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0"/>
  </p:notesMasterIdLst>
  <p:sldIdLst>
    <p:sldId id="265" r:id="rId5"/>
    <p:sldId id="291" r:id="rId6"/>
    <p:sldId id="281" r:id="rId7"/>
    <p:sldId id="368" r:id="rId8"/>
    <p:sldId id="2147479834" r:id="rId9"/>
    <p:sldId id="2147479835" r:id="rId10"/>
    <p:sldId id="2147479837" r:id="rId11"/>
    <p:sldId id="293" r:id="rId12"/>
    <p:sldId id="294" r:id="rId13"/>
    <p:sldId id="2147479836" r:id="rId14"/>
    <p:sldId id="2147479827" r:id="rId15"/>
    <p:sldId id="2147479821" r:id="rId16"/>
    <p:sldId id="2147479822" r:id="rId17"/>
    <p:sldId id="2147479832" r:id="rId18"/>
    <p:sldId id="2147479816" r:id="rId19"/>
    <p:sldId id="2147479833" r:id="rId20"/>
    <p:sldId id="366" r:id="rId21"/>
    <p:sldId id="2147479823" r:id="rId22"/>
    <p:sldId id="2147479824" r:id="rId23"/>
    <p:sldId id="378" r:id="rId24"/>
    <p:sldId id="2147479831" r:id="rId25"/>
    <p:sldId id="367" r:id="rId26"/>
    <p:sldId id="2147479826" r:id="rId27"/>
    <p:sldId id="2147479828" r:id="rId28"/>
    <p:sldId id="2147479819" r:id="rId29"/>
    <p:sldId id="371" r:id="rId30"/>
    <p:sldId id="2147479838" r:id="rId31"/>
    <p:sldId id="361" r:id="rId32"/>
    <p:sldId id="362" r:id="rId33"/>
    <p:sldId id="373" r:id="rId34"/>
    <p:sldId id="2147479809" r:id="rId35"/>
    <p:sldId id="2147479810" r:id="rId36"/>
    <p:sldId id="2147479839" r:id="rId37"/>
    <p:sldId id="2147479840"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625F0-F0A2-D2E7-94DA-147E9BE0D909}" name="Anna Pawluk (UK)" initials="AP" userId="S::anna.pawluk@uk.rsagroup.com::29c05fc0-189a-42ed-b8e6-66f7a078bd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E45"/>
    <a:srgbClr val="3F4548"/>
    <a:srgbClr val="00A588"/>
    <a:srgbClr val="007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14946-DF6A-44C9-8B37-C46D170D3EB4}" v="1" dt="2024-11-07T23:09:49.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7399" autoAdjust="0"/>
  </p:normalViewPr>
  <p:slideViewPr>
    <p:cSldViewPr snapToGrid="0">
      <p:cViewPr varScale="1">
        <p:scale>
          <a:sx n="60" d="100"/>
          <a:sy n="60" d="100"/>
        </p:scale>
        <p:origin x="86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9" d="100"/>
          <a:sy n="129" d="100"/>
        </p:scale>
        <p:origin x="225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Monthly!$B$4</c:f>
              <c:strCache>
                <c:ptCount val="1"/>
                <c:pt idx="0">
                  <c:v>Core Inflation (% y/y)</c:v>
                </c:pt>
              </c:strCache>
            </c:strRef>
          </c:tx>
          <c:spPr>
            <a:ln w="28575" cap="rnd">
              <a:solidFill>
                <a:schemeClr val="tx2"/>
              </a:solidFill>
              <a:round/>
            </a:ln>
            <a:effectLst/>
          </c:spPr>
          <c:marker>
            <c:symbol val="none"/>
          </c:marker>
          <c:cat>
            <c:strRef>
              <c:f>Monthly!$A$6:$A$113</c:f>
              <c:strCache>
                <c:ptCount val="108"/>
                <c:pt idx="0">
                  <c:v>2018 Jan</c:v>
                </c:pt>
                <c:pt idx="1">
                  <c:v>2018 Feb</c:v>
                </c:pt>
                <c:pt idx="2">
                  <c:v>2018 Mar</c:v>
                </c:pt>
                <c:pt idx="3">
                  <c:v>2018 Apr</c:v>
                </c:pt>
                <c:pt idx="4">
                  <c:v>2018 May</c:v>
                </c:pt>
                <c:pt idx="5">
                  <c:v>2018 Jun</c:v>
                </c:pt>
                <c:pt idx="6">
                  <c:v>2018 Jul</c:v>
                </c:pt>
                <c:pt idx="7">
                  <c:v>2018 Aug</c:v>
                </c:pt>
                <c:pt idx="8">
                  <c:v>2018 Sep</c:v>
                </c:pt>
                <c:pt idx="9">
                  <c:v>2018 Oct</c:v>
                </c:pt>
                <c:pt idx="10">
                  <c:v>2018 Nov</c:v>
                </c:pt>
                <c:pt idx="11">
                  <c:v>2018 Dec</c:v>
                </c:pt>
                <c:pt idx="12">
                  <c:v>2019 Jan</c:v>
                </c:pt>
                <c:pt idx="13">
                  <c:v>2019 Feb</c:v>
                </c:pt>
                <c:pt idx="14">
                  <c:v>2019 Mar</c:v>
                </c:pt>
                <c:pt idx="15">
                  <c:v>2019 Apr</c:v>
                </c:pt>
                <c:pt idx="16">
                  <c:v>2019 May</c:v>
                </c:pt>
                <c:pt idx="17">
                  <c:v>2019 Jun</c:v>
                </c:pt>
                <c:pt idx="18">
                  <c:v>2019 Jul</c:v>
                </c:pt>
                <c:pt idx="19">
                  <c:v>2019 Aug</c:v>
                </c:pt>
                <c:pt idx="20">
                  <c:v>2019 Sep</c:v>
                </c:pt>
                <c:pt idx="21">
                  <c:v>2019 Oct</c:v>
                </c:pt>
                <c:pt idx="22">
                  <c:v>2019 Nov</c:v>
                </c:pt>
                <c:pt idx="23">
                  <c:v>2019 Dec</c:v>
                </c:pt>
                <c:pt idx="24">
                  <c:v>2020 Jan</c:v>
                </c:pt>
                <c:pt idx="25">
                  <c:v>2020 Feb</c:v>
                </c:pt>
                <c:pt idx="26">
                  <c:v>2020 Mar</c:v>
                </c:pt>
                <c:pt idx="27">
                  <c:v>2020 Apr</c:v>
                </c:pt>
                <c:pt idx="28">
                  <c:v>2020 May</c:v>
                </c:pt>
                <c:pt idx="29">
                  <c:v>2020 Jun</c:v>
                </c:pt>
                <c:pt idx="30">
                  <c:v>2020 Jul</c:v>
                </c:pt>
                <c:pt idx="31">
                  <c:v>2020 Aug</c:v>
                </c:pt>
                <c:pt idx="32">
                  <c:v>2020 Sep</c:v>
                </c:pt>
                <c:pt idx="33">
                  <c:v>2020 Oct</c:v>
                </c:pt>
                <c:pt idx="34">
                  <c:v>2020 Nov</c:v>
                </c:pt>
                <c:pt idx="35">
                  <c:v>2020 Dec</c:v>
                </c:pt>
                <c:pt idx="36">
                  <c:v>2021 Jan</c:v>
                </c:pt>
                <c:pt idx="37">
                  <c:v>2021 Feb</c:v>
                </c:pt>
                <c:pt idx="38">
                  <c:v>2021 Mar</c:v>
                </c:pt>
                <c:pt idx="39">
                  <c:v>2021 Apr</c:v>
                </c:pt>
                <c:pt idx="40">
                  <c:v>2021 May</c:v>
                </c:pt>
                <c:pt idx="41">
                  <c:v>2021 Jun</c:v>
                </c:pt>
                <c:pt idx="42">
                  <c:v>2021 Jul</c:v>
                </c:pt>
                <c:pt idx="43">
                  <c:v>2021 Aug</c:v>
                </c:pt>
                <c:pt idx="44">
                  <c:v>2021 Sep</c:v>
                </c:pt>
                <c:pt idx="45">
                  <c:v>2021 Oct</c:v>
                </c:pt>
                <c:pt idx="46">
                  <c:v>2021 Nov</c:v>
                </c:pt>
                <c:pt idx="47">
                  <c:v>2021 Dec</c:v>
                </c:pt>
                <c:pt idx="48">
                  <c:v>2022 Jan</c:v>
                </c:pt>
                <c:pt idx="49">
                  <c:v>2022 Feb</c:v>
                </c:pt>
                <c:pt idx="50">
                  <c:v>2022 Mar</c:v>
                </c:pt>
                <c:pt idx="51">
                  <c:v>2022 Apr</c:v>
                </c:pt>
                <c:pt idx="52">
                  <c:v>2022 May</c:v>
                </c:pt>
                <c:pt idx="53">
                  <c:v>2022 Jun</c:v>
                </c:pt>
                <c:pt idx="54">
                  <c:v>2022 Jul</c:v>
                </c:pt>
                <c:pt idx="55">
                  <c:v>2022 Aug</c:v>
                </c:pt>
                <c:pt idx="56">
                  <c:v>2022 Sep</c:v>
                </c:pt>
                <c:pt idx="57">
                  <c:v>2022 Oct</c:v>
                </c:pt>
                <c:pt idx="58">
                  <c:v>2022 Nov</c:v>
                </c:pt>
                <c:pt idx="59">
                  <c:v>2022 Dec</c:v>
                </c:pt>
                <c:pt idx="60">
                  <c:v>2023 Jan</c:v>
                </c:pt>
                <c:pt idx="61">
                  <c:v>2023 Feb</c:v>
                </c:pt>
                <c:pt idx="62">
                  <c:v>2023 Mar</c:v>
                </c:pt>
                <c:pt idx="63">
                  <c:v>2023 Apr</c:v>
                </c:pt>
                <c:pt idx="64">
                  <c:v>2023 May</c:v>
                </c:pt>
                <c:pt idx="65">
                  <c:v>2023 Jun</c:v>
                </c:pt>
                <c:pt idx="66">
                  <c:v>2023 Jul</c:v>
                </c:pt>
                <c:pt idx="67">
                  <c:v>2023 Aug</c:v>
                </c:pt>
                <c:pt idx="68">
                  <c:v>2023 Sep</c:v>
                </c:pt>
                <c:pt idx="69">
                  <c:v>2023 Oct</c:v>
                </c:pt>
                <c:pt idx="70">
                  <c:v>2023 Nov</c:v>
                </c:pt>
                <c:pt idx="71">
                  <c:v>2023 Dec</c:v>
                </c:pt>
                <c:pt idx="72">
                  <c:v>2024 Jan</c:v>
                </c:pt>
                <c:pt idx="73">
                  <c:v>2024 Feb</c:v>
                </c:pt>
                <c:pt idx="74">
                  <c:v>2024 Mar</c:v>
                </c:pt>
                <c:pt idx="75">
                  <c:v>2024 Apr</c:v>
                </c:pt>
                <c:pt idx="76">
                  <c:v>2024 May</c:v>
                </c:pt>
                <c:pt idx="77">
                  <c:v>2024 Jun</c:v>
                </c:pt>
                <c:pt idx="78">
                  <c:v>2024 Jul</c:v>
                </c:pt>
                <c:pt idx="79">
                  <c:v>2024 Aug</c:v>
                </c:pt>
                <c:pt idx="80">
                  <c:v>2024 Sep</c:v>
                </c:pt>
                <c:pt idx="81">
                  <c:v>2024 Oct</c:v>
                </c:pt>
                <c:pt idx="82">
                  <c:v>2024 Nov</c:v>
                </c:pt>
                <c:pt idx="83">
                  <c:v>2024 Dec</c:v>
                </c:pt>
                <c:pt idx="84">
                  <c:v>2025 Jan</c:v>
                </c:pt>
                <c:pt idx="85">
                  <c:v>2025 Feb</c:v>
                </c:pt>
                <c:pt idx="86">
                  <c:v>2025 Mar</c:v>
                </c:pt>
                <c:pt idx="87">
                  <c:v>2025 Apr</c:v>
                </c:pt>
                <c:pt idx="88">
                  <c:v>2025 May</c:v>
                </c:pt>
                <c:pt idx="89">
                  <c:v>2025 Jun</c:v>
                </c:pt>
                <c:pt idx="90">
                  <c:v>2025 Jul</c:v>
                </c:pt>
                <c:pt idx="91">
                  <c:v>2025 Aug</c:v>
                </c:pt>
                <c:pt idx="92">
                  <c:v>2025 Sep</c:v>
                </c:pt>
                <c:pt idx="93">
                  <c:v>2025 Oct</c:v>
                </c:pt>
                <c:pt idx="94">
                  <c:v>2025 Nov</c:v>
                </c:pt>
                <c:pt idx="95">
                  <c:v>2025 Dec</c:v>
                </c:pt>
                <c:pt idx="96">
                  <c:v>2026 Jan</c:v>
                </c:pt>
                <c:pt idx="97">
                  <c:v>2026 Feb</c:v>
                </c:pt>
                <c:pt idx="98">
                  <c:v>2026 Mar</c:v>
                </c:pt>
                <c:pt idx="99">
                  <c:v>2026 Apr</c:v>
                </c:pt>
                <c:pt idx="100">
                  <c:v>2026 May</c:v>
                </c:pt>
                <c:pt idx="101">
                  <c:v>2026 Jun</c:v>
                </c:pt>
                <c:pt idx="102">
                  <c:v>2026 Jul</c:v>
                </c:pt>
                <c:pt idx="103">
                  <c:v>2026 Aug</c:v>
                </c:pt>
                <c:pt idx="104">
                  <c:v>2026 Sep</c:v>
                </c:pt>
                <c:pt idx="105">
                  <c:v>2026 Oct</c:v>
                </c:pt>
                <c:pt idx="106">
                  <c:v>2026 Nov</c:v>
                </c:pt>
                <c:pt idx="107">
                  <c:v>2026 Dec</c:v>
                </c:pt>
              </c:strCache>
            </c:strRef>
          </c:cat>
          <c:val>
            <c:numRef>
              <c:f>Monthly!$B$6:$B$84</c:f>
              <c:numCache>
                <c:formatCode>General</c:formatCode>
                <c:ptCount val="79"/>
                <c:pt idx="0">
                  <c:v>2.7</c:v>
                </c:pt>
                <c:pt idx="1">
                  <c:v>2.4</c:v>
                </c:pt>
                <c:pt idx="2">
                  <c:v>2.2999999999999998</c:v>
                </c:pt>
                <c:pt idx="3">
                  <c:v>2.1</c:v>
                </c:pt>
                <c:pt idx="4">
                  <c:v>2.1</c:v>
                </c:pt>
                <c:pt idx="5">
                  <c:v>1.9</c:v>
                </c:pt>
                <c:pt idx="6">
                  <c:v>1.9</c:v>
                </c:pt>
                <c:pt idx="7">
                  <c:v>2.1</c:v>
                </c:pt>
                <c:pt idx="8">
                  <c:v>1.9</c:v>
                </c:pt>
                <c:pt idx="9">
                  <c:v>1.9</c:v>
                </c:pt>
                <c:pt idx="10">
                  <c:v>1.8</c:v>
                </c:pt>
                <c:pt idx="11">
                  <c:v>1.9</c:v>
                </c:pt>
                <c:pt idx="12">
                  <c:v>1.9</c:v>
                </c:pt>
                <c:pt idx="13">
                  <c:v>1.8</c:v>
                </c:pt>
                <c:pt idx="14">
                  <c:v>1.8</c:v>
                </c:pt>
                <c:pt idx="15">
                  <c:v>1.8</c:v>
                </c:pt>
                <c:pt idx="16">
                  <c:v>1.7</c:v>
                </c:pt>
                <c:pt idx="17">
                  <c:v>1.8</c:v>
                </c:pt>
                <c:pt idx="18">
                  <c:v>1.9</c:v>
                </c:pt>
                <c:pt idx="19">
                  <c:v>1.5</c:v>
                </c:pt>
                <c:pt idx="20">
                  <c:v>1.7</c:v>
                </c:pt>
                <c:pt idx="21">
                  <c:v>1.7</c:v>
                </c:pt>
                <c:pt idx="22">
                  <c:v>1.7</c:v>
                </c:pt>
                <c:pt idx="23">
                  <c:v>1.4</c:v>
                </c:pt>
                <c:pt idx="24">
                  <c:v>1.6</c:v>
                </c:pt>
                <c:pt idx="25">
                  <c:v>1.7</c:v>
                </c:pt>
                <c:pt idx="26">
                  <c:v>1.6</c:v>
                </c:pt>
                <c:pt idx="27">
                  <c:v>1.4</c:v>
                </c:pt>
                <c:pt idx="28">
                  <c:v>1.2</c:v>
                </c:pt>
                <c:pt idx="29">
                  <c:v>1.4</c:v>
                </c:pt>
                <c:pt idx="30">
                  <c:v>1.8</c:v>
                </c:pt>
                <c:pt idx="31">
                  <c:v>0.9</c:v>
                </c:pt>
                <c:pt idx="32">
                  <c:v>1.3</c:v>
                </c:pt>
                <c:pt idx="33">
                  <c:v>1.5</c:v>
                </c:pt>
                <c:pt idx="34">
                  <c:v>1.1000000000000001</c:v>
                </c:pt>
                <c:pt idx="35">
                  <c:v>1.4</c:v>
                </c:pt>
                <c:pt idx="36">
                  <c:v>1.4</c:v>
                </c:pt>
                <c:pt idx="37">
                  <c:v>0.9</c:v>
                </c:pt>
                <c:pt idx="38">
                  <c:v>1.1000000000000001</c:v>
                </c:pt>
                <c:pt idx="39">
                  <c:v>1.3</c:v>
                </c:pt>
                <c:pt idx="40">
                  <c:v>2</c:v>
                </c:pt>
                <c:pt idx="41">
                  <c:v>2.2999999999999998</c:v>
                </c:pt>
                <c:pt idx="42">
                  <c:v>1.8</c:v>
                </c:pt>
                <c:pt idx="43">
                  <c:v>3.1</c:v>
                </c:pt>
                <c:pt idx="44">
                  <c:v>2.9</c:v>
                </c:pt>
                <c:pt idx="45">
                  <c:v>3.4</c:v>
                </c:pt>
                <c:pt idx="46">
                  <c:v>4</c:v>
                </c:pt>
                <c:pt idx="47">
                  <c:v>4.2</c:v>
                </c:pt>
                <c:pt idx="48">
                  <c:v>4.4000000000000004</c:v>
                </c:pt>
                <c:pt idx="49">
                  <c:v>5.2</c:v>
                </c:pt>
                <c:pt idx="50">
                  <c:v>5.7</c:v>
                </c:pt>
                <c:pt idx="51">
                  <c:v>6.2</c:v>
                </c:pt>
                <c:pt idx="52">
                  <c:v>5.9</c:v>
                </c:pt>
                <c:pt idx="53">
                  <c:v>5.8</c:v>
                </c:pt>
                <c:pt idx="54">
                  <c:v>6.2</c:v>
                </c:pt>
                <c:pt idx="55">
                  <c:v>6.3</c:v>
                </c:pt>
                <c:pt idx="56">
                  <c:v>6.5</c:v>
                </c:pt>
                <c:pt idx="57">
                  <c:v>6.5</c:v>
                </c:pt>
                <c:pt idx="58">
                  <c:v>6.3</c:v>
                </c:pt>
                <c:pt idx="59">
                  <c:v>6.4</c:v>
                </c:pt>
                <c:pt idx="60">
                  <c:v>5.8</c:v>
                </c:pt>
                <c:pt idx="61">
                  <c:v>6.2</c:v>
                </c:pt>
                <c:pt idx="62">
                  <c:v>6.2</c:v>
                </c:pt>
                <c:pt idx="63">
                  <c:v>6.8</c:v>
                </c:pt>
                <c:pt idx="64">
                  <c:v>7.1</c:v>
                </c:pt>
                <c:pt idx="65">
                  <c:v>6.9</c:v>
                </c:pt>
                <c:pt idx="66">
                  <c:v>6.9</c:v>
                </c:pt>
                <c:pt idx="67">
                  <c:v>6.2</c:v>
                </c:pt>
                <c:pt idx="68">
                  <c:v>6.1</c:v>
                </c:pt>
                <c:pt idx="69">
                  <c:v>5.7</c:v>
                </c:pt>
                <c:pt idx="70">
                  <c:v>5.0999999999999996</c:v>
                </c:pt>
                <c:pt idx="71">
                  <c:v>5.0999999999999996</c:v>
                </c:pt>
                <c:pt idx="72">
                  <c:v>5.0999999999999996</c:v>
                </c:pt>
                <c:pt idx="73">
                  <c:v>4.5</c:v>
                </c:pt>
                <c:pt idx="74">
                  <c:v>4.2</c:v>
                </c:pt>
                <c:pt idx="75">
                  <c:v>3.9</c:v>
                </c:pt>
                <c:pt idx="76">
                  <c:v>3.5</c:v>
                </c:pt>
                <c:pt idx="77">
                  <c:v>3.5</c:v>
                </c:pt>
                <c:pt idx="78">
                  <c:v>3.3</c:v>
                </c:pt>
              </c:numCache>
            </c:numRef>
          </c:val>
          <c:smooth val="0"/>
          <c:extLst>
            <c:ext xmlns:c16="http://schemas.microsoft.com/office/drawing/2014/chart" uri="{C3380CC4-5D6E-409C-BE32-E72D297353CC}">
              <c16:uniqueId val="{00000000-62C8-4D51-8892-54F1012E0F13}"/>
            </c:ext>
          </c:extLst>
        </c:ser>
        <c:ser>
          <c:idx val="1"/>
          <c:order val="1"/>
          <c:tx>
            <c:strRef>
              <c:f>Monthly!$C$5</c:f>
              <c:strCache>
                <c:ptCount val="1"/>
                <c:pt idx="0">
                  <c:v>Forecast</c:v>
                </c:pt>
              </c:strCache>
            </c:strRef>
          </c:tx>
          <c:spPr>
            <a:ln w="28575" cap="rnd">
              <a:solidFill>
                <a:schemeClr val="tx2">
                  <a:lumMod val="40000"/>
                  <a:lumOff val="60000"/>
                </a:schemeClr>
              </a:solidFill>
              <a:round/>
            </a:ln>
            <a:effectLst/>
          </c:spPr>
          <c:marker>
            <c:symbol val="none"/>
          </c:marker>
          <c:cat>
            <c:strRef>
              <c:f>Monthly!$A$6:$A$113</c:f>
              <c:strCache>
                <c:ptCount val="108"/>
                <c:pt idx="0">
                  <c:v>2018 Jan</c:v>
                </c:pt>
                <c:pt idx="1">
                  <c:v>2018 Feb</c:v>
                </c:pt>
                <c:pt idx="2">
                  <c:v>2018 Mar</c:v>
                </c:pt>
                <c:pt idx="3">
                  <c:v>2018 Apr</c:v>
                </c:pt>
                <c:pt idx="4">
                  <c:v>2018 May</c:v>
                </c:pt>
                <c:pt idx="5">
                  <c:v>2018 Jun</c:v>
                </c:pt>
                <c:pt idx="6">
                  <c:v>2018 Jul</c:v>
                </c:pt>
                <c:pt idx="7">
                  <c:v>2018 Aug</c:v>
                </c:pt>
                <c:pt idx="8">
                  <c:v>2018 Sep</c:v>
                </c:pt>
                <c:pt idx="9">
                  <c:v>2018 Oct</c:v>
                </c:pt>
                <c:pt idx="10">
                  <c:v>2018 Nov</c:v>
                </c:pt>
                <c:pt idx="11">
                  <c:v>2018 Dec</c:v>
                </c:pt>
                <c:pt idx="12">
                  <c:v>2019 Jan</c:v>
                </c:pt>
                <c:pt idx="13">
                  <c:v>2019 Feb</c:v>
                </c:pt>
                <c:pt idx="14">
                  <c:v>2019 Mar</c:v>
                </c:pt>
                <c:pt idx="15">
                  <c:v>2019 Apr</c:v>
                </c:pt>
                <c:pt idx="16">
                  <c:v>2019 May</c:v>
                </c:pt>
                <c:pt idx="17">
                  <c:v>2019 Jun</c:v>
                </c:pt>
                <c:pt idx="18">
                  <c:v>2019 Jul</c:v>
                </c:pt>
                <c:pt idx="19">
                  <c:v>2019 Aug</c:v>
                </c:pt>
                <c:pt idx="20">
                  <c:v>2019 Sep</c:v>
                </c:pt>
                <c:pt idx="21">
                  <c:v>2019 Oct</c:v>
                </c:pt>
                <c:pt idx="22">
                  <c:v>2019 Nov</c:v>
                </c:pt>
                <c:pt idx="23">
                  <c:v>2019 Dec</c:v>
                </c:pt>
                <c:pt idx="24">
                  <c:v>2020 Jan</c:v>
                </c:pt>
                <c:pt idx="25">
                  <c:v>2020 Feb</c:v>
                </c:pt>
                <c:pt idx="26">
                  <c:v>2020 Mar</c:v>
                </c:pt>
                <c:pt idx="27">
                  <c:v>2020 Apr</c:v>
                </c:pt>
                <c:pt idx="28">
                  <c:v>2020 May</c:v>
                </c:pt>
                <c:pt idx="29">
                  <c:v>2020 Jun</c:v>
                </c:pt>
                <c:pt idx="30">
                  <c:v>2020 Jul</c:v>
                </c:pt>
                <c:pt idx="31">
                  <c:v>2020 Aug</c:v>
                </c:pt>
                <c:pt idx="32">
                  <c:v>2020 Sep</c:v>
                </c:pt>
                <c:pt idx="33">
                  <c:v>2020 Oct</c:v>
                </c:pt>
                <c:pt idx="34">
                  <c:v>2020 Nov</c:v>
                </c:pt>
                <c:pt idx="35">
                  <c:v>2020 Dec</c:v>
                </c:pt>
                <c:pt idx="36">
                  <c:v>2021 Jan</c:v>
                </c:pt>
                <c:pt idx="37">
                  <c:v>2021 Feb</c:v>
                </c:pt>
                <c:pt idx="38">
                  <c:v>2021 Mar</c:v>
                </c:pt>
                <c:pt idx="39">
                  <c:v>2021 Apr</c:v>
                </c:pt>
                <c:pt idx="40">
                  <c:v>2021 May</c:v>
                </c:pt>
                <c:pt idx="41">
                  <c:v>2021 Jun</c:v>
                </c:pt>
                <c:pt idx="42">
                  <c:v>2021 Jul</c:v>
                </c:pt>
                <c:pt idx="43">
                  <c:v>2021 Aug</c:v>
                </c:pt>
                <c:pt idx="44">
                  <c:v>2021 Sep</c:v>
                </c:pt>
                <c:pt idx="45">
                  <c:v>2021 Oct</c:v>
                </c:pt>
                <c:pt idx="46">
                  <c:v>2021 Nov</c:v>
                </c:pt>
                <c:pt idx="47">
                  <c:v>2021 Dec</c:v>
                </c:pt>
                <c:pt idx="48">
                  <c:v>2022 Jan</c:v>
                </c:pt>
                <c:pt idx="49">
                  <c:v>2022 Feb</c:v>
                </c:pt>
                <c:pt idx="50">
                  <c:v>2022 Mar</c:v>
                </c:pt>
                <c:pt idx="51">
                  <c:v>2022 Apr</c:v>
                </c:pt>
                <c:pt idx="52">
                  <c:v>2022 May</c:v>
                </c:pt>
                <c:pt idx="53">
                  <c:v>2022 Jun</c:v>
                </c:pt>
                <c:pt idx="54">
                  <c:v>2022 Jul</c:v>
                </c:pt>
                <c:pt idx="55">
                  <c:v>2022 Aug</c:v>
                </c:pt>
                <c:pt idx="56">
                  <c:v>2022 Sep</c:v>
                </c:pt>
                <c:pt idx="57">
                  <c:v>2022 Oct</c:v>
                </c:pt>
                <c:pt idx="58">
                  <c:v>2022 Nov</c:v>
                </c:pt>
                <c:pt idx="59">
                  <c:v>2022 Dec</c:v>
                </c:pt>
                <c:pt idx="60">
                  <c:v>2023 Jan</c:v>
                </c:pt>
                <c:pt idx="61">
                  <c:v>2023 Feb</c:v>
                </c:pt>
                <c:pt idx="62">
                  <c:v>2023 Mar</c:v>
                </c:pt>
                <c:pt idx="63">
                  <c:v>2023 Apr</c:v>
                </c:pt>
                <c:pt idx="64">
                  <c:v>2023 May</c:v>
                </c:pt>
                <c:pt idx="65">
                  <c:v>2023 Jun</c:v>
                </c:pt>
                <c:pt idx="66">
                  <c:v>2023 Jul</c:v>
                </c:pt>
                <c:pt idx="67">
                  <c:v>2023 Aug</c:v>
                </c:pt>
                <c:pt idx="68">
                  <c:v>2023 Sep</c:v>
                </c:pt>
                <c:pt idx="69">
                  <c:v>2023 Oct</c:v>
                </c:pt>
                <c:pt idx="70">
                  <c:v>2023 Nov</c:v>
                </c:pt>
                <c:pt idx="71">
                  <c:v>2023 Dec</c:v>
                </c:pt>
                <c:pt idx="72">
                  <c:v>2024 Jan</c:v>
                </c:pt>
                <c:pt idx="73">
                  <c:v>2024 Feb</c:v>
                </c:pt>
                <c:pt idx="74">
                  <c:v>2024 Mar</c:v>
                </c:pt>
                <c:pt idx="75">
                  <c:v>2024 Apr</c:v>
                </c:pt>
                <c:pt idx="76">
                  <c:v>2024 May</c:v>
                </c:pt>
                <c:pt idx="77">
                  <c:v>2024 Jun</c:v>
                </c:pt>
                <c:pt idx="78">
                  <c:v>2024 Jul</c:v>
                </c:pt>
                <c:pt idx="79">
                  <c:v>2024 Aug</c:v>
                </c:pt>
                <c:pt idx="80">
                  <c:v>2024 Sep</c:v>
                </c:pt>
                <c:pt idx="81">
                  <c:v>2024 Oct</c:v>
                </c:pt>
                <c:pt idx="82">
                  <c:v>2024 Nov</c:v>
                </c:pt>
                <c:pt idx="83">
                  <c:v>2024 Dec</c:v>
                </c:pt>
                <c:pt idx="84">
                  <c:v>2025 Jan</c:v>
                </c:pt>
                <c:pt idx="85">
                  <c:v>2025 Feb</c:v>
                </c:pt>
                <c:pt idx="86">
                  <c:v>2025 Mar</c:v>
                </c:pt>
                <c:pt idx="87">
                  <c:v>2025 Apr</c:v>
                </c:pt>
                <c:pt idx="88">
                  <c:v>2025 May</c:v>
                </c:pt>
                <c:pt idx="89">
                  <c:v>2025 Jun</c:v>
                </c:pt>
                <c:pt idx="90">
                  <c:v>2025 Jul</c:v>
                </c:pt>
                <c:pt idx="91">
                  <c:v>2025 Aug</c:v>
                </c:pt>
                <c:pt idx="92">
                  <c:v>2025 Sep</c:v>
                </c:pt>
                <c:pt idx="93">
                  <c:v>2025 Oct</c:v>
                </c:pt>
                <c:pt idx="94">
                  <c:v>2025 Nov</c:v>
                </c:pt>
                <c:pt idx="95">
                  <c:v>2025 Dec</c:v>
                </c:pt>
                <c:pt idx="96">
                  <c:v>2026 Jan</c:v>
                </c:pt>
                <c:pt idx="97">
                  <c:v>2026 Feb</c:v>
                </c:pt>
                <c:pt idx="98">
                  <c:v>2026 Mar</c:v>
                </c:pt>
                <c:pt idx="99">
                  <c:v>2026 Apr</c:v>
                </c:pt>
                <c:pt idx="100">
                  <c:v>2026 May</c:v>
                </c:pt>
                <c:pt idx="101">
                  <c:v>2026 Jun</c:v>
                </c:pt>
                <c:pt idx="102">
                  <c:v>2026 Jul</c:v>
                </c:pt>
                <c:pt idx="103">
                  <c:v>2026 Aug</c:v>
                </c:pt>
                <c:pt idx="104">
                  <c:v>2026 Sep</c:v>
                </c:pt>
                <c:pt idx="105">
                  <c:v>2026 Oct</c:v>
                </c:pt>
                <c:pt idx="106">
                  <c:v>2026 Nov</c:v>
                </c:pt>
                <c:pt idx="107">
                  <c:v>2026 Dec</c:v>
                </c:pt>
              </c:strCache>
            </c:strRef>
          </c:cat>
          <c:val>
            <c:numRef>
              <c:f>Monthly!$C$6:$C$113</c:f>
              <c:numCache>
                <c:formatCode>General</c:formatCode>
                <c:ptCount val="108"/>
                <c:pt idx="78">
                  <c:v>3.3</c:v>
                </c:pt>
                <c:pt idx="79">
                  <c:v>3.6</c:v>
                </c:pt>
                <c:pt idx="80">
                  <c:v>3.4</c:v>
                </c:pt>
                <c:pt idx="81">
                  <c:v>3.2</c:v>
                </c:pt>
                <c:pt idx="82">
                  <c:v>3.7</c:v>
                </c:pt>
                <c:pt idx="83">
                  <c:v>3.4</c:v>
                </c:pt>
                <c:pt idx="84">
                  <c:v>3.9</c:v>
                </c:pt>
                <c:pt idx="85">
                  <c:v>3.8</c:v>
                </c:pt>
                <c:pt idx="86">
                  <c:v>3.4</c:v>
                </c:pt>
                <c:pt idx="87">
                  <c:v>3</c:v>
                </c:pt>
                <c:pt idx="88">
                  <c:v>2.7</c:v>
                </c:pt>
                <c:pt idx="89">
                  <c:v>2.6</c:v>
                </c:pt>
                <c:pt idx="90">
                  <c:v>2.5</c:v>
                </c:pt>
                <c:pt idx="91">
                  <c:v>2.5</c:v>
                </c:pt>
                <c:pt idx="92">
                  <c:v>2.5</c:v>
                </c:pt>
                <c:pt idx="93">
                  <c:v>2.5</c:v>
                </c:pt>
                <c:pt idx="94">
                  <c:v>2.5</c:v>
                </c:pt>
                <c:pt idx="95">
                  <c:v>2.5</c:v>
                </c:pt>
                <c:pt idx="96">
                  <c:v>2.2999999999999998</c:v>
                </c:pt>
                <c:pt idx="97">
                  <c:v>2.2999999999999998</c:v>
                </c:pt>
                <c:pt idx="98">
                  <c:v>2.4</c:v>
                </c:pt>
                <c:pt idx="99">
                  <c:v>2.2999999999999998</c:v>
                </c:pt>
                <c:pt idx="100">
                  <c:v>2.4</c:v>
                </c:pt>
                <c:pt idx="101">
                  <c:v>2.4</c:v>
                </c:pt>
                <c:pt idx="102">
                  <c:v>2.4</c:v>
                </c:pt>
                <c:pt idx="103">
                  <c:v>2.5</c:v>
                </c:pt>
                <c:pt idx="104">
                  <c:v>2.5</c:v>
                </c:pt>
                <c:pt idx="105">
                  <c:v>2.6</c:v>
                </c:pt>
                <c:pt idx="106">
                  <c:v>2.7</c:v>
                </c:pt>
                <c:pt idx="107">
                  <c:v>2.7</c:v>
                </c:pt>
              </c:numCache>
            </c:numRef>
          </c:val>
          <c:smooth val="0"/>
          <c:extLst>
            <c:ext xmlns:c16="http://schemas.microsoft.com/office/drawing/2014/chart" uri="{C3380CC4-5D6E-409C-BE32-E72D297353CC}">
              <c16:uniqueId val="{00000001-62C8-4D51-8892-54F1012E0F13}"/>
            </c:ext>
          </c:extLst>
        </c:ser>
        <c:ser>
          <c:idx val="2"/>
          <c:order val="2"/>
          <c:tx>
            <c:strRef>
              <c:f>Monthly!$D$4</c:f>
              <c:strCache>
                <c:ptCount val="1"/>
                <c:pt idx="0">
                  <c:v>Headline Inflation (% y/y)</c:v>
                </c:pt>
              </c:strCache>
            </c:strRef>
          </c:tx>
          <c:spPr>
            <a:ln w="28575" cap="rnd">
              <a:solidFill>
                <a:schemeClr val="accent2"/>
              </a:solidFill>
              <a:round/>
            </a:ln>
            <a:effectLst/>
          </c:spPr>
          <c:marker>
            <c:symbol val="none"/>
          </c:marker>
          <c:val>
            <c:numRef>
              <c:f>Monthly!$D$6:$D$84</c:f>
              <c:numCache>
                <c:formatCode>General</c:formatCode>
                <c:ptCount val="79"/>
                <c:pt idx="0">
                  <c:v>3</c:v>
                </c:pt>
                <c:pt idx="1">
                  <c:v>2.7</c:v>
                </c:pt>
                <c:pt idx="2">
                  <c:v>2.5</c:v>
                </c:pt>
                <c:pt idx="3">
                  <c:v>2.4</c:v>
                </c:pt>
                <c:pt idx="4">
                  <c:v>2.4</c:v>
                </c:pt>
                <c:pt idx="5">
                  <c:v>2.4</c:v>
                </c:pt>
                <c:pt idx="6">
                  <c:v>2.5</c:v>
                </c:pt>
                <c:pt idx="7">
                  <c:v>2.7</c:v>
                </c:pt>
                <c:pt idx="8">
                  <c:v>2.4</c:v>
                </c:pt>
                <c:pt idx="9">
                  <c:v>2.4</c:v>
                </c:pt>
                <c:pt idx="10">
                  <c:v>2.2999999999999998</c:v>
                </c:pt>
                <c:pt idx="11">
                  <c:v>2.1</c:v>
                </c:pt>
                <c:pt idx="12">
                  <c:v>1.8</c:v>
                </c:pt>
                <c:pt idx="13">
                  <c:v>1.9</c:v>
                </c:pt>
                <c:pt idx="14">
                  <c:v>1.9</c:v>
                </c:pt>
                <c:pt idx="15">
                  <c:v>2.1</c:v>
                </c:pt>
                <c:pt idx="16">
                  <c:v>2</c:v>
                </c:pt>
                <c:pt idx="17">
                  <c:v>2</c:v>
                </c:pt>
                <c:pt idx="18">
                  <c:v>2.1</c:v>
                </c:pt>
                <c:pt idx="19">
                  <c:v>1.7</c:v>
                </c:pt>
                <c:pt idx="20">
                  <c:v>1.7</c:v>
                </c:pt>
                <c:pt idx="21">
                  <c:v>1.5</c:v>
                </c:pt>
                <c:pt idx="22">
                  <c:v>1.5</c:v>
                </c:pt>
                <c:pt idx="23">
                  <c:v>1.3</c:v>
                </c:pt>
                <c:pt idx="24">
                  <c:v>1.8</c:v>
                </c:pt>
                <c:pt idx="25">
                  <c:v>1.7</c:v>
                </c:pt>
                <c:pt idx="26">
                  <c:v>1.5</c:v>
                </c:pt>
                <c:pt idx="27">
                  <c:v>0.8</c:v>
                </c:pt>
                <c:pt idx="28">
                  <c:v>0.5</c:v>
                </c:pt>
                <c:pt idx="29">
                  <c:v>0.6</c:v>
                </c:pt>
                <c:pt idx="30">
                  <c:v>1</c:v>
                </c:pt>
                <c:pt idx="31">
                  <c:v>0.2</c:v>
                </c:pt>
                <c:pt idx="32">
                  <c:v>0.5</c:v>
                </c:pt>
                <c:pt idx="33">
                  <c:v>0.7</c:v>
                </c:pt>
                <c:pt idx="34">
                  <c:v>0.3</c:v>
                </c:pt>
                <c:pt idx="35">
                  <c:v>0.6</c:v>
                </c:pt>
                <c:pt idx="36">
                  <c:v>0.7</c:v>
                </c:pt>
                <c:pt idx="37">
                  <c:v>0.4</c:v>
                </c:pt>
                <c:pt idx="38">
                  <c:v>0.7</c:v>
                </c:pt>
                <c:pt idx="39">
                  <c:v>1.5</c:v>
                </c:pt>
                <c:pt idx="40">
                  <c:v>2.1</c:v>
                </c:pt>
                <c:pt idx="41">
                  <c:v>2.5</c:v>
                </c:pt>
                <c:pt idx="42">
                  <c:v>2</c:v>
                </c:pt>
                <c:pt idx="43">
                  <c:v>3.2</c:v>
                </c:pt>
                <c:pt idx="44">
                  <c:v>3.1</c:v>
                </c:pt>
                <c:pt idx="45">
                  <c:v>4.2</c:v>
                </c:pt>
                <c:pt idx="46">
                  <c:v>5.0999999999999996</c:v>
                </c:pt>
                <c:pt idx="47">
                  <c:v>5.4</c:v>
                </c:pt>
                <c:pt idx="48">
                  <c:v>5.5</c:v>
                </c:pt>
                <c:pt idx="49">
                  <c:v>6.2</c:v>
                </c:pt>
                <c:pt idx="50">
                  <c:v>7</c:v>
                </c:pt>
                <c:pt idx="51">
                  <c:v>9</c:v>
                </c:pt>
                <c:pt idx="52">
                  <c:v>9.1</c:v>
                </c:pt>
                <c:pt idx="53">
                  <c:v>9.4</c:v>
                </c:pt>
                <c:pt idx="54">
                  <c:v>10.1</c:v>
                </c:pt>
                <c:pt idx="55">
                  <c:v>9.9</c:v>
                </c:pt>
                <c:pt idx="56">
                  <c:v>10.1</c:v>
                </c:pt>
                <c:pt idx="57">
                  <c:v>11.1</c:v>
                </c:pt>
                <c:pt idx="58">
                  <c:v>10.7</c:v>
                </c:pt>
                <c:pt idx="59">
                  <c:v>10.5</c:v>
                </c:pt>
                <c:pt idx="60">
                  <c:v>10.1</c:v>
                </c:pt>
                <c:pt idx="61">
                  <c:v>10.4</c:v>
                </c:pt>
                <c:pt idx="62">
                  <c:v>10.1</c:v>
                </c:pt>
                <c:pt idx="63">
                  <c:v>8.6999999999999993</c:v>
                </c:pt>
                <c:pt idx="64">
                  <c:v>8.6999999999999993</c:v>
                </c:pt>
                <c:pt idx="65">
                  <c:v>7.9</c:v>
                </c:pt>
                <c:pt idx="66">
                  <c:v>6.8</c:v>
                </c:pt>
                <c:pt idx="67">
                  <c:v>6.7</c:v>
                </c:pt>
                <c:pt idx="68">
                  <c:v>6.7</c:v>
                </c:pt>
                <c:pt idx="69">
                  <c:v>4.5999999999999996</c:v>
                </c:pt>
                <c:pt idx="70">
                  <c:v>3.9</c:v>
                </c:pt>
                <c:pt idx="71">
                  <c:v>4</c:v>
                </c:pt>
                <c:pt idx="72">
                  <c:v>4</c:v>
                </c:pt>
                <c:pt idx="73">
                  <c:v>3.4</c:v>
                </c:pt>
                <c:pt idx="74">
                  <c:v>3.2</c:v>
                </c:pt>
                <c:pt idx="75">
                  <c:v>2.2999999999999998</c:v>
                </c:pt>
                <c:pt idx="76">
                  <c:v>2</c:v>
                </c:pt>
                <c:pt idx="77">
                  <c:v>2</c:v>
                </c:pt>
                <c:pt idx="78">
                  <c:v>2.2000000000000002</c:v>
                </c:pt>
              </c:numCache>
            </c:numRef>
          </c:val>
          <c:smooth val="0"/>
          <c:extLst>
            <c:ext xmlns:c16="http://schemas.microsoft.com/office/drawing/2014/chart" uri="{C3380CC4-5D6E-409C-BE32-E72D297353CC}">
              <c16:uniqueId val="{00000002-62C8-4D51-8892-54F1012E0F13}"/>
            </c:ext>
          </c:extLst>
        </c:ser>
        <c:ser>
          <c:idx val="3"/>
          <c:order val="3"/>
          <c:tx>
            <c:strRef>
              <c:f>Monthly!$E$5</c:f>
              <c:strCache>
                <c:ptCount val="1"/>
                <c:pt idx="0">
                  <c:v>Forecast</c:v>
                </c:pt>
              </c:strCache>
            </c:strRef>
          </c:tx>
          <c:spPr>
            <a:ln w="28575" cap="rnd">
              <a:solidFill>
                <a:schemeClr val="accent2">
                  <a:lumMod val="40000"/>
                  <a:lumOff val="60000"/>
                </a:schemeClr>
              </a:solidFill>
              <a:round/>
            </a:ln>
            <a:effectLst/>
          </c:spPr>
          <c:marker>
            <c:symbol val="none"/>
          </c:marker>
          <c:val>
            <c:numRef>
              <c:f>Monthly!$E$6:$E$113</c:f>
              <c:numCache>
                <c:formatCode>General</c:formatCode>
                <c:ptCount val="108"/>
                <c:pt idx="78">
                  <c:v>2.2000000000000002</c:v>
                </c:pt>
                <c:pt idx="79">
                  <c:v>2.2000000000000002</c:v>
                </c:pt>
                <c:pt idx="80">
                  <c:v>1.9</c:v>
                </c:pt>
                <c:pt idx="81">
                  <c:v>2.4</c:v>
                </c:pt>
                <c:pt idx="82">
                  <c:v>2.9</c:v>
                </c:pt>
                <c:pt idx="83">
                  <c:v>2.7</c:v>
                </c:pt>
                <c:pt idx="84">
                  <c:v>2.9</c:v>
                </c:pt>
                <c:pt idx="85">
                  <c:v>2.7</c:v>
                </c:pt>
                <c:pt idx="86">
                  <c:v>2.4</c:v>
                </c:pt>
                <c:pt idx="87">
                  <c:v>2.4</c:v>
                </c:pt>
                <c:pt idx="88">
                  <c:v>2.2999999999999998</c:v>
                </c:pt>
                <c:pt idx="89">
                  <c:v>2.1</c:v>
                </c:pt>
                <c:pt idx="90">
                  <c:v>2.2000000000000002</c:v>
                </c:pt>
                <c:pt idx="91">
                  <c:v>2.2999999999999998</c:v>
                </c:pt>
                <c:pt idx="92">
                  <c:v>2.2999999999999998</c:v>
                </c:pt>
                <c:pt idx="93">
                  <c:v>1.8</c:v>
                </c:pt>
                <c:pt idx="94">
                  <c:v>1.7</c:v>
                </c:pt>
                <c:pt idx="95">
                  <c:v>1.7</c:v>
                </c:pt>
                <c:pt idx="96">
                  <c:v>1.6</c:v>
                </c:pt>
                <c:pt idx="97">
                  <c:v>1.7</c:v>
                </c:pt>
                <c:pt idx="98">
                  <c:v>1.6</c:v>
                </c:pt>
                <c:pt idx="99">
                  <c:v>1.7</c:v>
                </c:pt>
                <c:pt idx="100">
                  <c:v>1.7</c:v>
                </c:pt>
                <c:pt idx="101">
                  <c:v>1.8</c:v>
                </c:pt>
                <c:pt idx="102">
                  <c:v>1.9</c:v>
                </c:pt>
                <c:pt idx="103">
                  <c:v>2</c:v>
                </c:pt>
                <c:pt idx="104">
                  <c:v>2.1</c:v>
                </c:pt>
                <c:pt idx="105">
                  <c:v>2.2000000000000002</c:v>
                </c:pt>
                <c:pt idx="106">
                  <c:v>2.2999999999999998</c:v>
                </c:pt>
                <c:pt idx="107">
                  <c:v>2.4</c:v>
                </c:pt>
              </c:numCache>
            </c:numRef>
          </c:val>
          <c:smooth val="0"/>
          <c:extLst>
            <c:ext xmlns:c16="http://schemas.microsoft.com/office/drawing/2014/chart" uri="{C3380CC4-5D6E-409C-BE32-E72D297353CC}">
              <c16:uniqueId val="{00000003-62C8-4D51-8892-54F1012E0F13}"/>
            </c:ext>
          </c:extLst>
        </c:ser>
        <c:dLbls>
          <c:showLegendKey val="0"/>
          <c:showVal val="0"/>
          <c:showCatName val="0"/>
          <c:showSerName val="0"/>
          <c:showPercent val="0"/>
          <c:showBubbleSize val="0"/>
        </c:dLbls>
        <c:smooth val="0"/>
        <c:axId val="1880636000"/>
        <c:axId val="1879530384"/>
      </c:lineChart>
      <c:catAx>
        <c:axId val="1880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9530384"/>
        <c:crosses val="autoZero"/>
        <c:auto val="1"/>
        <c:lblAlgn val="ctr"/>
        <c:lblOffset val="100"/>
        <c:tickLblSkip val="6"/>
        <c:noMultiLvlLbl val="0"/>
      </c:catAx>
      <c:valAx>
        <c:axId val="187953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Inflation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63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Monthly!$G$4</c:f>
              <c:strCache>
                <c:ptCount val="1"/>
                <c:pt idx="0">
                  <c:v>Policy interest rate (%)</c:v>
                </c:pt>
              </c:strCache>
            </c:strRef>
          </c:tx>
          <c:spPr>
            <a:ln w="28575" cap="rnd">
              <a:solidFill>
                <a:schemeClr val="tx2"/>
              </a:solidFill>
              <a:round/>
            </a:ln>
            <a:effectLst/>
          </c:spPr>
          <c:marker>
            <c:symbol val="none"/>
          </c:marker>
          <c:cat>
            <c:strRef>
              <c:f>Monthly!$A$6:$A$113</c:f>
              <c:strCache>
                <c:ptCount val="108"/>
                <c:pt idx="0">
                  <c:v>2018 Jan</c:v>
                </c:pt>
                <c:pt idx="1">
                  <c:v>2018 Feb</c:v>
                </c:pt>
                <c:pt idx="2">
                  <c:v>2018 Mar</c:v>
                </c:pt>
                <c:pt idx="3">
                  <c:v>2018 Apr</c:v>
                </c:pt>
                <c:pt idx="4">
                  <c:v>2018 May</c:v>
                </c:pt>
                <c:pt idx="5">
                  <c:v>2018 Jun</c:v>
                </c:pt>
                <c:pt idx="6">
                  <c:v>2018 Jul</c:v>
                </c:pt>
                <c:pt idx="7">
                  <c:v>2018 Aug</c:v>
                </c:pt>
                <c:pt idx="8">
                  <c:v>2018 Sep</c:v>
                </c:pt>
                <c:pt idx="9">
                  <c:v>2018 Oct</c:v>
                </c:pt>
                <c:pt idx="10">
                  <c:v>2018 Nov</c:v>
                </c:pt>
                <c:pt idx="11">
                  <c:v>2018 Dec</c:v>
                </c:pt>
                <c:pt idx="12">
                  <c:v>2019 Jan</c:v>
                </c:pt>
                <c:pt idx="13">
                  <c:v>2019 Feb</c:v>
                </c:pt>
                <c:pt idx="14">
                  <c:v>2019 Mar</c:v>
                </c:pt>
                <c:pt idx="15">
                  <c:v>2019 Apr</c:v>
                </c:pt>
                <c:pt idx="16">
                  <c:v>2019 May</c:v>
                </c:pt>
                <c:pt idx="17">
                  <c:v>2019 Jun</c:v>
                </c:pt>
                <c:pt idx="18">
                  <c:v>2019 Jul</c:v>
                </c:pt>
                <c:pt idx="19">
                  <c:v>2019 Aug</c:v>
                </c:pt>
                <c:pt idx="20">
                  <c:v>2019 Sep</c:v>
                </c:pt>
                <c:pt idx="21">
                  <c:v>2019 Oct</c:v>
                </c:pt>
                <c:pt idx="22">
                  <c:v>2019 Nov</c:v>
                </c:pt>
                <c:pt idx="23">
                  <c:v>2019 Dec</c:v>
                </c:pt>
                <c:pt idx="24">
                  <c:v>2020 Jan</c:v>
                </c:pt>
                <c:pt idx="25">
                  <c:v>2020 Feb</c:v>
                </c:pt>
                <c:pt idx="26">
                  <c:v>2020 Mar</c:v>
                </c:pt>
                <c:pt idx="27">
                  <c:v>2020 Apr</c:v>
                </c:pt>
                <c:pt idx="28">
                  <c:v>2020 May</c:v>
                </c:pt>
                <c:pt idx="29">
                  <c:v>2020 Jun</c:v>
                </c:pt>
                <c:pt idx="30">
                  <c:v>2020 Jul</c:v>
                </c:pt>
                <c:pt idx="31">
                  <c:v>2020 Aug</c:v>
                </c:pt>
                <c:pt idx="32">
                  <c:v>2020 Sep</c:v>
                </c:pt>
                <c:pt idx="33">
                  <c:v>2020 Oct</c:v>
                </c:pt>
                <c:pt idx="34">
                  <c:v>2020 Nov</c:v>
                </c:pt>
                <c:pt idx="35">
                  <c:v>2020 Dec</c:v>
                </c:pt>
                <c:pt idx="36">
                  <c:v>2021 Jan</c:v>
                </c:pt>
                <c:pt idx="37">
                  <c:v>2021 Feb</c:v>
                </c:pt>
                <c:pt idx="38">
                  <c:v>2021 Mar</c:v>
                </c:pt>
                <c:pt idx="39">
                  <c:v>2021 Apr</c:v>
                </c:pt>
                <c:pt idx="40">
                  <c:v>2021 May</c:v>
                </c:pt>
                <c:pt idx="41">
                  <c:v>2021 Jun</c:v>
                </c:pt>
                <c:pt idx="42">
                  <c:v>2021 Jul</c:v>
                </c:pt>
                <c:pt idx="43">
                  <c:v>2021 Aug</c:v>
                </c:pt>
                <c:pt idx="44">
                  <c:v>2021 Sep</c:v>
                </c:pt>
                <c:pt idx="45">
                  <c:v>2021 Oct</c:v>
                </c:pt>
                <c:pt idx="46">
                  <c:v>2021 Nov</c:v>
                </c:pt>
                <c:pt idx="47">
                  <c:v>2021 Dec</c:v>
                </c:pt>
                <c:pt idx="48">
                  <c:v>2022 Jan</c:v>
                </c:pt>
                <c:pt idx="49">
                  <c:v>2022 Feb</c:v>
                </c:pt>
                <c:pt idx="50">
                  <c:v>2022 Mar</c:v>
                </c:pt>
                <c:pt idx="51">
                  <c:v>2022 Apr</c:v>
                </c:pt>
                <c:pt idx="52">
                  <c:v>2022 May</c:v>
                </c:pt>
                <c:pt idx="53">
                  <c:v>2022 Jun</c:v>
                </c:pt>
                <c:pt idx="54">
                  <c:v>2022 Jul</c:v>
                </c:pt>
                <c:pt idx="55">
                  <c:v>2022 Aug</c:v>
                </c:pt>
                <c:pt idx="56">
                  <c:v>2022 Sep</c:v>
                </c:pt>
                <c:pt idx="57">
                  <c:v>2022 Oct</c:v>
                </c:pt>
                <c:pt idx="58">
                  <c:v>2022 Nov</c:v>
                </c:pt>
                <c:pt idx="59">
                  <c:v>2022 Dec</c:v>
                </c:pt>
                <c:pt idx="60">
                  <c:v>2023 Jan</c:v>
                </c:pt>
                <c:pt idx="61">
                  <c:v>2023 Feb</c:v>
                </c:pt>
                <c:pt idx="62">
                  <c:v>2023 Mar</c:v>
                </c:pt>
                <c:pt idx="63">
                  <c:v>2023 Apr</c:v>
                </c:pt>
                <c:pt idx="64">
                  <c:v>2023 May</c:v>
                </c:pt>
                <c:pt idx="65">
                  <c:v>2023 Jun</c:v>
                </c:pt>
                <c:pt idx="66">
                  <c:v>2023 Jul</c:v>
                </c:pt>
                <c:pt idx="67">
                  <c:v>2023 Aug</c:v>
                </c:pt>
                <c:pt idx="68">
                  <c:v>2023 Sep</c:v>
                </c:pt>
                <c:pt idx="69">
                  <c:v>2023 Oct</c:v>
                </c:pt>
                <c:pt idx="70">
                  <c:v>2023 Nov</c:v>
                </c:pt>
                <c:pt idx="71">
                  <c:v>2023 Dec</c:v>
                </c:pt>
                <c:pt idx="72">
                  <c:v>2024 Jan</c:v>
                </c:pt>
                <c:pt idx="73">
                  <c:v>2024 Feb</c:v>
                </c:pt>
                <c:pt idx="74">
                  <c:v>2024 Mar</c:v>
                </c:pt>
                <c:pt idx="75">
                  <c:v>2024 Apr</c:v>
                </c:pt>
                <c:pt idx="76">
                  <c:v>2024 May</c:v>
                </c:pt>
                <c:pt idx="77">
                  <c:v>2024 Jun</c:v>
                </c:pt>
                <c:pt idx="78">
                  <c:v>2024 Jul</c:v>
                </c:pt>
                <c:pt idx="79">
                  <c:v>2024 Aug</c:v>
                </c:pt>
                <c:pt idx="80">
                  <c:v>2024 Sep</c:v>
                </c:pt>
                <c:pt idx="81">
                  <c:v>2024 Oct</c:v>
                </c:pt>
                <c:pt idx="82">
                  <c:v>2024 Nov</c:v>
                </c:pt>
                <c:pt idx="83">
                  <c:v>2024 Dec</c:v>
                </c:pt>
                <c:pt idx="84">
                  <c:v>2025 Jan</c:v>
                </c:pt>
                <c:pt idx="85">
                  <c:v>2025 Feb</c:v>
                </c:pt>
                <c:pt idx="86">
                  <c:v>2025 Mar</c:v>
                </c:pt>
                <c:pt idx="87">
                  <c:v>2025 Apr</c:v>
                </c:pt>
                <c:pt idx="88">
                  <c:v>2025 May</c:v>
                </c:pt>
                <c:pt idx="89">
                  <c:v>2025 Jun</c:v>
                </c:pt>
                <c:pt idx="90">
                  <c:v>2025 Jul</c:v>
                </c:pt>
                <c:pt idx="91">
                  <c:v>2025 Aug</c:v>
                </c:pt>
                <c:pt idx="92">
                  <c:v>2025 Sep</c:v>
                </c:pt>
                <c:pt idx="93">
                  <c:v>2025 Oct</c:v>
                </c:pt>
                <c:pt idx="94">
                  <c:v>2025 Nov</c:v>
                </c:pt>
                <c:pt idx="95">
                  <c:v>2025 Dec</c:v>
                </c:pt>
                <c:pt idx="96">
                  <c:v>2026 Jan</c:v>
                </c:pt>
                <c:pt idx="97">
                  <c:v>2026 Feb</c:v>
                </c:pt>
                <c:pt idx="98">
                  <c:v>2026 Mar</c:v>
                </c:pt>
                <c:pt idx="99">
                  <c:v>2026 Apr</c:v>
                </c:pt>
                <c:pt idx="100">
                  <c:v>2026 May</c:v>
                </c:pt>
                <c:pt idx="101">
                  <c:v>2026 Jun</c:v>
                </c:pt>
                <c:pt idx="102">
                  <c:v>2026 Jul</c:v>
                </c:pt>
                <c:pt idx="103">
                  <c:v>2026 Aug</c:v>
                </c:pt>
                <c:pt idx="104">
                  <c:v>2026 Sep</c:v>
                </c:pt>
                <c:pt idx="105">
                  <c:v>2026 Oct</c:v>
                </c:pt>
                <c:pt idx="106">
                  <c:v>2026 Nov</c:v>
                </c:pt>
                <c:pt idx="107">
                  <c:v>2026 Dec</c:v>
                </c:pt>
              </c:strCache>
            </c:strRef>
          </c:cat>
          <c:val>
            <c:numRef>
              <c:f>Monthly!$G$6:$G$113</c:f>
              <c:numCache>
                <c:formatCode>General</c:formatCode>
                <c:ptCount val="108"/>
                <c:pt idx="0">
                  <c:v>0.5</c:v>
                </c:pt>
                <c:pt idx="1">
                  <c:v>0.5</c:v>
                </c:pt>
                <c:pt idx="2">
                  <c:v>0.5</c:v>
                </c:pt>
                <c:pt idx="3">
                  <c:v>0.5</c:v>
                </c:pt>
                <c:pt idx="4">
                  <c:v>0.5</c:v>
                </c:pt>
                <c:pt idx="5">
                  <c:v>0.5</c:v>
                </c:pt>
                <c:pt idx="6">
                  <c:v>0.5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pt idx="45">
                  <c:v>0.1</c:v>
                </c:pt>
                <c:pt idx="46">
                  <c:v>0.1</c:v>
                </c:pt>
                <c:pt idx="47">
                  <c:v>0.25</c:v>
                </c:pt>
                <c:pt idx="48">
                  <c:v>0.25</c:v>
                </c:pt>
                <c:pt idx="49">
                  <c:v>0.5</c:v>
                </c:pt>
                <c:pt idx="50">
                  <c:v>0.75</c:v>
                </c:pt>
                <c:pt idx="51">
                  <c:v>0.75</c:v>
                </c:pt>
                <c:pt idx="52">
                  <c:v>1</c:v>
                </c:pt>
                <c:pt idx="53">
                  <c:v>1.25</c:v>
                </c:pt>
                <c:pt idx="54">
                  <c:v>1.25</c:v>
                </c:pt>
                <c:pt idx="55">
                  <c:v>1.75</c:v>
                </c:pt>
                <c:pt idx="56">
                  <c:v>2.25</c:v>
                </c:pt>
                <c:pt idx="57">
                  <c:v>2.25</c:v>
                </c:pt>
                <c:pt idx="58">
                  <c:v>3</c:v>
                </c:pt>
                <c:pt idx="59">
                  <c:v>3.5</c:v>
                </c:pt>
                <c:pt idx="60">
                  <c:v>3.5</c:v>
                </c:pt>
                <c:pt idx="61">
                  <c:v>4</c:v>
                </c:pt>
                <c:pt idx="62">
                  <c:v>4.25</c:v>
                </c:pt>
                <c:pt idx="63">
                  <c:v>4.25</c:v>
                </c:pt>
                <c:pt idx="64">
                  <c:v>4.5</c:v>
                </c:pt>
                <c:pt idx="65">
                  <c:v>5</c:v>
                </c:pt>
                <c:pt idx="66">
                  <c:v>5</c:v>
                </c:pt>
                <c:pt idx="67">
                  <c:v>5.25</c:v>
                </c:pt>
                <c:pt idx="68">
                  <c:v>5.25</c:v>
                </c:pt>
                <c:pt idx="69">
                  <c:v>5.25</c:v>
                </c:pt>
                <c:pt idx="70">
                  <c:v>5.25</c:v>
                </c:pt>
                <c:pt idx="71">
                  <c:v>5.25</c:v>
                </c:pt>
                <c:pt idx="72">
                  <c:v>5.25</c:v>
                </c:pt>
                <c:pt idx="73">
                  <c:v>5.25</c:v>
                </c:pt>
                <c:pt idx="74">
                  <c:v>5.25</c:v>
                </c:pt>
                <c:pt idx="75">
                  <c:v>5.25</c:v>
                </c:pt>
                <c:pt idx="76">
                  <c:v>5.25</c:v>
                </c:pt>
                <c:pt idx="77">
                  <c:v>5.25</c:v>
                </c:pt>
                <c:pt idx="78">
                  <c:v>5</c:v>
                </c:pt>
                <c:pt idx="79">
                  <c:v>5</c:v>
                </c:pt>
              </c:numCache>
            </c:numRef>
          </c:val>
          <c:smooth val="0"/>
          <c:extLst>
            <c:ext xmlns:c16="http://schemas.microsoft.com/office/drawing/2014/chart" uri="{C3380CC4-5D6E-409C-BE32-E72D297353CC}">
              <c16:uniqueId val="{00000000-B5C3-458D-991C-AE37A1AA110D}"/>
            </c:ext>
          </c:extLst>
        </c:ser>
        <c:ser>
          <c:idx val="1"/>
          <c:order val="1"/>
          <c:tx>
            <c:strRef>
              <c:f>Monthly!$H$5</c:f>
              <c:strCache>
                <c:ptCount val="1"/>
                <c:pt idx="0">
                  <c:v>Forecast</c:v>
                </c:pt>
              </c:strCache>
            </c:strRef>
          </c:tx>
          <c:spPr>
            <a:ln w="28575" cap="rnd">
              <a:solidFill>
                <a:schemeClr val="tx2">
                  <a:lumMod val="40000"/>
                  <a:lumOff val="60000"/>
                </a:schemeClr>
              </a:solidFill>
              <a:round/>
            </a:ln>
            <a:effectLst/>
          </c:spPr>
          <c:marker>
            <c:symbol val="none"/>
          </c:marker>
          <c:cat>
            <c:strRef>
              <c:f>Monthly!$A$6:$A$113</c:f>
              <c:strCache>
                <c:ptCount val="108"/>
                <c:pt idx="0">
                  <c:v>2018 Jan</c:v>
                </c:pt>
                <c:pt idx="1">
                  <c:v>2018 Feb</c:v>
                </c:pt>
                <c:pt idx="2">
                  <c:v>2018 Mar</c:v>
                </c:pt>
                <c:pt idx="3">
                  <c:v>2018 Apr</c:v>
                </c:pt>
                <c:pt idx="4">
                  <c:v>2018 May</c:v>
                </c:pt>
                <c:pt idx="5">
                  <c:v>2018 Jun</c:v>
                </c:pt>
                <c:pt idx="6">
                  <c:v>2018 Jul</c:v>
                </c:pt>
                <c:pt idx="7">
                  <c:v>2018 Aug</c:v>
                </c:pt>
                <c:pt idx="8">
                  <c:v>2018 Sep</c:v>
                </c:pt>
                <c:pt idx="9">
                  <c:v>2018 Oct</c:v>
                </c:pt>
                <c:pt idx="10">
                  <c:v>2018 Nov</c:v>
                </c:pt>
                <c:pt idx="11">
                  <c:v>2018 Dec</c:v>
                </c:pt>
                <c:pt idx="12">
                  <c:v>2019 Jan</c:v>
                </c:pt>
                <c:pt idx="13">
                  <c:v>2019 Feb</c:v>
                </c:pt>
                <c:pt idx="14">
                  <c:v>2019 Mar</c:v>
                </c:pt>
                <c:pt idx="15">
                  <c:v>2019 Apr</c:v>
                </c:pt>
                <c:pt idx="16">
                  <c:v>2019 May</c:v>
                </c:pt>
                <c:pt idx="17">
                  <c:v>2019 Jun</c:v>
                </c:pt>
                <c:pt idx="18">
                  <c:v>2019 Jul</c:v>
                </c:pt>
                <c:pt idx="19">
                  <c:v>2019 Aug</c:v>
                </c:pt>
                <c:pt idx="20">
                  <c:v>2019 Sep</c:v>
                </c:pt>
                <c:pt idx="21">
                  <c:v>2019 Oct</c:v>
                </c:pt>
                <c:pt idx="22">
                  <c:v>2019 Nov</c:v>
                </c:pt>
                <c:pt idx="23">
                  <c:v>2019 Dec</c:v>
                </c:pt>
                <c:pt idx="24">
                  <c:v>2020 Jan</c:v>
                </c:pt>
                <c:pt idx="25">
                  <c:v>2020 Feb</c:v>
                </c:pt>
                <c:pt idx="26">
                  <c:v>2020 Mar</c:v>
                </c:pt>
                <c:pt idx="27">
                  <c:v>2020 Apr</c:v>
                </c:pt>
                <c:pt idx="28">
                  <c:v>2020 May</c:v>
                </c:pt>
                <c:pt idx="29">
                  <c:v>2020 Jun</c:v>
                </c:pt>
                <c:pt idx="30">
                  <c:v>2020 Jul</c:v>
                </c:pt>
                <c:pt idx="31">
                  <c:v>2020 Aug</c:v>
                </c:pt>
                <c:pt idx="32">
                  <c:v>2020 Sep</c:v>
                </c:pt>
                <c:pt idx="33">
                  <c:v>2020 Oct</c:v>
                </c:pt>
                <c:pt idx="34">
                  <c:v>2020 Nov</c:v>
                </c:pt>
                <c:pt idx="35">
                  <c:v>2020 Dec</c:v>
                </c:pt>
                <c:pt idx="36">
                  <c:v>2021 Jan</c:v>
                </c:pt>
                <c:pt idx="37">
                  <c:v>2021 Feb</c:v>
                </c:pt>
                <c:pt idx="38">
                  <c:v>2021 Mar</c:v>
                </c:pt>
                <c:pt idx="39">
                  <c:v>2021 Apr</c:v>
                </c:pt>
                <c:pt idx="40">
                  <c:v>2021 May</c:v>
                </c:pt>
                <c:pt idx="41">
                  <c:v>2021 Jun</c:v>
                </c:pt>
                <c:pt idx="42">
                  <c:v>2021 Jul</c:v>
                </c:pt>
                <c:pt idx="43">
                  <c:v>2021 Aug</c:v>
                </c:pt>
                <c:pt idx="44">
                  <c:v>2021 Sep</c:v>
                </c:pt>
                <c:pt idx="45">
                  <c:v>2021 Oct</c:v>
                </c:pt>
                <c:pt idx="46">
                  <c:v>2021 Nov</c:v>
                </c:pt>
                <c:pt idx="47">
                  <c:v>2021 Dec</c:v>
                </c:pt>
                <c:pt idx="48">
                  <c:v>2022 Jan</c:v>
                </c:pt>
                <c:pt idx="49">
                  <c:v>2022 Feb</c:v>
                </c:pt>
                <c:pt idx="50">
                  <c:v>2022 Mar</c:v>
                </c:pt>
                <c:pt idx="51">
                  <c:v>2022 Apr</c:v>
                </c:pt>
                <c:pt idx="52">
                  <c:v>2022 May</c:v>
                </c:pt>
                <c:pt idx="53">
                  <c:v>2022 Jun</c:v>
                </c:pt>
                <c:pt idx="54">
                  <c:v>2022 Jul</c:v>
                </c:pt>
                <c:pt idx="55">
                  <c:v>2022 Aug</c:v>
                </c:pt>
                <c:pt idx="56">
                  <c:v>2022 Sep</c:v>
                </c:pt>
                <c:pt idx="57">
                  <c:v>2022 Oct</c:v>
                </c:pt>
                <c:pt idx="58">
                  <c:v>2022 Nov</c:v>
                </c:pt>
                <c:pt idx="59">
                  <c:v>2022 Dec</c:v>
                </c:pt>
                <c:pt idx="60">
                  <c:v>2023 Jan</c:v>
                </c:pt>
                <c:pt idx="61">
                  <c:v>2023 Feb</c:v>
                </c:pt>
                <c:pt idx="62">
                  <c:v>2023 Mar</c:v>
                </c:pt>
                <c:pt idx="63">
                  <c:v>2023 Apr</c:v>
                </c:pt>
                <c:pt idx="64">
                  <c:v>2023 May</c:v>
                </c:pt>
                <c:pt idx="65">
                  <c:v>2023 Jun</c:v>
                </c:pt>
                <c:pt idx="66">
                  <c:v>2023 Jul</c:v>
                </c:pt>
                <c:pt idx="67">
                  <c:v>2023 Aug</c:v>
                </c:pt>
                <c:pt idx="68">
                  <c:v>2023 Sep</c:v>
                </c:pt>
                <c:pt idx="69">
                  <c:v>2023 Oct</c:v>
                </c:pt>
                <c:pt idx="70">
                  <c:v>2023 Nov</c:v>
                </c:pt>
                <c:pt idx="71">
                  <c:v>2023 Dec</c:v>
                </c:pt>
                <c:pt idx="72">
                  <c:v>2024 Jan</c:v>
                </c:pt>
                <c:pt idx="73">
                  <c:v>2024 Feb</c:v>
                </c:pt>
                <c:pt idx="74">
                  <c:v>2024 Mar</c:v>
                </c:pt>
                <c:pt idx="75">
                  <c:v>2024 Apr</c:v>
                </c:pt>
                <c:pt idx="76">
                  <c:v>2024 May</c:v>
                </c:pt>
                <c:pt idx="77">
                  <c:v>2024 Jun</c:v>
                </c:pt>
                <c:pt idx="78">
                  <c:v>2024 Jul</c:v>
                </c:pt>
                <c:pt idx="79">
                  <c:v>2024 Aug</c:v>
                </c:pt>
                <c:pt idx="80">
                  <c:v>2024 Sep</c:v>
                </c:pt>
                <c:pt idx="81">
                  <c:v>2024 Oct</c:v>
                </c:pt>
                <c:pt idx="82">
                  <c:v>2024 Nov</c:v>
                </c:pt>
                <c:pt idx="83">
                  <c:v>2024 Dec</c:v>
                </c:pt>
                <c:pt idx="84">
                  <c:v>2025 Jan</c:v>
                </c:pt>
                <c:pt idx="85">
                  <c:v>2025 Feb</c:v>
                </c:pt>
                <c:pt idx="86">
                  <c:v>2025 Mar</c:v>
                </c:pt>
                <c:pt idx="87">
                  <c:v>2025 Apr</c:v>
                </c:pt>
                <c:pt idx="88">
                  <c:v>2025 May</c:v>
                </c:pt>
                <c:pt idx="89">
                  <c:v>2025 Jun</c:v>
                </c:pt>
                <c:pt idx="90">
                  <c:v>2025 Jul</c:v>
                </c:pt>
                <c:pt idx="91">
                  <c:v>2025 Aug</c:v>
                </c:pt>
                <c:pt idx="92">
                  <c:v>2025 Sep</c:v>
                </c:pt>
                <c:pt idx="93">
                  <c:v>2025 Oct</c:v>
                </c:pt>
                <c:pt idx="94">
                  <c:v>2025 Nov</c:v>
                </c:pt>
                <c:pt idx="95">
                  <c:v>2025 Dec</c:v>
                </c:pt>
                <c:pt idx="96">
                  <c:v>2026 Jan</c:v>
                </c:pt>
                <c:pt idx="97">
                  <c:v>2026 Feb</c:v>
                </c:pt>
                <c:pt idx="98">
                  <c:v>2026 Mar</c:v>
                </c:pt>
                <c:pt idx="99">
                  <c:v>2026 Apr</c:v>
                </c:pt>
                <c:pt idx="100">
                  <c:v>2026 May</c:v>
                </c:pt>
                <c:pt idx="101">
                  <c:v>2026 Jun</c:v>
                </c:pt>
                <c:pt idx="102">
                  <c:v>2026 Jul</c:v>
                </c:pt>
                <c:pt idx="103">
                  <c:v>2026 Aug</c:v>
                </c:pt>
                <c:pt idx="104">
                  <c:v>2026 Sep</c:v>
                </c:pt>
                <c:pt idx="105">
                  <c:v>2026 Oct</c:v>
                </c:pt>
                <c:pt idx="106">
                  <c:v>2026 Nov</c:v>
                </c:pt>
                <c:pt idx="107">
                  <c:v>2026 Dec</c:v>
                </c:pt>
              </c:strCache>
            </c:strRef>
          </c:cat>
          <c:val>
            <c:numRef>
              <c:f>Monthly!$H$6:$H$113</c:f>
              <c:numCache>
                <c:formatCode>General</c:formatCode>
                <c:ptCount val="108"/>
                <c:pt idx="79">
                  <c:v>5</c:v>
                </c:pt>
                <c:pt idx="80">
                  <c:v>5</c:v>
                </c:pt>
                <c:pt idx="81">
                  <c:v>5</c:v>
                </c:pt>
                <c:pt idx="82">
                  <c:v>4.75</c:v>
                </c:pt>
                <c:pt idx="83">
                  <c:v>4.5</c:v>
                </c:pt>
                <c:pt idx="84">
                  <c:v>4.5</c:v>
                </c:pt>
                <c:pt idx="85">
                  <c:v>4.25</c:v>
                </c:pt>
                <c:pt idx="86">
                  <c:v>4</c:v>
                </c:pt>
                <c:pt idx="87">
                  <c:v>4</c:v>
                </c:pt>
                <c:pt idx="88">
                  <c:v>3.75</c:v>
                </c:pt>
                <c:pt idx="89">
                  <c:v>3.5</c:v>
                </c:pt>
                <c:pt idx="90">
                  <c:v>3.5</c:v>
                </c:pt>
                <c:pt idx="91">
                  <c:v>3.25</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numCache>
            </c:numRef>
          </c:val>
          <c:smooth val="0"/>
          <c:extLst>
            <c:ext xmlns:c16="http://schemas.microsoft.com/office/drawing/2014/chart" uri="{C3380CC4-5D6E-409C-BE32-E72D297353CC}">
              <c16:uniqueId val="{00000001-B5C3-458D-991C-AE37A1AA110D}"/>
            </c:ext>
          </c:extLst>
        </c:ser>
        <c:dLbls>
          <c:showLegendKey val="0"/>
          <c:showVal val="0"/>
          <c:showCatName val="0"/>
          <c:showSerName val="0"/>
          <c:showPercent val="0"/>
          <c:showBubbleSize val="0"/>
        </c:dLbls>
        <c:smooth val="0"/>
        <c:axId val="2053331168"/>
        <c:axId val="1879524624"/>
      </c:lineChart>
      <c:catAx>
        <c:axId val="205333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9524624"/>
        <c:crosses val="autoZero"/>
        <c:auto val="1"/>
        <c:lblAlgn val="ctr"/>
        <c:lblOffset val="100"/>
        <c:tickLblSkip val="6"/>
        <c:noMultiLvlLbl val="0"/>
      </c:catAx>
      <c:valAx>
        <c:axId val="1879524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BoE</a:t>
                </a:r>
                <a:r>
                  <a:rPr lang="en-GB" baseline="0" dirty="0"/>
                  <a:t> Policy Rate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33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Quarterly!$H$4</c:f>
              <c:strCache>
                <c:ptCount val="1"/>
                <c:pt idx="0">
                  <c:v>GDP (constant LCU)</c:v>
                </c:pt>
              </c:strCache>
            </c:strRef>
          </c:tx>
          <c:spPr>
            <a:ln w="28575" cap="rnd">
              <a:solidFill>
                <a:schemeClr val="tx2"/>
              </a:solidFill>
              <a:round/>
            </a:ln>
            <a:effectLst/>
          </c:spPr>
          <c:marker>
            <c:symbol val="none"/>
          </c:marker>
          <c:cat>
            <c:strRef>
              <c:f>Quarterly!$A$6:$A$41</c:f>
              <c:strCache>
                <c:ptCount val="36"/>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pt idx="14">
                  <c:v>2021 Q3</c:v>
                </c:pt>
                <c:pt idx="15">
                  <c:v>2021 Q4</c:v>
                </c:pt>
                <c:pt idx="16">
                  <c:v>2022 Q1</c:v>
                </c:pt>
                <c:pt idx="17">
                  <c:v>2022 Q2</c:v>
                </c:pt>
                <c:pt idx="18">
                  <c:v>2022 Q3</c:v>
                </c:pt>
                <c:pt idx="19">
                  <c:v>2022 Q4</c:v>
                </c:pt>
                <c:pt idx="20">
                  <c:v>2023 Q1</c:v>
                </c:pt>
                <c:pt idx="21">
                  <c:v>2023 Q2</c:v>
                </c:pt>
                <c:pt idx="22">
                  <c:v>2023 Q3</c:v>
                </c:pt>
                <c:pt idx="23">
                  <c:v>2023 Q4</c:v>
                </c:pt>
                <c:pt idx="24">
                  <c:v>2024 Q1</c:v>
                </c:pt>
                <c:pt idx="25">
                  <c:v>2024 Q2</c:v>
                </c:pt>
                <c:pt idx="26">
                  <c:v>2024 Q3</c:v>
                </c:pt>
                <c:pt idx="27">
                  <c:v>2024 Q4</c:v>
                </c:pt>
                <c:pt idx="28">
                  <c:v>2025 Q1</c:v>
                </c:pt>
                <c:pt idx="29">
                  <c:v>2025 Q2</c:v>
                </c:pt>
                <c:pt idx="30">
                  <c:v>2025 Q3</c:v>
                </c:pt>
                <c:pt idx="31">
                  <c:v>2025 Q4</c:v>
                </c:pt>
                <c:pt idx="32">
                  <c:v>2026 Q1</c:v>
                </c:pt>
                <c:pt idx="33">
                  <c:v>2026 Q2</c:v>
                </c:pt>
                <c:pt idx="34">
                  <c:v>2026 Q3</c:v>
                </c:pt>
                <c:pt idx="35">
                  <c:v>2026 Q4</c:v>
                </c:pt>
              </c:strCache>
            </c:strRef>
          </c:cat>
          <c:val>
            <c:numRef>
              <c:f>Quarterly!$H$6:$H$41</c:f>
              <c:numCache>
                <c:formatCode>General</c:formatCode>
                <c:ptCount val="36"/>
                <c:pt idx="0">
                  <c:v>547688</c:v>
                </c:pt>
                <c:pt idx="1">
                  <c:v>548600</c:v>
                </c:pt>
                <c:pt idx="2">
                  <c:v>550425</c:v>
                </c:pt>
                <c:pt idx="3">
                  <c:v>551128</c:v>
                </c:pt>
                <c:pt idx="4">
                  <c:v>555141</c:v>
                </c:pt>
                <c:pt idx="5">
                  <c:v>556932</c:v>
                </c:pt>
                <c:pt idx="6">
                  <c:v>560987</c:v>
                </c:pt>
                <c:pt idx="7">
                  <c:v>560861</c:v>
                </c:pt>
                <c:pt idx="8">
                  <c:v>545597</c:v>
                </c:pt>
                <c:pt idx="9">
                  <c:v>434718</c:v>
                </c:pt>
                <c:pt idx="10">
                  <c:v>507643</c:v>
                </c:pt>
                <c:pt idx="11">
                  <c:v>514531</c:v>
                </c:pt>
                <c:pt idx="12">
                  <c:v>509261</c:v>
                </c:pt>
                <c:pt idx="13">
                  <c:v>546579</c:v>
                </c:pt>
                <c:pt idx="14">
                  <c:v>555956</c:v>
                </c:pt>
                <c:pt idx="15">
                  <c:v>564407</c:v>
                </c:pt>
                <c:pt idx="16">
                  <c:v>567396</c:v>
                </c:pt>
                <c:pt idx="17">
                  <c:v>567889</c:v>
                </c:pt>
                <c:pt idx="18">
                  <c:v>567445</c:v>
                </c:pt>
                <c:pt idx="19">
                  <c:v>568034</c:v>
                </c:pt>
                <c:pt idx="20">
                  <c:v>569027</c:v>
                </c:pt>
                <c:pt idx="21">
                  <c:v>569076</c:v>
                </c:pt>
                <c:pt idx="22">
                  <c:v>568397</c:v>
                </c:pt>
                <c:pt idx="23">
                  <c:v>566626</c:v>
                </c:pt>
                <c:pt idx="24">
                  <c:v>570694</c:v>
                </c:pt>
                <c:pt idx="25">
                  <c:v>578320</c:v>
                </c:pt>
              </c:numCache>
            </c:numRef>
          </c:val>
          <c:smooth val="0"/>
          <c:extLst>
            <c:ext xmlns:c16="http://schemas.microsoft.com/office/drawing/2014/chart" uri="{C3380CC4-5D6E-409C-BE32-E72D297353CC}">
              <c16:uniqueId val="{00000000-FD46-4D13-AD91-B067FD0E4379}"/>
            </c:ext>
          </c:extLst>
        </c:ser>
        <c:ser>
          <c:idx val="0"/>
          <c:order val="1"/>
          <c:tx>
            <c:strRef>
              <c:f>Quarterly!$I$5</c:f>
              <c:strCache>
                <c:ptCount val="1"/>
                <c:pt idx="0">
                  <c:v>Forecast</c:v>
                </c:pt>
              </c:strCache>
            </c:strRef>
          </c:tx>
          <c:spPr>
            <a:ln w="28575" cap="rnd">
              <a:solidFill>
                <a:schemeClr val="tx2">
                  <a:lumMod val="40000"/>
                  <a:lumOff val="60000"/>
                </a:schemeClr>
              </a:solidFill>
              <a:round/>
            </a:ln>
            <a:effectLst/>
          </c:spPr>
          <c:marker>
            <c:symbol val="none"/>
          </c:marker>
          <c:cat>
            <c:strRef>
              <c:f>Quarterly!$A$6:$A$41</c:f>
              <c:strCache>
                <c:ptCount val="36"/>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pt idx="14">
                  <c:v>2021 Q3</c:v>
                </c:pt>
                <c:pt idx="15">
                  <c:v>2021 Q4</c:v>
                </c:pt>
                <c:pt idx="16">
                  <c:v>2022 Q1</c:v>
                </c:pt>
                <c:pt idx="17">
                  <c:v>2022 Q2</c:v>
                </c:pt>
                <c:pt idx="18">
                  <c:v>2022 Q3</c:v>
                </c:pt>
                <c:pt idx="19">
                  <c:v>2022 Q4</c:v>
                </c:pt>
                <c:pt idx="20">
                  <c:v>2023 Q1</c:v>
                </c:pt>
                <c:pt idx="21">
                  <c:v>2023 Q2</c:v>
                </c:pt>
                <c:pt idx="22">
                  <c:v>2023 Q3</c:v>
                </c:pt>
                <c:pt idx="23">
                  <c:v>2023 Q4</c:v>
                </c:pt>
                <c:pt idx="24">
                  <c:v>2024 Q1</c:v>
                </c:pt>
                <c:pt idx="25">
                  <c:v>2024 Q2</c:v>
                </c:pt>
                <c:pt idx="26">
                  <c:v>2024 Q3</c:v>
                </c:pt>
                <c:pt idx="27">
                  <c:v>2024 Q4</c:v>
                </c:pt>
                <c:pt idx="28">
                  <c:v>2025 Q1</c:v>
                </c:pt>
                <c:pt idx="29">
                  <c:v>2025 Q2</c:v>
                </c:pt>
                <c:pt idx="30">
                  <c:v>2025 Q3</c:v>
                </c:pt>
                <c:pt idx="31">
                  <c:v>2025 Q4</c:v>
                </c:pt>
                <c:pt idx="32">
                  <c:v>2026 Q1</c:v>
                </c:pt>
                <c:pt idx="33">
                  <c:v>2026 Q2</c:v>
                </c:pt>
                <c:pt idx="34">
                  <c:v>2026 Q3</c:v>
                </c:pt>
                <c:pt idx="35">
                  <c:v>2026 Q4</c:v>
                </c:pt>
              </c:strCache>
            </c:strRef>
          </c:cat>
          <c:val>
            <c:numRef>
              <c:f>Quarterly!$I$6:$I$41</c:f>
              <c:numCache>
                <c:formatCode>General</c:formatCode>
                <c:ptCount val="36"/>
                <c:pt idx="25">
                  <c:v>578320</c:v>
                </c:pt>
                <c:pt idx="26">
                  <c:v>581133.81999999995</c:v>
                </c:pt>
                <c:pt idx="27">
                  <c:v>583209.79</c:v>
                </c:pt>
                <c:pt idx="28">
                  <c:v>585194.85</c:v>
                </c:pt>
                <c:pt idx="29">
                  <c:v>587184.64000000001</c:v>
                </c:pt>
                <c:pt idx="30">
                  <c:v>588912.47</c:v>
                </c:pt>
                <c:pt idx="31">
                  <c:v>590531.81000000006</c:v>
                </c:pt>
                <c:pt idx="32">
                  <c:v>593122</c:v>
                </c:pt>
                <c:pt idx="33">
                  <c:v>595597.66</c:v>
                </c:pt>
                <c:pt idx="34">
                  <c:v>598018.13</c:v>
                </c:pt>
                <c:pt idx="35">
                  <c:v>600461.23</c:v>
                </c:pt>
              </c:numCache>
            </c:numRef>
          </c:val>
          <c:smooth val="0"/>
          <c:extLst>
            <c:ext xmlns:c16="http://schemas.microsoft.com/office/drawing/2014/chart" uri="{C3380CC4-5D6E-409C-BE32-E72D297353CC}">
              <c16:uniqueId val="{00000001-FD46-4D13-AD91-B067FD0E4379}"/>
            </c:ext>
          </c:extLst>
        </c:ser>
        <c:dLbls>
          <c:showLegendKey val="0"/>
          <c:showVal val="0"/>
          <c:showCatName val="0"/>
          <c:showSerName val="0"/>
          <c:showPercent val="0"/>
          <c:showBubbleSize val="0"/>
        </c:dLbls>
        <c:smooth val="0"/>
        <c:axId val="1880628576"/>
        <c:axId val="1871645168"/>
      </c:lineChart>
      <c:catAx>
        <c:axId val="188062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1645168"/>
        <c:crosses val="autoZero"/>
        <c:auto val="1"/>
        <c:lblAlgn val="ctr"/>
        <c:lblOffset val="100"/>
        <c:tickLblSkip val="2"/>
        <c:tickMarkSkip val="2"/>
        <c:noMultiLvlLbl val="0"/>
      </c:catAx>
      <c:valAx>
        <c:axId val="1871645168"/>
        <c:scaling>
          <c:orientation val="minMax"/>
          <c:min val="4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UK Real 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62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Quarterly!$L$4</c:f>
              <c:strCache>
                <c:ptCount val="1"/>
                <c:pt idx="0">
                  <c:v>Unemployment rate (%)</c:v>
                </c:pt>
              </c:strCache>
            </c:strRef>
          </c:tx>
          <c:spPr>
            <a:ln w="28575" cap="rnd">
              <a:solidFill>
                <a:schemeClr val="tx2"/>
              </a:solidFill>
              <a:round/>
            </a:ln>
            <a:effectLst/>
          </c:spPr>
          <c:marker>
            <c:symbol val="none"/>
          </c:marker>
          <c:cat>
            <c:strRef>
              <c:f>Quarterly!$A$6:$A$41</c:f>
              <c:strCache>
                <c:ptCount val="36"/>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pt idx="14">
                  <c:v>2021 Q3</c:v>
                </c:pt>
                <c:pt idx="15">
                  <c:v>2021 Q4</c:v>
                </c:pt>
                <c:pt idx="16">
                  <c:v>2022 Q1</c:v>
                </c:pt>
                <c:pt idx="17">
                  <c:v>2022 Q2</c:v>
                </c:pt>
                <c:pt idx="18">
                  <c:v>2022 Q3</c:v>
                </c:pt>
                <c:pt idx="19">
                  <c:v>2022 Q4</c:v>
                </c:pt>
                <c:pt idx="20">
                  <c:v>2023 Q1</c:v>
                </c:pt>
                <c:pt idx="21">
                  <c:v>2023 Q2</c:v>
                </c:pt>
                <c:pt idx="22">
                  <c:v>2023 Q3</c:v>
                </c:pt>
                <c:pt idx="23">
                  <c:v>2023 Q4</c:v>
                </c:pt>
                <c:pt idx="24">
                  <c:v>2024 Q1</c:v>
                </c:pt>
                <c:pt idx="25">
                  <c:v>2024 Q2</c:v>
                </c:pt>
                <c:pt idx="26">
                  <c:v>2024 Q3</c:v>
                </c:pt>
                <c:pt idx="27">
                  <c:v>2024 Q4</c:v>
                </c:pt>
                <c:pt idx="28">
                  <c:v>2025 Q1</c:v>
                </c:pt>
                <c:pt idx="29">
                  <c:v>2025 Q2</c:v>
                </c:pt>
                <c:pt idx="30">
                  <c:v>2025 Q3</c:v>
                </c:pt>
                <c:pt idx="31">
                  <c:v>2025 Q4</c:v>
                </c:pt>
                <c:pt idx="32">
                  <c:v>2026 Q1</c:v>
                </c:pt>
                <c:pt idx="33">
                  <c:v>2026 Q2</c:v>
                </c:pt>
                <c:pt idx="34">
                  <c:v>2026 Q3</c:v>
                </c:pt>
                <c:pt idx="35">
                  <c:v>2026 Q4</c:v>
                </c:pt>
              </c:strCache>
            </c:strRef>
          </c:cat>
          <c:val>
            <c:numRef>
              <c:f>Quarterly!$L$6:$L$41</c:f>
              <c:numCache>
                <c:formatCode>General</c:formatCode>
                <c:ptCount val="36"/>
                <c:pt idx="0">
                  <c:v>4.3</c:v>
                </c:pt>
                <c:pt idx="1">
                  <c:v>4.0999999999999996</c:v>
                </c:pt>
                <c:pt idx="2">
                  <c:v>4.2</c:v>
                </c:pt>
                <c:pt idx="3">
                  <c:v>4.0999999999999996</c:v>
                </c:pt>
                <c:pt idx="4">
                  <c:v>3.9</c:v>
                </c:pt>
                <c:pt idx="5">
                  <c:v>4</c:v>
                </c:pt>
                <c:pt idx="6">
                  <c:v>3.9</c:v>
                </c:pt>
                <c:pt idx="7">
                  <c:v>3.9</c:v>
                </c:pt>
                <c:pt idx="8">
                  <c:v>4.0999999999999996</c:v>
                </c:pt>
                <c:pt idx="9">
                  <c:v>4.2</c:v>
                </c:pt>
                <c:pt idx="10">
                  <c:v>5</c:v>
                </c:pt>
                <c:pt idx="11">
                  <c:v>5.3</c:v>
                </c:pt>
                <c:pt idx="12">
                  <c:v>5.0999999999999996</c:v>
                </c:pt>
                <c:pt idx="13">
                  <c:v>4.8</c:v>
                </c:pt>
                <c:pt idx="14">
                  <c:v>4.4000000000000004</c:v>
                </c:pt>
                <c:pt idx="15">
                  <c:v>4.2</c:v>
                </c:pt>
                <c:pt idx="16">
                  <c:v>3.9</c:v>
                </c:pt>
                <c:pt idx="17">
                  <c:v>3.9</c:v>
                </c:pt>
                <c:pt idx="18">
                  <c:v>3.8</c:v>
                </c:pt>
                <c:pt idx="19">
                  <c:v>3.9</c:v>
                </c:pt>
                <c:pt idx="20">
                  <c:v>4</c:v>
                </c:pt>
                <c:pt idx="21">
                  <c:v>4.2</c:v>
                </c:pt>
                <c:pt idx="22">
                  <c:v>4.0999999999999996</c:v>
                </c:pt>
                <c:pt idx="23">
                  <c:v>3.8</c:v>
                </c:pt>
                <c:pt idx="24">
                  <c:v>4.3</c:v>
                </c:pt>
                <c:pt idx="25">
                  <c:v>4.2</c:v>
                </c:pt>
              </c:numCache>
            </c:numRef>
          </c:val>
          <c:smooth val="0"/>
          <c:extLst>
            <c:ext xmlns:c16="http://schemas.microsoft.com/office/drawing/2014/chart" uri="{C3380CC4-5D6E-409C-BE32-E72D297353CC}">
              <c16:uniqueId val="{00000000-5286-41FB-BFA5-BCF1155CAE14}"/>
            </c:ext>
          </c:extLst>
        </c:ser>
        <c:ser>
          <c:idx val="1"/>
          <c:order val="1"/>
          <c:tx>
            <c:strRef>
              <c:f>Quarterly!$M$5</c:f>
              <c:strCache>
                <c:ptCount val="1"/>
                <c:pt idx="0">
                  <c:v>Forecast</c:v>
                </c:pt>
              </c:strCache>
            </c:strRef>
          </c:tx>
          <c:spPr>
            <a:ln w="28575" cap="rnd">
              <a:solidFill>
                <a:schemeClr val="tx2">
                  <a:lumMod val="40000"/>
                  <a:lumOff val="60000"/>
                </a:schemeClr>
              </a:solidFill>
              <a:round/>
            </a:ln>
            <a:effectLst/>
          </c:spPr>
          <c:marker>
            <c:symbol val="none"/>
          </c:marker>
          <c:cat>
            <c:strRef>
              <c:f>Quarterly!$A$6:$A$41</c:f>
              <c:strCache>
                <c:ptCount val="36"/>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pt idx="14">
                  <c:v>2021 Q3</c:v>
                </c:pt>
                <c:pt idx="15">
                  <c:v>2021 Q4</c:v>
                </c:pt>
                <c:pt idx="16">
                  <c:v>2022 Q1</c:v>
                </c:pt>
                <c:pt idx="17">
                  <c:v>2022 Q2</c:v>
                </c:pt>
                <c:pt idx="18">
                  <c:v>2022 Q3</c:v>
                </c:pt>
                <c:pt idx="19">
                  <c:v>2022 Q4</c:v>
                </c:pt>
                <c:pt idx="20">
                  <c:v>2023 Q1</c:v>
                </c:pt>
                <c:pt idx="21">
                  <c:v>2023 Q2</c:v>
                </c:pt>
                <c:pt idx="22">
                  <c:v>2023 Q3</c:v>
                </c:pt>
                <c:pt idx="23">
                  <c:v>2023 Q4</c:v>
                </c:pt>
                <c:pt idx="24">
                  <c:v>2024 Q1</c:v>
                </c:pt>
                <c:pt idx="25">
                  <c:v>2024 Q2</c:v>
                </c:pt>
                <c:pt idx="26">
                  <c:v>2024 Q3</c:v>
                </c:pt>
                <c:pt idx="27">
                  <c:v>2024 Q4</c:v>
                </c:pt>
                <c:pt idx="28">
                  <c:v>2025 Q1</c:v>
                </c:pt>
                <c:pt idx="29">
                  <c:v>2025 Q2</c:v>
                </c:pt>
                <c:pt idx="30">
                  <c:v>2025 Q3</c:v>
                </c:pt>
                <c:pt idx="31">
                  <c:v>2025 Q4</c:v>
                </c:pt>
                <c:pt idx="32">
                  <c:v>2026 Q1</c:v>
                </c:pt>
                <c:pt idx="33">
                  <c:v>2026 Q2</c:v>
                </c:pt>
                <c:pt idx="34">
                  <c:v>2026 Q3</c:v>
                </c:pt>
                <c:pt idx="35">
                  <c:v>2026 Q4</c:v>
                </c:pt>
              </c:strCache>
            </c:strRef>
          </c:cat>
          <c:val>
            <c:numRef>
              <c:f>Quarterly!$M$6:$M$41</c:f>
              <c:numCache>
                <c:formatCode>General</c:formatCode>
                <c:ptCount val="36"/>
                <c:pt idx="25">
                  <c:v>4.2</c:v>
                </c:pt>
                <c:pt idx="26">
                  <c:v>4.2</c:v>
                </c:pt>
                <c:pt idx="27">
                  <c:v>4.0999999999999996</c:v>
                </c:pt>
                <c:pt idx="28">
                  <c:v>4.0999999999999996</c:v>
                </c:pt>
                <c:pt idx="29">
                  <c:v>4.0999999999999996</c:v>
                </c:pt>
                <c:pt idx="30">
                  <c:v>4.0999999999999996</c:v>
                </c:pt>
                <c:pt idx="31">
                  <c:v>4</c:v>
                </c:pt>
                <c:pt idx="32">
                  <c:v>4</c:v>
                </c:pt>
                <c:pt idx="33">
                  <c:v>4</c:v>
                </c:pt>
                <c:pt idx="34">
                  <c:v>4</c:v>
                </c:pt>
                <c:pt idx="35">
                  <c:v>4</c:v>
                </c:pt>
              </c:numCache>
            </c:numRef>
          </c:val>
          <c:smooth val="0"/>
          <c:extLst>
            <c:ext xmlns:c16="http://schemas.microsoft.com/office/drawing/2014/chart" uri="{C3380CC4-5D6E-409C-BE32-E72D297353CC}">
              <c16:uniqueId val="{00000001-5286-41FB-BFA5-BCF1155CAE14}"/>
            </c:ext>
          </c:extLst>
        </c:ser>
        <c:dLbls>
          <c:showLegendKey val="0"/>
          <c:showVal val="0"/>
          <c:showCatName val="0"/>
          <c:showSerName val="0"/>
          <c:showPercent val="0"/>
          <c:showBubbleSize val="0"/>
        </c:dLbls>
        <c:marker val="1"/>
        <c:smooth val="0"/>
        <c:axId val="2134496896"/>
        <c:axId val="1875586048"/>
      </c:lineChart>
      <c:lineChart>
        <c:grouping val="standard"/>
        <c:varyColors val="0"/>
        <c:ser>
          <c:idx val="2"/>
          <c:order val="2"/>
          <c:tx>
            <c:strRef>
              <c:f>Employment!$F$4</c:f>
              <c:strCache>
                <c:ptCount val="1"/>
                <c:pt idx="0">
                  <c:v>Employment</c:v>
                </c:pt>
              </c:strCache>
            </c:strRef>
          </c:tx>
          <c:spPr>
            <a:ln w="28575" cap="rnd">
              <a:solidFill>
                <a:schemeClr val="accent2"/>
              </a:solidFill>
              <a:round/>
            </a:ln>
            <a:effectLst/>
          </c:spPr>
          <c:marker>
            <c:symbol val="none"/>
          </c:marker>
          <c:val>
            <c:numRef>
              <c:f>Employment!$F$6:$F$41</c:f>
              <c:numCache>
                <c:formatCode>General</c:formatCode>
                <c:ptCount val="36"/>
                <c:pt idx="0">
                  <c:v>32364</c:v>
                </c:pt>
                <c:pt idx="1">
                  <c:v>32403</c:v>
                </c:pt>
                <c:pt idx="2">
                  <c:v>32448</c:v>
                </c:pt>
                <c:pt idx="3">
                  <c:v>32618</c:v>
                </c:pt>
                <c:pt idx="4">
                  <c:v>32721</c:v>
                </c:pt>
                <c:pt idx="5">
                  <c:v>32839</c:v>
                </c:pt>
                <c:pt idx="6">
                  <c:v>32779</c:v>
                </c:pt>
                <c:pt idx="7">
                  <c:v>32954</c:v>
                </c:pt>
                <c:pt idx="8">
                  <c:v>33000</c:v>
                </c:pt>
                <c:pt idx="9">
                  <c:v>32571</c:v>
                </c:pt>
                <c:pt idx="10">
                  <c:v>32354</c:v>
                </c:pt>
                <c:pt idx="11">
                  <c:v>32198</c:v>
                </c:pt>
                <c:pt idx="12">
                  <c:v>32221</c:v>
                </c:pt>
                <c:pt idx="13">
                  <c:v>32377</c:v>
                </c:pt>
                <c:pt idx="14">
                  <c:v>32687</c:v>
                </c:pt>
                <c:pt idx="15">
                  <c:v>32686</c:v>
                </c:pt>
                <c:pt idx="16">
                  <c:v>32775</c:v>
                </c:pt>
                <c:pt idx="17">
                  <c:v>32958</c:v>
                </c:pt>
                <c:pt idx="18">
                  <c:v>32916</c:v>
                </c:pt>
                <c:pt idx="19">
                  <c:v>33067</c:v>
                </c:pt>
                <c:pt idx="20">
                  <c:v>33201</c:v>
                </c:pt>
                <c:pt idx="21">
                  <c:v>33163</c:v>
                </c:pt>
                <c:pt idx="22">
                  <c:v>33102</c:v>
                </c:pt>
                <c:pt idx="23">
                  <c:v>33174</c:v>
                </c:pt>
                <c:pt idx="24">
                  <c:v>32997</c:v>
                </c:pt>
                <c:pt idx="25">
                  <c:v>33094</c:v>
                </c:pt>
              </c:numCache>
            </c:numRef>
          </c:val>
          <c:smooth val="0"/>
          <c:extLst>
            <c:ext xmlns:c16="http://schemas.microsoft.com/office/drawing/2014/chart" uri="{C3380CC4-5D6E-409C-BE32-E72D297353CC}">
              <c16:uniqueId val="{00000002-5286-41FB-BFA5-BCF1155CAE14}"/>
            </c:ext>
          </c:extLst>
        </c:ser>
        <c:ser>
          <c:idx val="3"/>
          <c:order val="3"/>
          <c:tx>
            <c:strRef>
              <c:f>Employment!$G$5</c:f>
              <c:strCache>
                <c:ptCount val="1"/>
                <c:pt idx="0">
                  <c:v>Forecast</c:v>
                </c:pt>
              </c:strCache>
            </c:strRef>
          </c:tx>
          <c:spPr>
            <a:ln w="28575" cap="rnd">
              <a:solidFill>
                <a:schemeClr val="accent2">
                  <a:lumMod val="40000"/>
                  <a:lumOff val="60000"/>
                </a:schemeClr>
              </a:solidFill>
              <a:round/>
            </a:ln>
            <a:effectLst/>
          </c:spPr>
          <c:marker>
            <c:symbol val="none"/>
          </c:marker>
          <c:val>
            <c:numRef>
              <c:f>Employment!$G$6:$G$41</c:f>
              <c:numCache>
                <c:formatCode>General</c:formatCode>
                <c:ptCount val="36"/>
                <c:pt idx="25">
                  <c:v>33094</c:v>
                </c:pt>
                <c:pt idx="26">
                  <c:v>33261.5</c:v>
                </c:pt>
                <c:pt idx="27">
                  <c:v>33328</c:v>
                </c:pt>
                <c:pt idx="28">
                  <c:v>33378</c:v>
                </c:pt>
                <c:pt idx="29">
                  <c:v>33428.1</c:v>
                </c:pt>
                <c:pt idx="30">
                  <c:v>33478.199999999997</c:v>
                </c:pt>
                <c:pt idx="31">
                  <c:v>33528.400000000001</c:v>
                </c:pt>
                <c:pt idx="32">
                  <c:v>33528.400000000001</c:v>
                </c:pt>
                <c:pt idx="33">
                  <c:v>33528.400000000001</c:v>
                </c:pt>
                <c:pt idx="34">
                  <c:v>33528.400000000001</c:v>
                </c:pt>
                <c:pt idx="35">
                  <c:v>33528.400000000001</c:v>
                </c:pt>
              </c:numCache>
            </c:numRef>
          </c:val>
          <c:smooth val="0"/>
          <c:extLst>
            <c:ext xmlns:c16="http://schemas.microsoft.com/office/drawing/2014/chart" uri="{C3380CC4-5D6E-409C-BE32-E72D297353CC}">
              <c16:uniqueId val="{00000003-5286-41FB-BFA5-BCF1155CAE14}"/>
            </c:ext>
          </c:extLst>
        </c:ser>
        <c:dLbls>
          <c:showLegendKey val="0"/>
          <c:showVal val="0"/>
          <c:showCatName val="0"/>
          <c:showSerName val="0"/>
          <c:showPercent val="0"/>
          <c:showBubbleSize val="0"/>
        </c:dLbls>
        <c:marker val="1"/>
        <c:smooth val="0"/>
        <c:axId val="1078983184"/>
        <c:axId val="1884899744"/>
      </c:lineChart>
      <c:catAx>
        <c:axId val="21344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5586048"/>
        <c:crosses val="autoZero"/>
        <c:auto val="1"/>
        <c:lblAlgn val="ctr"/>
        <c:lblOffset val="100"/>
        <c:tickLblSkip val="2"/>
        <c:noMultiLvlLbl val="0"/>
      </c:catAx>
      <c:valAx>
        <c:axId val="187558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0000"/>
                        <a:lumOff val="40000"/>
                      </a:schemeClr>
                    </a:solidFill>
                    <a:latin typeface="+mn-lt"/>
                    <a:ea typeface="+mn-ea"/>
                    <a:cs typeface="+mn-cs"/>
                  </a:defRPr>
                </a:pPr>
                <a:r>
                  <a:rPr lang="en-GB" dirty="0">
                    <a:solidFill>
                      <a:schemeClr val="tx1">
                        <a:lumMod val="60000"/>
                        <a:lumOff val="40000"/>
                      </a:schemeClr>
                    </a:solidFill>
                  </a:rPr>
                  <a:t>Unemployment</a:t>
                </a:r>
                <a:r>
                  <a:rPr lang="en-GB" baseline="0" dirty="0">
                    <a:solidFill>
                      <a:schemeClr val="tx1">
                        <a:lumMod val="60000"/>
                        <a:lumOff val="40000"/>
                      </a:schemeClr>
                    </a:solidFill>
                  </a:rPr>
                  <a:t> Rate (%)</a:t>
                </a:r>
                <a:endParaRPr lang="en-GB" dirty="0">
                  <a:solidFill>
                    <a:schemeClr val="tx1">
                      <a:lumMod val="60000"/>
                      <a:lumOff val="40000"/>
                    </a:schemeClr>
                  </a:solidFill>
                </a:endParaRPr>
              </a:p>
            </c:rich>
          </c:tx>
          <c:overlay val="0"/>
          <c:spPr>
            <a:noFill/>
            <a:ln>
              <a:solidFill>
                <a:schemeClr val="bg1"/>
              </a:solidFill>
            </a:ln>
            <a:effectLst/>
          </c:spPr>
          <c:txPr>
            <a:bodyPr rot="-5400000" spcFirstLastPara="1" vertOverflow="ellipsis" vert="horz" wrap="square" anchor="ctr" anchorCtr="1"/>
            <a:lstStyle/>
            <a:p>
              <a:pPr>
                <a:defRPr sz="1000" b="0" i="0" u="none" strike="noStrike" kern="1200" baseline="0">
                  <a:solidFill>
                    <a:schemeClr val="tx1">
                      <a:lumMod val="60000"/>
                      <a:lumOff val="40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496896"/>
        <c:crosses val="autoZero"/>
        <c:crossBetween val="between"/>
      </c:valAx>
      <c:valAx>
        <c:axId val="188489974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accent2"/>
                    </a:solidFill>
                    <a:latin typeface="+mn-lt"/>
                    <a:ea typeface="+mn-ea"/>
                    <a:cs typeface="+mn-cs"/>
                  </a:defRPr>
                </a:pPr>
                <a:r>
                  <a:rPr lang="en-GB" dirty="0">
                    <a:solidFill>
                      <a:schemeClr val="tx1">
                        <a:lumMod val="60000"/>
                        <a:lumOff val="40000"/>
                      </a:schemeClr>
                    </a:solidFill>
                  </a:rPr>
                  <a:t>Employment (000s)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983184"/>
        <c:crosses val="max"/>
        <c:crossBetween val="between"/>
      </c:valAx>
      <c:catAx>
        <c:axId val="1078983184"/>
        <c:scaling>
          <c:orientation val="minMax"/>
        </c:scaling>
        <c:delete val="1"/>
        <c:axPos val="b"/>
        <c:majorTickMark val="out"/>
        <c:minorTickMark val="none"/>
        <c:tickLblPos val="nextTo"/>
        <c:crossAx val="1884899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lumMod val="60000"/>
          <a:lumOff val="40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Electricity generated in the UK by source, 2022</a:t>
            </a:r>
          </a:p>
        </c:rich>
      </c:tx>
      <c:layout>
        <c:manualLayout>
          <c:xMode val="edge"/>
          <c:yMode val="edge"/>
          <c:x val="1.2694571073352642E-2"/>
          <c:y val="1.6421486545371792E-2"/>
        </c:manualLayout>
      </c:layout>
      <c:overlay val="0"/>
    </c:title>
    <c:autoTitleDeleted val="0"/>
    <c:plotArea>
      <c:layout>
        <c:manualLayout>
          <c:layoutTarget val="inner"/>
          <c:xMode val="edge"/>
          <c:yMode val="edge"/>
          <c:x val="0.10739560712805635"/>
          <c:y val="0.12493152326312609"/>
          <c:w val="0.50985627849150439"/>
          <c:h val="0.49712300727846831"/>
        </c:manualLayout>
      </c:layout>
      <c:pieChart>
        <c:varyColors val="1"/>
        <c:ser>
          <c:idx val="0"/>
          <c:order val="0"/>
          <c:tx>
            <c:strRef>
              <c:f>Sheet1!$B$1</c:f>
              <c:strCache>
                <c:ptCount val="1"/>
                <c:pt idx="0">
                  <c:v>Electricity generated in the UK</c:v>
                </c:pt>
              </c:strCache>
            </c:strRef>
          </c:tx>
          <c:spPr>
            <a:ln w="19050">
              <a:solidFill>
                <a:schemeClr val="bg2"/>
              </a:solidFill>
            </a:ln>
          </c:spPr>
          <c:dPt>
            <c:idx val="1"/>
            <c:bubble3D val="0"/>
            <c:spPr>
              <a:solidFill>
                <a:schemeClr val="tx1">
                  <a:lumMod val="20000"/>
                  <a:lumOff val="80000"/>
                </a:schemeClr>
              </a:solidFill>
              <a:ln w="19050">
                <a:solidFill>
                  <a:schemeClr val="bg2"/>
                </a:solidFill>
              </a:ln>
            </c:spPr>
            <c:extLst>
              <c:ext xmlns:c16="http://schemas.microsoft.com/office/drawing/2014/chart" uri="{C3380CC4-5D6E-409C-BE32-E72D297353CC}">
                <c16:uniqueId val="{00000001-2F17-4C4F-B14E-C477B2E126D4}"/>
              </c:ext>
            </c:extLst>
          </c:dPt>
          <c:dLbls>
            <c:dLbl>
              <c:idx val="0"/>
              <c:tx>
                <c:rich>
                  <a:bodyPr/>
                  <a:lstStyle/>
                  <a:p>
                    <a:fld id="{20E02677-B391-4AE4-A092-F8CB2289835A}" type="PERCENTAGE">
                      <a:rPr lang="en-US" sz="1600"/>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F17-4C4F-B14E-C477B2E126D4}"/>
                </c:ext>
              </c:extLst>
            </c:dLbl>
            <c:dLbl>
              <c:idx val="1"/>
              <c:tx>
                <c:rich>
                  <a:bodyPr/>
                  <a:lstStyle/>
                  <a:p>
                    <a:fld id="{0E6A14B8-933B-492F-AE86-2C1C06C8AAE7}" type="PERCENTAGE">
                      <a:rPr lang="en-US" sz="1600"/>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17-4C4F-B14E-C477B2E126D4}"/>
                </c:ext>
              </c:extLst>
            </c:dLbl>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Fossil fuels</c:v>
                </c:pt>
                <c:pt idx="1">
                  <c:v>Renewables</c:v>
                </c:pt>
              </c:strCache>
            </c:strRef>
          </c:cat>
          <c:val>
            <c:numRef>
              <c:f>Sheet1!$B$2:$B$3</c:f>
              <c:numCache>
                <c:formatCode>0.00%</c:formatCode>
                <c:ptCount val="2"/>
                <c:pt idx="0">
                  <c:v>0.438</c:v>
                </c:pt>
                <c:pt idx="1">
                  <c:v>0.56200000000000006</c:v>
                </c:pt>
              </c:numCache>
            </c:numRef>
          </c:val>
          <c:extLst>
            <c:ext xmlns:c16="http://schemas.microsoft.com/office/drawing/2014/chart" uri="{C3380CC4-5D6E-409C-BE32-E72D297353CC}">
              <c16:uniqueId val="{00000008-2F17-4C4F-B14E-C477B2E126D4}"/>
            </c:ext>
          </c:extLst>
        </c:ser>
        <c:dLbls>
          <c:showLegendKey val="0"/>
          <c:showVal val="0"/>
          <c:showCatName val="0"/>
          <c:showSerName val="0"/>
          <c:showPercent val="1"/>
          <c:showBubbleSize val="0"/>
          <c:showLeaderLines val="1"/>
        </c:dLbls>
        <c:firstSliceAng val="0"/>
      </c:pieChart>
      <c:spPr>
        <a:ln w="25400">
          <a:solidFill>
            <a:schemeClr val="bg2"/>
          </a:solidFill>
        </a:ln>
      </c:spPr>
    </c:plotArea>
    <c:legend>
      <c:legendPos val="r"/>
      <c:legendEntry>
        <c:idx val="0"/>
        <c:txPr>
          <a:bodyPr/>
          <a:lstStyle/>
          <a:p>
            <a:pPr>
              <a:defRPr sz="1600" baseline="0"/>
            </a:pPr>
            <a:endParaRPr lang="en-US"/>
          </a:p>
        </c:txPr>
      </c:legendEntry>
      <c:legendEntry>
        <c:idx val="1"/>
        <c:txPr>
          <a:bodyPr/>
          <a:lstStyle/>
          <a:p>
            <a:pPr>
              <a:defRPr sz="1600" baseline="0"/>
            </a:pPr>
            <a:endParaRPr lang="en-US"/>
          </a:p>
        </c:txPr>
      </c:legendEntry>
      <c:layout>
        <c:manualLayout>
          <c:xMode val="edge"/>
          <c:yMode val="edge"/>
          <c:x val="0.12682651420966859"/>
          <c:y val="0.69592945429251118"/>
          <c:w val="0.4516293250758826"/>
          <c:h val="0.16428826629013044"/>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28328-84E6-49B0-A770-9CD36123E0F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9A966BD-E3AD-4D83-8F71-7104A3C79C54}">
      <dgm:prSet phldrT="[Text]" custT="1"/>
      <dgm:spPr/>
      <dgm:t>
        <a:bodyPr/>
        <a:lstStyle/>
        <a:p>
          <a:r>
            <a:rPr lang="en-GB" sz="2800" dirty="0"/>
            <a:t>Reserving Data</a:t>
          </a:r>
        </a:p>
      </dgm:t>
    </dgm:pt>
    <dgm:pt modelId="{F0EABC0E-CF29-49A6-B76F-7E74F57402B9}" type="parTrans" cxnId="{53E36D3E-96A1-406D-B97D-24E8C34042C7}">
      <dgm:prSet/>
      <dgm:spPr/>
      <dgm:t>
        <a:bodyPr/>
        <a:lstStyle/>
        <a:p>
          <a:endParaRPr lang="en-GB"/>
        </a:p>
      </dgm:t>
    </dgm:pt>
    <dgm:pt modelId="{0811FF8F-E917-4FB2-9CDF-7F264E1654AB}" type="sibTrans" cxnId="{53E36D3E-96A1-406D-B97D-24E8C34042C7}">
      <dgm:prSet/>
      <dgm:spPr/>
      <dgm:t>
        <a:bodyPr/>
        <a:lstStyle/>
        <a:p>
          <a:endParaRPr lang="en-GB"/>
        </a:p>
      </dgm:t>
    </dgm:pt>
    <dgm:pt modelId="{368CDB51-439B-4448-B11E-FCD13F3DCE21}">
      <dgm:prSet phldrT="[Text]" custT="1"/>
      <dgm:spPr>
        <a:solidFill>
          <a:schemeClr val="tx1"/>
        </a:solidFill>
      </dgm:spPr>
      <dgm:t>
        <a:bodyPr/>
        <a:lstStyle/>
        <a:p>
          <a:r>
            <a:rPr lang="en-GB" sz="1600" dirty="0"/>
            <a:t>Data A</a:t>
          </a:r>
        </a:p>
      </dgm:t>
    </dgm:pt>
    <dgm:pt modelId="{FC904FFE-8229-482D-8AB8-FDA4D976A972}" type="parTrans" cxnId="{12AD91F1-3DDD-4790-99D7-6BEC5138E582}">
      <dgm:prSet/>
      <dgm:spPr/>
      <dgm:t>
        <a:bodyPr/>
        <a:lstStyle/>
        <a:p>
          <a:endParaRPr lang="en-GB"/>
        </a:p>
      </dgm:t>
    </dgm:pt>
    <dgm:pt modelId="{9E73109E-73EB-47F9-800E-06AA4DB931A0}" type="sibTrans" cxnId="{12AD91F1-3DDD-4790-99D7-6BEC5138E582}">
      <dgm:prSet/>
      <dgm:spPr>
        <a:solidFill>
          <a:schemeClr val="bg1">
            <a:lumMod val="85000"/>
          </a:schemeClr>
        </a:solidFill>
      </dgm:spPr>
      <dgm:t>
        <a:bodyPr/>
        <a:lstStyle/>
        <a:p>
          <a:endParaRPr lang="en-GB"/>
        </a:p>
      </dgm:t>
    </dgm:pt>
    <dgm:pt modelId="{D7040BA0-B54C-4322-BF81-77F92322DF49}">
      <dgm:prSet phldrT="[Text]" custT="1"/>
      <dgm:spPr>
        <a:solidFill>
          <a:schemeClr val="tx1"/>
        </a:solidFill>
      </dgm:spPr>
      <dgm:t>
        <a:bodyPr/>
        <a:lstStyle/>
        <a:p>
          <a:r>
            <a:rPr lang="en-GB" sz="1600"/>
            <a:t>Data B</a:t>
          </a:r>
          <a:endParaRPr lang="en-GB" sz="1600" dirty="0"/>
        </a:p>
      </dgm:t>
    </dgm:pt>
    <dgm:pt modelId="{745DE548-E69A-4E3D-A77E-871C83181B38}" type="parTrans" cxnId="{BA347F62-BC80-44AB-AA15-DA3DD780AFFA}">
      <dgm:prSet/>
      <dgm:spPr/>
      <dgm:t>
        <a:bodyPr/>
        <a:lstStyle/>
        <a:p>
          <a:endParaRPr lang="en-GB"/>
        </a:p>
      </dgm:t>
    </dgm:pt>
    <dgm:pt modelId="{8A9654CF-A70B-4506-BE3B-062CCFF49E99}" type="sibTrans" cxnId="{BA347F62-BC80-44AB-AA15-DA3DD780AFFA}">
      <dgm:prSet/>
      <dgm:spPr>
        <a:solidFill>
          <a:schemeClr val="bg1">
            <a:lumMod val="85000"/>
          </a:schemeClr>
        </a:solidFill>
      </dgm:spPr>
      <dgm:t>
        <a:bodyPr/>
        <a:lstStyle/>
        <a:p>
          <a:endParaRPr lang="en-GB"/>
        </a:p>
      </dgm:t>
    </dgm:pt>
    <dgm:pt modelId="{9A826364-8A25-4839-B01B-7A392E2789FE}">
      <dgm:prSet phldrT="[Text]" custT="1"/>
      <dgm:spPr>
        <a:solidFill>
          <a:schemeClr val="tx1"/>
        </a:solidFill>
      </dgm:spPr>
      <dgm:t>
        <a:bodyPr/>
        <a:lstStyle/>
        <a:p>
          <a:r>
            <a:rPr lang="en-GB" sz="1600"/>
            <a:t>Data C</a:t>
          </a:r>
          <a:endParaRPr lang="en-GB" sz="1600" dirty="0"/>
        </a:p>
      </dgm:t>
    </dgm:pt>
    <dgm:pt modelId="{0348408F-4F20-4851-8794-C945BDAE2F1C}" type="parTrans" cxnId="{68203E59-4D64-4847-A615-D6D6069663C7}">
      <dgm:prSet/>
      <dgm:spPr/>
      <dgm:t>
        <a:bodyPr/>
        <a:lstStyle/>
        <a:p>
          <a:endParaRPr lang="en-GB"/>
        </a:p>
      </dgm:t>
    </dgm:pt>
    <dgm:pt modelId="{6AEBBA2C-CCF2-42E2-BD78-3B9C28EC8E65}" type="sibTrans" cxnId="{68203E59-4D64-4847-A615-D6D6069663C7}">
      <dgm:prSet/>
      <dgm:spPr>
        <a:solidFill>
          <a:schemeClr val="bg1">
            <a:lumMod val="85000"/>
          </a:schemeClr>
        </a:solidFill>
      </dgm:spPr>
      <dgm:t>
        <a:bodyPr/>
        <a:lstStyle/>
        <a:p>
          <a:endParaRPr lang="en-GB"/>
        </a:p>
      </dgm:t>
    </dgm:pt>
    <dgm:pt modelId="{063E22D2-574E-45B7-A172-F1583596C045}">
      <dgm:prSet phldrT="[Text]" custT="1"/>
      <dgm:spPr>
        <a:solidFill>
          <a:schemeClr val="tx1"/>
        </a:solidFill>
      </dgm:spPr>
      <dgm:t>
        <a:bodyPr/>
        <a:lstStyle/>
        <a:p>
          <a:r>
            <a:rPr lang="en-GB" sz="1600"/>
            <a:t>Data D</a:t>
          </a:r>
          <a:endParaRPr lang="en-GB" sz="1600" dirty="0"/>
        </a:p>
      </dgm:t>
    </dgm:pt>
    <dgm:pt modelId="{71028853-BBFF-47E4-8843-CE6416E771F9}" type="parTrans" cxnId="{A13CDB34-6AAA-4ADC-AA29-D38EDB35540C}">
      <dgm:prSet/>
      <dgm:spPr/>
      <dgm:t>
        <a:bodyPr/>
        <a:lstStyle/>
        <a:p>
          <a:endParaRPr lang="en-GB"/>
        </a:p>
      </dgm:t>
    </dgm:pt>
    <dgm:pt modelId="{F0AF18DF-9775-4AC1-8894-0DAC73514F53}" type="sibTrans" cxnId="{A13CDB34-6AAA-4ADC-AA29-D38EDB35540C}">
      <dgm:prSet/>
      <dgm:spPr>
        <a:solidFill>
          <a:schemeClr val="bg1">
            <a:lumMod val="85000"/>
          </a:schemeClr>
        </a:solidFill>
      </dgm:spPr>
      <dgm:t>
        <a:bodyPr/>
        <a:lstStyle/>
        <a:p>
          <a:endParaRPr lang="en-GB"/>
        </a:p>
      </dgm:t>
    </dgm:pt>
    <dgm:pt modelId="{6670E0EC-6B5F-4E57-9715-B1E2E448CA57}">
      <dgm:prSet phldrT="[Text]" custT="1"/>
      <dgm:spPr>
        <a:solidFill>
          <a:schemeClr val="tx1"/>
        </a:solidFill>
      </dgm:spPr>
      <dgm:t>
        <a:bodyPr/>
        <a:lstStyle/>
        <a:p>
          <a:r>
            <a:rPr lang="en-GB" sz="1600"/>
            <a:t>Data E</a:t>
          </a:r>
          <a:endParaRPr lang="en-GB" sz="1600" dirty="0"/>
        </a:p>
      </dgm:t>
    </dgm:pt>
    <dgm:pt modelId="{65BAD10A-40A6-4F72-AC81-E89007AFE002}" type="parTrans" cxnId="{489BC3E7-395B-48F4-8ABD-9FB19EEE9C5B}">
      <dgm:prSet/>
      <dgm:spPr/>
      <dgm:t>
        <a:bodyPr/>
        <a:lstStyle/>
        <a:p>
          <a:endParaRPr lang="en-IE"/>
        </a:p>
      </dgm:t>
    </dgm:pt>
    <dgm:pt modelId="{F051C445-62CA-4626-8442-A028541BDAC0}" type="sibTrans" cxnId="{489BC3E7-395B-48F4-8ABD-9FB19EEE9C5B}">
      <dgm:prSet/>
      <dgm:spPr/>
      <dgm:t>
        <a:bodyPr/>
        <a:lstStyle/>
        <a:p>
          <a:endParaRPr lang="en-IE"/>
        </a:p>
      </dgm:t>
    </dgm:pt>
    <dgm:pt modelId="{93FC26A6-84EC-4D96-93F7-C1B045CF01DB}">
      <dgm:prSet phldrT="[Text]" custT="1"/>
      <dgm:spPr>
        <a:solidFill>
          <a:schemeClr val="tx1"/>
        </a:solidFill>
      </dgm:spPr>
      <dgm:t>
        <a:bodyPr/>
        <a:lstStyle/>
        <a:p>
          <a:r>
            <a:rPr lang="en-GB" sz="1600"/>
            <a:t>Data F</a:t>
          </a:r>
          <a:endParaRPr lang="en-GB" sz="1600" dirty="0"/>
        </a:p>
      </dgm:t>
    </dgm:pt>
    <dgm:pt modelId="{0CAD9791-D7ED-4D67-A898-B01A89C9E6C1}" type="parTrans" cxnId="{8FE276D2-369C-426B-A36B-F6CCEEDB72EE}">
      <dgm:prSet/>
      <dgm:spPr/>
      <dgm:t>
        <a:bodyPr/>
        <a:lstStyle/>
        <a:p>
          <a:endParaRPr lang="en-IE"/>
        </a:p>
      </dgm:t>
    </dgm:pt>
    <dgm:pt modelId="{5E778927-FC7A-4EB9-89F4-8EDC8A2D907B}" type="sibTrans" cxnId="{8FE276D2-369C-426B-A36B-F6CCEEDB72EE}">
      <dgm:prSet/>
      <dgm:spPr/>
      <dgm:t>
        <a:bodyPr/>
        <a:lstStyle/>
        <a:p>
          <a:endParaRPr lang="en-IE"/>
        </a:p>
      </dgm:t>
    </dgm:pt>
    <dgm:pt modelId="{C16682D3-7C24-472F-88A4-C2755D0DB791}">
      <dgm:prSet phldrT="[Text]" custT="1"/>
      <dgm:spPr>
        <a:solidFill>
          <a:schemeClr val="tx1"/>
        </a:solidFill>
      </dgm:spPr>
      <dgm:t>
        <a:bodyPr/>
        <a:lstStyle/>
        <a:p>
          <a:r>
            <a:rPr lang="en-GB" sz="1600"/>
            <a:t>Data G</a:t>
          </a:r>
          <a:endParaRPr lang="en-GB" sz="1600" dirty="0"/>
        </a:p>
      </dgm:t>
    </dgm:pt>
    <dgm:pt modelId="{D003649E-C9A0-44FC-8BBB-BED811376BBC}" type="parTrans" cxnId="{9CEC488C-6F68-4E06-8C50-6B3778F9F6D5}">
      <dgm:prSet/>
      <dgm:spPr/>
      <dgm:t>
        <a:bodyPr/>
        <a:lstStyle/>
        <a:p>
          <a:endParaRPr lang="en-IE"/>
        </a:p>
      </dgm:t>
    </dgm:pt>
    <dgm:pt modelId="{B81EF128-08D9-4CD8-B462-83AB99EBDA71}" type="sibTrans" cxnId="{9CEC488C-6F68-4E06-8C50-6B3778F9F6D5}">
      <dgm:prSet/>
      <dgm:spPr/>
      <dgm:t>
        <a:bodyPr/>
        <a:lstStyle/>
        <a:p>
          <a:endParaRPr lang="en-IE"/>
        </a:p>
      </dgm:t>
    </dgm:pt>
    <dgm:pt modelId="{EEDB3D22-80D5-45EC-89D5-DAA2987E43F1}">
      <dgm:prSet phldrT="[Text]" custT="1"/>
      <dgm:spPr>
        <a:solidFill>
          <a:schemeClr val="tx1"/>
        </a:solidFill>
      </dgm:spPr>
      <dgm:t>
        <a:bodyPr/>
        <a:lstStyle/>
        <a:p>
          <a:r>
            <a:rPr lang="en-GB" sz="1600" dirty="0"/>
            <a:t>Data H</a:t>
          </a:r>
        </a:p>
      </dgm:t>
    </dgm:pt>
    <dgm:pt modelId="{86190842-295C-4A54-8170-676C96DFB95F}" type="parTrans" cxnId="{F4042956-3754-4858-8A3F-BF8AA557EA61}">
      <dgm:prSet/>
      <dgm:spPr/>
      <dgm:t>
        <a:bodyPr/>
        <a:lstStyle/>
        <a:p>
          <a:endParaRPr lang="en-IE"/>
        </a:p>
      </dgm:t>
    </dgm:pt>
    <dgm:pt modelId="{9D37BC4F-9048-4A05-B198-18ED9C595112}" type="sibTrans" cxnId="{F4042956-3754-4858-8A3F-BF8AA557EA61}">
      <dgm:prSet/>
      <dgm:spPr/>
      <dgm:t>
        <a:bodyPr/>
        <a:lstStyle/>
        <a:p>
          <a:endParaRPr lang="en-IE"/>
        </a:p>
      </dgm:t>
    </dgm:pt>
    <dgm:pt modelId="{7DA07CBB-F7B7-4E70-AA21-17AA0F6D0C50}">
      <dgm:prSet phldrT="[Text]" custT="1"/>
      <dgm:spPr>
        <a:solidFill>
          <a:schemeClr val="tx1"/>
        </a:solidFill>
      </dgm:spPr>
      <dgm:t>
        <a:bodyPr/>
        <a:lstStyle/>
        <a:p>
          <a:r>
            <a:rPr lang="en-GB" sz="1600" dirty="0"/>
            <a:t>Data I</a:t>
          </a:r>
        </a:p>
      </dgm:t>
    </dgm:pt>
    <dgm:pt modelId="{797563E0-8895-4917-AF03-4AF763D112FA}" type="parTrans" cxnId="{5E7AAEC1-54D9-4DDC-A841-C4EAF0D4368D}">
      <dgm:prSet/>
      <dgm:spPr/>
      <dgm:t>
        <a:bodyPr/>
        <a:lstStyle/>
        <a:p>
          <a:endParaRPr lang="en-IE"/>
        </a:p>
      </dgm:t>
    </dgm:pt>
    <dgm:pt modelId="{BC6AC42F-6724-4C60-912D-7FB7CDCE8A74}" type="sibTrans" cxnId="{5E7AAEC1-54D9-4DDC-A841-C4EAF0D4368D}">
      <dgm:prSet/>
      <dgm:spPr/>
      <dgm:t>
        <a:bodyPr/>
        <a:lstStyle/>
        <a:p>
          <a:endParaRPr lang="en-IE"/>
        </a:p>
      </dgm:t>
    </dgm:pt>
    <dgm:pt modelId="{18A7BCAA-9FD5-4B00-976E-69DA00DC8AD7}">
      <dgm:prSet phldrT="[Text]" custT="1"/>
      <dgm:spPr>
        <a:solidFill>
          <a:schemeClr val="tx1"/>
        </a:solidFill>
      </dgm:spPr>
      <dgm:t>
        <a:bodyPr/>
        <a:lstStyle/>
        <a:p>
          <a:r>
            <a:rPr lang="en-GB" sz="1600" dirty="0"/>
            <a:t>…</a:t>
          </a:r>
        </a:p>
      </dgm:t>
    </dgm:pt>
    <dgm:pt modelId="{472F8B7A-39B6-4471-9F57-34015DE62A3E}" type="parTrans" cxnId="{9C98961F-6E10-4285-863B-AD7CE7248667}">
      <dgm:prSet/>
      <dgm:spPr/>
      <dgm:t>
        <a:bodyPr/>
        <a:lstStyle/>
        <a:p>
          <a:endParaRPr lang="en-IE"/>
        </a:p>
      </dgm:t>
    </dgm:pt>
    <dgm:pt modelId="{08DDBD9E-2F2D-4B1A-8152-C5EED52281BE}" type="sibTrans" cxnId="{9C98961F-6E10-4285-863B-AD7CE7248667}">
      <dgm:prSet/>
      <dgm:spPr/>
      <dgm:t>
        <a:bodyPr/>
        <a:lstStyle/>
        <a:p>
          <a:endParaRPr lang="en-IE"/>
        </a:p>
      </dgm:t>
    </dgm:pt>
    <dgm:pt modelId="{EBEB70B2-4863-40B5-A990-AFFA9C492646}">
      <dgm:prSet phldrT="[Text]" custT="1"/>
      <dgm:spPr>
        <a:solidFill>
          <a:schemeClr val="tx1"/>
        </a:solidFill>
      </dgm:spPr>
      <dgm:t>
        <a:bodyPr/>
        <a:lstStyle/>
        <a:p>
          <a:r>
            <a:rPr lang="en-GB" sz="1600" dirty="0"/>
            <a:t>Data Z</a:t>
          </a:r>
        </a:p>
      </dgm:t>
    </dgm:pt>
    <dgm:pt modelId="{E1267223-E58D-4E0D-A82B-41F043B81273}" type="parTrans" cxnId="{148DA1A9-9532-49D8-80B8-F9DB879B5AB6}">
      <dgm:prSet/>
      <dgm:spPr/>
      <dgm:t>
        <a:bodyPr/>
        <a:lstStyle/>
        <a:p>
          <a:endParaRPr lang="en-IE"/>
        </a:p>
      </dgm:t>
    </dgm:pt>
    <dgm:pt modelId="{09FF9107-243F-416E-BAF3-0DC28938D52F}" type="sibTrans" cxnId="{148DA1A9-9532-49D8-80B8-F9DB879B5AB6}">
      <dgm:prSet/>
      <dgm:spPr/>
      <dgm:t>
        <a:bodyPr/>
        <a:lstStyle/>
        <a:p>
          <a:endParaRPr lang="en-IE"/>
        </a:p>
      </dgm:t>
    </dgm:pt>
    <dgm:pt modelId="{A58682E3-562D-4495-9394-A8148A12F4C1}" type="pres">
      <dgm:prSet presAssocID="{EBF28328-84E6-49B0-A770-9CD36123E0FC}" presName="Name0" presStyleCnt="0">
        <dgm:presLayoutVars>
          <dgm:chMax val="1"/>
          <dgm:dir/>
          <dgm:animLvl val="ctr"/>
          <dgm:resizeHandles val="exact"/>
        </dgm:presLayoutVars>
      </dgm:prSet>
      <dgm:spPr/>
    </dgm:pt>
    <dgm:pt modelId="{12F182EE-F981-46C5-9A5A-B11FF43697A4}" type="pres">
      <dgm:prSet presAssocID="{29A966BD-E3AD-4D83-8F71-7104A3C79C54}" presName="centerShape" presStyleLbl="node0" presStyleIdx="0" presStyleCnt="1" custScaleX="225799" custScaleY="211328"/>
      <dgm:spPr/>
    </dgm:pt>
    <dgm:pt modelId="{8CAF18A1-5188-4EEB-81B1-4EAFF97AD0DF}" type="pres">
      <dgm:prSet presAssocID="{368CDB51-439B-4448-B11E-FCD13F3DCE21}" presName="node" presStyleLbl="node1" presStyleIdx="0" presStyleCnt="11">
        <dgm:presLayoutVars>
          <dgm:bulletEnabled val="1"/>
        </dgm:presLayoutVars>
      </dgm:prSet>
      <dgm:spPr/>
    </dgm:pt>
    <dgm:pt modelId="{A1FFB376-E2FA-4254-9834-3A2BE9DAC005}" type="pres">
      <dgm:prSet presAssocID="{368CDB51-439B-4448-B11E-FCD13F3DCE21}" presName="dummy" presStyleCnt="0"/>
      <dgm:spPr/>
    </dgm:pt>
    <dgm:pt modelId="{64085BAE-1C1B-4C93-9252-B4B25BD83535}" type="pres">
      <dgm:prSet presAssocID="{9E73109E-73EB-47F9-800E-06AA4DB931A0}" presName="sibTrans" presStyleLbl="sibTrans2D1" presStyleIdx="0" presStyleCnt="11"/>
      <dgm:spPr/>
    </dgm:pt>
    <dgm:pt modelId="{8A41977E-8D69-4C0F-8996-F7CFD877A224}" type="pres">
      <dgm:prSet presAssocID="{D7040BA0-B54C-4322-BF81-77F92322DF49}" presName="node" presStyleLbl="node1" presStyleIdx="1" presStyleCnt="11">
        <dgm:presLayoutVars>
          <dgm:bulletEnabled val="1"/>
        </dgm:presLayoutVars>
      </dgm:prSet>
      <dgm:spPr/>
    </dgm:pt>
    <dgm:pt modelId="{4400E8B2-95FB-4BA4-8712-ACCA3FABC2D9}" type="pres">
      <dgm:prSet presAssocID="{D7040BA0-B54C-4322-BF81-77F92322DF49}" presName="dummy" presStyleCnt="0"/>
      <dgm:spPr/>
    </dgm:pt>
    <dgm:pt modelId="{9C0EEBA1-C4AE-4590-B18C-37D085E4DF98}" type="pres">
      <dgm:prSet presAssocID="{8A9654CF-A70B-4506-BE3B-062CCFF49E99}" presName="sibTrans" presStyleLbl="sibTrans2D1" presStyleIdx="1" presStyleCnt="11"/>
      <dgm:spPr/>
    </dgm:pt>
    <dgm:pt modelId="{045135E9-C217-48CB-BBB2-F261283CF5A5}" type="pres">
      <dgm:prSet presAssocID="{9A826364-8A25-4839-B01B-7A392E2789FE}" presName="node" presStyleLbl="node1" presStyleIdx="2" presStyleCnt="11">
        <dgm:presLayoutVars>
          <dgm:bulletEnabled val="1"/>
        </dgm:presLayoutVars>
      </dgm:prSet>
      <dgm:spPr/>
    </dgm:pt>
    <dgm:pt modelId="{23F033BA-A8CD-4FBB-AB35-3CAAB368CE22}" type="pres">
      <dgm:prSet presAssocID="{9A826364-8A25-4839-B01B-7A392E2789FE}" presName="dummy" presStyleCnt="0"/>
      <dgm:spPr/>
    </dgm:pt>
    <dgm:pt modelId="{D18766D3-C26C-4C25-88C8-5DA54F836A3F}" type="pres">
      <dgm:prSet presAssocID="{6AEBBA2C-CCF2-42E2-BD78-3B9C28EC8E65}" presName="sibTrans" presStyleLbl="sibTrans2D1" presStyleIdx="2" presStyleCnt="11"/>
      <dgm:spPr/>
    </dgm:pt>
    <dgm:pt modelId="{D1D5BD51-C683-4BD3-96E3-B9696836B6FB}" type="pres">
      <dgm:prSet presAssocID="{063E22D2-574E-45B7-A172-F1583596C045}" presName="node" presStyleLbl="node1" presStyleIdx="3" presStyleCnt="11">
        <dgm:presLayoutVars>
          <dgm:bulletEnabled val="1"/>
        </dgm:presLayoutVars>
      </dgm:prSet>
      <dgm:spPr/>
    </dgm:pt>
    <dgm:pt modelId="{2755B260-CE4A-4041-9370-17626B5BFEED}" type="pres">
      <dgm:prSet presAssocID="{063E22D2-574E-45B7-A172-F1583596C045}" presName="dummy" presStyleCnt="0"/>
      <dgm:spPr/>
    </dgm:pt>
    <dgm:pt modelId="{85DCCCE1-832D-45EF-A80D-C36402B74BAE}" type="pres">
      <dgm:prSet presAssocID="{F0AF18DF-9775-4AC1-8894-0DAC73514F53}" presName="sibTrans" presStyleLbl="sibTrans2D1" presStyleIdx="3" presStyleCnt="11"/>
      <dgm:spPr/>
    </dgm:pt>
    <dgm:pt modelId="{59849ABC-630C-45D9-9425-4436F09ECECD}" type="pres">
      <dgm:prSet presAssocID="{6670E0EC-6B5F-4E57-9715-B1E2E448CA57}" presName="node" presStyleLbl="node1" presStyleIdx="4" presStyleCnt="11">
        <dgm:presLayoutVars>
          <dgm:bulletEnabled val="1"/>
        </dgm:presLayoutVars>
      </dgm:prSet>
      <dgm:spPr/>
    </dgm:pt>
    <dgm:pt modelId="{90E30A13-C552-4829-B79F-32BE338A1E67}" type="pres">
      <dgm:prSet presAssocID="{6670E0EC-6B5F-4E57-9715-B1E2E448CA57}" presName="dummy" presStyleCnt="0"/>
      <dgm:spPr/>
    </dgm:pt>
    <dgm:pt modelId="{B6B7E45B-ADED-474E-9AE5-D8979F75BAC2}" type="pres">
      <dgm:prSet presAssocID="{F051C445-62CA-4626-8442-A028541BDAC0}" presName="sibTrans" presStyleLbl="sibTrans2D1" presStyleIdx="4" presStyleCnt="11"/>
      <dgm:spPr/>
    </dgm:pt>
    <dgm:pt modelId="{4B328A42-A585-47B6-99D8-449789ECAC32}" type="pres">
      <dgm:prSet presAssocID="{93FC26A6-84EC-4D96-93F7-C1B045CF01DB}" presName="node" presStyleLbl="node1" presStyleIdx="5" presStyleCnt="11">
        <dgm:presLayoutVars>
          <dgm:bulletEnabled val="1"/>
        </dgm:presLayoutVars>
      </dgm:prSet>
      <dgm:spPr/>
    </dgm:pt>
    <dgm:pt modelId="{A7FAD08A-A139-45E8-B2ED-435D71FF0137}" type="pres">
      <dgm:prSet presAssocID="{93FC26A6-84EC-4D96-93F7-C1B045CF01DB}" presName="dummy" presStyleCnt="0"/>
      <dgm:spPr/>
    </dgm:pt>
    <dgm:pt modelId="{78F40461-4DF5-4766-BFA0-2E19500CDE49}" type="pres">
      <dgm:prSet presAssocID="{5E778927-FC7A-4EB9-89F4-8EDC8A2D907B}" presName="sibTrans" presStyleLbl="sibTrans2D1" presStyleIdx="5" presStyleCnt="11"/>
      <dgm:spPr/>
    </dgm:pt>
    <dgm:pt modelId="{5E7A9D65-D152-45EE-949F-54B9A164CDB8}" type="pres">
      <dgm:prSet presAssocID="{C16682D3-7C24-472F-88A4-C2755D0DB791}" presName="node" presStyleLbl="node1" presStyleIdx="6" presStyleCnt="11">
        <dgm:presLayoutVars>
          <dgm:bulletEnabled val="1"/>
        </dgm:presLayoutVars>
      </dgm:prSet>
      <dgm:spPr/>
    </dgm:pt>
    <dgm:pt modelId="{FD64C92D-55D4-45B6-9EE7-6908FE66CE90}" type="pres">
      <dgm:prSet presAssocID="{C16682D3-7C24-472F-88A4-C2755D0DB791}" presName="dummy" presStyleCnt="0"/>
      <dgm:spPr/>
    </dgm:pt>
    <dgm:pt modelId="{450A8CBE-79F2-4643-AFE3-104DE0C18D30}" type="pres">
      <dgm:prSet presAssocID="{B81EF128-08D9-4CD8-B462-83AB99EBDA71}" presName="sibTrans" presStyleLbl="sibTrans2D1" presStyleIdx="6" presStyleCnt="11"/>
      <dgm:spPr/>
    </dgm:pt>
    <dgm:pt modelId="{598DDBA7-8CD9-45A2-AC09-9555D6D52499}" type="pres">
      <dgm:prSet presAssocID="{EEDB3D22-80D5-45EC-89D5-DAA2987E43F1}" presName="node" presStyleLbl="node1" presStyleIdx="7" presStyleCnt="11">
        <dgm:presLayoutVars>
          <dgm:bulletEnabled val="1"/>
        </dgm:presLayoutVars>
      </dgm:prSet>
      <dgm:spPr/>
    </dgm:pt>
    <dgm:pt modelId="{D6F53A7B-1AF4-4418-B07F-D42019176F76}" type="pres">
      <dgm:prSet presAssocID="{EEDB3D22-80D5-45EC-89D5-DAA2987E43F1}" presName="dummy" presStyleCnt="0"/>
      <dgm:spPr/>
    </dgm:pt>
    <dgm:pt modelId="{C09734F3-1191-40F6-A939-2DCB7800CCDA}" type="pres">
      <dgm:prSet presAssocID="{9D37BC4F-9048-4A05-B198-18ED9C595112}" presName="sibTrans" presStyleLbl="sibTrans2D1" presStyleIdx="7" presStyleCnt="11"/>
      <dgm:spPr/>
    </dgm:pt>
    <dgm:pt modelId="{6A532D1D-9AA7-47A4-95DC-4CAFAC3F7F16}" type="pres">
      <dgm:prSet presAssocID="{7DA07CBB-F7B7-4E70-AA21-17AA0F6D0C50}" presName="node" presStyleLbl="node1" presStyleIdx="8" presStyleCnt="11">
        <dgm:presLayoutVars>
          <dgm:bulletEnabled val="1"/>
        </dgm:presLayoutVars>
      </dgm:prSet>
      <dgm:spPr/>
    </dgm:pt>
    <dgm:pt modelId="{A9224F5E-FC6A-4BD5-BB17-5E9360F5E28A}" type="pres">
      <dgm:prSet presAssocID="{7DA07CBB-F7B7-4E70-AA21-17AA0F6D0C50}" presName="dummy" presStyleCnt="0"/>
      <dgm:spPr/>
    </dgm:pt>
    <dgm:pt modelId="{7424FFFA-6899-42EE-A2F1-FBC68A7ADCF6}" type="pres">
      <dgm:prSet presAssocID="{BC6AC42F-6724-4C60-912D-7FB7CDCE8A74}" presName="sibTrans" presStyleLbl="sibTrans2D1" presStyleIdx="8" presStyleCnt="11"/>
      <dgm:spPr/>
    </dgm:pt>
    <dgm:pt modelId="{D4C57767-43D3-4D6F-8D84-6DBEF7C302DB}" type="pres">
      <dgm:prSet presAssocID="{18A7BCAA-9FD5-4B00-976E-69DA00DC8AD7}" presName="node" presStyleLbl="node1" presStyleIdx="9" presStyleCnt="11">
        <dgm:presLayoutVars>
          <dgm:bulletEnabled val="1"/>
        </dgm:presLayoutVars>
      </dgm:prSet>
      <dgm:spPr/>
    </dgm:pt>
    <dgm:pt modelId="{82CB21D2-E5C8-4201-939E-14613270A3E3}" type="pres">
      <dgm:prSet presAssocID="{18A7BCAA-9FD5-4B00-976E-69DA00DC8AD7}" presName="dummy" presStyleCnt="0"/>
      <dgm:spPr/>
    </dgm:pt>
    <dgm:pt modelId="{D9E8160B-EEAD-4062-B98F-17C8D491D309}" type="pres">
      <dgm:prSet presAssocID="{08DDBD9E-2F2D-4B1A-8152-C5EED52281BE}" presName="sibTrans" presStyleLbl="sibTrans2D1" presStyleIdx="9" presStyleCnt="11"/>
      <dgm:spPr/>
    </dgm:pt>
    <dgm:pt modelId="{DE8759FD-6372-4F37-9728-AF099251E4B6}" type="pres">
      <dgm:prSet presAssocID="{EBEB70B2-4863-40B5-A990-AFFA9C492646}" presName="node" presStyleLbl="node1" presStyleIdx="10" presStyleCnt="11">
        <dgm:presLayoutVars>
          <dgm:bulletEnabled val="1"/>
        </dgm:presLayoutVars>
      </dgm:prSet>
      <dgm:spPr/>
    </dgm:pt>
    <dgm:pt modelId="{F4B4F7F2-1F91-41CA-BDE6-5417B44A9623}" type="pres">
      <dgm:prSet presAssocID="{EBEB70B2-4863-40B5-A990-AFFA9C492646}" presName="dummy" presStyleCnt="0"/>
      <dgm:spPr/>
    </dgm:pt>
    <dgm:pt modelId="{81D3E5D9-1B5B-4F77-85C8-E8A21D019D49}" type="pres">
      <dgm:prSet presAssocID="{09FF9107-243F-416E-BAF3-0DC28938D52F}" presName="sibTrans" presStyleLbl="sibTrans2D1" presStyleIdx="10" presStyleCnt="11"/>
      <dgm:spPr/>
    </dgm:pt>
  </dgm:ptLst>
  <dgm:cxnLst>
    <dgm:cxn modelId="{9CD8AF02-BBE2-4E29-9E1B-1274CED1845C}" type="presOf" srcId="{9E73109E-73EB-47F9-800E-06AA4DB931A0}" destId="{64085BAE-1C1B-4C93-9252-B4B25BD83535}" srcOrd="0" destOrd="0" presId="urn:microsoft.com/office/officeart/2005/8/layout/radial6"/>
    <dgm:cxn modelId="{D6564408-70EC-42A9-9C56-F49D3502BF1B}" type="presOf" srcId="{8A9654CF-A70B-4506-BE3B-062CCFF49E99}" destId="{9C0EEBA1-C4AE-4590-B18C-37D085E4DF98}" srcOrd="0" destOrd="0" presId="urn:microsoft.com/office/officeart/2005/8/layout/radial6"/>
    <dgm:cxn modelId="{A081510A-749F-4D15-B02D-8D6AB338DA04}" type="presOf" srcId="{6AEBBA2C-CCF2-42E2-BD78-3B9C28EC8E65}" destId="{D18766D3-C26C-4C25-88C8-5DA54F836A3F}" srcOrd="0" destOrd="0" presId="urn:microsoft.com/office/officeart/2005/8/layout/radial6"/>
    <dgm:cxn modelId="{9C98961F-6E10-4285-863B-AD7CE7248667}" srcId="{29A966BD-E3AD-4D83-8F71-7104A3C79C54}" destId="{18A7BCAA-9FD5-4B00-976E-69DA00DC8AD7}" srcOrd="9" destOrd="0" parTransId="{472F8B7A-39B6-4471-9F57-34015DE62A3E}" sibTransId="{08DDBD9E-2F2D-4B1A-8152-C5EED52281BE}"/>
    <dgm:cxn modelId="{9F401321-6337-4BB5-9EC3-CAF49EFE545F}" type="presOf" srcId="{368CDB51-439B-4448-B11E-FCD13F3DCE21}" destId="{8CAF18A1-5188-4EEB-81B1-4EAFF97AD0DF}" srcOrd="0" destOrd="0" presId="urn:microsoft.com/office/officeart/2005/8/layout/radial6"/>
    <dgm:cxn modelId="{ADF4A52C-0729-4669-9AFC-2CA5D124ACE9}" type="presOf" srcId="{5E778927-FC7A-4EB9-89F4-8EDC8A2D907B}" destId="{78F40461-4DF5-4766-BFA0-2E19500CDE49}" srcOrd="0" destOrd="0" presId="urn:microsoft.com/office/officeart/2005/8/layout/radial6"/>
    <dgm:cxn modelId="{A13CDB34-6AAA-4ADC-AA29-D38EDB35540C}" srcId="{29A966BD-E3AD-4D83-8F71-7104A3C79C54}" destId="{063E22D2-574E-45B7-A172-F1583596C045}" srcOrd="3" destOrd="0" parTransId="{71028853-BBFF-47E4-8843-CE6416E771F9}" sibTransId="{F0AF18DF-9775-4AC1-8894-0DAC73514F53}"/>
    <dgm:cxn modelId="{53E36D3E-96A1-406D-B97D-24E8C34042C7}" srcId="{EBF28328-84E6-49B0-A770-9CD36123E0FC}" destId="{29A966BD-E3AD-4D83-8F71-7104A3C79C54}" srcOrd="0" destOrd="0" parTransId="{F0EABC0E-CF29-49A6-B76F-7E74F57402B9}" sibTransId="{0811FF8F-E917-4FB2-9CDF-7F264E1654AB}"/>
    <dgm:cxn modelId="{BA347F62-BC80-44AB-AA15-DA3DD780AFFA}" srcId="{29A966BD-E3AD-4D83-8F71-7104A3C79C54}" destId="{D7040BA0-B54C-4322-BF81-77F92322DF49}" srcOrd="1" destOrd="0" parTransId="{745DE548-E69A-4E3D-A77E-871C83181B38}" sibTransId="{8A9654CF-A70B-4506-BE3B-062CCFF49E99}"/>
    <dgm:cxn modelId="{32F9D468-FFF2-4FDF-9B94-1A8F46865706}" type="presOf" srcId="{EEDB3D22-80D5-45EC-89D5-DAA2987E43F1}" destId="{598DDBA7-8CD9-45A2-AC09-9555D6D52499}" srcOrd="0" destOrd="0" presId="urn:microsoft.com/office/officeart/2005/8/layout/radial6"/>
    <dgm:cxn modelId="{16A4786A-CFD8-412F-A31B-CC5684EEB317}" type="presOf" srcId="{09FF9107-243F-416E-BAF3-0DC28938D52F}" destId="{81D3E5D9-1B5B-4F77-85C8-E8A21D019D49}" srcOrd="0" destOrd="0" presId="urn:microsoft.com/office/officeart/2005/8/layout/radial6"/>
    <dgm:cxn modelId="{9868016E-4741-4687-B33B-8C15369A9B98}" type="presOf" srcId="{7DA07CBB-F7B7-4E70-AA21-17AA0F6D0C50}" destId="{6A532D1D-9AA7-47A4-95DC-4CAFAC3F7F16}" srcOrd="0" destOrd="0" presId="urn:microsoft.com/office/officeart/2005/8/layout/radial6"/>
    <dgm:cxn modelId="{14CF2C6E-280B-4E2F-BCB1-961AC5FE6C7A}" type="presOf" srcId="{9A826364-8A25-4839-B01B-7A392E2789FE}" destId="{045135E9-C217-48CB-BBB2-F261283CF5A5}" srcOrd="0" destOrd="0" presId="urn:microsoft.com/office/officeart/2005/8/layout/radial6"/>
    <dgm:cxn modelId="{3958B671-887E-49CE-B6E9-5BDA93924FCD}" type="presOf" srcId="{18A7BCAA-9FD5-4B00-976E-69DA00DC8AD7}" destId="{D4C57767-43D3-4D6F-8D84-6DBEF7C302DB}" srcOrd="0" destOrd="0" presId="urn:microsoft.com/office/officeart/2005/8/layout/radial6"/>
    <dgm:cxn modelId="{F4042956-3754-4858-8A3F-BF8AA557EA61}" srcId="{29A966BD-E3AD-4D83-8F71-7104A3C79C54}" destId="{EEDB3D22-80D5-45EC-89D5-DAA2987E43F1}" srcOrd="7" destOrd="0" parTransId="{86190842-295C-4A54-8170-676C96DFB95F}" sibTransId="{9D37BC4F-9048-4A05-B198-18ED9C595112}"/>
    <dgm:cxn modelId="{68203E59-4D64-4847-A615-D6D6069663C7}" srcId="{29A966BD-E3AD-4D83-8F71-7104A3C79C54}" destId="{9A826364-8A25-4839-B01B-7A392E2789FE}" srcOrd="2" destOrd="0" parTransId="{0348408F-4F20-4851-8794-C945BDAE2F1C}" sibTransId="{6AEBBA2C-CCF2-42E2-BD78-3B9C28EC8E65}"/>
    <dgm:cxn modelId="{9CEC488C-6F68-4E06-8C50-6B3778F9F6D5}" srcId="{29A966BD-E3AD-4D83-8F71-7104A3C79C54}" destId="{C16682D3-7C24-472F-88A4-C2755D0DB791}" srcOrd="6" destOrd="0" parTransId="{D003649E-C9A0-44FC-8BBB-BED811376BBC}" sibTransId="{B81EF128-08D9-4CD8-B462-83AB99EBDA71}"/>
    <dgm:cxn modelId="{4E7E2996-8225-445D-B668-701321A5103B}" type="presOf" srcId="{F051C445-62CA-4626-8442-A028541BDAC0}" destId="{B6B7E45B-ADED-474E-9AE5-D8979F75BAC2}" srcOrd="0" destOrd="0" presId="urn:microsoft.com/office/officeart/2005/8/layout/radial6"/>
    <dgm:cxn modelId="{C6B26B98-1995-4880-91EE-52D89E5EAFD3}" type="presOf" srcId="{6670E0EC-6B5F-4E57-9715-B1E2E448CA57}" destId="{59849ABC-630C-45D9-9425-4436F09ECECD}" srcOrd="0" destOrd="0" presId="urn:microsoft.com/office/officeart/2005/8/layout/radial6"/>
    <dgm:cxn modelId="{ECDFECA8-87E0-4433-9DBC-49B284AD6161}" type="presOf" srcId="{EBEB70B2-4863-40B5-A990-AFFA9C492646}" destId="{DE8759FD-6372-4F37-9728-AF099251E4B6}" srcOrd="0" destOrd="0" presId="urn:microsoft.com/office/officeart/2005/8/layout/radial6"/>
    <dgm:cxn modelId="{148DA1A9-9532-49D8-80B8-F9DB879B5AB6}" srcId="{29A966BD-E3AD-4D83-8F71-7104A3C79C54}" destId="{EBEB70B2-4863-40B5-A990-AFFA9C492646}" srcOrd="10" destOrd="0" parTransId="{E1267223-E58D-4E0D-A82B-41F043B81273}" sibTransId="{09FF9107-243F-416E-BAF3-0DC28938D52F}"/>
    <dgm:cxn modelId="{923560AA-A96D-45EA-B5D6-6E974118CD55}" type="presOf" srcId="{F0AF18DF-9775-4AC1-8894-0DAC73514F53}" destId="{85DCCCE1-832D-45EF-A80D-C36402B74BAE}" srcOrd="0" destOrd="0" presId="urn:microsoft.com/office/officeart/2005/8/layout/radial6"/>
    <dgm:cxn modelId="{B71D80B5-9F7A-464D-89E1-7788F93A94A3}" type="presOf" srcId="{08DDBD9E-2F2D-4B1A-8152-C5EED52281BE}" destId="{D9E8160B-EEAD-4062-B98F-17C8D491D309}" srcOrd="0" destOrd="0" presId="urn:microsoft.com/office/officeart/2005/8/layout/radial6"/>
    <dgm:cxn modelId="{04073BB7-1BCE-4966-93C4-ABE63AD87D78}" type="presOf" srcId="{EBF28328-84E6-49B0-A770-9CD36123E0FC}" destId="{A58682E3-562D-4495-9394-A8148A12F4C1}" srcOrd="0" destOrd="0" presId="urn:microsoft.com/office/officeart/2005/8/layout/radial6"/>
    <dgm:cxn modelId="{EFA79BBC-33A6-479B-8F13-329D24CF5B38}" type="presOf" srcId="{93FC26A6-84EC-4D96-93F7-C1B045CF01DB}" destId="{4B328A42-A585-47B6-99D8-449789ECAC32}" srcOrd="0" destOrd="0" presId="urn:microsoft.com/office/officeart/2005/8/layout/radial6"/>
    <dgm:cxn modelId="{5E7AAEC1-54D9-4DDC-A841-C4EAF0D4368D}" srcId="{29A966BD-E3AD-4D83-8F71-7104A3C79C54}" destId="{7DA07CBB-F7B7-4E70-AA21-17AA0F6D0C50}" srcOrd="8" destOrd="0" parTransId="{797563E0-8895-4917-AF03-4AF763D112FA}" sibTransId="{BC6AC42F-6724-4C60-912D-7FB7CDCE8A74}"/>
    <dgm:cxn modelId="{351C7BD0-6FD2-4566-9A42-7E93E737C410}" type="presOf" srcId="{29A966BD-E3AD-4D83-8F71-7104A3C79C54}" destId="{12F182EE-F981-46C5-9A5A-B11FF43697A4}" srcOrd="0" destOrd="0" presId="urn:microsoft.com/office/officeart/2005/8/layout/radial6"/>
    <dgm:cxn modelId="{8FE276D2-369C-426B-A36B-F6CCEEDB72EE}" srcId="{29A966BD-E3AD-4D83-8F71-7104A3C79C54}" destId="{93FC26A6-84EC-4D96-93F7-C1B045CF01DB}" srcOrd="5" destOrd="0" parTransId="{0CAD9791-D7ED-4D67-A898-B01A89C9E6C1}" sibTransId="{5E778927-FC7A-4EB9-89F4-8EDC8A2D907B}"/>
    <dgm:cxn modelId="{F382F4D8-D73E-4C7E-A0F1-F74584117C64}" type="presOf" srcId="{C16682D3-7C24-472F-88A4-C2755D0DB791}" destId="{5E7A9D65-D152-45EE-949F-54B9A164CDB8}" srcOrd="0" destOrd="0" presId="urn:microsoft.com/office/officeart/2005/8/layout/radial6"/>
    <dgm:cxn modelId="{54EC0ADB-496E-4997-88D2-7CF73F31FAB5}" type="presOf" srcId="{BC6AC42F-6724-4C60-912D-7FB7CDCE8A74}" destId="{7424FFFA-6899-42EE-A2F1-FBC68A7ADCF6}" srcOrd="0" destOrd="0" presId="urn:microsoft.com/office/officeart/2005/8/layout/radial6"/>
    <dgm:cxn modelId="{B2B43CDC-3EC9-45A4-88D4-FCBFB6A4C477}" type="presOf" srcId="{D7040BA0-B54C-4322-BF81-77F92322DF49}" destId="{8A41977E-8D69-4C0F-8996-F7CFD877A224}" srcOrd="0" destOrd="0" presId="urn:microsoft.com/office/officeart/2005/8/layout/radial6"/>
    <dgm:cxn modelId="{78F4A0DE-81A3-4009-9069-448E72265724}" type="presOf" srcId="{9D37BC4F-9048-4A05-B198-18ED9C595112}" destId="{C09734F3-1191-40F6-A939-2DCB7800CCDA}" srcOrd="0" destOrd="0" presId="urn:microsoft.com/office/officeart/2005/8/layout/radial6"/>
    <dgm:cxn modelId="{489BC3E7-395B-48F4-8ABD-9FB19EEE9C5B}" srcId="{29A966BD-E3AD-4D83-8F71-7104A3C79C54}" destId="{6670E0EC-6B5F-4E57-9715-B1E2E448CA57}" srcOrd="4" destOrd="0" parTransId="{65BAD10A-40A6-4F72-AC81-E89007AFE002}" sibTransId="{F051C445-62CA-4626-8442-A028541BDAC0}"/>
    <dgm:cxn modelId="{E314BAEA-B49C-4990-B00E-648A600A2AE2}" type="presOf" srcId="{063E22D2-574E-45B7-A172-F1583596C045}" destId="{D1D5BD51-C683-4BD3-96E3-B9696836B6FB}" srcOrd="0" destOrd="0" presId="urn:microsoft.com/office/officeart/2005/8/layout/radial6"/>
    <dgm:cxn modelId="{AE9249F0-7311-4E19-AE5D-159BA2023DA2}" type="presOf" srcId="{B81EF128-08D9-4CD8-B462-83AB99EBDA71}" destId="{450A8CBE-79F2-4643-AFE3-104DE0C18D30}" srcOrd="0" destOrd="0" presId="urn:microsoft.com/office/officeart/2005/8/layout/radial6"/>
    <dgm:cxn modelId="{12AD91F1-3DDD-4790-99D7-6BEC5138E582}" srcId="{29A966BD-E3AD-4D83-8F71-7104A3C79C54}" destId="{368CDB51-439B-4448-B11E-FCD13F3DCE21}" srcOrd="0" destOrd="0" parTransId="{FC904FFE-8229-482D-8AB8-FDA4D976A972}" sibTransId="{9E73109E-73EB-47F9-800E-06AA4DB931A0}"/>
    <dgm:cxn modelId="{5AA0E894-F74B-47A5-9927-9E301FDB315D}" type="presParOf" srcId="{A58682E3-562D-4495-9394-A8148A12F4C1}" destId="{12F182EE-F981-46C5-9A5A-B11FF43697A4}" srcOrd="0" destOrd="0" presId="urn:microsoft.com/office/officeart/2005/8/layout/radial6"/>
    <dgm:cxn modelId="{BE3041FC-9897-426E-812A-F41E8A4743B4}" type="presParOf" srcId="{A58682E3-562D-4495-9394-A8148A12F4C1}" destId="{8CAF18A1-5188-4EEB-81B1-4EAFF97AD0DF}" srcOrd="1" destOrd="0" presId="urn:microsoft.com/office/officeart/2005/8/layout/radial6"/>
    <dgm:cxn modelId="{C8BFC2C7-F9EF-4F8D-9F82-F6E481FD12C4}" type="presParOf" srcId="{A58682E3-562D-4495-9394-A8148A12F4C1}" destId="{A1FFB376-E2FA-4254-9834-3A2BE9DAC005}" srcOrd="2" destOrd="0" presId="urn:microsoft.com/office/officeart/2005/8/layout/radial6"/>
    <dgm:cxn modelId="{C2F6D3AD-48E7-456D-82B2-E5A6BBC45B90}" type="presParOf" srcId="{A58682E3-562D-4495-9394-A8148A12F4C1}" destId="{64085BAE-1C1B-4C93-9252-B4B25BD83535}" srcOrd="3" destOrd="0" presId="urn:microsoft.com/office/officeart/2005/8/layout/radial6"/>
    <dgm:cxn modelId="{A303FAEC-F6F2-4194-AA66-19FD80E15F80}" type="presParOf" srcId="{A58682E3-562D-4495-9394-A8148A12F4C1}" destId="{8A41977E-8D69-4C0F-8996-F7CFD877A224}" srcOrd="4" destOrd="0" presId="urn:microsoft.com/office/officeart/2005/8/layout/radial6"/>
    <dgm:cxn modelId="{17617A3A-0017-48E4-96D3-5CCAA3231DFB}" type="presParOf" srcId="{A58682E3-562D-4495-9394-A8148A12F4C1}" destId="{4400E8B2-95FB-4BA4-8712-ACCA3FABC2D9}" srcOrd="5" destOrd="0" presId="urn:microsoft.com/office/officeart/2005/8/layout/radial6"/>
    <dgm:cxn modelId="{A748B7CA-AF5C-4EF3-900C-4A4B7869949F}" type="presParOf" srcId="{A58682E3-562D-4495-9394-A8148A12F4C1}" destId="{9C0EEBA1-C4AE-4590-B18C-37D085E4DF98}" srcOrd="6" destOrd="0" presId="urn:microsoft.com/office/officeart/2005/8/layout/radial6"/>
    <dgm:cxn modelId="{B32551CD-5549-42C1-8D61-A82A37DEE15A}" type="presParOf" srcId="{A58682E3-562D-4495-9394-A8148A12F4C1}" destId="{045135E9-C217-48CB-BBB2-F261283CF5A5}" srcOrd="7" destOrd="0" presId="urn:microsoft.com/office/officeart/2005/8/layout/radial6"/>
    <dgm:cxn modelId="{DF9C0365-52A2-4D8C-8E87-AD47D33396B3}" type="presParOf" srcId="{A58682E3-562D-4495-9394-A8148A12F4C1}" destId="{23F033BA-A8CD-4FBB-AB35-3CAAB368CE22}" srcOrd="8" destOrd="0" presId="urn:microsoft.com/office/officeart/2005/8/layout/radial6"/>
    <dgm:cxn modelId="{4F26DA37-F41D-443F-A2CB-D13DB404004A}" type="presParOf" srcId="{A58682E3-562D-4495-9394-A8148A12F4C1}" destId="{D18766D3-C26C-4C25-88C8-5DA54F836A3F}" srcOrd="9" destOrd="0" presId="urn:microsoft.com/office/officeart/2005/8/layout/radial6"/>
    <dgm:cxn modelId="{89A638B2-953E-484B-AE9F-CC6340EE0629}" type="presParOf" srcId="{A58682E3-562D-4495-9394-A8148A12F4C1}" destId="{D1D5BD51-C683-4BD3-96E3-B9696836B6FB}" srcOrd="10" destOrd="0" presId="urn:microsoft.com/office/officeart/2005/8/layout/radial6"/>
    <dgm:cxn modelId="{AD0B29D9-3CA8-4113-93B3-C9E27AF2AFE7}" type="presParOf" srcId="{A58682E3-562D-4495-9394-A8148A12F4C1}" destId="{2755B260-CE4A-4041-9370-17626B5BFEED}" srcOrd="11" destOrd="0" presId="urn:microsoft.com/office/officeart/2005/8/layout/radial6"/>
    <dgm:cxn modelId="{0A4FD008-6A31-4703-9845-D7B3E15D0C67}" type="presParOf" srcId="{A58682E3-562D-4495-9394-A8148A12F4C1}" destId="{85DCCCE1-832D-45EF-A80D-C36402B74BAE}" srcOrd="12" destOrd="0" presId="urn:microsoft.com/office/officeart/2005/8/layout/radial6"/>
    <dgm:cxn modelId="{46E4558D-6420-4576-85AD-1A7381D4C3C8}" type="presParOf" srcId="{A58682E3-562D-4495-9394-A8148A12F4C1}" destId="{59849ABC-630C-45D9-9425-4436F09ECECD}" srcOrd="13" destOrd="0" presId="urn:microsoft.com/office/officeart/2005/8/layout/radial6"/>
    <dgm:cxn modelId="{84EA963C-82CD-4BBB-84BD-24A04622F41E}" type="presParOf" srcId="{A58682E3-562D-4495-9394-A8148A12F4C1}" destId="{90E30A13-C552-4829-B79F-32BE338A1E67}" srcOrd="14" destOrd="0" presId="urn:microsoft.com/office/officeart/2005/8/layout/radial6"/>
    <dgm:cxn modelId="{F98835FF-CEBA-459B-92AD-838C8FA632F5}" type="presParOf" srcId="{A58682E3-562D-4495-9394-A8148A12F4C1}" destId="{B6B7E45B-ADED-474E-9AE5-D8979F75BAC2}" srcOrd="15" destOrd="0" presId="urn:microsoft.com/office/officeart/2005/8/layout/radial6"/>
    <dgm:cxn modelId="{6F80B241-7BE0-4023-81BD-3D0FB512A0FD}" type="presParOf" srcId="{A58682E3-562D-4495-9394-A8148A12F4C1}" destId="{4B328A42-A585-47B6-99D8-449789ECAC32}" srcOrd="16" destOrd="0" presId="urn:microsoft.com/office/officeart/2005/8/layout/radial6"/>
    <dgm:cxn modelId="{10F5D472-89ED-4CB6-8692-54CAFD5B42C4}" type="presParOf" srcId="{A58682E3-562D-4495-9394-A8148A12F4C1}" destId="{A7FAD08A-A139-45E8-B2ED-435D71FF0137}" srcOrd="17" destOrd="0" presId="urn:microsoft.com/office/officeart/2005/8/layout/radial6"/>
    <dgm:cxn modelId="{3C35B07E-4E4A-4805-972D-70C84C7B5559}" type="presParOf" srcId="{A58682E3-562D-4495-9394-A8148A12F4C1}" destId="{78F40461-4DF5-4766-BFA0-2E19500CDE49}" srcOrd="18" destOrd="0" presId="urn:microsoft.com/office/officeart/2005/8/layout/radial6"/>
    <dgm:cxn modelId="{C70BD33E-7F37-40F1-98A1-92032612C109}" type="presParOf" srcId="{A58682E3-562D-4495-9394-A8148A12F4C1}" destId="{5E7A9D65-D152-45EE-949F-54B9A164CDB8}" srcOrd="19" destOrd="0" presId="urn:microsoft.com/office/officeart/2005/8/layout/radial6"/>
    <dgm:cxn modelId="{1423E01B-9496-4064-87BB-D583A35F5931}" type="presParOf" srcId="{A58682E3-562D-4495-9394-A8148A12F4C1}" destId="{FD64C92D-55D4-45B6-9EE7-6908FE66CE90}" srcOrd="20" destOrd="0" presId="urn:microsoft.com/office/officeart/2005/8/layout/radial6"/>
    <dgm:cxn modelId="{9F22FEB0-80AC-4B64-B015-805414C43C73}" type="presParOf" srcId="{A58682E3-562D-4495-9394-A8148A12F4C1}" destId="{450A8CBE-79F2-4643-AFE3-104DE0C18D30}" srcOrd="21" destOrd="0" presId="urn:microsoft.com/office/officeart/2005/8/layout/radial6"/>
    <dgm:cxn modelId="{599A63D4-0C0E-4836-902C-B13BF421B1C8}" type="presParOf" srcId="{A58682E3-562D-4495-9394-A8148A12F4C1}" destId="{598DDBA7-8CD9-45A2-AC09-9555D6D52499}" srcOrd="22" destOrd="0" presId="urn:microsoft.com/office/officeart/2005/8/layout/radial6"/>
    <dgm:cxn modelId="{C2C7727B-0527-4670-81EF-05967AC1A051}" type="presParOf" srcId="{A58682E3-562D-4495-9394-A8148A12F4C1}" destId="{D6F53A7B-1AF4-4418-B07F-D42019176F76}" srcOrd="23" destOrd="0" presId="urn:microsoft.com/office/officeart/2005/8/layout/radial6"/>
    <dgm:cxn modelId="{D3BD62D8-1873-4251-B929-FB1FCCDA5948}" type="presParOf" srcId="{A58682E3-562D-4495-9394-A8148A12F4C1}" destId="{C09734F3-1191-40F6-A939-2DCB7800CCDA}" srcOrd="24" destOrd="0" presId="urn:microsoft.com/office/officeart/2005/8/layout/radial6"/>
    <dgm:cxn modelId="{E4C9D602-CC28-449C-B40D-22E7F65268F9}" type="presParOf" srcId="{A58682E3-562D-4495-9394-A8148A12F4C1}" destId="{6A532D1D-9AA7-47A4-95DC-4CAFAC3F7F16}" srcOrd="25" destOrd="0" presId="urn:microsoft.com/office/officeart/2005/8/layout/radial6"/>
    <dgm:cxn modelId="{09CC755D-8545-431D-97D9-F3DEA6636AAE}" type="presParOf" srcId="{A58682E3-562D-4495-9394-A8148A12F4C1}" destId="{A9224F5E-FC6A-4BD5-BB17-5E9360F5E28A}" srcOrd="26" destOrd="0" presId="urn:microsoft.com/office/officeart/2005/8/layout/radial6"/>
    <dgm:cxn modelId="{3BD5E1C8-22BA-4EBE-89C7-5DB28B6F9A9E}" type="presParOf" srcId="{A58682E3-562D-4495-9394-A8148A12F4C1}" destId="{7424FFFA-6899-42EE-A2F1-FBC68A7ADCF6}" srcOrd="27" destOrd="0" presId="urn:microsoft.com/office/officeart/2005/8/layout/radial6"/>
    <dgm:cxn modelId="{1CB1B2EA-16C8-45FA-A950-2B6FC37A8138}" type="presParOf" srcId="{A58682E3-562D-4495-9394-A8148A12F4C1}" destId="{D4C57767-43D3-4D6F-8D84-6DBEF7C302DB}" srcOrd="28" destOrd="0" presId="urn:microsoft.com/office/officeart/2005/8/layout/radial6"/>
    <dgm:cxn modelId="{7F527103-9346-4127-BED1-D65D4D2AB82C}" type="presParOf" srcId="{A58682E3-562D-4495-9394-A8148A12F4C1}" destId="{82CB21D2-E5C8-4201-939E-14613270A3E3}" srcOrd="29" destOrd="0" presId="urn:microsoft.com/office/officeart/2005/8/layout/radial6"/>
    <dgm:cxn modelId="{ADE43505-A2CB-4BFE-AC24-1EC7F1B7BB5B}" type="presParOf" srcId="{A58682E3-562D-4495-9394-A8148A12F4C1}" destId="{D9E8160B-EEAD-4062-B98F-17C8D491D309}" srcOrd="30" destOrd="0" presId="urn:microsoft.com/office/officeart/2005/8/layout/radial6"/>
    <dgm:cxn modelId="{33E57326-C093-4818-9B63-DCE6B90CF5E0}" type="presParOf" srcId="{A58682E3-562D-4495-9394-A8148A12F4C1}" destId="{DE8759FD-6372-4F37-9728-AF099251E4B6}" srcOrd="31" destOrd="0" presId="urn:microsoft.com/office/officeart/2005/8/layout/radial6"/>
    <dgm:cxn modelId="{8A8D6E80-3A18-4A87-8CE9-606360D9F1FB}" type="presParOf" srcId="{A58682E3-562D-4495-9394-A8148A12F4C1}" destId="{F4B4F7F2-1F91-41CA-BDE6-5417B44A9623}" srcOrd="32" destOrd="0" presId="urn:microsoft.com/office/officeart/2005/8/layout/radial6"/>
    <dgm:cxn modelId="{31AB30D7-B410-4B75-BCDB-3F9C190C7C42}" type="presParOf" srcId="{A58682E3-562D-4495-9394-A8148A12F4C1}" destId="{81D3E5D9-1B5B-4F77-85C8-E8A21D019D49}" srcOrd="33"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B21D1D-EE38-4909-8DD2-0245D14C49B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IN"/>
        </a:p>
      </dgm:t>
    </dgm:pt>
    <dgm:pt modelId="{6EF8D896-ED9D-4793-9773-B1DEBD0409B4}">
      <dgm:prSet phldrT="[Text]"/>
      <dgm:spPr/>
      <dgm:t>
        <a:bodyPr/>
        <a:lstStyle/>
        <a:p>
          <a:r>
            <a:rPr lang="en-IN"/>
            <a:t>Objectives</a:t>
          </a:r>
        </a:p>
      </dgm:t>
    </dgm:pt>
    <dgm:pt modelId="{EC0546D7-A711-46F9-A795-A51559DB8DBD}" type="parTrans" cxnId="{3C7178CE-267F-4E98-A65B-1BED8621B7EB}">
      <dgm:prSet/>
      <dgm:spPr/>
      <dgm:t>
        <a:bodyPr/>
        <a:lstStyle/>
        <a:p>
          <a:endParaRPr lang="en-IN"/>
        </a:p>
      </dgm:t>
    </dgm:pt>
    <dgm:pt modelId="{4B66D699-3AC4-4021-943F-6D997A58D3F4}" type="sibTrans" cxnId="{3C7178CE-267F-4E98-A65B-1BED8621B7EB}">
      <dgm:prSet/>
      <dgm:spPr/>
      <dgm:t>
        <a:bodyPr/>
        <a:lstStyle/>
        <a:p>
          <a:endParaRPr lang="en-IN"/>
        </a:p>
      </dgm:t>
    </dgm:pt>
    <dgm:pt modelId="{F67E7B22-43A8-4D0B-8883-F12EBEEFB4CB}">
      <dgm:prSet phldrT="[Text]"/>
      <dgm:spPr/>
      <dgm:t>
        <a:bodyPr/>
        <a:lstStyle/>
        <a:p>
          <a:r>
            <a:rPr lang="en-IN"/>
            <a:t>Pros and Cons</a:t>
          </a:r>
        </a:p>
      </dgm:t>
    </dgm:pt>
    <dgm:pt modelId="{090A3C52-2948-42A6-A7FF-2A6983DB09D8}" type="parTrans" cxnId="{41305F67-D7B8-4412-A044-F3F96E97C4CE}">
      <dgm:prSet/>
      <dgm:spPr/>
      <dgm:t>
        <a:bodyPr/>
        <a:lstStyle/>
        <a:p>
          <a:endParaRPr lang="en-IN"/>
        </a:p>
      </dgm:t>
    </dgm:pt>
    <dgm:pt modelId="{9CC7DF80-7ACA-47B7-86AE-FD3E3CB58287}" type="sibTrans" cxnId="{41305F67-D7B8-4412-A044-F3F96E97C4CE}">
      <dgm:prSet/>
      <dgm:spPr/>
      <dgm:t>
        <a:bodyPr/>
        <a:lstStyle/>
        <a:p>
          <a:endParaRPr lang="en-IN"/>
        </a:p>
      </dgm:t>
    </dgm:pt>
    <dgm:pt modelId="{33266AF8-6A07-4B58-A6B7-442104B1A229}">
      <dgm:prSet phldrT="[Text]"/>
      <dgm:spPr/>
      <dgm:t>
        <a:bodyPr/>
        <a:lstStyle/>
        <a:p>
          <a:r>
            <a:rPr lang="en-IN"/>
            <a:t>Financial Statements</a:t>
          </a:r>
        </a:p>
      </dgm:t>
    </dgm:pt>
    <dgm:pt modelId="{E6CB91D9-F2F5-4C76-B80D-B0CCF9A1A863}" type="parTrans" cxnId="{3AB10736-7508-4668-A0DA-C21A661124AD}">
      <dgm:prSet/>
      <dgm:spPr/>
      <dgm:t>
        <a:bodyPr/>
        <a:lstStyle/>
        <a:p>
          <a:endParaRPr lang="en-IN"/>
        </a:p>
      </dgm:t>
    </dgm:pt>
    <dgm:pt modelId="{6020646D-7C67-430D-855C-77D2D6E10999}" type="sibTrans" cxnId="{3AB10736-7508-4668-A0DA-C21A661124AD}">
      <dgm:prSet/>
      <dgm:spPr/>
      <dgm:t>
        <a:bodyPr/>
        <a:lstStyle/>
        <a:p>
          <a:endParaRPr lang="en-IN"/>
        </a:p>
      </dgm:t>
    </dgm:pt>
    <dgm:pt modelId="{AE18DB60-A702-4B96-BE5A-1DD2D6A2F2DB}">
      <dgm:prSet phldrT="[Text]"/>
      <dgm:spPr/>
      <dgm:t>
        <a:bodyPr/>
        <a:lstStyle/>
        <a:p>
          <a:r>
            <a:rPr lang="en-IN"/>
            <a:t>Business Operations</a:t>
          </a:r>
        </a:p>
      </dgm:t>
    </dgm:pt>
    <dgm:pt modelId="{0A1EA36C-C65D-410B-9644-6795E45F6AC9}" type="parTrans" cxnId="{366C945C-20CA-4E2F-B329-29EA584E5D11}">
      <dgm:prSet/>
      <dgm:spPr/>
      <dgm:t>
        <a:bodyPr/>
        <a:lstStyle/>
        <a:p>
          <a:endParaRPr lang="en-IN"/>
        </a:p>
      </dgm:t>
    </dgm:pt>
    <dgm:pt modelId="{EF58BC19-B501-4DDF-826C-A3B5271C2839}" type="sibTrans" cxnId="{366C945C-20CA-4E2F-B329-29EA584E5D11}">
      <dgm:prSet/>
      <dgm:spPr/>
      <dgm:t>
        <a:bodyPr/>
        <a:lstStyle/>
        <a:p>
          <a:endParaRPr lang="en-IN"/>
        </a:p>
      </dgm:t>
    </dgm:pt>
    <dgm:pt modelId="{9C262D62-A108-4383-BA87-BB20B6B11D7A}" type="pres">
      <dgm:prSet presAssocID="{F1B21D1D-EE38-4909-8DD2-0245D14C49BE}" presName="cycle" presStyleCnt="0">
        <dgm:presLayoutVars>
          <dgm:dir/>
          <dgm:resizeHandles val="exact"/>
        </dgm:presLayoutVars>
      </dgm:prSet>
      <dgm:spPr/>
    </dgm:pt>
    <dgm:pt modelId="{250DBBBB-B7EA-4594-A48F-9C347323A3A9}" type="pres">
      <dgm:prSet presAssocID="{6EF8D896-ED9D-4793-9773-B1DEBD0409B4}" presName="node" presStyleLbl="node1" presStyleIdx="0" presStyleCnt="4">
        <dgm:presLayoutVars>
          <dgm:bulletEnabled val="1"/>
        </dgm:presLayoutVars>
      </dgm:prSet>
      <dgm:spPr>
        <a:prstGeom prst="flowChartProcess">
          <a:avLst/>
        </a:prstGeom>
      </dgm:spPr>
    </dgm:pt>
    <dgm:pt modelId="{A9A26F26-FEA8-4F28-973D-8DA65B3C94FA}" type="pres">
      <dgm:prSet presAssocID="{6EF8D896-ED9D-4793-9773-B1DEBD0409B4}" presName="spNode" presStyleCnt="0"/>
      <dgm:spPr/>
    </dgm:pt>
    <dgm:pt modelId="{43B26D7B-EF2A-41E8-954D-B6A7194CF15E}" type="pres">
      <dgm:prSet presAssocID="{4B66D699-3AC4-4021-943F-6D997A58D3F4}" presName="sibTrans" presStyleLbl="sibTrans1D1" presStyleIdx="0" presStyleCnt="4"/>
      <dgm:spPr/>
    </dgm:pt>
    <dgm:pt modelId="{3F35028C-8093-4CA9-BC7F-64EEA4E2FD18}" type="pres">
      <dgm:prSet presAssocID="{F67E7B22-43A8-4D0B-8883-F12EBEEFB4CB}" presName="node" presStyleLbl="node1" presStyleIdx="1" presStyleCnt="4">
        <dgm:presLayoutVars>
          <dgm:bulletEnabled val="1"/>
        </dgm:presLayoutVars>
      </dgm:prSet>
      <dgm:spPr>
        <a:prstGeom prst="flowChartProcess">
          <a:avLst/>
        </a:prstGeom>
      </dgm:spPr>
    </dgm:pt>
    <dgm:pt modelId="{68487DEB-4B68-437B-A73C-5F3822992302}" type="pres">
      <dgm:prSet presAssocID="{F67E7B22-43A8-4D0B-8883-F12EBEEFB4CB}" presName="spNode" presStyleCnt="0"/>
      <dgm:spPr/>
    </dgm:pt>
    <dgm:pt modelId="{6CE4C0DA-25DE-4C3C-966A-1FEE07BE35EA}" type="pres">
      <dgm:prSet presAssocID="{9CC7DF80-7ACA-47B7-86AE-FD3E3CB58287}" presName="sibTrans" presStyleLbl="sibTrans1D1" presStyleIdx="1" presStyleCnt="4"/>
      <dgm:spPr/>
    </dgm:pt>
    <dgm:pt modelId="{8E3ACFE7-6F60-48C9-AEAA-B471C3231D8A}" type="pres">
      <dgm:prSet presAssocID="{33266AF8-6A07-4B58-A6B7-442104B1A229}" presName="node" presStyleLbl="node1" presStyleIdx="2" presStyleCnt="4">
        <dgm:presLayoutVars>
          <dgm:bulletEnabled val="1"/>
        </dgm:presLayoutVars>
      </dgm:prSet>
      <dgm:spPr>
        <a:prstGeom prst="flowChartProcess">
          <a:avLst/>
        </a:prstGeom>
      </dgm:spPr>
    </dgm:pt>
    <dgm:pt modelId="{98980597-88A7-4489-A1C3-B2B629552060}" type="pres">
      <dgm:prSet presAssocID="{33266AF8-6A07-4B58-A6B7-442104B1A229}" presName="spNode" presStyleCnt="0"/>
      <dgm:spPr/>
    </dgm:pt>
    <dgm:pt modelId="{72867194-8E13-4685-8E95-93A9A701B99E}" type="pres">
      <dgm:prSet presAssocID="{6020646D-7C67-430D-855C-77D2D6E10999}" presName="sibTrans" presStyleLbl="sibTrans1D1" presStyleIdx="2" presStyleCnt="4"/>
      <dgm:spPr/>
    </dgm:pt>
    <dgm:pt modelId="{742FA530-F8F9-4A27-B75E-DFE9EEBB3375}" type="pres">
      <dgm:prSet presAssocID="{AE18DB60-A702-4B96-BE5A-1DD2D6A2F2DB}" presName="node" presStyleLbl="node1" presStyleIdx="3" presStyleCnt="4">
        <dgm:presLayoutVars>
          <dgm:bulletEnabled val="1"/>
        </dgm:presLayoutVars>
      </dgm:prSet>
      <dgm:spPr>
        <a:prstGeom prst="flowChartProcess">
          <a:avLst/>
        </a:prstGeom>
      </dgm:spPr>
    </dgm:pt>
    <dgm:pt modelId="{21E7FC29-DBFB-4AD7-83C5-19E68F1139DB}" type="pres">
      <dgm:prSet presAssocID="{AE18DB60-A702-4B96-BE5A-1DD2D6A2F2DB}" presName="spNode" presStyleCnt="0"/>
      <dgm:spPr/>
    </dgm:pt>
    <dgm:pt modelId="{B39C6282-78C7-4BB2-85BF-5EFD711F209D}" type="pres">
      <dgm:prSet presAssocID="{EF58BC19-B501-4DDF-826C-A3B5271C2839}" presName="sibTrans" presStyleLbl="sibTrans1D1" presStyleIdx="3" presStyleCnt="4"/>
      <dgm:spPr/>
    </dgm:pt>
  </dgm:ptLst>
  <dgm:cxnLst>
    <dgm:cxn modelId="{FBAED901-E02C-49B2-A2F3-EC43604CC5CD}" type="presOf" srcId="{9CC7DF80-7ACA-47B7-86AE-FD3E3CB58287}" destId="{6CE4C0DA-25DE-4C3C-966A-1FEE07BE35EA}" srcOrd="0" destOrd="0" presId="urn:microsoft.com/office/officeart/2005/8/layout/cycle6"/>
    <dgm:cxn modelId="{1908210D-21C5-49F5-B9AC-C62FCEC99E72}" type="presOf" srcId="{6EF8D896-ED9D-4793-9773-B1DEBD0409B4}" destId="{250DBBBB-B7EA-4594-A48F-9C347323A3A9}" srcOrd="0" destOrd="0" presId="urn:microsoft.com/office/officeart/2005/8/layout/cycle6"/>
    <dgm:cxn modelId="{3AB10736-7508-4668-A0DA-C21A661124AD}" srcId="{F1B21D1D-EE38-4909-8DD2-0245D14C49BE}" destId="{33266AF8-6A07-4B58-A6B7-442104B1A229}" srcOrd="2" destOrd="0" parTransId="{E6CB91D9-F2F5-4C76-B80D-B0CCF9A1A863}" sibTransId="{6020646D-7C67-430D-855C-77D2D6E10999}"/>
    <dgm:cxn modelId="{366C945C-20CA-4E2F-B329-29EA584E5D11}" srcId="{F1B21D1D-EE38-4909-8DD2-0245D14C49BE}" destId="{AE18DB60-A702-4B96-BE5A-1DD2D6A2F2DB}" srcOrd="3" destOrd="0" parTransId="{0A1EA36C-C65D-410B-9644-6795E45F6AC9}" sibTransId="{EF58BC19-B501-4DDF-826C-A3B5271C2839}"/>
    <dgm:cxn modelId="{41305F67-D7B8-4412-A044-F3F96E97C4CE}" srcId="{F1B21D1D-EE38-4909-8DD2-0245D14C49BE}" destId="{F67E7B22-43A8-4D0B-8883-F12EBEEFB4CB}" srcOrd="1" destOrd="0" parTransId="{090A3C52-2948-42A6-A7FF-2A6983DB09D8}" sibTransId="{9CC7DF80-7ACA-47B7-86AE-FD3E3CB58287}"/>
    <dgm:cxn modelId="{88FA8B47-B42E-4DC5-8285-E5C180825988}" type="presOf" srcId="{4B66D699-3AC4-4021-943F-6D997A58D3F4}" destId="{43B26D7B-EF2A-41E8-954D-B6A7194CF15E}" srcOrd="0" destOrd="0" presId="urn:microsoft.com/office/officeart/2005/8/layout/cycle6"/>
    <dgm:cxn modelId="{01D17A6E-976A-4241-8C72-69420FC36B62}" type="presOf" srcId="{EF58BC19-B501-4DDF-826C-A3B5271C2839}" destId="{B39C6282-78C7-4BB2-85BF-5EFD711F209D}" srcOrd="0" destOrd="0" presId="urn:microsoft.com/office/officeart/2005/8/layout/cycle6"/>
    <dgm:cxn modelId="{08A0E787-6B58-4AFE-9BFF-C56A155C79CC}" type="presOf" srcId="{F1B21D1D-EE38-4909-8DD2-0245D14C49BE}" destId="{9C262D62-A108-4383-BA87-BB20B6B11D7A}" srcOrd="0" destOrd="0" presId="urn:microsoft.com/office/officeart/2005/8/layout/cycle6"/>
    <dgm:cxn modelId="{04309398-156B-4520-912C-F262E8359F27}" type="presOf" srcId="{6020646D-7C67-430D-855C-77D2D6E10999}" destId="{72867194-8E13-4685-8E95-93A9A701B99E}" srcOrd="0" destOrd="0" presId="urn:microsoft.com/office/officeart/2005/8/layout/cycle6"/>
    <dgm:cxn modelId="{6AC3FE9C-AE56-469F-8330-B7C095B8B09E}" type="presOf" srcId="{33266AF8-6A07-4B58-A6B7-442104B1A229}" destId="{8E3ACFE7-6F60-48C9-AEAA-B471C3231D8A}" srcOrd="0" destOrd="0" presId="urn:microsoft.com/office/officeart/2005/8/layout/cycle6"/>
    <dgm:cxn modelId="{3C7178CE-267F-4E98-A65B-1BED8621B7EB}" srcId="{F1B21D1D-EE38-4909-8DD2-0245D14C49BE}" destId="{6EF8D896-ED9D-4793-9773-B1DEBD0409B4}" srcOrd="0" destOrd="0" parTransId="{EC0546D7-A711-46F9-A795-A51559DB8DBD}" sibTransId="{4B66D699-3AC4-4021-943F-6D997A58D3F4}"/>
    <dgm:cxn modelId="{699301E4-C5AB-4A56-BD5C-67743887CDC7}" type="presOf" srcId="{AE18DB60-A702-4B96-BE5A-1DD2D6A2F2DB}" destId="{742FA530-F8F9-4A27-B75E-DFE9EEBB3375}" srcOrd="0" destOrd="0" presId="urn:microsoft.com/office/officeart/2005/8/layout/cycle6"/>
    <dgm:cxn modelId="{2D324FF5-92FA-40B9-8F2D-9875D8B8B03D}" type="presOf" srcId="{F67E7B22-43A8-4D0B-8883-F12EBEEFB4CB}" destId="{3F35028C-8093-4CA9-BC7F-64EEA4E2FD18}" srcOrd="0" destOrd="0" presId="urn:microsoft.com/office/officeart/2005/8/layout/cycle6"/>
    <dgm:cxn modelId="{5D9D6161-985C-49C6-A435-1254679A8789}" type="presParOf" srcId="{9C262D62-A108-4383-BA87-BB20B6B11D7A}" destId="{250DBBBB-B7EA-4594-A48F-9C347323A3A9}" srcOrd="0" destOrd="0" presId="urn:microsoft.com/office/officeart/2005/8/layout/cycle6"/>
    <dgm:cxn modelId="{974BC82D-EAE4-4592-83D2-89934DEC4496}" type="presParOf" srcId="{9C262D62-A108-4383-BA87-BB20B6B11D7A}" destId="{A9A26F26-FEA8-4F28-973D-8DA65B3C94FA}" srcOrd="1" destOrd="0" presId="urn:microsoft.com/office/officeart/2005/8/layout/cycle6"/>
    <dgm:cxn modelId="{D51BF4A2-1967-491A-82A2-2BFCB5E7F204}" type="presParOf" srcId="{9C262D62-A108-4383-BA87-BB20B6B11D7A}" destId="{43B26D7B-EF2A-41E8-954D-B6A7194CF15E}" srcOrd="2" destOrd="0" presId="urn:microsoft.com/office/officeart/2005/8/layout/cycle6"/>
    <dgm:cxn modelId="{48E09400-0E1E-4534-A84B-91FC659AA327}" type="presParOf" srcId="{9C262D62-A108-4383-BA87-BB20B6B11D7A}" destId="{3F35028C-8093-4CA9-BC7F-64EEA4E2FD18}" srcOrd="3" destOrd="0" presId="urn:microsoft.com/office/officeart/2005/8/layout/cycle6"/>
    <dgm:cxn modelId="{10BF93D5-DF8C-4EED-A4D8-EE3AA5A27442}" type="presParOf" srcId="{9C262D62-A108-4383-BA87-BB20B6B11D7A}" destId="{68487DEB-4B68-437B-A73C-5F3822992302}" srcOrd="4" destOrd="0" presId="urn:microsoft.com/office/officeart/2005/8/layout/cycle6"/>
    <dgm:cxn modelId="{FF028259-4112-4AE2-9D9C-3AD0A6109FDA}" type="presParOf" srcId="{9C262D62-A108-4383-BA87-BB20B6B11D7A}" destId="{6CE4C0DA-25DE-4C3C-966A-1FEE07BE35EA}" srcOrd="5" destOrd="0" presId="urn:microsoft.com/office/officeart/2005/8/layout/cycle6"/>
    <dgm:cxn modelId="{DB5BBFC5-428D-49F3-B226-0E1F42995332}" type="presParOf" srcId="{9C262D62-A108-4383-BA87-BB20B6B11D7A}" destId="{8E3ACFE7-6F60-48C9-AEAA-B471C3231D8A}" srcOrd="6" destOrd="0" presId="urn:microsoft.com/office/officeart/2005/8/layout/cycle6"/>
    <dgm:cxn modelId="{0C20DA44-3B3B-4021-A809-7B40D8DE83F2}" type="presParOf" srcId="{9C262D62-A108-4383-BA87-BB20B6B11D7A}" destId="{98980597-88A7-4489-A1C3-B2B629552060}" srcOrd="7" destOrd="0" presId="urn:microsoft.com/office/officeart/2005/8/layout/cycle6"/>
    <dgm:cxn modelId="{94FA8034-B852-4A59-B544-F0148BBD24D3}" type="presParOf" srcId="{9C262D62-A108-4383-BA87-BB20B6B11D7A}" destId="{72867194-8E13-4685-8E95-93A9A701B99E}" srcOrd="8" destOrd="0" presId="urn:microsoft.com/office/officeart/2005/8/layout/cycle6"/>
    <dgm:cxn modelId="{AD22454E-F78A-41D5-8FE8-6EFD2FF2FB05}" type="presParOf" srcId="{9C262D62-A108-4383-BA87-BB20B6B11D7A}" destId="{742FA530-F8F9-4A27-B75E-DFE9EEBB3375}" srcOrd="9" destOrd="0" presId="urn:microsoft.com/office/officeart/2005/8/layout/cycle6"/>
    <dgm:cxn modelId="{D9DC886B-DF34-43F3-8477-52AF3C3AF85D}" type="presParOf" srcId="{9C262D62-A108-4383-BA87-BB20B6B11D7A}" destId="{21E7FC29-DBFB-4AD7-83C5-19E68F1139DB}" srcOrd="10" destOrd="0" presId="urn:microsoft.com/office/officeart/2005/8/layout/cycle6"/>
    <dgm:cxn modelId="{DAC327D6-26C1-4849-BE0F-CF43769BA563}" type="presParOf" srcId="{9C262D62-A108-4383-BA87-BB20B6B11D7A}" destId="{B39C6282-78C7-4BB2-85BF-5EFD711F209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A17332-55D4-47C5-818B-AD56D391B109}"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IN"/>
        </a:p>
      </dgm:t>
    </dgm:pt>
    <dgm:pt modelId="{461EB38C-6B53-4283-9B38-E4F1CFC10FF6}">
      <dgm:prSet phldrT="[Text]" custT="1"/>
      <dgm:spPr/>
      <dgm:t>
        <a:bodyPr/>
        <a:lstStyle/>
        <a:p>
          <a:r>
            <a:rPr lang="en-IN" sz="1800" b="1"/>
            <a:t>GMM</a:t>
          </a:r>
        </a:p>
      </dgm:t>
    </dgm:pt>
    <dgm:pt modelId="{A746AF0E-F6E4-486D-9D9A-B4C88AF4FC5C}" type="parTrans" cxnId="{DDDE5AE3-F39E-446D-9E2D-E8B1AD6B04C3}">
      <dgm:prSet/>
      <dgm:spPr/>
      <dgm:t>
        <a:bodyPr/>
        <a:lstStyle/>
        <a:p>
          <a:endParaRPr lang="en-IN" sz="900"/>
        </a:p>
      </dgm:t>
    </dgm:pt>
    <dgm:pt modelId="{3377BEC4-9C98-4626-80DC-E59C73C581F9}" type="sibTrans" cxnId="{DDDE5AE3-F39E-446D-9E2D-E8B1AD6B04C3}">
      <dgm:prSet/>
      <dgm:spPr/>
      <dgm:t>
        <a:bodyPr/>
        <a:lstStyle/>
        <a:p>
          <a:endParaRPr lang="en-IN" sz="900"/>
        </a:p>
      </dgm:t>
    </dgm:pt>
    <dgm:pt modelId="{1C32EE68-C288-4967-97EE-465AD69176B0}">
      <dgm:prSet phldrT="[Text]" custT="1"/>
      <dgm:spPr>
        <a:solidFill>
          <a:schemeClr val="tx1"/>
        </a:solidFill>
      </dgm:spPr>
      <dgm:t>
        <a:bodyPr/>
        <a:lstStyle/>
        <a:p>
          <a:r>
            <a:rPr lang="en-IN" sz="1800"/>
            <a:t>Default Model</a:t>
          </a:r>
        </a:p>
      </dgm:t>
    </dgm:pt>
    <dgm:pt modelId="{5CB867BD-C38E-4427-83D5-17187B35BD9D}" type="parTrans" cxnId="{5B2B96EF-8A7E-4C43-B840-CCACB8E846B8}">
      <dgm:prSet/>
      <dgm:spPr/>
      <dgm:t>
        <a:bodyPr/>
        <a:lstStyle/>
        <a:p>
          <a:endParaRPr lang="en-IN" sz="900"/>
        </a:p>
      </dgm:t>
    </dgm:pt>
    <dgm:pt modelId="{8830BA07-9A94-4F9D-854D-4913C401E605}" type="sibTrans" cxnId="{5B2B96EF-8A7E-4C43-B840-CCACB8E846B8}">
      <dgm:prSet/>
      <dgm:spPr/>
      <dgm:t>
        <a:bodyPr/>
        <a:lstStyle/>
        <a:p>
          <a:endParaRPr lang="en-IN" sz="900"/>
        </a:p>
      </dgm:t>
    </dgm:pt>
    <dgm:pt modelId="{719F8A8A-5267-411B-9868-98D17BF71BB1}">
      <dgm:prSet phldrT="[Text]" custT="1"/>
      <dgm:spPr/>
      <dgm:t>
        <a:bodyPr/>
        <a:lstStyle/>
        <a:p>
          <a:r>
            <a:rPr lang="en-IN" sz="1800" b="1"/>
            <a:t>PAA</a:t>
          </a:r>
        </a:p>
      </dgm:t>
    </dgm:pt>
    <dgm:pt modelId="{B7C761B8-052A-4FF6-80C7-8361A134A02D}" type="parTrans" cxnId="{ED8F802A-8C2C-467C-B720-1F524A222802}">
      <dgm:prSet/>
      <dgm:spPr/>
      <dgm:t>
        <a:bodyPr/>
        <a:lstStyle/>
        <a:p>
          <a:endParaRPr lang="en-IN" sz="900"/>
        </a:p>
      </dgm:t>
    </dgm:pt>
    <dgm:pt modelId="{436D90A9-2BAE-4A7F-AF7A-206A0073333B}" type="sibTrans" cxnId="{ED8F802A-8C2C-467C-B720-1F524A222802}">
      <dgm:prSet/>
      <dgm:spPr/>
      <dgm:t>
        <a:bodyPr/>
        <a:lstStyle/>
        <a:p>
          <a:endParaRPr lang="en-IN" sz="900"/>
        </a:p>
      </dgm:t>
    </dgm:pt>
    <dgm:pt modelId="{6ACA16CB-9982-498E-ACDA-3D2C4CCFBF58}">
      <dgm:prSet phldrT="[Text]" custT="1"/>
      <dgm:spPr>
        <a:solidFill>
          <a:schemeClr val="tx1"/>
        </a:solidFill>
      </dgm:spPr>
      <dgm:t>
        <a:bodyPr/>
        <a:lstStyle/>
        <a:p>
          <a:r>
            <a:rPr lang="en-IN" sz="1800"/>
            <a:t>Simpler Model for Short-term contracts</a:t>
          </a:r>
        </a:p>
      </dgm:t>
    </dgm:pt>
    <dgm:pt modelId="{4B9F1AD0-8F38-442B-9296-E9628589B50E}" type="parTrans" cxnId="{24417E92-9D6D-481D-8EF0-9F99DCC146DD}">
      <dgm:prSet/>
      <dgm:spPr/>
      <dgm:t>
        <a:bodyPr/>
        <a:lstStyle/>
        <a:p>
          <a:endParaRPr lang="en-IN" sz="900"/>
        </a:p>
      </dgm:t>
    </dgm:pt>
    <dgm:pt modelId="{3A2CAD07-47E2-4CC3-ACE3-C33131A4A60D}" type="sibTrans" cxnId="{24417E92-9D6D-481D-8EF0-9F99DCC146DD}">
      <dgm:prSet/>
      <dgm:spPr/>
      <dgm:t>
        <a:bodyPr/>
        <a:lstStyle/>
        <a:p>
          <a:endParaRPr lang="en-IN" sz="900"/>
        </a:p>
      </dgm:t>
    </dgm:pt>
    <dgm:pt modelId="{024DA683-782B-42A4-AA3E-6EC68B849816}">
      <dgm:prSet phldrT="[Text]" custT="1"/>
      <dgm:spPr>
        <a:solidFill>
          <a:schemeClr val="tx1"/>
        </a:solidFill>
      </dgm:spPr>
      <dgm:t>
        <a:bodyPr/>
        <a:lstStyle/>
        <a:p>
          <a:r>
            <a:rPr lang="en-IN" sz="1800"/>
            <a:t>General Measurement Model</a:t>
          </a:r>
        </a:p>
      </dgm:t>
    </dgm:pt>
    <dgm:pt modelId="{EB4DF328-F6B5-429D-929E-1B8A32368329}" type="parTrans" cxnId="{3427665D-7D42-4279-8D16-BE58DF6A3C6A}">
      <dgm:prSet/>
      <dgm:spPr/>
      <dgm:t>
        <a:bodyPr/>
        <a:lstStyle/>
        <a:p>
          <a:endParaRPr lang="en-IN"/>
        </a:p>
      </dgm:t>
    </dgm:pt>
    <dgm:pt modelId="{715EACAC-1392-4267-8381-20EF15B32EC7}" type="sibTrans" cxnId="{3427665D-7D42-4279-8D16-BE58DF6A3C6A}">
      <dgm:prSet/>
      <dgm:spPr/>
      <dgm:t>
        <a:bodyPr/>
        <a:lstStyle/>
        <a:p>
          <a:endParaRPr lang="en-IN"/>
        </a:p>
      </dgm:t>
    </dgm:pt>
    <dgm:pt modelId="{CF97D75A-8E85-44E2-80B9-9C812B41ED91}">
      <dgm:prSet phldrT="[Text]" custT="1"/>
      <dgm:spPr>
        <a:solidFill>
          <a:schemeClr val="tx1"/>
        </a:solidFill>
      </dgm:spPr>
      <dgm:t>
        <a:bodyPr/>
        <a:lstStyle/>
        <a:p>
          <a:r>
            <a:rPr lang="en-IN" sz="1800"/>
            <a:t>Premium Allocation Approach</a:t>
          </a:r>
        </a:p>
      </dgm:t>
    </dgm:pt>
    <dgm:pt modelId="{F1D41872-7491-4035-8D98-AC20BE65B1CB}" type="parTrans" cxnId="{A4E80B0A-EEF4-4FC6-B27C-B0F771E1B0AF}">
      <dgm:prSet/>
      <dgm:spPr/>
      <dgm:t>
        <a:bodyPr/>
        <a:lstStyle/>
        <a:p>
          <a:endParaRPr lang="en-IN"/>
        </a:p>
      </dgm:t>
    </dgm:pt>
    <dgm:pt modelId="{EA109868-ACAC-45E7-94CD-A9842996CF6E}" type="sibTrans" cxnId="{A4E80B0A-EEF4-4FC6-B27C-B0F771E1B0AF}">
      <dgm:prSet/>
      <dgm:spPr/>
      <dgm:t>
        <a:bodyPr/>
        <a:lstStyle/>
        <a:p>
          <a:endParaRPr lang="en-IN"/>
        </a:p>
      </dgm:t>
    </dgm:pt>
    <dgm:pt modelId="{2947A9C1-5772-4F67-97D7-C8EA6172ADD8}">
      <dgm:prSet phldrT="[Text]" custT="1"/>
      <dgm:spPr>
        <a:solidFill>
          <a:schemeClr val="tx1"/>
        </a:solidFill>
      </dgm:spPr>
      <dgm:t>
        <a:bodyPr/>
        <a:lstStyle/>
        <a:p>
          <a:r>
            <a:rPr lang="en-IN" sz="1800" dirty="0"/>
            <a:t>Life insurance</a:t>
          </a:r>
        </a:p>
      </dgm:t>
    </dgm:pt>
    <dgm:pt modelId="{A269E782-CF34-4E59-A988-A36DBF8545EA}" type="parTrans" cxnId="{C0BD0BF6-E20F-4A0A-B34E-CEAB67BD89C1}">
      <dgm:prSet/>
      <dgm:spPr/>
      <dgm:t>
        <a:bodyPr/>
        <a:lstStyle/>
        <a:p>
          <a:endParaRPr lang="en-IN"/>
        </a:p>
      </dgm:t>
    </dgm:pt>
    <dgm:pt modelId="{35B63B26-3FC2-4E75-9367-2D06AC68A7B2}" type="sibTrans" cxnId="{C0BD0BF6-E20F-4A0A-B34E-CEAB67BD89C1}">
      <dgm:prSet/>
      <dgm:spPr/>
      <dgm:t>
        <a:bodyPr/>
        <a:lstStyle/>
        <a:p>
          <a:endParaRPr lang="en-IN"/>
        </a:p>
      </dgm:t>
    </dgm:pt>
    <dgm:pt modelId="{7BEA0139-6229-4DD2-B64F-F8CA746AAF4E}">
      <dgm:prSet phldrT="[Text]" custT="1"/>
      <dgm:spPr>
        <a:solidFill>
          <a:schemeClr val="tx1"/>
        </a:solidFill>
      </dgm:spPr>
      <dgm:t>
        <a:bodyPr/>
        <a:lstStyle/>
        <a:p>
          <a:r>
            <a:rPr lang="en-IN" sz="1800"/>
            <a:t>General insurance</a:t>
          </a:r>
        </a:p>
      </dgm:t>
    </dgm:pt>
    <dgm:pt modelId="{679BB5D7-F62F-46B4-9DAD-768513A6CB05}" type="parTrans" cxnId="{F4400B0F-45D9-4B4E-9DC0-91AFA75CDE2F}">
      <dgm:prSet/>
      <dgm:spPr/>
      <dgm:t>
        <a:bodyPr/>
        <a:lstStyle/>
        <a:p>
          <a:endParaRPr lang="en-IN"/>
        </a:p>
      </dgm:t>
    </dgm:pt>
    <dgm:pt modelId="{CCE92DC3-BE82-48A6-B9F0-9CCAB5D6454B}" type="sibTrans" cxnId="{F4400B0F-45D9-4B4E-9DC0-91AFA75CDE2F}">
      <dgm:prSet/>
      <dgm:spPr/>
      <dgm:t>
        <a:bodyPr/>
        <a:lstStyle/>
        <a:p>
          <a:endParaRPr lang="en-IN"/>
        </a:p>
      </dgm:t>
    </dgm:pt>
    <dgm:pt modelId="{65B95421-2C22-4E0F-8056-B5384B7CBF5D}" type="pres">
      <dgm:prSet presAssocID="{30A17332-55D4-47C5-818B-AD56D391B109}" presName="Name0" presStyleCnt="0">
        <dgm:presLayoutVars>
          <dgm:dir/>
          <dgm:animLvl val="lvl"/>
          <dgm:resizeHandles val="exact"/>
        </dgm:presLayoutVars>
      </dgm:prSet>
      <dgm:spPr/>
    </dgm:pt>
    <dgm:pt modelId="{139DC1DD-882E-4DB6-939F-429CF3FF5A23}" type="pres">
      <dgm:prSet presAssocID="{461EB38C-6B53-4283-9B38-E4F1CFC10FF6}" presName="linNode" presStyleCnt="0"/>
      <dgm:spPr/>
    </dgm:pt>
    <dgm:pt modelId="{D03AFC9A-960C-4AF5-A19E-E1FBDD86769E}" type="pres">
      <dgm:prSet presAssocID="{461EB38C-6B53-4283-9B38-E4F1CFC10FF6}" presName="parTx" presStyleLbl="revTx" presStyleIdx="0" presStyleCnt="2">
        <dgm:presLayoutVars>
          <dgm:chMax val="1"/>
          <dgm:bulletEnabled val="1"/>
        </dgm:presLayoutVars>
      </dgm:prSet>
      <dgm:spPr/>
    </dgm:pt>
    <dgm:pt modelId="{DC9C0232-683D-4079-A6B4-93DDB546A109}" type="pres">
      <dgm:prSet presAssocID="{461EB38C-6B53-4283-9B38-E4F1CFC10FF6}" presName="bracket" presStyleLbl="parChTrans1D1" presStyleIdx="0" presStyleCnt="2"/>
      <dgm:spPr>
        <a:ln>
          <a:solidFill>
            <a:schemeClr val="tx1"/>
          </a:solidFill>
        </a:ln>
      </dgm:spPr>
    </dgm:pt>
    <dgm:pt modelId="{A072682A-80C6-417D-98D8-83329F9B727D}" type="pres">
      <dgm:prSet presAssocID="{461EB38C-6B53-4283-9B38-E4F1CFC10FF6}" presName="spH" presStyleCnt="0"/>
      <dgm:spPr/>
    </dgm:pt>
    <dgm:pt modelId="{9D2AFA6E-6347-44CC-8E2D-E9442CD51B32}" type="pres">
      <dgm:prSet presAssocID="{461EB38C-6B53-4283-9B38-E4F1CFC10FF6}" presName="desTx" presStyleLbl="node1" presStyleIdx="0" presStyleCnt="2" custLinFactNeighborX="15705" custLinFactNeighborY="-1075">
        <dgm:presLayoutVars>
          <dgm:bulletEnabled val="1"/>
        </dgm:presLayoutVars>
      </dgm:prSet>
      <dgm:spPr/>
    </dgm:pt>
    <dgm:pt modelId="{C2C520D7-FB81-4544-97A8-49118D6BB9DD}" type="pres">
      <dgm:prSet presAssocID="{3377BEC4-9C98-4626-80DC-E59C73C581F9}" presName="spV" presStyleCnt="0"/>
      <dgm:spPr/>
    </dgm:pt>
    <dgm:pt modelId="{EF874BF6-4B4A-4B97-80BD-049F4069EA77}" type="pres">
      <dgm:prSet presAssocID="{719F8A8A-5267-411B-9868-98D17BF71BB1}" presName="linNode" presStyleCnt="0"/>
      <dgm:spPr/>
    </dgm:pt>
    <dgm:pt modelId="{1132AABB-9384-44BC-B1C6-747DABD8EA78}" type="pres">
      <dgm:prSet presAssocID="{719F8A8A-5267-411B-9868-98D17BF71BB1}" presName="parTx" presStyleLbl="revTx" presStyleIdx="1" presStyleCnt="2">
        <dgm:presLayoutVars>
          <dgm:chMax val="1"/>
          <dgm:bulletEnabled val="1"/>
        </dgm:presLayoutVars>
      </dgm:prSet>
      <dgm:spPr/>
    </dgm:pt>
    <dgm:pt modelId="{070B16D2-C044-4436-BCA9-BB56D1702176}" type="pres">
      <dgm:prSet presAssocID="{719F8A8A-5267-411B-9868-98D17BF71BB1}" presName="bracket" presStyleLbl="parChTrans1D1" presStyleIdx="1" presStyleCnt="2"/>
      <dgm:spPr>
        <a:ln>
          <a:solidFill>
            <a:schemeClr val="tx1"/>
          </a:solidFill>
        </a:ln>
      </dgm:spPr>
    </dgm:pt>
    <dgm:pt modelId="{D68E71A6-8C25-47C0-9A42-C8221FDE45F8}" type="pres">
      <dgm:prSet presAssocID="{719F8A8A-5267-411B-9868-98D17BF71BB1}" presName="spH" presStyleCnt="0"/>
      <dgm:spPr/>
    </dgm:pt>
    <dgm:pt modelId="{BBD77910-2FC9-4FA6-9361-463C8F706989}" type="pres">
      <dgm:prSet presAssocID="{719F8A8A-5267-411B-9868-98D17BF71BB1}" presName="desTx" presStyleLbl="node1" presStyleIdx="1" presStyleCnt="2" custLinFactNeighborX="15705" custLinFactNeighborY="-1075">
        <dgm:presLayoutVars>
          <dgm:bulletEnabled val="1"/>
        </dgm:presLayoutVars>
      </dgm:prSet>
      <dgm:spPr/>
    </dgm:pt>
  </dgm:ptLst>
  <dgm:cxnLst>
    <dgm:cxn modelId="{A4E80B0A-EEF4-4FC6-B27C-B0F771E1B0AF}" srcId="{719F8A8A-5267-411B-9868-98D17BF71BB1}" destId="{CF97D75A-8E85-44E2-80B9-9C812B41ED91}" srcOrd="0" destOrd="0" parTransId="{F1D41872-7491-4035-8D98-AC20BE65B1CB}" sibTransId="{EA109868-ACAC-45E7-94CD-A9842996CF6E}"/>
    <dgm:cxn modelId="{F4400B0F-45D9-4B4E-9DC0-91AFA75CDE2F}" srcId="{719F8A8A-5267-411B-9868-98D17BF71BB1}" destId="{7BEA0139-6229-4DD2-B64F-F8CA746AAF4E}" srcOrd="2" destOrd="0" parTransId="{679BB5D7-F62F-46B4-9DAD-768513A6CB05}" sibTransId="{CCE92DC3-BE82-48A6-B9F0-9CCAB5D6454B}"/>
    <dgm:cxn modelId="{51B10E0F-1E21-4D2A-ABD0-EEBB611CA76B}" type="presOf" srcId="{024DA683-782B-42A4-AA3E-6EC68B849816}" destId="{9D2AFA6E-6347-44CC-8E2D-E9442CD51B32}" srcOrd="0" destOrd="0" presId="urn:diagrams.loki3.com/BracketList"/>
    <dgm:cxn modelId="{299D3520-90AB-49D4-B057-B4D9B0CD20A1}" type="presOf" srcId="{30A17332-55D4-47C5-818B-AD56D391B109}" destId="{65B95421-2C22-4E0F-8056-B5384B7CBF5D}" srcOrd="0" destOrd="0" presId="urn:diagrams.loki3.com/BracketList"/>
    <dgm:cxn modelId="{78C34F24-ED43-4BD1-A07C-ED681360E3CD}" type="presOf" srcId="{CF97D75A-8E85-44E2-80B9-9C812B41ED91}" destId="{BBD77910-2FC9-4FA6-9361-463C8F706989}" srcOrd="0" destOrd="0" presId="urn:diagrams.loki3.com/BracketList"/>
    <dgm:cxn modelId="{DAFE282A-948C-44AF-BDE6-63F278BDF695}" type="presOf" srcId="{461EB38C-6B53-4283-9B38-E4F1CFC10FF6}" destId="{D03AFC9A-960C-4AF5-A19E-E1FBDD86769E}" srcOrd="0" destOrd="0" presId="urn:diagrams.loki3.com/BracketList"/>
    <dgm:cxn modelId="{ED8F802A-8C2C-467C-B720-1F524A222802}" srcId="{30A17332-55D4-47C5-818B-AD56D391B109}" destId="{719F8A8A-5267-411B-9868-98D17BF71BB1}" srcOrd="1" destOrd="0" parTransId="{B7C761B8-052A-4FF6-80C7-8361A134A02D}" sibTransId="{436D90A9-2BAE-4A7F-AF7A-206A0073333B}"/>
    <dgm:cxn modelId="{F34AC52F-70EA-4DEF-9847-9F61597424E2}" type="presOf" srcId="{1C32EE68-C288-4967-97EE-465AD69176B0}" destId="{9D2AFA6E-6347-44CC-8E2D-E9442CD51B32}" srcOrd="0" destOrd="1" presId="urn:diagrams.loki3.com/BracketList"/>
    <dgm:cxn modelId="{3427665D-7D42-4279-8D16-BE58DF6A3C6A}" srcId="{461EB38C-6B53-4283-9B38-E4F1CFC10FF6}" destId="{024DA683-782B-42A4-AA3E-6EC68B849816}" srcOrd="0" destOrd="0" parTransId="{EB4DF328-F6B5-429D-929E-1B8A32368329}" sibTransId="{715EACAC-1392-4267-8381-20EF15B32EC7}"/>
    <dgm:cxn modelId="{19CE9689-F756-41E8-953C-21B585ECE519}" type="presOf" srcId="{2947A9C1-5772-4F67-97D7-C8EA6172ADD8}" destId="{9D2AFA6E-6347-44CC-8E2D-E9442CD51B32}" srcOrd="0" destOrd="2" presId="urn:diagrams.loki3.com/BracketList"/>
    <dgm:cxn modelId="{24417E92-9D6D-481D-8EF0-9F99DCC146DD}" srcId="{719F8A8A-5267-411B-9868-98D17BF71BB1}" destId="{6ACA16CB-9982-498E-ACDA-3D2C4CCFBF58}" srcOrd="1" destOrd="0" parTransId="{4B9F1AD0-8F38-442B-9296-E9628589B50E}" sibTransId="{3A2CAD07-47E2-4CC3-ACE3-C33131A4A60D}"/>
    <dgm:cxn modelId="{1D4E5596-1AF6-471A-BD3B-32E258A8537A}" type="presOf" srcId="{6ACA16CB-9982-498E-ACDA-3D2C4CCFBF58}" destId="{BBD77910-2FC9-4FA6-9361-463C8F706989}" srcOrd="0" destOrd="1" presId="urn:diagrams.loki3.com/BracketList"/>
    <dgm:cxn modelId="{C335D69F-D3B2-4DF4-A42F-6F5C6CDF7603}" type="presOf" srcId="{7BEA0139-6229-4DD2-B64F-F8CA746AAF4E}" destId="{BBD77910-2FC9-4FA6-9361-463C8F706989}" srcOrd="0" destOrd="2" presId="urn:diagrams.loki3.com/BracketList"/>
    <dgm:cxn modelId="{64B7E6D9-21FA-431B-A824-792E3C72FD8D}" type="presOf" srcId="{719F8A8A-5267-411B-9868-98D17BF71BB1}" destId="{1132AABB-9384-44BC-B1C6-747DABD8EA78}" srcOrd="0" destOrd="0" presId="urn:diagrams.loki3.com/BracketList"/>
    <dgm:cxn modelId="{DDDE5AE3-F39E-446D-9E2D-E8B1AD6B04C3}" srcId="{30A17332-55D4-47C5-818B-AD56D391B109}" destId="{461EB38C-6B53-4283-9B38-E4F1CFC10FF6}" srcOrd="0" destOrd="0" parTransId="{A746AF0E-F6E4-486D-9D9A-B4C88AF4FC5C}" sibTransId="{3377BEC4-9C98-4626-80DC-E59C73C581F9}"/>
    <dgm:cxn modelId="{5B2B96EF-8A7E-4C43-B840-CCACB8E846B8}" srcId="{461EB38C-6B53-4283-9B38-E4F1CFC10FF6}" destId="{1C32EE68-C288-4967-97EE-465AD69176B0}" srcOrd="1" destOrd="0" parTransId="{5CB867BD-C38E-4427-83D5-17187B35BD9D}" sibTransId="{8830BA07-9A94-4F9D-854D-4913C401E605}"/>
    <dgm:cxn modelId="{C0BD0BF6-E20F-4A0A-B34E-CEAB67BD89C1}" srcId="{461EB38C-6B53-4283-9B38-E4F1CFC10FF6}" destId="{2947A9C1-5772-4F67-97D7-C8EA6172ADD8}" srcOrd="2" destOrd="0" parTransId="{A269E782-CF34-4E59-A988-A36DBF8545EA}" sibTransId="{35B63B26-3FC2-4E75-9367-2D06AC68A7B2}"/>
    <dgm:cxn modelId="{5F8A367E-3C13-4D79-BC84-E4597ED662A0}" type="presParOf" srcId="{65B95421-2C22-4E0F-8056-B5384B7CBF5D}" destId="{139DC1DD-882E-4DB6-939F-429CF3FF5A23}" srcOrd="0" destOrd="0" presId="urn:diagrams.loki3.com/BracketList"/>
    <dgm:cxn modelId="{828F7856-F803-4690-BE6B-51D8584FAE39}" type="presParOf" srcId="{139DC1DD-882E-4DB6-939F-429CF3FF5A23}" destId="{D03AFC9A-960C-4AF5-A19E-E1FBDD86769E}" srcOrd="0" destOrd="0" presId="urn:diagrams.loki3.com/BracketList"/>
    <dgm:cxn modelId="{FEDC82B2-08A8-4649-B540-CBC3863E1D16}" type="presParOf" srcId="{139DC1DD-882E-4DB6-939F-429CF3FF5A23}" destId="{DC9C0232-683D-4079-A6B4-93DDB546A109}" srcOrd="1" destOrd="0" presId="urn:diagrams.loki3.com/BracketList"/>
    <dgm:cxn modelId="{13C238B7-EE0E-4FBF-B5B1-47FBE0ED3797}" type="presParOf" srcId="{139DC1DD-882E-4DB6-939F-429CF3FF5A23}" destId="{A072682A-80C6-417D-98D8-83329F9B727D}" srcOrd="2" destOrd="0" presId="urn:diagrams.loki3.com/BracketList"/>
    <dgm:cxn modelId="{658F0B9C-86CF-4EED-811D-635CE85B5B8B}" type="presParOf" srcId="{139DC1DD-882E-4DB6-939F-429CF3FF5A23}" destId="{9D2AFA6E-6347-44CC-8E2D-E9442CD51B32}" srcOrd="3" destOrd="0" presId="urn:diagrams.loki3.com/BracketList"/>
    <dgm:cxn modelId="{07D14146-5352-49DC-AE22-DD8D17A37DA8}" type="presParOf" srcId="{65B95421-2C22-4E0F-8056-B5384B7CBF5D}" destId="{C2C520D7-FB81-4544-97A8-49118D6BB9DD}" srcOrd="1" destOrd="0" presId="urn:diagrams.loki3.com/BracketList"/>
    <dgm:cxn modelId="{DF5E8E88-1982-4762-8ED0-13F78EF379F9}" type="presParOf" srcId="{65B95421-2C22-4E0F-8056-B5384B7CBF5D}" destId="{EF874BF6-4B4A-4B97-80BD-049F4069EA77}" srcOrd="2" destOrd="0" presId="urn:diagrams.loki3.com/BracketList"/>
    <dgm:cxn modelId="{E3AD8471-C6F2-41FA-987E-BC117B558414}" type="presParOf" srcId="{EF874BF6-4B4A-4B97-80BD-049F4069EA77}" destId="{1132AABB-9384-44BC-B1C6-747DABD8EA78}" srcOrd="0" destOrd="0" presId="urn:diagrams.loki3.com/BracketList"/>
    <dgm:cxn modelId="{1FF14806-4A60-4A70-B019-043E806A549D}" type="presParOf" srcId="{EF874BF6-4B4A-4B97-80BD-049F4069EA77}" destId="{070B16D2-C044-4436-BCA9-BB56D1702176}" srcOrd="1" destOrd="0" presId="urn:diagrams.loki3.com/BracketList"/>
    <dgm:cxn modelId="{4063F146-E9A4-481C-93C0-24CC7BC41DE3}" type="presParOf" srcId="{EF874BF6-4B4A-4B97-80BD-049F4069EA77}" destId="{D68E71A6-8C25-47C0-9A42-C8221FDE45F8}" srcOrd="2" destOrd="0" presId="urn:diagrams.loki3.com/BracketList"/>
    <dgm:cxn modelId="{E9A8BC3D-9A24-4E11-953C-AFE86DE0D1A3}" type="presParOf" srcId="{EF874BF6-4B4A-4B97-80BD-049F4069EA77}" destId="{BBD77910-2FC9-4FA6-9361-463C8F70698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2C11FF-73EA-48C3-9108-2F6FB3C23EC6}" type="doc">
      <dgm:prSet loTypeId="urn:microsoft.com/office/officeart/2005/8/layout/process3" loCatId="process" qsTypeId="urn:microsoft.com/office/officeart/2005/8/quickstyle/simple2" qsCatId="simple" csTypeId="urn:microsoft.com/office/officeart/2005/8/colors/accent0_3" csCatId="mainScheme" phldr="1"/>
      <dgm:spPr/>
      <dgm:t>
        <a:bodyPr/>
        <a:lstStyle/>
        <a:p>
          <a:endParaRPr lang="en-IN"/>
        </a:p>
      </dgm:t>
    </dgm:pt>
    <dgm:pt modelId="{96C8A73D-8A0A-4AE3-BD66-A13FB30EAF6A}">
      <dgm:prSet phldrT="[Text]"/>
      <dgm:spPr/>
      <dgm:t>
        <a:bodyPr/>
        <a:lstStyle/>
        <a:p>
          <a:r>
            <a:rPr lang="en-IN"/>
            <a:t>IFRS 4 Risk Margin</a:t>
          </a:r>
        </a:p>
      </dgm:t>
    </dgm:pt>
    <dgm:pt modelId="{47098B0A-1F6F-4D0E-B02D-2BCAEC73E21C}" type="parTrans" cxnId="{9EE83A3C-6BE7-492E-A7C5-BBBB1B17D36C}">
      <dgm:prSet/>
      <dgm:spPr/>
      <dgm:t>
        <a:bodyPr/>
        <a:lstStyle/>
        <a:p>
          <a:endParaRPr lang="en-IN"/>
        </a:p>
      </dgm:t>
    </dgm:pt>
    <dgm:pt modelId="{3979D46C-F141-44F7-8FAE-1A075E7B909B}" type="sibTrans" cxnId="{9EE83A3C-6BE7-492E-A7C5-BBBB1B17D36C}">
      <dgm:prSet/>
      <dgm:spPr/>
      <dgm:t>
        <a:bodyPr/>
        <a:lstStyle/>
        <a:p>
          <a:endParaRPr lang="en-IN"/>
        </a:p>
      </dgm:t>
    </dgm:pt>
    <dgm:pt modelId="{F8873635-6AA3-452A-B06D-5235C026EE51}">
      <dgm:prSet phldrT="[Text]"/>
      <dgm:spPr/>
      <dgm:t>
        <a:bodyPr/>
        <a:lstStyle/>
        <a:p>
          <a:r>
            <a:rPr lang="en-IN"/>
            <a:t>Management decision</a:t>
          </a:r>
        </a:p>
      </dgm:t>
    </dgm:pt>
    <dgm:pt modelId="{C116EF59-AB59-476F-97DA-216DB3EFCFC7}" type="parTrans" cxnId="{D1F2DA5B-1CCC-48F7-BD88-4FE0D7DE8C8E}">
      <dgm:prSet/>
      <dgm:spPr/>
      <dgm:t>
        <a:bodyPr/>
        <a:lstStyle/>
        <a:p>
          <a:endParaRPr lang="en-IN"/>
        </a:p>
      </dgm:t>
    </dgm:pt>
    <dgm:pt modelId="{50298D6B-EF52-4D45-BCAA-FB90309DD611}" type="sibTrans" cxnId="{D1F2DA5B-1CCC-48F7-BD88-4FE0D7DE8C8E}">
      <dgm:prSet/>
      <dgm:spPr/>
      <dgm:t>
        <a:bodyPr/>
        <a:lstStyle/>
        <a:p>
          <a:endParaRPr lang="en-IN"/>
        </a:p>
      </dgm:t>
    </dgm:pt>
    <dgm:pt modelId="{381EC72C-E3AC-4F55-8C15-BDB11972C32B}">
      <dgm:prSet phldrT="[Text]"/>
      <dgm:spPr/>
      <dgm:t>
        <a:bodyPr/>
        <a:lstStyle/>
        <a:p>
          <a:r>
            <a:rPr lang="en-IN"/>
            <a:t>IFRS 17 Risk Adjustment</a:t>
          </a:r>
        </a:p>
      </dgm:t>
    </dgm:pt>
    <dgm:pt modelId="{5AB5A00B-B15A-4338-A82A-623AAA7C1259}" type="parTrans" cxnId="{0CCF404A-832C-479A-A432-F8922FD5F03D}">
      <dgm:prSet/>
      <dgm:spPr/>
      <dgm:t>
        <a:bodyPr/>
        <a:lstStyle/>
        <a:p>
          <a:endParaRPr lang="en-IN"/>
        </a:p>
      </dgm:t>
    </dgm:pt>
    <dgm:pt modelId="{6A09C12C-4D02-4161-B512-C8D0F46AE5E3}" type="sibTrans" cxnId="{0CCF404A-832C-479A-A432-F8922FD5F03D}">
      <dgm:prSet/>
      <dgm:spPr/>
      <dgm:t>
        <a:bodyPr/>
        <a:lstStyle/>
        <a:p>
          <a:endParaRPr lang="en-IN"/>
        </a:p>
      </dgm:t>
    </dgm:pt>
    <dgm:pt modelId="{E007464B-A09F-4786-9C11-F4E8A9ECF026}">
      <dgm:prSet phldrT="[Text]"/>
      <dgm:spPr/>
      <dgm:t>
        <a:bodyPr/>
        <a:lstStyle/>
        <a:p>
          <a:r>
            <a:rPr lang="en-IN"/>
            <a:t>Only non-financial risks considered</a:t>
          </a:r>
        </a:p>
      </dgm:t>
    </dgm:pt>
    <dgm:pt modelId="{F30541E9-D22A-4A23-98AD-E3CC80B7A89A}" type="parTrans" cxnId="{0390E162-CB51-4014-B9D5-EBECE51F5F1E}">
      <dgm:prSet/>
      <dgm:spPr/>
      <dgm:t>
        <a:bodyPr/>
        <a:lstStyle/>
        <a:p>
          <a:endParaRPr lang="en-IN"/>
        </a:p>
      </dgm:t>
    </dgm:pt>
    <dgm:pt modelId="{738CFE40-DDCA-41E7-B775-362AFBD86742}" type="sibTrans" cxnId="{0390E162-CB51-4014-B9D5-EBECE51F5F1E}">
      <dgm:prSet/>
      <dgm:spPr/>
      <dgm:t>
        <a:bodyPr/>
        <a:lstStyle/>
        <a:p>
          <a:endParaRPr lang="en-IN"/>
        </a:p>
      </dgm:t>
    </dgm:pt>
    <dgm:pt modelId="{5C098F2A-AFF4-436E-B311-50FFCC39FDA0}">
      <dgm:prSet phldrT="[Text]"/>
      <dgm:spPr/>
      <dgm:t>
        <a:bodyPr/>
        <a:lstStyle/>
        <a:p>
          <a:r>
            <a:rPr lang="en-IN"/>
            <a:t>Ambiguity in terms of risks covered</a:t>
          </a:r>
        </a:p>
      </dgm:t>
    </dgm:pt>
    <dgm:pt modelId="{8E76AA3D-4422-4EB4-AD2D-2FD8FD30115E}" type="parTrans" cxnId="{F150360C-EE68-4ADB-A11B-411093458147}">
      <dgm:prSet/>
      <dgm:spPr/>
      <dgm:t>
        <a:bodyPr/>
        <a:lstStyle/>
        <a:p>
          <a:endParaRPr lang="en-IN"/>
        </a:p>
      </dgm:t>
    </dgm:pt>
    <dgm:pt modelId="{BC09F498-4F75-4CB0-B9A8-FD0B3290C551}" type="sibTrans" cxnId="{F150360C-EE68-4ADB-A11B-411093458147}">
      <dgm:prSet/>
      <dgm:spPr/>
      <dgm:t>
        <a:bodyPr/>
        <a:lstStyle/>
        <a:p>
          <a:endParaRPr lang="en-IN"/>
        </a:p>
      </dgm:t>
    </dgm:pt>
    <dgm:pt modelId="{B0325B06-FD92-43B5-92E3-19FAE66575BB}">
      <dgm:prSet phldrT="[Text]"/>
      <dgm:spPr/>
      <dgm:t>
        <a:bodyPr/>
        <a:lstStyle/>
        <a:p>
          <a:r>
            <a:rPr lang="en-IN"/>
            <a:t>Choice of method – </a:t>
          </a:r>
          <a:r>
            <a:rPr lang="en-IN" err="1"/>
            <a:t>VaR</a:t>
          </a:r>
          <a:r>
            <a:rPr lang="en-IN"/>
            <a:t>, cost of capital</a:t>
          </a:r>
        </a:p>
      </dgm:t>
    </dgm:pt>
    <dgm:pt modelId="{9A7067A9-96F7-4A97-9C4C-0C1AE30A7658}" type="parTrans" cxnId="{2E771670-D207-42B5-BCC4-6E6C520D8EB1}">
      <dgm:prSet/>
      <dgm:spPr/>
      <dgm:t>
        <a:bodyPr/>
        <a:lstStyle/>
        <a:p>
          <a:endParaRPr lang="en-IN"/>
        </a:p>
      </dgm:t>
    </dgm:pt>
    <dgm:pt modelId="{03AC28A2-8D2A-4826-B747-116C8170D48E}" type="sibTrans" cxnId="{2E771670-D207-42B5-BCC4-6E6C520D8EB1}">
      <dgm:prSet/>
      <dgm:spPr/>
      <dgm:t>
        <a:bodyPr/>
        <a:lstStyle/>
        <a:p>
          <a:endParaRPr lang="en-IN"/>
        </a:p>
      </dgm:t>
    </dgm:pt>
    <dgm:pt modelId="{F64CEA20-981A-49AB-9B87-6EBAFD138D1B}">
      <dgm:prSet phldrT="[Text]"/>
      <dgm:spPr/>
      <dgm:t>
        <a:bodyPr/>
        <a:lstStyle/>
        <a:p>
          <a:r>
            <a:rPr lang="en-IN"/>
            <a:t>Percentile disclosure requirements</a:t>
          </a:r>
        </a:p>
      </dgm:t>
    </dgm:pt>
    <dgm:pt modelId="{0701B669-D58A-4863-A53B-F9F3C3F578F4}" type="parTrans" cxnId="{E6F9CC7C-024A-44FF-93DF-1F8667F00D91}">
      <dgm:prSet/>
      <dgm:spPr/>
      <dgm:t>
        <a:bodyPr/>
        <a:lstStyle/>
        <a:p>
          <a:endParaRPr lang="en-IN"/>
        </a:p>
      </dgm:t>
    </dgm:pt>
    <dgm:pt modelId="{EF1294B2-1648-40DE-989F-610095FBE735}" type="sibTrans" cxnId="{E6F9CC7C-024A-44FF-93DF-1F8667F00D91}">
      <dgm:prSet/>
      <dgm:spPr/>
      <dgm:t>
        <a:bodyPr/>
        <a:lstStyle/>
        <a:p>
          <a:endParaRPr lang="en-IN"/>
        </a:p>
      </dgm:t>
    </dgm:pt>
    <dgm:pt modelId="{745D1F26-D124-4C91-A300-102CDC2B6FD8}">
      <dgm:prSet phldrT="[Text]"/>
      <dgm:spPr/>
      <dgm:t>
        <a:bodyPr/>
        <a:lstStyle/>
        <a:p>
          <a:r>
            <a:rPr lang="en-IN"/>
            <a:t>Difficult to compare across market</a:t>
          </a:r>
        </a:p>
      </dgm:t>
    </dgm:pt>
    <dgm:pt modelId="{BD390976-807D-42DE-A986-2517364F78E0}" type="parTrans" cxnId="{43AE883E-F46E-4081-9A77-FC08963FC415}">
      <dgm:prSet/>
      <dgm:spPr/>
      <dgm:t>
        <a:bodyPr/>
        <a:lstStyle/>
        <a:p>
          <a:endParaRPr lang="en-IN"/>
        </a:p>
      </dgm:t>
    </dgm:pt>
    <dgm:pt modelId="{A87498CD-3658-4946-B70E-34E223CBD581}" type="sibTrans" cxnId="{43AE883E-F46E-4081-9A77-FC08963FC415}">
      <dgm:prSet/>
      <dgm:spPr/>
      <dgm:t>
        <a:bodyPr/>
        <a:lstStyle/>
        <a:p>
          <a:endParaRPr lang="en-IN"/>
        </a:p>
      </dgm:t>
    </dgm:pt>
    <dgm:pt modelId="{F8ABBE32-1C1E-4BBE-A356-00C18E9C3740}" type="pres">
      <dgm:prSet presAssocID="{EA2C11FF-73EA-48C3-9108-2F6FB3C23EC6}" presName="linearFlow" presStyleCnt="0">
        <dgm:presLayoutVars>
          <dgm:dir/>
          <dgm:animLvl val="lvl"/>
          <dgm:resizeHandles val="exact"/>
        </dgm:presLayoutVars>
      </dgm:prSet>
      <dgm:spPr/>
    </dgm:pt>
    <dgm:pt modelId="{D35E7E2B-F815-4B45-B270-9F3B2F4A0F97}" type="pres">
      <dgm:prSet presAssocID="{96C8A73D-8A0A-4AE3-BD66-A13FB30EAF6A}" presName="composite" presStyleCnt="0"/>
      <dgm:spPr/>
    </dgm:pt>
    <dgm:pt modelId="{FDDB41B9-72AE-460C-8607-3C19D08818D4}" type="pres">
      <dgm:prSet presAssocID="{96C8A73D-8A0A-4AE3-BD66-A13FB30EAF6A}" presName="parTx" presStyleLbl="node1" presStyleIdx="0" presStyleCnt="2">
        <dgm:presLayoutVars>
          <dgm:chMax val="0"/>
          <dgm:chPref val="0"/>
          <dgm:bulletEnabled val="1"/>
        </dgm:presLayoutVars>
      </dgm:prSet>
      <dgm:spPr/>
    </dgm:pt>
    <dgm:pt modelId="{239E124B-159C-49A0-A68E-0754C8D99FCE}" type="pres">
      <dgm:prSet presAssocID="{96C8A73D-8A0A-4AE3-BD66-A13FB30EAF6A}" presName="parSh" presStyleLbl="node1" presStyleIdx="0" presStyleCnt="2"/>
      <dgm:spPr/>
    </dgm:pt>
    <dgm:pt modelId="{15019F56-050D-4773-ABFB-23379120D956}" type="pres">
      <dgm:prSet presAssocID="{96C8A73D-8A0A-4AE3-BD66-A13FB30EAF6A}" presName="desTx" presStyleLbl="fgAcc1" presStyleIdx="0" presStyleCnt="2">
        <dgm:presLayoutVars>
          <dgm:bulletEnabled val="1"/>
        </dgm:presLayoutVars>
      </dgm:prSet>
      <dgm:spPr/>
    </dgm:pt>
    <dgm:pt modelId="{B9A665DE-C446-4ED9-8FFB-D26E470BC8AF}" type="pres">
      <dgm:prSet presAssocID="{3979D46C-F141-44F7-8FAE-1A075E7B909B}" presName="sibTrans" presStyleLbl="sibTrans2D1" presStyleIdx="0" presStyleCnt="1"/>
      <dgm:spPr/>
    </dgm:pt>
    <dgm:pt modelId="{72C046AA-E846-41EE-90E7-D5C13AC3123E}" type="pres">
      <dgm:prSet presAssocID="{3979D46C-F141-44F7-8FAE-1A075E7B909B}" presName="connTx" presStyleLbl="sibTrans2D1" presStyleIdx="0" presStyleCnt="1"/>
      <dgm:spPr/>
    </dgm:pt>
    <dgm:pt modelId="{B0C3C682-B586-49EB-AF85-6EC270173F10}" type="pres">
      <dgm:prSet presAssocID="{381EC72C-E3AC-4F55-8C15-BDB11972C32B}" presName="composite" presStyleCnt="0"/>
      <dgm:spPr/>
    </dgm:pt>
    <dgm:pt modelId="{48DF5D3A-2A4F-44C7-8EE6-FEF350A947A2}" type="pres">
      <dgm:prSet presAssocID="{381EC72C-E3AC-4F55-8C15-BDB11972C32B}" presName="parTx" presStyleLbl="node1" presStyleIdx="0" presStyleCnt="2">
        <dgm:presLayoutVars>
          <dgm:chMax val="0"/>
          <dgm:chPref val="0"/>
          <dgm:bulletEnabled val="1"/>
        </dgm:presLayoutVars>
      </dgm:prSet>
      <dgm:spPr/>
    </dgm:pt>
    <dgm:pt modelId="{E0DC863A-A0E2-4F51-8A2D-67BF44975B46}" type="pres">
      <dgm:prSet presAssocID="{381EC72C-E3AC-4F55-8C15-BDB11972C32B}" presName="parSh" presStyleLbl="node1" presStyleIdx="1" presStyleCnt="2"/>
      <dgm:spPr/>
    </dgm:pt>
    <dgm:pt modelId="{43D87E25-25B9-48A1-940F-57BC67EDE869}" type="pres">
      <dgm:prSet presAssocID="{381EC72C-E3AC-4F55-8C15-BDB11972C32B}" presName="desTx" presStyleLbl="fgAcc1" presStyleIdx="1" presStyleCnt="2">
        <dgm:presLayoutVars>
          <dgm:bulletEnabled val="1"/>
        </dgm:presLayoutVars>
      </dgm:prSet>
      <dgm:spPr/>
    </dgm:pt>
  </dgm:ptLst>
  <dgm:cxnLst>
    <dgm:cxn modelId="{F150360C-EE68-4ADB-A11B-411093458147}" srcId="{96C8A73D-8A0A-4AE3-BD66-A13FB30EAF6A}" destId="{5C098F2A-AFF4-436E-B311-50FFCC39FDA0}" srcOrd="1" destOrd="0" parTransId="{8E76AA3D-4422-4EB4-AD2D-2FD8FD30115E}" sibTransId="{BC09F498-4F75-4CB0-B9A8-FD0B3290C551}"/>
    <dgm:cxn modelId="{196FA018-DF30-46F8-8083-552E0B40FC28}" type="presOf" srcId="{F8873635-6AA3-452A-B06D-5235C026EE51}" destId="{15019F56-050D-4773-ABFB-23379120D956}" srcOrd="0" destOrd="0" presId="urn:microsoft.com/office/officeart/2005/8/layout/process3"/>
    <dgm:cxn modelId="{71199426-5DC3-4FEB-A303-1AEDE53B621B}" type="presOf" srcId="{E007464B-A09F-4786-9C11-F4E8A9ECF026}" destId="{43D87E25-25B9-48A1-940F-57BC67EDE869}" srcOrd="0" destOrd="1" presId="urn:microsoft.com/office/officeart/2005/8/layout/process3"/>
    <dgm:cxn modelId="{9EE83A3C-6BE7-492E-A7C5-BBBB1B17D36C}" srcId="{EA2C11FF-73EA-48C3-9108-2F6FB3C23EC6}" destId="{96C8A73D-8A0A-4AE3-BD66-A13FB30EAF6A}" srcOrd="0" destOrd="0" parTransId="{47098B0A-1F6F-4D0E-B02D-2BCAEC73E21C}" sibTransId="{3979D46C-F141-44F7-8FAE-1A075E7B909B}"/>
    <dgm:cxn modelId="{43AE883E-F46E-4081-9A77-FC08963FC415}" srcId="{96C8A73D-8A0A-4AE3-BD66-A13FB30EAF6A}" destId="{745D1F26-D124-4C91-A300-102CDC2B6FD8}" srcOrd="2" destOrd="0" parTransId="{BD390976-807D-42DE-A986-2517364F78E0}" sibTransId="{A87498CD-3658-4946-B70E-34E223CBD581}"/>
    <dgm:cxn modelId="{D1F2DA5B-1CCC-48F7-BD88-4FE0D7DE8C8E}" srcId="{96C8A73D-8A0A-4AE3-BD66-A13FB30EAF6A}" destId="{F8873635-6AA3-452A-B06D-5235C026EE51}" srcOrd="0" destOrd="0" parTransId="{C116EF59-AB59-476F-97DA-216DB3EFCFC7}" sibTransId="{50298D6B-EF52-4D45-BCAA-FB90309DD611}"/>
    <dgm:cxn modelId="{0390E162-CB51-4014-B9D5-EBECE51F5F1E}" srcId="{381EC72C-E3AC-4F55-8C15-BDB11972C32B}" destId="{E007464B-A09F-4786-9C11-F4E8A9ECF026}" srcOrd="1" destOrd="0" parTransId="{F30541E9-D22A-4A23-98AD-E3CC80B7A89A}" sibTransId="{738CFE40-DDCA-41E7-B775-362AFBD86742}"/>
    <dgm:cxn modelId="{0CCF404A-832C-479A-A432-F8922FD5F03D}" srcId="{EA2C11FF-73EA-48C3-9108-2F6FB3C23EC6}" destId="{381EC72C-E3AC-4F55-8C15-BDB11972C32B}" srcOrd="1" destOrd="0" parTransId="{5AB5A00B-B15A-4338-A82A-623AAA7C1259}" sibTransId="{6A09C12C-4D02-4161-B512-C8D0F46AE5E3}"/>
    <dgm:cxn modelId="{9018A56C-23FA-448B-B52C-FC556B8307B0}" type="presOf" srcId="{96C8A73D-8A0A-4AE3-BD66-A13FB30EAF6A}" destId="{FDDB41B9-72AE-460C-8607-3C19D08818D4}" srcOrd="0" destOrd="0" presId="urn:microsoft.com/office/officeart/2005/8/layout/process3"/>
    <dgm:cxn modelId="{2E771670-D207-42B5-BCC4-6E6C520D8EB1}" srcId="{381EC72C-E3AC-4F55-8C15-BDB11972C32B}" destId="{B0325B06-FD92-43B5-92E3-19FAE66575BB}" srcOrd="0" destOrd="0" parTransId="{9A7067A9-96F7-4A97-9C4C-0C1AE30A7658}" sibTransId="{03AC28A2-8D2A-4826-B747-116C8170D48E}"/>
    <dgm:cxn modelId="{E6F9CC7C-024A-44FF-93DF-1F8667F00D91}" srcId="{381EC72C-E3AC-4F55-8C15-BDB11972C32B}" destId="{F64CEA20-981A-49AB-9B87-6EBAFD138D1B}" srcOrd="2" destOrd="0" parTransId="{0701B669-D58A-4863-A53B-F9F3C3F578F4}" sibTransId="{EF1294B2-1648-40DE-989F-610095FBE735}"/>
    <dgm:cxn modelId="{E0388EBC-1868-4657-9020-26C42815EC92}" type="presOf" srcId="{3979D46C-F141-44F7-8FAE-1A075E7B909B}" destId="{B9A665DE-C446-4ED9-8FFB-D26E470BC8AF}" srcOrd="0" destOrd="0" presId="urn:microsoft.com/office/officeart/2005/8/layout/process3"/>
    <dgm:cxn modelId="{5EEAE2CE-E1F3-41E1-A14A-BB30A54741EC}" type="presOf" srcId="{5C098F2A-AFF4-436E-B311-50FFCC39FDA0}" destId="{15019F56-050D-4773-ABFB-23379120D956}" srcOrd="0" destOrd="1" presId="urn:microsoft.com/office/officeart/2005/8/layout/process3"/>
    <dgm:cxn modelId="{579C24CF-2B4C-442E-8642-0700AF346840}" type="presOf" srcId="{96C8A73D-8A0A-4AE3-BD66-A13FB30EAF6A}" destId="{239E124B-159C-49A0-A68E-0754C8D99FCE}" srcOrd="1" destOrd="0" presId="urn:microsoft.com/office/officeart/2005/8/layout/process3"/>
    <dgm:cxn modelId="{C2E406DA-67B2-4C79-AFCB-6B20CAF5DC9A}" type="presOf" srcId="{B0325B06-FD92-43B5-92E3-19FAE66575BB}" destId="{43D87E25-25B9-48A1-940F-57BC67EDE869}" srcOrd="0" destOrd="0" presId="urn:microsoft.com/office/officeart/2005/8/layout/process3"/>
    <dgm:cxn modelId="{B8DBDCDB-BDEC-4BED-9259-70C588E4B548}" type="presOf" srcId="{745D1F26-D124-4C91-A300-102CDC2B6FD8}" destId="{15019F56-050D-4773-ABFB-23379120D956}" srcOrd="0" destOrd="2" presId="urn:microsoft.com/office/officeart/2005/8/layout/process3"/>
    <dgm:cxn modelId="{9005CADE-71D0-4E91-8FEB-6B80F8AE2600}" type="presOf" srcId="{381EC72C-E3AC-4F55-8C15-BDB11972C32B}" destId="{E0DC863A-A0E2-4F51-8A2D-67BF44975B46}" srcOrd="1" destOrd="0" presId="urn:microsoft.com/office/officeart/2005/8/layout/process3"/>
    <dgm:cxn modelId="{94399CDF-C75C-4B69-9F68-16E491CC79ED}" type="presOf" srcId="{F64CEA20-981A-49AB-9B87-6EBAFD138D1B}" destId="{43D87E25-25B9-48A1-940F-57BC67EDE869}" srcOrd="0" destOrd="2" presId="urn:microsoft.com/office/officeart/2005/8/layout/process3"/>
    <dgm:cxn modelId="{6500D9F5-FD3C-4077-A15B-3DECDF46C28D}" type="presOf" srcId="{381EC72C-E3AC-4F55-8C15-BDB11972C32B}" destId="{48DF5D3A-2A4F-44C7-8EE6-FEF350A947A2}" srcOrd="0" destOrd="0" presId="urn:microsoft.com/office/officeart/2005/8/layout/process3"/>
    <dgm:cxn modelId="{EE559AF6-92DF-4CC0-A866-BEED09050874}" type="presOf" srcId="{3979D46C-F141-44F7-8FAE-1A075E7B909B}" destId="{72C046AA-E846-41EE-90E7-D5C13AC3123E}" srcOrd="1" destOrd="0" presId="urn:microsoft.com/office/officeart/2005/8/layout/process3"/>
    <dgm:cxn modelId="{2A9E22F9-6613-4D30-88E1-1D9066433B9B}" type="presOf" srcId="{EA2C11FF-73EA-48C3-9108-2F6FB3C23EC6}" destId="{F8ABBE32-1C1E-4BBE-A356-00C18E9C3740}" srcOrd="0" destOrd="0" presId="urn:microsoft.com/office/officeart/2005/8/layout/process3"/>
    <dgm:cxn modelId="{8DECBD5D-EAF7-483D-9E5F-74B2DE6C7714}" type="presParOf" srcId="{F8ABBE32-1C1E-4BBE-A356-00C18E9C3740}" destId="{D35E7E2B-F815-4B45-B270-9F3B2F4A0F97}" srcOrd="0" destOrd="0" presId="urn:microsoft.com/office/officeart/2005/8/layout/process3"/>
    <dgm:cxn modelId="{AFB80345-1F92-40CE-BC07-3BE5D8B8EC0D}" type="presParOf" srcId="{D35E7E2B-F815-4B45-B270-9F3B2F4A0F97}" destId="{FDDB41B9-72AE-460C-8607-3C19D08818D4}" srcOrd="0" destOrd="0" presId="urn:microsoft.com/office/officeart/2005/8/layout/process3"/>
    <dgm:cxn modelId="{02F15738-0BC3-4095-92B6-48923748AFF7}" type="presParOf" srcId="{D35E7E2B-F815-4B45-B270-9F3B2F4A0F97}" destId="{239E124B-159C-49A0-A68E-0754C8D99FCE}" srcOrd="1" destOrd="0" presId="urn:microsoft.com/office/officeart/2005/8/layout/process3"/>
    <dgm:cxn modelId="{0F482237-BA3C-4398-B1C6-FB1A3FC2232D}" type="presParOf" srcId="{D35E7E2B-F815-4B45-B270-9F3B2F4A0F97}" destId="{15019F56-050D-4773-ABFB-23379120D956}" srcOrd="2" destOrd="0" presId="urn:microsoft.com/office/officeart/2005/8/layout/process3"/>
    <dgm:cxn modelId="{E4BE4C52-264E-4EE0-8B22-AF79E5D33B2C}" type="presParOf" srcId="{F8ABBE32-1C1E-4BBE-A356-00C18E9C3740}" destId="{B9A665DE-C446-4ED9-8FFB-D26E470BC8AF}" srcOrd="1" destOrd="0" presId="urn:microsoft.com/office/officeart/2005/8/layout/process3"/>
    <dgm:cxn modelId="{86BD3717-891A-4550-8EAA-F8D7A390B27A}" type="presParOf" srcId="{B9A665DE-C446-4ED9-8FFB-D26E470BC8AF}" destId="{72C046AA-E846-41EE-90E7-D5C13AC3123E}" srcOrd="0" destOrd="0" presId="urn:microsoft.com/office/officeart/2005/8/layout/process3"/>
    <dgm:cxn modelId="{A4FC30A9-DD4C-4D30-A09A-CA6820E5486C}" type="presParOf" srcId="{F8ABBE32-1C1E-4BBE-A356-00C18E9C3740}" destId="{B0C3C682-B586-49EB-AF85-6EC270173F10}" srcOrd="2" destOrd="0" presId="urn:microsoft.com/office/officeart/2005/8/layout/process3"/>
    <dgm:cxn modelId="{AC8CBE6B-B55F-45B3-8489-D8CDE4E10A7A}" type="presParOf" srcId="{B0C3C682-B586-49EB-AF85-6EC270173F10}" destId="{48DF5D3A-2A4F-44C7-8EE6-FEF350A947A2}" srcOrd="0" destOrd="0" presId="urn:microsoft.com/office/officeart/2005/8/layout/process3"/>
    <dgm:cxn modelId="{A285B68E-4BE5-482E-A816-8A80DE5DB634}" type="presParOf" srcId="{B0C3C682-B586-49EB-AF85-6EC270173F10}" destId="{E0DC863A-A0E2-4F51-8A2D-67BF44975B46}" srcOrd="1" destOrd="0" presId="urn:microsoft.com/office/officeart/2005/8/layout/process3"/>
    <dgm:cxn modelId="{B410BE88-F4A0-45E6-B07A-11640C9CDF44}" type="presParOf" srcId="{B0C3C682-B586-49EB-AF85-6EC270173F10}" destId="{43D87E25-25B9-48A1-940F-57BC67EDE869}"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CEC8F-4E3C-45FE-9DD6-6BCE22EA678C}"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GB"/>
        </a:p>
      </dgm:t>
    </dgm:pt>
    <dgm:pt modelId="{4E9CFE44-00B6-4380-B485-11F302C2FC6B}">
      <dgm:prSet phldrT="[Text]" custT="1"/>
      <dgm:spPr>
        <a:solidFill>
          <a:schemeClr val="tx1"/>
        </a:solidFill>
      </dgm:spPr>
      <dgm:t>
        <a:bodyPr/>
        <a:lstStyle/>
        <a:p>
          <a:r>
            <a:rPr lang="en-GB" sz="2800" dirty="0"/>
            <a:t>Single Source of Truth</a:t>
          </a:r>
        </a:p>
      </dgm:t>
    </dgm:pt>
    <dgm:pt modelId="{E2A986A3-009B-48C0-AE45-F00EEC98E2CC}" type="parTrans" cxnId="{8DAD9545-5809-4BB9-98D8-37C3A5F1367A}">
      <dgm:prSet/>
      <dgm:spPr/>
      <dgm:t>
        <a:bodyPr/>
        <a:lstStyle/>
        <a:p>
          <a:endParaRPr lang="en-GB" sz="1800"/>
        </a:p>
      </dgm:t>
    </dgm:pt>
    <dgm:pt modelId="{25407608-E0E3-4A32-8908-1A542EACD66F}" type="sibTrans" cxnId="{8DAD9545-5809-4BB9-98D8-37C3A5F1367A}">
      <dgm:prSet custT="1"/>
      <dgm:spPr>
        <a:ln w="28575">
          <a:solidFill>
            <a:schemeClr val="accent1"/>
          </a:solidFill>
          <a:headEnd type="none" w="med" len="med"/>
          <a:tailEnd type="triangle" w="med" len="med"/>
        </a:ln>
      </dgm:spPr>
      <dgm:t>
        <a:bodyPr/>
        <a:lstStyle/>
        <a:p>
          <a:endParaRPr lang="en-GB" sz="1800" dirty="0"/>
        </a:p>
      </dgm:t>
    </dgm:pt>
    <dgm:pt modelId="{7B60F707-6470-486B-8B2C-C49BF5DE9DFB}">
      <dgm:prSet phldrT="[Text]" custT="1"/>
      <dgm:spPr>
        <a:solidFill>
          <a:schemeClr val="accent1"/>
        </a:solidFill>
      </dgm:spPr>
      <dgm:t>
        <a:bodyPr/>
        <a:lstStyle/>
        <a:p>
          <a:r>
            <a:rPr lang="en-GB" sz="2800" dirty="0">
              <a:solidFill>
                <a:schemeClr val="bg2"/>
              </a:solidFill>
            </a:rPr>
            <a:t>Reserving Data</a:t>
          </a:r>
        </a:p>
      </dgm:t>
    </dgm:pt>
    <dgm:pt modelId="{18A02126-FAEC-43C5-B071-17396AFC89BD}" type="parTrans" cxnId="{99C09E47-561E-4546-8A80-649DB0556520}">
      <dgm:prSet/>
      <dgm:spPr/>
      <dgm:t>
        <a:bodyPr/>
        <a:lstStyle/>
        <a:p>
          <a:endParaRPr lang="en-GB" sz="1800"/>
        </a:p>
      </dgm:t>
    </dgm:pt>
    <dgm:pt modelId="{B8E781C3-0EEC-427D-9F76-1A4F2533D87B}" type="sibTrans" cxnId="{99C09E47-561E-4546-8A80-649DB0556520}">
      <dgm:prSet/>
      <dgm:spPr/>
      <dgm:t>
        <a:bodyPr/>
        <a:lstStyle/>
        <a:p>
          <a:endParaRPr lang="en-GB" sz="1800"/>
        </a:p>
      </dgm:t>
    </dgm:pt>
    <dgm:pt modelId="{9AD21BCD-AC66-4D29-84ED-6410D7FC8892}" type="pres">
      <dgm:prSet presAssocID="{4C7CEC8F-4E3C-45FE-9DD6-6BCE22EA678C}" presName="Name0" presStyleCnt="0">
        <dgm:presLayoutVars>
          <dgm:dir/>
          <dgm:resizeHandles val="exact"/>
        </dgm:presLayoutVars>
      </dgm:prSet>
      <dgm:spPr/>
    </dgm:pt>
    <dgm:pt modelId="{4C5D110B-A4CE-46AD-B86A-CA1E95B2FF1C}" type="pres">
      <dgm:prSet presAssocID="{4E9CFE44-00B6-4380-B485-11F302C2FC6B}" presName="node" presStyleLbl="node1" presStyleIdx="0" presStyleCnt="2" custScaleY="33580">
        <dgm:presLayoutVars>
          <dgm:bulletEnabled val="1"/>
        </dgm:presLayoutVars>
      </dgm:prSet>
      <dgm:spPr/>
    </dgm:pt>
    <dgm:pt modelId="{D455E494-8D6F-45F3-94B0-941C7CD3DA8B}" type="pres">
      <dgm:prSet presAssocID="{25407608-E0E3-4A32-8908-1A542EACD66F}" presName="sibTrans" presStyleLbl="sibTrans1D1" presStyleIdx="0" presStyleCnt="1"/>
      <dgm:spPr/>
    </dgm:pt>
    <dgm:pt modelId="{7CF00EB3-50D7-4DB3-BCB4-ACA360DF8402}" type="pres">
      <dgm:prSet presAssocID="{25407608-E0E3-4A32-8908-1A542EACD66F}" presName="connectorText" presStyleLbl="sibTrans1D1" presStyleIdx="0" presStyleCnt="1"/>
      <dgm:spPr/>
    </dgm:pt>
    <dgm:pt modelId="{1C215BC1-C986-4557-B433-2A29B8B476FB}" type="pres">
      <dgm:prSet presAssocID="{7B60F707-6470-486B-8B2C-C49BF5DE9DFB}" presName="node" presStyleLbl="node1" presStyleIdx="1" presStyleCnt="2" custScaleY="38106">
        <dgm:presLayoutVars>
          <dgm:bulletEnabled val="1"/>
        </dgm:presLayoutVars>
      </dgm:prSet>
      <dgm:spPr/>
    </dgm:pt>
  </dgm:ptLst>
  <dgm:cxnLst>
    <dgm:cxn modelId="{5F21060F-1B72-46A7-89B4-C1D46BAB89F2}" type="presOf" srcId="{25407608-E0E3-4A32-8908-1A542EACD66F}" destId="{7CF00EB3-50D7-4DB3-BCB4-ACA360DF8402}" srcOrd="1" destOrd="0" presId="urn:microsoft.com/office/officeart/2005/8/layout/bProcess3"/>
    <dgm:cxn modelId="{8DAD9545-5809-4BB9-98D8-37C3A5F1367A}" srcId="{4C7CEC8F-4E3C-45FE-9DD6-6BCE22EA678C}" destId="{4E9CFE44-00B6-4380-B485-11F302C2FC6B}" srcOrd="0" destOrd="0" parTransId="{E2A986A3-009B-48C0-AE45-F00EEC98E2CC}" sibTransId="{25407608-E0E3-4A32-8908-1A542EACD66F}"/>
    <dgm:cxn modelId="{99C09E47-561E-4546-8A80-649DB0556520}" srcId="{4C7CEC8F-4E3C-45FE-9DD6-6BCE22EA678C}" destId="{7B60F707-6470-486B-8B2C-C49BF5DE9DFB}" srcOrd="1" destOrd="0" parTransId="{18A02126-FAEC-43C5-B071-17396AFC89BD}" sibTransId="{B8E781C3-0EEC-427D-9F76-1A4F2533D87B}"/>
    <dgm:cxn modelId="{0C77116A-EBFC-4B66-9C5B-692BAE34111C}" type="presOf" srcId="{4C7CEC8F-4E3C-45FE-9DD6-6BCE22EA678C}" destId="{9AD21BCD-AC66-4D29-84ED-6410D7FC8892}" srcOrd="0" destOrd="0" presId="urn:microsoft.com/office/officeart/2005/8/layout/bProcess3"/>
    <dgm:cxn modelId="{980D5F8D-DC67-41CD-A814-E9F1710F7DC4}" type="presOf" srcId="{7B60F707-6470-486B-8B2C-C49BF5DE9DFB}" destId="{1C215BC1-C986-4557-B433-2A29B8B476FB}" srcOrd="0" destOrd="0" presId="urn:microsoft.com/office/officeart/2005/8/layout/bProcess3"/>
    <dgm:cxn modelId="{7B784FA4-B40B-409A-AEE4-ED513A8126F9}" type="presOf" srcId="{25407608-E0E3-4A32-8908-1A542EACD66F}" destId="{D455E494-8D6F-45F3-94B0-941C7CD3DA8B}" srcOrd="0" destOrd="0" presId="urn:microsoft.com/office/officeart/2005/8/layout/bProcess3"/>
    <dgm:cxn modelId="{B5B882E6-FB90-4118-809F-4057F1D583E4}" type="presOf" srcId="{4E9CFE44-00B6-4380-B485-11F302C2FC6B}" destId="{4C5D110B-A4CE-46AD-B86A-CA1E95B2FF1C}" srcOrd="0" destOrd="0" presId="urn:microsoft.com/office/officeart/2005/8/layout/bProcess3"/>
    <dgm:cxn modelId="{014CFD10-8C61-453C-AFA3-A6F1491B4C60}" type="presParOf" srcId="{9AD21BCD-AC66-4D29-84ED-6410D7FC8892}" destId="{4C5D110B-A4CE-46AD-B86A-CA1E95B2FF1C}" srcOrd="0" destOrd="0" presId="urn:microsoft.com/office/officeart/2005/8/layout/bProcess3"/>
    <dgm:cxn modelId="{B6C6A652-5A43-4956-8E60-EB4CECC0DB43}" type="presParOf" srcId="{9AD21BCD-AC66-4D29-84ED-6410D7FC8892}" destId="{D455E494-8D6F-45F3-94B0-941C7CD3DA8B}" srcOrd="1" destOrd="0" presId="urn:microsoft.com/office/officeart/2005/8/layout/bProcess3"/>
    <dgm:cxn modelId="{294205BC-BE36-4B2B-B254-B58E371F5EFD}" type="presParOf" srcId="{D455E494-8D6F-45F3-94B0-941C7CD3DA8B}" destId="{7CF00EB3-50D7-4DB3-BCB4-ACA360DF8402}" srcOrd="0" destOrd="0" presId="urn:microsoft.com/office/officeart/2005/8/layout/bProcess3"/>
    <dgm:cxn modelId="{75345623-63A2-4BDD-9BE8-184977FB8C6F}" type="presParOf" srcId="{9AD21BCD-AC66-4D29-84ED-6410D7FC8892}" destId="{1C215BC1-C986-4557-B433-2A29B8B476FB}" srcOrd="2"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28328-84E6-49B0-A770-9CD36123E0F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9A966BD-E3AD-4D83-8F71-7104A3C79C54}">
      <dgm:prSet phldrT="[Text]" custT="1"/>
      <dgm:spPr>
        <a:solidFill>
          <a:schemeClr val="tx1"/>
        </a:solidFill>
      </dgm:spPr>
      <dgm:t>
        <a:bodyPr/>
        <a:lstStyle/>
        <a:p>
          <a:r>
            <a:rPr lang="en-GB" sz="2000" dirty="0"/>
            <a:t>Results File, Exhibits and Presentation</a:t>
          </a:r>
        </a:p>
      </dgm:t>
    </dgm:pt>
    <dgm:pt modelId="{F0EABC0E-CF29-49A6-B76F-7E74F57402B9}" type="parTrans" cxnId="{53E36D3E-96A1-406D-B97D-24E8C34042C7}">
      <dgm:prSet/>
      <dgm:spPr/>
      <dgm:t>
        <a:bodyPr/>
        <a:lstStyle/>
        <a:p>
          <a:endParaRPr lang="en-GB"/>
        </a:p>
      </dgm:t>
    </dgm:pt>
    <dgm:pt modelId="{0811FF8F-E917-4FB2-9CDF-7F264E1654AB}" type="sibTrans" cxnId="{53E36D3E-96A1-406D-B97D-24E8C34042C7}">
      <dgm:prSet/>
      <dgm:spPr/>
      <dgm:t>
        <a:bodyPr/>
        <a:lstStyle/>
        <a:p>
          <a:endParaRPr lang="en-GB"/>
        </a:p>
      </dgm:t>
    </dgm:pt>
    <dgm:pt modelId="{368CDB51-439B-4448-B11E-FCD13F3DCE21}">
      <dgm:prSet phldrT="[Text]" custT="1"/>
      <dgm:spPr>
        <a:solidFill>
          <a:schemeClr val="tx2"/>
        </a:solidFill>
      </dgm:spPr>
      <dgm:t>
        <a:bodyPr/>
        <a:lstStyle/>
        <a:p>
          <a:r>
            <a:rPr lang="en-GB" sz="1050" dirty="0"/>
            <a:t>Spreadsheet Tables</a:t>
          </a:r>
        </a:p>
        <a:p>
          <a:r>
            <a:rPr lang="en-GB" sz="1050" dirty="0"/>
            <a:t>File 1</a:t>
          </a:r>
        </a:p>
      </dgm:t>
    </dgm:pt>
    <dgm:pt modelId="{FC904FFE-8229-482D-8AB8-FDA4D976A972}" type="parTrans" cxnId="{12AD91F1-3DDD-4790-99D7-6BEC5138E582}">
      <dgm:prSet/>
      <dgm:spPr/>
      <dgm:t>
        <a:bodyPr/>
        <a:lstStyle/>
        <a:p>
          <a:endParaRPr lang="en-GB"/>
        </a:p>
      </dgm:t>
    </dgm:pt>
    <dgm:pt modelId="{9E73109E-73EB-47F9-800E-06AA4DB931A0}" type="sibTrans" cxnId="{12AD91F1-3DDD-4790-99D7-6BEC5138E582}">
      <dgm:prSet/>
      <dgm:spPr>
        <a:solidFill>
          <a:schemeClr val="bg1">
            <a:lumMod val="85000"/>
          </a:schemeClr>
        </a:solidFill>
      </dgm:spPr>
      <dgm:t>
        <a:bodyPr/>
        <a:lstStyle/>
        <a:p>
          <a:endParaRPr lang="en-GB"/>
        </a:p>
      </dgm:t>
    </dgm:pt>
    <dgm:pt modelId="{D7040BA0-B54C-4322-BF81-77F92322DF49}">
      <dgm:prSet phldrT="[Text]" custT="1"/>
      <dgm:spPr>
        <a:solidFill>
          <a:schemeClr val="tx2"/>
        </a:solidFill>
      </dgm:spPr>
      <dgm:t>
        <a:bodyPr/>
        <a:lstStyle/>
        <a:p>
          <a:r>
            <a:rPr lang="en-GB" sz="1050" dirty="0"/>
            <a:t>Spreadsheet Tables</a:t>
          </a:r>
        </a:p>
        <a:p>
          <a:r>
            <a:rPr lang="en-GB" sz="1050" dirty="0"/>
            <a:t>File 2</a:t>
          </a:r>
        </a:p>
      </dgm:t>
    </dgm:pt>
    <dgm:pt modelId="{745DE548-E69A-4E3D-A77E-871C83181B38}" type="parTrans" cxnId="{BA347F62-BC80-44AB-AA15-DA3DD780AFFA}">
      <dgm:prSet/>
      <dgm:spPr/>
      <dgm:t>
        <a:bodyPr/>
        <a:lstStyle/>
        <a:p>
          <a:endParaRPr lang="en-GB"/>
        </a:p>
      </dgm:t>
    </dgm:pt>
    <dgm:pt modelId="{8A9654CF-A70B-4506-BE3B-062CCFF49E99}" type="sibTrans" cxnId="{BA347F62-BC80-44AB-AA15-DA3DD780AFFA}">
      <dgm:prSet/>
      <dgm:spPr>
        <a:solidFill>
          <a:schemeClr val="bg1">
            <a:lumMod val="85000"/>
          </a:schemeClr>
        </a:solidFill>
      </dgm:spPr>
      <dgm:t>
        <a:bodyPr/>
        <a:lstStyle/>
        <a:p>
          <a:endParaRPr lang="en-GB"/>
        </a:p>
      </dgm:t>
    </dgm:pt>
    <dgm:pt modelId="{9A826364-8A25-4839-B01B-7A392E2789FE}">
      <dgm:prSet phldrT="[Text]" custT="1"/>
      <dgm:spPr>
        <a:solidFill>
          <a:schemeClr val="tx2"/>
        </a:solidFill>
      </dgm:spPr>
      <dgm:t>
        <a:bodyPr/>
        <a:lstStyle/>
        <a:p>
          <a:r>
            <a:rPr lang="en-GB" sz="1050" dirty="0"/>
            <a:t>Spreadsheet Charts</a:t>
          </a:r>
        </a:p>
        <a:p>
          <a:r>
            <a:rPr lang="en-GB" sz="1050" dirty="0"/>
            <a:t>File 3</a:t>
          </a:r>
        </a:p>
      </dgm:t>
    </dgm:pt>
    <dgm:pt modelId="{0348408F-4F20-4851-8794-C945BDAE2F1C}" type="parTrans" cxnId="{68203E59-4D64-4847-A615-D6D6069663C7}">
      <dgm:prSet/>
      <dgm:spPr/>
      <dgm:t>
        <a:bodyPr/>
        <a:lstStyle/>
        <a:p>
          <a:endParaRPr lang="en-GB"/>
        </a:p>
      </dgm:t>
    </dgm:pt>
    <dgm:pt modelId="{6AEBBA2C-CCF2-42E2-BD78-3B9C28EC8E65}" type="sibTrans" cxnId="{68203E59-4D64-4847-A615-D6D6069663C7}">
      <dgm:prSet/>
      <dgm:spPr>
        <a:solidFill>
          <a:schemeClr val="bg1">
            <a:lumMod val="85000"/>
          </a:schemeClr>
        </a:solidFill>
      </dgm:spPr>
      <dgm:t>
        <a:bodyPr/>
        <a:lstStyle/>
        <a:p>
          <a:endParaRPr lang="en-GB"/>
        </a:p>
      </dgm:t>
    </dgm:pt>
    <dgm:pt modelId="{063E22D2-574E-45B7-A172-F1583596C045}">
      <dgm:prSet phldrT="[Text]" custT="1"/>
      <dgm:spPr>
        <a:solidFill>
          <a:schemeClr val="tx2"/>
        </a:solidFill>
      </dgm:spPr>
      <dgm:t>
        <a:bodyPr/>
        <a:lstStyle/>
        <a:p>
          <a:r>
            <a:rPr lang="en-GB" sz="1050" dirty="0"/>
            <a:t>Outputs from Software package</a:t>
          </a:r>
        </a:p>
      </dgm:t>
    </dgm:pt>
    <dgm:pt modelId="{71028853-BBFF-47E4-8843-CE6416E771F9}" type="parTrans" cxnId="{A13CDB34-6AAA-4ADC-AA29-D38EDB35540C}">
      <dgm:prSet/>
      <dgm:spPr/>
      <dgm:t>
        <a:bodyPr/>
        <a:lstStyle/>
        <a:p>
          <a:endParaRPr lang="en-GB"/>
        </a:p>
      </dgm:t>
    </dgm:pt>
    <dgm:pt modelId="{F0AF18DF-9775-4AC1-8894-0DAC73514F53}" type="sibTrans" cxnId="{A13CDB34-6AAA-4ADC-AA29-D38EDB35540C}">
      <dgm:prSet/>
      <dgm:spPr>
        <a:solidFill>
          <a:schemeClr val="bg1">
            <a:lumMod val="85000"/>
          </a:schemeClr>
        </a:solidFill>
      </dgm:spPr>
      <dgm:t>
        <a:bodyPr/>
        <a:lstStyle/>
        <a:p>
          <a:endParaRPr lang="en-GB"/>
        </a:p>
      </dgm:t>
    </dgm:pt>
    <dgm:pt modelId="{6670E0EC-6B5F-4E57-9715-B1E2E448CA57}">
      <dgm:prSet phldrT="[Text]" custT="1"/>
      <dgm:spPr>
        <a:solidFill>
          <a:schemeClr val="tx2"/>
        </a:solidFill>
      </dgm:spPr>
      <dgm:t>
        <a:bodyPr/>
        <a:lstStyle/>
        <a:p>
          <a:r>
            <a:rPr lang="en-GB" sz="1050" dirty="0"/>
            <a:t>Spreadsheet Tables</a:t>
          </a:r>
        </a:p>
        <a:p>
          <a:r>
            <a:rPr lang="en-GB" sz="1050" dirty="0"/>
            <a:t>File 4</a:t>
          </a:r>
        </a:p>
      </dgm:t>
    </dgm:pt>
    <dgm:pt modelId="{65BAD10A-40A6-4F72-AC81-E89007AFE002}" type="parTrans" cxnId="{489BC3E7-395B-48F4-8ABD-9FB19EEE9C5B}">
      <dgm:prSet/>
      <dgm:spPr/>
      <dgm:t>
        <a:bodyPr/>
        <a:lstStyle/>
        <a:p>
          <a:endParaRPr lang="en-IE"/>
        </a:p>
      </dgm:t>
    </dgm:pt>
    <dgm:pt modelId="{F051C445-62CA-4626-8442-A028541BDAC0}" type="sibTrans" cxnId="{489BC3E7-395B-48F4-8ABD-9FB19EEE9C5B}">
      <dgm:prSet/>
      <dgm:spPr/>
      <dgm:t>
        <a:bodyPr/>
        <a:lstStyle/>
        <a:p>
          <a:endParaRPr lang="en-IE"/>
        </a:p>
      </dgm:t>
    </dgm:pt>
    <dgm:pt modelId="{93FC26A6-84EC-4D96-93F7-C1B045CF01DB}">
      <dgm:prSet phldrT="[Text]" custT="1"/>
      <dgm:spPr>
        <a:solidFill>
          <a:schemeClr val="tx2"/>
        </a:solidFill>
      </dgm:spPr>
      <dgm:t>
        <a:bodyPr/>
        <a:lstStyle/>
        <a:p>
          <a:r>
            <a:rPr lang="en-GB" sz="1050" dirty="0"/>
            <a:t>…</a:t>
          </a:r>
        </a:p>
      </dgm:t>
    </dgm:pt>
    <dgm:pt modelId="{0CAD9791-D7ED-4D67-A898-B01A89C9E6C1}" type="parTrans" cxnId="{8FE276D2-369C-426B-A36B-F6CCEEDB72EE}">
      <dgm:prSet/>
      <dgm:spPr/>
      <dgm:t>
        <a:bodyPr/>
        <a:lstStyle/>
        <a:p>
          <a:endParaRPr lang="en-IE"/>
        </a:p>
      </dgm:t>
    </dgm:pt>
    <dgm:pt modelId="{5E778927-FC7A-4EB9-89F4-8EDC8A2D907B}" type="sibTrans" cxnId="{8FE276D2-369C-426B-A36B-F6CCEEDB72EE}">
      <dgm:prSet/>
      <dgm:spPr/>
      <dgm:t>
        <a:bodyPr/>
        <a:lstStyle/>
        <a:p>
          <a:endParaRPr lang="en-IE"/>
        </a:p>
      </dgm:t>
    </dgm:pt>
    <dgm:pt modelId="{C16682D3-7C24-472F-88A4-C2755D0DB791}">
      <dgm:prSet phldrT="[Text]" custT="1"/>
      <dgm:spPr>
        <a:solidFill>
          <a:schemeClr val="tx2"/>
        </a:solidFill>
      </dgm:spPr>
      <dgm:t>
        <a:bodyPr/>
        <a:lstStyle/>
        <a:p>
          <a:r>
            <a:rPr lang="en-GB" sz="1050" dirty="0"/>
            <a:t>Spreadsheet Tables</a:t>
          </a:r>
        </a:p>
        <a:p>
          <a:r>
            <a:rPr lang="en-GB" sz="1050" dirty="0"/>
            <a:t>File 10</a:t>
          </a:r>
        </a:p>
      </dgm:t>
    </dgm:pt>
    <dgm:pt modelId="{D003649E-C9A0-44FC-8BBB-BED811376BBC}" type="parTrans" cxnId="{9CEC488C-6F68-4E06-8C50-6B3778F9F6D5}">
      <dgm:prSet/>
      <dgm:spPr/>
      <dgm:t>
        <a:bodyPr/>
        <a:lstStyle/>
        <a:p>
          <a:endParaRPr lang="en-IE"/>
        </a:p>
      </dgm:t>
    </dgm:pt>
    <dgm:pt modelId="{B81EF128-08D9-4CD8-B462-83AB99EBDA71}" type="sibTrans" cxnId="{9CEC488C-6F68-4E06-8C50-6B3778F9F6D5}">
      <dgm:prSet/>
      <dgm:spPr/>
      <dgm:t>
        <a:bodyPr/>
        <a:lstStyle/>
        <a:p>
          <a:endParaRPr lang="en-IE"/>
        </a:p>
      </dgm:t>
    </dgm:pt>
    <dgm:pt modelId="{A58682E3-562D-4495-9394-A8148A12F4C1}" type="pres">
      <dgm:prSet presAssocID="{EBF28328-84E6-49B0-A770-9CD36123E0FC}" presName="Name0" presStyleCnt="0">
        <dgm:presLayoutVars>
          <dgm:chMax val="1"/>
          <dgm:dir/>
          <dgm:animLvl val="ctr"/>
          <dgm:resizeHandles val="exact"/>
        </dgm:presLayoutVars>
      </dgm:prSet>
      <dgm:spPr/>
    </dgm:pt>
    <dgm:pt modelId="{12F182EE-F981-46C5-9A5A-B11FF43697A4}" type="pres">
      <dgm:prSet presAssocID="{29A966BD-E3AD-4D83-8F71-7104A3C79C54}" presName="centerShape" presStyleLbl="node0" presStyleIdx="0" presStyleCnt="1" custScaleX="135295" custScaleY="131614"/>
      <dgm:spPr/>
    </dgm:pt>
    <dgm:pt modelId="{8CAF18A1-5188-4EEB-81B1-4EAFF97AD0DF}" type="pres">
      <dgm:prSet presAssocID="{368CDB51-439B-4448-B11E-FCD13F3DCE21}" presName="node" presStyleLbl="node1" presStyleIdx="0" presStyleCnt="7">
        <dgm:presLayoutVars>
          <dgm:bulletEnabled val="1"/>
        </dgm:presLayoutVars>
      </dgm:prSet>
      <dgm:spPr/>
    </dgm:pt>
    <dgm:pt modelId="{A1FFB376-E2FA-4254-9834-3A2BE9DAC005}" type="pres">
      <dgm:prSet presAssocID="{368CDB51-439B-4448-B11E-FCD13F3DCE21}" presName="dummy" presStyleCnt="0"/>
      <dgm:spPr/>
    </dgm:pt>
    <dgm:pt modelId="{64085BAE-1C1B-4C93-9252-B4B25BD83535}" type="pres">
      <dgm:prSet presAssocID="{9E73109E-73EB-47F9-800E-06AA4DB931A0}" presName="sibTrans" presStyleLbl="sibTrans2D1" presStyleIdx="0" presStyleCnt="7"/>
      <dgm:spPr/>
    </dgm:pt>
    <dgm:pt modelId="{8A41977E-8D69-4C0F-8996-F7CFD877A224}" type="pres">
      <dgm:prSet presAssocID="{D7040BA0-B54C-4322-BF81-77F92322DF49}" presName="node" presStyleLbl="node1" presStyleIdx="1" presStyleCnt="7">
        <dgm:presLayoutVars>
          <dgm:bulletEnabled val="1"/>
        </dgm:presLayoutVars>
      </dgm:prSet>
      <dgm:spPr/>
    </dgm:pt>
    <dgm:pt modelId="{4400E8B2-95FB-4BA4-8712-ACCA3FABC2D9}" type="pres">
      <dgm:prSet presAssocID="{D7040BA0-B54C-4322-BF81-77F92322DF49}" presName="dummy" presStyleCnt="0"/>
      <dgm:spPr/>
    </dgm:pt>
    <dgm:pt modelId="{9C0EEBA1-C4AE-4590-B18C-37D085E4DF98}" type="pres">
      <dgm:prSet presAssocID="{8A9654CF-A70B-4506-BE3B-062CCFF49E99}" presName="sibTrans" presStyleLbl="sibTrans2D1" presStyleIdx="1" presStyleCnt="7"/>
      <dgm:spPr/>
    </dgm:pt>
    <dgm:pt modelId="{045135E9-C217-48CB-BBB2-F261283CF5A5}" type="pres">
      <dgm:prSet presAssocID="{9A826364-8A25-4839-B01B-7A392E2789FE}" presName="node" presStyleLbl="node1" presStyleIdx="2" presStyleCnt="7">
        <dgm:presLayoutVars>
          <dgm:bulletEnabled val="1"/>
        </dgm:presLayoutVars>
      </dgm:prSet>
      <dgm:spPr/>
    </dgm:pt>
    <dgm:pt modelId="{23F033BA-A8CD-4FBB-AB35-3CAAB368CE22}" type="pres">
      <dgm:prSet presAssocID="{9A826364-8A25-4839-B01B-7A392E2789FE}" presName="dummy" presStyleCnt="0"/>
      <dgm:spPr/>
    </dgm:pt>
    <dgm:pt modelId="{D18766D3-C26C-4C25-88C8-5DA54F836A3F}" type="pres">
      <dgm:prSet presAssocID="{6AEBBA2C-CCF2-42E2-BD78-3B9C28EC8E65}" presName="sibTrans" presStyleLbl="sibTrans2D1" presStyleIdx="2" presStyleCnt="7"/>
      <dgm:spPr/>
    </dgm:pt>
    <dgm:pt modelId="{D1D5BD51-C683-4BD3-96E3-B9696836B6FB}" type="pres">
      <dgm:prSet presAssocID="{063E22D2-574E-45B7-A172-F1583596C045}" presName="node" presStyleLbl="node1" presStyleIdx="3" presStyleCnt="7">
        <dgm:presLayoutVars>
          <dgm:bulletEnabled val="1"/>
        </dgm:presLayoutVars>
      </dgm:prSet>
      <dgm:spPr/>
    </dgm:pt>
    <dgm:pt modelId="{2755B260-CE4A-4041-9370-17626B5BFEED}" type="pres">
      <dgm:prSet presAssocID="{063E22D2-574E-45B7-A172-F1583596C045}" presName="dummy" presStyleCnt="0"/>
      <dgm:spPr/>
    </dgm:pt>
    <dgm:pt modelId="{85DCCCE1-832D-45EF-A80D-C36402B74BAE}" type="pres">
      <dgm:prSet presAssocID="{F0AF18DF-9775-4AC1-8894-0DAC73514F53}" presName="sibTrans" presStyleLbl="sibTrans2D1" presStyleIdx="3" presStyleCnt="7"/>
      <dgm:spPr/>
    </dgm:pt>
    <dgm:pt modelId="{59849ABC-630C-45D9-9425-4436F09ECECD}" type="pres">
      <dgm:prSet presAssocID="{6670E0EC-6B5F-4E57-9715-B1E2E448CA57}" presName="node" presStyleLbl="node1" presStyleIdx="4" presStyleCnt="7">
        <dgm:presLayoutVars>
          <dgm:bulletEnabled val="1"/>
        </dgm:presLayoutVars>
      </dgm:prSet>
      <dgm:spPr/>
    </dgm:pt>
    <dgm:pt modelId="{90E30A13-C552-4829-B79F-32BE338A1E67}" type="pres">
      <dgm:prSet presAssocID="{6670E0EC-6B5F-4E57-9715-B1E2E448CA57}" presName="dummy" presStyleCnt="0"/>
      <dgm:spPr/>
    </dgm:pt>
    <dgm:pt modelId="{B6B7E45B-ADED-474E-9AE5-D8979F75BAC2}" type="pres">
      <dgm:prSet presAssocID="{F051C445-62CA-4626-8442-A028541BDAC0}" presName="sibTrans" presStyleLbl="sibTrans2D1" presStyleIdx="4" presStyleCnt="7"/>
      <dgm:spPr/>
    </dgm:pt>
    <dgm:pt modelId="{4B328A42-A585-47B6-99D8-449789ECAC32}" type="pres">
      <dgm:prSet presAssocID="{93FC26A6-84EC-4D96-93F7-C1B045CF01DB}" presName="node" presStyleLbl="node1" presStyleIdx="5" presStyleCnt="7">
        <dgm:presLayoutVars>
          <dgm:bulletEnabled val="1"/>
        </dgm:presLayoutVars>
      </dgm:prSet>
      <dgm:spPr/>
    </dgm:pt>
    <dgm:pt modelId="{A7FAD08A-A139-45E8-B2ED-435D71FF0137}" type="pres">
      <dgm:prSet presAssocID="{93FC26A6-84EC-4D96-93F7-C1B045CF01DB}" presName="dummy" presStyleCnt="0"/>
      <dgm:spPr/>
    </dgm:pt>
    <dgm:pt modelId="{78F40461-4DF5-4766-BFA0-2E19500CDE49}" type="pres">
      <dgm:prSet presAssocID="{5E778927-FC7A-4EB9-89F4-8EDC8A2D907B}" presName="sibTrans" presStyleLbl="sibTrans2D1" presStyleIdx="5" presStyleCnt="7"/>
      <dgm:spPr/>
    </dgm:pt>
    <dgm:pt modelId="{5E7A9D65-D152-45EE-949F-54B9A164CDB8}" type="pres">
      <dgm:prSet presAssocID="{C16682D3-7C24-472F-88A4-C2755D0DB791}" presName="node" presStyleLbl="node1" presStyleIdx="6" presStyleCnt="7">
        <dgm:presLayoutVars>
          <dgm:bulletEnabled val="1"/>
        </dgm:presLayoutVars>
      </dgm:prSet>
      <dgm:spPr/>
    </dgm:pt>
    <dgm:pt modelId="{FD64C92D-55D4-45B6-9EE7-6908FE66CE90}" type="pres">
      <dgm:prSet presAssocID="{C16682D3-7C24-472F-88A4-C2755D0DB791}" presName="dummy" presStyleCnt="0"/>
      <dgm:spPr/>
    </dgm:pt>
    <dgm:pt modelId="{450A8CBE-79F2-4643-AFE3-104DE0C18D30}" type="pres">
      <dgm:prSet presAssocID="{B81EF128-08D9-4CD8-B462-83AB99EBDA71}" presName="sibTrans" presStyleLbl="sibTrans2D1" presStyleIdx="6" presStyleCnt="7"/>
      <dgm:spPr/>
    </dgm:pt>
  </dgm:ptLst>
  <dgm:cxnLst>
    <dgm:cxn modelId="{9CD8AF02-BBE2-4E29-9E1B-1274CED1845C}" type="presOf" srcId="{9E73109E-73EB-47F9-800E-06AA4DB931A0}" destId="{64085BAE-1C1B-4C93-9252-B4B25BD83535}" srcOrd="0" destOrd="0" presId="urn:microsoft.com/office/officeart/2005/8/layout/radial6"/>
    <dgm:cxn modelId="{D6564408-70EC-42A9-9C56-F49D3502BF1B}" type="presOf" srcId="{8A9654CF-A70B-4506-BE3B-062CCFF49E99}" destId="{9C0EEBA1-C4AE-4590-B18C-37D085E4DF98}" srcOrd="0" destOrd="0" presId="urn:microsoft.com/office/officeart/2005/8/layout/radial6"/>
    <dgm:cxn modelId="{A081510A-749F-4D15-B02D-8D6AB338DA04}" type="presOf" srcId="{6AEBBA2C-CCF2-42E2-BD78-3B9C28EC8E65}" destId="{D18766D3-C26C-4C25-88C8-5DA54F836A3F}" srcOrd="0" destOrd="0" presId="urn:microsoft.com/office/officeart/2005/8/layout/radial6"/>
    <dgm:cxn modelId="{9F401321-6337-4BB5-9EC3-CAF49EFE545F}" type="presOf" srcId="{368CDB51-439B-4448-B11E-FCD13F3DCE21}" destId="{8CAF18A1-5188-4EEB-81B1-4EAFF97AD0DF}" srcOrd="0" destOrd="0" presId="urn:microsoft.com/office/officeart/2005/8/layout/radial6"/>
    <dgm:cxn modelId="{ADF4A52C-0729-4669-9AFC-2CA5D124ACE9}" type="presOf" srcId="{5E778927-FC7A-4EB9-89F4-8EDC8A2D907B}" destId="{78F40461-4DF5-4766-BFA0-2E19500CDE49}" srcOrd="0" destOrd="0" presId="urn:microsoft.com/office/officeart/2005/8/layout/radial6"/>
    <dgm:cxn modelId="{A13CDB34-6AAA-4ADC-AA29-D38EDB35540C}" srcId="{29A966BD-E3AD-4D83-8F71-7104A3C79C54}" destId="{063E22D2-574E-45B7-A172-F1583596C045}" srcOrd="3" destOrd="0" parTransId="{71028853-BBFF-47E4-8843-CE6416E771F9}" sibTransId="{F0AF18DF-9775-4AC1-8894-0DAC73514F53}"/>
    <dgm:cxn modelId="{53E36D3E-96A1-406D-B97D-24E8C34042C7}" srcId="{EBF28328-84E6-49B0-A770-9CD36123E0FC}" destId="{29A966BD-E3AD-4D83-8F71-7104A3C79C54}" srcOrd="0" destOrd="0" parTransId="{F0EABC0E-CF29-49A6-B76F-7E74F57402B9}" sibTransId="{0811FF8F-E917-4FB2-9CDF-7F264E1654AB}"/>
    <dgm:cxn modelId="{BA347F62-BC80-44AB-AA15-DA3DD780AFFA}" srcId="{29A966BD-E3AD-4D83-8F71-7104A3C79C54}" destId="{D7040BA0-B54C-4322-BF81-77F92322DF49}" srcOrd="1" destOrd="0" parTransId="{745DE548-E69A-4E3D-A77E-871C83181B38}" sibTransId="{8A9654CF-A70B-4506-BE3B-062CCFF49E99}"/>
    <dgm:cxn modelId="{14CF2C6E-280B-4E2F-BCB1-961AC5FE6C7A}" type="presOf" srcId="{9A826364-8A25-4839-B01B-7A392E2789FE}" destId="{045135E9-C217-48CB-BBB2-F261283CF5A5}" srcOrd="0" destOrd="0" presId="urn:microsoft.com/office/officeart/2005/8/layout/radial6"/>
    <dgm:cxn modelId="{68203E59-4D64-4847-A615-D6D6069663C7}" srcId="{29A966BD-E3AD-4D83-8F71-7104A3C79C54}" destId="{9A826364-8A25-4839-B01B-7A392E2789FE}" srcOrd="2" destOrd="0" parTransId="{0348408F-4F20-4851-8794-C945BDAE2F1C}" sibTransId="{6AEBBA2C-CCF2-42E2-BD78-3B9C28EC8E65}"/>
    <dgm:cxn modelId="{9CEC488C-6F68-4E06-8C50-6B3778F9F6D5}" srcId="{29A966BD-E3AD-4D83-8F71-7104A3C79C54}" destId="{C16682D3-7C24-472F-88A4-C2755D0DB791}" srcOrd="6" destOrd="0" parTransId="{D003649E-C9A0-44FC-8BBB-BED811376BBC}" sibTransId="{B81EF128-08D9-4CD8-B462-83AB99EBDA71}"/>
    <dgm:cxn modelId="{4E7E2996-8225-445D-B668-701321A5103B}" type="presOf" srcId="{F051C445-62CA-4626-8442-A028541BDAC0}" destId="{B6B7E45B-ADED-474E-9AE5-D8979F75BAC2}" srcOrd="0" destOrd="0" presId="urn:microsoft.com/office/officeart/2005/8/layout/radial6"/>
    <dgm:cxn modelId="{C6B26B98-1995-4880-91EE-52D89E5EAFD3}" type="presOf" srcId="{6670E0EC-6B5F-4E57-9715-B1E2E448CA57}" destId="{59849ABC-630C-45D9-9425-4436F09ECECD}" srcOrd="0" destOrd="0" presId="urn:microsoft.com/office/officeart/2005/8/layout/radial6"/>
    <dgm:cxn modelId="{923560AA-A96D-45EA-B5D6-6E974118CD55}" type="presOf" srcId="{F0AF18DF-9775-4AC1-8894-0DAC73514F53}" destId="{85DCCCE1-832D-45EF-A80D-C36402B74BAE}" srcOrd="0" destOrd="0" presId="urn:microsoft.com/office/officeart/2005/8/layout/radial6"/>
    <dgm:cxn modelId="{04073BB7-1BCE-4966-93C4-ABE63AD87D78}" type="presOf" srcId="{EBF28328-84E6-49B0-A770-9CD36123E0FC}" destId="{A58682E3-562D-4495-9394-A8148A12F4C1}" srcOrd="0" destOrd="0" presId="urn:microsoft.com/office/officeart/2005/8/layout/radial6"/>
    <dgm:cxn modelId="{EFA79BBC-33A6-479B-8F13-329D24CF5B38}" type="presOf" srcId="{93FC26A6-84EC-4D96-93F7-C1B045CF01DB}" destId="{4B328A42-A585-47B6-99D8-449789ECAC32}" srcOrd="0" destOrd="0" presId="urn:microsoft.com/office/officeart/2005/8/layout/radial6"/>
    <dgm:cxn modelId="{351C7BD0-6FD2-4566-9A42-7E93E737C410}" type="presOf" srcId="{29A966BD-E3AD-4D83-8F71-7104A3C79C54}" destId="{12F182EE-F981-46C5-9A5A-B11FF43697A4}" srcOrd="0" destOrd="0" presId="urn:microsoft.com/office/officeart/2005/8/layout/radial6"/>
    <dgm:cxn modelId="{8FE276D2-369C-426B-A36B-F6CCEEDB72EE}" srcId="{29A966BD-E3AD-4D83-8F71-7104A3C79C54}" destId="{93FC26A6-84EC-4D96-93F7-C1B045CF01DB}" srcOrd="5" destOrd="0" parTransId="{0CAD9791-D7ED-4D67-A898-B01A89C9E6C1}" sibTransId="{5E778927-FC7A-4EB9-89F4-8EDC8A2D907B}"/>
    <dgm:cxn modelId="{F382F4D8-D73E-4C7E-A0F1-F74584117C64}" type="presOf" srcId="{C16682D3-7C24-472F-88A4-C2755D0DB791}" destId="{5E7A9D65-D152-45EE-949F-54B9A164CDB8}" srcOrd="0" destOrd="0" presId="urn:microsoft.com/office/officeart/2005/8/layout/radial6"/>
    <dgm:cxn modelId="{B2B43CDC-3EC9-45A4-88D4-FCBFB6A4C477}" type="presOf" srcId="{D7040BA0-B54C-4322-BF81-77F92322DF49}" destId="{8A41977E-8D69-4C0F-8996-F7CFD877A224}" srcOrd="0" destOrd="0" presId="urn:microsoft.com/office/officeart/2005/8/layout/radial6"/>
    <dgm:cxn modelId="{489BC3E7-395B-48F4-8ABD-9FB19EEE9C5B}" srcId="{29A966BD-E3AD-4D83-8F71-7104A3C79C54}" destId="{6670E0EC-6B5F-4E57-9715-B1E2E448CA57}" srcOrd="4" destOrd="0" parTransId="{65BAD10A-40A6-4F72-AC81-E89007AFE002}" sibTransId="{F051C445-62CA-4626-8442-A028541BDAC0}"/>
    <dgm:cxn modelId="{E314BAEA-B49C-4990-B00E-648A600A2AE2}" type="presOf" srcId="{063E22D2-574E-45B7-A172-F1583596C045}" destId="{D1D5BD51-C683-4BD3-96E3-B9696836B6FB}" srcOrd="0" destOrd="0" presId="urn:microsoft.com/office/officeart/2005/8/layout/radial6"/>
    <dgm:cxn modelId="{AE9249F0-7311-4E19-AE5D-159BA2023DA2}" type="presOf" srcId="{B81EF128-08D9-4CD8-B462-83AB99EBDA71}" destId="{450A8CBE-79F2-4643-AFE3-104DE0C18D30}" srcOrd="0" destOrd="0" presId="urn:microsoft.com/office/officeart/2005/8/layout/radial6"/>
    <dgm:cxn modelId="{12AD91F1-3DDD-4790-99D7-6BEC5138E582}" srcId="{29A966BD-E3AD-4D83-8F71-7104A3C79C54}" destId="{368CDB51-439B-4448-B11E-FCD13F3DCE21}" srcOrd="0" destOrd="0" parTransId="{FC904FFE-8229-482D-8AB8-FDA4D976A972}" sibTransId="{9E73109E-73EB-47F9-800E-06AA4DB931A0}"/>
    <dgm:cxn modelId="{5AA0E894-F74B-47A5-9927-9E301FDB315D}" type="presParOf" srcId="{A58682E3-562D-4495-9394-A8148A12F4C1}" destId="{12F182EE-F981-46C5-9A5A-B11FF43697A4}" srcOrd="0" destOrd="0" presId="urn:microsoft.com/office/officeart/2005/8/layout/radial6"/>
    <dgm:cxn modelId="{BE3041FC-9897-426E-812A-F41E8A4743B4}" type="presParOf" srcId="{A58682E3-562D-4495-9394-A8148A12F4C1}" destId="{8CAF18A1-5188-4EEB-81B1-4EAFF97AD0DF}" srcOrd="1" destOrd="0" presId="urn:microsoft.com/office/officeart/2005/8/layout/radial6"/>
    <dgm:cxn modelId="{C8BFC2C7-F9EF-4F8D-9F82-F6E481FD12C4}" type="presParOf" srcId="{A58682E3-562D-4495-9394-A8148A12F4C1}" destId="{A1FFB376-E2FA-4254-9834-3A2BE9DAC005}" srcOrd="2" destOrd="0" presId="urn:microsoft.com/office/officeart/2005/8/layout/radial6"/>
    <dgm:cxn modelId="{C2F6D3AD-48E7-456D-82B2-E5A6BBC45B90}" type="presParOf" srcId="{A58682E3-562D-4495-9394-A8148A12F4C1}" destId="{64085BAE-1C1B-4C93-9252-B4B25BD83535}" srcOrd="3" destOrd="0" presId="urn:microsoft.com/office/officeart/2005/8/layout/radial6"/>
    <dgm:cxn modelId="{A303FAEC-F6F2-4194-AA66-19FD80E15F80}" type="presParOf" srcId="{A58682E3-562D-4495-9394-A8148A12F4C1}" destId="{8A41977E-8D69-4C0F-8996-F7CFD877A224}" srcOrd="4" destOrd="0" presId="urn:microsoft.com/office/officeart/2005/8/layout/radial6"/>
    <dgm:cxn modelId="{17617A3A-0017-48E4-96D3-5CCAA3231DFB}" type="presParOf" srcId="{A58682E3-562D-4495-9394-A8148A12F4C1}" destId="{4400E8B2-95FB-4BA4-8712-ACCA3FABC2D9}" srcOrd="5" destOrd="0" presId="urn:microsoft.com/office/officeart/2005/8/layout/radial6"/>
    <dgm:cxn modelId="{A748B7CA-AF5C-4EF3-900C-4A4B7869949F}" type="presParOf" srcId="{A58682E3-562D-4495-9394-A8148A12F4C1}" destId="{9C0EEBA1-C4AE-4590-B18C-37D085E4DF98}" srcOrd="6" destOrd="0" presId="urn:microsoft.com/office/officeart/2005/8/layout/radial6"/>
    <dgm:cxn modelId="{B32551CD-5549-42C1-8D61-A82A37DEE15A}" type="presParOf" srcId="{A58682E3-562D-4495-9394-A8148A12F4C1}" destId="{045135E9-C217-48CB-BBB2-F261283CF5A5}" srcOrd="7" destOrd="0" presId="urn:microsoft.com/office/officeart/2005/8/layout/radial6"/>
    <dgm:cxn modelId="{DF9C0365-52A2-4D8C-8E87-AD47D33396B3}" type="presParOf" srcId="{A58682E3-562D-4495-9394-A8148A12F4C1}" destId="{23F033BA-A8CD-4FBB-AB35-3CAAB368CE22}" srcOrd="8" destOrd="0" presId="urn:microsoft.com/office/officeart/2005/8/layout/radial6"/>
    <dgm:cxn modelId="{4F26DA37-F41D-443F-A2CB-D13DB404004A}" type="presParOf" srcId="{A58682E3-562D-4495-9394-A8148A12F4C1}" destId="{D18766D3-C26C-4C25-88C8-5DA54F836A3F}" srcOrd="9" destOrd="0" presId="urn:microsoft.com/office/officeart/2005/8/layout/radial6"/>
    <dgm:cxn modelId="{89A638B2-953E-484B-AE9F-CC6340EE0629}" type="presParOf" srcId="{A58682E3-562D-4495-9394-A8148A12F4C1}" destId="{D1D5BD51-C683-4BD3-96E3-B9696836B6FB}" srcOrd="10" destOrd="0" presId="urn:microsoft.com/office/officeart/2005/8/layout/radial6"/>
    <dgm:cxn modelId="{AD0B29D9-3CA8-4113-93B3-C9E27AF2AFE7}" type="presParOf" srcId="{A58682E3-562D-4495-9394-A8148A12F4C1}" destId="{2755B260-CE4A-4041-9370-17626B5BFEED}" srcOrd="11" destOrd="0" presId="urn:microsoft.com/office/officeart/2005/8/layout/radial6"/>
    <dgm:cxn modelId="{0A4FD008-6A31-4703-9845-D7B3E15D0C67}" type="presParOf" srcId="{A58682E3-562D-4495-9394-A8148A12F4C1}" destId="{85DCCCE1-832D-45EF-A80D-C36402B74BAE}" srcOrd="12" destOrd="0" presId="urn:microsoft.com/office/officeart/2005/8/layout/radial6"/>
    <dgm:cxn modelId="{46E4558D-6420-4576-85AD-1A7381D4C3C8}" type="presParOf" srcId="{A58682E3-562D-4495-9394-A8148A12F4C1}" destId="{59849ABC-630C-45D9-9425-4436F09ECECD}" srcOrd="13" destOrd="0" presId="urn:microsoft.com/office/officeart/2005/8/layout/radial6"/>
    <dgm:cxn modelId="{84EA963C-82CD-4BBB-84BD-24A04622F41E}" type="presParOf" srcId="{A58682E3-562D-4495-9394-A8148A12F4C1}" destId="{90E30A13-C552-4829-B79F-32BE338A1E67}" srcOrd="14" destOrd="0" presId="urn:microsoft.com/office/officeart/2005/8/layout/radial6"/>
    <dgm:cxn modelId="{F98835FF-CEBA-459B-92AD-838C8FA632F5}" type="presParOf" srcId="{A58682E3-562D-4495-9394-A8148A12F4C1}" destId="{B6B7E45B-ADED-474E-9AE5-D8979F75BAC2}" srcOrd="15" destOrd="0" presId="urn:microsoft.com/office/officeart/2005/8/layout/radial6"/>
    <dgm:cxn modelId="{6F80B241-7BE0-4023-81BD-3D0FB512A0FD}" type="presParOf" srcId="{A58682E3-562D-4495-9394-A8148A12F4C1}" destId="{4B328A42-A585-47B6-99D8-449789ECAC32}" srcOrd="16" destOrd="0" presId="urn:microsoft.com/office/officeart/2005/8/layout/radial6"/>
    <dgm:cxn modelId="{10F5D472-89ED-4CB6-8692-54CAFD5B42C4}" type="presParOf" srcId="{A58682E3-562D-4495-9394-A8148A12F4C1}" destId="{A7FAD08A-A139-45E8-B2ED-435D71FF0137}" srcOrd="17" destOrd="0" presId="urn:microsoft.com/office/officeart/2005/8/layout/radial6"/>
    <dgm:cxn modelId="{3C35B07E-4E4A-4805-972D-70C84C7B5559}" type="presParOf" srcId="{A58682E3-562D-4495-9394-A8148A12F4C1}" destId="{78F40461-4DF5-4766-BFA0-2E19500CDE49}" srcOrd="18" destOrd="0" presId="urn:microsoft.com/office/officeart/2005/8/layout/radial6"/>
    <dgm:cxn modelId="{C70BD33E-7F37-40F1-98A1-92032612C109}" type="presParOf" srcId="{A58682E3-562D-4495-9394-A8148A12F4C1}" destId="{5E7A9D65-D152-45EE-949F-54B9A164CDB8}" srcOrd="19" destOrd="0" presId="urn:microsoft.com/office/officeart/2005/8/layout/radial6"/>
    <dgm:cxn modelId="{1423E01B-9496-4064-87BB-D583A35F5931}" type="presParOf" srcId="{A58682E3-562D-4495-9394-A8148A12F4C1}" destId="{FD64C92D-55D4-45B6-9EE7-6908FE66CE90}" srcOrd="20" destOrd="0" presId="urn:microsoft.com/office/officeart/2005/8/layout/radial6"/>
    <dgm:cxn modelId="{9F22FEB0-80AC-4B64-B015-805414C43C73}" type="presParOf" srcId="{A58682E3-562D-4495-9394-A8148A12F4C1}" destId="{450A8CBE-79F2-4643-AFE3-104DE0C18D30}"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CEC8F-4E3C-45FE-9DD6-6BCE22EA678C}"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GB"/>
        </a:p>
      </dgm:t>
    </dgm:pt>
    <dgm:pt modelId="{4E9CFE44-00B6-4380-B485-11F302C2FC6B}">
      <dgm:prSet phldrT="[Text]" custT="1"/>
      <dgm:spPr>
        <a:solidFill>
          <a:schemeClr val="tx1"/>
        </a:solidFill>
      </dgm:spPr>
      <dgm:t>
        <a:bodyPr/>
        <a:lstStyle/>
        <a:p>
          <a:r>
            <a:rPr lang="en-GB" sz="2800" b="1" dirty="0"/>
            <a:t>RESULTS DASHBOARD </a:t>
          </a:r>
          <a:r>
            <a:rPr lang="en-GB" sz="2800" b="0" dirty="0"/>
            <a:t>(Central Repository)</a:t>
          </a:r>
        </a:p>
      </dgm:t>
    </dgm:pt>
    <dgm:pt modelId="{E2A986A3-009B-48C0-AE45-F00EEC98E2CC}" type="parTrans" cxnId="{8DAD9545-5809-4BB9-98D8-37C3A5F1367A}">
      <dgm:prSet/>
      <dgm:spPr/>
      <dgm:t>
        <a:bodyPr/>
        <a:lstStyle/>
        <a:p>
          <a:endParaRPr lang="en-GB" sz="1800"/>
        </a:p>
      </dgm:t>
    </dgm:pt>
    <dgm:pt modelId="{25407608-E0E3-4A32-8908-1A542EACD66F}" type="sibTrans" cxnId="{8DAD9545-5809-4BB9-98D8-37C3A5F1367A}">
      <dgm:prSet custT="1"/>
      <dgm:spPr>
        <a:ln w="28575">
          <a:solidFill>
            <a:schemeClr val="accent1"/>
          </a:solidFill>
          <a:headEnd type="none" w="med" len="med"/>
          <a:tailEnd type="triangle" w="med" len="med"/>
        </a:ln>
      </dgm:spPr>
      <dgm:t>
        <a:bodyPr/>
        <a:lstStyle/>
        <a:p>
          <a:endParaRPr lang="en-GB" sz="1800" dirty="0"/>
        </a:p>
      </dgm:t>
    </dgm:pt>
    <dgm:pt modelId="{9AD21BCD-AC66-4D29-84ED-6410D7FC8892}" type="pres">
      <dgm:prSet presAssocID="{4C7CEC8F-4E3C-45FE-9DD6-6BCE22EA678C}" presName="Name0" presStyleCnt="0">
        <dgm:presLayoutVars>
          <dgm:dir/>
          <dgm:resizeHandles val="exact"/>
        </dgm:presLayoutVars>
      </dgm:prSet>
      <dgm:spPr/>
    </dgm:pt>
    <dgm:pt modelId="{4C5D110B-A4CE-46AD-B86A-CA1E95B2FF1C}" type="pres">
      <dgm:prSet presAssocID="{4E9CFE44-00B6-4380-B485-11F302C2FC6B}" presName="node" presStyleLbl="node1" presStyleIdx="0" presStyleCnt="1" custScaleY="80817">
        <dgm:presLayoutVars>
          <dgm:bulletEnabled val="1"/>
        </dgm:presLayoutVars>
      </dgm:prSet>
      <dgm:spPr/>
    </dgm:pt>
  </dgm:ptLst>
  <dgm:cxnLst>
    <dgm:cxn modelId="{8DAD9545-5809-4BB9-98D8-37C3A5F1367A}" srcId="{4C7CEC8F-4E3C-45FE-9DD6-6BCE22EA678C}" destId="{4E9CFE44-00B6-4380-B485-11F302C2FC6B}" srcOrd="0" destOrd="0" parTransId="{E2A986A3-009B-48C0-AE45-F00EEC98E2CC}" sibTransId="{25407608-E0E3-4A32-8908-1A542EACD66F}"/>
    <dgm:cxn modelId="{0C77116A-EBFC-4B66-9C5B-692BAE34111C}" type="presOf" srcId="{4C7CEC8F-4E3C-45FE-9DD6-6BCE22EA678C}" destId="{9AD21BCD-AC66-4D29-84ED-6410D7FC8892}" srcOrd="0" destOrd="0" presId="urn:microsoft.com/office/officeart/2005/8/layout/bProcess3"/>
    <dgm:cxn modelId="{B5B882E6-FB90-4118-809F-4057F1D583E4}" type="presOf" srcId="{4E9CFE44-00B6-4380-B485-11F302C2FC6B}" destId="{4C5D110B-A4CE-46AD-B86A-CA1E95B2FF1C}" srcOrd="0" destOrd="0" presId="urn:microsoft.com/office/officeart/2005/8/layout/bProcess3"/>
    <dgm:cxn modelId="{014CFD10-8C61-453C-AFA3-A6F1491B4C60}" type="presParOf" srcId="{9AD21BCD-AC66-4D29-84ED-6410D7FC8892}" destId="{4C5D110B-A4CE-46AD-B86A-CA1E95B2FF1C}" srcOrd="0"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F28328-84E6-49B0-A770-9CD36123E0F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9A966BD-E3AD-4D83-8F71-7104A3C79C54}">
      <dgm:prSet phldrT="[Text]" custT="1"/>
      <dgm:spPr/>
      <dgm:t>
        <a:bodyPr/>
        <a:lstStyle/>
        <a:p>
          <a:r>
            <a:rPr lang="en-GB" sz="2400" dirty="0"/>
            <a:t>Actuary</a:t>
          </a:r>
        </a:p>
      </dgm:t>
    </dgm:pt>
    <dgm:pt modelId="{F0EABC0E-CF29-49A6-B76F-7E74F57402B9}" type="parTrans" cxnId="{53E36D3E-96A1-406D-B97D-24E8C34042C7}">
      <dgm:prSet/>
      <dgm:spPr/>
      <dgm:t>
        <a:bodyPr/>
        <a:lstStyle/>
        <a:p>
          <a:endParaRPr lang="en-GB"/>
        </a:p>
      </dgm:t>
    </dgm:pt>
    <dgm:pt modelId="{0811FF8F-E917-4FB2-9CDF-7F264E1654AB}" type="sibTrans" cxnId="{53E36D3E-96A1-406D-B97D-24E8C34042C7}">
      <dgm:prSet/>
      <dgm:spPr/>
      <dgm:t>
        <a:bodyPr/>
        <a:lstStyle/>
        <a:p>
          <a:endParaRPr lang="en-GB"/>
        </a:p>
      </dgm:t>
    </dgm:pt>
    <dgm:pt modelId="{368CDB51-439B-4448-B11E-FCD13F3DCE21}">
      <dgm:prSet phldrT="[Text]" custT="1"/>
      <dgm:spPr>
        <a:solidFill>
          <a:schemeClr val="tx1"/>
        </a:solidFill>
      </dgm:spPr>
      <dgm:t>
        <a:bodyPr/>
        <a:lstStyle/>
        <a:p>
          <a:r>
            <a:rPr lang="en-GB" sz="1200" dirty="0"/>
            <a:t>Use of Increased Predictive Power</a:t>
          </a:r>
        </a:p>
      </dgm:t>
    </dgm:pt>
    <dgm:pt modelId="{FC904FFE-8229-482D-8AB8-FDA4D976A972}" type="parTrans" cxnId="{12AD91F1-3DDD-4790-99D7-6BEC5138E582}">
      <dgm:prSet/>
      <dgm:spPr/>
      <dgm:t>
        <a:bodyPr/>
        <a:lstStyle/>
        <a:p>
          <a:endParaRPr lang="en-GB"/>
        </a:p>
      </dgm:t>
    </dgm:pt>
    <dgm:pt modelId="{9E73109E-73EB-47F9-800E-06AA4DB931A0}" type="sibTrans" cxnId="{12AD91F1-3DDD-4790-99D7-6BEC5138E582}">
      <dgm:prSet/>
      <dgm:spPr>
        <a:solidFill>
          <a:schemeClr val="bg1">
            <a:lumMod val="85000"/>
          </a:schemeClr>
        </a:solidFill>
      </dgm:spPr>
      <dgm:t>
        <a:bodyPr/>
        <a:lstStyle/>
        <a:p>
          <a:endParaRPr lang="en-GB"/>
        </a:p>
      </dgm:t>
    </dgm:pt>
    <dgm:pt modelId="{D7040BA0-B54C-4322-BF81-77F92322DF49}">
      <dgm:prSet phldrT="[Text]" custT="1"/>
      <dgm:spPr>
        <a:solidFill>
          <a:schemeClr val="tx1"/>
        </a:solidFill>
      </dgm:spPr>
      <dgm:t>
        <a:bodyPr/>
        <a:lstStyle/>
        <a:p>
          <a:r>
            <a:rPr lang="en-GB" sz="1200" dirty="0"/>
            <a:t>Use of Increased Automation and Streamlining</a:t>
          </a:r>
        </a:p>
      </dgm:t>
    </dgm:pt>
    <dgm:pt modelId="{745DE548-E69A-4E3D-A77E-871C83181B38}" type="parTrans" cxnId="{BA347F62-BC80-44AB-AA15-DA3DD780AFFA}">
      <dgm:prSet/>
      <dgm:spPr/>
      <dgm:t>
        <a:bodyPr/>
        <a:lstStyle/>
        <a:p>
          <a:endParaRPr lang="en-GB"/>
        </a:p>
      </dgm:t>
    </dgm:pt>
    <dgm:pt modelId="{8A9654CF-A70B-4506-BE3B-062CCFF49E99}" type="sibTrans" cxnId="{BA347F62-BC80-44AB-AA15-DA3DD780AFFA}">
      <dgm:prSet/>
      <dgm:spPr>
        <a:solidFill>
          <a:schemeClr val="bg1">
            <a:lumMod val="85000"/>
          </a:schemeClr>
        </a:solidFill>
      </dgm:spPr>
      <dgm:t>
        <a:bodyPr/>
        <a:lstStyle/>
        <a:p>
          <a:endParaRPr lang="en-GB"/>
        </a:p>
      </dgm:t>
    </dgm:pt>
    <dgm:pt modelId="{9A826364-8A25-4839-B01B-7A392E2789FE}">
      <dgm:prSet phldrT="[Text]" custT="1"/>
      <dgm:spPr>
        <a:solidFill>
          <a:schemeClr val="tx1"/>
        </a:solidFill>
      </dgm:spPr>
      <dgm:t>
        <a:bodyPr/>
        <a:lstStyle/>
        <a:p>
          <a:r>
            <a:rPr lang="en-GB" sz="1200" dirty="0"/>
            <a:t>Increased focus on judgement</a:t>
          </a:r>
        </a:p>
      </dgm:t>
    </dgm:pt>
    <dgm:pt modelId="{0348408F-4F20-4851-8794-C945BDAE2F1C}" type="parTrans" cxnId="{68203E59-4D64-4847-A615-D6D6069663C7}">
      <dgm:prSet/>
      <dgm:spPr/>
      <dgm:t>
        <a:bodyPr/>
        <a:lstStyle/>
        <a:p>
          <a:endParaRPr lang="en-GB"/>
        </a:p>
      </dgm:t>
    </dgm:pt>
    <dgm:pt modelId="{6AEBBA2C-CCF2-42E2-BD78-3B9C28EC8E65}" type="sibTrans" cxnId="{68203E59-4D64-4847-A615-D6D6069663C7}">
      <dgm:prSet/>
      <dgm:spPr>
        <a:solidFill>
          <a:schemeClr val="bg1">
            <a:lumMod val="85000"/>
          </a:schemeClr>
        </a:solidFill>
      </dgm:spPr>
      <dgm:t>
        <a:bodyPr/>
        <a:lstStyle/>
        <a:p>
          <a:endParaRPr lang="en-GB"/>
        </a:p>
      </dgm:t>
    </dgm:pt>
    <dgm:pt modelId="{063E22D2-574E-45B7-A172-F1583596C045}">
      <dgm:prSet phldrT="[Text]" custT="1"/>
      <dgm:spPr>
        <a:solidFill>
          <a:schemeClr val="tx1"/>
        </a:solidFill>
      </dgm:spPr>
      <dgm:t>
        <a:bodyPr/>
        <a:lstStyle/>
        <a:p>
          <a:r>
            <a:rPr lang="en-GB" sz="1200" dirty="0"/>
            <a:t>Increased focus on communication</a:t>
          </a:r>
        </a:p>
      </dgm:t>
    </dgm:pt>
    <dgm:pt modelId="{71028853-BBFF-47E4-8843-CE6416E771F9}" type="parTrans" cxnId="{A13CDB34-6AAA-4ADC-AA29-D38EDB35540C}">
      <dgm:prSet/>
      <dgm:spPr/>
      <dgm:t>
        <a:bodyPr/>
        <a:lstStyle/>
        <a:p>
          <a:endParaRPr lang="en-GB"/>
        </a:p>
      </dgm:t>
    </dgm:pt>
    <dgm:pt modelId="{F0AF18DF-9775-4AC1-8894-0DAC73514F53}" type="sibTrans" cxnId="{A13CDB34-6AAA-4ADC-AA29-D38EDB35540C}">
      <dgm:prSet/>
      <dgm:spPr>
        <a:solidFill>
          <a:schemeClr val="bg1">
            <a:lumMod val="85000"/>
          </a:schemeClr>
        </a:solidFill>
      </dgm:spPr>
      <dgm:t>
        <a:bodyPr/>
        <a:lstStyle/>
        <a:p>
          <a:endParaRPr lang="en-GB"/>
        </a:p>
      </dgm:t>
    </dgm:pt>
    <dgm:pt modelId="{A58682E3-562D-4495-9394-A8148A12F4C1}" type="pres">
      <dgm:prSet presAssocID="{EBF28328-84E6-49B0-A770-9CD36123E0FC}" presName="Name0" presStyleCnt="0">
        <dgm:presLayoutVars>
          <dgm:chMax val="1"/>
          <dgm:dir/>
          <dgm:animLvl val="ctr"/>
          <dgm:resizeHandles val="exact"/>
        </dgm:presLayoutVars>
      </dgm:prSet>
      <dgm:spPr/>
    </dgm:pt>
    <dgm:pt modelId="{12F182EE-F981-46C5-9A5A-B11FF43697A4}" type="pres">
      <dgm:prSet presAssocID="{29A966BD-E3AD-4D83-8F71-7104A3C79C54}" presName="centerShape" presStyleLbl="node0" presStyleIdx="0" presStyleCnt="1"/>
      <dgm:spPr/>
    </dgm:pt>
    <dgm:pt modelId="{8CAF18A1-5188-4EEB-81B1-4EAFF97AD0DF}" type="pres">
      <dgm:prSet presAssocID="{368CDB51-439B-4448-B11E-FCD13F3DCE21}" presName="node" presStyleLbl="node1" presStyleIdx="0" presStyleCnt="4">
        <dgm:presLayoutVars>
          <dgm:bulletEnabled val="1"/>
        </dgm:presLayoutVars>
      </dgm:prSet>
      <dgm:spPr>
        <a:prstGeom prst="rect">
          <a:avLst/>
        </a:prstGeom>
      </dgm:spPr>
    </dgm:pt>
    <dgm:pt modelId="{A1FFB376-E2FA-4254-9834-3A2BE9DAC005}" type="pres">
      <dgm:prSet presAssocID="{368CDB51-439B-4448-B11E-FCD13F3DCE21}" presName="dummy" presStyleCnt="0"/>
      <dgm:spPr/>
    </dgm:pt>
    <dgm:pt modelId="{64085BAE-1C1B-4C93-9252-B4B25BD83535}" type="pres">
      <dgm:prSet presAssocID="{9E73109E-73EB-47F9-800E-06AA4DB931A0}" presName="sibTrans" presStyleLbl="sibTrans2D1" presStyleIdx="0" presStyleCnt="4"/>
      <dgm:spPr/>
    </dgm:pt>
    <dgm:pt modelId="{8A41977E-8D69-4C0F-8996-F7CFD877A224}" type="pres">
      <dgm:prSet presAssocID="{D7040BA0-B54C-4322-BF81-77F92322DF49}" presName="node" presStyleLbl="node1" presStyleIdx="1" presStyleCnt="4">
        <dgm:presLayoutVars>
          <dgm:bulletEnabled val="1"/>
        </dgm:presLayoutVars>
      </dgm:prSet>
      <dgm:spPr>
        <a:prstGeom prst="rect">
          <a:avLst/>
        </a:prstGeom>
      </dgm:spPr>
    </dgm:pt>
    <dgm:pt modelId="{4400E8B2-95FB-4BA4-8712-ACCA3FABC2D9}" type="pres">
      <dgm:prSet presAssocID="{D7040BA0-B54C-4322-BF81-77F92322DF49}" presName="dummy" presStyleCnt="0"/>
      <dgm:spPr/>
    </dgm:pt>
    <dgm:pt modelId="{9C0EEBA1-C4AE-4590-B18C-37D085E4DF98}" type="pres">
      <dgm:prSet presAssocID="{8A9654CF-A70B-4506-BE3B-062CCFF49E99}" presName="sibTrans" presStyleLbl="sibTrans2D1" presStyleIdx="1" presStyleCnt="4"/>
      <dgm:spPr/>
    </dgm:pt>
    <dgm:pt modelId="{045135E9-C217-48CB-BBB2-F261283CF5A5}" type="pres">
      <dgm:prSet presAssocID="{9A826364-8A25-4839-B01B-7A392E2789FE}" presName="node" presStyleLbl="node1" presStyleIdx="2" presStyleCnt="4">
        <dgm:presLayoutVars>
          <dgm:bulletEnabled val="1"/>
        </dgm:presLayoutVars>
      </dgm:prSet>
      <dgm:spPr>
        <a:prstGeom prst="rect">
          <a:avLst/>
        </a:prstGeom>
      </dgm:spPr>
    </dgm:pt>
    <dgm:pt modelId="{23F033BA-A8CD-4FBB-AB35-3CAAB368CE22}" type="pres">
      <dgm:prSet presAssocID="{9A826364-8A25-4839-B01B-7A392E2789FE}" presName="dummy" presStyleCnt="0"/>
      <dgm:spPr/>
    </dgm:pt>
    <dgm:pt modelId="{D18766D3-C26C-4C25-88C8-5DA54F836A3F}" type="pres">
      <dgm:prSet presAssocID="{6AEBBA2C-CCF2-42E2-BD78-3B9C28EC8E65}" presName="sibTrans" presStyleLbl="sibTrans2D1" presStyleIdx="2" presStyleCnt="4"/>
      <dgm:spPr/>
    </dgm:pt>
    <dgm:pt modelId="{D1D5BD51-C683-4BD3-96E3-B9696836B6FB}" type="pres">
      <dgm:prSet presAssocID="{063E22D2-574E-45B7-A172-F1583596C045}" presName="node" presStyleLbl="node1" presStyleIdx="3" presStyleCnt="4">
        <dgm:presLayoutVars>
          <dgm:bulletEnabled val="1"/>
        </dgm:presLayoutVars>
      </dgm:prSet>
      <dgm:spPr>
        <a:prstGeom prst="rect">
          <a:avLst/>
        </a:prstGeom>
      </dgm:spPr>
    </dgm:pt>
    <dgm:pt modelId="{2755B260-CE4A-4041-9370-17626B5BFEED}" type="pres">
      <dgm:prSet presAssocID="{063E22D2-574E-45B7-A172-F1583596C045}" presName="dummy" presStyleCnt="0"/>
      <dgm:spPr/>
    </dgm:pt>
    <dgm:pt modelId="{85DCCCE1-832D-45EF-A80D-C36402B74BAE}" type="pres">
      <dgm:prSet presAssocID="{F0AF18DF-9775-4AC1-8894-0DAC73514F53}" presName="sibTrans" presStyleLbl="sibTrans2D1" presStyleIdx="3" presStyleCnt="4"/>
      <dgm:spPr/>
    </dgm:pt>
  </dgm:ptLst>
  <dgm:cxnLst>
    <dgm:cxn modelId="{9CD8AF02-BBE2-4E29-9E1B-1274CED1845C}" type="presOf" srcId="{9E73109E-73EB-47F9-800E-06AA4DB931A0}" destId="{64085BAE-1C1B-4C93-9252-B4B25BD83535}" srcOrd="0" destOrd="0" presId="urn:microsoft.com/office/officeart/2005/8/layout/radial6"/>
    <dgm:cxn modelId="{D6564408-70EC-42A9-9C56-F49D3502BF1B}" type="presOf" srcId="{8A9654CF-A70B-4506-BE3B-062CCFF49E99}" destId="{9C0EEBA1-C4AE-4590-B18C-37D085E4DF98}" srcOrd="0" destOrd="0" presId="urn:microsoft.com/office/officeart/2005/8/layout/radial6"/>
    <dgm:cxn modelId="{A081510A-749F-4D15-B02D-8D6AB338DA04}" type="presOf" srcId="{6AEBBA2C-CCF2-42E2-BD78-3B9C28EC8E65}" destId="{D18766D3-C26C-4C25-88C8-5DA54F836A3F}" srcOrd="0" destOrd="0" presId="urn:microsoft.com/office/officeart/2005/8/layout/radial6"/>
    <dgm:cxn modelId="{9F401321-6337-4BB5-9EC3-CAF49EFE545F}" type="presOf" srcId="{368CDB51-439B-4448-B11E-FCD13F3DCE21}" destId="{8CAF18A1-5188-4EEB-81B1-4EAFF97AD0DF}" srcOrd="0" destOrd="0" presId="urn:microsoft.com/office/officeart/2005/8/layout/radial6"/>
    <dgm:cxn modelId="{A13CDB34-6AAA-4ADC-AA29-D38EDB35540C}" srcId="{29A966BD-E3AD-4D83-8F71-7104A3C79C54}" destId="{063E22D2-574E-45B7-A172-F1583596C045}" srcOrd="3" destOrd="0" parTransId="{71028853-BBFF-47E4-8843-CE6416E771F9}" sibTransId="{F0AF18DF-9775-4AC1-8894-0DAC73514F53}"/>
    <dgm:cxn modelId="{53E36D3E-96A1-406D-B97D-24E8C34042C7}" srcId="{EBF28328-84E6-49B0-A770-9CD36123E0FC}" destId="{29A966BD-E3AD-4D83-8F71-7104A3C79C54}" srcOrd="0" destOrd="0" parTransId="{F0EABC0E-CF29-49A6-B76F-7E74F57402B9}" sibTransId="{0811FF8F-E917-4FB2-9CDF-7F264E1654AB}"/>
    <dgm:cxn modelId="{BA347F62-BC80-44AB-AA15-DA3DD780AFFA}" srcId="{29A966BD-E3AD-4D83-8F71-7104A3C79C54}" destId="{D7040BA0-B54C-4322-BF81-77F92322DF49}" srcOrd="1" destOrd="0" parTransId="{745DE548-E69A-4E3D-A77E-871C83181B38}" sibTransId="{8A9654CF-A70B-4506-BE3B-062CCFF49E99}"/>
    <dgm:cxn modelId="{14CF2C6E-280B-4E2F-BCB1-961AC5FE6C7A}" type="presOf" srcId="{9A826364-8A25-4839-B01B-7A392E2789FE}" destId="{045135E9-C217-48CB-BBB2-F261283CF5A5}" srcOrd="0" destOrd="0" presId="urn:microsoft.com/office/officeart/2005/8/layout/radial6"/>
    <dgm:cxn modelId="{68203E59-4D64-4847-A615-D6D6069663C7}" srcId="{29A966BD-E3AD-4D83-8F71-7104A3C79C54}" destId="{9A826364-8A25-4839-B01B-7A392E2789FE}" srcOrd="2" destOrd="0" parTransId="{0348408F-4F20-4851-8794-C945BDAE2F1C}" sibTransId="{6AEBBA2C-CCF2-42E2-BD78-3B9C28EC8E65}"/>
    <dgm:cxn modelId="{923560AA-A96D-45EA-B5D6-6E974118CD55}" type="presOf" srcId="{F0AF18DF-9775-4AC1-8894-0DAC73514F53}" destId="{85DCCCE1-832D-45EF-A80D-C36402B74BAE}" srcOrd="0" destOrd="0" presId="urn:microsoft.com/office/officeart/2005/8/layout/radial6"/>
    <dgm:cxn modelId="{04073BB7-1BCE-4966-93C4-ABE63AD87D78}" type="presOf" srcId="{EBF28328-84E6-49B0-A770-9CD36123E0FC}" destId="{A58682E3-562D-4495-9394-A8148A12F4C1}" srcOrd="0" destOrd="0" presId="urn:microsoft.com/office/officeart/2005/8/layout/radial6"/>
    <dgm:cxn modelId="{351C7BD0-6FD2-4566-9A42-7E93E737C410}" type="presOf" srcId="{29A966BD-E3AD-4D83-8F71-7104A3C79C54}" destId="{12F182EE-F981-46C5-9A5A-B11FF43697A4}" srcOrd="0" destOrd="0" presId="urn:microsoft.com/office/officeart/2005/8/layout/radial6"/>
    <dgm:cxn modelId="{B2B43CDC-3EC9-45A4-88D4-FCBFB6A4C477}" type="presOf" srcId="{D7040BA0-B54C-4322-BF81-77F92322DF49}" destId="{8A41977E-8D69-4C0F-8996-F7CFD877A224}" srcOrd="0" destOrd="0" presId="urn:microsoft.com/office/officeart/2005/8/layout/radial6"/>
    <dgm:cxn modelId="{E314BAEA-B49C-4990-B00E-648A600A2AE2}" type="presOf" srcId="{063E22D2-574E-45B7-A172-F1583596C045}" destId="{D1D5BD51-C683-4BD3-96E3-B9696836B6FB}" srcOrd="0" destOrd="0" presId="urn:microsoft.com/office/officeart/2005/8/layout/radial6"/>
    <dgm:cxn modelId="{12AD91F1-3DDD-4790-99D7-6BEC5138E582}" srcId="{29A966BD-E3AD-4D83-8F71-7104A3C79C54}" destId="{368CDB51-439B-4448-B11E-FCD13F3DCE21}" srcOrd="0" destOrd="0" parTransId="{FC904FFE-8229-482D-8AB8-FDA4D976A972}" sibTransId="{9E73109E-73EB-47F9-800E-06AA4DB931A0}"/>
    <dgm:cxn modelId="{5AA0E894-F74B-47A5-9927-9E301FDB315D}" type="presParOf" srcId="{A58682E3-562D-4495-9394-A8148A12F4C1}" destId="{12F182EE-F981-46C5-9A5A-B11FF43697A4}" srcOrd="0" destOrd="0" presId="urn:microsoft.com/office/officeart/2005/8/layout/radial6"/>
    <dgm:cxn modelId="{BE3041FC-9897-426E-812A-F41E8A4743B4}" type="presParOf" srcId="{A58682E3-562D-4495-9394-A8148A12F4C1}" destId="{8CAF18A1-5188-4EEB-81B1-4EAFF97AD0DF}" srcOrd="1" destOrd="0" presId="urn:microsoft.com/office/officeart/2005/8/layout/radial6"/>
    <dgm:cxn modelId="{C8BFC2C7-F9EF-4F8D-9F82-F6E481FD12C4}" type="presParOf" srcId="{A58682E3-562D-4495-9394-A8148A12F4C1}" destId="{A1FFB376-E2FA-4254-9834-3A2BE9DAC005}" srcOrd="2" destOrd="0" presId="urn:microsoft.com/office/officeart/2005/8/layout/radial6"/>
    <dgm:cxn modelId="{C2F6D3AD-48E7-456D-82B2-E5A6BBC45B90}" type="presParOf" srcId="{A58682E3-562D-4495-9394-A8148A12F4C1}" destId="{64085BAE-1C1B-4C93-9252-B4B25BD83535}" srcOrd="3" destOrd="0" presId="urn:microsoft.com/office/officeart/2005/8/layout/radial6"/>
    <dgm:cxn modelId="{A303FAEC-F6F2-4194-AA66-19FD80E15F80}" type="presParOf" srcId="{A58682E3-562D-4495-9394-A8148A12F4C1}" destId="{8A41977E-8D69-4C0F-8996-F7CFD877A224}" srcOrd="4" destOrd="0" presId="urn:microsoft.com/office/officeart/2005/8/layout/radial6"/>
    <dgm:cxn modelId="{17617A3A-0017-48E4-96D3-5CCAA3231DFB}" type="presParOf" srcId="{A58682E3-562D-4495-9394-A8148A12F4C1}" destId="{4400E8B2-95FB-4BA4-8712-ACCA3FABC2D9}" srcOrd="5" destOrd="0" presId="urn:microsoft.com/office/officeart/2005/8/layout/radial6"/>
    <dgm:cxn modelId="{A748B7CA-AF5C-4EF3-900C-4A4B7869949F}" type="presParOf" srcId="{A58682E3-562D-4495-9394-A8148A12F4C1}" destId="{9C0EEBA1-C4AE-4590-B18C-37D085E4DF98}" srcOrd="6" destOrd="0" presId="urn:microsoft.com/office/officeart/2005/8/layout/radial6"/>
    <dgm:cxn modelId="{B32551CD-5549-42C1-8D61-A82A37DEE15A}" type="presParOf" srcId="{A58682E3-562D-4495-9394-A8148A12F4C1}" destId="{045135E9-C217-48CB-BBB2-F261283CF5A5}" srcOrd="7" destOrd="0" presId="urn:microsoft.com/office/officeart/2005/8/layout/radial6"/>
    <dgm:cxn modelId="{DF9C0365-52A2-4D8C-8E87-AD47D33396B3}" type="presParOf" srcId="{A58682E3-562D-4495-9394-A8148A12F4C1}" destId="{23F033BA-A8CD-4FBB-AB35-3CAAB368CE22}" srcOrd="8" destOrd="0" presId="urn:microsoft.com/office/officeart/2005/8/layout/radial6"/>
    <dgm:cxn modelId="{4F26DA37-F41D-443F-A2CB-D13DB404004A}" type="presParOf" srcId="{A58682E3-562D-4495-9394-A8148A12F4C1}" destId="{D18766D3-C26C-4C25-88C8-5DA54F836A3F}" srcOrd="9" destOrd="0" presId="urn:microsoft.com/office/officeart/2005/8/layout/radial6"/>
    <dgm:cxn modelId="{89A638B2-953E-484B-AE9F-CC6340EE0629}" type="presParOf" srcId="{A58682E3-562D-4495-9394-A8148A12F4C1}" destId="{D1D5BD51-C683-4BD3-96E3-B9696836B6FB}" srcOrd="10" destOrd="0" presId="urn:microsoft.com/office/officeart/2005/8/layout/radial6"/>
    <dgm:cxn modelId="{AD0B29D9-3CA8-4113-93B3-C9E27AF2AFE7}" type="presParOf" srcId="{A58682E3-562D-4495-9394-A8148A12F4C1}" destId="{2755B260-CE4A-4041-9370-17626B5BFEED}" srcOrd="11" destOrd="0" presId="urn:microsoft.com/office/officeart/2005/8/layout/radial6"/>
    <dgm:cxn modelId="{0A4FD008-6A31-4703-9845-D7B3E15D0C67}" type="presParOf" srcId="{A58682E3-562D-4495-9394-A8148A12F4C1}" destId="{85DCCCE1-832D-45EF-A80D-C36402B74BA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4F1819-4B41-4E1D-8AD2-69902E6957B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7170A69A-CA22-4619-8ACD-547367DC75B2}">
      <dgm:prSet phldrT="[Text]" custT="1"/>
      <dgm:spPr/>
      <dgm:t>
        <a:bodyPr/>
        <a:lstStyle/>
        <a:p>
          <a:r>
            <a:rPr lang="en-GB" sz="1400" dirty="0">
              <a:solidFill>
                <a:schemeClr val="tx1"/>
              </a:solidFill>
            </a:rPr>
            <a:t>Data</a:t>
          </a:r>
        </a:p>
      </dgm:t>
    </dgm:pt>
    <dgm:pt modelId="{180FE211-B4C8-4D19-AC38-8AB45E4A6E70}" type="parTrans" cxnId="{E0F85456-304F-43A1-9AAC-849211C02F30}">
      <dgm:prSet/>
      <dgm:spPr/>
      <dgm:t>
        <a:bodyPr/>
        <a:lstStyle/>
        <a:p>
          <a:endParaRPr lang="en-GB" sz="2400">
            <a:solidFill>
              <a:schemeClr val="tx2"/>
            </a:solidFill>
          </a:endParaRPr>
        </a:p>
      </dgm:t>
    </dgm:pt>
    <dgm:pt modelId="{D3A2C376-CD89-4621-B722-1F2894102B69}" type="sibTrans" cxnId="{E0F85456-304F-43A1-9AAC-849211C02F30}">
      <dgm:prSet/>
      <dgm:spPr/>
      <dgm:t>
        <a:bodyPr/>
        <a:lstStyle/>
        <a:p>
          <a:endParaRPr lang="en-GB" sz="2400">
            <a:solidFill>
              <a:schemeClr val="tx2"/>
            </a:solidFill>
          </a:endParaRPr>
        </a:p>
      </dgm:t>
    </dgm:pt>
    <dgm:pt modelId="{73B59EDC-2F27-42C8-B4E5-A8AE513B2567}">
      <dgm:prSet phldrT="[Text]" custT="1"/>
      <dgm:spPr/>
      <dgm:t>
        <a:bodyPr/>
        <a:lstStyle/>
        <a:p>
          <a:r>
            <a:rPr lang="en-GB" sz="1400" dirty="0">
              <a:solidFill>
                <a:schemeClr val="tx1"/>
              </a:solidFill>
            </a:rPr>
            <a:t>Skills and techniques</a:t>
          </a:r>
        </a:p>
      </dgm:t>
    </dgm:pt>
    <dgm:pt modelId="{85319D78-036C-45ED-8559-8051A1F5D39A}" type="parTrans" cxnId="{2E4EFB35-F9D2-41D4-A905-523D6B8D0EFA}">
      <dgm:prSet/>
      <dgm:spPr/>
      <dgm:t>
        <a:bodyPr/>
        <a:lstStyle/>
        <a:p>
          <a:endParaRPr lang="en-GB" sz="2400">
            <a:solidFill>
              <a:schemeClr val="tx2"/>
            </a:solidFill>
          </a:endParaRPr>
        </a:p>
      </dgm:t>
    </dgm:pt>
    <dgm:pt modelId="{9F769547-3416-4CDD-8EA5-1A64E5576A26}" type="sibTrans" cxnId="{2E4EFB35-F9D2-41D4-A905-523D6B8D0EFA}">
      <dgm:prSet/>
      <dgm:spPr/>
      <dgm:t>
        <a:bodyPr/>
        <a:lstStyle/>
        <a:p>
          <a:endParaRPr lang="en-GB" sz="2400">
            <a:solidFill>
              <a:schemeClr val="tx2"/>
            </a:solidFill>
          </a:endParaRPr>
        </a:p>
      </dgm:t>
    </dgm:pt>
    <dgm:pt modelId="{F500F66D-6873-4051-918F-E05FC6CBF5B5}">
      <dgm:prSet phldrT="[Text]" custT="1"/>
      <dgm:spPr/>
      <dgm:t>
        <a:bodyPr/>
        <a:lstStyle/>
        <a:p>
          <a:r>
            <a:rPr lang="en-GB" sz="1400" dirty="0">
              <a:solidFill>
                <a:schemeClr val="tx1"/>
              </a:solidFill>
            </a:rPr>
            <a:t>Professional</a:t>
          </a:r>
        </a:p>
      </dgm:t>
    </dgm:pt>
    <dgm:pt modelId="{377ED425-AE33-4D48-B782-242ECD00F64D}" type="parTrans" cxnId="{4B45D18E-8125-4C8F-8408-9CA249AF5DC3}">
      <dgm:prSet/>
      <dgm:spPr/>
      <dgm:t>
        <a:bodyPr/>
        <a:lstStyle/>
        <a:p>
          <a:endParaRPr lang="en-GB" sz="2400">
            <a:solidFill>
              <a:schemeClr val="tx2"/>
            </a:solidFill>
          </a:endParaRPr>
        </a:p>
      </dgm:t>
    </dgm:pt>
    <dgm:pt modelId="{2DB226A8-F0AC-45CA-B23C-A391EB7D7105}" type="sibTrans" cxnId="{4B45D18E-8125-4C8F-8408-9CA249AF5DC3}">
      <dgm:prSet/>
      <dgm:spPr/>
      <dgm:t>
        <a:bodyPr/>
        <a:lstStyle/>
        <a:p>
          <a:endParaRPr lang="en-GB" sz="2400">
            <a:solidFill>
              <a:schemeClr val="tx2"/>
            </a:solidFill>
          </a:endParaRPr>
        </a:p>
      </dgm:t>
    </dgm:pt>
    <dgm:pt modelId="{64C04E3B-9AC9-4B0F-A994-2EC7A1F85830}">
      <dgm:prSet phldrT="[Text]" custT="1"/>
      <dgm:spPr/>
      <dgm:t>
        <a:bodyPr/>
        <a:lstStyle/>
        <a:p>
          <a:r>
            <a:rPr lang="en-GB" sz="1400" dirty="0">
              <a:solidFill>
                <a:schemeClr val="tx1"/>
              </a:solidFill>
            </a:rPr>
            <a:t>Ethics</a:t>
          </a:r>
        </a:p>
      </dgm:t>
    </dgm:pt>
    <dgm:pt modelId="{5C523ADE-9C2F-4CBF-9356-885E4E18C170}" type="parTrans" cxnId="{3862B261-1316-48FB-9137-75AFAF0F26F7}">
      <dgm:prSet/>
      <dgm:spPr/>
      <dgm:t>
        <a:bodyPr/>
        <a:lstStyle/>
        <a:p>
          <a:endParaRPr lang="en-GB" sz="2400"/>
        </a:p>
      </dgm:t>
    </dgm:pt>
    <dgm:pt modelId="{23EAFC81-A964-45B1-8E89-FAB92184345A}" type="sibTrans" cxnId="{3862B261-1316-48FB-9137-75AFAF0F26F7}">
      <dgm:prSet/>
      <dgm:spPr/>
      <dgm:t>
        <a:bodyPr/>
        <a:lstStyle/>
        <a:p>
          <a:endParaRPr lang="en-GB" sz="2400"/>
        </a:p>
      </dgm:t>
    </dgm:pt>
    <dgm:pt modelId="{76703951-509C-4743-A95C-65570E9FE8A1}" type="pres">
      <dgm:prSet presAssocID="{4A4F1819-4B41-4E1D-8AD2-69902E6957B6}" presName="Name0" presStyleCnt="0">
        <dgm:presLayoutVars>
          <dgm:chMax val="7"/>
          <dgm:chPref val="7"/>
          <dgm:dir/>
          <dgm:animLvl val="lvl"/>
        </dgm:presLayoutVars>
      </dgm:prSet>
      <dgm:spPr/>
    </dgm:pt>
    <dgm:pt modelId="{3C1397CA-90D1-44D0-9180-68F5D170ACED}" type="pres">
      <dgm:prSet presAssocID="{7170A69A-CA22-4619-8ACD-547367DC75B2}" presName="Accent1" presStyleCnt="0"/>
      <dgm:spPr/>
    </dgm:pt>
    <dgm:pt modelId="{39449E0E-2901-4002-93A2-508F63813C96}" type="pres">
      <dgm:prSet presAssocID="{7170A69A-CA22-4619-8ACD-547367DC75B2}" presName="Accent" presStyleLbl="node1" presStyleIdx="0" presStyleCnt="4"/>
      <dgm:spPr>
        <a:solidFill>
          <a:schemeClr val="accent1"/>
        </a:solidFill>
      </dgm:spPr>
    </dgm:pt>
    <dgm:pt modelId="{A186D785-E094-45B5-9F15-A29A70B5902E}" type="pres">
      <dgm:prSet presAssocID="{7170A69A-CA22-4619-8ACD-547367DC75B2}" presName="Parent1" presStyleLbl="revTx" presStyleIdx="0" presStyleCnt="4">
        <dgm:presLayoutVars>
          <dgm:chMax val="1"/>
          <dgm:chPref val="1"/>
          <dgm:bulletEnabled val="1"/>
        </dgm:presLayoutVars>
      </dgm:prSet>
      <dgm:spPr/>
    </dgm:pt>
    <dgm:pt modelId="{9A6A0A49-257C-42EA-886F-FC8BBE5B608E}" type="pres">
      <dgm:prSet presAssocID="{73B59EDC-2F27-42C8-B4E5-A8AE513B2567}" presName="Accent2" presStyleCnt="0"/>
      <dgm:spPr/>
    </dgm:pt>
    <dgm:pt modelId="{189AADD9-2040-4528-ABB0-6A7962006FF5}" type="pres">
      <dgm:prSet presAssocID="{73B59EDC-2F27-42C8-B4E5-A8AE513B2567}" presName="Accent" presStyleLbl="node1" presStyleIdx="1" presStyleCnt="4"/>
      <dgm:spPr>
        <a:solidFill>
          <a:schemeClr val="tx1"/>
        </a:solidFill>
      </dgm:spPr>
    </dgm:pt>
    <dgm:pt modelId="{32BAEF26-4E03-4216-BF57-FD3C539A8079}" type="pres">
      <dgm:prSet presAssocID="{73B59EDC-2F27-42C8-B4E5-A8AE513B2567}" presName="Parent2" presStyleLbl="revTx" presStyleIdx="1" presStyleCnt="4" custScaleX="226752" custLinFactNeighborX="74688" custLinFactNeighborY="-3112">
        <dgm:presLayoutVars>
          <dgm:chMax val="1"/>
          <dgm:chPref val="1"/>
          <dgm:bulletEnabled val="1"/>
        </dgm:presLayoutVars>
      </dgm:prSet>
      <dgm:spPr/>
    </dgm:pt>
    <dgm:pt modelId="{C4682E41-802F-4CFB-AE49-C33B7CD1EBED}" type="pres">
      <dgm:prSet presAssocID="{F500F66D-6873-4051-918F-E05FC6CBF5B5}" presName="Accent3" presStyleCnt="0"/>
      <dgm:spPr/>
    </dgm:pt>
    <dgm:pt modelId="{8528A7C3-0759-44FF-9D1B-12B781BA46E5}" type="pres">
      <dgm:prSet presAssocID="{F500F66D-6873-4051-918F-E05FC6CBF5B5}" presName="Accent" presStyleLbl="node1" presStyleIdx="2" presStyleCnt="4"/>
      <dgm:spPr>
        <a:solidFill>
          <a:schemeClr val="accent1"/>
        </a:solidFill>
      </dgm:spPr>
    </dgm:pt>
    <dgm:pt modelId="{9E6DC5FF-AC5A-4E37-9A1B-7FB0601FFC22}" type="pres">
      <dgm:prSet presAssocID="{F500F66D-6873-4051-918F-E05FC6CBF5B5}" presName="Parent3" presStyleLbl="revTx" presStyleIdx="2" presStyleCnt="4" custScaleX="174198" custLinFactNeighborX="-31584" custLinFactNeighborY="2465">
        <dgm:presLayoutVars>
          <dgm:chMax val="1"/>
          <dgm:chPref val="1"/>
          <dgm:bulletEnabled val="1"/>
        </dgm:presLayoutVars>
      </dgm:prSet>
      <dgm:spPr/>
    </dgm:pt>
    <dgm:pt modelId="{4E3B4E2F-D190-4F22-8449-0834B4E2FAF7}" type="pres">
      <dgm:prSet presAssocID="{64C04E3B-9AC9-4B0F-A994-2EC7A1F85830}" presName="Accent4" presStyleCnt="0"/>
      <dgm:spPr/>
    </dgm:pt>
    <dgm:pt modelId="{9BE911A8-F0F1-458E-B3B1-B2ADC0F58D00}" type="pres">
      <dgm:prSet presAssocID="{64C04E3B-9AC9-4B0F-A994-2EC7A1F85830}" presName="Accent" presStyleLbl="node1" presStyleIdx="3" presStyleCnt="4"/>
      <dgm:spPr>
        <a:solidFill>
          <a:schemeClr val="tx1"/>
        </a:solidFill>
      </dgm:spPr>
    </dgm:pt>
    <dgm:pt modelId="{64AACBFA-D709-442D-98D8-FD95BFEF5CBA}" type="pres">
      <dgm:prSet presAssocID="{64C04E3B-9AC9-4B0F-A994-2EC7A1F85830}" presName="Parent4" presStyleLbl="revTx" presStyleIdx="3" presStyleCnt="4">
        <dgm:presLayoutVars>
          <dgm:chMax val="1"/>
          <dgm:chPref val="1"/>
          <dgm:bulletEnabled val="1"/>
        </dgm:presLayoutVars>
      </dgm:prSet>
      <dgm:spPr/>
    </dgm:pt>
  </dgm:ptLst>
  <dgm:cxnLst>
    <dgm:cxn modelId="{747E3E12-D49D-4798-936D-68917853E001}" type="presOf" srcId="{64C04E3B-9AC9-4B0F-A994-2EC7A1F85830}" destId="{64AACBFA-D709-442D-98D8-FD95BFEF5CBA}" srcOrd="0" destOrd="0" presId="urn:microsoft.com/office/officeart/2009/layout/CircleArrowProcess"/>
    <dgm:cxn modelId="{14E57317-C398-4965-8D7E-0FBD6F139E8A}" type="presOf" srcId="{7170A69A-CA22-4619-8ACD-547367DC75B2}" destId="{A186D785-E094-45B5-9F15-A29A70B5902E}" srcOrd="0" destOrd="0" presId="urn:microsoft.com/office/officeart/2009/layout/CircleArrowProcess"/>
    <dgm:cxn modelId="{A046E21F-096B-4F50-B504-C6B3433CD600}" type="presOf" srcId="{F500F66D-6873-4051-918F-E05FC6CBF5B5}" destId="{9E6DC5FF-AC5A-4E37-9A1B-7FB0601FFC22}" srcOrd="0" destOrd="0" presId="urn:microsoft.com/office/officeart/2009/layout/CircleArrowProcess"/>
    <dgm:cxn modelId="{2E4EFB35-F9D2-41D4-A905-523D6B8D0EFA}" srcId="{4A4F1819-4B41-4E1D-8AD2-69902E6957B6}" destId="{73B59EDC-2F27-42C8-B4E5-A8AE513B2567}" srcOrd="1" destOrd="0" parTransId="{85319D78-036C-45ED-8559-8051A1F5D39A}" sibTransId="{9F769547-3416-4CDD-8EA5-1A64E5576A26}"/>
    <dgm:cxn modelId="{3862B261-1316-48FB-9137-75AFAF0F26F7}" srcId="{4A4F1819-4B41-4E1D-8AD2-69902E6957B6}" destId="{64C04E3B-9AC9-4B0F-A994-2EC7A1F85830}" srcOrd="3" destOrd="0" parTransId="{5C523ADE-9C2F-4CBF-9356-885E4E18C170}" sibTransId="{23EAFC81-A964-45B1-8E89-FAB92184345A}"/>
    <dgm:cxn modelId="{E0F85456-304F-43A1-9AAC-849211C02F30}" srcId="{4A4F1819-4B41-4E1D-8AD2-69902E6957B6}" destId="{7170A69A-CA22-4619-8ACD-547367DC75B2}" srcOrd="0" destOrd="0" parTransId="{180FE211-B4C8-4D19-AC38-8AB45E4A6E70}" sibTransId="{D3A2C376-CD89-4621-B722-1F2894102B69}"/>
    <dgm:cxn modelId="{8C47327B-484B-4EAC-BAE5-E724D3FE87AC}" type="presOf" srcId="{4A4F1819-4B41-4E1D-8AD2-69902E6957B6}" destId="{76703951-509C-4743-A95C-65570E9FE8A1}" srcOrd="0" destOrd="0" presId="urn:microsoft.com/office/officeart/2009/layout/CircleArrowProcess"/>
    <dgm:cxn modelId="{4B45D18E-8125-4C8F-8408-9CA249AF5DC3}" srcId="{4A4F1819-4B41-4E1D-8AD2-69902E6957B6}" destId="{F500F66D-6873-4051-918F-E05FC6CBF5B5}" srcOrd="2" destOrd="0" parTransId="{377ED425-AE33-4D48-B782-242ECD00F64D}" sibTransId="{2DB226A8-F0AC-45CA-B23C-A391EB7D7105}"/>
    <dgm:cxn modelId="{632876F3-9BFE-4F8A-B7DE-4AC43F0648C1}" type="presOf" srcId="{73B59EDC-2F27-42C8-B4E5-A8AE513B2567}" destId="{32BAEF26-4E03-4216-BF57-FD3C539A8079}" srcOrd="0" destOrd="0" presId="urn:microsoft.com/office/officeart/2009/layout/CircleArrowProcess"/>
    <dgm:cxn modelId="{97C8141E-2758-4ACA-BEB8-9CE80CE8C122}" type="presParOf" srcId="{76703951-509C-4743-A95C-65570E9FE8A1}" destId="{3C1397CA-90D1-44D0-9180-68F5D170ACED}" srcOrd="0" destOrd="0" presId="urn:microsoft.com/office/officeart/2009/layout/CircleArrowProcess"/>
    <dgm:cxn modelId="{B1D60954-EE0F-4128-AE08-BAC5D5A70B40}" type="presParOf" srcId="{3C1397CA-90D1-44D0-9180-68F5D170ACED}" destId="{39449E0E-2901-4002-93A2-508F63813C96}" srcOrd="0" destOrd="0" presId="urn:microsoft.com/office/officeart/2009/layout/CircleArrowProcess"/>
    <dgm:cxn modelId="{ED48CF36-0224-4497-86F7-86B5AD53AA2F}" type="presParOf" srcId="{76703951-509C-4743-A95C-65570E9FE8A1}" destId="{A186D785-E094-45B5-9F15-A29A70B5902E}" srcOrd="1" destOrd="0" presId="urn:microsoft.com/office/officeart/2009/layout/CircleArrowProcess"/>
    <dgm:cxn modelId="{8AC03DAD-B674-4E03-9260-E56F716B2DE2}" type="presParOf" srcId="{76703951-509C-4743-A95C-65570E9FE8A1}" destId="{9A6A0A49-257C-42EA-886F-FC8BBE5B608E}" srcOrd="2" destOrd="0" presId="urn:microsoft.com/office/officeart/2009/layout/CircleArrowProcess"/>
    <dgm:cxn modelId="{CEA03E4D-E576-4670-81F8-5618397D3061}" type="presParOf" srcId="{9A6A0A49-257C-42EA-886F-FC8BBE5B608E}" destId="{189AADD9-2040-4528-ABB0-6A7962006FF5}" srcOrd="0" destOrd="0" presId="urn:microsoft.com/office/officeart/2009/layout/CircleArrowProcess"/>
    <dgm:cxn modelId="{0A0C225A-1740-41BC-9BCF-8B1ED9258FEE}" type="presParOf" srcId="{76703951-509C-4743-A95C-65570E9FE8A1}" destId="{32BAEF26-4E03-4216-BF57-FD3C539A8079}" srcOrd="3" destOrd="0" presId="urn:microsoft.com/office/officeart/2009/layout/CircleArrowProcess"/>
    <dgm:cxn modelId="{16310369-8364-468D-92B0-A1B61A3694FB}" type="presParOf" srcId="{76703951-509C-4743-A95C-65570E9FE8A1}" destId="{C4682E41-802F-4CFB-AE49-C33B7CD1EBED}" srcOrd="4" destOrd="0" presId="urn:microsoft.com/office/officeart/2009/layout/CircleArrowProcess"/>
    <dgm:cxn modelId="{E7AAD63B-2EA9-4B90-B72F-AD34A8F50CCA}" type="presParOf" srcId="{C4682E41-802F-4CFB-AE49-C33B7CD1EBED}" destId="{8528A7C3-0759-44FF-9D1B-12B781BA46E5}" srcOrd="0" destOrd="0" presId="urn:microsoft.com/office/officeart/2009/layout/CircleArrowProcess"/>
    <dgm:cxn modelId="{B7884664-6E09-44F4-BA1F-ABE06BC955A3}" type="presParOf" srcId="{76703951-509C-4743-A95C-65570E9FE8A1}" destId="{9E6DC5FF-AC5A-4E37-9A1B-7FB0601FFC22}" srcOrd="5" destOrd="0" presId="urn:microsoft.com/office/officeart/2009/layout/CircleArrowProcess"/>
    <dgm:cxn modelId="{BC6F3794-B317-42B6-B37D-D9CC72F51758}" type="presParOf" srcId="{76703951-509C-4743-A95C-65570E9FE8A1}" destId="{4E3B4E2F-D190-4F22-8449-0834B4E2FAF7}" srcOrd="6" destOrd="0" presId="urn:microsoft.com/office/officeart/2009/layout/CircleArrowProcess"/>
    <dgm:cxn modelId="{B8DCE49E-AF2B-4BD1-A34E-01F44A6EFFD2}" type="presParOf" srcId="{4E3B4E2F-D190-4F22-8449-0834B4E2FAF7}" destId="{9BE911A8-F0F1-458E-B3B1-B2ADC0F58D00}" srcOrd="0" destOrd="0" presId="urn:microsoft.com/office/officeart/2009/layout/CircleArrowProcess"/>
    <dgm:cxn modelId="{B8A8FC9E-9C5D-4C83-B45C-849423D0B463}" type="presParOf" srcId="{76703951-509C-4743-A95C-65570E9FE8A1}" destId="{64AACBFA-D709-442D-98D8-FD95BFEF5CBA}"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663073-9E17-400C-A331-4E966FD4D197}"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GB"/>
        </a:p>
      </dgm:t>
    </dgm:pt>
    <dgm:pt modelId="{3AD4832B-9960-4BB1-A576-4B34831F4AA9}">
      <dgm:prSet phldrT="[Text]" custT="1"/>
      <dgm:spPr/>
      <dgm:t>
        <a:bodyPr/>
        <a:lstStyle/>
        <a:p>
          <a:r>
            <a:rPr lang="en-GB" sz="2000" dirty="0"/>
            <a:t>Ethical Frameworks</a:t>
          </a:r>
        </a:p>
      </dgm:t>
    </dgm:pt>
    <dgm:pt modelId="{868C8376-C116-4D6A-924C-2805FBD818F3}" type="parTrans" cxnId="{B62F15E3-A2D3-41BC-A52A-38A7829493CF}">
      <dgm:prSet/>
      <dgm:spPr/>
      <dgm:t>
        <a:bodyPr/>
        <a:lstStyle/>
        <a:p>
          <a:endParaRPr lang="en-GB"/>
        </a:p>
      </dgm:t>
    </dgm:pt>
    <dgm:pt modelId="{871D2852-A0CA-4240-920B-9197CFA33139}" type="sibTrans" cxnId="{B62F15E3-A2D3-41BC-A52A-38A7829493CF}">
      <dgm:prSet/>
      <dgm:spPr/>
      <dgm:t>
        <a:bodyPr/>
        <a:lstStyle/>
        <a:p>
          <a:endParaRPr lang="en-GB"/>
        </a:p>
      </dgm:t>
    </dgm:pt>
    <dgm:pt modelId="{60BF801F-23FD-4B1F-934C-F3FF30984A0D}">
      <dgm:prSet phldrT="[Text]"/>
      <dgm:spPr/>
      <dgm:t>
        <a:bodyPr/>
        <a:lstStyle/>
        <a:p>
          <a:pPr marL="355600" indent="-177800"/>
          <a:r>
            <a:rPr lang="en-GB" dirty="0"/>
            <a:t>Virtue Ethics – pursue positive qualities over negative traits</a:t>
          </a:r>
        </a:p>
      </dgm:t>
    </dgm:pt>
    <dgm:pt modelId="{EFCB47E0-42E8-4F77-A462-F758E8CC5E56}" type="parTrans" cxnId="{1F4857B2-F663-412C-A17D-B06455736A45}">
      <dgm:prSet/>
      <dgm:spPr/>
      <dgm:t>
        <a:bodyPr/>
        <a:lstStyle/>
        <a:p>
          <a:endParaRPr lang="en-GB"/>
        </a:p>
      </dgm:t>
    </dgm:pt>
    <dgm:pt modelId="{0C1EF9D7-40D3-4EA8-B0F9-83CD35546C90}" type="sibTrans" cxnId="{1F4857B2-F663-412C-A17D-B06455736A45}">
      <dgm:prSet/>
      <dgm:spPr/>
      <dgm:t>
        <a:bodyPr/>
        <a:lstStyle/>
        <a:p>
          <a:endParaRPr lang="en-GB"/>
        </a:p>
      </dgm:t>
    </dgm:pt>
    <dgm:pt modelId="{DEE6076D-C292-4141-94A6-A734DC4B5B4A}">
      <dgm:prSet phldrT="[Text]"/>
      <dgm:spPr/>
      <dgm:t>
        <a:bodyPr/>
        <a:lstStyle/>
        <a:p>
          <a:pPr marL="355600" indent="-177800"/>
          <a:r>
            <a:rPr lang="en-GB" dirty="0"/>
            <a:t>Utilitarianism – maximise goodness &amp; minimise harm</a:t>
          </a:r>
        </a:p>
      </dgm:t>
    </dgm:pt>
    <dgm:pt modelId="{64B26510-2E19-4B91-AB3D-306FEC3B2B3A}" type="parTrans" cxnId="{DAA8792D-024E-4EF0-AC65-878D2790F0AD}">
      <dgm:prSet/>
      <dgm:spPr/>
      <dgm:t>
        <a:bodyPr/>
        <a:lstStyle/>
        <a:p>
          <a:endParaRPr lang="en-GB"/>
        </a:p>
      </dgm:t>
    </dgm:pt>
    <dgm:pt modelId="{D2FBF4A7-0636-4036-9C86-83D9317D7519}" type="sibTrans" cxnId="{DAA8792D-024E-4EF0-AC65-878D2790F0AD}">
      <dgm:prSet/>
      <dgm:spPr/>
      <dgm:t>
        <a:bodyPr/>
        <a:lstStyle/>
        <a:p>
          <a:endParaRPr lang="en-GB"/>
        </a:p>
      </dgm:t>
    </dgm:pt>
    <dgm:pt modelId="{2A20B3B4-D2A5-4EEB-A393-ECF178D4BB62}">
      <dgm:prSet phldrT="[Text]"/>
      <dgm:spPr/>
      <dgm:t>
        <a:bodyPr/>
        <a:lstStyle/>
        <a:p>
          <a:pPr marL="355600" indent="-177800"/>
          <a:r>
            <a:rPr lang="en-GB" dirty="0"/>
            <a:t>Deontology – predefined rules</a:t>
          </a:r>
        </a:p>
      </dgm:t>
    </dgm:pt>
    <dgm:pt modelId="{0E27B8B7-108E-4D61-B2D5-15783777450E}" type="parTrans" cxnId="{429CFE4A-70F1-4795-8780-207D71DEBB93}">
      <dgm:prSet/>
      <dgm:spPr/>
      <dgm:t>
        <a:bodyPr/>
        <a:lstStyle/>
        <a:p>
          <a:endParaRPr lang="en-GB"/>
        </a:p>
      </dgm:t>
    </dgm:pt>
    <dgm:pt modelId="{9C4BA405-81AC-4A3B-8374-48F43A28DD36}" type="sibTrans" cxnId="{429CFE4A-70F1-4795-8780-207D71DEBB93}">
      <dgm:prSet/>
      <dgm:spPr/>
      <dgm:t>
        <a:bodyPr/>
        <a:lstStyle/>
        <a:p>
          <a:endParaRPr lang="en-GB"/>
        </a:p>
      </dgm:t>
    </dgm:pt>
    <dgm:pt modelId="{D57E0207-C632-4197-8626-9169925E13BF}" type="pres">
      <dgm:prSet presAssocID="{12663073-9E17-400C-A331-4E966FD4D197}" presName="Name0" presStyleCnt="0">
        <dgm:presLayoutVars>
          <dgm:dir/>
          <dgm:animLvl val="lvl"/>
          <dgm:resizeHandles val="exact"/>
        </dgm:presLayoutVars>
      </dgm:prSet>
      <dgm:spPr/>
    </dgm:pt>
    <dgm:pt modelId="{351A7BC2-6E94-451F-B00A-1F229AB4A618}" type="pres">
      <dgm:prSet presAssocID="{3AD4832B-9960-4BB1-A576-4B34831F4AA9}" presName="linNode" presStyleCnt="0"/>
      <dgm:spPr/>
    </dgm:pt>
    <dgm:pt modelId="{E8486950-DEAA-4A7E-BA85-9573A52AB490}" type="pres">
      <dgm:prSet presAssocID="{3AD4832B-9960-4BB1-A576-4B34831F4AA9}" presName="parentText" presStyleLbl="node1" presStyleIdx="0" presStyleCnt="1" custScaleX="51481" custScaleY="84546">
        <dgm:presLayoutVars>
          <dgm:chMax val="1"/>
          <dgm:bulletEnabled val="1"/>
        </dgm:presLayoutVars>
      </dgm:prSet>
      <dgm:spPr>
        <a:prstGeom prst="rect">
          <a:avLst/>
        </a:prstGeom>
      </dgm:spPr>
    </dgm:pt>
    <dgm:pt modelId="{714DC06F-CFD7-470C-B299-D0C8B71D9F51}" type="pres">
      <dgm:prSet presAssocID="{3AD4832B-9960-4BB1-A576-4B34831F4AA9}" presName="descendantText" presStyleLbl="alignAccFollowNode1" presStyleIdx="0" presStyleCnt="1">
        <dgm:presLayoutVars>
          <dgm:bulletEnabled val="1"/>
        </dgm:presLayoutVars>
      </dgm:prSet>
      <dgm:spPr>
        <a:prstGeom prst="rect">
          <a:avLst/>
        </a:prstGeom>
      </dgm:spPr>
    </dgm:pt>
  </dgm:ptLst>
  <dgm:cxnLst>
    <dgm:cxn modelId="{DCBFFF21-9F46-4753-A53B-231D804EE033}" type="presOf" srcId="{3AD4832B-9960-4BB1-A576-4B34831F4AA9}" destId="{E8486950-DEAA-4A7E-BA85-9573A52AB490}" srcOrd="0" destOrd="0" presId="urn:microsoft.com/office/officeart/2005/8/layout/vList5"/>
    <dgm:cxn modelId="{DAA8792D-024E-4EF0-AC65-878D2790F0AD}" srcId="{3AD4832B-9960-4BB1-A576-4B34831F4AA9}" destId="{DEE6076D-C292-4141-94A6-A734DC4B5B4A}" srcOrd="1" destOrd="0" parTransId="{64B26510-2E19-4B91-AB3D-306FEC3B2B3A}" sibTransId="{D2FBF4A7-0636-4036-9C86-83D9317D7519}"/>
    <dgm:cxn modelId="{4A8E1C3C-3636-4AA3-816D-07EFD468E737}" type="presOf" srcId="{12663073-9E17-400C-A331-4E966FD4D197}" destId="{D57E0207-C632-4197-8626-9169925E13BF}" srcOrd="0" destOrd="0" presId="urn:microsoft.com/office/officeart/2005/8/layout/vList5"/>
    <dgm:cxn modelId="{F62F3861-9F74-48E4-B9B6-B2BD7E50A320}" type="presOf" srcId="{60BF801F-23FD-4B1F-934C-F3FF30984A0D}" destId="{714DC06F-CFD7-470C-B299-D0C8B71D9F51}" srcOrd="0" destOrd="0" presId="urn:microsoft.com/office/officeart/2005/8/layout/vList5"/>
    <dgm:cxn modelId="{429CFE4A-70F1-4795-8780-207D71DEBB93}" srcId="{3AD4832B-9960-4BB1-A576-4B34831F4AA9}" destId="{2A20B3B4-D2A5-4EEB-A393-ECF178D4BB62}" srcOrd="2" destOrd="0" parTransId="{0E27B8B7-108E-4D61-B2D5-15783777450E}" sibTransId="{9C4BA405-81AC-4A3B-8374-48F43A28DD36}"/>
    <dgm:cxn modelId="{9DA92FA9-50AF-4E34-8E55-C0D09FFCA1E9}" type="presOf" srcId="{DEE6076D-C292-4141-94A6-A734DC4B5B4A}" destId="{714DC06F-CFD7-470C-B299-D0C8B71D9F51}" srcOrd="0" destOrd="1" presId="urn:microsoft.com/office/officeart/2005/8/layout/vList5"/>
    <dgm:cxn modelId="{1F4857B2-F663-412C-A17D-B06455736A45}" srcId="{3AD4832B-9960-4BB1-A576-4B34831F4AA9}" destId="{60BF801F-23FD-4B1F-934C-F3FF30984A0D}" srcOrd="0" destOrd="0" parTransId="{EFCB47E0-42E8-4F77-A462-F758E8CC5E56}" sibTransId="{0C1EF9D7-40D3-4EA8-B0F9-83CD35546C90}"/>
    <dgm:cxn modelId="{740044E2-48A3-4284-9923-C97A1197A699}" type="presOf" srcId="{2A20B3B4-D2A5-4EEB-A393-ECF178D4BB62}" destId="{714DC06F-CFD7-470C-B299-D0C8B71D9F51}" srcOrd="0" destOrd="2" presId="urn:microsoft.com/office/officeart/2005/8/layout/vList5"/>
    <dgm:cxn modelId="{B62F15E3-A2D3-41BC-A52A-38A7829493CF}" srcId="{12663073-9E17-400C-A331-4E966FD4D197}" destId="{3AD4832B-9960-4BB1-A576-4B34831F4AA9}" srcOrd="0" destOrd="0" parTransId="{868C8376-C116-4D6A-924C-2805FBD818F3}" sibTransId="{871D2852-A0CA-4240-920B-9197CFA33139}"/>
    <dgm:cxn modelId="{37CC0D3A-FDD5-445E-AD90-C61F19FE510A}" type="presParOf" srcId="{D57E0207-C632-4197-8626-9169925E13BF}" destId="{351A7BC2-6E94-451F-B00A-1F229AB4A618}" srcOrd="0" destOrd="0" presId="urn:microsoft.com/office/officeart/2005/8/layout/vList5"/>
    <dgm:cxn modelId="{C281528A-E374-4066-A667-A2FBC872FB75}" type="presParOf" srcId="{351A7BC2-6E94-451F-B00A-1F229AB4A618}" destId="{E8486950-DEAA-4A7E-BA85-9573A52AB490}" srcOrd="0" destOrd="0" presId="urn:microsoft.com/office/officeart/2005/8/layout/vList5"/>
    <dgm:cxn modelId="{17192F27-00E1-4C69-9F2C-1FECA47D6BA4}" type="presParOf" srcId="{351A7BC2-6E94-451F-B00A-1F229AB4A618}" destId="{714DC06F-CFD7-470C-B299-D0C8B71D9F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A8430B-AEF9-4B8A-9E1A-34B83505C4FC}"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GB"/>
        </a:p>
      </dgm:t>
    </dgm:pt>
    <dgm:pt modelId="{78ED9E0D-34FA-4740-B1A7-E45636250BA7}">
      <dgm:prSet phldrT="[Text]" custT="1"/>
      <dgm:spPr/>
      <dgm:t>
        <a:bodyPr/>
        <a:lstStyle/>
        <a:p>
          <a:pPr algn="l"/>
          <a:r>
            <a:rPr lang="en-GB" sz="2000" dirty="0"/>
            <a:t>Ethical principles for managing AI:</a:t>
          </a:r>
        </a:p>
      </dgm:t>
    </dgm:pt>
    <dgm:pt modelId="{D9F5B89E-1281-4E3A-AFAE-0ABF199CFC96}" type="parTrans" cxnId="{BAF52C86-E602-4A57-B3FC-F23557EE6878}">
      <dgm:prSet/>
      <dgm:spPr/>
      <dgm:t>
        <a:bodyPr/>
        <a:lstStyle/>
        <a:p>
          <a:pPr algn="l"/>
          <a:endParaRPr lang="en-GB"/>
        </a:p>
      </dgm:t>
    </dgm:pt>
    <dgm:pt modelId="{19996F79-F18E-4F78-9E63-8A4AFF980170}" type="sibTrans" cxnId="{BAF52C86-E602-4A57-B3FC-F23557EE6878}">
      <dgm:prSet/>
      <dgm:spPr/>
      <dgm:t>
        <a:bodyPr/>
        <a:lstStyle/>
        <a:p>
          <a:pPr algn="l"/>
          <a:endParaRPr lang="en-GB"/>
        </a:p>
      </dgm:t>
    </dgm:pt>
    <dgm:pt modelId="{1F955EFC-370C-4466-ADF7-53F28C805784}">
      <dgm:prSet phldrT="[Text]" custT="1"/>
      <dgm:spPr/>
      <dgm:t>
        <a:bodyPr/>
        <a:lstStyle/>
        <a:p>
          <a:pPr algn="l"/>
          <a:r>
            <a:rPr lang="en-GB" sz="1800" b="1" dirty="0"/>
            <a:t>Responsibility:</a:t>
          </a:r>
        </a:p>
      </dgm:t>
    </dgm:pt>
    <dgm:pt modelId="{9E25C11D-305C-45C7-A950-ABABDE01EAA6}" type="parTrans" cxnId="{0B372E32-EF67-4742-B739-F9A87E3C7199}">
      <dgm:prSet/>
      <dgm:spPr/>
      <dgm:t>
        <a:bodyPr/>
        <a:lstStyle/>
        <a:p>
          <a:pPr algn="l"/>
          <a:endParaRPr lang="en-GB"/>
        </a:p>
      </dgm:t>
    </dgm:pt>
    <dgm:pt modelId="{EEB6BE42-451B-4E79-8848-50FA164331AC}" type="sibTrans" cxnId="{0B372E32-EF67-4742-B739-F9A87E3C7199}">
      <dgm:prSet/>
      <dgm:spPr/>
      <dgm:t>
        <a:bodyPr/>
        <a:lstStyle/>
        <a:p>
          <a:pPr algn="l"/>
          <a:endParaRPr lang="en-GB"/>
        </a:p>
      </dgm:t>
    </dgm:pt>
    <dgm:pt modelId="{44D8DA13-46B0-4FCE-B705-85B9C8787E3A}">
      <dgm:prSet phldrT="[Text]" custT="1"/>
      <dgm:spPr/>
      <dgm:t>
        <a:bodyPr/>
        <a:lstStyle/>
        <a:p>
          <a:pPr algn="l"/>
          <a:r>
            <a:rPr lang="en-GB" sz="1600" dirty="0"/>
            <a:t>Organisation (accountability)</a:t>
          </a:r>
        </a:p>
      </dgm:t>
    </dgm:pt>
    <dgm:pt modelId="{8D0C89F2-F06F-4293-992C-72C4D1284991}" type="parTrans" cxnId="{C788C63A-2860-48C9-A189-30CBCBA6324C}">
      <dgm:prSet/>
      <dgm:spPr/>
      <dgm:t>
        <a:bodyPr/>
        <a:lstStyle/>
        <a:p>
          <a:pPr algn="l"/>
          <a:endParaRPr lang="en-GB"/>
        </a:p>
      </dgm:t>
    </dgm:pt>
    <dgm:pt modelId="{F70424D2-4CF2-47CD-A671-2CE40843553F}" type="sibTrans" cxnId="{C788C63A-2860-48C9-A189-30CBCBA6324C}">
      <dgm:prSet/>
      <dgm:spPr/>
      <dgm:t>
        <a:bodyPr/>
        <a:lstStyle/>
        <a:p>
          <a:pPr algn="l"/>
          <a:endParaRPr lang="en-GB"/>
        </a:p>
      </dgm:t>
    </dgm:pt>
    <dgm:pt modelId="{049B4CBC-CC38-4013-97DC-E6A91B9F48F9}">
      <dgm:prSet phldrT="[Text]" custT="1"/>
      <dgm:spPr/>
      <dgm:t>
        <a:bodyPr/>
        <a:lstStyle/>
        <a:p>
          <a:pPr algn="l"/>
          <a:r>
            <a:rPr lang="en-GB" sz="1600" dirty="0"/>
            <a:t>Professional</a:t>
          </a:r>
        </a:p>
      </dgm:t>
    </dgm:pt>
    <dgm:pt modelId="{DE3ECD76-2DFF-48B4-AF9F-5E92FD4376B0}" type="parTrans" cxnId="{12CEAE98-68C6-4C5C-B0C1-432A303B6902}">
      <dgm:prSet/>
      <dgm:spPr/>
      <dgm:t>
        <a:bodyPr/>
        <a:lstStyle/>
        <a:p>
          <a:pPr algn="l"/>
          <a:endParaRPr lang="en-GB"/>
        </a:p>
      </dgm:t>
    </dgm:pt>
    <dgm:pt modelId="{E162CA86-08F1-46C5-845D-087B85859F2D}" type="sibTrans" cxnId="{12CEAE98-68C6-4C5C-B0C1-432A303B6902}">
      <dgm:prSet/>
      <dgm:spPr/>
      <dgm:t>
        <a:bodyPr/>
        <a:lstStyle/>
        <a:p>
          <a:pPr algn="l"/>
          <a:endParaRPr lang="en-GB"/>
        </a:p>
      </dgm:t>
    </dgm:pt>
    <dgm:pt modelId="{36CCAA6E-24B5-4435-B58C-FED67ECE84DD}">
      <dgm:prSet phldrT="[Text]" custT="1"/>
      <dgm:spPr/>
      <dgm:t>
        <a:bodyPr/>
        <a:lstStyle/>
        <a:p>
          <a:pPr algn="l"/>
          <a:r>
            <a:rPr lang="en-GB" sz="1800" b="1" dirty="0"/>
            <a:t>Promotion of human values:</a:t>
          </a:r>
          <a:endParaRPr lang="en-GB" sz="1600" b="1" dirty="0"/>
        </a:p>
      </dgm:t>
    </dgm:pt>
    <dgm:pt modelId="{FDD3572E-475F-4231-9D04-9BD8110A759B}" type="parTrans" cxnId="{549DEDA0-F433-4921-B836-1B066B2C52D3}">
      <dgm:prSet/>
      <dgm:spPr/>
      <dgm:t>
        <a:bodyPr/>
        <a:lstStyle/>
        <a:p>
          <a:pPr algn="l"/>
          <a:endParaRPr lang="en-GB"/>
        </a:p>
      </dgm:t>
    </dgm:pt>
    <dgm:pt modelId="{671EA9D8-9834-446F-9F5E-0AB86BC7A2C2}" type="sibTrans" cxnId="{549DEDA0-F433-4921-B836-1B066B2C52D3}">
      <dgm:prSet/>
      <dgm:spPr/>
      <dgm:t>
        <a:bodyPr/>
        <a:lstStyle/>
        <a:p>
          <a:pPr algn="l"/>
          <a:endParaRPr lang="en-GB"/>
        </a:p>
      </dgm:t>
    </dgm:pt>
    <dgm:pt modelId="{D66CFB57-70DA-4A37-84D1-B1271F8327DE}">
      <dgm:prSet phldrT="[Text]" custT="1"/>
      <dgm:spPr/>
      <dgm:t>
        <a:bodyPr/>
        <a:lstStyle/>
        <a:p>
          <a:pPr algn="l"/>
          <a:r>
            <a:rPr lang="en-GB" sz="1600" dirty="0"/>
            <a:t>Fairness and non-discrimination</a:t>
          </a:r>
        </a:p>
      </dgm:t>
    </dgm:pt>
    <dgm:pt modelId="{18A0BCCF-A967-416E-957E-8C51D086106A}" type="parTrans" cxnId="{AD529F60-4F4A-4B78-96DF-7C3DE196FAE6}">
      <dgm:prSet/>
      <dgm:spPr/>
      <dgm:t>
        <a:bodyPr/>
        <a:lstStyle/>
        <a:p>
          <a:pPr algn="l"/>
          <a:endParaRPr lang="en-GB"/>
        </a:p>
      </dgm:t>
    </dgm:pt>
    <dgm:pt modelId="{F8356803-0640-4556-8881-6A3E9A4F39A0}" type="sibTrans" cxnId="{AD529F60-4F4A-4B78-96DF-7C3DE196FAE6}">
      <dgm:prSet/>
      <dgm:spPr/>
      <dgm:t>
        <a:bodyPr/>
        <a:lstStyle/>
        <a:p>
          <a:pPr algn="l"/>
          <a:endParaRPr lang="en-GB"/>
        </a:p>
      </dgm:t>
    </dgm:pt>
    <dgm:pt modelId="{6ABEBDBB-B17E-4B69-8DFB-16E359F1FB46}">
      <dgm:prSet phldrT="[Text]" custT="1"/>
      <dgm:spPr/>
      <dgm:t>
        <a:bodyPr/>
        <a:lstStyle/>
        <a:p>
          <a:pPr algn="l"/>
          <a:r>
            <a:rPr lang="en-GB" sz="1600" dirty="0"/>
            <a:t>Rule of Law</a:t>
          </a:r>
        </a:p>
      </dgm:t>
    </dgm:pt>
    <dgm:pt modelId="{90CA1FF3-950E-443A-8774-EECA15D66FDB}" type="parTrans" cxnId="{E948D4AB-AD5F-4ACA-9E3C-2C45A4CC6CE9}">
      <dgm:prSet/>
      <dgm:spPr/>
      <dgm:t>
        <a:bodyPr/>
        <a:lstStyle/>
        <a:p>
          <a:pPr algn="l"/>
          <a:endParaRPr lang="en-GB"/>
        </a:p>
      </dgm:t>
    </dgm:pt>
    <dgm:pt modelId="{21B8FB52-DEA8-45D2-A1D2-550056719720}" type="sibTrans" cxnId="{E948D4AB-AD5F-4ACA-9E3C-2C45A4CC6CE9}">
      <dgm:prSet/>
      <dgm:spPr/>
      <dgm:t>
        <a:bodyPr/>
        <a:lstStyle/>
        <a:p>
          <a:pPr algn="l"/>
          <a:endParaRPr lang="en-GB"/>
        </a:p>
      </dgm:t>
    </dgm:pt>
    <dgm:pt modelId="{FBC54FA3-9A9E-4262-AFA7-1FB4FA59D8E6}">
      <dgm:prSet phldrT="[Text]" custT="1"/>
      <dgm:spPr/>
      <dgm:t>
        <a:bodyPr/>
        <a:lstStyle/>
        <a:p>
          <a:pPr algn="l"/>
          <a:r>
            <a:rPr lang="en-GB" sz="1600" dirty="0"/>
            <a:t>International norms of behaviour</a:t>
          </a:r>
        </a:p>
      </dgm:t>
    </dgm:pt>
    <dgm:pt modelId="{7FB66099-031F-414D-B755-2024F8A47478}" type="parTrans" cxnId="{0DAB8E01-3598-456B-A9E3-C2A717EC34F5}">
      <dgm:prSet/>
      <dgm:spPr/>
      <dgm:t>
        <a:bodyPr/>
        <a:lstStyle/>
        <a:p>
          <a:pPr algn="l"/>
          <a:endParaRPr lang="en-GB"/>
        </a:p>
      </dgm:t>
    </dgm:pt>
    <dgm:pt modelId="{67EC8D37-9600-4366-AB4F-AF0C6FB85756}" type="sibTrans" cxnId="{0DAB8E01-3598-456B-A9E3-C2A717EC34F5}">
      <dgm:prSet/>
      <dgm:spPr/>
      <dgm:t>
        <a:bodyPr/>
        <a:lstStyle/>
        <a:p>
          <a:pPr algn="l"/>
          <a:endParaRPr lang="en-GB"/>
        </a:p>
      </dgm:t>
    </dgm:pt>
    <dgm:pt modelId="{D15B80B8-C0C8-4175-B653-F54B2EC96F2C}">
      <dgm:prSet phldrT="[Text]" custT="1"/>
      <dgm:spPr/>
      <dgm:t>
        <a:bodyPr/>
        <a:lstStyle/>
        <a:p>
          <a:pPr algn="l"/>
          <a:r>
            <a:rPr lang="en-GB" sz="1600" dirty="0"/>
            <a:t>Societal benefit</a:t>
          </a:r>
        </a:p>
      </dgm:t>
    </dgm:pt>
    <dgm:pt modelId="{2E439682-3B02-42CE-BBAE-4AF6B4E312DB}" type="parTrans" cxnId="{F16B3C4B-5FDE-458C-9BBA-4B5719108FBC}">
      <dgm:prSet/>
      <dgm:spPr/>
      <dgm:t>
        <a:bodyPr/>
        <a:lstStyle/>
        <a:p>
          <a:endParaRPr lang="en-GB"/>
        </a:p>
      </dgm:t>
    </dgm:pt>
    <dgm:pt modelId="{6E630835-F61A-4D80-B8F8-FFDDB1D62263}" type="sibTrans" cxnId="{F16B3C4B-5FDE-458C-9BBA-4B5719108FBC}">
      <dgm:prSet/>
      <dgm:spPr/>
      <dgm:t>
        <a:bodyPr/>
        <a:lstStyle/>
        <a:p>
          <a:endParaRPr lang="en-GB"/>
        </a:p>
      </dgm:t>
    </dgm:pt>
    <dgm:pt modelId="{7FCD6AAF-12C9-44D2-B381-82121916B8E7}">
      <dgm:prSet phldrT="[Text]" custT="1"/>
      <dgm:spPr/>
      <dgm:t>
        <a:bodyPr/>
        <a:lstStyle/>
        <a:p>
          <a:pPr algn="l"/>
          <a:r>
            <a:rPr lang="en-GB" sz="1800" b="1" dirty="0"/>
            <a:t>Human Control:</a:t>
          </a:r>
        </a:p>
      </dgm:t>
    </dgm:pt>
    <dgm:pt modelId="{394A06C5-E358-438B-B223-786ED7B687B1}" type="parTrans" cxnId="{37A061EC-4BA9-4C84-A569-7799286C65A5}">
      <dgm:prSet/>
      <dgm:spPr/>
      <dgm:t>
        <a:bodyPr/>
        <a:lstStyle/>
        <a:p>
          <a:endParaRPr lang="en-GB"/>
        </a:p>
      </dgm:t>
    </dgm:pt>
    <dgm:pt modelId="{6B6AAF51-D27B-4267-8A8E-76EB70F00D5A}" type="sibTrans" cxnId="{37A061EC-4BA9-4C84-A569-7799286C65A5}">
      <dgm:prSet/>
      <dgm:spPr/>
      <dgm:t>
        <a:bodyPr/>
        <a:lstStyle/>
        <a:p>
          <a:endParaRPr lang="en-GB"/>
        </a:p>
      </dgm:t>
    </dgm:pt>
    <dgm:pt modelId="{3B75F75E-D9DE-4D57-801C-1FFC27ABCDF2}">
      <dgm:prSet phldrT="[Text]" custT="1"/>
      <dgm:spPr/>
      <dgm:t>
        <a:bodyPr/>
        <a:lstStyle/>
        <a:p>
          <a:pPr algn="l"/>
          <a:r>
            <a:rPr lang="en-GB" sz="1600" dirty="0"/>
            <a:t>Human centred design and Community involvement</a:t>
          </a:r>
        </a:p>
      </dgm:t>
    </dgm:pt>
    <dgm:pt modelId="{89AC70A5-1575-43C5-B72E-B2C538E7D84F}" type="parTrans" cxnId="{5E927B5B-C780-461B-8EB4-4A6A5ACE07A7}">
      <dgm:prSet/>
      <dgm:spPr/>
      <dgm:t>
        <a:bodyPr/>
        <a:lstStyle/>
        <a:p>
          <a:endParaRPr lang="en-GB"/>
        </a:p>
      </dgm:t>
    </dgm:pt>
    <dgm:pt modelId="{1498BB58-C0AC-4D39-9AD5-0EC9AA02E7D9}" type="sibTrans" cxnId="{5E927B5B-C780-461B-8EB4-4A6A5ACE07A7}">
      <dgm:prSet/>
      <dgm:spPr/>
      <dgm:t>
        <a:bodyPr/>
        <a:lstStyle/>
        <a:p>
          <a:endParaRPr lang="en-GB"/>
        </a:p>
      </dgm:t>
    </dgm:pt>
    <dgm:pt modelId="{B9CB2777-87DD-4660-833E-0924BF681F44}">
      <dgm:prSet phldrT="[Text]" custT="1"/>
      <dgm:spPr/>
      <dgm:t>
        <a:bodyPr/>
        <a:lstStyle/>
        <a:p>
          <a:pPr algn="l"/>
          <a:r>
            <a:rPr lang="en-GB" sz="1600" dirty="0"/>
            <a:t>Transparency &amp; Explainability</a:t>
          </a:r>
        </a:p>
      </dgm:t>
    </dgm:pt>
    <dgm:pt modelId="{1590723D-02CC-437D-A3BF-5BACCE06D203}" type="parTrans" cxnId="{8DE0768A-F8CB-49B5-BB76-AE8A732253CE}">
      <dgm:prSet/>
      <dgm:spPr/>
      <dgm:t>
        <a:bodyPr/>
        <a:lstStyle/>
        <a:p>
          <a:endParaRPr lang="en-GB"/>
        </a:p>
      </dgm:t>
    </dgm:pt>
    <dgm:pt modelId="{36F17A96-61C0-47E2-ADD2-988321E847A8}" type="sibTrans" cxnId="{8DE0768A-F8CB-49B5-BB76-AE8A732253CE}">
      <dgm:prSet/>
      <dgm:spPr/>
      <dgm:t>
        <a:bodyPr/>
        <a:lstStyle/>
        <a:p>
          <a:endParaRPr lang="en-GB"/>
        </a:p>
      </dgm:t>
    </dgm:pt>
    <dgm:pt modelId="{ECCE430C-EA1B-4E51-800E-5279C4CE4CF8}">
      <dgm:prSet phldrT="[Text]" custT="1"/>
      <dgm:spPr/>
      <dgm:t>
        <a:bodyPr/>
        <a:lstStyle/>
        <a:p>
          <a:pPr algn="l"/>
          <a:r>
            <a:rPr lang="en-GB" sz="1600" dirty="0"/>
            <a:t>Human oversight</a:t>
          </a:r>
        </a:p>
      </dgm:t>
    </dgm:pt>
    <dgm:pt modelId="{130F4E56-1830-4D4F-9CBC-423C72DE6EFC}" type="parTrans" cxnId="{5A99C860-1589-4C28-B78A-DB0E5997D6E2}">
      <dgm:prSet/>
      <dgm:spPr/>
      <dgm:t>
        <a:bodyPr/>
        <a:lstStyle/>
        <a:p>
          <a:endParaRPr lang="en-GB"/>
        </a:p>
      </dgm:t>
    </dgm:pt>
    <dgm:pt modelId="{4688E6D3-7794-472B-B3E5-C6D3E2FDA4AA}" type="sibTrans" cxnId="{5A99C860-1589-4C28-B78A-DB0E5997D6E2}">
      <dgm:prSet/>
      <dgm:spPr/>
      <dgm:t>
        <a:bodyPr/>
        <a:lstStyle/>
        <a:p>
          <a:endParaRPr lang="en-GB"/>
        </a:p>
      </dgm:t>
    </dgm:pt>
    <dgm:pt modelId="{F6E0DAC9-7A46-4767-B551-DA4F51E932C0}">
      <dgm:prSet phldrT="[Text]" custT="1"/>
      <dgm:spPr/>
      <dgm:t>
        <a:bodyPr/>
        <a:lstStyle/>
        <a:p>
          <a:pPr algn="l"/>
          <a:r>
            <a:rPr lang="en-GB" sz="1800" b="1" dirty="0"/>
            <a:t>Safety:</a:t>
          </a:r>
        </a:p>
      </dgm:t>
    </dgm:pt>
    <dgm:pt modelId="{C633237F-5486-4DB4-870E-5A79FABA3A77}" type="parTrans" cxnId="{EE753EA8-8C04-4FFC-A7D3-B16CF74660D0}">
      <dgm:prSet/>
      <dgm:spPr/>
      <dgm:t>
        <a:bodyPr/>
        <a:lstStyle/>
        <a:p>
          <a:endParaRPr lang="en-GB"/>
        </a:p>
      </dgm:t>
    </dgm:pt>
    <dgm:pt modelId="{26956135-4FD0-44C2-B653-9306B4980198}" type="sibTrans" cxnId="{EE753EA8-8C04-4FFC-A7D3-B16CF74660D0}">
      <dgm:prSet/>
      <dgm:spPr/>
      <dgm:t>
        <a:bodyPr/>
        <a:lstStyle/>
        <a:p>
          <a:endParaRPr lang="en-GB"/>
        </a:p>
      </dgm:t>
    </dgm:pt>
    <dgm:pt modelId="{4D56ECF3-D74C-49A1-98ED-4B5491BF9C5C}">
      <dgm:prSet phldrT="[Text]" custT="1"/>
      <dgm:spPr/>
      <dgm:t>
        <a:bodyPr/>
        <a:lstStyle/>
        <a:p>
          <a:pPr algn="l"/>
          <a:r>
            <a:rPr lang="en-GB" sz="1600" dirty="0"/>
            <a:t>Privacy</a:t>
          </a:r>
        </a:p>
      </dgm:t>
    </dgm:pt>
    <dgm:pt modelId="{AE9A6BBB-420A-425B-931D-454455B390B3}" type="parTrans" cxnId="{7023E550-5D47-416C-A002-887A2D02536F}">
      <dgm:prSet/>
      <dgm:spPr/>
      <dgm:t>
        <a:bodyPr/>
        <a:lstStyle/>
        <a:p>
          <a:endParaRPr lang="en-GB"/>
        </a:p>
      </dgm:t>
    </dgm:pt>
    <dgm:pt modelId="{4B0F28C9-440A-4D8B-B92F-D04B9D5CA8BD}" type="sibTrans" cxnId="{7023E550-5D47-416C-A002-887A2D02536F}">
      <dgm:prSet/>
      <dgm:spPr/>
      <dgm:t>
        <a:bodyPr/>
        <a:lstStyle/>
        <a:p>
          <a:endParaRPr lang="en-GB"/>
        </a:p>
      </dgm:t>
    </dgm:pt>
    <dgm:pt modelId="{E63EC9AA-D4FC-4EB3-A9BA-18CB4414B761}">
      <dgm:prSet phldrT="[Text]" custT="1"/>
      <dgm:spPr/>
      <dgm:t>
        <a:bodyPr/>
        <a:lstStyle/>
        <a:p>
          <a:pPr algn="l"/>
          <a:r>
            <a:rPr lang="en-GB" sz="1600" dirty="0"/>
            <a:t>Safety &amp; Security</a:t>
          </a:r>
        </a:p>
      </dgm:t>
    </dgm:pt>
    <dgm:pt modelId="{1CB22C18-D593-4ABB-B900-F49CFEA4B80A}" type="parTrans" cxnId="{7C13EB8C-FCD2-4F5A-B4EF-C219A09D6F93}">
      <dgm:prSet/>
      <dgm:spPr/>
      <dgm:t>
        <a:bodyPr/>
        <a:lstStyle/>
        <a:p>
          <a:endParaRPr lang="en-GB"/>
        </a:p>
      </dgm:t>
    </dgm:pt>
    <dgm:pt modelId="{2A25AD21-2E0B-4FD4-8308-A4751FF2883B}" type="sibTrans" cxnId="{7C13EB8C-FCD2-4F5A-B4EF-C219A09D6F93}">
      <dgm:prSet/>
      <dgm:spPr/>
      <dgm:t>
        <a:bodyPr/>
        <a:lstStyle/>
        <a:p>
          <a:endParaRPr lang="en-GB"/>
        </a:p>
      </dgm:t>
    </dgm:pt>
    <dgm:pt modelId="{E392F7B6-C64D-4B9F-BF07-CBAEDA5696F3}">
      <dgm:prSet phldrT="[Text]" custT="1"/>
      <dgm:spPr/>
      <dgm:t>
        <a:bodyPr/>
        <a:lstStyle/>
        <a:p>
          <a:pPr algn="l"/>
          <a:r>
            <a:rPr lang="en-GB" sz="1600" dirty="0"/>
            <a:t>Labour practices</a:t>
          </a:r>
        </a:p>
      </dgm:t>
    </dgm:pt>
    <dgm:pt modelId="{914A696E-96C1-44CE-8D25-CBD2FD3BF568}" type="parTrans" cxnId="{0A67CDC6-5888-4BEB-A227-FC0F14305EAE}">
      <dgm:prSet/>
      <dgm:spPr/>
      <dgm:t>
        <a:bodyPr/>
        <a:lstStyle/>
        <a:p>
          <a:endParaRPr lang="en-GB"/>
        </a:p>
      </dgm:t>
    </dgm:pt>
    <dgm:pt modelId="{3CA6BBD1-949D-490B-BB29-37CF1F7A9F5E}" type="sibTrans" cxnId="{0A67CDC6-5888-4BEB-A227-FC0F14305EAE}">
      <dgm:prSet/>
      <dgm:spPr/>
      <dgm:t>
        <a:bodyPr/>
        <a:lstStyle/>
        <a:p>
          <a:endParaRPr lang="en-GB"/>
        </a:p>
      </dgm:t>
    </dgm:pt>
    <dgm:pt modelId="{69773159-4C2A-42AA-BC22-9B9072BDA644}">
      <dgm:prSet phldrT="[Text]" custT="1"/>
      <dgm:spPr/>
      <dgm:t>
        <a:bodyPr/>
        <a:lstStyle/>
        <a:p>
          <a:pPr algn="l"/>
          <a:r>
            <a:rPr lang="en-GB" sz="1600" dirty="0"/>
            <a:t>Environmental sustainability</a:t>
          </a:r>
        </a:p>
      </dgm:t>
    </dgm:pt>
    <dgm:pt modelId="{50EF0736-EDEE-448B-9291-41181867AA72}" type="parTrans" cxnId="{B879DA25-E462-4043-8A6C-C114B71638C4}">
      <dgm:prSet/>
      <dgm:spPr/>
      <dgm:t>
        <a:bodyPr/>
        <a:lstStyle/>
        <a:p>
          <a:endParaRPr lang="en-GB"/>
        </a:p>
      </dgm:t>
    </dgm:pt>
    <dgm:pt modelId="{B60A80DF-9F27-42BE-ACDC-E64D7DFD6C7E}" type="sibTrans" cxnId="{B879DA25-E462-4043-8A6C-C114B71638C4}">
      <dgm:prSet/>
      <dgm:spPr/>
      <dgm:t>
        <a:bodyPr/>
        <a:lstStyle/>
        <a:p>
          <a:endParaRPr lang="en-GB"/>
        </a:p>
      </dgm:t>
    </dgm:pt>
    <dgm:pt modelId="{6F68EFE8-253C-4CDF-AF6E-EBD9A9DC1369}" type="pres">
      <dgm:prSet presAssocID="{C4A8430B-AEF9-4B8A-9E1A-34B83505C4FC}" presName="composite" presStyleCnt="0">
        <dgm:presLayoutVars>
          <dgm:chMax val="1"/>
          <dgm:dir/>
          <dgm:resizeHandles val="exact"/>
        </dgm:presLayoutVars>
      </dgm:prSet>
      <dgm:spPr/>
    </dgm:pt>
    <dgm:pt modelId="{E14C769B-5251-4C1C-A3C0-C91EB03BA443}" type="pres">
      <dgm:prSet presAssocID="{78ED9E0D-34FA-4740-B1A7-E45636250BA7}" presName="roof" presStyleLbl="dkBgShp" presStyleIdx="0" presStyleCnt="2" custScaleY="37475"/>
      <dgm:spPr/>
    </dgm:pt>
    <dgm:pt modelId="{BC32EEED-8B63-4722-935C-33F116B7714C}" type="pres">
      <dgm:prSet presAssocID="{78ED9E0D-34FA-4740-B1A7-E45636250BA7}" presName="pillars" presStyleCnt="0"/>
      <dgm:spPr/>
    </dgm:pt>
    <dgm:pt modelId="{3A80DAD0-990B-4B43-8121-748F057C36D8}" type="pres">
      <dgm:prSet presAssocID="{78ED9E0D-34FA-4740-B1A7-E45636250BA7}" presName="pillar1" presStyleLbl="node1" presStyleIdx="0" presStyleCnt="4" custScaleY="133027" custLinFactNeighborY="2559">
        <dgm:presLayoutVars>
          <dgm:bulletEnabled val="1"/>
        </dgm:presLayoutVars>
      </dgm:prSet>
      <dgm:spPr/>
    </dgm:pt>
    <dgm:pt modelId="{F95D3096-EE9D-4BEC-B8E4-868E59348896}" type="pres">
      <dgm:prSet presAssocID="{36CCAA6E-24B5-4435-B58C-FED67ECE84DD}" presName="pillarX" presStyleLbl="node1" presStyleIdx="1" presStyleCnt="4" custScaleY="133010" custLinFactNeighborY="2387">
        <dgm:presLayoutVars>
          <dgm:bulletEnabled val="1"/>
        </dgm:presLayoutVars>
      </dgm:prSet>
      <dgm:spPr/>
    </dgm:pt>
    <dgm:pt modelId="{FC59120D-7E69-4B9D-9031-53F181ED106E}" type="pres">
      <dgm:prSet presAssocID="{7FCD6AAF-12C9-44D2-B381-82121916B8E7}" presName="pillarX" presStyleLbl="node1" presStyleIdx="2" presStyleCnt="4" custScaleY="133027" custLinFactNeighborY="2278">
        <dgm:presLayoutVars>
          <dgm:bulletEnabled val="1"/>
        </dgm:presLayoutVars>
      </dgm:prSet>
      <dgm:spPr/>
    </dgm:pt>
    <dgm:pt modelId="{5EC4EEE4-C980-4804-B6F9-CA07C5B430A9}" type="pres">
      <dgm:prSet presAssocID="{F6E0DAC9-7A46-4767-B551-DA4F51E932C0}" presName="pillarX" presStyleLbl="node1" presStyleIdx="3" presStyleCnt="4" custScaleY="133027" custLinFactNeighborY="2278">
        <dgm:presLayoutVars>
          <dgm:bulletEnabled val="1"/>
        </dgm:presLayoutVars>
      </dgm:prSet>
      <dgm:spPr/>
    </dgm:pt>
    <dgm:pt modelId="{EDA31FDE-6BEC-46BD-B362-E107E445391D}" type="pres">
      <dgm:prSet presAssocID="{78ED9E0D-34FA-4740-B1A7-E45636250BA7}" presName="base" presStyleLbl="dkBgShp" presStyleIdx="1" presStyleCnt="2" custScaleY="87603" custLinFactNeighborY="70018"/>
      <dgm:spPr>
        <a:ln>
          <a:solidFill>
            <a:schemeClr val="tx1"/>
          </a:solidFill>
        </a:ln>
      </dgm:spPr>
    </dgm:pt>
  </dgm:ptLst>
  <dgm:cxnLst>
    <dgm:cxn modelId="{0DAB8E01-3598-456B-A9E3-C2A717EC34F5}" srcId="{1F955EFC-370C-4466-ADF7-53F28C805784}" destId="{FBC54FA3-9A9E-4262-AFA7-1FB4FA59D8E6}" srcOrd="3" destOrd="0" parTransId="{7FB66099-031F-414D-B755-2024F8A47478}" sibTransId="{67EC8D37-9600-4366-AB4F-AF0C6FB85756}"/>
    <dgm:cxn modelId="{78CDE10E-3693-4ACC-B613-7F3EBE437D62}" type="presOf" srcId="{36CCAA6E-24B5-4435-B58C-FED67ECE84DD}" destId="{F95D3096-EE9D-4BEC-B8E4-868E59348896}" srcOrd="0" destOrd="0" presId="urn:microsoft.com/office/officeart/2005/8/layout/hList3"/>
    <dgm:cxn modelId="{A7E61810-2433-4DA7-BD1C-915A40609407}" type="presOf" srcId="{D15B80B8-C0C8-4175-B653-F54B2EC96F2C}" destId="{F95D3096-EE9D-4BEC-B8E4-868E59348896}" srcOrd="0" destOrd="2" presId="urn:microsoft.com/office/officeart/2005/8/layout/hList3"/>
    <dgm:cxn modelId="{B879DA25-E462-4043-8A6C-C114B71638C4}" srcId="{36CCAA6E-24B5-4435-B58C-FED67ECE84DD}" destId="{69773159-4C2A-42AA-BC22-9B9072BDA644}" srcOrd="4" destOrd="0" parTransId="{50EF0736-EDEE-448B-9291-41181867AA72}" sibTransId="{B60A80DF-9F27-42BE-ACDC-E64D7DFD6C7E}"/>
    <dgm:cxn modelId="{0B372E32-EF67-4742-B739-F9A87E3C7199}" srcId="{78ED9E0D-34FA-4740-B1A7-E45636250BA7}" destId="{1F955EFC-370C-4466-ADF7-53F28C805784}" srcOrd="0" destOrd="0" parTransId="{9E25C11D-305C-45C7-A950-ABABDE01EAA6}" sibTransId="{EEB6BE42-451B-4E79-8848-50FA164331AC}"/>
    <dgm:cxn modelId="{22DF8439-6056-4A97-8ABC-8A9C8DCD9A0B}" type="presOf" srcId="{E63EC9AA-D4FC-4EB3-A9BA-18CB4414B761}" destId="{5EC4EEE4-C980-4804-B6F9-CA07C5B430A9}" srcOrd="0" destOrd="2" presId="urn:microsoft.com/office/officeart/2005/8/layout/hList3"/>
    <dgm:cxn modelId="{C788C63A-2860-48C9-A189-30CBCBA6324C}" srcId="{1F955EFC-370C-4466-ADF7-53F28C805784}" destId="{44D8DA13-46B0-4FCE-B705-85B9C8787E3A}" srcOrd="0" destOrd="0" parTransId="{8D0C89F2-F06F-4293-992C-72C4D1284991}" sibTransId="{F70424D2-4CF2-47CD-A671-2CE40843553F}"/>
    <dgm:cxn modelId="{0F4FDB3E-8AC9-4007-B1AB-BFF19F9CB815}" type="presOf" srcId="{4D56ECF3-D74C-49A1-98ED-4B5491BF9C5C}" destId="{5EC4EEE4-C980-4804-B6F9-CA07C5B430A9}" srcOrd="0" destOrd="1" presId="urn:microsoft.com/office/officeart/2005/8/layout/hList3"/>
    <dgm:cxn modelId="{5E927B5B-C780-461B-8EB4-4A6A5ACE07A7}" srcId="{36CCAA6E-24B5-4435-B58C-FED67ECE84DD}" destId="{3B75F75E-D9DE-4D57-801C-1FFC27ABCDF2}" srcOrd="2" destOrd="0" parTransId="{89AC70A5-1575-43C5-B72E-B2C538E7D84F}" sibTransId="{1498BB58-C0AC-4D39-9AD5-0EC9AA02E7D9}"/>
    <dgm:cxn modelId="{AD529F60-4F4A-4B78-96DF-7C3DE196FAE6}" srcId="{36CCAA6E-24B5-4435-B58C-FED67ECE84DD}" destId="{D66CFB57-70DA-4A37-84D1-B1271F8327DE}" srcOrd="0" destOrd="0" parTransId="{18A0BCCF-A967-416E-957E-8C51D086106A}" sibTransId="{F8356803-0640-4556-8881-6A3E9A4F39A0}"/>
    <dgm:cxn modelId="{5A99C860-1589-4C28-B78A-DB0E5997D6E2}" srcId="{7FCD6AAF-12C9-44D2-B381-82121916B8E7}" destId="{ECCE430C-EA1B-4E51-800E-5279C4CE4CF8}" srcOrd="1" destOrd="0" parTransId="{130F4E56-1830-4D4F-9CBC-423C72DE6EFC}" sibTransId="{4688E6D3-7794-472B-B3E5-C6D3E2FDA4AA}"/>
    <dgm:cxn modelId="{08E6D960-1635-4AE6-9C41-E2C93A17AAEC}" type="presOf" srcId="{F6E0DAC9-7A46-4767-B551-DA4F51E932C0}" destId="{5EC4EEE4-C980-4804-B6F9-CA07C5B430A9}" srcOrd="0" destOrd="0" presId="urn:microsoft.com/office/officeart/2005/8/layout/hList3"/>
    <dgm:cxn modelId="{F16B3C4B-5FDE-458C-9BBA-4B5719108FBC}" srcId="{36CCAA6E-24B5-4435-B58C-FED67ECE84DD}" destId="{D15B80B8-C0C8-4175-B653-F54B2EC96F2C}" srcOrd="1" destOrd="0" parTransId="{2E439682-3B02-42CE-BBAE-4AF6B4E312DB}" sibTransId="{6E630835-F61A-4D80-B8F8-FFDDB1D62263}"/>
    <dgm:cxn modelId="{66B3414C-0010-4E78-86E8-487AFF928CCF}" type="presOf" srcId="{049B4CBC-CC38-4013-97DC-E6A91B9F48F9}" destId="{3A80DAD0-990B-4B43-8121-748F057C36D8}" srcOrd="0" destOrd="2" presId="urn:microsoft.com/office/officeart/2005/8/layout/hList3"/>
    <dgm:cxn modelId="{465E824F-6DCD-41DD-802E-6B42CF8AF2A0}" type="presOf" srcId="{E392F7B6-C64D-4B9F-BF07-CBAEDA5696F3}" destId="{F95D3096-EE9D-4BEC-B8E4-868E59348896}" srcOrd="0" destOrd="4" presId="urn:microsoft.com/office/officeart/2005/8/layout/hList3"/>
    <dgm:cxn modelId="{7023E550-5D47-416C-A002-887A2D02536F}" srcId="{F6E0DAC9-7A46-4767-B551-DA4F51E932C0}" destId="{4D56ECF3-D74C-49A1-98ED-4B5491BF9C5C}" srcOrd="0" destOrd="0" parTransId="{AE9A6BBB-420A-425B-931D-454455B390B3}" sibTransId="{4B0F28C9-440A-4D8B-B92F-D04B9D5CA8BD}"/>
    <dgm:cxn modelId="{C3AFDA52-AAC0-4F71-AAC2-A243979E4668}" type="presOf" srcId="{6ABEBDBB-B17E-4B69-8DFB-16E359F1FB46}" destId="{3A80DAD0-990B-4B43-8121-748F057C36D8}" srcOrd="0" destOrd="3" presId="urn:microsoft.com/office/officeart/2005/8/layout/hList3"/>
    <dgm:cxn modelId="{12A67B79-6F48-4AA5-8DA8-4E826F3D25EA}" type="presOf" srcId="{D66CFB57-70DA-4A37-84D1-B1271F8327DE}" destId="{F95D3096-EE9D-4BEC-B8E4-868E59348896}" srcOrd="0" destOrd="1" presId="urn:microsoft.com/office/officeart/2005/8/layout/hList3"/>
    <dgm:cxn modelId="{4EDA027C-9DA2-4467-898F-C5DD9AB2D2D6}" type="presOf" srcId="{1F955EFC-370C-4466-ADF7-53F28C805784}" destId="{3A80DAD0-990B-4B43-8121-748F057C36D8}" srcOrd="0" destOrd="0" presId="urn:microsoft.com/office/officeart/2005/8/layout/hList3"/>
    <dgm:cxn modelId="{4C43317C-44AF-47A9-B846-05C8591BA50C}" type="presOf" srcId="{7FCD6AAF-12C9-44D2-B381-82121916B8E7}" destId="{FC59120D-7E69-4B9D-9031-53F181ED106E}" srcOrd="0" destOrd="0" presId="urn:microsoft.com/office/officeart/2005/8/layout/hList3"/>
    <dgm:cxn modelId="{67C8D87E-0B33-4756-B62F-848E54E7D5A4}" type="presOf" srcId="{78ED9E0D-34FA-4740-B1A7-E45636250BA7}" destId="{E14C769B-5251-4C1C-A3C0-C91EB03BA443}" srcOrd="0" destOrd="0" presId="urn:microsoft.com/office/officeart/2005/8/layout/hList3"/>
    <dgm:cxn modelId="{504CBF82-A335-4DA0-AF2B-EE140B68F6CD}" type="presOf" srcId="{44D8DA13-46B0-4FCE-B705-85B9C8787E3A}" destId="{3A80DAD0-990B-4B43-8121-748F057C36D8}" srcOrd="0" destOrd="1" presId="urn:microsoft.com/office/officeart/2005/8/layout/hList3"/>
    <dgm:cxn modelId="{BAF52C86-E602-4A57-B3FC-F23557EE6878}" srcId="{C4A8430B-AEF9-4B8A-9E1A-34B83505C4FC}" destId="{78ED9E0D-34FA-4740-B1A7-E45636250BA7}" srcOrd="0" destOrd="0" parTransId="{D9F5B89E-1281-4E3A-AFAE-0ABF199CFC96}" sibTransId="{19996F79-F18E-4F78-9E63-8A4AFF980170}"/>
    <dgm:cxn modelId="{8DE0768A-F8CB-49B5-BB76-AE8A732253CE}" srcId="{7FCD6AAF-12C9-44D2-B381-82121916B8E7}" destId="{B9CB2777-87DD-4660-833E-0924BF681F44}" srcOrd="0" destOrd="0" parTransId="{1590723D-02CC-437D-A3BF-5BACCE06D203}" sibTransId="{36F17A96-61C0-47E2-ADD2-988321E847A8}"/>
    <dgm:cxn modelId="{7C13EB8C-FCD2-4F5A-B4EF-C219A09D6F93}" srcId="{F6E0DAC9-7A46-4767-B551-DA4F51E932C0}" destId="{E63EC9AA-D4FC-4EB3-A9BA-18CB4414B761}" srcOrd="1" destOrd="0" parTransId="{1CB22C18-D593-4ABB-B900-F49CFEA4B80A}" sibTransId="{2A25AD21-2E0B-4FD4-8308-A4751FF2883B}"/>
    <dgm:cxn modelId="{12CEAE98-68C6-4C5C-B0C1-432A303B6902}" srcId="{1F955EFC-370C-4466-ADF7-53F28C805784}" destId="{049B4CBC-CC38-4013-97DC-E6A91B9F48F9}" srcOrd="1" destOrd="0" parTransId="{DE3ECD76-2DFF-48B4-AF9F-5E92FD4376B0}" sibTransId="{E162CA86-08F1-46C5-845D-087B85859F2D}"/>
    <dgm:cxn modelId="{1339889E-4706-412C-8390-9AB16E90D4F2}" type="presOf" srcId="{69773159-4C2A-42AA-BC22-9B9072BDA644}" destId="{F95D3096-EE9D-4BEC-B8E4-868E59348896}" srcOrd="0" destOrd="5" presId="urn:microsoft.com/office/officeart/2005/8/layout/hList3"/>
    <dgm:cxn modelId="{549DEDA0-F433-4921-B836-1B066B2C52D3}" srcId="{78ED9E0D-34FA-4740-B1A7-E45636250BA7}" destId="{36CCAA6E-24B5-4435-B58C-FED67ECE84DD}" srcOrd="1" destOrd="0" parTransId="{FDD3572E-475F-4231-9D04-9BD8110A759B}" sibTransId="{671EA9D8-9834-446F-9F5E-0AB86BC7A2C2}"/>
    <dgm:cxn modelId="{EE753EA8-8C04-4FFC-A7D3-B16CF74660D0}" srcId="{78ED9E0D-34FA-4740-B1A7-E45636250BA7}" destId="{F6E0DAC9-7A46-4767-B551-DA4F51E932C0}" srcOrd="3" destOrd="0" parTransId="{C633237F-5486-4DB4-870E-5A79FABA3A77}" sibTransId="{26956135-4FD0-44C2-B653-9306B4980198}"/>
    <dgm:cxn modelId="{78CEA4AA-4C0E-4205-A0CF-A032C3C8D230}" type="presOf" srcId="{C4A8430B-AEF9-4B8A-9E1A-34B83505C4FC}" destId="{6F68EFE8-253C-4CDF-AF6E-EBD9A9DC1369}" srcOrd="0" destOrd="0" presId="urn:microsoft.com/office/officeart/2005/8/layout/hList3"/>
    <dgm:cxn modelId="{E948D4AB-AD5F-4ACA-9E3C-2C45A4CC6CE9}" srcId="{1F955EFC-370C-4466-ADF7-53F28C805784}" destId="{6ABEBDBB-B17E-4B69-8DFB-16E359F1FB46}" srcOrd="2" destOrd="0" parTransId="{90CA1FF3-950E-443A-8774-EECA15D66FDB}" sibTransId="{21B8FB52-DEA8-45D2-A1D2-550056719720}"/>
    <dgm:cxn modelId="{70018CB3-09CC-4B1B-8360-266339E6AD55}" type="presOf" srcId="{FBC54FA3-9A9E-4262-AFA7-1FB4FA59D8E6}" destId="{3A80DAD0-990B-4B43-8121-748F057C36D8}" srcOrd="0" destOrd="4" presId="urn:microsoft.com/office/officeart/2005/8/layout/hList3"/>
    <dgm:cxn modelId="{96E1B0BE-F57F-4E38-821A-1B7D410908AE}" type="presOf" srcId="{B9CB2777-87DD-4660-833E-0924BF681F44}" destId="{FC59120D-7E69-4B9D-9031-53F181ED106E}" srcOrd="0" destOrd="1" presId="urn:microsoft.com/office/officeart/2005/8/layout/hList3"/>
    <dgm:cxn modelId="{0A67CDC6-5888-4BEB-A227-FC0F14305EAE}" srcId="{36CCAA6E-24B5-4435-B58C-FED67ECE84DD}" destId="{E392F7B6-C64D-4B9F-BF07-CBAEDA5696F3}" srcOrd="3" destOrd="0" parTransId="{914A696E-96C1-44CE-8D25-CBD2FD3BF568}" sibTransId="{3CA6BBD1-949D-490B-BB29-37CF1F7A9F5E}"/>
    <dgm:cxn modelId="{AF4B37CF-0E23-4E47-89F2-AE37CAF2EB65}" type="presOf" srcId="{ECCE430C-EA1B-4E51-800E-5279C4CE4CF8}" destId="{FC59120D-7E69-4B9D-9031-53F181ED106E}" srcOrd="0" destOrd="2" presId="urn:microsoft.com/office/officeart/2005/8/layout/hList3"/>
    <dgm:cxn modelId="{37A061EC-4BA9-4C84-A569-7799286C65A5}" srcId="{78ED9E0D-34FA-4740-B1A7-E45636250BA7}" destId="{7FCD6AAF-12C9-44D2-B381-82121916B8E7}" srcOrd="2" destOrd="0" parTransId="{394A06C5-E358-438B-B223-786ED7B687B1}" sibTransId="{6B6AAF51-D27B-4267-8A8E-76EB70F00D5A}"/>
    <dgm:cxn modelId="{207BBAF7-EF56-4FBD-B468-9772D3C005D7}" type="presOf" srcId="{3B75F75E-D9DE-4D57-801C-1FFC27ABCDF2}" destId="{F95D3096-EE9D-4BEC-B8E4-868E59348896}" srcOrd="0" destOrd="3" presId="urn:microsoft.com/office/officeart/2005/8/layout/hList3"/>
    <dgm:cxn modelId="{C6019D08-DC49-4B49-9608-13371AF9D009}" type="presParOf" srcId="{6F68EFE8-253C-4CDF-AF6E-EBD9A9DC1369}" destId="{E14C769B-5251-4C1C-A3C0-C91EB03BA443}" srcOrd="0" destOrd="0" presId="urn:microsoft.com/office/officeart/2005/8/layout/hList3"/>
    <dgm:cxn modelId="{7C7CA2D2-E39E-41D0-9939-B46722AA476B}" type="presParOf" srcId="{6F68EFE8-253C-4CDF-AF6E-EBD9A9DC1369}" destId="{BC32EEED-8B63-4722-935C-33F116B7714C}" srcOrd="1" destOrd="0" presId="urn:microsoft.com/office/officeart/2005/8/layout/hList3"/>
    <dgm:cxn modelId="{313627E4-15DD-49F9-9B40-C308C27C0F32}" type="presParOf" srcId="{BC32EEED-8B63-4722-935C-33F116B7714C}" destId="{3A80DAD0-990B-4B43-8121-748F057C36D8}" srcOrd="0" destOrd="0" presId="urn:microsoft.com/office/officeart/2005/8/layout/hList3"/>
    <dgm:cxn modelId="{B75F79A8-769B-4CF3-80C8-CD5115E5FEDE}" type="presParOf" srcId="{BC32EEED-8B63-4722-935C-33F116B7714C}" destId="{F95D3096-EE9D-4BEC-B8E4-868E59348896}" srcOrd="1" destOrd="0" presId="urn:microsoft.com/office/officeart/2005/8/layout/hList3"/>
    <dgm:cxn modelId="{6E43B291-E0BB-48F1-BD84-B2750324F005}" type="presParOf" srcId="{BC32EEED-8B63-4722-935C-33F116B7714C}" destId="{FC59120D-7E69-4B9D-9031-53F181ED106E}" srcOrd="2" destOrd="0" presId="urn:microsoft.com/office/officeart/2005/8/layout/hList3"/>
    <dgm:cxn modelId="{3AF30C7C-0818-4970-9ECB-2215D4FEBFEC}" type="presParOf" srcId="{BC32EEED-8B63-4722-935C-33F116B7714C}" destId="{5EC4EEE4-C980-4804-B6F9-CA07C5B430A9}" srcOrd="3" destOrd="0" presId="urn:microsoft.com/office/officeart/2005/8/layout/hList3"/>
    <dgm:cxn modelId="{690778EC-99AF-41CA-BB29-E4F94D899D88}" type="presParOf" srcId="{6F68EFE8-253C-4CDF-AF6E-EBD9A9DC1369}" destId="{EDA31FDE-6BEC-46BD-B362-E107E445391D}"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B21D1D-EE38-4909-8DD2-0245D14C49B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IN"/>
        </a:p>
      </dgm:t>
    </dgm:pt>
    <dgm:pt modelId="{6EF8D896-ED9D-4793-9773-B1DEBD0409B4}">
      <dgm:prSet phldrT="[Text]"/>
      <dgm:spPr/>
      <dgm:t>
        <a:bodyPr/>
        <a:lstStyle/>
        <a:p>
          <a:r>
            <a:rPr lang="en-GB" b="1" dirty="0">
              <a:solidFill>
                <a:schemeClr val="bg2"/>
              </a:solidFill>
            </a:rPr>
            <a:t>Political pressures</a:t>
          </a:r>
          <a:endParaRPr lang="en-IN" b="1" dirty="0"/>
        </a:p>
      </dgm:t>
    </dgm:pt>
    <dgm:pt modelId="{EC0546D7-A711-46F9-A795-A51559DB8DBD}" type="parTrans" cxnId="{3C7178CE-267F-4E98-A65B-1BED8621B7EB}">
      <dgm:prSet/>
      <dgm:spPr/>
      <dgm:t>
        <a:bodyPr/>
        <a:lstStyle/>
        <a:p>
          <a:endParaRPr lang="en-IN" b="1"/>
        </a:p>
      </dgm:t>
    </dgm:pt>
    <dgm:pt modelId="{4B66D699-3AC4-4021-943F-6D997A58D3F4}" type="sibTrans" cxnId="{3C7178CE-267F-4E98-A65B-1BED8621B7EB}">
      <dgm:prSet/>
      <dgm:spPr/>
      <dgm:t>
        <a:bodyPr/>
        <a:lstStyle/>
        <a:p>
          <a:endParaRPr lang="en-IN" b="1"/>
        </a:p>
      </dgm:t>
    </dgm:pt>
    <dgm:pt modelId="{F67E7B22-43A8-4D0B-8883-F12EBEEFB4CB}">
      <dgm:prSet phldrT="[Text]"/>
      <dgm:spPr/>
      <dgm:t>
        <a:bodyPr/>
        <a:lstStyle/>
        <a:p>
          <a:r>
            <a:rPr lang="en-GB" b="1" dirty="0">
              <a:solidFill>
                <a:schemeClr val="bg2"/>
              </a:solidFill>
            </a:rPr>
            <a:t>Social inflation</a:t>
          </a:r>
          <a:endParaRPr lang="en-IN" b="1" dirty="0"/>
        </a:p>
      </dgm:t>
    </dgm:pt>
    <dgm:pt modelId="{090A3C52-2948-42A6-A7FF-2A6983DB09D8}" type="parTrans" cxnId="{41305F67-D7B8-4412-A044-F3F96E97C4CE}">
      <dgm:prSet/>
      <dgm:spPr/>
      <dgm:t>
        <a:bodyPr/>
        <a:lstStyle/>
        <a:p>
          <a:endParaRPr lang="en-IN" b="1"/>
        </a:p>
      </dgm:t>
    </dgm:pt>
    <dgm:pt modelId="{9CC7DF80-7ACA-47B7-86AE-FD3E3CB58287}" type="sibTrans" cxnId="{41305F67-D7B8-4412-A044-F3F96E97C4CE}">
      <dgm:prSet/>
      <dgm:spPr/>
      <dgm:t>
        <a:bodyPr/>
        <a:lstStyle/>
        <a:p>
          <a:endParaRPr lang="en-IN" b="1"/>
        </a:p>
      </dgm:t>
    </dgm:pt>
    <dgm:pt modelId="{33266AF8-6A07-4B58-A6B7-442104B1A229}">
      <dgm:prSet phldrT="[Text]"/>
      <dgm:spPr/>
      <dgm:t>
        <a:bodyPr/>
        <a:lstStyle/>
        <a:p>
          <a:r>
            <a:rPr lang="en-GB" b="1" dirty="0">
              <a:solidFill>
                <a:schemeClr val="bg2"/>
              </a:solidFill>
            </a:rPr>
            <a:t>Societal changes</a:t>
          </a:r>
          <a:endParaRPr lang="en-IN" b="1" dirty="0"/>
        </a:p>
      </dgm:t>
    </dgm:pt>
    <dgm:pt modelId="{E6CB91D9-F2F5-4C76-B80D-B0CCF9A1A863}" type="parTrans" cxnId="{3AB10736-7508-4668-A0DA-C21A661124AD}">
      <dgm:prSet/>
      <dgm:spPr/>
      <dgm:t>
        <a:bodyPr/>
        <a:lstStyle/>
        <a:p>
          <a:endParaRPr lang="en-IN" b="1"/>
        </a:p>
      </dgm:t>
    </dgm:pt>
    <dgm:pt modelId="{6020646D-7C67-430D-855C-77D2D6E10999}" type="sibTrans" cxnId="{3AB10736-7508-4668-A0DA-C21A661124AD}">
      <dgm:prSet/>
      <dgm:spPr/>
      <dgm:t>
        <a:bodyPr/>
        <a:lstStyle/>
        <a:p>
          <a:endParaRPr lang="en-IN" b="1"/>
        </a:p>
      </dgm:t>
    </dgm:pt>
    <dgm:pt modelId="{AE18DB60-A702-4B96-BE5A-1DD2D6A2F2DB}">
      <dgm:prSet phldrT="[Text]" custT="1"/>
      <dgm:spPr/>
      <dgm:t>
        <a:bodyPr/>
        <a:lstStyle/>
        <a:p>
          <a:r>
            <a:rPr lang="en-GB" sz="1000" b="1" dirty="0">
              <a:solidFill>
                <a:schemeClr val="bg2"/>
              </a:solidFill>
            </a:rPr>
            <a:t>Geopolitical environment</a:t>
          </a:r>
          <a:endParaRPr lang="en-IN" sz="1000" b="1" dirty="0"/>
        </a:p>
      </dgm:t>
    </dgm:pt>
    <dgm:pt modelId="{0A1EA36C-C65D-410B-9644-6795E45F6AC9}" type="parTrans" cxnId="{366C945C-20CA-4E2F-B329-29EA584E5D11}">
      <dgm:prSet/>
      <dgm:spPr/>
      <dgm:t>
        <a:bodyPr/>
        <a:lstStyle/>
        <a:p>
          <a:endParaRPr lang="en-IN" b="1"/>
        </a:p>
      </dgm:t>
    </dgm:pt>
    <dgm:pt modelId="{EF58BC19-B501-4DDF-826C-A3B5271C2839}" type="sibTrans" cxnId="{366C945C-20CA-4E2F-B329-29EA584E5D11}">
      <dgm:prSet/>
      <dgm:spPr/>
      <dgm:t>
        <a:bodyPr/>
        <a:lstStyle/>
        <a:p>
          <a:endParaRPr lang="en-IN" b="1"/>
        </a:p>
      </dgm:t>
    </dgm:pt>
    <dgm:pt modelId="{4C93195A-86C9-4FAA-B5AD-C11EA458D5EC}">
      <dgm:prSet phldrT="[Text]"/>
      <dgm:spPr/>
      <dgm:t>
        <a:bodyPr/>
        <a:lstStyle/>
        <a:p>
          <a:r>
            <a:rPr lang="en-IN" b="1" dirty="0"/>
            <a:t>Remote working/return to office</a:t>
          </a:r>
        </a:p>
      </dgm:t>
    </dgm:pt>
    <dgm:pt modelId="{1A8000BC-6A4D-4642-8EE4-FEDBE03FD50A}" type="parTrans" cxnId="{6E80DF65-C018-462E-94C3-02C1194C31F1}">
      <dgm:prSet/>
      <dgm:spPr/>
      <dgm:t>
        <a:bodyPr/>
        <a:lstStyle/>
        <a:p>
          <a:endParaRPr lang="en-GB" b="1"/>
        </a:p>
      </dgm:t>
    </dgm:pt>
    <dgm:pt modelId="{24B6E556-9973-4FC7-B021-0216375F233E}" type="sibTrans" cxnId="{6E80DF65-C018-462E-94C3-02C1194C31F1}">
      <dgm:prSet/>
      <dgm:spPr/>
      <dgm:t>
        <a:bodyPr/>
        <a:lstStyle/>
        <a:p>
          <a:endParaRPr lang="en-GB" b="1"/>
        </a:p>
      </dgm:t>
    </dgm:pt>
    <dgm:pt modelId="{3C71D965-6D39-49CC-8EB4-3A5A883B724A}">
      <dgm:prSet/>
      <dgm:spPr/>
      <dgm:t>
        <a:bodyPr/>
        <a:lstStyle/>
        <a:p>
          <a:r>
            <a:rPr lang="en-GB" b="1" dirty="0">
              <a:solidFill>
                <a:schemeClr val="bg2"/>
              </a:solidFill>
            </a:rPr>
            <a:t>Demographic shifts</a:t>
          </a:r>
          <a:endParaRPr lang="en-GB" b="1" dirty="0"/>
        </a:p>
      </dgm:t>
    </dgm:pt>
    <dgm:pt modelId="{3F3094EC-850F-4D5D-A43E-58C36CEFF0D4}" type="parTrans" cxnId="{678221B6-C717-4B9A-A1E8-95B95C5A3783}">
      <dgm:prSet/>
      <dgm:spPr/>
      <dgm:t>
        <a:bodyPr/>
        <a:lstStyle/>
        <a:p>
          <a:endParaRPr lang="en-GB" b="1"/>
        </a:p>
      </dgm:t>
    </dgm:pt>
    <dgm:pt modelId="{3AF0C693-0B76-47D2-9602-1466D869A049}" type="sibTrans" cxnId="{678221B6-C717-4B9A-A1E8-95B95C5A3783}">
      <dgm:prSet/>
      <dgm:spPr/>
      <dgm:t>
        <a:bodyPr/>
        <a:lstStyle/>
        <a:p>
          <a:endParaRPr lang="en-GB" b="1"/>
        </a:p>
      </dgm:t>
    </dgm:pt>
    <dgm:pt modelId="{BD04458A-A867-4553-BB3C-EFBC9696DEBF}">
      <dgm:prSet/>
      <dgm:spPr/>
      <dgm:t>
        <a:bodyPr/>
        <a:lstStyle/>
        <a:p>
          <a:r>
            <a:rPr lang="en-GB" b="1" dirty="0">
              <a:solidFill>
                <a:schemeClr val="bg2"/>
              </a:solidFill>
            </a:rPr>
            <a:t>Rise of </a:t>
          </a:r>
          <a:r>
            <a:rPr lang="en-GB" b="1" dirty="0" err="1">
              <a:solidFill>
                <a:schemeClr val="bg2"/>
              </a:solidFill>
            </a:rPr>
            <a:t>GenZ</a:t>
          </a:r>
          <a:r>
            <a:rPr lang="en-GB" b="1" dirty="0">
              <a:solidFill>
                <a:schemeClr val="bg2"/>
              </a:solidFill>
            </a:rPr>
            <a:t> </a:t>
          </a:r>
          <a:endParaRPr lang="en-GB" b="1" dirty="0"/>
        </a:p>
      </dgm:t>
    </dgm:pt>
    <dgm:pt modelId="{DEAC5133-D664-465B-B8CC-F8A700A4BDDF}" type="parTrans" cxnId="{AA492C64-1015-4BE9-854B-96034C5C0CA5}">
      <dgm:prSet/>
      <dgm:spPr/>
      <dgm:t>
        <a:bodyPr/>
        <a:lstStyle/>
        <a:p>
          <a:endParaRPr lang="en-GB" b="1"/>
        </a:p>
      </dgm:t>
    </dgm:pt>
    <dgm:pt modelId="{6824F060-9A9E-4F77-BA08-17D3974A11ED}" type="sibTrans" cxnId="{AA492C64-1015-4BE9-854B-96034C5C0CA5}">
      <dgm:prSet/>
      <dgm:spPr/>
      <dgm:t>
        <a:bodyPr/>
        <a:lstStyle/>
        <a:p>
          <a:endParaRPr lang="en-GB" b="1"/>
        </a:p>
      </dgm:t>
    </dgm:pt>
    <dgm:pt modelId="{9C262D62-A108-4383-BA87-BB20B6B11D7A}" type="pres">
      <dgm:prSet presAssocID="{F1B21D1D-EE38-4909-8DD2-0245D14C49BE}" presName="cycle" presStyleCnt="0">
        <dgm:presLayoutVars>
          <dgm:dir/>
          <dgm:resizeHandles val="exact"/>
        </dgm:presLayoutVars>
      </dgm:prSet>
      <dgm:spPr/>
    </dgm:pt>
    <dgm:pt modelId="{250DBBBB-B7EA-4594-A48F-9C347323A3A9}" type="pres">
      <dgm:prSet presAssocID="{6EF8D896-ED9D-4793-9773-B1DEBD0409B4}" presName="node" presStyleLbl="node1" presStyleIdx="0" presStyleCnt="7">
        <dgm:presLayoutVars>
          <dgm:bulletEnabled val="1"/>
        </dgm:presLayoutVars>
      </dgm:prSet>
      <dgm:spPr>
        <a:prstGeom prst="flowChartProcess">
          <a:avLst/>
        </a:prstGeom>
      </dgm:spPr>
    </dgm:pt>
    <dgm:pt modelId="{A9A26F26-FEA8-4F28-973D-8DA65B3C94FA}" type="pres">
      <dgm:prSet presAssocID="{6EF8D896-ED9D-4793-9773-B1DEBD0409B4}" presName="spNode" presStyleCnt="0"/>
      <dgm:spPr/>
    </dgm:pt>
    <dgm:pt modelId="{43B26D7B-EF2A-41E8-954D-B6A7194CF15E}" type="pres">
      <dgm:prSet presAssocID="{4B66D699-3AC4-4021-943F-6D997A58D3F4}" presName="sibTrans" presStyleLbl="sibTrans1D1" presStyleIdx="0" presStyleCnt="7"/>
      <dgm:spPr/>
    </dgm:pt>
    <dgm:pt modelId="{3F35028C-8093-4CA9-BC7F-64EEA4E2FD18}" type="pres">
      <dgm:prSet presAssocID="{F67E7B22-43A8-4D0B-8883-F12EBEEFB4CB}" presName="node" presStyleLbl="node1" presStyleIdx="1" presStyleCnt="7">
        <dgm:presLayoutVars>
          <dgm:bulletEnabled val="1"/>
        </dgm:presLayoutVars>
      </dgm:prSet>
      <dgm:spPr>
        <a:prstGeom prst="flowChartProcess">
          <a:avLst/>
        </a:prstGeom>
      </dgm:spPr>
    </dgm:pt>
    <dgm:pt modelId="{68487DEB-4B68-437B-A73C-5F3822992302}" type="pres">
      <dgm:prSet presAssocID="{F67E7B22-43A8-4D0B-8883-F12EBEEFB4CB}" presName="spNode" presStyleCnt="0"/>
      <dgm:spPr/>
    </dgm:pt>
    <dgm:pt modelId="{6CE4C0DA-25DE-4C3C-966A-1FEE07BE35EA}" type="pres">
      <dgm:prSet presAssocID="{9CC7DF80-7ACA-47B7-86AE-FD3E3CB58287}" presName="sibTrans" presStyleLbl="sibTrans1D1" presStyleIdx="1" presStyleCnt="7"/>
      <dgm:spPr/>
    </dgm:pt>
    <dgm:pt modelId="{8E3ACFE7-6F60-48C9-AEAA-B471C3231D8A}" type="pres">
      <dgm:prSet presAssocID="{33266AF8-6A07-4B58-A6B7-442104B1A229}" presName="node" presStyleLbl="node1" presStyleIdx="2" presStyleCnt="7">
        <dgm:presLayoutVars>
          <dgm:bulletEnabled val="1"/>
        </dgm:presLayoutVars>
      </dgm:prSet>
      <dgm:spPr>
        <a:prstGeom prst="flowChartProcess">
          <a:avLst/>
        </a:prstGeom>
      </dgm:spPr>
    </dgm:pt>
    <dgm:pt modelId="{98980597-88A7-4489-A1C3-B2B629552060}" type="pres">
      <dgm:prSet presAssocID="{33266AF8-6A07-4B58-A6B7-442104B1A229}" presName="spNode" presStyleCnt="0"/>
      <dgm:spPr/>
    </dgm:pt>
    <dgm:pt modelId="{72867194-8E13-4685-8E95-93A9A701B99E}" type="pres">
      <dgm:prSet presAssocID="{6020646D-7C67-430D-855C-77D2D6E10999}" presName="sibTrans" presStyleLbl="sibTrans1D1" presStyleIdx="2" presStyleCnt="7"/>
      <dgm:spPr/>
    </dgm:pt>
    <dgm:pt modelId="{097A9F30-D7CD-460E-B1AB-D3DB9A9CBB35}" type="pres">
      <dgm:prSet presAssocID="{4C93195A-86C9-4FAA-B5AD-C11EA458D5EC}" presName="node" presStyleLbl="node1" presStyleIdx="3" presStyleCnt="7">
        <dgm:presLayoutVars>
          <dgm:bulletEnabled val="1"/>
        </dgm:presLayoutVars>
      </dgm:prSet>
      <dgm:spPr>
        <a:prstGeom prst="flowChartProcess">
          <a:avLst/>
        </a:prstGeom>
      </dgm:spPr>
    </dgm:pt>
    <dgm:pt modelId="{E84A4A9E-7C90-4435-B5C0-EEA9C0D80D43}" type="pres">
      <dgm:prSet presAssocID="{4C93195A-86C9-4FAA-B5AD-C11EA458D5EC}" presName="spNode" presStyleCnt="0"/>
      <dgm:spPr/>
    </dgm:pt>
    <dgm:pt modelId="{58033C7D-2354-4714-8713-B177E36829EF}" type="pres">
      <dgm:prSet presAssocID="{24B6E556-9973-4FC7-B021-0216375F233E}" presName="sibTrans" presStyleLbl="sibTrans1D1" presStyleIdx="3" presStyleCnt="7"/>
      <dgm:spPr/>
    </dgm:pt>
    <dgm:pt modelId="{DA53B914-BD3B-412E-8542-504C61C8D4D9}" type="pres">
      <dgm:prSet presAssocID="{BD04458A-A867-4553-BB3C-EFBC9696DEBF}" presName="node" presStyleLbl="node1" presStyleIdx="4" presStyleCnt="7">
        <dgm:presLayoutVars>
          <dgm:bulletEnabled val="1"/>
        </dgm:presLayoutVars>
      </dgm:prSet>
      <dgm:spPr/>
    </dgm:pt>
    <dgm:pt modelId="{B6B59418-F221-4843-8E82-E85C5F5AE105}" type="pres">
      <dgm:prSet presAssocID="{BD04458A-A867-4553-BB3C-EFBC9696DEBF}" presName="spNode" presStyleCnt="0"/>
      <dgm:spPr/>
    </dgm:pt>
    <dgm:pt modelId="{E2E5EB0F-194B-425F-8131-7DD4F1998CE5}" type="pres">
      <dgm:prSet presAssocID="{6824F060-9A9E-4F77-BA08-17D3974A11ED}" presName="sibTrans" presStyleLbl="sibTrans1D1" presStyleIdx="4" presStyleCnt="7"/>
      <dgm:spPr/>
    </dgm:pt>
    <dgm:pt modelId="{35D4FED7-DFFF-4360-9761-F18A1E7278D0}" type="pres">
      <dgm:prSet presAssocID="{3C71D965-6D39-49CC-8EB4-3A5A883B724A}" presName="node" presStyleLbl="node1" presStyleIdx="5" presStyleCnt="7">
        <dgm:presLayoutVars>
          <dgm:bulletEnabled val="1"/>
        </dgm:presLayoutVars>
      </dgm:prSet>
      <dgm:spPr/>
    </dgm:pt>
    <dgm:pt modelId="{61444999-B5C4-4240-A7F1-3587018FEC2F}" type="pres">
      <dgm:prSet presAssocID="{3C71D965-6D39-49CC-8EB4-3A5A883B724A}" presName="spNode" presStyleCnt="0"/>
      <dgm:spPr/>
    </dgm:pt>
    <dgm:pt modelId="{FFEF09FF-CFFE-493F-B790-1E9BEAFA7088}" type="pres">
      <dgm:prSet presAssocID="{3AF0C693-0B76-47D2-9602-1466D869A049}" presName="sibTrans" presStyleLbl="sibTrans1D1" presStyleIdx="5" presStyleCnt="7"/>
      <dgm:spPr/>
    </dgm:pt>
    <dgm:pt modelId="{742FA530-F8F9-4A27-B75E-DFE9EEBB3375}" type="pres">
      <dgm:prSet presAssocID="{AE18DB60-A702-4B96-BE5A-1DD2D6A2F2DB}" presName="node" presStyleLbl="node1" presStyleIdx="6" presStyleCnt="7">
        <dgm:presLayoutVars>
          <dgm:bulletEnabled val="1"/>
        </dgm:presLayoutVars>
      </dgm:prSet>
      <dgm:spPr>
        <a:prstGeom prst="flowChartProcess">
          <a:avLst/>
        </a:prstGeom>
      </dgm:spPr>
    </dgm:pt>
    <dgm:pt modelId="{21E7FC29-DBFB-4AD7-83C5-19E68F1139DB}" type="pres">
      <dgm:prSet presAssocID="{AE18DB60-A702-4B96-BE5A-1DD2D6A2F2DB}" presName="spNode" presStyleCnt="0"/>
      <dgm:spPr/>
    </dgm:pt>
    <dgm:pt modelId="{B39C6282-78C7-4BB2-85BF-5EFD711F209D}" type="pres">
      <dgm:prSet presAssocID="{EF58BC19-B501-4DDF-826C-A3B5271C2839}" presName="sibTrans" presStyleLbl="sibTrans1D1" presStyleIdx="6" presStyleCnt="7"/>
      <dgm:spPr/>
    </dgm:pt>
  </dgm:ptLst>
  <dgm:cxnLst>
    <dgm:cxn modelId="{FBAED901-E02C-49B2-A2F3-EC43604CC5CD}" type="presOf" srcId="{9CC7DF80-7ACA-47B7-86AE-FD3E3CB58287}" destId="{6CE4C0DA-25DE-4C3C-966A-1FEE07BE35EA}" srcOrd="0" destOrd="0" presId="urn:microsoft.com/office/officeart/2005/8/layout/cycle6"/>
    <dgm:cxn modelId="{1908210D-21C5-49F5-B9AC-C62FCEC99E72}" type="presOf" srcId="{6EF8D896-ED9D-4793-9773-B1DEBD0409B4}" destId="{250DBBBB-B7EA-4594-A48F-9C347323A3A9}" srcOrd="0" destOrd="0" presId="urn:microsoft.com/office/officeart/2005/8/layout/cycle6"/>
    <dgm:cxn modelId="{86360810-5E38-4E26-B5CE-04EE6D3527DB}" type="presOf" srcId="{3AF0C693-0B76-47D2-9602-1466D869A049}" destId="{FFEF09FF-CFFE-493F-B790-1E9BEAFA7088}" srcOrd="0" destOrd="0" presId="urn:microsoft.com/office/officeart/2005/8/layout/cycle6"/>
    <dgm:cxn modelId="{6D3B3819-6E88-4778-9986-69E07DA5B7F4}" type="presOf" srcId="{4C93195A-86C9-4FAA-B5AD-C11EA458D5EC}" destId="{097A9F30-D7CD-460E-B1AB-D3DB9A9CBB35}" srcOrd="0" destOrd="0" presId="urn:microsoft.com/office/officeart/2005/8/layout/cycle6"/>
    <dgm:cxn modelId="{FA3F8B26-E3AD-4205-A72A-C06A2B914C40}" type="presOf" srcId="{24B6E556-9973-4FC7-B021-0216375F233E}" destId="{58033C7D-2354-4714-8713-B177E36829EF}" srcOrd="0" destOrd="0" presId="urn:microsoft.com/office/officeart/2005/8/layout/cycle6"/>
    <dgm:cxn modelId="{3AB10736-7508-4668-A0DA-C21A661124AD}" srcId="{F1B21D1D-EE38-4909-8DD2-0245D14C49BE}" destId="{33266AF8-6A07-4B58-A6B7-442104B1A229}" srcOrd="2" destOrd="0" parTransId="{E6CB91D9-F2F5-4C76-B80D-B0CCF9A1A863}" sibTransId="{6020646D-7C67-430D-855C-77D2D6E10999}"/>
    <dgm:cxn modelId="{366C945C-20CA-4E2F-B329-29EA584E5D11}" srcId="{F1B21D1D-EE38-4909-8DD2-0245D14C49BE}" destId="{AE18DB60-A702-4B96-BE5A-1DD2D6A2F2DB}" srcOrd="6" destOrd="0" parTransId="{0A1EA36C-C65D-410B-9644-6795E45F6AC9}" sibTransId="{EF58BC19-B501-4DDF-826C-A3B5271C2839}"/>
    <dgm:cxn modelId="{AA492C64-1015-4BE9-854B-96034C5C0CA5}" srcId="{F1B21D1D-EE38-4909-8DD2-0245D14C49BE}" destId="{BD04458A-A867-4553-BB3C-EFBC9696DEBF}" srcOrd="4" destOrd="0" parTransId="{DEAC5133-D664-465B-B8CC-F8A700A4BDDF}" sibTransId="{6824F060-9A9E-4F77-BA08-17D3974A11ED}"/>
    <dgm:cxn modelId="{6E80DF65-C018-462E-94C3-02C1194C31F1}" srcId="{F1B21D1D-EE38-4909-8DD2-0245D14C49BE}" destId="{4C93195A-86C9-4FAA-B5AD-C11EA458D5EC}" srcOrd="3" destOrd="0" parTransId="{1A8000BC-6A4D-4642-8EE4-FEDBE03FD50A}" sibTransId="{24B6E556-9973-4FC7-B021-0216375F233E}"/>
    <dgm:cxn modelId="{41305F67-D7B8-4412-A044-F3F96E97C4CE}" srcId="{F1B21D1D-EE38-4909-8DD2-0245D14C49BE}" destId="{F67E7B22-43A8-4D0B-8883-F12EBEEFB4CB}" srcOrd="1" destOrd="0" parTransId="{090A3C52-2948-42A6-A7FF-2A6983DB09D8}" sibTransId="{9CC7DF80-7ACA-47B7-86AE-FD3E3CB58287}"/>
    <dgm:cxn modelId="{88FA8B47-B42E-4DC5-8285-E5C180825988}" type="presOf" srcId="{4B66D699-3AC4-4021-943F-6D997A58D3F4}" destId="{43B26D7B-EF2A-41E8-954D-B6A7194CF15E}" srcOrd="0" destOrd="0" presId="urn:microsoft.com/office/officeart/2005/8/layout/cycle6"/>
    <dgm:cxn modelId="{01D17A6E-976A-4241-8C72-69420FC36B62}" type="presOf" srcId="{EF58BC19-B501-4DDF-826C-A3B5271C2839}" destId="{B39C6282-78C7-4BB2-85BF-5EFD711F209D}" srcOrd="0" destOrd="0" presId="urn:microsoft.com/office/officeart/2005/8/layout/cycle6"/>
    <dgm:cxn modelId="{A7FC4585-50F6-4AE4-8698-1BC5BF69E06C}" type="presOf" srcId="{BD04458A-A867-4553-BB3C-EFBC9696DEBF}" destId="{DA53B914-BD3B-412E-8542-504C61C8D4D9}" srcOrd="0" destOrd="0" presId="urn:microsoft.com/office/officeart/2005/8/layout/cycle6"/>
    <dgm:cxn modelId="{08A0E787-6B58-4AFE-9BFF-C56A155C79CC}" type="presOf" srcId="{F1B21D1D-EE38-4909-8DD2-0245D14C49BE}" destId="{9C262D62-A108-4383-BA87-BB20B6B11D7A}" srcOrd="0" destOrd="0" presId="urn:microsoft.com/office/officeart/2005/8/layout/cycle6"/>
    <dgm:cxn modelId="{04309398-156B-4520-912C-F262E8359F27}" type="presOf" srcId="{6020646D-7C67-430D-855C-77D2D6E10999}" destId="{72867194-8E13-4685-8E95-93A9A701B99E}" srcOrd="0" destOrd="0" presId="urn:microsoft.com/office/officeart/2005/8/layout/cycle6"/>
    <dgm:cxn modelId="{6AC3FE9C-AE56-469F-8330-B7C095B8B09E}" type="presOf" srcId="{33266AF8-6A07-4B58-A6B7-442104B1A229}" destId="{8E3ACFE7-6F60-48C9-AEAA-B471C3231D8A}" srcOrd="0" destOrd="0" presId="urn:microsoft.com/office/officeart/2005/8/layout/cycle6"/>
    <dgm:cxn modelId="{678221B6-C717-4B9A-A1E8-95B95C5A3783}" srcId="{F1B21D1D-EE38-4909-8DD2-0245D14C49BE}" destId="{3C71D965-6D39-49CC-8EB4-3A5A883B724A}" srcOrd="5" destOrd="0" parTransId="{3F3094EC-850F-4D5D-A43E-58C36CEFF0D4}" sibTransId="{3AF0C693-0B76-47D2-9602-1466D869A049}"/>
    <dgm:cxn modelId="{2E7D29BB-6940-402D-9E3E-AD1BBD35C406}" type="presOf" srcId="{3C71D965-6D39-49CC-8EB4-3A5A883B724A}" destId="{35D4FED7-DFFF-4360-9761-F18A1E7278D0}" srcOrd="0" destOrd="0" presId="urn:microsoft.com/office/officeart/2005/8/layout/cycle6"/>
    <dgm:cxn modelId="{522986BC-2472-47D8-9919-82B191A9A875}" type="presOf" srcId="{6824F060-9A9E-4F77-BA08-17D3974A11ED}" destId="{E2E5EB0F-194B-425F-8131-7DD4F1998CE5}" srcOrd="0" destOrd="0" presId="urn:microsoft.com/office/officeart/2005/8/layout/cycle6"/>
    <dgm:cxn modelId="{3C7178CE-267F-4E98-A65B-1BED8621B7EB}" srcId="{F1B21D1D-EE38-4909-8DD2-0245D14C49BE}" destId="{6EF8D896-ED9D-4793-9773-B1DEBD0409B4}" srcOrd="0" destOrd="0" parTransId="{EC0546D7-A711-46F9-A795-A51559DB8DBD}" sibTransId="{4B66D699-3AC4-4021-943F-6D997A58D3F4}"/>
    <dgm:cxn modelId="{699301E4-C5AB-4A56-BD5C-67743887CDC7}" type="presOf" srcId="{AE18DB60-A702-4B96-BE5A-1DD2D6A2F2DB}" destId="{742FA530-F8F9-4A27-B75E-DFE9EEBB3375}" srcOrd="0" destOrd="0" presId="urn:microsoft.com/office/officeart/2005/8/layout/cycle6"/>
    <dgm:cxn modelId="{2D324FF5-92FA-40B9-8F2D-9875D8B8B03D}" type="presOf" srcId="{F67E7B22-43A8-4D0B-8883-F12EBEEFB4CB}" destId="{3F35028C-8093-4CA9-BC7F-64EEA4E2FD18}" srcOrd="0" destOrd="0" presId="urn:microsoft.com/office/officeart/2005/8/layout/cycle6"/>
    <dgm:cxn modelId="{5D9D6161-985C-49C6-A435-1254679A8789}" type="presParOf" srcId="{9C262D62-A108-4383-BA87-BB20B6B11D7A}" destId="{250DBBBB-B7EA-4594-A48F-9C347323A3A9}" srcOrd="0" destOrd="0" presId="urn:microsoft.com/office/officeart/2005/8/layout/cycle6"/>
    <dgm:cxn modelId="{974BC82D-EAE4-4592-83D2-89934DEC4496}" type="presParOf" srcId="{9C262D62-A108-4383-BA87-BB20B6B11D7A}" destId="{A9A26F26-FEA8-4F28-973D-8DA65B3C94FA}" srcOrd="1" destOrd="0" presId="urn:microsoft.com/office/officeart/2005/8/layout/cycle6"/>
    <dgm:cxn modelId="{D51BF4A2-1967-491A-82A2-2BFCB5E7F204}" type="presParOf" srcId="{9C262D62-A108-4383-BA87-BB20B6B11D7A}" destId="{43B26D7B-EF2A-41E8-954D-B6A7194CF15E}" srcOrd="2" destOrd="0" presId="urn:microsoft.com/office/officeart/2005/8/layout/cycle6"/>
    <dgm:cxn modelId="{48E09400-0E1E-4534-A84B-91FC659AA327}" type="presParOf" srcId="{9C262D62-A108-4383-BA87-BB20B6B11D7A}" destId="{3F35028C-8093-4CA9-BC7F-64EEA4E2FD18}" srcOrd="3" destOrd="0" presId="urn:microsoft.com/office/officeart/2005/8/layout/cycle6"/>
    <dgm:cxn modelId="{10BF93D5-DF8C-4EED-A4D8-EE3AA5A27442}" type="presParOf" srcId="{9C262D62-A108-4383-BA87-BB20B6B11D7A}" destId="{68487DEB-4B68-437B-A73C-5F3822992302}" srcOrd="4" destOrd="0" presId="urn:microsoft.com/office/officeart/2005/8/layout/cycle6"/>
    <dgm:cxn modelId="{FF028259-4112-4AE2-9D9C-3AD0A6109FDA}" type="presParOf" srcId="{9C262D62-A108-4383-BA87-BB20B6B11D7A}" destId="{6CE4C0DA-25DE-4C3C-966A-1FEE07BE35EA}" srcOrd="5" destOrd="0" presId="urn:microsoft.com/office/officeart/2005/8/layout/cycle6"/>
    <dgm:cxn modelId="{DB5BBFC5-428D-49F3-B226-0E1F42995332}" type="presParOf" srcId="{9C262D62-A108-4383-BA87-BB20B6B11D7A}" destId="{8E3ACFE7-6F60-48C9-AEAA-B471C3231D8A}" srcOrd="6" destOrd="0" presId="urn:microsoft.com/office/officeart/2005/8/layout/cycle6"/>
    <dgm:cxn modelId="{0C20DA44-3B3B-4021-A809-7B40D8DE83F2}" type="presParOf" srcId="{9C262D62-A108-4383-BA87-BB20B6B11D7A}" destId="{98980597-88A7-4489-A1C3-B2B629552060}" srcOrd="7" destOrd="0" presId="urn:microsoft.com/office/officeart/2005/8/layout/cycle6"/>
    <dgm:cxn modelId="{94FA8034-B852-4A59-B544-F0148BBD24D3}" type="presParOf" srcId="{9C262D62-A108-4383-BA87-BB20B6B11D7A}" destId="{72867194-8E13-4685-8E95-93A9A701B99E}" srcOrd="8" destOrd="0" presId="urn:microsoft.com/office/officeart/2005/8/layout/cycle6"/>
    <dgm:cxn modelId="{AFF54A63-02D9-4714-9A3A-A8C64B8E59AA}" type="presParOf" srcId="{9C262D62-A108-4383-BA87-BB20B6B11D7A}" destId="{097A9F30-D7CD-460E-B1AB-D3DB9A9CBB35}" srcOrd="9" destOrd="0" presId="urn:microsoft.com/office/officeart/2005/8/layout/cycle6"/>
    <dgm:cxn modelId="{1B93152F-24E4-4369-B18D-15C8684F440A}" type="presParOf" srcId="{9C262D62-A108-4383-BA87-BB20B6B11D7A}" destId="{E84A4A9E-7C90-4435-B5C0-EEA9C0D80D43}" srcOrd="10" destOrd="0" presId="urn:microsoft.com/office/officeart/2005/8/layout/cycle6"/>
    <dgm:cxn modelId="{1ED72391-5BD4-4F3C-B0CA-11C4B7B19459}" type="presParOf" srcId="{9C262D62-A108-4383-BA87-BB20B6B11D7A}" destId="{58033C7D-2354-4714-8713-B177E36829EF}" srcOrd="11" destOrd="0" presId="urn:microsoft.com/office/officeart/2005/8/layout/cycle6"/>
    <dgm:cxn modelId="{003EB84C-412D-47F6-BBD4-7E4BDC965534}" type="presParOf" srcId="{9C262D62-A108-4383-BA87-BB20B6B11D7A}" destId="{DA53B914-BD3B-412E-8542-504C61C8D4D9}" srcOrd="12" destOrd="0" presId="urn:microsoft.com/office/officeart/2005/8/layout/cycle6"/>
    <dgm:cxn modelId="{50874533-178F-411D-809E-9DD9F7E69DEB}" type="presParOf" srcId="{9C262D62-A108-4383-BA87-BB20B6B11D7A}" destId="{B6B59418-F221-4843-8E82-E85C5F5AE105}" srcOrd="13" destOrd="0" presId="urn:microsoft.com/office/officeart/2005/8/layout/cycle6"/>
    <dgm:cxn modelId="{CB881E0F-CE57-4DE7-85E6-4FD8ED84C925}" type="presParOf" srcId="{9C262D62-A108-4383-BA87-BB20B6B11D7A}" destId="{E2E5EB0F-194B-425F-8131-7DD4F1998CE5}" srcOrd="14" destOrd="0" presId="urn:microsoft.com/office/officeart/2005/8/layout/cycle6"/>
    <dgm:cxn modelId="{542EA2A4-186D-4806-A9D6-2A1797DCCB07}" type="presParOf" srcId="{9C262D62-A108-4383-BA87-BB20B6B11D7A}" destId="{35D4FED7-DFFF-4360-9761-F18A1E7278D0}" srcOrd="15" destOrd="0" presId="urn:microsoft.com/office/officeart/2005/8/layout/cycle6"/>
    <dgm:cxn modelId="{614B0F8C-D552-4994-A358-3A11516A00AE}" type="presParOf" srcId="{9C262D62-A108-4383-BA87-BB20B6B11D7A}" destId="{61444999-B5C4-4240-A7F1-3587018FEC2F}" srcOrd="16" destOrd="0" presId="urn:microsoft.com/office/officeart/2005/8/layout/cycle6"/>
    <dgm:cxn modelId="{655C0466-BA65-47CD-982F-6ACB346A3705}" type="presParOf" srcId="{9C262D62-A108-4383-BA87-BB20B6B11D7A}" destId="{FFEF09FF-CFFE-493F-B790-1E9BEAFA7088}" srcOrd="17" destOrd="0" presId="urn:microsoft.com/office/officeart/2005/8/layout/cycle6"/>
    <dgm:cxn modelId="{AD22454E-F78A-41D5-8FE8-6EFD2FF2FB05}" type="presParOf" srcId="{9C262D62-A108-4383-BA87-BB20B6B11D7A}" destId="{742FA530-F8F9-4A27-B75E-DFE9EEBB3375}" srcOrd="18" destOrd="0" presId="urn:microsoft.com/office/officeart/2005/8/layout/cycle6"/>
    <dgm:cxn modelId="{D9DC886B-DF34-43F3-8477-52AF3C3AF85D}" type="presParOf" srcId="{9C262D62-A108-4383-BA87-BB20B6B11D7A}" destId="{21E7FC29-DBFB-4AD7-83C5-19E68F1139DB}" srcOrd="19" destOrd="0" presId="urn:microsoft.com/office/officeart/2005/8/layout/cycle6"/>
    <dgm:cxn modelId="{DAC327D6-26C1-4849-BE0F-CF43769BA563}" type="presParOf" srcId="{9C262D62-A108-4383-BA87-BB20B6B11D7A}" destId="{B39C6282-78C7-4BB2-85BF-5EFD711F209D}"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3E5D9-1B5B-4F77-85C8-E8A21D019D49}">
      <dsp:nvSpPr>
        <dsp:cNvPr id="0" name=""/>
        <dsp:cNvSpPr/>
      </dsp:nvSpPr>
      <dsp:spPr>
        <a:xfrm>
          <a:off x="926658" y="357960"/>
          <a:ext cx="4412893" cy="4412893"/>
        </a:xfrm>
        <a:prstGeom prst="blockArc">
          <a:avLst>
            <a:gd name="adj1" fmla="val 14236364"/>
            <a:gd name="adj2" fmla="val 16200000"/>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8160B-EEAD-4062-B98F-17C8D491D309}">
      <dsp:nvSpPr>
        <dsp:cNvPr id="0" name=""/>
        <dsp:cNvSpPr/>
      </dsp:nvSpPr>
      <dsp:spPr>
        <a:xfrm>
          <a:off x="926658" y="357960"/>
          <a:ext cx="4412893" cy="4412893"/>
        </a:xfrm>
        <a:prstGeom prst="blockArc">
          <a:avLst>
            <a:gd name="adj1" fmla="val 12272727"/>
            <a:gd name="adj2" fmla="val 14236364"/>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24FFFA-6899-42EE-A2F1-FBC68A7ADCF6}">
      <dsp:nvSpPr>
        <dsp:cNvPr id="0" name=""/>
        <dsp:cNvSpPr/>
      </dsp:nvSpPr>
      <dsp:spPr>
        <a:xfrm>
          <a:off x="926658" y="357960"/>
          <a:ext cx="4412893" cy="4412893"/>
        </a:xfrm>
        <a:prstGeom prst="blockArc">
          <a:avLst>
            <a:gd name="adj1" fmla="val 10309091"/>
            <a:gd name="adj2" fmla="val 12272727"/>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9734F3-1191-40F6-A939-2DCB7800CCDA}">
      <dsp:nvSpPr>
        <dsp:cNvPr id="0" name=""/>
        <dsp:cNvSpPr/>
      </dsp:nvSpPr>
      <dsp:spPr>
        <a:xfrm>
          <a:off x="926658" y="357960"/>
          <a:ext cx="4412893" cy="4412893"/>
        </a:xfrm>
        <a:prstGeom prst="blockArc">
          <a:avLst>
            <a:gd name="adj1" fmla="val 8345455"/>
            <a:gd name="adj2" fmla="val 10309091"/>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0A8CBE-79F2-4643-AFE3-104DE0C18D30}">
      <dsp:nvSpPr>
        <dsp:cNvPr id="0" name=""/>
        <dsp:cNvSpPr/>
      </dsp:nvSpPr>
      <dsp:spPr>
        <a:xfrm>
          <a:off x="926658" y="357960"/>
          <a:ext cx="4412893" cy="4412893"/>
        </a:xfrm>
        <a:prstGeom prst="blockArc">
          <a:avLst>
            <a:gd name="adj1" fmla="val 6381818"/>
            <a:gd name="adj2" fmla="val 8345455"/>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40461-4DF5-4766-BFA0-2E19500CDE49}">
      <dsp:nvSpPr>
        <dsp:cNvPr id="0" name=""/>
        <dsp:cNvSpPr/>
      </dsp:nvSpPr>
      <dsp:spPr>
        <a:xfrm>
          <a:off x="926658" y="357960"/>
          <a:ext cx="4412893" cy="4412893"/>
        </a:xfrm>
        <a:prstGeom prst="blockArc">
          <a:avLst>
            <a:gd name="adj1" fmla="val 4418182"/>
            <a:gd name="adj2" fmla="val 6381818"/>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7E45B-ADED-474E-9AE5-D8979F75BAC2}">
      <dsp:nvSpPr>
        <dsp:cNvPr id="0" name=""/>
        <dsp:cNvSpPr/>
      </dsp:nvSpPr>
      <dsp:spPr>
        <a:xfrm>
          <a:off x="926658" y="357960"/>
          <a:ext cx="4412893" cy="4412893"/>
        </a:xfrm>
        <a:prstGeom prst="blockArc">
          <a:avLst>
            <a:gd name="adj1" fmla="val 2454545"/>
            <a:gd name="adj2" fmla="val 4418182"/>
            <a:gd name="adj3" fmla="val 2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CCCE1-832D-45EF-A80D-C36402B74BAE}">
      <dsp:nvSpPr>
        <dsp:cNvPr id="0" name=""/>
        <dsp:cNvSpPr/>
      </dsp:nvSpPr>
      <dsp:spPr>
        <a:xfrm>
          <a:off x="926658" y="357960"/>
          <a:ext cx="4412893" cy="4412893"/>
        </a:xfrm>
        <a:prstGeom prst="blockArc">
          <a:avLst>
            <a:gd name="adj1" fmla="val 490909"/>
            <a:gd name="adj2" fmla="val 2454545"/>
            <a:gd name="adj3" fmla="val 250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18766D3-C26C-4C25-88C8-5DA54F836A3F}">
      <dsp:nvSpPr>
        <dsp:cNvPr id="0" name=""/>
        <dsp:cNvSpPr/>
      </dsp:nvSpPr>
      <dsp:spPr>
        <a:xfrm>
          <a:off x="926658" y="357960"/>
          <a:ext cx="4412893" cy="4412893"/>
        </a:xfrm>
        <a:prstGeom prst="blockArc">
          <a:avLst>
            <a:gd name="adj1" fmla="val 20127273"/>
            <a:gd name="adj2" fmla="val 490909"/>
            <a:gd name="adj3" fmla="val 250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9C0EEBA1-C4AE-4590-B18C-37D085E4DF98}">
      <dsp:nvSpPr>
        <dsp:cNvPr id="0" name=""/>
        <dsp:cNvSpPr/>
      </dsp:nvSpPr>
      <dsp:spPr>
        <a:xfrm>
          <a:off x="926658" y="357960"/>
          <a:ext cx="4412893" cy="4412893"/>
        </a:xfrm>
        <a:prstGeom prst="blockArc">
          <a:avLst>
            <a:gd name="adj1" fmla="val 18163636"/>
            <a:gd name="adj2" fmla="val 20127273"/>
            <a:gd name="adj3" fmla="val 250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64085BAE-1C1B-4C93-9252-B4B25BD83535}">
      <dsp:nvSpPr>
        <dsp:cNvPr id="0" name=""/>
        <dsp:cNvSpPr/>
      </dsp:nvSpPr>
      <dsp:spPr>
        <a:xfrm>
          <a:off x="926658" y="357960"/>
          <a:ext cx="4412893" cy="4412893"/>
        </a:xfrm>
        <a:prstGeom prst="blockArc">
          <a:avLst>
            <a:gd name="adj1" fmla="val 16200000"/>
            <a:gd name="adj2" fmla="val 18163636"/>
            <a:gd name="adj3" fmla="val 2509"/>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2F182EE-F981-46C5-9A5A-B11FF43697A4}">
      <dsp:nvSpPr>
        <dsp:cNvPr id="0" name=""/>
        <dsp:cNvSpPr/>
      </dsp:nvSpPr>
      <dsp:spPr>
        <a:xfrm>
          <a:off x="1892991" y="1403770"/>
          <a:ext cx="2480227" cy="2321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Reserving Data</a:t>
          </a:r>
        </a:p>
      </dsp:txBody>
      <dsp:txXfrm>
        <a:off x="2256212" y="1743713"/>
        <a:ext cx="1753785" cy="1641388"/>
      </dsp:txXfrm>
    </dsp:sp>
    <dsp:sp modelId="{8CAF18A1-5188-4EEB-81B1-4EAFF97AD0DF}">
      <dsp:nvSpPr>
        <dsp:cNvPr id="0" name=""/>
        <dsp:cNvSpPr/>
      </dsp:nvSpPr>
      <dsp:spPr>
        <a:xfrm>
          <a:off x="2748657" y="1193"/>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Data A</a:t>
          </a:r>
        </a:p>
      </dsp:txBody>
      <dsp:txXfrm>
        <a:off x="2861259" y="113795"/>
        <a:ext cx="543691" cy="543691"/>
      </dsp:txXfrm>
    </dsp:sp>
    <dsp:sp modelId="{8A41977E-8D69-4C0F-8996-F7CFD877A224}">
      <dsp:nvSpPr>
        <dsp:cNvPr id="0" name=""/>
        <dsp:cNvSpPr/>
      </dsp:nvSpPr>
      <dsp:spPr>
        <a:xfrm>
          <a:off x="3926587" y="347064"/>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Data B</a:t>
          </a:r>
          <a:endParaRPr lang="en-GB" sz="1600" kern="1200" dirty="0"/>
        </a:p>
      </dsp:txBody>
      <dsp:txXfrm>
        <a:off x="4039189" y="459666"/>
        <a:ext cx="543691" cy="543691"/>
      </dsp:txXfrm>
    </dsp:sp>
    <dsp:sp modelId="{045135E9-C217-48CB-BBB2-F261283CF5A5}">
      <dsp:nvSpPr>
        <dsp:cNvPr id="0" name=""/>
        <dsp:cNvSpPr/>
      </dsp:nvSpPr>
      <dsp:spPr>
        <a:xfrm>
          <a:off x="4730532" y="1274867"/>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Data C</a:t>
          </a:r>
          <a:endParaRPr lang="en-GB" sz="1600" kern="1200" dirty="0"/>
        </a:p>
      </dsp:txBody>
      <dsp:txXfrm>
        <a:off x="4843134" y="1387469"/>
        <a:ext cx="543691" cy="543691"/>
      </dsp:txXfrm>
    </dsp:sp>
    <dsp:sp modelId="{D1D5BD51-C683-4BD3-96E3-B9696836B6FB}">
      <dsp:nvSpPr>
        <dsp:cNvPr id="0" name=""/>
        <dsp:cNvSpPr/>
      </dsp:nvSpPr>
      <dsp:spPr>
        <a:xfrm>
          <a:off x="4905246" y="2490030"/>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Data D</a:t>
          </a:r>
          <a:endParaRPr lang="en-GB" sz="1600" kern="1200" dirty="0"/>
        </a:p>
      </dsp:txBody>
      <dsp:txXfrm>
        <a:off x="5017848" y="2602632"/>
        <a:ext cx="543691" cy="543691"/>
      </dsp:txXfrm>
    </dsp:sp>
    <dsp:sp modelId="{59849ABC-630C-45D9-9425-4436F09ECECD}">
      <dsp:nvSpPr>
        <dsp:cNvPr id="0" name=""/>
        <dsp:cNvSpPr/>
      </dsp:nvSpPr>
      <dsp:spPr>
        <a:xfrm>
          <a:off x="4395258" y="3606748"/>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Data E</a:t>
          </a:r>
          <a:endParaRPr lang="en-GB" sz="1600" kern="1200" dirty="0"/>
        </a:p>
      </dsp:txBody>
      <dsp:txXfrm>
        <a:off x="4507860" y="3719350"/>
        <a:ext cx="543691" cy="543691"/>
      </dsp:txXfrm>
    </dsp:sp>
    <dsp:sp modelId="{4B328A42-A585-47B6-99D8-449789ECAC32}">
      <dsp:nvSpPr>
        <dsp:cNvPr id="0" name=""/>
        <dsp:cNvSpPr/>
      </dsp:nvSpPr>
      <dsp:spPr>
        <a:xfrm>
          <a:off x="3362486" y="4270470"/>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Data F</a:t>
          </a:r>
          <a:endParaRPr lang="en-GB" sz="1600" kern="1200" dirty="0"/>
        </a:p>
      </dsp:txBody>
      <dsp:txXfrm>
        <a:off x="3475088" y="4383072"/>
        <a:ext cx="543691" cy="543691"/>
      </dsp:txXfrm>
    </dsp:sp>
    <dsp:sp modelId="{5E7A9D65-D152-45EE-949F-54B9A164CDB8}">
      <dsp:nvSpPr>
        <dsp:cNvPr id="0" name=""/>
        <dsp:cNvSpPr/>
      </dsp:nvSpPr>
      <dsp:spPr>
        <a:xfrm>
          <a:off x="2134827" y="4270470"/>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Data G</a:t>
          </a:r>
          <a:endParaRPr lang="en-GB" sz="1600" kern="1200" dirty="0"/>
        </a:p>
      </dsp:txBody>
      <dsp:txXfrm>
        <a:off x="2247429" y="4383072"/>
        <a:ext cx="543691" cy="543691"/>
      </dsp:txXfrm>
    </dsp:sp>
    <dsp:sp modelId="{598DDBA7-8CD9-45A2-AC09-9555D6D52499}">
      <dsp:nvSpPr>
        <dsp:cNvPr id="0" name=""/>
        <dsp:cNvSpPr/>
      </dsp:nvSpPr>
      <dsp:spPr>
        <a:xfrm>
          <a:off x="1102055" y="3606748"/>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Data H</a:t>
          </a:r>
        </a:p>
      </dsp:txBody>
      <dsp:txXfrm>
        <a:off x="1214657" y="3719350"/>
        <a:ext cx="543691" cy="543691"/>
      </dsp:txXfrm>
    </dsp:sp>
    <dsp:sp modelId="{6A532D1D-9AA7-47A4-95DC-4CAFAC3F7F16}">
      <dsp:nvSpPr>
        <dsp:cNvPr id="0" name=""/>
        <dsp:cNvSpPr/>
      </dsp:nvSpPr>
      <dsp:spPr>
        <a:xfrm>
          <a:off x="592067" y="2490030"/>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Data I</a:t>
          </a:r>
        </a:p>
      </dsp:txBody>
      <dsp:txXfrm>
        <a:off x="704669" y="2602632"/>
        <a:ext cx="543691" cy="543691"/>
      </dsp:txXfrm>
    </dsp:sp>
    <dsp:sp modelId="{D4C57767-43D3-4D6F-8D84-6DBEF7C302DB}">
      <dsp:nvSpPr>
        <dsp:cNvPr id="0" name=""/>
        <dsp:cNvSpPr/>
      </dsp:nvSpPr>
      <dsp:spPr>
        <a:xfrm>
          <a:off x="766781" y="1274867"/>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a:t>
          </a:r>
        </a:p>
      </dsp:txBody>
      <dsp:txXfrm>
        <a:off x="879383" y="1387469"/>
        <a:ext cx="543691" cy="543691"/>
      </dsp:txXfrm>
    </dsp:sp>
    <dsp:sp modelId="{DE8759FD-6372-4F37-9728-AF099251E4B6}">
      <dsp:nvSpPr>
        <dsp:cNvPr id="0" name=""/>
        <dsp:cNvSpPr/>
      </dsp:nvSpPr>
      <dsp:spPr>
        <a:xfrm>
          <a:off x="1570727" y="347064"/>
          <a:ext cx="768895" cy="76889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Data Z</a:t>
          </a:r>
        </a:p>
      </dsp:txBody>
      <dsp:txXfrm>
        <a:off x="1683329" y="459666"/>
        <a:ext cx="543691" cy="5436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DBBBB-B7EA-4594-A48F-9C347323A3A9}">
      <dsp:nvSpPr>
        <dsp:cNvPr id="0" name=""/>
        <dsp:cNvSpPr/>
      </dsp:nvSpPr>
      <dsp:spPr>
        <a:xfrm>
          <a:off x="2502733" y="2153"/>
          <a:ext cx="1655479" cy="1076061"/>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Objectives</a:t>
          </a:r>
        </a:p>
      </dsp:txBody>
      <dsp:txXfrm>
        <a:off x="2502733" y="2153"/>
        <a:ext cx="1655479" cy="1076061"/>
      </dsp:txXfrm>
    </dsp:sp>
    <dsp:sp modelId="{43B26D7B-EF2A-41E8-954D-B6A7194CF15E}">
      <dsp:nvSpPr>
        <dsp:cNvPr id="0" name=""/>
        <dsp:cNvSpPr/>
      </dsp:nvSpPr>
      <dsp:spPr>
        <a:xfrm>
          <a:off x="1554098" y="540184"/>
          <a:ext cx="3552749" cy="3552749"/>
        </a:xfrm>
        <a:custGeom>
          <a:avLst/>
          <a:gdLst/>
          <a:ahLst/>
          <a:cxnLst/>
          <a:rect l="0" t="0" r="0" b="0"/>
          <a:pathLst>
            <a:path>
              <a:moveTo>
                <a:pt x="2616017" y="210965"/>
              </a:moveTo>
              <a:arcTo wR="1776374" hR="1776374" stAng="17892473" swAng="26235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35028C-8093-4CA9-BC7F-64EEA4E2FD18}">
      <dsp:nvSpPr>
        <dsp:cNvPr id="0" name=""/>
        <dsp:cNvSpPr/>
      </dsp:nvSpPr>
      <dsp:spPr>
        <a:xfrm>
          <a:off x="4279108" y="1778528"/>
          <a:ext cx="1655479" cy="1076061"/>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Pros and Cons</a:t>
          </a:r>
        </a:p>
      </dsp:txBody>
      <dsp:txXfrm>
        <a:off x="4279108" y="1778528"/>
        <a:ext cx="1655479" cy="1076061"/>
      </dsp:txXfrm>
    </dsp:sp>
    <dsp:sp modelId="{6CE4C0DA-25DE-4C3C-966A-1FEE07BE35EA}">
      <dsp:nvSpPr>
        <dsp:cNvPr id="0" name=""/>
        <dsp:cNvSpPr/>
      </dsp:nvSpPr>
      <dsp:spPr>
        <a:xfrm>
          <a:off x="1554098" y="540184"/>
          <a:ext cx="3552749" cy="3552749"/>
        </a:xfrm>
        <a:custGeom>
          <a:avLst/>
          <a:gdLst/>
          <a:ahLst/>
          <a:cxnLst/>
          <a:rect l="0" t="0" r="0" b="0"/>
          <a:pathLst>
            <a:path>
              <a:moveTo>
                <a:pt x="3465179" y="2327236"/>
              </a:moveTo>
              <a:arcTo wR="1776374" hR="1776374" stAng="1083932" swAng="26235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3ACFE7-6F60-48C9-AEAA-B471C3231D8A}">
      <dsp:nvSpPr>
        <dsp:cNvPr id="0" name=""/>
        <dsp:cNvSpPr/>
      </dsp:nvSpPr>
      <dsp:spPr>
        <a:xfrm>
          <a:off x="2502733" y="3554903"/>
          <a:ext cx="1655479" cy="1076061"/>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Financial Statements</a:t>
          </a:r>
        </a:p>
      </dsp:txBody>
      <dsp:txXfrm>
        <a:off x="2502733" y="3554903"/>
        <a:ext cx="1655479" cy="1076061"/>
      </dsp:txXfrm>
    </dsp:sp>
    <dsp:sp modelId="{72867194-8E13-4685-8E95-93A9A701B99E}">
      <dsp:nvSpPr>
        <dsp:cNvPr id="0" name=""/>
        <dsp:cNvSpPr/>
      </dsp:nvSpPr>
      <dsp:spPr>
        <a:xfrm>
          <a:off x="1554098" y="540184"/>
          <a:ext cx="3552749" cy="3552749"/>
        </a:xfrm>
        <a:custGeom>
          <a:avLst/>
          <a:gdLst/>
          <a:ahLst/>
          <a:cxnLst/>
          <a:rect l="0" t="0" r="0" b="0"/>
          <a:pathLst>
            <a:path>
              <a:moveTo>
                <a:pt x="936732" y="3341784"/>
              </a:moveTo>
              <a:arcTo wR="1776374" hR="1776374" stAng="7092473" swAng="26235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2FA530-F8F9-4A27-B75E-DFE9EEBB3375}">
      <dsp:nvSpPr>
        <dsp:cNvPr id="0" name=""/>
        <dsp:cNvSpPr/>
      </dsp:nvSpPr>
      <dsp:spPr>
        <a:xfrm>
          <a:off x="726358" y="1778528"/>
          <a:ext cx="1655479" cy="1076061"/>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a:t>Business Operations</a:t>
          </a:r>
        </a:p>
      </dsp:txBody>
      <dsp:txXfrm>
        <a:off x="726358" y="1778528"/>
        <a:ext cx="1655479" cy="1076061"/>
      </dsp:txXfrm>
    </dsp:sp>
    <dsp:sp modelId="{B39C6282-78C7-4BB2-85BF-5EFD711F209D}">
      <dsp:nvSpPr>
        <dsp:cNvPr id="0" name=""/>
        <dsp:cNvSpPr/>
      </dsp:nvSpPr>
      <dsp:spPr>
        <a:xfrm>
          <a:off x="1554098" y="540184"/>
          <a:ext cx="3552749" cy="3552749"/>
        </a:xfrm>
        <a:custGeom>
          <a:avLst/>
          <a:gdLst/>
          <a:ahLst/>
          <a:cxnLst/>
          <a:rect l="0" t="0" r="0" b="0"/>
          <a:pathLst>
            <a:path>
              <a:moveTo>
                <a:pt x="87570" y="1225512"/>
              </a:moveTo>
              <a:arcTo wR="1776374" hR="1776374" stAng="11883932" swAng="26235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AFC9A-960C-4AF5-A19E-E1FBDD86769E}">
      <dsp:nvSpPr>
        <dsp:cNvPr id="0" name=""/>
        <dsp:cNvSpPr/>
      </dsp:nvSpPr>
      <dsp:spPr>
        <a:xfrm>
          <a:off x="0" y="19205"/>
          <a:ext cx="1605450"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IN" sz="1800" b="1" kern="1200"/>
            <a:t>GMM</a:t>
          </a:r>
        </a:p>
      </dsp:txBody>
      <dsp:txXfrm>
        <a:off x="0" y="19205"/>
        <a:ext cx="1605450" cy="1029600"/>
      </dsp:txXfrm>
    </dsp:sp>
    <dsp:sp modelId="{DC9C0232-683D-4079-A6B4-93DDB546A109}">
      <dsp:nvSpPr>
        <dsp:cNvPr id="0" name=""/>
        <dsp:cNvSpPr/>
      </dsp:nvSpPr>
      <dsp:spPr>
        <a:xfrm>
          <a:off x="1605449" y="19205"/>
          <a:ext cx="321090" cy="1029600"/>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D2AFA6E-6347-44CC-8E2D-E9442CD51B32}">
      <dsp:nvSpPr>
        <dsp:cNvPr id="0" name=""/>
        <dsp:cNvSpPr/>
      </dsp:nvSpPr>
      <dsp:spPr>
        <a:xfrm>
          <a:off x="2054975" y="8137"/>
          <a:ext cx="4366824" cy="10296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kern="1200"/>
            <a:t>General Measurement Model</a:t>
          </a:r>
        </a:p>
        <a:p>
          <a:pPr marL="171450" lvl="1" indent="-171450" algn="l" defTabSz="800100">
            <a:lnSpc>
              <a:spcPct val="90000"/>
            </a:lnSpc>
            <a:spcBef>
              <a:spcPct val="0"/>
            </a:spcBef>
            <a:spcAft>
              <a:spcPct val="15000"/>
            </a:spcAft>
            <a:buChar char="•"/>
          </a:pPr>
          <a:r>
            <a:rPr lang="en-IN" sz="1800" kern="1200"/>
            <a:t>Default Model</a:t>
          </a:r>
        </a:p>
        <a:p>
          <a:pPr marL="171450" lvl="1" indent="-171450" algn="l" defTabSz="800100">
            <a:lnSpc>
              <a:spcPct val="90000"/>
            </a:lnSpc>
            <a:spcBef>
              <a:spcPct val="0"/>
            </a:spcBef>
            <a:spcAft>
              <a:spcPct val="15000"/>
            </a:spcAft>
            <a:buChar char="•"/>
          </a:pPr>
          <a:r>
            <a:rPr lang="en-IN" sz="1800" kern="1200" dirty="0"/>
            <a:t>Life insurance</a:t>
          </a:r>
        </a:p>
      </dsp:txBody>
      <dsp:txXfrm>
        <a:off x="2054975" y="8137"/>
        <a:ext cx="4366824" cy="1029600"/>
      </dsp:txXfrm>
    </dsp:sp>
    <dsp:sp modelId="{1132AABB-9384-44BC-B1C6-747DABD8EA78}">
      <dsp:nvSpPr>
        <dsp:cNvPr id="0" name=""/>
        <dsp:cNvSpPr/>
      </dsp:nvSpPr>
      <dsp:spPr>
        <a:xfrm>
          <a:off x="0" y="1236005"/>
          <a:ext cx="1605450"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IN" sz="1800" b="1" kern="1200"/>
            <a:t>PAA</a:t>
          </a:r>
        </a:p>
      </dsp:txBody>
      <dsp:txXfrm>
        <a:off x="0" y="1236005"/>
        <a:ext cx="1605450" cy="1029600"/>
      </dsp:txXfrm>
    </dsp:sp>
    <dsp:sp modelId="{070B16D2-C044-4436-BCA9-BB56D1702176}">
      <dsp:nvSpPr>
        <dsp:cNvPr id="0" name=""/>
        <dsp:cNvSpPr/>
      </dsp:nvSpPr>
      <dsp:spPr>
        <a:xfrm>
          <a:off x="1605449" y="1236005"/>
          <a:ext cx="321090" cy="1029600"/>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BD77910-2FC9-4FA6-9361-463C8F706989}">
      <dsp:nvSpPr>
        <dsp:cNvPr id="0" name=""/>
        <dsp:cNvSpPr/>
      </dsp:nvSpPr>
      <dsp:spPr>
        <a:xfrm>
          <a:off x="2054975" y="1224937"/>
          <a:ext cx="4366824" cy="10296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kern="1200"/>
            <a:t>Premium Allocation Approach</a:t>
          </a:r>
        </a:p>
        <a:p>
          <a:pPr marL="171450" lvl="1" indent="-171450" algn="l" defTabSz="800100">
            <a:lnSpc>
              <a:spcPct val="90000"/>
            </a:lnSpc>
            <a:spcBef>
              <a:spcPct val="0"/>
            </a:spcBef>
            <a:spcAft>
              <a:spcPct val="15000"/>
            </a:spcAft>
            <a:buChar char="•"/>
          </a:pPr>
          <a:r>
            <a:rPr lang="en-IN" sz="1800" kern="1200"/>
            <a:t>Simpler Model for Short-term contracts</a:t>
          </a:r>
        </a:p>
        <a:p>
          <a:pPr marL="171450" lvl="1" indent="-171450" algn="l" defTabSz="800100">
            <a:lnSpc>
              <a:spcPct val="90000"/>
            </a:lnSpc>
            <a:spcBef>
              <a:spcPct val="0"/>
            </a:spcBef>
            <a:spcAft>
              <a:spcPct val="15000"/>
            </a:spcAft>
            <a:buChar char="•"/>
          </a:pPr>
          <a:r>
            <a:rPr lang="en-IN" sz="1800" kern="1200"/>
            <a:t>General insurance</a:t>
          </a:r>
        </a:p>
      </dsp:txBody>
      <dsp:txXfrm>
        <a:off x="2054975" y="1224937"/>
        <a:ext cx="4366824" cy="1029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E124B-159C-49A0-A68E-0754C8D99FCE}">
      <dsp:nvSpPr>
        <dsp:cNvPr id="0" name=""/>
        <dsp:cNvSpPr/>
      </dsp:nvSpPr>
      <dsp:spPr>
        <a:xfrm>
          <a:off x="2220" y="14792"/>
          <a:ext cx="1905980" cy="743471"/>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IN" sz="1300" kern="1200"/>
            <a:t>IFRS 4 Risk Margin</a:t>
          </a:r>
        </a:p>
      </dsp:txBody>
      <dsp:txXfrm>
        <a:off x="2220" y="14792"/>
        <a:ext cx="1905980" cy="495647"/>
      </dsp:txXfrm>
    </dsp:sp>
    <dsp:sp modelId="{15019F56-050D-4773-ABFB-23379120D956}">
      <dsp:nvSpPr>
        <dsp:cNvPr id="0" name=""/>
        <dsp:cNvSpPr/>
      </dsp:nvSpPr>
      <dsp:spPr>
        <a:xfrm>
          <a:off x="392601" y="510440"/>
          <a:ext cx="1905980" cy="13572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IN" sz="1300" kern="1200"/>
            <a:t>Management decision</a:t>
          </a:r>
        </a:p>
        <a:p>
          <a:pPr marL="114300" lvl="1" indent="-114300" algn="l" defTabSz="577850">
            <a:lnSpc>
              <a:spcPct val="90000"/>
            </a:lnSpc>
            <a:spcBef>
              <a:spcPct val="0"/>
            </a:spcBef>
            <a:spcAft>
              <a:spcPct val="15000"/>
            </a:spcAft>
            <a:buChar char="•"/>
          </a:pPr>
          <a:r>
            <a:rPr lang="en-IN" sz="1300" kern="1200"/>
            <a:t>Ambiguity in terms of risks covered</a:t>
          </a:r>
        </a:p>
        <a:p>
          <a:pPr marL="114300" lvl="1" indent="-114300" algn="l" defTabSz="577850">
            <a:lnSpc>
              <a:spcPct val="90000"/>
            </a:lnSpc>
            <a:spcBef>
              <a:spcPct val="0"/>
            </a:spcBef>
            <a:spcAft>
              <a:spcPct val="15000"/>
            </a:spcAft>
            <a:buChar char="•"/>
          </a:pPr>
          <a:r>
            <a:rPr lang="en-IN" sz="1300" kern="1200"/>
            <a:t>Difficult to compare across market</a:t>
          </a:r>
        </a:p>
      </dsp:txBody>
      <dsp:txXfrm>
        <a:off x="432352" y="550191"/>
        <a:ext cx="1826478" cy="1277698"/>
      </dsp:txXfrm>
    </dsp:sp>
    <dsp:sp modelId="{B9A665DE-C446-4ED9-8FFB-D26E470BC8AF}">
      <dsp:nvSpPr>
        <dsp:cNvPr id="0" name=""/>
        <dsp:cNvSpPr/>
      </dsp:nvSpPr>
      <dsp:spPr>
        <a:xfrm>
          <a:off x="2197140" y="25349"/>
          <a:ext cx="612552" cy="47453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kern="1200"/>
        </a:p>
      </dsp:txBody>
      <dsp:txXfrm>
        <a:off x="2197140" y="120256"/>
        <a:ext cx="470192" cy="284719"/>
      </dsp:txXfrm>
    </dsp:sp>
    <dsp:sp modelId="{E0DC863A-A0E2-4F51-8A2D-67BF44975B46}">
      <dsp:nvSpPr>
        <dsp:cNvPr id="0" name=""/>
        <dsp:cNvSpPr/>
      </dsp:nvSpPr>
      <dsp:spPr>
        <a:xfrm>
          <a:off x="3063959" y="14792"/>
          <a:ext cx="1905980" cy="743471"/>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IN" sz="1300" kern="1200"/>
            <a:t>IFRS 17 Risk Adjustment</a:t>
          </a:r>
        </a:p>
      </dsp:txBody>
      <dsp:txXfrm>
        <a:off x="3063959" y="14792"/>
        <a:ext cx="1905980" cy="495647"/>
      </dsp:txXfrm>
    </dsp:sp>
    <dsp:sp modelId="{43D87E25-25B9-48A1-940F-57BC67EDE869}">
      <dsp:nvSpPr>
        <dsp:cNvPr id="0" name=""/>
        <dsp:cNvSpPr/>
      </dsp:nvSpPr>
      <dsp:spPr>
        <a:xfrm>
          <a:off x="3454340" y="510440"/>
          <a:ext cx="1905980" cy="13572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IN" sz="1300" kern="1200"/>
            <a:t>Choice of method – </a:t>
          </a:r>
          <a:r>
            <a:rPr lang="en-IN" sz="1300" kern="1200" err="1"/>
            <a:t>VaR</a:t>
          </a:r>
          <a:r>
            <a:rPr lang="en-IN" sz="1300" kern="1200"/>
            <a:t>, cost of capital</a:t>
          </a:r>
        </a:p>
        <a:p>
          <a:pPr marL="114300" lvl="1" indent="-114300" algn="l" defTabSz="577850">
            <a:lnSpc>
              <a:spcPct val="90000"/>
            </a:lnSpc>
            <a:spcBef>
              <a:spcPct val="0"/>
            </a:spcBef>
            <a:spcAft>
              <a:spcPct val="15000"/>
            </a:spcAft>
            <a:buChar char="•"/>
          </a:pPr>
          <a:r>
            <a:rPr lang="en-IN" sz="1300" kern="1200"/>
            <a:t>Only non-financial risks considered</a:t>
          </a:r>
        </a:p>
        <a:p>
          <a:pPr marL="114300" lvl="1" indent="-114300" algn="l" defTabSz="577850">
            <a:lnSpc>
              <a:spcPct val="90000"/>
            </a:lnSpc>
            <a:spcBef>
              <a:spcPct val="0"/>
            </a:spcBef>
            <a:spcAft>
              <a:spcPct val="15000"/>
            </a:spcAft>
            <a:buChar char="•"/>
          </a:pPr>
          <a:r>
            <a:rPr lang="en-IN" sz="1300" kern="1200"/>
            <a:t>Percentile disclosure requirements</a:t>
          </a:r>
        </a:p>
      </dsp:txBody>
      <dsp:txXfrm>
        <a:off x="3494091" y="550191"/>
        <a:ext cx="1826478" cy="1277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E494-8D6F-45F3-94B0-941C7CD3DA8B}">
      <dsp:nvSpPr>
        <dsp:cNvPr id="0" name=""/>
        <dsp:cNvSpPr/>
      </dsp:nvSpPr>
      <dsp:spPr>
        <a:xfrm>
          <a:off x="1934316" y="1577253"/>
          <a:ext cx="91440" cy="880216"/>
        </a:xfrm>
        <a:custGeom>
          <a:avLst/>
          <a:gdLst/>
          <a:ahLst/>
          <a:cxnLst/>
          <a:rect l="0" t="0" r="0" b="0"/>
          <a:pathLst>
            <a:path>
              <a:moveTo>
                <a:pt x="45720" y="0"/>
              </a:moveTo>
              <a:lnTo>
                <a:pt x="45720" y="880216"/>
              </a:lnTo>
            </a:path>
          </a:pathLst>
        </a:custGeom>
        <a:noFill/>
        <a:ln w="28575" cap="flat" cmpd="sng" algn="ctr">
          <a:solidFill>
            <a:schemeClr val="accent1"/>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1957266" y="2012808"/>
        <a:ext cx="45540" cy="9108"/>
      </dsp:txXfrm>
    </dsp:sp>
    <dsp:sp modelId="{4C5D110B-A4CE-46AD-B86A-CA1E95B2FF1C}">
      <dsp:nvSpPr>
        <dsp:cNvPr id="0" name=""/>
        <dsp:cNvSpPr/>
      </dsp:nvSpPr>
      <dsp:spPr>
        <a:xfrm>
          <a:off x="0" y="781178"/>
          <a:ext cx="3960073" cy="797875"/>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Single Source of Truth</a:t>
          </a:r>
        </a:p>
      </dsp:txBody>
      <dsp:txXfrm>
        <a:off x="0" y="781178"/>
        <a:ext cx="3960073" cy="797875"/>
      </dsp:txXfrm>
    </dsp:sp>
    <dsp:sp modelId="{1C215BC1-C986-4557-B433-2A29B8B476FB}">
      <dsp:nvSpPr>
        <dsp:cNvPr id="0" name=""/>
        <dsp:cNvSpPr/>
      </dsp:nvSpPr>
      <dsp:spPr>
        <a:xfrm>
          <a:off x="0" y="2489870"/>
          <a:ext cx="3960073" cy="90541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2"/>
              </a:solidFill>
            </a:rPr>
            <a:t>Reserving Data</a:t>
          </a:r>
        </a:p>
      </dsp:txBody>
      <dsp:txXfrm>
        <a:off x="0" y="2489870"/>
        <a:ext cx="3960073" cy="905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8CBE-79F2-4643-AFE3-104DE0C18D30}">
      <dsp:nvSpPr>
        <dsp:cNvPr id="0" name=""/>
        <dsp:cNvSpPr/>
      </dsp:nvSpPr>
      <dsp:spPr>
        <a:xfrm>
          <a:off x="1038098" y="526985"/>
          <a:ext cx="4190012" cy="4190012"/>
        </a:xfrm>
        <a:prstGeom prst="blockArc">
          <a:avLst>
            <a:gd name="adj1" fmla="val 13114286"/>
            <a:gd name="adj2" fmla="val 16200000"/>
            <a:gd name="adj3" fmla="val 39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40461-4DF5-4766-BFA0-2E19500CDE49}">
      <dsp:nvSpPr>
        <dsp:cNvPr id="0" name=""/>
        <dsp:cNvSpPr/>
      </dsp:nvSpPr>
      <dsp:spPr>
        <a:xfrm>
          <a:off x="1038098" y="526985"/>
          <a:ext cx="4190012" cy="4190012"/>
        </a:xfrm>
        <a:prstGeom prst="blockArc">
          <a:avLst>
            <a:gd name="adj1" fmla="val 10028571"/>
            <a:gd name="adj2" fmla="val 13114286"/>
            <a:gd name="adj3" fmla="val 39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7E45B-ADED-474E-9AE5-D8979F75BAC2}">
      <dsp:nvSpPr>
        <dsp:cNvPr id="0" name=""/>
        <dsp:cNvSpPr/>
      </dsp:nvSpPr>
      <dsp:spPr>
        <a:xfrm>
          <a:off x="1038098" y="526985"/>
          <a:ext cx="4190012" cy="4190012"/>
        </a:xfrm>
        <a:prstGeom prst="blockArc">
          <a:avLst>
            <a:gd name="adj1" fmla="val 6942857"/>
            <a:gd name="adj2" fmla="val 10028571"/>
            <a:gd name="adj3" fmla="val 39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CCCE1-832D-45EF-A80D-C36402B74BAE}">
      <dsp:nvSpPr>
        <dsp:cNvPr id="0" name=""/>
        <dsp:cNvSpPr/>
      </dsp:nvSpPr>
      <dsp:spPr>
        <a:xfrm>
          <a:off x="1038098" y="526985"/>
          <a:ext cx="4190012" cy="4190012"/>
        </a:xfrm>
        <a:prstGeom prst="blockArc">
          <a:avLst>
            <a:gd name="adj1" fmla="val 3857143"/>
            <a:gd name="adj2" fmla="val 6942857"/>
            <a:gd name="adj3" fmla="val 390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18766D3-C26C-4C25-88C8-5DA54F836A3F}">
      <dsp:nvSpPr>
        <dsp:cNvPr id="0" name=""/>
        <dsp:cNvSpPr/>
      </dsp:nvSpPr>
      <dsp:spPr>
        <a:xfrm>
          <a:off x="1038098" y="526985"/>
          <a:ext cx="4190012" cy="4190012"/>
        </a:xfrm>
        <a:prstGeom prst="blockArc">
          <a:avLst>
            <a:gd name="adj1" fmla="val 771429"/>
            <a:gd name="adj2" fmla="val 3857143"/>
            <a:gd name="adj3" fmla="val 390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9C0EEBA1-C4AE-4590-B18C-37D085E4DF98}">
      <dsp:nvSpPr>
        <dsp:cNvPr id="0" name=""/>
        <dsp:cNvSpPr/>
      </dsp:nvSpPr>
      <dsp:spPr>
        <a:xfrm>
          <a:off x="1038098" y="526985"/>
          <a:ext cx="4190012" cy="4190012"/>
        </a:xfrm>
        <a:prstGeom prst="blockArc">
          <a:avLst>
            <a:gd name="adj1" fmla="val 19285714"/>
            <a:gd name="adj2" fmla="val 771429"/>
            <a:gd name="adj3" fmla="val 390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64085BAE-1C1B-4C93-9252-B4B25BD83535}">
      <dsp:nvSpPr>
        <dsp:cNvPr id="0" name=""/>
        <dsp:cNvSpPr/>
      </dsp:nvSpPr>
      <dsp:spPr>
        <a:xfrm>
          <a:off x="1038098" y="526985"/>
          <a:ext cx="4190012" cy="4190012"/>
        </a:xfrm>
        <a:prstGeom prst="blockArc">
          <a:avLst>
            <a:gd name="adj1" fmla="val 16200000"/>
            <a:gd name="adj2" fmla="val 19285714"/>
            <a:gd name="adj3" fmla="val 390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2F182EE-F981-46C5-9A5A-B11FF43697A4}">
      <dsp:nvSpPr>
        <dsp:cNvPr id="0" name=""/>
        <dsp:cNvSpPr/>
      </dsp:nvSpPr>
      <dsp:spPr>
        <a:xfrm>
          <a:off x="2036115" y="1554848"/>
          <a:ext cx="2193979" cy="2134287"/>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Results File, Exhibits and Presentation</a:t>
          </a:r>
        </a:p>
      </dsp:txBody>
      <dsp:txXfrm>
        <a:off x="2357416" y="1867407"/>
        <a:ext cx="1551377" cy="1509169"/>
      </dsp:txXfrm>
    </dsp:sp>
    <dsp:sp modelId="{8CAF18A1-5188-4EEB-81B1-4EAFF97AD0DF}">
      <dsp:nvSpPr>
        <dsp:cNvPr id="0" name=""/>
        <dsp:cNvSpPr/>
      </dsp:nvSpPr>
      <dsp:spPr>
        <a:xfrm>
          <a:off x="2565535" y="281"/>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Spreadsheet Tables</a:t>
          </a:r>
        </a:p>
        <a:p>
          <a:pPr marL="0" lvl="0" indent="0" algn="ctr" defTabSz="466725">
            <a:lnSpc>
              <a:spcPct val="90000"/>
            </a:lnSpc>
            <a:spcBef>
              <a:spcPct val="0"/>
            </a:spcBef>
            <a:spcAft>
              <a:spcPct val="35000"/>
            </a:spcAft>
            <a:buNone/>
          </a:pPr>
          <a:r>
            <a:rPr lang="en-GB" sz="1050" kern="1200" dirty="0"/>
            <a:t>File 1</a:t>
          </a:r>
        </a:p>
      </dsp:txBody>
      <dsp:txXfrm>
        <a:off x="2731772" y="166518"/>
        <a:ext cx="802664" cy="802664"/>
      </dsp:txXfrm>
    </dsp:sp>
    <dsp:sp modelId="{8A41977E-8D69-4C0F-8996-F7CFD877A224}">
      <dsp:nvSpPr>
        <dsp:cNvPr id="0" name=""/>
        <dsp:cNvSpPr/>
      </dsp:nvSpPr>
      <dsp:spPr>
        <a:xfrm>
          <a:off x="4171528" y="773686"/>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Spreadsheet Tables</a:t>
          </a:r>
        </a:p>
        <a:p>
          <a:pPr marL="0" lvl="0" indent="0" algn="ctr" defTabSz="466725">
            <a:lnSpc>
              <a:spcPct val="90000"/>
            </a:lnSpc>
            <a:spcBef>
              <a:spcPct val="0"/>
            </a:spcBef>
            <a:spcAft>
              <a:spcPct val="35000"/>
            </a:spcAft>
            <a:buNone/>
          </a:pPr>
          <a:r>
            <a:rPr lang="en-GB" sz="1050" kern="1200" dirty="0"/>
            <a:t>File 2</a:t>
          </a:r>
        </a:p>
      </dsp:txBody>
      <dsp:txXfrm>
        <a:off x="4337765" y="939923"/>
        <a:ext cx="802664" cy="802664"/>
      </dsp:txXfrm>
    </dsp:sp>
    <dsp:sp modelId="{045135E9-C217-48CB-BBB2-F261283CF5A5}">
      <dsp:nvSpPr>
        <dsp:cNvPr id="0" name=""/>
        <dsp:cNvSpPr/>
      </dsp:nvSpPr>
      <dsp:spPr>
        <a:xfrm>
          <a:off x="4568175" y="2511512"/>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Spreadsheet Charts</a:t>
          </a:r>
        </a:p>
        <a:p>
          <a:pPr marL="0" lvl="0" indent="0" algn="ctr" defTabSz="466725">
            <a:lnSpc>
              <a:spcPct val="90000"/>
            </a:lnSpc>
            <a:spcBef>
              <a:spcPct val="0"/>
            </a:spcBef>
            <a:spcAft>
              <a:spcPct val="35000"/>
            </a:spcAft>
            <a:buNone/>
          </a:pPr>
          <a:r>
            <a:rPr lang="en-GB" sz="1050" kern="1200" dirty="0"/>
            <a:t>File 3</a:t>
          </a:r>
        </a:p>
      </dsp:txBody>
      <dsp:txXfrm>
        <a:off x="4734412" y="2677749"/>
        <a:ext cx="802664" cy="802664"/>
      </dsp:txXfrm>
    </dsp:sp>
    <dsp:sp modelId="{D1D5BD51-C683-4BD3-96E3-B9696836B6FB}">
      <dsp:nvSpPr>
        <dsp:cNvPr id="0" name=""/>
        <dsp:cNvSpPr/>
      </dsp:nvSpPr>
      <dsp:spPr>
        <a:xfrm>
          <a:off x="3456794" y="3905140"/>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Outputs from Software package</a:t>
          </a:r>
        </a:p>
      </dsp:txBody>
      <dsp:txXfrm>
        <a:off x="3623031" y="4071377"/>
        <a:ext cx="802664" cy="802664"/>
      </dsp:txXfrm>
    </dsp:sp>
    <dsp:sp modelId="{59849ABC-630C-45D9-9425-4436F09ECECD}">
      <dsp:nvSpPr>
        <dsp:cNvPr id="0" name=""/>
        <dsp:cNvSpPr/>
      </dsp:nvSpPr>
      <dsp:spPr>
        <a:xfrm>
          <a:off x="1674277" y="3905140"/>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Spreadsheet Tables</a:t>
          </a:r>
        </a:p>
        <a:p>
          <a:pPr marL="0" lvl="0" indent="0" algn="ctr" defTabSz="466725">
            <a:lnSpc>
              <a:spcPct val="90000"/>
            </a:lnSpc>
            <a:spcBef>
              <a:spcPct val="0"/>
            </a:spcBef>
            <a:spcAft>
              <a:spcPct val="35000"/>
            </a:spcAft>
            <a:buNone/>
          </a:pPr>
          <a:r>
            <a:rPr lang="en-GB" sz="1050" kern="1200" dirty="0"/>
            <a:t>File 4</a:t>
          </a:r>
        </a:p>
      </dsp:txBody>
      <dsp:txXfrm>
        <a:off x="1840514" y="4071377"/>
        <a:ext cx="802664" cy="802664"/>
      </dsp:txXfrm>
    </dsp:sp>
    <dsp:sp modelId="{4B328A42-A585-47B6-99D8-449789ECAC32}">
      <dsp:nvSpPr>
        <dsp:cNvPr id="0" name=""/>
        <dsp:cNvSpPr/>
      </dsp:nvSpPr>
      <dsp:spPr>
        <a:xfrm>
          <a:off x="562895" y="2511512"/>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a:t>
          </a:r>
        </a:p>
      </dsp:txBody>
      <dsp:txXfrm>
        <a:off x="729132" y="2677749"/>
        <a:ext cx="802664" cy="802664"/>
      </dsp:txXfrm>
    </dsp:sp>
    <dsp:sp modelId="{5E7A9D65-D152-45EE-949F-54B9A164CDB8}">
      <dsp:nvSpPr>
        <dsp:cNvPr id="0" name=""/>
        <dsp:cNvSpPr/>
      </dsp:nvSpPr>
      <dsp:spPr>
        <a:xfrm>
          <a:off x="959543" y="773686"/>
          <a:ext cx="1135138" cy="113513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kern="1200" dirty="0"/>
            <a:t>Spreadsheet Tables</a:t>
          </a:r>
        </a:p>
        <a:p>
          <a:pPr marL="0" lvl="0" indent="0" algn="ctr" defTabSz="466725">
            <a:lnSpc>
              <a:spcPct val="90000"/>
            </a:lnSpc>
            <a:spcBef>
              <a:spcPct val="0"/>
            </a:spcBef>
            <a:spcAft>
              <a:spcPct val="35000"/>
            </a:spcAft>
            <a:buNone/>
          </a:pPr>
          <a:r>
            <a:rPr lang="en-GB" sz="1050" kern="1200" dirty="0"/>
            <a:t>File 10</a:t>
          </a:r>
        </a:p>
      </dsp:txBody>
      <dsp:txXfrm>
        <a:off x="1125780" y="939923"/>
        <a:ext cx="802664" cy="802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110B-A4CE-46AD-B86A-CA1E95B2FF1C}">
      <dsp:nvSpPr>
        <dsp:cNvPr id="0" name=""/>
        <dsp:cNvSpPr/>
      </dsp:nvSpPr>
      <dsp:spPr>
        <a:xfrm>
          <a:off x="0" y="1128108"/>
          <a:ext cx="3960073" cy="1920247"/>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t>RESULTS DASHBOARD </a:t>
          </a:r>
          <a:r>
            <a:rPr lang="en-GB" sz="2800" b="0" kern="1200" dirty="0"/>
            <a:t>(Central Repository)</a:t>
          </a:r>
        </a:p>
      </dsp:txBody>
      <dsp:txXfrm>
        <a:off x="0" y="1128108"/>
        <a:ext cx="3960073" cy="1920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CCCE1-832D-45EF-A80D-C36402B74BAE}">
      <dsp:nvSpPr>
        <dsp:cNvPr id="0" name=""/>
        <dsp:cNvSpPr/>
      </dsp:nvSpPr>
      <dsp:spPr>
        <a:xfrm>
          <a:off x="517941" y="1135770"/>
          <a:ext cx="3450258" cy="3450258"/>
        </a:xfrm>
        <a:prstGeom prst="blockArc">
          <a:avLst>
            <a:gd name="adj1" fmla="val 10800000"/>
            <a:gd name="adj2" fmla="val 16200000"/>
            <a:gd name="adj3" fmla="val 464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18766D3-C26C-4C25-88C8-5DA54F836A3F}">
      <dsp:nvSpPr>
        <dsp:cNvPr id="0" name=""/>
        <dsp:cNvSpPr/>
      </dsp:nvSpPr>
      <dsp:spPr>
        <a:xfrm>
          <a:off x="517941" y="1135770"/>
          <a:ext cx="3450258" cy="3450258"/>
        </a:xfrm>
        <a:prstGeom prst="blockArc">
          <a:avLst>
            <a:gd name="adj1" fmla="val 5400000"/>
            <a:gd name="adj2" fmla="val 10800000"/>
            <a:gd name="adj3" fmla="val 464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9C0EEBA1-C4AE-4590-B18C-37D085E4DF98}">
      <dsp:nvSpPr>
        <dsp:cNvPr id="0" name=""/>
        <dsp:cNvSpPr/>
      </dsp:nvSpPr>
      <dsp:spPr>
        <a:xfrm>
          <a:off x="517941" y="1135770"/>
          <a:ext cx="3450258" cy="3450258"/>
        </a:xfrm>
        <a:prstGeom prst="blockArc">
          <a:avLst>
            <a:gd name="adj1" fmla="val 0"/>
            <a:gd name="adj2" fmla="val 5400000"/>
            <a:gd name="adj3" fmla="val 464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64085BAE-1C1B-4C93-9252-B4B25BD83535}">
      <dsp:nvSpPr>
        <dsp:cNvPr id="0" name=""/>
        <dsp:cNvSpPr/>
      </dsp:nvSpPr>
      <dsp:spPr>
        <a:xfrm>
          <a:off x="517941" y="1135770"/>
          <a:ext cx="3450258" cy="3450258"/>
        </a:xfrm>
        <a:prstGeom prst="blockArc">
          <a:avLst>
            <a:gd name="adj1" fmla="val 16200000"/>
            <a:gd name="adj2" fmla="val 0"/>
            <a:gd name="adj3" fmla="val 464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2F182EE-F981-46C5-9A5A-B11FF43697A4}">
      <dsp:nvSpPr>
        <dsp:cNvPr id="0" name=""/>
        <dsp:cNvSpPr/>
      </dsp:nvSpPr>
      <dsp:spPr>
        <a:xfrm>
          <a:off x="1449014" y="2066843"/>
          <a:ext cx="1588111" cy="1588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Actuary</a:t>
          </a:r>
        </a:p>
      </dsp:txBody>
      <dsp:txXfrm>
        <a:off x="1681587" y="2299416"/>
        <a:ext cx="1122965" cy="1122965"/>
      </dsp:txXfrm>
    </dsp:sp>
    <dsp:sp modelId="{8CAF18A1-5188-4EEB-81B1-4EAFF97AD0DF}">
      <dsp:nvSpPr>
        <dsp:cNvPr id="0" name=""/>
        <dsp:cNvSpPr/>
      </dsp:nvSpPr>
      <dsp:spPr>
        <a:xfrm>
          <a:off x="1687231" y="619951"/>
          <a:ext cx="1111678" cy="111167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Use of Increased Predictive Power</a:t>
          </a:r>
        </a:p>
      </dsp:txBody>
      <dsp:txXfrm>
        <a:off x="1687231" y="619951"/>
        <a:ext cx="1111678" cy="1111678"/>
      </dsp:txXfrm>
    </dsp:sp>
    <dsp:sp modelId="{8A41977E-8D69-4C0F-8996-F7CFD877A224}">
      <dsp:nvSpPr>
        <dsp:cNvPr id="0" name=""/>
        <dsp:cNvSpPr/>
      </dsp:nvSpPr>
      <dsp:spPr>
        <a:xfrm>
          <a:off x="3372340" y="2305060"/>
          <a:ext cx="1111678" cy="111167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Use of Increased Automation and Streamlining</a:t>
          </a:r>
        </a:p>
      </dsp:txBody>
      <dsp:txXfrm>
        <a:off x="3372340" y="2305060"/>
        <a:ext cx="1111678" cy="1111678"/>
      </dsp:txXfrm>
    </dsp:sp>
    <dsp:sp modelId="{045135E9-C217-48CB-BBB2-F261283CF5A5}">
      <dsp:nvSpPr>
        <dsp:cNvPr id="0" name=""/>
        <dsp:cNvSpPr/>
      </dsp:nvSpPr>
      <dsp:spPr>
        <a:xfrm>
          <a:off x="1687231" y="3990169"/>
          <a:ext cx="1111678" cy="111167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Increased focus on judgement</a:t>
          </a:r>
        </a:p>
      </dsp:txBody>
      <dsp:txXfrm>
        <a:off x="1687231" y="3990169"/>
        <a:ext cx="1111678" cy="1111678"/>
      </dsp:txXfrm>
    </dsp:sp>
    <dsp:sp modelId="{D1D5BD51-C683-4BD3-96E3-B9696836B6FB}">
      <dsp:nvSpPr>
        <dsp:cNvPr id="0" name=""/>
        <dsp:cNvSpPr/>
      </dsp:nvSpPr>
      <dsp:spPr>
        <a:xfrm>
          <a:off x="2122" y="2305060"/>
          <a:ext cx="1111678" cy="1111678"/>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Increased focus on communication</a:t>
          </a:r>
        </a:p>
      </dsp:txBody>
      <dsp:txXfrm>
        <a:off x="2122" y="2305060"/>
        <a:ext cx="1111678" cy="1111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49E0E-2901-4002-93A2-508F63813C96}">
      <dsp:nvSpPr>
        <dsp:cNvPr id="0" name=""/>
        <dsp:cNvSpPr/>
      </dsp:nvSpPr>
      <dsp:spPr>
        <a:xfrm>
          <a:off x="1420070" y="0"/>
          <a:ext cx="1483160" cy="1483311"/>
        </a:xfrm>
        <a:prstGeom prst="circularArrow">
          <a:avLst>
            <a:gd name="adj1" fmla="val 10980"/>
            <a:gd name="adj2" fmla="val 1142322"/>
            <a:gd name="adj3" fmla="val 4500000"/>
            <a:gd name="adj4" fmla="val 10800000"/>
            <a:gd name="adj5" fmla="val 125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6D785-E094-45B5-9F15-A29A70B5902E}">
      <dsp:nvSpPr>
        <dsp:cNvPr id="0" name=""/>
        <dsp:cNvSpPr/>
      </dsp:nvSpPr>
      <dsp:spPr>
        <a:xfrm>
          <a:off x="1747528" y="536918"/>
          <a:ext cx="827687" cy="4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Data</a:t>
          </a:r>
        </a:p>
      </dsp:txBody>
      <dsp:txXfrm>
        <a:off x="1747528" y="536918"/>
        <a:ext cx="827687" cy="413800"/>
      </dsp:txXfrm>
    </dsp:sp>
    <dsp:sp modelId="{189AADD9-2040-4528-ABB0-6A7962006FF5}">
      <dsp:nvSpPr>
        <dsp:cNvPr id="0" name=""/>
        <dsp:cNvSpPr/>
      </dsp:nvSpPr>
      <dsp:spPr>
        <a:xfrm>
          <a:off x="1008035" y="852382"/>
          <a:ext cx="1483160" cy="1483311"/>
        </a:xfrm>
        <a:prstGeom prst="leftCircularArrow">
          <a:avLst>
            <a:gd name="adj1" fmla="val 10980"/>
            <a:gd name="adj2" fmla="val 1142322"/>
            <a:gd name="adj3" fmla="val 6300000"/>
            <a:gd name="adj4" fmla="val 18900000"/>
            <a:gd name="adj5" fmla="val 125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AEF26-4E03-4216-BF57-FD3C539A8079}">
      <dsp:nvSpPr>
        <dsp:cNvPr id="0" name=""/>
        <dsp:cNvSpPr/>
      </dsp:nvSpPr>
      <dsp:spPr>
        <a:xfrm>
          <a:off x="1427452" y="1377997"/>
          <a:ext cx="1876797" cy="4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Skills and techniques</a:t>
          </a:r>
        </a:p>
      </dsp:txBody>
      <dsp:txXfrm>
        <a:off x="1427452" y="1377997"/>
        <a:ext cx="1876797" cy="413800"/>
      </dsp:txXfrm>
    </dsp:sp>
    <dsp:sp modelId="{8528A7C3-0759-44FF-9D1B-12B781BA46E5}">
      <dsp:nvSpPr>
        <dsp:cNvPr id="0" name=""/>
        <dsp:cNvSpPr/>
      </dsp:nvSpPr>
      <dsp:spPr>
        <a:xfrm>
          <a:off x="1420070" y="1707912"/>
          <a:ext cx="1483160" cy="1483311"/>
        </a:xfrm>
        <a:prstGeom prst="circularArrow">
          <a:avLst>
            <a:gd name="adj1" fmla="val 10980"/>
            <a:gd name="adj2" fmla="val 1142322"/>
            <a:gd name="adj3" fmla="val 4500000"/>
            <a:gd name="adj4" fmla="val 13500000"/>
            <a:gd name="adj5" fmla="val 125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DC5FF-AC5A-4E37-9A1B-7FB0601FFC22}">
      <dsp:nvSpPr>
        <dsp:cNvPr id="0" name=""/>
        <dsp:cNvSpPr/>
      </dsp:nvSpPr>
      <dsp:spPr>
        <a:xfrm>
          <a:off x="1179048" y="2255030"/>
          <a:ext cx="1441814" cy="4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Professional</a:t>
          </a:r>
        </a:p>
      </dsp:txBody>
      <dsp:txXfrm>
        <a:off x="1179048" y="2255030"/>
        <a:ext cx="1441814" cy="413800"/>
      </dsp:txXfrm>
    </dsp:sp>
    <dsp:sp modelId="{9BE911A8-F0F1-458E-B3B1-B2ADC0F58D00}">
      <dsp:nvSpPr>
        <dsp:cNvPr id="0" name=""/>
        <dsp:cNvSpPr/>
      </dsp:nvSpPr>
      <dsp:spPr>
        <a:xfrm>
          <a:off x="1113756" y="2658631"/>
          <a:ext cx="1274221" cy="1274837"/>
        </a:xfrm>
        <a:prstGeom prst="blockArc">
          <a:avLst>
            <a:gd name="adj1" fmla="val 0"/>
            <a:gd name="adj2" fmla="val 18900000"/>
            <a:gd name="adj3" fmla="val 1274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ACBFA-D709-442D-98D8-FD95BFEF5CBA}">
      <dsp:nvSpPr>
        <dsp:cNvPr id="0" name=""/>
        <dsp:cNvSpPr/>
      </dsp:nvSpPr>
      <dsp:spPr>
        <a:xfrm>
          <a:off x="1333824" y="3098786"/>
          <a:ext cx="827687" cy="41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Ethics</a:t>
          </a:r>
        </a:p>
      </dsp:txBody>
      <dsp:txXfrm>
        <a:off x="1333824" y="3098786"/>
        <a:ext cx="827687" cy="413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DC06F-CFD7-470C-B299-D0C8B71D9F51}">
      <dsp:nvSpPr>
        <dsp:cNvPr id="0" name=""/>
        <dsp:cNvSpPr/>
      </dsp:nvSpPr>
      <dsp:spPr>
        <a:xfrm rot="5400000">
          <a:off x="6109943" y="-3032895"/>
          <a:ext cx="749412" cy="70025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355600" lvl="1" indent="-177800" algn="l" defTabSz="711200">
            <a:lnSpc>
              <a:spcPct val="90000"/>
            </a:lnSpc>
            <a:spcBef>
              <a:spcPct val="0"/>
            </a:spcBef>
            <a:spcAft>
              <a:spcPct val="15000"/>
            </a:spcAft>
            <a:buChar char="•"/>
          </a:pPr>
          <a:r>
            <a:rPr lang="en-GB" sz="1600" kern="1200" dirty="0"/>
            <a:t>Virtue Ethics – pursue positive qualities over negative traits</a:t>
          </a:r>
        </a:p>
        <a:p>
          <a:pPr marL="355600" lvl="1" indent="-177800" algn="l" defTabSz="711200">
            <a:lnSpc>
              <a:spcPct val="90000"/>
            </a:lnSpc>
            <a:spcBef>
              <a:spcPct val="0"/>
            </a:spcBef>
            <a:spcAft>
              <a:spcPct val="15000"/>
            </a:spcAft>
            <a:buChar char="•"/>
          </a:pPr>
          <a:r>
            <a:rPr lang="en-GB" sz="1600" kern="1200" dirty="0"/>
            <a:t>Utilitarianism – maximise goodness &amp; minimise harm</a:t>
          </a:r>
        </a:p>
        <a:p>
          <a:pPr marL="355600" lvl="1" indent="-177800" algn="l" defTabSz="711200">
            <a:lnSpc>
              <a:spcPct val="90000"/>
            </a:lnSpc>
            <a:spcBef>
              <a:spcPct val="0"/>
            </a:spcBef>
            <a:spcAft>
              <a:spcPct val="15000"/>
            </a:spcAft>
            <a:buChar char="•"/>
          </a:pPr>
          <a:r>
            <a:rPr lang="en-GB" sz="1600" kern="1200" dirty="0"/>
            <a:t>Deontology – predefined rules</a:t>
          </a:r>
        </a:p>
      </dsp:txBody>
      <dsp:txXfrm rot="-5400000">
        <a:off x="2983371" y="93677"/>
        <a:ext cx="7002556" cy="749412"/>
      </dsp:txXfrm>
    </dsp:sp>
    <dsp:sp modelId="{E8486950-DEAA-4A7E-BA85-9573A52AB490}">
      <dsp:nvSpPr>
        <dsp:cNvPr id="0" name=""/>
        <dsp:cNvSpPr/>
      </dsp:nvSpPr>
      <dsp:spPr>
        <a:xfrm>
          <a:off x="955566" y="72383"/>
          <a:ext cx="2027804" cy="79199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Ethical Frameworks</a:t>
          </a:r>
        </a:p>
      </dsp:txBody>
      <dsp:txXfrm>
        <a:off x="955566" y="72383"/>
        <a:ext cx="2027804" cy="7919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C769B-5251-4C1C-A3C0-C91EB03BA443}">
      <dsp:nvSpPr>
        <dsp:cNvPr id="0" name=""/>
        <dsp:cNvSpPr/>
      </dsp:nvSpPr>
      <dsp:spPr>
        <a:xfrm>
          <a:off x="0" y="105235"/>
          <a:ext cx="10941494" cy="396002"/>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Ethical principles for managing AI:</a:t>
          </a:r>
        </a:p>
      </dsp:txBody>
      <dsp:txXfrm>
        <a:off x="0" y="105235"/>
        <a:ext cx="10941494" cy="396002"/>
      </dsp:txXfrm>
    </dsp:sp>
    <dsp:sp modelId="{3A80DAD0-990B-4B43-8121-748F057C36D8}">
      <dsp:nvSpPr>
        <dsp:cNvPr id="0" name=""/>
        <dsp:cNvSpPr/>
      </dsp:nvSpPr>
      <dsp:spPr>
        <a:xfrm>
          <a:off x="0" y="521928"/>
          <a:ext cx="2735373" cy="2951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Responsibility:</a:t>
          </a:r>
        </a:p>
        <a:p>
          <a:pPr marL="171450" lvl="1" indent="-171450" algn="l" defTabSz="711200">
            <a:lnSpc>
              <a:spcPct val="90000"/>
            </a:lnSpc>
            <a:spcBef>
              <a:spcPct val="0"/>
            </a:spcBef>
            <a:spcAft>
              <a:spcPct val="15000"/>
            </a:spcAft>
            <a:buChar char="•"/>
          </a:pPr>
          <a:r>
            <a:rPr lang="en-GB" sz="1600" kern="1200" dirty="0"/>
            <a:t>Organisation (accountability)</a:t>
          </a:r>
        </a:p>
        <a:p>
          <a:pPr marL="171450" lvl="1" indent="-171450" algn="l" defTabSz="711200">
            <a:lnSpc>
              <a:spcPct val="90000"/>
            </a:lnSpc>
            <a:spcBef>
              <a:spcPct val="0"/>
            </a:spcBef>
            <a:spcAft>
              <a:spcPct val="15000"/>
            </a:spcAft>
            <a:buChar char="•"/>
          </a:pPr>
          <a:r>
            <a:rPr lang="en-GB" sz="1600" kern="1200" dirty="0"/>
            <a:t>Professional</a:t>
          </a:r>
        </a:p>
        <a:p>
          <a:pPr marL="171450" lvl="1" indent="-171450" algn="l" defTabSz="711200">
            <a:lnSpc>
              <a:spcPct val="90000"/>
            </a:lnSpc>
            <a:spcBef>
              <a:spcPct val="0"/>
            </a:spcBef>
            <a:spcAft>
              <a:spcPct val="15000"/>
            </a:spcAft>
            <a:buChar char="•"/>
          </a:pPr>
          <a:r>
            <a:rPr lang="en-GB" sz="1600" kern="1200" dirty="0"/>
            <a:t>Rule of Law</a:t>
          </a:r>
        </a:p>
        <a:p>
          <a:pPr marL="171450" lvl="1" indent="-171450" algn="l" defTabSz="711200">
            <a:lnSpc>
              <a:spcPct val="90000"/>
            </a:lnSpc>
            <a:spcBef>
              <a:spcPct val="0"/>
            </a:spcBef>
            <a:spcAft>
              <a:spcPct val="15000"/>
            </a:spcAft>
            <a:buChar char="•"/>
          </a:pPr>
          <a:r>
            <a:rPr lang="en-GB" sz="1600" kern="1200" dirty="0"/>
            <a:t>International norms of behaviour</a:t>
          </a:r>
        </a:p>
      </dsp:txBody>
      <dsp:txXfrm>
        <a:off x="0" y="521928"/>
        <a:ext cx="2735373" cy="2951993"/>
      </dsp:txXfrm>
    </dsp:sp>
    <dsp:sp modelId="{F95D3096-EE9D-4BEC-B8E4-868E59348896}">
      <dsp:nvSpPr>
        <dsp:cNvPr id="0" name=""/>
        <dsp:cNvSpPr/>
      </dsp:nvSpPr>
      <dsp:spPr>
        <a:xfrm>
          <a:off x="2735373" y="518300"/>
          <a:ext cx="2735373" cy="295161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Promotion of human values:</a:t>
          </a:r>
          <a:endParaRPr lang="en-GB" sz="1600" b="1" kern="1200" dirty="0"/>
        </a:p>
        <a:p>
          <a:pPr marL="171450" lvl="1" indent="-171450" algn="l" defTabSz="711200">
            <a:lnSpc>
              <a:spcPct val="90000"/>
            </a:lnSpc>
            <a:spcBef>
              <a:spcPct val="0"/>
            </a:spcBef>
            <a:spcAft>
              <a:spcPct val="15000"/>
            </a:spcAft>
            <a:buChar char="•"/>
          </a:pPr>
          <a:r>
            <a:rPr lang="en-GB" sz="1600" kern="1200" dirty="0"/>
            <a:t>Fairness and non-discrimination</a:t>
          </a:r>
        </a:p>
        <a:p>
          <a:pPr marL="171450" lvl="1" indent="-171450" algn="l" defTabSz="711200">
            <a:lnSpc>
              <a:spcPct val="90000"/>
            </a:lnSpc>
            <a:spcBef>
              <a:spcPct val="0"/>
            </a:spcBef>
            <a:spcAft>
              <a:spcPct val="15000"/>
            </a:spcAft>
            <a:buChar char="•"/>
          </a:pPr>
          <a:r>
            <a:rPr lang="en-GB" sz="1600" kern="1200" dirty="0"/>
            <a:t>Societal benefit</a:t>
          </a:r>
        </a:p>
        <a:p>
          <a:pPr marL="171450" lvl="1" indent="-171450" algn="l" defTabSz="711200">
            <a:lnSpc>
              <a:spcPct val="90000"/>
            </a:lnSpc>
            <a:spcBef>
              <a:spcPct val="0"/>
            </a:spcBef>
            <a:spcAft>
              <a:spcPct val="15000"/>
            </a:spcAft>
            <a:buChar char="•"/>
          </a:pPr>
          <a:r>
            <a:rPr lang="en-GB" sz="1600" kern="1200" dirty="0"/>
            <a:t>Human centred design and Community involvement</a:t>
          </a:r>
        </a:p>
        <a:p>
          <a:pPr marL="171450" lvl="1" indent="-171450" algn="l" defTabSz="711200">
            <a:lnSpc>
              <a:spcPct val="90000"/>
            </a:lnSpc>
            <a:spcBef>
              <a:spcPct val="0"/>
            </a:spcBef>
            <a:spcAft>
              <a:spcPct val="15000"/>
            </a:spcAft>
            <a:buChar char="•"/>
          </a:pPr>
          <a:r>
            <a:rPr lang="en-GB" sz="1600" kern="1200" dirty="0"/>
            <a:t>Labour practices</a:t>
          </a:r>
        </a:p>
        <a:p>
          <a:pPr marL="171450" lvl="1" indent="-171450" algn="l" defTabSz="711200">
            <a:lnSpc>
              <a:spcPct val="90000"/>
            </a:lnSpc>
            <a:spcBef>
              <a:spcPct val="0"/>
            </a:spcBef>
            <a:spcAft>
              <a:spcPct val="15000"/>
            </a:spcAft>
            <a:buChar char="•"/>
          </a:pPr>
          <a:r>
            <a:rPr lang="en-GB" sz="1600" kern="1200" dirty="0"/>
            <a:t>Environmental sustainability</a:t>
          </a:r>
        </a:p>
      </dsp:txBody>
      <dsp:txXfrm>
        <a:off x="2735373" y="518300"/>
        <a:ext cx="2735373" cy="2951616"/>
      </dsp:txXfrm>
    </dsp:sp>
    <dsp:sp modelId="{FC59120D-7E69-4B9D-9031-53F181ED106E}">
      <dsp:nvSpPr>
        <dsp:cNvPr id="0" name=""/>
        <dsp:cNvSpPr/>
      </dsp:nvSpPr>
      <dsp:spPr>
        <a:xfrm>
          <a:off x="5470747" y="515692"/>
          <a:ext cx="2735373" cy="2951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Human Control:</a:t>
          </a:r>
        </a:p>
        <a:p>
          <a:pPr marL="171450" lvl="1" indent="-171450" algn="l" defTabSz="711200">
            <a:lnSpc>
              <a:spcPct val="90000"/>
            </a:lnSpc>
            <a:spcBef>
              <a:spcPct val="0"/>
            </a:spcBef>
            <a:spcAft>
              <a:spcPct val="15000"/>
            </a:spcAft>
            <a:buChar char="•"/>
          </a:pPr>
          <a:r>
            <a:rPr lang="en-GB" sz="1600" kern="1200" dirty="0"/>
            <a:t>Transparency &amp; Explainability</a:t>
          </a:r>
        </a:p>
        <a:p>
          <a:pPr marL="171450" lvl="1" indent="-171450" algn="l" defTabSz="711200">
            <a:lnSpc>
              <a:spcPct val="90000"/>
            </a:lnSpc>
            <a:spcBef>
              <a:spcPct val="0"/>
            </a:spcBef>
            <a:spcAft>
              <a:spcPct val="15000"/>
            </a:spcAft>
            <a:buChar char="•"/>
          </a:pPr>
          <a:r>
            <a:rPr lang="en-GB" sz="1600" kern="1200" dirty="0"/>
            <a:t>Human oversight</a:t>
          </a:r>
        </a:p>
      </dsp:txBody>
      <dsp:txXfrm>
        <a:off x="5470747" y="515692"/>
        <a:ext cx="2735373" cy="2951993"/>
      </dsp:txXfrm>
    </dsp:sp>
    <dsp:sp modelId="{5EC4EEE4-C980-4804-B6F9-CA07C5B430A9}">
      <dsp:nvSpPr>
        <dsp:cNvPr id="0" name=""/>
        <dsp:cNvSpPr/>
      </dsp:nvSpPr>
      <dsp:spPr>
        <a:xfrm>
          <a:off x="8206121" y="515692"/>
          <a:ext cx="2735373" cy="295199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Safety:</a:t>
          </a:r>
        </a:p>
        <a:p>
          <a:pPr marL="171450" lvl="1" indent="-171450" algn="l" defTabSz="711200">
            <a:lnSpc>
              <a:spcPct val="90000"/>
            </a:lnSpc>
            <a:spcBef>
              <a:spcPct val="0"/>
            </a:spcBef>
            <a:spcAft>
              <a:spcPct val="15000"/>
            </a:spcAft>
            <a:buChar char="•"/>
          </a:pPr>
          <a:r>
            <a:rPr lang="en-GB" sz="1600" kern="1200" dirty="0"/>
            <a:t>Privacy</a:t>
          </a:r>
        </a:p>
        <a:p>
          <a:pPr marL="171450" lvl="1" indent="-171450" algn="l" defTabSz="711200">
            <a:lnSpc>
              <a:spcPct val="90000"/>
            </a:lnSpc>
            <a:spcBef>
              <a:spcPct val="0"/>
            </a:spcBef>
            <a:spcAft>
              <a:spcPct val="15000"/>
            </a:spcAft>
            <a:buChar char="•"/>
          </a:pPr>
          <a:r>
            <a:rPr lang="en-GB" sz="1600" kern="1200" dirty="0"/>
            <a:t>Safety &amp; Security</a:t>
          </a:r>
        </a:p>
      </dsp:txBody>
      <dsp:txXfrm>
        <a:off x="8206121" y="515692"/>
        <a:ext cx="2735373" cy="2951993"/>
      </dsp:txXfrm>
    </dsp:sp>
    <dsp:sp modelId="{EDA31FDE-6BEC-46BD-B362-E107E445391D}">
      <dsp:nvSpPr>
        <dsp:cNvPr id="0" name=""/>
        <dsp:cNvSpPr/>
      </dsp:nvSpPr>
      <dsp:spPr>
        <a:xfrm>
          <a:off x="0" y="3238609"/>
          <a:ext cx="10941494" cy="215999"/>
        </a:xfrm>
        <a:prstGeom prst="rect">
          <a:avLst/>
        </a:prstGeom>
        <a:solidFill>
          <a:schemeClr val="dk1">
            <a:shade val="8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DBBBB-B7EA-4594-A48F-9C347323A3A9}">
      <dsp:nvSpPr>
        <dsp:cNvPr id="0" name=""/>
        <dsp:cNvSpPr/>
      </dsp:nvSpPr>
      <dsp:spPr>
        <a:xfrm>
          <a:off x="2597770" y="3380"/>
          <a:ext cx="1017870" cy="661616"/>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solidFill>
            </a:rPr>
            <a:t>Political pressures</a:t>
          </a:r>
          <a:endParaRPr lang="en-IN" sz="1000" b="1" kern="1200" dirty="0"/>
        </a:p>
      </dsp:txBody>
      <dsp:txXfrm>
        <a:off x="2597770" y="3380"/>
        <a:ext cx="1017870" cy="661616"/>
      </dsp:txXfrm>
    </dsp:sp>
    <dsp:sp modelId="{43B26D7B-EF2A-41E8-954D-B6A7194CF15E}">
      <dsp:nvSpPr>
        <dsp:cNvPr id="0" name=""/>
        <dsp:cNvSpPr/>
      </dsp:nvSpPr>
      <dsp:spPr>
        <a:xfrm>
          <a:off x="1219821" y="334188"/>
          <a:ext cx="3773767" cy="3773767"/>
        </a:xfrm>
        <a:custGeom>
          <a:avLst/>
          <a:gdLst/>
          <a:ahLst/>
          <a:cxnLst/>
          <a:rect l="0" t="0" r="0" b="0"/>
          <a:pathLst>
            <a:path>
              <a:moveTo>
                <a:pt x="2402542" y="71828"/>
              </a:moveTo>
              <a:arcTo wR="1886883" hR="1886883" stAng="17151594" swAng="12546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35028C-8093-4CA9-BC7F-64EEA4E2FD18}">
      <dsp:nvSpPr>
        <dsp:cNvPr id="0" name=""/>
        <dsp:cNvSpPr/>
      </dsp:nvSpPr>
      <dsp:spPr>
        <a:xfrm>
          <a:off x="4072995" y="713811"/>
          <a:ext cx="1017870" cy="661616"/>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solidFill>
            </a:rPr>
            <a:t>Social inflation</a:t>
          </a:r>
          <a:endParaRPr lang="en-IN" sz="1000" b="1" kern="1200" dirty="0"/>
        </a:p>
      </dsp:txBody>
      <dsp:txXfrm>
        <a:off x="4072995" y="713811"/>
        <a:ext cx="1017870" cy="661616"/>
      </dsp:txXfrm>
    </dsp:sp>
    <dsp:sp modelId="{6CE4C0DA-25DE-4C3C-966A-1FEE07BE35EA}">
      <dsp:nvSpPr>
        <dsp:cNvPr id="0" name=""/>
        <dsp:cNvSpPr/>
      </dsp:nvSpPr>
      <dsp:spPr>
        <a:xfrm>
          <a:off x="1219821" y="334188"/>
          <a:ext cx="3773767" cy="3773767"/>
        </a:xfrm>
        <a:custGeom>
          <a:avLst/>
          <a:gdLst/>
          <a:ahLst/>
          <a:cxnLst/>
          <a:rect l="0" t="0" r="0" b="0"/>
          <a:pathLst>
            <a:path>
              <a:moveTo>
                <a:pt x="3577920" y="1049790"/>
              </a:moveTo>
              <a:arcTo wR="1886883" hR="1886883" stAng="20019827" swAng="17250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3ACFE7-6F60-48C9-AEAA-B471C3231D8A}">
      <dsp:nvSpPr>
        <dsp:cNvPr id="0" name=""/>
        <dsp:cNvSpPr/>
      </dsp:nvSpPr>
      <dsp:spPr>
        <a:xfrm>
          <a:off x="4437345" y="2310135"/>
          <a:ext cx="1017870" cy="661616"/>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solidFill>
            </a:rPr>
            <a:t>Societal changes</a:t>
          </a:r>
          <a:endParaRPr lang="en-IN" sz="1000" b="1" kern="1200" dirty="0"/>
        </a:p>
      </dsp:txBody>
      <dsp:txXfrm>
        <a:off x="4437345" y="2310135"/>
        <a:ext cx="1017870" cy="661616"/>
      </dsp:txXfrm>
    </dsp:sp>
    <dsp:sp modelId="{72867194-8E13-4685-8E95-93A9A701B99E}">
      <dsp:nvSpPr>
        <dsp:cNvPr id="0" name=""/>
        <dsp:cNvSpPr/>
      </dsp:nvSpPr>
      <dsp:spPr>
        <a:xfrm>
          <a:off x="1219821" y="334188"/>
          <a:ext cx="3773767" cy="3773767"/>
        </a:xfrm>
        <a:custGeom>
          <a:avLst/>
          <a:gdLst/>
          <a:ahLst/>
          <a:cxnLst/>
          <a:rect l="0" t="0" r="0" b="0"/>
          <a:pathLst>
            <a:path>
              <a:moveTo>
                <a:pt x="3614996" y="2644482"/>
              </a:moveTo>
              <a:arcTo wR="1886883" hR="1886883" stAng="1420350" swAng="13572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A9F30-D7CD-460E-B1AB-D3DB9A9CBB35}">
      <dsp:nvSpPr>
        <dsp:cNvPr id="0" name=""/>
        <dsp:cNvSpPr/>
      </dsp:nvSpPr>
      <dsp:spPr>
        <a:xfrm>
          <a:off x="3416458" y="3590288"/>
          <a:ext cx="1017870" cy="661616"/>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b="1" kern="1200" dirty="0"/>
            <a:t>Remote working/return to office</a:t>
          </a:r>
        </a:p>
      </dsp:txBody>
      <dsp:txXfrm>
        <a:off x="3416458" y="3590288"/>
        <a:ext cx="1017870" cy="661616"/>
      </dsp:txXfrm>
    </dsp:sp>
    <dsp:sp modelId="{58033C7D-2354-4714-8713-B177E36829EF}">
      <dsp:nvSpPr>
        <dsp:cNvPr id="0" name=""/>
        <dsp:cNvSpPr/>
      </dsp:nvSpPr>
      <dsp:spPr>
        <a:xfrm>
          <a:off x="1219821" y="334188"/>
          <a:ext cx="3773767" cy="3773767"/>
        </a:xfrm>
        <a:custGeom>
          <a:avLst/>
          <a:gdLst/>
          <a:ahLst/>
          <a:cxnLst/>
          <a:rect l="0" t="0" r="0" b="0"/>
          <a:pathLst>
            <a:path>
              <a:moveTo>
                <a:pt x="2190523" y="3749175"/>
              </a:moveTo>
              <a:arcTo wR="1886883" hR="1886883" stAng="4844377" swAng="11112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53B914-BD3B-412E-8542-504C61C8D4D9}">
      <dsp:nvSpPr>
        <dsp:cNvPr id="0" name=""/>
        <dsp:cNvSpPr/>
      </dsp:nvSpPr>
      <dsp:spPr>
        <a:xfrm>
          <a:off x="1779081" y="3590288"/>
          <a:ext cx="1017870" cy="661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solidFill>
            </a:rPr>
            <a:t>Rise of </a:t>
          </a:r>
          <a:r>
            <a:rPr lang="en-GB" sz="1000" b="1" kern="1200" dirty="0" err="1">
              <a:solidFill>
                <a:schemeClr val="bg2"/>
              </a:solidFill>
            </a:rPr>
            <a:t>GenZ</a:t>
          </a:r>
          <a:r>
            <a:rPr lang="en-GB" sz="1000" b="1" kern="1200" dirty="0">
              <a:solidFill>
                <a:schemeClr val="bg2"/>
              </a:solidFill>
            </a:rPr>
            <a:t> </a:t>
          </a:r>
          <a:endParaRPr lang="en-GB" sz="1000" b="1" kern="1200" dirty="0"/>
        </a:p>
      </dsp:txBody>
      <dsp:txXfrm>
        <a:off x="1811378" y="3622585"/>
        <a:ext cx="953276" cy="597022"/>
      </dsp:txXfrm>
    </dsp:sp>
    <dsp:sp modelId="{E2E5EB0F-194B-425F-8131-7DD4F1998CE5}">
      <dsp:nvSpPr>
        <dsp:cNvPr id="0" name=""/>
        <dsp:cNvSpPr/>
      </dsp:nvSpPr>
      <dsp:spPr>
        <a:xfrm>
          <a:off x="1219821" y="334188"/>
          <a:ext cx="3773767" cy="3773767"/>
        </a:xfrm>
        <a:custGeom>
          <a:avLst/>
          <a:gdLst/>
          <a:ahLst/>
          <a:cxnLst/>
          <a:rect l="0" t="0" r="0" b="0"/>
          <a:pathLst>
            <a:path>
              <a:moveTo>
                <a:pt x="583117" y="3250893"/>
              </a:moveTo>
              <a:arcTo wR="1886883" hR="1886883" stAng="8022382" swAng="13572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D4FED7-DFFF-4360-9761-F18A1E7278D0}">
      <dsp:nvSpPr>
        <dsp:cNvPr id="0" name=""/>
        <dsp:cNvSpPr/>
      </dsp:nvSpPr>
      <dsp:spPr>
        <a:xfrm>
          <a:off x="758194" y="2310135"/>
          <a:ext cx="1017870" cy="661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solidFill>
            </a:rPr>
            <a:t>Demographic shifts</a:t>
          </a:r>
          <a:endParaRPr lang="en-GB" sz="1000" b="1" kern="1200" dirty="0"/>
        </a:p>
      </dsp:txBody>
      <dsp:txXfrm>
        <a:off x="790491" y="2342432"/>
        <a:ext cx="953276" cy="597022"/>
      </dsp:txXfrm>
    </dsp:sp>
    <dsp:sp modelId="{FFEF09FF-CFFE-493F-B790-1E9BEAFA7088}">
      <dsp:nvSpPr>
        <dsp:cNvPr id="0" name=""/>
        <dsp:cNvSpPr/>
      </dsp:nvSpPr>
      <dsp:spPr>
        <a:xfrm>
          <a:off x="1219821" y="334188"/>
          <a:ext cx="3773767" cy="3773767"/>
        </a:xfrm>
        <a:custGeom>
          <a:avLst/>
          <a:gdLst/>
          <a:ahLst/>
          <a:cxnLst/>
          <a:rect l="0" t="0" r="0" b="0"/>
          <a:pathLst>
            <a:path>
              <a:moveTo>
                <a:pt x="1676" y="1966401"/>
              </a:moveTo>
              <a:arcTo wR="1886883" hR="1886883" stAng="10655082" swAng="17250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2FA530-F8F9-4A27-B75E-DFE9EEBB3375}">
      <dsp:nvSpPr>
        <dsp:cNvPr id="0" name=""/>
        <dsp:cNvSpPr/>
      </dsp:nvSpPr>
      <dsp:spPr>
        <a:xfrm>
          <a:off x="1122545" y="713811"/>
          <a:ext cx="1017870" cy="661616"/>
        </a:xfrm>
        <a:prstGeom prst="flowChart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solidFill>
            </a:rPr>
            <a:t>Geopolitical environment</a:t>
          </a:r>
          <a:endParaRPr lang="en-IN" sz="1000" b="1" kern="1200" dirty="0"/>
        </a:p>
      </dsp:txBody>
      <dsp:txXfrm>
        <a:off x="1122545" y="713811"/>
        <a:ext cx="1017870" cy="661616"/>
      </dsp:txXfrm>
    </dsp:sp>
    <dsp:sp modelId="{B39C6282-78C7-4BB2-85BF-5EFD711F209D}">
      <dsp:nvSpPr>
        <dsp:cNvPr id="0" name=""/>
        <dsp:cNvSpPr/>
      </dsp:nvSpPr>
      <dsp:spPr>
        <a:xfrm>
          <a:off x="1219821" y="334188"/>
          <a:ext cx="3773767" cy="3773767"/>
        </a:xfrm>
        <a:custGeom>
          <a:avLst/>
          <a:gdLst/>
          <a:ahLst/>
          <a:cxnLst/>
          <a:rect l="0" t="0" r="0" b="0"/>
          <a:pathLst>
            <a:path>
              <a:moveTo>
                <a:pt x="757352" y="375430"/>
              </a:moveTo>
              <a:arcTo wR="1886883" hR="1886883" stAng="13993722" swAng="12546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E75C1-2748-4588-9FA2-50507A5A6CB8}" type="datetimeFigureOut">
              <a:rPr lang="en-GB" smtClean="0"/>
              <a:t>23/12/2024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2A491-4941-4B77-AFDE-E667CC8CC138}" type="slidenum">
              <a:rPr lang="en-GB" smtClean="0"/>
              <a:t>‹#›</a:t>
            </a:fld>
            <a:endParaRPr lang="en-GB"/>
          </a:p>
        </p:txBody>
      </p:sp>
    </p:spTree>
    <p:extLst>
      <p:ext uri="{BB962C8B-B14F-4D97-AF65-F5344CB8AC3E}">
        <p14:creationId xmlns:p14="http://schemas.microsoft.com/office/powerpoint/2010/main" val="95607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8D7ADFE-F11C-44EA-AB24-A4F469BF0854}" type="slidenum">
              <a:rPr lang="en-GB" smtClean="0"/>
              <a:t>11</a:t>
            </a:fld>
            <a:endParaRPr lang="en-GB"/>
          </a:p>
        </p:txBody>
      </p:sp>
    </p:spTree>
    <p:extLst>
      <p:ext uri="{BB962C8B-B14F-4D97-AF65-F5344CB8AC3E}">
        <p14:creationId xmlns:p14="http://schemas.microsoft.com/office/powerpoint/2010/main" val="55480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E873D-7BEE-B720-24C0-531CD3D8C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7411A-62BF-B002-7887-BA6B4E608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EBD51-AFE7-573A-2666-D28046A252ED}"/>
              </a:ext>
            </a:extLst>
          </p:cNvPr>
          <p:cNvSpPr>
            <a:spLocks noGrp="1"/>
          </p:cNvSpPr>
          <p:nvPr>
            <p:ph type="body" idx="1"/>
          </p:nvPr>
        </p:nvSpPr>
        <p:spPr/>
        <p:txBody>
          <a:bodyPr/>
          <a:lstStyle/>
          <a:p>
            <a:pPr marL="685800" lvl="1" indent="-228600">
              <a:buAutoNum type="arabicParenR"/>
            </a:pPr>
            <a:endParaRPr lang="en-GB" dirty="0"/>
          </a:p>
        </p:txBody>
      </p:sp>
      <p:sp>
        <p:nvSpPr>
          <p:cNvPr id="4" name="Slide Number Placeholder 3">
            <a:extLst>
              <a:ext uri="{FF2B5EF4-FFF2-40B4-BE49-F238E27FC236}">
                <a16:creationId xmlns:a16="http://schemas.microsoft.com/office/drawing/2014/main" id="{47EF58E6-B25C-7FD4-20D2-A951218C1F11}"/>
              </a:ext>
            </a:extLst>
          </p:cNvPr>
          <p:cNvSpPr>
            <a:spLocks noGrp="1"/>
          </p:cNvSpPr>
          <p:nvPr>
            <p:ph type="sldNum" sz="quarter" idx="5"/>
          </p:nvPr>
        </p:nvSpPr>
        <p:spPr/>
        <p:txBody>
          <a:bodyPr/>
          <a:lstStyle/>
          <a:p>
            <a:fld id="{4AC0F1CC-BFBA-4476-9C82-8F5FB42D6BD9}" type="slidenum">
              <a:rPr lang="en-GB" smtClean="0"/>
              <a:t>12</a:t>
            </a:fld>
            <a:endParaRPr lang="en-GB"/>
          </a:p>
        </p:txBody>
      </p:sp>
    </p:spTree>
    <p:extLst>
      <p:ext uri="{BB962C8B-B14F-4D97-AF65-F5344CB8AC3E}">
        <p14:creationId xmlns:p14="http://schemas.microsoft.com/office/powerpoint/2010/main" val="389280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GB" dirty="0"/>
          </a:p>
        </p:txBody>
      </p:sp>
      <p:sp>
        <p:nvSpPr>
          <p:cNvPr id="4" name="Slide Number Placeholder 3"/>
          <p:cNvSpPr>
            <a:spLocks noGrp="1"/>
          </p:cNvSpPr>
          <p:nvPr>
            <p:ph type="sldNum" sz="quarter" idx="5"/>
          </p:nvPr>
        </p:nvSpPr>
        <p:spPr/>
        <p:txBody>
          <a:bodyPr/>
          <a:lstStyle/>
          <a:p>
            <a:fld id="{4AC0F1CC-BFBA-4476-9C82-8F5FB42D6BD9}" type="slidenum">
              <a:rPr lang="en-GB" smtClean="0"/>
              <a:t>13</a:t>
            </a:fld>
            <a:endParaRPr lang="en-GB"/>
          </a:p>
        </p:txBody>
      </p:sp>
    </p:spTree>
    <p:extLst>
      <p:ext uri="{BB962C8B-B14F-4D97-AF65-F5344CB8AC3E}">
        <p14:creationId xmlns:p14="http://schemas.microsoft.com/office/powerpoint/2010/main" val="225701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575396-74D8-48E8-88A1-9CFFFE5ABF76}" type="slidenum">
              <a:rPr lang="en-GB" smtClean="0"/>
              <a:t>18</a:t>
            </a:fld>
            <a:endParaRPr lang="en-GB"/>
          </a:p>
        </p:txBody>
      </p:sp>
    </p:spTree>
    <p:extLst>
      <p:ext uri="{BB962C8B-B14F-4D97-AF65-F5344CB8AC3E}">
        <p14:creationId xmlns:p14="http://schemas.microsoft.com/office/powerpoint/2010/main" val="218493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575396-74D8-48E8-88A1-9CFFFE5ABF76}" type="slidenum">
              <a:rPr lang="en-GB" smtClean="0"/>
              <a:t>19</a:t>
            </a:fld>
            <a:endParaRPr lang="en-GB"/>
          </a:p>
        </p:txBody>
      </p:sp>
    </p:spTree>
    <p:extLst>
      <p:ext uri="{BB962C8B-B14F-4D97-AF65-F5344CB8AC3E}">
        <p14:creationId xmlns:p14="http://schemas.microsoft.com/office/powerpoint/2010/main" val="212789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7ADFE-F11C-44EA-AB24-A4F469BF0854}" type="slidenum">
              <a:rPr lang="en-GB" smtClean="0"/>
              <a:t>23</a:t>
            </a:fld>
            <a:endParaRPr lang="en-GB"/>
          </a:p>
        </p:txBody>
      </p:sp>
    </p:spTree>
    <p:extLst>
      <p:ext uri="{BB962C8B-B14F-4D97-AF65-F5344CB8AC3E}">
        <p14:creationId xmlns:p14="http://schemas.microsoft.com/office/powerpoint/2010/main" val="71321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7ADFE-F11C-44EA-AB24-A4F469BF0854}" type="slidenum">
              <a:rPr lang="en-GB" smtClean="0"/>
              <a:t>24</a:t>
            </a:fld>
            <a:endParaRPr lang="en-GB"/>
          </a:p>
        </p:txBody>
      </p:sp>
    </p:spTree>
    <p:extLst>
      <p:ext uri="{BB962C8B-B14F-4D97-AF65-F5344CB8AC3E}">
        <p14:creationId xmlns:p14="http://schemas.microsoft.com/office/powerpoint/2010/main" val="396140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7ADFE-F11C-44EA-AB24-A4F469BF0854}" type="slidenum">
              <a:rPr lang="en-GB" smtClean="0"/>
              <a:t>28</a:t>
            </a:fld>
            <a:endParaRPr lang="en-GB"/>
          </a:p>
        </p:txBody>
      </p:sp>
    </p:spTree>
    <p:extLst>
      <p:ext uri="{BB962C8B-B14F-4D97-AF65-F5344CB8AC3E}">
        <p14:creationId xmlns:p14="http://schemas.microsoft.com/office/powerpoint/2010/main" val="422484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7ADFE-F11C-44EA-AB24-A4F469BF0854}" type="slidenum">
              <a:rPr lang="en-GB" smtClean="0"/>
              <a:t>29</a:t>
            </a:fld>
            <a:endParaRPr lang="en-GB"/>
          </a:p>
        </p:txBody>
      </p:sp>
    </p:spTree>
    <p:extLst>
      <p:ext uri="{BB962C8B-B14F-4D97-AF65-F5344CB8AC3E}">
        <p14:creationId xmlns:p14="http://schemas.microsoft.com/office/powerpoint/2010/main" val="834624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Asia 202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foa_logo_white.png" descr="ifoa_logo_white.png">
            <a:extLst>
              <a:ext uri="{FF2B5EF4-FFF2-40B4-BE49-F238E27FC236}">
                <a16:creationId xmlns:a16="http://schemas.microsoft.com/office/drawing/2014/main" id="{0DE772A0-81E2-2C48-FF80-248BDABE4211}"/>
              </a:ext>
            </a:extLst>
          </p:cNvPr>
          <p:cNvPicPr>
            <a:picLocks noChangeAspect="1"/>
          </p:cNvPicPr>
          <p:nvPr userDrawn="1"/>
        </p:nvPicPr>
        <p:blipFill>
          <a:blip r:embed="rId3"/>
          <a:stretch>
            <a:fillRect/>
          </a:stretch>
        </p:blipFill>
        <p:spPr>
          <a:xfrm>
            <a:off x="5116923" y="1764936"/>
            <a:ext cx="1965172" cy="797960"/>
          </a:xfrm>
          <a:prstGeom prst="rect">
            <a:avLst/>
          </a:prstGeom>
          <a:ln w="12700">
            <a:miter lim="400000"/>
          </a:ln>
        </p:spPr>
      </p:pic>
      <p:pic>
        <p:nvPicPr>
          <p:cNvPr id="4" name="Graphic 3">
            <a:extLst>
              <a:ext uri="{FF2B5EF4-FFF2-40B4-BE49-F238E27FC236}">
                <a16:creationId xmlns:a16="http://schemas.microsoft.com/office/drawing/2014/main" id="{4756BA80-374C-3683-02BA-0AD8CA84DAF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5370" t="44132" r="16179" b="39811"/>
          <a:stretch/>
        </p:blipFill>
        <p:spPr>
          <a:xfrm>
            <a:off x="1873876" y="2968584"/>
            <a:ext cx="8345510" cy="1101150"/>
          </a:xfrm>
          <a:prstGeom prst="rect">
            <a:avLst/>
          </a:prstGeom>
        </p:spPr>
      </p:pic>
    </p:spTree>
    <p:extLst>
      <p:ext uri="{BB962C8B-B14F-4D97-AF65-F5344CB8AC3E}">
        <p14:creationId xmlns:p14="http://schemas.microsoft.com/office/powerpoint/2010/main" val="16096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copy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312EA7-6A56-BEC1-6191-09B55F22014C}"/>
              </a:ext>
            </a:extLst>
          </p:cNvPr>
          <p:cNvSpPr>
            <a:spLocks noGrp="1" noChangeArrowheads="1"/>
          </p:cNvSpPr>
          <p:nvPr>
            <p:ph type="ctrTitle" hasCustomPrompt="1"/>
          </p:nvPr>
        </p:nvSpPr>
        <p:spPr>
          <a:xfrm>
            <a:off x="1506828" y="2833427"/>
            <a:ext cx="9182637" cy="797961"/>
          </a:xfrm>
        </p:spPr>
        <p:txBody>
          <a:bodyPr anchor="t"/>
          <a:lstStyle>
            <a:lvl1pPr algn="ctr">
              <a:defRPr sz="3600" b="1">
                <a:solidFill>
                  <a:schemeClr val="bg2"/>
                </a:solidFill>
              </a:defRPr>
            </a:lvl1pPr>
          </a:lstStyle>
          <a:p>
            <a:pPr lvl="0"/>
            <a:r>
              <a:rPr lang="en-US" noProof="0" dirty="0"/>
              <a:t>Add the presentation title</a:t>
            </a:r>
            <a:endParaRPr lang="en-GB" noProof="0" dirty="0"/>
          </a:p>
        </p:txBody>
      </p:sp>
      <p:sp>
        <p:nvSpPr>
          <p:cNvPr id="3" name="Rectangle 3">
            <a:extLst>
              <a:ext uri="{FF2B5EF4-FFF2-40B4-BE49-F238E27FC236}">
                <a16:creationId xmlns:a16="http://schemas.microsoft.com/office/drawing/2014/main" id="{931BB8B8-5D28-B082-F3FB-7E7FD13645D6}"/>
              </a:ext>
            </a:extLst>
          </p:cNvPr>
          <p:cNvSpPr>
            <a:spLocks noGrp="1" noChangeArrowheads="1"/>
          </p:cNvSpPr>
          <p:nvPr>
            <p:ph type="subTitle" idx="1" hasCustomPrompt="1"/>
          </p:nvPr>
        </p:nvSpPr>
        <p:spPr>
          <a:xfrm>
            <a:off x="1502535" y="3631388"/>
            <a:ext cx="9232005" cy="1007740"/>
          </a:xfrm>
        </p:spPr>
        <p:txBody>
          <a:bodyPr/>
          <a:lstStyle>
            <a:lvl1pPr marL="0" indent="0" algn="ctr">
              <a:spcBef>
                <a:spcPts val="0"/>
              </a:spcBef>
              <a:buFontTx/>
              <a:buNone/>
              <a:defRPr sz="2000">
                <a:solidFill>
                  <a:schemeClr val="bg1"/>
                </a:solidFill>
              </a:defRPr>
            </a:lvl1pPr>
          </a:lstStyle>
          <a:p>
            <a:pPr lvl="0"/>
            <a:r>
              <a:rPr lang="en-US" noProof="0" dirty="0"/>
              <a:t>Add presenters name</a:t>
            </a:r>
            <a:endParaRPr lang="en-GB" noProof="0" dirty="0"/>
          </a:p>
        </p:txBody>
      </p:sp>
      <p:pic>
        <p:nvPicPr>
          <p:cNvPr id="4" name="ifoa_logo_white.png" descr="ifoa_logo_white.png">
            <a:extLst>
              <a:ext uri="{FF2B5EF4-FFF2-40B4-BE49-F238E27FC236}">
                <a16:creationId xmlns:a16="http://schemas.microsoft.com/office/drawing/2014/main" id="{F94D0E84-C308-D0E8-50A8-8AF9178E6E02}"/>
              </a:ext>
            </a:extLst>
          </p:cNvPr>
          <p:cNvPicPr>
            <a:picLocks noChangeAspect="1"/>
          </p:cNvPicPr>
          <p:nvPr userDrawn="1"/>
        </p:nvPicPr>
        <p:blipFill>
          <a:blip r:embed="rId3"/>
          <a:stretch>
            <a:fillRect/>
          </a:stretch>
        </p:blipFill>
        <p:spPr>
          <a:xfrm>
            <a:off x="5116923" y="1764936"/>
            <a:ext cx="1965172" cy="797960"/>
          </a:xfrm>
          <a:prstGeom prst="rect">
            <a:avLst/>
          </a:prstGeom>
          <a:ln w="12700">
            <a:miter lim="400000"/>
          </a:ln>
        </p:spPr>
      </p:pic>
      <p:pic>
        <p:nvPicPr>
          <p:cNvPr id="6" name="Graphic 5">
            <a:extLst>
              <a:ext uri="{FF2B5EF4-FFF2-40B4-BE49-F238E27FC236}">
                <a16:creationId xmlns:a16="http://schemas.microsoft.com/office/drawing/2014/main" id="{99BA06DA-D251-CC2A-59CE-0326D46176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275" t="74460" r="34718" b="20719"/>
          <a:stretch/>
        </p:blipFill>
        <p:spPr>
          <a:xfrm>
            <a:off x="4056845" y="5106472"/>
            <a:ext cx="3902300" cy="330617"/>
          </a:xfrm>
          <a:prstGeom prst="rect">
            <a:avLst/>
          </a:prstGeom>
        </p:spPr>
      </p:pic>
    </p:spTree>
    <p:extLst>
      <p:ext uri="{BB962C8B-B14F-4D97-AF65-F5344CB8AC3E}">
        <p14:creationId xmlns:p14="http://schemas.microsoft.com/office/powerpoint/2010/main" val="41330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a:extLst>
              <a:ext uri="{FF2B5EF4-FFF2-40B4-BE49-F238E27FC236}">
                <a16:creationId xmlns:a16="http://schemas.microsoft.com/office/drawing/2014/main" id="{B38A65E5-99A6-2D34-EB1E-17A06ED9B8A1}"/>
              </a:ext>
            </a:extLst>
          </p:cNvPr>
          <p:cNvSpPr>
            <a:spLocks noGrp="1" noChangeArrowheads="1"/>
          </p:cNvSpPr>
          <p:nvPr>
            <p:ph type="sldNum" sz="quarter" idx="4"/>
          </p:nvPr>
        </p:nvSpPr>
        <p:spPr bwMode="auto">
          <a:xfrm>
            <a:off x="11481511" y="6168983"/>
            <a:ext cx="429300" cy="434941"/>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fld id="{65C5C0B4-F90D-4B90-B187-E84366B07232}" type="slidenum">
              <a:rPr lang="en-GB" smtClean="0"/>
              <a:pPr/>
              <a:t>‹#›</a:t>
            </a:fld>
            <a:endParaRPr lang="en-GB" dirty="0"/>
          </a:p>
        </p:txBody>
      </p:sp>
    </p:spTree>
    <p:extLst>
      <p:ext uri="{BB962C8B-B14F-4D97-AF65-F5344CB8AC3E}">
        <p14:creationId xmlns:p14="http://schemas.microsoft.com/office/powerpoint/2010/main" val="290060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27052" y="1557338"/>
            <a:ext cx="5425017" cy="42862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2862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9454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5829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582988"/>
          </a:xfrm>
        </p:spPr>
        <p:txBody>
          <a:bodyPr/>
          <a:lstStyle>
            <a:lvl1pPr>
              <a:defRPr sz="18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84382FAA-7531-6D5B-4A71-80668B37F39E}"/>
              </a:ext>
            </a:extLst>
          </p:cNvPr>
          <p:cNvSpPr>
            <a:spLocks noGrp="1" noChangeArrowheads="1"/>
          </p:cNvSpPr>
          <p:nvPr>
            <p:ph type="sldNum" sz="quarter" idx="10"/>
          </p:nvPr>
        </p:nvSpPr>
        <p:spPr bwMode="auto">
          <a:xfrm>
            <a:off x="11481511" y="6168983"/>
            <a:ext cx="429300" cy="434941"/>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fld id="{65C5C0B4-F90D-4B90-B187-E84366B07232}" type="slidenum">
              <a:rPr lang="en-GB" smtClean="0"/>
              <a:pPr/>
              <a:t>‹#›</a:t>
            </a:fld>
            <a:endParaRPr lang="en-GB" dirty="0"/>
          </a:p>
        </p:txBody>
      </p:sp>
    </p:spTree>
    <p:extLst>
      <p:ext uri="{BB962C8B-B14F-4D97-AF65-F5344CB8AC3E}">
        <p14:creationId xmlns:p14="http://schemas.microsoft.com/office/powerpoint/2010/main" val="5373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Rectangle 6">
            <a:extLst>
              <a:ext uri="{FF2B5EF4-FFF2-40B4-BE49-F238E27FC236}">
                <a16:creationId xmlns:a16="http://schemas.microsoft.com/office/drawing/2014/main" id="{24D5AA49-904E-AF29-2274-7A596230A7A1}"/>
              </a:ext>
            </a:extLst>
          </p:cNvPr>
          <p:cNvSpPr>
            <a:spLocks noGrp="1" noChangeArrowheads="1"/>
          </p:cNvSpPr>
          <p:nvPr>
            <p:ph type="sldNum" sz="quarter" idx="4"/>
          </p:nvPr>
        </p:nvSpPr>
        <p:spPr bwMode="auto">
          <a:xfrm>
            <a:off x="11481511" y="6168983"/>
            <a:ext cx="429300" cy="434941"/>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fld id="{65C5C0B4-F90D-4B90-B187-E84366B07232}" type="slidenum">
              <a:rPr lang="en-GB" smtClean="0"/>
              <a:pPr/>
              <a:t>‹#›</a:t>
            </a:fld>
            <a:endParaRPr lang="en-GB" dirty="0"/>
          </a:p>
        </p:txBody>
      </p:sp>
    </p:spTree>
    <p:extLst>
      <p:ext uri="{BB962C8B-B14F-4D97-AF65-F5344CB8AC3E}">
        <p14:creationId xmlns:p14="http://schemas.microsoft.com/office/powerpoint/2010/main" val="329013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19657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5" y="1557338"/>
            <a:ext cx="11154083"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11481511" y="6168983"/>
            <a:ext cx="429300" cy="434941"/>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fld id="{65C5C0B4-F90D-4B90-B187-E84366B07232}" type="slidenum">
              <a:rPr lang="en-GB" smtClean="0"/>
              <a:pPr/>
              <a:t>‹#›</a:t>
            </a:fld>
            <a:endParaRPr lang="en-GB" dirty="0"/>
          </a:p>
        </p:txBody>
      </p:sp>
      <p:pic>
        <p:nvPicPr>
          <p:cNvPr id="3" name="Graphic 2">
            <a:extLst>
              <a:ext uri="{FF2B5EF4-FFF2-40B4-BE49-F238E27FC236}">
                <a16:creationId xmlns:a16="http://schemas.microsoft.com/office/drawing/2014/main" id="{E4AE63C5-977D-1C22-039F-867B1F3263B5}"/>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10580" t="9860" r="55537" b="79530"/>
          <a:stretch/>
        </p:blipFill>
        <p:spPr>
          <a:xfrm>
            <a:off x="10116352" y="6100409"/>
            <a:ext cx="1223486" cy="542173"/>
          </a:xfrm>
          <a:prstGeom prst="rect">
            <a:avLst/>
          </a:prstGeom>
        </p:spPr>
      </p:pic>
      <p:sp>
        <p:nvSpPr>
          <p:cNvPr id="4" name="Rectangle 3">
            <a:extLst>
              <a:ext uri="{FF2B5EF4-FFF2-40B4-BE49-F238E27FC236}">
                <a16:creationId xmlns:a16="http://schemas.microsoft.com/office/drawing/2014/main" id="{7C4C30FC-5305-A12D-0DD6-571EC0B82054}"/>
              </a:ext>
            </a:extLst>
          </p:cNvPr>
          <p:cNvSpPr/>
          <p:nvPr userDrawn="1"/>
        </p:nvSpPr>
        <p:spPr>
          <a:xfrm>
            <a:off x="9903849" y="6168983"/>
            <a:ext cx="77274" cy="4349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2C1DDD2-8022-3E08-E8F9-1AB5DC8025F1}"/>
              </a:ext>
            </a:extLst>
          </p:cNvPr>
          <p:cNvSpPr txBox="1"/>
          <p:nvPr userDrawn="1"/>
        </p:nvSpPr>
        <p:spPr>
          <a:xfrm>
            <a:off x="7205720" y="6203365"/>
            <a:ext cx="2575774" cy="246221"/>
          </a:xfrm>
          <a:prstGeom prst="rect">
            <a:avLst/>
          </a:prstGeom>
          <a:noFill/>
        </p:spPr>
        <p:txBody>
          <a:bodyPr wrap="square" rtlCol="0">
            <a:spAutoFit/>
          </a:bodyPr>
          <a:lstStyle/>
          <a:p>
            <a:pPr algn="r"/>
            <a:r>
              <a:rPr lang="en-GB" sz="1000" b="1" dirty="0" err="1">
                <a:latin typeface="+mj-lt"/>
              </a:rPr>
              <a:t>IFoA</a:t>
            </a:r>
            <a:r>
              <a:rPr lang="en-GB" sz="1000" b="1" dirty="0">
                <a:latin typeface="+mj-lt"/>
              </a:rPr>
              <a:t> India Conference 2024</a:t>
            </a:r>
          </a:p>
        </p:txBody>
      </p:sp>
      <p:sp>
        <p:nvSpPr>
          <p:cNvPr id="7" name="TextBox 6">
            <a:extLst>
              <a:ext uri="{FF2B5EF4-FFF2-40B4-BE49-F238E27FC236}">
                <a16:creationId xmlns:a16="http://schemas.microsoft.com/office/drawing/2014/main" id="{9E031385-E0E1-182E-E611-EF9D7C9CCC25}"/>
              </a:ext>
            </a:extLst>
          </p:cNvPr>
          <p:cNvSpPr txBox="1"/>
          <p:nvPr userDrawn="1"/>
        </p:nvSpPr>
        <p:spPr>
          <a:xfrm>
            <a:off x="5885645" y="6366458"/>
            <a:ext cx="3900142" cy="246221"/>
          </a:xfrm>
          <a:prstGeom prst="rect">
            <a:avLst/>
          </a:prstGeom>
          <a:noFill/>
        </p:spPr>
        <p:txBody>
          <a:bodyPr wrap="square" rtlCol="0">
            <a:spAutoFit/>
          </a:bodyPr>
          <a:lstStyle/>
          <a:p>
            <a:pPr algn="r"/>
            <a:r>
              <a:rPr lang="en-GB" sz="1000" b="0" i="0" dirty="0">
                <a:solidFill>
                  <a:srgbClr val="242424"/>
                </a:solidFill>
                <a:effectLst/>
                <a:latin typeface="+mj-lt"/>
              </a:rPr>
              <a:t>29 November – 1 December, Andaz Hotel, New Delhi</a:t>
            </a:r>
          </a:p>
        </p:txBody>
      </p:sp>
    </p:spTree>
    <p:extLst>
      <p:ext uri="{BB962C8B-B14F-4D97-AF65-F5344CB8AC3E}">
        <p14:creationId xmlns:p14="http://schemas.microsoft.com/office/powerpoint/2010/main" val="992985032"/>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65" r:id="rId4"/>
    <p:sldLayoutId id="2147483666" r:id="rId5"/>
    <p:sldLayoutId id="2147483667" r:id="rId6"/>
    <p:sldLayoutId id="214748366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Font typeface="Arial" panose="020B0604020202020204" pitchFamily="34" charset="0"/>
        <a:buChar char="•"/>
        <a:defRPr sz="2000">
          <a:solidFill>
            <a:schemeClr val="tx1"/>
          </a:solidFill>
          <a:latin typeface="+mn-lt"/>
          <a:ea typeface="+mn-ea"/>
          <a:cs typeface="+mn-cs"/>
        </a:defRPr>
      </a:lvl1pPr>
      <a:lvl2pPr marL="717586" indent="-268301" algn="l" rtl="0" eaLnBrk="1" fontAlgn="base" hangingPunct="1">
        <a:spcBef>
          <a:spcPct val="50000"/>
        </a:spcBef>
        <a:spcAft>
          <a:spcPct val="0"/>
        </a:spcAft>
        <a:buClr>
          <a:schemeClr val="accent1"/>
        </a:buClr>
        <a:buFont typeface="Arial" panose="020B0604020202020204" pitchFamily="34" charset="0"/>
        <a:buChar char="-"/>
        <a:defRPr sz="1800">
          <a:solidFill>
            <a:schemeClr val="tx1"/>
          </a:solidFill>
          <a:latin typeface="+mn-lt"/>
          <a:cs typeface="+mn-cs"/>
        </a:defRPr>
      </a:lvl2pPr>
      <a:lvl3pPr marL="1071617" indent="-174633" algn="l" rtl="0" eaLnBrk="1" fontAlgn="base" hangingPunct="1">
        <a:spcBef>
          <a:spcPct val="50000"/>
        </a:spcBef>
        <a:spcAft>
          <a:spcPct val="0"/>
        </a:spcAft>
        <a:buClr>
          <a:schemeClr val="accent1"/>
        </a:buClr>
        <a:buFont typeface="Arial" panose="020B0604020202020204" pitchFamily="34" charset="0"/>
        <a:buChar char="•"/>
        <a:defRPr sz="1600">
          <a:solidFill>
            <a:schemeClr val="tx1"/>
          </a:solidFill>
          <a:latin typeface="+mn-lt"/>
          <a:cs typeface="+mn-cs"/>
        </a:defRPr>
      </a:lvl3pPr>
      <a:lvl4pPr marL="1433585" indent="-182573" algn="l" rtl="0" eaLnBrk="1" fontAlgn="base" hangingPunct="1">
        <a:spcBef>
          <a:spcPct val="50000"/>
        </a:spcBef>
        <a:spcAft>
          <a:spcPct val="0"/>
        </a:spcAft>
        <a:buClr>
          <a:schemeClr val="accent1"/>
        </a:buClr>
        <a:buFont typeface="Arial" panose="020B0604020202020204" pitchFamily="34" charset="0"/>
        <a:buChar char="-"/>
        <a:defRPr sz="1400">
          <a:solidFill>
            <a:schemeClr val="tx1"/>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chemeClr val="tx1"/>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25.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0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D1F20-626D-0547-A359-01E17B23C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599BF-EBF7-B07D-F480-E776CFD021AA}"/>
              </a:ext>
            </a:extLst>
          </p:cNvPr>
          <p:cNvSpPr>
            <a:spLocks noGrp="1"/>
          </p:cNvSpPr>
          <p:nvPr>
            <p:ph type="ctrTitle"/>
          </p:nvPr>
        </p:nvSpPr>
        <p:spPr/>
        <p:txBody>
          <a:bodyPr/>
          <a:lstStyle/>
          <a:p>
            <a:r>
              <a:rPr lang="en-GB" dirty="0"/>
              <a:t>Artificial Intelligence</a:t>
            </a:r>
          </a:p>
        </p:txBody>
      </p:sp>
    </p:spTree>
    <p:extLst>
      <p:ext uri="{BB962C8B-B14F-4D97-AF65-F5344CB8AC3E}">
        <p14:creationId xmlns:p14="http://schemas.microsoft.com/office/powerpoint/2010/main" val="152692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3DF7F34B-659F-4589-D042-B81DCC647EE1}"/>
              </a:ext>
            </a:extLst>
          </p:cNvPr>
          <p:cNvSpPr/>
          <p:nvPr/>
        </p:nvSpPr>
        <p:spPr>
          <a:xfrm>
            <a:off x="0" y="2147175"/>
            <a:ext cx="5390707" cy="693136"/>
          </a:xfrm>
          <a:prstGeom prst="homePlat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Efficiencies in claims processing</a:t>
            </a:r>
          </a:p>
        </p:txBody>
      </p:sp>
      <p:sp>
        <p:nvSpPr>
          <p:cNvPr id="11" name="Title 1">
            <a:extLst>
              <a:ext uri="{FF2B5EF4-FFF2-40B4-BE49-F238E27FC236}">
                <a16:creationId xmlns:a16="http://schemas.microsoft.com/office/drawing/2014/main" id="{057B57C5-841C-762D-A4AF-3E848ADB9412}"/>
              </a:ext>
            </a:extLst>
          </p:cNvPr>
          <p:cNvSpPr txBox="1">
            <a:spLocks/>
          </p:cNvSpPr>
          <p:nvPr/>
        </p:nvSpPr>
        <p:spPr bwMode="auto">
          <a:xfrm>
            <a:off x="518958" y="64059"/>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(Generative) AI presents both risks and opportunities</a:t>
            </a:r>
            <a:endParaRPr lang="en-GB" sz="2400" kern="0" dirty="0"/>
          </a:p>
        </p:txBody>
      </p:sp>
      <p:grpSp>
        <p:nvGrpSpPr>
          <p:cNvPr id="13" name="Group 12">
            <a:extLst>
              <a:ext uri="{FF2B5EF4-FFF2-40B4-BE49-F238E27FC236}">
                <a16:creationId xmlns:a16="http://schemas.microsoft.com/office/drawing/2014/main" id="{F6AA9651-22A8-1784-4610-6F0E038A9E91}"/>
              </a:ext>
            </a:extLst>
          </p:cNvPr>
          <p:cNvGrpSpPr/>
          <p:nvPr/>
        </p:nvGrpSpPr>
        <p:grpSpPr>
          <a:xfrm>
            <a:off x="6801292" y="2147175"/>
            <a:ext cx="5390708" cy="693136"/>
            <a:chOff x="8054568" y="1552124"/>
            <a:chExt cx="4137434" cy="693136"/>
          </a:xfrm>
          <a:solidFill>
            <a:schemeClr val="accent2"/>
          </a:solidFill>
        </p:grpSpPr>
        <p:sp>
          <p:nvSpPr>
            <p:cNvPr id="8" name="Arrow: Pentagon 7">
              <a:extLst>
                <a:ext uri="{FF2B5EF4-FFF2-40B4-BE49-F238E27FC236}">
                  <a16:creationId xmlns:a16="http://schemas.microsoft.com/office/drawing/2014/main" id="{1FED949D-AA48-F7F4-E135-FC87E7B84429}"/>
                </a:ext>
              </a:extLst>
            </p:cNvPr>
            <p:cNvSpPr/>
            <p:nvPr/>
          </p:nvSpPr>
          <p:spPr>
            <a:xfrm rot="10800000">
              <a:off x="8054568" y="1552124"/>
              <a:ext cx="4137434" cy="693136"/>
            </a:xfrm>
            <a:prstGeom prst="homePlat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9" name="TextBox 8">
              <a:extLst>
                <a:ext uri="{FF2B5EF4-FFF2-40B4-BE49-F238E27FC236}">
                  <a16:creationId xmlns:a16="http://schemas.microsoft.com/office/drawing/2014/main" id="{DCBF85A7-3D75-B847-94AB-37E6F8B01D92}"/>
                </a:ext>
              </a:extLst>
            </p:cNvPr>
            <p:cNvSpPr txBox="1"/>
            <p:nvPr/>
          </p:nvSpPr>
          <p:spPr>
            <a:xfrm>
              <a:off x="8559538" y="1691824"/>
              <a:ext cx="3522483" cy="369332"/>
            </a:xfrm>
            <a:prstGeom prst="rect">
              <a:avLst/>
            </a:prstGeom>
            <a:grpFill/>
            <a:ln>
              <a:solidFill>
                <a:schemeClr val="accent2"/>
              </a:solidFill>
            </a:ln>
          </p:spPr>
          <p:txBody>
            <a:bodyPr wrap="square" rtlCol="0">
              <a:spAutoFit/>
            </a:bodyPr>
            <a:lstStyle/>
            <a:p>
              <a:pPr algn="r"/>
              <a:r>
                <a:rPr lang="en-GB" dirty="0">
                  <a:solidFill>
                    <a:schemeClr val="bg1"/>
                  </a:solidFill>
                </a:rPr>
                <a:t>Fraud (deepfakes, ghost broking)</a:t>
              </a:r>
            </a:p>
          </p:txBody>
        </p:sp>
      </p:grpSp>
      <p:sp>
        <p:nvSpPr>
          <p:cNvPr id="10" name="Arrow: Pentagon 9">
            <a:extLst>
              <a:ext uri="{FF2B5EF4-FFF2-40B4-BE49-F238E27FC236}">
                <a16:creationId xmlns:a16="http://schemas.microsoft.com/office/drawing/2014/main" id="{71CD253D-F4E2-0BBE-E4E3-66E08B5C23A6}"/>
              </a:ext>
            </a:extLst>
          </p:cNvPr>
          <p:cNvSpPr/>
          <p:nvPr/>
        </p:nvSpPr>
        <p:spPr>
          <a:xfrm>
            <a:off x="0" y="3176268"/>
            <a:ext cx="5390706" cy="693136"/>
          </a:xfrm>
          <a:prstGeom prst="homePlat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Support to underwriters and serving customers</a:t>
            </a:r>
          </a:p>
        </p:txBody>
      </p:sp>
      <p:sp>
        <p:nvSpPr>
          <p:cNvPr id="12" name="Arrow: Pentagon 11">
            <a:extLst>
              <a:ext uri="{FF2B5EF4-FFF2-40B4-BE49-F238E27FC236}">
                <a16:creationId xmlns:a16="http://schemas.microsoft.com/office/drawing/2014/main" id="{0497FD4F-9D28-C631-1141-BC282A6DFB8F}"/>
              </a:ext>
            </a:extLst>
          </p:cNvPr>
          <p:cNvSpPr/>
          <p:nvPr/>
        </p:nvSpPr>
        <p:spPr>
          <a:xfrm>
            <a:off x="0" y="4168086"/>
            <a:ext cx="5390705" cy="693136"/>
          </a:xfrm>
          <a:prstGeom prst="homePlat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Portfolio performance analysis</a:t>
            </a:r>
          </a:p>
        </p:txBody>
      </p:sp>
      <p:grpSp>
        <p:nvGrpSpPr>
          <p:cNvPr id="14" name="Group 13">
            <a:extLst>
              <a:ext uri="{FF2B5EF4-FFF2-40B4-BE49-F238E27FC236}">
                <a16:creationId xmlns:a16="http://schemas.microsoft.com/office/drawing/2014/main" id="{32612178-F947-BE05-DFC7-1DAACE6CE32B}"/>
              </a:ext>
            </a:extLst>
          </p:cNvPr>
          <p:cNvGrpSpPr/>
          <p:nvPr/>
        </p:nvGrpSpPr>
        <p:grpSpPr>
          <a:xfrm>
            <a:off x="6801292" y="3176268"/>
            <a:ext cx="5390708" cy="693136"/>
            <a:chOff x="8054568" y="1552124"/>
            <a:chExt cx="4137434" cy="693136"/>
          </a:xfrm>
          <a:solidFill>
            <a:schemeClr val="accent2"/>
          </a:solidFill>
        </p:grpSpPr>
        <p:sp>
          <p:nvSpPr>
            <p:cNvPr id="15" name="Arrow: Pentagon 14">
              <a:extLst>
                <a:ext uri="{FF2B5EF4-FFF2-40B4-BE49-F238E27FC236}">
                  <a16:creationId xmlns:a16="http://schemas.microsoft.com/office/drawing/2014/main" id="{52413542-C1AB-1925-F53E-FAD16A52CEBD}"/>
                </a:ext>
              </a:extLst>
            </p:cNvPr>
            <p:cNvSpPr/>
            <p:nvPr/>
          </p:nvSpPr>
          <p:spPr>
            <a:xfrm rot="10800000">
              <a:off x="8054568" y="1552124"/>
              <a:ext cx="4137434" cy="693136"/>
            </a:xfrm>
            <a:prstGeom prst="homePlat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TextBox 15">
              <a:extLst>
                <a:ext uri="{FF2B5EF4-FFF2-40B4-BE49-F238E27FC236}">
                  <a16:creationId xmlns:a16="http://schemas.microsoft.com/office/drawing/2014/main" id="{8EC8B909-D895-17DB-8861-26914114845B}"/>
                </a:ext>
              </a:extLst>
            </p:cNvPr>
            <p:cNvSpPr txBox="1"/>
            <p:nvPr/>
          </p:nvSpPr>
          <p:spPr>
            <a:xfrm>
              <a:off x="8289180" y="1720087"/>
              <a:ext cx="3792842" cy="369332"/>
            </a:xfrm>
            <a:prstGeom prst="rect">
              <a:avLst/>
            </a:prstGeom>
            <a:grpFill/>
            <a:ln>
              <a:solidFill>
                <a:schemeClr val="accent2"/>
              </a:solidFill>
            </a:ln>
          </p:spPr>
          <p:txBody>
            <a:bodyPr wrap="square" rtlCol="0" anchor="ctr">
              <a:spAutoFit/>
            </a:bodyPr>
            <a:lstStyle/>
            <a:p>
              <a:pPr algn="r"/>
              <a:r>
                <a:rPr lang="en-GB" dirty="0">
                  <a:solidFill>
                    <a:schemeClr val="bg1"/>
                  </a:solidFill>
                </a:rPr>
                <a:t>Hallucinations, bias, inadequate governance</a:t>
              </a:r>
            </a:p>
          </p:txBody>
        </p:sp>
      </p:grpSp>
      <p:grpSp>
        <p:nvGrpSpPr>
          <p:cNvPr id="17" name="Group 16">
            <a:extLst>
              <a:ext uri="{FF2B5EF4-FFF2-40B4-BE49-F238E27FC236}">
                <a16:creationId xmlns:a16="http://schemas.microsoft.com/office/drawing/2014/main" id="{394D1948-D306-6113-7F58-D4DDD18522CD}"/>
              </a:ext>
            </a:extLst>
          </p:cNvPr>
          <p:cNvGrpSpPr/>
          <p:nvPr/>
        </p:nvGrpSpPr>
        <p:grpSpPr>
          <a:xfrm>
            <a:off x="6801292" y="4168086"/>
            <a:ext cx="5390708" cy="693136"/>
            <a:chOff x="8054568" y="1552124"/>
            <a:chExt cx="4137434" cy="693136"/>
          </a:xfrm>
          <a:solidFill>
            <a:schemeClr val="accent2"/>
          </a:solidFill>
        </p:grpSpPr>
        <p:sp>
          <p:nvSpPr>
            <p:cNvPr id="18" name="Arrow: Pentagon 17">
              <a:extLst>
                <a:ext uri="{FF2B5EF4-FFF2-40B4-BE49-F238E27FC236}">
                  <a16:creationId xmlns:a16="http://schemas.microsoft.com/office/drawing/2014/main" id="{8F81003B-B7D9-CC76-6CBD-AA43E09B14E5}"/>
                </a:ext>
              </a:extLst>
            </p:cNvPr>
            <p:cNvSpPr/>
            <p:nvPr/>
          </p:nvSpPr>
          <p:spPr>
            <a:xfrm rot="10800000">
              <a:off x="8054568" y="1552124"/>
              <a:ext cx="4137434" cy="693136"/>
            </a:xfrm>
            <a:prstGeom prst="homePlat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9" name="TextBox 18">
              <a:extLst>
                <a:ext uri="{FF2B5EF4-FFF2-40B4-BE49-F238E27FC236}">
                  <a16:creationId xmlns:a16="http://schemas.microsoft.com/office/drawing/2014/main" id="{17AAE692-7DE8-5C7C-8275-3C3850683553}"/>
                </a:ext>
              </a:extLst>
            </p:cNvPr>
            <p:cNvSpPr txBox="1"/>
            <p:nvPr/>
          </p:nvSpPr>
          <p:spPr>
            <a:xfrm>
              <a:off x="8767336" y="1711184"/>
              <a:ext cx="3330399" cy="369332"/>
            </a:xfrm>
            <a:prstGeom prst="rect">
              <a:avLst/>
            </a:prstGeom>
            <a:grpFill/>
            <a:ln>
              <a:solidFill>
                <a:schemeClr val="accent2"/>
              </a:solidFill>
            </a:ln>
          </p:spPr>
          <p:txBody>
            <a:bodyPr wrap="square" rtlCol="0">
              <a:spAutoFit/>
            </a:bodyPr>
            <a:lstStyle/>
            <a:p>
              <a:pPr algn="r"/>
              <a:r>
                <a:rPr lang="en-GB" dirty="0">
                  <a:solidFill>
                    <a:schemeClr val="bg1"/>
                  </a:solidFill>
                </a:rPr>
                <a:t>Failing to keep pace with competitors</a:t>
              </a:r>
            </a:p>
          </p:txBody>
        </p:sp>
      </p:grpSp>
      <p:grpSp>
        <p:nvGrpSpPr>
          <p:cNvPr id="20" name="Group 19">
            <a:extLst>
              <a:ext uri="{FF2B5EF4-FFF2-40B4-BE49-F238E27FC236}">
                <a16:creationId xmlns:a16="http://schemas.microsoft.com/office/drawing/2014/main" id="{924B6ADD-EF7E-437A-EE9B-F652990D43C2}"/>
              </a:ext>
            </a:extLst>
          </p:cNvPr>
          <p:cNvGrpSpPr/>
          <p:nvPr/>
        </p:nvGrpSpPr>
        <p:grpSpPr>
          <a:xfrm>
            <a:off x="6801291" y="5159904"/>
            <a:ext cx="5390708" cy="693136"/>
            <a:chOff x="8054568" y="1552124"/>
            <a:chExt cx="4137434" cy="693136"/>
          </a:xfrm>
          <a:solidFill>
            <a:schemeClr val="accent2"/>
          </a:solidFill>
        </p:grpSpPr>
        <p:sp>
          <p:nvSpPr>
            <p:cNvPr id="21" name="Arrow: Pentagon 20">
              <a:extLst>
                <a:ext uri="{FF2B5EF4-FFF2-40B4-BE49-F238E27FC236}">
                  <a16:creationId xmlns:a16="http://schemas.microsoft.com/office/drawing/2014/main" id="{64B889EB-AFD1-B3C0-5961-592FFAF9FF15}"/>
                </a:ext>
              </a:extLst>
            </p:cNvPr>
            <p:cNvSpPr/>
            <p:nvPr/>
          </p:nvSpPr>
          <p:spPr>
            <a:xfrm rot="10800000">
              <a:off x="8054568" y="1552124"/>
              <a:ext cx="4137434" cy="693136"/>
            </a:xfrm>
            <a:prstGeom prst="homePlat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2" name="TextBox 21">
              <a:extLst>
                <a:ext uri="{FF2B5EF4-FFF2-40B4-BE49-F238E27FC236}">
                  <a16:creationId xmlns:a16="http://schemas.microsoft.com/office/drawing/2014/main" id="{96DC1F3B-A21D-82BE-8294-BB6B778066BA}"/>
                </a:ext>
              </a:extLst>
            </p:cNvPr>
            <p:cNvSpPr txBox="1"/>
            <p:nvPr/>
          </p:nvSpPr>
          <p:spPr>
            <a:xfrm>
              <a:off x="8468759" y="1658316"/>
              <a:ext cx="3689102" cy="369332"/>
            </a:xfrm>
            <a:prstGeom prst="rect">
              <a:avLst/>
            </a:prstGeom>
            <a:grpFill/>
            <a:ln>
              <a:solidFill>
                <a:schemeClr val="accent2"/>
              </a:solidFill>
            </a:ln>
          </p:spPr>
          <p:txBody>
            <a:bodyPr wrap="square" rtlCol="0">
              <a:spAutoFit/>
            </a:bodyPr>
            <a:lstStyle/>
            <a:p>
              <a:pPr algn="r"/>
              <a:r>
                <a:rPr lang="en-GB" dirty="0">
                  <a:solidFill>
                    <a:schemeClr val="bg1"/>
                  </a:solidFill>
                </a:rPr>
                <a:t>Impact on the workforce</a:t>
              </a:r>
            </a:p>
          </p:txBody>
        </p:sp>
      </p:grpSp>
      <p:sp>
        <p:nvSpPr>
          <p:cNvPr id="23" name="Arrow: Pentagon 22">
            <a:extLst>
              <a:ext uri="{FF2B5EF4-FFF2-40B4-BE49-F238E27FC236}">
                <a16:creationId xmlns:a16="http://schemas.microsoft.com/office/drawing/2014/main" id="{52A162BE-5E96-EB13-FD87-E19294368125}"/>
              </a:ext>
            </a:extLst>
          </p:cNvPr>
          <p:cNvSpPr/>
          <p:nvPr/>
        </p:nvSpPr>
        <p:spPr>
          <a:xfrm>
            <a:off x="0" y="5159904"/>
            <a:ext cx="5390705" cy="693136"/>
          </a:xfrm>
          <a:prstGeom prst="homePlat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Expense savings</a:t>
            </a:r>
          </a:p>
        </p:txBody>
      </p:sp>
      <p:sp>
        <p:nvSpPr>
          <p:cNvPr id="2" name="Rectangle: Rounded Corners 1">
            <a:extLst>
              <a:ext uri="{FF2B5EF4-FFF2-40B4-BE49-F238E27FC236}">
                <a16:creationId xmlns:a16="http://schemas.microsoft.com/office/drawing/2014/main" id="{9886497B-2CC1-FFF4-4069-0B67CB907FFE}"/>
              </a:ext>
            </a:extLst>
          </p:cNvPr>
          <p:cNvSpPr/>
          <p:nvPr/>
        </p:nvSpPr>
        <p:spPr>
          <a:xfrm>
            <a:off x="0" y="1393851"/>
            <a:ext cx="5523231" cy="566531"/>
          </a:xfrm>
          <a:prstGeom prst="roundRect">
            <a:avLst/>
          </a:prstGeom>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Opportunities</a:t>
            </a:r>
          </a:p>
        </p:txBody>
      </p:sp>
      <p:sp>
        <p:nvSpPr>
          <p:cNvPr id="4" name="Rectangle: Rounded Corners 3">
            <a:extLst>
              <a:ext uri="{FF2B5EF4-FFF2-40B4-BE49-F238E27FC236}">
                <a16:creationId xmlns:a16="http://schemas.microsoft.com/office/drawing/2014/main" id="{5FF8837D-E4DB-D2AD-AA5F-0161638F7E6D}"/>
              </a:ext>
            </a:extLst>
          </p:cNvPr>
          <p:cNvSpPr/>
          <p:nvPr/>
        </p:nvSpPr>
        <p:spPr>
          <a:xfrm>
            <a:off x="6668768" y="1424295"/>
            <a:ext cx="5523231" cy="566531"/>
          </a:xfrm>
          <a:prstGeom prst="roundRect">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Risks</a:t>
            </a:r>
          </a:p>
        </p:txBody>
      </p:sp>
    </p:spTree>
    <p:extLst>
      <p:ext uri="{BB962C8B-B14F-4D97-AF65-F5344CB8AC3E}">
        <p14:creationId xmlns:p14="http://schemas.microsoft.com/office/powerpoint/2010/main" val="325991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3D7CE-6C0E-6811-484F-EF6E7B415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83768-51A7-9A15-F9AA-52DB31CB250C}"/>
              </a:ext>
            </a:extLst>
          </p:cNvPr>
          <p:cNvSpPr>
            <a:spLocks noGrp="1"/>
          </p:cNvSpPr>
          <p:nvPr>
            <p:ph type="title"/>
          </p:nvPr>
        </p:nvSpPr>
        <p:spPr>
          <a:xfrm>
            <a:off x="518958" y="232300"/>
            <a:ext cx="11154083" cy="1143000"/>
          </a:xfrm>
        </p:spPr>
        <p:txBody>
          <a:bodyPr/>
          <a:lstStyle/>
          <a:p>
            <a:r>
              <a:rPr lang="en-GB" dirty="0"/>
              <a:t>Artificial Intelligence – AI Enhanced Actuary*</a:t>
            </a:r>
          </a:p>
        </p:txBody>
      </p:sp>
      <p:sp>
        <p:nvSpPr>
          <p:cNvPr id="5" name="Slide Number Placeholder 4">
            <a:extLst>
              <a:ext uri="{FF2B5EF4-FFF2-40B4-BE49-F238E27FC236}">
                <a16:creationId xmlns:a16="http://schemas.microsoft.com/office/drawing/2014/main" id="{E6627014-7BB6-EB17-922F-5DF3B0B2C9C6}"/>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12</a:t>
            </a:fld>
            <a:endParaRPr lang="en-GB"/>
          </a:p>
        </p:txBody>
      </p:sp>
      <p:sp>
        <p:nvSpPr>
          <p:cNvPr id="4" name="Rectangle 3">
            <a:extLst>
              <a:ext uri="{FF2B5EF4-FFF2-40B4-BE49-F238E27FC236}">
                <a16:creationId xmlns:a16="http://schemas.microsoft.com/office/drawing/2014/main" id="{AD292A87-AADF-C3B5-F782-5949FF1CF522}"/>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49E964D-67BF-D8F2-920E-82A5093B6763}"/>
              </a:ext>
            </a:extLst>
          </p:cNvPr>
          <p:cNvSpPr txBox="1"/>
          <p:nvPr/>
        </p:nvSpPr>
        <p:spPr>
          <a:xfrm>
            <a:off x="281180" y="6390786"/>
            <a:ext cx="4344564" cy="276999"/>
          </a:xfrm>
          <a:prstGeom prst="rect">
            <a:avLst/>
          </a:prstGeom>
          <a:noFill/>
        </p:spPr>
        <p:txBody>
          <a:bodyPr wrap="square" rtlCol="0">
            <a:spAutoFit/>
          </a:bodyPr>
          <a:lstStyle/>
          <a:p>
            <a:r>
              <a:rPr lang="en-GB" sz="1200" i="1" dirty="0"/>
              <a:t>*Richman, R. (2024): An AI vision for the actuarial profession</a:t>
            </a:r>
          </a:p>
        </p:txBody>
      </p:sp>
      <p:graphicFrame>
        <p:nvGraphicFramePr>
          <p:cNvPr id="7" name="Diagram 6">
            <a:extLst>
              <a:ext uri="{FF2B5EF4-FFF2-40B4-BE49-F238E27FC236}">
                <a16:creationId xmlns:a16="http://schemas.microsoft.com/office/drawing/2014/main" id="{E8EF2D5D-13B9-28B7-5ADA-91ED05B22576}"/>
              </a:ext>
            </a:extLst>
          </p:cNvPr>
          <p:cNvGraphicFramePr/>
          <p:nvPr/>
        </p:nvGraphicFramePr>
        <p:xfrm>
          <a:off x="1043392" y="885047"/>
          <a:ext cx="4486141" cy="572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4900214E-5C8A-9362-59D9-566BB26649F4}"/>
              </a:ext>
            </a:extLst>
          </p:cNvPr>
          <p:cNvGraphicFramePr/>
          <p:nvPr/>
        </p:nvGraphicFramePr>
        <p:xfrm>
          <a:off x="7330049" y="1974156"/>
          <a:ext cx="3712500" cy="39334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F79900FE-1BEA-1410-9CAC-1F36F725973F}"/>
              </a:ext>
            </a:extLst>
          </p:cNvPr>
          <p:cNvSpPr txBox="1"/>
          <p:nvPr/>
        </p:nvSpPr>
        <p:spPr>
          <a:xfrm>
            <a:off x="7330049" y="1604824"/>
            <a:ext cx="4312285" cy="369332"/>
          </a:xfrm>
          <a:prstGeom prst="rect">
            <a:avLst/>
          </a:prstGeom>
          <a:noFill/>
        </p:spPr>
        <p:txBody>
          <a:bodyPr wrap="square" rtlCol="0">
            <a:spAutoFit/>
          </a:bodyPr>
          <a:lstStyle/>
          <a:p>
            <a:r>
              <a:rPr lang="en-GB" dirty="0"/>
              <a:t>Changing needs and considerations:</a:t>
            </a:r>
          </a:p>
        </p:txBody>
      </p:sp>
    </p:spTree>
    <p:extLst>
      <p:ext uri="{BB962C8B-B14F-4D97-AF65-F5344CB8AC3E}">
        <p14:creationId xmlns:p14="http://schemas.microsoft.com/office/powerpoint/2010/main" val="191538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87" y="247644"/>
            <a:ext cx="11154083" cy="1143000"/>
          </a:xfrm>
        </p:spPr>
        <p:txBody>
          <a:bodyPr/>
          <a:lstStyle/>
          <a:p>
            <a:r>
              <a:rPr lang="en-GB" dirty="0"/>
              <a:t>Artificial Intelligence – ethical considerations</a:t>
            </a:r>
          </a:p>
        </p:txBody>
      </p:sp>
      <p:sp>
        <p:nvSpPr>
          <p:cNvPr id="5" name="Slide Number Placeholder 4"/>
          <p:cNvSpPr>
            <a:spLocks noGrp="1"/>
          </p:cNvSpPr>
          <p:nvPr>
            <p:ph type="sldNum" sz="quarter" idx="4"/>
          </p:nvPr>
        </p:nvSpPr>
        <p:spPr>
          <a:xfrm>
            <a:off x="11481520" y="6175415"/>
            <a:ext cx="429300" cy="434941"/>
          </a:xfrm>
        </p:spPr>
        <p:txBody>
          <a:bodyPr/>
          <a:lstStyle/>
          <a:p>
            <a:fld id="{FE8DA6AF-1811-4E27-A96F-54109F1D0275}" type="slidenum">
              <a:rPr lang="en-GB" smtClean="0"/>
              <a:pPr/>
              <a:t>13</a:t>
            </a:fld>
            <a:endParaRPr lang="en-GB"/>
          </a:p>
        </p:txBody>
      </p:sp>
      <p:sp>
        <p:nvSpPr>
          <p:cNvPr id="4" name="Rectangle 3">
            <a:extLst>
              <a:ext uri="{FF2B5EF4-FFF2-40B4-BE49-F238E27FC236}">
                <a16:creationId xmlns:a16="http://schemas.microsoft.com/office/drawing/2014/main" id="{A0ECF411-069A-5BE5-551E-72F5F6131C09}"/>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Diagram 10">
            <a:extLst>
              <a:ext uri="{FF2B5EF4-FFF2-40B4-BE49-F238E27FC236}">
                <a16:creationId xmlns:a16="http://schemas.microsoft.com/office/drawing/2014/main" id="{0C4872E6-2B1F-F8F0-D363-F77F725FB22C}"/>
              </a:ext>
            </a:extLst>
          </p:cNvPr>
          <p:cNvGraphicFramePr/>
          <p:nvPr>
            <p:extLst>
              <p:ext uri="{D42A27DB-BD31-4B8C-83A1-F6EECF244321}">
                <p14:modId xmlns:p14="http://schemas.microsoft.com/office/powerpoint/2010/main" val="110107250"/>
              </p:ext>
            </p:extLst>
          </p:nvPr>
        </p:nvGraphicFramePr>
        <p:xfrm>
          <a:off x="828643" y="1660246"/>
          <a:ext cx="10941495" cy="936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E2A1155-AB04-7F7C-A0C2-0CACF06E67A4}"/>
              </a:ext>
            </a:extLst>
          </p:cNvPr>
          <p:cNvSpPr txBox="1"/>
          <p:nvPr/>
        </p:nvSpPr>
        <p:spPr>
          <a:xfrm>
            <a:off x="542087" y="1047623"/>
            <a:ext cx="10695909" cy="400110"/>
          </a:xfrm>
          <a:prstGeom prst="rect">
            <a:avLst/>
          </a:prstGeom>
          <a:noFill/>
        </p:spPr>
        <p:txBody>
          <a:bodyPr wrap="square" rtlCol="0">
            <a:spAutoFit/>
          </a:bodyPr>
          <a:lstStyle/>
          <a:p>
            <a:r>
              <a:rPr lang="en-GB" sz="2000" dirty="0"/>
              <a:t>Ethics: moral principles that determine how we make decisions and lead our lives.</a:t>
            </a:r>
          </a:p>
        </p:txBody>
      </p:sp>
      <p:graphicFrame>
        <p:nvGraphicFramePr>
          <p:cNvPr id="13" name="Diagram 12">
            <a:extLst>
              <a:ext uri="{FF2B5EF4-FFF2-40B4-BE49-F238E27FC236}">
                <a16:creationId xmlns:a16="http://schemas.microsoft.com/office/drawing/2014/main" id="{6C7C7940-A399-DEF0-7D95-23BA40ECECAD}"/>
              </a:ext>
            </a:extLst>
          </p:cNvPr>
          <p:cNvGraphicFramePr/>
          <p:nvPr>
            <p:extLst>
              <p:ext uri="{D42A27DB-BD31-4B8C-83A1-F6EECF244321}">
                <p14:modId xmlns:p14="http://schemas.microsoft.com/office/powerpoint/2010/main" val="1063493158"/>
              </p:ext>
            </p:extLst>
          </p:nvPr>
        </p:nvGraphicFramePr>
        <p:xfrm>
          <a:off x="828643" y="2652355"/>
          <a:ext cx="10941495" cy="35223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0057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C9B1-E6F0-6744-817F-E2C49C6E3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37CD2-370B-A85F-18E4-02DA8D9432BF}"/>
              </a:ext>
            </a:extLst>
          </p:cNvPr>
          <p:cNvSpPr>
            <a:spLocks noGrp="1"/>
          </p:cNvSpPr>
          <p:nvPr>
            <p:ph type="ctrTitle"/>
          </p:nvPr>
        </p:nvSpPr>
        <p:spPr/>
        <p:txBody>
          <a:bodyPr/>
          <a:lstStyle/>
          <a:p>
            <a:r>
              <a:rPr lang="en-GB" dirty="0"/>
              <a:t>Technology</a:t>
            </a:r>
          </a:p>
        </p:txBody>
      </p:sp>
    </p:spTree>
    <p:extLst>
      <p:ext uri="{BB962C8B-B14F-4D97-AF65-F5344CB8AC3E}">
        <p14:creationId xmlns:p14="http://schemas.microsoft.com/office/powerpoint/2010/main" val="146235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D304-660D-3137-0A95-764FC8754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92E45-D3CD-AB7F-54E4-DC82A8968A81}"/>
              </a:ext>
            </a:extLst>
          </p:cNvPr>
          <p:cNvSpPr>
            <a:spLocks noGrp="1"/>
          </p:cNvSpPr>
          <p:nvPr>
            <p:ph type="title"/>
          </p:nvPr>
        </p:nvSpPr>
        <p:spPr>
          <a:xfrm>
            <a:off x="542087" y="285083"/>
            <a:ext cx="11154083" cy="1143000"/>
          </a:xfrm>
        </p:spPr>
        <p:txBody>
          <a:bodyPr/>
          <a:lstStyle/>
          <a:p>
            <a:r>
              <a:rPr lang="en-GB" dirty="0"/>
              <a:t>Market insight on technology trends</a:t>
            </a:r>
          </a:p>
        </p:txBody>
      </p:sp>
      <p:sp>
        <p:nvSpPr>
          <p:cNvPr id="5" name="Slide Number Placeholder 4">
            <a:extLst>
              <a:ext uri="{FF2B5EF4-FFF2-40B4-BE49-F238E27FC236}">
                <a16:creationId xmlns:a16="http://schemas.microsoft.com/office/drawing/2014/main" id="{F303DEED-2917-2731-C137-0DFB72485A47}"/>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15</a:t>
            </a:fld>
            <a:endParaRPr lang="en-GB"/>
          </a:p>
        </p:txBody>
      </p:sp>
      <p:sp>
        <p:nvSpPr>
          <p:cNvPr id="4" name="Rectangle 3">
            <a:extLst>
              <a:ext uri="{FF2B5EF4-FFF2-40B4-BE49-F238E27FC236}">
                <a16:creationId xmlns:a16="http://schemas.microsoft.com/office/drawing/2014/main" id="{6088726B-9785-2FC6-0219-008387C75BA9}"/>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5">
            <a:extLst>
              <a:ext uri="{FF2B5EF4-FFF2-40B4-BE49-F238E27FC236}">
                <a16:creationId xmlns:a16="http://schemas.microsoft.com/office/drawing/2014/main" id="{BEFA7469-AF3E-1124-2A8C-DCE1F3F65E03}"/>
              </a:ext>
            </a:extLst>
          </p:cNvPr>
          <p:cNvSpPr txBox="1">
            <a:spLocks/>
          </p:cNvSpPr>
          <p:nvPr/>
        </p:nvSpPr>
        <p:spPr>
          <a:xfrm>
            <a:off x="196816" y="1547813"/>
            <a:ext cx="5171890" cy="4071459"/>
          </a:xfrm>
          <a:prstGeom prst="rect">
            <a:avLst/>
          </a:prstGeom>
        </p:spPr>
        <p:txBody>
          <a:bodyPr>
            <a:noAutofit/>
          </a:bodyPr>
          <a:lstStyle>
            <a:lvl1pPr marL="269889" indent="-269889" algn="l" rtl="0" eaLnBrk="1" fontAlgn="base" hangingPunct="1">
              <a:spcBef>
                <a:spcPct val="50000"/>
              </a:spcBef>
              <a:spcAft>
                <a:spcPct val="0"/>
              </a:spcAft>
              <a:buClr>
                <a:schemeClr val="accent1"/>
              </a:buClr>
              <a:buFont typeface="Arial" panose="020B0604020202020204" pitchFamily="34" charset="0"/>
              <a:buChar char="•"/>
              <a:defRPr sz="2000">
                <a:solidFill>
                  <a:schemeClr val="tx1"/>
                </a:solidFill>
                <a:latin typeface="+mn-lt"/>
                <a:ea typeface="+mn-ea"/>
                <a:cs typeface="+mn-cs"/>
              </a:defRPr>
            </a:lvl1pPr>
            <a:lvl2pPr marL="717586" indent="-268301" algn="l" rtl="0" eaLnBrk="1" fontAlgn="base" hangingPunct="1">
              <a:spcBef>
                <a:spcPct val="50000"/>
              </a:spcBef>
              <a:spcAft>
                <a:spcPct val="0"/>
              </a:spcAft>
              <a:buClr>
                <a:schemeClr val="accent1"/>
              </a:buClr>
              <a:buFont typeface="Arial" panose="020B0604020202020204" pitchFamily="34" charset="0"/>
              <a:buChar char="-"/>
              <a:defRPr sz="1800">
                <a:solidFill>
                  <a:schemeClr val="tx1"/>
                </a:solidFill>
                <a:latin typeface="+mn-lt"/>
                <a:cs typeface="+mn-cs"/>
              </a:defRPr>
            </a:lvl2pPr>
            <a:lvl3pPr marL="1071617" indent="-174633" algn="l" rtl="0" eaLnBrk="1" fontAlgn="base" hangingPunct="1">
              <a:spcBef>
                <a:spcPct val="50000"/>
              </a:spcBef>
              <a:spcAft>
                <a:spcPct val="0"/>
              </a:spcAft>
              <a:buClr>
                <a:schemeClr val="accent1"/>
              </a:buClr>
              <a:buFont typeface="Arial" panose="020B0604020202020204" pitchFamily="34" charset="0"/>
              <a:buChar char="•"/>
              <a:defRPr sz="1600">
                <a:solidFill>
                  <a:schemeClr val="tx1"/>
                </a:solidFill>
                <a:latin typeface="+mn-lt"/>
                <a:cs typeface="+mn-cs"/>
              </a:defRPr>
            </a:lvl3pPr>
            <a:lvl4pPr marL="1433585" indent="-182573" algn="l" rtl="0" eaLnBrk="1" fontAlgn="base" hangingPunct="1">
              <a:spcBef>
                <a:spcPct val="50000"/>
              </a:spcBef>
              <a:spcAft>
                <a:spcPct val="0"/>
              </a:spcAft>
              <a:buClr>
                <a:schemeClr val="accent1"/>
              </a:buClr>
              <a:buFont typeface="Arial" panose="020B0604020202020204" pitchFamily="34" charset="0"/>
              <a:buChar char="-"/>
              <a:defRPr sz="1400">
                <a:solidFill>
                  <a:schemeClr val="tx1"/>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chemeClr val="tx1"/>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The technology landscape is evolving</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Insurers need to act fast to remain relevant and outperform in the market</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Some insights extracted from the London market Underwriting Transformation Survey 2024 shown to the right.</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Biggest risks to successful implementation of technology transformation:</a:t>
            </a:r>
          </a:p>
          <a:p>
            <a:pPr marL="733447" lvl="1" indent="-285750">
              <a:spcBef>
                <a:spcPts val="900"/>
              </a:spcBef>
            </a:pPr>
            <a:r>
              <a:rPr lang="en-GB" kern="0" dirty="0">
                <a:solidFill>
                  <a:schemeClr val="tx1">
                    <a:lumMod val="75000"/>
                  </a:schemeClr>
                </a:solidFill>
                <a:latin typeface="+mj-lt"/>
                <a:ea typeface="Aptos" panose="020B0004020202020204" pitchFamily="34" charset="0"/>
                <a:cs typeface="Aptos" panose="020B0004020202020204" pitchFamily="34" charset="0"/>
              </a:rPr>
              <a:t>Delivery and execution risk</a:t>
            </a:r>
          </a:p>
          <a:p>
            <a:pPr marL="733447" lvl="1" indent="-285750">
              <a:spcBef>
                <a:spcPts val="900"/>
              </a:spcBef>
            </a:pPr>
            <a:r>
              <a:rPr lang="en-GB" kern="0" dirty="0">
                <a:solidFill>
                  <a:schemeClr val="tx1">
                    <a:lumMod val="75000"/>
                  </a:schemeClr>
                </a:solidFill>
                <a:latin typeface="+mj-lt"/>
                <a:ea typeface="Aptos" panose="020B0004020202020204" pitchFamily="34" charset="0"/>
                <a:cs typeface="Aptos" panose="020B0004020202020204" pitchFamily="34" charset="0"/>
              </a:rPr>
              <a:t>Underwriter adoption</a:t>
            </a:r>
          </a:p>
          <a:p>
            <a:pPr marL="733447" lvl="1" indent="-285750">
              <a:spcBef>
                <a:spcPts val="900"/>
              </a:spcBef>
            </a:pPr>
            <a:r>
              <a:rPr lang="en-GB" kern="0" dirty="0">
                <a:solidFill>
                  <a:schemeClr val="tx1">
                    <a:lumMod val="75000"/>
                  </a:schemeClr>
                </a:solidFill>
                <a:latin typeface="+mj-lt"/>
                <a:ea typeface="Aptos" panose="020B0004020202020204" pitchFamily="34" charset="0"/>
                <a:cs typeface="Aptos" panose="020B0004020202020204" pitchFamily="34" charset="0"/>
              </a:rPr>
              <a:t>Unsuitable configuration</a:t>
            </a:r>
          </a:p>
          <a:p>
            <a:pPr marL="733447" lvl="1" indent="-285750">
              <a:spcBef>
                <a:spcPts val="900"/>
              </a:spcBef>
            </a:pPr>
            <a:r>
              <a:rPr lang="en-GB" kern="0" dirty="0">
                <a:solidFill>
                  <a:schemeClr val="tx1">
                    <a:lumMod val="75000"/>
                  </a:schemeClr>
                </a:solidFill>
                <a:latin typeface="+mj-lt"/>
                <a:ea typeface="Aptos" panose="020B0004020202020204" pitchFamily="34" charset="0"/>
                <a:cs typeface="Aptos" panose="020B0004020202020204" pitchFamily="34" charset="0"/>
              </a:rPr>
              <a:t>Poor data</a:t>
            </a:r>
          </a:p>
          <a:p>
            <a:pPr marL="733447" lvl="1" indent="-285750">
              <a:spcBef>
                <a:spcPts val="900"/>
              </a:spcBef>
            </a:pPr>
            <a:r>
              <a:rPr lang="en-GB" kern="0" dirty="0">
                <a:solidFill>
                  <a:schemeClr val="tx1">
                    <a:lumMod val="75000"/>
                  </a:schemeClr>
                </a:solidFill>
                <a:latin typeface="+mj-lt"/>
                <a:ea typeface="Aptos" panose="020B0004020202020204" pitchFamily="34" charset="0"/>
                <a:cs typeface="Aptos" panose="020B0004020202020204" pitchFamily="34" charset="0"/>
              </a:rPr>
              <a:t>Cost versus budget</a:t>
            </a:r>
          </a:p>
          <a:p>
            <a:pPr marL="733447" lvl="1" indent="-285750">
              <a:spcBef>
                <a:spcPts val="900"/>
              </a:spcBef>
            </a:pPr>
            <a:r>
              <a:rPr lang="en-GB" kern="0" dirty="0">
                <a:solidFill>
                  <a:schemeClr val="tx1">
                    <a:lumMod val="75000"/>
                  </a:schemeClr>
                </a:solidFill>
                <a:latin typeface="+mj-lt"/>
                <a:ea typeface="Aptos" panose="020B0004020202020204" pitchFamily="34" charset="0"/>
                <a:cs typeface="Aptos" panose="020B0004020202020204" pitchFamily="34" charset="0"/>
              </a:rPr>
              <a:t>Change in management priorities</a:t>
            </a:r>
          </a:p>
        </p:txBody>
      </p:sp>
      <p:pic>
        <p:nvPicPr>
          <p:cNvPr id="7" name="Picture 6">
            <a:extLst>
              <a:ext uri="{FF2B5EF4-FFF2-40B4-BE49-F238E27FC236}">
                <a16:creationId xmlns:a16="http://schemas.microsoft.com/office/drawing/2014/main" id="{0381B0F4-17F7-D1BF-CED4-1078594ECD6D}"/>
              </a:ext>
            </a:extLst>
          </p:cNvPr>
          <p:cNvPicPr>
            <a:picLocks noChangeAspect="1"/>
          </p:cNvPicPr>
          <p:nvPr/>
        </p:nvPicPr>
        <p:blipFill>
          <a:blip r:embed="rId2"/>
          <a:stretch>
            <a:fillRect/>
          </a:stretch>
        </p:blipFill>
        <p:spPr>
          <a:xfrm>
            <a:off x="5772443" y="1547813"/>
            <a:ext cx="6138377" cy="4453604"/>
          </a:xfrm>
          <a:prstGeom prst="rect">
            <a:avLst/>
          </a:prstGeom>
        </p:spPr>
      </p:pic>
    </p:spTree>
    <p:extLst>
      <p:ext uri="{BB962C8B-B14F-4D97-AF65-F5344CB8AC3E}">
        <p14:creationId xmlns:p14="http://schemas.microsoft.com/office/powerpoint/2010/main" val="5358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246A-EB20-CDFB-176F-BBCF15023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B4899-B9EB-E603-4ED8-CE669B65798F}"/>
              </a:ext>
            </a:extLst>
          </p:cNvPr>
          <p:cNvSpPr>
            <a:spLocks noGrp="1"/>
          </p:cNvSpPr>
          <p:nvPr>
            <p:ph type="title"/>
          </p:nvPr>
        </p:nvSpPr>
        <p:spPr>
          <a:xfrm>
            <a:off x="431384" y="196862"/>
            <a:ext cx="11154083" cy="1143000"/>
          </a:xfrm>
        </p:spPr>
        <p:txBody>
          <a:bodyPr/>
          <a:lstStyle/>
          <a:p>
            <a:r>
              <a:rPr lang="en-GB" dirty="0"/>
              <a:t>Responsive and agile technology</a:t>
            </a:r>
          </a:p>
        </p:txBody>
      </p:sp>
      <p:sp>
        <p:nvSpPr>
          <p:cNvPr id="5" name="Slide Number Placeholder 4">
            <a:extLst>
              <a:ext uri="{FF2B5EF4-FFF2-40B4-BE49-F238E27FC236}">
                <a16:creationId xmlns:a16="http://schemas.microsoft.com/office/drawing/2014/main" id="{8B21F26B-4548-8660-FB98-1C132701405A}"/>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16</a:t>
            </a:fld>
            <a:endParaRPr lang="en-GB"/>
          </a:p>
        </p:txBody>
      </p:sp>
      <p:sp>
        <p:nvSpPr>
          <p:cNvPr id="4" name="Rectangle 3">
            <a:extLst>
              <a:ext uri="{FF2B5EF4-FFF2-40B4-BE49-F238E27FC236}">
                <a16:creationId xmlns:a16="http://schemas.microsoft.com/office/drawing/2014/main" id="{7EB8E874-A291-9898-B47C-9ED2AFAE4B21}"/>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omputer and keyboard with a monitor&#10;&#10;Description automatically generated">
            <a:extLst>
              <a:ext uri="{FF2B5EF4-FFF2-40B4-BE49-F238E27FC236}">
                <a16:creationId xmlns:a16="http://schemas.microsoft.com/office/drawing/2014/main" id="{59F7B103-CAE8-15B3-D518-5331092512C1}"/>
              </a:ext>
            </a:extLst>
          </p:cNvPr>
          <p:cNvPicPr>
            <a:picLocks noChangeAspect="1"/>
          </p:cNvPicPr>
          <p:nvPr/>
        </p:nvPicPr>
        <p:blipFill>
          <a:blip r:embed="rId2"/>
          <a:stretch>
            <a:fillRect/>
          </a:stretch>
        </p:blipFill>
        <p:spPr>
          <a:xfrm>
            <a:off x="5493761" y="1046345"/>
            <a:ext cx="6444745" cy="4880334"/>
          </a:xfrm>
          <a:prstGeom prst="rect">
            <a:avLst/>
          </a:prstGeom>
        </p:spPr>
      </p:pic>
      <p:sp>
        <p:nvSpPr>
          <p:cNvPr id="8" name="Rectangle 7">
            <a:extLst>
              <a:ext uri="{FF2B5EF4-FFF2-40B4-BE49-F238E27FC236}">
                <a16:creationId xmlns:a16="http://schemas.microsoft.com/office/drawing/2014/main" id="{0589C99A-8568-C5AA-8637-DC1DFE589EA7}"/>
              </a:ext>
            </a:extLst>
          </p:cNvPr>
          <p:cNvSpPr/>
          <p:nvPr/>
        </p:nvSpPr>
        <p:spPr>
          <a:xfrm>
            <a:off x="354593" y="5723064"/>
            <a:ext cx="5280156" cy="718702"/>
          </a:xfrm>
          <a:prstGeom prst="rect">
            <a:avLst/>
          </a:prstGeom>
          <a:solidFill>
            <a:srgbClr val="C81E45">
              <a:hueOff val="0"/>
              <a:satOff val="0"/>
              <a:lumOff val="0"/>
              <a:alphaOff val="0"/>
            </a:srgbClr>
          </a:solidFill>
          <a:ln w="25400" cap="flat" cmpd="sng" algn="ctr">
            <a:solidFill>
              <a:prstClr val="white">
                <a:hueOff val="0"/>
                <a:satOff val="0"/>
                <a:lumOff val="0"/>
                <a:alphaOff val="0"/>
              </a:prstClr>
            </a:solidFill>
            <a:prstDash val="solid"/>
          </a:ln>
          <a:effectLst/>
        </p:spPr>
        <p:txBody>
          <a:bodyPr spcFirstLastPara="0" vert="horz" wrap="square" lIns="87630" tIns="87630" rIns="87630" bIns="87630" numCol="1" spcCol="1270" anchor="ctr" anchorCtr="0">
            <a:noAutofit/>
          </a:bodyPr>
          <a:lstStyle/>
          <a:p>
            <a:pPr algn="ctr"/>
            <a:r>
              <a:rPr lang="en-GB" dirty="0">
                <a:solidFill>
                  <a:schemeClr val="bg2"/>
                </a:solidFill>
                <a:effectLst/>
                <a:latin typeface="+mj-lt"/>
                <a:ea typeface="Times New Roman" panose="02020603050405020304" pitchFamily="18" charset="0"/>
                <a:cs typeface="Aptos" panose="020B0004020202020204" pitchFamily="34" charset="0"/>
              </a:rPr>
              <a:t>Cyber risk is a key consideration for all firms, and an opportunity for insurers as well as a risk</a:t>
            </a:r>
            <a:endParaRPr lang="en-GB" dirty="0">
              <a:solidFill>
                <a:schemeClr val="bg2"/>
              </a:solidFill>
              <a:effectLst/>
              <a:latin typeface="+mj-lt"/>
              <a:ea typeface="Aptos" panose="020B0004020202020204" pitchFamily="34" charset="0"/>
              <a:cs typeface="Aptos" panose="020B0004020202020204" pitchFamily="34" charset="0"/>
            </a:endParaRPr>
          </a:p>
        </p:txBody>
      </p:sp>
      <p:sp>
        <p:nvSpPr>
          <p:cNvPr id="3" name="Text Placeholder 5">
            <a:extLst>
              <a:ext uri="{FF2B5EF4-FFF2-40B4-BE49-F238E27FC236}">
                <a16:creationId xmlns:a16="http://schemas.microsoft.com/office/drawing/2014/main" id="{C4416FBC-3D46-0142-9787-118750A2BE3D}"/>
              </a:ext>
            </a:extLst>
          </p:cNvPr>
          <p:cNvSpPr txBox="1">
            <a:spLocks/>
          </p:cNvSpPr>
          <p:nvPr/>
        </p:nvSpPr>
        <p:spPr>
          <a:xfrm>
            <a:off x="495580" y="1393270"/>
            <a:ext cx="5926287" cy="4071459"/>
          </a:xfrm>
          <a:prstGeom prst="rect">
            <a:avLst/>
          </a:prstGeom>
        </p:spPr>
        <p:txBody>
          <a:bodyPr>
            <a:noAutofit/>
          </a:bodyPr>
          <a:lstStyle>
            <a:lvl1pPr marL="269889" indent="-269889" algn="l" rtl="0" eaLnBrk="1" fontAlgn="base" hangingPunct="1">
              <a:spcBef>
                <a:spcPct val="50000"/>
              </a:spcBef>
              <a:spcAft>
                <a:spcPct val="0"/>
              </a:spcAft>
              <a:buClr>
                <a:schemeClr val="accent1"/>
              </a:buClr>
              <a:buFont typeface="Arial" panose="020B0604020202020204" pitchFamily="34" charset="0"/>
              <a:buChar char="•"/>
              <a:defRPr sz="2000">
                <a:solidFill>
                  <a:schemeClr val="tx1"/>
                </a:solidFill>
                <a:latin typeface="+mn-lt"/>
                <a:ea typeface="+mn-ea"/>
                <a:cs typeface="+mn-cs"/>
              </a:defRPr>
            </a:lvl1pPr>
            <a:lvl2pPr marL="717586" indent="-268301" algn="l" rtl="0" eaLnBrk="1" fontAlgn="base" hangingPunct="1">
              <a:spcBef>
                <a:spcPct val="50000"/>
              </a:spcBef>
              <a:spcAft>
                <a:spcPct val="0"/>
              </a:spcAft>
              <a:buClr>
                <a:schemeClr val="accent1"/>
              </a:buClr>
              <a:buFont typeface="Arial" panose="020B0604020202020204" pitchFamily="34" charset="0"/>
              <a:buChar char="-"/>
              <a:defRPr sz="1800">
                <a:solidFill>
                  <a:schemeClr val="tx1"/>
                </a:solidFill>
                <a:latin typeface="+mn-lt"/>
                <a:cs typeface="+mn-cs"/>
              </a:defRPr>
            </a:lvl2pPr>
            <a:lvl3pPr marL="1071617" indent="-174633" algn="l" rtl="0" eaLnBrk="1" fontAlgn="base" hangingPunct="1">
              <a:spcBef>
                <a:spcPct val="50000"/>
              </a:spcBef>
              <a:spcAft>
                <a:spcPct val="0"/>
              </a:spcAft>
              <a:buClr>
                <a:schemeClr val="accent1"/>
              </a:buClr>
              <a:buFont typeface="Arial" panose="020B0604020202020204" pitchFamily="34" charset="0"/>
              <a:buChar char="•"/>
              <a:defRPr sz="1600">
                <a:solidFill>
                  <a:schemeClr val="tx1"/>
                </a:solidFill>
                <a:latin typeface="+mn-lt"/>
                <a:cs typeface="+mn-cs"/>
              </a:defRPr>
            </a:lvl3pPr>
            <a:lvl4pPr marL="1433585" indent="-182573" algn="l" rtl="0" eaLnBrk="1" fontAlgn="base" hangingPunct="1">
              <a:spcBef>
                <a:spcPct val="50000"/>
              </a:spcBef>
              <a:spcAft>
                <a:spcPct val="0"/>
              </a:spcAft>
              <a:buClr>
                <a:schemeClr val="accent1"/>
              </a:buClr>
              <a:buFont typeface="Arial" panose="020B0604020202020204" pitchFamily="34" charset="0"/>
              <a:buChar char="-"/>
              <a:defRPr sz="1400">
                <a:solidFill>
                  <a:schemeClr val="tx1"/>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chemeClr val="tx1"/>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spcBef>
                <a:spcPts val="900"/>
              </a:spcBef>
              <a:buNone/>
            </a:pPr>
            <a:r>
              <a:rPr lang="en-GB" sz="1800" kern="0" dirty="0">
                <a:solidFill>
                  <a:schemeClr val="tx1">
                    <a:lumMod val="75000"/>
                  </a:schemeClr>
                </a:solidFill>
                <a:latin typeface="+mj-lt"/>
                <a:ea typeface="Aptos" panose="020B0004020202020204" pitchFamily="34" charset="0"/>
                <a:cs typeface="Aptos" panose="020B0004020202020204" pitchFamily="34" charset="0"/>
              </a:rPr>
              <a:t>Many firms have a long history of evolution, and point-in-time decisions, which adds up to too much:</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Duplication</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Manual re-keying</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Workarounds</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Inefficiency</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Delay</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Cost</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Risk</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Frustration</a:t>
            </a:r>
          </a:p>
          <a:p>
            <a:pPr marL="285750" indent="-285750">
              <a:spcBef>
                <a:spcPts val="900"/>
              </a:spcBef>
            </a:pPr>
            <a:r>
              <a:rPr lang="en-GB" sz="1800" kern="0" dirty="0">
                <a:solidFill>
                  <a:schemeClr val="tx1">
                    <a:lumMod val="75000"/>
                  </a:schemeClr>
                </a:solidFill>
                <a:latin typeface="+mj-lt"/>
                <a:ea typeface="Aptos" panose="020B0004020202020204" pitchFamily="34" charset="0"/>
                <a:cs typeface="Aptos" panose="020B0004020202020204" pitchFamily="34" charset="0"/>
              </a:rPr>
              <a:t>Too many spreadsheets!</a:t>
            </a:r>
          </a:p>
        </p:txBody>
      </p:sp>
    </p:spTree>
    <p:extLst>
      <p:ext uri="{BB962C8B-B14F-4D97-AF65-F5344CB8AC3E}">
        <p14:creationId xmlns:p14="http://schemas.microsoft.com/office/powerpoint/2010/main" val="183277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9C2C-D1CD-F4C7-ED77-909201F07F56}"/>
              </a:ext>
            </a:extLst>
          </p:cNvPr>
          <p:cNvSpPr>
            <a:spLocks noGrp="1"/>
          </p:cNvSpPr>
          <p:nvPr>
            <p:ph type="ctrTitle"/>
          </p:nvPr>
        </p:nvSpPr>
        <p:spPr/>
        <p:txBody>
          <a:bodyPr/>
          <a:lstStyle/>
          <a:p>
            <a:r>
              <a:rPr lang="en-GB" dirty="0"/>
              <a:t>Softening Markets</a:t>
            </a:r>
          </a:p>
        </p:txBody>
      </p:sp>
    </p:spTree>
    <p:extLst>
      <p:ext uri="{BB962C8B-B14F-4D97-AF65-F5344CB8AC3E}">
        <p14:creationId xmlns:p14="http://schemas.microsoft.com/office/powerpoint/2010/main" val="286323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9964-38C9-4C21-355D-5EA339E2B382}"/>
              </a:ext>
            </a:extLst>
          </p:cNvPr>
          <p:cNvSpPr>
            <a:spLocks noGrp="1"/>
          </p:cNvSpPr>
          <p:nvPr>
            <p:ph type="title"/>
          </p:nvPr>
        </p:nvSpPr>
        <p:spPr>
          <a:xfrm>
            <a:off x="413933" y="227641"/>
            <a:ext cx="11154083" cy="1143000"/>
          </a:xfrm>
        </p:spPr>
        <p:txBody>
          <a:bodyPr/>
          <a:lstStyle/>
          <a:p>
            <a:r>
              <a:rPr lang="en-GB" dirty="0"/>
              <a:t>London Market: market cycles in the last 20 years</a:t>
            </a:r>
          </a:p>
        </p:txBody>
      </p:sp>
      <p:sp>
        <p:nvSpPr>
          <p:cNvPr id="4" name="Slide Number Placeholder 3">
            <a:extLst>
              <a:ext uri="{FF2B5EF4-FFF2-40B4-BE49-F238E27FC236}">
                <a16:creationId xmlns:a16="http://schemas.microsoft.com/office/drawing/2014/main" id="{A4AFA01D-2864-311C-E516-64EEAB745BCB}"/>
              </a:ext>
            </a:extLst>
          </p:cNvPr>
          <p:cNvSpPr>
            <a:spLocks noGrp="1"/>
          </p:cNvSpPr>
          <p:nvPr>
            <p:ph type="sldNum" sz="quarter" idx="4"/>
          </p:nvPr>
        </p:nvSpPr>
        <p:spPr/>
        <p:txBody>
          <a:bodyPr/>
          <a:lstStyle/>
          <a:p>
            <a:fld id="{65C5C0B4-F90D-4B90-B187-E84366B07232}" type="slidenum">
              <a:rPr lang="en-GB" smtClean="0"/>
              <a:pPr/>
              <a:t>18</a:t>
            </a:fld>
            <a:endParaRPr lang="en-GB"/>
          </a:p>
        </p:txBody>
      </p:sp>
      <p:cxnSp>
        <p:nvCxnSpPr>
          <p:cNvPr id="5" name="Straight Connector 4">
            <a:extLst>
              <a:ext uri="{FF2B5EF4-FFF2-40B4-BE49-F238E27FC236}">
                <a16:creationId xmlns:a16="http://schemas.microsoft.com/office/drawing/2014/main" id="{A8E1EFC4-375F-C8F6-F2BC-868DD6A4A97D}"/>
              </a:ext>
            </a:extLst>
          </p:cNvPr>
          <p:cNvCxnSpPr/>
          <p:nvPr/>
        </p:nvCxnSpPr>
        <p:spPr>
          <a:xfrm>
            <a:off x="1479726" y="5013629"/>
            <a:ext cx="14756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680B91-3B80-AD66-FFC6-E3D49159E594}"/>
              </a:ext>
            </a:extLst>
          </p:cNvPr>
          <p:cNvCxnSpPr/>
          <p:nvPr/>
        </p:nvCxnSpPr>
        <p:spPr>
          <a:xfrm>
            <a:off x="3043344" y="5013629"/>
            <a:ext cx="14756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A5F6A6-056A-363E-6FA9-68836A55B20F}"/>
              </a:ext>
            </a:extLst>
          </p:cNvPr>
          <p:cNvCxnSpPr/>
          <p:nvPr/>
        </p:nvCxnSpPr>
        <p:spPr>
          <a:xfrm>
            <a:off x="4621614" y="5013629"/>
            <a:ext cx="14756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AA009C-344F-6008-A738-C8C31BC33CE0}"/>
              </a:ext>
            </a:extLst>
          </p:cNvPr>
          <p:cNvCxnSpPr/>
          <p:nvPr/>
        </p:nvCxnSpPr>
        <p:spPr>
          <a:xfrm>
            <a:off x="6185232" y="5013629"/>
            <a:ext cx="14756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21E0B2-854A-9B9A-EF35-9A74FB72312F}"/>
              </a:ext>
            </a:extLst>
          </p:cNvPr>
          <p:cNvCxnSpPr/>
          <p:nvPr/>
        </p:nvCxnSpPr>
        <p:spPr>
          <a:xfrm rot="10800000">
            <a:off x="201314" y="5013629"/>
            <a:ext cx="118769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514555-D3F8-503C-7638-F7F646829A33}"/>
              </a:ext>
            </a:extLst>
          </p:cNvPr>
          <p:cNvSpPr txBox="1"/>
          <p:nvPr/>
        </p:nvSpPr>
        <p:spPr>
          <a:xfrm>
            <a:off x="865984" y="3676253"/>
            <a:ext cx="1159293" cy="307777"/>
          </a:xfrm>
          <a:prstGeom prst="rect">
            <a:avLst/>
          </a:prstGeom>
          <a:noFill/>
        </p:spPr>
        <p:txBody>
          <a:bodyPr wrap="none" rtlCol="0">
            <a:spAutoFit/>
          </a:bodyPr>
          <a:lstStyle/>
          <a:p>
            <a:pPr algn="ctr"/>
            <a:r>
              <a:rPr lang="en-GB" sz="1400" b="1" dirty="0">
                <a:solidFill>
                  <a:schemeClr val="accent4"/>
                </a:solidFill>
                <a:latin typeface="+mj-lt"/>
              </a:rPr>
              <a:t>Soft Market</a:t>
            </a:r>
            <a:endParaRPr lang="id-ID" sz="1400" b="1" dirty="0">
              <a:solidFill>
                <a:schemeClr val="accent4"/>
              </a:solidFill>
              <a:latin typeface="+mj-lt"/>
            </a:endParaRPr>
          </a:p>
        </p:txBody>
      </p:sp>
      <p:sp>
        <p:nvSpPr>
          <p:cNvPr id="13" name="TextBox 12">
            <a:extLst>
              <a:ext uri="{FF2B5EF4-FFF2-40B4-BE49-F238E27FC236}">
                <a16:creationId xmlns:a16="http://schemas.microsoft.com/office/drawing/2014/main" id="{A8AA1187-5946-FBA3-93D1-1613AC5489D3}"/>
              </a:ext>
            </a:extLst>
          </p:cNvPr>
          <p:cNvSpPr txBox="1"/>
          <p:nvPr/>
        </p:nvSpPr>
        <p:spPr>
          <a:xfrm>
            <a:off x="527055" y="3901525"/>
            <a:ext cx="1837142" cy="738664"/>
          </a:xfrm>
          <a:prstGeom prst="rect">
            <a:avLst/>
          </a:prstGeom>
          <a:noFill/>
        </p:spPr>
        <p:txBody>
          <a:bodyPr wrap="square" rtlCol="0">
            <a:spAutoFit/>
          </a:bodyPr>
          <a:lstStyle/>
          <a:p>
            <a:pPr algn="ctr"/>
            <a:r>
              <a:rPr lang="en-GB" sz="1050" dirty="0">
                <a:solidFill>
                  <a:schemeClr val="tx1">
                    <a:lumMod val="50000"/>
                  </a:schemeClr>
                </a:solidFill>
              </a:rPr>
              <a:t>Intense competition saw rate reductions in most lines with wide availability of capacity. </a:t>
            </a:r>
            <a:endParaRPr lang="en-US" sz="800" b="1" dirty="0">
              <a:solidFill>
                <a:schemeClr val="tx1">
                  <a:lumMod val="50000"/>
                </a:schemeClr>
              </a:solidFill>
              <a:latin typeface="Signika Negative" pitchFamily="2" charset="0"/>
            </a:endParaRPr>
          </a:p>
        </p:txBody>
      </p:sp>
      <p:sp>
        <p:nvSpPr>
          <p:cNvPr id="15" name="TextBox 14">
            <a:extLst>
              <a:ext uri="{FF2B5EF4-FFF2-40B4-BE49-F238E27FC236}">
                <a16:creationId xmlns:a16="http://schemas.microsoft.com/office/drawing/2014/main" id="{3699FF6B-BE1E-DA1D-017A-EEDBE34164F4}"/>
              </a:ext>
            </a:extLst>
          </p:cNvPr>
          <p:cNvSpPr txBox="1"/>
          <p:nvPr/>
        </p:nvSpPr>
        <p:spPr>
          <a:xfrm>
            <a:off x="7451130" y="5112369"/>
            <a:ext cx="524503" cy="276999"/>
          </a:xfrm>
          <a:prstGeom prst="rect">
            <a:avLst/>
          </a:prstGeom>
          <a:noFill/>
        </p:spPr>
        <p:txBody>
          <a:bodyPr wrap="none" rtlCol="0">
            <a:spAutoFit/>
          </a:bodyPr>
          <a:lstStyle/>
          <a:p>
            <a:r>
              <a:rPr lang="en-GB" sz="1200" b="1" dirty="0">
                <a:solidFill>
                  <a:schemeClr val="accent2"/>
                </a:solidFill>
                <a:latin typeface="+mj-lt"/>
              </a:rPr>
              <a:t>2024</a:t>
            </a:r>
            <a:endParaRPr lang="id-ID" sz="1200" b="1" dirty="0">
              <a:solidFill>
                <a:schemeClr val="accent2"/>
              </a:solidFill>
              <a:latin typeface="+mj-lt"/>
            </a:endParaRPr>
          </a:p>
        </p:txBody>
      </p:sp>
      <p:sp>
        <p:nvSpPr>
          <p:cNvPr id="16" name="TextBox 15">
            <a:extLst>
              <a:ext uri="{FF2B5EF4-FFF2-40B4-BE49-F238E27FC236}">
                <a16:creationId xmlns:a16="http://schemas.microsoft.com/office/drawing/2014/main" id="{02F6610C-3C44-B624-3CDD-71466C828133}"/>
              </a:ext>
            </a:extLst>
          </p:cNvPr>
          <p:cNvSpPr txBox="1"/>
          <p:nvPr/>
        </p:nvSpPr>
        <p:spPr>
          <a:xfrm>
            <a:off x="5651066" y="5098202"/>
            <a:ext cx="958917" cy="276999"/>
          </a:xfrm>
          <a:prstGeom prst="rect">
            <a:avLst/>
          </a:prstGeom>
          <a:noFill/>
        </p:spPr>
        <p:txBody>
          <a:bodyPr wrap="none" rtlCol="0">
            <a:spAutoFit/>
          </a:bodyPr>
          <a:lstStyle/>
          <a:p>
            <a:r>
              <a:rPr lang="en-GB" sz="1200" b="1" dirty="0">
                <a:solidFill>
                  <a:schemeClr val="tx2"/>
                </a:solidFill>
                <a:latin typeface="+mj-lt"/>
              </a:rPr>
              <a:t> 2018-2023</a:t>
            </a:r>
            <a:endParaRPr lang="id-ID" sz="1200" b="1" dirty="0">
              <a:solidFill>
                <a:schemeClr val="tx2"/>
              </a:solidFill>
              <a:latin typeface="+mj-lt"/>
            </a:endParaRPr>
          </a:p>
        </p:txBody>
      </p:sp>
      <p:sp>
        <p:nvSpPr>
          <p:cNvPr id="17" name="TextBox 16">
            <a:extLst>
              <a:ext uri="{FF2B5EF4-FFF2-40B4-BE49-F238E27FC236}">
                <a16:creationId xmlns:a16="http://schemas.microsoft.com/office/drawing/2014/main" id="{DE4CA107-1E59-9477-1702-4A5A8999B5CE}"/>
              </a:ext>
            </a:extLst>
          </p:cNvPr>
          <p:cNvSpPr txBox="1"/>
          <p:nvPr/>
        </p:nvSpPr>
        <p:spPr>
          <a:xfrm>
            <a:off x="4124496" y="5112369"/>
            <a:ext cx="907171" cy="276999"/>
          </a:xfrm>
          <a:prstGeom prst="rect">
            <a:avLst/>
          </a:prstGeom>
          <a:noFill/>
        </p:spPr>
        <p:txBody>
          <a:bodyPr wrap="none" rtlCol="0">
            <a:spAutoFit/>
          </a:bodyPr>
          <a:lstStyle/>
          <a:p>
            <a:r>
              <a:rPr lang="id-ID" sz="1200" b="1" dirty="0">
                <a:solidFill>
                  <a:schemeClr val="accent4"/>
                </a:solidFill>
                <a:latin typeface="+mj-lt"/>
              </a:rPr>
              <a:t>2011</a:t>
            </a:r>
            <a:r>
              <a:rPr lang="en-GB" sz="1200" b="1" dirty="0">
                <a:solidFill>
                  <a:schemeClr val="accent4"/>
                </a:solidFill>
                <a:latin typeface="+mj-lt"/>
              </a:rPr>
              <a:t>-2017</a:t>
            </a:r>
            <a:endParaRPr lang="id-ID" sz="1200" b="1" dirty="0">
              <a:solidFill>
                <a:schemeClr val="accent4"/>
              </a:solidFill>
              <a:latin typeface="+mj-lt"/>
            </a:endParaRPr>
          </a:p>
        </p:txBody>
      </p:sp>
      <p:sp>
        <p:nvSpPr>
          <p:cNvPr id="18" name="TextBox 17">
            <a:extLst>
              <a:ext uri="{FF2B5EF4-FFF2-40B4-BE49-F238E27FC236}">
                <a16:creationId xmlns:a16="http://schemas.microsoft.com/office/drawing/2014/main" id="{6BE5031C-F805-C6A3-E53B-DB475BFD8C98}"/>
              </a:ext>
            </a:extLst>
          </p:cNvPr>
          <p:cNvSpPr txBox="1"/>
          <p:nvPr/>
        </p:nvSpPr>
        <p:spPr>
          <a:xfrm>
            <a:off x="2485865" y="5121629"/>
            <a:ext cx="1002197" cy="276999"/>
          </a:xfrm>
          <a:prstGeom prst="rect">
            <a:avLst/>
          </a:prstGeom>
          <a:noFill/>
        </p:spPr>
        <p:txBody>
          <a:bodyPr wrap="none" rtlCol="0">
            <a:spAutoFit/>
          </a:bodyPr>
          <a:lstStyle/>
          <a:p>
            <a:r>
              <a:rPr lang="en-GB" sz="1200" b="1" dirty="0">
                <a:solidFill>
                  <a:schemeClr val="tx2"/>
                </a:solidFill>
                <a:latin typeface="+mj-lt"/>
              </a:rPr>
              <a:t>2009 - 2010</a:t>
            </a:r>
            <a:endParaRPr lang="id-ID" sz="1200" b="1" dirty="0">
              <a:solidFill>
                <a:schemeClr val="tx2"/>
              </a:solidFill>
              <a:latin typeface="+mj-lt"/>
            </a:endParaRPr>
          </a:p>
        </p:txBody>
      </p:sp>
      <p:sp>
        <p:nvSpPr>
          <p:cNvPr id="19" name="TextBox 18">
            <a:extLst>
              <a:ext uri="{FF2B5EF4-FFF2-40B4-BE49-F238E27FC236}">
                <a16:creationId xmlns:a16="http://schemas.microsoft.com/office/drawing/2014/main" id="{8BB8C1CC-6A62-8303-EE7C-E781EC7A7B2F}"/>
              </a:ext>
            </a:extLst>
          </p:cNvPr>
          <p:cNvSpPr txBox="1"/>
          <p:nvPr/>
        </p:nvSpPr>
        <p:spPr>
          <a:xfrm>
            <a:off x="987807" y="5103768"/>
            <a:ext cx="915635" cy="276999"/>
          </a:xfrm>
          <a:prstGeom prst="rect">
            <a:avLst/>
          </a:prstGeom>
          <a:noFill/>
        </p:spPr>
        <p:txBody>
          <a:bodyPr wrap="none" rtlCol="0">
            <a:spAutoFit/>
          </a:bodyPr>
          <a:lstStyle/>
          <a:p>
            <a:r>
              <a:rPr lang="en-GB" sz="1200" b="1" dirty="0">
                <a:solidFill>
                  <a:schemeClr val="accent4"/>
                </a:solidFill>
                <a:latin typeface="+mj-lt"/>
              </a:rPr>
              <a:t>2004-2008</a:t>
            </a:r>
            <a:endParaRPr lang="id-ID" sz="1200" b="1" dirty="0">
              <a:solidFill>
                <a:schemeClr val="accent4"/>
              </a:solidFill>
              <a:latin typeface="+mj-lt"/>
            </a:endParaRPr>
          </a:p>
        </p:txBody>
      </p:sp>
      <p:sp>
        <p:nvSpPr>
          <p:cNvPr id="20" name="Oval 19">
            <a:extLst>
              <a:ext uri="{FF2B5EF4-FFF2-40B4-BE49-F238E27FC236}">
                <a16:creationId xmlns:a16="http://schemas.microsoft.com/office/drawing/2014/main" id="{9BE4DB68-026B-CE82-E200-A510CDF8C27D}"/>
              </a:ext>
            </a:extLst>
          </p:cNvPr>
          <p:cNvSpPr/>
          <p:nvPr/>
        </p:nvSpPr>
        <p:spPr>
          <a:xfrm>
            <a:off x="1391639" y="4959629"/>
            <a:ext cx="107972"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a:extLst>
              <a:ext uri="{FF2B5EF4-FFF2-40B4-BE49-F238E27FC236}">
                <a16:creationId xmlns:a16="http://schemas.microsoft.com/office/drawing/2014/main" id="{B5C51D82-6B82-CB84-600B-F5C291F2707D}"/>
              </a:ext>
            </a:extLst>
          </p:cNvPr>
          <p:cNvSpPr/>
          <p:nvPr/>
        </p:nvSpPr>
        <p:spPr>
          <a:xfrm>
            <a:off x="2951492" y="4959629"/>
            <a:ext cx="107972"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a:extLst>
              <a:ext uri="{FF2B5EF4-FFF2-40B4-BE49-F238E27FC236}">
                <a16:creationId xmlns:a16="http://schemas.microsoft.com/office/drawing/2014/main" id="{3190DA4F-700A-648A-A0B2-1457AA5B271D}"/>
              </a:ext>
            </a:extLst>
          </p:cNvPr>
          <p:cNvSpPr/>
          <p:nvPr/>
        </p:nvSpPr>
        <p:spPr>
          <a:xfrm>
            <a:off x="4526536" y="4959629"/>
            <a:ext cx="107972"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22">
            <a:extLst>
              <a:ext uri="{FF2B5EF4-FFF2-40B4-BE49-F238E27FC236}">
                <a16:creationId xmlns:a16="http://schemas.microsoft.com/office/drawing/2014/main" id="{1545EB90-F7FD-39B6-8B36-C507D4F23F57}"/>
              </a:ext>
            </a:extLst>
          </p:cNvPr>
          <p:cNvSpPr/>
          <p:nvPr/>
        </p:nvSpPr>
        <p:spPr>
          <a:xfrm>
            <a:off x="6097742" y="4959629"/>
            <a:ext cx="107972"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a:extLst>
              <a:ext uri="{FF2B5EF4-FFF2-40B4-BE49-F238E27FC236}">
                <a16:creationId xmlns:a16="http://schemas.microsoft.com/office/drawing/2014/main" id="{079BE877-9FCF-7A42-F618-357ECE35F595}"/>
              </a:ext>
            </a:extLst>
          </p:cNvPr>
          <p:cNvSpPr/>
          <p:nvPr/>
        </p:nvSpPr>
        <p:spPr>
          <a:xfrm>
            <a:off x="7645416" y="4959629"/>
            <a:ext cx="107972" cy="10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6" name="Straight Connector 25">
            <a:extLst>
              <a:ext uri="{FF2B5EF4-FFF2-40B4-BE49-F238E27FC236}">
                <a16:creationId xmlns:a16="http://schemas.microsoft.com/office/drawing/2014/main" id="{133C99B0-E10E-25FA-3250-520EFE06DB3B}"/>
              </a:ext>
            </a:extLst>
          </p:cNvPr>
          <p:cNvCxnSpPr>
            <a:cxnSpLocks/>
            <a:endCxn id="13" idx="2"/>
          </p:cNvCxnSpPr>
          <p:nvPr/>
        </p:nvCxnSpPr>
        <p:spPr>
          <a:xfrm flipV="1">
            <a:off x="1445625" y="4640189"/>
            <a:ext cx="1" cy="258766"/>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EB07C05-28C1-A2A8-76C2-8ABA5CF85FAB}"/>
              </a:ext>
            </a:extLst>
          </p:cNvPr>
          <p:cNvCxnSpPr/>
          <p:nvPr/>
        </p:nvCxnSpPr>
        <p:spPr>
          <a:xfrm flipV="1">
            <a:off x="1445625" y="3295252"/>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35F41D3-2500-486C-45EE-2032C81F2672}"/>
              </a:ext>
            </a:extLst>
          </p:cNvPr>
          <p:cNvSpPr/>
          <p:nvPr/>
        </p:nvSpPr>
        <p:spPr>
          <a:xfrm>
            <a:off x="1181305" y="2710155"/>
            <a:ext cx="539859"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a:extLst>
              <a:ext uri="{FF2B5EF4-FFF2-40B4-BE49-F238E27FC236}">
                <a16:creationId xmlns:a16="http://schemas.microsoft.com/office/drawing/2014/main" id="{E6AF89F9-C5CB-F5DD-368E-AB9EECBBEB9B}"/>
              </a:ext>
            </a:extLst>
          </p:cNvPr>
          <p:cNvSpPr txBox="1"/>
          <p:nvPr/>
        </p:nvSpPr>
        <p:spPr>
          <a:xfrm>
            <a:off x="2176088" y="2390378"/>
            <a:ext cx="1678666" cy="307777"/>
          </a:xfrm>
          <a:prstGeom prst="rect">
            <a:avLst/>
          </a:prstGeom>
          <a:noFill/>
        </p:spPr>
        <p:txBody>
          <a:bodyPr wrap="none" rtlCol="0">
            <a:spAutoFit/>
          </a:bodyPr>
          <a:lstStyle/>
          <a:p>
            <a:pPr algn="ctr"/>
            <a:r>
              <a:rPr lang="en-GB" sz="1400" b="1" dirty="0">
                <a:solidFill>
                  <a:schemeClr val="tx2"/>
                </a:solidFill>
                <a:latin typeface="+mj-lt"/>
              </a:rPr>
              <a:t>Brief Hard Market</a:t>
            </a:r>
            <a:endParaRPr lang="id-ID" sz="1400" b="1" dirty="0">
              <a:solidFill>
                <a:schemeClr val="tx2"/>
              </a:solidFill>
              <a:latin typeface="+mj-lt"/>
            </a:endParaRPr>
          </a:p>
        </p:txBody>
      </p:sp>
      <p:sp>
        <p:nvSpPr>
          <p:cNvPr id="31" name="TextBox 30">
            <a:extLst>
              <a:ext uri="{FF2B5EF4-FFF2-40B4-BE49-F238E27FC236}">
                <a16:creationId xmlns:a16="http://schemas.microsoft.com/office/drawing/2014/main" id="{BEED9302-3F14-ACE5-605A-6620F3900D20}"/>
              </a:ext>
            </a:extLst>
          </p:cNvPr>
          <p:cNvSpPr txBox="1"/>
          <p:nvPr/>
        </p:nvSpPr>
        <p:spPr>
          <a:xfrm>
            <a:off x="2096845" y="2615650"/>
            <a:ext cx="1837142" cy="577081"/>
          </a:xfrm>
          <a:prstGeom prst="rect">
            <a:avLst/>
          </a:prstGeom>
          <a:noFill/>
        </p:spPr>
        <p:txBody>
          <a:bodyPr wrap="square" rtlCol="0">
            <a:spAutoFit/>
          </a:bodyPr>
          <a:lstStyle/>
          <a:p>
            <a:pPr algn="ctr"/>
            <a:r>
              <a:rPr lang="en-GB" sz="1050" dirty="0">
                <a:solidFill>
                  <a:schemeClr val="tx1">
                    <a:lumMod val="50000"/>
                  </a:schemeClr>
                </a:solidFill>
              </a:rPr>
              <a:t>Responding to increased reinsurance costs and capital costs</a:t>
            </a:r>
            <a:endParaRPr lang="en-US" sz="1050" b="1" dirty="0">
              <a:solidFill>
                <a:schemeClr val="tx1">
                  <a:lumMod val="50000"/>
                </a:schemeClr>
              </a:solidFill>
            </a:endParaRPr>
          </a:p>
        </p:txBody>
      </p:sp>
      <p:cxnSp>
        <p:nvCxnSpPr>
          <p:cNvPr id="32" name="Straight Connector 31">
            <a:extLst>
              <a:ext uri="{FF2B5EF4-FFF2-40B4-BE49-F238E27FC236}">
                <a16:creationId xmlns:a16="http://schemas.microsoft.com/office/drawing/2014/main" id="{FDB55C3E-14AE-0219-DCBE-173F867F0886}"/>
              </a:ext>
            </a:extLst>
          </p:cNvPr>
          <p:cNvCxnSpPr/>
          <p:nvPr/>
        </p:nvCxnSpPr>
        <p:spPr>
          <a:xfrm flipV="1">
            <a:off x="3015415" y="3253080"/>
            <a:ext cx="0" cy="165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25D759-64D6-8062-1A3D-6495A62DC0B6}"/>
              </a:ext>
            </a:extLst>
          </p:cNvPr>
          <p:cNvCxnSpPr/>
          <p:nvPr/>
        </p:nvCxnSpPr>
        <p:spPr>
          <a:xfrm flipV="1">
            <a:off x="3005478" y="1999852"/>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FCAB5CC-BA07-8F2D-9444-C4BA6391A059}"/>
              </a:ext>
            </a:extLst>
          </p:cNvPr>
          <p:cNvSpPr/>
          <p:nvPr/>
        </p:nvSpPr>
        <p:spPr>
          <a:xfrm>
            <a:off x="2745485" y="1410703"/>
            <a:ext cx="539859"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TextBox 43">
            <a:extLst>
              <a:ext uri="{FF2B5EF4-FFF2-40B4-BE49-F238E27FC236}">
                <a16:creationId xmlns:a16="http://schemas.microsoft.com/office/drawing/2014/main" id="{42128826-21A3-4D8E-7215-180A7BDB95E8}"/>
              </a:ext>
            </a:extLst>
          </p:cNvPr>
          <p:cNvSpPr txBox="1"/>
          <p:nvPr/>
        </p:nvSpPr>
        <p:spPr>
          <a:xfrm>
            <a:off x="4009423" y="3675032"/>
            <a:ext cx="1159293" cy="307777"/>
          </a:xfrm>
          <a:prstGeom prst="rect">
            <a:avLst/>
          </a:prstGeom>
          <a:noFill/>
        </p:spPr>
        <p:txBody>
          <a:bodyPr wrap="none" rtlCol="0">
            <a:spAutoFit/>
          </a:bodyPr>
          <a:lstStyle/>
          <a:p>
            <a:pPr algn="ctr"/>
            <a:r>
              <a:rPr lang="en-GB" sz="1400" b="1" dirty="0">
                <a:solidFill>
                  <a:schemeClr val="accent4"/>
                </a:solidFill>
                <a:latin typeface="+mj-lt"/>
              </a:rPr>
              <a:t>Soft Market</a:t>
            </a:r>
            <a:endParaRPr lang="id-ID" sz="1400" b="1" dirty="0">
              <a:solidFill>
                <a:schemeClr val="accent4"/>
              </a:solidFill>
              <a:latin typeface="+mj-lt"/>
            </a:endParaRPr>
          </a:p>
        </p:txBody>
      </p:sp>
      <p:sp>
        <p:nvSpPr>
          <p:cNvPr id="45" name="TextBox 44">
            <a:extLst>
              <a:ext uri="{FF2B5EF4-FFF2-40B4-BE49-F238E27FC236}">
                <a16:creationId xmlns:a16="http://schemas.microsoft.com/office/drawing/2014/main" id="{DD99E6D6-7D95-7CE3-4B10-F6991EA52135}"/>
              </a:ext>
            </a:extLst>
          </p:cNvPr>
          <p:cNvSpPr txBox="1"/>
          <p:nvPr/>
        </p:nvSpPr>
        <p:spPr>
          <a:xfrm>
            <a:off x="3670490" y="3900304"/>
            <a:ext cx="1837142" cy="738664"/>
          </a:xfrm>
          <a:prstGeom prst="rect">
            <a:avLst/>
          </a:prstGeom>
          <a:noFill/>
        </p:spPr>
        <p:txBody>
          <a:bodyPr wrap="square" rtlCol="0">
            <a:spAutoFit/>
          </a:bodyPr>
          <a:lstStyle/>
          <a:p>
            <a:pPr algn="ctr"/>
            <a:r>
              <a:rPr lang="en-GB" sz="1050" dirty="0">
                <a:solidFill>
                  <a:schemeClr val="tx1">
                    <a:lumMod val="50000"/>
                  </a:schemeClr>
                </a:solidFill>
              </a:rPr>
              <a:t>This period saw prolonged soft conditions resulting from low interest rates and benign CAT environment.</a:t>
            </a:r>
            <a:endParaRPr lang="en-US" sz="1050" b="1" dirty="0">
              <a:solidFill>
                <a:schemeClr val="tx1">
                  <a:lumMod val="50000"/>
                </a:schemeClr>
              </a:solidFill>
            </a:endParaRPr>
          </a:p>
        </p:txBody>
      </p:sp>
      <p:cxnSp>
        <p:nvCxnSpPr>
          <p:cNvPr id="46" name="Straight Connector 45">
            <a:extLst>
              <a:ext uri="{FF2B5EF4-FFF2-40B4-BE49-F238E27FC236}">
                <a16:creationId xmlns:a16="http://schemas.microsoft.com/office/drawing/2014/main" id="{A858A695-2E71-3E5E-8832-3652392CD6E3}"/>
              </a:ext>
            </a:extLst>
          </p:cNvPr>
          <p:cNvCxnSpPr>
            <a:cxnSpLocks/>
            <a:endCxn id="45" idx="2"/>
          </p:cNvCxnSpPr>
          <p:nvPr/>
        </p:nvCxnSpPr>
        <p:spPr>
          <a:xfrm flipV="1">
            <a:off x="4589060" y="4638968"/>
            <a:ext cx="1" cy="274888"/>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AA7F75-C400-C86E-BA7B-E808CBFFB6BC}"/>
              </a:ext>
            </a:extLst>
          </p:cNvPr>
          <p:cNvCxnSpPr/>
          <p:nvPr/>
        </p:nvCxnSpPr>
        <p:spPr>
          <a:xfrm flipV="1">
            <a:off x="4589060" y="3333787"/>
            <a:ext cx="0" cy="324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F4F0552-3B54-EE9F-A164-AB8FA98CD9D0}"/>
              </a:ext>
            </a:extLst>
          </p:cNvPr>
          <p:cNvSpPr txBox="1"/>
          <p:nvPr/>
        </p:nvSpPr>
        <p:spPr>
          <a:xfrm>
            <a:off x="5525674" y="2366655"/>
            <a:ext cx="1220207" cy="307777"/>
          </a:xfrm>
          <a:prstGeom prst="rect">
            <a:avLst/>
          </a:prstGeom>
          <a:noFill/>
        </p:spPr>
        <p:txBody>
          <a:bodyPr wrap="none" rtlCol="0">
            <a:spAutoFit/>
          </a:bodyPr>
          <a:lstStyle/>
          <a:p>
            <a:pPr algn="ctr"/>
            <a:r>
              <a:rPr lang="en-GB" sz="1400" b="1" dirty="0">
                <a:solidFill>
                  <a:schemeClr val="tx2"/>
                </a:solidFill>
                <a:latin typeface="+mj-lt"/>
              </a:rPr>
              <a:t>Hard Market</a:t>
            </a:r>
            <a:endParaRPr lang="id-ID" sz="1400" b="1" dirty="0">
              <a:solidFill>
                <a:schemeClr val="tx2"/>
              </a:solidFill>
              <a:latin typeface="+mj-lt"/>
            </a:endParaRPr>
          </a:p>
        </p:txBody>
      </p:sp>
      <p:sp>
        <p:nvSpPr>
          <p:cNvPr id="49" name="TextBox 48">
            <a:extLst>
              <a:ext uri="{FF2B5EF4-FFF2-40B4-BE49-F238E27FC236}">
                <a16:creationId xmlns:a16="http://schemas.microsoft.com/office/drawing/2014/main" id="{3F6F8E8E-0B1B-8244-EDD9-9FF9DF6C380E}"/>
              </a:ext>
            </a:extLst>
          </p:cNvPr>
          <p:cNvSpPr txBox="1"/>
          <p:nvPr/>
        </p:nvSpPr>
        <p:spPr>
          <a:xfrm>
            <a:off x="5242136" y="2598970"/>
            <a:ext cx="1837142" cy="1061829"/>
          </a:xfrm>
          <a:prstGeom prst="rect">
            <a:avLst/>
          </a:prstGeom>
          <a:noFill/>
        </p:spPr>
        <p:txBody>
          <a:bodyPr wrap="square" rtlCol="0">
            <a:spAutoFit/>
          </a:bodyPr>
          <a:lstStyle/>
          <a:p>
            <a:pPr algn="ctr"/>
            <a:r>
              <a:rPr lang="en-GB" sz="1050" dirty="0">
                <a:solidFill>
                  <a:schemeClr val="tx1">
                    <a:lumMod val="50000"/>
                  </a:schemeClr>
                </a:solidFill>
              </a:rPr>
              <a:t>The market began to harden due to several factors such as CAT events, Climate uncertainties and the impact of Covid-19. </a:t>
            </a:r>
          </a:p>
        </p:txBody>
      </p:sp>
      <p:cxnSp>
        <p:nvCxnSpPr>
          <p:cNvPr id="50" name="Straight Connector 49">
            <a:extLst>
              <a:ext uri="{FF2B5EF4-FFF2-40B4-BE49-F238E27FC236}">
                <a16:creationId xmlns:a16="http://schemas.microsoft.com/office/drawing/2014/main" id="{4943FBD5-C398-38BB-3311-90BE05877288}"/>
              </a:ext>
            </a:extLst>
          </p:cNvPr>
          <p:cNvCxnSpPr>
            <a:cxnSpLocks/>
            <a:endCxn id="49" idx="2"/>
          </p:cNvCxnSpPr>
          <p:nvPr/>
        </p:nvCxnSpPr>
        <p:spPr>
          <a:xfrm flipV="1">
            <a:off x="6160707" y="3660799"/>
            <a:ext cx="0" cy="1238156"/>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C0D99BD-E3DC-EF3A-FC38-DC06850AC289}"/>
              </a:ext>
            </a:extLst>
          </p:cNvPr>
          <p:cNvCxnSpPr/>
          <p:nvPr/>
        </p:nvCxnSpPr>
        <p:spPr>
          <a:xfrm flipV="1">
            <a:off x="6148912" y="1969141"/>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E9AF1A9-7181-6110-17EE-91468E6DE94F}"/>
              </a:ext>
            </a:extLst>
          </p:cNvPr>
          <p:cNvSpPr/>
          <p:nvPr/>
        </p:nvSpPr>
        <p:spPr>
          <a:xfrm>
            <a:off x="4324740" y="2728812"/>
            <a:ext cx="539859"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a:extLst>
              <a:ext uri="{FF2B5EF4-FFF2-40B4-BE49-F238E27FC236}">
                <a16:creationId xmlns:a16="http://schemas.microsoft.com/office/drawing/2014/main" id="{878BFBE5-20AD-4CEF-5FA8-55E088108E45}"/>
              </a:ext>
            </a:extLst>
          </p:cNvPr>
          <p:cNvSpPr/>
          <p:nvPr/>
        </p:nvSpPr>
        <p:spPr>
          <a:xfrm>
            <a:off x="5878983" y="1410703"/>
            <a:ext cx="539859"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8" name="TextBox 57">
            <a:extLst>
              <a:ext uri="{FF2B5EF4-FFF2-40B4-BE49-F238E27FC236}">
                <a16:creationId xmlns:a16="http://schemas.microsoft.com/office/drawing/2014/main" id="{6C192907-5C7C-A338-1DA3-876156497110}"/>
              </a:ext>
            </a:extLst>
          </p:cNvPr>
          <p:cNvSpPr txBox="1"/>
          <p:nvPr/>
        </p:nvSpPr>
        <p:spPr>
          <a:xfrm>
            <a:off x="6657006" y="3651878"/>
            <a:ext cx="2099742" cy="307777"/>
          </a:xfrm>
          <a:prstGeom prst="rect">
            <a:avLst/>
          </a:prstGeom>
          <a:noFill/>
        </p:spPr>
        <p:txBody>
          <a:bodyPr wrap="none" rtlCol="0">
            <a:spAutoFit/>
          </a:bodyPr>
          <a:lstStyle/>
          <a:p>
            <a:pPr algn="ctr"/>
            <a:r>
              <a:rPr lang="en-GB" sz="1400" b="1" dirty="0">
                <a:solidFill>
                  <a:schemeClr val="accent2"/>
                </a:solidFill>
                <a:latin typeface="+mj-lt"/>
              </a:rPr>
              <a:t>Market Cycle Turning?</a:t>
            </a:r>
            <a:endParaRPr lang="id-ID" sz="1400" b="1" dirty="0">
              <a:solidFill>
                <a:schemeClr val="accent2"/>
              </a:solidFill>
              <a:latin typeface="+mj-lt"/>
            </a:endParaRPr>
          </a:p>
        </p:txBody>
      </p:sp>
      <p:sp>
        <p:nvSpPr>
          <p:cNvPr id="59" name="TextBox 58">
            <a:extLst>
              <a:ext uri="{FF2B5EF4-FFF2-40B4-BE49-F238E27FC236}">
                <a16:creationId xmlns:a16="http://schemas.microsoft.com/office/drawing/2014/main" id="{23DC35CB-0615-94B6-AF25-4707023A3365}"/>
              </a:ext>
            </a:extLst>
          </p:cNvPr>
          <p:cNvSpPr txBox="1"/>
          <p:nvPr/>
        </p:nvSpPr>
        <p:spPr>
          <a:xfrm>
            <a:off x="6711508" y="3877150"/>
            <a:ext cx="1941412" cy="738664"/>
          </a:xfrm>
          <a:prstGeom prst="rect">
            <a:avLst/>
          </a:prstGeom>
          <a:noFill/>
        </p:spPr>
        <p:txBody>
          <a:bodyPr wrap="square" rtlCol="0">
            <a:spAutoFit/>
          </a:bodyPr>
          <a:lstStyle/>
          <a:p>
            <a:pPr algn="ctr"/>
            <a:r>
              <a:rPr lang="en-GB" sz="1050" dirty="0">
                <a:solidFill>
                  <a:schemeClr val="tx1">
                    <a:lumMod val="50000"/>
                  </a:schemeClr>
                </a:solidFill>
              </a:rPr>
              <a:t>Certainty returns to the market, and hard market appears to have run its course</a:t>
            </a:r>
            <a:endParaRPr lang="en-US" sz="1050" dirty="0">
              <a:solidFill>
                <a:schemeClr val="tx1">
                  <a:lumMod val="50000"/>
                </a:schemeClr>
              </a:solidFill>
              <a:latin typeface="Signika Negative" pitchFamily="2" charset="0"/>
            </a:endParaRPr>
          </a:p>
        </p:txBody>
      </p:sp>
      <p:cxnSp>
        <p:nvCxnSpPr>
          <p:cNvPr id="60" name="Straight Connector 59">
            <a:extLst>
              <a:ext uri="{FF2B5EF4-FFF2-40B4-BE49-F238E27FC236}">
                <a16:creationId xmlns:a16="http://schemas.microsoft.com/office/drawing/2014/main" id="{C9F01A20-D176-ED21-7B1F-21A964BFF844}"/>
              </a:ext>
            </a:extLst>
          </p:cNvPr>
          <p:cNvCxnSpPr>
            <a:cxnSpLocks/>
            <a:endCxn id="59" idx="2"/>
          </p:cNvCxnSpPr>
          <p:nvPr/>
        </p:nvCxnSpPr>
        <p:spPr>
          <a:xfrm flipH="1" flipV="1">
            <a:off x="7682214" y="4615814"/>
            <a:ext cx="1" cy="274888"/>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EB3FF18-75E5-23BA-E55B-2210093A9CD6}"/>
              </a:ext>
            </a:extLst>
          </p:cNvPr>
          <p:cNvCxnSpPr/>
          <p:nvPr/>
        </p:nvCxnSpPr>
        <p:spPr>
          <a:xfrm flipV="1">
            <a:off x="7706868" y="3270877"/>
            <a:ext cx="0" cy="396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3075492E-767E-7C8E-F479-44E5A97F2A99}"/>
              </a:ext>
            </a:extLst>
          </p:cNvPr>
          <p:cNvSpPr/>
          <p:nvPr/>
        </p:nvSpPr>
        <p:spPr>
          <a:xfrm>
            <a:off x="7442548" y="2685780"/>
            <a:ext cx="539859" cy="54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6" name="Graphic 75" descr="Caret Down with solid fill">
            <a:extLst>
              <a:ext uri="{FF2B5EF4-FFF2-40B4-BE49-F238E27FC236}">
                <a16:creationId xmlns:a16="http://schemas.microsoft.com/office/drawing/2014/main" id="{0F15F9A9-C667-7B5A-F700-436A5B1D6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821" y="2625093"/>
            <a:ext cx="810507" cy="810507"/>
          </a:xfrm>
          <a:prstGeom prst="rect">
            <a:avLst/>
          </a:prstGeom>
        </p:spPr>
      </p:pic>
      <p:pic>
        <p:nvPicPr>
          <p:cNvPr id="78" name="Graphic 77" descr="Caret Up with solid fill">
            <a:extLst>
              <a:ext uri="{FF2B5EF4-FFF2-40B4-BE49-F238E27FC236}">
                <a16:creationId xmlns:a16="http://schemas.microsoft.com/office/drawing/2014/main" id="{32F187C7-B094-20A7-4D0C-2E3FFB002F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1009" y="1234770"/>
            <a:ext cx="822493" cy="822493"/>
          </a:xfrm>
          <a:prstGeom prst="rect">
            <a:avLst/>
          </a:prstGeom>
        </p:spPr>
      </p:pic>
      <p:pic>
        <p:nvPicPr>
          <p:cNvPr id="81" name="Graphic 80" descr="Caret Up with solid fill">
            <a:extLst>
              <a:ext uri="{FF2B5EF4-FFF2-40B4-BE49-F238E27FC236}">
                <a16:creationId xmlns:a16="http://schemas.microsoft.com/office/drawing/2014/main" id="{E2A37A86-4A94-650D-DA12-A426EEB0D1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2086" y="1237664"/>
            <a:ext cx="822493" cy="822493"/>
          </a:xfrm>
          <a:prstGeom prst="rect">
            <a:avLst/>
          </a:prstGeom>
        </p:spPr>
      </p:pic>
      <p:pic>
        <p:nvPicPr>
          <p:cNvPr id="82" name="Graphic 81" descr="Caret Down with solid fill">
            <a:extLst>
              <a:ext uri="{FF2B5EF4-FFF2-40B4-BE49-F238E27FC236}">
                <a16:creationId xmlns:a16="http://schemas.microsoft.com/office/drawing/2014/main" id="{13AF0018-F37F-E0DD-6DB8-F92734E60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3612" y="2649901"/>
            <a:ext cx="810507" cy="810507"/>
          </a:xfrm>
          <a:prstGeom prst="rect">
            <a:avLst/>
          </a:prstGeom>
        </p:spPr>
      </p:pic>
      <p:pic>
        <p:nvPicPr>
          <p:cNvPr id="83" name="Graphic 82" descr="Caret Down with solid fill">
            <a:extLst>
              <a:ext uri="{FF2B5EF4-FFF2-40B4-BE49-F238E27FC236}">
                <a16:creationId xmlns:a16="http://schemas.microsoft.com/office/drawing/2014/main" id="{72D39D48-55AF-241B-BD9D-3FCC0FB200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8961" y="2628636"/>
            <a:ext cx="810507" cy="810507"/>
          </a:xfrm>
          <a:prstGeom prst="rect">
            <a:avLst/>
          </a:prstGeom>
        </p:spPr>
      </p:pic>
      <p:cxnSp>
        <p:nvCxnSpPr>
          <p:cNvPr id="84" name="Straight Connector 83">
            <a:extLst>
              <a:ext uri="{FF2B5EF4-FFF2-40B4-BE49-F238E27FC236}">
                <a16:creationId xmlns:a16="http://schemas.microsoft.com/office/drawing/2014/main" id="{25C513AB-8022-DC9B-6A3C-BC819B568932}"/>
              </a:ext>
            </a:extLst>
          </p:cNvPr>
          <p:cNvCxnSpPr>
            <a:cxnSpLocks/>
          </p:cNvCxnSpPr>
          <p:nvPr/>
        </p:nvCxnSpPr>
        <p:spPr>
          <a:xfrm flipV="1">
            <a:off x="2118752" y="5013629"/>
            <a:ext cx="6661" cy="532814"/>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47278559-8CE7-AFAD-FEDB-DE3809FA947E}"/>
              </a:ext>
            </a:extLst>
          </p:cNvPr>
          <p:cNvSpPr/>
          <p:nvPr/>
        </p:nvSpPr>
        <p:spPr>
          <a:xfrm>
            <a:off x="1413382" y="5569517"/>
            <a:ext cx="1525412" cy="793933"/>
          </a:xfrm>
          <a:prstGeom prst="rect">
            <a:avLst/>
          </a:prstGeom>
          <a:solidFill>
            <a:schemeClr val="bg2"/>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Events:</a:t>
            </a:r>
          </a:p>
          <a:p>
            <a:pPr algn="ctr"/>
            <a:r>
              <a:rPr lang="en-GB" sz="1200" b="1" dirty="0">
                <a:solidFill>
                  <a:schemeClr val="tx2"/>
                </a:solidFill>
              </a:rPr>
              <a:t>2005 Katrina</a:t>
            </a:r>
          </a:p>
          <a:p>
            <a:pPr algn="ctr"/>
            <a:r>
              <a:rPr lang="en-GB" sz="1200" b="1" dirty="0">
                <a:solidFill>
                  <a:schemeClr val="tx2"/>
                </a:solidFill>
              </a:rPr>
              <a:t>2008 Global Financial Crisis</a:t>
            </a:r>
          </a:p>
        </p:txBody>
      </p:sp>
      <p:cxnSp>
        <p:nvCxnSpPr>
          <p:cNvPr id="87" name="Straight Connector 86">
            <a:extLst>
              <a:ext uri="{FF2B5EF4-FFF2-40B4-BE49-F238E27FC236}">
                <a16:creationId xmlns:a16="http://schemas.microsoft.com/office/drawing/2014/main" id="{45049C95-4FE0-9128-969A-15BE302A8A15}"/>
              </a:ext>
            </a:extLst>
          </p:cNvPr>
          <p:cNvCxnSpPr>
            <a:cxnSpLocks/>
          </p:cNvCxnSpPr>
          <p:nvPr/>
        </p:nvCxnSpPr>
        <p:spPr>
          <a:xfrm flipV="1">
            <a:off x="5397494" y="4996032"/>
            <a:ext cx="6661" cy="532814"/>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79D63875-77B1-164F-A8D0-EE5741FC1073}"/>
              </a:ext>
            </a:extLst>
          </p:cNvPr>
          <p:cNvSpPr/>
          <p:nvPr/>
        </p:nvSpPr>
        <p:spPr>
          <a:xfrm>
            <a:off x="4709214" y="5552438"/>
            <a:ext cx="1394882" cy="793933"/>
          </a:xfrm>
          <a:prstGeom prst="rect">
            <a:avLst/>
          </a:prstGeom>
          <a:solidFill>
            <a:schemeClr val="bg2"/>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rPr>
              <a:t>Events:</a:t>
            </a:r>
          </a:p>
          <a:p>
            <a:pPr algn="ctr"/>
            <a:r>
              <a:rPr lang="en-GB" sz="1200" b="1" dirty="0">
                <a:solidFill>
                  <a:schemeClr val="tx2"/>
                </a:solidFill>
              </a:rPr>
              <a:t>2017 Hurricanes</a:t>
            </a:r>
          </a:p>
          <a:p>
            <a:pPr algn="ctr"/>
            <a:r>
              <a:rPr lang="en-GB" sz="1200" b="1" dirty="0">
                <a:solidFill>
                  <a:schemeClr val="tx2"/>
                </a:solidFill>
              </a:rPr>
              <a:t>2020 Covid-19</a:t>
            </a:r>
          </a:p>
        </p:txBody>
      </p:sp>
      <p:sp>
        <p:nvSpPr>
          <p:cNvPr id="89" name="TextBox 88">
            <a:extLst>
              <a:ext uri="{FF2B5EF4-FFF2-40B4-BE49-F238E27FC236}">
                <a16:creationId xmlns:a16="http://schemas.microsoft.com/office/drawing/2014/main" id="{ACC1E0BB-A025-DD8B-E200-B7E4AEAF1E61}"/>
              </a:ext>
            </a:extLst>
          </p:cNvPr>
          <p:cNvSpPr txBox="1"/>
          <p:nvPr/>
        </p:nvSpPr>
        <p:spPr>
          <a:xfrm>
            <a:off x="8645538" y="1360597"/>
            <a:ext cx="3396090" cy="3816429"/>
          </a:xfrm>
          <a:prstGeom prst="rect">
            <a:avLst/>
          </a:prstGeom>
          <a:noFill/>
        </p:spPr>
        <p:txBody>
          <a:bodyPr wrap="square" rtlCol="0">
            <a:spAutoFit/>
          </a:bodyPr>
          <a:lstStyle/>
          <a:p>
            <a:pPr marL="285750" indent="-285750" algn="ctr">
              <a:buFont typeface="Arial" panose="020B0604020202020204" pitchFamily="34" charset="0"/>
              <a:buChar char="•"/>
            </a:pPr>
            <a:r>
              <a:rPr lang="en-GB" sz="1600" dirty="0"/>
              <a:t>The Market has experienced </a:t>
            </a:r>
            <a:r>
              <a:rPr lang="en-GB" sz="1600" b="1" i="1" dirty="0"/>
              <a:t>4 cycles </a:t>
            </a:r>
            <a:r>
              <a:rPr lang="en-GB" sz="1600" dirty="0"/>
              <a:t>between 2004 and 2023.</a:t>
            </a:r>
          </a:p>
          <a:p>
            <a:pPr algn="ctr"/>
            <a:endParaRPr lang="en-GB" sz="1600" dirty="0"/>
          </a:p>
          <a:p>
            <a:pPr marL="285750" indent="-285750" algn="ctr">
              <a:buFont typeface="Arial" panose="020B0604020202020204" pitchFamily="34" charset="0"/>
              <a:buChar char="•"/>
            </a:pPr>
            <a:r>
              <a:rPr lang="en-GB" sz="1600" dirty="0"/>
              <a:t>Cycles often driven by external events (or lack thereof), causing market reaction. </a:t>
            </a:r>
          </a:p>
          <a:p>
            <a:pPr algn="ctr"/>
            <a:endParaRPr lang="en-GB" b="1" i="1" dirty="0">
              <a:solidFill>
                <a:srgbClr val="CC0000"/>
              </a:solidFill>
            </a:endParaRPr>
          </a:p>
          <a:p>
            <a:pPr marL="285750" indent="-285750" algn="ctr">
              <a:buFont typeface="Arial" panose="020B0604020202020204" pitchFamily="34" charset="0"/>
              <a:buChar char="•"/>
            </a:pPr>
            <a:r>
              <a:rPr lang="en-GB" sz="1600" dirty="0">
                <a:solidFill>
                  <a:srgbClr val="3F4548"/>
                </a:solidFill>
              </a:rPr>
              <a:t>Events are often triggers for changes in market cycles, but not all events will trigger a change. Events must be taken in the context of market profitability, the point in the cycle and the market’s ability to absorb losses.</a:t>
            </a:r>
          </a:p>
        </p:txBody>
      </p:sp>
      <p:sp>
        <p:nvSpPr>
          <p:cNvPr id="93" name="Rectangle: Rounded Corners 92">
            <a:extLst>
              <a:ext uri="{FF2B5EF4-FFF2-40B4-BE49-F238E27FC236}">
                <a16:creationId xmlns:a16="http://schemas.microsoft.com/office/drawing/2014/main" id="{8C3CFE1E-2BE7-6F20-2C82-2A3F6778C7ED}"/>
              </a:ext>
            </a:extLst>
          </p:cNvPr>
          <p:cNvSpPr/>
          <p:nvPr/>
        </p:nvSpPr>
        <p:spPr>
          <a:xfrm>
            <a:off x="59554" y="4895326"/>
            <a:ext cx="915635" cy="23660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Property</a:t>
            </a:r>
          </a:p>
        </p:txBody>
      </p:sp>
    </p:spTree>
    <p:extLst>
      <p:ext uri="{BB962C8B-B14F-4D97-AF65-F5344CB8AC3E}">
        <p14:creationId xmlns:p14="http://schemas.microsoft.com/office/powerpoint/2010/main" val="211243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9964-38C9-4C21-355D-5EA339E2B382}"/>
              </a:ext>
            </a:extLst>
          </p:cNvPr>
          <p:cNvSpPr>
            <a:spLocks noGrp="1"/>
          </p:cNvSpPr>
          <p:nvPr>
            <p:ph type="title"/>
          </p:nvPr>
        </p:nvSpPr>
        <p:spPr>
          <a:xfrm>
            <a:off x="527054" y="297393"/>
            <a:ext cx="11154083" cy="1143000"/>
          </a:xfrm>
        </p:spPr>
        <p:txBody>
          <a:bodyPr/>
          <a:lstStyle/>
          <a:p>
            <a:r>
              <a:rPr lang="en-GB" dirty="0"/>
              <a:t>Navigating a soft market</a:t>
            </a:r>
          </a:p>
        </p:txBody>
      </p:sp>
      <p:pic>
        <p:nvPicPr>
          <p:cNvPr id="78" name="Graphic 77" descr="Caret Up with solid fill">
            <a:extLst>
              <a:ext uri="{FF2B5EF4-FFF2-40B4-BE49-F238E27FC236}">
                <a16:creationId xmlns:a16="http://schemas.microsoft.com/office/drawing/2014/main" id="{32F187C7-B094-20A7-4D0C-2E3FFB002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1009" y="1234770"/>
            <a:ext cx="822493" cy="822493"/>
          </a:xfrm>
          <a:prstGeom prst="rect">
            <a:avLst/>
          </a:prstGeom>
        </p:spPr>
      </p:pic>
      <p:pic>
        <p:nvPicPr>
          <p:cNvPr id="81" name="Graphic 80" descr="Caret Up with solid fill">
            <a:extLst>
              <a:ext uri="{FF2B5EF4-FFF2-40B4-BE49-F238E27FC236}">
                <a16:creationId xmlns:a16="http://schemas.microsoft.com/office/drawing/2014/main" id="{E2A37A86-4A94-650D-DA12-A426EEB0D1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2086" y="1237664"/>
            <a:ext cx="822493" cy="822493"/>
          </a:xfrm>
          <a:prstGeom prst="rect">
            <a:avLst/>
          </a:prstGeom>
        </p:spPr>
      </p:pic>
      <p:sp>
        <p:nvSpPr>
          <p:cNvPr id="3" name="TextBox 2">
            <a:extLst>
              <a:ext uri="{FF2B5EF4-FFF2-40B4-BE49-F238E27FC236}">
                <a16:creationId xmlns:a16="http://schemas.microsoft.com/office/drawing/2014/main" id="{5A7D6249-FF94-6626-F4D8-74D05F4646F8}"/>
              </a:ext>
            </a:extLst>
          </p:cNvPr>
          <p:cNvSpPr txBox="1"/>
          <p:nvPr/>
        </p:nvSpPr>
        <p:spPr>
          <a:xfrm>
            <a:off x="527055" y="2275814"/>
            <a:ext cx="7738759" cy="3539430"/>
          </a:xfrm>
          <a:prstGeom prst="rect">
            <a:avLst/>
          </a:prstGeom>
          <a:noFill/>
        </p:spPr>
        <p:txBody>
          <a:bodyPr wrap="square" rtlCol="0">
            <a:spAutoFit/>
          </a:bodyPr>
          <a:lstStyle/>
          <a:p>
            <a:r>
              <a:rPr lang="en-GB" sz="1600" b="1" i="1" dirty="0"/>
              <a:t>Robust Reserving</a:t>
            </a:r>
          </a:p>
          <a:p>
            <a:r>
              <a:rPr lang="en-GB" sz="1600" dirty="0"/>
              <a:t>Throughout previous cycles, the top performers often have adequate reserves on prior years and avoid the need to strengthen prior year estimates and further challenge COR% performance when facing into softer current years.</a:t>
            </a:r>
          </a:p>
          <a:p>
            <a:endParaRPr lang="en-GB" sz="1600" dirty="0"/>
          </a:p>
          <a:p>
            <a:r>
              <a:rPr lang="en-GB" sz="1600" b="1" i="1" dirty="0"/>
              <a:t>Market Responsiveness</a:t>
            </a:r>
          </a:p>
          <a:p>
            <a:r>
              <a:rPr lang="en-GB" sz="1600" dirty="0"/>
              <a:t>Top performers demonstrated agility and responsiveness to the rate environment across segments, allocating capacity based on pricing strength and profitability. Clear view of risk appetite and strategy.</a:t>
            </a:r>
          </a:p>
          <a:p>
            <a:endParaRPr lang="en-GB" sz="1600" dirty="0"/>
          </a:p>
          <a:p>
            <a:r>
              <a:rPr lang="en-GB" sz="1600" b="1" i="1" dirty="0"/>
              <a:t>Underwriting Culture and Ethos</a:t>
            </a:r>
          </a:p>
          <a:p>
            <a:r>
              <a:rPr lang="en-GB" sz="1600" dirty="0"/>
              <a:t>Top Performers maintained conservative views to growth, stipulating the importance of underwriting quality as opposed to increasing GWP and top line performance.  </a:t>
            </a:r>
          </a:p>
          <a:p>
            <a:endParaRPr lang="en-GB" sz="1600" dirty="0"/>
          </a:p>
        </p:txBody>
      </p:sp>
      <p:sp>
        <p:nvSpPr>
          <p:cNvPr id="9" name="Rectangle: Rounded Corners 8">
            <a:extLst>
              <a:ext uri="{FF2B5EF4-FFF2-40B4-BE49-F238E27FC236}">
                <a16:creationId xmlns:a16="http://schemas.microsoft.com/office/drawing/2014/main" id="{FE07A93F-0253-35A8-5248-E0C9FABEF5F8}"/>
              </a:ext>
            </a:extLst>
          </p:cNvPr>
          <p:cNvSpPr/>
          <p:nvPr/>
        </p:nvSpPr>
        <p:spPr>
          <a:xfrm>
            <a:off x="527054" y="1646016"/>
            <a:ext cx="5568945" cy="531595"/>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Attributes of Success in a Soft Market </a:t>
            </a:r>
          </a:p>
        </p:txBody>
      </p:sp>
      <p:sp>
        <p:nvSpPr>
          <p:cNvPr id="25" name="TextBox 24">
            <a:extLst>
              <a:ext uri="{FF2B5EF4-FFF2-40B4-BE49-F238E27FC236}">
                <a16:creationId xmlns:a16="http://schemas.microsoft.com/office/drawing/2014/main" id="{6D750274-01DC-692C-4135-92C03FEA7C26}"/>
              </a:ext>
            </a:extLst>
          </p:cNvPr>
          <p:cNvSpPr txBox="1"/>
          <p:nvPr/>
        </p:nvSpPr>
        <p:spPr>
          <a:xfrm>
            <a:off x="8580581" y="2057263"/>
            <a:ext cx="2439251" cy="738664"/>
          </a:xfrm>
          <a:prstGeom prst="rect">
            <a:avLst/>
          </a:prstGeom>
          <a:solidFill>
            <a:schemeClr val="bg1"/>
          </a:solidFill>
        </p:spPr>
        <p:txBody>
          <a:bodyPr wrap="square" rtlCol="0">
            <a:spAutoFit/>
          </a:bodyPr>
          <a:lstStyle/>
          <a:p>
            <a:pPr algn="ctr"/>
            <a:r>
              <a:rPr lang="en-GB" sz="1400" dirty="0"/>
              <a:t>Softening (P&amp;C), with hard conditions (MAT/Energy/Motor) </a:t>
            </a:r>
          </a:p>
        </p:txBody>
      </p:sp>
      <p:sp>
        <p:nvSpPr>
          <p:cNvPr id="29" name="TextBox 28">
            <a:extLst>
              <a:ext uri="{FF2B5EF4-FFF2-40B4-BE49-F238E27FC236}">
                <a16:creationId xmlns:a16="http://schemas.microsoft.com/office/drawing/2014/main" id="{14964714-4827-DC31-581D-44E5EBCF7DFC}"/>
              </a:ext>
            </a:extLst>
          </p:cNvPr>
          <p:cNvSpPr txBox="1"/>
          <p:nvPr/>
        </p:nvSpPr>
        <p:spPr>
          <a:xfrm>
            <a:off x="8704115" y="3538854"/>
            <a:ext cx="2192182" cy="523220"/>
          </a:xfrm>
          <a:prstGeom prst="rect">
            <a:avLst/>
          </a:prstGeom>
          <a:solidFill>
            <a:schemeClr val="bg1"/>
          </a:solidFill>
        </p:spPr>
        <p:txBody>
          <a:bodyPr wrap="square" rtlCol="0">
            <a:spAutoFit/>
          </a:bodyPr>
          <a:lstStyle/>
          <a:p>
            <a:pPr algn="ctr"/>
            <a:r>
              <a:rPr lang="en-GB" sz="1400" dirty="0"/>
              <a:t>Events drive rate, rate drives capacity </a:t>
            </a:r>
          </a:p>
        </p:txBody>
      </p:sp>
      <p:sp>
        <p:nvSpPr>
          <p:cNvPr id="35" name="TextBox 34">
            <a:extLst>
              <a:ext uri="{FF2B5EF4-FFF2-40B4-BE49-F238E27FC236}">
                <a16:creationId xmlns:a16="http://schemas.microsoft.com/office/drawing/2014/main" id="{8F569E62-576B-5954-F032-BF206266C52D}"/>
              </a:ext>
            </a:extLst>
          </p:cNvPr>
          <p:cNvSpPr txBox="1"/>
          <p:nvPr/>
        </p:nvSpPr>
        <p:spPr>
          <a:xfrm>
            <a:off x="8725976" y="4928262"/>
            <a:ext cx="2104737" cy="523220"/>
          </a:xfrm>
          <a:prstGeom prst="rect">
            <a:avLst/>
          </a:prstGeom>
          <a:solidFill>
            <a:schemeClr val="bg1"/>
          </a:solidFill>
        </p:spPr>
        <p:txBody>
          <a:bodyPr wrap="square" rtlCol="0">
            <a:spAutoFit/>
          </a:bodyPr>
          <a:lstStyle/>
          <a:p>
            <a:pPr algn="ctr"/>
            <a:r>
              <a:rPr lang="en-GB" sz="1400" dirty="0"/>
              <a:t>Technological influence and natural CAT events</a:t>
            </a:r>
          </a:p>
        </p:txBody>
      </p:sp>
      <p:sp>
        <p:nvSpPr>
          <p:cNvPr id="36" name="Rectangle: Rounded Corners 35">
            <a:extLst>
              <a:ext uri="{FF2B5EF4-FFF2-40B4-BE49-F238E27FC236}">
                <a16:creationId xmlns:a16="http://schemas.microsoft.com/office/drawing/2014/main" id="{7254183F-4565-326D-763A-46E456E56540}"/>
              </a:ext>
            </a:extLst>
          </p:cNvPr>
          <p:cNvSpPr/>
          <p:nvPr/>
        </p:nvSpPr>
        <p:spPr>
          <a:xfrm>
            <a:off x="8580581" y="1646016"/>
            <a:ext cx="2395529" cy="377811"/>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Current market conditions</a:t>
            </a:r>
          </a:p>
        </p:txBody>
      </p:sp>
      <p:sp>
        <p:nvSpPr>
          <p:cNvPr id="37" name="Rectangle: Rounded Corners 36">
            <a:extLst>
              <a:ext uri="{FF2B5EF4-FFF2-40B4-BE49-F238E27FC236}">
                <a16:creationId xmlns:a16="http://schemas.microsoft.com/office/drawing/2014/main" id="{614DA7E7-5B95-06E8-95F9-B93205A4B490}"/>
              </a:ext>
            </a:extLst>
          </p:cNvPr>
          <p:cNvSpPr/>
          <p:nvPr/>
        </p:nvSpPr>
        <p:spPr>
          <a:xfrm>
            <a:off x="8580581" y="3161043"/>
            <a:ext cx="2395529" cy="377811"/>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Market Drivers</a:t>
            </a:r>
          </a:p>
        </p:txBody>
      </p:sp>
      <p:sp>
        <p:nvSpPr>
          <p:cNvPr id="38" name="Rectangle: Rounded Corners 37">
            <a:extLst>
              <a:ext uri="{FF2B5EF4-FFF2-40B4-BE49-F238E27FC236}">
                <a16:creationId xmlns:a16="http://schemas.microsoft.com/office/drawing/2014/main" id="{075DEA83-0276-50BE-66DA-C40D349E8ABB}"/>
              </a:ext>
            </a:extLst>
          </p:cNvPr>
          <p:cNvSpPr/>
          <p:nvPr/>
        </p:nvSpPr>
        <p:spPr>
          <a:xfrm>
            <a:off x="8580581" y="4516577"/>
            <a:ext cx="2395529" cy="377811"/>
          </a:xfrm>
          <a:prstGeom prst="roundRect">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t>Risk Trends</a:t>
            </a:r>
          </a:p>
        </p:txBody>
      </p:sp>
    </p:spTree>
    <p:extLst>
      <p:ext uri="{BB962C8B-B14F-4D97-AF65-F5344CB8AC3E}">
        <p14:creationId xmlns:p14="http://schemas.microsoft.com/office/powerpoint/2010/main" val="9761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83E4-4015-3FA0-18BB-9AD252605846}"/>
              </a:ext>
            </a:extLst>
          </p:cNvPr>
          <p:cNvSpPr>
            <a:spLocks noGrp="1"/>
          </p:cNvSpPr>
          <p:nvPr>
            <p:ph type="ctrTitle"/>
          </p:nvPr>
        </p:nvSpPr>
        <p:spPr>
          <a:xfrm>
            <a:off x="1506828" y="2833427"/>
            <a:ext cx="9182637" cy="1090062"/>
          </a:xfrm>
        </p:spPr>
        <p:txBody>
          <a:bodyPr>
            <a:normAutofit fontScale="90000"/>
          </a:bodyPr>
          <a:lstStyle/>
          <a:p>
            <a:r>
              <a:rPr lang="en-US" dirty="0"/>
              <a:t>Addressing challenges and new dimensions in the insurance market</a:t>
            </a:r>
          </a:p>
        </p:txBody>
      </p:sp>
      <p:sp>
        <p:nvSpPr>
          <p:cNvPr id="3" name="Subtitle 2">
            <a:extLst>
              <a:ext uri="{FF2B5EF4-FFF2-40B4-BE49-F238E27FC236}">
                <a16:creationId xmlns:a16="http://schemas.microsoft.com/office/drawing/2014/main" id="{DDFA31B5-4FB9-DA57-2C21-B419E64E3638}"/>
              </a:ext>
            </a:extLst>
          </p:cNvPr>
          <p:cNvSpPr>
            <a:spLocks noGrp="1"/>
          </p:cNvSpPr>
          <p:nvPr>
            <p:ph type="subTitle" idx="1"/>
          </p:nvPr>
        </p:nvSpPr>
        <p:spPr>
          <a:xfrm>
            <a:off x="1502535" y="3902990"/>
            <a:ext cx="9232005" cy="1007740"/>
          </a:xfrm>
        </p:spPr>
        <p:txBody>
          <a:bodyPr/>
          <a:lstStyle/>
          <a:p>
            <a:r>
              <a:rPr lang="en-US" dirty="0"/>
              <a:t>John Crooks</a:t>
            </a:r>
          </a:p>
        </p:txBody>
      </p:sp>
    </p:spTree>
    <p:extLst>
      <p:ext uri="{BB962C8B-B14F-4D97-AF65-F5344CB8AC3E}">
        <p14:creationId xmlns:p14="http://schemas.microsoft.com/office/powerpoint/2010/main" val="7347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6386-EAB5-7B27-120C-53387F70B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F5F466-3904-17F7-70E3-B4CBD8BF930D}"/>
              </a:ext>
            </a:extLst>
          </p:cNvPr>
          <p:cNvSpPr>
            <a:spLocks noGrp="1"/>
          </p:cNvSpPr>
          <p:nvPr>
            <p:ph type="ctrTitle"/>
          </p:nvPr>
        </p:nvSpPr>
        <p:spPr/>
        <p:txBody>
          <a:bodyPr/>
          <a:lstStyle/>
          <a:p>
            <a:r>
              <a:rPr lang="en-GB" dirty="0"/>
              <a:t>Economic Uncertainty</a:t>
            </a:r>
          </a:p>
        </p:txBody>
      </p:sp>
    </p:spTree>
    <p:extLst>
      <p:ext uri="{BB962C8B-B14F-4D97-AF65-F5344CB8AC3E}">
        <p14:creationId xmlns:p14="http://schemas.microsoft.com/office/powerpoint/2010/main" val="388908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83AD99-BBF0-67DA-6F75-98B570B0DCB4}"/>
              </a:ext>
            </a:extLst>
          </p:cNvPr>
          <p:cNvSpPr txBox="1"/>
          <p:nvPr/>
        </p:nvSpPr>
        <p:spPr>
          <a:xfrm>
            <a:off x="1352521" y="1093198"/>
            <a:ext cx="4579958" cy="261611"/>
          </a:xfrm>
          <a:prstGeom prst="rect">
            <a:avLst/>
          </a:prstGeom>
          <a:solidFill>
            <a:schemeClr val="tx2">
              <a:lumMod val="50000"/>
            </a:schemeClr>
          </a:solidFill>
          <a:ln>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bg2"/>
                </a:solidFill>
                <a:effectLst/>
                <a:uLnTx/>
                <a:uFillTx/>
                <a:latin typeface="Arial" panose="020B0604020202020204"/>
                <a:ea typeface="+mn-ea"/>
                <a:cs typeface="+mn-cs"/>
              </a:rPr>
              <a:t>Inflation cooling?</a:t>
            </a:r>
          </a:p>
        </p:txBody>
      </p:sp>
      <p:sp>
        <p:nvSpPr>
          <p:cNvPr id="14" name="TextBox 13">
            <a:extLst>
              <a:ext uri="{FF2B5EF4-FFF2-40B4-BE49-F238E27FC236}">
                <a16:creationId xmlns:a16="http://schemas.microsoft.com/office/drawing/2014/main" id="{51B826C6-519A-7BF3-16A6-BC76C59DE9FC}"/>
              </a:ext>
            </a:extLst>
          </p:cNvPr>
          <p:cNvSpPr txBox="1"/>
          <p:nvPr/>
        </p:nvSpPr>
        <p:spPr>
          <a:xfrm>
            <a:off x="6259521" y="1108245"/>
            <a:ext cx="4579958" cy="261611"/>
          </a:xfrm>
          <a:prstGeom prst="rect">
            <a:avLst/>
          </a:prstGeom>
          <a:solidFill>
            <a:schemeClr val="tx2">
              <a:lumMod val="75000"/>
            </a:schemeClr>
          </a:solidFill>
          <a:ln>
            <a:solidFill>
              <a:schemeClr val="tx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2"/>
                </a:solidFill>
                <a:latin typeface="Arial" panose="020B0604020202020204"/>
              </a:rPr>
              <a:t>Will interest rates continue to fall?</a:t>
            </a:r>
            <a:endParaRPr kumimoji="0" lang="en-GB" sz="1100" b="1"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5C63556B-6F11-1EB8-D232-629A493AA870}"/>
              </a:ext>
            </a:extLst>
          </p:cNvPr>
          <p:cNvSpPr txBox="1"/>
          <p:nvPr/>
        </p:nvSpPr>
        <p:spPr>
          <a:xfrm>
            <a:off x="1362792" y="3909783"/>
            <a:ext cx="4579958" cy="261611"/>
          </a:xfrm>
          <a:prstGeom prst="rect">
            <a:avLst/>
          </a:prstGeom>
          <a:solidFill>
            <a:schemeClr val="tx2"/>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2"/>
                </a:solidFill>
                <a:latin typeface="Arial" panose="020B0604020202020204"/>
              </a:rPr>
              <a:t>The economy returns to growth … will it continue?</a:t>
            </a:r>
            <a:endParaRPr kumimoji="0" lang="en-GB" sz="1100" b="1"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E56A726C-1888-1E1F-AD0E-7C0306A4C29F}"/>
              </a:ext>
            </a:extLst>
          </p:cNvPr>
          <p:cNvSpPr txBox="1"/>
          <p:nvPr/>
        </p:nvSpPr>
        <p:spPr>
          <a:xfrm>
            <a:off x="6259521" y="3909784"/>
            <a:ext cx="4579958" cy="261611"/>
          </a:xfrm>
          <a:prstGeom prst="rect">
            <a:avLst/>
          </a:prstGeom>
          <a:solidFill>
            <a:srgbClr val="C81E45"/>
          </a:solidFill>
          <a:ln>
            <a:solidFill>
              <a:schemeClr val="tx2">
                <a:lumMod val="60000"/>
                <a:lumOff val="4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bg2"/>
                </a:solidFill>
                <a:effectLst/>
                <a:uLnTx/>
                <a:uFillTx/>
                <a:latin typeface="Arial" panose="020B0604020202020204"/>
                <a:ea typeface="+mn-ea"/>
                <a:cs typeface="+mn-cs"/>
              </a:rPr>
              <a:t>Will employment</a:t>
            </a:r>
            <a:r>
              <a:rPr kumimoji="0" lang="en-GB" sz="1100" b="1" u="none" strike="noStrike" kern="1200" cap="none" spc="0" normalizeH="0" noProof="0" dirty="0">
                <a:ln>
                  <a:noFill/>
                </a:ln>
                <a:solidFill>
                  <a:schemeClr val="bg2"/>
                </a:solidFill>
                <a:effectLst/>
                <a:uLnTx/>
                <a:uFillTx/>
                <a:latin typeface="Arial" panose="020B0604020202020204"/>
                <a:ea typeface="+mn-ea"/>
                <a:cs typeface="+mn-cs"/>
              </a:rPr>
              <a:t> continue to increase?</a:t>
            </a:r>
            <a:endParaRPr kumimoji="0" lang="en-GB" sz="1100" b="1" u="none" strike="noStrike" kern="1200" cap="none" spc="0" normalizeH="0" baseline="0" noProof="0" dirty="0">
              <a:ln>
                <a:noFill/>
              </a:ln>
              <a:solidFill>
                <a:schemeClr val="bg2"/>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3CF67A10-9E9E-A9E8-B286-95ABF31FB92B}"/>
              </a:ext>
            </a:extLst>
          </p:cNvPr>
          <p:cNvGraphicFramePr>
            <a:graphicFrameLocks/>
          </p:cNvGraphicFramePr>
          <p:nvPr/>
        </p:nvGraphicFramePr>
        <p:xfrm>
          <a:off x="1352522" y="1336669"/>
          <a:ext cx="4579958" cy="2395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8F859CC-44CA-ED4C-24EC-36B969FC9FD4}"/>
              </a:ext>
            </a:extLst>
          </p:cNvPr>
          <p:cNvGraphicFramePr>
            <a:graphicFrameLocks/>
          </p:cNvGraphicFramePr>
          <p:nvPr/>
        </p:nvGraphicFramePr>
        <p:xfrm>
          <a:off x="6259521" y="1347302"/>
          <a:ext cx="4579958" cy="2395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DBF76A3-775E-1115-3CFC-5F283CE71C6F}"/>
              </a:ext>
            </a:extLst>
          </p:cNvPr>
          <p:cNvGraphicFramePr>
            <a:graphicFrameLocks/>
          </p:cNvGraphicFramePr>
          <p:nvPr/>
        </p:nvGraphicFramePr>
        <p:xfrm>
          <a:off x="1362792" y="4171394"/>
          <a:ext cx="4579958" cy="23725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8C598EC-A3F0-5D35-A601-C77E8715D568}"/>
              </a:ext>
            </a:extLst>
          </p:cNvPr>
          <p:cNvGraphicFramePr>
            <a:graphicFrameLocks/>
          </p:cNvGraphicFramePr>
          <p:nvPr/>
        </p:nvGraphicFramePr>
        <p:xfrm>
          <a:off x="6259518" y="4171395"/>
          <a:ext cx="4579959" cy="1878531"/>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0B434585-8BA5-26D5-291D-52B56E4A2715}"/>
              </a:ext>
            </a:extLst>
          </p:cNvPr>
          <p:cNvSpPr txBox="1">
            <a:spLocks/>
          </p:cNvSpPr>
          <p:nvPr/>
        </p:nvSpPr>
        <p:spPr bwMode="auto">
          <a:xfrm>
            <a:off x="518958" y="36971"/>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UK economic recovery – continues?</a:t>
            </a:r>
            <a:endParaRPr lang="en-GB" sz="2400" kern="0" dirty="0"/>
          </a:p>
        </p:txBody>
      </p:sp>
    </p:spTree>
    <p:extLst>
      <p:ext uri="{BB962C8B-B14F-4D97-AF65-F5344CB8AC3E}">
        <p14:creationId xmlns:p14="http://schemas.microsoft.com/office/powerpoint/2010/main" val="39909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C1BCB-5FC0-D688-6006-8EF9FE165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45A0F-8311-7A71-0078-CFBE4EA8FEDC}"/>
              </a:ext>
            </a:extLst>
          </p:cNvPr>
          <p:cNvSpPr>
            <a:spLocks noGrp="1"/>
          </p:cNvSpPr>
          <p:nvPr>
            <p:ph type="ctrTitle"/>
          </p:nvPr>
        </p:nvSpPr>
        <p:spPr/>
        <p:txBody>
          <a:bodyPr/>
          <a:lstStyle/>
          <a:p>
            <a:r>
              <a:rPr lang="en-GB" dirty="0"/>
              <a:t>Geopolitical and Societal Uncertainty</a:t>
            </a:r>
          </a:p>
        </p:txBody>
      </p:sp>
    </p:spTree>
    <p:extLst>
      <p:ext uri="{BB962C8B-B14F-4D97-AF65-F5344CB8AC3E}">
        <p14:creationId xmlns:p14="http://schemas.microsoft.com/office/powerpoint/2010/main" val="9922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57B57C5-841C-762D-A4AF-3E848ADB9412}"/>
              </a:ext>
            </a:extLst>
          </p:cNvPr>
          <p:cNvSpPr txBox="1">
            <a:spLocks/>
          </p:cNvSpPr>
          <p:nvPr/>
        </p:nvSpPr>
        <p:spPr bwMode="auto">
          <a:xfrm>
            <a:off x="527055" y="332387"/>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Geopolitical uncertainties</a:t>
            </a:r>
            <a:endParaRPr lang="en-GB" sz="2400" kern="0" dirty="0"/>
          </a:p>
        </p:txBody>
      </p:sp>
      <p:sp>
        <p:nvSpPr>
          <p:cNvPr id="2" name="Freeform 5">
            <a:extLst>
              <a:ext uri="{FF2B5EF4-FFF2-40B4-BE49-F238E27FC236}">
                <a16:creationId xmlns:a16="http://schemas.microsoft.com/office/drawing/2014/main" id="{DA642B3F-B287-5DC8-4435-E16D8F956728}"/>
              </a:ext>
            </a:extLst>
          </p:cNvPr>
          <p:cNvSpPr>
            <a:spLocks/>
          </p:cNvSpPr>
          <p:nvPr/>
        </p:nvSpPr>
        <p:spPr bwMode="auto">
          <a:xfrm>
            <a:off x="6899066" y="2968626"/>
            <a:ext cx="1233167" cy="1933575"/>
          </a:xfrm>
          <a:custGeom>
            <a:avLst/>
            <a:gdLst>
              <a:gd name="T0" fmla="*/ 111 w 731"/>
              <a:gd name="T1" fmla="*/ 870 h 1146"/>
              <a:gd name="T2" fmla="*/ 507 w 731"/>
              <a:gd name="T3" fmla="*/ 1086 h 1146"/>
              <a:gd name="T4" fmla="*/ 649 w 731"/>
              <a:gd name="T5" fmla="*/ 916 h 1146"/>
              <a:gd name="T6" fmla="*/ 617 w 731"/>
              <a:gd name="T7" fmla="*/ 140 h 1146"/>
              <a:gd name="T8" fmla="*/ 484 w 731"/>
              <a:gd name="T9" fmla="*/ 52 h 1146"/>
              <a:gd name="T10" fmla="*/ 74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6"/>
                </a:cubicBezTo>
                <a:cubicBezTo>
                  <a:pt x="714" y="689"/>
                  <a:pt x="731" y="416"/>
                  <a:pt x="617" y="140"/>
                </a:cubicBezTo>
                <a:cubicBezTo>
                  <a:pt x="602" y="104"/>
                  <a:pt x="565" y="0"/>
                  <a:pt x="484" y="52"/>
                </a:cubicBezTo>
                <a:cubicBezTo>
                  <a:pt x="403" y="103"/>
                  <a:pt x="74" y="302"/>
                  <a:pt x="74" y="302"/>
                </a:cubicBezTo>
                <a:cubicBezTo>
                  <a:pt x="74" y="302"/>
                  <a:pt x="11" y="338"/>
                  <a:pt x="23" y="401"/>
                </a:cubicBezTo>
                <a:cubicBezTo>
                  <a:pt x="36" y="463"/>
                  <a:pt x="60" y="594"/>
                  <a:pt x="41" y="692"/>
                </a:cubicBezTo>
                <a:cubicBezTo>
                  <a:pt x="23" y="782"/>
                  <a:pt x="0" y="812"/>
                  <a:pt x="111" y="87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Freeform 6">
            <a:extLst>
              <a:ext uri="{FF2B5EF4-FFF2-40B4-BE49-F238E27FC236}">
                <a16:creationId xmlns:a16="http://schemas.microsoft.com/office/drawing/2014/main" id="{76225A67-8DF3-042D-D607-5746BDD133FF}"/>
              </a:ext>
            </a:extLst>
          </p:cNvPr>
          <p:cNvSpPr>
            <a:spLocks/>
          </p:cNvSpPr>
          <p:nvPr/>
        </p:nvSpPr>
        <p:spPr bwMode="auto">
          <a:xfrm>
            <a:off x="6159484" y="1924050"/>
            <a:ext cx="1679138" cy="1519238"/>
          </a:xfrm>
          <a:custGeom>
            <a:avLst/>
            <a:gdLst>
              <a:gd name="T0" fmla="*/ 516 w 995"/>
              <a:gd name="T1" fmla="*/ 834 h 900"/>
              <a:gd name="T2" fmla="*/ 904 w 995"/>
              <a:gd name="T3" fmla="*/ 604 h 900"/>
              <a:gd name="T4" fmla="*/ 831 w 995"/>
              <a:gd name="T5" fmla="*/ 395 h 900"/>
              <a:gd name="T6" fmla="*/ 146 w 995"/>
              <a:gd name="T7" fmla="*/ 26 h 900"/>
              <a:gd name="T8" fmla="*/ 3 w 995"/>
              <a:gd name="T9" fmla="*/ 96 h 900"/>
              <a:gd name="T10" fmla="*/ 9 w 995"/>
              <a:gd name="T11" fmla="*/ 576 h 900"/>
              <a:gd name="T12" fmla="*/ 68 w 995"/>
              <a:gd name="T13" fmla="*/ 670 h 900"/>
              <a:gd name="T14" fmla="*/ 328 w 995"/>
              <a:gd name="T15" fmla="*/ 804 h 900"/>
              <a:gd name="T16" fmla="*/ 516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6" y="834"/>
                </a:moveTo>
                <a:cubicBezTo>
                  <a:pt x="579" y="796"/>
                  <a:pt x="904" y="604"/>
                  <a:pt x="904" y="604"/>
                </a:cubicBezTo>
                <a:cubicBezTo>
                  <a:pt x="904" y="604"/>
                  <a:pt x="995" y="568"/>
                  <a:pt x="831" y="395"/>
                </a:cubicBezTo>
                <a:cubicBezTo>
                  <a:pt x="668" y="223"/>
                  <a:pt x="442" y="70"/>
                  <a:pt x="146"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0" y="900"/>
                  <a:pt x="516" y="834"/>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 name="Freeform 7">
            <a:extLst>
              <a:ext uri="{FF2B5EF4-FFF2-40B4-BE49-F238E27FC236}">
                <a16:creationId xmlns:a16="http://schemas.microsoft.com/office/drawing/2014/main" id="{4AFF03C0-1412-AC72-2B61-679FE0579CD8}"/>
              </a:ext>
            </a:extLst>
          </p:cNvPr>
          <p:cNvSpPr>
            <a:spLocks/>
          </p:cNvSpPr>
          <p:nvPr/>
        </p:nvSpPr>
        <p:spPr bwMode="auto">
          <a:xfrm>
            <a:off x="6148374" y="4468814"/>
            <a:ext cx="1664854" cy="1527175"/>
          </a:xfrm>
          <a:custGeom>
            <a:avLst/>
            <a:gdLst>
              <a:gd name="T0" fmla="*/ 7 w 987"/>
              <a:gd name="T1" fmla="*/ 357 h 905"/>
              <a:gd name="T2" fmla="*/ 23 w 987"/>
              <a:gd name="T3" fmla="*/ 808 h 905"/>
              <a:gd name="T4" fmla="*/ 241 w 987"/>
              <a:gd name="T5" fmla="*/ 844 h 905"/>
              <a:gd name="T6" fmla="*/ 893 w 987"/>
              <a:gd name="T7" fmla="*/ 420 h 905"/>
              <a:gd name="T8" fmla="*/ 901 w 987"/>
              <a:gd name="T9" fmla="*/ 260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1" y="844"/>
                </a:cubicBezTo>
                <a:cubicBezTo>
                  <a:pt x="470" y="783"/>
                  <a:pt x="714" y="658"/>
                  <a:pt x="893" y="420"/>
                </a:cubicBezTo>
                <a:cubicBezTo>
                  <a:pt x="917" y="389"/>
                  <a:pt x="987" y="304"/>
                  <a:pt x="901" y="260"/>
                </a:cubicBezTo>
                <a:cubicBezTo>
                  <a:pt x="815" y="217"/>
                  <a:pt x="477" y="36"/>
                  <a:pt x="477" y="36"/>
                </a:cubicBezTo>
                <a:cubicBezTo>
                  <a:pt x="477" y="36"/>
                  <a:pt x="413" y="0"/>
                  <a:pt x="366" y="43"/>
                </a:cubicBezTo>
                <a:cubicBezTo>
                  <a:pt x="318" y="85"/>
                  <a:pt x="219" y="172"/>
                  <a:pt x="124" y="206"/>
                </a:cubicBezTo>
                <a:cubicBezTo>
                  <a:pt x="38" y="237"/>
                  <a:pt x="0" y="232"/>
                  <a:pt x="7" y="3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8">
            <a:extLst>
              <a:ext uri="{FF2B5EF4-FFF2-40B4-BE49-F238E27FC236}">
                <a16:creationId xmlns:a16="http://schemas.microsoft.com/office/drawing/2014/main" id="{5A7E8A81-350F-4A6E-0AF0-E187774CB206}"/>
              </a:ext>
            </a:extLst>
          </p:cNvPr>
          <p:cNvSpPr>
            <a:spLocks/>
          </p:cNvSpPr>
          <p:nvPr/>
        </p:nvSpPr>
        <p:spPr bwMode="auto">
          <a:xfrm>
            <a:off x="4356553" y="4446589"/>
            <a:ext cx="1683899" cy="1516063"/>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5 w 998"/>
              <a:gd name="T11" fmla="*/ 323 h 898"/>
              <a:gd name="T12" fmla="*/ 926 w 998"/>
              <a:gd name="T13" fmla="*/ 229 h 898"/>
              <a:gd name="T14" fmla="*/ 665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5" y="323"/>
                  <a:pt x="985" y="323"/>
                </a:cubicBezTo>
                <a:cubicBezTo>
                  <a:pt x="985" y="323"/>
                  <a:pt x="986" y="249"/>
                  <a:pt x="926" y="229"/>
                </a:cubicBezTo>
                <a:cubicBezTo>
                  <a:pt x="866" y="208"/>
                  <a:pt x="741" y="163"/>
                  <a:pt x="665" y="96"/>
                </a:cubicBezTo>
                <a:cubicBezTo>
                  <a:pt x="597" y="35"/>
                  <a:pt x="582" y="0"/>
                  <a:pt x="477" y="6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id="{A59448D2-211D-9AAB-989D-CE59333974FF}"/>
              </a:ext>
            </a:extLst>
          </p:cNvPr>
          <p:cNvSpPr>
            <a:spLocks/>
          </p:cNvSpPr>
          <p:nvPr/>
        </p:nvSpPr>
        <p:spPr bwMode="auto">
          <a:xfrm>
            <a:off x="4059768" y="2973389"/>
            <a:ext cx="1231579" cy="1935163"/>
          </a:xfrm>
          <a:custGeom>
            <a:avLst/>
            <a:gdLst>
              <a:gd name="T0" fmla="*/ 620 w 730"/>
              <a:gd name="T1" fmla="*/ 276 h 1146"/>
              <a:gd name="T2" fmla="*/ 224 w 730"/>
              <a:gd name="T3" fmla="*/ 59 h 1146"/>
              <a:gd name="T4" fmla="*/ 81 w 730"/>
              <a:gd name="T5" fmla="*/ 229 h 1146"/>
              <a:gd name="T6" fmla="*/ 113 w 730"/>
              <a:gd name="T7" fmla="*/ 1006 h 1146"/>
              <a:gd name="T8" fmla="*/ 246 w 730"/>
              <a:gd name="T9" fmla="*/ 1094 h 1146"/>
              <a:gd name="T10" fmla="*/ 656 w 730"/>
              <a:gd name="T11" fmla="*/ 844 h 1146"/>
              <a:gd name="T12" fmla="*/ 707 w 730"/>
              <a:gd name="T13" fmla="*/ 745 h 1146"/>
              <a:gd name="T14" fmla="*/ 690 w 730"/>
              <a:gd name="T15" fmla="*/ 453 h 1146"/>
              <a:gd name="T16" fmla="*/ 620 w 730"/>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146">
                <a:moveTo>
                  <a:pt x="620" y="276"/>
                </a:moveTo>
                <a:cubicBezTo>
                  <a:pt x="554" y="242"/>
                  <a:pt x="224" y="59"/>
                  <a:pt x="224" y="59"/>
                </a:cubicBezTo>
                <a:cubicBezTo>
                  <a:pt x="224" y="59"/>
                  <a:pt x="146" y="0"/>
                  <a:pt x="81" y="229"/>
                </a:cubicBezTo>
                <a:cubicBezTo>
                  <a:pt x="16" y="456"/>
                  <a:pt x="0" y="730"/>
                  <a:pt x="113" y="1006"/>
                </a:cubicBezTo>
                <a:cubicBezTo>
                  <a:pt x="128" y="1042"/>
                  <a:pt x="165" y="1146"/>
                  <a:pt x="246" y="1094"/>
                </a:cubicBezTo>
                <a:cubicBezTo>
                  <a:pt x="327" y="1042"/>
                  <a:pt x="656" y="844"/>
                  <a:pt x="656" y="844"/>
                </a:cubicBezTo>
                <a:cubicBezTo>
                  <a:pt x="656" y="844"/>
                  <a:pt x="719" y="807"/>
                  <a:pt x="707" y="745"/>
                </a:cubicBezTo>
                <a:cubicBezTo>
                  <a:pt x="695" y="682"/>
                  <a:pt x="670" y="552"/>
                  <a:pt x="690" y="453"/>
                </a:cubicBezTo>
                <a:cubicBezTo>
                  <a:pt x="707" y="363"/>
                  <a:pt x="730" y="333"/>
                  <a:pt x="620" y="276"/>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Oval 15">
            <a:extLst>
              <a:ext uri="{FF2B5EF4-FFF2-40B4-BE49-F238E27FC236}">
                <a16:creationId xmlns:a16="http://schemas.microsoft.com/office/drawing/2014/main" id="{6C938F0B-280C-6BAE-54FB-60BC07414D3B}"/>
              </a:ext>
            </a:extLst>
          </p:cNvPr>
          <p:cNvSpPr>
            <a:spLocks noChangeArrowheads="1"/>
          </p:cNvSpPr>
          <p:nvPr/>
        </p:nvSpPr>
        <p:spPr bwMode="auto">
          <a:xfrm>
            <a:off x="5334199" y="3187701"/>
            <a:ext cx="1512494" cy="1514475"/>
          </a:xfrm>
          <a:prstGeom prst="ellipse">
            <a:avLst/>
          </a:prstGeom>
          <a:solidFill>
            <a:schemeClr val="tx2"/>
          </a:solidFill>
          <a:ln>
            <a:noFill/>
          </a:ln>
        </p:spPr>
        <p:txBody>
          <a:bodyPr vert="horz" wrap="square" lIns="91440" tIns="45720" rIns="91440" bIns="45720" numCol="1" anchor="ctr" anchorCtr="0" compatLnSpc="1">
            <a:prstTxWarp prst="textNoShape">
              <a:avLst/>
            </a:prstTxWarp>
          </a:bodyPr>
          <a:lstStyle/>
          <a:p>
            <a:pPr algn="ctr"/>
            <a:endParaRPr lang="id-ID" b="1" dirty="0">
              <a:solidFill>
                <a:schemeClr val="bg1"/>
              </a:solidFill>
              <a:latin typeface="+mj-lt"/>
            </a:endParaRPr>
          </a:p>
        </p:txBody>
      </p:sp>
      <p:sp>
        <p:nvSpPr>
          <p:cNvPr id="17" name="Freeform 11">
            <a:extLst>
              <a:ext uri="{FF2B5EF4-FFF2-40B4-BE49-F238E27FC236}">
                <a16:creationId xmlns:a16="http://schemas.microsoft.com/office/drawing/2014/main" id="{88131BF6-8CE1-BAD4-BA5E-B89548A06A04}"/>
              </a:ext>
            </a:extLst>
          </p:cNvPr>
          <p:cNvSpPr>
            <a:spLocks/>
          </p:cNvSpPr>
          <p:nvPr/>
        </p:nvSpPr>
        <p:spPr bwMode="auto">
          <a:xfrm>
            <a:off x="4370837" y="1914526"/>
            <a:ext cx="1679138" cy="1503363"/>
          </a:xfrm>
          <a:custGeom>
            <a:avLst/>
            <a:gdLst>
              <a:gd name="T0" fmla="*/ 981 w 996"/>
              <a:gd name="T1" fmla="*/ 547 h 890"/>
              <a:gd name="T2" fmla="*/ 981 w 996"/>
              <a:gd name="T3" fmla="*/ 96 h 890"/>
              <a:gd name="T4" fmla="*/ 764 w 996"/>
              <a:gd name="T5" fmla="*/ 53 h 890"/>
              <a:gd name="T6" fmla="*/ 98 w 996"/>
              <a:gd name="T7" fmla="*/ 453 h 890"/>
              <a:gd name="T8" fmla="*/ 84 w 996"/>
              <a:gd name="T9" fmla="*/ 613 h 890"/>
              <a:gd name="T10" fmla="*/ 500 w 996"/>
              <a:gd name="T11" fmla="*/ 852 h 890"/>
              <a:gd name="T12" fmla="*/ 612 w 996"/>
              <a:gd name="T13" fmla="*/ 849 h 890"/>
              <a:gd name="T14" fmla="*/ 859 w 996"/>
              <a:gd name="T15" fmla="*/ 694 h 890"/>
              <a:gd name="T16" fmla="*/ 981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1" y="547"/>
                </a:moveTo>
                <a:cubicBezTo>
                  <a:pt x="980" y="474"/>
                  <a:pt x="981" y="96"/>
                  <a:pt x="981" y="96"/>
                </a:cubicBezTo>
                <a:cubicBezTo>
                  <a:pt x="981" y="96"/>
                  <a:pt x="996" y="0"/>
                  <a:pt x="764" y="53"/>
                </a:cubicBezTo>
                <a:cubicBezTo>
                  <a:pt x="533" y="105"/>
                  <a:pt x="286" y="222"/>
                  <a:pt x="98" y="453"/>
                </a:cubicBezTo>
                <a:cubicBezTo>
                  <a:pt x="73" y="484"/>
                  <a:pt x="0" y="566"/>
                  <a:pt x="84" y="613"/>
                </a:cubicBezTo>
                <a:cubicBezTo>
                  <a:pt x="169" y="659"/>
                  <a:pt x="500" y="852"/>
                  <a:pt x="500" y="852"/>
                </a:cubicBezTo>
                <a:cubicBezTo>
                  <a:pt x="500" y="852"/>
                  <a:pt x="563" y="890"/>
                  <a:pt x="612" y="849"/>
                </a:cubicBezTo>
                <a:cubicBezTo>
                  <a:pt x="661" y="808"/>
                  <a:pt x="763" y="724"/>
                  <a:pt x="859" y="694"/>
                </a:cubicBezTo>
                <a:cubicBezTo>
                  <a:pt x="947" y="667"/>
                  <a:pt x="984" y="672"/>
                  <a:pt x="981" y="547"/>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TextBox 17">
            <a:extLst>
              <a:ext uri="{FF2B5EF4-FFF2-40B4-BE49-F238E27FC236}">
                <a16:creationId xmlns:a16="http://schemas.microsoft.com/office/drawing/2014/main" id="{EB85FBB5-38DF-D9D5-67A1-4BCBF6B344C4}"/>
              </a:ext>
            </a:extLst>
          </p:cNvPr>
          <p:cNvSpPr txBox="1"/>
          <p:nvPr/>
        </p:nvSpPr>
        <p:spPr>
          <a:xfrm>
            <a:off x="5334199" y="3672234"/>
            <a:ext cx="1512494" cy="584775"/>
          </a:xfrm>
          <a:prstGeom prst="rect">
            <a:avLst/>
          </a:prstGeom>
          <a:noFill/>
        </p:spPr>
        <p:txBody>
          <a:bodyPr wrap="square" rtlCol="0">
            <a:spAutoFit/>
          </a:bodyPr>
          <a:lstStyle/>
          <a:p>
            <a:pPr algn="ctr"/>
            <a:r>
              <a:rPr lang="en-GB" sz="1600" b="1" dirty="0">
                <a:solidFill>
                  <a:schemeClr val="bg1"/>
                </a:solidFill>
                <a:latin typeface="+mj-lt"/>
              </a:rPr>
              <a:t>Risk to Recovery</a:t>
            </a:r>
            <a:endParaRPr lang="id-ID" sz="1600" b="1" dirty="0">
              <a:solidFill>
                <a:schemeClr val="bg1"/>
              </a:solidFill>
              <a:latin typeface="+mj-lt"/>
            </a:endParaRPr>
          </a:p>
        </p:txBody>
      </p:sp>
      <p:sp>
        <p:nvSpPr>
          <p:cNvPr id="19" name="Oval 18">
            <a:extLst>
              <a:ext uri="{FF2B5EF4-FFF2-40B4-BE49-F238E27FC236}">
                <a16:creationId xmlns:a16="http://schemas.microsoft.com/office/drawing/2014/main" id="{FC16540C-4BE6-8B6F-7746-32853469710E}"/>
              </a:ext>
            </a:extLst>
          </p:cNvPr>
          <p:cNvSpPr>
            <a:spLocks noChangeArrowheads="1"/>
          </p:cNvSpPr>
          <p:nvPr/>
        </p:nvSpPr>
        <p:spPr bwMode="auto">
          <a:xfrm>
            <a:off x="767820" y="2543217"/>
            <a:ext cx="179953" cy="180000"/>
          </a:xfrm>
          <a:prstGeom prst="ellipse">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Oval 19">
            <a:extLst>
              <a:ext uri="{FF2B5EF4-FFF2-40B4-BE49-F238E27FC236}">
                <a16:creationId xmlns:a16="http://schemas.microsoft.com/office/drawing/2014/main" id="{FA9AFD5B-632F-ECB6-545B-EAC93BCDE71B}"/>
              </a:ext>
            </a:extLst>
          </p:cNvPr>
          <p:cNvSpPr>
            <a:spLocks noChangeArrowheads="1"/>
          </p:cNvSpPr>
          <p:nvPr/>
        </p:nvSpPr>
        <p:spPr bwMode="auto">
          <a:xfrm>
            <a:off x="767820" y="3548416"/>
            <a:ext cx="179953" cy="180000"/>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Oval 20">
            <a:extLst>
              <a:ext uri="{FF2B5EF4-FFF2-40B4-BE49-F238E27FC236}">
                <a16:creationId xmlns:a16="http://schemas.microsoft.com/office/drawing/2014/main" id="{7F334AC3-6B60-02F4-D797-B627EEAD6EB0}"/>
              </a:ext>
            </a:extLst>
          </p:cNvPr>
          <p:cNvSpPr>
            <a:spLocks noChangeArrowheads="1"/>
          </p:cNvSpPr>
          <p:nvPr/>
        </p:nvSpPr>
        <p:spPr bwMode="auto">
          <a:xfrm>
            <a:off x="767820" y="4633628"/>
            <a:ext cx="179953" cy="1800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TextBox 21">
            <a:extLst>
              <a:ext uri="{FF2B5EF4-FFF2-40B4-BE49-F238E27FC236}">
                <a16:creationId xmlns:a16="http://schemas.microsoft.com/office/drawing/2014/main" id="{9B98F0BC-3DD7-EC64-9093-72C2F9F55288}"/>
              </a:ext>
            </a:extLst>
          </p:cNvPr>
          <p:cNvSpPr txBox="1"/>
          <p:nvPr/>
        </p:nvSpPr>
        <p:spPr>
          <a:xfrm>
            <a:off x="996016" y="2474357"/>
            <a:ext cx="2433350" cy="584775"/>
          </a:xfrm>
          <a:prstGeom prst="rect">
            <a:avLst/>
          </a:prstGeom>
          <a:noFill/>
        </p:spPr>
        <p:txBody>
          <a:bodyPr wrap="square" rtlCol="0">
            <a:spAutoFit/>
          </a:bodyPr>
          <a:lstStyle/>
          <a:p>
            <a:r>
              <a:rPr lang="en-GB" sz="1600" b="1" dirty="0">
                <a:latin typeface="+mj-lt"/>
              </a:rPr>
              <a:t>Oil prices and inflationary risk</a:t>
            </a:r>
            <a:endParaRPr lang="id-ID" sz="1600" b="1" dirty="0">
              <a:latin typeface="+mj-lt"/>
            </a:endParaRPr>
          </a:p>
        </p:txBody>
      </p:sp>
      <p:sp>
        <p:nvSpPr>
          <p:cNvPr id="24" name="TextBox 23">
            <a:extLst>
              <a:ext uri="{FF2B5EF4-FFF2-40B4-BE49-F238E27FC236}">
                <a16:creationId xmlns:a16="http://schemas.microsoft.com/office/drawing/2014/main" id="{ECC1D4F3-4EFA-C1FD-FFB5-24610CF6B655}"/>
              </a:ext>
            </a:extLst>
          </p:cNvPr>
          <p:cNvSpPr txBox="1"/>
          <p:nvPr/>
        </p:nvSpPr>
        <p:spPr>
          <a:xfrm>
            <a:off x="1000146" y="3469139"/>
            <a:ext cx="2521844" cy="338554"/>
          </a:xfrm>
          <a:prstGeom prst="rect">
            <a:avLst/>
          </a:prstGeom>
          <a:noFill/>
        </p:spPr>
        <p:txBody>
          <a:bodyPr wrap="none" rtlCol="0">
            <a:spAutoFit/>
          </a:bodyPr>
          <a:lstStyle/>
          <a:p>
            <a:r>
              <a:rPr lang="en-GB" sz="1600" b="1" dirty="0">
                <a:latin typeface="+mj-lt"/>
              </a:rPr>
              <a:t>Supply chain disruption</a:t>
            </a:r>
            <a:endParaRPr lang="id-ID" sz="1600" b="1" dirty="0">
              <a:latin typeface="+mj-lt"/>
            </a:endParaRPr>
          </a:p>
        </p:txBody>
      </p:sp>
      <p:sp>
        <p:nvSpPr>
          <p:cNvPr id="26" name="TextBox 25">
            <a:extLst>
              <a:ext uri="{FF2B5EF4-FFF2-40B4-BE49-F238E27FC236}">
                <a16:creationId xmlns:a16="http://schemas.microsoft.com/office/drawing/2014/main" id="{5127C647-F798-C874-1B23-098423B3459F}"/>
              </a:ext>
            </a:extLst>
          </p:cNvPr>
          <p:cNvSpPr txBox="1"/>
          <p:nvPr/>
        </p:nvSpPr>
        <p:spPr>
          <a:xfrm>
            <a:off x="1000146" y="4532899"/>
            <a:ext cx="2253381" cy="584775"/>
          </a:xfrm>
          <a:prstGeom prst="rect">
            <a:avLst/>
          </a:prstGeom>
          <a:noFill/>
        </p:spPr>
        <p:txBody>
          <a:bodyPr wrap="square" rtlCol="0">
            <a:spAutoFit/>
          </a:bodyPr>
          <a:lstStyle/>
          <a:p>
            <a:r>
              <a:rPr lang="en-GB" sz="1600" b="1" dirty="0">
                <a:latin typeface="+mj-lt"/>
              </a:rPr>
              <a:t>Financial market disruption</a:t>
            </a:r>
            <a:endParaRPr lang="id-ID" sz="1600" b="1" dirty="0">
              <a:latin typeface="+mj-lt"/>
            </a:endParaRPr>
          </a:p>
        </p:txBody>
      </p:sp>
      <p:sp>
        <p:nvSpPr>
          <p:cNvPr id="27" name="TextBox 26">
            <a:extLst>
              <a:ext uri="{FF2B5EF4-FFF2-40B4-BE49-F238E27FC236}">
                <a16:creationId xmlns:a16="http://schemas.microsoft.com/office/drawing/2014/main" id="{3BAB544B-01E1-BFCF-B9A0-69520F6A738E}"/>
              </a:ext>
            </a:extLst>
          </p:cNvPr>
          <p:cNvSpPr txBox="1"/>
          <p:nvPr/>
        </p:nvSpPr>
        <p:spPr>
          <a:xfrm>
            <a:off x="996015" y="4766558"/>
            <a:ext cx="2433350" cy="276999"/>
          </a:xfrm>
          <a:prstGeom prst="rect">
            <a:avLst/>
          </a:prstGeom>
          <a:noFill/>
        </p:spPr>
        <p:txBody>
          <a:bodyPr wrap="square" rtlCol="0">
            <a:spAutoFit/>
          </a:bodyPr>
          <a:lstStyle/>
          <a:p>
            <a:r>
              <a:rPr lang="id-ID" sz="1200" dirty="0">
                <a:solidFill>
                  <a:schemeClr val="tx2"/>
                </a:solidFill>
              </a:rPr>
              <a:t> </a:t>
            </a:r>
            <a:endParaRPr lang="en-US" sz="1200" b="1" dirty="0">
              <a:solidFill>
                <a:schemeClr val="tx2"/>
              </a:solidFill>
            </a:endParaRPr>
          </a:p>
        </p:txBody>
      </p:sp>
      <p:sp>
        <p:nvSpPr>
          <p:cNvPr id="28" name="Oval 27">
            <a:extLst>
              <a:ext uri="{FF2B5EF4-FFF2-40B4-BE49-F238E27FC236}">
                <a16:creationId xmlns:a16="http://schemas.microsoft.com/office/drawing/2014/main" id="{DB63BDF6-A0D3-6CFF-CD1C-6CC7158847D9}"/>
              </a:ext>
            </a:extLst>
          </p:cNvPr>
          <p:cNvSpPr>
            <a:spLocks noChangeArrowheads="1"/>
          </p:cNvSpPr>
          <p:nvPr/>
        </p:nvSpPr>
        <p:spPr bwMode="auto">
          <a:xfrm>
            <a:off x="8741019" y="2533497"/>
            <a:ext cx="179953" cy="180000"/>
          </a:xfrm>
          <a:prstGeom prst="ellipse">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Oval 28">
            <a:extLst>
              <a:ext uri="{FF2B5EF4-FFF2-40B4-BE49-F238E27FC236}">
                <a16:creationId xmlns:a16="http://schemas.microsoft.com/office/drawing/2014/main" id="{A489B484-A5B1-E8B8-2803-8AC2DE841CB7}"/>
              </a:ext>
            </a:extLst>
          </p:cNvPr>
          <p:cNvSpPr>
            <a:spLocks noChangeArrowheads="1"/>
          </p:cNvSpPr>
          <p:nvPr/>
        </p:nvSpPr>
        <p:spPr bwMode="auto">
          <a:xfrm>
            <a:off x="8741019" y="3538696"/>
            <a:ext cx="179953" cy="180000"/>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Oval 29">
            <a:extLst>
              <a:ext uri="{FF2B5EF4-FFF2-40B4-BE49-F238E27FC236}">
                <a16:creationId xmlns:a16="http://schemas.microsoft.com/office/drawing/2014/main" id="{8C711544-AE3D-A098-016C-B26C62947479}"/>
              </a:ext>
            </a:extLst>
          </p:cNvPr>
          <p:cNvSpPr>
            <a:spLocks noChangeArrowheads="1"/>
          </p:cNvSpPr>
          <p:nvPr/>
        </p:nvSpPr>
        <p:spPr bwMode="auto">
          <a:xfrm>
            <a:off x="8741019" y="4623908"/>
            <a:ext cx="179953" cy="1800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TextBox 30">
            <a:extLst>
              <a:ext uri="{FF2B5EF4-FFF2-40B4-BE49-F238E27FC236}">
                <a16:creationId xmlns:a16="http://schemas.microsoft.com/office/drawing/2014/main" id="{99068C6A-E070-FE27-AEEA-B4D3B7613821}"/>
              </a:ext>
            </a:extLst>
          </p:cNvPr>
          <p:cNvSpPr txBox="1"/>
          <p:nvPr/>
        </p:nvSpPr>
        <p:spPr>
          <a:xfrm>
            <a:off x="8969214" y="2463940"/>
            <a:ext cx="2534668" cy="338554"/>
          </a:xfrm>
          <a:prstGeom prst="rect">
            <a:avLst/>
          </a:prstGeom>
          <a:noFill/>
        </p:spPr>
        <p:txBody>
          <a:bodyPr wrap="none" rtlCol="0">
            <a:spAutoFit/>
          </a:bodyPr>
          <a:lstStyle/>
          <a:p>
            <a:r>
              <a:rPr lang="en-GB" sz="1600" b="1" dirty="0">
                <a:latin typeface="+mj-lt"/>
              </a:rPr>
              <a:t>Uncertain foreign policy</a:t>
            </a:r>
            <a:endParaRPr lang="id-ID" sz="1600" b="1" dirty="0">
              <a:latin typeface="+mj-lt"/>
            </a:endParaRPr>
          </a:p>
        </p:txBody>
      </p:sp>
      <p:sp>
        <p:nvSpPr>
          <p:cNvPr id="33" name="TextBox 32">
            <a:extLst>
              <a:ext uri="{FF2B5EF4-FFF2-40B4-BE49-F238E27FC236}">
                <a16:creationId xmlns:a16="http://schemas.microsoft.com/office/drawing/2014/main" id="{B74AE1BC-CED7-0DCE-5F5F-34C0C3CEF76A}"/>
              </a:ext>
            </a:extLst>
          </p:cNvPr>
          <p:cNvSpPr txBox="1"/>
          <p:nvPr/>
        </p:nvSpPr>
        <p:spPr>
          <a:xfrm>
            <a:off x="8969214" y="3443317"/>
            <a:ext cx="2454966" cy="584775"/>
          </a:xfrm>
          <a:prstGeom prst="rect">
            <a:avLst/>
          </a:prstGeom>
          <a:noFill/>
        </p:spPr>
        <p:txBody>
          <a:bodyPr wrap="square" rtlCol="0">
            <a:spAutoFit/>
          </a:bodyPr>
          <a:lstStyle/>
          <a:p>
            <a:r>
              <a:rPr lang="en-GB" sz="1600" b="1" dirty="0">
                <a:latin typeface="+mj-lt"/>
              </a:rPr>
              <a:t>Risk of tariffs and isolationist policies</a:t>
            </a:r>
            <a:endParaRPr lang="id-ID" sz="1600" b="1" dirty="0">
              <a:latin typeface="+mj-lt"/>
            </a:endParaRPr>
          </a:p>
        </p:txBody>
      </p:sp>
      <p:grpSp>
        <p:nvGrpSpPr>
          <p:cNvPr id="37" name="Group 36">
            <a:extLst>
              <a:ext uri="{FF2B5EF4-FFF2-40B4-BE49-F238E27FC236}">
                <a16:creationId xmlns:a16="http://schemas.microsoft.com/office/drawing/2014/main" id="{307C9E24-D761-7298-C9CF-488C2BF840EB}"/>
              </a:ext>
            </a:extLst>
          </p:cNvPr>
          <p:cNvGrpSpPr/>
          <p:nvPr/>
        </p:nvGrpSpPr>
        <p:grpSpPr>
          <a:xfrm>
            <a:off x="5079565" y="2508097"/>
            <a:ext cx="509251" cy="374680"/>
            <a:chOff x="5775325" y="3484563"/>
            <a:chExt cx="714376" cy="525462"/>
          </a:xfrm>
          <a:solidFill>
            <a:schemeClr val="bg1"/>
          </a:solidFill>
        </p:grpSpPr>
        <p:sp>
          <p:nvSpPr>
            <p:cNvPr id="38" name="Freeform 5">
              <a:extLst>
                <a:ext uri="{FF2B5EF4-FFF2-40B4-BE49-F238E27FC236}">
                  <a16:creationId xmlns:a16="http://schemas.microsoft.com/office/drawing/2014/main" id="{4D31A64D-D5F9-DB9F-586D-5C31678D13CA}"/>
                </a:ext>
              </a:extLst>
            </p:cNvPr>
            <p:cNvSpPr>
              <a:spLocks/>
            </p:cNvSpPr>
            <p:nvPr/>
          </p:nvSpPr>
          <p:spPr bwMode="auto">
            <a:xfrm>
              <a:off x="5775325" y="3662363"/>
              <a:ext cx="350838" cy="314325"/>
            </a:xfrm>
            <a:custGeom>
              <a:avLst/>
              <a:gdLst>
                <a:gd name="T0" fmla="*/ 0 w 52"/>
                <a:gd name="T1" fmla="*/ 3 h 46"/>
                <a:gd name="T2" fmla="*/ 13 w 52"/>
                <a:gd name="T3" fmla="*/ 12 h 46"/>
                <a:gd name="T4" fmla="*/ 23 w 52"/>
                <a:gd name="T5" fmla="*/ 34 h 46"/>
                <a:gd name="T6" fmla="*/ 42 w 52"/>
                <a:gd name="T7" fmla="*/ 45 h 46"/>
                <a:gd name="T8" fmla="*/ 27 w 52"/>
                <a:gd name="T9" fmla="*/ 17 h 46"/>
                <a:gd name="T10" fmla="*/ 45 w 52"/>
                <a:gd name="T11" fmla="*/ 44 h 46"/>
                <a:gd name="T12" fmla="*/ 50 w 52"/>
                <a:gd name="T13" fmla="*/ 29 h 46"/>
                <a:gd name="T14" fmla="*/ 0 w 52"/>
                <a:gd name="T15" fmla="*/ 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6">
                  <a:moveTo>
                    <a:pt x="0" y="3"/>
                  </a:moveTo>
                  <a:cubicBezTo>
                    <a:pt x="6" y="5"/>
                    <a:pt x="10" y="7"/>
                    <a:pt x="13" y="12"/>
                  </a:cubicBezTo>
                  <a:cubicBezTo>
                    <a:pt x="18" y="20"/>
                    <a:pt x="19" y="26"/>
                    <a:pt x="23" y="34"/>
                  </a:cubicBezTo>
                  <a:cubicBezTo>
                    <a:pt x="28" y="44"/>
                    <a:pt x="38" y="46"/>
                    <a:pt x="42" y="45"/>
                  </a:cubicBezTo>
                  <a:cubicBezTo>
                    <a:pt x="42" y="36"/>
                    <a:pt x="36" y="24"/>
                    <a:pt x="27" y="17"/>
                  </a:cubicBezTo>
                  <a:cubicBezTo>
                    <a:pt x="38" y="24"/>
                    <a:pt x="44" y="33"/>
                    <a:pt x="45" y="44"/>
                  </a:cubicBezTo>
                  <a:cubicBezTo>
                    <a:pt x="45" y="44"/>
                    <a:pt x="52" y="39"/>
                    <a:pt x="50" y="29"/>
                  </a:cubicBezTo>
                  <a:cubicBezTo>
                    <a:pt x="46" y="5"/>
                    <a:pt x="18"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6">
              <a:extLst>
                <a:ext uri="{FF2B5EF4-FFF2-40B4-BE49-F238E27FC236}">
                  <a16:creationId xmlns:a16="http://schemas.microsoft.com/office/drawing/2014/main" id="{58F54B61-BCBA-9FD6-AD2E-7712B070A55C}"/>
                </a:ext>
              </a:extLst>
            </p:cNvPr>
            <p:cNvSpPr>
              <a:spLocks/>
            </p:cNvSpPr>
            <p:nvPr/>
          </p:nvSpPr>
          <p:spPr bwMode="auto">
            <a:xfrm>
              <a:off x="6072188" y="3484563"/>
              <a:ext cx="417513" cy="525462"/>
            </a:xfrm>
            <a:custGeom>
              <a:avLst/>
              <a:gdLst>
                <a:gd name="T0" fmla="*/ 0 w 62"/>
                <a:gd name="T1" fmla="*/ 38 h 77"/>
                <a:gd name="T2" fmla="*/ 8 w 62"/>
                <a:gd name="T3" fmla="*/ 56 h 77"/>
                <a:gd name="T4" fmla="*/ 5 w 62"/>
                <a:gd name="T5" fmla="*/ 70 h 77"/>
                <a:gd name="T6" fmla="*/ 10 w 62"/>
                <a:gd name="T7" fmla="*/ 74 h 77"/>
                <a:gd name="T8" fmla="*/ 29 w 62"/>
                <a:gd name="T9" fmla="*/ 29 h 77"/>
                <a:gd name="T10" fmla="*/ 13 w 62"/>
                <a:gd name="T11" fmla="*/ 75 h 77"/>
                <a:gd name="T12" fmla="*/ 39 w 62"/>
                <a:gd name="T13" fmla="*/ 52 h 77"/>
                <a:gd name="T14" fmla="*/ 46 w 62"/>
                <a:gd name="T15" fmla="*/ 18 h 77"/>
                <a:gd name="T16" fmla="*/ 62 w 62"/>
                <a:gd name="T17" fmla="*/ 0 h 77"/>
                <a:gd name="T18" fmla="*/ 0 w 62"/>
                <a:gd name="T19"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7">
                  <a:moveTo>
                    <a:pt x="0" y="38"/>
                  </a:moveTo>
                  <a:cubicBezTo>
                    <a:pt x="5" y="43"/>
                    <a:pt x="7" y="48"/>
                    <a:pt x="8" y="56"/>
                  </a:cubicBezTo>
                  <a:cubicBezTo>
                    <a:pt x="9" y="61"/>
                    <a:pt x="7" y="66"/>
                    <a:pt x="5" y="70"/>
                  </a:cubicBezTo>
                  <a:cubicBezTo>
                    <a:pt x="6" y="73"/>
                    <a:pt x="10" y="74"/>
                    <a:pt x="10" y="74"/>
                  </a:cubicBezTo>
                  <a:cubicBezTo>
                    <a:pt x="11" y="56"/>
                    <a:pt x="14" y="42"/>
                    <a:pt x="29" y="29"/>
                  </a:cubicBezTo>
                  <a:cubicBezTo>
                    <a:pt x="17" y="42"/>
                    <a:pt x="12" y="62"/>
                    <a:pt x="13" y="75"/>
                  </a:cubicBezTo>
                  <a:cubicBezTo>
                    <a:pt x="21" y="77"/>
                    <a:pt x="35" y="69"/>
                    <a:pt x="39" y="52"/>
                  </a:cubicBezTo>
                  <a:cubicBezTo>
                    <a:pt x="43" y="39"/>
                    <a:pt x="41" y="30"/>
                    <a:pt x="46" y="18"/>
                  </a:cubicBezTo>
                  <a:cubicBezTo>
                    <a:pt x="50" y="9"/>
                    <a:pt x="55" y="5"/>
                    <a:pt x="62" y="0"/>
                  </a:cubicBezTo>
                  <a:cubicBezTo>
                    <a:pt x="40" y="1"/>
                    <a:pt x="8" y="13"/>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41043505-C4AF-8E0A-F80A-417D479842B0}"/>
              </a:ext>
            </a:extLst>
          </p:cNvPr>
          <p:cNvGrpSpPr/>
          <p:nvPr/>
        </p:nvGrpSpPr>
        <p:grpSpPr>
          <a:xfrm>
            <a:off x="4472411" y="3753218"/>
            <a:ext cx="371840" cy="351888"/>
            <a:chOff x="8493125" y="2289175"/>
            <a:chExt cx="854075" cy="808038"/>
          </a:xfrm>
          <a:solidFill>
            <a:schemeClr val="bg1"/>
          </a:solidFill>
        </p:grpSpPr>
        <p:sp>
          <p:nvSpPr>
            <p:cNvPr id="41" name="Freeform 24">
              <a:extLst>
                <a:ext uri="{FF2B5EF4-FFF2-40B4-BE49-F238E27FC236}">
                  <a16:creationId xmlns:a16="http://schemas.microsoft.com/office/drawing/2014/main" id="{7D9F68B0-C480-AFE3-49DF-30AF0913BE06}"/>
                </a:ext>
              </a:extLst>
            </p:cNvPr>
            <p:cNvSpPr>
              <a:spLocks noEditPoints="1"/>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Oval 25">
              <a:extLst>
                <a:ext uri="{FF2B5EF4-FFF2-40B4-BE49-F238E27FC236}">
                  <a16:creationId xmlns:a16="http://schemas.microsoft.com/office/drawing/2014/main" id="{8118EEBE-E3AC-2ED4-6E84-ADCC33C0AACB}"/>
                </a:ext>
              </a:extLst>
            </p:cNvPr>
            <p:cNvSpPr>
              <a:spLocks noChangeArrowheads="1"/>
            </p:cNvSpPr>
            <p:nvPr/>
          </p:nvSpPr>
          <p:spPr bwMode="auto">
            <a:xfrm>
              <a:off x="8729663" y="2289175"/>
              <a:ext cx="382588" cy="427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3" name="Freeform 9">
            <a:extLst>
              <a:ext uri="{FF2B5EF4-FFF2-40B4-BE49-F238E27FC236}">
                <a16:creationId xmlns:a16="http://schemas.microsoft.com/office/drawing/2014/main" id="{45AAD4B7-9444-AAC3-DC56-33F751F84796}"/>
              </a:ext>
            </a:extLst>
          </p:cNvPr>
          <p:cNvSpPr>
            <a:spLocks noEditPoints="1"/>
          </p:cNvSpPr>
          <p:nvPr/>
        </p:nvSpPr>
        <p:spPr bwMode="auto">
          <a:xfrm>
            <a:off x="5253105" y="4938855"/>
            <a:ext cx="214563" cy="525051"/>
          </a:xfrm>
          <a:custGeom>
            <a:avLst/>
            <a:gdLst>
              <a:gd name="T0" fmla="*/ 229 w 280"/>
              <a:gd name="T1" fmla="*/ 44 h 685"/>
              <a:gd name="T2" fmla="*/ 206 w 280"/>
              <a:gd name="T3" fmla="*/ 0 h 685"/>
              <a:gd name="T4" fmla="*/ 75 w 280"/>
              <a:gd name="T5" fmla="*/ 0 h 685"/>
              <a:gd name="T6" fmla="*/ 49 w 280"/>
              <a:gd name="T7" fmla="*/ 42 h 685"/>
              <a:gd name="T8" fmla="*/ 79 w 280"/>
              <a:gd name="T9" fmla="*/ 140 h 685"/>
              <a:gd name="T10" fmla="*/ 0 w 280"/>
              <a:gd name="T11" fmla="*/ 534 h 685"/>
              <a:gd name="T12" fmla="*/ 140 w 280"/>
              <a:gd name="T13" fmla="*/ 685 h 685"/>
              <a:gd name="T14" fmla="*/ 280 w 280"/>
              <a:gd name="T15" fmla="*/ 534 h 685"/>
              <a:gd name="T16" fmla="*/ 199 w 280"/>
              <a:gd name="T17" fmla="*/ 139 h 685"/>
              <a:gd name="T18" fmla="*/ 229 w 280"/>
              <a:gd name="T19" fmla="*/ 44 h 685"/>
              <a:gd name="T20" fmla="*/ 95 w 280"/>
              <a:gd name="T21" fmla="*/ 35 h 685"/>
              <a:gd name="T22" fmla="*/ 185 w 280"/>
              <a:gd name="T23" fmla="*/ 35 h 685"/>
              <a:gd name="T24" fmla="*/ 192 w 280"/>
              <a:gd name="T25" fmla="*/ 47 h 685"/>
              <a:gd name="T26" fmla="*/ 168 w 280"/>
              <a:gd name="T27" fmla="*/ 122 h 685"/>
              <a:gd name="T28" fmla="*/ 110 w 280"/>
              <a:gd name="T29" fmla="*/ 122 h 685"/>
              <a:gd name="T30" fmla="*/ 86 w 280"/>
              <a:gd name="T31" fmla="*/ 47 h 685"/>
              <a:gd name="T32" fmla="*/ 95 w 280"/>
              <a:gd name="T33" fmla="*/ 35 h 685"/>
              <a:gd name="T34" fmla="*/ 61 w 280"/>
              <a:gd name="T35" fmla="*/ 406 h 685"/>
              <a:gd name="T36" fmla="*/ 209 w 280"/>
              <a:gd name="T37" fmla="*/ 559 h 685"/>
              <a:gd name="T38" fmla="*/ 181 w 280"/>
              <a:gd name="T39" fmla="*/ 589 h 685"/>
              <a:gd name="T40" fmla="*/ 50 w 280"/>
              <a:gd name="T41" fmla="*/ 459 h 685"/>
              <a:gd name="T42" fmla="*/ 61 w 280"/>
              <a:gd name="T43" fmla="*/ 406 h 685"/>
              <a:gd name="T44" fmla="*/ 65 w 280"/>
              <a:gd name="T45" fmla="*/ 386 h 685"/>
              <a:gd name="T46" fmla="*/ 76 w 280"/>
              <a:gd name="T47" fmla="*/ 331 h 685"/>
              <a:gd name="T48" fmla="*/ 238 w 280"/>
              <a:gd name="T49" fmla="*/ 500 h 685"/>
              <a:gd name="T50" fmla="*/ 242 w 280"/>
              <a:gd name="T51" fmla="*/ 523 h 685"/>
              <a:gd name="T52" fmla="*/ 221 w 280"/>
              <a:gd name="T53" fmla="*/ 546 h 685"/>
              <a:gd name="T54" fmla="*/ 65 w 280"/>
              <a:gd name="T55" fmla="*/ 386 h 685"/>
              <a:gd name="T56" fmla="*/ 80 w 280"/>
              <a:gd name="T57" fmla="*/ 311 h 685"/>
              <a:gd name="T58" fmla="*/ 90 w 280"/>
              <a:gd name="T59" fmla="*/ 262 h 685"/>
              <a:gd name="T60" fmla="*/ 214 w 280"/>
              <a:gd name="T61" fmla="*/ 385 h 685"/>
              <a:gd name="T62" fmla="*/ 231 w 280"/>
              <a:gd name="T63" fmla="*/ 468 h 685"/>
              <a:gd name="T64" fmla="*/ 80 w 280"/>
              <a:gd name="T65" fmla="*/ 311 h 685"/>
              <a:gd name="T66" fmla="*/ 94 w 280"/>
              <a:gd name="T67" fmla="*/ 242 h 685"/>
              <a:gd name="T68" fmla="*/ 105 w 280"/>
              <a:gd name="T69" fmla="*/ 187 h 685"/>
              <a:gd name="T70" fmla="*/ 192 w 280"/>
              <a:gd name="T71" fmla="*/ 278 h 685"/>
              <a:gd name="T72" fmla="*/ 208 w 280"/>
              <a:gd name="T73" fmla="*/ 355 h 685"/>
              <a:gd name="T74" fmla="*/ 94 w 280"/>
              <a:gd name="T75" fmla="*/ 242 h 685"/>
              <a:gd name="T76" fmla="*/ 46 w 280"/>
              <a:gd name="T77" fmla="*/ 479 h 685"/>
              <a:gd name="T78" fmla="*/ 169 w 280"/>
              <a:gd name="T79" fmla="*/ 602 h 685"/>
              <a:gd name="T80" fmla="*/ 140 w 280"/>
              <a:gd name="T81" fmla="*/ 634 h 685"/>
              <a:gd name="T82" fmla="*/ 37 w 280"/>
              <a:gd name="T83" fmla="*/ 523 h 685"/>
              <a:gd name="T84" fmla="*/ 46 w 280"/>
              <a:gd name="T85" fmla="*/ 479 h 685"/>
              <a:gd name="T86" fmla="*/ 168 w 280"/>
              <a:gd name="T87" fmla="*/ 156 h 685"/>
              <a:gd name="T88" fmla="*/ 185 w 280"/>
              <a:gd name="T89" fmla="*/ 246 h 685"/>
              <a:gd name="T90" fmla="*/ 109 w 280"/>
              <a:gd name="T91" fmla="*/ 166 h 685"/>
              <a:gd name="T92" fmla="*/ 111 w 280"/>
              <a:gd name="T93" fmla="*/ 156 h 685"/>
              <a:gd name="T94" fmla="*/ 168 w 280"/>
              <a:gd name="T95" fmla="*/ 156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685">
                <a:moveTo>
                  <a:pt x="229" y="44"/>
                </a:moveTo>
                <a:lnTo>
                  <a:pt x="206" y="0"/>
                </a:lnTo>
                <a:lnTo>
                  <a:pt x="75" y="0"/>
                </a:lnTo>
                <a:lnTo>
                  <a:pt x="49" y="42"/>
                </a:lnTo>
                <a:lnTo>
                  <a:pt x="79" y="140"/>
                </a:lnTo>
                <a:lnTo>
                  <a:pt x="0" y="534"/>
                </a:lnTo>
                <a:lnTo>
                  <a:pt x="140" y="685"/>
                </a:lnTo>
                <a:lnTo>
                  <a:pt x="280" y="534"/>
                </a:lnTo>
                <a:lnTo>
                  <a:pt x="199" y="139"/>
                </a:lnTo>
                <a:lnTo>
                  <a:pt x="229" y="44"/>
                </a:lnTo>
                <a:close/>
                <a:moveTo>
                  <a:pt x="95" y="35"/>
                </a:moveTo>
                <a:lnTo>
                  <a:pt x="185" y="35"/>
                </a:lnTo>
                <a:lnTo>
                  <a:pt x="192" y="47"/>
                </a:lnTo>
                <a:lnTo>
                  <a:pt x="168" y="122"/>
                </a:lnTo>
                <a:lnTo>
                  <a:pt x="110" y="122"/>
                </a:lnTo>
                <a:lnTo>
                  <a:pt x="86" y="47"/>
                </a:lnTo>
                <a:lnTo>
                  <a:pt x="95" y="35"/>
                </a:lnTo>
                <a:close/>
                <a:moveTo>
                  <a:pt x="61" y="406"/>
                </a:moveTo>
                <a:lnTo>
                  <a:pt x="209" y="559"/>
                </a:lnTo>
                <a:lnTo>
                  <a:pt x="181" y="589"/>
                </a:lnTo>
                <a:lnTo>
                  <a:pt x="50" y="459"/>
                </a:lnTo>
                <a:lnTo>
                  <a:pt x="61" y="406"/>
                </a:lnTo>
                <a:close/>
                <a:moveTo>
                  <a:pt x="65" y="386"/>
                </a:moveTo>
                <a:lnTo>
                  <a:pt x="76" y="331"/>
                </a:lnTo>
                <a:lnTo>
                  <a:pt x="238" y="500"/>
                </a:lnTo>
                <a:lnTo>
                  <a:pt x="242" y="523"/>
                </a:lnTo>
                <a:lnTo>
                  <a:pt x="221" y="546"/>
                </a:lnTo>
                <a:lnTo>
                  <a:pt x="65" y="386"/>
                </a:lnTo>
                <a:close/>
                <a:moveTo>
                  <a:pt x="80" y="311"/>
                </a:moveTo>
                <a:lnTo>
                  <a:pt x="90" y="262"/>
                </a:lnTo>
                <a:lnTo>
                  <a:pt x="214" y="385"/>
                </a:lnTo>
                <a:lnTo>
                  <a:pt x="231" y="468"/>
                </a:lnTo>
                <a:lnTo>
                  <a:pt x="80" y="311"/>
                </a:lnTo>
                <a:close/>
                <a:moveTo>
                  <a:pt x="94" y="242"/>
                </a:moveTo>
                <a:lnTo>
                  <a:pt x="105" y="187"/>
                </a:lnTo>
                <a:lnTo>
                  <a:pt x="192" y="278"/>
                </a:lnTo>
                <a:lnTo>
                  <a:pt x="208" y="355"/>
                </a:lnTo>
                <a:lnTo>
                  <a:pt x="94" y="242"/>
                </a:lnTo>
                <a:close/>
                <a:moveTo>
                  <a:pt x="46" y="479"/>
                </a:moveTo>
                <a:lnTo>
                  <a:pt x="169" y="602"/>
                </a:lnTo>
                <a:lnTo>
                  <a:pt x="140" y="634"/>
                </a:lnTo>
                <a:lnTo>
                  <a:pt x="37" y="523"/>
                </a:lnTo>
                <a:lnTo>
                  <a:pt x="46" y="479"/>
                </a:lnTo>
                <a:close/>
                <a:moveTo>
                  <a:pt x="168" y="156"/>
                </a:moveTo>
                <a:lnTo>
                  <a:pt x="185" y="246"/>
                </a:lnTo>
                <a:lnTo>
                  <a:pt x="109" y="166"/>
                </a:lnTo>
                <a:lnTo>
                  <a:pt x="111" y="156"/>
                </a:lnTo>
                <a:lnTo>
                  <a:pt x="168" y="1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4" name="Group 43">
            <a:extLst>
              <a:ext uri="{FF2B5EF4-FFF2-40B4-BE49-F238E27FC236}">
                <a16:creationId xmlns:a16="http://schemas.microsoft.com/office/drawing/2014/main" id="{2DD8DB3C-E185-B0EA-20FF-7F2E8C100FC2}"/>
              </a:ext>
            </a:extLst>
          </p:cNvPr>
          <p:cNvGrpSpPr/>
          <p:nvPr/>
        </p:nvGrpSpPr>
        <p:grpSpPr>
          <a:xfrm>
            <a:off x="6617977" y="4943842"/>
            <a:ext cx="457256" cy="438391"/>
            <a:chOff x="5151438" y="2524125"/>
            <a:chExt cx="1262063" cy="1209676"/>
          </a:xfrm>
          <a:solidFill>
            <a:schemeClr val="bg1"/>
          </a:solidFill>
        </p:grpSpPr>
        <p:sp>
          <p:nvSpPr>
            <p:cNvPr id="45" name="Freeform 11">
              <a:extLst>
                <a:ext uri="{FF2B5EF4-FFF2-40B4-BE49-F238E27FC236}">
                  <a16:creationId xmlns:a16="http://schemas.microsoft.com/office/drawing/2014/main" id="{44CA9610-0425-E963-0002-48D2BBD7E99F}"/>
                </a:ext>
              </a:extLst>
            </p:cNvPr>
            <p:cNvSpPr>
              <a:spLocks/>
            </p:cNvSpPr>
            <p:nvPr/>
          </p:nvSpPr>
          <p:spPr bwMode="auto">
            <a:xfrm>
              <a:off x="5545138" y="2524125"/>
              <a:ext cx="482600"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3 h 182"/>
                <a:gd name="T12" fmla="*/ 2 w 192"/>
                <a:gd name="T13" fmla="*/ 72 h 182"/>
                <a:gd name="T14" fmla="*/ 3 w 192"/>
                <a:gd name="T15" fmla="*/ 69 h 182"/>
                <a:gd name="T16" fmla="*/ 64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3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9"/>
                    <a:pt x="95" y="149"/>
                    <a:pt x="93" y="150"/>
                  </a:cubicBezTo>
                  <a:cubicBezTo>
                    <a:pt x="40" y="181"/>
                    <a:pt x="40" y="181"/>
                    <a:pt x="40" y="181"/>
                  </a:cubicBezTo>
                  <a:cubicBezTo>
                    <a:pt x="38" y="182"/>
                    <a:pt x="37" y="182"/>
                    <a:pt x="37" y="179"/>
                  </a:cubicBezTo>
                  <a:cubicBezTo>
                    <a:pt x="51" y="119"/>
                    <a:pt x="51" y="119"/>
                    <a:pt x="51" y="119"/>
                  </a:cubicBezTo>
                  <a:cubicBezTo>
                    <a:pt x="51" y="117"/>
                    <a:pt x="50" y="114"/>
                    <a:pt x="48" y="113"/>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3"/>
                    <a:pt x="144" y="113"/>
                    <a:pt x="144" y="113"/>
                  </a:cubicBezTo>
                  <a:cubicBezTo>
                    <a:pt x="142" y="114"/>
                    <a:pt x="141" y="117"/>
                    <a:pt x="142" y="119"/>
                  </a:cubicBezTo>
                  <a:cubicBezTo>
                    <a:pt x="155" y="179"/>
                    <a:pt x="155" y="179"/>
                    <a:pt x="155" y="179"/>
                  </a:cubicBezTo>
                  <a:cubicBezTo>
                    <a:pt x="156" y="182"/>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12">
              <a:extLst>
                <a:ext uri="{FF2B5EF4-FFF2-40B4-BE49-F238E27FC236}">
                  <a16:creationId xmlns:a16="http://schemas.microsoft.com/office/drawing/2014/main" id="{59F0B998-F811-3FBE-029D-78B139521536}"/>
                </a:ext>
              </a:extLst>
            </p:cNvPr>
            <p:cNvSpPr>
              <a:spLocks/>
            </p:cNvSpPr>
            <p:nvPr/>
          </p:nvSpPr>
          <p:spPr bwMode="auto">
            <a:xfrm>
              <a:off x="5932488" y="2805113"/>
              <a:ext cx="481013"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2 h 182"/>
                <a:gd name="T12" fmla="*/ 2 w 192"/>
                <a:gd name="T13" fmla="*/ 72 h 182"/>
                <a:gd name="T14" fmla="*/ 3 w 192"/>
                <a:gd name="T15" fmla="*/ 69 h 182"/>
                <a:gd name="T16" fmla="*/ 65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2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8"/>
                    <a:pt x="95" y="148"/>
                    <a:pt x="93" y="150"/>
                  </a:cubicBezTo>
                  <a:cubicBezTo>
                    <a:pt x="40" y="181"/>
                    <a:pt x="40" y="181"/>
                    <a:pt x="40" y="181"/>
                  </a:cubicBezTo>
                  <a:cubicBezTo>
                    <a:pt x="38" y="182"/>
                    <a:pt x="37"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5" y="63"/>
                    <a:pt x="65" y="63"/>
                    <a:pt x="65" y="63"/>
                  </a:cubicBezTo>
                  <a:cubicBezTo>
                    <a:pt x="67" y="63"/>
                    <a:pt x="69" y="61"/>
                    <a:pt x="70" y="59"/>
                  </a:cubicBezTo>
                  <a:cubicBezTo>
                    <a:pt x="95" y="2"/>
                    <a:pt x="95" y="2"/>
                    <a:pt x="95" y="2"/>
                  </a:cubicBezTo>
                  <a:cubicBezTo>
                    <a:pt x="96"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13">
              <a:extLst>
                <a:ext uri="{FF2B5EF4-FFF2-40B4-BE49-F238E27FC236}">
                  <a16:creationId xmlns:a16="http://schemas.microsoft.com/office/drawing/2014/main" id="{EB1EDDD2-E3E1-E137-CAD0-D21628AFBF57}"/>
                </a:ext>
              </a:extLst>
            </p:cNvPr>
            <p:cNvSpPr>
              <a:spLocks/>
            </p:cNvSpPr>
            <p:nvPr/>
          </p:nvSpPr>
          <p:spPr bwMode="auto">
            <a:xfrm>
              <a:off x="5151438" y="2805113"/>
              <a:ext cx="481013"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2 h 182"/>
                <a:gd name="T12" fmla="*/ 2 w 192"/>
                <a:gd name="T13" fmla="*/ 72 h 182"/>
                <a:gd name="T14" fmla="*/ 3 w 192"/>
                <a:gd name="T15" fmla="*/ 69 h 182"/>
                <a:gd name="T16" fmla="*/ 64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2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8"/>
                    <a:pt x="95" y="148"/>
                    <a:pt x="93" y="150"/>
                  </a:cubicBezTo>
                  <a:cubicBezTo>
                    <a:pt x="40" y="181"/>
                    <a:pt x="40" y="181"/>
                    <a:pt x="40" y="181"/>
                  </a:cubicBezTo>
                  <a:cubicBezTo>
                    <a:pt x="38" y="182"/>
                    <a:pt x="36"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4">
              <a:extLst>
                <a:ext uri="{FF2B5EF4-FFF2-40B4-BE49-F238E27FC236}">
                  <a16:creationId xmlns:a16="http://schemas.microsoft.com/office/drawing/2014/main" id="{3EE08609-5674-3D46-EBB4-372BE583CA4F}"/>
                </a:ext>
              </a:extLst>
            </p:cNvPr>
            <p:cNvSpPr>
              <a:spLocks/>
            </p:cNvSpPr>
            <p:nvPr/>
          </p:nvSpPr>
          <p:spPr bwMode="auto">
            <a:xfrm>
              <a:off x="5788026" y="3275013"/>
              <a:ext cx="482600" cy="458788"/>
            </a:xfrm>
            <a:custGeom>
              <a:avLst/>
              <a:gdLst>
                <a:gd name="T0" fmla="*/ 99 w 192"/>
                <a:gd name="T1" fmla="*/ 150 h 183"/>
                <a:gd name="T2" fmla="*/ 92 w 192"/>
                <a:gd name="T3" fmla="*/ 150 h 183"/>
                <a:gd name="T4" fmla="*/ 39 w 192"/>
                <a:gd name="T5" fmla="*/ 181 h 183"/>
                <a:gd name="T6" fmla="*/ 37 w 192"/>
                <a:gd name="T7" fmla="*/ 179 h 183"/>
                <a:gd name="T8" fmla="*/ 50 w 192"/>
                <a:gd name="T9" fmla="*/ 119 h 183"/>
                <a:gd name="T10" fmla="*/ 48 w 192"/>
                <a:gd name="T11" fmla="*/ 113 h 183"/>
                <a:gd name="T12" fmla="*/ 2 w 192"/>
                <a:gd name="T13" fmla="*/ 72 h 183"/>
                <a:gd name="T14" fmla="*/ 3 w 192"/>
                <a:gd name="T15" fmla="*/ 69 h 183"/>
                <a:gd name="T16" fmla="*/ 64 w 192"/>
                <a:gd name="T17" fmla="*/ 63 h 183"/>
                <a:gd name="T18" fmla="*/ 70 w 192"/>
                <a:gd name="T19" fmla="*/ 59 h 183"/>
                <a:gd name="T20" fmla="*/ 94 w 192"/>
                <a:gd name="T21" fmla="*/ 2 h 183"/>
                <a:gd name="T22" fmla="*/ 97 w 192"/>
                <a:gd name="T23" fmla="*/ 2 h 183"/>
                <a:gd name="T24" fmla="*/ 122 w 192"/>
                <a:gd name="T25" fmla="*/ 59 h 183"/>
                <a:gd name="T26" fmla="*/ 128 w 192"/>
                <a:gd name="T27" fmla="*/ 63 h 183"/>
                <a:gd name="T28" fmla="*/ 189 w 192"/>
                <a:gd name="T29" fmla="*/ 69 h 183"/>
                <a:gd name="T30" fmla="*/ 190 w 192"/>
                <a:gd name="T31" fmla="*/ 72 h 183"/>
                <a:gd name="T32" fmla="*/ 144 w 192"/>
                <a:gd name="T33" fmla="*/ 113 h 183"/>
                <a:gd name="T34" fmla="*/ 141 w 192"/>
                <a:gd name="T35" fmla="*/ 119 h 183"/>
                <a:gd name="T36" fmla="*/ 155 w 192"/>
                <a:gd name="T37" fmla="*/ 179 h 183"/>
                <a:gd name="T38" fmla="*/ 152 w 192"/>
                <a:gd name="T39" fmla="*/ 181 h 183"/>
                <a:gd name="T40" fmla="*/ 99 w 192"/>
                <a:gd name="T41" fmla="*/ 15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3">
                  <a:moveTo>
                    <a:pt x="99" y="150"/>
                  </a:moveTo>
                  <a:cubicBezTo>
                    <a:pt x="97" y="149"/>
                    <a:pt x="94" y="149"/>
                    <a:pt x="92" y="150"/>
                  </a:cubicBezTo>
                  <a:cubicBezTo>
                    <a:pt x="39" y="181"/>
                    <a:pt x="39" y="181"/>
                    <a:pt x="39" y="181"/>
                  </a:cubicBezTo>
                  <a:cubicBezTo>
                    <a:pt x="37" y="183"/>
                    <a:pt x="36" y="182"/>
                    <a:pt x="37" y="179"/>
                  </a:cubicBezTo>
                  <a:cubicBezTo>
                    <a:pt x="50" y="119"/>
                    <a:pt x="50" y="119"/>
                    <a:pt x="50" y="119"/>
                  </a:cubicBezTo>
                  <a:cubicBezTo>
                    <a:pt x="51" y="117"/>
                    <a:pt x="50" y="114"/>
                    <a:pt x="48" y="113"/>
                  </a:cubicBezTo>
                  <a:cubicBezTo>
                    <a:pt x="2" y="72"/>
                    <a:pt x="2" y="72"/>
                    <a:pt x="2" y="72"/>
                  </a:cubicBezTo>
                  <a:cubicBezTo>
                    <a:pt x="0" y="70"/>
                    <a:pt x="0" y="69"/>
                    <a:pt x="3" y="69"/>
                  </a:cubicBezTo>
                  <a:cubicBezTo>
                    <a:pt x="64" y="63"/>
                    <a:pt x="64" y="63"/>
                    <a:pt x="64" y="63"/>
                  </a:cubicBezTo>
                  <a:cubicBezTo>
                    <a:pt x="66" y="63"/>
                    <a:pt x="69" y="61"/>
                    <a:pt x="70" y="59"/>
                  </a:cubicBezTo>
                  <a:cubicBezTo>
                    <a:pt x="94" y="2"/>
                    <a:pt x="94" y="2"/>
                    <a:pt x="94" y="2"/>
                  </a:cubicBezTo>
                  <a:cubicBezTo>
                    <a:pt x="95" y="0"/>
                    <a:pt x="97" y="0"/>
                    <a:pt x="97" y="2"/>
                  </a:cubicBezTo>
                  <a:cubicBezTo>
                    <a:pt x="122" y="59"/>
                    <a:pt x="122" y="59"/>
                    <a:pt x="122" y="59"/>
                  </a:cubicBezTo>
                  <a:cubicBezTo>
                    <a:pt x="123" y="61"/>
                    <a:pt x="125" y="63"/>
                    <a:pt x="128" y="63"/>
                  </a:cubicBezTo>
                  <a:cubicBezTo>
                    <a:pt x="189" y="69"/>
                    <a:pt x="189" y="69"/>
                    <a:pt x="189" y="69"/>
                  </a:cubicBezTo>
                  <a:cubicBezTo>
                    <a:pt x="191" y="69"/>
                    <a:pt x="192" y="70"/>
                    <a:pt x="190" y="72"/>
                  </a:cubicBezTo>
                  <a:cubicBezTo>
                    <a:pt x="144" y="113"/>
                    <a:pt x="144" y="113"/>
                    <a:pt x="144" y="113"/>
                  </a:cubicBezTo>
                  <a:cubicBezTo>
                    <a:pt x="142" y="114"/>
                    <a:pt x="141" y="117"/>
                    <a:pt x="141" y="119"/>
                  </a:cubicBezTo>
                  <a:cubicBezTo>
                    <a:pt x="155" y="179"/>
                    <a:pt x="155" y="179"/>
                    <a:pt x="155" y="179"/>
                  </a:cubicBezTo>
                  <a:cubicBezTo>
                    <a:pt x="156" y="182"/>
                    <a:pt x="154" y="183"/>
                    <a:pt x="152" y="181"/>
                  </a:cubicBezTo>
                  <a:lnTo>
                    <a:pt x="99"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
              <a:extLst>
                <a:ext uri="{FF2B5EF4-FFF2-40B4-BE49-F238E27FC236}">
                  <a16:creationId xmlns:a16="http://schemas.microsoft.com/office/drawing/2014/main" id="{23BFECAA-9FD1-6E95-D758-361FBAF8918A}"/>
                </a:ext>
              </a:extLst>
            </p:cNvPr>
            <p:cNvSpPr>
              <a:spLocks/>
            </p:cNvSpPr>
            <p:nvPr/>
          </p:nvSpPr>
          <p:spPr bwMode="auto">
            <a:xfrm>
              <a:off x="5303838" y="3275013"/>
              <a:ext cx="479425" cy="458788"/>
            </a:xfrm>
            <a:custGeom>
              <a:avLst/>
              <a:gdLst>
                <a:gd name="T0" fmla="*/ 99 w 191"/>
                <a:gd name="T1" fmla="*/ 150 h 183"/>
                <a:gd name="T2" fmla="*/ 92 w 191"/>
                <a:gd name="T3" fmla="*/ 150 h 183"/>
                <a:gd name="T4" fmla="*/ 39 w 191"/>
                <a:gd name="T5" fmla="*/ 181 h 183"/>
                <a:gd name="T6" fmla="*/ 36 w 191"/>
                <a:gd name="T7" fmla="*/ 179 h 183"/>
                <a:gd name="T8" fmla="*/ 50 w 191"/>
                <a:gd name="T9" fmla="*/ 119 h 183"/>
                <a:gd name="T10" fmla="*/ 48 w 191"/>
                <a:gd name="T11" fmla="*/ 113 h 183"/>
                <a:gd name="T12" fmla="*/ 1 w 191"/>
                <a:gd name="T13" fmla="*/ 72 h 183"/>
                <a:gd name="T14" fmla="*/ 2 w 191"/>
                <a:gd name="T15" fmla="*/ 69 h 183"/>
                <a:gd name="T16" fmla="*/ 64 w 191"/>
                <a:gd name="T17" fmla="*/ 63 h 183"/>
                <a:gd name="T18" fmla="*/ 70 w 191"/>
                <a:gd name="T19" fmla="*/ 59 h 183"/>
                <a:gd name="T20" fmla="*/ 94 w 191"/>
                <a:gd name="T21" fmla="*/ 2 h 183"/>
                <a:gd name="T22" fmla="*/ 97 w 191"/>
                <a:gd name="T23" fmla="*/ 2 h 183"/>
                <a:gd name="T24" fmla="*/ 122 w 191"/>
                <a:gd name="T25" fmla="*/ 59 h 183"/>
                <a:gd name="T26" fmla="*/ 127 w 191"/>
                <a:gd name="T27" fmla="*/ 63 h 183"/>
                <a:gd name="T28" fmla="*/ 189 w 191"/>
                <a:gd name="T29" fmla="*/ 69 h 183"/>
                <a:gd name="T30" fmla="*/ 190 w 191"/>
                <a:gd name="T31" fmla="*/ 72 h 183"/>
                <a:gd name="T32" fmla="*/ 143 w 191"/>
                <a:gd name="T33" fmla="*/ 113 h 183"/>
                <a:gd name="T34" fmla="*/ 141 w 191"/>
                <a:gd name="T35" fmla="*/ 119 h 183"/>
                <a:gd name="T36" fmla="*/ 155 w 191"/>
                <a:gd name="T37" fmla="*/ 179 h 183"/>
                <a:gd name="T38" fmla="*/ 152 w 191"/>
                <a:gd name="T39" fmla="*/ 181 h 183"/>
                <a:gd name="T40" fmla="*/ 99 w 191"/>
                <a:gd name="T41" fmla="*/ 15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83">
                  <a:moveTo>
                    <a:pt x="99" y="150"/>
                  </a:moveTo>
                  <a:cubicBezTo>
                    <a:pt x="97" y="149"/>
                    <a:pt x="94" y="149"/>
                    <a:pt x="92" y="150"/>
                  </a:cubicBezTo>
                  <a:cubicBezTo>
                    <a:pt x="39" y="181"/>
                    <a:pt x="39" y="181"/>
                    <a:pt x="39" y="181"/>
                  </a:cubicBezTo>
                  <a:cubicBezTo>
                    <a:pt x="37" y="183"/>
                    <a:pt x="36" y="182"/>
                    <a:pt x="36" y="179"/>
                  </a:cubicBezTo>
                  <a:cubicBezTo>
                    <a:pt x="50" y="119"/>
                    <a:pt x="50" y="119"/>
                    <a:pt x="50" y="119"/>
                  </a:cubicBezTo>
                  <a:cubicBezTo>
                    <a:pt x="50" y="117"/>
                    <a:pt x="49" y="114"/>
                    <a:pt x="48" y="113"/>
                  </a:cubicBezTo>
                  <a:cubicBezTo>
                    <a:pt x="1" y="72"/>
                    <a:pt x="1" y="72"/>
                    <a:pt x="1" y="72"/>
                  </a:cubicBezTo>
                  <a:cubicBezTo>
                    <a:pt x="0" y="70"/>
                    <a:pt x="0" y="69"/>
                    <a:pt x="2" y="69"/>
                  </a:cubicBezTo>
                  <a:cubicBezTo>
                    <a:pt x="64" y="63"/>
                    <a:pt x="64" y="63"/>
                    <a:pt x="64" y="63"/>
                  </a:cubicBezTo>
                  <a:cubicBezTo>
                    <a:pt x="66" y="63"/>
                    <a:pt x="69" y="61"/>
                    <a:pt x="70" y="59"/>
                  </a:cubicBezTo>
                  <a:cubicBezTo>
                    <a:pt x="94" y="2"/>
                    <a:pt x="94" y="2"/>
                    <a:pt x="94" y="2"/>
                  </a:cubicBezTo>
                  <a:cubicBezTo>
                    <a:pt x="95" y="0"/>
                    <a:pt x="96" y="0"/>
                    <a:pt x="97" y="2"/>
                  </a:cubicBezTo>
                  <a:cubicBezTo>
                    <a:pt x="122" y="59"/>
                    <a:pt x="122" y="59"/>
                    <a:pt x="122" y="59"/>
                  </a:cubicBezTo>
                  <a:cubicBezTo>
                    <a:pt x="122" y="61"/>
                    <a:pt x="125" y="63"/>
                    <a:pt x="127" y="63"/>
                  </a:cubicBezTo>
                  <a:cubicBezTo>
                    <a:pt x="189" y="69"/>
                    <a:pt x="189" y="69"/>
                    <a:pt x="189" y="69"/>
                  </a:cubicBezTo>
                  <a:cubicBezTo>
                    <a:pt x="191" y="69"/>
                    <a:pt x="191" y="70"/>
                    <a:pt x="190" y="72"/>
                  </a:cubicBezTo>
                  <a:cubicBezTo>
                    <a:pt x="143" y="113"/>
                    <a:pt x="143" y="113"/>
                    <a:pt x="143" y="113"/>
                  </a:cubicBezTo>
                  <a:cubicBezTo>
                    <a:pt x="142" y="114"/>
                    <a:pt x="141" y="117"/>
                    <a:pt x="141" y="119"/>
                  </a:cubicBezTo>
                  <a:cubicBezTo>
                    <a:pt x="155" y="179"/>
                    <a:pt x="155" y="179"/>
                    <a:pt x="155" y="179"/>
                  </a:cubicBezTo>
                  <a:cubicBezTo>
                    <a:pt x="155" y="182"/>
                    <a:pt x="154" y="183"/>
                    <a:pt x="152" y="181"/>
                  </a:cubicBezTo>
                  <a:lnTo>
                    <a:pt x="99"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0" name="Group 49">
            <a:extLst>
              <a:ext uri="{FF2B5EF4-FFF2-40B4-BE49-F238E27FC236}">
                <a16:creationId xmlns:a16="http://schemas.microsoft.com/office/drawing/2014/main" id="{DA45DBE6-4DF0-E393-83CD-99A9EC34681C}"/>
              </a:ext>
            </a:extLst>
          </p:cNvPr>
          <p:cNvGrpSpPr/>
          <p:nvPr/>
        </p:nvGrpSpPr>
        <p:grpSpPr>
          <a:xfrm>
            <a:off x="7301697" y="3632216"/>
            <a:ext cx="453253" cy="453372"/>
            <a:chOff x="9634538" y="2209800"/>
            <a:chExt cx="920751" cy="920750"/>
          </a:xfrm>
          <a:solidFill>
            <a:schemeClr val="bg1"/>
          </a:solidFill>
        </p:grpSpPr>
        <p:sp>
          <p:nvSpPr>
            <p:cNvPr id="51" name="Freeform 34">
              <a:extLst>
                <a:ext uri="{FF2B5EF4-FFF2-40B4-BE49-F238E27FC236}">
                  <a16:creationId xmlns:a16="http://schemas.microsoft.com/office/drawing/2014/main" id="{1A780998-3148-A593-30FE-0CE13B29AB91}"/>
                </a:ext>
              </a:extLst>
            </p:cNvPr>
            <p:cNvSpPr>
              <a:spLocks noEditPoints="1"/>
            </p:cNvSpPr>
            <p:nvPr/>
          </p:nvSpPr>
          <p:spPr bwMode="auto">
            <a:xfrm>
              <a:off x="9740901" y="2968625"/>
              <a:ext cx="161925" cy="161925"/>
            </a:xfrm>
            <a:custGeom>
              <a:avLst/>
              <a:gdLst>
                <a:gd name="T0" fmla="*/ 112 w 225"/>
                <a:gd name="T1" fmla="*/ 225 h 225"/>
                <a:gd name="T2" fmla="*/ 0 w 225"/>
                <a:gd name="T3" fmla="*/ 113 h 225"/>
                <a:gd name="T4" fmla="*/ 112 w 225"/>
                <a:gd name="T5" fmla="*/ 0 h 225"/>
                <a:gd name="T6" fmla="*/ 225 w 225"/>
                <a:gd name="T7" fmla="*/ 113 h 225"/>
                <a:gd name="T8" fmla="*/ 112 w 225"/>
                <a:gd name="T9" fmla="*/ 225 h 225"/>
                <a:gd name="T10" fmla="*/ 112 w 225"/>
                <a:gd name="T11" fmla="*/ 56 h 225"/>
                <a:gd name="T12" fmla="*/ 56 w 225"/>
                <a:gd name="T13" fmla="*/ 113 h 225"/>
                <a:gd name="T14" fmla="*/ 112 w 225"/>
                <a:gd name="T15" fmla="*/ 169 h 225"/>
                <a:gd name="T16" fmla="*/ 169 w 225"/>
                <a:gd name="T17" fmla="*/ 113 h 225"/>
                <a:gd name="T18" fmla="*/ 112 w 225"/>
                <a:gd name="T19" fmla="*/ 5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5">
                  <a:moveTo>
                    <a:pt x="112" y="225"/>
                  </a:moveTo>
                  <a:cubicBezTo>
                    <a:pt x="50" y="225"/>
                    <a:pt x="0" y="175"/>
                    <a:pt x="0" y="113"/>
                  </a:cubicBezTo>
                  <a:cubicBezTo>
                    <a:pt x="0" y="51"/>
                    <a:pt x="50" y="0"/>
                    <a:pt x="112" y="0"/>
                  </a:cubicBezTo>
                  <a:cubicBezTo>
                    <a:pt x="174" y="0"/>
                    <a:pt x="225" y="51"/>
                    <a:pt x="225" y="113"/>
                  </a:cubicBezTo>
                  <a:cubicBezTo>
                    <a:pt x="225" y="175"/>
                    <a:pt x="174" y="225"/>
                    <a:pt x="112" y="225"/>
                  </a:cubicBezTo>
                  <a:close/>
                  <a:moveTo>
                    <a:pt x="112" y="56"/>
                  </a:moveTo>
                  <a:cubicBezTo>
                    <a:pt x="81" y="56"/>
                    <a:pt x="56" y="81"/>
                    <a:pt x="56" y="113"/>
                  </a:cubicBezTo>
                  <a:cubicBezTo>
                    <a:pt x="56" y="144"/>
                    <a:pt x="81" y="169"/>
                    <a:pt x="112" y="169"/>
                  </a:cubicBezTo>
                  <a:cubicBezTo>
                    <a:pt x="143" y="169"/>
                    <a:pt x="169" y="144"/>
                    <a:pt x="169" y="113"/>
                  </a:cubicBezTo>
                  <a:cubicBezTo>
                    <a:pt x="169" y="81"/>
                    <a:pt x="143" y="56"/>
                    <a:pt x="1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35">
              <a:extLst>
                <a:ext uri="{FF2B5EF4-FFF2-40B4-BE49-F238E27FC236}">
                  <a16:creationId xmlns:a16="http://schemas.microsoft.com/office/drawing/2014/main" id="{7628AE53-E771-BB0F-316A-FEB1A634B4E2}"/>
                </a:ext>
              </a:extLst>
            </p:cNvPr>
            <p:cNvSpPr>
              <a:spLocks noEditPoints="1"/>
            </p:cNvSpPr>
            <p:nvPr/>
          </p:nvSpPr>
          <p:spPr bwMode="auto">
            <a:xfrm>
              <a:off x="10150476" y="2968625"/>
              <a:ext cx="161925" cy="161925"/>
            </a:xfrm>
            <a:custGeom>
              <a:avLst/>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56 h 225"/>
                <a:gd name="T12" fmla="*/ 56 w 224"/>
                <a:gd name="T13" fmla="*/ 113 h 225"/>
                <a:gd name="T14" fmla="*/ 112 w 224"/>
                <a:gd name="T15" fmla="*/ 169 h 225"/>
                <a:gd name="T16" fmla="*/ 168 w 224"/>
                <a:gd name="T17" fmla="*/ 113 h 225"/>
                <a:gd name="T18" fmla="*/ 112 w 224"/>
                <a:gd name="T19" fmla="*/ 5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5"/>
                    <a:pt x="0" y="113"/>
                  </a:cubicBezTo>
                  <a:cubicBezTo>
                    <a:pt x="0" y="51"/>
                    <a:pt x="50" y="0"/>
                    <a:pt x="112" y="0"/>
                  </a:cubicBezTo>
                  <a:cubicBezTo>
                    <a:pt x="174" y="0"/>
                    <a:pt x="224" y="51"/>
                    <a:pt x="224" y="113"/>
                  </a:cubicBezTo>
                  <a:cubicBezTo>
                    <a:pt x="224" y="175"/>
                    <a:pt x="174" y="225"/>
                    <a:pt x="112" y="225"/>
                  </a:cubicBezTo>
                  <a:close/>
                  <a:moveTo>
                    <a:pt x="112" y="56"/>
                  </a:moveTo>
                  <a:cubicBezTo>
                    <a:pt x="81" y="56"/>
                    <a:pt x="56" y="81"/>
                    <a:pt x="56" y="113"/>
                  </a:cubicBezTo>
                  <a:cubicBezTo>
                    <a:pt x="56" y="144"/>
                    <a:pt x="81" y="169"/>
                    <a:pt x="112" y="169"/>
                  </a:cubicBezTo>
                  <a:cubicBezTo>
                    <a:pt x="143" y="169"/>
                    <a:pt x="168" y="144"/>
                    <a:pt x="168" y="113"/>
                  </a:cubicBezTo>
                  <a:cubicBezTo>
                    <a:pt x="168" y="81"/>
                    <a:pt x="143" y="56"/>
                    <a:pt x="1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36">
              <a:extLst>
                <a:ext uri="{FF2B5EF4-FFF2-40B4-BE49-F238E27FC236}">
                  <a16:creationId xmlns:a16="http://schemas.microsoft.com/office/drawing/2014/main" id="{F9A2E637-FCBA-4A52-FDF7-EAE9C2550085}"/>
                </a:ext>
              </a:extLst>
            </p:cNvPr>
            <p:cNvSpPr>
              <a:spLocks/>
            </p:cNvSpPr>
            <p:nvPr/>
          </p:nvSpPr>
          <p:spPr bwMode="auto">
            <a:xfrm>
              <a:off x="9801226" y="2330450"/>
              <a:ext cx="754063" cy="677863"/>
            </a:xfrm>
            <a:custGeom>
              <a:avLst/>
              <a:gdLst>
                <a:gd name="T0" fmla="*/ 619 w 1048"/>
                <a:gd name="T1" fmla="*/ 942 h 942"/>
                <a:gd name="T2" fmla="*/ 28 w 1048"/>
                <a:gd name="T3" fmla="*/ 942 h 942"/>
                <a:gd name="T4" fmla="*/ 0 w 1048"/>
                <a:gd name="T5" fmla="*/ 914 h 942"/>
                <a:gd name="T6" fmla="*/ 28 w 1048"/>
                <a:gd name="T7" fmla="*/ 886 h 942"/>
                <a:gd name="T8" fmla="*/ 597 w 1048"/>
                <a:gd name="T9" fmla="*/ 886 h 942"/>
                <a:gd name="T10" fmla="*/ 807 w 1048"/>
                <a:gd name="T11" fmla="*/ 21 h 942"/>
                <a:gd name="T12" fmla="*/ 834 w 1048"/>
                <a:gd name="T13" fmla="*/ 0 h 942"/>
                <a:gd name="T14" fmla="*/ 1020 w 1048"/>
                <a:gd name="T15" fmla="*/ 0 h 942"/>
                <a:gd name="T16" fmla="*/ 1048 w 1048"/>
                <a:gd name="T17" fmla="*/ 28 h 942"/>
                <a:gd name="T18" fmla="*/ 1020 w 1048"/>
                <a:gd name="T19" fmla="*/ 56 h 942"/>
                <a:gd name="T20" fmla="*/ 856 w 1048"/>
                <a:gd name="T21" fmla="*/ 56 h 942"/>
                <a:gd name="T22" fmla="*/ 646 w 1048"/>
                <a:gd name="T23" fmla="*/ 921 h 942"/>
                <a:gd name="T24" fmla="*/ 619 w 1048"/>
                <a:gd name="T25" fmla="*/ 94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8" h="942">
                  <a:moveTo>
                    <a:pt x="619" y="942"/>
                  </a:moveTo>
                  <a:cubicBezTo>
                    <a:pt x="28" y="942"/>
                    <a:pt x="28" y="942"/>
                    <a:pt x="28" y="942"/>
                  </a:cubicBezTo>
                  <a:cubicBezTo>
                    <a:pt x="13" y="942"/>
                    <a:pt x="0" y="930"/>
                    <a:pt x="0" y="914"/>
                  </a:cubicBezTo>
                  <a:cubicBezTo>
                    <a:pt x="0" y="899"/>
                    <a:pt x="13" y="886"/>
                    <a:pt x="28" y="886"/>
                  </a:cubicBezTo>
                  <a:cubicBezTo>
                    <a:pt x="597" y="886"/>
                    <a:pt x="597" y="886"/>
                    <a:pt x="597" y="886"/>
                  </a:cubicBezTo>
                  <a:cubicBezTo>
                    <a:pt x="807" y="21"/>
                    <a:pt x="807" y="21"/>
                    <a:pt x="807" y="21"/>
                  </a:cubicBezTo>
                  <a:cubicBezTo>
                    <a:pt x="810" y="9"/>
                    <a:pt x="821" y="0"/>
                    <a:pt x="834" y="0"/>
                  </a:cubicBezTo>
                  <a:cubicBezTo>
                    <a:pt x="1020" y="0"/>
                    <a:pt x="1020" y="0"/>
                    <a:pt x="1020" y="0"/>
                  </a:cubicBezTo>
                  <a:cubicBezTo>
                    <a:pt x="1035" y="0"/>
                    <a:pt x="1048" y="12"/>
                    <a:pt x="1048" y="28"/>
                  </a:cubicBezTo>
                  <a:cubicBezTo>
                    <a:pt x="1048" y="43"/>
                    <a:pt x="1035" y="56"/>
                    <a:pt x="1020" y="56"/>
                  </a:cubicBezTo>
                  <a:cubicBezTo>
                    <a:pt x="856" y="56"/>
                    <a:pt x="856" y="56"/>
                    <a:pt x="856" y="56"/>
                  </a:cubicBezTo>
                  <a:cubicBezTo>
                    <a:pt x="646" y="921"/>
                    <a:pt x="646" y="921"/>
                    <a:pt x="646" y="921"/>
                  </a:cubicBezTo>
                  <a:cubicBezTo>
                    <a:pt x="643" y="933"/>
                    <a:pt x="632" y="942"/>
                    <a:pt x="619" y="9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37">
              <a:extLst>
                <a:ext uri="{FF2B5EF4-FFF2-40B4-BE49-F238E27FC236}">
                  <a16:creationId xmlns:a16="http://schemas.microsoft.com/office/drawing/2014/main" id="{8909BB95-89D2-3EC5-002A-C59D422D4D7C}"/>
                </a:ext>
              </a:extLst>
            </p:cNvPr>
            <p:cNvSpPr>
              <a:spLocks/>
            </p:cNvSpPr>
            <p:nvPr/>
          </p:nvSpPr>
          <p:spPr bwMode="auto">
            <a:xfrm>
              <a:off x="9634538" y="2543175"/>
              <a:ext cx="735013" cy="404813"/>
            </a:xfrm>
            <a:custGeom>
              <a:avLst/>
              <a:gdLst>
                <a:gd name="T0" fmla="*/ 873 w 1023"/>
                <a:gd name="T1" fmla="*/ 563 h 563"/>
                <a:gd name="T2" fmla="*/ 189 w 1023"/>
                <a:gd name="T3" fmla="*/ 563 h 563"/>
                <a:gd name="T4" fmla="*/ 162 w 1023"/>
                <a:gd name="T5" fmla="*/ 543 h 563"/>
                <a:gd name="T6" fmla="*/ 2 w 1023"/>
                <a:gd name="T7" fmla="*/ 37 h 563"/>
                <a:gd name="T8" fmla="*/ 6 w 1023"/>
                <a:gd name="T9" fmla="*/ 12 h 563"/>
                <a:gd name="T10" fmla="*/ 29 w 1023"/>
                <a:gd name="T11" fmla="*/ 0 h 563"/>
                <a:gd name="T12" fmla="*/ 995 w 1023"/>
                <a:gd name="T13" fmla="*/ 0 h 563"/>
                <a:gd name="T14" fmla="*/ 1023 w 1023"/>
                <a:gd name="T15" fmla="*/ 28 h 563"/>
                <a:gd name="T16" fmla="*/ 995 w 1023"/>
                <a:gd name="T17" fmla="*/ 56 h 563"/>
                <a:gd name="T18" fmla="*/ 67 w 1023"/>
                <a:gd name="T19" fmla="*/ 56 h 563"/>
                <a:gd name="T20" fmla="*/ 209 w 1023"/>
                <a:gd name="T21" fmla="*/ 507 h 563"/>
                <a:gd name="T22" fmla="*/ 873 w 1023"/>
                <a:gd name="T23" fmla="*/ 507 h 563"/>
                <a:gd name="T24" fmla="*/ 901 w 1023"/>
                <a:gd name="T25" fmla="*/ 535 h 563"/>
                <a:gd name="T26" fmla="*/ 873 w 1023"/>
                <a:gd name="T2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3" h="563">
                  <a:moveTo>
                    <a:pt x="873" y="563"/>
                  </a:moveTo>
                  <a:cubicBezTo>
                    <a:pt x="189" y="563"/>
                    <a:pt x="189" y="563"/>
                    <a:pt x="189" y="563"/>
                  </a:cubicBezTo>
                  <a:cubicBezTo>
                    <a:pt x="176" y="563"/>
                    <a:pt x="166" y="555"/>
                    <a:pt x="162" y="543"/>
                  </a:cubicBezTo>
                  <a:cubicBezTo>
                    <a:pt x="2" y="37"/>
                    <a:pt x="2" y="37"/>
                    <a:pt x="2" y="37"/>
                  </a:cubicBezTo>
                  <a:cubicBezTo>
                    <a:pt x="0" y="28"/>
                    <a:pt x="1" y="19"/>
                    <a:pt x="6" y="12"/>
                  </a:cubicBezTo>
                  <a:cubicBezTo>
                    <a:pt x="12" y="5"/>
                    <a:pt x="20" y="0"/>
                    <a:pt x="29" y="0"/>
                  </a:cubicBezTo>
                  <a:cubicBezTo>
                    <a:pt x="995" y="0"/>
                    <a:pt x="995" y="0"/>
                    <a:pt x="995" y="0"/>
                  </a:cubicBezTo>
                  <a:cubicBezTo>
                    <a:pt x="1011" y="0"/>
                    <a:pt x="1023" y="13"/>
                    <a:pt x="1023" y="28"/>
                  </a:cubicBezTo>
                  <a:cubicBezTo>
                    <a:pt x="1023" y="44"/>
                    <a:pt x="1011" y="56"/>
                    <a:pt x="995" y="56"/>
                  </a:cubicBezTo>
                  <a:cubicBezTo>
                    <a:pt x="67" y="56"/>
                    <a:pt x="67" y="56"/>
                    <a:pt x="67" y="56"/>
                  </a:cubicBezTo>
                  <a:cubicBezTo>
                    <a:pt x="209" y="507"/>
                    <a:pt x="209" y="507"/>
                    <a:pt x="209" y="507"/>
                  </a:cubicBezTo>
                  <a:cubicBezTo>
                    <a:pt x="873" y="507"/>
                    <a:pt x="873" y="507"/>
                    <a:pt x="873" y="507"/>
                  </a:cubicBezTo>
                  <a:cubicBezTo>
                    <a:pt x="889" y="507"/>
                    <a:pt x="901" y="519"/>
                    <a:pt x="901" y="535"/>
                  </a:cubicBezTo>
                  <a:cubicBezTo>
                    <a:pt x="901" y="550"/>
                    <a:pt x="889" y="563"/>
                    <a:pt x="873" y="5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38">
              <a:extLst>
                <a:ext uri="{FF2B5EF4-FFF2-40B4-BE49-F238E27FC236}">
                  <a16:creationId xmlns:a16="http://schemas.microsoft.com/office/drawing/2014/main" id="{933AF6B5-89A1-76BE-995C-1D6E05BD9BD1}"/>
                </a:ext>
              </a:extLst>
            </p:cNvPr>
            <p:cNvSpPr>
              <a:spLocks/>
            </p:cNvSpPr>
            <p:nvPr/>
          </p:nvSpPr>
          <p:spPr bwMode="auto">
            <a:xfrm>
              <a:off x="9998076" y="2209800"/>
              <a:ext cx="39688" cy="312738"/>
            </a:xfrm>
            <a:custGeom>
              <a:avLst/>
              <a:gdLst>
                <a:gd name="T0" fmla="*/ 28 w 56"/>
                <a:gd name="T1" fmla="*/ 436 h 436"/>
                <a:gd name="T2" fmla="*/ 0 w 56"/>
                <a:gd name="T3" fmla="*/ 408 h 436"/>
                <a:gd name="T4" fmla="*/ 0 w 56"/>
                <a:gd name="T5" fmla="*/ 28 h 436"/>
                <a:gd name="T6" fmla="*/ 28 w 56"/>
                <a:gd name="T7" fmla="*/ 0 h 436"/>
                <a:gd name="T8" fmla="*/ 56 w 56"/>
                <a:gd name="T9" fmla="*/ 28 h 436"/>
                <a:gd name="T10" fmla="*/ 56 w 56"/>
                <a:gd name="T11" fmla="*/ 408 h 436"/>
                <a:gd name="T12" fmla="*/ 28 w 56"/>
                <a:gd name="T13" fmla="*/ 436 h 436"/>
              </a:gdLst>
              <a:ahLst/>
              <a:cxnLst>
                <a:cxn ang="0">
                  <a:pos x="T0" y="T1"/>
                </a:cxn>
                <a:cxn ang="0">
                  <a:pos x="T2" y="T3"/>
                </a:cxn>
                <a:cxn ang="0">
                  <a:pos x="T4" y="T5"/>
                </a:cxn>
                <a:cxn ang="0">
                  <a:pos x="T6" y="T7"/>
                </a:cxn>
                <a:cxn ang="0">
                  <a:pos x="T8" y="T9"/>
                </a:cxn>
                <a:cxn ang="0">
                  <a:pos x="T10" y="T11"/>
                </a:cxn>
                <a:cxn ang="0">
                  <a:pos x="T12" y="T13"/>
                </a:cxn>
              </a:cxnLst>
              <a:rect l="0" t="0" r="r" b="b"/>
              <a:pathLst>
                <a:path w="56" h="436">
                  <a:moveTo>
                    <a:pt x="28" y="436"/>
                  </a:moveTo>
                  <a:cubicBezTo>
                    <a:pt x="13" y="436"/>
                    <a:pt x="0" y="423"/>
                    <a:pt x="0" y="408"/>
                  </a:cubicBezTo>
                  <a:cubicBezTo>
                    <a:pt x="0" y="28"/>
                    <a:pt x="0" y="28"/>
                    <a:pt x="0" y="28"/>
                  </a:cubicBezTo>
                  <a:cubicBezTo>
                    <a:pt x="0" y="13"/>
                    <a:pt x="13" y="0"/>
                    <a:pt x="28" y="0"/>
                  </a:cubicBezTo>
                  <a:cubicBezTo>
                    <a:pt x="44" y="0"/>
                    <a:pt x="56" y="13"/>
                    <a:pt x="56" y="28"/>
                  </a:cubicBezTo>
                  <a:cubicBezTo>
                    <a:pt x="56" y="408"/>
                    <a:pt x="56" y="408"/>
                    <a:pt x="56" y="408"/>
                  </a:cubicBezTo>
                  <a:cubicBezTo>
                    <a:pt x="56" y="423"/>
                    <a:pt x="44" y="436"/>
                    <a:pt x="28" y="4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39">
              <a:extLst>
                <a:ext uri="{FF2B5EF4-FFF2-40B4-BE49-F238E27FC236}">
                  <a16:creationId xmlns:a16="http://schemas.microsoft.com/office/drawing/2014/main" id="{2ED41365-7E3C-17DA-B913-6B7650198196}"/>
                </a:ext>
              </a:extLst>
            </p:cNvPr>
            <p:cNvSpPr>
              <a:spLocks/>
            </p:cNvSpPr>
            <p:nvPr/>
          </p:nvSpPr>
          <p:spPr bwMode="auto">
            <a:xfrm>
              <a:off x="9890126" y="2359025"/>
              <a:ext cx="257175" cy="163513"/>
            </a:xfrm>
            <a:custGeom>
              <a:avLst/>
              <a:gdLst>
                <a:gd name="T0" fmla="*/ 178 w 357"/>
                <a:gd name="T1" fmla="*/ 228 h 228"/>
                <a:gd name="T2" fmla="*/ 157 w 357"/>
                <a:gd name="T3" fmla="*/ 218 h 228"/>
                <a:gd name="T4" fmla="*/ 10 w 357"/>
                <a:gd name="T5" fmla="*/ 49 h 228"/>
                <a:gd name="T6" fmla="*/ 12 w 357"/>
                <a:gd name="T7" fmla="*/ 10 h 228"/>
                <a:gd name="T8" fmla="*/ 52 w 357"/>
                <a:gd name="T9" fmla="*/ 13 h 228"/>
                <a:gd name="T10" fmla="*/ 178 w 357"/>
                <a:gd name="T11" fmla="*/ 157 h 228"/>
                <a:gd name="T12" fmla="*/ 305 w 357"/>
                <a:gd name="T13" fmla="*/ 13 h 228"/>
                <a:gd name="T14" fmla="*/ 345 w 357"/>
                <a:gd name="T15" fmla="*/ 10 h 228"/>
                <a:gd name="T16" fmla="*/ 347 w 357"/>
                <a:gd name="T17" fmla="*/ 49 h 228"/>
                <a:gd name="T18" fmla="*/ 200 w 357"/>
                <a:gd name="T19" fmla="*/ 218 h 228"/>
                <a:gd name="T20" fmla="*/ 178 w 357"/>
                <a:gd name="T2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228">
                  <a:moveTo>
                    <a:pt x="178" y="228"/>
                  </a:moveTo>
                  <a:cubicBezTo>
                    <a:pt x="170" y="228"/>
                    <a:pt x="163" y="224"/>
                    <a:pt x="157" y="218"/>
                  </a:cubicBezTo>
                  <a:cubicBezTo>
                    <a:pt x="10" y="49"/>
                    <a:pt x="10" y="49"/>
                    <a:pt x="10" y="49"/>
                  </a:cubicBezTo>
                  <a:cubicBezTo>
                    <a:pt x="0" y="38"/>
                    <a:pt x="1" y="20"/>
                    <a:pt x="12" y="10"/>
                  </a:cubicBezTo>
                  <a:cubicBezTo>
                    <a:pt x="24" y="0"/>
                    <a:pt x="42" y="1"/>
                    <a:pt x="52" y="13"/>
                  </a:cubicBezTo>
                  <a:cubicBezTo>
                    <a:pt x="178" y="157"/>
                    <a:pt x="178" y="157"/>
                    <a:pt x="178" y="157"/>
                  </a:cubicBezTo>
                  <a:cubicBezTo>
                    <a:pt x="305" y="13"/>
                    <a:pt x="305" y="13"/>
                    <a:pt x="305" y="13"/>
                  </a:cubicBezTo>
                  <a:cubicBezTo>
                    <a:pt x="315" y="1"/>
                    <a:pt x="333" y="0"/>
                    <a:pt x="345" y="10"/>
                  </a:cubicBezTo>
                  <a:cubicBezTo>
                    <a:pt x="356" y="20"/>
                    <a:pt x="357" y="38"/>
                    <a:pt x="347" y="49"/>
                  </a:cubicBezTo>
                  <a:cubicBezTo>
                    <a:pt x="200" y="218"/>
                    <a:pt x="200" y="218"/>
                    <a:pt x="200" y="218"/>
                  </a:cubicBezTo>
                  <a:cubicBezTo>
                    <a:pt x="194" y="224"/>
                    <a:pt x="187" y="228"/>
                    <a:pt x="178"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7" name="Group 56">
            <a:extLst>
              <a:ext uri="{FF2B5EF4-FFF2-40B4-BE49-F238E27FC236}">
                <a16:creationId xmlns:a16="http://schemas.microsoft.com/office/drawing/2014/main" id="{81CF2BD1-004F-5C86-3D48-DD88848AD55C}"/>
              </a:ext>
            </a:extLst>
          </p:cNvPr>
          <p:cNvGrpSpPr/>
          <p:nvPr/>
        </p:nvGrpSpPr>
        <p:grpSpPr>
          <a:xfrm>
            <a:off x="6637727" y="2510792"/>
            <a:ext cx="392538" cy="391555"/>
            <a:chOff x="8521700" y="4130676"/>
            <a:chExt cx="574675" cy="573087"/>
          </a:xfrm>
          <a:solidFill>
            <a:schemeClr val="bg1"/>
          </a:solidFill>
        </p:grpSpPr>
        <p:sp>
          <p:nvSpPr>
            <p:cNvPr id="58" name="Freeform 32">
              <a:extLst>
                <a:ext uri="{FF2B5EF4-FFF2-40B4-BE49-F238E27FC236}">
                  <a16:creationId xmlns:a16="http://schemas.microsoft.com/office/drawing/2014/main" id="{9FDEB51B-66BF-5B40-6BF6-ED19AE3F82EC}"/>
                </a:ext>
              </a:extLst>
            </p:cNvPr>
            <p:cNvSpPr>
              <a:spLocks/>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33">
              <a:extLst>
                <a:ext uri="{FF2B5EF4-FFF2-40B4-BE49-F238E27FC236}">
                  <a16:creationId xmlns:a16="http://schemas.microsoft.com/office/drawing/2014/main" id="{A438989F-0CCC-83E4-25F4-88E44FC72541}"/>
                </a:ext>
              </a:extLst>
            </p:cNvPr>
            <p:cNvSpPr>
              <a:spLocks/>
            </p:cNvSpPr>
            <p:nvPr/>
          </p:nvSpPr>
          <p:spPr bwMode="auto">
            <a:xfrm>
              <a:off x="8769350" y="4130676"/>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0" name="Rectangle 59">
            <a:extLst>
              <a:ext uri="{FF2B5EF4-FFF2-40B4-BE49-F238E27FC236}">
                <a16:creationId xmlns:a16="http://schemas.microsoft.com/office/drawing/2014/main" id="{90DA25C2-D1E1-F28D-A735-E1F13C1D635C}"/>
              </a:ext>
            </a:extLst>
          </p:cNvPr>
          <p:cNvSpPr/>
          <p:nvPr/>
        </p:nvSpPr>
        <p:spPr>
          <a:xfrm>
            <a:off x="446567" y="2232837"/>
            <a:ext cx="3373180" cy="2985666"/>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0B56DC9-E6AE-9768-5FC6-7500A8560A88}"/>
              </a:ext>
            </a:extLst>
          </p:cNvPr>
          <p:cNvSpPr/>
          <p:nvPr/>
        </p:nvSpPr>
        <p:spPr>
          <a:xfrm>
            <a:off x="997662" y="1924050"/>
            <a:ext cx="2145094" cy="466158"/>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Conflict Escalation</a:t>
            </a:r>
          </a:p>
        </p:txBody>
      </p:sp>
      <p:sp>
        <p:nvSpPr>
          <p:cNvPr id="62" name="Rectangle 61">
            <a:extLst>
              <a:ext uri="{FF2B5EF4-FFF2-40B4-BE49-F238E27FC236}">
                <a16:creationId xmlns:a16="http://schemas.microsoft.com/office/drawing/2014/main" id="{9CB01EF7-449A-CCCE-D820-B16B2BE0C56F}"/>
              </a:ext>
            </a:extLst>
          </p:cNvPr>
          <p:cNvSpPr/>
          <p:nvPr/>
        </p:nvSpPr>
        <p:spPr>
          <a:xfrm>
            <a:off x="8282831" y="2293373"/>
            <a:ext cx="3373180" cy="2985666"/>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6A750E21-525F-48D9-79B8-6561E697CD7A}"/>
              </a:ext>
            </a:extLst>
          </p:cNvPr>
          <p:cNvSpPr/>
          <p:nvPr/>
        </p:nvSpPr>
        <p:spPr>
          <a:xfrm>
            <a:off x="8833926" y="1914526"/>
            <a:ext cx="2360412" cy="53621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Geopolitical Landscape</a:t>
            </a:r>
          </a:p>
        </p:txBody>
      </p:sp>
      <p:sp>
        <p:nvSpPr>
          <p:cNvPr id="64" name="TextBox 63">
            <a:extLst>
              <a:ext uri="{FF2B5EF4-FFF2-40B4-BE49-F238E27FC236}">
                <a16:creationId xmlns:a16="http://schemas.microsoft.com/office/drawing/2014/main" id="{C5E6D1D4-21F7-EDFF-5EEC-15A6F79874EA}"/>
              </a:ext>
            </a:extLst>
          </p:cNvPr>
          <p:cNvSpPr txBox="1"/>
          <p:nvPr/>
        </p:nvSpPr>
        <p:spPr>
          <a:xfrm>
            <a:off x="8969214" y="4491307"/>
            <a:ext cx="2454966" cy="584775"/>
          </a:xfrm>
          <a:prstGeom prst="rect">
            <a:avLst/>
          </a:prstGeom>
          <a:noFill/>
        </p:spPr>
        <p:txBody>
          <a:bodyPr wrap="square" rtlCol="0">
            <a:spAutoFit/>
          </a:bodyPr>
          <a:lstStyle/>
          <a:p>
            <a:r>
              <a:rPr lang="en-GB" sz="1600" b="1" dirty="0">
                <a:latin typeface="+mj-lt"/>
              </a:rPr>
              <a:t>Reduction in international trade</a:t>
            </a:r>
            <a:endParaRPr lang="id-ID" sz="1600" b="1" dirty="0">
              <a:latin typeface="+mj-lt"/>
            </a:endParaRPr>
          </a:p>
        </p:txBody>
      </p:sp>
    </p:spTree>
    <p:extLst>
      <p:ext uri="{BB962C8B-B14F-4D97-AF65-F5344CB8AC3E}">
        <p14:creationId xmlns:p14="http://schemas.microsoft.com/office/powerpoint/2010/main" val="348475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FC8F9C8C-840A-2D86-ED17-38D92E0F14C7}"/>
              </a:ext>
            </a:extLst>
          </p:cNvPr>
          <p:cNvSpPr/>
          <p:nvPr/>
        </p:nvSpPr>
        <p:spPr>
          <a:xfrm>
            <a:off x="10102889" y="1596403"/>
            <a:ext cx="1705174" cy="1419664"/>
          </a:xfrm>
          <a:prstGeom prst="ellips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solidFill>
              </a:rPr>
              <a:t>Funding the Ageing Wallet</a:t>
            </a:r>
          </a:p>
        </p:txBody>
      </p:sp>
      <p:sp>
        <p:nvSpPr>
          <p:cNvPr id="21" name="Oval 20">
            <a:extLst>
              <a:ext uri="{FF2B5EF4-FFF2-40B4-BE49-F238E27FC236}">
                <a16:creationId xmlns:a16="http://schemas.microsoft.com/office/drawing/2014/main" id="{47659D79-2838-07AC-1B5E-DC8460C6383A}"/>
              </a:ext>
            </a:extLst>
          </p:cNvPr>
          <p:cNvSpPr/>
          <p:nvPr/>
        </p:nvSpPr>
        <p:spPr>
          <a:xfrm>
            <a:off x="8142418" y="3884551"/>
            <a:ext cx="1705174" cy="1419663"/>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solidFill>
              </a:rPr>
              <a:t>Financial Planning</a:t>
            </a:r>
          </a:p>
        </p:txBody>
      </p:sp>
      <p:sp>
        <p:nvSpPr>
          <p:cNvPr id="24" name="Oval 23">
            <a:extLst>
              <a:ext uri="{FF2B5EF4-FFF2-40B4-BE49-F238E27FC236}">
                <a16:creationId xmlns:a16="http://schemas.microsoft.com/office/drawing/2014/main" id="{31B6371F-7F63-B2B2-58F1-170D9D533159}"/>
              </a:ext>
            </a:extLst>
          </p:cNvPr>
          <p:cNvSpPr/>
          <p:nvPr/>
        </p:nvSpPr>
        <p:spPr>
          <a:xfrm>
            <a:off x="10102888" y="3174720"/>
            <a:ext cx="1705174" cy="141966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solidFill>
              </a:rPr>
              <a:t>State Pension</a:t>
            </a:r>
          </a:p>
        </p:txBody>
      </p:sp>
      <p:sp>
        <p:nvSpPr>
          <p:cNvPr id="26" name="Oval 25">
            <a:extLst>
              <a:ext uri="{FF2B5EF4-FFF2-40B4-BE49-F238E27FC236}">
                <a16:creationId xmlns:a16="http://schemas.microsoft.com/office/drawing/2014/main" id="{E0267AC1-30C9-FBDB-3111-5398070527D9}"/>
              </a:ext>
            </a:extLst>
          </p:cNvPr>
          <p:cNvSpPr/>
          <p:nvPr/>
        </p:nvSpPr>
        <p:spPr>
          <a:xfrm>
            <a:off x="6188671" y="3174719"/>
            <a:ext cx="1701811" cy="1419664"/>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solidFill>
              </a:rPr>
              <a:t>Silver Economy</a:t>
            </a:r>
          </a:p>
        </p:txBody>
      </p:sp>
      <p:sp>
        <p:nvSpPr>
          <p:cNvPr id="30" name="Oval 29">
            <a:extLst>
              <a:ext uri="{FF2B5EF4-FFF2-40B4-BE49-F238E27FC236}">
                <a16:creationId xmlns:a16="http://schemas.microsoft.com/office/drawing/2014/main" id="{5A57DFCC-BD81-5EBA-0785-7F703ACCC332}"/>
              </a:ext>
            </a:extLst>
          </p:cNvPr>
          <p:cNvSpPr/>
          <p:nvPr/>
        </p:nvSpPr>
        <p:spPr>
          <a:xfrm>
            <a:off x="6188670" y="1547813"/>
            <a:ext cx="1701812" cy="1419664"/>
          </a:xfrm>
          <a:prstGeom prst="ellips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solidFill>
              </a:rPr>
              <a:t>Healthcare</a:t>
            </a:r>
            <a:endParaRPr lang="en-GB" sz="1200" dirty="0">
              <a:solidFill>
                <a:schemeClr val="bg2"/>
              </a:solidFill>
            </a:endParaRPr>
          </a:p>
        </p:txBody>
      </p:sp>
      <p:sp>
        <p:nvSpPr>
          <p:cNvPr id="31" name="Oval 30">
            <a:extLst>
              <a:ext uri="{FF2B5EF4-FFF2-40B4-BE49-F238E27FC236}">
                <a16:creationId xmlns:a16="http://schemas.microsoft.com/office/drawing/2014/main" id="{C93031DD-E14A-EC58-D579-8F36CFF52B57}"/>
              </a:ext>
            </a:extLst>
          </p:cNvPr>
          <p:cNvSpPr/>
          <p:nvPr/>
        </p:nvSpPr>
        <p:spPr>
          <a:xfrm>
            <a:off x="8142418" y="1050616"/>
            <a:ext cx="1701813" cy="1419664"/>
          </a:xfrm>
          <a:prstGeom prst="ellipse">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solidFill>
              </a:rPr>
              <a:t>Changing Employee Mix</a:t>
            </a:r>
          </a:p>
        </p:txBody>
      </p:sp>
      <p:sp>
        <p:nvSpPr>
          <p:cNvPr id="11" name="Title 1">
            <a:extLst>
              <a:ext uri="{FF2B5EF4-FFF2-40B4-BE49-F238E27FC236}">
                <a16:creationId xmlns:a16="http://schemas.microsoft.com/office/drawing/2014/main" id="{057B57C5-841C-762D-A4AF-3E848ADB9412}"/>
              </a:ext>
            </a:extLst>
          </p:cNvPr>
          <p:cNvSpPr txBox="1">
            <a:spLocks/>
          </p:cNvSpPr>
          <p:nvPr/>
        </p:nvSpPr>
        <p:spPr bwMode="auto">
          <a:xfrm>
            <a:off x="527055" y="404813"/>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Demographic change</a:t>
            </a:r>
            <a:endParaRPr lang="en-GB" sz="2400" kern="0" dirty="0"/>
          </a:p>
        </p:txBody>
      </p:sp>
      <p:sp>
        <p:nvSpPr>
          <p:cNvPr id="19" name="Content Placeholder 2">
            <a:extLst>
              <a:ext uri="{FF2B5EF4-FFF2-40B4-BE49-F238E27FC236}">
                <a16:creationId xmlns:a16="http://schemas.microsoft.com/office/drawing/2014/main" id="{BE7B1982-154A-6DCC-B5B7-5C2186030915}"/>
              </a:ext>
            </a:extLst>
          </p:cNvPr>
          <p:cNvSpPr txBox="1">
            <a:spLocks/>
          </p:cNvSpPr>
          <p:nvPr/>
        </p:nvSpPr>
        <p:spPr bwMode="auto">
          <a:xfrm>
            <a:off x="1683508" y="1662515"/>
            <a:ext cx="4085625" cy="432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800" dirty="0">
                <a:solidFill>
                  <a:schemeClr val="tx1"/>
                </a:solidFill>
              </a:rPr>
              <a:t>Proportion of the global population aged over 60 by 2050</a:t>
            </a:r>
          </a:p>
          <a:p>
            <a:pPr marL="0" indent="0">
              <a:buNone/>
            </a:pPr>
            <a:endParaRPr lang="en-GB" sz="1800" dirty="0">
              <a:solidFill>
                <a:schemeClr val="tx1"/>
              </a:solidFill>
            </a:endParaRPr>
          </a:p>
          <a:p>
            <a:pPr marL="0" indent="0">
              <a:buNone/>
            </a:pPr>
            <a:r>
              <a:rPr lang="en-GB" sz="1800" dirty="0">
                <a:solidFill>
                  <a:schemeClr val="tx1"/>
                </a:solidFill>
              </a:rPr>
              <a:t>Number of individuals over 50 years old across the EU and the UK in 2025</a:t>
            </a:r>
          </a:p>
          <a:p>
            <a:pPr marL="0" indent="0">
              <a:buNone/>
            </a:pPr>
            <a:endParaRPr lang="en-GB" sz="1800" dirty="0">
              <a:solidFill>
                <a:schemeClr val="tx1"/>
              </a:solidFill>
            </a:endParaRPr>
          </a:p>
          <a:p>
            <a:pPr marL="0" indent="0">
              <a:buNone/>
            </a:pPr>
            <a:r>
              <a:rPr lang="en-GB" sz="1800" dirty="0">
                <a:solidFill>
                  <a:schemeClr val="tx1"/>
                </a:solidFill>
              </a:rPr>
              <a:t>Number of households occupied by someone aged 85 or above in the UK by 2037</a:t>
            </a:r>
          </a:p>
          <a:p>
            <a:pPr marL="0" indent="0">
              <a:buNone/>
            </a:pPr>
            <a:endParaRPr lang="en-GB" sz="1800" dirty="0">
              <a:solidFill>
                <a:schemeClr val="tx1"/>
              </a:solidFill>
            </a:endParaRPr>
          </a:p>
          <a:p>
            <a:pPr marL="0" indent="0">
              <a:buNone/>
            </a:pPr>
            <a:r>
              <a:rPr lang="en-GB" sz="1800" dirty="0">
                <a:solidFill>
                  <a:schemeClr val="tx1"/>
                </a:solidFill>
              </a:rPr>
              <a:t>The value of the silver economy across the EU and the UK by 2025</a:t>
            </a:r>
          </a:p>
        </p:txBody>
      </p:sp>
      <p:sp>
        <p:nvSpPr>
          <p:cNvPr id="32" name="Content Placeholder 2">
            <a:extLst>
              <a:ext uri="{FF2B5EF4-FFF2-40B4-BE49-F238E27FC236}">
                <a16:creationId xmlns:a16="http://schemas.microsoft.com/office/drawing/2014/main" id="{C0E493FC-E195-1377-B9CD-E5645F48A9EF}"/>
              </a:ext>
            </a:extLst>
          </p:cNvPr>
          <p:cNvSpPr txBox="1">
            <a:spLocks/>
          </p:cNvSpPr>
          <p:nvPr/>
        </p:nvSpPr>
        <p:spPr bwMode="auto">
          <a:xfrm>
            <a:off x="98083" y="2861365"/>
            <a:ext cx="1884322" cy="7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nSpc>
                <a:spcPts val="4800"/>
              </a:lnSpc>
              <a:buNone/>
            </a:pPr>
            <a:r>
              <a:rPr lang="en-GB" sz="3600" b="1" dirty="0">
                <a:solidFill>
                  <a:schemeClr val="accent1"/>
                </a:solidFill>
              </a:rPr>
              <a:t>222m</a:t>
            </a:r>
          </a:p>
        </p:txBody>
      </p:sp>
      <p:sp>
        <p:nvSpPr>
          <p:cNvPr id="2" name="Content Placeholder 2">
            <a:extLst>
              <a:ext uri="{FF2B5EF4-FFF2-40B4-BE49-F238E27FC236}">
                <a16:creationId xmlns:a16="http://schemas.microsoft.com/office/drawing/2014/main" id="{BB32B3AF-57D6-46A8-5ECC-70BCB4E21B44}"/>
              </a:ext>
            </a:extLst>
          </p:cNvPr>
          <p:cNvSpPr txBox="1">
            <a:spLocks/>
          </p:cNvSpPr>
          <p:nvPr/>
        </p:nvSpPr>
        <p:spPr bwMode="auto">
          <a:xfrm>
            <a:off x="98083" y="1704152"/>
            <a:ext cx="1305208" cy="59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nSpc>
                <a:spcPts val="4800"/>
              </a:lnSpc>
              <a:buNone/>
            </a:pPr>
            <a:r>
              <a:rPr lang="en-GB" sz="3600" b="1" dirty="0">
                <a:solidFill>
                  <a:schemeClr val="accent1"/>
                </a:solidFill>
              </a:rPr>
              <a:t>22%</a:t>
            </a:r>
          </a:p>
        </p:txBody>
      </p:sp>
      <p:sp>
        <p:nvSpPr>
          <p:cNvPr id="3" name="Content Placeholder 2">
            <a:extLst>
              <a:ext uri="{FF2B5EF4-FFF2-40B4-BE49-F238E27FC236}">
                <a16:creationId xmlns:a16="http://schemas.microsoft.com/office/drawing/2014/main" id="{B586B857-1CAD-8EA4-9431-6130862AF6F6}"/>
              </a:ext>
            </a:extLst>
          </p:cNvPr>
          <p:cNvSpPr txBox="1">
            <a:spLocks/>
          </p:cNvSpPr>
          <p:nvPr/>
        </p:nvSpPr>
        <p:spPr bwMode="auto">
          <a:xfrm>
            <a:off x="98083" y="4029213"/>
            <a:ext cx="1598415" cy="70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nSpc>
                <a:spcPts val="4800"/>
              </a:lnSpc>
              <a:buNone/>
            </a:pPr>
            <a:r>
              <a:rPr lang="en-GB" sz="3600" b="1" dirty="0">
                <a:solidFill>
                  <a:schemeClr val="accent1"/>
                </a:solidFill>
              </a:rPr>
              <a:t>1.42m</a:t>
            </a:r>
          </a:p>
        </p:txBody>
      </p:sp>
      <p:sp>
        <p:nvSpPr>
          <p:cNvPr id="4" name="Content Placeholder 2">
            <a:extLst>
              <a:ext uri="{FF2B5EF4-FFF2-40B4-BE49-F238E27FC236}">
                <a16:creationId xmlns:a16="http://schemas.microsoft.com/office/drawing/2014/main" id="{3F28F49D-6758-EE19-5EA2-366BE6001CE8}"/>
              </a:ext>
            </a:extLst>
          </p:cNvPr>
          <p:cNvSpPr txBox="1">
            <a:spLocks/>
          </p:cNvSpPr>
          <p:nvPr/>
        </p:nvSpPr>
        <p:spPr bwMode="auto">
          <a:xfrm>
            <a:off x="98083" y="5153848"/>
            <a:ext cx="1598415" cy="70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nSpc>
                <a:spcPts val="4800"/>
              </a:lnSpc>
              <a:buNone/>
            </a:pPr>
            <a:r>
              <a:rPr lang="en-GB" sz="3600" b="1" dirty="0">
                <a:solidFill>
                  <a:schemeClr val="accent1"/>
                </a:solidFill>
              </a:rPr>
              <a:t>€5.7tn</a:t>
            </a:r>
          </a:p>
        </p:txBody>
      </p:sp>
    </p:spTree>
    <p:extLst>
      <p:ext uri="{BB962C8B-B14F-4D97-AF65-F5344CB8AC3E}">
        <p14:creationId xmlns:p14="http://schemas.microsoft.com/office/powerpoint/2010/main" val="3440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5D0CB-95D2-DEA5-B3C7-9D908E017A3A}"/>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F0BBA1B-B471-7105-A1F6-408913912928}"/>
              </a:ext>
            </a:extLst>
          </p:cNvPr>
          <p:cNvSpPr/>
          <p:nvPr/>
        </p:nvSpPr>
        <p:spPr>
          <a:xfrm>
            <a:off x="8346504" y="2355777"/>
            <a:ext cx="3713526" cy="1673315"/>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effectLst/>
                <a:latin typeface="Aptos" panose="020B0004020202020204" pitchFamily="34" charset="0"/>
                <a:ea typeface="Times New Roman" panose="02020603050405020304" pitchFamily="18" charset="0"/>
                <a:cs typeface="Aptos" panose="020B0004020202020204" pitchFamily="34" charset="0"/>
              </a:rPr>
              <a:t>Greater acceptance of litigation.</a:t>
            </a:r>
            <a:endParaRPr lang="en-GB" sz="1400" dirty="0">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GB" sz="1400" dirty="0">
                <a:effectLst/>
                <a:latin typeface="Aptos" panose="020B0004020202020204" pitchFamily="34" charset="0"/>
                <a:ea typeface="Times New Roman" panose="02020603050405020304" pitchFamily="18" charset="0"/>
                <a:cs typeface="Aptos" panose="020B0004020202020204" pitchFamily="34" charset="0"/>
              </a:rPr>
              <a:t>Increased jury awards and settlements.</a:t>
            </a:r>
          </a:p>
          <a:p>
            <a:pPr marL="285750" indent="-285750">
              <a:buFont typeface="Arial" panose="020B0604020202020204" pitchFamily="34" charset="0"/>
              <a:buChar char="•"/>
            </a:pPr>
            <a:r>
              <a:rPr lang="en-GB" sz="1400" dirty="0">
                <a:effectLst/>
                <a:latin typeface="Aptos" panose="020B0004020202020204" pitchFamily="34" charset="0"/>
                <a:ea typeface="Times New Roman" panose="02020603050405020304" pitchFamily="18" charset="0"/>
                <a:cs typeface="Aptos" panose="020B0004020202020204" pitchFamily="34" charset="0"/>
              </a:rPr>
              <a:t>Expanded definitions of liability and damages.</a:t>
            </a:r>
            <a:endParaRPr lang="en-GB"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19" name="Rectangle 18">
            <a:extLst>
              <a:ext uri="{FF2B5EF4-FFF2-40B4-BE49-F238E27FC236}">
                <a16:creationId xmlns:a16="http://schemas.microsoft.com/office/drawing/2014/main" id="{2BFCC7EC-2403-0EBD-99D4-7AEC7364B971}"/>
              </a:ext>
            </a:extLst>
          </p:cNvPr>
          <p:cNvSpPr/>
          <p:nvPr/>
        </p:nvSpPr>
        <p:spPr>
          <a:xfrm>
            <a:off x="8353709" y="863461"/>
            <a:ext cx="3713528" cy="908007"/>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effectLst/>
                <a:latin typeface="Aptos" panose="020B0004020202020204" pitchFamily="34" charset="0"/>
                <a:ea typeface="Times New Roman" panose="02020603050405020304" pitchFamily="18" charset="0"/>
                <a:cs typeface="Aptos" panose="020B0004020202020204" pitchFamily="34" charset="0"/>
              </a:rPr>
              <a:t>Greater acceptance of litigation.</a:t>
            </a:r>
            <a:endParaRPr lang="en-GB" sz="1400" dirty="0">
              <a:latin typeface="Aptos" panose="020B0004020202020204" pitchFamily="34" charset="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GB" sz="1400" dirty="0">
                <a:effectLst/>
                <a:latin typeface="Aptos" panose="020B0004020202020204" pitchFamily="34" charset="0"/>
                <a:ea typeface="Times New Roman" panose="02020603050405020304" pitchFamily="18" charset="0"/>
                <a:cs typeface="Aptos" panose="020B0004020202020204" pitchFamily="34" charset="0"/>
              </a:rPr>
              <a:t>Increased jury awards and settlements.</a:t>
            </a:r>
          </a:p>
          <a:p>
            <a:pPr marL="285750" indent="-285750">
              <a:buFont typeface="Arial" panose="020B0604020202020204" pitchFamily="34" charset="0"/>
              <a:buChar char="•"/>
            </a:pPr>
            <a:r>
              <a:rPr lang="en-GB" sz="1400" dirty="0">
                <a:effectLst/>
                <a:latin typeface="Aptos" panose="020B0004020202020204" pitchFamily="34" charset="0"/>
                <a:ea typeface="Times New Roman" panose="02020603050405020304" pitchFamily="18" charset="0"/>
                <a:cs typeface="Aptos" panose="020B0004020202020204" pitchFamily="34" charset="0"/>
              </a:rPr>
              <a:t>Expanded definitions of liability and damages.</a:t>
            </a:r>
            <a:endParaRPr lang="en-GB" sz="14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4" name="Diagram 13">
            <a:extLst>
              <a:ext uri="{FF2B5EF4-FFF2-40B4-BE49-F238E27FC236}">
                <a16:creationId xmlns:a16="http://schemas.microsoft.com/office/drawing/2014/main" id="{EE905812-8BCB-0632-81C9-89F42A9EBBF3}"/>
              </a:ext>
            </a:extLst>
          </p:cNvPr>
          <p:cNvGraphicFramePr/>
          <p:nvPr/>
        </p:nvGraphicFramePr>
        <p:xfrm>
          <a:off x="2788092" y="1388036"/>
          <a:ext cx="6213411" cy="425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ACE8B25-59B1-C315-E0C9-B37CAB71855A}"/>
              </a:ext>
            </a:extLst>
          </p:cNvPr>
          <p:cNvSpPr>
            <a:spLocks noGrp="1"/>
          </p:cNvSpPr>
          <p:nvPr>
            <p:ph type="sldNum" sz="quarter" idx="4"/>
          </p:nvPr>
        </p:nvSpPr>
        <p:spPr/>
        <p:txBody>
          <a:bodyPr/>
          <a:lstStyle/>
          <a:p>
            <a:fld id="{65C5C0B4-F90D-4B90-B187-E84366B07232}" type="slidenum">
              <a:rPr lang="en-GB" smtClean="0"/>
              <a:pPr/>
              <a:t>25</a:t>
            </a:fld>
            <a:endParaRPr lang="en-GB"/>
          </a:p>
        </p:txBody>
      </p:sp>
      <p:sp>
        <p:nvSpPr>
          <p:cNvPr id="3" name="Rectangle 2">
            <a:extLst>
              <a:ext uri="{FF2B5EF4-FFF2-40B4-BE49-F238E27FC236}">
                <a16:creationId xmlns:a16="http://schemas.microsoft.com/office/drawing/2014/main" id="{04C51C27-E664-40E4-FF23-7F11B4EEAD63}"/>
              </a:ext>
            </a:extLst>
          </p:cNvPr>
          <p:cNvSpPr/>
          <p:nvPr/>
        </p:nvSpPr>
        <p:spPr>
          <a:xfrm>
            <a:off x="3793114" y="864441"/>
            <a:ext cx="1494862" cy="623478"/>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dirty="0">
                <a:solidFill>
                  <a:sysClr val="windowText" lastClr="000000"/>
                </a:solidFill>
              </a:rPr>
              <a:t>Regulatory focus</a:t>
            </a:r>
          </a:p>
        </p:txBody>
      </p:sp>
      <p:sp>
        <p:nvSpPr>
          <p:cNvPr id="5" name="Rectangle 4">
            <a:extLst>
              <a:ext uri="{FF2B5EF4-FFF2-40B4-BE49-F238E27FC236}">
                <a16:creationId xmlns:a16="http://schemas.microsoft.com/office/drawing/2014/main" id="{8B3FB19E-8963-A657-18AB-C141E27D9BED}"/>
              </a:ext>
            </a:extLst>
          </p:cNvPr>
          <p:cNvSpPr/>
          <p:nvPr/>
        </p:nvSpPr>
        <p:spPr>
          <a:xfrm>
            <a:off x="6506177" y="864384"/>
            <a:ext cx="1494000" cy="62359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dirty="0">
                <a:solidFill>
                  <a:sysClr val="windowText" lastClr="000000"/>
                </a:solidFill>
              </a:rPr>
              <a:t>Political instability</a:t>
            </a:r>
          </a:p>
        </p:txBody>
      </p:sp>
      <p:sp>
        <p:nvSpPr>
          <p:cNvPr id="8" name="Rectangle 7">
            <a:extLst>
              <a:ext uri="{FF2B5EF4-FFF2-40B4-BE49-F238E27FC236}">
                <a16:creationId xmlns:a16="http://schemas.microsoft.com/office/drawing/2014/main" id="{CC6F2021-144F-B6D2-1272-07B9DA168B1D}"/>
              </a:ext>
            </a:extLst>
          </p:cNvPr>
          <p:cNvSpPr/>
          <p:nvPr/>
        </p:nvSpPr>
        <p:spPr>
          <a:xfrm>
            <a:off x="124763" y="6017076"/>
            <a:ext cx="6041362" cy="586848"/>
          </a:xfrm>
          <a:prstGeom prst="rect">
            <a:avLst/>
          </a:prstGeom>
          <a:solidFill>
            <a:srgbClr val="C81E45">
              <a:hueOff val="0"/>
              <a:satOff val="0"/>
              <a:lumOff val="0"/>
              <a:alphaOff val="0"/>
            </a:srgbClr>
          </a:solidFill>
          <a:ln w="25400" cap="flat" cmpd="sng" algn="ctr">
            <a:solidFill>
              <a:prstClr val="white">
                <a:hueOff val="0"/>
                <a:satOff val="0"/>
                <a:lumOff val="0"/>
                <a:alphaOff val="0"/>
              </a:prstClr>
            </a:solidFill>
            <a:prstDash val="solid"/>
          </a:ln>
          <a:effectLst/>
        </p:spPr>
        <p:txBody>
          <a:bodyPr spcFirstLastPara="0" vert="horz" wrap="square" lIns="87630" tIns="87630" rIns="87630" bIns="87630" numCol="1" spcCol="1270" anchor="ctr" anchorCtr="0">
            <a:noAutofit/>
          </a:bodyPr>
          <a:lstStyle/>
          <a:p>
            <a:pPr algn="ctr"/>
            <a:r>
              <a:rPr lang="en-GB" sz="1400" dirty="0">
                <a:solidFill>
                  <a:schemeClr val="bg2"/>
                </a:solidFill>
                <a:effectLst/>
                <a:latin typeface="+mj-lt"/>
                <a:ea typeface="Times New Roman" panose="02020603050405020304" pitchFamily="18" charset="0"/>
                <a:cs typeface="Aptos" panose="020B0004020202020204" pitchFamily="34" charset="0"/>
              </a:rPr>
              <a:t>Insurers must remain agile and adaptive, employing advanced analytics to monitor and respond to these evolving factors in their reserve strategies.</a:t>
            </a:r>
            <a:endParaRPr lang="en-GB" sz="1400" dirty="0">
              <a:solidFill>
                <a:schemeClr val="bg2"/>
              </a:solidFill>
              <a:effectLst/>
              <a:latin typeface="+mj-lt"/>
              <a:ea typeface="Aptos" panose="020B0004020202020204" pitchFamily="34" charset="0"/>
              <a:cs typeface="Aptos" panose="020B0004020202020204" pitchFamily="34" charset="0"/>
            </a:endParaRPr>
          </a:p>
        </p:txBody>
      </p:sp>
      <p:sp>
        <p:nvSpPr>
          <p:cNvPr id="2" name="Rectangle 1">
            <a:extLst>
              <a:ext uri="{FF2B5EF4-FFF2-40B4-BE49-F238E27FC236}">
                <a16:creationId xmlns:a16="http://schemas.microsoft.com/office/drawing/2014/main" id="{0B7AFAD8-D435-281F-93E4-26AC2B64BDDC}"/>
              </a:ext>
            </a:extLst>
          </p:cNvPr>
          <p:cNvSpPr/>
          <p:nvPr/>
        </p:nvSpPr>
        <p:spPr>
          <a:xfrm>
            <a:off x="5155723" y="2722058"/>
            <a:ext cx="1494000" cy="1625831"/>
          </a:xfrm>
          <a:prstGeom prst="rect">
            <a:avLst/>
          </a:prstGeom>
          <a:solidFill>
            <a:srgbClr val="C81E45">
              <a:hueOff val="0"/>
              <a:satOff val="0"/>
              <a:lumOff val="0"/>
              <a:alphaOff val="0"/>
            </a:srgbClr>
          </a:solidFill>
          <a:ln w="25400" cap="flat" cmpd="sng" algn="ctr">
            <a:solidFill>
              <a:prstClr val="white">
                <a:hueOff val="0"/>
                <a:satOff val="0"/>
                <a:lumOff val="0"/>
                <a:alphaOff val="0"/>
              </a:prstClr>
            </a:solidFill>
            <a:prstDash val="solid"/>
          </a:ln>
          <a:effectLst/>
        </p:spPr>
        <p:txBody>
          <a:bodyPr spcFirstLastPara="0" vert="horz" wrap="square" lIns="87630" tIns="87630" rIns="87630" bIns="87630" numCol="1" spcCol="1270" anchor="ctr" anchorCtr="0">
            <a:noAutofit/>
          </a:bodyPr>
          <a:lstStyle/>
          <a:p>
            <a:pPr algn="ctr"/>
            <a:r>
              <a:rPr lang="en-IN" dirty="0">
                <a:solidFill>
                  <a:schemeClr val="bg2"/>
                </a:solidFill>
                <a:latin typeface="Aptos" panose="020B0004020202020204" pitchFamily="34" charset="0"/>
              </a:rPr>
              <a:t>Impacts for insurers</a:t>
            </a:r>
          </a:p>
        </p:txBody>
      </p:sp>
      <p:sp>
        <p:nvSpPr>
          <p:cNvPr id="17" name="TextBox 16">
            <a:extLst>
              <a:ext uri="{FF2B5EF4-FFF2-40B4-BE49-F238E27FC236}">
                <a16:creationId xmlns:a16="http://schemas.microsoft.com/office/drawing/2014/main" id="{5860E103-B499-0940-7AC4-3142153DB8EC}"/>
              </a:ext>
            </a:extLst>
          </p:cNvPr>
          <p:cNvSpPr txBox="1"/>
          <p:nvPr/>
        </p:nvSpPr>
        <p:spPr>
          <a:xfrm>
            <a:off x="8421725" y="878916"/>
            <a:ext cx="3489086" cy="892552"/>
          </a:xfrm>
          <a:prstGeom prst="rect">
            <a:avLst/>
          </a:prstGeom>
          <a:noFill/>
        </p:spPr>
        <p:txBody>
          <a:bodyPr wrap="square">
            <a:spAutoFit/>
          </a:bodyPr>
          <a:lstStyle/>
          <a:p>
            <a:pPr marL="285750" indent="-285750">
              <a:buFont typeface="Arial" panose="020B0604020202020204" pitchFamily="34" charset="0"/>
              <a:buChar char="•"/>
            </a:pPr>
            <a:r>
              <a:rPr lang="en-GB" sz="1300" dirty="0">
                <a:effectLst/>
                <a:ea typeface="Times New Roman" panose="02020603050405020304" pitchFamily="18" charset="0"/>
                <a:cs typeface="Aptos" panose="020B0004020202020204" pitchFamily="34" charset="0"/>
              </a:rPr>
              <a:t>Litigation trends</a:t>
            </a:r>
            <a:endParaRPr lang="en-GB" sz="1300" dirty="0">
              <a:ea typeface="Times New Roman" panose="02020603050405020304" pitchFamily="18" charset="0"/>
              <a:cs typeface="Aptos" panose="020B0004020202020204" pitchFamily="34" charset="0"/>
            </a:endParaRPr>
          </a:p>
          <a:p>
            <a:pPr marL="285750" indent="-285750">
              <a:buFont typeface="Arial" panose="020B0604020202020204" pitchFamily="34" charset="0"/>
              <a:buChar char="•"/>
            </a:pPr>
            <a:r>
              <a:rPr lang="en-GB" sz="1300" dirty="0">
                <a:effectLst/>
                <a:ea typeface="Times New Roman" panose="02020603050405020304" pitchFamily="18" charset="0"/>
                <a:cs typeface="Aptos" panose="020B0004020202020204" pitchFamily="34" charset="0"/>
              </a:rPr>
              <a:t>Increased jury awards and settlements</a:t>
            </a:r>
          </a:p>
          <a:p>
            <a:pPr marL="285750" indent="-285750">
              <a:buFont typeface="Arial" panose="020B0604020202020204" pitchFamily="34" charset="0"/>
              <a:buChar char="•"/>
            </a:pPr>
            <a:r>
              <a:rPr lang="en-GB" sz="1300" dirty="0">
                <a:effectLst/>
                <a:ea typeface="Times New Roman" panose="02020603050405020304" pitchFamily="18" charset="0"/>
                <a:cs typeface="Aptos" panose="020B0004020202020204" pitchFamily="34" charset="0"/>
              </a:rPr>
              <a:t>Expanded definitions of liability and damages</a:t>
            </a:r>
            <a:endParaRPr lang="en-GB" sz="1300" dirty="0">
              <a:effectLst/>
              <a:ea typeface="Aptos" panose="020B0004020202020204" pitchFamily="34" charset="0"/>
              <a:cs typeface="Aptos" panose="020B0004020202020204" pitchFamily="34" charset="0"/>
            </a:endParaRPr>
          </a:p>
        </p:txBody>
      </p:sp>
      <p:sp>
        <p:nvSpPr>
          <p:cNvPr id="24" name="TextBox 23">
            <a:extLst>
              <a:ext uri="{FF2B5EF4-FFF2-40B4-BE49-F238E27FC236}">
                <a16:creationId xmlns:a16="http://schemas.microsoft.com/office/drawing/2014/main" id="{CC64D126-78F1-AE1B-9F8F-5F51865CC8FA}"/>
              </a:ext>
            </a:extLst>
          </p:cNvPr>
          <p:cNvSpPr txBox="1"/>
          <p:nvPr/>
        </p:nvSpPr>
        <p:spPr>
          <a:xfrm>
            <a:off x="8353709" y="2446076"/>
            <a:ext cx="3838292" cy="1492716"/>
          </a:xfrm>
          <a:prstGeom prst="rect">
            <a:avLst/>
          </a:prstGeom>
          <a:noFill/>
        </p:spPr>
        <p:txBody>
          <a:bodyPr wrap="square">
            <a:spAutoFit/>
          </a:bodyPr>
          <a:lstStyle/>
          <a:p>
            <a:pPr marL="285750" indent="-285750">
              <a:buFont typeface="Arial" panose="020B0604020202020204" pitchFamily="34" charset="0"/>
              <a:buChar char="•"/>
            </a:pPr>
            <a:r>
              <a:rPr lang="en-GB" sz="1300" dirty="0"/>
              <a:t>‘Shifts in societal norms, values, and behaviour’</a:t>
            </a:r>
          </a:p>
          <a:p>
            <a:pPr marL="285750" indent="-285750">
              <a:buFont typeface="Arial" panose="020B0604020202020204" pitchFamily="34" charset="0"/>
              <a:buChar char="•"/>
            </a:pPr>
            <a:r>
              <a:rPr lang="en-GB" sz="1300" dirty="0"/>
              <a:t>Changes in consumer behaviour can lead to fluctuations in demand for insurance</a:t>
            </a:r>
          </a:p>
          <a:p>
            <a:pPr marL="285750" indent="-285750">
              <a:buFont typeface="Arial" panose="020B0604020202020204" pitchFamily="34" charset="0"/>
              <a:buChar char="•"/>
            </a:pPr>
            <a:r>
              <a:rPr lang="en-GB" sz="1300" dirty="0"/>
              <a:t>Increased awareness of social issues may lead to higher claims in liability insurance (e.g. discrimination cases)</a:t>
            </a:r>
          </a:p>
        </p:txBody>
      </p:sp>
      <p:sp>
        <p:nvSpPr>
          <p:cNvPr id="33" name="Title 1">
            <a:extLst>
              <a:ext uri="{FF2B5EF4-FFF2-40B4-BE49-F238E27FC236}">
                <a16:creationId xmlns:a16="http://schemas.microsoft.com/office/drawing/2014/main" id="{05534A3C-6BFD-BF32-F105-BF65D1E9ED79}"/>
              </a:ext>
            </a:extLst>
          </p:cNvPr>
          <p:cNvSpPr>
            <a:spLocks noGrp="1"/>
          </p:cNvSpPr>
          <p:nvPr>
            <p:ph type="title"/>
          </p:nvPr>
        </p:nvSpPr>
        <p:spPr>
          <a:xfrm>
            <a:off x="177476" y="180499"/>
            <a:ext cx="11036217" cy="585001"/>
          </a:xfrm>
        </p:spPr>
        <p:txBody>
          <a:bodyPr/>
          <a:lstStyle/>
          <a:p>
            <a:r>
              <a:rPr lang="en-GB" dirty="0"/>
              <a:t>Geopolitical and societal changes: impacts</a:t>
            </a:r>
          </a:p>
        </p:txBody>
      </p:sp>
      <p:sp>
        <p:nvSpPr>
          <p:cNvPr id="34" name="Rectangle 33">
            <a:extLst>
              <a:ext uri="{FF2B5EF4-FFF2-40B4-BE49-F238E27FC236}">
                <a16:creationId xmlns:a16="http://schemas.microsoft.com/office/drawing/2014/main" id="{B039C58E-BA47-B65D-0820-5326FCFF791C}"/>
              </a:ext>
            </a:extLst>
          </p:cNvPr>
          <p:cNvSpPr/>
          <p:nvPr/>
        </p:nvSpPr>
        <p:spPr>
          <a:xfrm>
            <a:off x="1105349" y="978703"/>
            <a:ext cx="2309797" cy="1308117"/>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dirty="0">
                <a:solidFill>
                  <a:schemeClr val="tx1">
                    <a:lumMod val="50000"/>
                  </a:schemeClr>
                </a:solidFill>
                <a:effectLst/>
                <a:ea typeface="Times New Roman" panose="02020603050405020304" pitchFamily="18" charset="0"/>
                <a:cs typeface="Aptos" panose="020B0004020202020204" pitchFamily="34" charset="0"/>
              </a:rPr>
              <a:t>Claims from conflicts </a:t>
            </a:r>
          </a:p>
          <a:p>
            <a:pPr marL="285750" indent="-285750">
              <a:buFont typeface="Arial" panose="020B0604020202020204" pitchFamily="34" charset="0"/>
              <a:buChar char="•"/>
            </a:pPr>
            <a:r>
              <a:rPr lang="en-GB" sz="1300" dirty="0">
                <a:solidFill>
                  <a:schemeClr val="tx1">
                    <a:lumMod val="50000"/>
                  </a:schemeClr>
                </a:solidFill>
                <a:effectLst/>
                <a:ea typeface="Times New Roman" panose="02020603050405020304" pitchFamily="18" charset="0"/>
                <a:cs typeface="Aptos" panose="020B0004020202020204" pitchFamily="34" charset="0"/>
              </a:rPr>
              <a:t>Economic sanctions</a:t>
            </a:r>
          </a:p>
          <a:p>
            <a:pPr marL="285750" indent="-285750">
              <a:buFont typeface="Arial" panose="020B0604020202020204" pitchFamily="34" charset="0"/>
              <a:buChar char="•"/>
            </a:pPr>
            <a:r>
              <a:rPr lang="en-GB" sz="1300" dirty="0">
                <a:solidFill>
                  <a:schemeClr val="tx1">
                    <a:lumMod val="50000"/>
                  </a:schemeClr>
                </a:solidFill>
              </a:rPr>
              <a:t>Supply chain delays</a:t>
            </a:r>
          </a:p>
          <a:p>
            <a:pPr marL="285750" indent="-285750">
              <a:buFont typeface="Arial" panose="020B0604020202020204" pitchFamily="34" charset="0"/>
              <a:buChar char="•"/>
            </a:pPr>
            <a:r>
              <a:rPr lang="en-GB" sz="1300" dirty="0">
                <a:solidFill>
                  <a:schemeClr val="tx1">
                    <a:lumMod val="50000"/>
                  </a:schemeClr>
                </a:solidFill>
              </a:rPr>
              <a:t>Cost inflation</a:t>
            </a:r>
            <a:endParaRPr lang="en-IN" sz="1300" dirty="0">
              <a:solidFill>
                <a:schemeClr val="tx1">
                  <a:lumMod val="50000"/>
                </a:schemeClr>
              </a:solidFill>
            </a:endParaRPr>
          </a:p>
        </p:txBody>
      </p:sp>
      <p:sp>
        <p:nvSpPr>
          <p:cNvPr id="35" name="Rectangle 34">
            <a:extLst>
              <a:ext uri="{FF2B5EF4-FFF2-40B4-BE49-F238E27FC236}">
                <a16:creationId xmlns:a16="http://schemas.microsoft.com/office/drawing/2014/main" id="{3579A667-F6F9-1806-A014-B998E31B3362}"/>
              </a:ext>
            </a:extLst>
          </p:cNvPr>
          <p:cNvSpPr/>
          <p:nvPr/>
        </p:nvSpPr>
        <p:spPr>
          <a:xfrm>
            <a:off x="534177" y="2751503"/>
            <a:ext cx="2671973" cy="1187289"/>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300" dirty="0">
              <a:solidFill>
                <a:schemeClr val="tx1">
                  <a:lumMod val="50000"/>
                </a:schemeClr>
              </a:solidFill>
            </a:endParaRPr>
          </a:p>
          <a:p>
            <a:pPr marL="285750" indent="-285750">
              <a:buFont typeface="Arial" panose="020B0604020202020204" pitchFamily="34" charset="0"/>
              <a:buChar char="•"/>
            </a:pPr>
            <a:r>
              <a:rPr lang="en-GB" sz="1300" dirty="0">
                <a:solidFill>
                  <a:schemeClr val="tx1">
                    <a:lumMod val="50000"/>
                  </a:schemeClr>
                </a:solidFill>
              </a:rPr>
              <a:t>Shifts in population characteristics</a:t>
            </a:r>
          </a:p>
          <a:p>
            <a:pPr marL="285750" indent="-285750">
              <a:buFont typeface="Arial" panose="020B0604020202020204" pitchFamily="34" charset="0"/>
              <a:buChar char="•"/>
            </a:pPr>
            <a:r>
              <a:rPr lang="en-GB" sz="1300" dirty="0">
                <a:solidFill>
                  <a:schemeClr val="tx1">
                    <a:lumMod val="50000"/>
                  </a:schemeClr>
                </a:solidFill>
              </a:rPr>
              <a:t>Changing demographics mean changing insurance needs</a:t>
            </a:r>
          </a:p>
          <a:p>
            <a:endParaRPr lang="en-GB" sz="1300" dirty="0">
              <a:solidFill>
                <a:schemeClr val="tx1">
                  <a:lumMod val="50000"/>
                </a:schemeClr>
              </a:solidFill>
            </a:endParaRPr>
          </a:p>
        </p:txBody>
      </p:sp>
      <p:sp>
        <p:nvSpPr>
          <p:cNvPr id="36" name="Rectangle 35">
            <a:extLst>
              <a:ext uri="{FF2B5EF4-FFF2-40B4-BE49-F238E27FC236}">
                <a16:creationId xmlns:a16="http://schemas.microsoft.com/office/drawing/2014/main" id="{E589DD92-17F9-2917-9196-DB20856C40BE}"/>
              </a:ext>
            </a:extLst>
          </p:cNvPr>
          <p:cNvSpPr/>
          <p:nvPr/>
        </p:nvSpPr>
        <p:spPr>
          <a:xfrm>
            <a:off x="722292" y="4654173"/>
            <a:ext cx="3290383" cy="1079447"/>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dirty="0">
                <a:solidFill>
                  <a:schemeClr val="tx1">
                    <a:lumMod val="50000"/>
                  </a:schemeClr>
                </a:solidFill>
                <a:effectLst/>
                <a:ea typeface="Times New Roman" panose="02020603050405020304" pitchFamily="18" charset="0"/>
                <a:cs typeface="Aptos" panose="020B0004020202020204" pitchFamily="34" charset="0"/>
              </a:rPr>
              <a:t>Gen Z preference for digital products</a:t>
            </a:r>
          </a:p>
          <a:p>
            <a:pPr marL="285750" indent="-285750">
              <a:buFont typeface="Arial" panose="020B0604020202020204" pitchFamily="34" charset="0"/>
              <a:buChar char="•"/>
            </a:pPr>
            <a:r>
              <a:rPr lang="en-GB" sz="1300" dirty="0">
                <a:solidFill>
                  <a:schemeClr val="tx1">
                    <a:lumMod val="50000"/>
                  </a:schemeClr>
                </a:solidFill>
                <a:effectLst/>
                <a:ea typeface="Times New Roman" panose="02020603050405020304" pitchFamily="18" charset="0"/>
                <a:cs typeface="Aptos" panose="020B0004020202020204" pitchFamily="34" charset="0"/>
              </a:rPr>
              <a:t>Technology can lead to new types of claims</a:t>
            </a:r>
            <a:endParaRPr lang="en-GB" sz="1300" dirty="0">
              <a:solidFill>
                <a:schemeClr val="tx1">
                  <a:lumMod val="50000"/>
                </a:schemeClr>
              </a:solidFill>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300" dirty="0">
                <a:solidFill>
                  <a:schemeClr val="tx1">
                    <a:lumMod val="50000"/>
                  </a:schemeClr>
                </a:solidFill>
                <a:effectLst/>
                <a:ea typeface="Times New Roman" panose="02020603050405020304" pitchFamily="18" charset="0"/>
                <a:cs typeface="Aptos" panose="020B0004020202020204" pitchFamily="34" charset="0"/>
              </a:rPr>
              <a:t>Adjustments in underwriting strategies</a:t>
            </a:r>
            <a:endParaRPr lang="en-GB" sz="1300" dirty="0">
              <a:solidFill>
                <a:schemeClr val="tx1">
                  <a:lumMod val="50000"/>
                </a:schemeClr>
              </a:solidFill>
              <a:effectLst/>
              <a:ea typeface="Aptos" panose="020B0004020202020204" pitchFamily="34" charset="0"/>
              <a:cs typeface="Aptos" panose="020B0004020202020204" pitchFamily="34" charset="0"/>
            </a:endParaRPr>
          </a:p>
        </p:txBody>
      </p:sp>
      <p:sp>
        <p:nvSpPr>
          <p:cNvPr id="37" name="Rectangle 36">
            <a:extLst>
              <a:ext uri="{FF2B5EF4-FFF2-40B4-BE49-F238E27FC236}">
                <a16:creationId xmlns:a16="http://schemas.microsoft.com/office/drawing/2014/main" id="{1BA8B8B4-2139-17EC-7F6A-83C7000BA8CD}"/>
              </a:ext>
            </a:extLst>
          </p:cNvPr>
          <p:cNvSpPr/>
          <p:nvPr/>
        </p:nvSpPr>
        <p:spPr>
          <a:xfrm>
            <a:off x="7740713" y="4654173"/>
            <a:ext cx="4326524" cy="1079447"/>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00" dirty="0">
                <a:solidFill>
                  <a:schemeClr val="tx1">
                    <a:lumMod val="50000"/>
                  </a:schemeClr>
                </a:solidFill>
                <a:effectLst/>
                <a:ea typeface="Times New Roman" panose="02020603050405020304" pitchFamily="18" charset="0"/>
                <a:cs typeface="Aptos" panose="020B0004020202020204" pitchFamily="34" charset="0"/>
              </a:rPr>
              <a:t>Remote workin</a:t>
            </a:r>
            <a:r>
              <a:rPr lang="en-GB" sz="1300" dirty="0">
                <a:solidFill>
                  <a:schemeClr val="tx1">
                    <a:lumMod val="50000"/>
                  </a:schemeClr>
                </a:solidFill>
                <a:ea typeface="Times New Roman" panose="02020603050405020304" pitchFamily="18" charset="0"/>
                <a:cs typeface="Aptos" panose="020B0004020202020204" pitchFamily="34" charset="0"/>
              </a:rPr>
              <a:t>g gives challenges like:</a:t>
            </a:r>
          </a:p>
          <a:p>
            <a:pPr marL="742950" lvl="1" indent="-285750">
              <a:buFont typeface="Arial" panose="020B0604020202020204" pitchFamily="34" charset="0"/>
              <a:buChar char="•"/>
            </a:pPr>
            <a:r>
              <a:rPr lang="en-GB" sz="1300" dirty="0">
                <a:solidFill>
                  <a:schemeClr val="tx1">
                    <a:lumMod val="50000"/>
                  </a:schemeClr>
                </a:solidFill>
                <a:ea typeface="Times New Roman" panose="02020603050405020304" pitchFamily="18" charset="0"/>
                <a:cs typeface="Aptos" panose="020B0004020202020204" pitchFamily="34" charset="0"/>
              </a:rPr>
              <a:t>Information security</a:t>
            </a:r>
          </a:p>
          <a:p>
            <a:pPr marL="742950" lvl="1" indent="-285750">
              <a:buFont typeface="Arial" panose="020B0604020202020204" pitchFamily="34" charset="0"/>
              <a:buChar char="•"/>
            </a:pPr>
            <a:r>
              <a:rPr lang="en-GB" sz="1300" dirty="0">
                <a:solidFill>
                  <a:schemeClr val="tx1">
                    <a:lumMod val="50000"/>
                  </a:schemeClr>
                </a:solidFill>
                <a:ea typeface="Times New Roman" panose="02020603050405020304" pitchFamily="18" charset="0"/>
                <a:cs typeface="Aptos" panose="020B0004020202020204" pitchFamily="34" charset="0"/>
              </a:rPr>
              <a:t>Impact on learning and experience</a:t>
            </a:r>
          </a:p>
          <a:p>
            <a:pPr marL="285750" indent="-285750">
              <a:buFont typeface="Arial" panose="020B0604020202020204" pitchFamily="34" charset="0"/>
              <a:buChar char="•"/>
            </a:pPr>
            <a:r>
              <a:rPr lang="en-GB" sz="1300" dirty="0">
                <a:solidFill>
                  <a:schemeClr val="tx1">
                    <a:lumMod val="50000"/>
                  </a:schemeClr>
                </a:solidFill>
                <a:ea typeface="Times New Roman" panose="02020603050405020304" pitchFamily="18" charset="0"/>
                <a:cs typeface="Aptos" panose="020B0004020202020204" pitchFamily="34" charset="0"/>
              </a:rPr>
              <a:t>Opportunities – true for India in the global market</a:t>
            </a:r>
          </a:p>
          <a:p>
            <a:pPr marL="285750" indent="-285750">
              <a:buFont typeface="Arial" panose="020B0604020202020204" pitchFamily="34" charset="0"/>
              <a:buChar char="•"/>
            </a:pPr>
            <a:r>
              <a:rPr lang="en-GB" sz="1300" dirty="0">
                <a:solidFill>
                  <a:schemeClr val="tx1">
                    <a:lumMod val="50000"/>
                  </a:schemeClr>
                </a:solidFill>
                <a:effectLst/>
                <a:ea typeface="Aptos" panose="020B0004020202020204" pitchFamily="34" charset="0"/>
                <a:cs typeface="Aptos" panose="020B0004020202020204" pitchFamily="34" charset="0"/>
              </a:rPr>
              <a:t>Return to office could change the landscape again</a:t>
            </a:r>
          </a:p>
        </p:txBody>
      </p:sp>
      <p:sp>
        <p:nvSpPr>
          <p:cNvPr id="6" name="Rectangle 5">
            <a:extLst>
              <a:ext uri="{FF2B5EF4-FFF2-40B4-BE49-F238E27FC236}">
                <a16:creationId xmlns:a16="http://schemas.microsoft.com/office/drawing/2014/main" id="{F3443CB5-8522-7314-C4EB-0D7BF57D694A}"/>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22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5628C-2D99-42A1-9CFF-BD7053A56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5D688-5694-0996-D683-5080AA477890}"/>
              </a:ext>
            </a:extLst>
          </p:cNvPr>
          <p:cNvSpPr>
            <a:spLocks noGrp="1"/>
          </p:cNvSpPr>
          <p:nvPr>
            <p:ph type="ctrTitle"/>
          </p:nvPr>
        </p:nvSpPr>
        <p:spPr/>
        <p:txBody>
          <a:bodyPr/>
          <a:lstStyle/>
          <a:p>
            <a:r>
              <a:rPr lang="en-GB" dirty="0"/>
              <a:t>Climate Change</a:t>
            </a:r>
          </a:p>
        </p:txBody>
      </p:sp>
    </p:spTree>
    <p:extLst>
      <p:ext uri="{BB962C8B-B14F-4D97-AF65-F5344CB8AC3E}">
        <p14:creationId xmlns:p14="http://schemas.microsoft.com/office/powerpoint/2010/main" val="31163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B216-8CD7-6A1C-D9AA-E24A1D682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DA09F-112C-FC57-D806-25703FCCC7A3}"/>
              </a:ext>
            </a:extLst>
          </p:cNvPr>
          <p:cNvSpPr>
            <a:spLocks noGrp="1"/>
          </p:cNvSpPr>
          <p:nvPr>
            <p:ph type="title"/>
          </p:nvPr>
        </p:nvSpPr>
        <p:spPr>
          <a:xfrm>
            <a:off x="281180" y="404813"/>
            <a:ext cx="11036217" cy="585001"/>
          </a:xfrm>
        </p:spPr>
        <p:txBody>
          <a:bodyPr/>
          <a:lstStyle/>
          <a:p>
            <a:r>
              <a:rPr lang="en-GB" dirty="0"/>
              <a:t>Risk alerts</a:t>
            </a:r>
          </a:p>
        </p:txBody>
      </p:sp>
      <p:sp>
        <p:nvSpPr>
          <p:cNvPr id="5" name="Slide Number Placeholder 4">
            <a:extLst>
              <a:ext uri="{FF2B5EF4-FFF2-40B4-BE49-F238E27FC236}">
                <a16:creationId xmlns:a16="http://schemas.microsoft.com/office/drawing/2014/main" id="{2E17F6B2-94D3-E59D-AAF3-8E21FC0957B9}"/>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27</a:t>
            </a:fld>
            <a:endParaRPr lang="en-GB"/>
          </a:p>
        </p:txBody>
      </p:sp>
      <p:sp>
        <p:nvSpPr>
          <p:cNvPr id="4" name="Rectangle 3">
            <a:extLst>
              <a:ext uri="{FF2B5EF4-FFF2-40B4-BE49-F238E27FC236}">
                <a16:creationId xmlns:a16="http://schemas.microsoft.com/office/drawing/2014/main" id="{4124E597-07AA-C859-3C7F-571E6CF43E78}"/>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3154852-3164-0607-074E-68774DD1D7A9}"/>
              </a:ext>
            </a:extLst>
          </p:cNvPr>
          <p:cNvPicPr>
            <a:picLocks noChangeAspect="1"/>
          </p:cNvPicPr>
          <p:nvPr/>
        </p:nvPicPr>
        <p:blipFill>
          <a:blip r:embed="rId2"/>
          <a:stretch>
            <a:fillRect/>
          </a:stretch>
        </p:blipFill>
        <p:spPr>
          <a:xfrm>
            <a:off x="6096000" y="603597"/>
            <a:ext cx="5535927" cy="5234708"/>
          </a:xfrm>
          <a:prstGeom prst="rect">
            <a:avLst/>
          </a:prstGeom>
        </p:spPr>
      </p:pic>
      <p:pic>
        <p:nvPicPr>
          <p:cNvPr id="15" name="Picture 14" descr="A logo with a purple sun and black background&#10;&#10;Description automatically generated">
            <a:extLst>
              <a:ext uri="{FF2B5EF4-FFF2-40B4-BE49-F238E27FC236}">
                <a16:creationId xmlns:a16="http://schemas.microsoft.com/office/drawing/2014/main" id="{68462C40-3473-2934-EDF2-4131A87CDF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009" y="6109127"/>
            <a:ext cx="647383" cy="516573"/>
          </a:xfrm>
          <a:prstGeom prst="rect">
            <a:avLst/>
          </a:prstGeom>
          <a:noFill/>
          <a:ln>
            <a:noFill/>
          </a:ln>
        </p:spPr>
      </p:pic>
      <p:sp>
        <p:nvSpPr>
          <p:cNvPr id="3" name="Content Placeholder 2">
            <a:extLst>
              <a:ext uri="{FF2B5EF4-FFF2-40B4-BE49-F238E27FC236}">
                <a16:creationId xmlns:a16="http://schemas.microsoft.com/office/drawing/2014/main" id="{1C0AE62C-2EA0-2ABB-FE0E-CFACA5A64795}"/>
              </a:ext>
            </a:extLst>
          </p:cNvPr>
          <p:cNvSpPr>
            <a:spLocks noGrp="1"/>
          </p:cNvSpPr>
          <p:nvPr>
            <p:ph idx="1"/>
          </p:nvPr>
        </p:nvSpPr>
        <p:spPr>
          <a:xfrm>
            <a:off x="281180" y="1297632"/>
            <a:ext cx="5370829" cy="4640262"/>
          </a:xfrm>
        </p:spPr>
        <p:txBody>
          <a:bodyPr/>
          <a:lstStyle/>
          <a:p>
            <a:pPr marL="0" indent="0">
              <a:buNone/>
            </a:pPr>
            <a:r>
              <a:rPr lang="en-GB" sz="1800" dirty="0"/>
              <a:t>The IFoA issue risk alerts to draw the attention of members to specific “hot topic” issues where they need to think about the consequences of actions they are (or are not) taking.  It is important we consider them in our work. Recent risk alerts include:</a:t>
            </a:r>
          </a:p>
          <a:p>
            <a:pPr marL="0" indent="0">
              <a:buNone/>
            </a:pPr>
            <a:endParaRPr lang="en-GB" sz="1800" dirty="0"/>
          </a:p>
          <a:p>
            <a:pPr>
              <a:spcBef>
                <a:spcPts val="0"/>
              </a:spcBef>
            </a:pPr>
            <a:r>
              <a:rPr lang="en-GB" sz="1800" dirty="0"/>
              <a:t>June 2024: Climate change scenario analysis</a:t>
            </a:r>
          </a:p>
          <a:p>
            <a:pPr>
              <a:spcBef>
                <a:spcPts val="0"/>
              </a:spcBef>
            </a:pPr>
            <a:endParaRPr lang="en-GB" sz="800" dirty="0"/>
          </a:p>
          <a:p>
            <a:pPr>
              <a:spcBef>
                <a:spcPts val="0"/>
              </a:spcBef>
            </a:pPr>
            <a:r>
              <a:rPr lang="en-GB" sz="1800" dirty="0"/>
              <a:t>September 2023: Development and use of Artificial Intelligence (AI) techniques and outputs by actuaries</a:t>
            </a:r>
          </a:p>
          <a:p>
            <a:pPr>
              <a:spcBef>
                <a:spcPts val="0"/>
              </a:spcBef>
            </a:pPr>
            <a:endParaRPr lang="en-GB" sz="800" dirty="0"/>
          </a:p>
          <a:p>
            <a:pPr>
              <a:spcBef>
                <a:spcPts val="0"/>
              </a:spcBef>
            </a:pPr>
            <a:r>
              <a:rPr lang="en-GB" sz="1800" dirty="0"/>
              <a:t>August 2022: Impact of high inflation on actuarial practice</a:t>
            </a:r>
          </a:p>
          <a:p>
            <a:pPr>
              <a:spcBef>
                <a:spcPts val="0"/>
              </a:spcBef>
            </a:pPr>
            <a:endParaRPr lang="en-GB" sz="800" dirty="0"/>
          </a:p>
          <a:p>
            <a:pPr>
              <a:spcBef>
                <a:spcPts val="0"/>
              </a:spcBef>
            </a:pPr>
            <a:r>
              <a:rPr lang="en-GB" sz="1800" dirty="0"/>
              <a:t>April 2022: Climate change and sustainability related issues</a:t>
            </a:r>
          </a:p>
          <a:p>
            <a:pPr marL="0" indent="0">
              <a:buNone/>
            </a:pPr>
            <a:endParaRPr lang="en-GB" sz="1800" dirty="0"/>
          </a:p>
        </p:txBody>
      </p:sp>
    </p:spTree>
    <p:extLst>
      <p:ext uri="{BB962C8B-B14F-4D97-AF65-F5344CB8AC3E}">
        <p14:creationId xmlns:p14="http://schemas.microsoft.com/office/powerpoint/2010/main" val="201618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B3C5B-D3B4-7167-10AA-6B544083FBD8}"/>
              </a:ext>
            </a:extLst>
          </p:cNvPr>
          <p:cNvSpPr/>
          <p:nvPr/>
        </p:nvSpPr>
        <p:spPr>
          <a:xfrm>
            <a:off x="6201624" y="0"/>
            <a:ext cx="5998472" cy="60504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057B57C5-841C-762D-A4AF-3E848ADB9412}"/>
              </a:ext>
            </a:extLst>
          </p:cNvPr>
          <p:cNvSpPr txBox="1">
            <a:spLocks/>
          </p:cNvSpPr>
          <p:nvPr/>
        </p:nvSpPr>
        <p:spPr bwMode="auto">
          <a:xfrm>
            <a:off x="527055" y="332387"/>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Climate Litigation</a:t>
            </a:r>
            <a:endParaRPr lang="en-GB" sz="2400" kern="0" dirty="0"/>
          </a:p>
        </p:txBody>
      </p:sp>
      <p:sp>
        <p:nvSpPr>
          <p:cNvPr id="6" name="Content Placeholder 2">
            <a:extLst>
              <a:ext uri="{FF2B5EF4-FFF2-40B4-BE49-F238E27FC236}">
                <a16:creationId xmlns:a16="http://schemas.microsoft.com/office/drawing/2014/main" id="{84E8EDB9-4975-BDE4-82C3-1F21CDD30D22}"/>
              </a:ext>
            </a:extLst>
          </p:cNvPr>
          <p:cNvSpPr txBox="1">
            <a:spLocks/>
          </p:cNvSpPr>
          <p:nvPr/>
        </p:nvSpPr>
        <p:spPr bwMode="auto">
          <a:xfrm>
            <a:off x="527055" y="1731668"/>
            <a:ext cx="5013666" cy="4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400" dirty="0">
                <a:effectLst/>
              </a:rPr>
              <a:t>There has been an increase in frequency of climate litigation cases filed, with </a:t>
            </a:r>
            <a:r>
              <a:rPr lang="en-GB" sz="1400" b="1" dirty="0">
                <a:solidFill>
                  <a:srgbClr val="FF0000"/>
                </a:solidFill>
                <a:effectLst/>
              </a:rPr>
              <a:t>129</a:t>
            </a:r>
            <a:r>
              <a:rPr lang="en-GB" sz="1400" dirty="0">
                <a:effectLst/>
              </a:rPr>
              <a:t> cases filed in the US in 2023.</a:t>
            </a:r>
            <a:r>
              <a:rPr lang="en-GB" sz="1400" dirty="0"/>
              <a:t> </a:t>
            </a:r>
          </a:p>
          <a:p>
            <a:pPr marL="0" indent="0">
              <a:buNone/>
            </a:pPr>
            <a:r>
              <a:rPr lang="en-GB" sz="1400" dirty="0"/>
              <a:t>Since the Paris Climate Agreement, </a:t>
            </a:r>
            <a:r>
              <a:rPr lang="en-GB" sz="1400" b="1" dirty="0">
                <a:solidFill>
                  <a:srgbClr val="FF0000"/>
                </a:solidFill>
              </a:rPr>
              <a:t>1,866</a:t>
            </a:r>
            <a:r>
              <a:rPr lang="en-GB" sz="1400" dirty="0"/>
              <a:t> climate litigation cases have been filed across 55 countries and international boards/courts.</a:t>
            </a:r>
          </a:p>
          <a:p>
            <a:pPr marL="0" indent="0">
              <a:buNone/>
            </a:pPr>
            <a:r>
              <a:rPr lang="en-GB" sz="1400" dirty="0"/>
              <a:t>Around </a:t>
            </a:r>
            <a:r>
              <a:rPr lang="en-GB" sz="1400" b="1" dirty="0">
                <a:solidFill>
                  <a:srgbClr val="FF0000"/>
                </a:solidFill>
              </a:rPr>
              <a:t>57%</a:t>
            </a:r>
            <a:r>
              <a:rPr lang="en-GB" sz="1400" dirty="0"/>
              <a:t> of decided cases globally have had favourable rulings.</a:t>
            </a:r>
          </a:p>
          <a:p>
            <a:pPr marL="0" indent="0">
              <a:buNone/>
            </a:pPr>
            <a:r>
              <a:rPr lang="en-GB" sz="1400" dirty="0"/>
              <a:t>Most cases have been filed </a:t>
            </a:r>
            <a:r>
              <a:rPr lang="en-GB" sz="1400" b="1" dirty="0">
                <a:solidFill>
                  <a:srgbClr val="FF0000"/>
                </a:solidFill>
              </a:rPr>
              <a:t>against governments </a:t>
            </a:r>
            <a:r>
              <a:rPr lang="en-GB" sz="1400" dirty="0"/>
              <a:t>because of inaction or failure to implement targets. </a:t>
            </a:r>
          </a:p>
          <a:p>
            <a:pPr marL="0" indent="0">
              <a:buNone/>
            </a:pPr>
            <a:r>
              <a:rPr lang="en-GB" sz="1400" dirty="0"/>
              <a:t>Recently there has been an increase in the number of </a:t>
            </a:r>
            <a:r>
              <a:rPr lang="en-GB" sz="1400" b="1" dirty="0">
                <a:solidFill>
                  <a:srgbClr val="FF0000"/>
                </a:solidFill>
              </a:rPr>
              <a:t>activists and shareholders </a:t>
            </a:r>
            <a:r>
              <a:rPr lang="en-GB" sz="1400" dirty="0"/>
              <a:t>suing companies, particularly on the grounds of mis-advertisement or not supporting the transition.</a:t>
            </a:r>
          </a:p>
        </p:txBody>
      </p:sp>
      <p:sp>
        <p:nvSpPr>
          <p:cNvPr id="7" name="Content Placeholder 2">
            <a:extLst>
              <a:ext uri="{FF2B5EF4-FFF2-40B4-BE49-F238E27FC236}">
                <a16:creationId xmlns:a16="http://schemas.microsoft.com/office/drawing/2014/main" id="{9EC27495-3CCD-4B15-C1F2-8B7B37E3E56C}"/>
              </a:ext>
            </a:extLst>
          </p:cNvPr>
          <p:cNvSpPr txBox="1">
            <a:spLocks/>
          </p:cNvSpPr>
          <p:nvPr/>
        </p:nvSpPr>
        <p:spPr bwMode="auto">
          <a:xfrm>
            <a:off x="6826758" y="979877"/>
            <a:ext cx="5013666" cy="4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400" b="1" dirty="0">
                <a:solidFill>
                  <a:schemeClr val="bg2"/>
                </a:solidFill>
              </a:rPr>
              <a:t>Climate Change Litigation: </a:t>
            </a:r>
            <a:r>
              <a:rPr lang="en-GB" sz="1400" dirty="0">
                <a:solidFill>
                  <a:schemeClr val="bg2"/>
                </a:solidFill>
              </a:rPr>
              <a:t>Cases before judicial and quasi-judicial bodies (e.g. arbitral tribunals, national human rights institutions, consumer watchdogs etc.) that involve material issues of climate change science, policy, or law.</a:t>
            </a:r>
          </a:p>
          <a:p>
            <a:pPr marL="0" indent="0">
              <a:buNone/>
            </a:pPr>
            <a:endParaRPr lang="en-GB" sz="1400" dirty="0">
              <a:solidFill>
                <a:schemeClr val="bg2"/>
              </a:solidFill>
            </a:endParaRPr>
          </a:p>
          <a:p>
            <a:pPr marL="0" indent="0">
              <a:buNone/>
            </a:pPr>
            <a:r>
              <a:rPr lang="en-GB" sz="1400" dirty="0">
                <a:solidFill>
                  <a:schemeClr val="bg2"/>
                </a:solidFill>
              </a:rPr>
              <a:t>Litigation will typically fall into one of seven categories; </a:t>
            </a:r>
          </a:p>
          <a:p>
            <a:pPr>
              <a:buClr>
                <a:schemeClr val="bg2"/>
              </a:buClr>
            </a:pPr>
            <a:r>
              <a:rPr lang="en-GB" sz="1400" dirty="0">
                <a:solidFill>
                  <a:schemeClr val="bg2"/>
                </a:solidFill>
              </a:rPr>
              <a:t>Framework cases (Government and Corporate), </a:t>
            </a:r>
          </a:p>
          <a:p>
            <a:pPr>
              <a:buClr>
                <a:schemeClr val="bg2"/>
              </a:buClr>
            </a:pPr>
            <a:r>
              <a:rPr lang="en-GB" sz="1400" dirty="0">
                <a:solidFill>
                  <a:schemeClr val="bg2"/>
                </a:solidFill>
              </a:rPr>
              <a:t>Integrating Climate Considerations, </a:t>
            </a:r>
          </a:p>
          <a:p>
            <a:pPr>
              <a:buClr>
                <a:schemeClr val="bg2"/>
              </a:buClr>
            </a:pPr>
            <a:r>
              <a:rPr lang="en-GB" sz="1400" dirty="0">
                <a:solidFill>
                  <a:schemeClr val="bg2"/>
                </a:solidFill>
              </a:rPr>
              <a:t>Finance, </a:t>
            </a:r>
          </a:p>
          <a:p>
            <a:pPr>
              <a:buClr>
                <a:schemeClr val="bg2"/>
              </a:buClr>
            </a:pPr>
            <a:r>
              <a:rPr lang="en-GB" sz="1400" dirty="0">
                <a:solidFill>
                  <a:schemeClr val="bg2"/>
                </a:solidFill>
              </a:rPr>
              <a:t>Failure to adapt, </a:t>
            </a:r>
          </a:p>
          <a:p>
            <a:pPr>
              <a:buClr>
                <a:schemeClr val="bg2"/>
              </a:buClr>
            </a:pPr>
            <a:r>
              <a:rPr lang="en-GB" sz="1400" dirty="0">
                <a:solidFill>
                  <a:schemeClr val="bg2"/>
                </a:solidFill>
              </a:rPr>
              <a:t>Compensation Cases (Climate Damage)</a:t>
            </a:r>
          </a:p>
          <a:p>
            <a:pPr>
              <a:buClr>
                <a:schemeClr val="bg2"/>
              </a:buClr>
            </a:pPr>
            <a:r>
              <a:rPr lang="en-GB" sz="1400" dirty="0">
                <a:solidFill>
                  <a:schemeClr val="bg2"/>
                </a:solidFill>
              </a:rPr>
              <a:t>Climate Washing / Greenwashing </a:t>
            </a:r>
          </a:p>
          <a:p>
            <a:pPr>
              <a:buClr>
                <a:schemeClr val="bg2"/>
              </a:buClr>
            </a:pPr>
            <a:r>
              <a:rPr lang="en-GB" sz="1400" dirty="0">
                <a:solidFill>
                  <a:schemeClr val="bg2"/>
                </a:solidFill>
              </a:rPr>
              <a:t>Personal Responsibility.</a:t>
            </a:r>
          </a:p>
        </p:txBody>
      </p:sp>
    </p:spTree>
    <p:extLst>
      <p:ext uri="{BB962C8B-B14F-4D97-AF65-F5344CB8AC3E}">
        <p14:creationId xmlns:p14="http://schemas.microsoft.com/office/powerpoint/2010/main" val="349529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3DF7F34B-659F-4589-D042-B81DCC647EE1}"/>
              </a:ext>
            </a:extLst>
          </p:cNvPr>
          <p:cNvSpPr/>
          <p:nvPr/>
        </p:nvSpPr>
        <p:spPr>
          <a:xfrm>
            <a:off x="0" y="1552123"/>
            <a:ext cx="7249212" cy="3918016"/>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057B57C5-841C-762D-A4AF-3E848ADB9412}"/>
              </a:ext>
            </a:extLst>
          </p:cNvPr>
          <p:cNvSpPr txBox="1">
            <a:spLocks/>
          </p:cNvSpPr>
          <p:nvPr/>
        </p:nvSpPr>
        <p:spPr bwMode="auto">
          <a:xfrm>
            <a:off x="527055" y="332387"/>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Energy Transition</a:t>
            </a:r>
            <a:endParaRPr lang="en-GB" sz="2400" kern="0" dirty="0"/>
          </a:p>
        </p:txBody>
      </p:sp>
      <p:sp>
        <p:nvSpPr>
          <p:cNvPr id="6" name="Content Placeholder 2">
            <a:extLst>
              <a:ext uri="{FF2B5EF4-FFF2-40B4-BE49-F238E27FC236}">
                <a16:creationId xmlns:a16="http://schemas.microsoft.com/office/drawing/2014/main" id="{84E8EDB9-4975-BDE4-82C3-1F21CDD30D22}"/>
              </a:ext>
            </a:extLst>
          </p:cNvPr>
          <p:cNvSpPr txBox="1">
            <a:spLocks/>
          </p:cNvSpPr>
          <p:nvPr/>
        </p:nvSpPr>
        <p:spPr bwMode="auto">
          <a:xfrm>
            <a:off x="169683" y="2115284"/>
            <a:ext cx="5552388" cy="304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3F4548"/>
                </a:solidFill>
                <a:latin typeface="+mn-lt"/>
                <a:cs typeface="+mn-cs"/>
              </a:defRPr>
            </a:lvl2pPr>
            <a:lvl3pPr marL="1071563" indent="-174625" algn="l" rtl="0" fontAlgn="base">
              <a:spcBef>
                <a:spcPct val="50000"/>
              </a:spcBef>
              <a:spcAft>
                <a:spcPct val="0"/>
              </a:spcAft>
              <a:buClr>
                <a:srgbClr val="D9AB16"/>
              </a:buClr>
              <a:buChar char="•"/>
              <a:defRPr>
                <a:solidFill>
                  <a:srgbClr val="3F4548"/>
                </a:solidFill>
                <a:latin typeface="+mn-lt"/>
                <a:cs typeface="+mn-cs"/>
              </a:defRPr>
            </a:lvl3pPr>
            <a:lvl4pPr marL="1433513" indent="-182563" algn="l" rtl="0" fontAlgn="base">
              <a:spcBef>
                <a:spcPct val="50000"/>
              </a:spcBef>
              <a:spcAft>
                <a:spcPct val="0"/>
              </a:spcAft>
              <a:buClr>
                <a:srgbClr val="D9AB16"/>
              </a:buClr>
              <a:buChar char="–"/>
              <a:defRPr sz="1600">
                <a:solidFill>
                  <a:srgbClr val="3F4548"/>
                </a:solidFill>
                <a:latin typeface="+mn-lt"/>
                <a:cs typeface="+mn-cs"/>
              </a:defRPr>
            </a:lvl4pPr>
            <a:lvl5pPr marL="1792288" indent="-176213" algn="l" rtl="0" fontAlgn="base">
              <a:spcBef>
                <a:spcPct val="50000"/>
              </a:spcBef>
              <a:spcAft>
                <a:spcPct val="0"/>
              </a:spcAft>
              <a:buClr>
                <a:srgbClr val="D9AB16"/>
              </a:buClr>
              <a:buChar char="»"/>
              <a:defRPr sz="1400">
                <a:solidFill>
                  <a:srgbClr val="3F4548"/>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lvl="0">
              <a:lnSpc>
                <a:spcPct val="107000"/>
              </a:lnSpc>
              <a:buClr>
                <a:schemeClr val="bg2"/>
              </a:buClr>
              <a:buFont typeface="Arial" panose="020B0604020202020204" pitchFamily="34" charset="0"/>
              <a:buChar char="•"/>
            </a:pPr>
            <a:r>
              <a:rPr lang="en-GB" sz="1400" dirty="0">
                <a:solidFill>
                  <a:schemeClr val="bg1"/>
                </a:solidFill>
              </a:rPr>
              <a:t>Global energy landscape is undergoing a significant transformation, and the insurance industry has a crucial role to play in enabling its transition.</a:t>
            </a:r>
          </a:p>
          <a:p>
            <a:pPr lvl="0">
              <a:lnSpc>
                <a:spcPct val="107000"/>
              </a:lnSpc>
              <a:buClr>
                <a:schemeClr val="bg2"/>
              </a:buClr>
              <a:buFont typeface="Arial" panose="020B0604020202020204" pitchFamily="34" charset="0"/>
              <a:buChar char="•"/>
            </a:pPr>
            <a:r>
              <a:rPr lang="en-GB" sz="1400" dirty="0">
                <a:solidFill>
                  <a:schemeClr val="bg1"/>
                </a:solidFill>
              </a:rPr>
              <a:t>Insurers have an important role to play in helping drive the broader energy transition through effective underwriting and portfolio management.</a:t>
            </a:r>
          </a:p>
          <a:p>
            <a:pPr>
              <a:lnSpc>
                <a:spcPct val="107000"/>
              </a:lnSpc>
              <a:buClr>
                <a:schemeClr val="bg2"/>
              </a:buClr>
              <a:buFont typeface="Arial" panose="020B0604020202020204" pitchFamily="34" charset="0"/>
              <a:buChar char="•"/>
            </a:pPr>
            <a:r>
              <a:rPr lang="en-GB" sz="1400" dirty="0">
                <a:solidFill>
                  <a:schemeClr val="bg1"/>
                </a:solidFill>
              </a:rPr>
              <a:t>Having a clear underwriting policy is crucial to positioning a company as a trusted and respected partner in the industry.</a:t>
            </a:r>
          </a:p>
          <a:p>
            <a:pPr>
              <a:lnSpc>
                <a:spcPct val="107000"/>
              </a:lnSpc>
              <a:buClr>
                <a:schemeClr val="bg2"/>
              </a:buClr>
              <a:buFont typeface="Arial" panose="020B0604020202020204" pitchFamily="34" charset="0"/>
              <a:buChar char="•"/>
            </a:pPr>
            <a:r>
              <a:rPr lang="en-GB" sz="1400" dirty="0">
                <a:solidFill>
                  <a:schemeClr val="bg1"/>
                </a:solidFill>
              </a:rPr>
              <a:t>Collaboration between insurers and their customers will be required to support a smooth transition.</a:t>
            </a:r>
          </a:p>
        </p:txBody>
      </p:sp>
      <p:graphicFrame>
        <p:nvGraphicFramePr>
          <p:cNvPr id="2" name="Content Placeholder 5">
            <a:extLst>
              <a:ext uri="{FF2B5EF4-FFF2-40B4-BE49-F238E27FC236}">
                <a16:creationId xmlns:a16="http://schemas.microsoft.com/office/drawing/2014/main" id="{E7972C48-FF60-0461-BF6D-6251ACC881E1}"/>
              </a:ext>
            </a:extLst>
          </p:cNvPr>
          <p:cNvGraphicFramePr>
            <a:graphicFrameLocks noGrp="1"/>
          </p:cNvGraphicFramePr>
          <p:nvPr>
            <p:ph idx="1"/>
          </p:nvPr>
        </p:nvGraphicFramePr>
        <p:xfrm>
          <a:off x="7440487" y="1379054"/>
          <a:ext cx="5584613" cy="4850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275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25" y="404813"/>
            <a:ext cx="11154083" cy="1143000"/>
          </a:xfrm>
        </p:spPr>
        <p:txBody>
          <a:bodyPr/>
          <a:lstStyle/>
          <a:p>
            <a:r>
              <a:rPr lang="en-GB" dirty="0"/>
              <a:t>Challenges and new dimensions in insurance</a:t>
            </a:r>
          </a:p>
        </p:txBody>
      </p:sp>
      <p:sp>
        <p:nvSpPr>
          <p:cNvPr id="3" name="Content Placeholder 2"/>
          <p:cNvSpPr>
            <a:spLocks noGrp="1"/>
          </p:cNvSpPr>
          <p:nvPr>
            <p:ph idx="1"/>
          </p:nvPr>
        </p:nvSpPr>
        <p:spPr>
          <a:xfrm>
            <a:off x="507236" y="1557338"/>
            <a:ext cx="10972804" cy="4640262"/>
          </a:xfrm>
        </p:spPr>
        <p:txBody>
          <a:bodyPr/>
          <a:lstStyle/>
          <a:p>
            <a:pPr marL="0" indent="0">
              <a:spcBef>
                <a:spcPts val="1800"/>
              </a:spcBef>
              <a:buNone/>
            </a:pPr>
            <a:r>
              <a:rPr lang="en-GB" sz="1800" b="1" dirty="0"/>
              <a:t>John Crooks</a:t>
            </a:r>
          </a:p>
          <a:p>
            <a:pPr marL="0" indent="0">
              <a:buNone/>
            </a:pPr>
            <a:r>
              <a:rPr lang="en-GB" sz="1800" dirty="0"/>
              <a:t>Chief Actuary, RSA Insurance Group</a:t>
            </a:r>
          </a:p>
        </p:txBody>
      </p:sp>
      <p:sp>
        <p:nvSpPr>
          <p:cNvPr id="5" name="Slide Number Placeholder 4"/>
          <p:cNvSpPr>
            <a:spLocks noGrp="1"/>
          </p:cNvSpPr>
          <p:nvPr>
            <p:ph type="sldNum" sz="quarter" idx="4"/>
          </p:nvPr>
        </p:nvSpPr>
        <p:spPr>
          <a:xfrm>
            <a:off x="11481520" y="6175415"/>
            <a:ext cx="429300" cy="434941"/>
          </a:xfrm>
        </p:spPr>
        <p:txBody>
          <a:bodyPr/>
          <a:lstStyle/>
          <a:p>
            <a:fld id="{FE8DA6AF-1811-4E27-A96F-54109F1D0275}" type="slidenum">
              <a:rPr lang="en-GB" smtClean="0"/>
              <a:pPr/>
              <a:t>3</a:t>
            </a:fld>
            <a:endParaRPr lang="en-GB"/>
          </a:p>
        </p:txBody>
      </p:sp>
      <p:sp>
        <p:nvSpPr>
          <p:cNvPr id="4" name="Rectangle 3">
            <a:extLst>
              <a:ext uri="{FF2B5EF4-FFF2-40B4-BE49-F238E27FC236}">
                <a16:creationId xmlns:a16="http://schemas.microsoft.com/office/drawing/2014/main" id="{A0ECF411-069A-5BE5-551E-72F5F6131C09}"/>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BD148993-AA92-871E-A55A-AB261049B8B2}"/>
              </a:ext>
            </a:extLst>
          </p:cNvPr>
          <p:cNvSpPr txBox="1">
            <a:spLocks/>
          </p:cNvSpPr>
          <p:nvPr/>
        </p:nvSpPr>
        <p:spPr bwMode="auto">
          <a:xfrm>
            <a:off x="5649716" y="1524939"/>
            <a:ext cx="6316137"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Font typeface="Arial" panose="020B0604020202020204" pitchFamily="34" charset="0"/>
              <a:buChar char="•"/>
              <a:defRPr sz="2000">
                <a:solidFill>
                  <a:schemeClr val="tx1"/>
                </a:solidFill>
                <a:latin typeface="+mn-lt"/>
                <a:ea typeface="+mn-ea"/>
                <a:cs typeface="+mn-cs"/>
              </a:defRPr>
            </a:lvl1pPr>
            <a:lvl2pPr marL="717586" indent="-268301" algn="l" rtl="0" eaLnBrk="1" fontAlgn="base" hangingPunct="1">
              <a:spcBef>
                <a:spcPct val="50000"/>
              </a:spcBef>
              <a:spcAft>
                <a:spcPct val="0"/>
              </a:spcAft>
              <a:buClr>
                <a:schemeClr val="accent1"/>
              </a:buClr>
              <a:buFont typeface="Arial" panose="020B0604020202020204" pitchFamily="34" charset="0"/>
              <a:buChar char="-"/>
              <a:defRPr sz="1800">
                <a:solidFill>
                  <a:schemeClr val="tx1"/>
                </a:solidFill>
                <a:latin typeface="+mn-lt"/>
                <a:cs typeface="+mn-cs"/>
              </a:defRPr>
            </a:lvl2pPr>
            <a:lvl3pPr marL="1071617" indent="-174633" algn="l" rtl="0" eaLnBrk="1" fontAlgn="base" hangingPunct="1">
              <a:spcBef>
                <a:spcPct val="50000"/>
              </a:spcBef>
              <a:spcAft>
                <a:spcPct val="0"/>
              </a:spcAft>
              <a:buClr>
                <a:schemeClr val="accent1"/>
              </a:buClr>
              <a:buFont typeface="Arial" panose="020B0604020202020204" pitchFamily="34" charset="0"/>
              <a:buChar char="•"/>
              <a:defRPr sz="1600">
                <a:solidFill>
                  <a:schemeClr val="tx1"/>
                </a:solidFill>
                <a:latin typeface="+mn-lt"/>
                <a:cs typeface="+mn-cs"/>
              </a:defRPr>
            </a:lvl3pPr>
            <a:lvl4pPr marL="1433585" indent="-182573" algn="l" rtl="0" eaLnBrk="1" fontAlgn="base" hangingPunct="1">
              <a:spcBef>
                <a:spcPct val="50000"/>
              </a:spcBef>
              <a:spcAft>
                <a:spcPct val="0"/>
              </a:spcAft>
              <a:buClr>
                <a:schemeClr val="accent1"/>
              </a:buClr>
              <a:buFont typeface="Arial" panose="020B0604020202020204" pitchFamily="34" charset="0"/>
              <a:buChar char="-"/>
              <a:defRPr sz="1400">
                <a:solidFill>
                  <a:schemeClr val="tx1"/>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chemeClr val="tx1"/>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spcBef>
                <a:spcPts val="1800"/>
              </a:spcBef>
              <a:buFont typeface="Arial" panose="020B0604020202020204" pitchFamily="34" charset="0"/>
              <a:buNone/>
            </a:pPr>
            <a:r>
              <a:rPr lang="en-GB" sz="1800" b="1" kern="0" dirty="0"/>
              <a:t>Will share thoughts on:</a:t>
            </a:r>
          </a:p>
          <a:p>
            <a:pPr marL="269875" indent="-269875"/>
            <a:r>
              <a:rPr lang="en-GB" sz="1800" kern="0" dirty="0"/>
              <a:t>Some of the key challenges in the industry today and in the future</a:t>
            </a:r>
          </a:p>
          <a:p>
            <a:pPr marL="717572" lvl="1" indent="-269875"/>
            <a:r>
              <a:rPr lang="en-GB" kern="0" dirty="0"/>
              <a:t>General insurance (P&amp;C) focus</a:t>
            </a:r>
          </a:p>
          <a:p>
            <a:pPr marL="717572" lvl="1" indent="-269875"/>
            <a:r>
              <a:rPr lang="en-GB" kern="0" dirty="0"/>
              <a:t>Viewpoint from a reserving perspective</a:t>
            </a:r>
          </a:p>
          <a:p>
            <a:pPr marL="717572" lvl="1" indent="-269875"/>
            <a:r>
              <a:rPr lang="en-GB" kern="0" dirty="0"/>
              <a:t>UK and global lens</a:t>
            </a:r>
          </a:p>
          <a:p>
            <a:pPr marL="269875" indent="-269875"/>
            <a:endParaRPr lang="en-GB" sz="1800" kern="0" dirty="0"/>
          </a:p>
          <a:p>
            <a:pPr marL="269875" indent="-269875"/>
            <a:r>
              <a:rPr lang="en-GB" sz="1800" kern="0" dirty="0"/>
              <a:t>Opportunities for actuaries, including thoughts for actuaries in India. </a:t>
            </a:r>
          </a:p>
        </p:txBody>
      </p:sp>
      <p:sp>
        <p:nvSpPr>
          <p:cNvPr id="10" name="Oval 9">
            <a:extLst>
              <a:ext uri="{FF2B5EF4-FFF2-40B4-BE49-F238E27FC236}">
                <a16:creationId xmlns:a16="http://schemas.microsoft.com/office/drawing/2014/main" id="{707ABC16-A5CD-1583-EB2C-9DA234714891}"/>
              </a:ext>
            </a:extLst>
          </p:cNvPr>
          <p:cNvSpPr/>
          <p:nvPr/>
        </p:nvSpPr>
        <p:spPr>
          <a:xfrm>
            <a:off x="1039910" y="2643613"/>
            <a:ext cx="2581475" cy="334072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94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30E4-458E-2CD2-6230-A3C58C125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26BFE-0F0F-9BC6-44B4-72B8CDFB0904}"/>
              </a:ext>
            </a:extLst>
          </p:cNvPr>
          <p:cNvSpPr>
            <a:spLocks noGrp="1"/>
          </p:cNvSpPr>
          <p:nvPr>
            <p:ph type="ctrTitle"/>
          </p:nvPr>
        </p:nvSpPr>
        <p:spPr/>
        <p:txBody>
          <a:bodyPr/>
          <a:lstStyle/>
          <a:p>
            <a:r>
              <a:rPr lang="en-GB" dirty="0"/>
              <a:t>Regulatory and Reporting Changes</a:t>
            </a:r>
          </a:p>
        </p:txBody>
      </p:sp>
    </p:spTree>
    <p:extLst>
      <p:ext uri="{BB962C8B-B14F-4D97-AF65-F5344CB8AC3E}">
        <p14:creationId xmlns:p14="http://schemas.microsoft.com/office/powerpoint/2010/main" val="34951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5D0CB-95D2-DEA5-B3C7-9D908E017A3A}"/>
            </a:ext>
          </a:extLst>
        </p:cNvPr>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EE905812-8BCB-0632-81C9-89F42A9EBBF3}"/>
              </a:ext>
            </a:extLst>
          </p:cNvPr>
          <p:cNvGraphicFramePr/>
          <p:nvPr>
            <p:extLst>
              <p:ext uri="{D42A27DB-BD31-4B8C-83A1-F6EECF244321}">
                <p14:modId xmlns:p14="http://schemas.microsoft.com/office/powerpoint/2010/main" val="3964095524"/>
              </p:ext>
            </p:extLst>
          </p:nvPr>
        </p:nvGraphicFramePr>
        <p:xfrm>
          <a:off x="2765527" y="920464"/>
          <a:ext cx="6660946" cy="463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ACE8B25-59B1-C315-E0C9-B37CAB71855A}"/>
              </a:ext>
            </a:extLst>
          </p:cNvPr>
          <p:cNvSpPr>
            <a:spLocks noGrp="1"/>
          </p:cNvSpPr>
          <p:nvPr>
            <p:ph type="sldNum" sz="quarter" idx="4"/>
          </p:nvPr>
        </p:nvSpPr>
        <p:spPr/>
        <p:txBody>
          <a:bodyPr/>
          <a:lstStyle/>
          <a:p>
            <a:fld id="{65C5C0B4-F90D-4B90-B187-E84366B07232}" type="slidenum">
              <a:rPr lang="en-GB" smtClean="0"/>
              <a:pPr/>
              <a:t>31</a:t>
            </a:fld>
            <a:endParaRPr lang="en-GB"/>
          </a:p>
        </p:txBody>
      </p:sp>
      <p:sp>
        <p:nvSpPr>
          <p:cNvPr id="3" name="Rectangle 2">
            <a:extLst>
              <a:ext uri="{FF2B5EF4-FFF2-40B4-BE49-F238E27FC236}">
                <a16:creationId xmlns:a16="http://schemas.microsoft.com/office/drawing/2014/main" id="{04C51C27-E664-40E4-FF23-7F11B4EEAD63}"/>
              </a:ext>
            </a:extLst>
          </p:cNvPr>
          <p:cNvSpPr/>
          <p:nvPr/>
        </p:nvSpPr>
        <p:spPr>
          <a:xfrm>
            <a:off x="3636424" y="825790"/>
            <a:ext cx="1494862" cy="623478"/>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Transparency</a:t>
            </a:r>
          </a:p>
        </p:txBody>
      </p:sp>
      <p:sp>
        <p:nvSpPr>
          <p:cNvPr id="5" name="Rectangle 4">
            <a:extLst>
              <a:ext uri="{FF2B5EF4-FFF2-40B4-BE49-F238E27FC236}">
                <a16:creationId xmlns:a16="http://schemas.microsoft.com/office/drawing/2014/main" id="{8B3FB19E-8963-A657-18AB-C141E27D9BED}"/>
              </a:ext>
            </a:extLst>
          </p:cNvPr>
          <p:cNvSpPr/>
          <p:nvPr/>
        </p:nvSpPr>
        <p:spPr>
          <a:xfrm>
            <a:off x="8647072" y="825790"/>
            <a:ext cx="1494000" cy="62359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Better Information on Profitability</a:t>
            </a:r>
          </a:p>
        </p:txBody>
      </p:sp>
      <p:sp>
        <p:nvSpPr>
          <p:cNvPr id="6" name="Rectangle 5">
            <a:extLst>
              <a:ext uri="{FF2B5EF4-FFF2-40B4-BE49-F238E27FC236}">
                <a16:creationId xmlns:a16="http://schemas.microsoft.com/office/drawing/2014/main" id="{7947B464-C5FF-626B-83A1-66819F855048}"/>
              </a:ext>
            </a:extLst>
          </p:cNvPr>
          <p:cNvSpPr/>
          <p:nvPr/>
        </p:nvSpPr>
        <p:spPr>
          <a:xfrm>
            <a:off x="7034775" y="826468"/>
            <a:ext cx="1494000" cy="6228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Consistency and Comparability</a:t>
            </a:r>
          </a:p>
        </p:txBody>
      </p:sp>
      <p:sp>
        <p:nvSpPr>
          <p:cNvPr id="8" name="Rectangle 7">
            <a:extLst>
              <a:ext uri="{FF2B5EF4-FFF2-40B4-BE49-F238E27FC236}">
                <a16:creationId xmlns:a16="http://schemas.microsoft.com/office/drawing/2014/main" id="{CC6F2021-144F-B6D2-1272-07B9DA168B1D}"/>
              </a:ext>
            </a:extLst>
          </p:cNvPr>
          <p:cNvSpPr/>
          <p:nvPr/>
        </p:nvSpPr>
        <p:spPr>
          <a:xfrm>
            <a:off x="3636424" y="4928355"/>
            <a:ext cx="1494862" cy="623478"/>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Revenue</a:t>
            </a:r>
          </a:p>
        </p:txBody>
      </p:sp>
      <p:sp>
        <p:nvSpPr>
          <p:cNvPr id="9" name="Rectangle 8">
            <a:extLst>
              <a:ext uri="{FF2B5EF4-FFF2-40B4-BE49-F238E27FC236}">
                <a16:creationId xmlns:a16="http://schemas.microsoft.com/office/drawing/2014/main" id="{597610F9-7A4C-6E84-72ED-DA782BC37580}"/>
              </a:ext>
            </a:extLst>
          </p:cNvPr>
          <p:cNvSpPr/>
          <p:nvPr/>
        </p:nvSpPr>
        <p:spPr>
          <a:xfrm>
            <a:off x="4507873" y="5630585"/>
            <a:ext cx="1494000" cy="62359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Reinsurance</a:t>
            </a:r>
          </a:p>
        </p:txBody>
      </p:sp>
      <p:sp>
        <p:nvSpPr>
          <p:cNvPr id="10" name="Rectangle 9">
            <a:extLst>
              <a:ext uri="{FF2B5EF4-FFF2-40B4-BE49-F238E27FC236}">
                <a16:creationId xmlns:a16="http://schemas.microsoft.com/office/drawing/2014/main" id="{25F6E73C-C706-2EF0-924F-2C72B2FD1215}"/>
              </a:ext>
            </a:extLst>
          </p:cNvPr>
          <p:cNvSpPr/>
          <p:nvPr/>
        </p:nvSpPr>
        <p:spPr>
          <a:xfrm>
            <a:off x="6170953" y="5626915"/>
            <a:ext cx="1494000" cy="6228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Underwriting Result</a:t>
            </a:r>
          </a:p>
        </p:txBody>
      </p:sp>
      <p:sp>
        <p:nvSpPr>
          <p:cNvPr id="11" name="Rectangle 10">
            <a:extLst>
              <a:ext uri="{FF2B5EF4-FFF2-40B4-BE49-F238E27FC236}">
                <a16:creationId xmlns:a16="http://schemas.microsoft.com/office/drawing/2014/main" id="{E06E2AC1-BE02-78BD-8AF5-E2CC5348536C}"/>
              </a:ext>
            </a:extLst>
          </p:cNvPr>
          <p:cNvSpPr/>
          <p:nvPr/>
        </p:nvSpPr>
        <p:spPr>
          <a:xfrm>
            <a:off x="7034775" y="4930782"/>
            <a:ext cx="1494000" cy="6228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Multiple Line Items</a:t>
            </a:r>
          </a:p>
        </p:txBody>
      </p:sp>
      <p:graphicFrame>
        <p:nvGraphicFramePr>
          <p:cNvPr id="29" name="Table 28">
            <a:extLst>
              <a:ext uri="{FF2B5EF4-FFF2-40B4-BE49-F238E27FC236}">
                <a16:creationId xmlns:a16="http://schemas.microsoft.com/office/drawing/2014/main" id="{E0512A8B-86F3-CE75-C3A1-FC10DA6ABE98}"/>
              </a:ext>
            </a:extLst>
          </p:cNvPr>
          <p:cNvGraphicFramePr>
            <a:graphicFrameLocks noGrp="1"/>
          </p:cNvGraphicFramePr>
          <p:nvPr>
            <p:extLst>
              <p:ext uri="{D42A27DB-BD31-4B8C-83A1-F6EECF244321}">
                <p14:modId xmlns:p14="http://schemas.microsoft.com/office/powerpoint/2010/main" val="718179054"/>
              </p:ext>
            </p:extLst>
          </p:nvPr>
        </p:nvGraphicFramePr>
        <p:xfrm>
          <a:off x="9057595" y="2006679"/>
          <a:ext cx="2166955" cy="1128626"/>
        </p:xfrm>
        <a:graphic>
          <a:graphicData uri="http://schemas.openxmlformats.org/drawingml/2006/table">
            <a:tbl>
              <a:tblPr firstRow="1" bandRow="1">
                <a:tableStyleId>{69012ECD-51FC-41F1-AA8D-1B2483CD663E}</a:tableStyleId>
              </a:tblPr>
              <a:tblGrid>
                <a:gridCol w="2166955">
                  <a:extLst>
                    <a:ext uri="{9D8B030D-6E8A-4147-A177-3AD203B41FA5}">
                      <a16:colId xmlns:a16="http://schemas.microsoft.com/office/drawing/2014/main" val="3237005707"/>
                    </a:ext>
                  </a:extLst>
                </a:gridCol>
              </a:tblGrid>
              <a:tr h="279684">
                <a:tc>
                  <a:txBody>
                    <a:bodyPr/>
                    <a:lstStyle/>
                    <a:p>
                      <a:pPr algn="ctr"/>
                      <a:r>
                        <a:rPr lang="en-IN" sz="1300"/>
                        <a:t>Pros</a:t>
                      </a:r>
                    </a:p>
                  </a:txBody>
                  <a:tcPr/>
                </a:tc>
                <a:extLst>
                  <a:ext uri="{0D108BD9-81ED-4DB2-BD59-A6C34878D82A}">
                    <a16:rowId xmlns:a16="http://schemas.microsoft.com/office/drawing/2014/main" val="3777769837"/>
                  </a:ext>
                </a:extLst>
              </a:tr>
              <a:tr h="262047">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IN" sz="1200"/>
                        <a:t>Business Management</a:t>
                      </a:r>
                    </a:p>
                  </a:txBody>
                  <a:tcPr/>
                </a:tc>
                <a:extLst>
                  <a:ext uri="{0D108BD9-81ED-4DB2-BD59-A6C34878D82A}">
                    <a16:rowId xmlns:a16="http://schemas.microsoft.com/office/drawing/2014/main" val="1733621299"/>
                  </a:ext>
                </a:extLst>
              </a:tr>
              <a:tr h="282373">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IN" sz="1200" dirty="0"/>
                        <a:t>Investors and Market</a:t>
                      </a:r>
                    </a:p>
                  </a:txBody>
                  <a:tcPr/>
                </a:tc>
                <a:extLst>
                  <a:ext uri="{0D108BD9-81ED-4DB2-BD59-A6C34878D82A}">
                    <a16:rowId xmlns:a16="http://schemas.microsoft.com/office/drawing/2014/main" val="1218516621"/>
                  </a:ext>
                </a:extLst>
              </a:tr>
              <a:tr h="282373">
                <a:tc>
                  <a:txBody>
                    <a:bodyPr/>
                    <a:lstStyle/>
                    <a:p>
                      <a:r>
                        <a:rPr lang="en-IN" sz="1200" dirty="0"/>
                        <a:t>Customer</a:t>
                      </a:r>
                    </a:p>
                  </a:txBody>
                  <a:tcPr/>
                </a:tc>
                <a:extLst>
                  <a:ext uri="{0D108BD9-81ED-4DB2-BD59-A6C34878D82A}">
                    <a16:rowId xmlns:a16="http://schemas.microsoft.com/office/drawing/2014/main" val="1467753813"/>
                  </a:ext>
                </a:extLst>
              </a:tr>
            </a:tbl>
          </a:graphicData>
        </a:graphic>
      </p:graphicFrame>
      <p:graphicFrame>
        <p:nvGraphicFramePr>
          <p:cNvPr id="30" name="Table 29">
            <a:extLst>
              <a:ext uri="{FF2B5EF4-FFF2-40B4-BE49-F238E27FC236}">
                <a16:creationId xmlns:a16="http://schemas.microsoft.com/office/drawing/2014/main" id="{8B1202E8-97EE-606F-E75A-77ED6EE291BE}"/>
              </a:ext>
            </a:extLst>
          </p:cNvPr>
          <p:cNvGraphicFramePr>
            <a:graphicFrameLocks noGrp="1"/>
          </p:cNvGraphicFramePr>
          <p:nvPr>
            <p:extLst>
              <p:ext uri="{D42A27DB-BD31-4B8C-83A1-F6EECF244321}">
                <p14:modId xmlns:p14="http://schemas.microsoft.com/office/powerpoint/2010/main" val="2685662402"/>
              </p:ext>
            </p:extLst>
          </p:nvPr>
        </p:nvGraphicFramePr>
        <p:xfrm>
          <a:off x="9057595" y="3220818"/>
          <a:ext cx="2166955" cy="1112520"/>
        </p:xfrm>
        <a:graphic>
          <a:graphicData uri="http://schemas.openxmlformats.org/drawingml/2006/table">
            <a:tbl>
              <a:tblPr firstRow="1" bandRow="1">
                <a:tableStyleId>{69012ECD-51FC-41F1-AA8D-1B2483CD663E}</a:tableStyleId>
              </a:tblPr>
              <a:tblGrid>
                <a:gridCol w="2166955">
                  <a:extLst>
                    <a:ext uri="{9D8B030D-6E8A-4147-A177-3AD203B41FA5}">
                      <a16:colId xmlns:a16="http://schemas.microsoft.com/office/drawing/2014/main" val="745381515"/>
                    </a:ext>
                  </a:extLst>
                </a:gridCol>
              </a:tblGrid>
              <a:tr h="251255">
                <a:tc>
                  <a:txBody>
                    <a:bodyPr/>
                    <a:lstStyle/>
                    <a:p>
                      <a:pPr algn="ctr"/>
                      <a:r>
                        <a:rPr lang="en-IN" sz="1300"/>
                        <a:t>Cons</a:t>
                      </a:r>
                    </a:p>
                  </a:txBody>
                  <a:tcPr/>
                </a:tc>
                <a:extLst>
                  <a:ext uri="{0D108BD9-81ED-4DB2-BD59-A6C34878D82A}">
                    <a16:rowId xmlns:a16="http://schemas.microsoft.com/office/drawing/2014/main" val="1979202016"/>
                  </a:ext>
                </a:extLst>
              </a:tr>
              <a:tr h="238031">
                <a:tc>
                  <a:txBody>
                    <a:bodyPr/>
                    <a:lstStyle/>
                    <a:p>
                      <a:r>
                        <a:rPr lang="en-IN" sz="1200"/>
                        <a:t>Complex requirements</a:t>
                      </a:r>
                    </a:p>
                  </a:txBody>
                  <a:tcPr/>
                </a:tc>
                <a:extLst>
                  <a:ext uri="{0D108BD9-81ED-4DB2-BD59-A6C34878D82A}">
                    <a16:rowId xmlns:a16="http://schemas.microsoft.com/office/drawing/2014/main" val="645738452"/>
                  </a:ext>
                </a:extLst>
              </a:tr>
              <a:tr h="238031">
                <a:tc>
                  <a:txBody>
                    <a:bodyPr/>
                    <a:lstStyle/>
                    <a:p>
                      <a:r>
                        <a:rPr lang="en-IN" sz="1200"/>
                        <a:t>Costs of implementation</a:t>
                      </a:r>
                    </a:p>
                  </a:txBody>
                  <a:tcPr/>
                </a:tc>
                <a:extLst>
                  <a:ext uri="{0D108BD9-81ED-4DB2-BD59-A6C34878D82A}">
                    <a16:rowId xmlns:a16="http://schemas.microsoft.com/office/drawing/2014/main" val="2833203504"/>
                  </a:ext>
                </a:extLst>
              </a:tr>
              <a:tr h="273006">
                <a:tc>
                  <a:txBody>
                    <a:bodyPr/>
                    <a:lstStyle/>
                    <a:p>
                      <a:r>
                        <a:rPr lang="en-IN" sz="1200"/>
                        <a:t>Multiple options</a:t>
                      </a:r>
                    </a:p>
                  </a:txBody>
                  <a:tcPr/>
                </a:tc>
                <a:extLst>
                  <a:ext uri="{0D108BD9-81ED-4DB2-BD59-A6C34878D82A}">
                    <a16:rowId xmlns:a16="http://schemas.microsoft.com/office/drawing/2014/main" val="2751569049"/>
                  </a:ext>
                </a:extLst>
              </a:tr>
            </a:tbl>
          </a:graphicData>
        </a:graphic>
      </p:graphicFrame>
      <p:sp>
        <p:nvSpPr>
          <p:cNvPr id="55" name="Rectangle 54">
            <a:extLst>
              <a:ext uri="{FF2B5EF4-FFF2-40B4-BE49-F238E27FC236}">
                <a16:creationId xmlns:a16="http://schemas.microsoft.com/office/drawing/2014/main" id="{822F3609-6F72-49CC-F3E9-C96D23E499EE}"/>
              </a:ext>
            </a:extLst>
          </p:cNvPr>
          <p:cNvSpPr/>
          <p:nvPr/>
        </p:nvSpPr>
        <p:spPr>
          <a:xfrm>
            <a:off x="1741635" y="3628293"/>
            <a:ext cx="1494862" cy="623478"/>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a:solidFill>
                  <a:sysClr val="windowText" lastClr="000000"/>
                </a:solidFill>
              </a:rPr>
              <a:t>Performance Measurement</a:t>
            </a:r>
          </a:p>
        </p:txBody>
      </p:sp>
      <p:sp>
        <p:nvSpPr>
          <p:cNvPr id="56" name="Rectangle 55">
            <a:extLst>
              <a:ext uri="{FF2B5EF4-FFF2-40B4-BE49-F238E27FC236}">
                <a16:creationId xmlns:a16="http://schemas.microsoft.com/office/drawing/2014/main" id="{2937FD1A-F76C-6D39-B1DF-6B496DF9DC65}"/>
              </a:ext>
            </a:extLst>
          </p:cNvPr>
          <p:cNvSpPr/>
          <p:nvPr/>
        </p:nvSpPr>
        <p:spPr>
          <a:xfrm>
            <a:off x="1741635" y="2833929"/>
            <a:ext cx="1494000" cy="623592"/>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dirty="0">
                <a:solidFill>
                  <a:sysClr val="windowText" lastClr="000000"/>
                </a:solidFill>
              </a:rPr>
              <a:t>Strategic Decision Making</a:t>
            </a:r>
          </a:p>
        </p:txBody>
      </p:sp>
      <p:sp>
        <p:nvSpPr>
          <p:cNvPr id="57" name="Rectangle 56">
            <a:extLst>
              <a:ext uri="{FF2B5EF4-FFF2-40B4-BE49-F238E27FC236}">
                <a16:creationId xmlns:a16="http://schemas.microsoft.com/office/drawing/2014/main" id="{5C5ABAEB-4FCE-C4A1-7400-A6116BC6083F}"/>
              </a:ext>
            </a:extLst>
          </p:cNvPr>
          <p:cNvSpPr/>
          <p:nvPr/>
        </p:nvSpPr>
        <p:spPr>
          <a:xfrm>
            <a:off x="1741635" y="2073901"/>
            <a:ext cx="1494000" cy="6228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300" dirty="0">
                <a:solidFill>
                  <a:sysClr val="windowText" lastClr="000000"/>
                </a:solidFill>
              </a:rPr>
              <a:t>Finance Transformation</a:t>
            </a:r>
          </a:p>
        </p:txBody>
      </p:sp>
      <p:pic>
        <p:nvPicPr>
          <p:cNvPr id="12" name="Picture 11">
            <a:extLst>
              <a:ext uri="{FF2B5EF4-FFF2-40B4-BE49-F238E27FC236}">
                <a16:creationId xmlns:a16="http://schemas.microsoft.com/office/drawing/2014/main" id="{63ED7F77-E0E9-8423-1278-88A6AA228313}"/>
              </a:ext>
            </a:extLst>
          </p:cNvPr>
          <p:cNvPicPr>
            <a:picLocks noChangeAspect="1"/>
          </p:cNvPicPr>
          <p:nvPr/>
        </p:nvPicPr>
        <p:blipFill>
          <a:blip r:embed="rId7"/>
          <a:stretch>
            <a:fillRect/>
          </a:stretch>
        </p:blipFill>
        <p:spPr>
          <a:xfrm>
            <a:off x="5315226" y="2560587"/>
            <a:ext cx="1602727" cy="1352872"/>
          </a:xfrm>
          <a:prstGeom prst="rect">
            <a:avLst/>
          </a:prstGeom>
        </p:spPr>
      </p:pic>
      <p:sp>
        <p:nvSpPr>
          <p:cNvPr id="2" name="Title 1">
            <a:extLst>
              <a:ext uri="{FF2B5EF4-FFF2-40B4-BE49-F238E27FC236}">
                <a16:creationId xmlns:a16="http://schemas.microsoft.com/office/drawing/2014/main" id="{F27D05F6-4886-F528-AD34-8B1A52DA2732}"/>
              </a:ext>
            </a:extLst>
          </p:cNvPr>
          <p:cNvSpPr txBox="1">
            <a:spLocks/>
          </p:cNvSpPr>
          <p:nvPr/>
        </p:nvSpPr>
        <p:spPr bwMode="auto">
          <a:xfrm>
            <a:off x="296060" y="-95219"/>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IN" kern="0" dirty="0"/>
              <a:t>IFRS17 Accounting Standard</a:t>
            </a:r>
          </a:p>
        </p:txBody>
      </p:sp>
    </p:spTree>
    <p:extLst>
      <p:ext uri="{BB962C8B-B14F-4D97-AF65-F5344CB8AC3E}">
        <p14:creationId xmlns:p14="http://schemas.microsoft.com/office/powerpoint/2010/main" val="8605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A829-6A18-CB97-2232-61D10BC91DD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B5CB5EF-EC16-3EEF-CD5F-26153903D392}"/>
              </a:ext>
            </a:extLst>
          </p:cNvPr>
          <p:cNvSpPr txBox="1">
            <a:spLocks/>
          </p:cNvSpPr>
          <p:nvPr/>
        </p:nvSpPr>
        <p:spPr bwMode="auto">
          <a:xfrm>
            <a:off x="518958" y="-168088"/>
            <a:ext cx="111540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r>
              <a:rPr lang="en-IN" sz="2800" kern="0" dirty="0"/>
              <a:t>IFRS17: some of the big changes for actuarial</a:t>
            </a:r>
          </a:p>
        </p:txBody>
      </p:sp>
      <p:sp>
        <p:nvSpPr>
          <p:cNvPr id="4" name="Slide Number Placeholder 3">
            <a:extLst>
              <a:ext uri="{FF2B5EF4-FFF2-40B4-BE49-F238E27FC236}">
                <a16:creationId xmlns:a16="http://schemas.microsoft.com/office/drawing/2014/main" id="{D3FCC050-2F5A-357D-9D83-7EAD92F19C40}"/>
              </a:ext>
            </a:extLst>
          </p:cNvPr>
          <p:cNvSpPr>
            <a:spLocks noGrp="1"/>
          </p:cNvSpPr>
          <p:nvPr>
            <p:ph type="sldNum" sz="quarter" idx="4"/>
          </p:nvPr>
        </p:nvSpPr>
        <p:spPr/>
        <p:txBody>
          <a:bodyPr/>
          <a:lstStyle/>
          <a:p>
            <a:fld id="{65C5C0B4-F90D-4B90-B187-E84366B07232}" type="slidenum">
              <a:rPr lang="en-GB" smtClean="0"/>
              <a:pPr/>
              <a:t>32</a:t>
            </a:fld>
            <a:endParaRPr lang="en-GB"/>
          </a:p>
        </p:txBody>
      </p:sp>
      <p:sp>
        <p:nvSpPr>
          <p:cNvPr id="6" name="Rectangle 5">
            <a:extLst>
              <a:ext uri="{FF2B5EF4-FFF2-40B4-BE49-F238E27FC236}">
                <a16:creationId xmlns:a16="http://schemas.microsoft.com/office/drawing/2014/main" id="{C27A1137-F5D5-039A-94D2-2553F75910BE}"/>
              </a:ext>
            </a:extLst>
          </p:cNvPr>
          <p:cNvSpPr/>
          <p:nvPr/>
        </p:nvSpPr>
        <p:spPr>
          <a:xfrm>
            <a:off x="193993" y="867190"/>
            <a:ext cx="5798832" cy="2548800"/>
          </a:xfrm>
          <a:prstGeom prst="rect">
            <a:avLst/>
          </a:prstGeom>
          <a:noFill/>
          <a:ln w="19050">
            <a:solidFill>
              <a:schemeClr val="tx1"/>
            </a:solidFill>
          </a:ln>
        </p:spPr>
        <p:style>
          <a:lnRef idx="2">
            <a:schemeClr val="accent2"/>
          </a:lnRef>
          <a:fillRef idx="1">
            <a:schemeClr val="lt1"/>
          </a:fillRef>
          <a:effectRef idx="0">
            <a:schemeClr val="accent2"/>
          </a:effectRef>
          <a:fontRef idx="minor">
            <a:schemeClr val="dk1"/>
          </a:fontRef>
        </p:style>
        <p:txBody>
          <a:bodyPr wrap="square" tIns="108000" bIns="108000">
            <a:no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rgbClr val="5C128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76A50AD-A9F0-BBD0-B230-A01CE1872382}"/>
              </a:ext>
            </a:extLst>
          </p:cNvPr>
          <p:cNvSpPr txBox="1"/>
          <p:nvPr/>
        </p:nvSpPr>
        <p:spPr>
          <a:xfrm>
            <a:off x="599497" y="697913"/>
            <a:ext cx="2150427"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panose="020B0604020202020204"/>
                <a:ea typeface="+mn-ea"/>
                <a:cs typeface="+mn-cs"/>
              </a:rPr>
              <a:t>Measurement Model</a:t>
            </a:r>
          </a:p>
        </p:txBody>
      </p:sp>
      <p:graphicFrame>
        <p:nvGraphicFramePr>
          <p:cNvPr id="10" name="Diagram 9">
            <a:extLst>
              <a:ext uri="{FF2B5EF4-FFF2-40B4-BE49-F238E27FC236}">
                <a16:creationId xmlns:a16="http://schemas.microsoft.com/office/drawing/2014/main" id="{7F37886E-5670-06D2-6EDD-7179B39A2EDA}"/>
              </a:ext>
            </a:extLst>
          </p:cNvPr>
          <p:cNvGraphicFramePr/>
          <p:nvPr/>
        </p:nvGraphicFramePr>
        <p:xfrm>
          <a:off x="-540301" y="1035424"/>
          <a:ext cx="6421800" cy="228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a:extLst>
              <a:ext uri="{FF2B5EF4-FFF2-40B4-BE49-F238E27FC236}">
                <a16:creationId xmlns:a16="http://schemas.microsoft.com/office/drawing/2014/main" id="{A6075B4F-B615-F23A-E720-F22795AA68FF}"/>
              </a:ext>
            </a:extLst>
          </p:cNvPr>
          <p:cNvSpPr/>
          <p:nvPr/>
        </p:nvSpPr>
        <p:spPr>
          <a:xfrm>
            <a:off x="238813" y="3621597"/>
            <a:ext cx="5798832" cy="2548800"/>
          </a:xfrm>
          <a:prstGeom prst="rect">
            <a:avLst/>
          </a:prstGeom>
          <a:noFill/>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tIns="108000" bIns="108000">
            <a:no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rgbClr val="5C128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62C95A6F-DC90-65FA-8E05-30B057422DDC}"/>
              </a:ext>
            </a:extLst>
          </p:cNvPr>
          <p:cNvSpPr txBox="1"/>
          <p:nvPr/>
        </p:nvSpPr>
        <p:spPr>
          <a:xfrm>
            <a:off x="644317" y="3452319"/>
            <a:ext cx="2150427"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2"/>
                </a:solidFill>
                <a:effectLst/>
                <a:uLnTx/>
                <a:uFillTx/>
                <a:latin typeface="Arial" panose="020B0604020202020204"/>
                <a:ea typeface="+mn-ea"/>
                <a:cs typeface="+mn-cs"/>
              </a:rPr>
              <a:t>Risk Adjustment</a:t>
            </a:r>
          </a:p>
        </p:txBody>
      </p:sp>
      <p:sp>
        <p:nvSpPr>
          <p:cNvPr id="20" name="Rectangle 19">
            <a:extLst>
              <a:ext uri="{FF2B5EF4-FFF2-40B4-BE49-F238E27FC236}">
                <a16:creationId xmlns:a16="http://schemas.microsoft.com/office/drawing/2014/main" id="{E1951D92-790E-15BB-A1C5-D04AFC64977E}"/>
              </a:ext>
            </a:extLst>
          </p:cNvPr>
          <p:cNvSpPr/>
          <p:nvPr/>
        </p:nvSpPr>
        <p:spPr>
          <a:xfrm>
            <a:off x="6200333" y="3626075"/>
            <a:ext cx="5798832" cy="2548800"/>
          </a:xfrm>
          <a:prstGeom prst="rect">
            <a:avLst/>
          </a:prstGeom>
          <a:noFill/>
          <a:ln w="19050">
            <a:solidFill>
              <a:schemeClr val="tx1"/>
            </a:solidFill>
          </a:ln>
        </p:spPr>
        <p:style>
          <a:lnRef idx="2">
            <a:schemeClr val="accent2"/>
          </a:lnRef>
          <a:fillRef idx="1">
            <a:schemeClr val="lt1"/>
          </a:fillRef>
          <a:effectRef idx="0">
            <a:schemeClr val="accent2"/>
          </a:effectRef>
          <a:fontRef idx="minor">
            <a:schemeClr val="dk1"/>
          </a:fontRef>
        </p:style>
        <p:txBody>
          <a:bodyPr wrap="square" tIns="108000" bIns="108000">
            <a:no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rgbClr val="5C128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405CF093-8A7E-0ACC-F588-8AE1DE646919}"/>
              </a:ext>
            </a:extLst>
          </p:cNvPr>
          <p:cNvSpPr txBox="1"/>
          <p:nvPr/>
        </p:nvSpPr>
        <p:spPr>
          <a:xfrm>
            <a:off x="6605837" y="3456797"/>
            <a:ext cx="2150427"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panose="020B0604020202020204"/>
                <a:ea typeface="+mn-ea"/>
                <a:cs typeface="+mn-cs"/>
              </a:rPr>
              <a:t>Discounting</a:t>
            </a:r>
          </a:p>
        </p:txBody>
      </p:sp>
      <p:sp>
        <p:nvSpPr>
          <p:cNvPr id="22" name="Rectangle 21">
            <a:extLst>
              <a:ext uri="{FF2B5EF4-FFF2-40B4-BE49-F238E27FC236}">
                <a16:creationId xmlns:a16="http://schemas.microsoft.com/office/drawing/2014/main" id="{7E6A4530-6C60-D704-8E80-DED24C4AE49A}"/>
              </a:ext>
            </a:extLst>
          </p:cNvPr>
          <p:cNvSpPr/>
          <p:nvPr/>
        </p:nvSpPr>
        <p:spPr>
          <a:xfrm>
            <a:off x="6204811" y="873917"/>
            <a:ext cx="5798832" cy="2548800"/>
          </a:xfrm>
          <a:prstGeom prst="rect">
            <a:avLst/>
          </a:prstGeom>
          <a:noFill/>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tIns="108000" bIns="108000">
            <a:no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14A0BDA1-55E2-004B-8D8E-B1C4C5A99AC8}"/>
              </a:ext>
            </a:extLst>
          </p:cNvPr>
          <p:cNvSpPr txBox="1"/>
          <p:nvPr/>
        </p:nvSpPr>
        <p:spPr>
          <a:xfrm>
            <a:off x="6610315" y="704639"/>
            <a:ext cx="2412661" cy="338554"/>
          </a:xfrm>
          <a:prstGeom prst="rect">
            <a:avLst/>
          </a:prstGeom>
          <a:solidFill>
            <a:schemeClr val="bg1"/>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tx2"/>
                </a:solidFill>
                <a:effectLst/>
                <a:uLnTx/>
                <a:uFillTx/>
                <a:latin typeface="Arial" panose="020B0604020202020204"/>
                <a:ea typeface="+mn-ea"/>
                <a:cs typeface="+mn-cs"/>
              </a:rPr>
              <a:t>Level of Aggregation</a:t>
            </a:r>
          </a:p>
        </p:txBody>
      </p:sp>
      <p:pic>
        <p:nvPicPr>
          <p:cNvPr id="24" name="Picture 23">
            <a:extLst>
              <a:ext uri="{FF2B5EF4-FFF2-40B4-BE49-F238E27FC236}">
                <a16:creationId xmlns:a16="http://schemas.microsoft.com/office/drawing/2014/main" id="{8A9A8D8C-539B-0CEB-651B-7709BA146BBC}"/>
              </a:ext>
            </a:extLst>
          </p:cNvPr>
          <p:cNvPicPr>
            <a:picLocks noChangeAspect="1"/>
          </p:cNvPicPr>
          <p:nvPr/>
        </p:nvPicPr>
        <p:blipFill>
          <a:blip r:embed="rId7"/>
          <a:stretch>
            <a:fillRect/>
          </a:stretch>
        </p:blipFill>
        <p:spPr>
          <a:xfrm>
            <a:off x="6309484" y="1140733"/>
            <a:ext cx="2887835" cy="2184444"/>
          </a:xfrm>
          <a:prstGeom prst="rect">
            <a:avLst/>
          </a:prstGeom>
        </p:spPr>
      </p:pic>
      <p:sp>
        <p:nvSpPr>
          <p:cNvPr id="27" name="TextBox 26">
            <a:extLst>
              <a:ext uri="{FF2B5EF4-FFF2-40B4-BE49-F238E27FC236}">
                <a16:creationId xmlns:a16="http://schemas.microsoft.com/office/drawing/2014/main" id="{E263EFC5-E854-23DA-0EE6-84800D004134}"/>
              </a:ext>
            </a:extLst>
          </p:cNvPr>
          <p:cNvSpPr txBox="1"/>
          <p:nvPr/>
        </p:nvSpPr>
        <p:spPr>
          <a:xfrm>
            <a:off x="9197319" y="1043193"/>
            <a:ext cx="2713492" cy="2246769"/>
          </a:xfrm>
          <a:prstGeom prst="rect">
            <a:avLst/>
          </a:prstGeom>
          <a:noFill/>
        </p:spPr>
        <p:txBody>
          <a:bodyPr wrap="square" rtlCol="0">
            <a:spAutoFit/>
          </a:bodyPr>
          <a:lstStyle/>
          <a:p>
            <a:pPr marL="285750" indent="-285750">
              <a:buFont typeface="Arial" panose="020B0604020202020204" pitchFamily="34" charset="0"/>
              <a:buChar char="•"/>
            </a:pPr>
            <a:r>
              <a:rPr lang="en-IN" sz="1400"/>
              <a:t>Consistency in portfolio segregation.</a:t>
            </a:r>
          </a:p>
          <a:p>
            <a:pPr marL="285750" indent="-285750">
              <a:buFont typeface="Arial" panose="020B0604020202020204" pitchFamily="34" charset="0"/>
              <a:buChar char="•"/>
            </a:pPr>
            <a:r>
              <a:rPr lang="en-IN" sz="1400"/>
              <a:t>Better identification of profitability by portfolio to improve strategy decisions.</a:t>
            </a:r>
          </a:p>
          <a:p>
            <a:pPr marL="285750" indent="-285750">
              <a:buFont typeface="Arial" panose="020B0604020202020204" pitchFamily="34" charset="0"/>
              <a:buChar char="•"/>
            </a:pPr>
            <a:r>
              <a:rPr lang="en-IN" sz="1400"/>
              <a:t>Transparency in financial statements as no cross -subsidies across portfolios (which happened under IFRS 4).</a:t>
            </a:r>
          </a:p>
        </p:txBody>
      </p:sp>
      <p:sp>
        <p:nvSpPr>
          <p:cNvPr id="30" name="TextBox 29">
            <a:extLst>
              <a:ext uri="{FF2B5EF4-FFF2-40B4-BE49-F238E27FC236}">
                <a16:creationId xmlns:a16="http://schemas.microsoft.com/office/drawing/2014/main" id="{35A346FD-345E-885E-BE6A-CAA13E8861B6}"/>
              </a:ext>
            </a:extLst>
          </p:cNvPr>
          <p:cNvSpPr txBox="1"/>
          <p:nvPr/>
        </p:nvSpPr>
        <p:spPr>
          <a:xfrm>
            <a:off x="260075" y="3771333"/>
            <a:ext cx="5798832" cy="523220"/>
          </a:xfrm>
          <a:prstGeom prst="rect">
            <a:avLst/>
          </a:prstGeom>
          <a:noFill/>
        </p:spPr>
        <p:txBody>
          <a:bodyPr wrap="square">
            <a:spAutoFit/>
          </a:bodyPr>
          <a:lstStyle/>
          <a:p>
            <a:r>
              <a:rPr lang="en-IN" sz="1400" b="1"/>
              <a:t>Compensation</a:t>
            </a:r>
            <a:r>
              <a:rPr lang="en-IN" sz="1400"/>
              <a:t> an entity requires for bearing the </a:t>
            </a:r>
            <a:r>
              <a:rPr lang="en-IN" sz="1400" b="1"/>
              <a:t>uncertainty</a:t>
            </a:r>
            <a:r>
              <a:rPr lang="en-IN" sz="1400"/>
              <a:t> about the </a:t>
            </a:r>
            <a:r>
              <a:rPr lang="en-IN" sz="1400" b="1"/>
              <a:t>amount</a:t>
            </a:r>
            <a:r>
              <a:rPr lang="en-IN" sz="1400"/>
              <a:t> and timing of cashflows arising from </a:t>
            </a:r>
            <a:r>
              <a:rPr lang="en-IN" sz="1400" b="1"/>
              <a:t>non-financial risks.</a:t>
            </a:r>
          </a:p>
        </p:txBody>
      </p:sp>
      <p:graphicFrame>
        <p:nvGraphicFramePr>
          <p:cNvPr id="32" name="Diagram 31">
            <a:extLst>
              <a:ext uri="{FF2B5EF4-FFF2-40B4-BE49-F238E27FC236}">
                <a16:creationId xmlns:a16="http://schemas.microsoft.com/office/drawing/2014/main" id="{7E18131C-4337-727E-993A-FB5F252FB8B7}"/>
              </a:ext>
            </a:extLst>
          </p:cNvPr>
          <p:cNvGraphicFramePr/>
          <p:nvPr/>
        </p:nvGraphicFramePr>
        <p:xfrm>
          <a:off x="439032" y="4261117"/>
          <a:ext cx="5362541" cy="18824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1">
            <a:extLst>
              <a:ext uri="{FF2B5EF4-FFF2-40B4-BE49-F238E27FC236}">
                <a16:creationId xmlns:a16="http://schemas.microsoft.com/office/drawing/2014/main" id="{45CE9C3B-A63E-42BD-AC43-844C4F24286C}"/>
              </a:ext>
            </a:extLst>
          </p:cNvPr>
          <p:cNvGrpSpPr/>
          <p:nvPr/>
        </p:nvGrpSpPr>
        <p:grpSpPr>
          <a:xfrm>
            <a:off x="6416305" y="3909942"/>
            <a:ext cx="5363557" cy="2020681"/>
            <a:chOff x="6416305" y="3909942"/>
            <a:chExt cx="5363557" cy="2020681"/>
          </a:xfrm>
        </p:grpSpPr>
        <p:sp>
          <p:nvSpPr>
            <p:cNvPr id="3" name="Freeform: Shape 2">
              <a:extLst>
                <a:ext uri="{FF2B5EF4-FFF2-40B4-BE49-F238E27FC236}">
                  <a16:creationId xmlns:a16="http://schemas.microsoft.com/office/drawing/2014/main" id="{3371D6F7-F0B1-7C1E-0520-BDCED1D22AEF}"/>
                </a:ext>
              </a:extLst>
            </p:cNvPr>
            <p:cNvSpPr/>
            <p:nvPr/>
          </p:nvSpPr>
          <p:spPr>
            <a:xfrm>
              <a:off x="6416305" y="3909942"/>
              <a:ext cx="5363557" cy="252000"/>
            </a:xfrm>
            <a:custGeom>
              <a:avLst/>
              <a:gdLst>
                <a:gd name="connsiteX0" fmla="*/ 0 w 5363557"/>
                <a:gd name="connsiteY0" fmla="*/ 58235 h 349402"/>
                <a:gd name="connsiteX1" fmla="*/ 58235 w 5363557"/>
                <a:gd name="connsiteY1" fmla="*/ 0 h 349402"/>
                <a:gd name="connsiteX2" fmla="*/ 5305322 w 5363557"/>
                <a:gd name="connsiteY2" fmla="*/ 0 h 349402"/>
                <a:gd name="connsiteX3" fmla="*/ 5363557 w 5363557"/>
                <a:gd name="connsiteY3" fmla="*/ 58235 h 349402"/>
                <a:gd name="connsiteX4" fmla="*/ 5363557 w 5363557"/>
                <a:gd name="connsiteY4" fmla="*/ 291167 h 349402"/>
                <a:gd name="connsiteX5" fmla="*/ 5305322 w 5363557"/>
                <a:gd name="connsiteY5" fmla="*/ 349402 h 349402"/>
                <a:gd name="connsiteX6" fmla="*/ 58235 w 5363557"/>
                <a:gd name="connsiteY6" fmla="*/ 349402 h 349402"/>
                <a:gd name="connsiteX7" fmla="*/ 0 w 5363557"/>
                <a:gd name="connsiteY7" fmla="*/ 291167 h 349402"/>
                <a:gd name="connsiteX8" fmla="*/ 0 w 5363557"/>
                <a:gd name="connsiteY8" fmla="*/ 58235 h 3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557" h="349402">
                  <a:moveTo>
                    <a:pt x="0" y="58235"/>
                  </a:moveTo>
                  <a:cubicBezTo>
                    <a:pt x="0" y="26073"/>
                    <a:pt x="26073" y="0"/>
                    <a:pt x="58235" y="0"/>
                  </a:cubicBezTo>
                  <a:lnTo>
                    <a:pt x="5305322" y="0"/>
                  </a:lnTo>
                  <a:cubicBezTo>
                    <a:pt x="5337484" y="0"/>
                    <a:pt x="5363557" y="26073"/>
                    <a:pt x="5363557" y="58235"/>
                  </a:cubicBezTo>
                  <a:lnTo>
                    <a:pt x="5363557" y="291167"/>
                  </a:lnTo>
                  <a:cubicBezTo>
                    <a:pt x="5363557" y="323329"/>
                    <a:pt x="5337484" y="349402"/>
                    <a:pt x="5305322" y="349402"/>
                  </a:cubicBezTo>
                  <a:lnTo>
                    <a:pt x="58235" y="349402"/>
                  </a:lnTo>
                  <a:cubicBezTo>
                    <a:pt x="26073" y="349402"/>
                    <a:pt x="0" y="323329"/>
                    <a:pt x="0" y="291167"/>
                  </a:cubicBezTo>
                  <a:lnTo>
                    <a:pt x="0" y="58235"/>
                  </a:lnTo>
                  <a:close/>
                </a:path>
              </a:pathLst>
            </a:custGeom>
            <a:solidFill>
              <a:schemeClr val="tx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636" tIns="85636" rIns="85636" bIns="85636"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bg1"/>
                  </a:solidFill>
                </a:rPr>
                <a:t>IFRS 4</a:t>
              </a:r>
            </a:p>
          </p:txBody>
        </p:sp>
        <p:sp>
          <p:nvSpPr>
            <p:cNvPr id="5" name="Freeform: Shape 4">
              <a:extLst>
                <a:ext uri="{FF2B5EF4-FFF2-40B4-BE49-F238E27FC236}">
                  <a16:creationId xmlns:a16="http://schemas.microsoft.com/office/drawing/2014/main" id="{9EF1316C-CA0C-B9BE-EB8F-550801AB32C3}"/>
                </a:ext>
              </a:extLst>
            </p:cNvPr>
            <p:cNvSpPr/>
            <p:nvPr/>
          </p:nvSpPr>
          <p:spPr>
            <a:xfrm>
              <a:off x="6416305" y="4269845"/>
              <a:ext cx="5363557" cy="580635"/>
            </a:xfrm>
            <a:custGeom>
              <a:avLst/>
              <a:gdLst>
                <a:gd name="connsiteX0" fmla="*/ 0 w 5363557"/>
                <a:gd name="connsiteY0" fmla="*/ 0 h 580635"/>
                <a:gd name="connsiteX1" fmla="*/ 5363557 w 5363557"/>
                <a:gd name="connsiteY1" fmla="*/ 0 h 580635"/>
                <a:gd name="connsiteX2" fmla="*/ 5363557 w 5363557"/>
                <a:gd name="connsiteY2" fmla="*/ 580635 h 580635"/>
                <a:gd name="connsiteX3" fmla="*/ 0 w 5363557"/>
                <a:gd name="connsiteY3" fmla="*/ 580635 h 580635"/>
                <a:gd name="connsiteX4" fmla="*/ 0 w 5363557"/>
                <a:gd name="connsiteY4" fmla="*/ 0 h 58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3557" h="580635">
                  <a:moveTo>
                    <a:pt x="0" y="0"/>
                  </a:moveTo>
                  <a:lnTo>
                    <a:pt x="5363557" y="0"/>
                  </a:lnTo>
                  <a:lnTo>
                    <a:pt x="5363557" y="580635"/>
                  </a:lnTo>
                  <a:lnTo>
                    <a:pt x="0" y="5806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29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IN" sz="1200" kern="1200" dirty="0"/>
                <a:t>Only applied to long-term liabilities</a:t>
              </a:r>
            </a:p>
            <a:p>
              <a:pPr marL="114300" lvl="1" indent="-114300" algn="l" defTabSz="533400">
                <a:lnSpc>
                  <a:spcPct val="90000"/>
                </a:lnSpc>
                <a:spcBef>
                  <a:spcPct val="0"/>
                </a:spcBef>
                <a:spcAft>
                  <a:spcPct val="20000"/>
                </a:spcAft>
                <a:buChar char="•"/>
              </a:pPr>
              <a:r>
                <a:rPr lang="en-IN" sz="1200" kern="1200" dirty="0"/>
                <a:t>Discount rates based on </a:t>
              </a:r>
              <a:r>
                <a:rPr lang="en-IN" sz="1200" dirty="0"/>
                <a:t>asset returns</a:t>
              </a:r>
              <a:endParaRPr lang="en-IN" sz="1200" kern="1200" dirty="0"/>
            </a:p>
            <a:p>
              <a:pPr marL="114300" lvl="1" indent="-114300" algn="l" defTabSz="533400">
                <a:lnSpc>
                  <a:spcPct val="90000"/>
                </a:lnSpc>
                <a:spcBef>
                  <a:spcPct val="0"/>
                </a:spcBef>
                <a:spcAft>
                  <a:spcPct val="20000"/>
                </a:spcAft>
                <a:buChar char="•"/>
              </a:pPr>
              <a:endParaRPr lang="en-IN" sz="1200" kern="1200" dirty="0"/>
            </a:p>
          </p:txBody>
        </p:sp>
        <p:sp>
          <p:nvSpPr>
            <p:cNvPr id="9" name="Freeform: Shape 8">
              <a:extLst>
                <a:ext uri="{FF2B5EF4-FFF2-40B4-BE49-F238E27FC236}">
                  <a16:creationId xmlns:a16="http://schemas.microsoft.com/office/drawing/2014/main" id="{BD7EA873-2AB5-576B-20C7-DF489E99B072}"/>
                </a:ext>
              </a:extLst>
            </p:cNvPr>
            <p:cNvSpPr/>
            <p:nvPr/>
          </p:nvSpPr>
          <p:spPr>
            <a:xfrm>
              <a:off x="6416305" y="4850480"/>
              <a:ext cx="5363557" cy="252000"/>
            </a:xfrm>
            <a:custGeom>
              <a:avLst/>
              <a:gdLst>
                <a:gd name="connsiteX0" fmla="*/ 0 w 5363557"/>
                <a:gd name="connsiteY0" fmla="*/ 56860 h 341153"/>
                <a:gd name="connsiteX1" fmla="*/ 56860 w 5363557"/>
                <a:gd name="connsiteY1" fmla="*/ 0 h 341153"/>
                <a:gd name="connsiteX2" fmla="*/ 5306697 w 5363557"/>
                <a:gd name="connsiteY2" fmla="*/ 0 h 341153"/>
                <a:gd name="connsiteX3" fmla="*/ 5363557 w 5363557"/>
                <a:gd name="connsiteY3" fmla="*/ 56860 h 341153"/>
                <a:gd name="connsiteX4" fmla="*/ 5363557 w 5363557"/>
                <a:gd name="connsiteY4" fmla="*/ 284293 h 341153"/>
                <a:gd name="connsiteX5" fmla="*/ 5306697 w 5363557"/>
                <a:gd name="connsiteY5" fmla="*/ 341153 h 341153"/>
                <a:gd name="connsiteX6" fmla="*/ 56860 w 5363557"/>
                <a:gd name="connsiteY6" fmla="*/ 341153 h 341153"/>
                <a:gd name="connsiteX7" fmla="*/ 0 w 5363557"/>
                <a:gd name="connsiteY7" fmla="*/ 284293 h 341153"/>
                <a:gd name="connsiteX8" fmla="*/ 0 w 5363557"/>
                <a:gd name="connsiteY8" fmla="*/ 56860 h 3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557" h="341153">
                  <a:moveTo>
                    <a:pt x="0" y="56860"/>
                  </a:moveTo>
                  <a:cubicBezTo>
                    <a:pt x="0" y="25457"/>
                    <a:pt x="25457" y="0"/>
                    <a:pt x="56860" y="0"/>
                  </a:cubicBezTo>
                  <a:lnTo>
                    <a:pt x="5306697" y="0"/>
                  </a:lnTo>
                  <a:cubicBezTo>
                    <a:pt x="5338100" y="0"/>
                    <a:pt x="5363557" y="25457"/>
                    <a:pt x="5363557" y="56860"/>
                  </a:cubicBezTo>
                  <a:lnTo>
                    <a:pt x="5363557" y="284293"/>
                  </a:lnTo>
                  <a:cubicBezTo>
                    <a:pt x="5363557" y="315696"/>
                    <a:pt x="5338100" y="341153"/>
                    <a:pt x="5306697" y="341153"/>
                  </a:cubicBezTo>
                  <a:lnTo>
                    <a:pt x="56860" y="341153"/>
                  </a:lnTo>
                  <a:cubicBezTo>
                    <a:pt x="25457" y="341153"/>
                    <a:pt x="0" y="315696"/>
                    <a:pt x="0" y="284293"/>
                  </a:cubicBezTo>
                  <a:lnTo>
                    <a:pt x="0" y="56860"/>
                  </a:lnTo>
                  <a:close/>
                </a:path>
              </a:pathLst>
            </a:custGeom>
            <a:solidFill>
              <a:schemeClr val="tx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234" tIns="85234" rIns="85234" bIns="85234" numCol="1" spcCol="1270" anchor="ctr" anchorCtr="0">
              <a:noAutofit/>
            </a:bodyPr>
            <a:lstStyle/>
            <a:p>
              <a:pPr marL="0" lvl="0" indent="0" algn="l" defTabSz="800100">
                <a:lnSpc>
                  <a:spcPct val="90000"/>
                </a:lnSpc>
                <a:spcBef>
                  <a:spcPct val="0"/>
                </a:spcBef>
                <a:spcAft>
                  <a:spcPct val="35000"/>
                </a:spcAft>
                <a:buNone/>
              </a:pPr>
              <a:r>
                <a:rPr lang="en-IN" sz="1800" kern="1200">
                  <a:solidFill>
                    <a:schemeClr val="bg1"/>
                  </a:solidFill>
                </a:rPr>
                <a:t>IFRS 17</a:t>
              </a:r>
            </a:p>
          </p:txBody>
        </p:sp>
        <p:sp>
          <p:nvSpPr>
            <p:cNvPr id="11" name="Freeform: Shape 10">
              <a:extLst>
                <a:ext uri="{FF2B5EF4-FFF2-40B4-BE49-F238E27FC236}">
                  <a16:creationId xmlns:a16="http://schemas.microsoft.com/office/drawing/2014/main" id="{AB3DD888-5187-AD1A-5E1C-D7FB17093C5D}"/>
                </a:ext>
              </a:extLst>
            </p:cNvPr>
            <p:cNvSpPr/>
            <p:nvPr/>
          </p:nvSpPr>
          <p:spPr>
            <a:xfrm>
              <a:off x="6416305" y="5191633"/>
              <a:ext cx="5363557" cy="738990"/>
            </a:xfrm>
            <a:custGeom>
              <a:avLst/>
              <a:gdLst>
                <a:gd name="connsiteX0" fmla="*/ 0 w 5363557"/>
                <a:gd name="connsiteY0" fmla="*/ 0 h 738990"/>
                <a:gd name="connsiteX1" fmla="*/ 5363557 w 5363557"/>
                <a:gd name="connsiteY1" fmla="*/ 0 h 738990"/>
                <a:gd name="connsiteX2" fmla="*/ 5363557 w 5363557"/>
                <a:gd name="connsiteY2" fmla="*/ 738990 h 738990"/>
                <a:gd name="connsiteX3" fmla="*/ 0 w 5363557"/>
                <a:gd name="connsiteY3" fmla="*/ 738990 h 738990"/>
                <a:gd name="connsiteX4" fmla="*/ 0 w 5363557"/>
                <a:gd name="connsiteY4" fmla="*/ 0 h 738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3557" h="738990">
                  <a:moveTo>
                    <a:pt x="0" y="0"/>
                  </a:moveTo>
                  <a:lnTo>
                    <a:pt x="5363557" y="0"/>
                  </a:lnTo>
                  <a:lnTo>
                    <a:pt x="5363557" y="738990"/>
                  </a:lnTo>
                  <a:lnTo>
                    <a:pt x="0" y="7389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293"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IN" sz="1200" kern="1200"/>
                <a:t>Applicable to all liabilities</a:t>
              </a:r>
            </a:p>
            <a:p>
              <a:pPr marL="114300" lvl="1" indent="-114300" algn="l" defTabSz="533400">
                <a:lnSpc>
                  <a:spcPct val="90000"/>
                </a:lnSpc>
                <a:spcBef>
                  <a:spcPct val="0"/>
                </a:spcBef>
                <a:spcAft>
                  <a:spcPct val="20000"/>
                </a:spcAft>
                <a:buChar char="•"/>
              </a:pPr>
              <a:r>
                <a:rPr lang="en-IN" sz="1200" kern="1200"/>
                <a:t>Choice of discount rates - reflect the characteristics of cashflows and liquidity characteristics of insurance contracts</a:t>
              </a:r>
            </a:p>
            <a:p>
              <a:pPr marL="114300" lvl="1" indent="-114300" algn="l" defTabSz="533400">
                <a:lnSpc>
                  <a:spcPct val="90000"/>
                </a:lnSpc>
                <a:spcBef>
                  <a:spcPct val="0"/>
                </a:spcBef>
                <a:spcAft>
                  <a:spcPct val="20000"/>
                </a:spcAft>
                <a:buChar char="•"/>
              </a:pPr>
              <a:r>
                <a:rPr lang="en-IN" sz="1200" kern="1200"/>
                <a:t>Disclosure requirements</a:t>
              </a:r>
            </a:p>
          </p:txBody>
        </p:sp>
      </p:grpSp>
    </p:spTree>
    <p:extLst>
      <p:ext uri="{BB962C8B-B14F-4D97-AF65-F5344CB8AC3E}">
        <p14:creationId xmlns:p14="http://schemas.microsoft.com/office/powerpoint/2010/main" val="39049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B55B4-42EC-0161-4870-E3E3DFDAD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01008-9395-A7D7-35A0-BBD924B39557}"/>
              </a:ext>
            </a:extLst>
          </p:cNvPr>
          <p:cNvSpPr>
            <a:spLocks noGrp="1"/>
          </p:cNvSpPr>
          <p:nvPr>
            <p:ph type="title"/>
          </p:nvPr>
        </p:nvSpPr>
        <p:spPr>
          <a:xfrm>
            <a:off x="210190" y="78887"/>
            <a:ext cx="11154083" cy="1143000"/>
          </a:xfrm>
        </p:spPr>
        <p:txBody>
          <a:bodyPr/>
          <a:lstStyle/>
          <a:p>
            <a:r>
              <a:rPr lang="en-GB" dirty="0"/>
              <a:t>Consumer duty: what does it mean?</a:t>
            </a:r>
          </a:p>
        </p:txBody>
      </p:sp>
      <p:sp>
        <p:nvSpPr>
          <p:cNvPr id="5" name="Slide Number Placeholder 4">
            <a:extLst>
              <a:ext uri="{FF2B5EF4-FFF2-40B4-BE49-F238E27FC236}">
                <a16:creationId xmlns:a16="http://schemas.microsoft.com/office/drawing/2014/main" id="{A21961A1-FD3B-AD92-E384-A73DFA34CDE7}"/>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33</a:t>
            </a:fld>
            <a:endParaRPr lang="en-GB"/>
          </a:p>
        </p:txBody>
      </p:sp>
      <p:sp>
        <p:nvSpPr>
          <p:cNvPr id="3" name="Rectangle 2">
            <a:extLst>
              <a:ext uri="{FF2B5EF4-FFF2-40B4-BE49-F238E27FC236}">
                <a16:creationId xmlns:a16="http://schemas.microsoft.com/office/drawing/2014/main" id="{F3FE90B8-1CA9-B25C-C8AB-C4CD4CE42099}"/>
              </a:ext>
            </a:extLst>
          </p:cNvPr>
          <p:cNvSpPr/>
          <p:nvPr/>
        </p:nvSpPr>
        <p:spPr>
          <a:xfrm>
            <a:off x="10162532" y="4925746"/>
            <a:ext cx="1620571" cy="98947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Consumer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We must avoid harmful barriers</a:t>
            </a:r>
          </a:p>
        </p:txBody>
      </p:sp>
      <p:grpSp>
        <p:nvGrpSpPr>
          <p:cNvPr id="4" name="Group 3">
            <a:extLst>
              <a:ext uri="{FF2B5EF4-FFF2-40B4-BE49-F238E27FC236}">
                <a16:creationId xmlns:a16="http://schemas.microsoft.com/office/drawing/2014/main" id="{0085F108-A91F-7DE6-F5E4-C0AF6CCA8AD0}"/>
              </a:ext>
            </a:extLst>
          </p:cNvPr>
          <p:cNvGrpSpPr/>
          <p:nvPr/>
        </p:nvGrpSpPr>
        <p:grpSpPr>
          <a:xfrm>
            <a:off x="2462238" y="1154721"/>
            <a:ext cx="7709529" cy="5020694"/>
            <a:chOff x="2241236" y="1715874"/>
            <a:chExt cx="7709529" cy="4711897"/>
          </a:xfrm>
        </p:grpSpPr>
        <p:sp>
          <p:nvSpPr>
            <p:cNvPr id="7" name="Freeform: Shape 6">
              <a:extLst>
                <a:ext uri="{FF2B5EF4-FFF2-40B4-BE49-F238E27FC236}">
                  <a16:creationId xmlns:a16="http://schemas.microsoft.com/office/drawing/2014/main" id="{53147811-D549-6E7C-01E6-EBCEABDEE607}"/>
                </a:ext>
              </a:extLst>
            </p:cNvPr>
            <p:cNvSpPr/>
            <p:nvPr/>
          </p:nvSpPr>
          <p:spPr>
            <a:xfrm>
              <a:off x="4811079" y="1715874"/>
              <a:ext cx="2569843" cy="1658960"/>
            </a:xfrm>
            <a:custGeom>
              <a:avLst/>
              <a:gdLst>
                <a:gd name="connsiteX0" fmla="*/ 0 w 2569843"/>
                <a:gd name="connsiteY0" fmla="*/ 1570632 h 1570632"/>
                <a:gd name="connsiteX1" fmla="*/ 1284918 w 2569843"/>
                <a:gd name="connsiteY1" fmla="*/ 0 h 1570632"/>
                <a:gd name="connsiteX2" fmla="*/ 1284925 w 2569843"/>
                <a:gd name="connsiteY2" fmla="*/ 0 h 1570632"/>
                <a:gd name="connsiteX3" fmla="*/ 2569843 w 2569843"/>
                <a:gd name="connsiteY3" fmla="*/ 1570632 h 1570632"/>
                <a:gd name="connsiteX4" fmla="*/ 0 w 2569843"/>
                <a:gd name="connsiteY4" fmla="*/ 1570632 h 15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843" h="1570632">
                  <a:moveTo>
                    <a:pt x="0" y="1570632"/>
                  </a:moveTo>
                  <a:lnTo>
                    <a:pt x="1284918" y="0"/>
                  </a:lnTo>
                  <a:lnTo>
                    <a:pt x="1284925" y="0"/>
                  </a:lnTo>
                  <a:lnTo>
                    <a:pt x="2569843" y="1570632"/>
                  </a:lnTo>
                  <a:lnTo>
                    <a:pt x="0" y="1570632"/>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reeform: Shape 7">
              <a:extLst>
                <a:ext uri="{FF2B5EF4-FFF2-40B4-BE49-F238E27FC236}">
                  <a16:creationId xmlns:a16="http://schemas.microsoft.com/office/drawing/2014/main" id="{986E742B-768F-4435-E7F7-C0156229E33B}"/>
                </a:ext>
              </a:extLst>
            </p:cNvPr>
            <p:cNvSpPr/>
            <p:nvPr/>
          </p:nvSpPr>
          <p:spPr>
            <a:xfrm>
              <a:off x="3526157" y="3374835"/>
              <a:ext cx="5139686" cy="1645606"/>
            </a:xfrm>
            <a:custGeom>
              <a:avLst/>
              <a:gdLst>
                <a:gd name="connsiteX0" fmla="*/ 0 w 5139686"/>
                <a:gd name="connsiteY0" fmla="*/ 1570632 h 1570632"/>
                <a:gd name="connsiteX1" fmla="*/ 1284918 w 5139686"/>
                <a:gd name="connsiteY1" fmla="*/ 0 h 1570632"/>
                <a:gd name="connsiteX2" fmla="*/ 3854768 w 5139686"/>
                <a:gd name="connsiteY2" fmla="*/ 0 h 1570632"/>
                <a:gd name="connsiteX3" fmla="*/ 5139686 w 5139686"/>
                <a:gd name="connsiteY3" fmla="*/ 1570632 h 1570632"/>
                <a:gd name="connsiteX4" fmla="*/ 0 w 5139686"/>
                <a:gd name="connsiteY4" fmla="*/ 1570632 h 15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86" h="1570632">
                  <a:moveTo>
                    <a:pt x="0" y="1570632"/>
                  </a:moveTo>
                  <a:lnTo>
                    <a:pt x="1284918" y="0"/>
                  </a:lnTo>
                  <a:lnTo>
                    <a:pt x="3854768" y="0"/>
                  </a:lnTo>
                  <a:lnTo>
                    <a:pt x="5139686" y="1570632"/>
                  </a:lnTo>
                  <a:lnTo>
                    <a:pt x="0" y="1570632"/>
                  </a:lnTo>
                  <a:close/>
                </a:path>
              </a:pathLst>
            </a:custGeom>
            <a:solidFill>
              <a:schemeClr val="accent5"/>
            </a:solidFill>
          </p:spPr>
          <p:style>
            <a:lnRef idx="2">
              <a:schemeClr val="lt1">
                <a:hueOff val="0"/>
                <a:satOff val="0"/>
                <a:lumOff val="0"/>
                <a:alphaOff val="0"/>
              </a:schemeClr>
            </a:lnRef>
            <a:fillRef idx="1">
              <a:schemeClr val="accent1">
                <a:shade val="80000"/>
                <a:hueOff val="-293199"/>
                <a:satOff val="-30321"/>
                <a:lumOff val="19445"/>
                <a:alphaOff val="0"/>
              </a:schemeClr>
            </a:fillRef>
            <a:effectRef idx="0">
              <a:schemeClr val="accent1">
                <a:shade val="80000"/>
                <a:hueOff val="-293199"/>
                <a:satOff val="-30321"/>
                <a:lumOff val="19445"/>
                <a:alphaOff val="0"/>
              </a:schemeClr>
            </a:effectRef>
            <a:fontRef idx="minor">
              <a:schemeClr val="lt1"/>
            </a:fontRef>
          </p:style>
          <p:txBody>
            <a:bodyPr spcFirstLastPara="0" vert="horz" wrap="square" lIns="981995" tIns="82550" rIns="981996"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GB" sz="65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9" name="Freeform: Shape 8">
              <a:extLst>
                <a:ext uri="{FF2B5EF4-FFF2-40B4-BE49-F238E27FC236}">
                  <a16:creationId xmlns:a16="http://schemas.microsoft.com/office/drawing/2014/main" id="{C5308E6D-1D4F-BA48-6C58-3260EF79D8A7}"/>
                </a:ext>
              </a:extLst>
            </p:cNvPr>
            <p:cNvSpPr/>
            <p:nvPr/>
          </p:nvSpPr>
          <p:spPr>
            <a:xfrm>
              <a:off x="2241236" y="5035736"/>
              <a:ext cx="7709529" cy="1392035"/>
            </a:xfrm>
            <a:custGeom>
              <a:avLst/>
              <a:gdLst>
                <a:gd name="connsiteX0" fmla="*/ 0 w 7709529"/>
                <a:gd name="connsiteY0" fmla="*/ 1570632 h 1570632"/>
                <a:gd name="connsiteX1" fmla="*/ 1284918 w 7709529"/>
                <a:gd name="connsiteY1" fmla="*/ 0 h 1570632"/>
                <a:gd name="connsiteX2" fmla="*/ 6424611 w 7709529"/>
                <a:gd name="connsiteY2" fmla="*/ 0 h 1570632"/>
                <a:gd name="connsiteX3" fmla="*/ 7709529 w 7709529"/>
                <a:gd name="connsiteY3" fmla="*/ 1570632 h 1570632"/>
                <a:gd name="connsiteX4" fmla="*/ 0 w 7709529"/>
                <a:gd name="connsiteY4" fmla="*/ 1570632 h 1570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9529" h="1570632">
                  <a:moveTo>
                    <a:pt x="0" y="1570632"/>
                  </a:moveTo>
                  <a:lnTo>
                    <a:pt x="1284918" y="0"/>
                  </a:lnTo>
                  <a:lnTo>
                    <a:pt x="6424611" y="0"/>
                  </a:lnTo>
                  <a:lnTo>
                    <a:pt x="7709529" y="1570632"/>
                  </a:lnTo>
                  <a:lnTo>
                    <a:pt x="0" y="1570632"/>
                  </a:lnTo>
                  <a:close/>
                </a:path>
              </a:pathLst>
            </a:custGeom>
            <a:solidFill>
              <a:schemeClr val="accent4"/>
            </a:solidFill>
          </p:spPr>
          <p:style>
            <a:lnRef idx="2">
              <a:schemeClr val="lt1">
                <a:hueOff val="0"/>
                <a:satOff val="0"/>
                <a:lumOff val="0"/>
                <a:alphaOff val="0"/>
              </a:schemeClr>
            </a:lnRef>
            <a:fillRef idx="1">
              <a:schemeClr val="accent1">
                <a:shade val="80000"/>
                <a:hueOff val="-586397"/>
                <a:satOff val="-60641"/>
                <a:lumOff val="38890"/>
                <a:alphaOff val="0"/>
              </a:schemeClr>
            </a:fillRef>
            <a:effectRef idx="0">
              <a:schemeClr val="accent1">
                <a:shade val="80000"/>
                <a:hueOff val="-586397"/>
                <a:satOff val="-60641"/>
                <a:lumOff val="38890"/>
                <a:alphaOff val="0"/>
              </a:schemeClr>
            </a:effectRef>
            <a:fontRef idx="minor">
              <a:schemeClr val="lt1"/>
            </a:fontRef>
          </p:style>
          <p:txBody>
            <a:bodyPr spcFirstLastPara="0" vert="horz" wrap="square" lIns="1431717" tIns="82550" rIns="1431719"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r>
                <a:rPr kumimoji="0" lang="en-GB" sz="65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10" name="TextBox 9">
              <a:extLst>
                <a:ext uri="{FF2B5EF4-FFF2-40B4-BE49-F238E27FC236}">
                  <a16:creationId xmlns:a16="http://schemas.microsoft.com/office/drawing/2014/main" id="{1522572A-4132-22F1-FA4B-01014F7CB49C}"/>
                </a:ext>
              </a:extLst>
            </p:cNvPr>
            <p:cNvSpPr txBox="1"/>
            <p:nvPr/>
          </p:nvSpPr>
          <p:spPr>
            <a:xfrm>
              <a:off x="5318907" y="2114429"/>
              <a:ext cx="1620570" cy="12275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Consumer Duty Principle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A Firm must act to deliver good outcomes for retail customers</a:t>
              </a:r>
            </a:p>
          </p:txBody>
        </p:sp>
        <p:sp>
          <p:nvSpPr>
            <p:cNvPr id="11" name="TextBox 10">
              <a:extLst>
                <a:ext uri="{FF2B5EF4-FFF2-40B4-BE49-F238E27FC236}">
                  <a16:creationId xmlns:a16="http://schemas.microsoft.com/office/drawing/2014/main" id="{6826E7A7-DAFA-5935-45CF-AE35DB5A99A2}"/>
                </a:ext>
              </a:extLst>
            </p:cNvPr>
            <p:cNvSpPr txBox="1"/>
            <p:nvPr/>
          </p:nvSpPr>
          <p:spPr>
            <a:xfrm>
              <a:off x="5295046" y="3361079"/>
              <a:ext cx="16205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3</a:t>
              </a:r>
              <a:endParaRPr kumimoji="0" lang="en-GB" sz="6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Cross-cutting rules</a:t>
              </a:r>
            </a:p>
          </p:txBody>
        </p:sp>
        <p:sp>
          <p:nvSpPr>
            <p:cNvPr id="12" name="Rectangle: Rounded Corners 11">
              <a:extLst>
                <a:ext uri="{FF2B5EF4-FFF2-40B4-BE49-F238E27FC236}">
                  <a16:creationId xmlns:a16="http://schemas.microsoft.com/office/drawing/2014/main" id="{937911D3-5AAD-E5D3-BEB1-8D95B3F41DFD}"/>
                </a:ext>
              </a:extLst>
            </p:cNvPr>
            <p:cNvSpPr/>
            <p:nvPr/>
          </p:nvSpPr>
          <p:spPr>
            <a:xfrm>
              <a:off x="4389033" y="4035234"/>
              <a:ext cx="3480318" cy="288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B4C"/>
                  </a:solidFill>
                  <a:effectLst/>
                  <a:uLnTx/>
                  <a:uFillTx/>
                  <a:latin typeface="Arial" panose="020B0604020202020204"/>
                  <a:ea typeface="+mn-ea"/>
                  <a:cs typeface="+mn-cs"/>
                </a:rPr>
                <a:t>1. Act in good faith towards retail customers</a:t>
              </a:r>
            </a:p>
          </p:txBody>
        </p:sp>
        <p:sp>
          <p:nvSpPr>
            <p:cNvPr id="13" name="Rectangle: Rounded Corners 12">
              <a:extLst>
                <a:ext uri="{FF2B5EF4-FFF2-40B4-BE49-F238E27FC236}">
                  <a16:creationId xmlns:a16="http://schemas.microsoft.com/office/drawing/2014/main" id="{BC96A5D9-687A-3482-F3AA-2649E93A2CCF}"/>
                </a:ext>
              </a:extLst>
            </p:cNvPr>
            <p:cNvSpPr/>
            <p:nvPr/>
          </p:nvSpPr>
          <p:spPr>
            <a:xfrm>
              <a:off x="4129250" y="4363288"/>
              <a:ext cx="3960000" cy="288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B4C"/>
                  </a:solidFill>
                  <a:effectLst/>
                  <a:uLnTx/>
                  <a:uFillTx/>
                  <a:latin typeface="Arial" panose="020B0604020202020204"/>
                  <a:ea typeface="+mn-ea"/>
                  <a:cs typeface="+mn-cs"/>
                </a:rPr>
                <a:t>2. Avoid causing foreseeable harm to retail customers</a:t>
              </a:r>
            </a:p>
          </p:txBody>
        </p:sp>
        <p:sp>
          <p:nvSpPr>
            <p:cNvPr id="14" name="Rectangle: Rounded Corners 13">
              <a:extLst>
                <a:ext uri="{FF2B5EF4-FFF2-40B4-BE49-F238E27FC236}">
                  <a16:creationId xmlns:a16="http://schemas.microsoft.com/office/drawing/2014/main" id="{C09691BB-A2F9-F1DA-3CAD-8F70D8C58E7B}"/>
                </a:ext>
              </a:extLst>
            </p:cNvPr>
            <p:cNvSpPr/>
            <p:nvPr/>
          </p:nvSpPr>
          <p:spPr>
            <a:xfrm>
              <a:off x="3796420" y="4680047"/>
              <a:ext cx="4613926" cy="288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B4C"/>
                  </a:solidFill>
                  <a:effectLst/>
                  <a:uLnTx/>
                  <a:uFillTx/>
                  <a:latin typeface="Arial" panose="020B0604020202020204"/>
                  <a:ea typeface="+mn-ea"/>
                  <a:cs typeface="+mn-cs"/>
                </a:rPr>
                <a:t>3. Enable &amp; support retail customers to pursue their financial objectives</a:t>
              </a:r>
            </a:p>
          </p:txBody>
        </p:sp>
        <p:sp>
          <p:nvSpPr>
            <p:cNvPr id="15" name="TextBox 14">
              <a:extLst>
                <a:ext uri="{FF2B5EF4-FFF2-40B4-BE49-F238E27FC236}">
                  <a16:creationId xmlns:a16="http://schemas.microsoft.com/office/drawing/2014/main" id="{1C996431-8677-8D36-B8D6-8741CE75B342}"/>
                </a:ext>
              </a:extLst>
            </p:cNvPr>
            <p:cNvSpPr txBox="1"/>
            <p:nvPr/>
          </p:nvSpPr>
          <p:spPr>
            <a:xfrm>
              <a:off x="5285715" y="5388331"/>
              <a:ext cx="16205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4</a:t>
              </a:r>
              <a:endParaRPr kumimoji="0" lang="en-GB" sz="6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Outcomes</a:t>
              </a:r>
            </a:p>
          </p:txBody>
        </p:sp>
        <p:sp>
          <p:nvSpPr>
            <p:cNvPr id="16" name="Rectangle: Rounded Corners 15">
              <a:extLst>
                <a:ext uri="{FF2B5EF4-FFF2-40B4-BE49-F238E27FC236}">
                  <a16:creationId xmlns:a16="http://schemas.microsoft.com/office/drawing/2014/main" id="{77D82448-C9A6-32D8-E0BF-8FE8C50B7BBE}"/>
                </a:ext>
              </a:extLst>
            </p:cNvPr>
            <p:cNvSpPr/>
            <p:nvPr/>
          </p:nvSpPr>
          <p:spPr>
            <a:xfrm>
              <a:off x="3481165" y="5239868"/>
              <a:ext cx="2160000" cy="43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B4C"/>
                  </a:solidFill>
                  <a:effectLst/>
                  <a:uLnTx/>
                  <a:uFillTx/>
                  <a:latin typeface="Arial" panose="020B0604020202020204"/>
                  <a:ea typeface="+mn-ea"/>
                  <a:cs typeface="+mn-cs"/>
                </a:rPr>
                <a:t>1. Products and services</a:t>
              </a:r>
            </a:p>
          </p:txBody>
        </p:sp>
        <p:sp>
          <p:nvSpPr>
            <p:cNvPr id="17" name="Rectangle: Rounded Corners 16">
              <a:extLst>
                <a:ext uri="{FF2B5EF4-FFF2-40B4-BE49-F238E27FC236}">
                  <a16:creationId xmlns:a16="http://schemas.microsoft.com/office/drawing/2014/main" id="{C7BCC032-E8B7-E46D-4CF5-8456C3C3306A}"/>
                </a:ext>
              </a:extLst>
            </p:cNvPr>
            <p:cNvSpPr/>
            <p:nvPr/>
          </p:nvSpPr>
          <p:spPr>
            <a:xfrm>
              <a:off x="3451984" y="5804633"/>
              <a:ext cx="2160000" cy="43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B4C"/>
                  </a:solidFill>
                  <a:effectLst/>
                  <a:uLnTx/>
                  <a:uFillTx/>
                  <a:latin typeface="Arial" panose="020B0604020202020204"/>
                  <a:ea typeface="+mn-ea"/>
                  <a:cs typeface="+mn-cs"/>
                </a:rPr>
                <a:t>2. Price and value</a:t>
              </a:r>
            </a:p>
          </p:txBody>
        </p:sp>
        <p:sp>
          <p:nvSpPr>
            <p:cNvPr id="18" name="Rectangle: Rounded Corners 17">
              <a:extLst>
                <a:ext uri="{FF2B5EF4-FFF2-40B4-BE49-F238E27FC236}">
                  <a16:creationId xmlns:a16="http://schemas.microsoft.com/office/drawing/2014/main" id="{08C82963-6EC3-7E69-8D13-AF760A6578E0}"/>
                </a:ext>
              </a:extLst>
            </p:cNvPr>
            <p:cNvSpPr/>
            <p:nvPr/>
          </p:nvSpPr>
          <p:spPr>
            <a:xfrm>
              <a:off x="6537998" y="5211581"/>
              <a:ext cx="2160000" cy="43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B4C"/>
                  </a:solidFill>
                  <a:effectLst/>
                  <a:uLnTx/>
                  <a:uFillTx/>
                  <a:latin typeface="Arial" panose="020B0604020202020204"/>
                  <a:ea typeface="+mn-ea"/>
                  <a:cs typeface="+mn-cs"/>
                </a:rPr>
                <a:t>3. Consumer understanding</a:t>
              </a:r>
            </a:p>
          </p:txBody>
        </p:sp>
        <p:sp>
          <p:nvSpPr>
            <p:cNvPr id="19" name="Rectangle: Rounded Corners 18">
              <a:extLst>
                <a:ext uri="{FF2B5EF4-FFF2-40B4-BE49-F238E27FC236}">
                  <a16:creationId xmlns:a16="http://schemas.microsoft.com/office/drawing/2014/main" id="{1DF132DB-9BE3-8FF3-B56A-B9D2FEEC00EC}"/>
                </a:ext>
              </a:extLst>
            </p:cNvPr>
            <p:cNvSpPr/>
            <p:nvPr/>
          </p:nvSpPr>
          <p:spPr>
            <a:xfrm>
              <a:off x="6559230" y="5753014"/>
              <a:ext cx="2160000" cy="43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B4C"/>
                  </a:solidFill>
                  <a:effectLst/>
                  <a:uLnTx/>
                  <a:uFillTx/>
                  <a:latin typeface="Arial" panose="020B0604020202020204"/>
                  <a:ea typeface="+mn-ea"/>
                  <a:cs typeface="+mn-cs"/>
                </a:rPr>
                <a:t>4. Consumer support</a:t>
              </a:r>
            </a:p>
          </p:txBody>
        </p:sp>
      </p:grpSp>
      <p:sp>
        <p:nvSpPr>
          <p:cNvPr id="20" name="Rectangle 19">
            <a:extLst>
              <a:ext uri="{FF2B5EF4-FFF2-40B4-BE49-F238E27FC236}">
                <a16:creationId xmlns:a16="http://schemas.microsoft.com/office/drawing/2014/main" id="{F58D1AB0-C3AB-E21A-BBF0-045849C04533}"/>
              </a:ext>
            </a:extLst>
          </p:cNvPr>
          <p:cNvSpPr/>
          <p:nvPr/>
        </p:nvSpPr>
        <p:spPr>
          <a:xfrm>
            <a:off x="585124" y="1046305"/>
            <a:ext cx="5139687" cy="606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Become our culture – Deliver Good Customer Outcomes</a:t>
            </a:r>
          </a:p>
        </p:txBody>
      </p:sp>
      <p:sp>
        <p:nvSpPr>
          <p:cNvPr id="21" name="Rectangle 20">
            <a:extLst>
              <a:ext uri="{FF2B5EF4-FFF2-40B4-BE49-F238E27FC236}">
                <a16:creationId xmlns:a16="http://schemas.microsoft.com/office/drawing/2014/main" id="{65559D84-BC55-6036-1B34-A74C08A5936C}"/>
              </a:ext>
            </a:extLst>
          </p:cNvPr>
          <p:cNvSpPr/>
          <p:nvPr/>
        </p:nvSpPr>
        <p:spPr>
          <a:xfrm>
            <a:off x="585124" y="1998555"/>
            <a:ext cx="3820622" cy="162111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1. Act in good faith towards retail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Standard of conduct characterised by honestly, fairly and openly dealing and meeting the reasonable expectations of our customers – it does not mean taking advantage of behavioural bias</a:t>
            </a:r>
          </a:p>
        </p:txBody>
      </p:sp>
      <p:sp>
        <p:nvSpPr>
          <p:cNvPr id="22" name="Rectangle 21">
            <a:extLst>
              <a:ext uri="{FF2B5EF4-FFF2-40B4-BE49-F238E27FC236}">
                <a16:creationId xmlns:a16="http://schemas.microsoft.com/office/drawing/2014/main" id="{D68D0C2B-0A67-950E-AF2D-D17A256AC627}"/>
              </a:ext>
            </a:extLst>
          </p:cNvPr>
          <p:cNvSpPr/>
          <p:nvPr/>
        </p:nvSpPr>
        <p:spPr>
          <a:xfrm>
            <a:off x="8056880" y="2284149"/>
            <a:ext cx="3723284" cy="14438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3. Enable &amp; support retail customers to pursue their financial objectives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Ensure customers have the information/support they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Remove barriers</a:t>
            </a:r>
            <a:endParaRPr lang="en-GB" sz="1400" dirty="0">
              <a:solidFill>
                <a:srgbClr val="FFFFFF"/>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Do not take advantage of customer bias</a:t>
            </a:r>
          </a:p>
        </p:txBody>
      </p:sp>
      <p:sp>
        <p:nvSpPr>
          <p:cNvPr id="23" name="Rectangle 22">
            <a:extLst>
              <a:ext uri="{FF2B5EF4-FFF2-40B4-BE49-F238E27FC236}">
                <a16:creationId xmlns:a16="http://schemas.microsoft.com/office/drawing/2014/main" id="{64F3B5AD-36FA-A314-2FFB-04FE45B17A20}"/>
              </a:ext>
            </a:extLst>
          </p:cNvPr>
          <p:cNvSpPr/>
          <p:nvPr/>
        </p:nvSpPr>
        <p:spPr>
          <a:xfrm>
            <a:off x="616611" y="3726427"/>
            <a:ext cx="2945761" cy="117385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Products and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Identify/test the target market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Consider the needs of customers, e.g., reduced miles, European Breakdown cover</a:t>
            </a:r>
          </a:p>
        </p:txBody>
      </p:sp>
      <p:sp>
        <p:nvSpPr>
          <p:cNvPr id="24" name="Rectangle 23">
            <a:extLst>
              <a:ext uri="{FF2B5EF4-FFF2-40B4-BE49-F238E27FC236}">
                <a16:creationId xmlns:a16="http://schemas.microsoft.com/office/drawing/2014/main" id="{7FE0E234-F8ED-2E81-9478-0424DA806725}"/>
              </a:ext>
            </a:extLst>
          </p:cNvPr>
          <p:cNvSpPr/>
          <p:nvPr/>
        </p:nvSpPr>
        <p:spPr>
          <a:xfrm>
            <a:off x="603098" y="4971011"/>
            <a:ext cx="1785792" cy="137169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Price and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Relationship between the price paid for a product and the overall benefit </a:t>
            </a:r>
          </a:p>
        </p:txBody>
      </p:sp>
      <p:sp>
        <p:nvSpPr>
          <p:cNvPr id="25" name="Rectangle 24">
            <a:extLst>
              <a:ext uri="{FF2B5EF4-FFF2-40B4-BE49-F238E27FC236}">
                <a16:creationId xmlns:a16="http://schemas.microsoft.com/office/drawing/2014/main" id="{557D1F11-BEF4-CF25-6DC1-E927B8CFE8E6}"/>
              </a:ext>
            </a:extLst>
          </p:cNvPr>
          <p:cNvSpPr/>
          <p:nvPr/>
        </p:nvSpPr>
        <p:spPr>
          <a:xfrm>
            <a:off x="7108311" y="1040023"/>
            <a:ext cx="4674793" cy="115868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2. Avoid causing foreseeable harm to retail customers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Review products for foreseeable harm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Identifying potential harm when withdrawing or changing our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0CC6E0E4-8BBE-4F64-43F4-76E5EE920BE7}"/>
              </a:ext>
            </a:extLst>
          </p:cNvPr>
          <p:cNvSpPr/>
          <p:nvPr/>
        </p:nvSpPr>
        <p:spPr>
          <a:xfrm>
            <a:off x="9033679" y="3783801"/>
            <a:ext cx="2749425" cy="10589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Consumer understanding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Ensure communications are likely to be understood by the average customer</a:t>
            </a:r>
          </a:p>
        </p:txBody>
      </p:sp>
    </p:spTree>
    <p:extLst>
      <p:ext uri="{BB962C8B-B14F-4D97-AF65-F5344CB8AC3E}">
        <p14:creationId xmlns:p14="http://schemas.microsoft.com/office/powerpoint/2010/main" val="32043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07A76-E705-E88C-9501-E1423834E46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969C30C-6CF2-8C4E-4185-32DCCC83ACA1}"/>
              </a:ext>
            </a:extLst>
          </p:cNvPr>
          <p:cNvSpPr/>
          <p:nvPr/>
        </p:nvSpPr>
        <p:spPr>
          <a:xfrm>
            <a:off x="6839877" y="3936441"/>
            <a:ext cx="2422996" cy="2120360"/>
          </a:xfrm>
          <a:prstGeom prst="rect">
            <a:avLst/>
          </a:prstGeom>
          <a:noFill/>
          <a:ln w="3810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a:p>
            <a:r>
              <a:rPr lang="en-GB" sz="1400" dirty="0">
                <a:solidFill>
                  <a:schemeClr val="tx1"/>
                </a:solidFill>
                <a:latin typeface="Source Sans Pro" panose="020B0503030403020204" pitchFamily="34" charset="0"/>
                <a:ea typeface="Source Sans Pro" panose="020B0503030403020204" pitchFamily="34" charset="0"/>
              </a:rPr>
              <a:t>      </a:t>
            </a:r>
          </a:p>
          <a:p>
            <a:endParaRPr lang="en-GB" sz="1400" dirty="0">
              <a:solidFill>
                <a:schemeClr val="tx1"/>
              </a:solidFill>
              <a:latin typeface="Source Sans Pro" panose="020B0503030403020204" pitchFamily="34" charset="0"/>
              <a:ea typeface="Source Sans Pro" panose="020B0503030403020204" pitchFamily="34" charset="0"/>
            </a:endParaRPr>
          </a:p>
          <a:p>
            <a:pPr algn="ctr"/>
            <a:r>
              <a:rPr lang="en-GB" sz="1400" dirty="0">
                <a:solidFill>
                  <a:schemeClr val="tx1"/>
                </a:solidFill>
                <a:latin typeface="Source Sans Pro" panose="020B0503030403020204" pitchFamily="34" charset="0"/>
                <a:ea typeface="Source Sans Pro" panose="020B0503030403020204" pitchFamily="34" charset="0"/>
              </a:rPr>
              <a:t> </a:t>
            </a:r>
          </a:p>
          <a:p>
            <a:pPr algn="ctr"/>
            <a:r>
              <a:rPr lang="en-GB" sz="1400" b="1" dirty="0">
                <a:solidFill>
                  <a:schemeClr val="tx1"/>
                </a:solidFill>
                <a:latin typeface="Source Sans Pro" panose="020B0503030403020204" pitchFamily="34" charset="0"/>
                <a:ea typeface="Source Sans Pro" panose="020B0503030403020204" pitchFamily="34" charset="0"/>
              </a:rPr>
              <a:t>SMCR- higher stakes: </a:t>
            </a:r>
          </a:p>
          <a:p>
            <a:pPr algn="ctr"/>
            <a:r>
              <a:rPr lang="en-GB" sz="1400" dirty="0">
                <a:solidFill>
                  <a:schemeClr val="tx1"/>
                </a:solidFill>
                <a:latin typeface="Source Sans Pro" panose="020B0503030403020204" pitchFamily="34" charset="0"/>
                <a:ea typeface="Source Sans Pro" panose="020B0503030403020204" pitchFamily="34" charset="0"/>
              </a:rPr>
              <a:t>the FCA will hold senior managers against the higher bar that has been set.</a:t>
            </a:r>
          </a:p>
        </p:txBody>
      </p:sp>
      <p:sp>
        <p:nvSpPr>
          <p:cNvPr id="24" name="Rectangle 23">
            <a:extLst>
              <a:ext uri="{FF2B5EF4-FFF2-40B4-BE49-F238E27FC236}">
                <a16:creationId xmlns:a16="http://schemas.microsoft.com/office/drawing/2014/main" id="{C052FE8C-5735-EADC-4D72-C48ACBCC7C5A}"/>
              </a:ext>
            </a:extLst>
          </p:cNvPr>
          <p:cNvSpPr/>
          <p:nvPr/>
        </p:nvSpPr>
        <p:spPr>
          <a:xfrm>
            <a:off x="9623740" y="3938272"/>
            <a:ext cx="2422996" cy="2120360"/>
          </a:xfrm>
          <a:prstGeom prst="rect">
            <a:avLst/>
          </a:prstGeom>
          <a:noFill/>
          <a:ln w="3810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a:p>
            <a:r>
              <a:rPr lang="en-GB" sz="1400" dirty="0">
                <a:solidFill>
                  <a:schemeClr val="tx1"/>
                </a:solidFill>
                <a:latin typeface="Source Sans Pro" panose="020B0503030403020204" pitchFamily="34" charset="0"/>
                <a:ea typeface="Source Sans Pro" panose="020B0503030403020204" pitchFamily="34" charset="0"/>
              </a:rPr>
              <a:t>      </a:t>
            </a:r>
          </a:p>
          <a:p>
            <a:pPr algn="ctr"/>
            <a:endParaRPr lang="en-GB" sz="1400" b="1" dirty="0">
              <a:solidFill>
                <a:schemeClr val="tx1"/>
              </a:solidFill>
              <a:latin typeface="Source Sans Pro" panose="020B0503030403020204" pitchFamily="34" charset="0"/>
              <a:ea typeface="Source Sans Pro" panose="020B0503030403020204" pitchFamily="34" charset="0"/>
            </a:endParaRPr>
          </a:p>
          <a:p>
            <a:pPr algn="ctr"/>
            <a:endParaRPr lang="en-GB" sz="1400" b="1" dirty="0">
              <a:solidFill>
                <a:schemeClr val="tx1"/>
              </a:solidFill>
              <a:latin typeface="Source Sans Pro" panose="020B0503030403020204" pitchFamily="34" charset="0"/>
              <a:ea typeface="Source Sans Pro" panose="020B0503030403020204" pitchFamily="34" charset="0"/>
            </a:endParaRPr>
          </a:p>
          <a:p>
            <a:pPr algn="ctr"/>
            <a:r>
              <a:rPr lang="en-GB" sz="1400" b="1" dirty="0">
                <a:solidFill>
                  <a:schemeClr val="tx1"/>
                </a:solidFill>
                <a:latin typeface="Source Sans Pro" panose="020B0503030403020204" pitchFamily="34" charset="0"/>
                <a:ea typeface="Source Sans Pro" panose="020B0503030403020204" pitchFamily="34" charset="0"/>
              </a:rPr>
              <a:t>Prudent firm “test”: </a:t>
            </a:r>
          </a:p>
          <a:p>
            <a:pPr algn="ctr"/>
            <a:r>
              <a:rPr lang="en-GB" sz="1400" dirty="0">
                <a:solidFill>
                  <a:schemeClr val="tx1"/>
                </a:solidFill>
                <a:latin typeface="Source Sans Pro" panose="020B0503030403020204" pitchFamily="34" charset="0"/>
                <a:ea typeface="Source Sans Pro" panose="020B0503030403020204" pitchFamily="34" charset="0"/>
              </a:rPr>
              <a:t>the FCA will consider if the firm acted prudently.</a:t>
            </a:r>
          </a:p>
          <a:p>
            <a:pPr algn="ctr"/>
            <a:r>
              <a:rPr lang="en-GB" sz="1400" dirty="0">
                <a:solidFill>
                  <a:schemeClr val="tx1"/>
                </a:solidFill>
                <a:latin typeface="Source Sans Pro" panose="020B0503030403020204" pitchFamily="34" charset="0"/>
                <a:ea typeface="Source Sans Pro" panose="020B0503030403020204" pitchFamily="34" charset="0"/>
              </a:rPr>
              <a:t> </a:t>
            </a:r>
          </a:p>
        </p:txBody>
      </p:sp>
      <p:sp>
        <p:nvSpPr>
          <p:cNvPr id="2" name="Title 1">
            <a:extLst>
              <a:ext uri="{FF2B5EF4-FFF2-40B4-BE49-F238E27FC236}">
                <a16:creationId xmlns:a16="http://schemas.microsoft.com/office/drawing/2014/main" id="{6937EDBD-509F-58BE-CB55-535549E79619}"/>
              </a:ext>
            </a:extLst>
          </p:cNvPr>
          <p:cNvSpPr>
            <a:spLocks noGrp="1"/>
          </p:cNvSpPr>
          <p:nvPr>
            <p:ph type="title"/>
          </p:nvPr>
        </p:nvSpPr>
        <p:spPr>
          <a:xfrm>
            <a:off x="418414" y="33626"/>
            <a:ext cx="11154083" cy="1143000"/>
          </a:xfrm>
        </p:spPr>
        <p:txBody>
          <a:bodyPr/>
          <a:lstStyle/>
          <a:p>
            <a:r>
              <a:rPr lang="en-GB" dirty="0"/>
              <a:t>Consumer duty: why firms must pay attention</a:t>
            </a:r>
          </a:p>
        </p:txBody>
      </p:sp>
      <p:sp>
        <p:nvSpPr>
          <p:cNvPr id="5" name="Slide Number Placeholder 4">
            <a:extLst>
              <a:ext uri="{FF2B5EF4-FFF2-40B4-BE49-F238E27FC236}">
                <a16:creationId xmlns:a16="http://schemas.microsoft.com/office/drawing/2014/main" id="{83C39720-77A0-CC6E-24E3-A15CD94BFE29}"/>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34</a:t>
            </a:fld>
            <a:endParaRPr lang="en-GB"/>
          </a:p>
        </p:txBody>
      </p:sp>
      <p:sp>
        <p:nvSpPr>
          <p:cNvPr id="21" name="Rectangle 20">
            <a:extLst>
              <a:ext uri="{FF2B5EF4-FFF2-40B4-BE49-F238E27FC236}">
                <a16:creationId xmlns:a16="http://schemas.microsoft.com/office/drawing/2014/main" id="{E1C176C9-ED85-1123-3CDB-CBF51737C2FC}"/>
              </a:ext>
            </a:extLst>
          </p:cNvPr>
          <p:cNvSpPr/>
          <p:nvPr/>
        </p:nvSpPr>
        <p:spPr>
          <a:xfrm>
            <a:off x="816995" y="1080565"/>
            <a:ext cx="3148181" cy="474799"/>
          </a:xfrm>
          <a:prstGeom prst="rect">
            <a:avLst/>
          </a:prstGeom>
          <a:solidFill>
            <a:srgbClr val="C81E45"/>
          </a:solidFill>
          <a:ln>
            <a:solidFill>
              <a:srgbClr val="C81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Source Sans Pro" panose="020B0503030403020204" pitchFamily="34" charset="0"/>
              </a:rPr>
              <a:t>FCA considerations:</a:t>
            </a:r>
          </a:p>
          <a:p>
            <a:pPr algn="ctr"/>
            <a:r>
              <a:rPr lang="en-GB" sz="1600" b="1" dirty="0">
                <a:latin typeface="+mj-lt"/>
                <a:ea typeface="Source Sans Pro" panose="020B0503030403020204" pitchFamily="34" charset="0"/>
              </a:rPr>
              <a:t> benefits to consumers</a:t>
            </a:r>
          </a:p>
        </p:txBody>
      </p:sp>
      <p:sp>
        <p:nvSpPr>
          <p:cNvPr id="22" name="Rectangle 21">
            <a:extLst>
              <a:ext uri="{FF2B5EF4-FFF2-40B4-BE49-F238E27FC236}">
                <a16:creationId xmlns:a16="http://schemas.microsoft.com/office/drawing/2014/main" id="{60DED0D3-CE22-AF01-F01C-1A941854351C}"/>
              </a:ext>
            </a:extLst>
          </p:cNvPr>
          <p:cNvSpPr/>
          <p:nvPr/>
        </p:nvSpPr>
        <p:spPr>
          <a:xfrm>
            <a:off x="816996" y="1722199"/>
            <a:ext cx="3148187" cy="4779051"/>
          </a:xfrm>
          <a:prstGeom prst="rect">
            <a:avLst/>
          </a:prstGeom>
          <a:no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mj-lt"/>
                <a:ea typeface="Source Sans Pro" panose="020B0503030403020204" pitchFamily="34" charset="0"/>
              </a:rPr>
              <a:t>The harms reduced via Consumer Duty regulations include: </a:t>
            </a:r>
          </a:p>
          <a:p>
            <a:endParaRPr lang="en-GB" sz="1400" dirty="0">
              <a:solidFill>
                <a:schemeClr val="tx1"/>
              </a:solidFill>
              <a:latin typeface="+mj-lt"/>
              <a:ea typeface="Source Sans Pro" panose="020B0503030403020204" pitchFamily="34" charset="0"/>
            </a:endParaRPr>
          </a:p>
          <a:p>
            <a:r>
              <a:rPr lang="en-GB" sz="1400" dirty="0">
                <a:solidFill>
                  <a:schemeClr val="tx1"/>
                </a:solidFill>
                <a:latin typeface="+mj-lt"/>
                <a:ea typeface="Source Sans Pro" panose="020B0503030403020204" pitchFamily="34" charset="0"/>
              </a:rPr>
              <a:t>(1) Reduced financial harm </a:t>
            </a:r>
          </a:p>
          <a:p>
            <a:endParaRPr lang="en-GB" sz="1400" dirty="0">
              <a:solidFill>
                <a:schemeClr val="tx1"/>
              </a:solidFill>
              <a:latin typeface="+mj-lt"/>
              <a:ea typeface="Source Sans Pro" panose="020B0503030403020204" pitchFamily="34" charset="0"/>
            </a:endParaRPr>
          </a:p>
          <a:p>
            <a:r>
              <a:rPr lang="en-GB" sz="1400" dirty="0">
                <a:solidFill>
                  <a:schemeClr val="tx1"/>
                </a:solidFill>
                <a:latin typeface="+mj-lt"/>
                <a:ea typeface="Source Sans Pro" panose="020B0503030403020204" pitchFamily="34" charset="0"/>
              </a:rPr>
              <a:t>(2) Enhanced consumer confidence and participation in financial markets</a:t>
            </a:r>
          </a:p>
          <a:p>
            <a:endParaRPr lang="en-GB" sz="1400" dirty="0">
              <a:solidFill>
                <a:schemeClr val="tx1"/>
              </a:solidFill>
              <a:latin typeface="+mj-lt"/>
              <a:ea typeface="Source Sans Pro" panose="020B0503030403020204" pitchFamily="34" charset="0"/>
            </a:endParaRPr>
          </a:p>
          <a:p>
            <a:r>
              <a:rPr lang="en-GB" sz="1400" dirty="0">
                <a:solidFill>
                  <a:schemeClr val="tx1"/>
                </a:solidFill>
                <a:latin typeface="+mj-lt"/>
                <a:ea typeface="Source Sans Pro" panose="020B0503030403020204" pitchFamily="34" charset="0"/>
              </a:rPr>
              <a:t>(3) Consumers receive fair value products</a:t>
            </a:r>
          </a:p>
          <a:p>
            <a:endParaRPr lang="en-GB" sz="1400" dirty="0">
              <a:solidFill>
                <a:schemeClr val="tx1"/>
              </a:solidFill>
              <a:latin typeface="+mj-lt"/>
              <a:ea typeface="Source Sans Pro" panose="020B0503030403020204" pitchFamily="34" charset="0"/>
            </a:endParaRPr>
          </a:p>
          <a:p>
            <a:r>
              <a:rPr lang="en-GB" sz="1400" dirty="0">
                <a:solidFill>
                  <a:schemeClr val="tx1"/>
                </a:solidFill>
                <a:latin typeface="+mj-lt"/>
                <a:ea typeface="Source Sans Pro" panose="020B0503030403020204" pitchFamily="34" charset="0"/>
              </a:rPr>
              <a:t>(4) Enhanced competition leads to improvements to product offerings</a:t>
            </a:r>
          </a:p>
          <a:p>
            <a:endParaRPr lang="en-GB" sz="1400" dirty="0">
              <a:solidFill>
                <a:schemeClr val="tx1"/>
              </a:solidFill>
              <a:latin typeface="+mj-lt"/>
              <a:ea typeface="Source Sans Pro" panose="020B0503030403020204" pitchFamily="34" charset="0"/>
            </a:endParaRPr>
          </a:p>
          <a:p>
            <a:r>
              <a:rPr lang="en-GB" sz="1400" dirty="0">
                <a:solidFill>
                  <a:schemeClr val="tx1"/>
                </a:solidFill>
                <a:latin typeface="+mj-lt"/>
                <a:ea typeface="Source Sans Pro" panose="020B0503030403020204" pitchFamily="34" charset="0"/>
              </a:rPr>
              <a:t>(5) Time saved and reduced psychological stress to consumers</a:t>
            </a:r>
          </a:p>
          <a:p>
            <a:endParaRPr lang="en-GB" sz="1400" dirty="0">
              <a:solidFill>
                <a:schemeClr val="tx1"/>
              </a:solidFill>
              <a:latin typeface="+mj-lt"/>
              <a:ea typeface="Source Sans Pro" panose="020B0503030403020204" pitchFamily="34" charset="0"/>
            </a:endParaRPr>
          </a:p>
          <a:p>
            <a:r>
              <a:rPr lang="en-GB" sz="1400" dirty="0">
                <a:solidFill>
                  <a:schemeClr val="tx1"/>
                </a:solidFill>
                <a:latin typeface="+mj-lt"/>
                <a:ea typeface="Source Sans Pro" panose="020B0503030403020204" pitchFamily="34" charset="0"/>
              </a:rPr>
              <a:t>(6) Consumers can purchase or switch to more suitable products or services</a:t>
            </a:r>
          </a:p>
        </p:txBody>
      </p:sp>
      <p:sp>
        <p:nvSpPr>
          <p:cNvPr id="23" name="Rectangle 22">
            <a:extLst>
              <a:ext uri="{FF2B5EF4-FFF2-40B4-BE49-F238E27FC236}">
                <a16:creationId xmlns:a16="http://schemas.microsoft.com/office/drawing/2014/main" id="{887D0876-0515-6411-98AF-CC5B07C12EBF}"/>
              </a:ext>
            </a:extLst>
          </p:cNvPr>
          <p:cNvSpPr/>
          <p:nvPr/>
        </p:nvSpPr>
        <p:spPr>
          <a:xfrm>
            <a:off x="6839878" y="1745181"/>
            <a:ext cx="2422996" cy="21203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a:p>
            <a:r>
              <a:rPr lang="en-GB" sz="1400" dirty="0">
                <a:solidFill>
                  <a:schemeClr val="tx1"/>
                </a:solidFill>
                <a:latin typeface="Source Sans Pro" panose="020B0503030403020204" pitchFamily="34" charset="0"/>
                <a:ea typeface="Source Sans Pro" panose="020B0503030403020204" pitchFamily="34" charset="0"/>
              </a:rPr>
              <a:t>      </a:t>
            </a:r>
          </a:p>
          <a:p>
            <a:endParaRPr lang="en-GB" sz="1400" dirty="0">
              <a:solidFill>
                <a:schemeClr val="tx1"/>
              </a:solidFill>
              <a:latin typeface="Source Sans Pro" panose="020B0503030403020204" pitchFamily="34" charset="0"/>
              <a:ea typeface="Source Sans Pro" panose="020B0503030403020204" pitchFamily="34" charset="0"/>
            </a:endParaRPr>
          </a:p>
          <a:p>
            <a:pPr algn="ctr"/>
            <a:r>
              <a:rPr lang="en-GB" sz="1400" dirty="0">
                <a:solidFill>
                  <a:schemeClr val="tx1"/>
                </a:solidFill>
                <a:latin typeface="Source Sans Pro" panose="020B0503030403020204" pitchFamily="34" charset="0"/>
                <a:ea typeface="Source Sans Pro" panose="020B0503030403020204" pitchFamily="34" charset="0"/>
              </a:rPr>
              <a:t> </a:t>
            </a:r>
          </a:p>
          <a:p>
            <a:pPr algn="ctr"/>
            <a:endParaRPr lang="en-GB" sz="1600" b="1" dirty="0">
              <a:solidFill>
                <a:schemeClr val="tx1"/>
              </a:solidFill>
              <a:latin typeface="Source Sans Pro" panose="020B0503030403020204" pitchFamily="34" charset="0"/>
              <a:ea typeface="Source Sans Pro" panose="020B0503030403020204" pitchFamily="34" charset="0"/>
            </a:endParaRPr>
          </a:p>
          <a:p>
            <a:pPr algn="ctr"/>
            <a:r>
              <a:rPr lang="en-GB" sz="1400" b="1" dirty="0">
                <a:solidFill>
                  <a:schemeClr val="tx1"/>
                </a:solidFill>
                <a:latin typeface="Source Sans Pro" panose="020B0503030403020204" pitchFamily="34" charset="0"/>
                <a:ea typeface="Source Sans Pro" panose="020B0503030403020204" pitchFamily="34" charset="0"/>
              </a:rPr>
              <a:t>Increase in FOS overturns: </a:t>
            </a:r>
          </a:p>
          <a:p>
            <a:pPr algn="ctr"/>
            <a:r>
              <a:rPr lang="en-GB" sz="1400" dirty="0">
                <a:solidFill>
                  <a:schemeClr val="tx1"/>
                </a:solidFill>
                <a:latin typeface="Source Sans Pro" panose="020B0503030403020204" pitchFamily="34" charset="0"/>
                <a:ea typeface="Source Sans Pro" panose="020B0503030403020204" pitchFamily="34" charset="0"/>
              </a:rPr>
              <a:t>increased cost of redress and remediation, impact on complaints.</a:t>
            </a:r>
            <a:endParaRPr lang="en-GB" sz="1400" b="1"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p:txBody>
      </p:sp>
      <p:pic>
        <p:nvPicPr>
          <p:cNvPr id="26" name="Graphic 25" descr="Pound with solid fill">
            <a:extLst>
              <a:ext uri="{FF2B5EF4-FFF2-40B4-BE49-F238E27FC236}">
                <a16:creationId xmlns:a16="http://schemas.microsoft.com/office/drawing/2014/main" id="{6140ADAC-9B1F-858B-8220-6B314D9624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5005" y="1812684"/>
            <a:ext cx="705084" cy="960985"/>
          </a:xfrm>
          <a:prstGeom prst="rect">
            <a:avLst/>
          </a:prstGeom>
        </p:spPr>
      </p:pic>
      <p:pic>
        <p:nvPicPr>
          <p:cNvPr id="27" name="Graphic 26" descr="Pound with solid fill">
            <a:extLst>
              <a:ext uri="{FF2B5EF4-FFF2-40B4-BE49-F238E27FC236}">
                <a16:creationId xmlns:a16="http://schemas.microsoft.com/office/drawing/2014/main" id="{4FCD491C-789A-5A5F-A3ED-7C930B6D5D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0595" y="1812684"/>
            <a:ext cx="705084" cy="960985"/>
          </a:xfrm>
          <a:prstGeom prst="rect">
            <a:avLst/>
          </a:prstGeom>
        </p:spPr>
      </p:pic>
      <p:pic>
        <p:nvPicPr>
          <p:cNvPr id="28" name="Graphic 27" descr="Pound with solid fill">
            <a:extLst>
              <a:ext uri="{FF2B5EF4-FFF2-40B4-BE49-F238E27FC236}">
                <a16:creationId xmlns:a16="http://schemas.microsoft.com/office/drawing/2014/main" id="{957F9870-26BB-86F5-D62F-B40C4CF116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2799" y="1812684"/>
            <a:ext cx="705084" cy="960985"/>
          </a:xfrm>
          <a:prstGeom prst="rect">
            <a:avLst/>
          </a:prstGeom>
        </p:spPr>
      </p:pic>
      <p:sp>
        <p:nvSpPr>
          <p:cNvPr id="29" name="Rectangle 28">
            <a:extLst>
              <a:ext uri="{FF2B5EF4-FFF2-40B4-BE49-F238E27FC236}">
                <a16:creationId xmlns:a16="http://schemas.microsoft.com/office/drawing/2014/main" id="{2C310A57-912E-7792-A212-3C85EACE68CC}"/>
              </a:ext>
            </a:extLst>
          </p:cNvPr>
          <p:cNvSpPr/>
          <p:nvPr/>
        </p:nvSpPr>
        <p:spPr>
          <a:xfrm>
            <a:off x="9623271" y="1745181"/>
            <a:ext cx="2422996" cy="212036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a:p>
            <a:r>
              <a:rPr lang="en-GB" sz="1400" dirty="0">
                <a:solidFill>
                  <a:schemeClr val="tx1"/>
                </a:solidFill>
                <a:latin typeface="Source Sans Pro" panose="020B0503030403020204" pitchFamily="34" charset="0"/>
                <a:ea typeface="Source Sans Pro" panose="020B0503030403020204" pitchFamily="34" charset="0"/>
              </a:rPr>
              <a:t>      </a:t>
            </a:r>
          </a:p>
          <a:p>
            <a:endParaRPr lang="en-GB" sz="1400" dirty="0">
              <a:solidFill>
                <a:schemeClr val="tx1"/>
              </a:solidFill>
              <a:latin typeface="Source Sans Pro" panose="020B0503030403020204" pitchFamily="34" charset="0"/>
              <a:ea typeface="Source Sans Pro" panose="020B0503030403020204" pitchFamily="34" charset="0"/>
            </a:endParaRPr>
          </a:p>
          <a:p>
            <a:pPr algn="ctr"/>
            <a:endParaRPr lang="en-GB" sz="1400" dirty="0">
              <a:solidFill>
                <a:schemeClr val="tx1"/>
              </a:solidFill>
              <a:latin typeface="Source Sans Pro" panose="020B0503030403020204" pitchFamily="34" charset="0"/>
              <a:ea typeface="Source Sans Pro" panose="020B0503030403020204" pitchFamily="34" charset="0"/>
            </a:endParaRPr>
          </a:p>
          <a:p>
            <a:pPr algn="ctr"/>
            <a:r>
              <a:rPr lang="en-GB" sz="1400" dirty="0">
                <a:solidFill>
                  <a:schemeClr val="tx1"/>
                </a:solidFill>
                <a:latin typeface="Source Sans Pro" panose="020B0503030403020204" pitchFamily="34" charset="0"/>
                <a:ea typeface="Source Sans Pro" panose="020B0503030403020204" pitchFamily="34" charset="0"/>
              </a:rPr>
              <a:t> </a:t>
            </a:r>
            <a:r>
              <a:rPr lang="en-GB" sz="1400" b="1" dirty="0">
                <a:solidFill>
                  <a:schemeClr val="tx1"/>
                </a:solidFill>
                <a:latin typeface="Source Sans Pro" panose="020B0503030403020204" pitchFamily="34" charset="0"/>
                <a:ea typeface="Source Sans Pro" panose="020B0503030403020204" pitchFamily="34" charset="0"/>
              </a:rPr>
              <a:t>Ongoing operational costs: </a:t>
            </a:r>
          </a:p>
          <a:p>
            <a:pPr algn="ctr"/>
            <a:r>
              <a:rPr lang="en-GB" sz="1400" dirty="0">
                <a:solidFill>
                  <a:schemeClr val="tx1"/>
                </a:solidFill>
                <a:latin typeface="Source Sans Pro" panose="020B0503030403020204" pitchFamily="34" charset="0"/>
                <a:ea typeface="Source Sans Pro" panose="020B0503030403020204" pitchFamily="34" charset="0"/>
              </a:rPr>
              <a:t>increased costs such as updating processes, regulatory intervention.</a:t>
            </a:r>
            <a:endParaRPr lang="en-GB" sz="1400" b="1" dirty="0">
              <a:solidFill>
                <a:schemeClr val="tx1"/>
              </a:solidFill>
              <a:latin typeface="Source Sans Pro" panose="020B0503030403020204" pitchFamily="34" charset="0"/>
              <a:ea typeface="Source Sans Pro" panose="020B0503030403020204" pitchFamily="34" charset="0"/>
            </a:endParaRPr>
          </a:p>
          <a:p>
            <a:endParaRPr lang="en-GB" sz="1400" dirty="0">
              <a:solidFill>
                <a:schemeClr val="tx1"/>
              </a:solidFill>
              <a:latin typeface="Source Sans Pro" panose="020B0503030403020204" pitchFamily="34" charset="0"/>
              <a:ea typeface="Source Sans Pro" panose="020B0503030403020204" pitchFamily="34" charset="0"/>
            </a:endParaRPr>
          </a:p>
        </p:txBody>
      </p:sp>
      <p:sp>
        <p:nvSpPr>
          <p:cNvPr id="30" name="Rectangle 29">
            <a:extLst>
              <a:ext uri="{FF2B5EF4-FFF2-40B4-BE49-F238E27FC236}">
                <a16:creationId xmlns:a16="http://schemas.microsoft.com/office/drawing/2014/main" id="{5A44B389-87F5-2A58-093B-05571A7C676A}"/>
              </a:ext>
            </a:extLst>
          </p:cNvPr>
          <p:cNvSpPr/>
          <p:nvPr/>
        </p:nvSpPr>
        <p:spPr>
          <a:xfrm>
            <a:off x="4658866" y="3946815"/>
            <a:ext cx="1892218" cy="2129017"/>
          </a:xfrm>
          <a:prstGeom prst="rect">
            <a:avLst/>
          </a:prstGeom>
          <a:solidFill>
            <a:srgbClr val="CC3399"/>
          </a:solidFill>
          <a:ln w="3810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mj-lt"/>
                <a:ea typeface="Source Sans Pro" panose="020B0503030403020204" pitchFamily="34" charset="0"/>
              </a:rPr>
              <a:t>Raising the bar</a:t>
            </a:r>
          </a:p>
        </p:txBody>
      </p:sp>
      <p:sp>
        <p:nvSpPr>
          <p:cNvPr id="31" name="Rectangle 30">
            <a:extLst>
              <a:ext uri="{FF2B5EF4-FFF2-40B4-BE49-F238E27FC236}">
                <a16:creationId xmlns:a16="http://schemas.microsoft.com/office/drawing/2014/main" id="{A1D4E77D-5F61-7187-1BD8-AED92AEAFA79}"/>
              </a:ext>
            </a:extLst>
          </p:cNvPr>
          <p:cNvSpPr/>
          <p:nvPr/>
        </p:nvSpPr>
        <p:spPr>
          <a:xfrm>
            <a:off x="4658866" y="1745181"/>
            <a:ext cx="1892218" cy="2120360"/>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95000"/>
                  </a:schemeClr>
                </a:solidFill>
                <a:latin typeface="+mj-lt"/>
                <a:ea typeface="Source Sans Pro" panose="020B0503030403020204" pitchFamily="34" charset="0"/>
              </a:rPr>
              <a:t>Financial and Operational costs </a:t>
            </a:r>
          </a:p>
        </p:txBody>
      </p:sp>
      <p:pic>
        <p:nvPicPr>
          <p:cNvPr id="32" name="Graphic 31" descr="Treasure chest with solid fill">
            <a:extLst>
              <a:ext uri="{FF2B5EF4-FFF2-40B4-BE49-F238E27FC236}">
                <a16:creationId xmlns:a16="http://schemas.microsoft.com/office/drawing/2014/main" id="{1C1D06C4-FBA2-8105-291E-B934D0FE43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3574" y="1818981"/>
            <a:ext cx="670904" cy="914400"/>
          </a:xfrm>
          <a:prstGeom prst="rect">
            <a:avLst/>
          </a:prstGeom>
        </p:spPr>
      </p:pic>
      <p:pic>
        <p:nvPicPr>
          <p:cNvPr id="33" name="Graphic 32" descr="Management with solid fill">
            <a:extLst>
              <a:ext uri="{FF2B5EF4-FFF2-40B4-BE49-F238E27FC236}">
                <a16:creationId xmlns:a16="http://schemas.microsoft.com/office/drawing/2014/main" id="{E6D46FCA-CFB5-ACE5-B5EA-AE940CC920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9265" y="3985399"/>
            <a:ext cx="807744" cy="1054318"/>
          </a:xfrm>
          <a:prstGeom prst="rect">
            <a:avLst/>
          </a:prstGeom>
        </p:spPr>
      </p:pic>
      <p:pic>
        <p:nvPicPr>
          <p:cNvPr id="34" name="Graphic 33" descr="Checklist with solid fill">
            <a:extLst>
              <a:ext uri="{FF2B5EF4-FFF2-40B4-BE49-F238E27FC236}">
                <a16:creationId xmlns:a16="http://schemas.microsoft.com/office/drawing/2014/main" id="{F9916825-E87D-7641-9E57-265B0D4313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99317" y="4055358"/>
            <a:ext cx="670904" cy="914400"/>
          </a:xfrm>
          <a:prstGeom prst="rect">
            <a:avLst/>
          </a:prstGeom>
        </p:spPr>
      </p:pic>
      <p:sp>
        <p:nvSpPr>
          <p:cNvPr id="35" name="Rectangle 34">
            <a:extLst>
              <a:ext uri="{FF2B5EF4-FFF2-40B4-BE49-F238E27FC236}">
                <a16:creationId xmlns:a16="http://schemas.microsoft.com/office/drawing/2014/main" id="{37AED10B-66C8-681F-6D4B-6B297F688F0A}"/>
              </a:ext>
            </a:extLst>
          </p:cNvPr>
          <p:cNvSpPr/>
          <p:nvPr/>
        </p:nvSpPr>
        <p:spPr>
          <a:xfrm>
            <a:off x="4658865" y="1080565"/>
            <a:ext cx="7387397" cy="474799"/>
          </a:xfrm>
          <a:prstGeom prst="rect">
            <a:avLst/>
          </a:prstGeom>
          <a:solidFill>
            <a:srgbClr val="C81E45"/>
          </a:solidFill>
          <a:ln>
            <a:solidFill>
              <a:srgbClr val="C81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Source Sans Pro" panose="020B0503030403020204" pitchFamily="34" charset="0"/>
              </a:rPr>
              <a:t>Firm considerations: </a:t>
            </a:r>
          </a:p>
          <a:p>
            <a:pPr algn="ctr"/>
            <a:r>
              <a:rPr lang="en-GB" sz="1600" b="1" dirty="0">
                <a:latin typeface="+mj-lt"/>
                <a:ea typeface="Source Sans Pro" panose="020B0503030403020204" pitchFamily="34" charset="0"/>
              </a:rPr>
              <a:t>why firms should get it right first time</a:t>
            </a:r>
          </a:p>
        </p:txBody>
      </p:sp>
    </p:spTree>
    <p:extLst>
      <p:ext uri="{BB962C8B-B14F-4D97-AF65-F5344CB8AC3E}">
        <p14:creationId xmlns:p14="http://schemas.microsoft.com/office/powerpoint/2010/main" val="263196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481520" y="6175415"/>
            <a:ext cx="429300" cy="434941"/>
          </a:xfrm>
        </p:spPr>
        <p:txBody>
          <a:bodyPr/>
          <a:lstStyle/>
          <a:p>
            <a:fld id="{FE8DA6AF-1811-4E27-A96F-54109F1D0275}" type="slidenum">
              <a:rPr lang="en-GB" smtClean="0"/>
              <a:pPr/>
              <a:t>35</a:t>
            </a:fld>
            <a:endParaRPr lang="en-GB"/>
          </a:p>
        </p:txBody>
      </p:sp>
      <p:sp>
        <p:nvSpPr>
          <p:cNvPr id="8" name="Content Placeholder 7"/>
          <p:cNvSpPr>
            <a:spLocks noGrp="1"/>
          </p:cNvSpPr>
          <p:nvPr>
            <p:ph idx="1"/>
          </p:nvPr>
        </p:nvSpPr>
        <p:spPr>
          <a:xfrm>
            <a:off x="511174" y="4005068"/>
            <a:ext cx="10995025" cy="2356403"/>
          </a:xfrm>
        </p:spPr>
        <p:txBody>
          <a:bodyPr/>
          <a:lstStyle/>
          <a:p>
            <a:pPr marL="0" indent="0">
              <a:buNone/>
            </a:pPr>
            <a:r>
              <a:rPr lang="en-GB" dirty="0"/>
              <a:t>Expressions of individual views by members of the Institute and Faculty of Actuaries and its staff are encouraged.</a:t>
            </a:r>
          </a:p>
          <a:p>
            <a:pPr marL="0" indent="0">
              <a:buNone/>
            </a:pPr>
            <a:r>
              <a:rPr lang="en-GB" dirty="0"/>
              <a:t>The views expressed in this presentation are those of the presenter.</a:t>
            </a:r>
          </a:p>
        </p:txBody>
      </p:sp>
      <p:sp>
        <p:nvSpPr>
          <p:cNvPr id="10" name="Rectangular Callout 9"/>
          <p:cNvSpPr/>
          <p:nvPr/>
        </p:nvSpPr>
        <p:spPr>
          <a:xfrm>
            <a:off x="511175" y="693242"/>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693242"/>
            <a:ext cx="5424937" cy="1728192"/>
          </a:xfrm>
          <a:prstGeom prst="wedgeRectCallout">
            <a:avLst>
              <a:gd name="adj1" fmla="val -53799"/>
              <a:gd name="adj2" fmla="val 127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 name="Title 1"/>
          <p:cNvSpPr>
            <a:spLocks noGrp="1"/>
          </p:cNvSpPr>
          <p:nvPr>
            <p:ph type="title"/>
          </p:nvPr>
        </p:nvSpPr>
        <p:spPr>
          <a:xfrm>
            <a:off x="762000" y="985840"/>
            <a:ext cx="4973961"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6456040" y="980728"/>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178CE-B434-8D88-28CA-71765E7B0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9CE21-5BB9-B012-1D07-EC90A7862CC7}"/>
              </a:ext>
            </a:extLst>
          </p:cNvPr>
          <p:cNvSpPr>
            <a:spLocks noGrp="1"/>
          </p:cNvSpPr>
          <p:nvPr>
            <p:ph type="title"/>
          </p:nvPr>
        </p:nvSpPr>
        <p:spPr>
          <a:xfrm>
            <a:off x="540025" y="404813"/>
            <a:ext cx="11154083" cy="1143000"/>
          </a:xfrm>
        </p:spPr>
        <p:txBody>
          <a:bodyPr/>
          <a:lstStyle/>
          <a:p>
            <a:r>
              <a:rPr lang="en-GB" dirty="0"/>
              <a:t>Challenges and new dimensions in general insurance</a:t>
            </a:r>
          </a:p>
        </p:txBody>
      </p:sp>
      <p:sp>
        <p:nvSpPr>
          <p:cNvPr id="5" name="Slide Number Placeholder 4">
            <a:extLst>
              <a:ext uri="{FF2B5EF4-FFF2-40B4-BE49-F238E27FC236}">
                <a16:creationId xmlns:a16="http://schemas.microsoft.com/office/drawing/2014/main" id="{BF0F8391-EADE-A8FD-9EA4-550F2986AC8F}"/>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4</a:t>
            </a:fld>
            <a:endParaRPr lang="en-GB"/>
          </a:p>
        </p:txBody>
      </p:sp>
      <p:sp>
        <p:nvSpPr>
          <p:cNvPr id="4" name="Rectangle 3">
            <a:extLst>
              <a:ext uri="{FF2B5EF4-FFF2-40B4-BE49-F238E27FC236}">
                <a16:creationId xmlns:a16="http://schemas.microsoft.com/office/drawing/2014/main" id="{12B5B5FD-8CE3-C78A-AA7A-BD9B6A37675F}"/>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275317DF-C1DE-92A1-A8B1-C65F622AC20F}"/>
              </a:ext>
            </a:extLst>
          </p:cNvPr>
          <p:cNvSpPr txBox="1">
            <a:spLocks/>
          </p:cNvSpPr>
          <p:nvPr/>
        </p:nvSpPr>
        <p:spPr bwMode="auto">
          <a:xfrm>
            <a:off x="1109625" y="1547813"/>
            <a:ext cx="4652417"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Font typeface="Arial" panose="020B0604020202020204" pitchFamily="34" charset="0"/>
              <a:buChar char="•"/>
              <a:defRPr sz="2000">
                <a:solidFill>
                  <a:schemeClr val="tx1"/>
                </a:solidFill>
                <a:latin typeface="+mn-lt"/>
                <a:ea typeface="+mn-ea"/>
                <a:cs typeface="+mn-cs"/>
              </a:defRPr>
            </a:lvl1pPr>
            <a:lvl2pPr marL="717586" indent="-268301" algn="l" rtl="0" eaLnBrk="1" fontAlgn="base" hangingPunct="1">
              <a:spcBef>
                <a:spcPct val="50000"/>
              </a:spcBef>
              <a:spcAft>
                <a:spcPct val="0"/>
              </a:spcAft>
              <a:buClr>
                <a:schemeClr val="accent1"/>
              </a:buClr>
              <a:buFont typeface="Arial" panose="020B0604020202020204" pitchFamily="34" charset="0"/>
              <a:buChar char="-"/>
              <a:defRPr sz="1800">
                <a:solidFill>
                  <a:schemeClr val="tx1"/>
                </a:solidFill>
                <a:latin typeface="+mn-lt"/>
                <a:cs typeface="+mn-cs"/>
              </a:defRPr>
            </a:lvl2pPr>
            <a:lvl3pPr marL="1071617" indent="-174633" algn="l" rtl="0" eaLnBrk="1" fontAlgn="base" hangingPunct="1">
              <a:spcBef>
                <a:spcPct val="50000"/>
              </a:spcBef>
              <a:spcAft>
                <a:spcPct val="0"/>
              </a:spcAft>
              <a:buClr>
                <a:schemeClr val="accent1"/>
              </a:buClr>
              <a:buFont typeface="Arial" panose="020B0604020202020204" pitchFamily="34" charset="0"/>
              <a:buChar char="•"/>
              <a:defRPr sz="1600">
                <a:solidFill>
                  <a:schemeClr val="tx1"/>
                </a:solidFill>
                <a:latin typeface="+mn-lt"/>
                <a:cs typeface="+mn-cs"/>
              </a:defRPr>
            </a:lvl3pPr>
            <a:lvl4pPr marL="1433585" indent="-182573" algn="l" rtl="0" eaLnBrk="1" fontAlgn="base" hangingPunct="1">
              <a:spcBef>
                <a:spcPct val="50000"/>
              </a:spcBef>
              <a:spcAft>
                <a:spcPct val="0"/>
              </a:spcAft>
              <a:buClr>
                <a:schemeClr val="accent1"/>
              </a:buClr>
              <a:buFont typeface="Arial" panose="020B0604020202020204" pitchFamily="34" charset="0"/>
              <a:buChar char="-"/>
              <a:defRPr sz="1400">
                <a:solidFill>
                  <a:schemeClr val="tx1"/>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chemeClr val="tx1"/>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457200" indent="-457200">
              <a:spcBef>
                <a:spcPts val="1800"/>
              </a:spcBef>
              <a:buFont typeface="+mj-lt"/>
              <a:buAutoNum type="arabicPeriod"/>
            </a:pPr>
            <a:endParaRPr lang="en-GB" sz="2800" b="1" kern="0" dirty="0"/>
          </a:p>
          <a:p>
            <a:pPr marL="457200" indent="-457200">
              <a:buFont typeface="+mj-lt"/>
              <a:buAutoNum type="arabicPeriod"/>
            </a:pPr>
            <a:r>
              <a:rPr lang="en-GB" sz="2800" kern="0" dirty="0"/>
              <a:t>Data</a:t>
            </a:r>
          </a:p>
          <a:p>
            <a:pPr marL="457200" indent="-457200">
              <a:buFont typeface="+mj-lt"/>
              <a:buAutoNum type="arabicPeriod"/>
            </a:pPr>
            <a:r>
              <a:rPr lang="en-GB" sz="2800" kern="0" dirty="0"/>
              <a:t>Artificial Intelligence</a:t>
            </a:r>
          </a:p>
          <a:p>
            <a:pPr marL="457200" indent="-457200">
              <a:buFont typeface="+mj-lt"/>
              <a:buAutoNum type="arabicPeriod"/>
            </a:pPr>
            <a:r>
              <a:rPr lang="en-GB" sz="2800" kern="0" dirty="0"/>
              <a:t>Technology</a:t>
            </a:r>
          </a:p>
          <a:p>
            <a:pPr marL="457200" indent="-457200">
              <a:buFont typeface="+mj-lt"/>
              <a:buAutoNum type="arabicPeriod"/>
            </a:pPr>
            <a:r>
              <a:rPr lang="en-GB" sz="2800" kern="0" dirty="0"/>
              <a:t>Softening Markets</a:t>
            </a:r>
          </a:p>
          <a:p>
            <a:pPr marL="0" indent="0">
              <a:buNone/>
            </a:pPr>
            <a:endParaRPr lang="en-GB" sz="2800" kern="0" dirty="0"/>
          </a:p>
          <a:p>
            <a:pPr marL="457200" indent="-457200">
              <a:buFont typeface="+mj-lt"/>
              <a:buAutoNum type="arabicPeriod"/>
            </a:pPr>
            <a:endParaRPr lang="en-GB" sz="2800" kern="0" dirty="0"/>
          </a:p>
          <a:p>
            <a:pPr marL="457200" indent="-457200">
              <a:buFont typeface="+mj-lt"/>
              <a:buAutoNum type="arabicPeriod"/>
            </a:pPr>
            <a:endParaRPr lang="en-GB" sz="2800" kern="0" dirty="0"/>
          </a:p>
        </p:txBody>
      </p:sp>
      <p:sp>
        <p:nvSpPr>
          <p:cNvPr id="3" name="Content Placeholder 2">
            <a:extLst>
              <a:ext uri="{FF2B5EF4-FFF2-40B4-BE49-F238E27FC236}">
                <a16:creationId xmlns:a16="http://schemas.microsoft.com/office/drawing/2014/main" id="{8D20A537-8C87-2459-F69B-FC749E22D2AE}"/>
              </a:ext>
            </a:extLst>
          </p:cNvPr>
          <p:cNvSpPr txBox="1">
            <a:spLocks/>
          </p:cNvSpPr>
          <p:nvPr/>
        </p:nvSpPr>
        <p:spPr bwMode="auto">
          <a:xfrm>
            <a:off x="5652764" y="1583697"/>
            <a:ext cx="5938034"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Font typeface="Arial" panose="020B0604020202020204" pitchFamily="34" charset="0"/>
              <a:buChar char="•"/>
              <a:defRPr sz="2000">
                <a:solidFill>
                  <a:schemeClr val="tx1"/>
                </a:solidFill>
                <a:latin typeface="+mn-lt"/>
                <a:ea typeface="+mn-ea"/>
                <a:cs typeface="+mn-cs"/>
              </a:defRPr>
            </a:lvl1pPr>
            <a:lvl2pPr marL="717586" indent="-268301" algn="l" rtl="0" eaLnBrk="1" fontAlgn="base" hangingPunct="1">
              <a:spcBef>
                <a:spcPct val="50000"/>
              </a:spcBef>
              <a:spcAft>
                <a:spcPct val="0"/>
              </a:spcAft>
              <a:buClr>
                <a:schemeClr val="accent1"/>
              </a:buClr>
              <a:buFont typeface="Arial" panose="020B0604020202020204" pitchFamily="34" charset="0"/>
              <a:buChar char="-"/>
              <a:defRPr sz="1800">
                <a:solidFill>
                  <a:schemeClr val="tx1"/>
                </a:solidFill>
                <a:latin typeface="+mn-lt"/>
                <a:cs typeface="+mn-cs"/>
              </a:defRPr>
            </a:lvl2pPr>
            <a:lvl3pPr marL="1071617" indent="-174633" algn="l" rtl="0" eaLnBrk="1" fontAlgn="base" hangingPunct="1">
              <a:spcBef>
                <a:spcPct val="50000"/>
              </a:spcBef>
              <a:spcAft>
                <a:spcPct val="0"/>
              </a:spcAft>
              <a:buClr>
                <a:schemeClr val="accent1"/>
              </a:buClr>
              <a:buFont typeface="Arial" panose="020B0604020202020204" pitchFamily="34" charset="0"/>
              <a:buChar char="•"/>
              <a:defRPr sz="1600">
                <a:solidFill>
                  <a:schemeClr val="tx1"/>
                </a:solidFill>
                <a:latin typeface="+mn-lt"/>
                <a:cs typeface="+mn-cs"/>
              </a:defRPr>
            </a:lvl3pPr>
            <a:lvl4pPr marL="1433585" indent="-182573" algn="l" rtl="0" eaLnBrk="1" fontAlgn="base" hangingPunct="1">
              <a:spcBef>
                <a:spcPct val="50000"/>
              </a:spcBef>
              <a:spcAft>
                <a:spcPct val="0"/>
              </a:spcAft>
              <a:buClr>
                <a:schemeClr val="accent1"/>
              </a:buClr>
              <a:buFont typeface="Arial" panose="020B0604020202020204" pitchFamily="34" charset="0"/>
              <a:buChar char="-"/>
              <a:defRPr sz="1400">
                <a:solidFill>
                  <a:schemeClr val="tx1"/>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chemeClr val="tx1"/>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514350" indent="-514350">
              <a:spcBef>
                <a:spcPts val="1800"/>
              </a:spcBef>
              <a:buFont typeface="+mj-lt"/>
              <a:buAutoNum type="arabicPeriod"/>
            </a:pPr>
            <a:endParaRPr lang="en-GB" sz="2800" b="1" kern="0" dirty="0"/>
          </a:p>
          <a:p>
            <a:pPr marL="514350" indent="-514350">
              <a:buFont typeface="+mj-lt"/>
              <a:buAutoNum type="arabicPeriod" startAt="5"/>
            </a:pPr>
            <a:r>
              <a:rPr lang="en-GB" sz="2800" kern="0" dirty="0"/>
              <a:t>Economic Uncertainty</a:t>
            </a:r>
          </a:p>
          <a:p>
            <a:pPr marL="514350" indent="-514350">
              <a:buFont typeface="+mj-lt"/>
              <a:buAutoNum type="arabicPeriod" startAt="5"/>
            </a:pPr>
            <a:r>
              <a:rPr lang="en-GB" sz="2800" kern="0" dirty="0"/>
              <a:t>Geopolitics and Societal Change</a:t>
            </a:r>
          </a:p>
          <a:p>
            <a:pPr marL="514350" indent="-514350">
              <a:buFont typeface="+mj-lt"/>
              <a:buAutoNum type="arabicPeriod" startAt="5"/>
            </a:pPr>
            <a:r>
              <a:rPr lang="en-GB" sz="2800" kern="0" dirty="0"/>
              <a:t>Climate Change</a:t>
            </a:r>
          </a:p>
          <a:p>
            <a:pPr marL="514350" indent="-514350">
              <a:buFont typeface="+mj-lt"/>
              <a:buAutoNum type="arabicPeriod" startAt="5"/>
            </a:pPr>
            <a:r>
              <a:rPr lang="en-GB" sz="2800" kern="0" dirty="0"/>
              <a:t>Regulation and Reporting</a:t>
            </a:r>
            <a:endParaRPr lang="en-GB" sz="2800" kern="0" dirty="0">
              <a:highlight>
                <a:srgbClr val="FFFF00"/>
              </a:highlight>
            </a:endParaRPr>
          </a:p>
          <a:p>
            <a:pPr marL="514350" indent="-514350">
              <a:buFont typeface="+mj-lt"/>
              <a:buAutoNum type="arabicPeriod" startAt="5"/>
            </a:pPr>
            <a:endParaRPr lang="en-GB" sz="2800" kern="0" dirty="0"/>
          </a:p>
          <a:p>
            <a:pPr marL="514350" indent="-514350">
              <a:buFont typeface="+mj-lt"/>
              <a:buAutoNum type="arabicPeriod" startAt="5"/>
            </a:pPr>
            <a:endParaRPr lang="en-GB" sz="2800" kern="0" dirty="0"/>
          </a:p>
        </p:txBody>
      </p:sp>
    </p:spTree>
    <p:extLst>
      <p:ext uri="{BB962C8B-B14F-4D97-AF65-F5344CB8AC3E}">
        <p14:creationId xmlns:p14="http://schemas.microsoft.com/office/powerpoint/2010/main" val="31001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FA1A-6B1D-3251-88B5-128889B5F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C5D43-A038-3554-8C76-1BCB87E3F3C5}"/>
              </a:ext>
            </a:extLst>
          </p:cNvPr>
          <p:cNvSpPr>
            <a:spLocks noGrp="1"/>
          </p:cNvSpPr>
          <p:nvPr>
            <p:ph type="ctrTitle"/>
          </p:nvPr>
        </p:nvSpPr>
        <p:spPr/>
        <p:txBody>
          <a:bodyPr/>
          <a:lstStyle/>
          <a:p>
            <a:r>
              <a:rPr lang="en-GB" dirty="0"/>
              <a:t>Data</a:t>
            </a:r>
          </a:p>
        </p:txBody>
      </p:sp>
    </p:spTree>
    <p:extLst>
      <p:ext uri="{BB962C8B-B14F-4D97-AF65-F5344CB8AC3E}">
        <p14:creationId xmlns:p14="http://schemas.microsoft.com/office/powerpoint/2010/main" val="187934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D1A2D-7D80-5A88-2B39-75BAB2CA3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B6EEC-B043-76CF-67FD-C3926F05C2DE}"/>
              </a:ext>
            </a:extLst>
          </p:cNvPr>
          <p:cNvSpPr>
            <a:spLocks noGrp="1"/>
          </p:cNvSpPr>
          <p:nvPr>
            <p:ph type="title"/>
          </p:nvPr>
        </p:nvSpPr>
        <p:spPr>
          <a:xfrm>
            <a:off x="431384" y="142544"/>
            <a:ext cx="11154083" cy="1143000"/>
          </a:xfrm>
        </p:spPr>
        <p:txBody>
          <a:bodyPr/>
          <a:lstStyle/>
          <a:p>
            <a:r>
              <a:rPr lang="en-GB" dirty="0"/>
              <a:t>Data is a key performance lever for insurers</a:t>
            </a:r>
          </a:p>
        </p:txBody>
      </p:sp>
      <p:sp>
        <p:nvSpPr>
          <p:cNvPr id="5" name="Slide Number Placeholder 4">
            <a:extLst>
              <a:ext uri="{FF2B5EF4-FFF2-40B4-BE49-F238E27FC236}">
                <a16:creationId xmlns:a16="http://schemas.microsoft.com/office/drawing/2014/main" id="{81470C79-A5FA-B91F-DD52-34479EEEFE40}"/>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6</a:t>
            </a:fld>
            <a:endParaRPr lang="en-GB"/>
          </a:p>
        </p:txBody>
      </p:sp>
      <p:sp>
        <p:nvSpPr>
          <p:cNvPr id="4" name="Rectangle 3">
            <a:extLst>
              <a:ext uri="{FF2B5EF4-FFF2-40B4-BE49-F238E27FC236}">
                <a16:creationId xmlns:a16="http://schemas.microsoft.com/office/drawing/2014/main" id="{990210C5-3368-10B3-635B-2A10C1652D01}"/>
              </a:ext>
            </a:extLst>
          </p:cNvPr>
          <p:cNvSpPr/>
          <p:nvPr/>
        </p:nvSpPr>
        <p:spPr>
          <a:xfrm>
            <a:off x="6218502" y="4943458"/>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A7744C4-CF57-C9C4-E40A-342EC1DB7AE6}"/>
              </a:ext>
            </a:extLst>
          </p:cNvPr>
          <p:cNvSpPr/>
          <p:nvPr/>
        </p:nvSpPr>
        <p:spPr>
          <a:xfrm>
            <a:off x="524315" y="1971444"/>
            <a:ext cx="3635953" cy="3107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0000" tIns="0" rIns="0" bIns="0" rtlCol="0" anchor="ct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GB" sz="1400" b="1" dirty="0">
                <a:solidFill>
                  <a:srgbClr val="C81E45"/>
                </a:solidFill>
                <a:latin typeface="Arial" panose="020B0604020202020204"/>
              </a:rPr>
              <a:t>Issues </a:t>
            </a:r>
            <a:r>
              <a:rPr kumimoji="0" lang="en-GB" sz="1400" b="1" i="0" u="none" strike="noStrike" kern="1200" cap="none" spc="0" normalizeH="0" baseline="0" noProof="0" dirty="0">
                <a:ln>
                  <a:noFill/>
                </a:ln>
                <a:solidFill>
                  <a:srgbClr val="C81E45"/>
                </a:solidFill>
                <a:effectLst/>
                <a:uLnTx/>
                <a:uFillTx/>
                <a:latin typeface="Arial" panose="020B0604020202020204"/>
                <a:ea typeface="+mn-ea"/>
                <a:cs typeface="+mn-cs"/>
              </a:rPr>
              <a:t>today …</a:t>
            </a:r>
          </a:p>
        </p:txBody>
      </p:sp>
      <p:sp>
        <p:nvSpPr>
          <p:cNvPr id="8" name="Rectangle 7">
            <a:extLst>
              <a:ext uri="{FF2B5EF4-FFF2-40B4-BE49-F238E27FC236}">
                <a16:creationId xmlns:a16="http://schemas.microsoft.com/office/drawing/2014/main" id="{6630577F-5373-CED5-4A00-85C386A5B2F1}"/>
              </a:ext>
            </a:extLst>
          </p:cNvPr>
          <p:cNvSpPr/>
          <p:nvPr/>
        </p:nvSpPr>
        <p:spPr>
          <a:xfrm>
            <a:off x="5473980" y="1971444"/>
            <a:ext cx="6019073" cy="309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100"/>
              </a:spcBef>
              <a:spcAft>
                <a:spcPts val="100"/>
              </a:spcAft>
              <a:buClrTx/>
              <a:buSzTx/>
              <a:buFontTx/>
              <a:buNone/>
              <a:tabLst/>
              <a:defRPr/>
            </a:pPr>
            <a:r>
              <a:rPr kumimoji="0" lang="en-GB" sz="1400" b="1" i="0" u="none" strike="noStrike" kern="1200" cap="none" spc="0" normalizeH="0" baseline="0" noProof="0" dirty="0">
                <a:ln>
                  <a:noFill/>
                </a:ln>
                <a:solidFill>
                  <a:srgbClr val="C81E45"/>
                </a:solidFill>
                <a:effectLst/>
                <a:uLnTx/>
                <a:uFillTx/>
                <a:latin typeface="Arial" panose="020B0604020202020204"/>
                <a:ea typeface="+mn-ea"/>
                <a:cs typeface="+mn-cs"/>
              </a:rPr>
              <a:t>Data vision for the future …  </a:t>
            </a:r>
            <a:endParaRPr kumimoji="0" lang="en-GB" sz="1400" b="0" i="0" u="none" strike="noStrike" kern="1200" cap="none" spc="0" normalizeH="0" baseline="0" noProof="0" dirty="0">
              <a:ln>
                <a:noFill/>
              </a:ln>
              <a:solidFill>
                <a:srgbClr val="C81E45"/>
              </a:solidFill>
              <a:effectLst/>
              <a:uLnTx/>
              <a:uFillTx/>
              <a:latin typeface="Arial" panose="020B0604020202020204"/>
              <a:ea typeface="+mn-ea"/>
              <a:cs typeface="+mn-cs"/>
            </a:endParaRPr>
          </a:p>
        </p:txBody>
      </p:sp>
      <p:sp>
        <p:nvSpPr>
          <p:cNvPr id="9" name="Text Placeholder 3">
            <a:extLst>
              <a:ext uri="{FF2B5EF4-FFF2-40B4-BE49-F238E27FC236}">
                <a16:creationId xmlns:a16="http://schemas.microsoft.com/office/drawing/2014/main" id="{D1349721-BB8F-3E4C-6239-01A5B3B60FB7}"/>
              </a:ext>
            </a:extLst>
          </p:cNvPr>
          <p:cNvSpPr txBox="1">
            <a:spLocks/>
          </p:cNvSpPr>
          <p:nvPr/>
        </p:nvSpPr>
        <p:spPr>
          <a:xfrm>
            <a:off x="520948" y="1064049"/>
            <a:ext cx="10815483" cy="5159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To support future performance, insurers need to transform into data-driven organisations.  Data and modern analytic techniques are used to support superior pricing and risk selection.  More good quality granular data is captured and connected to enhance predictive power that can be rapidly deployed and appropriately governed.</a:t>
            </a:r>
          </a:p>
        </p:txBody>
      </p:sp>
      <p:sp>
        <p:nvSpPr>
          <p:cNvPr id="10" name="Isosceles Triangle 9">
            <a:extLst>
              <a:ext uri="{FF2B5EF4-FFF2-40B4-BE49-F238E27FC236}">
                <a16:creationId xmlns:a16="http://schemas.microsoft.com/office/drawing/2014/main" id="{05EDA444-9770-2CB3-F310-3B6146DD62B2}"/>
              </a:ext>
            </a:extLst>
          </p:cNvPr>
          <p:cNvSpPr/>
          <p:nvPr/>
        </p:nvSpPr>
        <p:spPr>
          <a:xfrm rot="5400000">
            <a:off x="3051758" y="4000580"/>
            <a:ext cx="2991720" cy="34766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4">
            <a:extLst>
              <a:ext uri="{FF2B5EF4-FFF2-40B4-BE49-F238E27FC236}">
                <a16:creationId xmlns:a16="http://schemas.microsoft.com/office/drawing/2014/main" id="{9447B652-F9B6-3330-511E-2CACF677D330}"/>
              </a:ext>
            </a:extLst>
          </p:cNvPr>
          <p:cNvSpPr txBox="1"/>
          <p:nvPr/>
        </p:nvSpPr>
        <p:spPr>
          <a:xfrm>
            <a:off x="5473981" y="2305970"/>
            <a:ext cx="6019072" cy="504000"/>
          </a:xfrm>
          <a:prstGeom prst="rect">
            <a:avLst/>
          </a:prstGeom>
          <a:solidFill>
            <a:schemeClr val="tx1"/>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Establishing </a:t>
            </a: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robust data value chain</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 and trust in data through strong data governance, quality and compliance frameworks</a:t>
            </a:r>
          </a:p>
        </p:txBody>
      </p:sp>
      <p:sp>
        <p:nvSpPr>
          <p:cNvPr id="12" name="TextBox 14">
            <a:extLst>
              <a:ext uri="{FF2B5EF4-FFF2-40B4-BE49-F238E27FC236}">
                <a16:creationId xmlns:a16="http://schemas.microsoft.com/office/drawing/2014/main" id="{ABC5B39E-DBA9-4A28-3E27-689944ADB9A4}"/>
              </a:ext>
            </a:extLst>
          </p:cNvPr>
          <p:cNvSpPr txBox="1"/>
          <p:nvPr/>
        </p:nvSpPr>
        <p:spPr>
          <a:xfrm>
            <a:off x="5473981" y="2954468"/>
            <a:ext cx="6019072" cy="504000"/>
          </a:xfrm>
          <a:prstGeom prst="rect">
            <a:avLst/>
          </a:prstGeom>
          <a:solidFill>
            <a:schemeClr val="tx1"/>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Providing a scalable and leading-edge cloud-based </a:t>
            </a: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single data platform accessible to all</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 to support our business ambitions</a:t>
            </a:r>
          </a:p>
        </p:txBody>
      </p:sp>
      <p:sp>
        <p:nvSpPr>
          <p:cNvPr id="13" name="TextBox 14">
            <a:extLst>
              <a:ext uri="{FF2B5EF4-FFF2-40B4-BE49-F238E27FC236}">
                <a16:creationId xmlns:a16="http://schemas.microsoft.com/office/drawing/2014/main" id="{9CE38FC1-436E-E593-0B47-DE9193CD45BC}"/>
              </a:ext>
            </a:extLst>
          </p:cNvPr>
          <p:cNvSpPr txBox="1"/>
          <p:nvPr/>
        </p:nvSpPr>
        <p:spPr>
          <a:xfrm>
            <a:off x="5473981" y="3602965"/>
            <a:ext cx="6019072" cy="504000"/>
          </a:xfrm>
          <a:prstGeom prst="rect">
            <a:avLst/>
          </a:prstGeom>
          <a:solidFill>
            <a:schemeClr val="tx1"/>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Involving everyone in end-to-end transformation </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(not just the journey but also the mindset of continuous improvement)</a:t>
            </a:r>
          </a:p>
        </p:txBody>
      </p:sp>
      <p:sp>
        <p:nvSpPr>
          <p:cNvPr id="14" name="TextBox 14">
            <a:extLst>
              <a:ext uri="{FF2B5EF4-FFF2-40B4-BE49-F238E27FC236}">
                <a16:creationId xmlns:a16="http://schemas.microsoft.com/office/drawing/2014/main" id="{2AE4B528-6396-C5CA-D0C2-0F6559608665}"/>
              </a:ext>
            </a:extLst>
          </p:cNvPr>
          <p:cNvSpPr txBox="1"/>
          <p:nvPr/>
        </p:nvSpPr>
        <p:spPr>
          <a:xfrm>
            <a:off x="5473981" y="4251463"/>
            <a:ext cx="6019072" cy="504000"/>
          </a:xfrm>
          <a:prstGeom prst="rect">
            <a:avLst/>
          </a:prstGeom>
          <a:solidFill>
            <a:schemeClr val="tx1"/>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Supporting our business in </a:t>
            </a: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making smarter decisions faster </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through scalable and reusable Data / ML Products</a:t>
            </a:r>
          </a:p>
        </p:txBody>
      </p:sp>
      <p:sp>
        <p:nvSpPr>
          <p:cNvPr id="15" name="TextBox 14">
            <a:extLst>
              <a:ext uri="{FF2B5EF4-FFF2-40B4-BE49-F238E27FC236}">
                <a16:creationId xmlns:a16="http://schemas.microsoft.com/office/drawing/2014/main" id="{86247A8F-328B-F073-A0E8-A3AE90413E4D}"/>
              </a:ext>
            </a:extLst>
          </p:cNvPr>
          <p:cNvSpPr txBox="1"/>
          <p:nvPr/>
        </p:nvSpPr>
        <p:spPr>
          <a:xfrm>
            <a:off x="5473981" y="4899960"/>
            <a:ext cx="6019072" cy="504000"/>
          </a:xfrm>
          <a:prstGeom prst="rect">
            <a:avLst/>
          </a:prstGeom>
          <a:solidFill>
            <a:schemeClr val="tx1"/>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Enabling </a:t>
            </a: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unlocking business insights </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through advanced analytics</a:t>
            </a:r>
          </a:p>
        </p:txBody>
      </p:sp>
      <p:pic>
        <p:nvPicPr>
          <p:cNvPr id="16" name="Picture 15">
            <a:extLst>
              <a:ext uri="{FF2B5EF4-FFF2-40B4-BE49-F238E27FC236}">
                <a16:creationId xmlns:a16="http://schemas.microsoft.com/office/drawing/2014/main" id="{DC6AA6E4-7B5D-2D41-1210-A269EB99C7E0}"/>
              </a:ext>
            </a:extLst>
          </p:cNvPr>
          <p:cNvPicPr>
            <a:picLocks noChangeAspect="1"/>
          </p:cNvPicPr>
          <p:nvPr/>
        </p:nvPicPr>
        <p:blipFill>
          <a:blip r:embed="rId2">
            <a:duotone>
              <a:schemeClr val="accent1">
                <a:shade val="45000"/>
                <a:satMod val="135000"/>
              </a:schemeClr>
              <a:prstClr val="white"/>
            </a:duotone>
          </a:blip>
          <a:stretch>
            <a:fillRect/>
          </a:stretch>
        </p:blipFill>
        <p:spPr>
          <a:xfrm>
            <a:off x="4935709" y="2305588"/>
            <a:ext cx="466519" cy="468000"/>
          </a:xfrm>
          <a:prstGeom prst="rect">
            <a:avLst/>
          </a:prstGeom>
        </p:spPr>
      </p:pic>
      <p:pic>
        <p:nvPicPr>
          <p:cNvPr id="17" name="Picture 16">
            <a:extLst>
              <a:ext uri="{FF2B5EF4-FFF2-40B4-BE49-F238E27FC236}">
                <a16:creationId xmlns:a16="http://schemas.microsoft.com/office/drawing/2014/main" id="{A726EF24-9D51-B400-FCC6-B3CA1DB7A39B}"/>
              </a:ext>
            </a:extLst>
          </p:cNvPr>
          <p:cNvPicPr>
            <a:picLocks noChangeAspect="1"/>
          </p:cNvPicPr>
          <p:nvPr/>
        </p:nvPicPr>
        <p:blipFill>
          <a:blip r:embed="rId3">
            <a:duotone>
              <a:schemeClr val="accent1">
                <a:shade val="45000"/>
                <a:satMod val="135000"/>
              </a:schemeClr>
              <a:prstClr val="white"/>
            </a:duotone>
          </a:blip>
          <a:stretch>
            <a:fillRect/>
          </a:stretch>
        </p:blipFill>
        <p:spPr>
          <a:xfrm>
            <a:off x="4934968" y="2954086"/>
            <a:ext cx="468000" cy="468000"/>
          </a:xfrm>
          <a:prstGeom prst="rect">
            <a:avLst/>
          </a:prstGeom>
        </p:spPr>
      </p:pic>
      <p:pic>
        <p:nvPicPr>
          <p:cNvPr id="18" name="Picture 17">
            <a:extLst>
              <a:ext uri="{FF2B5EF4-FFF2-40B4-BE49-F238E27FC236}">
                <a16:creationId xmlns:a16="http://schemas.microsoft.com/office/drawing/2014/main" id="{17F142F2-1CF2-4D3C-647D-FC4C398AA92C}"/>
              </a:ext>
            </a:extLst>
          </p:cNvPr>
          <p:cNvPicPr>
            <a:picLocks noChangeAspect="1"/>
          </p:cNvPicPr>
          <p:nvPr/>
        </p:nvPicPr>
        <p:blipFill>
          <a:blip r:embed="rId4">
            <a:duotone>
              <a:schemeClr val="accent1">
                <a:shade val="45000"/>
                <a:satMod val="135000"/>
              </a:schemeClr>
              <a:prstClr val="white"/>
            </a:duotone>
          </a:blip>
          <a:stretch>
            <a:fillRect/>
          </a:stretch>
        </p:blipFill>
        <p:spPr>
          <a:xfrm>
            <a:off x="4934968" y="3602583"/>
            <a:ext cx="468000" cy="468000"/>
          </a:xfrm>
          <a:prstGeom prst="rect">
            <a:avLst/>
          </a:prstGeom>
        </p:spPr>
      </p:pic>
      <p:pic>
        <p:nvPicPr>
          <p:cNvPr id="19" name="Picture 18">
            <a:extLst>
              <a:ext uri="{FF2B5EF4-FFF2-40B4-BE49-F238E27FC236}">
                <a16:creationId xmlns:a16="http://schemas.microsoft.com/office/drawing/2014/main" id="{3AC787DA-B804-AFE7-111A-68505267EF63}"/>
              </a:ext>
            </a:extLst>
          </p:cNvPr>
          <p:cNvPicPr>
            <a:picLocks noChangeAspect="1"/>
          </p:cNvPicPr>
          <p:nvPr/>
        </p:nvPicPr>
        <p:blipFill>
          <a:blip r:embed="rId5">
            <a:duotone>
              <a:schemeClr val="accent1">
                <a:shade val="45000"/>
                <a:satMod val="135000"/>
              </a:schemeClr>
              <a:prstClr val="white"/>
            </a:duotone>
          </a:blip>
          <a:stretch>
            <a:fillRect/>
          </a:stretch>
        </p:blipFill>
        <p:spPr>
          <a:xfrm>
            <a:off x="4934968" y="4251081"/>
            <a:ext cx="468000" cy="468000"/>
          </a:xfrm>
          <a:prstGeom prst="rect">
            <a:avLst/>
          </a:prstGeom>
        </p:spPr>
      </p:pic>
      <p:pic>
        <p:nvPicPr>
          <p:cNvPr id="20" name="Picture 19">
            <a:extLst>
              <a:ext uri="{FF2B5EF4-FFF2-40B4-BE49-F238E27FC236}">
                <a16:creationId xmlns:a16="http://schemas.microsoft.com/office/drawing/2014/main" id="{6313C283-3D4F-CFF4-9878-35D57030C313}"/>
              </a:ext>
            </a:extLst>
          </p:cNvPr>
          <p:cNvPicPr>
            <a:picLocks noChangeAspect="1"/>
          </p:cNvPicPr>
          <p:nvPr/>
        </p:nvPicPr>
        <p:blipFill>
          <a:blip r:embed="rId6">
            <a:duotone>
              <a:schemeClr val="accent1">
                <a:shade val="45000"/>
                <a:satMod val="135000"/>
              </a:schemeClr>
              <a:prstClr val="white"/>
            </a:duotone>
          </a:blip>
          <a:stretch>
            <a:fillRect/>
          </a:stretch>
        </p:blipFill>
        <p:spPr>
          <a:xfrm>
            <a:off x="4934968" y="5553010"/>
            <a:ext cx="468000" cy="468000"/>
          </a:xfrm>
          <a:prstGeom prst="rect">
            <a:avLst/>
          </a:prstGeom>
        </p:spPr>
      </p:pic>
      <p:sp>
        <p:nvSpPr>
          <p:cNvPr id="21" name="TextBox 14">
            <a:extLst>
              <a:ext uri="{FF2B5EF4-FFF2-40B4-BE49-F238E27FC236}">
                <a16:creationId xmlns:a16="http://schemas.microsoft.com/office/drawing/2014/main" id="{1B0AC76A-8F59-610D-6C3A-2A113F42BE1C}"/>
              </a:ext>
            </a:extLst>
          </p:cNvPr>
          <p:cNvSpPr txBox="1"/>
          <p:nvPr/>
        </p:nvSpPr>
        <p:spPr>
          <a:xfrm>
            <a:off x="5473981" y="5553392"/>
            <a:ext cx="6019072" cy="504000"/>
          </a:xfrm>
          <a:prstGeom prst="rect">
            <a:avLst/>
          </a:prstGeom>
          <a:solidFill>
            <a:schemeClr val="tx1"/>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Creating a hub for </a:t>
            </a: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innovation and experimentation </a:t>
            </a: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to govern and support AI initiatives</a:t>
            </a:r>
          </a:p>
        </p:txBody>
      </p:sp>
      <p:pic>
        <p:nvPicPr>
          <p:cNvPr id="22" name="Picture 21">
            <a:extLst>
              <a:ext uri="{FF2B5EF4-FFF2-40B4-BE49-F238E27FC236}">
                <a16:creationId xmlns:a16="http://schemas.microsoft.com/office/drawing/2014/main" id="{8230A978-911C-46AF-40CE-AEBD82576284}"/>
              </a:ext>
            </a:extLst>
          </p:cNvPr>
          <p:cNvPicPr>
            <a:picLocks noChangeAspect="1"/>
          </p:cNvPicPr>
          <p:nvPr/>
        </p:nvPicPr>
        <p:blipFill>
          <a:blip r:embed="rId7">
            <a:duotone>
              <a:schemeClr val="accent1">
                <a:shade val="45000"/>
                <a:satMod val="135000"/>
              </a:schemeClr>
              <a:prstClr val="white"/>
            </a:duotone>
          </a:blip>
          <a:stretch>
            <a:fillRect/>
          </a:stretch>
        </p:blipFill>
        <p:spPr>
          <a:xfrm>
            <a:off x="4934968" y="4899578"/>
            <a:ext cx="468000" cy="468000"/>
          </a:xfrm>
          <a:prstGeom prst="rect">
            <a:avLst/>
          </a:prstGeom>
        </p:spPr>
      </p:pic>
      <p:grpSp>
        <p:nvGrpSpPr>
          <p:cNvPr id="23" name="Group 22">
            <a:extLst>
              <a:ext uri="{FF2B5EF4-FFF2-40B4-BE49-F238E27FC236}">
                <a16:creationId xmlns:a16="http://schemas.microsoft.com/office/drawing/2014/main" id="{BF89A74D-498A-1689-F321-9DFDD8A7B890}"/>
              </a:ext>
            </a:extLst>
          </p:cNvPr>
          <p:cNvGrpSpPr/>
          <p:nvPr/>
        </p:nvGrpSpPr>
        <p:grpSpPr>
          <a:xfrm>
            <a:off x="524315" y="2561812"/>
            <a:ext cx="3559753" cy="3210273"/>
            <a:chOff x="821747" y="3186875"/>
            <a:chExt cx="3559753" cy="3210273"/>
          </a:xfrm>
        </p:grpSpPr>
        <p:grpSp>
          <p:nvGrpSpPr>
            <p:cNvPr id="24" name="Group 23">
              <a:extLst>
                <a:ext uri="{FF2B5EF4-FFF2-40B4-BE49-F238E27FC236}">
                  <a16:creationId xmlns:a16="http://schemas.microsoft.com/office/drawing/2014/main" id="{26423509-5858-893A-FE58-36B603A071C9}"/>
                </a:ext>
              </a:extLst>
            </p:cNvPr>
            <p:cNvGrpSpPr/>
            <p:nvPr/>
          </p:nvGrpSpPr>
          <p:grpSpPr>
            <a:xfrm>
              <a:off x="821747" y="3186875"/>
              <a:ext cx="264103" cy="3210267"/>
              <a:chOff x="1061793" y="2655317"/>
              <a:chExt cx="3778263" cy="1640384"/>
            </a:xfrm>
          </p:grpSpPr>
          <p:sp>
            <p:nvSpPr>
              <p:cNvPr id="29" name="TextBox 14">
                <a:extLst>
                  <a:ext uri="{FF2B5EF4-FFF2-40B4-BE49-F238E27FC236}">
                    <a16:creationId xmlns:a16="http://schemas.microsoft.com/office/drawing/2014/main" id="{D9C6526B-F199-B643-683D-5C8B13120A58}"/>
                  </a:ext>
                </a:extLst>
              </p:cNvPr>
              <p:cNvSpPr txBox="1"/>
              <p:nvPr/>
            </p:nvSpPr>
            <p:spPr>
              <a:xfrm>
                <a:off x="1061793" y="2655317"/>
                <a:ext cx="3778263" cy="504000"/>
              </a:xfrm>
              <a:prstGeom prst="rect">
                <a:avLst/>
              </a:prstGeom>
              <a:solidFill>
                <a:srgbClr val="C81E45"/>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sp>
            <p:nvSpPr>
              <p:cNvPr id="30" name="TextBox 14">
                <a:extLst>
                  <a:ext uri="{FF2B5EF4-FFF2-40B4-BE49-F238E27FC236}">
                    <a16:creationId xmlns:a16="http://schemas.microsoft.com/office/drawing/2014/main" id="{C5BCEB33-1C07-0FEE-01B1-95EFAC6BA7B6}"/>
                  </a:ext>
                </a:extLst>
              </p:cNvPr>
              <p:cNvSpPr txBox="1"/>
              <p:nvPr/>
            </p:nvSpPr>
            <p:spPr>
              <a:xfrm>
                <a:off x="1061793" y="3225943"/>
                <a:ext cx="3778263" cy="504000"/>
              </a:xfrm>
              <a:prstGeom prst="rect">
                <a:avLst/>
              </a:prstGeom>
              <a:solidFill>
                <a:srgbClr val="C81E45"/>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2</a:t>
                </a:r>
              </a:p>
            </p:txBody>
          </p:sp>
          <p:sp>
            <p:nvSpPr>
              <p:cNvPr id="31" name="TextBox 14">
                <a:extLst>
                  <a:ext uri="{FF2B5EF4-FFF2-40B4-BE49-F238E27FC236}">
                    <a16:creationId xmlns:a16="http://schemas.microsoft.com/office/drawing/2014/main" id="{4B03D1FB-039E-BFC2-AED7-ABAE1FD81836}"/>
                  </a:ext>
                </a:extLst>
              </p:cNvPr>
              <p:cNvSpPr txBox="1"/>
              <p:nvPr/>
            </p:nvSpPr>
            <p:spPr>
              <a:xfrm>
                <a:off x="1061793" y="3791701"/>
                <a:ext cx="3778263" cy="504000"/>
              </a:xfrm>
              <a:prstGeom prst="rect">
                <a:avLst/>
              </a:prstGeom>
              <a:solidFill>
                <a:srgbClr val="C81E45"/>
              </a:solidFill>
            </p:spPr>
            <p:txBody>
              <a:bodyPr wrap="square" lIns="72000" tIns="72000" rIns="72000" bIns="72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3</a:t>
                </a:r>
              </a:p>
            </p:txBody>
          </p:sp>
        </p:grpSp>
        <p:grpSp>
          <p:nvGrpSpPr>
            <p:cNvPr id="25" name="Group 24">
              <a:extLst>
                <a:ext uri="{FF2B5EF4-FFF2-40B4-BE49-F238E27FC236}">
                  <a16:creationId xmlns:a16="http://schemas.microsoft.com/office/drawing/2014/main" id="{2A6DCBE1-69CC-926B-97DC-EB4A5B4FCAF6}"/>
                </a:ext>
              </a:extLst>
            </p:cNvPr>
            <p:cNvGrpSpPr/>
            <p:nvPr/>
          </p:nvGrpSpPr>
          <p:grpSpPr>
            <a:xfrm>
              <a:off x="1151441" y="3186882"/>
              <a:ext cx="3230059" cy="3210266"/>
              <a:chOff x="885077" y="2749192"/>
              <a:chExt cx="3775586" cy="3210266"/>
            </a:xfrm>
          </p:grpSpPr>
          <p:sp>
            <p:nvSpPr>
              <p:cNvPr id="26" name="TextBox 14">
                <a:extLst>
                  <a:ext uri="{FF2B5EF4-FFF2-40B4-BE49-F238E27FC236}">
                    <a16:creationId xmlns:a16="http://schemas.microsoft.com/office/drawing/2014/main" id="{3385A6C6-6F7A-B196-D72E-C0CC2C910596}"/>
                  </a:ext>
                </a:extLst>
              </p:cNvPr>
              <p:cNvSpPr txBox="1"/>
              <p:nvPr/>
            </p:nvSpPr>
            <p:spPr>
              <a:xfrm>
                <a:off x="885077" y="2749192"/>
                <a:ext cx="3775586" cy="986340"/>
              </a:xfrm>
              <a:prstGeom prst="rect">
                <a:avLst/>
              </a:prstGeom>
              <a:solidFill>
                <a:schemeClr val="bg1"/>
              </a:solidFill>
              <a:ln w="19050">
                <a:solidFill>
                  <a:srgbClr val="C81E45"/>
                </a:solidFill>
              </a:ln>
            </p:spPr>
            <p:txBody>
              <a:bodyPr wrap="square" lIns="108000" tIns="108000" rIns="108000" bIns="108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GB" sz="1200" dirty="0">
                    <a:solidFill>
                      <a:schemeClr val="tx1">
                        <a:lumMod val="75000"/>
                      </a:schemeClr>
                    </a:solidFill>
                    <a:latin typeface="Arial" panose="020B0604020202020204"/>
                  </a:rPr>
                  <a:t>Insurers </a:t>
                </a:r>
                <a:r>
                  <a:rPr kumimoji="0" lang="en-GB" sz="1200" b="0"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hold a large amount of data, but there are </a:t>
                </a:r>
                <a:r>
                  <a:rPr kumimoji="0" lang="en-GB" sz="1200" b="1"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trust issues</a:t>
                </a:r>
                <a:r>
                  <a:rPr kumimoji="0" lang="en-GB" sz="1200" b="0"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 stemming from inconsistent data quality, some missing data, or a lack of a reliable source</a:t>
                </a:r>
              </a:p>
            </p:txBody>
          </p:sp>
          <p:sp>
            <p:nvSpPr>
              <p:cNvPr id="27" name="TextBox 14">
                <a:extLst>
                  <a:ext uri="{FF2B5EF4-FFF2-40B4-BE49-F238E27FC236}">
                    <a16:creationId xmlns:a16="http://schemas.microsoft.com/office/drawing/2014/main" id="{3E26C8DF-403B-8A1F-DCF3-ADAA6FA6947B}"/>
                  </a:ext>
                </a:extLst>
              </p:cNvPr>
              <p:cNvSpPr txBox="1"/>
              <p:nvPr/>
            </p:nvSpPr>
            <p:spPr>
              <a:xfrm>
                <a:off x="885077" y="3865918"/>
                <a:ext cx="3775586" cy="986340"/>
              </a:xfrm>
              <a:prstGeom prst="rect">
                <a:avLst/>
              </a:prstGeom>
              <a:solidFill>
                <a:schemeClr val="bg1"/>
              </a:solidFill>
              <a:ln w="19050">
                <a:solidFill>
                  <a:srgbClr val="C81E45"/>
                </a:solidFill>
              </a:ln>
            </p:spPr>
            <p:txBody>
              <a:bodyPr wrap="square" lIns="108000" tIns="108000" rIns="108000" bIns="108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Business teams experience </a:t>
                </a:r>
                <a:r>
                  <a:rPr kumimoji="0" lang="en-GB" sz="1200" b="1"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challenges consuming data</a:t>
                </a:r>
                <a:r>
                  <a:rPr kumimoji="0" lang="en-GB" sz="1200" b="0"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 due to a fragmented data landscape, which requires time-consuming workarounds</a:t>
                </a:r>
              </a:p>
            </p:txBody>
          </p:sp>
          <p:sp>
            <p:nvSpPr>
              <p:cNvPr id="28" name="TextBox 14">
                <a:extLst>
                  <a:ext uri="{FF2B5EF4-FFF2-40B4-BE49-F238E27FC236}">
                    <a16:creationId xmlns:a16="http://schemas.microsoft.com/office/drawing/2014/main" id="{9484E077-ABFA-3648-FE3E-714B23B1298E}"/>
                  </a:ext>
                </a:extLst>
              </p:cNvPr>
              <p:cNvSpPr txBox="1"/>
              <p:nvPr/>
            </p:nvSpPr>
            <p:spPr>
              <a:xfrm>
                <a:off x="885077" y="4973118"/>
                <a:ext cx="3775586" cy="986340"/>
              </a:xfrm>
              <a:prstGeom prst="rect">
                <a:avLst/>
              </a:prstGeom>
              <a:solidFill>
                <a:schemeClr val="bg1"/>
              </a:solidFill>
              <a:ln w="19050">
                <a:solidFill>
                  <a:srgbClr val="C81E45"/>
                </a:solidFill>
              </a:ln>
            </p:spPr>
            <p:txBody>
              <a:bodyPr wrap="square" lIns="108000" tIns="108000" rIns="108000" bIns="108000" rtlCol="0" anchor="ctr">
                <a:noAutofit/>
              </a:bodyPr>
              <a:lstStyle>
                <a:defPPr>
                  <a:defRPr lang="en-US"/>
                </a:defPPr>
                <a:lvl1pPr algn="l" rtl="0" eaLnBrk="0" fontAlgn="base" hangingPunct="0">
                  <a:spcBef>
                    <a:spcPct val="50000"/>
                  </a:spcBef>
                  <a:spcAft>
                    <a:spcPct val="0"/>
                  </a:spcAft>
                  <a:defRPr lang="en-GB" kern="1200">
                    <a:solidFill>
                      <a:schemeClr val="tx1"/>
                    </a:solidFill>
                    <a:latin typeface="Frutiger 45 Light"/>
                    <a:ea typeface="+mn-ea"/>
                    <a:cs typeface="+mn-cs"/>
                  </a:defRPr>
                </a:lvl1pPr>
                <a:lvl2pPr marL="457200" algn="l" rtl="0" eaLnBrk="0" fontAlgn="base" hangingPunct="0">
                  <a:spcBef>
                    <a:spcPct val="50000"/>
                  </a:spcBef>
                  <a:spcAft>
                    <a:spcPct val="0"/>
                  </a:spcAft>
                  <a:defRPr kern="1200">
                    <a:solidFill>
                      <a:schemeClr val="tx1"/>
                    </a:solidFill>
                    <a:latin typeface="Frutiger 45 Light" pitchFamily="34" charset="0"/>
                    <a:ea typeface="+mn-ea"/>
                    <a:cs typeface="+mn-cs"/>
                  </a:defRPr>
                </a:lvl2pPr>
                <a:lvl3pPr marL="914400" algn="l" rtl="0" eaLnBrk="0" fontAlgn="base" hangingPunct="0">
                  <a:spcBef>
                    <a:spcPct val="50000"/>
                  </a:spcBef>
                  <a:spcAft>
                    <a:spcPct val="0"/>
                  </a:spcAft>
                  <a:defRPr kern="1200">
                    <a:solidFill>
                      <a:schemeClr val="tx1"/>
                    </a:solidFill>
                    <a:latin typeface="Frutiger 45 Light" pitchFamily="34" charset="0"/>
                    <a:ea typeface="+mn-ea"/>
                    <a:cs typeface="+mn-cs"/>
                  </a:defRPr>
                </a:lvl3pPr>
                <a:lvl4pPr marL="1371600" algn="l" rtl="0" eaLnBrk="0" fontAlgn="base" hangingPunct="0">
                  <a:spcBef>
                    <a:spcPct val="50000"/>
                  </a:spcBef>
                  <a:spcAft>
                    <a:spcPct val="0"/>
                  </a:spcAft>
                  <a:defRPr kern="1200">
                    <a:solidFill>
                      <a:schemeClr val="tx1"/>
                    </a:solidFill>
                    <a:latin typeface="Frutiger 45 Light" pitchFamily="34" charset="0"/>
                    <a:ea typeface="+mn-ea"/>
                    <a:cs typeface="+mn-cs"/>
                  </a:defRPr>
                </a:lvl4pPr>
                <a:lvl5pPr marL="1828800" algn="l" rtl="0" eaLnBrk="0" fontAlgn="base" hangingPunct="0">
                  <a:spcBef>
                    <a:spcPct val="50000"/>
                  </a:spcBef>
                  <a:spcAft>
                    <a:spcPct val="0"/>
                  </a:spcAft>
                  <a:defRPr kern="1200">
                    <a:solidFill>
                      <a:schemeClr val="tx1"/>
                    </a:solidFill>
                    <a:latin typeface="Frutiger 45 Light" pitchFamily="34" charset="0"/>
                    <a:ea typeface="+mn-ea"/>
                    <a:cs typeface="+mn-cs"/>
                  </a:defRPr>
                </a:lvl5pPr>
                <a:lvl6pPr marL="2286000" algn="l" defTabSz="914400" rtl="0" eaLnBrk="1" latinLnBrk="0" hangingPunct="1">
                  <a:defRPr kern="1200">
                    <a:solidFill>
                      <a:schemeClr val="tx1"/>
                    </a:solidFill>
                    <a:latin typeface="Frutiger 45 Light" pitchFamily="34" charset="0"/>
                    <a:ea typeface="+mn-ea"/>
                    <a:cs typeface="+mn-cs"/>
                  </a:defRPr>
                </a:lvl6pPr>
                <a:lvl7pPr marL="2743200" algn="l" defTabSz="914400" rtl="0" eaLnBrk="1" latinLnBrk="0" hangingPunct="1">
                  <a:defRPr kern="1200">
                    <a:solidFill>
                      <a:schemeClr val="tx1"/>
                    </a:solidFill>
                    <a:latin typeface="Frutiger 45 Light" pitchFamily="34" charset="0"/>
                    <a:ea typeface="+mn-ea"/>
                    <a:cs typeface="+mn-cs"/>
                  </a:defRPr>
                </a:lvl7pPr>
                <a:lvl8pPr marL="3200400" algn="l" defTabSz="914400" rtl="0" eaLnBrk="1" latinLnBrk="0" hangingPunct="1">
                  <a:defRPr kern="1200">
                    <a:solidFill>
                      <a:schemeClr val="tx1"/>
                    </a:solidFill>
                    <a:latin typeface="Frutiger 45 Light" pitchFamily="34" charset="0"/>
                    <a:ea typeface="+mn-ea"/>
                    <a:cs typeface="+mn-cs"/>
                  </a:defRPr>
                </a:lvl8pPr>
                <a:lvl9pPr marL="3657600" algn="l" defTabSz="914400" rtl="0" eaLnBrk="1" latinLnBrk="0" hangingPunct="1">
                  <a:defRPr kern="1200">
                    <a:solidFill>
                      <a:schemeClr val="tx1"/>
                    </a:solidFill>
                    <a:latin typeface="Frutiger 45 Light" pitchFamily="34" charset="0"/>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Varying processes and governance across teams have resulted in </a:t>
                </a:r>
                <a:r>
                  <a:rPr kumimoji="0" lang="en-GB" sz="1200" b="1"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data silos </a:t>
                </a:r>
                <a:r>
                  <a:rPr kumimoji="0" lang="en-GB" sz="1200" b="0" i="0" u="none" strike="noStrike" kern="1200" cap="none" spc="0" normalizeH="0" baseline="0" noProof="0" dirty="0">
                    <a:ln>
                      <a:noFill/>
                    </a:ln>
                    <a:solidFill>
                      <a:schemeClr val="tx1">
                        <a:lumMod val="75000"/>
                      </a:schemeClr>
                    </a:solidFill>
                    <a:effectLst/>
                    <a:uLnTx/>
                    <a:uFillTx/>
                    <a:latin typeface="Arial" panose="020B0604020202020204"/>
                    <a:ea typeface="+mn-ea"/>
                    <a:cs typeface="+mn-cs"/>
                  </a:rPr>
                  <a:t>and increasing architectural debt within the group</a:t>
                </a:r>
              </a:p>
            </p:txBody>
          </p:sp>
        </p:grpSp>
      </p:grpSp>
    </p:spTree>
    <p:extLst>
      <p:ext uri="{BB962C8B-B14F-4D97-AF65-F5344CB8AC3E}">
        <p14:creationId xmlns:p14="http://schemas.microsoft.com/office/powerpoint/2010/main" val="376451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94756-619E-C03A-2E81-D17EBD20F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7D619-572A-F280-FCEB-C15E17EC0279}"/>
              </a:ext>
            </a:extLst>
          </p:cNvPr>
          <p:cNvSpPr>
            <a:spLocks noGrp="1"/>
          </p:cNvSpPr>
          <p:nvPr>
            <p:ph type="title"/>
          </p:nvPr>
        </p:nvSpPr>
        <p:spPr>
          <a:xfrm>
            <a:off x="542087" y="202379"/>
            <a:ext cx="11154083" cy="1143000"/>
          </a:xfrm>
        </p:spPr>
        <p:txBody>
          <a:bodyPr/>
          <a:lstStyle/>
          <a:p>
            <a:r>
              <a:rPr lang="en-GB" dirty="0"/>
              <a:t>Data capabilities required for success</a:t>
            </a:r>
          </a:p>
        </p:txBody>
      </p:sp>
      <p:sp>
        <p:nvSpPr>
          <p:cNvPr id="5" name="Slide Number Placeholder 4">
            <a:extLst>
              <a:ext uri="{FF2B5EF4-FFF2-40B4-BE49-F238E27FC236}">
                <a16:creationId xmlns:a16="http://schemas.microsoft.com/office/drawing/2014/main" id="{87CC7A8E-C68D-3B5D-7A88-F38556BEBA2C}"/>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7</a:t>
            </a:fld>
            <a:endParaRPr lang="en-GB"/>
          </a:p>
        </p:txBody>
      </p:sp>
      <p:sp>
        <p:nvSpPr>
          <p:cNvPr id="4" name="Rectangle 3">
            <a:extLst>
              <a:ext uri="{FF2B5EF4-FFF2-40B4-BE49-F238E27FC236}">
                <a16:creationId xmlns:a16="http://schemas.microsoft.com/office/drawing/2014/main" id="{5C4057E8-7C8E-EA32-8E69-B4E55C2D396A}"/>
              </a:ext>
            </a:extLst>
          </p:cNvPr>
          <p:cNvSpPr/>
          <p:nvPr/>
        </p:nvSpPr>
        <p:spPr>
          <a:xfrm>
            <a:off x="6421868" y="6174726"/>
            <a:ext cx="84309" cy="432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FA675390-EFCD-A702-8F3F-C95DA6F203FD}"/>
              </a:ext>
            </a:extLst>
          </p:cNvPr>
          <p:cNvSpPr/>
          <p:nvPr/>
        </p:nvSpPr>
        <p:spPr>
          <a:xfrm>
            <a:off x="5509806" y="3295824"/>
            <a:ext cx="1224000" cy="1224000"/>
          </a:xfrm>
          <a:custGeom>
            <a:avLst/>
            <a:gdLst>
              <a:gd name="connsiteX0" fmla="*/ 0 w 1252807"/>
              <a:gd name="connsiteY0" fmla="*/ 626404 h 1252807"/>
              <a:gd name="connsiteX1" fmla="*/ 626404 w 1252807"/>
              <a:gd name="connsiteY1" fmla="*/ 0 h 1252807"/>
              <a:gd name="connsiteX2" fmla="*/ 1252808 w 1252807"/>
              <a:gd name="connsiteY2" fmla="*/ 626404 h 1252807"/>
              <a:gd name="connsiteX3" fmla="*/ 626404 w 1252807"/>
              <a:gd name="connsiteY3" fmla="*/ 1252808 h 1252807"/>
              <a:gd name="connsiteX4" fmla="*/ 0 w 1252807"/>
              <a:gd name="connsiteY4" fmla="*/ 626404 h 125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807" h="1252807">
                <a:moveTo>
                  <a:pt x="0" y="626404"/>
                </a:moveTo>
                <a:cubicBezTo>
                  <a:pt x="0" y="280451"/>
                  <a:pt x="280451" y="0"/>
                  <a:pt x="626404" y="0"/>
                </a:cubicBezTo>
                <a:cubicBezTo>
                  <a:pt x="972357" y="0"/>
                  <a:pt x="1252808" y="280451"/>
                  <a:pt x="1252808" y="626404"/>
                </a:cubicBezTo>
                <a:cubicBezTo>
                  <a:pt x="1252808" y="972357"/>
                  <a:pt x="972357" y="1252808"/>
                  <a:pt x="626404" y="1252808"/>
                </a:cubicBezTo>
                <a:cubicBezTo>
                  <a:pt x="280451" y="1252808"/>
                  <a:pt x="0" y="972357"/>
                  <a:pt x="0" y="626404"/>
                </a:cubicBezTo>
                <a:close/>
              </a:path>
            </a:pathLst>
          </a:custGeom>
          <a:solidFill>
            <a:schemeClr val="tx1">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Chief </a:t>
            </a:r>
          </a:p>
          <a:p>
            <a:pPr marL="0" marR="0" lvl="0" indent="0" algn="ctr" defTabSz="533400" rtl="0" eaLnBrk="1" fontAlgn="auto" latinLnBrk="0" hangingPunct="1">
              <a:lnSpc>
                <a:spcPct val="90000"/>
              </a:lnSpc>
              <a:spcBef>
                <a:spcPct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Office</a:t>
            </a:r>
          </a:p>
        </p:txBody>
      </p:sp>
      <p:sp>
        <p:nvSpPr>
          <p:cNvPr id="10" name="Freeform: Shape 9">
            <a:extLst>
              <a:ext uri="{FF2B5EF4-FFF2-40B4-BE49-F238E27FC236}">
                <a16:creationId xmlns:a16="http://schemas.microsoft.com/office/drawing/2014/main" id="{C578A9AF-7980-7A46-8391-E3CA5F060243}"/>
              </a:ext>
            </a:extLst>
          </p:cNvPr>
          <p:cNvSpPr/>
          <p:nvPr/>
        </p:nvSpPr>
        <p:spPr>
          <a:xfrm>
            <a:off x="5509806" y="2077080"/>
            <a:ext cx="1224000" cy="1224000"/>
          </a:xfrm>
          <a:custGeom>
            <a:avLst/>
            <a:gdLst>
              <a:gd name="connsiteX0" fmla="*/ 0 w 1252206"/>
              <a:gd name="connsiteY0" fmla="*/ 626103 h 1252206"/>
              <a:gd name="connsiteX1" fmla="*/ 626103 w 1252206"/>
              <a:gd name="connsiteY1" fmla="*/ 0 h 1252206"/>
              <a:gd name="connsiteX2" fmla="*/ 1252206 w 1252206"/>
              <a:gd name="connsiteY2" fmla="*/ 626103 h 1252206"/>
              <a:gd name="connsiteX3" fmla="*/ 626103 w 1252206"/>
              <a:gd name="connsiteY3" fmla="*/ 1252206 h 1252206"/>
              <a:gd name="connsiteX4" fmla="*/ 0 w 1252206"/>
              <a:gd name="connsiteY4" fmla="*/ 626103 h 125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06" h="1252206">
                <a:moveTo>
                  <a:pt x="0" y="626103"/>
                </a:moveTo>
                <a:cubicBezTo>
                  <a:pt x="0" y="280316"/>
                  <a:pt x="280316" y="0"/>
                  <a:pt x="626103" y="0"/>
                </a:cubicBezTo>
                <a:cubicBezTo>
                  <a:pt x="971890" y="0"/>
                  <a:pt x="1252206" y="280316"/>
                  <a:pt x="1252206" y="626103"/>
                </a:cubicBezTo>
                <a:cubicBezTo>
                  <a:pt x="1252206" y="971890"/>
                  <a:pt x="971890" y="1252206"/>
                  <a:pt x="626103" y="1252206"/>
                </a:cubicBezTo>
                <a:cubicBezTo>
                  <a:pt x="280316" y="1252206"/>
                  <a:pt x="0" y="971890"/>
                  <a:pt x="0" y="626103"/>
                </a:cubicBezTo>
                <a:close/>
              </a:path>
            </a:pathLst>
          </a:cu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a:t>
            </a:r>
          </a:p>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Management Foundations</a:t>
            </a:r>
          </a:p>
        </p:txBody>
      </p:sp>
      <p:sp>
        <p:nvSpPr>
          <p:cNvPr id="11" name="Freeform: Shape 10">
            <a:extLst>
              <a:ext uri="{FF2B5EF4-FFF2-40B4-BE49-F238E27FC236}">
                <a16:creationId xmlns:a16="http://schemas.microsoft.com/office/drawing/2014/main" id="{496A4BDA-007E-F584-C9B9-2F78E918D53C}"/>
              </a:ext>
            </a:extLst>
          </p:cNvPr>
          <p:cNvSpPr/>
          <p:nvPr/>
        </p:nvSpPr>
        <p:spPr>
          <a:xfrm>
            <a:off x="6592717" y="2678832"/>
            <a:ext cx="1224000" cy="1224000"/>
          </a:xfrm>
          <a:custGeom>
            <a:avLst/>
            <a:gdLst>
              <a:gd name="connsiteX0" fmla="*/ 0 w 1252206"/>
              <a:gd name="connsiteY0" fmla="*/ 626103 h 1252206"/>
              <a:gd name="connsiteX1" fmla="*/ 626103 w 1252206"/>
              <a:gd name="connsiteY1" fmla="*/ 0 h 1252206"/>
              <a:gd name="connsiteX2" fmla="*/ 1252206 w 1252206"/>
              <a:gd name="connsiteY2" fmla="*/ 626103 h 1252206"/>
              <a:gd name="connsiteX3" fmla="*/ 626103 w 1252206"/>
              <a:gd name="connsiteY3" fmla="*/ 1252206 h 1252206"/>
              <a:gd name="connsiteX4" fmla="*/ 0 w 1252206"/>
              <a:gd name="connsiteY4" fmla="*/ 626103 h 125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06" h="1252206">
                <a:moveTo>
                  <a:pt x="0" y="626103"/>
                </a:moveTo>
                <a:cubicBezTo>
                  <a:pt x="0" y="280316"/>
                  <a:pt x="280316" y="0"/>
                  <a:pt x="626103" y="0"/>
                </a:cubicBezTo>
                <a:cubicBezTo>
                  <a:pt x="971890" y="0"/>
                  <a:pt x="1252206" y="280316"/>
                  <a:pt x="1252206" y="626103"/>
                </a:cubicBezTo>
                <a:cubicBezTo>
                  <a:pt x="1252206" y="971890"/>
                  <a:pt x="971890" y="1252206"/>
                  <a:pt x="626103" y="1252206"/>
                </a:cubicBezTo>
                <a:cubicBezTo>
                  <a:pt x="280316" y="1252206"/>
                  <a:pt x="0" y="971890"/>
                  <a:pt x="0" y="626103"/>
                </a:cubicBezTo>
                <a:close/>
              </a:path>
            </a:pathLst>
          </a:custGeom>
          <a:solidFill>
            <a:schemeClr val="accent1"/>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a:t>
            </a:r>
          </a:p>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Platform</a:t>
            </a:r>
          </a:p>
        </p:txBody>
      </p:sp>
      <p:sp>
        <p:nvSpPr>
          <p:cNvPr id="12" name="Freeform: Shape 11">
            <a:extLst>
              <a:ext uri="{FF2B5EF4-FFF2-40B4-BE49-F238E27FC236}">
                <a16:creationId xmlns:a16="http://schemas.microsoft.com/office/drawing/2014/main" id="{DA01A9B9-5A6E-8F10-FE3C-8CE74655B8F0}"/>
              </a:ext>
            </a:extLst>
          </p:cNvPr>
          <p:cNvSpPr/>
          <p:nvPr/>
        </p:nvSpPr>
        <p:spPr>
          <a:xfrm>
            <a:off x="6592717" y="3920436"/>
            <a:ext cx="1224000" cy="1224000"/>
          </a:xfrm>
          <a:custGeom>
            <a:avLst/>
            <a:gdLst>
              <a:gd name="connsiteX0" fmla="*/ 0 w 1252206"/>
              <a:gd name="connsiteY0" fmla="*/ 626103 h 1252206"/>
              <a:gd name="connsiteX1" fmla="*/ 626103 w 1252206"/>
              <a:gd name="connsiteY1" fmla="*/ 0 h 1252206"/>
              <a:gd name="connsiteX2" fmla="*/ 1252206 w 1252206"/>
              <a:gd name="connsiteY2" fmla="*/ 626103 h 1252206"/>
              <a:gd name="connsiteX3" fmla="*/ 626103 w 1252206"/>
              <a:gd name="connsiteY3" fmla="*/ 1252206 h 1252206"/>
              <a:gd name="connsiteX4" fmla="*/ 0 w 1252206"/>
              <a:gd name="connsiteY4" fmla="*/ 626103 h 125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06" h="1252206">
                <a:moveTo>
                  <a:pt x="0" y="626103"/>
                </a:moveTo>
                <a:cubicBezTo>
                  <a:pt x="0" y="280316"/>
                  <a:pt x="280316" y="0"/>
                  <a:pt x="626103" y="0"/>
                </a:cubicBezTo>
                <a:cubicBezTo>
                  <a:pt x="971890" y="0"/>
                  <a:pt x="1252206" y="280316"/>
                  <a:pt x="1252206" y="626103"/>
                </a:cubicBezTo>
                <a:cubicBezTo>
                  <a:pt x="1252206" y="971890"/>
                  <a:pt x="971890" y="1252206"/>
                  <a:pt x="626103" y="1252206"/>
                </a:cubicBezTo>
                <a:cubicBezTo>
                  <a:pt x="280316" y="1252206"/>
                  <a:pt x="0" y="971890"/>
                  <a:pt x="0" y="626103"/>
                </a:cubicBezTo>
                <a:close/>
              </a:path>
            </a:pathLst>
          </a:custGeom>
          <a:solidFill>
            <a:schemeClr val="accent1"/>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&amp; AI Transformation</a:t>
            </a:r>
          </a:p>
        </p:txBody>
      </p:sp>
      <p:sp>
        <p:nvSpPr>
          <p:cNvPr id="13" name="Freeform: Shape 12">
            <a:extLst>
              <a:ext uri="{FF2B5EF4-FFF2-40B4-BE49-F238E27FC236}">
                <a16:creationId xmlns:a16="http://schemas.microsoft.com/office/drawing/2014/main" id="{3647F944-7D04-1461-6CE5-1FFF3C9FBFEA}"/>
              </a:ext>
            </a:extLst>
          </p:cNvPr>
          <p:cNvSpPr/>
          <p:nvPr/>
        </p:nvSpPr>
        <p:spPr>
          <a:xfrm>
            <a:off x="5509806" y="4514568"/>
            <a:ext cx="1224000" cy="1224000"/>
          </a:xfrm>
          <a:custGeom>
            <a:avLst/>
            <a:gdLst>
              <a:gd name="connsiteX0" fmla="*/ 0 w 1252206"/>
              <a:gd name="connsiteY0" fmla="*/ 626103 h 1252206"/>
              <a:gd name="connsiteX1" fmla="*/ 626103 w 1252206"/>
              <a:gd name="connsiteY1" fmla="*/ 0 h 1252206"/>
              <a:gd name="connsiteX2" fmla="*/ 1252206 w 1252206"/>
              <a:gd name="connsiteY2" fmla="*/ 626103 h 1252206"/>
              <a:gd name="connsiteX3" fmla="*/ 626103 w 1252206"/>
              <a:gd name="connsiteY3" fmla="*/ 1252206 h 1252206"/>
              <a:gd name="connsiteX4" fmla="*/ 0 w 1252206"/>
              <a:gd name="connsiteY4" fmla="*/ 626103 h 125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06" h="1252206">
                <a:moveTo>
                  <a:pt x="0" y="626103"/>
                </a:moveTo>
                <a:cubicBezTo>
                  <a:pt x="0" y="280316"/>
                  <a:pt x="280316" y="0"/>
                  <a:pt x="626103" y="0"/>
                </a:cubicBezTo>
                <a:cubicBezTo>
                  <a:pt x="971890" y="0"/>
                  <a:pt x="1252206" y="280316"/>
                  <a:pt x="1252206" y="626103"/>
                </a:cubicBezTo>
                <a:cubicBezTo>
                  <a:pt x="1252206" y="971890"/>
                  <a:pt x="971890" y="1252206"/>
                  <a:pt x="626103" y="1252206"/>
                </a:cubicBezTo>
                <a:cubicBezTo>
                  <a:pt x="280316" y="1252206"/>
                  <a:pt x="0" y="971890"/>
                  <a:pt x="0" y="626103"/>
                </a:cubicBezTo>
                <a:close/>
              </a:path>
            </a:pathLst>
          </a:custGeom>
          <a:solidFill>
            <a:schemeClr val="accent1"/>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&amp; ML Products</a:t>
            </a:r>
          </a:p>
        </p:txBody>
      </p:sp>
      <p:sp>
        <p:nvSpPr>
          <p:cNvPr id="14" name="Freeform: Shape 13">
            <a:extLst>
              <a:ext uri="{FF2B5EF4-FFF2-40B4-BE49-F238E27FC236}">
                <a16:creationId xmlns:a16="http://schemas.microsoft.com/office/drawing/2014/main" id="{86082D04-13D0-9FD8-DB6E-46BE0B13FD13}"/>
              </a:ext>
            </a:extLst>
          </p:cNvPr>
          <p:cNvSpPr/>
          <p:nvPr/>
        </p:nvSpPr>
        <p:spPr>
          <a:xfrm>
            <a:off x="4426895" y="3920436"/>
            <a:ext cx="1224000" cy="1224000"/>
          </a:xfrm>
          <a:custGeom>
            <a:avLst/>
            <a:gdLst>
              <a:gd name="connsiteX0" fmla="*/ 0 w 1252206"/>
              <a:gd name="connsiteY0" fmla="*/ 626103 h 1252206"/>
              <a:gd name="connsiteX1" fmla="*/ 626103 w 1252206"/>
              <a:gd name="connsiteY1" fmla="*/ 0 h 1252206"/>
              <a:gd name="connsiteX2" fmla="*/ 1252206 w 1252206"/>
              <a:gd name="connsiteY2" fmla="*/ 626103 h 1252206"/>
              <a:gd name="connsiteX3" fmla="*/ 626103 w 1252206"/>
              <a:gd name="connsiteY3" fmla="*/ 1252206 h 1252206"/>
              <a:gd name="connsiteX4" fmla="*/ 0 w 1252206"/>
              <a:gd name="connsiteY4" fmla="*/ 626103 h 125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06" h="1252206">
                <a:moveTo>
                  <a:pt x="0" y="626103"/>
                </a:moveTo>
                <a:cubicBezTo>
                  <a:pt x="0" y="280316"/>
                  <a:pt x="280316" y="0"/>
                  <a:pt x="626103" y="0"/>
                </a:cubicBezTo>
                <a:cubicBezTo>
                  <a:pt x="971890" y="0"/>
                  <a:pt x="1252206" y="280316"/>
                  <a:pt x="1252206" y="626103"/>
                </a:cubicBezTo>
                <a:cubicBezTo>
                  <a:pt x="1252206" y="971890"/>
                  <a:pt x="971890" y="1252206"/>
                  <a:pt x="626103" y="1252206"/>
                </a:cubicBezTo>
                <a:cubicBezTo>
                  <a:pt x="280316" y="1252206"/>
                  <a:pt x="0" y="971890"/>
                  <a:pt x="0" y="626103"/>
                </a:cubicBezTo>
                <a:close/>
              </a:path>
            </a:pathLst>
          </a:cu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a:t>
            </a:r>
          </a:p>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Analytics &amp; Insights</a:t>
            </a:r>
          </a:p>
        </p:txBody>
      </p:sp>
      <p:sp>
        <p:nvSpPr>
          <p:cNvPr id="15" name="Freeform: Shape 14">
            <a:extLst>
              <a:ext uri="{FF2B5EF4-FFF2-40B4-BE49-F238E27FC236}">
                <a16:creationId xmlns:a16="http://schemas.microsoft.com/office/drawing/2014/main" id="{967D622C-0D76-622E-B5EF-0B069324F8BC}"/>
              </a:ext>
            </a:extLst>
          </p:cNvPr>
          <p:cNvSpPr/>
          <p:nvPr/>
        </p:nvSpPr>
        <p:spPr>
          <a:xfrm>
            <a:off x="4426895" y="2678832"/>
            <a:ext cx="1224000" cy="1224000"/>
          </a:xfrm>
          <a:custGeom>
            <a:avLst/>
            <a:gdLst>
              <a:gd name="connsiteX0" fmla="*/ 0 w 1252206"/>
              <a:gd name="connsiteY0" fmla="*/ 626103 h 1252206"/>
              <a:gd name="connsiteX1" fmla="*/ 626103 w 1252206"/>
              <a:gd name="connsiteY1" fmla="*/ 0 h 1252206"/>
              <a:gd name="connsiteX2" fmla="*/ 1252206 w 1252206"/>
              <a:gd name="connsiteY2" fmla="*/ 626103 h 1252206"/>
              <a:gd name="connsiteX3" fmla="*/ 626103 w 1252206"/>
              <a:gd name="connsiteY3" fmla="*/ 1252206 h 1252206"/>
              <a:gd name="connsiteX4" fmla="*/ 0 w 1252206"/>
              <a:gd name="connsiteY4" fmla="*/ 626103 h 125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206" h="1252206">
                <a:moveTo>
                  <a:pt x="0" y="626103"/>
                </a:moveTo>
                <a:cubicBezTo>
                  <a:pt x="0" y="280316"/>
                  <a:pt x="280316" y="0"/>
                  <a:pt x="626103" y="0"/>
                </a:cubicBezTo>
                <a:cubicBezTo>
                  <a:pt x="971890" y="0"/>
                  <a:pt x="1252206" y="280316"/>
                  <a:pt x="1252206" y="626103"/>
                </a:cubicBezTo>
                <a:cubicBezTo>
                  <a:pt x="1252206" y="971890"/>
                  <a:pt x="971890" y="1252206"/>
                  <a:pt x="626103" y="1252206"/>
                </a:cubicBezTo>
                <a:cubicBezTo>
                  <a:pt x="280316" y="1252206"/>
                  <a:pt x="0" y="971890"/>
                  <a:pt x="0" y="626103"/>
                </a:cubicBezTo>
                <a:close/>
              </a:path>
            </a:pathLst>
          </a:custGeom>
          <a:solidFill>
            <a:schemeClr val="accent1"/>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Data &amp; AI</a:t>
            </a:r>
          </a:p>
          <a:p>
            <a:pPr marL="0" marR="0" lvl="0" indent="0" algn="ctr" defTabSz="48895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FFFFF"/>
                </a:solidFill>
                <a:effectLst/>
                <a:uLnTx/>
                <a:uFillTx/>
                <a:latin typeface="Arial" panose="020B0604020202020204"/>
                <a:ea typeface="+mn-ea"/>
                <a:cs typeface="+mn-cs"/>
              </a:rPr>
              <a:t>Labs</a:t>
            </a:r>
          </a:p>
        </p:txBody>
      </p:sp>
      <p:grpSp>
        <p:nvGrpSpPr>
          <p:cNvPr id="16" name="Group 15">
            <a:extLst>
              <a:ext uri="{FF2B5EF4-FFF2-40B4-BE49-F238E27FC236}">
                <a16:creationId xmlns:a16="http://schemas.microsoft.com/office/drawing/2014/main" id="{D5E194E9-791C-1B04-3BB4-BBE0BFCD8CBA}"/>
              </a:ext>
            </a:extLst>
          </p:cNvPr>
          <p:cNvGrpSpPr/>
          <p:nvPr/>
        </p:nvGrpSpPr>
        <p:grpSpPr>
          <a:xfrm>
            <a:off x="8028000" y="2846837"/>
            <a:ext cx="3761389" cy="868285"/>
            <a:chOff x="8132775" y="2834565"/>
            <a:chExt cx="3761389" cy="868285"/>
          </a:xfrm>
        </p:grpSpPr>
        <p:sp>
          <p:nvSpPr>
            <p:cNvPr id="17" name="TextBox 16">
              <a:extLst>
                <a:ext uri="{FF2B5EF4-FFF2-40B4-BE49-F238E27FC236}">
                  <a16:creationId xmlns:a16="http://schemas.microsoft.com/office/drawing/2014/main" id="{82C8652B-54B4-59DC-5B3D-095533BE3298}"/>
                </a:ext>
              </a:extLst>
            </p:cNvPr>
            <p:cNvSpPr txBox="1"/>
            <p:nvPr/>
          </p:nvSpPr>
          <p:spPr>
            <a:xfrm>
              <a:off x="8133129" y="3058272"/>
              <a:ext cx="3761035" cy="644578"/>
            </a:xfrm>
            <a:prstGeom prst="rect">
              <a:avLst/>
            </a:prstGeom>
            <a:noFill/>
          </p:spPr>
          <p:txBody>
            <a:bodyPr wrap="square"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Scalable, secure and flexible </a:t>
              </a: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cloud-based data infrastructure</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 tools, and technologies to support </a:t>
              </a:r>
              <a:r>
                <a:rPr lang="en-GB" sz="1200" dirty="0">
                  <a:solidFill>
                    <a:srgbClr val="3F4548"/>
                  </a:solidFill>
                  <a:latin typeface="Arial" panose="020B0604020202020204"/>
                </a:rPr>
                <a:t>the firm’s </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data strategy</a:t>
              </a:r>
            </a:p>
          </p:txBody>
        </p:sp>
        <p:sp>
          <p:nvSpPr>
            <p:cNvPr id="18" name="TextBox 17">
              <a:extLst>
                <a:ext uri="{FF2B5EF4-FFF2-40B4-BE49-F238E27FC236}">
                  <a16:creationId xmlns:a16="http://schemas.microsoft.com/office/drawing/2014/main" id="{F717EA6E-F004-194F-8619-FBE22CFEEB7C}"/>
                </a:ext>
              </a:extLst>
            </p:cNvPr>
            <p:cNvSpPr txBox="1"/>
            <p:nvPr/>
          </p:nvSpPr>
          <p:spPr>
            <a:xfrm>
              <a:off x="8132775" y="2834565"/>
              <a:ext cx="3358942"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Scalable and leading-edge data infrastructure</a:t>
              </a:r>
            </a:p>
          </p:txBody>
        </p:sp>
      </p:grpSp>
      <p:grpSp>
        <p:nvGrpSpPr>
          <p:cNvPr id="19" name="Group 18">
            <a:extLst>
              <a:ext uri="{FF2B5EF4-FFF2-40B4-BE49-F238E27FC236}">
                <a16:creationId xmlns:a16="http://schemas.microsoft.com/office/drawing/2014/main" id="{635324A3-BBD0-14C5-29D0-08F44A63CD1C}"/>
              </a:ext>
            </a:extLst>
          </p:cNvPr>
          <p:cNvGrpSpPr/>
          <p:nvPr/>
        </p:nvGrpSpPr>
        <p:grpSpPr>
          <a:xfrm>
            <a:off x="8028354" y="4135563"/>
            <a:ext cx="3761035" cy="1099551"/>
            <a:chOff x="8028354" y="4389991"/>
            <a:chExt cx="3761035" cy="1099551"/>
          </a:xfrm>
        </p:grpSpPr>
        <p:sp>
          <p:nvSpPr>
            <p:cNvPr id="20" name="TextBox 19">
              <a:extLst>
                <a:ext uri="{FF2B5EF4-FFF2-40B4-BE49-F238E27FC236}">
                  <a16:creationId xmlns:a16="http://schemas.microsoft.com/office/drawing/2014/main" id="{922B0311-615B-30D4-C956-06F0F15D7654}"/>
                </a:ext>
              </a:extLst>
            </p:cNvPr>
            <p:cNvSpPr txBox="1"/>
            <p:nvPr/>
          </p:nvSpPr>
          <p:spPr>
            <a:xfrm>
              <a:off x="8028354" y="4588290"/>
              <a:ext cx="3761035" cy="901252"/>
            </a:xfrm>
            <a:prstGeom prst="rect">
              <a:avLst/>
            </a:prstGeom>
            <a:noFill/>
          </p:spPr>
          <p:txBody>
            <a:bodyPr wrap="square" lIns="0" tIns="0" rIns="0" b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Enabling everyone </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in the organisation to make decisions with data &amp; insights, by instilling a data culture, uplifting data literacy and adopting new ways of working to achieve </a:t>
              </a:r>
              <a:r>
                <a:rPr lang="en-GB" sz="1200" dirty="0">
                  <a:solidFill>
                    <a:srgbClr val="3F4548"/>
                  </a:solidFill>
                  <a:latin typeface="Arial" panose="020B0604020202020204"/>
                </a:rPr>
                <a:t>the firm’s </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business outcomes</a:t>
              </a:r>
            </a:p>
          </p:txBody>
        </p:sp>
        <p:sp>
          <p:nvSpPr>
            <p:cNvPr id="21" name="TextBox 20">
              <a:extLst>
                <a:ext uri="{FF2B5EF4-FFF2-40B4-BE49-F238E27FC236}">
                  <a16:creationId xmlns:a16="http://schemas.microsoft.com/office/drawing/2014/main" id="{0B774670-5E50-B218-1A7B-961733706F88}"/>
                </a:ext>
              </a:extLst>
            </p:cNvPr>
            <p:cNvSpPr txBox="1"/>
            <p:nvPr/>
          </p:nvSpPr>
          <p:spPr>
            <a:xfrm>
              <a:off x="8028354" y="4389991"/>
              <a:ext cx="3358942"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Provide </a:t>
              </a:r>
              <a:r>
                <a:rPr lang="en-GB" sz="1200" b="1" dirty="0">
                  <a:solidFill>
                    <a:srgbClr val="C81E45"/>
                  </a:solidFill>
                  <a:latin typeface="Arial" panose="020B0604020202020204"/>
                </a:rPr>
                <a:t>firms</a:t>
              </a: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 with data capabilities required</a:t>
              </a:r>
            </a:p>
          </p:txBody>
        </p:sp>
      </p:grpSp>
      <p:grpSp>
        <p:nvGrpSpPr>
          <p:cNvPr id="22" name="Group 21">
            <a:extLst>
              <a:ext uri="{FF2B5EF4-FFF2-40B4-BE49-F238E27FC236}">
                <a16:creationId xmlns:a16="http://schemas.microsoft.com/office/drawing/2014/main" id="{07966516-80C8-7D6D-F2F4-19C1350F85AB}"/>
              </a:ext>
            </a:extLst>
          </p:cNvPr>
          <p:cNvGrpSpPr/>
          <p:nvPr/>
        </p:nvGrpSpPr>
        <p:grpSpPr>
          <a:xfrm>
            <a:off x="609600" y="2846837"/>
            <a:ext cx="3621803" cy="954121"/>
            <a:chOff x="609600" y="2834565"/>
            <a:chExt cx="3621803" cy="954121"/>
          </a:xfrm>
        </p:grpSpPr>
        <p:sp>
          <p:nvSpPr>
            <p:cNvPr id="23" name="TextBox 22">
              <a:extLst>
                <a:ext uri="{FF2B5EF4-FFF2-40B4-BE49-F238E27FC236}">
                  <a16:creationId xmlns:a16="http://schemas.microsoft.com/office/drawing/2014/main" id="{131C1A1B-10A8-3617-2A4B-0DC6B8A0BBB9}"/>
                </a:ext>
              </a:extLst>
            </p:cNvPr>
            <p:cNvSpPr txBox="1"/>
            <p:nvPr/>
          </p:nvSpPr>
          <p:spPr>
            <a:xfrm>
              <a:off x="609600" y="3058271"/>
              <a:ext cx="3621803" cy="730415"/>
            </a:xfrm>
            <a:prstGeom prst="rect">
              <a:avLst/>
            </a:prstGeom>
            <a:noFill/>
          </p:spPr>
          <p:txBody>
            <a:bodyPr wrap="square" lIns="0" tIns="0" rIns="0" bIns="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A hub for innovation and experimentation, offering advisory AI/ML (Responsible AI framework, guardrails, tooling and best practices) and supporting business units in </a:t>
              </a: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AI use case development</a:t>
              </a:r>
              <a:endPar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D1C338CE-88ED-4AF9-4AAF-958112068C70}"/>
                </a:ext>
              </a:extLst>
            </p:cNvPr>
            <p:cNvSpPr txBox="1"/>
            <p:nvPr/>
          </p:nvSpPr>
          <p:spPr>
            <a:xfrm>
              <a:off x="872461" y="2834565"/>
              <a:ext cx="335894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Support and govern AI initiatives</a:t>
              </a:r>
            </a:p>
          </p:txBody>
        </p:sp>
      </p:grpSp>
      <p:sp>
        <p:nvSpPr>
          <p:cNvPr id="25" name="TextBox 24">
            <a:extLst>
              <a:ext uri="{FF2B5EF4-FFF2-40B4-BE49-F238E27FC236}">
                <a16:creationId xmlns:a16="http://schemas.microsoft.com/office/drawing/2014/main" id="{4BC5DD9B-3789-756B-7836-686E5C0837EE}"/>
              </a:ext>
            </a:extLst>
          </p:cNvPr>
          <p:cNvSpPr txBox="1"/>
          <p:nvPr/>
        </p:nvSpPr>
        <p:spPr>
          <a:xfrm>
            <a:off x="728816" y="4333862"/>
            <a:ext cx="3502587" cy="901252"/>
          </a:xfrm>
          <a:prstGeom prst="rect">
            <a:avLst/>
          </a:prstGeom>
          <a:noFill/>
        </p:spPr>
        <p:txBody>
          <a:bodyPr wrap="square" lIns="0" tIns="0" rIns="0" bIns="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Enabling the use of advanced analytics to generate actionable insights that </a:t>
            </a: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inform strategic decision-making</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 optimising performance and identifying growth opportunities</a:t>
            </a:r>
          </a:p>
        </p:txBody>
      </p:sp>
      <p:sp>
        <p:nvSpPr>
          <p:cNvPr id="26" name="TextBox 25">
            <a:extLst>
              <a:ext uri="{FF2B5EF4-FFF2-40B4-BE49-F238E27FC236}">
                <a16:creationId xmlns:a16="http://schemas.microsoft.com/office/drawing/2014/main" id="{CB12A4AF-E720-B638-1372-4B9143355957}"/>
              </a:ext>
            </a:extLst>
          </p:cNvPr>
          <p:cNvSpPr txBox="1"/>
          <p:nvPr/>
        </p:nvSpPr>
        <p:spPr>
          <a:xfrm>
            <a:off x="872461" y="4135563"/>
            <a:ext cx="335894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Unlock business insight</a:t>
            </a:r>
          </a:p>
        </p:txBody>
      </p:sp>
      <p:sp>
        <p:nvSpPr>
          <p:cNvPr id="27" name="TextBox 26">
            <a:extLst>
              <a:ext uri="{FF2B5EF4-FFF2-40B4-BE49-F238E27FC236}">
                <a16:creationId xmlns:a16="http://schemas.microsoft.com/office/drawing/2014/main" id="{27676472-8CDF-B0F4-32CF-51E8A76562A2}"/>
              </a:ext>
            </a:extLst>
          </p:cNvPr>
          <p:cNvSpPr txBox="1"/>
          <p:nvPr/>
        </p:nvSpPr>
        <p:spPr>
          <a:xfrm>
            <a:off x="1840150" y="5903698"/>
            <a:ext cx="4300538" cy="4945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Scalable and reusable </a:t>
            </a: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Data Products and ML solutions </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that support business objectives and drive value through innovative data applications, for specific business purposes</a:t>
            </a:r>
          </a:p>
        </p:txBody>
      </p:sp>
      <p:sp>
        <p:nvSpPr>
          <p:cNvPr id="28" name="TextBox 27">
            <a:extLst>
              <a:ext uri="{FF2B5EF4-FFF2-40B4-BE49-F238E27FC236}">
                <a16:creationId xmlns:a16="http://schemas.microsoft.com/office/drawing/2014/main" id="{191DFC7B-5BAB-EA33-5C88-1AF11AA26BB6}"/>
              </a:ext>
            </a:extLst>
          </p:cNvPr>
          <p:cNvSpPr txBox="1"/>
          <p:nvPr/>
        </p:nvSpPr>
        <p:spPr>
          <a:xfrm>
            <a:off x="2310948" y="5678994"/>
            <a:ext cx="335894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Make smarter decisions faster</a:t>
            </a:r>
          </a:p>
        </p:txBody>
      </p:sp>
      <p:sp>
        <p:nvSpPr>
          <p:cNvPr id="29" name="TextBox 28">
            <a:extLst>
              <a:ext uri="{FF2B5EF4-FFF2-40B4-BE49-F238E27FC236}">
                <a16:creationId xmlns:a16="http://schemas.microsoft.com/office/drawing/2014/main" id="{1CF03A82-F59F-7EC3-3E95-13CC54A80DF0}"/>
              </a:ext>
            </a:extLst>
          </p:cNvPr>
          <p:cNvSpPr txBox="1"/>
          <p:nvPr/>
        </p:nvSpPr>
        <p:spPr>
          <a:xfrm>
            <a:off x="3292714" y="1560987"/>
            <a:ext cx="5695949" cy="494527"/>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Robust data governance, quality, and compliance frameworks to ensure </a:t>
            </a: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data accuracy </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and </a:t>
            </a:r>
            <a:r>
              <a:rPr kumimoji="0" lang="en-GB" sz="1200" b="1" i="0" u="none" strike="noStrike" kern="1200" cap="none" spc="0" normalizeH="0" baseline="0" noProof="0" dirty="0">
                <a:ln>
                  <a:noFill/>
                </a:ln>
                <a:solidFill>
                  <a:srgbClr val="3F4548"/>
                </a:solidFill>
                <a:effectLst/>
                <a:uLnTx/>
                <a:uFillTx/>
                <a:latin typeface="Arial" panose="020B0604020202020204"/>
                <a:ea typeface="+mn-ea"/>
                <a:cs typeface="+mn-cs"/>
              </a:rPr>
              <a:t>trust</a:t>
            </a:r>
            <a:r>
              <a:rPr kumimoji="0" lang="en-GB" sz="1200" b="0" i="0" u="none" strike="noStrike" kern="1200" cap="none" spc="0" normalizeH="0" baseline="0" noProof="0" dirty="0">
                <a:ln>
                  <a:noFill/>
                </a:ln>
                <a:solidFill>
                  <a:srgbClr val="3F4548"/>
                </a:solidFill>
                <a:effectLst/>
                <a:uLnTx/>
                <a:uFillTx/>
                <a:latin typeface="Arial" panose="020B0604020202020204"/>
                <a:ea typeface="+mn-ea"/>
                <a:cs typeface="+mn-cs"/>
              </a:rPr>
              <a:t> across the organisation </a:t>
            </a:r>
          </a:p>
        </p:txBody>
      </p:sp>
      <p:sp>
        <p:nvSpPr>
          <p:cNvPr id="30" name="TextBox 29">
            <a:extLst>
              <a:ext uri="{FF2B5EF4-FFF2-40B4-BE49-F238E27FC236}">
                <a16:creationId xmlns:a16="http://schemas.microsoft.com/office/drawing/2014/main" id="{2F82EE79-5D9D-6419-A7A1-54401DE474FF}"/>
              </a:ext>
            </a:extLst>
          </p:cNvPr>
          <p:cNvSpPr txBox="1"/>
          <p:nvPr/>
        </p:nvSpPr>
        <p:spPr>
          <a:xfrm>
            <a:off x="4461217" y="1381076"/>
            <a:ext cx="335894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81E45"/>
                </a:solidFill>
                <a:effectLst/>
                <a:uLnTx/>
                <a:uFillTx/>
                <a:latin typeface="Arial" panose="020B0604020202020204"/>
                <a:ea typeface="+mn-ea"/>
                <a:cs typeface="+mn-cs"/>
              </a:rPr>
              <a:t>Establish trust in data</a:t>
            </a:r>
          </a:p>
        </p:txBody>
      </p:sp>
    </p:spTree>
    <p:extLst>
      <p:ext uri="{BB962C8B-B14F-4D97-AF65-F5344CB8AC3E}">
        <p14:creationId xmlns:p14="http://schemas.microsoft.com/office/powerpoint/2010/main" val="16396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B58C-48D7-4EAC-BB9A-D448202FDA0A}"/>
              </a:ext>
            </a:extLst>
          </p:cNvPr>
          <p:cNvSpPr>
            <a:spLocks noGrp="1"/>
          </p:cNvSpPr>
          <p:nvPr>
            <p:ph type="title"/>
          </p:nvPr>
        </p:nvSpPr>
        <p:spPr>
          <a:xfrm>
            <a:off x="518958" y="225254"/>
            <a:ext cx="11154083" cy="1143000"/>
          </a:xfrm>
        </p:spPr>
        <p:txBody>
          <a:bodyPr/>
          <a:lstStyle/>
          <a:p>
            <a:r>
              <a:rPr lang="en-GB" dirty="0"/>
              <a:t>Data flows in P&amp;C reserving</a:t>
            </a:r>
            <a:endParaRPr lang="en-GB" sz="2400" dirty="0"/>
          </a:p>
        </p:txBody>
      </p:sp>
      <p:sp>
        <p:nvSpPr>
          <p:cNvPr id="5" name="Slide Number Placeholder 4">
            <a:extLst>
              <a:ext uri="{FF2B5EF4-FFF2-40B4-BE49-F238E27FC236}">
                <a16:creationId xmlns:a16="http://schemas.microsoft.com/office/drawing/2014/main" id="{CC668E11-F1CC-4040-BA37-41CBE2A85ED8}"/>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8</a:t>
            </a:fld>
            <a:endParaRPr lang="en-GB"/>
          </a:p>
        </p:txBody>
      </p:sp>
      <p:grpSp>
        <p:nvGrpSpPr>
          <p:cNvPr id="7" name="Group 6">
            <a:extLst>
              <a:ext uri="{FF2B5EF4-FFF2-40B4-BE49-F238E27FC236}">
                <a16:creationId xmlns:a16="http://schemas.microsoft.com/office/drawing/2014/main" id="{2D7EAEE4-FA41-1B9D-3097-4CA3BA9EBF29}"/>
              </a:ext>
            </a:extLst>
          </p:cNvPr>
          <p:cNvGrpSpPr/>
          <p:nvPr/>
        </p:nvGrpSpPr>
        <p:grpSpPr>
          <a:xfrm>
            <a:off x="55077" y="1259916"/>
            <a:ext cx="6266210" cy="5040560"/>
            <a:chOff x="510862" y="1267867"/>
            <a:chExt cx="6266210" cy="5040560"/>
          </a:xfrm>
        </p:grpSpPr>
        <p:graphicFrame>
          <p:nvGraphicFramePr>
            <p:cNvPr id="3" name="Diagram 2">
              <a:extLst>
                <a:ext uri="{FF2B5EF4-FFF2-40B4-BE49-F238E27FC236}">
                  <a16:creationId xmlns:a16="http://schemas.microsoft.com/office/drawing/2014/main" id="{2BA95CFB-BCED-CE9F-9F4B-D64BF9E56796}"/>
                </a:ext>
              </a:extLst>
            </p:cNvPr>
            <p:cNvGraphicFramePr/>
            <p:nvPr/>
          </p:nvGraphicFramePr>
          <p:xfrm>
            <a:off x="510862" y="1267867"/>
            <a:ext cx="626621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E186D1A1-0E22-2074-D56B-9A56E40AC9AE}"/>
                </a:ext>
              </a:extLst>
            </p:cNvPr>
            <p:cNvSpPr/>
            <p:nvPr/>
          </p:nvSpPr>
          <p:spPr>
            <a:xfrm rot="21012651">
              <a:off x="2179059" y="2346727"/>
              <a:ext cx="2935828" cy="2890188"/>
            </a:xfrm>
            <a:prstGeom prst="rect">
              <a:avLst/>
            </a:prstGeom>
            <a:noFill/>
          </p:spPr>
          <p:txBody>
            <a:bodyPr wrap="none" lIns="91440" tIns="45720" rIns="91440" bIns="45720">
              <a:prstTxWarp prst="textCircle">
                <a:avLst/>
              </a:prstTxWarp>
              <a:spAutoFit/>
            </a:bodyPr>
            <a:lstStyle/>
            <a:p>
              <a:pPr algn="ctr"/>
              <a:r>
                <a:rPr lang="en-US" sz="5400" b="1" cap="none" spc="0" dirty="0">
                  <a:ln w="0"/>
                  <a:solidFill>
                    <a:schemeClr val="accent1"/>
                  </a:solidFill>
                  <a:effectLst>
                    <a:outerShdw blurRad="38100" dist="19050" dir="2700000" algn="tl" rotWithShape="0">
                      <a:schemeClr val="dk1">
                        <a:alpha val="40000"/>
                      </a:schemeClr>
                    </a:outerShdw>
                  </a:effectLst>
                </a:rPr>
                <a:t>Manual</a:t>
              </a:r>
              <a:r>
                <a:rPr lang="en-US" sz="5400" b="0" cap="none" spc="0" dirty="0">
                  <a:ln w="0"/>
                  <a:solidFill>
                    <a:schemeClr val="tx1"/>
                  </a:solidFill>
                  <a:effectLst>
                    <a:outerShdw blurRad="38100" dist="19050" dir="2700000" algn="tl" rotWithShape="0">
                      <a:schemeClr val="dk1">
                        <a:alpha val="40000"/>
                      </a:schemeClr>
                    </a:outerShdw>
                  </a:effectLst>
                </a:rPr>
                <a:t> Data Processing &amp; Reconciliations </a:t>
              </a:r>
            </a:p>
          </p:txBody>
        </p:sp>
      </p:grpSp>
      <p:sp>
        <p:nvSpPr>
          <p:cNvPr id="8" name="Arrow: Right 7">
            <a:extLst>
              <a:ext uri="{FF2B5EF4-FFF2-40B4-BE49-F238E27FC236}">
                <a16:creationId xmlns:a16="http://schemas.microsoft.com/office/drawing/2014/main" id="{F69B86DD-C2D0-B089-D7B5-263B6B296BC9}"/>
              </a:ext>
            </a:extLst>
          </p:cNvPr>
          <p:cNvSpPr/>
          <p:nvPr/>
        </p:nvSpPr>
        <p:spPr>
          <a:xfrm>
            <a:off x="6096000" y="3389243"/>
            <a:ext cx="1001864" cy="652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1" name="Content Placeholder 10">
            <a:extLst>
              <a:ext uri="{FF2B5EF4-FFF2-40B4-BE49-F238E27FC236}">
                <a16:creationId xmlns:a16="http://schemas.microsoft.com/office/drawing/2014/main" id="{9731DD8F-CD14-45F1-41D8-4BF5E0F1A0B0}"/>
              </a:ext>
            </a:extLst>
          </p:cNvPr>
          <p:cNvGraphicFramePr>
            <a:graphicFrameLocks noGrp="1"/>
          </p:cNvGraphicFramePr>
          <p:nvPr>
            <p:ph idx="1"/>
          </p:nvPr>
        </p:nvGraphicFramePr>
        <p:xfrm>
          <a:off x="7521996" y="1627014"/>
          <a:ext cx="3960073"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ontent Placeholder 2">
            <a:extLst>
              <a:ext uri="{FF2B5EF4-FFF2-40B4-BE49-F238E27FC236}">
                <a16:creationId xmlns:a16="http://schemas.microsoft.com/office/drawing/2014/main" id="{AC822615-7681-6104-8FD1-D4F245654E8F}"/>
              </a:ext>
            </a:extLst>
          </p:cNvPr>
          <p:cNvSpPr txBox="1">
            <a:spLocks/>
          </p:cNvSpPr>
          <p:nvPr/>
        </p:nvSpPr>
        <p:spPr bwMode="auto">
          <a:xfrm>
            <a:off x="7061705" y="1600485"/>
            <a:ext cx="1554788" cy="652007"/>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dirty="0">
                <a:solidFill>
                  <a:schemeClr val="tx1"/>
                </a:solidFill>
              </a:rPr>
              <a:t>Database infrastructure</a:t>
            </a:r>
          </a:p>
        </p:txBody>
      </p:sp>
      <p:sp>
        <p:nvSpPr>
          <p:cNvPr id="12" name="Content Placeholder 2">
            <a:extLst>
              <a:ext uri="{FF2B5EF4-FFF2-40B4-BE49-F238E27FC236}">
                <a16:creationId xmlns:a16="http://schemas.microsoft.com/office/drawing/2014/main" id="{54165F6A-66EC-A0B0-F8C7-F9D6E2D60C63}"/>
              </a:ext>
            </a:extLst>
          </p:cNvPr>
          <p:cNvSpPr txBox="1">
            <a:spLocks/>
          </p:cNvSpPr>
          <p:nvPr/>
        </p:nvSpPr>
        <p:spPr bwMode="auto">
          <a:xfrm>
            <a:off x="8713262" y="1600486"/>
            <a:ext cx="1554788" cy="652007"/>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dirty="0">
                <a:solidFill>
                  <a:schemeClr val="tx1"/>
                </a:solidFill>
              </a:rPr>
              <a:t>Lowest level of granularity</a:t>
            </a:r>
          </a:p>
        </p:txBody>
      </p:sp>
      <p:sp>
        <p:nvSpPr>
          <p:cNvPr id="13" name="Content Placeholder 2">
            <a:extLst>
              <a:ext uri="{FF2B5EF4-FFF2-40B4-BE49-F238E27FC236}">
                <a16:creationId xmlns:a16="http://schemas.microsoft.com/office/drawing/2014/main" id="{C1528B18-653C-FE64-23AD-D36CF1C09804}"/>
              </a:ext>
            </a:extLst>
          </p:cNvPr>
          <p:cNvSpPr txBox="1">
            <a:spLocks/>
          </p:cNvSpPr>
          <p:nvPr/>
        </p:nvSpPr>
        <p:spPr bwMode="auto">
          <a:xfrm>
            <a:off x="7745012" y="3340198"/>
            <a:ext cx="1554788" cy="652007"/>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dirty="0">
                <a:solidFill>
                  <a:schemeClr val="tx1"/>
                </a:solidFill>
              </a:rPr>
              <a:t>Touchless processing</a:t>
            </a:r>
          </a:p>
        </p:txBody>
      </p:sp>
      <p:sp>
        <p:nvSpPr>
          <p:cNvPr id="14" name="Content Placeholder 2">
            <a:extLst>
              <a:ext uri="{FF2B5EF4-FFF2-40B4-BE49-F238E27FC236}">
                <a16:creationId xmlns:a16="http://schemas.microsoft.com/office/drawing/2014/main" id="{C729BA6B-05B3-4B29-D2BF-9E83D4E44EE7}"/>
              </a:ext>
            </a:extLst>
          </p:cNvPr>
          <p:cNvSpPr txBox="1">
            <a:spLocks/>
          </p:cNvSpPr>
          <p:nvPr/>
        </p:nvSpPr>
        <p:spPr bwMode="auto">
          <a:xfrm>
            <a:off x="9712215" y="3340198"/>
            <a:ext cx="1554788" cy="652007"/>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dirty="0">
                <a:solidFill>
                  <a:schemeClr val="tx1"/>
                </a:solidFill>
              </a:rPr>
              <a:t>Automatic reconciliations</a:t>
            </a:r>
          </a:p>
        </p:txBody>
      </p:sp>
      <p:sp>
        <p:nvSpPr>
          <p:cNvPr id="15" name="Content Placeholder 2">
            <a:extLst>
              <a:ext uri="{FF2B5EF4-FFF2-40B4-BE49-F238E27FC236}">
                <a16:creationId xmlns:a16="http://schemas.microsoft.com/office/drawing/2014/main" id="{9FB2628F-F371-D771-82AF-3D52167EA24B}"/>
              </a:ext>
            </a:extLst>
          </p:cNvPr>
          <p:cNvSpPr txBox="1">
            <a:spLocks/>
          </p:cNvSpPr>
          <p:nvPr/>
        </p:nvSpPr>
        <p:spPr bwMode="auto">
          <a:xfrm>
            <a:off x="10364819" y="1600486"/>
            <a:ext cx="1554788" cy="652007"/>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dirty="0">
                <a:solidFill>
                  <a:schemeClr val="tx1"/>
                </a:solidFill>
              </a:rPr>
              <a:t>Available 1</a:t>
            </a:r>
            <a:r>
              <a:rPr lang="en-GB" sz="1600" baseline="30000" dirty="0">
                <a:solidFill>
                  <a:schemeClr val="tx1"/>
                </a:solidFill>
              </a:rPr>
              <a:t>st</a:t>
            </a:r>
            <a:r>
              <a:rPr lang="en-GB" sz="1600" dirty="0">
                <a:solidFill>
                  <a:schemeClr val="tx1"/>
                </a:solidFill>
              </a:rPr>
              <a:t> Working Day</a:t>
            </a:r>
          </a:p>
        </p:txBody>
      </p:sp>
      <p:sp>
        <p:nvSpPr>
          <p:cNvPr id="16" name="Content Placeholder 2">
            <a:extLst>
              <a:ext uri="{FF2B5EF4-FFF2-40B4-BE49-F238E27FC236}">
                <a16:creationId xmlns:a16="http://schemas.microsoft.com/office/drawing/2014/main" id="{A3E06B6A-0CD2-8982-0355-9CC9E6E29254}"/>
              </a:ext>
            </a:extLst>
          </p:cNvPr>
          <p:cNvSpPr txBox="1">
            <a:spLocks/>
          </p:cNvSpPr>
          <p:nvPr/>
        </p:nvSpPr>
        <p:spPr bwMode="auto">
          <a:xfrm>
            <a:off x="7097863" y="5151471"/>
            <a:ext cx="4821743" cy="652007"/>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b="1" dirty="0">
                <a:solidFill>
                  <a:schemeClr val="accent1"/>
                </a:solidFill>
              </a:rPr>
              <a:t>MORE TIME FOR ANALYSIS, DEVELOPMENT AND ADDING VALUE TO THE BUSINESS</a:t>
            </a:r>
          </a:p>
        </p:txBody>
      </p:sp>
    </p:spTree>
    <p:extLst>
      <p:ext uri="{BB962C8B-B14F-4D97-AF65-F5344CB8AC3E}">
        <p14:creationId xmlns:p14="http://schemas.microsoft.com/office/powerpoint/2010/main" val="28713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B58C-48D7-4EAC-BB9A-D448202FDA0A}"/>
              </a:ext>
            </a:extLst>
          </p:cNvPr>
          <p:cNvSpPr>
            <a:spLocks noGrp="1"/>
          </p:cNvSpPr>
          <p:nvPr>
            <p:ph type="title"/>
          </p:nvPr>
        </p:nvSpPr>
        <p:spPr>
          <a:xfrm>
            <a:off x="518958" y="187850"/>
            <a:ext cx="11154083" cy="1143000"/>
          </a:xfrm>
        </p:spPr>
        <p:txBody>
          <a:bodyPr/>
          <a:lstStyle/>
          <a:p>
            <a:r>
              <a:rPr lang="en-GB" dirty="0"/>
              <a:t>Reporting and Management Information</a:t>
            </a:r>
            <a:endParaRPr lang="en-GB" sz="2400" dirty="0"/>
          </a:p>
        </p:txBody>
      </p:sp>
      <p:sp>
        <p:nvSpPr>
          <p:cNvPr id="5" name="Slide Number Placeholder 4">
            <a:extLst>
              <a:ext uri="{FF2B5EF4-FFF2-40B4-BE49-F238E27FC236}">
                <a16:creationId xmlns:a16="http://schemas.microsoft.com/office/drawing/2014/main" id="{CC668E11-F1CC-4040-BA37-41CBE2A85ED8}"/>
              </a:ext>
            </a:extLst>
          </p:cNvPr>
          <p:cNvSpPr>
            <a:spLocks noGrp="1"/>
          </p:cNvSpPr>
          <p:nvPr>
            <p:ph type="sldNum" sz="quarter" idx="4"/>
          </p:nvPr>
        </p:nvSpPr>
        <p:spPr>
          <a:xfrm>
            <a:off x="11481520" y="6175415"/>
            <a:ext cx="429300" cy="434941"/>
          </a:xfrm>
        </p:spPr>
        <p:txBody>
          <a:bodyPr/>
          <a:lstStyle/>
          <a:p>
            <a:fld id="{FE8DA6AF-1811-4E27-A96F-54109F1D0275}" type="slidenum">
              <a:rPr lang="en-GB" smtClean="0"/>
              <a:pPr/>
              <a:t>9</a:t>
            </a:fld>
            <a:endParaRPr lang="en-GB"/>
          </a:p>
        </p:txBody>
      </p:sp>
      <p:grpSp>
        <p:nvGrpSpPr>
          <p:cNvPr id="7" name="Group 6">
            <a:extLst>
              <a:ext uri="{FF2B5EF4-FFF2-40B4-BE49-F238E27FC236}">
                <a16:creationId xmlns:a16="http://schemas.microsoft.com/office/drawing/2014/main" id="{2D7EAEE4-FA41-1B9D-3097-4CA3BA9EBF29}"/>
              </a:ext>
            </a:extLst>
          </p:cNvPr>
          <p:cNvGrpSpPr/>
          <p:nvPr/>
        </p:nvGrpSpPr>
        <p:grpSpPr>
          <a:xfrm>
            <a:off x="55077" y="1259916"/>
            <a:ext cx="6266210" cy="5040560"/>
            <a:chOff x="510862" y="1267867"/>
            <a:chExt cx="6266210" cy="5040560"/>
          </a:xfrm>
        </p:grpSpPr>
        <p:graphicFrame>
          <p:nvGraphicFramePr>
            <p:cNvPr id="3" name="Diagram 2">
              <a:extLst>
                <a:ext uri="{FF2B5EF4-FFF2-40B4-BE49-F238E27FC236}">
                  <a16:creationId xmlns:a16="http://schemas.microsoft.com/office/drawing/2014/main" id="{2BA95CFB-BCED-CE9F-9F4B-D64BF9E56796}"/>
                </a:ext>
              </a:extLst>
            </p:cNvPr>
            <p:cNvGraphicFramePr/>
            <p:nvPr/>
          </p:nvGraphicFramePr>
          <p:xfrm>
            <a:off x="510862" y="1267867"/>
            <a:ext cx="626621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E186D1A1-0E22-2074-D56B-9A56E40AC9AE}"/>
                </a:ext>
              </a:extLst>
            </p:cNvPr>
            <p:cNvSpPr/>
            <p:nvPr/>
          </p:nvSpPr>
          <p:spPr>
            <a:xfrm rot="21012651">
              <a:off x="2345454" y="2573156"/>
              <a:ext cx="2524499" cy="2615776"/>
            </a:xfrm>
            <a:prstGeom prst="rect">
              <a:avLst/>
            </a:prstGeom>
            <a:noFill/>
          </p:spPr>
          <p:txBody>
            <a:bodyPr wrap="none" lIns="91440" tIns="45720" rIns="91440" bIns="45720">
              <a:prstTxWarp prst="textCircle">
                <a:avLst/>
              </a:prstTxWarp>
              <a:spAutoFit/>
            </a:bodyPr>
            <a:lstStyle/>
            <a:p>
              <a:pPr algn="ctr"/>
              <a:r>
                <a:rPr lang="en-US" sz="5400" b="1" cap="none" spc="0" dirty="0">
                  <a:ln w="0"/>
                  <a:solidFill>
                    <a:schemeClr val="accent1"/>
                  </a:solidFill>
                  <a:effectLst>
                    <a:outerShdw blurRad="38100" dist="19050" dir="2700000" algn="tl" rotWithShape="0">
                      <a:schemeClr val="dk1">
                        <a:alpha val="40000"/>
                      </a:schemeClr>
                    </a:outerShdw>
                  </a:effectLst>
                </a:rPr>
                <a:t>Manual</a:t>
              </a:r>
              <a:r>
                <a:rPr lang="en-US" sz="5400" b="0" cap="none" spc="0" dirty="0">
                  <a:ln w="0"/>
                  <a:solidFill>
                    <a:schemeClr val="tx1"/>
                  </a:solidFill>
                  <a:effectLst>
                    <a:outerShdw blurRad="38100" dist="19050" dir="2700000" algn="tl" rotWithShape="0">
                      <a:schemeClr val="dk1">
                        <a:alpha val="40000"/>
                      </a:schemeClr>
                    </a:outerShdw>
                  </a:effectLst>
                </a:rPr>
                <a:t> Consolidation into exhibits and single presentation.</a:t>
              </a:r>
            </a:p>
          </p:txBody>
        </p:sp>
      </p:grpSp>
      <p:sp>
        <p:nvSpPr>
          <p:cNvPr id="8" name="Arrow: Right 7">
            <a:extLst>
              <a:ext uri="{FF2B5EF4-FFF2-40B4-BE49-F238E27FC236}">
                <a16:creationId xmlns:a16="http://schemas.microsoft.com/office/drawing/2014/main" id="{F69B86DD-C2D0-B089-D7B5-263B6B296BC9}"/>
              </a:ext>
            </a:extLst>
          </p:cNvPr>
          <p:cNvSpPr/>
          <p:nvPr/>
        </p:nvSpPr>
        <p:spPr>
          <a:xfrm>
            <a:off x="6096000" y="3389243"/>
            <a:ext cx="1001864" cy="652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1" name="Content Placeholder 10">
            <a:extLst>
              <a:ext uri="{FF2B5EF4-FFF2-40B4-BE49-F238E27FC236}">
                <a16:creationId xmlns:a16="http://schemas.microsoft.com/office/drawing/2014/main" id="{9731DD8F-CD14-45F1-41D8-4BF5E0F1A0B0}"/>
              </a:ext>
            </a:extLst>
          </p:cNvPr>
          <p:cNvGraphicFramePr>
            <a:graphicFrameLocks noGrp="1"/>
          </p:cNvGraphicFramePr>
          <p:nvPr>
            <p:ph idx="1"/>
          </p:nvPr>
        </p:nvGraphicFramePr>
        <p:xfrm>
          <a:off x="7521995" y="1627014"/>
          <a:ext cx="3960073"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Content Placeholder 2">
            <a:extLst>
              <a:ext uri="{FF2B5EF4-FFF2-40B4-BE49-F238E27FC236}">
                <a16:creationId xmlns:a16="http://schemas.microsoft.com/office/drawing/2014/main" id="{F1F6E6B3-965D-3898-0E2E-C02E095080EB}"/>
              </a:ext>
            </a:extLst>
          </p:cNvPr>
          <p:cNvSpPr txBox="1">
            <a:spLocks/>
          </p:cNvSpPr>
          <p:nvPr/>
        </p:nvSpPr>
        <p:spPr bwMode="auto">
          <a:xfrm>
            <a:off x="709931" y="1375554"/>
            <a:ext cx="1328416" cy="502919"/>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Ad-hoc e-mail requests from the business</a:t>
            </a:r>
          </a:p>
        </p:txBody>
      </p:sp>
      <p:sp>
        <p:nvSpPr>
          <p:cNvPr id="18" name="Content Placeholder 2">
            <a:extLst>
              <a:ext uri="{FF2B5EF4-FFF2-40B4-BE49-F238E27FC236}">
                <a16:creationId xmlns:a16="http://schemas.microsoft.com/office/drawing/2014/main" id="{49A0E5E5-AA52-480C-BA3D-8A48114894A7}"/>
              </a:ext>
            </a:extLst>
          </p:cNvPr>
          <p:cNvSpPr txBox="1">
            <a:spLocks/>
          </p:cNvSpPr>
          <p:nvPr/>
        </p:nvSpPr>
        <p:spPr bwMode="auto">
          <a:xfrm>
            <a:off x="4368831" y="1369676"/>
            <a:ext cx="1328416" cy="502919"/>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Multiple exhibits at different levels of aggregation</a:t>
            </a:r>
          </a:p>
        </p:txBody>
      </p:sp>
      <p:sp>
        <p:nvSpPr>
          <p:cNvPr id="19" name="Content Placeholder 2">
            <a:extLst>
              <a:ext uri="{FF2B5EF4-FFF2-40B4-BE49-F238E27FC236}">
                <a16:creationId xmlns:a16="http://schemas.microsoft.com/office/drawing/2014/main" id="{A48AFEC7-EFC5-C5DD-26F6-986C57DF8A0E}"/>
              </a:ext>
            </a:extLst>
          </p:cNvPr>
          <p:cNvSpPr txBox="1">
            <a:spLocks/>
          </p:cNvSpPr>
          <p:nvPr/>
        </p:nvSpPr>
        <p:spPr bwMode="auto">
          <a:xfrm>
            <a:off x="145194" y="5151471"/>
            <a:ext cx="1328416" cy="502919"/>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Limited use of visuals</a:t>
            </a:r>
          </a:p>
        </p:txBody>
      </p:sp>
      <p:sp>
        <p:nvSpPr>
          <p:cNvPr id="20" name="Content Placeholder 2">
            <a:extLst>
              <a:ext uri="{FF2B5EF4-FFF2-40B4-BE49-F238E27FC236}">
                <a16:creationId xmlns:a16="http://schemas.microsoft.com/office/drawing/2014/main" id="{E2437048-D7C3-E8F0-B8F2-A347396B8F80}"/>
              </a:ext>
            </a:extLst>
          </p:cNvPr>
          <p:cNvSpPr txBox="1">
            <a:spLocks/>
          </p:cNvSpPr>
          <p:nvPr/>
        </p:nvSpPr>
        <p:spPr bwMode="auto">
          <a:xfrm>
            <a:off x="4893173" y="5150497"/>
            <a:ext cx="1328416" cy="502919"/>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High level of interdependency</a:t>
            </a:r>
          </a:p>
        </p:txBody>
      </p:sp>
      <p:sp>
        <p:nvSpPr>
          <p:cNvPr id="22" name="Content Placeholder 2">
            <a:extLst>
              <a:ext uri="{FF2B5EF4-FFF2-40B4-BE49-F238E27FC236}">
                <a16:creationId xmlns:a16="http://schemas.microsoft.com/office/drawing/2014/main" id="{ACEFAD6F-CF00-D955-E359-4273AE0A6CE1}"/>
              </a:ext>
            </a:extLst>
          </p:cNvPr>
          <p:cNvSpPr txBox="1">
            <a:spLocks/>
          </p:cNvSpPr>
          <p:nvPr/>
        </p:nvSpPr>
        <p:spPr bwMode="auto">
          <a:xfrm>
            <a:off x="2523974" y="6259519"/>
            <a:ext cx="1328416" cy="502919"/>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Version control issues</a:t>
            </a:r>
          </a:p>
        </p:txBody>
      </p:sp>
      <p:sp>
        <p:nvSpPr>
          <p:cNvPr id="23" name="Content Placeholder 2">
            <a:extLst>
              <a:ext uri="{FF2B5EF4-FFF2-40B4-BE49-F238E27FC236}">
                <a16:creationId xmlns:a16="http://schemas.microsoft.com/office/drawing/2014/main" id="{10986941-102D-C1BE-E4CD-98E2B28E96E2}"/>
              </a:ext>
            </a:extLst>
          </p:cNvPr>
          <p:cNvSpPr txBox="1">
            <a:spLocks/>
          </p:cNvSpPr>
          <p:nvPr/>
        </p:nvSpPr>
        <p:spPr bwMode="auto">
          <a:xfrm>
            <a:off x="45723" y="3188509"/>
            <a:ext cx="1328416" cy="502919"/>
          </a:xfrm>
          <a:prstGeom prst="round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Lots of manual reconciliations required</a:t>
            </a:r>
          </a:p>
        </p:txBody>
      </p:sp>
      <p:sp>
        <p:nvSpPr>
          <p:cNvPr id="25" name="Content Placeholder 2">
            <a:extLst>
              <a:ext uri="{FF2B5EF4-FFF2-40B4-BE49-F238E27FC236}">
                <a16:creationId xmlns:a16="http://schemas.microsoft.com/office/drawing/2014/main" id="{83986FB4-DFBB-41D4-45B3-0E38448628EC}"/>
              </a:ext>
            </a:extLst>
          </p:cNvPr>
          <p:cNvSpPr txBox="1">
            <a:spLocks/>
          </p:cNvSpPr>
          <p:nvPr/>
        </p:nvSpPr>
        <p:spPr bwMode="auto">
          <a:xfrm>
            <a:off x="7270984" y="2119189"/>
            <a:ext cx="1328416" cy="502919"/>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Self-serve (less e-mail requests)</a:t>
            </a:r>
          </a:p>
        </p:txBody>
      </p:sp>
      <p:sp>
        <p:nvSpPr>
          <p:cNvPr id="26" name="Content Placeholder 2">
            <a:extLst>
              <a:ext uri="{FF2B5EF4-FFF2-40B4-BE49-F238E27FC236}">
                <a16:creationId xmlns:a16="http://schemas.microsoft.com/office/drawing/2014/main" id="{80577AAA-B7BB-C75C-03D0-A58B225C7CC4}"/>
              </a:ext>
            </a:extLst>
          </p:cNvPr>
          <p:cNvSpPr txBox="1">
            <a:spLocks/>
          </p:cNvSpPr>
          <p:nvPr/>
        </p:nvSpPr>
        <p:spPr bwMode="auto">
          <a:xfrm>
            <a:off x="8791975" y="2119189"/>
            <a:ext cx="1328416" cy="502919"/>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High quality diagnostics</a:t>
            </a:r>
          </a:p>
        </p:txBody>
      </p:sp>
      <p:sp>
        <p:nvSpPr>
          <p:cNvPr id="27" name="Content Placeholder 2">
            <a:extLst>
              <a:ext uri="{FF2B5EF4-FFF2-40B4-BE49-F238E27FC236}">
                <a16:creationId xmlns:a16="http://schemas.microsoft.com/office/drawing/2014/main" id="{1062C240-7212-D620-14E9-35B950BF0C6D}"/>
              </a:ext>
            </a:extLst>
          </p:cNvPr>
          <p:cNvSpPr txBox="1">
            <a:spLocks/>
          </p:cNvSpPr>
          <p:nvPr/>
        </p:nvSpPr>
        <p:spPr bwMode="auto">
          <a:xfrm>
            <a:off x="10312966" y="2123331"/>
            <a:ext cx="1328416" cy="502919"/>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Slice and dice flexibility for aggregation</a:t>
            </a:r>
          </a:p>
        </p:txBody>
      </p:sp>
      <p:sp>
        <p:nvSpPr>
          <p:cNvPr id="29" name="Content Placeholder 2">
            <a:extLst>
              <a:ext uri="{FF2B5EF4-FFF2-40B4-BE49-F238E27FC236}">
                <a16:creationId xmlns:a16="http://schemas.microsoft.com/office/drawing/2014/main" id="{F77A195D-6DED-53C7-0626-4F653D67EEDD}"/>
              </a:ext>
            </a:extLst>
          </p:cNvPr>
          <p:cNvSpPr txBox="1">
            <a:spLocks/>
          </p:cNvSpPr>
          <p:nvPr/>
        </p:nvSpPr>
        <p:spPr bwMode="auto">
          <a:xfrm>
            <a:off x="7270984" y="4799812"/>
            <a:ext cx="1328416" cy="502919"/>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Automatic refresh with less interdependency</a:t>
            </a:r>
          </a:p>
        </p:txBody>
      </p:sp>
      <p:sp>
        <p:nvSpPr>
          <p:cNvPr id="32" name="Content Placeholder 2">
            <a:extLst>
              <a:ext uri="{FF2B5EF4-FFF2-40B4-BE49-F238E27FC236}">
                <a16:creationId xmlns:a16="http://schemas.microsoft.com/office/drawing/2014/main" id="{253FC8F2-D1EB-0B39-4BED-0C97617BFB7B}"/>
              </a:ext>
            </a:extLst>
          </p:cNvPr>
          <p:cNvSpPr txBox="1">
            <a:spLocks/>
          </p:cNvSpPr>
          <p:nvPr/>
        </p:nvSpPr>
        <p:spPr bwMode="auto">
          <a:xfrm>
            <a:off x="8791975" y="4799812"/>
            <a:ext cx="1328416" cy="502919"/>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Modern data visualisation</a:t>
            </a:r>
          </a:p>
        </p:txBody>
      </p:sp>
      <p:sp>
        <p:nvSpPr>
          <p:cNvPr id="34" name="Content Placeholder 2">
            <a:extLst>
              <a:ext uri="{FF2B5EF4-FFF2-40B4-BE49-F238E27FC236}">
                <a16:creationId xmlns:a16="http://schemas.microsoft.com/office/drawing/2014/main" id="{53DA4FEB-279C-63ED-C9C6-C7618CF792FC}"/>
              </a:ext>
            </a:extLst>
          </p:cNvPr>
          <p:cNvSpPr txBox="1">
            <a:spLocks/>
          </p:cNvSpPr>
          <p:nvPr/>
        </p:nvSpPr>
        <p:spPr bwMode="auto">
          <a:xfrm>
            <a:off x="10312966" y="4799812"/>
            <a:ext cx="1328416" cy="502919"/>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100" dirty="0">
                <a:solidFill>
                  <a:schemeClr val="tx1"/>
                </a:solidFill>
              </a:rPr>
              <a:t>Automatic reconciliation</a:t>
            </a:r>
          </a:p>
        </p:txBody>
      </p:sp>
      <p:sp>
        <p:nvSpPr>
          <p:cNvPr id="35" name="Content Placeholder 2">
            <a:extLst>
              <a:ext uri="{FF2B5EF4-FFF2-40B4-BE49-F238E27FC236}">
                <a16:creationId xmlns:a16="http://schemas.microsoft.com/office/drawing/2014/main" id="{C73F5172-946E-680A-3968-45378190C3DC}"/>
              </a:ext>
            </a:extLst>
          </p:cNvPr>
          <p:cNvSpPr txBox="1">
            <a:spLocks/>
          </p:cNvSpPr>
          <p:nvPr/>
        </p:nvSpPr>
        <p:spPr bwMode="auto">
          <a:xfrm>
            <a:off x="7097864" y="5446643"/>
            <a:ext cx="4821743" cy="652007"/>
          </a:xfrm>
          <a:prstGeom prst="round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69875" indent="-269875" algn="l" rtl="0" fontAlgn="base">
              <a:spcBef>
                <a:spcPct val="50000"/>
              </a:spcBef>
              <a:spcAft>
                <a:spcPct val="0"/>
              </a:spcAft>
              <a:buClr>
                <a:srgbClr val="D9AB16"/>
              </a:buClr>
              <a:buChar char="•"/>
              <a:defRPr sz="2400">
                <a:solidFill>
                  <a:srgbClr val="0D2E64"/>
                </a:solidFill>
                <a:latin typeface="+mn-lt"/>
                <a:ea typeface="+mn-ea"/>
                <a:cs typeface="+mn-cs"/>
              </a:defRPr>
            </a:lvl1pPr>
            <a:lvl2pPr marL="717550" indent="-268288" algn="l" rtl="0" fontAlgn="base">
              <a:spcBef>
                <a:spcPct val="50000"/>
              </a:spcBef>
              <a:spcAft>
                <a:spcPct val="0"/>
              </a:spcAft>
              <a:buClr>
                <a:srgbClr val="D9AB16"/>
              </a:buClr>
              <a:buChar char="–"/>
              <a:defRPr sz="2000">
                <a:solidFill>
                  <a:srgbClr val="0D2E64"/>
                </a:solidFill>
                <a:latin typeface="+mn-lt"/>
                <a:cs typeface="+mn-cs"/>
              </a:defRPr>
            </a:lvl2pPr>
            <a:lvl3pPr marL="1071563" indent="-174625" algn="l" rtl="0" fontAlgn="base">
              <a:spcBef>
                <a:spcPct val="50000"/>
              </a:spcBef>
              <a:spcAft>
                <a:spcPct val="0"/>
              </a:spcAft>
              <a:buClr>
                <a:srgbClr val="D9AB16"/>
              </a:buClr>
              <a:buChar char="•"/>
              <a:defRPr>
                <a:solidFill>
                  <a:srgbClr val="0D2E64"/>
                </a:solidFill>
                <a:latin typeface="+mn-lt"/>
                <a:cs typeface="+mn-cs"/>
              </a:defRPr>
            </a:lvl3pPr>
            <a:lvl4pPr marL="1433513" indent="-182563" algn="l" rtl="0" fontAlgn="base">
              <a:spcBef>
                <a:spcPct val="50000"/>
              </a:spcBef>
              <a:spcAft>
                <a:spcPct val="0"/>
              </a:spcAft>
              <a:buClr>
                <a:srgbClr val="D9AB16"/>
              </a:buClr>
              <a:buChar char="–"/>
              <a:defRPr sz="1600">
                <a:solidFill>
                  <a:srgbClr val="0D2E64"/>
                </a:solidFill>
                <a:latin typeface="+mn-lt"/>
                <a:cs typeface="+mn-cs"/>
              </a:defRPr>
            </a:lvl4pPr>
            <a:lvl5pPr marL="1792288" indent="-176213" algn="l" rtl="0" fontAlgn="base">
              <a:spcBef>
                <a:spcPct val="50000"/>
              </a:spcBef>
              <a:spcAft>
                <a:spcPct val="0"/>
              </a:spcAft>
              <a:buClr>
                <a:srgbClr val="D9AB16"/>
              </a:buClr>
              <a:buChar char="»"/>
              <a:defRPr sz="1400">
                <a:solidFill>
                  <a:srgbClr val="0D2E64"/>
                </a:solidFill>
                <a:latin typeface="+mn-lt"/>
                <a:cs typeface="+mn-cs"/>
              </a:defRPr>
            </a:lvl5pPr>
            <a:lvl6pPr marL="2249488" indent="-176213" algn="l" rtl="0" fontAlgn="base">
              <a:spcBef>
                <a:spcPct val="50000"/>
              </a:spcBef>
              <a:spcAft>
                <a:spcPct val="0"/>
              </a:spcAft>
              <a:buClr>
                <a:srgbClr val="D9AB16"/>
              </a:buClr>
              <a:buChar char="»"/>
              <a:defRPr sz="1400">
                <a:solidFill>
                  <a:srgbClr val="0D2E64"/>
                </a:solidFill>
                <a:latin typeface="+mn-lt"/>
                <a:cs typeface="+mn-cs"/>
              </a:defRPr>
            </a:lvl6pPr>
            <a:lvl7pPr marL="2706688" indent="-176213" algn="l" rtl="0" fontAlgn="base">
              <a:spcBef>
                <a:spcPct val="50000"/>
              </a:spcBef>
              <a:spcAft>
                <a:spcPct val="0"/>
              </a:spcAft>
              <a:buClr>
                <a:srgbClr val="D9AB16"/>
              </a:buClr>
              <a:buChar char="»"/>
              <a:defRPr sz="1400">
                <a:solidFill>
                  <a:srgbClr val="0D2E64"/>
                </a:solidFill>
                <a:latin typeface="+mn-lt"/>
                <a:cs typeface="+mn-cs"/>
              </a:defRPr>
            </a:lvl7pPr>
            <a:lvl8pPr marL="3163888" indent="-176213" algn="l" rtl="0" fontAlgn="base">
              <a:spcBef>
                <a:spcPct val="50000"/>
              </a:spcBef>
              <a:spcAft>
                <a:spcPct val="0"/>
              </a:spcAft>
              <a:buClr>
                <a:srgbClr val="D9AB16"/>
              </a:buClr>
              <a:buChar char="»"/>
              <a:defRPr sz="1400">
                <a:solidFill>
                  <a:srgbClr val="0D2E64"/>
                </a:solidFill>
                <a:latin typeface="+mn-lt"/>
                <a:cs typeface="+mn-cs"/>
              </a:defRPr>
            </a:lvl8pPr>
            <a:lvl9pPr marL="3621088" indent="-176213" algn="l" rtl="0" fontAlgn="base">
              <a:spcBef>
                <a:spcPct val="50000"/>
              </a:spcBef>
              <a:spcAft>
                <a:spcPct val="0"/>
              </a:spcAft>
              <a:buClr>
                <a:srgbClr val="D9AB16"/>
              </a:buClr>
              <a:buChar char="»"/>
              <a:defRPr sz="1400">
                <a:solidFill>
                  <a:srgbClr val="0D2E64"/>
                </a:solidFill>
                <a:latin typeface="+mn-lt"/>
                <a:cs typeface="+mn-cs"/>
              </a:defRPr>
            </a:lvl9pPr>
          </a:lstStyle>
          <a:p>
            <a:pPr marL="0" indent="0" algn="ctr">
              <a:buClr>
                <a:schemeClr val="accent1"/>
              </a:buClr>
              <a:buNone/>
              <a:tabLst>
                <a:tab pos="1262063" algn="l"/>
              </a:tabLst>
            </a:pPr>
            <a:r>
              <a:rPr lang="en-GB" sz="1600" b="1" dirty="0">
                <a:solidFill>
                  <a:schemeClr val="accent1"/>
                </a:solidFill>
              </a:rPr>
              <a:t>MORE TIME FOR ANALYSIS, DEVELOPMENT AND ADDING VALUE TO THE BUSINESS</a:t>
            </a:r>
          </a:p>
        </p:txBody>
      </p:sp>
    </p:spTree>
    <p:extLst>
      <p:ext uri="{BB962C8B-B14F-4D97-AF65-F5344CB8AC3E}">
        <p14:creationId xmlns:p14="http://schemas.microsoft.com/office/powerpoint/2010/main" val="144316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FOA PowerPoint template 07">
  <a:themeElements>
    <a:clrScheme name="IFoA Red 01">
      <a:dk1>
        <a:srgbClr val="3F4548"/>
      </a:dk1>
      <a:lt1>
        <a:sysClr val="window" lastClr="FFFFFF"/>
      </a:lt1>
      <a:dk2>
        <a:srgbClr val="C81E45"/>
      </a:dk2>
      <a:lt2>
        <a:srgbClr val="FFFFFF"/>
      </a:lt2>
      <a:accent1>
        <a:srgbClr val="C81E45"/>
      </a:accent1>
      <a:accent2>
        <a:srgbClr val="D9AB16"/>
      </a:accent2>
      <a:accent3>
        <a:srgbClr val="8F4693"/>
      </a:accent3>
      <a:accent4>
        <a:srgbClr val="4096B8"/>
      </a:accent4>
      <a:accent5>
        <a:srgbClr val="11B3A2"/>
      </a:accent5>
      <a:accent6>
        <a:srgbClr val="008452"/>
      </a:accent6>
      <a:hlink>
        <a:srgbClr val="C81E45"/>
      </a:hlink>
      <a:folHlink>
        <a:srgbClr val="EE741D"/>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7C5D902-887C-4E96-81A7-3D92D33378E6}" vid="{0E7FAAB1-8E40-4D7B-8275-486EBBDB4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c6f748-11b3-4538-80ce-9905e5d92caa">
      <Terms xmlns="http://schemas.microsoft.com/office/infopath/2007/PartnerControls"/>
    </lcf76f155ced4ddcb4097134ff3c332f>
    <TaxCatchAll xmlns="dbcce116-f756-4601-87c5-884321ea80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3A8791814E7C4A9B90E9D130F04957" ma:contentTypeVersion="13" ma:contentTypeDescription="Create a new document." ma:contentTypeScope="" ma:versionID="aada043f7671d7fbf2c29467069c9d02">
  <xsd:schema xmlns:xsd="http://www.w3.org/2001/XMLSchema" xmlns:xs="http://www.w3.org/2001/XMLSchema" xmlns:p="http://schemas.microsoft.com/office/2006/metadata/properties" xmlns:ns2="7ac6f748-11b3-4538-80ce-9905e5d92caa" xmlns:ns3="dbcce116-f756-4601-87c5-884321ea808c" targetNamespace="http://schemas.microsoft.com/office/2006/metadata/properties" ma:root="true" ma:fieldsID="cc54dfd8d3755cb0880e7eaf34b83ed9" ns2:_="" ns3:_="">
    <xsd:import namespace="7ac6f748-11b3-4538-80ce-9905e5d92caa"/>
    <xsd:import namespace="dbcce116-f756-4601-87c5-884321ea80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6f748-11b3-4538-80ce-9905e5d92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cce116-f756-4601-87c5-884321ea80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594bd6c-2944-42ff-ba47-4a831ed83edd}" ma:internalName="TaxCatchAll" ma:showField="CatchAllData" ma:web="dbcce116-f756-4601-87c5-884321ea80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0BFC09-8BFE-4A4B-AC22-7BD8BD88469D}">
  <ds:schemaRefs>
    <ds:schemaRef ds:uri="dbcce116-f756-4601-87c5-884321ea808c"/>
    <ds:schemaRef ds:uri="http://www.w3.org/XML/1998/namespace"/>
    <ds:schemaRef ds:uri="http://schemas.openxmlformats.org/package/2006/metadata/core-properties"/>
    <ds:schemaRef ds:uri="7ac6f748-11b3-4538-80ce-9905e5d92caa"/>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1A308C78-D6F1-4844-A4A7-1D4C3DB5D1FB}">
  <ds:schemaRefs>
    <ds:schemaRef ds:uri="http://schemas.microsoft.com/sharepoint/v3/contenttype/forms"/>
  </ds:schemaRefs>
</ds:datastoreItem>
</file>

<file path=customXml/itemProps3.xml><?xml version="1.0" encoding="utf-8"?>
<ds:datastoreItem xmlns:ds="http://schemas.openxmlformats.org/officeDocument/2006/customXml" ds:itemID="{D07481AE-5C47-464F-A02B-22D672F43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6f748-11b3-4538-80ce-9905e5d92caa"/>
    <ds:schemaRef ds:uri="dbcce116-f756-4601-87c5-884321ea80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India 2024 PowerPoint template 03</Template>
  <TotalTime>576</TotalTime>
  <Words>2815</Words>
  <Application>Microsoft Office PowerPoint</Application>
  <PresentationFormat>Widescreen</PresentationFormat>
  <Paragraphs>523</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IFOA PowerPoint template 07</vt:lpstr>
      <vt:lpstr>PowerPoint Presentation</vt:lpstr>
      <vt:lpstr>Addressing challenges and new dimensions in the insurance market</vt:lpstr>
      <vt:lpstr>Challenges and new dimensions in insurance</vt:lpstr>
      <vt:lpstr>Challenges and new dimensions in general insurance</vt:lpstr>
      <vt:lpstr>Data</vt:lpstr>
      <vt:lpstr>Data is a key performance lever for insurers</vt:lpstr>
      <vt:lpstr>Data capabilities required for success</vt:lpstr>
      <vt:lpstr>Data flows in P&amp;C reserving</vt:lpstr>
      <vt:lpstr>Reporting and Management Information</vt:lpstr>
      <vt:lpstr>Artificial Intelligence</vt:lpstr>
      <vt:lpstr>PowerPoint Presentation</vt:lpstr>
      <vt:lpstr>Artificial Intelligence – AI Enhanced Actuary*</vt:lpstr>
      <vt:lpstr>Artificial Intelligence – ethical considerations</vt:lpstr>
      <vt:lpstr>Technology</vt:lpstr>
      <vt:lpstr>Market insight on technology trends</vt:lpstr>
      <vt:lpstr>Responsive and agile technology</vt:lpstr>
      <vt:lpstr>Softening Markets</vt:lpstr>
      <vt:lpstr>London Market: market cycles in the last 20 years</vt:lpstr>
      <vt:lpstr>Navigating a soft market</vt:lpstr>
      <vt:lpstr>Economic Uncertainty</vt:lpstr>
      <vt:lpstr>PowerPoint Presentation</vt:lpstr>
      <vt:lpstr>Geopolitical and Societal Uncertainty</vt:lpstr>
      <vt:lpstr>PowerPoint Presentation</vt:lpstr>
      <vt:lpstr>PowerPoint Presentation</vt:lpstr>
      <vt:lpstr>Geopolitical and societal changes: impacts</vt:lpstr>
      <vt:lpstr>Climate Change</vt:lpstr>
      <vt:lpstr>Risk alerts</vt:lpstr>
      <vt:lpstr>PowerPoint Presentation</vt:lpstr>
      <vt:lpstr>PowerPoint Presentation</vt:lpstr>
      <vt:lpstr>Regulatory and Reporting Changes</vt:lpstr>
      <vt:lpstr>PowerPoint Presentation</vt:lpstr>
      <vt:lpstr>PowerPoint Presentation</vt:lpstr>
      <vt:lpstr>Consumer duty: what does it mean?</vt:lpstr>
      <vt:lpstr>Consumer duty: why firms must pay attention</vt:lpstr>
      <vt:lpstr>Questions</vt:lpstr>
    </vt:vector>
  </TitlesOfParts>
  <Company>Institute and Faculty of Actuaries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 Park</dc:creator>
  <cp:lastModifiedBy>Niki Park</cp:lastModifiedBy>
  <cp:revision>6</cp:revision>
  <dcterms:created xsi:type="dcterms:W3CDTF">2024-08-06T17:33:28Z</dcterms:created>
  <dcterms:modified xsi:type="dcterms:W3CDTF">2024-12-23T14:29:46Z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0x010100F53A8791814E7C4A9B90E9D130F04957</vt:lpwstr>
  </property>
  <property fmtid="{D5CDD505-2E9C-101B-9397-08002B2CF9AE}" pid="3" name="MSIP_Label_8cc5c044-0d2c-4cd1-808a-3d5cb5e9d483_Enabled">
    <vt:lpwstr>true</vt:lpwstr>
  </property>
  <property fmtid="{D5CDD505-2E9C-101B-9397-08002B2CF9AE}" pid="4" name="MSIP_Label_8cc5c044-0d2c-4cd1-808a-3d5cb5e9d483_SetDate">
    <vt:lpwstr>2024-10-27T14:16:43Z</vt:lpwstr>
  </property>
  <property fmtid="{D5CDD505-2E9C-101B-9397-08002B2CF9AE}" pid="5" name="MSIP_Label_8cc5c044-0d2c-4cd1-808a-3d5cb5e9d483_Method">
    <vt:lpwstr>Standard</vt:lpwstr>
  </property>
  <property fmtid="{D5CDD505-2E9C-101B-9397-08002B2CF9AE}" pid="6" name="MSIP_Label_8cc5c044-0d2c-4cd1-808a-3d5cb5e9d483_Name">
    <vt:lpwstr>Internal C2</vt:lpwstr>
  </property>
  <property fmtid="{D5CDD505-2E9C-101B-9397-08002B2CF9AE}" pid="7" name="MSIP_Label_8cc5c044-0d2c-4cd1-808a-3d5cb5e9d483_SiteId">
    <vt:lpwstr>4dc567e4-2b82-4a00-bcdb-f1f6782a0f6e</vt:lpwstr>
  </property>
  <property fmtid="{D5CDD505-2E9C-101B-9397-08002B2CF9AE}" pid="8" name="MSIP_Label_8cc5c044-0d2c-4cd1-808a-3d5cb5e9d483_ActionId">
    <vt:lpwstr>637f19cb-10d2-4506-b4f3-fa62163ec294</vt:lpwstr>
  </property>
  <property fmtid="{D5CDD505-2E9C-101B-9397-08002B2CF9AE}" pid="9" name="MSIP_Label_8cc5c044-0d2c-4cd1-808a-3d5cb5e9d483_ContentBits">
    <vt:lpwstr>0</vt:lpwstr>
  </property>
  <property fmtid="{D5CDD505-2E9C-101B-9397-08002B2CF9AE}" pid="10" name="MediaServiceImageTags">
    <vt:lpwstr/>
  </property>
</Properties>
</file>