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6858000" cx="12192000"/>
  <p:notesSz cx="6858000" cy="9144000"/>
  <p:embeddedFontLst>
    <p:embeddedFont>
      <p:font typeface="Robot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247">
          <p15:clr>
            <a:srgbClr val="A4A3A4"/>
          </p15:clr>
        </p15:guide>
        <p15:guide id="2" pos="332">
          <p15:clr>
            <a:srgbClr val="A4A3A4"/>
          </p15:clr>
        </p15:guide>
        <p15:guide id="3" orient="horz" pos="402">
          <p15:clr>
            <a:srgbClr val="747775"/>
          </p15:clr>
        </p15:guide>
        <p15:guide id="4" pos="7305">
          <p15:clr>
            <a:srgbClr val="747775"/>
          </p15:clr>
        </p15:guide>
        <p15:guide id="5" orient="horz" pos="2324">
          <p15:clr>
            <a:srgbClr val="747775"/>
          </p15:clr>
        </p15:guide>
        <p15:guide id="6" pos="2114">
          <p15:clr>
            <a:srgbClr val="747775"/>
          </p15:clr>
        </p15:guide>
        <p15:guide id="7" orient="horz" pos="126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389DFA6-2278-45EF-B7C4-03D14F18D097}">
  <a:tblStyle styleId="{8389DFA6-2278-45EF-B7C4-03D14F18D09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31D6C70-1DF2-4670-893A-040352F14592}" styleName="Table_1">
    <a:wholeTbl>
      <a:tcTxStyle b="off" i="off">
        <a:font>
          <a:latin typeface="Arial"/>
          <a:ea typeface="Arial"/>
          <a:cs typeface="Arial"/>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F6E8E6"/>
          </a:solidFill>
        </a:fill>
      </a:tcStyle>
    </a:wholeTbl>
    <a:band1H>
      <a:tcTxStyle b="off" i="off"/>
      <a:tcStyle>
        <a:fill>
          <a:solidFill>
            <a:srgbClr val="EECECA"/>
          </a:solidFill>
        </a:fill>
      </a:tcStyle>
    </a:band1H>
    <a:band2H>
      <a:tcTxStyle b="off" i="off"/>
    </a:band2H>
    <a:band1V>
      <a:tcTxStyle b="off" i="off"/>
      <a:tcStyle>
        <a:fill>
          <a:solidFill>
            <a:srgbClr val="EECECA"/>
          </a:solidFill>
        </a:fill>
      </a:tcStyle>
    </a:band1V>
    <a:band2V>
      <a:tcTxStyle b="off" i="off"/>
    </a:band2V>
    <a:lastCol>
      <a:tcTxStyle b="on" i="off">
        <a:font>
          <a:latin typeface="Arial"/>
          <a:ea typeface="Arial"/>
          <a:cs typeface="Arial"/>
        </a:font>
        <a:srgbClr val="FFFFFF"/>
      </a:tcTxStyle>
      <a:tcStyle>
        <a:fill>
          <a:solidFill>
            <a:srgbClr val="D04A02"/>
          </a:solidFill>
        </a:fill>
      </a:tcStyle>
    </a:lastCol>
    <a:firstCol>
      <a:tcTxStyle b="on" i="off">
        <a:font>
          <a:latin typeface="Arial"/>
          <a:ea typeface="Arial"/>
          <a:cs typeface="Arial"/>
        </a:font>
        <a:srgbClr val="FFFFFF"/>
      </a:tcTxStyle>
      <a:tcStyle>
        <a:fill>
          <a:solidFill>
            <a:srgbClr val="D04A02"/>
          </a:solidFill>
        </a:fill>
      </a:tcStyle>
    </a:firstCol>
    <a:lastRow>
      <a:tcTxStyle b="on" i="off">
        <a:font>
          <a:latin typeface="Arial"/>
          <a:ea typeface="Arial"/>
          <a:cs typeface="Arial"/>
        </a:font>
        <a:srgbClr val="FFFFFF"/>
      </a:tcTxStyle>
      <a:tcStyle>
        <a:tcBdr>
          <a:top>
            <a:ln cap="flat" cmpd="sng" w="38100">
              <a:solidFill>
                <a:srgbClr val="FFFFFF"/>
              </a:solidFill>
              <a:prstDash val="solid"/>
              <a:round/>
              <a:headEnd len="sm" w="sm" type="none"/>
              <a:tailEnd len="sm" w="sm" type="none"/>
            </a:ln>
          </a:top>
        </a:tcBdr>
        <a:fill>
          <a:solidFill>
            <a:srgbClr val="D04A02"/>
          </a:solidFill>
        </a:fill>
      </a:tcStyle>
    </a:lastRow>
    <a:seCell>
      <a:tcTxStyle b="off" i="off"/>
    </a:seCell>
    <a:swCell>
      <a:tcTxStyle b="off" i="off"/>
    </a:swCell>
    <a:firstRow>
      <a:tcTxStyle b="on" i="off">
        <a:font>
          <a:latin typeface="Arial"/>
          <a:ea typeface="Arial"/>
          <a:cs typeface="Arial"/>
        </a:font>
        <a:srgbClr val="FFFFFF"/>
      </a:tcTxStyle>
      <a:tcStyle>
        <a:tcBdr>
          <a:bottom>
            <a:ln cap="flat" cmpd="sng" w="38100">
              <a:solidFill>
                <a:srgbClr val="FFFFFF"/>
              </a:solidFill>
              <a:prstDash val="solid"/>
              <a:round/>
              <a:headEnd len="sm" w="sm" type="none"/>
              <a:tailEnd len="sm" w="sm" type="none"/>
            </a:ln>
          </a:bottom>
        </a:tcBdr>
        <a:fill>
          <a:solidFill>
            <a:srgbClr val="D04A02"/>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247" orient="horz"/>
        <p:guide pos="332"/>
        <p:guide pos="402" orient="horz"/>
        <p:guide pos="7305"/>
        <p:guide pos="2324" orient="horz"/>
        <p:guide pos="2114"/>
        <p:guide pos="126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Roboto-regular.fntdata"/><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Roboto-italic.fntdata"/><Relationship Id="rId21" Type="http://schemas.openxmlformats.org/officeDocument/2006/relationships/slide" Target="slides/slide15.xml"/><Relationship Id="rId43" Type="http://schemas.openxmlformats.org/officeDocument/2006/relationships/font" Target="fonts/Roboto-bold.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government/consultations/personal-injury-discount-rate-exploring-the-option-of-a-dualmultiple-rate/personal-injury-discount-rate-exploring-the-option-of-a-dualmultiple-rate#fn:10" TargetMode="External"/><Relationship Id="rId3" Type="http://schemas.openxmlformats.org/officeDocument/2006/relationships/hyperlink" Target="https://www.gov.uk/government/consultations/personal-injury-discount-rate-exploring-the-option-of-a-dualmultiple-rate/personal-injury-discount-rate-exploring-the-option-of-a-dualmultiple-rate#fn:11"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1" name="Google Shape;13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870629e851_0_1666: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300"/>
              </a:spcBef>
              <a:spcAft>
                <a:spcPts val="0"/>
              </a:spcAft>
              <a:buSzPts val="1300"/>
              <a:buNone/>
            </a:pPr>
            <a:r>
              <a:t/>
            </a:r>
            <a:endParaRPr/>
          </a:p>
        </p:txBody>
      </p:sp>
      <p:sp>
        <p:nvSpPr>
          <p:cNvPr id="291" name="Google Shape;291;g2870629e851_0_1666:notes"/>
          <p:cNvSpPr/>
          <p:nvPr>
            <p:ph idx="2" type="sldImg"/>
          </p:nvPr>
        </p:nvSpPr>
        <p:spPr>
          <a:xfrm>
            <a:off x="134952" y="686475"/>
            <a:ext cx="6588000" cy="3428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870629e851_0_2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g2870629e851_0_2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870629e851_0_2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g2870629e851_0_2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870629e851_0_2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g2870629e851_0_2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870629e851_0_2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2870629e851_0_2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31579"/>
              </a:lnSpc>
              <a:spcBef>
                <a:spcPts val="1500"/>
              </a:spcBef>
              <a:spcAft>
                <a:spcPts val="0"/>
              </a:spcAft>
              <a:buClr>
                <a:schemeClr val="dk1"/>
              </a:buClr>
              <a:buSzPts val="1100"/>
              <a:buFont typeface="Arial"/>
              <a:buNone/>
            </a:pPr>
            <a:r>
              <a:rPr lang="en-GB" sz="850">
                <a:solidFill>
                  <a:srgbClr val="0B0C0C"/>
                </a:solidFill>
                <a:highlight>
                  <a:srgbClr val="FFFFFF"/>
                </a:highlight>
              </a:rPr>
              <a:t>The rationale for the stability of the long-term rate is that while historically real risk-free yields on Government bonds in Canada experience significant fluctuations, the long-term average is between 2-3% and so a steady rate of plus 2.5% has been adopted.</a:t>
            </a:r>
            <a:endParaRPr sz="850">
              <a:solidFill>
                <a:srgbClr val="0B0C0C"/>
              </a:solidFill>
              <a:highlight>
                <a:srgbClr val="FFFFFF"/>
              </a:highlight>
            </a:endParaRPr>
          </a:p>
          <a:p>
            <a:pPr indent="0" lvl="0" marL="0" rtl="0" algn="l">
              <a:lnSpc>
                <a:spcPct val="131579"/>
              </a:lnSpc>
              <a:spcBef>
                <a:spcPts val="1500"/>
              </a:spcBef>
              <a:spcAft>
                <a:spcPts val="0"/>
              </a:spcAft>
              <a:buClr>
                <a:schemeClr val="dk1"/>
              </a:buClr>
              <a:buSzPts val="1100"/>
              <a:buFont typeface="Arial"/>
              <a:buNone/>
            </a:pPr>
            <a:r>
              <a:rPr lang="en-GB" sz="850">
                <a:solidFill>
                  <a:srgbClr val="0B0C0C"/>
                </a:solidFill>
                <a:highlight>
                  <a:srgbClr val="FFFFFF"/>
                </a:highlight>
              </a:rPr>
              <a:t>In 2018, the Canadian Institute of Actuaries recommended</a:t>
            </a:r>
            <a:r>
              <a:rPr baseline="30000" lang="en-GB" sz="1300" u="sng">
                <a:solidFill>
                  <a:srgbClr val="1D70B8"/>
                </a:solidFill>
                <a:highlight>
                  <a:srgbClr val="FFFFFF"/>
                </a:highlight>
                <a:hlinkClick r:id="rId2">
                  <a:extLst>
                    <a:ext uri="{A12FA001-AC4F-418D-AE19-62706E023703}">
                      <ahyp:hlinkClr val="tx"/>
                    </a:ext>
                  </a:extLst>
                </a:hlinkClick>
              </a:rPr>
              <a:t>[footnote 10]</a:t>
            </a:r>
            <a:r>
              <a:rPr lang="en-GB" sz="850">
                <a:solidFill>
                  <a:srgbClr val="0B0C0C"/>
                </a:solidFill>
                <a:highlight>
                  <a:srgbClr val="FFFFFF"/>
                </a:highlight>
              </a:rPr>
              <a:t> that, while the dual rate was more complex and harder for the public to understand than a single rate, it should be retained as it offered a more precise match to short and long-term economic factors.</a:t>
            </a:r>
            <a:endParaRPr sz="850">
              <a:solidFill>
                <a:srgbClr val="0B0C0C"/>
              </a:solidFill>
              <a:highlight>
                <a:srgbClr val="FFFFFF"/>
              </a:highlight>
            </a:endParaRPr>
          </a:p>
          <a:p>
            <a:pPr indent="0" lvl="0" marL="0" rtl="0" algn="l">
              <a:lnSpc>
                <a:spcPct val="131579"/>
              </a:lnSpc>
              <a:spcBef>
                <a:spcPts val="1500"/>
              </a:spcBef>
              <a:spcAft>
                <a:spcPts val="0"/>
              </a:spcAft>
              <a:buClr>
                <a:schemeClr val="dk1"/>
              </a:buClr>
              <a:buSzPts val="1100"/>
              <a:buFont typeface="Arial"/>
              <a:buNone/>
            </a:pPr>
            <a:r>
              <a:rPr lang="en-GB" sz="850">
                <a:solidFill>
                  <a:srgbClr val="0B0C0C"/>
                </a:solidFill>
                <a:highlight>
                  <a:srgbClr val="FFFFFF"/>
                </a:highlight>
              </a:rPr>
              <a:t>There have been cases</a:t>
            </a:r>
            <a:r>
              <a:rPr baseline="30000" lang="en-GB" sz="1300" u="sng">
                <a:solidFill>
                  <a:srgbClr val="1D70B8"/>
                </a:solidFill>
                <a:highlight>
                  <a:srgbClr val="FFFFFF"/>
                </a:highlight>
                <a:hlinkClick r:id="rId3">
                  <a:extLst>
                    <a:ext uri="{A12FA001-AC4F-418D-AE19-62706E023703}">
                      <ahyp:hlinkClr val="tx"/>
                    </a:ext>
                  </a:extLst>
                </a:hlinkClick>
              </a:rPr>
              <a:t>[footnote 11]</a:t>
            </a:r>
            <a:r>
              <a:rPr lang="en-GB" sz="850">
                <a:solidFill>
                  <a:srgbClr val="0B0C0C"/>
                </a:solidFill>
                <a:highlight>
                  <a:srgbClr val="FFFFFF"/>
                </a:highlight>
              </a:rPr>
              <a:t> in which the Ontario Superior Court has departed from the prescribed discount rate. These have been in response to expert evidence that future health care costs were expected to rise faster than the rate of general inflation over the life of the damages award.</a:t>
            </a:r>
            <a:endParaRPr sz="850">
              <a:solidFill>
                <a:srgbClr val="0B0C0C"/>
              </a:solidFill>
              <a:highlight>
                <a:srgbClr val="FFFFFF"/>
              </a:highlight>
            </a:endParaRPr>
          </a:p>
          <a:p>
            <a:pPr indent="0" lvl="0" marL="0" rtl="0" algn="l">
              <a:lnSpc>
                <a:spcPct val="100000"/>
              </a:lnSpc>
              <a:spcBef>
                <a:spcPts val="1500"/>
              </a:spcBef>
              <a:spcAft>
                <a:spcPts val="0"/>
              </a:spcAft>
              <a:buSzPts val="1400"/>
              <a:buNone/>
            </a:pPr>
            <a:r>
              <a:t/>
            </a:r>
            <a:endParaRPr/>
          </a:p>
        </p:txBody>
      </p:sp>
      <p:sp>
        <p:nvSpPr>
          <p:cNvPr id="319" name="Google Shape;319;g2870629e851_0_2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870629e851_0_24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g2870629e851_0_2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e83cb10312_0_446:notes"/>
          <p:cNvSpPr/>
          <p:nvPr>
            <p:ph idx="2" type="sldImg"/>
          </p:nvPr>
        </p:nvSpPr>
        <p:spPr>
          <a:xfrm>
            <a:off x="134952" y="686475"/>
            <a:ext cx="6588000" cy="3428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36" name="Google Shape;336;g1e83cb10312_0_446: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300"/>
              <a:buNone/>
            </a:pPr>
            <a:r>
              <a:t/>
            </a:r>
            <a:endParaRPr/>
          </a:p>
        </p:txBody>
      </p:sp>
      <p:sp>
        <p:nvSpPr>
          <p:cNvPr id="337" name="Google Shape;337;g1e83cb10312_0_446:notes"/>
          <p:cNvSpPr txBox="1"/>
          <p:nvPr>
            <p:ph idx="3" type="hdr"/>
          </p:nvPr>
        </p:nvSpPr>
        <p:spPr>
          <a:xfrm>
            <a:off x="0" y="0"/>
            <a:ext cx="2971800" cy="4572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300"/>
              <a:buNone/>
            </a:pPr>
            <a:r>
              <a:t/>
            </a:r>
            <a:endParaRPr/>
          </a:p>
        </p:txBody>
      </p:sp>
      <p:sp>
        <p:nvSpPr>
          <p:cNvPr id="338" name="Google Shape;338;g1e83cb10312_0_446:notes"/>
          <p:cNvSpPr txBox="1"/>
          <p:nvPr>
            <p:ph idx="11" type="ftr"/>
          </p:nvPr>
        </p:nvSpPr>
        <p:spPr>
          <a:xfrm>
            <a:off x="0" y="8685224"/>
            <a:ext cx="2971800" cy="457200"/>
          </a:xfrm>
          <a:prstGeom prst="rect">
            <a:avLst/>
          </a:prstGeom>
          <a:noFill/>
          <a:ln>
            <a:noFill/>
          </a:ln>
        </p:spPr>
        <p:txBody>
          <a:bodyPr anchorCtr="0" anchor="b" bIns="46625" lIns="93275" spcFirstLastPara="1" rIns="93275" wrap="square" tIns="46625">
            <a:noAutofit/>
          </a:bodyPr>
          <a:lstStyle/>
          <a:p>
            <a:pPr indent="0" lvl="0" marL="0" rtl="0" algn="l">
              <a:lnSpc>
                <a:spcPct val="100000"/>
              </a:lnSpc>
              <a:spcBef>
                <a:spcPts val="0"/>
              </a:spcBef>
              <a:spcAft>
                <a:spcPts val="0"/>
              </a:spcAft>
              <a:buSzPts val="1300"/>
              <a:buNone/>
            </a:pPr>
            <a:r>
              <a:t/>
            </a:r>
            <a:endParaRPr/>
          </a:p>
        </p:txBody>
      </p:sp>
      <p:sp>
        <p:nvSpPr>
          <p:cNvPr id="339" name="Google Shape;339;g1e83cb10312_0_446:notes"/>
          <p:cNvSpPr txBox="1"/>
          <p:nvPr>
            <p:ph idx="12" type="sldNum"/>
          </p:nvPr>
        </p:nvSpPr>
        <p:spPr>
          <a:xfrm>
            <a:off x="3884613" y="8685224"/>
            <a:ext cx="2971800" cy="457200"/>
          </a:xfrm>
          <a:prstGeom prst="rect">
            <a:avLst/>
          </a:prstGeom>
          <a:noFill/>
          <a:ln>
            <a:noFill/>
          </a:ln>
        </p:spPr>
        <p:txBody>
          <a:bodyPr anchorCtr="0" anchor="b" bIns="46625" lIns="93275" spcFirstLastPara="1" rIns="93275" wrap="square" tIns="466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9392ea021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45" name="Google Shape;345;g29392ea021f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g29392ea021f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9392ea021f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58" name="Google Shape;358;g29392ea021f_0_12: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300"/>
              <a:buNone/>
            </a:pPr>
            <a:r>
              <a:t/>
            </a:r>
            <a:endParaRPr/>
          </a:p>
        </p:txBody>
      </p:sp>
      <p:sp>
        <p:nvSpPr>
          <p:cNvPr id="359" name="Google Shape;359;g29392ea021f_0_12:notes"/>
          <p:cNvSpPr txBox="1"/>
          <p:nvPr>
            <p:ph idx="12" type="sldNum"/>
          </p:nvPr>
        </p:nvSpPr>
        <p:spPr>
          <a:xfrm>
            <a:off x="3884613" y="8685224"/>
            <a:ext cx="2971800" cy="457200"/>
          </a:xfrm>
          <a:prstGeom prst="rect">
            <a:avLst/>
          </a:prstGeom>
          <a:noFill/>
          <a:ln>
            <a:noFill/>
          </a:ln>
        </p:spPr>
        <p:txBody>
          <a:bodyPr anchorCtr="0" anchor="b" bIns="46625" lIns="93275" spcFirstLastPara="1" rIns="93275" wrap="square" tIns="46625">
            <a:noAutofit/>
          </a:bodyPr>
          <a:lstStyle/>
          <a:p>
            <a:pPr indent="0" lvl="0" marL="0" rtl="0" algn="r">
              <a:lnSpc>
                <a:spcPct val="100000"/>
              </a:lnSpc>
              <a:spcBef>
                <a:spcPts val="0"/>
              </a:spcBef>
              <a:spcAft>
                <a:spcPts val="0"/>
              </a:spcAft>
              <a:buSzPts val="1300"/>
              <a:buNone/>
            </a:pPr>
            <a:fld id="{00000000-1234-1234-1234-123412341234}" type="slidenum">
              <a:rPr lang="en-GB"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9392ea021f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6" name="Google Shape;366;g29392ea021f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
        <p:nvSpPr>
          <p:cNvPr id="367" name="Google Shape;367;g29392ea021f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GB"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9392ea021f_0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6" name="Google Shape;136;g29392ea021f_0_199: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137" name="Google Shape;137;g29392ea021f_0_199:notes"/>
          <p:cNvSpPr txBox="1"/>
          <p:nvPr>
            <p:ph idx="12" type="sldNum"/>
          </p:nvPr>
        </p:nvSpPr>
        <p:spPr>
          <a:xfrm>
            <a:off x="3884613" y="8685224"/>
            <a:ext cx="2971800" cy="457200"/>
          </a:xfrm>
          <a:prstGeom prst="rect">
            <a:avLst/>
          </a:prstGeom>
          <a:noFill/>
          <a:ln>
            <a:noFill/>
          </a:ln>
        </p:spPr>
        <p:txBody>
          <a:bodyPr anchorCtr="0" anchor="b" bIns="46625" lIns="93275" spcFirstLastPara="1" rIns="93275" wrap="square" tIns="46625">
            <a:noAutofit/>
          </a:bodyPr>
          <a:lstStyle/>
          <a:p>
            <a:pPr indent="0" lvl="0" marL="0" rtl="0" algn="r">
              <a:lnSpc>
                <a:spcPct val="100000"/>
              </a:lnSpc>
              <a:spcBef>
                <a:spcPts val="0"/>
              </a:spcBef>
              <a:spcAft>
                <a:spcPts val="0"/>
              </a:spcAft>
              <a:buSzPts val="1300"/>
              <a:buNone/>
            </a:pPr>
            <a:fld id="{00000000-1234-1234-1234-123412341234}" type="slidenum">
              <a:rPr lang="en-GB"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9392ea021f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75" name="Google Shape;375;g29392ea021f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
        <p:nvSpPr>
          <p:cNvPr id="376" name="Google Shape;376;g29392ea021f_0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GB"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9392ea021f_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89" name="Google Shape;389;g29392ea021f_0_40: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390" name="Google Shape;390;g29392ea021f_0_40:notes"/>
          <p:cNvSpPr txBox="1"/>
          <p:nvPr>
            <p:ph idx="12" type="sldNum"/>
          </p:nvPr>
        </p:nvSpPr>
        <p:spPr>
          <a:xfrm>
            <a:off x="3884613" y="8685224"/>
            <a:ext cx="2971800" cy="457200"/>
          </a:xfrm>
          <a:prstGeom prst="rect">
            <a:avLst/>
          </a:prstGeom>
          <a:noFill/>
          <a:ln>
            <a:noFill/>
          </a:ln>
        </p:spPr>
        <p:txBody>
          <a:bodyPr anchorCtr="0" anchor="b" bIns="46625" lIns="93275" spcFirstLastPara="1" rIns="93275" wrap="square" tIns="46625">
            <a:noAutofit/>
          </a:bodyPr>
          <a:lstStyle/>
          <a:p>
            <a:pPr indent="0" lvl="0" marL="0" rtl="0" algn="r">
              <a:lnSpc>
                <a:spcPct val="100000"/>
              </a:lnSpc>
              <a:spcBef>
                <a:spcPts val="0"/>
              </a:spcBef>
              <a:spcAft>
                <a:spcPts val="0"/>
              </a:spcAft>
              <a:buSzPts val="1300"/>
              <a:buNone/>
            </a:pPr>
            <a:fld id="{00000000-1234-1234-1234-123412341234}" type="slidenum">
              <a:rPr lang="en-GB"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9392ea021f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8" name="Google Shape;398;g29392ea021f_0_48: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399" name="Google Shape;399;g29392ea021f_0_48:notes"/>
          <p:cNvSpPr txBox="1"/>
          <p:nvPr>
            <p:ph idx="12" type="sldNum"/>
          </p:nvPr>
        </p:nvSpPr>
        <p:spPr>
          <a:xfrm>
            <a:off x="3884613" y="8685224"/>
            <a:ext cx="2971800" cy="457200"/>
          </a:xfrm>
          <a:prstGeom prst="rect">
            <a:avLst/>
          </a:prstGeom>
          <a:noFill/>
          <a:ln>
            <a:noFill/>
          </a:ln>
        </p:spPr>
        <p:txBody>
          <a:bodyPr anchorCtr="0" anchor="b" bIns="46625" lIns="93275" spcFirstLastPara="1" rIns="93275" wrap="square" tIns="46625">
            <a:noAutofit/>
          </a:bodyPr>
          <a:lstStyle/>
          <a:p>
            <a:pPr indent="0" lvl="0" marL="0" rtl="0" algn="r">
              <a:lnSpc>
                <a:spcPct val="100000"/>
              </a:lnSpc>
              <a:spcBef>
                <a:spcPts val="0"/>
              </a:spcBef>
              <a:spcAft>
                <a:spcPts val="0"/>
              </a:spcAft>
              <a:buSzPts val="1300"/>
              <a:buNone/>
            </a:pPr>
            <a:fld id="{00000000-1234-1234-1234-123412341234}" type="slidenum">
              <a:rPr lang="en-GB"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9392ea021f_0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7" name="Google Shape;407;g29392ea021f_0_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8" name="Google Shape;408;g29392ea021f_0_56:notes"/>
          <p:cNvSpPr txBox="1"/>
          <p:nvPr>
            <p:ph idx="3" type="hdr"/>
          </p:nvPr>
        </p:nvSpPr>
        <p:spPr>
          <a:xfrm>
            <a:off x="0" y="0"/>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9" name="Google Shape;409;g29392ea021f_0_56:notes"/>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g29392ea021f_0_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9392ea021f_0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7" name="Google Shape;417;g29392ea021f_0_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8" name="Google Shape;418;g29392ea021f_0_65:notes"/>
          <p:cNvSpPr txBox="1"/>
          <p:nvPr>
            <p:ph idx="3" type="hdr"/>
          </p:nvPr>
        </p:nvSpPr>
        <p:spPr>
          <a:xfrm>
            <a:off x="0" y="0"/>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9" name="Google Shape;419;g29392ea021f_0_65:notes"/>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0" name="Google Shape;420;g29392ea021f_0_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870629e851_0_1671: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300"/>
              </a:spcBef>
              <a:spcAft>
                <a:spcPts val="0"/>
              </a:spcAft>
              <a:buSzPts val="1300"/>
              <a:buNone/>
            </a:pPr>
            <a:r>
              <a:t/>
            </a:r>
            <a:endParaRPr/>
          </a:p>
        </p:txBody>
      </p:sp>
      <p:sp>
        <p:nvSpPr>
          <p:cNvPr id="431" name="Google Shape;431;g2870629e851_0_1671:notes"/>
          <p:cNvSpPr/>
          <p:nvPr>
            <p:ph idx="2" type="sldImg"/>
          </p:nvPr>
        </p:nvSpPr>
        <p:spPr>
          <a:xfrm>
            <a:off x="134952" y="686475"/>
            <a:ext cx="6588000" cy="3428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870629e851_0_2721:notes"/>
          <p:cNvSpPr/>
          <p:nvPr>
            <p:ph idx="2" type="sldImg"/>
          </p:nvPr>
        </p:nvSpPr>
        <p:spPr>
          <a:xfrm>
            <a:off x="134964" y="686475"/>
            <a:ext cx="6588000" cy="3428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37" name="Google Shape;437;g2870629e851_0_2721: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438" name="Google Shape;438;g2870629e851_0_2721:notes"/>
          <p:cNvSpPr txBox="1"/>
          <p:nvPr>
            <p:ph idx="3" type="hdr"/>
          </p:nvPr>
        </p:nvSpPr>
        <p:spPr>
          <a:xfrm>
            <a:off x="0" y="0"/>
            <a:ext cx="2971800" cy="4572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439" name="Google Shape;439;g2870629e851_0_2721:notes"/>
          <p:cNvSpPr txBox="1"/>
          <p:nvPr>
            <p:ph idx="11" type="ftr"/>
          </p:nvPr>
        </p:nvSpPr>
        <p:spPr>
          <a:xfrm>
            <a:off x="0" y="8685224"/>
            <a:ext cx="2971800" cy="457200"/>
          </a:xfrm>
          <a:prstGeom prst="rect">
            <a:avLst/>
          </a:prstGeom>
          <a:noFill/>
          <a:ln>
            <a:noFill/>
          </a:ln>
        </p:spPr>
        <p:txBody>
          <a:bodyPr anchorCtr="0" anchor="b"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440" name="Google Shape;440;g2870629e851_0_2721:notes"/>
          <p:cNvSpPr txBox="1"/>
          <p:nvPr>
            <p:ph idx="12" type="sldNum"/>
          </p:nvPr>
        </p:nvSpPr>
        <p:spPr>
          <a:xfrm>
            <a:off x="3884613" y="8685224"/>
            <a:ext cx="2971800" cy="457200"/>
          </a:xfrm>
          <a:prstGeom prst="rect">
            <a:avLst/>
          </a:prstGeom>
          <a:noFill/>
          <a:ln>
            <a:noFill/>
          </a:ln>
        </p:spPr>
        <p:txBody>
          <a:bodyPr anchorCtr="0" anchor="b" bIns="46625" lIns="93275" spcFirstLastPara="1" rIns="93275" wrap="square" tIns="4662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870629e851_0_27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2870629e851_0_27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450" name="Google Shape;450;g2870629e851_0_2732: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451" name="Google Shape;451;g2870629e851_0_2732: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452" name="Google Shape;452;g2870629e851_0_27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870629e851_0_27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2870629e851_0_27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466" name="Google Shape;466;g2870629e851_0_2761: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467" name="Google Shape;467;g2870629e851_0_2761: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468" name="Google Shape;468;g2870629e851_0_27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870629e851_0_30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0" name="Google Shape;480;g2870629e851_0_30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e83cb10312_0_0:notes"/>
          <p:cNvSpPr/>
          <p:nvPr>
            <p:ph idx="2" type="sldImg"/>
          </p:nvPr>
        </p:nvSpPr>
        <p:spPr>
          <a:xfrm>
            <a:off x="134952" y="686475"/>
            <a:ext cx="6588000" cy="3428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4" name="Google Shape;144;g1e83cb10312_0_0: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300"/>
              <a:buNone/>
            </a:pPr>
            <a:r>
              <a:t/>
            </a:r>
            <a:endParaRPr/>
          </a:p>
        </p:txBody>
      </p:sp>
      <p:sp>
        <p:nvSpPr>
          <p:cNvPr id="145" name="Google Shape;145;g1e83cb10312_0_0:notes"/>
          <p:cNvSpPr txBox="1"/>
          <p:nvPr>
            <p:ph idx="3" type="hdr"/>
          </p:nvPr>
        </p:nvSpPr>
        <p:spPr>
          <a:xfrm>
            <a:off x="0" y="0"/>
            <a:ext cx="2971800" cy="4572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300"/>
              <a:buNone/>
            </a:pPr>
            <a:r>
              <a:t/>
            </a:r>
            <a:endParaRPr/>
          </a:p>
        </p:txBody>
      </p:sp>
      <p:sp>
        <p:nvSpPr>
          <p:cNvPr id="146" name="Google Shape;146;g1e83cb10312_0_0:notes"/>
          <p:cNvSpPr txBox="1"/>
          <p:nvPr>
            <p:ph idx="11" type="ftr"/>
          </p:nvPr>
        </p:nvSpPr>
        <p:spPr>
          <a:xfrm>
            <a:off x="0" y="8685224"/>
            <a:ext cx="2971800" cy="457200"/>
          </a:xfrm>
          <a:prstGeom prst="rect">
            <a:avLst/>
          </a:prstGeom>
          <a:noFill/>
          <a:ln>
            <a:noFill/>
          </a:ln>
        </p:spPr>
        <p:txBody>
          <a:bodyPr anchorCtr="0" anchor="b" bIns="46625" lIns="93275" spcFirstLastPara="1" rIns="93275" wrap="square" tIns="46625">
            <a:noAutofit/>
          </a:bodyPr>
          <a:lstStyle/>
          <a:p>
            <a:pPr indent="0" lvl="0" marL="0" rtl="0" algn="l">
              <a:lnSpc>
                <a:spcPct val="100000"/>
              </a:lnSpc>
              <a:spcBef>
                <a:spcPts val="0"/>
              </a:spcBef>
              <a:spcAft>
                <a:spcPts val="0"/>
              </a:spcAft>
              <a:buSzPts val="1300"/>
              <a:buNone/>
            </a:pPr>
            <a:r>
              <a:t/>
            </a:r>
            <a:endParaRPr/>
          </a:p>
        </p:txBody>
      </p:sp>
      <p:sp>
        <p:nvSpPr>
          <p:cNvPr id="147" name="Google Shape;147;g1e83cb10312_0_0:notes"/>
          <p:cNvSpPr txBox="1"/>
          <p:nvPr>
            <p:ph idx="12" type="sldNum"/>
          </p:nvPr>
        </p:nvSpPr>
        <p:spPr>
          <a:xfrm>
            <a:off x="3884613" y="8685224"/>
            <a:ext cx="2971800" cy="457200"/>
          </a:xfrm>
          <a:prstGeom prst="rect">
            <a:avLst/>
          </a:prstGeom>
          <a:noFill/>
          <a:ln>
            <a:noFill/>
          </a:ln>
        </p:spPr>
        <p:txBody>
          <a:bodyPr anchorCtr="0" anchor="b" bIns="46625" lIns="93275" spcFirstLastPara="1" rIns="93275" wrap="square" tIns="466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870629e851_0_3278: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300"/>
              </a:spcBef>
              <a:spcAft>
                <a:spcPts val="0"/>
              </a:spcAft>
              <a:buSzPts val="1300"/>
              <a:buNone/>
            </a:pPr>
            <a:r>
              <a:t/>
            </a:r>
            <a:endParaRPr/>
          </a:p>
        </p:txBody>
      </p:sp>
      <p:sp>
        <p:nvSpPr>
          <p:cNvPr id="502" name="Google Shape;502;g2870629e851_0_3278:notes"/>
          <p:cNvSpPr/>
          <p:nvPr>
            <p:ph idx="2" type="sldImg"/>
          </p:nvPr>
        </p:nvSpPr>
        <p:spPr>
          <a:xfrm>
            <a:off x="134952" y="686475"/>
            <a:ext cx="6588000" cy="3428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870629e851_0_3383:notes"/>
          <p:cNvSpPr/>
          <p:nvPr>
            <p:ph idx="2" type="sldImg"/>
          </p:nvPr>
        </p:nvSpPr>
        <p:spPr>
          <a:xfrm>
            <a:off x="134952" y="686475"/>
            <a:ext cx="6588000" cy="3428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08" name="Google Shape;508;g2870629e851_0_3383: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300"/>
              <a:buNone/>
            </a:pPr>
            <a:r>
              <a:t/>
            </a:r>
            <a:endParaRPr/>
          </a:p>
        </p:txBody>
      </p:sp>
      <p:sp>
        <p:nvSpPr>
          <p:cNvPr id="509" name="Google Shape;509;g2870629e851_0_3383:notes"/>
          <p:cNvSpPr txBox="1"/>
          <p:nvPr>
            <p:ph idx="3" type="hdr"/>
          </p:nvPr>
        </p:nvSpPr>
        <p:spPr>
          <a:xfrm>
            <a:off x="0" y="0"/>
            <a:ext cx="2971800" cy="4572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300"/>
              <a:buNone/>
            </a:pPr>
            <a:r>
              <a:t/>
            </a:r>
            <a:endParaRPr/>
          </a:p>
        </p:txBody>
      </p:sp>
      <p:sp>
        <p:nvSpPr>
          <p:cNvPr id="510" name="Google Shape;510;g2870629e851_0_3383:notes"/>
          <p:cNvSpPr txBox="1"/>
          <p:nvPr>
            <p:ph idx="11" type="ftr"/>
          </p:nvPr>
        </p:nvSpPr>
        <p:spPr>
          <a:xfrm>
            <a:off x="0" y="8685224"/>
            <a:ext cx="2971800" cy="457200"/>
          </a:xfrm>
          <a:prstGeom prst="rect">
            <a:avLst/>
          </a:prstGeom>
          <a:noFill/>
          <a:ln>
            <a:noFill/>
          </a:ln>
        </p:spPr>
        <p:txBody>
          <a:bodyPr anchorCtr="0" anchor="b" bIns="46625" lIns="93275" spcFirstLastPara="1" rIns="93275" wrap="square" tIns="46625">
            <a:noAutofit/>
          </a:bodyPr>
          <a:lstStyle/>
          <a:p>
            <a:pPr indent="0" lvl="0" marL="0" rtl="0" algn="l">
              <a:lnSpc>
                <a:spcPct val="100000"/>
              </a:lnSpc>
              <a:spcBef>
                <a:spcPts val="0"/>
              </a:spcBef>
              <a:spcAft>
                <a:spcPts val="0"/>
              </a:spcAft>
              <a:buSzPts val="1300"/>
              <a:buNone/>
            </a:pPr>
            <a:r>
              <a:t/>
            </a:r>
            <a:endParaRPr/>
          </a:p>
        </p:txBody>
      </p:sp>
      <p:sp>
        <p:nvSpPr>
          <p:cNvPr id="511" name="Google Shape;511;g2870629e851_0_3383:notes"/>
          <p:cNvSpPr txBox="1"/>
          <p:nvPr>
            <p:ph idx="12" type="sldNum"/>
          </p:nvPr>
        </p:nvSpPr>
        <p:spPr>
          <a:xfrm>
            <a:off x="3884613" y="8685224"/>
            <a:ext cx="2971800" cy="457200"/>
          </a:xfrm>
          <a:prstGeom prst="rect">
            <a:avLst/>
          </a:prstGeom>
          <a:noFill/>
          <a:ln>
            <a:noFill/>
          </a:ln>
        </p:spPr>
        <p:txBody>
          <a:bodyPr anchorCtr="0" anchor="b" bIns="46625" lIns="93275" spcFirstLastPara="1" rIns="93275" wrap="square" tIns="466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870629e851_0_3392: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300"/>
              </a:spcBef>
              <a:spcAft>
                <a:spcPts val="0"/>
              </a:spcAft>
              <a:buSzPts val="1300"/>
              <a:buNone/>
            </a:pPr>
            <a:r>
              <a:t/>
            </a:r>
            <a:endParaRPr/>
          </a:p>
        </p:txBody>
      </p:sp>
      <p:sp>
        <p:nvSpPr>
          <p:cNvPr id="518" name="Google Shape;518;g2870629e851_0_3392:notes"/>
          <p:cNvSpPr/>
          <p:nvPr>
            <p:ph idx="2" type="sldImg"/>
          </p:nvPr>
        </p:nvSpPr>
        <p:spPr>
          <a:xfrm>
            <a:off x="134952" y="686475"/>
            <a:ext cx="6588000" cy="3428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870629e851_0_3398: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300"/>
              </a:spcBef>
              <a:spcAft>
                <a:spcPts val="0"/>
              </a:spcAft>
              <a:buSzPts val="1300"/>
              <a:buNone/>
            </a:pPr>
            <a:r>
              <a:t/>
            </a:r>
            <a:endParaRPr/>
          </a:p>
        </p:txBody>
      </p:sp>
      <p:sp>
        <p:nvSpPr>
          <p:cNvPr id="525" name="Google Shape;525;g2870629e851_0_3398:notes"/>
          <p:cNvSpPr/>
          <p:nvPr>
            <p:ph idx="2" type="sldImg"/>
          </p:nvPr>
        </p:nvSpPr>
        <p:spPr>
          <a:xfrm>
            <a:off x="134952" y="686475"/>
            <a:ext cx="6588000" cy="3428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34" name="Google Shape;53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38" name="Google Shape;53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e83cb10312_0_130:notes"/>
          <p:cNvSpPr/>
          <p:nvPr>
            <p:ph idx="2" type="sldImg"/>
          </p:nvPr>
        </p:nvSpPr>
        <p:spPr>
          <a:xfrm>
            <a:off x="134952" y="686475"/>
            <a:ext cx="6588000" cy="3428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5" name="Google Shape;175;g1e83cb10312_0_130: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300"/>
              <a:buNone/>
            </a:pPr>
            <a:r>
              <a:t/>
            </a:r>
            <a:endParaRPr/>
          </a:p>
        </p:txBody>
      </p:sp>
      <p:sp>
        <p:nvSpPr>
          <p:cNvPr id="176" name="Google Shape;176;g1e83cb10312_0_130:notes"/>
          <p:cNvSpPr txBox="1"/>
          <p:nvPr>
            <p:ph idx="3" type="hdr"/>
          </p:nvPr>
        </p:nvSpPr>
        <p:spPr>
          <a:xfrm>
            <a:off x="0" y="0"/>
            <a:ext cx="2971800" cy="4572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300"/>
              <a:buNone/>
            </a:pPr>
            <a:r>
              <a:t/>
            </a:r>
            <a:endParaRPr/>
          </a:p>
        </p:txBody>
      </p:sp>
      <p:sp>
        <p:nvSpPr>
          <p:cNvPr id="177" name="Google Shape;177;g1e83cb10312_0_130:notes"/>
          <p:cNvSpPr txBox="1"/>
          <p:nvPr>
            <p:ph idx="11" type="ftr"/>
          </p:nvPr>
        </p:nvSpPr>
        <p:spPr>
          <a:xfrm>
            <a:off x="0" y="8685224"/>
            <a:ext cx="2971800" cy="457200"/>
          </a:xfrm>
          <a:prstGeom prst="rect">
            <a:avLst/>
          </a:prstGeom>
          <a:noFill/>
          <a:ln>
            <a:noFill/>
          </a:ln>
        </p:spPr>
        <p:txBody>
          <a:bodyPr anchorCtr="0" anchor="b" bIns="46625" lIns="93275" spcFirstLastPara="1" rIns="93275" wrap="square" tIns="46625">
            <a:noAutofit/>
          </a:bodyPr>
          <a:lstStyle/>
          <a:p>
            <a:pPr indent="0" lvl="0" marL="0" rtl="0" algn="l">
              <a:lnSpc>
                <a:spcPct val="100000"/>
              </a:lnSpc>
              <a:spcBef>
                <a:spcPts val="0"/>
              </a:spcBef>
              <a:spcAft>
                <a:spcPts val="0"/>
              </a:spcAft>
              <a:buSzPts val="1300"/>
              <a:buNone/>
            </a:pPr>
            <a:r>
              <a:t/>
            </a:r>
            <a:endParaRPr/>
          </a:p>
        </p:txBody>
      </p:sp>
      <p:sp>
        <p:nvSpPr>
          <p:cNvPr id="178" name="Google Shape;178;g1e83cb10312_0_130:notes"/>
          <p:cNvSpPr txBox="1"/>
          <p:nvPr>
            <p:ph idx="12" type="sldNum"/>
          </p:nvPr>
        </p:nvSpPr>
        <p:spPr>
          <a:xfrm>
            <a:off x="3884613" y="8685224"/>
            <a:ext cx="2971800" cy="457200"/>
          </a:xfrm>
          <a:prstGeom prst="rect">
            <a:avLst/>
          </a:prstGeom>
          <a:noFill/>
          <a:ln>
            <a:noFill/>
          </a:ln>
        </p:spPr>
        <p:txBody>
          <a:bodyPr anchorCtr="0" anchor="b" bIns="46625" lIns="93275" spcFirstLastPara="1" rIns="93275" wrap="square" tIns="466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e83cb10312_0_238: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300"/>
              </a:spcBef>
              <a:spcAft>
                <a:spcPts val="0"/>
              </a:spcAft>
              <a:buSzPts val="1300"/>
              <a:buNone/>
            </a:pPr>
            <a:r>
              <a:t/>
            </a:r>
            <a:endParaRPr/>
          </a:p>
        </p:txBody>
      </p:sp>
      <p:sp>
        <p:nvSpPr>
          <p:cNvPr id="185" name="Google Shape;185;g1e83cb10312_0_238:notes"/>
          <p:cNvSpPr/>
          <p:nvPr>
            <p:ph idx="2" type="sldImg"/>
          </p:nvPr>
        </p:nvSpPr>
        <p:spPr>
          <a:xfrm>
            <a:off x="134952" y="686475"/>
            <a:ext cx="6588000" cy="3428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e83cb10312_0_342: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300"/>
              </a:spcBef>
              <a:spcAft>
                <a:spcPts val="0"/>
              </a:spcAft>
              <a:buSzPts val="1300"/>
              <a:buNone/>
            </a:pPr>
            <a:r>
              <a:t/>
            </a:r>
            <a:endParaRPr/>
          </a:p>
        </p:txBody>
      </p:sp>
      <p:sp>
        <p:nvSpPr>
          <p:cNvPr id="191" name="Google Shape;191;g1e83cb10312_0_342:notes"/>
          <p:cNvSpPr/>
          <p:nvPr>
            <p:ph idx="2" type="sldImg"/>
          </p:nvPr>
        </p:nvSpPr>
        <p:spPr>
          <a:xfrm>
            <a:off x="134952" y="686475"/>
            <a:ext cx="6588000" cy="3428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501a1489a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g2501a1489a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GB"/>
              <a:t>MK</a:t>
            </a:r>
            <a:endParaRPr/>
          </a:p>
        </p:txBody>
      </p:sp>
      <p:sp>
        <p:nvSpPr>
          <p:cNvPr id="198" name="Google Shape;198;g2501a1489ab_0_0: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199" name="Google Shape;199;g2501a1489ab_0_0: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200" name="Google Shape;200;g2501a1489a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870629e851_0_1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2870629e851_0_1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39" name="Google Shape;239;g2870629e851_0_1156: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240" name="Google Shape;240;g2870629e851_0_1156: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241" name="Google Shape;241;g2870629e851_0_1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870629e851_0_1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2870629e851_0_14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71" name="Google Shape;271;g2870629e851_0_1413: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272" name="Google Shape;272;g2870629e851_0_1413: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273" name="Google Shape;273;g2870629e851_0_14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2"/>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hart" type="txAndChart">
  <p:cSld name="TEXT_AND_CHART">
    <p:spTree>
      <p:nvGrpSpPr>
        <p:cNvPr id="105" name="Shape 105"/>
        <p:cNvGrpSpPr/>
        <p:nvPr/>
      </p:nvGrpSpPr>
      <p:grpSpPr>
        <a:xfrm>
          <a:off x="0" y="0"/>
          <a:ext cx="0" cy="0"/>
          <a:chOff x="0" y="0"/>
          <a:chExt cx="0" cy="0"/>
        </a:xfrm>
      </p:grpSpPr>
      <p:sp>
        <p:nvSpPr>
          <p:cNvPr id="106" name="Google Shape;106;p11"/>
          <p:cNvSpPr txBox="1"/>
          <p:nvPr>
            <p:ph type="title"/>
          </p:nvPr>
        </p:nvSpPr>
        <p:spPr>
          <a:xfrm>
            <a:off x="527055" y="404813"/>
            <a:ext cx="11055349"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1"/>
          <p:cNvSpPr txBox="1"/>
          <p:nvPr>
            <p:ph idx="1" type="body"/>
          </p:nvPr>
        </p:nvSpPr>
        <p:spPr>
          <a:xfrm>
            <a:off x="527052" y="1557338"/>
            <a:ext cx="5425017" cy="4640262"/>
          </a:xfrm>
          <a:prstGeom prst="rect">
            <a:avLst/>
          </a:prstGeom>
          <a:noFill/>
          <a:ln>
            <a:noFill/>
          </a:ln>
        </p:spPr>
        <p:txBody>
          <a:bodyPr anchorCtr="0" anchor="t" bIns="45700" lIns="91425" spcFirstLastPara="1" rIns="91425" wrap="square" tIns="45700">
            <a:noAutofit/>
          </a:bodyPr>
          <a:lstStyle>
            <a:lvl1pPr indent="-368300" lvl="0" marL="457200" algn="l">
              <a:spcBef>
                <a:spcPts val="1100"/>
              </a:spcBef>
              <a:spcAft>
                <a:spcPts val="0"/>
              </a:spcAft>
              <a:buSzPts val="2200"/>
              <a:buFont typeface="Arial"/>
              <a:buChar char="•"/>
              <a:defRPr sz="2200"/>
            </a:lvl1pPr>
            <a:lvl2pPr indent="-355600" lvl="1" marL="914400" algn="l">
              <a:spcBef>
                <a:spcPts val="1000"/>
              </a:spcBef>
              <a:spcAft>
                <a:spcPts val="0"/>
              </a:spcAft>
              <a:buSzPts val="2000"/>
              <a:buFont typeface="Arial"/>
              <a:buChar char="–"/>
              <a:defRPr sz="2000"/>
            </a:lvl2pPr>
            <a:lvl3pPr indent="-342900" lvl="2" marL="1371600" algn="l">
              <a:spcBef>
                <a:spcPts val="900"/>
              </a:spcBef>
              <a:spcAft>
                <a:spcPts val="0"/>
              </a:spcAft>
              <a:buSzPts val="1800"/>
              <a:buFont typeface="Arial"/>
              <a:buChar char="•"/>
              <a:defRPr sz="1800"/>
            </a:lvl3pPr>
            <a:lvl4pPr indent="-330200" lvl="3" marL="1828800" algn="l">
              <a:spcBef>
                <a:spcPts val="800"/>
              </a:spcBef>
              <a:spcAft>
                <a:spcPts val="0"/>
              </a:spcAft>
              <a:buSzPts val="1600"/>
              <a:buFont typeface="Arial"/>
              <a:buChar char="–"/>
              <a:defRPr sz="1600"/>
            </a:lvl4pPr>
            <a:lvl5pPr indent="-317500" lvl="4" marL="2286000" algn="l">
              <a:spcBef>
                <a:spcPts val="700"/>
              </a:spcBef>
              <a:spcAft>
                <a:spcPts val="0"/>
              </a:spcAft>
              <a:buSzPts val="1400"/>
              <a:buChar char="•"/>
              <a:defRPr sz="1400"/>
            </a:lvl5pPr>
            <a:lvl6pPr indent="-342900" lvl="5" marL="2743200" algn="l">
              <a:spcBef>
                <a:spcPts val="900"/>
              </a:spcBef>
              <a:spcAft>
                <a:spcPts val="0"/>
              </a:spcAft>
              <a:buSzPts val="1800"/>
              <a:buChar char="»"/>
              <a:defRPr/>
            </a:lvl6pPr>
            <a:lvl7pPr indent="-342900" lvl="6" marL="3200400" algn="l">
              <a:spcBef>
                <a:spcPts val="900"/>
              </a:spcBef>
              <a:spcAft>
                <a:spcPts val="0"/>
              </a:spcAft>
              <a:buSzPts val="1800"/>
              <a:buChar char="»"/>
              <a:defRPr/>
            </a:lvl7pPr>
            <a:lvl8pPr indent="-342900" lvl="7" marL="3657600" algn="l">
              <a:spcBef>
                <a:spcPts val="900"/>
              </a:spcBef>
              <a:spcAft>
                <a:spcPts val="0"/>
              </a:spcAft>
              <a:buSzPts val="1800"/>
              <a:buChar char="»"/>
              <a:defRPr/>
            </a:lvl8pPr>
            <a:lvl9pPr indent="-342900" lvl="8" marL="4114800" algn="l">
              <a:spcBef>
                <a:spcPts val="900"/>
              </a:spcBef>
              <a:spcAft>
                <a:spcPts val="0"/>
              </a:spcAft>
              <a:buSzPts val="1800"/>
              <a:buChar char="»"/>
              <a:defRPr/>
            </a:lvl9pPr>
          </a:lstStyle>
          <a:p/>
        </p:txBody>
      </p:sp>
      <p:sp>
        <p:nvSpPr>
          <p:cNvPr id="108" name="Google Shape;108;p11"/>
          <p:cNvSpPr/>
          <p:nvPr>
            <p:ph idx="2" type="chart"/>
          </p:nvPr>
        </p:nvSpPr>
        <p:spPr>
          <a:xfrm>
            <a:off x="6155266" y="1557338"/>
            <a:ext cx="5427134" cy="4640262"/>
          </a:xfrm>
          <a:prstGeom prst="rect">
            <a:avLst/>
          </a:prstGeom>
          <a:noFill/>
          <a:ln>
            <a:noFill/>
          </a:ln>
        </p:spPr>
        <p:txBody>
          <a:bodyPr anchorCtr="0" anchor="t" bIns="45700" lIns="91425" spcFirstLastPara="1" rIns="91425" wrap="square" tIns="45700">
            <a:noAutofit/>
          </a:bodyPr>
          <a:lstStyle>
            <a:lvl1pPr lvl="0" marR="0" rtl="0" algn="l">
              <a:spcBef>
                <a:spcPts val="1100"/>
              </a:spcBef>
              <a:spcAft>
                <a:spcPts val="0"/>
              </a:spcAft>
              <a:buClr>
                <a:schemeClr val="accent1"/>
              </a:buClr>
              <a:buSzPts val="2200"/>
              <a:buFont typeface="Arial"/>
              <a:buChar char="•"/>
              <a:defRPr b="0" i="0" sz="2200" u="none" cap="none" strike="noStrike">
                <a:solidFill>
                  <a:srgbClr val="3F4548"/>
                </a:solidFill>
                <a:latin typeface="Arial"/>
                <a:ea typeface="Arial"/>
                <a:cs typeface="Arial"/>
                <a:sym typeface="Arial"/>
              </a:defRPr>
            </a:lvl1pPr>
            <a:lvl2pPr lvl="1" marR="0" rtl="0" algn="l">
              <a:spcBef>
                <a:spcPts val="1000"/>
              </a:spcBef>
              <a:spcAft>
                <a:spcPts val="0"/>
              </a:spcAft>
              <a:buClr>
                <a:schemeClr val="accent1"/>
              </a:buClr>
              <a:buSzPts val="2000"/>
              <a:buFont typeface="Arial"/>
              <a:buChar char="–"/>
              <a:defRPr b="0" i="0" sz="2000" u="none" cap="none" strike="noStrike">
                <a:solidFill>
                  <a:srgbClr val="3F4548"/>
                </a:solidFill>
                <a:latin typeface="Arial"/>
                <a:ea typeface="Arial"/>
                <a:cs typeface="Arial"/>
                <a:sym typeface="Arial"/>
              </a:defRPr>
            </a:lvl2pPr>
            <a:lvl3pPr lvl="2" marR="0" rtl="0" algn="l">
              <a:spcBef>
                <a:spcPts val="900"/>
              </a:spcBef>
              <a:spcAft>
                <a:spcPts val="0"/>
              </a:spcAft>
              <a:buClr>
                <a:schemeClr val="accent1"/>
              </a:buClr>
              <a:buSzPts val="1800"/>
              <a:buFont typeface="Arial"/>
              <a:buChar char="•"/>
              <a:defRPr b="0" i="0" sz="1800" u="none" cap="none" strike="noStrike">
                <a:solidFill>
                  <a:srgbClr val="3F4548"/>
                </a:solidFill>
                <a:latin typeface="Arial"/>
                <a:ea typeface="Arial"/>
                <a:cs typeface="Arial"/>
                <a:sym typeface="Arial"/>
              </a:defRPr>
            </a:lvl3pPr>
            <a:lvl4pPr lvl="3" marR="0" rtl="0" algn="l">
              <a:spcBef>
                <a:spcPts val="800"/>
              </a:spcBef>
              <a:spcAft>
                <a:spcPts val="0"/>
              </a:spcAft>
              <a:buClr>
                <a:schemeClr val="accent1"/>
              </a:buClr>
              <a:buSzPts val="1600"/>
              <a:buFont typeface="Arial"/>
              <a:buChar char="–"/>
              <a:defRPr b="0" i="0" sz="1600" u="none" cap="none" strike="noStrike">
                <a:solidFill>
                  <a:srgbClr val="3F4548"/>
                </a:solidFill>
                <a:latin typeface="Arial"/>
                <a:ea typeface="Arial"/>
                <a:cs typeface="Arial"/>
                <a:sym typeface="Arial"/>
              </a:defRPr>
            </a:lvl4pPr>
            <a:lvl5pPr lvl="4" marR="0" rtl="0" algn="l">
              <a:spcBef>
                <a:spcPts val="700"/>
              </a:spcBef>
              <a:spcAft>
                <a:spcPts val="0"/>
              </a:spcAft>
              <a:buClr>
                <a:schemeClr val="accent1"/>
              </a:buClr>
              <a:buSzPts val="1400"/>
              <a:buFont typeface="Arial"/>
              <a:buChar char="•"/>
              <a:defRPr b="0" i="0" sz="1400" u="none" cap="none" strike="noStrike">
                <a:solidFill>
                  <a:srgbClr val="3F4548"/>
                </a:solidFill>
                <a:latin typeface="Arial"/>
                <a:ea typeface="Arial"/>
                <a:cs typeface="Arial"/>
                <a:sym typeface="Arial"/>
              </a:defRPr>
            </a:lvl5pPr>
            <a:lvl6pPr lvl="5" marR="0" rtl="0" algn="l">
              <a:spcBef>
                <a:spcPts val="700"/>
              </a:spcBef>
              <a:spcAft>
                <a:spcPts val="0"/>
              </a:spcAft>
              <a:buClr>
                <a:srgbClr val="D9AB16"/>
              </a:buClr>
              <a:buSzPts val="1400"/>
              <a:buFont typeface="Arial"/>
              <a:buChar char="»"/>
              <a:defRPr b="0" i="0" sz="1400" u="none" cap="none" strike="noStrike">
                <a:solidFill>
                  <a:srgbClr val="0D2E64"/>
                </a:solidFill>
                <a:latin typeface="Arial"/>
                <a:ea typeface="Arial"/>
                <a:cs typeface="Arial"/>
                <a:sym typeface="Arial"/>
              </a:defRPr>
            </a:lvl6pPr>
            <a:lvl7pPr lvl="6" marR="0" rtl="0" algn="l">
              <a:spcBef>
                <a:spcPts val="700"/>
              </a:spcBef>
              <a:spcAft>
                <a:spcPts val="0"/>
              </a:spcAft>
              <a:buClr>
                <a:srgbClr val="D9AB16"/>
              </a:buClr>
              <a:buSzPts val="1400"/>
              <a:buFont typeface="Arial"/>
              <a:buChar char="»"/>
              <a:defRPr b="0" i="0" sz="1400" u="none" cap="none" strike="noStrike">
                <a:solidFill>
                  <a:srgbClr val="0D2E64"/>
                </a:solidFill>
                <a:latin typeface="Arial"/>
                <a:ea typeface="Arial"/>
                <a:cs typeface="Arial"/>
                <a:sym typeface="Arial"/>
              </a:defRPr>
            </a:lvl7pPr>
            <a:lvl8pPr lvl="7" marR="0" rtl="0" algn="l">
              <a:spcBef>
                <a:spcPts val="700"/>
              </a:spcBef>
              <a:spcAft>
                <a:spcPts val="0"/>
              </a:spcAft>
              <a:buClr>
                <a:srgbClr val="D9AB16"/>
              </a:buClr>
              <a:buSzPts val="1400"/>
              <a:buFont typeface="Arial"/>
              <a:buChar char="»"/>
              <a:defRPr b="0" i="0" sz="1400" u="none" cap="none" strike="noStrike">
                <a:solidFill>
                  <a:srgbClr val="0D2E64"/>
                </a:solidFill>
                <a:latin typeface="Arial"/>
                <a:ea typeface="Arial"/>
                <a:cs typeface="Arial"/>
                <a:sym typeface="Arial"/>
              </a:defRPr>
            </a:lvl8pPr>
            <a:lvl9pPr lvl="8" marR="0" rtl="0" algn="l">
              <a:spcBef>
                <a:spcPts val="700"/>
              </a:spcBef>
              <a:spcAft>
                <a:spcPts val="0"/>
              </a:spcAft>
              <a:buClr>
                <a:srgbClr val="D9AB16"/>
              </a:buClr>
              <a:buSzPts val="1400"/>
              <a:buFont typeface="Arial"/>
              <a:buChar char="»"/>
              <a:defRPr b="0" i="0" sz="1400" u="none" cap="none" strike="noStrike">
                <a:solidFill>
                  <a:srgbClr val="0D2E64"/>
                </a:solidFill>
                <a:latin typeface="Arial"/>
                <a:ea typeface="Arial"/>
                <a:cs typeface="Arial"/>
                <a:sym typeface="Arial"/>
              </a:defRPr>
            </a:lvl9pPr>
          </a:lstStyle>
          <a:p/>
        </p:txBody>
      </p:sp>
      <p:sp>
        <p:nvSpPr>
          <p:cNvPr id="109" name="Google Shape;109;p11"/>
          <p:cNvSpPr txBox="1"/>
          <p:nvPr>
            <p:ph idx="10" type="dt"/>
          </p:nvPr>
        </p:nvSpPr>
        <p:spPr>
          <a:xfrm>
            <a:off x="527054" y="6410325"/>
            <a:ext cx="2688166" cy="3317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1"/>
          <p:cNvSpPr txBox="1"/>
          <p:nvPr>
            <p:ph idx="11" type="ftr"/>
          </p:nvPr>
        </p:nvSpPr>
        <p:spPr>
          <a:xfrm>
            <a:off x="3215223" y="6410325"/>
            <a:ext cx="5761567" cy="3317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1"/>
          <p:cNvSpPr txBox="1"/>
          <p:nvPr>
            <p:ph idx="12" type="sldNum"/>
          </p:nvPr>
        </p:nvSpPr>
        <p:spPr>
          <a:xfrm>
            <a:off x="10801353" y="6402396"/>
            <a:ext cx="863600" cy="339725"/>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sz="1200">
                <a:solidFill>
                  <a:srgbClr val="3F4548"/>
                </a:solidFill>
                <a:latin typeface="Arial"/>
                <a:ea typeface="Arial"/>
                <a:cs typeface="Arial"/>
                <a:sym typeface="Arial"/>
              </a:defRPr>
            </a:lvl1pPr>
            <a:lvl2pPr indent="0" lvl="1" marL="0" algn="r">
              <a:spcBef>
                <a:spcPts val="0"/>
              </a:spcBef>
              <a:spcAft>
                <a:spcPts val="0"/>
              </a:spcAft>
              <a:buNone/>
              <a:defRPr sz="1200">
                <a:solidFill>
                  <a:srgbClr val="3F4548"/>
                </a:solidFill>
                <a:latin typeface="Arial"/>
                <a:ea typeface="Arial"/>
                <a:cs typeface="Arial"/>
                <a:sym typeface="Arial"/>
              </a:defRPr>
            </a:lvl2pPr>
            <a:lvl3pPr indent="0" lvl="2" marL="0" algn="r">
              <a:spcBef>
                <a:spcPts val="0"/>
              </a:spcBef>
              <a:spcAft>
                <a:spcPts val="0"/>
              </a:spcAft>
              <a:buNone/>
              <a:defRPr sz="1200">
                <a:solidFill>
                  <a:srgbClr val="3F4548"/>
                </a:solidFill>
                <a:latin typeface="Arial"/>
                <a:ea typeface="Arial"/>
                <a:cs typeface="Arial"/>
                <a:sym typeface="Arial"/>
              </a:defRPr>
            </a:lvl3pPr>
            <a:lvl4pPr indent="0" lvl="3" marL="0" algn="r">
              <a:spcBef>
                <a:spcPts val="0"/>
              </a:spcBef>
              <a:spcAft>
                <a:spcPts val="0"/>
              </a:spcAft>
              <a:buNone/>
              <a:defRPr sz="1200">
                <a:solidFill>
                  <a:srgbClr val="3F4548"/>
                </a:solidFill>
                <a:latin typeface="Arial"/>
                <a:ea typeface="Arial"/>
                <a:cs typeface="Arial"/>
                <a:sym typeface="Arial"/>
              </a:defRPr>
            </a:lvl4pPr>
            <a:lvl5pPr indent="0" lvl="4" marL="0" algn="r">
              <a:spcBef>
                <a:spcPts val="0"/>
              </a:spcBef>
              <a:spcAft>
                <a:spcPts val="0"/>
              </a:spcAft>
              <a:buNone/>
              <a:defRPr sz="1200">
                <a:solidFill>
                  <a:srgbClr val="3F4548"/>
                </a:solidFill>
                <a:latin typeface="Arial"/>
                <a:ea typeface="Arial"/>
                <a:cs typeface="Arial"/>
                <a:sym typeface="Arial"/>
              </a:defRPr>
            </a:lvl5pPr>
            <a:lvl6pPr indent="0" lvl="5" marL="0" algn="r">
              <a:spcBef>
                <a:spcPts val="0"/>
              </a:spcBef>
              <a:spcAft>
                <a:spcPts val="0"/>
              </a:spcAft>
              <a:buNone/>
              <a:defRPr sz="1200">
                <a:solidFill>
                  <a:srgbClr val="3F4548"/>
                </a:solidFill>
                <a:latin typeface="Arial"/>
                <a:ea typeface="Arial"/>
                <a:cs typeface="Arial"/>
                <a:sym typeface="Arial"/>
              </a:defRPr>
            </a:lvl6pPr>
            <a:lvl7pPr indent="0" lvl="6" marL="0" algn="r">
              <a:spcBef>
                <a:spcPts val="0"/>
              </a:spcBef>
              <a:spcAft>
                <a:spcPts val="0"/>
              </a:spcAft>
              <a:buNone/>
              <a:defRPr sz="1200">
                <a:solidFill>
                  <a:srgbClr val="3F4548"/>
                </a:solidFill>
                <a:latin typeface="Arial"/>
                <a:ea typeface="Arial"/>
                <a:cs typeface="Arial"/>
                <a:sym typeface="Arial"/>
              </a:defRPr>
            </a:lvl7pPr>
            <a:lvl8pPr indent="0" lvl="7" marL="0" algn="r">
              <a:spcBef>
                <a:spcPts val="0"/>
              </a:spcBef>
              <a:spcAft>
                <a:spcPts val="0"/>
              </a:spcAft>
              <a:buNone/>
              <a:defRPr sz="1200">
                <a:solidFill>
                  <a:srgbClr val="3F4548"/>
                </a:solidFill>
                <a:latin typeface="Arial"/>
                <a:ea typeface="Arial"/>
                <a:cs typeface="Arial"/>
                <a:sym typeface="Arial"/>
              </a:defRPr>
            </a:lvl8pPr>
            <a:lvl9pPr indent="0" lvl="8" marL="0" algn="r">
              <a:spcBef>
                <a:spcPts val="0"/>
              </a:spcBef>
              <a:spcAft>
                <a:spcPts val="0"/>
              </a:spcAft>
              <a:buNone/>
              <a:defRPr sz="1200">
                <a:solidFill>
                  <a:srgbClr val="3F454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ontent - Subtitle">
  <p:cSld name="One Column Content - Subtitle">
    <p:spTree>
      <p:nvGrpSpPr>
        <p:cNvPr id="112" name="Shape 112"/>
        <p:cNvGrpSpPr/>
        <p:nvPr/>
      </p:nvGrpSpPr>
      <p:grpSpPr>
        <a:xfrm>
          <a:off x="0" y="0"/>
          <a:ext cx="0" cy="0"/>
          <a:chOff x="0" y="0"/>
          <a:chExt cx="0" cy="0"/>
        </a:xfrm>
      </p:grpSpPr>
      <p:sp>
        <p:nvSpPr>
          <p:cNvPr id="113" name="Google Shape;113;p12"/>
          <p:cNvSpPr txBox="1"/>
          <p:nvPr>
            <p:ph idx="1" type="body"/>
          </p:nvPr>
        </p:nvSpPr>
        <p:spPr>
          <a:xfrm>
            <a:off x="609600" y="2103438"/>
            <a:ext cx="3414000" cy="40689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14" name="Google Shape;114;p12"/>
          <p:cNvSpPr txBox="1"/>
          <p:nvPr>
            <p:ph idx="12" type="sldNum"/>
          </p:nvPr>
        </p:nvSpPr>
        <p:spPr>
          <a:xfrm>
            <a:off x="8168217" y="6492240"/>
            <a:ext cx="3414000" cy="1371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5" name="Google Shape;115;p12"/>
          <p:cNvSpPr txBox="1"/>
          <p:nvPr>
            <p:ph type="title"/>
          </p:nvPr>
        </p:nvSpPr>
        <p:spPr>
          <a:xfrm>
            <a:off x="609600" y="457200"/>
            <a:ext cx="10972800" cy="4572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16" name="Google Shape;116;p12"/>
          <p:cNvSpPr txBox="1"/>
          <p:nvPr>
            <p:ph idx="2" type="subTitle"/>
          </p:nvPr>
        </p:nvSpPr>
        <p:spPr>
          <a:xfrm>
            <a:off x="609599" y="914401"/>
            <a:ext cx="10972800" cy="9144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 Subtitle">
  <p:cSld name="Three Content - Subtitle">
    <p:spTree>
      <p:nvGrpSpPr>
        <p:cNvPr id="117" name="Shape 117"/>
        <p:cNvGrpSpPr/>
        <p:nvPr/>
      </p:nvGrpSpPr>
      <p:grpSpPr>
        <a:xfrm>
          <a:off x="0" y="0"/>
          <a:ext cx="0" cy="0"/>
          <a:chOff x="0" y="0"/>
          <a:chExt cx="0" cy="0"/>
        </a:xfrm>
      </p:grpSpPr>
      <p:sp>
        <p:nvSpPr>
          <p:cNvPr id="118" name="Google Shape;118;p13"/>
          <p:cNvSpPr txBox="1"/>
          <p:nvPr>
            <p:ph idx="1" type="body"/>
          </p:nvPr>
        </p:nvSpPr>
        <p:spPr>
          <a:xfrm>
            <a:off x="609600" y="2103439"/>
            <a:ext cx="3414000" cy="40689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19" name="Google Shape;119;p13"/>
          <p:cNvSpPr txBox="1"/>
          <p:nvPr>
            <p:ph idx="2" type="body"/>
          </p:nvPr>
        </p:nvSpPr>
        <p:spPr>
          <a:xfrm>
            <a:off x="4389967" y="2103439"/>
            <a:ext cx="3411900" cy="40689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20" name="Google Shape;120;p13"/>
          <p:cNvSpPr txBox="1"/>
          <p:nvPr>
            <p:ph idx="3" type="body"/>
          </p:nvPr>
        </p:nvSpPr>
        <p:spPr>
          <a:xfrm>
            <a:off x="8168217" y="2103439"/>
            <a:ext cx="3414000" cy="40689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21" name="Google Shape;121;p13"/>
          <p:cNvSpPr txBox="1"/>
          <p:nvPr>
            <p:ph idx="12" type="sldNum"/>
          </p:nvPr>
        </p:nvSpPr>
        <p:spPr>
          <a:xfrm>
            <a:off x="8168217" y="6492240"/>
            <a:ext cx="3414000" cy="1371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22" name="Google Shape;122;p13"/>
          <p:cNvSpPr txBox="1"/>
          <p:nvPr>
            <p:ph type="title"/>
          </p:nvPr>
        </p:nvSpPr>
        <p:spPr>
          <a:xfrm>
            <a:off x="609600" y="457200"/>
            <a:ext cx="10972800" cy="4572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23" name="Google Shape;123;p13"/>
          <p:cNvSpPr txBox="1"/>
          <p:nvPr>
            <p:ph idx="4" type="subTitle"/>
          </p:nvPr>
        </p:nvSpPr>
        <p:spPr>
          <a:xfrm>
            <a:off x="609599" y="914401"/>
            <a:ext cx="10972800" cy="9144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hart - Subtitle">
  <p:cSld name="One Column Chart - Subtitle">
    <p:spTree>
      <p:nvGrpSpPr>
        <p:cNvPr id="124" name="Shape 124"/>
        <p:cNvGrpSpPr/>
        <p:nvPr/>
      </p:nvGrpSpPr>
      <p:grpSpPr>
        <a:xfrm>
          <a:off x="0" y="0"/>
          <a:ext cx="0" cy="0"/>
          <a:chOff x="0" y="0"/>
          <a:chExt cx="0" cy="0"/>
        </a:xfrm>
      </p:grpSpPr>
      <p:sp>
        <p:nvSpPr>
          <p:cNvPr id="125" name="Google Shape;125;p14"/>
          <p:cNvSpPr txBox="1"/>
          <p:nvPr>
            <p:ph idx="1" type="body"/>
          </p:nvPr>
        </p:nvSpPr>
        <p:spPr>
          <a:xfrm>
            <a:off x="609600" y="2103438"/>
            <a:ext cx="3414000" cy="40689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26" name="Google Shape;126;p14"/>
          <p:cNvSpPr txBox="1"/>
          <p:nvPr>
            <p:ph idx="12" type="sldNum"/>
          </p:nvPr>
        </p:nvSpPr>
        <p:spPr>
          <a:xfrm>
            <a:off x="8168217" y="6492240"/>
            <a:ext cx="3414000" cy="1371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27" name="Google Shape;127;p14"/>
          <p:cNvSpPr txBox="1"/>
          <p:nvPr>
            <p:ph type="title"/>
          </p:nvPr>
        </p:nvSpPr>
        <p:spPr>
          <a:xfrm>
            <a:off x="609600" y="457200"/>
            <a:ext cx="10972800" cy="4572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28" name="Google Shape;128;p14"/>
          <p:cNvSpPr txBox="1"/>
          <p:nvPr>
            <p:ph idx="2" type="subTitle"/>
          </p:nvPr>
        </p:nvSpPr>
        <p:spPr>
          <a:xfrm>
            <a:off x="609599" y="914401"/>
            <a:ext cx="10972800" cy="9144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type="title">
  <p:cSld name="TITLE">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3"/>
          <p:cNvSpPr txBox="1"/>
          <p:nvPr>
            <p:ph type="ctrTitle"/>
          </p:nvPr>
        </p:nvSpPr>
        <p:spPr>
          <a:xfrm>
            <a:off x="551385" y="1989964"/>
            <a:ext cx="5688631" cy="12953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
          <p:cNvSpPr txBox="1"/>
          <p:nvPr>
            <p:ph idx="1" type="subTitle"/>
          </p:nvPr>
        </p:nvSpPr>
        <p:spPr>
          <a:xfrm>
            <a:off x="551384" y="3285356"/>
            <a:ext cx="5472607" cy="100774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2800"/>
              <a:buFont typeface="Arial"/>
              <a:buNone/>
              <a:defRPr sz="2800">
                <a:solidFill>
                  <a:schemeClr val="lt1"/>
                </a:solidFill>
              </a:defRPr>
            </a:lvl1pPr>
            <a:lvl2pPr lvl="1" algn="l">
              <a:spcBef>
                <a:spcPts val="900"/>
              </a:spcBef>
              <a:spcAft>
                <a:spcPts val="0"/>
              </a:spcAft>
              <a:buSzPts val="1800"/>
              <a:buChar char="–"/>
              <a:defRPr/>
            </a:lvl2pPr>
            <a:lvl3pPr lvl="2" algn="l">
              <a:spcBef>
                <a:spcPts val="900"/>
              </a:spcBef>
              <a:spcAft>
                <a:spcPts val="0"/>
              </a:spcAft>
              <a:buSzPts val="1800"/>
              <a:buChar char="•"/>
              <a:defRPr/>
            </a:lvl3pPr>
            <a:lvl4pPr lvl="3" algn="l">
              <a:spcBef>
                <a:spcPts val="900"/>
              </a:spcBef>
              <a:spcAft>
                <a:spcPts val="0"/>
              </a:spcAft>
              <a:buSzPts val="1800"/>
              <a:buChar char="–"/>
              <a:defRPr/>
            </a:lvl4pPr>
            <a:lvl5pPr lvl="4" algn="l">
              <a:spcBef>
                <a:spcPts val="900"/>
              </a:spcBef>
              <a:spcAft>
                <a:spcPts val="0"/>
              </a:spcAft>
              <a:buSzPts val="1800"/>
              <a:buChar char="•"/>
              <a:defRPr/>
            </a:lvl5pPr>
            <a:lvl6pPr lvl="5" algn="l">
              <a:spcBef>
                <a:spcPts val="900"/>
              </a:spcBef>
              <a:spcAft>
                <a:spcPts val="0"/>
              </a:spcAft>
              <a:buSzPts val="1800"/>
              <a:buChar char="»"/>
              <a:defRPr/>
            </a:lvl6pPr>
            <a:lvl7pPr lvl="6" algn="l">
              <a:spcBef>
                <a:spcPts val="900"/>
              </a:spcBef>
              <a:spcAft>
                <a:spcPts val="0"/>
              </a:spcAft>
              <a:buSzPts val="1800"/>
              <a:buChar char="»"/>
              <a:defRPr/>
            </a:lvl7pPr>
            <a:lvl8pPr lvl="7" algn="l">
              <a:spcBef>
                <a:spcPts val="900"/>
              </a:spcBef>
              <a:spcAft>
                <a:spcPts val="0"/>
              </a:spcAft>
              <a:buSzPts val="1800"/>
              <a:buChar char="»"/>
              <a:defRPr/>
            </a:lvl8pPr>
            <a:lvl9pPr lvl="8" algn="l">
              <a:spcBef>
                <a:spcPts val="900"/>
              </a:spcBef>
              <a:spcAft>
                <a:spcPts val="0"/>
              </a:spcAft>
              <a:buSzPts val="1800"/>
              <a:buChar char="»"/>
              <a:defRPr/>
            </a:lvl9pPr>
          </a:lstStyle>
          <a:p/>
        </p:txBody>
      </p:sp>
      <p:sp>
        <p:nvSpPr>
          <p:cNvPr id="69" name="Google Shape;69;p3"/>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0" name="Shape 70"/>
        <p:cNvGrpSpPr/>
        <p:nvPr/>
      </p:nvGrpSpPr>
      <p:grpSpPr>
        <a:xfrm>
          <a:off x="0" y="0"/>
          <a:ext cx="0" cy="0"/>
          <a:chOff x="0" y="0"/>
          <a:chExt cx="0" cy="0"/>
        </a:xfrm>
      </p:grpSpPr>
      <p:sp>
        <p:nvSpPr>
          <p:cNvPr id="71" name="Google Shape;71;p4"/>
          <p:cNvSpPr txBox="1"/>
          <p:nvPr>
            <p:ph type="title"/>
          </p:nvPr>
        </p:nvSpPr>
        <p:spPr>
          <a:xfrm>
            <a:off x="527055" y="404813"/>
            <a:ext cx="11055349"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
          <p:cNvSpPr txBox="1"/>
          <p:nvPr>
            <p:ph idx="1" type="body"/>
          </p:nvPr>
        </p:nvSpPr>
        <p:spPr>
          <a:xfrm>
            <a:off x="527055" y="1557338"/>
            <a:ext cx="11055349" cy="4640262"/>
          </a:xfrm>
          <a:prstGeom prst="rect">
            <a:avLst/>
          </a:prstGeom>
          <a:noFill/>
          <a:ln>
            <a:noFill/>
          </a:ln>
        </p:spPr>
        <p:txBody>
          <a:bodyPr anchorCtr="0" anchor="t" bIns="45700" lIns="91425" spcFirstLastPara="1" rIns="91425" wrap="square" tIns="45700">
            <a:noAutofit/>
          </a:bodyPr>
          <a:lstStyle>
            <a:lvl1pPr indent="-342900" lvl="0" marL="457200" algn="l">
              <a:spcBef>
                <a:spcPts val="900"/>
              </a:spcBef>
              <a:spcAft>
                <a:spcPts val="0"/>
              </a:spcAft>
              <a:buSzPts val="1800"/>
              <a:buChar char="•"/>
              <a:defRPr/>
            </a:lvl1pPr>
            <a:lvl2pPr indent="-342900" lvl="1" marL="914400" algn="l">
              <a:spcBef>
                <a:spcPts val="900"/>
              </a:spcBef>
              <a:spcAft>
                <a:spcPts val="0"/>
              </a:spcAft>
              <a:buSzPts val="1800"/>
              <a:buChar char="–"/>
              <a:defRPr/>
            </a:lvl2pPr>
            <a:lvl3pPr indent="-342900" lvl="2" marL="1371600" algn="l">
              <a:spcBef>
                <a:spcPts val="900"/>
              </a:spcBef>
              <a:spcAft>
                <a:spcPts val="0"/>
              </a:spcAft>
              <a:buSzPts val="1800"/>
              <a:buChar char="•"/>
              <a:defRPr/>
            </a:lvl3pPr>
            <a:lvl4pPr indent="-342900" lvl="3" marL="1828800" algn="l">
              <a:spcBef>
                <a:spcPts val="900"/>
              </a:spcBef>
              <a:spcAft>
                <a:spcPts val="0"/>
              </a:spcAft>
              <a:buSzPts val="1800"/>
              <a:buChar char="–"/>
              <a:defRPr/>
            </a:lvl4pPr>
            <a:lvl5pPr indent="-342900" lvl="4" marL="2286000" algn="l">
              <a:spcBef>
                <a:spcPts val="900"/>
              </a:spcBef>
              <a:spcAft>
                <a:spcPts val="0"/>
              </a:spcAft>
              <a:buSzPts val="1800"/>
              <a:buChar char="•"/>
              <a:defRPr/>
            </a:lvl5pPr>
            <a:lvl6pPr indent="-342900" lvl="5" marL="2743200" algn="l">
              <a:spcBef>
                <a:spcPts val="900"/>
              </a:spcBef>
              <a:spcAft>
                <a:spcPts val="0"/>
              </a:spcAft>
              <a:buSzPts val="1800"/>
              <a:buChar char="»"/>
              <a:defRPr/>
            </a:lvl6pPr>
            <a:lvl7pPr indent="-342900" lvl="6" marL="3200400" algn="l">
              <a:spcBef>
                <a:spcPts val="900"/>
              </a:spcBef>
              <a:spcAft>
                <a:spcPts val="0"/>
              </a:spcAft>
              <a:buSzPts val="1800"/>
              <a:buChar char="»"/>
              <a:defRPr/>
            </a:lvl7pPr>
            <a:lvl8pPr indent="-342900" lvl="7" marL="3657600" algn="l">
              <a:spcBef>
                <a:spcPts val="900"/>
              </a:spcBef>
              <a:spcAft>
                <a:spcPts val="0"/>
              </a:spcAft>
              <a:buSzPts val="1800"/>
              <a:buChar char="»"/>
              <a:defRPr/>
            </a:lvl8pPr>
            <a:lvl9pPr indent="-342900" lvl="8" marL="4114800" algn="l">
              <a:spcBef>
                <a:spcPts val="900"/>
              </a:spcBef>
              <a:spcAft>
                <a:spcPts val="0"/>
              </a:spcAft>
              <a:buSzPts val="1800"/>
              <a:buChar char="»"/>
              <a:defRPr/>
            </a:lvl9pPr>
          </a:lstStyle>
          <a:p/>
        </p:txBody>
      </p:sp>
      <p:sp>
        <p:nvSpPr>
          <p:cNvPr id="73" name="Google Shape;73;p4"/>
          <p:cNvSpPr txBox="1"/>
          <p:nvPr>
            <p:ph idx="10" type="dt"/>
          </p:nvPr>
        </p:nvSpPr>
        <p:spPr>
          <a:xfrm>
            <a:off x="527054" y="6410325"/>
            <a:ext cx="2688166" cy="3317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
          <p:cNvSpPr txBox="1"/>
          <p:nvPr>
            <p:ph idx="11" type="ftr"/>
          </p:nvPr>
        </p:nvSpPr>
        <p:spPr>
          <a:xfrm>
            <a:off x="3215223" y="6410325"/>
            <a:ext cx="7452777" cy="3317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
          <p:cNvSpPr txBox="1"/>
          <p:nvPr>
            <p:ph idx="12" type="sldNum"/>
          </p:nvPr>
        </p:nvSpPr>
        <p:spPr>
          <a:xfrm>
            <a:off x="10801353" y="6402396"/>
            <a:ext cx="863600" cy="339725"/>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sz="1200">
                <a:solidFill>
                  <a:srgbClr val="3F4548"/>
                </a:solidFill>
                <a:latin typeface="Arial"/>
                <a:ea typeface="Arial"/>
                <a:cs typeface="Arial"/>
                <a:sym typeface="Arial"/>
              </a:defRPr>
            </a:lvl1pPr>
            <a:lvl2pPr indent="0" lvl="1" marL="0" algn="r">
              <a:spcBef>
                <a:spcPts val="0"/>
              </a:spcBef>
              <a:spcAft>
                <a:spcPts val="0"/>
              </a:spcAft>
              <a:buNone/>
              <a:defRPr sz="1200">
                <a:solidFill>
                  <a:srgbClr val="3F4548"/>
                </a:solidFill>
                <a:latin typeface="Arial"/>
                <a:ea typeface="Arial"/>
                <a:cs typeface="Arial"/>
                <a:sym typeface="Arial"/>
              </a:defRPr>
            </a:lvl2pPr>
            <a:lvl3pPr indent="0" lvl="2" marL="0" algn="r">
              <a:spcBef>
                <a:spcPts val="0"/>
              </a:spcBef>
              <a:spcAft>
                <a:spcPts val="0"/>
              </a:spcAft>
              <a:buNone/>
              <a:defRPr sz="1200">
                <a:solidFill>
                  <a:srgbClr val="3F4548"/>
                </a:solidFill>
                <a:latin typeface="Arial"/>
                <a:ea typeface="Arial"/>
                <a:cs typeface="Arial"/>
                <a:sym typeface="Arial"/>
              </a:defRPr>
            </a:lvl3pPr>
            <a:lvl4pPr indent="0" lvl="3" marL="0" algn="r">
              <a:spcBef>
                <a:spcPts val="0"/>
              </a:spcBef>
              <a:spcAft>
                <a:spcPts val="0"/>
              </a:spcAft>
              <a:buNone/>
              <a:defRPr sz="1200">
                <a:solidFill>
                  <a:srgbClr val="3F4548"/>
                </a:solidFill>
                <a:latin typeface="Arial"/>
                <a:ea typeface="Arial"/>
                <a:cs typeface="Arial"/>
                <a:sym typeface="Arial"/>
              </a:defRPr>
            </a:lvl4pPr>
            <a:lvl5pPr indent="0" lvl="4" marL="0" algn="r">
              <a:spcBef>
                <a:spcPts val="0"/>
              </a:spcBef>
              <a:spcAft>
                <a:spcPts val="0"/>
              </a:spcAft>
              <a:buNone/>
              <a:defRPr sz="1200">
                <a:solidFill>
                  <a:srgbClr val="3F4548"/>
                </a:solidFill>
                <a:latin typeface="Arial"/>
                <a:ea typeface="Arial"/>
                <a:cs typeface="Arial"/>
                <a:sym typeface="Arial"/>
              </a:defRPr>
            </a:lvl5pPr>
            <a:lvl6pPr indent="0" lvl="5" marL="0" algn="r">
              <a:spcBef>
                <a:spcPts val="0"/>
              </a:spcBef>
              <a:spcAft>
                <a:spcPts val="0"/>
              </a:spcAft>
              <a:buNone/>
              <a:defRPr sz="1200">
                <a:solidFill>
                  <a:srgbClr val="3F4548"/>
                </a:solidFill>
                <a:latin typeface="Arial"/>
                <a:ea typeface="Arial"/>
                <a:cs typeface="Arial"/>
                <a:sym typeface="Arial"/>
              </a:defRPr>
            </a:lvl6pPr>
            <a:lvl7pPr indent="0" lvl="6" marL="0" algn="r">
              <a:spcBef>
                <a:spcPts val="0"/>
              </a:spcBef>
              <a:spcAft>
                <a:spcPts val="0"/>
              </a:spcAft>
              <a:buNone/>
              <a:defRPr sz="1200">
                <a:solidFill>
                  <a:srgbClr val="3F4548"/>
                </a:solidFill>
                <a:latin typeface="Arial"/>
                <a:ea typeface="Arial"/>
                <a:cs typeface="Arial"/>
                <a:sym typeface="Arial"/>
              </a:defRPr>
            </a:lvl7pPr>
            <a:lvl8pPr indent="0" lvl="7" marL="0" algn="r">
              <a:spcBef>
                <a:spcPts val="0"/>
              </a:spcBef>
              <a:spcAft>
                <a:spcPts val="0"/>
              </a:spcAft>
              <a:buNone/>
              <a:defRPr sz="1200">
                <a:solidFill>
                  <a:srgbClr val="3F4548"/>
                </a:solidFill>
                <a:latin typeface="Arial"/>
                <a:ea typeface="Arial"/>
                <a:cs typeface="Arial"/>
                <a:sym typeface="Arial"/>
              </a:defRPr>
            </a:lvl8pPr>
            <a:lvl9pPr indent="0" lvl="8" marL="0" algn="r">
              <a:spcBef>
                <a:spcPts val="0"/>
              </a:spcBef>
              <a:spcAft>
                <a:spcPts val="0"/>
              </a:spcAft>
              <a:buNone/>
              <a:defRPr sz="1200">
                <a:solidFill>
                  <a:srgbClr val="3F454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5"/>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showMasterSp="0">
  <p:cSld name="4_Title Slide">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Google Shape;79;p6"/>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0" name="Shape 80"/>
        <p:cNvGrpSpPr/>
        <p:nvPr/>
      </p:nvGrpSpPr>
      <p:grpSpPr>
        <a:xfrm>
          <a:off x="0" y="0"/>
          <a:ext cx="0" cy="0"/>
          <a:chOff x="0" y="0"/>
          <a:chExt cx="0" cy="0"/>
        </a:xfrm>
      </p:grpSpPr>
      <p:sp>
        <p:nvSpPr>
          <p:cNvPr id="81" name="Google Shape;81;p7"/>
          <p:cNvSpPr txBox="1"/>
          <p:nvPr>
            <p:ph type="title"/>
          </p:nvPr>
        </p:nvSpPr>
        <p:spPr>
          <a:xfrm>
            <a:off x="527055" y="404813"/>
            <a:ext cx="11055349"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
          <p:cNvSpPr txBox="1"/>
          <p:nvPr>
            <p:ph idx="1" type="body"/>
          </p:nvPr>
        </p:nvSpPr>
        <p:spPr>
          <a:xfrm>
            <a:off x="527052" y="1557338"/>
            <a:ext cx="5425017" cy="4640262"/>
          </a:xfrm>
          <a:prstGeom prst="rect">
            <a:avLst/>
          </a:prstGeom>
          <a:noFill/>
          <a:ln>
            <a:noFill/>
          </a:ln>
        </p:spPr>
        <p:txBody>
          <a:bodyPr anchorCtr="0" anchor="t" bIns="45700" lIns="91425" spcFirstLastPara="1" rIns="91425" wrap="square" tIns="45700">
            <a:noAutofit/>
          </a:bodyPr>
          <a:lstStyle>
            <a:lvl1pPr indent="-368300" lvl="0" marL="457200" algn="l">
              <a:spcBef>
                <a:spcPts val="1100"/>
              </a:spcBef>
              <a:spcAft>
                <a:spcPts val="0"/>
              </a:spcAft>
              <a:buSzPts val="2200"/>
              <a:buFont typeface="Arial"/>
              <a:buChar char="•"/>
              <a:defRPr sz="2200"/>
            </a:lvl1pPr>
            <a:lvl2pPr indent="-355600" lvl="1" marL="914400" algn="l">
              <a:spcBef>
                <a:spcPts val="1000"/>
              </a:spcBef>
              <a:spcAft>
                <a:spcPts val="0"/>
              </a:spcAft>
              <a:buSzPts val="2000"/>
              <a:buFont typeface="Arial"/>
              <a:buChar char="–"/>
              <a:defRPr sz="2000"/>
            </a:lvl2pPr>
            <a:lvl3pPr indent="-342900" lvl="2" marL="1371600" algn="l">
              <a:spcBef>
                <a:spcPts val="900"/>
              </a:spcBef>
              <a:spcAft>
                <a:spcPts val="0"/>
              </a:spcAft>
              <a:buSzPts val="1800"/>
              <a:buFont typeface="Arial"/>
              <a:buChar char="•"/>
              <a:defRPr sz="1800"/>
            </a:lvl3pPr>
            <a:lvl4pPr indent="-330200" lvl="3" marL="1828800" algn="l">
              <a:spcBef>
                <a:spcPts val="800"/>
              </a:spcBef>
              <a:spcAft>
                <a:spcPts val="0"/>
              </a:spcAft>
              <a:buSzPts val="1600"/>
              <a:buFont typeface="Arial"/>
              <a:buChar char="–"/>
              <a:defRPr sz="1600"/>
            </a:lvl4pPr>
            <a:lvl5pPr indent="-317500" lvl="4" marL="2286000" algn="l">
              <a:spcBef>
                <a:spcPts val="700"/>
              </a:spcBef>
              <a:spcAft>
                <a:spcPts val="0"/>
              </a:spcAft>
              <a:buSzPts val="1400"/>
              <a:buChar char="•"/>
              <a:defRPr sz="1400"/>
            </a:lvl5pPr>
            <a:lvl6pPr indent="-342900" lvl="5" marL="2743200" algn="l">
              <a:spcBef>
                <a:spcPts val="900"/>
              </a:spcBef>
              <a:spcAft>
                <a:spcPts val="0"/>
              </a:spcAft>
              <a:buSzPts val="1800"/>
              <a:buFont typeface="Arial"/>
              <a:buChar char="»"/>
              <a:defRPr sz="1800"/>
            </a:lvl6pPr>
            <a:lvl7pPr indent="-342900" lvl="6" marL="3200400" algn="l">
              <a:spcBef>
                <a:spcPts val="900"/>
              </a:spcBef>
              <a:spcAft>
                <a:spcPts val="0"/>
              </a:spcAft>
              <a:buSzPts val="1800"/>
              <a:buFont typeface="Arial"/>
              <a:buChar char="»"/>
              <a:defRPr sz="1800"/>
            </a:lvl7pPr>
            <a:lvl8pPr indent="-342900" lvl="7" marL="3657600" algn="l">
              <a:spcBef>
                <a:spcPts val="900"/>
              </a:spcBef>
              <a:spcAft>
                <a:spcPts val="0"/>
              </a:spcAft>
              <a:buSzPts val="1800"/>
              <a:buFont typeface="Arial"/>
              <a:buChar char="»"/>
              <a:defRPr sz="1800"/>
            </a:lvl8pPr>
            <a:lvl9pPr indent="-342900" lvl="8" marL="4114800" algn="l">
              <a:spcBef>
                <a:spcPts val="900"/>
              </a:spcBef>
              <a:spcAft>
                <a:spcPts val="0"/>
              </a:spcAft>
              <a:buSzPts val="1800"/>
              <a:buFont typeface="Arial"/>
              <a:buChar char="»"/>
              <a:defRPr sz="1800"/>
            </a:lvl9pPr>
          </a:lstStyle>
          <a:p/>
        </p:txBody>
      </p:sp>
      <p:sp>
        <p:nvSpPr>
          <p:cNvPr id="83" name="Google Shape;83;p7"/>
          <p:cNvSpPr txBox="1"/>
          <p:nvPr>
            <p:ph idx="2" type="body"/>
          </p:nvPr>
        </p:nvSpPr>
        <p:spPr>
          <a:xfrm>
            <a:off x="6155266" y="1557338"/>
            <a:ext cx="5427134" cy="4640262"/>
          </a:xfrm>
          <a:prstGeom prst="rect">
            <a:avLst/>
          </a:prstGeom>
          <a:noFill/>
          <a:ln>
            <a:noFill/>
          </a:ln>
        </p:spPr>
        <p:txBody>
          <a:bodyPr anchorCtr="0" anchor="t" bIns="45700" lIns="91425" spcFirstLastPara="1" rIns="91425" wrap="square" tIns="45700">
            <a:noAutofit/>
          </a:bodyPr>
          <a:lstStyle>
            <a:lvl1pPr indent="-368300" lvl="0" marL="457200" algn="l">
              <a:spcBef>
                <a:spcPts val="1100"/>
              </a:spcBef>
              <a:spcAft>
                <a:spcPts val="0"/>
              </a:spcAft>
              <a:buSzPts val="2200"/>
              <a:buFont typeface="Arial"/>
              <a:buChar char="•"/>
              <a:defRPr sz="2200"/>
            </a:lvl1pPr>
            <a:lvl2pPr indent="-355600" lvl="1" marL="914400" algn="l">
              <a:spcBef>
                <a:spcPts val="1000"/>
              </a:spcBef>
              <a:spcAft>
                <a:spcPts val="0"/>
              </a:spcAft>
              <a:buSzPts val="2000"/>
              <a:buFont typeface="Arial"/>
              <a:buChar char="–"/>
              <a:defRPr sz="2000"/>
            </a:lvl2pPr>
            <a:lvl3pPr indent="-342900" lvl="2" marL="1371600" algn="l">
              <a:spcBef>
                <a:spcPts val="900"/>
              </a:spcBef>
              <a:spcAft>
                <a:spcPts val="0"/>
              </a:spcAft>
              <a:buSzPts val="1800"/>
              <a:buFont typeface="Arial"/>
              <a:buChar char="•"/>
              <a:defRPr sz="1800"/>
            </a:lvl3pPr>
            <a:lvl4pPr indent="-330200" lvl="3" marL="1828800" algn="l">
              <a:spcBef>
                <a:spcPts val="800"/>
              </a:spcBef>
              <a:spcAft>
                <a:spcPts val="0"/>
              </a:spcAft>
              <a:buSzPts val="1600"/>
              <a:buFont typeface="Arial"/>
              <a:buChar char="–"/>
              <a:defRPr sz="1600"/>
            </a:lvl4pPr>
            <a:lvl5pPr indent="-317500" lvl="4" marL="2286000" algn="l">
              <a:spcBef>
                <a:spcPts val="700"/>
              </a:spcBef>
              <a:spcAft>
                <a:spcPts val="0"/>
              </a:spcAft>
              <a:buSzPts val="1400"/>
              <a:buChar char="•"/>
              <a:defRPr sz="1400"/>
            </a:lvl5pPr>
            <a:lvl6pPr indent="-342900" lvl="5" marL="2743200" algn="l">
              <a:spcBef>
                <a:spcPts val="900"/>
              </a:spcBef>
              <a:spcAft>
                <a:spcPts val="0"/>
              </a:spcAft>
              <a:buSzPts val="1800"/>
              <a:buFont typeface="Arial"/>
              <a:buChar char="»"/>
              <a:defRPr sz="1800"/>
            </a:lvl6pPr>
            <a:lvl7pPr indent="-342900" lvl="6" marL="3200400" algn="l">
              <a:spcBef>
                <a:spcPts val="900"/>
              </a:spcBef>
              <a:spcAft>
                <a:spcPts val="0"/>
              </a:spcAft>
              <a:buSzPts val="1800"/>
              <a:buFont typeface="Arial"/>
              <a:buChar char="»"/>
              <a:defRPr sz="1800"/>
            </a:lvl7pPr>
            <a:lvl8pPr indent="-342900" lvl="7" marL="3657600" algn="l">
              <a:spcBef>
                <a:spcPts val="900"/>
              </a:spcBef>
              <a:spcAft>
                <a:spcPts val="0"/>
              </a:spcAft>
              <a:buSzPts val="1800"/>
              <a:buFont typeface="Arial"/>
              <a:buChar char="»"/>
              <a:defRPr sz="1800"/>
            </a:lvl8pPr>
            <a:lvl9pPr indent="-342900" lvl="8" marL="4114800" algn="l">
              <a:spcBef>
                <a:spcPts val="900"/>
              </a:spcBef>
              <a:spcAft>
                <a:spcPts val="0"/>
              </a:spcAft>
              <a:buSzPts val="1800"/>
              <a:buFont typeface="Arial"/>
              <a:buChar char="»"/>
              <a:defRPr sz="1800"/>
            </a:lvl9pPr>
          </a:lstStyle>
          <a:p/>
        </p:txBody>
      </p:sp>
      <p:sp>
        <p:nvSpPr>
          <p:cNvPr id="84" name="Google Shape;84;p7"/>
          <p:cNvSpPr txBox="1"/>
          <p:nvPr>
            <p:ph idx="10" type="dt"/>
          </p:nvPr>
        </p:nvSpPr>
        <p:spPr>
          <a:xfrm>
            <a:off x="527054" y="6410325"/>
            <a:ext cx="2688166" cy="3317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7"/>
          <p:cNvSpPr txBox="1"/>
          <p:nvPr>
            <p:ph idx="11" type="ftr"/>
          </p:nvPr>
        </p:nvSpPr>
        <p:spPr>
          <a:xfrm>
            <a:off x="3215223" y="6410325"/>
            <a:ext cx="7452777" cy="3317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7"/>
          <p:cNvSpPr txBox="1"/>
          <p:nvPr>
            <p:ph idx="12" type="sldNum"/>
          </p:nvPr>
        </p:nvSpPr>
        <p:spPr>
          <a:xfrm>
            <a:off x="10801353" y="6402396"/>
            <a:ext cx="863600" cy="339725"/>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sz="1200">
                <a:solidFill>
                  <a:srgbClr val="3F4548"/>
                </a:solidFill>
                <a:latin typeface="Arial"/>
                <a:ea typeface="Arial"/>
                <a:cs typeface="Arial"/>
                <a:sym typeface="Arial"/>
              </a:defRPr>
            </a:lvl1pPr>
            <a:lvl2pPr indent="0" lvl="1" marL="0" algn="r">
              <a:spcBef>
                <a:spcPts val="0"/>
              </a:spcBef>
              <a:spcAft>
                <a:spcPts val="0"/>
              </a:spcAft>
              <a:buNone/>
              <a:defRPr sz="1200">
                <a:solidFill>
                  <a:srgbClr val="3F4548"/>
                </a:solidFill>
                <a:latin typeface="Arial"/>
                <a:ea typeface="Arial"/>
                <a:cs typeface="Arial"/>
                <a:sym typeface="Arial"/>
              </a:defRPr>
            </a:lvl2pPr>
            <a:lvl3pPr indent="0" lvl="2" marL="0" algn="r">
              <a:spcBef>
                <a:spcPts val="0"/>
              </a:spcBef>
              <a:spcAft>
                <a:spcPts val="0"/>
              </a:spcAft>
              <a:buNone/>
              <a:defRPr sz="1200">
                <a:solidFill>
                  <a:srgbClr val="3F4548"/>
                </a:solidFill>
                <a:latin typeface="Arial"/>
                <a:ea typeface="Arial"/>
                <a:cs typeface="Arial"/>
                <a:sym typeface="Arial"/>
              </a:defRPr>
            </a:lvl3pPr>
            <a:lvl4pPr indent="0" lvl="3" marL="0" algn="r">
              <a:spcBef>
                <a:spcPts val="0"/>
              </a:spcBef>
              <a:spcAft>
                <a:spcPts val="0"/>
              </a:spcAft>
              <a:buNone/>
              <a:defRPr sz="1200">
                <a:solidFill>
                  <a:srgbClr val="3F4548"/>
                </a:solidFill>
                <a:latin typeface="Arial"/>
                <a:ea typeface="Arial"/>
                <a:cs typeface="Arial"/>
                <a:sym typeface="Arial"/>
              </a:defRPr>
            </a:lvl4pPr>
            <a:lvl5pPr indent="0" lvl="4" marL="0" algn="r">
              <a:spcBef>
                <a:spcPts val="0"/>
              </a:spcBef>
              <a:spcAft>
                <a:spcPts val="0"/>
              </a:spcAft>
              <a:buNone/>
              <a:defRPr sz="1200">
                <a:solidFill>
                  <a:srgbClr val="3F4548"/>
                </a:solidFill>
                <a:latin typeface="Arial"/>
                <a:ea typeface="Arial"/>
                <a:cs typeface="Arial"/>
                <a:sym typeface="Arial"/>
              </a:defRPr>
            </a:lvl5pPr>
            <a:lvl6pPr indent="0" lvl="5" marL="0" algn="r">
              <a:spcBef>
                <a:spcPts val="0"/>
              </a:spcBef>
              <a:spcAft>
                <a:spcPts val="0"/>
              </a:spcAft>
              <a:buNone/>
              <a:defRPr sz="1200">
                <a:solidFill>
                  <a:srgbClr val="3F4548"/>
                </a:solidFill>
                <a:latin typeface="Arial"/>
                <a:ea typeface="Arial"/>
                <a:cs typeface="Arial"/>
                <a:sym typeface="Arial"/>
              </a:defRPr>
            </a:lvl6pPr>
            <a:lvl7pPr indent="0" lvl="6" marL="0" algn="r">
              <a:spcBef>
                <a:spcPts val="0"/>
              </a:spcBef>
              <a:spcAft>
                <a:spcPts val="0"/>
              </a:spcAft>
              <a:buNone/>
              <a:defRPr sz="1200">
                <a:solidFill>
                  <a:srgbClr val="3F4548"/>
                </a:solidFill>
                <a:latin typeface="Arial"/>
                <a:ea typeface="Arial"/>
                <a:cs typeface="Arial"/>
                <a:sym typeface="Arial"/>
              </a:defRPr>
            </a:lvl7pPr>
            <a:lvl8pPr indent="0" lvl="7" marL="0" algn="r">
              <a:spcBef>
                <a:spcPts val="0"/>
              </a:spcBef>
              <a:spcAft>
                <a:spcPts val="0"/>
              </a:spcAft>
              <a:buNone/>
              <a:defRPr sz="1200">
                <a:solidFill>
                  <a:srgbClr val="3F4548"/>
                </a:solidFill>
                <a:latin typeface="Arial"/>
                <a:ea typeface="Arial"/>
                <a:cs typeface="Arial"/>
                <a:sym typeface="Arial"/>
              </a:defRPr>
            </a:lvl8pPr>
            <a:lvl9pPr indent="0" lvl="8" marL="0" algn="r">
              <a:spcBef>
                <a:spcPts val="0"/>
              </a:spcBef>
              <a:spcAft>
                <a:spcPts val="0"/>
              </a:spcAft>
              <a:buNone/>
              <a:defRPr sz="1200">
                <a:solidFill>
                  <a:srgbClr val="3F454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7" name="Shape 87"/>
        <p:cNvGrpSpPr/>
        <p:nvPr/>
      </p:nvGrpSpPr>
      <p:grpSpPr>
        <a:xfrm>
          <a:off x="0" y="0"/>
          <a:ext cx="0" cy="0"/>
          <a:chOff x="0" y="0"/>
          <a:chExt cx="0" cy="0"/>
        </a:xfrm>
      </p:grpSpPr>
      <p:sp>
        <p:nvSpPr>
          <p:cNvPr id="88" name="Google Shape;88;p8"/>
          <p:cNvSpPr txBox="1"/>
          <p:nvPr>
            <p:ph type="title"/>
          </p:nvPr>
        </p:nvSpPr>
        <p:spPr>
          <a:xfrm>
            <a:off x="529339" y="404664"/>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8"/>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1100"/>
              </a:spcBef>
              <a:spcAft>
                <a:spcPts val="0"/>
              </a:spcAft>
              <a:buSzPts val="2200"/>
              <a:buFont typeface="Arial"/>
              <a:buNone/>
              <a:defRPr b="1" sz="2200"/>
            </a:lvl1pPr>
            <a:lvl2pPr indent="-228600" lvl="1" marL="914400" algn="l">
              <a:spcBef>
                <a:spcPts val="1000"/>
              </a:spcBef>
              <a:spcAft>
                <a:spcPts val="0"/>
              </a:spcAft>
              <a:buSzPts val="2000"/>
              <a:buFont typeface="Arial"/>
              <a:buNone/>
              <a:defRPr b="1" sz="2000"/>
            </a:lvl2pPr>
            <a:lvl3pPr indent="-228600" lvl="2" marL="1371600" algn="l">
              <a:spcBef>
                <a:spcPts val="900"/>
              </a:spcBef>
              <a:spcAft>
                <a:spcPts val="0"/>
              </a:spcAft>
              <a:buSzPts val="1800"/>
              <a:buFont typeface="Arial"/>
              <a:buNone/>
              <a:defRPr b="1" sz="1800"/>
            </a:lvl3pPr>
            <a:lvl4pPr indent="-228600" lvl="3" marL="1828800" algn="l">
              <a:spcBef>
                <a:spcPts val="800"/>
              </a:spcBef>
              <a:spcAft>
                <a:spcPts val="0"/>
              </a:spcAft>
              <a:buSzPts val="1600"/>
              <a:buFont typeface="Arial"/>
              <a:buNone/>
              <a:defRPr b="1" sz="1600"/>
            </a:lvl4pPr>
            <a:lvl5pPr indent="-228600" lvl="4" marL="2286000" algn="l">
              <a:spcBef>
                <a:spcPts val="800"/>
              </a:spcBef>
              <a:spcAft>
                <a:spcPts val="0"/>
              </a:spcAft>
              <a:buSzPts val="1600"/>
              <a:buNone/>
              <a:defRPr b="1" sz="1600"/>
            </a:lvl5pPr>
            <a:lvl6pPr indent="-228600" lvl="5" marL="2743200" algn="l">
              <a:spcBef>
                <a:spcPts val="800"/>
              </a:spcBef>
              <a:spcAft>
                <a:spcPts val="0"/>
              </a:spcAft>
              <a:buSzPts val="1600"/>
              <a:buFont typeface="Arial"/>
              <a:buNone/>
              <a:defRPr b="1" sz="1600"/>
            </a:lvl6pPr>
            <a:lvl7pPr indent="-228600" lvl="6" marL="3200400" algn="l">
              <a:spcBef>
                <a:spcPts val="800"/>
              </a:spcBef>
              <a:spcAft>
                <a:spcPts val="0"/>
              </a:spcAft>
              <a:buSzPts val="1600"/>
              <a:buFont typeface="Arial"/>
              <a:buNone/>
              <a:defRPr b="1" sz="1600"/>
            </a:lvl7pPr>
            <a:lvl8pPr indent="-228600" lvl="7" marL="3657600" algn="l">
              <a:spcBef>
                <a:spcPts val="800"/>
              </a:spcBef>
              <a:spcAft>
                <a:spcPts val="0"/>
              </a:spcAft>
              <a:buSzPts val="1600"/>
              <a:buFont typeface="Arial"/>
              <a:buNone/>
              <a:defRPr b="1" sz="1600"/>
            </a:lvl8pPr>
            <a:lvl9pPr indent="-228600" lvl="8" marL="4114800" algn="l">
              <a:spcBef>
                <a:spcPts val="800"/>
              </a:spcBef>
              <a:spcAft>
                <a:spcPts val="0"/>
              </a:spcAft>
              <a:buSzPts val="1600"/>
              <a:buFont typeface="Arial"/>
              <a:buNone/>
              <a:defRPr b="1" sz="1600"/>
            </a:lvl9pPr>
          </a:lstStyle>
          <a:p/>
        </p:txBody>
      </p:sp>
      <p:sp>
        <p:nvSpPr>
          <p:cNvPr id="90" name="Google Shape;90;p8"/>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68300" lvl="0" marL="457200" algn="l">
              <a:spcBef>
                <a:spcPts val="1100"/>
              </a:spcBef>
              <a:spcAft>
                <a:spcPts val="0"/>
              </a:spcAft>
              <a:buSzPts val="2200"/>
              <a:buFont typeface="Arial"/>
              <a:buChar char="•"/>
              <a:defRPr sz="2200"/>
            </a:lvl1pPr>
            <a:lvl2pPr indent="-355600" lvl="1" marL="914400" algn="l">
              <a:spcBef>
                <a:spcPts val="1000"/>
              </a:spcBef>
              <a:spcAft>
                <a:spcPts val="0"/>
              </a:spcAft>
              <a:buSzPts val="2000"/>
              <a:buFont typeface="Arial"/>
              <a:buChar char="–"/>
              <a:defRPr sz="2000"/>
            </a:lvl2pPr>
            <a:lvl3pPr indent="-342900" lvl="2" marL="1371600" algn="l">
              <a:spcBef>
                <a:spcPts val="900"/>
              </a:spcBef>
              <a:spcAft>
                <a:spcPts val="0"/>
              </a:spcAft>
              <a:buSzPts val="1800"/>
              <a:buFont typeface="Arial"/>
              <a:buChar char="•"/>
              <a:defRPr sz="1800"/>
            </a:lvl3pPr>
            <a:lvl4pPr indent="-330200" lvl="3" marL="1828800" algn="l">
              <a:spcBef>
                <a:spcPts val="800"/>
              </a:spcBef>
              <a:spcAft>
                <a:spcPts val="0"/>
              </a:spcAft>
              <a:buSzPts val="1600"/>
              <a:buFont typeface="Arial"/>
              <a:buChar char="–"/>
              <a:defRPr sz="1600"/>
            </a:lvl4pPr>
            <a:lvl5pPr indent="-317500" lvl="4" marL="2286000" algn="l">
              <a:spcBef>
                <a:spcPts val="700"/>
              </a:spcBef>
              <a:spcAft>
                <a:spcPts val="0"/>
              </a:spcAft>
              <a:buSzPts val="1400"/>
              <a:buChar char="•"/>
              <a:defRPr sz="1400"/>
            </a:lvl5pPr>
            <a:lvl6pPr indent="-330200" lvl="5" marL="2743200" algn="l">
              <a:spcBef>
                <a:spcPts val="800"/>
              </a:spcBef>
              <a:spcAft>
                <a:spcPts val="0"/>
              </a:spcAft>
              <a:buSzPts val="1600"/>
              <a:buFont typeface="Arial"/>
              <a:buChar char="»"/>
              <a:defRPr sz="1600"/>
            </a:lvl6pPr>
            <a:lvl7pPr indent="-330200" lvl="6" marL="3200400" algn="l">
              <a:spcBef>
                <a:spcPts val="800"/>
              </a:spcBef>
              <a:spcAft>
                <a:spcPts val="0"/>
              </a:spcAft>
              <a:buSzPts val="1600"/>
              <a:buFont typeface="Arial"/>
              <a:buChar char="»"/>
              <a:defRPr sz="1600"/>
            </a:lvl7pPr>
            <a:lvl8pPr indent="-330200" lvl="7" marL="3657600" algn="l">
              <a:spcBef>
                <a:spcPts val="800"/>
              </a:spcBef>
              <a:spcAft>
                <a:spcPts val="0"/>
              </a:spcAft>
              <a:buSzPts val="1600"/>
              <a:buFont typeface="Arial"/>
              <a:buChar char="»"/>
              <a:defRPr sz="1600"/>
            </a:lvl8pPr>
            <a:lvl9pPr indent="-330200" lvl="8" marL="4114800" algn="l">
              <a:spcBef>
                <a:spcPts val="800"/>
              </a:spcBef>
              <a:spcAft>
                <a:spcPts val="0"/>
              </a:spcAft>
              <a:buSzPts val="1600"/>
              <a:buFont typeface="Arial"/>
              <a:buChar char="»"/>
              <a:defRPr sz="1600"/>
            </a:lvl9pPr>
          </a:lstStyle>
          <a:p/>
        </p:txBody>
      </p:sp>
      <p:sp>
        <p:nvSpPr>
          <p:cNvPr id="91" name="Google Shape;91;p8"/>
          <p:cNvSpPr txBox="1"/>
          <p:nvPr>
            <p:ph idx="3" type="body"/>
          </p:nvPr>
        </p:nvSpPr>
        <p:spPr>
          <a:xfrm>
            <a:off x="6193367" y="1535113"/>
            <a:ext cx="5389034" cy="639762"/>
          </a:xfrm>
          <a:prstGeom prst="rect">
            <a:avLst/>
          </a:prstGeom>
          <a:noFill/>
          <a:ln>
            <a:noFill/>
          </a:ln>
        </p:spPr>
        <p:txBody>
          <a:bodyPr anchorCtr="0" anchor="b" bIns="45700" lIns="91425" spcFirstLastPara="1" rIns="91425" wrap="square" tIns="45700">
            <a:noAutofit/>
          </a:bodyPr>
          <a:lstStyle>
            <a:lvl1pPr indent="-228600" lvl="0" marL="457200" algn="l">
              <a:spcBef>
                <a:spcPts val="1100"/>
              </a:spcBef>
              <a:spcAft>
                <a:spcPts val="0"/>
              </a:spcAft>
              <a:buSzPts val="2200"/>
              <a:buFont typeface="Arial"/>
              <a:buNone/>
              <a:defRPr b="1" sz="2200"/>
            </a:lvl1pPr>
            <a:lvl2pPr indent="-228600" lvl="1" marL="914400" algn="l">
              <a:spcBef>
                <a:spcPts val="1000"/>
              </a:spcBef>
              <a:spcAft>
                <a:spcPts val="0"/>
              </a:spcAft>
              <a:buSzPts val="2000"/>
              <a:buFont typeface="Arial"/>
              <a:buNone/>
              <a:defRPr b="1" sz="2000"/>
            </a:lvl2pPr>
            <a:lvl3pPr indent="-228600" lvl="2" marL="1371600" algn="l">
              <a:spcBef>
                <a:spcPts val="900"/>
              </a:spcBef>
              <a:spcAft>
                <a:spcPts val="0"/>
              </a:spcAft>
              <a:buSzPts val="1800"/>
              <a:buFont typeface="Arial"/>
              <a:buNone/>
              <a:defRPr b="1" sz="1800"/>
            </a:lvl3pPr>
            <a:lvl4pPr indent="-228600" lvl="3" marL="1828800" algn="l">
              <a:spcBef>
                <a:spcPts val="800"/>
              </a:spcBef>
              <a:spcAft>
                <a:spcPts val="0"/>
              </a:spcAft>
              <a:buSzPts val="1600"/>
              <a:buFont typeface="Arial"/>
              <a:buNone/>
              <a:defRPr b="1" sz="1600"/>
            </a:lvl4pPr>
            <a:lvl5pPr indent="-228600" lvl="4" marL="2286000" algn="l">
              <a:spcBef>
                <a:spcPts val="800"/>
              </a:spcBef>
              <a:spcAft>
                <a:spcPts val="0"/>
              </a:spcAft>
              <a:buSzPts val="1600"/>
              <a:buNone/>
              <a:defRPr b="1" sz="1600"/>
            </a:lvl5pPr>
            <a:lvl6pPr indent="-228600" lvl="5" marL="2743200" algn="l">
              <a:spcBef>
                <a:spcPts val="800"/>
              </a:spcBef>
              <a:spcAft>
                <a:spcPts val="0"/>
              </a:spcAft>
              <a:buSzPts val="1600"/>
              <a:buFont typeface="Arial"/>
              <a:buNone/>
              <a:defRPr b="1" sz="1600"/>
            </a:lvl6pPr>
            <a:lvl7pPr indent="-228600" lvl="6" marL="3200400" algn="l">
              <a:spcBef>
                <a:spcPts val="800"/>
              </a:spcBef>
              <a:spcAft>
                <a:spcPts val="0"/>
              </a:spcAft>
              <a:buSzPts val="1600"/>
              <a:buFont typeface="Arial"/>
              <a:buNone/>
              <a:defRPr b="1" sz="1600"/>
            </a:lvl7pPr>
            <a:lvl8pPr indent="-228600" lvl="7" marL="3657600" algn="l">
              <a:spcBef>
                <a:spcPts val="800"/>
              </a:spcBef>
              <a:spcAft>
                <a:spcPts val="0"/>
              </a:spcAft>
              <a:buSzPts val="1600"/>
              <a:buFont typeface="Arial"/>
              <a:buNone/>
              <a:defRPr b="1" sz="1600"/>
            </a:lvl8pPr>
            <a:lvl9pPr indent="-228600" lvl="8" marL="4114800" algn="l">
              <a:spcBef>
                <a:spcPts val="800"/>
              </a:spcBef>
              <a:spcAft>
                <a:spcPts val="0"/>
              </a:spcAft>
              <a:buSzPts val="1600"/>
              <a:buFont typeface="Arial"/>
              <a:buNone/>
              <a:defRPr b="1" sz="1600"/>
            </a:lvl9pPr>
          </a:lstStyle>
          <a:p/>
        </p:txBody>
      </p:sp>
      <p:sp>
        <p:nvSpPr>
          <p:cNvPr id="92" name="Google Shape;92;p8"/>
          <p:cNvSpPr txBox="1"/>
          <p:nvPr>
            <p:ph idx="4" type="body"/>
          </p:nvPr>
        </p:nvSpPr>
        <p:spPr>
          <a:xfrm>
            <a:off x="6193367" y="2174875"/>
            <a:ext cx="5389034" cy="3951288"/>
          </a:xfrm>
          <a:prstGeom prst="rect">
            <a:avLst/>
          </a:prstGeom>
          <a:noFill/>
          <a:ln>
            <a:noFill/>
          </a:ln>
        </p:spPr>
        <p:txBody>
          <a:bodyPr anchorCtr="0" anchor="t" bIns="45700" lIns="91425" spcFirstLastPara="1" rIns="91425" wrap="square" tIns="45700">
            <a:noAutofit/>
          </a:bodyPr>
          <a:lstStyle>
            <a:lvl1pPr indent="-368300" lvl="0" marL="457200" algn="l">
              <a:spcBef>
                <a:spcPts val="1100"/>
              </a:spcBef>
              <a:spcAft>
                <a:spcPts val="0"/>
              </a:spcAft>
              <a:buSzPts val="2200"/>
              <a:buFont typeface="Arial"/>
              <a:buChar char="•"/>
              <a:defRPr sz="2200"/>
            </a:lvl1pPr>
            <a:lvl2pPr indent="-355600" lvl="1" marL="914400" algn="l">
              <a:spcBef>
                <a:spcPts val="1000"/>
              </a:spcBef>
              <a:spcAft>
                <a:spcPts val="0"/>
              </a:spcAft>
              <a:buSzPts val="2000"/>
              <a:buFont typeface="Arial"/>
              <a:buChar char="–"/>
              <a:defRPr sz="2000"/>
            </a:lvl2pPr>
            <a:lvl3pPr indent="-342900" lvl="2" marL="1371600" algn="l">
              <a:spcBef>
                <a:spcPts val="900"/>
              </a:spcBef>
              <a:spcAft>
                <a:spcPts val="0"/>
              </a:spcAft>
              <a:buSzPts val="1800"/>
              <a:buFont typeface="Arial"/>
              <a:buChar char="•"/>
              <a:defRPr sz="1800"/>
            </a:lvl3pPr>
            <a:lvl4pPr indent="-330200" lvl="3" marL="1828800" algn="l">
              <a:spcBef>
                <a:spcPts val="800"/>
              </a:spcBef>
              <a:spcAft>
                <a:spcPts val="0"/>
              </a:spcAft>
              <a:buSzPts val="1600"/>
              <a:buFont typeface="Arial"/>
              <a:buChar char="–"/>
              <a:defRPr sz="1600"/>
            </a:lvl4pPr>
            <a:lvl5pPr indent="-317500" lvl="4" marL="2286000" algn="l">
              <a:spcBef>
                <a:spcPts val="700"/>
              </a:spcBef>
              <a:spcAft>
                <a:spcPts val="0"/>
              </a:spcAft>
              <a:buSzPts val="1400"/>
              <a:buChar char="•"/>
              <a:defRPr sz="1400"/>
            </a:lvl5pPr>
            <a:lvl6pPr indent="-330200" lvl="5" marL="2743200" algn="l">
              <a:spcBef>
                <a:spcPts val="800"/>
              </a:spcBef>
              <a:spcAft>
                <a:spcPts val="0"/>
              </a:spcAft>
              <a:buSzPts val="1600"/>
              <a:buFont typeface="Arial"/>
              <a:buChar char="»"/>
              <a:defRPr sz="1600"/>
            </a:lvl6pPr>
            <a:lvl7pPr indent="-330200" lvl="6" marL="3200400" algn="l">
              <a:spcBef>
                <a:spcPts val="800"/>
              </a:spcBef>
              <a:spcAft>
                <a:spcPts val="0"/>
              </a:spcAft>
              <a:buSzPts val="1600"/>
              <a:buFont typeface="Arial"/>
              <a:buChar char="»"/>
              <a:defRPr sz="1600"/>
            </a:lvl7pPr>
            <a:lvl8pPr indent="-330200" lvl="7" marL="3657600" algn="l">
              <a:spcBef>
                <a:spcPts val="800"/>
              </a:spcBef>
              <a:spcAft>
                <a:spcPts val="0"/>
              </a:spcAft>
              <a:buSzPts val="1600"/>
              <a:buFont typeface="Arial"/>
              <a:buChar char="»"/>
              <a:defRPr sz="1600"/>
            </a:lvl8pPr>
            <a:lvl9pPr indent="-330200" lvl="8" marL="4114800" algn="l">
              <a:spcBef>
                <a:spcPts val="800"/>
              </a:spcBef>
              <a:spcAft>
                <a:spcPts val="0"/>
              </a:spcAft>
              <a:buSzPts val="1600"/>
              <a:buFont typeface="Arial"/>
              <a:buChar char="»"/>
              <a:defRPr sz="1600"/>
            </a:lvl9pPr>
          </a:lstStyle>
          <a:p/>
        </p:txBody>
      </p:sp>
      <p:sp>
        <p:nvSpPr>
          <p:cNvPr id="93" name="Google Shape;93;p8"/>
          <p:cNvSpPr txBox="1"/>
          <p:nvPr>
            <p:ph idx="10" type="dt"/>
          </p:nvPr>
        </p:nvSpPr>
        <p:spPr>
          <a:xfrm>
            <a:off x="527054" y="6410325"/>
            <a:ext cx="2688166" cy="3317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8"/>
          <p:cNvSpPr txBox="1"/>
          <p:nvPr>
            <p:ph idx="11" type="ftr"/>
          </p:nvPr>
        </p:nvSpPr>
        <p:spPr>
          <a:xfrm>
            <a:off x="3215223" y="6410325"/>
            <a:ext cx="7452777" cy="3317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8"/>
          <p:cNvSpPr txBox="1"/>
          <p:nvPr>
            <p:ph idx="12" type="sldNum"/>
          </p:nvPr>
        </p:nvSpPr>
        <p:spPr>
          <a:xfrm>
            <a:off x="10801353" y="6402396"/>
            <a:ext cx="863600" cy="339725"/>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sz="1200">
                <a:solidFill>
                  <a:srgbClr val="3F4548"/>
                </a:solidFill>
                <a:latin typeface="Arial"/>
                <a:ea typeface="Arial"/>
                <a:cs typeface="Arial"/>
                <a:sym typeface="Arial"/>
              </a:defRPr>
            </a:lvl1pPr>
            <a:lvl2pPr indent="0" lvl="1" marL="0" algn="r">
              <a:spcBef>
                <a:spcPts val="0"/>
              </a:spcBef>
              <a:spcAft>
                <a:spcPts val="0"/>
              </a:spcAft>
              <a:buNone/>
              <a:defRPr sz="1200">
                <a:solidFill>
                  <a:srgbClr val="3F4548"/>
                </a:solidFill>
                <a:latin typeface="Arial"/>
                <a:ea typeface="Arial"/>
                <a:cs typeface="Arial"/>
                <a:sym typeface="Arial"/>
              </a:defRPr>
            </a:lvl2pPr>
            <a:lvl3pPr indent="0" lvl="2" marL="0" algn="r">
              <a:spcBef>
                <a:spcPts val="0"/>
              </a:spcBef>
              <a:spcAft>
                <a:spcPts val="0"/>
              </a:spcAft>
              <a:buNone/>
              <a:defRPr sz="1200">
                <a:solidFill>
                  <a:srgbClr val="3F4548"/>
                </a:solidFill>
                <a:latin typeface="Arial"/>
                <a:ea typeface="Arial"/>
                <a:cs typeface="Arial"/>
                <a:sym typeface="Arial"/>
              </a:defRPr>
            </a:lvl3pPr>
            <a:lvl4pPr indent="0" lvl="3" marL="0" algn="r">
              <a:spcBef>
                <a:spcPts val="0"/>
              </a:spcBef>
              <a:spcAft>
                <a:spcPts val="0"/>
              </a:spcAft>
              <a:buNone/>
              <a:defRPr sz="1200">
                <a:solidFill>
                  <a:srgbClr val="3F4548"/>
                </a:solidFill>
                <a:latin typeface="Arial"/>
                <a:ea typeface="Arial"/>
                <a:cs typeface="Arial"/>
                <a:sym typeface="Arial"/>
              </a:defRPr>
            </a:lvl4pPr>
            <a:lvl5pPr indent="0" lvl="4" marL="0" algn="r">
              <a:spcBef>
                <a:spcPts val="0"/>
              </a:spcBef>
              <a:spcAft>
                <a:spcPts val="0"/>
              </a:spcAft>
              <a:buNone/>
              <a:defRPr sz="1200">
                <a:solidFill>
                  <a:srgbClr val="3F4548"/>
                </a:solidFill>
                <a:latin typeface="Arial"/>
                <a:ea typeface="Arial"/>
                <a:cs typeface="Arial"/>
                <a:sym typeface="Arial"/>
              </a:defRPr>
            </a:lvl5pPr>
            <a:lvl6pPr indent="0" lvl="5" marL="0" algn="r">
              <a:spcBef>
                <a:spcPts val="0"/>
              </a:spcBef>
              <a:spcAft>
                <a:spcPts val="0"/>
              </a:spcAft>
              <a:buNone/>
              <a:defRPr sz="1200">
                <a:solidFill>
                  <a:srgbClr val="3F4548"/>
                </a:solidFill>
                <a:latin typeface="Arial"/>
                <a:ea typeface="Arial"/>
                <a:cs typeface="Arial"/>
                <a:sym typeface="Arial"/>
              </a:defRPr>
            </a:lvl6pPr>
            <a:lvl7pPr indent="0" lvl="6" marL="0" algn="r">
              <a:spcBef>
                <a:spcPts val="0"/>
              </a:spcBef>
              <a:spcAft>
                <a:spcPts val="0"/>
              </a:spcAft>
              <a:buNone/>
              <a:defRPr sz="1200">
                <a:solidFill>
                  <a:srgbClr val="3F4548"/>
                </a:solidFill>
                <a:latin typeface="Arial"/>
                <a:ea typeface="Arial"/>
                <a:cs typeface="Arial"/>
                <a:sym typeface="Arial"/>
              </a:defRPr>
            </a:lvl7pPr>
            <a:lvl8pPr indent="0" lvl="7" marL="0" algn="r">
              <a:spcBef>
                <a:spcPts val="0"/>
              </a:spcBef>
              <a:spcAft>
                <a:spcPts val="0"/>
              </a:spcAft>
              <a:buNone/>
              <a:defRPr sz="1200">
                <a:solidFill>
                  <a:srgbClr val="3F4548"/>
                </a:solidFill>
                <a:latin typeface="Arial"/>
                <a:ea typeface="Arial"/>
                <a:cs typeface="Arial"/>
                <a:sym typeface="Arial"/>
              </a:defRPr>
            </a:lvl8pPr>
            <a:lvl9pPr indent="0" lvl="8" marL="0" algn="r">
              <a:spcBef>
                <a:spcPts val="0"/>
              </a:spcBef>
              <a:spcAft>
                <a:spcPts val="0"/>
              </a:spcAft>
              <a:buNone/>
              <a:defRPr sz="1200">
                <a:solidFill>
                  <a:srgbClr val="3F454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p9"/>
          <p:cNvSpPr txBox="1"/>
          <p:nvPr>
            <p:ph type="title"/>
          </p:nvPr>
        </p:nvSpPr>
        <p:spPr>
          <a:xfrm>
            <a:off x="527055" y="404813"/>
            <a:ext cx="11055349"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9"/>
          <p:cNvSpPr txBox="1"/>
          <p:nvPr>
            <p:ph idx="10" type="dt"/>
          </p:nvPr>
        </p:nvSpPr>
        <p:spPr>
          <a:xfrm>
            <a:off x="527054" y="6410325"/>
            <a:ext cx="2688166" cy="3317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9"/>
          <p:cNvSpPr txBox="1"/>
          <p:nvPr>
            <p:ph idx="11" type="ftr"/>
          </p:nvPr>
        </p:nvSpPr>
        <p:spPr>
          <a:xfrm>
            <a:off x="3215223" y="6410325"/>
            <a:ext cx="7452777" cy="3317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9"/>
          <p:cNvSpPr txBox="1"/>
          <p:nvPr>
            <p:ph idx="12" type="sldNum"/>
          </p:nvPr>
        </p:nvSpPr>
        <p:spPr>
          <a:xfrm>
            <a:off x="10801353" y="6402396"/>
            <a:ext cx="863600" cy="339725"/>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sz="1200">
                <a:solidFill>
                  <a:srgbClr val="3F4548"/>
                </a:solidFill>
                <a:latin typeface="Arial"/>
                <a:ea typeface="Arial"/>
                <a:cs typeface="Arial"/>
                <a:sym typeface="Arial"/>
              </a:defRPr>
            </a:lvl1pPr>
            <a:lvl2pPr indent="0" lvl="1" marL="0" algn="r">
              <a:spcBef>
                <a:spcPts val="0"/>
              </a:spcBef>
              <a:spcAft>
                <a:spcPts val="0"/>
              </a:spcAft>
              <a:buNone/>
              <a:defRPr sz="1200">
                <a:solidFill>
                  <a:srgbClr val="3F4548"/>
                </a:solidFill>
                <a:latin typeface="Arial"/>
                <a:ea typeface="Arial"/>
                <a:cs typeface="Arial"/>
                <a:sym typeface="Arial"/>
              </a:defRPr>
            </a:lvl2pPr>
            <a:lvl3pPr indent="0" lvl="2" marL="0" algn="r">
              <a:spcBef>
                <a:spcPts val="0"/>
              </a:spcBef>
              <a:spcAft>
                <a:spcPts val="0"/>
              </a:spcAft>
              <a:buNone/>
              <a:defRPr sz="1200">
                <a:solidFill>
                  <a:srgbClr val="3F4548"/>
                </a:solidFill>
                <a:latin typeface="Arial"/>
                <a:ea typeface="Arial"/>
                <a:cs typeface="Arial"/>
                <a:sym typeface="Arial"/>
              </a:defRPr>
            </a:lvl3pPr>
            <a:lvl4pPr indent="0" lvl="3" marL="0" algn="r">
              <a:spcBef>
                <a:spcPts val="0"/>
              </a:spcBef>
              <a:spcAft>
                <a:spcPts val="0"/>
              </a:spcAft>
              <a:buNone/>
              <a:defRPr sz="1200">
                <a:solidFill>
                  <a:srgbClr val="3F4548"/>
                </a:solidFill>
                <a:latin typeface="Arial"/>
                <a:ea typeface="Arial"/>
                <a:cs typeface="Arial"/>
                <a:sym typeface="Arial"/>
              </a:defRPr>
            </a:lvl4pPr>
            <a:lvl5pPr indent="0" lvl="4" marL="0" algn="r">
              <a:spcBef>
                <a:spcPts val="0"/>
              </a:spcBef>
              <a:spcAft>
                <a:spcPts val="0"/>
              </a:spcAft>
              <a:buNone/>
              <a:defRPr sz="1200">
                <a:solidFill>
                  <a:srgbClr val="3F4548"/>
                </a:solidFill>
                <a:latin typeface="Arial"/>
                <a:ea typeface="Arial"/>
                <a:cs typeface="Arial"/>
                <a:sym typeface="Arial"/>
              </a:defRPr>
            </a:lvl5pPr>
            <a:lvl6pPr indent="0" lvl="5" marL="0" algn="r">
              <a:spcBef>
                <a:spcPts val="0"/>
              </a:spcBef>
              <a:spcAft>
                <a:spcPts val="0"/>
              </a:spcAft>
              <a:buNone/>
              <a:defRPr sz="1200">
                <a:solidFill>
                  <a:srgbClr val="3F4548"/>
                </a:solidFill>
                <a:latin typeface="Arial"/>
                <a:ea typeface="Arial"/>
                <a:cs typeface="Arial"/>
                <a:sym typeface="Arial"/>
              </a:defRPr>
            </a:lvl6pPr>
            <a:lvl7pPr indent="0" lvl="6" marL="0" algn="r">
              <a:spcBef>
                <a:spcPts val="0"/>
              </a:spcBef>
              <a:spcAft>
                <a:spcPts val="0"/>
              </a:spcAft>
              <a:buNone/>
              <a:defRPr sz="1200">
                <a:solidFill>
                  <a:srgbClr val="3F4548"/>
                </a:solidFill>
                <a:latin typeface="Arial"/>
                <a:ea typeface="Arial"/>
                <a:cs typeface="Arial"/>
                <a:sym typeface="Arial"/>
              </a:defRPr>
            </a:lvl7pPr>
            <a:lvl8pPr indent="0" lvl="7" marL="0" algn="r">
              <a:spcBef>
                <a:spcPts val="0"/>
              </a:spcBef>
              <a:spcAft>
                <a:spcPts val="0"/>
              </a:spcAft>
              <a:buNone/>
              <a:defRPr sz="1200">
                <a:solidFill>
                  <a:srgbClr val="3F4548"/>
                </a:solidFill>
                <a:latin typeface="Arial"/>
                <a:ea typeface="Arial"/>
                <a:cs typeface="Arial"/>
                <a:sym typeface="Arial"/>
              </a:defRPr>
            </a:lvl8pPr>
            <a:lvl9pPr indent="0" lvl="8" marL="0" algn="r">
              <a:spcBef>
                <a:spcPts val="0"/>
              </a:spcBef>
              <a:spcAft>
                <a:spcPts val="0"/>
              </a:spcAft>
              <a:buNone/>
              <a:defRPr sz="1200">
                <a:solidFill>
                  <a:srgbClr val="3F454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10"/>
          <p:cNvSpPr txBox="1"/>
          <p:nvPr>
            <p:ph idx="10" type="dt"/>
          </p:nvPr>
        </p:nvSpPr>
        <p:spPr>
          <a:xfrm>
            <a:off x="527054" y="6410325"/>
            <a:ext cx="2688166" cy="3317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0"/>
          <p:cNvSpPr txBox="1"/>
          <p:nvPr>
            <p:ph idx="11" type="ftr"/>
          </p:nvPr>
        </p:nvSpPr>
        <p:spPr>
          <a:xfrm>
            <a:off x="3215223" y="6410325"/>
            <a:ext cx="7452777" cy="3317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0"/>
          <p:cNvSpPr txBox="1"/>
          <p:nvPr>
            <p:ph idx="12" type="sldNum"/>
          </p:nvPr>
        </p:nvSpPr>
        <p:spPr>
          <a:xfrm>
            <a:off x="10801353" y="6402396"/>
            <a:ext cx="863600" cy="339725"/>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sz="1200">
                <a:solidFill>
                  <a:srgbClr val="3F4548"/>
                </a:solidFill>
                <a:latin typeface="Arial"/>
                <a:ea typeface="Arial"/>
                <a:cs typeface="Arial"/>
                <a:sym typeface="Arial"/>
              </a:defRPr>
            </a:lvl1pPr>
            <a:lvl2pPr indent="0" lvl="1" marL="0" algn="r">
              <a:spcBef>
                <a:spcPts val="0"/>
              </a:spcBef>
              <a:spcAft>
                <a:spcPts val="0"/>
              </a:spcAft>
              <a:buNone/>
              <a:defRPr sz="1200">
                <a:solidFill>
                  <a:srgbClr val="3F4548"/>
                </a:solidFill>
                <a:latin typeface="Arial"/>
                <a:ea typeface="Arial"/>
                <a:cs typeface="Arial"/>
                <a:sym typeface="Arial"/>
              </a:defRPr>
            </a:lvl2pPr>
            <a:lvl3pPr indent="0" lvl="2" marL="0" algn="r">
              <a:spcBef>
                <a:spcPts val="0"/>
              </a:spcBef>
              <a:spcAft>
                <a:spcPts val="0"/>
              </a:spcAft>
              <a:buNone/>
              <a:defRPr sz="1200">
                <a:solidFill>
                  <a:srgbClr val="3F4548"/>
                </a:solidFill>
                <a:latin typeface="Arial"/>
                <a:ea typeface="Arial"/>
                <a:cs typeface="Arial"/>
                <a:sym typeface="Arial"/>
              </a:defRPr>
            </a:lvl3pPr>
            <a:lvl4pPr indent="0" lvl="3" marL="0" algn="r">
              <a:spcBef>
                <a:spcPts val="0"/>
              </a:spcBef>
              <a:spcAft>
                <a:spcPts val="0"/>
              </a:spcAft>
              <a:buNone/>
              <a:defRPr sz="1200">
                <a:solidFill>
                  <a:srgbClr val="3F4548"/>
                </a:solidFill>
                <a:latin typeface="Arial"/>
                <a:ea typeface="Arial"/>
                <a:cs typeface="Arial"/>
                <a:sym typeface="Arial"/>
              </a:defRPr>
            </a:lvl4pPr>
            <a:lvl5pPr indent="0" lvl="4" marL="0" algn="r">
              <a:spcBef>
                <a:spcPts val="0"/>
              </a:spcBef>
              <a:spcAft>
                <a:spcPts val="0"/>
              </a:spcAft>
              <a:buNone/>
              <a:defRPr sz="1200">
                <a:solidFill>
                  <a:srgbClr val="3F4548"/>
                </a:solidFill>
                <a:latin typeface="Arial"/>
                <a:ea typeface="Arial"/>
                <a:cs typeface="Arial"/>
                <a:sym typeface="Arial"/>
              </a:defRPr>
            </a:lvl5pPr>
            <a:lvl6pPr indent="0" lvl="5" marL="0" algn="r">
              <a:spcBef>
                <a:spcPts val="0"/>
              </a:spcBef>
              <a:spcAft>
                <a:spcPts val="0"/>
              </a:spcAft>
              <a:buNone/>
              <a:defRPr sz="1200">
                <a:solidFill>
                  <a:srgbClr val="3F4548"/>
                </a:solidFill>
                <a:latin typeface="Arial"/>
                <a:ea typeface="Arial"/>
                <a:cs typeface="Arial"/>
                <a:sym typeface="Arial"/>
              </a:defRPr>
            </a:lvl6pPr>
            <a:lvl7pPr indent="0" lvl="6" marL="0" algn="r">
              <a:spcBef>
                <a:spcPts val="0"/>
              </a:spcBef>
              <a:spcAft>
                <a:spcPts val="0"/>
              </a:spcAft>
              <a:buNone/>
              <a:defRPr sz="1200">
                <a:solidFill>
                  <a:srgbClr val="3F4548"/>
                </a:solidFill>
                <a:latin typeface="Arial"/>
                <a:ea typeface="Arial"/>
                <a:cs typeface="Arial"/>
                <a:sym typeface="Arial"/>
              </a:defRPr>
            </a:lvl7pPr>
            <a:lvl8pPr indent="0" lvl="7" marL="0" algn="r">
              <a:spcBef>
                <a:spcPts val="0"/>
              </a:spcBef>
              <a:spcAft>
                <a:spcPts val="0"/>
              </a:spcAft>
              <a:buNone/>
              <a:defRPr sz="1200">
                <a:solidFill>
                  <a:srgbClr val="3F4548"/>
                </a:solidFill>
                <a:latin typeface="Arial"/>
                <a:ea typeface="Arial"/>
                <a:cs typeface="Arial"/>
                <a:sym typeface="Arial"/>
              </a:defRPr>
            </a:lvl8pPr>
            <a:lvl9pPr indent="0" lvl="8" marL="0" algn="r">
              <a:spcBef>
                <a:spcPts val="0"/>
              </a:spcBef>
              <a:spcAft>
                <a:spcPts val="0"/>
              </a:spcAft>
              <a:buNone/>
              <a:defRPr sz="1200">
                <a:solidFill>
                  <a:srgbClr val="3F454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527055" y="404813"/>
            <a:ext cx="11055349" cy="11430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3200" u="none" cap="none" strike="noStrike">
                <a:solidFill>
                  <a:schemeClr val="accent1"/>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rgbClr val="D9AB16"/>
                </a:solidFill>
                <a:latin typeface="Arial"/>
                <a:ea typeface="Arial"/>
                <a:cs typeface="Arial"/>
                <a:sym typeface="Arial"/>
              </a:defRPr>
            </a:lvl2pPr>
            <a:lvl3pPr lvl="2" marR="0" rtl="0" algn="l">
              <a:spcBef>
                <a:spcPts val="0"/>
              </a:spcBef>
              <a:spcAft>
                <a:spcPts val="0"/>
              </a:spcAft>
              <a:buSzPts val="1400"/>
              <a:buNone/>
              <a:defRPr b="0" i="0" sz="3200" u="none" cap="none" strike="noStrike">
                <a:solidFill>
                  <a:srgbClr val="D9AB16"/>
                </a:solidFill>
                <a:latin typeface="Arial"/>
                <a:ea typeface="Arial"/>
                <a:cs typeface="Arial"/>
                <a:sym typeface="Arial"/>
              </a:defRPr>
            </a:lvl3pPr>
            <a:lvl4pPr lvl="3" marR="0" rtl="0" algn="l">
              <a:spcBef>
                <a:spcPts val="0"/>
              </a:spcBef>
              <a:spcAft>
                <a:spcPts val="0"/>
              </a:spcAft>
              <a:buSzPts val="1400"/>
              <a:buNone/>
              <a:defRPr b="0" i="0" sz="3200" u="none" cap="none" strike="noStrike">
                <a:solidFill>
                  <a:srgbClr val="D9AB16"/>
                </a:solidFill>
                <a:latin typeface="Arial"/>
                <a:ea typeface="Arial"/>
                <a:cs typeface="Arial"/>
                <a:sym typeface="Arial"/>
              </a:defRPr>
            </a:lvl4pPr>
            <a:lvl5pPr lvl="4" marR="0" rtl="0" algn="l">
              <a:spcBef>
                <a:spcPts val="0"/>
              </a:spcBef>
              <a:spcAft>
                <a:spcPts val="0"/>
              </a:spcAft>
              <a:buSzPts val="1400"/>
              <a:buNone/>
              <a:defRPr b="0" i="0" sz="3200" u="none" cap="none" strike="noStrike">
                <a:solidFill>
                  <a:srgbClr val="D9AB16"/>
                </a:solidFill>
                <a:latin typeface="Arial"/>
                <a:ea typeface="Arial"/>
                <a:cs typeface="Arial"/>
                <a:sym typeface="Arial"/>
              </a:defRPr>
            </a:lvl5pPr>
            <a:lvl6pPr lvl="5" marR="0" rtl="0" algn="l">
              <a:spcBef>
                <a:spcPts val="0"/>
              </a:spcBef>
              <a:spcAft>
                <a:spcPts val="0"/>
              </a:spcAft>
              <a:buSzPts val="1400"/>
              <a:buNone/>
              <a:defRPr b="0" i="0" sz="3200" u="none" cap="none" strike="noStrike">
                <a:solidFill>
                  <a:srgbClr val="D9AB16"/>
                </a:solidFill>
                <a:latin typeface="Arial"/>
                <a:ea typeface="Arial"/>
                <a:cs typeface="Arial"/>
                <a:sym typeface="Arial"/>
              </a:defRPr>
            </a:lvl6pPr>
            <a:lvl7pPr lvl="6" marR="0" rtl="0" algn="l">
              <a:spcBef>
                <a:spcPts val="0"/>
              </a:spcBef>
              <a:spcAft>
                <a:spcPts val="0"/>
              </a:spcAft>
              <a:buSzPts val="1400"/>
              <a:buNone/>
              <a:defRPr b="0" i="0" sz="3200" u="none" cap="none" strike="noStrike">
                <a:solidFill>
                  <a:srgbClr val="D9AB16"/>
                </a:solidFill>
                <a:latin typeface="Arial"/>
                <a:ea typeface="Arial"/>
                <a:cs typeface="Arial"/>
                <a:sym typeface="Arial"/>
              </a:defRPr>
            </a:lvl7pPr>
            <a:lvl8pPr lvl="7" marR="0" rtl="0" algn="l">
              <a:spcBef>
                <a:spcPts val="0"/>
              </a:spcBef>
              <a:spcAft>
                <a:spcPts val="0"/>
              </a:spcAft>
              <a:buSzPts val="1400"/>
              <a:buNone/>
              <a:defRPr b="0" i="0" sz="3200" u="none" cap="none" strike="noStrike">
                <a:solidFill>
                  <a:srgbClr val="D9AB16"/>
                </a:solidFill>
                <a:latin typeface="Arial"/>
                <a:ea typeface="Arial"/>
                <a:cs typeface="Arial"/>
                <a:sym typeface="Arial"/>
              </a:defRPr>
            </a:lvl8pPr>
            <a:lvl9pPr lvl="8" marR="0" rtl="0" algn="l">
              <a:spcBef>
                <a:spcPts val="0"/>
              </a:spcBef>
              <a:spcAft>
                <a:spcPts val="0"/>
              </a:spcAft>
              <a:buSzPts val="1400"/>
              <a:buNone/>
              <a:defRPr b="0" i="0" sz="3200" u="none" cap="none" strike="noStrike">
                <a:solidFill>
                  <a:srgbClr val="D9AB16"/>
                </a:solidFill>
                <a:latin typeface="Arial"/>
                <a:ea typeface="Arial"/>
                <a:cs typeface="Arial"/>
                <a:sym typeface="Arial"/>
              </a:defRPr>
            </a:lvl9pPr>
          </a:lstStyle>
          <a:p/>
        </p:txBody>
      </p:sp>
      <p:sp>
        <p:nvSpPr>
          <p:cNvPr id="11" name="Google Shape;11;p1"/>
          <p:cNvSpPr txBox="1"/>
          <p:nvPr>
            <p:ph idx="1" type="body"/>
          </p:nvPr>
        </p:nvSpPr>
        <p:spPr>
          <a:xfrm>
            <a:off x="527055" y="1557338"/>
            <a:ext cx="11055349" cy="4640262"/>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1200"/>
              </a:spcBef>
              <a:spcAft>
                <a:spcPts val="0"/>
              </a:spcAft>
              <a:buClr>
                <a:schemeClr val="accent1"/>
              </a:buClr>
              <a:buSzPts val="2400"/>
              <a:buFont typeface="Arial"/>
              <a:buChar char="•"/>
              <a:defRPr b="0" i="0" sz="2400" u="none" cap="none" strike="noStrike">
                <a:solidFill>
                  <a:srgbClr val="3F4548"/>
                </a:solidFill>
                <a:latin typeface="Arial"/>
                <a:ea typeface="Arial"/>
                <a:cs typeface="Arial"/>
                <a:sym typeface="Arial"/>
              </a:defRPr>
            </a:lvl1pPr>
            <a:lvl2pPr indent="-355600" lvl="1" marL="914400" marR="0" rtl="0" algn="l">
              <a:spcBef>
                <a:spcPts val="1000"/>
              </a:spcBef>
              <a:spcAft>
                <a:spcPts val="0"/>
              </a:spcAft>
              <a:buClr>
                <a:schemeClr val="accent1"/>
              </a:buClr>
              <a:buSzPts val="2000"/>
              <a:buFont typeface="Arial"/>
              <a:buChar char="–"/>
              <a:defRPr b="0" i="0" sz="2000" u="none" cap="none" strike="noStrike">
                <a:solidFill>
                  <a:srgbClr val="3F4548"/>
                </a:solidFill>
                <a:latin typeface="Arial"/>
                <a:ea typeface="Arial"/>
                <a:cs typeface="Arial"/>
                <a:sym typeface="Arial"/>
              </a:defRPr>
            </a:lvl2pPr>
            <a:lvl3pPr indent="-342900" lvl="2" marL="1371600" marR="0" rtl="0" algn="l">
              <a:spcBef>
                <a:spcPts val="900"/>
              </a:spcBef>
              <a:spcAft>
                <a:spcPts val="0"/>
              </a:spcAft>
              <a:buClr>
                <a:schemeClr val="accent1"/>
              </a:buClr>
              <a:buSzPts val="1800"/>
              <a:buFont typeface="Arial"/>
              <a:buChar char="•"/>
              <a:defRPr b="0" i="0" sz="1800" u="none" cap="none" strike="noStrike">
                <a:solidFill>
                  <a:srgbClr val="3F4548"/>
                </a:solidFill>
                <a:latin typeface="Arial"/>
                <a:ea typeface="Arial"/>
                <a:cs typeface="Arial"/>
                <a:sym typeface="Arial"/>
              </a:defRPr>
            </a:lvl3pPr>
            <a:lvl4pPr indent="-330200" lvl="3" marL="1828800" marR="0" rtl="0" algn="l">
              <a:spcBef>
                <a:spcPts val="800"/>
              </a:spcBef>
              <a:spcAft>
                <a:spcPts val="0"/>
              </a:spcAft>
              <a:buClr>
                <a:schemeClr val="accent1"/>
              </a:buClr>
              <a:buSzPts val="1600"/>
              <a:buFont typeface="Arial"/>
              <a:buChar char="–"/>
              <a:defRPr b="0" i="0" sz="1600" u="none" cap="none" strike="noStrike">
                <a:solidFill>
                  <a:srgbClr val="3F4548"/>
                </a:solidFill>
                <a:latin typeface="Arial"/>
                <a:ea typeface="Arial"/>
                <a:cs typeface="Arial"/>
                <a:sym typeface="Arial"/>
              </a:defRPr>
            </a:lvl4pPr>
            <a:lvl5pPr indent="-317500" lvl="4" marL="2286000" marR="0" rtl="0" algn="l">
              <a:spcBef>
                <a:spcPts val="700"/>
              </a:spcBef>
              <a:spcAft>
                <a:spcPts val="0"/>
              </a:spcAft>
              <a:buClr>
                <a:schemeClr val="accent1"/>
              </a:buClr>
              <a:buSzPts val="1400"/>
              <a:buFont typeface="Arial"/>
              <a:buChar char="•"/>
              <a:defRPr b="0" i="0" sz="1400" u="none" cap="none" strike="noStrike">
                <a:solidFill>
                  <a:srgbClr val="3F4548"/>
                </a:solidFill>
                <a:latin typeface="Arial"/>
                <a:ea typeface="Arial"/>
                <a:cs typeface="Arial"/>
                <a:sym typeface="Arial"/>
              </a:defRPr>
            </a:lvl5pPr>
            <a:lvl6pPr indent="-317500" lvl="5" marL="2743200" marR="0" rtl="0" algn="l">
              <a:spcBef>
                <a:spcPts val="700"/>
              </a:spcBef>
              <a:spcAft>
                <a:spcPts val="0"/>
              </a:spcAft>
              <a:buClr>
                <a:srgbClr val="D9AB16"/>
              </a:buClr>
              <a:buSzPts val="1400"/>
              <a:buFont typeface="Arial"/>
              <a:buChar char="»"/>
              <a:defRPr b="0" i="0" sz="1400" u="none" cap="none" strike="noStrike">
                <a:solidFill>
                  <a:srgbClr val="0D2E64"/>
                </a:solidFill>
                <a:latin typeface="Arial"/>
                <a:ea typeface="Arial"/>
                <a:cs typeface="Arial"/>
                <a:sym typeface="Arial"/>
              </a:defRPr>
            </a:lvl6pPr>
            <a:lvl7pPr indent="-317500" lvl="6" marL="3200400" marR="0" rtl="0" algn="l">
              <a:spcBef>
                <a:spcPts val="700"/>
              </a:spcBef>
              <a:spcAft>
                <a:spcPts val="0"/>
              </a:spcAft>
              <a:buClr>
                <a:srgbClr val="D9AB16"/>
              </a:buClr>
              <a:buSzPts val="1400"/>
              <a:buFont typeface="Arial"/>
              <a:buChar char="»"/>
              <a:defRPr b="0" i="0" sz="1400" u="none" cap="none" strike="noStrike">
                <a:solidFill>
                  <a:srgbClr val="0D2E64"/>
                </a:solidFill>
                <a:latin typeface="Arial"/>
                <a:ea typeface="Arial"/>
                <a:cs typeface="Arial"/>
                <a:sym typeface="Arial"/>
              </a:defRPr>
            </a:lvl7pPr>
            <a:lvl8pPr indent="-317500" lvl="7" marL="3657600" marR="0" rtl="0" algn="l">
              <a:spcBef>
                <a:spcPts val="700"/>
              </a:spcBef>
              <a:spcAft>
                <a:spcPts val="0"/>
              </a:spcAft>
              <a:buClr>
                <a:srgbClr val="D9AB16"/>
              </a:buClr>
              <a:buSzPts val="1400"/>
              <a:buFont typeface="Arial"/>
              <a:buChar char="»"/>
              <a:defRPr b="0" i="0" sz="1400" u="none" cap="none" strike="noStrike">
                <a:solidFill>
                  <a:srgbClr val="0D2E64"/>
                </a:solidFill>
                <a:latin typeface="Arial"/>
                <a:ea typeface="Arial"/>
                <a:cs typeface="Arial"/>
                <a:sym typeface="Arial"/>
              </a:defRPr>
            </a:lvl8pPr>
            <a:lvl9pPr indent="-317500" lvl="8" marL="4114800" marR="0" rtl="0" algn="l">
              <a:spcBef>
                <a:spcPts val="700"/>
              </a:spcBef>
              <a:spcAft>
                <a:spcPts val="0"/>
              </a:spcAft>
              <a:buClr>
                <a:srgbClr val="D9AB16"/>
              </a:buClr>
              <a:buSzPts val="1400"/>
              <a:buFont typeface="Arial"/>
              <a:buChar char="»"/>
              <a:defRPr b="0" i="0" sz="1400" u="none" cap="none" strike="noStrike">
                <a:solidFill>
                  <a:srgbClr val="0D2E64"/>
                </a:solidFill>
                <a:latin typeface="Arial"/>
                <a:ea typeface="Arial"/>
                <a:cs typeface="Arial"/>
                <a:sym typeface="Arial"/>
              </a:defRPr>
            </a:lvl9pPr>
          </a:lstStyle>
          <a:p/>
        </p:txBody>
      </p:sp>
      <p:sp>
        <p:nvSpPr>
          <p:cNvPr id="12" name="Google Shape;12;p1"/>
          <p:cNvSpPr txBox="1"/>
          <p:nvPr>
            <p:ph idx="10" type="dt"/>
          </p:nvPr>
        </p:nvSpPr>
        <p:spPr>
          <a:xfrm>
            <a:off x="527054" y="6410325"/>
            <a:ext cx="2688166" cy="331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3215223" y="6410325"/>
            <a:ext cx="7452777" cy="331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3F454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10801353" y="6402396"/>
            <a:ext cx="863600" cy="3397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3F4548"/>
                </a:solidFill>
                <a:latin typeface="Arial"/>
                <a:ea typeface="Arial"/>
                <a:cs typeface="Arial"/>
                <a:sym typeface="Arial"/>
              </a:defRPr>
            </a:lvl1pPr>
            <a:lvl2pPr indent="0" lvl="1" marL="0" marR="0" rtl="0" algn="r">
              <a:spcBef>
                <a:spcPts val="0"/>
              </a:spcBef>
              <a:spcAft>
                <a:spcPts val="0"/>
              </a:spcAft>
              <a:buNone/>
              <a:defRPr b="0" i="0" sz="1200" u="none" cap="none" strike="noStrike">
                <a:solidFill>
                  <a:srgbClr val="3F4548"/>
                </a:solidFill>
                <a:latin typeface="Arial"/>
                <a:ea typeface="Arial"/>
                <a:cs typeface="Arial"/>
                <a:sym typeface="Arial"/>
              </a:defRPr>
            </a:lvl2pPr>
            <a:lvl3pPr indent="0" lvl="2" marL="0" marR="0" rtl="0" algn="r">
              <a:spcBef>
                <a:spcPts val="0"/>
              </a:spcBef>
              <a:spcAft>
                <a:spcPts val="0"/>
              </a:spcAft>
              <a:buNone/>
              <a:defRPr b="0" i="0" sz="1200" u="none" cap="none" strike="noStrike">
                <a:solidFill>
                  <a:srgbClr val="3F4548"/>
                </a:solidFill>
                <a:latin typeface="Arial"/>
                <a:ea typeface="Arial"/>
                <a:cs typeface="Arial"/>
                <a:sym typeface="Arial"/>
              </a:defRPr>
            </a:lvl3pPr>
            <a:lvl4pPr indent="0" lvl="3" marL="0" marR="0" rtl="0" algn="r">
              <a:spcBef>
                <a:spcPts val="0"/>
              </a:spcBef>
              <a:spcAft>
                <a:spcPts val="0"/>
              </a:spcAft>
              <a:buNone/>
              <a:defRPr b="0" i="0" sz="1200" u="none" cap="none" strike="noStrike">
                <a:solidFill>
                  <a:srgbClr val="3F4548"/>
                </a:solidFill>
                <a:latin typeface="Arial"/>
                <a:ea typeface="Arial"/>
                <a:cs typeface="Arial"/>
                <a:sym typeface="Arial"/>
              </a:defRPr>
            </a:lvl4pPr>
            <a:lvl5pPr indent="0" lvl="4" marL="0" marR="0" rtl="0" algn="r">
              <a:spcBef>
                <a:spcPts val="0"/>
              </a:spcBef>
              <a:spcAft>
                <a:spcPts val="0"/>
              </a:spcAft>
              <a:buNone/>
              <a:defRPr b="0" i="0" sz="1200" u="none" cap="none" strike="noStrike">
                <a:solidFill>
                  <a:srgbClr val="3F4548"/>
                </a:solidFill>
                <a:latin typeface="Arial"/>
                <a:ea typeface="Arial"/>
                <a:cs typeface="Arial"/>
                <a:sym typeface="Arial"/>
              </a:defRPr>
            </a:lvl5pPr>
            <a:lvl6pPr indent="0" lvl="5" marL="0" marR="0" rtl="0" algn="r">
              <a:spcBef>
                <a:spcPts val="0"/>
              </a:spcBef>
              <a:spcAft>
                <a:spcPts val="0"/>
              </a:spcAft>
              <a:buNone/>
              <a:defRPr b="0" i="0" sz="1200" u="none" cap="none" strike="noStrike">
                <a:solidFill>
                  <a:srgbClr val="3F4548"/>
                </a:solidFill>
                <a:latin typeface="Arial"/>
                <a:ea typeface="Arial"/>
                <a:cs typeface="Arial"/>
                <a:sym typeface="Arial"/>
              </a:defRPr>
            </a:lvl6pPr>
            <a:lvl7pPr indent="0" lvl="6" marL="0" marR="0" rtl="0" algn="r">
              <a:spcBef>
                <a:spcPts val="0"/>
              </a:spcBef>
              <a:spcAft>
                <a:spcPts val="0"/>
              </a:spcAft>
              <a:buNone/>
              <a:defRPr b="0" i="0" sz="1200" u="none" cap="none" strike="noStrike">
                <a:solidFill>
                  <a:srgbClr val="3F4548"/>
                </a:solidFill>
                <a:latin typeface="Arial"/>
                <a:ea typeface="Arial"/>
                <a:cs typeface="Arial"/>
                <a:sym typeface="Arial"/>
              </a:defRPr>
            </a:lvl7pPr>
            <a:lvl8pPr indent="0" lvl="7" marL="0" marR="0" rtl="0" algn="r">
              <a:spcBef>
                <a:spcPts val="0"/>
              </a:spcBef>
              <a:spcAft>
                <a:spcPts val="0"/>
              </a:spcAft>
              <a:buNone/>
              <a:defRPr b="0" i="0" sz="1200" u="none" cap="none" strike="noStrike">
                <a:solidFill>
                  <a:srgbClr val="3F4548"/>
                </a:solidFill>
                <a:latin typeface="Arial"/>
                <a:ea typeface="Arial"/>
                <a:cs typeface="Arial"/>
                <a:sym typeface="Arial"/>
              </a:defRPr>
            </a:lvl8pPr>
            <a:lvl9pPr indent="0" lvl="8" marL="0" marR="0" rtl="0" algn="r">
              <a:spcBef>
                <a:spcPts val="0"/>
              </a:spcBef>
              <a:spcAft>
                <a:spcPts val="0"/>
              </a:spcAft>
              <a:buNone/>
              <a:defRPr b="0" i="0" sz="1200" u="none" cap="none" strike="noStrike">
                <a:solidFill>
                  <a:srgbClr val="3F454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5" name="Google Shape;15;p1"/>
          <p:cNvCxnSpPr/>
          <p:nvPr/>
        </p:nvCxnSpPr>
        <p:spPr>
          <a:xfrm>
            <a:off x="624423" y="6329363"/>
            <a:ext cx="10943167" cy="0"/>
          </a:xfrm>
          <a:prstGeom prst="straightConnector1">
            <a:avLst/>
          </a:prstGeom>
          <a:noFill/>
          <a:ln cap="flat" cmpd="sng" w="12700">
            <a:solidFill>
              <a:schemeClr val="accent1"/>
            </a:solidFill>
            <a:prstDash val="solid"/>
            <a:round/>
            <a:headEnd len="med" w="med" type="none"/>
            <a:tailEnd len="med" w="med" type="none"/>
          </a:ln>
        </p:spPr>
      </p:cxnSp>
      <p:pic>
        <p:nvPicPr>
          <p:cNvPr descr="E:\Pants Work\Current Work\Actuaries 2011\Logos all\IFOA Logo\Lanscape - Standard\WMF logos\IFOA_logo_L_RGB.wmf" id="16" name="Google Shape;16;p1"/>
          <p:cNvPicPr preferRelativeResize="0"/>
          <p:nvPr/>
        </p:nvPicPr>
        <p:blipFill rotWithShape="1">
          <a:blip r:embed="rId1">
            <a:alphaModFix/>
          </a:blip>
          <a:srcRect b="0" l="0" r="0" t="0"/>
          <a:stretch/>
        </p:blipFill>
        <p:spPr>
          <a:xfrm>
            <a:off x="9906000" y="5563121"/>
            <a:ext cx="1656184" cy="674191"/>
          </a:xfrm>
          <a:prstGeom prst="rect">
            <a:avLst/>
          </a:prstGeom>
          <a:noFill/>
          <a:ln>
            <a:noFill/>
          </a:ln>
        </p:spPr>
      </p:pic>
      <p:grpSp>
        <p:nvGrpSpPr>
          <p:cNvPr id="17" name="Google Shape;17;p1"/>
          <p:cNvGrpSpPr/>
          <p:nvPr/>
        </p:nvGrpSpPr>
        <p:grpSpPr>
          <a:xfrm>
            <a:off x="-3137354" y="0"/>
            <a:ext cx="3018256" cy="6858000"/>
            <a:chOff x="-3137354" y="0"/>
            <a:chExt cx="3018256" cy="6858000"/>
          </a:xfrm>
        </p:grpSpPr>
        <p:sp>
          <p:nvSpPr>
            <p:cNvPr id="18" name="Google Shape;18;p1"/>
            <p:cNvSpPr/>
            <p:nvPr/>
          </p:nvSpPr>
          <p:spPr>
            <a:xfrm>
              <a:off x="-3137354" y="0"/>
              <a:ext cx="2994443"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9" name="Google Shape;19;p1"/>
            <p:cNvSpPr txBox="1"/>
            <p:nvPr/>
          </p:nvSpPr>
          <p:spPr>
            <a:xfrm>
              <a:off x="-2982572" y="227112"/>
              <a:ext cx="2839661" cy="15388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GB" sz="1000" u="none" cap="none" strike="noStrike">
                  <a:solidFill>
                    <a:schemeClr val="accent2"/>
                  </a:solidFill>
                  <a:latin typeface="Arial"/>
                  <a:ea typeface="Arial"/>
                  <a:cs typeface="Arial"/>
                  <a:sym typeface="Arial"/>
                </a:rPr>
                <a:t>Colour palette for PowerPoint presentations</a:t>
              </a:r>
              <a:endParaRPr b="1" sz="1000">
                <a:solidFill>
                  <a:schemeClr val="accent2"/>
                </a:solidFill>
                <a:latin typeface="Arial"/>
                <a:ea typeface="Arial"/>
                <a:cs typeface="Arial"/>
                <a:sym typeface="Arial"/>
              </a:endParaRPr>
            </a:p>
          </p:txBody>
        </p:sp>
        <p:grpSp>
          <p:nvGrpSpPr>
            <p:cNvPr id="20" name="Google Shape;20;p1"/>
            <p:cNvGrpSpPr/>
            <p:nvPr/>
          </p:nvGrpSpPr>
          <p:grpSpPr>
            <a:xfrm>
              <a:off x="-2982571" y="689730"/>
              <a:ext cx="2863473" cy="307777"/>
              <a:chOff x="-2982571" y="689730"/>
              <a:chExt cx="2863473" cy="307777"/>
            </a:xfrm>
          </p:grpSpPr>
          <p:sp>
            <p:nvSpPr>
              <p:cNvPr id="21" name="Google Shape;21;p1"/>
              <p:cNvSpPr/>
              <p:nvPr/>
            </p:nvSpPr>
            <p:spPr>
              <a:xfrm>
                <a:off x="-2982571" y="689730"/>
                <a:ext cx="309565" cy="28575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 name="Google Shape;22;p1"/>
              <p:cNvSpPr txBox="1"/>
              <p:nvPr/>
            </p:nvSpPr>
            <p:spPr>
              <a:xfrm>
                <a:off x="-2518224" y="689730"/>
                <a:ext cx="2399126"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a:ea typeface="Arial"/>
                    <a:cs typeface="Arial"/>
                    <a:sym typeface="Arial"/>
                  </a:rPr>
                  <a:t>Dark blue</a:t>
                </a:r>
                <a:endParaRPr/>
              </a:p>
              <a:p>
                <a:pPr indent="0" lvl="0" marL="0" marR="0" rtl="0" algn="l">
                  <a:spcBef>
                    <a:spcPts val="0"/>
                  </a:spcBef>
                  <a:spcAft>
                    <a:spcPts val="0"/>
                  </a:spcAft>
                  <a:buNone/>
                </a:pPr>
                <a:r>
                  <a:rPr lang="en-GB" sz="1000">
                    <a:solidFill>
                      <a:schemeClr val="dk1"/>
                    </a:solidFill>
                    <a:latin typeface="Arial"/>
                    <a:ea typeface="Arial"/>
                    <a:cs typeface="Arial"/>
                    <a:sym typeface="Arial"/>
                  </a:rPr>
                  <a:t>R17</a:t>
                </a:r>
                <a:r>
                  <a:rPr lang="en-GB" sz="1000">
                    <a:solidFill>
                      <a:schemeClr val="dk1"/>
                    </a:solidFill>
                    <a:latin typeface="Arial"/>
                    <a:ea typeface="Arial"/>
                    <a:cs typeface="Arial"/>
                    <a:sym typeface="Arial"/>
                  </a:rPr>
                  <a:t>  G52  B88</a:t>
                </a:r>
                <a:endParaRPr sz="1000">
                  <a:solidFill>
                    <a:schemeClr val="dk1"/>
                  </a:solidFill>
                  <a:latin typeface="Arial"/>
                  <a:ea typeface="Arial"/>
                  <a:cs typeface="Arial"/>
                  <a:sym typeface="Arial"/>
                </a:endParaRPr>
              </a:p>
            </p:txBody>
          </p:sp>
        </p:grpSp>
        <p:grpSp>
          <p:nvGrpSpPr>
            <p:cNvPr id="23" name="Google Shape;23;p1"/>
            <p:cNvGrpSpPr/>
            <p:nvPr/>
          </p:nvGrpSpPr>
          <p:grpSpPr>
            <a:xfrm>
              <a:off x="-2982575" y="1095228"/>
              <a:ext cx="2863476" cy="307777"/>
              <a:chOff x="-2928990" y="578153"/>
              <a:chExt cx="2643206" cy="307777"/>
            </a:xfrm>
          </p:grpSpPr>
          <p:sp>
            <p:nvSpPr>
              <p:cNvPr id="24" name="Google Shape;24;p1"/>
              <p:cNvSpPr/>
              <p:nvPr/>
            </p:nvSpPr>
            <p:spPr>
              <a:xfrm>
                <a:off x="-2928990" y="578153"/>
                <a:ext cx="285752" cy="28575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 name="Google Shape;25;p1"/>
              <p:cNvSpPr txBox="1"/>
              <p:nvPr/>
            </p:nvSpPr>
            <p:spPr>
              <a:xfrm>
                <a:off x="-2500362" y="578153"/>
                <a:ext cx="2214578"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a:ea typeface="Arial"/>
                    <a:cs typeface="Arial"/>
                    <a:sym typeface="Arial"/>
                  </a:rPr>
                  <a:t>Gold</a:t>
                </a:r>
                <a:endParaRPr/>
              </a:p>
              <a:p>
                <a:pPr indent="0" lvl="0" marL="0" marR="0" rtl="0" algn="l">
                  <a:spcBef>
                    <a:spcPts val="0"/>
                  </a:spcBef>
                  <a:spcAft>
                    <a:spcPts val="0"/>
                  </a:spcAft>
                  <a:buNone/>
                </a:pPr>
                <a:r>
                  <a:rPr lang="en-GB" sz="1000">
                    <a:solidFill>
                      <a:schemeClr val="dk1"/>
                    </a:solidFill>
                    <a:latin typeface="Arial"/>
                    <a:ea typeface="Arial"/>
                    <a:cs typeface="Arial"/>
                    <a:sym typeface="Arial"/>
                  </a:rPr>
                  <a:t>R217</a:t>
                </a:r>
                <a:r>
                  <a:rPr lang="en-GB" sz="1000">
                    <a:solidFill>
                      <a:schemeClr val="dk1"/>
                    </a:solidFill>
                    <a:latin typeface="Arial"/>
                    <a:ea typeface="Arial"/>
                    <a:cs typeface="Arial"/>
                    <a:sym typeface="Arial"/>
                  </a:rPr>
                  <a:t>  G171  B22</a:t>
                </a:r>
                <a:endParaRPr sz="800">
                  <a:solidFill>
                    <a:schemeClr val="dk1"/>
                  </a:solidFill>
                  <a:latin typeface="Arial"/>
                  <a:ea typeface="Arial"/>
                  <a:cs typeface="Arial"/>
                  <a:sym typeface="Arial"/>
                </a:endParaRPr>
              </a:p>
            </p:txBody>
          </p:sp>
        </p:grpSp>
        <p:grpSp>
          <p:nvGrpSpPr>
            <p:cNvPr id="26" name="Google Shape;26;p1"/>
            <p:cNvGrpSpPr/>
            <p:nvPr/>
          </p:nvGrpSpPr>
          <p:grpSpPr>
            <a:xfrm>
              <a:off x="-2982575" y="1490887"/>
              <a:ext cx="2863476" cy="307777"/>
              <a:chOff x="-2928990" y="276567"/>
              <a:chExt cx="2643206" cy="307777"/>
            </a:xfrm>
          </p:grpSpPr>
          <p:sp>
            <p:nvSpPr>
              <p:cNvPr id="27" name="Google Shape;27;p1"/>
              <p:cNvSpPr/>
              <p:nvPr/>
            </p:nvSpPr>
            <p:spPr>
              <a:xfrm>
                <a:off x="-2928990" y="276567"/>
                <a:ext cx="285752" cy="28575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 name="Google Shape;28;p1"/>
              <p:cNvSpPr txBox="1"/>
              <p:nvPr/>
            </p:nvSpPr>
            <p:spPr>
              <a:xfrm>
                <a:off x="-2500362" y="276567"/>
                <a:ext cx="2214578"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a:ea typeface="Arial"/>
                    <a:cs typeface="Arial"/>
                    <a:sym typeface="Arial"/>
                  </a:rPr>
                  <a:t>Mid blue</a:t>
                </a:r>
                <a:endParaRPr/>
              </a:p>
              <a:p>
                <a:pPr indent="0" lvl="0" marL="0" marR="0" rtl="0" algn="l">
                  <a:spcBef>
                    <a:spcPts val="0"/>
                  </a:spcBef>
                  <a:spcAft>
                    <a:spcPts val="0"/>
                  </a:spcAft>
                  <a:buNone/>
                </a:pPr>
                <a:r>
                  <a:rPr lang="en-GB" sz="1000">
                    <a:solidFill>
                      <a:schemeClr val="dk1"/>
                    </a:solidFill>
                    <a:latin typeface="Arial"/>
                    <a:ea typeface="Arial"/>
                    <a:cs typeface="Arial"/>
                    <a:sym typeface="Arial"/>
                  </a:rPr>
                  <a:t>R64</a:t>
                </a:r>
                <a:r>
                  <a:rPr lang="en-GB" sz="1000">
                    <a:solidFill>
                      <a:schemeClr val="dk1"/>
                    </a:solidFill>
                    <a:latin typeface="Arial"/>
                    <a:ea typeface="Arial"/>
                    <a:cs typeface="Arial"/>
                    <a:sym typeface="Arial"/>
                  </a:rPr>
                  <a:t>  G150  B184</a:t>
                </a:r>
                <a:endParaRPr sz="1000">
                  <a:solidFill>
                    <a:schemeClr val="dk1"/>
                  </a:solidFill>
                  <a:latin typeface="Arial"/>
                  <a:ea typeface="Arial"/>
                  <a:cs typeface="Arial"/>
                  <a:sym typeface="Arial"/>
                </a:endParaRPr>
              </a:p>
            </p:txBody>
          </p:sp>
        </p:grpSp>
        <p:sp>
          <p:nvSpPr>
            <p:cNvPr id="29" name="Google Shape;29;p1"/>
            <p:cNvSpPr txBox="1"/>
            <p:nvPr/>
          </p:nvSpPr>
          <p:spPr>
            <a:xfrm>
              <a:off x="-2982571" y="2436912"/>
              <a:ext cx="2399126" cy="15388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000">
                  <a:solidFill>
                    <a:schemeClr val="accent1"/>
                  </a:solidFill>
                  <a:latin typeface="Arial"/>
                  <a:ea typeface="Arial"/>
                  <a:cs typeface="Arial"/>
                  <a:sym typeface="Arial"/>
                </a:rPr>
                <a:t>Secondary colour palette</a:t>
              </a:r>
              <a:endParaRPr b="1" sz="1000">
                <a:solidFill>
                  <a:schemeClr val="accent1"/>
                </a:solidFill>
                <a:latin typeface="Arial"/>
                <a:ea typeface="Arial"/>
                <a:cs typeface="Arial"/>
                <a:sym typeface="Arial"/>
              </a:endParaRPr>
            </a:p>
          </p:txBody>
        </p:sp>
        <p:sp>
          <p:nvSpPr>
            <p:cNvPr id="30" name="Google Shape;30;p1"/>
            <p:cNvSpPr txBox="1"/>
            <p:nvPr/>
          </p:nvSpPr>
          <p:spPr>
            <a:xfrm>
              <a:off x="-2982571" y="379512"/>
              <a:ext cx="2399126" cy="15388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000">
                  <a:solidFill>
                    <a:schemeClr val="accent1"/>
                  </a:solidFill>
                  <a:latin typeface="Arial"/>
                  <a:ea typeface="Arial"/>
                  <a:cs typeface="Arial"/>
                  <a:sym typeface="Arial"/>
                </a:rPr>
                <a:t>Primary colour palette</a:t>
              </a:r>
              <a:endParaRPr b="1" sz="1000">
                <a:solidFill>
                  <a:schemeClr val="accent1"/>
                </a:solidFill>
                <a:latin typeface="Arial"/>
                <a:ea typeface="Arial"/>
                <a:cs typeface="Arial"/>
                <a:sym typeface="Arial"/>
              </a:endParaRPr>
            </a:p>
          </p:txBody>
        </p:sp>
        <p:grpSp>
          <p:nvGrpSpPr>
            <p:cNvPr id="31" name="Google Shape;31;p1"/>
            <p:cNvGrpSpPr/>
            <p:nvPr/>
          </p:nvGrpSpPr>
          <p:grpSpPr>
            <a:xfrm>
              <a:off x="-2982575" y="1902023"/>
              <a:ext cx="2863476" cy="307777"/>
              <a:chOff x="-2928990" y="276567"/>
              <a:chExt cx="2643206" cy="307777"/>
            </a:xfrm>
          </p:grpSpPr>
          <p:sp>
            <p:nvSpPr>
              <p:cNvPr id="32" name="Google Shape;32;p1"/>
              <p:cNvSpPr/>
              <p:nvPr/>
            </p:nvSpPr>
            <p:spPr>
              <a:xfrm>
                <a:off x="-2928990" y="276567"/>
                <a:ext cx="285752" cy="285752"/>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 name="Google Shape;33;p1"/>
              <p:cNvSpPr txBox="1"/>
              <p:nvPr/>
            </p:nvSpPr>
            <p:spPr>
              <a:xfrm>
                <a:off x="-2500362" y="276567"/>
                <a:ext cx="2214578"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a:ea typeface="Arial"/>
                    <a:cs typeface="Arial"/>
                    <a:sym typeface="Arial"/>
                  </a:rPr>
                  <a:t>Light grey</a:t>
                </a:r>
                <a:endParaRPr/>
              </a:p>
              <a:p>
                <a:pPr indent="0" lvl="0" marL="0" marR="0" rtl="0" algn="l">
                  <a:spcBef>
                    <a:spcPts val="0"/>
                  </a:spcBef>
                  <a:spcAft>
                    <a:spcPts val="0"/>
                  </a:spcAft>
                  <a:buNone/>
                </a:pPr>
                <a:r>
                  <a:rPr lang="en-GB" sz="1000">
                    <a:solidFill>
                      <a:schemeClr val="dk1"/>
                    </a:solidFill>
                    <a:latin typeface="Arial"/>
                    <a:ea typeface="Arial"/>
                    <a:cs typeface="Arial"/>
                    <a:sym typeface="Arial"/>
                  </a:rPr>
                  <a:t>R220</a:t>
                </a:r>
                <a:r>
                  <a:rPr lang="en-GB" sz="1000">
                    <a:solidFill>
                      <a:schemeClr val="dk1"/>
                    </a:solidFill>
                    <a:latin typeface="Arial"/>
                    <a:ea typeface="Arial"/>
                    <a:cs typeface="Arial"/>
                    <a:sym typeface="Arial"/>
                  </a:rPr>
                  <a:t>  G221  B217</a:t>
                </a:r>
                <a:endParaRPr sz="1000">
                  <a:solidFill>
                    <a:schemeClr val="dk1"/>
                  </a:solidFill>
                  <a:latin typeface="Arial"/>
                  <a:ea typeface="Arial"/>
                  <a:cs typeface="Arial"/>
                  <a:sym typeface="Arial"/>
                </a:endParaRPr>
              </a:p>
            </p:txBody>
          </p:sp>
        </p:grpSp>
        <p:grpSp>
          <p:nvGrpSpPr>
            <p:cNvPr id="34" name="Google Shape;34;p1"/>
            <p:cNvGrpSpPr/>
            <p:nvPr/>
          </p:nvGrpSpPr>
          <p:grpSpPr>
            <a:xfrm>
              <a:off x="-2982575" y="2733370"/>
              <a:ext cx="2863476" cy="307777"/>
              <a:chOff x="-2928990" y="696778"/>
              <a:chExt cx="2643206" cy="307777"/>
            </a:xfrm>
          </p:grpSpPr>
          <p:sp>
            <p:nvSpPr>
              <p:cNvPr id="35" name="Google Shape;35;p1"/>
              <p:cNvSpPr/>
              <p:nvPr/>
            </p:nvSpPr>
            <p:spPr>
              <a:xfrm>
                <a:off x="-2928990" y="696778"/>
                <a:ext cx="285752" cy="285752"/>
              </a:xfrm>
              <a:prstGeom prst="rect">
                <a:avLst/>
              </a:prstGeom>
              <a:solidFill>
                <a:srgbClr val="79A3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 name="Google Shape;36;p1"/>
              <p:cNvSpPr txBox="1"/>
              <p:nvPr/>
            </p:nvSpPr>
            <p:spPr>
              <a:xfrm>
                <a:off x="-2500362" y="696778"/>
                <a:ext cx="2214578"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a:ea typeface="Arial"/>
                    <a:cs typeface="Arial"/>
                    <a:sym typeface="Arial"/>
                  </a:rPr>
                  <a:t>Pea green</a:t>
                </a:r>
                <a:endParaRPr/>
              </a:p>
              <a:p>
                <a:pPr indent="0" lvl="0" marL="0" marR="0" rtl="0" algn="l">
                  <a:spcBef>
                    <a:spcPts val="0"/>
                  </a:spcBef>
                  <a:spcAft>
                    <a:spcPts val="0"/>
                  </a:spcAft>
                  <a:buNone/>
                </a:pPr>
                <a:r>
                  <a:rPr lang="en-GB" sz="1000">
                    <a:solidFill>
                      <a:schemeClr val="dk1"/>
                    </a:solidFill>
                    <a:latin typeface="Arial"/>
                    <a:ea typeface="Arial"/>
                    <a:cs typeface="Arial"/>
                    <a:sym typeface="Arial"/>
                  </a:rPr>
                  <a:t>R121</a:t>
                </a:r>
                <a:r>
                  <a:rPr lang="en-GB" sz="1000">
                    <a:solidFill>
                      <a:schemeClr val="dk1"/>
                    </a:solidFill>
                    <a:latin typeface="Arial"/>
                    <a:ea typeface="Arial"/>
                    <a:cs typeface="Arial"/>
                    <a:sym typeface="Arial"/>
                  </a:rPr>
                  <a:t>  G163  B42</a:t>
                </a:r>
                <a:endParaRPr sz="1000">
                  <a:solidFill>
                    <a:schemeClr val="dk1"/>
                  </a:solidFill>
                  <a:latin typeface="Arial"/>
                  <a:ea typeface="Arial"/>
                  <a:cs typeface="Arial"/>
                  <a:sym typeface="Arial"/>
                </a:endParaRPr>
              </a:p>
            </p:txBody>
          </p:sp>
        </p:grpSp>
        <p:grpSp>
          <p:nvGrpSpPr>
            <p:cNvPr id="37" name="Google Shape;37;p1"/>
            <p:cNvGrpSpPr/>
            <p:nvPr/>
          </p:nvGrpSpPr>
          <p:grpSpPr>
            <a:xfrm>
              <a:off x="-2982571" y="3144506"/>
              <a:ext cx="2863473" cy="307777"/>
              <a:chOff x="-2982571" y="3144506"/>
              <a:chExt cx="2863473" cy="307777"/>
            </a:xfrm>
          </p:grpSpPr>
          <p:sp>
            <p:nvSpPr>
              <p:cNvPr id="38" name="Google Shape;38;p1"/>
              <p:cNvSpPr/>
              <p:nvPr/>
            </p:nvSpPr>
            <p:spPr>
              <a:xfrm>
                <a:off x="-2982571" y="3144506"/>
                <a:ext cx="309565" cy="285752"/>
              </a:xfrm>
              <a:prstGeom prst="rect">
                <a:avLst/>
              </a:prstGeom>
              <a:solidFill>
                <a:srgbClr val="0084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 name="Google Shape;39;p1"/>
              <p:cNvSpPr txBox="1"/>
              <p:nvPr/>
            </p:nvSpPr>
            <p:spPr>
              <a:xfrm>
                <a:off x="-2518224" y="3144506"/>
                <a:ext cx="2399126"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a:ea typeface="Arial"/>
                    <a:cs typeface="Arial"/>
                    <a:sym typeface="Arial"/>
                  </a:rPr>
                  <a:t>Forest green</a:t>
                </a:r>
                <a:endParaRPr/>
              </a:p>
              <a:p>
                <a:pPr indent="0" lvl="0" marL="0" marR="0" rtl="0" algn="l">
                  <a:spcBef>
                    <a:spcPts val="0"/>
                  </a:spcBef>
                  <a:spcAft>
                    <a:spcPts val="0"/>
                  </a:spcAft>
                  <a:buNone/>
                </a:pPr>
                <a:r>
                  <a:rPr lang="en-GB" sz="1000">
                    <a:solidFill>
                      <a:schemeClr val="dk1"/>
                    </a:solidFill>
                    <a:latin typeface="Arial"/>
                    <a:ea typeface="Arial"/>
                    <a:cs typeface="Arial"/>
                    <a:sym typeface="Arial"/>
                  </a:rPr>
                  <a:t>R</a:t>
                </a:r>
                <a:r>
                  <a:rPr lang="en-GB" sz="1000">
                    <a:solidFill>
                      <a:schemeClr val="dk1"/>
                    </a:solidFill>
                    <a:latin typeface="Arial"/>
                    <a:ea typeface="Arial"/>
                    <a:cs typeface="Arial"/>
                    <a:sym typeface="Arial"/>
                  </a:rPr>
                  <a:t>0 G132  B82</a:t>
                </a:r>
                <a:endParaRPr sz="1000">
                  <a:solidFill>
                    <a:schemeClr val="dk1"/>
                  </a:solidFill>
                  <a:latin typeface="Arial"/>
                  <a:ea typeface="Arial"/>
                  <a:cs typeface="Arial"/>
                  <a:sym typeface="Arial"/>
                </a:endParaRPr>
              </a:p>
            </p:txBody>
          </p:sp>
        </p:grpSp>
        <p:grpSp>
          <p:nvGrpSpPr>
            <p:cNvPr id="40" name="Google Shape;40;p1"/>
            <p:cNvGrpSpPr/>
            <p:nvPr/>
          </p:nvGrpSpPr>
          <p:grpSpPr>
            <a:xfrm>
              <a:off x="-2982575" y="3555642"/>
              <a:ext cx="2863476" cy="307777"/>
              <a:chOff x="-2928990" y="696778"/>
              <a:chExt cx="2643206" cy="307777"/>
            </a:xfrm>
          </p:grpSpPr>
          <p:sp>
            <p:nvSpPr>
              <p:cNvPr id="41" name="Google Shape;41;p1"/>
              <p:cNvSpPr/>
              <p:nvPr/>
            </p:nvSpPr>
            <p:spPr>
              <a:xfrm>
                <a:off x="-2928990" y="696778"/>
                <a:ext cx="285752" cy="285752"/>
              </a:xfrm>
              <a:prstGeom prst="rect">
                <a:avLst/>
              </a:prstGeom>
              <a:solidFill>
                <a:srgbClr val="11B3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 name="Google Shape;42;p1"/>
              <p:cNvSpPr txBox="1"/>
              <p:nvPr/>
            </p:nvSpPr>
            <p:spPr>
              <a:xfrm>
                <a:off x="-2500362" y="696778"/>
                <a:ext cx="2214578"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a:ea typeface="Arial"/>
                    <a:cs typeface="Arial"/>
                    <a:sym typeface="Arial"/>
                  </a:rPr>
                  <a:t>Bottle green</a:t>
                </a:r>
                <a:endParaRPr/>
              </a:p>
              <a:p>
                <a:pPr indent="0" lvl="0" marL="0" marR="0" rtl="0" algn="l">
                  <a:spcBef>
                    <a:spcPts val="0"/>
                  </a:spcBef>
                  <a:spcAft>
                    <a:spcPts val="0"/>
                  </a:spcAft>
                  <a:buNone/>
                </a:pPr>
                <a:r>
                  <a:rPr lang="en-GB" sz="1000">
                    <a:solidFill>
                      <a:schemeClr val="dk1"/>
                    </a:solidFill>
                    <a:latin typeface="Arial"/>
                    <a:ea typeface="Arial"/>
                    <a:cs typeface="Arial"/>
                    <a:sym typeface="Arial"/>
                  </a:rPr>
                  <a:t>R17</a:t>
                </a:r>
                <a:r>
                  <a:rPr lang="en-GB" sz="1000">
                    <a:solidFill>
                      <a:schemeClr val="dk1"/>
                    </a:solidFill>
                    <a:latin typeface="Arial"/>
                    <a:ea typeface="Arial"/>
                    <a:cs typeface="Arial"/>
                    <a:sym typeface="Arial"/>
                  </a:rPr>
                  <a:t>  G179  B162</a:t>
                </a:r>
                <a:endParaRPr sz="1000">
                  <a:solidFill>
                    <a:schemeClr val="dk1"/>
                  </a:solidFill>
                  <a:latin typeface="Arial"/>
                  <a:ea typeface="Arial"/>
                  <a:cs typeface="Arial"/>
                  <a:sym typeface="Arial"/>
                </a:endParaRPr>
              </a:p>
            </p:txBody>
          </p:sp>
        </p:grpSp>
        <p:grpSp>
          <p:nvGrpSpPr>
            <p:cNvPr id="43" name="Google Shape;43;p1"/>
            <p:cNvGrpSpPr/>
            <p:nvPr/>
          </p:nvGrpSpPr>
          <p:grpSpPr>
            <a:xfrm>
              <a:off x="-2982575" y="3966778"/>
              <a:ext cx="2863476" cy="307777"/>
              <a:chOff x="-2928990" y="696778"/>
              <a:chExt cx="2643206" cy="307777"/>
            </a:xfrm>
          </p:grpSpPr>
          <p:sp>
            <p:nvSpPr>
              <p:cNvPr id="44" name="Google Shape;44;p1"/>
              <p:cNvSpPr/>
              <p:nvPr/>
            </p:nvSpPr>
            <p:spPr>
              <a:xfrm>
                <a:off x="-2928990" y="696778"/>
                <a:ext cx="285752" cy="285752"/>
              </a:xfrm>
              <a:prstGeom prst="rect">
                <a:avLst/>
              </a:prstGeom>
              <a:solidFill>
                <a:srgbClr val="009CC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 name="Google Shape;45;p1"/>
              <p:cNvSpPr txBox="1"/>
              <p:nvPr/>
            </p:nvSpPr>
            <p:spPr>
              <a:xfrm>
                <a:off x="-2500362" y="696778"/>
                <a:ext cx="2214578"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a:ea typeface="Arial"/>
                    <a:cs typeface="Arial"/>
                    <a:sym typeface="Arial"/>
                  </a:rPr>
                  <a:t>Cyan</a:t>
                </a:r>
                <a:endParaRPr/>
              </a:p>
              <a:p>
                <a:pPr indent="0" lvl="0" marL="0" marR="0" rtl="0" algn="l">
                  <a:spcBef>
                    <a:spcPts val="0"/>
                  </a:spcBef>
                  <a:spcAft>
                    <a:spcPts val="0"/>
                  </a:spcAft>
                  <a:buNone/>
                </a:pPr>
                <a:r>
                  <a:rPr lang="en-GB" sz="1000">
                    <a:solidFill>
                      <a:schemeClr val="dk1"/>
                    </a:solidFill>
                    <a:latin typeface="Arial"/>
                    <a:ea typeface="Arial"/>
                    <a:cs typeface="Arial"/>
                    <a:sym typeface="Arial"/>
                  </a:rPr>
                  <a:t>R0</a:t>
                </a:r>
                <a:r>
                  <a:rPr lang="en-GB" sz="1000">
                    <a:solidFill>
                      <a:schemeClr val="dk1"/>
                    </a:solidFill>
                    <a:latin typeface="Arial"/>
                    <a:ea typeface="Arial"/>
                    <a:cs typeface="Arial"/>
                    <a:sym typeface="Arial"/>
                  </a:rPr>
                  <a:t>  G156  B200</a:t>
                </a:r>
                <a:endParaRPr sz="1000">
                  <a:solidFill>
                    <a:schemeClr val="dk1"/>
                  </a:solidFill>
                  <a:latin typeface="Arial"/>
                  <a:ea typeface="Arial"/>
                  <a:cs typeface="Arial"/>
                  <a:sym typeface="Arial"/>
                </a:endParaRPr>
              </a:p>
            </p:txBody>
          </p:sp>
        </p:grpSp>
        <p:grpSp>
          <p:nvGrpSpPr>
            <p:cNvPr id="46" name="Google Shape;46;p1"/>
            <p:cNvGrpSpPr/>
            <p:nvPr/>
          </p:nvGrpSpPr>
          <p:grpSpPr>
            <a:xfrm>
              <a:off x="-2982571" y="4377914"/>
              <a:ext cx="2863473" cy="307777"/>
              <a:chOff x="-2982571" y="4377914"/>
              <a:chExt cx="2863473" cy="307777"/>
            </a:xfrm>
          </p:grpSpPr>
          <p:sp>
            <p:nvSpPr>
              <p:cNvPr id="47" name="Google Shape;47;p1"/>
              <p:cNvSpPr/>
              <p:nvPr/>
            </p:nvSpPr>
            <p:spPr>
              <a:xfrm>
                <a:off x="-2982571" y="4377914"/>
                <a:ext cx="309565" cy="285752"/>
              </a:xfrm>
              <a:prstGeom prst="rect">
                <a:avLst/>
              </a:prstGeom>
              <a:solidFill>
                <a:srgbClr val="7CB3E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 name="Google Shape;48;p1"/>
              <p:cNvSpPr txBox="1"/>
              <p:nvPr/>
            </p:nvSpPr>
            <p:spPr>
              <a:xfrm>
                <a:off x="-2518224" y="4377914"/>
                <a:ext cx="2399126"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a:ea typeface="Arial"/>
                    <a:cs typeface="Arial"/>
                    <a:sym typeface="Arial"/>
                  </a:rPr>
                  <a:t>Light blue</a:t>
                </a:r>
                <a:endParaRPr/>
              </a:p>
              <a:p>
                <a:pPr indent="0" lvl="0" marL="0" marR="0" rtl="0" algn="l">
                  <a:spcBef>
                    <a:spcPts val="0"/>
                  </a:spcBef>
                  <a:spcAft>
                    <a:spcPts val="0"/>
                  </a:spcAft>
                  <a:buNone/>
                </a:pPr>
                <a:r>
                  <a:rPr lang="en-GB" sz="1000">
                    <a:solidFill>
                      <a:schemeClr val="dk1"/>
                    </a:solidFill>
                    <a:latin typeface="Arial"/>
                    <a:ea typeface="Arial"/>
                    <a:cs typeface="Arial"/>
                    <a:sym typeface="Arial"/>
                  </a:rPr>
                  <a:t>R124</a:t>
                </a:r>
                <a:r>
                  <a:rPr lang="en-GB" sz="1000">
                    <a:solidFill>
                      <a:schemeClr val="dk1"/>
                    </a:solidFill>
                    <a:latin typeface="Arial"/>
                    <a:ea typeface="Arial"/>
                    <a:cs typeface="Arial"/>
                    <a:sym typeface="Arial"/>
                  </a:rPr>
                  <a:t>  G179  B225</a:t>
                </a:r>
                <a:endParaRPr sz="1000">
                  <a:solidFill>
                    <a:schemeClr val="dk1"/>
                  </a:solidFill>
                  <a:latin typeface="Arial"/>
                  <a:ea typeface="Arial"/>
                  <a:cs typeface="Arial"/>
                  <a:sym typeface="Arial"/>
                </a:endParaRPr>
              </a:p>
            </p:txBody>
          </p:sp>
        </p:grpSp>
        <p:grpSp>
          <p:nvGrpSpPr>
            <p:cNvPr id="49" name="Google Shape;49;p1"/>
            <p:cNvGrpSpPr/>
            <p:nvPr/>
          </p:nvGrpSpPr>
          <p:grpSpPr>
            <a:xfrm>
              <a:off x="-2982575" y="4789050"/>
              <a:ext cx="2863476" cy="307777"/>
              <a:chOff x="-2928990" y="696778"/>
              <a:chExt cx="2643206" cy="307777"/>
            </a:xfrm>
          </p:grpSpPr>
          <p:sp>
            <p:nvSpPr>
              <p:cNvPr id="50" name="Google Shape;50;p1"/>
              <p:cNvSpPr/>
              <p:nvPr/>
            </p:nvSpPr>
            <p:spPr>
              <a:xfrm>
                <a:off x="-2928990" y="696778"/>
                <a:ext cx="285752" cy="285752"/>
              </a:xfrm>
              <a:prstGeom prst="rect">
                <a:avLst/>
              </a:prstGeom>
              <a:solidFill>
                <a:srgbClr val="8076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 name="Google Shape;51;p1"/>
              <p:cNvSpPr txBox="1"/>
              <p:nvPr/>
            </p:nvSpPr>
            <p:spPr>
              <a:xfrm>
                <a:off x="-2500362" y="696778"/>
                <a:ext cx="2214578"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a:ea typeface="Arial"/>
                    <a:cs typeface="Arial"/>
                    <a:sym typeface="Arial"/>
                  </a:rPr>
                  <a:t>Violet</a:t>
                </a:r>
                <a:endParaRPr/>
              </a:p>
              <a:p>
                <a:pPr indent="0" lvl="0" marL="0" marR="0" rtl="0" algn="l">
                  <a:spcBef>
                    <a:spcPts val="0"/>
                  </a:spcBef>
                  <a:spcAft>
                    <a:spcPts val="0"/>
                  </a:spcAft>
                  <a:buNone/>
                </a:pPr>
                <a:r>
                  <a:rPr lang="en-GB" sz="1000">
                    <a:solidFill>
                      <a:schemeClr val="dk1"/>
                    </a:solidFill>
                    <a:latin typeface="Arial"/>
                    <a:ea typeface="Arial"/>
                    <a:cs typeface="Arial"/>
                    <a:sym typeface="Arial"/>
                  </a:rPr>
                  <a:t>R128</a:t>
                </a:r>
                <a:r>
                  <a:rPr lang="en-GB" sz="1000">
                    <a:solidFill>
                      <a:schemeClr val="dk1"/>
                    </a:solidFill>
                    <a:latin typeface="Arial"/>
                    <a:ea typeface="Arial"/>
                    <a:cs typeface="Arial"/>
                    <a:sym typeface="Arial"/>
                  </a:rPr>
                  <a:t>  G118  B207</a:t>
                </a:r>
                <a:endParaRPr sz="1000">
                  <a:solidFill>
                    <a:schemeClr val="dk1"/>
                  </a:solidFill>
                  <a:latin typeface="Arial"/>
                  <a:ea typeface="Arial"/>
                  <a:cs typeface="Arial"/>
                  <a:sym typeface="Arial"/>
                </a:endParaRPr>
              </a:p>
            </p:txBody>
          </p:sp>
        </p:grpSp>
        <p:grpSp>
          <p:nvGrpSpPr>
            <p:cNvPr id="52" name="Google Shape;52;p1"/>
            <p:cNvGrpSpPr/>
            <p:nvPr/>
          </p:nvGrpSpPr>
          <p:grpSpPr>
            <a:xfrm>
              <a:off x="-2982575" y="5200186"/>
              <a:ext cx="2863476" cy="307777"/>
              <a:chOff x="-2928990" y="696778"/>
              <a:chExt cx="2643206" cy="307777"/>
            </a:xfrm>
          </p:grpSpPr>
          <p:sp>
            <p:nvSpPr>
              <p:cNvPr id="53" name="Google Shape;53;p1"/>
              <p:cNvSpPr/>
              <p:nvPr/>
            </p:nvSpPr>
            <p:spPr>
              <a:xfrm>
                <a:off x="-2928990" y="696778"/>
                <a:ext cx="285752" cy="285752"/>
              </a:xfrm>
              <a:prstGeom prst="rect">
                <a:avLst/>
              </a:prstGeom>
              <a:solidFill>
                <a:srgbClr val="8F469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 name="Google Shape;54;p1"/>
              <p:cNvSpPr txBox="1"/>
              <p:nvPr/>
            </p:nvSpPr>
            <p:spPr>
              <a:xfrm>
                <a:off x="-2500362" y="696778"/>
                <a:ext cx="2214578"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a:ea typeface="Arial"/>
                    <a:cs typeface="Arial"/>
                    <a:sym typeface="Arial"/>
                  </a:rPr>
                  <a:t>Purple</a:t>
                </a:r>
                <a:endParaRPr/>
              </a:p>
              <a:p>
                <a:pPr indent="0" lvl="0" marL="0" marR="0" rtl="0" algn="l">
                  <a:spcBef>
                    <a:spcPts val="0"/>
                  </a:spcBef>
                  <a:spcAft>
                    <a:spcPts val="0"/>
                  </a:spcAft>
                  <a:buNone/>
                </a:pPr>
                <a:r>
                  <a:rPr lang="en-GB" sz="1000">
                    <a:solidFill>
                      <a:schemeClr val="dk1"/>
                    </a:solidFill>
                    <a:latin typeface="Arial"/>
                    <a:ea typeface="Arial"/>
                    <a:cs typeface="Arial"/>
                    <a:sym typeface="Arial"/>
                  </a:rPr>
                  <a:t>R143</a:t>
                </a:r>
                <a:r>
                  <a:rPr lang="en-GB" sz="1000">
                    <a:solidFill>
                      <a:schemeClr val="dk1"/>
                    </a:solidFill>
                    <a:latin typeface="Arial"/>
                    <a:ea typeface="Arial"/>
                    <a:cs typeface="Arial"/>
                    <a:sym typeface="Arial"/>
                  </a:rPr>
                  <a:t>  G70  B147</a:t>
                </a:r>
                <a:endParaRPr sz="1000">
                  <a:solidFill>
                    <a:schemeClr val="dk1"/>
                  </a:solidFill>
                  <a:latin typeface="Arial"/>
                  <a:ea typeface="Arial"/>
                  <a:cs typeface="Arial"/>
                  <a:sym typeface="Arial"/>
                </a:endParaRPr>
              </a:p>
            </p:txBody>
          </p:sp>
        </p:grpSp>
        <p:grpSp>
          <p:nvGrpSpPr>
            <p:cNvPr id="55" name="Google Shape;55;p1"/>
            <p:cNvGrpSpPr/>
            <p:nvPr/>
          </p:nvGrpSpPr>
          <p:grpSpPr>
            <a:xfrm>
              <a:off x="-2982575" y="5611322"/>
              <a:ext cx="2863476" cy="307777"/>
              <a:chOff x="-2928990" y="696778"/>
              <a:chExt cx="2643206" cy="307777"/>
            </a:xfrm>
          </p:grpSpPr>
          <p:sp>
            <p:nvSpPr>
              <p:cNvPr id="56" name="Google Shape;56;p1"/>
              <p:cNvSpPr/>
              <p:nvPr/>
            </p:nvSpPr>
            <p:spPr>
              <a:xfrm>
                <a:off x="-2928990" y="696778"/>
                <a:ext cx="285752" cy="285752"/>
              </a:xfrm>
              <a:prstGeom prst="rect">
                <a:avLst/>
              </a:prstGeom>
              <a:solidFill>
                <a:srgbClr val="E945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 name="Google Shape;57;p1"/>
              <p:cNvSpPr txBox="1"/>
              <p:nvPr/>
            </p:nvSpPr>
            <p:spPr>
              <a:xfrm>
                <a:off x="-2500362" y="696778"/>
                <a:ext cx="2214578"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a:ea typeface="Arial"/>
                    <a:cs typeface="Arial"/>
                    <a:sym typeface="Arial"/>
                  </a:rPr>
                  <a:t>Fuscia</a:t>
                </a:r>
                <a:endParaRPr sz="1000">
                  <a:solidFill>
                    <a:schemeClr val="dk1"/>
                  </a:solidFill>
                  <a:latin typeface="Arial"/>
                  <a:ea typeface="Arial"/>
                  <a:cs typeface="Arial"/>
                  <a:sym typeface="Arial"/>
                </a:endParaRPr>
              </a:p>
              <a:p>
                <a:pPr indent="0" lvl="0" marL="0" marR="0" rtl="0" algn="l">
                  <a:spcBef>
                    <a:spcPts val="0"/>
                  </a:spcBef>
                  <a:spcAft>
                    <a:spcPts val="0"/>
                  </a:spcAft>
                  <a:buNone/>
                </a:pPr>
                <a:r>
                  <a:rPr lang="en-GB" sz="1000">
                    <a:solidFill>
                      <a:schemeClr val="dk1"/>
                    </a:solidFill>
                    <a:latin typeface="Arial"/>
                    <a:ea typeface="Arial"/>
                    <a:cs typeface="Arial"/>
                    <a:sym typeface="Arial"/>
                  </a:rPr>
                  <a:t>R233</a:t>
                </a:r>
                <a:r>
                  <a:rPr lang="en-GB" sz="1000">
                    <a:solidFill>
                      <a:schemeClr val="dk1"/>
                    </a:solidFill>
                    <a:latin typeface="Arial"/>
                    <a:ea typeface="Arial"/>
                    <a:cs typeface="Arial"/>
                    <a:sym typeface="Arial"/>
                  </a:rPr>
                  <a:t>  G69  B140</a:t>
                </a:r>
                <a:endParaRPr sz="1000">
                  <a:solidFill>
                    <a:schemeClr val="dk1"/>
                  </a:solidFill>
                  <a:latin typeface="Arial"/>
                  <a:ea typeface="Arial"/>
                  <a:cs typeface="Arial"/>
                  <a:sym typeface="Arial"/>
                </a:endParaRPr>
              </a:p>
            </p:txBody>
          </p:sp>
        </p:grpSp>
        <p:grpSp>
          <p:nvGrpSpPr>
            <p:cNvPr id="58" name="Google Shape;58;p1"/>
            <p:cNvGrpSpPr/>
            <p:nvPr/>
          </p:nvGrpSpPr>
          <p:grpSpPr>
            <a:xfrm>
              <a:off x="-2982575" y="6022458"/>
              <a:ext cx="2863476" cy="307777"/>
              <a:chOff x="-2928990" y="696778"/>
              <a:chExt cx="2643206" cy="307777"/>
            </a:xfrm>
          </p:grpSpPr>
          <p:sp>
            <p:nvSpPr>
              <p:cNvPr id="59" name="Google Shape;59;p1"/>
              <p:cNvSpPr/>
              <p:nvPr/>
            </p:nvSpPr>
            <p:spPr>
              <a:xfrm>
                <a:off x="-2928990" y="696778"/>
                <a:ext cx="285752" cy="285752"/>
              </a:xfrm>
              <a:prstGeom prst="rect">
                <a:avLst/>
              </a:prstGeom>
              <a:solidFill>
                <a:srgbClr val="C81E4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 name="Google Shape;60;p1"/>
              <p:cNvSpPr txBox="1"/>
              <p:nvPr/>
            </p:nvSpPr>
            <p:spPr>
              <a:xfrm>
                <a:off x="-2500362" y="696778"/>
                <a:ext cx="2214578"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a:ea typeface="Arial"/>
                    <a:cs typeface="Arial"/>
                    <a:sym typeface="Arial"/>
                  </a:rPr>
                  <a:t>Red</a:t>
                </a:r>
                <a:endParaRPr/>
              </a:p>
              <a:p>
                <a:pPr indent="0" lvl="0" marL="0" marR="0" rtl="0" algn="l">
                  <a:spcBef>
                    <a:spcPts val="0"/>
                  </a:spcBef>
                  <a:spcAft>
                    <a:spcPts val="0"/>
                  </a:spcAft>
                  <a:buNone/>
                </a:pPr>
                <a:r>
                  <a:rPr lang="en-GB" sz="1000">
                    <a:solidFill>
                      <a:schemeClr val="dk1"/>
                    </a:solidFill>
                    <a:latin typeface="Arial"/>
                    <a:ea typeface="Arial"/>
                    <a:cs typeface="Arial"/>
                    <a:sym typeface="Arial"/>
                  </a:rPr>
                  <a:t>R200</a:t>
                </a:r>
                <a:r>
                  <a:rPr lang="en-GB" sz="1000">
                    <a:solidFill>
                      <a:schemeClr val="dk1"/>
                    </a:solidFill>
                    <a:latin typeface="Arial"/>
                    <a:ea typeface="Arial"/>
                    <a:cs typeface="Arial"/>
                    <a:sym typeface="Arial"/>
                  </a:rPr>
                  <a:t>  G30  B69</a:t>
                </a:r>
                <a:endParaRPr sz="1000">
                  <a:solidFill>
                    <a:schemeClr val="dk1"/>
                  </a:solidFill>
                  <a:latin typeface="Arial"/>
                  <a:ea typeface="Arial"/>
                  <a:cs typeface="Arial"/>
                  <a:sym typeface="Arial"/>
                </a:endParaRPr>
              </a:p>
            </p:txBody>
          </p:sp>
        </p:grpSp>
        <p:grpSp>
          <p:nvGrpSpPr>
            <p:cNvPr id="61" name="Google Shape;61;p1"/>
            <p:cNvGrpSpPr/>
            <p:nvPr/>
          </p:nvGrpSpPr>
          <p:grpSpPr>
            <a:xfrm>
              <a:off x="-2982575" y="6433591"/>
              <a:ext cx="2863476" cy="307777"/>
              <a:chOff x="-2928990" y="696778"/>
              <a:chExt cx="2643206" cy="307777"/>
            </a:xfrm>
          </p:grpSpPr>
          <p:sp>
            <p:nvSpPr>
              <p:cNvPr id="62" name="Google Shape;62;p1"/>
              <p:cNvSpPr/>
              <p:nvPr/>
            </p:nvSpPr>
            <p:spPr>
              <a:xfrm>
                <a:off x="-2928990" y="696778"/>
                <a:ext cx="285752" cy="285752"/>
              </a:xfrm>
              <a:prstGeom prst="rect">
                <a:avLst/>
              </a:prstGeom>
              <a:solidFill>
                <a:srgbClr val="EE74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 name="Google Shape;63;p1"/>
              <p:cNvSpPr txBox="1"/>
              <p:nvPr/>
            </p:nvSpPr>
            <p:spPr>
              <a:xfrm>
                <a:off x="-2500362" y="696778"/>
                <a:ext cx="2214578"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a:ea typeface="Arial"/>
                    <a:cs typeface="Arial"/>
                    <a:sym typeface="Arial"/>
                  </a:rPr>
                  <a:t>Orange</a:t>
                </a:r>
                <a:endParaRPr/>
              </a:p>
              <a:p>
                <a:pPr indent="0" lvl="0" marL="0" marR="0" rtl="0" algn="l">
                  <a:spcBef>
                    <a:spcPts val="0"/>
                  </a:spcBef>
                  <a:spcAft>
                    <a:spcPts val="0"/>
                  </a:spcAft>
                  <a:buNone/>
                </a:pPr>
                <a:r>
                  <a:rPr lang="en-GB" sz="1000">
                    <a:solidFill>
                      <a:schemeClr val="dk1"/>
                    </a:solidFill>
                    <a:latin typeface="Arial"/>
                    <a:ea typeface="Arial"/>
                    <a:cs typeface="Arial"/>
                    <a:sym typeface="Arial"/>
                  </a:rPr>
                  <a:t>R238</a:t>
                </a:r>
                <a:r>
                  <a:rPr lang="en-GB" sz="1000">
                    <a:solidFill>
                      <a:schemeClr val="dk1"/>
                    </a:solidFill>
                    <a:latin typeface="Arial"/>
                    <a:ea typeface="Arial"/>
                    <a:cs typeface="Arial"/>
                    <a:sym typeface="Arial"/>
                  </a:rPr>
                  <a:t>  G116  29</a:t>
                </a:r>
                <a:endParaRPr sz="1000">
                  <a:solidFill>
                    <a:schemeClr val="dk1"/>
                  </a:solidFill>
                  <a:latin typeface="Arial"/>
                  <a:ea typeface="Arial"/>
                  <a:cs typeface="Arial"/>
                  <a:sym typeface="Arial"/>
                </a:endParaRPr>
              </a:p>
            </p:txBody>
          </p:sp>
        </p:grpSp>
      </p:gr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9.png"/><Relationship Id="rId6" Type="http://schemas.openxmlformats.org/officeDocument/2006/relationships/image" Target="../media/image22.png"/><Relationship Id="rId7"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1" Type="http://schemas.openxmlformats.org/officeDocument/2006/relationships/image" Target="../media/image15.jpg"/><Relationship Id="rId10" Type="http://schemas.openxmlformats.org/officeDocument/2006/relationships/image" Target="../media/image18.jpg"/><Relationship Id="rId13" Type="http://schemas.openxmlformats.org/officeDocument/2006/relationships/image" Target="../media/image25.png"/><Relationship Id="rId12" Type="http://schemas.openxmlformats.org/officeDocument/2006/relationships/image" Target="../media/image14.jp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11.jpg"/><Relationship Id="rId9" Type="http://schemas.openxmlformats.org/officeDocument/2006/relationships/image" Target="../media/image8.jp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17.jpg"/><Relationship Id="rId8"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5"/>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4"/>
          <p:cNvSpPr txBox="1"/>
          <p:nvPr>
            <p:ph type="ctrTitle"/>
          </p:nvPr>
        </p:nvSpPr>
        <p:spPr>
          <a:xfrm>
            <a:off x="551385" y="1989964"/>
            <a:ext cx="6624600" cy="1295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Dual / Multiple rate systems for the </a:t>
            </a:r>
            <a:r>
              <a:rPr lang="en-GB"/>
              <a:t>ODR</a:t>
            </a:r>
            <a:endParaRPr/>
          </a:p>
        </p:txBody>
      </p:sp>
      <p:sp>
        <p:nvSpPr>
          <p:cNvPr id="294" name="Google Shape;294;p24"/>
          <p:cNvSpPr txBox="1"/>
          <p:nvPr>
            <p:ph idx="1" type="subTitle"/>
          </p:nvPr>
        </p:nvSpPr>
        <p:spPr>
          <a:xfrm>
            <a:off x="551384" y="3285356"/>
            <a:ext cx="5472600" cy="1007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Font typeface="Arial"/>
              <a:buNone/>
            </a:pPr>
            <a:r>
              <a:rPr lang="en-GB"/>
              <a:t>Grant Mitchell</a:t>
            </a:r>
            <a:endParaRPr/>
          </a:p>
          <a:p>
            <a:pPr indent="0" lvl="0" marL="0" rtl="0" algn="l">
              <a:lnSpc>
                <a:spcPct val="100000"/>
              </a:lnSpc>
              <a:spcBef>
                <a:spcPts val="0"/>
              </a:spcBef>
              <a:spcAft>
                <a:spcPts val="0"/>
              </a:spcAft>
              <a:buSzPts val="2800"/>
              <a:buFont typeface="Arial"/>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5"/>
          <p:cNvSpPr txBox="1"/>
          <p:nvPr>
            <p:ph idx="1" type="body"/>
          </p:nvPr>
        </p:nvSpPr>
        <p:spPr>
          <a:xfrm>
            <a:off x="609600" y="1562100"/>
            <a:ext cx="10972800" cy="4610100"/>
          </a:xfrm>
          <a:prstGeom prst="rect">
            <a:avLst/>
          </a:prstGeom>
          <a:noFill/>
          <a:ln>
            <a:noFill/>
          </a:ln>
        </p:spPr>
        <p:txBody>
          <a:bodyPr anchorCtr="0" anchor="t" bIns="0" lIns="0" spcFirstLastPara="1" rIns="0" wrap="square" tIns="0">
            <a:noAutofit/>
          </a:bodyPr>
          <a:lstStyle/>
          <a:p>
            <a:pPr indent="-317500" lvl="0" marL="457200" rtl="0" algn="l">
              <a:lnSpc>
                <a:spcPct val="100000"/>
              </a:lnSpc>
              <a:spcBef>
                <a:spcPts val="0"/>
              </a:spcBef>
              <a:spcAft>
                <a:spcPts val="0"/>
              </a:spcAft>
              <a:buClr>
                <a:srgbClr val="3F4548"/>
              </a:buClr>
              <a:buSzPts val="1400"/>
              <a:buFont typeface="Arial"/>
              <a:buChar char="•"/>
            </a:pPr>
            <a:r>
              <a:rPr lang="en-GB" sz="1800">
                <a:solidFill>
                  <a:srgbClr val="3F4548"/>
                </a:solidFill>
                <a:latin typeface="Arial"/>
                <a:ea typeface="Arial"/>
                <a:cs typeface="Arial"/>
                <a:sym typeface="Arial"/>
              </a:rPr>
              <a:t>The current, single rate methodology may: </a:t>
            </a:r>
            <a:endParaRPr>
              <a:solidFill>
                <a:srgbClr val="3F4548"/>
              </a:solidFill>
            </a:endParaRPr>
          </a:p>
          <a:p>
            <a:pPr indent="-317500" lvl="1" marL="914400" rtl="0" algn="l">
              <a:lnSpc>
                <a:spcPct val="100000"/>
              </a:lnSpc>
              <a:spcBef>
                <a:spcPts val="0"/>
              </a:spcBef>
              <a:spcAft>
                <a:spcPts val="0"/>
              </a:spcAft>
              <a:buClr>
                <a:srgbClr val="3F4548"/>
              </a:buClr>
              <a:buSzPts val="1400"/>
              <a:buFont typeface="Arial"/>
              <a:buChar char="•"/>
            </a:pPr>
            <a:r>
              <a:rPr lang="en-GB" sz="1800">
                <a:solidFill>
                  <a:srgbClr val="3F4548"/>
                </a:solidFill>
                <a:latin typeface="Arial"/>
                <a:ea typeface="Arial"/>
                <a:cs typeface="Arial"/>
                <a:sym typeface="Arial"/>
              </a:rPr>
              <a:t>overcompensate those with </a:t>
            </a:r>
            <a:r>
              <a:rPr b="1" lang="en-GB" sz="1800">
                <a:solidFill>
                  <a:srgbClr val="3F4548"/>
                </a:solidFill>
                <a:latin typeface="Arial"/>
                <a:ea typeface="Arial"/>
                <a:cs typeface="Arial"/>
                <a:sym typeface="Arial"/>
              </a:rPr>
              <a:t>long </a:t>
            </a:r>
            <a:r>
              <a:rPr lang="en-GB" sz="1800">
                <a:solidFill>
                  <a:srgbClr val="3F4548"/>
                </a:solidFill>
                <a:latin typeface="Arial"/>
                <a:ea typeface="Arial"/>
                <a:cs typeface="Arial"/>
                <a:sym typeface="Arial"/>
              </a:rPr>
              <a:t>expected life spans </a:t>
            </a:r>
            <a:endParaRPr sz="1800">
              <a:solidFill>
                <a:srgbClr val="3F4548"/>
              </a:solidFill>
            </a:endParaRPr>
          </a:p>
          <a:p>
            <a:pPr indent="-317500" lvl="1" marL="914400" rtl="0" algn="l">
              <a:lnSpc>
                <a:spcPct val="100000"/>
              </a:lnSpc>
              <a:spcBef>
                <a:spcPts val="0"/>
              </a:spcBef>
              <a:spcAft>
                <a:spcPts val="0"/>
              </a:spcAft>
              <a:buClr>
                <a:srgbClr val="3F4548"/>
              </a:buClr>
              <a:buSzPts val="1400"/>
              <a:buFont typeface="Arial"/>
              <a:buChar char="•"/>
            </a:pPr>
            <a:r>
              <a:rPr lang="en-GB" sz="1800">
                <a:solidFill>
                  <a:srgbClr val="3F4548"/>
                </a:solidFill>
                <a:latin typeface="Arial"/>
                <a:ea typeface="Arial"/>
                <a:cs typeface="Arial"/>
                <a:sym typeface="Arial"/>
              </a:rPr>
              <a:t>And undercompensate those with </a:t>
            </a:r>
            <a:r>
              <a:rPr b="1" lang="en-GB" sz="1800">
                <a:solidFill>
                  <a:srgbClr val="3F4548"/>
                </a:solidFill>
                <a:latin typeface="Arial"/>
                <a:ea typeface="Arial"/>
                <a:cs typeface="Arial"/>
                <a:sym typeface="Arial"/>
              </a:rPr>
              <a:t>short </a:t>
            </a:r>
            <a:r>
              <a:rPr lang="en-GB" sz="1800">
                <a:solidFill>
                  <a:srgbClr val="3F4548"/>
                </a:solidFill>
                <a:latin typeface="Arial"/>
                <a:ea typeface="Arial"/>
                <a:cs typeface="Arial"/>
                <a:sym typeface="Arial"/>
              </a:rPr>
              <a:t>ones</a:t>
            </a:r>
            <a:r>
              <a:rPr lang="en-GB" sz="1800">
                <a:solidFill>
                  <a:srgbClr val="3F4548"/>
                </a:solidFill>
              </a:rPr>
              <a:t>.</a:t>
            </a:r>
            <a:endParaRPr>
              <a:solidFill>
                <a:srgbClr val="3F4548"/>
              </a:solidFill>
            </a:endParaRPr>
          </a:p>
          <a:p>
            <a:pPr indent="0" lvl="0" marL="139700" rtl="0" algn="l">
              <a:lnSpc>
                <a:spcPct val="100000"/>
              </a:lnSpc>
              <a:spcBef>
                <a:spcPts val="0"/>
              </a:spcBef>
              <a:spcAft>
                <a:spcPts val="0"/>
              </a:spcAft>
              <a:buSzPts val="1400"/>
              <a:buNone/>
            </a:pPr>
            <a:r>
              <a:t/>
            </a:r>
            <a:endParaRPr sz="1800">
              <a:solidFill>
                <a:srgbClr val="3F4548"/>
              </a:solidFill>
            </a:endParaRPr>
          </a:p>
          <a:p>
            <a:pPr indent="-317500" lvl="0" marL="457200" marR="0" rtl="0" algn="l">
              <a:lnSpc>
                <a:spcPct val="100000"/>
              </a:lnSpc>
              <a:spcBef>
                <a:spcPts val="0"/>
              </a:spcBef>
              <a:spcAft>
                <a:spcPts val="0"/>
              </a:spcAft>
              <a:buClr>
                <a:srgbClr val="3F4548"/>
              </a:buClr>
              <a:buSzPts val="1400"/>
              <a:buFont typeface="Arial"/>
              <a:buChar char="•"/>
            </a:pPr>
            <a:r>
              <a:rPr lang="en-GB" sz="1800">
                <a:solidFill>
                  <a:srgbClr val="3F4548"/>
                </a:solidFill>
              </a:rPr>
              <a:t>GAD explored the issue of dual/multiple rates during the last ODR review in </a:t>
            </a:r>
            <a:r>
              <a:rPr b="1" lang="en-GB" sz="1800">
                <a:solidFill>
                  <a:srgbClr val="3F4548"/>
                </a:solidFill>
              </a:rPr>
              <a:t>2019</a:t>
            </a:r>
            <a:endParaRPr>
              <a:solidFill>
                <a:srgbClr val="3F4548"/>
              </a:solidFill>
            </a:endParaRPr>
          </a:p>
          <a:p>
            <a:pPr indent="0" lvl="0" marL="139700" rtl="0" algn="l">
              <a:lnSpc>
                <a:spcPct val="100000"/>
              </a:lnSpc>
              <a:spcBef>
                <a:spcPts val="0"/>
              </a:spcBef>
              <a:spcAft>
                <a:spcPts val="0"/>
              </a:spcAft>
              <a:buSzPts val="1400"/>
              <a:buNone/>
            </a:pPr>
            <a:r>
              <a:t/>
            </a:r>
            <a:endParaRPr b="1" sz="1800">
              <a:solidFill>
                <a:srgbClr val="3F4548"/>
              </a:solidFill>
            </a:endParaRPr>
          </a:p>
          <a:p>
            <a:pPr indent="-317500" lvl="0" marL="457200" marR="0" rtl="0" algn="l">
              <a:lnSpc>
                <a:spcPct val="100000"/>
              </a:lnSpc>
              <a:spcBef>
                <a:spcPts val="0"/>
              </a:spcBef>
              <a:spcAft>
                <a:spcPts val="0"/>
              </a:spcAft>
              <a:buClr>
                <a:srgbClr val="3F4548"/>
              </a:buClr>
              <a:buSzPts val="1400"/>
              <a:buFont typeface="Arial"/>
              <a:buChar char="•"/>
            </a:pPr>
            <a:r>
              <a:rPr lang="en-GB" sz="1800">
                <a:solidFill>
                  <a:srgbClr val="3F4548"/>
                </a:solidFill>
              </a:rPr>
              <a:t>The review noted that a dual rate may lead to </a:t>
            </a:r>
            <a:r>
              <a:rPr b="1" lang="en-GB" sz="1800">
                <a:solidFill>
                  <a:srgbClr val="3F4548"/>
                </a:solidFill>
              </a:rPr>
              <a:t>more equal outcomes </a:t>
            </a:r>
            <a:r>
              <a:rPr lang="en-GB" sz="1800">
                <a:solidFill>
                  <a:srgbClr val="3F4548"/>
                </a:solidFill>
              </a:rPr>
              <a:t>and there were good technical reasons to adopt a dual rate</a:t>
            </a:r>
            <a:endParaRPr>
              <a:solidFill>
                <a:srgbClr val="3F4548"/>
              </a:solidFill>
            </a:endParaRPr>
          </a:p>
          <a:p>
            <a:pPr indent="0" lvl="0" marL="139700" rtl="0" algn="l">
              <a:lnSpc>
                <a:spcPct val="100000"/>
              </a:lnSpc>
              <a:spcBef>
                <a:spcPts val="0"/>
              </a:spcBef>
              <a:spcAft>
                <a:spcPts val="0"/>
              </a:spcAft>
              <a:buSzPts val="1400"/>
              <a:buNone/>
            </a:pPr>
            <a:r>
              <a:t/>
            </a:r>
            <a:endParaRPr sz="1800">
              <a:solidFill>
                <a:srgbClr val="3F4548"/>
              </a:solidFill>
            </a:endParaRPr>
          </a:p>
          <a:p>
            <a:pPr indent="-317500" lvl="0" marL="457200" marR="0" rtl="0" algn="l">
              <a:lnSpc>
                <a:spcPct val="100000"/>
              </a:lnSpc>
              <a:spcBef>
                <a:spcPts val="0"/>
              </a:spcBef>
              <a:spcAft>
                <a:spcPts val="0"/>
              </a:spcAft>
              <a:buClr>
                <a:srgbClr val="3F4548"/>
              </a:buClr>
              <a:buSzPts val="1400"/>
              <a:buFont typeface="Arial"/>
              <a:buChar char="•"/>
            </a:pPr>
            <a:r>
              <a:rPr lang="en-GB" sz="1800">
                <a:solidFill>
                  <a:srgbClr val="3F4548"/>
                </a:solidFill>
              </a:rPr>
              <a:t>H</a:t>
            </a:r>
            <a:r>
              <a:rPr lang="en-GB" sz="1800">
                <a:solidFill>
                  <a:srgbClr val="3F4548"/>
                </a:solidFill>
              </a:rPr>
              <a:t>owever, </a:t>
            </a:r>
            <a:r>
              <a:rPr lang="en-GB" sz="1800">
                <a:solidFill>
                  <a:srgbClr val="3F4548"/>
                </a:solidFill>
              </a:rPr>
              <a:t>the Government decided that there was a </a:t>
            </a:r>
            <a:r>
              <a:rPr b="1" lang="en-GB" sz="1800">
                <a:solidFill>
                  <a:srgbClr val="3F4548"/>
                </a:solidFill>
              </a:rPr>
              <a:t>lack in the quantity and depth of evidence </a:t>
            </a:r>
            <a:r>
              <a:rPr lang="en-GB" sz="1800">
                <a:solidFill>
                  <a:srgbClr val="3F4548"/>
                </a:solidFill>
              </a:rPr>
              <a:t>available at that time to conclude that a dual rate was more appropriate than a single rate</a:t>
            </a:r>
            <a:endParaRPr>
              <a:solidFill>
                <a:srgbClr val="3F4548"/>
              </a:solidFill>
            </a:endParaRPr>
          </a:p>
          <a:p>
            <a:pPr indent="0" lvl="0" marL="139700" rtl="0" algn="l">
              <a:lnSpc>
                <a:spcPct val="100000"/>
              </a:lnSpc>
              <a:spcBef>
                <a:spcPts val="0"/>
              </a:spcBef>
              <a:spcAft>
                <a:spcPts val="0"/>
              </a:spcAft>
              <a:buSzPts val="1400"/>
              <a:buNone/>
            </a:pPr>
            <a:r>
              <a:t/>
            </a:r>
            <a:endParaRPr sz="1800">
              <a:solidFill>
                <a:srgbClr val="3F4548"/>
              </a:solidFill>
            </a:endParaRPr>
          </a:p>
          <a:p>
            <a:pPr indent="-317500" lvl="0" marL="457200" marR="0" rtl="0" algn="l">
              <a:lnSpc>
                <a:spcPct val="100000"/>
              </a:lnSpc>
              <a:spcBef>
                <a:spcPts val="0"/>
              </a:spcBef>
              <a:spcAft>
                <a:spcPts val="0"/>
              </a:spcAft>
              <a:buClr>
                <a:srgbClr val="3F4548"/>
              </a:buClr>
              <a:buSzPts val="1400"/>
              <a:buFont typeface="Arial"/>
              <a:buChar char="•"/>
            </a:pPr>
            <a:r>
              <a:rPr lang="en-GB" sz="1800">
                <a:solidFill>
                  <a:srgbClr val="3F4548"/>
                </a:solidFill>
              </a:rPr>
              <a:t>A </a:t>
            </a:r>
            <a:r>
              <a:rPr lang="en-GB" sz="1800">
                <a:solidFill>
                  <a:srgbClr val="3F4548"/>
                </a:solidFill>
              </a:rPr>
              <a:t>commitment was</a:t>
            </a:r>
            <a:r>
              <a:rPr lang="en-GB" sz="1800">
                <a:solidFill>
                  <a:srgbClr val="3F4548"/>
                </a:solidFill>
              </a:rPr>
              <a:t>, therefore,</a:t>
            </a:r>
            <a:r>
              <a:rPr lang="en-GB" sz="1800">
                <a:solidFill>
                  <a:srgbClr val="3F4548"/>
                </a:solidFill>
              </a:rPr>
              <a:t> made to seek additional data and evidence</a:t>
            </a:r>
            <a:r>
              <a:rPr lang="en-GB" sz="1800">
                <a:solidFill>
                  <a:srgbClr val="3F4548"/>
                </a:solidFill>
              </a:rPr>
              <a:t> on this issue to inform future ODR reviews.</a:t>
            </a:r>
            <a:endParaRPr>
              <a:solidFill>
                <a:srgbClr val="3F4548"/>
              </a:solidFill>
            </a:endParaRPr>
          </a:p>
          <a:p>
            <a:pPr indent="0" lvl="0" marL="139700" rtl="0" algn="l">
              <a:lnSpc>
                <a:spcPct val="100000"/>
              </a:lnSpc>
              <a:spcBef>
                <a:spcPts val="0"/>
              </a:spcBef>
              <a:spcAft>
                <a:spcPts val="0"/>
              </a:spcAft>
              <a:buSzPts val="1400"/>
              <a:buNone/>
            </a:pPr>
            <a:r>
              <a:t/>
            </a:r>
            <a:endParaRPr b="0" i="0" sz="1800" u="none" strike="noStrike">
              <a:solidFill>
                <a:srgbClr val="3F4548"/>
              </a:solidFill>
              <a:latin typeface="Arial"/>
              <a:ea typeface="Arial"/>
              <a:cs typeface="Arial"/>
              <a:sym typeface="Arial"/>
            </a:endParaRPr>
          </a:p>
        </p:txBody>
      </p:sp>
      <p:sp>
        <p:nvSpPr>
          <p:cNvPr id="300" name="Google Shape;300;p25"/>
          <p:cNvSpPr txBox="1"/>
          <p:nvPr>
            <p:ph type="title"/>
          </p:nvPr>
        </p:nvSpPr>
        <p:spPr>
          <a:xfrm>
            <a:off x="526975" y="404825"/>
            <a:ext cx="110553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en-GB">
                <a:solidFill>
                  <a:schemeClr val="accent1"/>
                </a:solidFill>
                <a:latin typeface="Arial"/>
                <a:ea typeface="Arial"/>
                <a:cs typeface="Arial"/>
                <a:sym typeface="Arial"/>
              </a:rPr>
              <a:t>Background to Dual / Multiple rates</a:t>
            </a:r>
            <a:r>
              <a:rPr b="1" lang="en-GB" sz="2200">
                <a:solidFill>
                  <a:schemeClr val="accent1"/>
                </a:solidFill>
                <a:latin typeface="Arial"/>
                <a:ea typeface="Arial"/>
                <a:cs typeface="Arial"/>
                <a:sym typeface="Arial"/>
              </a:rPr>
              <a:t> </a:t>
            </a:r>
            <a:br>
              <a:rPr lang="en-GB" sz="2200">
                <a:solidFill>
                  <a:schemeClr val="accent1"/>
                </a:solidFill>
                <a:latin typeface="Arial"/>
                <a:ea typeface="Arial"/>
                <a:cs typeface="Arial"/>
                <a:sym typeface="Arial"/>
              </a:rPr>
            </a:br>
            <a:r>
              <a:rPr i="1" lang="en-GB" sz="2200">
                <a:solidFill>
                  <a:schemeClr val="accent1"/>
                </a:solidFill>
                <a:latin typeface="Arial"/>
                <a:ea typeface="Arial"/>
                <a:cs typeface="Arial"/>
                <a:sym typeface="Arial"/>
              </a:rPr>
              <a:t>Current single rate methodology may be changing </a:t>
            </a:r>
            <a:endParaRPr sz="2200">
              <a:solidFill>
                <a:schemeClr val="accent1"/>
              </a:solidFill>
              <a:latin typeface="Arial"/>
              <a:ea typeface="Arial"/>
              <a:cs typeface="Arial"/>
              <a:sym typeface="Arial"/>
            </a:endParaRPr>
          </a:p>
        </p:txBody>
      </p:sp>
      <p:sp>
        <p:nvSpPr>
          <p:cNvPr id="301" name="Google Shape;301;p25"/>
          <p:cNvSpPr txBox="1"/>
          <p:nvPr>
            <p:ph idx="12" type="sldNum"/>
          </p:nvPr>
        </p:nvSpPr>
        <p:spPr>
          <a:xfrm>
            <a:off x="8168217" y="6492240"/>
            <a:ext cx="3414000" cy="1371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700"/>
              <a:buFont typeface="Arial"/>
              <a:buNone/>
            </a:pPr>
            <a:fld id="{00000000-1234-1234-1234-123412341234}" type="slidenum">
              <a:rPr lang="en-GB" sz="1300"/>
              <a:t>‹#›</a:t>
            </a:fld>
            <a:endParaRPr sz="1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graphicFrame>
        <p:nvGraphicFramePr>
          <p:cNvPr id="306" name="Google Shape;306;p26"/>
          <p:cNvGraphicFramePr/>
          <p:nvPr/>
        </p:nvGraphicFramePr>
        <p:xfrm>
          <a:off x="609609" y="1399925"/>
          <a:ext cx="3000000" cy="3000000"/>
        </p:xfrm>
        <a:graphic>
          <a:graphicData uri="http://schemas.openxmlformats.org/drawingml/2006/table">
            <a:tbl>
              <a:tblPr>
                <a:noFill/>
                <a:tableStyleId>{8389DFA6-2278-45EF-B7C4-03D14F18D097}</a:tableStyleId>
              </a:tblPr>
              <a:tblGrid>
                <a:gridCol w="3657600"/>
                <a:gridCol w="3657600"/>
                <a:gridCol w="3657600"/>
              </a:tblGrid>
              <a:tr h="38755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lt1"/>
                          </a:solidFill>
                        </a:rPr>
                        <a:t>Varies with duration </a:t>
                      </a:r>
                      <a:endParaRPr b="1" sz="1300" u="none" cap="none" strike="noStrike">
                        <a:solidFill>
                          <a:schemeClr val="lt1"/>
                        </a:solidFill>
                      </a:endParaRPr>
                    </a:p>
                  </a:txBody>
                  <a:tcPr marT="91425" marB="91425" marR="91425" marL="91425">
                    <a:solidFill>
                      <a:schemeClr val="accen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lt1"/>
                          </a:solidFill>
                        </a:rPr>
                        <a:t>Varies depending on the heads of loss</a:t>
                      </a:r>
                      <a:endParaRPr b="1" sz="1400" u="none" cap="none" strike="noStrike">
                        <a:solidFill>
                          <a:schemeClr val="lt1"/>
                        </a:solidFill>
                      </a:endParaRPr>
                    </a:p>
                  </a:txBody>
                  <a:tcPr marT="91425" marB="91425" marR="91425" marL="91425">
                    <a:solidFill>
                      <a:schemeClr val="accen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lt1"/>
                          </a:solidFill>
                        </a:rPr>
                        <a:t>Both</a:t>
                      </a:r>
                      <a:endParaRPr b="1" sz="1400" u="none" cap="none" strike="noStrike">
                        <a:solidFill>
                          <a:schemeClr val="lt1"/>
                        </a:solidFill>
                      </a:endParaRPr>
                    </a:p>
                  </a:txBody>
                  <a:tcPr marT="91425" marB="91425" marR="91425" marL="91425">
                    <a:solidFill>
                      <a:schemeClr val="accent1"/>
                    </a:solidFill>
                  </a:tcPr>
                </a:tc>
              </a:tr>
              <a:tr h="167797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rgbClr val="3F4548"/>
                          </a:solidFill>
                        </a:rPr>
                        <a:t>Advantages: </a:t>
                      </a:r>
                      <a:endParaRPr b="1" sz="1100" u="none" cap="none" strike="noStrike">
                        <a:solidFill>
                          <a:srgbClr val="3F4548"/>
                        </a:solidFill>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rgbClr val="3F4548"/>
                        </a:solidFill>
                      </a:endParaRPr>
                    </a:p>
                    <a:p>
                      <a:pPr indent="-298450" lvl="0" marL="457200" marR="0" rtl="0" algn="l">
                        <a:lnSpc>
                          <a:spcPct val="100000"/>
                        </a:lnSpc>
                        <a:spcBef>
                          <a:spcPts val="0"/>
                        </a:spcBef>
                        <a:spcAft>
                          <a:spcPts val="0"/>
                        </a:spcAft>
                        <a:buClr>
                          <a:srgbClr val="3F4548"/>
                        </a:buClr>
                        <a:buSzPts val="1100"/>
                        <a:buFont typeface="Arial"/>
                        <a:buChar char="●"/>
                      </a:pPr>
                      <a:r>
                        <a:rPr lang="en-GB" sz="1100" u="none" cap="none" strike="noStrike">
                          <a:solidFill>
                            <a:srgbClr val="3F4548"/>
                          </a:solidFill>
                        </a:rPr>
                        <a:t>More accurately reflects </a:t>
                      </a:r>
                      <a:r>
                        <a:rPr b="1" lang="en-GB" sz="1100" u="none" cap="none" strike="noStrike">
                          <a:solidFill>
                            <a:srgbClr val="3F4548"/>
                          </a:solidFill>
                        </a:rPr>
                        <a:t>expected investment behaviour</a:t>
                      </a:r>
                      <a:endParaRPr b="1" sz="1100" u="none" cap="none" strike="noStrike">
                        <a:solidFill>
                          <a:srgbClr val="3F4548"/>
                        </a:solidFill>
                      </a:endParaRPr>
                    </a:p>
                    <a:p>
                      <a:pPr indent="-298450" lvl="0" marL="457200" marR="0" rtl="0" algn="l">
                        <a:lnSpc>
                          <a:spcPct val="100000"/>
                        </a:lnSpc>
                        <a:spcBef>
                          <a:spcPts val="0"/>
                        </a:spcBef>
                        <a:spcAft>
                          <a:spcPts val="0"/>
                        </a:spcAft>
                        <a:buClr>
                          <a:srgbClr val="3F4548"/>
                        </a:buClr>
                        <a:buSzPts val="1100"/>
                        <a:buChar char="●"/>
                      </a:pPr>
                      <a:r>
                        <a:rPr lang="en-GB" sz="1100">
                          <a:solidFill>
                            <a:srgbClr val="3F4548"/>
                          </a:solidFill>
                        </a:rPr>
                        <a:t>Allows for varying </a:t>
                      </a:r>
                      <a:r>
                        <a:rPr b="1" lang="en-GB" sz="1100">
                          <a:solidFill>
                            <a:srgbClr val="3F4548"/>
                          </a:solidFill>
                        </a:rPr>
                        <a:t>attitudes to risk</a:t>
                      </a:r>
                      <a:r>
                        <a:rPr lang="en-GB" sz="1100">
                          <a:solidFill>
                            <a:srgbClr val="3F4548"/>
                          </a:solidFill>
                        </a:rPr>
                        <a:t> for short and long term claimants</a:t>
                      </a:r>
                      <a:endParaRPr sz="1100">
                        <a:solidFill>
                          <a:srgbClr val="3F4548"/>
                        </a:solidFill>
                      </a:endParaRPr>
                    </a:p>
                    <a:p>
                      <a:pPr indent="-298450" lvl="0" marL="457200" marR="0" rtl="0" algn="l">
                        <a:lnSpc>
                          <a:spcPct val="100000"/>
                        </a:lnSpc>
                        <a:spcBef>
                          <a:spcPts val="0"/>
                        </a:spcBef>
                        <a:spcAft>
                          <a:spcPts val="0"/>
                        </a:spcAft>
                        <a:buClr>
                          <a:srgbClr val="3F4548"/>
                        </a:buClr>
                        <a:buSzPts val="1100"/>
                        <a:buChar char="●"/>
                      </a:pPr>
                      <a:r>
                        <a:rPr lang="en-GB" sz="1100">
                          <a:solidFill>
                            <a:srgbClr val="3F4548"/>
                          </a:solidFill>
                        </a:rPr>
                        <a:t>Allows for variations in short and long term economic conditions</a:t>
                      </a:r>
                      <a:endParaRPr sz="1100">
                        <a:solidFill>
                          <a:srgbClr val="3F4548"/>
                        </a:solidFill>
                      </a:endParaRPr>
                    </a:p>
                    <a:p>
                      <a:pPr indent="-298450" lvl="0" marL="457200" marR="0" rtl="0" algn="l">
                        <a:lnSpc>
                          <a:spcPct val="100000"/>
                        </a:lnSpc>
                        <a:spcBef>
                          <a:spcPts val="0"/>
                        </a:spcBef>
                        <a:spcAft>
                          <a:spcPts val="0"/>
                        </a:spcAft>
                        <a:buClr>
                          <a:srgbClr val="3F4548"/>
                        </a:buClr>
                        <a:buSzPts val="1100"/>
                        <a:buFont typeface="Arial"/>
                        <a:buChar char="●"/>
                      </a:pPr>
                      <a:r>
                        <a:rPr lang="en-GB" sz="1100" u="none" cap="none" strike="noStrike">
                          <a:solidFill>
                            <a:srgbClr val="3F4548"/>
                          </a:solidFill>
                        </a:rPr>
                        <a:t>Leads to </a:t>
                      </a:r>
                      <a:r>
                        <a:rPr b="1" lang="en-GB" sz="1100" u="none" cap="none" strike="noStrike">
                          <a:solidFill>
                            <a:srgbClr val="3F4548"/>
                          </a:solidFill>
                        </a:rPr>
                        <a:t>fairer outcomes </a:t>
                      </a:r>
                      <a:r>
                        <a:rPr lang="en-GB" sz="1100">
                          <a:solidFill>
                            <a:srgbClr val="3F4548"/>
                          </a:solidFill>
                        </a:rPr>
                        <a:t>for both sides</a:t>
                      </a:r>
                      <a:endParaRPr sz="1100" u="none" cap="none" strike="noStrike">
                        <a:solidFill>
                          <a:srgbClr val="3F4548"/>
                        </a:solidFill>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b="1" lang="en-GB" sz="1100" u="none" cap="none" strike="noStrike">
                          <a:solidFill>
                            <a:srgbClr val="3F4548"/>
                          </a:solidFill>
                        </a:rPr>
                        <a:t>Advantages: </a:t>
                      </a:r>
                      <a:endParaRPr sz="1100" u="none" cap="none" strike="noStrike">
                        <a:solidFill>
                          <a:srgbClr val="3F4548"/>
                        </a:solidFill>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rgbClr val="3F4548"/>
                        </a:solidFill>
                      </a:endParaRPr>
                    </a:p>
                    <a:p>
                      <a:pPr indent="-298450" lvl="0" marL="457200" marR="0" rtl="0" algn="l">
                        <a:lnSpc>
                          <a:spcPct val="100000"/>
                        </a:lnSpc>
                        <a:spcBef>
                          <a:spcPts val="0"/>
                        </a:spcBef>
                        <a:spcAft>
                          <a:spcPts val="0"/>
                        </a:spcAft>
                        <a:buClr>
                          <a:srgbClr val="3F4548"/>
                        </a:buClr>
                        <a:buSzPts val="1100"/>
                        <a:buFont typeface="Arial"/>
                        <a:buChar char="●"/>
                      </a:pPr>
                      <a:r>
                        <a:rPr lang="en-GB" sz="1100" u="none" cap="none" strike="noStrike">
                          <a:solidFill>
                            <a:srgbClr val="3F4548"/>
                          </a:solidFill>
                        </a:rPr>
                        <a:t>Can more accurately reflect the different </a:t>
                      </a:r>
                      <a:r>
                        <a:rPr b="1" lang="en-GB" sz="1100" u="none" cap="none" strike="noStrike">
                          <a:solidFill>
                            <a:srgbClr val="3F4548"/>
                          </a:solidFill>
                        </a:rPr>
                        <a:t>inflation </a:t>
                      </a:r>
                      <a:r>
                        <a:rPr lang="en-GB" sz="1100" u="none" cap="none" strike="noStrike">
                          <a:solidFill>
                            <a:srgbClr val="3F4548"/>
                          </a:solidFill>
                        </a:rPr>
                        <a:t>measures</a:t>
                      </a:r>
                      <a:endParaRPr sz="1100" u="none" cap="none" strike="noStrike">
                        <a:solidFill>
                          <a:srgbClr val="3F4548"/>
                        </a:solidFill>
                      </a:endParaRPr>
                    </a:p>
                    <a:p>
                      <a:pPr indent="-298450" lvl="0" marL="457200" marR="0" rtl="0" algn="l">
                        <a:lnSpc>
                          <a:spcPct val="100000"/>
                        </a:lnSpc>
                        <a:spcBef>
                          <a:spcPts val="0"/>
                        </a:spcBef>
                        <a:spcAft>
                          <a:spcPts val="0"/>
                        </a:spcAft>
                        <a:buClr>
                          <a:srgbClr val="3F4548"/>
                        </a:buClr>
                        <a:buSzPts val="1100"/>
                        <a:buFont typeface="Arial"/>
                        <a:buChar char="●"/>
                      </a:pPr>
                      <a:r>
                        <a:rPr lang="en-GB" sz="1100" u="none" cap="none" strike="noStrike">
                          <a:solidFill>
                            <a:srgbClr val="3F4548"/>
                          </a:solidFill>
                        </a:rPr>
                        <a:t>Could lead to </a:t>
                      </a:r>
                      <a:r>
                        <a:rPr b="1" lang="en-GB" sz="1100" u="none" cap="none" strike="noStrike">
                          <a:solidFill>
                            <a:srgbClr val="3F4548"/>
                          </a:solidFill>
                        </a:rPr>
                        <a:t>increased data capture </a:t>
                      </a:r>
                      <a:r>
                        <a:rPr lang="en-GB" sz="1100" u="none" cap="none" strike="noStrike">
                          <a:solidFill>
                            <a:srgbClr val="3F4548"/>
                          </a:solidFill>
                        </a:rPr>
                        <a:t>for compensators</a:t>
                      </a:r>
                      <a:endParaRPr sz="900" u="none" cap="none" strike="noStrike">
                        <a:solidFill>
                          <a:srgbClr val="3F4548"/>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rgbClr val="3F4548"/>
                          </a:solidFill>
                        </a:rPr>
                        <a:t>Advantages: </a:t>
                      </a:r>
                      <a:endParaRPr b="1" sz="1100" u="none" cap="none" strike="noStrike">
                        <a:solidFill>
                          <a:srgbClr val="3F4548"/>
                        </a:solidFill>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solidFill>
                          <a:srgbClr val="3F4548"/>
                        </a:solidFill>
                      </a:endParaRPr>
                    </a:p>
                    <a:p>
                      <a:pPr indent="-298450" lvl="0" marL="457200" marR="0" rtl="0" algn="l">
                        <a:lnSpc>
                          <a:spcPct val="100000"/>
                        </a:lnSpc>
                        <a:spcBef>
                          <a:spcPts val="0"/>
                        </a:spcBef>
                        <a:spcAft>
                          <a:spcPts val="0"/>
                        </a:spcAft>
                        <a:buClr>
                          <a:srgbClr val="3F4548"/>
                        </a:buClr>
                        <a:buSzPts val="1100"/>
                        <a:buFont typeface="Arial"/>
                        <a:buChar char="●"/>
                      </a:pPr>
                      <a:r>
                        <a:rPr lang="en-GB" sz="1100" u="none" cap="none" strike="noStrike">
                          <a:solidFill>
                            <a:srgbClr val="3F4548"/>
                          </a:solidFill>
                        </a:rPr>
                        <a:t>The </a:t>
                      </a:r>
                      <a:r>
                        <a:rPr b="1" lang="en-GB" sz="1100" u="none" cap="none" strike="noStrike">
                          <a:solidFill>
                            <a:srgbClr val="3F4548"/>
                          </a:solidFill>
                        </a:rPr>
                        <a:t>legislative framework </a:t>
                      </a:r>
                      <a:r>
                        <a:rPr lang="en-GB" sz="1100" u="none" cap="none" strike="noStrike">
                          <a:solidFill>
                            <a:srgbClr val="3F4548"/>
                          </a:solidFill>
                        </a:rPr>
                        <a:t>already allows for the introduction of a dual/multiple rate system.</a:t>
                      </a:r>
                      <a:endParaRPr sz="1100" u="none" cap="none" strike="noStrike">
                        <a:solidFill>
                          <a:srgbClr val="3F4548"/>
                        </a:solidFill>
                      </a:endParaRPr>
                    </a:p>
                  </a:txBody>
                  <a:tcPr marT="91425" marB="91425" marR="91425" marL="91425"/>
                </a:tc>
              </a:tr>
              <a:tr h="19806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rgbClr val="3F4548"/>
                          </a:solidFill>
                        </a:rPr>
                        <a:t>Disadvantages: </a:t>
                      </a:r>
                      <a:endParaRPr b="1" sz="1100" u="none" cap="none" strike="noStrike">
                        <a:solidFill>
                          <a:srgbClr val="3F4548"/>
                        </a:solidFill>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rgbClr val="3F4548"/>
                        </a:solidFill>
                      </a:endParaRPr>
                    </a:p>
                    <a:p>
                      <a:pPr indent="-298450" lvl="0" marL="457200" marR="0" rtl="0" algn="l">
                        <a:lnSpc>
                          <a:spcPct val="100000"/>
                        </a:lnSpc>
                        <a:spcBef>
                          <a:spcPts val="0"/>
                        </a:spcBef>
                        <a:spcAft>
                          <a:spcPts val="0"/>
                        </a:spcAft>
                        <a:buClr>
                          <a:srgbClr val="3F4548"/>
                        </a:buClr>
                        <a:buSzPts val="1100"/>
                        <a:buFont typeface="Arial"/>
                        <a:buChar char="●"/>
                      </a:pPr>
                      <a:r>
                        <a:rPr lang="en-GB" sz="1100" u="none" cap="none" strike="noStrike">
                          <a:solidFill>
                            <a:srgbClr val="3F4548"/>
                          </a:solidFill>
                        </a:rPr>
                        <a:t>Short-term discount rate is likely to be </a:t>
                      </a:r>
                      <a:r>
                        <a:rPr b="1" lang="en-GB" sz="1100" u="none" cap="none" strike="noStrike">
                          <a:solidFill>
                            <a:srgbClr val="3F4548"/>
                          </a:solidFill>
                        </a:rPr>
                        <a:t>more volatile </a:t>
                      </a:r>
                      <a:r>
                        <a:rPr lang="en-GB" sz="1100" u="none" cap="none" strike="noStrike">
                          <a:solidFill>
                            <a:srgbClr val="3F4548"/>
                          </a:solidFill>
                        </a:rPr>
                        <a:t>than the current single rate</a:t>
                      </a:r>
                      <a:endParaRPr sz="1100" u="none" cap="none" strike="noStrike">
                        <a:solidFill>
                          <a:srgbClr val="3F4548"/>
                        </a:solidFill>
                      </a:endParaRPr>
                    </a:p>
                    <a:p>
                      <a:pPr indent="-298450" lvl="0" marL="457200" marR="0" rtl="0" algn="l">
                        <a:lnSpc>
                          <a:spcPct val="100000"/>
                        </a:lnSpc>
                        <a:spcBef>
                          <a:spcPts val="0"/>
                        </a:spcBef>
                        <a:spcAft>
                          <a:spcPts val="0"/>
                        </a:spcAft>
                        <a:buClr>
                          <a:srgbClr val="3F4548"/>
                        </a:buClr>
                        <a:buSzPts val="1100"/>
                        <a:buFont typeface="Arial"/>
                        <a:buChar char="●"/>
                      </a:pPr>
                      <a:r>
                        <a:rPr lang="en-GB" sz="1100" u="none" cap="none" strike="noStrike">
                          <a:solidFill>
                            <a:srgbClr val="3F4548"/>
                          </a:solidFill>
                        </a:rPr>
                        <a:t>Could lead to the need for more </a:t>
                      </a:r>
                      <a:r>
                        <a:rPr b="1" lang="en-GB" sz="1100" u="none" cap="none" strike="noStrike">
                          <a:solidFill>
                            <a:srgbClr val="3F4548"/>
                          </a:solidFill>
                        </a:rPr>
                        <a:t>frequent reviews </a:t>
                      </a:r>
                      <a:r>
                        <a:rPr lang="en-GB" sz="1100" u="none" cap="none" strike="noStrike">
                          <a:solidFill>
                            <a:srgbClr val="3F4548"/>
                          </a:solidFill>
                        </a:rPr>
                        <a:t>of the short-term rate at least</a:t>
                      </a:r>
                      <a:endParaRPr sz="1100" u="none" cap="none" strike="noStrike">
                        <a:solidFill>
                          <a:srgbClr val="3F4548"/>
                        </a:solidFill>
                      </a:endParaRPr>
                    </a:p>
                    <a:p>
                      <a:pPr indent="-298450" lvl="0" marL="457200" marR="0" rtl="0" algn="l">
                        <a:lnSpc>
                          <a:spcPct val="100000"/>
                        </a:lnSpc>
                        <a:spcBef>
                          <a:spcPts val="0"/>
                        </a:spcBef>
                        <a:spcAft>
                          <a:spcPts val="0"/>
                        </a:spcAft>
                        <a:buClr>
                          <a:srgbClr val="3F4548"/>
                        </a:buClr>
                        <a:buSzPts val="1100"/>
                        <a:buFont typeface="Arial"/>
                        <a:buChar char="●"/>
                      </a:pPr>
                      <a:r>
                        <a:rPr lang="en-GB" sz="1100" u="none" cap="none" strike="noStrike">
                          <a:solidFill>
                            <a:srgbClr val="3F4548"/>
                          </a:solidFill>
                        </a:rPr>
                        <a:t>The availability of </a:t>
                      </a:r>
                      <a:r>
                        <a:rPr b="1" lang="en-GB" sz="1100" u="none" cap="none" strike="noStrike">
                          <a:solidFill>
                            <a:srgbClr val="3F4548"/>
                          </a:solidFill>
                        </a:rPr>
                        <a:t>PPOs </a:t>
                      </a:r>
                      <a:r>
                        <a:rPr lang="en-GB" sz="1100" u="none" cap="none" strike="noStrike">
                          <a:solidFill>
                            <a:srgbClr val="3F4548"/>
                          </a:solidFill>
                        </a:rPr>
                        <a:t>means that a dual/multiple rate is unnecessary</a:t>
                      </a:r>
                      <a:endParaRPr sz="1100" u="none" cap="none" strike="noStrike">
                        <a:solidFill>
                          <a:srgbClr val="3F4548"/>
                        </a:solidFill>
                      </a:endParaRPr>
                    </a:p>
                    <a:p>
                      <a:pPr indent="-298450" lvl="0" marL="457200" marR="0" rtl="0" algn="l">
                        <a:lnSpc>
                          <a:spcPct val="100000"/>
                        </a:lnSpc>
                        <a:spcBef>
                          <a:spcPts val="0"/>
                        </a:spcBef>
                        <a:spcAft>
                          <a:spcPts val="0"/>
                        </a:spcAft>
                        <a:buClr>
                          <a:srgbClr val="3F4548"/>
                        </a:buClr>
                        <a:buSzPts val="1100"/>
                        <a:buFont typeface="Arial"/>
                        <a:buChar char="●"/>
                      </a:pPr>
                      <a:r>
                        <a:rPr lang="en-GB" sz="1100" u="none" cap="none" strike="noStrike">
                          <a:solidFill>
                            <a:srgbClr val="3F4548"/>
                          </a:solidFill>
                        </a:rPr>
                        <a:t>A dual rate could produce a short-term rate which is </a:t>
                      </a:r>
                      <a:r>
                        <a:rPr b="1" lang="en-GB" sz="1100" u="none" cap="none" strike="noStrike">
                          <a:solidFill>
                            <a:srgbClr val="3F4548"/>
                          </a:solidFill>
                        </a:rPr>
                        <a:t>very low</a:t>
                      </a:r>
                      <a:endParaRPr b="1" sz="1100" u="none" cap="none" strike="noStrike">
                        <a:solidFill>
                          <a:srgbClr val="3F4548"/>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rgbClr val="3F4548"/>
                          </a:solidFill>
                        </a:rPr>
                        <a:t>Disadvantages:</a:t>
                      </a:r>
                      <a:endParaRPr b="1" sz="1100" u="none" cap="none" strike="noStrike">
                        <a:solidFill>
                          <a:srgbClr val="3F4548"/>
                        </a:solidFill>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rgbClr val="3F4548"/>
                        </a:solidFill>
                      </a:endParaRPr>
                    </a:p>
                    <a:p>
                      <a:pPr indent="-298450" lvl="0" marL="457200" marR="0" rtl="0" algn="l">
                        <a:lnSpc>
                          <a:spcPct val="100000"/>
                        </a:lnSpc>
                        <a:spcBef>
                          <a:spcPts val="0"/>
                        </a:spcBef>
                        <a:spcAft>
                          <a:spcPts val="0"/>
                        </a:spcAft>
                        <a:buClr>
                          <a:srgbClr val="3F4548"/>
                        </a:buClr>
                        <a:buSzPts val="1100"/>
                        <a:buFont typeface="Arial"/>
                        <a:buChar char="●"/>
                      </a:pPr>
                      <a:r>
                        <a:rPr lang="en-GB" sz="1100" u="none" cap="none" strike="noStrike">
                          <a:solidFill>
                            <a:srgbClr val="3F4548"/>
                          </a:solidFill>
                        </a:rPr>
                        <a:t>Arguments that each heads of loss would need a </a:t>
                      </a:r>
                      <a:r>
                        <a:rPr b="1" lang="en-GB" sz="1100" u="none" cap="none" strike="noStrike">
                          <a:solidFill>
                            <a:srgbClr val="3F4548"/>
                          </a:solidFill>
                        </a:rPr>
                        <a:t>separate rate </a:t>
                      </a:r>
                      <a:r>
                        <a:rPr lang="en-GB" sz="1100" u="none" cap="none" strike="noStrike">
                          <a:solidFill>
                            <a:srgbClr val="3F4548"/>
                          </a:solidFill>
                        </a:rPr>
                        <a:t>which could become </a:t>
                      </a:r>
                      <a:r>
                        <a:rPr b="1" lang="en-GB" sz="1100" u="none" cap="none" strike="noStrike">
                          <a:solidFill>
                            <a:srgbClr val="3F4548"/>
                          </a:solidFill>
                        </a:rPr>
                        <a:t>very complex </a:t>
                      </a:r>
                      <a:r>
                        <a:rPr lang="en-GB" sz="1100" u="none" cap="none" strike="noStrike">
                          <a:solidFill>
                            <a:srgbClr val="3F4548"/>
                          </a:solidFill>
                        </a:rPr>
                        <a:t>or result in “gaming the system”</a:t>
                      </a:r>
                      <a:endParaRPr sz="1100" u="none" cap="none" strike="noStrike">
                        <a:solidFill>
                          <a:srgbClr val="3F4548"/>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rgbClr val="3F4548"/>
                          </a:solidFill>
                        </a:rPr>
                        <a:t>Disadvantages:</a:t>
                      </a:r>
                      <a:endParaRPr b="1" sz="1100" u="none" cap="none" strike="noStrike">
                        <a:solidFill>
                          <a:srgbClr val="3F4548"/>
                        </a:solidFill>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solidFill>
                          <a:srgbClr val="3F4548"/>
                        </a:solidFill>
                      </a:endParaRPr>
                    </a:p>
                    <a:p>
                      <a:pPr indent="-298450" lvl="0" marL="457200" marR="0" rtl="0" algn="l">
                        <a:lnSpc>
                          <a:spcPct val="100000"/>
                        </a:lnSpc>
                        <a:spcBef>
                          <a:spcPts val="0"/>
                        </a:spcBef>
                        <a:spcAft>
                          <a:spcPts val="0"/>
                        </a:spcAft>
                        <a:buClr>
                          <a:srgbClr val="3F4548"/>
                        </a:buClr>
                        <a:buSzPts val="1100"/>
                        <a:buFont typeface="Arial"/>
                        <a:buChar char="●"/>
                      </a:pPr>
                      <a:r>
                        <a:rPr lang="en-GB" sz="1100" u="none" cap="none" strike="noStrike">
                          <a:solidFill>
                            <a:srgbClr val="3F4548"/>
                          </a:solidFill>
                        </a:rPr>
                        <a:t>Multiple rate structures will introduce </a:t>
                      </a:r>
                      <a:r>
                        <a:rPr b="1" lang="en-GB" sz="1100" u="none" cap="none" strike="noStrike">
                          <a:solidFill>
                            <a:srgbClr val="3F4548"/>
                          </a:solidFill>
                        </a:rPr>
                        <a:t>additional complexity</a:t>
                      </a:r>
                      <a:endParaRPr b="1" sz="1100" u="none" cap="none" strike="noStrike">
                        <a:solidFill>
                          <a:srgbClr val="3F4548"/>
                        </a:solidFill>
                      </a:endParaRPr>
                    </a:p>
                    <a:p>
                      <a:pPr indent="-298450" lvl="0" marL="457200" marR="0" rtl="0" algn="l">
                        <a:lnSpc>
                          <a:spcPct val="100000"/>
                        </a:lnSpc>
                        <a:spcBef>
                          <a:spcPts val="0"/>
                        </a:spcBef>
                        <a:spcAft>
                          <a:spcPts val="0"/>
                        </a:spcAft>
                        <a:buClr>
                          <a:srgbClr val="3F4548"/>
                        </a:buClr>
                        <a:buSzPts val="1100"/>
                        <a:buFont typeface="Arial"/>
                        <a:buChar char="●"/>
                      </a:pPr>
                      <a:r>
                        <a:rPr lang="en-GB" sz="1100" u="none" cap="none" strike="noStrike">
                          <a:solidFill>
                            <a:srgbClr val="3F4548"/>
                          </a:solidFill>
                        </a:rPr>
                        <a:t>Will require an </a:t>
                      </a:r>
                      <a:r>
                        <a:rPr b="1" lang="en-GB" sz="1100" u="none" cap="none" strike="noStrike">
                          <a:solidFill>
                            <a:srgbClr val="3F4548"/>
                          </a:solidFill>
                        </a:rPr>
                        <a:t>increased number of assumptions </a:t>
                      </a:r>
                      <a:r>
                        <a:rPr lang="en-GB" sz="1100" u="none" cap="none" strike="noStrike">
                          <a:solidFill>
                            <a:srgbClr val="3F4548"/>
                          </a:solidFill>
                        </a:rPr>
                        <a:t>to be made</a:t>
                      </a:r>
                      <a:endParaRPr sz="1100" u="none" cap="none" strike="noStrike">
                        <a:solidFill>
                          <a:srgbClr val="3F4548"/>
                        </a:solidFill>
                      </a:endParaRPr>
                    </a:p>
                    <a:p>
                      <a:pPr indent="-298450" lvl="0" marL="457200" marR="0" rtl="0" algn="l">
                        <a:lnSpc>
                          <a:spcPct val="100000"/>
                        </a:lnSpc>
                        <a:spcBef>
                          <a:spcPts val="0"/>
                        </a:spcBef>
                        <a:spcAft>
                          <a:spcPts val="0"/>
                        </a:spcAft>
                        <a:buClr>
                          <a:srgbClr val="3F4548"/>
                        </a:buClr>
                        <a:buSzPts val="1100"/>
                        <a:buFont typeface="Arial"/>
                        <a:buChar char="●"/>
                      </a:pPr>
                      <a:r>
                        <a:rPr b="1" lang="en-GB" sz="1100" u="none" cap="none" strike="noStrike">
                          <a:solidFill>
                            <a:srgbClr val="3F4548"/>
                          </a:solidFill>
                        </a:rPr>
                        <a:t>Implementation costs</a:t>
                      </a:r>
                      <a:r>
                        <a:rPr lang="en-GB" sz="1100" u="none" cap="none" strike="noStrike">
                          <a:solidFill>
                            <a:srgbClr val="3F4548"/>
                          </a:solidFill>
                        </a:rPr>
                        <a:t> and increased </a:t>
                      </a:r>
                      <a:r>
                        <a:rPr b="1" lang="en-GB" sz="1100" u="none" cap="none" strike="noStrike">
                          <a:solidFill>
                            <a:srgbClr val="3F4548"/>
                          </a:solidFill>
                        </a:rPr>
                        <a:t>operational complexity </a:t>
                      </a:r>
                      <a:endParaRPr b="1" sz="1100" u="none" cap="none" strike="noStrike">
                        <a:solidFill>
                          <a:srgbClr val="3F4548"/>
                        </a:solidFill>
                      </a:endParaRPr>
                    </a:p>
                  </a:txBody>
                  <a:tcPr marT="91425" marB="91425" marR="91425" marL="91425"/>
                </a:tc>
              </a:tr>
            </a:tbl>
          </a:graphicData>
        </a:graphic>
      </p:graphicFrame>
      <p:sp>
        <p:nvSpPr>
          <p:cNvPr id="307" name="Google Shape;307;p26"/>
          <p:cNvSpPr txBox="1"/>
          <p:nvPr>
            <p:ph type="title"/>
          </p:nvPr>
        </p:nvSpPr>
        <p:spPr>
          <a:xfrm>
            <a:off x="526975" y="404825"/>
            <a:ext cx="110553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en-GB">
                <a:solidFill>
                  <a:schemeClr val="accent1"/>
                </a:solidFill>
                <a:latin typeface="Arial"/>
                <a:ea typeface="Arial"/>
                <a:cs typeface="Arial"/>
                <a:sym typeface="Arial"/>
              </a:rPr>
              <a:t>Evaluating approaches to a Dual/Multiple Rate system</a:t>
            </a:r>
            <a:br>
              <a:rPr lang="en-GB" sz="2200">
                <a:solidFill>
                  <a:schemeClr val="accent1"/>
                </a:solidFill>
                <a:latin typeface="Arial"/>
                <a:ea typeface="Arial"/>
                <a:cs typeface="Arial"/>
                <a:sym typeface="Arial"/>
              </a:rPr>
            </a:br>
            <a:r>
              <a:rPr i="1" lang="en-GB" sz="2200">
                <a:solidFill>
                  <a:schemeClr val="accent1"/>
                </a:solidFill>
                <a:latin typeface="Arial"/>
                <a:ea typeface="Arial"/>
                <a:cs typeface="Arial"/>
                <a:sym typeface="Arial"/>
              </a:rPr>
              <a:t>Understanding the impacts</a:t>
            </a:r>
            <a:endParaRPr sz="2200">
              <a:solidFill>
                <a:schemeClr val="accent1"/>
              </a:solidFill>
              <a:latin typeface="Arial"/>
              <a:ea typeface="Arial"/>
              <a:cs typeface="Arial"/>
              <a:sym typeface="Arial"/>
            </a:endParaRPr>
          </a:p>
        </p:txBody>
      </p:sp>
      <p:sp>
        <p:nvSpPr>
          <p:cNvPr id="308" name="Google Shape;308;p26"/>
          <p:cNvSpPr txBox="1"/>
          <p:nvPr>
            <p:ph idx="12" type="sldNum"/>
          </p:nvPr>
        </p:nvSpPr>
        <p:spPr>
          <a:xfrm>
            <a:off x="8168217" y="6492240"/>
            <a:ext cx="3414000" cy="1371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700"/>
              <a:buFont typeface="Arial"/>
              <a:buNone/>
            </a:pPr>
            <a:fld id="{00000000-1234-1234-1234-123412341234}" type="slidenum">
              <a:rPr lang="en-GB" sz="1200"/>
              <a:t>‹#›</a:t>
            </a:fld>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7"/>
          <p:cNvSpPr txBox="1"/>
          <p:nvPr>
            <p:ph idx="1" type="body"/>
          </p:nvPr>
        </p:nvSpPr>
        <p:spPr>
          <a:xfrm>
            <a:off x="609600" y="1562100"/>
            <a:ext cx="10972800" cy="4610100"/>
          </a:xfrm>
          <a:prstGeom prst="rect">
            <a:avLst/>
          </a:prstGeom>
          <a:noFill/>
          <a:ln>
            <a:noFill/>
          </a:ln>
        </p:spPr>
        <p:txBody>
          <a:bodyPr anchorCtr="0" anchor="t" bIns="0" lIns="0" spcFirstLastPara="1" rIns="0" wrap="square" tIns="0">
            <a:noAutofit/>
          </a:bodyPr>
          <a:lstStyle/>
          <a:p>
            <a:pPr indent="-323850" lvl="0" marL="457200" marR="0" rtl="0" algn="l">
              <a:lnSpc>
                <a:spcPct val="100000"/>
              </a:lnSpc>
              <a:spcBef>
                <a:spcPts val="0"/>
              </a:spcBef>
              <a:spcAft>
                <a:spcPts val="0"/>
              </a:spcAft>
              <a:buClr>
                <a:srgbClr val="3F4548"/>
              </a:buClr>
              <a:buSzPts val="1500"/>
              <a:buFont typeface="Arial"/>
              <a:buChar char="•"/>
            </a:pPr>
            <a:r>
              <a:rPr lang="en-GB" sz="1500">
                <a:solidFill>
                  <a:srgbClr val="3F4548"/>
                </a:solidFill>
              </a:rPr>
              <a:t>If the switch-over point is </a:t>
            </a:r>
            <a:r>
              <a:rPr b="1" lang="en-GB" sz="1500">
                <a:solidFill>
                  <a:srgbClr val="3F4548"/>
                </a:solidFill>
              </a:rPr>
              <a:t>too short </a:t>
            </a:r>
            <a:r>
              <a:rPr lang="en-GB" sz="1500">
                <a:solidFill>
                  <a:srgbClr val="3F4548"/>
                </a:solidFill>
              </a:rPr>
              <a:t>(for example, 5 years), this would result in two very differentiated segments:</a:t>
            </a:r>
            <a:endParaRPr sz="1500">
              <a:solidFill>
                <a:srgbClr val="3F4548"/>
              </a:solidFill>
            </a:endParaRPr>
          </a:p>
          <a:p>
            <a:pPr indent="-349250" lvl="1" marL="939800" rtl="0" algn="l">
              <a:lnSpc>
                <a:spcPct val="100000"/>
              </a:lnSpc>
              <a:spcBef>
                <a:spcPts val="600"/>
              </a:spcBef>
              <a:spcAft>
                <a:spcPts val="0"/>
              </a:spcAft>
              <a:buClr>
                <a:srgbClr val="3F4548"/>
              </a:buClr>
              <a:buSzPts val="1500"/>
              <a:buFont typeface="Arial"/>
              <a:buAutoNum type="arabicPeriod"/>
            </a:pPr>
            <a:r>
              <a:rPr lang="en-GB" sz="1500">
                <a:solidFill>
                  <a:srgbClr val="3F4548"/>
                </a:solidFill>
              </a:rPr>
              <a:t>the very short one (0 to 5 years), in which any form of </a:t>
            </a:r>
            <a:r>
              <a:rPr b="1" lang="en-GB" sz="1500">
                <a:solidFill>
                  <a:srgbClr val="3F4548"/>
                </a:solidFill>
              </a:rPr>
              <a:t>risk taking would be discouraged </a:t>
            </a:r>
            <a:r>
              <a:rPr lang="en-GB" sz="1500">
                <a:solidFill>
                  <a:srgbClr val="3F4548"/>
                </a:solidFill>
              </a:rPr>
              <a:t>for lack of investment horizon</a:t>
            </a:r>
            <a:endParaRPr sz="1500">
              <a:solidFill>
                <a:srgbClr val="3F4548"/>
              </a:solidFill>
            </a:endParaRPr>
          </a:p>
          <a:p>
            <a:pPr indent="-349250" lvl="1" marL="939800" rtl="0" algn="l">
              <a:lnSpc>
                <a:spcPct val="100000"/>
              </a:lnSpc>
              <a:spcBef>
                <a:spcPts val="600"/>
              </a:spcBef>
              <a:spcAft>
                <a:spcPts val="0"/>
              </a:spcAft>
              <a:buClr>
                <a:srgbClr val="3F4548"/>
              </a:buClr>
              <a:buSzPts val="1500"/>
              <a:buFont typeface="Arial"/>
              <a:buAutoNum type="arabicPeriod"/>
            </a:pPr>
            <a:r>
              <a:rPr lang="en-GB" sz="1500">
                <a:solidFill>
                  <a:srgbClr val="3F4548"/>
                </a:solidFill>
              </a:rPr>
              <a:t>a very long one (over 5 years), which would likely lead to </a:t>
            </a:r>
            <a:r>
              <a:rPr b="1" lang="en-GB" sz="1500">
                <a:solidFill>
                  <a:srgbClr val="3F4548"/>
                </a:solidFill>
              </a:rPr>
              <a:t>differentiated investment strategies </a:t>
            </a:r>
            <a:r>
              <a:rPr lang="en-GB" sz="1500">
                <a:solidFill>
                  <a:srgbClr val="3F4548"/>
                </a:solidFill>
              </a:rPr>
              <a:t>for different types investment horizons, so the longer-term rate would have to reflect a very </a:t>
            </a:r>
            <a:r>
              <a:rPr b="1" lang="en-GB" sz="1500">
                <a:solidFill>
                  <a:srgbClr val="3F4548"/>
                </a:solidFill>
              </a:rPr>
              <a:t>heterogeneous mix of strategies</a:t>
            </a:r>
            <a:r>
              <a:rPr lang="en-GB" sz="1500">
                <a:solidFill>
                  <a:srgbClr val="3F4548"/>
                </a:solidFill>
              </a:rPr>
              <a:t>.</a:t>
            </a:r>
            <a:endParaRPr sz="1500">
              <a:solidFill>
                <a:srgbClr val="3F4548"/>
              </a:solidFill>
            </a:endParaRPr>
          </a:p>
          <a:p>
            <a:pPr indent="-228600" lvl="0" marL="457200" marR="0" rtl="0" algn="l">
              <a:lnSpc>
                <a:spcPct val="100000"/>
              </a:lnSpc>
              <a:spcBef>
                <a:spcPts val="0"/>
              </a:spcBef>
              <a:spcAft>
                <a:spcPts val="0"/>
              </a:spcAft>
              <a:buClr>
                <a:schemeClr val="dk1"/>
              </a:buClr>
              <a:buSzPts val="1400"/>
              <a:buFont typeface="Arial"/>
              <a:buNone/>
            </a:pPr>
            <a:r>
              <a:t/>
            </a:r>
            <a:endParaRPr sz="1500">
              <a:solidFill>
                <a:srgbClr val="3F4548"/>
              </a:solidFill>
            </a:endParaRPr>
          </a:p>
          <a:p>
            <a:pPr indent="-323850" lvl="0" marL="457200" marR="0" rtl="0" algn="l">
              <a:lnSpc>
                <a:spcPct val="100000"/>
              </a:lnSpc>
              <a:spcBef>
                <a:spcPts val="0"/>
              </a:spcBef>
              <a:spcAft>
                <a:spcPts val="0"/>
              </a:spcAft>
              <a:buClr>
                <a:srgbClr val="3F4548"/>
              </a:buClr>
              <a:buSzPts val="1500"/>
              <a:buFont typeface="Arial"/>
              <a:buChar char="•"/>
            </a:pPr>
            <a:r>
              <a:rPr lang="en-GB" sz="1500">
                <a:solidFill>
                  <a:srgbClr val="3F4548"/>
                </a:solidFill>
              </a:rPr>
              <a:t>If the switch-over point is </a:t>
            </a:r>
            <a:r>
              <a:rPr b="1" lang="en-GB" sz="1500">
                <a:solidFill>
                  <a:srgbClr val="3F4548"/>
                </a:solidFill>
              </a:rPr>
              <a:t>too long </a:t>
            </a:r>
            <a:r>
              <a:rPr lang="en-GB" sz="1500">
                <a:solidFill>
                  <a:srgbClr val="3F4548"/>
                </a:solidFill>
              </a:rPr>
              <a:t>(say 20 years), this would result in </a:t>
            </a:r>
            <a:r>
              <a:rPr b="1" lang="en-GB" sz="1500">
                <a:solidFill>
                  <a:srgbClr val="3F4548"/>
                </a:solidFill>
              </a:rPr>
              <a:t>heterogeneous grouping </a:t>
            </a:r>
            <a:r>
              <a:rPr lang="en-GB" sz="1500">
                <a:solidFill>
                  <a:srgbClr val="3F4548"/>
                </a:solidFill>
              </a:rPr>
              <a:t>in the first segment.</a:t>
            </a:r>
            <a:endParaRPr sz="1500">
              <a:solidFill>
                <a:srgbClr val="3F4548"/>
              </a:solidFill>
            </a:endParaRPr>
          </a:p>
          <a:p>
            <a:pPr indent="-228600" lvl="0" marL="457200" marR="0" rtl="0" algn="l">
              <a:lnSpc>
                <a:spcPct val="100000"/>
              </a:lnSpc>
              <a:spcBef>
                <a:spcPts val="0"/>
              </a:spcBef>
              <a:spcAft>
                <a:spcPts val="0"/>
              </a:spcAft>
              <a:buClr>
                <a:schemeClr val="dk1"/>
              </a:buClr>
              <a:buSzPts val="1400"/>
              <a:buFont typeface="Arial"/>
              <a:buNone/>
            </a:pPr>
            <a:r>
              <a:t/>
            </a:r>
            <a:endParaRPr sz="1500">
              <a:solidFill>
                <a:srgbClr val="3F4548"/>
              </a:solidFill>
            </a:endParaRPr>
          </a:p>
          <a:p>
            <a:pPr indent="-323850" lvl="0" marL="457200" marR="0" rtl="0" algn="l">
              <a:lnSpc>
                <a:spcPct val="100000"/>
              </a:lnSpc>
              <a:spcBef>
                <a:spcPts val="0"/>
              </a:spcBef>
              <a:spcAft>
                <a:spcPts val="0"/>
              </a:spcAft>
              <a:buClr>
                <a:srgbClr val="3F4548"/>
              </a:buClr>
              <a:buSzPts val="1500"/>
              <a:buFont typeface="Arial"/>
              <a:buChar char="•"/>
            </a:pPr>
            <a:r>
              <a:rPr lang="en-GB" sz="1500">
                <a:solidFill>
                  <a:srgbClr val="3F4548"/>
                </a:solidFill>
              </a:rPr>
              <a:t>The average economic cycle in the UK since 1970s has been </a:t>
            </a:r>
            <a:r>
              <a:rPr b="1" lang="en-GB" sz="1500">
                <a:solidFill>
                  <a:srgbClr val="3F4548"/>
                </a:solidFill>
              </a:rPr>
              <a:t>9.6 years</a:t>
            </a:r>
            <a:r>
              <a:rPr lang="en-GB" sz="1500">
                <a:solidFill>
                  <a:srgbClr val="3F4548"/>
                </a:solidFill>
              </a:rPr>
              <a:t>, although cycle lengths can vary greatly. </a:t>
            </a:r>
            <a:endParaRPr sz="1500">
              <a:solidFill>
                <a:srgbClr val="3F4548"/>
              </a:solidFill>
            </a:endParaRPr>
          </a:p>
          <a:p>
            <a:pPr indent="0" lvl="0" marL="139700" rtl="0" algn="l">
              <a:lnSpc>
                <a:spcPct val="100000"/>
              </a:lnSpc>
              <a:spcBef>
                <a:spcPts val="0"/>
              </a:spcBef>
              <a:spcAft>
                <a:spcPts val="0"/>
              </a:spcAft>
              <a:buSzPts val="1400"/>
              <a:buNone/>
            </a:pPr>
            <a:r>
              <a:t/>
            </a:r>
            <a:endParaRPr sz="1500">
              <a:solidFill>
                <a:srgbClr val="3F4548"/>
              </a:solidFill>
            </a:endParaRPr>
          </a:p>
          <a:p>
            <a:pPr indent="-323850" lvl="0" marL="457200" marR="0" rtl="0" algn="l">
              <a:lnSpc>
                <a:spcPct val="100000"/>
              </a:lnSpc>
              <a:spcBef>
                <a:spcPts val="0"/>
              </a:spcBef>
              <a:spcAft>
                <a:spcPts val="0"/>
              </a:spcAft>
              <a:buClr>
                <a:srgbClr val="3F4548"/>
              </a:buClr>
              <a:buSzPts val="1500"/>
              <a:buFont typeface="Arial"/>
              <a:buChar char="•"/>
            </a:pPr>
            <a:r>
              <a:rPr lang="en-GB" sz="1500">
                <a:solidFill>
                  <a:srgbClr val="3F4548"/>
                </a:solidFill>
              </a:rPr>
              <a:t>A switch-over point a little shorter or longer than this optimal point might be acceptable – within a range of perhaps </a:t>
            </a:r>
            <a:r>
              <a:rPr b="1" lang="en-GB" sz="1500">
                <a:solidFill>
                  <a:srgbClr val="3F4548"/>
                </a:solidFill>
              </a:rPr>
              <a:t>7-15 years</a:t>
            </a:r>
            <a:r>
              <a:rPr lang="en-GB" sz="1500">
                <a:solidFill>
                  <a:srgbClr val="3F4548"/>
                </a:solidFill>
              </a:rPr>
              <a:t>.</a:t>
            </a:r>
            <a:endParaRPr sz="1500">
              <a:solidFill>
                <a:srgbClr val="3F4548"/>
              </a:solidFill>
            </a:endParaRPr>
          </a:p>
          <a:p>
            <a:pPr indent="0" lvl="0" marL="139700" rtl="0" algn="l">
              <a:lnSpc>
                <a:spcPct val="100000"/>
              </a:lnSpc>
              <a:spcBef>
                <a:spcPts val="0"/>
              </a:spcBef>
              <a:spcAft>
                <a:spcPts val="0"/>
              </a:spcAft>
              <a:buSzPts val="1400"/>
              <a:buNone/>
            </a:pPr>
            <a:r>
              <a:t/>
            </a:r>
            <a:endParaRPr sz="1500">
              <a:solidFill>
                <a:srgbClr val="3F4548"/>
              </a:solidFill>
            </a:endParaRPr>
          </a:p>
          <a:p>
            <a:pPr indent="-323850" lvl="0" marL="457200" marR="0" rtl="0" algn="l">
              <a:lnSpc>
                <a:spcPct val="100000"/>
              </a:lnSpc>
              <a:spcBef>
                <a:spcPts val="0"/>
              </a:spcBef>
              <a:spcAft>
                <a:spcPts val="0"/>
              </a:spcAft>
              <a:buClr>
                <a:srgbClr val="3F4548"/>
              </a:buClr>
              <a:buSzPts val="1500"/>
              <a:buFont typeface="Arial"/>
              <a:buChar char="•"/>
            </a:pPr>
            <a:r>
              <a:rPr lang="en-GB" sz="1500">
                <a:solidFill>
                  <a:srgbClr val="3F4548"/>
                </a:solidFill>
              </a:rPr>
              <a:t>The aim would be for the longer-term rate to be </a:t>
            </a:r>
            <a:r>
              <a:rPr b="1" lang="en-GB" sz="1500">
                <a:solidFill>
                  <a:srgbClr val="3F4548"/>
                </a:solidFill>
              </a:rPr>
              <a:t>relatively stable </a:t>
            </a:r>
            <a:r>
              <a:rPr lang="en-GB" sz="1500">
                <a:solidFill>
                  <a:srgbClr val="3F4548"/>
                </a:solidFill>
              </a:rPr>
              <a:t>and not influenced by cyclical effects, whereas the short-term rate is reflective of </a:t>
            </a:r>
            <a:r>
              <a:rPr b="1" lang="en-GB" sz="1500">
                <a:solidFill>
                  <a:srgbClr val="3F4548"/>
                </a:solidFill>
              </a:rPr>
              <a:t>current conditions</a:t>
            </a:r>
            <a:r>
              <a:rPr lang="en-GB" sz="1500">
                <a:solidFill>
                  <a:srgbClr val="3F4548"/>
                </a:solidFill>
              </a:rPr>
              <a:t>. </a:t>
            </a:r>
            <a:endParaRPr sz="1500">
              <a:solidFill>
                <a:srgbClr val="3F4548"/>
              </a:solidFill>
            </a:endParaRPr>
          </a:p>
        </p:txBody>
      </p:sp>
      <p:sp>
        <p:nvSpPr>
          <p:cNvPr id="314" name="Google Shape;314;p27"/>
          <p:cNvSpPr txBox="1"/>
          <p:nvPr>
            <p:ph type="title"/>
          </p:nvPr>
        </p:nvSpPr>
        <p:spPr>
          <a:xfrm>
            <a:off x="526975" y="404825"/>
            <a:ext cx="110553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en-GB">
                <a:solidFill>
                  <a:schemeClr val="accent1"/>
                </a:solidFill>
                <a:latin typeface="Arial"/>
                <a:ea typeface="Arial"/>
                <a:cs typeface="Arial"/>
                <a:sym typeface="Arial"/>
              </a:rPr>
              <a:t>Switch-over point</a:t>
            </a:r>
            <a:br>
              <a:rPr lang="en-GB" sz="2200">
                <a:solidFill>
                  <a:schemeClr val="accent1"/>
                </a:solidFill>
                <a:latin typeface="Arial"/>
                <a:ea typeface="Arial"/>
                <a:cs typeface="Arial"/>
                <a:sym typeface="Arial"/>
              </a:rPr>
            </a:br>
            <a:r>
              <a:rPr i="1" lang="en-GB" sz="2200">
                <a:solidFill>
                  <a:schemeClr val="accent1"/>
                </a:solidFill>
                <a:latin typeface="Arial"/>
                <a:ea typeface="Arial"/>
                <a:cs typeface="Arial"/>
                <a:sym typeface="Arial"/>
              </a:rPr>
              <a:t>A key choice when implementing a multiple rate system varying by duration</a:t>
            </a:r>
            <a:endParaRPr i="1" sz="2200">
              <a:solidFill>
                <a:schemeClr val="accent1"/>
              </a:solidFill>
              <a:latin typeface="Arial"/>
              <a:ea typeface="Arial"/>
              <a:cs typeface="Arial"/>
              <a:sym typeface="Arial"/>
            </a:endParaRPr>
          </a:p>
        </p:txBody>
      </p:sp>
      <p:sp>
        <p:nvSpPr>
          <p:cNvPr id="315" name="Google Shape;315;p27"/>
          <p:cNvSpPr txBox="1"/>
          <p:nvPr>
            <p:ph idx="12" type="sldNum"/>
          </p:nvPr>
        </p:nvSpPr>
        <p:spPr>
          <a:xfrm>
            <a:off x="8168217" y="6492240"/>
            <a:ext cx="3414000" cy="1371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700"/>
              <a:buFont typeface="Arial"/>
              <a:buNone/>
            </a:pPr>
            <a:fld id="{00000000-1234-1234-1234-123412341234}" type="slidenum">
              <a:rPr lang="en-GB" sz="1200"/>
              <a:t>‹#›</a:t>
            </a:fld>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8"/>
          <p:cNvSpPr txBox="1"/>
          <p:nvPr>
            <p:ph idx="1" type="body"/>
          </p:nvPr>
        </p:nvSpPr>
        <p:spPr>
          <a:xfrm>
            <a:off x="602925" y="1658700"/>
            <a:ext cx="5406900" cy="4257300"/>
          </a:xfrm>
          <a:prstGeom prst="rect">
            <a:avLst/>
          </a:prstGeom>
          <a:noFill/>
          <a:ln>
            <a:noFill/>
          </a:ln>
        </p:spPr>
        <p:txBody>
          <a:bodyPr anchorCtr="0" anchor="t" bIns="0" lIns="0" spcFirstLastPara="1" rIns="0" wrap="square" tIns="0">
            <a:noAutofit/>
          </a:bodyPr>
          <a:lstStyle/>
          <a:p>
            <a:pPr indent="-311150" lvl="0" marL="457200" rtl="0" algn="l">
              <a:lnSpc>
                <a:spcPct val="100000"/>
              </a:lnSpc>
              <a:spcBef>
                <a:spcPts val="0"/>
              </a:spcBef>
              <a:spcAft>
                <a:spcPts val="0"/>
              </a:spcAft>
              <a:buClr>
                <a:srgbClr val="3F4548"/>
              </a:buClr>
              <a:buSzPts val="1300"/>
              <a:buChar char="•"/>
            </a:pPr>
            <a:r>
              <a:rPr lang="en-GB" sz="1300">
                <a:solidFill>
                  <a:srgbClr val="3F4548"/>
                </a:solidFill>
                <a:highlight>
                  <a:srgbClr val="FFFFFF"/>
                </a:highlight>
              </a:rPr>
              <a:t>The Canadian province of Ontario has had a dual rate system for calculating the ODR since 1999. This consists of a short-term rate and a long-term rate, with the switching point period fixed at 15 years.</a:t>
            </a:r>
            <a:endParaRPr sz="1300">
              <a:solidFill>
                <a:srgbClr val="3F4548"/>
              </a:solidFill>
              <a:highlight>
                <a:srgbClr val="FFFFFF"/>
              </a:highlight>
            </a:endParaRPr>
          </a:p>
          <a:p>
            <a:pPr indent="-311150" lvl="0" marL="457200" rtl="0" algn="l">
              <a:lnSpc>
                <a:spcPct val="100000"/>
              </a:lnSpc>
              <a:spcBef>
                <a:spcPts val="0"/>
              </a:spcBef>
              <a:spcAft>
                <a:spcPts val="0"/>
              </a:spcAft>
              <a:buClr>
                <a:srgbClr val="3F4548"/>
              </a:buClr>
              <a:buSzPts val="1300"/>
              <a:buChar char="•"/>
            </a:pPr>
            <a:r>
              <a:rPr lang="en-GB" sz="1300">
                <a:solidFill>
                  <a:srgbClr val="3F4548"/>
                </a:solidFill>
                <a:highlight>
                  <a:srgbClr val="FFFFFF"/>
                </a:highlight>
              </a:rPr>
              <a:t>The Ontario model is designed to blend one component that is current economic conditions (the short-term rate) with a second element that anticipates reversion to a long-term average (the long-term rate).</a:t>
            </a:r>
            <a:endParaRPr sz="1300">
              <a:solidFill>
                <a:srgbClr val="3F4548"/>
              </a:solidFill>
              <a:highlight>
                <a:srgbClr val="FFFFFF"/>
              </a:highlight>
            </a:endParaRPr>
          </a:p>
          <a:p>
            <a:pPr indent="-311150" lvl="0" marL="457200" rtl="0" algn="l">
              <a:lnSpc>
                <a:spcPct val="100000"/>
              </a:lnSpc>
              <a:spcBef>
                <a:spcPts val="0"/>
              </a:spcBef>
              <a:spcAft>
                <a:spcPts val="0"/>
              </a:spcAft>
              <a:buClr>
                <a:srgbClr val="3F4548"/>
              </a:buClr>
              <a:buSzPts val="1300"/>
              <a:buChar char="•"/>
            </a:pPr>
            <a:r>
              <a:rPr lang="en-GB" sz="1300">
                <a:solidFill>
                  <a:srgbClr val="3F4548"/>
                </a:solidFill>
                <a:highlight>
                  <a:srgbClr val="FFFFFF"/>
                </a:highlight>
              </a:rPr>
              <a:t>The short-term rate is calculated on the basis of whichever is greater for the 15-year period following the start of the trial of either:</a:t>
            </a:r>
            <a:endParaRPr sz="1300">
              <a:solidFill>
                <a:srgbClr val="3F4548"/>
              </a:solidFill>
              <a:highlight>
                <a:srgbClr val="FFFFFF"/>
              </a:highlight>
            </a:endParaRPr>
          </a:p>
          <a:p>
            <a:pPr indent="-311150" lvl="1" marL="914400" rtl="0" algn="l">
              <a:lnSpc>
                <a:spcPct val="100000"/>
              </a:lnSpc>
              <a:spcBef>
                <a:spcPts val="0"/>
              </a:spcBef>
              <a:spcAft>
                <a:spcPts val="0"/>
              </a:spcAft>
              <a:buClr>
                <a:srgbClr val="3F4548"/>
              </a:buClr>
              <a:buSzPts val="1300"/>
              <a:buChar char="–"/>
            </a:pPr>
            <a:r>
              <a:rPr lang="en-GB" sz="1300">
                <a:solidFill>
                  <a:srgbClr val="3F4548"/>
                </a:solidFill>
                <a:highlight>
                  <a:srgbClr val="FFFFFF"/>
                </a:highlight>
              </a:rPr>
              <a:t>the average of the value of the real rate of interest on long-term Government of Canada real return bonds, in the year before the year in which the trial begins, less half a per cent and rounded to the nearest tenth of a per cent; or</a:t>
            </a:r>
            <a:endParaRPr sz="1300">
              <a:solidFill>
                <a:srgbClr val="3F4548"/>
              </a:solidFill>
              <a:highlight>
                <a:srgbClr val="FFFFFF"/>
              </a:highlight>
            </a:endParaRPr>
          </a:p>
          <a:p>
            <a:pPr indent="-311150" lvl="1" marL="914400" rtl="0" algn="l">
              <a:lnSpc>
                <a:spcPct val="100000"/>
              </a:lnSpc>
              <a:spcBef>
                <a:spcPts val="0"/>
              </a:spcBef>
              <a:spcAft>
                <a:spcPts val="0"/>
              </a:spcAft>
              <a:buClr>
                <a:srgbClr val="3F4548"/>
              </a:buClr>
              <a:buSzPts val="1300"/>
              <a:buChar char="–"/>
            </a:pPr>
            <a:r>
              <a:rPr lang="en-GB" sz="1300">
                <a:solidFill>
                  <a:srgbClr val="3F4548"/>
                </a:solidFill>
                <a:highlight>
                  <a:srgbClr val="FFFFFF"/>
                </a:highlight>
              </a:rPr>
              <a:t>Zero</a:t>
            </a:r>
            <a:endParaRPr sz="1300">
              <a:solidFill>
                <a:srgbClr val="3F4548"/>
              </a:solidFill>
              <a:highlight>
                <a:srgbClr val="FFFFFF"/>
              </a:highlight>
            </a:endParaRPr>
          </a:p>
          <a:p>
            <a:pPr indent="-311150" lvl="0" marL="457200" rtl="0" algn="l">
              <a:lnSpc>
                <a:spcPct val="131579"/>
              </a:lnSpc>
              <a:spcBef>
                <a:spcPts val="0"/>
              </a:spcBef>
              <a:spcAft>
                <a:spcPts val="0"/>
              </a:spcAft>
              <a:buClr>
                <a:srgbClr val="3F4548"/>
              </a:buClr>
              <a:buSzPts val="1300"/>
              <a:buChar char="•"/>
            </a:pPr>
            <a:r>
              <a:rPr lang="en-GB" sz="1300">
                <a:solidFill>
                  <a:srgbClr val="3F4548"/>
                </a:solidFill>
                <a:highlight>
                  <a:srgbClr val="FFFFFF"/>
                </a:highlight>
              </a:rPr>
              <a:t>The current short-term rate (2023) is 0.50%, and the long-term rate is plus 2.5%. It is instructive to note that in the 22 years since the dual rate system was introduced, the short-term rate has been amended 16 times, but the long-term rate has remained unchanged.</a:t>
            </a:r>
            <a:endParaRPr sz="1000">
              <a:solidFill>
                <a:srgbClr val="3F4548"/>
              </a:solidFill>
            </a:endParaRPr>
          </a:p>
        </p:txBody>
      </p:sp>
      <p:pic>
        <p:nvPicPr>
          <p:cNvPr id="322" name="Google Shape;322;p28" title="Chart"/>
          <p:cNvPicPr preferRelativeResize="0"/>
          <p:nvPr/>
        </p:nvPicPr>
        <p:blipFill rotWithShape="1">
          <a:blip r:embed="rId3">
            <a:alphaModFix/>
          </a:blip>
          <a:srcRect b="0" l="0" r="0" t="0"/>
          <a:stretch/>
        </p:blipFill>
        <p:spPr>
          <a:xfrm>
            <a:off x="6554975" y="1741913"/>
            <a:ext cx="5027249" cy="3374175"/>
          </a:xfrm>
          <a:prstGeom prst="rect">
            <a:avLst/>
          </a:prstGeom>
          <a:noFill/>
          <a:ln>
            <a:noFill/>
          </a:ln>
        </p:spPr>
      </p:pic>
      <p:sp>
        <p:nvSpPr>
          <p:cNvPr id="323" name="Google Shape;323;p28"/>
          <p:cNvSpPr/>
          <p:nvPr/>
        </p:nvSpPr>
        <p:spPr>
          <a:xfrm>
            <a:off x="9705233" y="3675400"/>
            <a:ext cx="1971300" cy="457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28"/>
          <p:cNvSpPr txBox="1"/>
          <p:nvPr>
            <p:ph type="title"/>
          </p:nvPr>
        </p:nvSpPr>
        <p:spPr>
          <a:xfrm>
            <a:off x="526975" y="404825"/>
            <a:ext cx="110553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en-GB">
                <a:solidFill>
                  <a:schemeClr val="accent1"/>
                </a:solidFill>
                <a:latin typeface="Arial"/>
                <a:ea typeface="Arial"/>
                <a:cs typeface="Arial"/>
                <a:sym typeface="Arial"/>
              </a:rPr>
              <a:t>Ontario Discount Rate</a:t>
            </a:r>
            <a:r>
              <a:rPr b="1" lang="en-GB" sz="2200">
                <a:solidFill>
                  <a:schemeClr val="accent1"/>
                </a:solidFill>
                <a:latin typeface="Arial"/>
                <a:ea typeface="Arial"/>
                <a:cs typeface="Arial"/>
                <a:sym typeface="Arial"/>
              </a:rPr>
              <a:t> </a:t>
            </a:r>
            <a:br>
              <a:rPr lang="en-GB" sz="2200">
                <a:solidFill>
                  <a:schemeClr val="accent1"/>
                </a:solidFill>
                <a:latin typeface="Arial"/>
                <a:ea typeface="Arial"/>
                <a:cs typeface="Arial"/>
                <a:sym typeface="Arial"/>
              </a:rPr>
            </a:br>
            <a:r>
              <a:rPr i="1" lang="en-GB" sz="2200">
                <a:solidFill>
                  <a:schemeClr val="accent1"/>
                </a:solidFill>
                <a:latin typeface="Arial"/>
                <a:ea typeface="Arial"/>
                <a:cs typeface="Arial"/>
                <a:sym typeface="Arial"/>
              </a:rPr>
              <a:t>Real world case study on a dual rate system</a:t>
            </a:r>
            <a:endParaRPr sz="2200">
              <a:solidFill>
                <a:schemeClr val="accent1"/>
              </a:solidFill>
              <a:latin typeface="Arial"/>
              <a:ea typeface="Arial"/>
              <a:cs typeface="Arial"/>
              <a:sym typeface="Arial"/>
            </a:endParaRPr>
          </a:p>
        </p:txBody>
      </p:sp>
      <p:sp>
        <p:nvSpPr>
          <p:cNvPr id="325" name="Google Shape;325;p28"/>
          <p:cNvSpPr txBox="1"/>
          <p:nvPr>
            <p:ph idx="12" type="sldNum"/>
          </p:nvPr>
        </p:nvSpPr>
        <p:spPr>
          <a:xfrm>
            <a:off x="8168217" y="6492240"/>
            <a:ext cx="3414000" cy="1371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700"/>
              <a:buFont typeface="Arial"/>
              <a:buNone/>
            </a:pPr>
            <a:fld id="{00000000-1234-1234-1234-123412341234}" type="slidenum">
              <a:rPr lang="en-GB" sz="1200"/>
              <a:t>‹#›</a:t>
            </a:fld>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9"/>
          <p:cNvSpPr txBox="1"/>
          <p:nvPr>
            <p:ph idx="1" type="body"/>
          </p:nvPr>
        </p:nvSpPr>
        <p:spPr>
          <a:xfrm>
            <a:off x="609600" y="1575375"/>
            <a:ext cx="10972800" cy="3171000"/>
          </a:xfrm>
          <a:prstGeom prst="rect">
            <a:avLst/>
          </a:prstGeom>
          <a:noFill/>
          <a:ln>
            <a:noFill/>
          </a:ln>
        </p:spPr>
        <p:txBody>
          <a:bodyPr anchorCtr="0" anchor="t" bIns="0" lIns="0" spcFirstLastPara="1" rIns="0" wrap="square" tIns="0">
            <a:noAutofit/>
          </a:bodyPr>
          <a:lstStyle/>
          <a:p>
            <a:pPr indent="-317500" lvl="0" marL="457200" rtl="0" algn="l">
              <a:spcBef>
                <a:spcPts val="0"/>
              </a:spcBef>
              <a:spcAft>
                <a:spcPts val="0"/>
              </a:spcAft>
              <a:buSzPts val="1400"/>
              <a:buChar char="•"/>
            </a:pPr>
            <a:r>
              <a:rPr lang="en-GB" sz="1800"/>
              <a:t>On 11 September 2023 the Government issued a response document summarising the 65 responses received, however, this document </a:t>
            </a:r>
            <a:r>
              <a:rPr b="1" lang="en-GB" sz="1800"/>
              <a:t>did not issue formal advice</a:t>
            </a:r>
            <a:endParaRPr sz="1800"/>
          </a:p>
          <a:p>
            <a:pPr indent="0" lvl="0" marL="0" rtl="0" algn="l">
              <a:lnSpc>
                <a:spcPct val="100000"/>
              </a:lnSpc>
              <a:spcBef>
                <a:spcPts val="0"/>
              </a:spcBef>
              <a:spcAft>
                <a:spcPts val="0"/>
              </a:spcAft>
              <a:buNone/>
            </a:pPr>
            <a:r>
              <a:t/>
            </a:r>
            <a:endParaRPr sz="1000"/>
          </a:p>
          <a:p>
            <a:pPr indent="-342900" lvl="0" marL="457200" rtl="0" algn="l">
              <a:lnSpc>
                <a:spcPct val="100000"/>
              </a:lnSpc>
              <a:spcBef>
                <a:spcPts val="0"/>
              </a:spcBef>
              <a:spcAft>
                <a:spcPts val="0"/>
              </a:spcAft>
              <a:buSzPts val="1800"/>
              <a:buChar char="•"/>
            </a:pPr>
            <a:r>
              <a:rPr lang="en-GB" sz="1800"/>
              <a:t>The Scottish Government and the Department of Justice for Northern Ireland have also been consulting on this and other aspects of the Discount Rate calculation ahead of the next formal review.</a:t>
            </a:r>
            <a:endParaRPr sz="1800"/>
          </a:p>
        </p:txBody>
      </p:sp>
      <p:sp>
        <p:nvSpPr>
          <p:cNvPr id="331" name="Google Shape;331;p29"/>
          <p:cNvSpPr txBox="1"/>
          <p:nvPr>
            <p:ph type="title"/>
          </p:nvPr>
        </p:nvSpPr>
        <p:spPr>
          <a:xfrm>
            <a:off x="527056" y="404813"/>
            <a:ext cx="11055300" cy="1143300"/>
          </a:xfrm>
          <a:prstGeom prst="rect">
            <a:avLst/>
          </a:prstGeom>
          <a:noFill/>
          <a:ln>
            <a:noFill/>
          </a:ln>
        </p:spPr>
        <p:txBody>
          <a:bodyPr anchorCtr="0" anchor="ctr" bIns="45700" lIns="91425" spcFirstLastPara="1" rIns="91425" wrap="square" tIns="45700">
            <a:noAutofit/>
          </a:bodyPr>
          <a:lstStyle/>
          <a:p>
            <a:pPr indent="0" lvl="0" marL="0" rtl="0" algn="l">
              <a:lnSpc>
                <a:spcPct val="85000"/>
              </a:lnSpc>
              <a:spcBef>
                <a:spcPts val="0"/>
              </a:spcBef>
              <a:spcAft>
                <a:spcPts val="0"/>
              </a:spcAft>
              <a:buSzPts val="1900"/>
              <a:buNone/>
            </a:pPr>
            <a:r>
              <a:rPr b="1" lang="en-GB">
                <a:solidFill>
                  <a:schemeClr val="accent1"/>
                </a:solidFill>
                <a:latin typeface="Arial"/>
                <a:ea typeface="Arial"/>
                <a:cs typeface="Arial"/>
                <a:sym typeface="Arial"/>
              </a:rPr>
              <a:t>Government Call for Evidence</a:t>
            </a:r>
            <a:br>
              <a:rPr lang="en-GB">
                <a:latin typeface="Arial"/>
                <a:ea typeface="Arial"/>
                <a:cs typeface="Arial"/>
                <a:sym typeface="Arial"/>
              </a:rPr>
            </a:br>
            <a:r>
              <a:rPr i="1" lang="en-GB" sz="2000">
                <a:solidFill>
                  <a:schemeClr val="accent1"/>
                </a:solidFill>
                <a:latin typeface="Arial"/>
                <a:ea typeface="Arial"/>
                <a:cs typeface="Arial"/>
                <a:sym typeface="Arial"/>
              </a:rPr>
              <a:t>MoJ issued a Call for Evidence in Jan 2023 to explore dual / multiple Discount Rates</a:t>
            </a:r>
            <a:endParaRPr i="1" sz="2000">
              <a:solidFill>
                <a:schemeClr val="accent1"/>
              </a:solidFill>
              <a:latin typeface="Arial"/>
              <a:ea typeface="Arial"/>
              <a:cs typeface="Arial"/>
              <a:sym typeface="Arial"/>
            </a:endParaRPr>
          </a:p>
        </p:txBody>
      </p:sp>
      <p:sp>
        <p:nvSpPr>
          <p:cNvPr id="332" name="Google Shape;332;p29"/>
          <p:cNvSpPr txBox="1"/>
          <p:nvPr>
            <p:ph idx="2" type="subTitle"/>
          </p:nvPr>
        </p:nvSpPr>
        <p:spPr>
          <a:xfrm>
            <a:off x="609550" y="3289000"/>
            <a:ext cx="10890300" cy="2004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rPr lang="en-GB">
                <a:solidFill>
                  <a:srgbClr val="3F4548"/>
                </a:solidFill>
              </a:rPr>
              <a:t>Key takeaways:</a:t>
            </a:r>
            <a:endParaRPr>
              <a:solidFill>
                <a:srgbClr val="3F4548"/>
              </a:solidFill>
            </a:endParaRPr>
          </a:p>
          <a:p>
            <a:pPr indent="0" lvl="0" marL="0" marR="0" rtl="0" algn="l">
              <a:lnSpc>
                <a:spcPct val="100000"/>
              </a:lnSpc>
              <a:spcBef>
                <a:spcPts val="0"/>
              </a:spcBef>
              <a:spcAft>
                <a:spcPts val="0"/>
              </a:spcAft>
              <a:buSzPts val="1400"/>
              <a:buNone/>
            </a:pPr>
            <a:r>
              <a:t/>
            </a:r>
            <a:endParaRPr sz="1000">
              <a:solidFill>
                <a:srgbClr val="3F4548"/>
              </a:solidFill>
            </a:endParaRPr>
          </a:p>
          <a:p>
            <a:pPr indent="-285750" lvl="0" marL="457200" rtl="0" algn="l">
              <a:lnSpc>
                <a:spcPct val="100000"/>
              </a:lnSpc>
              <a:spcBef>
                <a:spcPts val="0"/>
              </a:spcBef>
              <a:spcAft>
                <a:spcPts val="0"/>
              </a:spcAft>
              <a:buClr>
                <a:srgbClr val="3F4548"/>
              </a:buClr>
              <a:buSzPts val="900"/>
              <a:buChar char="●"/>
            </a:pPr>
            <a:r>
              <a:rPr lang="en-GB" sz="1800">
                <a:solidFill>
                  <a:srgbClr val="3F4548"/>
                </a:solidFill>
              </a:rPr>
              <a:t>Publications from the reviewing panel have yet to offer any opinions or formal guidance on the introduction of a dual/multiple rate</a:t>
            </a:r>
            <a:endParaRPr sz="1800">
              <a:solidFill>
                <a:srgbClr val="3F4548"/>
              </a:solidFill>
            </a:endParaRPr>
          </a:p>
          <a:p>
            <a:pPr indent="0" lvl="0" marL="0" rtl="0" algn="l">
              <a:lnSpc>
                <a:spcPct val="100000"/>
              </a:lnSpc>
              <a:spcBef>
                <a:spcPts val="0"/>
              </a:spcBef>
              <a:spcAft>
                <a:spcPts val="0"/>
              </a:spcAft>
              <a:buNone/>
            </a:pPr>
            <a:r>
              <a:t/>
            </a:r>
            <a:endParaRPr sz="1000">
              <a:solidFill>
                <a:srgbClr val="3F4548"/>
              </a:solidFill>
            </a:endParaRPr>
          </a:p>
          <a:p>
            <a:pPr indent="-285750" lvl="0" marL="457200" rtl="0" algn="l">
              <a:lnSpc>
                <a:spcPct val="100000"/>
              </a:lnSpc>
              <a:spcBef>
                <a:spcPts val="0"/>
              </a:spcBef>
              <a:spcAft>
                <a:spcPts val="0"/>
              </a:spcAft>
              <a:buClr>
                <a:srgbClr val="3F4548"/>
              </a:buClr>
              <a:buSzPts val="900"/>
              <a:buChar char="●"/>
            </a:pPr>
            <a:r>
              <a:rPr lang="en-GB" sz="1800">
                <a:solidFill>
                  <a:srgbClr val="3F4548"/>
                </a:solidFill>
              </a:rPr>
              <a:t>Views from the (re)insurance industry </a:t>
            </a:r>
            <a:r>
              <a:rPr b="1" lang="en-GB" sz="1800">
                <a:solidFill>
                  <a:srgbClr val="3F4548"/>
                </a:solidFill>
              </a:rPr>
              <a:t>do not appear as well aligned</a:t>
            </a:r>
            <a:r>
              <a:rPr lang="en-GB" sz="1800">
                <a:solidFill>
                  <a:srgbClr val="3F4548"/>
                </a:solidFill>
              </a:rPr>
              <a:t> as those from the </a:t>
            </a:r>
            <a:r>
              <a:rPr lang="en-GB">
                <a:solidFill>
                  <a:srgbClr val="3F4548"/>
                </a:solidFill>
              </a:rPr>
              <a:t>claimant lobby</a:t>
            </a:r>
            <a:endParaRPr>
              <a:solidFill>
                <a:srgbClr val="3F4548"/>
              </a:solidFill>
            </a:endParaRPr>
          </a:p>
          <a:p>
            <a:pPr indent="0" lvl="0" marL="0" rtl="0" algn="l">
              <a:lnSpc>
                <a:spcPct val="100000"/>
              </a:lnSpc>
              <a:spcBef>
                <a:spcPts val="0"/>
              </a:spcBef>
              <a:spcAft>
                <a:spcPts val="0"/>
              </a:spcAft>
              <a:buNone/>
            </a:pPr>
            <a:r>
              <a:t/>
            </a:r>
            <a:endParaRPr sz="1000">
              <a:solidFill>
                <a:srgbClr val="3F4548"/>
              </a:solidFill>
            </a:endParaRPr>
          </a:p>
          <a:p>
            <a:pPr indent="-285750" lvl="0" marL="457200" rtl="0" algn="l">
              <a:lnSpc>
                <a:spcPct val="100000"/>
              </a:lnSpc>
              <a:spcBef>
                <a:spcPts val="0"/>
              </a:spcBef>
              <a:spcAft>
                <a:spcPts val="0"/>
              </a:spcAft>
              <a:buSzPts val="900"/>
              <a:buChar char="●"/>
            </a:pPr>
            <a:r>
              <a:rPr lang="en-GB"/>
              <a:t>The volume and diversity of views presented is indicative of the challenges ahead </a:t>
            </a:r>
            <a:endParaRPr>
              <a:solidFill>
                <a:srgbClr val="3F4548"/>
              </a:solidFill>
            </a:endParaRPr>
          </a:p>
          <a:p>
            <a:pPr indent="0" lvl="0" marL="0" rtl="0" algn="l">
              <a:lnSpc>
                <a:spcPct val="100000"/>
              </a:lnSpc>
              <a:spcBef>
                <a:spcPts val="0"/>
              </a:spcBef>
              <a:spcAft>
                <a:spcPts val="0"/>
              </a:spcAft>
              <a:buNone/>
            </a:pPr>
            <a:r>
              <a:t/>
            </a:r>
            <a:endParaRPr sz="1800">
              <a:solidFill>
                <a:srgbClr val="3F4548"/>
              </a:solidFill>
            </a:endParaRPr>
          </a:p>
          <a:p>
            <a:pPr indent="0" lvl="0" marL="0" marR="0" rtl="0" algn="l">
              <a:lnSpc>
                <a:spcPct val="100000"/>
              </a:lnSpc>
              <a:spcBef>
                <a:spcPts val="0"/>
              </a:spcBef>
              <a:spcAft>
                <a:spcPts val="0"/>
              </a:spcAft>
              <a:buSzPts val="1400"/>
              <a:buNone/>
            </a:pPr>
            <a:r>
              <a:t/>
            </a:r>
            <a:endParaRPr sz="1800">
              <a:solidFill>
                <a:srgbClr val="3F4548"/>
              </a:solidFill>
            </a:endParaRPr>
          </a:p>
          <a:p>
            <a:pPr indent="0" lvl="0" marL="0" marR="0" rtl="0" algn="l">
              <a:lnSpc>
                <a:spcPct val="100000"/>
              </a:lnSpc>
              <a:spcBef>
                <a:spcPts val="0"/>
              </a:spcBef>
              <a:spcAft>
                <a:spcPts val="0"/>
              </a:spcAft>
              <a:buSzPts val="1400"/>
              <a:buNone/>
            </a:pPr>
            <a:r>
              <a:t/>
            </a:r>
            <a:endParaRPr sz="1800">
              <a:solidFill>
                <a:srgbClr val="3F4548"/>
              </a:solidFill>
            </a:endParaRPr>
          </a:p>
          <a:p>
            <a:pPr indent="0" lvl="0" marL="0" rtl="0" algn="l">
              <a:lnSpc>
                <a:spcPct val="100000"/>
              </a:lnSpc>
              <a:spcBef>
                <a:spcPts val="0"/>
              </a:spcBef>
              <a:spcAft>
                <a:spcPts val="0"/>
              </a:spcAft>
              <a:buSzPts val="1400"/>
              <a:buNone/>
            </a:pPr>
            <a:r>
              <a:t/>
            </a:r>
            <a:endParaRPr sz="1800">
              <a:solidFill>
                <a:srgbClr val="3F4548"/>
              </a:solidFill>
            </a:endParaRPr>
          </a:p>
          <a:p>
            <a:pPr indent="0" lvl="0" marL="457200" rtl="0" algn="l">
              <a:lnSpc>
                <a:spcPct val="100000"/>
              </a:lnSpc>
              <a:spcBef>
                <a:spcPts val="0"/>
              </a:spcBef>
              <a:spcAft>
                <a:spcPts val="0"/>
              </a:spcAft>
              <a:buSzPts val="1400"/>
              <a:buNone/>
            </a:pPr>
            <a:r>
              <a:rPr lang="en-GB" sz="1800">
                <a:solidFill>
                  <a:srgbClr val="3F4548"/>
                </a:solidFill>
              </a:rPr>
              <a:t> </a:t>
            </a:r>
            <a:endParaRPr sz="1800">
              <a:solidFill>
                <a:srgbClr val="3F4548"/>
              </a:solidFill>
            </a:endParaRPr>
          </a:p>
          <a:p>
            <a:pPr indent="0" lvl="0" marL="457200" rtl="0" algn="l">
              <a:lnSpc>
                <a:spcPct val="100000"/>
              </a:lnSpc>
              <a:spcBef>
                <a:spcPts val="0"/>
              </a:spcBef>
              <a:spcAft>
                <a:spcPts val="0"/>
              </a:spcAft>
              <a:buSzPts val="1400"/>
              <a:buNone/>
            </a:pPr>
            <a:r>
              <a:t/>
            </a:r>
            <a:endParaRPr sz="1800">
              <a:solidFill>
                <a:srgbClr val="3F4548"/>
              </a:solidFill>
            </a:endParaRPr>
          </a:p>
          <a:p>
            <a:pPr indent="0" lvl="0" marL="0" rtl="0" algn="l">
              <a:lnSpc>
                <a:spcPct val="100000"/>
              </a:lnSpc>
              <a:spcBef>
                <a:spcPts val="0"/>
              </a:spcBef>
              <a:spcAft>
                <a:spcPts val="0"/>
              </a:spcAft>
              <a:buSzPts val="1400"/>
              <a:buNone/>
            </a:pPr>
            <a:r>
              <a:t/>
            </a:r>
            <a:endParaRPr b="0" i="0" sz="1800" u="none" strike="noStrike">
              <a:solidFill>
                <a:srgbClr val="3F4548"/>
              </a:solidFill>
              <a:latin typeface="Arial"/>
              <a:ea typeface="Arial"/>
              <a:cs typeface="Arial"/>
              <a:sym typeface="Arial"/>
            </a:endParaRPr>
          </a:p>
        </p:txBody>
      </p:sp>
      <p:sp>
        <p:nvSpPr>
          <p:cNvPr id="333" name="Google Shape;333;p29"/>
          <p:cNvSpPr txBox="1"/>
          <p:nvPr>
            <p:ph idx="12" type="sldNum"/>
          </p:nvPr>
        </p:nvSpPr>
        <p:spPr>
          <a:xfrm>
            <a:off x="8168217" y="6492240"/>
            <a:ext cx="3414000" cy="1371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700"/>
              <a:buFont typeface="Arial"/>
              <a:buNone/>
            </a:pPr>
            <a:fld id="{00000000-1234-1234-1234-123412341234}" type="slidenum">
              <a:rPr lang="en-GB" sz="1200"/>
              <a:t>‹#›</a:t>
            </a:fld>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0"/>
          <p:cNvSpPr txBox="1"/>
          <p:nvPr>
            <p:ph type="ctrTitle"/>
          </p:nvPr>
        </p:nvSpPr>
        <p:spPr>
          <a:xfrm>
            <a:off x="551385" y="1989964"/>
            <a:ext cx="5688600" cy="1295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Our ODR WP 2023 Survey Results</a:t>
            </a:r>
            <a:endParaRPr/>
          </a:p>
        </p:txBody>
      </p:sp>
      <p:sp>
        <p:nvSpPr>
          <p:cNvPr id="342" name="Google Shape;342;p30"/>
          <p:cNvSpPr txBox="1"/>
          <p:nvPr>
            <p:ph idx="1" type="subTitle"/>
          </p:nvPr>
        </p:nvSpPr>
        <p:spPr>
          <a:xfrm>
            <a:off x="551384" y="3429000"/>
            <a:ext cx="5472600" cy="1007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Font typeface="Arial"/>
              <a:buNone/>
            </a:pPr>
            <a:r>
              <a:rPr lang="en-GB"/>
              <a:t>N</a:t>
            </a:r>
            <a:r>
              <a:rPr lang="en-GB"/>
              <a:t>ancy Li </a:t>
            </a:r>
            <a:endParaRPr/>
          </a:p>
          <a:p>
            <a:pPr indent="0" lvl="0" marL="0" rtl="0" algn="l">
              <a:lnSpc>
                <a:spcPct val="100000"/>
              </a:lnSpc>
              <a:spcBef>
                <a:spcPts val="0"/>
              </a:spcBef>
              <a:spcAft>
                <a:spcPts val="0"/>
              </a:spcAft>
              <a:buSzPts val="2800"/>
              <a:buFont typeface="Arial"/>
              <a:buNone/>
            </a:pPr>
            <a:r>
              <a:t/>
            </a:r>
            <a:endParaRPr/>
          </a:p>
          <a:p>
            <a:pPr indent="0" lvl="0" marL="0" rtl="0" algn="l">
              <a:lnSpc>
                <a:spcPct val="100000"/>
              </a:lnSpc>
              <a:spcBef>
                <a:spcPts val="0"/>
              </a:spcBef>
              <a:spcAft>
                <a:spcPts val="0"/>
              </a:spcAft>
              <a:buSzPts val="2800"/>
              <a:buFont typeface="Arial"/>
              <a:buNone/>
            </a:pPr>
            <a:r>
              <a:t/>
            </a:r>
            <a:endParaRPr/>
          </a:p>
          <a:p>
            <a:pPr indent="0" lvl="0" marL="0" rtl="0" algn="l">
              <a:lnSpc>
                <a:spcPct val="100000"/>
              </a:lnSpc>
              <a:spcBef>
                <a:spcPts val="0"/>
              </a:spcBef>
              <a:spcAft>
                <a:spcPts val="0"/>
              </a:spcAft>
              <a:buSzPts val="2800"/>
              <a:buFont typeface="Arial"/>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1"/>
          <p:cNvSpPr txBox="1"/>
          <p:nvPr>
            <p:ph type="title"/>
          </p:nvPr>
        </p:nvSpPr>
        <p:spPr>
          <a:xfrm>
            <a:off x="527050" y="260650"/>
            <a:ext cx="11070000" cy="1143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2800"/>
              <a:t>Respondents primarily medium-sized insurers</a:t>
            </a:r>
            <a:endParaRPr/>
          </a:p>
        </p:txBody>
      </p:sp>
      <p:sp>
        <p:nvSpPr>
          <p:cNvPr id="349" name="Google Shape;349;p31"/>
          <p:cNvSpPr txBox="1"/>
          <p:nvPr/>
        </p:nvSpPr>
        <p:spPr>
          <a:xfrm>
            <a:off x="9185075" y="2694475"/>
            <a:ext cx="2966700" cy="23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accent3"/>
                </a:solidFill>
                <a:latin typeface="Arial"/>
                <a:ea typeface="Arial"/>
                <a:cs typeface="Arial"/>
                <a:sym typeface="Arial"/>
              </a:rPr>
              <a:t>Compared to 2022 survey:</a:t>
            </a:r>
            <a:endParaRPr b="0" i="0" sz="1300" u="none" cap="none" strike="noStrike">
              <a:solidFill>
                <a:srgbClr val="000000"/>
              </a:solidFill>
              <a:latin typeface="Arial"/>
              <a:ea typeface="Arial"/>
              <a:cs typeface="Arial"/>
              <a:sym typeface="Arial"/>
            </a:endParaRPr>
          </a:p>
          <a:p>
            <a:pPr indent="-257186" lvl="0" marL="269886" marR="0" rtl="0" algn="l">
              <a:lnSpc>
                <a:spcPct val="100000"/>
              </a:lnSpc>
              <a:spcBef>
                <a:spcPts val="800"/>
              </a:spcBef>
              <a:spcAft>
                <a:spcPts val="0"/>
              </a:spcAft>
              <a:buClr>
                <a:schemeClr val="accent1"/>
              </a:buClr>
              <a:buSzPts val="1400"/>
              <a:buFont typeface="Arial"/>
              <a:buChar char="•"/>
            </a:pPr>
            <a:r>
              <a:rPr b="0" i="0" lang="en-GB" sz="1400" u="none" cap="none" strike="noStrike">
                <a:solidFill>
                  <a:srgbClr val="3F4548"/>
                </a:solidFill>
                <a:latin typeface="Arial"/>
                <a:ea typeface="Arial"/>
                <a:cs typeface="Arial"/>
                <a:sym typeface="Arial"/>
              </a:rPr>
              <a:t>Reduced no. of responses</a:t>
            </a:r>
            <a:endParaRPr b="0" i="0" sz="1400" u="none" cap="none" strike="noStrike">
              <a:solidFill>
                <a:srgbClr val="000000"/>
              </a:solidFill>
              <a:latin typeface="Arial"/>
              <a:ea typeface="Arial"/>
              <a:cs typeface="Arial"/>
              <a:sym typeface="Arial"/>
            </a:endParaRPr>
          </a:p>
          <a:p>
            <a:pPr indent="-257186" lvl="0" marL="269886" marR="0" rtl="0" algn="l">
              <a:lnSpc>
                <a:spcPct val="100000"/>
              </a:lnSpc>
              <a:spcBef>
                <a:spcPts val="800"/>
              </a:spcBef>
              <a:spcAft>
                <a:spcPts val="0"/>
              </a:spcAft>
              <a:buClr>
                <a:schemeClr val="accent1"/>
              </a:buClr>
              <a:buSzPts val="1400"/>
              <a:buFont typeface="Arial"/>
              <a:buChar char="•"/>
            </a:pPr>
            <a:r>
              <a:rPr b="0" i="0" lang="en-GB" sz="1400" u="none" cap="none" strike="noStrike">
                <a:solidFill>
                  <a:srgbClr val="3F4548"/>
                </a:solidFill>
                <a:latin typeface="Arial"/>
                <a:ea typeface="Arial"/>
                <a:cs typeface="Arial"/>
                <a:sym typeface="Arial"/>
              </a:rPr>
              <a:t>Greater proportion of </a:t>
            </a:r>
            <a:r>
              <a:rPr b="1" i="0" lang="en-GB" sz="1400" u="none" cap="none" strike="noStrike">
                <a:solidFill>
                  <a:srgbClr val="3F4548"/>
                </a:solidFill>
                <a:latin typeface="Arial"/>
                <a:ea typeface="Arial"/>
                <a:cs typeface="Arial"/>
                <a:sym typeface="Arial"/>
              </a:rPr>
              <a:t>Medium</a:t>
            </a:r>
            <a:r>
              <a:rPr b="0" i="0" lang="en-GB" sz="1400" u="none" cap="none" strike="noStrike">
                <a:solidFill>
                  <a:srgbClr val="3F4548"/>
                </a:solidFill>
                <a:latin typeface="Arial"/>
                <a:ea typeface="Arial"/>
                <a:cs typeface="Arial"/>
                <a:sym typeface="Arial"/>
              </a:rPr>
              <a:t> and </a:t>
            </a:r>
            <a:r>
              <a:rPr b="1" i="0" lang="en-GB" sz="1400" u="none" cap="none" strike="noStrike">
                <a:solidFill>
                  <a:srgbClr val="3F4548"/>
                </a:solidFill>
                <a:latin typeface="Arial"/>
                <a:ea typeface="Arial"/>
                <a:cs typeface="Arial"/>
                <a:sym typeface="Arial"/>
              </a:rPr>
              <a:t>London Market</a:t>
            </a:r>
            <a:r>
              <a:rPr b="0" i="0" lang="en-GB" sz="1400" u="none" cap="none" strike="noStrike">
                <a:solidFill>
                  <a:srgbClr val="3F4548"/>
                </a:solidFill>
                <a:latin typeface="Arial"/>
                <a:ea typeface="Arial"/>
                <a:cs typeface="Arial"/>
                <a:sym typeface="Arial"/>
              </a:rPr>
              <a:t> responses reflected in the lower Reserving Team Headcount and smaller Ogden reserves.</a:t>
            </a:r>
            <a:endParaRPr b="0" i="0" sz="1400" u="none" cap="none" strike="noStrike">
              <a:solidFill>
                <a:srgbClr val="000000"/>
              </a:solidFill>
              <a:latin typeface="Arial"/>
              <a:ea typeface="Arial"/>
              <a:cs typeface="Arial"/>
              <a:sym typeface="Arial"/>
            </a:endParaRPr>
          </a:p>
          <a:p>
            <a:pPr indent="-130186" lvl="0" marL="269886" marR="0" rtl="0" algn="l">
              <a:lnSpc>
                <a:spcPct val="100000"/>
              </a:lnSpc>
              <a:spcBef>
                <a:spcPts val="1100"/>
              </a:spcBef>
              <a:spcAft>
                <a:spcPts val="0"/>
              </a:spcAft>
              <a:buClr>
                <a:schemeClr val="accent1"/>
              </a:buClr>
              <a:buSzPts val="2200"/>
              <a:buFont typeface="Arial"/>
              <a:buNone/>
            </a:pPr>
            <a:r>
              <a:t/>
            </a:r>
            <a:endParaRPr b="0" i="0" sz="2200" u="none" cap="none" strike="noStrike">
              <a:solidFill>
                <a:srgbClr val="3F4548"/>
              </a:solidFill>
              <a:latin typeface="Arial"/>
              <a:ea typeface="Arial"/>
              <a:cs typeface="Arial"/>
              <a:sym typeface="Arial"/>
            </a:endParaRPr>
          </a:p>
        </p:txBody>
      </p:sp>
      <p:pic>
        <p:nvPicPr>
          <p:cNvPr id="350" name="Google Shape;350;p31"/>
          <p:cNvPicPr preferRelativeResize="0"/>
          <p:nvPr/>
        </p:nvPicPr>
        <p:blipFill rotWithShape="1">
          <a:blip r:embed="rId3">
            <a:alphaModFix/>
          </a:blip>
          <a:srcRect b="0" l="0" r="0" t="0"/>
          <a:stretch/>
        </p:blipFill>
        <p:spPr>
          <a:xfrm>
            <a:off x="787872" y="1426520"/>
            <a:ext cx="4064100" cy="2160000"/>
          </a:xfrm>
          <a:prstGeom prst="rect">
            <a:avLst/>
          </a:prstGeom>
          <a:noFill/>
          <a:ln>
            <a:noFill/>
          </a:ln>
        </p:spPr>
      </p:pic>
      <p:pic>
        <p:nvPicPr>
          <p:cNvPr id="351" name="Google Shape;351;p31"/>
          <p:cNvPicPr preferRelativeResize="0"/>
          <p:nvPr/>
        </p:nvPicPr>
        <p:blipFill rotWithShape="1">
          <a:blip r:embed="rId4">
            <a:alphaModFix/>
          </a:blip>
          <a:srcRect b="0" l="0" r="0" t="0"/>
          <a:stretch/>
        </p:blipFill>
        <p:spPr>
          <a:xfrm>
            <a:off x="756668" y="3861048"/>
            <a:ext cx="4064100" cy="2160000"/>
          </a:xfrm>
          <a:prstGeom prst="rect">
            <a:avLst/>
          </a:prstGeom>
          <a:noFill/>
          <a:ln>
            <a:noFill/>
          </a:ln>
        </p:spPr>
      </p:pic>
      <p:pic>
        <p:nvPicPr>
          <p:cNvPr id="352" name="Google Shape;352;p31"/>
          <p:cNvPicPr preferRelativeResize="0"/>
          <p:nvPr/>
        </p:nvPicPr>
        <p:blipFill rotWithShape="1">
          <a:blip r:embed="rId5">
            <a:alphaModFix/>
          </a:blip>
          <a:srcRect b="0" l="0" r="0" t="0"/>
          <a:stretch/>
        </p:blipFill>
        <p:spPr>
          <a:xfrm>
            <a:off x="5120980" y="1403948"/>
            <a:ext cx="4064100" cy="2160000"/>
          </a:xfrm>
          <a:prstGeom prst="rect">
            <a:avLst/>
          </a:prstGeom>
          <a:noFill/>
          <a:ln>
            <a:noFill/>
          </a:ln>
        </p:spPr>
      </p:pic>
      <p:pic>
        <p:nvPicPr>
          <p:cNvPr id="353" name="Google Shape;353;p31"/>
          <p:cNvPicPr preferRelativeResize="0"/>
          <p:nvPr/>
        </p:nvPicPr>
        <p:blipFill rotWithShape="1">
          <a:blip r:embed="rId6">
            <a:alphaModFix/>
          </a:blip>
          <a:srcRect b="0" l="0" r="0" t="0"/>
          <a:stretch/>
        </p:blipFill>
        <p:spPr>
          <a:xfrm>
            <a:off x="5120976" y="3861048"/>
            <a:ext cx="4064100" cy="2160000"/>
          </a:xfrm>
          <a:prstGeom prst="rect">
            <a:avLst/>
          </a:prstGeom>
          <a:noFill/>
          <a:ln>
            <a:noFill/>
          </a:ln>
        </p:spPr>
      </p:pic>
      <p:pic>
        <p:nvPicPr>
          <p:cNvPr id="354" name="Google Shape;354;p31"/>
          <p:cNvPicPr preferRelativeResize="0"/>
          <p:nvPr/>
        </p:nvPicPr>
        <p:blipFill rotWithShape="1">
          <a:blip r:embed="rId7">
            <a:alphaModFix/>
          </a:blip>
          <a:srcRect b="0" l="0" r="0" t="0"/>
          <a:stretch/>
        </p:blipFill>
        <p:spPr>
          <a:xfrm>
            <a:off x="9936624" y="1403950"/>
            <a:ext cx="1272800" cy="1056075"/>
          </a:xfrm>
          <a:prstGeom prst="rect">
            <a:avLst/>
          </a:prstGeom>
          <a:noFill/>
          <a:ln>
            <a:noFill/>
          </a:ln>
        </p:spPr>
      </p:pic>
      <p:sp>
        <p:nvSpPr>
          <p:cNvPr id="355" name="Google Shape;355;p31"/>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2"/>
          <p:cNvSpPr txBox="1"/>
          <p:nvPr>
            <p:ph type="title"/>
          </p:nvPr>
        </p:nvSpPr>
        <p:spPr>
          <a:xfrm>
            <a:off x="511175" y="197768"/>
            <a:ext cx="110553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a:t>Survey themes</a:t>
            </a:r>
            <a:endParaRPr/>
          </a:p>
        </p:txBody>
      </p:sp>
      <p:sp>
        <p:nvSpPr>
          <p:cNvPr id="362" name="Google Shape;362;p32"/>
          <p:cNvSpPr txBox="1"/>
          <p:nvPr>
            <p:ph idx="1" type="body"/>
          </p:nvPr>
        </p:nvSpPr>
        <p:spPr>
          <a:xfrm>
            <a:off x="513300" y="1463025"/>
            <a:ext cx="11165400" cy="40782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800"/>
              </a:spcBef>
              <a:spcAft>
                <a:spcPts val="0"/>
              </a:spcAft>
              <a:buSzPts val="1600"/>
              <a:buChar char="•"/>
            </a:pPr>
            <a:r>
              <a:rPr lang="en-GB" sz="1600"/>
              <a:t>Respondents felt that a dual/multiple rate would be fairer for both claimants and (re)insurers…</a:t>
            </a:r>
            <a:endParaRPr sz="1600"/>
          </a:p>
          <a:p>
            <a:pPr indent="0" lvl="0" marL="0" rtl="0" algn="l">
              <a:lnSpc>
                <a:spcPct val="100000"/>
              </a:lnSpc>
              <a:spcBef>
                <a:spcPts val="800"/>
              </a:spcBef>
              <a:spcAft>
                <a:spcPts val="0"/>
              </a:spcAft>
              <a:buSzPts val="1600"/>
              <a:buFont typeface="Arial"/>
              <a:buNone/>
            </a:pPr>
            <a:r>
              <a:rPr lang="en-GB" sz="1600"/>
              <a:t>…with the Ontario method considered optimal by the majority of respondents</a:t>
            </a:r>
            <a:endParaRPr sz="1600">
              <a:solidFill>
                <a:srgbClr val="FF0000"/>
              </a:solidFill>
            </a:endParaRPr>
          </a:p>
          <a:p>
            <a:pPr indent="0" lvl="0" marL="0" rtl="0" algn="l">
              <a:lnSpc>
                <a:spcPct val="100000"/>
              </a:lnSpc>
              <a:spcBef>
                <a:spcPts val="500"/>
              </a:spcBef>
              <a:spcAft>
                <a:spcPts val="0"/>
              </a:spcAft>
              <a:buSzPts val="1000"/>
              <a:buFont typeface="Arial"/>
              <a:buNone/>
            </a:pPr>
            <a:r>
              <a:t/>
            </a:r>
            <a:endParaRPr sz="1000">
              <a:solidFill>
                <a:srgbClr val="FF0000"/>
              </a:solidFill>
            </a:endParaRPr>
          </a:p>
          <a:p>
            <a:pPr indent="-285750" lvl="0" marL="285750" rtl="0" algn="l">
              <a:lnSpc>
                <a:spcPct val="100000"/>
              </a:lnSpc>
              <a:spcBef>
                <a:spcPts val="800"/>
              </a:spcBef>
              <a:spcAft>
                <a:spcPts val="0"/>
              </a:spcAft>
              <a:buSzPts val="1800"/>
              <a:buChar char="•"/>
            </a:pPr>
            <a:r>
              <a:rPr lang="en-GB" sz="1600"/>
              <a:t>Respondents felt the ODR is likely to increase…</a:t>
            </a:r>
            <a:endParaRPr sz="1600"/>
          </a:p>
          <a:p>
            <a:pPr indent="0" lvl="0" marL="0" rtl="0" algn="l">
              <a:lnSpc>
                <a:spcPct val="100000"/>
              </a:lnSpc>
              <a:spcBef>
                <a:spcPts val="800"/>
              </a:spcBef>
              <a:spcAft>
                <a:spcPts val="0"/>
              </a:spcAft>
              <a:buSzPts val="1800"/>
              <a:buNone/>
            </a:pPr>
            <a:r>
              <a:rPr lang="en-GB" sz="1600"/>
              <a:t>…while no respondents have yet allowed for a change in ODR in their current reserving or pricing for England and Wales exposure</a:t>
            </a:r>
            <a:endParaRPr sz="1600"/>
          </a:p>
          <a:p>
            <a:pPr indent="0" lvl="0" marL="0" rtl="0" algn="l">
              <a:lnSpc>
                <a:spcPct val="100000"/>
              </a:lnSpc>
              <a:spcBef>
                <a:spcPts val="800"/>
              </a:spcBef>
              <a:spcAft>
                <a:spcPts val="0"/>
              </a:spcAft>
              <a:buSzPts val="1800"/>
              <a:buNone/>
            </a:pPr>
            <a:r>
              <a:t/>
            </a:r>
            <a:endParaRPr sz="1000"/>
          </a:p>
          <a:p>
            <a:pPr indent="-285750" lvl="0" marL="285750" rtl="0" algn="l">
              <a:lnSpc>
                <a:spcPct val="100000"/>
              </a:lnSpc>
              <a:spcBef>
                <a:spcPts val="800"/>
              </a:spcBef>
              <a:spcAft>
                <a:spcPts val="0"/>
              </a:spcAft>
              <a:buSzPts val="1800"/>
              <a:buChar char="•"/>
            </a:pPr>
            <a:r>
              <a:rPr lang="en-GB" sz="1600"/>
              <a:t>A greater proportion of respondents felt that the ODR had more impact in driving settlement discussions…</a:t>
            </a:r>
            <a:endParaRPr sz="1600"/>
          </a:p>
          <a:p>
            <a:pPr indent="0" lvl="0" marL="0" rtl="0" algn="l">
              <a:lnSpc>
                <a:spcPct val="100000"/>
              </a:lnSpc>
              <a:spcBef>
                <a:spcPts val="800"/>
              </a:spcBef>
              <a:spcAft>
                <a:spcPts val="0"/>
              </a:spcAft>
              <a:buSzPts val="1800"/>
              <a:buNone/>
            </a:pPr>
            <a:r>
              <a:rPr lang="en-GB" sz="1600"/>
              <a:t>…it may be that as the review approaches, it becomes more of a consideration in settlement discussions.</a:t>
            </a:r>
            <a:endParaRPr sz="1600"/>
          </a:p>
        </p:txBody>
      </p:sp>
      <p:sp>
        <p:nvSpPr>
          <p:cNvPr id="363" name="Google Shape;363;p32"/>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3"/>
          <p:cNvSpPr txBox="1"/>
          <p:nvPr>
            <p:ph type="title"/>
          </p:nvPr>
        </p:nvSpPr>
        <p:spPr>
          <a:xfrm>
            <a:off x="527056" y="260648"/>
            <a:ext cx="11393700" cy="1143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2800"/>
              <a:t>A dual rate is fairer to all parties but not necessarily preferred over a single rate</a:t>
            </a:r>
            <a:endParaRPr/>
          </a:p>
        </p:txBody>
      </p:sp>
      <p:sp>
        <p:nvSpPr>
          <p:cNvPr id="370" name="Google Shape;370;p33"/>
          <p:cNvSpPr txBox="1"/>
          <p:nvPr/>
        </p:nvSpPr>
        <p:spPr>
          <a:xfrm>
            <a:off x="6128257" y="1586260"/>
            <a:ext cx="5536800" cy="3805800"/>
          </a:xfrm>
          <a:prstGeom prst="rect">
            <a:avLst/>
          </a:prstGeom>
          <a:noFill/>
          <a:ln>
            <a:noFill/>
          </a:ln>
        </p:spPr>
        <p:txBody>
          <a:bodyPr anchorCtr="0" anchor="t" bIns="45700" lIns="91425" spcFirstLastPara="1" rIns="91425" wrap="square" tIns="45700">
            <a:spAutoFit/>
          </a:bodyPr>
          <a:lstStyle/>
          <a:p>
            <a:pPr indent="-269887" lvl="0" marL="269887" marR="0" rtl="0" algn="l">
              <a:lnSpc>
                <a:spcPct val="100000"/>
              </a:lnSpc>
              <a:spcBef>
                <a:spcPts val="0"/>
              </a:spcBef>
              <a:spcAft>
                <a:spcPts val="0"/>
              </a:spcAft>
              <a:buClr>
                <a:schemeClr val="accent1"/>
              </a:buClr>
              <a:buSzPts val="1500"/>
              <a:buFont typeface="Arial"/>
              <a:buChar char="•"/>
            </a:pPr>
            <a:r>
              <a:rPr b="0" i="0" lang="en-GB" sz="1500" u="none" cap="none" strike="noStrike">
                <a:solidFill>
                  <a:srgbClr val="3F4548"/>
                </a:solidFill>
                <a:latin typeface="Arial"/>
                <a:ea typeface="Arial"/>
                <a:cs typeface="Arial"/>
                <a:sym typeface="Arial"/>
              </a:rPr>
              <a:t>Respondents felt that a dual/multiple rate </a:t>
            </a:r>
            <a:r>
              <a:rPr b="1" i="0" lang="en-GB" sz="1500" u="none" cap="none" strike="noStrike">
                <a:solidFill>
                  <a:srgbClr val="3F4548"/>
                </a:solidFill>
                <a:latin typeface="Arial"/>
                <a:ea typeface="Arial"/>
                <a:cs typeface="Arial"/>
                <a:sym typeface="Arial"/>
              </a:rPr>
              <a:t>would be fairer</a:t>
            </a:r>
            <a:r>
              <a:rPr b="0" i="0" lang="en-GB" sz="1500" u="none" cap="none" strike="noStrike">
                <a:solidFill>
                  <a:srgbClr val="3F4548"/>
                </a:solidFill>
                <a:latin typeface="Arial"/>
                <a:ea typeface="Arial"/>
                <a:cs typeface="Arial"/>
                <a:sym typeface="Arial"/>
              </a:rPr>
              <a:t> for both claimants and (re)insurers</a:t>
            </a:r>
            <a:endParaRPr b="0" i="0" sz="1400" u="none" cap="none" strike="noStrike">
              <a:solidFill>
                <a:srgbClr val="000000"/>
              </a:solidFill>
              <a:latin typeface="Arial"/>
              <a:ea typeface="Arial"/>
              <a:cs typeface="Arial"/>
              <a:sym typeface="Arial"/>
            </a:endParaRPr>
          </a:p>
          <a:p>
            <a:pPr indent="-269887" lvl="0" marL="269887" marR="0" rtl="0" algn="l">
              <a:lnSpc>
                <a:spcPct val="100000"/>
              </a:lnSpc>
              <a:spcBef>
                <a:spcPts val="750"/>
              </a:spcBef>
              <a:spcAft>
                <a:spcPts val="0"/>
              </a:spcAft>
              <a:buClr>
                <a:schemeClr val="accent1"/>
              </a:buClr>
              <a:buSzPts val="1500"/>
              <a:buFont typeface="Arial"/>
              <a:buChar char="•"/>
            </a:pPr>
            <a:r>
              <a:rPr b="0" i="0" lang="en-GB" sz="1500" u="none" cap="none" strike="noStrike">
                <a:solidFill>
                  <a:srgbClr val="3F4548"/>
                </a:solidFill>
                <a:latin typeface="Arial"/>
                <a:ea typeface="Arial"/>
                <a:cs typeface="Arial"/>
                <a:sym typeface="Arial"/>
              </a:rPr>
              <a:t>However, owing to the added complexities of a dual/multiple rate, a small majority would prefer a single rate</a:t>
            </a:r>
            <a:endParaRPr b="0" i="0" sz="1500" u="none" cap="none" strike="noStrike">
              <a:solidFill>
                <a:srgbClr val="000000"/>
              </a:solidFill>
              <a:highlight>
                <a:schemeClr val="lt1"/>
              </a:highlight>
              <a:latin typeface="Arial"/>
              <a:ea typeface="Arial"/>
              <a:cs typeface="Arial"/>
              <a:sym typeface="Arial"/>
            </a:endParaRPr>
          </a:p>
          <a:p>
            <a:pPr indent="-269887" lvl="0" marL="269887" marR="0" rtl="0" algn="l">
              <a:lnSpc>
                <a:spcPct val="100000"/>
              </a:lnSpc>
              <a:spcBef>
                <a:spcPts val="750"/>
              </a:spcBef>
              <a:spcAft>
                <a:spcPts val="0"/>
              </a:spcAft>
              <a:buClr>
                <a:schemeClr val="accent1"/>
              </a:buClr>
              <a:buSzPts val="1500"/>
              <a:buFont typeface="Arial"/>
              <a:buChar char="•"/>
            </a:pPr>
            <a:r>
              <a:rPr b="0" i="0" lang="en-GB" sz="1500" u="none" cap="none" strike="noStrike">
                <a:solidFill>
                  <a:srgbClr val="3F4548"/>
                </a:solidFill>
                <a:latin typeface="Arial"/>
                <a:ea typeface="Arial"/>
                <a:cs typeface="Arial"/>
                <a:sym typeface="Arial"/>
              </a:rPr>
              <a:t>We asked respondents if a multiple rate were to be introduced what method would be the optimal way of doing so, and the most popular response was the </a:t>
            </a:r>
            <a:r>
              <a:rPr b="1" i="0" lang="en-GB" sz="1500" u="none" cap="none" strike="noStrike">
                <a:solidFill>
                  <a:srgbClr val="3F4548"/>
                </a:solidFill>
                <a:latin typeface="Arial"/>
                <a:ea typeface="Arial"/>
                <a:cs typeface="Arial"/>
                <a:sym typeface="Arial"/>
              </a:rPr>
              <a:t>Ontario method</a:t>
            </a:r>
            <a:endParaRPr b="1" i="0" sz="1400" u="none" cap="none" strike="noStrike">
              <a:solidFill>
                <a:srgbClr val="000000"/>
              </a:solidFill>
              <a:latin typeface="Arial"/>
              <a:ea typeface="Arial"/>
              <a:cs typeface="Arial"/>
              <a:sym typeface="Arial"/>
            </a:endParaRPr>
          </a:p>
          <a:p>
            <a:pPr indent="-269887" lvl="0" marL="269887" marR="0" rtl="0" algn="l">
              <a:lnSpc>
                <a:spcPct val="100000"/>
              </a:lnSpc>
              <a:spcBef>
                <a:spcPts val="750"/>
              </a:spcBef>
              <a:spcAft>
                <a:spcPts val="0"/>
              </a:spcAft>
              <a:buClr>
                <a:schemeClr val="accent1"/>
              </a:buClr>
              <a:buSzPts val="1500"/>
              <a:buFont typeface="Arial"/>
              <a:buChar char="•"/>
            </a:pPr>
            <a:r>
              <a:rPr b="0" i="0" lang="en-GB" sz="1500" u="none" cap="none" strike="noStrike">
                <a:solidFill>
                  <a:srgbClr val="3F4548"/>
                </a:solidFill>
                <a:latin typeface="Arial"/>
                <a:ea typeface="Arial"/>
                <a:cs typeface="Arial"/>
                <a:sym typeface="Arial"/>
              </a:rPr>
              <a:t>As was the case in 2022 no respondent said that they explicitly quantify their reserves under a dual rate scenario</a:t>
            </a:r>
            <a:endParaRPr b="0" i="0" sz="1400" u="none" cap="none" strike="noStrike">
              <a:solidFill>
                <a:srgbClr val="000000"/>
              </a:solidFill>
              <a:latin typeface="Arial"/>
              <a:ea typeface="Arial"/>
              <a:cs typeface="Arial"/>
              <a:sym typeface="Arial"/>
            </a:endParaRPr>
          </a:p>
          <a:p>
            <a:pPr indent="-269887" lvl="0" marL="269887" marR="0" rtl="0" algn="l">
              <a:lnSpc>
                <a:spcPct val="100000"/>
              </a:lnSpc>
              <a:spcBef>
                <a:spcPts val="750"/>
              </a:spcBef>
              <a:spcAft>
                <a:spcPts val="0"/>
              </a:spcAft>
              <a:buClr>
                <a:schemeClr val="accent1"/>
              </a:buClr>
              <a:buSzPts val="1500"/>
              <a:buFont typeface="Arial"/>
              <a:buChar char="•"/>
            </a:pPr>
            <a:r>
              <a:rPr b="0" i="0" lang="en-GB" sz="1500" u="none" cap="none" strike="noStrike">
                <a:solidFill>
                  <a:srgbClr val="3F4548"/>
                </a:solidFill>
                <a:latin typeface="Arial"/>
                <a:ea typeface="Arial"/>
                <a:cs typeface="Arial"/>
                <a:sym typeface="Arial"/>
              </a:rPr>
              <a:t>Most respondents said that they were not yet ready to implement a dual rate in their processes but there is a small improvement in responses since last year</a:t>
            </a:r>
            <a:endParaRPr b="0" i="0" sz="1400" u="none" cap="none" strike="noStrike">
              <a:solidFill>
                <a:srgbClr val="000000"/>
              </a:solidFill>
              <a:latin typeface="Arial"/>
              <a:ea typeface="Arial"/>
              <a:cs typeface="Arial"/>
              <a:sym typeface="Arial"/>
            </a:endParaRPr>
          </a:p>
          <a:p>
            <a:pPr indent="-174637" lvl="0" marL="269887" marR="0" rtl="0" algn="l">
              <a:lnSpc>
                <a:spcPct val="100000"/>
              </a:lnSpc>
              <a:spcBef>
                <a:spcPts val="750"/>
              </a:spcBef>
              <a:spcAft>
                <a:spcPts val="0"/>
              </a:spcAft>
              <a:buClr>
                <a:schemeClr val="accent1"/>
              </a:buClr>
              <a:buSzPts val="1500"/>
              <a:buFont typeface="Arial"/>
              <a:buNone/>
            </a:pPr>
            <a:r>
              <a:t/>
            </a:r>
            <a:endParaRPr b="0" i="0" sz="1500" u="none" cap="none" strike="noStrike">
              <a:solidFill>
                <a:srgbClr val="3F4548"/>
              </a:solidFill>
              <a:latin typeface="Arial"/>
              <a:ea typeface="Arial"/>
              <a:cs typeface="Arial"/>
              <a:sym typeface="Arial"/>
            </a:endParaRPr>
          </a:p>
        </p:txBody>
      </p:sp>
      <p:pic>
        <p:nvPicPr>
          <p:cNvPr id="371" name="Google Shape;371;p33"/>
          <p:cNvPicPr preferRelativeResize="0"/>
          <p:nvPr/>
        </p:nvPicPr>
        <p:blipFill rotWithShape="1">
          <a:blip r:embed="rId3">
            <a:alphaModFix/>
          </a:blip>
          <a:srcRect b="0" l="0" r="0" t="0"/>
          <a:stretch/>
        </p:blipFill>
        <p:spPr>
          <a:xfrm>
            <a:off x="623392" y="1916832"/>
            <a:ext cx="5103300" cy="2925000"/>
          </a:xfrm>
          <a:prstGeom prst="rect">
            <a:avLst/>
          </a:prstGeom>
          <a:noFill/>
          <a:ln>
            <a:noFill/>
          </a:ln>
        </p:spPr>
      </p:pic>
      <p:sp>
        <p:nvSpPr>
          <p:cNvPr id="372" name="Google Shape;372;p33"/>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6"/>
          <p:cNvSpPr txBox="1"/>
          <p:nvPr>
            <p:ph type="title"/>
          </p:nvPr>
        </p:nvSpPr>
        <p:spPr>
          <a:xfrm>
            <a:off x="527056" y="260648"/>
            <a:ext cx="11393700" cy="1143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2800"/>
              <a:t>Questions for you - </a:t>
            </a:r>
            <a:r>
              <a:rPr lang="en-GB" sz="2800"/>
              <a:t>Slido</a:t>
            </a:r>
            <a:br>
              <a:rPr lang="en-GB" sz="2800"/>
            </a:br>
            <a:r>
              <a:rPr b="0" lang="en-GB" sz="2400"/>
              <a:t>Participants can join at slido.com with </a:t>
            </a:r>
            <a:r>
              <a:rPr lang="en-GB" sz="2400"/>
              <a:t>#3571016</a:t>
            </a:r>
            <a:endParaRPr/>
          </a:p>
        </p:txBody>
      </p:sp>
      <p:sp>
        <p:nvSpPr>
          <p:cNvPr id="140" name="Google Shape;140;p16"/>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141" name="Google Shape;141;p16"/>
          <p:cNvSpPr txBox="1"/>
          <p:nvPr>
            <p:ph idx="1" type="body"/>
          </p:nvPr>
        </p:nvSpPr>
        <p:spPr>
          <a:xfrm>
            <a:off x="561000" y="1864925"/>
            <a:ext cx="11070000" cy="2969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None/>
            </a:pPr>
            <a:r>
              <a:rPr lang="en-GB">
                <a:solidFill>
                  <a:srgbClr val="080808"/>
                </a:solidFill>
              </a:rPr>
              <a:t>Do you have a view on when the new Ogden discount rate will be announced in England and Wales?</a:t>
            </a:r>
            <a:endParaRPr>
              <a:solidFill>
                <a:srgbClr val="080808"/>
              </a:solidFill>
            </a:endParaRPr>
          </a:p>
          <a:p>
            <a:pPr indent="0" lvl="0" marL="0" rtl="0" algn="l">
              <a:lnSpc>
                <a:spcPct val="100000"/>
              </a:lnSpc>
              <a:spcBef>
                <a:spcPts val="1200"/>
              </a:spcBef>
              <a:spcAft>
                <a:spcPts val="0"/>
              </a:spcAft>
              <a:buNone/>
            </a:pPr>
            <a:r>
              <a:t/>
            </a:r>
            <a:endParaRPr>
              <a:solidFill>
                <a:srgbClr val="080808"/>
              </a:solidFill>
            </a:endParaRPr>
          </a:p>
          <a:p>
            <a:pPr indent="0" lvl="0" marL="0" rtl="0" algn="l">
              <a:lnSpc>
                <a:spcPct val="100000"/>
              </a:lnSpc>
              <a:spcBef>
                <a:spcPts val="1200"/>
              </a:spcBef>
              <a:spcAft>
                <a:spcPts val="0"/>
              </a:spcAft>
              <a:buSzPts val="2400"/>
              <a:buNone/>
            </a:pPr>
            <a:r>
              <a:rPr lang="en-GB">
                <a:solidFill>
                  <a:srgbClr val="080808"/>
                </a:solidFill>
              </a:rPr>
              <a:t>If the next ODR is a single rate, </a:t>
            </a:r>
            <a:r>
              <a:rPr b="0" i="0" lang="en-GB">
                <a:solidFill>
                  <a:srgbClr val="080808"/>
                </a:solidFill>
                <a:latin typeface="Roboto"/>
                <a:ea typeface="Roboto"/>
                <a:cs typeface="Roboto"/>
                <a:sym typeface="Roboto"/>
              </a:rPr>
              <a:t>what do you think it will be?</a:t>
            </a:r>
            <a:endParaRPr b="0" i="0">
              <a:solidFill>
                <a:srgbClr val="080808"/>
              </a:solidFill>
              <a:latin typeface="Roboto"/>
              <a:ea typeface="Roboto"/>
              <a:cs typeface="Roboto"/>
              <a:sym typeface="Roboto"/>
            </a:endParaRPr>
          </a:p>
          <a:p>
            <a:pPr indent="0" lvl="0" marL="0" rtl="0" algn="l">
              <a:lnSpc>
                <a:spcPct val="100000"/>
              </a:lnSpc>
              <a:spcBef>
                <a:spcPts val="1200"/>
              </a:spcBef>
              <a:spcAft>
                <a:spcPts val="0"/>
              </a:spcAft>
              <a:buSzPts val="2400"/>
              <a:buNone/>
            </a:pPr>
            <a:r>
              <a:t/>
            </a:r>
            <a:endParaRPr>
              <a:solidFill>
                <a:srgbClr val="080808"/>
              </a:solidFill>
              <a:latin typeface="Roboto"/>
              <a:ea typeface="Roboto"/>
              <a:cs typeface="Roboto"/>
              <a:sym typeface="Roboto"/>
            </a:endParaRPr>
          </a:p>
          <a:p>
            <a:pPr indent="0" lvl="0" marL="0" rtl="0" algn="l">
              <a:spcBef>
                <a:spcPts val="0"/>
              </a:spcBef>
              <a:spcAft>
                <a:spcPts val="0"/>
              </a:spcAft>
              <a:buNone/>
            </a:pPr>
            <a:r>
              <a:rPr lang="en-GB">
                <a:solidFill>
                  <a:srgbClr val="080808"/>
                </a:solidFill>
              </a:rPr>
              <a:t>If a dual rate system were to be introduced, what term do you think would be considered the most appropriate ‘switch over’ point?</a:t>
            </a:r>
            <a:endParaRPr>
              <a:solidFill>
                <a:srgbClr val="080808"/>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4"/>
          <p:cNvSpPr txBox="1"/>
          <p:nvPr>
            <p:ph type="title"/>
          </p:nvPr>
        </p:nvSpPr>
        <p:spPr>
          <a:xfrm>
            <a:off x="527056" y="260648"/>
            <a:ext cx="11393700" cy="1143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2800"/>
              <a:t>Mixed engagement with MoJ call for evidence</a:t>
            </a:r>
            <a:endParaRPr/>
          </a:p>
        </p:txBody>
      </p:sp>
      <p:sp>
        <p:nvSpPr>
          <p:cNvPr id="379" name="Google Shape;379;p34"/>
          <p:cNvSpPr txBox="1"/>
          <p:nvPr/>
        </p:nvSpPr>
        <p:spPr>
          <a:xfrm>
            <a:off x="695400" y="1268760"/>
            <a:ext cx="11065200" cy="3181200"/>
          </a:xfrm>
          <a:prstGeom prst="rect">
            <a:avLst/>
          </a:prstGeom>
          <a:noFill/>
          <a:ln>
            <a:noFill/>
          </a:ln>
        </p:spPr>
        <p:txBody>
          <a:bodyPr anchorCtr="0" anchor="t" bIns="45700" lIns="91425" spcFirstLastPara="1" rIns="91425" wrap="square" tIns="45700">
            <a:spAutoFit/>
          </a:bodyPr>
          <a:lstStyle/>
          <a:p>
            <a:pPr indent="-269887" lvl="0" marL="269887" marR="0" rtl="0" algn="just">
              <a:lnSpc>
                <a:spcPct val="100000"/>
              </a:lnSpc>
              <a:spcBef>
                <a:spcPts val="0"/>
              </a:spcBef>
              <a:spcAft>
                <a:spcPts val="0"/>
              </a:spcAft>
              <a:buClr>
                <a:schemeClr val="accent1"/>
              </a:buClr>
              <a:buSzPts val="1400"/>
              <a:buFont typeface="Arial"/>
              <a:buChar char="•"/>
            </a:pPr>
            <a:r>
              <a:rPr b="0" i="0" lang="en-GB" sz="1400" u="none" cap="none" strike="noStrike">
                <a:solidFill>
                  <a:srgbClr val="3F4548"/>
                </a:solidFill>
                <a:latin typeface="Arial"/>
                <a:ea typeface="Arial"/>
                <a:cs typeface="Arial"/>
                <a:sym typeface="Arial"/>
              </a:rPr>
              <a:t>Around half of the survey respondents responded to the MoJ’s call for evidence either directly or through another industry body</a:t>
            </a:r>
            <a:endParaRPr b="0" i="0" sz="1400" u="none" cap="none" strike="noStrike">
              <a:solidFill>
                <a:srgbClr val="000000"/>
              </a:solidFill>
              <a:latin typeface="Arial"/>
              <a:ea typeface="Arial"/>
              <a:cs typeface="Arial"/>
              <a:sym typeface="Arial"/>
            </a:endParaRPr>
          </a:p>
          <a:p>
            <a:pPr indent="-269887" lvl="0" marL="269887" marR="0" rtl="0" algn="just">
              <a:lnSpc>
                <a:spcPct val="100000"/>
              </a:lnSpc>
              <a:spcBef>
                <a:spcPts val="700"/>
              </a:spcBef>
              <a:spcAft>
                <a:spcPts val="0"/>
              </a:spcAft>
              <a:buClr>
                <a:schemeClr val="accent1"/>
              </a:buClr>
              <a:buSzPts val="1400"/>
              <a:buFont typeface="Arial"/>
              <a:buChar char="•"/>
            </a:pPr>
            <a:r>
              <a:rPr b="0" i="0" lang="en-GB" sz="1400" u="none" cap="none" strike="noStrike">
                <a:solidFill>
                  <a:srgbClr val="3F4548"/>
                </a:solidFill>
                <a:latin typeface="Arial"/>
                <a:ea typeface="Arial"/>
                <a:cs typeface="Arial"/>
                <a:sym typeface="Arial"/>
              </a:rPr>
              <a:t>However no respondents said that they were definitely intending to lobby the Expert Panel, half saying they wouldn’t and half saying they were unsure</a:t>
            </a:r>
            <a:endParaRPr b="0" i="0" sz="1400" u="none" cap="none" strike="noStrike">
              <a:solidFill>
                <a:srgbClr val="000000"/>
              </a:solidFill>
              <a:latin typeface="Arial"/>
              <a:ea typeface="Arial"/>
              <a:cs typeface="Arial"/>
              <a:sym typeface="Arial"/>
            </a:endParaRPr>
          </a:p>
          <a:p>
            <a:pPr indent="-269887" lvl="0" marL="269887" marR="0" rtl="0" algn="just">
              <a:lnSpc>
                <a:spcPct val="100000"/>
              </a:lnSpc>
              <a:spcBef>
                <a:spcPts val="700"/>
              </a:spcBef>
              <a:spcAft>
                <a:spcPts val="0"/>
              </a:spcAft>
              <a:buClr>
                <a:schemeClr val="accent1"/>
              </a:buClr>
              <a:buSzPts val="1400"/>
              <a:buFont typeface="Arial"/>
              <a:buChar char="•"/>
            </a:pPr>
            <a:r>
              <a:rPr b="0" i="0" lang="en-GB" sz="1400" u="none" cap="none" strike="noStrike">
                <a:solidFill>
                  <a:srgbClr val="3F4548"/>
                </a:solidFill>
                <a:latin typeface="Arial"/>
                <a:ea typeface="Arial"/>
                <a:cs typeface="Arial"/>
                <a:sym typeface="Arial"/>
              </a:rPr>
              <a:t>Respondents believe that the Expert Panel will have influence over almost all aspects of the discount rate framework with specific mention of the 0.5% prudency margin, the dual discount rate method and investment and inflation assumptions.</a:t>
            </a:r>
            <a:endParaRPr b="0" i="0" sz="1400" u="none" cap="none" strike="noStrike">
              <a:solidFill>
                <a:srgbClr val="000000"/>
              </a:solidFill>
              <a:latin typeface="Arial"/>
              <a:ea typeface="Arial"/>
              <a:cs typeface="Arial"/>
              <a:sym typeface="Arial"/>
            </a:endParaRPr>
          </a:p>
          <a:p>
            <a:pPr indent="-180987" lvl="0" marL="269887" marR="0" rtl="0" algn="just">
              <a:lnSpc>
                <a:spcPct val="100000"/>
              </a:lnSpc>
              <a:spcBef>
                <a:spcPts val="700"/>
              </a:spcBef>
              <a:spcAft>
                <a:spcPts val="0"/>
              </a:spcAft>
              <a:buClr>
                <a:schemeClr val="accent1"/>
              </a:buClr>
              <a:buSzPts val="1400"/>
              <a:buFont typeface="Arial"/>
              <a:buNone/>
            </a:pPr>
            <a:r>
              <a:t/>
            </a:r>
            <a:endParaRPr b="0" i="0" sz="1400" u="none" cap="none" strike="noStrike">
              <a:solidFill>
                <a:srgbClr val="3F4548"/>
              </a:solidFill>
              <a:latin typeface="Arial"/>
              <a:ea typeface="Arial"/>
              <a:cs typeface="Arial"/>
              <a:sym typeface="Arial"/>
            </a:endParaRPr>
          </a:p>
          <a:p>
            <a:pPr indent="-180987" lvl="0" marL="269887" marR="0" rtl="0" algn="just">
              <a:lnSpc>
                <a:spcPct val="100000"/>
              </a:lnSpc>
              <a:spcBef>
                <a:spcPts val="700"/>
              </a:spcBef>
              <a:spcAft>
                <a:spcPts val="0"/>
              </a:spcAft>
              <a:buClr>
                <a:schemeClr val="accent1"/>
              </a:buClr>
              <a:buSzPts val="1400"/>
              <a:buFont typeface="Arial"/>
              <a:buNone/>
            </a:pPr>
            <a:r>
              <a:t/>
            </a:r>
            <a:endParaRPr b="0" i="0" sz="1400" u="none" cap="none" strike="noStrike">
              <a:solidFill>
                <a:srgbClr val="3F4548"/>
              </a:solidFill>
              <a:latin typeface="Arial"/>
              <a:ea typeface="Arial"/>
              <a:cs typeface="Arial"/>
              <a:sym typeface="Arial"/>
            </a:endParaRPr>
          </a:p>
          <a:p>
            <a:pPr indent="-180987" lvl="0" marL="269887" marR="0" rtl="0" algn="just">
              <a:lnSpc>
                <a:spcPct val="100000"/>
              </a:lnSpc>
              <a:spcBef>
                <a:spcPts val="700"/>
              </a:spcBef>
              <a:spcAft>
                <a:spcPts val="0"/>
              </a:spcAft>
              <a:buClr>
                <a:schemeClr val="accent1"/>
              </a:buClr>
              <a:buSzPts val="1400"/>
              <a:buFont typeface="Arial"/>
              <a:buNone/>
            </a:pPr>
            <a:r>
              <a:t/>
            </a:r>
            <a:endParaRPr b="0" i="0" sz="1400" u="none" cap="none" strike="noStrike">
              <a:solidFill>
                <a:srgbClr val="3F4548"/>
              </a:solidFill>
              <a:latin typeface="Arial"/>
              <a:ea typeface="Arial"/>
              <a:cs typeface="Arial"/>
              <a:sym typeface="Arial"/>
            </a:endParaRPr>
          </a:p>
          <a:p>
            <a:pPr indent="-180987" lvl="0" marL="269887" marR="0" rtl="0" algn="just">
              <a:lnSpc>
                <a:spcPct val="100000"/>
              </a:lnSpc>
              <a:spcBef>
                <a:spcPts val="700"/>
              </a:spcBef>
              <a:spcAft>
                <a:spcPts val="0"/>
              </a:spcAft>
              <a:buClr>
                <a:schemeClr val="accent1"/>
              </a:buClr>
              <a:buSzPts val="1400"/>
              <a:buFont typeface="Arial"/>
              <a:buNone/>
            </a:pPr>
            <a:r>
              <a:t/>
            </a:r>
            <a:endParaRPr b="0" i="0" sz="1400" u="none" cap="none" strike="noStrike">
              <a:solidFill>
                <a:srgbClr val="3F4548"/>
              </a:solidFill>
              <a:latin typeface="Arial"/>
              <a:ea typeface="Arial"/>
              <a:cs typeface="Arial"/>
              <a:sym typeface="Arial"/>
            </a:endParaRPr>
          </a:p>
          <a:p>
            <a:pPr indent="-180987" lvl="0" marL="269887" marR="0" rtl="0" algn="just">
              <a:lnSpc>
                <a:spcPct val="100000"/>
              </a:lnSpc>
              <a:spcBef>
                <a:spcPts val="700"/>
              </a:spcBef>
              <a:spcAft>
                <a:spcPts val="0"/>
              </a:spcAft>
              <a:buClr>
                <a:schemeClr val="accent1"/>
              </a:buClr>
              <a:buSzPts val="1400"/>
              <a:buFont typeface="Arial"/>
              <a:buNone/>
            </a:pPr>
            <a:r>
              <a:t/>
            </a:r>
            <a:endParaRPr b="0" i="0" sz="1400" u="none" cap="none" strike="noStrike">
              <a:solidFill>
                <a:srgbClr val="3F4548"/>
              </a:solidFill>
              <a:latin typeface="Arial"/>
              <a:ea typeface="Arial"/>
              <a:cs typeface="Arial"/>
              <a:sym typeface="Arial"/>
            </a:endParaRPr>
          </a:p>
          <a:p>
            <a:pPr indent="-269887" lvl="0" marL="269887" marR="0" rtl="0" algn="just">
              <a:lnSpc>
                <a:spcPct val="100000"/>
              </a:lnSpc>
              <a:spcBef>
                <a:spcPts val="700"/>
              </a:spcBef>
              <a:spcAft>
                <a:spcPts val="0"/>
              </a:spcAft>
              <a:buClr>
                <a:schemeClr val="accent1"/>
              </a:buClr>
              <a:buSzPts val="1400"/>
              <a:buFont typeface="Arial"/>
              <a:buChar char="•"/>
            </a:pPr>
            <a:r>
              <a:rPr b="0" i="0" lang="en-GB" sz="1400" u="none" cap="none" strike="noStrike">
                <a:solidFill>
                  <a:srgbClr val="3F4548"/>
                </a:solidFill>
                <a:latin typeface="Arial"/>
                <a:ea typeface="Arial"/>
                <a:cs typeface="Arial"/>
                <a:sym typeface="Arial"/>
              </a:rPr>
              <a:t>Respondents also believe that the 0.5% prudency margin will remain static but some felt it should not be included at all.</a:t>
            </a:r>
            <a:endParaRPr b="0" i="0" sz="1400" u="none" cap="none" strike="noStrike">
              <a:solidFill>
                <a:srgbClr val="000000"/>
              </a:solidFill>
              <a:latin typeface="Arial"/>
              <a:ea typeface="Arial"/>
              <a:cs typeface="Arial"/>
              <a:sym typeface="Arial"/>
            </a:endParaRPr>
          </a:p>
        </p:txBody>
      </p:sp>
      <p:sp>
        <p:nvSpPr>
          <p:cNvPr id="380" name="Google Shape;380;p34"/>
          <p:cNvSpPr/>
          <p:nvPr/>
        </p:nvSpPr>
        <p:spPr>
          <a:xfrm>
            <a:off x="862654" y="2826347"/>
            <a:ext cx="2208600" cy="846300"/>
          </a:xfrm>
          <a:prstGeom prst="wedgeRectCallout">
            <a:avLst>
              <a:gd fmla="val -20833" name="adj1"/>
              <a:gd fmla="val 62500" name="adj2"/>
            </a:avLst>
          </a:prstGeom>
          <a:solidFill>
            <a:schemeClr val="accent1"/>
          </a:solidFill>
          <a:ln cap="flat" cmpd="sng" w="25400">
            <a:solidFill>
              <a:srgbClr val="3C1D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1" lang="en-GB" sz="1400" u="none" cap="none" strike="noStrike">
                <a:solidFill>
                  <a:schemeClr val="lt1"/>
                </a:solidFill>
                <a:latin typeface="Arial"/>
                <a:ea typeface="Arial"/>
                <a:cs typeface="Arial"/>
                <a:sym typeface="Arial"/>
              </a:rPr>
              <a:t>“[Does] the extra 0.5% for uncertainty… remain”</a:t>
            </a:r>
            <a:endParaRPr b="0" i="0" sz="1400" u="none" cap="none" strike="noStrike">
              <a:solidFill>
                <a:srgbClr val="000000"/>
              </a:solidFill>
              <a:latin typeface="Arial"/>
              <a:ea typeface="Arial"/>
              <a:cs typeface="Arial"/>
              <a:sym typeface="Arial"/>
            </a:endParaRPr>
          </a:p>
        </p:txBody>
      </p:sp>
      <p:sp>
        <p:nvSpPr>
          <p:cNvPr id="381" name="Google Shape;381;p34"/>
          <p:cNvSpPr/>
          <p:nvPr/>
        </p:nvSpPr>
        <p:spPr>
          <a:xfrm>
            <a:off x="3649366" y="2835122"/>
            <a:ext cx="2208600" cy="846300"/>
          </a:xfrm>
          <a:prstGeom prst="wedgeRectCallout">
            <a:avLst>
              <a:gd fmla="val -20833" name="adj1"/>
              <a:gd fmla="val 62500" name="adj2"/>
            </a:avLst>
          </a:prstGeom>
          <a:solidFill>
            <a:schemeClr val="accent1"/>
          </a:solidFill>
          <a:ln cap="flat" cmpd="sng" w="25400">
            <a:solidFill>
              <a:srgbClr val="3C1D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1" lang="en-GB" sz="1400" u="none" cap="none" strike="noStrike">
                <a:solidFill>
                  <a:schemeClr val="lt1"/>
                </a:solidFill>
                <a:latin typeface="Arial"/>
                <a:ea typeface="Arial"/>
                <a:cs typeface="Arial"/>
                <a:sym typeface="Arial"/>
              </a:rPr>
              <a:t>“What inflation rates to assume both short and long term”</a:t>
            </a:r>
            <a:endParaRPr b="0" i="0" sz="1400" u="none" cap="none" strike="noStrike">
              <a:solidFill>
                <a:srgbClr val="000000"/>
              </a:solidFill>
              <a:latin typeface="Arial"/>
              <a:ea typeface="Arial"/>
              <a:cs typeface="Arial"/>
              <a:sym typeface="Arial"/>
            </a:endParaRPr>
          </a:p>
        </p:txBody>
      </p:sp>
      <p:sp>
        <p:nvSpPr>
          <p:cNvPr id="382" name="Google Shape;382;p34"/>
          <p:cNvSpPr/>
          <p:nvPr/>
        </p:nvSpPr>
        <p:spPr>
          <a:xfrm>
            <a:off x="6501350" y="2833887"/>
            <a:ext cx="2208600" cy="846300"/>
          </a:xfrm>
          <a:prstGeom prst="wedgeRectCallout">
            <a:avLst>
              <a:gd fmla="val -20833" name="adj1"/>
              <a:gd fmla="val 62500" name="adj2"/>
            </a:avLst>
          </a:prstGeom>
          <a:solidFill>
            <a:schemeClr val="accent1"/>
          </a:solidFill>
          <a:ln cap="flat" cmpd="sng" w="25400">
            <a:solidFill>
              <a:srgbClr val="3C1D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1" lang="en-GB" sz="1400" u="none" cap="none" strike="noStrike">
                <a:solidFill>
                  <a:schemeClr val="lt1"/>
                </a:solidFill>
                <a:latin typeface="Arial"/>
                <a:ea typeface="Arial"/>
                <a:cs typeface="Arial"/>
                <a:sym typeface="Arial"/>
              </a:rPr>
              <a:t>“The type of dual discount rate method applied”</a:t>
            </a:r>
            <a:endParaRPr b="0" i="0" sz="1400" u="none" cap="none" strike="noStrike">
              <a:solidFill>
                <a:srgbClr val="000000"/>
              </a:solidFill>
              <a:latin typeface="Arial"/>
              <a:ea typeface="Arial"/>
              <a:cs typeface="Arial"/>
              <a:sym typeface="Arial"/>
            </a:endParaRPr>
          </a:p>
        </p:txBody>
      </p:sp>
      <p:sp>
        <p:nvSpPr>
          <p:cNvPr id="383" name="Google Shape;383;p34"/>
          <p:cNvSpPr/>
          <p:nvPr/>
        </p:nvSpPr>
        <p:spPr>
          <a:xfrm>
            <a:off x="9288062" y="2833887"/>
            <a:ext cx="2208600" cy="846300"/>
          </a:xfrm>
          <a:prstGeom prst="wedgeRectCallout">
            <a:avLst>
              <a:gd fmla="val -20833" name="adj1"/>
              <a:gd fmla="val 62500" name="adj2"/>
            </a:avLst>
          </a:prstGeom>
          <a:solidFill>
            <a:schemeClr val="accent1"/>
          </a:solidFill>
          <a:ln cap="flat" cmpd="sng" w="25400">
            <a:solidFill>
              <a:srgbClr val="3C1D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1" lang="en-GB" sz="1400" u="none" cap="none" strike="noStrike">
                <a:solidFill>
                  <a:schemeClr val="lt1"/>
                </a:solidFill>
                <a:latin typeface="Arial"/>
                <a:ea typeface="Arial"/>
                <a:cs typeface="Arial"/>
                <a:sym typeface="Arial"/>
              </a:rPr>
              <a:t>“Investment portfolio and assumptions”</a:t>
            </a:r>
            <a:endParaRPr b="0" i="1" sz="1400" u="none" cap="none" strike="noStrike">
              <a:solidFill>
                <a:schemeClr val="lt1"/>
              </a:solidFill>
              <a:latin typeface="Arial"/>
              <a:ea typeface="Arial"/>
              <a:cs typeface="Arial"/>
              <a:sym typeface="Arial"/>
            </a:endParaRPr>
          </a:p>
        </p:txBody>
      </p:sp>
      <p:sp>
        <p:nvSpPr>
          <p:cNvPr id="384" name="Google Shape;384;p34"/>
          <p:cNvSpPr/>
          <p:nvPr/>
        </p:nvSpPr>
        <p:spPr>
          <a:xfrm>
            <a:off x="5857904" y="4984522"/>
            <a:ext cx="3376200" cy="846300"/>
          </a:xfrm>
          <a:prstGeom prst="wedgeRectCallout">
            <a:avLst>
              <a:gd fmla="val -20833" name="adj1"/>
              <a:gd fmla="val 62500" name="adj2"/>
            </a:avLst>
          </a:prstGeom>
          <a:solidFill>
            <a:schemeClr val="accent1"/>
          </a:solidFill>
          <a:ln cap="flat" cmpd="sng" w="25400">
            <a:solidFill>
              <a:srgbClr val="3C1D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1" lang="en-GB" sz="1400" u="none" cap="none" strike="noStrike">
                <a:solidFill>
                  <a:schemeClr val="lt1"/>
                </a:solidFill>
                <a:latin typeface="Arial"/>
                <a:ea typeface="Arial"/>
                <a:cs typeface="Arial"/>
                <a:sym typeface="Arial"/>
              </a:rPr>
              <a:t>“… also consider that if a claimant is very risk adverse, the PPO option remains a viable option”</a:t>
            </a:r>
            <a:endParaRPr b="0" i="0" sz="1400" u="none" cap="none" strike="noStrike">
              <a:solidFill>
                <a:srgbClr val="000000"/>
              </a:solidFill>
              <a:latin typeface="Arial"/>
              <a:ea typeface="Arial"/>
              <a:cs typeface="Arial"/>
              <a:sym typeface="Arial"/>
            </a:endParaRPr>
          </a:p>
        </p:txBody>
      </p:sp>
      <p:sp>
        <p:nvSpPr>
          <p:cNvPr id="385" name="Google Shape;385;p34"/>
          <p:cNvSpPr/>
          <p:nvPr/>
        </p:nvSpPr>
        <p:spPr>
          <a:xfrm>
            <a:off x="991864" y="4984522"/>
            <a:ext cx="3376200" cy="846300"/>
          </a:xfrm>
          <a:prstGeom prst="wedgeRectCallout">
            <a:avLst>
              <a:gd fmla="val -20833" name="adj1"/>
              <a:gd fmla="val 62500" name="adj2"/>
            </a:avLst>
          </a:prstGeom>
          <a:solidFill>
            <a:schemeClr val="accent1"/>
          </a:solidFill>
          <a:ln cap="flat" cmpd="sng" w="25400">
            <a:solidFill>
              <a:srgbClr val="3C1D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1" lang="en-GB" sz="1400" u="none" cap="none" strike="noStrike">
                <a:solidFill>
                  <a:schemeClr val="lt1"/>
                </a:solidFill>
                <a:latin typeface="Arial"/>
                <a:ea typeface="Arial"/>
                <a:cs typeface="Arial"/>
                <a:sym typeface="Arial"/>
              </a:rPr>
              <a:t>“In principle [it] shouldn't be needed as [it] deviates from [the] 100% compensation principle.”</a:t>
            </a:r>
            <a:endParaRPr b="0" i="0" sz="1400" u="none" cap="none" strike="noStrike">
              <a:solidFill>
                <a:srgbClr val="000000"/>
              </a:solidFill>
              <a:latin typeface="Arial"/>
              <a:ea typeface="Arial"/>
              <a:cs typeface="Arial"/>
              <a:sym typeface="Arial"/>
            </a:endParaRPr>
          </a:p>
        </p:txBody>
      </p:sp>
      <p:sp>
        <p:nvSpPr>
          <p:cNvPr id="386" name="Google Shape;386;p34"/>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35"/>
          <p:cNvSpPr txBox="1"/>
          <p:nvPr>
            <p:ph type="title"/>
          </p:nvPr>
        </p:nvSpPr>
        <p:spPr>
          <a:xfrm>
            <a:off x="527056" y="260648"/>
            <a:ext cx="11393700" cy="1143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2800"/>
              <a:t>Slido</a:t>
            </a:r>
            <a:br>
              <a:rPr lang="en-GB" sz="2800"/>
            </a:br>
            <a:r>
              <a:rPr b="0" lang="en-GB" sz="2400"/>
              <a:t>Participants can join at slido.com with #3571016</a:t>
            </a:r>
            <a:endParaRPr b="0"/>
          </a:p>
        </p:txBody>
      </p:sp>
      <p:sp>
        <p:nvSpPr>
          <p:cNvPr id="393" name="Google Shape;393;p35"/>
          <p:cNvSpPr txBox="1"/>
          <p:nvPr/>
        </p:nvSpPr>
        <p:spPr>
          <a:xfrm>
            <a:off x="1229900" y="1529450"/>
            <a:ext cx="94047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GB" sz="2400">
                <a:solidFill>
                  <a:srgbClr val="080808"/>
                </a:solidFill>
              </a:rPr>
              <a:t>If a dual rate system were to be introduced, what term do you think would be considered the most appropriate ‘switch over’ point?</a:t>
            </a:r>
            <a:endParaRPr b="0" i="0" sz="2400" u="none" cap="none" strike="noStrike">
              <a:solidFill>
                <a:srgbClr val="3F4548"/>
              </a:solidFill>
              <a:latin typeface="Arial"/>
              <a:ea typeface="Arial"/>
              <a:cs typeface="Arial"/>
              <a:sym typeface="Arial"/>
            </a:endParaRPr>
          </a:p>
        </p:txBody>
      </p:sp>
      <p:sp>
        <p:nvSpPr>
          <p:cNvPr id="394" name="Google Shape;394;p35"/>
          <p:cNvSpPr txBox="1"/>
          <p:nvPr/>
        </p:nvSpPr>
        <p:spPr>
          <a:xfrm>
            <a:off x="1229894" y="2755618"/>
            <a:ext cx="8640900" cy="2555100"/>
          </a:xfrm>
          <a:prstGeom prst="rect">
            <a:avLst/>
          </a:prstGeom>
          <a:noFill/>
          <a:ln>
            <a:noFill/>
          </a:ln>
        </p:spPr>
        <p:txBody>
          <a:bodyPr anchorCtr="0" anchor="t" bIns="45700" lIns="91425" spcFirstLastPara="1" rIns="91425" wrap="square" tIns="45700">
            <a:spAutoFit/>
          </a:bodyPr>
          <a:lstStyle/>
          <a:p>
            <a:pPr indent="-269887" lvl="0" marL="269887" marR="0" rtl="0" algn="l">
              <a:lnSpc>
                <a:spcPct val="100000"/>
              </a:lnSpc>
              <a:spcBef>
                <a:spcPts val="0"/>
              </a:spcBef>
              <a:spcAft>
                <a:spcPts val="0"/>
              </a:spcAft>
              <a:buClr>
                <a:schemeClr val="accent1"/>
              </a:buClr>
              <a:buSzPts val="2400"/>
              <a:buFont typeface="Arial"/>
              <a:buChar char="•"/>
            </a:pPr>
            <a:r>
              <a:rPr b="0" i="0" lang="en-GB" sz="2400" u="none" cap="none" strike="noStrike">
                <a:solidFill>
                  <a:srgbClr val="3F4548"/>
                </a:solidFill>
                <a:latin typeface="Arial"/>
                <a:ea typeface="Arial"/>
                <a:cs typeface="Arial"/>
                <a:sym typeface="Arial"/>
              </a:rPr>
              <a:t>Less than 5 years</a:t>
            </a:r>
            <a:endParaRPr b="0" i="0" sz="1400" u="none" cap="none" strike="noStrike">
              <a:solidFill>
                <a:srgbClr val="000000"/>
              </a:solidFill>
              <a:latin typeface="Arial"/>
              <a:ea typeface="Arial"/>
              <a:cs typeface="Arial"/>
              <a:sym typeface="Arial"/>
            </a:endParaRPr>
          </a:p>
          <a:p>
            <a:pPr indent="-269887" lvl="0" marL="269887" marR="0" rtl="0" algn="l">
              <a:lnSpc>
                <a:spcPct val="100000"/>
              </a:lnSpc>
              <a:spcBef>
                <a:spcPts val="1200"/>
              </a:spcBef>
              <a:spcAft>
                <a:spcPts val="0"/>
              </a:spcAft>
              <a:buClr>
                <a:schemeClr val="accent1"/>
              </a:buClr>
              <a:buSzPts val="2400"/>
              <a:buFont typeface="Arial"/>
              <a:buChar char="•"/>
            </a:pPr>
            <a:r>
              <a:rPr b="0" i="0" lang="en-GB" sz="2400" u="none" cap="none" strike="noStrike">
                <a:solidFill>
                  <a:srgbClr val="3F4548"/>
                </a:solidFill>
                <a:latin typeface="Arial"/>
                <a:ea typeface="Arial"/>
                <a:cs typeface="Arial"/>
                <a:sym typeface="Arial"/>
              </a:rPr>
              <a:t>5 - 10 years</a:t>
            </a:r>
            <a:endParaRPr b="0" i="0" sz="1400" u="none" cap="none" strike="noStrike">
              <a:solidFill>
                <a:srgbClr val="000000"/>
              </a:solidFill>
              <a:latin typeface="Arial"/>
              <a:ea typeface="Arial"/>
              <a:cs typeface="Arial"/>
              <a:sym typeface="Arial"/>
            </a:endParaRPr>
          </a:p>
          <a:p>
            <a:pPr indent="-269887" lvl="0" marL="269887" marR="0" rtl="0" algn="l">
              <a:lnSpc>
                <a:spcPct val="100000"/>
              </a:lnSpc>
              <a:spcBef>
                <a:spcPts val="1200"/>
              </a:spcBef>
              <a:spcAft>
                <a:spcPts val="0"/>
              </a:spcAft>
              <a:buClr>
                <a:schemeClr val="accent1"/>
              </a:buClr>
              <a:buSzPts val="2400"/>
              <a:buFont typeface="Arial"/>
              <a:buChar char="•"/>
            </a:pPr>
            <a:r>
              <a:rPr b="0" i="0" lang="en-GB" sz="2400" u="none" cap="none" strike="noStrike">
                <a:solidFill>
                  <a:srgbClr val="3F4548"/>
                </a:solidFill>
                <a:latin typeface="Arial"/>
                <a:ea typeface="Arial"/>
                <a:cs typeface="Arial"/>
                <a:sym typeface="Arial"/>
              </a:rPr>
              <a:t>10 - 15 years</a:t>
            </a:r>
            <a:endParaRPr b="0" i="0" sz="1400" u="none" cap="none" strike="noStrike">
              <a:solidFill>
                <a:srgbClr val="000000"/>
              </a:solidFill>
              <a:latin typeface="Arial"/>
              <a:ea typeface="Arial"/>
              <a:cs typeface="Arial"/>
              <a:sym typeface="Arial"/>
            </a:endParaRPr>
          </a:p>
          <a:p>
            <a:pPr indent="-269887" lvl="0" marL="269887" marR="0" rtl="0" algn="l">
              <a:lnSpc>
                <a:spcPct val="100000"/>
              </a:lnSpc>
              <a:spcBef>
                <a:spcPts val="1200"/>
              </a:spcBef>
              <a:spcAft>
                <a:spcPts val="0"/>
              </a:spcAft>
              <a:buClr>
                <a:schemeClr val="accent1"/>
              </a:buClr>
              <a:buSzPts val="2400"/>
              <a:buFont typeface="Arial"/>
              <a:buChar char="•"/>
            </a:pPr>
            <a:r>
              <a:rPr b="0" i="0" lang="en-GB" sz="2400" u="none" cap="none" strike="noStrike">
                <a:solidFill>
                  <a:srgbClr val="3F4548"/>
                </a:solidFill>
                <a:latin typeface="Arial"/>
                <a:ea typeface="Arial"/>
                <a:cs typeface="Arial"/>
                <a:sym typeface="Arial"/>
              </a:rPr>
              <a:t>15 - 20 years</a:t>
            </a:r>
            <a:endParaRPr b="0" i="0" sz="1400" u="none" cap="none" strike="noStrike">
              <a:solidFill>
                <a:srgbClr val="000000"/>
              </a:solidFill>
              <a:latin typeface="Arial"/>
              <a:ea typeface="Arial"/>
              <a:cs typeface="Arial"/>
              <a:sym typeface="Arial"/>
            </a:endParaRPr>
          </a:p>
          <a:p>
            <a:pPr indent="-269887" lvl="0" marL="269887" marR="0" rtl="0" algn="l">
              <a:lnSpc>
                <a:spcPct val="100000"/>
              </a:lnSpc>
              <a:spcBef>
                <a:spcPts val="1200"/>
              </a:spcBef>
              <a:spcAft>
                <a:spcPts val="0"/>
              </a:spcAft>
              <a:buClr>
                <a:schemeClr val="accent1"/>
              </a:buClr>
              <a:buSzPts val="2400"/>
              <a:buFont typeface="Arial"/>
              <a:buChar char="•"/>
            </a:pPr>
            <a:r>
              <a:rPr b="0" i="0" lang="en-GB" sz="2400" u="none" cap="none" strike="noStrike">
                <a:solidFill>
                  <a:srgbClr val="3F4548"/>
                </a:solidFill>
                <a:latin typeface="Arial"/>
                <a:ea typeface="Arial"/>
                <a:cs typeface="Arial"/>
                <a:sym typeface="Arial"/>
              </a:rPr>
              <a:t>20+ years</a:t>
            </a:r>
            <a:endParaRPr b="0" i="0" sz="1400" u="none" cap="none" strike="noStrike">
              <a:solidFill>
                <a:srgbClr val="000000"/>
              </a:solidFill>
              <a:latin typeface="Arial"/>
              <a:ea typeface="Arial"/>
              <a:cs typeface="Arial"/>
              <a:sym typeface="Arial"/>
            </a:endParaRPr>
          </a:p>
        </p:txBody>
      </p:sp>
      <p:sp>
        <p:nvSpPr>
          <p:cNvPr id="395" name="Google Shape;395;p35"/>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6"/>
          <p:cNvSpPr txBox="1"/>
          <p:nvPr>
            <p:ph type="title"/>
          </p:nvPr>
        </p:nvSpPr>
        <p:spPr>
          <a:xfrm>
            <a:off x="527056" y="260648"/>
            <a:ext cx="11393700" cy="1143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2800"/>
              <a:t>10-15 years is generally seen as the most appropriate ‘switch over’ point</a:t>
            </a:r>
            <a:endParaRPr/>
          </a:p>
        </p:txBody>
      </p:sp>
      <p:sp>
        <p:nvSpPr>
          <p:cNvPr id="402" name="Google Shape;402;p36"/>
          <p:cNvSpPr txBox="1"/>
          <p:nvPr/>
        </p:nvSpPr>
        <p:spPr>
          <a:xfrm>
            <a:off x="6128287" y="1997838"/>
            <a:ext cx="5536800" cy="2816700"/>
          </a:xfrm>
          <a:prstGeom prst="rect">
            <a:avLst/>
          </a:prstGeom>
          <a:noFill/>
          <a:ln>
            <a:noFill/>
          </a:ln>
        </p:spPr>
        <p:txBody>
          <a:bodyPr anchorCtr="0" anchor="t" bIns="45700" lIns="91425" spcFirstLastPara="1" rIns="91425" wrap="square" tIns="45700">
            <a:spAutoFit/>
          </a:bodyPr>
          <a:lstStyle/>
          <a:p>
            <a:pPr indent="-269887" lvl="0" marL="269887" marR="0" rtl="0" algn="l">
              <a:lnSpc>
                <a:spcPct val="100000"/>
              </a:lnSpc>
              <a:spcBef>
                <a:spcPts val="0"/>
              </a:spcBef>
              <a:spcAft>
                <a:spcPts val="0"/>
              </a:spcAft>
              <a:buClr>
                <a:schemeClr val="accent1"/>
              </a:buClr>
              <a:buSzPts val="1800"/>
              <a:buFont typeface="Arial"/>
              <a:buChar char="•"/>
            </a:pPr>
            <a:r>
              <a:rPr b="0" i="0" lang="en-GB" sz="1800" u="none" cap="none" strike="noStrike">
                <a:solidFill>
                  <a:srgbClr val="3F4548"/>
                </a:solidFill>
                <a:latin typeface="Arial"/>
                <a:ea typeface="Arial"/>
                <a:cs typeface="Arial"/>
                <a:sym typeface="Arial"/>
              </a:rPr>
              <a:t>Respondents were fairly unanimous in suggesting that an appropriate ‘switch over’ point would be </a:t>
            </a:r>
            <a:r>
              <a:rPr b="1" i="0" lang="en-GB" sz="1800" u="none" cap="none" strike="noStrike">
                <a:solidFill>
                  <a:srgbClr val="3F4548"/>
                </a:solidFill>
                <a:latin typeface="Arial"/>
                <a:ea typeface="Arial"/>
                <a:cs typeface="Arial"/>
                <a:sym typeface="Arial"/>
              </a:rPr>
              <a:t>between 10-15 years</a:t>
            </a:r>
            <a:endParaRPr b="1" i="0" sz="1400" u="none" cap="none" strike="noStrike">
              <a:solidFill>
                <a:srgbClr val="000000"/>
              </a:solidFill>
              <a:latin typeface="Arial"/>
              <a:ea typeface="Arial"/>
              <a:cs typeface="Arial"/>
              <a:sym typeface="Arial"/>
            </a:endParaRPr>
          </a:p>
          <a:p>
            <a:pPr indent="-269887" lvl="0" marL="269887" marR="0" rtl="0" algn="l">
              <a:lnSpc>
                <a:spcPct val="100000"/>
              </a:lnSpc>
              <a:spcBef>
                <a:spcPts val="900"/>
              </a:spcBef>
              <a:spcAft>
                <a:spcPts val="0"/>
              </a:spcAft>
              <a:buClr>
                <a:schemeClr val="accent1"/>
              </a:buClr>
              <a:buSzPts val="1800"/>
              <a:buFont typeface="Arial"/>
              <a:buChar char="•"/>
            </a:pPr>
            <a:r>
              <a:rPr b="0" i="0" lang="en-GB" sz="1800" u="none" cap="none" strike="noStrike">
                <a:solidFill>
                  <a:srgbClr val="3F4548"/>
                </a:solidFill>
                <a:latin typeface="Arial"/>
                <a:ea typeface="Arial"/>
                <a:cs typeface="Arial"/>
                <a:sym typeface="Arial"/>
              </a:rPr>
              <a:t>The consensus is that the framework of a dual/multiple rate should be </a:t>
            </a:r>
            <a:r>
              <a:rPr b="1" i="0" lang="en-GB" sz="1800" u="none" cap="none" strike="noStrike">
                <a:solidFill>
                  <a:srgbClr val="3F4548"/>
                </a:solidFill>
                <a:latin typeface="Arial"/>
                <a:ea typeface="Arial"/>
                <a:cs typeface="Arial"/>
                <a:sym typeface="Arial"/>
              </a:rPr>
              <a:t>considered less frequently</a:t>
            </a:r>
            <a:r>
              <a:rPr b="0" i="0" lang="en-GB" sz="1800" u="none" cap="none" strike="noStrike">
                <a:solidFill>
                  <a:srgbClr val="3F4548"/>
                </a:solidFill>
                <a:latin typeface="Arial"/>
                <a:ea typeface="Arial"/>
                <a:cs typeface="Arial"/>
                <a:sym typeface="Arial"/>
              </a:rPr>
              <a:t> than the standard review cycle</a:t>
            </a:r>
            <a:endParaRPr b="0" i="0" sz="1800" u="none" cap="none" strike="noStrike">
              <a:solidFill>
                <a:srgbClr val="3F4548"/>
              </a:solidFill>
              <a:latin typeface="Arial"/>
              <a:ea typeface="Arial"/>
              <a:cs typeface="Arial"/>
              <a:sym typeface="Arial"/>
            </a:endParaRPr>
          </a:p>
          <a:p>
            <a:pPr indent="-269887" lvl="0" marL="269887" marR="0" rtl="0" algn="l">
              <a:lnSpc>
                <a:spcPct val="100000"/>
              </a:lnSpc>
              <a:spcBef>
                <a:spcPts val="900"/>
              </a:spcBef>
              <a:spcAft>
                <a:spcPts val="0"/>
              </a:spcAft>
              <a:buClr>
                <a:schemeClr val="accent1"/>
              </a:buClr>
              <a:buSzPts val="1800"/>
              <a:buFont typeface="Arial"/>
              <a:buChar char="•"/>
            </a:pPr>
            <a:r>
              <a:rPr b="0" i="0" lang="en-GB" sz="1800" u="none" cap="none" strike="noStrike">
                <a:solidFill>
                  <a:srgbClr val="3F4548"/>
                </a:solidFill>
                <a:latin typeface="Arial"/>
                <a:ea typeface="Arial"/>
                <a:cs typeface="Arial"/>
                <a:sym typeface="Arial"/>
              </a:rPr>
              <a:t>Respondents suggested that the short term rate should be reviewed every 2-3 years, while the long term rate should be reviewed every 4-5 years</a:t>
            </a:r>
            <a:endParaRPr b="0" i="0" sz="1400" u="none" cap="none" strike="noStrike">
              <a:solidFill>
                <a:srgbClr val="000000"/>
              </a:solidFill>
              <a:latin typeface="Arial"/>
              <a:ea typeface="Arial"/>
              <a:cs typeface="Arial"/>
              <a:sym typeface="Arial"/>
            </a:endParaRPr>
          </a:p>
        </p:txBody>
      </p:sp>
      <p:pic>
        <p:nvPicPr>
          <p:cNvPr id="403" name="Google Shape;403;p36"/>
          <p:cNvPicPr preferRelativeResize="0"/>
          <p:nvPr/>
        </p:nvPicPr>
        <p:blipFill rotWithShape="1">
          <a:blip r:embed="rId3">
            <a:alphaModFix/>
          </a:blip>
          <a:srcRect b="0" l="0" r="0" t="0"/>
          <a:stretch/>
        </p:blipFill>
        <p:spPr>
          <a:xfrm>
            <a:off x="527047" y="1570277"/>
            <a:ext cx="5144100" cy="3717300"/>
          </a:xfrm>
          <a:prstGeom prst="rect">
            <a:avLst/>
          </a:prstGeom>
          <a:noFill/>
          <a:ln>
            <a:noFill/>
          </a:ln>
        </p:spPr>
      </p:pic>
      <p:sp>
        <p:nvSpPr>
          <p:cNvPr id="404" name="Google Shape;404;p36"/>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7"/>
          <p:cNvSpPr txBox="1"/>
          <p:nvPr>
            <p:ph idx="1" type="body"/>
          </p:nvPr>
        </p:nvSpPr>
        <p:spPr>
          <a:xfrm>
            <a:off x="568350" y="1828046"/>
            <a:ext cx="11055300" cy="3201900"/>
          </a:xfrm>
          <a:prstGeom prst="rect">
            <a:avLst/>
          </a:prstGeom>
          <a:noFill/>
          <a:ln>
            <a:noFill/>
          </a:ln>
        </p:spPr>
        <p:txBody>
          <a:bodyPr anchorCtr="0" anchor="t" bIns="45700" lIns="91425" spcFirstLastPara="1" rIns="91425" wrap="square" tIns="45700">
            <a:noAutofit/>
          </a:bodyPr>
          <a:lstStyle/>
          <a:p>
            <a:pPr indent="-269887" lvl="0" marL="269887" rtl="0" algn="l">
              <a:lnSpc>
                <a:spcPct val="100000"/>
              </a:lnSpc>
              <a:spcBef>
                <a:spcPts val="1200"/>
              </a:spcBef>
              <a:spcAft>
                <a:spcPts val="0"/>
              </a:spcAft>
              <a:buSzPts val="2400"/>
              <a:buFont typeface="Arial"/>
              <a:buChar char="•"/>
            </a:pPr>
            <a:r>
              <a:rPr lang="en-GB">
                <a:solidFill>
                  <a:srgbClr val="080808"/>
                </a:solidFill>
              </a:rPr>
              <a:t>Question: </a:t>
            </a:r>
            <a:endParaRPr/>
          </a:p>
          <a:p>
            <a:pPr indent="0" lvl="0" marL="0" rtl="0" algn="l">
              <a:lnSpc>
                <a:spcPct val="100000"/>
              </a:lnSpc>
              <a:spcBef>
                <a:spcPts val="1200"/>
              </a:spcBef>
              <a:spcAft>
                <a:spcPts val="0"/>
              </a:spcAft>
              <a:buSzPts val="2400"/>
              <a:buFont typeface="Arial"/>
              <a:buNone/>
            </a:pPr>
            <a:r>
              <a:rPr lang="en-GB">
                <a:solidFill>
                  <a:srgbClr val="080808"/>
                </a:solidFill>
              </a:rPr>
              <a:t>Do you have a view on when the new Ogden discount rate will be announced in England and Wales?</a:t>
            </a:r>
            <a:endParaRPr>
              <a:solidFill>
                <a:srgbClr val="080808"/>
              </a:solidFill>
            </a:endParaRPr>
          </a:p>
          <a:p>
            <a:pPr indent="-268300" lvl="1" marL="717585" rtl="0" algn="l">
              <a:lnSpc>
                <a:spcPct val="100000"/>
              </a:lnSpc>
              <a:spcBef>
                <a:spcPts val="1000"/>
              </a:spcBef>
              <a:spcAft>
                <a:spcPts val="0"/>
              </a:spcAft>
              <a:buSzPts val="2000"/>
              <a:buFont typeface="Arial"/>
              <a:buChar char="–"/>
            </a:pPr>
            <a:r>
              <a:rPr lang="en-GB">
                <a:solidFill>
                  <a:srgbClr val="080808"/>
                </a:solidFill>
              </a:rPr>
              <a:t>Q1 2024 / Q2 2024 / Q3 2024 / Q4 2024 / Q1 2025 / Q2 2025</a:t>
            </a:r>
            <a:endParaRPr>
              <a:solidFill>
                <a:srgbClr val="080808"/>
              </a:solidFill>
            </a:endParaRPr>
          </a:p>
          <a:p>
            <a:pPr indent="-117487" lvl="0" marL="269887" rtl="0" algn="l">
              <a:lnSpc>
                <a:spcPct val="100000"/>
              </a:lnSpc>
              <a:spcBef>
                <a:spcPts val="1200"/>
              </a:spcBef>
              <a:spcAft>
                <a:spcPts val="0"/>
              </a:spcAft>
              <a:buSzPts val="2400"/>
              <a:buFont typeface="Arial"/>
              <a:buNone/>
            </a:pPr>
            <a:r>
              <a:t/>
            </a:r>
            <a:endParaRPr>
              <a:solidFill>
                <a:srgbClr val="080808"/>
              </a:solidFill>
            </a:endParaRPr>
          </a:p>
          <a:p>
            <a:pPr indent="-269887" lvl="0" marL="269887" rtl="0" algn="l">
              <a:lnSpc>
                <a:spcPct val="100000"/>
              </a:lnSpc>
              <a:spcBef>
                <a:spcPts val="1200"/>
              </a:spcBef>
              <a:spcAft>
                <a:spcPts val="0"/>
              </a:spcAft>
              <a:buSzPts val="2400"/>
              <a:buFont typeface="Arial"/>
              <a:buChar char="•"/>
            </a:pPr>
            <a:r>
              <a:rPr lang="en-GB">
                <a:solidFill>
                  <a:srgbClr val="080808"/>
                </a:solidFill>
              </a:rPr>
              <a:t>Question:</a:t>
            </a:r>
            <a:endParaRPr/>
          </a:p>
          <a:p>
            <a:pPr indent="0" lvl="0" marL="0" rtl="0" algn="l">
              <a:lnSpc>
                <a:spcPct val="100000"/>
              </a:lnSpc>
              <a:spcBef>
                <a:spcPts val="1200"/>
              </a:spcBef>
              <a:spcAft>
                <a:spcPts val="0"/>
              </a:spcAft>
              <a:buSzPts val="2400"/>
              <a:buNone/>
            </a:pPr>
            <a:r>
              <a:rPr lang="en-GB">
                <a:solidFill>
                  <a:srgbClr val="080808"/>
                </a:solidFill>
              </a:rPr>
              <a:t>If the next ODR is a single rate, </a:t>
            </a:r>
            <a:r>
              <a:rPr b="0" i="0" lang="en-GB">
                <a:latin typeface="Roboto"/>
                <a:ea typeface="Roboto"/>
                <a:cs typeface="Roboto"/>
                <a:sym typeface="Roboto"/>
              </a:rPr>
              <a:t>what do you think it will be?</a:t>
            </a:r>
            <a:endParaRPr/>
          </a:p>
        </p:txBody>
      </p:sp>
      <p:sp>
        <p:nvSpPr>
          <p:cNvPr id="413" name="Google Shape;413;p37"/>
          <p:cNvSpPr txBox="1"/>
          <p:nvPr/>
        </p:nvSpPr>
        <p:spPr>
          <a:xfrm>
            <a:off x="399150" y="455596"/>
            <a:ext cx="11393700" cy="1143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2800" u="none" cap="none" strike="noStrike">
                <a:solidFill>
                  <a:schemeClr val="accent1"/>
                </a:solidFill>
                <a:latin typeface="Arial"/>
                <a:ea typeface="Arial"/>
                <a:cs typeface="Arial"/>
                <a:sym typeface="Arial"/>
              </a:rPr>
              <a:t>Slido</a:t>
            </a:r>
            <a:br>
              <a:rPr b="1" i="0" lang="en-GB" sz="2800" u="none" cap="none" strike="noStrike">
                <a:solidFill>
                  <a:schemeClr val="accent1"/>
                </a:solidFill>
                <a:latin typeface="Arial"/>
                <a:ea typeface="Arial"/>
                <a:cs typeface="Arial"/>
                <a:sym typeface="Arial"/>
              </a:rPr>
            </a:br>
            <a:r>
              <a:rPr b="0" i="0" lang="en-GB" sz="2400" u="none" cap="none" strike="noStrike">
                <a:solidFill>
                  <a:schemeClr val="accent1"/>
                </a:solidFill>
                <a:latin typeface="Arial"/>
                <a:ea typeface="Arial"/>
                <a:cs typeface="Arial"/>
                <a:sym typeface="Arial"/>
              </a:rPr>
              <a:t>Participants can join at slido.com with #3571016</a:t>
            </a:r>
            <a:endParaRPr b="0" i="0" sz="3200" u="none" cap="none" strike="noStrike">
              <a:solidFill>
                <a:schemeClr val="accent1"/>
              </a:solidFill>
              <a:latin typeface="Arial"/>
              <a:ea typeface="Arial"/>
              <a:cs typeface="Arial"/>
              <a:sym typeface="Arial"/>
            </a:endParaRPr>
          </a:p>
        </p:txBody>
      </p:sp>
      <p:sp>
        <p:nvSpPr>
          <p:cNvPr id="414" name="Google Shape;414;p37"/>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38"/>
          <p:cNvSpPr txBox="1"/>
          <p:nvPr>
            <p:ph type="title"/>
          </p:nvPr>
        </p:nvSpPr>
        <p:spPr>
          <a:xfrm>
            <a:off x="527050" y="260646"/>
            <a:ext cx="11055300" cy="795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accent1"/>
              </a:buClr>
              <a:buSzPts val="2600"/>
              <a:buFont typeface="Arial"/>
              <a:buNone/>
            </a:pPr>
            <a:r>
              <a:rPr lang="en-GB" sz="2600"/>
              <a:t>Expectations of an increased ODR to be announced in Q3 or Q4 2024</a:t>
            </a:r>
            <a:endParaRPr/>
          </a:p>
        </p:txBody>
      </p:sp>
      <p:sp>
        <p:nvSpPr>
          <p:cNvPr id="423" name="Google Shape;423;p38"/>
          <p:cNvSpPr txBox="1"/>
          <p:nvPr/>
        </p:nvSpPr>
        <p:spPr>
          <a:xfrm>
            <a:off x="5252950" y="1056246"/>
            <a:ext cx="6329400" cy="3637800"/>
          </a:xfrm>
          <a:prstGeom prst="rect">
            <a:avLst/>
          </a:prstGeom>
          <a:noFill/>
          <a:ln>
            <a:noFill/>
          </a:ln>
        </p:spPr>
        <p:txBody>
          <a:bodyPr anchorCtr="0" anchor="t" bIns="45700" lIns="91425" spcFirstLastPara="1" rIns="91425" wrap="square" tIns="45700">
            <a:noAutofit/>
          </a:bodyPr>
          <a:lstStyle/>
          <a:p>
            <a:pPr indent="-257175" lvl="0" marL="269875" marR="0" rtl="0" algn="l">
              <a:lnSpc>
                <a:spcPct val="100000"/>
              </a:lnSpc>
              <a:spcBef>
                <a:spcPts val="800"/>
              </a:spcBef>
              <a:spcAft>
                <a:spcPts val="0"/>
              </a:spcAft>
              <a:buClr>
                <a:schemeClr val="accent1"/>
              </a:buClr>
              <a:buSzPts val="1400"/>
              <a:buFont typeface="Arial"/>
              <a:buChar char="•"/>
            </a:pPr>
            <a:r>
              <a:rPr b="0" i="0" lang="en-GB" sz="1600" u="none" cap="none" strike="noStrike">
                <a:solidFill>
                  <a:srgbClr val="3F4548"/>
                </a:solidFill>
                <a:latin typeface="Arial"/>
                <a:ea typeface="Arial"/>
                <a:cs typeface="Arial"/>
                <a:sym typeface="Arial"/>
              </a:rPr>
              <a:t>Most respondents felt the ODR is likely to increase </a:t>
            </a:r>
            <a:endParaRPr b="0" i="0" sz="1400" u="none" cap="none" strike="noStrike">
              <a:solidFill>
                <a:srgbClr val="000000"/>
              </a:solidFill>
              <a:latin typeface="Arial"/>
              <a:ea typeface="Arial"/>
              <a:cs typeface="Arial"/>
              <a:sym typeface="Arial"/>
            </a:endParaRPr>
          </a:p>
          <a:p>
            <a:pPr indent="-257175" lvl="0" marL="269875" marR="0" rtl="0" algn="l">
              <a:lnSpc>
                <a:spcPct val="100000"/>
              </a:lnSpc>
              <a:spcBef>
                <a:spcPts val="800"/>
              </a:spcBef>
              <a:spcAft>
                <a:spcPts val="0"/>
              </a:spcAft>
              <a:buClr>
                <a:schemeClr val="accent1"/>
              </a:buClr>
              <a:buSzPts val="1400"/>
              <a:buFont typeface="Arial"/>
              <a:buChar char="•"/>
            </a:pPr>
            <a:r>
              <a:rPr b="0" i="0" lang="en-GB" sz="1600" u="none" cap="none" strike="noStrike">
                <a:solidFill>
                  <a:srgbClr val="3F4548"/>
                </a:solidFill>
                <a:latin typeface="Arial"/>
                <a:ea typeface="Arial"/>
                <a:cs typeface="Arial"/>
                <a:sym typeface="Arial"/>
              </a:rPr>
              <a:t>However no respondents have yet allowed for a change in ODR in their current reserving or pricing for England and Wales exposure</a:t>
            </a:r>
            <a:endParaRPr b="0" i="0" sz="1600" u="none" cap="none" strike="noStrike">
              <a:solidFill>
                <a:srgbClr val="000000"/>
              </a:solidFill>
              <a:latin typeface="Arial"/>
              <a:ea typeface="Arial"/>
              <a:cs typeface="Arial"/>
              <a:sym typeface="Arial"/>
            </a:endParaRPr>
          </a:p>
          <a:p>
            <a:pPr indent="-257175" lvl="0" marL="269875" marR="0" rtl="0" algn="l">
              <a:lnSpc>
                <a:spcPct val="100000"/>
              </a:lnSpc>
              <a:spcBef>
                <a:spcPts val="800"/>
              </a:spcBef>
              <a:spcAft>
                <a:spcPts val="0"/>
              </a:spcAft>
              <a:buClr>
                <a:schemeClr val="accent1"/>
              </a:buClr>
              <a:buSzPts val="1400"/>
              <a:buFont typeface="Arial"/>
              <a:buChar char="•"/>
            </a:pPr>
            <a:r>
              <a:rPr b="0" i="0" lang="en-GB" sz="1600" u="none" cap="none" strike="noStrike">
                <a:solidFill>
                  <a:srgbClr val="3F4548"/>
                </a:solidFill>
                <a:latin typeface="Arial"/>
                <a:ea typeface="Arial"/>
                <a:cs typeface="Arial"/>
                <a:sym typeface="Arial"/>
              </a:rPr>
              <a:t>Almost 90</a:t>
            </a:r>
            <a:r>
              <a:rPr b="1" i="0" lang="en-GB" sz="1600" u="none" cap="none" strike="noStrike">
                <a:solidFill>
                  <a:srgbClr val="3F4548"/>
                </a:solidFill>
                <a:latin typeface="Arial"/>
                <a:ea typeface="Arial"/>
                <a:cs typeface="Arial"/>
                <a:sym typeface="Arial"/>
              </a:rPr>
              <a:t>% of respondents expect to start allowing for a change in ODR in 2024</a:t>
            </a:r>
            <a:r>
              <a:rPr b="0" i="0" lang="en-GB" sz="1600" u="none" cap="none" strike="noStrike">
                <a:solidFill>
                  <a:srgbClr val="3F4548"/>
                </a:solidFill>
                <a:latin typeface="Arial"/>
                <a:ea typeface="Arial"/>
                <a:cs typeface="Arial"/>
                <a:sym typeface="Arial"/>
              </a:rPr>
              <a:t> with the remaining 10% expecting to allow for a change only when the new ODR is announced</a:t>
            </a:r>
            <a:endParaRPr b="0" i="0" sz="1600" u="none" cap="none" strike="noStrike">
              <a:solidFill>
                <a:srgbClr val="000000"/>
              </a:solidFill>
              <a:latin typeface="Arial"/>
              <a:ea typeface="Arial"/>
              <a:cs typeface="Arial"/>
              <a:sym typeface="Arial"/>
            </a:endParaRPr>
          </a:p>
          <a:p>
            <a:pPr indent="-257175" lvl="0" marL="269875" marR="0" rtl="0" algn="l">
              <a:lnSpc>
                <a:spcPct val="100000"/>
              </a:lnSpc>
              <a:spcBef>
                <a:spcPts val="800"/>
              </a:spcBef>
              <a:spcAft>
                <a:spcPts val="0"/>
              </a:spcAft>
              <a:buClr>
                <a:schemeClr val="accent1"/>
              </a:buClr>
              <a:buSzPts val="1400"/>
              <a:buFont typeface="Arial"/>
              <a:buChar char="•"/>
            </a:pPr>
            <a:r>
              <a:rPr b="0" i="0" lang="en-GB" sz="1600" u="none" cap="none" strike="noStrike">
                <a:solidFill>
                  <a:srgbClr val="3F4548"/>
                </a:solidFill>
                <a:latin typeface="Arial"/>
                <a:ea typeface="Arial"/>
                <a:cs typeface="Arial"/>
                <a:sym typeface="Arial"/>
              </a:rPr>
              <a:t>Respondents were split on whether the new ODR would increase or have an immaterial impact on the no. of PPOs settled.</a:t>
            </a:r>
            <a:endParaRPr b="0" i="0" sz="1600" u="none" cap="none" strike="noStrike">
              <a:solidFill>
                <a:srgbClr val="000000"/>
              </a:solidFill>
              <a:latin typeface="Arial"/>
              <a:ea typeface="Arial"/>
              <a:cs typeface="Arial"/>
              <a:sym typeface="Arial"/>
            </a:endParaRPr>
          </a:p>
          <a:p>
            <a:pPr indent="-180975" lvl="0" marL="269875" marR="0" rtl="0" algn="l">
              <a:lnSpc>
                <a:spcPct val="100000"/>
              </a:lnSpc>
              <a:spcBef>
                <a:spcPts val="700"/>
              </a:spcBef>
              <a:spcAft>
                <a:spcPts val="0"/>
              </a:spcAft>
              <a:buClr>
                <a:schemeClr val="accent1"/>
              </a:buClr>
              <a:buSzPts val="1400"/>
              <a:buFont typeface="Arial"/>
              <a:buNone/>
            </a:pPr>
            <a:r>
              <a:t/>
            </a:r>
            <a:endParaRPr b="0" i="0" sz="1600" u="none" cap="none" strike="noStrike">
              <a:solidFill>
                <a:srgbClr val="3F4548"/>
              </a:solidFill>
              <a:latin typeface="Arial"/>
              <a:ea typeface="Arial"/>
              <a:cs typeface="Arial"/>
              <a:sym typeface="Arial"/>
            </a:endParaRPr>
          </a:p>
          <a:p>
            <a:pPr indent="-180975" lvl="0" marL="269875" marR="0" rtl="0" algn="l">
              <a:lnSpc>
                <a:spcPct val="100000"/>
              </a:lnSpc>
              <a:spcBef>
                <a:spcPts val="700"/>
              </a:spcBef>
              <a:spcAft>
                <a:spcPts val="0"/>
              </a:spcAft>
              <a:buClr>
                <a:schemeClr val="accent1"/>
              </a:buClr>
              <a:buSzPts val="1400"/>
              <a:buFont typeface="Arial"/>
              <a:buNone/>
            </a:pPr>
            <a:r>
              <a:t/>
            </a:r>
            <a:endParaRPr b="0" i="0" sz="1600" u="none" cap="none" strike="noStrike">
              <a:solidFill>
                <a:srgbClr val="3F4548"/>
              </a:solidFill>
              <a:latin typeface="Arial"/>
              <a:ea typeface="Arial"/>
              <a:cs typeface="Arial"/>
              <a:sym typeface="Arial"/>
            </a:endParaRPr>
          </a:p>
          <a:p>
            <a:pPr indent="0" lvl="0" marL="0" marR="0" rtl="0" algn="l">
              <a:lnSpc>
                <a:spcPct val="100000"/>
              </a:lnSpc>
              <a:spcBef>
                <a:spcPts val="1200"/>
              </a:spcBef>
              <a:spcAft>
                <a:spcPts val="0"/>
              </a:spcAft>
              <a:buClr>
                <a:srgbClr val="D9AB16"/>
              </a:buClr>
              <a:buSzPts val="2400"/>
              <a:buFont typeface="Arial"/>
              <a:buNone/>
            </a:pPr>
            <a:r>
              <a:t/>
            </a:r>
            <a:endParaRPr b="0" i="0" sz="1600" u="none" cap="none" strike="noStrike">
              <a:solidFill>
                <a:srgbClr val="3F4548"/>
              </a:solidFill>
              <a:latin typeface="Arial"/>
              <a:ea typeface="Arial"/>
              <a:cs typeface="Arial"/>
              <a:sym typeface="Arial"/>
            </a:endParaRPr>
          </a:p>
        </p:txBody>
      </p:sp>
      <p:pic>
        <p:nvPicPr>
          <p:cNvPr id="424" name="Google Shape;424;p38"/>
          <p:cNvPicPr preferRelativeResize="0"/>
          <p:nvPr/>
        </p:nvPicPr>
        <p:blipFill rotWithShape="1">
          <a:blip r:embed="rId3">
            <a:alphaModFix/>
          </a:blip>
          <a:srcRect b="0" l="0" r="0" t="0"/>
          <a:stretch/>
        </p:blipFill>
        <p:spPr>
          <a:xfrm>
            <a:off x="196338" y="940050"/>
            <a:ext cx="4788000" cy="2520000"/>
          </a:xfrm>
          <a:prstGeom prst="rect">
            <a:avLst/>
          </a:prstGeom>
          <a:noFill/>
          <a:ln>
            <a:noFill/>
          </a:ln>
        </p:spPr>
      </p:pic>
      <p:sp>
        <p:nvSpPr>
          <p:cNvPr id="425" name="Google Shape;425;p38"/>
          <p:cNvSpPr/>
          <p:nvPr/>
        </p:nvSpPr>
        <p:spPr>
          <a:xfrm>
            <a:off x="9077111" y="4613107"/>
            <a:ext cx="2663400" cy="846300"/>
          </a:xfrm>
          <a:prstGeom prst="wedgeRectCallout">
            <a:avLst>
              <a:gd fmla="val -31282" name="adj1"/>
              <a:gd fmla="val 69546" name="adj2"/>
            </a:avLst>
          </a:prstGeom>
          <a:solidFill>
            <a:schemeClr val="accent1"/>
          </a:solidFill>
          <a:ln cap="flat" cmpd="sng" w="25400">
            <a:solidFill>
              <a:srgbClr val="3C1D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1" lang="en-GB" sz="1400" u="none" cap="none" strike="noStrike">
                <a:solidFill>
                  <a:schemeClr val="lt1"/>
                </a:solidFill>
                <a:latin typeface="Arial"/>
                <a:ea typeface="Arial"/>
                <a:cs typeface="Arial"/>
                <a:sym typeface="Arial"/>
              </a:rPr>
              <a:t>“There is still a lot of potential variability”</a:t>
            </a:r>
            <a:endParaRPr b="0" i="0" sz="1400" u="none" cap="none" strike="noStrike">
              <a:solidFill>
                <a:srgbClr val="000000"/>
              </a:solidFill>
              <a:latin typeface="Arial"/>
              <a:ea typeface="Arial"/>
              <a:cs typeface="Arial"/>
              <a:sym typeface="Arial"/>
            </a:endParaRPr>
          </a:p>
        </p:txBody>
      </p:sp>
      <p:sp>
        <p:nvSpPr>
          <p:cNvPr id="426" name="Google Shape;426;p38"/>
          <p:cNvSpPr/>
          <p:nvPr/>
        </p:nvSpPr>
        <p:spPr>
          <a:xfrm>
            <a:off x="4984342" y="4613107"/>
            <a:ext cx="3781800" cy="956700"/>
          </a:xfrm>
          <a:prstGeom prst="wedgeRectCallout">
            <a:avLst>
              <a:gd fmla="val -20833" name="adj1"/>
              <a:gd fmla="val 62500" name="adj2"/>
            </a:avLst>
          </a:prstGeom>
          <a:solidFill>
            <a:schemeClr val="accent1"/>
          </a:solidFill>
          <a:ln cap="flat" cmpd="sng" w="25400">
            <a:solidFill>
              <a:srgbClr val="3C1D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1" lang="en-GB" sz="1400" u="none" cap="none" strike="noStrike">
                <a:solidFill>
                  <a:schemeClr val="lt1"/>
                </a:solidFill>
                <a:latin typeface="Arial"/>
                <a:ea typeface="Arial"/>
                <a:cs typeface="Arial"/>
                <a:sym typeface="Arial"/>
              </a:rPr>
              <a:t>“No change at [the] moment. [We] will consider sensitivities for year-end depending upon [our] own view and what [the] Working Party say in their 2023 GIRO paper”</a:t>
            </a:r>
            <a:endParaRPr b="0" i="0" sz="1400" u="none" cap="none" strike="noStrike">
              <a:solidFill>
                <a:srgbClr val="000000"/>
              </a:solidFill>
              <a:latin typeface="Arial"/>
              <a:ea typeface="Arial"/>
              <a:cs typeface="Arial"/>
              <a:sym typeface="Arial"/>
            </a:endParaRPr>
          </a:p>
        </p:txBody>
      </p:sp>
      <p:pic>
        <p:nvPicPr>
          <p:cNvPr id="427" name="Google Shape;427;p38"/>
          <p:cNvPicPr preferRelativeResize="0"/>
          <p:nvPr/>
        </p:nvPicPr>
        <p:blipFill rotWithShape="1">
          <a:blip r:embed="rId4">
            <a:alphaModFix/>
          </a:blip>
          <a:srcRect b="0" l="0" r="0" t="0"/>
          <a:stretch/>
        </p:blipFill>
        <p:spPr>
          <a:xfrm>
            <a:off x="196350" y="3533615"/>
            <a:ext cx="4712526" cy="2729235"/>
          </a:xfrm>
          <a:prstGeom prst="rect">
            <a:avLst/>
          </a:prstGeom>
          <a:noFill/>
          <a:ln>
            <a:noFill/>
          </a:ln>
        </p:spPr>
      </p:pic>
      <p:sp>
        <p:nvSpPr>
          <p:cNvPr id="428" name="Google Shape;428;p38"/>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39"/>
          <p:cNvSpPr txBox="1"/>
          <p:nvPr>
            <p:ph type="ctrTitle"/>
          </p:nvPr>
        </p:nvSpPr>
        <p:spPr>
          <a:xfrm>
            <a:off x="551385" y="1989964"/>
            <a:ext cx="5688600" cy="1295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What might the ODR be now?</a:t>
            </a:r>
            <a:endParaRPr/>
          </a:p>
        </p:txBody>
      </p:sp>
      <p:sp>
        <p:nvSpPr>
          <p:cNvPr id="434" name="Google Shape;434;p39"/>
          <p:cNvSpPr txBox="1"/>
          <p:nvPr>
            <p:ph idx="1" type="subTitle"/>
          </p:nvPr>
        </p:nvSpPr>
        <p:spPr>
          <a:xfrm>
            <a:off x="551384" y="3285356"/>
            <a:ext cx="5472600" cy="1007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Font typeface="Arial"/>
              <a:buNone/>
            </a:pPr>
            <a:r>
              <a:rPr lang="en-GB"/>
              <a:t>Andrew Corner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0"/>
          <p:cNvSpPr txBox="1"/>
          <p:nvPr>
            <p:ph type="title"/>
          </p:nvPr>
        </p:nvSpPr>
        <p:spPr>
          <a:xfrm>
            <a:off x="395300" y="404825"/>
            <a:ext cx="11426100" cy="1143300"/>
          </a:xfrm>
          <a:prstGeom prst="rect">
            <a:avLst/>
          </a:prstGeom>
          <a:noFill/>
          <a:ln>
            <a:noFill/>
          </a:ln>
        </p:spPr>
        <p:txBody>
          <a:bodyPr anchorCtr="0" anchor="ctr" bIns="45700" lIns="91425" spcFirstLastPara="1" rIns="91425" wrap="square" tIns="45700">
            <a:noAutofit/>
          </a:bodyPr>
          <a:lstStyle/>
          <a:p>
            <a:pPr indent="0" lvl="0" marL="0" rtl="0" algn="l">
              <a:lnSpc>
                <a:spcPct val="85000"/>
              </a:lnSpc>
              <a:spcBef>
                <a:spcPts val="0"/>
              </a:spcBef>
              <a:spcAft>
                <a:spcPts val="0"/>
              </a:spcAft>
              <a:buSzPts val="1900"/>
              <a:buNone/>
            </a:pPr>
            <a:r>
              <a:rPr lang="en-GB" sz="2800"/>
              <a:t>Go</a:t>
            </a:r>
            <a:r>
              <a:rPr lang="en-GB"/>
              <a:t>vernment </a:t>
            </a:r>
            <a:r>
              <a:rPr lang="en-GB" sz="2800"/>
              <a:t>A</a:t>
            </a:r>
            <a:r>
              <a:rPr lang="en-GB"/>
              <a:t>ctuary’s </a:t>
            </a:r>
            <a:r>
              <a:rPr lang="en-GB" sz="2800"/>
              <a:t>Department approach (2019) </a:t>
            </a:r>
            <a:br>
              <a:rPr lang="en-GB"/>
            </a:br>
            <a:r>
              <a:rPr b="0" i="1" lang="en-GB" sz="2000"/>
              <a:t>Portfolio mix as at previous review</a:t>
            </a:r>
            <a:r>
              <a:rPr b="0" i="1" lang="en-GB" sz="2200"/>
              <a:t> </a:t>
            </a:r>
            <a:endParaRPr b="0"/>
          </a:p>
        </p:txBody>
      </p:sp>
      <p:pic>
        <p:nvPicPr>
          <p:cNvPr id="443" name="Google Shape;443;p40"/>
          <p:cNvPicPr preferRelativeResize="0"/>
          <p:nvPr/>
        </p:nvPicPr>
        <p:blipFill rotWithShape="1">
          <a:blip r:embed="rId3">
            <a:alphaModFix/>
          </a:blip>
          <a:srcRect b="0" l="0" r="0" t="0"/>
          <a:stretch/>
        </p:blipFill>
        <p:spPr>
          <a:xfrm>
            <a:off x="1739813" y="1541450"/>
            <a:ext cx="8712376" cy="3920549"/>
          </a:xfrm>
          <a:prstGeom prst="rect">
            <a:avLst/>
          </a:prstGeom>
          <a:noFill/>
          <a:ln>
            <a:noFill/>
          </a:ln>
        </p:spPr>
      </p:pic>
      <p:sp>
        <p:nvSpPr>
          <p:cNvPr id="444" name="Google Shape;444;p40"/>
          <p:cNvSpPr/>
          <p:nvPr/>
        </p:nvSpPr>
        <p:spPr>
          <a:xfrm>
            <a:off x="2186313" y="1490600"/>
            <a:ext cx="2987700" cy="3701400"/>
          </a:xfrm>
          <a:prstGeom prst="rect">
            <a:avLst/>
          </a:prstGeom>
          <a:noFill/>
          <a:ln cap="flat" cmpd="sng" w="28575">
            <a:solidFill>
              <a:srgbClr val="68336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5" name="Google Shape;445;p40"/>
          <p:cNvSpPr txBox="1"/>
          <p:nvPr/>
        </p:nvSpPr>
        <p:spPr>
          <a:xfrm>
            <a:off x="609596" y="6021288"/>
            <a:ext cx="766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3F4548"/>
                </a:solidFill>
                <a:latin typeface="Arial"/>
                <a:ea typeface="Arial"/>
                <a:cs typeface="Arial"/>
                <a:sym typeface="Arial"/>
              </a:rPr>
              <a:t>Source: PwC</a:t>
            </a:r>
            <a:endParaRPr b="0" i="0" sz="1200" u="none" cap="none" strike="noStrike">
              <a:solidFill>
                <a:srgbClr val="3F45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rgbClr val="3F4548"/>
                </a:solidFill>
                <a:latin typeface="Arial"/>
                <a:ea typeface="Arial"/>
                <a:cs typeface="Arial"/>
                <a:sym typeface="Arial"/>
              </a:rPr>
            </a:br>
            <a:endParaRPr b="0" i="0" sz="1200" u="none" cap="none" strike="noStrike">
              <a:solidFill>
                <a:srgbClr val="3F4548"/>
              </a:solidFill>
              <a:latin typeface="Arial"/>
              <a:ea typeface="Arial"/>
              <a:cs typeface="Arial"/>
              <a:sym typeface="Arial"/>
            </a:endParaRPr>
          </a:p>
        </p:txBody>
      </p:sp>
      <p:sp>
        <p:nvSpPr>
          <p:cNvPr id="446" name="Google Shape;446;p40"/>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41"/>
          <p:cNvSpPr/>
          <p:nvPr/>
        </p:nvSpPr>
        <p:spPr>
          <a:xfrm>
            <a:off x="6336650" y="4587450"/>
            <a:ext cx="4919700" cy="815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sp>
        <p:nvSpPr>
          <p:cNvPr id="455" name="Google Shape;455;p41"/>
          <p:cNvSpPr/>
          <p:nvPr/>
        </p:nvSpPr>
        <p:spPr>
          <a:xfrm>
            <a:off x="467900" y="4572000"/>
            <a:ext cx="5324700" cy="815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sp>
        <p:nvSpPr>
          <p:cNvPr id="456" name="Google Shape;456;p41"/>
          <p:cNvSpPr txBox="1"/>
          <p:nvPr/>
        </p:nvSpPr>
        <p:spPr>
          <a:xfrm>
            <a:off x="559925" y="6013750"/>
            <a:ext cx="35337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3F4548"/>
                </a:solidFill>
                <a:latin typeface="Arial"/>
                <a:ea typeface="Arial"/>
                <a:cs typeface="Arial"/>
                <a:sym typeface="Arial"/>
              </a:rPr>
              <a:t>Source</a:t>
            </a:r>
            <a:r>
              <a:rPr lang="en-GB" sz="1200">
                <a:solidFill>
                  <a:srgbClr val="3F4548"/>
                </a:solidFill>
              </a:rPr>
              <a:t>:</a:t>
            </a:r>
            <a:r>
              <a:rPr b="0" i="0" lang="en-GB" sz="1200" u="none" cap="none" strike="noStrike">
                <a:solidFill>
                  <a:srgbClr val="3F4548"/>
                </a:solidFill>
                <a:latin typeface="Arial"/>
                <a:ea typeface="Arial"/>
                <a:cs typeface="Arial"/>
                <a:sym typeface="Arial"/>
              </a:rPr>
              <a:t> Office for National Statistics</a:t>
            </a:r>
            <a:endParaRPr b="0" i="0" sz="1200" u="none" cap="none" strike="noStrike">
              <a:solidFill>
                <a:srgbClr val="3F45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1100" u="none" cap="none" strike="noStrike">
                <a:solidFill>
                  <a:schemeClr val="dk2"/>
                </a:solidFill>
                <a:latin typeface="Arial"/>
                <a:ea typeface="Arial"/>
                <a:cs typeface="Arial"/>
                <a:sym typeface="Arial"/>
              </a:rPr>
            </a:br>
            <a:endParaRPr b="0" i="0" sz="1100" u="none" cap="none" strike="noStrike">
              <a:solidFill>
                <a:schemeClr val="dk2"/>
              </a:solidFill>
              <a:latin typeface="Arial"/>
              <a:ea typeface="Arial"/>
              <a:cs typeface="Arial"/>
              <a:sym typeface="Arial"/>
            </a:endParaRPr>
          </a:p>
        </p:txBody>
      </p:sp>
      <p:pic>
        <p:nvPicPr>
          <p:cNvPr id="457" name="Google Shape;457;p41" title="Chart"/>
          <p:cNvPicPr preferRelativeResize="0"/>
          <p:nvPr/>
        </p:nvPicPr>
        <p:blipFill>
          <a:blip r:embed="rId3">
            <a:alphaModFix/>
          </a:blip>
          <a:stretch>
            <a:fillRect/>
          </a:stretch>
        </p:blipFill>
        <p:spPr>
          <a:xfrm>
            <a:off x="342213" y="1488963"/>
            <a:ext cx="5518476" cy="2871276"/>
          </a:xfrm>
          <a:prstGeom prst="rect">
            <a:avLst/>
          </a:prstGeom>
          <a:noFill/>
          <a:ln>
            <a:noFill/>
          </a:ln>
        </p:spPr>
      </p:pic>
      <p:sp>
        <p:nvSpPr>
          <p:cNvPr id="458" name="Google Shape;458;p41"/>
          <p:cNvSpPr txBox="1"/>
          <p:nvPr>
            <p:ph type="title"/>
          </p:nvPr>
        </p:nvSpPr>
        <p:spPr>
          <a:xfrm>
            <a:off x="395300" y="404825"/>
            <a:ext cx="11426100" cy="1143300"/>
          </a:xfrm>
          <a:prstGeom prst="rect">
            <a:avLst/>
          </a:prstGeom>
          <a:noFill/>
          <a:ln>
            <a:noFill/>
          </a:ln>
        </p:spPr>
        <p:txBody>
          <a:bodyPr anchorCtr="0" anchor="ctr" bIns="45700" lIns="91425" spcFirstLastPara="1" rIns="91425" wrap="square" tIns="45700">
            <a:noAutofit/>
          </a:bodyPr>
          <a:lstStyle/>
          <a:p>
            <a:pPr indent="0" lvl="0" marL="0" rtl="0" algn="l">
              <a:lnSpc>
                <a:spcPct val="85000"/>
              </a:lnSpc>
              <a:spcBef>
                <a:spcPts val="0"/>
              </a:spcBef>
              <a:spcAft>
                <a:spcPts val="0"/>
              </a:spcAft>
              <a:buSzPts val="1900"/>
              <a:buNone/>
            </a:pPr>
            <a:r>
              <a:rPr b="1" lang="en-GB">
                <a:solidFill>
                  <a:schemeClr val="accent1"/>
                </a:solidFill>
                <a:latin typeface="Arial"/>
                <a:ea typeface="Arial"/>
                <a:cs typeface="Arial"/>
                <a:sym typeface="Arial"/>
              </a:rPr>
              <a:t>Economic indicators</a:t>
            </a:r>
            <a:endParaRPr b="1">
              <a:solidFill>
                <a:schemeClr val="accent1"/>
              </a:solidFill>
              <a:latin typeface="Arial"/>
              <a:ea typeface="Arial"/>
              <a:cs typeface="Arial"/>
              <a:sym typeface="Arial"/>
            </a:endParaRPr>
          </a:p>
          <a:p>
            <a:pPr indent="0" lvl="0" marL="0" rtl="0" algn="l">
              <a:spcBef>
                <a:spcPts val="0"/>
              </a:spcBef>
              <a:spcAft>
                <a:spcPts val="0"/>
              </a:spcAft>
              <a:buSzPts val="1900"/>
              <a:buNone/>
            </a:pPr>
            <a:r>
              <a:t/>
            </a:r>
            <a:endParaRPr b="0"/>
          </a:p>
        </p:txBody>
      </p:sp>
      <p:sp>
        <p:nvSpPr>
          <p:cNvPr id="459" name="Google Shape;459;p41"/>
          <p:cNvSpPr txBox="1"/>
          <p:nvPr/>
        </p:nvSpPr>
        <p:spPr>
          <a:xfrm>
            <a:off x="528050" y="4570650"/>
            <a:ext cx="5264400" cy="84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lt1"/>
                </a:solidFill>
              </a:rPr>
              <a:t>UK CPI and RPI annual inflation rate data: Inflation remains high, however Bank of England, IMF and OECD forecasts all anticipate a return to the 2% level in 1-2 years time</a:t>
            </a:r>
            <a:endParaRPr>
              <a:solidFill>
                <a:schemeClr val="lt1"/>
              </a:solidFill>
            </a:endParaRPr>
          </a:p>
        </p:txBody>
      </p:sp>
      <p:pic>
        <p:nvPicPr>
          <p:cNvPr id="460" name="Google Shape;460;p41" title="Chart"/>
          <p:cNvPicPr preferRelativeResize="0"/>
          <p:nvPr/>
        </p:nvPicPr>
        <p:blipFill>
          <a:blip r:embed="rId4">
            <a:alphaModFix/>
          </a:blip>
          <a:stretch>
            <a:fillRect/>
          </a:stretch>
        </p:blipFill>
        <p:spPr>
          <a:xfrm>
            <a:off x="6096000" y="1109100"/>
            <a:ext cx="5264427" cy="3251150"/>
          </a:xfrm>
          <a:prstGeom prst="rect">
            <a:avLst/>
          </a:prstGeom>
          <a:noFill/>
          <a:ln>
            <a:noFill/>
          </a:ln>
        </p:spPr>
      </p:pic>
      <p:sp>
        <p:nvSpPr>
          <p:cNvPr id="461" name="Google Shape;461;p41"/>
          <p:cNvSpPr txBox="1"/>
          <p:nvPr/>
        </p:nvSpPr>
        <p:spPr>
          <a:xfrm>
            <a:off x="6281850" y="4570650"/>
            <a:ext cx="4892700" cy="84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lt1"/>
                </a:solidFill>
              </a:rPr>
              <a:t>Comprising roughly 30% of the GAD portfolio, gilts would represent a key driver of the updated ODR if calculated using the same approach as used in the 2019 review</a:t>
            </a:r>
            <a:endParaRPr>
              <a:solidFill>
                <a:schemeClr val="lt1"/>
              </a:solidFill>
            </a:endParaRPr>
          </a:p>
        </p:txBody>
      </p:sp>
      <p:sp>
        <p:nvSpPr>
          <p:cNvPr id="462" name="Google Shape;462;p41"/>
          <p:cNvSpPr txBox="1"/>
          <p:nvPr>
            <p:ph idx="12" type="sldNum"/>
          </p:nvPr>
        </p:nvSpPr>
        <p:spPr>
          <a:xfrm>
            <a:off x="8168217" y="6492240"/>
            <a:ext cx="3414000" cy="1371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700"/>
              <a:buFont typeface="Arial"/>
              <a:buNone/>
            </a:pPr>
            <a:fld id="{00000000-1234-1234-1234-123412341234}" type="slidenum">
              <a:rPr lang="en-GB" sz="1200"/>
              <a:t>‹#›</a:t>
            </a:fld>
            <a:endParaRPr sz="12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42"/>
          <p:cNvSpPr txBox="1"/>
          <p:nvPr>
            <p:ph idx="1" type="body"/>
          </p:nvPr>
        </p:nvSpPr>
        <p:spPr>
          <a:xfrm>
            <a:off x="621950" y="4481577"/>
            <a:ext cx="10972800" cy="128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900"/>
              </a:spcBef>
              <a:spcAft>
                <a:spcPts val="0"/>
              </a:spcAft>
              <a:buSzPts val="1400"/>
              <a:buNone/>
            </a:pPr>
            <a:r>
              <a:rPr lang="en-GB" sz="1800"/>
              <a:t>Our estimation assumes GAD’s methodology </a:t>
            </a:r>
            <a:r>
              <a:rPr b="1" lang="en-GB" sz="1800"/>
              <a:t>remains unchanged</a:t>
            </a:r>
            <a:r>
              <a:rPr lang="en-GB" sz="1800"/>
              <a:t> from 2019 and that </a:t>
            </a:r>
            <a:r>
              <a:rPr b="1" lang="en-GB" sz="1800"/>
              <a:t>only gilts</a:t>
            </a:r>
            <a:r>
              <a:rPr lang="en-GB" sz="1800"/>
              <a:t> are driving changes in this expected return.</a:t>
            </a:r>
            <a:endParaRPr sz="1800"/>
          </a:p>
          <a:p>
            <a:pPr indent="0" lvl="0" marL="0" rtl="0" algn="l">
              <a:lnSpc>
                <a:spcPct val="100000"/>
              </a:lnSpc>
              <a:spcBef>
                <a:spcPts val="900"/>
              </a:spcBef>
              <a:spcAft>
                <a:spcPts val="0"/>
              </a:spcAft>
              <a:buSzPts val="1400"/>
              <a:buNone/>
            </a:pPr>
            <a:r>
              <a:rPr lang="en-GB" sz="1800"/>
              <a:t>There are significant other uncertainties on other potential changes including on inflation and the Political adjustment as well as whether dual-rate is used. </a:t>
            </a:r>
            <a:endParaRPr sz="1800"/>
          </a:p>
        </p:txBody>
      </p:sp>
      <p:sp>
        <p:nvSpPr>
          <p:cNvPr id="471" name="Google Shape;471;p42"/>
          <p:cNvSpPr/>
          <p:nvPr/>
        </p:nvSpPr>
        <p:spPr>
          <a:xfrm>
            <a:off x="6595054" y="2798475"/>
            <a:ext cx="4322700" cy="714900"/>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42"/>
          <p:cNvSpPr txBox="1"/>
          <p:nvPr/>
        </p:nvSpPr>
        <p:spPr>
          <a:xfrm>
            <a:off x="6595054" y="2798463"/>
            <a:ext cx="4322700" cy="714900"/>
          </a:xfrm>
          <a:prstGeom prst="rect">
            <a:avLst/>
          </a:prstGeom>
          <a:solidFill>
            <a:schemeClr val="accent2"/>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lang="en-GB" sz="1200">
                <a:solidFill>
                  <a:schemeClr val="lt1"/>
                </a:solidFill>
              </a:rPr>
              <a:t>H</a:t>
            </a:r>
            <a:r>
              <a:rPr b="0" i="0" lang="en-GB" sz="1200" u="none" cap="none" strike="noStrike">
                <a:solidFill>
                  <a:schemeClr val="lt1"/>
                </a:solidFill>
                <a:latin typeface="Arial"/>
                <a:ea typeface="Arial"/>
                <a:cs typeface="Arial"/>
                <a:sym typeface="Arial"/>
              </a:rPr>
              <a:t>aving risen by </a:t>
            </a:r>
            <a:r>
              <a:rPr lang="en-GB" sz="1200">
                <a:solidFill>
                  <a:schemeClr val="lt1"/>
                </a:solidFill>
              </a:rPr>
              <a:t>roughly</a:t>
            </a:r>
            <a:r>
              <a:rPr b="0" i="0" lang="en-GB" sz="1200" u="none" cap="none" strike="noStrike">
                <a:solidFill>
                  <a:schemeClr val="lt1"/>
                </a:solidFill>
                <a:latin typeface="Arial"/>
                <a:ea typeface="Arial"/>
                <a:cs typeface="Arial"/>
                <a:sym typeface="Arial"/>
              </a:rPr>
              <a:t> </a:t>
            </a:r>
            <a:r>
              <a:rPr lang="en-GB" sz="1200">
                <a:solidFill>
                  <a:schemeClr val="lt1"/>
                </a:solidFill>
              </a:rPr>
              <a:t>3</a:t>
            </a:r>
            <a:r>
              <a:rPr b="0" i="0" lang="en-GB" sz="1200" u="none" cap="none" strike="noStrike">
                <a:solidFill>
                  <a:schemeClr val="lt1"/>
                </a:solidFill>
                <a:latin typeface="Arial"/>
                <a:ea typeface="Arial"/>
                <a:cs typeface="Arial"/>
                <a:sym typeface="Arial"/>
              </a:rPr>
              <a:t>% at the 43 year duration, nominal gilts alone could add </a:t>
            </a:r>
            <a:r>
              <a:rPr lang="en-GB" sz="1200">
                <a:solidFill>
                  <a:schemeClr val="lt1"/>
                </a:solidFill>
              </a:rPr>
              <a:t>roughly </a:t>
            </a:r>
            <a:r>
              <a:rPr b="0" i="0" lang="en-GB" sz="1200" u="none" cap="none" strike="noStrike">
                <a:solidFill>
                  <a:schemeClr val="lt1"/>
                </a:solidFill>
                <a:latin typeface="Arial"/>
                <a:ea typeface="Arial"/>
                <a:cs typeface="Arial"/>
                <a:sym typeface="Arial"/>
              </a:rPr>
              <a:t>1.00% to the </a:t>
            </a:r>
            <a:r>
              <a:rPr b="0" i="0" lang="en-GB" sz="1200" u="none" cap="none" strike="noStrike">
                <a:solidFill>
                  <a:schemeClr val="lt1"/>
                </a:solidFill>
                <a:latin typeface="Arial"/>
                <a:ea typeface="Arial"/>
                <a:cs typeface="Arial"/>
                <a:sym typeface="Arial"/>
              </a:rPr>
              <a:t>Expected</a:t>
            </a:r>
            <a:r>
              <a:rPr b="0" i="0" lang="en-GB" sz="1200" u="none" cap="none" strike="noStrike">
                <a:solidFill>
                  <a:schemeClr val="lt1"/>
                </a:solidFill>
                <a:latin typeface="Arial"/>
                <a:ea typeface="Arial"/>
                <a:cs typeface="Arial"/>
                <a:sym typeface="Arial"/>
              </a:rPr>
              <a:t> return today</a:t>
            </a:r>
            <a:endParaRPr b="0" i="0" sz="1200" u="none" cap="none" strike="noStrike">
              <a:solidFill>
                <a:schemeClr val="lt1"/>
              </a:solidFill>
              <a:latin typeface="Arial"/>
              <a:ea typeface="Arial"/>
              <a:cs typeface="Arial"/>
              <a:sym typeface="Arial"/>
            </a:endParaRPr>
          </a:p>
        </p:txBody>
      </p:sp>
      <p:graphicFrame>
        <p:nvGraphicFramePr>
          <p:cNvPr id="473" name="Google Shape;473;p42"/>
          <p:cNvGraphicFramePr/>
          <p:nvPr/>
        </p:nvGraphicFramePr>
        <p:xfrm>
          <a:off x="2239784" y="1590494"/>
          <a:ext cx="3000000" cy="3000000"/>
        </p:xfrm>
        <a:graphic>
          <a:graphicData uri="http://schemas.openxmlformats.org/drawingml/2006/table">
            <a:tbl>
              <a:tblPr bandRow="1" firstRow="1">
                <a:noFill/>
                <a:tableStyleId>{D31D6C70-1DF2-4670-893A-040352F14592}</a:tableStyleId>
              </a:tblPr>
              <a:tblGrid>
                <a:gridCol w="1709350"/>
                <a:gridCol w="1044875"/>
                <a:gridCol w="1260450"/>
              </a:tblGrid>
              <a:tr h="54722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p>
                  </a:txBody>
                  <a:tcPr marT="34300" marB="34300" marR="68575" marL="68575">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t>GAD’s conclusions (2019)</a:t>
                      </a:r>
                      <a:endParaRPr sz="1400" u="none" cap="none" strike="noStrike"/>
                    </a:p>
                  </a:txBody>
                  <a:tcPr marT="34300" marB="34300" marR="68575" marL="68575">
                    <a:lnR cap="flat" cmpd="sng" w="12700">
                      <a:solidFill>
                        <a:srgbClr val="FFFFFF"/>
                      </a:solidFill>
                      <a:prstDash val="solid"/>
                      <a:round/>
                      <a:headEnd len="sm" w="sm" type="none"/>
                      <a:tailEnd len="sm" w="sm" type="none"/>
                    </a:ln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a:t>Working Party</a:t>
                      </a:r>
                      <a:r>
                        <a:rPr lang="en-GB" sz="1100" u="none" cap="none" strike="noStrike"/>
                        <a:t> </a:t>
                      </a:r>
                      <a:endParaRPr sz="1400" u="none" cap="none" strike="noStrike"/>
                    </a:p>
                    <a:p>
                      <a:pPr indent="0" lvl="0" marL="0" marR="0" rtl="0" algn="ctr">
                        <a:lnSpc>
                          <a:spcPct val="100000"/>
                        </a:lnSpc>
                        <a:spcBef>
                          <a:spcPts val="0"/>
                        </a:spcBef>
                        <a:spcAft>
                          <a:spcPts val="0"/>
                        </a:spcAft>
                        <a:buClr>
                          <a:srgbClr val="000000"/>
                        </a:buClr>
                        <a:buSzPts val="1100"/>
                        <a:buFont typeface="Arial"/>
                        <a:buNone/>
                      </a:pPr>
                      <a:r>
                        <a:rPr lang="en-GB" sz="1100"/>
                        <a:t>Oct</a:t>
                      </a:r>
                      <a:r>
                        <a:rPr lang="en-GB" sz="1100" u="none" cap="none" strike="noStrike"/>
                        <a:t> 202</a:t>
                      </a:r>
                      <a:r>
                        <a:rPr lang="en-GB" sz="1100"/>
                        <a:t>3</a:t>
                      </a:r>
                      <a:r>
                        <a:rPr lang="en-GB" sz="1100" u="none" cap="none" strike="noStrike"/>
                        <a:t> view</a:t>
                      </a:r>
                      <a:endParaRPr sz="1400" u="none" cap="none" strike="noStrike"/>
                    </a:p>
                  </a:txBody>
                  <a:tcPr marT="34300" marB="34300" marR="68575" marL="68575">
                    <a:lnL cap="flat" cmpd="sng" w="12700">
                      <a:solidFill>
                        <a:srgbClr val="FFFFFF"/>
                      </a:solidFill>
                      <a:prstDash val="solid"/>
                      <a:round/>
                      <a:headEnd len="sm" w="sm" type="none"/>
                      <a:tailEnd len="sm" w="sm" type="none"/>
                    </a:lnL>
                    <a:solidFill>
                      <a:schemeClr val="accent1"/>
                    </a:solidFill>
                  </a:tcPr>
                </a:tc>
              </a:tr>
              <a:tr h="260925">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rgbClr val="3F4548"/>
                          </a:solidFill>
                        </a:rPr>
                        <a:t>Expected return</a:t>
                      </a:r>
                      <a:endParaRPr sz="1400" u="none" cap="none" strike="noStrike">
                        <a:solidFill>
                          <a:srgbClr val="3F4548"/>
                        </a:solidFill>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solidFill>
                            <a:srgbClr val="3F4548"/>
                          </a:solidFill>
                        </a:rPr>
                        <a:t>4.00%</a:t>
                      </a:r>
                      <a:endParaRPr sz="1400" u="none" cap="none" strike="noStrike">
                        <a:solidFill>
                          <a:srgbClr val="3F4548"/>
                        </a:solidFill>
                      </a:endParaRPr>
                    </a:p>
                  </a:txBody>
                  <a:tcPr marT="34300" marB="34300" marR="68575" marL="68575">
                    <a:lnR cap="flat" cmpd="sng" w="12700">
                      <a:solidFill>
                        <a:srgbClr val="FFFFFF"/>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a:solidFill>
                            <a:srgbClr val="3F4548"/>
                          </a:solidFill>
                        </a:rPr>
                        <a:t>5</a:t>
                      </a:r>
                      <a:r>
                        <a:rPr lang="en-GB" sz="1100" u="none" cap="none" strike="noStrike">
                          <a:solidFill>
                            <a:srgbClr val="3F4548"/>
                          </a:solidFill>
                        </a:rPr>
                        <a:t>.00%</a:t>
                      </a:r>
                      <a:endParaRPr sz="1400" u="none" cap="none" strike="noStrike">
                        <a:solidFill>
                          <a:srgbClr val="3F4548"/>
                        </a:solidFill>
                      </a:endParaRPr>
                    </a:p>
                  </a:txBody>
                  <a:tcPr marT="34300" marB="34300" marR="68575" marL="68575">
                    <a:lnL cap="flat" cmpd="sng" w="12700">
                      <a:solidFill>
                        <a:srgbClr val="FFFFFF"/>
                      </a:solidFill>
                      <a:prstDash val="solid"/>
                      <a:round/>
                      <a:headEnd len="sm" w="sm" type="none"/>
                      <a:tailEnd len="sm" w="sm" type="none"/>
                    </a:lnL>
                  </a:tcPr>
                </a:tc>
              </a:tr>
              <a:tr h="260925">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rgbClr val="3F4548"/>
                          </a:solidFill>
                        </a:rPr>
                        <a:t>Inflation (CPI)</a:t>
                      </a:r>
                      <a:endParaRPr sz="1400" u="none" cap="none" strike="noStrike">
                        <a:solidFill>
                          <a:srgbClr val="3F4548"/>
                        </a:solidFill>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solidFill>
                            <a:srgbClr val="3F4548"/>
                          </a:solidFill>
                        </a:rPr>
                        <a:t>-2.00%</a:t>
                      </a:r>
                      <a:endParaRPr sz="1400" u="none" cap="none" strike="noStrike">
                        <a:solidFill>
                          <a:srgbClr val="3F4548"/>
                        </a:solidFill>
                      </a:endParaRPr>
                    </a:p>
                  </a:txBody>
                  <a:tcPr marT="34300" marB="34300" marR="68575" marL="68575">
                    <a:lnR cap="flat" cmpd="sng" w="12700">
                      <a:solidFill>
                        <a:srgbClr val="FFFFFF"/>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solidFill>
                            <a:srgbClr val="3F4548"/>
                          </a:solidFill>
                        </a:rPr>
                        <a:t>-2.00%</a:t>
                      </a:r>
                      <a:endParaRPr sz="1400" u="none" cap="none" strike="noStrike">
                        <a:solidFill>
                          <a:srgbClr val="3F4548"/>
                        </a:solidFill>
                      </a:endParaRPr>
                    </a:p>
                  </a:txBody>
                  <a:tcPr marT="34300" marB="34300" marR="68575" marL="68575">
                    <a:lnL cap="flat" cmpd="sng" w="12700">
                      <a:solidFill>
                        <a:srgbClr val="FFFFFF"/>
                      </a:solidFill>
                      <a:prstDash val="solid"/>
                      <a:round/>
                      <a:headEnd len="sm" w="sm" type="none"/>
                      <a:tailEnd len="sm" w="sm" type="none"/>
                    </a:lnL>
                  </a:tcPr>
                </a:tc>
              </a:tr>
              <a:tr h="2609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rgbClr val="3F4548"/>
                          </a:solidFill>
                        </a:rPr>
                        <a:t>Real Expected Return</a:t>
                      </a:r>
                      <a:endParaRPr sz="1400" u="none" cap="none" strike="noStrike">
                        <a:solidFill>
                          <a:srgbClr val="3F4548"/>
                        </a:solidFill>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b="1" lang="en-GB" sz="1100" u="none" cap="none" strike="noStrike">
                          <a:solidFill>
                            <a:srgbClr val="3F4548"/>
                          </a:solidFill>
                        </a:rPr>
                        <a:t>2.00%</a:t>
                      </a:r>
                      <a:endParaRPr sz="1400" u="none" cap="none" strike="noStrike">
                        <a:solidFill>
                          <a:srgbClr val="3F4548"/>
                        </a:solidFill>
                      </a:endParaRPr>
                    </a:p>
                  </a:txBody>
                  <a:tcPr marT="34300" marB="34300" marR="68575" marL="68575">
                    <a:lnR cap="flat" cmpd="sng" w="12700">
                      <a:solidFill>
                        <a:srgbClr val="FFFFFF"/>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100"/>
                        <a:buFont typeface="Arial"/>
                        <a:buNone/>
                      </a:pPr>
                      <a:r>
                        <a:rPr b="1" lang="en-GB" sz="1100">
                          <a:solidFill>
                            <a:srgbClr val="3F4548"/>
                          </a:solidFill>
                        </a:rPr>
                        <a:t>3</a:t>
                      </a:r>
                      <a:r>
                        <a:rPr b="1" lang="en-GB" sz="1100" u="none" cap="none" strike="noStrike">
                          <a:solidFill>
                            <a:srgbClr val="3F4548"/>
                          </a:solidFill>
                        </a:rPr>
                        <a:t>.00%</a:t>
                      </a:r>
                      <a:endParaRPr sz="1400" u="none" cap="none" strike="noStrike">
                        <a:solidFill>
                          <a:srgbClr val="3F4548"/>
                        </a:solidFill>
                      </a:endParaRPr>
                    </a:p>
                  </a:txBody>
                  <a:tcPr marT="34300" marB="34300" marR="68575" marL="68575">
                    <a:lnL cap="flat" cmpd="sng" w="12700">
                      <a:solidFill>
                        <a:srgbClr val="FFFFFF"/>
                      </a:solidFill>
                      <a:prstDash val="solid"/>
                      <a:round/>
                      <a:headEnd len="sm" w="sm" type="none"/>
                      <a:tailEnd len="sm" w="sm" type="none"/>
                    </a:lnL>
                  </a:tcPr>
                </a:tc>
              </a:tr>
              <a:tr h="260925">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rgbClr val="3F4548"/>
                          </a:solidFill>
                        </a:rPr>
                        <a:t>Tax and Expenses</a:t>
                      </a:r>
                      <a:endParaRPr sz="1400" u="none" cap="none" strike="noStrike">
                        <a:solidFill>
                          <a:srgbClr val="3F4548"/>
                        </a:solidFill>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solidFill>
                            <a:srgbClr val="3F4548"/>
                          </a:solidFill>
                        </a:rPr>
                        <a:t>-0.75%</a:t>
                      </a:r>
                      <a:endParaRPr sz="1400" u="none" cap="none" strike="noStrike">
                        <a:solidFill>
                          <a:srgbClr val="3F4548"/>
                        </a:solidFill>
                      </a:endParaRPr>
                    </a:p>
                  </a:txBody>
                  <a:tcPr marT="34300" marB="34300" marR="68575" marL="68575">
                    <a:lnR cap="flat" cmpd="sng" w="12700">
                      <a:solidFill>
                        <a:srgbClr val="FFFFFF"/>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solidFill>
                            <a:srgbClr val="3F4548"/>
                          </a:solidFill>
                        </a:rPr>
                        <a:t>-0.75%</a:t>
                      </a:r>
                      <a:endParaRPr sz="1400" u="none" cap="none" strike="noStrike">
                        <a:solidFill>
                          <a:srgbClr val="3F4548"/>
                        </a:solidFill>
                      </a:endParaRPr>
                    </a:p>
                  </a:txBody>
                  <a:tcPr marT="34300" marB="34300" marR="68575" marL="68575">
                    <a:lnL cap="flat" cmpd="sng" w="12700">
                      <a:solidFill>
                        <a:srgbClr val="FFFFFF"/>
                      </a:solidFill>
                      <a:prstDash val="solid"/>
                      <a:round/>
                      <a:headEnd len="sm" w="sm" type="none"/>
                      <a:tailEnd len="sm" w="sm" type="none"/>
                    </a:lnL>
                  </a:tcPr>
                </a:tc>
              </a:tr>
              <a:tr h="260925">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rgbClr val="3F4548"/>
                          </a:solidFill>
                        </a:rPr>
                        <a:t>Damage inflation</a:t>
                      </a:r>
                      <a:endParaRPr sz="1400" u="none" cap="none" strike="noStrike">
                        <a:solidFill>
                          <a:srgbClr val="3F4548"/>
                        </a:solidFill>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solidFill>
                            <a:srgbClr val="3F4548"/>
                          </a:solidFill>
                        </a:rPr>
                        <a:t>-1.00%</a:t>
                      </a:r>
                      <a:endParaRPr sz="1400" u="none" cap="none" strike="noStrike">
                        <a:solidFill>
                          <a:srgbClr val="3F4548"/>
                        </a:solidFill>
                      </a:endParaRPr>
                    </a:p>
                  </a:txBody>
                  <a:tcPr marT="34300" marB="34300" marR="68575" marL="68575">
                    <a:lnR cap="flat" cmpd="sng" w="12700">
                      <a:solidFill>
                        <a:srgbClr val="FFFFFF"/>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solidFill>
                            <a:srgbClr val="3F4548"/>
                          </a:solidFill>
                        </a:rPr>
                        <a:t>-1.00%</a:t>
                      </a:r>
                      <a:endParaRPr sz="1400" u="none" cap="none" strike="noStrike">
                        <a:solidFill>
                          <a:srgbClr val="3F4548"/>
                        </a:solidFill>
                      </a:endParaRPr>
                    </a:p>
                  </a:txBody>
                  <a:tcPr marT="34300" marB="34300" marR="68575" marL="68575">
                    <a:lnL cap="flat" cmpd="sng" w="12700">
                      <a:solidFill>
                        <a:srgbClr val="FFFFFF"/>
                      </a:solidFill>
                      <a:prstDash val="solid"/>
                      <a:round/>
                      <a:headEnd len="sm" w="sm" type="none"/>
                      <a:tailEnd len="sm" w="sm" type="none"/>
                    </a:lnL>
                  </a:tcPr>
                </a:tc>
              </a:tr>
              <a:tr h="2609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rgbClr val="3F4548"/>
                          </a:solidFill>
                        </a:rPr>
                        <a:t>Return post DI, T</a:t>
                      </a:r>
                      <a:r>
                        <a:rPr b="1" lang="en-GB" sz="1100">
                          <a:solidFill>
                            <a:srgbClr val="3F4548"/>
                          </a:solidFill>
                        </a:rPr>
                        <a:t> and </a:t>
                      </a:r>
                      <a:r>
                        <a:rPr b="1" lang="en-GB" sz="1100" u="none" cap="none" strike="noStrike">
                          <a:solidFill>
                            <a:srgbClr val="3F4548"/>
                          </a:solidFill>
                        </a:rPr>
                        <a:t>E</a:t>
                      </a:r>
                      <a:endParaRPr sz="1400" u="none" cap="none" strike="noStrike">
                        <a:solidFill>
                          <a:srgbClr val="3F4548"/>
                        </a:solidFill>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b="1" lang="en-GB" sz="1100" u="none" cap="none" strike="noStrike">
                          <a:solidFill>
                            <a:srgbClr val="3F4548"/>
                          </a:solidFill>
                        </a:rPr>
                        <a:t>0.25%</a:t>
                      </a:r>
                      <a:endParaRPr sz="1400" u="none" cap="none" strike="noStrike">
                        <a:solidFill>
                          <a:srgbClr val="3F4548"/>
                        </a:solidFill>
                      </a:endParaRPr>
                    </a:p>
                  </a:txBody>
                  <a:tcPr marT="34300" marB="34300" marR="68575" marL="68575">
                    <a:lnR cap="flat" cmpd="sng" w="12700">
                      <a:solidFill>
                        <a:srgbClr val="FFFFFF"/>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100"/>
                        <a:buFont typeface="Arial"/>
                        <a:buNone/>
                      </a:pPr>
                      <a:r>
                        <a:rPr b="1" lang="en-GB" sz="1100">
                          <a:solidFill>
                            <a:srgbClr val="3F4548"/>
                          </a:solidFill>
                        </a:rPr>
                        <a:t>1</a:t>
                      </a:r>
                      <a:r>
                        <a:rPr b="1" lang="en-GB" sz="1100" u="none" cap="none" strike="noStrike">
                          <a:solidFill>
                            <a:srgbClr val="3F4548"/>
                          </a:solidFill>
                        </a:rPr>
                        <a:t>.25%</a:t>
                      </a:r>
                      <a:endParaRPr sz="1400" u="none" cap="none" strike="noStrike">
                        <a:solidFill>
                          <a:srgbClr val="3F4548"/>
                        </a:solidFill>
                      </a:endParaRPr>
                    </a:p>
                  </a:txBody>
                  <a:tcPr marT="34300" marB="34300" marR="68575" marL="68575">
                    <a:lnL cap="flat" cmpd="sng" w="12700">
                      <a:solidFill>
                        <a:srgbClr val="FFFFFF"/>
                      </a:solidFill>
                      <a:prstDash val="solid"/>
                      <a:round/>
                      <a:headEnd len="sm" w="sm" type="none"/>
                      <a:tailEnd len="sm" w="sm" type="none"/>
                    </a:lnL>
                  </a:tcPr>
                </a:tc>
              </a:tr>
              <a:tr h="409975">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rgbClr val="3F4548"/>
                          </a:solidFill>
                        </a:rPr>
                        <a:t>Political adjustment (extra margin)</a:t>
                      </a:r>
                      <a:endParaRPr sz="1400" u="none" cap="none" strike="noStrike">
                        <a:solidFill>
                          <a:srgbClr val="3F4548"/>
                        </a:solidFill>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solidFill>
                            <a:srgbClr val="3F4548"/>
                          </a:solidFill>
                        </a:rPr>
                        <a:t>-0.50%</a:t>
                      </a:r>
                      <a:endParaRPr sz="1400" u="none" cap="none" strike="noStrike">
                        <a:solidFill>
                          <a:srgbClr val="3F4548"/>
                        </a:solidFill>
                      </a:endParaRPr>
                    </a:p>
                  </a:txBody>
                  <a:tcPr marT="34300" marB="34300" marR="68575" marL="68575">
                    <a:lnR cap="flat" cmpd="sng" w="12700">
                      <a:solidFill>
                        <a:srgbClr val="FFFFFF"/>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solidFill>
                            <a:srgbClr val="3F4548"/>
                          </a:solidFill>
                        </a:rPr>
                        <a:t>-0.50%</a:t>
                      </a:r>
                      <a:endParaRPr sz="1400" u="none" cap="none" strike="noStrike">
                        <a:solidFill>
                          <a:srgbClr val="3F4548"/>
                        </a:solidFill>
                      </a:endParaRPr>
                    </a:p>
                  </a:txBody>
                  <a:tcPr marT="34300" marB="34300" marR="68575" marL="68575">
                    <a:lnL cap="flat" cmpd="sng" w="12700">
                      <a:solidFill>
                        <a:srgbClr val="FFFFFF"/>
                      </a:solidFill>
                      <a:prstDash val="solid"/>
                      <a:round/>
                      <a:headEnd len="sm" w="sm" type="none"/>
                      <a:tailEnd len="sm" w="sm" type="none"/>
                    </a:lnL>
                  </a:tcPr>
                </a:tc>
              </a:tr>
              <a:tr h="301700">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solidFill>
                            <a:schemeClr val="dk2"/>
                          </a:solidFill>
                        </a:rPr>
                        <a:t>Estimated </a:t>
                      </a:r>
                      <a:r>
                        <a:rPr b="1" lang="en-GB" sz="1500">
                          <a:solidFill>
                            <a:schemeClr val="dk2"/>
                          </a:solidFill>
                        </a:rPr>
                        <a:t>O</a:t>
                      </a:r>
                      <a:r>
                        <a:rPr b="1" lang="en-GB" sz="1500" u="none" cap="none" strike="noStrike">
                          <a:solidFill>
                            <a:schemeClr val="dk2"/>
                          </a:solidFill>
                        </a:rPr>
                        <a:t>DR</a:t>
                      </a:r>
                      <a:endParaRPr sz="1800" u="none" cap="none" strike="noStrike">
                        <a:solidFill>
                          <a:schemeClr val="dk2"/>
                        </a:solidFill>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2"/>
                          </a:solidFill>
                        </a:rPr>
                        <a:t>-0.25%</a:t>
                      </a:r>
                      <a:endParaRPr sz="1400" u="none" cap="none" strike="noStrike">
                        <a:solidFill>
                          <a:schemeClr val="dk2"/>
                        </a:solidFill>
                      </a:endParaRPr>
                    </a:p>
                  </a:txBody>
                  <a:tcPr marT="34300" marB="34300" marR="68575" marL="68575">
                    <a:lnR cap="flat" cmpd="sng" w="12700">
                      <a:solidFill>
                        <a:srgbClr val="FFFFFF"/>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a:solidFill>
                            <a:schemeClr val="dk2"/>
                          </a:solidFill>
                        </a:rPr>
                        <a:t>0.75</a:t>
                      </a:r>
                      <a:r>
                        <a:rPr b="1" lang="en-GB" sz="1400" u="none" cap="none" strike="noStrike">
                          <a:solidFill>
                            <a:schemeClr val="dk2"/>
                          </a:solidFill>
                        </a:rPr>
                        <a:t>%</a:t>
                      </a:r>
                      <a:endParaRPr sz="1400" u="none" cap="none" strike="noStrike">
                        <a:solidFill>
                          <a:schemeClr val="dk2"/>
                        </a:solidFill>
                      </a:endParaRPr>
                    </a:p>
                  </a:txBody>
                  <a:tcPr marT="34300" marB="34300" marR="68575" marL="68575">
                    <a:lnL cap="flat" cmpd="sng" w="12700">
                      <a:solidFill>
                        <a:srgbClr val="FFFFFF"/>
                      </a:solidFill>
                      <a:prstDash val="solid"/>
                      <a:round/>
                      <a:headEnd len="sm" w="sm" type="none"/>
                      <a:tailEnd len="sm" w="sm" type="none"/>
                    </a:lnL>
                  </a:tcPr>
                </a:tc>
              </a:tr>
            </a:tbl>
          </a:graphicData>
        </a:graphic>
      </p:graphicFrame>
      <p:cxnSp>
        <p:nvCxnSpPr>
          <p:cNvPr id="474" name="Google Shape;474;p42"/>
          <p:cNvCxnSpPr/>
          <p:nvPr/>
        </p:nvCxnSpPr>
        <p:spPr>
          <a:xfrm>
            <a:off x="6352021" y="2306750"/>
            <a:ext cx="731100" cy="424800"/>
          </a:xfrm>
          <a:prstGeom prst="straightConnector1">
            <a:avLst/>
          </a:prstGeom>
          <a:noFill/>
          <a:ln cap="flat" cmpd="sng" w="19050">
            <a:solidFill>
              <a:schemeClr val="accent2"/>
            </a:solidFill>
            <a:prstDash val="solid"/>
            <a:round/>
            <a:headEnd len="sm" w="sm" type="none"/>
            <a:tailEnd len="med" w="med" type="triangle"/>
          </a:ln>
        </p:spPr>
      </p:cxnSp>
      <p:cxnSp>
        <p:nvCxnSpPr>
          <p:cNvPr id="475" name="Google Shape;475;p42"/>
          <p:cNvCxnSpPr/>
          <p:nvPr/>
        </p:nvCxnSpPr>
        <p:spPr>
          <a:xfrm flipH="1">
            <a:off x="6352021" y="3580288"/>
            <a:ext cx="731100" cy="771000"/>
          </a:xfrm>
          <a:prstGeom prst="straightConnector1">
            <a:avLst/>
          </a:prstGeom>
          <a:noFill/>
          <a:ln cap="flat" cmpd="sng" w="19050">
            <a:solidFill>
              <a:schemeClr val="accent2"/>
            </a:solidFill>
            <a:prstDash val="solid"/>
            <a:round/>
            <a:headEnd len="sm" w="sm" type="none"/>
            <a:tailEnd len="med" w="med" type="triangle"/>
          </a:ln>
        </p:spPr>
      </p:cxnSp>
      <p:sp>
        <p:nvSpPr>
          <p:cNvPr id="476" name="Google Shape;476;p42"/>
          <p:cNvSpPr txBox="1"/>
          <p:nvPr>
            <p:ph type="title"/>
          </p:nvPr>
        </p:nvSpPr>
        <p:spPr>
          <a:xfrm>
            <a:off x="395300" y="404825"/>
            <a:ext cx="11426100" cy="1143300"/>
          </a:xfrm>
          <a:prstGeom prst="rect">
            <a:avLst/>
          </a:prstGeom>
          <a:noFill/>
          <a:ln>
            <a:noFill/>
          </a:ln>
        </p:spPr>
        <p:txBody>
          <a:bodyPr anchorCtr="0" anchor="ctr" bIns="45700" lIns="91425" spcFirstLastPara="1" rIns="91425" wrap="square" tIns="45700">
            <a:noAutofit/>
          </a:bodyPr>
          <a:lstStyle/>
          <a:p>
            <a:pPr indent="0" lvl="0" marL="0" rtl="0" algn="l">
              <a:lnSpc>
                <a:spcPct val="85000"/>
              </a:lnSpc>
              <a:spcBef>
                <a:spcPts val="0"/>
              </a:spcBef>
              <a:spcAft>
                <a:spcPts val="0"/>
              </a:spcAft>
              <a:buSzPts val="1900"/>
              <a:buNone/>
            </a:pPr>
            <a:r>
              <a:rPr b="1" lang="en-GB" sz="2700">
                <a:solidFill>
                  <a:schemeClr val="accent1"/>
                </a:solidFill>
                <a:latin typeface="Arial"/>
                <a:ea typeface="Arial"/>
                <a:cs typeface="Arial"/>
                <a:sym typeface="Arial"/>
              </a:rPr>
              <a:t>Potential Updated ODR (assuming unchanged methodology)</a:t>
            </a:r>
            <a:endParaRPr b="1" sz="2700">
              <a:solidFill>
                <a:schemeClr val="accent1"/>
              </a:solidFill>
              <a:latin typeface="Arial"/>
              <a:ea typeface="Arial"/>
              <a:cs typeface="Arial"/>
              <a:sym typeface="Arial"/>
            </a:endParaRPr>
          </a:p>
          <a:p>
            <a:pPr indent="0" lvl="0" marL="0" rtl="0" algn="l">
              <a:spcBef>
                <a:spcPts val="0"/>
              </a:spcBef>
              <a:spcAft>
                <a:spcPts val="0"/>
              </a:spcAft>
              <a:buSzPts val="1900"/>
              <a:buNone/>
            </a:pPr>
            <a:r>
              <a:rPr i="1" lang="en-GB" sz="2000">
                <a:solidFill>
                  <a:schemeClr val="accent1"/>
                </a:solidFill>
                <a:latin typeface="Arial"/>
                <a:ea typeface="Arial"/>
                <a:cs typeface="Arial"/>
                <a:sym typeface="Arial"/>
              </a:rPr>
              <a:t>If re-estimated now, the ODR for England and Wales would likely be positive.  </a:t>
            </a:r>
            <a:endParaRPr b="0"/>
          </a:p>
        </p:txBody>
      </p:sp>
      <p:sp>
        <p:nvSpPr>
          <p:cNvPr id="477" name="Google Shape;477;p42"/>
          <p:cNvSpPr txBox="1"/>
          <p:nvPr>
            <p:ph idx="12" type="sldNum"/>
          </p:nvPr>
        </p:nvSpPr>
        <p:spPr>
          <a:xfrm>
            <a:off x="8168217" y="6492240"/>
            <a:ext cx="3414000" cy="1371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700"/>
              <a:buFont typeface="Arial"/>
              <a:buNone/>
            </a:pPr>
            <a:fld id="{00000000-1234-1234-1234-123412341234}" type="slidenum">
              <a:rPr lang="en-GB" sz="1200"/>
              <a:t>‹#›</a:t>
            </a:fld>
            <a:endParaRPr sz="12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43"/>
          <p:cNvSpPr/>
          <p:nvPr/>
        </p:nvSpPr>
        <p:spPr>
          <a:xfrm>
            <a:off x="4489150" y="5168550"/>
            <a:ext cx="704400" cy="34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3"/>
          <p:cNvSpPr/>
          <p:nvPr/>
        </p:nvSpPr>
        <p:spPr>
          <a:xfrm>
            <a:off x="1810202" y="5158525"/>
            <a:ext cx="1278000" cy="376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3"/>
          <p:cNvSpPr txBox="1"/>
          <p:nvPr>
            <p:ph idx="1" type="body"/>
          </p:nvPr>
        </p:nvSpPr>
        <p:spPr>
          <a:xfrm>
            <a:off x="621950" y="1584175"/>
            <a:ext cx="10972800" cy="1503900"/>
          </a:xfrm>
          <a:prstGeom prst="rect">
            <a:avLst/>
          </a:prstGeom>
          <a:noFill/>
          <a:ln>
            <a:noFill/>
          </a:ln>
        </p:spPr>
        <p:txBody>
          <a:bodyPr anchorCtr="0" anchor="t" bIns="0" lIns="0" spcFirstLastPara="1" rIns="0" wrap="square" tIns="0">
            <a:noAutofit/>
          </a:bodyPr>
          <a:lstStyle/>
          <a:p>
            <a:pPr indent="-336550" lvl="0" marL="457200" rtl="0" algn="l">
              <a:spcBef>
                <a:spcPts val="0"/>
              </a:spcBef>
              <a:spcAft>
                <a:spcPts val="0"/>
              </a:spcAft>
              <a:buSzPts val="1700"/>
              <a:buChar char="•"/>
            </a:pPr>
            <a:r>
              <a:rPr lang="en-GB" sz="1700"/>
              <a:t>We applied the Ogden tables using average multipliers for 20 to 50 year olds and </a:t>
            </a:r>
            <a:r>
              <a:rPr lang="en-GB" sz="1700"/>
              <a:t>assumed that the reduction in large claim amounts due to a ODR increase would be </a:t>
            </a:r>
            <a:r>
              <a:rPr b="1" lang="en-GB" sz="1700"/>
              <a:t>passed on in full</a:t>
            </a:r>
            <a:r>
              <a:rPr lang="en-GB" sz="1700"/>
              <a:t> to policyholders</a:t>
            </a:r>
            <a:endParaRPr sz="1700"/>
          </a:p>
          <a:p>
            <a:pPr indent="0" lvl="0" marL="0" rtl="0" algn="l">
              <a:spcBef>
                <a:spcPts val="0"/>
              </a:spcBef>
              <a:spcAft>
                <a:spcPts val="0"/>
              </a:spcAft>
              <a:buNone/>
            </a:pPr>
            <a:r>
              <a:t/>
            </a:r>
            <a:endParaRPr sz="1700"/>
          </a:p>
          <a:p>
            <a:pPr indent="-336550" lvl="0" marL="457200" rtl="0" algn="l">
              <a:spcBef>
                <a:spcPts val="0"/>
              </a:spcBef>
              <a:spcAft>
                <a:spcPts val="0"/>
              </a:spcAft>
              <a:buSzPts val="1700"/>
              <a:buChar char="•"/>
            </a:pPr>
            <a:r>
              <a:rPr lang="en-GB" sz="1700"/>
              <a:t>We assumed an average cost per claim, average premium per vehicle year and average frequency of large claims per vehicle year based on the PwC Market Views and a PPO propensity of 10% (PPO Working party).</a:t>
            </a:r>
            <a:endParaRPr sz="1700"/>
          </a:p>
          <a:p>
            <a:pPr indent="0" lvl="0" marL="0" marR="0" rtl="0" algn="l">
              <a:lnSpc>
                <a:spcPct val="100000"/>
              </a:lnSpc>
              <a:spcBef>
                <a:spcPts val="0"/>
              </a:spcBef>
              <a:spcAft>
                <a:spcPts val="0"/>
              </a:spcAft>
              <a:buNone/>
            </a:pPr>
            <a:r>
              <a:t/>
            </a:r>
            <a:endParaRPr b="1" sz="1700">
              <a:solidFill>
                <a:srgbClr val="3F4548"/>
              </a:solidFill>
            </a:endParaRPr>
          </a:p>
          <a:p>
            <a:pPr indent="0" lvl="0" marL="0" marR="0" rtl="0" algn="l">
              <a:lnSpc>
                <a:spcPct val="100000"/>
              </a:lnSpc>
              <a:spcBef>
                <a:spcPts val="0"/>
              </a:spcBef>
              <a:spcAft>
                <a:spcPts val="0"/>
              </a:spcAft>
              <a:buNone/>
            </a:pPr>
            <a:r>
              <a:t/>
            </a:r>
            <a:endParaRPr sz="1700">
              <a:solidFill>
                <a:srgbClr val="3F4548"/>
              </a:solidFill>
            </a:endParaRPr>
          </a:p>
          <a:p>
            <a:pPr indent="0" lvl="0" marL="0" marR="0" rtl="0" algn="l">
              <a:lnSpc>
                <a:spcPct val="100000"/>
              </a:lnSpc>
              <a:spcBef>
                <a:spcPts val="0"/>
              </a:spcBef>
              <a:spcAft>
                <a:spcPts val="0"/>
              </a:spcAft>
              <a:buNone/>
            </a:pPr>
            <a:r>
              <a:t/>
            </a:r>
            <a:endParaRPr sz="1700">
              <a:solidFill>
                <a:srgbClr val="3F4548"/>
              </a:solidFill>
            </a:endParaRPr>
          </a:p>
          <a:p>
            <a:pPr indent="0" lvl="0" marL="0" marR="0" rtl="0" algn="l">
              <a:lnSpc>
                <a:spcPct val="100000"/>
              </a:lnSpc>
              <a:spcBef>
                <a:spcPts val="0"/>
              </a:spcBef>
              <a:spcAft>
                <a:spcPts val="0"/>
              </a:spcAft>
              <a:buNone/>
            </a:pPr>
            <a:r>
              <a:t/>
            </a:r>
            <a:endParaRPr sz="1700">
              <a:solidFill>
                <a:srgbClr val="3F4548"/>
              </a:solidFill>
            </a:endParaRPr>
          </a:p>
          <a:p>
            <a:pPr indent="0" lvl="0" marL="0" marR="0" rtl="0" algn="l">
              <a:lnSpc>
                <a:spcPct val="100000"/>
              </a:lnSpc>
              <a:spcBef>
                <a:spcPts val="0"/>
              </a:spcBef>
              <a:spcAft>
                <a:spcPts val="0"/>
              </a:spcAft>
              <a:buNone/>
            </a:pPr>
            <a:r>
              <a:t/>
            </a:r>
            <a:endParaRPr sz="1700">
              <a:solidFill>
                <a:srgbClr val="3F4548"/>
              </a:solidFill>
            </a:endParaRPr>
          </a:p>
          <a:p>
            <a:pPr indent="0" lvl="0" marL="0" rtl="0" algn="l">
              <a:lnSpc>
                <a:spcPct val="100000"/>
              </a:lnSpc>
              <a:spcBef>
                <a:spcPts val="0"/>
              </a:spcBef>
              <a:spcAft>
                <a:spcPts val="0"/>
              </a:spcAft>
              <a:buSzPts val="1400"/>
              <a:buNone/>
            </a:pPr>
            <a:r>
              <a:t/>
            </a:r>
            <a:endParaRPr b="0" i="0" sz="1700" u="none" strike="noStrike">
              <a:solidFill>
                <a:srgbClr val="3F4548"/>
              </a:solidFill>
              <a:latin typeface="Arial"/>
              <a:ea typeface="Arial"/>
              <a:cs typeface="Arial"/>
              <a:sym typeface="Arial"/>
            </a:endParaRPr>
          </a:p>
        </p:txBody>
      </p:sp>
      <p:graphicFrame>
        <p:nvGraphicFramePr>
          <p:cNvPr id="485" name="Google Shape;485;p43"/>
          <p:cNvGraphicFramePr/>
          <p:nvPr/>
        </p:nvGraphicFramePr>
        <p:xfrm>
          <a:off x="560479" y="3402169"/>
          <a:ext cx="3000000" cy="3000000"/>
        </p:xfrm>
        <a:graphic>
          <a:graphicData uri="http://schemas.openxmlformats.org/drawingml/2006/table">
            <a:tbl>
              <a:tblPr bandRow="1" firstRow="1">
                <a:noFill/>
                <a:tableStyleId>{D31D6C70-1DF2-4670-893A-040352F14592}</a:tableStyleId>
              </a:tblPr>
              <a:tblGrid>
                <a:gridCol w="2435100"/>
                <a:gridCol w="1345250"/>
                <a:gridCol w="1458475"/>
                <a:gridCol w="1363575"/>
                <a:gridCol w="1559625"/>
                <a:gridCol w="1452625"/>
                <a:gridCol w="1358100"/>
              </a:tblGrid>
              <a:tr h="260925">
                <a:tc>
                  <a:txBody>
                    <a:bodyPr/>
                    <a:lstStyle/>
                    <a:p>
                      <a:pPr indent="0" lvl="0" marL="0" marR="0" rtl="0" algn="l">
                        <a:lnSpc>
                          <a:spcPct val="100000"/>
                        </a:lnSpc>
                        <a:spcBef>
                          <a:spcPts val="0"/>
                        </a:spcBef>
                        <a:spcAft>
                          <a:spcPts val="0"/>
                        </a:spcAft>
                        <a:buClr>
                          <a:srgbClr val="000000"/>
                        </a:buClr>
                        <a:buSzPts val="1100"/>
                        <a:buFont typeface="Arial"/>
                        <a:buNone/>
                      </a:pPr>
                      <a:r>
                        <a:rPr lang="en-GB" sz="1100"/>
                        <a:t>Increase</a:t>
                      </a:r>
                      <a:r>
                        <a:rPr b="1" lang="en-GB" sz="1100">
                          <a:solidFill>
                            <a:srgbClr val="FFFFFF"/>
                          </a:solidFill>
                        </a:rPr>
                        <a:t> in </a:t>
                      </a:r>
                      <a:r>
                        <a:rPr lang="en-GB" sz="1100"/>
                        <a:t>O</a:t>
                      </a:r>
                      <a:r>
                        <a:rPr b="1" lang="en-GB" sz="1100">
                          <a:solidFill>
                            <a:srgbClr val="FFFFFF"/>
                          </a:solidFill>
                        </a:rPr>
                        <a:t>DR</a:t>
                      </a:r>
                      <a:endParaRPr b="1" sz="1100">
                        <a:solidFill>
                          <a:srgbClr val="FFFFFF"/>
                        </a:solidFill>
                      </a:endParaRPr>
                    </a:p>
                  </a:txBody>
                  <a:tcPr marT="34300" marB="34300" marR="68575" marL="68575">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solidFill>
                            <a:schemeClr val="lt1"/>
                          </a:solidFill>
                        </a:rPr>
                        <a:t>0.25%</a:t>
                      </a:r>
                      <a:endParaRPr sz="1400" u="none" cap="none" strike="noStrike">
                        <a:solidFill>
                          <a:schemeClr val="lt1"/>
                        </a:solidFill>
                      </a:endParaRPr>
                    </a:p>
                  </a:txBody>
                  <a:tcPr marT="34300" marB="34300" marR="68575" marL="68575">
                    <a:lnR cap="flat" cmpd="sng" w="12700">
                      <a:solidFill>
                        <a:srgbClr val="FFFFFF"/>
                      </a:solidFill>
                      <a:prstDash val="solid"/>
                      <a:round/>
                      <a:headEnd len="sm" w="sm" type="none"/>
                      <a:tailEnd len="sm" w="sm" type="none"/>
                    </a:lnR>
                    <a:solidFill>
                      <a:schemeClr val="accent1"/>
                    </a:solidFill>
                  </a:tcPr>
                </a:tc>
                <a:tc>
                  <a:txBody>
                    <a:bodyPr/>
                    <a:lstStyle/>
                    <a:p>
                      <a:pPr indent="0" lvl="0" marL="0" rtl="0" algn="ctr">
                        <a:spcBef>
                          <a:spcPts val="0"/>
                        </a:spcBef>
                        <a:spcAft>
                          <a:spcPts val="0"/>
                        </a:spcAft>
                        <a:buClr>
                          <a:schemeClr val="dk1"/>
                        </a:buClr>
                        <a:buSzPts val="1100"/>
                        <a:buFont typeface="Arial"/>
                        <a:buNone/>
                      </a:pPr>
                      <a:r>
                        <a:rPr lang="en-GB" sz="1100">
                          <a:solidFill>
                            <a:schemeClr val="lt1"/>
                          </a:solidFill>
                        </a:rPr>
                        <a:t>0.75%</a:t>
                      </a:r>
                      <a:endParaRPr sz="1100" u="none" cap="none" strike="noStrike">
                        <a:solidFill>
                          <a:schemeClr val="lt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solidFill>
                      <a:schemeClr val="accent1"/>
                    </a:solidFill>
                  </a:tcPr>
                </a:tc>
                <a:tc>
                  <a:txBody>
                    <a:bodyPr/>
                    <a:lstStyle/>
                    <a:p>
                      <a:pPr indent="0" lvl="0" marL="0" rtl="0" algn="ctr">
                        <a:spcBef>
                          <a:spcPts val="0"/>
                        </a:spcBef>
                        <a:spcAft>
                          <a:spcPts val="0"/>
                        </a:spcAft>
                        <a:buClr>
                          <a:schemeClr val="dk1"/>
                        </a:buClr>
                        <a:buSzPts val="1100"/>
                        <a:buFont typeface="Arial"/>
                        <a:buNone/>
                      </a:pPr>
                      <a:r>
                        <a:rPr lang="en-GB" sz="1100">
                          <a:solidFill>
                            <a:schemeClr val="lt1"/>
                          </a:solidFill>
                        </a:rPr>
                        <a:t>1.25%</a:t>
                      </a:r>
                      <a:endParaRPr sz="1100" u="none" cap="none" strike="noStrike">
                        <a:solidFill>
                          <a:schemeClr val="lt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solidFill>
                      <a:schemeClr val="accent1"/>
                    </a:solidFill>
                  </a:tcPr>
                </a:tc>
                <a:tc>
                  <a:txBody>
                    <a:bodyPr/>
                    <a:lstStyle/>
                    <a:p>
                      <a:pPr indent="0" lvl="0" marL="0" rtl="0" algn="ctr">
                        <a:spcBef>
                          <a:spcPts val="0"/>
                        </a:spcBef>
                        <a:spcAft>
                          <a:spcPts val="0"/>
                        </a:spcAft>
                        <a:buClr>
                          <a:schemeClr val="dk1"/>
                        </a:buClr>
                        <a:buSzPts val="1100"/>
                        <a:buFont typeface="Arial"/>
                        <a:buNone/>
                      </a:pPr>
                      <a:r>
                        <a:rPr lang="en-GB" sz="1100">
                          <a:solidFill>
                            <a:schemeClr val="lt1"/>
                          </a:solidFill>
                        </a:rPr>
                        <a:t>1.75%</a:t>
                      </a:r>
                      <a:endParaRPr sz="1100" u="none" cap="none" strike="noStrike">
                        <a:solidFill>
                          <a:schemeClr val="lt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solidFill>
                      <a:schemeClr val="accent1"/>
                    </a:solidFill>
                  </a:tcPr>
                </a:tc>
                <a:tc>
                  <a:txBody>
                    <a:bodyPr/>
                    <a:lstStyle/>
                    <a:p>
                      <a:pPr indent="0" lvl="0" marL="0" rtl="0" algn="ctr">
                        <a:spcBef>
                          <a:spcPts val="0"/>
                        </a:spcBef>
                        <a:spcAft>
                          <a:spcPts val="0"/>
                        </a:spcAft>
                        <a:buClr>
                          <a:schemeClr val="dk1"/>
                        </a:buClr>
                        <a:buSzPts val="1100"/>
                        <a:buFont typeface="Arial"/>
                        <a:buNone/>
                      </a:pPr>
                      <a:r>
                        <a:rPr lang="en-GB" sz="1100">
                          <a:solidFill>
                            <a:schemeClr val="lt1"/>
                          </a:solidFill>
                        </a:rPr>
                        <a:t>2.25%</a:t>
                      </a:r>
                      <a:endParaRPr sz="1100" u="none" cap="none" strike="noStrike">
                        <a:solidFill>
                          <a:schemeClr val="lt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a:solidFill>
                            <a:schemeClr val="lt1"/>
                          </a:solidFill>
                        </a:rPr>
                        <a:t>2</a:t>
                      </a:r>
                      <a:r>
                        <a:rPr lang="en-GB" sz="1100" u="none" cap="none" strike="noStrike">
                          <a:solidFill>
                            <a:schemeClr val="lt1"/>
                          </a:solidFill>
                        </a:rPr>
                        <a:t>.</a:t>
                      </a:r>
                      <a:r>
                        <a:rPr lang="en-GB" sz="1100">
                          <a:solidFill>
                            <a:schemeClr val="lt1"/>
                          </a:solidFill>
                        </a:rPr>
                        <a:t>75</a:t>
                      </a:r>
                      <a:r>
                        <a:rPr lang="en-GB" sz="1100" u="none" cap="none" strike="noStrike">
                          <a:solidFill>
                            <a:schemeClr val="lt1"/>
                          </a:solidFill>
                        </a:rPr>
                        <a:t>%</a:t>
                      </a:r>
                      <a:endParaRPr sz="1400" u="none" cap="none" strike="noStrike">
                        <a:solidFill>
                          <a:schemeClr val="lt1"/>
                        </a:solidFill>
                      </a:endParaRPr>
                    </a:p>
                  </a:txBody>
                  <a:tcPr marT="34300" marB="34300" marR="68575" marL="68575">
                    <a:lnL cap="flat" cmpd="sng" w="12700">
                      <a:solidFill>
                        <a:srgbClr val="FFFFFF"/>
                      </a:solidFill>
                      <a:prstDash val="solid"/>
                      <a:round/>
                      <a:headEnd len="sm" w="sm" type="none"/>
                      <a:tailEnd len="sm" w="sm" type="none"/>
                    </a:lnL>
                    <a:solidFill>
                      <a:schemeClr val="accent1"/>
                    </a:solidFill>
                  </a:tcPr>
                </a:tc>
              </a:tr>
              <a:tr h="260925">
                <a:tc>
                  <a:txBody>
                    <a:bodyPr/>
                    <a:lstStyle/>
                    <a:p>
                      <a:pPr indent="0" lvl="0" marL="0" marR="0" rtl="0" algn="l">
                        <a:lnSpc>
                          <a:spcPct val="100000"/>
                        </a:lnSpc>
                        <a:spcBef>
                          <a:spcPts val="0"/>
                        </a:spcBef>
                        <a:spcAft>
                          <a:spcPts val="0"/>
                        </a:spcAft>
                        <a:buClr>
                          <a:srgbClr val="000000"/>
                        </a:buClr>
                        <a:buSzPts val="1100"/>
                        <a:buFont typeface="Arial"/>
                        <a:buNone/>
                      </a:pPr>
                      <a:r>
                        <a:rPr b="1" lang="en-GB" sz="1100">
                          <a:solidFill>
                            <a:schemeClr val="dk1"/>
                          </a:solidFill>
                        </a:rPr>
                        <a:t>Estimated impact per policy (%)</a:t>
                      </a:r>
                      <a:endParaRPr b="1" sz="1100">
                        <a:solidFill>
                          <a:schemeClr val="dk1"/>
                        </a:solidFill>
                      </a:endParaRPr>
                    </a:p>
                  </a:txBody>
                  <a:tcPr marT="34300" marB="34300" marR="68575" marL="68575">
                    <a:solidFill>
                      <a:srgbClr val="EECEC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GB" sz="1100" u="none" cap="none" strike="noStrike">
                          <a:solidFill>
                            <a:schemeClr val="dk1"/>
                          </a:solidFill>
                        </a:rPr>
                        <a:t>-</a:t>
                      </a:r>
                      <a:r>
                        <a:rPr b="1" lang="en-GB" sz="1100">
                          <a:solidFill>
                            <a:schemeClr val="dk1"/>
                          </a:solidFill>
                        </a:rPr>
                        <a:t>1</a:t>
                      </a:r>
                      <a:r>
                        <a:rPr b="1" lang="en-GB" sz="1100" u="none" cap="none" strike="noStrike">
                          <a:solidFill>
                            <a:schemeClr val="dk1"/>
                          </a:solidFill>
                        </a:rPr>
                        <a:t>%</a:t>
                      </a:r>
                      <a:endParaRPr b="1" sz="1400" u="none" cap="none" strike="noStrike">
                        <a:solidFill>
                          <a:schemeClr val="dk1"/>
                        </a:solidFill>
                      </a:endParaRPr>
                    </a:p>
                  </a:txBody>
                  <a:tcPr marT="34300" marB="34300" marR="68575" marL="68575">
                    <a:lnR cap="flat" cmpd="sng" w="12700">
                      <a:solidFill>
                        <a:srgbClr val="FFFFFF"/>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1" lang="en-GB" sz="1100">
                          <a:solidFill>
                            <a:schemeClr val="dk1"/>
                          </a:solidFill>
                        </a:rPr>
                        <a:t>-4%</a:t>
                      </a:r>
                      <a:endParaRPr b="1" sz="1100" u="none" cap="none" strike="noStrike">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1" lang="en-GB" sz="1100">
                          <a:solidFill>
                            <a:schemeClr val="dk1"/>
                          </a:solidFill>
                        </a:rPr>
                        <a:t>-6%</a:t>
                      </a:r>
                      <a:endParaRPr b="1" sz="1100" u="none" cap="none" strike="noStrike">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1" lang="en-GB" sz="1100">
                          <a:solidFill>
                            <a:schemeClr val="dk1"/>
                          </a:solidFill>
                        </a:rPr>
                        <a:t>-8%</a:t>
                      </a:r>
                      <a:endParaRPr b="1" sz="1100" u="none" cap="none" strike="noStrike">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1" lang="en-GB" sz="1100">
                          <a:solidFill>
                            <a:schemeClr val="dk1"/>
                          </a:solidFill>
                        </a:rPr>
                        <a:t>-9%</a:t>
                      </a:r>
                      <a:endParaRPr b="1" sz="1100" u="none" cap="none" strike="noStrike">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100"/>
                        <a:buFont typeface="Arial"/>
                        <a:buNone/>
                      </a:pPr>
                      <a:r>
                        <a:rPr b="1" lang="en-GB" sz="1100">
                          <a:solidFill>
                            <a:schemeClr val="dk1"/>
                          </a:solidFill>
                        </a:rPr>
                        <a:t>-10%</a:t>
                      </a:r>
                      <a:endParaRPr b="1" sz="1400" u="none" cap="none" strike="noStrike">
                        <a:solidFill>
                          <a:schemeClr val="dk1"/>
                        </a:solidFill>
                      </a:endParaRPr>
                    </a:p>
                  </a:txBody>
                  <a:tcPr marT="34300" marB="34300" marR="68575" marL="68575">
                    <a:lnL cap="flat" cmpd="sng" w="12700">
                      <a:solidFill>
                        <a:srgbClr val="FFFFFF"/>
                      </a:solidFill>
                      <a:prstDash val="solid"/>
                      <a:round/>
                      <a:headEnd len="sm" w="sm" type="none"/>
                      <a:tailEnd len="sm" w="sm" type="none"/>
                    </a:lnL>
                  </a:tcPr>
                </a:tc>
              </a:tr>
              <a:tr h="310300">
                <a:tc>
                  <a:txBody>
                    <a:bodyPr/>
                    <a:lstStyle/>
                    <a:p>
                      <a:pPr indent="0" lvl="0" marL="0" rtl="0" algn="l">
                        <a:spcBef>
                          <a:spcPts val="0"/>
                        </a:spcBef>
                        <a:spcAft>
                          <a:spcPts val="0"/>
                        </a:spcAft>
                        <a:buClr>
                          <a:schemeClr val="dk1"/>
                        </a:buClr>
                        <a:buSzPts val="1100"/>
                        <a:buFont typeface="Arial"/>
                        <a:buNone/>
                      </a:pPr>
                      <a:r>
                        <a:rPr b="1" lang="en-GB" sz="1100">
                          <a:solidFill>
                            <a:schemeClr val="dk1"/>
                          </a:solidFill>
                        </a:rPr>
                        <a:t>Estimated impact per policy (£)</a:t>
                      </a:r>
                      <a:endParaRPr b="1" sz="1100">
                        <a:solidFill>
                          <a:schemeClr val="dk1"/>
                        </a:solidFill>
                      </a:endParaRPr>
                    </a:p>
                  </a:txBody>
                  <a:tcPr marT="34300" marB="34300" marR="68575" marL="68575">
                    <a:solidFill>
                      <a:srgbClr val="EECECA"/>
                    </a:solidFill>
                  </a:tcPr>
                </a:tc>
                <a:tc>
                  <a:txBody>
                    <a:bodyPr/>
                    <a:lstStyle/>
                    <a:p>
                      <a:pPr indent="0" lvl="0" marL="0" marR="0" rtl="0" algn="ctr">
                        <a:lnSpc>
                          <a:spcPct val="100000"/>
                        </a:lnSpc>
                        <a:spcBef>
                          <a:spcPts val="0"/>
                        </a:spcBef>
                        <a:spcAft>
                          <a:spcPts val="0"/>
                        </a:spcAft>
                        <a:buNone/>
                      </a:pPr>
                      <a:r>
                        <a:rPr b="1" lang="en-GB" sz="1100">
                          <a:solidFill>
                            <a:schemeClr val="dk1"/>
                          </a:solidFill>
                        </a:rPr>
                        <a:t>-£</a:t>
                      </a:r>
                      <a:r>
                        <a:rPr b="1" lang="en-GB" sz="1100">
                          <a:solidFill>
                            <a:schemeClr val="dk1"/>
                          </a:solidFill>
                        </a:rPr>
                        <a:t>5</a:t>
                      </a:r>
                      <a:endParaRPr b="1" sz="1100" u="none" cap="none" strike="noStrike">
                        <a:solidFill>
                          <a:schemeClr val="dk1"/>
                        </a:solidFill>
                      </a:endParaRPr>
                    </a:p>
                  </a:txBody>
                  <a:tcPr marT="34300" marB="34300" marR="68575" marL="68575">
                    <a:lnR cap="flat" cmpd="sng" w="12700">
                      <a:solidFill>
                        <a:srgbClr val="FFFFFF"/>
                      </a:solidFill>
                      <a:prstDash val="solid"/>
                      <a:round/>
                      <a:headEnd len="sm" w="sm" type="none"/>
                      <a:tailEnd len="sm" w="sm" type="none"/>
                    </a:lnR>
                    <a:solidFill>
                      <a:srgbClr val="EECECA"/>
                    </a:solidFill>
                  </a:tcPr>
                </a:tc>
                <a:tc>
                  <a:txBody>
                    <a:bodyPr/>
                    <a:lstStyle/>
                    <a:p>
                      <a:pPr indent="0" lvl="0" marL="0" marR="0" rtl="0" algn="ctr">
                        <a:lnSpc>
                          <a:spcPct val="100000"/>
                        </a:lnSpc>
                        <a:spcBef>
                          <a:spcPts val="0"/>
                        </a:spcBef>
                        <a:spcAft>
                          <a:spcPts val="0"/>
                        </a:spcAft>
                        <a:buNone/>
                      </a:pPr>
                      <a:r>
                        <a:rPr b="1" lang="en-GB" sz="1100">
                          <a:solidFill>
                            <a:schemeClr val="dk1"/>
                          </a:solidFill>
                        </a:rPr>
                        <a:t>-£13</a:t>
                      </a:r>
                      <a:endParaRPr b="1" sz="11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solidFill>
                      <a:srgbClr val="EECECA"/>
                    </a:solidFill>
                  </a:tcPr>
                </a:tc>
                <a:tc>
                  <a:txBody>
                    <a:bodyPr/>
                    <a:lstStyle/>
                    <a:p>
                      <a:pPr indent="0" lvl="0" marL="0" marR="0" rtl="0" algn="ctr">
                        <a:lnSpc>
                          <a:spcPct val="100000"/>
                        </a:lnSpc>
                        <a:spcBef>
                          <a:spcPts val="0"/>
                        </a:spcBef>
                        <a:spcAft>
                          <a:spcPts val="0"/>
                        </a:spcAft>
                        <a:buNone/>
                      </a:pPr>
                      <a:r>
                        <a:rPr b="1" lang="en-GB" sz="1100">
                          <a:solidFill>
                            <a:schemeClr val="dk1"/>
                          </a:solidFill>
                        </a:rPr>
                        <a:t>-£20</a:t>
                      </a:r>
                      <a:endParaRPr b="1" sz="11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solidFill>
                      <a:srgbClr val="EECECA"/>
                    </a:solidFill>
                  </a:tcPr>
                </a:tc>
                <a:tc>
                  <a:txBody>
                    <a:bodyPr/>
                    <a:lstStyle/>
                    <a:p>
                      <a:pPr indent="0" lvl="0" marL="0" marR="0" rtl="0" algn="ctr">
                        <a:lnSpc>
                          <a:spcPct val="100000"/>
                        </a:lnSpc>
                        <a:spcBef>
                          <a:spcPts val="0"/>
                        </a:spcBef>
                        <a:spcAft>
                          <a:spcPts val="0"/>
                        </a:spcAft>
                        <a:buNone/>
                      </a:pPr>
                      <a:r>
                        <a:rPr b="1" lang="en-GB" sz="1100">
                          <a:solidFill>
                            <a:schemeClr val="dk1"/>
                          </a:solidFill>
                        </a:rPr>
                        <a:t>-£26</a:t>
                      </a:r>
                      <a:endParaRPr b="1" sz="11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solidFill>
                      <a:srgbClr val="EECECA"/>
                    </a:solidFill>
                  </a:tcPr>
                </a:tc>
                <a:tc>
                  <a:txBody>
                    <a:bodyPr/>
                    <a:lstStyle/>
                    <a:p>
                      <a:pPr indent="0" lvl="0" marL="0" marR="0" rtl="0" algn="ctr">
                        <a:lnSpc>
                          <a:spcPct val="100000"/>
                        </a:lnSpc>
                        <a:spcBef>
                          <a:spcPts val="0"/>
                        </a:spcBef>
                        <a:spcAft>
                          <a:spcPts val="0"/>
                        </a:spcAft>
                        <a:buNone/>
                      </a:pPr>
                      <a:r>
                        <a:rPr b="1" lang="en-GB" sz="1100">
                          <a:solidFill>
                            <a:schemeClr val="dk1"/>
                          </a:solidFill>
                        </a:rPr>
                        <a:t>-£30</a:t>
                      </a:r>
                      <a:endParaRPr b="1" sz="11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solidFill>
                      <a:srgbClr val="EECECA"/>
                    </a:solidFill>
                  </a:tcPr>
                </a:tc>
                <a:tc>
                  <a:txBody>
                    <a:bodyPr/>
                    <a:lstStyle/>
                    <a:p>
                      <a:pPr indent="0" lvl="0" marL="0" marR="0" rtl="0" algn="ctr">
                        <a:lnSpc>
                          <a:spcPct val="100000"/>
                        </a:lnSpc>
                        <a:spcBef>
                          <a:spcPts val="0"/>
                        </a:spcBef>
                        <a:spcAft>
                          <a:spcPts val="0"/>
                        </a:spcAft>
                        <a:buNone/>
                      </a:pPr>
                      <a:r>
                        <a:rPr b="1" lang="en-GB" sz="1100">
                          <a:solidFill>
                            <a:schemeClr val="dk1"/>
                          </a:solidFill>
                        </a:rPr>
                        <a:t>-£34</a:t>
                      </a:r>
                      <a:endParaRPr b="1" sz="1100">
                        <a:solidFill>
                          <a:schemeClr val="dk1"/>
                        </a:solidFill>
                      </a:endParaRPr>
                    </a:p>
                  </a:txBody>
                  <a:tcPr marT="34300" marB="34300" marR="68575" marL="68575">
                    <a:lnL cap="flat" cmpd="sng" w="12700">
                      <a:solidFill>
                        <a:srgbClr val="FFFFFF"/>
                      </a:solidFill>
                      <a:prstDash val="solid"/>
                      <a:round/>
                      <a:headEnd len="sm" w="sm" type="none"/>
                      <a:tailEnd len="sm" w="sm" type="none"/>
                    </a:lnL>
                    <a:solidFill>
                      <a:srgbClr val="EECECA"/>
                    </a:solidFill>
                  </a:tcPr>
                </a:tc>
              </a:tr>
              <a:tr h="310300">
                <a:tc>
                  <a:txBody>
                    <a:bodyPr/>
                    <a:lstStyle/>
                    <a:p>
                      <a:pPr indent="0" lvl="0" marL="0" rtl="0" algn="l">
                        <a:spcBef>
                          <a:spcPts val="0"/>
                        </a:spcBef>
                        <a:spcAft>
                          <a:spcPts val="0"/>
                        </a:spcAft>
                        <a:buNone/>
                      </a:pPr>
                      <a:r>
                        <a:rPr b="1" lang="en-GB" sz="1100">
                          <a:solidFill>
                            <a:schemeClr val="dk1"/>
                          </a:solidFill>
                        </a:rPr>
                        <a:t>Estimate industry wide impact (£)</a:t>
                      </a:r>
                      <a:endParaRPr b="1" sz="1100">
                        <a:solidFill>
                          <a:schemeClr val="dk1"/>
                        </a:solidFill>
                      </a:endParaRPr>
                    </a:p>
                  </a:txBody>
                  <a:tcPr marT="34300" marB="34300" marR="68575" marL="68575">
                    <a:solidFill>
                      <a:srgbClr val="EECECA"/>
                    </a:solidFill>
                  </a:tcPr>
                </a:tc>
                <a:tc>
                  <a:txBody>
                    <a:bodyPr/>
                    <a:lstStyle/>
                    <a:p>
                      <a:pPr indent="0" lvl="0" marL="0" marR="0" rtl="0" algn="ctr">
                        <a:lnSpc>
                          <a:spcPct val="100000"/>
                        </a:lnSpc>
                        <a:spcBef>
                          <a:spcPts val="0"/>
                        </a:spcBef>
                        <a:spcAft>
                          <a:spcPts val="0"/>
                        </a:spcAft>
                        <a:buNone/>
                      </a:pPr>
                      <a:r>
                        <a:rPr b="1" lang="en-GB" sz="1100">
                          <a:solidFill>
                            <a:schemeClr val="dk1"/>
                          </a:solidFill>
                        </a:rPr>
                        <a:t>-£180m</a:t>
                      </a:r>
                      <a:endParaRPr b="1" sz="1100">
                        <a:solidFill>
                          <a:schemeClr val="dk1"/>
                        </a:solidFill>
                      </a:endParaRPr>
                    </a:p>
                  </a:txBody>
                  <a:tcPr marT="34300" marB="34300" marR="68575" marL="68575">
                    <a:lnR cap="flat" cmpd="sng" w="12700">
                      <a:solidFill>
                        <a:srgbClr val="FFFFFF"/>
                      </a:solidFill>
                      <a:prstDash val="solid"/>
                      <a:round/>
                      <a:headEnd len="sm" w="sm" type="none"/>
                      <a:tailEnd len="sm" w="sm" type="none"/>
                    </a:lnR>
                    <a:solidFill>
                      <a:srgbClr val="EECECA"/>
                    </a:solidFill>
                  </a:tcPr>
                </a:tc>
                <a:tc>
                  <a:txBody>
                    <a:bodyPr/>
                    <a:lstStyle/>
                    <a:p>
                      <a:pPr indent="0" lvl="0" marL="0" marR="0" rtl="0" algn="ctr">
                        <a:lnSpc>
                          <a:spcPct val="100000"/>
                        </a:lnSpc>
                        <a:spcBef>
                          <a:spcPts val="0"/>
                        </a:spcBef>
                        <a:spcAft>
                          <a:spcPts val="0"/>
                        </a:spcAft>
                        <a:buNone/>
                      </a:pPr>
                      <a:r>
                        <a:rPr b="1" lang="en-GB" sz="1100">
                          <a:solidFill>
                            <a:schemeClr val="dk1"/>
                          </a:solidFill>
                        </a:rPr>
                        <a:t>-£490m</a:t>
                      </a:r>
                      <a:endParaRPr b="1" sz="11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solidFill>
                      <a:srgbClr val="EECECA"/>
                    </a:solidFill>
                  </a:tcPr>
                </a:tc>
                <a:tc>
                  <a:txBody>
                    <a:bodyPr/>
                    <a:lstStyle/>
                    <a:p>
                      <a:pPr indent="0" lvl="0" marL="0" marR="0" rtl="0" algn="ctr">
                        <a:lnSpc>
                          <a:spcPct val="100000"/>
                        </a:lnSpc>
                        <a:spcBef>
                          <a:spcPts val="0"/>
                        </a:spcBef>
                        <a:spcAft>
                          <a:spcPts val="0"/>
                        </a:spcAft>
                        <a:buNone/>
                      </a:pPr>
                      <a:r>
                        <a:rPr b="1" lang="en-GB" sz="1100">
                          <a:solidFill>
                            <a:schemeClr val="dk1"/>
                          </a:solidFill>
                        </a:rPr>
                        <a:t>-£750m</a:t>
                      </a:r>
                      <a:endParaRPr b="1" sz="11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solidFill>
                      <a:srgbClr val="EECECA"/>
                    </a:solidFill>
                  </a:tcPr>
                </a:tc>
                <a:tc>
                  <a:txBody>
                    <a:bodyPr/>
                    <a:lstStyle/>
                    <a:p>
                      <a:pPr indent="0" lvl="0" marL="0" marR="0" rtl="0" algn="ctr">
                        <a:lnSpc>
                          <a:spcPct val="100000"/>
                        </a:lnSpc>
                        <a:spcBef>
                          <a:spcPts val="0"/>
                        </a:spcBef>
                        <a:spcAft>
                          <a:spcPts val="0"/>
                        </a:spcAft>
                        <a:buNone/>
                      </a:pPr>
                      <a:r>
                        <a:rPr b="1" lang="en-GB" sz="1100">
                          <a:solidFill>
                            <a:schemeClr val="dk1"/>
                          </a:solidFill>
                        </a:rPr>
                        <a:t>-£960m</a:t>
                      </a:r>
                      <a:endParaRPr b="1" sz="11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solidFill>
                      <a:srgbClr val="EECECA"/>
                    </a:solidFill>
                  </a:tcPr>
                </a:tc>
                <a:tc>
                  <a:txBody>
                    <a:bodyPr/>
                    <a:lstStyle/>
                    <a:p>
                      <a:pPr indent="0" lvl="0" marL="0" marR="0" rtl="0" algn="ctr">
                        <a:lnSpc>
                          <a:spcPct val="100000"/>
                        </a:lnSpc>
                        <a:spcBef>
                          <a:spcPts val="0"/>
                        </a:spcBef>
                        <a:spcAft>
                          <a:spcPts val="0"/>
                        </a:spcAft>
                        <a:buNone/>
                      </a:pPr>
                      <a:r>
                        <a:rPr b="1" lang="en-GB" sz="1100">
                          <a:solidFill>
                            <a:schemeClr val="dk1"/>
                          </a:solidFill>
                        </a:rPr>
                        <a:t>-£1,140m</a:t>
                      </a:r>
                      <a:endParaRPr b="1" sz="1100">
                        <a:solidFill>
                          <a:schemeClr val="dk1"/>
                        </a:solidFill>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solidFill>
                      <a:srgbClr val="EECECA"/>
                    </a:solidFill>
                  </a:tcPr>
                </a:tc>
                <a:tc>
                  <a:txBody>
                    <a:bodyPr/>
                    <a:lstStyle/>
                    <a:p>
                      <a:pPr indent="0" lvl="0" marL="0" marR="0" rtl="0" algn="ctr">
                        <a:lnSpc>
                          <a:spcPct val="100000"/>
                        </a:lnSpc>
                        <a:spcBef>
                          <a:spcPts val="0"/>
                        </a:spcBef>
                        <a:spcAft>
                          <a:spcPts val="0"/>
                        </a:spcAft>
                        <a:buNone/>
                      </a:pPr>
                      <a:r>
                        <a:rPr b="1" lang="en-GB" sz="1100">
                          <a:solidFill>
                            <a:schemeClr val="dk1"/>
                          </a:solidFill>
                        </a:rPr>
                        <a:t>-£1,290m</a:t>
                      </a:r>
                      <a:endParaRPr b="1" sz="1100">
                        <a:solidFill>
                          <a:schemeClr val="dk1"/>
                        </a:solidFill>
                      </a:endParaRPr>
                    </a:p>
                  </a:txBody>
                  <a:tcPr marT="34300" marB="34300" marR="68575" marL="68575">
                    <a:lnL cap="flat" cmpd="sng" w="12700">
                      <a:solidFill>
                        <a:srgbClr val="FFFFFF"/>
                      </a:solidFill>
                      <a:prstDash val="solid"/>
                      <a:round/>
                      <a:headEnd len="sm" w="sm" type="none"/>
                      <a:tailEnd len="sm" w="sm" type="none"/>
                    </a:lnL>
                    <a:solidFill>
                      <a:srgbClr val="EECECA"/>
                    </a:solidFill>
                  </a:tcPr>
                </a:tc>
              </a:tr>
            </a:tbl>
          </a:graphicData>
        </a:graphic>
      </p:graphicFrame>
      <p:sp>
        <p:nvSpPr>
          <p:cNvPr id="486" name="Google Shape;486;p43"/>
          <p:cNvSpPr txBox="1"/>
          <p:nvPr/>
        </p:nvSpPr>
        <p:spPr>
          <a:xfrm>
            <a:off x="1810202" y="5158525"/>
            <a:ext cx="1309500" cy="3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solidFill>
                  <a:schemeClr val="lt1"/>
                </a:solidFill>
              </a:rPr>
              <a:t>Our</a:t>
            </a:r>
            <a:r>
              <a:rPr b="1" lang="en-GB" sz="1300">
                <a:solidFill>
                  <a:schemeClr val="lt1"/>
                </a:solidFill>
              </a:rPr>
              <a:t> Estimate:</a:t>
            </a:r>
            <a:endParaRPr b="1" sz="1300">
              <a:solidFill>
                <a:schemeClr val="lt1"/>
              </a:solidFill>
            </a:endParaRPr>
          </a:p>
        </p:txBody>
      </p:sp>
      <p:cxnSp>
        <p:nvCxnSpPr>
          <p:cNvPr id="487" name="Google Shape;487;p43"/>
          <p:cNvCxnSpPr/>
          <p:nvPr/>
        </p:nvCxnSpPr>
        <p:spPr>
          <a:xfrm flipH="1" rot="10800000">
            <a:off x="3383150" y="5344975"/>
            <a:ext cx="757500" cy="3300"/>
          </a:xfrm>
          <a:prstGeom prst="straightConnector1">
            <a:avLst/>
          </a:prstGeom>
          <a:noFill/>
          <a:ln cap="flat" cmpd="sng" w="9525">
            <a:solidFill>
              <a:schemeClr val="dk1"/>
            </a:solidFill>
            <a:prstDash val="solid"/>
            <a:round/>
            <a:headEnd len="med" w="med" type="none"/>
            <a:tailEnd len="med" w="med" type="triangle"/>
          </a:ln>
        </p:spPr>
      </p:cxnSp>
      <p:sp>
        <p:nvSpPr>
          <p:cNvPr id="488" name="Google Shape;488;p43"/>
          <p:cNvSpPr txBox="1"/>
          <p:nvPr/>
        </p:nvSpPr>
        <p:spPr>
          <a:xfrm>
            <a:off x="4469679" y="5158525"/>
            <a:ext cx="757500" cy="3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solidFill>
                  <a:schemeClr val="lt1"/>
                </a:solidFill>
              </a:rPr>
              <a:t>+1.00%</a:t>
            </a:r>
            <a:endParaRPr b="1" sz="1300">
              <a:solidFill>
                <a:schemeClr val="lt1"/>
              </a:solidFill>
            </a:endParaRPr>
          </a:p>
        </p:txBody>
      </p:sp>
      <p:cxnSp>
        <p:nvCxnSpPr>
          <p:cNvPr id="489" name="Google Shape;489;p43"/>
          <p:cNvCxnSpPr/>
          <p:nvPr/>
        </p:nvCxnSpPr>
        <p:spPr>
          <a:xfrm flipH="1" rot="10800000">
            <a:off x="5511075" y="5045700"/>
            <a:ext cx="1156500" cy="285900"/>
          </a:xfrm>
          <a:prstGeom prst="straightConnector1">
            <a:avLst/>
          </a:prstGeom>
          <a:noFill/>
          <a:ln cap="flat" cmpd="sng" w="9525">
            <a:solidFill>
              <a:schemeClr val="dk1"/>
            </a:solidFill>
            <a:prstDash val="solid"/>
            <a:round/>
            <a:headEnd len="med" w="med" type="none"/>
            <a:tailEnd len="med" w="med" type="triangle"/>
          </a:ln>
        </p:spPr>
      </p:cxnSp>
      <p:cxnSp>
        <p:nvCxnSpPr>
          <p:cNvPr id="490" name="Google Shape;490;p43"/>
          <p:cNvCxnSpPr/>
          <p:nvPr/>
        </p:nvCxnSpPr>
        <p:spPr>
          <a:xfrm>
            <a:off x="5524008" y="5331600"/>
            <a:ext cx="1143300" cy="382800"/>
          </a:xfrm>
          <a:prstGeom prst="straightConnector1">
            <a:avLst/>
          </a:prstGeom>
          <a:noFill/>
          <a:ln cap="flat" cmpd="sng" w="9525">
            <a:solidFill>
              <a:schemeClr val="dk1"/>
            </a:solidFill>
            <a:prstDash val="solid"/>
            <a:round/>
            <a:headEnd len="med" w="med" type="none"/>
            <a:tailEnd len="med" w="med" type="triangle"/>
          </a:ln>
        </p:spPr>
      </p:cxnSp>
      <p:sp>
        <p:nvSpPr>
          <p:cNvPr id="491" name="Google Shape;491;p43"/>
          <p:cNvSpPr/>
          <p:nvPr/>
        </p:nvSpPr>
        <p:spPr>
          <a:xfrm>
            <a:off x="7111048" y="4876975"/>
            <a:ext cx="596100" cy="347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3"/>
          <p:cNvSpPr/>
          <p:nvPr/>
        </p:nvSpPr>
        <p:spPr>
          <a:xfrm>
            <a:off x="7048475" y="5581425"/>
            <a:ext cx="793500" cy="347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3"/>
          <p:cNvSpPr txBox="1"/>
          <p:nvPr/>
        </p:nvSpPr>
        <p:spPr>
          <a:xfrm>
            <a:off x="7110848" y="4876975"/>
            <a:ext cx="596100" cy="3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solidFill>
                  <a:schemeClr val="lt1"/>
                </a:solidFill>
              </a:rPr>
              <a:t>- £17</a:t>
            </a:r>
            <a:endParaRPr b="1" sz="1300">
              <a:solidFill>
                <a:schemeClr val="lt1"/>
              </a:solidFill>
            </a:endParaRPr>
          </a:p>
        </p:txBody>
      </p:sp>
      <p:sp>
        <p:nvSpPr>
          <p:cNvPr id="494" name="Google Shape;494;p43"/>
          <p:cNvSpPr txBox="1"/>
          <p:nvPr/>
        </p:nvSpPr>
        <p:spPr>
          <a:xfrm>
            <a:off x="7048475" y="5581425"/>
            <a:ext cx="912300" cy="3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solidFill>
                  <a:schemeClr val="lt1"/>
                </a:solidFill>
              </a:rPr>
              <a:t>- £620m</a:t>
            </a:r>
            <a:endParaRPr b="1" sz="1300">
              <a:solidFill>
                <a:schemeClr val="lt1"/>
              </a:solidFill>
            </a:endParaRPr>
          </a:p>
        </p:txBody>
      </p:sp>
      <p:sp>
        <p:nvSpPr>
          <p:cNvPr id="495" name="Google Shape;495;p43"/>
          <p:cNvSpPr txBox="1"/>
          <p:nvPr/>
        </p:nvSpPr>
        <p:spPr>
          <a:xfrm>
            <a:off x="3914825" y="5516250"/>
            <a:ext cx="1867200" cy="5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300"/>
              <a:t>Change in ODR vs 2019 rate</a:t>
            </a:r>
            <a:endParaRPr sz="1300"/>
          </a:p>
        </p:txBody>
      </p:sp>
      <p:sp>
        <p:nvSpPr>
          <p:cNvPr id="496" name="Google Shape;496;p43"/>
          <p:cNvSpPr txBox="1"/>
          <p:nvPr/>
        </p:nvSpPr>
        <p:spPr>
          <a:xfrm>
            <a:off x="7841975" y="4876963"/>
            <a:ext cx="2108100" cy="20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300"/>
              <a:t>Per policy impact</a:t>
            </a:r>
            <a:endParaRPr sz="1300"/>
          </a:p>
        </p:txBody>
      </p:sp>
      <p:sp>
        <p:nvSpPr>
          <p:cNvPr id="497" name="Google Shape;497;p43"/>
          <p:cNvSpPr txBox="1"/>
          <p:nvPr/>
        </p:nvSpPr>
        <p:spPr>
          <a:xfrm>
            <a:off x="7912776" y="5581425"/>
            <a:ext cx="1966500" cy="2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300"/>
              <a:t>Industry wide impact</a:t>
            </a:r>
            <a:endParaRPr sz="1300"/>
          </a:p>
        </p:txBody>
      </p:sp>
      <p:sp>
        <p:nvSpPr>
          <p:cNvPr id="498" name="Google Shape;498;p43"/>
          <p:cNvSpPr txBox="1"/>
          <p:nvPr>
            <p:ph type="title"/>
          </p:nvPr>
        </p:nvSpPr>
        <p:spPr>
          <a:xfrm>
            <a:off x="395300" y="404825"/>
            <a:ext cx="11426100" cy="1143300"/>
          </a:xfrm>
          <a:prstGeom prst="rect">
            <a:avLst/>
          </a:prstGeom>
          <a:noFill/>
          <a:ln>
            <a:noFill/>
          </a:ln>
        </p:spPr>
        <p:txBody>
          <a:bodyPr anchorCtr="0" anchor="ctr" bIns="45700" lIns="91425" spcFirstLastPara="1" rIns="91425" wrap="square" tIns="45700">
            <a:noAutofit/>
          </a:bodyPr>
          <a:lstStyle/>
          <a:p>
            <a:pPr indent="0" lvl="0" marL="0" rtl="0" algn="l">
              <a:lnSpc>
                <a:spcPct val="85000"/>
              </a:lnSpc>
              <a:spcBef>
                <a:spcPts val="0"/>
              </a:spcBef>
              <a:spcAft>
                <a:spcPts val="0"/>
              </a:spcAft>
              <a:buSzPts val="1900"/>
              <a:buNone/>
            </a:pPr>
            <a:r>
              <a:rPr b="1" lang="en-GB" sz="2700">
                <a:solidFill>
                  <a:schemeClr val="accent1"/>
                </a:solidFill>
                <a:latin typeface="Arial"/>
                <a:ea typeface="Arial"/>
                <a:cs typeface="Arial"/>
                <a:sym typeface="Arial"/>
              </a:rPr>
              <a:t>Impact of a ODR change in England and Wales</a:t>
            </a:r>
            <a:endParaRPr b="1" sz="2700">
              <a:solidFill>
                <a:schemeClr val="accent1"/>
              </a:solidFill>
              <a:latin typeface="Arial"/>
              <a:ea typeface="Arial"/>
              <a:cs typeface="Arial"/>
              <a:sym typeface="Arial"/>
            </a:endParaRPr>
          </a:p>
          <a:p>
            <a:pPr indent="0" lvl="0" marL="0" rtl="0" algn="l">
              <a:spcBef>
                <a:spcPts val="0"/>
              </a:spcBef>
              <a:spcAft>
                <a:spcPts val="0"/>
              </a:spcAft>
              <a:buSzPts val="1900"/>
              <a:buNone/>
            </a:pPr>
            <a:r>
              <a:rPr i="1" lang="en-GB" sz="2000">
                <a:solidFill>
                  <a:schemeClr val="accent1"/>
                </a:solidFill>
                <a:latin typeface="Arial"/>
                <a:ea typeface="Arial"/>
                <a:cs typeface="Arial"/>
                <a:sym typeface="Arial"/>
              </a:rPr>
              <a:t>We have modelled the reduction in the average premium per policy if the ODR was to increase</a:t>
            </a:r>
            <a:r>
              <a:rPr i="1" lang="en-GB" sz="2000">
                <a:solidFill>
                  <a:schemeClr val="accent1"/>
                </a:solidFill>
                <a:latin typeface="Arial"/>
                <a:ea typeface="Arial"/>
                <a:cs typeface="Arial"/>
                <a:sym typeface="Arial"/>
              </a:rPr>
              <a:t>  </a:t>
            </a:r>
            <a:endParaRPr b="0"/>
          </a:p>
        </p:txBody>
      </p:sp>
      <p:sp>
        <p:nvSpPr>
          <p:cNvPr id="499" name="Google Shape;499;p43"/>
          <p:cNvSpPr txBox="1"/>
          <p:nvPr>
            <p:ph idx="12" type="sldNum"/>
          </p:nvPr>
        </p:nvSpPr>
        <p:spPr>
          <a:xfrm>
            <a:off x="8168217" y="6492240"/>
            <a:ext cx="3414000" cy="1371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700"/>
              <a:buFont typeface="Arial"/>
              <a:buNone/>
            </a:pPr>
            <a:fld id="{00000000-1234-1234-1234-123412341234}" type="slidenum">
              <a:rPr lang="en-GB" sz="1200"/>
              <a:t>‹#›</a:t>
            </a:fld>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7"/>
          <p:cNvSpPr txBox="1"/>
          <p:nvPr>
            <p:ph type="title"/>
          </p:nvPr>
        </p:nvSpPr>
        <p:spPr>
          <a:xfrm>
            <a:off x="527055" y="404813"/>
            <a:ext cx="110553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a:t>Introductions – Working Party Members</a:t>
            </a:r>
            <a:endParaRPr/>
          </a:p>
        </p:txBody>
      </p:sp>
      <p:sp>
        <p:nvSpPr>
          <p:cNvPr id="150" name="Google Shape;150;p17"/>
          <p:cNvSpPr txBox="1"/>
          <p:nvPr/>
        </p:nvSpPr>
        <p:spPr>
          <a:xfrm>
            <a:off x="6932871" y="2400224"/>
            <a:ext cx="2022300" cy="5274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3F4548"/>
                </a:solidFill>
                <a:latin typeface="Arial"/>
                <a:ea typeface="Arial"/>
                <a:cs typeface="Arial"/>
                <a:sym typeface="Arial"/>
              </a:rPr>
              <a:t>Alex Hamilton</a:t>
            </a:r>
            <a:endParaRPr b="1" i="0" sz="1200" u="none" cap="none" strike="noStrike">
              <a:solidFill>
                <a:srgbClr val="3F45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3F4548"/>
                </a:solidFill>
                <a:latin typeface="Arial"/>
                <a:ea typeface="Arial"/>
                <a:cs typeface="Arial"/>
                <a:sym typeface="Arial"/>
              </a:rPr>
              <a:t>Aviva</a:t>
            </a:r>
            <a:endParaRPr b="0" i="0" sz="1200" u="none" cap="none" strike="noStrike">
              <a:solidFill>
                <a:srgbClr val="3F4548"/>
              </a:solidFill>
              <a:latin typeface="Arial"/>
              <a:ea typeface="Arial"/>
              <a:cs typeface="Arial"/>
              <a:sym typeface="Arial"/>
            </a:endParaRPr>
          </a:p>
        </p:txBody>
      </p:sp>
      <p:sp>
        <p:nvSpPr>
          <p:cNvPr id="151" name="Google Shape;151;p17"/>
          <p:cNvSpPr txBox="1"/>
          <p:nvPr/>
        </p:nvSpPr>
        <p:spPr>
          <a:xfrm>
            <a:off x="5015864" y="3990422"/>
            <a:ext cx="2022300" cy="5274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3F4548"/>
                </a:solidFill>
                <a:latin typeface="Arial"/>
                <a:ea typeface="Arial"/>
                <a:cs typeface="Arial"/>
                <a:sym typeface="Arial"/>
              </a:rPr>
              <a:t>Nancy Li</a:t>
            </a:r>
            <a:endParaRPr b="1" i="0" sz="1200" u="none" cap="none" strike="noStrike">
              <a:solidFill>
                <a:srgbClr val="3F45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3F4548"/>
                </a:solidFill>
                <a:latin typeface="Arial"/>
                <a:ea typeface="Arial"/>
                <a:cs typeface="Arial"/>
                <a:sym typeface="Arial"/>
              </a:rPr>
              <a:t>Zurich</a:t>
            </a:r>
            <a:endParaRPr b="0" i="0" sz="1200" u="none" cap="none" strike="noStrike">
              <a:solidFill>
                <a:srgbClr val="3F4548"/>
              </a:solidFill>
              <a:latin typeface="Arial"/>
              <a:ea typeface="Arial"/>
              <a:cs typeface="Arial"/>
              <a:sym typeface="Arial"/>
            </a:endParaRPr>
          </a:p>
        </p:txBody>
      </p:sp>
      <p:sp>
        <p:nvSpPr>
          <p:cNvPr id="152" name="Google Shape;152;p17"/>
          <p:cNvSpPr txBox="1"/>
          <p:nvPr/>
        </p:nvSpPr>
        <p:spPr>
          <a:xfrm>
            <a:off x="527052" y="2370025"/>
            <a:ext cx="2022300" cy="5274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3F4548"/>
                </a:solidFill>
                <a:latin typeface="Arial"/>
                <a:ea typeface="Arial"/>
                <a:cs typeface="Arial"/>
                <a:sym typeface="Arial"/>
              </a:rPr>
              <a:t>Badar Ali</a:t>
            </a:r>
            <a:endParaRPr b="1" i="0" sz="1200" u="none" cap="none" strike="noStrike">
              <a:solidFill>
                <a:srgbClr val="3F45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3F4548"/>
                </a:solidFill>
                <a:latin typeface="Arial"/>
                <a:ea typeface="Arial"/>
                <a:cs typeface="Arial"/>
                <a:sym typeface="Arial"/>
              </a:rPr>
              <a:t>Medical Protection Society</a:t>
            </a:r>
            <a:endParaRPr b="0" i="0" sz="1400" u="none" cap="none" strike="noStrike">
              <a:solidFill>
                <a:srgbClr val="3F4548"/>
              </a:solidFill>
              <a:latin typeface="Arial"/>
              <a:ea typeface="Arial"/>
              <a:cs typeface="Arial"/>
              <a:sym typeface="Arial"/>
            </a:endParaRPr>
          </a:p>
        </p:txBody>
      </p:sp>
      <p:sp>
        <p:nvSpPr>
          <p:cNvPr id="153" name="Google Shape;153;p17"/>
          <p:cNvSpPr txBox="1"/>
          <p:nvPr/>
        </p:nvSpPr>
        <p:spPr>
          <a:xfrm>
            <a:off x="5015891" y="5666676"/>
            <a:ext cx="2022300" cy="5274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3F4548"/>
                </a:solidFill>
                <a:latin typeface="Arial"/>
                <a:ea typeface="Arial"/>
                <a:cs typeface="Arial"/>
                <a:sym typeface="Arial"/>
              </a:rPr>
              <a:t>Gower Wisdom</a:t>
            </a:r>
            <a:endParaRPr b="0" i="0" sz="1400" u="none" cap="none" strike="noStrike">
              <a:solidFill>
                <a:srgbClr val="3F45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3F4548"/>
                </a:solidFill>
                <a:latin typeface="Arial"/>
                <a:ea typeface="Arial"/>
                <a:cs typeface="Arial"/>
                <a:sym typeface="Arial"/>
              </a:rPr>
              <a:t>AUL Assurance</a:t>
            </a:r>
            <a:endParaRPr b="0" i="0" sz="1400" u="none" cap="none" strike="noStrike">
              <a:solidFill>
                <a:srgbClr val="3F4548"/>
              </a:solidFill>
              <a:latin typeface="Arial"/>
              <a:ea typeface="Arial"/>
              <a:cs typeface="Arial"/>
              <a:sym typeface="Arial"/>
            </a:endParaRPr>
          </a:p>
        </p:txBody>
      </p:sp>
      <p:sp>
        <p:nvSpPr>
          <p:cNvPr id="154" name="Google Shape;154;p17"/>
          <p:cNvSpPr txBox="1"/>
          <p:nvPr/>
        </p:nvSpPr>
        <p:spPr>
          <a:xfrm>
            <a:off x="631900" y="4017064"/>
            <a:ext cx="2022300" cy="5274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3F4548"/>
                </a:solidFill>
                <a:latin typeface="Arial"/>
                <a:ea typeface="Arial"/>
                <a:cs typeface="Arial"/>
                <a:sym typeface="Arial"/>
              </a:rPr>
              <a:t>Lauren Keenan</a:t>
            </a:r>
            <a:endParaRPr b="1" i="0" sz="1200" u="none" cap="none" strike="noStrike">
              <a:solidFill>
                <a:srgbClr val="3F45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3F4548"/>
                </a:solidFill>
                <a:latin typeface="Arial"/>
                <a:ea typeface="Arial"/>
                <a:cs typeface="Arial"/>
                <a:sym typeface="Arial"/>
              </a:rPr>
              <a:t>Allianz</a:t>
            </a:r>
            <a:endParaRPr b="0" i="0" sz="1200" u="none" cap="none" strike="noStrike">
              <a:solidFill>
                <a:srgbClr val="3F4548"/>
              </a:solidFill>
              <a:latin typeface="Arial"/>
              <a:ea typeface="Arial"/>
              <a:cs typeface="Arial"/>
              <a:sym typeface="Arial"/>
            </a:endParaRPr>
          </a:p>
        </p:txBody>
      </p:sp>
      <p:sp>
        <p:nvSpPr>
          <p:cNvPr id="155" name="Google Shape;155;p17"/>
          <p:cNvSpPr txBox="1"/>
          <p:nvPr/>
        </p:nvSpPr>
        <p:spPr>
          <a:xfrm>
            <a:off x="2711624" y="2382162"/>
            <a:ext cx="2022300" cy="5274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3F4548"/>
                </a:solidFill>
                <a:latin typeface="Arial"/>
                <a:ea typeface="Arial"/>
                <a:cs typeface="Arial"/>
                <a:sym typeface="Arial"/>
              </a:rPr>
              <a:t>Ricky Childs</a:t>
            </a:r>
            <a:endParaRPr b="1" i="0" sz="1200" u="none" cap="none" strike="noStrike">
              <a:solidFill>
                <a:srgbClr val="3F45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3F4548"/>
                </a:solidFill>
                <a:latin typeface="Arial"/>
                <a:ea typeface="Arial"/>
                <a:cs typeface="Arial"/>
                <a:sym typeface="Arial"/>
              </a:rPr>
              <a:t>Apollo</a:t>
            </a:r>
            <a:endParaRPr b="0" i="0" sz="1200" u="none" cap="none" strike="noStrike">
              <a:solidFill>
                <a:srgbClr val="3F4548"/>
              </a:solidFill>
              <a:latin typeface="Arial"/>
              <a:ea typeface="Arial"/>
              <a:cs typeface="Arial"/>
              <a:sym typeface="Arial"/>
            </a:endParaRPr>
          </a:p>
        </p:txBody>
      </p:sp>
      <p:pic>
        <p:nvPicPr>
          <p:cNvPr descr="A person wearing glasses and a suit&#10;&#10;Description automatically generated with medium confidence" id="156" name="Google Shape;156;p17"/>
          <p:cNvPicPr preferRelativeResize="0"/>
          <p:nvPr/>
        </p:nvPicPr>
        <p:blipFill rotWithShape="1">
          <a:blip r:embed="rId3">
            <a:alphaModFix/>
          </a:blip>
          <a:srcRect b="0" l="34477" r="0" t="1409"/>
          <a:stretch/>
        </p:blipFill>
        <p:spPr>
          <a:xfrm>
            <a:off x="2810863" y="1374162"/>
            <a:ext cx="1009147" cy="1008001"/>
          </a:xfrm>
          <a:prstGeom prst="rect">
            <a:avLst/>
          </a:prstGeom>
          <a:noFill/>
          <a:ln>
            <a:noFill/>
          </a:ln>
        </p:spPr>
      </p:pic>
      <p:sp>
        <p:nvSpPr>
          <p:cNvPr id="157" name="Google Shape;157;p17"/>
          <p:cNvSpPr txBox="1"/>
          <p:nvPr/>
        </p:nvSpPr>
        <p:spPr>
          <a:xfrm>
            <a:off x="631899" y="5666676"/>
            <a:ext cx="2022300" cy="5274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3F4548"/>
                </a:solidFill>
                <a:latin typeface="Arial"/>
                <a:ea typeface="Arial"/>
                <a:cs typeface="Arial"/>
                <a:sym typeface="Arial"/>
              </a:rPr>
              <a:t>Grant Mitchell</a:t>
            </a:r>
            <a:endParaRPr b="0" i="0" sz="1400" u="none" cap="none" strike="noStrike">
              <a:solidFill>
                <a:srgbClr val="3F45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3F4548"/>
                </a:solidFill>
                <a:latin typeface="Arial"/>
                <a:ea typeface="Arial"/>
                <a:cs typeface="Arial"/>
                <a:sym typeface="Arial"/>
              </a:rPr>
              <a:t>Soteria Insurance </a:t>
            </a:r>
            <a:endParaRPr b="0" i="0" sz="1400" u="none" cap="none" strike="noStrike">
              <a:solidFill>
                <a:srgbClr val="3F4548"/>
              </a:solidFill>
              <a:latin typeface="Arial"/>
              <a:ea typeface="Arial"/>
              <a:cs typeface="Arial"/>
              <a:sym typeface="Arial"/>
            </a:endParaRPr>
          </a:p>
        </p:txBody>
      </p:sp>
      <p:pic>
        <p:nvPicPr>
          <p:cNvPr descr="A person wearing glasses and a suit&#10;&#10;Description automatically generated with medium confidence" id="158" name="Google Shape;158;p17"/>
          <p:cNvPicPr preferRelativeResize="0"/>
          <p:nvPr/>
        </p:nvPicPr>
        <p:blipFill rotWithShape="1">
          <a:blip r:embed="rId4">
            <a:alphaModFix/>
          </a:blip>
          <a:srcRect b="34542" l="9301" r="6749" t="8418"/>
          <a:stretch/>
        </p:blipFill>
        <p:spPr>
          <a:xfrm>
            <a:off x="719448" y="4653136"/>
            <a:ext cx="1008000" cy="1008000"/>
          </a:xfrm>
          <a:prstGeom prst="rect">
            <a:avLst/>
          </a:prstGeom>
          <a:noFill/>
          <a:ln>
            <a:noFill/>
          </a:ln>
        </p:spPr>
      </p:pic>
      <p:sp>
        <p:nvSpPr>
          <p:cNvPr id="159" name="Google Shape;159;p17"/>
          <p:cNvSpPr txBox="1"/>
          <p:nvPr/>
        </p:nvSpPr>
        <p:spPr>
          <a:xfrm>
            <a:off x="2711617" y="3990430"/>
            <a:ext cx="2022300" cy="5274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3F4548"/>
                </a:solidFill>
                <a:latin typeface="Arial"/>
                <a:ea typeface="Arial"/>
                <a:cs typeface="Arial"/>
                <a:sym typeface="Arial"/>
              </a:rPr>
              <a:t>Mohammad Khan</a:t>
            </a:r>
            <a:endParaRPr b="1" i="0" sz="1200" u="none" cap="none" strike="noStrike">
              <a:solidFill>
                <a:srgbClr val="3F45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3F4548"/>
                </a:solidFill>
                <a:latin typeface="Arial"/>
                <a:ea typeface="Arial"/>
                <a:cs typeface="Arial"/>
                <a:sym typeface="Arial"/>
              </a:rPr>
              <a:t>PwC</a:t>
            </a:r>
            <a:endParaRPr b="0" i="0" sz="1200" u="none" cap="none" strike="noStrike">
              <a:solidFill>
                <a:srgbClr val="3F4548"/>
              </a:solidFill>
              <a:latin typeface="Arial"/>
              <a:ea typeface="Arial"/>
              <a:cs typeface="Arial"/>
              <a:sym typeface="Arial"/>
            </a:endParaRPr>
          </a:p>
        </p:txBody>
      </p:sp>
      <p:pic>
        <p:nvPicPr>
          <p:cNvPr id="160" name="Google Shape;160;p17"/>
          <p:cNvPicPr preferRelativeResize="0"/>
          <p:nvPr/>
        </p:nvPicPr>
        <p:blipFill rotWithShape="1">
          <a:blip r:embed="rId5">
            <a:alphaModFix/>
          </a:blip>
          <a:srcRect b="0" l="0" r="0" t="1826"/>
          <a:stretch/>
        </p:blipFill>
        <p:spPr>
          <a:xfrm>
            <a:off x="2796129" y="2997854"/>
            <a:ext cx="1008000" cy="1008000"/>
          </a:xfrm>
          <a:prstGeom prst="rect">
            <a:avLst/>
          </a:prstGeom>
          <a:noFill/>
          <a:ln>
            <a:noFill/>
          </a:ln>
        </p:spPr>
      </p:pic>
      <p:sp>
        <p:nvSpPr>
          <p:cNvPr id="161" name="Google Shape;161;p17"/>
          <p:cNvSpPr txBox="1"/>
          <p:nvPr/>
        </p:nvSpPr>
        <p:spPr>
          <a:xfrm>
            <a:off x="5015880" y="2370025"/>
            <a:ext cx="2022300" cy="5274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3F4548"/>
                </a:solidFill>
                <a:latin typeface="Arial"/>
                <a:ea typeface="Arial"/>
                <a:cs typeface="Arial"/>
                <a:sym typeface="Arial"/>
              </a:rPr>
              <a:t>Andrew Corner</a:t>
            </a:r>
            <a:endParaRPr b="0" i="0" sz="1400" u="none" cap="none" strike="noStrike">
              <a:solidFill>
                <a:srgbClr val="3F45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3F4548"/>
                </a:solidFill>
                <a:latin typeface="Arial"/>
                <a:ea typeface="Arial"/>
                <a:cs typeface="Arial"/>
                <a:sym typeface="Arial"/>
              </a:rPr>
              <a:t>PwC</a:t>
            </a:r>
            <a:endParaRPr b="0" i="0" sz="1400" u="none" cap="none" strike="noStrike">
              <a:solidFill>
                <a:srgbClr val="3F4548"/>
              </a:solidFill>
              <a:latin typeface="Arial"/>
              <a:ea typeface="Arial"/>
              <a:cs typeface="Arial"/>
              <a:sym typeface="Arial"/>
            </a:endParaRPr>
          </a:p>
        </p:txBody>
      </p:sp>
      <p:pic>
        <p:nvPicPr>
          <p:cNvPr id="162" name="Google Shape;162;p17"/>
          <p:cNvPicPr preferRelativeResize="0"/>
          <p:nvPr/>
        </p:nvPicPr>
        <p:blipFill rotWithShape="1">
          <a:blip r:embed="rId6">
            <a:alphaModFix/>
          </a:blip>
          <a:srcRect b="0" l="0" r="0" t="2752"/>
          <a:stretch/>
        </p:blipFill>
        <p:spPr>
          <a:xfrm>
            <a:off x="5089842" y="1362025"/>
            <a:ext cx="1008000" cy="1008000"/>
          </a:xfrm>
          <a:prstGeom prst="rect">
            <a:avLst/>
          </a:prstGeom>
          <a:noFill/>
          <a:ln>
            <a:noFill/>
          </a:ln>
        </p:spPr>
      </p:pic>
      <p:sp>
        <p:nvSpPr>
          <p:cNvPr id="163" name="Google Shape;163;p17"/>
          <p:cNvSpPr txBox="1"/>
          <p:nvPr/>
        </p:nvSpPr>
        <p:spPr>
          <a:xfrm>
            <a:off x="6932884" y="3975493"/>
            <a:ext cx="2022300" cy="5274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3F4548"/>
                </a:solidFill>
                <a:latin typeface="Arial"/>
                <a:ea typeface="Arial"/>
                <a:cs typeface="Arial"/>
                <a:sym typeface="Arial"/>
              </a:rPr>
              <a:t>E</a:t>
            </a:r>
            <a:r>
              <a:rPr b="1" lang="en-GB" sz="1200">
                <a:solidFill>
                  <a:srgbClr val="3F4548"/>
                </a:solidFill>
              </a:rPr>
              <a:t>oin Lynch</a:t>
            </a:r>
            <a:endParaRPr b="1" i="0" sz="1200" u="none" cap="none" strike="noStrike">
              <a:solidFill>
                <a:srgbClr val="3F45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3F4548"/>
                </a:solidFill>
                <a:latin typeface="Arial"/>
                <a:ea typeface="Arial"/>
                <a:cs typeface="Arial"/>
                <a:sym typeface="Arial"/>
              </a:rPr>
              <a:t>PwC</a:t>
            </a:r>
            <a:endParaRPr b="0" i="0" sz="1200" u="none" cap="none" strike="noStrike">
              <a:solidFill>
                <a:srgbClr val="3F4548"/>
              </a:solidFill>
              <a:latin typeface="Arial"/>
              <a:ea typeface="Arial"/>
              <a:cs typeface="Arial"/>
              <a:sym typeface="Arial"/>
            </a:endParaRPr>
          </a:p>
        </p:txBody>
      </p:sp>
      <p:sp>
        <p:nvSpPr>
          <p:cNvPr id="164" name="Google Shape;164;p17"/>
          <p:cNvSpPr txBox="1"/>
          <p:nvPr/>
        </p:nvSpPr>
        <p:spPr>
          <a:xfrm>
            <a:off x="2651500" y="5664114"/>
            <a:ext cx="2022300" cy="5274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3F4548"/>
                </a:solidFill>
                <a:latin typeface="Arial"/>
                <a:ea typeface="Arial"/>
                <a:cs typeface="Arial"/>
                <a:sym typeface="Arial"/>
              </a:rPr>
              <a:t>Francisco Sebastian</a:t>
            </a:r>
            <a:endParaRPr b="0" i="0" sz="1400" u="none" cap="none" strike="noStrike">
              <a:solidFill>
                <a:srgbClr val="3F45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lang="en-GB" sz="1200">
                <a:solidFill>
                  <a:srgbClr val="3F4548"/>
                </a:solidFill>
              </a:rPr>
              <a:t>Independent</a:t>
            </a:r>
            <a:endParaRPr b="0" i="0" sz="1400" u="none" cap="none" strike="noStrike">
              <a:solidFill>
                <a:srgbClr val="3F4548"/>
              </a:solidFill>
              <a:latin typeface="Arial"/>
              <a:ea typeface="Arial"/>
              <a:cs typeface="Arial"/>
              <a:sym typeface="Arial"/>
            </a:endParaRPr>
          </a:p>
        </p:txBody>
      </p:sp>
      <p:pic>
        <p:nvPicPr>
          <p:cNvPr descr="A picture containing text, person, person, indoor&#10;&#10;Description automatically generated" id="165" name="Google Shape;165;p17"/>
          <p:cNvPicPr preferRelativeResize="0"/>
          <p:nvPr/>
        </p:nvPicPr>
        <p:blipFill rotWithShape="1">
          <a:blip r:embed="rId7">
            <a:alphaModFix/>
          </a:blip>
          <a:srcRect b="1815" l="15525" r="30734" t="17863"/>
          <a:stretch/>
        </p:blipFill>
        <p:spPr>
          <a:xfrm>
            <a:off x="2796129" y="4656114"/>
            <a:ext cx="1008000" cy="1008001"/>
          </a:xfrm>
          <a:prstGeom prst="rect">
            <a:avLst/>
          </a:prstGeom>
          <a:noFill/>
          <a:ln>
            <a:noFill/>
          </a:ln>
        </p:spPr>
      </p:pic>
      <p:pic>
        <p:nvPicPr>
          <p:cNvPr descr="A person with a beard&#10;&#10;Description automatically generated with medium confidence" id="166" name="Google Shape;166;p17"/>
          <p:cNvPicPr preferRelativeResize="0"/>
          <p:nvPr/>
        </p:nvPicPr>
        <p:blipFill rotWithShape="1">
          <a:blip r:embed="rId8">
            <a:alphaModFix/>
          </a:blip>
          <a:srcRect b="0" l="4579" r="17805" t="3577"/>
          <a:stretch/>
        </p:blipFill>
        <p:spPr>
          <a:xfrm>
            <a:off x="634005" y="1374162"/>
            <a:ext cx="1008938" cy="1008000"/>
          </a:xfrm>
          <a:prstGeom prst="rect">
            <a:avLst/>
          </a:prstGeom>
          <a:noFill/>
          <a:ln>
            <a:noFill/>
          </a:ln>
        </p:spPr>
      </p:pic>
      <p:pic>
        <p:nvPicPr>
          <p:cNvPr descr="A person smiling for the camera&#10;&#10;Description automatically generated with medium confidence" id="167" name="Google Shape;167;p17"/>
          <p:cNvPicPr preferRelativeResize="0"/>
          <p:nvPr/>
        </p:nvPicPr>
        <p:blipFill rotWithShape="1">
          <a:blip r:embed="rId9">
            <a:alphaModFix/>
          </a:blip>
          <a:srcRect b="14694" l="0" r="0" t="1958"/>
          <a:stretch/>
        </p:blipFill>
        <p:spPr>
          <a:xfrm>
            <a:off x="5115127" y="4658676"/>
            <a:ext cx="888652" cy="1008000"/>
          </a:xfrm>
          <a:prstGeom prst="rect">
            <a:avLst/>
          </a:prstGeom>
          <a:noFill/>
          <a:ln>
            <a:noFill/>
          </a:ln>
        </p:spPr>
      </p:pic>
      <p:pic>
        <p:nvPicPr>
          <p:cNvPr descr="A person smiling for the camera&#10;&#10;Description automatically generated with low confidence" id="168" name="Google Shape;168;p17"/>
          <p:cNvPicPr preferRelativeResize="0"/>
          <p:nvPr/>
        </p:nvPicPr>
        <p:blipFill rotWithShape="1">
          <a:blip r:embed="rId10">
            <a:alphaModFix/>
          </a:blip>
          <a:srcRect b="38133" l="6212" r="3363" t="5087"/>
          <a:stretch/>
        </p:blipFill>
        <p:spPr>
          <a:xfrm>
            <a:off x="719448" y="3028663"/>
            <a:ext cx="1007999" cy="1008000"/>
          </a:xfrm>
          <a:prstGeom prst="rect">
            <a:avLst/>
          </a:prstGeom>
          <a:noFill/>
          <a:ln>
            <a:noFill/>
          </a:ln>
        </p:spPr>
      </p:pic>
      <p:pic>
        <p:nvPicPr>
          <p:cNvPr descr="A person wearing glasses&#10;&#10;Description automatically generated with medium confidence" id="169" name="Google Shape;169;p17"/>
          <p:cNvPicPr preferRelativeResize="0"/>
          <p:nvPr/>
        </p:nvPicPr>
        <p:blipFill rotWithShape="1">
          <a:blip r:embed="rId11">
            <a:alphaModFix/>
          </a:blip>
          <a:srcRect b="15033" l="0" r="0" t="10172"/>
          <a:stretch/>
        </p:blipFill>
        <p:spPr>
          <a:xfrm>
            <a:off x="7038104" y="1374162"/>
            <a:ext cx="1007998" cy="1008425"/>
          </a:xfrm>
          <a:prstGeom prst="rect">
            <a:avLst/>
          </a:prstGeom>
          <a:noFill/>
          <a:ln>
            <a:noFill/>
          </a:ln>
        </p:spPr>
      </p:pic>
      <p:pic>
        <p:nvPicPr>
          <p:cNvPr descr="Profile photo of Nancy (Yuenan) Li     FIAA" id="170" name="Google Shape;170;p17"/>
          <p:cNvPicPr preferRelativeResize="0"/>
          <p:nvPr/>
        </p:nvPicPr>
        <p:blipFill rotWithShape="1">
          <a:blip r:embed="rId12">
            <a:alphaModFix/>
          </a:blip>
          <a:srcRect b="0" l="0" r="0" t="0"/>
          <a:stretch/>
        </p:blipFill>
        <p:spPr>
          <a:xfrm>
            <a:off x="5089854" y="3010345"/>
            <a:ext cx="1008000" cy="1008000"/>
          </a:xfrm>
          <a:prstGeom prst="rect">
            <a:avLst/>
          </a:prstGeom>
          <a:noFill/>
          <a:ln>
            <a:noFill/>
          </a:ln>
        </p:spPr>
      </p:pic>
      <p:pic>
        <p:nvPicPr>
          <p:cNvPr id="171" name="Google Shape;171;p17"/>
          <p:cNvPicPr preferRelativeResize="0"/>
          <p:nvPr/>
        </p:nvPicPr>
        <p:blipFill rotWithShape="1">
          <a:blip r:embed="rId13">
            <a:alphaModFix/>
          </a:blip>
          <a:srcRect b="0" l="0" r="11166" t="0"/>
          <a:stretch/>
        </p:blipFill>
        <p:spPr>
          <a:xfrm>
            <a:off x="7037538" y="2967063"/>
            <a:ext cx="1009126" cy="1008426"/>
          </a:xfrm>
          <a:prstGeom prst="rect">
            <a:avLst/>
          </a:prstGeom>
          <a:noFill/>
          <a:ln>
            <a:noFill/>
          </a:ln>
        </p:spPr>
      </p:pic>
      <p:sp>
        <p:nvSpPr>
          <p:cNvPr id="172" name="Google Shape;172;p17"/>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44"/>
          <p:cNvSpPr txBox="1"/>
          <p:nvPr>
            <p:ph type="ctrTitle"/>
          </p:nvPr>
        </p:nvSpPr>
        <p:spPr>
          <a:xfrm>
            <a:off x="551385" y="1989964"/>
            <a:ext cx="5688600" cy="1295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Conclusions</a:t>
            </a:r>
            <a:endParaRPr/>
          </a:p>
        </p:txBody>
      </p:sp>
      <p:sp>
        <p:nvSpPr>
          <p:cNvPr id="505" name="Google Shape;505;p44"/>
          <p:cNvSpPr txBox="1"/>
          <p:nvPr>
            <p:ph idx="1" type="subTitle"/>
          </p:nvPr>
        </p:nvSpPr>
        <p:spPr>
          <a:xfrm>
            <a:off x="551375" y="3285352"/>
            <a:ext cx="5472600" cy="611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Font typeface="Arial"/>
              <a:buNone/>
            </a:pPr>
            <a:r>
              <a:rPr lang="en-GB"/>
              <a:t>Mohammad Khan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45"/>
          <p:cNvSpPr txBox="1"/>
          <p:nvPr>
            <p:ph type="title"/>
          </p:nvPr>
        </p:nvSpPr>
        <p:spPr>
          <a:xfrm>
            <a:off x="527055" y="404813"/>
            <a:ext cx="110553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a:t>Overall Conclusions</a:t>
            </a:r>
            <a:endParaRPr/>
          </a:p>
        </p:txBody>
      </p:sp>
      <p:sp>
        <p:nvSpPr>
          <p:cNvPr id="514" name="Google Shape;514;p45"/>
          <p:cNvSpPr txBox="1"/>
          <p:nvPr>
            <p:ph idx="1" type="body"/>
          </p:nvPr>
        </p:nvSpPr>
        <p:spPr>
          <a:xfrm>
            <a:off x="527055" y="1470438"/>
            <a:ext cx="11055300" cy="4640400"/>
          </a:xfrm>
          <a:prstGeom prst="rect">
            <a:avLst/>
          </a:prstGeom>
          <a:noFill/>
          <a:ln>
            <a:noFill/>
          </a:ln>
        </p:spPr>
        <p:txBody>
          <a:bodyPr anchorCtr="0" anchor="t" bIns="45700" lIns="91425" spcFirstLastPara="1" rIns="91425" wrap="square" tIns="45700">
            <a:noAutofit/>
          </a:bodyPr>
          <a:lstStyle/>
          <a:p>
            <a:pPr indent="-269888" lvl="0" marL="269888" rtl="0" algn="l">
              <a:lnSpc>
                <a:spcPct val="115000"/>
              </a:lnSpc>
              <a:spcBef>
                <a:spcPts val="0"/>
              </a:spcBef>
              <a:spcAft>
                <a:spcPts val="0"/>
              </a:spcAft>
              <a:buClr>
                <a:srgbClr val="3F4548"/>
              </a:buClr>
              <a:buSzPts val="2000"/>
              <a:buFont typeface="Arial"/>
              <a:buChar char="•"/>
            </a:pPr>
            <a:r>
              <a:rPr lang="en-GB" sz="2000">
                <a:solidFill>
                  <a:srgbClr val="3F4548"/>
                </a:solidFill>
              </a:rPr>
              <a:t>Assuming unchanged</a:t>
            </a:r>
            <a:r>
              <a:rPr lang="en-GB" sz="2000">
                <a:solidFill>
                  <a:srgbClr val="3F4548"/>
                </a:solidFill>
                <a:latin typeface="Arial"/>
                <a:ea typeface="Arial"/>
                <a:cs typeface="Arial"/>
                <a:sym typeface="Arial"/>
              </a:rPr>
              <a:t> methodology, a </a:t>
            </a:r>
            <a:r>
              <a:rPr lang="en-GB" sz="2000">
                <a:solidFill>
                  <a:srgbClr val="3F4548"/>
                </a:solidFill>
              </a:rPr>
              <a:t>possible </a:t>
            </a:r>
            <a:r>
              <a:rPr lang="en-GB" sz="2000">
                <a:solidFill>
                  <a:srgbClr val="3F4548"/>
                </a:solidFill>
                <a:latin typeface="Arial"/>
                <a:ea typeface="Arial"/>
                <a:cs typeface="Arial"/>
                <a:sym typeface="Arial"/>
              </a:rPr>
              <a:t>range for the ODR is between </a:t>
            </a:r>
            <a:r>
              <a:rPr b="1" lang="en-GB" sz="2000">
                <a:solidFill>
                  <a:srgbClr val="3F4548"/>
                </a:solidFill>
              </a:rPr>
              <a:t>0</a:t>
            </a:r>
            <a:r>
              <a:rPr b="1" lang="en-GB" sz="2000">
                <a:solidFill>
                  <a:srgbClr val="3F4548"/>
                </a:solidFill>
                <a:latin typeface="Arial"/>
                <a:ea typeface="Arial"/>
                <a:cs typeface="Arial"/>
                <a:sym typeface="Arial"/>
              </a:rPr>
              <a:t>% and +1.5%</a:t>
            </a:r>
            <a:endParaRPr>
              <a:solidFill>
                <a:srgbClr val="3F4548"/>
              </a:solidFill>
            </a:endParaRPr>
          </a:p>
          <a:p>
            <a:pPr indent="-268300" lvl="1" marL="717585" rtl="0" algn="l">
              <a:lnSpc>
                <a:spcPct val="115000"/>
              </a:lnSpc>
              <a:spcBef>
                <a:spcPts val="0"/>
              </a:spcBef>
              <a:spcAft>
                <a:spcPts val="0"/>
              </a:spcAft>
              <a:buClr>
                <a:srgbClr val="3F4548"/>
              </a:buClr>
              <a:buSzPts val="2000"/>
              <a:buFont typeface="Arial"/>
              <a:buChar char="–"/>
            </a:pPr>
            <a:r>
              <a:rPr lang="en-GB">
                <a:solidFill>
                  <a:srgbClr val="3F4548"/>
                </a:solidFill>
                <a:latin typeface="Arial"/>
                <a:ea typeface="Arial"/>
                <a:cs typeface="Arial"/>
                <a:sym typeface="Arial"/>
              </a:rPr>
              <a:t>The timing of the calculation can affect results meaningfully</a:t>
            </a:r>
            <a:endParaRPr>
              <a:solidFill>
                <a:srgbClr val="3F4548"/>
              </a:solidFill>
            </a:endParaRPr>
          </a:p>
          <a:p>
            <a:pPr indent="-268300" lvl="1" marL="717585" rtl="0" algn="l">
              <a:lnSpc>
                <a:spcPct val="115000"/>
              </a:lnSpc>
              <a:spcBef>
                <a:spcPts val="0"/>
              </a:spcBef>
              <a:spcAft>
                <a:spcPts val="0"/>
              </a:spcAft>
              <a:buClr>
                <a:srgbClr val="3F4548"/>
              </a:buClr>
              <a:buSzPts val="2000"/>
              <a:buFont typeface="Arial"/>
              <a:buChar char="–"/>
            </a:pPr>
            <a:r>
              <a:rPr lang="en-GB">
                <a:solidFill>
                  <a:srgbClr val="3F4548"/>
                </a:solidFill>
                <a:latin typeface="Arial"/>
                <a:ea typeface="Arial"/>
                <a:cs typeface="Arial"/>
                <a:sym typeface="Arial"/>
              </a:rPr>
              <a:t>Long term inflation expectations are a key part of the calculation</a:t>
            </a:r>
            <a:endParaRPr sz="2000">
              <a:solidFill>
                <a:srgbClr val="3F4548"/>
              </a:solidFill>
            </a:endParaRPr>
          </a:p>
          <a:p>
            <a:pPr indent="-269888" lvl="0" marL="269888" marR="0" rtl="0" algn="l">
              <a:lnSpc>
                <a:spcPct val="115000"/>
              </a:lnSpc>
              <a:spcBef>
                <a:spcPts val="1000"/>
              </a:spcBef>
              <a:spcAft>
                <a:spcPts val="0"/>
              </a:spcAft>
              <a:buClr>
                <a:srgbClr val="3F4548"/>
              </a:buClr>
              <a:buSzPts val="2000"/>
              <a:buChar char="•"/>
            </a:pPr>
            <a:r>
              <a:rPr lang="en-GB" sz="2000">
                <a:solidFill>
                  <a:srgbClr val="3F4548"/>
                </a:solidFill>
              </a:rPr>
              <a:t>Most respondents to our survey believe the ODR will be a </a:t>
            </a:r>
            <a:r>
              <a:rPr b="1" lang="en-GB" sz="2000">
                <a:solidFill>
                  <a:srgbClr val="3F4548"/>
                </a:solidFill>
              </a:rPr>
              <a:t>single rate between 0% to +0.75%</a:t>
            </a:r>
            <a:r>
              <a:rPr lang="en-GB" sz="2000">
                <a:solidFill>
                  <a:srgbClr val="3F4548"/>
                </a:solidFill>
              </a:rPr>
              <a:t> at the time of the survey (August 2023), with an announcement expected in </a:t>
            </a:r>
            <a:r>
              <a:rPr b="1" lang="en-GB" sz="2000">
                <a:solidFill>
                  <a:srgbClr val="3F4548"/>
                </a:solidFill>
              </a:rPr>
              <a:t>H2 2024</a:t>
            </a:r>
            <a:endParaRPr b="1" sz="2000">
              <a:solidFill>
                <a:srgbClr val="3F4548"/>
              </a:solidFill>
            </a:endParaRPr>
          </a:p>
          <a:p>
            <a:pPr indent="-282588" lvl="0" marL="269888" rtl="0" algn="l">
              <a:lnSpc>
                <a:spcPct val="115000"/>
              </a:lnSpc>
              <a:spcBef>
                <a:spcPts val="1000"/>
              </a:spcBef>
              <a:spcAft>
                <a:spcPts val="0"/>
              </a:spcAft>
              <a:buClr>
                <a:srgbClr val="3F4548"/>
              </a:buClr>
              <a:buSzPts val="2000"/>
              <a:buChar char="•"/>
            </a:pPr>
            <a:r>
              <a:rPr lang="en-GB" sz="2000">
                <a:solidFill>
                  <a:srgbClr val="3F4548"/>
                </a:solidFill>
              </a:rPr>
              <a:t>No respondents are currently allowing for a change in discount rate in their reserving / pricing, and most expect to start allowing for changes in 2024 (ahead of the announcement)</a:t>
            </a:r>
            <a:endParaRPr sz="2000">
              <a:solidFill>
                <a:srgbClr val="3F4548"/>
              </a:solidFill>
            </a:endParaRPr>
          </a:p>
          <a:p>
            <a:pPr indent="-269888" lvl="0" marL="269888" rtl="0" algn="l">
              <a:lnSpc>
                <a:spcPct val="115000"/>
              </a:lnSpc>
              <a:spcBef>
                <a:spcPts val="1000"/>
              </a:spcBef>
              <a:spcAft>
                <a:spcPts val="0"/>
              </a:spcAft>
              <a:buClr>
                <a:srgbClr val="3F4548"/>
              </a:buClr>
              <a:buSzPts val="2000"/>
              <a:buFont typeface="Arial"/>
              <a:buChar char="•"/>
            </a:pPr>
            <a:r>
              <a:rPr lang="en-GB" sz="2000">
                <a:solidFill>
                  <a:srgbClr val="3F4548"/>
                </a:solidFill>
              </a:rPr>
              <a:t>Most firms processes and systems are </a:t>
            </a:r>
            <a:r>
              <a:rPr b="1" lang="en-GB" sz="2000">
                <a:solidFill>
                  <a:srgbClr val="3F4548"/>
                </a:solidFill>
              </a:rPr>
              <a:t>not ready or are only “partially”</a:t>
            </a:r>
            <a:r>
              <a:rPr b="1" lang="en-GB" sz="2000"/>
              <a:t> </a:t>
            </a:r>
            <a:r>
              <a:rPr b="1" lang="en-GB" sz="2000">
                <a:solidFill>
                  <a:srgbClr val="3F4548"/>
                </a:solidFill>
              </a:rPr>
              <a:t>ready</a:t>
            </a:r>
            <a:r>
              <a:rPr lang="en-GB" sz="2000">
                <a:solidFill>
                  <a:srgbClr val="3F4548"/>
                </a:solidFill>
              </a:rPr>
              <a:t> to handle dual/multiple discount rate, however, there are indications of progress compared to last year</a:t>
            </a:r>
            <a:endParaRPr>
              <a:solidFill>
                <a:srgbClr val="3F4548"/>
              </a:solidFill>
            </a:endParaRPr>
          </a:p>
          <a:p>
            <a:pPr indent="-269888" lvl="0" marL="269888" rtl="0" algn="l">
              <a:lnSpc>
                <a:spcPct val="115000"/>
              </a:lnSpc>
              <a:spcBef>
                <a:spcPts val="1000"/>
              </a:spcBef>
              <a:spcAft>
                <a:spcPts val="0"/>
              </a:spcAft>
              <a:buClr>
                <a:srgbClr val="3F4548"/>
              </a:buClr>
              <a:buSzPts val="2000"/>
              <a:buFont typeface="Arial"/>
              <a:buChar char="•"/>
            </a:pPr>
            <a:r>
              <a:rPr lang="en-GB" sz="2000">
                <a:solidFill>
                  <a:srgbClr val="3F4548"/>
                </a:solidFill>
              </a:rPr>
              <a:t>The </a:t>
            </a:r>
            <a:r>
              <a:rPr b="1" lang="en-GB" sz="2000">
                <a:solidFill>
                  <a:srgbClr val="3F4548"/>
                </a:solidFill>
              </a:rPr>
              <a:t>Ontario method</a:t>
            </a:r>
            <a:r>
              <a:rPr lang="en-GB" sz="2000">
                <a:solidFill>
                  <a:srgbClr val="3F4548"/>
                </a:solidFill>
              </a:rPr>
              <a:t> is considered an optimal dual rate system by most respondents.</a:t>
            </a:r>
            <a:endParaRPr>
              <a:solidFill>
                <a:srgbClr val="3F4548"/>
              </a:solidFill>
            </a:endParaRPr>
          </a:p>
          <a:p>
            <a:pPr indent="-117488" lvl="0" marL="269888" rtl="0" algn="l">
              <a:lnSpc>
                <a:spcPct val="100000"/>
              </a:lnSpc>
              <a:spcBef>
                <a:spcPts val="1200"/>
              </a:spcBef>
              <a:spcAft>
                <a:spcPts val="0"/>
              </a:spcAft>
              <a:buSzPts val="2400"/>
              <a:buFont typeface="Arial"/>
              <a:buNone/>
            </a:pPr>
            <a:r>
              <a:t/>
            </a:r>
            <a:endParaRPr/>
          </a:p>
          <a:p>
            <a:pPr indent="-117488" lvl="0" marL="269888" rtl="0" algn="l">
              <a:lnSpc>
                <a:spcPct val="100000"/>
              </a:lnSpc>
              <a:spcBef>
                <a:spcPts val="1200"/>
              </a:spcBef>
              <a:spcAft>
                <a:spcPts val="0"/>
              </a:spcAft>
              <a:buSzPts val="2400"/>
              <a:buFont typeface="Arial"/>
              <a:buNone/>
            </a:pPr>
            <a:r>
              <a:t/>
            </a:r>
            <a:endParaRPr/>
          </a:p>
        </p:txBody>
      </p:sp>
      <p:sp>
        <p:nvSpPr>
          <p:cNvPr id="515" name="Google Shape;515;p45"/>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46"/>
          <p:cNvSpPr txBox="1"/>
          <p:nvPr>
            <p:ph type="title"/>
          </p:nvPr>
        </p:nvSpPr>
        <p:spPr>
          <a:xfrm>
            <a:off x="527055" y="404813"/>
            <a:ext cx="110553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a:t>Next Steps</a:t>
            </a:r>
            <a:endParaRPr/>
          </a:p>
        </p:txBody>
      </p:sp>
      <p:sp>
        <p:nvSpPr>
          <p:cNvPr id="521" name="Google Shape;521;p46"/>
          <p:cNvSpPr txBox="1"/>
          <p:nvPr>
            <p:ph idx="1" type="body"/>
          </p:nvPr>
        </p:nvSpPr>
        <p:spPr>
          <a:xfrm>
            <a:off x="527055" y="1557338"/>
            <a:ext cx="11055300" cy="4640400"/>
          </a:xfrm>
          <a:prstGeom prst="rect">
            <a:avLst/>
          </a:prstGeom>
          <a:noFill/>
          <a:ln>
            <a:noFill/>
          </a:ln>
        </p:spPr>
        <p:txBody>
          <a:bodyPr anchorCtr="0" anchor="t" bIns="45700" lIns="91425" spcFirstLastPara="1" rIns="91425" wrap="square" tIns="45700">
            <a:noAutofit/>
          </a:bodyPr>
          <a:lstStyle/>
          <a:p>
            <a:pPr indent="-269888" lvl="0" marL="269888" rtl="0" algn="l">
              <a:lnSpc>
                <a:spcPct val="100000"/>
              </a:lnSpc>
              <a:spcBef>
                <a:spcPts val="0"/>
              </a:spcBef>
              <a:spcAft>
                <a:spcPts val="0"/>
              </a:spcAft>
              <a:buSzPts val="2400"/>
              <a:buFont typeface="Arial"/>
              <a:buChar char="•"/>
            </a:pPr>
            <a:r>
              <a:rPr lang="en-GB"/>
              <a:t>Monitor any announcements on a change to the ODR </a:t>
            </a:r>
            <a:endParaRPr/>
          </a:p>
          <a:p>
            <a:pPr indent="-269888" lvl="0" marL="269888" rtl="0" algn="l">
              <a:lnSpc>
                <a:spcPct val="100000"/>
              </a:lnSpc>
              <a:spcBef>
                <a:spcPts val="1200"/>
              </a:spcBef>
              <a:spcAft>
                <a:spcPts val="0"/>
              </a:spcAft>
              <a:buSzPts val="2400"/>
              <a:buFont typeface="Arial"/>
              <a:buChar char="•"/>
            </a:pPr>
            <a:r>
              <a:rPr lang="en-GB"/>
              <a:t>Review government / GAD publications and expert panel meeting minutes</a:t>
            </a:r>
            <a:endParaRPr/>
          </a:p>
          <a:p>
            <a:pPr indent="-269888" lvl="0" marL="269888" rtl="0" algn="l">
              <a:lnSpc>
                <a:spcPct val="100000"/>
              </a:lnSpc>
              <a:spcBef>
                <a:spcPts val="1200"/>
              </a:spcBef>
              <a:spcAft>
                <a:spcPts val="0"/>
              </a:spcAft>
              <a:buSzPts val="2400"/>
              <a:buFont typeface="Arial"/>
              <a:buChar char="•"/>
            </a:pPr>
            <a:r>
              <a:rPr lang="en-GB"/>
              <a:t>Consider how to reserve in a dual rate environment </a:t>
            </a:r>
            <a:endParaRPr/>
          </a:p>
        </p:txBody>
      </p:sp>
      <p:sp>
        <p:nvSpPr>
          <p:cNvPr id="522" name="Google Shape;522;p46"/>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47"/>
          <p:cNvSpPr/>
          <p:nvPr/>
        </p:nvSpPr>
        <p:spPr>
          <a:xfrm>
            <a:off x="511176" y="693241"/>
            <a:ext cx="5440800" cy="1728000"/>
          </a:xfrm>
          <a:prstGeom prst="wedgeRectCallout">
            <a:avLst>
              <a:gd fmla="val -998" name="adj1"/>
              <a:gd fmla="val 126649"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28" name="Google Shape;528;p47"/>
          <p:cNvSpPr/>
          <p:nvPr/>
        </p:nvSpPr>
        <p:spPr>
          <a:xfrm>
            <a:off x="6240016" y="693241"/>
            <a:ext cx="5424900" cy="1728000"/>
          </a:xfrm>
          <a:prstGeom prst="wedgeRectCallout">
            <a:avLst>
              <a:gd fmla="val -53799" name="adj1"/>
              <a:gd fmla="val 127585" name="adj2"/>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29" name="Google Shape;529;p47"/>
          <p:cNvSpPr txBox="1"/>
          <p:nvPr>
            <p:ph type="title"/>
          </p:nvPr>
        </p:nvSpPr>
        <p:spPr>
          <a:xfrm>
            <a:off x="762000" y="985840"/>
            <a:ext cx="4974000" cy="114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accent2"/>
              </a:buClr>
              <a:buSzPts val="4800"/>
              <a:buFont typeface="Arial"/>
              <a:buNone/>
            </a:pPr>
            <a:r>
              <a:rPr lang="en-GB" sz="4800">
                <a:solidFill>
                  <a:schemeClr val="accent2"/>
                </a:solidFill>
              </a:rPr>
              <a:t>Questions</a:t>
            </a:r>
            <a:endParaRPr/>
          </a:p>
        </p:txBody>
      </p:sp>
      <p:sp>
        <p:nvSpPr>
          <p:cNvPr id="530" name="Google Shape;530;p47"/>
          <p:cNvSpPr txBox="1"/>
          <p:nvPr/>
        </p:nvSpPr>
        <p:spPr>
          <a:xfrm>
            <a:off x="6456040" y="980728"/>
            <a:ext cx="5049900" cy="1143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800"/>
              <a:buFont typeface="Arial"/>
              <a:buNone/>
            </a:pPr>
            <a:r>
              <a:rPr b="0" i="0" lang="en-GB" sz="4800" u="none" cap="none" strike="noStrike">
                <a:solidFill>
                  <a:schemeClr val="lt1"/>
                </a:solidFill>
                <a:latin typeface="Arial"/>
                <a:ea typeface="Arial"/>
                <a:cs typeface="Arial"/>
                <a:sym typeface="Arial"/>
              </a:rPr>
              <a:t>Comments</a:t>
            </a:r>
            <a:endParaRPr b="0" i="0" sz="1900" u="none" cap="none" strike="noStrike">
              <a:solidFill>
                <a:schemeClr val="dk1"/>
              </a:solidFill>
              <a:latin typeface="Arial"/>
              <a:ea typeface="Arial"/>
              <a:cs typeface="Arial"/>
              <a:sym typeface="Arial"/>
            </a:endParaRPr>
          </a:p>
        </p:txBody>
      </p:sp>
      <p:sp>
        <p:nvSpPr>
          <p:cNvPr id="531" name="Google Shape;531;p47"/>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49"/>
          <p:cNvSpPr txBox="1"/>
          <p:nvPr>
            <p:ph type="ctrTitle"/>
          </p:nvPr>
        </p:nvSpPr>
        <p:spPr>
          <a:xfrm>
            <a:off x="551385" y="1989964"/>
            <a:ext cx="5688631" cy="129539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400"/>
              <a:buFont typeface="Arial"/>
              <a:buNone/>
            </a:pPr>
            <a:r>
              <a:rPr lang="en-GB"/>
              <a:t>The Ogden Discount Rate Working Party</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8"/>
          <p:cNvSpPr txBox="1"/>
          <p:nvPr>
            <p:ph type="title"/>
          </p:nvPr>
        </p:nvSpPr>
        <p:spPr>
          <a:xfrm>
            <a:off x="527055" y="404813"/>
            <a:ext cx="110553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2800"/>
              <a:t>Agenda</a:t>
            </a:r>
            <a:endParaRPr/>
          </a:p>
        </p:txBody>
      </p:sp>
      <p:sp>
        <p:nvSpPr>
          <p:cNvPr id="181" name="Google Shape;181;p18"/>
          <p:cNvSpPr txBox="1"/>
          <p:nvPr>
            <p:ph idx="1" type="body"/>
          </p:nvPr>
        </p:nvSpPr>
        <p:spPr>
          <a:xfrm>
            <a:off x="527055" y="1547813"/>
            <a:ext cx="11055300" cy="4640400"/>
          </a:xfrm>
          <a:prstGeom prst="rect">
            <a:avLst/>
          </a:prstGeom>
          <a:noFill/>
          <a:ln>
            <a:noFill/>
          </a:ln>
        </p:spPr>
        <p:txBody>
          <a:bodyPr anchorCtr="0" anchor="t" bIns="45700" lIns="91425" spcFirstLastPara="1" rIns="91425" wrap="square" tIns="45700">
            <a:noAutofit/>
          </a:bodyPr>
          <a:lstStyle/>
          <a:p>
            <a:pPr indent="-269888" lvl="0" marL="269888" rtl="0" algn="l">
              <a:lnSpc>
                <a:spcPct val="100000"/>
              </a:lnSpc>
              <a:spcBef>
                <a:spcPts val="0"/>
              </a:spcBef>
              <a:spcAft>
                <a:spcPts val="0"/>
              </a:spcAft>
              <a:buClr>
                <a:srgbClr val="3F4548"/>
              </a:buClr>
              <a:buSzPts val="2400"/>
              <a:buFont typeface="Arial"/>
              <a:buChar char="•"/>
            </a:pPr>
            <a:r>
              <a:rPr lang="en-GB">
                <a:solidFill>
                  <a:srgbClr val="3F4548"/>
                </a:solidFill>
              </a:rPr>
              <a:t>Introduction</a:t>
            </a:r>
            <a:endParaRPr>
              <a:solidFill>
                <a:srgbClr val="3F4548"/>
              </a:solidFill>
            </a:endParaRPr>
          </a:p>
          <a:p>
            <a:pPr indent="-269888" lvl="0" marL="269888" rtl="0" algn="l">
              <a:lnSpc>
                <a:spcPct val="100000"/>
              </a:lnSpc>
              <a:spcBef>
                <a:spcPts val="1200"/>
              </a:spcBef>
              <a:spcAft>
                <a:spcPts val="0"/>
              </a:spcAft>
              <a:buClr>
                <a:srgbClr val="3F4548"/>
              </a:buClr>
              <a:buSzPts val="2400"/>
              <a:buFont typeface="Arial"/>
              <a:buChar char="•"/>
            </a:pPr>
            <a:r>
              <a:rPr lang="en-GB"/>
              <a:t>Background to the Ogden Discount Rate (ODR)</a:t>
            </a:r>
            <a:endParaRPr/>
          </a:p>
          <a:p>
            <a:pPr indent="-269888" lvl="0" marL="269888" marR="0" rtl="0" algn="l">
              <a:lnSpc>
                <a:spcPct val="100000"/>
              </a:lnSpc>
              <a:spcBef>
                <a:spcPts val="1200"/>
              </a:spcBef>
              <a:spcAft>
                <a:spcPts val="0"/>
              </a:spcAft>
              <a:buClr>
                <a:srgbClr val="3F4548"/>
              </a:buClr>
              <a:buSzPts val="2400"/>
              <a:buChar char="•"/>
            </a:pPr>
            <a:r>
              <a:rPr lang="en-GB"/>
              <a:t>Dual / Multiple rate systems for the ODR</a:t>
            </a:r>
            <a:endParaRPr/>
          </a:p>
          <a:p>
            <a:pPr indent="-269888" lvl="0" marL="269888" marR="0" rtl="0" algn="l">
              <a:lnSpc>
                <a:spcPct val="100000"/>
              </a:lnSpc>
              <a:spcBef>
                <a:spcPts val="1200"/>
              </a:spcBef>
              <a:spcAft>
                <a:spcPts val="0"/>
              </a:spcAft>
              <a:buClr>
                <a:srgbClr val="3F4548"/>
              </a:buClr>
              <a:buSzPts val="2400"/>
              <a:buChar char="•"/>
            </a:pPr>
            <a:r>
              <a:rPr lang="en-GB"/>
              <a:t>Our ODR WP 2023 Survey Results</a:t>
            </a:r>
            <a:endParaRPr/>
          </a:p>
          <a:p>
            <a:pPr indent="-269888" lvl="0" marL="269888" marR="0" rtl="0" algn="l">
              <a:lnSpc>
                <a:spcPct val="100000"/>
              </a:lnSpc>
              <a:spcBef>
                <a:spcPts val="1200"/>
              </a:spcBef>
              <a:spcAft>
                <a:spcPts val="0"/>
              </a:spcAft>
              <a:buClr>
                <a:srgbClr val="3F4548"/>
              </a:buClr>
              <a:buSzPts val="2400"/>
              <a:buChar char="•"/>
            </a:pPr>
            <a:r>
              <a:rPr lang="en-GB"/>
              <a:t>What might the ODR be now?</a:t>
            </a:r>
            <a:endParaRPr/>
          </a:p>
          <a:p>
            <a:pPr indent="-269888" lvl="0" marL="269888" marR="0" rtl="0" algn="l">
              <a:lnSpc>
                <a:spcPct val="100000"/>
              </a:lnSpc>
              <a:spcBef>
                <a:spcPts val="1200"/>
              </a:spcBef>
              <a:spcAft>
                <a:spcPts val="0"/>
              </a:spcAft>
              <a:buClr>
                <a:srgbClr val="3F4548"/>
              </a:buClr>
              <a:buSzPts val="2400"/>
              <a:buChar char="•"/>
            </a:pPr>
            <a:r>
              <a:rPr lang="en-GB"/>
              <a:t>Conclusion</a:t>
            </a:r>
            <a:endParaRPr>
              <a:solidFill>
                <a:srgbClr val="3F4548"/>
              </a:solidFill>
            </a:endParaRPr>
          </a:p>
        </p:txBody>
      </p:sp>
      <p:sp>
        <p:nvSpPr>
          <p:cNvPr id="182" name="Google Shape;182;p18"/>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9"/>
          <p:cNvSpPr txBox="1"/>
          <p:nvPr>
            <p:ph type="ctrTitle"/>
          </p:nvPr>
        </p:nvSpPr>
        <p:spPr>
          <a:xfrm>
            <a:off x="551385" y="1989964"/>
            <a:ext cx="6624600" cy="1295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Introduction</a:t>
            </a:r>
            <a:endParaRPr/>
          </a:p>
        </p:txBody>
      </p:sp>
      <p:sp>
        <p:nvSpPr>
          <p:cNvPr id="188" name="Google Shape;188;p19"/>
          <p:cNvSpPr txBox="1"/>
          <p:nvPr>
            <p:ph idx="1" type="subTitle"/>
          </p:nvPr>
        </p:nvSpPr>
        <p:spPr>
          <a:xfrm>
            <a:off x="551384" y="3285356"/>
            <a:ext cx="5472600" cy="1007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Font typeface="Arial"/>
              <a:buNone/>
            </a:pPr>
            <a:r>
              <a:rPr lang="en-GB"/>
              <a:t>Mohammad Khan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0"/>
          <p:cNvSpPr txBox="1"/>
          <p:nvPr>
            <p:ph type="ctrTitle"/>
          </p:nvPr>
        </p:nvSpPr>
        <p:spPr>
          <a:xfrm>
            <a:off x="551385" y="1989964"/>
            <a:ext cx="6624600" cy="1295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Background</a:t>
            </a:r>
            <a:r>
              <a:rPr lang="en-GB"/>
              <a:t> to the Ogden Discount Rate (ODR)</a:t>
            </a:r>
            <a:endParaRPr/>
          </a:p>
        </p:txBody>
      </p:sp>
      <p:sp>
        <p:nvSpPr>
          <p:cNvPr id="194" name="Google Shape;194;p20"/>
          <p:cNvSpPr txBox="1"/>
          <p:nvPr>
            <p:ph idx="1" type="subTitle"/>
          </p:nvPr>
        </p:nvSpPr>
        <p:spPr>
          <a:xfrm>
            <a:off x="551384" y="3285356"/>
            <a:ext cx="5472600" cy="1007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Font typeface="Arial"/>
              <a:buNone/>
            </a:pPr>
            <a:r>
              <a:rPr lang="en-GB"/>
              <a:t>Andrew Corner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1"/>
          <p:cNvSpPr txBox="1"/>
          <p:nvPr>
            <p:ph type="title"/>
          </p:nvPr>
        </p:nvSpPr>
        <p:spPr>
          <a:xfrm>
            <a:off x="320850" y="2220225"/>
            <a:ext cx="2520000" cy="741000"/>
          </a:xfrm>
          <a:prstGeom prst="rect">
            <a:avLst/>
          </a:prstGeom>
          <a:noFill/>
          <a:ln>
            <a:noFill/>
          </a:ln>
        </p:spPr>
        <p:txBody>
          <a:bodyPr anchorCtr="0" anchor="ctr" bIns="45700" lIns="91425" spcFirstLastPara="1" rIns="91425" wrap="square" tIns="45700">
            <a:noAutofit/>
          </a:bodyPr>
          <a:lstStyle/>
          <a:p>
            <a:pPr indent="0" lvl="0" marL="0" rtl="0" algn="l">
              <a:lnSpc>
                <a:spcPct val="85000"/>
              </a:lnSpc>
              <a:spcBef>
                <a:spcPts val="0"/>
              </a:spcBef>
              <a:spcAft>
                <a:spcPts val="0"/>
              </a:spcAft>
              <a:buSzPts val="1900"/>
              <a:buNone/>
            </a:pPr>
            <a:r>
              <a:rPr b="1" i="1" lang="en-GB" sz="2000"/>
              <a:t>England </a:t>
            </a:r>
            <a:r>
              <a:rPr i="1" lang="en-GB" sz="2000"/>
              <a:t>and</a:t>
            </a:r>
            <a:r>
              <a:rPr b="1" i="1" lang="en-GB" sz="2000"/>
              <a:t> Wales</a:t>
            </a:r>
            <a:endParaRPr b="1" sz="2000"/>
          </a:p>
        </p:txBody>
      </p:sp>
      <p:grpSp>
        <p:nvGrpSpPr>
          <p:cNvPr id="203" name="Google Shape;203;p21"/>
          <p:cNvGrpSpPr/>
          <p:nvPr/>
        </p:nvGrpSpPr>
        <p:grpSpPr>
          <a:xfrm>
            <a:off x="3088111" y="1760673"/>
            <a:ext cx="1824920" cy="1881147"/>
            <a:chOff x="4681756" y="1957150"/>
            <a:chExt cx="1973100" cy="2150620"/>
          </a:xfrm>
        </p:grpSpPr>
        <p:sp>
          <p:nvSpPr>
            <p:cNvPr id="204" name="Google Shape;204;p21"/>
            <p:cNvSpPr/>
            <p:nvPr/>
          </p:nvSpPr>
          <p:spPr>
            <a:xfrm>
              <a:off x="5338808" y="1957150"/>
              <a:ext cx="594300" cy="594300"/>
            </a:xfrm>
            <a:prstGeom prst="ellipse">
              <a:avLst/>
            </a:prstGeom>
            <a:noFill/>
            <a:ln cap="flat" cmpd="sng" w="38100">
              <a:solidFill>
                <a:srgbClr val="79A3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accent3"/>
                </a:solidFill>
                <a:latin typeface="Arial"/>
                <a:ea typeface="Arial"/>
                <a:cs typeface="Arial"/>
                <a:sym typeface="Arial"/>
              </a:endParaRPr>
            </a:p>
          </p:txBody>
        </p:sp>
        <p:sp>
          <p:nvSpPr>
            <p:cNvPr id="205" name="Google Shape;205;p21"/>
            <p:cNvSpPr txBox="1"/>
            <p:nvPr/>
          </p:nvSpPr>
          <p:spPr>
            <a:xfrm>
              <a:off x="4781413" y="2660925"/>
              <a:ext cx="17091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300"/>
                <a:buFont typeface="Arial"/>
                <a:buNone/>
              </a:pPr>
              <a:r>
                <a:rPr b="1" i="0" lang="en-GB" sz="1300" u="none" cap="none" strike="noStrike">
                  <a:solidFill>
                    <a:srgbClr val="79A32A"/>
                  </a:solidFill>
                  <a:latin typeface="Roboto"/>
                  <a:ea typeface="Roboto"/>
                  <a:cs typeface="Roboto"/>
                  <a:sym typeface="Roboto"/>
                </a:rPr>
                <a:t>July 2023</a:t>
              </a:r>
              <a:endParaRPr b="1" i="0" sz="1300" u="none" cap="none" strike="noStrike">
                <a:solidFill>
                  <a:srgbClr val="79A32A"/>
                </a:solidFill>
                <a:latin typeface="Roboto"/>
                <a:ea typeface="Roboto"/>
                <a:cs typeface="Roboto"/>
                <a:sym typeface="Roboto"/>
              </a:endParaRPr>
            </a:p>
          </p:txBody>
        </p:sp>
        <p:sp>
          <p:nvSpPr>
            <p:cNvPr id="206" name="Google Shape;206;p21"/>
            <p:cNvSpPr txBox="1"/>
            <p:nvPr/>
          </p:nvSpPr>
          <p:spPr>
            <a:xfrm>
              <a:off x="4681756" y="3007970"/>
              <a:ext cx="1973100" cy="1099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b="0" i="0" lang="en-GB" sz="1100" u="none" cap="none" strike="noStrike">
                  <a:solidFill>
                    <a:srgbClr val="3F4548"/>
                  </a:solidFill>
                  <a:latin typeface="Roboto"/>
                  <a:ea typeface="Roboto"/>
                  <a:cs typeface="Roboto"/>
                  <a:sym typeface="Roboto"/>
                </a:rPr>
                <a:t>Review has commence</a:t>
              </a:r>
              <a:r>
                <a:rPr lang="en-GB" sz="1100">
                  <a:solidFill>
                    <a:srgbClr val="3F4548"/>
                  </a:solidFill>
                  <a:latin typeface="Roboto"/>
                  <a:ea typeface="Roboto"/>
                  <a:cs typeface="Roboto"/>
                  <a:sym typeface="Roboto"/>
                </a:rPr>
                <a:t>d</a:t>
              </a:r>
              <a:r>
                <a:rPr b="0" i="0" lang="en-GB" sz="1100" u="none" cap="none" strike="noStrike">
                  <a:solidFill>
                    <a:srgbClr val="3F4548"/>
                  </a:solidFill>
                  <a:latin typeface="Roboto"/>
                  <a:ea typeface="Roboto"/>
                  <a:cs typeface="Roboto"/>
                  <a:sym typeface="Roboto"/>
                </a:rPr>
                <a:t> </a:t>
              </a:r>
              <a:r>
                <a:rPr lang="en-GB" sz="1100">
                  <a:solidFill>
                    <a:srgbClr val="3F4548"/>
                  </a:solidFill>
                  <a:latin typeface="Roboto"/>
                  <a:ea typeface="Roboto"/>
                  <a:cs typeface="Roboto"/>
                  <a:sym typeface="Roboto"/>
                </a:rPr>
                <a:t>with initial</a:t>
              </a:r>
              <a:r>
                <a:rPr b="0" i="0" lang="en-GB" sz="1100" u="none" cap="none" strike="noStrike">
                  <a:solidFill>
                    <a:srgbClr val="3F4548"/>
                  </a:solidFill>
                  <a:latin typeface="Roboto"/>
                  <a:ea typeface="Roboto"/>
                  <a:cs typeface="Roboto"/>
                  <a:sym typeface="Roboto"/>
                </a:rPr>
                <a:t> publication of call for evidence responses</a:t>
              </a:r>
              <a:endParaRPr b="0" i="0" sz="1100" u="none" cap="none" strike="noStrike">
                <a:solidFill>
                  <a:srgbClr val="3F4548"/>
                </a:solidFill>
                <a:latin typeface="Roboto"/>
                <a:ea typeface="Roboto"/>
                <a:cs typeface="Roboto"/>
                <a:sym typeface="Roboto"/>
              </a:endParaRPr>
            </a:p>
          </p:txBody>
        </p:sp>
      </p:grpSp>
      <p:grpSp>
        <p:nvGrpSpPr>
          <p:cNvPr id="207" name="Google Shape;207;p21"/>
          <p:cNvGrpSpPr/>
          <p:nvPr/>
        </p:nvGrpSpPr>
        <p:grpSpPr>
          <a:xfrm>
            <a:off x="5358057" y="1765213"/>
            <a:ext cx="1509821" cy="1651089"/>
            <a:chOff x="6863388" y="1957150"/>
            <a:chExt cx="1709102" cy="1898022"/>
          </a:xfrm>
        </p:grpSpPr>
        <p:sp>
          <p:nvSpPr>
            <p:cNvPr id="208" name="Google Shape;208;p21"/>
            <p:cNvSpPr/>
            <p:nvPr/>
          </p:nvSpPr>
          <p:spPr>
            <a:xfrm>
              <a:off x="7420786" y="1957150"/>
              <a:ext cx="594300" cy="594300"/>
            </a:xfrm>
            <a:prstGeom prst="ellipse">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accent5"/>
                </a:solidFill>
                <a:latin typeface="Arial"/>
                <a:ea typeface="Arial"/>
                <a:cs typeface="Arial"/>
                <a:sym typeface="Arial"/>
              </a:endParaRPr>
            </a:p>
          </p:txBody>
        </p:sp>
        <p:sp>
          <p:nvSpPr>
            <p:cNvPr id="209" name="Google Shape;209;p21"/>
            <p:cNvSpPr txBox="1"/>
            <p:nvPr/>
          </p:nvSpPr>
          <p:spPr>
            <a:xfrm>
              <a:off x="6863388" y="2660925"/>
              <a:ext cx="17091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300"/>
                <a:buFont typeface="Arial"/>
                <a:buNone/>
              </a:pPr>
              <a:r>
                <a:rPr b="1" i="0" lang="en-GB" sz="1300" u="none" cap="none" strike="noStrike">
                  <a:solidFill>
                    <a:schemeClr val="accent5"/>
                  </a:solidFill>
                  <a:latin typeface="Roboto"/>
                  <a:ea typeface="Roboto"/>
                  <a:cs typeface="Roboto"/>
                  <a:sym typeface="Roboto"/>
                </a:rPr>
                <a:t>15 July 2024</a:t>
              </a:r>
              <a:endParaRPr b="1" i="0" sz="1300" u="none" cap="none" strike="noStrike">
                <a:solidFill>
                  <a:schemeClr val="accent5"/>
                </a:solidFill>
                <a:latin typeface="Roboto"/>
                <a:ea typeface="Roboto"/>
                <a:cs typeface="Roboto"/>
                <a:sym typeface="Roboto"/>
              </a:endParaRPr>
            </a:p>
          </p:txBody>
        </p:sp>
        <p:sp>
          <p:nvSpPr>
            <p:cNvPr id="210" name="Google Shape;210;p21"/>
            <p:cNvSpPr txBox="1"/>
            <p:nvPr/>
          </p:nvSpPr>
          <p:spPr>
            <a:xfrm>
              <a:off x="6863390" y="3007972"/>
              <a:ext cx="1709100" cy="847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b="0" i="0" lang="en-GB" sz="1100" u="none" cap="none" strike="noStrike">
                  <a:solidFill>
                    <a:srgbClr val="3F4548"/>
                  </a:solidFill>
                  <a:latin typeface="Roboto"/>
                  <a:ea typeface="Roboto"/>
                  <a:cs typeface="Roboto"/>
                  <a:sym typeface="Roboto"/>
                </a:rPr>
                <a:t>Latest date for &lt; 180 day </a:t>
              </a:r>
              <a:r>
                <a:rPr lang="en-GB" sz="1100">
                  <a:solidFill>
                    <a:srgbClr val="3F4548"/>
                  </a:solidFill>
                  <a:latin typeface="Roboto"/>
                  <a:ea typeface="Roboto"/>
                  <a:cs typeface="Roboto"/>
                  <a:sym typeface="Roboto"/>
                </a:rPr>
                <a:t>O</a:t>
              </a:r>
              <a:r>
                <a:rPr b="0" i="0" lang="en-GB" sz="1100" u="none" cap="none" strike="noStrike">
                  <a:solidFill>
                    <a:srgbClr val="3F4548"/>
                  </a:solidFill>
                  <a:latin typeface="Roboto"/>
                  <a:ea typeface="Roboto"/>
                  <a:cs typeface="Roboto"/>
                  <a:sym typeface="Roboto"/>
                </a:rPr>
                <a:t>DR review to begin (5yrs after the prior rate concluded)</a:t>
              </a:r>
              <a:endParaRPr b="0" i="0" sz="1100" u="none" cap="none" strike="noStrike">
                <a:solidFill>
                  <a:srgbClr val="3F4548"/>
                </a:solidFill>
                <a:latin typeface="Roboto"/>
                <a:ea typeface="Roboto"/>
                <a:cs typeface="Roboto"/>
                <a:sym typeface="Roboto"/>
              </a:endParaRPr>
            </a:p>
          </p:txBody>
        </p:sp>
      </p:grpSp>
      <p:sp>
        <p:nvSpPr>
          <p:cNvPr id="211" name="Google Shape;211;p21"/>
          <p:cNvSpPr/>
          <p:nvPr/>
        </p:nvSpPr>
        <p:spPr>
          <a:xfrm>
            <a:off x="4619882" y="1918141"/>
            <a:ext cx="686700" cy="32100"/>
          </a:xfrm>
          <a:prstGeom prst="roundRect">
            <a:avLst>
              <a:gd fmla="val 50000" name="adj"/>
            </a:avLst>
          </a:prstGeom>
          <a:solidFill>
            <a:srgbClr val="85858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grpSp>
        <p:nvGrpSpPr>
          <p:cNvPr id="212" name="Google Shape;212;p21"/>
          <p:cNvGrpSpPr/>
          <p:nvPr/>
        </p:nvGrpSpPr>
        <p:grpSpPr>
          <a:xfrm>
            <a:off x="7420169" y="1760635"/>
            <a:ext cx="1563657" cy="1660160"/>
            <a:chOff x="6863386" y="1957150"/>
            <a:chExt cx="1709102" cy="1897977"/>
          </a:xfrm>
        </p:grpSpPr>
        <p:sp>
          <p:nvSpPr>
            <p:cNvPr id="213" name="Google Shape;213;p21"/>
            <p:cNvSpPr/>
            <p:nvPr/>
          </p:nvSpPr>
          <p:spPr>
            <a:xfrm>
              <a:off x="7420786" y="1957150"/>
              <a:ext cx="594300" cy="594300"/>
            </a:xfrm>
            <a:prstGeom prst="ellipse">
              <a:avLst/>
            </a:prstGeom>
            <a:noFill/>
            <a:ln cap="flat" cmpd="sng" w="38100">
              <a:solidFill>
                <a:srgbClr val="009CC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accent5"/>
                </a:solidFill>
                <a:latin typeface="Arial"/>
                <a:ea typeface="Arial"/>
                <a:cs typeface="Arial"/>
                <a:sym typeface="Arial"/>
              </a:endParaRPr>
            </a:p>
          </p:txBody>
        </p:sp>
        <p:sp>
          <p:nvSpPr>
            <p:cNvPr id="214" name="Google Shape;214;p21"/>
            <p:cNvSpPr txBox="1"/>
            <p:nvPr/>
          </p:nvSpPr>
          <p:spPr>
            <a:xfrm>
              <a:off x="6863388" y="2660925"/>
              <a:ext cx="17091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300"/>
                <a:buFont typeface="Arial"/>
                <a:buNone/>
              </a:pPr>
              <a:r>
                <a:rPr b="1" i="0" lang="en-GB" sz="1300" u="none" cap="none" strike="noStrike">
                  <a:solidFill>
                    <a:srgbClr val="009CC8"/>
                  </a:solidFill>
                  <a:latin typeface="Roboto"/>
                  <a:ea typeface="Roboto"/>
                  <a:cs typeface="Roboto"/>
                  <a:sym typeface="Roboto"/>
                </a:rPr>
                <a:t>11 Jan 2025</a:t>
              </a:r>
              <a:endParaRPr b="1" i="0" sz="1300" u="none" cap="none" strike="noStrike">
                <a:solidFill>
                  <a:srgbClr val="009CC8"/>
                </a:solidFill>
                <a:latin typeface="Roboto"/>
                <a:ea typeface="Roboto"/>
                <a:cs typeface="Roboto"/>
                <a:sym typeface="Roboto"/>
              </a:endParaRPr>
            </a:p>
          </p:txBody>
        </p:sp>
        <p:sp>
          <p:nvSpPr>
            <p:cNvPr id="215" name="Google Shape;215;p21"/>
            <p:cNvSpPr txBox="1"/>
            <p:nvPr/>
          </p:nvSpPr>
          <p:spPr>
            <a:xfrm>
              <a:off x="6863386" y="3117727"/>
              <a:ext cx="1709100" cy="737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b="0" i="0" lang="en-GB" sz="1100" u="none" cap="none" strike="noStrike">
                  <a:solidFill>
                    <a:srgbClr val="3F4548"/>
                  </a:solidFill>
                  <a:latin typeface="Roboto"/>
                  <a:ea typeface="Roboto"/>
                  <a:cs typeface="Roboto"/>
                  <a:sym typeface="Roboto"/>
                </a:rPr>
                <a:t>Expiry of &lt; 180 day review period </a:t>
              </a:r>
              <a:r>
                <a:rPr b="1" i="0" lang="en-GB" sz="1100" u="none" cap="none" strike="noStrike">
                  <a:solidFill>
                    <a:srgbClr val="3F4548"/>
                  </a:solidFill>
                  <a:latin typeface="Roboto"/>
                  <a:ea typeface="Roboto"/>
                  <a:cs typeface="Roboto"/>
                  <a:sym typeface="Roboto"/>
                </a:rPr>
                <a:t>i.e. latest date for new </a:t>
              </a:r>
              <a:r>
                <a:rPr b="1" lang="en-GB" sz="1100">
                  <a:solidFill>
                    <a:srgbClr val="3F4548"/>
                  </a:solidFill>
                  <a:latin typeface="Roboto"/>
                  <a:ea typeface="Roboto"/>
                  <a:cs typeface="Roboto"/>
                  <a:sym typeface="Roboto"/>
                </a:rPr>
                <a:t>O</a:t>
              </a:r>
              <a:r>
                <a:rPr b="1" i="0" lang="en-GB" sz="1100" u="none" cap="none" strike="noStrike">
                  <a:solidFill>
                    <a:srgbClr val="3F4548"/>
                  </a:solidFill>
                  <a:latin typeface="Roboto"/>
                  <a:ea typeface="Roboto"/>
                  <a:cs typeface="Roboto"/>
                  <a:sym typeface="Roboto"/>
                </a:rPr>
                <a:t>DR(s)</a:t>
              </a:r>
              <a:endParaRPr b="1" i="0" sz="1100" u="none" cap="none" strike="noStrike">
                <a:solidFill>
                  <a:srgbClr val="3F4548"/>
                </a:solidFill>
                <a:latin typeface="Roboto"/>
                <a:ea typeface="Roboto"/>
                <a:cs typeface="Roboto"/>
                <a:sym typeface="Roboto"/>
              </a:endParaRPr>
            </a:p>
          </p:txBody>
        </p:sp>
      </p:grpSp>
      <p:sp>
        <p:nvSpPr>
          <p:cNvPr id="216" name="Google Shape;216;p21"/>
          <p:cNvSpPr/>
          <p:nvPr/>
        </p:nvSpPr>
        <p:spPr>
          <a:xfrm>
            <a:off x="6819157" y="1918141"/>
            <a:ext cx="686700" cy="32100"/>
          </a:xfrm>
          <a:prstGeom prst="roundRect">
            <a:avLst>
              <a:gd fmla="val 50000" name="adj"/>
            </a:avLst>
          </a:prstGeom>
          <a:solidFill>
            <a:srgbClr val="85858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21"/>
          <p:cNvSpPr txBox="1"/>
          <p:nvPr>
            <p:ph type="title"/>
          </p:nvPr>
        </p:nvSpPr>
        <p:spPr>
          <a:xfrm>
            <a:off x="394375" y="4728800"/>
            <a:ext cx="2345400" cy="741000"/>
          </a:xfrm>
          <a:prstGeom prst="rect">
            <a:avLst/>
          </a:prstGeom>
          <a:noFill/>
          <a:ln>
            <a:noFill/>
          </a:ln>
        </p:spPr>
        <p:txBody>
          <a:bodyPr anchorCtr="0" anchor="ctr" bIns="45700" lIns="91425" spcFirstLastPara="1" rIns="91425" wrap="square" tIns="45700">
            <a:noAutofit/>
          </a:bodyPr>
          <a:lstStyle/>
          <a:p>
            <a:pPr indent="0" lvl="0" marL="0" rtl="0" algn="l">
              <a:lnSpc>
                <a:spcPct val="85000"/>
              </a:lnSpc>
              <a:spcBef>
                <a:spcPts val="0"/>
              </a:spcBef>
              <a:spcAft>
                <a:spcPts val="0"/>
              </a:spcAft>
              <a:buSzPts val="1900"/>
              <a:buNone/>
            </a:pPr>
            <a:r>
              <a:rPr b="1" i="1" lang="en-GB" sz="2000"/>
              <a:t>Scotland </a:t>
            </a:r>
            <a:r>
              <a:rPr i="1" lang="en-GB" sz="2000"/>
              <a:t>and</a:t>
            </a:r>
            <a:r>
              <a:rPr b="1" i="1" lang="en-GB" sz="2000"/>
              <a:t> N</a:t>
            </a:r>
            <a:r>
              <a:rPr i="1" lang="en-GB" sz="2000"/>
              <a:t>I</a:t>
            </a:r>
            <a:endParaRPr b="1" sz="2000"/>
          </a:p>
        </p:txBody>
      </p:sp>
      <p:grpSp>
        <p:nvGrpSpPr>
          <p:cNvPr id="218" name="Google Shape;218;p21"/>
          <p:cNvGrpSpPr/>
          <p:nvPr/>
        </p:nvGrpSpPr>
        <p:grpSpPr>
          <a:xfrm>
            <a:off x="3193090" y="4269136"/>
            <a:ext cx="1509835" cy="1651112"/>
            <a:chOff x="2699425" y="1957150"/>
            <a:chExt cx="1709118" cy="1887632"/>
          </a:xfrm>
        </p:grpSpPr>
        <p:sp>
          <p:nvSpPr>
            <p:cNvPr id="219" name="Google Shape;219;p21"/>
            <p:cNvSpPr/>
            <p:nvPr/>
          </p:nvSpPr>
          <p:spPr>
            <a:xfrm>
              <a:off x="3256823" y="1957150"/>
              <a:ext cx="594300" cy="594300"/>
            </a:xfrm>
            <a:prstGeom prst="ellipse">
              <a:avLst/>
            </a:prstGeom>
            <a:noFill/>
            <a:ln cap="flat" cmpd="sng" w="38100">
              <a:solidFill>
                <a:srgbClr val="79A3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accent2"/>
                </a:solidFill>
                <a:latin typeface="Arial"/>
                <a:ea typeface="Arial"/>
                <a:cs typeface="Arial"/>
                <a:sym typeface="Arial"/>
              </a:endParaRPr>
            </a:p>
          </p:txBody>
        </p:sp>
        <p:sp>
          <p:nvSpPr>
            <p:cNvPr id="220" name="Google Shape;220;p21"/>
            <p:cNvSpPr txBox="1"/>
            <p:nvPr/>
          </p:nvSpPr>
          <p:spPr>
            <a:xfrm>
              <a:off x="2699425" y="2660925"/>
              <a:ext cx="17091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300"/>
                <a:buFont typeface="Arial"/>
                <a:buNone/>
              </a:pPr>
              <a:r>
                <a:rPr b="1" i="0" lang="en-GB" sz="1300" u="none" cap="none" strike="noStrike">
                  <a:solidFill>
                    <a:srgbClr val="79A32A"/>
                  </a:solidFill>
                  <a:latin typeface="Roboto"/>
                  <a:ea typeface="Roboto"/>
                  <a:cs typeface="Roboto"/>
                  <a:sym typeface="Roboto"/>
                </a:rPr>
                <a:t>1 July 2024</a:t>
              </a:r>
              <a:endParaRPr b="1" i="0" sz="1300" u="none" cap="none" strike="noStrike">
                <a:solidFill>
                  <a:srgbClr val="79A32A"/>
                </a:solidFill>
                <a:latin typeface="Roboto"/>
                <a:ea typeface="Roboto"/>
                <a:cs typeface="Roboto"/>
                <a:sym typeface="Roboto"/>
              </a:endParaRPr>
            </a:p>
          </p:txBody>
        </p:sp>
        <p:sp>
          <p:nvSpPr>
            <p:cNvPr id="221" name="Google Shape;221;p21"/>
            <p:cNvSpPr txBox="1"/>
            <p:nvPr/>
          </p:nvSpPr>
          <p:spPr>
            <a:xfrm>
              <a:off x="2699443" y="2997582"/>
              <a:ext cx="1709100" cy="847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b="0" i="0" lang="en-GB" sz="1100" u="none" cap="none" strike="noStrike">
                  <a:solidFill>
                    <a:srgbClr val="3F4548"/>
                  </a:solidFill>
                  <a:latin typeface="Roboto"/>
                  <a:ea typeface="Roboto"/>
                  <a:cs typeface="Roboto"/>
                  <a:sym typeface="Roboto"/>
                </a:rPr>
                <a:t>Day specified for &lt;90 day review to begin (5yrs after previous review began)</a:t>
              </a:r>
              <a:endParaRPr b="0" i="0" sz="1100" u="none" cap="none" strike="noStrike">
                <a:solidFill>
                  <a:srgbClr val="3F4548"/>
                </a:solidFill>
                <a:latin typeface="Roboto"/>
                <a:ea typeface="Roboto"/>
                <a:cs typeface="Roboto"/>
                <a:sym typeface="Roboto"/>
              </a:endParaRPr>
            </a:p>
          </p:txBody>
        </p:sp>
      </p:grpSp>
      <p:grpSp>
        <p:nvGrpSpPr>
          <p:cNvPr id="222" name="Google Shape;222;p21"/>
          <p:cNvGrpSpPr/>
          <p:nvPr/>
        </p:nvGrpSpPr>
        <p:grpSpPr>
          <a:xfrm>
            <a:off x="5188215" y="4269234"/>
            <a:ext cx="1846098" cy="1660159"/>
            <a:chOff x="4602761" y="1957150"/>
            <a:chExt cx="2097600" cy="1897975"/>
          </a:xfrm>
        </p:grpSpPr>
        <p:sp>
          <p:nvSpPr>
            <p:cNvPr id="223" name="Google Shape;223;p21"/>
            <p:cNvSpPr/>
            <p:nvPr/>
          </p:nvSpPr>
          <p:spPr>
            <a:xfrm>
              <a:off x="5338808" y="1957150"/>
              <a:ext cx="594300" cy="594300"/>
            </a:xfrm>
            <a:prstGeom prst="ellipse">
              <a:avLst/>
            </a:prstGeom>
            <a:noFill/>
            <a:ln cap="flat" cmpd="sng" w="38100">
              <a:solidFill>
                <a:srgbClr val="11B3A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11B3A2"/>
                </a:solidFill>
                <a:latin typeface="Arial"/>
                <a:ea typeface="Arial"/>
                <a:cs typeface="Arial"/>
                <a:sym typeface="Arial"/>
              </a:endParaRPr>
            </a:p>
          </p:txBody>
        </p:sp>
        <p:sp>
          <p:nvSpPr>
            <p:cNvPr id="224" name="Google Shape;224;p21"/>
            <p:cNvSpPr txBox="1"/>
            <p:nvPr/>
          </p:nvSpPr>
          <p:spPr>
            <a:xfrm>
              <a:off x="4602761" y="2660925"/>
              <a:ext cx="20976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300"/>
                <a:buFont typeface="Arial"/>
                <a:buNone/>
              </a:pPr>
              <a:r>
                <a:rPr b="1" i="0" lang="en-GB" sz="1300" u="none" cap="none" strike="noStrike">
                  <a:solidFill>
                    <a:srgbClr val="11B3A2"/>
                  </a:solidFill>
                  <a:latin typeface="Roboto"/>
                  <a:ea typeface="Roboto"/>
                  <a:cs typeface="Roboto"/>
                  <a:sym typeface="Roboto"/>
                </a:rPr>
                <a:t>29 Sep 2024</a:t>
              </a:r>
              <a:endParaRPr b="1" i="0" sz="1300" u="none" cap="none" strike="noStrike">
                <a:solidFill>
                  <a:srgbClr val="11B3A2"/>
                </a:solidFill>
                <a:latin typeface="Roboto"/>
                <a:ea typeface="Roboto"/>
                <a:cs typeface="Roboto"/>
                <a:sym typeface="Roboto"/>
              </a:endParaRPr>
            </a:p>
          </p:txBody>
        </p:sp>
        <p:sp>
          <p:nvSpPr>
            <p:cNvPr id="225" name="Google Shape;225;p21"/>
            <p:cNvSpPr txBox="1"/>
            <p:nvPr/>
          </p:nvSpPr>
          <p:spPr>
            <a:xfrm>
              <a:off x="4781408" y="3117725"/>
              <a:ext cx="1709100" cy="737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b="0" i="0" lang="en-GB" sz="1100" u="none" cap="none" strike="noStrike">
                  <a:solidFill>
                    <a:srgbClr val="3F4548"/>
                  </a:solidFill>
                  <a:latin typeface="Roboto"/>
                  <a:ea typeface="Roboto"/>
                  <a:cs typeface="Roboto"/>
                  <a:sym typeface="Roboto"/>
                </a:rPr>
                <a:t>End of &lt;90 day review period</a:t>
              </a:r>
              <a:endParaRPr b="0" i="0" sz="1100" u="none" cap="none" strike="noStrike">
                <a:solidFill>
                  <a:srgbClr val="3F4548"/>
                </a:solidFill>
                <a:latin typeface="Roboto"/>
                <a:ea typeface="Roboto"/>
                <a:cs typeface="Roboto"/>
                <a:sym typeface="Roboto"/>
              </a:endParaRPr>
            </a:p>
          </p:txBody>
        </p:sp>
      </p:grpSp>
      <p:grpSp>
        <p:nvGrpSpPr>
          <p:cNvPr id="226" name="Google Shape;226;p21"/>
          <p:cNvGrpSpPr/>
          <p:nvPr/>
        </p:nvGrpSpPr>
        <p:grpSpPr>
          <a:xfrm>
            <a:off x="7541608" y="4269200"/>
            <a:ext cx="1429151" cy="1660200"/>
            <a:chOff x="6863388" y="1957150"/>
            <a:chExt cx="1709102" cy="1898022"/>
          </a:xfrm>
        </p:grpSpPr>
        <p:sp>
          <p:nvSpPr>
            <p:cNvPr id="227" name="Google Shape;227;p21"/>
            <p:cNvSpPr/>
            <p:nvPr/>
          </p:nvSpPr>
          <p:spPr>
            <a:xfrm>
              <a:off x="7420786" y="1957150"/>
              <a:ext cx="594300" cy="594300"/>
            </a:xfrm>
            <a:prstGeom prst="ellipse">
              <a:avLst/>
            </a:prstGeom>
            <a:noFill/>
            <a:ln cap="flat" cmpd="sng" w="38100">
              <a:solidFill>
                <a:srgbClr val="009CC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accent5"/>
                </a:solidFill>
                <a:latin typeface="Arial"/>
                <a:ea typeface="Arial"/>
                <a:cs typeface="Arial"/>
                <a:sym typeface="Arial"/>
              </a:endParaRPr>
            </a:p>
          </p:txBody>
        </p:sp>
        <p:sp>
          <p:nvSpPr>
            <p:cNvPr id="228" name="Google Shape;228;p21"/>
            <p:cNvSpPr txBox="1"/>
            <p:nvPr/>
          </p:nvSpPr>
          <p:spPr>
            <a:xfrm>
              <a:off x="6863388" y="2660925"/>
              <a:ext cx="17091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300"/>
                <a:buFont typeface="Arial"/>
                <a:buNone/>
              </a:pPr>
              <a:r>
                <a:rPr b="1" i="0" lang="en-GB" sz="1300" u="none" cap="none" strike="noStrike">
                  <a:solidFill>
                    <a:srgbClr val="009CC8"/>
                  </a:solidFill>
                  <a:latin typeface="Roboto"/>
                  <a:ea typeface="Roboto"/>
                  <a:cs typeface="Roboto"/>
                  <a:sym typeface="Roboto"/>
                </a:rPr>
                <a:t>1 Oct 2024</a:t>
              </a:r>
              <a:endParaRPr b="1" i="0" sz="1300" u="none" cap="none" strike="noStrike">
                <a:solidFill>
                  <a:srgbClr val="009CC8"/>
                </a:solidFill>
                <a:latin typeface="Roboto"/>
                <a:ea typeface="Roboto"/>
                <a:cs typeface="Roboto"/>
                <a:sym typeface="Roboto"/>
              </a:endParaRPr>
            </a:p>
          </p:txBody>
        </p:sp>
        <p:sp>
          <p:nvSpPr>
            <p:cNvPr id="229" name="Google Shape;229;p21"/>
            <p:cNvSpPr txBox="1"/>
            <p:nvPr/>
          </p:nvSpPr>
          <p:spPr>
            <a:xfrm>
              <a:off x="6863390" y="3007972"/>
              <a:ext cx="1709100" cy="847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b="1" i="0" lang="en-GB" sz="1100" u="none" cap="none" strike="noStrike">
                  <a:solidFill>
                    <a:srgbClr val="3F4548"/>
                  </a:solidFill>
                  <a:latin typeface="Roboto"/>
                  <a:ea typeface="Roboto"/>
                  <a:cs typeface="Roboto"/>
                  <a:sym typeface="Roboto"/>
                </a:rPr>
                <a:t>Likely date for new </a:t>
              </a:r>
              <a:r>
                <a:rPr b="1" lang="en-GB" sz="1100">
                  <a:solidFill>
                    <a:srgbClr val="3F4548"/>
                  </a:solidFill>
                  <a:latin typeface="Roboto"/>
                  <a:ea typeface="Roboto"/>
                  <a:cs typeface="Roboto"/>
                  <a:sym typeface="Roboto"/>
                </a:rPr>
                <a:t>O</a:t>
              </a:r>
              <a:r>
                <a:rPr b="1" i="0" lang="en-GB" sz="1100" u="none" cap="none" strike="noStrike">
                  <a:solidFill>
                    <a:srgbClr val="3F4548"/>
                  </a:solidFill>
                  <a:latin typeface="Roboto"/>
                  <a:ea typeface="Roboto"/>
                  <a:cs typeface="Roboto"/>
                  <a:sym typeface="Roboto"/>
                </a:rPr>
                <a:t>DR</a:t>
              </a:r>
              <a:r>
                <a:rPr b="1" lang="en-GB" sz="1100">
                  <a:solidFill>
                    <a:srgbClr val="3F4548"/>
                  </a:solidFill>
                  <a:latin typeface="Roboto"/>
                  <a:ea typeface="Roboto"/>
                  <a:cs typeface="Roboto"/>
                  <a:sym typeface="Roboto"/>
                </a:rPr>
                <a:t>(</a:t>
              </a:r>
              <a:r>
                <a:rPr b="1" i="0" lang="en-GB" sz="1100" u="none" cap="none" strike="noStrike">
                  <a:solidFill>
                    <a:srgbClr val="3F4548"/>
                  </a:solidFill>
                  <a:latin typeface="Roboto"/>
                  <a:ea typeface="Roboto"/>
                  <a:cs typeface="Roboto"/>
                  <a:sym typeface="Roboto"/>
                </a:rPr>
                <a:t>s)</a:t>
              </a:r>
              <a:r>
                <a:rPr b="0" i="0" lang="en-GB" sz="1100" u="none" cap="none" strike="noStrike">
                  <a:solidFill>
                    <a:srgbClr val="3F4548"/>
                  </a:solidFill>
                  <a:latin typeface="Roboto"/>
                  <a:ea typeface="Roboto"/>
                  <a:cs typeface="Roboto"/>
                  <a:sym typeface="Roboto"/>
                </a:rPr>
                <a:t> (5yrs after previous rates set)</a:t>
              </a:r>
              <a:endParaRPr b="0" i="0" sz="1100" u="none" cap="none" strike="noStrike">
                <a:solidFill>
                  <a:srgbClr val="3F4548"/>
                </a:solidFill>
                <a:latin typeface="Roboto"/>
                <a:ea typeface="Roboto"/>
                <a:cs typeface="Roboto"/>
                <a:sym typeface="Roboto"/>
              </a:endParaRPr>
            </a:p>
          </p:txBody>
        </p:sp>
      </p:grpSp>
      <p:sp>
        <p:nvSpPr>
          <p:cNvPr id="230" name="Google Shape;230;p21"/>
          <p:cNvSpPr/>
          <p:nvPr/>
        </p:nvSpPr>
        <p:spPr>
          <a:xfrm>
            <a:off x="4619872" y="4523528"/>
            <a:ext cx="686700" cy="32100"/>
          </a:xfrm>
          <a:prstGeom prst="roundRect">
            <a:avLst>
              <a:gd fmla="val 50000" name="adj"/>
            </a:avLst>
          </a:prstGeom>
          <a:solidFill>
            <a:srgbClr val="85858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1"/>
          <p:cNvSpPr/>
          <p:nvPr/>
        </p:nvSpPr>
        <p:spPr>
          <a:xfrm>
            <a:off x="6819140" y="4523528"/>
            <a:ext cx="686700" cy="32100"/>
          </a:xfrm>
          <a:prstGeom prst="roundRect">
            <a:avLst>
              <a:gd fmla="val 50000" name="adj"/>
            </a:avLst>
          </a:prstGeom>
          <a:solidFill>
            <a:srgbClr val="85858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21"/>
          <p:cNvSpPr txBox="1"/>
          <p:nvPr>
            <p:ph type="title"/>
          </p:nvPr>
        </p:nvSpPr>
        <p:spPr>
          <a:xfrm>
            <a:off x="527050" y="250350"/>
            <a:ext cx="110553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2800"/>
              <a:t>Timelines for discount rate reviews</a:t>
            </a:r>
            <a:endParaRPr b="0" sz="2200"/>
          </a:p>
        </p:txBody>
      </p:sp>
      <p:cxnSp>
        <p:nvCxnSpPr>
          <p:cNvPr id="233" name="Google Shape;233;p21"/>
          <p:cNvCxnSpPr>
            <a:stCxn id="216" idx="0"/>
          </p:cNvCxnSpPr>
          <p:nvPr/>
        </p:nvCxnSpPr>
        <p:spPr>
          <a:xfrm rot="-5400000">
            <a:off x="7231207" y="1054140"/>
            <a:ext cx="795300" cy="932700"/>
          </a:xfrm>
          <a:prstGeom prst="bentConnector2">
            <a:avLst/>
          </a:prstGeom>
          <a:noFill/>
          <a:ln cap="flat" cmpd="sng" w="9525">
            <a:solidFill>
              <a:srgbClr val="858585"/>
            </a:solidFill>
            <a:prstDash val="solid"/>
            <a:round/>
            <a:headEnd len="med" w="med" type="none"/>
            <a:tailEnd len="med" w="med" type="none"/>
          </a:ln>
        </p:spPr>
      </p:cxnSp>
      <p:sp>
        <p:nvSpPr>
          <p:cNvPr id="234" name="Google Shape;234;p21"/>
          <p:cNvSpPr txBox="1"/>
          <p:nvPr/>
        </p:nvSpPr>
        <p:spPr>
          <a:xfrm>
            <a:off x="8067825" y="875650"/>
            <a:ext cx="2640300" cy="554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GB" sz="1100">
                <a:solidFill>
                  <a:schemeClr val="dk1"/>
                </a:solidFill>
                <a:latin typeface="Roboto"/>
                <a:ea typeface="Roboto"/>
                <a:cs typeface="Roboto"/>
                <a:sym typeface="Roboto"/>
              </a:rPr>
              <a:t>UK General Election</a:t>
            </a:r>
            <a:r>
              <a:rPr lang="en-GB" sz="1100">
                <a:solidFill>
                  <a:schemeClr val="dk1"/>
                </a:solidFill>
                <a:latin typeface="Roboto"/>
                <a:ea typeface="Roboto"/>
                <a:cs typeface="Roboto"/>
                <a:sym typeface="Roboto"/>
              </a:rPr>
              <a:t> </a:t>
            </a:r>
            <a:r>
              <a:rPr b="1" lang="en-GB" sz="1100">
                <a:solidFill>
                  <a:schemeClr val="dk1"/>
                </a:solidFill>
                <a:latin typeface="Roboto"/>
                <a:ea typeface="Roboto"/>
                <a:cs typeface="Roboto"/>
                <a:sym typeface="Roboto"/>
              </a:rPr>
              <a:t>due</a:t>
            </a:r>
            <a:r>
              <a:rPr lang="en-GB" sz="1100">
                <a:solidFill>
                  <a:schemeClr val="dk1"/>
                </a:solidFill>
                <a:latin typeface="Roboto"/>
                <a:ea typeface="Roboto"/>
                <a:cs typeface="Roboto"/>
                <a:sym typeface="Roboto"/>
              </a:rPr>
              <a:t> - may impact the timing of any ODR announcements</a:t>
            </a:r>
            <a:endParaRPr/>
          </a:p>
        </p:txBody>
      </p:sp>
      <p:sp>
        <p:nvSpPr>
          <p:cNvPr id="235" name="Google Shape;235;p21"/>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cxnSp>
        <p:nvCxnSpPr>
          <p:cNvPr id="243" name="Google Shape;243;p22"/>
          <p:cNvCxnSpPr>
            <a:stCxn id="244" idx="0"/>
            <a:endCxn id="245" idx="1"/>
          </p:cNvCxnSpPr>
          <p:nvPr/>
        </p:nvCxnSpPr>
        <p:spPr>
          <a:xfrm rot="-5400000">
            <a:off x="7334692" y="905875"/>
            <a:ext cx="287400" cy="2788800"/>
          </a:xfrm>
          <a:prstGeom prst="bentConnector2">
            <a:avLst/>
          </a:prstGeom>
          <a:noFill/>
          <a:ln cap="flat" cmpd="sng" w="9525">
            <a:solidFill>
              <a:srgbClr val="858585"/>
            </a:solidFill>
            <a:prstDash val="solid"/>
            <a:round/>
            <a:headEnd len="med" w="med" type="diamond"/>
            <a:tailEnd len="med" w="med" type="diamond"/>
          </a:ln>
        </p:spPr>
      </p:cxnSp>
      <p:sp>
        <p:nvSpPr>
          <p:cNvPr id="246" name="Google Shape;246;p22"/>
          <p:cNvSpPr txBox="1"/>
          <p:nvPr/>
        </p:nvSpPr>
        <p:spPr>
          <a:xfrm>
            <a:off x="9141475" y="4739500"/>
            <a:ext cx="2760000" cy="73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50"/>
              <a:buFont typeface="Arial"/>
              <a:buNone/>
            </a:pPr>
            <a:r>
              <a:rPr b="1" i="0" lang="en-GB" sz="1450" u="none" cap="none" strike="noStrike">
                <a:solidFill>
                  <a:srgbClr val="3F4548"/>
                </a:solidFill>
                <a:highlight>
                  <a:srgbClr val="FFFFFF"/>
                </a:highlight>
              </a:rPr>
              <a:t>Consumer matters</a:t>
            </a:r>
            <a:endParaRPr b="1" i="0" sz="1400" u="none" cap="none" strike="noStrike">
              <a:solidFill>
                <a:srgbClr val="3F4548"/>
              </a:solidFill>
            </a:endParaRPr>
          </a:p>
        </p:txBody>
      </p:sp>
      <p:sp>
        <p:nvSpPr>
          <p:cNvPr id="247" name="Google Shape;247;p22"/>
          <p:cNvSpPr/>
          <p:nvPr/>
        </p:nvSpPr>
        <p:spPr>
          <a:xfrm>
            <a:off x="9191475" y="4235800"/>
            <a:ext cx="2660100" cy="503700"/>
          </a:xfrm>
          <a:prstGeom prst="rect">
            <a:avLst/>
          </a:prstGeom>
          <a:solidFill>
            <a:srgbClr val="8076C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22"/>
          <p:cNvSpPr/>
          <p:nvPr/>
        </p:nvSpPr>
        <p:spPr>
          <a:xfrm>
            <a:off x="3120208" y="4235800"/>
            <a:ext cx="2270400" cy="503700"/>
          </a:xfrm>
          <a:prstGeom prst="rect">
            <a:avLst/>
          </a:prstGeom>
          <a:solidFill>
            <a:srgbClr val="8076C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22"/>
          <p:cNvSpPr/>
          <p:nvPr/>
        </p:nvSpPr>
        <p:spPr>
          <a:xfrm>
            <a:off x="6078526" y="4235800"/>
            <a:ext cx="2760000" cy="503700"/>
          </a:xfrm>
          <a:prstGeom prst="rect">
            <a:avLst/>
          </a:prstGeom>
          <a:solidFill>
            <a:srgbClr val="8076C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22"/>
          <p:cNvSpPr/>
          <p:nvPr/>
        </p:nvSpPr>
        <p:spPr>
          <a:xfrm>
            <a:off x="475042" y="4235800"/>
            <a:ext cx="2270400" cy="503700"/>
          </a:xfrm>
          <a:prstGeom prst="rect">
            <a:avLst/>
          </a:prstGeom>
          <a:solidFill>
            <a:srgbClr val="8076C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22"/>
          <p:cNvSpPr txBox="1"/>
          <p:nvPr/>
        </p:nvSpPr>
        <p:spPr>
          <a:xfrm>
            <a:off x="561826" y="4284863"/>
            <a:ext cx="2153100" cy="22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50"/>
              <a:buFont typeface="Arial"/>
              <a:buNone/>
            </a:pPr>
            <a:r>
              <a:rPr b="1" i="0" lang="en-GB" sz="1450" u="none" cap="none" strike="noStrike">
                <a:solidFill>
                  <a:schemeClr val="lt1"/>
                </a:solidFill>
              </a:rPr>
              <a:t>Charl Cronje</a:t>
            </a:r>
            <a:endParaRPr b="1" i="0" sz="1400" u="none" cap="none" strike="noStrike">
              <a:solidFill>
                <a:schemeClr val="lt1"/>
              </a:solidFill>
            </a:endParaRPr>
          </a:p>
        </p:txBody>
      </p:sp>
      <p:sp>
        <p:nvSpPr>
          <p:cNvPr id="252" name="Google Shape;252;p22"/>
          <p:cNvSpPr txBox="1"/>
          <p:nvPr/>
        </p:nvSpPr>
        <p:spPr>
          <a:xfrm>
            <a:off x="3212775" y="4285575"/>
            <a:ext cx="2153100" cy="22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50"/>
              <a:buFont typeface="Arial"/>
              <a:buNone/>
            </a:pPr>
            <a:r>
              <a:rPr b="1" i="0" lang="en-GB" sz="1450" u="none" cap="none" strike="noStrike">
                <a:solidFill>
                  <a:schemeClr val="lt1"/>
                </a:solidFill>
                <a:latin typeface="Georgia"/>
                <a:ea typeface="Georgia"/>
                <a:cs typeface="Georgia"/>
                <a:sym typeface="Georgia"/>
              </a:rPr>
              <a:t>Donald Taylor</a:t>
            </a:r>
            <a:endParaRPr b="1" i="0" sz="1400" u="none" cap="none" strike="noStrike">
              <a:solidFill>
                <a:schemeClr val="lt1"/>
              </a:solidFill>
              <a:latin typeface="Georgia"/>
              <a:ea typeface="Georgia"/>
              <a:cs typeface="Georgia"/>
              <a:sym typeface="Georgia"/>
            </a:endParaRPr>
          </a:p>
        </p:txBody>
      </p:sp>
      <p:sp>
        <p:nvSpPr>
          <p:cNvPr id="253" name="Google Shape;253;p22"/>
          <p:cNvSpPr txBox="1"/>
          <p:nvPr/>
        </p:nvSpPr>
        <p:spPr>
          <a:xfrm>
            <a:off x="6160659" y="4285588"/>
            <a:ext cx="2660100" cy="22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50"/>
              <a:buFont typeface="Arial"/>
              <a:buNone/>
            </a:pPr>
            <a:r>
              <a:rPr b="1" i="0" lang="en-GB" sz="1450" u="none" cap="none" strike="noStrike">
                <a:solidFill>
                  <a:schemeClr val="lt1"/>
                </a:solidFill>
                <a:latin typeface="Georgia"/>
                <a:ea typeface="Georgia"/>
                <a:cs typeface="Georgia"/>
                <a:sym typeface="Georgia"/>
              </a:rPr>
              <a:t>Dr Rebecca Driver</a:t>
            </a:r>
            <a:endParaRPr b="1" i="0" sz="1400" u="none" cap="none" strike="noStrike">
              <a:solidFill>
                <a:schemeClr val="lt1"/>
              </a:solidFill>
              <a:latin typeface="Georgia"/>
              <a:ea typeface="Georgia"/>
              <a:cs typeface="Georgia"/>
              <a:sym typeface="Georgia"/>
            </a:endParaRPr>
          </a:p>
        </p:txBody>
      </p:sp>
      <p:sp>
        <p:nvSpPr>
          <p:cNvPr id="254" name="Google Shape;254;p22"/>
          <p:cNvSpPr txBox="1"/>
          <p:nvPr/>
        </p:nvSpPr>
        <p:spPr>
          <a:xfrm>
            <a:off x="9141475" y="4285588"/>
            <a:ext cx="2760000" cy="22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50"/>
              <a:buFont typeface="Arial"/>
              <a:buNone/>
            </a:pPr>
            <a:r>
              <a:rPr b="1" i="0" lang="en-GB" sz="1450" u="none" cap="none" strike="noStrike">
                <a:solidFill>
                  <a:schemeClr val="lt1"/>
                </a:solidFill>
                <a:latin typeface="Georgia"/>
                <a:ea typeface="Georgia"/>
                <a:cs typeface="Georgia"/>
                <a:sym typeface="Georgia"/>
              </a:rPr>
              <a:t>Edward Tomlinson</a:t>
            </a:r>
            <a:endParaRPr b="1" i="0" sz="1400" u="none" cap="none" strike="noStrike">
              <a:solidFill>
                <a:schemeClr val="lt1"/>
              </a:solidFill>
              <a:latin typeface="Georgia"/>
              <a:ea typeface="Georgia"/>
              <a:cs typeface="Georgia"/>
              <a:sym typeface="Georgia"/>
            </a:endParaRPr>
          </a:p>
        </p:txBody>
      </p:sp>
      <p:sp>
        <p:nvSpPr>
          <p:cNvPr id="244" name="Google Shape;244;p22"/>
          <p:cNvSpPr txBox="1"/>
          <p:nvPr/>
        </p:nvSpPr>
        <p:spPr>
          <a:xfrm>
            <a:off x="4172842" y="2443975"/>
            <a:ext cx="3822300" cy="22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50"/>
              <a:buFont typeface="Arial"/>
              <a:buNone/>
            </a:pPr>
            <a:r>
              <a:rPr b="1" i="0" lang="en-GB" sz="1450" u="none" cap="none" strike="noStrike">
                <a:solidFill>
                  <a:srgbClr val="3F4548"/>
                </a:solidFill>
                <a:highlight>
                  <a:srgbClr val="FFFFFF"/>
                </a:highlight>
              </a:rPr>
              <a:t>Government Actuary</a:t>
            </a:r>
            <a:endParaRPr b="1" i="0" sz="1400" u="none" cap="none" strike="noStrike">
              <a:solidFill>
                <a:srgbClr val="3F4548"/>
              </a:solidFill>
            </a:endParaRPr>
          </a:p>
        </p:txBody>
      </p:sp>
      <p:sp>
        <p:nvSpPr>
          <p:cNvPr id="255" name="Google Shape;255;p22"/>
          <p:cNvSpPr txBox="1"/>
          <p:nvPr/>
        </p:nvSpPr>
        <p:spPr>
          <a:xfrm>
            <a:off x="0" y="4739500"/>
            <a:ext cx="3212700" cy="22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50"/>
              <a:buFont typeface="Arial"/>
              <a:buNone/>
            </a:pPr>
            <a:r>
              <a:rPr b="1" i="0" lang="en-GB" sz="1450" u="none" cap="none" strike="noStrike">
                <a:solidFill>
                  <a:srgbClr val="3F4548"/>
                </a:solidFill>
                <a:highlight>
                  <a:srgbClr val="FFFFFF"/>
                </a:highlight>
              </a:rPr>
              <a:t>Actuar</a:t>
            </a:r>
            <a:r>
              <a:rPr b="1" lang="en-GB" sz="1450">
                <a:solidFill>
                  <a:srgbClr val="3F4548"/>
                </a:solidFill>
                <a:highlight>
                  <a:srgbClr val="FFFFFF"/>
                </a:highlight>
              </a:rPr>
              <a:t>ial</a:t>
            </a:r>
            <a:endParaRPr b="1" i="0" sz="1400" u="none" cap="none" strike="noStrike">
              <a:solidFill>
                <a:srgbClr val="3F4548"/>
              </a:solidFill>
            </a:endParaRPr>
          </a:p>
        </p:txBody>
      </p:sp>
      <p:sp>
        <p:nvSpPr>
          <p:cNvPr id="256" name="Google Shape;256;p22"/>
          <p:cNvSpPr txBox="1"/>
          <p:nvPr/>
        </p:nvSpPr>
        <p:spPr>
          <a:xfrm>
            <a:off x="3072672" y="4739500"/>
            <a:ext cx="2426700" cy="22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50"/>
              <a:buFont typeface="Arial"/>
              <a:buNone/>
            </a:pPr>
            <a:r>
              <a:rPr b="1" i="0" lang="en-GB" sz="1450" u="none" cap="none" strike="noStrike">
                <a:solidFill>
                  <a:srgbClr val="3F4548"/>
                </a:solidFill>
                <a:highlight>
                  <a:srgbClr val="FFFFFF"/>
                </a:highlight>
              </a:rPr>
              <a:t>Investment Management</a:t>
            </a:r>
            <a:endParaRPr b="1" i="0" sz="1400" u="none" cap="none" strike="noStrike">
              <a:solidFill>
                <a:srgbClr val="3F4548"/>
              </a:solidFill>
            </a:endParaRPr>
          </a:p>
        </p:txBody>
      </p:sp>
      <p:sp>
        <p:nvSpPr>
          <p:cNvPr id="257" name="Google Shape;257;p22"/>
          <p:cNvSpPr txBox="1"/>
          <p:nvPr/>
        </p:nvSpPr>
        <p:spPr>
          <a:xfrm>
            <a:off x="6091392" y="4739500"/>
            <a:ext cx="2760000" cy="22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50"/>
              <a:buFont typeface="Arial"/>
              <a:buNone/>
            </a:pPr>
            <a:r>
              <a:rPr b="1" i="0" lang="en-GB" sz="1450" u="none" cap="none" strike="noStrike">
                <a:solidFill>
                  <a:srgbClr val="3F4548"/>
                </a:solidFill>
                <a:highlight>
                  <a:srgbClr val="FFFFFF"/>
                </a:highlight>
              </a:rPr>
              <a:t>Economi</a:t>
            </a:r>
            <a:r>
              <a:rPr b="1" lang="en-GB" sz="1450">
                <a:solidFill>
                  <a:srgbClr val="3F4548"/>
                </a:solidFill>
                <a:highlight>
                  <a:srgbClr val="FFFFFF"/>
                </a:highlight>
              </a:rPr>
              <a:t>cs</a:t>
            </a:r>
            <a:endParaRPr b="1" i="0" sz="1400" u="none" cap="none" strike="noStrike">
              <a:solidFill>
                <a:srgbClr val="3F4548"/>
              </a:solidFill>
            </a:endParaRPr>
          </a:p>
        </p:txBody>
      </p:sp>
      <p:cxnSp>
        <p:nvCxnSpPr>
          <p:cNvPr id="258" name="Google Shape;258;p22"/>
          <p:cNvCxnSpPr/>
          <p:nvPr/>
        </p:nvCxnSpPr>
        <p:spPr>
          <a:xfrm>
            <a:off x="6084042" y="3131250"/>
            <a:ext cx="4149600" cy="885300"/>
          </a:xfrm>
          <a:prstGeom prst="bentConnector3">
            <a:avLst>
              <a:gd fmla="val 100447" name="adj1"/>
            </a:avLst>
          </a:prstGeom>
          <a:noFill/>
          <a:ln cap="flat" cmpd="sng" w="9525">
            <a:solidFill>
              <a:srgbClr val="858585"/>
            </a:solidFill>
            <a:prstDash val="solid"/>
            <a:round/>
            <a:headEnd len="med" w="med" type="diamond"/>
            <a:tailEnd len="med" w="med" type="diamond"/>
          </a:ln>
        </p:spPr>
      </p:cxnSp>
      <p:cxnSp>
        <p:nvCxnSpPr>
          <p:cNvPr id="259" name="Google Shape;259;p22"/>
          <p:cNvCxnSpPr/>
          <p:nvPr/>
        </p:nvCxnSpPr>
        <p:spPr>
          <a:xfrm flipH="1" rot="10800000">
            <a:off x="4316942" y="3120925"/>
            <a:ext cx="1761600" cy="905100"/>
          </a:xfrm>
          <a:prstGeom prst="bentConnector3">
            <a:avLst>
              <a:gd fmla="val 942" name="adj1"/>
            </a:avLst>
          </a:prstGeom>
          <a:noFill/>
          <a:ln cap="flat" cmpd="sng" w="9525">
            <a:solidFill>
              <a:srgbClr val="858585"/>
            </a:solidFill>
            <a:prstDash val="solid"/>
            <a:round/>
            <a:headEnd len="med" w="med" type="diamond"/>
            <a:tailEnd len="med" w="med" type="diamond"/>
          </a:ln>
        </p:spPr>
      </p:cxnSp>
      <p:cxnSp>
        <p:nvCxnSpPr>
          <p:cNvPr id="260" name="Google Shape;260;p22"/>
          <p:cNvCxnSpPr/>
          <p:nvPr/>
        </p:nvCxnSpPr>
        <p:spPr>
          <a:xfrm flipH="1" rot="10800000">
            <a:off x="1590342" y="3121250"/>
            <a:ext cx="4507200" cy="929700"/>
          </a:xfrm>
          <a:prstGeom prst="bentConnector3">
            <a:avLst>
              <a:gd fmla="val 369" name="adj1"/>
            </a:avLst>
          </a:prstGeom>
          <a:noFill/>
          <a:ln cap="flat" cmpd="sng" w="9525">
            <a:solidFill>
              <a:srgbClr val="858585"/>
            </a:solidFill>
            <a:prstDash val="solid"/>
            <a:round/>
            <a:headEnd len="med" w="med" type="diamond"/>
            <a:tailEnd len="med" w="med" type="diamond"/>
          </a:ln>
        </p:spPr>
      </p:cxnSp>
      <p:cxnSp>
        <p:nvCxnSpPr>
          <p:cNvPr id="261" name="Google Shape;261;p22"/>
          <p:cNvCxnSpPr/>
          <p:nvPr/>
        </p:nvCxnSpPr>
        <p:spPr>
          <a:xfrm rot="10800000">
            <a:off x="6145742" y="3140875"/>
            <a:ext cx="1629300" cy="897600"/>
          </a:xfrm>
          <a:prstGeom prst="bentConnector3">
            <a:avLst>
              <a:gd fmla="val 0" name="adj1"/>
            </a:avLst>
          </a:prstGeom>
          <a:noFill/>
          <a:ln cap="flat" cmpd="sng" w="9525">
            <a:solidFill>
              <a:srgbClr val="858585"/>
            </a:solidFill>
            <a:prstDash val="solid"/>
            <a:round/>
            <a:headEnd len="med" w="med" type="diamond"/>
            <a:tailEnd len="med" w="med" type="diamond"/>
          </a:ln>
        </p:spPr>
      </p:cxnSp>
      <p:sp>
        <p:nvSpPr>
          <p:cNvPr id="262" name="Google Shape;262;p22"/>
          <p:cNvSpPr/>
          <p:nvPr/>
        </p:nvSpPr>
        <p:spPr>
          <a:xfrm>
            <a:off x="4828242" y="2785075"/>
            <a:ext cx="2511600" cy="503700"/>
          </a:xfrm>
          <a:prstGeom prst="rect">
            <a:avLst/>
          </a:prstGeom>
          <a:solidFill>
            <a:srgbClr val="8F469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22"/>
          <p:cNvSpPr txBox="1"/>
          <p:nvPr/>
        </p:nvSpPr>
        <p:spPr>
          <a:xfrm>
            <a:off x="5007442" y="2813725"/>
            <a:ext cx="2153100" cy="44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50"/>
              <a:buFont typeface="Arial"/>
              <a:buNone/>
            </a:pPr>
            <a:r>
              <a:rPr b="1" i="0" lang="en-GB" sz="1450" u="none" cap="none" strike="noStrike">
                <a:solidFill>
                  <a:schemeClr val="lt1"/>
                </a:solidFill>
              </a:rPr>
              <a:t>Martin Clarke</a:t>
            </a:r>
            <a:endParaRPr b="1" i="0" sz="1400" u="none" cap="none" strike="noStrike">
              <a:solidFill>
                <a:schemeClr val="lt1"/>
              </a:solidFill>
            </a:endParaRPr>
          </a:p>
        </p:txBody>
      </p:sp>
      <p:sp>
        <p:nvSpPr>
          <p:cNvPr id="264" name="Google Shape;264;p22"/>
          <p:cNvSpPr txBox="1"/>
          <p:nvPr>
            <p:ph type="title"/>
          </p:nvPr>
        </p:nvSpPr>
        <p:spPr>
          <a:xfrm>
            <a:off x="526975" y="404825"/>
            <a:ext cx="110553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2800"/>
              <a:t>Ogden</a:t>
            </a:r>
            <a:r>
              <a:rPr lang="en-GB" sz="2800"/>
              <a:t> Discount Rate expert panel</a:t>
            </a:r>
            <a:br>
              <a:rPr lang="en-GB"/>
            </a:br>
            <a:r>
              <a:rPr b="0" i="1" lang="en-GB" sz="2200"/>
              <a:t>Appointed by the Lord Chancellor</a:t>
            </a:r>
            <a:endParaRPr b="0" sz="2200"/>
          </a:p>
        </p:txBody>
      </p:sp>
      <p:sp>
        <p:nvSpPr>
          <p:cNvPr id="245" name="Google Shape;245;p22"/>
          <p:cNvSpPr/>
          <p:nvPr/>
        </p:nvSpPr>
        <p:spPr>
          <a:xfrm>
            <a:off x="8872717" y="1904600"/>
            <a:ext cx="2511600" cy="503700"/>
          </a:xfrm>
          <a:prstGeom prst="rect">
            <a:avLst/>
          </a:prstGeom>
          <a:solidFill>
            <a:srgbClr val="8F469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2"/>
          <p:cNvSpPr txBox="1"/>
          <p:nvPr/>
        </p:nvSpPr>
        <p:spPr>
          <a:xfrm>
            <a:off x="9018992" y="1933250"/>
            <a:ext cx="2153100" cy="44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50"/>
              <a:buFont typeface="Arial"/>
              <a:buNone/>
            </a:pPr>
            <a:r>
              <a:rPr b="1" lang="en-GB" sz="1450">
                <a:solidFill>
                  <a:schemeClr val="lt1"/>
                </a:solidFill>
              </a:rPr>
              <a:t>Fiona Dunsire </a:t>
            </a:r>
            <a:endParaRPr b="1" i="0" sz="1400" u="none" cap="none" strike="noStrike">
              <a:solidFill>
                <a:schemeClr val="lt1"/>
              </a:solidFill>
            </a:endParaRPr>
          </a:p>
        </p:txBody>
      </p:sp>
      <p:sp>
        <p:nvSpPr>
          <p:cNvPr id="266" name="Google Shape;266;p22"/>
          <p:cNvSpPr txBox="1"/>
          <p:nvPr/>
        </p:nvSpPr>
        <p:spPr>
          <a:xfrm>
            <a:off x="8658975" y="1400900"/>
            <a:ext cx="2939100" cy="50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50"/>
              <a:buFont typeface="Arial"/>
              <a:buNone/>
            </a:pPr>
            <a:r>
              <a:rPr b="1" lang="en-GB" sz="1250">
                <a:solidFill>
                  <a:srgbClr val="3F4548"/>
                </a:solidFill>
                <a:highlight>
                  <a:srgbClr val="FFFFFF"/>
                </a:highlight>
              </a:rPr>
              <a:t>Due to takeover as </a:t>
            </a:r>
            <a:r>
              <a:rPr b="1" i="0" lang="en-GB" sz="1250" u="none" cap="none" strike="noStrike">
                <a:solidFill>
                  <a:srgbClr val="3F4548"/>
                </a:solidFill>
                <a:highlight>
                  <a:srgbClr val="FFFFFF"/>
                </a:highlight>
              </a:rPr>
              <a:t>Government Actuary from the end of 2023</a:t>
            </a:r>
            <a:endParaRPr b="1" i="0" sz="1200" u="none" cap="none" strike="noStrike">
              <a:solidFill>
                <a:srgbClr val="3F4548"/>
              </a:solidFill>
            </a:endParaRPr>
          </a:p>
        </p:txBody>
      </p:sp>
      <p:sp>
        <p:nvSpPr>
          <p:cNvPr id="267" name="Google Shape;267;p22"/>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3"/>
          <p:cNvSpPr txBox="1"/>
          <p:nvPr>
            <p:ph type="title"/>
          </p:nvPr>
        </p:nvSpPr>
        <p:spPr>
          <a:xfrm>
            <a:off x="702740" y="404813"/>
            <a:ext cx="14740500" cy="1143000"/>
          </a:xfrm>
          <a:prstGeom prst="rect">
            <a:avLst/>
          </a:prstGeom>
          <a:noFill/>
          <a:ln>
            <a:noFill/>
          </a:ln>
        </p:spPr>
        <p:txBody>
          <a:bodyPr anchorCtr="0" anchor="ctr" bIns="45700" lIns="91425" spcFirstLastPara="1" rIns="91425" wrap="square" tIns="45700">
            <a:noAutofit/>
          </a:bodyPr>
          <a:lstStyle/>
          <a:p>
            <a:pPr indent="0" lvl="0" marL="0" rtl="0" algn="l">
              <a:lnSpc>
                <a:spcPct val="85000"/>
              </a:lnSpc>
              <a:spcBef>
                <a:spcPts val="0"/>
              </a:spcBef>
              <a:spcAft>
                <a:spcPts val="0"/>
              </a:spcAft>
              <a:buSzPts val="1900"/>
              <a:buNone/>
            </a:pPr>
            <a:r>
              <a:rPr lang="en-GB"/>
              <a:t>Setting the new Discount Rate</a:t>
            </a:r>
            <a:br>
              <a:rPr lang="en-GB"/>
            </a:br>
            <a:r>
              <a:rPr b="0" i="1" lang="en-GB" sz="2000"/>
              <a:t>Considerations</a:t>
            </a:r>
            <a:endParaRPr b="0"/>
          </a:p>
        </p:txBody>
      </p:sp>
      <p:grpSp>
        <p:nvGrpSpPr>
          <p:cNvPr id="276" name="Google Shape;276;p23"/>
          <p:cNvGrpSpPr/>
          <p:nvPr/>
        </p:nvGrpSpPr>
        <p:grpSpPr>
          <a:xfrm>
            <a:off x="665375" y="1895165"/>
            <a:ext cx="10455662" cy="3486020"/>
            <a:chOff x="13515" y="281063"/>
            <a:chExt cx="7841942" cy="3486020"/>
          </a:xfrm>
        </p:grpSpPr>
        <p:sp>
          <p:nvSpPr>
            <p:cNvPr id="277" name="Google Shape;277;p23"/>
            <p:cNvSpPr/>
            <p:nvPr/>
          </p:nvSpPr>
          <p:spPr>
            <a:xfrm>
              <a:off x="2656225" y="281063"/>
              <a:ext cx="2487000" cy="1492200"/>
            </a:xfrm>
            <a:prstGeom prst="rect">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23"/>
            <p:cNvSpPr txBox="1"/>
            <p:nvPr/>
          </p:nvSpPr>
          <p:spPr>
            <a:xfrm>
              <a:off x="2656225" y="281063"/>
              <a:ext cx="2487000" cy="1492200"/>
            </a:xfrm>
            <a:prstGeom prst="rect">
              <a:avLst/>
            </a:prstGeom>
            <a:solidFill>
              <a:schemeClr val="accent2"/>
            </a:solid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GB" sz="2100" u="none" cap="none" strike="noStrike">
                  <a:solidFill>
                    <a:schemeClr val="lt1"/>
                  </a:solidFill>
                  <a:latin typeface="Arial"/>
                  <a:ea typeface="Arial"/>
                  <a:cs typeface="Arial"/>
                  <a:sym typeface="Arial"/>
                </a:rPr>
                <a:t>Single vs multiple rate(s)</a:t>
              </a:r>
              <a:endParaRPr b="0" i="0" sz="2100" u="none" cap="none" strike="noStrike">
                <a:solidFill>
                  <a:schemeClr val="lt1"/>
                </a:solidFill>
                <a:latin typeface="Arial"/>
                <a:ea typeface="Arial"/>
                <a:cs typeface="Arial"/>
                <a:sym typeface="Arial"/>
              </a:endParaRPr>
            </a:p>
          </p:txBody>
        </p:sp>
        <p:sp>
          <p:nvSpPr>
            <p:cNvPr id="279" name="Google Shape;279;p23"/>
            <p:cNvSpPr/>
            <p:nvPr/>
          </p:nvSpPr>
          <p:spPr>
            <a:xfrm>
              <a:off x="31956" y="2257430"/>
              <a:ext cx="2487000" cy="1492200"/>
            </a:xfrm>
            <a:prstGeom prst="rect">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23"/>
            <p:cNvSpPr txBox="1"/>
            <p:nvPr/>
          </p:nvSpPr>
          <p:spPr>
            <a:xfrm>
              <a:off x="31956" y="2257430"/>
              <a:ext cx="2487000" cy="1492200"/>
            </a:xfrm>
            <a:prstGeom prst="rect">
              <a:avLst/>
            </a:prstGeom>
            <a:solidFill>
              <a:schemeClr val="accent2"/>
            </a:solid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GB" sz="2100" u="none" cap="none" strike="noStrike">
                  <a:solidFill>
                    <a:schemeClr val="lt1"/>
                  </a:solidFill>
                  <a:latin typeface="Arial"/>
                  <a:ea typeface="Arial"/>
                  <a:cs typeface="Arial"/>
                  <a:sym typeface="Arial"/>
                </a:rPr>
                <a:t>Investment portfolio – mix </a:t>
              </a:r>
              <a:r>
                <a:rPr lang="en-GB" sz="2100">
                  <a:solidFill>
                    <a:schemeClr val="lt1"/>
                  </a:solidFill>
                </a:rPr>
                <a:t>and</a:t>
              </a:r>
              <a:r>
                <a:rPr b="0" i="0" lang="en-GB" sz="2100" u="none" cap="none" strike="noStrike">
                  <a:solidFill>
                    <a:schemeClr val="lt1"/>
                  </a:solidFill>
                  <a:latin typeface="Arial"/>
                  <a:ea typeface="Arial"/>
                  <a:cs typeface="Arial"/>
                  <a:sym typeface="Arial"/>
                </a:rPr>
                <a:t> duration</a:t>
              </a:r>
              <a:endParaRPr b="0" i="0" sz="2100" u="none" cap="none" strike="noStrike">
                <a:solidFill>
                  <a:schemeClr val="lt1"/>
                </a:solidFill>
                <a:latin typeface="Arial"/>
                <a:ea typeface="Arial"/>
                <a:cs typeface="Arial"/>
                <a:sym typeface="Arial"/>
              </a:endParaRPr>
            </a:p>
          </p:txBody>
        </p:sp>
        <p:sp>
          <p:nvSpPr>
            <p:cNvPr id="281" name="Google Shape;281;p23"/>
            <p:cNvSpPr/>
            <p:nvPr/>
          </p:nvSpPr>
          <p:spPr>
            <a:xfrm>
              <a:off x="5360548" y="281063"/>
              <a:ext cx="2487000" cy="1492200"/>
            </a:xfrm>
            <a:prstGeom prst="rect">
              <a:avLst/>
            </a:prstGeom>
            <a:solidFill>
              <a:srgbClr val="D04A0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23"/>
            <p:cNvSpPr txBox="1"/>
            <p:nvPr/>
          </p:nvSpPr>
          <p:spPr>
            <a:xfrm>
              <a:off x="5360548" y="281063"/>
              <a:ext cx="2487000" cy="1492200"/>
            </a:xfrm>
            <a:prstGeom prst="rect">
              <a:avLst/>
            </a:prstGeom>
            <a:solidFill>
              <a:srgbClr val="8076CF"/>
            </a:solid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GB" sz="2100" u="none" cap="none" strike="noStrike">
                  <a:solidFill>
                    <a:schemeClr val="lt1"/>
                  </a:solidFill>
                  <a:latin typeface="Arial"/>
                  <a:ea typeface="Arial"/>
                  <a:cs typeface="Arial"/>
                  <a:sym typeface="Arial"/>
                </a:rPr>
                <a:t>Economic, long </a:t>
              </a:r>
              <a:r>
                <a:rPr b="0" i="0" lang="en-GB" sz="2100" u="none" cap="none" strike="noStrike">
                  <a:solidFill>
                    <a:schemeClr val="lt1"/>
                  </a:solidFill>
                  <a:latin typeface="Arial"/>
                  <a:ea typeface="Arial"/>
                  <a:cs typeface="Arial"/>
                  <a:sym typeface="Arial"/>
                </a:rPr>
                <a:t>term</a:t>
              </a:r>
              <a:r>
                <a:rPr b="0" i="0" lang="en-GB" sz="2100" u="none" cap="none" strike="noStrike">
                  <a:solidFill>
                    <a:schemeClr val="lt1"/>
                  </a:solidFill>
                  <a:latin typeface="Arial"/>
                  <a:ea typeface="Arial"/>
                  <a:cs typeface="Arial"/>
                  <a:sym typeface="Arial"/>
                </a:rPr>
                <a:t> inflation, financial forecasts</a:t>
              </a:r>
              <a:endParaRPr b="0" i="0" sz="2100" u="none" cap="none" strike="noStrike">
                <a:solidFill>
                  <a:schemeClr val="lt1"/>
                </a:solidFill>
                <a:latin typeface="Arial"/>
                <a:ea typeface="Arial"/>
                <a:cs typeface="Arial"/>
                <a:sym typeface="Arial"/>
              </a:endParaRPr>
            </a:p>
          </p:txBody>
        </p:sp>
        <p:sp>
          <p:nvSpPr>
            <p:cNvPr id="283" name="Google Shape;283;p23"/>
            <p:cNvSpPr/>
            <p:nvPr/>
          </p:nvSpPr>
          <p:spPr>
            <a:xfrm>
              <a:off x="2703651" y="2258798"/>
              <a:ext cx="2487000" cy="1492200"/>
            </a:xfrm>
            <a:prstGeom prst="rect">
              <a:avLst/>
            </a:prstGeom>
            <a:solidFill>
              <a:srgbClr val="D04A0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23"/>
            <p:cNvSpPr txBox="1"/>
            <p:nvPr/>
          </p:nvSpPr>
          <p:spPr>
            <a:xfrm>
              <a:off x="2703651" y="2258798"/>
              <a:ext cx="2487000" cy="1492200"/>
            </a:xfrm>
            <a:prstGeom prst="rect">
              <a:avLst/>
            </a:prstGeom>
            <a:solidFill>
              <a:srgbClr val="8076CF"/>
            </a:solid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GB" sz="2100" u="none" cap="none" strike="noStrike">
                  <a:solidFill>
                    <a:schemeClr val="lt1"/>
                  </a:solidFill>
                  <a:latin typeface="Arial"/>
                  <a:ea typeface="Arial"/>
                  <a:cs typeface="Arial"/>
                  <a:sym typeface="Arial"/>
                </a:rPr>
                <a:t>Tax and investment management costs </a:t>
              </a:r>
              <a:endParaRPr b="0" i="0" sz="2100" u="none" cap="none" strike="noStrike">
                <a:solidFill>
                  <a:schemeClr val="lt1"/>
                </a:solidFill>
                <a:latin typeface="Arial"/>
                <a:ea typeface="Arial"/>
                <a:cs typeface="Arial"/>
                <a:sym typeface="Arial"/>
              </a:endParaRPr>
            </a:p>
          </p:txBody>
        </p:sp>
        <p:sp>
          <p:nvSpPr>
            <p:cNvPr id="285" name="Google Shape;285;p23"/>
            <p:cNvSpPr txBox="1"/>
            <p:nvPr/>
          </p:nvSpPr>
          <p:spPr>
            <a:xfrm>
              <a:off x="13515" y="281348"/>
              <a:ext cx="2487000" cy="1492200"/>
            </a:xfrm>
            <a:prstGeom prst="rect">
              <a:avLst/>
            </a:prstGeom>
            <a:solidFill>
              <a:srgbClr val="8076CF"/>
            </a:solid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GB" sz="2100" u="none" cap="none" strike="noStrike">
                  <a:solidFill>
                    <a:schemeClr val="lt1"/>
                  </a:solidFill>
                  <a:latin typeface="Arial"/>
                  <a:ea typeface="Arial"/>
                  <a:cs typeface="Arial"/>
                  <a:sym typeface="Arial"/>
                </a:rPr>
                <a:t>Fairness to all stakeholders</a:t>
              </a:r>
              <a:endParaRPr b="0" i="0" sz="2100" u="none" cap="none" strike="noStrike">
                <a:solidFill>
                  <a:schemeClr val="lt1"/>
                </a:solidFill>
                <a:latin typeface="Arial"/>
                <a:ea typeface="Arial"/>
                <a:cs typeface="Arial"/>
                <a:sym typeface="Arial"/>
              </a:endParaRPr>
            </a:p>
          </p:txBody>
        </p:sp>
        <p:sp>
          <p:nvSpPr>
            <p:cNvPr id="286" name="Google Shape;286;p23"/>
            <p:cNvSpPr/>
            <p:nvPr/>
          </p:nvSpPr>
          <p:spPr>
            <a:xfrm>
              <a:off x="5368457" y="2274883"/>
              <a:ext cx="2487000" cy="1492200"/>
            </a:xfrm>
            <a:prstGeom prst="rect">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23"/>
            <p:cNvSpPr txBox="1"/>
            <p:nvPr/>
          </p:nvSpPr>
          <p:spPr>
            <a:xfrm>
              <a:off x="5368457" y="2274883"/>
              <a:ext cx="2487000" cy="1492200"/>
            </a:xfrm>
            <a:prstGeom prst="rect">
              <a:avLst/>
            </a:prstGeom>
            <a:solidFill>
              <a:schemeClr val="accent2"/>
            </a:solid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GB" sz="2100" u="none" cap="none" strike="noStrike">
                  <a:solidFill>
                    <a:schemeClr val="lt1"/>
                  </a:solidFill>
                  <a:latin typeface="Arial"/>
                  <a:ea typeface="Arial"/>
                  <a:cs typeface="Arial"/>
                  <a:sym typeface="Arial"/>
                </a:rPr>
                <a:t>Consultation of a panel and the Lord Chancellor with different areas</a:t>
              </a:r>
              <a:endParaRPr b="0" i="0" sz="2100" u="none" cap="none" strike="noStrike">
                <a:solidFill>
                  <a:schemeClr val="lt1"/>
                </a:solidFill>
                <a:latin typeface="Arial"/>
                <a:ea typeface="Arial"/>
                <a:cs typeface="Arial"/>
                <a:sym typeface="Arial"/>
              </a:endParaRPr>
            </a:p>
          </p:txBody>
        </p:sp>
      </p:grpSp>
      <p:sp>
        <p:nvSpPr>
          <p:cNvPr id="288" name="Google Shape;288;p23"/>
          <p:cNvSpPr txBox="1"/>
          <p:nvPr>
            <p:ph idx="12" type="sldNum"/>
          </p:nvPr>
        </p:nvSpPr>
        <p:spPr>
          <a:xfrm>
            <a:off x="10801353" y="6402396"/>
            <a:ext cx="863700" cy="339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IFOA PowerPoint template 07">
  <a:themeElements>
    <a:clrScheme name="IFoA GIRO purple">
      <a:dk1>
        <a:srgbClr val="3F4548"/>
      </a:dk1>
      <a:lt1>
        <a:srgbClr val="FFFFFF"/>
      </a:lt1>
      <a:dk2>
        <a:srgbClr val="D9AB16"/>
      </a:dk2>
      <a:lt2>
        <a:srgbClr val="FFFFFF"/>
      </a:lt2>
      <a:accent1>
        <a:srgbClr val="8F4693"/>
      </a:accent1>
      <a:accent2>
        <a:srgbClr val="113458"/>
      </a:accent2>
      <a:accent3>
        <a:srgbClr val="7CB3E1"/>
      </a:accent3>
      <a:accent4>
        <a:srgbClr val="4096B8"/>
      </a:accent4>
      <a:accent5>
        <a:srgbClr val="11B3A2"/>
      </a:accent5>
      <a:accent6>
        <a:srgbClr val="008452"/>
      </a:accent6>
      <a:hlink>
        <a:srgbClr val="8F4693"/>
      </a:hlink>
      <a:folHlink>
        <a:srgbClr val="8F469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