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3"/>
  </p:notesMasterIdLst>
  <p:sldIdLst>
    <p:sldId id="348" r:id="rId2"/>
    <p:sldId id="399" r:id="rId3"/>
    <p:sldId id="392" r:id="rId4"/>
    <p:sldId id="395" r:id="rId5"/>
    <p:sldId id="396" r:id="rId6"/>
    <p:sldId id="379" r:id="rId7"/>
    <p:sldId id="397" r:id="rId8"/>
    <p:sldId id="377" r:id="rId9"/>
    <p:sldId id="380" r:id="rId10"/>
    <p:sldId id="381" r:id="rId11"/>
    <p:sldId id="382" r:id="rId12"/>
    <p:sldId id="383" r:id="rId13"/>
    <p:sldId id="384" r:id="rId14"/>
    <p:sldId id="385" r:id="rId15"/>
    <p:sldId id="400" r:id="rId16"/>
    <p:sldId id="387" r:id="rId17"/>
    <p:sldId id="388" r:id="rId18"/>
    <p:sldId id="389" r:id="rId19"/>
    <p:sldId id="390" r:id="rId20"/>
    <p:sldId id="391" r:id="rId21"/>
    <p:sldId id="398" r:id="rId22"/>
  </p:sldIdLst>
  <p:sldSz cx="9906000" cy="6858000" type="A4"/>
  <p:notesSz cx="6797675" cy="9928225"/>
  <p:defaultTextStyle>
    <a:defPPr>
      <a:defRPr lang="en-US"/>
    </a:defPPr>
    <a:lvl1pPr algn="l" rtl="0" fontAlgn="base">
      <a:spcBef>
        <a:spcPct val="0"/>
      </a:spcBef>
      <a:spcAft>
        <a:spcPct val="0"/>
      </a:spcAft>
      <a:defRPr sz="2400" kern="1200">
        <a:solidFill>
          <a:srgbClr val="47484A"/>
        </a:solidFill>
        <a:latin typeface="Arial" charset="0"/>
        <a:ea typeface="+mn-ea"/>
        <a:cs typeface="Arial" charset="0"/>
      </a:defRPr>
    </a:lvl1pPr>
    <a:lvl2pPr marL="457200" algn="l" rtl="0" fontAlgn="base">
      <a:spcBef>
        <a:spcPct val="0"/>
      </a:spcBef>
      <a:spcAft>
        <a:spcPct val="0"/>
      </a:spcAft>
      <a:defRPr sz="2400" kern="1200">
        <a:solidFill>
          <a:srgbClr val="47484A"/>
        </a:solidFill>
        <a:latin typeface="Arial" charset="0"/>
        <a:ea typeface="+mn-ea"/>
        <a:cs typeface="Arial" charset="0"/>
      </a:defRPr>
    </a:lvl2pPr>
    <a:lvl3pPr marL="914400" algn="l" rtl="0" fontAlgn="base">
      <a:spcBef>
        <a:spcPct val="0"/>
      </a:spcBef>
      <a:spcAft>
        <a:spcPct val="0"/>
      </a:spcAft>
      <a:defRPr sz="2400" kern="1200">
        <a:solidFill>
          <a:srgbClr val="47484A"/>
        </a:solidFill>
        <a:latin typeface="Arial" charset="0"/>
        <a:ea typeface="+mn-ea"/>
        <a:cs typeface="Arial" charset="0"/>
      </a:defRPr>
    </a:lvl3pPr>
    <a:lvl4pPr marL="1371600" algn="l" rtl="0" fontAlgn="base">
      <a:spcBef>
        <a:spcPct val="0"/>
      </a:spcBef>
      <a:spcAft>
        <a:spcPct val="0"/>
      </a:spcAft>
      <a:defRPr sz="2400" kern="1200">
        <a:solidFill>
          <a:srgbClr val="47484A"/>
        </a:solidFill>
        <a:latin typeface="Arial" charset="0"/>
        <a:ea typeface="+mn-ea"/>
        <a:cs typeface="Arial" charset="0"/>
      </a:defRPr>
    </a:lvl4pPr>
    <a:lvl5pPr marL="1828800" algn="l" rtl="0" fontAlgn="base">
      <a:spcBef>
        <a:spcPct val="0"/>
      </a:spcBef>
      <a:spcAft>
        <a:spcPct val="0"/>
      </a:spcAft>
      <a:defRPr sz="2400" kern="1200">
        <a:solidFill>
          <a:srgbClr val="47484A"/>
        </a:solidFill>
        <a:latin typeface="Arial" charset="0"/>
        <a:ea typeface="+mn-ea"/>
        <a:cs typeface="Arial" charset="0"/>
      </a:defRPr>
    </a:lvl5pPr>
    <a:lvl6pPr marL="2286000" algn="l" defTabSz="914400" rtl="0" eaLnBrk="1" latinLnBrk="0" hangingPunct="1">
      <a:defRPr sz="2400" kern="1200">
        <a:solidFill>
          <a:srgbClr val="47484A"/>
        </a:solidFill>
        <a:latin typeface="Arial" charset="0"/>
        <a:ea typeface="+mn-ea"/>
        <a:cs typeface="Arial" charset="0"/>
      </a:defRPr>
    </a:lvl6pPr>
    <a:lvl7pPr marL="2743200" algn="l" defTabSz="914400" rtl="0" eaLnBrk="1" latinLnBrk="0" hangingPunct="1">
      <a:defRPr sz="2400" kern="1200">
        <a:solidFill>
          <a:srgbClr val="47484A"/>
        </a:solidFill>
        <a:latin typeface="Arial" charset="0"/>
        <a:ea typeface="+mn-ea"/>
        <a:cs typeface="Arial" charset="0"/>
      </a:defRPr>
    </a:lvl7pPr>
    <a:lvl8pPr marL="3200400" algn="l" defTabSz="914400" rtl="0" eaLnBrk="1" latinLnBrk="0" hangingPunct="1">
      <a:defRPr sz="2400" kern="1200">
        <a:solidFill>
          <a:srgbClr val="47484A"/>
        </a:solidFill>
        <a:latin typeface="Arial" charset="0"/>
        <a:ea typeface="+mn-ea"/>
        <a:cs typeface="Arial" charset="0"/>
      </a:defRPr>
    </a:lvl8pPr>
    <a:lvl9pPr marL="3657600" algn="l" defTabSz="914400" rtl="0" eaLnBrk="1" latinLnBrk="0" hangingPunct="1">
      <a:defRPr sz="2400" kern="1200">
        <a:solidFill>
          <a:srgbClr val="47484A"/>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ymondBennett" initials="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5D8A"/>
    <a:srgbClr val="D0D8E8"/>
    <a:srgbClr val="1AA0AA"/>
    <a:srgbClr val="008AB0"/>
    <a:srgbClr val="E9EDF4"/>
    <a:srgbClr val="47484A"/>
    <a:srgbClr val="CAD6DF"/>
    <a:srgbClr val="D7B012"/>
    <a:srgbClr val="EE3424"/>
    <a:srgbClr val="616B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90" autoAdjust="0"/>
    <p:restoredTop sz="99167" autoAdjust="0"/>
  </p:normalViewPr>
  <p:slideViewPr>
    <p:cSldViewPr snapToGrid="0">
      <p:cViewPr>
        <p:scale>
          <a:sx n="100" d="100"/>
          <a:sy n="100" d="100"/>
        </p:scale>
        <p:origin x="168" y="518"/>
      </p:cViewPr>
      <p:guideLst>
        <p:guide orient="horz" pos="3929"/>
        <p:guide orient="horz" pos="1961"/>
        <p:guide orient="horz" pos="510"/>
        <p:guide pos="3120"/>
        <p:guide pos="353"/>
        <p:guide pos="5956"/>
      </p:guideLst>
    </p:cSldViewPr>
  </p:slideViewPr>
  <p:outlineViewPr>
    <p:cViewPr>
      <p:scale>
        <a:sx n="33" d="100"/>
        <a:sy n="33" d="100"/>
      </p:scale>
      <p:origin x="0" y="261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eaLnBrk="1" fontAlgn="auto" hangingPunct="1">
              <a:spcBef>
                <a:spcPts val="0"/>
              </a:spcBef>
              <a:spcAft>
                <a:spcPts val="0"/>
              </a:spcAft>
              <a:buClrTx/>
              <a:buFontTx/>
              <a:buNone/>
              <a:defRPr sz="1200">
                <a:solidFill>
                  <a:schemeClr val="tx1"/>
                </a:solidFill>
                <a:latin typeface="+mn-lt"/>
                <a:cs typeface="+mn-cs"/>
              </a:defRPr>
            </a:lvl1pPr>
          </a:lstStyle>
          <a:p>
            <a:pPr>
              <a:defRPr/>
            </a:pPr>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eaLnBrk="1" fontAlgn="auto" hangingPunct="1">
              <a:spcBef>
                <a:spcPts val="0"/>
              </a:spcBef>
              <a:spcAft>
                <a:spcPts val="0"/>
              </a:spcAft>
              <a:buClrTx/>
              <a:buFontTx/>
              <a:buNone/>
              <a:defRPr sz="1200">
                <a:solidFill>
                  <a:schemeClr val="tx1"/>
                </a:solidFill>
                <a:latin typeface="+mn-lt"/>
                <a:cs typeface="+mn-cs"/>
              </a:defRPr>
            </a:lvl1pPr>
          </a:lstStyle>
          <a:p>
            <a:pPr>
              <a:defRPr/>
            </a:pPr>
            <a:fld id="{D42F3A84-630A-4C8E-B25F-226B0EF52CD5}" type="datetimeFigureOut">
              <a:rPr lang="en-US"/>
              <a:pPr>
                <a:defRPr/>
              </a:pPr>
              <a:t>10/18/2012</a:t>
            </a:fld>
            <a:endParaRPr lang="en-US"/>
          </a:p>
        </p:txBody>
      </p:sp>
      <p:sp>
        <p:nvSpPr>
          <p:cNvPr id="4" name="Slide Image Placeholder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eaLnBrk="1" fontAlgn="auto" hangingPunct="1">
              <a:spcBef>
                <a:spcPts val="0"/>
              </a:spcBef>
              <a:spcAft>
                <a:spcPts val="0"/>
              </a:spcAft>
              <a:buClrTx/>
              <a:buFontTx/>
              <a:buNone/>
              <a:defRPr sz="1200">
                <a:solidFill>
                  <a:schemeClr val="tx1"/>
                </a:solidFill>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eaLnBrk="1" fontAlgn="auto" hangingPunct="1">
              <a:spcBef>
                <a:spcPts val="0"/>
              </a:spcBef>
              <a:spcAft>
                <a:spcPts val="0"/>
              </a:spcAft>
              <a:buClrTx/>
              <a:buFontTx/>
              <a:buNone/>
              <a:defRPr sz="1200">
                <a:solidFill>
                  <a:schemeClr val="tx1"/>
                </a:solidFill>
                <a:latin typeface="+mn-lt"/>
                <a:cs typeface="+mn-cs"/>
              </a:defRPr>
            </a:lvl1pPr>
          </a:lstStyle>
          <a:p>
            <a:pPr>
              <a:defRPr/>
            </a:pPr>
            <a:fld id="{D0232CBE-0767-4AA1-B76C-64E827B86277}" type="slidenum">
              <a:rPr lang="en-US"/>
              <a:pPr>
                <a:defRPr/>
              </a:pPr>
              <a:t>‹#›</a:t>
            </a:fld>
            <a:endParaRPr lang="en-US"/>
          </a:p>
        </p:txBody>
      </p:sp>
    </p:spTree>
    <p:extLst>
      <p:ext uri="{BB962C8B-B14F-4D97-AF65-F5344CB8AC3E}">
        <p14:creationId xmlns:p14="http://schemas.microsoft.com/office/powerpoint/2010/main" val="20470831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97E51509-130E-49C5-AE10-F8B254ADF4DA}" type="slidenum">
              <a:rPr lang="en-GB" smtClean="0"/>
              <a:pPr/>
              <a:t>6</a:t>
            </a:fld>
            <a:endParaRPr lang="en-GB" smtClean="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49689"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5FCCE1D7-5C57-4067-B841-F2DC59B494E8}" type="slidenum">
              <a:rPr lang="en-GB" sz="1200"/>
              <a:pPr algn="r"/>
              <a:t>8</a:t>
            </a:fld>
            <a:endParaRPr lang="en-GB"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C0F243D0-FA6A-4C08-986F-C4D978C17BC2}" type="slidenum">
              <a:rPr lang="en-GB" smtClean="0"/>
              <a:pPr/>
              <a:t>9</a:t>
            </a:fld>
            <a:endParaRPr lang="en-GB" smtClean="0"/>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8119753D-C554-4DB3-8675-E6576A74E319}" type="slidenum">
              <a:rPr lang="en-GB" smtClean="0"/>
              <a:pPr/>
              <a:t>10</a:t>
            </a:fld>
            <a:endParaRPr lang="en-GB" smtClean="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49689"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7D386E13-6DD3-4B42-8DD4-F0BA741112D4}" type="slidenum">
              <a:rPr lang="en-GB" sz="1200"/>
              <a:pPr algn="r"/>
              <a:t>11</a:t>
            </a:fld>
            <a:endParaRPr lang="en-GB"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49689"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4F5A94CD-633A-4F59-B3AD-EBD5016E2983}" type="slidenum">
              <a:rPr lang="en-GB" sz="1200"/>
              <a:pPr algn="r"/>
              <a:t>12</a:t>
            </a:fld>
            <a:endParaRPr lang="en-GB"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49689"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41464332-F04A-4A07-92AD-8A7E1DEA9B35}" type="slidenum">
              <a:rPr lang="en-GB" sz="1200"/>
              <a:pPr algn="r"/>
              <a:t>13</a:t>
            </a:fld>
            <a:endParaRPr lang="en-GB"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BF72F7BB-BFF8-4D13-95D5-5A64FD8AFA60}" type="slidenum">
              <a:rPr lang="en-GB" smtClean="0"/>
              <a:pPr/>
              <a:t>14</a:t>
            </a:fld>
            <a:endParaRPr lang="en-GB" smtClean="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6" descr="AP_Cover_edit.jpg"/>
          <p:cNvPicPr>
            <a:picLocks noChangeAspect="1"/>
          </p:cNvPicPr>
          <p:nvPr userDrawn="1"/>
        </p:nvPicPr>
        <p:blipFill>
          <a:blip r:embed="rId2" cstate="print"/>
          <a:srcRect/>
          <a:stretch>
            <a:fillRect/>
          </a:stretch>
        </p:blipFill>
        <p:spPr bwMode="auto">
          <a:xfrm>
            <a:off x="0" y="1588"/>
            <a:ext cx="9906000" cy="6854825"/>
          </a:xfrm>
          <a:prstGeom prst="rect">
            <a:avLst/>
          </a:prstGeom>
          <a:noFill/>
          <a:ln w="9525">
            <a:noFill/>
            <a:miter lim="800000"/>
            <a:headEnd/>
            <a:tailEnd/>
          </a:ln>
        </p:spPr>
      </p:pic>
      <p:pic>
        <p:nvPicPr>
          <p:cNvPr id="5" name="Picture 57" descr="AP_logo_RGB_150dpi.png"/>
          <p:cNvPicPr>
            <a:picLocks noChangeAspect="1"/>
          </p:cNvPicPr>
          <p:nvPr userDrawn="1"/>
        </p:nvPicPr>
        <p:blipFill>
          <a:blip r:embed="rId3" cstate="print"/>
          <a:srcRect/>
          <a:stretch>
            <a:fillRect/>
          </a:stretch>
        </p:blipFill>
        <p:spPr bwMode="auto">
          <a:xfrm>
            <a:off x="533400" y="528638"/>
            <a:ext cx="2316163" cy="652462"/>
          </a:xfrm>
          <a:prstGeom prst="rect">
            <a:avLst/>
          </a:prstGeom>
          <a:noFill/>
          <a:ln w="9525">
            <a:noFill/>
            <a:miter lim="800000"/>
            <a:headEnd/>
            <a:tailEnd/>
          </a:ln>
        </p:spPr>
      </p:pic>
      <p:cxnSp>
        <p:nvCxnSpPr>
          <p:cNvPr id="6" name="Straight Connector 5"/>
          <p:cNvCxnSpPr/>
          <p:nvPr userDrawn="1"/>
        </p:nvCxnSpPr>
        <p:spPr>
          <a:xfrm flipV="1">
            <a:off x="360363" y="6438900"/>
            <a:ext cx="9186862" cy="9525"/>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ectangle 6"/>
          <p:cNvSpPr/>
          <p:nvPr userDrawn="1"/>
        </p:nvSpPr>
        <p:spPr>
          <a:xfrm>
            <a:off x="361950" y="1947863"/>
            <a:ext cx="9190038" cy="971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 name="Footer Placeholder 4"/>
          <p:cNvSpPr txBox="1">
            <a:spLocks/>
          </p:cNvSpPr>
          <p:nvPr userDrawn="1"/>
        </p:nvSpPr>
        <p:spPr>
          <a:xfrm>
            <a:off x="468313" y="6537325"/>
            <a:ext cx="5970587" cy="144463"/>
          </a:xfrm>
          <a:prstGeom prst="rect">
            <a:avLst/>
          </a:prstGeom>
        </p:spPr>
        <p:txBody>
          <a:bodyPr/>
          <a:lstStyle/>
          <a:p>
            <a:pPr>
              <a:defRPr/>
            </a:pPr>
            <a:r>
              <a:rPr lang="en-US" sz="600" dirty="0">
                <a:solidFill>
                  <a:srgbClr val="FFFFFF"/>
                </a:solidFill>
              </a:rPr>
              <a:t>© </a:t>
            </a:r>
            <a:r>
              <a:rPr lang="en-US" sz="600" dirty="0" smtClean="0">
                <a:solidFill>
                  <a:srgbClr val="FFFFFF"/>
                </a:solidFill>
              </a:rPr>
              <a:t>2012 </a:t>
            </a:r>
            <a:r>
              <a:rPr lang="en-US" sz="600" dirty="0">
                <a:solidFill>
                  <a:srgbClr val="FFFFFF"/>
                </a:solidFill>
              </a:rPr>
              <a:t>The Actuarial Profession </a:t>
            </a:r>
            <a:r>
              <a:rPr lang="en-US" sz="600" dirty="0">
                <a:solidFill>
                  <a:schemeClr val="accent1"/>
                </a:solidFill>
                <a:sym typeface="Wingdings" pitchFamily="2" charset="2"/>
              </a:rPr>
              <a:t></a:t>
            </a:r>
            <a:r>
              <a:rPr lang="en-US" sz="600" dirty="0">
                <a:solidFill>
                  <a:schemeClr val="accent1"/>
                </a:solidFill>
              </a:rPr>
              <a:t> </a:t>
            </a:r>
            <a:r>
              <a:rPr lang="en-US" sz="600" dirty="0">
                <a:solidFill>
                  <a:schemeClr val="bg1"/>
                </a:solidFill>
              </a:rPr>
              <a:t>www.actuaries.org.uk</a:t>
            </a:r>
          </a:p>
        </p:txBody>
      </p:sp>
      <p:grpSp>
        <p:nvGrpSpPr>
          <p:cNvPr id="9" name="Group 13"/>
          <p:cNvGrpSpPr>
            <a:grpSpLocks/>
          </p:cNvGrpSpPr>
          <p:nvPr userDrawn="1"/>
        </p:nvGrpSpPr>
        <p:grpSpPr bwMode="auto">
          <a:xfrm>
            <a:off x="-3136900" y="0"/>
            <a:ext cx="3017837" cy="6858000"/>
            <a:chOff x="-3137354" y="0"/>
            <a:chExt cx="3018256" cy="6858000"/>
          </a:xfrm>
        </p:grpSpPr>
        <p:grpSp>
          <p:nvGrpSpPr>
            <p:cNvPr id="10" name="Group 64"/>
            <p:cNvGrpSpPr>
              <a:grpSpLocks/>
            </p:cNvGrpSpPr>
            <p:nvPr/>
          </p:nvGrpSpPr>
          <p:grpSpPr bwMode="auto">
            <a:xfrm>
              <a:off x="-3137354" y="0"/>
              <a:ext cx="3018256" cy="6858000"/>
              <a:chOff x="-3137354" y="0"/>
              <a:chExt cx="3018256" cy="6858000"/>
            </a:xfrm>
          </p:grpSpPr>
          <p:sp>
            <p:nvSpPr>
              <p:cNvPr id="12" name="Rectangle 11"/>
              <p:cNvSpPr/>
              <p:nvPr userDrawn="1"/>
            </p:nvSpPr>
            <p:spPr>
              <a:xfrm>
                <a:off x="-3137354" y="0"/>
                <a:ext cx="299444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3" name="TextBox 12"/>
              <p:cNvSpPr txBox="1"/>
              <p:nvPr userDrawn="1"/>
            </p:nvSpPr>
            <p:spPr>
              <a:xfrm>
                <a:off x="-2983346" y="100013"/>
                <a:ext cx="2840432" cy="152400"/>
              </a:xfrm>
              <a:prstGeom prst="rect">
                <a:avLst/>
              </a:prstGeom>
              <a:noFill/>
            </p:spPr>
            <p:txBody>
              <a:bodyPr lIns="0" tIns="0" rIns="0" bIns="0">
                <a:spAutoFit/>
              </a:bodyPr>
              <a:lstStyle/>
              <a:p>
                <a:pPr fontAlgn="auto">
                  <a:spcBef>
                    <a:spcPts val="0"/>
                  </a:spcBef>
                  <a:spcAft>
                    <a:spcPts val="0"/>
                  </a:spcAft>
                  <a:defRPr/>
                </a:pPr>
                <a:r>
                  <a:rPr lang="en-GB" sz="1000" b="1" dirty="0">
                    <a:solidFill>
                      <a:schemeClr val="accent2"/>
                    </a:solidFill>
                    <a:latin typeface="+mn-lt"/>
                    <a:cs typeface="+mn-cs"/>
                  </a:rPr>
                  <a:t>Colour palette for PowerPoint presentations</a:t>
                </a:r>
                <a:endParaRPr lang="en-US" sz="1000" b="1" dirty="0">
                  <a:solidFill>
                    <a:schemeClr val="accent2"/>
                  </a:solidFill>
                  <a:latin typeface="+mn-lt"/>
                  <a:cs typeface="+mn-cs"/>
                </a:endParaRPr>
              </a:p>
            </p:txBody>
          </p:sp>
          <p:grpSp>
            <p:nvGrpSpPr>
              <p:cNvPr id="14" name="Group 58"/>
              <p:cNvGrpSpPr>
                <a:grpSpLocks/>
              </p:cNvGrpSpPr>
              <p:nvPr userDrawn="1"/>
            </p:nvGrpSpPr>
            <p:grpSpPr bwMode="auto">
              <a:xfrm>
                <a:off x="-2983346" y="611188"/>
                <a:ext cx="2864248" cy="307975"/>
                <a:chOff x="-2983346" y="611188"/>
                <a:chExt cx="2864248" cy="307975"/>
              </a:xfrm>
            </p:grpSpPr>
            <p:sp>
              <p:nvSpPr>
                <p:cNvPr id="56" name="Rectangle 9"/>
                <p:cNvSpPr/>
                <p:nvPr userDrawn="1"/>
              </p:nvSpPr>
              <p:spPr>
                <a:xfrm>
                  <a:off x="-2983346" y="611188"/>
                  <a:ext cx="309606" cy="285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7" name="TextBox 11"/>
                <p:cNvSpPr txBox="1"/>
                <p:nvPr userDrawn="1"/>
              </p:nvSpPr>
              <p:spPr>
                <a:xfrm>
                  <a:off x="-2518143" y="611188"/>
                  <a:ext cx="2399045"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Actuarial Bright Green</a:t>
                  </a:r>
                </a:p>
                <a:p>
                  <a:pPr fontAlgn="auto">
                    <a:spcBef>
                      <a:spcPts val="0"/>
                    </a:spcBef>
                    <a:spcAft>
                      <a:spcPts val="0"/>
                    </a:spcAft>
                    <a:defRPr/>
                  </a:pPr>
                  <a:r>
                    <a:rPr lang="en-GB" sz="1000" dirty="0">
                      <a:solidFill>
                        <a:schemeClr val="tx1"/>
                      </a:solidFill>
                      <a:latin typeface="+mn-lt"/>
                      <a:cs typeface="+mn-cs"/>
                    </a:rPr>
                    <a:t>R148  G166  B31</a:t>
                  </a:r>
                  <a:endParaRPr lang="en-US" sz="1000" dirty="0">
                    <a:solidFill>
                      <a:schemeClr val="tx1"/>
                    </a:solidFill>
                    <a:latin typeface="+mn-lt"/>
                    <a:cs typeface="+mn-cs"/>
                  </a:endParaRPr>
                </a:p>
              </p:txBody>
            </p:sp>
          </p:grpSp>
          <p:grpSp>
            <p:nvGrpSpPr>
              <p:cNvPr id="15" name="Group 13"/>
              <p:cNvGrpSpPr>
                <a:grpSpLocks/>
              </p:cNvGrpSpPr>
              <p:nvPr userDrawn="1"/>
            </p:nvGrpSpPr>
            <p:grpSpPr bwMode="auto">
              <a:xfrm>
                <a:off x="-2983346" y="1017588"/>
                <a:ext cx="2864248" cy="307975"/>
                <a:chOff x="-2929703" y="500513"/>
                <a:chExt cx="2643920" cy="307975"/>
              </a:xfrm>
            </p:grpSpPr>
            <p:sp>
              <p:nvSpPr>
                <p:cNvPr id="54" name="Rectangle 14"/>
                <p:cNvSpPr/>
                <p:nvPr userDrawn="1"/>
              </p:nvSpPr>
              <p:spPr>
                <a:xfrm>
                  <a:off x="-2929703" y="500513"/>
                  <a:ext cx="285790" cy="285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5" name="TextBox 15"/>
                <p:cNvSpPr txBox="1"/>
                <p:nvPr userDrawn="1"/>
              </p:nvSpPr>
              <p:spPr>
                <a:xfrm>
                  <a:off x="-2500285" y="500513"/>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Actuarial Slate</a:t>
                  </a:r>
                </a:p>
                <a:p>
                  <a:pPr fontAlgn="auto">
                    <a:spcBef>
                      <a:spcPts val="0"/>
                    </a:spcBef>
                    <a:spcAft>
                      <a:spcPts val="0"/>
                    </a:spcAft>
                    <a:defRPr/>
                  </a:pPr>
                  <a:r>
                    <a:rPr lang="en-GB" sz="1000" dirty="0">
                      <a:solidFill>
                        <a:schemeClr val="tx1"/>
                      </a:solidFill>
                      <a:latin typeface="+mn-lt"/>
                      <a:cs typeface="+mn-cs"/>
                    </a:rPr>
                    <a:t>R32  G44  B52 *</a:t>
                  </a:r>
                  <a:endParaRPr lang="en-US" sz="800" dirty="0">
                    <a:solidFill>
                      <a:schemeClr val="tx1"/>
                    </a:solidFill>
                    <a:latin typeface="+mn-lt"/>
                    <a:cs typeface="+mn-cs"/>
                  </a:endParaRPr>
                </a:p>
              </p:txBody>
            </p:sp>
          </p:grpSp>
          <p:grpSp>
            <p:nvGrpSpPr>
              <p:cNvPr id="16" name="Group 16"/>
              <p:cNvGrpSpPr>
                <a:grpSpLocks/>
              </p:cNvGrpSpPr>
              <p:nvPr userDrawn="1"/>
            </p:nvGrpSpPr>
            <p:grpSpPr bwMode="auto">
              <a:xfrm>
                <a:off x="-2983346" y="1714500"/>
                <a:ext cx="2864248" cy="307975"/>
                <a:chOff x="-2929703" y="500180"/>
                <a:chExt cx="2643920" cy="307975"/>
              </a:xfrm>
            </p:grpSpPr>
            <p:sp>
              <p:nvSpPr>
                <p:cNvPr id="52" name="Rectangle 17"/>
                <p:cNvSpPr/>
                <p:nvPr userDrawn="1"/>
              </p:nvSpPr>
              <p:spPr>
                <a:xfrm>
                  <a:off x="-2929703" y="500180"/>
                  <a:ext cx="285790" cy="2857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TextBox 18"/>
                <p:cNvSpPr txBox="1"/>
                <p:nvPr userDrawn="1"/>
              </p:nvSpPr>
              <p:spPr>
                <a:xfrm>
                  <a:off x="-2500285" y="500180"/>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Olive Green</a:t>
                  </a:r>
                </a:p>
                <a:p>
                  <a:pPr fontAlgn="auto">
                    <a:spcBef>
                      <a:spcPts val="0"/>
                    </a:spcBef>
                    <a:spcAft>
                      <a:spcPts val="0"/>
                    </a:spcAft>
                    <a:defRPr/>
                  </a:pPr>
                  <a:r>
                    <a:rPr lang="en-GB" sz="1000" dirty="0">
                      <a:solidFill>
                        <a:schemeClr val="tx1"/>
                      </a:solidFill>
                      <a:latin typeface="+mn-lt"/>
                      <a:cs typeface="+mn-cs"/>
                    </a:rPr>
                    <a:t>R120  G162  B47</a:t>
                  </a:r>
                  <a:endParaRPr lang="en-US" sz="1000" dirty="0">
                    <a:solidFill>
                      <a:schemeClr val="tx1"/>
                    </a:solidFill>
                    <a:latin typeface="+mn-lt"/>
                    <a:cs typeface="+mn-cs"/>
                  </a:endParaRPr>
                </a:p>
              </p:txBody>
            </p:sp>
          </p:grpSp>
          <p:sp>
            <p:nvSpPr>
              <p:cNvPr id="17" name="TextBox 16"/>
              <p:cNvSpPr txBox="1"/>
              <p:nvPr userDrawn="1"/>
            </p:nvSpPr>
            <p:spPr>
              <a:xfrm>
                <a:off x="-2983346" y="1500188"/>
                <a:ext cx="2400633" cy="153987"/>
              </a:xfrm>
              <a:prstGeom prst="rect">
                <a:avLst/>
              </a:prstGeom>
              <a:noFill/>
            </p:spPr>
            <p:txBody>
              <a:bodyPr lIns="0" tIns="0" rIns="0" bIns="0">
                <a:spAutoFit/>
              </a:bodyPr>
              <a:lstStyle/>
              <a:p>
                <a:pPr fontAlgn="auto">
                  <a:spcBef>
                    <a:spcPts val="0"/>
                  </a:spcBef>
                  <a:spcAft>
                    <a:spcPts val="0"/>
                  </a:spcAft>
                  <a:defRPr/>
                </a:pPr>
                <a:r>
                  <a:rPr lang="en-GB" sz="1000" b="1" dirty="0">
                    <a:solidFill>
                      <a:schemeClr val="tx1"/>
                    </a:solidFill>
                    <a:latin typeface="+mn-lt"/>
                    <a:cs typeface="+mn-cs"/>
                  </a:rPr>
                  <a:t>Secondary colour palette</a:t>
                </a:r>
                <a:endParaRPr lang="en-US" sz="1000" b="1" dirty="0">
                  <a:solidFill>
                    <a:schemeClr val="tx1"/>
                  </a:solidFill>
                  <a:latin typeface="+mn-lt"/>
                  <a:cs typeface="+mn-cs"/>
                </a:endParaRPr>
              </a:p>
            </p:txBody>
          </p:sp>
          <p:sp>
            <p:nvSpPr>
              <p:cNvPr id="18" name="TextBox 17"/>
              <p:cNvSpPr txBox="1"/>
              <p:nvPr userDrawn="1"/>
            </p:nvSpPr>
            <p:spPr>
              <a:xfrm>
                <a:off x="-2983346" y="376238"/>
                <a:ext cx="2400633" cy="152400"/>
              </a:xfrm>
              <a:prstGeom prst="rect">
                <a:avLst/>
              </a:prstGeom>
              <a:noFill/>
            </p:spPr>
            <p:txBody>
              <a:bodyPr lIns="0" tIns="0" rIns="0" bIns="0">
                <a:spAutoFit/>
              </a:bodyPr>
              <a:lstStyle/>
              <a:p>
                <a:pPr fontAlgn="auto">
                  <a:spcBef>
                    <a:spcPts val="0"/>
                  </a:spcBef>
                  <a:spcAft>
                    <a:spcPts val="0"/>
                  </a:spcAft>
                  <a:defRPr/>
                </a:pPr>
                <a:r>
                  <a:rPr lang="en-GB" sz="1000" b="1" dirty="0">
                    <a:solidFill>
                      <a:schemeClr val="tx1"/>
                    </a:solidFill>
                    <a:latin typeface="+mn-lt"/>
                    <a:cs typeface="+mn-cs"/>
                  </a:rPr>
                  <a:t>Primary colour palette</a:t>
                </a:r>
                <a:endParaRPr lang="en-US" sz="1000" b="1" dirty="0">
                  <a:solidFill>
                    <a:schemeClr val="tx1"/>
                  </a:solidFill>
                  <a:latin typeface="+mn-lt"/>
                  <a:cs typeface="+mn-cs"/>
                </a:endParaRPr>
              </a:p>
            </p:txBody>
          </p:sp>
          <p:grpSp>
            <p:nvGrpSpPr>
              <p:cNvPr id="19" name="Group 24"/>
              <p:cNvGrpSpPr>
                <a:grpSpLocks/>
              </p:cNvGrpSpPr>
              <p:nvPr userDrawn="1"/>
            </p:nvGrpSpPr>
            <p:grpSpPr bwMode="auto">
              <a:xfrm>
                <a:off x="-2983346" y="2125663"/>
                <a:ext cx="2864248" cy="307975"/>
                <a:chOff x="-2929703" y="500207"/>
                <a:chExt cx="2643920" cy="307975"/>
              </a:xfrm>
            </p:grpSpPr>
            <p:sp>
              <p:nvSpPr>
                <p:cNvPr id="50" name="Rectangle 49"/>
                <p:cNvSpPr/>
                <p:nvPr userDrawn="1"/>
              </p:nvSpPr>
              <p:spPr>
                <a:xfrm>
                  <a:off x="-2929703" y="500207"/>
                  <a:ext cx="285790" cy="285750"/>
                </a:xfrm>
                <a:prstGeom prst="rect">
                  <a:avLst/>
                </a:prstGeom>
                <a:solidFill>
                  <a:srgbClr val="00937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1" name="TextBox 50"/>
                <p:cNvSpPr txBox="1"/>
                <p:nvPr userDrawn="1"/>
              </p:nvSpPr>
              <p:spPr>
                <a:xfrm>
                  <a:off x="-2500285" y="500207"/>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Bottle Green</a:t>
                  </a:r>
                </a:p>
                <a:p>
                  <a:pPr fontAlgn="auto">
                    <a:spcBef>
                      <a:spcPts val="0"/>
                    </a:spcBef>
                    <a:spcAft>
                      <a:spcPts val="0"/>
                    </a:spcAft>
                    <a:defRPr/>
                  </a:pPr>
                  <a:r>
                    <a:rPr lang="en-GB" sz="1000" dirty="0">
                      <a:solidFill>
                        <a:schemeClr val="tx1"/>
                      </a:solidFill>
                      <a:latin typeface="+mn-lt"/>
                      <a:cs typeface="+mn-cs"/>
                    </a:rPr>
                    <a:t>R0  G147  B127</a:t>
                  </a:r>
                  <a:endParaRPr lang="en-US" sz="1000" dirty="0">
                    <a:solidFill>
                      <a:schemeClr val="tx1"/>
                    </a:solidFill>
                    <a:latin typeface="+mn-lt"/>
                    <a:cs typeface="+mn-cs"/>
                  </a:endParaRPr>
                </a:p>
              </p:txBody>
            </p:sp>
          </p:grpSp>
          <p:grpSp>
            <p:nvGrpSpPr>
              <p:cNvPr id="20" name="Group 27"/>
              <p:cNvGrpSpPr>
                <a:grpSpLocks/>
              </p:cNvGrpSpPr>
              <p:nvPr userDrawn="1"/>
            </p:nvGrpSpPr>
            <p:grpSpPr bwMode="auto">
              <a:xfrm>
                <a:off x="-2983346" y="2536825"/>
                <a:ext cx="2864248" cy="307975"/>
                <a:chOff x="-2929703" y="500233"/>
                <a:chExt cx="2643920" cy="307975"/>
              </a:xfrm>
            </p:grpSpPr>
            <p:sp>
              <p:nvSpPr>
                <p:cNvPr id="48" name="Rectangle 47"/>
                <p:cNvSpPr/>
                <p:nvPr userDrawn="1"/>
              </p:nvSpPr>
              <p:spPr>
                <a:xfrm>
                  <a:off x="-2929703" y="500233"/>
                  <a:ext cx="285790" cy="285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9" name="TextBox 48"/>
                <p:cNvSpPr txBox="1"/>
                <p:nvPr userDrawn="1"/>
              </p:nvSpPr>
              <p:spPr>
                <a:xfrm>
                  <a:off x="-2500285" y="500233"/>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Turquoise</a:t>
                  </a:r>
                </a:p>
                <a:p>
                  <a:pPr fontAlgn="auto">
                    <a:spcBef>
                      <a:spcPts val="0"/>
                    </a:spcBef>
                    <a:spcAft>
                      <a:spcPts val="0"/>
                    </a:spcAft>
                    <a:defRPr/>
                  </a:pPr>
                  <a:r>
                    <a:rPr lang="en-GB" sz="1000" dirty="0">
                      <a:solidFill>
                        <a:schemeClr val="tx1"/>
                      </a:solidFill>
                      <a:latin typeface="+mn-lt"/>
                      <a:cs typeface="+mn-cs"/>
                    </a:rPr>
                    <a:t>R0  G138  B176</a:t>
                  </a:r>
                  <a:endParaRPr lang="en-US" sz="1000" dirty="0">
                    <a:solidFill>
                      <a:schemeClr val="tx1"/>
                    </a:solidFill>
                    <a:latin typeface="+mn-lt"/>
                    <a:cs typeface="+mn-cs"/>
                  </a:endParaRPr>
                </a:p>
              </p:txBody>
            </p:sp>
          </p:grpSp>
          <p:grpSp>
            <p:nvGrpSpPr>
              <p:cNvPr id="21" name="Group 60"/>
              <p:cNvGrpSpPr>
                <a:grpSpLocks/>
              </p:cNvGrpSpPr>
              <p:nvPr userDrawn="1"/>
            </p:nvGrpSpPr>
            <p:grpSpPr bwMode="auto">
              <a:xfrm>
                <a:off x="-2983346" y="2947988"/>
                <a:ext cx="2864248" cy="307975"/>
                <a:chOff x="-2983346" y="2947988"/>
                <a:chExt cx="2864248" cy="307975"/>
              </a:xfrm>
            </p:grpSpPr>
            <p:sp>
              <p:nvSpPr>
                <p:cNvPr id="46" name="Rectangle 45"/>
                <p:cNvSpPr/>
                <p:nvPr userDrawn="1"/>
              </p:nvSpPr>
              <p:spPr>
                <a:xfrm>
                  <a:off x="-2983346" y="2947988"/>
                  <a:ext cx="309606" cy="285750"/>
                </a:xfrm>
                <a:prstGeom prst="rect">
                  <a:avLst/>
                </a:prstGeom>
                <a:solidFill>
                  <a:srgbClr val="1AA0A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7" name="TextBox 46"/>
                <p:cNvSpPr txBox="1"/>
                <p:nvPr userDrawn="1"/>
              </p:nvSpPr>
              <p:spPr>
                <a:xfrm>
                  <a:off x="-2518143" y="2947988"/>
                  <a:ext cx="2399045"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Aqua Blue</a:t>
                  </a:r>
                </a:p>
                <a:p>
                  <a:pPr fontAlgn="auto">
                    <a:spcBef>
                      <a:spcPts val="0"/>
                    </a:spcBef>
                    <a:spcAft>
                      <a:spcPts val="0"/>
                    </a:spcAft>
                    <a:defRPr/>
                  </a:pPr>
                  <a:r>
                    <a:rPr lang="en-GB" sz="1000" dirty="0">
                      <a:solidFill>
                        <a:schemeClr val="tx1"/>
                      </a:solidFill>
                      <a:latin typeface="+mn-lt"/>
                      <a:cs typeface="+mn-cs"/>
                    </a:rPr>
                    <a:t>R26 G160  B170</a:t>
                  </a:r>
                  <a:endParaRPr lang="en-US" sz="1000" dirty="0">
                    <a:solidFill>
                      <a:schemeClr val="tx1"/>
                    </a:solidFill>
                    <a:latin typeface="+mn-lt"/>
                    <a:cs typeface="+mn-cs"/>
                  </a:endParaRPr>
                </a:p>
              </p:txBody>
            </p:sp>
          </p:grpSp>
          <p:grpSp>
            <p:nvGrpSpPr>
              <p:cNvPr id="22" name="Group 33"/>
              <p:cNvGrpSpPr>
                <a:grpSpLocks/>
              </p:cNvGrpSpPr>
              <p:nvPr userDrawn="1"/>
            </p:nvGrpSpPr>
            <p:grpSpPr bwMode="auto">
              <a:xfrm>
                <a:off x="-2983346" y="3359150"/>
                <a:ext cx="2864248" cy="307975"/>
                <a:chOff x="-2929703" y="500286"/>
                <a:chExt cx="2643920" cy="307975"/>
              </a:xfrm>
            </p:grpSpPr>
            <p:sp>
              <p:nvSpPr>
                <p:cNvPr id="44" name="Rectangle 43"/>
                <p:cNvSpPr/>
                <p:nvPr userDrawn="1"/>
              </p:nvSpPr>
              <p:spPr>
                <a:xfrm>
                  <a:off x="-2929703" y="500286"/>
                  <a:ext cx="285790" cy="285750"/>
                </a:xfrm>
                <a:prstGeom prst="rect">
                  <a:avLst/>
                </a:prstGeom>
                <a:solidFill>
                  <a:srgbClr val="7ECDC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5" name="TextBox 44"/>
                <p:cNvSpPr txBox="1"/>
                <p:nvPr userDrawn="1"/>
              </p:nvSpPr>
              <p:spPr>
                <a:xfrm>
                  <a:off x="-2500285" y="500286"/>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Pastel Green</a:t>
                  </a:r>
                </a:p>
                <a:p>
                  <a:pPr fontAlgn="auto">
                    <a:spcBef>
                      <a:spcPts val="0"/>
                    </a:spcBef>
                    <a:spcAft>
                      <a:spcPts val="0"/>
                    </a:spcAft>
                    <a:defRPr/>
                  </a:pPr>
                  <a:r>
                    <a:rPr lang="en-GB" sz="1000" dirty="0">
                      <a:solidFill>
                        <a:schemeClr val="tx1"/>
                      </a:solidFill>
                      <a:latin typeface="+mn-lt"/>
                      <a:cs typeface="+mn-cs"/>
                    </a:rPr>
                    <a:t>R126  G205  B195</a:t>
                  </a:r>
                  <a:endParaRPr lang="en-US" sz="1000" dirty="0">
                    <a:solidFill>
                      <a:schemeClr val="tx1"/>
                    </a:solidFill>
                    <a:latin typeface="+mn-lt"/>
                    <a:cs typeface="+mn-cs"/>
                  </a:endParaRPr>
                </a:p>
              </p:txBody>
            </p:sp>
          </p:grpSp>
          <p:grpSp>
            <p:nvGrpSpPr>
              <p:cNvPr id="23" name="Group 36"/>
              <p:cNvGrpSpPr>
                <a:grpSpLocks/>
              </p:cNvGrpSpPr>
              <p:nvPr userDrawn="1"/>
            </p:nvGrpSpPr>
            <p:grpSpPr bwMode="auto">
              <a:xfrm>
                <a:off x="-2983346" y="3770313"/>
                <a:ext cx="2864248" cy="307975"/>
                <a:chOff x="-2929703" y="500313"/>
                <a:chExt cx="2643920" cy="307975"/>
              </a:xfrm>
            </p:grpSpPr>
            <p:sp>
              <p:nvSpPr>
                <p:cNvPr id="42" name="Rectangle 41"/>
                <p:cNvSpPr/>
                <p:nvPr userDrawn="1"/>
              </p:nvSpPr>
              <p:spPr>
                <a:xfrm>
                  <a:off x="-2929703" y="500313"/>
                  <a:ext cx="285790" cy="2857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3" name="TextBox 42"/>
                <p:cNvSpPr txBox="1"/>
                <p:nvPr userDrawn="1"/>
              </p:nvSpPr>
              <p:spPr>
                <a:xfrm>
                  <a:off x="-2500285" y="500313"/>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Light Purple</a:t>
                  </a:r>
                </a:p>
                <a:p>
                  <a:pPr fontAlgn="auto">
                    <a:spcBef>
                      <a:spcPts val="0"/>
                    </a:spcBef>
                    <a:spcAft>
                      <a:spcPts val="0"/>
                    </a:spcAft>
                    <a:defRPr/>
                  </a:pPr>
                  <a:r>
                    <a:rPr lang="en-GB" sz="1000" dirty="0">
                      <a:solidFill>
                        <a:schemeClr val="tx1"/>
                      </a:solidFill>
                      <a:latin typeface="+mn-lt"/>
                      <a:cs typeface="+mn-cs"/>
                    </a:rPr>
                    <a:t>R123  G149  B174*</a:t>
                  </a:r>
                  <a:endParaRPr lang="en-US" sz="1000" dirty="0">
                    <a:solidFill>
                      <a:schemeClr val="tx1"/>
                    </a:solidFill>
                    <a:latin typeface="+mn-lt"/>
                    <a:cs typeface="+mn-cs"/>
                  </a:endParaRPr>
                </a:p>
              </p:txBody>
            </p:sp>
          </p:grpSp>
          <p:grpSp>
            <p:nvGrpSpPr>
              <p:cNvPr id="24" name="Group 63"/>
              <p:cNvGrpSpPr>
                <a:grpSpLocks/>
              </p:cNvGrpSpPr>
              <p:nvPr userDrawn="1"/>
            </p:nvGrpSpPr>
            <p:grpSpPr bwMode="auto">
              <a:xfrm>
                <a:off x="-2983346" y="4181475"/>
                <a:ext cx="2864248" cy="307975"/>
                <a:chOff x="-2983346" y="4181475"/>
                <a:chExt cx="2864248" cy="307975"/>
              </a:xfrm>
            </p:grpSpPr>
            <p:sp>
              <p:nvSpPr>
                <p:cNvPr id="40" name="Rectangle 39"/>
                <p:cNvSpPr/>
                <p:nvPr userDrawn="1"/>
              </p:nvSpPr>
              <p:spPr>
                <a:xfrm>
                  <a:off x="-2983346" y="4181475"/>
                  <a:ext cx="309606" cy="285750"/>
                </a:xfrm>
                <a:prstGeom prst="rect">
                  <a:avLst/>
                </a:prstGeom>
                <a:solidFill>
                  <a:srgbClr val="616B9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1" name="TextBox 40"/>
                <p:cNvSpPr txBox="1"/>
                <p:nvPr userDrawn="1"/>
              </p:nvSpPr>
              <p:spPr>
                <a:xfrm>
                  <a:off x="-2518143" y="4181475"/>
                  <a:ext cx="2399045"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Purple</a:t>
                  </a:r>
                </a:p>
                <a:p>
                  <a:pPr fontAlgn="auto">
                    <a:spcBef>
                      <a:spcPts val="0"/>
                    </a:spcBef>
                    <a:spcAft>
                      <a:spcPts val="0"/>
                    </a:spcAft>
                    <a:defRPr/>
                  </a:pPr>
                  <a:r>
                    <a:rPr lang="en-GB" sz="1000" dirty="0">
                      <a:solidFill>
                        <a:schemeClr val="tx1"/>
                      </a:solidFill>
                      <a:latin typeface="+mn-lt"/>
                      <a:cs typeface="+mn-cs"/>
                    </a:rPr>
                    <a:t>R97  G107  B156</a:t>
                  </a:r>
                  <a:endParaRPr lang="en-US" sz="1000" dirty="0">
                    <a:solidFill>
                      <a:schemeClr val="tx1"/>
                    </a:solidFill>
                    <a:latin typeface="+mn-lt"/>
                    <a:cs typeface="+mn-cs"/>
                  </a:endParaRPr>
                </a:p>
              </p:txBody>
            </p:sp>
          </p:grpSp>
          <p:grpSp>
            <p:nvGrpSpPr>
              <p:cNvPr id="25" name="Group 43"/>
              <p:cNvGrpSpPr>
                <a:grpSpLocks/>
              </p:cNvGrpSpPr>
              <p:nvPr userDrawn="1"/>
            </p:nvGrpSpPr>
            <p:grpSpPr bwMode="auto">
              <a:xfrm>
                <a:off x="-2983346" y="4592638"/>
                <a:ext cx="2864248" cy="307975"/>
                <a:chOff x="-2929703" y="500366"/>
                <a:chExt cx="2643920" cy="307975"/>
              </a:xfrm>
            </p:grpSpPr>
            <p:sp>
              <p:nvSpPr>
                <p:cNvPr id="38" name="Rectangle 37"/>
                <p:cNvSpPr/>
                <p:nvPr userDrawn="1"/>
              </p:nvSpPr>
              <p:spPr>
                <a:xfrm>
                  <a:off x="-2929703" y="500366"/>
                  <a:ext cx="285790" cy="285750"/>
                </a:xfrm>
                <a:prstGeom prst="rect">
                  <a:avLst/>
                </a:prstGeom>
                <a:solidFill>
                  <a:srgbClr val="BAA3A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9" name="TextBox 38"/>
                <p:cNvSpPr txBox="1"/>
                <p:nvPr userDrawn="1"/>
              </p:nvSpPr>
              <p:spPr>
                <a:xfrm>
                  <a:off x="-2500285" y="500366"/>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Ecru</a:t>
                  </a:r>
                </a:p>
                <a:p>
                  <a:pPr fontAlgn="auto">
                    <a:spcBef>
                      <a:spcPts val="0"/>
                    </a:spcBef>
                    <a:spcAft>
                      <a:spcPts val="0"/>
                    </a:spcAft>
                    <a:defRPr/>
                  </a:pPr>
                  <a:r>
                    <a:rPr lang="en-GB" sz="1000" dirty="0">
                      <a:solidFill>
                        <a:schemeClr val="tx1"/>
                      </a:solidFill>
                      <a:latin typeface="+mn-lt"/>
                      <a:cs typeface="+mn-cs"/>
                    </a:rPr>
                    <a:t>R186  G163  B171</a:t>
                  </a:r>
                  <a:endParaRPr lang="en-US" sz="1000" dirty="0">
                    <a:solidFill>
                      <a:schemeClr val="tx1"/>
                    </a:solidFill>
                    <a:latin typeface="+mn-lt"/>
                    <a:cs typeface="+mn-cs"/>
                  </a:endParaRPr>
                </a:p>
              </p:txBody>
            </p:sp>
          </p:grpSp>
          <p:grpSp>
            <p:nvGrpSpPr>
              <p:cNvPr id="26" name="Group 46"/>
              <p:cNvGrpSpPr>
                <a:grpSpLocks/>
              </p:cNvGrpSpPr>
              <p:nvPr userDrawn="1"/>
            </p:nvGrpSpPr>
            <p:grpSpPr bwMode="auto">
              <a:xfrm>
                <a:off x="-2983346" y="5003800"/>
                <a:ext cx="2864248" cy="307975"/>
                <a:chOff x="-2929703" y="500392"/>
                <a:chExt cx="2643920" cy="307975"/>
              </a:xfrm>
            </p:grpSpPr>
            <p:sp>
              <p:nvSpPr>
                <p:cNvPr id="36" name="Rectangle 35"/>
                <p:cNvSpPr/>
                <p:nvPr userDrawn="1"/>
              </p:nvSpPr>
              <p:spPr>
                <a:xfrm>
                  <a:off x="-2929703" y="500392"/>
                  <a:ext cx="285790" cy="285750"/>
                </a:xfrm>
                <a:prstGeom prst="rect">
                  <a:avLst/>
                </a:prstGeom>
                <a:solidFill>
                  <a:srgbClr val="D7B0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7" name="TextBox 36"/>
                <p:cNvSpPr txBox="1"/>
                <p:nvPr userDrawn="1"/>
              </p:nvSpPr>
              <p:spPr>
                <a:xfrm>
                  <a:off x="-2500285" y="500392"/>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Yellow</a:t>
                  </a:r>
                </a:p>
                <a:p>
                  <a:pPr fontAlgn="auto">
                    <a:spcBef>
                      <a:spcPts val="0"/>
                    </a:spcBef>
                    <a:spcAft>
                      <a:spcPts val="0"/>
                    </a:spcAft>
                    <a:defRPr/>
                  </a:pPr>
                  <a:r>
                    <a:rPr lang="en-GB" sz="1000" dirty="0">
                      <a:solidFill>
                        <a:schemeClr val="tx1"/>
                      </a:solidFill>
                      <a:latin typeface="+mn-lt"/>
                      <a:cs typeface="+mn-cs"/>
                    </a:rPr>
                    <a:t>R215  G176  B18</a:t>
                  </a:r>
                  <a:endParaRPr lang="en-US" sz="1000" dirty="0">
                    <a:solidFill>
                      <a:schemeClr val="tx1"/>
                    </a:solidFill>
                    <a:latin typeface="+mn-lt"/>
                    <a:cs typeface="+mn-cs"/>
                  </a:endParaRPr>
                </a:p>
              </p:txBody>
            </p:sp>
          </p:grpSp>
          <p:grpSp>
            <p:nvGrpSpPr>
              <p:cNvPr id="27" name="Group 49"/>
              <p:cNvGrpSpPr>
                <a:grpSpLocks/>
              </p:cNvGrpSpPr>
              <p:nvPr userDrawn="1"/>
            </p:nvGrpSpPr>
            <p:grpSpPr bwMode="auto">
              <a:xfrm>
                <a:off x="-2983346" y="5414963"/>
                <a:ext cx="2864248" cy="307975"/>
                <a:chOff x="-2929703" y="500419"/>
                <a:chExt cx="2643920" cy="307975"/>
              </a:xfrm>
            </p:grpSpPr>
            <p:sp>
              <p:nvSpPr>
                <p:cNvPr id="34" name="Rectangle 33"/>
                <p:cNvSpPr/>
                <p:nvPr userDrawn="1"/>
              </p:nvSpPr>
              <p:spPr>
                <a:xfrm>
                  <a:off x="-2929703" y="500419"/>
                  <a:ext cx="285790" cy="285750"/>
                </a:xfrm>
                <a:prstGeom prst="rect">
                  <a:avLst/>
                </a:prstGeom>
                <a:solidFill>
                  <a:srgbClr val="D5872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5" name="TextBox 34"/>
                <p:cNvSpPr txBox="1"/>
                <p:nvPr userDrawn="1"/>
              </p:nvSpPr>
              <p:spPr>
                <a:xfrm>
                  <a:off x="-2500285" y="500419"/>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Orange</a:t>
                  </a:r>
                </a:p>
                <a:p>
                  <a:pPr fontAlgn="auto">
                    <a:spcBef>
                      <a:spcPts val="0"/>
                    </a:spcBef>
                    <a:spcAft>
                      <a:spcPts val="0"/>
                    </a:spcAft>
                    <a:defRPr/>
                  </a:pPr>
                  <a:r>
                    <a:rPr lang="en-GB" sz="1000" dirty="0">
                      <a:solidFill>
                        <a:schemeClr val="tx1"/>
                      </a:solidFill>
                      <a:latin typeface="+mn-lt"/>
                      <a:cs typeface="+mn-cs"/>
                    </a:rPr>
                    <a:t>R213  G135  B43</a:t>
                  </a:r>
                  <a:endParaRPr lang="en-US" sz="1000" dirty="0">
                    <a:solidFill>
                      <a:schemeClr val="tx1"/>
                    </a:solidFill>
                    <a:latin typeface="+mn-lt"/>
                    <a:cs typeface="+mn-cs"/>
                  </a:endParaRPr>
                </a:p>
              </p:txBody>
            </p:sp>
          </p:grpSp>
          <p:grpSp>
            <p:nvGrpSpPr>
              <p:cNvPr id="28" name="Group 52"/>
              <p:cNvGrpSpPr>
                <a:grpSpLocks/>
              </p:cNvGrpSpPr>
              <p:nvPr userDrawn="1"/>
            </p:nvGrpSpPr>
            <p:grpSpPr bwMode="auto">
              <a:xfrm>
                <a:off x="-2983346" y="5826125"/>
                <a:ext cx="2864248" cy="307975"/>
                <a:chOff x="-2929703" y="500445"/>
                <a:chExt cx="2643920" cy="307975"/>
              </a:xfrm>
            </p:grpSpPr>
            <p:sp>
              <p:nvSpPr>
                <p:cNvPr id="32" name="Rectangle 31"/>
                <p:cNvSpPr/>
                <p:nvPr userDrawn="1"/>
              </p:nvSpPr>
              <p:spPr>
                <a:xfrm>
                  <a:off x="-2929703" y="500445"/>
                  <a:ext cx="285790" cy="285750"/>
                </a:xfrm>
                <a:prstGeom prst="rect">
                  <a:avLst/>
                </a:prstGeom>
                <a:solidFill>
                  <a:srgbClr val="EE34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3" name="TextBox 32"/>
                <p:cNvSpPr txBox="1"/>
                <p:nvPr userDrawn="1"/>
              </p:nvSpPr>
              <p:spPr>
                <a:xfrm>
                  <a:off x="-2500285" y="500445"/>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Red</a:t>
                  </a:r>
                </a:p>
                <a:p>
                  <a:pPr fontAlgn="auto">
                    <a:spcBef>
                      <a:spcPts val="0"/>
                    </a:spcBef>
                    <a:spcAft>
                      <a:spcPts val="0"/>
                    </a:spcAft>
                    <a:defRPr/>
                  </a:pPr>
                  <a:r>
                    <a:rPr lang="en-GB" sz="1000" dirty="0">
                      <a:solidFill>
                        <a:schemeClr val="tx1"/>
                      </a:solidFill>
                      <a:latin typeface="+mn-lt"/>
                      <a:cs typeface="+mn-cs"/>
                    </a:rPr>
                    <a:t>R238  G52  B36</a:t>
                  </a:r>
                  <a:endParaRPr lang="en-US" sz="1000" dirty="0">
                    <a:solidFill>
                      <a:schemeClr val="tx1"/>
                    </a:solidFill>
                    <a:latin typeface="+mn-lt"/>
                    <a:cs typeface="+mn-cs"/>
                  </a:endParaRPr>
                </a:p>
              </p:txBody>
            </p:sp>
          </p:grpSp>
          <p:grpSp>
            <p:nvGrpSpPr>
              <p:cNvPr id="29" name="Group 55"/>
              <p:cNvGrpSpPr>
                <a:grpSpLocks/>
              </p:cNvGrpSpPr>
              <p:nvPr userDrawn="1"/>
            </p:nvGrpSpPr>
            <p:grpSpPr bwMode="auto">
              <a:xfrm>
                <a:off x="-2983346" y="6237288"/>
                <a:ext cx="2864248" cy="307975"/>
                <a:chOff x="-2929703" y="500475"/>
                <a:chExt cx="2643920" cy="307975"/>
              </a:xfrm>
            </p:grpSpPr>
            <p:sp>
              <p:nvSpPr>
                <p:cNvPr id="30" name="Rectangle 29"/>
                <p:cNvSpPr/>
                <p:nvPr userDrawn="1"/>
              </p:nvSpPr>
              <p:spPr>
                <a:xfrm>
                  <a:off x="-2929703" y="500475"/>
                  <a:ext cx="285790" cy="285750"/>
                </a:xfrm>
                <a:prstGeom prst="rect">
                  <a:avLst/>
                </a:prstGeom>
                <a:solidFill>
                  <a:srgbClr val="E201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1" name="TextBox 30"/>
                <p:cNvSpPr txBox="1"/>
                <p:nvPr userDrawn="1"/>
              </p:nvSpPr>
              <p:spPr>
                <a:xfrm>
                  <a:off x="-2500285" y="500475"/>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a:t>
                  </a:r>
                  <a:r>
                    <a:rPr lang="en-GB" sz="1000" dirty="0" err="1">
                      <a:solidFill>
                        <a:schemeClr val="tx1"/>
                      </a:solidFill>
                      <a:latin typeface="+mn-lt"/>
                      <a:cs typeface="+mn-cs"/>
                    </a:rPr>
                    <a:t>Rubine</a:t>
                  </a:r>
                  <a:r>
                    <a:rPr lang="en-GB" sz="1000" dirty="0">
                      <a:solidFill>
                        <a:schemeClr val="tx1"/>
                      </a:solidFill>
                      <a:latin typeface="+mn-lt"/>
                      <a:cs typeface="+mn-cs"/>
                    </a:rPr>
                    <a:t> Red</a:t>
                  </a:r>
                </a:p>
                <a:p>
                  <a:pPr fontAlgn="auto">
                    <a:spcBef>
                      <a:spcPts val="0"/>
                    </a:spcBef>
                    <a:spcAft>
                      <a:spcPts val="0"/>
                    </a:spcAft>
                    <a:defRPr/>
                  </a:pPr>
                  <a:r>
                    <a:rPr lang="en-GB" sz="1000" dirty="0">
                      <a:solidFill>
                        <a:schemeClr val="tx1"/>
                      </a:solidFill>
                      <a:latin typeface="+mn-lt"/>
                      <a:cs typeface="+mn-cs"/>
                    </a:rPr>
                    <a:t>R226  G1  B119</a:t>
                  </a:r>
                  <a:endParaRPr lang="en-US" sz="1000" dirty="0">
                    <a:solidFill>
                      <a:schemeClr val="tx1"/>
                    </a:solidFill>
                    <a:latin typeface="+mn-lt"/>
                    <a:cs typeface="+mn-cs"/>
                  </a:endParaRPr>
                </a:p>
              </p:txBody>
            </p:sp>
          </p:grpSp>
        </p:grpSp>
        <p:sp>
          <p:nvSpPr>
            <p:cNvPr id="11" name="TextBox 10"/>
            <p:cNvSpPr txBox="1"/>
            <p:nvPr userDrawn="1"/>
          </p:nvSpPr>
          <p:spPr>
            <a:xfrm>
              <a:off x="-2976995" y="6626225"/>
              <a:ext cx="2715002" cy="123825"/>
            </a:xfrm>
            <a:prstGeom prst="rect">
              <a:avLst/>
            </a:prstGeom>
            <a:noFill/>
          </p:spPr>
          <p:txBody>
            <a:bodyPr lIns="0" tIns="0" rIns="0" bIns="0">
              <a:spAutoFit/>
            </a:bodyPr>
            <a:lstStyle/>
            <a:p>
              <a:pPr fontAlgn="auto">
                <a:spcBef>
                  <a:spcPts val="0"/>
                </a:spcBef>
                <a:spcAft>
                  <a:spcPts val="0"/>
                </a:spcAft>
                <a:defRPr/>
              </a:pPr>
              <a:r>
                <a:rPr lang="en-GB" sz="800" dirty="0">
                  <a:solidFill>
                    <a:prstClr val="black"/>
                  </a:solidFill>
                  <a:latin typeface="+mn-lt"/>
                  <a:cs typeface="+mn-cs"/>
                </a:rPr>
                <a:t>*This colour reference is for screen presentations only</a:t>
              </a:r>
              <a:endParaRPr lang="en-US" sz="1800" dirty="0">
                <a:solidFill>
                  <a:schemeClr val="tx1"/>
                </a:solidFill>
                <a:latin typeface="+mn-lt"/>
                <a:cs typeface="+mn-cs"/>
              </a:endParaRPr>
            </a:p>
          </p:txBody>
        </p:sp>
      </p:grpSp>
      <p:sp>
        <p:nvSpPr>
          <p:cNvPr id="3" name="Subtitle 2"/>
          <p:cNvSpPr>
            <a:spLocks noGrp="1"/>
          </p:cNvSpPr>
          <p:nvPr>
            <p:ph type="subTitle" idx="1"/>
          </p:nvPr>
        </p:nvSpPr>
        <p:spPr>
          <a:xfrm>
            <a:off x="4095744" y="4336428"/>
            <a:ext cx="5456244" cy="1281106"/>
          </a:xfrm>
        </p:spPr>
        <p:txBody>
          <a:bodyPr>
            <a:noAutofit/>
          </a:bodyPr>
          <a:lstStyle>
            <a:lvl1pPr marL="0" indent="0" algn="r">
              <a:lnSpc>
                <a:spcPts val="4600"/>
              </a:lnSpc>
              <a:buNone/>
              <a:defRPr sz="4000" b="1">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550863" y="2130426"/>
            <a:ext cx="9001125" cy="634039"/>
          </a:xfrm>
        </p:spPr>
        <p:txBody>
          <a:bodyPr>
            <a:noAutofit/>
          </a:bodyPr>
          <a:lstStyle>
            <a:lvl1pPr>
              <a:lnSpc>
                <a:spcPts val="2300"/>
              </a:lnSpc>
              <a:defRPr sz="2000" b="0"/>
            </a:lvl1pPr>
          </a:lstStyle>
          <a:p>
            <a:r>
              <a:rPr lang="en-US" smtClean="0"/>
              <a:t>Click to edit Master title style</a:t>
            </a:r>
            <a:endParaRPr lang="en-US" dirty="0"/>
          </a:p>
        </p:txBody>
      </p:sp>
      <p:sp>
        <p:nvSpPr>
          <p:cNvPr id="58" name="Date Placeholder 3"/>
          <p:cNvSpPr>
            <a:spLocks noGrp="1"/>
          </p:cNvSpPr>
          <p:nvPr>
            <p:ph type="dt" sz="half" idx="10"/>
          </p:nvPr>
        </p:nvSpPr>
        <p:spPr>
          <a:xfrm>
            <a:off x="4953000" y="6111875"/>
            <a:ext cx="4598988" cy="303213"/>
          </a:xfrm>
          <a:prstGeom prst="rect">
            <a:avLst/>
          </a:prstGeom>
        </p:spPr>
        <p:txBody>
          <a:bodyPr lIns="0" tIns="0" rIns="0" bIns="0"/>
          <a:lstStyle>
            <a:lvl1pPr algn="r" eaLnBrk="1" fontAlgn="auto" hangingPunct="1">
              <a:spcBef>
                <a:spcPts val="0"/>
              </a:spcBef>
              <a:spcAft>
                <a:spcPts val="0"/>
              </a:spcAft>
              <a:buClrTx/>
              <a:buFontTx/>
              <a:buNone/>
              <a:defRPr sz="1600">
                <a:solidFill>
                  <a:schemeClr val="accent2"/>
                </a:solidFill>
                <a:latin typeface="+mn-lt"/>
                <a:cs typeface="+mn-cs"/>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pPr>
              <a:defRPr/>
            </a:pPr>
            <a:fld id="{15013000-E3F0-4BD4-A49A-DDD749A3081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userDrawn="1"/>
        </p:nvSpPr>
        <p:spPr>
          <a:xfrm>
            <a:off x="361950" y="1947863"/>
            <a:ext cx="9190038" cy="97155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 name="Straight Connector 4"/>
          <p:cNvCxnSpPr/>
          <p:nvPr userDrawn="1"/>
        </p:nvCxnSpPr>
        <p:spPr>
          <a:xfrm flipV="1">
            <a:off x="360363" y="6438900"/>
            <a:ext cx="9186862" cy="9525"/>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6" name="Picture 58" descr="AP_logo_100%G_150.jpg"/>
          <p:cNvPicPr>
            <a:picLocks noChangeAspect="1"/>
          </p:cNvPicPr>
          <p:nvPr userDrawn="1"/>
        </p:nvPicPr>
        <p:blipFill>
          <a:blip r:embed="rId2" cstate="print"/>
          <a:srcRect/>
          <a:stretch>
            <a:fillRect/>
          </a:stretch>
        </p:blipFill>
        <p:spPr bwMode="auto">
          <a:xfrm>
            <a:off x="517525" y="498475"/>
            <a:ext cx="2349500" cy="719138"/>
          </a:xfrm>
          <a:prstGeom prst="rect">
            <a:avLst/>
          </a:prstGeom>
          <a:noFill/>
          <a:ln w="9525">
            <a:noFill/>
            <a:miter lim="800000"/>
            <a:headEnd/>
            <a:tailEnd/>
          </a:ln>
        </p:spPr>
      </p:pic>
      <p:grpSp>
        <p:nvGrpSpPr>
          <p:cNvPr id="7" name="Group 11"/>
          <p:cNvGrpSpPr>
            <a:grpSpLocks/>
          </p:cNvGrpSpPr>
          <p:nvPr userDrawn="1"/>
        </p:nvGrpSpPr>
        <p:grpSpPr bwMode="auto">
          <a:xfrm>
            <a:off x="-3136900" y="0"/>
            <a:ext cx="3017837" cy="6858000"/>
            <a:chOff x="-3137354" y="0"/>
            <a:chExt cx="3018256" cy="6858000"/>
          </a:xfrm>
        </p:grpSpPr>
        <p:grpSp>
          <p:nvGrpSpPr>
            <p:cNvPr id="8" name="Group 64"/>
            <p:cNvGrpSpPr>
              <a:grpSpLocks/>
            </p:cNvGrpSpPr>
            <p:nvPr/>
          </p:nvGrpSpPr>
          <p:grpSpPr bwMode="auto">
            <a:xfrm>
              <a:off x="-3137354" y="0"/>
              <a:ext cx="3018256" cy="6858000"/>
              <a:chOff x="-3137354" y="0"/>
              <a:chExt cx="3018256" cy="6858000"/>
            </a:xfrm>
          </p:grpSpPr>
          <p:sp>
            <p:nvSpPr>
              <p:cNvPr id="10" name="Rectangle 9"/>
              <p:cNvSpPr/>
              <p:nvPr userDrawn="1"/>
            </p:nvSpPr>
            <p:spPr>
              <a:xfrm>
                <a:off x="-3137354" y="0"/>
                <a:ext cx="299444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1" name="TextBox 10"/>
              <p:cNvSpPr txBox="1"/>
              <p:nvPr userDrawn="1"/>
            </p:nvSpPr>
            <p:spPr>
              <a:xfrm>
                <a:off x="-2983346" y="100013"/>
                <a:ext cx="2840432" cy="152400"/>
              </a:xfrm>
              <a:prstGeom prst="rect">
                <a:avLst/>
              </a:prstGeom>
              <a:noFill/>
            </p:spPr>
            <p:txBody>
              <a:bodyPr lIns="0" tIns="0" rIns="0" bIns="0">
                <a:spAutoFit/>
              </a:bodyPr>
              <a:lstStyle/>
              <a:p>
                <a:pPr fontAlgn="auto">
                  <a:spcBef>
                    <a:spcPts val="0"/>
                  </a:spcBef>
                  <a:spcAft>
                    <a:spcPts val="0"/>
                  </a:spcAft>
                  <a:defRPr/>
                </a:pPr>
                <a:r>
                  <a:rPr lang="en-GB" sz="1000" b="1" dirty="0">
                    <a:solidFill>
                      <a:schemeClr val="accent2"/>
                    </a:solidFill>
                    <a:latin typeface="+mn-lt"/>
                    <a:cs typeface="+mn-cs"/>
                  </a:rPr>
                  <a:t>Colour palette for PowerPoint presentations</a:t>
                </a:r>
                <a:endParaRPr lang="en-US" sz="1000" b="1" dirty="0">
                  <a:solidFill>
                    <a:schemeClr val="accent2"/>
                  </a:solidFill>
                  <a:latin typeface="+mn-lt"/>
                  <a:cs typeface="+mn-cs"/>
                </a:endParaRPr>
              </a:p>
            </p:txBody>
          </p:sp>
          <p:grpSp>
            <p:nvGrpSpPr>
              <p:cNvPr id="12" name="Group 58"/>
              <p:cNvGrpSpPr>
                <a:grpSpLocks/>
              </p:cNvGrpSpPr>
              <p:nvPr userDrawn="1"/>
            </p:nvGrpSpPr>
            <p:grpSpPr bwMode="auto">
              <a:xfrm>
                <a:off x="-2983346" y="611188"/>
                <a:ext cx="2864248" cy="307975"/>
                <a:chOff x="-2983346" y="611188"/>
                <a:chExt cx="2864248" cy="307975"/>
              </a:xfrm>
            </p:grpSpPr>
            <p:sp>
              <p:nvSpPr>
                <p:cNvPr id="54" name="Rectangle 9"/>
                <p:cNvSpPr/>
                <p:nvPr userDrawn="1"/>
              </p:nvSpPr>
              <p:spPr>
                <a:xfrm>
                  <a:off x="-2983346" y="611188"/>
                  <a:ext cx="309606" cy="285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5" name="TextBox 11"/>
                <p:cNvSpPr txBox="1"/>
                <p:nvPr userDrawn="1"/>
              </p:nvSpPr>
              <p:spPr>
                <a:xfrm>
                  <a:off x="-2518143" y="611188"/>
                  <a:ext cx="2399045"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Actuarial Bright Green</a:t>
                  </a:r>
                </a:p>
                <a:p>
                  <a:pPr fontAlgn="auto">
                    <a:spcBef>
                      <a:spcPts val="0"/>
                    </a:spcBef>
                    <a:spcAft>
                      <a:spcPts val="0"/>
                    </a:spcAft>
                    <a:defRPr/>
                  </a:pPr>
                  <a:r>
                    <a:rPr lang="en-GB" sz="1000" dirty="0">
                      <a:solidFill>
                        <a:schemeClr val="tx1"/>
                      </a:solidFill>
                      <a:latin typeface="+mn-lt"/>
                      <a:cs typeface="+mn-cs"/>
                    </a:rPr>
                    <a:t>R148  G166  B31</a:t>
                  </a:r>
                  <a:endParaRPr lang="en-US" sz="1000" dirty="0">
                    <a:solidFill>
                      <a:schemeClr val="tx1"/>
                    </a:solidFill>
                    <a:latin typeface="+mn-lt"/>
                    <a:cs typeface="+mn-cs"/>
                  </a:endParaRPr>
                </a:p>
              </p:txBody>
            </p:sp>
          </p:grpSp>
          <p:grpSp>
            <p:nvGrpSpPr>
              <p:cNvPr id="13" name="Group 13"/>
              <p:cNvGrpSpPr>
                <a:grpSpLocks/>
              </p:cNvGrpSpPr>
              <p:nvPr userDrawn="1"/>
            </p:nvGrpSpPr>
            <p:grpSpPr bwMode="auto">
              <a:xfrm>
                <a:off x="-2983346" y="1017588"/>
                <a:ext cx="2864248" cy="307975"/>
                <a:chOff x="-2929703" y="500513"/>
                <a:chExt cx="2643920" cy="307975"/>
              </a:xfrm>
            </p:grpSpPr>
            <p:sp>
              <p:nvSpPr>
                <p:cNvPr id="52" name="Rectangle 14"/>
                <p:cNvSpPr/>
                <p:nvPr userDrawn="1"/>
              </p:nvSpPr>
              <p:spPr>
                <a:xfrm>
                  <a:off x="-2929703" y="500513"/>
                  <a:ext cx="285790" cy="285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TextBox 15"/>
                <p:cNvSpPr txBox="1"/>
                <p:nvPr userDrawn="1"/>
              </p:nvSpPr>
              <p:spPr>
                <a:xfrm>
                  <a:off x="-2500285" y="500513"/>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Actuarial Slate</a:t>
                  </a:r>
                </a:p>
                <a:p>
                  <a:pPr fontAlgn="auto">
                    <a:spcBef>
                      <a:spcPts val="0"/>
                    </a:spcBef>
                    <a:spcAft>
                      <a:spcPts val="0"/>
                    </a:spcAft>
                    <a:defRPr/>
                  </a:pPr>
                  <a:r>
                    <a:rPr lang="en-GB" sz="1000" dirty="0">
                      <a:solidFill>
                        <a:schemeClr val="tx1"/>
                      </a:solidFill>
                      <a:latin typeface="+mn-lt"/>
                      <a:cs typeface="+mn-cs"/>
                    </a:rPr>
                    <a:t>R32  G44  B52 *</a:t>
                  </a:r>
                  <a:endParaRPr lang="en-US" sz="800" dirty="0">
                    <a:solidFill>
                      <a:schemeClr val="tx1"/>
                    </a:solidFill>
                    <a:latin typeface="+mn-lt"/>
                    <a:cs typeface="+mn-cs"/>
                  </a:endParaRPr>
                </a:p>
              </p:txBody>
            </p:sp>
          </p:grpSp>
          <p:grpSp>
            <p:nvGrpSpPr>
              <p:cNvPr id="14" name="Group 16"/>
              <p:cNvGrpSpPr>
                <a:grpSpLocks/>
              </p:cNvGrpSpPr>
              <p:nvPr userDrawn="1"/>
            </p:nvGrpSpPr>
            <p:grpSpPr bwMode="auto">
              <a:xfrm>
                <a:off x="-2983346" y="1714500"/>
                <a:ext cx="2864248" cy="307975"/>
                <a:chOff x="-2929703" y="500180"/>
                <a:chExt cx="2643920" cy="307975"/>
              </a:xfrm>
            </p:grpSpPr>
            <p:sp>
              <p:nvSpPr>
                <p:cNvPr id="50" name="Rectangle 17"/>
                <p:cNvSpPr/>
                <p:nvPr userDrawn="1"/>
              </p:nvSpPr>
              <p:spPr>
                <a:xfrm>
                  <a:off x="-2929703" y="500180"/>
                  <a:ext cx="285790" cy="2857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1" name="TextBox 18"/>
                <p:cNvSpPr txBox="1"/>
                <p:nvPr userDrawn="1"/>
              </p:nvSpPr>
              <p:spPr>
                <a:xfrm>
                  <a:off x="-2500285" y="500180"/>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Olive Green</a:t>
                  </a:r>
                </a:p>
                <a:p>
                  <a:pPr fontAlgn="auto">
                    <a:spcBef>
                      <a:spcPts val="0"/>
                    </a:spcBef>
                    <a:spcAft>
                      <a:spcPts val="0"/>
                    </a:spcAft>
                    <a:defRPr/>
                  </a:pPr>
                  <a:r>
                    <a:rPr lang="en-GB" sz="1000" dirty="0">
                      <a:solidFill>
                        <a:schemeClr val="tx1"/>
                      </a:solidFill>
                      <a:latin typeface="+mn-lt"/>
                      <a:cs typeface="+mn-cs"/>
                    </a:rPr>
                    <a:t>R120  G162  B47</a:t>
                  </a:r>
                  <a:endParaRPr lang="en-US" sz="1000" dirty="0">
                    <a:solidFill>
                      <a:schemeClr val="tx1"/>
                    </a:solidFill>
                    <a:latin typeface="+mn-lt"/>
                    <a:cs typeface="+mn-cs"/>
                  </a:endParaRPr>
                </a:p>
              </p:txBody>
            </p:sp>
          </p:grpSp>
          <p:sp>
            <p:nvSpPr>
              <p:cNvPr id="15" name="TextBox 14"/>
              <p:cNvSpPr txBox="1"/>
              <p:nvPr userDrawn="1"/>
            </p:nvSpPr>
            <p:spPr>
              <a:xfrm>
                <a:off x="-2983346" y="1500188"/>
                <a:ext cx="2400633" cy="153987"/>
              </a:xfrm>
              <a:prstGeom prst="rect">
                <a:avLst/>
              </a:prstGeom>
              <a:noFill/>
            </p:spPr>
            <p:txBody>
              <a:bodyPr lIns="0" tIns="0" rIns="0" bIns="0">
                <a:spAutoFit/>
              </a:bodyPr>
              <a:lstStyle/>
              <a:p>
                <a:pPr fontAlgn="auto">
                  <a:spcBef>
                    <a:spcPts val="0"/>
                  </a:spcBef>
                  <a:spcAft>
                    <a:spcPts val="0"/>
                  </a:spcAft>
                  <a:defRPr/>
                </a:pPr>
                <a:r>
                  <a:rPr lang="en-GB" sz="1000" b="1" dirty="0">
                    <a:solidFill>
                      <a:schemeClr val="tx1"/>
                    </a:solidFill>
                    <a:latin typeface="+mn-lt"/>
                    <a:cs typeface="+mn-cs"/>
                  </a:rPr>
                  <a:t>Secondary colour palette</a:t>
                </a:r>
                <a:endParaRPr lang="en-US" sz="1000" b="1" dirty="0">
                  <a:solidFill>
                    <a:schemeClr val="tx1"/>
                  </a:solidFill>
                  <a:latin typeface="+mn-lt"/>
                  <a:cs typeface="+mn-cs"/>
                </a:endParaRPr>
              </a:p>
            </p:txBody>
          </p:sp>
          <p:sp>
            <p:nvSpPr>
              <p:cNvPr id="16" name="TextBox 15"/>
              <p:cNvSpPr txBox="1"/>
              <p:nvPr userDrawn="1"/>
            </p:nvSpPr>
            <p:spPr>
              <a:xfrm>
                <a:off x="-2983346" y="376238"/>
                <a:ext cx="2400633" cy="152400"/>
              </a:xfrm>
              <a:prstGeom prst="rect">
                <a:avLst/>
              </a:prstGeom>
              <a:noFill/>
            </p:spPr>
            <p:txBody>
              <a:bodyPr lIns="0" tIns="0" rIns="0" bIns="0">
                <a:spAutoFit/>
              </a:bodyPr>
              <a:lstStyle/>
              <a:p>
                <a:pPr fontAlgn="auto">
                  <a:spcBef>
                    <a:spcPts val="0"/>
                  </a:spcBef>
                  <a:spcAft>
                    <a:spcPts val="0"/>
                  </a:spcAft>
                  <a:defRPr/>
                </a:pPr>
                <a:r>
                  <a:rPr lang="en-GB" sz="1000" b="1" dirty="0">
                    <a:solidFill>
                      <a:schemeClr val="tx1"/>
                    </a:solidFill>
                    <a:latin typeface="+mn-lt"/>
                    <a:cs typeface="+mn-cs"/>
                  </a:rPr>
                  <a:t>Primary colour palette</a:t>
                </a:r>
                <a:endParaRPr lang="en-US" sz="1000" b="1" dirty="0">
                  <a:solidFill>
                    <a:schemeClr val="tx1"/>
                  </a:solidFill>
                  <a:latin typeface="+mn-lt"/>
                  <a:cs typeface="+mn-cs"/>
                </a:endParaRPr>
              </a:p>
            </p:txBody>
          </p:sp>
          <p:grpSp>
            <p:nvGrpSpPr>
              <p:cNvPr id="17" name="Group 24"/>
              <p:cNvGrpSpPr>
                <a:grpSpLocks/>
              </p:cNvGrpSpPr>
              <p:nvPr userDrawn="1"/>
            </p:nvGrpSpPr>
            <p:grpSpPr bwMode="auto">
              <a:xfrm>
                <a:off x="-2983346" y="2125663"/>
                <a:ext cx="2864248" cy="307975"/>
                <a:chOff x="-2929703" y="500207"/>
                <a:chExt cx="2643920" cy="307975"/>
              </a:xfrm>
            </p:grpSpPr>
            <p:sp>
              <p:nvSpPr>
                <p:cNvPr id="48" name="Rectangle 47"/>
                <p:cNvSpPr/>
                <p:nvPr userDrawn="1"/>
              </p:nvSpPr>
              <p:spPr>
                <a:xfrm>
                  <a:off x="-2929703" y="500207"/>
                  <a:ext cx="285790" cy="285750"/>
                </a:xfrm>
                <a:prstGeom prst="rect">
                  <a:avLst/>
                </a:prstGeom>
                <a:solidFill>
                  <a:srgbClr val="00937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9" name="TextBox 48"/>
                <p:cNvSpPr txBox="1"/>
                <p:nvPr userDrawn="1"/>
              </p:nvSpPr>
              <p:spPr>
                <a:xfrm>
                  <a:off x="-2500285" y="500207"/>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Bottle Green</a:t>
                  </a:r>
                </a:p>
                <a:p>
                  <a:pPr fontAlgn="auto">
                    <a:spcBef>
                      <a:spcPts val="0"/>
                    </a:spcBef>
                    <a:spcAft>
                      <a:spcPts val="0"/>
                    </a:spcAft>
                    <a:defRPr/>
                  </a:pPr>
                  <a:r>
                    <a:rPr lang="en-GB" sz="1000" dirty="0">
                      <a:solidFill>
                        <a:schemeClr val="tx1"/>
                      </a:solidFill>
                      <a:latin typeface="+mn-lt"/>
                      <a:cs typeface="+mn-cs"/>
                    </a:rPr>
                    <a:t>R0  G147  B127</a:t>
                  </a:r>
                  <a:endParaRPr lang="en-US" sz="1000" dirty="0">
                    <a:solidFill>
                      <a:schemeClr val="tx1"/>
                    </a:solidFill>
                    <a:latin typeface="+mn-lt"/>
                    <a:cs typeface="+mn-cs"/>
                  </a:endParaRPr>
                </a:p>
              </p:txBody>
            </p:sp>
          </p:grpSp>
          <p:grpSp>
            <p:nvGrpSpPr>
              <p:cNvPr id="18" name="Group 27"/>
              <p:cNvGrpSpPr>
                <a:grpSpLocks/>
              </p:cNvGrpSpPr>
              <p:nvPr userDrawn="1"/>
            </p:nvGrpSpPr>
            <p:grpSpPr bwMode="auto">
              <a:xfrm>
                <a:off x="-2983346" y="2536825"/>
                <a:ext cx="2864248" cy="307975"/>
                <a:chOff x="-2929703" y="500233"/>
                <a:chExt cx="2643920" cy="307975"/>
              </a:xfrm>
            </p:grpSpPr>
            <p:sp>
              <p:nvSpPr>
                <p:cNvPr id="46" name="Rectangle 45"/>
                <p:cNvSpPr/>
                <p:nvPr userDrawn="1"/>
              </p:nvSpPr>
              <p:spPr>
                <a:xfrm>
                  <a:off x="-2929703" y="500233"/>
                  <a:ext cx="285790" cy="285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7" name="TextBox 46"/>
                <p:cNvSpPr txBox="1"/>
                <p:nvPr userDrawn="1"/>
              </p:nvSpPr>
              <p:spPr>
                <a:xfrm>
                  <a:off x="-2500285" y="500233"/>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Turquoise</a:t>
                  </a:r>
                </a:p>
                <a:p>
                  <a:pPr fontAlgn="auto">
                    <a:spcBef>
                      <a:spcPts val="0"/>
                    </a:spcBef>
                    <a:spcAft>
                      <a:spcPts val="0"/>
                    </a:spcAft>
                    <a:defRPr/>
                  </a:pPr>
                  <a:r>
                    <a:rPr lang="en-GB" sz="1000" dirty="0">
                      <a:solidFill>
                        <a:schemeClr val="tx1"/>
                      </a:solidFill>
                      <a:latin typeface="+mn-lt"/>
                      <a:cs typeface="+mn-cs"/>
                    </a:rPr>
                    <a:t>R0  G138  B176</a:t>
                  </a:r>
                  <a:endParaRPr lang="en-US" sz="1000" dirty="0">
                    <a:solidFill>
                      <a:schemeClr val="tx1"/>
                    </a:solidFill>
                    <a:latin typeface="+mn-lt"/>
                    <a:cs typeface="+mn-cs"/>
                  </a:endParaRPr>
                </a:p>
              </p:txBody>
            </p:sp>
          </p:grpSp>
          <p:grpSp>
            <p:nvGrpSpPr>
              <p:cNvPr id="19" name="Group 60"/>
              <p:cNvGrpSpPr>
                <a:grpSpLocks/>
              </p:cNvGrpSpPr>
              <p:nvPr userDrawn="1"/>
            </p:nvGrpSpPr>
            <p:grpSpPr bwMode="auto">
              <a:xfrm>
                <a:off x="-2983346" y="2947988"/>
                <a:ext cx="2864248" cy="307975"/>
                <a:chOff x="-2983346" y="2947988"/>
                <a:chExt cx="2864248" cy="307975"/>
              </a:xfrm>
            </p:grpSpPr>
            <p:sp>
              <p:nvSpPr>
                <p:cNvPr id="44" name="Rectangle 43"/>
                <p:cNvSpPr/>
                <p:nvPr userDrawn="1"/>
              </p:nvSpPr>
              <p:spPr>
                <a:xfrm>
                  <a:off x="-2983346" y="2947988"/>
                  <a:ext cx="309606" cy="285750"/>
                </a:xfrm>
                <a:prstGeom prst="rect">
                  <a:avLst/>
                </a:prstGeom>
                <a:solidFill>
                  <a:srgbClr val="1AA0A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5" name="TextBox 44"/>
                <p:cNvSpPr txBox="1"/>
                <p:nvPr userDrawn="1"/>
              </p:nvSpPr>
              <p:spPr>
                <a:xfrm>
                  <a:off x="-2518143" y="2947988"/>
                  <a:ext cx="2399045"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Aqua Blue</a:t>
                  </a:r>
                </a:p>
                <a:p>
                  <a:pPr fontAlgn="auto">
                    <a:spcBef>
                      <a:spcPts val="0"/>
                    </a:spcBef>
                    <a:spcAft>
                      <a:spcPts val="0"/>
                    </a:spcAft>
                    <a:defRPr/>
                  </a:pPr>
                  <a:r>
                    <a:rPr lang="en-GB" sz="1000" dirty="0">
                      <a:solidFill>
                        <a:schemeClr val="tx1"/>
                      </a:solidFill>
                      <a:latin typeface="+mn-lt"/>
                      <a:cs typeface="+mn-cs"/>
                    </a:rPr>
                    <a:t>R26 G160  B170</a:t>
                  </a:r>
                  <a:endParaRPr lang="en-US" sz="1000" dirty="0">
                    <a:solidFill>
                      <a:schemeClr val="tx1"/>
                    </a:solidFill>
                    <a:latin typeface="+mn-lt"/>
                    <a:cs typeface="+mn-cs"/>
                  </a:endParaRPr>
                </a:p>
              </p:txBody>
            </p:sp>
          </p:grpSp>
          <p:grpSp>
            <p:nvGrpSpPr>
              <p:cNvPr id="20" name="Group 33"/>
              <p:cNvGrpSpPr>
                <a:grpSpLocks/>
              </p:cNvGrpSpPr>
              <p:nvPr userDrawn="1"/>
            </p:nvGrpSpPr>
            <p:grpSpPr bwMode="auto">
              <a:xfrm>
                <a:off x="-2983346" y="3359150"/>
                <a:ext cx="2864248" cy="307975"/>
                <a:chOff x="-2929703" y="500286"/>
                <a:chExt cx="2643920" cy="307975"/>
              </a:xfrm>
            </p:grpSpPr>
            <p:sp>
              <p:nvSpPr>
                <p:cNvPr id="42" name="Rectangle 41"/>
                <p:cNvSpPr/>
                <p:nvPr userDrawn="1"/>
              </p:nvSpPr>
              <p:spPr>
                <a:xfrm>
                  <a:off x="-2929703" y="500286"/>
                  <a:ext cx="285790" cy="285750"/>
                </a:xfrm>
                <a:prstGeom prst="rect">
                  <a:avLst/>
                </a:prstGeom>
                <a:solidFill>
                  <a:srgbClr val="7ECDC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3" name="TextBox 42"/>
                <p:cNvSpPr txBox="1"/>
                <p:nvPr userDrawn="1"/>
              </p:nvSpPr>
              <p:spPr>
                <a:xfrm>
                  <a:off x="-2500285" y="500286"/>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Pastel Green</a:t>
                  </a:r>
                </a:p>
                <a:p>
                  <a:pPr fontAlgn="auto">
                    <a:spcBef>
                      <a:spcPts val="0"/>
                    </a:spcBef>
                    <a:spcAft>
                      <a:spcPts val="0"/>
                    </a:spcAft>
                    <a:defRPr/>
                  </a:pPr>
                  <a:r>
                    <a:rPr lang="en-GB" sz="1000" dirty="0">
                      <a:solidFill>
                        <a:schemeClr val="tx1"/>
                      </a:solidFill>
                      <a:latin typeface="+mn-lt"/>
                      <a:cs typeface="+mn-cs"/>
                    </a:rPr>
                    <a:t>R126  G205  B195</a:t>
                  </a:r>
                  <a:endParaRPr lang="en-US" sz="1000" dirty="0">
                    <a:solidFill>
                      <a:schemeClr val="tx1"/>
                    </a:solidFill>
                    <a:latin typeface="+mn-lt"/>
                    <a:cs typeface="+mn-cs"/>
                  </a:endParaRPr>
                </a:p>
              </p:txBody>
            </p:sp>
          </p:grpSp>
          <p:grpSp>
            <p:nvGrpSpPr>
              <p:cNvPr id="21" name="Group 36"/>
              <p:cNvGrpSpPr>
                <a:grpSpLocks/>
              </p:cNvGrpSpPr>
              <p:nvPr userDrawn="1"/>
            </p:nvGrpSpPr>
            <p:grpSpPr bwMode="auto">
              <a:xfrm>
                <a:off x="-2983346" y="3770313"/>
                <a:ext cx="2864248" cy="307975"/>
                <a:chOff x="-2929703" y="500313"/>
                <a:chExt cx="2643920" cy="307975"/>
              </a:xfrm>
            </p:grpSpPr>
            <p:sp>
              <p:nvSpPr>
                <p:cNvPr id="40" name="Rectangle 39"/>
                <p:cNvSpPr/>
                <p:nvPr userDrawn="1"/>
              </p:nvSpPr>
              <p:spPr>
                <a:xfrm>
                  <a:off x="-2929703" y="500313"/>
                  <a:ext cx="285790" cy="2857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1" name="TextBox 40"/>
                <p:cNvSpPr txBox="1"/>
                <p:nvPr userDrawn="1"/>
              </p:nvSpPr>
              <p:spPr>
                <a:xfrm>
                  <a:off x="-2500285" y="500313"/>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Light Purple</a:t>
                  </a:r>
                </a:p>
                <a:p>
                  <a:pPr fontAlgn="auto">
                    <a:spcBef>
                      <a:spcPts val="0"/>
                    </a:spcBef>
                    <a:spcAft>
                      <a:spcPts val="0"/>
                    </a:spcAft>
                    <a:defRPr/>
                  </a:pPr>
                  <a:r>
                    <a:rPr lang="en-GB" sz="1000" dirty="0">
                      <a:solidFill>
                        <a:schemeClr val="tx1"/>
                      </a:solidFill>
                      <a:latin typeface="+mn-lt"/>
                      <a:cs typeface="+mn-cs"/>
                    </a:rPr>
                    <a:t>R123  G149  B174*</a:t>
                  </a:r>
                  <a:endParaRPr lang="en-US" sz="1000" dirty="0">
                    <a:solidFill>
                      <a:schemeClr val="tx1"/>
                    </a:solidFill>
                    <a:latin typeface="+mn-lt"/>
                    <a:cs typeface="+mn-cs"/>
                  </a:endParaRPr>
                </a:p>
              </p:txBody>
            </p:sp>
          </p:grpSp>
          <p:grpSp>
            <p:nvGrpSpPr>
              <p:cNvPr id="22" name="Group 63"/>
              <p:cNvGrpSpPr>
                <a:grpSpLocks/>
              </p:cNvGrpSpPr>
              <p:nvPr userDrawn="1"/>
            </p:nvGrpSpPr>
            <p:grpSpPr bwMode="auto">
              <a:xfrm>
                <a:off x="-2983346" y="4181475"/>
                <a:ext cx="2864248" cy="307975"/>
                <a:chOff x="-2983346" y="4181475"/>
                <a:chExt cx="2864248" cy="307975"/>
              </a:xfrm>
            </p:grpSpPr>
            <p:sp>
              <p:nvSpPr>
                <p:cNvPr id="38" name="Rectangle 37"/>
                <p:cNvSpPr/>
                <p:nvPr userDrawn="1"/>
              </p:nvSpPr>
              <p:spPr>
                <a:xfrm>
                  <a:off x="-2983346" y="4181475"/>
                  <a:ext cx="309606" cy="285750"/>
                </a:xfrm>
                <a:prstGeom prst="rect">
                  <a:avLst/>
                </a:prstGeom>
                <a:solidFill>
                  <a:srgbClr val="616B9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9" name="TextBox 38"/>
                <p:cNvSpPr txBox="1"/>
                <p:nvPr userDrawn="1"/>
              </p:nvSpPr>
              <p:spPr>
                <a:xfrm>
                  <a:off x="-2518143" y="4181475"/>
                  <a:ext cx="2399045"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Purple</a:t>
                  </a:r>
                </a:p>
                <a:p>
                  <a:pPr fontAlgn="auto">
                    <a:spcBef>
                      <a:spcPts val="0"/>
                    </a:spcBef>
                    <a:spcAft>
                      <a:spcPts val="0"/>
                    </a:spcAft>
                    <a:defRPr/>
                  </a:pPr>
                  <a:r>
                    <a:rPr lang="en-GB" sz="1000" dirty="0">
                      <a:solidFill>
                        <a:schemeClr val="tx1"/>
                      </a:solidFill>
                      <a:latin typeface="+mn-lt"/>
                      <a:cs typeface="+mn-cs"/>
                    </a:rPr>
                    <a:t>R97  G107  B156</a:t>
                  </a:r>
                  <a:endParaRPr lang="en-US" sz="1000" dirty="0">
                    <a:solidFill>
                      <a:schemeClr val="tx1"/>
                    </a:solidFill>
                    <a:latin typeface="+mn-lt"/>
                    <a:cs typeface="+mn-cs"/>
                  </a:endParaRPr>
                </a:p>
              </p:txBody>
            </p:sp>
          </p:grpSp>
          <p:grpSp>
            <p:nvGrpSpPr>
              <p:cNvPr id="23" name="Group 43"/>
              <p:cNvGrpSpPr>
                <a:grpSpLocks/>
              </p:cNvGrpSpPr>
              <p:nvPr userDrawn="1"/>
            </p:nvGrpSpPr>
            <p:grpSpPr bwMode="auto">
              <a:xfrm>
                <a:off x="-2983346" y="4592638"/>
                <a:ext cx="2864248" cy="307975"/>
                <a:chOff x="-2929703" y="500366"/>
                <a:chExt cx="2643920" cy="307975"/>
              </a:xfrm>
            </p:grpSpPr>
            <p:sp>
              <p:nvSpPr>
                <p:cNvPr id="36" name="Rectangle 35"/>
                <p:cNvSpPr/>
                <p:nvPr userDrawn="1"/>
              </p:nvSpPr>
              <p:spPr>
                <a:xfrm>
                  <a:off x="-2929703" y="500366"/>
                  <a:ext cx="285790" cy="285750"/>
                </a:xfrm>
                <a:prstGeom prst="rect">
                  <a:avLst/>
                </a:prstGeom>
                <a:solidFill>
                  <a:srgbClr val="BAA3A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7" name="TextBox 36"/>
                <p:cNvSpPr txBox="1"/>
                <p:nvPr userDrawn="1"/>
              </p:nvSpPr>
              <p:spPr>
                <a:xfrm>
                  <a:off x="-2500285" y="500366"/>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Ecru</a:t>
                  </a:r>
                </a:p>
                <a:p>
                  <a:pPr fontAlgn="auto">
                    <a:spcBef>
                      <a:spcPts val="0"/>
                    </a:spcBef>
                    <a:spcAft>
                      <a:spcPts val="0"/>
                    </a:spcAft>
                    <a:defRPr/>
                  </a:pPr>
                  <a:r>
                    <a:rPr lang="en-GB" sz="1000" dirty="0">
                      <a:solidFill>
                        <a:schemeClr val="tx1"/>
                      </a:solidFill>
                      <a:latin typeface="+mn-lt"/>
                      <a:cs typeface="+mn-cs"/>
                    </a:rPr>
                    <a:t>R186  G163  B171</a:t>
                  </a:r>
                  <a:endParaRPr lang="en-US" sz="1000" dirty="0">
                    <a:solidFill>
                      <a:schemeClr val="tx1"/>
                    </a:solidFill>
                    <a:latin typeface="+mn-lt"/>
                    <a:cs typeface="+mn-cs"/>
                  </a:endParaRPr>
                </a:p>
              </p:txBody>
            </p:sp>
          </p:grpSp>
          <p:grpSp>
            <p:nvGrpSpPr>
              <p:cNvPr id="24" name="Group 46"/>
              <p:cNvGrpSpPr>
                <a:grpSpLocks/>
              </p:cNvGrpSpPr>
              <p:nvPr userDrawn="1"/>
            </p:nvGrpSpPr>
            <p:grpSpPr bwMode="auto">
              <a:xfrm>
                <a:off x="-2983346" y="5003800"/>
                <a:ext cx="2864248" cy="307975"/>
                <a:chOff x="-2929703" y="500392"/>
                <a:chExt cx="2643920" cy="307975"/>
              </a:xfrm>
            </p:grpSpPr>
            <p:sp>
              <p:nvSpPr>
                <p:cNvPr id="34" name="Rectangle 33"/>
                <p:cNvSpPr/>
                <p:nvPr userDrawn="1"/>
              </p:nvSpPr>
              <p:spPr>
                <a:xfrm>
                  <a:off x="-2929703" y="500392"/>
                  <a:ext cx="285790" cy="285750"/>
                </a:xfrm>
                <a:prstGeom prst="rect">
                  <a:avLst/>
                </a:prstGeom>
                <a:solidFill>
                  <a:srgbClr val="D7B0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5" name="TextBox 34"/>
                <p:cNvSpPr txBox="1"/>
                <p:nvPr userDrawn="1"/>
              </p:nvSpPr>
              <p:spPr>
                <a:xfrm>
                  <a:off x="-2500285" y="500392"/>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Yellow</a:t>
                  </a:r>
                </a:p>
                <a:p>
                  <a:pPr fontAlgn="auto">
                    <a:spcBef>
                      <a:spcPts val="0"/>
                    </a:spcBef>
                    <a:spcAft>
                      <a:spcPts val="0"/>
                    </a:spcAft>
                    <a:defRPr/>
                  </a:pPr>
                  <a:r>
                    <a:rPr lang="en-GB" sz="1000" dirty="0">
                      <a:solidFill>
                        <a:schemeClr val="tx1"/>
                      </a:solidFill>
                      <a:latin typeface="+mn-lt"/>
                      <a:cs typeface="+mn-cs"/>
                    </a:rPr>
                    <a:t>R215  G176  B18</a:t>
                  </a:r>
                  <a:endParaRPr lang="en-US" sz="1000" dirty="0">
                    <a:solidFill>
                      <a:schemeClr val="tx1"/>
                    </a:solidFill>
                    <a:latin typeface="+mn-lt"/>
                    <a:cs typeface="+mn-cs"/>
                  </a:endParaRPr>
                </a:p>
              </p:txBody>
            </p:sp>
          </p:grpSp>
          <p:grpSp>
            <p:nvGrpSpPr>
              <p:cNvPr id="25" name="Group 49"/>
              <p:cNvGrpSpPr>
                <a:grpSpLocks/>
              </p:cNvGrpSpPr>
              <p:nvPr userDrawn="1"/>
            </p:nvGrpSpPr>
            <p:grpSpPr bwMode="auto">
              <a:xfrm>
                <a:off x="-2983346" y="5414963"/>
                <a:ext cx="2864248" cy="307975"/>
                <a:chOff x="-2929703" y="500419"/>
                <a:chExt cx="2643920" cy="307975"/>
              </a:xfrm>
            </p:grpSpPr>
            <p:sp>
              <p:nvSpPr>
                <p:cNvPr id="32" name="Rectangle 31"/>
                <p:cNvSpPr/>
                <p:nvPr userDrawn="1"/>
              </p:nvSpPr>
              <p:spPr>
                <a:xfrm>
                  <a:off x="-2929703" y="500419"/>
                  <a:ext cx="285790" cy="285750"/>
                </a:xfrm>
                <a:prstGeom prst="rect">
                  <a:avLst/>
                </a:prstGeom>
                <a:solidFill>
                  <a:srgbClr val="D5872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3" name="TextBox 32"/>
                <p:cNvSpPr txBox="1"/>
                <p:nvPr userDrawn="1"/>
              </p:nvSpPr>
              <p:spPr>
                <a:xfrm>
                  <a:off x="-2500285" y="500419"/>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Orange</a:t>
                  </a:r>
                </a:p>
                <a:p>
                  <a:pPr fontAlgn="auto">
                    <a:spcBef>
                      <a:spcPts val="0"/>
                    </a:spcBef>
                    <a:spcAft>
                      <a:spcPts val="0"/>
                    </a:spcAft>
                    <a:defRPr/>
                  </a:pPr>
                  <a:r>
                    <a:rPr lang="en-GB" sz="1000" dirty="0">
                      <a:solidFill>
                        <a:schemeClr val="tx1"/>
                      </a:solidFill>
                      <a:latin typeface="+mn-lt"/>
                      <a:cs typeface="+mn-cs"/>
                    </a:rPr>
                    <a:t>R213  G135  B43</a:t>
                  </a:r>
                  <a:endParaRPr lang="en-US" sz="1000" dirty="0">
                    <a:solidFill>
                      <a:schemeClr val="tx1"/>
                    </a:solidFill>
                    <a:latin typeface="+mn-lt"/>
                    <a:cs typeface="+mn-cs"/>
                  </a:endParaRPr>
                </a:p>
              </p:txBody>
            </p:sp>
          </p:grpSp>
          <p:grpSp>
            <p:nvGrpSpPr>
              <p:cNvPr id="26" name="Group 52"/>
              <p:cNvGrpSpPr>
                <a:grpSpLocks/>
              </p:cNvGrpSpPr>
              <p:nvPr userDrawn="1"/>
            </p:nvGrpSpPr>
            <p:grpSpPr bwMode="auto">
              <a:xfrm>
                <a:off x="-2983346" y="5826125"/>
                <a:ext cx="2864248" cy="307975"/>
                <a:chOff x="-2929703" y="500445"/>
                <a:chExt cx="2643920" cy="307975"/>
              </a:xfrm>
            </p:grpSpPr>
            <p:sp>
              <p:nvSpPr>
                <p:cNvPr id="30" name="Rectangle 29"/>
                <p:cNvSpPr/>
                <p:nvPr userDrawn="1"/>
              </p:nvSpPr>
              <p:spPr>
                <a:xfrm>
                  <a:off x="-2929703" y="500445"/>
                  <a:ext cx="285790" cy="285750"/>
                </a:xfrm>
                <a:prstGeom prst="rect">
                  <a:avLst/>
                </a:prstGeom>
                <a:solidFill>
                  <a:srgbClr val="EE34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1" name="TextBox 30"/>
                <p:cNvSpPr txBox="1"/>
                <p:nvPr userDrawn="1"/>
              </p:nvSpPr>
              <p:spPr>
                <a:xfrm>
                  <a:off x="-2500285" y="500445"/>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Red</a:t>
                  </a:r>
                </a:p>
                <a:p>
                  <a:pPr fontAlgn="auto">
                    <a:spcBef>
                      <a:spcPts val="0"/>
                    </a:spcBef>
                    <a:spcAft>
                      <a:spcPts val="0"/>
                    </a:spcAft>
                    <a:defRPr/>
                  </a:pPr>
                  <a:r>
                    <a:rPr lang="en-GB" sz="1000" dirty="0">
                      <a:solidFill>
                        <a:schemeClr val="tx1"/>
                      </a:solidFill>
                      <a:latin typeface="+mn-lt"/>
                      <a:cs typeface="+mn-cs"/>
                    </a:rPr>
                    <a:t>R238  G52  B36</a:t>
                  </a:r>
                  <a:endParaRPr lang="en-US" sz="1000" dirty="0">
                    <a:solidFill>
                      <a:schemeClr val="tx1"/>
                    </a:solidFill>
                    <a:latin typeface="+mn-lt"/>
                    <a:cs typeface="+mn-cs"/>
                  </a:endParaRPr>
                </a:p>
              </p:txBody>
            </p:sp>
          </p:grpSp>
          <p:grpSp>
            <p:nvGrpSpPr>
              <p:cNvPr id="27" name="Group 55"/>
              <p:cNvGrpSpPr>
                <a:grpSpLocks/>
              </p:cNvGrpSpPr>
              <p:nvPr userDrawn="1"/>
            </p:nvGrpSpPr>
            <p:grpSpPr bwMode="auto">
              <a:xfrm>
                <a:off x="-2983346" y="6237288"/>
                <a:ext cx="2864248" cy="307975"/>
                <a:chOff x="-2929703" y="500475"/>
                <a:chExt cx="2643920" cy="307975"/>
              </a:xfrm>
            </p:grpSpPr>
            <p:sp>
              <p:nvSpPr>
                <p:cNvPr id="28" name="Rectangle 27"/>
                <p:cNvSpPr/>
                <p:nvPr userDrawn="1"/>
              </p:nvSpPr>
              <p:spPr>
                <a:xfrm>
                  <a:off x="-2929703" y="500475"/>
                  <a:ext cx="285790" cy="285750"/>
                </a:xfrm>
                <a:prstGeom prst="rect">
                  <a:avLst/>
                </a:prstGeom>
                <a:solidFill>
                  <a:srgbClr val="E201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9" name="TextBox 28"/>
                <p:cNvSpPr txBox="1"/>
                <p:nvPr userDrawn="1"/>
              </p:nvSpPr>
              <p:spPr>
                <a:xfrm>
                  <a:off x="-2500285" y="500475"/>
                  <a:ext cx="2214502"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a:t>
                  </a:r>
                  <a:r>
                    <a:rPr lang="en-GB" sz="1000" dirty="0" err="1">
                      <a:solidFill>
                        <a:schemeClr val="tx1"/>
                      </a:solidFill>
                      <a:latin typeface="+mn-lt"/>
                      <a:cs typeface="+mn-cs"/>
                    </a:rPr>
                    <a:t>Rubine</a:t>
                  </a:r>
                  <a:r>
                    <a:rPr lang="en-GB" sz="1000" dirty="0">
                      <a:solidFill>
                        <a:schemeClr val="tx1"/>
                      </a:solidFill>
                      <a:latin typeface="+mn-lt"/>
                      <a:cs typeface="+mn-cs"/>
                    </a:rPr>
                    <a:t> Red</a:t>
                  </a:r>
                </a:p>
                <a:p>
                  <a:pPr fontAlgn="auto">
                    <a:spcBef>
                      <a:spcPts val="0"/>
                    </a:spcBef>
                    <a:spcAft>
                      <a:spcPts val="0"/>
                    </a:spcAft>
                    <a:defRPr/>
                  </a:pPr>
                  <a:r>
                    <a:rPr lang="en-GB" sz="1000" dirty="0">
                      <a:solidFill>
                        <a:schemeClr val="tx1"/>
                      </a:solidFill>
                      <a:latin typeface="+mn-lt"/>
                      <a:cs typeface="+mn-cs"/>
                    </a:rPr>
                    <a:t>R226  G1  B119</a:t>
                  </a:r>
                  <a:endParaRPr lang="en-US" sz="1000" dirty="0">
                    <a:solidFill>
                      <a:schemeClr val="tx1"/>
                    </a:solidFill>
                    <a:latin typeface="+mn-lt"/>
                    <a:cs typeface="+mn-cs"/>
                  </a:endParaRPr>
                </a:p>
              </p:txBody>
            </p:sp>
          </p:grpSp>
        </p:grpSp>
        <p:sp>
          <p:nvSpPr>
            <p:cNvPr id="9" name="TextBox 8"/>
            <p:cNvSpPr txBox="1"/>
            <p:nvPr userDrawn="1"/>
          </p:nvSpPr>
          <p:spPr>
            <a:xfrm>
              <a:off x="-2976995" y="6626225"/>
              <a:ext cx="2715002" cy="123825"/>
            </a:xfrm>
            <a:prstGeom prst="rect">
              <a:avLst/>
            </a:prstGeom>
            <a:noFill/>
          </p:spPr>
          <p:txBody>
            <a:bodyPr lIns="0" tIns="0" rIns="0" bIns="0">
              <a:spAutoFit/>
            </a:bodyPr>
            <a:lstStyle/>
            <a:p>
              <a:pPr fontAlgn="auto">
                <a:spcBef>
                  <a:spcPts val="0"/>
                </a:spcBef>
                <a:spcAft>
                  <a:spcPts val="0"/>
                </a:spcAft>
                <a:defRPr/>
              </a:pPr>
              <a:r>
                <a:rPr lang="en-GB" sz="800" dirty="0">
                  <a:solidFill>
                    <a:prstClr val="black"/>
                  </a:solidFill>
                  <a:latin typeface="+mn-lt"/>
                  <a:cs typeface="+mn-cs"/>
                </a:rPr>
                <a:t>*This colour reference is for screen presentations only</a:t>
              </a:r>
              <a:endParaRPr lang="en-US" sz="1800" dirty="0">
                <a:solidFill>
                  <a:schemeClr val="tx1"/>
                </a:solidFill>
                <a:latin typeface="+mn-lt"/>
                <a:cs typeface="+mn-cs"/>
              </a:endParaRPr>
            </a:p>
          </p:txBody>
        </p:sp>
      </p:grpSp>
      <p:sp>
        <p:nvSpPr>
          <p:cNvPr id="2" name="Title 1"/>
          <p:cNvSpPr>
            <a:spLocks noGrp="1"/>
          </p:cNvSpPr>
          <p:nvPr>
            <p:ph type="title"/>
          </p:nvPr>
        </p:nvSpPr>
        <p:spPr>
          <a:xfrm>
            <a:off x="550862" y="2131200"/>
            <a:ext cx="9000000" cy="633600"/>
          </a:xfrm>
        </p:spPr>
        <p:txBody>
          <a:bodyPr/>
          <a:lstStyle>
            <a:lvl1pPr algn="l">
              <a:lnSpc>
                <a:spcPts val="2300"/>
              </a:lnSpc>
              <a:defRPr sz="2000" b="0" cap="none"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4096800" y="4338000"/>
            <a:ext cx="5457600" cy="1281600"/>
          </a:xfrm>
        </p:spPr>
        <p:txBody>
          <a:bodyPr>
            <a:noAutofit/>
          </a:bodyPr>
          <a:lstStyle>
            <a:lvl1pPr marL="0" indent="0" algn="r">
              <a:lnSpc>
                <a:spcPts val="4600"/>
              </a:lnSpc>
              <a:buNone/>
              <a:defRPr sz="4000" b="1">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49730" y="1578657"/>
            <a:ext cx="4376870"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730" y="2218419"/>
            <a:ext cx="4376870" cy="3951288"/>
          </a:xfrm>
        </p:spPr>
        <p:txBody>
          <a:bodyPr/>
          <a:lstStyle>
            <a:lvl1pPr>
              <a:defRPr sz="2400"/>
            </a:lvl1pPr>
            <a:lvl2pPr>
              <a:defRPr sz="2400"/>
            </a:lvl2pPr>
            <a:lvl3pPr>
              <a:defRPr sz="1600"/>
            </a:lvl3pPr>
            <a:lvl4pPr>
              <a:defRPr sz="16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44400" y="1578657"/>
            <a:ext cx="4378590"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4400" y="2218419"/>
            <a:ext cx="4378590" cy="3951288"/>
          </a:xfrm>
        </p:spPr>
        <p:txBody>
          <a:bodyPr/>
          <a:lstStyle>
            <a:lvl1pPr>
              <a:defRPr sz="2400"/>
            </a:lvl1pPr>
            <a:lvl2pPr>
              <a:defRPr sz="2400"/>
            </a:lvl2pPr>
            <a:lvl3pPr>
              <a:defRPr sz="1600"/>
            </a:lvl3pPr>
            <a:lvl4pPr>
              <a:defRPr sz="16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8"/>
          <p:cNvSpPr>
            <a:spLocks noGrp="1"/>
          </p:cNvSpPr>
          <p:nvPr>
            <p:ph type="sldNum" sz="quarter" idx="10"/>
          </p:nvPr>
        </p:nvSpPr>
        <p:spPr/>
        <p:txBody>
          <a:bodyPr/>
          <a:lstStyle>
            <a:lvl1pPr>
              <a:defRPr/>
            </a:lvl1pPr>
          </a:lstStyle>
          <a:p>
            <a:pPr>
              <a:defRPr/>
            </a:pPr>
            <a:fld id="{C4326E23-B3A7-48E6-AF94-8C57EEFC4E3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Slide Number Placeholder 5"/>
          <p:cNvSpPr>
            <a:spLocks noGrp="1"/>
          </p:cNvSpPr>
          <p:nvPr>
            <p:ph type="sldNum" sz="quarter" idx="10"/>
          </p:nvPr>
        </p:nvSpPr>
        <p:spPr/>
        <p:txBody>
          <a:bodyPr/>
          <a:lstStyle>
            <a:lvl1pPr>
              <a:defRPr/>
            </a:lvl1pPr>
          </a:lstStyle>
          <a:p>
            <a:pPr>
              <a:defRPr/>
            </a:pPr>
            <a:fld id="{C6C8395B-E7F0-402B-9429-F21004BC0CC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0862" y="489600"/>
            <a:ext cx="9001126" cy="752400"/>
          </a:xfrm>
        </p:spPr>
        <p:txBody>
          <a:bodyPr>
            <a:noAutofit/>
          </a:bodyPr>
          <a:lstStyle>
            <a:lvl1pPr algn="l">
              <a:defRPr sz="2800" b="1"/>
            </a:lvl1pPr>
          </a:lstStyle>
          <a:p>
            <a:r>
              <a:rPr lang="en-US" smtClean="0"/>
              <a:t>Click to edit Master title style</a:t>
            </a:r>
            <a:endParaRPr lang="en-US" dirty="0"/>
          </a:p>
        </p:txBody>
      </p:sp>
      <p:sp>
        <p:nvSpPr>
          <p:cNvPr id="3" name="Content Placeholder 2"/>
          <p:cNvSpPr>
            <a:spLocks noGrp="1"/>
          </p:cNvSpPr>
          <p:nvPr>
            <p:ph idx="1"/>
          </p:nvPr>
        </p:nvSpPr>
        <p:spPr>
          <a:xfrm>
            <a:off x="3987303" y="1857600"/>
            <a:ext cx="5537729" cy="4286044"/>
          </a:xfrm>
        </p:spPr>
        <p:txBody>
          <a:bodyPr/>
          <a:lstStyle>
            <a:lvl1pPr>
              <a:defRPr sz="2400"/>
            </a:lvl1pPr>
            <a:lvl2pPr>
              <a:defRPr sz="2400"/>
            </a:lvl2pPr>
            <a:lvl3pPr>
              <a:defRPr sz="16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50862" y="1857600"/>
            <a:ext cx="3203443" cy="4286044"/>
          </a:xfrm>
        </p:spPr>
        <p:txBody>
          <a:bodyPr>
            <a:normAutofit/>
          </a:bodyPr>
          <a:lstStyle>
            <a:lvl1pPr marL="0" indent="0">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A06E0C7C-FB01-43ED-BB08-F9F5A7B7B12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0863" y="488950"/>
            <a:ext cx="9001125" cy="752475"/>
          </a:xfrm>
        </p:spPr>
        <p:txBody>
          <a:bodyPr/>
          <a:lstStyle/>
          <a:p>
            <a:r>
              <a:rPr lang="en-US"/>
              <a:t>Click to edit Master title style</a:t>
            </a:r>
          </a:p>
        </p:txBody>
      </p:sp>
      <p:sp>
        <p:nvSpPr>
          <p:cNvPr id="3" name="Content Placeholder 2"/>
          <p:cNvSpPr>
            <a:spLocks noGrp="1"/>
          </p:cNvSpPr>
          <p:nvPr>
            <p:ph idx="1"/>
          </p:nvPr>
        </p:nvSpPr>
        <p:spPr>
          <a:xfrm>
            <a:off x="550863" y="1857375"/>
            <a:ext cx="9001125" cy="4268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B1326D9C-7C7D-4F59-AEDF-6A4D7ECB493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F794B5CE-F97D-4915-90FF-BF88BC93C6D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0863" y="488950"/>
            <a:ext cx="9001125" cy="7524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550863" y="1857375"/>
            <a:ext cx="9001125" cy="42687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9271000" y="6410325"/>
            <a:ext cx="274638" cy="252413"/>
          </a:xfrm>
          <a:prstGeom prst="rect">
            <a:avLst/>
          </a:prstGeom>
          <a:solidFill>
            <a:schemeClr val="accent1"/>
          </a:solidFill>
        </p:spPr>
        <p:txBody>
          <a:bodyPr vert="horz" wrap="none" lIns="0" tIns="0" rIns="0" bIns="0" rtlCol="0" anchor="ctr" anchorCtr="0"/>
          <a:lstStyle>
            <a:lvl1pPr algn="ctr" eaLnBrk="1" fontAlgn="auto" hangingPunct="1">
              <a:spcBef>
                <a:spcPts val="0"/>
              </a:spcBef>
              <a:spcAft>
                <a:spcPts val="0"/>
              </a:spcAft>
              <a:buClrTx/>
              <a:buFontTx/>
              <a:buNone/>
              <a:defRPr sz="1200">
                <a:solidFill>
                  <a:schemeClr val="accent2"/>
                </a:solidFill>
                <a:latin typeface="+mn-lt"/>
                <a:cs typeface="+mn-cs"/>
              </a:defRPr>
            </a:lvl1pPr>
          </a:lstStyle>
          <a:p>
            <a:pPr>
              <a:defRPr/>
            </a:pPr>
            <a:fld id="{890186AA-ED0D-4AD6-A1E8-93A6C2241B84}" type="slidenum">
              <a:rPr lang="en-US"/>
              <a:pPr>
                <a:defRPr/>
              </a:pPr>
              <a:t>‹#›</a:t>
            </a:fld>
            <a:endParaRPr lang="en-US" dirty="0"/>
          </a:p>
        </p:txBody>
      </p:sp>
      <p:cxnSp>
        <p:nvCxnSpPr>
          <p:cNvPr id="60" name="Straight Connector 59"/>
          <p:cNvCxnSpPr/>
          <p:nvPr/>
        </p:nvCxnSpPr>
        <p:spPr>
          <a:xfrm flipV="1">
            <a:off x="360363" y="349250"/>
            <a:ext cx="9186862" cy="7938"/>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360363" y="1357313"/>
            <a:ext cx="9186862" cy="1587"/>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32" name="Group 65"/>
          <p:cNvGrpSpPr>
            <a:grpSpLocks/>
          </p:cNvGrpSpPr>
          <p:nvPr/>
        </p:nvGrpSpPr>
        <p:grpSpPr bwMode="auto">
          <a:xfrm>
            <a:off x="-3136900" y="0"/>
            <a:ext cx="3017837" cy="6858000"/>
            <a:chOff x="-3137354" y="0"/>
            <a:chExt cx="3018256" cy="6858000"/>
          </a:xfrm>
        </p:grpSpPr>
        <p:grpSp>
          <p:nvGrpSpPr>
            <p:cNvPr id="1033" name="Group 64"/>
            <p:cNvGrpSpPr>
              <a:grpSpLocks/>
            </p:cNvGrpSpPr>
            <p:nvPr/>
          </p:nvGrpSpPr>
          <p:grpSpPr bwMode="auto">
            <a:xfrm>
              <a:off x="-3137354" y="0"/>
              <a:ext cx="3018256" cy="6858000"/>
              <a:chOff x="-3137354" y="0"/>
              <a:chExt cx="3018256" cy="6858000"/>
            </a:xfrm>
          </p:grpSpPr>
          <p:sp>
            <p:nvSpPr>
              <p:cNvPr id="69" name="Rectangle 68"/>
              <p:cNvSpPr/>
              <p:nvPr userDrawn="1"/>
            </p:nvSpPr>
            <p:spPr>
              <a:xfrm>
                <a:off x="-3137354" y="0"/>
                <a:ext cx="299444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70" name="TextBox 69"/>
              <p:cNvSpPr txBox="1"/>
              <p:nvPr userDrawn="1"/>
            </p:nvSpPr>
            <p:spPr>
              <a:xfrm>
                <a:off x="-2983346" y="100013"/>
                <a:ext cx="2840432" cy="152400"/>
              </a:xfrm>
              <a:prstGeom prst="rect">
                <a:avLst/>
              </a:prstGeom>
              <a:noFill/>
            </p:spPr>
            <p:txBody>
              <a:bodyPr lIns="0" tIns="0" rIns="0" bIns="0">
                <a:spAutoFit/>
              </a:bodyPr>
              <a:lstStyle/>
              <a:p>
                <a:pPr fontAlgn="auto">
                  <a:spcBef>
                    <a:spcPts val="0"/>
                  </a:spcBef>
                  <a:spcAft>
                    <a:spcPts val="0"/>
                  </a:spcAft>
                  <a:defRPr/>
                </a:pPr>
                <a:r>
                  <a:rPr lang="en-GB" sz="1000" b="1" dirty="0">
                    <a:solidFill>
                      <a:schemeClr val="accent2"/>
                    </a:solidFill>
                    <a:latin typeface="+mn-lt"/>
                    <a:cs typeface="+mn-cs"/>
                  </a:rPr>
                  <a:t>Colour palette for PowerPoint presentations</a:t>
                </a:r>
                <a:endParaRPr lang="en-US" sz="1000" b="1" dirty="0">
                  <a:solidFill>
                    <a:schemeClr val="accent2"/>
                  </a:solidFill>
                  <a:latin typeface="+mn-lt"/>
                  <a:cs typeface="+mn-cs"/>
                </a:endParaRPr>
              </a:p>
            </p:txBody>
          </p:sp>
          <p:grpSp>
            <p:nvGrpSpPr>
              <p:cNvPr id="1037" name="Group 58"/>
              <p:cNvGrpSpPr>
                <a:grpSpLocks/>
              </p:cNvGrpSpPr>
              <p:nvPr userDrawn="1"/>
            </p:nvGrpSpPr>
            <p:grpSpPr bwMode="auto">
              <a:xfrm>
                <a:off x="-2982571" y="611619"/>
                <a:ext cx="2863473" cy="307777"/>
                <a:chOff x="-2982571" y="611619"/>
                <a:chExt cx="2863473" cy="307777"/>
              </a:xfrm>
            </p:grpSpPr>
            <p:sp>
              <p:nvSpPr>
                <p:cNvPr id="113" name="Rectangle 9"/>
                <p:cNvSpPr/>
                <p:nvPr userDrawn="1"/>
              </p:nvSpPr>
              <p:spPr>
                <a:xfrm>
                  <a:off x="-2983346" y="611188"/>
                  <a:ext cx="309606" cy="285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14" name="TextBox 11"/>
                <p:cNvSpPr txBox="1"/>
                <p:nvPr userDrawn="1"/>
              </p:nvSpPr>
              <p:spPr>
                <a:xfrm>
                  <a:off x="-2518143" y="611188"/>
                  <a:ext cx="2399045"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Actuarial Bright Green</a:t>
                  </a:r>
                </a:p>
                <a:p>
                  <a:pPr fontAlgn="auto">
                    <a:spcBef>
                      <a:spcPts val="0"/>
                    </a:spcBef>
                    <a:spcAft>
                      <a:spcPts val="0"/>
                    </a:spcAft>
                    <a:defRPr/>
                  </a:pPr>
                  <a:r>
                    <a:rPr lang="en-GB" sz="1000" dirty="0">
                      <a:solidFill>
                        <a:schemeClr val="tx1"/>
                      </a:solidFill>
                      <a:latin typeface="+mn-lt"/>
                      <a:cs typeface="+mn-cs"/>
                    </a:rPr>
                    <a:t>R148  G166  B31</a:t>
                  </a:r>
                  <a:endParaRPr lang="en-US" sz="1000" dirty="0">
                    <a:solidFill>
                      <a:schemeClr val="tx1"/>
                    </a:solidFill>
                    <a:latin typeface="+mn-lt"/>
                    <a:cs typeface="+mn-cs"/>
                  </a:endParaRPr>
                </a:p>
              </p:txBody>
            </p:sp>
          </p:grpSp>
          <p:grpSp>
            <p:nvGrpSpPr>
              <p:cNvPr id="1038" name="Group 13"/>
              <p:cNvGrpSpPr>
                <a:grpSpLocks/>
              </p:cNvGrpSpPr>
              <p:nvPr userDrawn="1"/>
            </p:nvGrpSpPr>
            <p:grpSpPr bwMode="auto">
              <a:xfrm>
                <a:off x="-2982575" y="1017117"/>
                <a:ext cx="2863476" cy="307777"/>
                <a:chOff x="-2928990" y="500042"/>
                <a:chExt cx="2643206" cy="307777"/>
              </a:xfrm>
            </p:grpSpPr>
            <p:sp>
              <p:nvSpPr>
                <p:cNvPr id="111" name="Rectangle 14"/>
                <p:cNvSpPr/>
                <p:nvPr userDrawn="1"/>
              </p:nvSpPr>
              <p:spPr>
                <a:xfrm>
                  <a:off x="-2929702" y="500513"/>
                  <a:ext cx="285790" cy="285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12" name="TextBox 15"/>
                <p:cNvSpPr txBox="1"/>
                <p:nvPr userDrawn="1"/>
              </p:nvSpPr>
              <p:spPr>
                <a:xfrm>
                  <a:off x="-2500284" y="500513"/>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Actuarial Slate</a:t>
                  </a:r>
                </a:p>
                <a:p>
                  <a:pPr fontAlgn="auto">
                    <a:spcBef>
                      <a:spcPts val="0"/>
                    </a:spcBef>
                    <a:spcAft>
                      <a:spcPts val="0"/>
                    </a:spcAft>
                    <a:defRPr/>
                  </a:pPr>
                  <a:r>
                    <a:rPr lang="en-GB" sz="1000" dirty="0">
                      <a:solidFill>
                        <a:schemeClr val="tx1"/>
                      </a:solidFill>
                      <a:latin typeface="+mn-lt"/>
                      <a:cs typeface="+mn-cs"/>
                    </a:rPr>
                    <a:t>R32  G44  B52 *</a:t>
                  </a:r>
                  <a:endParaRPr lang="en-US" sz="800" dirty="0">
                    <a:solidFill>
                      <a:schemeClr val="tx1"/>
                    </a:solidFill>
                    <a:latin typeface="+mn-lt"/>
                    <a:cs typeface="+mn-cs"/>
                  </a:endParaRPr>
                </a:p>
              </p:txBody>
            </p:sp>
          </p:grpSp>
          <p:grpSp>
            <p:nvGrpSpPr>
              <p:cNvPr id="1039" name="Group 16"/>
              <p:cNvGrpSpPr>
                <a:grpSpLocks/>
              </p:cNvGrpSpPr>
              <p:nvPr userDrawn="1"/>
            </p:nvGrpSpPr>
            <p:grpSpPr bwMode="auto">
              <a:xfrm>
                <a:off x="-2982575" y="1714362"/>
                <a:ext cx="2863476" cy="307777"/>
                <a:chOff x="-2928990" y="500042"/>
                <a:chExt cx="2643206" cy="307777"/>
              </a:xfrm>
            </p:grpSpPr>
            <p:sp>
              <p:nvSpPr>
                <p:cNvPr id="109" name="Rectangle 17"/>
                <p:cNvSpPr/>
                <p:nvPr userDrawn="1"/>
              </p:nvSpPr>
              <p:spPr>
                <a:xfrm>
                  <a:off x="-2929702" y="500180"/>
                  <a:ext cx="285790" cy="2857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10" name="TextBox 18"/>
                <p:cNvSpPr txBox="1"/>
                <p:nvPr userDrawn="1"/>
              </p:nvSpPr>
              <p:spPr>
                <a:xfrm>
                  <a:off x="-2500284" y="500180"/>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Olive Green</a:t>
                  </a:r>
                </a:p>
                <a:p>
                  <a:pPr fontAlgn="auto">
                    <a:spcBef>
                      <a:spcPts val="0"/>
                    </a:spcBef>
                    <a:spcAft>
                      <a:spcPts val="0"/>
                    </a:spcAft>
                    <a:defRPr/>
                  </a:pPr>
                  <a:r>
                    <a:rPr lang="en-GB" sz="1000" dirty="0">
                      <a:solidFill>
                        <a:schemeClr val="tx1"/>
                      </a:solidFill>
                      <a:latin typeface="+mn-lt"/>
                      <a:cs typeface="+mn-cs"/>
                    </a:rPr>
                    <a:t>R120  G162  B47</a:t>
                  </a:r>
                  <a:endParaRPr lang="en-US" sz="1000" dirty="0">
                    <a:solidFill>
                      <a:schemeClr val="tx1"/>
                    </a:solidFill>
                    <a:latin typeface="+mn-lt"/>
                    <a:cs typeface="+mn-cs"/>
                  </a:endParaRPr>
                </a:p>
              </p:txBody>
            </p:sp>
          </p:grpSp>
          <p:sp>
            <p:nvSpPr>
              <p:cNvPr id="74" name="TextBox 73"/>
              <p:cNvSpPr txBox="1"/>
              <p:nvPr userDrawn="1"/>
            </p:nvSpPr>
            <p:spPr>
              <a:xfrm>
                <a:off x="-2983346" y="1500188"/>
                <a:ext cx="2400633" cy="153987"/>
              </a:xfrm>
              <a:prstGeom prst="rect">
                <a:avLst/>
              </a:prstGeom>
              <a:noFill/>
            </p:spPr>
            <p:txBody>
              <a:bodyPr lIns="0" tIns="0" rIns="0" bIns="0">
                <a:spAutoFit/>
              </a:bodyPr>
              <a:lstStyle/>
              <a:p>
                <a:pPr fontAlgn="auto">
                  <a:spcBef>
                    <a:spcPts val="0"/>
                  </a:spcBef>
                  <a:spcAft>
                    <a:spcPts val="0"/>
                  </a:spcAft>
                  <a:defRPr/>
                </a:pPr>
                <a:r>
                  <a:rPr lang="en-GB" sz="1000" b="1" dirty="0">
                    <a:solidFill>
                      <a:schemeClr val="tx1"/>
                    </a:solidFill>
                    <a:latin typeface="+mn-lt"/>
                    <a:cs typeface="+mn-cs"/>
                  </a:rPr>
                  <a:t>Secondary colour palette</a:t>
                </a:r>
                <a:endParaRPr lang="en-US" sz="1000" b="1" dirty="0">
                  <a:solidFill>
                    <a:schemeClr val="tx1"/>
                  </a:solidFill>
                  <a:latin typeface="+mn-lt"/>
                  <a:cs typeface="+mn-cs"/>
                </a:endParaRPr>
              </a:p>
            </p:txBody>
          </p:sp>
          <p:sp>
            <p:nvSpPr>
              <p:cNvPr id="75" name="TextBox 74"/>
              <p:cNvSpPr txBox="1"/>
              <p:nvPr userDrawn="1"/>
            </p:nvSpPr>
            <p:spPr>
              <a:xfrm>
                <a:off x="-2983346" y="376238"/>
                <a:ext cx="2400633" cy="152400"/>
              </a:xfrm>
              <a:prstGeom prst="rect">
                <a:avLst/>
              </a:prstGeom>
              <a:noFill/>
            </p:spPr>
            <p:txBody>
              <a:bodyPr lIns="0" tIns="0" rIns="0" bIns="0">
                <a:spAutoFit/>
              </a:bodyPr>
              <a:lstStyle/>
              <a:p>
                <a:pPr fontAlgn="auto">
                  <a:spcBef>
                    <a:spcPts val="0"/>
                  </a:spcBef>
                  <a:spcAft>
                    <a:spcPts val="0"/>
                  </a:spcAft>
                  <a:defRPr/>
                </a:pPr>
                <a:r>
                  <a:rPr lang="en-GB" sz="1000" b="1" dirty="0">
                    <a:solidFill>
                      <a:schemeClr val="tx1"/>
                    </a:solidFill>
                    <a:latin typeface="+mn-lt"/>
                    <a:cs typeface="+mn-cs"/>
                  </a:rPr>
                  <a:t>Primary colour palette</a:t>
                </a:r>
                <a:endParaRPr lang="en-US" sz="1000" b="1" dirty="0">
                  <a:solidFill>
                    <a:schemeClr val="tx1"/>
                  </a:solidFill>
                  <a:latin typeface="+mn-lt"/>
                  <a:cs typeface="+mn-cs"/>
                </a:endParaRPr>
              </a:p>
            </p:txBody>
          </p:sp>
          <p:grpSp>
            <p:nvGrpSpPr>
              <p:cNvPr id="1042" name="Group 24"/>
              <p:cNvGrpSpPr>
                <a:grpSpLocks/>
              </p:cNvGrpSpPr>
              <p:nvPr userDrawn="1"/>
            </p:nvGrpSpPr>
            <p:grpSpPr bwMode="auto">
              <a:xfrm>
                <a:off x="-2982575" y="2125498"/>
                <a:ext cx="2863476" cy="307777"/>
                <a:chOff x="-2928990" y="500042"/>
                <a:chExt cx="2643206" cy="307777"/>
              </a:xfrm>
            </p:grpSpPr>
            <p:sp>
              <p:nvSpPr>
                <p:cNvPr id="107" name="Rectangle 106"/>
                <p:cNvSpPr/>
                <p:nvPr userDrawn="1"/>
              </p:nvSpPr>
              <p:spPr>
                <a:xfrm>
                  <a:off x="-2929702" y="500207"/>
                  <a:ext cx="285790" cy="285750"/>
                </a:xfrm>
                <a:prstGeom prst="rect">
                  <a:avLst/>
                </a:prstGeom>
                <a:solidFill>
                  <a:srgbClr val="00937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8" name="TextBox 107"/>
                <p:cNvSpPr txBox="1"/>
                <p:nvPr userDrawn="1"/>
              </p:nvSpPr>
              <p:spPr>
                <a:xfrm>
                  <a:off x="-2500284" y="500207"/>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Bottle Green</a:t>
                  </a:r>
                </a:p>
                <a:p>
                  <a:pPr fontAlgn="auto">
                    <a:spcBef>
                      <a:spcPts val="0"/>
                    </a:spcBef>
                    <a:spcAft>
                      <a:spcPts val="0"/>
                    </a:spcAft>
                    <a:defRPr/>
                  </a:pPr>
                  <a:r>
                    <a:rPr lang="en-GB" sz="1000" dirty="0">
                      <a:solidFill>
                        <a:schemeClr val="tx1"/>
                      </a:solidFill>
                      <a:latin typeface="+mn-lt"/>
                      <a:cs typeface="+mn-cs"/>
                    </a:rPr>
                    <a:t>R0  G147  B127</a:t>
                  </a:r>
                  <a:endParaRPr lang="en-US" sz="1000" dirty="0">
                    <a:solidFill>
                      <a:schemeClr val="tx1"/>
                    </a:solidFill>
                    <a:latin typeface="+mn-lt"/>
                    <a:cs typeface="+mn-cs"/>
                  </a:endParaRPr>
                </a:p>
              </p:txBody>
            </p:sp>
          </p:grpSp>
          <p:grpSp>
            <p:nvGrpSpPr>
              <p:cNvPr id="1043" name="Group 27"/>
              <p:cNvGrpSpPr>
                <a:grpSpLocks/>
              </p:cNvGrpSpPr>
              <p:nvPr userDrawn="1"/>
            </p:nvGrpSpPr>
            <p:grpSpPr bwMode="auto">
              <a:xfrm>
                <a:off x="-2982575" y="2536634"/>
                <a:ext cx="2863476" cy="307777"/>
                <a:chOff x="-2928990" y="500042"/>
                <a:chExt cx="2643206" cy="307777"/>
              </a:xfrm>
            </p:grpSpPr>
            <p:sp>
              <p:nvSpPr>
                <p:cNvPr id="105" name="Rectangle 104"/>
                <p:cNvSpPr/>
                <p:nvPr userDrawn="1"/>
              </p:nvSpPr>
              <p:spPr>
                <a:xfrm>
                  <a:off x="-2929702" y="500233"/>
                  <a:ext cx="285790" cy="285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6" name="TextBox 105"/>
                <p:cNvSpPr txBox="1"/>
                <p:nvPr userDrawn="1"/>
              </p:nvSpPr>
              <p:spPr>
                <a:xfrm>
                  <a:off x="-2500284" y="500233"/>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Turquoise</a:t>
                  </a:r>
                </a:p>
                <a:p>
                  <a:pPr fontAlgn="auto">
                    <a:spcBef>
                      <a:spcPts val="0"/>
                    </a:spcBef>
                    <a:spcAft>
                      <a:spcPts val="0"/>
                    </a:spcAft>
                    <a:defRPr/>
                  </a:pPr>
                  <a:r>
                    <a:rPr lang="en-GB" sz="1000" dirty="0">
                      <a:solidFill>
                        <a:schemeClr val="tx1"/>
                      </a:solidFill>
                      <a:latin typeface="+mn-lt"/>
                      <a:cs typeface="+mn-cs"/>
                    </a:rPr>
                    <a:t>R0  G138  B176</a:t>
                  </a:r>
                  <a:endParaRPr lang="en-US" sz="1000" dirty="0">
                    <a:solidFill>
                      <a:schemeClr val="tx1"/>
                    </a:solidFill>
                    <a:latin typeface="+mn-lt"/>
                    <a:cs typeface="+mn-cs"/>
                  </a:endParaRPr>
                </a:p>
              </p:txBody>
            </p:sp>
          </p:grpSp>
          <p:grpSp>
            <p:nvGrpSpPr>
              <p:cNvPr id="1044" name="Group 60"/>
              <p:cNvGrpSpPr>
                <a:grpSpLocks/>
              </p:cNvGrpSpPr>
              <p:nvPr userDrawn="1"/>
            </p:nvGrpSpPr>
            <p:grpSpPr bwMode="auto">
              <a:xfrm>
                <a:off x="-2982571" y="2947770"/>
                <a:ext cx="2863473" cy="307777"/>
                <a:chOff x="-2982571" y="2947770"/>
                <a:chExt cx="2863473" cy="307777"/>
              </a:xfrm>
            </p:grpSpPr>
            <p:sp>
              <p:nvSpPr>
                <p:cNvPr id="103" name="Rectangle 102"/>
                <p:cNvSpPr/>
                <p:nvPr userDrawn="1"/>
              </p:nvSpPr>
              <p:spPr>
                <a:xfrm>
                  <a:off x="-2983346" y="2947988"/>
                  <a:ext cx="309606" cy="285750"/>
                </a:xfrm>
                <a:prstGeom prst="rect">
                  <a:avLst/>
                </a:prstGeom>
                <a:solidFill>
                  <a:srgbClr val="1AA0A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4" name="TextBox 103"/>
                <p:cNvSpPr txBox="1"/>
                <p:nvPr userDrawn="1"/>
              </p:nvSpPr>
              <p:spPr>
                <a:xfrm>
                  <a:off x="-2518143" y="2947988"/>
                  <a:ext cx="2399045"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Aqua Blue</a:t>
                  </a:r>
                </a:p>
                <a:p>
                  <a:pPr fontAlgn="auto">
                    <a:spcBef>
                      <a:spcPts val="0"/>
                    </a:spcBef>
                    <a:spcAft>
                      <a:spcPts val="0"/>
                    </a:spcAft>
                    <a:defRPr/>
                  </a:pPr>
                  <a:r>
                    <a:rPr lang="en-GB" sz="1000" dirty="0">
                      <a:solidFill>
                        <a:schemeClr val="tx1"/>
                      </a:solidFill>
                      <a:latin typeface="+mn-lt"/>
                      <a:cs typeface="+mn-cs"/>
                    </a:rPr>
                    <a:t>R26 G160  B170</a:t>
                  </a:r>
                  <a:endParaRPr lang="en-US" sz="1000" dirty="0">
                    <a:solidFill>
                      <a:schemeClr val="tx1"/>
                    </a:solidFill>
                    <a:latin typeface="+mn-lt"/>
                    <a:cs typeface="+mn-cs"/>
                  </a:endParaRPr>
                </a:p>
              </p:txBody>
            </p:sp>
          </p:grpSp>
          <p:grpSp>
            <p:nvGrpSpPr>
              <p:cNvPr id="1045" name="Group 33"/>
              <p:cNvGrpSpPr>
                <a:grpSpLocks/>
              </p:cNvGrpSpPr>
              <p:nvPr userDrawn="1"/>
            </p:nvGrpSpPr>
            <p:grpSpPr bwMode="auto">
              <a:xfrm>
                <a:off x="-2982575" y="3358906"/>
                <a:ext cx="2863476" cy="307777"/>
                <a:chOff x="-2928990" y="500042"/>
                <a:chExt cx="2643206" cy="307777"/>
              </a:xfrm>
            </p:grpSpPr>
            <p:sp>
              <p:nvSpPr>
                <p:cNvPr id="101" name="Rectangle 100"/>
                <p:cNvSpPr/>
                <p:nvPr userDrawn="1"/>
              </p:nvSpPr>
              <p:spPr>
                <a:xfrm>
                  <a:off x="-2929702" y="500286"/>
                  <a:ext cx="285790" cy="285750"/>
                </a:xfrm>
                <a:prstGeom prst="rect">
                  <a:avLst/>
                </a:prstGeom>
                <a:solidFill>
                  <a:srgbClr val="7ECDC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2" name="TextBox 101"/>
                <p:cNvSpPr txBox="1"/>
                <p:nvPr userDrawn="1"/>
              </p:nvSpPr>
              <p:spPr>
                <a:xfrm>
                  <a:off x="-2500284" y="500286"/>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Pastel Green</a:t>
                  </a:r>
                </a:p>
                <a:p>
                  <a:pPr fontAlgn="auto">
                    <a:spcBef>
                      <a:spcPts val="0"/>
                    </a:spcBef>
                    <a:spcAft>
                      <a:spcPts val="0"/>
                    </a:spcAft>
                    <a:defRPr/>
                  </a:pPr>
                  <a:r>
                    <a:rPr lang="en-GB" sz="1000" dirty="0">
                      <a:solidFill>
                        <a:schemeClr val="tx1"/>
                      </a:solidFill>
                      <a:latin typeface="+mn-lt"/>
                      <a:cs typeface="+mn-cs"/>
                    </a:rPr>
                    <a:t>R126  G205  B195</a:t>
                  </a:r>
                  <a:endParaRPr lang="en-US" sz="1000" dirty="0">
                    <a:solidFill>
                      <a:schemeClr val="tx1"/>
                    </a:solidFill>
                    <a:latin typeface="+mn-lt"/>
                    <a:cs typeface="+mn-cs"/>
                  </a:endParaRPr>
                </a:p>
              </p:txBody>
            </p:sp>
          </p:grpSp>
          <p:grpSp>
            <p:nvGrpSpPr>
              <p:cNvPr id="1046" name="Group 36"/>
              <p:cNvGrpSpPr>
                <a:grpSpLocks/>
              </p:cNvGrpSpPr>
              <p:nvPr userDrawn="1"/>
            </p:nvGrpSpPr>
            <p:grpSpPr bwMode="auto">
              <a:xfrm>
                <a:off x="-2982575" y="3770042"/>
                <a:ext cx="2863476" cy="307777"/>
                <a:chOff x="-2928990" y="500042"/>
                <a:chExt cx="2643206" cy="307777"/>
              </a:xfrm>
            </p:grpSpPr>
            <p:sp>
              <p:nvSpPr>
                <p:cNvPr id="99" name="Rectangle 98"/>
                <p:cNvSpPr/>
                <p:nvPr userDrawn="1"/>
              </p:nvSpPr>
              <p:spPr>
                <a:xfrm>
                  <a:off x="-2929702" y="500313"/>
                  <a:ext cx="285790" cy="2857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0" name="TextBox 99"/>
                <p:cNvSpPr txBox="1"/>
                <p:nvPr userDrawn="1"/>
              </p:nvSpPr>
              <p:spPr>
                <a:xfrm>
                  <a:off x="-2500284" y="500313"/>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Light Purple</a:t>
                  </a:r>
                </a:p>
                <a:p>
                  <a:pPr fontAlgn="auto">
                    <a:spcBef>
                      <a:spcPts val="0"/>
                    </a:spcBef>
                    <a:spcAft>
                      <a:spcPts val="0"/>
                    </a:spcAft>
                    <a:defRPr/>
                  </a:pPr>
                  <a:r>
                    <a:rPr lang="en-GB" sz="1000" dirty="0">
                      <a:solidFill>
                        <a:schemeClr val="tx1"/>
                      </a:solidFill>
                      <a:latin typeface="+mn-lt"/>
                      <a:cs typeface="+mn-cs"/>
                    </a:rPr>
                    <a:t>R123  G149  B174*</a:t>
                  </a:r>
                  <a:endParaRPr lang="en-US" sz="1000" dirty="0">
                    <a:solidFill>
                      <a:schemeClr val="tx1"/>
                    </a:solidFill>
                    <a:latin typeface="+mn-lt"/>
                    <a:cs typeface="+mn-cs"/>
                  </a:endParaRPr>
                </a:p>
              </p:txBody>
            </p:sp>
          </p:grpSp>
          <p:grpSp>
            <p:nvGrpSpPr>
              <p:cNvPr id="1047" name="Group 63"/>
              <p:cNvGrpSpPr>
                <a:grpSpLocks/>
              </p:cNvGrpSpPr>
              <p:nvPr userDrawn="1"/>
            </p:nvGrpSpPr>
            <p:grpSpPr bwMode="auto">
              <a:xfrm>
                <a:off x="-2982571" y="4181178"/>
                <a:ext cx="2863473" cy="307777"/>
                <a:chOff x="-2982571" y="4181178"/>
                <a:chExt cx="2863473" cy="307777"/>
              </a:xfrm>
            </p:grpSpPr>
            <p:sp>
              <p:nvSpPr>
                <p:cNvPr id="97" name="Rectangle 96"/>
                <p:cNvSpPr/>
                <p:nvPr userDrawn="1"/>
              </p:nvSpPr>
              <p:spPr>
                <a:xfrm>
                  <a:off x="-2983346" y="4181475"/>
                  <a:ext cx="309606" cy="285750"/>
                </a:xfrm>
                <a:prstGeom prst="rect">
                  <a:avLst/>
                </a:prstGeom>
                <a:solidFill>
                  <a:srgbClr val="616B9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8" name="TextBox 97"/>
                <p:cNvSpPr txBox="1"/>
                <p:nvPr userDrawn="1"/>
              </p:nvSpPr>
              <p:spPr>
                <a:xfrm>
                  <a:off x="-2518143" y="4181475"/>
                  <a:ext cx="2399045"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Purple</a:t>
                  </a:r>
                </a:p>
                <a:p>
                  <a:pPr fontAlgn="auto">
                    <a:spcBef>
                      <a:spcPts val="0"/>
                    </a:spcBef>
                    <a:spcAft>
                      <a:spcPts val="0"/>
                    </a:spcAft>
                    <a:defRPr/>
                  </a:pPr>
                  <a:r>
                    <a:rPr lang="en-GB" sz="1000" dirty="0">
                      <a:solidFill>
                        <a:schemeClr val="tx1"/>
                      </a:solidFill>
                      <a:latin typeface="+mn-lt"/>
                      <a:cs typeface="+mn-cs"/>
                    </a:rPr>
                    <a:t>R97  G107  B156</a:t>
                  </a:r>
                  <a:endParaRPr lang="en-US" sz="1000" dirty="0">
                    <a:solidFill>
                      <a:schemeClr val="tx1"/>
                    </a:solidFill>
                    <a:latin typeface="+mn-lt"/>
                    <a:cs typeface="+mn-cs"/>
                  </a:endParaRPr>
                </a:p>
              </p:txBody>
            </p:sp>
          </p:grpSp>
          <p:grpSp>
            <p:nvGrpSpPr>
              <p:cNvPr id="1048" name="Group 43"/>
              <p:cNvGrpSpPr>
                <a:grpSpLocks/>
              </p:cNvGrpSpPr>
              <p:nvPr userDrawn="1"/>
            </p:nvGrpSpPr>
            <p:grpSpPr bwMode="auto">
              <a:xfrm>
                <a:off x="-2982575" y="4592314"/>
                <a:ext cx="2863476" cy="307777"/>
                <a:chOff x="-2928990" y="500042"/>
                <a:chExt cx="2643206" cy="307777"/>
              </a:xfrm>
            </p:grpSpPr>
            <p:sp>
              <p:nvSpPr>
                <p:cNvPr id="95" name="Rectangle 94"/>
                <p:cNvSpPr/>
                <p:nvPr userDrawn="1"/>
              </p:nvSpPr>
              <p:spPr>
                <a:xfrm>
                  <a:off x="-2929702" y="500366"/>
                  <a:ext cx="285790" cy="285750"/>
                </a:xfrm>
                <a:prstGeom prst="rect">
                  <a:avLst/>
                </a:prstGeom>
                <a:solidFill>
                  <a:srgbClr val="BAA3A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6" name="TextBox 95"/>
                <p:cNvSpPr txBox="1"/>
                <p:nvPr userDrawn="1"/>
              </p:nvSpPr>
              <p:spPr>
                <a:xfrm>
                  <a:off x="-2500284" y="500366"/>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Ecru</a:t>
                  </a:r>
                </a:p>
                <a:p>
                  <a:pPr fontAlgn="auto">
                    <a:spcBef>
                      <a:spcPts val="0"/>
                    </a:spcBef>
                    <a:spcAft>
                      <a:spcPts val="0"/>
                    </a:spcAft>
                    <a:defRPr/>
                  </a:pPr>
                  <a:r>
                    <a:rPr lang="en-GB" sz="1000" dirty="0">
                      <a:solidFill>
                        <a:schemeClr val="tx1"/>
                      </a:solidFill>
                      <a:latin typeface="+mn-lt"/>
                      <a:cs typeface="+mn-cs"/>
                    </a:rPr>
                    <a:t>R186  G163  B171</a:t>
                  </a:r>
                  <a:endParaRPr lang="en-US" sz="1000" dirty="0">
                    <a:solidFill>
                      <a:schemeClr val="tx1"/>
                    </a:solidFill>
                    <a:latin typeface="+mn-lt"/>
                    <a:cs typeface="+mn-cs"/>
                  </a:endParaRPr>
                </a:p>
              </p:txBody>
            </p:sp>
          </p:grpSp>
          <p:grpSp>
            <p:nvGrpSpPr>
              <p:cNvPr id="1049" name="Group 46"/>
              <p:cNvGrpSpPr>
                <a:grpSpLocks/>
              </p:cNvGrpSpPr>
              <p:nvPr userDrawn="1"/>
            </p:nvGrpSpPr>
            <p:grpSpPr bwMode="auto">
              <a:xfrm>
                <a:off x="-2982575" y="5003450"/>
                <a:ext cx="2863476" cy="307777"/>
                <a:chOff x="-2928990" y="500042"/>
                <a:chExt cx="2643206" cy="307777"/>
              </a:xfrm>
            </p:grpSpPr>
            <p:sp>
              <p:nvSpPr>
                <p:cNvPr id="93" name="Rectangle 92"/>
                <p:cNvSpPr/>
                <p:nvPr userDrawn="1"/>
              </p:nvSpPr>
              <p:spPr>
                <a:xfrm>
                  <a:off x="-2929702" y="500392"/>
                  <a:ext cx="285790" cy="285750"/>
                </a:xfrm>
                <a:prstGeom prst="rect">
                  <a:avLst/>
                </a:prstGeom>
                <a:solidFill>
                  <a:srgbClr val="D7B0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4" name="TextBox 93"/>
                <p:cNvSpPr txBox="1"/>
                <p:nvPr userDrawn="1"/>
              </p:nvSpPr>
              <p:spPr>
                <a:xfrm>
                  <a:off x="-2500284" y="500392"/>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Yellow</a:t>
                  </a:r>
                </a:p>
                <a:p>
                  <a:pPr fontAlgn="auto">
                    <a:spcBef>
                      <a:spcPts val="0"/>
                    </a:spcBef>
                    <a:spcAft>
                      <a:spcPts val="0"/>
                    </a:spcAft>
                    <a:defRPr/>
                  </a:pPr>
                  <a:r>
                    <a:rPr lang="en-GB" sz="1000" dirty="0">
                      <a:solidFill>
                        <a:schemeClr val="tx1"/>
                      </a:solidFill>
                      <a:latin typeface="+mn-lt"/>
                      <a:cs typeface="+mn-cs"/>
                    </a:rPr>
                    <a:t>R215  G176  B18</a:t>
                  </a:r>
                  <a:endParaRPr lang="en-US" sz="1000" dirty="0">
                    <a:solidFill>
                      <a:schemeClr val="tx1"/>
                    </a:solidFill>
                    <a:latin typeface="+mn-lt"/>
                    <a:cs typeface="+mn-cs"/>
                  </a:endParaRPr>
                </a:p>
              </p:txBody>
            </p:sp>
          </p:grpSp>
          <p:grpSp>
            <p:nvGrpSpPr>
              <p:cNvPr id="1050" name="Group 49"/>
              <p:cNvGrpSpPr>
                <a:grpSpLocks/>
              </p:cNvGrpSpPr>
              <p:nvPr userDrawn="1"/>
            </p:nvGrpSpPr>
            <p:grpSpPr bwMode="auto">
              <a:xfrm>
                <a:off x="-2982575" y="5414586"/>
                <a:ext cx="2863476" cy="307777"/>
                <a:chOff x="-2928990" y="500042"/>
                <a:chExt cx="2643206" cy="307777"/>
              </a:xfrm>
            </p:grpSpPr>
            <p:sp>
              <p:nvSpPr>
                <p:cNvPr id="91" name="Rectangle 90"/>
                <p:cNvSpPr/>
                <p:nvPr userDrawn="1"/>
              </p:nvSpPr>
              <p:spPr>
                <a:xfrm>
                  <a:off x="-2929702" y="500419"/>
                  <a:ext cx="285790" cy="285750"/>
                </a:xfrm>
                <a:prstGeom prst="rect">
                  <a:avLst/>
                </a:prstGeom>
                <a:solidFill>
                  <a:srgbClr val="D5872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2" name="TextBox 91"/>
                <p:cNvSpPr txBox="1"/>
                <p:nvPr userDrawn="1"/>
              </p:nvSpPr>
              <p:spPr>
                <a:xfrm>
                  <a:off x="-2500284" y="500419"/>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Orange</a:t>
                  </a:r>
                </a:p>
                <a:p>
                  <a:pPr fontAlgn="auto">
                    <a:spcBef>
                      <a:spcPts val="0"/>
                    </a:spcBef>
                    <a:spcAft>
                      <a:spcPts val="0"/>
                    </a:spcAft>
                    <a:defRPr/>
                  </a:pPr>
                  <a:r>
                    <a:rPr lang="en-GB" sz="1000" dirty="0">
                      <a:solidFill>
                        <a:schemeClr val="tx1"/>
                      </a:solidFill>
                      <a:latin typeface="+mn-lt"/>
                      <a:cs typeface="+mn-cs"/>
                    </a:rPr>
                    <a:t>R213  G135  B43</a:t>
                  </a:r>
                  <a:endParaRPr lang="en-US" sz="1000" dirty="0">
                    <a:solidFill>
                      <a:schemeClr val="tx1"/>
                    </a:solidFill>
                    <a:latin typeface="+mn-lt"/>
                    <a:cs typeface="+mn-cs"/>
                  </a:endParaRPr>
                </a:p>
              </p:txBody>
            </p:sp>
          </p:grpSp>
          <p:grpSp>
            <p:nvGrpSpPr>
              <p:cNvPr id="1051" name="Group 52"/>
              <p:cNvGrpSpPr>
                <a:grpSpLocks/>
              </p:cNvGrpSpPr>
              <p:nvPr userDrawn="1"/>
            </p:nvGrpSpPr>
            <p:grpSpPr bwMode="auto">
              <a:xfrm>
                <a:off x="-2982575" y="5825722"/>
                <a:ext cx="2863476" cy="307777"/>
                <a:chOff x="-2928990" y="500042"/>
                <a:chExt cx="2643206" cy="307777"/>
              </a:xfrm>
            </p:grpSpPr>
            <p:sp>
              <p:nvSpPr>
                <p:cNvPr id="89" name="Rectangle 88"/>
                <p:cNvSpPr/>
                <p:nvPr userDrawn="1"/>
              </p:nvSpPr>
              <p:spPr>
                <a:xfrm>
                  <a:off x="-2929702" y="500445"/>
                  <a:ext cx="285790" cy="285750"/>
                </a:xfrm>
                <a:prstGeom prst="rect">
                  <a:avLst/>
                </a:prstGeom>
                <a:solidFill>
                  <a:srgbClr val="EE34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0" name="TextBox 89"/>
                <p:cNvSpPr txBox="1"/>
                <p:nvPr userDrawn="1"/>
              </p:nvSpPr>
              <p:spPr>
                <a:xfrm>
                  <a:off x="-2500284" y="500445"/>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Red</a:t>
                  </a:r>
                </a:p>
                <a:p>
                  <a:pPr fontAlgn="auto">
                    <a:spcBef>
                      <a:spcPts val="0"/>
                    </a:spcBef>
                    <a:spcAft>
                      <a:spcPts val="0"/>
                    </a:spcAft>
                    <a:defRPr/>
                  </a:pPr>
                  <a:r>
                    <a:rPr lang="en-GB" sz="1000" dirty="0">
                      <a:solidFill>
                        <a:schemeClr val="tx1"/>
                      </a:solidFill>
                      <a:latin typeface="+mn-lt"/>
                      <a:cs typeface="+mn-cs"/>
                    </a:rPr>
                    <a:t>R238  G52  B36</a:t>
                  </a:r>
                  <a:endParaRPr lang="en-US" sz="1000" dirty="0">
                    <a:solidFill>
                      <a:schemeClr val="tx1"/>
                    </a:solidFill>
                    <a:latin typeface="+mn-lt"/>
                    <a:cs typeface="+mn-cs"/>
                  </a:endParaRPr>
                </a:p>
              </p:txBody>
            </p:sp>
          </p:grpSp>
          <p:grpSp>
            <p:nvGrpSpPr>
              <p:cNvPr id="1052" name="Group 55"/>
              <p:cNvGrpSpPr>
                <a:grpSpLocks/>
              </p:cNvGrpSpPr>
              <p:nvPr userDrawn="1"/>
            </p:nvGrpSpPr>
            <p:grpSpPr bwMode="auto">
              <a:xfrm>
                <a:off x="-2982575" y="6236855"/>
                <a:ext cx="2863476" cy="307777"/>
                <a:chOff x="-2928990" y="500042"/>
                <a:chExt cx="2643206" cy="307777"/>
              </a:xfrm>
            </p:grpSpPr>
            <p:sp>
              <p:nvSpPr>
                <p:cNvPr id="87" name="Rectangle 86"/>
                <p:cNvSpPr/>
                <p:nvPr userDrawn="1"/>
              </p:nvSpPr>
              <p:spPr>
                <a:xfrm>
                  <a:off x="-2929702" y="500475"/>
                  <a:ext cx="285790" cy="285750"/>
                </a:xfrm>
                <a:prstGeom prst="rect">
                  <a:avLst/>
                </a:prstGeom>
                <a:solidFill>
                  <a:srgbClr val="E201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8" name="TextBox 87"/>
                <p:cNvSpPr txBox="1"/>
                <p:nvPr userDrawn="1"/>
              </p:nvSpPr>
              <p:spPr>
                <a:xfrm>
                  <a:off x="-2500284" y="500475"/>
                  <a:ext cx="2214501" cy="307975"/>
                </a:xfrm>
                <a:prstGeom prst="rect">
                  <a:avLst/>
                </a:prstGeom>
                <a:noFill/>
              </p:spPr>
              <p:txBody>
                <a:bodyPr lIns="0" tIns="0" rIns="0" bIns="0">
                  <a:spAutoFit/>
                </a:bodyPr>
                <a:lstStyle/>
                <a:p>
                  <a:pPr fontAlgn="auto">
                    <a:spcBef>
                      <a:spcPts val="0"/>
                    </a:spcBef>
                    <a:spcAft>
                      <a:spcPts val="0"/>
                    </a:spcAft>
                    <a:defRPr/>
                  </a:pPr>
                  <a:r>
                    <a:rPr lang="en-GB" sz="1000" dirty="0">
                      <a:solidFill>
                        <a:schemeClr val="tx1"/>
                      </a:solidFill>
                      <a:latin typeface="+mn-lt"/>
                      <a:cs typeface="+mn-cs"/>
                    </a:rPr>
                    <a:t>Secondary </a:t>
                  </a:r>
                  <a:r>
                    <a:rPr lang="en-GB" sz="1000" dirty="0" err="1">
                      <a:solidFill>
                        <a:schemeClr val="tx1"/>
                      </a:solidFill>
                      <a:latin typeface="+mn-lt"/>
                      <a:cs typeface="+mn-cs"/>
                    </a:rPr>
                    <a:t>Rubine</a:t>
                  </a:r>
                  <a:r>
                    <a:rPr lang="en-GB" sz="1000" dirty="0">
                      <a:solidFill>
                        <a:schemeClr val="tx1"/>
                      </a:solidFill>
                      <a:latin typeface="+mn-lt"/>
                      <a:cs typeface="+mn-cs"/>
                    </a:rPr>
                    <a:t> Red</a:t>
                  </a:r>
                </a:p>
                <a:p>
                  <a:pPr fontAlgn="auto">
                    <a:spcBef>
                      <a:spcPts val="0"/>
                    </a:spcBef>
                    <a:spcAft>
                      <a:spcPts val="0"/>
                    </a:spcAft>
                    <a:defRPr/>
                  </a:pPr>
                  <a:r>
                    <a:rPr lang="en-GB" sz="1000" dirty="0">
                      <a:solidFill>
                        <a:schemeClr val="tx1"/>
                      </a:solidFill>
                      <a:latin typeface="+mn-lt"/>
                      <a:cs typeface="+mn-cs"/>
                    </a:rPr>
                    <a:t>R226  G1  B119</a:t>
                  </a:r>
                  <a:endParaRPr lang="en-US" sz="1000" dirty="0">
                    <a:solidFill>
                      <a:schemeClr val="tx1"/>
                    </a:solidFill>
                    <a:latin typeface="+mn-lt"/>
                    <a:cs typeface="+mn-cs"/>
                  </a:endParaRPr>
                </a:p>
              </p:txBody>
            </p:sp>
          </p:grpSp>
        </p:grpSp>
        <p:sp>
          <p:nvSpPr>
            <p:cNvPr id="68" name="TextBox 67"/>
            <p:cNvSpPr txBox="1"/>
            <p:nvPr userDrawn="1"/>
          </p:nvSpPr>
          <p:spPr>
            <a:xfrm>
              <a:off x="-2976995" y="6626225"/>
              <a:ext cx="2715002" cy="123825"/>
            </a:xfrm>
            <a:prstGeom prst="rect">
              <a:avLst/>
            </a:prstGeom>
            <a:noFill/>
          </p:spPr>
          <p:txBody>
            <a:bodyPr lIns="0" tIns="0" rIns="0" bIns="0">
              <a:spAutoFit/>
            </a:bodyPr>
            <a:lstStyle/>
            <a:p>
              <a:pPr fontAlgn="auto">
                <a:spcBef>
                  <a:spcPts val="0"/>
                </a:spcBef>
                <a:spcAft>
                  <a:spcPts val="0"/>
                </a:spcAft>
                <a:defRPr/>
              </a:pPr>
              <a:r>
                <a:rPr lang="en-GB" sz="800" dirty="0">
                  <a:solidFill>
                    <a:prstClr val="black"/>
                  </a:solidFill>
                  <a:latin typeface="+mn-lt"/>
                  <a:cs typeface="+mn-cs"/>
                </a:rPr>
                <a:t>*This colour reference is for screen presentations only</a:t>
              </a:r>
              <a:endParaRPr lang="en-US" sz="1800" dirty="0">
                <a:solidFill>
                  <a:schemeClr val="tx1"/>
                </a:solidFill>
                <a:latin typeface="+mn-lt"/>
                <a:cs typeface="+mn-cs"/>
              </a:endParaRPr>
            </a:p>
          </p:txBody>
        </p:sp>
      </p:grpSp>
      <p:sp>
        <p:nvSpPr>
          <p:cNvPr id="56" name="Footer Placeholder 4"/>
          <p:cNvSpPr txBox="1">
            <a:spLocks/>
          </p:cNvSpPr>
          <p:nvPr userDrawn="1"/>
        </p:nvSpPr>
        <p:spPr bwMode="auto">
          <a:xfrm>
            <a:off x="458788" y="6537325"/>
            <a:ext cx="2159000" cy="144463"/>
          </a:xfrm>
          <a:prstGeom prst="rect">
            <a:avLst/>
          </a:prstGeom>
          <a:noFill/>
          <a:ln w="9525">
            <a:noFill/>
            <a:miter lim="800000"/>
            <a:headEnd/>
            <a:tailEnd/>
          </a:ln>
        </p:spPr>
        <p:txBody>
          <a:bodyPr/>
          <a:lstStyle/>
          <a:p>
            <a:r>
              <a:rPr lang="en-GB" sz="600" dirty="0" smtClean="0">
                <a:solidFill>
                  <a:schemeClr val="accent2"/>
                </a:solidFill>
              </a:rPr>
              <a:t>© 2012 The Actuarial Profession  www.actuaries.org.uk</a:t>
            </a:r>
            <a:endParaRPr lang="en-US" sz="600" dirty="0">
              <a:solidFill>
                <a:schemeClr val="accent2"/>
              </a:solidFill>
            </a:endParaRPr>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776" r:id="rId5"/>
    <p:sldLayoutId id="2147483777" r:id="rId6"/>
    <p:sldLayoutId id="2147483778" r:id="rId7"/>
    <p:sldLayoutId id="2147483779" r:id="rId8"/>
  </p:sldLayoutIdLst>
  <p:hf hdr="0"/>
  <p:txStyles>
    <p:titleStyle>
      <a:lvl1pPr algn="l" rtl="0" eaLnBrk="0" fontAlgn="base" hangingPunct="0">
        <a:lnSpc>
          <a:spcPts val="3100"/>
        </a:lnSpc>
        <a:spcBef>
          <a:spcPct val="0"/>
        </a:spcBef>
        <a:spcAft>
          <a:spcPct val="0"/>
        </a:spcAft>
        <a:defRPr sz="2800" b="1" kern="1200">
          <a:solidFill>
            <a:schemeClr val="accent2"/>
          </a:solidFill>
          <a:latin typeface="+mj-lt"/>
          <a:ea typeface="+mj-ea"/>
          <a:cs typeface="+mj-cs"/>
        </a:defRPr>
      </a:lvl1pPr>
      <a:lvl2pPr algn="l" rtl="0" eaLnBrk="0" fontAlgn="base" hangingPunct="0">
        <a:lnSpc>
          <a:spcPts val="3100"/>
        </a:lnSpc>
        <a:spcBef>
          <a:spcPct val="0"/>
        </a:spcBef>
        <a:spcAft>
          <a:spcPct val="0"/>
        </a:spcAft>
        <a:defRPr sz="2800" b="1">
          <a:solidFill>
            <a:schemeClr val="accent2"/>
          </a:solidFill>
          <a:latin typeface="Arial" charset="0"/>
        </a:defRPr>
      </a:lvl2pPr>
      <a:lvl3pPr algn="l" rtl="0" eaLnBrk="0" fontAlgn="base" hangingPunct="0">
        <a:lnSpc>
          <a:spcPts val="3100"/>
        </a:lnSpc>
        <a:spcBef>
          <a:spcPct val="0"/>
        </a:spcBef>
        <a:spcAft>
          <a:spcPct val="0"/>
        </a:spcAft>
        <a:defRPr sz="2800" b="1">
          <a:solidFill>
            <a:schemeClr val="accent2"/>
          </a:solidFill>
          <a:latin typeface="Arial" charset="0"/>
        </a:defRPr>
      </a:lvl3pPr>
      <a:lvl4pPr algn="l" rtl="0" eaLnBrk="0" fontAlgn="base" hangingPunct="0">
        <a:lnSpc>
          <a:spcPts val="3100"/>
        </a:lnSpc>
        <a:spcBef>
          <a:spcPct val="0"/>
        </a:spcBef>
        <a:spcAft>
          <a:spcPct val="0"/>
        </a:spcAft>
        <a:defRPr sz="2800" b="1">
          <a:solidFill>
            <a:schemeClr val="accent2"/>
          </a:solidFill>
          <a:latin typeface="Arial" charset="0"/>
        </a:defRPr>
      </a:lvl4pPr>
      <a:lvl5pPr algn="l" rtl="0" eaLnBrk="0" fontAlgn="base" hangingPunct="0">
        <a:lnSpc>
          <a:spcPts val="3100"/>
        </a:lnSpc>
        <a:spcBef>
          <a:spcPct val="0"/>
        </a:spcBef>
        <a:spcAft>
          <a:spcPct val="0"/>
        </a:spcAft>
        <a:defRPr sz="2800" b="1">
          <a:solidFill>
            <a:schemeClr val="accent2"/>
          </a:solidFill>
          <a:latin typeface="Arial" charset="0"/>
        </a:defRPr>
      </a:lvl5pPr>
      <a:lvl6pPr marL="457200" algn="l" rtl="0" fontAlgn="base">
        <a:lnSpc>
          <a:spcPts val="3100"/>
        </a:lnSpc>
        <a:spcBef>
          <a:spcPct val="0"/>
        </a:spcBef>
        <a:spcAft>
          <a:spcPct val="0"/>
        </a:spcAft>
        <a:defRPr sz="2800" b="1">
          <a:solidFill>
            <a:schemeClr val="accent2"/>
          </a:solidFill>
          <a:latin typeface="Arial" charset="0"/>
        </a:defRPr>
      </a:lvl6pPr>
      <a:lvl7pPr marL="914400" algn="l" rtl="0" fontAlgn="base">
        <a:lnSpc>
          <a:spcPts val="3100"/>
        </a:lnSpc>
        <a:spcBef>
          <a:spcPct val="0"/>
        </a:spcBef>
        <a:spcAft>
          <a:spcPct val="0"/>
        </a:spcAft>
        <a:defRPr sz="2800" b="1">
          <a:solidFill>
            <a:schemeClr val="accent2"/>
          </a:solidFill>
          <a:latin typeface="Arial" charset="0"/>
        </a:defRPr>
      </a:lvl7pPr>
      <a:lvl8pPr marL="1371600" algn="l" rtl="0" fontAlgn="base">
        <a:lnSpc>
          <a:spcPts val="3100"/>
        </a:lnSpc>
        <a:spcBef>
          <a:spcPct val="0"/>
        </a:spcBef>
        <a:spcAft>
          <a:spcPct val="0"/>
        </a:spcAft>
        <a:defRPr sz="2800" b="1">
          <a:solidFill>
            <a:schemeClr val="accent2"/>
          </a:solidFill>
          <a:latin typeface="Arial" charset="0"/>
        </a:defRPr>
      </a:lvl8pPr>
      <a:lvl9pPr marL="1828800" algn="l" rtl="0" fontAlgn="base">
        <a:lnSpc>
          <a:spcPts val="3100"/>
        </a:lnSpc>
        <a:spcBef>
          <a:spcPct val="0"/>
        </a:spcBef>
        <a:spcAft>
          <a:spcPct val="0"/>
        </a:spcAft>
        <a:defRPr sz="2800" b="1">
          <a:solidFill>
            <a:schemeClr val="accent2"/>
          </a:solidFill>
          <a:latin typeface="Arial" charset="0"/>
        </a:defRPr>
      </a:lvl9pPr>
    </p:titleStyle>
    <p:bodyStyle>
      <a:lvl1pPr marL="342900" indent="-342900" algn="l" rtl="0" eaLnBrk="0" fontAlgn="base" hangingPunct="0">
        <a:spcBef>
          <a:spcPts val="800"/>
        </a:spcBef>
        <a:spcAft>
          <a:spcPct val="0"/>
        </a:spcAft>
        <a:buClr>
          <a:schemeClr val="accent1"/>
        </a:buClr>
        <a:buFont typeface="Arial" charset="0"/>
        <a:buChar char="•"/>
        <a:defRPr sz="2400" kern="1200">
          <a:solidFill>
            <a:schemeClr val="accent2"/>
          </a:solidFill>
          <a:latin typeface="+mn-lt"/>
          <a:ea typeface="+mn-ea"/>
          <a:cs typeface="+mn-cs"/>
        </a:defRPr>
      </a:lvl1pPr>
      <a:lvl2pPr marL="742950" indent="-285750" algn="l" rtl="0" eaLnBrk="0" fontAlgn="base" hangingPunct="0">
        <a:spcBef>
          <a:spcPts val="600"/>
        </a:spcBef>
        <a:spcAft>
          <a:spcPct val="0"/>
        </a:spcAft>
        <a:buClr>
          <a:schemeClr val="accent1"/>
        </a:buClr>
        <a:buFont typeface="Arial" charset="0"/>
        <a:buChar char="–"/>
        <a:defRPr sz="2400" kern="1200">
          <a:solidFill>
            <a:schemeClr val="accent2"/>
          </a:solidFill>
          <a:latin typeface="+mn-lt"/>
          <a:ea typeface="+mn-ea"/>
          <a:cs typeface="+mn-cs"/>
        </a:defRPr>
      </a:lvl2pPr>
      <a:lvl3pPr marL="1143000" indent="-228600" algn="l" rtl="0" eaLnBrk="0" fontAlgn="base" hangingPunct="0">
        <a:spcBef>
          <a:spcPts val="400"/>
        </a:spcBef>
        <a:spcAft>
          <a:spcPct val="0"/>
        </a:spcAft>
        <a:buFont typeface="Arial" charset="0"/>
        <a:buChar char="–"/>
        <a:defRPr sz="1600" kern="1200">
          <a:solidFill>
            <a:schemeClr val="accent2"/>
          </a:solidFill>
          <a:latin typeface="+mn-lt"/>
          <a:ea typeface="+mn-ea"/>
          <a:cs typeface="+mn-cs"/>
        </a:defRPr>
      </a:lvl3pPr>
      <a:lvl4pPr marL="1600200" indent="-228600" algn="l" rtl="0" eaLnBrk="0" fontAlgn="base" hangingPunct="0">
        <a:spcBef>
          <a:spcPts val="400"/>
        </a:spcBef>
        <a:spcAft>
          <a:spcPct val="0"/>
        </a:spcAft>
        <a:buFont typeface="Arial" charset="0"/>
        <a:buChar char="•"/>
        <a:defRPr sz="1600" kern="1200">
          <a:solidFill>
            <a:schemeClr val="accent2"/>
          </a:solidFill>
          <a:latin typeface="+mn-lt"/>
          <a:ea typeface="+mn-ea"/>
          <a:cs typeface="+mn-cs"/>
        </a:defRPr>
      </a:lvl4pPr>
      <a:lvl5pPr marL="2057400" indent="-228600" algn="l" rtl="0" eaLnBrk="0" fontAlgn="base" hangingPunct="0">
        <a:spcBef>
          <a:spcPts val="400"/>
        </a:spcBef>
        <a:spcAft>
          <a:spcPct val="0"/>
        </a:spcAft>
        <a:buFont typeface="Arial" charset="0"/>
        <a:buChar char="–"/>
        <a:defRPr sz="1400" kern="1200">
          <a:solidFill>
            <a:schemeClr val="accent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hyperlink" Target="http://frc.org.uk/Our-Work/Publications/ASB/Revised-FRED-46,-47-48-The-Future-of-Financial-Rep/Responses-to-Revised-FRED/CL47-The-Actuarial-Profession.asp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021242"/>
            <a:ext cx="9001125" cy="926673"/>
          </a:xfrm>
        </p:spPr>
        <p:txBody>
          <a:bodyPr>
            <a:noAutofit/>
          </a:bodyPr>
          <a:lstStyle/>
          <a:p>
            <a:r>
              <a:rPr lang="en-GB" b="1" dirty="0" smtClean="0">
                <a:solidFill>
                  <a:schemeClr val="bg1"/>
                </a:solidFill>
              </a:rPr>
              <a:t>2012 UK Life Conference</a:t>
            </a:r>
            <a:r>
              <a:rPr lang="en-GB" dirty="0" smtClean="0">
                <a:solidFill>
                  <a:schemeClr val="bg1"/>
                </a:solidFill>
              </a:rPr>
              <a:t/>
            </a:r>
            <a:br>
              <a:rPr lang="en-GB" dirty="0" smtClean="0">
                <a:solidFill>
                  <a:schemeClr val="bg1"/>
                </a:solidFill>
              </a:rPr>
            </a:br>
            <a:r>
              <a:rPr lang="en-GB" dirty="0" err="1" smtClean="0">
                <a:solidFill>
                  <a:schemeClr val="bg1"/>
                </a:solidFill>
              </a:rPr>
              <a:t>Seema</a:t>
            </a:r>
            <a:r>
              <a:rPr lang="en-GB" dirty="0" smtClean="0">
                <a:solidFill>
                  <a:schemeClr val="bg1"/>
                </a:solidFill>
              </a:rPr>
              <a:t> </a:t>
            </a:r>
            <a:r>
              <a:rPr lang="en-GB" dirty="0" err="1" smtClean="0">
                <a:solidFill>
                  <a:schemeClr val="bg1"/>
                </a:solidFill>
              </a:rPr>
              <a:t>Jamil</a:t>
            </a:r>
            <a:r>
              <a:rPr lang="en-GB" dirty="0" smtClean="0">
                <a:solidFill>
                  <a:schemeClr val="bg1"/>
                </a:solidFill>
              </a:rPr>
              <a:t>-O’Neill, Project Director, Financial Reporting Council, and</a:t>
            </a:r>
            <a:br>
              <a:rPr lang="en-GB" dirty="0" smtClean="0">
                <a:solidFill>
                  <a:schemeClr val="bg1"/>
                </a:solidFill>
              </a:rPr>
            </a:br>
            <a:r>
              <a:rPr lang="en-GB" dirty="0" smtClean="0">
                <a:solidFill>
                  <a:schemeClr val="bg1"/>
                </a:solidFill>
              </a:rPr>
              <a:t>Kamran </a:t>
            </a:r>
            <a:r>
              <a:rPr lang="en-GB" dirty="0" err="1" smtClean="0">
                <a:solidFill>
                  <a:schemeClr val="bg1"/>
                </a:solidFill>
              </a:rPr>
              <a:t>Foroughi</a:t>
            </a:r>
            <a:r>
              <a:rPr lang="en-GB" dirty="0">
                <a:solidFill>
                  <a:schemeClr val="bg1"/>
                </a:solidFill>
              </a:rPr>
              <a:t> </a:t>
            </a:r>
            <a:r>
              <a:rPr lang="en-GB" dirty="0" smtClean="0">
                <a:solidFill>
                  <a:schemeClr val="bg1"/>
                </a:solidFill>
              </a:rPr>
              <a:t>(FRG)</a:t>
            </a:r>
            <a:endParaRPr lang="en-US" sz="1200" dirty="0">
              <a:solidFill>
                <a:schemeClr val="bg1"/>
              </a:solidFill>
            </a:endParaRPr>
          </a:p>
        </p:txBody>
      </p:sp>
      <p:sp>
        <p:nvSpPr>
          <p:cNvPr id="3" name="Subtitle 2"/>
          <p:cNvSpPr>
            <a:spLocks noGrp="1"/>
          </p:cNvSpPr>
          <p:nvPr>
            <p:ph type="subTitle" idx="1"/>
          </p:nvPr>
        </p:nvSpPr>
        <p:spPr>
          <a:xfrm>
            <a:off x="4082902" y="4336428"/>
            <a:ext cx="5469087" cy="1281106"/>
          </a:xfrm>
        </p:spPr>
        <p:txBody>
          <a:bodyPr/>
          <a:lstStyle/>
          <a:p>
            <a:pPr algn="l"/>
            <a:r>
              <a:rPr lang="en-GB" sz="2800" dirty="0" smtClean="0"/>
              <a:t>Financial reporting (Part 2 of 2)</a:t>
            </a:r>
          </a:p>
          <a:p>
            <a:pPr algn="l"/>
            <a:r>
              <a:rPr lang="en-GB" sz="2800" dirty="0" smtClean="0"/>
              <a:t>The future of UK GAAP</a:t>
            </a:r>
            <a:endParaRPr lang="en-US" sz="2800" b="0" dirty="0"/>
          </a:p>
        </p:txBody>
      </p:sp>
      <p:sp>
        <p:nvSpPr>
          <p:cNvPr id="7" name="Date Placeholder 6"/>
          <p:cNvSpPr>
            <a:spLocks noGrp="1"/>
          </p:cNvSpPr>
          <p:nvPr>
            <p:ph type="dt" sz="half" idx="10"/>
          </p:nvPr>
        </p:nvSpPr>
        <p:spPr/>
        <p:txBody>
          <a:bodyPr/>
          <a:lstStyle/>
          <a:p>
            <a:r>
              <a:rPr lang="en-US" dirty="0" smtClean="0"/>
              <a:t>6 November 2012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Content Placeholder 2"/>
          <p:cNvSpPr>
            <a:spLocks/>
          </p:cNvSpPr>
          <p:nvPr/>
        </p:nvSpPr>
        <p:spPr bwMode="auto">
          <a:xfrm>
            <a:off x="550333" y="1557338"/>
            <a:ext cx="8770938"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342900" indent="-342900">
              <a:spcBef>
                <a:spcPct val="20000"/>
              </a:spcBef>
              <a:buClr>
                <a:schemeClr val="accent1"/>
              </a:buClr>
              <a:buFont typeface="Arial" pitchFamily="34" charset="0"/>
              <a:buChar char="•"/>
            </a:pPr>
            <a:r>
              <a:rPr lang="en-GB" sz="2000" dirty="0"/>
              <a:t>FRG responded to consultation with views on questions asked by the ASB</a:t>
            </a:r>
          </a:p>
          <a:p>
            <a:pPr marL="342900" indent="-342900">
              <a:spcBef>
                <a:spcPct val="20000"/>
              </a:spcBef>
              <a:buClr>
                <a:schemeClr val="accent1"/>
              </a:buClr>
              <a:buFont typeface="Arial" pitchFamily="34" charset="0"/>
              <a:buChar char="•"/>
            </a:pPr>
            <a:r>
              <a:rPr lang="en-GB" sz="2000" dirty="0"/>
              <a:t>Long term solution: agreed – IFRS 4 Phase 2 should be incorporated into UK GAAP</a:t>
            </a:r>
          </a:p>
          <a:p>
            <a:pPr marL="342900" indent="-342900">
              <a:spcBef>
                <a:spcPct val="20000"/>
              </a:spcBef>
              <a:buClr>
                <a:schemeClr val="accent1"/>
              </a:buClr>
              <a:buFont typeface="Arial" pitchFamily="34" charset="0"/>
              <a:buChar char="•"/>
            </a:pPr>
            <a:r>
              <a:rPr lang="en-GB" sz="2000" dirty="0"/>
              <a:t>Short term solution – 4 options suggested by ASB:</a:t>
            </a:r>
          </a:p>
          <a:p>
            <a:pPr marL="800100" lvl="1" indent="-342900">
              <a:spcBef>
                <a:spcPct val="20000"/>
              </a:spcBef>
              <a:buClr>
                <a:schemeClr val="accent1"/>
              </a:buClr>
              <a:buFont typeface="Arial" pitchFamily="34" charset="0"/>
              <a:buChar char="−"/>
            </a:pPr>
            <a:r>
              <a:rPr lang="en-GB" sz="2000" dirty="0"/>
              <a:t>FRG response short term solution should require minimum amount of change:</a:t>
            </a:r>
          </a:p>
        </p:txBody>
      </p:sp>
      <p:sp>
        <p:nvSpPr>
          <p:cNvPr id="34822" name="Title 1"/>
          <p:cNvSpPr>
            <a:spLocks/>
          </p:cNvSpPr>
          <p:nvPr/>
        </p:nvSpPr>
        <p:spPr bwMode="auto">
          <a:xfrm>
            <a:off x="525519" y="453326"/>
            <a:ext cx="8855207"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GB" sz="2800" b="1" dirty="0">
                <a:solidFill>
                  <a:schemeClr val="accent2"/>
                </a:solidFill>
                <a:latin typeface="+mj-lt"/>
                <a:ea typeface="+mj-ea"/>
                <a:cs typeface="+mj-cs"/>
              </a:rPr>
              <a:t>FRG Response</a:t>
            </a:r>
          </a:p>
        </p:txBody>
      </p:sp>
      <p:grpSp>
        <p:nvGrpSpPr>
          <p:cNvPr id="34832" name="Group 16"/>
          <p:cNvGrpSpPr>
            <a:grpSpLocks/>
          </p:cNvGrpSpPr>
          <p:nvPr/>
        </p:nvGrpSpPr>
        <p:grpSpPr bwMode="auto">
          <a:xfrm>
            <a:off x="806584" y="3706475"/>
            <a:ext cx="8863806" cy="2516187"/>
            <a:chOff x="469" y="2205"/>
            <a:chExt cx="5154" cy="1585"/>
          </a:xfrm>
        </p:grpSpPr>
        <p:sp>
          <p:nvSpPr>
            <p:cNvPr id="11" name="Rectangle 10"/>
            <p:cNvSpPr>
              <a:spLocks noChangeArrowheads="1"/>
            </p:cNvSpPr>
            <p:nvPr/>
          </p:nvSpPr>
          <p:spPr bwMode="auto">
            <a:xfrm>
              <a:off x="4303" y="2347"/>
              <a:ext cx="1102" cy="726"/>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a:r>
                <a:rPr lang="en-US" sz="2000" b="1" dirty="0">
                  <a:solidFill>
                    <a:srgbClr val="FFFFFF"/>
                  </a:solidFill>
                  <a:cs typeface="Arial" charset="0"/>
                </a:rPr>
                <a:t>4. Early </a:t>
              </a:r>
              <a:r>
                <a:rPr lang="en-US" sz="2000" b="1" dirty="0" smtClean="0">
                  <a:solidFill>
                    <a:srgbClr val="FFFFFF"/>
                  </a:solidFill>
                  <a:cs typeface="Arial" charset="0"/>
                </a:rPr>
                <a:t/>
              </a:r>
              <a:br>
                <a:rPr lang="en-US" sz="2000" b="1" dirty="0" smtClean="0">
                  <a:solidFill>
                    <a:srgbClr val="FFFFFF"/>
                  </a:solidFill>
                  <a:cs typeface="Arial" charset="0"/>
                </a:rPr>
              </a:br>
              <a:r>
                <a:rPr lang="en-US" sz="2000" b="1" dirty="0" smtClean="0">
                  <a:solidFill>
                    <a:srgbClr val="FFFFFF"/>
                  </a:solidFill>
                  <a:cs typeface="Arial" charset="0"/>
                </a:rPr>
                <a:t>Adopt </a:t>
              </a:r>
              <a:r>
                <a:rPr lang="en-US" sz="2000" b="1" dirty="0">
                  <a:solidFill>
                    <a:srgbClr val="FFFFFF"/>
                  </a:solidFill>
                  <a:cs typeface="Arial" charset="0"/>
                </a:rPr>
                <a:t>IFRS Phase 2</a:t>
              </a:r>
            </a:p>
          </p:txBody>
        </p:sp>
        <p:sp>
          <p:nvSpPr>
            <p:cNvPr id="13" name="TextBox 12"/>
            <p:cNvSpPr txBox="1">
              <a:spLocks noChangeArrowheads="1"/>
            </p:cNvSpPr>
            <p:nvPr/>
          </p:nvSpPr>
          <p:spPr bwMode="auto">
            <a:xfrm>
              <a:off x="4921" y="2205"/>
              <a:ext cx="702" cy="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GB" sz="9600" dirty="0">
                  <a:solidFill>
                    <a:srgbClr val="FF0000"/>
                  </a:solidFill>
                  <a:cs typeface="Arial" charset="0"/>
                  <a:sym typeface="Wingdings" pitchFamily="2" charset="2"/>
                </a:rPr>
                <a:t></a:t>
              </a:r>
              <a:endParaRPr lang="en-GB" sz="9600" dirty="0">
                <a:solidFill>
                  <a:srgbClr val="FF0000"/>
                </a:solidFill>
                <a:cs typeface="Arial" charset="0"/>
              </a:endParaRPr>
            </a:p>
          </p:txBody>
        </p:sp>
        <p:sp>
          <p:nvSpPr>
            <p:cNvPr id="9" name="Rectangle 8"/>
            <p:cNvSpPr>
              <a:spLocks noChangeArrowheads="1"/>
            </p:cNvSpPr>
            <p:nvPr/>
          </p:nvSpPr>
          <p:spPr bwMode="auto">
            <a:xfrm>
              <a:off x="3023" y="2347"/>
              <a:ext cx="1102" cy="726"/>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a:r>
                <a:rPr lang="en-US" sz="2000" b="1">
                  <a:solidFill>
                    <a:srgbClr val="FFFFFF"/>
                  </a:solidFill>
                </a:rPr>
                <a:t>3. Solvency II</a:t>
              </a:r>
            </a:p>
          </p:txBody>
        </p:sp>
        <p:sp>
          <p:nvSpPr>
            <p:cNvPr id="12" name="TextBox 11"/>
            <p:cNvSpPr txBox="1">
              <a:spLocks noChangeArrowheads="1"/>
            </p:cNvSpPr>
            <p:nvPr/>
          </p:nvSpPr>
          <p:spPr bwMode="auto">
            <a:xfrm>
              <a:off x="3560" y="2341"/>
              <a:ext cx="702" cy="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GB" sz="9600" dirty="0">
                  <a:solidFill>
                    <a:srgbClr val="FF0000"/>
                  </a:solidFill>
                  <a:cs typeface="Arial" charset="0"/>
                  <a:sym typeface="Wingdings" pitchFamily="2" charset="2"/>
                </a:rPr>
                <a:t></a:t>
              </a:r>
              <a:endParaRPr lang="en-GB" sz="9600" dirty="0">
                <a:solidFill>
                  <a:srgbClr val="FF0000"/>
                </a:solidFill>
                <a:cs typeface="Arial" charset="0"/>
              </a:endParaRPr>
            </a:p>
          </p:txBody>
        </p:sp>
        <p:sp>
          <p:nvSpPr>
            <p:cNvPr id="8" name="Rectangle 7"/>
            <p:cNvSpPr>
              <a:spLocks noChangeArrowheads="1"/>
            </p:cNvSpPr>
            <p:nvPr/>
          </p:nvSpPr>
          <p:spPr bwMode="auto">
            <a:xfrm>
              <a:off x="469" y="2341"/>
              <a:ext cx="1103" cy="726"/>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a:r>
                <a:rPr lang="en-US" sz="2000" b="1" dirty="0">
                  <a:solidFill>
                    <a:srgbClr val="FFFFFF"/>
                  </a:solidFill>
                </a:rPr>
                <a:t>1. Current IFRS 4</a:t>
              </a:r>
            </a:p>
          </p:txBody>
        </p:sp>
        <p:sp>
          <p:nvSpPr>
            <p:cNvPr id="10" name="Rectangle 9"/>
            <p:cNvSpPr>
              <a:spLocks noChangeArrowheads="1"/>
            </p:cNvSpPr>
            <p:nvPr/>
          </p:nvSpPr>
          <p:spPr bwMode="auto">
            <a:xfrm>
              <a:off x="1749" y="2341"/>
              <a:ext cx="1103" cy="726"/>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a:r>
                <a:rPr lang="en-US" sz="2000" b="1" dirty="0">
                  <a:solidFill>
                    <a:srgbClr val="FFFFFF"/>
                  </a:solidFill>
                </a:rPr>
                <a:t>2. Current </a:t>
              </a:r>
              <a:r>
                <a:rPr lang="en-US" sz="2000" b="1" dirty="0" smtClean="0">
                  <a:solidFill>
                    <a:srgbClr val="FFFFFF"/>
                  </a:solidFill>
                </a:rPr>
                <a:t/>
              </a:r>
              <a:br>
                <a:rPr lang="en-US" sz="2000" b="1" dirty="0" smtClean="0">
                  <a:solidFill>
                    <a:srgbClr val="FFFFFF"/>
                  </a:solidFill>
                </a:rPr>
              </a:br>
              <a:r>
                <a:rPr lang="en-US" sz="2000" b="1" dirty="0" smtClean="0">
                  <a:solidFill>
                    <a:srgbClr val="FFFFFF"/>
                  </a:solidFill>
                </a:rPr>
                <a:t>UK </a:t>
              </a:r>
              <a:r>
                <a:rPr lang="en-US" sz="2000" b="1" dirty="0">
                  <a:solidFill>
                    <a:srgbClr val="FFFFFF"/>
                  </a:solidFill>
                </a:rPr>
                <a:t>GAAP</a:t>
              </a:r>
            </a:p>
          </p:txBody>
        </p:sp>
        <p:sp>
          <p:nvSpPr>
            <p:cNvPr id="16" name="TextBox 15"/>
            <p:cNvSpPr txBox="1">
              <a:spLocks noChangeArrowheads="1"/>
            </p:cNvSpPr>
            <p:nvPr/>
          </p:nvSpPr>
          <p:spPr bwMode="auto">
            <a:xfrm>
              <a:off x="1968" y="3116"/>
              <a:ext cx="2810" cy="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just"/>
              <a:r>
                <a:rPr lang="en-GB" sz="1600" dirty="0">
                  <a:solidFill>
                    <a:srgbClr val="47484A"/>
                  </a:solidFill>
                  <a:cs typeface="Arial" charset="0"/>
                </a:rPr>
                <a:t>Mixed views in FRG – for many companies either 1 or 2 would amount to the same basis; hence it is the difference between the 2 bases that is important</a:t>
              </a:r>
            </a:p>
          </p:txBody>
        </p:sp>
        <p:cxnSp>
          <p:nvCxnSpPr>
            <p:cNvPr id="18" name="Straight Arrow Connector 17"/>
            <p:cNvCxnSpPr>
              <a:endCxn id="16" idx="1"/>
            </p:cNvCxnSpPr>
            <p:nvPr/>
          </p:nvCxnSpPr>
          <p:spPr>
            <a:xfrm>
              <a:off x="1701" y="3022"/>
              <a:ext cx="267" cy="4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15" name="Freeform 14"/>
          <p:cNvSpPr>
            <a:spLocks/>
          </p:cNvSpPr>
          <p:nvPr>
            <p:custDataLst>
              <p:tags r:id="rId1"/>
            </p:custDataLst>
          </p:nvPr>
        </p:nvSpPr>
        <p:spPr bwMode="auto">
          <a:xfrm>
            <a:off x="194338" y="3964124"/>
            <a:ext cx="5644356" cy="1038225"/>
          </a:xfrm>
          <a:custGeom>
            <a:avLst/>
            <a:gdLst>
              <a:gd name="T0" fmla="*/ 2147483647 w 725"/>
              <a:gd name="T1" fmla="*/ 2147483647 h 391"/>
              <a:gd name="T2" fmla="*/ 2147483647 w 725"/>
              <a:gd name="T3" fmla="*/ 2147483647 h 391"/>
              <a:gd name="T4" fmla="*/ 2147483647 w 725"/>
              <a:gd name="T5" fmla="*/ 2147483647 h 391"/>
              <a:gd name="T6" fmla="*/ 2147483647 w 725"/>
              <a:gd name="T7" fmla="*/ 2147483647 h 391"/>
              <a:gd name="T8" fmla="*/ 2147483647 w 725"/>
              <a:gd name="T9" fmla="*/ 2147483647 h 391"/>
              <a:gd name="T10" fmla="*/ 0 60000 65536"/>
              <a:gd name="T11" fmla="*/ 0 60000 65536"/>
              <a:gd name="T12" fmla="*/ 0 60000 65536"/>
              <a:gd name="T13" fmla="*/ 0 60000 65536"/>
              <a:gd name="T14" fmla="*/ 0 60000 65536"/>
              <a:gd name="T15" fmla="*/ 0 w 725"/>
              <a:gd name="T16" fmla="*/ 0 h 391"/>
              <a:gd name="T17" fmla="*/ 725 w 725"/>
              <a:gd name="T18" fmla="*/ 391 h 391"/>
            </a:gdLst>
            <a:ahLst/>
            <a:cxnLst>
              <a:cxn ang="T10">
                <a:pos x="T0" y="T1"/>
              </a:cxn>
              <a:cxn ang="T11">
                <a:pos x="T2" y="T3"/>
              </a:cxn>
              <a:cxn ang="T12">
                <a:pos x="T4" y="T5"/>
              </a:cxn>
              <a:cxn ang="T13">
                <a:pos x="T6" y="T7"/>
              </a:cxn>
              <a:cxn ang="T14">
                <a:pos x="T8" y="T9"/>
              </a:cxn>
            </a:cxnLst>
            <a:rect l="T15" t="T16" r="T17" b="T18"/>
            <a:pathLst>
              <a:path w="725" h="391">
                <a:moveTo>
                  <a:pt x="545" y="20"/>
                </a:moveTo>
                <a:cubicBezTo>
                  <a:pt x="468" y="40"/>
                  <a:pt x="160" y="0"/>
                  <a:pt x="80" y="140"/>
                </a:cubicBezTo>
                <a:cubicBezTo>
                  <a:pt x="0" y="280"/>
                  <a:pt x="93" y="339"/>
                  <a:pt x="175" y="365"/>
                </a:cubicBezTo>
                <a:cubicBezTo>
                  <a:pt x="257" y="391"/>
                  <a:pt x="528" y="344"/>
                  <a:pt x="575" y="295"/>
                </a:cubicBezTo>
                <a:cubicBezTo>
                  <a:pt x="725" y="170"/>
                  <a:pt x="555" y="45"/>
                  <a:pt x="455" y="70"/>
                </a:cubicBezTo>
              </a:path>
            </a:pathLst>
          </a:custGeom>
          <a:noFill/>
          <a:ln w="38100">
            <a:solidFill>
              <a:srgbClr val="B21107"/>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17"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10</a:t>
            </a:fld>
            <a:endParaRPr lang="en-US" dirty="0"/>
          </a:p>
        </p:txBody>
      </p:sp>
    </p:spTree>
    <p:extLst>
      <p:ext uri="{BB962C8B-B14F-4D97-AF65-F5344CB8AC3E}">
        <p14:creationId xmlns:p14="http://schemas.microsoft.com/office/powerpoint/2010/main" val="1686532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ChangeArrowheads="1"/>
          </p:cNvSpPr>
          <p:nvPr/>
        </p:nvSpPr>
        <p:spPr bwMode="auto">
          <a:xfrm>
            <a:off x="350838" y="1567063"/>
            <a:ext cx="1896931" cy="1152525"/>
          </a:xfrm>
          <a:prstGeom prst="rect">
            <a:avLst/>
          </a:prstGeom>
          <a:solidFill>
            <a:schemeClr val="accent2"/>
          </a:solidFill>
          <a:ln>
            <a:noFill/>
          </a:ln>
        </p:spPr>
        <p:txBody>
          <a:bodyPr anchor="ctr"/>
          <a:lstStyle/>
          <a:p>
            <a:pPr algn="ctr">
              <a:defRPr/>
            </a:pPr>
            <a:r>
              <a:rPr lang="en-US" sz="2000" dirty="0">
                <a:solidFill>
                  <a:schemeClr val="lt1"/>
                </a:solidFill>
                <a:latin typeface="+mn-lt"/>
              </a:rPr>
              <a:t>1. Current IFRS 4</a:t>
            </a:r>
          </a:p>
        </p:txBody>
      </p:sp>
      <p:sp>
        <p:nvSpPr>
          <p:cNvPr id="10" name="Rectangle 9"/>
          <p:cNvSpPr>
            <a:spLocks noChangeArrowheads="1"/>
          </p:cNvSpPr>
          <p:nvPr/>
        </p:nvSpPr>
        <p:spPr bwMode="auto">
          <a:xfrm>
            <a:off x="350838" y="4278576"/>
            <a:ext cx="1896931" cy="1152525"/>
          </a:xfrm>
          <a:prstGeom prst="rect">
            <a:avLst/>
          </a:prstGeom>
          <a:solidFill>
            <a:schemeClr val="accent2"/>
          </a:solidFill>
          <a:ln>
            <a:noFill/>
          </a:ln>
        </p:spPr>
        <p:txBody>
          <a:bodyPr anchor="ctr"/>
          <a:lstStyle/>
          <a:p>
            <a:pPr algn="ctr">
              <a:defRPr/>
            </a:pPr>
            <a:r>
              <a:rPr lang="en-US" sz="2000" dirty="0">
                <a:solidFill>
                  <a:schemeClr val="lt1"/>
                </a:solidFill>
                <a:latin typeface="+mn-lt"/>
              </a:rPr>
              <a:t>2. Current UK GAAP</a:t>
            </a:r>
          </a:p>
        </p:txBody>
      </p:sp>
      <p:sp>
        <p:nvSpPr>
          <p:cNvPr id="55300" name="Content Placeholder 2"/>
          <p:cNvSpPr>
            <a:spLocks/>
          </p:cNvSpPr>
          <p:nvPr/>
        </p:nvSpPr>
        <p:spPr bwMode="auto">
          <a:xfrm>
            <a:off x="2457583" y="1543314"/>
            <a:ext cx="6863688" cy="2447925"/>
          </a:xfrm>
          <a:prstGeom prst="rect">
            <a:avLst/>
          </a:prstGeom>
          <a:solidFill>
            <a:srgbClr val="D0D8E8"/>
          </a:solidFill>
          <a:ln w="9525">
            <a:solidFill>
              <a:schemeClr val="bg1"/>
            </a:solidFill>
            <a:miter lim="800000"/>
            <a:headEnd/>
            <a:tailEnd/>
          </a:ln>
        </p:spPr>
        <p:txBody>
          <a:bodyPr lIns="0" tIns="0" rIns="0" bIns="0"/>
          <a:lstStyle/>
          <a:p>
            <a:pPr marL="342900" indent="-165100">
              <a:spcBef>
                <a:spcPct val="20000"/>
              </a:spcBef>
              <a:buClr>
                <a:schemeClr val="folHlink"/>
              </a:buClr>
              <a:buFont typeface="Wingdings" pitchFamily="2" charset="2"/>
              <a:buChar char="ü"/>
            </a:pPr>
            <a:r>
              <a:rPr lang="en-GB" sz="1800" dirty="0"/>
              <a:t>Consistency between listed and unlisted</a:t>
            </a:r>
          </a:p>
          <a:p>
            <a:pPr marL="342900" indent="-165100">
              <a:spcBef>
                <a:spcPct val="20000"/>
              </a:spcBef>
              <a:buClr>
                <a:schemeClr val="folHlink"/>
              </a:buClr>
              <a:buFont typeface="Wingdings" pitchFamily="2" charset="2"/>
              <a:buChar char="ü"/>
            </a:pPr>
            <a:r>
              <a:rPr lang="en-GB" sz="1800" dirty="0"/>
              <a:t>Audit processes well established</a:t>
            </a:r>
          </a:p>
          <a:p>
            <a:pPr marL="342900" indent="-165100">
              <a:spcBef>
                <a:spcPct val="20000"/>
              </a:spcBef>
              <a:buClr>
                <a:schemeClr val="folHlink"/>
              </a:buClr>
              <a:buFont typeface="Wingdings" pitchFamily="2" charset="2"/>
              <a:buChar char="ü"/>
            </a:pPr>
            <a:r>
              <a:rPr lang="en-GB" sz="1800" dirty="0"/>
              <a:t>Flexibility to grandfather existing policies or align accounting policies with Solvency II or IFRS Phase II or parents accounting policies already introduced under IFRS</a:t>
            </a:r>
          </a:p>
          <a:p>
            <a:pPr marL="342900" indent="-165100">
              <a:spcBef>
                <a:spcPct val="20000"/>
              </a:spcBef>
              <a:buClr>
                <a:srgbClr val="FF0000"/>
              </a:buClr>
              <a:buFont typeface="Wingdings" pitchFamily="2" charset="2"/>
              <a:buChar char="û"/>
            </a:pPr>
            <a:r>
              <a:rPr lang="en-GB" sz="1800" dirty="0"/>
              <a:t>Inconsistency between firms due to individual adoption of different accounting policies</a:t>
            </a:r>
          </a:p>
          <a:p>
            <a:pPr marL="342900" indent="-165100">
              <a:spcBef>
                <a:spcPct val="20000"/>
              </a:spcBef>
              <a:buClr>
                <a:srgbClr val="FF0000"/>
              </a:buClr>
              <a:buFont typeface="Wingdings" pitchFamily="2" charset="2"/>
              <a:buChar char="û"/>
            </a:pPr>
            <a:r>
              <a:rPr lang="en-GB" sz="1800" dirty="0"/>
              <a:t>Work for insurers not currently reporting under FRS 26</a:t>
            </a:r>
          </a:p>
        </p:txBody>
      </p:sp>
      <p:sp>
        <p:nvSpPr>
          <p:cNvPr id="55301" name="Title 1"/>
          <p:cNvSpPr>
            <a:spLocks/>
          </p:cNvSpPr>
          <p:nvPr/>
        </p:nvSpPr>
        <p:spPr bwMode="auto">
          <a:xfrm>
            <a:off x="525519" y="453326"/>
            <a:ext cx="8855207"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GB" sz="2800" b="1" dirty="0">
                <a:solidFill>
                  <a:schemeClr val="accent2"/>
                </a:solidFill>
                <a:latin typeface="+mj-lt"/>
                <a:ea typeface="+mj-ea"/>
                <a:cs typeface="+mj-cs"/>
              </a:rPr>
              <a:t>FRG Response</a:t>
            </a:r>
          </a:p>
        </p:txBody>
      </p:sp>
      <p:sp>
        <p:nvSpPr>
          <p:cNvPr id="55303" name="Content Placeholder 2"/>
          <p:cNvSpPr>
            <a:spLocks/>
          </p:cNvSpPr>
          <p:nvPr/>
        </p:nvSpPr>
        <p:spPr bwMode="auto">
          <a:xfrm>
            <a:off x="2457583" y="4278576"/>
            <a:ext cx="6863688" cy="2016125"/>
          </a:xfrm>
          <a:prstGeom prst="rect">
            <a:avLst/>
          </a:prstGeom>
          <a:solidFill>
            <a:srgbClr val="D0D8E8"/>
          </a:solidFill>
          <a:ln w="9525">
            <a:solidFill>
              <a:schemeClr val="bg1"/>
            </a:solidFill>
            <a:miter lim="800000"/>
            <a:headEnd/>
            <a:tailEnd/>
          </a:ln>
        </p:spPr>
        <p:txBody>
          <a:bodyPr lIns="0" tIns="0" rIns="0" bIns="0"/>
          <a:lstStyle/>
          <a:p>
            <a:pPr marL="342900" indent="-165100">
              <a:spcBef>
                <a:spcPct val="20000"/>
              </a:spcBef>
              <a:buClr>
                <a:schemeClr val="folHlink"/>
              </a:buClr>
              <a:buFont typeface="Wingdings" pitchFamily="2" charset="2"/>
              <a:buChar char="ü"/>
            </a:pPr>
            <a:r>
              <a:rPr lang="en-GB" sz="1800" dirty="0"/>
              <a:t>Maintain status quo</a:t>
            </a:r>
          </a:p>
          <a:p>
            <a:pPr marL="342900" indent="-165100">
              <a:spcBef>
                <a:spcPct val="20000"/>
              </a:spcBef>
              <a:buClr>
                <a:schemeClr val="folHlink"/>
              </a:buClr>
              <a:buFont typeface="Wingdings" pitchFamily="2" charset="2"/>
              <a:buChar char="ü"/>
            </a:pPr>
            <a:r>
              <a:rPr lang="en-GB" sz="1800" dirty="0"/>
              <a:t>Minimum effort for existing UK GAAP reporters</a:t>
            </a:r>
          </a:p>
          <a:p>
            <a:pPr marL="342900" indent="-165100">
              <a:spcBef>
                <a:spcPct val="20000"/>
              </a:spcBef>
              <a:buClr>
                <a:schemeClr val="folHlink"/>
              </a:buClr>
              <a:buFont typeface="Wingdings" pitchFamily="2" charset="2"/>
              <a:buChar char="ü"/>
            </a:pPr>
            <a:r>
              <a:rPr lang="en-GB" sz="1800" dirty="0"/>
              <a:t>Audit review processes well established</a:t>
            </a:r>
          </a:p>
          <a:p>
            <a:pPr marL="342900" indent="-165100">
              <a:spcBef>
                <a:spcPct val="20000"/>
              </a:spcBef>
              <a:buClr>
                <a:srgbClr val="FF0000"/>
              </a:buClr>
              <a:buFont typeface="Wingdings" pitchFamily="2" charset="2"/>
              <a:buChar char="û"/>
            </a:pPr>
            <a:r>
              <a:rPr lang="en-GB" sz="1800" dirty="0"/>
              <a:t>UK GAAP based on regulations due to be replaced by Solvency II for Life insurers</a:t>
            </a:r>
          </a:p>
          <a:p>
            <a:pPr marL="342900" indent="-165100">
              <a:spcBef>
                <a:spcPct val="20000"/>
              </a:spcBef>
              <a:buClr>
                <a:srgbClr val="FF0000"/>
              </a:buClr>
              <a:buFont typeface="Wingdings" pitchFamily="2" charset="2"/>
              <a:buChar char="û"/>
            </a:pPr>
            <a:r>
              <a:rPr lang="en-GB" sz="1800" dirty="0"/>
              <a:t>Necessary to capture all relevant rules within UK GAAP</a:t>
            </a:r>
          </a:p>
        </p:txBody>
      </p:sp>
      <p:sp>
        <p:nvSpPr>
          <p:cNvPr id="9"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11</a:t>
            </a:fld>
            <a:endParaRPr lang="en-US" dirty="0"/>
          </a:p>
        </p:txBody>
      </p:sp>
    </p:spTree>
    <p:extLst>
      <p:ext uri="{BB962C8B-B14F-4D97-AF65-F5344CB8AC3E}">
        <p14:creationId xmlns:p14="http://schemas.microsoft.com/office/powerpoint/2010/main" val="3635848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p:cNvSpPr>
          <p:nvPr/>
        </p:nvSpPr>
        <p:spPr bwMode="auto">
          <a:xfrm>
            <a:off x="525519" y="453326"/>
            <a:ext cx="8855207"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GB" sz="2800" b="1" dirty="0">
                <a:solidFill>
                  <a:schemeClr val="accent2"/>
                </a:solidFill>
                <a:latin typeface="+mj-lt"/>
                <a:ea typeface="+mj-ea"/>
                <a:cs typeface="+mj-cs"/>
              </a:rPr>
              <a:t>FRG Response</a:t>
            </a:r>
          </a:p>
        </p:txBody>
      </p:sp>
      <p:sp>
        <p:nvSpPr>
          <p:cNvPr id="9" name="Rectangle 8"/>
          <p:cNvSpPr>
            <a:spLocks noChangeArrowheads="1"/>
          </p:cNvSpPr>
          <p:nvPr/>
        </p:nvSpPr>
        <p:spPr bwMode="auto">
          <a:xfrm>
            <a:off x="271728" y="1497008"/>
            <a:ext cx="1895210" cy="1152525"/>
          </a:xfrm>
          <a:prstGeom prst="rect">
            <a:avLst/>
          </a:prstGeom>
          <a:solidFill>
            <a:schemeClr val="accent2"/>
          </a:solidFill>
          <a:ln>
            <a:noFill/>
          </a:ln>
        </p:spPr>
        <p:txBody>
          <a:bodyPr anchor="ctr"/>
          <a:lstStyle/>
          <a:p>
            <a:pPr algn="ctr">
              <a:defRPr/>
            </a:pPr>
            <a:r>
              <a:rPr lang="en-US" sz="2000" dirty="0">
                <a:solidFill>
                  <a:schemeClr val="lt1"/>
                </a:solidFill>
                <a:latin typeface="+mn-lt"/>
              </a:rPr>
              <a:t>3. Solvency II</a:t>
            </a:r>
          </a:p>
        </p:txBody>
      </p:sp>
      <p:sp>
        <p:nvSpPr>
          <p:cNvPr id="12" name="TextBox 11"/>
          <p:cNvSpPr txBox="1">
            <a:spLocks noChangeArrowheads="1"/>
          </p:cNvSpPr>
          <p:nvPr/>
        </p:nvSpPr>
        <p:spPr bwMode="auto">
          <a:xfrm>
            <a:off x="896012" y="1903407"/>
            <a:ext cx="1207294" cy="15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GB" sz="9600" dirty="0">
                <a:solidFill>
                  <a:srgbClr val="FF0000"/>
                </a:solidFill>
                <a:cs typeface="Arial" charset="0"/>
                <a:sym typeface="Wingdings" pitchFamily="2" charset="2"/>
              </a:rPr>
              <a:t></a:t>
            </a:r>
            <a:endParaRPr lang="en-GB" sz="9600" dirty="0">
              <a:solidFill>
                <a:srgbClr val="FF0000"/>
              </a:solidFill>
              <a:cs typeface="Arial" charset="0"/>
            </a:endParaRPr>
          </a:p>
        </p:txBody>
      </p:sp>
      <p:sp>
        <p:nvSpPr>
          <p:cNvPr id="59398" name="Content Placeholder 2"/>
          <p:cNvSpPr>
            <a:spLocks/>
          </p:cNvSpPr>
          <p:nvPr/>
        </p:nvSpPr>
        <p:spPr bwMode="auto">
          <a:xfrm>
            <a:off x="2457583" y="1509007"/>
            <a:ext cx="6863688" cy="4895850"/>
          </a:xfrm>
          <a:prstGeom prst="rect">
            <a:avLst/>
          </a:prstGeom>
          <a:solidFill>
            <a:srgbClr val="D0D8E8"/>
          </a:solidFill>
          <a:ln w="9525">
            <a:noFill/>
            <a:miter lim="800000"/>
            <a:headEnd/>
            <a:tailEnd/>
          </a:ln>
        </p:spPr>
        <p:txBody>
          <a:bodyPr lIns="0" tIns="0" rIns="0" bIns="0"/>
          <a:lstStyle/>
          <a:p>
            <a:pPr marL="342900" indent="-165100">
              <a:spcBef>
                <a:spcPct val="20000"/>
              </a:spcBef>
              <a:buClr>
                <a:schemeClr val="folHlink"/>
              </a:buClr>
              <a:buFont typeface="Wingdings" pitchFamily="2" charset="2"/>
              <a:buChar char="ü"/>
            </a:pPr>
            <a:r>
              <a:rPr lang="en-GB" sz="1800" dirty="0"/>
              <a:t>Consistency between financial and regulatory reporting but limited to those firms that have not adopted FRS 26</a:t>
            </a:r>
          </a:p>
          <a:p>
            <a:pPr marL="342900" indent="-165100">
              <a:spcBef>
                <a:spcPct val="20000"/>
              </a:spcBef>
              <a:buClr>
                <a:srgbClr val="FF0000"/>
              </a:buClr>
              <a:buFont typeface="Wingdings" pitchFamily="2" charset="2"/>
              <a:buChar char="û"/>
            </a:pPr>
            <a:r>
              <a:rPr lang="en-GB" sz="1800" dirty="0"/>
              <a:t>However benefit of reporting investment contracts under Solvency II is not clear</a:t>
            </a:r>
          </a:p>
          <a:p>
            <a:pPr marL="342900" indent="-165100">
              <a:spcBef>
                <a:spcPct val="20000"/>
              </a:spcBef>
              <a:buClr>
                <a:srgbClr val="FF0000"/>
              </a:buClr>
              <a:buFont typeface="Wingdings" pitchFamily="2" charset="2"/>
              <a:buChar char="û"/>
            </a:pPr>
            <a:r>
              <a:rPr lang="en-GB" sz="1800" dirty="0"/>
              <a:t>Designed for regulatory capital assessment – potential to identify many weakness as a basis for financial reporting</a:t>
            </a:r>
          </a:p>
          <a:p>
            <a:pPr marL="342900" indent="-165100">
              <a:spcBef>
                <a:spcPct val="20000"/>
              </a:spcBef>
              <a:buClr>
                <a:srgbClr val="FF0000"/>
              </a:buClr>
              <a:buFont typeface="Wingdings" pitchFamily="2" charset="2"/>
              <a:buChar char="û"/>
            </a:pPr>
            <a:r>
              <a:rPr lang="en-GB" sz="1800" dirty="0"/>
              <a:t>Would require the development of an income recognition approach and presentation of performance – onerous </a:t>
            </a:r>
            <a:r>
              <a:rPr lang="en-GB" sz="1800" dirty="0" smtClean="0"/>
              <a:t>to </a:t>
            </a:r>
            <a:r>
              <a:rPr lang="en-GB" sz="1800" dirty="0"/>
              <a:t>develop</a:t>
            </a:r>
          </a:p>
          <a:p>
            <a:pPr marL="342900" indent="-165100">
              <a:spcBef>
                <a:spcPct val="20000"/>
              </a:spcBef>
              <a:buClr>
                <a:srgbClr val="FF0000"/>
              </a:buClr>
              <a:buFont typeface="Wingdings" pitchFamily="2" charset="2"/>
              <a:buChar char="û"/>
            </a:pPr>
            <a:r>
              <a:rPr lang="en-GB" sz="1800" dirty="0"/>
              <a:t>More complex valuation basis than for IFRS reporters</a:t>
            </a:r>
          </a:p>
          <a:p>
            <a:pPr marL="342900" indent="-165100">
              <a:spcBef>
                <a:spcPct val="20000"/>
              </a:spcBef>
              <a:buClr>
                <a:srgbClr val="FF0000"/>
              </a:buClr>
              <a:buFont typeface="Wingdings" pitchFamily="2" charset="2"/>
              <a:buChar char="û"/>
            </a:pPr>
            <a:r>
              <a:rPr lang="en-GB" sz="1800" dirty="0"/>
              <a:t>Discounting of GI liabilities prohibited for less than 4 years mean term </a:t>
            </a:r>
          </a:p>
          <a:p>
            <a:pPr marL="342900" indent="-165100">
              <a:spcBef>
                <a:spcPct val="20000"/>
              </a:spcBef>
              <a:buClr>
                <a:srgbClr val="FF0000"/>
              </a:buClr>
              <a:buFont typeface="Wingdings" pitchFamily="2" charset="2"/>
              <a:buChar char="û"/>
            </a:pPr>
            <a:r>
              <a:rPr lang="en-GB" sz="1800" dirty="0"/>
              <a:t>Requires two changes: short and long term solutions</a:t>
            </a:r>
          </a:p>
          <a:p>
            <a:pPr marL="342900" indent="-165100">
              <a:spcBef>
                <a:spcPct val="20000"/>
              </a:spcBef>
              <a:buClr>
                <a:srgbClr val="FF0000"/>
              </a:buClr>
              <a:buFont typeface="Wingdings" pitchFamily="2" charset="2"/>
              <a:buChar char="û"/>
            </a:pPr>
            <a:r>
              <a:rPr lang="en-GB" sz="1800" dirty="0"/>
              <a:t>Uncertainty e.g. Level 2 text</a:t>
            </a:r>
          </a:p>
          <a:p>
            <a:pPr marL="342900" indent="-165100">
              <a:spcBef>
                <a:spcPct val="20000"/>
              </a:spcBef>
              <a:buClr>
                <a:srgbClr val="FF0000"/>
              </a:buClr>
              <a:buFont typeface="Wingdings" pitchFamily="2" charset="2"/>
              <a:buChar char="û"/>
            </a:pPr>
            <a:r>
              <a:rPr lang="en-GB" sz="1800" dirty="0"/>
              <a:t>Audit review processes are not established</a:t>
            </a:r>
          </a:p>
          <a:p>
            <a:pPr marL="342900" indent="-165100">
              <a:spcBef>
                <a:spcPct val="20000"/>
              </a:spcBef>
              <a:buClr>
                <a:srgbClr val="FF0000"/>
              </a:buClr>
              <a:buFont typeface="Wingdings" pitchFamily="2" charset="2"/>
              <a:buChar char="û"/>
            </a:pPr>
            <a:r>
              <a:rPr lang="en-GB" sz="1800" dirty="0"/>
              <a:t>Given disadvantages more may </a:t>
            </a:r>
            <a:r>
              <a:rPr lang="en-GB" sz="1800" dirty="0" smtClean="0"/>
              <a:t>instead adopt IFRS </a:t>
            </a:r>
            <a:r>
              <a:rPr lang="en-GB" sz="1800" dirty="0"/>
              <a:t>reporting</a:t>
            </a:r>
          </a:p>
        </p:txBody>
      </p:sp>
      <p:sp>
        <p:nvSpPr>
          <p:cNvPr id="7" name="Slide Number Placeholder 4"/>
          <p:cNvSpPr>
            <a:spLocks noGrp="1"/>
          </p:cNvSpPr>
          <p:nvPr>
            <p:ph type="sldNum" sz="quarter" idx="10"/>
          </p:nvPr>
        </p:nvSpPr>
        <p:spPr>
          <a:xfrm>
            <a:off x="9271000" y="6468381"/>
            <a:ext cx="274638" cy="252413"/>
          </a:xfrm>
        </p:spPr>
        <p:txBody>
          <a:bodyPr/>
          <a:lstStyle/>
          <a:p>
            <a:pPr>
              <a:defRPr/>
            </a:pPr>
            <a:fld id="{D4C77C5E-8779-4298-BFB4-2268B68F5D0C}" type="slidenum">
              <a:rPr lang="en-US" smtClean="0"/>
              <a:pPr>
                <a:defRPr/>
              </a:pPr>
              <a:t>12</a:t>
            </a:fld>
            <a:endParaRPr lang="en-US" dirty="0"/>
          </a:p>
        </p:txBody>
      </p:sp>
    </p:spTree>
    <p:extLst>
      <p:ext uri="{BB962C8B-B14F-4D97-AF65-F5344CB8AC3E}">
        <p14:creationId xmlns:p14="http://schemas.microsoft.com/office/powerpoint/2010/main" val="42662805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7" name="Title 1"/>
          <p:cNvSpPr>
            <a:spLocks/>
          </p:cNvSpPr>
          <p:nvPr/>
        </p:nvSpPr>
        <p:spPr bwMode="auto">
          <a:xfrm>
            <a:off x="525519" y="453326"/>
            <a:ext cx="8855207"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GB" sz="2800" b="1" dirty="0">
                <a:solidFill>
                  <a:schemeClr val="accent2"/>
                </a:solidFill>
                <a:latin typeface="+mj-lt"/>
                <a:ea typeface="+mj-ea"/>
                <a:cs typeface="+mj-cs"/>
              </a:rPr>
              <a:t>FRG Response</a:t>
            </a:r>
          </a:p>
        </p:txBody>
      </p:sp>
      <p:sp>
        <p:nvSpPr>
          <p:cNvPr id="11" name="Rectangle 10"/>
          <p:cNvSpPr>
            <a:spLocks noChangeArrowheads="1"/>
          </p:cNvSpPr>
          <p:nvPr/>
        </p:nvSpPr>
        <p:spPr bwMode="auto">
          <a:xfrm>
            <a:off x="350838" y="1555188"/>
            <a:ext cx="1895210" cy="1152525"/>
          </a:xfrm>
          <a:prstGeom prst="rect">
            <a:avLst/>
          </a:prstGeom>
          <a:solidFill>
            <a:schemeClr val="accent2"/>
          </a:solidFill>
          <a:ln>
            <a:noFill/>
          </a:ln>
        </p:spPr>
        <p:txBody>
          <a:bodyPr anchor="ctr"/>
          <a:lstStyle/>
          <a:p>
            <a:pPr algn="ctr">
              <a:defRPr/>
            </a:pPr>
            <a:r>
              <a:rPr lang="en-US" sz="2000">
                <a:solidFill>
                  <a:srgbClr val="FFFFFF"/>
                </a:solidFill>
                <a:latin typeface="+mn-lt"/>
                <a:cs typeface="Arial" charset="0"/>
              </a:rPr>
              <a:t>4. Early Adopt IFRS Phase 2</a:t>
            </a:r>
          </a:p>
        </p:txBody>
      </p:sp>
      <p:sp>
        <p:nvSpPr>
          <p:cNvPr id="51219" name="Content Placeholder 2"/>
          <p:cNvSpPr>
            <a:spLocks/>
          </p:cNvSpPr>
          <p:nvPr/>
        </p:nvSpPr>
        <p:spPr bwMode="auto">
          <a:xfrm>
            <a:off x="2457583" y="1555189"/>
            <a:ext cx="6863688" cy="4175125"/>
          </a:xfrm>
          <a:prstGeom prst="rect">
            <a:avLst/>
          </a:prstGeom>
          <a:solidFill>
            <a:srgbClr val="D0D8E8"/>
          </a:solidFill>
          <a:ln w="9525">
            <a:noFill/>
            <a:miter lim="800000"/>
            <a:headEnd/>
            <a:tailEnd/>
          </a:ln>
        </p:spPr>
        <p:txBody>
          <a:bodyPr lIns="0" tIns="0" rIns="0" bIns="0"/>
          <a:lstStyle/>
          <a:p>
            <a:pPr marL="342900" indent="-165100">
              <a:spcBef>
                <a:spcPct val="20000"/>
              </a:spcBef>
              <a:buClr>
                <a:schemeClr val="folHlink"/>
              </a:buClr>
              <a:buFont typeface="Wingdings" pitchFamily="2" charset="2"/>
              <a:buChar char="ü"/>
            </a:pPr>
            <a:r>
              <a:rPr lang="en-GB" sz="1800" dirty="0"/>
              <a:t>Potential for insurers to go through only one accounting change …</a:t>
            </a:r>
          </a:p>
          <a:p>
            <a:pPr marL="342900" indent="-165100">
              <a:spcBef>
                <a:spcPct val="20000"/>
              </a:spcBef>
              <a:buClr>
                <a:srgbClr val="FF0000"/>
              </a:buClr>
              <a:buFont typeface="Wingdings" pitchFamily="2" charset="2"/>
              <a:buChar char="û"/>
            </a:pPr>
            <a:r>
              <a:rPr lang="en-GB" sz="1800" dirty="0"/>
              <a:t>… but risk that draft standard available would be subject to significant changes creating further work for reporters</a:t>
            </a:r>
          </a:p>
          <a:p>
            <a:pPr marL="342900" indent="-165100">
              <a:spcBef>
                <a:spcPct val="20000"/>
              </a:spcBef>
              <a:buClr>
                <a:srgbClr val="FF0000"/>
              </a:buClr>
              <a:buFont typeface="Wingdings" pitchFamily="2" charset="2"/>
              <a:buChar char="û"/>
            </a:pPr>
            <a:r>
              <a:rPr lang="en-GB" sz="1800" dirty="0"/>
              <a:t>Considerable implementation costs for the short term solution and may still result in further costs for the long term solution</a:t>
            </a:r>
          </a:p>
          <a:p>
            <a:pPr marL="342900" indent="-165100">
              <a:spcBef>
                <a:spcPct val="20000"/>
              </a:spcBef>
              <a:buClr>
                <a:srgbClr val="FF0000"/>
              </a:buClr>
              <a:buFont typeface="Wingdings" pitchFamily="2" charset="2"/>
              <a:buChar char="û"/>
            </a:pPr>
            <a:r>
              <a:rPr lang="en-GB" sz="1800" dirty="0"/>
              <a:t>Non-level playing field as UK GAAP reporters would adopt IFRS Phase II before IFRS reporters</a:t>
            </a:r>
          </a:p>
          <a:p>
            <a:pPr marL="342900" indent="-165100">
              <a:spcBef>
                <a:spcPct val="20000"/>
              </a:spcBef>
              <a:buClr>
                <a:srgbClr val="FF0000"/>
              </a:buClr>
              <a:buFont typeface="Wingdings" pitchFamily="2" charset="2"/>
              <a:buChar char="û"/>
            </a:pPr>
            <a:r>
              <a:rPr lang="en-GB" sz="1800" dirty="0"/>
              <a:t>Discounting of GI liabilities prohibited for less than 4 years mean term</a:t>
            </a:r>
          </a:p>
          <a:p>
            <a:pPr marL="342900" indent="-165100">
              <a:spcBef>
                <a:spcPct val="20000"/>
              </a:spcBef>
              <a:buClr>
                <a:srgbClr val="FF0000"/>
              </a:buClr>
              <a:buFont typeface="Wingdings" pitchFamily="2" charset="2"/>
              <a:buChar char="û"/>
            </a:pPr>
            <a:r>
              <a:rPr lang="en-GB" sz="1800" dirty="0"/>
              <a:t>Audit review processes are not established</a:t>
            </a:r>
          </a:p>
          <a:p>
            <a:pPr marL="342900" indent="-165100">
              <a:spcBef>
                <a:spcPct val="20000"/>
              </a:spcBef>
              <a:buClr>
                <a:srgbClr val="FF0000"/>
              </a:buClr>
              <a:buFont typeface="Wingdings" pitchFamily="2" charset="2"/>
              <a:buChar char="û"/>
            </a:pPr>
            <a:r>
              <a:rPr lang="en-GB" sz="1800" dirty="0"/>
              <a:t>Given disadvantages more may </a:t>
            </a:r>
            <a:r>
              <a:rPr lang="en-GB" sz="1800" dirty="0" smtClean="0"/>
              <a:t>instead adopt IFRS </a:t>
            </a:r>
            <a:r>
              <a:rPr lang="en-GB" sz="1800" dirty="0"/>
              <a:t>reporting</a:t>
            </a:r>
          </a:p>
        </p:txBody>
      </p:sp>
      <p:sp>
        <p:nvSpPr>
          <p:cNvPr id="12" name="TextBox 11"/>
          <p:cNvSpPr txBox="1">
            <a:spLocks noChangeArrowheads="1"/>
          </p:cNvSpPr>
          <p:nvPr/>
        </p:nvSpPr>
        <p:spPr bwMode="auto">
          <a:xfrm>
            <a:off x="896012" y="1986988"/>
            <a:ext cx="1207294" cy="15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GB" sz="9600">
                <a:solidFill>
                  <a:srgbClr val="FF0000"/>
                </a:solidFill>
                <a:cs typeface="Arial" charset="0"/>
                <a:sym typeface="Wingdings" pitchFamily="2" charset="2"/>
              </a:rPr>
              <a:t></a:t>
            </a:r>
            <a:endParaRPr lang="en-GB" sz="9600">
              <a:solidFill>
                <a:srgbClr val="FF0000"/>
              </a:solidFill>
              <a:cs typeface="Arial" charset="0"/>
            </a:endParaRPr>
          </a:p>
        </p:txBody>
      </p:sp>
      <p:sp>
        <p:nvSpPr>
          <p:cNvPr id="7"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13</a:t>
            </a:fld>
            <a:endParaRPr lang="en-US" dirty="0"/>
          </a:p>
        </p:txBody>
      </p:sp>
    </p:spTree>
    <p:extLst>
      <p:ext uri="{BB962C8B-B14F-4D97-AF65-F5344CB8AC3E}">
        <p14:creationId xmlns:p14="http://schemas.microsoft.com/office/powerpoint/2010/main" val="3415671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p:cNvSpPr>
          <p:nvPr/>
        </p:nvSpPr>
        <p:spPr bwMode="auto">
          <a:xfrm>
            <a:off x="537394" y="453325"/>
            <a:ext cx="8801894"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fr-CA" sz="2800" b="1" dirty="0">
                <a:solidFill>
                  <a:schemeClr val="accent2"/>
                </a:solidFill>
                <a:latin typeface="+mj-lt"/>
                <a:ea typeface="+mj-ea"/>
                <a:cs typeface="+mj-cs"/>
              </a:rPr>
              <a:t>FRG future </a:t>
            </a:r>
            <a:r>
              <a:rPr lang="fr-CA" sz="2800" b="1" dirty="0" err="1">
                <a:solidFill>
                  <a:schemeClr val="accent2"/>
                </a:solidFill>
                <a:latin typeface="+mj-lt"/>
                <a:ea typeface="+mj-ea"/>
                <a:cs typeface="+mj-cs"/>
              </a:rPr>
              <a:t>activities</a:t>
            </a:r>
            <a:endParaRPr lang="en-GB" sz="2800" b="1" dirty="0">
              <a:solidFill>
                <a:schemeClr val="accent2"/>
              </a:solidFill>
              <a:latin typeface="+mj-lt"/>
              <a:ea typeface="+mj-ea"/>
              <a:cs typeface="+mj-cs"/>
            </a:endParaRPr>
          </a:p>
        </p:txBody>
      </p:sp>
      <p:sp>
        <p:nvSpPr>
          <p:cNvPr id="36866" name="Content Placeholder 2"/>
          <p:cNvSpPr>
            <a:spLocks/>
          </p:cNvSpPr>
          <p:nvPr/>
        </p:nvSpPr>
        <p:spPr bwMode="auto">
          <a:xfrm>
            <a:off x="550333" y="1557338"/>
            <a:ext cx="8874125" cy="431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342900" indent="-342900">
              <a:spcBef>
                <a:spcPts val="800"/>
              </a:spcBef>
              <a:spcAft>
                <a:spcPts val="600"/>
              </a:spcAft>
              <a:buClr>
                <a:schemeClr val="accent1"/>
              </a:buClr>
              <a:buFontTx/>
              <a:buChar char="•"/>
            </a:pPr>
            <a:r>
              <a:rPr lang="en-GB" sz="2000" dirty="0"/>
              <a:t>The FRG response to the ASB can be found via </a:t>
            </a:r>
            <a:r>
              <a:rPr lang="en-GB" sz="2000" dirty="0" smtClean="0"/>
              <a:t>the following link</a:t>
            </a:r>
            <a:r>
              <a:rPr lang="en-GB" sz="2000" dirty="0"/>
              <a:t>: </a:t>
            </a:r>
            <a:endParaRPr lang="en-GB" sz="2000" dirty="0" smtClean="0"/>
          </a:p>
          <a:p>
            <a:pPr>
              <a:spcBef>
                <a:spcPts val="800"/>
              </a:spcBef>
              <a:spcAft>
                <a:spcPts val="600"/>
              </a:spcAft>
              <a:buClr>
                <a:schemeClr val="accent1"/>
              </a:buClr>
            </a:pPr>
            <a:r>
              <a:rPr lang="en-GB" sz="2000" dirty="0" smtClean="0">
                <a:hlinkClick r:id="rId3"/>
              </a:rPr>
              <a:t>http</a:t>
            </a:r>
            <a:r>
              <a:rPr lang="en-GB" sz="2000" dirty="0">
                <a:hlinkClick r:id="rId3"/>
              </a:rPr>
              <a:t>://frc.org.uk/Our-Work/Publications/ASB/Revised-FRED-46,-47-48-The-Future-of-Financial-Rep/Responses-to-Revised-FRED/CL47-The-Actuarial-Profession.aspx</a:t>
            </a:r>
            <a:endParaRPr lang="en-GB" sz="2000" dirty="0"/>
          </a:p>
          <a:p>
            <a:pPr marL="342900" indent="-342900">
              <a:spcBef>
                <a:spcPts val="800"/>
              </a:spcBef>
              <a:spcAft>
                <a:spcPts val="600"/>
              </a:spcAft>
              <a:buClr>
                <a:schemeClr val="accent1"/>
              </a:buClr>
              <a:buFontTx/>
              <a:buChar char="•"/>
            </a:pPr>
            <a:r>
              <a:rPr lang="en-GB" sz="2000" dirty="0"/>
              <a:t>The FRG will continue to follow the proposed short term changes to UK GAAP and has offered to support the </a:t>
            </a:r>
            <a:r>
              <a:rPr lang="en-GB" sz="2000" dirty="0" smtClean="0"/>
              <a:t>FRC </a:t>
            </a:r>
            <a:r>
              <a:rPr lang="en-GB" sz="2000" dirty="0"/>
              <a:t>staff providing comments on potential impact for reporters and users of UK GAAP financial statements.</a:t>
            </a:r>
          </a:p>
          <a:p>
            <a:pPr marL="342900" indent="-342900">
              <a:spcBef>
                <a:spcPts val="800"/>
              </a:spcBef>
              <a:spcAft>
                <a:spcPts val="600"/>
              </a:spcAft>
              <a:buClr>
                <a:schemeClr val="accent1"/>
              </a:buClr>
              <a:buFontTx/>
              <a:buChar char="•"/>
            </a:pPr>
            <a:r>
              <a:rPr lang="en-GB" sz="2000" dirty="0"/>
              <a:t>The FRG is reviewing the latest proposed changes </a:t>
            </a:r>
            <a:r>
              <a:rPr lang="en-GB" sz="2000" dirty="0" smtClean="0"/>
              <a:t>for </a:t>
            </a:r>
            <a:r>
              <a:rPr lang="en-GB" sz="2000" dirty="0"/>
              <a:t>a future IFRS for Insurance Contracts, providing views to the IAA and directly to </a:t>
            </a:r>
            <a:r>
              <a:rPr lang="en-GB" sz="2000" dirty="0" smtClean="0"/>
              <a:t>IASB </a:t>
            </a:r>
            <a:r>
              <a:rPr lang="en-GB" sz="2000" dirty="0"/>
              <a:t>staff.  </a:t>
            </a:r>
          </a:p>
          <a:p>
            <a:pPr marL="342900" indent="-342900">
              <a:spcBef>
                <a:spcPts val="800"/>
              </a:spcBef>
              <a:spcAft>
                <a:spcPts val="600"/>
              </a:spcAft>
              <a:buClr>
                <a:schemeClr val="accent1"/>
              </a:buClr>
              <a:buFontTx/>
              <a:buChar char="•"/>
            </a:pPr>
            <a:r>
              <a:rPr lang="en-GB" sz="2000" dirty="0"/>
              <a:t>The FRG is aware that embedding a new IFRS for insurance contracts into UK GAAP will not be straightforward due to other differences e.g. the treatment of investment contracts and potential for artificial volatility due to accounting mismatch between assets and </a:t>
            </a:r>
            <a:r>
              <a:rPr lang="en-GB" sz="2000" dirty="0" smtClean="0"/>
              <a:t>liabilities.  The FRG plans to </a:t>
            </a:r>
            <a:r>
              <a:rPr lang="en-GB" sz="2000" dirty="0"/>
              <a:t>comment on proposals when they are developed.</a:t>
            </a:r>
          </a:p>
          <a:p>
            <a:pPr marL="342900" indent="-342900">
              <a:spcBef>
                <a:spcPct val="20000"/>
              </a:spcBef>
            </a:pPr>
            <a:endParaRPr lang="en-GB" sz="2000" dirty="0"/>
          </a:p>
        </p:txBody>
      </p:sp>
      <p:sp>
        <p:nvSpPr>
          <p:cNvPr id="4"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14</a:t>
            </a:fld>
            <a:endParaRPr lang="en-US" dirty="0"/>
          </a:p>
        </p:txBody>
      </p:sp>
    </p:spTree>
    <p:extLst>
      <p:ext uri="{BB962C8B-B14F-4D97-AF65-F5344CB8AC3E}">
        <p14:creationId xmlns:p14="http://schemas.microsoft.com/office/powerpoint/2010/main" val="1890468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550863" y="488950"/>
            <a:ext cx="9355137" cy="752475"/>
          </a:xfrm>
        </p:spPr>
        <p:txBody>
          <a:bodyPr/>
          <a:lstStyle/>
          <a:p>
            <a:r>
              <a:rPr lang="en-GB" dirty="0" smtClean="0"/>
              <a:t>Agenda</a:t>
            </a:r>
          </a:p>
        </p:txBody>
      </p:sp>
      <p:sp>
        <p:nvSpPr>
          <p:cNvPr id="5" name="Slide Number Placeholder 4"/>
          <p:cNvSpPr>
            <a:spLocks noGrp="1"/>
          </p:cNvSpPr>
          <p:nvPr>
            <p:ph type="sldNum" sz="quarter" idx="10"/>
          </p:nvPr>
        </p:nvSpPr>
        <p:spPr/>
        <p:txBody>
          <a:bodyPr/>
          <a:lstStyle/>
          <a:p>
            <a:pPr>
              <a:defRPr/>
            </a:pPr>
            <a:fld id="{D4C77C5E-8779-4298-BFB4-2268B68F5D0C}" type="slidenum">
              <a:rPr lang="en-US" smtClean="0"/>
              <a:pPr>
                <a:defRPr/>
              </a:pPr>
              <a:t>15</a:t>
            </a:fld>
            <a:endParaRPr lang="en-US" dirty="0"/>
          </a:p>
        </p:txBody>
      </p:sp>
      <p:sp>
        <p:nvSpPr>
          <p:cNvPr id="37891" name="Footer Placeholder 4"/>
          <p:cNvSpPr txBox="1">
            <a:spLocks/>
          </p:cNvSpPr>
          <p:nvPr/>
        </p:nvSpPr>
        <p:spPr bwMode="auto">
          <a:xfrm>
            <a:off x="458788" y="6537325"/>
            <a:ext cx="2159000" cy="144463"/>
          </a:xfrm>
          <a:prstGeom prst="rect">
            <a:avLst/>
          </a:prstGeom>
          <a:noFill/>
          <a:ln w="9525">
            <a:noFill/>
            <a:miter lim="800000"/>
            <a:headEnd/>
            <a:tailEnd/>
          </a:ln>
        </p:spPr>
        <p:txBody>
          <a:bodyPr/>
          <a:lstStyle/>
          <a:p>
            <a:r>
              <a:rPr lang="en-US" sz="600" dirty="0">
                <a:solidFill>
                  <a:schemeClr val="accent2"/>
                </a:solidFill>
              </a:rPr>
              <a:t>© </a:t>
            </a:r>
            <a:r>
              <a:rPr lang="en-US" sz="600" dirty="0" smtClean="0">
                <a:solidFill>
                  <a:schemeClr val="accent2"/>
                </a:solidFill>
              </a:rPr>
              <a:t>2012 </a:t>
            </a:r>
            <a:r>
              <a:rPr lang="en-US" sz="600" dirty="0">
                <a:solidFill>
                  <a:schemeClr val="accent2"/>
                </a:solidFill>
              </a:rPr>
              <a:t>The Actuarial Profession </a:t>
            </a:r>
            <a:r>
              <a:rPr lang="en-US" sz="600" dirty="0">
                <a:solidFill>
                  <a:schemeClr val="accent2"/>
                </a:solidFill>
                <a:sym typeface="Wingdings" pitchFamily="2" charset="2"/>
              </a:rPr>
              <a:t></a:t>
            </a:r>
            <a:r>
              <a:rPr lang="en-US" sz="600" dirty="0">
                <a:solidFill>
                  <a:schemeClr val="accent2"/>
                </a:solidFill>
              </a:rPr>
              <a:t> www.actuaries.org.uk</a:t>
            </a:r>
          </a:p>
        </p:txBody>
      </p:sp>
      <p:graphicFrame>
        <p:nvGraphicFramePr>
          <p:cNvPr id="37905" name="Group 17"/>
          <p:cNvGraphicFramePr>
            <a:graphicFrameLocks noGrp="1"/>
          </p:cNvGraphicFramePr>
          <p:nvPr>
            <p:extLst>
              <p:ext uri="{D42A27DB-BD31-4B8C-83A1-F6EECF244321}">
                <p14:modId xmlns:p14="http://schemas.microsoft.com/office/powerpoint/2010/main" val="420541602"/>
              </p:ext>
            </p:extLst>
          </p:nvPr>
        </p:nvGraphicFramePr>
        <p:xfrm>
          <a:off x="549275" y="1695450"/>
          <a:ext cx="8594725" cy="2804160"/>
        </p:xfrm>
        <a:graphic>
          <a:graphicData uri="http://schemas.openxmlformats.org/drawingml/2006/table">
            <a:tbl>
              <a:tblPr/>
              <a:tblGrid>
                <a:gridCol w="8594725"/>
              </a:tblGrid>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pPr>
                      <a:r>
                        <a:rPr kumimoji="0" lang="en-GB" sz="2000" b="0" i="0" u="none" strike="noStrike" cap="none" normalizeH="0" baseline="0" dirty="0" smtClean="0">
                          <a:ln>
                            <a:noFill/>
                          </a:ln>
                          <a:solidFill>
                            <a:schemeClr val="tx1"/>
                          </a:solidFill>
                          <a:effectLst/>
                          <a:latin typeface="Arial" charset="0"/>
                          <a:cs typeface="Arial" charset="0"/>
                        </a:rPr>
                        <a:t>Mind the UK GAAP – Problem and Options</a:t>
                      </a:r>
                    </a:p>
                    <a:p>
                      <a:pPr marL="0" marR="0" lvl="0" indent="0" algn="l" defTabSz="914400" rtl="0" eaLnBrk="1" fontAlgn="base" latinLnBrk="0" hangingPunct="1">
                        <a:lnSpc>
                          <a:spcPct val="100000"/>
                        </a:lnSpc>
                        <a:spcBef>
                          <a:spcPct val="0"/>
                        </a:spcBef>
                        <a:spcAft>
                          <a:spcPct val="0"/>
                        </a:spcAft>
                        <a:buClr>
                          <a:schemeClr val="accent1"/>
                        </a:buClr>
                        <a:buSzTx/>
                        <a:buFontTx/>
                        <a:buNone/>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pPr>
                      <a:r>
                        <a:rPr kumimoji="0" lang="en-GB" sz="2000" b="0" i="0" u="none" strike="noStrike" cap="none" normalizeH="0" baseline="0" dirty="0" smtClean="0">
                          <a:ln>
                            <a:noFill/>
                          </a:ln>
                          <a:solidFill>
                            <a:schemeClr val="tx1"/>
                          </a:solidFill>
                          <a:effectLst/>
                          <a:latin typeface="Arial" charset="0"/>
                          <a:cs typeface="Arial" charset="0"/>
                        </a:rPr>
                        <a:t>FRG response to UK GAAP Insurance Discussion Paper </a:t>
                      </a:r>
                    </a:p>
                    <a:p>
                      <a:pPr marL="274638" marR="0" lvl="0" indent="-274638" algn="l" defTabSz="914400" rtl="0" eaLnBrk="1" fontAlgn="base" latinLnBrk="0" hangingPunct="1">
                        <a:lnSpc>
                          <a:spcPct val="100000"/>
                        </a:lnSpc>
                        <a:spcBef>
                          <a:spcPct val="0"/>
                        </a:spcBef>
                        <a:spcAft>
                          <a:spcPct val="0"/>
                        </a:spcAft>
                        <a:buClr>
                          <a:schemeClr val="accent1"/>
                        </a:buClr>
                        <a:buSzTx/>
                        <a:buFontTx/>
                        <a:buChar char="•"/>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defRPr/>
                      </a:pPr>
                      <a:r>
                        <a:rPr kumimoji="0" lang="en-GB" sz="2000" b="1" i="0" u="none" strike="noStrike" cap="none" normalizeH="0" baseline="0" dirty="0" smtClean="0">
                          <a:ln>
                            <a:noFill/>
                          </a:ln>
                          <a:solidFill>
                            <a:schemeClr val="tx1"/>
                          </a:solidFill>
                          <a:effectLst/>
                          <a:latin typeface="Arial" charset="0"/>
                          <a:cs typeface="Arial" charset="0"/>
                        </a:rPr>
                        <a:t>Mind the UK GAAP – Looking Forwards</a:t>
                      </a:r>
                    </a:p>
                    <a:p>
                      <a:pPr marL="274638" marR="0" lvl="0" indent="-274638" algn="l" defTabSz="914400" rtl="0" eaLnBrk="1" fontAlgn="base" latinLnBrk="0" hangingPunct="1">
                        <a:lnSpc>
                          <a:spcPct val="100000"/>
                        </a:lnSpc>
                        <a:spcBef>
                          <a:spcPct val="0"/>
                        </a:spcBef>
                        <a:spcAft>
                          <a:spcPct val="0"/>
                        </a:spcAft>
                        <a:buClr>
                          <a:schemeClr val="accent1"/>
                        </a:buClr>
                        <a:buSzTx/>
                        <a:buFontTx/>
                        <a:buNone/>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defRPr/>
                      </a:pPr>
                      <a:r>
                        <a:rPr kumimoji="0" lang="en-GB" sz="2000" b="0" i="0" u="none" strike="noStrike" cap="none" normalizeH="0" baseline="0" dirty="0" smtClean="0">
                          <a:ln>
                            <a:noFill/>
                          </a:ln>
                          <a:solidFill>
                            <a:schemeClr val="tx1"/>
                          </a:solidFill>
                          <a:effectLst/>
                          <a:latin typeface="Arial" charset="0"/>
                          <a:cs typeface="Arial" charset="0"/>
                        </a:rPr>
                        <a:t>Discussion and questions</a:t>
                      </a:r>
                    </a:p>
                    <a:p>
                      <a:pPr marL="274638" marR="0" lvl="0" indent="-274638" algn="l" defTabSz="914400" rtl="0" eaLnBrk="1" fontAlgn="base" latinLnBrk="0" hangingPunct="1">
                        <a:lnSpc>
                          <a:spcPct val="100000"/>
                        </a:lnSpc>
                        <a:spcBef>
                          <a:spcPct val="0"/>
                        </a:spcBef>
                        <a:spcAft>
                          <a:spcPct val="0"/>
                        </a:spcAft>
                        <a:buClr>
                          <a:schemeClr val="accent1"/>
                        </a:buClr>
                        <a:buSzTx/>
                        <a:buFontTx/>
                        <a:buNone/>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extLst>
      <p:ext uri="{BB962C8B-B14F-4D97-AF65-F5344CB8AC3E}">
        <p14:creationId xmlns:p14="http://schemas.microsoft.com/office/powerpoint/2010/main" val="3569161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GB" kern="1200" dirty="0"/>
              <a:t>Summary of Responses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4266945"/>
              </p:ext>
            </p:extLst>
          </p:nvPr>
        </p:nvGraphicFramePr>
        <p:xfrm>
          <a:off x="560387" y="1941822"/>
          <a:ext cx="8369858" cy="4470850"/>
        </p:xfrm>
        <a:graphic>
          <a:graphicData uri="http://schemas.openxmlformats.org/drawingml/2006/table">
            <a:tbl>
              <a:tblPr firstRow="1" firstCol="1" lastRow="1" lastCol="1" bandRow="1" bandCol="1">
                <a:tableStyleId>{5C22544A-7EE6-4342-B048-85BDC9FD1C3A}</a:tableStyleId>
              </a:tblPr>
              <a:tblGrid>
                <a:gridCol w="1632661"/>
                <a:gridCol w="4407046"/>
                <a:gridCol w="2330151"/>
              </a:tblGrid>
              <a:tr h="510989">
                <a:tc>
                  <a:txBody>
                    <a:bodyPr/>
                    <a:lstStyle/>
                    <a:p>
                      <a:pPr algn="l">
                        <a:spcAft>
                          <a:spcPts val="0"/>
                        </a:spcAft>
                      </a:pPr>
                      <a:r>
                        <a:rPr lang="en-GB" sz="1600" dirty="0">
                          <a:solidFill>
                            <a:schemeClr val="bg1"/>
                          </a:solidFill>
                          <a:effectLst/>
                        </a:rPr>
                        <a:t>Category </a:t>
                      </a:r>
                      <a:endParaRPr lang="en-GB" sz="1600" dirty="0">
                        <a:solidFill>
                          <a:schemeClr val="bg1"/>
                        </a:solidFill>
                        <a:effectLst/>
                        <a:latin typeface="Times New Roman"/>
                        <a:ea typeface="Times New Roman"/>
                      </a:endParaRPr>
                    </a:p>
                  </a:txBody>
                  <a:tcPr marL="74290" marR="74290" marT="0" marB="0" anchor="ctr">
                    <a:solidFill>
                      <a:schemeClr val="accent1"/>
                    </a:solidFill>
                  </a:tcPr>
                </a:tc>
                <a:tc>
                  <a:txBody>
                    <a:bodyPr/>
                    <a:lstStyle/>
                    <a:p>
                      <a:pPr algn="just">
                        <a:spcAft>
                          <a:spcPts val="0"/>
                        </a:spcAft>
                      </a:pPr>
                      <a:r>
                        <a:rPr lang="en-GB" sz="1600" dirty="0">
                          <a:solidFill>
                            <a:schemeClr val="bg1"/>
                          </a:solidFill>
                          <a:effectLst/>
                        </a:rPr>
                        <a:t>Sub-category </a:t>
                      </a:r>
                      <a:endParaRPr lang="en-GB" sz="1600" dirty="0">
                        <a:solidFill>
                          <a:schemeClr val="bg1"/>
                        </a:solidFill>
                        <a:effectLst/>
                        <a:latin typeface="Times New Roman"/>
                        <a:ea typeface="Times New Roman"/>
                      </a:endParaRPr>
                    </a:p>
                  </a:txBody>
                  <a:tcPr marL="74290" marR="74290" marT="0" marB="0" anchor="ctr">
                    <a:solidFill>
                      <a:schemeClr val="accent1"/>
                    </a:solidFill>
                  </a:tcPr>
                </a:tc>
                <a:tc>
                  <a:txBody>
                    <a:bodyPr/>
                    <a:lstStyle/>
                    <a:p>
                      <a:pPr algn="ctr">
                        <a:spcAft>
                          <a:spcPts val="0"/>
                        </a:spcAft>
                      </a:pPr>
                      <a:r>
                        <a:rPr lang="en-GB" sz="1600" dirty="0">
                          <a:solidFill>
                            <a:schemeClr val="bg1"/>
                          </a:solidFill>
                          <a:effectLst/>
                        </a:rPr>
                        <a:t>No. of responses</a:t>
                      </a:r>
                      <a:endParaRPr lang="en-GB" sz="1600" dirty="0">
                        <a:solidFill>
                          <a:schemeClr val="bg1"/>
                        </a:solidFill>
                        <a:effectLst/>
                        <a:latin typeface="Times New Roman"/>
                        <a:ea typeface="Times New Roman"/>
                      </a:endParaRPr>
                    </a:p>
                  </a:txBody>
                  <a:tcPr marL="74290" marR="74290" marT="0" marB="0" anchor="ctr">
                    <a:solidFill>
                      <a:schemeClr val="accent1"/>
                    </a:solidFill>
                  </a:tcPr>
                </a:tc>
              </a:tr>
              <a:tr h="281924">
                <a:tc>
                  <a:txBody>
                    <a:bodyPr/>
                    <a:lstStyle/>
                    <a:p>
                      <a:pPr algn="l">
                        <a:spcAft>
                          <a:spcPts val="0"/>
                        </a:spcAft>
                      </a:pPr>
                      <a:r>
                        <a:rPr lang="en-GB" sz="1600" dirty="0">
                          <a:solidFill>
                            <a:schemeClr val="tx1"/>
                          </a:solidFill>
                          <a:effectLst/>
                        </a:rPr>
                        <a:t>Preparer</a:t>
                      </a:r>
                      <a:endParaRPr lang="en-GB" sz="1600" dirty="0">
                        <a:solidFill>
                          <a:schemeClr val="tx1"/>
                        </a:solidFill>
                        <a:effectLst/>
                        <a:latin typeface="Times New Roman"/>
                        <a:ea typeface="Times New Roman"/>
                      </a:endParaRPr>
                    </a:p>
                  </a:txBody>
                  <a:tcPr marL="74290" marR="74290" marT="0" marB="0">
                    <a:solidFill>
                      <a:srgbClr val="D0D8E8"/>
                    </a:solidFill>
                  </a:tcPr>
                </a:tc>
                <a:tc>
                  <a:txBody>
                    <a:bodyPr/>
                    <a:lstStyle/>
                    <a:p>
                      <a:pPr algn="just">
                        <a:spcAft>
                          <a:spcPts val="0"/>
                        </a:spcAft>
                      </a:pPr>
                      <a:r>
                        <a:rPr lang="en-GB" sz="1600" dirty="0">
                          <a:solidFill>
                            <a:schemeClr val="tx1"/>
                          </a:solidFill>
                          <a:effectLst/>
                        </a:rPr>
                        <a:t> </a:t>
                      </a:r>
                      <a:endParaRPr lang="en-GB" sz="1600" dirty="0">
                        <a:solidFill>
                          <a:schemeClr val="tx1"/>
                        </a:solidFill>
                        <a:effectLst/>
                        <a:latin typeface="Times New Roman"/>
                        <a:ea typeface="Times New Roman"/>
                      </a:endParaRPr>
                    </a:p>
                  </a:txBody>
                  <a:tcPr marL="74290" marR="74290" marT="0" marB="0">
                    <a:solidFill>
                      <a:srgbClr val="D0D8E8"/>
                    </a:solidFill>
                  </a:tcPr>
                </a:tc>
                <a:tc>
                  <a:txBody>
                    <a:bodyPr/>
                    <a:lstStyle/>
                    <a:p>
                      <a:pPr algn="ctr">
                        <a:spcAft>
                          <a:spcPts val="0"/>
                        </a:spcAft>
                      </a:pPr>
                      <a:r>
                        <a:rPr lang="en-GB" sz="1600" dirty="0">
                          <a:solidFill>
                            <a:schemeClr val="tx1"/>
                          </a:solidFill>
                          <a:effectLst/>
                        </a:rPr>
                        <a:t> </a:t>
                      </a:r>
                      <a:endParaRPr lang="en-GB" sz="1600" dirty="0">
                        <a:solidFill>
                          <a:schemeClr val="tx1"/>
                        </a:solidFill>
                        <a:effectLst/>
                        <a:latin typeface="Times New Roman"/>
                        <a:ea typeface="Times New Roman"/>
                      </a:endParaRPr>
                    </a:p>
                  </a:txBody>
                  <a:tcPr marL="74290" marR="74290" marT="0" marB="0">
                    <a:solidFill>
                      <a:srgbClr val="D0D8E8"/>
                    </a:solidFill>
                  </a:tcPr>
                </a:tc>
              </a:tr>
              <a:tr h="281924">
                <a:tc>
                  <a:txBody>
                    <a:bodyPr/>
                    <a:lstStyle/>
                    <a:p>
                      <a:pPr algn="l">
                        <a:spcAft>
                          <a:spcPts val="0"/>
                        </a:spcAft>
                      </a:pPr>
                      <a:r>
                        <a:rPr lang="en-GB" sz="1600" dirty="0">
                          <a:solidFill>
                            <a:schemeClr val="tx1"/>
                          </a:solidFill>
                          <a:effectLst/>
                        </a:rPr>
                        <a:t> </a:t>
                      </a:r>
                      <a:endParaRPr lang="en-GB" sz="1600" dirty="0">
                        <a:solidFill>
                          <a:schemeClr val="tx1"/>
                        </a:solidFill>
                        <a:effectLst/>
                        <a:latin typeface="Times New Roman"/>
                        <a:ea typeface="Times New Roman"/>
                      </a:endParaRPr>
                    </a:p>
                  </a:txBody>
                  <a:tcPr marL="74290" marR="74290" marT="0" marB="0">
                    <a:solidFill>
                      <a:srgbClr val="D0D8E8"/>
                    </a:solidFill>
                  </a:tcPr>
                </a:tc>
                <a:tc>
                  <a:txBody>
                    <a:bodyPr/>
                    <a:lstStyle/>
                    <a:p>
                      <a:pPr algn="l">
                        <a:spcAft>
                          <a:spcPts val="0"/>
                        </a:spcAft>
                      </a:pPr>
                      <a:r>
                        <a:rPr lang="en-GB" sz="1600" dirty="0">
                          <a:solidFill>
                            <a:schemeClr val="tx1"/>
                          </a:solidFill>
                          <a:effectLst/>
                        </a:rPr>
                        <a:t>IFRS Preparers</a:t>
                      </a:r>
                      <a:endParaRPr lang="en-GB" sz="1600" dirty="0">
                        <a:solidFill>
                          <a:schemeClr val="tx1"/>
                        </a:solidFill>
                        <a:effectLst/>
                        <a:latin typeface="Times New Roman"/>
                        <a:ea typeface="Times New Roman"/>
                      </a:endParaRPr>
                    </a:p>
                  </a:txBody>
                  <a:tcPr marL="74290" marR="74290" marT="0" marB="0">
                    <a:solidFill>
                      <a:srgbClr val="D0D8E8"/>
                    </a:solidFill>
                  </a:tcPr>
                </a:tc>
                <a:tc>
                  <a:txBody>
                    <a:bodyPr/>
                    <a:lstStyle/>
                    <a:p>
                      <a:pPr algn="ctr">
                        <a:spcAft>
                          <a:spcPts val="0"/>
                        </a:spcAft>
                      </a:pPr>
                      <a:r>
                        <a:rPr lang="en-GB" sz="1600">
                          <a:solidFill>
                            <a:schemeClr val="tx1"/>
                          </a:solidFill>
                          <a:effectLst/>
                        </a:rPr>
                        <a:t>4</a:t>
                      </a:r>
                      <a:endParaRPr lang="en-GB" sz="1600">
                        <a:solidFill>
                          <a:schemeClr val="tx1"/>
                        </a:solidFill>
                        <a:effectLst/>
                        <a:latin typeface="Times New Roman"/>
                        <a:ea typeface="Times New Roman"/>
                      </a:endParaRPr>
                    </a:p>
                  </a:txBody>
                  <a:tcPr marL="74290" marR="74290" marT="0" marB="0">
                    <a:solidFill>
                      <a:srgbClr val="D0D8E8"/>
                    </a:solidFill>
                  </a:tcPr>
                </a:tc>
              </a:tr>
              <a:tr h="281924">
                <a:tc>
                  <a:txBody>
                    <a:bodyPr/>
                    <a:lstStyle/>
                    <a:p>
                      <a:pPr algn="l">
                        <a:spcAft>
                          <a:spcPts val="0"/>
                        </a:spcAft>
                      </a:pPr>
                      <a:r>
                        <a:rPr lang="en-GB" sz="1600" dirty="0">
                          <a:solidFill>
                            <a:schemeClr val="tx1"/>
                          </a:solidFill>
                          <a:effectLst/>
                        </a:rPr>
                        <a:t> </a:t>
                      </a:r>
                      <a:endParaRPr lang="en-GB" sz="1600" dirty="0">
                        <a:solidFill>
                          <a:schemeClr val="tx1"/>
                        </a:solidFill>
                        <a:effectLst/>
                        <a:latin typeface="Times New Roman"/>
                        <a:ea typeface="Times New Roman"/>
                      </a:endParaRPr>
                    </a:p>
                  </a:txBody>
                  <a:tcPr marL="74290" marR="74290" marT="0" marB="0">
                    <a:solidFill>
                      <a:srgbClr val="D0D8E8"/>
                    </a:solidFill>
                  </a:tcPr>
                </a:tc>
                <a:tc>
                  <a:txBody>
                    <a:bodyPr/>
                    <a:lstStyle/>
                    <a:p>
                      <a:pPr algn="just">
                        <a:spcAft>
                          <a:spcPts val="0"/>
                        </a:spcAft>
                      </a:pPr>
                      <a:r>
                        <a:rPr lang="en-GB" sz="1600" dirty="0">
                          <a:solidFill>
                            <a:schemeClr val="tx1"/>
                          </a:solidFill>
                          <a:effectLst/>
                        </a:rPr>
                        <a:t>UK GAAP Preparers</a:t>
                      </a:r>
                      <a:endParaRPr lang="en-GB" sz="1600" dirty="0">
                        <a:solidFill>
                          <a:schemeClr val="tx1"/>
                        </a:solidFill>
                        <a:effectLst/>
                        <a:latin typeface="Times New Roman"/>
                        <a:ea typeface="Times New Roman"/>
                      </a:endParaRPr>
                    </a:p>
                  </a:txBody>
                  <a:tcPr marL="74290" marR="74290" marT="0" marB="0">
                    <a:solidFill>
                      <a:srgbClr val="D0D8E8"/>
                    </a:solidFill>
                  </a:tcPr>
                </a:tc>
                <a:tc>
                  <a:txBody>
                    <a:bodyPr/>
                    <a:lstStyle/>
                    <a:p>
                      <a:pPr algn="ctr">
                        <a:spcAft>
                          <a:spcPts val="0"/>
                        </a:spcAft>
                      </a:pPr>
                      <a:r>
                        <a:rPr lang="en-GB" sz="1600">
                          <a:solidFill>
                            <a:schemeClr val="tx1"/>
                          </a:solidFill>
                          <a:effectLst/>
                        </a:rPr>
                        <a:t>3</a:t>
                      </a:r>
                      <a:endParaRPr lang="en-GB" sz="1600">
                        <a:solidFill>
                          <a:schemeClr val="tx1"/>
                        </a:solidFill>
                        <a:effectLst/>
                        <a:latin typeface="Times New Roman"/>
                        <a:ea typeface="Times New Roman"/>
                      </a:endParaRPr>
                    </a:p>
                  </a:txBody>
                  <a:tcPr marL="74290" marR="74290" marT="0" marB="0">
                    <a:solidFill>
                      <a:srgbClr val="D0D8E8"/>
                    </a:solidFill>
                  </a:tcPr>
                </a:tc>
              </a:tr>
              <a:tr h="281924">
                <a:tc gridSpan="2">
                  <a:txBody>
                    <a:bodyPr/>
                    <a:lstStyle/>
                    <a:p>
                      <a:pPr algn="just">
                        <a:spcAft>
                          <a:spcPts val="0"/>
                        </a:spcAft>
                      </a:pPr>
                      <a:r>
                        <a:rPr lang="en-GB" sz="1600" dirty="0">
                          <a:solidFill>
                            <a:schemeClr val="tx1"/>
                          </a:solidFill>
                          <a:effectLst/>
                        </a:rPr>
                        <a:t>Preparer representative bodies</a:t>
                      </a:r>
                      <a:endParaRPr lang="en-GB" sz="1600" dirty="0">
                        <a:solidFill>
                          <a:schemeClr val="tx1"/>
                        </a:solidFill>
                        <a:effectLst/>
                        <a:latin typeface="Times New Roman"/>
                        <a:ea typeface="Times New Roman"/>
                      </a:endParaRPr>
                    </a:p>
                  </a:txBody>
                  <a:tcPr marL="74290" marR="74290" marT="0" marB="0">
                    <a:solidFill>
                      <a:srgbClr val="D0D8E8"/>
                    </a:solidFill>
                  </a:tcPr>
                </a:tc>
                <a:tc hMerge="1">
                  <a:txBody>
                    <a:bodyPr/>
                    <a:lstStyle/>
                    <a:p>
                      <a:endParaRPr lang="en-GB"/>
                    </a:p>
                  </a:txBody>
                  <a:tcPr/>
                </a:tc>
                <a:tc>
                  <a:txBody>
                    <a:bodyPr/>
                    <a:lstStyle/>
                    <a:p>
                      <a:pPr algn="ctr">
                        <a:spcAft>
                          <a:spcPts val="0"/>
                        </a:spcAft>
                      </a:pPr>
                      <a:r>
                        <a:rPr lang="en-GB" sz="1600">
                          <a:solidFill>
                            <a:schemeClr val="tx1"/>
                          </a:solidFill>
                          <a:effectLst/>
                        </a:rPr>
                        <a:t>5</a:t>
                      </a:r>
                      <a:endParaRPr lang="en-GB" sz="1600">
                        <a:solidFill>
                          <a:schemeClr val="tx1"/>
                        </a:solidFill>
                        <a:effectLst/>
                        <a:latin typeface="Times New Roman"/>
                        <a:ea typeface="Times New Roman"/>
                      </a:endParaRPr>
                    </a:p>
                  </a:txBody>
                  <a:tcPr marL="74290" marR="74290" marT="0" marB="0">
                    <a:solidFill>
                      <a:srgbClr val="D0D8E8"/>
                    </a:solidFill>
                  </a:tcPr>
                </a:tc>
              </a:tr>
              <a:tr h="281924">
                <a:tc gridSpan="2">
                  <a:txBody>
                    <a:bodyPr/>
                    <a:lstStyle/>
                    <a:p>
                      <a:pPr algn="just">
                        <a:spcAft>
                          <a:spcPts val="0"/>
                        </a:spcAft>
                      </a:pPr>
                      <a:r>
                        <a:rPr lang="en-GB" sz="1600" dirty="0">
                          <a:solidFill>
                            <a:schemeClr val="tx1"/>
                          </a:solidFill>
                          <a:effectLst/>
                        </a:rPr>
                        <a:t> </a:t>
                      </a:r>
                      <a:endParaRPr lang="en-GB" sz="1600" dirty="0">
                        <a:solidFill>
                          <a:schemeClr val="tx1"/>
                        </a:solidFill>
                        <a:effectLst/>
                        <a:latin typeface="Times New Roman"/>
                        <a:ea typeface="Times New Roman"/>
                      </a:endParaRPr>
                    </a:p>
                  </a:txBody>
                  <a:tcPr marL="74290" marR="74290" marT="0" marB="0">
                    <a:solidFill>
                      <a:srgbClr val="D0D8E8"/>
                    </a:solidFill>
                  </a:tcPr>
                </a:tc>
                <a:tc hMerge="1">
                  <a:txBody>
                    <a:bodyPr/>
                    <a:lstStyle/>
                    <a:p>
                      <a:endParaRPr lang="en-GB"/>
                    </a:p>
                  </a:txBody>
                  <a:tcPr/>
                </a:tc>
                <a:tc>
                  <a:txBody>
                    <a:bodyPr/>
                    <a:lstStyle/>
                    <a:p>
                      <a:pPr algn="ctr">
                        <a:spcAft>
                          <a:spcPts val="0"/>
                        </a:spcAft>
                      </a:pPr>
                      <a:r>
                        <a:rPr lang="en-GB" sz="1600">
                          <a:solidFill>
                            <a:schemeClr val="tx1"/>
                          </a:solidFill>
                          <a:effectLst/>
                        </a:rPr>
                        <a:t> </a:t>
                      </a:r>
                      <a:endParaRPr lang="en-GB" sz="1600">
                        <a:solidFill>
                          <a:schemeClr val="tx1"/>
                        </a:solidFill>
                        <a:effectLst/>
                        <a:latin typeface="Times New Roman"/>
                        <a:ea typeface="Times New Roman"/>
                      </a:endParaRPr>
                    </a:p>
                  </a:txBody>
                  <a:tcPr marL="74290" marR="74290" marT="0" marB="0">
                    <a:solidFill>
                      <a:srgbClr val="D0D8E8"/>
                    </a:solidFill>
                  </a:tcPr>
                </a:tc>
              </a:tr>
              <a:tr h="281924">
                <a:tc>
                  <a:txBody>
                    <a:bodyPr/>
                    <a:lstStyle/>
                    <a:p>
                      <a:pPr algn="l">
                        <a:spcAft>
                          <a:spcPts val="0"/>
                        </a:spcAft>
                      </a:pPr>
                      <a:r>
                        <a:rPr lang="en-GB" sz="1600">
                          <a:solidFill>
                            <a:schemeClr val="tx1"/>
                          </a:solidFill>
                          <a:effectLst/>
                        </a:rPr>
                        <a:t>Accountants</a:t>
                      </a:r>
                      <a:endParaRPr lang="en-GB" sz="1600">
                        <a:solidFill>
                          <a:schemeClr val="tx1"/>
                        </a:solidFill>
                        <a:effectLst/>
                        <a:latin typeface="Times New Roman"/>
                        <a:ea typeface="Times New Roman"/>
                      </a:endParaRPr>
                    </a:p>
                  </a:txBody>
                  <a:tcPr marL="74290" marR="74290" marT="0" marB="0">
                    <a:solidFill>
                      <a:srgbClr val="D0D8E8"/>
                    </a:solidFill>
                  </a:tcPr>
                </a:tc>
                <a:tc>
                  <a:txBody>
                    <a:bodyPr/>
                    <a:lstStyle/>
                    <a:p>
                      <a:pPr algn="just">
                        <a:spcAft>
                          <a:spcPts val="0"/>
                        </a:spcAft>
                      </a:pPr>
                      <a:r>
                        <a:rPr lang="en-GB" sz="1600" dirty="0">
                          <a:solidFill>
                            <a:schemeClr val="tx1"/>
                          </a:solidFill>
                          <a:effectLst/>
                        </a:rPr>
                        <a:t>Top 6</a:t>
                      </a:r>
                      <a:endParaRPr lang="en-GB" sz="1600" dirty="0">
                        <a:solidFill>
                          <a:schemeClr val="tx1"/>
                        </a:solidFill>
                        <a:effectLst/>
                        <a:latin typeface="Times New Roman"/>
                        <a:ea typeface="Times New Roman"/>
                      </a:endParaRPr>
                    </a:p>
                  </a:txBody>
                  <a:tcPr marL="74290" marR="74290" marT="0" marB="0">
                    <a:solidFill>
                      <a:srgbClr val="D0D8E8"/>
                    </a:solidFill>
                  </a:tcPr>
                </a:tc>
                <a:tc>
                  <a:txBody>
                    <a:bodyPr/>
                    <a:lstStyle/>
                    <a:p>
                      <a:pPr algn="ctr">
                        <a:spcAft>
                          <a:spcPts val="0"/>
                        </a:spcAft>
                      </a:pPr>
                      <a:r>
                        <a:rPr lang="en-GB" sz="1600">
                          <a:solidFill>
                            <a:schemeClr val="tx1"/>
                          </a:solidFill>
                          <a:effectLst/>
                        </a:rPr>
                        <a:t>6</a:t>
                      </a:r>
                      <a:endParaRPr lang="en-GB" sz="1600">
                        <a:solidFill>
                          <a:schemeClr val="tx1"/>
                        </a:solidFill>
                        <a:effectLst/>
                        <a:latin typeface="Times New Roman"/>
                        <a:ea typeface="Times New Roman"/>
                      </a:endParaRPr>
                    </a:p>
                  </a:txBody>
                  <a:tcPr marL="74290" marR="74290" marT="0" marB="0">
                    <a:solidFill>
                      <a:srgbClr val="D0D8E8"/>
                    </a:solidFill>
                  </a:tcPr>
                </a:tc>
              </a:tr>
              <a:tr h="294848">
                <a:tc gridSpan="2">
                  <a:txBody>
                    <a:bodyPr/>
                    <a:lstStyle/>
                    <a:p>
                      <a:pPr algn="just">
                        <a:spcAft>
                          <a:spcPts val="0"/>
                        </a:spcAft>
                      </a:pPr>
                      <a:r>
                        <a:rPr lang="en-GB" sz="1600" dirty="0">
                          <a:solidFill>
                            <a:schemeClr val="tx1"/>
                          </a:solidFill>
                          <a:effectLst/>
                        </a:rPr>
                        <a:t>Accounting bodies</a:t>
                      </a:r>
                      <a:endParaRPr lang="en-GB" sz="1600" dirty="0">
                        <a:solidFill>
                          <a:schemeClr val="tx1"/>
                        </a:solidFill>
                        <a:effectLst/>
                        <a:latin typeface="Times New Roman"/>
                        <a:ea typeface="Times New Roman"/>
                      </a:endParaRPr>
                    </a:p>
                  </a:txBody>
                  <a:tcPr marL="74290" marR="74290" marT="0" marB="0">
                    <a:solidFill>
                      <a:srgbClr val="D0D8E8"/>
                    </a:solidFill>
                  </a:tcPr>
                </a:tc>
                <a:tc hMerge="1">
                  <a:txBody>
                    <a:bodyPr/>
                    <a:lstStyle/>
                    <a:p>
                      <a:endParaRPr lang="en-GB"/>
                    </a:p>
                  </a:txBody>
                  <a:tcPr/>
                </a:tc>
                <a:tc>
                  <a:txBody>
                    <a:bodyPr/>
                    <a:lstStyle/>
                    <a:p>
                      <a:pPr algn="ctr">
                        <a:spcAft>
                          <a:spcPts val="0"/>
                        </a:spcAft>
                      </a:pPr>
                      <a:r>
                        <a:rPr lang="en-GB" sz="1600">
                          <a:solidFill>
                            <a:schemeClr val="tx1"/>
                          </a:solidFill>
                          <a:effectLst/>
                        </a:rPr>
                        <a:t>1</a:t>
                      </a:r>
                      <a:endParaRPr lang="en-GB" sz="1600">
                        <a:solidFill>
                          <a:schemeClr val="tx1"/>
                        </a:solidFill>
                        <a:effectLst/>
                        <a:latin typeface="Times New Roman"/>
                        <a:ea typeface="Times New Roman"/>
                      </a:endParaRPr>
                    </a:p>
                  </a:txBody>
                  <a:tcPr marL="74290" marR="74290" marT="0" marB="0">
                    <a:solidFill>
                      <a:srgbClr val="D0D8E8"/>
                    </a:solidFill>
                  </a:tcPr>
                </a:tc>
              </a:tr>
              <a:tr h="281924">
                <a:tc gridSpan="2">
                  <a:txBody>
                    <a:bodyPr/>
                    <a:lstStyle/>
                    <a:p>
                      <a:pPr algn="just">
                        <a:spcAft>
                          <a:spcPts val="0"/>
                        </a:spcAft>
                      </a:pPr>
                      <a:r>
                        <a:rPr lang="en-GB" sz="1600" dirty="0">
                          <a:solidFill>
                            <a:schemeClr val="tx1"/>
                          </a:solidFill>
                          <a:effectLst/>
                        </a:rPr>
                        <a:t> </a:t>
                      </a:r>
                      <a:endParaRPr lang="en-GB" sz="1600" dirty="0">
                        <a:solidFill>
                          <a:schemeClr val="tx1"/>
                        </a:solidFill>
                        <a:effectLst/>
                        <a:latin typeface="Times New Roman"/>
                        <a:ea typeface="Times New Roman"/>
                      </a:endParaRPr>
                    </a:p>
                  </a:txBody>
                  <a:tcPr marL="74290" marR="74290" marT="0" marB="0">
                    <a:solidFill>
                      <a:srgbClr val="D0D8E8"/>
                    </a:solidFill>
                  </a:tcPr>
                </a:tc>
                <a:tc hMerge="1">
                  <a:txBody>
                    <a:bodyPr/>
                    <a:lstStyle/>
                    <a:p>
                      <a:endParaRPr lang="en-GB"/>
                    </a:p>
                  </a:txBody>
                  <a:tcPr/>
                </a:tc>
                <a:tc>
                  <a:txBody>
                    <a:bodyPr/>
                    <a:lstStyle/>
                    <a:p>
                      <a:pPr algn="ctr">
                        <a:spcAft>
                          <a:spcPts val="0"/>
                        </a:spcAft>
                      </a:pPr>
                      <a:r>
                        <a:rPr lang="en-GB" sz="1600" dirty="0">
                          <a:solidFill>
                            <a:schemeClr val="tx1"/>
                          </a:solidFill>
                          <a:effectLst/>
                        </a:rPr>
                        <a:t> </a:t>
                      </a:r>
                      <a:endParaRPr lang="en-GB" sz="1600" dirty="0">
                        <a:solidFill>
                          <a:schemeClr val="tx1"/>
                        </a:solidFill>
                        <a:effectLst/>
                        <a:latin typeface="Times New Roman"/>
                        <a:ea typeface="Times New Roman"/>
                      </a:endParaRPr>
                    </a:p>
                  </a:txBody>
                  <a:tcPr marL="74290" marR="74290" marT="0" marB="0">
                    <a:solidFill>
                      <a:srgbClr val="D0D8E8"/>
                    </a:solidFill>
                  </a:tcPr>
                </a:tc>
              </a:tr>
              <a:tr h="281924">
                <a:tc gridSpan="2">
                  <a:txBody>
                    <a:bodyPr/>
                    <a:lstStyle/>
                    <a:p>
                      <a:pPr algn="just">
                        <a:spcAft>
                          <a:spcPts val="0"/>
                        </a:spcAft>
                      </a:pPr>
                      <a:r>
                        <a:rPr lang="en-GB" sz="1600" dirty="0">
                          <a:solidFill>
                            <a:schemeClr val="tx1"/>
                          </a:solidFill>
                          <a:effectLst/>
                        </a:rPr>
                        <a:t>User representative bodies</a:t>
                      </a:r>
                      <a:endParaRPr lang="en-GB" sz="1600" dirty="0">
                        <a:solidFill>
                          <a:schemeClr val="tx1"/>
                        </a:solidFill>
                        <a:effectLst/>
                        <a:latin typeface="Times New Roman"/>
                        <a:ea typeface="Times New Roman"/>
                      </a:endParaRPr>
                    </a:p>
                  </a:txBody>
                  <a:tcPr marL="74290" marR="74290" marT="0" marB="0">
                    <a:solidFill>
                      <a:srgbClr val="D0D8E8"/>
                    </a:solidFill>
                  </a:tcPr>
                </a:tc>
                <a:tc hMerge="1">
                  <a:txBody>
                    <a:bodyPr/>
                    <a:lstStyle/>
                    <a:p>
                      <a:endParaRPr lang="en-GB"/>
                    </a:p>
                  </a:txBody>
                  <a:tcPr/>
                </a:tc>
                <a:tc>
                  <a:txBody>
                    <a:bodyPr/>
                    <a:lstStyle/>
                    <a:p>
                      <a:pPr algn="ctr">
                        <a:spcAft>
                          <a:spcPts val="0"/>
                        </a:spcAft>
                      </a:pPr>
                      <a:r>
                        <a:rPr lang="en-GB" sz="1600" dirty="0">
                          <a:solidFill>
                            <a:schemeClr val="tx1"/>
                          </a:solidFill>
                          <a:effectLst/>
                        </a:rPr>
                        <a:t>0</a:t>
                      </a:r>
                      <a:endParaRPr lang="en-GB" sz="1600" dirty="0">
                        <a:solidFill>
                          <a:schemeClr val="tx1"/>
                        </a:solidFill>
                        <a:effectLst/>
                        <a:latin typeface="Times New Roman"/>
                        <a:ea typeface="Times New Roman"/>
                      </a:endParaRPr>
                    </a:p>
                  </a:txBody>
                  <a:tcPr marL="74290" marR="74290" marT="0" marB="0">
                    <a:solidFill>
                      <a:srgbClr val="D0D8E8"/>
                    </a:solidFill>
                  </a:tcPr>
                </a:tc>
              </a:tr>
              <a:tr h="281924">
                <a:tc gridSpan="2">
                  <a:txBody>
                    <a:bodyPr/>
                    <a:lstStyle/>
                    <a:p>
                      <a:pPr algn="just">
                        <a:spcAft>
                          <a:spcPts val="0"/>
                        </a:spcAft>
                      </a:pPr>
                      <a:r>
                        <a:rPr lang="en-GB" sz="1600" dirty="0">
                          <a:solidFill>
                            <a:schemeClr val="tx1"/>
                          </a:solidFill>
                          <a:effectLst/>
                        </a:rPr>
                        <a:t>Academics</a:t>
                      </a:r>
                      <a:endParaRPr lang="en-GB" sz="1600" dirty="0">
                        <a:solidFill>
                          <a:schemeClr val="tx1"/>
                        </a:solidFill>
                        <a:effectLst/>
                        <a:latin typeface="Times New Roman"/>
                        <a:ea typeface="Times New Roman"/>
                      </a:endParaRPr>
                    </a:p>
                  </a:txBody>
                  <a:tcPr marL="74290" marR="74290" marT="0" marB="0">
                    <a:solidFill>
                      <a:srgbClr val="D0D8E8"/>
                    </a:solidFill>
                  </a:tcPr>
                </a:tc>
                <a:tc hMerge="1">
                  <a:txBody>
                    <a:bodyPr/>
                    <a:lstStyle/>
                    <a:p>
                      <a:endParaRPr lang="en-GB"/>
                    </a:p>
                  </a:txBody>
                  <a:tcPr/>
                </a:tc>
                <a:tc>
                  <a:txBody>
                    <a:bodyPr/>
                    <a:lstStyle/>
                    <a:p>
                      <a:pPr algn="ctr">
                        <a:spcAft>
                          <a:spcPts val="0"/>
                        </a:spcAft>
                      </a:pPr>
                      <a:r>
                        <a:rPr lang="en-GB" sz="1600" dirty="0">
                          <a:solidFill>
                            <a:schemeClr val="tx1"/>
                          </a:solidFill>
                          <a:effectLst/>
                        </a:rPr>
                        <a:t>0</a:t>
                      </a:r>
                      <a:endParaRPr lang="en-GB" sz="1600" dirty="0">
                        <a:solidFill>
                          <a:schemeClr val="tx1"/>
                        </a:solidFill>
                        <a:effectLst/>
                        <a:latin typeface="Times New Roman"/>
                        <a:ea typeface="Times New Roman"/>
                      </a:endParaRPr>
                    </a:p>
                  </a:txBody>
                  <a:tcPr marL="74290" marR="74290" marT="0" marB="0">
                    <a:solidFill>
                      <a:srgbClr val="D0D8E8"/>
                    </a:solidFill>
                  </a:tcPr>
                </a:tc>
              </a:tr>
              <a:tr h="281924">
                <a:tc gridSpan="2">
                  <a:txBody>
                    <a:bodyPr/>
                    <a:lstStyle/>
                    <a:p>
                      <a:pPr algn="just">
                        <a:spcAft>
                          <a:spcPts val="0"/>
                        </a:spcAft>
                      </a:pPr>
                      <a:r>
                        <a:rPr lang="en-GB" sz="1600" dirty="0">
                          <a:solidFill>
                            <a:schemeClr val="tx1"/>
                          </a:solidFill>
                          <a:effectLst/>
                        </a:rPr>
                        <a:t>Regulators &amp; Government bodies</a:t>
                      </a:r>
                      <a:endParaRPr lang="en-GB" sz="1600" dirty="0">
                        <a:solidFill>
                          <a:schemeClr val="tx1"/>
                        </a:solidFill>
                        <a:effectLst/>
                        <a:latin typeface="Times New Roman"/>
                        <a:ea typeface="Times New Roman"/>
                      </a:endParaRPr>
                    </a:p>
                  </a:txBody>
                  <a:tcPr marL="74290" marR="74290" marT="0" marB="0">
                    <a:solidFill>
                      <a:srgbClr val="D0D8E8"/>
                    </a:solidFill>
                  </a:tcPr>
                </a:tc>
                <a:tc hMerge="1">
                  <a:txBody>
                    <a:bodyPr/>
                    <a:lstStyle/>
                    <a:p>
                      <a:endParaRPr lang="en-GB"/>
                    </a:p>
                  </a:txBody>
                  <a:tcPr/>
                </a:tc>
                <a:tc>
                  <a:txBody>
                    <a:bodyPr/>
                    <a:lstStyle/>
                    <a:p>
                      <a:pPr algn="ctr">
                        <a:spcAft>
                          <a:spcPts val="0"/>
                        </a:spcAft>
                      </a:pPr>
                      <a:r>
                        <a:rPr lang="en-GB" sz="1600" dirty="0">
                          <a:solidFill>
                            <a:schemeClr val="tx1"/>
                          </a:solidFill>
                          <a:effectLst/>
                        </a:rPr>
                        <a:t>1</a:t>
                      </a:r>
                      <a:endParaRPr lang="en-GB" sz="1600" dirty="0">
                        <a:solidFill>
                          <a:schemeClr val="tx1"/>
                        </a:solidFill>
                        <a:effectLst/>
                        <a:latin typeface="Times New Roman"/>
                        <a:ea typeface="Times New Roman"/>
                      </a:endParaRPr>
                    </a:p>
                  </a:txBody>
                  <a:tcPr marL="74290" marR="74290" marT="0" marB="0">
                    <a:solidFill>
                      <a:srgbClr val="D0D8E8"/>
                    </a:solidFill>
                  </a:tcPr>
                </a:tc>
              </a:tr>
              <a:tr h="281924">
                <a:tc gridSpan="2">
                  <a:txBody>
                    <a:bodyPr/>
                    <a:lstStyle/>
                    <a:p>
                      <a:pPr algn="just">
                        <a:spcAft>
                          <a:spcPts val="0"/>
                        </a:spcAft>
                      </a:pPr>
                      <a:r>
                        <a:rPr lang="en-GB" sz="1600">
                          <a:solidFill>
                            <a:schemeClr val="tx1"/>
                          </a:solidFill>
                          <a:effectLst/>
                        </a:rPr>
                        <a:t>Individuals and other</a:t>
                      </a:r>
                      <a:endParaRPr lang="en-GB" sz="1600">
                        <a:solidFill>
                          <a:schemeClr val="tx1"/>
                        </a:solidFill>
                        <a:effectLst/>
                        <a:latin typeface="Times New Roman"/>
                        <a:ea typeface="Times New Roman"/>
                      </a:endParaRPr>
                    </a:p>
                  </a:txBody>
                  <a:tcPr marL="74290" marR="74290" marT="0" marB="0">
                    <a:solidFill>
                      <a:srgbClr val="D0D8E8"/>
                    </a:solidFill>
                  </a:tcPr>
                </a:tc>
                <a:tc hMerge="1">
                  <a:txBody>
                    <a:bodyPr/>
                    <a:lstStyle/>
                    <a:p>
                      <a:endParaRPr lang="en-GB"/>
                    </a:p>
                  </a:txBody>
                  <a:tcPr/>
                </a:tc>
                <a:tc>
                  <a:txBody>
                    <a:bodyPr/>
                    <a:lstStyle/>
                    <a:p>
                      <a:pPr algn="ctr">
                        <a:spcAft>
                          <a:spcPts val="0"/>
                        </a:spcAft>
                      </a:pPr>
                      <a:r>
                        <a:rPr lang="en-GB" sz="1600" dirty="0">
                          <a:solidFill>
                            <a:schemeClr val="tx1"/>
                          </a:solidFill>
                          <a:effectLst/>
                        </a:rPr>
                        <a:t>0</a:t>
                      </a:r>
                      <a:endParaRPr lang="en-GB" sz="1600" dirty="0">
                        <a:solidFill>
                          <a:schemeClr val="tx1"/>
                        </a:solidFill>
                        <a:effectLst/>
                        <a:latin typeface="Times New Roman"/>
                        <a:ea typeface="Times New Roman"/>
                      </a:endParaRPr>
                    </a:p>
                  </a:txBody>
                  <a:tcPr marL="74290" marR="74290" marT="0" marB="0">
                    <a:solidFill>
                      <a:srgbClr val="D0D8E8"/>
                    </a:solidFill>
                  </a:tcPr>
                </a:tc>
              </a:tr>
              <a:tr h="563849">
                <a:tc gridSpan="2">
                  <a:txBody>
                    <a:bodyPr/>
                    <a:lstStyle/>
                    <a:p>
                      <a:pPr algn="just">
                        <a:spcAft>
                          <a:spcPts val="0"/>
                        </a:spcAft>
                      </a:pPr>
                      <a:r>
                        <a:rPr lang="en-GB" sz="1600" dirty="0">
                          <a:solidFill>
                            <a:schemeClr val="tx1"/>
                          </a:solidFill>
                          <a:effectLst/>
                        </a:rPr>
                        <a:t> </a:t>
                      </a:r>
                    </a:p>
                    <a:p>
                      <a:pPr algn="just">
                        <a:spcAft>
                          <a:spcPts val="0"/>
                        </a:spcAft>
                      </a:pPr>
                      <a:r>
                        <a:rPr lang="en-GB" sz="1600" dirty="0">
                          <a:solidFill>
                            <a:schemeClr val="tx1"/>
                          </a:solidFill>
                          <a:effectLst/>
                        </a:rPr>
                        <a:t>Total </a:t>
                      </a:r>
                      <a:endParaRPr lang="en-GB" sz="1600" dirty="0">
                        <a:solidFill>
                          <a:schemeClr val="tx1"/>
                        </a:solidFill>
                        <a:effectLst/>
                        <a:latin typeface="Times New Roman"/>
                        <a:ea typeface="Times New Roman"/>
                      </a:endParaRPr>
                    </a:p>
                  </a:txBody>
                  <a:tcPr marL="74290" marR="74290" marT="0" marB="0">
                    <a:solidFill>
                      <a:srgbClr val="D0D8E8"/>
                    </a:solidFill>
                  </a:tcPr>
                </a:tc>
                <a:tc hMerge="1">
                  <a:txBody>
                    <a:bodyPr/>
                    <a:lstStyle/>
                    <a:p>
                      <a:endParaRPr lang="en-GB"/>
                    </a:p>
                  </a:txBody>
                  <a:tcPr/>
                </a:tc>
                <a:tc>
                  <a:txBody>
                    <a:bodyPr/>
                    <a:lstStyle/>
                    <a:p>
                      <a:pPr algn="ctr">
                        <a:spcAft>
                          <a:spcPts val="0"/>
                        </a:spcAft>
                      </a:pPr>
                      <a:r>
                        <a:rPr lang="en-GB" sz="1600" dirty="0">
                          <a:solidFill>
                            <a:schemeClr val="tx1"/>
                          </a:solidFill>
                          <a:effectLst/>
                        </a:rPr>
                        <a:t> </a:t>
                      </a:r>
                    </a:p>
                    <a:p>
                      <a:pPr algn="ctr">
                        <a:spcAft>
                          <a:spcPts val="0"/>
                        </a:spcAft>
                      </a:pPr>
                      <a:r>
                        <a:rPr lang="en-GB" sz="1600" dirty="0">
                          <a:solidFill>
                            <a:schemeClr val="tx1"/>
                          </a:solidFill>
                          <a:effectLst/>
                        </a:rPr>
                        <a:t>20</a:t>
                      </a:r>
                      <a:endParaRPr lang="en-GB" sz="1600" dirty="0">
                        <a:solidFill>
                          <a:schemeClr val="tx1"/>
                        </a:solidFill>
                        <a:effectLst/>
                        <a:latin typeface="Times New Roman"/>
                        <a:ea typeface="Times New Roman"/>
                      </a:endParaRPr>
                    </a:p>
                  </a:txBody>
                  <a:tcPr marL="74290" marR="74290" marT="0" marB="0">
                    <a:solidFill>
                      <a:srgbClr val="D0D8E8"/>
                    </a:solidFill>
                  </a:tcPr>
                </a:tc>
              </a:tr>
            </a:tbl>
          </a:graphicData>
        </a:graphic>
      </p:graphicFrame>
      <p:sp>
        <p:nvSpPr>
          <p:cNvPr id="39992" name="Rectangle 1"/>
          <p:cNvSpPr>
            <a:spLocks noChangeArrowheads="1"/>
          </p:cNvSpPr>
          <p:nvPr/>
        </p:nvSpPr>
        <p:spPr bwMode="auto">
          <a:xfrm>
            <a:off x="483732" y="1366292"/>
            <a:ext cx="6631517"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lang="en-GB" sz="2000" b="1" dirty="0">
                <a:latin typeface="+mn-lt"/>
                <a:cs typeface="Times New Roman" pitchFamily="18" charset="0"/>
              </a:rPr>
              <a:t>Respondents by category</a:t>
            </a:r>
            <a:endParaRPr lang="en-GB" sz="2000" b="1" dirty="0">
              <a:latin typeface="+mn-lt"/>
            </a:endParaRPr>
          </a:p>
          <a:p>
            <a:pPr eaLnBrk="0" hangingPunct="0"/>
            <a:endParaRPr lang="en-GB" b="1" dirty="0"/>
          </a:p>
        </p:txBody>
      </p:sp>
      <p:sp>
        <p:nvSpPr>
          <p:cNvPr id="5"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16</a:t>
            </a:fld>
            <a:endParaRPr lang="en-US" dirty="0"/>
          </a:p>
        </p:txBody>
      </p:sp>
    </p:spTree>
    <p:extLst>
      <p:ext uri="{BB962C8B-B14F-4D97-AF65-F5344CB8AC3E}">
        <p14:creationId xmlns:p14="http://schemas.microsoft.com/office/powerpoint/2010/main" val="18475899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GB" kern="1200" dirty="0"/>
              <a:t>Summary of Responses – Overall Messages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8960572"/>
              </p:ext>
            </p:extLst>
          </p:nvPr>
        </p:nvGraphicFramePr>
        <p:xfrm>
          <a:off x="507339" y="1916113"/>
          <a:ext cx="8915400" cy="4114800"/>
        </p:xfrm>
        <a:graphic>
          <a:graphicData uri="http://schemas.openxmlformats.org/drawingml/2006/table">
            <a:tbl>
              <a:tblPr firstRow="1" bandRow="1">
                <a:tableStyleId>{5C22544A-7EE6-4342-B048-85BDC9FD1C3A}</a:tableStyleId>
              </a:tblPr>
              <a:tblGrid>
                <a:gridCol w="1727397"/>
                <a:gridCol w="3276364"/>
                <a:gridCol w="3911639"/>
              </a:tblGrid>
              <a:tr h="370840">
                <a:tc>
                  <a:txBody>
                    <a:bodyPr/>
                    <a:lstStyle/>
                    <a:p>
                      <a:endParaRPr lang="en-GB" dirty="0">
                        <a:solidFill>
                          <a:srgbClr val="002060"/>
                        </a:solidFill>
                      </a:endParaRPr>
                    </a:p>
                  </a:txBody>
                  <a:tcPr marL="99060" marR="99060"/>
                </a:tc>
                <a:tc>
                  <a:txBody>
                    <a:bodyPr/>
                    <a:lstStyle/>
                    <a:p>
                      <a:r>
                        <a:rPr lang="en-GB" dirty="0" smtClean="0">
                          <a:solidFill>
                            <a:schemeClr val="bg1"/>
                          </a:solidFill>
                        </a:rPr>
                        <a:t>Current IFRS Reporters and Representatives</a:t>
                      </a:r>
                      <a:endParaRPr lang="en-GB" dirty="0">
                        <a:solidFill>
                          <a:schemeClr val="bg1"/>
                        </a:solidFill>
                      </a:endParaRPr>
                    </a:p>
                  </a:txBody>
                  <a:tcPr marL="99060" marR="99060"/>
                </a:tc>
                <a:tc>
                  <a:txBody>
                    <a:bodyPr/>
                    <a:lstStyle/>
                    <a:p>
                      <a:r>
                        <a:rPr lang="en-GB" dirty="0" smtClean="0">
                          <a:solidFill>
                            <a:schemeClr val="bg1"/>
                          </a:solidFill>
                        </a:rPr>
                        <a:t>Current UK GAAP Reporters and Representatives</a:t>
                      </a:r>
                      <a:endParaRPr lang="en-GB" dirty="0">
                        <a:solidFill>
                          <a:schemeClr val="bg1"/>
                        </a:solidFill>
                      </a:endParaRPr>
                    </a:p>
                  </a:txBody>
                  <a:tcPr marL="99060" marR="99060"/>
                </a:tc>
              </a:tr>
              <a:tr h="370840">
                <a:tc>
                  <a:txBody>
                    <a:bodyPr/>
                    <a:lstStyle/>
                    <a:p>
                      <a:r>
                        <a:rPr lang="en-GB" b="1" dirty="0" smtClean="0">
                          <a:solidFill>
                            <a:schemeClr val="tx1"/>
                          </a:solidFill>
                        </a:rPr>
                        <a:t>Long-term</a:t>
                      </a:r>
                      <a:r>
                        <a:rPr lang="en-GB" b="1" baseline="0" dirty="0" smtClean="0">
                          <a:solidFill>
                            <a:schemeClr val="tx1"/>
                          </a:solidFill>
                        </a:rPr>
                        <a:t> solution</a:t>
                      </a:r>
                      <a:endParaRPr lang="en-GB" b="1" dirty="0">
                        <a:solidFill>
                          <a:schemeClr val="tx1"/>
                        </a:solidFill>
                      </a:endParaRPr>
                    </a:p>
                  </a:txBody>
                  <a:tcPr marL="99060" marR="99060">
                    <a:solidFill>
                      <a:srgbClr val="D0D8E8"/>
                    </a:solidFill>
                  </a:tcPr>
                </a:tc>
                <a:tc>
                  <a:txBody>
                    <a:bodyPr/>
                    <a:lstStyle/>
                    <a:p>
                      <a:r>
                        <a:rPr lang="en-GB" dirty="0" smtClean="0">
                          <a:solidFill>
                            <a:schemeClr val="tx1"/>
                          </a:solidFill>
                        </a:rPr>
                        <a:t>IFRS 4 Phase II</a:t>
                      </a:r>
                      <a:endParaRPr lang="en-GB" dirty="0">
                        <a:solidFill>
                          <a:schemeClr val="tx1"/>
                        </a:solidFill>
                      </a:endParaRPr>
                    </a:p>
                  </a:txBody>
                  <a:tcPr marL="99060" marR="99060">
                    <a:solidFill>
                      <a:srgbClr val="D0D8E8"/>
                    </a:solidFill>
                  </a:tcPr>
                </a:tc>
                <a:tc>
                  <a:txBody>
                    <a:bodyPr/>
                    <a:lstStyle/>
                    <a:p>
                      <a:r>
                        <a:rPr lang="en-GB" dirty="0" smtClean="0">
                          <a:solidFill>
                            <a:schemeClr val="tx1"/>
                          </a:solidFill>
                        </a:rPr>
                        <a:t>Adapt IFRS 4 Phase II for use in UK or UK Specific</a:t>
                      </a:r>
                      <a:r>
                        <a:rPr lang="en-GB" baseline="0" dirty="0" smtClean="0">
                          <a:solidFill>
                            <a:schemeClr val="tx1"/>
                          </a:solidFill>
                        </a:rPr>
                        <a:t> solution</a:t>
                      </a:r>
                    </a:p>
                    <a:p>
                      <a:endParaRPr lang="en-GB" dirty="0">
                        <a:solidFill>
                          <a:schemeClr val="tx1"/>
                        </a:solidFill>
                      </a:endParaRPr>
                    </a:p>
                  </a:txBody>
                  <a:tcPr marL="99060" marR="99060">
                    <a:solidFill>
                      <a:srgbClr val="D0D8E8"/>
                    </a:solidFill>
                  </a:tcPr>
                </a:tc>
              </a:tr>
              <a:tr h="370840">
                <a:tc>
                  <a:txBody>
                    <a:bodyPr/>
                    <a:lstStyle/>
                    <a:p>
                      <a:r>
                        <a:rPr lang="en-GB" b="1" dirty="0" smtClean="0">
                          <a:solidFill>
                            <a:schemeClr val="tx1"/>
                          </a:solidFill>
                        </a:rPr>
                        <a:t>Short-term solution</a:t>
                      </a:r>
                      <a:endParaRPr lang="en-GB" b="1" dirty="0">
                        <a:solidFill>
                          <a:schemeClr val="tx1"/>
                        </a:solidFill>
                      </a:endParaRPr>
                    </a:p>
                  </a:txBody>
                  <a:tcPr marL="99060" marR="99060">
                    <a:solidFill>
                      <a:srgbClr val="D0D8E8"/>
                    </a:solidFill>
                  </a:tcPr>
                </a:tc>
                <a:tc>
                  <a:txBody>
                    <a:bodyPr/>
                    <a:lstStyle/>
                    <a:p>
                      <a:r>
                        <a:rPr lang="en-GB" dirty="0" smtClean="0">
                          <a:solidFill>
                            <a:schemeClr val="tx1"/>
                          </a:solidFill>
                        </a:rPr>
                        <a:t>Option I </a:t>
                      </a:r>
                    </a:p>
                    <a:p>
                      <a:r>
                        <a:rPr lang="en-GB" dirty="0" smtClean="0">
                          <a:solidFill>
                            <a:schemeClr val="tx1"/>
                          </a:solidFill>
                        </a:rPr>
                        <a:t>(Current version of IFRS</a:t>
                      </a:r>
                      <a:r>
                        <a:rPr lang="en-GB" baseline="0" dirty="0" smtClean="0">
                          <a:solidFill>
                            <a:schemeClr val="tx1"/>
                          </a:solidFill>
                        </a:rPr>
                        <a:t> </a:t>
                      </a:r>
                      <a:r>
                        <a:rPr lang="en-GB" dirty="0" smtClean="0">
                          <a:solidFill>
                            <a:schemeClr val="tx1"/>
                          </a:solidFill>
                        </a:rPr>
                        <a:t>4)</a:t>
                      </a:r>
                      <a:endParaRPr lang="en-GB" dirty="0">
                        <a:solidFill>
                          <a:schemeClr val="tx1"/>
                        </a:solidFill>
                      </a:endParaRPr>
                    </a:p>
                  </a:txBody>
                  <a:tcPr marL="99060" marR="99060">
                    <a:solidFill>
                      <a:srgbClr val="D0D8E8"/>
                    </a:solidFill>
                  </a:tcPr>
                </a:tc>
                <a:tc>
                  <a:txBody>
                    <a:bodyPr/>
                    <a:lstStyle/>
                    <a:p>
                      <a:r>
                        <a:rPr lang="en-GB" dirty="0" smtClean="0">
                          <a:solidFill>
                            <a:schemeClr val="tx1"/>
                          </a:solidFill>
                        </a:rPr>
                        <a:t>Option II </a:t>
                      </a:r>
                    </a:p>
                    <a:p>
                      <a:r>
                        <a:rPr lang="en-GB" dirty="0" smtClean="0">
                          <a:solidFill>
                            <a:schemeClr val="tx1"/>
                          </a:solidFill>
                        </a:rPr>
                        <a:t>(Embed</a:t>
                      </a:r>
                      <a:r>
                        <a:rPr lang="en-GB" baseline="0" dirty="0" smtClean="0">
                          <a:solidFill>
                            <a:schemeClr val="tx1"/>
                          </a:solidFill>
                        </a:rPr>
                        <a:t> relevant rules of FSA’s Realistic Capital Regime into UK GAAP)</a:t>
                      </a:r>
                    </a:p>
                    <a:p>
                      <a:endParaRPr lang="en-GB" baseline="0" dirty="0" smtClean="0">
                        <a:solidFill>
                          <a:schemeClr val="tx1"/>
                        </a:solidFill>
                      </a:endParaRPr>
                    </a:p>
                    <a:p>
                      <a:r>
                        <a:rPr lang="en-GB" baseline="0" dirty="0" smtClean="0">
                          <a:solidFill>
                            <a:schemeClr val="tx1"/>
                          </a:solidFill>
                        </a:rPr>
                        <a:t>Except for</a:t>
                      </a:r>
                    </a:p>
                    <a:p>
                      <a:r>
                        <a:rPr lang="en-GB" b="1" baseline="0" dirty="0" smtClean="0">
                          <a:solidFill>
                            <a:schemeClr val="tx1"/>
                          </a:solidFill>
                        </a:rPr>
                        <a:t>AFM</a:t>
                      </a:r>
                      <a:r>
                        <a:rPr lang="en-GB" baseline="0" dirty="0" smtClean="0">
                          <a:solidFill>
                            <a:schemeClr val="tx1"/>
                          </a:solidFill>
                        </a:rPr>
                        <a:t> – Option III </a:t>
                      </a:r>
                    </a:p>
                    <a:p>
                      <a:r>
                        <a:rPr lang="en-GB" baseline="0" dirty="0" smtClean="0">
                          <a:solidFill>
                            <a:schemeClr val="tx1"/>
                          </a:solidFill>
                        </a:rPr>
                        <a:t>(Update FRS 27 and ABI SORP for Solvency II requirements)</a:t>
                      </a:r>
                      <a:endParaRPr lang="en-GB" dirty="0">
                        <a:solidFill>
                          <a:schemeClr val="tx1"/>
                        </a:solidFill>
                      </a:endParaRPr>
                    </a:p>
                  </a:txBody>
                  <a:tcPr marL="99060" marR="99060">
                    <a:solidFill>
                      <a:srgbClr val="D0D8E8"/>
                    </a:solidFill>
                  </a:tcPr>
                </a:tc>
              </a:tr>
            </a:tbl>
          </a:graphicData>
        </a:graphic>
      </p:graphicFrame>
      <p:sp>
        <p:nvSpPr>
          <p:cNvPr id="4"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17</a:t>
            </a:fld>
            <a:endParaRPr lang="en-US" dirty="0"/>
          </a:p>
        </p:txBody>
      </p:sp>
    </p:spTree>
    <p:extLst>
      <p:ext uri="{BB962C8B-B14F-4D97-AF65-F5344CB8AC3E}">
        <p14:creationId xmlns:p14="http://schemas.microsoft.com/office/powerpoint/2010/main" val="8831744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507339" y="485975"/>
            <a:ext cx="8915400" cy="642175"/>
          </a:xfrm>
        </p:spPr>
        <p:txBody>
          <a:bodyPr/>
          <a:lstStyle/>
          <a:p>
            <a:r>
              <a:rPr lang="en-GB" kern="1200" dirty="0"/>
              <a:t>Summary of </a:t>
            </a:r>
            <a:r>
              <a:rPr lang="en-GB" kern="1200" dirty="0" smtClean="0"/>
              <a:t>responses </a:t>
            </a:r>
            <a:r>
              <a:rPr lang="en-GB" kern="1200" dirty="0"/>
              <a:t>– Respondent Priorities</a:t>
            </a:r>
          </a:p>
        </p:txBody>
      </p:sp>
      <p:sp>
        <p:nvSpPr>
          <p:cNvPr id="3" name="Content Placeholder 2"/>
          <p:cNvSpPr>
            <a:spLocks noGrp="1"/>
          </p:cNvSpPr>
          <p:nvPr>
            <p:ph idx="1"/>
          </p:nvPr>
        </p:nvSpPr>
        <p:spPr>
          <a:xfrm>
            <a:off x="550863" y="1552581"/>
            <a:ext cx="9001125" cy="4268788"/>
          </a:xfr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indent="0">
              <a:buFontTx/>
              <a:buNone/>
              <a:defRPr/>
            </a:pPr>
            <a:endParaRPr lang="en-GB" sz="2000" b="1" dirty="0" smtClean="0">
              <a:solidFill>
                <a:schemeClr val="tx1"/>
              </a:solidFill>
            </a:endParaRPr>
          </a:p>
          <a:p>
            <a:pPr marL="0" indent="0">
              <a:buFontTx/>
              <a:buNone/>
              <a:defRPr/>
            </a:pPr>
            <a:r>
              <a:rPr lang="en-GB" sz="2000" b="1" dirty="0" smtClean="0">
                <a:solidFill>
                  <a:schemeClr val="tx1"/>
                </a:solidFill>
              </a:rPr>
              <a:t>IFRS Reporters</a:t>
            </a:r>
          </a:p>
          <a:p>
            <a:pPr marL="363538" lvl="1" indent="-363538">
              <a:buFont typeface="Arial" pitchFamily="34" charset="0"/>
              <a:buChar char="•"/>
              <a:defRPr/>
            </a:pPr>
            <a:r>
              <a:rPr lang="en-GB" sz="2000" dirty="0">
                <a:solidFill>
                  <a:schemeClr val="tx1"/>
                </a:solidFill>
              </a:rPr>
              <a:t>C</a:t>
            </a:r>
            <a:r>
              <a:rPr lang="en-GB" sz="2000" dirty="0" smtClean="0">
                <a:solidFill>
                  <a:schemeClr val="tx1"/>
                </a:solidFill>
              </a:rPr>
              <a:t>onsistency of accounting policies between companies within the group</a:t>
            </a:r>
          </a:p>
          <a:p>
            <a:pPr marL="363538" lvl="1" indent="-363538">
              <a:buFont typeface="Arial" pitchFamily="34" charset="0"/>
              <a:buChar char="•"/>
              <a:defRPr/>
            </a:pPr>
            <a:r>
              <a:rPr lang="en-GB" sz="2000" dirty="0" smtClean="0">
                <a:solidFill>
                  <a:schemeClr val="tx1"/>
                </a:solidFill>
              </a:rPr>
              <a:t>Reduced disclosures for subsidiaries</a:t>
            </a:r>
          </a:p>
          <a:p>
            <a:pPr marL="261938" indent="-261938">
              <a:buFontTx/>
              <a:buNone/>
              <a:defRPr/>
            </a:pPr>
            <a:endParaRPr lang="en-GB" sz="2000" dirty="0" smtClean="0">
              <a:solidFill>
                <a:schemeClr val="tx1"/>
              </a:solidFill>
            </a:endParaRPr>
          </a:p>
          <a:p>
            <a:pPr marL="261938" indent="-261938">
              <a:buFontTx/>
              <a:buNone/>
              <a:defRPr/>
            </a:pPr>
            <a:r>
              <a:rPr lang="en-GB" sz="2000" b="1" dirty="0" smtClean="0">
                <a:solidFill>
                  <a:schemeClr val="tx1"/>
                </a:solidFill>
              </a:rPr>
              <a:t>UK GAAP Reporters</a:t>
            </a:r>
          </a:p>
          <a:p>
            <a:pPr marL="363538" lvl="1" indent="-363538">
              <a:buFont typeface="Arial" pitchFamily="34" charset="0"/>
              <a:buChar char="•"/>
              <a:tabLst>
                <a:tab pos="363538" algn="l"/>
              </a:tabLst>
              <a:defRPr/>
            </a:pPr>
            <a:r>
              <a:rPr lang="en-GB" sz="2000" dirty="0" smtClean="0">
                <a:solidFill>
                  <a:schemeClr val="tx1"/>
                </a:solidFill>
              </a:rPr>
              <a:t>Proportionate solutions given size</a:t>
            </a:r>
          </a:p>
          <a:p>
            <a:pPr marL="363538" lvl="1" indent="-363538">
              <a:buFont typeface="Arial" pitchFamily="34" charset="0"/>
              <a:buChar char="•"/>
              <a:tabLst>
                <a:tab pos="363538" algn="l"/>
              </a:tabLst>
              <a:defRPr/>
            </a:pPr>
            <a:r>
              <a:rPr lang="en-GB" sz="2000" dirty="0" smtClean="0">
                <a:solidFill>
                  <a:schemeClr val="tx1"/>
                </a:solidFill>
              </a:rPr>
              <a:t>Question relevance of IFRS </a:t>
            </a:r>
            <a:endParaRPr lang="en-GB" sz="2000" dirty="0">
              <a:solidFill>
                <a:schemeClr val="tx1"/>
              </a:solidFill>
            </a:endParaRPr>
          </a:p>
        </p:txBody>
      </p:sp>
      <p:sp>
        <p:nvSpPr>
          <p:cNvPr id="4"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18</a:t>
            </a:fld>
            <a:endParaRPr lang="en-US" dirty="0"/>
          </a:p>
        </p:txBody>
      </p:sp>
    </p:spTree>
    <p:extLst>
      <p:ext uri="{BB962C8B-B14F-4D97-AF65-F5344CB8AC3E}">
        <p14:creationId xmlns:p14="http://schemas.microsoft.com/office/powerpoint/2010/main" val="38828096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GB" kern="1200" dirty="0"/>
              <a:t>Looking Forwards to an ED</a:t>
            </a:r>
          </a:p>
        </p:txBody>
      </p:sp>
      <p:sp>
        <p:nvSpPr>
          <p:cNvPr id="3" name="Content Placeholder 2"/>
          <p:cNvSpPr>
            <a:spLocks noGrp="1"/>
          </p:cNvSpPr>
          <p:nvPr>
            <p:ph idx="1"/>
          </p:nvPr>
        </p:nvSpPr>
        <p:spPr>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indent="0">
              <a:buFontTx/>
              <a:buNone/>
              <a:defRPr/>
            </a:pPr>
            <a:r>
              <a:rPr lang="en-GB" sz="2000" dirty="0" smtClean="0">
                <a:solidFill>
                  <a:schemeClr val="tx1"/>
                </a:solidFill>
              </a:rPr>
              <a:t>FRC’s Accounting </a:t>
            </a:r>
            <a:r>
              <a:rPr lang="en-GB" sz="2000" dirty="0" smtClean="0">
                <a:solidFill>
                  <a:schemeClr val="tx1"/>
                </a:solidFill>
              </a:rPr>
              <a:t>Council (took over from the ASB after the FRC Reform) to advise on:</a:t>
            </a:r>
          </a:p>
          <a:p>
            <a:pPr marL="363538" lvl="1" indent="-363538">
              <a:buFont typeface="Arial" pitchFamily="34" charset="0"/>
              <a:buChar char="•"/>
              <a:defRPr/>
            </a:pPr>
            <a:r>
              <a:rPr lang="en-GB" sz="1800" dirty="0" smtClean="0">
                <a:solidFill>
                  <a:schemeClr val="tx1"/>
                </a:solidFill>
              </a:rPr>
              <a:t>Long-term direction for insurance accounting under UK GAAP – IFRS 4 Phase II (or adapted version)</a:t>
            </a:r>
          </a:p>
          <a:p>
            <a:pPr marL="363538" lvl="1" indent="-363538">
              <a:buFont typeface="Arial" pitchFamily="34" charset="0"/>
              <a:buChar char="•"/>
              <a:defRPr/>
            </a:pPr>
            <a:endParaRPr lang="en-GB" sz="1800" dirty="0" smtClean="0">
              <a:solidFill>
                <a:schemeClr val="tx1"/>
              </a:solidFill>
            </a:endParaRPr>
          </a:p>
          <a:p>
            <a:pPr marL="363538" lvl="1" indent="-363538">
              <a:buFont typeface="Arial" pitchFamily="34" charset="0"/>
              <a:buChar char="•"/>
              <a:defRPr/>
            </a:pPr>
            <a:r>
              <a:rPr lang="en-GB" sz="1800" dirty="0" smtClean="0">
                <a:solidFill>
                  <a:schemeClr val="tx1"/>
                </a:solidFill>
              </a:rPr>
              <a:t>Issue exposure draft (ED) - best accounting solution under UK GAAP given all factors (IFRS 4 Phase II and Solvency II timelines, EU Directives, Tax legislation)</a:t>
            </a:r>
          </a:p>
          <a:p>
            <a:pPr marL="363538" lvl="1" indent="-363538">
              <a:buFont typeface="Arial" pitchFamily="34" charset="0"/>
              <a:buChar char="•"/>
              <a:defRPr/>
            </a:pPr>
            <a:endParaRPr lang="en-GB" sz="1800" dirty="0" smtClean="0">
              <a:solidFill>
                <a:schemeClr val="tx1"/>
              </a:solidFill>
            </a:endParaRPr>
          </a:p>
          <a:p>
            <a:pPr marL="363538" lvl="1" indent="-363538">
              <a:buFont typeface="Arial" pitchFamily="34" charset="0"/>
              <a:buChar char="•"/>
              <a:defRPr/>
            </a:pPr>
            <a:r>
              <a:rPr lang="en-GB" sz="1800" dirty="0" smtClean="0">
                <a:solidFill>
                  <a:schemeClr val="tx1"/>
                </a:solidFill>
              </a:rPr>
              <a:t>Need for SORP?</a:t>
            </a:r>
          </a:p>
          <a:p>
            <a:pPr marL="363538" lvl="1" indent="-363538">
              <a:buFont typeface="Arial" pitchFamily="34" charset="0"/>
              <a:buChar char="•"/>
              <a:defRPr/>
            </a:pPr>
            <a:endParaRPr lang="en-GB" sz="1800" dirty="0" smtClean="0">
              <a:solidFill>
                <a:schemeClr val="tx1"/>
              </a:solidFill>
            </a:endParaRPr>
          </a:p>
          <a:p>
            <a:pPr marL="363538" lvl="1" indent="-363538">
              <a:buFont typeface="Arial" pitchFamily="34" charset="0"/>
              <a:buChar char="•"/>
              <a:defRPr/>
            </a:pPr>
            <a:r>
              <a:rPr lang="en-GB" sz="1800" dirty="0" smtClean="0">
                <a:solidFill>
                  <a:schemeClr val="tx1"/>
                </a:solidFill>
              </a:rPr>
              <a:t>Final Solution to be issued in time for implementation of new UK GAAP – 1January 2015</a:t>
            </a:r>
          </a:p>
          <a:p>
            <a:pPr marL="0" indent="0">
              <a:buFontTx/>
              <a:buNone/>
              <a:defRPr/>
            </a:pPr>
            <a:r>
              <a:rPr lang="en-GB" sz="2000" dirty="0" smtClean="0">
                <a:solidFill>
                  <a:schemeClr val="tx1"/>
                </a:solidFill>
              </a:rPr>
              <a:t/>
            </a:r>
            <a:br>
              <a:rPr lang="en-GB" sz="2000" dirty="0" smtClean="0">
                <a:solidFill>
                  <a:schemeClr val="tx1"/>
                </a:solidFill>
              </a:rPr>
            </a:br>
            <a:endParaRPr lang="en-GB" sz="2000" dirty="0">
              <a:solidFill>
                <a:schemeClr val="tx1"/>
              </a:solidFill>
            </a:endParaRPr>
          </a:p>
        </p:txBody>
      </p:sp>
      <p:sp>
        <p:nvSpPr>
          <p:cNvPr id="4"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19</a:t>
            </a:fld>
            <a:endParaRPr lang="en-US" dirty="0"/>
          </a:p>
        </p:txBody>
      </p:sp>
    </p:spTree>
    <p:extLst>
      <p:ext uri="{BB962C8B-B14F-4D97-AF65-F5344CB8AC3E}">
        <p14:creationId xmlns:p14="http://schemas.microsoft.com/office/powerpoint/2010/main" val="27018674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fr-CA" dirty="0" smtClean="0"/>
              <a:t>Actuarial Profession: Financial Report Group (FRG)</a:t>
            </a:r>
            <a:endParaRPr lang="en-GB" dirty="0" smtClean="0"/>
          </a:p>
        </p:txBody>
      </p:sp>
      <p:sp>
        <p:nvSpPr>
          <p:cNvPr id="36866" name="Content Placeholder 2"/>
          <p:cNvSpPr>
            <a:spLocks noGrp="1"/>
          </p:cNvSpPr>
          <p:nvPr>
            <p:ph idx="1"/>
          </p:nvPr>
        </p:nvSpPr>
        <p:spPr>
          <a:xfrm>
            <a:off x="508000" y="1557338"/>
            <a:ext cx="8915400" cy="4525962"/>
          </a:xfrm>
        </p:spPr>
        <p:txBody>
          <a:bodyPr/>
          <a:lstStyle/>
          <a:p>
            <a:pPr eaLnBrk="1" hangingPunct="1"/>
            <a:r>
              <a:rPr lang="en-GB" sz="1800" dirty="0" smtClean="0"/>
              <a:t>Cross practice working group established in June 2011, with remit to:</a:t>
            </a:r>
          </a:p>
          <a:p>
            <a:pPr lvl="1" eaLnBrk="1" hangingPunct="1"/>
            <a:r>
              <a:rPr lang="en-GB" sz="1800" dirty="0" smtClean="0"/>
              <a:t>Consider proposed changes to financial reporting standards affecting insurers</a:t>
            </a:r>
          </a:p>
          <a:p>
            <a:pPr lvl="1" eaLnBrk="1" hangingPunct="1"/>
            <a:r>
              <a:rPr lang="en-GB" sz="1800" dirty="0" smtClean="0"/>
              <a:t>Support UK FR representation on the International Actuarial Association</a:t>
            </a:r>
          </a:p>
          <a:p>
            <a:pPr eaLnBrk="1" hangingPunct="1"/>
            <a:r>
              <a:rPr lang="en-GB" sz="1800" dirty="0" smtClean="0"/>
              <a:t>Membership is made up of senior industry practitioners in the area of financial reporting, with a mixture of experience in life / non-life insurance and pensions.  Also includes two chartered accountants and one sell-side equity analyst.</a:t>
            </a:r>
          </a:p>
          <a:p>
            <a:pPr eaLnBrk="1" hangingPunct="1">
              <a:buFont typeface="Arial" charset="0"/>
              <a:buNone/>
            </a:pPr>
            <a:r>
              <a:rPr lang="en-GB" sz="1800" b="1" dirty="0" smtClean="0"/>
              <a:t>Members:</a:t>
            </a:r>
          </a:p>
        </p:txBody>
      </p:sp>
      <p:sp>
        <p:nvSpPr>
          <p:cNvPr id="5" name="Slide Number Placeholder 4"/>
          <p:cNvSpPr>
            <a:spLocks noGrp="1"/>
          </p:cNvSpPr>
          <p:nvPr>
            <p:ph type="sldNum" sz="quarter" idx="10"/>
          </p:nvPr>
        </p:nvSpPr>
        <p:spPr/>
        <p:txBody>
          <a:bodyPr/>
          <a:lstStyle/>
          <a:p>
            <a:pPr>
              <a:defRPr/>
            </a:pPr>
            <a:fld id="{FA3C05DD-DFD1-4782-9427-8C0B99DF048E}" type="slidenum">
              <a:rPr lang="en-US" smtClean="0"/>
              <a:pPr>
                <a:defRPr/>
              </a:pPr>
              <a:t>2</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94504027"/>
              </p:ext>
            </p:extLst>
          </p:nvPr>
        </p:nvGraphicFramePr>
        <p:xfrm>
          <a:off x="885999" y="4118774"/>
          <a:ext cx="7427912" cy="2011680"/>
        </p:xfrm>
        <a:graphic>
          <a:graphicData uri="http://schemas.openxmlformats.org/drawingml/2006/table">
            <a:tbl>
              <a:tblPr/>
              <a:tblGrid>
                <a:gridCol w="2476500"/>
                <a:gridCol w="2474912"/>
                <a:gridCol w="2476500"/>
              </a:tblGrid>
              <a:tr h="141947">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kumimoji="0" lang="en-GB" sz="1600" b="0" i="0" u="none" strike="noStrike" cap="none" normalizeH="0" baseline="0" dirty="0" smtClean="0">
                          <a:ln>
                            <a:noFill/>
                          </a:ln>
                          <a:solidFill>
                            <a:schemeClr val="tx1"/>
                          </a:solidFill>
                          <a:effectLst/>
                          <a:latin typeface="Arial" charset="0"/>
                          <a:cs typeface="Arial" charset="0"/>
                        </a:rPr>
                        <a:t>Anthony Coughlan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r>
                        <a:rPr lang="en-GB" sz="1600" dirty="0" smtClean="0"/>
                        <a:t>Gary Hibbard</a:t>
                      </a:r>
                      <a:endParaRPr lang="en-GB" sz="1600" dirty="0"/>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cap="none" normalizeH="0" baseline="0" dirty="0" smtClean="0">
                          <a:ln>
                            <a:noFill/>
                          </a:ln>
                          <a:solidFill>
                            <a:schemeClr val="tx1"/>
                          </a:solidFill>
                          <a:effectLst/>
                          <a:latin typeface="Arial" charset="0"/>
                          <a:cs typeface="Arial" charset="0"/>
                        </a:rPr>
                        <a:t>Raymond Bennett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41947">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Christine Fairall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Kamran Foroughi (Chair)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Richard McPherson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141947">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Darren Clay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Martin Lowes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Richard Pereira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41947">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Derek Wright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Martin White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Simon </a:t>
                      </a:r>
                      <a:r>
                        <a:rPr lang="en-GB" sz="1600" kern="1200" dirty="0" err="1" smtClean="0">
                          <a:solidFill>
                            <a:schemeClr val="tx1"/>
                          </a:solidFill>
                          <a:latin typeface="+mn-lt"/>
                          <a:ea typeface="+mn-ea"/>
                          <a:cs typeface="+mn-cs"/>
                        </a:rPr>
                        <a:t>Yeung</a:t>
                      </a:r>
                      <a:endParaRPr lang="en-GB" sz="1600" kern="1200" dirty="0" smtClean="0">
                        <a:solidFill>
                          <a:schemeClr val="tx1"/>
                        </a:solidFill>
                        <a:latin typeface="+mn-lt"/>
                        <a:ea typeface="+mn-ea"/>
                        <a:cs typeface="+mn-cs"/>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185689">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Erica Nicholson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AD5DF"/>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Nigel Masters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AD5DF"/>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Tony Silverman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AD5DF"/>
                    </a:solidFill>
                  </a:tcPr>
                </a:tc>
              </a:tr>
              <a:tr h="185689">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lang="en-GB" sz="1600" kern="1200" dirty="0" smtClean="0">
                          <a:solidFill>
                            <a:schemeClr val="tx1"/>
                          </a:solidFill>
                          <a:latin typeface="+mn-lt"/>
                          <a:ea typeface="+mn-ea"/>
                          <a:cs typeface="+mn-cs"/>
                        </a:rPr>
                        <a:t>Francesco Nagari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r>
                        <a:rPr kumimoji="0" lang="en-GB" sz="1600" b="0" i="0" u="none" strike="noStrike" cap="none" normalizeH="0" baseline="0" dirty="0" smtClean="0">
                          <a:ln>
                            <a:noFill/>
                          </a:ln>
                          <a:solidFill>
                            <a:schemeClr val="tx1"/>
                          </a:solidFill>
                          <a:effectLst/>
                          <a:latin typeface="Arial" charset="0"/>
                          <a:cs typeface="Arial" charset="0"/>
                        </a:rPr>
                        <a:t>Peter Stirling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274638" marR="0" lvl="0" indent="-274638" algn="l" defTabSz="914400" rtl="0" eaLnBrk="1" fontAlgn="base" latinLnBrk="0" hangingPunct="1">
                        <a:lnSpc>
                          <a:spcPct val="100000"/>
                        </a:lnSpc>
                        <a:spcBef>
                          <a:spcPct val="0"/>
                        </a:spcBef>
                        <a:spcAft>
                          <a:spcPct val="0"/>
                        </a:spcAft>
                        <a:buClr>
                          <a:schemeClr val="accent1"/>
                        </a:buClr>
                        <a:buSzTx/>
                        <a:buFontTx/>
                        <a:buNone/>
                        <a:tabLst/>
                        <a:defRPr/>
                      </a:pPr>
                      <a:endParaRPr lang="en-GB" sz="1600" kern="1200" dirty="0" smtClean="0">
                        <a:solidFill>
                          <a:schemeClr val="tx1"/>
                        </a:solidFill>
                        <a:latin typeface="+mn-lt"/>
                        <a:ea typeface="+mn-ea"/>
                        <a:cs typeface="+mn-cs"/>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6" name="Footer Placeholder 4"/>
          <p:cNvSpPr txBox="1">
            <a:spLocks/>
          </p:cNvSpPr>
          <p:nvPr/>
        </p:nvSpPr>
        <p:spPr bwMode="auto">
          <a:xfrm>
            <a:off x="458788" y="6537325"/>
            <a:ext cx="2159000" cy="144463"/>
          </a:xfrm>
          <a:prstGeom prst="rect">
            <a:avLst/>
          </a:prstGeom>
          <a:noFill/>
          <a:ln w="9525">
            <a:noFill/>
            <a:miter lim="800000"/>
            <a:headEnd/>
            <a:tailEnd/>
          </a:ln>
        </p:spPr>
        <p:txBody>
          <a:bodyPr/>
          <a:lstStyle/>
          <a:p>
            <a:r>
              <a:rPr lang="en-US" sz="600" dirty="0">
                <a:solidFill>
                  <a:schemeClr val="accent2"/>
                </a:solidFill>
              </a:rPr>
              <a:t>© </a:t>
            </a:r>
            <a:r>
              <a:rPr lang="en-US" sz="600" dirty="0" smtClean="0">
                <a:solidFill>
                  <a:schemeClr val="accent2"/>
                </a:solidFill>
              </a:rPr>
              <a:t>2012 </a:t>
            </a:r>
            <a:r>
              <a:rPr lang="en-US" sz="600" dirty="0">
                <a:solidFill>
                  <a:schemeClr val="accent2"/>
                </a:solidFill>
              </a:rPr>
              <a:t>The Actuarial Profession </a:t>
            </a:r>
            <a:r>
              <a:rPr lang="en-US" sz="600" dirty="0">
                <a:solidFill>
                  <a:schemeClr val="accent2"/>
                </a:solidFill>
                <a:sym typeface="Wingdings" pitchFamily="2" charset="2"/>
              </a:rPr>
              <a:t></a:t>
            </a:r>
            <a:r>
              <a:rPr lang="en-US" sz="600" dirty="0">
                <a:solidFill>
                  <a:schemeClr val="accent2"/>
                </a:solidFill>
              </a:rPr>
              <a:t> www.actuaries.org.uk</a:t>
            </a:r>
          </a:p>
        </p:txBody>
      </p:sp>
    </p:spTree>
    <p:extLst>
      <p:ext uri="{BB962C8B-B14F-4D97-AF65-F5344CB8AC3E}">
        <p14:creationId xmlns:p14="http://schemas.microsoft.com/office/powerpoint/2010/main" val="12619825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9314" y="809625"/>
            <a:ext cx="9318172" cy="5316538"/>
          </a:xfr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indent="0">
              <a:buFontTx/>
              <a:buNone/>
              <a:defRPr/>
            </a:pPr>
            <a:endParaRPr lang="en-GB" dirty="0" smtClean="0"/>
          </a:p>
          <a:p>
            <a:pPr marL="0" indent="0">
              <a:buFontTx/>
              <a:buNone/>
              <a:defRPr/>
            </a:pPr>
            <a:endParaRPr lang="en-GB" dirty="0" smtClean="0"/>
          </a:p>
          <a:p>
            <a:pPr marL="0" indent="0">
              <a:buFontTx/>
              <a:buNone/>
              <a:defRPr/>
            </a:pPr>
            <a:endParaRPr lang="en-GB" dirty="0"/>
          </a:p>
          <a:p>
            <a:pPr marL="0" indent="0">
              <a:buFontTx/>
              <a:buNone/>
              <a:defRPr/>
            </a:pPr>
            <a:endParaRPr lang="en-GB" dirty="0"/>
          </a:p>
          <a:p>
            <a:pPr marL="0" indent="0" algn="ctr">
              <a:buFontTx/>
              <a:buNone/>
              <a:defRPr/>
            </a:pPr>
            <a:r>
              <a:rPr lang="en-GB" dirty="0" smtClean="0">
                <a:solidFill>
                  <a:schemeClr val="tx1"/>
                </a:solidFill>
              </a:rPr>
              <a:t>Questions, comments, remarks?</a:t>
            </a:r>
            <a:endParaRPr lang="en-GB" dirty="0">
              <a:solidFill>
                <a:schemeClr val="tx1"/>
              </a:solidFill>
            </a:endParaRPr>
          </a:p>
        </p:txBody>
      </p:sp>
      <p:sp>
        <p:nvSpPr>
          <p:cNvPr id="4"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20</a:t>
            </a:fld>
            <a:endParaRPr lang="en-US" dirty="0"/>
          </a:p>
        </p:txBody>
      </p:sp>
    </p:spTree>
    <p:extLst>
      <p:ext uri="{BB962C8B-B14F-4D97-AF65-F5344CB8AC3E}">
        <p14:creationId xmlns:p14="http://schemas.microsoft.com/office/powerpoint/2010/main" val="21279324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021242"/>
            <a:ext cx="9001125" cy="926673"/>
          </a:xfrm>
        </p:spPr>
        <p:txBody>
          <a:bodyPr>
            <a:noAutofit/>
          </a:bodyPr>
          <a:lstStyle/>
          <a:p>
            <a:r>
              <a:rPr lang="en-GB" b="1" dirty="0" smtClean="0">
                <a:solidFill>
                  <a:schemeClr val="bg1"/>
                </a:solidFill>
              </a:rPr>
              <a:t>2012 UK Life Conference</a:t>
            </a:r>
            <a:r>
              <a:rPr lang="en-GB" dirty="0" smtClean="0">
                <a:solidFill>
                  <a:schemeClr val="bg1"/>
                </a:solidFill>
              </a:rPr>
              <a:t/>
            </a:r>
            <a:br>
              <a:rPr lang="en-GB" dirty="0" smtClean="0">
                <a:solidFill>
                  <a:schemeClr val="bg1"/>
                </a:solidFill>
              </a:rPr>
            </a:br>
            <a:r>
              <a:rPr lang="en-GB" dirty="0" err="1" smtClean="0">
                <a:solidFill>
                  <a:schemeClr val="bg1"/>
                </a:solidFill>
              </a:rPr>
              <a:t>Seema</a:t>
            </a:r>
            <a:r>
              <a:rPr lang="en-GB" dirty="0" smtClean="0">
                <a:solidFill>
                  <a:schemeClr val="bg1"/>
                </a:solidFill>
              </a:rPr>
              <a:t> </a:t>
            </a:r>
            <a:r>
              <a:rPr lang="en-GB" dirty="0" err="1" smtClean="0">
                <a:solidFill>
                  <a:schemeClr val="bg1"/>
                </a:solidFill>
              </a:rPr>
              <a:t>Jamil</a:t>
            </a:r>
            <a:r>
              <a:rPr lang="en-GB" dirty="0" smtClean="0">
                <a:solidFill>
                  <a:schemeClr val="bg1"/>
                </a:solidFill>
              </a:rPr>
              <a:t>-O’Neill, Project Director, Financial Reporting Council, and</a:t>
            </a:r>
            <a:br>
              <a:rPr lang="en-GB" dirty="0" smtClean="0">
                <a:solidFill>
                  <a:schemeClr val="bg1"/>
                </a:solidFill>
              </a:rPr>
            </a:br>
            <a:r>
              <a:rPr lang="en-GB" dirty="0" smtClean="0">
                <a:solidFill>
                  <a:schemeClr val="bg1"/>
                </a:solidFill>
              </a:rPr>
              <a:t>Kamran </a:t>
            </a:r>
            <a:r>
              <a:rPr lang="en-GB" dirty="0" err="1" smtClean="0">
                <a:solidFill>
                  <a:schemeClr val="bg1"/>
                </a:solidFill>
              </a:rPr>
              <a:t>Foroughi</a:t>
            </a:r>
            <a:r>
              <a:rPr lang="en-GB" dirty="0" smtClean="0">
                <a:solidFill>
                  <a:schemeClr val="bg1"/>
                </a:solidFill>
              </a:rPr>
              <a:t> (FRG)</a:t>
            </a:r>
            <a:endParaRPr lang="en-US" sz="1200" dirty="0">
              <a:solidFill>
                <a:schemeClr val="bg1"/>
              </a:solidFill>
            </a:endParaRPr>
          </a:p>
        </p:txBody>
      </p:sp>
      <p:sp>
        <p:nvSpPr>
          <p:cNvPr id="3" name="Subtitle 2"/>
          <p:cNvSpPr>
            <a:spLocks noGrp="1"/>
          </p:cNvSpPr>
          <p:nvPr>
            <p:ph type="subTitle" idx="1"/>
          </p:nvPr>
        </p:nvSpPr>
        <p:spPr>
          <a:xfrm>
            <a:off x="4082902" y="4336428"/>
            <a:ext cx="5469087" cy="1281106"/>
          </a:xfrm>
        </p:spPr>
        <p:txBody>
          <a:bodyPr/>
          <a:lstStyle/>
          <a:p>
            <a:pPr algn="l"/>
            <a:r>
              <a:rPr lang="en-GB" sz="2800" dirty="0"/>
              <a:t>Financial reporting (Part 2 of 2)</a:t>
            </a:r>
          </a:p>
          <a:p>
            <a:pPr algn="l"/>
            <a:r>
              <a:rPr lang="en-GB" sz="2800" dirty="0"/>
              <a:t>The future of UK GAAP</a:t>
            </a:r>
            <a:endParaRPr lang="en-US" sz="2800" b="0" dirty="0"/>
          </a:p>
        </p:txBody>
      </p:sp>
      <p:sp>
        <p:nvSpPr>
          <p:cNvPr id="7" name="Date Placeholder 6"/>
          <p:cNvSpPr>
            <a:spLocks noGrp="1"/>
          </p:cNvSpPr>
          <p:nvPr>
            <p:ph type="dt" sz="half" idx="10"/>
          </p:nvPr>
        </p:nvSpPr>
        <p:spPr/>
        <p:txBody>
          <a:bodyPr/>
          <a:lstStyle/>
          <a:p>
            <a:r>
              <a:rPr lang="en-US" dirty="0" smtClean="0"/>
              <a:t>6 November 2012</a:t>
            </a:r>
            <a:endParaRPr lang="en-US" dirty="0"/>
          </a:p>
        </p:txBody>
      </p:sp>
    </p:spTree>
    <p:extLst>
      <p:ext uri="{BB962C8B-B14F-4D97-AF65-F5344CB8AC3E}">
        <p14:creationId xmlns:p14="http://schemas.microsoft.com/office/powerpoint/2010/main" val="3514684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550863" y="488950"/>
            <a:ext cx="9355137" cy="752475"/>
          </a:xfrm>
        </p:spPr>
        <p:txBody>
          <a:bodyPr/>
          <a:lstStyle/>
          <a:p>
            <a:r>
              <a:rPr lang="en-GB" dirty="0" smtClean="0"/>
              <a:t>Agenda</a:t>
            </a:r>
          </a:p>
        </p:txBody>
      </p:sp>
      <p:sp>
        <p:nvSpPr>
          <p:cNvPr id="5" name="Slide Number Placeholder 4"/>
          <p:cNvSpPr>
            <a:spLocks noGrp="1"/>
          </p:cNvSpPr>
          <p:nvPr>
            <p:ph type="sldNum" sz="quarter" idx="10"/>
          </p:nvPr>
        </p:nvSpPr>
        <p:spPr/>
        <p:txBody>
          <a:bodyPr/>
          <a:lstStyle/>
          <a:p>
            <a:pPr>
              <a:defRPr/>
            </a:pPr>
            <a:fld id="{D4C77C5E-8779-4298-BFB4-2268B68F5D0C}" type="slidenum">
              <a:rPr lang="en-US" smtClean="0"/>
              <a:pPr>
                <a:defRPr/>
              </a:pPr>
              <a:t>3</a:t>
            </a:fld>
            <a:endParaRPr lang="en-US" dirty="0"/>
          </a:p>
        </p:txBody>
      </p:sp>
      <p:sp>
        <p:nvSpPr>
          <p:cNvPr id="37891" name="Footer Placeholder 4"/>
          <p:cNvSpPr txBox="1">
            <a:spLocks/>
          </p:cNvSpPr>
          <p:nvPr/>
        </p:nvSpPr>
        <p:spPr bwMode="auto">
          <a:xfrm>
            <a:off x="458788" y="6537325"/>
            <a:ext cx="2159000" cy="144463"/>
          </a:xfrm>
          <a:prstGeom prst="rect">
            <a:avLst/>
          </a:prstGeom>
          <a:noFill/>
          <a:ln w="9525">
            <a:noFill/>
            <a:miter lim="800000"/>
            <a:headEnd/>
            <a:tailEnd/>
          </a:ln>
        </p:spPr>
        <p:txBody>
          <a:bodyPr/>
          <a:lstStyle/>
          <a:p>
            <a:r>
              <a:rPr lang="en-US" sz="600" dirty="0">
                <a:solidFill>
                  <a:schemeClr val="accent2"/>
                </a:solidFill>
              </a:rPr>
              <a:t>© </a:t>
            </a:r>
            <a:r>
              <a:rPr lang="en-US" sz="600" dirty="0" smtClean="0">
                <a:solidFill>
                  <a:schemeClr val="accent2"/>
                </a:solidFill>
              </a:rPr>
              <a:t>2012 </a:t>
            </a:r>
            <a:r>
              <a:rPr lang="en-US" sz="600" dirty="0">
                <a:solidFill>
                  <a:schemeClr val="accent2"/>
                </a:solidFill>
              </a:rPr>
              <a:t>The Actuarial Profession </a:t>
            </a:r>
            <a:r>
              <a:rPr lang="en-US" sz="600" dirty="0">
                <a:solidFill>
                  <a:schemeClr val="accent2"/>
                </a:solidFill>
                <a:sym typeface="Wingdings" pitchFamily="2" charset="2"/>
              </a:rPr>
              <a:t></a:t>
            </a:r>
            <a:r>
              <a:rPr lang="en-US" sz="600" dirty="0">
                <a:solidFill>
                  <a:schemeClr val="accent2"/>
                </a:solidFill>
              </a:rPr>
              <a:t> www.actuaries.org.uk</a:t>
            </a:r>
          </a:p>
        </p:txBody>
      </p:sp>
      <p:graphicFrame>
        <p:nvGraphicFramePr>
          <p:cNvPr id="37905" name="Group 17"/>
          <p:cNvGraphicFramePr>
            <a:graphicFrameLocks noGrp="1"/>
          </p:cNvGraphicFramePr>
          <p:nvPr>
            <p:extLst>
              <p:ext uri="{D42A27DB-BD31-4B8C-83A1-F6EECF244321}">
                <p14:modId xmlns:p14="http://schemas.microsoft.com/office/powerpoint/2010/main" val="1571494611"/>
              </p:ext>
            </p:extLst>
          </p:nvPr>
        </p:nvGraphicFramePr>
        <p:xfrm>
          <a:off x="549275" y="1695450"/>
          <a:ext cx="8594725" cy="2804160"/>
        </p:xfrm>
        <a:graphic>
          <a:graphicData uri="http://schemas.openxmlformats.org/drawingml/2006/table">
            <a:tbl>
              <a:tblPr/>
              <a:tblGrid>
                <a:gridCol w="8594725"/>
              </a:tblGrid>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pPr>
                      <a:r>
                        <a:rPr kumimoji="0" lang="en-GB" sz="2000" b="0" i="0" u="none" strike="noStrike" cap="none" normalizeH="0" baseline="0" dirty="0" smtClean="0">
                          <a:ln>
                            <a:noFill/>
                          </a:ln>
                          <a:solidFill>
                            <a:schemeClr val="tx1"/>
                          </a:solidFill>
                          <a:effectLst/>
                          <a:latin typeface="Arial" charset="0"/>
                          <a:cs typeface="Arial" charset="0"/>
                        </a:rPr>
                        <a:t>Mind the UK GAAP – Problem and Options (</a:t>
                      </a:r>
                      <a:r>
                        <a:rPr kumimoji="0" lang="en-GB" sz="2000" b="0" i="0" u="none" strike="noStrike" cap="none" normalizeH="0" baseline="0" dirty="0" err="1" smtClean="0">
                          <a:ln>
                            <a:noFill/>
                          </a:ln>
                          <a:solidFill>
                            <a:schemeClr val="tx1"/>
                          </a:solidFill>
                          <a:effectLst/>
                          <a:latin typeface="Arial" charset="0"/>
                          <a:cs typeface="Arial" charset="0"/>
                        </a:rPr>
                        <a:t>Seema</a:t>
                      </a:r>
                      <a:r>
                        <a:rPr kumimoji="0" lang="en-GB" sz="2000" b="0" i="0" u="none" strike="noStrike" cap="none" normalizeH="0" baseline="0" dirty="0" smtClean="0">
                          <a:ln>
                            <a:noFill/>
                          </a:ln>
                          <a:solidFill>
                            <a:schemeClr val="tx1"/>
                          </a:solidFill>
                          <a:effectLst/>
                          <a:latin typeface="Arial" charset="0"/>
                          <a:cs typeface="Arial" charset="0"/>
                        </a:rPr>
                        <a:t>)</a:t>
                      </a:r>
                    </a:p>
                    <a:p>
                      <a:pPr marL="0" marR="0" lvl="0" indent="0" algn="l" defTabSz="914400" rtl="0" eaLnBrk="1" fontAlgn="base" latinLnBrk="0" hangingPunct="1">
                        <a:lnSpc>
                          <a:spcPct val="100000"/>
                        </a:lnSpc>
                        <a:spcBef>
                          <a:spcPct val="0"/>
                        </a:spcBef>
                        <a:spcAft>
                          <a:spcPct val="0"/>
                        </a:spcAft>
                        <a:buClr>
                          <a:schemeClr val="accent1"/>
                        </a:buClr>
                        <a:buSzTx/>
                        <a:buFontTx/>
                        <a:buNone/>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pPr>
                      <a:r>
                        <a:rPr kumimoji="0" lang="en-GB" sz="2000" b="0" i="0" u="none" strike="noStrike" cap="none" normalizeH="0" baseline="0" dirty="0" smtClean="0">
                          <a:ln>
                            <a:noFill/>
                          </a:ln>
                          <a:solidFill>
                            <a:schemeClr val="tx1"/>
                          </a:solidFill>
                          <a:effectLst/>
                          <a:latin typeface="Arial" charset="0"/>
                          <a:cs typeface="Arial" charset="0"/>
                        </a:rPr>
                        <a:t>FRG response to UK GAAP Insurance Discussion Paper (Kamran) </a:t>
                      </a:r>
                    </a:p>
                    <a:p>
                      <a:pPr marL="274638" marR="0" lvl="0" indent="-274638" algn="l" defTabSz="914400" rtl="0" eaLnBrk="1" fontAlgn="base" latinLnBrk="0" hangingPunct="1">
                        <a:lnSpc>
                          <a:spcPct val="100000"/>
                        </a:lnSpc>
                        <a:spcBef>
                          <a:spcPct val="0"/>
                        </a:spcBef>
                        <a:spcAft>
                          <a:spcPct val="0"/>
                        </a:spcAft>
                        <a:buClr>
                          <a:schemeClr val="accent1"/>
                        </a:buClr>
                        <a:buSzTx/>
                        <a:buFontTx/>
                        <a:buChar char="•"/>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defRPr/>
                      </a:pPr>
                      <a:r>
                        <a:rPr kumimoji="0" lang="en-GB" sz="2000" b="0" i="0" u="none" strike="noStrike" cap="none" normalizeH="0" baseline="0" dirty="0" smtClean="0">
                          <a:ln>
                            <a:noFill/>
                          </a:ln>
                          <a:solidFill>
                            <a:schemeClr val="tx1"/>
                          </a:solidFill>
                          <a:effectLst/>
                          <a:latin typeface="Arial" charset="0"/>
                          <a:cs typeface="Arial" charset="0"/>
                        </a:rPr>
                        <a:t>Mind the UK GAAP – Looking Forwards (</a:t>
                      </a:r>
                      <a:r>
                        <a:rPr kumimoji="0" lang="en-GB" sz="2000" b="0" i="0" u="none" strike="noStrike" cap="none" normalizeH="0" baseline="0" dirty="0" err="1" smtClean="0">
                          <a:ln>
                            <a:noFill/>
                          </a:ln>
                          <a:solidFill>
                            <a:schemeClr val="tx1"/>
                          </a:solidFill>
                          <a:effectLst/>
                          <a:latin typeface="Arial" charset="0"/>
                          <a:cs typeface="Arial" charset="0"/>
                        </a:rPr>
                        <a:t>Seema</a:t>
                      </a:r>
                      <a:r>
                        <a:rPr kumimoji="0" lang="en-GB" sz="2000" b="0" i="0" u="none" strike="noStrike" cap="none" normalizeH="0" baseline="0" dirty="0" smtClean="0">
                          <a:ln>
                            <a:noFill/>
                          </a:ln>
                          <a:solidFill>
                            <a:schemeClr val="tx1"/>
                          </a:solidFill>
                          <a:effectLst/>
                          <a:latin typeface="Arial" charset="0"/>
                          <a:cs typeface="Arial" charset="0"/>
                        </a:rPr>
                        <a:t>)</a:t>
                      </a:r>
                    </a:p>
                    <a:p>
                      <a:pPr marL="274638" marR="0" lvl="0" indent="-274638" algn="l" defTabSz="914400" rtl="0" eaLnBrk="1" fontAlgn="base" latinLnBrk="0" hangingPunct="1">
                        <a:lnSpc>
                          <a:spcPct val="100000"/>
                        </a:lnSpc>
                        <a:spcBef>
                          <a:spcPct val="0"/>
                        </a:spcBef>
                        <a:spcAft>
                          <a:spcPct val="0"/>
                        </a:spcAft>
                        <a:buClr>
                          <a:schemeClr val="accent1"/>
                        </a:buClr>
                        <a:buSzTx/>
                        <a:buFontTx/>
                        <a:buNone/>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defRPr/>
                      </a:pPr>
                      <a:r>
                        <a:rPr kumimoji="0" lang="en-GB" sz="2000" b="0" i="0" u="none" strike="noStrike" cap="none" normalizeH="0" baseline="0" dirty="0" smtClean="0">
                          <a:ln>
                            <a:noFill/>
                          </a:ln>
                          <a:solidFill>
                            <a:schemeClr val="tx1"/>
                          </a:solidFill>
                          <a:effectLst/>
                          <a:latin typeface="Arial" charset="0"/>
                          <a:cs typeface="Arial" charset="0"/>
                        </a:rPr>
                        <a:t>Discussion and questions</a:t>
                      </a:r>
                    </a:p>
                    <a:p>
                      <a:pPr marL="274638" marR="0" lvl="0" indent="-274638" algn="l" defTabSz="914400" rtl="0" eaLnBrk="1" fontAlgn="base" latinLnBrk="0" hangingPunct="1">
                        <a:lnSpc>
                          <a:spcPct val="100000"/>
                        </a:lnSpc>
                        <a:spcBef>
                          <a:spcPct val="0"/>
                        </a:spcBef>
                        <a:spcAft>
                          <a:spcPct val="0"/>
                        </a:spcAft>
                        <a:buClr>
                          <a:schemeClr val="accent1"/>
                        </a:buClr>
                        <a:buSzTx/>
                        <a:buFontTx/>
                        <a:buNone/>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extLst>
      <p:ext uri="{BB962C8B-B14F-4D97-AF65-F5344CB8AC3E}">
        <p14:creationId xmlns:p14="http://schemas.microsoft.com/office/powerpoint/2010/main" val="634129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itle 61"/>
          <p:cNvSpPr>
            <a:spLocks noGrp="1"/>
          </p:cNvSpPr>
          <p:nvPr>
            <p:ph type="title"/>
          </p:nvPr>
        </p:nvSpPr>
        <p:spPr/>
        <p:txBody>
          <a:bodyPr/>
          <a:lstStyle/>
          <a:p>
            <a:r>
              <a:rPr lang="en-GB" dirty="0"/>
              <a:t>Current</a:t>
            </a:r>
            <a:r>
              <a:rPr lang="en-GB" sz="3600" dirty="0"/>
              <a:t> </a:t>
            </a:r>
            <a:r>
              <a:rPr lang="en-GB" dirty="0"/>
              <a:t>bases</a:t>
            </a:r>
            <a:r>
              <a:rPr lang="en-GB" sz="3600" dirty="0"/>
              <a:t> </a:t>
            </a:r>
            <a:r>
              <a:rPr lang="en-GB" dirty="0"/>
              <a:t>for</a:t>
            </a:r>
            <a:r>
              <a:rPr lang="en-GB" sz="3600" dirty="0"/>
              <a:t> </a:t>
            </a:r>
            <a:r>
              <a:rPr lang="en-GB" dirty="0"/>
              <a:t>financial</a:t>
            </a:r>
            <a:r>
              <a:rPr lang="en-GB" sz="3600" dirty="0"/>
              <a:t> </a:t>
            </a:r>
            <a:r>
              <a:rPr lang="en-GB" dirty="0"/>
              <a:t>reporting</a:t>
            </a:r>
            <a:r>
              <a:rPr lang="en-GB" sz="3600" dirty="0"/>
              <a:t> </a:t>
            </a:r>
            <a:r>
              <a:rPr lang="en-GB" dirty="0"/>
              <a:t>by</a:t>
            </a:r>
            <a:r>
              <a:rPr lang="en-GB" sz="3600" dirty="0"/>
              <a:t> </a:t>
            </a:r>
            <a:r>
              <a:rPr lang="en-GB" dirty="0"/>
              <a:t>UK insurers</a:t>
            </a:r>
          </a:p>
        </p:txBody>
      </p:sp>
      <p:sp>
        <p:nvSpPr>
          <p:cNvPr id="4" name="Slide Number Placeholder 3"/>
          <p:cNvSpPr>
            <a:spLocks noGrp="1"/>
          </p:cNvSpPr>
          <p:nvPr>
            <p:ph type="sldNum" sz="quarter" idx="10"/>
          </p:nvPr>
        </p:nvSpPr>
        <p:spPr/>
        <p:txBody>
          <a:bodyPr/>
          <a:lstStyle/>
          <a:p>
            <a:pPr>
              <a:defRPr/>
            </a:pPr>
            <a:fld id="{15013000-E3F0-4BD4-A49A-DDD749A30812}" type="slidenum">
              <a:rPr lang="en-US" smtClean="0"/>
              <a:pPr>
                <a:defRPr/>
              </a:pPr>
              <a:t>4</a:t>
            </a:fld>
            <a:endParaRPr lang="en-US"/>
          </a:p>
        </p:txBody>
      </p:sp>
      <p:grpSp>
        <p:nvGrpSpPr>
          <p:cNvPr id="66" name="Group 65"/>
          <p:cNvGrpSpPr/>
          <p:nvPr/>
        </p:nvGrpSpPr>
        <p:grpSpPr>
          <a:xfrm>
            <a:off x="1329396" y="1502266"/>
            <a:ext cx="7243103" cy="5056000"/>
            <a:chOff x="256408" y="540804"/>
            <a:chExt cx="8582792" cy="6333071"/>
          </a:xfrm>
        </p:grpSpPr>
        <p:sp>
          <p:nvSpPr>
            <p:cNvPr id="67" name="TextBox 66"/>
            <p:cNvSpPr txBox="1"/>
            <p:nvPr/>
          </p:nvSpPr>
          <p:spPr>
            <a:xfrm>
              <a:off x="2536227" y="2922931"/>
              <a:ext cx="2200385" cy="346965"/>
            </a:xfrm>
            <a:prstGeom prst="rect">
              <a:avLst/>
            </a:prstGeom>
            <a:solidFill>
              <a:srgbClr val="FFFF00"/>
            </a:solidFill>
            <a:ln>
              <a:solidFill>
                <a:schemeClr val="tx1"/>
              </a:solidFill>
            </a:ln>
          </p:spPr>
          <p:txBody>
            <a:bodyPr wrap="square" rtlCol="0">
              <a:spAutoFit/>
            </a:bodyPr>
            <a:lstStyle/>
            <a:p>
              <a:pPr algn="ctr"/>
              <a:r>
                <a:rPr lang="en-GB" sz="1200" b="1" dirty="0" smtClean="0">
                  <a:solidFill>
                    <a:schemeClr val="tx1"/>
                  </a:solidFill>
                </a:rPr>
                <a:t>ABI SORP</a:t>
              </a:r>
              <a:endParaRPr lang="en-GB" sz="1200" b="1" dirty="0">
                <a:solidFill>
                  <a:schemeClr val="tx1"/>
                </a:solidFill>
              </a:endParaRPr>
            </a:p>
          </p:txBody>
        </p:sp>
        <p:sp>
          <p:nvSpPr>
            <p:cNvPr id="68" name="TextBox 67"/>
            <p:cNvSpPr txBox="1"/>
            <p:nvPr/>
          </p:nvSpPr>
          <p:spPr>
            <a:xfrm>
              <a:off x="3503820" y="1700399"/>
              <a:ext cx="2122532" cy="809585"/>
            </a:xfrm>
            <a:prstGeom prst="rect">
              <a:avLst/>
            </a:prstGeom>
            <a:noFill/>
            <a:ln>
              <a:solidFill>
                <a:schemeClr val="tx1"/>
              </a:solidFill>
            </a:ln>
          </p:spPr>
          <p:txBody>
            <a:bodyPr wrap="square" rtlCol="0">
              <a:spAutoFit/>
            </a:bodyPr>
            <a:lstStyle/>
            <a:p>
              <a:pPr algn="ctr"/>
              <a:r>
                <a:rPr lang="en-GB" sz="1200" b="1" dirty="0" smtClean="0">
                  <a:solidFill>
                    <a:schemeClr val="tx1"/>
                  </a:solidFill>
                </a:rPr>
                <a:t>FSA’s</a:t>
              </a:r>
            </a:p>
            <a:p>
              <a:pPr algn="ctr"/>
              <a:r>
                <a:rPr lang="en-GB" sz="1200" b="1" dirty="0" smtClean="0">
                  <a:solidFill>
                    <a:schemeClr val="tx1"/>
                  </a:solidFill>
                </a:rPr>
                <a:t>Statutory Solvency Basis (SSB)</a:t>
              </a:r>
              <a:endParaRPr lang="en-GB" sz="1200" b="1" dirty="0">
                <a:solidFill>
                  <a:schemeClr val="tx1"/>
                </a:solidFill>
              </a:endParaRPr>
            </a:p>
          </p:txBody>
        </p:sp>
        <p:sp>
          <p:nvSpPr>
            <p:cNvPr id="69" name="TextBox 68"/>
            <p:cNvSpPr txBox="1"/>
            <p:nvPr/>
          </p:nvSpPr>
          <p:spPr>
            <a:xfrm>
              <a:off x="547936" y="5308558"/>
              <a:ext cx="2361055" cy="1272204"/>
            </a:xfrm>
            <a:prstGeom prst="rect">
              <a:avLst/>
            </a:prstGeom>
            <a:solidFill>
              <a:srgbClr val="92D050"/>
            </a:solidFill>
            <a:ln>
              <a:solidFill>
                <a:schemeClr val="tx1"/>
              </a:solidFill>
            </a:ln>
          </p:spPr>
          <p:txBody>
            <a:bodyPr wrap="square" rtlCol="0" anchor="ctr" anchorCtr="1">
              <a:spAutoFit/>
            </a:bodyPr>
            <a:lstStyle/>
            <a:p>
              <a:pPr algn="ctr"/>
              <a:r>
                <a:rPr lang="en-GB" sz="1200" i="1" dirty="0" smtClean="0">
                  <a:solidFill>
                    <a:schemeClr val="tx1"/>
                  </a:solidFill>
                </a:rPr>
                <a:t>Applicable to </a:t>
              </a:r>
              <a:r>
                <a:rPr lang="en-GB" sz="1200" b="1" i="1" dirty="0" smtClean="0">
                  <a:solidFill>
                    <a:schemeClr val="tx1"/>
                  </a:solidFill>
                </a:rPr>
                <a:t>General Insurance, Lloyds, Composites </a:t>
              </a:r>
              <a:r>
                <a:rPr lang="en-GB" sz="1200" i="1" dirty="0" smtClean="0">
                  <a:solidFill>
                    <a:schemeClr val="tx1"/>
                  </a:solidFill>
                </a:rPr>
                <a:t>and </a:t>
              </a:r>
              <a:r>
                <a:rPr lang="en-GB" sz="1200" b="1" i="1" dirty="0" smtClean="0">
                  <a:solidFill>
                    <a:schemeClr val="tx1"/>
                  </a:solidFill>
                </a:rPr>
                <a:t>Friendly Societies</a:t>
              </a:r>
            </a:p>
            <a:p>
              <a:pPr algn="ctr"/>
              <a:endParaRPr lang="en-GB" sz="1200" b="1" i="1" dirty="0">
                <a:solidFill>
                  <a:schemeClr val="tx1"/>
                </a:solidFill>
              </a:endParaRPr>
            </a:p>
          </p:txBody>
        </p:sp>
        <p:sp>
          <p:nvSpPr>
            <p:cNvPr id="70" name="TextBox 69"/>
            <p:cNvSpPr txBox="1"/>
            <p:nvPr/>
          </p:nvSpPr>
          <p:spPr>
            <a:xfrm>
              <a:off x="6509480" y="1703704"/>
              <a:ext cx="2061030" cy="809585"/>
            </a:xfrm>
            <a:prstGeom prst="rect">
              <a:avLst/>
            </a:prstGeom>
            <a:noFill/>
            <a:ln>
              <a:solidFill>
                <a:schemeClr val="tx1"/>
              </a:solidFill>
            </a:ln>
          </p:spPr>
          <p:txBody>
            <a:bodyPr wrap="square" rtlCol="0">
              <a:spAutoFit/>
            </a:bodyPr>
            <a:lstStyle/>
            <a:p>
              <a:pPr algn="ctr"/>
              <a:r>
                <a:rPr lang="en-GB" sz="1200" b="1" dirty="0" smtClean="0">
                  <a:solidFill>
                    <a:schemeClr val="tx1"/>
                  </a:solidFill>
                </a:rPr>
                <a:t>FSA’s</a:t>
              </a:r>
            </a:p>
            <a:p>
              <a:pPr algn="ctr"/>
              <a:r>
                <a:rPr lang="en-GB" sz="1200" b="1" dirty="0" smtClean="0">
                  <a:solidFill>
                    <a:schemeClr val="tx1"/>
                  </a:solidFill>
                </a:rPr>
                <a:t>Realistic Capital Regime (RCR)</a:t>
              </a:r>
              <a:endParaRPr lang="en-GB" sz="1200" b="1" dirty="0">
                <a:solidFill>
                  <a:schemeClr val="tx1"/>
                </a:solidFill>
              </a:endParaRPr>
            </a:p>
          </p:txBody>
        </p:sp>
        <p:sp>
          <p:nvSpPr>
            <p:cNvPr id="71" name="TextBox 70"/>
            <p:cNvSpPr txBox="1"/>
            <p:nvPr/>
          </p:nvSpPr>
          <p:spPr>
            <a:xfrm>
              <a:off x="1191720" y="557064"/>
              <a:ext cx="2330859" cy="578275"/>
            </a:xfrm>
            <a:prstGeom prst="rect">
              <a:avLst/>
            </a:prstGeom>
            <a:solidFill>
              <a:srgbClr val="0070C0"/>
            </a:solidFill>
            <a:ln>
              <a:solidFill>
                <a:schemeClr val="tx1"/>
              </a:solidFill>
            </a:ln>
          </p:spPr>
          <p:txBody>
            <a:bodyPr wrap="square" rtlCol="0">
              <a:spAutoFit/>
            </a:bodyPr>
            <a:lstStyle/>
            <a:p>
              <a:pPr algn="ctr"/>
              <a:r>
                <a:rPr lang="en-GB" sz="1200" b="1" dirty="0" smtClean="0">
                  <a:solidFill>
                    <a:schemeClr val="bg1"/>
                  </a:solidFill>
                </a:rPr>
                <a:t>Insurance Accounting Directive</a:t>
              </a:r>
              <a:endParaRPr lang="en-GB" sz="1200" b="1" dirty="0">
                <a:solidFill>
                  <a:schemeClr val="bg1"/>
                </a:solidFill>
              </a:endParaRPr>
            </a:p>
          </p:txBody>
        </p:sp>
        <p:sp>
          <p:nvSpPr>
            <p:cNvPr id="72" name="TextBox 71"/>
            <p:cNvSpPr txBox="1"/>
            <p:nvPr/>
          </p:nvSpPr>
          <p:spPr>
            <a:xfrm>
              <a:off x="256408" y="1698159"/>
              <a:ext cx="1085016" cy="809585"/>
            </a:xfrm>
            <a:prstGeom prst="rect">
              <a:avLst/>
            </a:prstGeom>
            <a:noFill/>
            <a:ln>
              <a:solidFill>
                <a:schemeClr val="tx1"/>
              </a:solidFill>
            </a:ln>
          </p:spPr>
          <p:txBody>
            <a:bodyPr wrap="square" rtlCol="0">
              <a:spAutoFit/>
            </a:bodyPr>
            <a:lstStyle/>
            <a:p>
              <a:pPr algn="ctr"/>
              <a:r>
                <a:rPr lang="en-GB" sz="1200" b="1" dirty="0" smtClean="0">
                  <a:solidFill>
                    <a:schemeClr val="tx1"/>
                  </a:solidFill>
                </a:rPr>
                <a:t>Friendly</a:t>
              </a:r>
            </a:p>
            <a:p>
              <a:pPr algn="ctr"/>
              <a:r>
                <a:rPr lang="en-GB" sz="1200" b="1" dirty="0" smtClean="0">
                  <a:solidFill>
                    <a:schemeClr val="tx1"/>
                  </a:solidFill>
                </a:rPr>
                <a:t>Societies Act</a:t>
              </a:r>
              <a:endParaRPr lang="en-GB" sz="1200" b="1" dirty="0">
                <a:solidFill>
                  <a:schemeClr val="tx1"/>
                </a:solidFill>
              </a:endParaRPr>
            </a:p>
          </p:txBody>
        </p:sp>
        <p:sp>
          <p:nvSpPr>
            <p:cNvPr id="73" name="TextBox 72"/>
            <p:cNvSpPr txBox="1"/>
            <p:nvPr/>
          </p:nvSpPr>
          <p:spPr>
            <a:xfrm>
              <a:off x="3348454" y="5308558"/>
              <a:ext cx="2723200" cy="1272204"/>
            </a:xfrm>
            <a:prstGeom prst="rect">
              <a:avLst/>
            </a:prstGeom>
            <a:solidFill>
              <a:srgbClr val="92D050"/>
            </a:solidFill>
            <a:ln>
              <a:solidFill>
                <a:schemeClr val="tx1"/>
              </a:solidFill>
            </a:ln>
          </p:spPr>
          <p:txBody>
            <a:bodyPr wrap="square" rtlCol="0">
              <a:spAutoFit/>
            </a:bodyPr>
            <a:lstStyle/>
            <a:p>
              <a:pPr algn="ctr"/>
              <a:r>
                <a:rPr lang="en-GB" sz="1200" dirty="0" smtClean="0">
                  <a:solidFill>
                    <a:schemeClr val="tx1"/>
                  </a:solidFill>
                </a:rPr>
                <a:t>Applicable to </a:t>
              </a:r>
              <a:r>
                <a:rPr lang="en-GB" sz="1200" b="1" dirty="0" smtClean="0">
                  <a:solidFill>
                    <a:schemeClr val="tx1"/>
                  </a:solidFill>
                </a:rPr>
                <a:t>Smaller</a:t>
              </a:r>
              <a:r>
                <a:rPr lang="en-GB" sz="1200" dirty="0" smtClean="0">
                  <a:solidFill>
                    <a:schemeClr val="tx1"/>
                  </a:solidFill>
                </a:rPr>
                <a:t> </a:t>
              </a:r>
              <a:r>
                <a:rPr lang="en-GB" sz="1200" b="1" i="1" dirty="0" smtClean="0">
                  <a:solidFill>
                    <a:schemeClr val="tx1"/>
                  </a:solidFill>
                </a:rPr>
                <a:t>With- profits, Composites</a:t>
              </a:r>
            </a:p>
            <a:p>
              <a:pPr algn="ctr"/>
              <a:r>
                <a:rPr lang="en-GB" sz="1200" i="1" dirty="0">
                  <a:solidFill>
                    <a:schemeClr val="tx1"/>
                  </a:solidFill>
                </a:rPr>
                <a:t>a</a:t>
              </a:r>
              <a:r>
                <a:rPr lang="en-GB" sz="1200" i="1" dirty="0" smtClean="0">
                  <a:solidFill>
                    <a:schemeClr val="tx1"/>
                  </a:solidFill>
                </a:rPr>
                <a:t>nd</a:t>
              </a:r>
              <a:r>
                <a:rPr lang="en-GB" sz="1200" b="1" i="1" dirty="0" smtClean="0">
                  <a:solidFill>
                    <a:schemeClr val="tx1"/>
                  </a:solidFill>
                </a:rPr>
                <a:t> </a:t>
              </a:r>
            </a:p>
            <a:p>
              <a:pPr algn="ctr"/>
              <a:r>
                <a:rPr lang="en-GB" sz="1200" b="1" i="1" dirty="0" smtClean="0">
                  <a:solidFill>
                    <a:schemeClr val="tx1"/>
                  </a:solidFill>
                </a:rPr>
                <a:t>Non-profit Life (including Lloyds life syndicates)</a:t>
              </a:r>
            </a:p>
          </p:txBody>
        </p:sp>
        <p:sp>
          <p:nvSpPr>
            <p:cNvPr id="74" name="TextBox 73"/>
            <p:cNvSpPr txBox="1"/>
            <p:nvPr/>
          </p:nvSpPr>
          <p:spPr>
            <a:xfrm>
              <a:off x="1593106" y="1702514"/>
              <a:ext cx="1486014" cy="809585"/>
            </a:xfrm>
            <a:prstGeom prst="rect">
              <a:avLst/>
            </a:prstGeom>
            <a:noFill/>
            <a:ln>
              <a:solidFill>
                <a:schemeClr val="tx1"/>
              </a:solidFill>
            </a:ln>
          </p:spPr>
          <p:txBody>
            <a:bodyPr wrap="square" rtlCol="0">
              <a:spAutoFit/>
            </a:bodyPr>
            <a:lstStyle/>
            <a:p>
              <a:pPr algn="ctr"/>
              <a:r>
                <a:rPr lang="en-GB" sz="1200" b="1" dirty="0" smtClean="0">
                  <a:solidFill>
                    <a:schemeClr val="tx1"/>
                  </a:solidFill>
                </a:rPr>
                <a:t>Companies Act Part 4</a:t>
              </a:r>
            </a:p>
            <a:p>
              <a:pPr algn="ctr"/>
              <a:r>
                <a:rPr lang="en-GB" sz="1200" b="1" dirty="0" err="1" smtClean="0">
                  <a:solidFill>
                    <a:schemeClr val="tx1"/>
                  </a:solidFill>
                </a:rPr>
                <a:t>Sch</a:t>
              </a:r>
              <a:r>
                <a:rPr lang="en-GB" sz="1200" b="1" dirty="0" smtClean="0">
                  <a:solidFill>
                    <a:schemeClr val="tx1"/>
                  </a:solidFill>
                </a:rPr>
                <a:t> 3</a:t>
              </a:r>
              <a:endParaRPr lang="en-GB" sz="1200" b="1" dirty="0">
                <a:solidFill>
                  <a:schemeClr val="tx1"/>
                </a:solidFill>
              </a:endParaRPr>
            </a:p>
          </p:txBody>
        </p:sp>
        <p:sp>
          <p:nvSpPr>
            <p:cNvPr id="75" name="TextBox 74"/>
            <p:cNvSpPr txBox="1"/>
            <p:nvPr/>
          </p:nvSpPr>
          <p:spPr>
            <a:xfrm>
              <a:off x="4876534" y="540804"/>
              <a:ext cx="2721187" cy="346965"/>
            </a:xfrm>
            <a:prstGeom prst="rect">
              <a:avLst/>
            </a:prstGeom>
            <a:solidFill>
              <a:srgbClr val="0070C0"/>
            </a:solidFill>
            <a:ln>
              <a:solidFill>
                <a:schemeClr val="tx1"/>
              </a:solidFill>
            </a:ln>
          </p:spPr>
          <p:txBody>
            <a:bodyPr wrap="square" rtlCol="0">
              <a:spAutoFit/>
            </a:bodyPr>
            <a:lstStyle/>
            <a:p>
              <a:pPr algn="ctr"/>
              <a:r>
                <a:rPr lang="en-GB" sz="1200" b="1" dirty="0" smtClean="0">
                  <a:solidFill>
                    <a:schemeClr val="bg1"/>
                  </a:solidFill>
                </a:rPr>
                <a:t>Solvency I Directive</a:t>
              </a:r>
              <a:endParaRPr lang="en-GB" sz="1200" b="1" dirty="0">
                <a:solidFill>
                  <a:schemeClr val="bg1"/>
                </a:solidFill>
              </a:endParaRPr>
            </a:p>
          </p:txBody>
        </p:sp>
        <p:sp>
          <p:nvSpPr>
            <p:cNvPr id="76" name="TextBox 75"/>
            <p:cNvSpPr txBox="1"/>
            <p:nvPr/>
          </p:nvSpPr>
          <p:spPr>
            <a:xfrm>
              <a:off x="6554795" y="2934731"/>
              <a:ext cx="2031341" cy="809585"/>
            </a:xfrm>
            <a:prstGeom prst="rect">
              <a:avLst/>
            </a:prstGeom>
            <a:solidFill>
              <a:srgbClr val="00B050"/>
            </a:solidFill>
            <a:ln>
              <a:solidFill>
                <a:schemeClr val="tx1"/>
              </a:solidFill>
            </a:ln>
          </p:spPr>
          <p:txBody>
            <a:bodyPr wrap="square" rtlCol="0">
              <a:spAutoFit/>
            </a:bodyPr>
            <a:lstStyle/>
            <a:p>
              <a:pPr algn="ctr"/>
              <a:r>
                <a:rPr lang="en-GB" sz="1200" dirty="0" smtClean="0">
                  <a:solidFill>
                    <a:schemeClr val="tx1"/>
                  </a:solidFill>
                </a:rPr>
                <a:t>FRS 27 (Realistic Basis Liability valuation</a:t>
              </a:r>
              <a:endParaRPr lang="en-GB" sz="1200" dirty="0">
                <a:solidFill>
                  <a:schemeClr val="tx1"/>
                </a:solidFill>
              </a:endParaRPr>
            </a:p>
          </p:txBody>
        </p:sp>
        <p:sp>
          <p:nvSpPr>
            <p:cNvPr id="77" name="TextBox 76"/>
            <p:cNvSpPr txBox="1"/>
            <p:nvPr/>
          </p:nvSpPr>
          <p:spPr>
            <a:xfrm>
              <a:off x="6351266" y="5308558"/>
              <a:ext cx="2438398" cy="1272204"/>
            </a:xfrm>
            <a:prstGeom prst="rect">
              <a:avLst/>
            </a:prstGeom>
            <a:solidFill>
              <a:srgbClr val="00B050"/>
            </a:solidFill>
            <a:ln>
              <a:solidFill>
                <a:schemeClr val="tx1"/>
              </a:solidFill>
            </a:ln>
          </p:spPr>
          <p:txBody>
            <a:bodyPr wrap="square" rtlCol="0">
              <a:spAutoFit/>
            </a:bodyPr>
            <a:lstStyle/>
            <a:p>
              <a:pPr algn="ctr"/>
              <a:r>
                <a:rPr lang="en-GB" sz="1200" dirty="0" smtClean="0">
                  <a:solidFill>
                    <a:schemeClr val="tx1"/>
                  </a:solidFill>
                </a:rPr>
                <a:t>Applicable to </a:t>
              </a:r>
              <a:r>
                <a:rPr lang="en-GB" sz="1200" b="1" dirty="0" smtClean="0">
                  <a:solidFill>
                    <a:schemeClr val="tx1"/>
                  </a:solidFill>
                </a:rPr>
                <a:t>Large</a:t>
              </a:r>
              <a:r>
                <a:rPr lang="en-GB" sz="1200" dirty="0" smtClean="0">
                  <a:solidFill>
                    <a:schemeClr val="tx1"/>
                  </a:solidFill>
                </a:rPr>
                <a:t> </a:t>
              </a:r>
              <a:r>
                <a:rPr lang="en-GB" sz="1200" b="1" i="1" dirty="0" smtClean="0">
                  <a:solidFill>
                    <a:schemeClr val="tx1"/>
                  </a:solidFill>
                </a:rPr>
                <a:t>With-profits</a:t>
              </a:r>
              <a:endParaRPr lang="en-GB" sz="1200" dirty="0" smtClean="0">
                <a:solidFill>
                  <a:schemeClr val="tx1"/>
                </a:solidFill>
              </a:endParaRPr>
            </a:p>
            <a:p>
              <a:pPr algn="ctr"/>
              <a:r>
                <a:rPr lang="en-GB" sz="1200" dirty="0" smtClean="0">
                  <a:solidFill>
                    <a:schemeClr val="tx1"/>
                  </a:solidFill>
                </a:rPr>
                <a:t>(€500m with-profits funds) and </a:t>
              </a:r>
              <a:r>
                <a:rPr lang="en-GB" sz="1200" b="1" dirty="0" smtClean="0">
                  <a:solidFill>
                    <a:schemeClr val="tx1"/>
                  </a:solidFill>
                </a:rPr>
                <a:t>Composites</a:t>
              </a:r>
            </a:p>
            <a:p>
              <a:pPr algn="ctr"/>
              <a:endParaRPr lang="en-GB" sz="1200" dirty="0">
                <a:solidFill>
                  <a:schemeClr val="tx1"/>
                </a:solidFill>
              </a:endParaRPr>
            </a:p>
          </p:txBody>
        </p:sp>
        <p:sp>
          <p:nvSpPr>
            <p:cNvPr id="78" name="Down Arrow 77"/>
            <p:cNvSpPr/>
            <p:nvPr/>
          </p:nvSpPr>
          <p:spPr>
            <a:xfrm>
              <a:off x="2121001" y="1247395"/>
              <a:ext cx="484632" cy="447376"/>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79" name="Down Arrow 78"/>
            <p:cNvSpPr/>
            <p:nvPr/>
          </p:nvSpPr>
          <p:spPr>
            <a:xfrm>
              <a:off x="7055364" y="1058840"/>
              <a:ext cx="484632" cy="540931"/>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80" name="Down Arrow 79"/>
            <p:cNvSpPr/>
            <p:nvPr/>
          </p:nvSpPr>
          <p:spPr>
            <a:xfrm>
              <a:off x="4964145" y="1037424"/>
              <a:ext cx="484632" cy="583762"/>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81" name="Rectangle 80"/>
            <p:cNvSpPr/>
            <p:nvPr/>
          </p:nvSpPr>
          <p:spPr>
            <a:xfrm>
              <a:off x="3079121" y="3839654"/>
              <a:ext cx="1954738" cy="87238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Modified Statutory Solvency Basis (MSSB)</a:t>
              </a:r>
            </a:p>
          </p:txBody>
        </p:sp>
        <p:sp>
          <p:nvSpPr>
            <p:cNvPr id="82" name="Down Arrow 81"/>
            <p:cNvSpPr/>
            <p:nvPr/>
          </p:nvSpPr>
          <p:spPr>
            <a:xfrm>
              <a:off x="3890734" y="3335778"/>
              <a:ext cx="165756" cy="489204"/>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83" name="Down Arrow 82"/>
            <p:cNvSpPr/>
            <p:nvPr/>
          </p:nvSpPr>
          <p:spPr>
            <a:xfrm>
              <a:off x="7539996" y="3871669"/>
              <a:ext cx="280748" cy="1389166"/>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84" name="Down Arrow 83"/>
            <p:cNvSpPr/>
            <p:nvPr/>
          </p:nvSpPr>
          <p:spPr>
            <a:xfrm>
              <a:off x="3890734" y="4782578"/>
              <a:ext cx="165756" cy="489204"/>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85" name="Rectangle 84"/>
            <p:cNvSpPr/>
            <p:nvPr/>
          </p:nvSpPr>
          <p:spPr>
            <a:xfrm>
              <a:off x="372571" y="3833867"/>
              <a:ext cx="2536421"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Guidance on CA Accounting and Disclosure Requirements</a:t>
              </a:r>
              <a:endParaRPr lang="en-GB" sz="1200" b="1" dirty="0">
                <a:solidFill>
                  <a:schemeClr val="tx1"/>
                </a:solidFill>
              </a:endParaRPr>
            </a:p>
          </p:txBody>
        </p:sp>
        <p:sp>
          <p:nvSpPr>
            <p:cNvPr id="86" name="Down Arrow 85"/>
            <p:cNvSpPr/>
            <p:nvPr/>
          </p:nvSpPr>
          <p:spPr>
            <a:xfrm>
              <a:off x="2605633" y="3327913"/>
              <a:ext cx="165756" cy="489204"/>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87" name="Down Arrow 86"/>
            <p:cNvSpPr/>
            <p:nvPr/>
          </p:nvSpPr>
          <p:spPr>
            <a:xfrm>
              <a:off x="1514404" y="4790835"/>
              <a:ext cx="165756" cy="489204"/>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88" name="Down Arrow 87"/>
            <p:cNvSpPr/>
            <p:nvPr/>
          </p:nvSpPr>
          <p:spPr>
            <a:xfrm>
              <a:off x="4322770" y="2586844"/>
              <a:ext cx="484632" cy="287303"/>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89" name="Down Arrow 88"/>
            <p:cNvSpPr/>
            <p:nvPr/>
          </p:nvSpPr>
          <p:spPr>
            <a:xfrm>
              <a:off x="2570695" y="2581193"/>
              <a:ext cx="484632" cy="287303"/>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90" name="Down Arrow 89"/>
            <p:cNvSpPr/>
            <p:nvPr/>
          </p:nvSpPr>
          <p:spPr>
            <a:xfrm>
              <a:off x="7192096" y="2578284"/>
              <a:ext cx="484632" cy="287303"/>
            </a:xfrm>
            <a:prstGeom prst="downArrow">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91" name="Down Arrow 90"/>
            <p:cNvSpPr/>
            <p:nvPr/>
          </p:nvSpPr>
          <p:spPr>
            <a:xfrm rot="17253945">
              <a:off x="1602121" y="2241598"/>
              <a:ext cx="352752" cy="1482684"/>
            </a:xfrm>
            <a:prstGeom prst="downArrow">
              <a:avLst>
                <a:gd name="adj1" fmla="val 50000"/>
                <a:gd name="adj2" fmla="val 54965"/>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92" name="Down Arrow 91"/>
            <p:cNvSpPr/>
            <p:nvPr/>
          </p:nvSpPr>
          <p:spPr>
            <a:xfrm rot="5400000">
              <a:off x="5488055" y="2270839"/>
              <a:ext cx="309323" cy="1733527"/>
            </a:xfrm>
            <a:prstGeom prst="downArrow">
              <a:avLst>
                <a:gd name="adj1" fmla="val 50000"/>
                <a:gd name="adj2" fmla="val 54965"/>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93" name="Down Arrow 92"/>
            <p:cNvSpPr/>
            <p:nvPr/>
          </p:nvSpPr>
          <p:spPr>
            <a:xfrm rot="18325910">
              <a:off x="5895278" y="2693574"/>
              <a:ext cx="352752" cy="3236868"/>
            </a:xfrm>
            <a:prstGeom prst="downArrow">
              <a:avLst>
                <a:gd name="adj1" fmla="val 50000"/>
                <a:gd name="adj2" fmla="val 54965"/>
              </a:avLst>
            </a:prstGeom>
            <a:solidFill>
              <a:srgbClr val="0070C0"/>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94" name="Slide Number Placeholder 1039"/>
            <p:cNvSpPr txBox="1">
              <a:spLocks/>
            </p:cNvSpPr>
            <p:nvPr/>
          </p:nvSpPr>
          <p:spPr>
            <a:xfrm>
              <a:off x="6705600" y="65087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dirty="0"/>
            </a:p>
          </p:txBody>
        </p:sp>
      </p:grpSp>
    </p:spTree>
    <p:extLst>
      <p:ext uri="{BB962C8B-B14F-4D97-AF65-F5344CB8AC3E}">
        <p14:creationId xmlns:p14="http://schemas.microsoft.com/office/powerpoint/2010/main" val="40932875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UK Regulated insurance companies</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67826693"/>
              </p:ext>
            </p:extLst>
          </p:nvPr>
        </p:nvGraphicFramePr>
        <p:xfrm>
          <a:off x="821267" y="1744134"/>
          <a:ext cx="8001000" cy="3361267"/>
        </p:xfrm>
        <a:graphic>
          <a:graphicData uri="http://schemas.openxmlformats.org/drawingml/2006/table">
            <a:tbl>
              <a:tblPr firstRow="1" firstCol="1" bandRow="1">
                <a:tableStyleId>{5C22544A-7EE6-4342-B048-85BDC9FD1C3A}</a:tableStyleId>
              </a:tblPr>
              <a:tblGrid>
                <a:gridCol w="2903700"/>
                <a:gridCol w="1499098"/>
                <a:gridCol w="1840386"/>
                <a:gridCol w="1757816"/>
              </a:tblGrid>
              <a:tr h="1014523">
                <a:tc>
                  <a:txBody>
                    <a:bodyPr/>
                    <a:lstStyle/>
                    <a:p>
                      <a:pPr algn="just">
                        <a:lnSpc>
                          <a:spcPts val="1800"/>
                        </a:lnSpc>
                        <a:spcBef>
                          <a:spcPts val="1200"/>
                        </a:spcBef>
                        <a:spcAft>
                          <a:spcPts val="0"/>
                        </a:spcAft>
                      </a:pPr>
                      <a:r>
                        <a:rPr lang="en-GB" sz="900" dirty="0">
                          <a:effectLst/>
                        </a:rPr>
                        <a:t>Category</a:t>
                      </a:r>
                      <a:endParaRPr lang="en-GB" sz="1100" dirty="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900" dirty="0">
                          <a:effectLst/>
                        </a:rPr>
                        <a:t>Total number</a:t>
                      </a:r>
                      <a:endParaRPr lang="en-GB" sz="1100" dirty="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900">
                          <a:effectLst/>
                        </a:rPr>
                        <a:t>Accounting Regime before 2015</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900">
                          <a:effectLst/>
                        </a:rPr>
                        <a:t>Accounting Regime after 2015</a:t>
                      </a:r>
                      <a:endParaRPr lang="en-GB" sz="1100">
                        <a:effectLst/>
                        <a:latin typeface="Arial"/>
                        <a:ea typeface="Times New Roman"/>
                        <a:cs typeface="Times New Roman"/>
                      </a:endParaRPr>
                    </a:p>
                  </a:txBody>
                  <a:tcPr marL="68580" marR="68580" marT="0" marB="0"/>
                </a:tc>
              </a:tr>
              <a:tr h="307681">
                <a:tc>
                  <a:txBody>
                    <a:bodyPr/>
                    <a:lstStyle/>
                    <a:p>
                      <a:pPr algn="just">
                        <a:lnSpc>
                          <a:spcPts val="1800"/>
                        </a:lnSpc>
                        <a:spcBef>
                          <a:spcPts val="1200"/>
                        </a:spcBef>
                        <a:spcAft>
                          <a:spcPts val="0"/>
                        </a:spcAft>
                      </a:pPr>
                      <a:r>
                        <a:rPr lang="en-GB" sz="1100">
                          <a:effectLst/>
                        </a:rPr>
                        <a:t>Listed Insurance Groups</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smtClean="0">
                          <a:effectLst/>
                        </a:rPr>
                        <a:t>16**</a:t>
                      </a:r>
                      <a:endParaRPr lang="en-GB" sz="1100" dirty="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a:effectLst/>
                        </a:rPr>
                        <a:t>IFRS</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a:effectLst/>
                        </a:rPr>
                        <a:t>IFRS</a:t>
                      </a:r>
                      <a:endParaRPr lang="en-GB" sz="1100">
                        <a:effectLst/>
                        <a:latin typeface="Arial"/>
                        <a:ea typeface="Times New Roman"/>
                        <a:cs typeface="Times New Roman"/>
                      </a:endParaRPr>
                    </a:p>
                  </a:txBody>
                  <a:tcPr marL="68580" marR="68580" marT="0" marB="0"/>
                </a:tc>
              </a:tr>
              <a:tr h="558010">
                <a:tc>
                  <a:txBody>
                    <a:bodyPr/>
                    <a:lstStyle/>
                    <a:p>
                      <a:pPr algn="l">
                        <a:lnSpc>
                          <a:spcPts val="1800"/>
                        </a:lnSpc>
                        <a:spcBef>
                          <a:spcPts val="1200"/>
                        </a:spcBef>
                        <a:spcAft>
                          <a:spcPts val="0"/>
                        </a:spcAft>
                      </a:pPr>
                      <a:r>
                        <a:rPr lang="en-GB" sz="1100">
                          <a:effectLst/>
                        </a:rPr>
                        <a:t>Insurance subsidiaries of Listed groups </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a:effectLst/>
                        </a:rPr>
                        <a:t>50</a:t>
                      </a:r>
                      <a:endParaRPr lang="en-GB" sz="1100" dirty="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a:effectLst/>
                        </a:rPr>
                        <a:t>UK GAAP/ IFRS</a:t>
                      </a:r>
                      <a:endParaRPr lang="en-GB" sz="1100" dirty="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a:effectLst/>
                        </a:rPr>
                        <a:t>Reduced Disclosure Regime/ Full IFRS</a:t>
                      </a:r>
                      <a:endParaRPr lang="en-GB" sz="1100">
                        <a:effectLst/>
                        <a:latin typeface="Arial"/>
                        <a:ea typeface="Times New Roman"/>
                        <a:cs typeface="Times New Roman"/>
                      </a:endParaRPr>
                    </a:p>
                  </a:txBody>
                  <a:tcPr marL="68580" marR="68580" marT="0" marB="0"/>
                </a:tc>
              </a:tr>
              <a:tr h="558010">
                <a:tc>
                  <a:txBody>
                    <a:bodyPr/>
                    <a:lstStyle/>
                    <a:p>
                      <a:pPr algn="l">
                        <a:lnSpc>
                          <a:spcPts val="1800"/>
                        </a:lnSpc>
                        <a:spcBef>
                          <a:spcPts val="1200"/>
                        </a:spcBef>
                        <a:spcAft>
                          <a:spcPts val="0"/>
                        </a:spcAft>
                      </a:pPr>
                      <a:r>
                        <a:rPr lang="en-GB" sz="1100">
                          <a:effectLst/>
                        </a:rPr>
                        <a:t>Unlisted – shareholder owned insurers</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smtClean="0">
                          <a:effectLst/>
                        </a:rPr>
                        <a:t>300**</a:t>
                      </a:r>
                      <a:endParaRPr lang="en-GB" sz="1100" dirty="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a:effectLst/>
                        </a:rPr>
                        <a:t>UK </a:t>
                      </a:r>
                      <a:r>
                        <a:rPr lang="en-GB" sz="1100" dirty="0" smtClean="0">
                          <a:effectLst/>
                        </a:rPr>
                        <a:t>GAAP</a:t>
                      </a:r>
                      <a:r>
                        <a:rPr lang="en-GB" sz="1100" dirty="0" smtClean="0">
                          <a:effectLst/>
                        </a:rPr>
                        <a:t>***</a:t>
                      </a:r>
                      <a:endParaRPr lang="en-GB" sz="1100" dirty="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a:effectLst/>
                        </a:rPr>
                        <a:t>UK GAAP</a:t>
                      </a:r>
                      <a:endParaRPr lang="en-GB" sz="1100" dirty="0">
                        <a:effectLst/>
                        <a:latin typeface="Arial"/>
                        <a:ea typeface="Times New Roman"/>
                        <a:cs typeface="Times New Roman"/>
                      </a:endParaRPr>
                    </a:p>
                  </a:txBody>
                  <a:tcPr marL="68580" marR="68580" marT="0" marB="0"/>
                </a:tc>
              </a:tr>
              <a:tr h="307681">
                <a:tc>
                  <a:txBody>
                    <a:bodyPr/>
                    <a:lstStyle/>
                    <a:p>
                      <a:pPr algn="l">
                        <a:lnSpc>
                          <a:spcPts val="1800"/>
                        </a:lnSpc>
                        <a:spcBef>
                          <a:spcPts val="1200"/>
                        </a:spcBef>
                        <a:spcAft>
                          <a:spcPts val="0"/>
                        </a:spcAft>
                      </a:pPr>
                      <a:r>
                        <a:rPr lang="en-GB" sz="1100">
                          <a:effectLst/>
                        </a:rPr>
                        <a:t>Unlisted – Mutual insurers</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a:effectLst/>
                        </a:rPr>
                        <a:t>50</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a:effectLst/>
                        </a:rPr>
                        <a:t>UK </a:t>
                      </a:r>
                      <a:r>
                        <a:rPr lang="en-GB" sz="1100" dirty="0" smtClean="0">
                          <a:effectLst/>
                        </a:rPr>
                        <a:t>GAAP</a:t>
                      </a:r>
                      <a:r>
                        <a:rPr lang="en-GB" sz="1100" dirty="0" smtClean="0">
                          <a:effectLst/>
                        </a:rPr>
                        <a:t>***</a:t>
                      </a:r>
                      <a:endParaRPr lang="en-GB" sz="1100" dirty="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a:effectLst/>
                        </a:rPr>
                        <a:t>UK GAAP</a:t>
                      </a:r>
                      <a:endParaRPr lang="en-GB" sz="1100" dirty="0">
                        <a:effectLst/>
                        <a:latin typeface="Arial"/>
                        <a:ea typeface="Times New Roman"/>
                        <a:cs typeface="Times New Roman"/>
                      </a:endParaRPr>
                    </a:p>
                  </a:txBody>
                  <a:tcPr marL="68580" marR="68580" marT="0" marB="0"/>
                </a:tc>
              </a:tr>
              <a:tr h="307681">
                <a:tc>
                  <a:txBody>
                    <a:bodyPr/>
                    <a:lstStyle/>
                    <a:p>
                      <a:pPr algn="l">
                        <a:lnSpc>
                          <a:spcPts val="1800"/>
                        </a:lnSpc>
                        <a:spcBef>
                          <a:spcPts val="1200"/>
                        </a:spcBef>
                        <a:spcAft>
                          <a:spcPts val="0"/>
                        </a:spcAft>
                      </a:pPr>
                      <a:r>
                        <a:rPr lang="en-GB" sz="1100">
                          <a:effectLst/>
                        </a:rPr>
                        <a:t>Unlisted – Friendly Societies</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a:effectLst/>
                        </a:rPr>
                        <a:t>125</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a:effectLst/>
                        </a:rPr>
                        <a:t>UK GAAP</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a:effectLst/>
                        </a:rPr>
                        <a:t>UK GAAP</a:t>
                      </a:r>
                      <a:endParaRPr lang="en-GB" sz="1100" dirty="0">
                        <a:effectLst/>
                        <a:latin typeface="Arial"/>
                        <a:ea typeface="Times New Roman"/>
                        <a:cs typeface="Times New Roman"/>
                      </a:endParaRPr>
                    </a:p>
                  </a:txBody>
                  <a:tcPr marL="68580" marR="68580" marT="0" marB="0"/>
                </a:tc>
              </a:tr>
              <a:tr h="307681">
                <a:tc>
                  <a:txBody>
                    <a:bodyPr/>
                    <a:lstStyle/>
                    <a:p>
                      <a:pPr algn="l">
                        <a:lnSpc>
                          <a:spcPts val="1800"/>
                        </a:lnSpc>
                        <a:spcBef>
                          <a:spcPts val="1200"/>
                        </a:spcBef>
                        <a:spcAft>
                          <a:spcPts val="0"/>
                        </a:spcAft>
                      </a:pPr>
                      <a:r>
                        <a:rPr lang="en-GB" sz="1100">
                          <a:effectLst/>
                        </a:rPr>
                        <a:t>Total</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smtClean="0">
                          <a:effectLst/>
                        </a:rPr>
                        <a:t>541*</a:t>
                      </a:r>
                      <a:endParaRPr lang="en-GB" sz="1100" dirty="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a:effectLst/>
                        </a:rPr>
                        <a:t> </a:t>
                      </a:r>
                      <a:endParaRPr lang="en-GB" sz="1100">
                        <a:effectLst/>
                        <a:latin typeface="Arial"/>
                        <a:ea typeface="Times New Roman"/>
                        <a:cs typeface="Times New Roman"/>
                      </a:endParaRPr>
                    </a:p>
                  </a:txBody>
                  <a:tcPr marL="68580" marR="68580" marT="0" marB="0"/>
                </a:tc>
                <a:tc>
                  <a:txBody>
                    <a:bodyPr/>
                    <a:lstStyle/>
                    <a:p>
                      <a:pPr algn="ctr">
                        <a:lnSpc>
                          <a:spcPts val="1800"/>
                        </a:lnSpc>
                        <a:spcBef>
                          <a:spcPts val="1200"/>
                        </a:spcBef>
                        <a:spcAft>
                          <a:spcPts val="0"/>
                        </a:spcAft>
                      </a:pPr>
                      <a:r>
                        <a:rPr lang="en-GB" sz="1100" dirty="0">
                          <a:effectLst/>
                        </a:rPr>
                        <a:t> </a:t>
                      </a:r>
                      <a:endParaRPr lang="en-GB" sz="1100" dirty="0">
                        <a:effectLst/>
                        <a:latin typeface="Arial"/>
                        <a:ea typeface="Times New Roman"/>
                        <a:cs typeface="Times New Roman"/>
                      </a:endParaRPr>
                    </a:p>
                  </a:txBody>
                  <a:tcPr marL="68580" marR="68580" marT="0" marB="0"/>
                </a:tc>
              </a:tr>
            </a:tbl>
          </a:graphicData>
        </a:graphic>
      </p:graphicFrame>
      <p:sp>
        <p:nvSpPr>
          <p:cNvPr id="4" name="Slide Number Placeholder 3"/>
          <p:cNvSpPr>
            <a:spLocks noGrp="1"/>
          </p:cNvSpPr>
          <p:nvPr>
            <p:ph type="sldNum" sz="quarter" idx="10"/>
          </p:nvPr>
        </p:nvSpPr>
        <p:spPr/>
        <p:txBody>
          <a:bodyPr/>
          <a:lstStyle/>
          <a:p>
            <a:pPr>
              <a:defRPr/>
            </a:pPr>
            <a:fld id="{B1326D9C-7C7D-4F59-AEDF-6A4D7ECB4930}" type="slidenum">
              <a:rPr lang="en-US" smtClean="0"/>
              <a:pPr>
                <a:defRPr/>
              </a:pPr>
              <a:t>5</a:t>
            </a:fld>
            <a:endParaRPr lang="en-US" dirty="0"/>
          </a:p>
        </p:txBody>
      </p:sp>
      <p:sp>
        <p:nvSpPr>
          <p:cNvPr id="6" name="Rectangle 1"/>
          <p:cNvSpPr>
            <a:spLocks noChangeArrowheads="1"/>
          </p:cNvSpPr>
          <p:nvPr/>
        </p:nvSpPr>
        <p:spPr bwMode="auto">
          <a:xfrm>
            <a:off x="2282825" y="2573338"/>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cs typeface="Arial" pitchFamily="34" charset="0"/>
              </a:rPr>
              <a:t/>
            </a:r>
            <a:br>
              <a:rPr kumimoji="0" lang="en-GB" sz="1800" b="0" i="0" u="none" strike="noStrike" cap="none" normalizeH="0" baseline="0" smtClean="0">
                <a:ln>
                  <a:noFill/>
                </a:ln>
                <a:solidFill>
                  <a:schemeClr val="tx1"/>
                </a:solidFill>
                <a:effectLst/>
                <a:latin typeface="Arial" pitchFamily="34" charset="0"/>
                <a:cs typeface="Arial" pitchFamily="34" charset="0"/>
              </a:rPr>
            </a:b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3"/>
          <p:cNvSpPr>
            <a:spLocks noChangeArrowheads="1"/>
          </p:cNvSpPr>
          <p:nvPr/>
        </p:nvSpPr>
        <p:spPr bwMode="auto">
          <a:xfrm>
            <a:off x="267759" y="5481622"/>
            <a:ext cx="8630708"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tabLst/>
            </a:pPr>
            <a:r>
              <a:rPr kumimoji="0" lang="en-GB" sz="1100" b="0" i="0" u="none" strike="noStrike" cap="none" normalizeH="0" baseline="0" dirty="0" smtClean="0">
                <a:ln>
                  <a:noFill/>
                </a:ln>
                <a:solidFill>
                  <a:schemeClr val="tx1"/>
                </a:solidFill>
                <a:effectLst/>
                <a:latin typeface="+mn-lt"/>
                <a:ea typeface="Times New Roman" pitchFamily="18" charset="0"/>
                <a:cs typeface="Times New Roman" pitchFamily="18" charset="0"/>
              </a:rPr>
              <a:t>*      This </a:t>
            </a:r>
            <a:r>
              <a:rPr kumimoji="0" lang="en-GB" sz="1100" b="0" i="0" u="none" strike="noStrike" cap="none" normalizeH="0" baseline="0" dirty="0" smtClean="0">
                <a:ln>
                  <a:noFill/>
                </a:ln>
                <a:solidFill>
                  <a:schemeClr val="tx1"/>
                </a:solidFill>
                <a:effectLst/>
                <a:latin typeface="+mn-lt"/>
                <a:ea typeface="Times New Roman" pitchFamily="18" charset="0"/>
                <a:cs typeface="Times New Roman" pitchFamily="18" charset="0"/>
              </a:rPr>
              <a:t>is the total number of authorised UK insurers identified on the EIOPA’s website (September 2012). </a:t>
            </a:r>
            <a:endParaRPr kumimoji="0" lang="en-GB" sz="1100" b="0" i="0" u="none" strike="noStrike" cap="none" normalizeH="0" baseline="0" dirty="0" smtClean="0">
              <a:ln>
                <a:noFill/>
              </a:ln>
              <a:solidFill>
                <a:schemeClr val="tx1"/>
              </a:solidFill>
              <a:effectLst/>
              <a:latin typeface="+mn-lt"/>
              <a:ea typeface="Times New Roman" pitchFamily="18" charset="0"/>
              <a:cs typeface="Times New Roman" pitchFamily="18" charset="0"/>
            </a:endParaRPr>
          </a:p>
          <a:p>
            <a:pPr marR="0" lvl="0" algn="just" defTabSz="914400" rtl="0" eaLnBrk="1" fontAlgn="base" latinLnBrk="0" hangingPunct="1">
              <a:lnSpc>
                <a:spcPct val="100000"/>
              </a:lnSpc>
              <a:spcBef>
                <a:spcPct val="0"/>
              </a:spcBef>
              <a:spcAft>
                <a:spcPct val="0"/>
              </a:spcAft>
              <a:buClrTx/>
              <a:buSzTx/>
              <a:tabLst/>
            </a:pPr>
            <a:r>
              <a:rPr kumimoji="0" lang="en-GB" sz="1100" b="0" i="0" u="none" strike="noStrike" cap="none" normalizeH="0" baseline="0" dirty="0" smtClean="0">
                <a:ln>
                  <a:noFill/>
                </a:ln>
                <a:solidFill>
                  <a:schemeClr val="tx1"/>
                </a:solidFill>
                <a:effectLst/>
                <a:latin typeface="+mn-lt"/>
                <a:ea typeface="Times New Roman" pitchFamily="18" charset="0"/>
                <a:cs typeface="Times New Roman" pitchFamily="18" charset="0"/>
              </a:rPr>
              <a:t>**     The two Lloyd’s listed insurers and around 190 Lloyd’s syndicates not included in these numbers.</a:t>
            </a:r>
            <a:endParaRPr kumimoji="0" lang="en-GB" sz="1100" b="0" i="0" u="none" strike="noStrike" cap="none" normalizeH="0" baseline="0" dirty="0" smtClean="0">
              <a:ln>
                <a:noFill/>
              </a:ln>
              <a:solidFill>
                <a:schemeClr val="tx1"/>
              </a:solidFill>
              <a:effectLst/>
              <a:latin typeface="+mn-lt"/>
              <a:ea typeface="Times New Roman" pitchFamily="18" charset="0"/>
              <a:cs typeface="Times New Roman" pitchFamily="18" charset="0"/>
            </a:endParaRPr>
          </a:p>
          <a:p>
            <a:pPr marR="0" lvl="0" algn="just" defTabSz="914400" rtl="0" eaLnBrk="1" fontAlgn="base" latinLnBrk="0" hangingPunct="1">
              <a:lnSpc>
                <a:spcPct val="100000"/>
              </a:lnSpc>
              <a:spcBef>
                <a:spcPct val="0"/>
              </a:spcBef>
              <a:spcAft>
                <a:spcPct val="0"/>
              </a:spcAft>
              <a:buClrTx/>
              <a:buSzTx/>
              <a:tabLst/>
            </a:pPr>
            <a:r>
              <a:rPr kumimoji="0" lang="en-GB" sz="1100" b="0" i="0" u="none" strike="noStrike" cap="none" normalizeH="0" baseline="0" dirty="0" smtClean="0">
                <a:ln>
                  <a:noFill/>
                </a:ln>
                <a:solidFill>
                  <a:schemeClr val="tx1"/>
                </a:solidFill>
                <a:effectLst/>
                <a:latin typeface="Arial" pitchFamily="34" charset="0"/>
                <a:cs typeface="Arial" pitchFamily="34" charset="0"/>
              </a:rPr>
              <a:t>***  </a:t>
            </a:r>
            <a:r>
              <a:rPr kumimoji="0" lang="en-GB" sz="1100" b="0" i="0" u="none" strike="noStrike" cap="none" normalizeH="0" baseline="0" dirty="0" smtClean="0">
                <a:ln>
                  <a:noFill/>
                </a:ln>
                <a:solidFill>
                  <a:schemeClr val="tx1"/>
                </a:solidFill>
                <a:effectLst/>
                <a:latin typeface="Arial" pitchFamily="34" charset="0"/>
                <a:cs typeface="Arial" pitchFamily="34" charset="0"/>
              </a:rPr>
              <a:t>Although the vast majority of companies in these</a:t>
            </a:r>
            <a:r>
              <a:rPr kumimoji="0" lang="en-GB" sz="1100" b="0" i="0" u="none" strike="noStrike" cap="none" normalizeH="0" dirty="0" smtClean="0">
                <a:ln>
                  <a:noFill/>
                </a:ln>
                <a:solidFill>
                  <a:schemeClr val="tx1"/>
                </a:solidFill>
                <a:effectLst/>
                <a:latin typeface="Arial" pitchFamily="34" charset="0"/>
                <a:cs typeface="Arial" pitchFamily="34" charset="0"/>
              </a:rPr>
              <a:t> categories still produce financial statements under UK GAAP, some of the larger companies have adopted IFRS (per disclosures in their financial statements)</a:t>
            </a: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90262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Content Placeholder 2"/>
          <p:cNvSpPr>
            <a:spLocks/>
          </p:cNvSpPr>
          <p:nvPr/>
        </p:nvSpPr>
        <p:spPr bwMode="auto">
          <a:xfrm>
            <a:off x="550334" y="1557339"/>
            <a:ext cx="8693547" cy="410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spcBef>
                <a:spcPct val="20000"/>
              </a:spcBef>
            </a:pPr>
            <a:r>
              <a:rPr lang="en-GB" sz="2000" b="1" dirty="0">
                <a:solidFill>
                  <a:schemeClr val="accent1"/>
                </a:solidFill>
              </a:rPr>
              <a:t>Accounting Standards </a:t>
            </a:r>
            <a:r>
              <a:rPr lang="en-GB" sz="2000" b="1" dirty="0" smtClean="0">
                <a:solidFill>
                  <a:schemeClr val="accent1"/>
                </a:solidFill>
              </a:rPr>
              <a:t>Board </a:t>
            </a:r>
            <a:r>
              <a:rPr lang="en-GB" sz="2000" b="1" dirty="0">
                <a:solidFill>
                  <a:schemeClr val="accent1"/>
                </a:solidFill>
              </a:rPr>
              <a:t>published “Insurance Accounting – Mind the UK GAAP” (discussion paper) on 30 January 2012</a:t>
            </a:r>
          </a:p>
          <a:p>
            <a:pPr marL="363538" indent="-363538">
              <a:spcBef>
                <a:spcPct val="20000"/>
              </a:spcBef>
              <a:buClr>
                <a:schemeClr val="accent1"/>
              </a:buClr>
              <a:buFontTx/>
              <a:buChar char="•"/>
            </a:pPr>
            <a:r>
              <a:rPr lang="en-GB" sz="1800" dirty="0" smtClean="0"/>
              <a:t>Why?</a:t>
            </a:r>
          </a:p>
          <a:p>
            <a:pPr marL="711200" lvl="1" indent="-347663">
              <a:spcBef>
                <a:spcPct val="20000"/>
              </a:spcBef>
              <a:buClr>
                <a:schemeClr val="accent1"/>
              </a:buClr>
              <a:buFont typeface="Arial" pitchFamily="34" charset="0"/>
              <a:buChar char="−"/>
            </a:pPr>
            <a:r>
              <a:rPr lang="en-GB" sz="1800" dirty="0" smtClean="0"/>
              <a:t>Introduction </a:t>
            </a:r>
            <a:r>
              <a:rPr lang="en-GB" sz="1800" dirty="0"/>
              <a:t>of Solvency II will render existing UK GAAP obsolete</a:t>
            </a:r>
          </a:p>
          <a:p>
            <a:pPr marL="711200" lvl="1" indent="-347663">
              <a:spcBef>
                <a:spcPct val="20000"/>
              </a:spcBef>
              <a:buClr>
                <a:schemeClr val="accent1"/>
              </a:buClr>
              <a:buFont typeface="Arial" pitchFamily="34" charset="0"/>
              <a:buChar char="−"/>
            </a:pPr>
            <a:r>
              <a:rPr lang="en-GB" sz="1800" dirty="0"/>
              <a:t>Effective date of Solvency II likely to be before effective date of Proposed IFRS – hence a “gap”</a:t>
            </a:r>
          </a:p>
          <a:p>
            <a:pPr marL="711200" lvl="1" indent="-347663">
              <a:spcBef>
                <a:spcPct val="20000"/>
              </a:spcBef>
              <a:buClr>
                <a:schemeClr val="accent1"/>
              </a:buClr>
              <a:buFont typeface="Arial" pitchFamily="34" charset="0"/>
              <a:buChar char="−"/>
            </a:pPr>
            <a:r>
              <a:rPr lang="en-GB" sz="1800" dirty="0"/>
              <a:t>Statutory accounts to be used for taxation of life insurers</a:t>
            </a:r>
          </a:p>
          <a:p>
            <a:pPr marL="363538" indent="-363538">
              <a:spcBef>
                <a:spcPct val="20000"/>
              </a:spcBef>
              <a:buClr>
                <a:schemeClr val="accent1"/>
              </a:buClr>
              <a:buFontTx/>
              <a:buChar char="•"/>
            </a:pPr>
            <a:r>
              <a:rPr lang="en-GB" sz="1800" dirty="0"/>
              <a:t>What? </a:t>
            </a:r>
          </a:p>
          <a:p>
            <a:pPr marL="712788" lvl="1" indent="-349250">
              <a:spcBef>
                <a:spcPct val="20000"/>
              </a:spcBef>
              <a:buClr>
                <a:schemeClr val="accent1"/>
              </a:buClr>
              <a:buFontTx/>
              <a:buChar char="–"/>
            </a:pPr>
            <a:r>
              <a:rPr lang="en-GB" sz="1800" dirty="0"/>
              <a:t>Long and short term solutions proposed</a:t>
            </a:r>
          </a:p>
          <a:p>
            <a:pPr marL="712788" lvl="1" indent="-349250">
              <a:spcBef>
                <a:spcPct val="20000"/>
              </a:spcBef>
              <a:buClr>
                <a:schemeClr val="accent1"/>
              </a:buClr>
              <a:buFontTx/>
              <a:buChar char="–"/>
            </a:pPr>
            <a:r>
              <a:rPr lang="en-GB" sz="1800" dirty="0"/>
              <a:t>Consultation on four possible short term approaches:</a:t>
            </a:r>
          </a:p>
        </p:txBody>
      </p:sp>
      <p:sp>
        <p:nvSpPr>
          <p:cNvPr id="30722" name="Title 1"/>
          <p:cNvSpPr>
            <a:spLocks/>
          </p:cNvSpPr>
          <p:nvPr/>
        </p:nvSpPr>
        <p:spPr bwMode="auto">
          <a:xfrm>
            <a:off x="537394" y="488951"/>
            <a:ext cx="8724503"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GB" sz="2800" b="1" dirty="0">
                <a:solidFill>
                  <a:schemeClr val="accent2"/>
                </a:solidFill>
                <a:latin typeface="+mj-lt"/>
                <a:ea typeface="+mj-ea"/>
                <a:cs typeface="+mj-cs"/>
              </a:rPr>
              <a:t>Future of Financial Reporting in the UK</a:t>
            </a:r>
          </a:p>
        </p:txBody>
      </p:sp>
      <p:grpSp>
        <p:nvGrpSpPr>
          <p:cNvPr id="30729" name="Group 9"/>
          <p:cNvGrpSpPr>
            <a:grpSpLocks/>
          </p:cNvGrpSpPr>
          <p:nvPr/>
        </p:nvGrpSpPr>
        <p:grpSpPr bwMode="auto">
          <a:xfrm>
            <a:off x="584729" y="4868863"/>
            <a:ext cx="8488892" cy="1162050"/>
            <a:chOff x="316" y="3061"/>
            <a:chExt cx="4936" cy="732"/>
          </a:xfrm>
          <a:solidFill>
            <a:schemeClr val="accent2"/>
          </a:solidFill>
        </p:grpSpPr>
        <p:sp>
          <p:nvSpPr>
            <p:cNvPr id="8" name="Rectangle 7"/>
            <p:cNvSpPr>
              <a:spLocks noChangeArrowheads="1"/>
            </p:cNvSpPr>
            <p:nvPr/>
          </p:nvSpPr>
          <p:spPr bwMode="auto">
            <a:xfrm>
              <a:off x="316" y="3061"/>
              <a:ext cx="1103" cy="726"/>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a:defRPr/>
              </a:pPr>
              <a:r>
                <a:rPr lang="en-US" sz="2000" dirty="0">
                  <a:solidFill>
                    <a:schemeClr val="lt1"/>
                  </a:solidFill>
                  <a:latin typeface="+mn-lt"/>
                </a:rPr>
                <a:t>1. Current IFRS 4</a:t>
              </a:r>
            </a:p>
          </p:txBody>
        </p:sp>
        <p:sp>
          <p:nvSpPr>
            <p:cNvPr id="9" name="Rectangle 8"/>
            <p:cNvSpPr>
              <a:spLocks noChangeArrowheads="1"/>
            </p:cNvSpPr>
            <p:nvPr/>
          </p:nvSpPr>
          <p:spPr bwMode="auto">
            <a:xfrm>
              <a:off x="2870" y="3067"/>
              <a:ext cx="1102" cy="726"/>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a:defRPr/>
              </a:pPr>
              <a:r>
                <a:rPr lang="en-US" sz="2000" dirty="0">
                  <a:solidFill>
                    <a:schemeClr val="lt1"/>
                  </a:solidFill>
                  <a:latin typeface="+mn-lt"/>
                </a:rPr>
                <a:t>3. Solvency II</a:t>
              </a:r>
            </a:p>
          </p:txBody>
        </p:sp>
        <p:sp>
          <p:nvSpPr>
            <p:cNvPr id="10" name="Rectangle 9"/>
            <p:cNvSpPr>
              <a:spLocks noChangeArrowheads="1"/>
            </p:cNvSpPr>
            <p:nvPr/>
          </p:nvSpPr>
          <p:spPr bwMode="auto">
            <a:xfrm>
              <a:off x="1596" y="3061"/>
              <a:ext cx="1103" cy="726"/>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a:defRPr/>
              </a:pPr>
              <a:r>
                <a:rPr lang="en-US" sz="2000" dirty="0">
                  <a:solidFill>
                    <a:schemeClr val="lt1"/>
                  </a:solidFill>
                  <a:latin typeface="+mn-lt"/>
                </a:rPr>
                <a:t>2. Current UK GAAP</a:t>
              </a:r>
            </a:p>
          </p:txBody>
        </p:sp>
        <p:sp>
          <p:nvSpPr>
            <p:cNvPr id="11" name="Rectangle 10"/>
            <p:cNvSpPr>
              <a:spLocks noChangeArrowheads="1"/>
            </p:cNvSpPr>
            <p:nvPr/>
          </p:nvSpPr>
          <p:spPr bwMode="auto">
            <a:xfrm>
              <a:off x="4150" y="3067"/>
              <a:ext cx="1102" cy="726"/>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a:defRPr/>
              </a:pPr>
              <a:r>
                <a:rPr lang="en-US" sz="2000">
                  <a:solidFill>
                    <a:srgbClr val="FFFFFF"/>
                  </a:solidFill>
                  <a:latin typeface="+mn-lt"/>
                  <a:cs typeface="Arial" charset="0"/>
                </a:rPr>
                <a:t>4. Early Adopt IFRS Phase 2</a:t>
              </a:r>
            </a:p>
          </p:txBody>
        </p:sp>
      </p:grpSp>
      <p:sp>
        <p:nvSpPr>
          <p:cNvPr id="12"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6</a:t>
            </a:fld>
            <a:endParaRPr lang="en-US" dirty="0"/>
          </a:p>
        </p:txBody>
      </p:sp>
    </p:spTree>
    <p:extLst>
      <p:ext uri="{BB962C8B-B14F-4D97-AF65-F5344CB8AC3E}">
        <p14:creationId xmlns:p14="http://schemas.microsoft.com/office/powerpoint/2010/main" val="4149331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550863" y="488950"/>
            <a:ext cx="9355137" cy="752475"/>
          </a:xfrm>
        </p:spPr>
        <p:txBody>
          <a:bodyPr/>
          <a:lstStyle/>
          <a:p>
            <a:r>
              <a:rPr lang="en-GB" dirty="0" smtClean="0"/>
              <a:t>Agenda</a:t>
            </a:r>
          </a:p>
        </p:txBody>
      </p:sp>
      <p:sp>
        <p:nvSpPr>
          <p:cNvPr id="5" name="Slide Number Placeholder 4"/>
          <p:cNvSpPr>
            <a:spLocks noGrp="1"/>
          </p:cNvSpPr>
          <p:nvPr>
            <p:ph type="sldNum" sz="quarter" idx="10"/>
          </p:nvPr>
        </p:nvSpPr>
        <p:spPr/>
        <p:txBody>
          <a:bodyPr/>
          <a:lstStyle/>
          <a:p>
            <a:pPr>
              <a:defRPr/>
            </a:pPr>
            <a:fld id="{D4C77C5E-8779-4298-BFB4-2268B68F5D0C}" type="slidenum">
              <a:rPr lang="en-US" smtClean="0"/>
              <a:pPr>
                <a:defRPr/>
              </a:pPr>
              <a:t>7</a:t>
            </a:fld>
            <a:endParaRPr lang="en-US" dirty="0"/>
          </a:p>
        </p:txBody>
      </p:sp>
      <p:sp>
        <p:nvSpPr>
          <p:cNvPr id="37891" name="Footer Placeholder 4"/>
          <p:cNvSpPr txBox="1">
            <a:spLocks/>
          </p:cNvSpPr>
          <p:nvPr/>
        </p:nvSpPr>
        <p:spPr bwMode="auto">
          <a:xfrm>
            <a:off x="458788" y="6537325"/>
            <a:ext cx="2159000" cy="144463"/>
          </a:xfrm>
          <a:prstGeom prst="rect">
            <a:avLst/>
          </a:prstGeom>
          <a:noFill/>
          <a:ln w="9525">
            <a:noFill/>
            <a:miter lim="800000"/>
            <a:headEnd/>
            <a:tailEnd/>
          </a:ln>
        </p:spPr>
        <p:txBody>
          <a:bodyPr/>
          <a:lstStyle/>
          <a:p>
            <a:r>
              <a:rPr lang="en-US" sz="600" dirty="0">
                <a:solidFill>
                  <a:schemeClr val="accent2"/>
                </a:solidFill>
              </a:rPr>
              <a:t>© </a:t>
            </a:r>
            <a:r>
              <a:rPr lang="en-US" sz="600" dirty="0" smtClean="0">
                <a:solidFill>
                  <a:schemeClr val="accent2"/>
                </a:solidFill>
              </a:rPr>
              <a:t>2012 </a:t>
            </a:r>
            <a:r>
              <a:rPr lang="en-US" sz="600" dirty="0">
                <a:solidFill>
                  <a:schemeClr val="accent2"/>
                </a:solidFill>
              </a:rPr>
              <a:t>The Actuarial Profession </a:t>
            </a:r>
            <a:r>
              <a:rPr lang="en-US" sz="600" dirty="0">
                <a:solidFill>
                  <a:schemeClr val="accent2"/>
                </a:solidFill>
                <a:sym typeface="Wingdings" pitchFamily="2" charset="2"/>
              </a:rPr>
              <a:t></a:t>
            </a:r>
            <a:r>
              <a:rPr lang="en-US" sz="600" dirty="0">
                <a:solidFill>
                  <a:schemeClr val="accent2"/>
                </a:solidFill>
              </a:rPr>
              <a:t> www.actuaries.org.uk</a:t>
            </a:r>
          </a:p>
        </p:txBody>
      </p:sp>
      <p:graphicFrame>
        <p:nvGraphicFramePr>
          <p:cNvPr id="37905" name="Group 17"/>
          <p:cNvGraphicFramePr>
            <a:graphicFrameLocks noGrp="1"/>
          </p:cNvGraphicFramePr>
          <p:nvPr>
            <p:extLst>
              <p:ext uri="{D42A27DB-BD31-4B8C-83A1-F6EECF244321}">
                <p14:modId xmlns:p14="http://schemas.microsoft.com/office/powerpoint/2010/main" val="2662819727"/>
              </p:ext>
            </p:extLst>
          </p:nvPr>
        </p:nvGraphicFramePr>
        <p:xfrm>
          <a:off x="549275" y="1695450"/>
          <a:ext cx="8594725" cy="2804160"/>
        </p:xfrm>
        <a:graphic>
          <a:graphicData uri="http://schemas.openxmlformats.org/drawingml/2006/table">
            <a:tbl>
              <a:tblPr/>
              <a:tblGrid>
                <a:gridCol w="8594725"/>
              </a:tblGrid>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pPr>
                      <a:r>
                        <a:rPr kumimoji="0" lang="en-GB" sz="2000" b="0" i="0" u="none" strike="noStrike" cap="none" normalizeH="0" baseline="0" dirty="0" smtClean="0">
                          <a:ln>
                            <a:noFill/>
                          </a:ln>
                          <a:solidFill>
                            <a:schemeClr val="tx1"/>
                          </a:solidFill>
                          <a:effectLst/>
                          <a:latin typeface="Arial" charset="0"/>
                          <a:cs typeface="Arial" charset="0"/>
                        </a:rPr>
                        <a:t>Mind the UK GAAP – Problem and Options</a:t>
                      </a:r>
                    </a:p>
                    <a:p>
                      <a:pPr marL="0" marR="0" lvl="0" indent="0" algn="l" defTabSz="914400" rtl="0" eaLnBrk="1" fontAlgn="base" latinLnBrk="0" hangingPunct="1">
                        <a:lnSpc>
                          <a:spcPct val="100000"/>
                        </a:lnSpc>
                        <a:spcBef>
                          <a:spcPct val="0"/>
                        </a:spcBef>
                        <a:spcAft>
                          <a:spcPct val="0"/>
                        </a:spcAft>
                        <a:buClr>
                          <a:schemeClr val="accent1"/>
                        </a:buClr>
                        <a:buSzTx/>
                        <a:buFontTx/>
                        <a:buNone/>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pPr>
                      <a:r>
                        <a:rPr kumimoji="0" lang="en-GB" sz="2000" b="1" i="0" u="none" strike="noStrike" cap="none" normalizeH="0" baseline="0" dirty="0" smtClean="0">
                          <a:ln>
                            <a:noFill/>
                          </a:ln>
                          <a:solidFill>
                            <a:schemeClr val="tx1"/>
                          </a:solidFill>
                          <a:effectLst/>
                          <a:latin typeface="Arial" charset="0"/>
                          <a:cs typeface="Arial" charset="0"/>
                        </a:rPr>
                        <a:t>FRG response to UK GAAP Insurance Discussion Paper </a:t>
                      </a:r>
                    </a:p>
                    <a:p>
                      <a:pPr marL="274638" marR="0" lvl="0" indent="-274638" algn="l" defTabSz="914400" rtl="0" eaLnBrk="1" fontAlgn="base" latinLnBrk="0" hangingPunct="1">
                        <a:lnSpc>
                          <a:spcPct val="100000"/>
                        </a:lnSpc>
                        <a:spcBef>
                          <a:spcPct val="0"/>
                        </a:spcBef>
                        <a:spcAft>
                          <a:spcPct val="0"/>
                        </a:spcAft>
                        <a:buClr>
                          <a:schemeClr val="accent1"/>
                        </a:buClr>
                        <a:buSzTx/>
                        <a:buFontTx/>
                        <a:buChar char="•"/>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defRPr/>
                      </a:pPr>
                      <a:r>
                        <a:rPr kumimoji="0" lang="en-GB" sz="2000" b="0" i="0" u="none" strike="noStrike" cap="none" normalizeH="0" baseline="0" dirty="0" smtClean="0">
                          <a:ln>
                            <a:noFill/>
                          </a:ln>
                          <a:solidFill>
                            <a:schemeClr val="tx1"/>
                          </a:solidFill>
                          <a:effectLst/>
                          <a:latin typeface="Arial" charset="0"/>
                          <a:cs typeface="Arial" charset="0"/>
                        </a:rPr>
                        <a:t>Mind the UK GAAP – Looking Forwards</a:t>
                      </a:r>
                    </a:p>
                    <a:p>
                      <a:pPr marL="274638" marR="0" lvl="0" indent="-274638" algn="l" defTabSz="914400" rtl="0" eaLnBrk="1" fontAlgn="base" latinLnBrk="0" hangingPunct="1">
                        <a:lnSpc>
                          <a:spcPct val="100000"/>
                        </a:lnSpc>
                        <a:spcBef>
                          <a:spcPct val="0"/>
                        </a:spcBef>
                        <a:spcAft>
                          <a:spcPct val="0"/>
                        </a:spcAft>
                        <a:buClr>
                          <a:schemeClr val="accent1"/>
                        </a:buClr>
                        <a:buSzTx/>
                        <a:buFontTx/>
                        <a:buNone/>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342900" marR="0" lvl="0" indent="-342900" algn="l" defTabSz="914400" rtl="0" eaLnBrk="1" fontAlgn="base" latinLnBrk="0" hangingPunct="1">
                        <a:lnSpc>
                          <a:spcPct val="100000"/>
                        </a:lnSpc>
                        <a:spcBef>
                          <a:spcPct val="0"/>
                        </a:spcBef>
                        <a:spcAft>
                          <a:spcPct val="0"/>
                        </a:spcAft>
                        <a:buClr>
                          <a:schemeClr val="accent1"/>
                        </a:buClr>
                        <a:buSzTx/>
                        <a:buFont typeface="Arial" pitchFamily="34" charset="0"/>
                        <a:buChar char="•"/>
                        <a:tabLst/>
                        <a:defRPr/>
                      </a:pPr>
                      <a:r>
                        <a:rPr kumimoji="0" lang="en-GB" sz="2000" b="0" i="0" u="none" strike="noStrike" cap="none" normalizeH="0" baseline="0" dirty="0" smtClean="0">
                          <a:ln>
                            <a:noFill/>
                          </a:ln>
                          <a:solidFill>
                            <a:schemeClr val="tx1"/>
                          </a:solidFill>
                          <a:effectLst/>
                          <a:latin typeface="Arial" charset="0"/>
                          <a:cs typeface="Arial" charset="0"/>
                        </a:rPr>
                        <a:t>Discussion and questions</a:t>
                      </a:r>
                    </a:p>
                    <a:p>
                      <a:pPr marL="274638" marR="0" lvl="0" indent="-274638" algn="l" defTabSz="914400" rtl="0" eaLnBrk="1" fontAlgn="base" latinLnBrk="0" hangingPunct="1">
                        <a:lnSpc>
                          <a:spcPct val="100000"/>
                        </a:lnSpc>
                        <a:spcBef>
                          <a:spcPct val="0"/>
                        </a:spcBef>
                        <a:spcAft>
                          <a:spcPct val="0"/>
                        </a:spcAft>
                        <a:buClr>
                          <a:schemeClr val="accent1"/>
                        </a:buClr>
                        <a:buSzTx/>
                        <a:buFontTx/>
                        <a:buNone/>
                        <a:tabLst/>
                      </a:pPr>
                      <a:endParaRPr kumimoji="0" lang="en-GB"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extLst>
      <p:ext uri="{BB962C8B-B14F-4D97-AF65-F5344CB8AC3E}">
        <p14:creationId xmlns:p14="http://schemas.microsoft.com/office/powerpoint/2010/main" val="1096475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a:xfrm>
            <a:off x="537080" y="488950"/>
            <a:ext cx="9001125" cy="752475"/>
          </a:xfrm>
        </p:spPr>
        <p:txBody>
          <a:bodyPr/>
          <a:lstStyle/>
          <a:p>
            <a:pPr eaLnBrk="1" hangingPunct="1"/>
            <a:r>
              <a:rPr lang="en-GB" kern="1200" dirty="0"/>
              <a:t>FRG Response to UK GAAP </a:t>
            </a:r>
            <a:r>
              <a:rPr lang="en-GB" kern="1200" dirty="0" smtClean="0"/>
              <a:t>changes</a:t>
            </a:r>
            <a:br>
              <a:rPr lang="en-GB" kern="1200" dirty="0" smtClean="0"/>
            </a:br>
            <a:r>
              <a:rPr lang="en-GB" dirty="0" smtClean="0"/>
              <a:t>Agenda</a:t>
            </a:r>
            <a:endParaRPr lang="en-GB" kern="1200" dirty="0"/>
          </a:p>
        </p:txBody>
      </p:sp>
      <p:sp>
        <p:nvSpPr>
          <p:cNvPr id="49155" name="Rectangle 3"/>
          <p:cNvSpPr>
            <a:spLocks noGrp="1" noChangeArrowheads="1"/>
          </p:cNvSpPr>
          <p:nvPr>
            <p:ph type="body" idx="4294967295"/>
          </p:nvPr>
        </p:nvSpPr>
        <p:spPr>
          <a:xfrm>
            <a:off x="551404" y="1844675"/>
            <a:ext cx="8915400" cy="4281488"/>
          </a:xfrm>
        </p:spPr>
        <p:txBody>
          <a:bodyPr/>
          <a:lstStyle/>
          <a:p>
            <a:pPr eaLnBrk="1" hangingPunct="1"/>
            <a:r>
              <a:rPr lang="en-GB" dirty="0" smtClean="0"/>
              <a:t>FRG deliberations</a:t>
            </a:r>
          </a:p>
          <a:p>
            <a:pPr eaLnBrk="1" hangingPunct="1"/>
            <a:r>
              <a:rPr lang="en-GB" dirty="0" smtClean="0"/>
              <a:t>FRG response</a:t>
            </a:r>
          </a:p>
          <a:p>
            <a:pPr eaLnBrk="1" hangingPunct="1"/>
            <a:r>
              <a:rPr lang="en-GB" dirty="0" smtClean="0"/>
              <a:t>Future activities for FRG</a:t>
            </a:r>
          </a:p>
          <a:p>
            <a:pPr eaLnBrk="1" hangingPunct="1"/>
            <a:endParaRPr lang="en-GB" dirty="0" smtClean="0"/>
          </a:p>
          <a:p>
            <a:pPr eaLnBrk="1" hangingPunct="1"/>
            <a:endParaRPr lang="en-GB" dirty="0" smtClean="0"/>
          </a:p>
        </p:txBody>
      </p:sp>
      <p:sp>
        <p:nvSpPr>
          <p:cNvPr id="4"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8</a:t>
            </a:fld>
            <a:endParaRPr lang="en-US" dirty="0"/>
          </a:p>
        </p:txBody>
      </p:sp>
    </p:spTree>
    <p:extLst>
      <p:ext uri="{BB962C8B-B14F-4D97-AF65-F5344CB8AC3E}">
        <p14:creationId xmlns:p14="http://schemas.microsoft.com/office/powerpoint/2010/main" val="1703754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eaLnBrk="1" hangingPunct="1"/>
            <a:r>
              <a:rPr lang="en-GB" kern="1200" dirty="0"/>
              <a:t>FRG Considerations</a:t>
            </a:r>
          </a:p>
        </p:txBody>
      </p:sp>
      <p:sp>
        <p:nvSpPr>
          <p:cNvPr id="32770" name="Rectangle 3"/>
          <p:cNvSpPr>
            <a:spLocks noGrp="1" noChangeArrowheads="1"/>
          </p:cNvSpPr>
          <p:nvPr>
            <p:ph idx="1"/>
          </p:nvPr>
        </p:nvSpPr>
        <p:spPr>
          <a:xfrm>
            <a:off x="507339" y="1697015"/>
            <a:ext cx="5783659" cy="4321175"/>
          </a:xfrm>
        </p:spPr>
        <p:txBody>
          <a:bodyPr/>
          <a:lstStyle/>
          <a:p>
            <a:pPr eaLnBrk="1" hangingPunct="1">
              <a:lnSpc>
                <a:spcPct val="90000"/>
              </a:lnSpc>
              <a:spcBef>
                <a:spcPct val="30000"/>
              </a:spcBef>
              <a:spcAft>
                <a:spcPct val="30000"/>
              </a:spcAft>
            </a:pPr>
            <a:r>
              <a:rPr lang="en-GB" sz="2000" dirty="0" smtClean="0"/>
              <a:t>Advantages and disadvantages of options</a:t>
            </a:r>
          </a:p>
          <a:p>
            <a:pPr eaLnBrk="1" hangingPunct="1">
              <a:lnSpc>
                <a:spcPct val="90000"/>
              </a:lnSpc>
              <a:spcBef>
                <a:spcPct val="30000"/>
              </a:spcBef>
              <a:spcAft>
                <a:spcPct val="30000"/>
              </a:spcAft>
            </a:pPr>
            <a:r>
              <a:rPr lang="en-GB" sz="2000" dirty="0" smtClean="0"/>
              <a:t>Consistency – between different reporters, over successive reporting periods and with regulatory changes</a:t>
            </a:r>
          </a:p>
          <a:p>
            <a:pPr eaLnBrk="1" hangingPunct="1">
              <a:lnSpc>
                <a:spcPct val="90000"/>
              </a:lnSpc>
              <a:spcBef>
                <a:spcPct val="30000"/>
              </a:spcBef>
              <a:spcAft>
                <a:spcPct val="30000"/>
              </a:spcAft>
            </a:pPr>
            <a:r>
              <a:rPr lang="en-GB" sz="2000" dirty="0" smtClean="0"/>
              <a:t>Interaction with other standards that also apply to insurers and reinsurers</a:t>
            </a:r>
          </a:p>
          <a:p>
            <a:pPr eaLnBrk="1" hangingPunct="1">
              <a:lnSpc>
                <a:spcPct val="90000"/>
              </a:lnSpc>
              <a:spcBef>
                <a:spcPct val="30000"/>
              </a:spcBef>
              <a:spcAft>
                <a:spcPct val="30000"/>
              </a:spcAft>
            </a:pPr>
            <a:r>
              <a:rPr lang="en-GB" sz="2000" dirty="0" smtClean="0"/>
              <a:t>Effort of implementing changes for reporting entities</a:t>
            </a:r>
          </a:p>
          <a:p>
            <a:pPr eaLnBrk="1" hangingPunct="1">
              <a:lnSpc>
                <a:spcPct val="90000"/>
              </a:lnSpc>
              <a:spcBef>
                <a:spcPct val="30000"/>
              </a:spcBef>
              <a:spcAft>
                <a:spcPct val="30000"/>
              </a:spcAft>
            </a:pPr>
            <a:r>
              <a:rPr lang="en-GB" sz="2000" dirty="0" smtClean="0"/>
              <a:t>Effort for the FRC to put the necessary changes in place</a:t>
            </a:r>
          </a:p>
          <a:p>
            <a:pPr eaLnBrk="1" hangingPunct="1">
              <a:lnSpc>
                <a:spcPct val="90000"/>
              </a:lnSpc>
              <a:spcBef>
                <a:spcPct val="30000"/>
              </a:spcBef>
              <a:spcAft>
                <a:spcPct val="30000"/>
              </a:spcAft>
            </a:pPr>
            <a:r>
              <a:rPr lang="en-GB" sz="2000" dirty="0" smtClean="0"/>
              <a:t>Uncertainty of the requirements</a:t>
            </a:r>
          </a:p>
        </p:txBody>
      </p:sp>
      <p:sp>
        <p:nvSpPr>
          <p:cNvPr id="32771" name="Rectangle 4"/>
          <p:cNvSpPr>
            <a:spLocks noChangeArrowheads="1"/>
          </p:cNvSpPr>
          <p:nvPr/>
        </p:nvSpPr>
        <p:spPr bwMode="auto">
          <a:xfrm>
            <a:off x="6470032" y="1628775"/>
            <a:ext cx="2975240" cy="4321175"/>
          </a:xfrm>
          <a:prstGeom prst="rect">
            <a:avLst/>
          </a:prstGeom>
          <a:solidFill>
            <a:schemeClr val="accent1"/>
          </a:solidFill>
          <a:ln>
            <a:noFill/>
          </a:ln>
        </p:spPr>
        <p:txBody>
          <a:bodyPr/>
          <a:lstStyle/>
          <a:p>
            <a:pPr marL="342900" indent="-342900">
              <a:lnSpc>
                <a:spcPct val="80000"/>
              </a:lnSpc>
              <a:spcBef>
                <a:spcPct val="20000"/>
              </a:spcBef>
              <a:buFontTx/>
              <a:buChar char="•"/>
            </a:pPr>
            <a:endParaRPr lang="en-GB" sz="2000" i="1" dirty="0"/>
          </a:p>
          <a:p>
            <a:pPr marL="342900" indent="-342900">
              <a:lnSpc>
                <a:spcPct val="80000"/>
              </a:lnSpc>
              <a:spcBef>
                <a:spcPct val="20000"/>
              </a:spcBef>
              <a:buFontTx/>
              <a:buChar char="•"/>
            </a:pPr>
            <a:r>
              <a:rPr lang="en-GB" sz="2000" i="1" dirty="0">
                <a:solidFill>
                  <a:schemeClr val="bg1"/>
                </a:solidFill>
              </a:rPr>
              <a:t>Listed and unlisted companies</a:t>
            </a:r>
          </a:p>
          <a:p>
            <a:pPr marL="342900" indent="-342900">
              <a:lnSpc>
                <a:spcPct val="80000"/>
              </a:lnSpc>
              <a:spcBef>
                <a:spcPct val="20000"/>
              </a:spcBef>
              <a:buFontTx/>
              <a:buChar char="•"/>
            </a:pPr>
            <a:endParaRPr lang="en-GB" sz="2000" i="1" dirty="0">
              <a:solidFill>
                <a:schemeClr val="bg1"/>
              </a:solidFill>
            </a:endParaRPr>
          </a:p>
          <a:p>
            <a:pPr marL="342900" indent="-342900">
              <a:lnSpc>
                <a:spcPct val="80000"/>
              </a:lnSpc>
              <a:spcBef>
                <a:spcPct val="20000"/>
              </a:spcBef>
              <a:buFontTx/>
              <a:buChar char="•"/>
            </a:pPr>
            <a:r>
              <a:rPr lang="en-GB" sz="2000" i="1" dirty="0">
                <a:solidFill>
                  <a:schemeClr val="bg1"/>
                </a:solidFill>
              </a:rPr>
              <a:t>Extent of adoption of FRS 26</a:t>
            </a:r>
          </a:p>
          <a:p>
            <a:pPr marL="342900" indent="-342900">
              <a:lnSpc>
                <a:spcPct val="80000"/>
              </a:lnSpc>
              <a:spcBef>
                <a:spcPct val="20000"/>
              </a:spcBef>
              <a:buFontTx/>
              <a:buChar char="•"/>
            </a:pPr>
            <a:endParaRPr lang="en-GB" sz="2000" i="1" dirty="0">
              <a:solidFill>
                <a:schemeClr val="bg1"/>
              </a:solidFill>
            </a:endParaRPr>
          </a:p>
          <a:p>
            <a:pPr marL="342900" indent="-342900">
              <a:lnSpc>
                <a:spcPct val="80000"/>
              </a:lnSpc>
              <a:spcBef>
                <a:spcPct val="20000"/>
              </a:spcBef>
              <a:buFontTx/>
              <a:buChar char="•"/>
            </a:pPr>
            <a:r>
              <a:rPr lang="en-GB" sz="2000" i="1" dirty="0">
                <a:solidFill>
                  <a:schemeClr val="bg1"/>
                </a:solidFill>
              </a:rPr>
              <a:t>Accounting policies currently implemented for valuation of insurance contracts</a:t>
            </a:r>
          </a:p>
          <a:p>
            <a:pPr marL="342900" indent="-342900">
              <a:lnSpc>
                <a:spcPct val="80000"/>
              </a:lnSpc>
              <a:spcBef>
                <a:spcPct val="20000"/>
              </a:spcBef>
              <a:buFontTx/>
              <a:buChar char="•"/>
            </a:pPr>
            <a:endParaRPr lang="en-GB" sz="2000" i="1" dirty="0">
              <a:solidFill>
                <a:schemeClr val="bg1"/>
              </a:solidFill>
            </a:endParaRPr>
          </a:p>
          <a:p>
            <a:pPr marL="342900" indent="-342900">
              <a:lnSpc>
                <a:spcPct val="80000"/>
              </a:lnSpc>
              <a:spcBef>
                <a:spcPct val="20000"/>
              </a:spcBef>
              <a:buFontTx/>
              <a:buChar char="•"/>
            </a:pPr>
            <a:r>
              <a:rPr lang="en-GB" sz="2000" i="1" dirty="0">
                <a:solidFill>
                  <a:schemeClr val="bg1"/>
                </a:solidFill>
              </a:rPr>
              <a:t>User perspective</a:t>
            </a:r>
          </a:p>
        </p:txBody>
      </p:sp>
      <p:sp>
        <p:nvSpPr>
          <p:cNvPr id="5" name="Slide Number Placeholder 4"/>
          <p:cNvSpPr>
            <a:spLocks noGrp="1"/>
          </p:cNvSpPr>
          <p:nvPr>
            <p:ph type="sldNum" sz="quarter" idx="10"/>
          </p:nvPr>
        </p:nvSpPr>
        <p:spPr>
          <a:xfrm>
            <a:off x="9271000" y="6410325"/>
            <a:ext cx="274638" cy="252413"/>
          </a:xfrm>
        </p:spPr>
        <p:txBody>
          <a:bodyPr/>
          <a:lstStyle/>
          <a:p>
            <a:pPr>
              <a:defRPr/>
            </a:pPr>
            <a:fld id="{D4C77C5E-8779-4298-BFB4-2268B68F5D0C}" type="slidenum">
              <a:rPr lang="en-US" smtClean="0"/>
              <a:pPr>
                <a:defRPr/>
              </a:pPr>
              <a:t>9</a:t>
            </a:fld>
            <a:endParaRPr lang="en-US" dirty="0"/>
          </a:p>
        </p:txBody>
      </p:sp>
    </p:spTree>
    <p:extLst>
      <p:ext uri="{BB962C8B-B14F-4D97-AF65-F5344CB8AC3E}">
        <p14:creationId xmlns:p14="http://schemas.microsoft.com/office/powerpoint/2010/main" val="331530344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DV_TOP" val="465.125"/>
  <p:tag name="ADV_LEFT" val="140.625"/>
  <p:tag name="ADV_HEIGHT" val="31.375"/>
  <p:tag name="ADV_WIDTH" val="43.875"/>
</p:tagLst>
</file>

<file path=ppt/theme/theme1.xml><?xml version="1.0" encoding="utf-8"?>
<a:theme xmlns:a="http://schemas.openxmlformats.org/drawingml/2006/main" name="AP_PPT_Speaker_graphics_F">
  <a:themeElements>
    <a:clrScheme name="AP_speaker_colour_theme">
      <a:dk1>
        <a:sysClr val="windowText" lastClr="000000"/>
      </a:dk1>
      <a:lt1>
        <a:sysClr val="window" lastClr="FFFFFF"/>
      </a:lt1>
      <a:dk2>
        <a:srgbClr val="000000"/>
      </a:dk2>
      <a:lt2>
        <a:srgbClr val="FFFFFF"/>
      </a:lt2>
      <a:accent1>
        <a:srgbClr val="94A61F"/>
      </a:accent1>
      <a:accent2>
        <a:srgbClr val="202C34"/>
      </a:accent2>
      <a:accent3>
        <a:srgbClr val="7B95AE"/>
      </a:accent3>
      <a:accent4>
        <a:srgbClr val="008AB0"/>
      </a:accent4>
      <a:accent5>
        <a:srgbClr val="78A22F"/>
      </a:accent5>
      <a:accent6>
        <a:srgbClr val="616B9C"/>
      </a:accent6>
      <a:hlink>
        <a:srgbClr val="EE3424"/>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5516</TotalTime>
  <Words>1562</Words>
  <Application>Microsoft Office PowerPoint</Application>
  <PresentationFormat>A4 Paper (210x297 mm)</PresentationFormat>
  <Paragraphs>293</Paragraphs>
  <Slides>21</Slides>
  <Notes>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AP_PPT_Speaker_graphics_F</vt:lpstr>
      <vt:lpstr>2012 UK Life Conference Seema Jamil-O’Neill, Project Director, Financial Reporting Council, and Kamran Foroughi (FRG)</vt:lpstr>
      <vt:lpstr>Actuarial Profession: Financial Report Group (FRG)</vt:lpstr>
      <vt:lpstr>Agenda</vt:lpstr>
      <vt:lpstr>Current bases for financial reporting by UK insurers</vt:lpstr>
      <vt:lpstr>UK Regulated insurance companies</vt:lpstr>
      <vt:lpstr>PowerPoint Presentation</vt:lpstr>
      <vt:lpstr>Agenda</vt:lpstr>
      <vt:lpstr>FRG Response to UK GAAP changes Agenda</vt:lpstr>
      <vt:lpstr>FRG Considerations</vt:lpstr>
      <vt:lpstr>PowerPoint Presentation</vt:lpstr>
      <vt:lpstr>PowerPoint Presentation</vt:lpstr>
      <vt:lpstr>PowerPoint Presentation</vt:lpstr>
      <vt:lpstr>PowerPoint Presentation</vt:lpstr>
      <vt:lpstr>PowerPoint Presentation</vt:lpstr>
      <vt:lpstr>Agenda</vt:lpstr>
      <vt:lpstr>Summary of Responses</vt:lpstr>
      <vt:lpstr>Summary of Responses – Overall Messages</vt:lpstr>
      <vt:lpstr>Summary of responses – Respondent Priorities</vt:lpstr>
      <vt:lpstr>Looking Forwards to an ED</vt:lpstr>
      <vt:lpstr>PowerPoint Presentation</vt:lpstr>
      <vt:lpstr>2012 UK Life Conference Seema Jamil-O’Neill, Project Director, Financial Reporting Council, and Kamran Foroughi (FRG)</vt:lpstr>
    </vt:vector>
  </TitlesOfParts>
  <Company>Actuarial Profession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accounting: a new era?</dc:title>
  <dc:creator>IFRS Working Party</dc:creator>
  <cp:lastModifiedBy>Seema Jamil-O'Neill</cp:lastModifiedBy>
  <cp:revision>281</cp:revision>
  <cp:lastPrinted>2012-07-03T07:34:02Z</cp:lastPrinted>
  <dcterms:created xsi:type="dcterms:W3CDTF">2010-03-11T12:43:39Z</dcterms:created>
  <dcterms:modified xsi:type="dcterms:W3CDTF">2012-10-18T13:58:07Z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oject">
    <vt:lpwstr>COVINS10</vt:lpwstr>
  </property>
</Properties>
</file>