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95" r:id="rId5"/>
    <p:sldId id="298" r:id="rId6"/>
    <p:sldId id="285" r:id="rId7"/>
    <p:sldId id="286" r:id="rId8"/>
    <p:sldId id="287" r:id="rId9"/>
    <p:sldId id="288" r:id="rId10"/>
    <p:sldId id="289" r:id="rId11"/>
    <p:sldId id="290" r:id="rId12"/>
    <p:sldId id="291" r:id="rId13"/>
    <p:sldId id="292" r:id="rId14"/>
    <p:sldId id="293" r:id="rId15"/>
    <p:sldId id="294" r:id="rId16"/>
    <p:sldId id="256" r:id="rId17"/>
    <p:sldId id="281" r:id="rId18"/>
    <p:sldId id="282" r:id="rId19"/>
    <p:sldId id="283" r:id="rId20"/>
    <p:sldId id="284" r:id="rId21"/>
    <p:sldId id="296" r:id="rId22"/>
    <p:sldId id="297" r:id="rId23"/>
    <p:sldId id="299" r:id="rId24"/>
    <p:sldId id="300" r:id="rId25"/>
  </p:sldIdLst>
  <p:sldSz cx="9906000" cy="6858000" type="A4"/>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52"/>
    <a:srgbClr val="4096B8"/>
    <a:srgbClr val="D9AB16"/>
    <a:srgbClr val="79A32A"/>
    <a:srgbClr val="FFFFFF"/>
    <a:srgbClr val="8F4693"/>
    <a:srgbClr val="2F5079"/>
    <a:srgbClr val="E9458C"/>
    <a:srgbClr val="000000"/>
    <a:srgbClr val="11B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34" autoAdjust="0"/>
  </p:normalViewPr>
  <p:slideViewPr>
    <p:cSldViewPr showGuides="1">
      <p:cViewPr varScale="1">
        <p:scale>
          <a:sx n="88" d="100"/>
          <a:sy n="88" d="100"/>
        </p:scale>
        <p:origin x="2064" y="90"/>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a:t>
            </a:fld>
            <a:endParaRPr lang="en-GB"/>
          </a:p>
        </p:txBody>
      </p:sp>
    </p:spTree>
    <p:extLst>
      <p:ext uri="{BB962C8B-B14F-4D97-AF65-F5344CB8AC3E}">
        <p14:creationId xmlns:p14="http://schemas.microsoft.com/office/powerpoint/2010/main" val="2816135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20</a:t>
            </a:fld>
            <a:endParaRPr lang="en-GB"/>
          </a:p>
        </p:txBody>
      </p:sp>
    </p:spTree>
    <p:extLst>
      <p:ext uri="{BB962C8B-B14F-4D97-AF65-F5344CB8AC3E}">
        <p14:creationId xmlns:p14="http://schemas.microsoft.com/office/powerpoint/2010/main" val="2790384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21</a:t>
            </a:fld>
            <a:endParaRPr lang="en-GB"/>
          </a:p>
        </p:txBody>
      </p:sp>
    </p:spTree>
    <p:extLst>
      <p:ext uri="{BB962C8B-B14F-4D97-AF65-F5344CB8AC3E}">
        <p14:creationId xmlns:p14="http://schemas.microsoft.com/office/powerpoint/2010/main" val="22578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325830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13</a:t>
            </a:fld>
            <a:endParaRPr lang="en-GB"/>
          </a:p>
        </p:txBody>
      </p:sp>
    </p:spTree>
    <p:extLst>
      <p:ext uri="{BB962C8B-B14F-4D97-AF65-F5344CB8AC3E}">
        <p14:creationId xmlns:p14="http://schemas.microsoft.com/office/powerpoint/2010/main" val="75153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14</a:t>
            </a:fld>
            <a:endParaRPr lang="en-GB"/>
          </a:p>
        </p:txBody>
      </p:sp>
    </p:spTree>
    <p:extLst>
      <p:ext uri="{BB962C8B-B14F-4D97-AF65-F5344CB8AC3E}">
        <p14:creationId xmlns:p14="http://schemas.microsoft.com/office/powerpoint/2010/main" val="2998878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u="none"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15</a:t>
            </a:fld>
            <a:endParaRPr lang="en-GB"/>
          </a:p>
        </p:txBody>
      </p:sp>
    </p:spTree>
    <p:extLst>
      <p:ext uri="{BB962C8B-B14F-4D97-AF65-F5344CB8AC3E}">
        <p14:creationId xmlns:p14="http://schemas.microsoft.com/office/powerpoint/2010/main" val="343164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16</a:t>
            </a:fld>
            <a:endParaRPr lang="en-GB"/>
          </a:p>
        </p:txBody>
      </p:sp>
    </p:spTree>
    <p:extLst>
      <p:ext uri="{BB962C8B-B14F-4D97-AF65-F5344CB8AC3E}">
        <p14:creationId xmlns:p14="http://schemas.microsoft.com/office/powerpoint/2010/main" val="9120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17</a:t>
            </a:fld>
            <a:endParaRPr lang="en-GB"/>
          </a:p>
        </p:txBody>
      </p:sp>
    </p:spTree>
    <p:extLst>
      <p:ext uri="{BB962C8B-B14F-4D97-AF65-F5344CB8AC3E}">
        <p14:creationId xmlns:p14="http://schemas.microsoft.com/office/powerpoint/2010/main" val="104179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18</a:t>
            </a:fld>
            <a:endParaRPr lang="en-GB"/>
          </a:p>
        </p:txBody>
      </p:sp>
    </p:spTree>
    <p:extLst>
      <p:ext uri="{BB962C8B-B14F-4D97-AF65-F5344CB8AC3E}">
        <p14:creationId xmlns:p14="http://schemas.microsoft.com/office/powerpoint/2010/main" val="380308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19</a:t>
            </a:fld>
            <a:endParaRPr lang="en-GB"/>
          </a:p>
        </p:txBody>
      </p:sp>
    </p:spTree>
    <p:extLst>
      <p:ext uri="{BB962C8B-B14F-4D97-AF65-F5344CB8AC3E}">
        <p14:creationId xmlns:p14="http://schemas.microsoft.com/office/powerpoint/2010/main" val="24336557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17 October 2018</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17 October 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17 October 2018</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17 October 2018</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17 October 2018</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17 October 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smtClean="0"/>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pPr/>
              <a:t>17 October 2018</a:t>
            </a:fld>
            <a:endParaRPr lang="en-GB"/>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17 October 2018</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17 October 2018</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17 October 2018</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pPr/>
              <a:t>17 October 2018</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17 October 2018</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17 October 2018</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17 October 2018</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6496" y="1556792"/>
            <a:ext cx="8982471"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17 October 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17 October 2018</a:t>
            </a:fld>
            <a:endParaRPr lang="en-GB" dirty="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Mid blue</a:t>
                </a:r>
              </a:p>
              <a:p>
                <a:r>
                  <a:rPr lang="en-GB" sz="1000" dirty="0" smtClean="0"/>
                  <a:t>R64</a:t>
                </a:r>
                <a:r>
                  <a:rPr lang="en-GB" sz="1000" baseline="0" dirty="0" smtClean="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Light grey</a:t>
                </a:r>
              </a:p>
              <a:p>
                <a:r>
                  <a:rPr lang="en-GB" sz="1000" dirty="0" smtClean="0"/>
                  <a:t>R220</a:t>
                </a:r>
                <a:r>
                  <a:rPr lang="en-GB" sz="1000" baseline="0" dirty="0" smtClean="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Forest green</a:t>
                </a:r>
              </a:p>
              <a:p>
                <a:r>
                  <a:rPr lang="en-GB" sz="1000" dirty="0" smtClean="0"/>
                  <a:t>R</a:t>
                </a:r>
                <a:r>
                  <a:rPr lang="en-GB" sz="1000" baseline="0" dirty="0" smtClean="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smtClean="0"/>
                  <a:t>Fuscia</a:t>
                </a:r>
                <a:endParaRPr lang="en-GB" sz="1000" dirty="0" smtClean="0"/>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actuaries.org.uk/documents/ifoa-volunteer-information-pack-competition-law-guidance"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0.emf"/><Relationship Id="rId4" Type="http://schemas.openxmlformats.org/officeDocument/2006/relationships/hyperlink" Target="https://www.actuaries.org.uk/get-involved/volunteering-ifoa/volunteer-information-pack-vi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www.oecd.org/competition"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What you need to know about </a:t>
            </a:r>
            <a:r>
              <a:rPr lang="en-GB" dirty="0" smtClean="0"/>
              <a:t>Competition Law </a:t>
            </a:r>
            <a:r>
              <a:rPr lang="en-GB" dirty="0"/>
              <a:t>as a Volunteer</a:t>
            </a:r>
          </a:p>
        </p:txBody>
      </p:sp>
      <p:sp>
        <p:nvSpPr>
          <p:cNvPr id="2051" name="Rectangle 3"/>
          <p:cNvSpPr>
            <a:spLocks noGrp="1" noChangeArrowheads="1"/>
          </p:cNvSpPr>
          <p:nvPr>
            <p:ph type="subTitle" idx="1"/>
          </p:nvPr>
        </p:nvSpPr>
        <p:spPr>
          <a:xfrm>
            <a:off x="428229" y="3572371"/>
            <a:ext cx="8989267" cy="1296789"/>
          </a:xfrm>
        </p:spPr>
        <p:txBody>
          <a:bodyPr/>
          <a:lstStyle/>
          <a:p>
            <a:r>
              <a:rPr lang="en-GB" dirty="0" smtClean="0"/>
              <a:t>Simon Stokes, Partner, Blake Morgan LLP</a:t>
            </a:r>
          </a:p>
          <a:p>
            <a:r>
              <a:rPr lang="en-GB" dirty="0" smtClean="0"/>
              <a:t>Jill </a:t>
            </a:r>
            <a:r>
              <a:rPr lang="en-GB" dirty="0" err="1" smtClean="0"/>
              <a:t>Chipchase</a:t>
            </a:r>
            <a:r>
              <a:rPr lang="en-GB" dirty="0" smtClean="0"/>
              <a:t>, Head of Professional Communities, </a:t>
            </a:r>
            <a:r>
              <a:rPr lang="en-GB" dirty="0" err="1" smtClean="0"/>
              <a:t>IFoA</a:t>
            </a:r>
            <a:endParaRPr lang="en-GB" dirty="0" smtClean="0"/>
          </a:p>
          <a:p>
            <a:r>
              <a:rPr lang="en-GB" dirty="0" smtClean="0"/>
              <a:t>Sarah Mathieson, Head of Research and Knowledge, </a:t>
            </a:r>
            <a:r>
              <a:rPr lang="en-GB" dirty="0" err="1" smtClean="0"/>
              <a:t>IFoA</a:t>
            </a:r>
            <a:endParaRPr lang="en-GB" dirty="0" smtClean="0"/>
          </a:p>
          <a:p>
            <a:endParaRPr lang="en-GB" dirty="0" smtClean="0"/>
          </a:p>
          <a:p>
            <a:endParaRPr lang="en-GB" dirty="0"/>
          </a:p>
        </p:txBody>
      </p:sp>
      <p:sp>
        <p:nvSpPr>
          <p:cNvPr id="4" name="Rectangle 4"/>
          <p:cNvSpPr>
            <a:spLocks noGrp="1" noChangeArrowheads="1"/>
          </p:cNvSpPr>
          <p:nvPr>
            <p:ph type="dt" sz="half" idx="2"/>
          </p:nvPr>
        </p:nvSpPr>
        <p:spPr/>
        <p:txBody>
          <a:bodyPr/>
          <a:lstStyle/>
          <a:p>
            <a:r>
              <a:rPr lang="en-GB" dirty="0" smtClean="0"/>
              <a:t>17 October 2018</a:t>
            </a:r>
            <a:endParaRPr lang="en-GB" dirty="0"/>
          </a:p>
        </p:txBody>
      </p:sp>
    </p:spTree>
    <p:extLst>
      <p:ext uri="{BB962C8B-B14F-4D97-AF65-F5344CB8AC3E}">
        <p14:creationId xmlns:p14="http://schemas.microsoft.com/office/powerpoint/2010/main" val="363412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Steps to help compliance</a:t>
            </a:r>
            <a:endParaRPr lang="en-GB" dirty="0"/>
          </a:p>
        </p:txBody>
      </p:sp>
      <p:sp>
        <p:nvSpPr>
          <p:cNvPr id="3" name="Content Placeholder 2"/>
          <p:cNvSpPr>
            <a:spLocks noGrp="1"/>
          </p:cNvSpPr>
          <p:nvPr>
            <p:ph idx="1"/>
          </p:nvPr>
        </p:nvSpPr>
        <p:spPr/>
        <p:txBody>
          <a:bodyPr/>
          <a:lstStyle/>
          <a:p>
            <a:pPr marL="0" indent="0">
              <a:buNone/>
            </a:pPr>
            <a:r>
              <a:rPr lang="en-GB" sz="1800" b="1" dirty="0">
                <a:solidFill>
                  <a:schemeClr val="accent1"/>
                </a:solidFill>
                <a:ea typeface="Calibri"/>
                <a:cs typeface="Times New Roman"/>
              </a:rPr>
              <a:t>T</a:t>
            </a:r>
            <a:r>
              <a:rPr lang="en-GB" sz="1800" b="1" dirty="0" smtClean="0">
                <a:solidFill>
                  <a:schemeClr val="accent1"/>
                </a:solidFill>
                <a:ea typeface="Calibri"/>
                <a:cs typeface="Times New Roman"/>
              </a:rPr>
              <a:t>hink </a:t>
            </a:r>
            <a:r>
              <a:rPr lang="en-GB" sz="1800" b="1" dirty="0">
                <a:solidFill>
                  <a:schemeClr val="accent1"/>
                </a:solidFill>
                <a:ea typeface="Calibri"/>
                <a:cs typeface="Times New Roman"/>
              </a:rPr>
              <a:t>through the purpose of any meeting, collaboration, research activity, survey or information exchange at the outset </a:t>
            </a:r>
            <a:endParaRPr lang="en-GB" sz="1800" b="1" dirty="0" smtClean="0">
              <a:solidFill>
                <a:schemeClr val="accent1"/>
              </a:solidFill>
              <a:ea typeface="Calibri"/>
              <a:cs typeface="Times New Roman"/>
            </a:endParaRPr>
          </a:p>
          <a:p>
            <a:pPr marL="177800" indent="-177800"/>
            <a:r>
              <a:rPr lang="en-US" sz="1600" dirty="0" smtClean="0">
                <a:solidFill>
                  <a:schemeClr val="tx1"/>
                </a:solidFill>
              </a:rPr>
              <a:t>What </a:t>
            </a:r>
            <a:r>
              <a:rPr lang="en-US" sz="1600" dirty="0">
                <a:solidFill>
                  <a:schemeClr val="tx1"/>
                </a:solidFill>
              </a:rPr>
              <a:t>kind of information might be shared or published and for what purpose?</a:t>
            </a:r>
          </a:p>
          <a:p>
            <a:pPr marL="177800" indent="-177800"/>
            <a:r>
              <a:rPr lang="en-US" sz="1600" dirty="0">
                <a:solidFill>
                  <a:schemeClr val="tx1"/>
                </a:solidFill>
              </a:rPr>
              <a:t>C</a:t>
            </a:r>
            <a:r>
              <a:rPr lang="en-US" sz="1600" dirty="0" smtClean="0">
                <a:solidFill>
                  <a:schemeClr val="tx1"/>
                </a:solidFill>
              </a:rPr>
              <a:t>ould </a:t>
            </a:r>
            <a:r>
              <a:rPr lang="en-US" sz="1600" dirty="0">
                <a:solidFill>
                  <a:schemeClr val="tx1"/>
                </a:solidFill>
              </a:rPr>
              <a:t>it help align the </a:t>
            </a:r>
            <a:r>
              <a:rPr lang="en-US" sz="1600" dirty="0" err="1">
                <a:solidFill>
                  <a:schemeClr val="tx1"/>
                </a:solidFill>
              </a:rPr>
              <a:t>behaviour</a:t>
            </a:r>
            <a:r>
              <a:rPr lang="en-US" sz="1600" dirty="0">
                <a:solidFill>
                  <a:schemeClr val="tx1"/>
                </a:solidFill>
              </a:rPr>
              <a:t> of competitors or otherwise disadvantage other firms/market participants or consumers?</a:t>
            </a:r>
          </a:p>
          <a:p>
            <a:pPr marL="177800" indent="-177800"/>
            <a:r>
              <a:rPr lang="en-US" sz="1600" dirty="0" smtClean="0">
                <a:solidFill>
                  <a:schemeClr val="tx1"/>
                </a:solidFill>
              </a:rPr>
              <a:t>Is </a:t>
            </a:r>
            <a:r>
              <a:rPr lang="en-US" sz="1600" dirty="0">
                <a:solidFill>
                  <a:schemeClr val="tx1"/>
                </a:solidFill>
              </a:rPr>
              <a:t>there a clear public benefit or consumer justification in what is proposed?  If so and there still remains a competition concern then it is possible the benefits of what is proposed may outweigh the potential risks and so be "exempted" under competition law </a:t>
            </a:r>
            <a:r>
              <a:rPr lang="en-US" sz="1600" dirty="0" smtClean="0">
                <a:solidFill>
                  <a:schemeClr val="tx1"/>
                </a:solidFill>
              </a:rPr>
              <a:t>– consider taking legal advice</a:t>
            </a:r>
            <a:endParaRPr lang="en-US" sz="1600" dirty="0">
              <a:solidFill>
                <a:schemeClr val="tx1"/>
              </a:solidFill>
            </a:endParaRPr>
          </a:p>
          <a:p>
            <a:pPr marL="177800" indent="-177800"/>
            <a:r>
              <a:rPr lang="en-US" sz="1600" dirty="0" smtClean="0">
                <a:solidFill>
                  <a:schemeClr val="tx1"/>
                </a:solidFill>
              </a:rPr>
              <a:t>Decision tree at </a:t>
            </a:r>
            <a:r>
              <a:rPr lang="en-US" sz="1600" dirty="0">
                <a:solidFill>
                  <a:schemeClr val="tx1"/>
                </a:solidFill>
              </a:rPr>
              <a:t>the end of </a:t>
            </a:r>
            <a:r>
              <a:rPr lang="en-US" sz="1600" dirty="0" smtClean="0">
                <a:solidFill>
                  <a:schemeClr val="tx1"/>
                </a:solidFill>
              </a:rPr>
              <a:t>these slides (and also in the guidance) is designed to be helpful </a:t>
            </a:r>
            <a:r>
              <a:rPr lang="en-US" sz="1600" dirty="0">
                <a:solidFill>
                  <a:schemeClr val="tx1"/>
                </a:solidFill>
              </a:rPr>
              <a:t>in highlighting areas you should </a:t>
            </a:r>
            <a:r>
              <a:rPr lang="en-US" sz="1600" dirty="0" smtClean="0">
                <a:solidFill>
                  <a:schemeClr val="tx1"/>
                </a:solidFill>
              </a:rPr>
              <a:t>consider but it is not a substitute for legal advice</a:t>
            </a:r>
            <a:endParaRPr lang="en-US" sz="1600" dirty="0">
              <a:solidFill>
                <a:schemeClr val="tx1"/>
              </a:solidFill>
            </a:endParaRPr>
          </a:p>
          <a:p>
            <a:pPr marL="177800" indent="-177800"/>
            <a:endParaRPr lang="en-GB" sz="1200" b="1" dirty="0">
              <a:solidFill>
                <a:srgbClr val="D9AB16"/>
              </a:solidFill>
            </a:endParaRPr>
          </a:p>
          <a:p>
            <a:pPr marL="0" indent="0">
              <a:buNone/>
            </a:pPr>
            <a:endParaRPr lang="en-GB" sz="12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a:p>
        </p:txBody>
      </p:sp>
      <p:sp>
        <p:nvSpPr>
          <p:cNvPr id="6" name="Date Placeholder 3"/>
          <p:cNvSpPr>
            <a:spLocks noGrp="1"/>
          </p:cNvSpPr>
          <p:nvPr>
            <p:ph type="dt" sz="half" idx="10"/>
          </p:nvPr>
        </p:nvSpPr>
        <p:spPr>
          <a:xfrm>
            <a:off x="428229" y="6410325"/>
            <a:ext cx="2184135" cy="331788"/>
          </a:xfrm>
        </p:spPr>
        <p:txBody>
          <a:bodyPr/>
          <a:lstStyle/>
          <a:p>
            <a:r>
              <a:rPr lang="en-GB" dirty="0" smtClean="0"/>
              <a:t>17 October 2018</a:t>
            </a:r>
            <a:endParaRPr lang="en-GB" dirty="0"/>
          </a:p>
        </p:txBody>
      </p:sp>
    </p:spTree>
    <p:extLst>
      <p:ext uri="{BB962C8B-B14F-4D97-AF65-F5344CB8AC3E}">
        <p14:creationId xmlns:p14="http://schemas.microsoft.com/office/powerpoint/2010/main" val="1071203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Steps to help compliance</a:t>
            </a:r>
            <a:endParaRPr lang="en-GB" dirty="0"/>
          </a:p>
        </p:txBody>
      </p:sp>
      <p:sp>
        <p:nvSpPr>
          <p:cNvPr id="3" name="Content Placeholder 2"/>
          <p:cNvSpPr>
            <a:spLocks noGrp="1"/>
          </p:cNvSpPr>
          <p:nvPr>
            <p:ph idx="1"/>
          </p:nvPr>
        </p:nvSpPr>
        <p:spPr>
          <a:xfrm>
            <a:off x="416496" y="1556792"/>
            <a:ext cx="9217024" cy="4640262"/>
          </a:xfrm>
        </p:spPr>
        <p:txBody>
          <a:bodyPr/>
          <a:lstStyle/>
          <a:p>
            <a:pPr marL="0" indent="0">
              <a:buNone/>
            </a:pPr>
            <a:r>
              <a:rPr lang="en-US" sz="1800" b="1" dirty="0" smtClean="0">
                <a:solidFill>
                  <a:schemeClr val="accent1"/>
                </a:solidFill>
                <a:ea typeface="Calibri"/>
                <a:cs typeface="Times New Roman"/>
              </a:rPr>
              <a:t>Some other </a:t>
            </a:r>
            <a:r>
              <a:rPr lang="en-US" sz="1800" b="1" dirty="0">
                <a:solidFill>
                  <a:schemeClr val="accent1"/>
                </a:solidFill>
                <a:ea typeface="Calibri"/>
                <a:cs typeface="Times New Roman"/>
              </a:rPr>
              <a:t>practical steps to take </a:t>
            </a:r>
            <a:r>
              <a:rPr lang="en-US" sz="1800" b="1" dirty="0" smtClean="0">
                <a:solidFill>
                  <a:schemeClr val="accent1"/>
                </a:solidFill>
                <a:ea typeface="Calibri"/>
                <a:cs typeface="Times New Roman"/>
              </a:rPr>
              <a:t>include</a:t>
            </a:r>
            <a:endParaRPr lang="en-GB" sz="1800" b="1" dirty="0" smtClean="0">
              <a:solidFill>
                <a:schemeClr val="accent1"/>
              </a:solidFill>
              <a:ea typeface="Calibri"/>
              <a:cs typeface="Times New Roman"/>
            </a:endParaRPr>
          </a:p>
          <a:p>
            <a:pPr marL="177800" indent="-177800"/>
            <a:r>
              <a:rPr lang="en-US" sz="1600" dirty="0">
                <a:solidFill>
                  <a:schemeClr val="tx1"/>
                </a:solidFill>
              </a:rPr>
              <a:t>A</a:t>
            </a:r>
            <a:r>
              <a:rPr lang="en-US" sz="1600" dirty="0" smtClean="0">
                <a:solidFill>
                  <a:schemeClr val="tx1"/>
                </a:solidFill>
              </a:rPr>
              <a:t>gree </a:t>
            </a:r>
            <a:r>
              <a:rPr lang="en-US" sz="1600" dirty="0">
                <a:solidFill>
                  <a:schemeClr val="tx1"/>
                </a:solidFill>
              </a:rPr>
              <a:t>terms of reference and the purpose and objectives of your volunteer group</a:t>
            </a:r>
          </a:p>
          <a:p>
            <a:pPr marL="177800" indent="-177800"/>
            <a:r>
              <a:rPr lang="en-US" sz="1600" dirty="0">
                <a:solidFill>
                  <a:schemeClr val="tx1"/>
                </a:solidFill>
              </a:rPr>
              <a:t>H</a:t>
            </a:r>
            <a:r>
              <a:rPr lang="en-US" sz="1600" dirty="0" smtClean="0">
                <a:solidFill>
                  <a:schemeClr val="tx1"/>
                </a:solidFill>
              </a:rPr>
              <a:t>ave </a:t>
            </a:r>
            <a:r>
              <a:rPr lang="en-US" sz="1600" dirty="0">
                <a:solidFill>
                  <a:schemeClr val="tx1"/>
                </a:solidFill>
              </a:rPr>
              <a:t>a meeting agenda in advance, follow it (to avoid straying into risky areas) and keep </a:t>
            </a:r>
            <a:r>
              <a:rPr lang="en-US" sz="1600" dirty="0" smtClean="0">
                <a:solidFill>
                  <a:schemeClr val="tx1"/>
                </a:solidFill>
              </a:rPr>
              <a:t>minutes</a:t>
            </a:r>
          </a:p>
          <a:p>
            <a:pPr marL="177800" indent="-177800"/>
            <a:r>
              <a:rPr lang="en-US" sz="1600" dirty="0">
                <a:solidFill>
                  <a:schemeClr val="tx1"/>
                </a:solidFill>
              </a:rPr>
              <a:t>D</a:t>
            </a:r>
            <a:r>
              <a:rPr lang="en-US" sz="1600" dirty="0" smtClean="0">
                <a:solidFill>
                  <a:schemeClr val="tx1"/>
                </a:solidFill>
              </a:rPr>
              <a:t>o </a:t>
            </a:r>
            <a:r>
              <a:rPr lang="en-US" sz="1600" dirty="0">
                <a:solidFill>
                  <a:schemeClr val="tx1"/>
                </a:solidFill>
              </a:rPr>
              <a:t>not share future pricing or strategic information</a:t>
            </a:r>
          </a:p>
          <a:p>
            <a:pPr marL="177800" indent="-177800"/>
            <a:r>
              <a:rPr lang="en-US" sz="1600" dirty="0">
                <a:solidFill>
                  <a:schemeClr val="tx1"/>
                </a:solidFill>
              </a:rPr>
              <a:t>E</a:t>
            </a:r>
            <a:r>
              <a:rPr lang="en-US" sz="1600" dirty="0" smtClean="0">
                <a:solidFill>
                  <a:schemeClr val="tx1"/>
                </a:solidFill>
              </a:rPr>
              <a:t>xchange </a:t>
            </a:r>
            <a:r>
              <a:rPr lang="en-US" sz="1600" dirty="0">
                <a:solidFill>
                  <a:schemeClr val="tx1"/>
                </a:solidFill>
              </a:rPr>
              <a:t>any confidential information via the </a:t>
            </a:r>
            <a:r>
              <a:rPr lang="en-US" sz="1600" dirty="0" err="1">
                <a:solidFill>
                  <a:schemeClr val="tx1"/>
                </a:solidFill>
              </a:rPr>
              <a:t>IFoA</a:t>
            </a:r>
            <a:r>
              <a:rPr lang="en-US" sz="1600" dirty="0">
                <a:solidFill>
                  <a:schemeClr val="tx1"/>
                </a:solidFill>
              </a:rPr>
              <a:t> Executive rather than directly between members of your group</a:t>
            </a:r>
          </a:p>
          <a:p>
            <a:pPr marL="177800" indent="-177800"/>
            <a:r>
              <a:rPr lang="en-US" sz="1600" dirty="0" err="1">
                <a:solidFill>
                  <a:schemeClr val="tx1"/>
                </a:solidFill>
              </a:rPr>
              <a:t>A</a:t>
            </a:r>
            <a:r>
              <a:rPr lang="en-US" sz="1600" dirty="0" err="1" smtClean="0">
                <a:solidFill>
                  <a:schemeClr val="tx1"/>
                </a:solidFill>
              </a:rPr>
              <a:t>nonymise</a:t>
            </a:r>
            <a:r>
              <a:rPr lang="en-US" sz="1600" dirty="0" smtClean="0">
                <a:solidFill>
                  <a:schemeClr val="tx1"/>
                </a:solidFill>
              </a:rPr>
              <a:t> </a:t>
            </a:r>
            <a:r>
              <a:rPr lang="en-US" sz="1600" dirty="0">
                <a:solidFill>
                  <a:schemeClr val="tx1"/>
                </a:solidFill>
              </a:rPr>
              <a:t>collated information and aggregate the information presented so that individual firms are not disclosed nor do the firms themselves have access to information from other </a:t>
            </a:r>
            <a:r>
              <a:rPr lang="en-US" sz="1600" dirty="0" smtClean="0">
                <a:solidFill>
                  <a:schemeClr val="tx1"/>
                </a:solidFill>
              </a:rPr>
              <a:t>firms</a:t>
            </a:r>
          </a:p>
          <a:p>
            <a:pPr marL="625475" lvl="1" indent="-177800"/>
            <a:r>
              <a:rPr lang="en-US" sz="1200" dirty="0" smtClean="0">
                <a:solidFill>
                  <a:schemeClr val="tx1"/>
                </a:solidFill>
              </a:rPr>
              <a:t> </a:t>
            </a:r>
            <a:r>
              <a:rPr lang="en-US" sz="1400" dirty="0" smtClean="0">
                <a:solidFill>
                  <a:schemeClr val="tx1"/>
                </a:solidFill>
              </a:rPr>
              <a:t>when </a:t>
            </a:r>
            <a:r>
              <a:rPr lang="en-US" sz="1400" dirty="0">
                <a:solidFill>
                  <a:schemeClr val="tx1"/>
                </a:solidFill>
              </a:rPr>
              <a:t>conducting surveys arrange for an independent third party to conduct the survey</a:t>
            </a:r>
          </a:p>
          <a:p>
            <a:pPr marL="177800" indent="-177800"/>
            <a:r>
              <a:rPr lang="en-US" sz="1600" dirty="0">
                <a:solidFill>
                  <a:schemeClr val="tx1"/>
                </a:solidFill>
              </a:rPr>
              <a:t>K</a:t>
            </a:r>
            <a:r>
              <a:rPr lang="en-US" sz="1600" dirty="0" smtClean="0">
                <a:solidFill>
                  <a:schemeClr val="tx1"/>
                </a:solidFill>
              </a:rPr>
              <a:t>eep </a:t>
            </a:r>
            <a:r>
              <a:rPr lang="en-US" sz="1600" dirty="0">
                <a:solidFill>
                  <a:schemeClr val="tx1"/>
                </a:solidFill>
              </a:rPr>
              <a:t>a record of what information is exchanged</a:t>
            </a:r>
          </a:p>
          <a:p>
            <a:pPr marL="177800" indent="-177800"/>
            <a:r>
              <a:rPr lang="en-US" sz="1600" dirty="0">
                <a:solidFill>
                  <a:schemeClr val="tx1"/>
                </a:solidFill>
              </a:rPr>
              <a:t>U</a:t>
            </a:r>
            <a:r>
              <a:rPr lang="en-US" sz="1600" dirty="0" smtClean="0">
                <a:solidFill>
                  <a:schemeClr val="tx1"/>
                </a:solidFill>
              </a:rPr>
              <a:t>se </a:t>
            </a:r>
            <a:r>
              <a:rPr lang="en-US" sz="1600" dirty="0">
                <a:solidFill>
                  <a:schemeClr val="tx1"/>
                </a:solidFill>
              </a:rPr>
              <a:t>non-disclosure agreements (NDAs)/confidentiality agreements where appropriate. </a:t>
            </a:r>
            <a:endParaRPr lang="en-US" sz="1600" dirty="0" smtClean="0">
              <a:solidFill>
                <a:schemeClr val="tx1"/>
              </a:solidFill>
            </a:endParaRPr>
          </a:p>
          <a:p>
            <a:pPr marL="177800" indent="-177800"/>
            <a:r>
              <a:rPr lang="en-US" sz="1600" dirty="0" smtClean="0">
                <a:solidFill>
                  <a:schemeClr val="tx1"/>
                </a:solidFill>
              </a:rPr>
              <a:t>Avoid </a:t>
            </a:r>
            <a:r>
              <a:rPr lang="en-US" sz="1600" dirty="0">
                <a:solidFill>
                  <a:schemeClr val="tx1"/>
                </a:solidFill>
              </a:rPr>
              <a:t>making commercial recommendations in any project </a:t>
            </a:r>
            <a:r>
              <a:rPr lang="en-US" sz="1600" dirty="0" smtClean="0">
                <a:solidFill>
                  <a:schemeClr val="tx1"/>
                </a:solidFill>
              </a:rPr>
              <a:t>outputs</a:t>
            </a:r>
            <a:endParaRPr lang="en-GB" sz="12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sp>
        <p:nvSpPr>
          <p:cNvPr id="6" name="Date Placeholder 3"/>
          <p:cNvSpPr>
            <a:spLocks noGrp="1"/>
          </p:cNvSpPr>
          <p:nvPr>
            <p:ph type="dt" sz="half" idx="10"/>
          </p:nvPr>
        </p:nvSpPr>
        <p:spPr>
          <a:xfrm>
            <a:off x="428229" y="6410325"/>
            <a:ext cx="2184135" cy="331788"/>
          </a:xfrm>
        </p:spPr>
        <p:txBody>
          <a:bodyPr/>
          <a:lstStyle/>
          <a:p>
            <a:r>
              <a:rPr lang="en-GB" dirty="0" smtClean="0"/>
              <a:t>17 October 2018</a:t>
            </a:r>
            <a:endParaRPr lang="en-GB" dirty="0"/>
          </a:p>
        </p:txBody>
      </p:sp>
    </p:spTree>
    <p:extLst>
      <p:ext uri="{BB962C8B-B14F-4D97-AF65-F5344CB8AC3E}">
        <p14:creationId xmlns:p14="http://schemas.microsoft.com/office/powerpoint/2010/main" val="4033268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229" y="1557338"/>
            <a:ext cx="8982471" cy="5148000"/>
          </a:xfrm>
        </p:spPr>
        <p:txBody>
          <a:bodyPr/>
          <a:lstStyle/>
          <a:p>
            <a:endParaRPr lang="en-GB" sz="1200" dirty="0" smtClean="0"/>
          </a:p>
          <a:p>
            <a:endParaRPr lang="en-GB" sz="12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703" y="116632"/>
            <a:ext cx="4226947" cy="62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3"/>
          <p:cNvSpPr>
            <a:spLocks noGrp="1"/>
          </p:cNvSpPr>
          <p:nvPr>
            <p:ph type="dt" sz="half" idx="10"/>
          </p:nvPr>
        </p:nvSpPr>
        <p:spPr>
          <a:xfrm>
            <a:off x="428229" y="6410325"/>
            <a:ext cx="2184135" cy="331788"/>
          </a:xfrm>
        </p:spPr>
        <p:txBody>
          <a:bodyPr/>
          <a:lstStyle/>
          <a:p>
            <a:r>
              <a:rPr lang="en-GB" dirty="0" smtClean="0"/>
              <a:t>17 October 2018</a:t>
            </a:r>
            <a:endParaRPr lang="en-GB" dirty="0"/>
          </a:p>
        </p:txBody>
      </p:sp>
    </p:spTree>
    <p:extLst>
      <p:ext uri="{BB962C8B-B14F-4D97-AF65-F5344CB8AC3E}">
        <p14:creationId xmlns:p14="http://schemas.microsoft.com/office/powerpoint/2010/main" val="4131675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smtClean="0"/>
              <a:t>Competition Law Scenarios</a:t>
            </a:r>
            <a:endParaRPr lang="en-GB" dirty="0"/>
          </a:p>
        </p:txBody>
      </p:sp>
      <p:sp>
        <p:nvSpPr>
          <p:cNvPr id="2051" name="Rectangle 3"/>
          <p:cNvSpPr>
            <a:spLocks noGrp="1" noChangeArrowheads="1"/>
          </p:cNvSpPr>
          <p:nvPr>
            <p:ph type="subTitle" idx="1"/>
          </p:nvPr>
        </p:nvSpPr>
        <p:spPr>
          <a:xfrm>
            <a:off x="428229" y="2708275"/>
            <a:ext cx="6631517" cy="1296789"/>
          </a:xfrm>
        </p:spPr>
        <p:txBody>
          <a:bodyPr/>
          <a:lstStyle/>
          <a:p>
            <a:endParaRPr lang="en-GB" dirty="0" smtClean="0"/>
          </a:p>
          <a:p>
            <a:endParaRPr lang="en-GB" dirty="0"/>
          </a:p>
        </p:txBody>
      </p:sp>
      <p:sp>
        <p:nvSpPr>
          <p:cNvPr id="4" name="Rectangle 4"/>
          <p:cNvSpPr>
            <a:spLocks noGrp="1" noChangeArrowheads="1"/>
          </p:cNvSpPr>
          <p:nvPr>
            <p:ph type="dt" sz="half" idx="2"/>
          </p:nvPr>
        </p:nvSpPr>
        <p:spPr/>
        <p:txBody>
          <a:bodyPr/>
          <a:lstStyle/>
          <a:p>
            <a:r>
              <a:rPr lang="en-GB" dirty="0" smtClean="0"/>
              <a:t>17 October 2018</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1</a:t>
            </a:r>
            <a:endParaRPr lang="en-GB" dirty="0"/>
          </a:p>
        </p:txBody>
      </p:sp>
      <p:sp>
        <p:nvSpPr>
          <p:cNvPr id="3" name="Content Placeholder 2"/>
          <p:cNvSpPr>
            <a:spLocks noGrp="1"/>
          </p:cNvSpPr>
          <p:nvPr>
            <p:ph idx="1"/>
          </p:nvPr>
        </p:nvSpPr>
        <p:spPr>
          <a:xfrm>
            <a:off x="428229" y="1557338"/>
            <a:ext cx="9205291" cy="4031902"/>
          </a:xfrm>
        </p:spPr>
        <p:txBody>
          <a:bodyPr/>
          <a:lstStyle/>
          <a:p>
            <a:pPr marL="0" indent="0">
              <a:buNone/>
            </a:pPr>
            <a:r>
              <a:rPr lang="en-GB" b="1" dirty="0">
                <a:solidFill>
                  <a:schemeClr val="accent1"/>
                </a:solidFill>
                <a:latin typeface="+mj-lt"/>
                <a:ea typeface="+mj-ea"/>
                <a:cs typeface="+mj-cs"/>
              </a:rPr>
              <a:t>Working Party on Term Assurance products around the </a:t>
            </a:r>
            <a:r>
              <a:rPr lang="en-GB" b="1" dirty="0" smtClean="0">
                <a:solidFill>
                  <a:schemeClr val="accent1"/>
                </a:solidFill>
                <a:latin typeface="+mj-lt"/>
                <a:ea typeface="+mj-ea"/>
                <a:cs typeface="+mj-cs"/>
              </a:rPr>
              <a:t>world</a:t>
            </a:r>
            <a:endParaRPr lang="en-GB" b="1" dirty="0">
              <a:solidFill>
                <a:schemeClr val="accent1"/>
              </a:solidFill>
              <a:latin typeface="+mj-lt"/>
              <a:ea typeface="+mj-ea"/>
              <a:cs typeface="+mj-cs"/>
            </a:endParaRPr>
          </a:p>
          <a:p>
            <a:r>
              <a:rPr lang="en-GB" sz="1800" b="1" dirty="0" smtClean="0"/>
              <a:t>Who?	</a:t>
            </a:r>
          </a:p>
          <a:p>
            <a:pPr lvl="1"/>
            <a:r>
              <a:rPr lang="en-GB" sz="1800" dirty="0" smtClean="0"/>
              <a:t>Volunteer actuaries from different life assurers who do not operate in the same territories</a:t>
            </a:r>
            <a:r>
              <a:rPr lang="en-GB" sz="1400" dirty="0" smtClean="0"/>
              <a:t>	</a:t>
            </a:r>
          </a:p>
          <a:p>
            <a:r>
              <a:rPr lang="en-GB" sz="1800" b="1" dirty="0" smtClean="0"/>
              <a:t>What?</a:t>
            </a:r>
          </a:p>
          <a:p>
            <a:pPr lvl="1"/>
            <a:r>
              <a:rPr lang="en-GB" sz="1800" dirty="0"/>
              <a:t>Carrying out a study of term assurance provision in different </a:t>
            </a:r>
            <a:r>
              <a:rPr lang="en-GB" sz="1800" dirty="0" smtClean="0"/>
              <a:t>markets</a:t>
            </a:r>
          </a:p>
          <a:p>
            <a:pPr lvl="1"/>
            <a:r>
              <a:rPr lang="en-GB" sz="1800" dirty="0" smtClean="0"/>
              <a:t>Purpose is to understand areas of under-provision and the potential causes</a:t>
            </a:r>
            <a:endParaRPr lang="en-GB" sz="1800" dirty="0"/>
          </a:p>
          <a:p>
            <a:r>
              <a:rPr lang="en-GB" sz="1800" b="1" dirty="0" smtClean="0"/>
              <a:t>How?</a:t>
            </a:r>
          </a:p>
          <a:p>
            <a:pPr lvl="1"/>
            <a:r>
              <a:rPr lang="en-GB" sz="1800" dirty="0"/>
              <a:t>Analysis </a:t>
            </a:r>
            <a:r>
              <a:rPr lang="en-GB" sz="1800" dirty="0" smtClean="0"/>
              <a:t>of new </a:t>
            </a:r>
            <a:r>
              <a:rPr lang="en-GB" sz="1800" dirty="0"/>
              <a:t>business results from providers and </a:t>
            </a:r>
            <a:r>
              <a:rPr lang="en-GB" sz="1800" dirty="0" smtClean="0"/>
              <a:t>regulators</a:t>
            </a:r>
          </a:p>
          <a:p>
            <a:pPr lvl="1"/>
            <a:r>
              <a:rPr lang="en-GB" sz="1800" dirty="0" smtClean="0"/>
              <a:t>Publicly available data gathered through government-sponsored surveys</a:t>
            </a:r>
          </a:p>
          <a:p>
            <a:pPr lvl="1"/>
            <a:r>
              <a:rPr lang="en-GB" sz="1800" dirty="0" smtClean="0"/>
              <a:t>Primary consumer research through a research agency</a:t>
            </a:r>
            <a:endParaRPr lang="en-GB" sz="1800" dirty="0"/>
          </a:p>
          <a:p>
            <a:endParaRPr lang="en-GB" sz="1800" dirty="0" smtClean="0"/>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sp>
        <p:nvSpPr>
          <p:cNvPr id="13" name="Rectangle 4"/>
          <p:cNvSpPr>
            <a:spLocks noGrp="1" noChangeArrowheads="1"/>
          </p:cNvSpPr>
          <p:nvPr>
            <p:ph type="dt" sz="half" idx="4294967295"/>
          </p:nvPr>
        </p:nvSpPr>
        <p:spPr>
          <a:xfrm>
            <a:off x="428229" y="6410325"/>
            <a:ext cx="2378471" cy="331788"/>
          </a:xfrm>
          <a:prstGeom prst="rect">
            <a:avLst/>
          </a:prstGeom>
        </p:spPr>
        <p:txBody>
          <a:bodyPr/>
          <a:lstStyle/>
          <a:p>
            <a:r>
              <a:rPr lang="en-GB" dirty="0" smtClean="0"/>
              <a:t>17 October 2018</a:t>
            </a:r>
            <a:endParaRPr lang="en-GB" dirty="0"/>
          </a:p>
        </p:txBody>
      </p:sp>
    </p:spTree>
    <p:extLst>
      <p:ext uri="{BB962C8B-B14F-4D97-AF65-F5344CB8AC3E}">
        <p14:creationId xmlns:p14="http://schemas.microsoft.com/office/powerpoint/2010/main" val="222944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2</a:t>
            </a:r>
            <a:endParaRPr lang="en-GB" dirty="0"/>
          </a:p>
        </p:txBody>
      </p:sp>
      <p:sp>
        <p:nvSpPr>
          <p:cNvPr id="3" name="Content Placeholder 2"/>
          <p:cNvSpPr>
            <a:spLocks noGrp="1"/>
          </p:cNvSpPr>
          <p:nvPr>
            <p:ph idx="1"/>
          </p:nvPr>
        </p:nvSpPr>
        <p:spPr>
          <a:xfrm>
            <a:off x="428229" y="1557338"/>
            <a:ext cx="9205291" cy="4031902"/>
          </a:xfrm>
        </p:spPr>
        <p:txBody>
          <a:bodyPr/>
          <a:lstStyle/>
          <a:p>
            <a:pPr marL="0" indent="0">
              <a:buNone/>
            </a:pPr>
            <a:r>
              <a:rPr lang="en-GB" b="1" dirty="0">
                <a:solidFill>
                  <a:schemeClr val="accent1"/>
                </a:solidFill>
                <a:latin typeface="+mj-lt"/>
                <a:ea typeface="+mj-ea"/>
                <a:cs typeface="+mj-cs"/>
              </a:rPr>
              <a:t>Working Party </a:t>
            </a:r>
            <a:r>
              <a:rPr lang="en-GB" b="1" dirty="0" smtClean="0">
                <a:solidFill>
                  <a:schemeClr val="accent1"/>
                </a:solidFill>
                <a:latin typeface="+mj-lt"/>
                <a:ea typeface="+mj-ea"/>
                <a:cs typeface="+mj-cs"/>
              </a:rPr>
              <a:t>supporting pre-consultation activity with a government that is considering a change to state pension age</a:t>
            </a:r>
            <a:endParaRPr lang="en-GB" b="1" dirty="0">
              <a:solidFill>
                <a:schemeClr val="accent1"/>
              </a:solidFill>
              <a:latin typeface="+mj-lt"/>
              <a:ea typeface="+mj-ea"/>
              <a:cs typeface="+mj-cs"/>
            </a:endParaRPr>
          </a:p>
          <a:p>
            <a:r>
              <a:rPr lang="en-GB" sz="1800" b="1" dirty="0" smtClean="0"/>
              <a:t>Who?	</a:t>
            </a:r>
          </a:p>
          <a:p>
            <a:pPr lvl="1"/>
            <a:r>
              <a:rPr lang="en-GB" sz="1800" dirty="0" smtClean="0"/>
              <a:t>Volunteer actuaries from various pension providers and consultancies and an </a:t>
            </a:r>
            <a:r>
              <a:rPr lang="en-GB" sz="1800" dirty="0" err="1" smtClean="0"/>
              <a:t>IFoA</a:t>
            </a:r>
            <a:r>
              <a:rPr lang="en-GB" sz="1800" dirty="0" smtClean="0"/>
              <a:t> Executive staff member from the Public Affairs function</a:t>
            </a:r>
            <a:endParaRPr lang="en-GB" sz="1400" dirty="0" smtClean="0"/>
          </a:p>
          <a:p>
            <a:r>
              <a:rPr lang="en-GB" sz="1800" b="1" dirty="0" smtClean="0"/>
              <a:t>What?</a:t>
            </a:r>
          </a:p>
          <a:p>
            <a:pPr lvl="1"/>
            <a:r>
              <a:rPr lang="en-GB" sz="1800" dirty="0" smtClean="0"/>
              <a:t>Providing opinions and insights on different increases to the state pension age and different timescales for introducing changes</a:t>
            </a:r>
            <a:endParaRPr lang="en-GB" sz="1800" dirty="0"/>
          </a:p>
          <a:p>
            <a:r>
              <a:rPr lang="en-GB" sz="1800" b="1" dirty="0" smtClean="0"/>
              <a:t>How?</a:t>
            </a:r>
          </a:p>
          <a:p>
            <a:pPr lvl="1"/>
            <a:r>
              <a:rPr lang="en-GB" sz="1800" dirty="0"/>
              <a:t>C</a:t>
            </a:r>
            <a:r>
              <a:rPr lang="en-GB" sz="1800" dirty="0" smtClean="0"/>
              <a:t>onference calls with policy makers in the relevant government department</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a:p>
        </p:txBody>
      </p:sp>
      <p:sp>
        <p:nvSpPr>
          <p:cNvPr id="13" name="Rectangle 4"/>
          <p:cNvSpPr>
            <a:spLocks noGrp="1" noChangeArrowheads="1"/>
          </p:cNvSpPr>
          <p:nvPr>
            <p:ph type="dt" sz="half" idx="4294967295"/>
          </p:nvPr>
        </p:nvSpPr>
        <p:spPr>
          <a:xfrm>
            <a:off x="428229" y="6410325"/>
            <a:ext cx="2378471" cy="331788"/>
          </a:xfrm>
          <a:prstGeom prst="rect">
            <a:avLst/>
          </a:prstGeom>
        </p:spPr>
        <p:txBody>
          <a:bodyPr/>
          <a:lstStyle/>
          <a:p>
            <a:r>
              <a:rPr lang="en-GB" dirty="0" smtClean="0"/>
              <a:t>17 October 2018</a:t>
            </a:r>
            <a:endParaRPr lang="en-GB" dirty="0"/>
          </a:p>
        </p:txBody>
      </p:sp>
    </p:spTree>
    <p:extLst>
      <p:ext uri="{BB962C8B-B14F-4D97-AF65-F5344CB8AC3E}">
        <p14:creationId xmlns:p14="http://schemas.microsoft.com/office/powerpoint/2010/main" val="2669570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3</a:t>
            </a:r>
            <a:endParaRPr lang="en-GB" dirty="0"/>
          </a:p>
        </p:txBody>
      </p:sp>
      <p:sp>
        <p:nvSpPr>
          <p:cNvPr id="3" name="Content Placeholder 2"/>
          <p:cNvSpPr>
            <a:spLocks noGrp="1"/>
          </p:cNvSpPr>
          <p:nvPr>
            <p:ph idx="1"/>
          </p:nvPr>
        </p:nvSpPr>
        <p:spPr>
          <a:xfrm>
            <a:off x="428229" y="1557338"/>
            <a:ext cx="9205291" cy="4031902"/>
          </a:xfrm>
        </p:spPr>
        <p:txBody>
          <a:bodyPr/>
          <a:lstStyle/>
          <a:p>
            <a:pPr marL="0" indent="0">
              <a:buNone/>
            </a:pPr>
            <a:r>
              <a:rPr lang="en-GB" b="1" dirty="0" smtClean="0">
                <a:solidFill>
                  <a:schemeClr val="accent1"/>
                </a:solidFill>
                <a:latin typeface="+mj-lt"/>
                <a:ea typeface="+mj-ea"/>
                <a:cs typeface="+mj-cs"/>
              </a:rPr>
              <a:t>Scoping workshop for a new research project on the pricing of cyber insurance</a:t>
            </a:r>
            <a:endParaRPr lang="en-GB" b="1" dirty="0">
              <a:solidFill>
                <a:schemeClr val="accent1"/>
              </a:solidFill>
              <a:latin typeface="+mj-lt"/>
              <a:ea typeface="+mj-ea"/>
              <a:cs typeface="+mj-cs"/>
            </a:endParaRPr>
          </a:p>
          <a:p>
            <a:r>
              <a:rPr lang="en-GB" sz="1800" b="1" dirty="0" smtClean="0"/>
              <a:t>Who?	</a:t>
            </a:r>
          </a:p>
          <a:p>
            <a:pPr lvl="1"/>
            <a:r>
              <a:rPr lang="en-GB" sz="1800" dirty="0" smtClean="0"/>
              <a:t>Volunteer practitioners (actuaries and non-actuaries) and academic researchers</a:t>
            </a:r>
            <a:endParaRPr lang="en-GB" sz="1400" dirty="0" smtClean="0"/>
          </a:p>
          <a:p>
            <a:r>
              <a:rPr lang="en-GB" sz="1800" b="1" dirty="0" smtClean="0"/>
              <a:t>What?</a:t>
            </a:r>
          </a:p>
          <a:p>
            <a:pPr lvl="1"/>
            <a:r>
              <a:rPr lang="en-GB" sz="1800" dirty="0" smtClean="0"/>
              <a:t>Discussion of techniques for pricing cyber insurance for businesses</a:t>
            </a:r>
          </a:p>
          <a:p>
            <a:pPr lvl="1"/>
            <a:r>
              <a:rPr lang="en-GB" sz="1800" dirty="0" smtClean="0"/>
              <a:t>Identifying current gaps in existing body of knowledge and limitations of techniques</a:t>
            </a:r>
            <a:endParaRPr lang="en-GB" sz="1800" dirty="0"/>
          </a:p>
          <a:p>
            <a:r>
              <a:rPr lang="en-GB" sz="1800" b="1" dirty="0" smtClean="0"/>
              <a:t>How?</a:t>
            </a:r>
          </a:p>
          <a:p>
            <a:pPr lvl="1"/>
            <a:r>
              <a:rPr lang="en-GB" sz="1800" dirty="0" smtClean="0"/>
              <a:t>Face to face facilitated meeting run behind closed doors</a:t>
            </a:r>
            <a:endParaRPr lang="en-GB" sz="1800" dirty="0"/>
          </a:p>
          <a:p>
            <a:endParaRPr lang="en-GB" sz="1800" dirty="0" smtClean="0"/>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a:p>
        </p:txBody>
      </p:sp>
      <p:sp>
        <p:nvSpPr>
          <p:cNvPr id="13" name="Rectangle 4"/>
          <p:cNvSpPr>
            <a:spLocks noGrp="1" noChangeArrowheads="1"/>
          </p:cNvSpPr>
          <p:nvPr>
            <p:ph type="dt" sz="half" idx="4294967295"/>
          </p:nvPr>
        </p:nvSpPr>
        <p:spPr>
          <a:xfrm>
            <a:off x="428229" y="6410325"/>
            <a:ext cx="2378471" cy="331788"/>
          </a:xfrm>
          <a:prstGeom prst="rect">
            <a:avLst/>
          </a:prstGeom>
        </p:spPr>
        <p:txBody>
          <a:bodyPr/>
          <a:lstStyle/>
          <a:p>
            <a:r>
              <a:rPr lang="en-GB" dirty="0" smtClean="0"/>
              <a:t>17 October 2018</a:t>
            </a:r>
            <a:endParaRPr lang="en-GB" dirty="0"/>
          </a:p>
        </p:txBody>
      </p:sp>
    </p:spTree>
    <p:extLst>
      <p:ext uri="{BB962C8B-B14F-4D97-AF65-F5344CB8AC3E}">
        <p14:creationId xmlns:p14="http://schemas.microsoft.com/office/powerpoint/2010/main" val="3912371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4</a:t>
            </a:r>
            <a:endParaRPr lang="en-GB" dirty="0"/>
          </a:p>
        </p:txBody>
      </p:sp>
      <p:sp>
        <p:nvSpPr>
          <p:cNvPr id="3" name="Content Placeholder 2"/>
          <p:cNvSpPr>
            <a:spLocks noGrp="1"/>
          </p:cNvSpPr>
          <p:nvPr>
            <p:ph idx="1"/>
          </p:nvPr>
        </p:nvSpPr>
        <p:spPr>
          <a:xfrm>
            <a:off x="428229" y="1413322"/>
            <a:ext cx="9205291" cy="4031902"/>
          </a:xfrm>
        </p:spPr>
        <p:txBody>
          <a:bodyPr/>
          <a:lstStyle/>
          <a:p>
            <a:pPr marL="0" indent="0">
              <a:buNone/>
            </a:pPr>
            <a:r>
              <a:rPr lang="en-GB" b="1" dirty="0" smtClean="0">
                <a:solidFill>
                  <a:schemeClr val="accent1"/>
                </a:solidFill>
                <a:latin typeface="+mj-lt"/>
                <a:ea typeface="+mj-ea"/>
                <a:cs typeface="+mj-cs"/>
              </a:rPr>
              <a:t>Social activity after an </a:t>
            </a:r>
            <a:r>
              <a:rPr lang="en-GB" b="1" dirty="0" err="1" smtClean="0">
                <a:solidFill>
                  <a:schemeClr val="accent1"/>
                </a:solidFill>
                <a:latin typeface="+mj-lt"/>
                <a:ea typeface="+mj-ea"/>
                <a:cs typeface="+mj-cs"/>
              </a:rPr>
              <a:t>IFoA</a:t>
            </a:r>
            <a:r>
              <a:rPr lang="en-GB" b="1" dirty="0" smtClean="0">
                <a:solidFill>
                  <a:schemeClr val="accent1"/>
                </a:solidFill>
                <a:latin typeface="+mj-lt"/>
                <a:ea typeface="+mj-ea"/>
                <a:cs typeface="+mj-cs"/>
              </a:rPr>
              <a:t> Professionalism event hosted by a regional actuarial society</a:t>
            </a:r>
            <a:endParaRPr lang="en-GB" b="1" dirty="0">
              <a:solidFill>
                <a:schemeClr val="accent1"/>
              </a:solidFill>
              <a:latin typeface="+mj-lt"/>
              <a:ea typeface="+mj-ea"/>
              <a:cs typeface="+mj-cs"/>
            </a:endParaRPr>
          </a:p>
          <a:p>
            <a:r>
              <a:rPr lang="en-GB" sz="1800" b="1" dirty="0" smtClean="0"/>
              <a:t>Who?	</a:t>
            </a:r>
          </a:p>
          <a:p>
            <a:pPr lvl="1"/>
            <a:r>
              <a:rPr lang="en-GB" sz="1800" dirty="0" smtClean="0"/>
              <a:t>A group of friends from different companies which cover a significant proportion of the local insurance market</a:t>
            </a:r>
          </a:p>
          <a:p>
            <a:r>
              <a:rPr lang="en-GB" sz="1800" b="1" dirty="0" smtClean="0"/>
              <a:t>What?</a:t>
            </a:r>
          </a:p>
          <a:p>
            <a:pPr lvl="1"/>
            <a:r>
              <a:rPr lang="en-GB" sz="1800" dirty="0"/>
              <a:t>Informal discussion on what is </a:t>
            </a:r>
            <a:r>
              <a:rPr lang="en-GB" sz="1800" dirty="0" smtClean="0"/>
              <a:t>keeping them awake at night from their job:</a:t>
            </a:r>
          </a:p>
          <a:p>
            <a:pPr lvl="2"/>
            <a:r>
              <a:rPr lang="en-GB" dirty="0" smtClean="0"/>
              <a:t>Difficult market conditions for new business</a:t>
            </a:r>
          </a:p>
          <a:p>
            <a:pPr lvl="2"/>
            <a:r>
              <a:rPr lang="en-GB" dirty="0" smtClean="0"/>
              <a:t>Visits from the regulator challenging the capital modelling approach</a:t>
            </a:r>
          </a:p>
          <a:p>
            <a:r>
              <a:rPr lang="en-GB" sz="1800" b="1" dirty="0" smtClean="0"/>
              <a:t>How?</a:t>
            </a:r>
          </a:p>
          <a:p>
            <a:pPr lvl="1"/>
            <a:r>
              <a:rPr lang="en-GB" sz="1800" dirty="0" smtClean="0"/>
              <a:t>Drinks </a:t>
            </a:r>
            <a:r>
              <a:rPr lang="en-GB" sz="1800" dirty="0"/>
              <a:t>and food at a local bar</a:t>
            </a:r>
          </a:p>
          <a:p>
            <a:endParaRPr lang="en-GB" sz="1800" dirty="0" smtClean="0"/>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a:p>
        </p:txBody>
      </p:sp>
      <p:sp>
        <p:nvSpPr>
          <p:cNvPr id="13" name="Rectangle 4"/>
          <p:cNvSpPr>
            <a:spLocks noGrp="1" noChangeArrowheads="1"/>
          </p:cNvSpPr>
          <p:nvPr>
            <p:ph type="dt" sz="half" idx="4294967295"/>
          </p:nvPr>
        </p:nvSpPr>
        <p:spPr>
          <a:xfrm>
            <a:off x="428229" y="6410325"/>
            <a:ext cx="2378471" cy="331788"/>
          </a:xfrm>
          <a:prstGeom prst="rect">
            <a:avLst/>
          </a:prstGeom>
        </p:spPr>
        <p:txBody>
          <a:bodyPr/>
          <a:lstStyle/>
          <a:p>
            <a:r>
              <a:rPr lang="en-GB" dirty="0" smtClean="0"/>
              <a:t>17 October 2018</a:t>
            </a:r>
            <a:endParaRPr lang="en-GB" dirty="0"/>
          </a:p>
        </p:txBody>
      </p:sp>
    </p:spTree>
    <p:extLst>
      <p:ext uri="{BB962C8B-B14F-4D97-AF65-F5344CB8AC3E}">
        <p14:creationId xmlns:p14="http://schemas.microsoft.com/office/powerpoint/2010/main" val="2556195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a:p>
        </p:txBody>
      </p:sp>
      <p:sp>
        <p:nvSpPr>
          <p:cNvPr id="10" name="Rectangular Callout 9"/>
          <p:cNvSpPr/>
          <p:nvPr/>
        </p:nvSpPr>
        <p:spPr>
          <a:xfrm>
            <a:off x="563870" y="693242"/>
            <a:ext cx="4245114"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5097016" y="693242"/>
            <a:ext cx="4245114"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76536" y="985838"/>
            <a:ext cx="3816424" cy="1143000"/>
          </a:xfrm>
        </p:spPr>
        <p:txBody>
          <a:bodyPr/>
          <a:lstStyle/>
          <a:p>
            <a:pPr algn="ctr"/>
            <a:r>
              <a:rPr lang="en-GB" sz="4800" dirty="0" smtClean="0">
                <a:solidFill>
                  <a:schemeClr val="bg1"/>
                </a:solidFill>
              </a:rPr>
              <a:t>Questions</a:t>
            </a:r>
            <a:endParaRPr lang="en-GB" sz="4800" dirty="0">
              <a:solidFill>
                <a:schemeClr val="bg1"/>
              </a:solidFill>
            </a:endParaRP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smtClean="0">
                <a:solidFill>
                  <a:schemeClr val="bg1"/>
                </a:solidFill>
              </a:rPr>
              <a:t>Comments</a:t>
            </a:r>
            <a:endParaRPr lang="en-GB" sz="4800" dirty="0">
              <a:solidFill>
                <a:schemeClr val="bg1"/>
              </a:solidFill>
            </a:endParaRPr>
          </a:p>
        </p:txBody>
      </p:sp>
      <p:sp>
        <p:nvSpPr>
          <p:cNvPr id="11" name="Rectangle 4"/>
          <p:cNvSpPr>
            <a:spLocks noGrp="1" noChangeArrowheads="1"/>
          </p:cNvSpPr>
          <p:nvPr>
            <p:ph type="dt" sz="half" idx="4294967295"/>
          </p:nvPr>
        </p:nvSpPr>
        <p:spPr>
          <a:xfrm>
            <a:off x="428229" y="6410325"/>
            <a:ext cx="2378471" cy="331788"/>
          </a:xfrm>
          <a:prstGeom prst="rect">
            <a:avLst/>
          </a:prstGeom>
        </p:spPr>
        <p:txBody>
          <a:bodyPr/>
          <a:lstStyle/>
          <a:p>
            <a:r>
              <a:rPr lang="en-GB" dirty="0" smtClean="0"/>
              <a:t>17 October 2018</a:t>
            </a:r>
            <a:endParaRPr lang="en-GB" dirty="0"/>
          </a:p>
        </p:txBody>
      </p:sp>
    </p:spTree>
    <p:extLst>
      <p:ext uri="{BB962C8B-B14F-4D97-AF65-F5344CB8AC3E}">
        <p14:creationId xmlns:p14="http://schemas.microsoft.com/office/powerpoint/2010/main" val="1825285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resources and support</a:t>
            </a:r>
            <a:endParaRPr lang="en-GB" dirty="0"/>
          </a:p>
        </p:txBody>
      </p:sp>
      <p:sp>
        <p:nvSpPr>
          <p:cNvPr id="3" name="Content Placeholder 2"/>
          <p:cNvSpPr>
            <a:spLocks noGrp="1"/>
          </p:cNvSpPr>
          <p:nvPr>
            <p:ph idx="1"/>
          </p:nvPr>
        </p:nvSpPr>
        <p:spPr>
          <a:xfrm>
            <a:off x="428229" y="1485330"/>
            <a:ext cx="6018317" cy="4031902"/>
          </a:xfrm>
        </p:spPr>
        <p:txBody>
          <a:bodyPr/>
          <a:lstStyle/>
          <a:p>
            <a:r>
              <a:rPr lang="en-GB" sz="1800" b="1" dirty="0" smtClean="0"/>
              <a:t>Competition Law Guidance </a:t>
            </a:r>
            <a:r>
              <a:rPr lang="en-GB" sz="1800" dirty="0" smtClean="0">
                <a:hlinkClick r:id="rId3"/>
              </a:rPr>
              <a:t>https</a:t>
            </a:r>
            <a:r>
              <a:rPr lang="en-GB" sz="1800" dirty="0">
                <a:hlinkClick r:id="rId3"/>
              </a:rPr>
              <a:t>://www.actuaries.org.uk/documents/ifoa-volunteer-information-pack-competition-law-guidance</a:t>
            </a:r>
            <a:r>
              <a:rPr lang="en-GB" sz="1800" dirty="0"/>
              <a:t> </a:t>
            </a:r>
          </a:p>
          <a:p>
            <a:r>
              <a:rPr lang="en-GB" sz="1800" b="1" dirty="0" smtClean="0"/>
              <a:t>Decision tree </a:t>
            </a:r>
            <a:r>
              <a:rPr lang="en-GB" sz="1800" dirty="0" smtClean="0"/>
              <a:t>(last page in Guidance)</a:t>
            </a:r>
          </a:p>
          <a:p>
            <a:r>
              <a:rPr lang="en-GB" sz="1800" b="1" dirty="0" smtClean="0"/>
              <a:t>Volunteer Induction Pack </a:t>
            </a:r>
            <a:r>
              <a:rPr lang="en-GB" sz="1800" dirty="0" smtClean="0"/>
              <a:t>(</a:t>
            </a:r>
            <a:r>
              <a:rPr lang="en-GB" sz="1800" dirty="0"/>
              <a:t>VIP) </a:t>
            </a:r>
            <a:r>
              <a:rPr lang="en-GB" sz="1800" dirty="0">
                <a:hlinkClick r:id="rId4"/>
              </a:rPr>
              <a:t>https://</a:t>
            </a:r>
            <a:r>
              <a:rPr lang="en-GB" sz="1800" dirty="0" smtClean="0">
                <a:hlinkClick r:id="rId4"/>
              </a:rPr>
              <a:t>www.actuaries.org.uk/get-involved/volunteering-ifoa/volunteer-information-pack-vip</a:t>
            </a:r>
            <a:r>
              <a:rPr lang="en-GB" sz="1800" dirty="0" smtClean="0"/>
              <a:t> </a:t>
            </a:r>
          </a:p>
          <a:p>
            <a:r>
              <a:rPr lang="en-GB" sz="1800" b="1" dirty="0" smtClean="0"/>
              <a:t>Executive team at the </a:t>
            </a:r>
            <a:r>
              <a:rPr lang="en-GB" sz="1800" b="1" dirty="0" err="1" smtClean="0"/>
              <a:t>IFoA</a:t>
            </a:r>
            <a:r>
              <a:rPr lang="en-GB" sz="1800" b="1" dirty="0" smtClean="0"/>
              <a:t> </a:t>
            </a:r>
            <a:r>
              <a:rPr lang="en-GB" sz="1800" dirty="0" smtClean="0"/>
              <a:t>– your key Executive contact is usually provided as part of your appointment letter/e-mail when accepting a volunteer position</a:t>
            </a:r>
          </a:p>
          <a:p>
            <a:pPr marL="0" indent="0">
              <a:buNone/>
            </a:pPr>
            <a:endParaRPr lang="en-GB" sz="1800" dirty="0"/>
          </a:p>
          <a:p>
            <a:pPr marL="0" indent="0">
              <a:buNone/>
            </a:pPr>
            <a:endParaRPr lang="en-GB" sz="1800" dirty="0" smtClean="0"/>
          </a:p>
          <a:p>
            <a:pPr marL="0" indent="0">
              <a:buNone/>
            </a:pPr>
            <a:r>
              <a:rPr lang="en-GB" sz="1800" b="1" dirty="0" smtClean="0">
                <a:solidFill>
                  <a:schemeClr val="accent1"/>
                </a:solidFill>
              </a:rPr>
              <a:t>	</a:t>
            </a:r>
            <a:r>
              <a:rPr lang="en-GB" sz="2000" b="1" dirty="0" smtClean="0">
                <a:solidFill>
                  <a:schemeClr val="accent1"/>
                </a:solidFill>
              </a:rPr>
              <a:t>Remember the Actuaries’ Code!</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sp>
        <p:nvSpPr>
          <p:cNvPr id="13" name="Rectangle 4"/>
          <p:cNvSpPr>
            <a:spLocks noGrp="1" noChangeArrowheads="1"/>
          </p:cNvSpPr>
          <p:nvPr>
            <p:ph type="dt" sz="half" idx="4294967295"/>
          </p:nvPr>
        </p:nvSpPr>
        <p:spPr>
          <a:xfrm>
            <a:off x="428229" y="6410325"/>
            <a:ext cx="2378471" cy="331788"/>
          </a:xfrm>
          <a:prstGeom prst="rect">
            <a:avLst/>
          </a:prstGeom>
        </p:spPr>
        <p:txBody>
          <a:bodyPr/>
          <a:lstStyle/>
          <a:p>
            <a:r>
              <a:rPr lang="en-GB" dirty="0" smtClean="0"/>
              <a:t>17 October 2018</a:t>
            </a:r>
            <a:endParaRPr lang="en-GB" dirty="0"/>
          </a:p>
        </p:txBody>
      </p:sp>
      <p:pic>
        <p:nvPicPr>
          <p:cNvPr id="7" name="Picture 6"/>
          <p:cNvPicPr>
            <a:picLocks noChangeAspect="1"/>
          </p:cNvPicPr>
          <p:nvPr/>
        </p:nvPicPr>
        <p:blipFill rotWithShape="1">
          <a:blip r:embed="rId5"/>
          <a:srcRect b="587"/>
          <a:stretch/>
        </p:blipFill>
        <p:spPr>
          <a:xfrm>
            <a:off x="6665674" y="1485264"/>
            <a:ext cx="2535798" cy="3600000"/>
          </a:xfrm>
          <a:prstGeom prst="rect">
            <a:avLst/>
          </a:prstGeom>
          <a:ln w="3175">
            <a:solidFill>
              <a:schemeClr val="tx1">
                <a:lumMod val="40000"/>
                <a:lumOff val="60000"/>
              </a:schemeClr>
            </a:solidFill>
          </a:ln>
        </p:spPr>
      </p:pic>
    </p:spTree>
    <p:extLst>
      <p:ext uri="{BB962C8B-B14F-4D97-AF65-F5344CB8AC3E}">
        <p14:creationId xmlns:p14="http://schemas.microsoft.com/office/powerpoint/2010/main" val="701398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pPr marL="177800" indent="-177800"/>
            <a:r>
              <a:rPr lang="en-GB" sz="2800" dirty="0" smtClean="0"/>
              <a:t>Overview of Competition Law</a:t>
            </a:r>
          </a:p>
          <a:p>
            <a:pPr marL="177800" indent="-177800"/>
            <a:r>
              <a:rPr lang="en-GB" sz="2800" dirty="0" smtClean="0"/>
              <a:t>Scenarios and discussion</a:t>
            </a:r>
          </a:p>
          <a:p>
            <a:pPr marL="177800" indent="-177800"/>
            <a:r>
              <a:rPr lang="en-GB" sz="2800" dirty="0" smtClean="0"/>
              <a:t>Q&amp;A</a:t>
            </a:r>
          </a:p>
          <a:p>
            <a:pPr marL="177800" indent="-177800"/>
            <a:r>
              <a:rPr lang="en-GB" sz="2800" dirty="0" smtClean="0"/>
              <a:t>Additional support and resources</a:t>
            </a:r>
          </a:p>
          <a:p>
            <a:pPr marL="0" indent="0">
              <a:buNone/>
            </a:pPr>
            <a:endParaRPr lang="en-GB" b="1" dirty="0" smtClean="0"/>
          </a:p>
          <a:p>
            <a:endParaRPr lang="en-GB" dirty="0" smtClean="0"/>
          </a:p>
          <a:p>
            <a:endParaRPr lang="en-GB" dirty="0"/>
          </a:p>
        </p:txBody>
      </p:sp>
      <p:sp>
        <p:nvSpPr>
          <p:cNvPr id="4" name="Date Placeholder 3"/>
          <p:cNvSpPr>
            <a:spLocks noGrp="1"/>
          </p:cNvSpPr>
          <p:nvPr>
            <p:ph type="dt" sz="half" idx="10"/>
          </p:nvPr>
        </p:nvSpPr>
        <p:spPr/>
        <p:txBody>
          <a:bodyPr/>
          <a:lstStyle/>
          <a:p>
            <a:r>
              <a:rPr lang="en-GB" dirty="0" smtClean="0"/>
              <a:t>17 October 2018</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6862" y="4941168"/>
            <a:ext cx="2842105" cy="1080000"/>
          </a:xfrm>
          <a:prstGeom prst="rect">
            <a:avLst/>
          </a:prstGeom>
        </p:spPr>
      </p:pic>
    </p:spTree>
    <p:extLst>
      <p:ext uri="{BB962C8B-B14F-4D97-AF65-F5344CB8AC3E}">
        <p14:creationId xmlns:p14="http://schemas.microsoft.com/office/powerpoint/2010/main" val="3084795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30" y="2564904"/>
            <a:ext cx="9052172" cy="1143000"/>
          </a:xfrm>
        </p:spPr>
        <p:txBody>
          <a:bodyPr/>
          <a:lstStyle/>
          <a:p>
            <a:pPr algn="ctr"/>
            <a:r>
              <a:rPr lang="en-GB" sz="4800" dirty="0" smtClean="0"/>
              <a:t>Thank you</a:t>
            </a:r>
            <a:endParaRPr lang="en-GB" sz="48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20</a:t>
            </a:fld>
            <a:endParaRPr lang="en-GB"/>
          </a:p>
        </p:txBody>
      </p:sp>
      <p:sp>
        <p:nvSpPr>
          <p:cNvPr id="13" name="Rectangle 4"/>
          <p:cNvSpPr>
            <a:spLocks noGrp="1" noChangeArrowheads="1"/>
          </p:cNvSpPr>
          <p:nvPr>
            <p:ph type="dt" sz="half" idx="4294967295"/>
          </p:nvPr>
        </p:nvSpPr>
        <p:spPr>
          <a:xfrm>
            <a:off x="428229" y="6410325"/>
            <a:ext cx="2378471" cy="331788"/>
          </a:xfrm>
          <a:prstGeom prst="rect">
            <a:avLst/>
          </a:prstGeom>
        </p:spPr>
        <p:txBody>
          <a:bodyPr/>
          <a:lstStyle/>
          <a:p>
            <a:r>
              <a:rPr lang="en-GB" dirty="0" smtClean="0"/>
              <a:t>17 October 2018</a:t>
            </a:r>
            <a:endParaRPr lang="en-GB" dirty="0"/>
          </a:p>
        </p:txBody>
      </p:sp>
    </p:spTree>
    <p:extLst>
      <p:ext uri="{BB962C8B-B14F-4D97-AF65-F5344CB8AC3E}">
        <p14:creationId xmlns:p14="http://schemas.microsoft.com/office/powerpoint/2010/main" val="3952341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GB" dirty="0" smtClean="0"/>
              <a:t>17 October 2018</a:t>
            </a:r>
            <a:endParaRPr lang="en-GB" dirty="0"/>
          </a:p>
        </p:txBody>
      </p:sp>
      <p:sp>
        <p:nvSpPr>
          <p:cNvPr id="7" name="Content Placeholder 7"/>
          <p:cNvSpPr txBox="1">
            <a:spLocks/>
          </p:cNvSpPr>
          <p:nvPr/>
        </p:nvSpPr>
        <p:spPr bwMode="auto">
          <a:xfrm>
            <a:off x="416496" y="3861048"/>
            <a:ext cx="9099788" cy="242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Clr>
                <a:schemeClr val="accent1"/>
              </a:buClr>
              <a:buFontTx/>
              <a:buNone/>
              <a:defRPr sz="2600">
                <a:solidFill>
                  <a:schemeClr val="bg1"/>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r>
              <a:rPr lang="en-GB" sz="1200" kern="0" dirty="0" smtClean="0"/>
              <a:t>The views expressed in this presentation are those of invited contributors and not necessarily those of the </a:t>
            </a:r>
            <a:r>
              <a:rPr lang="en-GB" sz="1200" kern="0" dirty="0" err="1" smtClean="0"/>
              <a:t>IFoA</a:t>
            </a:r>
            <a:r>
              <a:rPr lang="en-GB" sz="1200" kern="0" dirty="0" smtClean="0"/>
              <a:t>. The </a:t>
            </a:r>
            <a:r>
              <a:rPr lang="en-GB" sz="1200" kern="0" dirty="0" err="1" smtClean="0"/>
              <a:t>IFoA</a:t>
            </a:r>
            <a:r>
              <a:rPr lang="en-GB" sz="1200" kern="0" dirty="0" smtClean="0"/>
              <a:t> does not endorse any of the views stated, nor any claims or representations made in this presentation and accept no responsibility or liability to any person for loss or damage suffered as a consequence of their placing reliance upon any view, claim or representation made in this presentation. </a:t>
            </a:r>
            <a:br>
              <a:rPr lang="en-GB" sz="1200" kern="0" dirty="0" smtClean="0"/>
            </a:br>
            <a:endParaRPr lang="en-GB" sz="1200" kern="0" dirty="0" smtClean="0"/>
          </a:p>
          <a:p>
            <a:r>
              <a:rPr lang="en-GB" sz="1200" kern="0" dirty="0" smtClean="0"/>
              <a:t>The information and expressions of opinion contained in this presentation are not intended to be a comprehensive study, nor to provide actuarial advice or advice of any nature and should not be treated as a substitute for specific advice concerning individual situations.  On no account may any part of this presentation be reproduced without the written permission of the </a:t>
            </a:r>
            <a:r>
              <a:rPr lang="en-GB" sz="1200" kern="0" dirty="0" err="1" smtClean="0"/>
              <a:t>IFoA</a:t>
            </a:r>
            <a:r>
              <a:rPr lang="en-GB" sz="1200" kern="0" dirty="0" smtClean="0"/>
              <a:t>.</a:t>
            </a:r>
            <a:endParaRPr lang="en-GB" sz="1200" kern="0" dirty="0"/>
          </a:p>
        </p:txBody>
      </p:sp>
    </p:spTree>
    <p:extLst>
      <p:ext uri="{BB962C8B-B14F-4D97-AF65-F5344CB8AC3E}">
        <p14:creationId xmlns:p14="http://schemas.microsoft.com/office/powerpoint/2010/main" val="633293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smtClean="0"/>
              <a:t>Competition Law: An Overview</a:t>
            </a:r>
            <a:endParaRPr lang="en-GB" dirty="0"/>
          </a:p>
        </p:txBody>
      </p:sp>
      <p:sp>
        <p:nvSpPr>
          <p:cNvPr id="2051" name="Rectangle 3"/>
          <p:cNvSpPr>
            <a:spLocks noGrp="1" noChangeArrowheads="1"/>
          </p:cNvSpPr>
          <p:nvPr>
            <p:ph type="subTitle" idx="1"/>
          </p:nvPr>
        </p:nvSpPr>
        <p:spPr>
          <a:xfrm>
            <a:off x="428229" y="2708275"/>
            <a:ext cx="6631517" cy="1296789"/>
          </a:xfrm>
        </p:spPr>
        <p:txBody>
          <a:bodyPr/>
          <a:lstStyle/>
          <a:p>
            <a:r>
              <a:rPr lang="en-GB" dirty="0" smtClean="0"/>
              <a:t>Simon Stokes, Partner, Blake Morgan LLP</a:t>
            </a:r>
          </a:p>
          <a:p>
            <a:endParaRPr lang="en-GB" dirty="0" smtClean="0"/>
          </a:p>
          <a:p>
            <a:endParaRPr lang="en-GB" dirty="0"/>
          </a:p>
        </p:txBody>
      </p:sp>
      <p:sp>
        <p:nvSpPr>
          <p:cNvPr id="5" name="Rectangle 4"/>
          <p:cNvSpPr>
            <a:spLocks noGrp="1" noChangeArrowheads="1"/>
          </p:cNvSpPr>
          <p:nvPr>
            <p:ph type="dt" sz="half" idx="2"/>
          </p:nvPr>
        </p:nvSpPr>
        <p:spPr>
          <a:xfrm>
            <a:off x="428229" y="6410325"/>
            <a:ext cx="2378471" cy="331788"/>
          </a:xfrm>
        </p:spPr>
        <p:txBody>
          <a:bodyPr/>
          <a:lstStyle/>
          <a:p>
            <a:r>
              <a:rPr lang="en-GB" dirty="0" smtClean="0"/>
              <a:t>17 October 2018</a:t>
            </a:r>
            <a:endParaRPr lang="en-GB" dirty="0"/>
          </a:p>
        </p:txBody>
      </p:sp>
    </p:spTree>
    <p:extLst>
      <p:ext uri="{BB962C8B-B14F-4D97-AF65-F5344CB8AC3E}">
        <p14:creationId xmlns:p14="http://schemas.microsoft.com/office/powerpoint/2010/main" val="3914299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presentation</a:t>
            </a:r>
            <a:endParaRPr lang="en-GB" dirty="0"/>
          </a:p>
        </p:txBody>
      </p:sp>
      <p:sp>
        <p:nvSpPr>
          <p:cNvPr id="3" name="Content Placeholder 2"/>
          <p:cNvSpPr>
            <a:spLocks noGrp="1"/>
          </p:cNvSpPr>
          <p:nvPr>
            <p:ph idx="1"/>
          </p:nvPr>
        </p:nvSpPr>
        <p:spPr/>
        <p:txBody>
          <a:bodyPr/>
          <a:lstStyle/>
          <a:p>
            <a:pPr marL="0" indent="0">
              <a:buNone/>
            </a:pPr>
            <a:r>
              <a:rPr lang="en-GB" sz="1600" b="1" dirty="0" smtClean="0">
                <a:solidFill>
                  <a:schemeClr val="accent1"/>
                </a:solidFill>
              </a:rPr>
              <a:t>What is competition law and why it is important</a:t>
            </a:r>
          </a:p>
          <a:p>
            <a:pPr marL="177800" indent="-177800"/>
            <a:r>
              <a:rPr lang="en-GB" sz="1400" dirty="0" smtClean="0"/>
              <a:t>What it covers</a:t>
            </a:r>
          </a:p>
          <a:p>
            <a:pPr marL="177800" indent="-177800"/>
            <a:r>
              <a:rPr lang="en-GB" sz="1400" dirty="0" smtClean="0"/>
              <a:t>Risks of breaching it</a:t>
            </a:r>
          </a:p>
          <a:p>
            <a:pPr marL="177800" indent="-177800"/>
            <a:r>
              <a:rPr lang="en-GB" sz="1400" dirty="0" smtClean="0"/>
              <a:t>Areas of most relevance to </a:t>
            </a:r>
            <a:r>
              <a:rPr lang="en-GB" sz="1400" dirty="0" err="1" smtClean="0"/>
              <a:t>IFoA</a:t>
            </a:r>
            <a:r>
              <a:rPr lang="en-GB" sz="1400" dirty="0" smtClean="0"/>
              <a:t> and volunteers and groups</a:t>
            </a:r>
          </a:p>
          <a:p>
            <a:pPr marL="177800" indent="-177800"/>
            <a:endParaRPr lang="en-GB" sz="1400" dirty="0" smtClean="0"/>
          </a:p>
          <a:p>
            <a:pPr marL="0" indent="0">
              <a:spcBef>
                <a:spcPts val="1200"/>
              </a:spcBef>
              <a:buNone/>
            </a:pPr>
            <a:r>
              <a:rPr lang="en-GB" sz="1600" b="1" dirty="0" smtClean="0">
                <a:solidFill>
                  <a:schemeClr val="accent1"/>
                </a:solidFill>
              </a:rPr>
              <a:t>Steps to help avoid breaching competition law</a:t>
            </a:r>
          </a:p>
          <a:p>
            <a:pPr marL="177800" indent="-177800"/>
            <a:r>
              <a:rPr lang="en-GB" sz="1400" dirty="0" smtClean="0"/>
              <a:t>Assess competition law risk at the outset</a:t>
            </a:r>
          </a:p>
          <a:p>
            <a:pPr marL="177800" indent="-177800"/>
            <a:r>
              <a:rPr lang="en-GB" sz="1400" dirty="0" smtClean="0"/>
              <a:t>Practical steps</a:t>
            </a:r>
          </a:p>
          <a:p>
            <a:pPr marL="177800" indent="-177800"/>
            <a:r>
              <a:rPr lang="en-GB" sz="1400" dirty="0" smtClean="0"/>
              <a:t>Decision tree </a:t>
            </a:r>
          </a:p>
          <a:p>
            <a:pPr marL="177800" indent="-177800"/>
            <a:endParaRPr lang="en-GB" sz="1400" b="1" dirty="0"/>
          </a:p>
          <a:p>
            <a:pPr marL="0" indent="0">
              <a:buNone/>
            </a:pPr>
            <a:r>
              <a:rPr lang="en-GB" sz="1600" b="1" dirty="0" smtClean="0">
                <a:solidFill>
                  <a:schemeClr val="accent1"/>
                </a:solidFill>
              </a:rPr>
              <a:t>Scenarios and Q&amp;A</a:t>
            </a:r>
            <a:endParaRPr lang="en-GB" sz="1600" b="1" dirty="0">
              <a:solidFill>
                <a:schemeClr val="accent1"/>
              </a:solidFill>
            </a:endParaRPr>
          </a:p>
          <a:p>
            <a:pPr marL="0" indent="0">
              <a:buNone/>
            </a:pPr>
            <a:endParaRPr lang="en-GB" sz="1200" b="1" dirty="0" smtClean="0"/>
          </a:p>
          <a:p>
            <a:endParaRPr lang="en-GB" sz="1200" dirty="0" smtClean="0"/>
          </a:p>
          <a:p>
            <a:endParaRPr lang="en-GB" sz="1200" dirty="0"/>
          </a:p>
        </p:txBody>
      </p:sp>
      <p:sp>
        <p:nvSpPr>
          <p:cNvPr id="4" name="Date Placeholder 3"/>
          <p:cNvSpPr>
            <a:spLocks noGrp="1"/>
          </p:cNvSpPr>
          <p:nvPr>
            <p:ph type="dt" sz="half" idx="10"/>
          </p:nvPr>
        </p:nvSpPr>
        <p:spPr/>
        <p:txBody>
          <a:bodyPr/>
          <a:lstStyle/>
          <a:p>
            <a:r>
              <a:rPr lang="en-GB" dirty="0" smtClean="0"/>
              <a:t>17 October 2018</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a:p>
        </p:txBody>
      </p:sp>
    </p:spTree>
    <p:extLst>
      <p:ext uri="{BB962C8B-B14F-4D97-AF65-F5344CB8AC3E}">
        <p14:creationId xmlns:p14="http://schemas.microsoft.com/office/powerpoint/2010/main" val="3790182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competition law?</a:t>
            </a:r>
            <a:endParaRPr lang="en-GB" dirty="0"/>
          </a:p>
        </p:txBody>
      </p:sp>
      <p:sp>
        <p:nvSpPr>
          <p:cNvPr id="3" name="Content Placeholder 2"/>
          <p:cNvSpPr>
            <a:spLocks noGrp="1"/>
          </p:cNvSpPr>
          <p:nvPr>
            <p:ph idx="1"/>
          </p:nvPr>
        </p:nvSpPr>
        <p:spPr/>
        <p:txBody>
          <a:bodyPr/>
          <a:lstStyle/>
          <a:p>
            <a:pPr marL="0" indent="0">
              <a:buNone/>
            </a:pPr>
            <a:r>
              <a:rPr lang="en-GB" sz="1600" b="1" dirty="0">
                <a:solidFill>
                  <a:schemeClr val="accent1"/>
                </a:solidFill>
              </a:rPr>
              <a:t>C</a:t>
            </a:r>
            <a:r>
              <a:rPr lang="en-GB" sz="1600" b="1" dirty="0" smtClean="0">
                <a:solidFill>
                  <a:schemeClr val="accent1"/>
                </a:solidFill>
              </a:rPr>
              <a:t>ompetition law is about ensuring competition in markets</a:t>
            </a:r>
          </a:p>
          <a:p>
            <a:pPr marL="177800" indent="-177800"/>
            <a:r>
              <a:rPr lang="en-GB" sz="1400" dirty="0" smtClean="0"/>
              <a:t>Competition has benefits</a:t>
            </a:r>
          </a:p>
          <a:p>
            <a:pPr marL="625475" lvl="1" indent="-177800"/>
            <a:r>
              <a:rPr lang="en-GB" sz="1200" dirty="0" smtClean="0"/>
              <a:t>Lower prices</a:t>
            </a:r>
          </a:p>
          <a:p>
            <a:pPr marL="625475" lvl="1" indent="-177800"/>
            <a:r>
              <a:rPr lang="en-GB" sz="1200" dirty="0" smtClean="0"/>
              <a:t>Better products</a:t>
            </a:r>
          </a:p>
          <a:p>
            <a:pPr marL="625475" lvl="1" indent="-177800"/>
            <a:r>
              <a:rPr lang="en-GB" sz="1200" dirty="0" smtClean="0"/>
              <a:t>Wider choice for consumers</a:t>
            </a:r>
          </a:p>
          <a:p>
            <a:pPr marL="625475" lvl="1" indent="-177800"/>
            <a:r>
              <a:rPr lang="en-GB" sz="1200" dirty="0" smtClean="0"/>
              <a:t>Greater efficiency than under a monopoly</a:t>
            </a:r>
          </a:p>
          <a:p>
            <a:pPr marL="177800" indent="-177800"/>
            <a:r>
              <a:rPr lang="en-GB" sz="1400" dirty="0" smtClean="0"/>
              <a:t>Consumer welfare a core concern of Competition Regulators</a:t>
            </a:r>
          </a:p>
          <a:p>
            <a:pPr marL="177800" indent="-177800"/>
            <a:r>
              <a:rPr lang="en-GB" sz="1400" dirty="0" smtClean="0"/>
              <a:t>More than 130 systems of competition law in the world – </a:t>
            </a:r>
            <a:r>
              <a:rPr lang="en-GB" sz="1400" dirty="0" smtClean="0">
                <a:hlinkClick r:id="rId2"/>
              </a:rPr>
              <a:t>www.oecd.org/competition</a:t>
            </a:r>
            <a:endParaRPr lang="en-GB" sz="1400" dirty="0" smtClean="0"/>
          </a:p>
          <a:p>
            <a:pPr marL="177800" indent="-177800"/>
            <a:r>
              <a:rPr lang="en-GB" sz="1400" dirty="0" smtClean="0"/>
              <a:t>Focus on this presentation UK/EU law</a:t>
            </a:r>
          </a:p>
          <a:p>
            <a:pPr marL="625475" lvl="1" indent="-177800"/>
            <a:r>
              <a:rPr lang="en-GB" sz="1200" dirty="0" smtClean="0"/>
              <a:t>UK Competition Act 1998 (Chapter I and II prohibitions); Articles 101 and 102 of the Treaty on the Functioning of the European Union (TFEU)</a:t>
            </a:r>
          </a:p>
          <a:p>
            <a:pPr marL="0" lvl="0" indent="0">
              <a:buNone/>
            </a:pPr>
            <a:r>
              <a:rPr lang="en-GB" sz="1600" b="1" dirty="0">
                <a:solidFill>
                  <a:schemeClr val="accent1"/>
                </a:solidFill>
              </a:rPr>
              <a:t>Competition law focuses on</a:t>
            </a:r>
          </a:p>
          <a:p>
            <a:pPr marL="177800" lvl="0" indent="-177800"/>
            <a:r>
              <a:rPr lang="en-GB" sz="1400" dirty="0" smtClean="0"/>
              <a:t>Anti-competitive agreements (Chapter I prohibition UK; Article 101 TFEU)</a:t>
            </a:r>
          </a:p>
          <a:p>
            <a:pPr marL="177800" lvl="0" indent="-177800"/>
            <a:r>
              <a:rPr lang="en-GB" sz="1400" dirty="0" smtClean="0"/>
              <a:t>Abuse of substantial market power (dominance) (Chapter II prohibition UK; Article 102 TFEU)</a:t>
            </a:r>
          </a:p>
          <a:p>
            <a:pPr marL="177800" lvl="0" indent="-177800"/>
            <a:r>
              <a:rPr lang="en-GB" sz="1400" dirty="0" smtClean="0"/>
              <a:t>[Mergers, acts of public authorities (e.g. State Aid/subsidies)]</a:t>
            </a:r>
            <a:endParaRPr lang="en-GB" sz="1400" dirty="0"/>
          </a:p>
          <a:p>
            <a:endParaRPr lang="en-GB" sz="1200" dirty="0" smtClean="0"/>
          </a:p>
          <a:p>
            <a:endParaRPr lang="en-GB" sz="12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a:t>
            </a:fld>
            <a:endParaRPr lang="en-GB"/>
          </a:p>
        </p:txBody>
      </p:sp>
      <p:sp>
        <p:nvSpPr>
          <p:cNvPr id="6" name="Date Placeholder 3"/>
          <p:cNvSpPr>
            <a:spLocks noGrp="1"/>
          </p:cNvSpPr>
          <p:nvPr>
            <p:ph type="dt" sz="half" idx="10"/>
          </p:nvPr>
        </p:nvSpPr>
        <p:spPr>
          <a:xfrm>
            <a:off x="428229" y="6410325"/>
            <a:ext cx="2184135" cy="331788"/>
          </a:xfrm>
        </p:spPr>
        <p:txBody>
          <a:bodyPr/>
          <a:lstStyle/>
          <a:p>
            <a:r>
              <a:rPr lang="en-GB" dirty="0" smtClean="0"/>
              <a:t>17 October 2018</a:t>
            </a:r>
            <a:endParaRPr lang="en-GB" dirty="0"/>
          </a:p>
        </p:txBody>
      </p:sp>
    </p:spTree>
    <p:extLst>
      <p:ext uri="{BB962C8B-B14F-4D97-AF65-F5344CB8AC3E}">
        <p14:creationId xmlns:p14="http://schemas.microsoft.com/office/powerpoint/2010/main" val="666354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competition law?</a:t>
            </a:r>
            <a:endParaRPr lang="en-GB" dirty="0"/>
          </a:p>
        </p:txBody>
      </p:sp>
      <p:sp>
        <p:nvSpPr>
          <p:cNvPr id="3" name="Content Placeholder 2"/>
          <p:cNvSpPr>
            <a:spLocks noGrp="1"/>
          </p:cNvSpPr>
          <p:nvPr>
            <p:ph idx="1"/>
          </p:nvPr>
        </p:nvSpPr>
        <p:spPr/>
        <p:txBody>
          <a:bodyPr/>
          <a:lstStyle/>
          <a:p>
            <a:pPr marL="0" indent="0">
              <a:buNone/>
            </a:pPr>
            <a:r>
              <a:rPr lang="en-GB" sz="1800" b="1" dirty="0" smtClean="0">
                <a:solidFill>
                  <a:schemeClr val="accent1"/>
                </a:solidFill>
              </a:rPr>
              <a:t>Anti-competitive agreements are prohibited</a:t>
            </a:r>
          </a:p>
          <a:p>
            <a:pPr marL="177800" indent="-177800"/>
            <a:r>
              <a:rPr lang="en-US" sz="1600" dirty="0" smtClean="0"/>
              <a:t>Cartels </a:t>
            </a:r>
            <a:r>
              <a:rPr lang="en-US" sz="1600" dirty="0"/>
              <a:t>(for example price fixing or market sharing agreements or understandings or agreements to exclude others from certain </a:t>
            </a:r>
            <a:r>
              <a:rPr lang="en-US" sz="1600" dirty="0" smtClean="0"/>
              <a:t>markets or to restrict output/supply of products – </a:t>
            </a:r>
            <a:r>
              <a:rPr lang="en-US" sz="1600" dirty="0"/>
              <a:t>these are always serious breaches of competition law which can never be justified)</a:t>
            </a:r>
          </a:p>
          <a:p>
            <a:pPr marL="177800" indent="-177800"/>
            <a:r>
              <a:rPr lang="en-US" sz="1600" dirty="0"/>
              <a:t>O</a:t>
            </a:r>
            <a:r>
              <a:rPr lang="en-US" sz="1600" dirty="0" smtClean="0"/>
              <a:t>ther agreements</a:t>
            </a:r>
            <a:r>
              <a:rPr lang="en-US" sz="1600" dirty="0"/>
              <a:t>, decisions or concerted practices </a:t>
            </a:r>
            <a:r>
              <a:rPr lang="en-US" sz="1600" dirty="0" smtClean="0"/>
              <a:t>(which </a:t>
            </a:r>
            <a:r>
              <a:rPr lang="en-US" sz="1600" dirty="0"/>
              <a:t>need not be formal or in </a:t>
            </a:r>
            <a:r>
              <a:rPr lang="en-US" sz="1600" dirty="0" smtClean="0"/>
              <a:t>writing) which have as their object or effect the restriction of competition (unless they have a redeeming virtue such as enhancing economic efficiency)</a:t>
            </a:r>
          </a:p>
          <a:p>
            <a:pPr marL="625475" lvl="1" indent="-177800"/>
            <a:r>
              <a:rPr lang="en-US" sz="1400" dirty="0" smtClean="0"/>
              <a:t>They </a:t>
            </a:r>
            <a:r>
              <a:rPr lang="en-US" sz="1400" dirty="0"/>
              <a:t>can be informal understandings or coordinated conduct which allows the parties to gain a competitive advantage to the detriment of other businesses or consumers, for example by limiting how aggressively they may compete or by coordinating their </a:t>
            </a:r>
            <a:r>
              <a:rPr lang="en-US" sz="1400" dirty="0" err="1" smtClean="0"/>
              <a:t>behaviour</a:t>
            </a:r>
            <a:r>
              <a:rPr lang="en-US" sz="1400" dirty="0" smtClean="0"/>
              <a:t>  </a:t>
            </a:r>
          </a:p>
          <a:p>
            <a:pPr marL="625475" lvl="1" indent="-177800"/>
            <a:r>
              <a:rPr lang="en-US" sz="1400" dirty="0" smtClean="0"/>
              <a:t>They </a:t>
            </a:r>
            <a:r>
              <a:rPr lang="en-US" sz="1400" dirty="0"/>
              <a:t>can include the decisions of membership bodies such as the </a:t>
            </a:r>
            <a:r>
              <a:rPr lang="en-US" sz="1400" dirty="0" err="1"/>
              <a:t>IFoA</a:t>
            </a:r>
            <a:r>
              <a:rPr lang="en-US" sz="1400" dirty="0"/>
              <a:t> – for example recommendations or best practice </a:t>
            </a:r>
            <a:r>
              <a:rPr lang="en-US" sz="1400" dirty="0" smtClean="0"/>
              <a:t>procedures</a:t>
            </a:r>
          </a:p>
          <a:p>
            <a:pPr marL="625475" lvl="1" indent="-177800"/>
            <a:r>
              <a:rPr lang="en-US" sz="1400" dirty="0" err="1" smtClean="0"/>
              <a:t>IFoA</a:t>
            </a:r>
            <a:r>
              <a:rPr lang="en-US" sz="1400" dirty="0" smtClean="0"/>
              <a:t>, its members and volunteers/groups need to take competition law seriously as </a:t>
            </a:r>
            <a:r>
              <a:rPr lang="en-US" sz="1400" dirty="0" err="1" smtClean="0"/>
              <a:t>IFoA</a:t>
            </a:r>
            <a:r>
              <a:rPr lang="en-US" sz="1400" dirty="0" smtClean="0"/>
              <a:t> supported activities are likely to involve representatives of competitor firms meeting or working together </a:t>
            </a:r>
            <a:endParaRPr lang="en-GB" sz="1400" dirty="0" smtClean="0"/>
          </a:p>
          <a:p>
            <a:endParaRPr lang="en-GB" sz="1200" dirty="0" smtClean="0"/>
          </a:p>
          <a:p>
            <a:endParaRPr lang="en-GB" sz="12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a:p>
        </p:txBody>
      </p:sp>
      <p:sp>
        <p:nvSpPr>
          <p:cNvPr id="6" name="Date Placeholder 3"/>
          <p:cNvSpPr>
            <a:spLocks noGrp="1"/>
          </p:cNvSpPr>
          <p:nvPr>
            <p:ph type="dt" sz="half" idx="10"/>
          </p:nvPr>
        </p:nvSpPr>
        <p:spPr>
          <a:xfrm>
            <a:off x="428229" y="6410325"/>
            <a:ext cx="2184135" cy="331788"/>
          </a:xfrm>
        </p:spPr>
        <p:txBody>
          <a:bodyPr/>
          <a:lstStyle/>
          <a:p>
            <a:r>
              <a:rPr lang="en-GB" dirty="0" smtClean="0"/>
              <a:t>17 October 2018</a:t>
            </a:r>
            <a:endParaRPr lang="en-GB" dirty="0"/>
          </a:p>
        </p:txBody>
      </p:sp>
    </p:spTree>
    <p:extLst>
      <p:ext uri="{BB962C8B-B14F-4D97-AF65-F5344CB8AC3E}">
        <p14:creationId xmlns:p14="http://schemas.microsoft.com/office/powerpoint/2010/main" val="3946311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competition law?</a:t>
            </a:r>
            <a:endParaRPr lang="en-GB" dirty="0"/>
          </a:p>
        </p:txBody>
      </p:sp>
      <p:sp>
        <p:nvSpPr>
          <p:cNvPr id="3" name="Content Placeholder 2"/>
          <p:cNvSpPr>
            <a:spLocks noGrp="1"/>
          </p:cNvSpPr>
          <p:nvPr>
            <p:ph idx="1"/>
          </p:nvPr>
        </p:nvSpPr>
        <p:spPr/>
        <p:txBody>
          <a:bodyPr/>
          <a:lstStyle/>
          <a:p>
            <a:pPr marL="0" indent="0">
              <a:buNone/>
            </a:pPr>
            <a:r>
              <a:rPr lang="en-GB" sz="1800" b="1" dirty="0" smtClean="0">
                <a:solidFill>
                  <a:schemeClr val="accent1"/>
                </a:solidFill>
              </a:rPr>
              <a:t>Examples of anti-competitive agreements</a:t>
            </a:r>
          </a:p>
          <a:p>
            <a:pPr marL="177800" indent="-177800"/>
            <a:r>
              <a:rPr lang="en-US" sz="1600" dirty="0" smtClean="0"/>
              <a:t>Information Exchange</a:t>
            </a:r>
          </a:p>
          <a:p>
            <a:pPr marL="625475" lvl="1" indent="-177800"/>
            <a:r>
              <a:rPr lang="en-US" sz="1400" dirty="0"/>
              <a:t>T</a:t>
            </a:r>
            <a:r>
              <a:rPr lang="en-US" sz="1400" dirty="0" smtClean="0"/>
              <a:t>he </a:t>
            </a:r>
            <a:r>
              <a:rPr lang="en-US" sz="1400" dirty="0"/>
              <a:t>exchange of information between experts or more generally through the publication of the work of a group.  Information exchange is likely to infringe competition law where commercially sensitive data is exchanged (for example current prices and/or pricing intentions, or information is exchanged about a firm's future strategy) which can then allow competitors to modify and/or align their </a:t>
            </a:r>
            <a:r>
              <a:rPr lang="en-US" sz="1400" dirty="0" err="1"/>
              <a:t>behaviour</a:t>
            </a:r>
            <a:r>
              <a:rPr lang="en-US" sz="1400" dirty="0"/>
              <a:t> or which otherwise adversely affects other firms or </a:t>
            </a:r>
            <a:r>
              <a:rPr lang="en-US" sz="1400" dirty="0" smtClean="0"/>
              <a:t>consumers</a:t>
            </a:r>
          </a:p>
          <a:p>
            <a:pPr marL="625475" lvl="1" indent="-177800"/>
            <a:r>
              <a:rPr lang="en-US" sz="1400" dirty="0" smtClean="0"/>
              <a:t>As </a:t>
            </a:r>
            <a:r>
              <a:rPr lang="en-US" sz="1400" dirty="0"/>
              <a:t>a general rule:</a:t>
            </a:r>
          </a:p>
          <a:p>
            <a:pPr marL="979488" lvl="2" indent="-177800"/>
            <a:r>
              <a:rPr lang="en-US" sz="1400" dirty="0" smtClean="0"/>
              <a:t>the </a:t>
            </a:r>
            <a:r>
              <a:rPr lang="en-US" sz="1400" dirty="0"/>
              <a:t>exchange or disclosure of future commercial intentions (especially pricing intentions and strategic information) will infringe competition law</a:t>
            </a:r>
          </a:p>
          <a:p>
            <a:pPr marL="979488" lvl="2" indent="-177800"/>
            <a:r>
              <a:rPr lang="en-US" sz="1400" dirty="0" smtClean="0"/>
              <a:t>the </a:t>
            </a:r>
            <a:r>
              <a:rPr lang="en-US" sz="1400" dirty="0"/>
              <a:t>dissemination of historic aggregated and </a:t>
            </a:r>
            <a:r>
              <a:rPr lang="en-US" sz="1400" dirty="0" err="1"/>
              <a:t>anonymised</a:t>
            </a:r>
            <a:r>
              <a:rPr lang="en-US" sz="1400" dirty="0"/>
              <a:t> data is usually acceptable since it will not generally enable parties to co-ordinate their commercial conduct</a:t>
            </a:r>
          </a:p>
          <a:p>
            <a:pPr marL="979488" lvl="2" indent="-177800"/>
            <a:r>
              <a:rPr lang="en-US" sz="1400" dirty="0" smtClean="0"/>
              <a:t>the </a:t>
            </a:r>
            <a:r>
              <a:rPr lang="en-US" sz="1400" dirty="0"/>
              <a:t>exchange of data that is unrelated to the factors by which businesses compete will not raise competition </a:t>
            </a:r>
            <a:r>
              <a:rPr lang="en-US" sz="1400" dirty="0" smtClean="0"/>
              <a:t>concerns</a:t>
            </a:r>
            <a:endParaRPr lang="en-US" sz="1400" dirty="0"/>
          </a:p>
          <a:p>
            <a:pPr marL="177800" indent="-177800"/>
            <a:endParaRPr lang="en-GB" sz="1200" dirty="0" smtClean="0"/>
          </a:p>
          <a:p>
            <a:endParaRPr lang="en-GB" sz="1200" dirty="0"/>
          </a:p>
        </p:txBody>
      </p:sp>
      <p:sp>
        <p:nvSpPr>
          <p:cNvPr id="4" name="Date Placeholder 3"/>
          <p:cNvSpPr>
            <a:spLocks noGrp="1"/>
          </p:cNvSpPr>
          <p:nvPr>
            <p:ph type="dt" sz="half" idx="10"/>
          </p:nvPr>
        </p:nvSpPr>
        <p:spPr/>
        <p:txBody>
          <a:bodyPr/>
          <a:lstStyle/>
          <a:p>
            <a:fld id="{BC1242CF-12C1-4411-B532-E91306108269}" type="datetime4">
              <a:rPr lang="en-GB" smtClean="0"/>
              <a:pPr/>
              <a:t>17 October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a:p>
        </p:txBody>
      </p:sp>
    </p:spTree>
    <p:extLst>
      <p:ext uri="{BB962C8B-B14F-4D97-AF65-F5344CB8AC3E}">
        <p14:creationId xmlns:p14="http://schemas.microsoft.com/office/powerpoint/2010/main" val="1544792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competition law?</a:t>
            </a:r>
            <a:endParaRPr lang="en-GB" dirty="0"/>
          </a:p>
        </p:txBody>
      </p:sp>
      <p:sp>
        <p:nvSpPr>
          <p:cNvPr id="3" name="Content Placeholder 2"/>
          <p:cNvSpPr>
            <a:spLocks noGrp="1"/>
          </p:cNvSpPr>
          <p:nvPr>
            <p:ph idx="1"/>
          </p:nvPr>
        </p:nvSpPr>
        <p:spPr/>
        <p:txBody>
          <a:bodyPr/>
          <a:lstStyle/>
          <a:p>
            <a:pPr marL="0" indent="0">
              <a:buNone/>
            </a:pPr>
            <a:r>
              <a:rPr lang="en-GB" sz="1800" b="1" dirty="0" smtClean="0">
                <a:solidFill>
                  <a:schemeClr val="accent1"/>
                </a:solidFill>
              </a:rPr>
              <a:t>Examples of anti-competitive agreements</a:t>
            </a:r>
          </a:p>
          <a:p>
            <a:pPr marL="177800" indent="-177800"/>
            <a:r>
              <a:rPr lang="en-US" sz="1600" dirty="0" smtClean="0"/>
              <a:t>Price </a:t>
            </a:r>
            <a:r>
              <a:rPr lang="en-US" sz="1600" dirty="0"/>
              <a:t>(and other) </a:t>
            </a:r>
            <a:r>
              <a:rPr lang="en-US" sz="1600" dirty="0" err="1" smtClean="0"/>
              <a:t>signalling</a:t>
            </a:r>
            <a:endParaRPr lang="en-US" sz="1600" dirty="0" smtClean="0"/>
          </a:p>
          <a:p>
            <a:pPr marL="625475" lvl="1" indent="-177800"/>
            <a:r>
              <a:rPr lang="en-US" sz="1400" dirty="0" smtClean="0"/>
              <a:t>This </a:t>
            </a:r>
            <a:r>
              <a:rPr lang="en-US" sz="1400" dirty="0"/>
              <a:t>can arise if volunteer group members use public means to indicate to the market that there is an intention to raise prices (e.g. "the </a:t>
            </a:r>
            <a:r>
              <a:rPr lang="en-US" sz="1400" dirty="0" err="1"/>
              <a:t>IFoA</a:t>
            </a:r>
            <a:r>
              <a:rPr lang="en-US" sz="1400" dirty="0"/>
              <a:t> advises the UK public that UK insurance premiums will have to rise by 10% in 2019</a:t>
            </a:r>
            <a:r>
              <a:rPr lang="en-US" sz="1400" dirty="0" smtClean="0"/>
              <a:t>") </a:t>
            </a:r>
          </a:p>
          <a:p>
            <a:pPr marL="625475" lvl="1" indent="-177800"/>
            <a:r>
              <a:rPr lang="en-US" sz="1400" dirty="0" smtClean="0"/>
              <a:t>Recommendations </a:t>
            </a:r>
            <a:r>
              <a:rPr lang="en-US" sz="1400" dirty="0"/>
              <a:t>as to the terms on which products are offered may also be problematic especially if they concern </a:t>
            </a:r>
            <a:r>
              <a:rPr lang="en-US" sz="1400" dirty="0" smtClean="0"/>
              <a:t>prices</a:t>
            </a:r>
            <a:endParaRPr lang="en-US" sz="1400" dirty="0"/>
          </a:p>
          <a:p>
            <a:pPr marL="177800" indent="-177800"/>
            <a:endParaRPr lang="en-GB" sz="1200" dirty="0" smtClean="0"/>
          </a:p>
          <a:p>
            <a:pPr marL="0" lvl="0" indent="0">
              <a:buNone/>
            </a:pPr>
            <a:r>
              <a:rPr lang="en-GB" sz="1800" b="1" dirty="0">
                <a:solidFill>
                  <a:schemeClr val="accent1"/>
                </a:solidFill>
              </a:rPr>
              <a:t>Abuse of substantial market power (dominant position) is prohibited</a:t>
            </a:r>
          </a:p>
          <a:p>
            <a:pPr marL="177800" lvl="0" indent="-177800"/>
            <a:r>
              <a:rPr lang="en-US" sz="1600" dirty="0" smtClean="0"/>
              <a:t>Dominance is where firm has substantial market power that enables it to behave independently on the market with regard to competitors, customers and ultimately consumers</a:t>
            </a:r>
          </a:p>
          <a:p>
            <a:pPr marL="625475" lvl="1" indent="-177800"/>
            <a:r>
              <a:rPr lang="en-US" sz="1400" dirty="0" smtClean="0"/>
              <a:t>Reduce prices to drive out competition (“predatory pricing”)</a:t>
            </a:r>
          </a:p>
          <a:p>
            <a:pPr marL="625475" lvl="1" indent="-177800"/>
            <a:r>
              <a:rPr lang="en-US" sz="1400" dirty="0" smtClean="0"/>
              <a:t>Other tactics to exclude competitors</a:t>
            </a:r>
          </a:p>
          <a:p>
            <a:pPr marL="625475" lvl="1" indent="-177800"/>
            <a:r>
              <a:rPr lang="en-US" sz="1400" dirty="0" smtClean="0"/>
              <a:t>Charge excessive prices or otherwise abusively exploit its position in the market</a:t>
            </a:r>
          </a:p>
          <a:p>
            <a:pPr marL="447675" lvl="1" indent="0">
              <a:buNone/>
            </a:pPr>
            <a:endParaRPr lang="en-GB" sz="1200" b="1" dirty="0">
              <a:solidFill>
                <a:srgbClr val="D9AB16"/>
              </a:solidFill>
            </a:endParaRPr>
          </a:p>
          <a:p>
            <a:pPr marL="0" indent="0">
              <a:buNone/>
            </a:pPr>
            <a:endParaRPr lang="en-GB" sz="12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a:p>
        </p:txBody>
      </p:sp>
      <p:sp>
        <p:nvSpPr>
          <p:cNvPr id="6" name="Date Placeholder 3"/>
          <p:cNvSpPr>
            <a:spLocks noGrp="1"/>
          </p:cNvSpPr>
          <p:nvPr>
            <p:ph type="dt" sz="half" idx="10"/>
          </p:nvPr>
        </p:nvSpPr>
        <p:spPr>
          <a:xfrm>
            <a:off x="428229" y="6410325"/>
            <a:ext cx="2184135" cy="331788"/>
          </a:xfrm>
        </p:spPr>
        <p:txBody>
          <a:bodyPr/>
          <a:lstStyle/>
          <a:p>
            <a:r>
              <a:rPr lang="en-GB" dirty="0" smtClean="0"/>
              <a:t>17 October 2018</a:t>
            </a:r>
            <a:endParaRPr lang="en-GB" dirty="0"/>
          </a:p>
        </p:txBody>
      </p:sp>
    </p:spTree>
    <p:extLst>
      <p:ext uri="{BB962C8B-B14F-4D97-AF65-F5344CB8AC3E}">
        <p14:creationId xmlns:p14="http://schemas.microsoft.com/office/powerpoint/2010/main" val="151434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Breaching competition law</a:t>
            </a:r>
            <a:endParaRPr lang="en-GB" dirty="0"/>
          </a:p>
        </p:txBody>
      </p:sp>
      <p:sp>
        <p:nvSpPr>
          <p:cNvPr id="3" name="Content Placeholder 2"/>
          <p:cNvSpPr>
            <a:spLocks noGrp="1"/>
          </p:cNvSpPr>
          <p:nvPr>
            <p:ph idx="1"/>
          </p:nvPr>
        </p:nvSpPr>
        <p:spPr/>
        <p:txBody>
          <a:bodyPr/>
          <a:lstStyle/>
          <a:p>
            <a:pPr marL="0" indent="0">
              <a:buNone/>
            </a:pPr>
            <a:r>
              <a:rPr lang="en-GB" sz="1800" b="1" dirty="0" smtClean="0">
                <a:solidFill>
                  <a:schemeClr val="accent1"/>
                </a:solidFill>
              </a:rPr>
              <a:t>Breaching competition law is a serious matter</a:t>
            </a:r>
          </a:p>
          <a:p>
            <a:pPr marL="177800" indent="-177800"/>
            <a:r>
              <a:rPr lang="en-US" sz="1600" dirty="0">
                <a:solidFill>
                  <a:schemeClr val="tx1"/>
                </a:solidFill>
              </a:rPr>
              <a:t>F</a:t>
            </a:r>
            <a:r>
              <a:rPr lang="en-US" sz="1600" dirty="0" smtClean="0">
                <a:solidFill>
                  <a:schemeClr val="tx1"/>
                </a:solidFill>
              </a:rPr>
              <a:t>ines </a:t>
            </a:r>
            <a:r>
              <a:rPr lang="en-US" sz="1600" dirty="0">
                <a:solidFill>
                  <a:schemeClr val="tx1"/>
                </a:solidFill>
              </a:rPr>
              <a:t>or penalties or other regulatory action (e.g. a requirement to cease or modify the conduct in question)</a:t>
            </a:r>
          </a:p>
          <a:p>
            <a:pPr marL="177800" indent="-177800"/>
            <a:r>
              <a:rPr lang="en-US" sz="1600" dirty="0">
                <a:solidFill>
                  <a:schemeClr val="tx1"/>
                </a:solidFill>
              </a:rPr>
              <a:t>D</a:t>
            </a:r>
            <a:r>
              <a:rPr lang="en-US" sz="1600" dirty="0" smtClean="0">
                <a:solidFill>
                  <a:schemeClr val="tx1"/>
                </a:solidFill>
              </a:rPr>
              <a:t>amages </a:t>
            </a:r>
            <a:r>
              <a:rPr lang="en-US" sz="1600" dirty="0">
                <a:solidFill>
                  <a:schemeClr val="tx1"/>
                </a:solidFill>
              </a:rPr>
              <a:t>claims from aggrieved businesses and consumers in the courts</a:t>
            </a:r>
          </a:p>
          <a:p>
            <a:pPr marL="177800" indent="-177800"/>
            <a:r>
              <a:rPr lang="en-US" sz="1600" dirty="0">
                <a:solidFill>
                  <a:schemeClr val="tx1"/>
                </a:solidFill>
              </a:rPr>
              <a:t>T</a:t>
            </a:r>
            <a:r>
              <a:rPr lang="en-US" sz="1600" dirty="0" smtClean="0">
                <a:solidFill>
                  <a:schemeClr val="tx1"/>
                </a:solidFill>
              </a:rPr>
              <a:t>he </a:t>
            </a:r>
            <a:r>
              <a:rPr lang="en-US" sz="1600" dirty="0">
                <a:solidFill>
                  <a:schemeClr val="tx1"/>
                </a:solidFill>
              </a:rPr>
              <a:t>commission of criminal offences</a:t>
            </a:r>
          </a:p>
          <a:p>
            <a:pPr marL="177800" indent="-177800"/>
            <a:r>
              <a:rPr lang="en-US" sz="1600" dirty="0">
                <a:solidFill>
                  <a:schemeClr val="tx1"/>
                </a:solidFill>
              </a:rPr>
              <a:t>T</a:t>
            </a:r>
            <a:r>
              <a:rPr lang="en-US" sz="1600" dirty="0" smtClean="0">
                <a:solidFill>
                  <a:schemeClr val="tx1"/>
                </a:solidFill>
              </a:rPr>
              <a:t>he </a:t>
            </a:r>
            <a:r>
              <a:rPr lang="en-US" sz="1600" dirty="0">
                <a:solidFill>
                  <a:schemeClr val="tx1"/>
                </a:solidFill>
              </a:rPr>
              <a:t>disqualification of company officers</a:t>
            </a:r>
          </a:p>
          <a:p>
            <a:pPr marL="177800" indent="-177800"/>
            <a:r>
              <a:rPr lang="en-US" sz="1600" dirty="0">
                <a:solidFill>
                  <a:schemeClr val="tx1"/>
                </a:solidFill>
              </a:rPr>
              <a:t>T</a:t>
            </a:r>
            <a:r>
              <a:rPr lang="en-US" sz="1600" dirty="0" smtClean="0">
                <a:solidFill>
                  <a:schemeClr val="tx1"/>
                </a:solidFill>
              </a:rPr>
              <a:t>ime </a:t>
            </a:r>
            <a:r>
              <a:rPr lang="en-US" sz="1600" dirty="0">
                <a:solidFill>
                  <a:schemeClr val="tx1"/>
                </a:solidFill>
              </a:rPr>
              <a:t>consuming and disruptive investigations from competition regulators whatever the final outcome of the investigation might be </a:t>
            </a:r>
          </a:p>
          <a:p>
            <a:pPr marL="177800" indent="-177800"/>
            <a:r>
              <a:rPr lang="en-US" sz="1600" dirty="0">
                <a:solidFill>
                  <a:schemeClr val="tx1"/>
                </a:solidFill>
              </a:rPr>
              <a:t>A</a:t>
            </a:r>
            <a:r>
              <a:rPr lang="en-US" sz="1600" dirty="0" smtClean="0">
                <a:solidFill>
                  <a:schemeClr val="tx1"/>
                </a:solidFill>
              </a:rPr>
              <a:t>dverse </a:t>
            </a:r>
            <a:r>
              <a:rPr lang="en-US" sz="1600" dirty="0">
                <a:solidFill>
                  <a:schemeClr val="tx1"/>
                </a:solidFill>
              </a:rPr>
              <a:t>publicity and reputational </a:t>
            </a:r>
            <a:r>
              <a:rPr lang="en-US" sz="1600" dirty="0" smtClean="0">
                <a:solidFill>
                  <a:schemeClr val="tx1"/>
                </a:solidFill>
              </a:rPr>
              <a:t>damage</a:t>
            </a:r>
          </a:p>
          <a:p>
            <a:pPr marL="177800" indent="-177800"/>
            <a:r>
              <a:rPr lang="en-US" sz="1600" dirty="0" smtClean="0">
                <a:solidFill>
                  <a:schemeClr val="tx1"/>
                </a:solidFill>
              </a:rPr>
              <a:t>[Anti-competitive agreements will be void/unenforceable]</a:t>
            </a:r>
            <a:endParaRPr lang="en-US" sz="1600" dirty="0">
              <a:solidFill>
                <a:schemeClr val="tx1"/>
              </a:solidFill>
            </a:endParaRPr>
          </a:p>
          <a:p>
            <a:pPr marL="177800" indent="-177800"/>
            <a:endParaRPr lang="en-GB" sz="1200" b="1" dirty="0">
              <a:solidFill>
                <a:srgbClr val="D9AB16"/>
              </a:solidFill>
            </a:endParaRPr>
          </a:p>
          <a:p>
            <a:pPr marL="0" indent="0">
              <a:buNone/>
            </a:pPr>
            <a:endParaRPr lang="en-GB" sz="12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a:p>
        </p:txBody>
      </p:sp>
      <p:sp>
        <p:nvSpPr>
          <p:cNvPr id="6" name="Date Placeholder 3"/>
          <p:cNvSpPr>
            <a:spLocks noGrp="1"/>
          </p:cNvSpPr>
          <p:nvPr>
            <p:ph type="dt" sz="half" idx="10"/>
          </p:nvPr>
        </p:nvSpPr>
        <p:spPr>
          <a:xfrm>
            <a:off x="428229" y="6410325"/>
            <a:ext cx="2184135" cy="331788"/>
          </a:xfrm>
        </p:spPr>
        <p:txBody>
          <a:bodyPr/>
          <a:lstStyle/>
          <a:p>
            <a:r>
              <a:rPr lang="en-GB" dirty="0" smtClean="0"/>
              <a:t>17 October 2018</a:t>
            </a:r>
            <a:endParaRPr lang="en-GB" dirty="0"/>
          </a:p>
        </p:txBody>
      </p:sp>
    </p:spTree>
    <p:extLst>
      <p:ext uri="{BB962C8B-B14F-4D97-AF65-F5344CB8AC3E}">
        <p14:creationId xmlns:p14="http://schemas.microsoft.com/office/powerpoint/2010/main" val="2944948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7E118D-0BD5-4B07-82F5-FB3FC91526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44028B8-EA1B-47CE-8D23-425BC9BE19F8}">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4D7D93BD-FE69-4CEE-9AEB-C504AB60C4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IFOA PowerPoint template 14 mid blue</Template>
  <TotalTime>1174</TotalTime>
  <Words>1363</Words>
  <Application>Microsoft Office PowerPoint</Application>
  <PresentationFormat>A4 Paper (210x297 mm)</PresentationFormat>
  <Paragraphs>193</Paragraphs>
  <Slides>21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IFOA PowerPoint template 14 mid blue</vt:lpstr>
      <vt:lpstr>What you need to know about Competition Law as a Volunteer</vt:lpstr>
      <vt:lpstr>Agenda</vt:lpstr>
      <vt:lpstr>Competition Law: An Overview</vt:lpstr>
      <vt:lpstr>This presentation</vt:lpstr>
      <vt:lpstr>What is competition law?</vt:lpstr>
      <vt:lpstr>What is competition law?</vt:lpstr>
      <vt:lpstr>What is competition law?</vt:lpstr>
      <vt:lpstr>What is competition law?</vt:lpstr>
      <vt:lpstr>Breaching competition law</vt:lpstr>
      <vt:lpstr>Steps to help compliance</vt:lpstr>
      <vt:lpstr>Steps to help compliance</vt:lpstr>
      <vt:lpstr>PowerPoint Presentation</vt:lpstr>
      <vt:lpstr>Competition Law Scenarios</vt:lpstr>
      <vt:lpstr>Scenario 1</vt:lpstr>
      <vt:lpstr>Scenario 2</vt:lpstr>
      <vt:lpstr>Scenario 3</vt:lpstr>
      <vt:lpstr>Scenario 4</vt:lpstr>
      <vt:lpstr>Questions</vt:lpstr>
      <vt:lpstr>Key resources and support</vt:lpstr>
      <vt:lpstr>Thank you</vt:lpstr>
      <vt:lpstr>PowerPoint Presentation</vt:lpstr>
    </vt:vector>
  </TitlesOfParts>
  <Company>The Actuarial Profession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Jennie Smart</cp:lastModifiedBy>
  <cp:revision>61</cp:revision>
  <cp:lastPrinted>2018-10-04T07:56:51Z</cp:lastPrinted>
  <dcterms:created xsi:type="dcterms:W3CDTF">2013-05-30T14:24:16Z</dcterms:created>
  <dcterms:modified xsi:type="dcterms:W3CDTF">2018-10-17T10:44:31Z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