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0" r:id="rId2"/>
    <p:sldId id="313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2" r:id="rId16"/>
    <p:sldId id="274" r:id="rId17"/>
    <p:sldId id="275" r:id="rId18"/>
    <p:sldId id="276" r:id="rId19"/>
    <p:sldId id="277" r:id="rId20"/>
    <p:sldId id="278" r:id="rId21"/>
    <p:sldId id="310" r:id="rId22"/>
    <p:sldId id="314" r:id="rId23"/>
    <p:sldId id="309" r:id="rId24"/>
  </p:sldIdLst>
  <p:sldSz cx="12192000" cy="6858000"/>
  <p:notesSz cx="6797675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eth Groarke" initials="GG" lastIdx="2" clrIdx="0">
    <p:extLst>
      <p:ext uri="{19B8F6BF-5375-455C-9EA6-DF929625EA0E}">
        <p15:presenceInfo xmlns:p15="http://schemas.microsoft.com/office/powerpoint/2012/main" userId="S-1-5-21-1960408961-1935655697-1177238915-163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C8"/>
    <a:srgbClr val="009CC8"/>
    <a:srgbClr val="D9AB16"/>
    <a:srgbClr val="D9D9D9"/>
    <a:srgbClr val="113458"/>
    <a:srgbClr val="1C0C09"/>
    <a:srgbClr val="300D09"/>
    <a:srgbClr val="ECECEC"/>
    <a:srgbClr val="4096B8"/>
    <a:srgbClr val="3F45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46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trends!$A$2</c:f>
              <c:strCache>
                <c:ptCount val="1"/>
                <c:pt idx="0">
                  <c:v>Banks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>
              <a:noFill/>
            </a:ln>
          </c:spPr>
          <c:invertIfNegative val="0"/>
          <c:cat>
            <c:numRef>
              <c:f>trends!$B$1:$D$1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trends!$B$2:$D$2</c:f>
              <c:numCache>
                <c:formatCode>General</c:formatCode>
                <c:ptCount val="3"/>
                <c:pt idx="0">
                  <c:v>49</c:v>
                </c:pt>
                <c:pt idx="1">
                  <c:v>51</c:v>
                </c:pt>
                <c:pt idx="2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5-4CE1-A6E3-38D3D557EA84}"/>
            </c:ext>
          </c:extLst>
        </c:ser>
        <c:ser>
          <c:idx val="1"/>
          <c:order val="1"/>
          <c:tx>
            <c:strRef>
              <c:f>trends!$A$3</c:f>
              <c:strCache>
                <c:ptCount val="1"/>
                <c:pt idx="0">
                  <c:v>Insurers</c:v>
                </c:pt>
              </c:strCache>
            </c:strRef>
          </c:tx>
          <c:spPr>
            <a:prstGeom prst="rect">
              <a:avLst/>
            </a:prstGeom>
            <a:solidFill>
              <a:schemeClr val="accent2"/>
            </a:solidFill>
            <a:ln>
              <a:noFill/>
            </a:ln>
          </c:spPr>
          <c:invertIfNegative val="0"/>
          <c:cat>
            <c:numRef>
              <c:f>trends!$B$1:$D$1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trends!$B$3:$D$3</c:f>
              <c:numCache>
                <c:formatCode>General</c:formatCode>
                <c:ptCount val="3"/>
                <c:pt idx="0">
                  <c:v>46</c:v>
                </c:pt>
                <c:pt idx="1">
                  <c:v>43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5-4CE1-A6E3-38D3D557EA84}"/>
            </c:ext>
          </c:extLst>
        </c:ser>
        <c:ser>
          <c:idx val="2"/>
          <c:order val="2"/>
          <c:tx>
            <c:strRef>
              <c:f>trends!$A$4</c:f>
              <c:strCache>
                <c:ptCount val="1"/>
                <c:pt idx="0">
                  <c:v>Asset mgrs</c:v>
                </c:pt>
              </c:strCache>
            </c:strRef>
          </c:tx>
          <c:spPr>
            <a:prstGeom prst="rect">
              <a:avLst/>
            </a:prstGeom>
            <a:solidFill>
              <a:schemeClr val="accent3"/>
            </a:solidFill>
            <a:ln>
              <a:noFill/>
            </a:ln>
          </c:spPr>
          <c:invertIfNegative val="0"/>
          <c:cat>
            <c:numRef>
              <c:f>trends!$B$1:$D$1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trends!$B$4:$D$4</c:f>
              <c:numCache>
                <c:formatCode>General</c:formatCode>
                <c:ptCount val="3"/>
                <c:pt idx="0">
                  <c:v>33</c:v>
                </c:pt>
                <c:pt idx="1">
                  <c:v>37</c:v>
                </c:pt>
                <c:pt idx="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25-4CE1-A6E3-38D3D557EA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2315599"/>
        <c:axId val="1092289679"/>
      </c:barChart>
      <c:catAx>
        <c:axId val="1092315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pPr>
            <a:endParaRPr lang="en-US"/>
          </a:p>
        </c:txPr>
        <c:crossAx val="1092289679"/>
        <c:crosses val="autoZero"/>
        <c:auto val="1"/>
        <c:lblAlgn val="ctr"/>
        <c:lblOffset val="100"/>
        <c:noMultiLvlLbl val="0"/>
      </c:catAx>
      <c:valAx>
        <c:axId val="1092289679"/>
        <c:scaling>
          <c:orientation val="minMax"/>
        </c:scaling>
        <c:delete val="0"/>
        <c:axPos val="l"/>
        <c:majorGridlines>
          <c:spPr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pPr>
            <a:endParaRPr lang="en-US"/>
          </a:p>
        </c:txPr>
        <c:crossAx val="1092315599"/>
        <c:crosses val="autoZero"/>
        <c:crossBetween val="between"/>
      </c:valAx>
      <c:spPr>
        <a:prstGeom prst="rect">
          <a:avLst/>
        </a:prstGeom>
        <a:noFill/>
        <a:ln>
          <a:noFill/>
          <a:miter/>
        </a:ln>
      </c:spPr>
    </c:plotArea>
    <c:legend>
      <c:legendPos val="b"/>
      <c:overlay val="0"/>
      <c:spPr>
        <a:prstGeom prst="rect">
          <a:avLst/>
        </a:prstGeom>
        <a:noFill/>
        <a:ln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defRPr>
          </a:pPr>
          <a:endParaRPr lang="en-US"/>
        </a:p>
      </c:txPr>
    </c:legend>
    <c:plotVisOnly val="1"/>
    <c:dispBlanksAs val="gap"/>
    <c:showDLblsOverMax val="0"/>
  </c:chart>
  <c:spPr>
    <a:prstGeom prst="rect">
      <a:avLst/>
    </a:prstGeom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6396BA-A582-4C60-B42A-713BD4B250A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99AAA35-4740-47AB-9F78-ED95B5EB3336}">
      <dgm:prSet/>
      <dgm:spPr/>
      <dgm:t>
        <a:bodyPr/>
        <a:lstStyle/>
        <a:p>
          <a:r>
            <a:rPr lang="en-GB"/>
            <a:t>There are several subject areas which can enchance OR and focus attention on the importance of:</a:t>
          </a:r>
          <a:endParaRPr lang="en-US"/>
        </a:p>
      </dgm:t>
    </dgm:pt>
    <dgm:pt modelId="{6B11E723-3AA8-4B83-BB38-D7DC5601CA22}" type="parTrans" cxnId="{096699E2-6B8F-4702-BE48-7EBF9DB26077}">
      <dgm:prSet/>
      <dgm:spPr/>
      <dgm:t>
        <a:bodyPr/>
        <a:lstStyle/>
        <a:p>
          <a:endParaRPr lang="en-US"/>
        </a:p>
      </dgm:t>
    </dgm:pt>
    <dgm:pt modelId="{5B49F674-B9DC-450A-AC6B-B4460680789D}" type="sibTrans" cxnId="{096699E2-6B8F-4702-BE48-7EBF9DB26077}">
      <dgm:prSet/>
      <dgm:spPr/>
      <dgm:t>
        <a:bodyPr/>
        <a:lstStyle/>
        <a:p>
          <a:endParaRPr lang="en-US"/>
        </a:p>
      </dgm:t>
    </dgm:pt>
    <dgm:pt modelId="{B7C87AAE-749D-4764-A32E-FC2A0E11FC86}">
      <dgm:prSet/>
      <dgm:spPr/>
      <dgm:t>
        <a:bodyPr/>
        <a:lstStyle/>
        <a:p>
          <a:r>
            <a:rPr lang="en-GB"/>
            <a:t>Solid information technology</a:t>
          </a:r>
          <a:endParaRPr lang="en-US"/>
        </a:p>
      </dgm:t>
    </dgm:pt>
    <dgm:pt modelId="{407E35DF-82AA-4D2C-93CA-664C84E429CA}" type="parTrans" cxnId="{D3DC7FCB-74AB-4B07-84E8-6CA996ECA846}">
      <dgm:prSet/>
      <dgm:spPr/>
      <dgm:t>
        <a:bodyPr/>
        <a:lstStyle/>
        <a:p>
          <a:endParaRPr lang="en-US"/>
        </a:p>
      </dgm:t>
    </dgm:pt>
    <dgm:pt modelId="{8F61A040-B5F1-4034-9E14-CBE1CEC48C3A}" type="sibTrans" cxnId="{D3DC7FCB-74AB-4B07-84E8-6CA996ECA846}">
      <dgm:prSet/>
      <dgm:spPr/>
      <dgm:t>
        <a:bodyPr/>
        <a:lstStyle/>
        <a:p>
          <a:endParaRPr lang="en-US"/>
        </a:p>
      </dgm:t>
    </dgm:pt>
    <dgm:pt modelId="{9EDB36AD-E258-4E3C-A5B4-61FCA8CEBE2A}">
      <dgm:prSet/>
      <dgm:spPr/>
      <dgm:t>
        <a:bodyPr/>
        <a:lstStyle/>
        <a:p>
          <a:r>
            <a:rPr lang="en-GB"/>
            <a:t>Customer-centric organisation</a:t>
          </a:r>
          <a:endParaRPr lang="en-US"/>
        </a:p>
      </dgm:t>
    </dgm:pt>
    <dgm:pt modelId="{1A70A18F-C104-47A7-AF39-9EFAAC5FAF41}" type="parTrans" cxnId="{403FE18E-85B0-426A-898A-EBBE5496CB4D}">
      <dgm:prSet/>
      <dgm:spPr/>
      <dgm:t>
        <a:bodyPr/>
        <a:lstStyle/>
        <a:p>
          <a:endParaRPr lang="en-US"/>
        </a:p>
      </dgm:t>
    </dgm:pt>
    <dgm:pt modelId="{C1EFFDF7-E322-4CC8-808D-0B5626078206}" type="sibTrans" cxnId="{403FE18E-85B0-426A-898A-EBBE5496CB4D}">
      <dgm:prSet/>
      <dgm:spPr/>
      <dgm:t>
        <a:bodyPr/>
        <a:lstStyle/>
        <a:p>
          <a:endParaRPr lang="en-US"/>
        </a:p>
      </dgm:t>
    </dgm:pt>
    <dgm:pt modelId="{48F619FA-1A02-4EDD-A34E-4FACA1B53A37}">
      <dgm:prSet/>
      <dgm:spPr/>
      <dgm:t>
        <a:bodyPr/>
        <a:lstStyle/>
        <a:p>
          <a:r>
            <a:rPr lang="en-GB"/>
            <a:t>Operational resilience scenario framework</a:t>
          </a:r>
          <a:endParaRPr lang="en-US"/>
        </a:p>
      </dgm:t>
    </dgm:pt>
    <dgm:pt modelId="{4E6DB30C-1C3E-420E-A46E-74E4D26C9688}" type="parTrans" cxnId="{FD06D5E7-85E6-4D2D-8B37-0E16FBCC6880}">
      <dgm:prSet/>
      <dgm:spPr/>
      <dgm:t>
        <a:bodyPr/>
        <a:lstStyle/>
        <a:p>
          <a:endParaRPr lang="en-US"/>
        </a:p>
      </dgm:t>
    </dgm:pt>
    <dgm:pt modelId="{274AEE84-A960-4F13-A310-EAC7C6E4B6FD}" type="sibTrans" cxnId="{FD06D5E7-85E6-4D2D-8B37-0E16FBCC6880}">
      <dgm:prSet/>
      <dgm:spPr/>
      <dgm:t>
        <a:bodyPr/>
        <a:lstStyle/>
        <a:p>
          <a:endParaRPr lang="en-US"/>
        </a:p>
      </dgm:t>
    </dgm:pt>
    <dgm:pt modelId="{752F775F-B2A5-467F-AF93-8EA6860C2FD9}">
      <dgm:prSet/>
      <dgm:spPr/>
      <dgm:t>
        <a:bodyPr/>
        <a:lstStyle/>
        <a:p>
          <a:r>
            <a:rPr lang="en-GB"/>
            <a:t>BOE/PRA now have a robust enforcement framework; thus organisations must identify its level of OR maturity</a:t>
          </a:r>
          <a:endParaRPr lang="en-US"/>
        </a:p>
      </dgm:t>
    </dgm:pt>
    <dgm:pt modelId="{752C54E4-A0CD-4146-8939-411E946D3F86}" type="parTrans" cxnId="{8130C8F3-DF80-4971-835B-260A3FCB2390}">
      <dgm:prSet/>
      <dgm:spPr/>
      <dgm:t>
        <a:bodyPr/>
        <a:lstStyle/>
        <a:p>
          <a:endParaRPr lang="en-US"/>
        </a:p>
      </dgm:t>
    </dgm:pt>
    <dgm:pt modelId="{C9D5E1CD-14DA-41BC-9153-60252CA7B764}" type="sibTrans" cxnId="{8130C8F3-DF80-4971-835B-260A3FCB2390}">
      <dgm:prSet/>
      <dgm:spPr/>
      <dgm:t>
        <a:bodyPr/>
        <a:lstStyle/>
        <a:p>
          <a:endParaRPr lang="en-US"/>
        </a:p>
      </dgm:t>
    </dgm:pt>
    <dgm:pt modelId="{4960BD58-58DD-48D9-A26F-A14D9B6BC099}">
      <dgm:prSet/>
      <dgm:spPr/>
      <dgm:t>
        <a:bodyPr/>
        <a:lstStyle/>
        <a:p>
          <a:r>
            <a:rPr lang="en-GB"/>
            <a:t>Issues requiring further examination</a:t>
          </a:r>
          <a:endParaRPr lang="en-US"/>
        </a:p>
      </dgm:t>
    </dgm:pt>
    <dgm:pt modelId="{E3E7AAB5-5D67-4A46-AEA9-635D7CEEE7B6}" type="parTrans" cxnId="{C538E19E-08C0-4692-97E0-F31D1E670FA8}">
      <dgm:prSet/>
      <dgm:spPr/>
      <dgm:t>
        <a:bodyPr/>
        <a:lstStyle/>
        <a:p>
          <a:endParaRPr lang="en-US"/>
        </a:p>
      </dgm:t>
    </dgm:pt>
    <dgm:pt modelId="{2ED05E0C-8C47-4963-B3D8-D2B47B2663E8}" type="sibTrans" cxnId="{C538E19E-08C0-4692-97E0-F31D1E670FA8}">
      <dgm:prSet/>
      <dgm:spPr/>
      <dgm:t>
        <a:bodyPr/>
        <a:lstStyle/>
        <a:p>
          <a:endParaRPr lang="en-US"/>
        </a:p>
      </dgm:t>
    </dgm:pt>
    <dgm:pt modelId="{6EDC8C2D-D18C-4DB2-B2F3-6C5EAFC5966A}">
      <dgm:prSet/>
      <dgm:spPr/>
      <dgm:t>
        <a:bodyPr/>
        <a:lstStyle/>
        <a:p>
          <a:r>
            <a:rPr lang="en-GB" dirty="0"/>
            <a:t>Critical 3rd party risk management </a:t>
          </a:r>
          <a:endParaRPr lang="en-US" dirty="0"/>
        </a:p>
      </dgm:t>
    </dgm:pt>
    <dgm:pt modelId="{E8FD179B-3DDD-4ED1-BB47-FE8C639E3841}" type="parTrans" cxnId="{FE31F915-0924-4520-89AA-599A3B85D2B9}">
      <dgm:prSet/>
      <dgm:spPr/>
      <dgm:t>
        <a:bodyPr/>
        <a:lstStyle/>
        <a:p>
          <a:endParaRPr lang="en-US"/>
        </a:p>
      </dgm:t>
    </dgm:pt>
    <dgm:pt modelId="{D04DC3AA-6733-4D64-A752-ACE312017B6F}" type="sibTrans" cxnId="{FE31F915-0924-4520-89AA-599A3B85D2B9}">
      <dgm:prSet/>
      <dgm:spPr/>
      <dgm:t>
        <a:bodyPr/>
        <a:lstStyle/>
        <a:p>
          <a:endParaRPr lang="en-US"/>
        </a:p>
      </dgm:t>
    </dgm:pt>
    <dgm:pt modelId="{353A61BF-00E1-4681-97C9-A378D7B6E217}">
      <dgm:prSet/>
      <dgm:spPr/>
      <dgm:t>
        <a:bodyPr/>
        <a:lstStyle/>
        <a:p>
          <a:r>
            <a:rPr lang="en-GB" dirty="0"/>
            <a:t>Climate and nature transition planning issues</a:t>
          </a:r>
        </a:p>
        <a:p>
          <a:r>
            <a:rPr lang="en-GB" dirty="0"/>
            <a:t>Recovery and resolution</a:t>
          </a:r>
          <a:endParaRPr lang="en-US" dirty="0"/>
        </a:p>
      </dgm:t>
    </dgm:pt>
    <dgm:pt modelId="{28EE8065-4849-46AE-AF04-82E06A79EE8D}" type="parTrans" cxnId="{696DD437-212B-49B6-8EBF-BB4BDBB667A1}">
      <dgm:prSet/>
      <dgm:spPr/>
      <dgm:t>
        <a:bodyPr/>
        <a:lstStyle/>
        <a:p>
          <a:endParaRPr lang="en-US"/>
        </a:p>
      </dgm:t>
    </dgm:pt>
    <dgm:pt modelId="{D7EB90E0-3BD2-4D09-B1EE-F99872FCAD73}" type="sibTrans" cxnId="{696DD437-212B-49B6-8EBF-BB4BDBB667A1}">
      <dgm:prSet/>
      <dgm:spPr/>
      <dgm:t>
        <a:bodyPr/>
        <a:lstStyle/>
        <a:p>
          <a:endParaRPr lang="en-US"/>
        </a:p>
      </dgm:t>
    </dgm:pt>
    <dgm:pt modelId="{EFDFB567-124E-4AFC-860F-23E85BA2E980}" type="pres">
      <dgm:prSet presAssocID="{AD6396BA-A582-4C60-B42A-713BD4B250A3}" presName="root" presStyleCnt="0">
        <dgm:presLayoutVars>
          <dgm:dir/>
          <dgm:resizeHandles val="exact"/>
        </dgm:presLayoutVars>
      </dgm:prSet>
      <dgm:spPr/>
    </dgm:pt>
    <dgm:pt modelId="{65EA1A3F-0D82-4B49-AF0D-43A998FFA013}" type="pres">
      <dgm:prSet presAssocID="{999AAA35-4740-47AB-9F78-ED95B5EB3336}" presName="compNode" presStyleCnt="0"/>
      <dgm:spPr/>
    </dgm:pt>
    <dgm:pt modelId="{3F0C16A9-C186-42C8-BE4D-D802D4AD6A6A}" type="pres">
      <dgm:prSet presAssocID="{999AAA35-4740-47AB-9F78-ED95B5EB3336}" presName="bgRect" presStyleLbl="bgShp" presStyleIdx="0" presStyleCnt="3"/>
      <dgm:spPr/>
    </dgm:pt>
    <dgm:pt modelId="{2972444C-E0F7-4FAE-A01C-E13077861DCB}" type="pres">
      <dgm:prSet presAssocID="{999AAA35-4740-47AB-9F78-ED95B5EB333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44A1A8D9-EBE5-4D99-A0BC-805E2A796F35}" type="pres">
      <dgm:prSet presAssocID="{999AAA35-4740-47AB-9F78-ED95B5EB3336}" presName="spaceRect" presStyleCnt="0"/>
      <dgm:spPr/>
    </dgm:pt>
    <dgm:pt modelId="{DCFAE54D-2C7D-4897-8908-F5F3310DFA22}" type="pres">
      <dgm:prSet presAssocID="{999AAA35-4740-47AB-9F78-ED95B5EB3336}" presName="parTx" presStyleLbl="revTx" presStyleIdx="0" presStyleCnt="5">
        <dgm:presLayoutVars>
          <dgm:chMax val="0"/>
          <dgm:chPref val="0"/>
        </dgm:presLayoutVars>
      </dgm:prSet>
      <dgm:spPr/>
    </dgm:pt>
    <dgm:pt modelId="{8D56DA0C-012D-4608-950B-BA11B3735D2F}" type="pres">
      <dgm:prSet presAssocID="{999AAA35-4740-47AB-9F78-ED95B5EB3336}" presName="desTx" presStyleLbl="revTx" presStyleIdx="1" presStyleCnt="5">
        <dgm:presLayoutVars/>
      </dgm:prSet>
      <dgm:spPr/>
    </dgm:pt>
    <dgm:pt modelId="{7D65F15B-8CEA-4530-89E0-B23F308FA950}" type="pres">
      <dgm:prSet presAssocID="{5B49F674-B9DC-450A-AC6B-B4460680789D}" presName="sibTrans" presStyleCnt="0"/>
      <dgm:spPr/>
    </dgm:pt>
    <dgm:pt modelId="{51E5A5A7-8E5B-4BAA-93E3-3059A7500B11}" type="pres">
      <dgm:prSet presAssocID="{752F775F-B2A5-467F-AF93-8EA6860C2FD9}" presName="compNode" presStyleCnt="0"/>
      <dgm:spPr/>
    </dgm:pt>
    <dgm:pt modelId="{ED174FF0-FBF6-4EAD-8EA9-6BC09B175F2D}" type="pres">
      <dgm:prSet presAssocID="{752F775F-B2A5-467F-AF93-8EA6860C2FD9}" presName="bgRect" presStyleLbl="bgShp" presStyleIdx="1" presStyleCnt="3"/>
      <dgm:spPr/>
    </dgm:pt>
    <dgm:pt modelId="{ADD5E584-B5FA-4B4E-9796-DFAE5E4D6851}" type="pres">
      <dgm:prSet presAssocID="{752F775F-B2A5-467F-AF93-8EA6860C2FD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57AC8445-1F9C-4634-A0BB-3299384596C9}" type="pres">
      <dgm:prSet presAssocID="{752F775F-B2A5-467F-AF93-8EA6860C2FD9}" presName="spaceRect" presStyleCnt="0"/>
      <dgm:spPr/>
    </dgm:pt>
    <dgm:pt modelId="{2A55AFB4-917B-42A6-9A2F-A92F0D64AF4D}" type="pres">
      <dgm:prSet presAssocID="{752F775F-B2A5-467F-AF93-8EA6860C2FD9}" presName="parTx" presStyleLbl="revTx" presStyleIdx="2" presStyleCnt="5">
        <dgm:presLayoutVars>
          <dgm:chMax val="0"/>
          <dgm:chPref val="0"/>
        </dgm:presLayoutVars>
      </dgm:prSet>
      <dgm:spPr/>
    </dgm:pt>
    <dgm:pt modelId="{C4FA6BAD-ED63-4F93-8CC4-0FBE05FA6AFC}" type="pres">
      <dgm:prSet presAssocID="{C9D5E1CD-14DA-41BC-9153-60252CA7B764}" presName="sibTrans" presStyleCnt="0"/>
      <dgm:spPr/>
    </dgm:pt>
    <dgm:pt modelId="{2F572F70-1D8A-42DB-8CA2-D67BFC79C685}" type="pres">
      <dgm:prSet presAssocID="{4960BD58-58DD-48D9-A26F-A14D9B6BC099}" presName="compNode" presStyleCnt="0"/>
      <dgm:spPr/>
    </dgm:pt>
    <dgm:pt modelId="{79901569-0E22-4847-A92B-3CF9E7DACA3E}" type="pres">
      <dgm:prSet presAssocID="{4960BD58-58DD-48D9-A26F-A14D9B6BC099}" presName="bgRect" presStyleLbl="bgShp" presStyleIdx="2" presStyleCnt="3"/>
      <dgm:spPr/>
    </dgm:pt>
    <dgm:pt modelId="{1234EFE1-C386-4F6D-ABDA-74F2C01CD9C4}" type="pres">
      <dgm:prSet presAssocID="{4960BD58-58DD-48D9-A26F-A14D9B6BC09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7B8DBF2-292E-4718-8222-9640FFC2351B}" type="pres">
      <dgm:prSet presAssocID="{4960BD58-58DD-48D9-A26F-A14D9B6BC099}" presName="spaceRect" presStyleCnt="0"/>
      <dgm:spPr/>
    </dgm:pt>
    <dgm:pt modelId="{6FAC0898-F42D-460A-B402-0A56945E1B74}" type="pres">
      <dgm:prSet presAssocID="{4960BD58-58DD-48D9-A26F-A14D9B6BC099}" presName="parTx" presStyleLbl="revTx" presStyleIdx="3" presStyleCnt="5">
        <dgm:presLayoutVars>
          <dgm:chMax val="0"/>
          <dgm:chPref val="0"/>
        </dgm:presLayoutVars>
      </dgm:prSet>
      <dgm:spPr/>
    </dgm:pt>
    <dgm:pt modelId="{10134C66-DC3D-4CEF-82F1-5B7CF745EC0E}" type="pres">
      <dgm:prSet presAssocID="{4960BD58-58DD-48D9-A26F-A14D9B6BC099}" presName="desTx" presStyleLbl="revTx" presStyleIdx="4" presStyleCnt="5">
        <dgm:presLayoutVars/>
      </dgm:prSet>
      <dgm:spPr/>
    </dgm:pt>
  </dgm:ptLst>
  <dgm:cxnLst>
    <dgm:cxn modelId="{34B9160B-63A1-477C-A0A6-48A99B144780}" type="presOf" srcId="{999AAA35-4740-47AB-9F78-ED95B5EB3336}" destId="{DCFAE54D-2C7D-4897-8908-F5F3310DFA22}" srcOrd="0" destOrd="0" presId="urn:microsoft.com/office/officeart/2018/2/layout/IconVerticalSolidList"/>
    <dgm:cxn modelId="{FE31F915-0924-4520-89AA-599A3B85D2B9}" srcId="{4960BD58-58DD-48D9-A26F-A14D9B6BC099}" destId="{6EDC8C2D-D18C-4DB2-B2F3-6C5EAFC5966A}" srcOrd="0" destOrd="0" parTransId="{E8FD179B-3DDD-4ED1-BB47-FE8C639E3841}" sibTransId="{D04DC3AA-6733-4D64-A752-ACE312017B6F}"/>
    <dgm:cxn modelId="{696DD437-212B-49B6-8EBF-BB4BDBB667A1}" srcId="{4960BD58-58DD-48D9-A26F-A14D9B6BC099}" destId="{353A61BF-00E1-4681-97C9-A378D7B6E217}" srcOrd="1" destOrd="0" parTransId="{28EE8065-4849-46AE-AF04-82E06A79EE8D}" sibTransId="{D7EB90E0-3BD2-4D09-B1EE-F99872FCAD73}"/>
    <dgm:cxn modelId="{7E43C547-54C4-44F1-83BE-460FC9AF8C31}" type="presOf" srcId="{48F619FA-1A02-4EDD-A34E-4FACA1B53A37}" destId="{8D56DA0C-012D-4608-950B-BA11B3735D2F}" srcOrd="0" destOrd="2" presId="urn:microsoft.com/office/officeart/2018/2/layout/IconVerticalSolidList"/>
    <dgm:cxn modelId="{868B2370-81FB-4C77-BC5F-7540125E110E}" type="presOf" srcId="{752F775F-B2A5-467F-AF93-8EA6860C2FD9}" destId="{2A55AFB4-917B-42A6-9A2F-A92F0D64AF4D}" srcOrd="0" destOrd="0" presId="urn:microsoft.com/office/officeart/2018/2/layout/IconVerticalSolidList"/>
    <dgm:cxn modelId="{403FE18E-85B0-426A-898A-EBBE5496CB4D}" srcId="{999AAA35-4740-47AB-9F78-ED95B5EB3336}" destId="{9EDB36AD-E258-4E3C-A5B4-61FCA8CEBE2A}" srcOrd="1" destOrd="0" parTransId="{1A70A18F-C104-47A7-AF39-9EFAAC5FAF41}" sibTransId="{C1EFFDF7-E322-4CC8-808D-0B5626078206}"/>
    <dgm:cxn modelId="{CCB61698-703D-44BD-A6E0-4469060EF5FB}" type="presOf" srcId="{9EDB36AD-E258-4E3C-A5B4-61FCA8CEBE2A}" destId="{8D56DA0C-012D-4608-950B-BA11B3735D2F}" srcOrd="0" destOrd="1" presId="urn:microsoft.com/office/officeart/2018/2/layout/IconVerticalSolidList"/>
    <dgm:cxn modelId="{C538E19E-08C0-4692-97E0-F31D1E670FA8}" srcId="{AD6396BA-A582-4C60-B42A-713BD4B250A3}" destId="{4960BD58-58DD-48D9-A26F-A14D9B6BC099}" srcOrd="2" destOrd="0" parTransId="{E3E7AAB5-5D67-4A46-AEA9-635D7CEEE7B6}" sibTransId="{2ED05E0C-8C47-4963-B3D8-D2B47B2663E8}"/>
    <dgm:cxn modelId="{57EBF5A7-5B08-40CE-955F-62E19C4C47C0}" type="presOf" srcId="{AD6396BA-A582-4C60-B42A-713BD4B250A3}" destId="{EFDFB567-124E-4AFC-860F-23E85BA2E980}" srcOrd="0" destOrd="0" presId="urn:microsoft.com/office/officeart/2018/2/layout/IconVerticalSolidList"/>
    <dgm:cxn modelId="{20A924B7-F082-4ECB-857B-D07A7C79B214}" type="presOf" srcId="{4960BD58-58DD-48D9-A26F-A14D9B6BC099}" destId="{6FAC0898-F42D-460A-B402-0A56945E1B74}" srcOrd="0" destOrd="0" presId="urn:microsoft.com/office/officeart/2018/2/layout/IconVerticalSolidList"/>
    <dgm:cxn modelId="{6A44A0C0-6E44-4B84-A393-F5C761CE5C35}" type="presOf" srcId="{6EDC8C2D-D18C-4DB2-B2F3-6C5EAFC5966A}" destId="{10134C66-DC3D-4CEF-82F1-5B7CF745EC0E}" srcOrd="0" destOrd="0" presId="urn:microsoft.com/office/officeart/2018/2/layout/IconVerticalSolidList"/>
    <dgm:cxn modelId="{D3DC7FCB-74AB-4B07-84E8-6CA996ECA846}" srcId="{999AAA35-4740-47AB-9F78-ED95B5EB3336}" destId="{B7C87AAE-749D-4764-A32E-FC2A0E11FC86}" srcOrd="0" destOrd="0" parTransId="{407E35DF-82AA-4D2C-93CA-664C84E429CA}" sibTransId="{8F61A040-B5F1-4034-9E14-CBE1CEC48C3A}"/>
    <dgm:cxn modelId="{096699E2-6B8F-4702-BE48-7EBF9DB26077}" srcId="{AD6396BA-A582-4C60-B42A-713BD4B250A3}" destId="{999AAA35-4740-47AB-9F78-ED95B5EB3336}" srcOrd="0" destOrd="0" parTransId="{6B11E723-3AA8-4B83-BB38-D7DC5601CA22}" sibTransId="{5B49F674-B9DC-450A-AC6B-B4460680789D}"/>
    <dgm:cxn modelId="{FD06D5E7-85E6-4D2D-8B37-0E16FBCC6880}" srcId="{999AAA35-4740-47AB-9F78-ED95B5EB3336}" destId="{48F619FA-1A02-4EDD-A34E-4FACA1B53A37}" srcOrd="2" destOrd="0" parTransId="{4E6DB30C-1C3E-420E-A46E-74E4D26C9688}" sibTransId="{274AEE84-A960-4F13-A310-EAC7C6E4B6FD}"/>
    <dgm:cxn modelId="{8130C8F3-DF80-4971-835B-260A3FCB2390}" srcId="{AD6396BA-A582-4C60-B42A-713BD4B250A3}" destId="{752F775F-B2A5-467F-AF93-8EA6860C2FD9}" srcOrd="1" destOrd="0" parTransId="{752C54E4-A0CD-4146-8939-411E946D3F86}" sibTransId="{C9D5E1CD-14DA-41BC-9153-60252CA7B764}"/>
    <dgm:cxn modelId="{2738C9F9-4602-49C7-8935-820A90792D53}" type="presOf" srcId="{B7C87AAE-749D-4764-A32E-FC2A0E11FC86}" destId="{8D56DA0C-012D-4608-950B-BA11B3735D2F}" srcOrd="0" destOrd="0" presId="urn:microsoft.com/office/officeart/2018/2/layout/IconVerticalSolidList"/>
    <dgm:cxn modelId="{5BFA27FF-EF05-4B4E-8CE6-E7B972245F23}" type="presOf" srcId="{353A61BF-00E1-4681-97C9-A378D7B6E217}" destId="{10134C66-DC3D-4CEF-82F1-5B7CF745EC0E}" srcOrd="0" destOrd="1" presId="urn:microsoft.com/office/officeart/2018/2/layout/IconVerticalSolidList"/>
    <dgm:cxn modelId="{E588A17F-D59D-41F1-BAB2-124B8A19BC8C}" type="presParOf" srcId="{EFDFB567-124E-4AFC-860F-23E85BA2E980}" destId="{65EA1A3F-0D82-4B49-AF0D-43A998FFA013}" srcOrd="0" destOrd="0" presId="urn:microsoft.com/office/officeart/2018/2/layout/IconVerticalSolidList"/>
    <dgm:cxn modelId="{9C7B0AC9-504C-4D60-ABDC-3DC6EF06937E}" type="presParOf" srcId="{65EA1A3F-0D82-4B49-AF0D-43A998FFA013}" destId="{3F0C16A9-C186-42C8-BE4D-D802D4AD6A6A}" srcOrd="0" destOrd="0" presId="urn:microsoft.com/office/officeart/2018/2/layout/IconVerticalSolidList"/>
    <dgm:cxn modelId="{3C6D7E5E-43CB-4C21-BCE6-108CB4F79851}" type="presParOf" srcId="{65EA1A3F-0D82-4B49-AF0D-43A998FFA013}" destId="{2972444C-E0F7-4FAE-A01C-E13077861DCB}" srcOrd="1" destOrd="0" presId="urn:microsoft.com/office/officeart/2018/2/layout/IconVerticalSolidList"/>
    <dgm:cxn modelId="{AC1D0256-4DE5-4C39-B950-84D5A4C50F4F}" type="presParOf" srcId="{65EA1A3F-0D82-4B49-AF0D-43A998FFA013}" destId="{44A1A8D9-EBE5-4D99-A0BC-805E2A796F35}" srcOrd="2" destOrd="0" presId="urn:microsoft.com/office/officeart/2018/2/layout/IconVerticalSolidList"/>
    <dgm:cxn modelId="{42FD3674-8786-4939-85DF-1F017F93F71E}" type="presParOf" srcId="{65EA1A3F-0D82-4B49-AF0D-43A998FFA013}" destId="{DCFAE54D-2C7D-4897-8908-F5F3310DFA22}" srcOrd="3" destOrd="0" presId="urn:microsoft.com/office/officeart/2018/2/layout/IconVerticalSolidList"/>
    <dgm:cxn modelId="{8C46290A-9BC8-4E75-AC1A-9429DA585CC9}" type="presParOf" srcId="{65EA1A3F-0D82-4B49-AF0D-43A998FFA013}" destId="{8D56DA0C-012D-4608-950B-BA11B3735D2F}" srcOrd="4" destOrd="0" presId="urn:microsoft.com/office/officeart/2018/2/layout/IconVerticalSolidList"/>
    <dgm:cxn modelId="{C4793D61-805A-4511-827D-F44CA2D21D02}" type="presParOf" srcId="{EFDFB567-124E-4AFC-860F-23E85BA2E980}" destId="{7D65F15B-8CEA-4530-89E0-B23F308FA950}" srcOrd="1" destOrd="0" presId="urn:microsoft.com/office/officeart/2018/2/layout/IconVerticalSolidList"/>
    <dgm:cxn modelId="{78F61225-8A9B-4786-B53D-EA4086DB2662}" type="presParOf" srcId="{EFDFB567-124E-4AFC-860F-23E85BA2E980}" destId="{51E5A5A7-8E5B-4BAA-93E3-3059A7500B11}" srcOrd="2" destOrd="0" presId="urn:microsoft.com/office/officeart/2018/2/layout/IconVerticalSolidList"/>
    <dgm:cxn modelId="{8F5640BC-9B69-40B8-A7FD-860DBBB0DD80}" type="presParOf" srcId="{51E5A5A7-8E5B-4BAA-93E3-3059A7500B11}" destId="{ED174FF0-FBF6-4EAD-8EA9-6BC09B175F2D}" srcOrd="0" destOrd="0" presId="urn:microsoft.com/office/officeart/2018/2/layout/IconVerticalSolidList"/>
    <dgm:cxn modelId="{79E38F24-CF6E-457E-85F3-1B620222CD5B}" type="presParOf" srcId="{51E5A5A7-8E5B-4BAA-93E3-3059A7500B11}" destId="{ADD5E584-B5FA-4B4E-9796-DFAE5E4D6851}" srcOrd="1" destOrd="0" presId="urn:microsoft.com/office/officeart/2018/2/layout/IconVerticalSolidList"/>
    <dgm:cxn modelId="{1711E442-18C1-4F1F-9A5E-D72363FC8304}" type="presParOf" srcId="{51E5A5A7-8E5B-4BAA-93E3-3059A7500B11}" destId="{57AC8445-1F9C-4634-A0BB-3299384596C9}" srcOrd="2" destOrd="0" presId="urn:microsoft.com/office/officeart/2018/2/layout/IconVerticalSolidList"/>
    <dgm:cxn modelId="{AB83DDC4-799C-431D-B385-F8422BF4B563}" type="presParOf" srcId="{51E5A5A7-8E5B-4BAA-93E3-3059A7500B11}" destId="{2A55AFB4-917B-42A6-9A2F-A92F0D64AF4D}" srcOrd="3" destOrd="0" presId="urn:microsoft.com/office/officeart/2018/2/layout/IconVerticalSolidList"/>
    <dgm:cxn modelId="{BDDF1E19-D8A5-42EA-8530-71B1D3C4E5A9}" type="presParOf" srcId="{EFDFB567-124E-4AFC-860F-23E85BA2E980}" destId="{C4FA6BAD-ED63-4F93-8CC4-0FBE05FA6AFC}" srcOrd="3" destOrd="0" presId="urn:microsoft.com/office/officeart/2018/2/layout/IconVerticalSolidList"/>
    <dgm:cxn modelId="{C9110872-611D-4640-BD4C-0DFD8869524C}" type="presParOf" srcId="{EFDFB567-124E-4AFC-860F-23E85BA2E980}" destId="{2F572F70-1D8A-42DB-8CA2-D67BFC79C685}" srcOrd="4" destOrd="0" presId="urn:microsoft.com/office/officeart/2018/2/layout/IconVerticalSolidList"/>
    <dgm:cxn modelId="{FA6A068B-6692-4139-BEED-5A0DDE1F2DEC}" type="presParOf" srcId="{2F572F70-1D8A-42DB-8CA2-D67BFC79C685}" destId="{79901569-0E22-4847-A92B-3CF9E7DACA3E}" srcOrd="0" destOrd="0" presId="urn:microsoft.com/office/officeart/2018/2/layout/IconVerticalSolidList"/>
    <dgm:cxn modelId="{C2F6763D-B2EC-4E0D-AD7C-5F7A6F9245E1}" type="presParOf" srcId="{2F572F70-1D8A-42DB-8CA2-D67BFC79C685}" destId="{1234EFE1-C386-4F6D-ABDA-74F2C01CD9C4}" srcOrd="1" destOrd="0" presId="urn:microsoft.com/office/officeart/2018/2/layout/IconVerticalSolidList"/>
    <dgm:cxn modelId="{7458A83D-A1AD-43D4-A946-EF36A371C912}" type="presParOf" srcId="{2F572F70-1D8A-42DB-8CA2-D67BFC79C685}" destId="{E7B8DBF2-292E-4718-8222-9640FFC2351B}" srcOrd="2" destOrd="0" presId="urn:microsoft.com/office/officeart/2018/2/layout/IconVerticalSolidList"/>
    <dgm:cxn modelId="{0371D484-2350-41D2-9B33-F38E0B15DB53}" type="presParOf" srcId="{2F572F70-1D8A-42DB-8CA2-D67BFC79C685}" destId="{6FAC0898-F42D-460A-B402-0A56945E1B74}" srcOrd="3" destOrd="0" presId="urn:microsoft.com/office/officeart/2018/2/layout/IconVerticalSolidList"/>
    <dgm:cxn modelId="{6005C5D8-40C8-4633-BE12-5FC44D20C917}" type="presParOf" srcId="{2F572F70-1D8A-42DB-8CA2-D67BFC79C685}" destId="{10134C66-DC3D-4CEF-82F1-5B7CF745EC0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C16A9-C186-42C8-BE4D-D802D4AD6A6A}">
      <dsp:nvSpPr>
        <dsp:cNvPr id="0" name=""/>
        <dsp:cNvSpPr/>
      </dsp:nvSpPr>
      <dsp:spPr>
        <a:xfrm>
          <a:off x="0" y="566"/>
          <a:ext cx="11152339" cy="132546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2444C-E0F7-4FAE-A01C-E13077861DCB}">
      <dsp:nvSpPr>
        <dsp:cNvPr id="0" name=""/>
        <dsp:cNvSpPr/>
      </dsp:nvSpPr>
      <dsp:spPr>
        <a:xfrm>
          <a:off x="400953" y="298796"/>
          <a:ext cx="729006" cy="7290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AE54D-2C7D-4897-8908-F5F3310DFA22}">
      <dsp:nvSpPr>
        <dsp:cNvPr id="0" name=""/>
        <dsp:cNvSpPr/>
      </dsp:nvSpPr>
      <dsp:spPr>
        <a:xfrm>
          <a:off x="1530912" y="566"/>
          <a:ext cx="5018552" cy="1325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78" tIns="140278" rIns="140278" bIns="14027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There are several subject areas which can enchance OR and focus attention on the importance of:</a:t>
          </a:r>
          <a:endParaRPr lang="en-US" sz="2400" kern="1200"/>
        </a:p>
      </dsp:txBody>
      <dsp:txXfrm>
        <a:off x="1530912" y="566"/>
        <a:ext cx="5018552" cy="1325465"/>
      </dsp:txXfrm>
    </dsp:sp>
    <dsp:sp modelId="{8D56DA0C-012D-4608-950B-BA11B3735D2F}">
      <dsp:nvSpPr>
        <dsp:cNvPr id="0" name=""/>
        <dsp:cNvSpPr/>
      </dsp:nvSpPr>
      <dsp:spPr>
        <a:xfrm>
          <a:off x="6549465" y="566"/>
          <a:ext cx="4602873" cy="1325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78" tIns="140278" rIns="140278" bIns="14027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Solid information technology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Customer-centric organisation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Operational resilience scenario framework</a:t>
          </a:r>
          <a:endParaRPr lang="en-US" sz="1700" kern="1200"/>
        </a:p>
      </dsp:txBody>
      <dsp:txXfrm>
        <a:off x="6549465" y="566"/>
        <a:ext cx="4602873" cy="1325465"/>
      </dsp:txXfrm>
    </dsp:sp>
    <dsp:sp modelId="{ED174FF0-FBF6-4EAD-8EA9-6BC09B175F2D}">
      <dsp:nvSpPr>
        <dsp:cNvPr id="0" name=""/>
        <dsp:cNvSpPr/>
      </dsp:nvSpPr>
      <dsp:spPr>
        <a:xfrm>
          <a:off x="0" y="1657398"/>
          <a:ext cx="11152339" cy="132546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5E584-B5FA-4B4E-9796-DFAE5E4D6851}">
      <dsp:nvSpPr>
        <dsp:cNvPr id="0" name=""/>
        <dsp:cNvSpPr/>
      </dsp:nvSpPr>
      <dsp:spPr>
        <a:xfrm>
          <a:off x="400953" y="1955627"/>
          <a:ext cx="729006" cy="7290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55AFB4-917B-42A6-9A2F-A92F0D64AF4D}">
      <dsp:nvSpPr>
        <dsp:cNvPr id="0" name=""/>
        <dsp:cNvSpPr/>
      </dsp:nvSpPr>
      <dsp:spPr>
        <a:xfrm>
          <a:off x="1530912" y="1657398"/>
          <a:ext cx="9621426" cy="1325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78" tIns="140278" rIns="140278" bIns="14027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BOE/PRA now have a robust enforcement framework; thus organisations must identify its level of OR maturity</a:t>
          </a:r>
          <a:endParaRPr lang="en-US" sz="2400" kern="1200"/>
        </a:p>
      </dsp:txBody>
      <dsp:txXfrm>
        <a:off x="1530912" y="1657398"/>
        <a:ext cx="9621426" cy="1325465"/>
      </dsp:txXfrm>
    </dsp:sp>
    <dsp:sp modelId="{79901569-0E22-4847-A92B-3CF9E7DACA3E}">
      <dsp:nvSpPr>
        <dsp:cNvPr id="0" name=""/>
        <dsp:cNvSpPr/>
      </dsp:nvSpPr>
      <dsp:spPr>
        <a:xfrm>
          <a:off x="0" y="3314230"/>
          <a:ext cx="11152339" cy="132546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4EFE1-C386-4F6D-ABDA-74F2C01CD9C4}">
      <dsp:nvSpPr>
        <dsp:cNvPr id="0" name=""/>
        <dsp:cNvSpPr/>
      </dsp:nvSpPr>
      <dsp:spPr>
        <a:xfrm>
          <a:off x="400953" y="3612459"/>
          <a:ext cx="729006" cy="7290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C0898-F42D-460A-B402-0A56945E1B74}">
      <dsp:nvSpPr>
        <dsp:cNvPr id="0" name=""/>
        <dsp:cNvSpPr/>
      </dsp:nvSpPr>
      <dsp:spPr>
        <a:xfrm>
          <a:off x="1530912" y="3314230"/>
          <a:ext cx="5018552" cy="1325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78" tIns="140278" rIns="140278" bIns="14027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Issues requiring further examination</a:t>
          </a:r>
          <a:endParaRPr lang="en-US" sz="2400" kern="1200"/>
        </a:p>
      </dsp:txBody>
      <dsp:txXfrm>
        <a:off x="1530912" y="3314230"/>
        <a:ext cx="5018552" cy="1325465"/>
      </dsp:txXfrm>
    </dsp:sp>
    <dsp:sp modelId="{10134C66-DC3D-4CEF-82F1-5B7CF745EC0E}">
      <dsp:nvSpPr>
        <dsp:cNvPr id="0" name=""/>
        <dsp:cNvSpPr/>
      </dsp:nvSpPr>
      <dsp:spPr>
        <a:xfrm>
          <a:off x="6549465" y="3314230"/>
          <a:ext cx="4602873" cy="1325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78" tIns="140278" rIns="140278" bIns="14027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Critical 3rd party risk management </a:t>
          </a:r>
          <a:endParaRPr lang="en-US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Climate and nature transition planning issues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Recovery and resolution</a:t>
          </a:r>
          <a:endParaRPr lang="en-US" sz="1700" kern="1200" dirty="0"/>
        </a:p>
      </dsp:txBody>
      <dsp:txXfrm>
        <a:off x="6549465" y="3314230"/>
        <a:ext cx="4602873" cy="1325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1380D-F055-475B-B0EB-E57E10904271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6430"/>
            <a:ext cx="5438140" cy="39079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DACCC-D86B-43DA-943A-F69EA98D3B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335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cover 1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1721220"/>
            <a:ext cx="9505950" cy="1295399"/>
          </a:xfrm>
        </p:spPr>
        <p:txBody>
          <a:bodyPr anchor="t"/>
          <a:lstStyle>
            <a:lvl1pPr>
              <a:defRPr sz="3600">
                <a:solidFill>
                  <a:srgbClr val="009CC8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2" y="2368918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2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>
                <a:solidFill>
                  <a:prstClr val="white"/>
                </a:solidFill>
              </a:rPr>
              <a:pPr/>
              <a:t>10 December 2024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6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9" y="260350"/>
            <a:ext cx="3229014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3F45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2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E:\Pants Work\Current Work\Actuaries 2011\IFOA Rebrand 2012\PowerPoint\blue_cres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377" y="2116264"/>
            <a:ext cx="5248580" cy="448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2" y="2133602"/>
            <a:ext cx="10354711" cy="1295399"/>
          </a:xfrm>
        </p:spPr>
        <p:txBody>
          <a:bodyPr anchor="t"/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2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2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>
                <a:solidFill>
                  <a:prstClr val="white"/>
                </a:solidFill>
              </a:rPr>
              <a:pPr/>
              <a:t>10 December 2024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9" y="260350"/>
            <a:ext cx="3229014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22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2"/>
            <a:ext cx="8493582" cy="1295399"/>
          </a:xfrm>
        </p:spPr>
        <p:txBody>
          <a:bodyPr anchor="t"/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2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2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>
                <a:solidFill>
                  <a:prstClr val="white"/>
                </a:solidFill>
              </a:rPr>
              <a:pPr/>
              <a:t>10 December 2024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729635" y="493474"/>
            <a:ext cx="2038380" cy="809188"/>
            <a:chOff x="7905328" y="493473"/>
            <a:chExt cx="1656184" cy="631271"/>
          </a:xfrm>
        </p:grpSpPr>
        <p:sp>
          <p:nvSpPr>
            <p:cNvPr id="2" name="Oval 1"/>
            <p:cNvSpPr/>
            <p:nvPr userDrawn="1"/>
          </p:nvSpPr>
          <p:spPr>
            <a:xfrm>
              <a:off x="7905328" y="493473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8553400" y="539969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prstClr val="white"/>
                  </a:solidFill>
                </a:rPr>
                <a:t>Partner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prstClr val="white"/>
                  </a:solidFill>
                </a:rPr>
                <a:t>Logo</a:t>
              </a: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9729635" y="1357570"/>
            <a:ext cx="2038380" cy="776032"/>
            <a:chOff x="7905328" y="1357569"/>
            <a:chExt cx="1656184" cy="631271"/>
          </a:xfrm>
        </p:grpSpPr>
        <p:sp>
          <p:nvSpPr>
            <p:cNvPr id="9" name="Oval 8"/>
            <p:cNvSpPr/>
            <p:nvPr userDrawn="1"/>
          </p:nvSpPr>
          <p:spPr>
            <a:xfrm>
              <a:off x="7905328" y="1357569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8553400" y="1404065"/>
              <a:ext cx="1008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prstClr val="white"/>
                  </a:solidFill>
                </a:rPr>
                <a:t>Partner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dirty="0">
                  <a:solidFill>
                    <a:prstClr val="white"/>
                  </a:solidFill>
                </a:rPr>
                <a:t>Logo</a:t>
              </a:r>
            </a:p>
          </p:txBody>
        </p:sp>
      </p:grpSp>
      <p:pic>
        <p:nvPicPr>
          <p:cNvPr id="13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9" y="260350"/>
            <a:ext cx="3229014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34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5A5B80-4E0E-41F8-BFF5-504EC24C412E}" type="datetime4">
              <a:rPr lang="en-GB" smtClean="0">
                <a:solidFill>
                  <a:srgbClr val="3F454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 December 2024</a:t>
            </a:fld>
            <a:endParaRPr lang="en-GB" dirty="0">
              <a:solidFill>
                <a:srgbClr val="3F454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C5C0B4-F90D-4B90-B187-E84366B0723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2611" y="1556792"/>
            <a:ext cx="11152339" cy="4640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655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mphasis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A high view of visitors on the white floor of a modern museum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0" b="7722"/>
          <a:stretch/>
        </p:blipFill>
        <p:spPr bwMode="auto">
          <a:xfrm>
            <a:off x="8577871" y="0"/>
            <a:ext cx="45488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 rot="10800000">
            <a:off x="8577871" y="-576490"/>
            <a:ext cx="2307771" cy="7852229"/>
          </a:xfrm>
          <a:prstGeom prst="rect">
            <a:avLst/>
          </a:prstGeom>
          <a:gradFill flip="none" rotWithShape="1">
            <a:gsLst>
              <a:gs pos="86000">
                <a:schemeClr val="accent1">
                  <a:lumMod val="5000"/>
                  <a:lumOff val="95000"/>
                  <a:alpha val="0"/>
                </a:schemeClr>
              </a:gs>
              <a:gs pos="50440">
                <a:srgbClr val="FAFDFE">
                  <a:alpha val="75000"/>
                </a:srgbClr>
              </a:gs>
              <a:gs pos="16000">
                <a:srgbClr val="FFFF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3" y="404813"/>
            <a:ext cx="805081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12" y="1556792"/>
            <a:ext cx="8050818" cy="4640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>
                <a:solidFill>
                  <a:srgbClr val="3F4548"/>
                </a:solidFill>
              </a:rPr>
              <a:pPr/>
              <a:t>10 December 2024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3F45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79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mphasis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man sitting on couch using MacBook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0"/>
          <a:stretch/>
        </p:blipFill>
        <p:spPr bwMode="auto">
          <a:xfrm>
            <a:off x="8324850" y="0"/>
            <a:ext cx="4000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 rot="10800000">
            <a:off x="8229599" y="-275772"/>
            <a:ext cx="2307771" cy="7852229"/>
          </a:xfrm>
          <a:prstGeom prst="rect">
            <a:avLst/>
          </a:prstGeom>
          <a:gradFill flip="none" rotWithShape="1">
            <a:gsLst>
              <a:gs pos="86000">
                <a:schemeClr val="accent1">
                  <a:lumMod val="5000"/>
                  <a:lumOff val="95000"/>
                  <a:alpha val="0"/>
                </a:schemeClr>
              </a:gs>
              <a:gs pos="50440">
                <a:srgbClr val="FAFDFE">
                  <a:alpha val="75000"/>
                </a:srgbClr>
              </a:gs>
              <a:gs pos="16000">
                <a:srgbClr val="FFFF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3" y="404813"/>
            <a:ext cx="805081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12" y="1556792"/>
            <a:ext cx="8050818" cy="4640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>
                <a:solidFill>
                  <a:srgbClr val="3F4548"/>
                </a:solidFill>
              </a:rPr>
              <a:pPr/>
              <a:t>10 December 2024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3F45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0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mphasis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2" r="5946"/>
          <a:stretch/>
        </p:blipFill>
        <p:spPr>
          <a:xfrm>
            <a:off x="8134350" y="0"/>
            <a:ext cx="558165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0800000">
            <a:off x="8126185" y="-497115"/>
            <a:ext cx="2307771" cy="7852229"/>
          </a:xfrm>
          <a:prstGeom prst="rect">
            <a:avLst/>
          </a:prstGeom>
          <a:gradFill flip="none" rotWithShape="1">
            <a:gsLst>
              <a:gs pos="86000">
                <a:schemeClr val="accent1">
                  <a:lumMod val="5000"/>
                  <a:lumOff val="95000"/>
                  <a:alpha val="0"/>
                </a:schemeClr>
              </a:gs>
              <a:gs pos="50440">
                <a:srgbClr val="FAFDFE">
                  <a:alpha val="75000"/>
                </a:srgbClr>
              </a:gs>
              <a:gs pos="16000">
                <a:srgbClr val="FFFF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3" y="404813"/>
            <a:ext cx="805081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12" y="1556792"/>
            <a:ext cx="8050818" cy="4640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>
                <a:solidFill>
                  <a:srgbClr val="3F4548"/>
                </a:solidFill>
              </a:rPr>
              <a:pPr/>
              <a:t>10 December 2024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3F45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58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s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0"/>
          <a:stretch/>
        </p:blipFill>
        <p:spPr>
          <a:xfrm>
            <a:off x="8686800" y="0"/>
            <a:ext cx="4151072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5A5B80-4E0E-41F8-BFF5-504EC24C412E}" type="datetime4">
              <a:rPr lang="en-GB" smtClean="0">
                <a:solidFill>
                  <a:srgbClr val="3F454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 December 2024</a:t>
            </a:fld>
            <a:endParaRPr lang="en-GB" dirty="0">
              <a:solidFill>
                <a:srgbClr val="3F454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C5C0B4-F90D-4B90-B187-E84366B0723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 rot="10800000">
            <a:off x="8592312" y="-362857"/>
            <a:ext cx="2307771" cy="7852229"/>
          </a:xfrm>
          <a:prstGeom prst="rect">
            <a:avLst/>
          </a:prstGeom>
          <a:gradFill flip="none" rotWithShape="1">
            <a:gsLst>
              <a:gs pos="86000">
                <a:schemeClr val="accent1">
                  <a:lumMod val="5000"/>
                  <a:lumOff val="95000"/>
                  <a:alpha val="0"/>
                </a:schemeClr>
              </a:gs>
              <a:gs pos="50440">
                <a:srgbClr val="FAFDFE">
                  <a:alpha val="75000"/>
                </a:srgbClr>
              </a:gs>
              <a:gs pos="16000">
                <a:srgbClr val="FFFF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53" y="404813"/>
            <a:ext cx="805081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2612" y="1556792"/>
            <a:ext cx="8050818" cy="4640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3F45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94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mphasis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ray arrow left sig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01974" y="1434598"/>
            <a:ext cx="7099299" cy="374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 rot="10800000">
            <a:off x="8592312" y="-362857"/>
            <a:ext cx="2307771" cy="7852229"/>
          </a:xfrm>
          <a:prstGeom prst="rect">
            <a:avLst/>
          </a:prstGeom>
          <a:gradFill flip="none" rotWithShape="1">
            <a:gsLst>
              <a:gs pos="86000">
                <a:schemeClr val="accent1">
                  <a:lumMod val="5000"/>
                  <a:lumOff val="95000"/>
                  <a:alpha val="0"/>
                </a:schemeClr>
              </a:gs>
              <a:gs pos="50440">
                <a:srgbClr val="FAFDFE">
                  <a:alpha val="75000"/>
                </a:srgbClr>
              </a:gs>
              <a:gs pos="16000">
                <a:srgbClr val="FFFF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3" y="404813"/>
            <a:ext cx="805081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12" y="1556792"/>
            <a:ext cx="8050818" cy="4640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>
                <a:solidFill>
                  <a:srgbClr val="3F4548"/>
                </a:solidFill>
              </a:rPr>
              <a:pPr/>
              <a:t>10 December 2024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3F45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28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mphasis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.unsplash.com/photo-1516496636080-14fb876e029d?ixlib=rb-0.3.5&amp;ixid=eyJhcHBfaWQiOjEyMDd9&amp;s=b7c4dce29d0c04926ef1bc71ad2b0d65&amp;dpr=1&amp;auto=format&amp;fit=crop&amp;w=1000&amp;q=80&amp;cs=tinysrgb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47"/>
          <a:stretch/>
        </p:blipFill>
        <p:spPr bwMode="auto">
          <a:xfrm flipH="1">
            <a:off x="8635999" y="0"/>
            <a:ext cx="355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 rot="10800000">
            <a:off x="8200572" y="-362857"/>
            <a:ext cx="2307771" cy="7852229"/>
          </a:xfrm>
          <a:prstGeom prst="rect">
            <a:avLst/>
          </a:prstGeom>
          <a:gradFill flip="none" rotWithShape="1">
            <a:gsLst>
              <a:gs pos="86000">
                <a:schemeClr val="accent1">
                  <a:lumMod val="5000"/>
                  <a:lumOff val="95000"/>
                  <a:alpha val="0"/>
                </a:schemeClr>
              </a:gs>
              <a:gs pos="50440">
                <a:srgbClr val="FAFDFE">
                  <a:alpha val="75000"/>
                </a:srgbClr>
              </a:gs>
              <a:gs pos="16000">
                <a:srgbClr val="FFFF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3" y="404813"/>
            <a:ext cx="805081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12" y="1556792"/>
            <a:ext cx="8050818" cy="4640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>
                <a:solidFill>
                  <a:srgbClr val="3F4548"/>
                </a:solidFill>
              </a:rPr>
              <a:pPr/>
              <a:t>10 December 2024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3F45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04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mphasis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unsplash.com/photo-1495522130528-81c79aba3194?ixlib=rb-0.3.5&amp;ixid=eyJhcHBfaWQiOjEyMDd9&amp;s=cb28dd2b3810ad54f7ee7d04b1a8a271&amp;dpr=1&amp;auto=format&amp;fit=crop&amp;w=1000&amp;q=80&amp;cs=tinysrgb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33"/>
          <a:stretch/>
        </p:blipFill>
        <p:spPr bwMode="auto">
          <a:xfrm>
            <a:off x="7619180" y="-137276"/>
            <a:ext cx="4699820" cy="69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 rot="10800000">
            <a:off x="7460343" y="-406400"/>
            <a:ext cx="2307771" cy="7852229"/>
          </a:xfrm>
          <a:prstGeom prst="rect">
            <a:avLst/>
          </a:prstGeom>
          <a:gradFill flip="none" rotWithShape="1">
            <a:gsLst>
              <a:gs pos="86000">
                <a:schemeClr val="accent1">
                  <a:lumMod val="5000"/>
                  <a:lumOff val="95000"/>
                  <a:alpha val="0"/>
                </a:schemeClr>
              </a:gs>
              <a:gs pos="50440">
                <a:srgbClr val="FAFDFE">
                  <a:alpha val="75000"/>
                </a:srgbClr>
              </a:gs>
              <a:gs pos="16000">
                <a:srgbClr val="FFFF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3" y="404813"/>
            <a:ext cx="805081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12" y="1556792"/>
            <a:ext cx="8050818" cy="4640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>
                <a:solidFill>
                  <a:srgbClr val="3F4548"/>
                </a:solidFill>
              </a:rPr>
              <a:pPr/>
              <a:t>10 December 2024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3F45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6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 2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2" y="6410325"/>
            <a:ext cx="2927349" cy="3317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>
                <a:solidFill>
                  <a:srgbClr val="3F4548"/>
                </a:solidFill>
              </a:rPr>
              <a:pPr/>
              <a:t>10 December 2024</a:t>
            </a:fld>
            <a:endParaRPr lang="en-GB" dirty="0">
              <a:solidFill>
                <a:srgbClr val="3F4548"/>
              </a:solidFill>
            </a:endParaRPr>
          </a:p>
        </p:txBody>
      </p:sp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9" y="260350"/>
            <a:ext cx="3229014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3F4548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1721220"/>
            <a:ext cx="9505950" cy="1295399"/>
          </a:xfrm>
        </p:spPr>
        <p:txBody>
          <a:bodyPr anchor="t"/>
          <a:lstStyle>
            <a:lvl1pPr>
              <a:defRPr sz="3600">
                <a:solidFill>
                  <a:srgbClr val="00A3C8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2" y="2368918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0304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mphasis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eople standing inside city buildi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6"/>
          <a:stretch/>
        </p:blipFill>
        <p:spPr bwMode="auto">
          <a:xfrm>
            <a:off x="7981310" y="-361950"/>
            <a:ext cx="5240600" cy="721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 rot="10800000">
            <a:off x="7822900" y="-361950"/>
            <a:ext cx="2307771" cy="7852229"/>
          </a:xfrm>
          <a:prstGeom prst="rect">
            <a:avLst/>
          </a:prstGeom>
          <a:gradFill flip="none" rotWithShape="1">
            <a:gsLst>
              <a:gs pos="86000">
                <a:schemeClr val="accent1">
                  <a:lumMod val="5000"/>
                  <a:lumOff val="95000"/>
                  <a:alpha val="0"/>
                </a:schemeClr>
              </a:gs>
              <a:gs pos="50440">
                <a:srgbClr val="FAFDFE">
                  <a:alpha val="75000"/>
                </a:srgbClr>
              </a:gs>
              <a:gs pos="16000">
                <a:srgbClr val="FFFF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3" y="404813"/>
            <a:ext cx="805081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12" y="1556792"/>
            <a:ext cx="8050818" cy="4640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>
                <a:solidFill>
                  <a:srgbClr val="3F4548"/>
                </a:solidFill>
              </a:rPr>
              <a:pPr/>
              <a:t>10 December 2024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3F45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16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mphasis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 rot="5400000">
            <a:off x="6781800" y="1447800"/>
            <a:ext cx="6858000" cy="39624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0800000">
            <a:off x="8229599" y="-275772"/>
            <a:ext cx="2307771" cy="7852229"/>
          </a:xfrm>
          <a:prstGeom prst="rect">
            <a:avLst/>
          </a:prstGeom>
          <a:gradFill flip="none" rotWithShape="1">
            <a:gsLst>
              <a:gs pos="86000">
                <a:schemeClr val="accent1">
                  <a:lumMod val="5000"/>
                  <a:lumOff val="95000"/>
                  <a:alpha val="0"/>
                </a:schemeClr>
              </a:gs>
              <a:gs pos="50440">
                <a:srgbClr val="FAFDFE">
                  <a:alpha val="75000"/>
                </a:srgbClr>
              </a:gs>
              <a:gs pos="16000">
                <a:srgbClr val="FFFF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3" y="404813"/>
            <a:ext cx="805081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12" y="1556792"/>
            <a:ext cx="8050818" cy="4640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>
                <a:solidFill>
                  <a:srgbClr val="3F4548"/>
                </a:solidFill>
              </a:rPr>
              <a:pPr/>
              <a:t>10 December 2024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3F45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928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mphasis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man holding white ceramic teacup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/>
          <a:stretch/>
        </p:blipFill>
        <p:spPr bwMode="auto">
          <a:xfrm>
            <a:off x="8286750" y="-219527"/>
            <a:ext cx="3905250" cy="707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 rot="10800000">
            <a:off x="8229599" y="-275772"/>
            <a:ext cx="2307771" cy="7852229"/>
          </a:xfrm>
          <a:prstGeom prst="rect">
            <a:avLst/>
          </a:prstGeom>
          <a:gradFill flip="none" rotWithShape="1">
            <a:gsLst>
              <a:gs pos="86000">
                <a:schemeClr val="accent1">
                  <a:lumMod val="5000"/>
                  <a:lumOff val="95000"/>
                  <a:alpha val="0"/>
                </a:schemeClr>
              </a:gs>
              <a:gs pos="50440">
                <a:srgbClr val="FAFDFE">
                  <a:alpha val="75000"/>
                </a:srgbClr>
              </a:gs>
              <a:gs pos="16000">
                <a:srgbClr val="FFFF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3" y="404813"/>
            <a:ext cx="805081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12" y="1556792"/>
            <a:ext cx="8050818" cy="46402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>
                <a:solidFill>
                  <a:srgbClr val="3F4548"/>
                </a:solidFill>
              </a:rPr>
              <a:pPr/>
              <a:t>10 December 2024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3F45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0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0" y="1557338"/>
            <a:ext cx="5425017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266" y="1557338"/>
            <a:ext cx="5427134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8B6D0-AB09-4B3E-9118-B4659F37B303}" type="datetime4">
              <a:rPr lang="en-GB">
                <a:solidFill>
                  <a:srgbClr val="3F4548"/>
                </a:solidFill>
              </a:rPr>
              <a:pPr/>
              <a:t>10 December 2024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242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39" y="404664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14434-9E7D-48B3-A0B1-B61FF5889F61}" type="datetime4">
              <a:rPr lang="en-GB">
                <a:solidFill>
                  <a:srgbClr val="3F4548"/>
                </a:solidFill>
              </a:rPr>
              <a:pPr/>
              <a:t>10 December 2024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044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B7BE8-6A98-487E-A0BA-75F334DA4484}" type="datetime4">
              <a:rPr lang="en-GB">
                <a:solidFill>
                  <a:srgbClr val="3F4548"/>
                </a:solidFill>
              </a:rPr>
              <a:pPr/>
              <a:t>10 December 2024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198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165FE-1D5F-4086-A6F1-ADCC09BA4FF2}" type="datetime4">
              <a:rPr lang="en-GB">
                <a:solidFill>
                  <a:srgbClr val="3F4548"/>
                </a:solidFill>
              </a:rPr>
              <a:pPr/>
              <a:t>10 December 2024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54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908" y="4653136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1907" y="466328"/>
            <a:ext cx="1116748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908" y="5219874"/>
            <a:ext cx="73152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C0A29-9CEF-41E0-85B3-88BBAFC398D9}" type="datetime4">
              <a:rPr lang="en-GB">
                <a:solidFill>
                  <a:srgbClr val="3F4548"/>
                </a:solidFill>
              </a:rPr>
              <a:pPr/>
              <a:t>10 December 2024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E9C09-A791-4882-904F-A1C4017C9B6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45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2" y="404813"/>
            <a:ext cx="11055349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7050" y="1557338"/>
            <a:ext cx="5425017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55266" y="1557338"/>
            <a:ext cx="5427134" cy="464026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7052" y="6410325"/>
            <a:ext cx="2688166" cy="331788"/>
          </a:xfrm>
        </p:spPr>
        <p:txBody>
          <a:bodyPr/>
          <a:lstStyle>
            <a:lvl1pPr>
              <a:defRPr/>
            </a:lvl1pPr>
          </a:lstStyle>
          <a:p>
            <a:fld id="{E55E8865-9CB5-4569-9D00-F0979EDB96F2}" type="datetime4">
              <a:rPr lang="en-GB">
                <a:solidFill>
                  <a:srgbClr val="3F4548"/>
                </a:solidFill>
              </a:rPr>
              <a:pPr/>
              <a:t>10 December 2024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15219" y="6410325"/>
            <a:ext cx="5761567" cy="3317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01351" y="6402390"/>
            <a:ext cx="863600" cy="339725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84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5A5B80-4E0E-41F8-BFF5-504EC24C412E}" type="datetime4">
              <a:rPr lang="en-GB" smtClean="0">
                <a:solidFill>
                  <a:srgbClr val="3F454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 December 2024</a:t>
            </a:fld>
            <a:endParaRPr lang="en-GB" dirty="0">
              <a:solidFill>
                <a:srgbClr val="3F454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C5C0B4-F90D-4B90-B187-E84366B0723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/>
          </a:p>
        </p:txBody>
      </p:sp>
      <p:pic>
        <p:nvPicPr>
          <p:cNvPr id="3074" name="Picture 2" descr="Garden By The Bay in Singapore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9" t="10476" r="-1" b="-950"/>
          <a:stretch/>
        </p:blipFill>
        <p:spPr bwMode="auto">
          <a:xfrm>
            <a:off x="-95250" y="-57150"/>
            <a:ext cx="12439650" cy="737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9" y="260350"/>
            <a:ext cx="3229014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527051" y="1721220"/>
            <a:ext cx="8449735" cy="129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9CC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>
                <a:solidFill>
                  <a:srgbClr val="00A3C8"/>
                </a:solidFill>
              </a:rPr>
              <a:t>Click to edit Master title style</a:t>
            </a:r>
            <a:endParaRPr lang="en-GB" kern="0" dirty="0">
              <a:solidFill>
                <a:srgbClr val="00A3C8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2" y="2368918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3F45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5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erial photography of buildings during nightti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4" y="-1081088"/>
            <a:ext cx="12902306" cy="860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5A5B80-4E0E-41F8-BFF5-504EC24C412E}" type="datetime4">
              <a:rPr lang="en-GB" smtClean="0">
                <a:solidFill>
                  <a:srgbClr val="3F454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 December 2024</a:t>
            </a:fld>
            <a:endParaRPr lang="en-GB" dirty="0">
              <a:solidFill>
                <a:srgbClr val="3F454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C5C0B4-F90D-4B90-B187-E84366B0723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/>
          </a:p>
        </p:txBody>
      </p:sp>
      <p:pic>
        <p:nvPicPr>
          <p:cNvPr id="8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9" y="260350"/>
            <a:ext cx="3229014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1721220"/>
            <a:ext cx="7169149" cy="1295399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3F4548"/>
              </a:solidFill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2" y="2368918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rgbClr val="00A3C8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5939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uildings near body of wat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71500"/>
            <a:ext cx="12252549" cy="817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5A5B80-4E0E-41F8-BFF5-504EC24C412E}" type="datetime4">
              <a:rPr lang="en-GB" smtClean="0">
                <a:solidFill>
                  <a:srgbClr val="3F454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 December 2024</a:t>
            </a:fld>
            <a:endParaRPr lang="en-GB" dirty="0">
              <a:solidFill>
                <a:srgbClr val="3F454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C5C0B4-F90D-4B90-B187-E84366B0723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/>
          </a:p>
        </p:txBody>
      </p:sp>
      <p:pic>
        <p:nvPicPr>
          <p:cNvPr id="8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9" y="260350"/>
            <a:ext cx="3229014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1721220"/>
            <a:ext cx="7607299" cy="1295399"/>
          </a:xfrm>
        </p:spPr>
        <p:txBody>
          <a:bodyPr anchor="t"/>
          <a:lstStyle>
            <a:lvl1pPr>
              <a:defRPr sz="3600">
                <a:solidFill>
                  <a:srgbClr val="009CC8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3F4548"/>
              </a:solidFill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2" y="2368918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0975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tography of footbrid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1" y="-304800"/>
            <a:ext cx="12233691" cy="815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73049"/>
            <a:ext cx="3251642" cy="13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5A5B80-4E0E-41F8-BFF5-504EC24C412E}" type="datetime4">
              <a:rPr lang="en-GB" smtClean="0">
                <a:solidFill>
                  <a:srgbClr val="3F454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 December 2024</a:t>
            </a:fld>
            <a:endParaRPr lang="en-GB" dirty="0">
              <a:solidFill>
                <a:srgbClr val="3F454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C5C0B4-F90D-4B90-B187-E84366B0723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/>
          </a:p>
        </p:txBody>
      </p:sp>
      <p:sp>
        <p:nvSpPr>
          <p:cNvPr id="9" name="Rectangle 4"/>
          <p:cNvSpPr txBox="1">
            <a:spLocks noChangeArrowheads="1"/>
          </p:cNvSpPr>
          <p:nvPr userDrawn="1"/>
        </p:nvSpPr>
        <p:spPr bwMode="auto">
          <a:xfrm>
            <a:off x="527052" y="6410325"/>
            <a:ext cx="2927349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44C141-B97D-4979-AB76-E8E6AB76C28B}" type="datetime4">
              <a:rPr lang="en-GB" smtClean="0">
                <a:solidFill>
                  <a:srgbClr val="3F4548"/>
                </a:solidFill>
              </a:rPr>
              <a:pPr/>
              <a:t>10 December 2024</a:t>
            </a:fld>
            <a:endParaRPr lang="en-GB" dirty="0">
              <a:solidFill>
                <a:srgbClr val="3F4548"/>
              </a:solidFill>
            </a:endParaRPr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3F4548"/>
              </a:solidFill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1721220"/>
            <a:ext cx="9505950" cy="1295399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2" y="2368918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612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oman sitting on corner with MacBook Air on lap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" t="8267" r="-901"/>
          <a:stretch/>
        </p:blipFill>
        <p:spPr bwMode="auto">
          <a:xfrm>
            <a:off x="-38100" y="-762000"/>
            <a:ext cx="12401550" cy="776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5A5B80-4E0E-41F8-BFF5-504EC24C412E}" type="datetime4">
              <a:rPr lang="en-GB" smtClean="0">
                <a:solidFill>
                  <a:srgbClr val="3F454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 December 2024</a:t>
            </a:fld>
            <a:endParaRPr lang="en-GB" dirty="0">
              <a:solidFill>
                <a:srgbClr val="3F454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C5C0B4-F90D-4B90-B187-E84366B0723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/>
          </a:p>
        </p:txBody>
      </p:sp>
      <p:pic>
        <p:nvPicPr>
          <p:cNvPr id="8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73049"/>
            <a:ext cx="3251642" cy="13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1721220"/>
            <a:ext cx="9505950" cy="1295399"/>
          </a:xfrm>
        </p:spPr>
        <p:txBody>
          <a:bodyPr anchor="t"/>
          <a:lstStyle>
            <a:lvl1pPr>
              <a:defRPr sz="3600">
                <a:solidFill>
                  <a:srgbClr val="009CC8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2" y="2368918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1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3F45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6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 8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2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10 December 2024</a:t>
            </a:fld>
            <a:endParaRPr lang="en-GB" dirty="0"/>
          </a:p>
        </p:txBody>
      </p:sp>
      <p:pic>
        <p:nvPicPr>
          <p:cNvPr id="6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9" y="260350"/>
            <a:ext cx="3229014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3F4548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1721220"/>
            <a:ext cx="9505950" cy="1295399"/>
          </a:xfrm>
        </p:spPr>
        <p:txBody>
          <a:bodyPr anchor="t"/>
          <a:lstStyle>
            <a:lvl1pPr>
              <a:defRPr sz="3600">
                <a:ln>
                  <a:noFill/>
                </a:ln>
                <a:solidFill>
                  <a:srgbClr val="00A3C8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2" y="2368918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3184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5A5B80-4E0E-41F8-BFF5-504EC24C412E}" type="datetime4">
              <a:rPr lang="en-GB" smtClean="0">
                <a:solidFill>
                  <a:srgbClr val="3F454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 December 2024</a:t>
            </a:fld>
            <a:endParaRPr lang="en-GB" dirty="0">
              <a:solidFill>
                <a:srgbClr val="3F454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C5C0B4-F90D-4B90-B187-E84366B0723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/>
          </a:p>
        </p:txBody>
      </p:sp>
      <p:pic>
        <p:nvPicPr>
          <p:cNvPr id="8194" name="Picture 2" descr="white ladders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0" b="1503"/>
          <a:stretch/>
        </p:blipFill>
        <p:spPr bwMode="auto">
          <a:xfrm>
            <a:off x="0" y="-152400"/>
            <a:ext cx="12192000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9" y="260350"/>
            <a:ext cx="3229014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527051" y="1721220"/>
            <a:ext cx="9505950" cy="129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ln>
                  <a:noFill/>
                </a:ln>
                <a:solidFill>
                  <a:srgbClr val="00A3C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/>
              <a:t>Click to edit Master title style</a:t>
            </a:r>
            <a:endParaRPr lang="en-GB" kern="0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2" y="2368918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8006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2" y="404813"/>
            <a:ext cx="110553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2" y="1557338"/>
            <a:ext cx="11055349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052" y="6410325"/>
            <a:ext cx="2688166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5A5B80-4E0E-41F8-BFF5-504EC24C412E}" type="datetime4">
              <a:rPr lang="en-GB" smtClean="0">
                <a:solidFill>
                  <a:srgbClr val="3F4548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 December 2024</a:t>
            </a:fld>
            <a:endParaRPr lang="en-GB" dirty="0">
              <a:solidFill>
                <a:srgbClr val="3F4548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5219" y="6410325"/>
            <a:ext cx="5761567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548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01351" y="6402390"/>
            <a:ext cx="863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548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C5C0B4-F90D-4B90-B187-E84366B0723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4419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3F4548"/>
              </a:solidFill>
            </a:endParaRPr>
          </a:p>
        </p:txBody>
      </p:sp>
      <p:grpSp>
        <p:nvGrpSpPr>
          <p:cNvPr id="10" name="Group 64"/>
          <p:cNvGrpSpPr/>
          <p:nvPr/>
        </p:nvGrpSpPr>
        <p:grpSpPr>
          <a:xfrm>
            <a:off x="-3861359" y="0"/>
            <a:ext cx="3714777" cy="6858000"/>
            <a:chOff x="-3137354" y="0"/>
            <a:chExt cx="3018256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-2982572" y="99308"/>
              <a:ext cx="2839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dirty="0">
                  <a:solidFill>
                    <a:srgbClr val="113458"/>
                  </a:solidFill>
                </a:rPr>
                <a:t>Colour palette for PowerPoint presentations</a:t>
              </a:r>
              <a:endParaRPr lang="en-US" sz="1000" b="1" dirty="0">
                <a:solidFill>
                  <a:srgbClr val="113458"/>
                </a:solidFill>
              </a:endParaRPr>
            </a:p>
          </p:txBody>
        </p:sp>
        <p:grpSp>
          <p:nvGrpSpPr>
            <p:cNvPr id="14" name="Group 58"/>
            <p:cNvGrpSpPr/>
            <p:nvPr userDrawn="1"/>
          </p:nvGrpSpPr>
          <p:grpSpPr>
            <a:xfrm>
              <a:off x="-2982571" y="476672"/>
              <a:ext cx="2863473" cy="307777"/>
              <a:chOff x="-2982571" y="476672"/>
              <a:chExt cx="2863473" cy="307777"/>
            </a:xfrm>
          </p:grpSpPr>
          <p:sp>
            <p:nvSpPr>
              <p:cNvPr id="5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TextBox 11"/>
              <p:cNvSpPr txBox="1"/>
              <p:nvPr userDrawn="1"/>
            </p:nvSpPr>
            <p:spPr>
              <a:xfrm>
                <a:off x="-2518224" y="476672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solidFill>
                      <a:srgbClr val="3F4548"/>
                    </a:solidFill>
                  </a:rPr>
                  <a:t>Dark blue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solidFill>
                      <a:srgbClr val="3F4548"/>
                    </a:solidFill>
                  </a:rPr>
                  <a:t>R17  G52  B88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15" name="Group 13"/>
            <p:cNvGrpSpPr/>
            <p:nvPr userDrawn="1"/>
          </p:nvGrpSpPr>
          <p:grpSpPr>
            <a:xfrm>
              <a:off x="-2982575" y="882170"/>
              <a:ext cx="2863476" cy="307777"/>
              <a:chOff x="-2928990" y="365095"/>
              <a:chExt cx="2643206" cy="307777"/>
            </a:xfrm>
          </p:grpSpPr>
          <p:sp>
            <p:nvSpPr>
              <p:cNvPr id="5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rgbClr val="D9AB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TextBox 15"/>
              <p:cNvSpPr txBox="1"/>
              <p:nvPr userDrawn="1"/>
            </p:nvSpPr>
            <p:spPr>
              <a:xfrm>
                <a:off x="-2500362" y="365095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solidFill>
                      <a:srgbClr val="3F4548"/>
                    </a:solidFill>
                  </a:rPr>
                  <a:t>Gold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solidFill>
                      <a:srgbClr val="3F4548"/>
                    </a:solidFill>
                  </a:rPr>
                  <a:t>R217  G171  B22</a:t>
                </a:r>
                <a:endParaRPr lang="en-US" sz="8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16" name="Group 16"/>
            <p:cNvGrpSpPr/>
            <p:nvPr userDrawn="1"/>
          </p:nvGrpSpPr>
          <p:grpSpPr>
            <a:xfrm>
              <a:off x="-2982575" y="1277829"/>
              <a:ext cx="2863476" cy="307777"/>
              <a:chOff x="-2928990" y="63509"/>
              <a:chExt cx="2643206" cy="307777"/>
            </a:xfrm>
          </p:grpSpPr>
          <p:sp>
            <p:nvSpPr>
              <p:cNvPr id="5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rgbClr val="4096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TextBox 18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solidFill>
                      <a:srgbClr val="3F4548"/>
                    </a:solidFill>
                  </a:rPr>
                  <a:t>Mid blue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solidFill>
                      <a:srgbClr val="3F4548"/>
                    </a:solidFill>
                  </a:rPr>
                  <a:t>R64  G150  B184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>
              <a:off x="-2982571" y="2122984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dirty="0">
                  <a:solidFill>
                    <a:srgbClr val="4096B8"/>
                  </a:solidFill>
                </a:rPr>
                <a:t>Secondary colour palette</a:t>
              </a:r>
              <a:endParaRPr lang="en-US" sz="1000" b="1" dirty="0">
                <a:solidFill>
                  <a:srgbClr val="4096B8"/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-2982571" y="260648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2419350" algn="l"/>
                </a:tabLst>
              </a:pPr>
              <a:r>
                <a:rPr lang="en-GB" sz="1000" b="1" dirty="0">
                  <a:solidFill>
                    <a:srgbClr val="4096B8"/>
                  </a:solidFill>
                </a:rPr>
                <a:t>Primary colour palette</a:t>
              </a:r>
              <a:endParaRPr lang="en-US" sz="1000" b="1" dirty="0">
                <a:solidFill>
                  <a:srgbClr val="4096B8"/>
                </a:solidFill>
              </a:endParaRPr>
            </a:p>
          </p:txBody>
        </p:sp>
        <p:grpSp>
          <p:nvGrpSpPr>
            <p:cNvPr id="19" name="Group 24"/>
            <p:cNvGrpSpPr/>
            <p:nvPr userDrawn="1"/>
          </p:nvGrpSpPr>
          <p:grpSpPr>
            <a:xfrm>
              <a:off x="-2982575" y="1688965"/>
              <a:ext cx="2863476" cy="307777"/>
              <a:chOff x="-2928990" y="63509"/>
              <a:chExt cx="2643206" cy="307777"/>
            </a:xfrm>
          </p:grpSpPr>
          <p:sp>
            <p:nvSpPr>
              <p:cNvPr id="50" name="Rectangle 49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solidFill>
                      <a:srgbClr val="3F4548"/>
                    </a:solidFill>
                  </a:rPr>
                  <a:t>Light grey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solidFill>
                      <a:srgbClr val="3F4548"/>
                    </a:solidFill>
                  </a:rPr>
                  <a:t>R220  G221  B217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20" name="Group 27"/>
            <p:cNvGrpSpPr/>
            <p:nvPr userDrawn="1"/>
          </p:nvGrpSpPr>
          <p:grpSpPr>
            <a:xfrm>
              <a:off x="-2982575" y="2733370"/>
              <a:ext cx="2863476" cy="307777"/>
              <a:chOff x="-2928990" y="696778"/>
              <a:chExt cx="2643206" cy="307777"/>
            </a:xfrm>
          </p:grpSpPr>
          <p:sp>
            <p:nvSpPr>
              <p:cNvPr id="48" name="Rectangle 4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solidFill>
                      <a:srgbClr val="3F4548"/>
                    </a:solidFill>
                  </a:rPr>
                  <a:t>Pea green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solidFill>
                      <a:srgbClr val="3F4548"/>
                    </a:solidFill>
                  </a:rPr>
                  <a:t>R121  G163  B42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21" name="Group 60"/>
            <p:cNvGrpSpPr/>
            <p:nvPr userDrawn="1"/>
          </p:nvGrpSpPr>
          <p:grpSpPr>
            <a:xfrm>
              <a:off x="-2982571" y="3144506"/>
              <a:ext cx="2863473" cy="307777"/>
              <a:chOff x="-2982571" y="3144506"/>
              <a:chExt cx="2863473" cy="307777"/>
            </a:xfrm>
          </p:grpSpPr>
          <p:sp>
            <p:nvSpPr>
              <p:cNvPr id="46" name="Rectangle 45"/>
              <p:cNvSpPr/>
              <p:nvPr userDrawn="1"/>
            </p:nvSpPr>
            <p:spPr>
              <a:xfrm>
                <a:off x="-2982571" y="314450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 userDrawn="1"/>
            </p:nvSpPr>
            <p:spPr>
              <a:xfrm>
                <a:off x="-2518224" y="3144506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solidFill>
                      <a:srgbClr val="3F4548"/>
                    </a:solidFill>
                  </a:rPr>
                  <a:t>Forest green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solidFill>
                      <a:srgbClr val="3F4548"/>
                    </a:solidFill>
                  </a:rPr>
                  <a:t>R0 G132  B82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22" name="Group 33"/>
            <p:cNvGrpSpPr/>
            <p:nvPr userDrawn="1"/>
          </p:nvGrpSpPr>
          <p:grpSpPr>
            <a:xfrm>
              <a:off x="-2982575" y="3555642"/>
              <a:ext cx="2863476" cy="307777"/>
              <a:chOff x="-2928990" y="696778"/>
              <a:chExt cx="2643206" cy="307777"/>
            </a:xfrm>
          </p:grpSpPr>
          <p:sp>
            <p:nvSpPr>
              <p:cNvPr id="44" name="Rectangle 4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solidFill>
                      <a:srgbClr val="3F4548"/>
                    </a:solidFill>
                  </a:rPr>
                  <a:t>Bottle green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solidFill>
                      <a:srgbClr val="3F4548"/>
                    </a:solidFill>
                  </a:rPr>
                  <a:t>R17  G179  B162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23" name="Group 36"/>
            <p:cNvGrpSpPr/>
            <p:nvPr userDrawn="1"/>
          </p:nvGrpSpPr>
          <p:grpSpPr>
            <a:xfrm>
              <a:off x="-2982575" y="3966778"/>
              <a:ext cx="2863476" cy="307777"/>
              <a:chOff x="-2928990" y="696778"/>
              <a:chExt cx="2643206" cy="307777"/>
            </a:xfrm>
          </p:grpSpPr>
          <p:sp>
            <p:nvSpPr>
              <p:cNvPr id="42" name="Rectangle 4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009C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solidFill>
                      <a:srgbClr val="3F4548"/>
                    </a:solidFill>
                  </a:rPr>
                  <a:t>Cyan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solidFill>
                      <a:srgbClr val="3F4548"/>
                    </a:solidFill>
                  </a:rPr>
                  <a:t>R0  G156  B200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24" name="Group 63"/>
            <p:cNvGrpSpPr/>
            <p:nvPr userDrawn="1"/>
          </p:nvGrpSpPr>
          <p:grpSpPr>
            <a:xfrm>
              <a:off x="-2982571" y="4377914"/>
              <a:ext cx="2863473" cy="307777"/>
              <a:chOff x="-2982571" y="4377914"/>
              <a:chExt cx="2863473" cy="307777"/>
            </a:xfrm>
          </p:grpSpPr>
          <p:sp>
            <p:nvSpPr>
              <p:cNvPr id="40" name="Rectangle 39"/>
              <p:cNvSpPr/>
              <p:nvPr userDrawn="1"/>
            </p:nvSpPr>
            <p:spPr>
              <a:xfrm>
                <a:off x="-2982571" y="437791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 userDrawn="1"/>
            </p:nvSpPr>
            <p:spPr>
              <a:xfrm>
                <a:off x="-2518224" y="4377914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solidFill>
                      <a:srgbClr val="3F4548"/>
                    </a:solidFill>
                  </a:rPr>
                  <a:t>Light blue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solidFill>
                      <a:srgbClr val="3F4548"/>
                    </a:solidFill>
                  </a:rPr>
                  <a:t>R124  G179  B225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25" name="Group 43"/>
            <p:cNvGrpSpPr/>
            <p:nvPr userDrawn="1"/>
          </p:nvGrpSpPr>
          <p:grpSpPr>
            <a:xfrm>
              <a:off x="-2982575" y="4789050"/>
              <a:ext cx="2863476" cy="307777"/>
              <a:chOff x="-2928990" y="696778"/>
              <a:chExt cx="2643206" cy="307777"/>
            </a:xfrm>
          </p:grpSpPr>
          <p:sp>
            <p:nvSpPr>
              <p:cNvPr id="38" name="Rectangle 37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solidFill>
                      <a:srgbClr val="3F4548"/>
                    </a:solidFill>
                  </a:rPr>
                  <a:t>Violet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solidFill>
                      <a:srgbClr val="3F4548"/>
                    </a:solidFill>
                  </a:rPr>
                  <a:t>R128  G118  B207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26" name="Group 46"/>
            <p:cNvGrpSpPr/>
            <p:nvPr userDrawn="1"/>
          </p:nvGrpSpPr>
          <p:grpSpPr>
            <a:xfrm>
              <a:off x="-2982575" y="5200186"/>
              <a:ext cx="2863476" cy="307777"/>
              <a:chOff x="-2928990" y="696778"/>
              <a:chExt cx="2643206" cy="307777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solidFill>
                      <a:srgbClr val="3F4548"/>
                    </a:solidFill>
                  </a:rPr>
                  <a:t>Purple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solidFill>
                      <a:srgbClr val="3F4548"/>
                    </a:solidFill>
                  </a:rPr>
                  <a:t>R143  G70  B147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27" name="Group 49"/>
            <p:cNvGrpSpPr/>
            <p:nvPr userDrawn="1"/>
          </p:nvGrpSpPr>
          <p:grpSpPr>
            <a:xfrm>
              <a:off x="-2982575" y="5611322"/>
              <a:ext cx="2863476" cy="307777"/>
              <a:chOff x="-2928990" y="696778"/>
              <a:chExt cx="2643206" cy="307777"/>
            </a:xfrm>
          </p:grpSpPr>
          <p:sp>
            <p:nvSpPr>
              <p:cNvPr id="34" name="Rectangle 33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 err="1">
                    <a:solidFill>
                      <a:srgbClr val="3F4548"/>
                    </a:solidFill>
                  </a:rPr>
                  <a:t>Fuscia</a:t>
                </a:r>
                <a:endParaRPr lang="en-GB" sz="1000" dirty="0">
                  <a:solidFill>
                    <a:srgbClr val="3F4548"/>
                  </a:solidFill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solidFill>
                      <a:srgbClr val="3F4548"/>
                    </a:solidFill>
                  </a:rPr>
                  <a:t>R233  G69  B140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28" name="Group 52"/>
            <p:cNvGrpSpPr/>
            <p:nvPr userDrawn="1"/>
          </p:nvGrpSpPr>
          <p:grpSpPr>
            <a:xfrm>
              <a:off x="-2982575" y="6022458"/>
              <a:ext cx="2863476" cy="307777"/>
              <a:chOff x="-2928990" y="696778"/>
              <a:chExt cx="2643206" cy="307777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solidFill>
                      <a:srgbClr val="3F4548"/>
                    </a:solidFill>
                  </a:rPr>
                  <a:t>Red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solidFill>
                      <a:srgbClr val="3F4548"/>
                    </a:solidFill>
                  </a:rPr>
                  <a:t>R200  G30  B69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  <p:grpSp>
          <p:nvGrpSpPr>
            <p:cNvPr id="29" name="Group 55"/>
            <p:cNvGrpSpPr/>
            <p:nvPr userDrawn="1"/>
          </p:nvGrpSpPr>
          <p:grpSpPr>
            <a:xfrm>
              <a:off x="-2982575" y="6433591"/>
              <a:ext cx="2863476" cy="307777"/>
              <a:chOff x="-2928990" y="696778"/>
              <a:chExt cx="2643206" cy="307777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2928990" y="696778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 userDrawn="1"/>
            </p:nvSpPr>
            <p:spPr>
              <a:xfrm>
                <a:off x="-2500362" y="69677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solidFill>
                      <a:srgbClr val="3F4548"/>
                    </a:solidFill>
                  </a:rPr>
                  <a:t>Orange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 dirty="0">
                    <a:solidFill>
                      <a:srgbClr val="3F4548"/>
                    </a:solidFill>
                  </a:rPr>
                  <a:t>R238  G116  29</a:t>
                </a:r>
                <a:endParaRPr lang="en-US" sz="1000" dirty="0">
                  <a:solidFill>
                    <a:srgbClr val="3F4548"/>
                  </a:solidFill>
                </a:endParaRPr>
              </a:p>
            </p:txBody>
          </p:sp>
        </p:grpSp>
      </p:grpSp>
      <p:sp>
        <p:nvSpPr>
          <p:cNvPr id="58" name="Rectangle 57"/>
          <p:cNvSpPr/>
          <p:nvPr/>
        </p:nvSpPr>
        <p:spPr>
          <a:xfrm>
            <a:off x="-3679277" y="2351160"/>
            <a:ext cx="381003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3081271" y="2348881"/>
            <a:ext cx="29527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F4548"/>
                </a:solidFill>
              </a:rPr>
              <a:t>Dark grey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3F4548"/>
                </a:solidFill>
              </a:rPr>
              <a:t>R63  G69  B72</a:t>
            </a:r>
            <a:endParaRPr lang="en-US" sz="1000" dirty="0">
              <a:solidFill>
                <a:srgbClr val="3F45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8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96" r:id="rId3"/>
    <p:sldLayoutId id="2147483680" r:id="rId4"/>
    <p:sldLayoutId id="2147483695" r:id="rId5"/>
    <p:sldLayoutId id="2147483677" r:id="rId6"/>
    <p:sldLayoutId id="2147483679" r:id="rId7"/>
    <p:sldLayoutId id="2147483667" r:id="rId8"/>
    <p:sldLayoutId id="2147483701" r:id="rId9"/>
    <p:sldLayoutId id="2147483661" r:id="rId10"/>
    <p:sldLayoutId id="2147483662" r:id="rId11"/>
    <p:sldLayoutId id="2147483698" r:id="rId12"/>
    <p:sldLayoutId id="2147483669" r:id="rId13"/>
    <p:sldLayoutId id="2147483697" r:id="rId14"/>
    <p:sldLayoutId id="2147483686" r:id="rId15"/>
    <p:sldLayoutId id="2147483693" r:id="rId16"/>
    <p:sldLayoutId id="2147483687" r:id="rId17"/>
    <p:sldLayoutId id="2147483688" r:id="rId18"/>
    <p:sldLayoutId id="2147483691" r:id="rId19"/>
    <p:sldLayoutId id="2147483689" r:id="rId20"/>
    <p:sldLayoutId id="2147483690" r:id="rId21"/>
    <p:sldLayoutId id="2147483700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69875" indent="-269875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 sz="2400">
          <a:solidFill>
            <a:srgbClr val="3F4548"/>
          </a:solidFill>
          <a:latin typeface="+mn-lt"/>
          <a:ea typeface="+mn-ea"/>
          <a:cs typeface="+mn-cs"/>
        </a:defRPr>
      </a:lvl1pPr>
      <a:lvl2pPr marL="717550" indent="-268288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2000">
          <a:solidFill>
            <a:srgbClr val="3F4548"/>
          </a:solidFill>
          <a:latin typeface="+mn-lt"/>
          <a:cs typeface="+mn-cs"/>
        </a:defRPr>
      </a:lvl2pPr>
      <a:lvl3pPr marL="1071563" indent="-174625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>
          <a:solidFill>
            <a:srgbClr val="3F4548"/>
          </a:solidFill>
          <a:latin typeface="+mn-lt"/>
          <a:cs typeface="+mn-cs"/>
        </a:defRPr>
      </a:lvl3pPr>
      <a:lvl4pPr marL="1433513" indent="-18256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1600">
          <a:solidFill>
            <a:srgbClr val="3F4548"/>
          </a:solidFill>
          <a:latin typeface="+mn-lt"/>
          <a:cs typeface="+mn-cs"/>
        </a:defRPr>
      </a:lvl4pPr>
      <a:lvl5pPr marL="1792288" indent="-17621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400">
          <a:solidFill>
            <a:srgbClr val="3F4548"/>
          </a:solidFill>
          <a:latin typeface="+mn-lt"/>
          <a:cs typeface="+mn-cs"/>
        </a:defRPr>
      </a:lvl5pPr>
      <a:lvl6pPr marL="22494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6pPr>
      <a:lvl7pPr marL="27066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7pPr>
      <a:lvl8pPr marL="31638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8pPr>
      <a:lvl9pPr marL="3621088" indent="-176213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2D4AA-35CA-9ACB-E301-B80D19331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Operational Resilience in UK financial sector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9D44E5-991A-8D8C-C6A0-50B813A360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Robert </a:t>
            </a:r>
            <a:r>
              <a:rPr lang="en-GB" dirty="0" err="1"/>
              <a:t>Chanon</a:t>
            </a:r>
            <a:r>
              <a:rPr lang="en-GB" dirty="0"/>
              <a:t>, Lawrence </a:t>
            </a:r>
            <a:r>
              <a:rPr lang="en-GB" dirty="0" err="1"/>
              <a:t>Habahbeh</a:t>
            </a:r>
            <a:r>
              <a:rPr lang="en-GB" dirty="0"/>
              <a:t> and Paul Klumpes </a:t>
            </a:r>
          </a:p>
          <a:p>
            <a:r>
              <a:rPr lang="en-GB" dirty="0"/>
              <a:t>Sessional Event, 10 December 2024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B7488-3079-DD1B-5246-CB32B43EB9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744C141-B97D-4979-AB76-E8E6AB76C28B}" type="datetime4">
              <a:rPr lang="en-GB" smtClean="0">
                <a:solidFill>
                  <a:prstClr val="white"/>
                </a:solidFill>
              </a:rPr>
              <a:pPr/>
              <a:t>10 December 2024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38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DAF5F-7CF4-A52B-0A08-F605FC5A4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Who matters?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0FF30-8CD2-E82C-DFCA-DB37EB8BD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Customer duty and conduct risk: critical elements of OR</a:t>
            </a:r>
          </a:p>
          <a:p>
            <a:pPr lvl="1"/>
            <a:r>
              <a:rPr lang="en-GB" dirty="0"/>
              <a:t>Consumer duty: refers to the regulatory requirement that financial firms act in the best interest of their customers</a:t>
            </a:r>
          </a:p>
          <a:p>
            <a:pPr lvl="1"/>
            <a:r>
              <a:rPr lang="en-GB" dirty="0"/>
              <a:t>Conduct risk: involves the risk of inappropriate, unethical or unlawful behaviour by a firm’s employees and/or management</a:t>
            </a:r>
          </a:p>
          <a:p>
            <a:r>
              <a:rPr lang="en-GB" dirty="0"/>
              <a:t>The next slide summarises the inter-relationship between a </a:t>
            </a:r>
          </a:p>
          <a:p>
            <a:pPr lvl="1"/>
            <a:r>
              <a:rPr lang="en-GB" dirty="0"/>
              <a:t>consumer-centric OR system, conduct risk, </a:t>
            </a:r>
          </a:p>
          <a:p>
            <a:pPr lvl="1"/>
            <a:r>
              <a:rPr lang="en-GB" dirty="0"/>
              <a:t>three pillars of identity respond and react and recover &amp; learn</a:t>
            </a:r>
          </a:p>
          <a:p>
            <a:pPr lvl="1"/>
            <a:r>
              <a:rPr lang="en-GB" dirty="0"/>
              <a:t>Foundation: integral physical, IT and cybersecurity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8E6C1-245C-0D93-132E-889790B93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>
                <a:solidFill>
                  <a:srgbClr val="3F4548"/>
                </a:solidFill>
              </a:rPr>
              <a:pPr/>
              <a:t>10 December 2024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AED67-8385-0E67-B528-943431DEC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24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B56C8-5036-5AA4-DA50-0B11352E2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Consumer-centric operational resilience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D08A1-2A6E-997E-6AEB-3CA178C4D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>
                <a:solidFill>
                  <a:srgbClr val="3F4548"/>
                </a:solidFill>
              </a:rPr>
              <a:pPr/>
              <a:t>10 December 2024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89FA0-C0E7-D989-DB5E-8017B0B8C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11</a:t>
            </a:fld>
            <a:endParaRPr lang="en-GB"/>
          </a:p>
        </p:txBody>
      </p:sp>
      <p:graphicFrame>
        <p:nvGraphicFramePr>
          <p:cNvPr id="7" name="Content Placeholder 6">
            <a:hlinkClick r:id="" action="ppaction://ole?verb=0"/>
            <a:extLst>
              <a:ext uri="{FF2B5EF4-FFF2-40B4-BE49-F238E27FC236}">
                <a16:creationId xmlns:a16="http://schemas.microsoft.com/office/drawing/2014/main" id="{F9701189-3267-071F-3CF0-12B5F0F536F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64808"/>
              </p:ext>
            </p:extLst>
          </p:nvPr>
        </p:nvGraphicFramePr>
        <p:xfrm>
          <a:off x="512763" y="1612900"/>
          <a:ext cx="8050212" cy="452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6095975" imgH="3429123" progId="PowerPoint.Show.12">
                  <p:embed/>
                </p:oleObj>
              </mc:Choice>
              <mc:Fallback>
                <p:oleObj name="Presentation" r:id="rId2" imgW="6095975" imgH="3429123" progId="PowerPoint.Show.12">
                  <p:embed/>
                  <p:pic>
                    <p:nvPicPr>
                      <p:cNvPr id="7" name="Content Placeholder 6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F9701189-3267-071F-3CF0-12B5F0F536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2763" y="1612900"/>
                        <a:ext cx="8050212" cy="452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0230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23639-053D-59A7-9CE6-D9C9F89F1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4. An operational resilience scenarios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A2889-D482-0008-0426-4505FB42F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Classification of emerging risks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AC733-C015-F93D-D8A9-0F77A5981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>
                <a:solidFill>
                  <a:srgbClr val="3F4548"/>
                </a:solidFill>
              </a:rPr>
              <a:pPr/>
              <a:t>10 December 2024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4830BD-F0B9-FA2F-3615-22412ECFD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12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9A01520-CA10-1A31-6948-A0B6C051E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240217"/>
              </p:ext>
            </p:extLst>
          </p:nvPr>
        </p:nvGraphicFramePr>
        <p:xfrm>
          <a:off x="1005016" y="1993557"/>
          <a:ext cx="7488196" cy="2846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049">
                  <a:extLst>
                    <a:ext uri="{9D8B030D-6E8A-4147-A177-3AD203B41FA5}">
                      <a16:colId xmlns:a16="http://schemas.microsoft.com/office/drawing/2014/main" val="3009960184"/>
                    </a:ext>
                  </a:extLst>
                </a:gridCol>
                <a:gridCol w="1167713">
                  <a:extLst>
                    <a:ext uri="{9D8B030D-6E8A-4147-A177-3AD203B41FA5}">
                      <a16:colId xmlns:a16="http://schemas.microsoft.com/office/drawing/2014/main" val="3259240861"/>
                    </a:ext>
                  </a:extLst>
                </a:gridCol>
                <a:gridCol w="1169773">
                  <a:extLst>
                    <a:ext uri="{9D8B030D-6E8A-4147-A177-3AD203B41FA5}">
                      <a16:colId xmlns:a16="http://schemas.microsoft.com/office/drawing/2014/main" val="2547966660"/>
                    </a:ext>
                  </a:extLst>
                </a:gridCol>
                <a:gridCol w="3278661">
                  <a:extLst>
                    <a:ext uri="{9D8B030D-6E8A-4147-A177-3AD203B41FA5}">
                      <a16:colId xmlns:a16="http://schemas.microsoft.com/office/drawing/2014/main" val="520313154"/>
                    </a:ext>
                  </a:extLst>
                </a:gridCol>
              </a:tblGrid>
              <a:tr h="711749">
                <a:tc>
                  <a:txBody>
                    <a:bodyPr/>
                    <a:lstStyle/>
                    <a:p>
                      <a:r>
                        <a:rPr lang="en-GB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Model?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Data?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596101"/>
                  </a:ext>
                </a:extLst>
              </a:tr>
              <a:tr h="711749">
                <a:tc>
                  <a:txBody>
                    <a:bodyPr/>
                    <a:lstStyle/>
                    <a:p>
                      <a:r>
                        <a:rPr lang="en-GB" dirty="0"/>
                        <a:t>Known-knowns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Easily identified (e.g. business risk)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45141"/>
                  </a:ext>
                </a:extLst>
              </a:tr>
              <a:tr h="711749">
                <a:tc>
                  <a:txBody>
                    <a:bodyPr/>
                    <a:lstStyle/>
                    <a:p>
                      <a:r>
                        <a:rPr lang="en-GB" dirty="0"/>
                        <a:t>Emerging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Yes/No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No/Yes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Full extent unknown (e.g. change in interest rates)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530612"/>
                  </a:ext>
                </a:extLst>
              </a:tr>
              <a:tr h="711749">
                <a:tc>
                  <a:txBody>
                    <a:bodyPr/>
                    <a:lstStyle/>
                    <a:p>
                      <a:r>
                        <a:rPr lang="en-GB" dirty="0"/>
                        <a:t>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Black swan events (e.g. Financial Crisis 2008)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123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245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448B1-1FCE-740C-4D93-9EF48D53A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Threats to operational resilience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15877-9D06-9847-94B8-0D33C954D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>
                <a:solidFill>
                  <a:srgbClr val="3F4548"/>
                </a:solidFill>
              </a:rPr>
              <a:pPr/>
              <a:t>10 December 2024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481C3-DDA7-5104-7999-30610FCBF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6" name="Content Placeholder 5" descr="A diagram of a disease&#10;&#10;Description automatically generated">
            <a:extLst>
              <a:ext uri="{FF2B5EF4-FFF2-40B4-BE49-F238E27FC236}">
                <a16:creationId xmlns:a16="http://schemas.microsoft.com/office/drawing/2014/main" id="{37E85E2B-F70F-D92A-0E57-88D622E16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285" y="1557338"/>
            <a:ext cx="6363167" cy="4640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87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BDD18-4949-B36C-231E-8DF0B9BB9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Emerging risks and common consequences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313A1-E1A7-2E3C-0E14-F7F8EC4B0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>
                <a:solidFill>
                  <a:srgbClr val="3F4548"/>
                </a:solidFill>
              </a:rPr>
              <a:pPr/>
              <a:t>10 December 2024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51CCE-A98D-FA1C-E341-0C15840EC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6" name="Content Placeholder 5" descr="A diagram of a risk impact&#10;&#10;Description automatically generated">
            <a:extLst>
              <a:ext uri="{FF2B5EF4-FFF2-40B4-BE49-F238E27FC236}">
                <a16:creationId xmlns:a16="http://schemas.microsoft.com/office/drawing/2014/main" id="{E7A2AA5C-1285-B0E7-3312-326A90FFE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23" y="1327143"/>
            <a:ext cx="8317947" cy="48743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6511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C7CB3-6B39-FFDB-07D2-F9BB8AD9B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Propagation of risk through socio-economic systems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F6265-BDC1-8934-AAA4-4E94D448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>
                <a:solidFill>
                  <a:srgbClr val="3F4548"/>
                </a:solidFill>
              </a:rPr>
              <a:pPr/>
              <a:t>10 December 2024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6A9BA-1A26-AF54-8C6E-3B64E4024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AED70B-FBC3-B256-6681-6E512369A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09" y="1137920"/>
            <a:ext cx="8641213" cy="5151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6086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065F3-A569-B512-C94B-AF37E8D5C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considerations in building an ORF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A4A67-D71A-C845-647A-5FE5BBE87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3" y="1289663"/>
            <a:ext cx="8050818" cy="5018669"/>
          </a:xfrm>
        </p:spPr>
        <p:txBody>
          <a:bodyPr/>
          <a:lstStyle/>
          <a:p>
            <a:r>
              <a:rPr lang="en-GB" dirty="0"/>
              <a:t>OR profile needs explicit management and a holistic view</a:t>
            </a:r>
          </a:p>
          <a:p>
            <a:r>
              <a:rPr lang="en-GB" dirty="0"/>
              <a:t>Design of scenario testing proportional to the size, complexity, business and risk profile of the firm</a:t>
            </a:r>
          </a:p>
          <a:p>
            <a:r>
              <a:rPr lang="en-GB" dirty="0"/>
              <a:t>Consider a range of risks, hazards and shocks</a:t>
            </a:r>
          </a:p>
          <a:p>
            <a:r>
              <a:rPr lang="en-GB" dirty="0"/>
              <a:t>Identifying emerging threats to IBS involves developing a comprehensive framework to understand, assess, model and mitigate emerging, systemic risks</a:t>
            </a:r>
          </a:p>
          <a:p>
            <a:r>
              <a:rPr lang="en-GB" dirty="0"/>
              <a:t>Categorize risks: discrete, concurrent or cascades?</a:t>
            </a:r>
          </a:p>
          <a:p>
            <a:r>
              <a:rPr lang="en-GB" dirty="0"/>
              <a:t>Define levels of disruption potentially caused to customers: (1) medium, (2) high and (3) systemic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46D1C-AA63-C1B8-F227-A5C2B479C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>
                <a:solidFill>
                  <a:srgbClr val="3F4548"/>
                </a:solidFill>
              </a:rPr>
              <a:pPr/>
              <a:t>10 December 2024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8761B-0EF2-5CA6-B084-8C5A5721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03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8613-C9AA-11A1-3589-97A9C9B7E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Why does it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68E53-AEF2-1935-6FE6-70BBDBF6E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UK regulators have signalled that they will monitor compliance and implement enforcement actions</a:t>
            </a:r>
          </a:p>
          <a:p>
            <a:r>
              <a:rPr lang="en-GB" dirty="0"/>
              <a:t>Effective 12 November 2024</a:t>
            </a:r>
          </a:p>
          <a:p>
            <a:r>
              <a:rPr lang="en-GB" dirty="0"/>
              <a:t>These powers “</a:t>
            </a:r>
            <a:r>
              <a:rPr lang="en-GB" i="1" dirty="0"/>
              <a:t>assist the PRA in pursuing its statutory objectives to promote the safety and soundness of PRA-authorised persons and, where relevant, contributing to the securing of an appropriate degree of protection for those who are or may become insurance policyholders</a:t>
            </a:r>
            <a:r>
              <a:rPr lang="en-GB" dirty="0"/>
              <a:t>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29017-B5FE-4FEB-4070-D2673C2A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>
                <a:solidFill>
                  <a:srgbClr val="3F4548"/>
                </a:solidFill>
              </a:rPr>
              <a:pPr/>
              <a:t>10 December 2024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1CC63-0A08-9174-975A-43DC21B86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40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6D8A7-C7FC-DAF4-D916-BE4E9A5A7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 Resilience maturity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82F96-CE80-8673-E361-C2D16FAE8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OECD (2021) levels of risk management maturity:</a:t>
            </a:r>
          </a:p>
          <a:p>
            <a:pPr lvl="1"/>
            <a:r>
              <a:rPr lang="en-GB" sz="1800" dirty="0"/>
              <a:t>Emerging</a:t>
            </a:r>
          </a:p>
          <a:p>
            <a:pPr lvl="1"/>
            <a:r>
              <a:rPr lang="en-GB" sz="1800" dirty="0"/>
              <a:t>Progressing</a:t>
            </a:r>
          </a:p>
          <a:p>
            <a:pPr lvl="1"/>
            <a:r>
              <a:rPr lang="en-GB" sz="1800" dirty="0"/>
              <a:t>Established</a:t>
            </a:r>
          </a:p>
          <a:p>
            <a:pPr lvl="1"/>
            <a:r>
              <a:rPr lang="en-GB" sz="1800" dirty="0"/>
              <a:t>Leading </a:t>
            </a:r>
          </a:p>
          <a:p>
            <a:pPr lvl="1"/>
            <a:r>
              <a:rPr lang="en-GB" sz="1800" dirty="0"/>
              <a:t>Aspirational</a:t>
            </a:r>
          </a:p>
          <a:p>
            <a:r>
              <a:rPr lang="en-GB" dirty="0"/>
              <a:t>Covers indicative attributes set out in ISO 31000, e.g.</a:t>
            </a:r>
          </a:p>
          <a:p>
            <a:pPr lvl="1"/>
            <a:r>
              <a:rPr lang="en-GB" sz="1800" dirty="0"/>
              <a:t>Overall OR framework design</a:t>
            </a:r>
          </a:p>
          <a:p>
            <a:pPr lvl="1"/>
            <a:r>
              <a:rPr lang="en-GB" sz="1800" dirty="0"/>
              <a:t>Strategy and governance</a:t>
            </a:r>
          </a:p>
          <a:p>
            <a:pPr lvl="1"/>
            <a:r>
              <a:rPr lang="en-GB" sz="1800" dirty="0"/>
              <a:t>Risk culture, identification, analysis, evaluation and treatment</a:t>
            </a:r>
          </a:p>
          <a:p>
            <a:pPr lvl="1"/>
            <a:r>
              <a:rPr lang="en-GB" sz="1800" dirty="0"/>
              <a:t>Framework review, communication and reporting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85691-1551-E5D5-363F-B512C1F1F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>
                <a:solidFill>
                  <a:srgbClr val="3F4548"/>
                </a:solidFill>
              </a:rPr>
              <a:pPr/>
              <a:t>10 December 2024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23713D-08D1-C767-8EF4-9EE04126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850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118F4-B1B9-4D9B-CF5F-ACFDB9806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 maturity of UK financial institutions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3F564-5DDE-566F-CFAD-1B3E88B9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>
                <a:solidFill>
                  <a:srgbClr val="3F4548"/>
                </a:solidFill>
              </a:rPr>
              <a:pPr/>
              <a:t>10 December 2024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08F5A-C065-E079-766F-34E87318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19</a:t>
            </a:fld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4CCFD0A-026B-5216-9C90-E28B0DA23E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2763" y="1557338"/>
          <a:ext cx="8050212" cy="4640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3640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3B738-280C-B199-9248-66944E281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Sessional event overview (guidance)</a:t>
            </a:r>
            <a:endParaRPr lang="da-DK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15BAA1E-EAC5-093E-2E43-9BC1B1F18B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040121"/>
              </p:ext>
            </p:extLst>
          </p:nvPr>
        </p:nvGraphicFramePr>
        <p:xfrm>
          <a:off x="512763" y="1557338"/>
          <a:ext cx="8050212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3404">
                  <a:extLst>
                    <a:ext uri="{9D8B030D-6E8A-4147-A177-3AD203B41FA5}">
                      <a16:colId xmlns:a16="http://schemas.microsoft.com/office/drawing/2014/main" val="1869360767"/>
                    </a:ext>
                  </a:extLst>
                </a:gridCol>
                <a:gridCol w="2683404">
                  <a:extLst>
                    <a:ext uri="{9D8B030D-6E8A-4147-A177-3AD203B41FA5}">
                      <a16:colId xmlns:a16="http://schemas.microsoft.com/office/drawing/2014/main" val="920318203"/>
                    </a:ext>
                  </a:extLst>
                </a:gridCol>
                <a:gridCol w="2683404">
                  <a:extLst>
                    <a:ext uri="{9D8B030D-6E8A-4147-A177-3AD203B41FA5}">
                      <a16:colId xmlns:a16="http://schemas.microsoft.com/office/drawing/2014/main" val="1497909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Presenter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57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Introduction and welcoming remarks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Cath Hodges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1000-1015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690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Paper presentation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Paul Klumpes, Robert Chanon and Lawrence Habahbeh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1015-1100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784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Commentary 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Cath Hodges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1100-1115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718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Questions from the floor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1115-1130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996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Closing remarks and close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Cath Hodges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1130-1145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09475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02F92-5CE5-8F1B-C666-1391BC498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>
                <a:solidFill>
                  <a:srgbClr val="3F4548"/>
                </a:solidFill>
              </a:rPr>
              <a:pPr/>
              <a:t>10 December 2024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8D5F63-0533-219F-935D-745731E3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453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15B363-9546-304D-3659-52DF5A73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2" y="404813"/>
            <a:ext cx="11055349" cy="1143000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6. Conclusion and recommendations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5B7CD3-BD9D-45FC-5CBC-315D6EC1AF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7052" y="6410325"/>
            <a:ext cx="2688166" cy="331788"/>
          </a:xfrm>
        </p:spPr>
        <p:txBody>
          <a:bodyPr wrap="square" anchor="t"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fld id="{0D5A5B80-4E0E-41F8-BFF5-504EC24C412E}" type="datetime4">
              <a:rPr lang="en-GB" smtClean="0">
                <a:solidFill>
                  <a:srgbClr val="3F4548"/>
                </a:solidFill>
              </a:rPr>
              <a:pPr fontAlgn="base">
                <a:spcBef>
                  <a:spcPct val="0"/>
                </a:spcBef>
                <a:spcAft>
                  <a:spcPts val="600"/>
                </a:spcAft>
              </a:pPr>
              <a:t>10 December 2024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C3ECB7-FDA2-002A-5231-8967CB0ED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1351" y="6402390"/>
            <a:ext cx="863600" cy="339725"/>
          </a:xfrm>
        </p:spPr>
        <p:txBody>
          <a:bodyPr wrap="square" anchor="t"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fld id="{65C5C0B4-F90D-4B90-B187-E84366B07232}" type="slidenum">
              <a:rPr lang="en-GB" smtClean="0"/>
              <a:pPr fontAlgn="base">
                <a:spcBef>
                  <a:spcPct val="0"/>
                </a:spcBef>
                <a:spcAft>
                  <a:spcPts val="600"/>
                </a:spcAft>
              </a:pPr>
              <a:t>20</a:t>
            </a:fld>
            <a:endParaRPr lang="en-GB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43BBC5C-8DCA-8DD5-7687-B43FDA72AD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416652"/>
              </p:ext>
            </p:extLst>
          </p:nvPr>
        </p:nvGraphicFramePr>
        <p:xfrm>
          <a:off x="512611" y="1556792"/>
          <a:ext cx="11152339" cy="4640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8375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9B016-6330-F415-0722-E45768D12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references</a:t>
            </a:r>
            <a:endParaRPr lang="da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C6AB47-78D9-730A-605D-CDCE5D7D6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+mj-lt"/>
                <a:ea typeface="Times New Roman" panose="02020603050405020304" pitchFamily="18" charset="0"/>
              </a:rPr>
              <a:t>R. Chanon, L. </a:t>
            </a:r>
            <a:r>
              <a:rPr lang="en-GB" sz="1800" dirty="0" err="1">
                <a:effectLst/>
                <a:latin typeface="+mj-lt"/>
                <a:ea typeface="Times New Roman" panose="02020603050405020304" pitchFamily="18" charset="0"/>
              </a:rPr>
              <a:t>Hababheh</a:t>
            </a:r>
            <a:r>
              <a:rPr lang="en-GB" sz="1800" dirty="0">
                <a:effectLst/>
                <a:latin typeface="+mj-lt"/>
                <a:ea typeface="Times New Roman" panose="02020603050405020304" pitchFamily="18" charset="0"/>
              </a:rPr>
              <a:t>, P. Klumpes</a:t>
            </a:r>
            <a:r>
              <a:rPr lang="en-GB" sz="1800" dirty="0">
                <a:latin typeface="+mj-lt"/>
                <a:ea typeface="Times New Roman" panose="02020603050405020304" pitchFamily="18" charset="0"/>
              </a:rPr>
              <a:t>, S. Mann. (2025).</a:t>
            </a:r>
            <a:r>
              <a:rPr lang="en-GB" sz="1800" dirty="0">
                <a:effectLst/>
                <a:latin typeface="+mj-lt"/>
                <a:ea typeface="Times New Roman" panose="02020603050405020304" pitchFamily="18" charset="0"/>
              </a:rPr>
              <a:t> Operational Resilience in the Financial Sector: Practical Guidance. </a:t>
            </a:r>
            <a:r>
              <a:rPr lang="en-GB" sz="1800" i="1" dirty="0">
                <a:effectLst/>
                <a:latin typeface="+mj-lt"/>
                <a:ea typeface="Times New Roman" panose="02020603050405020304" pitchFamily="18" charset="0"/>
              </a:rPr>
              <a:t>British Actuarial Journal</a:t>
            </a:r>
            <a:r>
              <a:rPr lang="en-GB" sz="1800" dirty="0">
                <a:effectLst/>
                <a:latin typeface="+mj-lt"/>
                <a:ea typeface="Times New Roman" panose="02020603050405020304" pitchFamily="18" charset="0"/>
              </a:rPr>
              <a:t> (forthcoming)</a:t>
            </a:r>
          </a:p>
          <a:p>
            <a:r>
              <a:rPr lang="en-GB" sz="1800" dirty="0">
                <a:latin typeface="+mj-lt"/>
                <a:ea typeface="Times New Roman" panose="02020603050405020304" pitchFamily="18" charset="0"/>
              </a:rPr>
              <a:t>------. (2024). Role-playing Resilience. </a:t>
            </a:r>
            <a:r>
              <a:rPr lang="en-GB" sz="1800" i="1" dirty="0">
                <a:latin typeface="+mj-lt"/>
                <a:ea typeface="Times New Roman" panose="02020603050405020304" pitchFamily="18" charset="0"/>
              </a:rPr>
              <a:t>Enterprise Risk Magazine</a:t>
            </a:r>
            <a:r>
              <a:rPr lang="en-GB" sz="1800" dirty="0">
                <a:latin typeface="+mj-lt"/>
                <a:ea typeface="Times New Roman" panose="02020603050405020304" pitchFamily="18" charset="0"/>
              </a:rPr>
              <a:t>, Winter, pp. 23-27. Institute of Risk Management</a:t>
            </a:r>
            <a:endParaRPr lang="en-GB" sz="1800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en-GB" sz="1800" dirty="0">
                <a:latin typeface="+mj-lt"/>
              </a:rPr>
              <a:t>Institute of Operational Risk (IRM) (2021). </a:t>
            </a:r>
            <a:r>
              <a:rPr lang="en-GB" sz="1800" i="1" dirty="0">
                <a:latin typeface="+mj-lt"/>
              </a:rPr>
              <a:t>Operational Resilience: Operational Risk Sound Practice Advice</a:t>
            </a:r>
            <a:r>
              <a:rPr lang="en-GB" sz="1800" dirty="0">
                <a:latin typeface="+mj-lt"/>
              </a:rPr>
              <a:t>.</a:t>
            </a:r>
            <a:endParaRPr lang="en-GB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effectLst/>
                <a:latin typeface="+mj-lt"/>
                <a:ea typeface="Calibri" panose="020F0502020204030204" pitchFamily="34" charset="0"/>
              </a:rPr>
              <a:t>Prudential Regulatory Authority. :</a:t>
            </a:r>
            <a:endParaRPr lang="da-DK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904875" lvl="1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dirty="0">
                <a:effectLst/>
                <a:latin typeface="+mj-lt"/>
                <a:ea typeface="Calibri" panose="020F0502020204030204" pitchFamily="34" charset="0"/>
              </a:rPr>
              <a:t>------. (2021a). </a:t>
            </a:r>
            <a:r>
              <a:rPr lang="en-GB" sz="1400" i="1" dirty="0">
                <a:effectLst/>
                <a:latin typeface="+mj-lt"/>
                <a:ea typeface="Calibri" panose="020F0502020204030204" pitchFamily="34" charset="0"/>
              </a:rPr>
              <a:t>Operational Resilience. Statement of Policy.</a:t>
            </a:r>
            <a:r>
              <a:rPr lang="en-GB" sz="1400" dirty="0">
                <a:effectLst/>
                <a:latin typeface="+mj-lt"/>
                <a:ea typeface="Calibri" panose="020F0502020204030204" pitchFamily="34" charset="0"/>
              </a:rPr>
              <a:t>  London: Bank of England.</a:t>
            </a:r>
            <a:endParaRPr lang="da-DK" sz="1400" dirty="0">
              <a:effectLst/>
              <a:latin typeface="+mj-lt"/>
              <a:ea typeface="Calibri" panose="020F0502020204030204" pitchFamily="34" charset="0"/>
            </a:endParaRPr>
          </a:p>
          <a:p>
            <a:pPr marL="904875" lvl="1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dirty="0">
                <a:effectLst/>
                <a:latin typeface="+mj-lt"/>
                <a:ea typeface="Calibri" panose="020F0502020204030204" pitchFamily="34" charset="0"/>
              </a:rPr>
              <a:t> ------. (2021b). </a:t>
            </a:r>
            <a:r>
              <a:rPr lang="en-GB" sz="1400" i="1" dirty="0">
                <a:effectLst/>
                <a:latin typeface="+mj-lt"/>
                <a:ea typeface="Calibri" panose="020F0502020204030204" pitchFamily="34" charset="0"/>
              </a:rPr>
              <a:t>Operational Resilience: Impact Tolerances for Important Business Services. Policy Statement PS6/21</a:t>
            </a:r>
            <a:r>
              <a:rPr lang="en-GB" sz="1400" dirty="0">
                <a:effectLst/>
                <a:latin typeface="+mj-lt"/>
                <a:ea typeface="Calibri" panose="020F0502020204030204" pitchFamily="34" charset="0"/>
              </a:rPr>
              <a:t>. London: Bank of England.</a:t>
            </a:r>
          </a:p>
          <a:p>
            <a:pPr marL="904875" lvl="1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dirty="0">
                <a:latin typeface="+mj-lt"/>
                <a:ea typeface="Calibri" panose="020F0502020204030204" pitchFamily="34" charset="0"/>
              </a:rPr>
              <a:t>----- (2024). </a:t>
            </a:r>
            <a:r>
              <a:rPr lang="en-GB" sz="1400" i="1" dirty="0">
                <a:latin typeface="+mj-lt"/>
                <a:ea typeface="Calibri" panose="020F0502020204030204" pitchFamily="34" charset="0"/>
              </a:rPr>
              <a:t>Operational Resilience:  Critical Third Parties to the Financial Sector</a:t>
            </a:r>
            <a:r>
              <a:rPr lang="en-GB" sz="1400" dirty="0">
                <a:latin typeface="+mj-lt"/>
                <a:ea typeface="Calibri" panose="020F0502020204030204" pitchFamily="34" charset="0"/>
              </a:rPr>
              <a:t>. London Bank of England</a:t>
            </a:r>
            <a:endParaRPr lang="da-DK" sz="140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53AD3C-AA53-31D9-99DC-CB6DC1C42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7BE8-6A98-487E-A0BA-75F334DA4484}" type="datetime4">
              <a:rPr lang="en-GB" smtClean="0">
                <a:solidFill>
                  <a:srgbClr val="3F4548"/>
                </a:solidFill>
              </a:rPr>
              <a:pPr/>
              <a:t>10 December 2024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AEC33-7186-8B89-2C18-D39B7CA8A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EDD3-CB13-45EB-8A5C-B486875EE4D2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768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25721-5F0D-64FB-1946-FF3F959C5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97E2E5-BCDC-9142-8E7B-1E13109F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2" y="404813"/>
            <a:ext cx="11055349" cy="1143000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7. Commentary from the Chair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26C1F2-77FD-E7F2-E36B-472C27A20A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7052" y="6410325"/>
            <a:ext cx="2688166" cy="331788"/>
          </a:xfrm>
        </p:spPr>
        <p:txBody>
          <a:bodyPr wrap="square" anchor="t"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fld id="{0D5A5B80-4E0E-41F8-BFF5-504EC24C412E}" type="datetime4">
              <a:rPr lang="en-GB" smtClean="0">
                <a:solidFill>
                  <a:srgbClr val="3F4548"/>
                </a:solidFill>
              </a:rPr>
              <a:pPr fontAlgn="base">
                <a:spcBef>
                  <a:spcPct val="0"/>
                </a:spcBef>
                <a:spcAft>
                  <a:spcPts val="600"/>
                </a:spcAft>
              </a:pPr>
              <a:t>10 December 2024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7590F-8A05-33C2-8444-087895BAC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1351" y="6402390"/>
            <a:ext cx="863600" cy="339725"/>
          </a:xfrm>
        </p:spPr>
        <p:txBody>
          <a:bodyPr wrap="square" anchor="t">
            <a:norm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fld id="{65C5C0B4-F90D-4B90-B187-E84366B07232}" type="slidenum">
              <a:rPr lang="en-GB" smtClean="0"/>
              <a:pPr fontAlgn="base">
                <a:spcBef>
                  <a:spcPct val="0"/>
                </a:spcBef>
                <a:spcAft>
                  <a:spcPts val="600"/>
                </a:spcAft>
              </a:pPr>
              <a:t>22</a:t>
            </a:fld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7BF116-D58D-E869-1124-2F7FEB65B09F}"/>
              </a:ext>
            </a:extLst>
          </p:cNvPr>
          <p:cNvSpPr/>
          <p:nvPr/>
        </p:nvSpPr>
        <p:spPr>
          <a:xfrm>
            <a:off x="527052" y="1557207"/>
            <a:ext cx="11152339" cy="96898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0AB8852-8CE2-1684-E364-931C94488E76}"/>
              </a:ext>
            </a:extLst>
          </p:cNvPr>
          <p:cNvSpPr/>
          <p:nvPr/>
        </p:nvSpPr>
        <p:spPr>
          <a:xfrm>
            <a:off x="1631790" y="1557207"/>
            <a:ext cx="10033159" cy="968986"/>
          </a:xfrm>
          <a:custGeom>
            <a:avLst/>
            <a:gdLst>
              <a:gd name="connsiteX0" fmla="*/ 0 w 10033159"/>
              <a:gd name="connsiteY0" fmla="*/ 0 h 968986"/>
              <a:gd name="connsiteX1" fmla="*/ 10033159 w 10033159"/>
              <a:gd name="connsiteY1" fmla="*/ 0 h 968986"/>
              <a:gd name="connsiteX2" fmla="*/ 10033159 w 10033159"/>
              <a:gd name="connsiteY2" fmla="*/ 968986 h 968986"/>
              <a:gd name="connsiteX3" fmla="*/ 0 w 10033159"/>
              <a:gd name="connsiteY3" fmla="*/ 968986 h 968986"/>
              <a:gd name="connsiteX4" fmla="*/ 0 w 10033159"/>
              <a:gd name="connsiteY4" fmla="*/ 0 h 96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3159" h="968986">
                <a:moveTo>
                  <a:pt x="0" y="0"/>
                </a:moveTo>
                <a:lnTo>
                  <a:pt x="10033159" y="0"/>
                </a:lnTo>
                <a:lnTo>
                  <a:pt x="10033159" y="968986"/>
                </a:lnTo>
                <a:lnTo>
                  <a:pt x="0" y="9689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551" tIns="102551" rIns="102551" bIns="102551" numCol="1" spcCol="1270" anchor="ctr" anchorCtr="0">
            <a:noAutofit/>
          </a:bodyPr>
          <a:lstStyle/>
          <a:p>
            <a:pPr marL="0" lvl="0" indent="0" algn="l" defTabSz="11112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500" kern="1200" dirty="0"/>
              <a:t>Risk Culture is key in delivery operational resilience</a:t>
            </a:r>
            <a:endParaRPr lang="en-US" sz="2500" kern="12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9C818A9-2003-6781-95CB-D2460A84EF59}"/>
              </a:ext>
            </a:extLst>
          </p:cNvPr>
          <p:cNvSpPr/>
          <p:nvPr/>
        </p:nvSpPr>
        <p:spPr>
          <a:xfrm>
            <a:off x="527052" y="2807338"/>
            <a:ext cx="11152339" cy="96898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87FD9BF-6DA2-BE30-B3AF-EC29588AB88D}"/>
              </a:ext>
            </a:extLst>
          </p:cNvPr>
          <p:cNvSpPr/>
          <p:nvPr/>
        </p:nvSpPr>
        <p:spPr>
          <a:xfrm>
            <a:off x="1631790" y="2768439"/>
            <a:ext cx="10033159" cy="968986"/>
          </a:xfrm>
          <a:custGeom>
            <a:avLst/>
            <a:gdLst>
              <a:gd name="connsiteX0" fmla="*/ 0 w 10033159"/>
              <a:gd name="connsiteY0" fmla="*/ 0 h 968986"/>
              <a:gd name="connsiteX1" fmla="*/ 10033159 w 10033159"/>
              <a:gd name="connsiteY1" fmla="*/ 0 h 968986"/>
              <a:gd name="connsiteX2" fmla="*/ 10033159 w 10033159"/>
              <a:gd name="connsiteY2" fmla="*/ 968986 h 968986"/>
              <a:gd name="connsiteX3" fmla="*/ 0 w 10033159"/>
              <a:gd name="connsiteY3" fmla="*/ 968986 h 968986"/>
              <a:gd name="connsiteX4" fmla="*/ 0 w 10033159"/>
              <a:gd name="connsiteY4" fmla="*/ 0 h 96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3159" h="968986">
                <a:moveTo>
                  <a:pt x="0" y="0"/>
                </a:moveTo>
                <a:lnTo>
                  <a:pt x="10033159" y="0"/>
                </a:lnTo>
                <a:lnTo>
                  <a:pt x="10033159" y="968986"/>
                </a:lnTo>
                <a:lnTo>
                  <a:pt x="0" y="9689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551" tIns="102551" rIns="102551" bIns="102551" numCol="1" spcCol="1270" anchor="ctr" anchorCtr="0">
            <a:noAutofit/>
          </a:bodyPr>
          <a:lstStyle/>
          <a:p>
            <a:pPr marL="0" lvl="0" indent="0" algn="l" defTabSz="11112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500" kern="1200" dirty="0"/>
              <a:t>Expert judgement is crucial – but flawed</a:t>
            </a:r>
            <a:endParaRPr lang="en-US" sz="2500" kern="12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AA38AC-2E31-D085-2835-9B67BF66BE65}"/>
              </a:ext>
            </a:extLst>
          </p:cNvPr>
          <p:cNvSpPr/>
          <p:nvPr/>
        </p:nvSpPr>
        <p:spPr>
          <a:xfrm>
            <a:off x="512611" y="4057469"/>
            <a:ext cx="11152339" cy="96898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7ED5090-5509-F635-A8BE-C111B0BA05C3}"/>
              </a:ext>
            </a:extLst>
          </p:cNvPr>
          <p:cNvSpPr/>
          <p:nvPr/>
        </p:nvSpPr>
        <p:spPr>
          <a:xfrm>
            <a:off x="1631790" y="4083369"/>
            <a:ext cx="10033159" cy="968986"/>
          </a:xfrm>
          <a:custGeom>
            <a:avLst/>
            <a:gdLst>
              <a:gd name="connsiteX0" fmla="*/ 0 w 10033159"/>
              <a:gd name="connsiteY0" fmla="*/ 0 h 968986"/>
              <a:gd name="connsiteX1" fmla="*/ 10033159 w 10033159"/>
              <a:gd name="connsiteY1" fmla="*/ 0 h 968986"/>
              <a:gd name="connsiteX2" fmla="*/ 10033159 w 10033159"/>
              <a:gd name="connsiteY2" fmla="*/ 968986 h 968986"/>
              <a:gd name="connsiteX3" fmla="*/ 0 w 10033159"/>
              <a:gd name="connsiteY3" fmla="*/ 968986 h 968986"/>
              <a:gd name="connsiteX4" fmla="*/ 0 w 10033159"/>
              <a:gd name="connsiteY4" fmla="*/ 0 h 96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3159" h="968986">
                <a:moveTo>
                  <a:pt x="0" y="0"/>
                </a:moveTo>
                <a:lnTo>
                  <a:pt x="10033159" y="0"/>
                </a:lnTo>
                <a:lnTo>
                  <a:pt x="10033159" y="968986"/>
                </a:lnTo>
                <a:lnTo>
                  <a:pt x="0" y="9689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551" tIns="102551" rIns="102551" bIns="102551" numCol="1" spcCol="1270" anchor="ctr" anchorCtr="0">
            <a:noAutofit/>
          </a:bodyPr>
          <a:lstStyle/>
          <a:p>
            <a:pPr marL="0" lvl="0" indent="0" algn="l" defTabSz="11112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500" kern="1200" dirty="0"/>
              <a:t>Identification of risks and scenarios requires thinking outside the box</a:t>
            </a:r>
            <a:endParaRPr lang="en-US" sz="2500" kern="12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EAEEC3-6420-9D52-ADB5-6414FF8DF070}"/>
              </a:ext>
            </a:extLst>
          </p:cNvPr>
          <p:cNvSpPr/>
          <p:nvPr/>
        </p:nvSpPr>
        <p:spPr>
          <a:xfrm>
            <a:off x="527052" y="5307599"/>
            <a:ext cx="11152339" cy="9046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EAFE2E8-5F73-848A-98F5-72196082D234}"/>
              </a:ext>
            </a:extLst>
          </p:cNvPr>
          <p:cNvSpPr/>
          <p:nvPr/>
        </p:nvSpPr>
        <p:spPr>
          <a:xfrm>
            <a:off x="1646232" y="5274318"/>
            <a:ext cx="10033159" cy="968986"/>
          </a:xfrm>
          <a:custGeom>
            <a:avLst/>
            <a:gdLst>
              <a:gd name="connsiteX0" fmla="*/ 0 w 10033159"/>
              <a:gd name="connsiteY0" fmla="*/ 0 h 968986"/>
              <a:gd name="connsiteX1" fmla="*/ 10033159 w 10033159"/>
              <a:gd name="connsiteY1" fmla="*/ 0 h 968986"/>
              <a:gd name="connsiteX2" fmla="*/ 10033159 w 10033159"/>
              <a:gd name="connsiteY2" fmla="*/ 968986 h 968986"/>
              <a:gd name="connsiteX3" fmla="*/ 0 w 10033159"/>
              <a:gd name="connsiteY3" fmla="*/ 968986 h 968986"/>
              <a:gd name="connsiteX4" fmla="*/ 0 w 10033159"/>
              <a:gd name="connsiteY4" fmla="*/ 0 h 96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3159" h="968986">
                <a:moveTo>
                  <a:pt x="0" y="0"/>
                </a:moveTo>
                <a:lnTo>
                  <a:pt x="10033159" y="0"/>
                </a:lnTo>
                <a:lnTo>
                  <a:pt x="10033159" y="968986"/>
                </a:lnTo>
                <a:lnTo>
                  <a:pt x="0" y="9689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551" tIns="102551" rIns="102551" bIns="102551" numCol="1" spcCol="1270" anchor="ctr" anchorCtr="0">
            <a:noAutofit/>
          </a:bodyPr>
          <a:lstStyle/>
          <a:p>
            <a:pPr marL="0" lvl="0" indent="0" algn="l" defTabSz="11112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500" kern="1200" dirty="0"/>
              <a:t>Risk avoidance and mitigation must be holistic</a:t>
            </a:r>
            <a:endParaRPr lang="en-US" sz="2500" kern="1200" dirty="0"/>
          </a:p>
        </p:txBody>
      </p:sp>
      <p:pic>
        <p:nvPicPr>
          <p:cNvPr id="20" name="Graphic 19" descr="Users with solid fill">
            <a:extLst>
              <a:ext uri="{FF2B5EF4-FFF2-40B4-BE49-F238E27FC236}">
                <a16:creationId xmlns:a16="http://schemas.microsoft.com/office/drawing/2014/main" id="{9A136634-49F0-C3B3-B363-FCEB5C358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2948" y="1585893"/>
            <a:ext cx="914400" cy="914400"/>
          </a:xfrm>
          <a:prstGeom prst="rect">
            <a:avLst/>
          </a:prstGeom>
        </p:spPr>
      </p:pic>
      <p:pic>
        <p:nvPicPr>
          <p:cNvPr id="22" name="Graphic 21" descr="Group brainstorm with solid fill">
            <a:extLst>
              <a:ext uri="{FF2B5EF4-FFF2-40B4-BE49-F238E27FC236}">
                <a16:creationId xmlns:a16="http://schemas.microsoft.com/office/drawing/2014/main" id="{DFBDE02E-2B30-E72F-23C1-10AB334AD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5001" y="4080648"/>
            <a:ext cx="914400" cy="914400"/>
          </a:xfrm>
          <a:prstGeom prst="rect">
            <a:avLst/>
          </a:prstGeom>
        </p:spPr>
      </p:pic>
      <p:pic>
        <p:nvPicPr>
          <p:cNvPr id="24" name="Graphic 23" descr="Gavel with solid fill">
            <a:extLst>
              <a:ext uri="{FF2B5EF4-FFF2-40B4-BE49-F238E27FC236}">
                <a16:creationId xmlns:a16="http://schemas.microsoft.com/office/drawing/2014/main" id="{4085A595-138F-4BDB-038B-8676C35643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1832" y="2834368"/>
            <a:ext cx="914400" cy="914400"/>
          </a:xfrm>
          <a:prstGeom prst="rect">
            <a:avLst/>
          </a:prstGeom>
        </p:spPr>
      </p:pic>
      <p:pic>
        <p:nvPicPr>
          <p:cNvPr id="26" name="Graphic 25" descr="Earth globe: Africa and Europe with solid fill">
            <a:extLst>
              <a:ext uri="{FF2B5EF4-FFF2-40B4-BE49-F238E27FC236}">
                <a16:creationId xmlns:a16="http://schemas.microsoft.com/office/drawing/2014/main" id="{AC72E482-AE6A-8C8B-260F-A6A32CB50C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9442" y="53101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76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/>
              <a:t>2 December 2024</a:t>
            </a:r>
          </a:p>
          <a:p>
            <a:endParaRPr lang="en-GB" dirty="0"/>
          </a:p>
        </p:txBody>
      </p:sp>
      <p:sp>
        <p:nvSpPr>
          <p:cNvPr id="1075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0344CE-7ACB-44F6-BD27-4ADA47DE4A7F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107523" name="Content Placeholder 7"/>
          <p:cNvSpPr>
            <a:spLocks noGrp="1"/>
          </p:cNvSpPr>
          <p:nvPr>
            <p:ph idx="1"/>
          </p:nvPr>
        </p:nvSpPr>
        <p:spPr>
          <a:xfrm>
            <a:off x="1679575" y="4005263"/>
            <a:ext cx="9099550" cy="2355850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/>
              <a:t>Expressions of individual views are encouraged.</a:t>
            </a:r>
          </a:p>
          <a:p>
            <a:pPr marL="0" indent="0">
              <a:buNone/>
            </a:pPr>
            <a:r>
              <a:rPr lang="en-GB" sz="2200" dirty="0"/>
              <a:t>The views expressed in this presentation are those of the presenter.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1706564" y="693738"/>
            <a:ext cx="4244975" cy="1727200"/>
          </a:xfrm>
          <a:prstGeom prst="wedgeRectCallout">
            <a:avLst>
              <a:gd name="adj1" fmla="val -998"/>
              <a:gd name="adj2" fmla="val 126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ular Callout 6"/>
          <p:cNvSpPr/>
          <p:nvPr/>
        </p:nvSpPr>
        <p:spPr>
          <a:xfrm>
            <a:off x="6240464" y="693738"/>
            <a:ext cx="4244975" cy="1727200"/>
          </a:xfrm>
          <a:prstGeom prst="wedgeRectCallout">
            <a:avLst>
              <a:gd name="adj1" fmla="val -53799"/>
              <a:gd name="adj2" fmla="val 1275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7526" name="Title 1"/>
          <p:cNvSpPr>
            <a:spLocks noGrp="1"/>
          </p:cNvSpPr>
          <p:nvPr>
            <p:ph type="title"/>
          </p:nvPr>
        </p:nvSpPr>
        <p:spPr>
          <a:xfrm>
            <a:off x="1919288" y="985838"/>
            <a:ext cx="3816350" cy="1143000"/>
          </a:xfrm>
        </p:spPr>
        <p:txBody>
          <a:bodyPr/>
          <a:lstStyle/>
          <a:p>
            <a:pPr algn="ctr" eaLnBrk="1" hangingPunct="1"/>
            <a:r>
              <a:rPr lang="en-GB" sz="4800">
                <a:solidFill>
                  <a:schemeClr val="accent2"/>
                </a:solidFill>
              </a:rPr>
              <a:t>Questions</a:t>
            </a:r>
          </a:p>
        </p:txBody>
      </p:sp>
      <p:sp>
        <p:nvSpPr>
          <p:cNvPr id="107527" name="Title 1"/>
          <p:cNvSpPr txBox="1">
            <a:spLocks/>
          </p:cNvSpPr>
          <p:nvPr/>
        </p:nvSpPr>
        <p:spPr bwMode="auto">
          <a:xfrm>
            <a:off x="6456363" y="981075"/>
            <a:ext cx="3816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800">
                <a:solidFill>
                  <a:schemeClr val="bg1"/>
                </a:solidFill>
              </a:rPr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1441350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D3B5E-56CD-9CEF-0590-9BC2F89BD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8F4A2-6C87-6DB8-6EB0-C15FCBE23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Key definitions and principles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What matters?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Who matters?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An operational resilience scenarios framework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Why does it matter?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Conclusion and recommendations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Commentary from the Chair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Q&amp;A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50EDE-E0F7-B52C-1378-19E5201E1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>
                <a:solidFill>
                  <a:srgbClr val="3F4548"/>
                </a:solidFill>
              </a:rPr>
              <a:pPr/>
              <a:t>10 December 2024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03ED54-6494-A5A7-AE4C-C0BB3830C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59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DE0CB-369B-59E0-3AB9-B8927FD1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Key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0AA25-786D-5BF1-9D05-C10BFB3E5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/>
              <a:t>Operational Resilience (OR) </a:t>
            </a:r>
            <a:r>
              <a:rPr lang="en-GB" dirty="0"/>
              <a:t>“ability of an organisation to deliver critical operations through disruption”</a:t>
            </a:r>
          </a:p>
          <a:p>
            <a:r>
              <a:rPr lang="en-GB" b="1" i="1" dirty="0"/>
              <a:t>Important business services (IBS) </a:t>
            </a:r>
            <a:r>
              <a:rPr lang="en-GB" dirty="0"/>
              <a:t>“a service that an organisation provides an external end user” – deemed important if “its disruption would materially impact an organisation’s visibility, cause significant customer harm or impact its ability its strategy”</a:t>
            </a:r>
          </a:p>
          <a:p>
            <a:r>
              <a:rPr lang="en-GB" b="1" i="1" dirty="0"/>
              <a:t>Impact </a:t>
            </a:r>
            <a:r>
              <a:rPr lang="en-GB" b="1" i="1"/>
              <a:t>tolerance </a:t>
            </a:r>
            <a:r>
              <a:rPr lang="en-GB"/>
              <a:t>– </a:t>
            </a:r>
            <a:r>
              <a:rPr lang="en-GB" dirty="0"/>
              <a:t>a quantification of the level of disruption an IBS can absorb before it materially impacts an organisations viability or causes significant customer harm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252C9-A9CF-0F4A-47E7-0B90638C5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>
                <a:solidFill>
                  <a:srgbClr val="3F4548"/>
                </a:solidFill>
              </a:rPr>
              <a:pPr/>
              <a:t>10 December 2024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B6F9E1-7AE6-A25F-E2EE-31D9DEFE0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997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B81CA-32CF-D2C8-4C18-ADD0CC4E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Key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0760-97CD-CAB1-35F4-D3D177631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PRA/FCA guidance on OR. All UK entities subject to the regulations should be “operationally resilient” through prevention, adaptation and recovery mechanisms”</a:t>
            </a:r>
          </a:p>
          <a:p>
            <a:pPr lvl="1"/>
            <a:r>
              <a:rPr lang="en-GB" dirty="0"/>
              <a:t>Specific statements of policies concerning IT for IBS (2021)</a:t>
            </a:r>
          </a:p>
          <a:p>
            <a:pPr lvl="1"/>
            <a:r>
              <a:rPr lang="en-GB" dirty="0"/>
              <a:t>OR: Critical 3</a:t>
            </a:r>
            <a:r>
              <a:rPr lang="en-GB" baseline="30000" dirty="0"/>
              <a:t>rd</a:t>
            </a:r>
            <a:r>
              <a:rPr lang="en-GB" dirty="0"/>
              <a:t> parties to the UK financial sector (2024)</a:t>
            </a:r>
          </a:p>
          <a:p>
            <a:r>
              <a:rPr lang="en-GB" dirty="0"/>
              <a:t>EU requirements (ICT oriented)</a:t>
            </a:r>
          </a:p>
          <a:p>
            <a:pPr lvl="1"/>
            <a:r>
              <a:rPr lang="en-GB" dirty="0"/>
              <a:t>NIS2 directive (2022)</a:t>
            </a:r>
          </a:p>
          <a:p>
            <a:pPr lvl="1"/>
            <a:r>
              <a:rPr lang="en-GB" dirty="0"/>
              <a:t>Digital Operational Resilience Act (DORA)</a:t>
            </a:r>
          </a:p>
          <a:p>
            <a:r>
              <a:rPr lang="en-GB" dirty="0"/>
              <a:t>Other countries (e.g. Australia, Canada, Singapore) </a:t>
            </a:r>
          </a:p>
          <a:p>
            <a:r>
              <a:rPr lang="en-GB" dirty="0"/>
              <a:t>International guidelines (ISO 22301, ISO 31000)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29EB5-D8FC-8A2A-959E-79515606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>
                <a:solidFill>
                  <a:srgbClr val="3F4548"/>
                </a:solidFill>
              </a:rPr>
              <a:pPr/>
              <a:t>10 December 2024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E075C3-0293-095F-B289-7A7316788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764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10F05-4AB3-5FC4-D844-E29E49332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What matters? – key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7DFC7-7346-1286-EEC0-40DB812E4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Risk culture – prevailing attitudes, values and behaviours determining how employees approach risk</a:t>
            </a:r>
          </a:p>
          <a:p>
            <a:r>
              <a:rPr lang="en-GB" dirty="0"/>
              <a:t>Risk appetite – the level of risk an organization is willing to accept in pursuit of its strategic goals</a:t>
            </a:r>
          </a:p>
          <a:p>
            <a:r>
              <a:rPr lang="en-GB" dirty="0"/>
              <a:t>Building a solid Information Technology foundation for managing IT risk (esp. for DORA compliance)</a:t>
            </a:r>
          </a:p>
          <a:p>
            <a:pPr lvl="1"/>
            <a:r>
              <a:rPr lang="en-GB" dirty="0"/>
              <a:t>Scenario-based framework (ISACA)</a:t>
            </a:r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FF3F6-8A4C-F768-6165-4144068AF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>
                <a:solidFill>
                  <a:srgbClr val="3F4548"/>
                </a:solidFill>
              </a:rPr>
              <a:pPr/>
              <a:t>10 December 2024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0DA5CA-40CA-04BA-379D-E9F35BF63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07B703-6D16-CCFD-D8AA-D0F66EBC1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84" y="4687330"/>
            <a:ext cx="8659696" cy="151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9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785CB-89EF-301B-0D09-F02654B6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3" y="404813"/>
            <a:ext cx="8050818" cy="1143000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I&amp;T Scenario Development (ISACA)</a:t>
            </a:r>
          </a:p>
        </p:txBody>
      </p:sp>
      <p:pic>
        <p:nvPicPr>
          <p:cNvPr id="6" name="Content Placeholder 5" descr="A diagram of risk factors&#10;&#10;Description automatically generated">
            <a:extLst>
              <a:ext uri="{FF2B5EF4-FFF2-40B4-BE49-F238E27FC236}">
                <a16:creationId xmlns:a16="http://schemas.microsoft.com/office/drawing/2014/main" id="{D6F2346A-EE32-4DD2-CE2B-6CE4B281E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1823" y="1556792"/>
            <a:ext cx="5892396" cy="4640262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6EB44-12E1-096E-ABE3-FAC63294C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7052" y="6410325"/>
            <a:ext cx="2688166" cy="331788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BC1242CF-12C1-4411-B532-E91306108269}" type="datetime4">
              <a:rPr lang="en-GB" smtClean="0">
                <a:solidFill>
                  <a:srgbClr val="3F4548"/>
                </a:solidFill>
              </a:rPr>
              <a:pPr>
                <a:spcAft>
                  <a:spcPts val="600"/>
                </a:spcAft>
              </a:pPr>
              <a:t>10 December 2024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C2F1F3-3EBE-497D-957D-63E4B4EE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1351" y="6402390"/>
            <a:ext cx="863600" cy="33972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FE8DA6AF-1811-4E27-A96F-54109F1D0275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663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B0B0F-1EFA-7875-4F29-96FF33322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 Risk Pyramid (Westerman, 2005)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3210F-A830-DED0-8B01-F5C3664C7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42CF-12C1-4411-B532-E91306108269}" type="datetime4">
              <a:rPr lang="en-GB" smtClean="0">
                <a:solidFill>
                  <a:srgbClr val="3F4548"/>
                </a:solidFill>
              </a:rPr>
              <a:pPr/>
              <a:t>10 December 2024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EC576-ACE7-2712-0E4E-B684B1C30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8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56034E-7E9B-04FC-2916-30C6A35A5A77}"/>
              </a:ext>
            </a:extLst>
          </p:cNvPr>
          <p:cNvGrpSpPr>
            <a:grpSpLocks/>
          </p:cNvGrpSpPr>
          <p:nvPr/>
        </p:nvGrpSpPr>
        <p:grpSpPr bwMode="auto">
          <a:xfrm>
            <a:off x="573998" y="1547813"/>
            <a:ext cx="7888374" cy="3955974"/>
            <a:chOff x="0" y="0"/>
            <a:chExt cx="4276724" cy="180400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404AB96-0216-EE7C-E3DF-C83C5610EDA1}"/>
                </a:ext>
              </a:extLst>
            </p:cNvPr>
            <p:cNvSpPr/>
            <p:nvPr/>
          </p:nvSpPr>
          <p:spPr bwMode="blackWhite">
            <a:xfrm>
              <a:off x="0" y="1451460"/>
              <a:ext cx="4276724" cy="352545"/>
            </a:xfrm>
            <a:custGeom>
              <a:avLst/>
              <a:gdLst>
                <a:gd name="T0" fmla="*/ 290 w 2676"/>
                <a:gd name="T1" fmla="*/ 0 h 484"/>
                <a:gd name="T2" fmla="*/ 0 w 2676"/>
                <a:gd name="T3" fmla="*/ 502 h 484"/>
                <a:gd name="T4" fmla="*/ 2861 w 2676"/>
                <a:gd name="T5" fmla="*/ 502 h 484"/>
                <a:gd name="T6" fmla="*/ 2571 w 2676"/>
                <a:gd name="T7" fmla="*/ 0 h 484"/>
                <a:gd name="T8" fmla="*/ 290 w 2676"/>
                <a:gd name="T9" fmla="*/ 0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6"/>
                <a:gd name="T16" fmla="*/ 0 h 484"/>
                <a:gd name="T17" fmla="*/ 2676 w 2676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6" h="484" extrusionOk="0">
                  <a:moveTo>
                    <a:pt x="271" y="0"/>
                  </a:moveTo>
                  <a:lnTo>
                    <a:pt x="0" y="483"/>
                  </a:lnTo>
                  <a:lnTo>
                    <a:pt x="2675" y="483"/>
                  </a:lnTo>
                  <a:lnTo>
                    <a:pt x="2404" y="0"/>
                  </a:lnTo>
                  <a:lnTo>
                    <a:pt x="271" y="0"/>
                  </a:lnTo>
                </a:path>
              </a:pathLst>
            </a:custGeom>
            <a:solidFill>
              <a:sysClr val="window" lastClr="FFFFFF">
                <a:lumMod val="74901"/>
              </a:sysClr>
            </a:solidFill>
            <a:ln w="9525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rot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738DCF9-76BD-746F-9491-4F06291BE234}"/>
                </a:ext>
              </a:extLst>
            </p:cNvPr>
            <p:cNvSpPr/>
            <p:nvPr/>
          </p:nvSpPr>
          <p:spPr bwMode="blackWhite">
            <a:xfrm>
              <a:off x="1388216" y="0"/>
              <a:ext cx="1501784" cy="611172"/>
            </a:xfrm>
            <a:custGeom>
              <a:avLst/>
              <a:gdLst>
                <a:gd name="T0" fmla="*/ 0 w 939"/>
                <a:gd name="T1" fmla="*/ 871 h 839"/>
                <a:gd name="T2" fmla="*/ 1004 w 939"/>
                <a:gd name="T3" fmla="*/ 871 h 839"/>
                <a:gd name="T4" fmla="*/ 502 w 939"/>
                <a:gd name="T5" fmla="*/ 0 h 839"/>
                <a:gd name="T6" fmla="*/ 0 w 939"/>
                <a:gd name="T7" fmla="*/ 871 h 8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9"/>
                <a:gd name="T13" fmla="*/ 0 h 839"/>
                <a:gd name="T14" fmla="*/ 939 w 939"/>
                <a:gd name="T15" fmla="*/ 839 h 8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9" h="839" extrusionOk="0">
                  <a:moveTo>
                    <a:pt x="0" y="838"/>
                  </a:moveTo>
                  <a:lnTo>
                    <a:pt x="938" y="838"/>
                  </a:lnTo>
                  <a:lnTo>
                    <a:pt x="469" y="0"/>
                  </a:lnTo>
                  <a:lnTo>
                    <a:pt x="0" y="838"/>
                  </a:lnTo>
                </a:path>
              </a:pathLst>
            </a:custGeom>
            <a:solidFill>
              <a:sysClr val="window" lastClr="FFFFFF">
                <a:lumMod val="74901"/>
              </a:sysClr>
            </a:solidFill>
            <a:ln w="9525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rot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B007E4D-E036-2CB4-DF6C-3934C8258477}"/>
                </a:ext>
              </a:extLst>
            </p:cNvPr>
            <p:cNvSpPr/>
            <p:nvPr/>
          </p:nvSpPr>
          <p:spPr bwMode="blackWhite">
            <a:xfrm>
              <a:off x="911531" y="626204"/>
              <a:ext cx="2453662" cy="388290"/>
            </a:xfrm>
            <a:custGeom>
              <a:avLst/>
              <a:gdLst>
                <a:gd name="T0" fmla="*/ 0 w 1536"/>
                <a:gd name="T1" fmla="*/ 553 h 533"/>
                <a:gd name="T2" fmla="*/ 1641 w 1536"/>
                <a:gd name="T3" fmla="*/ 553 h 533"/>
                <a:gd name="T4" fmla="*/ 1322 w 1536"/>
                <a:gd name="T5" fmla="*/ 0 h 533"/>
                <a:gd name="T6" fmla="*/ 320 w 1536"/>
                <a:gd name="T7" fmla="*/ 0 h 533"/>
                <a:gd name="T8" fmla="*/ 0 w 1536"/>
                <a:gd name="T9" fmla="*/ 553 h 5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6"/>
                <a:gd name="T16" fmla="*/ 0 h 533"/>
                <a:gd name="T17" fmla="*/ 1536 w 1536"/>
                <a:gd name="T18" fmla="*/ 533 h 5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6" h="533" extrusionOk="0">
                  <a:moveTo>
                    <a:pt x="0" y="532"/>
                  </a:moveTo>
                  <a:lnTo>
                    <a:pt x="1535" y="532"/>
                  </a:lnTo>
                  <a:lnTo>
                    <a:pt x="1237" y="0"/>
                  </a:lnTo>
                  <a:lnTo>
                    <a:pt x="299" y="0"/>
                  </a:lnTo>
                  <a:lnTo>
                    <a:pt x="0" y="532"/>
                  </a:lnTo>
                </a:path>
              </a:pathLst>
            </a:custGeom>
            <a:solidFill>
              <a:sysClr val="window" lastClr="FFFFFF">
                <a:lumMod val="74901"/>
              </a:sysClr>
            </a:solidFill>
            <a:ln w="9525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rot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01CCF21-DF54-E887-4730-46B1F68843FC}"/>
                </a:ext>
              </a:extLst>
            </p:cNvPr>
            <p:cNvSpPr/>
            <p:nvPr/>
          </p:nvSpPr>
          <p:spPr bwMode="blackWhite">
            <a:xfrm>
              <a:off x="433350" y="1044984"/>
              <a:ext cx="3410021" cy="389692"/>
            </a:xfrm>
            <a:custGeom>
              <a:avLst/>
              <a:gdLst>
                <a:gd name="T0" fmla="*/ 320 w 2134"/>
                <a:gd name="T1" fmla="*/ 0 h 535"/>
                <a:gd name="T2" fmla="*/ 0 w 2134"/>
                <a:gd name="T3" fmla="*/ 555 h 535"/>
                <a:gd name="T4" fmla="*/ 2281 w 2134"/>
                <a:gd name="T5" fmla="*/ 555 h 535"/>
                <a:gd name="T6" fmla="*/ 1961 w 2134"/>
                <a:gd name="T7" fmla="*/ 0 h 535"/>
                <a:gd name="T8" fmla="*/ 320 w 2134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4"/>
                <a:gd name="T16" fmla="*/ 0 h 535"/>
                <a:gd name="T17" fmla="*/ 2134 w 2134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4" h="535" extrusionOk="0">
                  <a:moveTo>
                    <a:pt x="299" y="0"/>
                  </a:moveTo>
                  <a:lnTo>
                    <a:pt x="0" y="534"/>
                  </a:lnTo>
                  <a:lnTo>
                    <a:pt x="2133" y="534"/>
                  </a:lnTo>
                  <a:lnTo>
                    <a:pt x="1834" y="0"/>
                  </a:lnTo>
                  <a:lnTo>
                    <a:pt x="299" y="0"/>
                  </a:lnTo>
                </a:path>
              </a:pathLst>
            </a:custGeom>
            <a:solidFill>
              <a:sysClr val="window" lastClr="FFFFFF">
                <a:lumMod val="74901"/>
              </a:sysClr>
            </a:solidFill>
            <a:ln w="9525" cap="rnd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rot="0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BD5AFAE-FF11-0A68-A39E-CBD910E05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9749" y="282187"/>
              <a:ext cx="692038" cy="263100"/>
            </a:xfrm>
            <a:prstGeom prst="rect">
              <a:avLst/>
            </a:prstGeom>
            <a:solidFill>
              <a:sysClr val="window" lastClr="FFFFFF">
                <a:lumMod val="74901"/>
              </a:sysClr>
            </a:solidFill>
            <a:ln>
              <a:noFill/>
            </a:ln>
          </p:spPr>
          <p:txBody>
            <a:bodyPr wrap="square" lIns="0" tIns="0" rIns="0" bIns="0" anchor="ctr" anchorCtr="1">
              <a:noAutofit/>
            </a:bodyPr>
            <a:lstStyle/>
            <a:p>
              <a:pPr algn="ctr">
                <a:lnSpc>
                  <a:spcPct val="95000"/>
                </a:lnSpc>
                <a:spcAft>
                  <a:spcPts val="1000"/>
                </a:spcAft>
              </a:pPr>
              <a:r>
                <a:rPr lang="de-DE" sz="1400">
                  <a:solidFill>
                    <a:srgbClr val="091D5D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Agility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9D17BC1-10E5-CEA4-2152-728CCA65F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8216" y="691762"/>
              <a:ext cx="1540499" cy="257174"/>
            </a:xfrm>
            <a:prstGeom prst="rect">
              <a:avLst/>
            </a:prstGeom>
            <a:solidFill>
              <a:sysClr val="window" lastClr="FFFFFF">
                <a:lumMod val="74901"/>
              </a:sysClr>
            </a:solidFill>
            <a:ln>
              <a:noFill/>
            </a:ln>
          </p:spPr>
          <p:txBody>
            <a:bodyPr wrap="square" lIns="0" tIns="0" rIns="0" bIns="0" anchor="ctr" anchorCtr="1">
              <a:noAutofit/>
            </a:bodyPr>
            <a:lstStyle/>
            <a:p>
              <a:pPr algn="ctr">
                <a:lnSpc>
                  <a:spcPct val="95000"/>
                </a:lnSpc>
                <a:spcAft>
                  <a:spcPts val="1000"/>
                </a:spcAft>
              </a:pPr>
              <a:r>
                <a:rPr lang="de-DE" sz="1400">
                  <a:solidFill>
                    <a:srgbClr val="091D5D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</a:rPr>
                <a:t>Accuracy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E1BE4C-829D-CA04-60BC-4D9726201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122" y="1181657"/>
              <a:ext cx="2768961" cy="247412"/>
            </a:xfrm>
            <a:prstGeom prst="rect">
              <a:avLst/>
            </a:prstGeom>
            <a:solidFill>
              <a:sysClr val="window" lastClr="FFFFFF">
                <a:lumMod val="74901"/>
              </a:sysClr>
            </a:solidFill>
            <a:ln>
              <a:noFill/>
            </a:ln>
          </p:spPr>
          <p:txBody>
            <a:bodyPr wrap="square" lIns="0" tIns="0" rIns="0" bIns="0" anchor="ctr" anchorCtr="1">
              <a:noAutofit/>
            </a:bodyPr>
            <a:lstStyle/>
            <a:p>
              <a:pPr algn="ctr">
                <a:lnSpc>
                  <a:spcPct val="95000"/>
                </a:lnSpc>
                <a:spcAft>
                  <a:spcPts val="1000"/>
                </a:spcAft>
              </a:pPr>
              <a:r>
                <a:rPr lang="de-DE" sz="1400">
                  <a:solidFill>
                    <a:srgbClr val="091D5D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</a:rPr>
                <a:t>Accessibility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0B63637-EFBA-D73C-3F44-6196BC294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24" y="1520809"/>
              <a:ext cx="2857500" cy="213846"/>
            </a:xfrm>
            <a:prstGeom prst="rect">
              <a:avLst/>
            </a:prstGeom>
            <a:solidFill>
              <a:sysClr val="window" lastClr="FFFFFF">
                <a:lumMod val="74901"/>
              </a:sysClr>
            </a:solidFill>
            <a:ln>
              <a:noFill/>
            </a:ln>
          </p:spPr>
          <p:txBody>
            <a:bodyPr wrap="square" lIns="0" tIns="0" rIns="0" bIns="0" anchor="ctr" anchorCtr="1">
              <a:noAutofit/>
            </a:bodyPr>
            <a:lstStyle/>
            <a:p>
              <a:pPr algn="ctr">
                <a:lnSpc>
                  <a:spcPct val="95000"/>
                </a:lnSpc>
                <a:spcAft>
                  <a:spcPts val="1000"/>
                </a:spcAft>
              </a:pPr>
              <a:r>
                <a:rPr lang="de-DE" sz="1400">
                  <a:solidFill>
                    <a:srgbClr val="091D5D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</a:rPr>
                <a:t>Availability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883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D983A-1D3F-BC4D-F9F9-976FFCF1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3" y="404813"/>
            <a:ext cx="8050818" cy="1143000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Risk Maturity model (Carnegie Mellon)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4F79020-3FC9-B581-41BB-32609EB61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270" y="1302690"/>
            <a:ext cx="6147844" cy="50176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F2A4F-E91B-E72E-951D-F583F9B81C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7052" y="6410325"/>
            <a:ext cx="2688166" cy="331788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BC1242CF-12C1-4411-B532-E91306108269}" type="datetime4">
              <a:rPr lang="en-GB" smtClean="0">
                <a:solidFill>
                  <a:srgbClr val="3F4548"/>
                </a:solidFill>
              </a:rPr>
              <a:pPr>
                <a:spcAft>
                  <a:spcPts val="600"/>
                </a:spcAft>
              </a:pPr>
              <a:t>10 December 2024</a:t>
            </a:fld>
            <a:endParaRPr lang="en-GB">
              <a:solidFill>
                <a:srgbClr val="3F4548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19FCA-9796-F80E-2360-785AF014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1351" y="6402390"/>
            <a:ext cx="863600" cy="33972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FE8DA6AF-1811-4E27-A96F-54109F1D0275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381728"/>
      </p:ext>
    </p:extLst>
  </p:cSld>
  <p:clrMapOvr>
    <a:masterClrMapping/>
  </p:clrMapOvr>
</p:sld>
</file>

<file path=ppt/theme/theme1.xml><?xml version="1.0" encoding="utf-8"?>
<a:theme xmlns:a="http://schemas.openxmlformats.org/drawingml/2006/main" name="IFOA PowerPoint template 14 mid blue">
  <a:themeElements>
    <a:clrScheme name="Custom 2">
      <a:dk1>
        <a:srgbClr val="3F4548"/>
      </a:dk1>
      <a:lt1>
        <a:sysClr val="window" lastClr="FFFFFF"/>
      </a:lt1>
      <a:dk2>
        <a:srgbClr val="000000"/>
      </a:dk2>
      <a:lt2>
        <a:srgbClr val="FFFFFF"/>
      </a:lt2>
      <a:accent1>
        <a:srgbClr val="4096B8"/>
      </a:accent1>
      <a:accent2>
        <a:srgbClr val="113458"/>
      </a:accent2>
      <a:accent3>
        <a:srgbClr val="008452"/>
      </a:accent3>
      <a:accent4>
        <a:srgbClr val="79A32A"/>
      </a:accent4>
      <a:accent5>
        <a:srgbClr val="D9AB16"/>
      </a:accent5>
      <a:accent6>
        <a:srgbClr val="EE741D"/>
      </a:accent6>
      <a:hlink>
        <a:srgbClr val="4096B8"/>
      </a:hlink>
      <a:folHlink>
        <a:srgbClr val="4096B8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FoA Branded powerpoint - new style" id="{A1EEF783-45FC-4D2C-AF4C-EFDB0189CA1D}" vid="{D751522A-35C5-4D49-882E-837511351A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Arial"/>
      <a:cs typeface="Arial"/>
    </a:majorFont>
    <a:minorFont>
      <a:latin typeface="Calibri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gradFill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</a:gradFill>
      <a:gradFill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IFoA Branded powerpoint - new_style</Template>
  <TotalTime>191</TotalTime>
  <Words>1086</Words>
  <Application>Microsoft Office PowerPoint</Application>
  <PresentationFormat>Widescreen</PresentationFormat>
  <Paragraphs>182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Verdana</vt:lpstr>
      <vt:lpstr>IFOA PowerPoint template 14 mid blue</vt:lpstr>
      <vt:lpstr>Presentation</vt:lpstr>
      <vt:lpstr>Operational Resilience in UK financial sector</vt:lpstr>
      <vt:lpstr>Sessional event overview (guidance)</vt:lpstr>
      <vt:lpstr>Agenda</vt:lpstr>
      <vt:lpstr>1. Key concepts</vt:lpstr>
      <vt:lpstr>2. Key principles</vt:lpstr>
      <vt:lpstr>2. What matters? – key issues</vt:lpstr>
      <vt:lpstr>I&amp;T Scenario Development (ISACA)</vt:lpstr>
      <vt:lpstr>IT Risk Pyramid (Westerman, 2005)</vt:lpstr>
      <vt:lpstr>Risk Maturity model (Carnegie Mellon)</vt:lpstr>
      <vt:lpstr>3. Who matters?</vt:lpstr>
      <vt:lpstr>Consumer-centric operational resilience</vt:lpstr>
      <vt:lpstr>4. An operational resilience scenarios framework</vt:lpstr>
      <vt:lpstr>Threats to operational resilience </vt:lpstr>
      <vt:lpstr>Emerging risks and common consequences</vt:lpstr>
      <vt:lpstr>Propagation of risk through socio-economic systems</vt:lpstr>
      <vt:lpstr>Key considerations in building an ORF</vt:lpstr>
      <vt:lpstr>5. Why does it matter?</vt:lpstr>
      <vt:lpstr>OR Resilience maturity dashboard</vt:lpstr>
      <vt:lpstr>OR maturity of UK financial institutions</vt:lpstr>
      <vt:lpstr>6. Conclusion and recommendations</vt:lpstr>
      <vt:lpstr>Main references</vt:lpstr>
      <vt:lpstr>7. Commentary from the Chair</vt:lpstr>
      <vt:lpstr>Questions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Gareth Groarke</dc:creator>
  <cp:lastModifiedBy>Paul Klumpes</cp:lastModifiedBy>
  <cp:revision>31</cp:revision>
  <cp:lastPrinted>2024-12-08T17:40:50Z</cp:lastPrinted>
  <dcterms:created xsi:type="dcterms:W3CDTF">2018-10-15T13:50:40Z</dcterms:created>
  <dcterms:modified xsi:type="dcterms:W3CDTF">2024-12-10T08:40:36Z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d235c9a-f50b-4c36-9c89-08640d2d227b_Enabled">
    <vt:lpwstr>true</vt:lpwstr>
  </property>
  <property fmtid="{D5CDD505-2E9C-101B-9397-08002B2CF9AE}" pid="3" name="MSIP_Label_dd235c9a-f50b-4c36-9c89-08640d2d227b_SetDate">
    <vt:lpwstr>2024-12-09T17:31:13Z</vt:lpwstr>
  </property>
  <property fmtid="{D5CDD505-2E9C-101B-9397-08002B2CF9AE}" pid="4" name="MSIP_Label_dd235c9a-f50b-4c36-9c89-08640d2d227b_Method">
    <vt:lpwstr>Standard</vt:lpwstr>
  </property>
  <property fmtid="{D5CDD505-2E9C-101B-9397-08002B2CF9AE}" pid="5" name="MSIP_Label_dd235c9a-f50b-4c36-9c89-08640d2d227b_Name">
    <vt:lpwstr>Confidential</vt:lpwstr>
  </property>
  <property fmtid="{D5CDD505-2E9C-101B-9397-08002B2CF9AE}" pid="6" name="MSIP_Label_dd235c9a-f50b-4c36-9c89-08640d2d227b_SiteId">
    <vt:lpwstr>bab87f09-1e25-4778-8f00-bfae166f6dfc</vt:lpwstr>
  </property>
  <property fmtid="{D5CDD505-2E9C-101B-9397-08002B2CF9AE}" pid="7" name="MSIP_Label_dd235c9a-f50b-4c36-9c89-08640d2d227b_ActionId">
    <vt:lpwstr>7769c6fe-ff60-43e2-ad02-8f9d33511c3f</vt:lpwstr>
  </property>
  <property fmtid="{D5CDD505-2E9C-101B-9397-08002B2CF9AE}" pid="8" name="MSIP_Label_dd235c9a-f50b-4c36-9c89-08640d2d227b_ContentBits">
    <vt:lpwstr>0</vt:lpwstr>
  </property>
</Properties>
</file>