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sldIdLst>
    <p:sldId id="256" r:id="rId5"/>
    <p:sldId id="377" r:id="rId6"/>
    <p:sldId id="338" r:id="rId7"/>
    <p:sldId id="313" r:id="rId8"/>
    <p:sldId id="261" r:id="rId9"/>
    <p:sldId id="262" r:id="rId10"/>
    <p:sldId id="263" r:id="rId11"/>
    <p:sldId id="264" r:id="rId12"/>
    <p:sldId id="265" r:id="rId13"/>
    <p:sldId id="266" r:id="rId14"/>
    <p:sldId id="267" r:id="rId15"/>
    <p:sldId id="268" r:id="rId16"/>
    <p:sldId id="269" r:id="rId17"/>
    <p:sldId id="270" r:id="rId18"/>
    <p:sldId id="271" r:id="rId19"/>
    <p:sldId id="273" r:id="rId20"/>
    <p:sldId id="272" r:id="rId21"/>
    <p:sldId id="274" r:id="rId22"/>
    <p:sldId id="278" r:id="rId23"/>
    <p:sldId id="310" r:id="rId24"/>
    <p:sldId id="381" r:id="rId25"/>
    <p:sldId id="382" r:id="rId26"/>
  </p:sldIdLst>
  <p:sldSz cx="12192000" cy="6858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eth Groarke" initials="GG" lastIdx="2" clrIdx="0">
    <p:extLst>
      <p:ext uri="{19B8F6BF-5375-455C-9EA6-DF929625EA0E}">
        <p15:presenceInfo xmlns:p15="http://schemas.microsoft.com/office/powerpoint/2012/main" userId="S-1-5-21-1960408961-1935655697-1177238915-163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C8"/>
    <a:srgbClr val="009CC8"/>
    <a:srgbClr val="D9AB16"/>
    <a:srgbClr val="D9D9D9"/>
    <a:srgbClr val="113458"/>
    <a:srgbClr val="1C0C09"/>
    <a:srgbClr val="300D09"/>
    <a:srgbClr val="ECECEC"/>
    <a:srgbClr val="4096B8"/>
    <a:srgbClr val="3F45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9511FC-47BE-4FF2-B2C9-D0145DDBFBD3}" v="16" dt="2025-02-26T15:40:30.6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033" autoAdjust="0"/>
  </p:normalViewPr>
  <p:slideViewPr>
    <p:cSldViewPr snapToGrid="0">
      <p:cViewPr varScale="1">
        <p:scale>
          <a:sx n="102" d="100"/>
          <a:sy n="102" d="100"/>
        </p:scale>
        <p:origin x="1716" y="10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7" d="100"/>
          <a:sy n="57" d="100"/>
        </p:scale>
        <p:origin x="3331"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6396BA-A582-4C60-B42A-713BD4B250A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99AAA35-4740-47AB-9F78-ED95B5EB3336}">
      <dgm:prSet/>
      <dgm:spPr/>
      <dgm:t>
        <a:bodyPr/>
        <a:lstStyle/>
        <a:p>
          <a:r>
            <a:rPr lang="en-GB"/>
            <a:t>There are several subject areas which can enchance OR and focus attention on the importance of:</a:t>
          </a:r>
          <a:endParaRPr lang="en-US"/>
        </a:p>
      </dgm:t>
    </dgm:pt>
    <dgm:pt modelId="{6B11E723-3AA8-4B83-BB38-D7DC5601CA22}" type="parTrans" cxnId="{096699E2-6B8F-4702-BE48-7EBF9DB26077}">
      <dgm:prSet/>
      <dgm:spPr/>
      <dgm:t>
        <a:bodyPr/>
        <a:lstStyle/>
        <a:p>
          <a:endParaRPr lang="en-US"/>
        </a:p>
      </dgm:t>
    </dgm:pt>
    <dgm:pt modelId="{5B49F674-B9DC-450A-AC6B-B4460680789D}" type="sibTrans" cxnId="{096699E2-6B8F-4702-BE48-7EBF9DB26077}">
      <dgm:prSet/>
      <dgm:spPr/>
      <dgm:t>
        <a:bodyPr/>
        <a:lstStyle/>
        <a:p>
          <a:endParaRPr lang="en-US"/>
        </a:p>
      </dgm:t>
    </dgm:pt>
    <dgm:pt modelId="{B7C87AAE-749D-4764-A32E-FC2A0E11FC86}">
      <dgm:prSet/>
      <dgm:spPr/>
      <dgm:t>
        <a:bodyPr/>
        <a:lstStyle/>
        <a:p>
          <a:r>
            <a:rPr lang="en-GB"/>
            <a:t>Solid information technology</a:t>
          </a:r>
          <a:endParaRPr lang="en-US"/>
        </a:p>
      </dgm:t>
    </dgm:pt>
    <dgm:pt modelId="{407E35DF-82AA-4D2C-93CA-664C84E429CA}" type="parTrans" cxnId="{D3DC7FCB-74AB-4B07-84E8-6CA996ECA846}">
      <dgm:prSet/>
      <dgm:spPr/>
      <dgm:t>
        <a:bodyPr/>
        <a:lstStyle/>
        <a:p>
          <a:endParaRPr lang="en-US"/>
        </a:p>
      </dgm:t>
    </dgm:pt>
    <dgm:pt modelId="{8F61A040-B5F1-4034-9E14-CBE1CEC48C3A}" type="sibTrans" cxnId="{D3DC7FCB-74AB-4B07-84E8-6CA996ECA846}">
      <dgm:prSet/>
      <dgm:spPr/>
      <dgm:t>
        <a:bodyPr/>
        <a:lstStyle/>
        <a:p>
          <a:endParaRPr lang="en-US"/>
        </a:p>
      </dgm:t>
    </dgm:pt>
    <dgm:pt modelId="{9EDB36AD-E258-4E3C-A5B4-61FCA8CEBE2A}">
      <dgm:prSet/>
      <dgm:spPr/>
      <dgm:t>
        <a:bodyPr/>
        <a:lstStyle/>
        <a:p>
          <a:r>
            <a:rPr lang="en-GB"/>
            <a:t>Customer-centric organisation</a:t>
          </a:r>
          <a:endParaRPr lang="en-US"/>
        </a:p>
      </dgm:t>
    </dgm:pt>
    <dgm:pt modelId="{1A70A18F-C104-47A7-AF39-9EFAAC5FAF41}" type="parTrans" cxnId="{403FE18E-85B0-426A-898A-EBBE5496CB4D}">
      <dgm:prSet/>
      <dgm:spPr/>
      <dgm:t>
        <a:bodyPr/>
        <a:lstStyle/>
        <a:p>
          <a:endParaRPr lang="en-US"/>
        </a:p>
      </dgm:t>
    </dgm:pt>
    <dgm:pt modelId="{C1EFFDF7-E322-4CC8-808D-0B5626078206}" type="sibTrans" cxnId="{403FE18E-85B0-426A-898A-EBBE5496CB4D}">
      <dgm:prSet/>
      <dgm:spPr/>
      <dgm:t>
        <a:bodyPr/>
        <a:lstStyle/>
        <a:p>
          <a:endParaRPr lang="en-US"/>
        </a:p>
      </dgm:t>
    </dgm:pt>
    <dgm:pt modelId="{48F619FA-1A02-4EDD-A34E-4FACA1B53A37}">
      <dgm:prSet/>
      <dgm:spPr/>
      <dgm:t>
        <a:bodyPr/>
        <a:lstStyle/>
        <a:p>
          <a:r>
            <a:rPr lang="en-GB"/>
            <a:t>Operational resilience scenario framework</a:t>
          </a:r>
          <a:endParaRPr lang="en-US"/>
        </a:p>
      </dgm:t>
    </dgm:pt>
    <dgm:pt modelId="{4E6DB30C-1C3E-420E-A46E-74E4D26C9688}" type="parTrans" cxnId="{FD06D5E7-85E6-4D2D-8B37-0E16FBCC6880}">
      <dgm:prSet/>
      <dgm:spPr/>
      <dgm:t>
        <a:bodyPr/>
        <a:lstStyle/>
        <a:p>
          <a:endParaRPr lang="en-US"/>
        </a:p>
      </dgm:t>
    </dgm:pt>
    <dgm:pt modelId="{274AEE84-A960-4F13-A310-EAC7C6E4B6FD}" type="sibTrans" cxnId="{FD06D5E7-85E6-4D2D-8B37-0E16FBCC6880}">
      <dgm:prSet/>
      <dgm:spPr/>
      <dgm:t>
        <a:bodyPr/>
        <a:lstStyle/>
        <a:p>
          <a:endParaRPr lang="en-US"/>
        </a:p>
      </dgm:t>
    </dgm:pt>
    <dgm:pt modelId="{752F775F-B2A5-467F-AF93-8EA6860C2FD9}">
      <dgm:prSet/>
      <dgm:spPr/>
      <dgm:t>
        <a:bodyPr/>
        <a:lstStyle/>
        <a:p>
          <a:r>
            <a:rPr lang="en-GB"/>
            <a:t>BOE/PRA now have a robust enforcement framework; thus organisations must identify its level of OR maturity</a:t>
          </a:r>
          <a:endParaRPr lang="en-US"/>
        </a:p>
      </dgm:t>
    </dgm:pt>
    <dgm:pt modelId="{752C54E4-A0CD-4146-8939-411E946D3F86}" type="parTrans" cxnId="{8130C8F3-DF80-4971-835B-260A3FCB2390}">
      <dgm:prSet/>
      <dgm:spPr/>
      <dgm:t>
        <a:bodyPr/>
        <a:lstStyle/>
        <a:p>
          <a:endParaRPr lang="en-US"/>
        </a:p>
      </dgm:t>
    </dgm:pt>
    <dgm:pt modelId="{C9D5E1CD-14DA-41BC-9153-60252CA7B764}" type="sibTrans" cxnId="{8130C8F3-DF80-4971-835B-260A3FCB2390}">
      <dgm:prSet/>
      <dgm:spPr/>
      <dgm:t>
        <a:bodyPr/>
        <a:lstStyle/>
        <a:p>
          <a:endParaRPr lang="en-US"/>
        </a:p>
      </dgm:t>
    </dgm:pt>
    <dgm:pt modelId="{4960BD58-58DD-48D9-A26F-A14D9B6BC099}">
      <dgm:prSet/>
      <dgm:spPr/>
      <dgm:t>
        <a:bodyPr/>
        <a:lstStyle/>
        <a:p>
          <a:r>
            <a:rPr lang="en-GB"/>
            <a:t>Issues requiring further examination</a:t>
          </a:r>
          <a:endParaRPr lang="en-US"/>
        </a:p>
      </dgm:t>
    </dgm:pt>
    <dgm:pt modelId="{E3E7AAB5-5D67-4A46-AEA9-635D7CEEE7B6}" type="parTrans" cxnId="{C538E19E-08C0-4692-97E0-F31D1E670FA8}">
      <dgm:prSet/>
      <dgm:spPr/>
      <dgm:t>
        <a:bodyPr/>
        <a:lstStyle/>
        <a:p>
          <a:endParaRPr lang="en-US"/>
        </a:p>
      </dgm:t>
    </dgm:pt>
    <dgm:pt modelId="{2ED05E0C-8C47-4963-B3D8-D2B47B2663E8}" type="sibTrans" cxnId="{C538E19E-08C0-4692-97E0-F31D1E670FA8}">
      <dgm:prSet/>
      <dgm:spPr/>
      <dgm:t>
        <a:bodyPr/>
        <a:lstStyle/>
        <a:p>
          <a:endParaRPr lang="en-US"/>
        </a:p>
      </dgm:t>
    </dgm:pt>
    <dgm:pt modelId="{6EDC8C2D-D18C-4DB2-B2F3-6C5EAFC5966A}">
      <dgm:prSet/>
      <dgm:spPr/>
      <dgm:t>
        <a:bodyPr/>
        <a:lstStyle/>
        <a:p>
          <a:r>
            <a:rPr lang="en-GB" dirty="0"/>
            <a:t>Critical 3rd party risk management </a:t>
          </a:r>
          <a:endParaRPr lang="en-US" dirty="0"/>
        </a:p>
      </dgm:t>
    </dgm:pt>
    <dgm:pt modelId="{E8FD179B-3DDD-4ED1-BB47-FE8C639E3841}" type="parTrans" cxnId="{FE31F915-0924-4520-89AA-599A3B85D2B9}">
      <dgm:prSet/>
      <dgm:spPr/>
      <dgm:t>
        <a:bodyPr/>
        <a:lstStyle/>
        <a:p>
          <a:endParaRPr lang="en-US"/>
        </a:p>
      </dgm:t>
    </dgm:pt>
    <dgm:pt modelId="{D04DC3AA-6733-4D64-A752-ACE312017B6F}" type="sibTrans" cxnId="{FE31F915-0924-4520-89AA-599A3B85D2B9}">
      <dgm:prSet/>
      <dgm:spPr/>
      <dgm:t>
        <a:bodyPr/>
        <a:lstStyle/>
        <a:p>
          <a:endParaRPr lang="en-US"/>
        </a:p>
      </dgm:t>
    </dgm:pt>
    <dgm:pt modelId="{353A61BF-00E1-4681-97C9-A378D7B6E217}">
      <dgm:prSet/>
      <dgm:spPr/>
      <dgm:t>
        <a:bodyPr/>
        <a:lstStyle/>
        <a:p>
          <a:r>
            <a:rPr lang="en-GB" dirty="0"/>
            <a:t>Climate and nature transition planning issues</a:t>
          </a:r>
        </a:p>
        <a:p>
          <a:r>
            <a:rPr lang="en-GB" dirty="0"/>
            <a:t>Recovery and resolution</a:t>
          </a:r>
          <a:endParaRPr lang="en-US" dirty="0"/>
        </a:p>
      </dgm:t>
    </dgm:pt>
    <dgm:pt modelId="{28EE8065-4849-46AE-AF04-82E06A79EE8D}" type="parTrans" cxnId="{696DD437-212B-49B6-8EBF-BB4BDBB667A1}">
      <dgm:prSet/>
      <dgm:spPr/>
      <dgm:t>
        <a:bodyPr/>
        <a:lstStyle/>
        <a:p>
          <a:endParaRPr lang="en-US"/>
        </a:p>
      </dgm:t>
    </dgm:pt>
    <dgm:pt modelId="{D7EB90E0-3BD2-4D09-B1EE-F99872FCAD73}" type="sibTrans" cxnId="{696DD437-212B-49B6-8EBF-BB4BDBB667A1}">
      <dgm:prSet/>
      <dgm:spPr/>
      <dgm:t>
        <a:bodyPr/>
        <a:lstStyle/>
        <a:p>
          <a:endParaRPr lang="en-US"/>
        </a:p>
      </dgm:t>
    </dgm:pt>
    <dgm:pt modelId="{EFDFB567-124E-4AFC-860F-23E85BA2E980}" type="pres">
      <dgm:prSet presAssocID="{AD6396BA-A582-4C60-B42A-713BD4B250A3}" presName="root" presStyleCnt="0">
        <dgm:presLayoutVars>
          <dgm:dir/>
          <dgm:resizeHandles val="exact"/>
        </dgm:presLayoutVars>
      </dgm:prSet>
      <dgm:spPr/>
    </dgm:pt>
    <dgm:pt modelId="{65EA1A3F-0D82-4B49-AF0D-43A998FFA013}" type="pres">
      <dgm:prSet presAssocID="{999AAA35-4740-47AB-9F78-ED95B5EB3336}" presName="compNode" presStyleCnt="0"/>
      <dgm:spPr/>
    </dgm:pt>
    <dgm:pt modelId="{3F0C16A9-C186-42C8-BE4D-D802D4AD6A6A}" type="pres">
      <dgm:prSet presAssocID="{999AAA35-4740-47AB-9F78-ED95B5EB3336}" presName="bgRect" presStyleLbl="bgShp" presStyleIdx="0" presStyleCnt="3"/>
      <dgm:spPr/>
    </dgm:pt>
    <dgm:pt modelId="{2972444C-E0F7-4FAE-A01C-E13077861DCB}" type="pres">
      <dgm:prSet presAssocID="{999AAA35-4740-47AB-9F78-ED95B5EB333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erarchy"/>
        </a:ext>
      </dgm:extLst>
    </dgm:pt>
    <dgm:pt modelId="{44A1A8D9-EBE5-4D99-A0BC-805E2A796F35}" type="pres">
      <dgm:prSet presAssocID="{999AAA35-4740-47AB-9F78-ED95B5EB3336}" presName="spaceRect" presStyleCnt="0"/>
      <dgm:spPr/>
    </dgm:pt>
    <dgm:pt modelId="{DCFAE54D-2C7D-4897-8908-F5F3310DFA22}" type="pres">
      <dgm:prSet presAssocID="{999AAA35-4740-47AB-9F78-ED95B5EB3336}" presName="parTx" presStyleLbl="revTx" presStyleIdx="0" presStyleCnt="5">
        <dgm:presLayoutVars>
          <dgm:chMax val="0"/>
          <dgm:chPref val="0"/>
        </dgm:presLayoutVars>
      </dgm:prSet>
      <dgm:spPr/>
    </dgm:pt>
    <dgm:pt modelId="{8D56DA0C-012D-4608-950B-BA11B3735D2F}" type="pres">
      <dgm:prSet presAssocID="{999AAA35-4740-47AB-9F78-ED95B5EB3336}" presName="desTx" presStyleLbl="revTx" presStyleIdx="1" presStyleCnt="5">
        <dgm:presLayoutVars/>
      </dgm:prSet>
      <dgm:spPr/>
    </dgm:pt>
    <dgm:pt modelId="{7D65F15B-8CEA-4530-89E0-B23F308FA950}" type="pres">
      <dgm:prSet presAssocID="{5B49F674-B9DC-450A-AC6B-B4460680789D}" presName="sibTrans" presStyleCnt="0"/>
      <dgm:spPr/>
    </dgm:pt>
    <dgm:pt modelId="{51E5A5A7-8E5B-4BAA-93E3-3059A7500B11}" type="pres">
      <dgm:prSet presAssocID="{752F775F-B2A5-467F-AF93-8EA6860C2FD9}" presName="compNode" presStyleCnt="0"/>
      <dgm:spPr/>
    </dgm:pt>
    <dgm:pt modelId="{ED174FF0-FBF6-4EAD-8EA9-6BC09B175F2D}" type="pres">
      <dgm:prSet presAssocID="{752F775F-B2A5-467F-AF93-8EA6860C2FD9}" presName="bgRect" presStyleLbl="bgShp" presStyleIdx="1" presStyleCnt="3"/>
      <dgm:spPr/>
    </dgm:pt>
    <dgm:pt modelId="{ADD5E584-B5FA-4B4E-9796-DFAE5E4D6851}" type="pres">
      <dgm:prSet presAssocID="{752F775F-B2A5-467F-AF93-8EA6860C2FD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57AC8445-1F9C-4634-A0BB-3299384596C9}" type="pres">
      <dgm:prSet presAssocID="{752F775F-B2A5-467F-AF93-8EA6860C2FD9}" presName="spaceRect" presStyleCnt="0"/>
      <dgm:spPr/>
    </dgm:pt>
    <dgm:pt modelId="{2A55AFB4-917B-42A6-9A2F-A92F0D64AF4D}" type="pres">
      <dgm:prSet presAssocID="{752F775F-B2A5-467F-AF93-8EA6860C2FD9}" presName="parTx" presStyleLbl="revTx" presStyleIdx="2" presStyleCnt="5">
        <dgm:presLayoutVars>
          <dgm:chMax val="0"/>
          <dgm:chPref val="0"/>
        </dgm:presLayoutVars>
      </dgm:prSet>
      <dgm:spPr/>
    </dgm:pt>
    <dgm:pt modelId="{C4FA6BAD-ED63-4F93-8CC4-0FBE05FA6AFC}" type="pres">
      <dgm:prSet presAssocID="{C9D5E1CD-14DA-41BC-9153-60252CA7B764}" presName="sibTrans" presStyleCnt="0"/>
      <dgm:spPr/>
    </dgm:pt>
    <dgm:pt modelId="{2F572F70-1D8A-42DB-8CA2-D67BFC79C685}" type="pres">
      <dgm:prSet presAssocID="{4960BD58-58DD-48D9-A26F-A14D9B6BC099}" presName="compNode" presStyleCnt="0"/>
      <dgm:spPr/>
    </dgm:pt>
    <dgm:pt modelId="{79901569-0E22-4847-A92B-3CF9E7DACA3E}" type="pres">
      <dgm:prSet presAssocID="{4960BD58-58DD-48D9-A26F-A14D9B6BC099}" presName="bgRect" presStyleLbl="bgShp" presStyleIdx="2" presStyleCnt="3"/>
      <dgm:spPr/>
    </dgm:pt>
    <dgm:pt modelId="{1234EFE1-C386-4F6D-ABDA-74F2C01CD9C4}" type="pres">
      <dgm:prSet presAssocID="{4960BD58-58DD-48D9-A26F-A14D9B6BC09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E7B8DBF2-292E-4718-8222-9640FFC2351B}" type="pres">
      <dgm:prSet presAssocID="{4960BD58-58DD-48D9-A26F-A14D9B6BC099}" presName="spaceRect" presStyleCnt="0"/>
      <dgm:spPr/>
    </dgm:pt>
    <dgm:pt modelId="{6FAC0898-F42D-460A-B402-0A56945E1B74}" type="pres">
      <dgm:prSet presAssocID="{4960BD58-58DD-48D9-A26F-A14D9B6BC099}" presName="parTx" presStyleLbl="revTx" presStyleIdx="3" presStyleCnt="5">
        <dgm:presLayoutVars>
          <dgm:chMax val="0"/>
          <dgm:chPref val="0"/>
        </dgm:presLayoutVars>
      </dgm:prSet>
      <dgm:spPr/>
    </dgm:pt>
    <dgm:pt modelId="{10134C66-DC3D-4CEF-82F1-5B7CF745EC0E}" type="pres">
      <dgm:prSet presAssocID="{4960BD58-58DD-48D9-A26F-A14D9B6BC099}" presName="desTx" presStyleLbl="revTx" presStyleIdx="4" presStyleCnt="5">
        <dgm:presLayoutVars/>
      </dgm:prSet>
      <dgm:spPr/>
    </dgm:pt>
  </dgm:ptLst>
  <dgm:cxnLst>
    <dgm:cxn modelId="{34B9160B-63A1-477C-A0A6-48A99B144780}" type="presOf" srcId="{999AAA35-4740-47AB-9F78-ED95B5EB3336}" destId="{DCFAE54D-2C7D-4897-8908-F5F3310DFA22}" srcOrd="0" destOrd="0" presId="urn:microsoft.com/office/officeart/2018/2/layout/IconVerticalSolidList"/>
    <dgm:cxn modelId="{FE31F915-0924-4520-89AA-599A3B85D2B9}" srcId="{4960BD58-58DD-48D9-A26F-A14D9B6BC099}" destId="{6EDC8C2D-D18C-4DB2-B2F3-6C5EAFC5966A}" srcOrd="0" destOrd="0" parTransId="{E8FD179B-3DDD-4ED1-BB47-FE8C639E3841}" sibTransId="{D04DC3AA-6733-4D64-A752-ACE312017B6F}"/>
    <dgm:cxn modelId="{696DD437-212B-49B6-8EBF-BB4BDBB667A1}" srcId="{4960BD58-58DD-48D9-A26F-A14D9B6BC099}" destId="{353A61BF-00E1-4681-97C9-A378D7B6E217}" srcOrd="1" destOrd="0" parTransId="{28EE8065-4849-46AE-AF04-82E06A79EE8D}" sibTransId="{D7EB90E0-3BD2-4D09-B1EE-F99872FCAD73}"/>
    <dgm:cxn modelId="{7E43C547-54C4-44F1-83BE-460FC9AF8C31}" type="presOf" srcId="{48F619FA-1A02-4EDD-A34E-4FACA1B53A37}" destId="{8D56DA0C-012D-4608-950B-BA11B3735D2F}" srcOrd="0" destOrd="2" presId="urn:microsoft.com/office/officeart/2018/2/layout/IconVerticalSolidList"/>
    <dgm:cxn modelId="{868B2370-81FB-4C77-BC5F-7540125E110E}" type="presOf" srcId="{752F775F-B2A5-467F-AF93-8EA6860C2FD9}" destId="{2A55AFB4-917B-42A6-9A2F-A92F0D64AF4D}" srcOrd="0" destOrd="0" presId="urn:microsoft.com/office/officeart/2018/2/layout/IconVerticalSolidList"/>
    <dgm:cxn modelId="{403FE18E-85B0-426A-898A-EBBE5496CB4D}" srcId="{999AAA35-4740-47AB-9F78-ED95B5EB3336}" destId="{9EDB36AD-E258-4E3C-A5B4-61FCA8CEBE2A}" srcOrd="1" destOrd="0" parTransId="{1A70A18F-C104-47A7-AF39-9EFAAC5FAF41}" sibTransId="{C1EFFDF7-E322-4CC8-808D-0B5626078206}"/>
    <dgm:cxn modelId="{CCB61698-703D-44BD-A6E0-4469060EF5FB}" type="presOf" srcId="{9EDB36AD-E258-4E3C-A5B4-61FCA8CEBE2A}" destId="{8D56DA0C-012D-4608-950B-BA11B3735D2F}" srcOrd="0" destOrd="1" presId="urn:microsoft.com/office/officeart/2018/2/layout/IconVerticalSolidList"/>
    <dgm:cxn modelId="{C538E19E-08C0-4692-97E0-F31D1E670FA8}" srcId="{AD6396BA-A582-4C60-B42A-713BD4B250A3}" destId="{4960BD58-58DD-48D9-A26F-A14D9B6BC099}" srcOrd="2" destOrd="0" parTransId="{E3E7AAB5-5D67-4A46-AEA9-635D7CEEE7B6}" sibTransId="{2ED05E0C-8C47-4963-B3D8-D2B47B2663E8}"/>
    <dgm:cxn modelId="{57EBF5A7-5B08-40CE-955F-62E19C4C47C0}" type="presOf" srcId="{AD6396BA-A582-4C60-B42A-713BD4B250A3}" destId="{EFDFB567-124E-4AFC-860F-23E85BA2E980}" srcOrd="0" destOrd="0" presId="urn:microsoft.com/office/officeart/2018/2/layout/IconVerticalSolidList"/>
    <dgm:cxn modelId="{20A924B7-F082-4ECB-857B-D07A7C79B214}" type="presOf" srcId="{4960BD58-58DD-48D9-A26F-A14D9B6BC099}" destId="{6FAC0898-F42D-460A-B402-0A56945E1B74}" srcOrd="0" destOrd="0" presId="urn:microsoft.com/office/officeart/2018/2/layout/IconVerticalSolidList"/>
    <dgm:cxn modelId="{6A44A0C0-6E44-4B84-A393-F5C761CE5C35}" type="presOf" srcId="{6EDC8C2D-D18C-4DB2-B2F3-6C5EAFC5966A}" destId="{10134C66-DC3D-4CEF-82F1-5B7CF745EC0E}" srcOrd="0" destOrd="0" presId="urn:microsoft.com/office/officeart/2018/2/layout/IconVerticalSolidList"/>
    <dgm:cxn modelId="{D3DC7FCB-74AB-4B07-84E8-6CA996ECA846}" srcId="{999AAA35-4740-47AB-9F78-ED95B5EB3336}" destId="{B7C87AAE-749D-4764-A32E-FC2A0E11FC86}" srcOrd="0" destOrd="0" parTransId="{407E35DF-82AA-4D2C-93CA-664C84E429CA}" sibTransId="{8F61A040-B5F1-4034-9E14-CBE1CEC48C3A}"/>
    <dgm:cxn modelId="{096699E2-6B8F-4702-BE48-7EBF9DB26077}" srcId="{AD6396BA-A582-4C60-B42A-713BD4B250A3}" destId="{999AAA35-4740-47AB-9F78-ED95B5EB3336}" srcOrd="0" destOrd="0" parTransId="{6B11E723-3AA8-4B83-BB38-D7DC5601CA22}" sibTransId="{5B49F674-B9DC-450A-AC6B-B4460680789D}"/>
    <dgm:cxn modelId="{FD06D5E7-85E6-4D2D-8B37-0E16FBCC6880}" srcId="{999AAA35-4740-47AB-9F78-ED95B5EB3336}" destId="{48F619FA-1A02-4EDD-A34E-4FACA1B53A37}" srcOrd="2" destOrd="0" parTransId="{4E6DB30C-1C3E-420E-A46E-74E4D26C9688}" sibTransId="{274AEE84-A960-4F13-A310-EAC7C6E4B6FD}"/>
    <dgm:cxn modelId="{8130C8F3-DF80-4971-835B-260A3FCB2390}" srcId="{AD6396BA-A582-4C60-B42A-713BD4B250A3}" destId="{752F775F-B2A5-467F-AF93-8EA6860C2FD9}" srcOrd="1" destOrd="0" parTransId="{752C54E4-A0CD-4146-8939-411E946D3F86}" sibTransId="{C9D5E1CD-14DA-41BC-9153-60252CA7B764}"/>
    <dgm:cxn modelId="{2738C9F9-4602-49C7-8935-820A90792D53}" type="presOf" srcId="{B7C87AAE-749D-4764-A32E-FC2A0E11FC86}" destId="{8D56DA0C-012D-4608-950B-BA11B3735D2F}" srcOrd="0" destOrd="0" presId="urn:microsoft.com/office/officeart/2018/2/layout/IconVerticalSolidList"/>
    <dgm:cxn modelId="{5BFA27FF-EF05-4B4E-8CE6-E7B972245F23}" type="presOf" srcId="{353A61BF-00E1-4681-97C9-A378D7B6E217}" destId="{10134C66-DC3D-4CEF-82F1-5B7CF745EC0E}" srcOrd="0" destOrd="1" presId="urn:microsoft.com/office/officeart/2018/2/layout/IconVerticalSolidList"/>
    <dgm:cxn modelId="{E588A17F-D59D-41F1-BAB2-124B8A19BC8C}" type="presParOf" srcId="{EFDFB567-124E-4AFC-860F-23E85BA2E980}" destId="{65EA1A3F-0D82-4B49-AF0D-43A998FFA013}" srcOrd="0" destOrd="0" presId="urn:microsoft.com/office/officeart/2018/2/layout/IconVerticalSolidList"/>
    <dgm:cxn modelId="{9C7B0AC9-504C-4D60-ABDC-3DC6EF06937E}" type="presParOf" srcId="{65EA1A3F-0D82-4B49-AF0D-43A998FFA013}" destId="{3F0C16A9-C186-42C8-BE4D-D802D4AD6A6A}" srcOrd="0" destOrd="0" presId="urn:microsoft.com/office/officeart/2018/2/layout/IconVerticalSolidList"/>
    <dgm:cxn modelId="{3C6D7E5E-43CB-4C21-BCE6-108CB4F79851}" type="presParOf" srcId="{65EA1A3F-0D82-4B49-AF0D-43A998FFA013}" destId="{2972444C-E0F7-4FAE-A01C-E13077861DCB}" srcOrd="1" destOrd="0" presId="urn:microsoft.com/office/officeart/2018/2/layout/IconVerticalSolidList"/>
    <dgm:cxn modelId="{AC1D0256-4DE5-4C39-B950-84D5A4C50F4F}" type="presParOf" srcId="{65EA1A3F-0D82-4B49-AF0D-43A998FFA013}" destId="{44A1A8D9-EBE5-4D99-A0BC-805E2A796F35}" srcOrd="2" destOrd="0" presId="urn:microsoft.com/office/officeart/2018/2/layout/IconVerticalSolidList"/>
    <dgm:cxn modelId="{42FD3674-8786-4939-85DF-1F017F93F71E}" type="presParOf" srcId="{65EA1A3F-0D82-4B49-AF0D-43A998FFA013}" destId="{DCFAE54D-2C7D-4897-8908-F5F3310DFA22}" srcOrd="3" destOrd="0" presId="urn:microsoft.com/office/officeart/2018/2/layout/IconVerticalSolidList"/>
    <dgm:cxn modelId="{8C46290A-9BC8-4E75-AC1A-9429DA585CC9}" type="presParOf" srcId="{65EA1A3F-0D82-4B49-AF0D-43A998FFA013}" destId="{8D56DA0C-012D-4608-950B-BA11B3735D2F}" srcOrd="4" destOrd="0" presId="urn:microsoft.com/office/officeart/2018/2/layout/IconVerticalSolidList"/>
    <dgm:cxn modelId="{C4793D61-805A-4511-827D-F44CA2D21D02}" type="presParOf" srcId="{EFDFB567-124E-4AFC-860F-23E85BA2E980}" destId="{7D65F15B-8CEA-4530-89E0-B23F308FA950}" srcOrd="1" destOrd="0" presId="urn:microsoft.com/office/officeart/2018/2/layout/IconVerticalSolidList"/>
    <dgm:cxn modelId="{78F61225-8A9B-4786-B53D-EA4086DB2662}" type="presParOf" srcId="{EFDFB567-124E-4AFC-860F-23E85BA2E980}" destId="{51E5A5A7-8E5B-4BAA-93E3-3059A7500B11}" srcOrd="2" destOrd="0" presId="urn:microsoft.com/office/officeart/2018/2/layout/IconVerticalSolidList"/>
    <dgm:cxn modelId="{8F5640BC-9B69-40B8-A7FD-860DBBB0DD80}" type="presParOf" srcId="{51E5A5A7-8E5B-4BAA-93E3-3059A7500B11}" destId="{ED174FF0-FBF6-4EAD-8EA9-6BC09B175F2D}" srcOrd="0" destOrd="0" presId="urn:microsoft.com/office/officeart/2018/2/layout/IconVerticalSolidList"/>
    <dgm:cxn modelId="{79E38F24-CF6E-457E-85F3-1B620222CD5B}" type="presParOf" srcId="{51E5A5A7-8E5B-4BAA-93E3-3059A7500B11}" destId="{ADD5E584-B5FA-4B4E-9796-DFAE5E4D6851}" srcOrd="1" destOrd="0" presId="urn:microsoft.com/office/officeart/2018/2/layout/IconVerticalSolidList"/>
    <dgm:cxn modelId="{1711E442-18C1-4F1F-9A5E-D72363FC8304}" type="presParOf" srcId="{51E5A5A7-8E5B-4BAA-93E3-3059A7500B11}" destId="{57AC8445-1F9C-4634-A0BB-3299384596C9}" srcOrd="2" destOrd="0" presId="urn:microsoft.com/office/officeart/2018/2/layout/IconVerticalSolidList"/>
    <dgm:cxn modelId="{AB83DDC4-799C-431D-B385-F8422BF4B563}" type="presParOf" srcId="{51E5A5A7-8E5B-4BAA-93E3-3059A7500B11}" destId="{2A55AFB4-917B-42A6-9A2F-A92F0D64AF4D}" srcOrd="3" destOrd="0" presId="urn:microsoft.com/office/officeart/2018/2/layout/IconVerticalSolidList"/>
    <dgm:cxn modelId="{BDDF1E19-D8A5-42EA-8530-71B1D3C4E5A9}" type="presParOf" srcId="{EFDFB567-124E-4AFC-860F-23E85BA2E980}" destId="{C4FA6BAD-ED63-4F93-8CC4-0FBE05FA6AFC}" srcOrd="3" destOrd="0" presId="urn:microsoft.com/office/officeart/2018/2/layout/IconVerticalSolidList"/>
    <dgm:cxn modelId="{C9110872-611D-4640-BD4C-0DFD8869524C}" type="presParOf" srcId="{EFDFB567-124E-4AFC-860F-23E85BA2E980}" destId="{2F572F70-1D8A-42DB-8CA2-D67BFC79C685}" srcOrd="4" destOrd="0" presId="urn:microsoft.com/office/officeart/2018/2/layout/IconVerticalSolidList"/>
    <dgm:cxn modelId="{FA6A068B-6692-4139-BEED-5A0DDE1F2DEC}" type="presParOf" srcId="{2F572F70-1D8A-42DB-8CA2-D67BFC79C685}" destId="{79901569-0E22-4847-A92B-3CF9E7DACA3E}" srcOrd="0" destOrd="0" presId="urn:microsoft.com/office/officeart/2018/2/layout/IconVerticalSolidList"/>
    <dgm:cxn modelId="{C2F6763D-B2EC-4E0D-AD7C-5F7A6F9245E1}" type="presParOf" srcId="{2F572F70-1D8A-42DB-8CA2-D67BFC79C685}" destId="{1234EFE1-C386-4F6D-ABDA-74F2C01CD9C4}" srcOrd="1" destOrd="0" presId="urn:microsoft.com/office/officeart/2018/2/layout/IconVerticalSolidList"/>
    <dgm:cxn modelId="{7458A83D-A1AD-43D4-A946-EF36A371C912}" type="presParOf" srcId="{2F572F70-1D8A-42DB-8CA2-D67BFC79C685}" destId="{E7B8DBF2-292E-4718-8222-9640FFC2351B}" srcOrd="2" destOrd="0" presId="urn:microsoft.com/office/officeart/2018/2/layout/IconVerticalSolidList"/>
    <dgm:cxn modelId="{0371D484-2350-41D2-9B33-F38E0B15DB53}" type="presParOf" srcId="{2F572F70-1D8A-42DB-8CA2-D67BFC79C685}" destId="{6FAC0898-F42D-460A-B402-0A56945E1B74}" srcOrd="3" destOrd="0" presId="urn:microsoft.com/office/officeart/2018/2/layout/IconVerticalSolidList"/>
    <dgm:cxn modelId="{6005C5D8-40C8-4633-BE12-5FC44D20C917}" type="presParOf" srcId="{2F572F70-1D8A-42DB-8CA2-D67BFC79C685}" destId="{10134C66-DC3D-4CEF-82F1-5B7CF745EC0E}"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0C16A9-C186-42C8-BE4D-D802D4AD6A6A}">
      <dsp:nvSpPr>
        <dsp:cNvPr id="0" name=""/>
        <dsp:cNvSpPr/>
      </dsp:nvSpPr>
      <dsp:spPr>
        <a:xfrm>
          <a:off x="0" y="566"/>
          <a:ext cx="11152339" cy="132546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72444C-E0F7-4FAE-A01C-E13077861DCB}">
      <dsp:nvSpPr>
        <dsp:cNvPr id="0" name=""/>
        <dsp:cNvSpPr/>
      </dsp:nvSpPr>
      <dsp:spPr>
        <a:xfrm>
          <a:off x="400953" y="298796"/>
          <a:ext cx="729006" cy="7290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FAE54D-2C7D-4897-8908-F5F3310DFA22}">
      <dsp:nvSpPr>
        <dsp:cNvPr id="0" name=""/>
        <dsp:cNvSpPr/>
      </dsp:nvSpPr>
      <dsp:spPr>
        <a:xfrm>
          <a:off x="1530912" y="566"/>
          <a:ext cx="5018552" cy="1325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278" tIns="140278" rIns="140278" bIns="140278" numCol="1" spcCol="1270" anchor="ctr" anchorCtr="0">
          <a:noAutofit/>
        </a:bodyPr>
        <a:lstStyle/>
        <a:p>
          <a:pPr marL="0" lvl="0" indent="0" algn="l" defTabSz="1066800">
            <a:lnSpc>
              <a:spcPct val="90000"/>
            </a:lnSpc>
            <a:spcBef>
              <a:spcPct val="0"/>
            </a:spcBef>
            <a:spcAft>
              <a:spcPct val="35000"/>
            </a:spcAft>
            <a:buNone/>
          </a:pPr>
          <a:r>
            <a:rPr lang="en-GB" sz="2400" kern="1200"/>
            <a:t>There are several subject areas which can enchance OR and focus attention on the importance of:</a:t>
          </a:r>
          <a:endParaRPr lang="en-US" sz="2400" kern="1200"/>
        </a:p>
      </dsp:txBody>
      <dsp:txXfrm>
        <a:off x="1530912" y="566"/>
        <a:ext cx="5018552" cy="1325465"/>
      </dsp:txXfrm>
    </dsp:sp>
    <dsp:sp modelId="{8D56DA0C-012D-4608-950B-BA11B3735D2F}">
      <dsp:nvSpPr>
        <dsp:cNvPr id="0" name=""/>
        <dsp:cNvSpPr/>
      </dsp:nvSpPr>
      <dsp:spPr>
        <a:xfrm>
          <a:off x="6549465" y="566"/>
          <a:ext cx="4602873" cy="1325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278" tIns="140278" rIns="140278" bIns="140278" numCol="1" spcCol="1270" anchor="ctr" anchorCtr="0">
          <a:noAutofit/>
        </a:bodyPr>
        <a:lstStyle/>
        <a:p>
          <a:pPr marL="0" lvl="0" indent="0" algn="l" defTabSz="755650">
            <a:lnSpc>
              <a:spcPct val="90000"/>
            </a:lnSpc>
            <a:spcBef>
              <a:spcPct val="0"/>
            </a:spcBef>
            <a:spcAft>
              <a:spcPct val="35000"/>
            </a:spcAft>
            <a:buNone/>
          </a:pPr>
          <a:r>
            <a:rPr lang="en-GB" sz="1700" kern="1200"/>
            <a:t>Solid information technology</a:t>
          </a:r>
          <a:endParaRPr lang="en-US" sz="1700" kern="1200"/>
        </a:p>
        <a:p>
          <a:pPr marL="0" lvl="0" indent="0" algn="l" defTabSz="755650">
            <a:lnSpc>
              <a:spcPct val="90000"/>
            </a:lnSpc>
            <a:spcBef>
              <a:spcPct val="0"/>
            </a:spcBef>
            <a:spcAft>
              <a:spcPct val="35000"/>
            </a:spcAft>
            <a:buNone/>
          </a:pPr>
          <a:r>
            <a:rPr lang="en-GB" sz="1700" kern="1200"/>
            <a:t>Customer-centric organisation</a:t>
          </a:r>
          <a:endParaRPr lang="en-US" sz="1700" kern="1200"/>
        </a:p>
        <a:p>
          <a:pPr marL="0" lvl="0" indent="0" algn="l" defTabSz="755650">
            <a:lnSpc>
              <a:spcPct val="90000"/>
            </a:lnSpc>
            <a:spcBef>
              <a:spcPct val="0"/>
            </a:spcBef>
            <a:spcAft>
              <a:spcPct val="35000"/>
            </a:spcAft>
            <a:buNone/>
          </a:pPr>
          <a:r>
            <a:rPr lang="en-GB" sz="1700" kern="1200"/>
            <a:t>Operational resilience scenario framework</a:t>
          </a:r>
          <a:endParaRPr lang="en-US" sz="1700" kern="1200"/>
        </a:p>
      </dsp:txBody>
      <dsp:txXfrm>
        <a:off x="6549465" y="566"/>
        <a:ext cx="4602873" cy="1325465"/>
      </dsp:txXfrm>
    </dsp:sp>
    <dsp:sp modelId="{ED174FF0-FBF6-4EAD-8EA9-6BC09B175F2D}">
      <dsp:nvSpPr>
        <dsp:cNvPr id="0" name=""/>
        <dsp:cNvSpPr/>
      </dsp:nvSpPr>
      <dsp:spPr>
        <a:xfrm>
          <a:off x="0" y="1657398"/>
          <a:ext cx="11152339" cy="132546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D5E584-B5FA-4B4E-9796-DFAE5E4D6851}">
      <dsp:nvSpPr>
        <dsp:cNvPr id="0" name=""/>
        <dsp:cNvSpPr/>
      </dsp:nvSpPr>
      <dsp:spPr>
        <a:xfrm>
          <a:off x="400953" y="1955627"/>
          <a:ext cx="729006" cy="7290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55AFB4-917B-42A6-9A2F-A92F0D64AF4D}">
      <dsp:nvSpPr>
        <dsp:cNvPr id="0" name=""/>
        <dsp:cNvSpPr/>
      </dsp:nvSpPr>
      <dsp:spPr>
        <a:xfrm>
          <a:off x="1530912" y="1657398"/>
          <a:ext cx="9621426" cy="1325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278" tIns="140278" rIns="140278" bIns="140278" numCol="1" spcCol="1270" anchor="ctr" anchorCtr="0">
          <a:noAutofit/>
        </a:bodyPr>
        <a:lstStyle/>
        <a:p>
          <a:pPr marL="0" lvl="0" indent="0" algn="l" defTabSz="1066800">
            <a:lnSpc>
              <a:spcPct val="90000"/>
            </a:lnSpc>
            <a:spcBef>
              <a:spcPct val="0"/>
            </a:spcBef>
            <a:spcAft>
              <a:spcPct val="35000"/>
            </a:spcAft>
            <a:buNone/>
          </a:pPr>
          <a:r>
            <a:rPr lang="en-GB" sz="2400" kern="1200"/>
            <a:t>BOE/PRA now have a robust enforcement framework; thus organisations must identify its level of OR maturity</a:t>
          </a:r>
          <a:endParaRPr lang="en-US" sz="2400" kern="1200"/>
        </a:p>
      </dsp:txBody>
      <dsp:txXfrm>
        <a:off x="1530912" y="1657398"/>
        <a:ext cx="9621426" cy="1325465"/>
      </dsp:txXfrm>
    </dsp:sp>
    <dsp:sp modelId="{79901569-0E22-4847-A92B-3CF9E7DACA3E}">
      <dsp:nvSpPr>
        <dsp:cNvPr id="0" name=""/>
        <dsp:cNvSpPr/>
      </dsp:nvSpPr>
      <dsp:spPr>
        <a:xfrm>
          <a:off x="0" y="3314230"/>
          <a:ext cx="11152339" cy="132546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34EFE1-C386-4F6D-ABDA-74F2C01CD9C4}">
      <dsp:nvSpPr>
        <dsp:cNvPr id="0" name=""/>
        <dsp:cNvSpPr/>
      </dsp:nvSpPr>
      <dsp:spPr>
        <a:xfrm>
          <a:off x="400953" y="3612459"/>
          <a:ext cx="729006" cy="7290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FAC0898-F42D-460A-B402-0A56945E1B74}">
      <dsp:nvSpPr>
        <dsp:cNvPr id="0" name=""/>
        <dsp:cNvSpPr/>
      </dsp:nvSpPr>
      <dsp:spPr>
        <a:xfrm>
          <a:off x="1530912" y="3314230"/>
          <a:ext cx="5018552" cy="1325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278" tIns="140278" rIns="140278" bIns="140278" numCol="1" spcCol="1270" anchor="ctr" anchorCtr="0">
          <a:noAutofit/>
        </a:bodyPr>
        <a:lstStyle/>
        <a:p>
          <a:pPr marL="0" lvl="0" indent="0" algn="l" defTabSz="1066800">
            <a:lnSpc>
              <a:spcPct val="90000"/>
            </a:lnSpc>
            <a:spcBef>
              <a:spcPct val="0"/>
            </a:spcBef>
            <a:spcAft>
              <a:spcPct val="35000"/>
            </a:spcAft>
            <a:buNone/>
          </a:pPr>
          <a:r>
            <a:rPr lang="en-GB" sz="2400" kern="1200"/>
            <a:t>Issues requiring further examination</a:t>
          </a:r>
          <a:endParaRPr lang="en-US" sz="2400" kern="1200"/>
        </a:p>
      </dsp:txBody>
      <dsp:txXfrm>
        <a:off x="1530912" y="3314230"/>
        <a:ext cx="5018552" cy="1325465"/>
      </dsp:txXfrm>
    </dsp:sp>
    <dsp:sp modelId="{10134C66-DC3D-4CEF-82F1-5B7CF745EC0E}">
      <dsp:nvSpPr>
        <dsp:cNvPr id="0" name=""/>
        <dsp:cNvSpPr/>
      </dsp:nvSpPr>
      <dsp:spPr>
        <a:xfrm>
          <a:off x="6549465" y="3314230"/>
          <a:ext cx="4602873" cy="1325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278" tIns="140278" rIns="140278" bIns="140278" numCol="1" spcCol="1270" anchor="ctr" anchorCtr="0">
          <a:noAutofit/>
        </a:bodyPr>
        <a:lstStyle/>
        <a:p>
          <a:pPr marL="0" lvl="0" indent="0" algn="l" defTabSz="755650">
            <a:lnSpc>
              <a:spcPct val="90000"/>
            </a:lnSpc>
            <a:spcBef>
              <a:spcPct val="0"/>
            </a:spcBef>
            <a:spcAft>
              <a:spcPct val="35000"/>
            </a:spcAft>
            <a:buNone/>
          </a:pPr>
          <a:r>
            <a:rPr lang="en-GB" sz="1700" kern="1200" dirty="0"/>
            <a:t>Critical 3rd party risk management </a:t>
          </a:r>
          <a:endParaRPr lang="en-US" sz="1700" kern="1200" dirty="0"/>
        </a:p>
        <a:p>
          <a:pPr marL="0" lvl="0" indent="0" algn="l" defTabSz="755650">
            <a:lnSpc>
              <a:spcPct val="90000"/>
            </a:lnSpc>
            <a:spcBef>
              <a:spcPct val="0"/>
            </a:spcBef>
            <a:spcAft>
              <a:spcPct val="35000"/>
            </a:spcAft>
            <a:buNone/>
          </a:pPr>
          <a:r>
            <a:rPr lang="en-GB" sz="1700" kern="1200" dirty="0"/>
            <a:t>Climate and nature transition planning issues</a:t>
          </a:r>
        </a:p>
        <a:p>
          <a:pPr marL="0" lvl="0" indent="0" algn="l" defTabSz="755650">
            <a:lnSpc>
              <a:spcPct val="90000"/>
            </a:lnSpc>
            <a:spcBef>
              <a:spcPct val="0"/>
            </a:spcBef>
            <a:spcAft>
              <a:spcPct val="35000"/>
            </a:spcAft>
            <a:buNone/>
          </a:pPr>
          <a:r>
            <a:rPr lang="en-GB" sz="1700" kern="1200" dirty="0"/>
            <a:t>Recovery and resolution</a:t>
          </a:r>
          <a:endParaRPr lang="en-US" sz="1700" kern="1200" dirty="0"/>
        </a:p>
      </dsp:txBody>
      <dsp:txXfrm>
        <a:off x="6549465" y="3314230"/>
        <a:ext cx="4602873" cy="132546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85558" cy="502835"/>
          </a:xfrm>
          <a:prstGeom prst="rect">
            <a:avLst/>
          </a:prstGeom>
        </p:spPr>
        <p:txBody>
          <a:bodyPr vert="horz" lIns="92464" tIns="46232" rIns="92464" bIns="46232" rtlCol="0"/>
          <a:lstStyle>
            <a:lvl1pPr algn="l">
              <a:defRPr sz="1200"/>
            </a:lvl1pPr>
          </a:lstStyle>
          <a:p>
            <a:endParaRPr lang="en-GB"/>
          </a:p>
        </p:txBody>
      </p:sp>
      <p:sp>
        <p:nvSpPr>
          <p:cNvPr id="3" name="Date Placeholder 2"/>
          <p:cNvSpPr>
            <a:spLocks noGrp="1"/>
          </p:cNvSpPr>
          <p:nvPr>
            <p:ph type="dt" idx="1"/>
          </p:nvPr>
        </p:nvSpPr>
        <p:spPr>
          <a:xfrm>
            <a:off x="3902599" y="0"/>
            <a:ext cx="2985558" cy="502835"/>
          </a:xfrm>
          <a:prstGeom prst="rect">
            <a:avLst/>
          </a:prstGeom>
        </p:spPr>
        <p:txBody>
          <a:bodyPr vert="horz" lIns="92464" tIns="46232" rIns="92464" bIns="46232" rtlCol="0"/>
          <a:lstStyle>
            <a:lvl1pPr algn="r">
              <a:defRPr sz="1200"/>
            </a:lvl1pPr>
          </a:lstStyle>
          <a:p>
            <a:fld id="{4A21380D-F055-475B-B0EB-E57E10904271}" type="datetimeFigureOut">
              <a:rPr lang="en-GB" smtClean="0"/>
              <a:t>13/03/2025</a:t>
            </a:fld>
            <a:endParaRPr lang="en-GB"/>
          </a:p>
        </p:txBody>
      </p:sp>
      <p:sp>
        <p:nvSpPr>
          <p:cNvPr id="4" name="Slide Image Placeholder 3"/>
          <p:cNvSpPr>
            <a:spLocks noGrp="1" noRot="1" noChangeAspect="1"/>
          </p:cNvSpPr>
          <p:nvPr>
            <p:ph type="sldImg" idx="2"/>
          </p:nvPr>
        </p:nvSpPr>
        <p:spPr>
          <a:xfrm>
            <a:off x="439738" y="1254125"/>
            <a:ext cx="6010275" cy="3381375"/>
          </a:xfrm>
          <a:prstGeom prst="rect">
            <a:avLst/>
          </a:prstGeom>
          <a:noFill/>
          <a:ln w="12700">
            <a:solidFill>
              <a:prstClr val="black"/>
            </a:solidFill>
          </a:ln>
        </p:spPr>
        <p:txBody>
          <a:bodyPr vert="horz" lIns="92464" tIns="46232" rIns="92464" bIns="46232" rtlCol="0" anchor="ctr"/>
          <a:lstStyle/>
          <a:p>
            <a:endParaRPr lang="en-GB"/>
          </a:p>
        </p:txBody>
      </p:sp>
      <p:sp>
        <p:nvSpPr>
          <p:cNvPr id="5" name="Notes Placeholder 4"/>
          <p:cNvSpPr>
            <a:spLocks noGrp="1"/>
          </p:cNvSpPr>
          <p:nvPr>
            <p:ph type="body" sz="quarter" idx="3"/>
          </p:nvPr>
        </p:nvSpPr>
        <p:spPr>
          <a:xfrm>
            <a:off x="688976" y="4823034"/>
            <a:ext cx="5511800" cy="3946119"/>
          </a:xfrm>
          <a:prstGeom prst="rect">
            <a:avLst/>
          </a:prstGeom>
        </p:spPr>
        <p:txBody>
          <a:bodyPr vert="horz" lIns="92464" tIns="46232" rIns="92464" bIns="462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519056"/>
            <a:ext cx="2985558" cy="502834"/>
          </a:xfrm>
          <a:prstGeom prst="rect">
            <a:avLst/>
          </a:prstGeom>
        </p:spPr>
        <p:txBody>
          <a:bodyPr vert="horz" lIns="92464" tIns="46232" rIns="92464" bIns="46232" rtlCol="0" anchor="b"/>
          <a:lstStyle>
            <a:lvl1pPr algn="l">
              <a:defRPr sz="1200"/>
            </a:lvl1pPr>
          </a:lstStyle>
          <a:p>
            <a:endParaRPr lang="en-GB"/>
          </a:p>
        </p:txBody>
      </p:sp>
      <p:sp>
        <p:nvSpPr>
          <p:cNvPr id="7" name="Slide Number Placeholder 6"/>
          <p:cNvSpPr>
            <a:spLocks noGrp="1"/>
          </p:cNvSpPr>
          <p:nvPr>
            <p:ph type="sldNum" sz="quarter" idx="5"/>
          </p:nvPr>
        </p:nvSpPr>
        <p:spPr>
          <a:xfrm>
            <a:off x="3902599" y="9519056"/>
            <a:ext cx="2985558" cy="502834"/>
          </a:xfrm>
          <a:prstGeom prst="rect">
            <a:avLst/>
          </a:prstGeom>
        </p:spPr>
        <p:txBody>
          <a:bodyPr vert="horz" lIns="92464" tIns="46232" rIns="92464" bIns="46232" rtlCol="0" anchor="b"/>
          <a:lstStyle>
            <a:lvl1pPr algn="r">
              <a:defRPr sz="1200"/>
            </a:lvl1pPr>
          </a:lstStyle>
          <a:p>
            <a:fld id="{C68DACCC-D86B-43DA-943A-F69EA98D3B1E}" type="slidenum">
              <a:rPr lang="en-GB" smtClean="0"/>
              <a:t>‹#›</a:t>
            </a:fld>
            <a:endParaRPr lang="en-GB"/>
          </a:p>
        </p:txBody>
      </p:sp>
    </p:spTree>
    <p:extLst>
      <p:ext uri="{BB962C8B-B14F-4D97-AF65-F5344CB8AC3E}">
        <p14:creationId xmlns:p14="http://schemas.microsoft.com/office/powerpoint/2010/main" val="1422335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8DACCC-D86B-43DA-943A-F69EA98D3B1E}" type="slidenum">
              <a:rPr lang="en-GB" smtClean="0"/>
              <a:t>14</a:t>
            </a:fld>
            <a:endParaRPr lang="en-GB"/>
          </a:p>
        </p:txBody>
      </p:sp>
    </p:spTree>
    <p:extLst>
      <p:ext uri="{BB962C8B-B14F-4D97-AF65-F5344CB8AC3E}">
        <p14:creationId xmlns:p14="http://schemas.microsoft.com/office/powerpoint/2010/main" val="486701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8DACCC-D86B-43DA-943A-F69EA98D3B1E}" type="slidenum">
              <a:rPr lang="en-GB" smtClean="0"/>
              <a:t>18</a:t>
            </a:fld>
            <a:endParaRPr lang="en-GB"/>
          </a:p>
        </p:txBody>
      </p:sp>
    </p:spTree>
    <p:extLst>
      <p:ext uri="{BB962C8B-B14F-4D97-AF65-F5344CB8AC3E}">
        <p14:creationId xmlns:p14="http://schemas.microsoft.com/office/powerpoint/2010/main" val="11699182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Front cover 1">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1721220"/>
            <a:ext cx="9505950" cy="1295399"/>
          </a:xfrm>
        </p:spPr>
        <p:txBody>
          <a:bodyPr anchor="t"/>
          <a:lstStyle>
            <a:lvl1pPr>
              <a:defRPr sz="3600">
                <a:solidFill>
                  <a:srgbClr val="009CC8"/>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2" y="2368918"/>
            <a:ext cx="8161867" cy="1007740"/>
          </a:xfrm>
        </p:spPr>
        <p:txBody>
          <a:bodyPr/>
          <a:lstStyle>
            <a:lvl1pPr marL="0" indent="0">
              <a:spcBef>
                <a:spcPts val="0"/>
              </a:spcBef>
              <a:buFontTx/>
              <a:buNone/>
              <a:defRPr sz="2600">
                <a:solidFill>
                  <a:schemeClr val="tx2">
                    <a:lumMod val="85000"/>
                    <a:lumOff val="15000"/>
                  </a:schemeClr>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2" y="6410325"/>
            <a:ext cx="2927349" cy="331788"/>
          </a:xfrm>
        </p:spPr>
        <p:txBody>
          <a:bodyPr/>
          <a:lstStyle>
            <a:lvl1pPr>
              <a:defRPr>
                <a:solidFill>
                  <a:schemeClr val="bg1"/>
                </a:solidFill>
              </a:defRPr>
            </a:lvl1pPr>
          </a:lstStyle>
          <a:p>
            <a:fld id="{1744C141-B97D-4979-AB76-E8E6AB76C28B}" type="datetime4">
              <a:rPr lang="en-GB" smtClean="0">
                <a:solidFill>
                  <a:prstClr val="white"/>
                </a:solidFill>
              </a:rPr>
              <a:pPr/>
              <a:t>13 March 2025</a:t>
            </a:fld>
            <a:endParaRPr lang="en-GB" dirty="0">
              <a:solidFill>
                <a:prstClr val="white"/>
              </a:solidFill>
            </a:endParaRPr>
          </a:p>
        </p:txBody>
      </p:sp>
      <p:pic>
        <p:nvPicPr>
          <p:cNvPr id="6" name="Picture 4" descr="E:\Pants Work\Current Work\Actuaries 2011\Logos all\IFOA Logo\Lanscape - Standard\WMF logos\IFOA_logo_L_RGB_WO_text.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8249" y="260350"/>
            <a:ext cx="3229014" cy="1314450"/>
          </a:xfrm>
          <a:prstGeom prst="rect">
            <a:avLst/>
          </a:prstGeom>
          <a:noFill/>
          <a:extLst>
            <a:ext uri="{909E8E84-426E-40DD-AFC4-6F175D3DCCD1}">
              <a14:hiddenFill xmlns:a14="http://schemas.microsoft.com/office/drawing/2010/main">
                <a:solidFill>
                  <a:srgbClr val="FFFFFF"/>
                </a:solidFill>
              </a14:hiddenFill>
            </a:ext>
          </a:extLst>
        </p:spPr>
      </p:pic>
      <p:sp>
        <p:nvSpPr>
          <p:cNvPr id="7"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800">
              <a:solidFill>
                <a:srgbClr val="3F4548"/>
              </a:solidFill>
            </a:endParaRPr>
          </a:p>
        </p:txBody>
      </p:sp>
    </p:spTree>
    <p:extLst>
      <p:ext uri="{BB962C8B-B14F-4D97-AF65-F5344CB8AC3E}">
        <p14:creationId xmlns:p14="http://schemas.microsoft.com/office/powerpoint/2010/main" val="2162326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11" name="Picture 4" descr="E:\Pants Work\Current Work\Actuaries 2011\IFOA Rebrand 2012\PowerPoint\blue_crest.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6716377" y="2116264"/>
            <a:ext cx="5248580" cy="4488917"/>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527052" y="2133602"/>
            <a:ext cx="10354711" cy="1295399"/>
          </a:xfrm>
        </p:spPr>
        <p:txBody>
          <a:bodyPr anchor="t"/>
          <a:lstStyle>
            <a:lvl1pPr>
              <a:defRPr sz="3600" b="1">
                <a:solidFill>
                  <a:schemeClr val="accent1"/>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2" y="2781300"/>
            <a:ext cx="816186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2" y="6410325"/>
            <a:ext cx="2927349" cy="331788"/>
          </a:xfrm>
        </p:spPr>
        <p:txBody>
          <a:bodyPr/>
          <a:lstStyle>
            <a:lvl1pPr>
              <a:defRPr>
                <a:solidFill>
                  <a:schemeClr val="bg1"/>
                </a:solidFill>
              </a:defRPr>
            </a:lvl1pPr>
          </a:lstStyle>
          <a:p>
            <a:fld id="{1744C141-B97D-4979-AB76-E8E6AB76C28B}" type="datetime4">
              <a:rPr lang="en-GB">
                <a:solidFill>
                  <a:prstClr val="white"/>
                </a:solidFill>
              </a:rPr>
              <a:pPr/>
              <a:t>13 March 2025</a:t>
            </a:fld>
            <a:endParaRPr lang="en-GB">
              <a:solidFill>
                <a:prstClr val="white"/>
              </a:solidFill>
            </a:endParaRPr>
          </a:p>
        </p:txBody>
      </p:sp>
      <p:pic>
        <p:nvPicPr>
          <p:cNvPr id="7"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58249" y="260350"/>
            <a:ext cx="3229014" cy="131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220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02"/>
            <a:ext cx="8493582" cy="1295399"/>
          </a:xfrm>
        </p:spPr>
        <p:txBody>
          <a:bodyPr anchor="t"/>
          <a:lstStyle>
            <a:lvl1pPr>
              <a:defRPr sz="3600" b="1">
                <a:solidFill>
                  <a:schemeClr val="accent1"/>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2" y="2781300"/>
            <a:ext cx="816186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2" y="6410325"/>
            <a:ext cx="2927349" cy="331788"/>
          </a:xfrm>
        </p:spPr>
        <p:txBody>
          <a:bodyPr/>
          <a:lstStyle>
            <a:lvl1pPr>
              <a:defRPr>
                <a:solidFill>
                  <a:schemeClr val="bg1"/>
                </a:solidFill>
              </a:defRPr>
            </a:lvl1pPr>
          </a:lstStyle>
          <a:p>
            <a:fld id="{1744C141-B97D-4979-AB76-E8E6AB76C28B}" type="datetime4">
              <a:rPr lang="en-GB">
                <a:solidFill>
                  <a:prstClr val="white"/>
                </a:solidFill>
              </a:rPr>
              <a:pPr/>
              <a:t>13 March 2025</a:t>
            </a:fld>
            <a:endParaRPr lang="en-GB">
              <a:solidFill>
                <a:prstClr val="white"/>
              </a:solidFill>
            </a:endParaRPr>
          </a:p>
        </p:txBody>
      </p:sp>
      <p:grpSp>
        <p:nvGrpSpPr>
          <p:cNvPr id="4" name="Group 3"/>
          <p:cNvGrpSpPr/>
          <p:nvPr userDrawn="1"/>
        </p:nvGrpSpPr>
        <p:grpSpPr>
          <a:xfrm>
            <a:off x="9729635" y="493474"/>
            <a:ext cx="2038380" cy="809188"/>
            <a:chOff x="7905328" y="493473"/>
            <a:chExt cx="1656184" cy="631271"/>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800">
                <a:solidFill>
                  <a:prstClr val="white"/>
                </a:solidFill>
              </a:endParaRPr>
            </a:p>
          </p:txBody>
        </p:sp>
        <p:sp>
          <p:nvSpPr>
            <p:cNvPr id="3" name="TextBox 2"/>
            <p:cNvSpPr txBox="1"/>
            <p:nvPr userDrawn="1"/>
          </p:nvSpPr>
          <p:spPr>
            <a:xfrm>
              <a:off x="8553400" y="539969"/>
              <a:ext cx="1008112" cy="584775"/>
            </a:xfrm>
            <a:prstGeom prst="rect">
              <a:avLst/>
            </a:prstGeom>
            <a:noFill/>
          </p:spPr>
          <p:txBody>
            <a:bodyPr wrap="square" rtlCol="0">
              <a:spAutoFit/>
            </a:bodyPr>
            <a:lstStyle/>
            <a:p>
              <a:pPr fontAlgn="base">
                <a:spcBef>
                  <a:spcPct val="0"/>
                </a:spcBef>
                <a:spcAft>
                  <a:spcPct val="0"/>
                </a:spcAft>
              </a:pPr>
              <a:r>
                <a:rPr lang="en-GB" sz="1600" dirty="0">
                  <a:solidFill>
                    <a:prstClr val="white"/>
                  </a:solidFill>
                </a:rPr>
                <a:t>Partner</a:t>
              </a:r>
            </a:p>
            <a:p>
              <a:pPr fontAlgn="base">
                <a:spcBef>
                  <a:spcPct val="0"/>
                </a:spcBef>
                <a:spcAft>
                  <a:spcPct val="0"/>
                </a:spcAft>
              </a:pPr>
              <a:r>
                <a:rPr lang="en-GB" sz="1600" dirty="0">
                  <a:solidFill>
                    <a:prstClr val="white"/>
                  </a:solidFill>
                </a:rPr>
                <a:t>Logo</a:t>
              </a:r>
            </a:p>
          </p:txBody>
        </p:sp>
      </p:grpSp>
      <p:grpSp>
        <p:nvGrpSpPr>
          <p:cNvPr id="5" name="Group 4"/>
          <p:cNvGrpSpPr/>
          <p:nvPr userDrawn="1"/>
        </p:nvGrpSpPr>
        <p:grpSpPr>
          <a:xfrm>
            <a:off x="9729635" y="1357570"/>
            <a:ext cx="2038380" cy="776032"/>
            <a:chOff x="7905328" y="1357569"/>
            <a:chExt cx="1656184" cy="631271"/>
          </a:xfrm>
        </p:grpSpPr>
        <p:sp>
          <p:nvSpPr>
            <p:cNvPr id="9" name="Oval 8"/>
            <p:cNvSpPr/>
            <p:nvPr userDrawn="1"/>
          </p:nvSpPr>
          <p:spPr>
            <a:xfrm>
              <a:off x="7905328" y="1357569"/>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800">
                <a:solidFill>
                  <a:prstClr val="white"/>
                </a:solidFill>
              </a:endParaRPr>
            </a:p>
          </p:txBody>
        </p:sp>
        <p:sp>
          <p:nvSpPr>
            <p:cNvPr id="12" name="TextBox 11"/>
            <p:cNvSpPr txBox="1"/>
            <p:nvPr userDrawn="1"/>
          </p:nvSpPr>
          <p:spPr>
            <a:xfrm>
              <a:off x="8553400" y="1404065"/>
              <a:ext cx="1008112" cy="584775"/>
            </a:xfrm>
            <a:prstGeom prst="rect">
              <a:avLst/>
            </a:prstGeom>
            <a:noFill/>
          </p:spPr>
          <p:txBody>
            <a:bodyPr wrap="square" rtlCol="0">
              <a:spAutoFit/>
            </a:bodyPr>
            <a:lstStyle/>
            <a:p>
              <a:pPr fontAlgn="base">
                <a:spcBef>
                  <a:spcPct val="0"/>
                </a:spcBef>
                <a:spcAft>
                  <a:spcPct val="0"/>
                </a:spcAft>
              </a:pPr>
              <a:r>
                <a:rPr lang="en-GB" sz="1600" dirty="0">
                  <a:solidFill>
                    <a:prstClr val="white"/>
                  </a:solidFill>
                </a:rPr>
                <a:t>Partner</a:t>
              </a:r>
            </a:p>
            <a:p>
              <a:pPr fontAlgn="base">
                <a:spcBef>
                  <a:spcPct val="0"/>
                </a:spcBef>
                <a:spcAft>
                  <a:spcPct val="0"/>
                </a:spcAft>
              </a:pPr>
              <a:r>
                <a:rPr lang="en-GB" sz="1600" dirty="0">
                  <a:solidFill>
                    <a:prstClr val="white"/>
                  </a:solidFill>
                </a:rPr>
                <a:t>Logo</a:t>
              </a:r>
            </a:p>
          </p:txBody>
        </p:sp>
      </p:grpSp>
      <p:pic>
        <p:nvPicPr>
          <p:cNvPr id="13"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49" y="260350"/>
            <a:ext cx="3229014" cy="131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234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fontAlgn="base">
              <a:spcBef>
                <a:spcPct val="0"/>
              </a:spcBef>
              <a:spcAft>
                <a:spcPct val="0"/>
              </a:spcAft>
            </a:pPr>
            <a:fld id="{0D5A5B80-4E0E-41F8-BFF5-504EC24C412E}" type="datetime4">
              <a:rPr lang="en-GB" smtClean="0">
                <a:solidFill>
                  <a:srgbClr val="3F4548"/>
                </a:solidFill>
              </a:rPr>
              <a:pPr fontAlgn="base">
                <a:spcBef>
                  <a:spcPct val="0"/>
                </a:spcBef>
                <a:spcAft>
                  <a:spcPct val="0"/>
                </a:spcAft>
              </a:pPr>
              <a:t>13 March 2025</a:t>
            </a:fld>
            <a:endParaRPr lang="en-GB" dirty="0">
              <a:solidFill>
                <a:srgbClr val="3F4548"/>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GB"/>
          </a:p>
        </p:txBody>
      </p:sp>
      <p:sp>
        <p:nvSpPr>
          <p:cNvPr id="5" name="Slide Number Placeholder 4"/>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a:t>
            </a:fld>
            <a:endParaRPr lang="en-GB" dirty="0"/>
          </a:p>
        </p:txBody>
      </p:sp>
      <p:sp>
        <p:nvSpPr>
          <p:cNvPr id="6" name="Content Placeholder 2"/>
          <p:cNvSpPr>
            <a:spLocks noGrp="1"/>
          </p:cNvSpPr>
          <p:nvPr>
            <p:ph idx="1"/>
          </p:nvPr>
        </p:nvSpPr>
        <p:spPr>
          <a:xfrm>
            <a:off x="512611" y="1556792"/>
            <a:ext cx="11152339" cy="464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68655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Emphasis slide 1">
    <p:spTree>
      <p:nvGrpSpPr>
        <p:cNvPr id="1" name=""/>
        <p:cNvGrpSpPr/>
        <p:nvPr/>
      </p:nvGrpSpPr>
      <p:grpSpPr>
        <a:xfrm>
          <a:off x="0" y="0"/>
          <a:ext cx="0" cy="0"/>
          <a:chOff x="0" y="0"/>
          <a:chExt cx="0" cy="0"/>
        </a:xfrm>
      </p:grpSpPr>
      <p:pic>
        <p:nvPicPr>
          <p:cNvPr id="7" name="Picture 8" descr="A high view of visitors on the white floor of a modern museum"/>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8190" b="7722"/>
          <a:stretch/>
        </p:blipFill>
        <p:spPr bwMode="auto">
          <a:xfrm>
            <a:off x="8577871" y="0"/>
            <a:ext cx="4548812"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rot="10800000">
            <a:off x="8577871" y="-576490"/>
            <a:ext cx="2307771" cy="7852229"/>
          </a:xfrm>
          <a:prstGeom prst="rect">
            <a:avLst/>
          </a:prstGeom>
          <a:gradFill flip="none" rotWithShape="1">
            <a:gsLst>
              <a:gs pos="86000">
                <a:schemeClr val="accent1">
                  <a:lumMod val="5000"/>
                  <a:lumOff val="95000"/>
                  <a:alpha val="0"/>
                </a:schemeClr>
              </a:gs>
              <a:gs pos="50440">
                <a:srgbClr val="FAFDFE">
                  <a:alpha val="75000"/>
                </a:srgbClr>
              </a:gs>
              <a:gs pos="16000">
                <a:srgbClr val="FFF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27053" y="404813"/>
            <a:ext cx="8050818" cy="1143000"/>
          </a:xfrm>
        </p:spPr>
        <p:txBody>
          <a:bodyPr/>
          <a:lstStyle/>
          <a:p>
            <a:r>
              <a:rPr lang="en-US"/>
              <a:t>Click to edit Master title style</a:t>
            </a:r>
            <a:endParaRPr lang="en-GB" dirty="0"/>
          </a:p>
        </p:txBody>
      </p:sp>
      <p:sp>
        <p:nvSpPr>
          <p:cNvPr id="3" name="Content Placeholder 2"/>
          <p:cNvSpPr>
            <a:spLocks noGrp="1"/>
          </p:cNvSpPr>
          <p:nvPr>
            <p:ph idx="1"/>
          </p:nvPr>
        </p:nvSpPr>
        <p:spPr>
          <a:xfrm>
            <a:off x="512612" y="1556792"/>
            <a:ext cx="8050818" cy="464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solidFill>
                  <a:srgbClr val="3F4548"/>
                </a:solidFill>
              </a:rPr>
              <a:pPr/>
              <a:t>13 March 2025</a:t>
            </a:fld>
            <a:endParaRPr lang="en-GB">
              <a:solidFill>
                <a:srgbClr val="3F4548"/>
              </a:solidFill>
            </a:endParaRPr>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
        <p:nvSpPr>
          <p:cNvPr id="9"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800">
              <a:solidFill>
                <a:srgbClr val="3F4548"/>
              </a:solidFill>
            </a:endParaRPr>
          </a:p>
        </p:txBody>
      </p:sp>
    </p:spTree>
    <p:extLst>
      <p:ext uri="{BB962C8B-B14F-4D97-AF65-F5344CB8AC3E}">
        <p14:creationId xmlns:p14="http://schemas.microsoft.com/office/powerpoint/2010/main" val="1798279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Emphasis slide 2">
    <p:spTree>
      <p:nvGrpSpPr>
        <p:cNvPr id="1" name=""/>
        <p:cNvGrpSpPr/>
        <p:nvPr/>
      </p:nvGrpSpPr>
      <p:grpSpPr>
        <a:xfrm>
          <a:off x="0" y="0"/>
          <a:ext cx="0" cy="0"/>
          <a:chOff x="0" y="0"/>
          <a:chExt cx="0" cy="0"/>
        </a:xfrm>
      </p:grpSpPr>
      <p:pic>
        <p:nvPicPr>
          <p:cNvPr id="11" name="Picture 2" descr="man sitting on couch using MacBook"/>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12500"/>
          <a:stretch/>
        </p:blipFill>
        <p:spPr bwMode="auto">
          <a:xfrm>
            <a:off x="8324850" y="0"/>
            <a:ext cx="4000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rot="10800000">
            <a:off x="8229599" y="-275772"/>
            <a:ext cx="2307771" cy="7852229"/>
          </a:xfrm>
          <a:prstGeom prst="rect">
            <a:avLst/>
          </a:prstGeom>
          <a:gradFill flip="none" rotWithShape="1">
            <a:gsLst>
              <a:gs pos="86000">
                <a:schemeClr val="accent1">
                  <a:lumMod val="5000"/>
                  <a:lumOff val="95000"/>
                  <a:alpha val="0"/>
                </a:schemeClr>
              </a:gs>
              <a:gs pos="50440">
                <a:srgbClr val="FAFDFE">
                  <a:alpha val="75000"/>
                </a:srgbClr>
              </a:gs>
              <a:gs pos="16000">
                <a:srgbClr val="FFF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27053" y="404813"/>
            <a:ext cx="8050818" cy="1143000"/>
          </a:xfrm>
        </p:spPr>
        <p:txBody>
          <a:bodyPr/>
          <a:lstStyle/>
          <a:p>
            <a:r>
              <a:rPr lang="en-US"/>
              <a:t>Click to edit Master title style</a:t>
            </a:r>
            <a:endParaRPr lang="en-GB" dirty="0"/>
          </a:p>
        </p:txBody>
      </p:sp>
      <p:sp>
        <p:nvSpPr>
          <p:cNvPr id="3" name="Content Placeholder 2"/>
          <p:cNvSpPr>
            <a:spLocks noGrp="1"/>
          </p:cNvSpPr>
          <p:nvPr>
            <p:ph idx="1"/>
          </p:nvPr>
        </p:nvSpPr>
        <p:spPr>
          <a:xfrm>
            <a:off x="512612" y="1556792"/>
            <a:ext cx="8050818" cy="464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solidFill>
                  <a:srgbClr val="3F4548"/>
                </a:solidFill>
              </a:rPr>
              <a:pPr/>
              <a:t>13 March 2025</a:t>
            </a:fld>
            <a:endParaRPr lang="en-GB">
              <a:solidFill>
                <a:srgbClr val="3F4548"/>
              </a:solidFill>
            </a:endParaRPr>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
        <p:nvSpPr>
          <p:cNvPr id="10"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800">
              <a:solidFill>
                <a:srgbClr val="3F4548"/>
              </a:solidFill>
            </a:endParaRPr>
          </a:p>
        </p:txBody>
      </p:sp>
    </p:spTree>
    <p:extLst>
      <p:ext uri="{BB962C8B-B14F-4D97-AF65-F5344CB8AC3E}">
        <p14:creationId xmlns:p14="http://schemas.microsoft.com/office/powerpoint/2010/main" val="135330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Emphasis slide 3">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9752" r="5946"/>
          <a:stretch/>
        </p:blipFill>
        <p:spPr>
          <a:xfrm>
            <a:off x="8134350" y="0"/>
            <a:ext cx="5581650" cy="6858000"/>
          </a:xfrm>
          <a:prstGeom prst="rect">
            <a:avLst/>
          </a:prstGeom>
        </p:spPr>
      </p:pic>
      <p:sp>
        <p:nvSpPr>
          <p:cNvPr id="8" name="Rectangle 7"/>
          <p:cNvSpPr/>
          <p:nvPr userDrawn="1"/>
        </p:nvSpPr>
        <p:spPr>
          <a:xfrm rot="10800000">
            <a:off x="8126185" y="-497115"/>
            <a:ext cx="2307771" cy="7852229"/>
          </a:xfrm>
          <a:prstGeom prst="rect">
            <a:avLst/>
          </a:prstGeom>
          <a:gradFill flip="none" rotWithShape="1">
            <a:gsLst>
              <a:gs pos="86000">
                <a:schemeClr val="accent1">
                  <a:lumMod val="5000"/>
                  <a:lumOff val="95000"/>
                  <a:alpha val="0"/>
                </a:schemeClr>
              </a:gs>
              <a:gs pos="50440">
                <a:srgbClr val="FAFDFE">
                  <a:alpha val="75000"/>
                </a:srgbClr>
              </a:gs>
              <a:gs pos="16000">
                <a:srgbClr val="FFF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27053" y="404813"/>
            <a:ext cx="8050818" cy="1143000"/>
          </a:xfrm>
        </p:spPr>
        <p:txBody>
          <a:bodyPr/>
          <a:lstStyle/>
          <a:p>
            <a:r>
              <a:rPr lang="en-US"/>
              <a:t>Click to edit Master title style</a:t>
            </a:r>
            <a:endParaRPr lang="en-GB" dirty="0"/>
          </a:p>
        </p:txBody>
      </p:sp>
      <p:sp>
        <p:nvSpPr>
          <p:cNvPr id="3" name="Content Placeholder 2"/>
          <p:cNvSpPr>
            <a:spLocks noGrp="1"/>
          </p:cNvSpPr>
          <p:nvPr>
            <p:ph idx="1"/>
          </p:nvPr>
        </p:nvSpPr>
        <p:spPr>
          <a:xfrm>
            <a:off x="512612" y="1556792"/>
            <a:ext cx="8050818" cy="464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solidFill>
                  <a:srgbClr val="3F4548"/>
                </a:solidFill>
              </a:rPr>
              <a:pPr/>
              <a:t>13 March 2025</a:t>
            </a:fld>
            <a:endParaRPr lang="en-GB">
              <a:solidFill>
                <a:srgbClr val="3F4548"/>
              </a:solidFill>
            </a:endParaRPr>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
        <p:nvSpPr>
          <p:cNvPr id="10"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800">
              <a:solidFill>
                <a:srgbClr val="3F4548"/>
              </a:solidFill>
            </a:endParaRPr>
          </a:p>
        </p:txBody>
      </p:sp>
    </p:spTree>
    <p:extLst>
      <p:ext uri="{BB962C8B-B14F-4D97-AF65-F5344CB8AC3E}">
        <p14:creationId xmlns:p14="http://schemas.microsoft.com/office/powerpoint/2010/main" val="4046658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phasis slide 4">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59930"/>
          <a:stretch/>
        </p:blipFill>
        <p:spPr>
          <a:xfrm>
            <a:off x="8686800" y="0"/>
            <a:ext cx="4151072" cy="6858000"/>
          </a:xfrm>
          <a:prstGeom prst="rect">
            <a:avLst/>
          </a:prstGeom>
        </p:spPr>
      </p:pic>
      <p:sp>
        <p:nvSpPr>
          <p:cNvPr id="3" name="Date Placeholder 2"/>
          <p:cNvSpPr>
            <a:spLocks noGrp="1"/>
          </p:cNvSpPr>
          <p:nvPr>
            <p:ph type="dt" sz="half" idx="10"/>
          </p:nvPr>
        </p:nvSpPr>
        <p:spPr/>
        <p:txBody>
          <a:bodyPr/>
          <a:lstStyle/>
          <a:p>
            <a:pPr fontAlgn="base">
              <a:spcBef>
                <a:spcPct val="0"/>
              </a:spcBef>
              <a:spcAft>
                <a:spcPct val="0"/>
              </a:spcAft>
            </a:pPr>
            <a:fld id="{0D5A5B80-4E0E-41F8-BFF5-504EC24C412E}" type="datetime4">
              <a:rPr lang="en-GB" smtClean="0">
                <a:solidFill>
                  <a:srgbClr val="3F4548"/>
                </a:solidFill>
              </a:rPr>
              <a:pPr fontAlgn="base">
                <a:spcBef>
                  <a:spcPct val="0"/>
                </a:spcBef>
                <a:spcAft>
                  <a:spcPct val="0"/>
                </a:spcAft>
              </a:pPr>
              <a:t>13 March 2025</a:t>
            </a:fld>
            <a:endParaRPr lang="en-GB" dirty="0">
              <a:solidFill>
                <a:srgbClr val="3F4548"/>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GB"/>
          </a:p>
        </p:txBody>
      </p:sp>
      <p:sp>
        <p:nvSpPr>
          <p:cNvPr id="5" name="Slide Number Placeholder 4"/>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a:t>
            </a:fld>
            <a:endParaRPr lang="en-GB" dirty="0"/>
          </a:p>
        </p:txBody>
      </p:sp>
      <p:sp>
        <p:nvSpPr>
          <p:cNvPr id="8" name="Rectangle 7"/>
          <p:cNvSpPr/>
          <p:nvPr userDrawn="1"/>
        </p:nvSpPr>
        <p:spPr>
          <a:xfrm rot="10800000">
            <a:off x="8592312" y="-362857"/>
            <a:ext cx="2307771" cy="7852229"/>
          </a:xfrm>
          <a:prstGeom prst="rect">
            <a:avLst/>
          </a:prstGeom>
          <a:gradFill flip="none" rotWithShape="1">
            <a:gsLst>
              <a:gs pos="86000">
                <a:schemeClr val="accent1">
                  <a:lumMod val="5000"/>
                  <a:lumOff val="95000"/>
                  <a:alpha val="0"/>
                </a:schemeClr>
              </a:gs>
              <a:gs pos="50440">
                <a:srgbClr val="FAFDFE">
                  <a:alpha val="75000"/>
                </a:srgbClr>
              </a:gs>
              <a:gs pos="16000">
                <a:srgbClr val="FFF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a:spLocks noGrp="1"/>
          </p:cNvSpPr>
          <p:nvPr>
            <p:ph type="title"/>
          </p:nvPr>
        </p:nvSpPr>
        <p:spPr>
          <a:xfrm>
            <a:off x="527053" y="404813"/>
            <a:ext cx="8050818" cy="1143000"/>
          </a:xfrm>
        </p:spPr>
        <p:txBody>
          <a:bodyPr/>
          <a:lstStyle/>
          <a:p>
            <a:r>
              <a:rPr lang="en-US"/>
              <a:t>Click to edit Master title style</a:t>
            </a:r>
            <a:endParaRPr lang="en-GB" dirty="0"/>
          </a:p>
        </p:txBody>
      </p:sp>
      <p:sp>
        <p:nvSpPr>
          <p:cNvPr id="10" name="Content Placeholder 2"/>
          <p:cNvSpPr>
            <a:spLocks noGrp="1"/>
          </p:cNvSpPr>
          <p:nvPr>
            <p:ph idx="1"/>
          </p:nvPr>
        </p:nvSpPr>
        <p:spPr>
          <a:xfrm>
            <a:off x="512612" y="1556792"/>
            <a:ext cx="8050818" cy="464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800">
              <a:solidFill>
                <a:srgbClr val="3F4548"/>
              </a:solidFill>
            </a:endParaRPr>
          </a:p>
        </p:txBody>
      </p:sp>
    </p:spTree>
    <p:extLst>
      <p:ext uri="{BB962C8B-B14F-4D97-AF65-F5344CB8AC3E}">
        <p14:creationId xmlns:p14="http://schemas.microsoft.com/office/powerpoint/2010/main" val="3084094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Emphasis slide 5">
    <p:spTree>
      <p:nvGrpSpPr>
        <p:cNvPr id="1" name=""/>
        <p:cNvGrpSpPr/>
        <p:nvPr/>
      </p:nvGrpSpPr>
      <p:grpSpPr>
        <a:xfrm>
          <a:off x="0" y="0"/>
          <a:ext cx="0" cy="0"/>
          <a:chOff x="0" y="0"/>
          <a:chExt cx="0" cy="0"/>
        </a:xfrm>
      </p:grpSpPr>
      <p:pic>
        <p:nvPicPr>
          <p:cNvPr id="9" name="Picture 2" descr="gray arrow left sig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6200000">
            <a:off x="6901974" y="1434598"/>
            <a:ext cx="7099299" cy="374750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rot="10800000">
            <a:off x="8592312" y="-362857"/>
            <a:ext cx="2307771" cy="7852229"/>
          </a:xfrm>
          <a:prstGeom prst="rect">
            <a:avLst/>
          </a:prstGeom>
          <a:gradFill flip="none" rotWithShape="1">
            <a:gsLst>
              <a:gs pos="86000">
                <a:schemeClr val="accent1">
                  <a:lumMod val="5000"/>
                  <a:lumOff val="95000"/>
                  <a:alpha val="0"/>
                </a:schemeClr>
              </a:gs>
              <a:gs pos="50440">
                <a:srgbClr val="FAFDFE">
                  <a:alpha val="75000"/>
                </a:srgbClr>
              </a:gs>
              <a:gs pos="16000">
                <a:srgbClr val="FFF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27053" y="404813"/>
            <a:ext cx="8050818" cy="1143000"/>
          </a:xfrm>
        </p:spPr>
        <p:txBody>
          <a:bodyPr/>
          <a:lstStyle/>
          <a:p>
            <a:r>
              <a:rPr lang="en-US"/>
              <a:t>Click to edit Master title style</a:t>
            </a:r>
            <a:endParaRPr lang="en-GB" dirty="0"/>
          </a:p>
        </p:txBody>
      </p:sp>
      <p:sp>
        <p:nvSpPr>
          <p:cNvPr id="3" name="Content Placeholder 2"/>
          <p:cNvSpPr>
            <a:spLocks noGrp="1"/>
          </p:cNvSpPr>
          <p:nvPr>
            <p:ph idx="1"/>
          </p:nvPr>
        </p:nvSpPr>
        <p:spPr>
          <a:xfrm>
            <a:off x="512612" y="1556792"/>
            <a:ext cx="8050818" cy="464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solidFill>
                  <a:srgbClr val="3F4548"/>
                </a:solidFill>
              </a:rPr>
              <a:pPr/>
              <a:t>13 March 2025</a:t>
            </a:fld>
            <a:endParaRPr lang="en-GB">
              <a:solidFill>
                <a:srgbClr val="3F4548"/>
              </a:solidFill>
            </a:endParaRPr>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
        <p:nvSpPr>
          <p:cNvPr id="10"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800">
              <a:solidFill>
                <a:srgbClr val="3F4548"/>
              </a:solidFill>
            </a:endParaRPr>
          </a:p>
        </p:txBody>
      </p:sp>
    </p:spTree>
    <p:extLst>
      <p:ext uri="{BB962C8B-B14F-4D97-AF65-F5344CB8AC3E}">
        <p14:creationId xmlns:p14="http://schemas.microsoft.com/office/powerpoint/2010/main" val="12637283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Emphasis slide 6">
    <p:spTree>
      <p:nvGrpSpPr>
        <p:cNvPr id="1" name=""/>
        <p:cNvGrpSpPr/>
        <p:nvPr/>
      </p:nvGrpSpPr>
      <p:grpSpPr>
        <a:xfrm>
          <a:off x="0" y="0"/>
          <a:ext cx="0" cy="0"/>
          <a:chOff x="0" y="0"/>
          <a:chExt cx="0" cy="0"/>
        </a:xfrm>
      </p:grpSpPr>
      <p:pic>
        <p:nvPicPr>
          <p:cNvPr id="9" name="Picture 2" descr="https://images.unsplash.com/photo-1516496636080-14fb876e029d?ixlib=rb-0.3.5&amp;ixid=eyJhcHBfaWQiOjEyMDd9&amp;s=b7c4dce29d0c04926ef1bc71ad2b0d65&amp;dpr=1&amp;auto=format&amp;fit=crop&amp;w=1000&amp;q=80&amp;cs=tinysrgb"/>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24847"/>
          <a:stretch/>
        </p:blipFill>
        <p:spPr bwMode="auto">
          <a:xfrm flipH="1">
            <a:off x="8635999" y="0"/>
            <a:ext cx="355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rot="10800000">
            <a:off x="8200572" y="-362857"/>
            <a:ext cx="2307771" cy="7852229"/>
          </a:xfrm>
          <a:prstGeom prst="rect">
            <a:avLst/>
          </a:prstGeom>
          <a:gradFill flip="none" rotWithShape="1">
            <a:gsLst>
              <a:gs pos="86000">
                <a:schemeClr val="accent1">
                  <a:lumMod val="5000"/>
                  <a:lumOff val="95000"/>
                  <a:alpha val="0"/>
                </a:schemeClr>
              </a:gs>
              <a:gs pos="50440">
                <a:srgbClr val="FAFDFE">
                  <a:alpha val="75000"/>
                </a:srgbClr>
              </a:gs>
              <a:gs pos="16000">
                <a:srgbClr val="FFF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27053" y="404813"/>
            <a:ext cx="8050818" cy="1143000"/>
          </a:xfrm>
        </p:spPr>
        <p:txBody>
          <a:bodyPr/>
          <a:lstStyle/>
          <a:p>
            <a:r>
              <a:rPr lang="en-US"/>
              <a:t>Click to edit Master title style</a:t>
            </a:r>
            <a:endParaRPr lang="en-GB" dirty="0"/>
          </a:p>
        </p:txBody>
      </p:sp>
      <p:sp>
        <p:nvSpPr>
          <p:cNvPr id="3" name="Content Placeholder 2"/>
          <p:cNvSpPr>
            <a:spLocks noGrp="1"/>
          </p:cNvSpPr>
          <p:nvPr>
            <p:ph idx="1"/>
          </p:nvPr>
        </p:nvSpPr>
        <p:spPr>
          <a:xfrm>
            <a:off x="512612" y="1556792"/>
            <a:ext cx="8050818" cy="464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solidFill>
                  <a:srgbClr val="3F4548"/>
                </a:solidFill>
              </a:rPr>
              <a:pPr/>
              <a:t>13 March 2025</a:t>
            </a:fld>
            <a:endParaRPr lang="en-GB">
              <a:solidFill>
                <a:srgbClr val="3F4548"/>
              </a:solidFill>
            </a:endParaRPr>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
        <p:nvSpPr>
          <p:cNvPr id="10"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800">
              <a:solidFill>
                <a:srgbClr val="3F4548"/>
              </a:solidFill>
            </a:endParaRPr>
          </a:p>
        </p:txBody>
      </p:sp>
    </p:spTree>
    <p:extLst>
      <p:ext uri="{BB962C8B-B14F-4D97-AF65-F5344CB8AC3E}">
        <p14:creationId xmlns:p14="http://schemas.microsoft.com/office/powerpoint/2010/main" val="582604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Emphasis slide 7">
    <p:spTree>
      <p:nvGrpSpPr>
        <p:cNvPr id="1" name=""/>
        <p:cNvGrpSpPr/>
        <p:nvPr/>
      </p:nvGrpSpPr>
      <p:grpSpPr>
        <a:xfrm>
          <a:off x="0" y="0"/>
          <a:ext cx="0" cy="0"/>
          <a:chOff x="0" y="0"/>
          <a:chExt cx="0" cy="0"/>
        </a:xfrm>
      </p:grpSpPr>
      <p:pic>
        <p:nvPicPr>
          <p:cNvPr id="1026" name="Picture 2" descr="https://images.unsplash.com/photo-1495522130528-81c79aba3194?ixlib=rb-0.3.5&amp;ixid=eyJhcHBfaWQiOjEyMDd9&amp;s=cb28dd2b3810ad54f7ee7d04b1a8a271&amp;dpr=1&amp;auto=format&amp;fit=crop&amp;w=1000&amp;q=80&amp;cs=tinysrgb"/>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9433"/>
          <a:stretch/>
        </p:blipFill>
        <p:spPr bwMode="auto">
          <a:xfrm>
            <a:off x="7619180" y="-137276"/>
            <a:ext cx="4699820" cy="699527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rot="10800000">
            <a:off x="7460343" y="-406400"/>
            <a:ext cx="2307771" cy="7852229"/>
          </a:xfrm>
          <a:prstGeom prst="rect">
            <a:avLst/>
          </a:prstGeom>
          <a:gradFill flip="none" rotWithShape="1">
            <a:gsLst>
              <a:gs pos="86000">
                <a:schemeClr val="accent1">
                  <a:lumMod val="5000"/>
                  <a:lumOff val="95000"/>
                  <a:alpha val="0"/>
                </a:schemeClr>
              </a:gs>
              <a:gs pos="50440">
                <a:srgbClr val="FAFDFE">
                  <a:alpha val="75000"/>
                </a:srgbClr>
              </a:gs>
              <a:gs pos="16000">
                <a:srgbClr val="FFF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27053" y="404813"/>
            <a:ext cx="8050818" cy="1143000"/>
          </a:xfrm>
        </p:spPr>
        <p:txBody>
          <a:bodyPr/>
          <a:lstStyle/>
          <a:p>
            <a:r>
              <a:rPr lang="en-US"/>
              <a:t>Click to edit Master title style</a:t>
            </a:r>
            <a:endParaRPr lang="en-GB" dirty="0"/>
          </a:p>
        </p:txBody>
      </p:sp>
      <p:sp>
        <p:nvSpPr>
          <p:cNvPr id="3" name="Content Placeholder 2"/>
          <p:cNvSpPr>
            <a:spLocks noGrp="1"/>
          </p:cNvSpPr>
          <p:nvPr>
            <p:ph idx="1"/>
          </p:nvPr>
        </p:nvSpPr>
        <p:spPr>
          <a:xfrm>
            <a:off x="512612" y="1556792"/>
            <a:ext cx="8050818" cy="464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solidFill>
                  <a:srgbClr val="3F4548"/>
                </a:solidFill>
              </a:rPr>
              <a:pPr/>
              <a:t>13 March 2025</a:t>
            </a:fld>
            <a:endParaRPr lang="en-GB">
              <a:solidFill>
                <a:srgbClr val="3F4548"/>
              </a:solidFill>
            </a:endParaRPr>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
        <p:nvSpPr>
          <p:cNvPr id="9"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800">
              <a:solidFill>
                <a:srgbClr val="3F4548"/>
              </a:solidFill>
            </a:endParaRPr>
          </a:p>
        </p:txBody>
      </p:sp>
    </p:spTree>
    <p:extLst>
      <p:ext uri="{BB962C8B-B14F-4D97-AF65-F5344CB8AC3E}">
        <p14:creationId xmlns:p14="http://schemas.microsoft.com/office/powerpoint/2010/main" val="1129167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ront cover 2">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dt" sz="half" idx="2"/>
          </p:nvPr>
        </p:nvSpPr>
        <p:spPr>
          <a:xfrm>
            <a:off x="527052" y="6410325"/>
            <a:ext cx="2927349" cy="331788"/>
          </a:xfrm>
        </p:spPr>
        <p:txBody>
          <a:bodyPr/>
          <a:lstStyle>
            <a:lvl1pPr>
              <a:defRPr>
                <a:solidFill>
                  <a:schemeClr val="tx1"/>
                </a:solidFill>
              </a:defRPr>
            </a:lvl1pPr>
          </a:lstStyle>
          <a:p>
            <a:fld id="{1744C141-B97D-4979-AB76-E8E6AB76C28B}" type="datetime4">
              <a:rPr lang="en-GB" smtClean="0">
                <a:solidFill>
                  <a:srgbClr val="3F4548"/>
                </a:solidFill>
              </a:rPr>
              <a:pPr/>
              <a:t>13 March 2025</a:t>
            </a:fld>
            <a:endParaRPr lang="en-GB" dirty="0">
              <a:solidFill>
                <a:srgbClr val="3F4548"/>
              </a:solidFill>
            </a:endParaRPr>
          </a:p>
        </p:txBody>
      </p:sp>
      <p:pic>
        <p:nvPicPr>
          <p:cNvPr id="7" name="Picture 4" descr="E:\Pants Work\Current Work\Actuaries 2011\Logos all\IFOA Logo\Lanscape - Standard\WMF logos\IFOA_logo_L_RGB_WO_text.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8249" y="260350"/>
            <a:ext cx="3229014" cy="1314450"/>
          </a:xfrm>
          <a:prstGeom prst="rect">
            <a:avLst/>
          </a:prstGeom>
          <a:noFill/>
          <a:extLst>
            <a:ext uri="{909E8E84-426E-40DD-AFC4-6F175D3DCCD1}">
              <a14:hiddenFill xmlns:a14="http://schemas.microsoft.com/office/drawing/2010/main">
                <a:solidFill>
                  <a:srgbClr val="FFFFFF"/>
                </a:solidFill>
              </a14:hiddenFill>
            </a:ext>
          </a:extLst>
        </p:spPr>
      </p:pic>
      <p:sp>
        <p:nvSpPr>
          <p:cNvPr id="6"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800">
              <a:solidFill>
                <a:srgbClr val="3F4548"/>
              </a:solidFill>
            </a:endParaRPr>
          </a:p>
        </p:txBody>
      </p:sp>
      <p:sp>
        <p:nvSpPr>
          <p:cNvPr id="8" name="Rectangle 2"/>
          <p:cNvSpPr>
            <a:spLocks noGrp="1" noChangeArrowheads="1"/>
          </p:cNvSpPr>
          <p:nvPr>
            <p:ph type="ctrTitle"/>
          </p:nvPr>
        </p:nvSpPr>
        <p:spPr>
          <a:xfrm>
            <a:off x="527051" y="1721220"/>
            <a:ext cx="9505950" cy="1295399"/>
          </a:xfrm>
        </p:spPr>
        <p:txBody>
          <a:bodyPr anchor="t"/>
          <a:lstStyle>
            <a:lvl1pPr>
              <a:defRPr sz="3600">
                <a:solidFill>
                  <a:srgbClr val="00A3C8"/>
                </a:solidFill>
              </a:defRPr>
            </a:lvl1pPr>
          </a:lstStyle>
          <a:p>
            <a:pPr lvl="0"/>
            <a:r>
              <a:rPr lang="en-US" noProof="0"/>
              <a:t>Click to edit Master title style</a:t>
            </a:r>
            <a:endParaRPr lang="en-GB" noProof="0" dirty="0"/>
          </a:p>
        </p:txBody>
      </p:sp>
      <p:sp>
        <p:nvSpPr>
          <p:cNvPr id="9" name="Rectangle 3"/>
          <p:cNvSpPr>
            <a:spLocks noGrp="1" noChangeArrowheads="1"/>
          </p:cNvSpPr>
          <p:nvPr>
            <p:ph type="subTitle" idx="1"/>
          </p:nvPr>
        </p:nvSpPr>
        <p:spPr>
          <a:xfrm>
            <a:off x="527052" y="2368918"/>
            <a:ext cx="816186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Tree>
    <p:extLst>
      <p:ext uri="{BB962C8B-B14F-4D97-AF65-F5344CB8AC3E}">
        <p14:creationId xmlns:p14="http://schemas.microsoft.com/office/powerpoint/2010/main" val="120304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Emphasis slide 8">
    <p:spTree>
      <p:nvGrpSpPr>
        <p:cNvPr id="1" name=""/>
        <p:cNvGrpSpPr/>
        <p:nvPr/>
      </p:nvGrpSpPr>
      <p:grpSpPr>
        <a:xfrm>
          <a:off x="0" y="0"/>
          <a:ext cx="0" cy="0"/>
          <a:chOff x="0" y="0"/>
          <a:chExt cx="0" cy="0"/>
        </a:xfrm>
      </p:grpSpPr>
      <p:pic>
        <p:nvPicPr>
          <p:cNvPr id="9" name="Picture 2" descr="people standing inside city buildi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1586"/>
          <a:stretch/>
        </p:blipFill>
        <p:spPr bwMode="auto">
          <a:xfrm>
            <a:off x="7981310" y="-361950"/>
            <a:ext cx="5240600" cy="72199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rot="10800000">
            <a:off x="7822900" y="-361950"/>
            <a:ext cx="2307771" cy="7852229"/>
          </a:xfrm>
          <a:prstGeom prst="rect">
            <a:avLst/>
          </a:prstGeom>
          <a:gradFill flip="none" rotWithShape="1">
            <a:gsLst>
              <a:gs pos="86000">
                <a:schemeClr val="accent1">
                  <a:lumMod val="5000"/>
                  <a:lumOff val="95000"/>
                  <a:alpha val="0"/>
                </a:schemeClr>
              </a:gs>
              <a:gs pos="50440">
                <a:srgbClr val="FAFDFE">
                  <a:alpha val="75000"/>
                </a:srgbClr>
              </a:gs>
              <a:gs pos="16000">
                <a:srgbClr val="FFF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27053" y="404813"/>
            <a:ext cx="8050818" cy="1143000"/>
          </a:xfrm>
        </p:spPr>
        <p:txBody>
          <a:bodyPr/>
          <a:lstStyle/>
          <a:p>
            <a:r>
              <a:rPr lang="en-US"/>
              <a:t>Click to edit Master title style</a:t>
            </a:r>
            <a:endParaRPr lang="en-GB" dirty="0"/>
          </a:p>
        </p:txBody>
      </p:sp>
      <p:sp>
        <p:nvSpPr>
          <p:cNvPr id="3" name="Content Placeholder 2"/>
          <p:cNvSpPr>
            <a:spLocks noGrp="1"/>
          </p:cNvSpPr>
          <p:nvPr>
            <p:ph idx="1"/>
          </p:nvPr>
        </p:nvSpPr>
        <p:spPr>
          <a:xfrm>
            <a:off x="512612" y="1556792"/>
            <a:ext cx="8050818" cy="464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solidFill>
                  <a:srgbClr val="3F4548"/>
                </a:solidFill>
              </a:rPr>
              <a:pPr/>
              <a:t>13 March 2025</a:t>
            </a:fld>
            <a:endParaRPr lang="en-GB">
              <a:solidFill>
                <a:srgbClr val="3F4548"/>
              </a:solidFill>
            </a:endParaRPr>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
        <p:nvSpPr>
          <p:cNvPr id="10"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800">
              <a:solidFill>
                <a:srgbClr val="3F4548"/>
              </a:solidFill>
            </a:endParaRPr>
          </a:p>
        </p:txBody>
      </p:sp>
    </p:spTree>
    <p:extLst>
      <p:ext uri="{BB962C8B-B14F-4D97-AF65-F5344CB8AC3E}">
        <p14:creationId xmlns:p14="http://schemas.microsoft.com/office/powerpoint/2010/main" val="29852160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Emphasis slide 9">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b="13333"/>
          <a:stretch/>
        </p:blipFill>
        <p:spPr>
          <a:xfrm rot="5400000">
            <a:off x="6781800" y="1447800"/>
            <a:ext cx="6858000" cy="3962400"/>
          </a:xfrm>
          <a:prstGeom prst="rect">
            <a:avLst/>
          </a:prstGeom>
        </p:spPr>
      </p:pic>
      <p:sp>
        <p:nvSpPr>
          <p:cNvPr id="8" name="Rectangle 7"/>
          <p:cNvSpPr/>
          <p:nvPr userDrawn="1"/>
        </p:nvSpPr>
        <p:spPr>
          <a:xfrm rot="10800000">
            <a:off x="8229599" y="-275772"/>
            <a:ext cx="2307771" cy="7852229"/>
          </a:xfrm>
          <a:prstGeom prst="rect">
            <a:avLst/>
          </a:prstGeom>
          <a:gradFill flip="none" rotWithShape="1">
            <a:gsLst>
              <a:gs pos="86000">
                <a:schemeClr val="accent1">
                  <a:lumMod val="5000"/>
                  <a:lumOff val="95000"/>
                  <a:alpha val="0"/>
                </a:schemeClr>
              </a:gs>
              <a:gs pos="50440">
                <a:srgbClr val="FAFDFE">
                  <a:alpha val="75000"/>
                </a:srgbClr>
              </a:gs>
              <a:gs pos="16000">
                <a:srgbClr val="FFF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27053" y="404813"/>
            <a:ext cx="8050818" cy="1143000"/>
          </a:xfrm>
        </p:spPr>
        <p:txBody>
          <a:bodyPr/>
          <a:lstStyle/>
          <a:p>
            <a:r>
              <a:rPr lang="en-US"/>
              <a:t>Click to edit Master title style</a:t>
            </a:r>
            <a:endParaRPr lang="en-GB" dirty="0"/>
          </a:p>
        </p:txBody>
      </p:sp>
      <p:sp>
        <p:nvSpPr>
          <p:cNvPr id="3" name="Content Placeholder 2"/>
          <p:cNvSpPr>
            <a:spLocks noGrp="1"/>
          </p:cNvSpPr>
          <p:nvPr>
            <p:ph idx="1"/>
          </p:nvPr>
        </p:nvSpPr>
        <p:spPr>
          <a:xfrm>
            <a:off x="512612" y="1556792"/>
            <a:ext cx="8050818" cy="464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solidFill>
                  <a:srgbClr val="3F4548"/>
                </a:solidFill>
              </a:rPr>
              <a:pPr/>
              <a:t>13 March 2025</a:t>
            </a:fld>
            <a:endParaRPr lang="en-GB">
              <a:solidFill>
                <a:srgbClr val="3F4548"/>
              </a:solidFill>
            </a:endParaRPr>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
        <p:nvSpPr>
          <p:cNvPr id="10"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800">
              <a:solidFill>
                <a:srgbClr val="3F4548"/>
              </a:solidFill>
            </a:endParaRPr>
          </a:p>
        </p:txBody>
      </p:sp>
    </p:spTree>
    <p:extLst>
      <p:ext uri="{BB962C8B-B14F-4D97-AF65-F5344CB8AC3E}">
        <p14:creationId xmlns:p14="http://schemas.microsoft.com/office/powerpoint/2010/main" val="2565928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Emphasis slide 10">
    <p:spTree>
      <p:nvGrpSpPr>
        <p:cNvPr id="1" name=""/>
        <p:cNvGrpSpPr/>
        <p:nvPr/>
      </p:nvGrpSpPr>
      <p:grpSpPr>
        <a:xfrm>
          <a:off x="0" y="0"/>
          <a:ext cx="0" cy="0"/>
          <a:chOff x="0" y="0"/>
          <a:chExt cx="0" cy="0"/>
        </a:xfrm>
      </p:grpSpPr>
      <p:pic>
        <p:nvPicPr>
          <p:cNvPr id="11" name="Picture 2" descr="man holding white ceramic teacup"/>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7233"/>
          <a:stretch/>
        </p:blipFill>
        <p:spPr bwMode="auto">
          <a:xfrm>
            <a:off x="8286750" y="-219527"/>
            <a:ext cx="3905250" cy="707752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rot="10800000">
            <a:off x="8229599" y="-275772"/>
            <a:ext cx="2307771" cy="7852229"/>
          </a:xfrm>
          <a:prstGeom prst="rect">
            <a:avLst/>
          </a:prstGeom>
          <a:gradFill flip="none" rotWithShape="1">
            <a:gsLst>
              <a:gs pos="86000">
                <a:schemeClr val="accent1">
                  <a:lumMod val="5000"/>
                  <a:lumOff val="95000"/>
                  <a:alpha val="0"/>
                </a:schemeClr>
              </a:gs>
              <a:gs pos="50440">
                <a:srgbClr val="FAFDFE">
                  <a:alpha val="75000"/>
                </a:srgbClr>
              </a:gs>
              <a:gs pos="16000">
                <a:srgbClr val="FFF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27053" y="404813"/>
            <a:ext cx="8050818" cy="1143000"/>
          </a:xfrm>
        </p:spPr>
        <p:txBody>
          <a:bodyPr/>
          <a:lstStyle/>
          <a:p>
            <a:r>
              <a:rPr lang="en-US"/>
              <a:t>Click to edit Master title style</a:t>
            </a:r>
            <a:endParaRPr lang="en-GB" dirty="0"/>
          </a:p>
        </p:txBody>
      </p:sp>
      <p:sp>
        <p:nvSpPr>
          <p:cNvPr id="3" name="Content Placeholder 2"/>
          <p:cNvSpPr>
            <a:spLocks noGrp="1"/>
          </p:cNvSpPr>
          <p:nvPr>
            <p:ph idx="1"/>
          </p:nvPr>
        </p:nvSpPr>
        <p:spPr>
          <a:xfrm>
            <a:off x="512612" y="1556792"/>
            <a:ext cx="8050818" cy="464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solidFill>
                  <a:srgbClr val="3F4548"/>
                </a:solidFill>
              </a:rPr>
              <a:pPr/>
              <a:t>13 March 2025</a:t>
            </a:fld>
            <a:endParaRPr lang="en-GB">
              <a:solidFill>
                <a:srgbClr val="3F4548"/>
              </a:solidFill>
            </a:endParaRPr>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
        <p:nvSpPr>
          <p:cNvPr id="10"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800">
              <a:solidFill>
                <a:srgbClr val="3F4548"/>
              </a:solidFill>
            </a:endParaRPr>
          </a:p>
        </p:txBody>
      </p:sp>
    </p:spTree>
    <p:extLst>
      <p:ext uri="{BB962C8B-B14F-4D97-AF65-F5344CB8AC3E}">
        <p14:creationId xmlns:p14="http://schemas.microsoft.com/office/powerpoint/2010/main" val="2074008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27050" y="1557338"/>
            <a:ext cx="5425017"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55266" y="1557338"/>
            <a:ext cx="5427134"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lvl1pPr>
              <a:defRPr/>
            </a:lvl1pPr>
          </a:lstStyle>
          <a:p>
            <a:fld id="{A978B6D0-AB09-4B3E-9118-B4659F37B303}" type="datetime4">
              <a:rPr lang="en-GB">
                <a:solidFill>
                  <a:srgbClr val="3F4548"/>
                </a:solidFill>
              </a:rPr>
              <a:pPr/>
              <a:t>13 March 2025</a:t>
            </a:fld>
            <a:endParaRPr lang="en-GB">
              <a:solidFill>
                <a:srgbClr val="3F4548"/>
              </a:solidFill>
            </a:endParaRPr>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a:p>
        </p:txBody>
      </p:sp>
    </p:spTree>
    <p:extLst>
      <p:ext uri="{BB962C8B-B14F-4D97-AF65-F5344CB8AC3E}">
        <p14:creationId xmlns:p14="http://schemas.microsoft.com/office/powerpoint/2010/main" val="18872424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9339" y="404664"/>
            <a:ext cx="10972800" cy="1143000"/>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lvl1pPr>
              <a:defRPr/>
            </a:lvl1pPr>
          </a:lstStyle>
          <a:p>
            <a:fld id="{F2D14434-9E7D-48B3-A0B1-B61FF5889F61}" type="datetime4">
              <a:rPr lang="en-GB">
                <a:solidFill>
                  <a:srgbClr val="3F4548"/>
                </a:solidFill>
              </a:rPr>
              <a:pPr/>
              <a:t>13 March 2025</a:t>
            </a:fld>
            <a:endParaRPr lang="en-GB">
              <a:solidFill>
                <a:srgbClr val="3F4548"/>
              </a:solidFill>
            </a:endParaRPr>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a:p>
        </p:txBody>
      </p:sp>
    </p:spTree>
    <p:extLst>
      <p:ext uri="{BB962C8B-B14F-4D97-AF65-F5344CB8AC3E}">
        <p14:creationId xmlns:p14="http://schemas.microsoft.com/office/powerpoint/2010/main" val="1296044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fld id="{00CB7BE8-6A98-487E-A0BA-75F334DA4484}" type="datetime4">
              <a:rPr lang="en-GB">
                <a:solidFill>
                  <a:srgbClr val="3F4548"/>
                </a:solidFill>
              </a:rPr>
              <a:pPr/>
              <a:t>13 March 2025</a:t>
            </a:fld>
            <a:endParaRPr lang="en-GB">
              <a:solidFill>
                <a:srgbClr val="3F4548"/>
              </a:solidFill>
            </a:endParaRPr>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a:p>
        </p:txBody>
      </p:sp>
    </p:spTree>
    <p:extLst>
      <p:ext uri="{BB962C8B-B14F-4D97-AF65-F5344CB8AC3E}">
        <p14:creationId xmlns:p14="http://schemas.microsoft.com/office/powerpoint/2010/main" val="2000198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B165FE-1D5F-4086-A6F1-ADCC09BA4FF2}" type="datetime4">
              <a:rPr lang="en-GB">
                <a:solidFill>
                  <a:srgbClr val="3F4548"/>
                </a:solidFill>
              </a:rPr>
              <a:pPr/>
              <a:t>13 March 2025</a:t>
            </a:fld>
            <a:endParaRPr lang="en-GB">
              <a:solidFill>
                <a:srgbClr val="3F4548"/>
              </a:solidFill>
            </a:endParaRPr>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a:p>
        </p:txBody>
      </p:sp>
    </p:spTree>
    <p:extLst>
      <p:ext uri="{BB962C8B-B14F-4D97-AF65-F5344CB8AC3E}">
        <p14:creationId xmlns:p14="http://schemas.microsoft.com/office/powerpoint/2010/main" val="790540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1908" y="4653136"/>
            <a:ext cx="7315200" cy="566738"/>
          </a:xfrm>
        </p:spPr>
        <p:txBody>
          <a:bodyPr anchor="b"/>
          <a:lstStyle>
            <a:lvl1pPr algn="l">
              <a:defRPr sz="2400" b="1"/>
            </a:lvl1pPr>
          </a:lstStyle>
          <a:p>
            <a:r>
              <a:rPr lang="en-US"/>
              <a:t>Click to edit Master title style</a:t>
            </a:r>
            <a:endParaRPr lang="en-GB" dirty="0"/>
          </a:p>
        </p:txBody>
      </p:sp>
      <p:sp>
        <p:nvSpPr>
          <p:cNvPr id="3" name="Picture Placeholder 2"/>
          <p:cNvSpPr>
            <a:spLocks noGrp="1"/>
          </p:cNvSpPr>
          <p:nvPr>
            <p:ph type="pic" idx="1"/>
          </p:nvPr>
        </p:nvSpPr>
        <p:spPr>
          <a:xfrm>
            <a:off x="511907" y="466328"/>
            <a:ext cx="1116748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511908" y="5219874"/>
            <a:ext cx="73152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E22C0A29-9CEF-41E0-85B3-88BBAFC398D9}" type="datetime4">
              <a:rPr lang="en-GB">
                <a:solidFill>
                  <a:srgbClr val="3F4548"/>
                </a:solidFill>
              </a:rPr>
              <a:pPr/>
              <a:t>13 March 2025</a:t>
            </a:fld>
            <a:endParaRPr lang="en-GB">
              <a:solidFill>
                <a:srgbClr val="3F4548"/>
              </a:solidFill>
            </a:endParaRPr>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43FE9C09-A791-4882-904F-A1C4017C9B6E}" type="slidenum">
              <a:rPr lang="en-GB"/>
              <a:pPr/>
              <a:t>‹#›</a:t>
            </a:fld>
            <a:endParaRPr lang="en-GB"/>
          </a:p>
        </p:txBody>
      </p:sp>
    </p:spTree>
    <p:extLst>
      <p:ext uri="{BB962C8B-B14F-4D97-AF65-F5344CB8AC3E}">
        <p14:creationId xmlns:p14="http://schemas.microsoft.com/office/powerpoint/2010/main" val="1776454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27052" y="404813"/>
            <a:ext cx="11055349"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27050" y="1557338"/>
            <a:ext cx="5425017" cy="4640262"/>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hart Placeholder 3"/>
          <p:cNvSpPr>
            <a:spLocks noGrp="1"/>
          </p:cNvSpPr>
          <p:nvPr>
            <p:ph type="chart" sz="half" idx="2"/>
          </p:nvPr>
        </p:nvSpPr>
        <p:spPr>
          <a:xfrm>
            <a:off x="6155266" y="1557338"/>
            <a:ext cx="5427134" cy="4640262"/>
          </a:xfrm>
        </p:spPr>
        <p:txBody>
          <a:bodyPr/>
          <a:lstStyle>
            <a:lvl1pPr>
              <a:defRPr sz="2200"/>
            </a:lvl1pPr>
          </a:lstStyle>
          <a:p>
            <a:r>
              <a:rPr lang="en-US"/>
              <a:t>Click icon to add chart</a:t>
            </a:r>
            <a:endParaRPr lang="en-GB" dirty="0"/>
          </a:p>
        </p:txBody>
      </p:sp>
      <p:sp>
        <p:nvSpPr>
          <p:cNvPr id="5" name="Date Placeholder 4"/>
          <p:cNvSpPr>
            <a:spLocks noGrp="1"/>
          </p:cNvSpPr>
          <p:nvPr>
            <p:ph type="dt" sz="half" idx="10"/>
          </p:nvPr>
        </p:nvSpPr>
        <p:spPr>
          <a:xfrm>
            <a:off x="527052" y="6410325"/>
            <a:ext cx="2688166" cy="331788"/>
          </a:xfrm>
        </p:spPr>
        <p:txBody>
          <a:bodyPr/>
          <a:lstStyle>
            <a:lvl1pPr>
              <a:defRPr/>
            </a:lvl1pPr>
          </a:lstStyle>
          <a:p>
            <a:fld id="{E55E8865-9CB5-4569-9D00-F0979EDB96F2}" type="datetime4">
              <a:rPr lang="en-GB">
                <a:solidFill>
                  <a:srgbClr val="3F4548"/>
                </a:solidFill>
              </a:rPr>
              <a:pPr/>
              <a:t>13 March 2025</a:t>
            </a:fld>
            <a:endParaRPr lang="en-GB">
              <a:solidFill>
                <a:srgbClr val="3F4548"/>
              </a:solidFill>
            </a:endParaRPr>
          </a:p>
        </p:txBody>
      </p:sp>
      <p:sp>
        <p:nvSpPr>
          <p:cNvPr id="6" name="Footer Placeholder 5"/>
          <p:cNvSpPr>
            <a:spLocks noGrp="1"/>
          </p:cNvSpPr>
          <p:nvPr>
            <p:ph type="ftr" sz="quarter" idx="11"/>
          </p:nvPr>
        </p:nvSpPr>
        <p:spPr>
          <a:xfrm>
            <a:off x="3215219" y="6410325"/>
            <a:ext cx="5761567" cy="331788"/>
          </a:xfrm>
        </p:spPr>
        <p:txBody>
          <a:bodyPr/>
          <a:lstStyle>
            <a:lvl1pPr>
              <a:defRPr/>
            </a:lvl1pPr>
          </a:lstStyle>
          <a:p>
            <a:endParaRPr lang="en-GB"/>
          </a:p>
        </p:txBody>
      </p:sp>
      <p:sp>
        <p:nvSpPr>
          <p:cNvPr id="7" name="Slide Number Placeholder 6"/>
          <p:cNvSpPr>
            <a:spLocks noGrp="1"/>
          </p:cNvSpPr>
          <p:nvPr>
            <p:ph type="sldNum" sz="quarter" idx="12"/>
          </p:nvPr>
        </p:nvSpPr>
        <p:spPr>
          <a:xfrm>
            <a:off x="10801351" y="6402390"/>
            <a:ext cx="863600" cy="339725"/>
          </a:xfrm>
        </p:spPr>
        <p:txBody>
          <a:bodyPr/>
          <a:lstStyle>
            <a:lvl1pPr>
              <a:defRPr/>
            </a:lvl1pPr>
          </a:lstStyle>
          <a:p>
            <a:fld id="{DD990B9C-E09A-4941-8EE5-1699664D5C7B}" type="slidenum">
              <a:rPr lang="en-GB"/>
              <a:pPr/>
              <a:t>‹#›</a:t>
            </a:fld>
            <a:endParaRPr lang="en-GB"/>
          </a:p>
        </p:txBody>
      </p:sp>
    </p:spTree>
    <p:extLst>
      <p:ext uri="{BB962C8B-B14F-4D97-AF65-F5344CB8AC3E}">
        <p14:creationId xmlns:p14="http://schemas.microsoft.com/office/powerpoint/2010/main" val="8688483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Rectangle 8"/>
          <p:cNvSpPr/>
          <p:nvPr userDrawn="1"/>
        </p:nvSpPr>
        <p:spPr>
          <a:xfrm>
            <a:off x="6801943" y="5080001"/>
            <a:ext cx="5255560" cy="1641476"/>
          </a:xfrm>
          <a:prstGeom prst="rect">
            <a:avLst/>
          </a:prstGeom>
          <a:solidFill>
            <a:srgbClr val="F793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Rectangle 9"/>
          <p:cNvSpPr/>
          <p:nvPr userDrawn="1"/>
        </p:nvSpPr>
        <p:spPr>
          <a:xfrm>
            <a:off x="6801943" y="1611079"/>
            <a:ext cx="5255560" cy="3350388"/>
          </a:xfrm>
          <a:prstGeom prst="rect">
            <a:avLst/>
          </a:prstGeom>
          <a:solidFill>
            <a:srgbClr val="0046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3201" y="1601449"/>
            <a:ext cx="6536763" cy="5120028"/>
          </a:xfrm>
          <a:prstGeom prst="rect">
            <a:avLst/>
          </a:prstGeom>
        </p:spPr>
      </p:pic>
      <p:sp>
        <p:nvSpPr>
          <p:cNvPr id="2" name="Title 1"/>
          <p:cNvSpPr>
            <a:spLocks noGrp="1"/>
          </p:cNvSpPr>
          <p:nvPr>
            <p:ph type="ctrTitle"/>
          </p:nvPr>
        </p:nvSpPr>
        <p:spPr>
          <a:xfrm>
            <a:off x="7044267" y="2130426"/>
            <a:ext cx="4707467" cy="1470025"/>
          </a:xfrm>
          <a:prstGeom prst="rect">
            <a:avLst/>
          </a:prstGeom>
        </p:spPr>
        <p:txBody>
          <a:bodyPr>
            <a:noAutofit/>
          </a:bodyPr>
          <a:lstStyle>
            <a:lvl1pPr algn="l">
              <a:defRPr sz="4000">
                <a:solidFill>
                  <a:srgbClr val="F7931D"/>
                </a:solidFill>
              </a:defRPr>
            </a:lvl1pPr>
          </a:lstStyle>
          <a:p>
            <a:r>
              <a:rPr lang="en-GB"/>
              <a:t>Click to edit Master title style</a:t>
            </a:r>
            <a:endParaRPr lang="en-US"/>
          </a:p>
        </p:txBody>
      </p:sp>
      <p:sp>
        <p:nvSpPr>
          <p:cNvPr id="3" name="Subtitle 2"/>
          <p:cNvSpPr>
            <a:spLocks noGrp="1"/>
          </p:cNvSpPr>
          <p:nvPr>
            <p:ph type="subTitle" idx="1"/>
          </p:nvPr>
        </p:nvSpPr>
        <p:spPr>
          <a:xfrm>
            <a:off x="7044268" y="3644902"/>
            <a:ext cx="4859867" cy="1164165"/>
          </a:xfrm>
          <a:prstGeom prst="rect">
            <a:avLst/>
          </a:prstGeom>
        </p:spPr>
        <p:txBody>
          <a:bodyPr>
            <a:normAutofit/>
          </a:bodyPr>
          <a:lstStyle>
            <a:lvl1pPr marL="0" indent="0" algn="l">
              <a:buNone/>
              <a:defRPr sz="1867">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a:t>Click to edit Master subtitle style</a:t>
            </a:r>
            <a:endParaRPr lang="en-US"/>
          </a:p>
        </p:txBody>
      </p:sp>
      <p:sp>
        <p:nvSpPr>
          <p:cNvPr id="13" name="Text Placeholder 2"/>
          <p:cNvSpPr>
            <a:spLocks noGrp="1"/>
          </p:cNvSpPr>
          <p:nvPr>
            <p:ph type="body" idx="11"/>
          </p:nvPr>
        </p:nvSpPr>
        <p:spPr>
          <a:xfrm>
            <a:off x="7044268" y="5266274"/>
            <a:ext cx="4707465" cy="880527"/>
          </a:xfrm>
          <a:prstGeom prst="rect">
            <a:avLst/>
          </a:prstGeom>
        </p:spPr>
        <p:txBody>
          <a:bodyPr anchor="t">
            <a:normAutofit/>
          </a:bodyPr>
          <a:lstStyle>
            <a:lvl1pPr marL="0" indent="0">
              <a:buNone/>
              <a:defRPr sz="1600">
                <a:solidFill>
                  <a:schemeClr val="bg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endParaRPr lang="en-US"/>
          </a:p>
        </p:txBody>
      </p:sp>
      <p:sp>
        <p:nvSpPr>
          <p:cNvPr id="14" name="Text Placeholder 2"/>
          <p:cNvSpPr>
            <a:spLocks noGrp="1"/>
          </p:cNvSpPr>
          <p:nvPr>
            <p:ph type="body" idx="12"/>
          </p:nvPr>
        </p:nvSpPr>
        <p:spPr>
          <a:xfrm>
            <a:off x="7044268" y="6021289"/>
            <a:ext cx="4707465" cy="700188"/>
          </a:xfrm>
          <a:prstGeom prst="rect">
            <a:avLst/>
          </a:prstGeom>
        </p:spPr>
        <p:txBody>
          <a:bodyPr anchor="t">
            <a:normAutofit/>
          </a:bodyPr>
          <a:lstStyle>
            <a:lvl1pPr marL="0" indent="0">
              <a:buNone/>
              <a:defRPr sz="1600">
                <a:solidFill>
                  <a:schemeClr val="bg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endParaRPr lang="en-US"/>
          </a:p>
        </p:txBody>
      </p:sp>
      <p:pic>
        <p:nvPicPr>
          <p:cNvPr id="12" name="Picture 11" descr="C:\Users\christian.levac.IAA\AppData\Local\Microsoft\Windows\INetCache\Content.Word\IAA_Horizontal_RGB.PNG">
            <a:extLst>
              <a:ext uri="{FF2B5EF4-FFF2-40B4-BE49-F238E27FC236}">
                <a16:creationId xmlns:a16="http://schemas.microsoft.com/office/drawing/2014/main" id="{1956CEB7-BDCC-42BE-9BB9-0B796B95BA24}"/>
              </a:ext>
            </a:extLst>
          </p:cNvPr>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0" y="0"/>
            <a:ext cx="4402824" cy="1604115"/>
          </a:xfrm>
          <a:prstGeom prst="rect">
            <a:avLst/>
          </a:prstGeom>
          <a:noFill/>
          <a:ln>
            <a:noFill/>
          </a:ln>
        </p:spPr>
      </p:pic>
    </p:spTree>
    <p:extLst>
      <p:ext uri="{BB962C8B-B14F-4D97-AF65-F5344CB8AC3E}">
        <p14:creationId xmlns:p14="http://schemas.microsoft.com/office/powerpoint/2010/main" val="1307623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fontAlgn="base">
              <a:spcBef>
                <a:spcPct val="0"/>
              </a:spcBef>
              <a:spcAft>
                <a:spcPct val="0"/>
              </a:spcAft>
            </a:pPr>
            <a:fld id="{0D5A5B80-4E0E-41F8-BFF5-504EC24C412E}" type="datetime4">
              <a:rPr lang="en-GB" smtClean="0">
                <a:solidFill>
                  <a:srgbClr val="3F4548"/>
                </a:solidFill>
              </a:rPr>
              <a:pPr fontAlgn="base">
                <a:spcBef>
                  <a:spcPct val="0"/>
                </a:spcBef>
                <a:spcAft>
                  <a:spcPct val="0"/>
                </a:spcAft>
              </a:pPr>
              <a:t>13 March 2025</a:t>
            </a:fld>
            <a:endParaRPr lang="en-GB" dirty="0">
              <a:solidFill>
                <a:srgbClr val="3F4548"/>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GB"/>
          </a:p>
        </p:txBody>
      </p:sp>
      <p:sp>
        <p:nvSpPr>
          <p:cNvPr id="5" name="Slide Number Placeholder 4"/>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a:t>
            </a:fld>
            <a:endParaRPr lang="en-GB" dirty="0"/>
          </a:p>
        </p:txBody>
      </p:sp>
      <p:pic>
        <p:nvPicPr>
          <p:cNvPr id="3074" name="Picture 2" descr="Garden By The Bay in Singapore"/>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69" t="10476" r="-1" b="-950"/>
          <a:stretch/>
        </p:blipFill>
        <p:spPr bwMode="auto">
          <a:xfrm>
            <a:off x="-95250" y="-57150"/>
            <a:ext cx="12439650" cy="73709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E:\Pants Work\Current Work\Actuaries 2011\Logos all\IFOA Logo\Lanscape - Standard\WMF logos\IFOA_logo_L_RGB_WO_text.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8249" y="260350"/>
            <a:ext cx="3229014" cy="13144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userDrawn="1"/>
        </p:nvSpPr>
        <p:spPr bwMode="auto">
          <a:xfrm>
            <a:off x="527051" y="1721220"/>
            <a:ext cx="8449735" cy="1295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b="1">
                <a:solidFill>
                  <a:srgbClr val="009CC8"/>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a:lstStyle>
          <a:p>
            <a:r>
              <a:rPr lang="en-US" kern="0" dirty="0">
                <a:solidFill>
                  <a:srgbClr val="00A3C8"/>
                </a:solidFill>
              </a:rPr>
              <a:t>Click to edit Master title style</a:t>
            </a:r>
            <a:endParaRPr lang="en-GB" kern="0" dirty="0">
              <a:solidFill>
                <a:srgbClr val="00A3C8"/>
              </a:solidFill>
            </a:endParaRPr>
          </a:p>
        </p:txBody>
      </p:sp>
      <p:sp>
        <p:nvSpPr>
          <p:cNvPr id="9" name="Rectangle 3"/>
          <p:cNvSpPr>
            <a:spLocks noGrp="1" noChangeArrowheads="1"/>
          </p:cNvSpPr>
          <p:nvPr>
            <p:ph type="subTitle" idx="1"/>
          </p:nvPr>
        </p:nvSpPr>
        <p:spPr>
          <a:xfrm>
            <a:off x="527052" y="2368918"/>
            <a:ext cx="816186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10"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800">
              <a:solidFill>
                <a:srgbClr val="3F4548"/>
              </a:solidFill>
            </a:endParaRPr>
          </a:p>
        </p:txBody>
      </p:sp>
    </p:spTree>
    <p:extLst>
      <p:ext uri="{BB962C8B-B14F-4D97-AF65-F5344CB8AC3E}">
        <p14:creationId xmlns:p14="http://schemas.microsoft.com/office/powerpoint/2010/main" val="14502579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7" name="Rectangle 6"/>
          <p:cNvSpPr/>
          <p:nvPr userDrawn="1"/>
        </p:nvSpPr>
        <p:spPr>
          <a:xfrm>
            <a:off x="144000" y="152401"/>
            <a:ext cx="11904000" cy="6569075"/>
          </a:xfrm>
          <a:prstGeom prst="rect">
            <a:avLst/>
          </a:prstGeom>
          <a:solidFill>
            <a:srgbClr val="00467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1308927" y="2141009"/>
            <a:ext cx="10363200" cy="1362075"/>
          </a:xfrm>
          <a:prstGeom prst="rect">
            <a:avLst/>
          </a:prstGeom>
        </p:spPr>
        <p:txBody>
          <a:bodyPr anchor="b">
            <a:normAutofit/>
          </a:bodyPr>
          <a:lstStyle>
            <a:lvl1pPr algn="l">
              <a:defRPr sz="4000" b="0" cap="none">
                <a:solidFill>
                  <a:srgbClr val="F7931D"/>
                </a:solidFill>
              </a:defRPr>
            </a:lvl1pPr>
          </a:lstStyle>
          <a:p>
            <a:endParaRPr lang="en-US" sz="4000"/>
          </a:p>
        </p:txBody>
      </p:sp>
      <p:sp>
        <p:nvSpPr>
          <p:cNvPr id="8" name="Title 1"/>
          <p:cNvSpPr txBox="1">
            <a:spLocks/>
          </p:cNvSpPr>
          <p:nvPr userDrawn="1"/>
        </p:nvSpPr>
        <p:spPr>
          <a:xfrm>
            <a:off x="1308927" y="2086810"/>
            <a:ext cx="9376007" cy="1422399"/>
          </a:xfrm>
          <a:prstGeom prst="rect">
            <a:avLst/>
          </a:prstGeom>
        </p:spPr>
        <p:txBody>
          <a:bodyPr vert="horz" lIns="121920" tIns="60960" rIns="121920" bIns="60960" rtlCol="0" anchor="b">
            <a:normAutofit/>
          </a:bodyPr>
          <a:lstStyle>
            <a:lvl1pPr algn="l" defTabSz="457200" rtl="0" eaLnBrk="1" latinLnBrk="0" hangingPunct="1">
              <a:lnSpc>
                <a:spcPct val="90000"/>
              </a:lnSpc>
              <a:spcBef>
                <a:spcPct val="0"/>
              </a:spcBef>
              <a:buNone/>
              <a:defRPr sz="3200" kern="1200">
                <a:solidFill>
                  <a:srgbClr val="F7931D"/>
                </a:solidFill>
                <a:latin typeface="+mj-lt"/>
                <a:ea typeface="+mj-ea"/>
                <a:cs typeface="+mj-cs"/>
              </a:defRPr>
            </a:lvl1pPr>
          </a:lstStyle>
          <a:p>
            <a:endParaRPr lang="en-US" sz="4000"/>
          </a:p>
        </p:txBody>
      </p:sp>
      <p:sp>
        <p:nvSpPr>
          <p:cNvPr id="10" name="Text Placeholder 2"/>
          <p:cNvSpPr>
            <a:spLocks noGrp="1"/>
          </p:cNvSpPr>
          <p:nvPr>
            <p:ph type="body" idx="1"/>
          </p:nvPr>
        </p:nvSpPr>
        <p:spPr>
          <a:xfrm>
            <a:off x="1306811" y="3465517"/>
            <a:ext cx="10363200" cy="1500187"/>
          </a:xfrm>
          <a:prstGeom prst="rect">
            <a:avLst/>
          </a:prstGeom>
        </p:spPr>
        <p:txBody>
          <a:bodyPr anchor="t">
            <a:normAutofit/>
          </a:bodyPr>
          <a:lstStyle>
            <a:lvl1pPr marL="0" indent="0">
              <a:buNone/>
              <a:defRPr sz="2133">
                <a:solidFill>
                  <a:schemeClr val="bg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endParaRPr lang="en-US"/>
          </a:p>
        </p:txBody>
      </p:sp>
    </p:spTree>
    <p:extLst>
      <p:ext uri="{BB962C8B-B14F-4D97-AF65-F5344CB8AC3E}">
        <p14:creationId xmlns:p14="http://schemas.microsoft.com/office/powerpoint/2010/main" val="1664328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ront cover 4">
    <p:spTree>
      <p:nvGrpSpPr>
        <p:cNvPr id="1" name=""/>
        <p:cNvGrpSpPr/>
        <p:nvPr/>
      </p:nvGrpSpPr>
      <p:grpSpPr>
        <a:xfrm>
          <a:off x="0" y="0"/>
          <a:ext cx="0" cy="0"/>
          <a:chOff x="0" y="0"/>
          <a:chExt cx="0" cy="0"/>
        </a:xfrm>
      </p:grpSpPr>
      <p:pic>
        <p:nvPicPr>
          <p:cNvPr id="2050" name="Picture 2" descr="aerial photography of buildings during nighttim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4" y="-1081088"/>
            <a:ext cx="12902306" cy="8605838"/>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pPr fontAlgn="base">
              <a:spcBef>
                <a:spcPct val="0"/>
              </a:spcBef>
              <a:spcAft>
                <a:spcPct val="0"/>
              </a:spcAft>
            </a:pPr>
            <a:fld id="{0D5A5B80-4E0E-41F8-BFF5-504EC24C412E}" type="datetime4">
              <a:rPr lang="en-GB" smtClean="0">
                <a:solidFill>
                  <a:srgbClr val="3F4548"/>
                </a:solidFill>
              </a:rPr>
              <a:pPr fontAlgn="base">
                <a:spcBef>
                  <a:spcPct val="0"/>
                </a:spcBef>
                <a:spcAft>
                  <a:spcPct val="0"/>
                </a:spcAft>
              </a:pPr>
              <a:t>13 March 2025</a:t>
            </a:fld>
            <a:endParaRPr lang="en-GB" dirty="0">
              <a:solidFill>
                <a:srgbClr val="3F4548"/>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GB"/>
          </a:p>
        </p:txBody>
      </p:sp>
      <p:sp>
        <p:nvSpPr>
          <p:cNvPr id="5" name="Slide Number Placeholder 4"/>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a:t>
            </a:fld>
            <a:endParaRPr lang="en-GB" dirty="0"/>
          </a:p>
        </p:txBody>
      </p:sp>
      <p:pic>
        <p:nvPicPr>
          <p:cNvPr id="8" name="Picture 4" descr="E:\Pants Work\Current Work\Actuaries 2011\Logos all\IFOA Logo\Lanscape - Standard\WMF logos\IFOA_logo_L_RGB_WO_text.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8249" y="260350"/>
            <a:ext cx="3229014" cy="13144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a:spLocks noGrp="1" noChangeArrowheads="1"/>
          </p:cNvSpPr>
          <p:nvPr>
            <p:ph type="ctrTitle"/>
          </p:nvPr>
        </p:nvSpPr>
        <p:spPr>
          <a:xfrm>
            <a:off x="527051" y="1721220"/>
            <a:ext cx="7169149" cy="1295399"/>
          </a:xfrm>
        </p:spPr>
        <p:txBody>
          <a:bodyPr anchor="t"/>
          <a:lstStyle>
            <a:lvl1pPr>
              <a:defRPr sz="3600">
                <a:solidFill>
                  <a:schemeClr val="bg1"/>
                </a:solidFill>
              </a:defRPr>
            </a:lvl1pPr>
          </a:lstStyle>
          <a:p>
            <a:pPr lvl="0"/>
            <a:r>
              <a:rPr lang="en-US" noProof="0"/>
              <a:t>Click to edit Master title style</a:t>
            </a:r>
            <a:endParaRPr lang="en-GB" noProof="0" dirty="0"/>
          </a:p>
        </p:txBody>
      </p:sp>
      <p:sp>
        <p:nvSpPr>
          <p:cNvPr id="10"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800">
              <a:solidFill>
                <a:srgbClr val="3F4548"/>
              </a:solidFill>
            </a:endParaRPr>
          </a:p>
        </p:txBody>
      </p:sp>
      <p:sp>
        <p:nvSpPr>
          <p:cNvPr id="11" name="Rectangle 3"/>
          <p:cNvSpPr>
            <a:spLocks noGrp="1" noChangeArrowheads="1"/>
          </p:cNvSpPr>
          <p:nvPr>
            <p:ph type="subTitle" idx="1"/>
          </p:nvPr>
        </p:nvSpPr>
        <p:spPr>
          <a:xfrm>
            <a:off x="527052" y="2368918"/>
            <a:ext cx="8161867" cy="1007740"/>
          </a:xfrm>
        </p:spPr>
        <p:txBody>
          <a:bodyPr/>
          <a:lstStyle>
            <a:lvl1pPr marL="0" indent="0">
              <a:spcBef>
                <a:spcPts val="0"/>
              </a:spcBef>
              <a:buFontTx/>
              <a:buNone/>
              <a:defRPr sz="2600">
                <a:solidFill>
                  <a:srgbClr val="00A3C8"/>
                </a:solidFill>
              </a:defRPr>
            </a:lvl1pPr>
          </a:lstStyle>
          <a:p>
            <a:pPr lvl="0"/>
            <a:r>
              <a:rPr lang="en-US" noProof="0"/>
              <a:t>Click to edit Master subtitle style</a:t>
            </a:r>
            <a:endParaRPr lang="en-GB" noProof="0" dirty="0"/>
          </a:p>
        </p:txBody>
      </p:sp>
    </p:spTree>
    <p:extLst>
      <p:ext uri="{BB962C8B-B14F-4D97-AF65-F5344CB8AC3E}">
        <p14:creationId xmlns:p14="http://schemas.microsoft.com/office/powerpoint/2010/main" val="559391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ront cover 5">
    <p:spTree>
      <p:nvGrpSpPr>
        <p:cNvPr id="1" name=""/>
        <p:cNvGrpSpPr/>
        <p:nvPr/>
      </p:nvGrpSpPr>
      <p:grpSpPr>
        <a:xfrm>
          <a:off x="0" y="0"/>
          <a:ext cx="0" cy="0"/>
          <a:chOff x="0" y="0"/>
          <a:chExt cx="0" cy="0"/>
        </a:xfrm>
      </p:grpSpPr>
      <p:pic>
        <p:nvPicPr>
          <p:cNvPr id="2052" name="Picture 4" descr="buildings near body of wat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571500"/>
            <a:ext cx="12252549" cy="817245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pPr fontAlgn="base">
              <a:spcBef>
                <a:spcPct val="0"/>
              </a:spcBef>
              <a:spcAft>
                <a:spcPct val="0"/>
              </a:spcAft>
            </a:pPr>
            <a:fld id="{0D5A5B80-4E0E-41F8-BFF5-504EC24C412E}" type="datetime4">
              <a:rPr lang="en-GB" smtClean="0">
                <a:solidFill>
                  <a:srgbClr val="3F4548"/>
                </a:solidFill>
              </a:rPr>
              <a:pPr fontAlgn="base">
                <a:spcBef>
                  <a:spcPct val="0"/>
                </a:spcBef>
                <a:spcAft>
                  <a:spcPct val="0"/>
                </a:spcAft>
              </a:pPr>
              <a:t>13 March 2025</a:t>
            </a:fld>
            <a:endParaRPr lang="en-GB" dirty="0">
              <a:solidFill>
                <a:srgbClr val="3F4548"/>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GB"/>
          </a:p>
        </p:txBody>
      </p:sp>
      <p:sp>
        <p:nvSpPr>
          <p:cNvPr id="5" name="Slide Number Placeholder 4"/>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a:t>
            </a:fld>
            <a:endParaRPr lang="en-GB" dirty="0"/>
          </a:p>
        </p:txBody>
      </p:sp>
      <p:pic>
        <p:nvPicPr>
          <p:cNvPr id="8" name="Picture 4" descr="E:\Pants Work\Current Work\Actuaries 2011\Logos all\IFOA Logo\Lanscape - Standard\WMF logos\IFOA_logo_L_RGB_WO_text.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8249" y="260350"/>
            <a:ext cx="3229014" cy="13144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a:spLocks noGrp="1" noChangeArrowheads="1"/>
          </p:cNvSpPr>
          <p:nvPr>
            <p:ph type="ctrTitle"/>
          </p:nvPr>
        </p:nvSpPr>
        <p:spPr>
          <a:xfrm>
            <a:off x="527051" y="1721220"/>
            <a:ext cx="7607299" cy="1295399"/>
          </a:xfrm>
        </p:spPr>
        <p:txBody>
          <a:bodyPr anchor="t"/>
          <a:lstStyle>
            <a:lvl1pPr>
              <a:defRPr sz="3600">
                <a:solidFill>
                  <a:srgbClr val="009CC8"/>
                </a:solidFill>
              </a:defRPr>
            </a:lvl1pPr>
          </a:lstStyle>
          <a:p>
            <a:pPr lvl="0"/>
            <a:r>
              <a:rPr lang="en-US" noProof="0"/>
              <a:t>Click to edit Master title style</a:t>
            </a:r>
            <a:endParaRPr lang="en-GB" noProof="0" dirty="0"/>
          </a:p>
        </p:txBody>
      </p:sp>
      <p:sp>
        <p:nvSpPr>
          <p:cNvPr id="10"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800">
              <a:solidFill>
                <a:srgbClr val="3F4548"/>
              </a:solidFill>
            </a:endParaRPr>
          </a:p>
        </p:txBody>
      </p:sp>
      <p:sp>
        <p:nvSpPr>
          <p:cNvPr id="12" name="Rectangle 3"/>
          <p:cNvSpPr>
            <a:spLocks noGrp="1" noChangeArrowheads="1"/>
          </p:cNvSpPr>
          <p:nvPr>
            <p:ph type="subTitle" idx="1"/>
          </p:nvPr>
        </p:nvSpPr>
        <p:spPr>
          <a:xfrm>
            <a:off x="527052" y="2368918"/>
            <a:ext cx="816186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Tree>
    <p:extLst>
      <p:ext uri="{BB962C8B-B14F-4D97-AF65-F5344CB8AC3E}">
        <p14:creationId xmlns:p14="http://schemas.microsoft.com/office/powerpoint/2010/main" val="2309751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ront cover 6">
    <p:spTree>
      <p:nvGrpSpPr>
        <p:cNvPr id="1" name=""/>
        <p:cNvGrpSpPr/>
        <p:nvPr/>
      </p:nvGrpSpPr>
      <p:grpSpPr>
        <a:xfrm>
          <a:off x="0" y="0"/>
          <a:ext cx="0" cy="0"/>
          <a:chOff x="0" y="0"/>
          <a:chExt cx="0" cy="0"/>
        </a:xfrm>
      </p:grpSpPr>
      <p:pic>
        <p:nvPicPr>
          <p:cNvPr id="1026" name="Picture 2" descr="photography of footbrid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1" y="-304800"/>
            <a:ext cx="12233691" cy="81598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6725" y="273049"/>
            <a:ext cx="3251642" cy="131400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pPr fontAlgn="base">
              <a:spcBef>
                <a:spcPct val="0"/>
              </a:spcBef>
              <a:spcAft>
                <a:spcPct val="0"/>
              </a:spcAft>
            </a:pPr>
            <a:fld id="{0D5A5B80-4E0E-41F8-BFF5-504EC24C412E}" type="datetime4">
              <a:rPr lang="en-GB" smtClean="0">
                <a:solidFill>
                  <a:srgbClr val="3F4548"/>
                </a:solidFill>
              </a:rPr>
              <a:pPr fontAlgn="base">
                <a:spcBef>
                  <a:spcPct val="0"/>
                </a:spcBef>
                <a:spcAft>
                  <a:spcPct val="0"/>
                </a:spcAft>
              </a:pPr>
              <a:t>13 March 2025</a:t>
            </a:fld>
            <a:endParaRPr lang="en-GB" dirty="0">
              <a:solidFill>
                <a:srgbClr val="3F4548"/>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GB"/>
          </a:p>
        </p:txBody>
      </p:sp>
      <p:sp>
        <p:nvSpPr>
          <p:cNvPr id="5" name="Slide Number Placeholder 4"/>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a:t>
            </a:fld>
            <a:endParaRPr lang="en-GB" dirty="0"/>
          </a:p>
        </p:txBody>
      </p:sp>
      <p:sp>
        <p:nvSpPr>
          <p:cNvPr id="9" name="Rectangle 4"/>
          <p:cNvSpPr txBox="1">
            <a:spLocks noChangeArrowheads="1"/>
          </p:cNvSpPr>
          <p:nvPr userDrawn="1"/>
        </p:nvSpPr>
        <p:spPr bwMode="auto">
          <a:xfrm>
            <a:off x="527052" y="6410325"/>
            <a:ext cx="2927349"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744C141-B97D-4979-AB76-E8E6AB76C28B}" type="datetime4">
              <a:rPr lang="en-GB" smtClean="0">
                <a:solidFill>
                  <a:srgbClr val="3F4548"/>
                </a:solidFill>
              </a:rPr>
              <a:pPr/>
              <a:t>13 March 2025</a:t>
            </a:fld>
            <a:endParaRPr lang="en-GB" dirty="0">
              <a:solidFill>
                <a:srgbClr val="3F4548"/>
              </a:solidFill>
            </a:endParaRPr>
          </a:p>
        </p:txBody>
      </p:sp>
      <p:sp>
        <p:nvSpPr>
          <p:cNvPr id="10"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800">
              <a:solidFill>
                <a:srgbClr val="3F4548"/>
              </a:solidFill>
            </a:endParaRPr>
          </a:p>
        </p:txBody>
      </p:sp>
      <p:sp>
        <p:nvSpPr>
          <p:cNvPr id="13" name="Rectangle 2"/>
          <p:cNvSpPr>
            <a:spLocks noGrp="1" noChangeArrowheads="1"/>
          </p:cNvSpPr>
          <p:nvPr>
            <p:ph type="ctrTitle"/>
          </p:nvPr>
        </p:nvSpPr>
        <p:spPr>
          <a:xfrm>
            <a:off x="527051" y="1721220"/>
            <a:ext cx="9505950" cy="1295399"/>
          </a:xfrm>
        </p:spPr>
        <p:txBody>
          <a:bodyPr anchor="t"/>
          <a:lstStyle>
            <a:lvl1pPr>
              <a:defRPr sz="3600"/>
            </a:lvl1pPr>
          </a:lstStyle>
          <a:p>
            <a:pPr lvl="0"/>
            <a:r>
              <a:rPr lang="en-US" noProof="0"/>
              <a:t>Click to edit Master title style</a:t>
            </a:r>
            <a:endParaRPr lang="en-GB" noProof="0" dirty="0"/>
          </a:p>
        </p:txBody>
      </p:sp>
      <p:sp>
        <p:nvSpPr>
          <p:cNvPr id="14" name="Rectangle 3"/>
          <p:cNvSpPr>
            <a:spLocks noGrp="1" noChangeArrowheads="1"/>
          </p:cNvSpPr>
          <p:nvPr>
            <p:ph type="subTitle" idx="1"/>
          </p:nvPr>
        </p:nvSpPr>
        <p:spPr>
          <a:xfrm>
            <a:off x="527052" y="2368918"/>
            <a:ext cx="8161867"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spTree>
    <p:extLst>
      <p:ext uri="{BB962C8B-B14F-4D97-AF65-F5344CB8AC3E}">
        <p14:creationId xmlns:p14="http://schemas.microsoft.com/office/powerpoint/2010/main" val="86120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ront cover 7">
    <p:spTree>
      <p:nvGrpSpPr>
        <p:cNvPr id="1" name=""/>
        <p:cNvGrpSpPr/>
        <p:nvPr/>
      </p:nvGrpSpPr>
      <p:grpSpPr>
        <a:xfrm>
          <a:off x="0" y="0"/>
          <a:ext cx="0" cy="0"/>
          <a:chOff x="0" y="0"/>
          <a:chExt cx="0" cy="0"/>
        </a:xfrm>
      </p:grpSpPr>
      <p:pic>
        <p:nvPicPr>
          <p:cNvPr id="1028" name="Picture 4" descr="woman sitting on corner with MacBook Air on lap"/>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153" t="8267" r="-901"/>
          <a:stretch/>
        </p:blipFill>
        <p:spPr bwMode="auto">
          <a:xfrm>
            <a:off x="-38100" y="-762000"/>
            <a:ext cx="12401550" cy="7762875"/>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pPr fontAlgn="base">
              <a:spcBef>
                <a:spcPct val="0"/>
              </a:spcBef>
              <a:spcAft>
                <a:spcPct val="0"/>
              </a:spcAft>
            </a:pPr>
            <a:fld id="{0D5A5B80-4E0E-41F8-BFF5-504EC24C412E}" type="datetime4">
              <a:rPr lang="en-GB" smtClean="0">
                <a:solidFill>
                  <a:srgbClr val="3F4548"/>
                </a:solidFill>
              </a:rPr>
              <a:pPr fontAlgn="base">
                <a:spcBef>
                  <a:spcPct val="0"/>
                </a:spcBef>
                <a:spcAft>
                  <a:spcPct val="0"/>
                </a:spcAft>
              </a:pPr>
              <a:t>13 March 2025</a:t>
            </a:fld>
            <a:endParaRPr lang="en-GB" dirty="0">
              <a:solidFill>
                <a:srgbClr val="3F4548"/>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GB"/>
          </a:p>
        </p:txBody>
      </p:sp>
      <p:sp>
        <p:nvSpPr>
          <p:cNvPr id="5" name="Slide Number Placeholder 4"/>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a:t>
            </a:fld>
            <a:endParaRPr lang="en-GB"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6725" y="273049"/>
            <a:ext cx="3251642" cy="1314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a:spLocks noGrp="1" noChangeArrowheads="1"/>
          </p:cNvSpPr>
          <p:nvPr>
            <p:ph type="ctrTitle"/>
          </p:nvPr>
        </p:nvSpPr>
        <p:spPr>
          <a:xfrm>
            <a:off x="527051" y="1721220"/>
            <a:ext cx="9505950" cy="1295399"/>
          </a:xfrm>
        </p:spPr>
        <p:txBody>
          <a:bodyPr anchor="t"/>
          <a:lstStyle>
            <a:lvl1pPr>
              <a:defRPr sz="3600">
                <a:solidFill>
                  <a:srgbClr val="009CC8"/>
                </a:solidFill>
              </a:defRPr>
            </a:lvl1pPr>
          </a:lstStyle>
          <a:p>
            <a:pPr lvl="0"/>
            <a:r>
              <a:rPr lang="en-US" noProof="0"/>
              <a:t>Click to edit Master title style</a:t>
            </a:r>
            <a:endParaRPr lang="en-GB" noProof="0" dirty="0"/>
          </a:p>
        </p:txBody>
      </p:sp>
      <p:sp>
        <p:nvSpPr>
          <p:cNvPr id="10" name="Rectangle 3"/>
          <p:cNvSpPr>
            <a:spLocks noGrp="1" noChangeArrowheads="1"/>
          </p:cNvSpPr>
          <p:nvPr>
            <p:ph type="subTitle" idx="1"/>
          </p:nvPr>
        </p:nvSpPr>
        <p:spPr>
          <a:xfrm>
            <a:off x="527052" y="2368918"/>
            <a:ext cx="8161867"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sp>
        <p:nvSpPr>
          <p:cNvPr id="11"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800">
              <a:solidFill>
                <a:srgbClr val="3F4548"/>
              </a:solidFill>
            </a:endParaRPr>
          </a:p>
        </p:txBody>
      </p:sp>
    </p:spTree>
    <p:extLst>
      <p:ext uri="{BB962C8B-B14F-4D97-AF65-F5344CB8AC3E}">
        <p14:creationId xmlns:p14="http://schemas.microsoft.com/office/powerpoint/2010/main" val="655462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ront cover 8">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dt" sz="half" idx="2"/>
          </p:nvPr>
        </p:nvSpPr>
        <p:spPr>
          <a:xfrm>
            <a:off x="527052" y="6410325"/>
            <a:ext cx="2927349" cy="331788"/>
          </a:xfrm>
        </p:spPr>
        <p:txBody>
          <a:bodyPr/>
          <a:lstStyle>
            <a:lvl1pPr>
              <a:defRPr>
                <a:solidFill>
                  <a:schemeClr val="bg1"/>
                </a:solidFill>
              </a:defRPr>
            </a:lvl1pPr>
          </a:lstStyle>
          <a:p>
            <a:fld id="{1744C141-B97D-4979-AB76-E8E6AB76C28B}" type="datetime4">
              <a:rPr lang="en-GB" smtClean="0"/>
              <a:pPr/>
              <a:t>13 March 2025</a:t>
            </a:fld>
            <a:endParaRPr lang="en-GB" dirty="0"/>
          </a:p>
        </p:txBody>
      </p:sp>
      <p:pic>
        <p:nvPicPr>
          <p:cNvPr id="6" name="Picture 4" descr="E:\Pants Work\Current Work\Actuaries 2011\Logos all\IFOA Logo\Lanscape - Standard\WMF logos\IFOA_logo_L_RGB_WO_text.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8249" y="260350"/>
            <a:ext cx="3229014" cy="1314450"/>
          </a:xfrm>
          <a:prstGeom prst="rect">
            <a:avLst/>
          </a:prstGeom>
          <a:noFill/>
          <a:extLst>
            <a:ext uri="{909E8E84-426E-40DD-AFC4-6F175D3DCCD1}">
              <a14:hiddenFill xmlns:a14="http://schemas.microsoft.com/office/drawing/2010/main">
                <a:solidFill>
                  <a:srgbClr val="FFFFFF"/>
                </a:solidFill>
              </a14:hiddenFill>
            </a:ext>
          </a:extLst>
        </p:spPr>
      </p:pic>
      <p:sp>
        <p:nvSpPr>
          <p:cNvPr id="7"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800">
              <a:solidFill>
                <a:srgbClr val="3F4548"/>
              </a:solidFill>
            </a:endParaRPr>
          </a:p>
        </p:txBody>
      </p:sp>
      <p:sp>
        <p:nvSpPr>
          <p:cNvPr id="8" name="Rectangle 2"/>
          <p:cNvSpPr>
            <a:spLocks noGrp="1" noChangeArrowheads="1"/>
          </p:cNvSpPr>
          <p:nvPr>
            <p:ph type="ctrTitle"/>
          </p:nvPr>
        </p:nvSpPr>
        <p:spPr>
          <a:xfrm>
            <a:off x="527051" y="1721220"/>
            <a:ext cx="9505950" cy="1295399"/>
          </a:xfrm>
        </p:spPr>
        <p:txBody>
          <a:bodyPr anchor="t"/>
          <a:lstStyle>
            <a:lvl1pPr>
              <a:defRPr sz="3600">
                <a:ln>
                  <a:noFill/>
                </a:ln>
                <a:solidFill>
                  <a:srgbClr val="00A3C8"/>
                </a:solidFill>
              </a:defRPr>
            </a:lvl1pPr>
          </a:lstStyle>
          <a:p>
            <a:pPr lvl="0"/>
            <a:r>
              <a:rPr lang="en-US" noProof="0"/>
              <a:t>Click to edit Master title style</a:t>
            </a:r>
            <a:endParaRPr lang="en-GB" noProof="0" dirty="0"/>
          </a:p>
        </p:txBody>
      </p:sp>
      <p:sp>
        <p:nvSpPr>
          <p:cNvPr id="9" name="Rectangle 3"/>
          <p:cNvSpPr>
            <a:spLocks noGrp="1" noChangeArrowheads="1"/>
          </p:cNvSpPr>
          <p:nvPr>
            <p:ph type="subTitle" idx="1"/>
          </p:nvPr>
        </p:nvSpPr>
        <p:spPr>
          <a:xfrm>
            <a:off x="527052" y="2368918"/>
            <a:ext cx="8161867"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spTree>
    <p:extLst>
      <p:ext uri="{BB962C8B-B14F-4D97-AF65-F5344CB8AC3E}">
        <p14:creationId xmlns:p14="http://schemas.microsoft.com/office/powerpoint/2010/main" val="3931848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ront cover 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fontAlgn="base">
              <a:spcBef>
                <a:spcPct val="0"/>
              </a:spcBef>
              <a:spcAft>
                <a:spcPct val="0"/>
              </a:spcAft>
            </a:pPr>
            <a:fld id="{0D5A5B80-4E0E-41F8-BFF5-504EC24C412E}" type="datetime4">
              <a:rPr lang="en-GB" smtClean="0">
                <a:solidFill>
                  <a:srgbClr val="3F4548"/>
                </a:solidFill>
              </a:rPr>
              <a:pPr fontAlgn="base">
                <a:spcBef>
                  <a:spcPct val="0"/>
                </a:spcBef>
                <a:spcAft>
                  <a:spcPct val="0"/>
                </a:spcAft>
              </a:pPr>
              <a:t>13 March 2025</a:t>
            </a:fld>
            <a:endParaRPr lang="en-GB" dirty="0">
              <a:solidFill>
                <a:srgbClr val="3F4548"/>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GB"/>
          </a:p>
        </p:txBody>
      </p:sp>
      <p:sp>
        <p:nvSpPr>
          <p:cNvPr id="5" name="Slide Number Placeholder 4"/>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a:t>
            </a:fld>
            <a:endParaRPr lang="en-GB" dirty="0"/>
          </a:p>
        </p:txBody>
      </p:sp>
      <p:pic>
        <p:nvPicPr>
          <p:cNvPr id="8194" name="Picture 2" descr="white ladders"/>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9010" b="1503"/>
          <a:stretch/>
        </p:blipFill>
        <p:spPr bwMode="auto">
          <a:xfrm>
            <a:off x="0" y="-152400"/>
            <a:ext cx="12192000" cy="72771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E:\Pants Work\Current Work\Actuaries 2011\Logos all\IFOA Logo\Lanscape - Standard\WMF logos\IFOA_logo_L_RGB_WO_text.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8249" y="260350"/>
            <a:ext cx="3229014" cy="13144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userDrawn="1"/>
        </p:nvSpPr>
        <p:spPr bwMode="auto">
          <a:xfrm>
            <a:off x="527051" y="1721220"/>
            <a:ext cx="9505950" cy="1295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b="1">
                <a:ln>
                  <a:noFill/>
                </a:ln>
                <a:solidFill>
                  <a:srgbClr val="00A3C8"/>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a:lstStyle>
          <a:p>
            <a:r>
              <a:rPr lang="en-US" kern="0"/>
              <a:t>Click to edit Master title style</a:t>
            </a:r>
            <a:endParaRPr lang="en-GB" kern="0" dirty="0"/>
          </a:p>
        </p:txBody>
      </p:sp>
      <p:sp>
        <p:nvSpPr>
          <p:cNvPr id="9" name="Rectangle 3"/>
          <p:cNvSpPr>
            <a:spLocks noGrp="1" noChangeArrowheads="1"/>
          </p:cNvSpPr>
          <p:nvPr>
            <p:ph type="subTitle" idx="1"/>
          </p:nvPr>
        </p:nvSpPr>
        <p:spPr>
          <a:xfrm>
            <a:off x="527052" y="2368918"/>
            <a:ext cx="816186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Tree>
    <p:extLst>
      <p:ext uri="{BB962C8B-B14F-4D97-AF65-F5344CB8AC3E}">
        <p14:creationId xmlns:p14="http://schemas.microsoft.com/office/powerpoint/2010/main" val="680064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2" y="404813"/>
            <a:ext cx="1105534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527052" y="1557338"/>
            <a:ext cx="11055349"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28" name="Rectangle 4"/>
          <p:cNvSpPr>
            <a:spLocks noGrp="1" noChangeArrowheads="1"/>
          </p:cNvSpPr>
          <p:nvPr>
            <p:ph type="dt" sz="half" idx="2"/>
          </p:nvPr>
        </p:nvSpPr>
        <p:spPr bwMode="auto">
          <a:xfrm>
            <a:off x="527052" y="6410325"/>
            <a:ext cx="2688166"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fontAlgn="base">
              <a:spcBef>
                <a:spcPct val="0"/>
              </a:spcBef>
              <a:spcAft>
                <a:spcPct val="0"/>
              </a:spcAft>
            </a:pPr>
            <a:fld id="{0D5A5B80-4E0E-41F8-BFF5-504EC24C412E}" type="datetime4">
              <a:rPr lang="en-GB" smtClean="0">
                <a:solidFill>
                  <a:srgbClr val="3F4548"/>
                </a:solidFill>
              </a:rPr>
              <a:pPr fontAlgn="base">
                <a:spcBef>
                  <a:spcPct val="0"/>
                </a:spcBef>
                <a:spcAft>
                  <a:spcPct val="0"/>
                </a:spcAft>
              </a:pPr>
              <a:t>13 March 2025</a:t>
            </a:fld>
            <a:endParaRPr lang="en-GB" dirty="0">
              <a:solidFill>
                <a:srgbClr val="3F4548"/>
              </a:solidFill>
            </a:endParaRPr>
          </a:p>
        </p:txBody>
      </p:sp>
      <p:sp>
        <p:nvSpPr>
          <p:cNvPr id="1029" name="Rectangle 5"/>
          <p:cNvSpPr>
            <a:spLocks noGrp="1" noChangeArrowheads="1"/>
          </p:cNvSpPr>
          <p:nvPr>
            <p:ph type="ftr" sz="quarter" idx="3"/>
          </p:nvPr>
        </p:nvSpPr>
        <p:spPr bwMode="auto">
          <a:xfrm>
            <a:off x="3215219" y="6410325"/>
            <a:ext cx="5761567"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3F4548"/>
                </a:solidFill>
              </a:defRPr>
            </a:lvl1pPr>
          </a:lstStyle>
          <a:p>
            <a:pPr fontAlgn="base">
              <a:spcBef>
                <a:spcPct val="0"/>
              </a:spcBef>
              <a:spcAft>
                <a:spcPct val="0"/>
              </a:spcAft>
            </a:pPr>
            <a:endParaRPr lang="en-GB"/>
          </a:p>
        </p:txBody>
      </p:sp>
      <p:sp>
        <p:nvSpPr>
          <p:cNvPr id="1030" name="Rectangle 6"/>
          <p:cNvSpPr>
            <a:spLocks noGrp="1" noChangeArrowheads="1"/>
          </p:cNvSpPr>
          <p:nvPr>
            <p:ph type="sldNum" sz="quarter" idx="4"/>
          </p:nvPr>
        </p:nvSpPr>
        <p:spPr bwMode="auto">
          <a:xfrm>
            <a:off x="10801351" y="6402390"/>
            <a:ext cx="863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3F4548"/>
                </a:solidFill>
              </a:defRPr>
            </a:lvl1pPr>
          </a:lstStyle>
          <a:p>
            <a:pPr fontAlgn="base">
              <a:spcBef>
                <a:spcPct val="0"/>
              </a:spcBef>
              <a:spcAft>
                <a:spcPct val="0"/>
              </a:spcAft>
            </a:pPr>
            <a:fld id="{65C5C0B4-F90D-4B90-B187-E84366B07232}" type="slidenum">
              <a:rPr lang="en-GB" smtClean="0"/>
              <a:pPr fontAlgn="base">
                <a:spcBef>
                  <a:spcPct val="0"/>
                </a:spcBef>
                <a:spcAft>
                  <a:spcPct val="0"/>
                </a:spcAft>
              </a:pPr>
              <a:t>‹#›</a:t>
            </a:fld>
            <a:endParaRPr lang="en-GB" dirty="0"/>
          </a:p>
        </p:txBody>
      </p:sp>
      <p:sp>
        <p:nvSpPr>
          <p:cNvPr id="1031" name="Line 7"/>
          <p:cNvSpPr>
            <a:spLocks noChangeShapeType="1"/>
          </p:cNvSpPr>
          <p:nvPr/>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800">
              <a:solidFill>
                <a:srgbClr val="3F4548"/>
              </a:solidFill>
            </a:endParaRPr>
          </a:p>
        </p:txBody>
      </p:sp>
      <p:grpSp>
        <p:nvGrpSpPr>
          <p:cNvPr id="10" name="Group 64"/>
          <p:cNvGrpSpPr/>
          <p:nvPr/>
        </p:nvGrpSpPr>
        <p:grpSpPr>
          <a:xfrm>
            <a:off x="-3861359" y="0"/>
            <a:ext cx="3714777" cy="6858000"/>
            <a:chOff x="-3137354" y="0"/>
            <a:chExt cx="3018256" cy="6858000"/>
          </a:xfrm>
        </p:grpSpPr>
        <p:sp>
          <p:nvSpPr>
            <p:cNvPr id="12" name="Rectangle 1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dirty="0">
                <a:solidFill>
                  <a:prstClr val="white"/>
                </a:solidFill>
              </a:endParaRPr>
            </a:p>
          </p:txBody>
        </p:sp>
        <p:sp>
          <p:nvSpPr>
            <p:cNvPr id="13" name="TextBox 12"/>
            <p:cNvSpPr txBox="1"/>
            <p:nvPr userDrawn="1"/>
          </p:nvSpPr>
          <p:spPr>
            <a:xfrm>
              <a:off x="-2982572" y="99308"/>
              <a:ext cx="2839661" cy="153888"/>
            </a:xfrm>
            <a:prstGeom prst="rect">
              <a:avLst/>
            </a:prstGeom>
            <a:noFill/>
          </p:spPr>
          <p:txBody>
            <a:bodyPr wrap="square" lIns="0" tIns="0" rIns="0" bIns="0" rtlCol="0">
              <a:spAutoFit/>
            </a:bodyPr>
            <a:lstStyle/>
            <a:p>
              <a:pPr fontAlgn="base">
                <a:spcBef>
                  <a:spcPct val="0"/>
                </a:spcBef>
                <a:spcAft>
                  <a:spcPct val="0"/>
                </a:spcAft>
              </a:pPr>
              <a:r>
                <a:rPr lang="en-GB" sz="1000" b="1" dirty="0">
                  <a:solidFill>
                    <a:srgbClr val="113458"/>
                  </a:solidFill>
                </a:rPr>
                <a:t>Colour palette for PowerPoint presentations</a:t>
              </a:r>
              <a:endParaRPr lang="en-US" sz="1000" b="1" dirty="0">
                <a:solidFill>
                  <a:srgbClr val="113458"/>
                </a:solidFill>
              </a:endParaRPr>
            </a:p>
          </p:txBody>
        </p:sp>
        <p:grpSp>
          <p:nvGrpSpPr>
            <p:cNvPr id="14" name="Group 58"/>
            <p:cNvGrpSpPr/>
            <p:nvPr userDrawn="1"/>
          </p:nvGrpSpPr>
          <p:grpSpPr>
            <a:xfrm>
              <a:off x="-2982571" y="476672"/>
              <a:ext cx="2863473" cy="307777"/>
              <a:chOff x="-2982571" y="476672"/>
              <a:chExt cx="2863473" cy="307777"/>
            </a:xfrm>
          </p:grpSpPr>
          <p:sp>
            <p:nvSpPr>
              <p:cNvPr id="5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57" name="TextBox 11"/>
              <p:cNvSpPr txBox="1"/>
              <p:nvPr userDrawn="1"/>
            </p:nvSpPr>
            <p:spPr>
              <a:xfrm>
                <a:off x="-2518224" y="476672"/>
                <a:ext cx="2399126"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Dark blue</a:t>
                </a:r>
              </a:p>
              <a:p>
                <a:pPr fontAlgn="base">
                  <a:spcBef>
                    <a:spcPct val="0"/>
                  </a:spcBef>
                  <a:spcAft>
                    <a:spcPct val="0"/>
                  </a:spcAft>
                </a:pPr>
                <a:r>
                  <a:rPr lang="en-GB" sz="1000" dirty="0">
                    <a:solidFill>
                      <a:srgbClr val="3F4548"/>
                    </a:solidFill>
                  </a:rPr>
                  <a:t>R17  G52  B88</a:t>
                </a:r>
                <a:endParaRPr lang="en-US" sz="1000" dirty="0">
                  <a:solidFill>
                    <a:srgbClr val="3F4548"/>
                  </a:solidFill>
                </a:endParaRPr>
              </a:p>
            </p:txBody>
          </p:sp>
        </p:grpSp>
        <p:grpSp>
          <p:nvGrpSpPr>
            <p:cNvPr id="15" name="Group 13"/>
            <p:cNvGrpSpPr/>
            <p:nvPr userDrawn="1"/>
          </p:nvGrpSpPr>
          <p:grpSpPr>
            <a:xfrm>
              <a:off x="-2982575" y="882170"/>
              <a:ext cx="2863476" cy="307777"/>
              <a:chOff x="-2928990" y="365095"/>
              <a:chExt cx="2643206" cy="307777"/>
            </a:xfrm>
          </p:grpSpPr>
          <p:sp>
            <p:nvSpPr>
              <p:cNvPr id="54" name="Rectangle 14"/>
              <p:cNvSpPr/>
              <p:nvPr userDrawn="1"/>
            </p:nvSpPr>
            <p:spPr>
              <a:xfrm>
                <a:off x="-2928990" y="365095"/>
                <a:ext cx="285752" cy="285752"/>
              </a:xfrm>
              <a:prstGeom prst="rect">
                <a:avLst/>
              </a:prstGeom>
              <a:solidFill>
                <a:srgbClr val="D9AB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55" name="TextBox 15"/>
              <p:cNvSpPr txBox="1"/>
              <p:nvPr userDrawn="1"/>
            </p:nvSpPr>
            <p:spPr>
              <a:xfrm>
                <a:off x="-2500362" y="365095"/>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Gold</a:t>
                </a:r>
              </a:p>
              <a:p>
                <a:pPr fontAlgn="base">
                  <a:spcBef>
                    <a:spcPct val="0"/>
                  </a:spcBef>
                  <a:spcAft>
                    <a:spcPct val="0"/>
                  </a:spcAft>
                </a:pPr>
                <a:r>
                  <a:rPr lang="en-GB" sz="1000" dirty="0">
                    <a:solidFill>
                      <a:srgbClr val="3F4548"/>
                    </a:solidFill>
                  </a:rPr>
                  <a:t>R217  G171  B22</a:t>
                </a:r>
                <a:endParaRPr lang="en-US" sz="800" dirty="0">
                  <a:solidFill>
                    <a:srgbClr val="3F4548"/>
                  </a:solidFill>
                </a:endParaRPr>
              </a:p>
            </p:txBody>
          </p:sp>
        </p:grpSp>
        <p:grpSp>
          <p:nvGrpSpPr>
            <p:cNvPr id="16" name="Group 16"/>
            <p:cNvGrpSpPr/>
            <p:nvPr userDrawn="1"/>
          </p:nvGrpSpPr>
          <p:grpSpPr>
            <a:xfrm>
              <a:off x="-2982575" y="1277829"/>
              <a:ext cx="2863476" cy="307777"/>
              <a:chOff x="-2928990" y="63509"/>
              <a:chExt cx="2643206" cy="307777"/>
            </a:xfrm>
          </p:grpSpPr>
          <p:sp>
            <p:nvSpPr>
              <p:cNvPr id="52" name="Rectangle 17"/>
              <p:cNvSpPr/>
              <p:nvPr userDrawn="1"/>
            </p:nvSpPr>
            <p:spPr>
              <a:xfrm>
                <a:off x="-2928990" y="63509"/>
                <a:ext cx="285752" cy="285752"/>
              </a:xfrm>
              <a:prstGeom prst="rect">
                <a:avLst/>
              </a:prstGeom>
              <a:solidFill>
                <a:srgbClr val="409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53" name="TextBox 18"/>
              <p:cNvSpPr txBox="1"/>
              <p:nvPr userDrawn="1"/>
            </p:nvSpPr>
            <p:spPr>
              <a:xfrm>
                <a:off x="-2500362" y="63509"/>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Mid blue</a:t>
                </a:r>
              </a:p>
              <a:p>
                <a:pPr fontAlgn="base">
                  <a:spcBef>
                    <a:spcPct val="0"/>
                  </a:spcBef>
                  <a:spcAft>
                    <a:spcPct val="0"/>
                  </a:spcAft>
                </a:pPr>
                <a:r>
                  <a:rPr lang="en-GB" sz="1000" dirty="0">
                    <a:solidFill>
                      <a:srgbClr val="3F4548"/>
                    </a:solidFill>
                  </a:rPr>
                  <a:t>R64  G150  B184</a:t>
                </a:r>
                <a:endParaRPr lang="en-US" sz="1000" dirty="0">
                  <a:solidFill>
                    <a:srgbClr val="3F4548"/>
                  </a:solidFill>
                </a:endParaRPr>
              </a:p>
            </p:txBody>
          </p:sp>
        </p:grpSp>
        <p:sp>
          <p:nvSpPr>
            <p:cNvPr id="17" name="TextBox 16"/>
            <p:cNvSpPr txBox="1"/>
            <p:nvPr userDrawn="1"/>
          </p:nvSpPr>
          <p:spPr>
            <a:xfrm>
              <a:off x="-2982571" y="2122984"/>
              <a:ext cx="2399126" cy="153888"/>
            </a:xfrm>
            <a:prstGeom prst="rect">
              <a:avLst/>
            </a:prstGeom>
            <a:noFill/>
          </p:spPr>
          <p:txBody>
            <a:bodyPr wrap="square" lIns="0" tIns="0" rIns="0" bIns="0" rtlCol="0">
              <a:spAutoFit/>
            </a:bodyPr>
            <a:lstStyle/>
            <a:p>
              <a:pPr fontAlgn="base">
                <a:spcBef>
                  <a:spcPct val="0"/>
                </a:spcBef>
                <a:spcAft>
                  <a:spcPct val="0"/>
                </a:spcAft>
              </a:pPr>
              <a:r>
                <a:rPr lang="en-GB" sz="1000" b="1" dirty="0">
                  <a:solidFill>
                    <a:srgbClr val="4096B8"/>
                  </a:solidFill>
                </a:rPr>
                <a:t>Secondary colour palette</a:t>
              </a:r>
              <a:endParaRPr lang="en-US" sz="1000" b="1" dirty="0">
                <a:solidFill>
                  <a:srgbClr val="4096B8"/>
                </a:solidFill>
              </a:endParaRPr>
            </a:p>
          </p:txBody>
        </p:sp>
        <p:sp>
          <p:nvSpPr>
            <p:cNvPr id="18" name="TextBox 17"/>
            <p:cNvSpPr txBox="1"/>
            <p:nvPr userDrawn="1"/>
          </p:nvSpPr>
          <p:spPr>
            <a:xfrm>
              <a:off x="-2982571" y="260648"/>
              <a:ext cx="2399126" cy="153888"/>
            </a:xfrm>
            <a:prstGeom prst="rect">
              <a:avLst/>
            </a:prstGeom>
            <a:noFill/>
          </p:spPr>
          <p:txBody>
            <a:bodyPr wrap="square" lIns="0" tIns="0" rIns="0" bIns="0" rtlCol="0">
              <a:spAutoFit/>
            </a:bodyPr>
            <a:lstStyle/>
            <a:p>
              <a:pPr fontAlgn="base">
                <a:spcBef>
                  <a:spcPct val="0"/>
                </a:spcBef>
                <a:spcAft>
                  <a:spcPct val="0"/>
                </a:spcAft>
                <a:tabLst>
                  <a:tab pos="2419350" algn="l"/>
                </a:tabLst>
              </a:pPr>
              <a:r>
                <a:rPr lang="en-GB" sz="1000" b="1" dirty="0">
                  <a:solidFill>
                    <a:srgbClr val="4096B8"/>
                  </a:solidFill>
                </a:rPr>
                <a:t>Primary colour palette</a:t>
              </a:r>
              <a:endParaRPr lang="en-US" sz="1000" b="1" dirty="0">
                <a:solidFill>
                  <a:srgbClr val="4096B8"/>
                </a:solidFill>
              </a:endParaRPr>
            </a:p>
          </p:txBody>
        </p:sp>
        <p:grpSp>
          <p:nvGrpSpPr>
            <p:cNvPr id="19" name="Group 24"/>
            <p:cNvGrpSpPr/>
            <p:nvPr userDrawn="1"/>
          </p:nvGrpSpPr>
          <p:grpSpPr>
            <a:xfrm>
              <a:off x="-2982575" y="1688965"/>
              <a:ext cx="2863476" cy="307777"/>
              <a:chOff x="-2928990" y="63509"/>
              <a:chExt cx="2643206" cy="307777"/>
            </a:xfrm>
          </p:grpSpPr>
          <p:sp>
            <p:nvSpPr>
              <p:cNvPr id="50" name="Rectangle 4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51" name="TextBox 50"/>
              <p:cNvSpPr txBox="1"/>
              <p:nvPr userDrawn="1"/>
            </p:nvSpPr>
            <p:spPr>
              <a:xfrm>
                <a:off x="-2500362" y="63509"/>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Light grey</a:t>
                </a:r>
              </a:p>
              <a:p>
                <a:pPr fontAlgn="base">
                  <a:spcBef>
                    <a:spcPct val="0"/>
                  </a:spcBef>
                  <a:spcAft>
                    <a:spcPct val="0"/>
                  </a:spcAft>
                </a:pPr>
                <a:r>
                  <a:rPr lang="en-GB" sz="1000" dirty="0">
                    <a:solidFill>
                      <a:srgbClr val="3F4548"/>
                    </a:solidFill>
                  </a:rPr>
                  <a:t>R220  G221  B217</a:t>
                </a:r>
                <a:endParaRPr lang="en-US" sz="1000" dirty="0">
                  <a:solidFill>
                    <a:srgbClr val="3F4548"/>
                  </a:solidFill>
                </a:endParaRPr>
              </a:p>
            </p:txBody>
          </p:sp>
        </p:grpSp>
        <p:grpSp>
          <p:nvGrpSpPr>
            <p:cNvPr id="20" name="Group 27"/>
            <p:cNvGrpSpPr/>
            <p:nvPr userDrawn="1"/>
          </p:nvGrpSpPr>
          <p:grpSpPr>
            <a:xfrm>
              <a:off x="-2982575" y="2733370"/>
              <a:ext cx="2863476" cy="307777"/>
              <a:chOff x="-2928990" y="696778"/>
              <a:chExt cx="2643206" cy="307777"/>
            </a:xfrm>
          </p:grpSpPr>
          <p:sp>
            <p:nvSpPr>
              <p:cNvPr id="48" name="Rectangle 4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49" name="TextBox 48"/>
              <p:cNvSpPr txBox="1"/>
              <p:nvPr userDrawn="1"/>
            </p:nvSpPr>
            <p:spPr>
              <a:xfrm>
                <a:off x="-2500362" y="696778"/>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Pea green</a:t>
                </a:r>
              </a:p>
              <a:p>
                <a:pPr fontAlgn="base">
                  <a:spcBef>
                    <a:spcPct val="0"/>
                  </a:spcBef>
                  <a:spcAft>
                    <a:spcPct val="0"/>
                  </a:spcAft>
                </a:pPr>
                <a:r>
                  <a:rPr lang="en-GB" sz="1000" dirty="0">
                    <a:solidFill>
                      <a:srgbClr val="3F4548"/>
                    </a:solidFill>
                  </a:rPr>
                  <a:t>R121  G163  B42</a:t>
                </a:r>
                <a:endParaRPr lang="en-US" sz="1000" dirty="0">
                  <a:solidFill>
                    <a:srgbClr val="3F4548"/>
                  </a:solidFill>
                </a:endParaRPr>
              </a:p>
            </p:txBody>
          </p:sp>
        </p:grpSp>
        <p:grpSp>
          <p:nvGrpSpPr>
            <p:cNvPr id="21" name="Group 60"/>
            <p:cNvGrpSpPr/>
            <p:nvPr userDrawn="1"/>
          </p:nvGrpSpPr>
          <p:grpSpPr>
            <a:xfrm>
              <a:off x="-2982571" y="3144506"/>
              <a:ext cx="2863473" cy="307777"/>
              <a:chOff x="-2982571" y="3144506"/>
              <a:chExt cx="2863473" cy="307777"/>
            </a:xfrm>
          </p:grpSpPr>
          <p:sp>
            <p:nvSpPr>
              <p:cNvPr id="46" name="Rectangle 4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47" name="TextBox 46"/>
              <p:cNvSpPr txBox="1"/>
              <p:nvPr userDrawn="1"/>
            </p:nvSpPr>
            <p:spPr>
              <a:xfrm>
                <a:off x="-2518224" y="3144506"/>
                <a:ext cx="2399126"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Forest green</a:t>
                </a:r>
              </a:p>
              <a:p>
                <a:pPr fontAlgn="base">
                  <a:spcBef>
                    <a:spcPct val="0"/>
                  </a:spcBef>
                  <a:spcAft>
                    <a:spcPct val="0"/>
                  </a:spcAft>
                </a:pPr>
                <a:r>
                  <a:rPr lang="en-GB" sz="1000" dirty="0">
                    <a:solidFill>
                      <a:srgbClr val="3F4548"/>
                    </a:solidFill>
                  </a:rPr>
                  <a:t>R0 G132  B82</a:t>
                </a:r>
                <a:endParaRPr lang="en-US" sz="1000" dirty="0">
                  <a:solidFill>
                    <a:srgbClr val="3F4548"/>
                  </a:solidFill>
                </a:endParaRPr>
              </a:p>
            </p:txBody>
          </p:sp>
        </p:grpSp>
        <p:grpSp>
          <p:nvGrpSpPr>
            <p:cNvPr id="22" name="Group 33"/>
            <p:cNvGrpSpPr/>
            <p:nvPr userDrawn="1"/>
          </p:nvGrpSpPr>
          <p:grpSpPr>
            <a:xfrm>
              <a:off x="-2982575" y="3555642"/>
              <a:ext cx="2863476" cy="307777"/>
              <a:chOff x="-2928990" y="696778"/>
              <a:chExt cx="2643206" cy="307777"/>
            </a:xfrm>
          </p:grpSpPr>
          <p:sp>
            <p:nvSpPr>
              <p:cNvPr id="44" name="Rectangle 4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45" name="TextBox 44"/>
              <p:cNvSpPr txBox="1"/>
              <p:nvPr userDrawn="1"/>
            </p:nvSpPr>
            <p:spPr>
              <a:xfrm>
                <a:off x="-2500362" y="696778"/>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Bottle green</a:t>
                </a:r>
              </a:p>
              <a:p>
                <a:pPr fontAlgn="base">
                  <a:spcBef>
                    <a:spcPct val="0"/>
                  </a:spcBef>
                  <a:spcAft>
                    <a:spcPct val="0"/>
                  </a:spcAft>
                </a:pPr>
                <a:r>
                  <a:rPr lang="en-GB" sz="1000" dirty="0">
                    <a:solidFill>
                      <a:srgbClr val="3F4548"/>
                    </a:solidFill>
                  </a:rPr>
                  <a:t>R17  G179  B162</a:t>
                </a:r>
                <a:endParaRPr lang="en-US" sz="1000" dirty="0">
                  <a:solidFill>
                    <a:srgbClr val="3F4548"/>
                  </a:solidFill>
                </a:endParaRPr>
              </a:p>
            </p:txBody>
          </p:sp>
        </p:grpSp>
        <p:grpSp>
          <p:nvGrpSpPr>
            <p:cNvPr id="23" name="Group 36"/>
            <p:cNvGrpSpPr/>
            <p:nvPr userDrawn="1"/>
          </p:nvGrpSpPr>
          <p:grpSpPr>
            <a:xfrm>
              <a:off x="-2982575" y="3966778"/>
              <a:ext cx="2863476" cy="307777"/>
              <a:chOff x="-2928990" y="696778"/>
              <a:chExt cx="2643206" cy="307777"/>
            </a:xfrm>
          </p:grpSpPr>
          <p:sp>
            <p:nvSpPr>
              <p:cNvPr id="42" name="Rectangle 4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43" name="TextBox 42"/>
              <p:cNvSpPr txBox="1"/>
              <p:nvPr userDrawn="1"/>
            </p:nvSpPr>
            <p:spPr>
              <a:xfrm>
                <a:off x="-2500362" y="696778"/>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Cyan</a:t>
                </a:r>
              </a:p>
              <a:p>
                <a:pPr fontAlgn="base">
                  <a:spcBef>
                    <a:spcPct val="0"/>
                  </a:spcBef>
                  <a:spcAft>
                    <a:spcPct val="0"/>
                  </a:spcAft>
                </a:pPr>
                <a:r>
                  <a:rPr lang="en-GB" sz="1000" dirty="0">
                    <a:solidFill>
                      <a:srgbClr val="3F4548"/>
                    </a:solidFill>
                  </a:rPr>
                  <a:t>R0  G156  B200</a:t>
                </a:r>
                <a:endParaRPr lang="en-US" sz="1000" dirty="0">
                  <a:solidFill>
                    <a:srgbClr val="3F4548"/>
                  </a:solidFill>
                </a:endParaRPr>
              </a:p>
            </p:txBody>
          </p:sp>
        </p:grpSp>
        <p:grpSp>
          <p:nvGrpSpPr>
            <p:cNvPr id="24" name="Group 63"/>
            <p:cNvGrpSpPr/>
            <p:nvPr userDrawn="1"/>
          </p:nvGrpSpPr>
          <p:grpSpPr>
            <a:xfrm>
              <a:off x="-2982571" y="4377914"/>
              <a:ext cx="2863473" cy="307777"/>
              <a:chOff x="-2982571" y="4377914"/>
              <a:chExt cx="2863473" cy="307777"/>
            </a:xfrm>
          </p:grpSpPr>
          <p:sp>
            <p:nvSpPr>
              <p:cNvPr id="40" name="Rectangle 3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41" name="TextBox 40"/>
              <p:cNvSpPr txBox="1"/>
              <p:nvPr userDrawn="1"/>
            </p:nvSpPr>
            <p:spPr>
              <a:xfrm>
                <a:off x="-2518224" y="4377914"/>
                <a:ext cx="2399126"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Light blue</a:t>
                </a:r>
              </a:p>
              <a:p>
                <a:pPr fontAlgn="base">
                  <a:spcBef>
                    <a:spcPct val="0"/>
                  </a:spcBef>
                  <a:spcAft>
                    <a:spcPct val="0"/>
                  </a:spcAft>
                </a:pPr>
                <a:r>
                  <a:rPr lang="en-GB" sz="1000" dirty="0">
                    <a:solidFill>
                      <a:srgbClr val="3F4548"/>
                    </a:solidFill>
                  </a:rPr>
                  <a:t>R124  G179  B225</a:t>
                </a:r>
                <a:endParaRPr lang="en-US" sz="1000" dirty="0">
                  <a:solidFill>
                    <a:srgbClr val="3F4548"/>
                  </a:solidFill>
                </a:endParaRPr>
              </a:p>
            </p:txBody>
          </p:sp>
        </p:grpSp>
        <p:grpSp>
          <p:nvGrpSpPr>
            <p:cNvPr id="25" name="Group 43"/>
            <p:cNvGrpSpPr/>
            <p:nvPr userDrawn="1"/>
          </p:nvGrpSpPr>
          <p:grpSpPr>
            <a:xfrm>
              <a:off x="-2982575" y="4789050"/>
              <a:ext cx="2863476" cy="307777"/>
              <a:chOff x="-2928990" y="696778"/>
              <a:chExt cx="2643206" cy="307777"/>
            </a:xfrm>
          </p:grpSpPr>
          <p:sp>
            <p:nvSpPr>
              <p:cNvPr id="38" name="Rectangle 3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39" name="TextBox 38"/>
              <p:cNvSpPr txBox="1"/>
              <p:nvPr userDrawn="1"/>
            </p:nvSpPr>
            <p:spPr>
              <a:xfrm>
                <a:off x="-2500362" y="696778"/>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Violet</a:t>
                </a:r>
              </a:p>
              <a:p>
                <a:pPr fontAlgn="base">
                  <a:spcBef>
                    <a:spcPct val="0"/>
                  </a:spcBef>
                  <a:spcAft>
                    <a:spcPct val="0"/>
                  </a:spcAft>
                </a:pPr>
                <a:r>
                  <a:rPr lang="en-GB" sz="1000" dirty="0">
                    <a:solidFill>
                      <a:srgbClr val="3F4548"/>
                    </a:solidFill>
                  </a:rPr>
                  <a:t>R128  G118  B207</a:t>
                </a:r>
                <a:endParaRPr lang="en-US" sz="1000" dirty="0">
                  <a:solidFill>
                    <a:srgbClr val="3F4548"/>
                  </a:solidFill>
                </a:endParaRPr>
              </a:p>
            </p:txBody>
          </p:sp>
        </p:grpSp>
        <p:grpSp>
          <p:nvGrpSpPr>
            <p:cNvPr id="26" name="Group 46"/>
            <p:cNvGrpSpPr/>
            <p:nvPr userDrawn="1"/>
          </p:nvGrpSpPr>
          <p:grpSpPr>
            <a:xfrm>
              <a:off x="-2982575" y="5200186"/>
              <a:ext cx="2863476" cy="307777"/>
              <a:chOff x="-2928990" y="696778"/>
              <a:chExt cx="2643206" cy="307777"/>
            </a:xfrm>
          </p:grpSpPr>
          <p:sp>
            <p:nvSpPr>
              <p:cNvPr id="36" name="Rectangle 3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37" name="TextBox 36"/>
              <p:cNvSpPr txBox="1"/>
              <p:nvPr userDrawn="1"/>
            </p:nvSpPr>
            <p:spPr>
              <a:xfrm>
                <a:off x="-2500362" y="696778"/>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Purple</a:t>
                </a:r>
              </a:p>
              <a:p>
                <a:pPr fontAlgn="base">
                  <a:spcBef>
                    <a:spcPct val="0"/>
                  </a:spcBef>
                  <a:spcAft>
                    <a:spcPct val="0"/>
                  </a:spcAft>
                </a:pPr>
                <a:r>
                  <a:rPr lang="en-GB" sz="1000" dirty="0">
                    <a:solidFill>
                      <a:srgbClr val="3F4548"/>
                    </a:solidFill>
                  </a:rPr>
                  <a:t>R143  G70  B147</a:t>
                </a:r>
                <a:endParaRPr lang="en-US" sz="1000" dirty="0">
                  <a:solidFill>
                    <a:srgbClr val="3F4548"/>
                  </a:solidFill>
                </a:endParaRPr>
              </a:p>
            </p:txBody>
          </p:sp>
        </p:grpSp>
        <p:grpSp>
          <p:nvGrpSpPr>
            <p:cNvPr id="27" name="Group 49"/>
            <p:cNvGrpSpPr/>
            <p:nvPr userDrawn="1"/>
          </p:nvGrpSpPr>
          <p:grpSpPr>
            <a:xfrm>
              <a:off x="-2982575" y="5611322"/>
              <a:ext cx="2863476" cy="307777"/>
              <a:chOff x="-2928990" y="696778"/>
              <a:chExt cx="2643206" cy="307777"/>
            </a:xfrm>
          </p:grpSpPr>
          <p:sp>
            <p:nvSpPr>
              <p:cNvPr id="34" name="Rectangle 3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35" name="TextBox 34"/>
              <p:cNvSpPr txBox="1"/>
              <p:nvPr userDrawn="1"/>
            </p:nvSpPr>
            <p:spPr>
              <a:xfrm>
                <a:off x="-2500362" y="696778"/>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err="1">
                    <a:solidFill>
                      <a:srgbClr val="3F4548"/>
                    </a:solidFill>
                  </a:rPr>
                  <a:t>Fuscia</a:t>
                </a:r>
                <a:endParaRPr lang="en-GB" sz="1000" dirty="0">
                  <a:solidFill>
                    <a:srgbClr val="3F4548"/>
                  </a:solidFill>
                </a:endParaRPr>
              </a:p>
              <a:p>
                <a:pPr fontAlgn="base">
                  <a:spcBef>
                    <a:spcPct val="0"/>
                  </a:spcBef>
                  <a:spcAft>
                    <a:spcPct val="0"/>
                  </a:spcAft>
                </a:pPr>
                <a:r>
                  <a:rPr lang="en-GB" sz="1000" dirty="0">
                    <a:solidFill>
                      <a:srgbClr val="3F4548"/>
                    </a:solidFill>
                  </a:rPr>
                  <a:t>R233  G69  B140</a:t>
                </a:r>
                <a:endParaRPr lang="en-US" sz="1000" dirty="0">
                  <a:solidFill>
                    <a:srgbClr val="3F4548"/>
                  </a:solidFill>
                </a:endParaRPr>
              </a:p>
            </p:txBody>
          </p:sp>
        </p:grpSp>
        <p:grpSp>
          <p:nvGrpSpPr>
            <p:cNvPr id="28" name="Group 52"/>
            <p:cNvGrpSpPr/>
            <p:nvPr userDrawn="1"/>
          </p:nvGrpSpPr>
          <p:grpSpPr>
            <a:xfrm>
              <a:off x="-2982575" y="6022458"/>
              <a:ext cx="2863476" cy="307777"/>
              <a:chOff x="-2928990" y="696778"/>
              <a:chExt cx="2643206" cy="307777"/>
            </a:xfrm>
          </p:grpSpPr>
          <p:sp>
            <p:nvSpPr>
              <p:cNvPr id="32" name="Rectangle 3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33" name="TextBox 32"/>
              <p:cNvSpPr txBox="1"/>
              <p:nvPr userDrawn="1"/>
            </p:nvSpPr>
            <p:spPr>
              <a:xfrm>
                <a:off x="-2500362" y="696778"/>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Red</a:t>
                </a:r>
              </a:p>
              <a:p>
                <a:pPr fontAlgn="base">
                  <a:spcBef>
                    <a:spcPct val="0"/>
                  </a:spcBef>
                  <a:spcAft>
                    <a:spcPct val="0"/>
                  </a:spcAft>
                </a:pPr>
                <a:r>
                  <a:rPr lang="en-GB" sz="1000" dirty="0">
                    <a:solidFill>
                      <a:srgbClr val="3F4548"/>
                    </a:solidFill>
                  </a:rPr>
                  <a:t>R200  G30  B69</a:t>
                </a:r>
                <a:endParaRPr lang="en-US" sz="1000" dirty="0">
                  <a:solidFill>
                    <a:srgbClr val="3F4548"/>
                  </a:solidFill>
                </a:endParaRPr>
              </a:p>
            </p:txBody>
          </p:sp>
        </p:grpSp>
        <p:grpSp>
          <p:nvGrpSpPr>
            <p:cNvPr id="29" name="Group 55"/>
            <p:cNvGrpSpPr/>
            <p:nvPr userDrawn="1"/>
          </p:nvGrpSpPr>
          <p:grpSpPr>
            <a:xfrm>
              <a:off x="-2982575" y="6433591"/>
              <a:ext cx="2863476" cy="307777"/>
              <a:chOff x="-2928990" y="696778"/>
              <a:chExt cx="2643206" cy="307777"/>
            </a:xfrm>
          </p:grpSpPr>
          <p:sp>
            <p:nvSpPr>
              <p:cNvPr id="30" name="Rectangle 2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31" name="TextBox 30"/>
              <p:cNvSpPr txBox="1"/>
              <p:nvPr userDrawn="1"/>
            </p:nvSpPr>
            <p:spPr>
              <a:xfrm>
                <a:off x="-2500362" y="696778"/>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Orange</a:t>
                </a:r>
              </a:p>
              <a:p>
                <a:pPr fontAlgn="base">
                  <a:spcBef>
                    <a:spcPct val="0"/>
                  </a:spcBef>
                  <a:spcAft>
                    <a:spcPct val="0"/>
                  </a:spcAft>
                </a:pPr>
                <a:r>
                  <a:rPr lang="en-GB" sz="1000" dirty="0">
                    <a:solidFill>
                      <a:srgbClr val="3F4548"/>
                    </a:solidFill>
                  </a:rPr>
                  <a:t>R238  G116  29</a:t>
                </a:r>
                <a:endParaRPr lang="en-US" sz="1000" dirty="0">
                  <a:solidFill>
                    <a:srgbClr val="3F4548"/>
                  </a:solidFill>
                </a:endParaRPr>
              </a:p>
            </p:txBody>
          </p:sp>
        </p:grpSp>
      </p:grpSp>
      <p:sp>
        <p:nvSpPr>
          <p:cNvPr id="58" name="Rectangle 57"/>
          <p:cNvSpPr/>
          <p:nvPr/>
        </p:nvSpPr>
        <p:spPr>
          <a:xfrm>
            <a:off x="-3679277" y="2351160"/>
            <a:ext cx="381003" cy="285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59" name="TextBox 58"/>
          <p:cNvSpPr txBox="1"/>
          <p:nvPr/>
        </p:nvSpPr>
        <p:spPr>
          <a:xfrm>
            <a:off x="-3081271" y="2348881"/>
            <a:ext cx="2952774"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Dark grey</a:t>
            </a:r>
          </a:p>
          <a:p>
            <a:pPr fontAlgn="base">
              <a:spcBef>
                <a:spcPct val="0"/>
              </a:spcBef>
              <a:spcAft>
                <a:spcPct val="0"/>
              </a:spcAft>
            </a:pPr>
            <a:r>
              <a:rPr lang="en-GB" sz="1000" dirty="0">
                <a:solidFill>
                  <a:srgbClr val="3F4548"/>
                </a:solidFill>
              </a:rPr>
              <a:t>R63  G69  B72</a:t>
            </a:r>
            <a:endParaRPr lang="en-US" sz="1000" dirty="0">
              <a:solidFill>
                <a:srgbClr val="3F4548"/>
              </a:solidFill>
            </a:endParaRPr>
          </a:p>
        </p:txBody>
      </p:sp>
    </p:spTree>
    <p:extLst>
      <p:ext uri="{BB962C8B-B14F-4D97-AF65-F5344CB8AC3E}">
        <p14:creationId xmlns:p14="http://schemas.microsoft.com/office/powerpoint/2010/main" val="359518576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96" r:id="rId3"/>
    <p:sldLayoutId id="2147483680" r:id="rId4"/>
    <p:sldLayoutId id="2147483695" r:id="rId5"/>
    <p:sldLayoutId id="2147483677" r:id="rId6"/>
    <p:sldLayoutId id="2147483679" r:id="rId7"/>
    <p:sldLayoutId id="2147483667" r:id="rId8"/>
    <p:sldLayoutId id="2147483701" r:id="rId9"/>
    <p:sldLayoutId id="2147483661" r:id="rId10"/>
    <p:sldLayoutId id="2147483662" r:id="rId11"/>
    <p:sldLayoutId id="2147483698" r:id="rId12"/>
    <p:sldLayoutId id="2147483669" r:id="rId13"/>
    <p:sldLayoutId id="2147483697" r:id="rId14"/>
    <p:sldLayoutId id="2147483686" r:id="rId15"/>
    <p:sldLayoutId id="2147483693" r:id="rId16"/>
    <p:sldLayoutId id="2147483687" r:id="rId17"/>
    <p:sldLayoutId id="2147483688" r:id="rId18"/>
    <p:sldLayoutId id="2147483691" r:id="rId19"/>
    <p:sldLayoutId id="2147483689" r:id="rId20"/>
    <p:sldLayoutId id="2147483690" r:id="rId21"/>
    <p:sldLayoutId id="2147483700" r:id="rId22"/>
    <p:sldLayoutId id="2147483670" r:id="rId23"/>
    <p:sldLayoutId id="2147483671" r:id="rId24"/>
    <p:sldLayoutId id="2147483672" r:id="rId25"/>
    <p:sldLayoutId id="2147483673" r:id="rId26"/>
    <p:sldLayoutId id="2147483674" r:id="rId27"/>
    <p:sldLayoutId id="2147483675" r:id="rId28"/>
    <p:sldLayoutId id="2147483702" r:id="rId29"/>
    <p:sldLayoutId id="2147483703" r:id="rId30"/>
  </p:sldLayoutIdLst>
  <p:hf hdr="0" ftr="0"/>
  <p:txStyles>
    <p:title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p:titleStyle>
    <p:bodyStyle>
      <a:lvl1pPr marL="269875" indent="-269875"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chemeClr val="accent1"/>
        </a:buClr>
        <a:buFont typeface="Arial" pitchFamily="34" charset="0"/>
        <a:buChar char="•"/>
        <a:defRPr>
          <a:solidFill>
            <a:srgbClr val="3F4548"/>
          </a:solidFill>
          <a:latin typeface="+mn-lt"/>
          <a:cs typeface="+mn-cs"/>
        </a:defRPr>
      </a:lvl3pPr>
      <a:lvl4pPr marL="1433513" indent="-18256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package" Target="../embeddings/Microsoft_PowerPoint_Presentation.pptx"/><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hyperlink" Target="http://www.actuaries.org/" TargetMode="Externa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30.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ctrTitle"/>
          </p:nvPr>
        </p:nvSpPr>
        <p:spPr>
          <a:xfrm>
            <a:off x="7044268" y="2894101"/>
            <a:ext cx="3653813" cy="1470025"/>
          </a:xfrm>
        </p:spPr>
        <p:txBody>
          <a:bodyPr anchor="b">
            <a:normAutofit fontScale="90000"/>
          </a:bodyPr>
          <a:lstStyle/>
          <a:p>
            <a:pPr algn="l"/>
            <a:r>
              <a:rPr lang="en-US" dirty="0"/>
              <a:t>Operational Resilience in the Financial Sector</a:t>
            </a:r>
          </a:p>
        </p:txBody>
      </p:sp>
      <p:sp>
        <p:nvSpPr>
          <p:cNvPr id="25" name="Text Placeholder 24"/>
          <p:cNvSpPr>
            <a:spLocks noGrp="1"/>
          </p:cNvSpPr>
          <p:nvPr>
            <p:ph type="body" idx="12"/>
          </p:nvPr>
        </p:nvSpPr>
        <p:spPr>
          <a:xfrm>
            <a:off x="7044268" y="5154804"/>
            <a:ext cx="4707465" cy="1566673"/>
          </a:xfrm>
        </p:spPr>
        <p:txBody>
          <a:bodyPr>
            <a:normAutofit/>
          </a:bodyPr>
          <a:lstStyle/>
          <a:p>
            <a:r>
              <a:rPr lang="en-GB" sz="1800" dirty="0"/>
              <a:t>Presented by the IAA Banking Virtual Forum 5 March 2025</a:t>
            </a:r>
          </a:p>
          <a:p>
            <a:r>
              <a:rPr lang="en-GB" sz="1800" dirty="0" err="1"/>
              <a:t>Panelists</a:t>
            </a:r>
            <a:r>
              <a:rPr lang="en-GB" sz="1800" dirty="0"/>
              <a:t>: Robert </a:t>
            </a:r>
            <a:r>
              <a:rPr lang="en-GB" sz="1800" dirty="0" err="1"/>
              <a:t>Chanon</a:t>
            </a:r>
            <a:r>
              <a:rPr lang="en-GB" sz="1800" dirty="0"/>
              <a:t> and Lawrence </a:t>
            </a:r>
            <a:r>
              <a:rPr lang="en-GB" sz="1800" dirty="0" err="1"/>
              <a:t>Habahbeh</a:t>
            </a:r>
            <a:endParaRPr lang="en-GB" sz="1800" dirty="0"/>
          </a:p>
        </p:txBody>
      </p:sp>
    </p:spTree>
    <p:extLst>
      <p:ext uri="{BB962C8B-B14F-4D97-AF65-F5344CB8AC3E}">
        <p14:creationId xmlns:p14="http://schemas.microsoft.com/office/powerpoint/2010/main" val="2778257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B0B0F-1EFA-7875-4F29-96FF33322435}"/>
              </a:ext>
            </a:extLst>
          </p:cNvPr>
          <p:cNvSpPr>
            <a:spLocks noGrp="1"/>
          </p:cNvSpPr>
          <p:nvPr>
            <p:ph type="title"/>
          </p:nvPr>
        </p:nvSpPr>
        <p:spPr/>
        <p:txBody>
          <a:bodyPr/>
          <a:lstStyle/>
          <a:p>
            <a:r>
              <a:rPr lang="en-GB" dirty="0"/>
              <a:t>IT Risk Pyramid (Westerman, 2005)</a:t>
            </a:r>
          </a:p>
        </p:txBody>
      </p:sp>
      <p:sp>
        <p:nvSpPr>
          <p:cNvPr id="4" name="Date Placeholder 3">
            <a:extLst>
              <a:ext uri="{FF2B5EF4-FFF2-40B4-BE49-F238E27FC236}">
                <a16:creationId xmlns:a16="http://schemas.microsoft.com/office/drawing/2014/main" id="{B3B3210F-A830-DED0-8B01-F5C3664C7038}"/>
              </a:ext>
            </a:extLst>
          </p:cNvPr>
          <p:cNvSpPr>
            <a:spLocks noGrp="1"/>
          </p:cNvSpPr>
          <p:nvPr>
            <p:ph type="dt" sz="half" idx="10"/>
          </p:nvPr>
        </p:nvSpPr>
        <p:spPr/>
        <p:txBody>
          <a:bodyPr/>
          <a:lstStyle/>
          <a:p>
            <a:r>
              <a:rPr lang="en-GB" dirty="0">
                <a:solidFill>
                  <a:srgbClr val="3F4548"/>
                </a:solidFill>
              </a:rPr>
              <a:t>5 March 2025</a:t>
            </a:r>
          </a:p>
          <a:p>
            <a:endParaRPr lang="en-GB" dirty="0">
              <a:solidFill>
                <a:srgbClr val="3F4548"/>
              </a:solidFill>
            </a:endParaRPr>
          </a:p>
        </p:txBody>
      </p:sp>
      <p:sp>
        <p:nvSpPr>
          <p:cNvPr id="5" name="Slide Number Placeholder 4">
            <a:extLst>
              <a:ext uri="{FF2B5EF4-FFF2-40B4-BE49-F238E27FC236}">
                <a16:creationId xmlns:a16="http://schemas.microsoft.com/office/drawing/2014/main" id="{1A1EC576-ACE7-2712-0E4E-B684B1C307B7}"/>
              </a:ext>
            </a:extLst>
          </p:cNvPr>
          <p:cNvSpPr>
            <a:spLocks noGrp="1"/>
          </p:cNvSpPr>
          <p:nvPr>
            <p:ph type="sldNum" sz="quarter" idx="12"/>
          </p:nvPr>
        </p:nvSpPr>
        <p:spPr/>
        <p:txBody>
          <a:bodyPr/>
          <a:lstStyle/>
          <a:p>
            <a:fld id="{FE8DA6AF-1811-4E27-A96F-54109F1D0275}" type="slidenum">
              <a:rPr lang="en-GB" smtClean="0"/>
              <a:pPr/>
              <a:t>10</a:t>
            </a:fld>
            <a:endParaRPr lang="en-GB"/>
          </a:p>
        </p:txBody>
      </p:sp>
      <p:grpSp>
        <p:nvGrpSpPr>
          <p:cNvPr id="6" name="Group 5">
            <a:extLst>
              <a:ext uri="{FF2B5EF4-FFF2-40B4-BE49-F238E27FC236}">
                <a16:creationId xmlns:a16="http://schemas.microsoft.com/office/drawing/2014/main" id="{1356034E-7E9B-04FC-2916-30C6A35A5A77}"/>
              </a:ext>
            </a:extLst>
          </p:cNvPr>
          <p:cNvGrpSpPr>
            <a:grpSpLocks/>
          </p:cNvGrpSpPr>
          <p:nvPr/>
        </p:nvGrpSpPr>
        <p:grpSpPr bwMode="auto">
          <a:xfrm>
            <a:off x="573998" y="1547813"/>
            <a:ext cx="7888374" cy="3955974"/>
            <a:chOff x="0" y="0"/>
            <a:chExt cx="4276724" cy="1804005"/>
          </a:xfrm>
        </p:grpSpPr>
        <p:sp>
          <p:nvSpPr>
            <p:cNvPr id="7" name="Freeform: Shape 6">
              <a:extLst>
                <a:ext uri="{FF2B5EF4-FFF2-40B4-BE49-F238E27FC236}">
                  <a16:creationId xmlns:a16="http://schemas.microsoft.com/office/drawing/2014/main" id="{A404AB96-0216-EE7C-E3DF-C83C5610EDA1}"/>
                </a:ext>
              </a:extLst>
            </p:cNvPr>
            <p:cNvSpPr/>
            <p:nvPr/>
          </p:nvSpPr>
          <p:spPr bwMode="blackWhite">
            <a:xfrm>
              <a:off x="0" y="1451460"/>
              <a:ext cx="4276724" cy="352545"/>
            </a:xfrm>
            <a:custGeom>
              <a:avLst/>
              <a:gdLst>
                <a:gd name="T0" fmla="*/ 290 w 2676"/>
                <a:gd name="T1" fmla="*/ 0 h 484"/>
                <a:gd name="T2" fmla="*/ 0 w 2676"/>
                <a:gd name="T3" fmla="*/ 502 h 484"/>
                <a:gd name="T4" fmla="*/ 2861 w 2676"/>
                <a:gd name="T5" fmla="*/ 502 h 484"/>
                <a:gd name="T6" fmla="*/ 2571 w 2676"/>
                <a:gd name="T7" fmla="*/ 0 h 484"/>
                <a:gd name="T8" fmla="*/ 290 w 2676"/>
                <a:gd name="T9" fmla="*/ 0 h 484"/>
                <a:gd name="T10" fmla="*/ 0 60000 65536"/>
                <a:gd name="T11" fmla="*/ 0 60000 65536"/>
                <a:gd name="T12" fmla="*/ 0 60000 65536"/>
                <a:gd name="T13" fmla="*/ 0 60000 65536"/>
                <a:gd name="T14" fmla="*/ 0 60000 65536"/>
                <a:gd name="T15" fmla="*/ 0 w 2676"/>
                <a:gd name="T16" fmla="*/ 0 h 484"/>
                <a:gd name="T17" fmla="*/ 2676 w 2676"/>
                <a:gd name="T18" fmla="*/ 484 h 484"/>
              </a:gdLst>
              <a:ahLst/>
              <a:cxnLst>
                <a:cxn ang="T10">
                  <a:pos x="T0" y="T1"/>
                </a:cxn>
                <a:cxn ang="T11">
                  <a:pos x="T2" y="T3"/>
                </a:cxn>
                <a:cxn ang="T12">
                  <a:pos x="T4" y="T5"/>
                </a:cxn>
                <a:cxn ang="T13">
                  <a:pos x="T6" y="T7"/>
                </a:cxn>
                <a:cxn ang="T14">
                  <a:pos x="T8" y="T9"/>
                </a:cxn>
              </a:cxnLst>
              <a:rect l="T15" t="T16" r="T17" b="T18"/>
              <a:pathLst>
                <a:path w="2676" h="484" extrusionOk="0">
                  <a:moveTo>
                    <a:pt x="271" y="0"/>
                  </a:moveTo>
                  <a:lnTo>
                    <a:pt x="0" y="483"/>
                  </a:lnTo>
                  <a:lnTo>
                    <a:pt x="2675" y="483"/>
                  </a:lnTo>
                  <a:lnTo>
                    <a:pt x="2404" y="0"/>
                  </a:lnTo>
                  <a:lnTo>
                    <a:pt x="271" y="0"/>
                  </a:lnTo>
                </a:path>
              </a:pathLst>
            </a:custGeom>
            <a:solidFill>
              <a:sysClr val="window" lastClr="FFFFFF">
                <a:lumMod val="74901"/>
              </a:sysClr>
            </a:solidFill>
            <a:ln w="9525" cap="rnd">
              <a:solidFill>
                <a:srgbClr val="FFFFFF"/>
              </a:solidFill>
              <a:round/>
              <a:headEnd type="none" w="sm" len="sm"/>
              <a:tailEnd type="none" w="sm" len="sm"/>
            </a:ln>
          </p:spPr>
          <p:txBody>
            <a:bodyPr rot="0">
              <a:prstTxWarp prst="textNoShape">
                <a:avLst/>
              </a:prstTxWarp>
              <a:noAutofit/>
            </a:bodyPr>
            <a:lstStyle/>
            <a:p>
              <a:endParaRPr lang="en-GB"/>
            </a:p>
          </p:txBody>
        </p:sp>
        <p:sp>
          <p:nvSpPr>
            <p:cNvPr id="8" name="Freeform: Shape 7">
              <a:extLst>
                <a:ext uri="{FF2B5EF4-FFF2-40B4-BE49-F238E27FC236}">
                  <a16:creationId xmlns:a16="http://schemas.microsoft.com/office/drawing/2014/main" id="{F738DCF9-76BD-746F-9491-4F06291BE234}"/>
                </a:ext>
              </a:extLst>
            </p:cNvPr>
            <p:cNvSpPr/>
            <p:nvPr/>
          </p:nvSpPr>
          <p:spPr bwMode="blackWhite">
            <a:xfrm>
              <a:off x="1388216" y="0"/>
              <a:ext cx="1501784" cy="611172"/>
            </a:xfrm>
            <a:custGeom>
              <a:avLst/>
              <a:gdLst>
                <a:gd name="T0" fmla="*/ 0 w 939"/>
                <a:gd name="T1" fmla="*/ 871 h 839"/>
                <a:gd name="T2" fmla="*/ 1004 w 939"/>
                <a:gd name="T3" fmla="*/ 871 h 839"/>
                <a:gd name="T4" fmla="*/ 502 w 939"/>
                <a:gd name="T5" fmla="*/ 0 h 839"/>
                <a:gd name="T6" fmla="*/ 0 w 939"/>
                <a:gd name="T7" fmla="*/ 871 h 839"/>
                <a:gd name="T8" fmla="*/ 0 60000 65536"/>
                <a:gd name="T9" fmla="*/ 0 60000 65536"/>
                <a:gd name="T10" fmla="*/ 0 60000 65536"/>
                <a:gd name="T11" fmla="*/ 0 60000 65536"/>
                <a:gd name="T12" fmla="*/ 0 w 939"/>
                <a:gd name="T13" fmla="*/ 0 h 839"/>
                <a:gd name="T14" fmla="*/ 939 w 939"/>
                <a:gd name="T15" fmla="*/ 839 h 839"/>
              </a:gdLst>
              <a:ahLst/>
              <a:cxnLst>
                <a:cxn ang="T8">
                  <a:pos x="T0" y="T1"/>
                </a:cxn>
                <a:cxn ang="T9">
                  <a:pos x="T2" y="T3"/>
                </a:cxn>
                <a:cxn ang="T10">
                  <a:pos x="T4" y="T5"/>
                </a:cxn>
                <a:cxn ang="T11">
                  <a:pos x="T6" y="T7"/>
                </a:cxn>
              </a:cxnLst>
              <a:rect l="T12" t="T13" r="T14" b="T15"/>
              <a:pathLst>
                <a:path w="939" h="839" extrusionOk="0">
                  <a:moveTo>
                    <a:pt x="0" y="838"/>
                  </a:moveTo>
                  <a:lnTo>
                    <a:pt x="938" y="838"/>
                  </a:lnTo>
                  <a:lnTo>
                    <a:pt x="469" y="0"/>
                  </a:lnTo>
                  <a:lnTo>
                    <a:pt x="0" y="838"/>
                  </a:lnTo>
                </a:path>
              </a:pathLst>
            </a:custGeom>
            <a:solidFill>
              <a:sysClr val="window" lastClr="FFFFFF">
                <a:lumMod val="74901"/>
              </a:sysClr>
            </a:solidFill>
            <a:ln w="9525" cap="rnd">
              <a:solidFill>
                <a:srgbClr val="FFFFFF"/>
              </a:solidFill>
              <a:round/>
              <a:headEnd type="none" w="sm" len="sm"/>
              <a:tailEnd type="none" w="sm" len="sm"/>
            </a:ln>
          </p:spPr>
          <p:txBody>
            <a:bodyPr rot="0">
              <a:prstTxWarp prst="textNoShape">
                <a:avLst/>
              </a:prstTxWarp>
              <a:noAutofit/>
            </a:bodyPr>
            <a:lstStyle/>
            <a:p>
              <a:endParaRPr lang="en-GB"/>
            </a:p>
          </p:txBody>
        </p:sp>
        <p:sp>
          <p:nvSpPr>
            <p:cNvPr id="9" name="Freeform: Shape 8">
              <a:extLst>
                <a:ext uri="{FF2B5EF4-FFF2-40B4-BE49-F238E27FC236}">
                  <a16:creationId xmlns:a16="http://schemas.microsoft.com/office/drawing/2014/main" id="{6B007E4D-E036-2CB4-DF6C-3934C8258477}"/>
                </a:ext>
              </a:extLst>
            </p:cNvPr>
            <p:cNvSpPr/>
            <p:nvPr/>
          </p:nvSpPr>
          <p:spPr bwMode="blackWhite">
            <a:xfrm>
              <a:off x="911531" y="626204"/>
              <a:ext cx="2453662" cy="388290"/>
            </a:xfrm>
            <a:custGeom>
              <a:avLst/>
              <a:gdLst>
                <a:gd name="T0" fmla="*/ 0 w 1536"/>
                <a:gd name="T1" fmla="*/ 553 h 533"/>
                <a:gd name="T2" fmla="*/ 1641 w 1536"/>
                <a:gd name="T3" fmla="*/ 553 h 533"/>
                <a:gd name="T4" fmla="*/ 1322 w 1536"/>
                <a:gd name="T5" fmla="*/ 0 h 533"/>
                <a:gd name="T6" fmla="*/ 320 w 1536"/>
                <a:gd name="T7" fmla="*/ 0 h 533"/>
                <a:gd name="T8" fmla="*/ 0 w 1536"/>
                <a:gd name="T9" fmla="*/ 553 h 533"/>
                <a:gd name="T10" fmla="*/ 0 60000 65536"/>
                <a:gd name="T11" fmla="*/ 0 60000 65536"/>
                <a:gd name="T12" fmla="*/ 0 60000 65536"/>
                <a:gd name="T13" fmla="*/ 0 60000 65536"/>
                <a:gd name="T14" fmla="*/ 0 60000 65536"/>
                <a:gd name="T15" fmla="*/ 0 w 1536"/>
                <a:gd name="T16" fmla="*/ 0 h 533"/>
                <a:gd name="T17" fmla="*/ 1536 w 1536"/>
                <a:gd name="T18" fmla="*/ 533 h 533"/>
              </a:gdLst>
              <a:ahLst/>
              <a:cxnLst>
                <a:cxn ang="T10">
                  <a:pos x="T0" y="T1"/>
                </a:cxn>
                <a:cxn ang="T11">
                  <a:pos x="T2" y="T3"/>
                </a:cxn>
                <a:cxn ang="T12">
                  <a:pos x="T4" y="T5"/>
                </a:cxn>
                <a:cxn ang="T13">
                  <a:pos x="T6" y="T7"/>
                </a:cxn>
                <a:cxn ang="T14">
                  <a:pos x="T8" y="T9"/>
                </a:cxn>
              </a:cxnLst>
              <a:rect l="T15" t="T16" r="T17" b="T18"/>
              <a:pathLst>
                <a:path w="1536" h="533" extrusionOk="0">
                  <a:moveTo>
                    <a:pt x="0" y="532"/>
                  </a:moveTo>
                  <a:lnTo>
                    <a:pt x="1535" y="532"/>
                  </a:lnTo>
                  <a:lnTo>
                    <a:pt x="1237" y="0"/>
                  </a:lnTo>
                  <a:lnTo>
                    <a:pt x="299" y="0"/>
                  </a:lnTo>
                  <a:lnTo>
                    <a:pt x="0" y="532"/>
                  </a:lnTo>
                </a:path>
              </a:pathLst>
            </a:custGeom>
            <a:solidFill>
              <a:sysClr val="window" lastClr="FFFFFF">
                <a:lumMod val="74901"/>
              </a:sysClr>
            </a:solidFill>
            <a:ln w="9525" cap="rnd">
              <a:solidFill>
                <a:srgbClr val="FFFFFF"/>
              </a:solidFill>
              <a:round/>
              <a:headEnd type="none" w="sm" len="sm"/>
              <a:tailEnd type="none" w="sm" len="sm"/>
            </a:ln>
          </p:spPr>
          <p:txBody>
            <a:bodyPr rot="0">
              <a:prstTxWarp prst="textNoShape">
                <a:avLst/>
              </a:prstTxWarp>
              <a:noAutofit/>
            </a:bodyPr>
            <a:lstStyle/>
            <a:p>
              <a:endParaRPr lang="en-GB"/>
            </a:p>
          </p:txBody>
        </p:sp>
        <p:sp>
          <p:nvSpPr>
            <p:cNvPr id="10" name="Freeform: Shape 9">
              <a:extLst>
                <a:ext uri="{FF2B5EF4-FFF2-40B4-BE49-F238E27FC236}">
                  <a16:creationId xmlns:a16="http://schemas.microsoft.com/office/drawing/2014/main" id="{301CCF21-DF54-E887-4730-46B1F68843FC}"/>
                </a:ext>
              </a:extLst>
            </p:cNvPr>
            <p:cNvSpPr/>
            <p:nvPr/>
          </p:nvSpPr>
          <p:spPr bwMode="blackWhite">
            <a:xfrm>
              <a:off x="433350" y="1044984"/>
              <a:ext cx="3410021" cy="389692"/>
            </a:xfrm>
            <a:custGeom>
              <a:avLst/>
              <a:gdLst>
                <a:gd name="T0" fmla="*/ 320 w 2134"/>
                <a:gd name="T1" fmla="*/ 0 h 535"/>
                <a:gd name="T2" fmla="*/ 0 w 2134"/>
                <a:gd name="T3" fmla="*/ 555 h 535"/>
                <a:gd name="T4" fmla="*/ 2281 w 2134"/>
                <a:gd name="T5" fmla="*/ 555 h 535"/>
                <a:gd name="T6" fmla="*/ 1961 w 2134"/>
                <a:gd name="T7" fmla="*/ 0 h 535"/>
                <a:gd name="T8" fmla="*/ 320 w 2134"/>
                <a:gd name="T9" fmla="*/ 0 h 535"/>
                <a:gd name="T10" fmla="*/ 0 60000 65536"/>
                <a:gd name="T11" fmla="*/ 0 60000 65536"/>
                <a:gd name="T12" fmla="*/ 0 60000 65536"/>
                <a:gd name="T13" fmla="*/ 0 60000 65536"/>
                <a:gd name="T14" fmla="*/ 0 60000 65536"/>
                <a:gd name="T15" fmla="*/ 0 w 2134"/>
                <a:gd name="T16" fmla="*/ 0 h 535"/>
                <a:gd name="T17" fmla="*/ 2134 w 2134"/>
                <a:gd name="T18" fmla="*/ 535 h 535"/>
              </a:gdLst>
              <a:ahLst/>
              <a:cxnLst>
                <a:cxn ang="T10">
                  <a:pos x="T0" y="T1"/>
                </a:cxn>
                <a:cxn ang="T11">
                  <a:pos x="T2" y="T3"/>
                </a:cxn>
                <a:cxn ang="T12">
                  <a:pos x="T4" y="T5"/>
                </a:cxn>
                <a:cxn ang="T13">
                  <a:pos x="T6" y="T7"/>
                </a:cxn>
                <a:cxn ang="T14">
                  <a:pos x="T8" y="T9"/>
                </a:cxn>
              </a:cxnLst>
              <a:rect l="T15" t="T16" r="T17" b="T18"/>
              <a:pathLst>
                <a:path w="2134" h="535" extrusionOk="0">
                  <a:moveTo>
                    <a:pt x="299" y="0"/>
                  </a:moveTo>
                  <a:lnTo>
                    <a:pt x="0" y="534"/>
                  </a:lnTo>
                  <a:lnTo>
                    <a:pt x="2133" y="534"/>
                  </a:lnTo>
                  <a:lnTo>
                    <a:pt x="1834" y="0"/>
                  </a:lnTo>
                  <a:lnTo>
                    <a:pt x="299" y="0"/>
                  </a:lnTo>
                </a:path>
              </a:pathLst>
            </a:custGeom>
            <a:solidFill>
              <a:sysClr val="window" lastClr="FFFFFF">
                <a:lumMod val="74901"/>
              </a:sysClr>
            </a:solidFill>
            <a:ln w="9525" cap="rnd">
              <a:solidFill>
                <a:srgbClr val="FFFFFF"/>
              </a:solidFill>
              <a:round/>
              <a:headEnd type="none" w="sm" len="sm"/>
              <a:tailEnd type="none" w="sm" len="sm"/>
            </a:ln>
          </p:spPr>
          <p:txBody>
            <a:bodyPr rot="0">
              <a:prstTxWarp prst="textNoShape">
                <a:avLst/>
              </a:prstTxWarp>
              <a:noAutofit/>
            </a:bodyPr>
            <a:lstStyle/>
            <a:p>
              <a:endParaRPr lang="en-GB"/>
            </a:p>
          </p:txBody>
        </p:sp>
        <p:sp>
          <p:nvSpPr>
            <p:cNvPr id="11" name="Rectangle 10">
              <a:extLst>
                <a:ext uri="{FF2B5EF4-FFF2-40B4-BE49-F238E27FC236}">
                  <a16:creationId xmlns:a16="http://schemas.microsoft.com/office/drawing/2014/main" id="{1BD5AFAE-FF11-0A68-A39E-CBD910E05D50}"/>
                </a:ext>
              </a:extLst>
            </p:cNvPr>
            <p:cNvSpPr>
              <a:spLocks noChangeArrowheads="1"/>
            </p:cNvSpPr>
            <p:nvPr/>
          </p:nvSpPr>
          <p:spPr bwMode="auto">
            <a:xfrm>
              <a:off x="1809749" y="282187"/>
              <a:ext cx="692038" cy="263100"/>
            </a:xfrm>
            <a:prstGeom prst="rect">
              <a:avLst/>
            </a:prstGeom>
            <a:solidFill>
              <a:sysClr val="window" lastClr="FFFFFF">
                <a:lumMod val="74901"/>
              </a:sysClr>
            </a:solidFill>
            <a:ln>
              <a:noFill/>
            </a:ln>
          </p:spPr>
          <p:txBody>
            <a:bodyPr wrap="square" lIns="0" tIns="0" rIns="0" bIns="0" anchor="ctr" anchorCtr="1">
              <a:noAutofit/>
            </a:bodyPr>
            <a:lstStyle/>
            <a:p>
              <a:pPr algn="ctr">
                <a:lnSpc>
                  <a:spcPct val="95000"/>
                </a:lnSpc>
                <a:spcAft>
                  <a:spcPts val="1000"/>
                </a:spcAft>
              </a:pPr>
              <a:r>
                <a:rPr lang="de-DE" sz="1400">
                  <a:solidFill>
                    <a:srgbClr val="091D5D"/>
                  </a:solidFill>
                  <a:effectLst/>
                  <a:latin typeface="Verdana" panose="020B0604030504040204" pitchFamily="34" charset="0"/>
                  <a:ea typeface="Verdana" panose="020B0604030504040204" pitchFamily="34" charset="0"/>
                  <a:cs typeface="Verdana" panose="020B0604030504040204" pitchFamily="34" charset="0"/>
                </a:rPr>
                <a:t>Agility</a:t>
              </a:r>
              <a:endParaRPr lang="en-GB" sz="1100">
                <a:effectLst/>
                <a:latin typeface="Calibri" panose="020F0502020204030204" pitchFamily="34" charset="0"/>
                <a:ea typeface="Calibri" panose="020F0502020204030204" pitchFamily="34" charset="0"/>
              </a:endParaRPr>
            </a:p>
          </p:txBody>
        </p:sp>
        <p:sp>
          <p:nvSpPr>
            <p:cNvPr id="12" name="Rectangle 11">
              <a:extLst>
                <a:ext uri="{FF2B5EF4-FFF2-40B4-BE49-F238E27FC236}">
                  <a16:creationId xmlns:a16="http://schemas.microsoft.com/office/drawing/2014/main" id="{89D17BC1-10E5-CEA4-2152-728CCA65F19A}"/>
                </a:ext>
              </a:extLst>
            </p:cNvPr>
            <p:cNvSpPr>
              <a:spLocks noChangeArrowheads="1"/>
            </p:cNvSpPr>
            <p:nvPr/>
          </p:nvSpPr>
          <p:spPr bwMode="auto">
            <a:xfrm>
              <a:off x="1388216" y="691762"/>
              <a:ext cx="1540499" cy="257174"/>
            </a:xfrm>
            <a:prstGeom prst="rect">
              <a:avLst/>
            </a:prstGeom>
            <a:solidFill>
              <a:sysClr val="window" lastClr="FFFFFF">
                <a:lumMod val="74901"/>
              </a:sysClr>
            </a:solidFill>
            <a:ln>
              <a:noFill/>
            </a:ln>
          </p:spPr>
          <p:txBody>
            <a:bodyPr wrap="square" lIns="0" tIns="0" rIns="0" bIns="0" anchor="ctr" anchorCtr="1">
              <a:noAutofit/>
            </a:bodyPr>
            <a:lstStyle/>
            <a:p>
              <a:pPr algn="ctr">
                <a:lnSpc>
                  <a:spcPct val="95000"/>
                </a:lnSpc>
                <a:spcAft>
                  <a:spcPts val="1000"/>
                </a:spcAft>
              </a:pPr>
              <a:r>
                <a:rPr lang="de-DE" sz="1400">
                  <a:solidFill>
                    <a:srgbClr val="091D5D"/>
                  </a:solidFill>
                  <a:effectLst/>
                  <a:latin typeface="Verdana" panose="020B0604030504040204" pitchFamily="34" charset="0"/>
                  <a:ea typeface="Calibri" panose="020F0502020204030204" pitchFamily="34" charset="0"/>
                </a:rPr>
                <a:t>Accuracy</a:t>
              </a:r>
              <a:endParaRPr lang="en-GB" sz="1100">
                <a:effectLst/>
                <a:latin typeface="Calibri" panose="020F0502020204030204" pitchFamily="34" charset="0"/>
                <a:ea typeface="Calibri" panose="020F0502020204030204" pitchFamily="34" charset="0"/>
              </a:endParaRPr>
            </a:p>
          </p:txBody>
        </p:sp>
        <p:sp>
          <p:nvSpPr>
            <p:cNvPr id="13" name="Rectangle 12">
              <a:extLst>
                <a:ext uri="{FF2B5EF4-FFF2-40B4-BE49-F238E27FC236}">
                  <a16:creationId xmlns:a16="http://schemas.microsoft.com/office/drawing/2014/main" id="{5AE1BE4C-829D-CA04-60BC-4D97262014EF}"/>
                </a:ext>
              </a:extLst>
            </p:cNvPr>
            <p:cNvSpPr>
              <a:spLocks noChangeArrowheads="1"/>
            </p:cNvSpPr>
            <p:nvPr/>
          </p:nvSpPr>
          <p:spPr bwMode="auto">
            <a:xfrm>
              <a:off x="756122" y="1181657"/>
              <a:ext cx="2768961" cy="247412"/>
            </a:xfrm>
            <a:prstGeom prst="rect">
              <a:avLst/>
            </a:prstGeom>
            <a:solidFill>
              <a:sysClr val="window" lastClr="FFFFFF">
                <a:lumMod val="74901"/>
              </a:sysClr>
            </a:solidFill>
            <a:ln>
              <a:noFill/>
            </a:ln>
          </p:spPr>
          <p:txBody>
            <a:bodyPr wrap="square" lIns="0" tIns="0" rIns="0" bIns="0" anchor="ctr" anchorCtr="1">
              <a:noAutofit/>
            </a:bodyPr>
            <a:lstStyle/>
            <a:p>
              <a:pPr algn="ctr">
                <a:lnSpc>
                  <a:spcPct val="95000"/>
                </a:lnSpc>
                <a:spcAft>
                  <a:spcPts val="1000"/>
                </a:spcAft>
              </a:pPr>
              <a:r>
                <a:rPr lang="de-DE" sz="1400">
                  <a:solidFill>
                    <a:srgbClr val="091D5D"/>
                  </a:solidFill>
                  <a:effectLst/>
                  <a:latin typeface="Verdana" panose="020B0604030504040204" pitchFamily="34" charset="0"/>
                  <a:ea typeface="Calibri" panose="020F0502020204030204" pitchFamily="34" charset="0"/>
                </a:rPr>
                <a:t>Accessibility</a:t>
              </a:r>
              <a:endParaRPr lang="en-GB" sz="1100">
                <a:effectLst/>
                <a:latin typeface="Calibri" panose="020F0502020204030204" pitchFamily="34" charset="0"/>
                <a:ea typeface="Calibri" panose="020F0502020204030204" pitchFamily="34" charset="0"/>
              </a:endParaRPr>
            </a:p>
          </p:txBody>
        </p:sp>
        <p:sp>
          <p:nvSpPr>
            <p:cNvPr id="14" name="Rectangle 13">
              <a:extLst>
                <a:ext uri="{FF2B5EF4-FFF2-40B4-BE49-F238E27FC236}">
                  <a16:creationId xmlns:a16="http://schemas.microsoft.com/office/drawing/2014/main" id="{A0B63637-EFBA-D73C-3F44-6196BC29429E}"/>
                </a:ext>
              </a:extLst>
            </p:cNvPr>
            <p:cNvSpPr>
              <a:spLocks noChangeArrowheads="1"/>
            </p:cNvSpPr>
            <p:nvPr/>
          </p:nvSpPr>
          <p:spPr bwMode="auto">
            <a:xfrm>
              <a:off x="657224" y="1520809"/>
              <a:ext cx="2857500" cy="213846"/>
            </a:xfrm>
            <a:prstGeom prst="rect">
              <a:avLst/>
            </a:prstGeom>
            <a:solidFill>
              <a:sysClr val="window" lastClr="FFFFFF">
                <a:lumMod val="74901"/>
              </a:sysClr>
            </a:solidFill>
            <a:ln>
              <a:noFill/>
            </a:ln>
          </p:spPr>
          <p:txBody>
            <a:bodyPr wrap="square" lIns="0" tIns="0" rIns="0" bIns="0" anchor="ctr" anchorCtr="1">
              <a:noAutofit/>
            </a:bodyPr>
            <a:lstStyle/>
            <a:p>
              <a:pPr algn="ctr">
                <a:lnSpc>
                  <a:spcPct val="95000"/>
                </a:lnSpc>
                <a:spcAft>
                  <a:spcPts val="1000"/>
                </a:spcAft>
              </a:pPr>
              <a:r>
                <a:rPr lang="de-DE" sz="1400">
                  <a:solidFill>
                    <a:srgbClr val="091D5D"/>
                  </a:solidFill>
                  <a:effectLst/>
                  <a:latin typeface="Verdana" panose="020B0604030504040204" pitchFamily="34" charset="0"/>
                  <a:ea typeface="Calibri" panose="020F0502020204030204" pitchFamily="34" charset="0"/>
                </a:rPr>
                <a:t>Availability</a:t>
              </a:r>
              <a:endParaRPr lang="en-GB" sz="1100">
                <a:effectLst/>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290883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D983A-1D3F-BC4D-F9F9-976FFCF1DE6E}"/>
              </a:ext>
            </a:extLst>
          </p:cNvPr>
          <p:cNvSpPr>
            <a:spLocks noGrp="1"/>
          </p:cNvSpPr>
          <p:nvPr>
            <p:ph type="title"/>
          </p:nvPr>
        </p:nvSpPr>
        <p:spPr>
          <a:xfrm>
            <a:off x="527053" y="404813"/>
            <a:ext cx="8050818" cy="1143000"/>
          </a:xfrm>
        </p:spPr>
        <p:txBody>
          <a:bodyPr wrap="square" anchor="ctr">
            <a:normAutofit/>
          </a:bodyPr>
          <a:lstStyle/>
          <a:p>
            <a:r>
              <a:rPr lang="en-GB" dirty="0"/>
              <a:t>Risk Maturity model (Carnegie Mellon)</a:t>
            </a:r>
          </a:p>
        </p:txBody>
      </p:sp>
      <p:pic>
        <p:nvPicPr>
          <p:cNvPr id="6" name="Content Placeholder 5">
            <a:extLst>
              <a:ext uri="{FF2B5EF4-FFF2-40B4-BE49-F238E27FC236}">
                <a16:creationId xmlns:a16="http://schemas.microsoft.com/office/drawing/2014/main" id="{24F79020-3FC9-B581-41BB-32609EB61F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284270" y="1302690"/>
            <a:ext cx="6147844" cy="5017654"/>
          </a:xfrm>
          <a:prstGeom prst="rect">
            <a:avLst/>
          </a:prstGeom>
          <a:noFill/>
          <a:ln>
            <a:noFill/>
          </a:ln>
        </p:spPr>
      </p:pic>
      <p:sp>
        <p:nvSpPr>
          <p:cNvPr id="4" name="Date Placeholder 3">
            <a:extLst>
              <a:ext uri="{FF2B5EF4-FFF2-40B4-BE49-F238E27FC236}">
                <a16:creationId xmlns:a16="http://schemas.microsoft.com/office/drawing/2014/main" id="{2A5F2A4F-E91B-E72E-951D-F583F9B81C12}"/>
              </a:ext>
            </a:extLst>
          </p:cNvPr>
          <p:cNvSpPr>
            <a:spLocks noGrp="1"/>
          </p:cNvSpPr>
          <p:nvPr>
            <p:ph type="dt" sz="half" idx="10"/>
          </p:nvPr>
        </p:nvSpPr>
        <p:spPr>
          <a:xfrm>
            <a:off x="527052" y="6410325"/>
            <a:ext cx="2688166" cy="331788"/>
          </a:xfrm>
        </p:spPr>
        <p:txBody>
          <a:bodyPr wrap="square" anchor="t">
            <a:normAutofit/>
          </a:bodyPr>
          <a:lstStyle/>
          <a:p>
            <a:r>
              <a:rPr lang="en-GB" dirty="0">
                <a:solidFill>
                  <a:srgbClr val="3F4548"/>
                </a:solidFill>
              </a:rPr>
              <a:t>5 March 2025</a:t>
            </a:r>
          </a:p>
          <a:p>
            <a:pPr>
              <a:spcAft>
                <a:spcPts val="600"/>
              </a:spcAft>
            </a:pPr>
            <a:endParaRPr lang="en-GB" dirty="0">
              <a:solidFill>
                <a:srgbClr val="3F4548"/>
              </a:solidFill>
            </a:endParaRPr>
          </a:p>
        </p:txBody>
      </p:sp>
      <p:sp>
        <p:nvSpPr>
          <p:cNvPr id="5" name="Slide Number Placeholder 4">
            <a:extLst>
              <a:ext uri="{FF2B5EF4-FFF2-40B4-BE49-F238E27FC236}">
                <a16:creationId xmlns:a16="http://schemas.microsoft.com/office/drawing/2014/main" id="{4D219FCA-9796-F80E-2360-785AF0146B8C}"/>
              </a:ext>
            </a:extLst>
          </p:cNvPr>
          <p:cNvSpPr>
            <a:spLocks noGrp="1"/>
          </p:cNvSpPr>
          <p:nvPr>
            <p:ph type="sldNum" sz="quarter" idx="12"/>
          </p:nvPr>
        </p:nvSpPr>
        <p:spPr>
          <a:xfrm>
            <a:off x="10801351" y="6402390"/>
            <a:ext cx="863600" cy="339725"/>
          </a:xfrm>
        </p:spPr>
        <p:txBody>
          <a:bodyPr wrap="square" anchor="t">
            <a:normAutofit/>
          </a:bodyPr>
          <a:lstStyle/>
          <a:p>
            <a:pPr>
              <a:spcAft>
                <a:spcPts val="600"/>
              </a:spcAft>
            </a:pPr>
            <a:fld id="{FE8DA6AF-1811-4E27-A96F-54109F1D0275}" type="slidenum">
              <a:rPr lang="en-GB" smtClean="0"/>
              <a:pPr>
                <a:spcAft>
                  <a:spcPts val="600"/>
                </a:spcAft>
              </a:pPr>
              <a:t>11</a:t>
            </a:fld>
            <a:endParaRPr lang="en-GB"/>
          </a:p>
        </p:txBody>
      </p:sp>
    </p:spTree>
    <p:extLst>
      <p:ext uri="{BB962C8B-B14F-4D97-AF65-F5344CB8AC3E}">
        <p14:creationId xmlns:p14="http://schemas.microsoft.com/office/powerpoint/2010/main" val="2114381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DAF5F-7CF4-A52B-0A08-F605FC5A4E5A}"/>
              </a:ext>
            </a:extLst>
          </p:cNvPr>
          <p:cNvSpPr>
            <a:spLocks noGrp="1"/>
          </p:cNvSpPr>
          <p:nvPr>
            <p:ph type="title"/>
          </p:nvPr>
        </p:nvSpPr>
        <p:spPr/>
        <p:txBody>
          <a:bodyPr/>
          <a:lstStyle/>
          <a:p>
            <a:r>
              <a:rPr lang="en-GB" dirty="0"/>
              <a:t>3. Who matters?</a:t>
            </a:r>
          </a:p>
        </p:txBody>
      </p:sp>
      <p:sp>
        <p:nvSpPr>
          <p:cNvPr id="3" name="Content Placeholder 2">
            <a:extLst>
              <a:ext uri="{FF2B5EF4-FFF2-40B4-BE49-F238E27FC236}">
                <a16:creationId xmlns:a16="http://schemas.microsoft.com/office/drawing/2014/main" id="{5890FF30-8CD2-E82C-DFCA-DB37EB8BDF84}"/>
              </a:ext>
            </a:extLst>
          </p:cNvPr>
          <p:cNvSpPr>
            <a:spLocks noGrp="1"/>
          </p:cNvSpPr>
          <p:nvPr>
            <p:ph idx="1"/>
          </p:nvPr>
        </p:nvSpPr>
        <p:spPr/>
        <p:txBody>
          <a:bodyPr/>
          <a:lstStyle/>
          <a:p>
            <a:r>
              <a:rPr lang="en-GB" dirty="0"/>
              <a:t>Customer duty and conduct risk: critical elements of OR</a:t>
            </a:r>
          </a:p>
          <a:p>
            <a:pPr lvl="1"/>
            <a:r>
              <a:rPr lang="en-GB" dirty="0"/>
              <a:t>Consumer duty: refers to the regulatory requirement that financial firms act in the best interest of their customers</a:t>
            </a:r>
          </a:p>
          <a:p>
            <a:pPr lvl="1"/>
            <a:r>
              <a:rPr lang="en-GB" dirty="0"/>
              <a:t>Conduct risk: involves the risk of inappropriate, unethical or unlawful behaviour by a firm’s employees and/or management</a:t>
            </a:r>
          </a:p>
          <a:p>
            <a:r>
              <a:rPr lang="en-GB" dirty="0"/>
              <a:t>The next slide summarises the inter-relationship between a </a:t>
            </a:r>
          </a:p>
          <a:p>
            <a:pPr lvl="1"/>
            <a:r>
              <a:rPr lang="en-GB" dirty="0"/>
              <a:t>consumer-centric OR system, conduct risk, </a:t>
            </a:r>
          </a:p>
          <a:p>
            <a:pPr lvl="1"/>
            <a:r>
              <a:rPr lang="en-GB" dirty="0"/>
              <a:t>three pillars of identity respond and react and recover &amp; learn</a:t>
            </a:r>
          </a:p>
          <a:p>
            <a:pPr lvl="1"/>
            <a:r>
              <a:rPr lang="en-GB" dirty="0"/>
              <a:t>Foundation: integral physical, IT and cybersecurity</a:t>
            </a:r>
          </a:p>
        </p:txBody>
      </p:sp>
      <p:sp>
        <p:nvSpPr>
          <p:cNvPr id="4" name="Date Placeholder 3">
            <a:extLst>
              <a:ext uri="{FF2B5EF4-FFF2-40B4-BE49-F238E27FC236}">
                <a16:creationId xmlns:a16="http://schemas.microsoft.com/office/drawing/2014/main" id="{1108E6C1-245C-0D93-132E-889790B93AF7}"/>
              </a:ext>
            </a:extLst>
          </p:cNvPr>
          <p:cNvSpPr>
            <a:spLocks noGrp="1"/>
          </p:cNvSpPr>
          <p:nvPr>
            <p:ph type="dt" sz="half" idx="10"/>
          </p:nvPr>
        </p:nvSpPr>
        <p:spPr/>
        <p:txBody>
          <a:bodyPr/>
          <a:lstStyle/>
          <a:p>
            <a:r>
              <a:rPr lang="en-GB" dirty="0">
                <a:solidFill>
                  <a:srgbClr val="3F4548"/>
                </a:solidFill>
              </a:rPr>
              <a:t>5 March 2025</a:t>
            </a:r>
          </a:p>
          <a:p>
            <a:endParaRPr lang="en-GB" dirty="0">
              <a:solidFill>
                <a:srgbClr val="3F4548"/>
              </a:solidFill>
            </a:endParaRPr>
          </a:p>
        </p:txBody>
      </p:sp>
      <p:sp>
        <p:nvSpPr>
          <p:cNvPr id="5" name="Slide Number Placeholder 4">
            <a:extLst>
              <a:ext uri="{FF2B5EF4-FFF2-40B4-BE49-F238E27FC236}">
                <a16:creationId xmlns:a16="http://schemas.microsoft.com/office/drawing/2014/main" id="{8B4AED67-8385-0E67-B528-943431DECF53}"/>
              </a:ext>
            </a:extLst>
          </p:cNvPr>
          <p:cNvSpPr>
            <a:spLocks noGrp="1"/>
          </p:cNvSpPr>
          <p:nvPr>
            <p:ph type="sldNum" sz="quarter" idx="12"/>
          </p:nvPr>
        </p:nvSpPr>
        <p:spPr/>
        <p:txBody>
          <a:bodyPr/>
          <a:lstStyle/>
          <a:p>
            <a:fld id="{FE8DA6AF-1811-4E27-A96F-54109F1D0275}" type="slidenum">
              <a:rPr lang="en-GB" smtClean="0"/>
              <a:pPr/>
              <a:t>12</a:t>
            </a:fld>
            <a:endParaRPr lang="en-GB"/>
          </a:p>
        </p:txBody>
      </p:sp>
    </p:spTree>
    <p:extLst>
      <p:ext uri="{BB962C8B-B14F-4D97-AF65-F5344CB8AC3E}">
        <p14:creationId xmlns:p14="http://schemas.microsoft.com/office/powerpoint/2010/main" val="67024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B56C8-5036-5AA4-DA50-0B11352E2A1A}"/>
              </a:ext>
            </a:extLst>
          </p:cNvPr>
          <p:cNvSpPr>
            <a:spLocks noGrp="1"/>
          </p:cNvSpPr>
          <p:nvPr>
            <p:ph type="title"/>
          </p:nvPr>
        </p:nvSpPr>
        <p:spPr/>
        <p:txBody>
          <a:bodyPr/>
          <a:lstStyle/>
          <a:p>
            <a:r>
              <a:rPr lang="en-GB" dirty="0"/>
              <a:t>Consumer-centric operational resilience</a:t>
            </a:r>
          </a:p>
        </p:txBody>
      </p:sp>
      <p:sp>
        <p:nvSpPr>
          <p:cNvPr id="4" name="Date Placeholder 3">
            <a:extLst>
              <a:ext uri="{FF2B5EF4-FFF2-40B4-BE49-F238E27FC236}">
                <a16:creationId xmlns:a16="http://schemas.microsoft.com/office/drawing/2014/main" id="{6D3D08A1-2A6E-997E-6AEB-3CA178C4DDA0}"/>
              </a:ext>
            </a:extLst>
          </p:cNvPr>
          <p:cNvSpPr>
            <a:spLocks noGrp="1"/>
          </p:cNvSpPr>
          <p:nvPr>
            <p:ph type="dt" sz="half" idx="10"/>
          </p:nvPr>
        </p:nvSpPr>
        <p:spPr/>
        <p:txBody>
          <a:bodyPr/>
          <a:lstStyle/>
          <a:p>
            <a:r>
              <a:rPr lang="en-GB" dirty="0">
                <a:solidFill>
                  <a:srgbClr val="3F4548"/>
                </a:solidFill>
              </a:rPr>
              <a:t>5 March 2025</a:t>
            </a:r>
          </a:p>
          <a:p>
            <a:endParaRPr lang="en-GB" dirty="0">
              <a:solidFill>
                <a:srgbClr val="3F4548"/>
              </a:solidFill>
            </a:endParaRPr>
          </a:p>
        </p:txBody>
      </p:sp>
      <p:sp>
        <p:nvSpPr>
          <p:cNvPr id="5" name="Slide Number Placeholder 4">
            <a:extLst>
              <a:ext uri="{FF2B5EF4-FFF2-40B4-BE49-F238E27FC236}">
                <a16:creationId xmlns:a16="http://schemas.microsoft.com/office/drawing/2014/main" id="{D3A89FA0-C0E7-D989-DB5E-8017B0B8C54F}"/>
              </a:ext>
            </a:extLst>
          </p:cNvPr>
          <p:cNvSpPr>
            <a:spLocks noGrp="1"/>
          </p:cNvSpPr>
          <p:nvPr>
            <p:ph type="sldNum" sz="quarter" idx="12"/>
          </p:nvPr>
        </p:nvSpPr>
        <p:spPr/>
        <p:txBody>
          <a:bodyPr/>
          <a:lstStyle/>
          <a:p>
            <a:fld id="{FE8DA6AF-1811-4E27-A96F-54109F1D0275}" type="slidenum">
              <a:rPr lang="en-GB" smtClean="0"/>
              <a:pPr/>
              <a:t>13</a:t>
            </a:fld>
            <a:endParaRPr lang="en-GB"/>
          </a:p>
        </p:txBody>
      </p:sp>
      <p:graphicFrame>
        <p:nvGraphicFramePr>
          <p:cNvPr id="7" name="Content Placeholder 6">
            <a:hlinkClick r:id="" action="ppaction://ole?verb=0"/>
            <a:extLst>
              <a:ext uri="{FF2B5EF4-FFF2-40B4-BE49-F238E27FC236}">
                <a16:creationId xmlns:a16="http://schemas.microsoft.com/office/drawing/2014/main" id="{F9701189-3267-071F-3CF0-12B5F0F536F8}"/>
              </a:ext>
            </a:extLst>
          </p:cNvPr>
          <p:cNvGraphicFramePr>
            <a:graphicFrameLocks noGrp="1" noChangeAspect="1"/>
          </p:cNvGraphicFramePr>
          <p:nvPr>
            <p:ph idx="1"/>
            <p:extLst>
              <p:ext uri="{D42A27DB-BD31-4B8C-83A1-F6EECF244321}">
                <p14:modId xmlns:p14="http://schemas.microsoft.com/office/powerpoint/2010/main" val="254764808"/>
              </p:ext>
            </p:extLst>
          </p:nvPr>
        </p:nvGraphicFramePr>
        <p:xfrm>
          <a:off x="512763" y="1612900"/>
          <a:ext cx="8050212" cy="4527550"/>
        </p:xfrm>
        <a:graphic>
          <a:graphicData uri="http://schemas.openxmlformats.org/presentationml/2006/ole">
            <mc:AlternateContent xmlns:mc="http://schemas.openxmlformats.org/markup-compatibility/2006">
              <mc:Choice xmlns:v="urn:schemas-microsoft-com:vml" Requires="v">
                <p:oleObj name="Presentation" r:id="rId2" imgW="6095975" imgH="3429123" progId="PowerPoint.Show.12">
                  <p:embed/>
                </p:oleObj>
              </mc:Choice>
              <mc:Fallback>
                <p:oleObj name="Presentation" r:id="rId2" imgW="6095975" imgH="3429123" progId="PowerPoint.Show.12">
                  <p:embed/>
                  <p:pic>
                    <p:nvPicPr>
                      <p:cNvPr id="7" name="Content Placeholder 6">
                        <a:hlinkClick r:id="" action="ppaction://ole?verb=0"/>
                        <a:extLst>
                          <a:ext uri="{FF2B5EF4-FFF2-40B4-BE49-F238E27FC236}">
                            <a16:creationId xmlns:a16="http://schemas.microsoft.com/office/drawing/2014/main" id="{F9701189-3267-071F-3CF0-12B5F0F536F8}"/>
                          </a:ext>
                        </a:extLst>
                      </p:cNvPr>
                      <p:cNvPicPr/>
                      <p:nvPr/>
                    </p:nvPicPr>
                    <p:blipFill>
                      <a:blip r:embed="rId3"/>
                      <a:stretch>
                        <a:fillRect/>
                      </a:stretch>
                    </p:blipFill>
                    <p:spPr>
                      <a:xfrm>
                        <a:off x="512763" y="1612900"/>
                        <a:ext cx="8050212" cy="4527550"/>
                      </a:xfrm>
                      <a:prstGeom prst="rect">
                        <a:avLst/>
                      </a:prstGeom>
                    </p:spPr>
                  </p:pic>
                </p:oleObj>
              </mc:Fallback>
            </mc:AlternateContent>
          </a:graphicData>
        </a:graphic>
      </p:graphicFrame>
    </p:spTree>
    <p:extLst>
      <p:ext uri="{BB962C8B-B14F-4D97-AF65-F5344CB8AC3E}">
        <p14:creationId xmlns:p14="http://schemas.microsoft.com/office/powerpoint/2010/main" val="3530230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23639-053D-59A7-9CE6-D9C9F89F1A86}"/>
              </a:ext>
            </a:extLst>
          </p:cNvPr>
          <p:cNvSpPr>
            <a:spLocks noGrp="1"/>
          </p:cNvSpPr>
          <p:nvPr>
            <p:ph type="title"/>
          </p:nvPr>
        </p:nvSpPr>
        <p:spPr/>
        <p:txBody>
          <a:bodyPr/>
          <a:lstStyle/>
          <a:p>
            <a:r>
              <a:rPr lang="en-GB" dirty="0"/>
              <a:t>4. An operational resilience scenarios framework</a:t>
            </a:r>
          </a:p>
        </p:txBody>
      </p:sp>
      <p:sp>
        <p:nvSpPr>
          <p:cNvPr id="3" name="Content Placeholder 2">
            <a:extLst>
              <a:ext uri="{FF2B5EF4-FFF2-40B4-BE49-F238E27FC236}">
                <a16:creationId xmlns:a16="http://schemas.microsoft.com/office/drawing/2014/main" id="{31EA2889-D482-0008-0426-4505FB42F4EC}"/>
              </a:ext>
            </a:extLst>
          </p:cNvPr>
          <p:cNvSpPr>
            <a:spLocks noGrp="1"/>
          </p:cNvSpPr>
          <p:nvPr>
            <p:ph idx="1"/>
          </p:nvPr>
        </p:nvSpPr>
        <p:spPr>
          <a:xfrm>
            <a:off x="522137" y="1556792"/>
            <a:ext cx="8050818" cy="4640262"/>
          </a:xfrm>
        </p:spPr>
        <p:txBody>
          <a:bodyPr/>
          <a:lstStyle/>
          <a:p>
            <a:r>
              <a:rPr lang="en-GB" dirty="0"/>
              <a:t>Classification of risks</a:t>
            </a:r>
          </a:p>
          <a:p>
            <a:endParaRPr lang="en-GB" dirty="0"/>
          </a:p>
        </p:txBody>
      </p:sp>
      <p:sp>
        <p:nvSpPr>
          <p:cNvPr id="4" name="Date Placeholder 3">
            <a:extLst>
              <a:ext uri="{FF2B5EF4-FFF2-40B4-BE49-F238E27FC236}">
                <a16:creationId xmlns:a16="http://schemas.microsoft.com/office/drawing/2014/main" id="{847AC733-C015-F93D-D8A9-0F77A5981EBB}"/>
              </a:ext>
            </a:extLst>
          </p:cNvPr>
          <p:cNvSpPr>
            <a:spLocks noGrp="1"/>
          </p:cNvSpPr>
          <p:nvPr>
            <p:ph type="dt" sz="half" idx="10"/>
          </p:nvPr>
        </p:nvSpPr>
        <p:spPr/>
        <p:txBody>
          <a:bodyPr/>
          <a:lstStyle/>
          <a:p>
            <a:r>
              <a:rPr lang="en-GB" dirty="0">
                <a:solidFill>
                  <a:srgbClr val="3F4548"/>
                </a:solidFill>
              </a:rPr>
              <a:t>5 March 2025</a:t>
            </a:r>
          </a:p>
          <a:p>
            <a:endParaRPr lang="en-GB" dirty="0">
              <a:solidFill>
                <a:srgbClr val="3F4548"/>
              </a:solidFill>
            </a:endParaRPr>
          </a:p>
        </p:txBody>
      </p:sp>
      <p:sp>
        <p:nvSpPr>
          <p:cNvPr id="5" name="Slide Number Placeholder 4">
            <a:extLst>
              <a:ext uri="{FF2B5EF4-FFF2-40B4-BE49-F238E27FC236}">
                <a16:creationId xmlns:a16="http://schemas.microsoft.com/office/drawing/2014/main" id="{AD4830BD-F0B9-FA2F-3615-22412ECFD6E1}"/>
              </a:ext>
            </a:extLst>
          </p:cNvPr>
          <p:cNvSpPr>
            <a:spLocks noGrp="1"/>
          </p:cNvSpPr>
          <p:nvPr>
            <p:ph type="sldNum" sz="quarter" idx="12"/>
          </p:nvPr>
        </p:nvSpPr>
        <p:spPr/>
        <p:txBody>
          <a:bodyPr/>
          <a:lstStyle/>
          <a:p>
            <a:fld id="{FE8DA6AF-1811-4E27-A96F-54109F1D0275}" type="slidenum">
              <a:rPr lang="en-GB" smtClean="0"/>
              <a:pPr/>
              <a:t>14</a:t>
            </a:fld>
            <a:endParaRPr lang="en-GB"/>
          </a:p>
        </p:txBody>
      </p:sp>
      <p:graphicFrame>
        <p:nvGraphicFramePr>
          <p:cNvPr id="6" name="Table 5">
            <a:extLst>
              <a:ext uri="{FF2B5EF4-FFF2-40B4-BE49-F238E27FC236}">
                <a16:creationId xmlns:a16="http://schemas.microsoft.com/office/drawing/2014/main" id="{09A01520-CA10-1A31-6948-A0B6C051EE6E}"/>
              </a:ext>
            </a:extLst>
          </p:cNvPr>
          <p:cNvGraphicFramePr>
            <a:graphicFrameLocks noGrp="1"/>
          </p:cNvGraphicFramePr>
          <p:nvPr>
            <p:extLst>
              <p:ext uri="{D42A27DB-BD31-4B8C-83A1-F6EECF244321}">
                <p14:modId xmlns:p14="http://schemas.microsoft.com/office/powerpoint/2010/main" val="3659240217"/>
              </p:ext>
            </p:extLst>
          </p:nvPr>
        </p:nvGraphicFramePr>
        <p:xfrm>
          <a:off x="1005016" y="1993557"/>
          <a:ext cx="7488196" cy="2846996"/>
        </p:xfrm>
        <a:graphic>
          <a:graphicData uri="http://schemas.openxmlformats.org/drawingml/2006/table">
            <a:tbl>
              <a:tblPr firstRow="1" bandRow="1">
                <a:tableStyleId>{5C22544A-7EE6-4342-B048-85BDC9FD1C3A}</a:tableStyleId>
              </a:tblPr>
              <a:tblGrid>
                <a:gridCol w="1872049">
                  <a:extLst>
                    <a:ext uri="{9D8B030D-6E8A-4147-A177-3AD203B41FA5}">
                      <a16:colId xmlns:a16="http://schemas.microsoft.com/office/drawing/2014/main" val="3009960184"/>
                    </a:ext>
                  </a:extLst>
                </a:gridCol>
                <a:gridCol w="1167713">
                  <a:extLst>
                    <a:ext uri="{9D8B030D-6E8A-4147-A177-3AD203B41FA5}">
                      <a16:colId xmlns:a16="http://schemas.microsoft.com/office/drawing/2014/main" val="3259240861"/>
                    </a:ext>
                  </a:extLst>
                </a:gridCol>
                <a:gridCol w="1169773">
                  <a:extLst>
                    <a:ext uri="{9D8B030D-6E8A-4147-A177-3AD203B41FA5}">
                      <a16:colId xmlns:a16="http://schemas.microsoft.com/office/drawing/2014/main" val="2547966660"/>
                    </a:ext>
                  </a:extLst>
                </a:gridCol>
                <a:gridCol w="3278661">
                  <a:extLst>
                    <a:ext uri="{9D8B030D-6E8A-4147-A177-3AD203B41FA5}">
                      <a16:colId xmlns:a16="http://schemas.microsoft.com/office/drawing/2014/main" val="520313154"/>
                    </a:ext>
                  </a:extLst>
                </a:gridCol>
              </a:tblGrid>
              <a:tr h="711749">
                <a:tc>
                  <a:txBody>
                    <a:bodyPr/>
                    <a:lstStyle/>
                    <a:p>
                      <a:r>
                        <a:rPr lang="en-GB" dirty="0"/>
                        <a:t>Class</a:t>
                      </a:r>
                    </a:p>
                  </a:txBody>
                  <a:tcPr/>
                </a:tc>
                <a:tc>
                  <a:txBody>
                    <a:bodyPr/>
                    <a:lstStyle/>
                    <a:p>
                      <a:r>
                        <a:rPr lang="en-GB" dirty="0"/>
                        <a:t>Model?</a:t>
                      </a:r>
                    </a:p>
                  </a:txBody>
                  <a:tcPr/>
                </a:tc>
                <a:tc>
                  <a:txBody>
                    <a:bodyPr/>
                    <a:lstStyle/>
                    <a:p>
                      <a:r>
                        <a:rPr lang="en-GB" dirty="0"/>
                        <a:t>Data?</a:t>
                      </a:r>
                    </a:p>
                  </a:txBody>
                  <a:tcPr/>
                </a:tc>
                <a:tc>
                  <a:txBody>
                    <a:bodyPr/>
                    <a:lstStyle/>
                    <a:p>
                      <a:r>
                        <a:rPr lang="en-GB" dirty="0"/>
                        <a:t>Example</a:t>
                      </a:r>
                    </a:p>
                  </a:txBody>
                  <a:tcPr/>
                </a:tc>
                <a:extLst>
                  <a:ext uri="{0D108BD9-81ED-4DB2-BD59-A6C34878D82A}">
                    <a16:rowId xmlns:a16="http://schemas.microsoft.com/office/drawing/2014/main" val="4262596101"/>
                  </a:ext>
                </a:extLst>
              </a:tr>
              <a:tr h="711749">
                <a:tc>
                  <a:txBody>
                    <a:bodyPr/>
                    <a:lstStyle/>
                    <a:p>
                      <a:r>
                        <a:rPr lang="en-GB" dirty="0"/>
                        <a:t>Known-knowns</a:t>
                      </a:r>
                    </a:p>
                  </a:txBody>
                  <a:tcPr/>
                </a:tc>
                <a:tc>
                  <a:txBody>
                    <a:bodyPr/>
                    <a:lstStyle/>
                    <a:p>
                      <a:r>
                        <a:rPr lang="en-GB" dirty="0"/>
                        <a:t>Yes</a:t>
                      </a:r>
                    </a:p>
                  </a:txBody>
                  <a:tcPr/>
                </a:tc>
                <a:tc>
                  <a:txBody>
                    <a:bodyPr/>
                    <a:lstStyle/>
                    <a:p>
                      <a:r>
                        <a:rPr lang="en-GB" dirty="0"/>
                        <a:t>Yes</a:t>
                      </a:r>
                    </a:p>
                  </a:txBody>
                  <a:tcPr/>
                </a:tc>
                <a:tc>
                  <a:txBody>
                    <a:bodyPr/>
                    <a:lstStyle/>
                    <a:p>
                      <a:r>
                        <a:rPr lang="en-GB" dirty="0"/>
                        <a:t>Easily identified (e.g. business risk)</a:t>
                      </a:r>
                    </a:p>
                  </a:txBody>
                  <a:tcPr/>
                </a:tc>
                <a:extLst>
                  <a:ext uri="{0D108BD9-81ED-4DB2-BD59-A6C34878D82A}">
                    <a16:rowId xmlns:a16="http://schemas.microsoft.com/office/drawing/2014/main" val="220245141"/>
                  </a:ext>
                </a:extLst>
              </a:tr>
              <a:tr h="711749">
                <a:tc>
                  <a:txBody>
                    <a:bodyPr/>
                    <a:lstStyle/>
                    <a:p>
                      <a:r>
                        <a:rPr lang="en-GB" dirty="0"/>
                        <a:t>Emerging</a:t>
                      </a:r>
                    </a:p>
                  </a:txBody>
                  <a:tcPr/>
                </a:tc>
                <a:tc>
                  <a:txBody>
                    <a:bodyPr/>
                    <a:lstStyle/>
                    <a:p>
                      <a:r>
                        <a:rPr lang="en-GB" dirty="0"/>
                        <a:t>Yes/No</a:t>
                      </a:r>
                    </a:p>
                  </a:txBody>
                  <a:tcPr/>
                </a:tc>
                <a:tc>
                  <a:txBody>
                    <a:bodyPr/>
                    <a:lstStyle/>
                    <a:p>
                      <a:r>
                        <a:rPr lang="en-GB" dirty="0"/>
                        <a:t>No/Yes</a:t>
                      </a:r>
                    </a:p>
                  </a:txBody>
                  <a:tcPr/>
                </a:tc>
                <a:tc>
                  <a:txBody>
                    <a:bodyPr/>
                    <a:lstStyle/>
                    <a:p>
                      <a:r>
                        <a:rPr lang="en-GB" dirty="0"/>
                        <a:t>Full extent unknown (e.g. change in interest rates)</a:t>
                      </a:r>
                    </a:p>
                  </a:txBody>
                  <a:tcPr/>
                </a:tc>
                <a:extLst>
                  <a:ext uri="{0D108BD9-81ED-4DB2-BD59-A6C34878D82A}">
                    <a16:rowId xmlns:a16="http://schemas.microsoft.com/office/drawing/2014/main" val="2794530612"/>
                  </a:ext>
                </a:extLst>
              </a:tr>
              <a:tr h="711749">
                <a:tc>
                  <a:txBody>
                    <a:bodyPr/>
                    <a:lstStyle/>
                    <a:p>
                      <a:r>
                        <a:rPr lang="en-GB" dirty="0"/>
                        <a:t>Unknown</a:t>
                      </a:r>
                    </a:p>
                  </a:txBody>
                  <a:tcPr/>
                </a:tc>
                <a:tc>
                  <a:txBody>
                    <a:bodyPr/>
                    <a:lstStyle/>
                    <a:p>
                      <a:r>
                        <a:rPr lang="en-GB" dirty="0"/>
                        <a:t>No</a:t>
                      </a:r>
                    </a:p>
                  </a:txBody>
                  <a:tcPr/>
                </a:tc>
                <a:tc>
                  <a:txBody>
                    <a:bodyPr/>
                    <a:lstStyle/>
                    <a:p>
                      <a:r>
                        <a:rPr lang="en-GB" dirty="0"/>
                        <a:t>No</a:t>
                      </a:r>
                    </a:p>
                  </a:txBody>
                  <a:tcPr/>
                </a:tc>
                <a:tc>
                  <a:txBody>
                    <a:bodyPr/>
                    <a:lstStyle/>
                    <a:p>
                      <a:r>
                        <a:rPr lang="en-GB" dirty="0"/>
                        <a:t>Black swan events (e.g. Financial Crisis 2008)</a:t>
                      </a:r>
                    </a:p>
                  </a:txBody>
                  <a:tcPr/>
                </a:tc>
                <a:extLst>
                  <a:ext uri="{0D108BD9-81ED-4DB2-BD59-A6C34878D82A}">
                    <a16:rowId xmlns:a16="http://schemas.microsoft.com/office/drawing/2014/main" val="2385123996"/>
                  </a:ext>
                </a:extLst>
              </a:tr>
            </a:tbl>
          </a:graphicData>
        </a:graphic>
      </p:graphicFrame>
    </p:spTree>
    <p:extLst>
      <p:ext uri="{BB962C8B-B14F-4D97-AF65-F5344CB8AC3E}">
        <p14:creationId xmlns:p14="http://schemas.microsoft.com/office/powerpoint/2010/main" val="2613245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448B1-1FCE-740C-4D93-9EF48D53A2BA}"/>
              </a:ext>
            </a:extLst>
          </p:cNvPr>
          <p:cNvSpPr>
            <a:spLocks noGrp="1"/>
          </p:cNvSpPr>
          <p:nvPr>
            <p:ph type="title"/>
          </p:nvPr>
        </p:nvSpPr>
        <p:spPr/>
        <p:txBody>
          <a:bodyPr/>
          <a:lstStyle/>
          <a:p>
            <a:r>
              <a:rPr lang="en-GB" dirty="0"/>
              <a:t>Threats to operational resilience </a:t>
            </a:r>
          </a:p>
        </p:txBody>
      </p:sp>
      <p:sp>
        <p:nvSpPr>
          <p:cNvPr id="4" name="Date Placeholder 3">
            <a:extLst>
              <a:ext uri="{FF2B5EF4-FFF2-40B4-BE49-F238E27FC236}">
                <a16:creationId xmlns:a16="http://schemas.microsoft.com/office/drawing/2014/main" id="{E0615877-9D06-9847-94B8-0D33C954D991}"/>
              </a:ext>
            </a:extLst>
          </p:cNvPr>
          <p:cNvSpPr>
            <a:spLocks noGrp="1"/>
          </p:cNvSpPr>
          <p:nvPr>
            <p:ph type="dt" sz="half" idx="10"/>
          </p:nvPr>
        </p:nvSpPr>
        <p:spPr/>
        <p:txBody>
          <a:bodyPr/>
          <a:lstStyle/>
          <a:p>
            <a:r>
              <a:rPr lang="en-GB" dirty="0">
                <a:solidFill>
                  <a:srgbClr val="3F4548"/>
                </a:solidFill>
              </a:rPr>
              <a:t>5 March 2025</a:t>
            </a:r>
          </a:p>
          <a:p>
            <a:endParaRPr lang="en-GB" dirty="0">
              <a:solidFill>
                <a:srgbClr val="3F4548"/>
              </a:solidFill>
            </a:endParaRPr>
          </a:p>
        </p:txBody>
      </p:sp>
      <p:sp>
        <p:nvSpPr>
          <p:cNvPr id="5" name="Slide Number Placeholder 4">
            <a:extLst>
              <a:ext uri="{FF2B5EF4-FFF2-40B4-BE49-F238E27FC236}">
                <a16:creationId xmlns:a16="http://schemas.microsoft.com/office/drawing/2014/main" id="{725481C3-DDA7-5104-7999-30610FCBF1F8}"/>
              </a:ext>
            </a:extLst>
          </p:cNvPr>
          <p:cNvSpPr>
            <a:spLocks noGrp="1"/>
          </p:cNvSpPr>
          <p:nvPr>
            <p:ph type="sldNum" sz="quarter" idx="12"/>
          </p:nvPr>
        </p:nvSpPr>
        <p:spPr/>
        <p:txBody>
          <a:bodyPr/>
          <a:lstStyle/>
          <a:p>
            <a:fld id="{FE8DA6AF-1811-4E27-A96F-54109F1D0275}" type="slidenum">
              <a:rPr lang="en-GB" smtClean="0"/>
              <a:pPr/>
              <a:t>15</a:t>
            </a:fld>
            <a:endParaRPr lang="en-GB"/>
          </a:p>
        </p:txBody>
      </p:sp>
      <p:pic>
        <p:nvPicPr>
          <p:cNvPr id="6" name="Content Placeholder 5" descr="A diagram of a disease&#10;&#10;Description automatically generated">
            <a:extLst>
              <a:ext uri="{FF2B5EF4-FFF2-40B4-BE49-F238E27FC236}">
                <a16:creationId xmlns:a16="http://schemas.microsoft.com/office/drawing/2014/main" id="{37E85E2B-F70F-D92A-0E57-88D622E1648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56285" y="1557338"/>
            <a:ext cx="6363167" cy="4640262"/>
          </a:xfrm>
          <a:prstGeom prst="rect">
            <a:avLst/>
          </a:prstGeom>
          <a:noFill/>
          <a:ln>
            <a:noFill/>
          </a:ln>
        </p:spPr>
      </p:pic>
    </p:spTree>
    <p:extLst>
      <p:ext uri="{BB962C8B-B14F-4D97-AF65-F5344CB8AC3E}">
        <p14:creationId xmlns:p14="http://schemas.microsoft.com/office/powerpoint/2010/main" val="130487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BDD18-4949-B36C-231E-8DF0B9BB9D9E}"/>
              </a:ext>
            </a:extLst>
          </p:cNvPr>
          <p:cNvSpPr>
            <a:spLocks noGrp="1"/>
          </p:cNvSpPr>
          <p:nvPr>
            <p:ph type="title"/>
          </p:nvPr>
        </p:nvSpPr>
        <p:spPr/>
        <p:txBody>
          <a:bodyPr/>
          <a:lstStyle/>
          <a:p>
            <a:r>
              <a:rPr lang="en-GB" sz="2800" dirty="0"/>
              <a:t>Risks and common consequences</a:t>
            </a:r>
          </a:p>
        </p:txBody>
      </p:sp>
      <p:sp>
        <p:nvSpPr>
          <p:cNvPr id="4" name="Date Placeholder 3">
            <a:extLst>
              <a:ext uri="{FF2B5EF4-FFF2-40B4-BE49-F238E27FC236}">
                <a16:creationId xmlns:a16="http://schemas.microsoft.com/office/drawing/2014/main" id="{886313A1-E1A7-2E3C-0E14-F7F8EC4B0FF6}"/>
              </a:ext>
            </a:extLst>
          </p:cNvPr>
          <p:cNvSpPr>
            <a:spLocks noGrp="1"/>
          </p:cNvSpPr>
          <p:nvPr>
            <p:ph type="dt" sz="half" idx="10"/>
          </p:nvPr>
        </p:nvSpPr>
        <p:spPr/>
        <p:txBody>
          <a:bodyPr/>
          <a:lstStyle/>
          <a:p>
            <a:r>
              <a:rPr lang="en-GB" dirty="0">
                <a:solidFill>
                  <a:srgbClr val="3F4548"/>
                </a:solidFill>
              </a:rPr>
              <a:t>5 March 2025</a:t>
            </a:r>
          </a:p>
          <a:p>
            <a:endParaRPr lang="en-GB" dirty="0">
              <a:solidFill>
                <a:srgbClr val="3F4548"/>
              </a:solidFill>
            </a:endParaRPr>
          </a:p>
        </p:txBody>
      </p:sp>
      <p:sp>
        <p:nvSpPr>
          <p:cNvPr id="5" name="Slide Number Placeholder 4">
            <a:extLst>
              <a:ext uri="{FF2B5EF4-FFF2-40B4-BE49-F238E27FC236}">
                <a16:creationId xmlns:a16="http://schemas.microsoft.com/office/drawing/2014/main" id="{AEB51CCE-A98D-FA1C-E341-0C15840EC1E5}"/>
              </a:ext>
            </a:extLst>
          </p:cNvPr>
          <p:cNvSpPr>
            <a:spLocks noGrp="1"/>
          </p:cNvSpPr>
          <p:nvPr>
            <p:ph type="sldNum" sz="quarter" idx="12"/>
          </p:nvPr>
        </p:nvSpPr>
        <p:spPr/>
        <p:txBody>
          <a:bodyPr/>
          <a:lstStyle/>
          <a:p>
            <a:fld id="{FE8DA6AF-1811-4E27-A96F-54109F1D0275}" type="slidenum">
              <a:rPr lang="en-GB" smtClean="0"/>
              <a:pPr/>
              <a:t>16</a:t>
            </a:fld>
            <a:endParaRPr lang="en-GB"/>
          </a:p>
        </p:txBody>
      </p:sp>
      <p:pic>
        <p:nvPicPr>
          <p:cNvPr id="6" name="Content Placeholder 5" descr="A diagram of a risk impact&#10;&#10;Description automatically generated">
            <a:extLst>
              <a:ext uri="{FF2B5EF4-FFF2-40B4-BE49-F238E27FC236}">
                <a16:creationId xmlns:a16="http://schemas.microsoft.com/office/drawing/2014/main" id="{E7A2AA5C-1285-B0E7-3312-326A90FFEFD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923" y="1327143"/>
            <a:ext cx="8317947" cy="4874373"/>
          </a:xfrm>
          <a:prstGeom prst="rect">
            <a:avLst/>
          </a:prstGeom>
          <a:noFill/>
          <a:ln>
            <a:noFill/>
          </a:ln>
        </p:spPr>
      </p:pic>
    </p:spTree>
    <p:extLst>
      <p:ext uri="{BB962C8B-B14F-4D97-AF65-F5344CB8AC3E}">
        <p14:creationId xmlns:p14="http://schemas.microsoft.com/office/powerpoint/2010/main" val="706511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C7CB3-6B39-FFDB-07D2-F9BB8AD9B32E}"/>
              </a:ext>
            </a:extLst>
          </p:cNvPr>
          <p:cNvSpPr>
            <a:spLocks noGrp="1"/>
          </p:cNvSpPr>
          <p:nvPr>
            <p:ph type="title"/>
          </p:nvPr>
        </p:nvSpPr>
        <p:spPr/>
        <p:txBody>
          <a:bodyPr/>
          <a:lstStyle/>
          <a:p>
            <a:r>
              <a:rPr lang="en-GB" sz="2400" dirty="0"/>
              <a:t>Propagation of risk through socio-economic systems</a:t>
            </a:r>
          </a:p>
        </p:txBody>
      </p:sp>
      <p:sp>
        <p:nvSpPr>
          <p:cNvPr id="4" name="Date Placeholder 3">
            <a:extLst>
              <a:ext uri="{FF2B5EF4-FFF2-40B4-BE49-F238E27FC236}">
                <a16:creationId xmlns:a16="http://schemas.microsoft.com/office/drawing/2014/main" id="{123F6265-BDC1-8934-AAA4-4E94D448CDEE}"/>
              </a:ext>
            </a:extLst>
          </p:cNvPr>
          <p:cNvSpPr>
            <a:spLocks noGrp="1"/>
          </p:cNvSpPr>
          <p:nvPr>
            <p:ph type="dt" sz="half" idx="10"/>
          </p:nvPr>
        </p:nvSpPr>
        <p:spPr/>
        <p:txBody>
          <a:bodyPr/>
          <a:lstStyle/>
          <a:p>
            <a:r>
              <a:rPr lang="en-GB" dirty="0">
                <a:solidFill>
                  <a:srgbClr val="3F4548"/>
                </a:solidFill>
              </a:rPr>
              <a:t>5 March 2025</a:t>
            </a:r>
          </a:p>
          <a:p>
            <a:endParaRPr lang="en-GB" dirty="0">
              <a:solidFill>
                <a:srgbClr val="3F4548"/>
              </a:solidFill>
            </a:endParaRPr>
          </a:p>
        </p:txBody>
      </p:sp>
      <p:sp>
        <p:nvSpPr>
          <p:cNvPr id="5" name="Slide Number Placeholder 4">
            <a:extLst>
              <a:ext uri="{FF2B5EF4-FFF2-40B4-BE49-F238E27FC236}">
                <a16:creationId xmlns:a16="http://schemas.microsoft.com/office/drawing/2014/main" id="{9996A9BA-1A26-AF54-8C6E-3B64E4024C69}"/>
              </a:ext>
            </a:extLst>
          </p:cNvPr>
          <p:cNvSpPr>
            <a:spLocks noGrp="1"/>
          </p:cNvSpPr>
          <p:nvPr>
            <p:ph type="sldNum" sz="quarter" idx="12"/>
          </p:nvPr>
        </p:nvSpPr>
        <p:spPr/>
        <p:txBody>
          <a:bodyPr/>
          <a:lstStyle/>
          <a:p>
            <a:fld id="{FE8DA6AF-1811-4E27-A96F-54109F1D0275}" type="slidenum">
              <a:rPr lang="en-GB" smtClean="0"/>
              <a:pPr/>
              <a:t>17</a:t>
            </a:fld>
            <a:endParaRPr lang="en-GB"/>
          </a:p>
        </p:txBody>
      </p:sp>
      <p:pic>
        <p:nvPicPr>
          <p:cNvPr id="6" name="Content Placeholder 5">
            <a:extLst>
              <a:ext uri="{FF2B5EF4-FFF2-40B4-BE49-F238E27FC236}">
                <a16:creationId xmlns:a16="http://schemas.microsoft.com/office/drawing/2014/main" id="{EEAED70B-FBC3-B256-6681-6E512369A74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04609" y="1137920"/>
            <a:ext cx="8641213" cy="5151120"/>
          </a:xfrm>
          <a:prstGeom prst="rect">
            <a:avLst/>
          </a:prstGeom>
          <a:noFill/>
          <a:ln>
            <a:noFill/>
          </a:ln>
        </p:spPr>
      </p:pic>
    </p:spTree>
    <p:extLst>
      <p:ext uri="{BB962C8B-B14F-4D97-AF65-F5344CB8AC3E}">
        <p14:creationId xmlns:p14="http://schemas.microsoft.com/office/powerpoint/2010/main" val="3246086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065F3-A569-B512-C94B-AF37E8D5C97D}"/>
              </a:ext>
            </a:extLst>
          </p:cNvPr>
          <p:cNvSpPr>
            <a:spLocks noGrp="1"/>
          </p:cNvSpPr>
          <p:nvPr>
            <p:ph type="title"/>
          </p:nvPr>
        </p:nvSpPr>
        <p:spPr/>
        <p:txBody>
          <a:bodyPr/>
          <a:lstStyle/>
          <a:p>
            <a:r>
              <a:rPr lang="en-GB" dirty="0"/>
              <a:t>Key considerations in building an ORF</a:t>
            </a:r>
          </a:p>
        </p:txBody>
      </p:sp>
      <p:sp>
        <p:nvSpPr>
          <p:cNvPr id="3" name="Content Placeholder 2">
            <a:extLst>
              <a:ext uri="{FF2B5EF4-FFF2-40B4-BE49-F238E27FC236}">
                <a16:creationId xmlns:a16="http://schemas.microsoft.com/office/drawing/2014/main" id="{D70A4A67-D71A-C845-647A-5FE5BBE8793A}"/>
              </a:ext>
            </a:extLst>
          </p:cNvPr>
          <p:cNvSpPr>
            <a:spLocks noGrp="1"/>
          </p:cNvSpPr>
          <p:nvPr>
            <p:ph idx="1"/>
          </p:nvPr>
        </p:nvSpPr>
        <p:spPr>
          <a:xfrm>
            <a:off x="527053" y="1289663"/>
            <a:ext cx="8050818" cy="5018669"/>
          </a:xfrm>
        </p:spPr>
        <p:txBody>
          <a:bodyPr/>
          <a:lstStyle/>
          <a:p>
            <a:r>
              <a:rPr lang="en-GB" dirty="0"/>
              <a:t>OR profile needs explicit management and a holistic view</a:t>
            </a:r>
          </a:p>
          <a:p>
            <a:r>
              <a:rPr lang="en-GB" dirty="0"/>
              <a:t>Design of scenario testing proportional to the size, complexity, business and risk profile of the firm</a:t>
            </a:r>
          </a:p>
          <a:p>
            <a:r>
              <a:rPr lang="en-GB" dirty="0"/>
              <a:t>Consider a range of risks and shocks</a:t>
            </a:r>
          </a:p>
          <a:p>
            <a:r>
              <a:rPr lang="en-GB" dirty="0"/>
              <a:t>Identifying emerging threats to IBS involves developing a comprehensive framework to understand, assess, model and mitigate </a:t>
            </a:r>
            <a:r>
              <a:rPr lang="en-GB"/>
              <a:t>systemic risks</a:t>
            </a:r>
            <a:endParaRPr lang="en-GB" dirty="0"/>
          </a:p>
          <a:p>
            <a:r>
              <a:rPr lang="en-GB" dirty="0"/>
              <a:t>Define levels of disruption potentially caused to customers: (1) medium, (2) high and (3) systemic </a:t>
            </a:r>
          </a:p>
        </p:txBody>
      </p:sp>
      <p:sp>
        <p:nvSpPr>
          <p:cNvPr id="4" name="Date Placeholder 3">
            <a:extLst>
              <a:ext uri="{FF2B5EF4-FFF2-40B4-BE49-F238E27FC236}">
                <a16:creationId xmlns:a16="http://schemas.microsoft.com/office/drawing/2014/main" id="{40C46D1C-AA63-C1B8-F227-A5C2B479CDE2}"/>
              </a:ext>
            </a:extLst>
          </p:cNvPr>
          <p:cNvSpPr>
            <a:spLocks noGrp="1"/>
          </p:cNvSpPr>
          <p:nvPr>
            <p:ph type="dt" sz="half" idx="10"/>
          </p:nvPr>
        </p:nvSpPr>
        <p:spPr/>
        <p:txBody>
          <a:bodyPr/>
          <a:lstStyle/>
          <a:p>
            <a:r>
              <a:rPr lang="en-GB" dirty="0">
                <a:solidFill>
                  <a:srgbClr val="3F4548"/>
                </a:solidFill>
              </a:rPr>
              <a:t>5 March 2025</a:t>
            </a:r>
          </a:p>
          <a:p>
            <a:endParaRPr lang="en-GB" dirty="0">
              <a:solidFill>
                <a:srgbClr val="3F4548"/>
              </a:solidFill>
            </a:endParaRPr>
          </a:p>
        </p:txBody>
      </p:sp>
      <p:sp>
        <p:nvSpPr>
          <p:cNvPr id="5" name="Slide Number Placeholder 4">
            <a:extLst>
              <a:ext uri="{FF2B5EF4-FFF2-40B4-BE49-F238E27FC236}">
                <a16:creationId xmlns:a16="http://schemas.microsoft.com/office/drawing/2014/main" id="{9208761B-0EF2-5CA6-B084-8C5A572179BE}"/>
              </a:ext>
            </a:extLst>
          </p:cNvPr>
          <p:cNvSpPr>
            <a:spLocks noGrp="1"/>
          </p:cNvSpPr>
          <p:nvPr>
            <p:ph type="sldNum" sz="quarter" idx="12"/>
          </p:nvPr>
        </p:nvSpPr>
        <p:spPr/>
        <p:txBody>
          <a:bodyPr/>
          <a:lstStyle/>
          <a:p>
            <a:fld id="{FE8DA6AF-1811-4E27-A96F-54109F1D0275}" type="slidenum">
              <a:rPr lang="en-GB" smtClean="0"/>
              <a:pPr/>
              <a:t>18</a:t>
            </a:fld>
            <a:endParaRPr lang="en-GB"/>
          </a:p>
        </p:txBody>
      </p:sp>
    </p:spTree>
    <p:extLst>
      <p:ext uri="{BB962C8B-B14F-4D97-AF65-F5344CB8AC3E}">
        <p14:creationId xmlns:p14="http://schemas.microsoft.com/office/powerpoint/2010/main" val="191303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15B363-9546-304D-3659-52DF5A73B224}"/>
              </a:ext>
            </a:extLst>
          </p:cNvPr>
          <p:cNvSpPr>
            <a:spLocks noGrp="1"/>
          </p:cNvSpPr>
          <p:nvPr>
            <p:ph type="title"/>
          </p:nvPr>
        </p:nvSpPr>
        <p:spPr>
          <a:xfrm>
            <a:off x="527052" y="404813"/>
            <a:ext cx="11055349" cy="1143000"/>
          </a:xfrm>
        </p:spPr>
        <p:txBody>
          <a:bodyPr wrap="square" anchor="ctr">
            <a:normAutofit/>
          </a:bodyPr>
          <a:lstStyle/>
          <a:p>
            <a:r>
              <a:rPr lang="en-GB" dirty="0"/>
              <a:t>6. Conclusion and recommendations</a:t>
            </a:r>
          </a:p>
        </p:txBody>
      </p:sp>
      <p:sp>
        <p:nvSpPr>
          <p:cNvPr id="2" name="Date Placeholder 1">
            <a:extLst>
              <a:ext uri="{FF2B5EF4-FFF2-40B4-BE49-F238E27FC236}">
                <a16:creationId xmlns:a16="http://schemas.microsoft.com/office/drawing/2014/main" id="{AF5B7CD3-BD9D-45FC-5CBC-315D6EC1AF05}"/>
              </a:ext>
            </a:extLst>
          </p:cNvPr>
          <p:cNvSpPr>
            <a:spLocks noGrp="1"/>
          </p:cNvSpPr>
          <p:nvPr>
            <p:ph type="dt" sz="half" idx="10"/>
          </p:nvPr>
        </p:nvSpPr>
        <p:spPr>
          <a:xfrm>
            <a:off x="527052" y="6410325"/>
            <a:ext cx="2688166" cy="331788"/>
          </a:xfrm>
        </p:spPr>
        <p:txBody>
          <a:bodyPr wrap="square" anchor="t">
            <a:normAutofit/>
          </a:bodyPr>
          <a:lstStyle/>
          <a:p>
            <a:r>
              <a:rPr lang="en-GB" dirty="0">
                <a:solidFill>
                  <a:srgbClr val="3F4548"/>
                </a:solidFill>
              </a:rPr>
              <a:t>5 March 2025</a:t>
            </a:r>
          </a:p>
          <a:p>
            <a:pPr fontAlgn="base">
              <a:spcBef>
                <a:spcPct val="0"/>
              </a:spcBef>
              <a:spcAft>
                <a:spcPts val="600"/>
              </a:spcAft>
            </a:pPr>
            <a:endParaRPr lang="en-GB" dirty="0">
              <a:solidFill>
                <a:srgbClr val="3F4548"/>
              </a:solidFill>
            </a:endParaRPr>
          </a:p>
        </p:txBody>
      </p:sp>
      <p:sp>
        <p:nvSpPr>
          <p:cNvPr id="3" name="Slide Number Placeholder 2">
            <a:extLst>
              <a:ext uri="{FF2B5EF4-FFF2-40B4-BE49-F238E27FC236}">
                <a16:creationId xmlns:a16="http://schemas.microsoft.com/office/drawing/2014/main" id="{88C3ECB7-FDA2-002A-5231-8967CB0ED10E}"/>
              </a:ext>
            </a:extLst>
          </p:cNvPr>
          <p:cNvSpPr>
            <a:spLocks noGrp="1"/>
          </p:cNvSpPr>
          <p:nvPr>
            <p:ph type="sldNum" sz="quarter" idx="12"/>
          </p:nvPr>
        </p:nvSpPr>
        <p:spPr>
          <a:xfrm>
            <a:off x="10801351" y="6402390"/>
            <a:ext cx="863600" cy="339725"/>
          </a:xfrm>
        </p:spPr>
        <p:txBody>
          <a:bodyPr wrap="square" anchor="t">
            <a:normAutofit/>
          </a:bodyPr>
          <a:lstStyle/>
          <a:p>
            <a:pPr fontAlgn="base">
              <a:spcBef>
                <a:spcPct val="0"/>
              </a:spcBef>
              <a:spcAft>
                <a:spcPts val="600"/>
              </a:spcAft>
            </a:pPr>
            <a:fld id="{65C5C0B4-F90D-4B90-B187-E84366B07232}" type="slidenum">
              <a:rPr lang="en-GB" smtClean="0"/>
              <a:pPr fontAlgn="base">
                <a:spcBef>
                  <a:spcPct val="0"/>
                </a:spcBef>
                <a:spcAft>
                  <a:spcPts val="600"/>
                </a:spcAft>
              </a:pPr>
              <a:t>19</a:t>
            </a:fld>
            <a:endParaRPr lang="en-GB"/>
          </a:p>
        </p:txBody>
      </p:sp>
      <p:graphicFrame>
        <p:nvGraphicFramePr>
          <p:cNvPr id="7" name="Content Placeholder 4">
            <a:extLst>
              <a:ext uri="{FF2B5EF4-FFF2-40B4-BE49-F238E27FC236}">
                <a16:creationId xmlns:a16="http://schemas.microsoft.com/office/drawing/2014/main" id="{743BBC5C-8DCA-8DD5-7687-B43FDA72AD15}"/>
              </a:ext>
            </a:extLst>
          </p:cNvPr>
          <p:cNvGraphicFramePr>
            <a:graphicFrameLocks noGrp="1"/>
          </p:cNvGraphicFramePr>
          <p:nvPr>
            <p:ph idx="1"/>
            <p:extLst>
              <p:ext uri="{D42A27DB-BD31-4B8C-83A1-F6EECF244321}">
                <p14:modId xmlns:p14="http://schemas.microsoft.com/office/powerpoint/2010/main" val="3158416652"/>
              </p:ext>
            </p:extLst>
          </p:nvPr>
        </p:nvGraphicFramePr>
        <p:xfrm>
          <a:off x="512611" y="1556792"/>
          <a:ext cx="11152339" cy="4640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8375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 y="573465"/>
            <a:ext cx="10363200" cy="1142213"/>
          </a:xfrm>
          <a:prstGeom prst="rect">
            <a:avLst/>
          </a:prstGeom>
        </p:spPr>
        <p:txBody>
          <a:bodyPr vert="horz" lIns="121920" tIns="60960" rIns="121920" bIns="60960" rtlCol="0" anchor="b">
            <a:normAutofit/>
          </a:bodyPr>
          <a:lstStyle>
            <a:lvl1pPr algn="l" defTabSz="457200" rtl="0" eaLnBrk="1" latinLnBrk="0" hangingPunct="1">
              <a:lnSpc>
                <a:spcPct val="90000"/>
              </a:lnSpc>
              <a:spcBef>
                <a:spcPct val="0"/>
              </a:spcBef>
              <a:buNone/>
              <a:defRPr sz="3200" kern="1200">
                <a:solidFill>
                  <a:srgbClr val="F7931D"/>
                </a:solidFill>
                <a:latin typeface="+mj-lt"/>
                <a:ea typeface="+mj-ea"/>
                <a:cs typeface="+mj-cs"/>
              </a:defRPr>
            </a:lvl1pPr>
          </a:lstStyle>
          <a:p>
            <a:pPr algn="ctr" defTabSz="609585">
              <a:spcAft>
                <a:spcPts val="600"/>
              </a:spcAft>
            </a:pPr>
            <a:r>
              <a:rPr lang="en-US" b="0" kern="1200" cap="none" dirty="0">
                <a:solidFill>
                  <a:srgbClr val="FF9900"/>
                </a:solidFill>
                <a:latin typeface="+mj-lt"/>
                <a:ea typeface="+mj-ea"/>
                <a:cs typeface="+mj-cs"/>
              </a:rPr>
              <a:t>Welcome to the Webinar</a:t>
            </a:r>
          </a:p>
          <a:p>
            <a:pPr algn="ctr" defTabSz="609585">
              <a:spcAft>
                <a:spcPts val="600"/>
              </a:spcAft>
            </a:pPr>
            <a:r>
              <a:rPr lang="en-US" dirty="0">
                <a:solidFill>
                  <a:srgbClr val="FF9900"/>
                </a:solidFill>
              </a:rPr>
              <a:t>We will begin shortly</a:t>
            </a:r>
            <a:endParaRPr lang="en-US" b="0" kern="1200" cap="none" dirty="0">
              <a:solidFill>
                <a:srgbClr val="FF9900"/>
              </a:solidFill>
            </a:endParaRPr>
          </a:p>
        </p:txBody>
      </p:sp>
      <p:sp>
        <p:nvSpPr>
          <p:cNvPr id="7" name="Text Placeholder 2">
            <a:extLst>
              <a:ext uri="{FF2B5EF4-FFF2-40B4-BE49-F238E27FC236}">
                <a16:creationId xmlns:a16="http://schemas.microsoft.com/office/drawing/2014/main" id="{B3E7DC46-88C4-41DF-8B4A-717AE53C7EC2}"/>
              </a:ext>
            </a:extLst>
          </p:cNvPr>
          <p:cNvSpPr>
            <a:spLocks noGrp="1"/>
          </p:cNvSpPr>
          <p:nvPr>
            <p:ph type="body" idx="1"/>
          </p:nvPr>
        </p:nvSpPr>
        <p:spPr>
          <a:xfrm>
            <a:off x="914400" y="1857080"/>
            <a:ext cx="10515600" cy="4515440"/>
          </a:xfrm>
        </p:spPr>
        <p:txBody>
          <a:bodyPr>
            <a:normAutofit fontScale="25000" lnSpcReduction="20000"/>
          </a:bodyPr>
          <a:lstStyle/>
          <a:p>
            <a:r>
              <a:rPr lang="en-US" sz="10000" b="1" dirty="0"/>
              <a:t>A few housekeeping items before we begin:</a:t>
            </a:r>
          </a:p>
          <a:p>
            <a:endParaRPr lang="en-US" sz="10000" b="1" dirty="0"/>
          </a:p>
          <a:p>
            <a:pPr marL="720000" indent="-742950">
              <a:lnSpc>
                <a:spcPct val="120000"/>
              </a:lnSpc>
              <a:spcBef>
                <a:spcPts val="0"/>
              </a:spcBef>
              <a:buFont typeface="+mj-lt"/>
              <a:buAutoNum type="arabicPeriod"/>
            </a:pPr>
            <a:r>
              <a:rPr lang="en-US" sz="10000" u="sng" dirty="0">
                <a:solidFill>
                  <a:srgbClr val="FF9900"/>
                </a:solidFill>
              </a:rPr>
              <a:t>Questions &amp; Comments</a:t>
            </a:r>
            <a:r>
              <a:rPr lang="en-US" sz="10000" dirty="0">
                <a:solidFill>
                  <a:srgbClr val="FF9900"/>
                </a:solidFill>
              </a:rPr>
              <a:t> </a:t>
            </a:r>
            <a:r>
              <a:rPr lang="en-US" sz="10000" dirty="0"/>
              <a:t>– Verbal capabilities have been turned off however questions or comments can be submitted by clicking on the Q&amp;A icon at the bottom of your screen. All questions will be answered during the Q&amp;A session at the end of the presentations.</a:t>
            </a:r>
            <a:endParaRPr lang="en-US" sz="10000" dirty="0">
              <a:solidFill>
                <a:srgbClr val="FF9900"/>
              </a:solidFill>
            </a:endParaRPr>
          </a:p>
          <a:p>
            <a:pPr marL="720000" indent="-742950">
              <a:lnSpc>
                <a:spcPct val="120000"/>
              </a:lnSpc>
              <a:spcBef>
                <a:spcPts val="0"/>
              </a:spcBef>
              <a:buFont typeface="+mj-lt"/>
              <a:buAutoNum type="arabicPeriod"/>
            </a:pPr>
            <a:r>
              <a:rPr lang="en-US" sz="10000" u="sng" dirty="0">
                <a:solidFill>
                  <a:srgbClr val="FF9900"/>
                </a:solidFill>
              </a:rPr>
              <a:t>Recording and presentation</a:t>
            </a:r>
            <a:r>
              <a:rPr lang="en-US" sz="10000" dirty="0">
                <a:solidFill>
                  <a:srgbClr val="FF9900"/>
                </a:solidFill>
              </a:rPr>
              <a:t> </a:t>
            </a:r>
            <a:r>
              <a:rPr lang="en-US" sz="10000" dirty="0"/>
              <a:t>– A YouTube recording along with the presentation will be made available on the IAA website within the next day or so. They can be found where the paper has been posted under Publications/Papers on the IAA website at </a:t>
            </a:r>
            <a:r>
              <a:rPr lang="en-US" sz="10000" dirty="0">
                <a:hlinkClick r:id="rId2">
                  <a:extLst>
                    <a:ext uri="{A12FA001-AC4F-418D-AE19-62706E023703}">
                      <ahyp:hlinkClr xmlns:ahyp="http://schemas.microsoft.com/office/drawing/2018/hyperlinkcolor" val="tx"/>
                    </a:ext>
                  </a:extLst>
                </a:hlinkClick>
              </a:rPr>
              <a:t>www.actuaries.org</a:t>
            </a:r>
            <a:r>
              <a:rPr lang="en-US" sz="10000" dirty="0"/>
              <a:t> .</a:t>
            </a:r>
          </a:p>
          <a:p>
            <a:endParaRPr lang="en-US" sz="2400" dirty="0"/>
          </a:p>
        </p:txBody>
      </p:sp>
    </p:spTree>
    <p:extLst>
      <p:ext uri="{BB962C8B-B14F-4D97-AF65-F5344CB8AC3E}">
        <p14:creationId xmlns:p14="http://schemas.microsoft.com/office/powerpoint/2010/main" val="2783257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9B016-6330-F415-0722-E45768D12C56}"/>
              </a:ext>
            </a:extLst>
          </p:cNvPr>
          <p:cNvSpPr>
            <a:spLocks noGrp="1"/>
          </p:cNvSpPr>
          <p:nvPr>
            <p:ph type="title"/>
          </p:nvPr>
        </p:nvSpPr>
        <p:spPr/>
        <p:txBody>
          <a:bodyPr/>
          <a:lstStyle/>
          <a:p>
            <a:r>
              <a:rPr lang="en-US" dirty="0"/>
              <a:t>Main references</a:t>
            </a:r>
            <a:endParaRPr lang="da-DK" dirty="0"/>
          </a:p>
        </p:txBody>
      </p:sp>
      <p:sp>
        <p:nvSpPr>
          <p:cNvPr id="5" name="Content Placeholder 4">
            <a:extLst>
              <a:ext uri="{FF2B5EF4-FFF2-40B4-BE49-F238E27FC236}">
                <a16:creationId xmlns:a16="http://schemas.microsoft.com/office/drawing/2014/main" id="{D1C6AB47-78D9-730A-605D-CDCE5D7D6572}"/>
              </a:ext>
            </a:extLst>
          </p:cNvPr>
          <p:cNvSpPr>
            <a:spLocks noGrp="1"/>
          </p:cNvSpPr>
          <p:nvPr>
            <p:ph idx="1"/>
          </p:nvPr>
        </p:nvSpPr>
        <p:spPr/>
        <p:txBody>
          <a:bodyPr/>
          <a:lstStyle/>
          <a:p>
            <a:r>
              <a:rPr lang="en-GB" sz="1800" dirty="0">
                <a:effectLst/>
                <a:latin typeface="+mj-lt"/>
                <a:ea typeface="Times New Roman" panose="02020603050405020304" pitchFamily="18" charset="0"/>
              </a:rPr>
              <a:t>R. Chanon, L. </a:t>
            </a:r>
            <a:r>
              <a:rPr lang="en-GB" sz="1800" dirty="0" err="1">
                <a:effectLst/>
                <a:latin typeface="+mj-lt"/>
                <a:ea typeface="Times New Roman" panose="02020603050405020304" pitchFamily="18" charset="0"/>
              </a:rPr>
              <a:t>Hababheh</a:t>
            </a:r>
            <a:r>
              <a:rPr lang="en-GB" sz="1800" dirty="0">
                <a:effectLst/>
                <a:latin typeface="+mj-lt"/>
                <a:ea typeface="Times New Roman" panose="02020603050405020304" pitchFamily="18" charset="0"/>
              </a:rPr>
              <a:t>, P. Klumpes</a:t>
            </a:r>
            <a:r>
              <a:rPr lang="en-GB" sz="1800" dirty="0">
                <a:latin typeface="+mj-lt"/>
                <a:ea typeface="Times New Roman" panose="02020603050405020304" pitchFamily="18" charset="0"/>
              </a:rPr>
              <a:t>, S. Mann. (2025).</a:t>
            </a:r>
            <a:r>
              <a:rPr lang="en-GB" sz="1800" dirty="0">
                <a:effectLst/>
                <a:latin typeface="+mj-lt"/>
                <a:ea typeface="Times New Roman" panose="02020603050405020304" pitchFamily="18" charset="0"/>
              </a:rPr>
              <a:t> Operational Resilience in the Financial Sector: Practical Guidance. </a:t>
            </a:r>
            <a:r>
              <a:rPr lang="en-GB" sz="1800" i="1" dirty="0">
                <a:effectLst/>
                <a:latin typeface="+mj-lt"/>
                <a:ea typeface="Times New Roman" panose="02020603050405020304" pitchFamily="18" charset="0"/>
              </a:rPr>
              <a:t>British Actuarial Journal</a:t>
            </a:r>
            <a:r>
              <a:rPr lang="en-GB" sz="1800" dirty="0">
                <a:effectLst/>
                <a:latin typeface="+mj-lt"/>
                <a:ea typeface="Times New Roman" panose="02020603050405020304" pitchFamily="18" charset="0"/>
              </a:rPr>
              <a:t> (forthcoming)</a:t>
            </a:r>
          </a:p>
          <a:p>
            <a:r>
              <a:rPr lang="en-GB" sz="1800" dirty="0">
                <a:latin typeface="+mj-lt"/>
                <a:ea typeface="Times New Roman" panose="02020603050405020304" pitchFamily="18" charset="0"/>
              </a:rPr>
              <a:t>------. (2024). Role-playing Resilience. </a:t>
            </a:r>
            <a:r>
              <a:rPr lang="en-GB" sz="1800" i="1" dirty="0">
                <a:latin typeface="+mj-lt"/>
                <a:ea typeface="Times New Roman" panose="02020603050405020304" pitchFamily="18" charset="0"/>
              </a:rPr>
              <a:t>Enterprise Risk Magazine</a:t>
            </a:r>
            <a:r>
              <a:rPr lang="en-GB" sz="1800" dirty="0">
                <a:latin typeface="+mj-lt"/>
                <a:ea typeface="Times New Roman" panose="02020603050405020304" pitchFamily="18" charset="0"/>
              </a:rPr>
              <a:t>, Winter, pp. 23-27. Institute of Risk Management</a:t>
            </a:r>
            <a:endParaRPr lang="en-GB" sz="1800" dirty="0">
              <a:effectLst/>
              <a:latin typeface="+mj-lt"/>
              <a:ea typeface="Times New Roman" panose="02020603050405020304" pitchFamily="18" charset="0"/>
            </a:endParaRPr>
          </a:p>
          <a:p>
            <a:r>
              <a:rPr lang="en-GB" sz="1800" dirty="0">
                <a:latin typeface="+mj-lt"/>
              </a:rPr>
              <a:t>Institute of Operational Risk (IRM) (2021). </a:t>
            </a:r>
            <a:r>
              <a:rPr lang="en-GB" sz="1800" i="1" dirty="0">
                <a:latin typeface="+mj-lt"/>
              </a:rPr>
              <a:t>Operational Resilience: Operational Risk Sound Practice Advice</a:t>
            </a:r>
            <a:r>
              <a:rPr lang="en-GB" sz="1800" dirty="0">
                <a:latin typeface="+mj-lt"/>
              </a:rPr>
              <a:t>.</a:t>
            </a:r>
            <a:endParaRPr lang="en-GB" sz="1800" dirty="0">
              <a:effectLst/>
              <a:latin typeface="+mj-lt"/>
              <a:ea typeface="Times New Roman" panose="02020603050405020304" pitchFamily="18" charset="0"/>
            </a:endParaRPr>
          </a:p>
          <a:p>
            <a:pPr marL="457200" indent="-457200" algn="just">
              <a:lnSpc>
                <a:spcPct val="115000"/>
              </a:lnSpc>
              <a:spcBef>
                <a:spcPts val="600"/>
              </a:spcBef>
              <a:spcAft>
                <a:spcPts val="600"/>
              </a:spcAft>
            </a:pPr>
            <a:r>
              <a:rPr lang="en-GB" sz="1800" dirty="0">
                <a:effectLst/>
                <a:latin typeface="+mj-lt"/>
                <a:ea typeface="Calibri" panose="020F0502020204030204" pitchFamily="34" charset="0"/>
              </a:rPr>
              <a:t>Prudential Regulatory Authority. :</a:t>
            </a:r>
            <a:endParaRPr lang="da-DK" sz="1800" dirty="0">
              <a:effectLst/>
              <a:latin typeface="+mj-lt"/>
              <a:ea typeface="Calibri" panose="020F0502020204030204" pitchFamily="34" charset="0"/>
            </a:endParaRPr>
          </a:p>
          <a:p>
            <a:pPr marL="904875" lvl="1" indent="-457200" algn="just">
              <a:lnSpc>
                <a:spcPct val="115000"/>
              </a:lnSpc>
              <a:spcBef>
                <a:spcPts val="600"/>
              </a:spcBef>
              <a:spcAft>
                <a:spcPts val="600"/>
              </a:spcAft>
            </a:pPr>
            <a:r>
              <a:rPr lang="en-GB" sz="1400" dirty="0">
                <a:effectLst/>
                <a:latin typeface="+mj-lt"/>
                <a:ea typeface="Calibri" panose="020F0502020204030204" pitchFamily="34" charset="0"/>
              </a:rPr>
              <a:t>------. (2021a). </a:t>
            </a:r>
            <a:r>
              <a:rPr lang="en-GB" sz="1400" i="1" dirty="0">
                <a:effectLst/>
                <a:latin typeface="+mj-lt"/>
                <a:ea typeface="Calibri" panose="020F0502020204030204" pitchFamily="34" charset="0"/>
              </a:rPr>
              <a:t>Operational Resilience. Statement of Policy.</a:t>
            </a:r>
            <a:r>
              <a:rPr lang="en-GB" sz="1400" dirty="0">
                <a:effectLst/>
                <a:latin typeface="+mj-lt"/>
                <a:ea typeface="Calibri" panose="020F0502020204030204" pitchFamily="34" charset="0"/>
              </a:rPr>
              <a:t>  London: Bank of England.</a:t>
            </a:r>
            <a:endParaRPr lang="da-DK" sz="1400" dirty="0">
              <a:effectLst/>
              <a:latin typeface="+mj-lt"/>
              <a:ea typeface="Calibri" panose="020F0502020204030204" pitchFamily="34" charset="0"/>
            </a:endParaRPr>
          </a:p>
          <a:p>
            <a:pPr marL="904875" lvl="1" indent="-457200" algn="just">
              <a:lnSpc>
                <a:spcPct val="115000"/>
              </a:lnSpc>
              <a:spcBef>
                <a:spcPts val="600"/>
              </a:spcBef>
              <a:spcAft>
                <a:spcPts val="600"/>
              </a:spcAft>
            </a:pPr>
            <a:r>
              <a:rPr lang="en-GB" sz="1400" dirty="0">
                <a:effectLst/>
                <a:latin typeface="+mj-lt"/>
                <a:ea typeface="Calibri" panose="020F0502020204030204" pitchFamily="34" charset="0"/>
              </a:rPr>
              <a:t> ------. (2021b). </a:t>
            </a:r>
            <a:r>
              <a:rPr lang="en-GB" sz="1400" i="1" dirty="0">
                <a:effectLst/>
                <a:latin typeface="+mj-lt"/>
                <a:ea typeface="Calibri" panose="020F0502020204030204" pitchFamily="34" charset="0"/>
              </a:rPr>
              <a:t>Operational Resilience: Impact Tolerances for Important Business Services. Policy Statement PS6/21</a:t>
            </a:r>
            <a:r>
              <a:rPr lang="en-GB" sz="1400" dirty="0">
                <a:effectLst/>
                <a:latin typeface="+mj-lt"/>
                <a:ea typeface="Calibri" panose="020F0502020204030204" pitchFamily="34" charset="0"/>
              </a:rPr>
              <a:t>. London: Bank of England.</a:t>
            </a:r>
          </a:p>
          <a:p>
            <a:pPr marL="904875" lvl="1" indent="-457200" algn="just">
              <a:lnSpc>
                <a:spcPct val="115000"/>
              </a:lnSpc>
              <a:spcBef>
                <a:spcPts val="600"/>
              </a:spcBef>
              <a:spcAft>
                <a:spcPts val="600"/>
              </a:spcAft>
            </a:pPr>
            <a:r>
              <a:rPr lang="en-GB" sz="1400" dirty="0">
                <a:latin typeface="+mj-lt"/>
                <a:ea typeface="Calibri" panose="020F0502020204030204" pitchFamily="34" charset="0"/>
              </a:rPr>
              <a:t>----- (2024). </a:t>
            </a:r>
            <a:r>
              <a:rPr lang="en-GB" sz="1400" i="1" dirty="0">
                <a:latin typeface="+mj-lt"/>
                <a:ea typeface="Calibri" panose="020F0502020204030204" pitchFamily="34" charset="0"/>
              </a:rPr>
              <a:t>Operational Resilience:  Critical Third Parties to the Financial Sector</a:t>
            </a:r>
            <a:r>
              <a:rPr lang="en-GB" sz="1400" dirty="0">
                <a:latin typeface="+mj-lt"/>
                <a:ea typeface="Calibri" panose="020F0502020204030204" pitchFamily="34" charset="0"/>
              </a:rPr>
              <a:t>. London Bank of England</a:t>
            </a:r>
            <a:endParaRPr lang="da-DK" sz="1400" dirty="0">
              <a:effectLst/>
              <a:latin typeface="+mj-lt"/>
              <a:ea typeface="Calibri" panose="020F0502020204030204" pitchFamily="34" charset="0"/>
            </a:endParaRPr>
          </a:p>
        </p:txBody>
      </p:sp>
      <p:sp>
        <p:nvSpPr>
          <p:cNvPr id="3" name="Date Placeholder 2">
            <a:extLst>
              <a:ext uri="{FF2B5EF4-FFF2-40B4-BE49-F238E27FC236}">
                <a16:creationId xmlns:a16="http://schemas.microsoft.com/office/drawing/2014/main" id="{0853AD3C-AA53-31D9-99DC-CB6DC1C421AF}"/>
              </a:ext>
            </a:extLst>
          </p:cNvPr>
          <p:cNvSpPr>
            <a:spLocks noGrp="1"/>
          </p:cNvSpPr>
          <p:nvPr>
            <p:ph type="dt" sz="half" idx="10"/>
          </p:nvPr>
        </p:nvSpPr>
        <p:spPr/>
        <p:txBody>
          <a:bodyPr/>
          <a:lstStyle/>
          <a:p>
            <a:r>
              <a:rPr lang="en-GB" dirty="0">
                <a:solidFill>
                  <a:srgbClr val="3F4548"/>
                </a:solidFill>
              </a:rPr>
              <a:t>5 March 2025</a:t>
            </a:r>
          </a:p>
          <a:p>
            <a:endParaRPr lang="en-GB" dirty="0">
              <a:solidFill>
                <a:srgbClr val="3F4548"/>
              </a:solidFill>
            </a:endParaRPr>
          </a:p>
        </p:txBody>
      </p:sp>
      <p:sp>
        <p:nvSpPr>
          <p:cNvPr id="4" name="Slide Number Placeholder 3">
            <a:extLst>
              <a:ext uri="{FF2B5EF4-FFF2-40B4-BE49-F238E27FC236}">
                <a16:creationId xmlns:a16="http://schemas.microsoft.com/office/drawing/2014/main" id="{B68AEC33-7186-8B89-2C18-D39B7CA8A2EB}"/>
              </a:ext>
            </a:extLst>
          </p:cNvPr>
          <p:cNvSpPr>
            <a:spLocks noGrp="1"/>
          </p:cNvSpPr>
          <p:nvPr>
            <p:ph type="sldNum" sz="quarter" idx="12"/>
          </p:nvPr>
        </p:nvSpPr>
        <p:spPr/>
        <p:txBody>
          <a:bodyPr/>
          <a:lstStyle/>
          <a:p>
            <a:fld id="{CCC5EDD3-CB13-45EB-8A5C-B486875EE4D2}" type="slidenum">
              <a:rPr lang="en-GB" smtClean="0"/>
              <a:pPr/>
              <a:t>20</a:t>
            </a:fld>
            <a:endParaRPr lang="en-GB"/>
          </a:p>
        </p:txBody>
      </p:sp>
    </p:spTree>
    <p:extLst>
      <p:ext uri="{BB962C8B-B14F-4D97-AF65-F5344CB8AC3E}">
        <p14:creationId xmlns:p14="http://schemas.microsoft.com/office/powerpoint/2010/main" val="796768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67F18D-68A6-4469-88DE-8EA9BD18730D}"/>
              </a:ext>
            </a:extLst>
          </p:cNvPr>
          <p:cNvSpPr>
            <a:spLocks noGrp="1"/>
          </p:cNvSpPr>
          <p:nvPr>
            <p:ph type="body" idx="1"/>
          </p:nvPr>
        </p:nvSpPr>
        <p:spPr>
          <a:xfrm>
            <a:off x="999752" y="1286189"/>
            <a:ext cx="10363200" cy="4791748"/>
          </a:xfrm>
        </p:spPr>
        <p:txBody>
          <a:bodyPr>
            <a:normAutofit/>
          </a:bodyPr>
          <a:lstStyle/>
          <a:p>
            <a:pPr algn="ctr"/>
            <a:endParaRPr lang="en-CA" sz="2667" dirty="0"/>
          </a:p>
          <a:p>
            <a:pPr algn="ctr"/>
            <a:r>
              <a:rPr lang="en-CA" sz="2800" b="1" dirty="0"/>
              <a:t>Q&amp;A Session</a:t>
            </a:r>
          </a:p>
          <a:p>
            <a:pPr algn="ctr"/>
            <a:endParaRPr lang="en-CA" sz="2667" b="1" dirty="0"/>
          </a:p>
          <a:p>
            <a:pPr algn="ctr"/>
            <a:r>
              <a:rPr lang="en-CA" sz="2667" dirty="0"/>
              <a:t>Should you have any questions or comments, </a:t>
            </a:r>
          </a:p>
          <a:p>
            <a:pPr algn="ctr"/>
            <a:r>
              <a:rPr lang="en-CA" sz="2667" dirty="0"/>
              <a:t>please add them to the Q&amp;A icon at the bottom of your screen.</a:t>
            </a:r>
            <a:endParaRPr lang="en-CA" sz="2667" dirty="0">
              <a:solidFill>
                <a:srgbClr val="FFFF00"/>
              </a:solidFill>
            </a:endParaRPr>
          </a:p>
          <a:p>
            <a:pPr algn="ctr"/>
            <a:endParaRPr lang="en-CA" sz="2400" dirty="0"/>
          </a:p>
          <a:p>
            <a:endParaRPr lang="en-CA" dirty="0"/>
          </a:p>
        </p:txBody>
      </p:sp>
      <p:pic>
        <p:nvPicPr>
          <p:cNvPr id="4" name="Graphic 1">
            <a:extLst>
              <a:ext uri="{FF2B5EF4-FFF2-40B4-BE49-F238E27FC236}">
                <a16:creationId xmlns:a16="http://schemas.microsoft.com/office/drawing/2014/main" id="{4B933DEC-3186-4DC0-A49C-91448FCF4C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9402" y="424642"/>
            <a:ext cx="1229893" cy="1213421"/>
          </a:xfrm>
          <a:prstGeom prst="rect">
            <a:avLst/>
          </a:prstGeom>
        </p:spPr>
      </p:pic>
    </p:spTree>
    <p:extLst>
      <p:ext uri="{BB962C8B-B14F-4D97-AF65-F5344CB8AC3E}">
        <p14:creationId xmlns:p14="http://schemas.microsoft.com/office/powerpoint/2010/main" val="2523736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2D28B-1418-AE26-D34F-C5153CD5D3F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EFC06E3-15B5-7B27-AE88-035CC5557DA3}"/>
              </a:ext>
            </a:extLst>
          </p:cNvPr>
          <p:cNvSpPr>
            <a:spLocks noGrp="1"/>
          </p:cNvSpPr>
          <p:nvPr>
            <p:ph type="body" idx="1"/>
          </p:nvPr>
        </p:nvSpPr>
        <p:spPr>
          <a:xfrm>
            <a:off x="999752" y="901700"/>
            <a:ext cx="10363200" cy="5176237"/>
          </a:xfrm>
        </p:spPr>
        <p:txBody>
          <a:bodyPr>
            <a:normAutofit/>
          </a:bodyPr>
          <a:lstStyle/>
          <a:p>
            <a:pPr algn="ctr"/>
            <a:endParaRPr lang="en-CA" sz="2667" dirty="0"/>
          </a:p>
          <a:p>
            <a:pPr algn="ctr"/>
            <a:endParaRPr lang="en-CA" sz="2667" dirty="0"/>
          </a:p>
          <a:p>
            <a:pPr algn="ctr"/>
            <a:r>
              <a:rPr lang="en-CA" sz="2667" b="1" dirty="0"/>
              <a:t>Thank you for joining today’s webinar!</a:t>
            </a:r>
          </a:p>
          <a:p>
            <a:pPr algn="ctr"/>
            <a:endParaRPr lang="en-CA" sz="2667" dirty="0"/>
          </a:p>
          <a:p>
            <a:pPr algn="ctr"/>
            <a:r>
              <a:rPr lang="en-CA" sz="2667" dirty="0"/>
              <a:t>Should you have any further questions or comments, </a:t>
            </a:r>
          </a:p>
          <a:p>
            <a:pPr algn="ctr"/>
            <a:r>
              <a:rPr lang="en-CA" sz="2667" dirty="0"/>
              <a:t>please send them directly to Technical Activities of the IAA</a:t>
            </a:r>
          </a:p>
          <a:p>
            <a:pPr algn="ctr"/>
            <a:r>
              <a:rPr lang="en-CA" sz="2667" dirty="0"/>
              <a:t>at the following email address:</a:t>
            </a:r>
          </a:p>
          <a:p>
            <a:pPr algn="ctr"/>
            <a:r>
              <a:rPr lang="en-CA" sz="2667" dirty="0">
                <a:solidFill>
                  <a:srgbClr val="FFFF00"/>
                </a:solidFill>
              </a:rPr>
              <a:t>technical.activities@actuaries.org</a:t>
            </a:r>
          </a:p>
          <a:p>
            <a:pPr algn="ctr"/>
            <a:endParaRPr lang="en-CA" sz="2400" dirty="0"/>
          </a:p>
          <a:p>
            <a:endParaRPr lang="en-CA" dirty="0"/>
          </a:p>
        </p:txBody>
      </p:sp>
      <p:pic>
        <p:nvPicPr>
          <p:cNvPr id="4" name="Graphic 1">
            <a:extLst>
              <a:ext uri="{FF2B5EF4-FFF2-40B4-BE49-F238E27FC236}">
                <a16:creationId xmlns:a16="http://schemas.microsoft.com/office/drawing/2014/main" id="{D2D9A75F-C647-8889-9E1A-BF09CB1044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9402" y="424642"/>
            <a:ext cx="1229893" cy="1213421"/>
          </a:xfrm>
          <a:prstGeom prst="rect">
            <a:avLst/>
          </a:prstGeom>
        </p:spPr>
      </p:pic>
      <p:pic>
        <p:nvPicPr>
          <p:cNvPr id="5" name="Picture 4">
            <a:extLst>
              <a:ext uri="{FF2B5EF4-FFF2-40B4-BE49-F238E27FC236}">
                <a16:creationId xmlns:a16="http://schemas.microsoft.com/office/drawing/2014/main" id="{142749AE-2615-4873-7F9A-1DD54FB0245B}"/>
              </a:ext>
            </a:extLst>
          </p:cNvPr>
          <p:cNvPicPr>
            <a:picLocks noChangeAspect="1"/>
          </p:cNvPicPr>
          <p:nvPr/>
        </p:nvPicPr>
        <p:blipFill>
          <a:blip r:embed="rId4"/>
          <a:stretch>
            <a:fillRect/>
          </a:stretch>
        </p:blipFill>
        <p:spPr>
          <a:xfrm>
            <a:off x="448264" y="5235191"/>
            <a:ext cx="2993522" cy="1319804"/>
          </a:xfrm>
          <a:prstGeom prst="rect">
            <a:avLst/>
          </a:prstGeom>
        </p:spPr>
      </p:pic>
    </p:spTree>
    <p:extLst>
      <p:ext uri="{BB962C8B-B14F-4D97-AF65-F5344CB8AC3E}">
        <p14:creationId xmlns:p14="http://schemas.microsoft.com/office/powerpoint/2010/main" val="2985916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67F18D-68A6-4469-88DE-8EA9BD18730D}"/>
              </a:ext>
            </a:extLst>
          </p:cNvPr>
          <p:cNvSpPr>
            <a:spLocks noGrp="1"/>
          </p:cNvSpPr>
          <p:nvPr>
            <p:ph type="body" idx="1"/>
          </p:nvPr>
        </p:nvSpPr>
        <p:spPr>
          <a:xfrm>
            <a:off x="999752" y="901700"/>
            <a:ext cx="10363200" cy="5176237"/>
          </a:xfrm>
        </p:spPr>
        <p:txBody>
          <a:bodyPr>
            <a:normAutofit/>
          </a:bodyPr>
          <a:lstStyle/>
          <a:p>
            <a:pPr algn="ctr"/>
            <a:r>
              <a:rPr lang="en-CA" sz="2667" dirty="0"/>
              <a:t>Welcome and thank you for joining today’s webinar.</a:t>
            </a:r>
          </a:p>
          <a:p>
            <a:pPr algn="ctr"/>
            <a:endParaRPr lang="en-CA" sz="2400" dirty="0"/>
          </a:p>
          <a:p>
            <a:pPr algn="ctr"/>
            <a:r>
              <a:rPr lang="en-CA" sz="2667" b="1"/>
              <a:t>Disclaimer Note:</a:t>
            </a:r>
            <a:endParaRPr lang="en-CA" sz="2667" b="1" dirty="0"/>
          </a:p>
          <a:p>
            <a:pPr algn="ctr">
              <a:lnSpc>
                <a:spcPct val="110000"/>
              </a:lnSpc>
            </a:pPr>
            <a:r>
              <a:rPr lang="en-CA" sz="2400" dirty="0"/>
              <a:t>Any views or opinions expressed in this presentation and in the Q&amp;A session are solely those of the authors/presenters and do not necessarily reflect the policies or positions of the International Actuarial Association (IAA).  While every effort has been made to ensure the accuracy and completeness of the material, the IAA and authors give no warranty in that regard and reject any responsibility or liability for any loss or damage incurred through the use of, or reliance upon, the information contained therein. </a:t>
            </a:r>
          </a:p>
          <a:p>
            <a:endParaRPr lang="en-CA" dirty="0"/>
          </a:p>
        </p:txBody>
      </p:sp>
      <p:pic>
        <p:nvPicPr>
          <p:cNvPr id="4" name="Graphic 1">
            <a:extLst>
              <a:ext uri="{FF2B5EF4-FFF2-40B4-BE49-F238E27FC236}">
                <a16:creationId xmlns:a16="http://schemas.microsoft.com/office/drawing/2014/main" id="{4B933DEC-3186-4DC0-A49C-91448FCF4C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9402" y="424642"/>
            <a:ext cx="1229893" cy="1213421"/>
          </a:xfrm>
          <a:prstGeom prst="rect">
            <a:avLst/>
          </a:prstGeom>
        </p:spPr>
      </p:pic>
    </p:spTree>
    <p:extLst>
      <p:ext uri="{BB962C8B-B14F-4D97-AF65-F5344CB8AC3E}">
        <p14:creationId xmlns:p14="http://schemas.microsoft.com/office/powerpoint/2010/main" val="3239758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3B738-280C-B199-9248-66944E281CE7}"/>
              </a:ext>
            </a:extLst>
          </p:cNvPr>
          <p:cNvSpPr>
            <a:spLocks noGrp="1"/>
          </p:cNvSpPr>
          <p:nvPr>
            <p:ph type="title"/>
          </p:nvPr>
        </p:nvSpPr>
        <p:spPr/>
        <p:txBody>
          <a:bodyPr/>
          <a:lstStyle/>
          <a:p>
            <a:r>
              <a:rPr lang="en-US" dirty="0"/>
              <a:t>Sessional event overview (guidance)</a:t>
            </a:r>
            <a:endParaRPr lang="da-DK" dirty="0"/>
          </a:p>
        </p:txBody>
      </p:sp>
      <p:graphicFrame>
        <p:nvGraphicFramePr>
          <p:cNvPr id="6" name="Content Placeholder 5">
            <a:extLst>
              <a:ext uri="{FF2B5EF4-FFF2-40B4-BE49-F238E27FC236}">
                <a16:creationId xmlns:a16="http://schemas.microsoft.com/office/drawing/2014/main" id="{815BAA1E-EAC5-093E-2E43-9BC1B1F18B38}"/>
              </a:ext>
            </a:extLst>
          </p:cNvPr>
          <p:cNvGraphicFramePr>
            <a:graphicFrameLocks noGrp="1"/>
          </p:cNvGraphicFramePr>
          <p:nvPr>
            <p:ph idx="1"/>
            <p:extLst>
              <p:ext uri="{D42A27DB-BD31-4B8C-83A1-F6EECF244321}">
                <p14:modId xmlns:p14="http://schemas.microsoft.com/office/powerpoint/2010/main" val="1955392066"/>
              </p:ext>
            </p:extLst>
          </p:nvPr>
        </p:nvGraphicFramePr>
        <p:xfrm>
          <a:off x="512763" y="1557338"/>
          <a:ext cx="8050212" cy="2661920"/>
        </p:xfrm>
        <a:graphic>
          <a:graphicData uri="http://schemas.openxmlformats.org/drawingml/2006/table">
            <a:tbl>
              <a:tblPr firstRow="1" bandRow="1">
                <a:tableStyleId>{5C22544A-7EE6-4342-B048-85BDC9FD1C3A}</a:tableStyleId>
              </a:tblPr>
              <a:tblGrid>
                <a:gridCol w="2683404">
                  <a:extLst>
                    <a:ext uri="{9D8B030D-6E8A-4147-A177-3AD203B41FA5}">
                      <a16:colId xmlns:a16="http://schemas.microsoft.com/office/drawing/2014/main" val="1869360767"/>
                    </a:ext>
                  </a:extLst>
                </a:gridCol>
                <a:gridCol w="2683404">
                  <a:extLst>
                    <a:ext uri="{9D8B030D-6E8A-4147-A177-3AD203B41FA5}">
                      <a16:colId xmlns:a16="http://schemas.microsoft.com/office/drawing/2014/main" val="920318203"/>
                    </a:ext>
                  </a:extLst>
                </a:gridCol>
                <a:gridCol w="2683404">
                  <a:extLst>
                    <a:ext uri="{9D8B030D-6E8A-4147-A177-3AD203B41FA5}">
                      <a16:colId xmlns:a16="http://schemas.microsoft.com/office/drawing/2014/main" val="1497909277"/>
                    </a:ext>
                  </a:extLst>
                </a:gridCol>
              </a:tblGrid>
              <a:tr h="370840">
                <a:tc>
                  <a:txBody>
                    <a:bodyPr/>
                    <a:lstStyle/>
                    <a:p>
                      <a:r>
                        <a:rPr lang="en-US" dirty="0"/>
                        <a:t>Item</a:t>
                      </a:r>
                      <a:endParaRPr lang="da-DK" dirty="0"/>
                    </a:p>
                  </a:txBody>
                  <a:tcPr/>
                </a:tc>
                <a:tc>
                  <a:txBody>
                    <a:bodyPr/>
                    <a:lstStyle/>
                    <a:p>
                      <a:r>
                        <a:rPr lang="en-US" dirty="0"/>
                        <a:t>Presenter</a:t>
                      </a:r>
                      <a:endParaRPr lang="da-DK" dirty="0"/>
                    </a:p>
                  </a:txBody>
                  <a:tcPr/>
                </a:tc>
                <a:tc>
                  <a:txBody>
                    <a:bodyPr/>
                    <a:lstStyle/>
                    <a:p>
                      <a:r>
                        <a:rPr lang="en-US" dirty="0"/>
                        <a:t>US EST </a:t>
                      </a:r>
                      <a:endParaRPr lang="da-DK" dirty="0"/>
                    </a:p>
                  </a:txBody>
                  <a:tcPr/>
                </a:tc>
                <a:extLst>
                  <a:ext uri="{0D108BD9-81ED-4DB2-BD59-A6C34878D82A}">
                    <a16:rowId xmlns:a16="http://schemas.microsoft.com/office/drawing/2014/main" val="382357615"/>
                  </a:ext>
                </a:extLst>
              </a:tr>
              <a:tr h="370840">
                <a:tc>
                  <a:txBody>
                    <a:bodyPr/>
                    <a:lstStyle/>
                    <a:p>
                      <a:r>
                        <a:rPr lang="en-US" dirty="0"/>
                        <a:t>Introduction and welcoming remarks</a:t>
                      </a:r>
                      <a:endParaRPr lang="da-DK" dirty="0"/>
                    </a:p>
                  </a:txBody>
                  <a:tcPr/>
                </a:tc>
                <a:tc>
                  <a:txBody>
                    <a:bodyPr/>
                    <a:lstStyle/>
                    <a:p>
                      <a:r>
                        <a:rPr lang="en-US" dirty="0"/>
                        <a:t>Michael </a:t>
                      </a:r>
                      <a:r>
                        <a:rPr lang="en-US" dirty="0" err="1"/>
                        <a:t>Tichareva</a:t>
                      </a:r>
                      <a:endParaRPr lang="da-DK" dirty="0"/>
                    </a:p>
                  </a:txBody>
                  <a:tcPr/>
                </a:tc>
                <a:tc>
                  <a:txBody>
                    <a:bodyPr/>
                    <a:lstStyle/>
                    <a:p>
                      <a:r>
                        <a:rPr lang="en-US" dirty="0"/>
                        <a:t>0700-0705</a:t>
                      </a:r>
                      <a:endParaRPr lang="da-DK" dirty="0"/>
                    </a:p>
                  </a:txBody>
                  <a:tcPr/>
                </a:tc>
                <a:extLst>
                  <a:ext uri="{0D108BD9-81ED-4DB2-BD59-A6C34878D82A}">
                    <a16:rowId xmlns:a16="http://schemas.microsoft.com/office/drawing/2014/main" val="2282690221"/>
                  </a:ext>
                </a:extLst>
              </a:tr>
              <a:tr h="370840">
                <a:tc>
                  <a:txBody>
                    <a:bodyPr/>
                    <a:lstStyle/>
                    <a:p>
                      <a:r>
                        <a:rPr lang="en-US" dirty="0"/>
                        <a:t>Paper presentation</a:t>
                      </a:r>
                      <a:endParaRPr lang="da-DK" dirty="0"/>
                    </a:p>
                  </a:txBody>
                  <a:tcPr/>
                </a:tc>
                <a:tc>
                  <a:txBody>
                    <a:bodyPr/>
                    <a:lstStyle/>
                    <a:p>
                      <a:r>
                        <a:rPr lang="en-US"/>
                        <a:t>Robert </a:t>
                      </a:r>
                      <a:r>
                        <a:rPr lang="en-US" dirty="0"/>
                        <a:t>Chanon and Lawrence Habahbeh</a:t>
                      </a:r>
                      <a:endParaRPr lang="da-DK" dirty="0"/>
                    </a:p>
                  </a:txBody>
                  <a:tcPr/>
                </a:tc>
                <a:tc>
                  <a:txBody>
                    <a:bodyPr/>
                    <a:lstStyle/>
                    <a:p>
                      <a:r>
                        <a:rPr lang="en-US" dirty="0"/>
                        <a:t>0705-0755</a:t>
                      </a:r>
                      <a:endParaRPr lang="da-DK" dirty="0"/>
                    </a:p>
                  </a:txBody>
                  <a:tcPr/>
                </a:tc>
                <a:extLst>
                  <a:ext uri="{0D108BD9-81ED-4DB2-BD59-A6C34878D82A}">
                    <a16:rowId xmlns:a16="http://schemas.microsoft.com/office/drawing/2014/main" val="2733784057"/>
                  </a:ext>
                </a:extLst>
              </a:tr>
              <a:tr h="370840">
                <a:tc>
                  <a:txBody>
                    <a:bodyPr/>
                    <a:lstStyle/>
                    <a:p>
                      <a:r>
                        <a:rPr lang="en-US" dirty="0"/>
                        <a:t>Questions from the floor</a:t>
                      </a:r>
                      <a:endParaRPr lang="da-DK" dirty="0"/>
                    </a:p>
                  </a:txBody>
                  <a:tcPr/>
                </a:tc>
                <a:tc>
                  <a:txBody>
                    <a:bodyPr/>
                    <a:lstStyle/>
                    <a:p>
                      <a:r>
                        <a:rPr lang="en-US" dirty="0"/>
                        <a:t>All</a:t>
                      </a:r>
                      <a:endParaRPr lang="da-DK" dirty="0"/>
                    </a:p>
                  </a:txBody>
                  <a:tcPr/>
                </a:tc>
                <a:tc>
                  <a:txBody>
                    <a:bodyPr/>
                    <a:lstStyle/>
                    <a:p>
                      <a:r>
                        <a:rPr lang="en-US" dirty="0"/>
                        <a:t>0755-0810</a:t>
                      </a:r>
                      <a:endParaRPr lang="da-DK" dirty="0"/>
                    </a:p>
                  </a:txBody>
                  <a:tcPr/>
                </a:tc>
                <a:extLst>
                  <a:ext uri="{0D108BD9-81ED-4DB2-BD59-A6C34878D82A}">
                    <a16:rowId xmlns:a16="http://schemas.microsoft.com/office/drawing/2014/main" val="1530996238"/>
                  </a:ext>
                </a:extLst>
              </a:tr>
              <a:tr h="370840">
                <a:tc>
                  <a:txBody>
                    <a:bodyPr/>
                    <a:lstStyle/>
                    <a:p>
                      <a:r>
                        <a:rPr lang="en-US" dirty="0"/>
                        <a:t>Closing remarks and close</a:t>
                      </a:r>
                      <a:endParaRPr lang="da-DK" dirty="0"/>
                    </a:p>
                  </a:txBody>
                  <a:tcPr/>
                </a:tc>
                <a:tc>
                  <a:txBody>
                    <a:bodyPr/>
                    <a:lstStyle/>
                    <a:p>
                      <a:r>
                        <a:rPr lang="en-US" dirty="0"/>
                        <a:t>Michael </a:t>
                      </a:r>
                      <a:r>
                        <a:rPr lang="en-US" dirty="0" err="1"/>
                        <a:t>Tichareva</a:t>
                      </a:r>
                      <a:endParaRPr lang="da-DK" dirty="0"/>
                    </a:p>
                  </a:txBody>
                  <a:tcPr/>
                </a:tc>
                <a:tc>
                  <a:txBody>
                    <a:bodyPr/>
                    <a:lstStyle/>
                    <a:p>
                      <a:r>
                        <a:rPr lang="en-US" dirty="0"/>
                        <a:t>0810-0815</a:t>
                      </a:r>
                      <a:endParaRPr lang="da-DK" dirty="0"/>
                    </a:p>
                  </a:txBody>
                  <a:tcPr/>
                </a:tc>
                <a:extLst>
                  <a:ext uri="{0D108BD9-81ED-4DB2-BD59-A6C34878D82A}">
                    <a16:rowId xmlns:a16="http://schemas.microsoft.com/office/drawing/2014/main" val="1443094752"/>
                  </a:ext>
                </a:extLst>
              </a:tr>
            </a:tbl>
          </a:graphicData>
        </a:graphic>
      </p:graphicFrame>
      <p:sp>
        <p:nvSpPr>
          <p:cNvPr id="4" name="Date Placeholder 3">
            <a:extLst>
              <a:ext uri="{FF2B5EF4-FFF2-40B4-BE49-F238E27FC236}">
                <a16:creationId xmlns:a16="http://schemas.microsoft.com/office/drawing/2014/main" id="{95B02F92-5CE5-8F1B-C666-1391BC498105}"/>
              </a:ext>
            </a:extLst>
          </p:cNvPr>
          <p:cNvSpPr>
            <a:spLocks noGrp="1"/>
          </p:cNvSpPr>
          <p:nvPr>
            <p:ph type="dt" sz="half" idx="10"/>
          </p:nvPr>
        </p:nvSpPr>
        <p:spPr/>
        <p:txBody>
          <a:bodyPr/>
          <a:lstStyle/>
          <a:p>
            <a:r>
              <a:rPr lang="en-GB" dirty="0">
                <a:solidFill>
                  <a:srgbClr val="3F4548"/>
                </a:solidFill>
              </a:rPr>
              <a:t>5 March 2025</a:t>
            </a:r>
          </a:p>
        </p:txBody>
      </p:sp>
      <p:sp>
        <p:nvSpPr>
          <p:cNvPr id="5" name="Slide Number Placeholder 4">
            <a:extLst>
              <a:ext uri="{FF2B5EF4-FFF2-40B4-BE49-F238E27FC236}">
                <a16:creationId xmlns:a16="http://schemas.microsoft.com/office/drawing/2014/main" id="{868D5F63-0533-219F-935D-745731E3B9B8}"/>
              </a:ext>
            </a:extLst>
          </p:cNvPr>
          <p:cNvSpPr>
            <a:spLocks noGrp="1"/>
          </p:cNvSpPr>
          <p:nvPr>
            <p:ph type="sldNum" sz="quarter" idx="12"/>
          </p:nvPr>
        </p:nvSpPr>
        <p:spPr/>
        <p:txBody>
          <a:bodyPr/>
          <a:lstStyle/>
          <a:p>
            <a:fld id="{FE8DA6AF-1811-4E27-A96F-54109F1D0275}" type="slidenum">
              <a:rPr lang="en-GB" smtClean="0"/>
              <a:pPr/>
              <a:t>4</a:t>
            </a:fld>
            <a:endParaRPr lang="en-GB"/>
          </a:p>
        </p:txBody>
      </p:sp>
    </p:spTree>
    <p:extLst>
      <p:ext uri="{BB962C8B-B14F-4D97-AF65-F5344CB8AC3E}">
        <p14:creationId xmlns:p14="http://schemas.microsoft.com/office/powerpoint/2010/main" val="1550453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D3B5E-56CD-9CEF-0590-9BC2F89BDA63}"/>
              </a:ext>
            </a:extLst>
          </p:cNvPr>
          <p:cNvSpPr>
            <a:spLocks noGrp="1"/>
          </p:cNvSpPr>
          <p:nvPr>
            <p:ph type="title"/>
          </p:nvPr>
        </p:nvSpPr>
        <p:spPr/>
        <p:txBody>
          <a:bodyPr/>
          <a:lstStyle/>
          <a:p>
            <a:r>
              <a:rPr lang="en-GB" dirty="0"/>
              <a:t>Agenda</a:t>
            </a:r>
          </a:p>
        </p:txBody>
      </p:sp>
      <p:sp>
        <p:nvSpPr>
          <p:cNvPr id="3" name="Content Placeholder 2">
            <a:extLst>
              <a:ext uri="{FF2B5EF4-FFF2-40B4-BE49-F238E27FC236}">
                <a16:creationId xmlns:a16="http://schemas.microsoft.com/office/drawing/2014/main" id="{3698F4A2-6C87-6DB8-6EB0-C15FCBE23ABC}"/>
              </a:ext>
            </a:extLst>
          </p:cNvPr>
          <p:cNvSpPr>
            <a:spLocks noGrp="1"/>
          </p:cNvSpPr>
          <p:nvPr>
            <p:ph idx="1"/>
          </p:nvPr>
        </p:nvSpPr>
        <p:spPr/>
        <p:txBody>
          <a:bodyPr/>
          <a:lstStyle/>
          <a:p>
            <a:pPr marL="457200" indent="-457200">
              <a:buFont typeface="+mj-lt"/>
              <a:buAutoNum type="arabicPeriod"/>
            </a:pPr>
            <a:r>
              <a:rPr lang="en-GB" dirty="0"/>
              <a:t>Key definitions and principles</a:t>
            </a:r>
          </a:p>
          <a:p>
            <a:pPr marL="457200" indent="-457200">
              <a:buFont typeface="+mj-lt"/>
              <a:buAutoNum type="arabicPeriod"/>
            </a:pPr>
            <a:r>
              <a:rPr lang="en-GB" dirty="0"/>
              <a:t>What matters? </a:t>
            </a:r>
          </a:p>
          <a:p>
            <a:pPr marL="457200" indent="-457200">
              <a:buFont typeface="+mj-lt"/>
              <a:buAutoNum type="arabicPeriod"/>
            </a:pPr>
            <a:r>
              <a:rPr lang="en-GB" dirty="0"/>
              <a:t>Who matters?</a:t>
            </a:r>
          </a:p>
          <a:p>
            <a:pPr marL="457200" indent="-457200">
              <a:buFont typeface="+mj-lt"/>
              <a:buAutoNum type="arabicPeriod"/>
            </a:pPr>
            <a:r>
              <a:rPr lang="en-GB" dirty="0"/>
              <a:t>An operational resilience scenarios framework</a:t>
            </a:r>
          </a:p>
          <a:p>
            <a:pPr marL="457200" indent="-457200">
              <a:buFont typeface="+mj-lt"/>
              <a:buAutoNum type="arabicPeriod"/>
            </a:pPr>
            <a:r>
              <a:rPr lang="en-GB" dirty="0"/>
              <a:t>Conclusion and recommendations</a:t>
            </a:r>
          </a:p>
        </p:txBody>
      </p:sp>
      <p:sp>
        <p:nvSpPr>
          <p:cNvPr id="4" name="Date Placeholder 3">
            <a:extLst>
              <a:ext uri="{FF2B5EF4-FFF2-40B4-BE49-F238E27FC236}">
                <a16:creationId xmlns:a16="http://schemas.microsoft.com/office/drawing/2014/main" id="{4E950EDE-E0F7-B52C-1378-19E5201E1817}"/>
              </a:ext>
            </a:extLst>
          </p:cNvPr>
          <p:cNvSpPr>
            <a:spLocks noGrp="1"/>
          </p:cNvSpPr>
          <p:nvPr>
            <p:ph type="dt" sz="half" idx="10"/>
          </p:nvPr>
        </p:nvSpPr>
        <p:spPr/>
        <p:txBody>
          <a:bodyPr/>
          <a:lstStyle/>
          <a:p>
            <a:r>
              <a:rPr lang="en-GB" dirty="0">
                <a:solidFill>
                  <a:srgbClr val="3F4548"/>
                </a:solidFill>
              </a:rPr>
              <a:t>5 March 2025</a:t>
            </a:r>
          </a:p>
        </p:txBody>
      </p:sp>
      <p:sp>
        <p:nvSpPr>
          <p:cNvPr id="5" name="Slide Number Placeholder 4">
            <a:extLst>
              <a:ext uri="{FF2B5EF4-FFF2-40B4-BE49-F238E27FC236}">
                <a16:creationId xmlns:a16="http://schemas.microsoft.com/office/drawing/2014/main" id="{1303ED54-6494-A5A7-AE4C-C0BB3830CEDD}"/>
              </a:ext>
            </a:extLst>
          </p:cNvPr>
          <p:cNvSpPr>
            <a:spLocks noGrp="1"/>
          </p:cNvSpPr>
          <p:nvPr>
            <p:ph type="sldNum" sz="quarter" idx="12"/>
          </p:nvPr>
        </p:nvSpPr>
        <p:spPr/>
        <p:txBody>
          <a:bodyPr/>
          <a:lstStyle/>
          <a:p>
            <a:fld id="{FE8DA6AF-1811-4E27-A96F-54109F1D0275}" type="slidenum">
              <a:rPr lang="en-GB" smtClean="0"/>
              <a:pPr/>
              <a:t>5</a:t>
            </a:fld>
            <a:endParaRPr lang="en-GB"/>
          </a:p>
        </p:txBody>
      </p:sp>
    </p:spTree>
    <p:extLst>
      <p:ext uri="{BB962C8B-B14F-4D97-AF65-F5344CB8AC3E}">
        <p14:creationId xmlns:p14="http://schemas.microsoft.com/office/powerpoint/2010/main" val="2119598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DE0CB-369B-59E0-3AB9-B8927FD1021C}"/>
              </a:ext>
            </a:extLst>
          </p:cNvPr>
          <p:cNvSpPr>
            <a:spLocks noGrp="1"/>
          </p:cNvSpPr>
          <p:nvPr>
            <p:ph type="title"/>
          </p:nvPr>
        </p:nvSpPr>
        <p:spPr/>
        <p:txBody>
          <a:bodyPr/>
          <a:lstStyle/>
          <a:p>
            <a:r>
              <a:rPr lang="en-GB" dirty="0"/>
              <a:t>1. Key concepts</a:t>
            </a:r>
          </a:p>
        </p:txBody>
      </p:sp>
      <p:sp>
        <p:nvSpPr>
          <p:cNvPr id="3" name="Content Placeholder 2">
            <a:extLst>
              <a:ext uri="{FF2B5EF4-FFF2-40B4-BE49-F238E27FC236}">
                <a16:creationId xmlns:a16="http://schemas.microsoft.com/office/drawing/2014/main" id="{3AA0AA25-786D-5BF1-9D05-C10BFB3E597C}"/>
              </a:ext>
            </a:extLst>
          </p:cNvPr>
          <p:cNvSpPr>
            <a:spLocks noGrp="1"/>
          </p:cNvSpPr>
          <p:nvPr>
            <p:ph idx="1"/>
          </p:nvPr>
        </p:nvSpPr>
        <p:spPr/>
        <p:txBody>
          <a:bodyPr/>
          <a:lstStyle/>
          <a:p>
            <a:r>
              <a:rPr lang="en-GB" b="1" i="1" dirty="0"/>
              <a:t>Operational Resilience (OR) </a:t>
            </a:r>
            <a:r>
              <a:rPr lang="en-GB" dirty="0"/>
              <a:t>“ability of an organisation to deliver critical operations through disruption”</a:t>
            </a:r>
          </a:p>
          <a:p>
            <a:r>
              <a:rPr lang="en-GB" b="1" i="1" dirty="0"/>
              <a:t>Important business services (IBS) </a:t>
            </a:r>
            <a:r>
              <a:rPr lang="en-GB" dirty="0"/>
              <a:t>“a service that an organisation provides an external end user” – deemed important if “its disruption would materially impact an organisation’s visibility, cause significant customer harm or impact its ability its strategy”</a:t>
            </a:r>
          </a:p>
          <a:p>
            <a:r>
              <a:rPr lang="en-GB" b="1" i="1" dirty="0"/>
              <a:t>Impact </a:t>
            </a:r>
            <a:r>
              <a:rPr lang="en-GB" b="1" i="1"/>
              <a:t>tolerance </a:t>
            </a:r>
            <a:r>
              <a:rPr lang="en-GB"/>
              <a:t>– </a:t>
            </a:r>
            <a:r>
              <a:rPr lang="en-GB" dirty="0"/>
              <a:t>a quantification of the level of disruption an IBS can absorb before it materially impacts an organisations viability or causes significant customer harm</a:t>
            </a:r>
          </a:p>
        </p:txBody>
      </p:sp>
      <p:sp>
        <p:nvSpPr>
          <p:cNvPr id="4" name="Date Placeholder 3">
            <a:extLst>
              <a:ext uri="{FF2B5EF4-FFF2-40B4-BE49-F238E27FC236}">
                <a16:creationId xmlns:a16="http://schemas.microsoft.com/office/drawing/2014/main" id="{0C5252C9-A9CF-0F4A-47E7-0B90638C517D}"/>
              </a:ext>
            </a:extLst>
          </p:cNvPr>
          <p:cNvSpPr>
            <a:spLocks noGrp="1"/>
          </p:cNvSpPr>
          <p:nvPr>
            <p:ph type="dt" sz="half" idx="10"/>
          </p:nvPr>
        </p:nvSpPr>
        <p:spPr/>
        <p:txBody>
          <a:bodyPr/>
          <a:lstStyle/>
          <a:p>
            <a:r>
              <a:rPr lang="en-GB" dirty="0">
                <a:solidFill>
                  <a:srgbClr val="3F4548"/>
                </a:solidFill>
              </a:rPr>
              <a:t>5 March 2025</a:t>
            </a:r>
          </a:p>
          <a:p>
            <a:endParaRPr lang="en-GB" dirty="0">
              <a:solidFill>
                <a:srgbClr val="3F4548"/>
              </a:solidFill>
            </a:endParaRPr>
          </a:p>
        </p:txBody>
      </p:sp>
      <p:sp>
        <p:nvSpPr>
          <p:cNvPr id="5" name="Slide Number Placeholder 4">
            <a:extLst>
              <a:ext uri="{FF2B5EF4-FFF2-40B4-BE49-F238E27FC236}">
                <a16:creationId xmlns:a16="http://schemas.microsoft.com/office/drawing/2014/main" id="{79B6F9E1-7AE6-A25F-E2EE-31D9DEFE04ED}"/>
              </a:ext>
            </a:extLst>
          </p:cNvPr>
          <p:cNvSpPr>
            <a:spLocks noGrp="1"/>
          </p:cNvSpPr>
          <p:nvPr>
            <p:ph type="sldNum" sz="quarter" idx="12"/>
          </p:nvPr>
        </p:nvSpPr>
        <p:spPr/>
        <p:txBody>
          <a:bodyPr/>
          <a:lstStyle/>
          <a:p>
            <a:fld id="{FE8DA6AF-1811-4E27-A96F-54109F1D0275}" type="slidenum">
              <a:rPr lang="en-GB" smtClean="0"/>
              <a:pPr/>
              <a:t>6</a:t>
            </a:fld>
            <a:endParaRPr lang="en-GB"/>
          </a:p>
        </p:txBody>
      </p:sp>
    </p:spTree>
    <p:extLst>
      <p:ext uri="{BB962C8B-B14F-4D97-AF65-F5344CB8AC3E}">
        <p14:creationId xmlns:p14="http://schemas.microsoft.com/office/powerpoint/2010/main" val="4106997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B81CA-32CF-D2C8-4C18-ADD0CC4EAFE8}"/>
              </a:ext>
            </a:extLst>
          </p:cNvPr>
          <p:cNvSpPr>
            <a:spLocks noGrp="1"/>
          </p:cNvSpPr>
          <p:nvPr>
            <p:ph type="title"/>
          </p:nvPr>
        </p:nvSpPr>
        <p:spPr/>
        <p:txBody>
          <a:bodyPr/>
          <a:lstStyle/>
          <a:p>
            <a:r>
              <a:rPr lang="en-GB" dirty="0"/>
              <a:t>2. Key principles</a:t>
            </a:r>
          </a:p>
        </p:txBody>
      </p:sp>
      <p:sp>
        <p:nvSpPr>
          <p:cNvPr id="3" name="Content Placeholder 2">
            <a:extLst>
              <a:ext uri="{FF2B5EF4-FFF2-40B4-BE49-F238E27FC236}">
                <a16:creationId xmlns:a16="http://schemas.microsoft.com/office/drawing/2014/main" id="{8F220760-97CD-CAB1-35F4-D3D17763189F}"/>
              </a:ext>
            </a:extLst>
          </p:cNvPr>
          <p:cNvSpPr>
            <a:spLocks noGrp="1"/>
          </p:cNvSpPr>
          <p:nvPr>
            <p:ph idx="1"/>
          </p:nvPr>
        </p:nvSpPr>
        <p:spPr/>
        <p:txBody>
          <a:bodyPr/>
          <a:lstStyle/>
          <a:p>
            <a:r>
              <a:rPr lang="en-GB" dirty="0"/>
              <a:t>PRA/FCA guidance on OR. All UK entities subject to the regulations should be “operationally resilient” through prevention, adaptation and recovery mechanisms”</a:t>
            </a:r>
          </a:p>
          <a:p>
            <a:pPr lvl="1"/>
            <a:r>
              <a:rPr lang="en-GB" dirty="0"/>
              <a:t>Specific statements of policies concerning IT for IBS (2021)</a:t>
            </a:r>
          </a:p>
          <a:p>
            <a:pPr lvl="1"/>
            <a:r>
              <a:rPr lang="en-GB" dirty="0"/>
              <a:t>OR: Critical 3</a:t>
            </a:r>
            <a:r>
              <a:rPr lang="en-GB" baseline="30000" dirty="0"/>
              <a:t>rd</a:t>
            </a:r>
            <a:r>
              <a:rPr lang="en-GB" dirty="0"/>
              <a:t> parties to the UK financial sector (2024)</a:t>
            </a:r>
          </a:p>
          <a:p>
            <a:r>
              <a:rPr lang="en-GB" dirty="0"/>
              <a:t>EU requirements (ICT oriented)</a:t>
            </a:r>
          </a:p>
          <a:p>
            <a:pPr lvl="1"/>
            <a:r>
              <a:rPr lang="en-GB" dirty="0"/>
              <a:t>NIS2 directive (2022)</a:t>
            </a:r>
          </a:p>
          <a:p>
            <a:pPr lvl="1"/>
            <a:r>
              <a:rPr lang="en-GB" dirty="0"/>
              <a:t>Digital Operational Resilience Act (DORA)</a:t>
            </a:r>
          </a:p>
          <a:p>
            <a:r>
              <a:rPr lang="en-GB" dirty="0"/>
              <a:t>Other countries (e.g. Australia, Canada, Singapore) </a:t>
            </a:r>
          </a:p>
          <a:p>
            <a:r>
              <a:rPr lang="en-GB" dirty="0"/>
              <a:t>International guidelines (ISO 22301, ISO 31000)</a:t>
            </a:r>
          </a:p>
        </p:txBody>
      </p:sp>
      <p:sp>
        <p:nvSpPr>
          <p:cNvPr id="4" name="Date Placeholder 3">
            <a:extLst>
              <a:ext uri="{FF2B5EF4-FFF2-40B4-BE49-F238E27FC236}">
                <a16:creationId xmlns:a16="http://schemas.microsoft.com/office/drawing/2014/main" id="{94129EB5-D8FC-8A2A-959E-795156069901}"/>
              </a:ext>
            </a:extLst>
          </p:cNvPr>
          <p:cNvSpPr>
            <a:spLocks noGrp="1"/>
          </p:cNvSpPr>
          <p:nvPr>
            <p:ph type="dt" sz="half" idx="10"/>
          </p:nvPr>
        </p:nvSpPr>
        <p:spPr/>
        <p:txBody>
          <a:bodyPr/>
          <a:lstStyle/>
          <a:p>
            <a:fld id="{BC1242CF-12C1-4411-B532-E91306108269}" type="datetime4">
              <a:rPr lang="en-GB" smtClean="0">
                <a:solidFill>
                  <a:srgbClr val="3F4548"/>
                </a:solidFill>
              </a:rPr>
              <a:pPr/>
              <a:t>13 March 2025</a:t>
            </a:fld>
            <a:endParaRPr lang="en-GB">
              <a:solidFill>
                <a:srgbClr val="3F4548"/>
              </a:solidFill>
            </a:endParaRPr>
          </a:p>
        </p:txBody>
      </p:sp>
      <p:sp>
        <p:nvSpPr>
          <p:cNvPr id="5" name="Slide Number Placeholder 4">
            <a:extLst>
              <a:ext uri="{FF2B5EF4-FFF2-40B4-BE49-F238E27FC236}">
                <a16:creationId xmlns:a16="http://schemas.microsoft.com/office/drawing/2014/main" id="{6DE075C3-0293-095F-B289-7A73167881B2}"/>
              </a:ext>
            </a:extLst>
          </p:cNvPr>
          <p:cNvSpPr>
            <a:spLocks noGrp="1"/>
          </p:cNvSpPr>
          <p:nvPr>
            <p:ph type="sldNum" sz="quarter" idx="12"/>
          </p:nvPr>
        </p:nvSpPr>
        <p:spPr/>
        <p:txBody>
          <a:bodyPr/>
          <a:lstStyle/>
          <a:p>
            <a:fld id="{FE8DA6AF-1811-4E27-A96F-54109F1D0275}" type="slidenum">
              <a:rPr lang="en-GB" smtClean="0"/>
              <a:pPr/>
              <a:t>7</a:t>
            </a:fld>
            <a:endParaRPr lang="en-GB"/>
          </a:p>
        </p:txBody>
      </p:sp>
    </p:spTree>
    <p:extLst>
      <p:ext uri="{BB962C8B-B14F-4D97-AF65-F5344CB8AC3E}">
        <p14:creationId xmlns:p14="http://schemas.microsoft.com/office/powerpoint/2010/main" val="3030009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10F05-4AB3-5FC4-D844-E29E49332C0D}"/>
              </a:ext>
            </a:extLst>
          </p:cNvPr>
          <p:cNvSpPr>
            <a:spLocks noGrp="1"/>
          </p:cNvSpPr>
          <p:nvPr>
            <p:ph type="title"/>
          </p:nvPr>
        </p:nvSpPr>
        <p:spPr/>
        <p:txBody>
          <a:bodyPr/>
          <a:lstStyle/>
          <a:p>
            <a:r>
              <a:rPr lang="en-GB" dirty="0"/>
              <a:t>2. What matters? – key issues</a:t>
            </a:r>
          </a:p>
        </p:txBody>
      </p:sp>
      <p:sp>
        <p:nvSpPr>
          <p:cNvPr id="3" name="Content Placeholder 2">
            <a:extLst>
              <a:ext uri="{FF2B5EF4-FFF2-40B4-BE49-F238E27FC236}">
                <a16:creationId xmlns:a16="http://schemas.microsoft.com/office/drawing/2014/main" id="{61A7DFC7-7346-1286-EEC0-40DB812E4F0D}"/>
              </a:ext>
            </a:extLst>
          </p:cNvPr>
          <p:cNvSpPr>
            <a:spLocks noGrp="1"/>
          </p:cNvSpPr>
          <p:nvPr>
            <p:ph idx="1"/>
          </p:nvPr>
        </p:nvSpPr>
        <p:spPr/>
        <p:txBody>
          <a:bodyPr/>
          <a:lstStyle/>
          <a:p>
            <a:r>
              <a:rPr lang="en-GB" dirty="0"/>
              <a:t>Risk culture – prevailing attitudes, values and behaviours determining how employees approach risk</a:t>
            </a:r>
          </a:p>
          <a:p>
            <a:r>
              <a:rPr lang="en-GB" dirty="0"/>
              <a:t>Risk appetite – the level of risk an organization is willing to accept in pursuit of its strategic goals</a:t>
            </a:r>
          </a:p>
          <a:p>
            <a:r>
              <a:rPr lang="en-GB" dirty="0"/>
              <a:t>Building a solid Information Technology foundation for managing IT risk (esp. for DORA compliance)</a:t>
            </a:r>
          </a:p>
          <a:p>
            <a:pPr lvl="1"/>
            <a:r>
              <a:rPr lang="en-GB" dirty="0"/>
              <a:t>Scenario-based framework (ISACA)</a:t>
            </a:r>
          </a:p>
          <a:p>
            <a:pPr lvl="1"/>
            <a:endParaRPr lang="en-GB" dirty="0"/>
          </a:p>
        </p:txBody>
      </p:sp>
      <p:sp>
        <p:nvSpPr>
          <p:cNvPr id="4" name="Date Placeholder 3">
            <a:extLst>
              <a:ext uri="{FF2B5EF4-FFF2-40B4-BE49-F238E27FC236}">
                <a16:creationId xmlns:a16="http://schemas.microsoft.com/office/drawing/2014/main" id="{F0DFF3F6-8A4C-F768-6165-4144068AF682}"/>
              </a:ext>
            </a:extLst>
          </p:cNvPr>
          <p:cNvSpPr>
            <a:spLocks noGrp="1"/>
          </p:cNvSpPr>
          <p:nvPr>
            <p:ph type="dt" sz="half" idx="10"/>
          </p:nvPr>
        </p:nvSpPr>
        <p:spPr/>
        <p:txBody>
          <a:bodyPr/>
          <a:lstStyle/>
          <a:p>
            <a:r>
              <a:rPr lang="en-GB" dirty="0">
                <a:solidFill>
                  <a:srgbClr val="3F4548"/>
                </a:solidFill>
              </a:rPr>
              <a:t>5 March 2025</a:t>
            </a:r>
          </a:p>
          <a:p>
            <a:endParaRPr lang="en-GB" dirty="0">
              <a:solidFill>
                <a:srgbClr val="3F4548"/>
              </a:solidFill>
            </a:endParaRPr>
          </a:p>
        </p:txBody>
      </p:sp>
      <p:sp>
        <p:nvSpPr>
          <p:cNvPr id="5" name="Slide Number Placeholder 4">
            <a:extLst>
              <a:ext uri="{FF2B5EF4-FFF2-40B4-BE49-F238E27FC236}">
                <a16:creationId xmlns:a16="http://schemas.microsoft.com/office/drawing/2014/main" id="{4E0DA5CA-40CA-04BA-379D-E9F35BF63C20}"/>
              </a:ext>
            </a:extLst>
          </p:cNvPr>
          <p:cNvSpPr>
            <a:spLocks noGrp="1"/>
          </p:cNvSpPr>
          <p:nvPr>
            <p:ph type="sldNum" sz="quarter" idx="12"/>
          </p:nvPr>
        </p:nvSpPr>
        <p:spPr/>
        <p:txBody>
          <a:bodyPr/>
          <a:lstStyle/>
          <a:p>
            <a:fld id="{FE8DA6AF-1811-4E27-A96F-54109F1D0275}" type="slidenum">
              <a:rPr lang="en-GB" smtClean="0"/>
              <a:pPr/>
              <a:t>8</a:t>
            </a:fld>
            <a:endParaRPr lang="en-GB"/>
          </a:p>
        </p:txBody>
      </p:sp>
      <p:pic>
        <p:nvPicPr>
          <p:cNvPr id="6" name="Picture 5">
            <a:extLst>
              <a:ext uri="{FF2B5EF4-FFF2-40B4-BE49-F238E27FC236}">
                <a16:creationId xmlns:a16="http://schemas.microsoft.com/office/drawing/2014/main" id="{6307B703-6D16-CCFD-D8AA-D0F66EBC1BD4}"/>
              </a:ext>
            </a:extLst>
          </p:cNvPr>
          <p:cNvPicPr>
            <a:picLocks noChangeAspect="1"/>
          </p:cNvPicPr>
          <p:nvPr/>
        </p:nvPicPr>
        <p:blipFill>
          <a:blip r:embed="rId2"/>
          <a:stretch>
            <a:fillRect/>
          </a:stretch>
        </p:blipFill>
        <p:spPr>
          <a:xfrm>
            <a:off x="214184" y="4687330"/>
            <a:ext cx="8659696" cy="1518702"/>
          </a:xfrm>
          <a:prstGeom prst="rect">
            <a:avLst/>
          </a:prstGeom>
        </p:spPr>
      </p:pic>
    </p:spTree>
    <p:extLst>
      <p:ext uri="{BB962C8B-B14F-4D97-AF65-F5344CB8AC3E}">
        <p14:creationId xmlns:p14="http://schemas.microsoft.com/office/powerpoint/2010/main" val="260019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785CB-89EF-301B-0D09-F02654B62397}"/>
              </a:ext>
            </a:extLst>
          </p:cNvPr>
          <p:cNvSpPr>
            <a:spLocks noGrp="1"/>
          </p:cNvSpPr>
          <p:nvPr>
            <p:ph type="title"/>
          </p:nvPr>
        </p:nvSpPr>
        <p:spPr>
          <a:xfrm>
            <a:off x="527053" y="404813"/>
            <a:ext cx="8050818" cy="1143000"/>
          </a:xfrm>
        </p:spPr>
        <p:txBody>
          <a:bodyPr wrap="square" anchor="ctr">
            <a:normAutofit/>
          </a:bodyPr>
          <a:lstStyle/>
          <a:p>
            <a:r>
              <a:rPr lang="en-GB" dirty="0"/>
              <a:t>I&amp;T Scenario Development (ISACA)</a:t>
            </a:r>
          </a:p>
        </p:txBody>
      </p:sp>
      <p:pic>
        <p:nvPicPr>
          <p:cNvPr id="6" name="Content Placeholder 5" descr="A diagram of risk factors&#10;&#10;Description automatically generated">
            <a:extLst>
              <a:ext uri="{FF2B5EF4-FFF2-40B4-BE49-F238E27FC236}">
                <a16:creationId xmlns:a16="http://schemas.microsoft.com/office/drawing/2014/main" id="{D6F2346A-EE32-4DD2-CE2B-6CE4B281E785}"/>
              </a:ext>
            </a:extLst>
          </p:cNvPr>
          <p:cNvPicPr>
            <a:picLocks noGrp="1" noChangeAspect="1"/>
          </p:cNvPicPr>
          <p:nvPr>
            <p:ph idx="1"/>
          </p:nvPr>
        </p:nvPicPr>
        <p:blipFill>
          <a:blip r:embed="rId2"/>
          <a:stretch>
            <a:fillRect/>
          </a:stretch>
        </p:blipFill>
        <p:spPr>
          <a:xfrm>
            <a:off x="1591823" y="1556792"/>
            <a:ext cx="5892396" cy="4640262"/>
          </a:xfrm>
          <a:prstGeom prst="rect">
            <a:avLst/>
          </a:prstGeom>
          <a:noFill/>
        </p:spPr>
      </p:pic>
      <p:sp>
        <p:nvSpPr>
          <p:cNvPr id="4" name="Date Placeholder 3">
            <a:extLst>
              <a:ext uri="{FF2B5EF4-FFF2-40B4-BE49-F238E27FC236}">
                <a16:creationId xmlns:a16="http://schemas.microsoft.com/office/drawing/2014/main" id="{41F6EB44-12E1-096E-ABE3-FAC63294CA6F}"/>
              </a:ext>
            </a:extLst>
          </p:cNvPr>
          <p:cNvSpPr>
            <a:spLocks noGrp="1"/>
          </p:cNvSpPr>
          <p:nvPr>
            <p:ph type="dt" sz="half" idx="10"/>
          </p:nvPr>
        </p:nvSpPr>
        <p:spPr>
          <a:xfrm>
            <a:off x="527052" y="6410325"/>
            <a:ext cx="2688166" cy="331788"/>
          </a:xfrm>
        </p:spPr>
        <p:txBody>
          <a:bodyPr wrap="square" anchor="t">
            <a:normAutofit/>
          </a:bodyPr>
          <a:lstStyle/>
          <a:p>
            <a:r>
              <a:rPr lang="en-GB" dirty="0">
                <a:solidFill>
                  <a:srgbClr val="3F4548"/>
                </a:solidFill>
              </a:rPr>
              <a:t>5 March 2025</a:t>
            </a:r>
          </a:p>
        </p:txBody>
      </p:sp>
      <p:sp>
        <p:nvSpPr>
          <p:cNvPr id="5" name="Slide Number Placeholder 4">
            <a:extLst>
              <a:ext uri="{FF2B5EF4-FFF2-40B4-BE49-F238E27FC236}">
                <a16:creationId xmlns:a16="http://schemas.microsoft.com/office/drawing/2014/main" id="{6CC2F1F3-3EBE-497D-957D-63E4B4EEAB49}"/>
              </a:ext>
            </a:extLst>
          </p:cNvPr>
          <p:cNvSpPr>
            <a:spLocks noGrp="1"/>
          </p:cNvSpPr>
          <p:nvPr>
            <p:ph type="sldNum" sz="quarter" idx="12"/>
          </p:nvPr>
        </p:nvSpPr>
        <p:spPr>
          <a:xfrm>
            <a:off x="10801351" y="6402390"/>
            <a:ext cx="863600" cy="339725"/>
          </a:xfrm>
        </p:spPr>
        <p:txBody>
          <a:bodyPr wrap="square" anchor="t">
            <a:normAutofit/>
          </a:bodyPr>
          <a:lstStyle/>
          <a:p>
            <a:pPr>
              <a:spcAft>
                <a:spcPts val="600"/>
              </a:spcAft>
            </a:pPr>
            <a:fld id="{FE8DA6AF-1811-4E27-A96F-54109F1D0275}" type="slidenum">
              <a:rPr lang="en-GB" smtClean="0"/>
              <a:pPr>
                <a:spcAft>
                  <a:spcPts val="600"/>
                </a:spcAft>
              </a:pPr>
              <a:t>9</a:t>
            </a:fld>
            <a:endParaRPr lang="en-GB"/>
          </a:p>
        </p:txBody>
      </p:sp>
    </p:spTree>
    <p:extLst>
      <p:ext uri="{BB962C8B-B14F-4D97-AF65-F5344CB8AC3E}">
        <p14:creationId xmlns:p14="http://schemas.microsoft.com/office/powerpoint/2010/main" val="3379663237"/>
      </p:ext>
    </p:extLst>
  </p:cSld>
  <p:clrMapOvr>
    <a:masterClrMapping/>
  </p:clrMapOvr>
</p:sld>
</file>

<file path=ppt/theme/theme1.xml><?xml version="1.0" encoding="utf-8"?>
<a:theme xmlns:a="http://schemas.openxmlformats.org/drawingml/2006/main" name="IFOA PowerPoint template 14 mid blue">
  <a:themeElements>
    <a:clrScheme name="Custom 2">
      <a:dk1>
        <a:srgbClr val="3F4548"/>
      </a:dk1>
      <a:lt1>
        <a:sysClr val="window" lastClr="FFFFFF"/>
      </a:lt1>
      <a:dk2>
        <a:srgbClr val="000000"/>
      </a:dk2>
      <a:lt2>
        <a:srgbClr val="FFFFFF"/>
      </a:lt2>
      <a:accent1>
        <a:srgbClr val="4096B8"/>
      </a:accent1>
      <a:accent2>
        <a:srgbClr val="113458"/>
      </a:accent2>
      <a:accent3>
        <a:srgbClr val="008452"/>
      </a:accent3>
      <a:accent4>
        <a:srgbClr val="79A32A"/>
      </a:accent4>
      <a:accent5>
        <a:srgbClr val="D9AB16"/>
      </a:accent5>
      <a:accent6>
        <a:srgbClr val="EE741D"/>
      </a:accent6>
      <a:hlink>
        <a:srgbClr val="4096B8"/>
      </a:hlink>
      <a:folHlink>
        <a:srgbClr val="4096B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FoA Branded powerpoint - new style" id="{A1EEF783-45FC-4D2C-AF4C-EFDB0189CA1D}" vid="{D751522A-35C5-4D49-882E-837511351A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e548612e-ca0d-4f92-be2c-7db3a8e7acf1" xsi:nil="true"/>
    <lcf76f155ced4ddcb4097134ff3c332f xmlns="96104516-79b4-4fe9-85b5-ccec9f7f3762">
      <Terms xmlns="http://schemas.microsoft.com/office/infopath/2007/PartnerControls"/>
    </lcf76f155ced4ddcb4097134ff3c332f>
    <image xmlns="96104516-79b4-4fe9-85b5-ccec9f7f3762"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0958D0C85EA564689A9CC0BD9A221D6" ma:contentTypeVersion="18" ma:contentTypeDescription="Create a new document." ma:contentTypeScope="" ma:versionID="4aa4fd553256abc8774f82a875afec44">
  <xsd:schema xmlns:xsd="http://www.w3.org/2001/XMLSchema" xmlns:xs="http://www.w3.org/2001/XMLSchema" xmlns:p="http://schemas.microsoft.com/office/2006/metadata/properties" xmlns:ns1="http://schemas.microsoft.com/sharepoint/v3" xmlns:ns2="96104516-79b4-4fe9-85b5-ccec9f7f3762" xmlns:ns3="e548612e-ca0d-4f92-be2c-7db3a8e7acf1" targetNamespace="http://schemas.microsoft.com/office/2006/metadata/properties" ma:root="true" ma:fieldsID="c97d0a4b88c13c2862fc7f15bc387e98" ns1:_="" ns2:_="" ns3:_="">
    <xsd:import namespace="http://schemas.microsoft.com/sharepoint/v3"/>
    <xsd:import namespace="96104516-79b4-4fe9-85b5-ccec9f7f3762"/>
    <xsd:import namespace="e548612e-ca0d-4f92-be2c-7db3a8e7acf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2:MediaServiceLocation" minOccurs="0"/>
                <xsd:element ref="ns1:_ip_UnifiedCompliancePolicyProperties" minOccurs="0"/>
                <xsd:element ref="ns1:_ip_UnifiedCompliancePolicyUIAction" minOccurs="0"/>
                <xsd:element ref="ns2:im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104516-79b4-4fe9-85b5-ccec9f7f37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b8530a81-ef84-4a8c-8d38-ab40b2c1922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element name="image" ma:index="25" nillable="true" ma:displayName="image" ma:format="Thumbnail" ma:internalName="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548612e-ca0d-4f92-be2c-7db3a8e7acf1"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4bfff5b-c742-454c-8044-a3f3c2b99168}" ma:internalName="TaxCatchAll" ma:showField="CatchAllData" ma:web="e548612e-ca0d-4f92-be2c-7db3a8e7acf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07847F-77AA-48A1-8911-18B0D8556044}">
  <ds:schemaRefs>
    <ds:schemaRef ds:uri="http://schemas.microsoft.com/sharepoint/v3/contenttype/forms"/>
  </ds:schemaRefs>
</ds:datastoreItem>
</file>

<file path=customXml/itemProps2.xml><?xml version="1.0" encoding="utf-8"?>
<ds:datastoreItem xmlns:ds="http://schemas.openxmlformats.org/officeDocument/2006/customXml" ds:itemID="{0A9B42E6-7F04-4492-AE27-7842D3EA080B}">
  <ds:schemaRefs>
    <ds:schemaRef ds:uri="http://schemas.microsoft.com/office/2006/metadata/properties"/>
    <ds:schemaRef ds:uri="http://schemas.microsoft.com/office/infopath/2007/PartnerControls"/>
    <ds:schemaRef ds:uri="http://schemas.microsoft.com/sharepoint/v3"/>
    <ds:schemaRef ds:uri="e548612e-ca0d-4f92-be2c-7db3a8e7acf1"/>
    <ds:schemaRef ds:uri="96104516-79b4-4fe9-85b5-ccec9f7f3762"/>
  </ds:schemaRefs>
</ds:datastoreItem>
</file>

<file path=customXml/itemProps3.xml><?xml version="1.0" encoding="utf-8"?>
<ds:datastoreItem xmlns:ds="http://schemas.openxmlformats.org/officeDocument/2006/customXml" ds:itemID="{2F33B839-C07B-4135-BCC4-49A6856B91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6104516-79b4-4fe9-85b5-ccec9f7f3762"/>
    <ds:schemaRef ds:uri="e548612e-ca0d-4f92-be2c-7db3a8e7ac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IFoA Branded powerpoint - new_style</Template>
  <TotalTime>325</TotalTime>
  <Words>1176</Words>
  <Application>Microsoft Office PowerPoint</Application>
  <PresentationFormat>Widescreen</PresentationFormat>
  <Paragraphs>163</Paragraphs>
  <Slides>22</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7" baseType="lpstr">
      <vt:lpstr>Arial</vt:lpstr>
      <vt:lpstr>Calibri</vt:lpstr>
      <vt:lpstr>Verdana</vt:lpstr>
      <vt:lpstr>IFOA PowerPoint template 14 mid blue</vt:lpstr>
      <vt:lpstr>Presentation</vt:lpstr>
      <vt:lpstr>Operational Resilience in the Financial Sector</vt:lpstr>
      <vt:lpstr>PowerPoint Presentation</vt:lpstr>
      <vt:lpstr>PowerPoint Presentation</vt:lpstr>
      <vt:lpstr>Sessional event overview (guidance)</vt:lpstr>
      <vt:lpstr>Agenda</vt:lpstr>
      <vt:lpstr>1. Key concepts</vt:lpstr>
      <vt:lpstr>2. Key principles</vt:lpstr>
      <vt:lpstr>2. What matters? – key issues</vt:lpstr>
      <vt:lpstr>I&amp;T Scenario Development (ISACA)</vt:lpstr>
      <vt:lpstr>IT Risk Pyramid (Westerman, 2005)</vt:lpstr>
      <vt:lpstr>Risk Maturity model (Carnegie Mellon)</vt:lpstr>
      <vt:lpstr>3. Who matters?</vt:lpstr>
      <vt:lpstr>Consumer-centric operational resilience</vt:lpstr>
      <vt:lpstr>4. An operational resilience scenarios framework</vt:lpstr>
      <vt:lpstr>Threats to operational resilience </vt:lpstr>
      <vt:lpstr>Risks and common consequences</vt:lpstr>
      <vt:lpstr>Propagation of risk through socio-economic systems</vt:lpstr>
      <vt:lpstr>Key considerations in building an ORF</vt:lpstr>
      <vt:lpstr>6. Conclusion and recommendations</vt:lpstr>
      <vt:lpstr>Main references</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Gareth Groarke</dc:creator>
  <cp:lastModifiedBy>Mairi Russell</cp:lastModifiedBy>
  <cp:revision>41</cp:revision>
  <cp:lastPrinted>2024-12-10T08:46:00Z</cp:lastPrinted>
  <dcterms:created xsi:type="dcterms:W3CDTF">2018-10-15T13:50:40Z</dcterms:created>
  <dcterms:modified xsi:type="dcterms:W3CDTF">2025-03-13T17:12:08Z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d235c9a-f50b-4c36-9c89-08640d2d227b_Enabled">
    <vt:lpwstr>true</vt:lpwstr>
  </property>
  <property fmtid="{D5CDD505-2E9C-101B-9397-08002B2CF9AE}" pid="3" name="MSIP_Label_dd235c9a-f50b-4c36-9c89-08640d2d227b_SetDate">
    <vt:lpwstr>2024-12-09T17:31:13Z</vt:lpwstr>
  </property>
  <property fmtid="{D5CDD505-2E9C-101B-9397-08002B2CF9AE}" pid="4" name="MSIP_Label_dd235c9a-f50b-4c36-9c89-08640d2d227b_Method">
    <vt:lpwstr>Standard</vt:lpwstr>
  </property>
  <property fmtid="{D5CDD505-2E9C-101B-9397-08002B2CF9AE}" pid="5" name="MSIP_Label_dd235c9a-f50b-4c36-9c89-08640d2d227b_Name">
    <vt:lpwstr>Confidential</vt:lpwstr>
  </property>
  <property fmtid="{D5CDD505-2E9C-101B-9397-08002B2CF9AE}" pid="6" name="MSIP_Label_dd235c9a-f50b-4c36-9c89-08640d2d227b_SiteId">
    <vt:lpwstr>bab87f09-1e25-4778-8f00-bfae166f6dfc</vt:lpwstr>
  </property>
  <property fmtid="{D5CDD505-2E9C-101B-9397-08002B2CF9AE}" pid="7" name="MSIP_Label_dd235c9a-f50b-4c36-9c89-08640d2d227b_ActionId">
    <vt:lpwstr>7769c6fe-ff60-43e2-ad02-8f9d33511c3f</vt:lpwstr>
  </property>
  <property fmtid="{D5CDD505-2E9C-101B-9397-08002B2CF9AE}" pid="8" name="MSIP_Label_dd235c9a-f50b-4c36-9c89-08640d2d227b_ContentBits">
    <vt:lpwstr>0</vt:lpwstr>
  </property>
  <property fmtid="{D5CDD505-2E9C-101B-9397-08002B2CF9AE}" pid="9" name="ContentTypeId">
    <vt:lpwstr>0x010100C0958D0C85EA564689A9CC0BD9A221D6</vt:lpwstr>
  </property>
</Properties>
</file>