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30"/>
  </p:notesMasterIdLst>
  <p:sldIdLst>
    <p:sldId id="320" r:id="rId3"/>
    <p:sldId id="321" r:id="rId4"/>
    <p:sldId id="322" r:id="rId5"/>
    <p:sldId id="349" r:id="rId6"/>
    <p:sldId id="325" r:id="rId7"/>
    <p:sldId id="372" r:id="rId8"/>
    <p:sldId id="352" r:id="rId9"/>
    <p:sldId id="371" r:id="rId10"/>
    <p:sldId id="326" r:id="rId11"/>
    <p:sldId id="374" r:id="rId12"/>
    <p:sldId id="373" r:id="rId13"/>
    <p:sldId id="327" r:id="rId14"/>
    <p:sldId id="333" r:id="rId15"/>
    <p:sldId id="298" r:id="rId16"/>
    <p:sldId id="340" r:id="rId17"/>
    <p:sldId id="301" r:id="rId18"/>
    <p:sldId id="366" r:id="rId19"/>
    <p:sldId id="353" r:id="rId20"/>
    <p:sldId id="368" r:id="rId21"/>
    <p:sldId id="360" r:id="rId22"/>
    <p:sldId id="361" r:id="rId23"/>
    <p:sldId id="362" r:id="rId24"/>
    <p:sldId id="369" r:id="rId25"/>
    <p:sldId id="370" r:id="rId26"/>
    <p:sldId id="354" r:id="rId27"/>
    <p:sldId id="367" r:id="rId28"/>
    <p:sldId id="348" r:id="rId29"/>
  </p:sldIdLst>
  <p:sldSz cx="9144000" cy="5143500" type="screen16x9"/>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guide id="3" orient="horz" pos="3185">
          <p15:clr>
            <a:srgbClr val="A4A3A4"/>
          </p15:clr>
        </p15:guide>
        <p15:guide id="4" pos="2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Gordon" initials="DG" lastIdx="7" clrIdx="0">
    <p:extLst>
      <p:ext uri="{19B8F6BF-5375-455C-9EA6-DF929625EA0E}">
        <p15:presenceInfo xmlns:p15="http://schemas.microsoft.com/office/powerpoint/2012/main" userId="S-1-5-21-1960408961-1935655697-1177238915-17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9" autoAdjust="0"/>
    <p:restoredTop sz="96357" autoAdjust="0"/>
  </p:normalViewPr>
  <p:slideViewPr>
    <p:cSldViewPr showGuides="1">
      <p:cViewPr varScale="1">
        <p:scale>
          <a:sx n="88" d="100"/>
          <a:sy n="88" d="100"/>
        </p:scale>
        <p:origin x="908" y="64"/>
      </p:cViewPr>
      <p:guideLst>
        <p:guide orient="horz" pos="4247"/>
        <p:guide pos="322"/>
        <p:guide orient="horz" pos="3185"/>
        <p:guide pos="242"/>
      </p:guideLst>
    </p:cSldViewPr>
  </p:slideViewPr>
  <p:notesTextViewPr>
    <p:cViewPr>
      <p:scale>
        <a:sx n="100" d="100"/>
        <a:sy n="100" d="100"/>
      </p:scale>
      <p:origin x="0" y="0"/>
    </p:cViewPr>
  </p:notesTextViewPr>
  <p:sorterViewPr>
    <p:cViewPr>
      <p:scale>
        <a:sx n="130" d="100"/>
        <a:sy n="130" d="100"/>
      </p:scale>
      <p:origin x="0" y="-31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02285-D4F3-413C-8426-F24724422A1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1D1ADC9C-8FA4-4F45-BD53-1FCC369CB70A}">
      <dgm:prSet phldrT="[Text]"/>
      <dgm:spPr/>
      <dgm:t>
        <a:bodyPr/>
        <a:lstStyle/>
        <a:p>
          <a:r>
            <a:rPr lang="en-GB" dirty="0"/>
            <a:t>Quality</a:t>
          </a:r>
        </a:p>
      </dgm:t>
    </dgm:pt>
    <dgm:pt modelId="{3B383620-0B9B-405B-B705-DBCA611943D8}" type="parTrans" cxnId="{BFA05E97-1245-4DCF-94BC-2212D1801115}">
      <dgm:prSet/>
      <dgm:spPr/>
      <dgm:t>
        <a:bodyPr/>
        <a:lstStyle/>
        <a:p>
          <a:endParaRPr lang="en-GB"/>
        </a:p>
      </dgm:t>
    </dgm:pt>
    <dgm:pt modelId="{DD45E6EC-13D5-41FD-AAB5-CBCAB791A287}" type="sibTrans" cxnId="{BFA05E97-1245-4DCF-94BC-2212D1801115}">
      <dgm:prSet/>
      <dgm:spPr/>
      <dgm:t>
        <a:bodyPr/>
        <a:lstStyle/>
        <a:p>
          <a:endParaRPr lang="en-GB"/>
        </a:p>
      </dgm:t>
    </dgm:pt>
    <dgm:pt modelId="{18D1FC14-9644-4654-A1BF-8192C51AE8A1}">
      <dgm:prSet phldrT="[Text]"/>
      <dgm:spPr>
        <a:solidFill>
          <a:schemeClr val="accent1"/>
        </a:solidFill>
      </dgm:spPr>
      <dgm:t>
        <a:bodyPr/>
        <a:lstStyle/>
        <a:p>
          <a:r>
            <a:rPr lang="en-GB" dirty="0"/>
            <a:t>Promote best practice</a:t>
          </a:r>
        </a:p>
      </dgm:t>
    </dgm:pt>
    <dgm:pt modelId="{3B32649A-24D0-441F-A985-4EEF1EFB7D68}" type="parTrans" cxnId="{8786991C-B9A0-426F-8629-1513557F1914}">
      <dgm:prSet/>
      <dgm:spPr/>
      <dgm:t>
        <a:bodyPr/>
        <a:lstStyle/>
        <a:p>
          <a:endParaRPr lang="en-GB"/>
        </a:p>
      </dgm:t>
    </dgm:pt>
    <dgm:pt modelId="{182AC661-10A8-4F9D-80CF-AD0832AEC10D}" type="sibTrans" cxnId="{8786991C-B9A0-426F-8629-1513557F1914}">
      <dgm:prSet/>
      <dgm:spPr/>
      <dgm:t>
        <a:bodyPr/>
        <a:lstStyle/>
        <a:p>
          <a:endParaRPr lang="en-GB"/>
        </a:p>
      </dgm:t>
    </dgm:pt>
    <dgm:pt modelId="{1721F2A1-CC9F-4AA2-A502-1DE5B282F851}">
      <dgm:prSet phldrT="[Text]"/>
      <dgm:spPr>
        <a:solidFill>
          <a:schemeClr val="bg2"/>
        </a:solidFill>
      </dgm:spPr>
      <dgm:t>
        <a:bodyPr/>
        <a:lstStyle/>
        <a:p>
          <a:r>
            <a:rPr lang="en-GB" dirty="0"/>
            <a:t>Highlight the work of actuaries</a:t>
          </a:r>
        </a:p>
      </dgm:t>
    </dgm:pt>
    <dgm:pt modelId="{16443D02-95CC-4CD5-AE28-9D2FB53162DA}" type="parTrans" cxnId="{631C81CB-BED4-4416-BC8F-6A62721B2641}">
      <dgm:prSet/>
      <dgm:spPr/>
      <dgm:t>
        <a:bodyPr/>
        <a:lstStyle/>
        <a:p>
          <a:endParaRPr lang="en-GB"/>
        </a:p>
      </dgm:t>
    </dgm:pt>
    <dgm:pt modelId="{F6CCC186-8015-46A6-A10E-DAB245B70FB5}" type="sibTrans" cxnId="{631C81CB-BED4-4416-BC8F-6A62721B2641}">
      <dgm:prSet/>
      <dgm:spPr/>
      <dgm:t>
        <a:bodyPr/>
        <a:lstStyle/>
        <a:p>
          <a:endParaRPr lang="en-GB"/>
        </a:p>
      </dgm:t>
    </dgm:pt>
    <dgm:pt modelId="{9420B26D-1B7D-44D0-B3E1-CAFECE028FF9}">
      <dgm:prSet phldrT="[Text]"/>
      <dgm:spPr>
        <a:solidFill>
          <a:schemeClr val="accent3"/>
        </a:solidFill>
      </dgm:spPr>
      <dgm:t>
        <a:bodyPr/>
        <a:lstStyle/>
        <a:p>
          <a:r>
            <a:rPr lang="en-GB" dirty="0"/>
            <a:t>Career-long learning</a:t>
          </a:r>
        </a:p>
      </dgm:t>
    </dgm:pt>
    <dgm:pt modelId="{7FF3EF3A-F60A-4BF6-92CC-0930FC81DE49}" type="parTrans" cxnId="{6F6AAE8E-2517-4A49-91F6-D24BE1C7D5CD}">
      <dgm:prSet/>
      <dgm:spPr/>
      <dgm:t>
        <a:bodyPr/>
        <a:lstStyle/>
        <a:p>
          <a:endParaRPr lang="en-GB"/>
        </a:p>
      </dgm:t>
    </dgm:pt>
    <dgm:pt modelId="{413821C3-7D67-4112-AB14-6FE28FCE9368}" type="sibTrans" cxnId="{6F6AAE8E-2517-4A49-91F6-D24BE1C7D5CD}">
      <dgm:prSet/>
      <dgm:spPr/>
      <dgm:t>
        <a:bodyPr/>
        <a:lstStyle/>
        <a:p>
          <a:endParaRPr lang="en-GB"/>
        </a:p>
      </dgm:t>
    </dgm:pt>
    <dgm:pt modelId="{84022B10-A13F-421D-AF57-3D3DF846FEB2}">
      <dgm:prSet phldrT="[Text]"/>
      <dgm:spPr>
        <a:solidFill>
          <a:schemeClr val="tx2"/>
        </a:solidFill>
      </dgm:spPr>
      <dgm:t>
        <a:bodyPr/>
        <a:lstStyle/>
        <a:p>
          <a:r>
            <a:rPr lang="en-GB" dirty="0"/>
            <a:t>Standards / Guidance</a:t>
          </a:r>
        </a:p>
      </dgm:t>
    </dgm:pt>
    <dgm:pt modelId="{754C36B1-4FFD-474B-B6EE-76A3031E165E}" type="parTrans" cxnId="{6F50DAC5-0C40-4469-A700-DDBD17A50BAD}">
      <dgm:prSet/>
      <dgm:spPr/>
      <dgm:t>
        <a:bodyPr/>
        <a:lstStyle/>
        <a:p>
          <a:endParaRPr lang="en-GB"/>
        </a:p>
      </dgm:t>
    </dgm:pt>
    <dgm:pt modelId="{DD41522C-C879-45A5-96D8-DDA5ABEC6E56}" type="sibTrans" cxnId="{6F50DAC5-0C40-4469-A700-DDBD17A50BAD}">
      <dgm:prSet/>
      <dgm:spPr/>
      <dgm:t>
        <a:bodyPr/>
        <a:lstStyle/>
        <a:p>
          <a:endParaRPr lang="en-GB"/>
        </a:p>
      </dgm:t>
    </dgm:pt>
    <dgm:pt modelId="{CC6C9186-CF9A-4AFD-9595-D28FB26519DD}" type="pres">
      <dgm:prSet presAssocID="{77802285-D4F3-413C-8426-F24724422A11}" presName="diagram" presStyleCnt="0">
        <dgm:presLayoutVars>
          <dgm:chMax val="1"/>
          <dgm:dir/>
          <dgm:animLvl val="ctr"/>
          <dgm:resizeHandles val="exact"/>
        </dgm:presLayoutVars>
      </dgm:prSet>
      <dgm:spPr/>
    </dgm:pt>
    <dgm:pt modelId="{E345B2DA-76CA-46AC-BAB3-D8DA31BA564B}" type="pres">
      <dgm:prSet presAssocID="{77802285-D4F3-413C-8426-F24724422A11}" presName="matrix" presStyleCnt="0"/>
      <dgm:spPr/>
    </dgm:pt>
    <dgm:pt modelId="{E78D7573-CE1D-4764-A5F0-9AC7527E6ACA}" type="pres">
      <dgm:prSet presAssocID="{77802285-D4F3-413C-8426-F24724422A11}" presName="tile1" presStyleLbl="node1" presStyleIdx="0" presStyleCnt="4"/>
      <dgm:spPr/>
    </dgm:pt>
    <dgm:pt modelId="{F317941E-25EE-4145-AE82-A43CCD0567E6}" type="pres">
      <dgm:prSet presAssocID="{77802285-D4F3-413C-8426-F24724422A11}" presName="tile1text" presStyleLbl="node1" presStyleIdx="0" presStyleCnt="4">
        <dgm:presLayoutVars>
          <dgm:chMax val="0"/>
          <dgm:chPref val="0"/>
          <dgm:bulletEnabled val="1"/>
        </dgm:presLayoutVars>
      </dgm:prSet>
      <dgm:spPr/>
    </dgm:pt>
    <dgm:pt modelId="{DF89521E-3692-457D-8699-93BA61FB1C1B}" type="pres">
      <dgm:prSet presAssocID="{77802285-D4F3-413C-8426-F24724422A11}" presName="tile2" presStyleLbl="node1" presStyleIdx="1" presStyleCnt="4"/>
      <dgm:spPr/>
    </dgm:pt>
    <dgm:pt modelId="{8BA7DE47-58C4-49DC-9003-1FD060FE8A64}" type="pres">
      <dgm:prSet presAssocID="{77802285-D4F3-413C-8426-F24724422A11}" presName="tile2text" presStyleLbl="node1" presStyleIdx="1" presStyleCnt="4">
        <dgm:presLayoutVars>
          <dgm:chMax val="0"/>
          <dgm:chPref val="0"/>
          <dgm:bulletEnabled val="1"/>
        </dgm:presLayoutVars>
      </dgm:prSet>
      <dgm:spPr/>
    </dgm:pt>
    <dgm:pt modelId="{F2C200E7-EA87-4D0E-9BC3-44664B8512E2}" type="pres">
      <dgm:prSet presAssocID="{77802285-D4F3-413C-8426-F24724422A11}" presName="tile3" presStyleLbl="node1" presStyleIdx="2" presStyleCnt="4"/>
      <dgm:spPr/>
    </dgm:pt>
    <dgm:pt modelId="{85FFF83A-F59F-4B5C-9F47-496DFCBC8689}" type="pres">
      <dgm:prSet presAssocID="{77802285-D4F3-413C-8426-F24724422A11}" presName="tile3text" presStyleLbl="node1" presStyleIdx="2" presStyleCnt="4">
        <dgm:presLayoutVars>
          <dgm:chMax val="0"/>
          <dgm:chPref val="0"/>
          <dgm:bulletEnabled val="1"/>
        </dgm:presLayoutVars>
      </dgm:prSet>
      <dgm:spPr/>
    </dgm:pt>
    <dgm:pt modelId="{EFA6F79D-2401-4AA0-91FA-C4A2F9871084}" type="pres">
      <dgm:prSet presAssocID="{77802285-D4F3-413C-8426-F24724422A11}" presName="tile4" presStyleLbl="node1" presStyleIdx="3" presStyleCnt="4"/>
      <dgm:spPr/>
    </dgm:pt>
    <dgm:pt modelId="{72F78F68-9B2F-4F5F-B002-4788547706A9}" type="pres">
      <dgm:prSet presAssocID="{77802285-D4F3-413C-8426-F24724422A11}" presName="tile4text" presStyleLbl="node1" presStyleIdx="3" presStyleCnt="4">
        <dgm:presLayoutVars>
          <dgm:chMax val="0"/>
          <dgm:chPref val="0"/>
          <dgm:bulletEnabled val="1"/>
        </dgm:presLayoutVars>
      </dgm:prSet>
      <dgm:spPr/>
    </dgm:pt>
    <dgm:pt modelId="{ABC105C5-9530-4BCA-B9EF-284147858FD1}" type="pres">
      <dgm:prSet presAssocID="{77802285-D4F3-413C-8426-F24724422A11}" presName="centerTile" presStyleLbl="fgShp" presStyleIdx="0" presStyleCnt="1">
        <dgm:presLayoutVars>
          <dgm:chMax val="0"/>
          <dgm:chPref val="0"/>
        </dgm:presLayoutVars>
      </dgm:prSet>
      <dgm:spPr/>
    </dgm:pt>
  </dgm:ptLst>
  <dgm:cxnLst>
    <dgm:cxn modelId="{399E2C00-7300-48FF-AB98-35B1C424235A}" type="presOf" srcId="{84022B10-A13F-421D-AF57-3D3DF846FEB2}" destId="{72F78F68-9B2F-4F5F-B002-4788547706A9}" srcOrd="1" destOrd="0" presId="urn:microsoft.com/office/officeart/2005/8/layout/matrix1"/>
    <dgm:cxn modelId="{57676B01-58A8-432E-99D9-178A9B638992}" type="presOf" srcId="{77802285-D4F3-413C-8426-F24724422A11}" destId="{CC6C9186-CF9A-4AFD-9595-D28FB26519DD}" srcOrd="0" destOrd="0" presId="urn:microsoft.com/office/officeart/2005/8/layout/matrix1"/>
    <dgm:cxn modelId="{5252F802-A243-45A2-894F-4CB92D88814C}" type="presOf" srcId="{9420B26D-1B7D-44D0-B3E1-CAFECE028FF9}" destId="{F2C200E7-EA87-4D0E-9BC3-44664B8512E2}" srcOrd="0" destOrd="0" presId="urn:microsoft.com/office/officeart/2005/8/layout/matrix1"/>
    <dgm:cxn modelId="{D3840506-93FD-48E9-8BD6-F7C5E67A0456}" type="presOf" srcId="{1721F2A1-CC9F-4AA2-A502-1DE5B282F851}" destId="{8BA7DE47-58C4-49DC-9003-1FD060FE8A64}" srcOrd="1" destOrd="0" presId="urn:microsoft.com/office/officeart/2005/8/layout/matrix1"/>
    <dgm:cxn modelId="{8786991C-B9A0-426F-8629-1513557F1914}" srcId="{1D1ADC9C-8FA4-4F45-BD53-1FCC369CB70A}" destId="{18D1FC14-9644-4654-A1BF-8192C51AE8A1}" srcOrd="0" destOrd="0" parTransId="{3B32649A-24D0-441F-A985-4EEF1EFB7D68}" sibTransId="{182AC661-10A8-4F9D-80CF-AD0832AEC10D}"/>
    <dgm:cxn modelId="{82C8AF35-0DEA-47D3-B8DA-BF4DC59EA27F}" type="presOf" srcId="{18D1FC14-9644-4654-A1BF-8192C51AE8A1}" destId="{F317941E-25EE-4145-AE82-A43CCD0567E6}" srcOrd="1" destOrd="0" presId="urn:microsoft.com/office/officeart/2005/8/layout/matrix1"/>
    <dgm:cxn modelId="{F42C683B-90CD-498D-A5A9-9ED56FD16E49}" type="presOf" srcId="{1721F2A1-CC9F-4AA2-A502-1DE5B282F851}" destId="{DF89521E-3692-457D-8699-93BA61FB1C1B}" srcOrd="0" destOrd="0" presId="urn:microsoft.com/office/officeart/2005/8/layout/matrix1"/>
    <dgm:cxn modelId="{7BB01E51-FFF8-4668-BE65-E4DFA9709FEF}" type="presOf" srcId="{9420B26D-1B7D-44D0-B3E1-CAFECE028FF9}" destId="{85FFF83A-F59F-4B5C-9F47-496DFCBC8689}" srcOrd="1" destOrd="0" presId="urn:microsoft.com/office/officeart/2005/8/layout/matrix1"/>
    <dgm:cxn modelId="{90063A8D-7816-4C6C-B281-E4F181DE62DF}" type="presOf" srcId="{1D1ADC9C-8FA4-4F45-BD53-1FCC369CB70A}" destId="{ABC105C5-9530-4BCA-B9EF-284147858FD1}" srcOrd="0" destOrd="0" presId="urn:microsoft.com/office/officeart/2005/8/layout/matrix1"/>
    <dgm:cxn modelId="{6F6AAE8E-2517-4A49-91F6-D24BE1C7D5CD}" srcId="{1D1ADC9C-8FA4-4F45-BD53-1FCC369CB70A}" destId="{9420B26D-1B7D-44D0-B3E1-CAFECE028FF9}" srcOrd="2" destOrd="0" parTransId="{7FF3EF3A-F60A-4BF6-92CC-0930FC81DE49}" sibTransId="{413821C3-7D67-4112-AB14-6FE28FCE9368}"/>
    <dgm:cxn modelId="{BFA05E97-1245-4DCF-94BC-2212D1801115}" srcId="{77802285-D4F3-413C-8426-F24724422A11}" destId="{1D1ADC9C-8FA4-4F45-BD53-1FCC369CB70A}" srcOrd="0" destOrd="0" parTransId="{3B383620-0B9B-405B-B705-DBCA611943D8}" sibTransId="{DD45E6EC-13D5-41FD-AAB5-CBCAB791A287}"/>
    <dgm:cxn modelId="{467F8998-23DF-44EB-A484-83ACFFEEDCA7}" type="presOf" srcId="{18D1FC14-9644-4654-A1BF-8192C51AE8A1}" destId="{E78D7573-CE1D-4764-A5F0-9AC7527E6ACA}" srcOrd="0" destOrd="0" presId="urn:microsoft.com/office/officeart/2005/8/layout/matrix1"/>
    <dgm:cxn modelId="{8EF98DA1-B5A1-4E0A-AF28-89D53EB742FB}" type="presOf" srcId="{84022B10-A13F-421D-AF57-3D3DF846FEB2}" destId="{EFA6F79D-2401-4AA0-91FA-C4A2F9871084}" srcOrd="0" destOrd="0" presId="urn:microsoft.com/office/officeart/2005/8/layout/matrix1"/>
    <dgm:cxn modelId="{6F50DAC5-0C40-4469-A700-DDBD17A50BAD}" srcId="{1D1ADC9C-8FA4-4F45-BD53-1FCC369CB70A}" destId="{84022B10-A13F-421D-AF57-3D3DF846FEB2}" srcOrd="3" destOrd="0" parTransId="{754C36B1-4FFD-474B-B6EE-76A3031E165E}" sibTransId="{DD41522C-C879-45A5-96D8-DDA5ABEC6E56}"/>
    <dgm:cxn modelId="{631C81CB-BED4-4416-BC8F-6A62721B2641}" srcId="{1D1ADC9C-8FA4-4F45-BD53-1FCC369CB70A}" destId="{1721F2A1-CC9F-4AA2-A502-1DE5B282F851}" srcOrd="1" destOrd="0" parTransId="{16443D02-95CC-4CD5-AE28-9D2FB53162DA}" sibTransId="{F6CCC186-8015-46A6-A10E-DAB245B70FB5}"/>
    <dgm:cxn modelId="{E2B54523-4E94-46E2-887A-F242BAF5FAB4}" type="presParOf" srcId="{CC6C9186-CF9A-4AFD-9595-D28FB26519DD}" destId="{E345B2DA-76CA-46AC-BAB3-D8DA31BA564B}" srcOrd="0" destOrd="0" presId="urn:microsoft.com/office/officeart/2005/8/layout/matrix1"/>
    <dgm:cxn modelId="{89EEFEDF-52F7-4FA6-8841-914704C3FE31}" type="presParOf" srcId="{E345B2DA-76CA-46AC-BAB3-D8DA31BA564B}" destId="{E78D7573-CE1D-4764-A5F0-9AC7527E6ACA}" srcOrd="0" destOrd="0" presId="urn:microsoft.com/office/officeart/2005/8/layout/matrix1"/>
    <dgm:cxn modelId="{8A93FE4F-2264-4878-95C9-89DD7F768B4F}" type="presParOf" srcId="{E345B2DA-76CA-46AC-BAB3-D8DA31BA564B}" destId="{F317941E-25EE-4145-AE82-A43CCD0567E6}" srcOrd="1" destOrd="0" presId="urn:microsoft.com/office/officeart/2005/8/layout/matrix1"/>
    <dgm:cxn modelId="{523C967E-95E5-4CEE-8239-B53DCEFD632E}" type="presParOf" srcId="{E345B2DA-76CA-46AC-BAB3-D8DA31BA564B}" destId="{DF89521E-3692-457D-8699-93BA61FB1C1B}" srcOrd="2" destOrd="0" presId="urn:microsoft.com/office/officeart/2005/8/layout/matrix1"/>
    <dgm:cxn modelId="{0F21069C-5C06-4031-A009-A561180FEC52}" type="presParOf" srcId="{E345B2DA-76CA-46AC-BAB3-D8DA31BA564B}" destId="{8BA7DE47-58C4-49DC-9003-1FD060FE8A64}" srcOrd="3" destOrd="0" presId="urn:microsoft.com/office/officeart/2005/8/layout/matrix1"/>
    <dgm:cxn modelId="{474CB670-15C9-4FA4-94AC-A6886D41A613}" type="presParOf" srcId="{E345B2DA-76CA-46AC-BAB3-D8DA31BA564B}" destId="{F2C200E7-EA87-4D0E-9BC3-44664B8512E2}" srcOrd="4" destOrd="0" presId="urn:microsoft.com/office/officeart/2005/8/layout/matrix1"/>
    <dgm:cxn modelId="{07723629-18BC-455F-AE98-48E776B62BFA}" type="presParOf" srcId="{E345B2DA-76CA-46AC-BAB3-D8DA31BA564B}" destId="{85FFF83A-F59F-4B5C-9F47-496DFCBC8689}" srcOrd="5" destOrd="0" presId="urn:microsoft.com/office/officeart/2005/8/layout/matrix1"/>
    <dgm:cxn modelId="{AD7DC16F-16C9-49E9-8DF8-7A8ED0237BE2}" type="presParOf" srcId="{E345B2DA-76CA-46AC-BAB3-D8DA31BA564B}" destId="{EFA6F79D-2401-4AA0-91FA-C4A2F9871084}" srcOrd="6" destOrd="0" presId="urn:microsoft.com/office/officeart/2005/8/layout/matrix1"/>
    <dgm:cxn modelId="{55893E00-D740-4361-946B-15F483BCDACE}" type="presParOf" srcId="{E345B2DA-76CA-46AC-BAB3-D8DA31BA564B}" destId="{72F78F68-9B2F-4F5F-B002-4788547706A9}" srcOrd="7" destOrd="0" presId="urn:microsoft.com/office/officeart/2005/8/layout/matrix1"/>
    <dgm:cxn modelId="{4D4A2AD0-D539-4851-8573-F7933F448561}" type="presParOf" srcId="{CC6C9186-CF9A-4AFD-9595-D28FB26519DD}" destId="{ABC105C5-9530-4BCA-B9EF-284147858FD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600" b="1" dirty="0"/>
            <a:t>Equity release is covered in the current IFoA pre-Fellowship pathway, and a range of wider third-party learning materials</a:t>
          </a:r>
          <a:r>
            <a:rPr lang="en-GB" sz="1800" b="1" dirty="0"/>
            <a:t>.</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600" b="1" dirty="0"/>
            <a:t>Some curation of career-long learning material was also mentioned as potentially beneficial.</a:t>
          </a:r>
          <a:endParaRPr lang="en-GB" sz="16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5D7D5E19-DB95-48BB-8E37-2A773A055B90}">
      <dgm:prSet custT="1"/>
      <dgm:spPr/>
      <dgm:t>
        <a:bodyPr/>
        <a:lstStyle/>
        <a:p>
          <a:r>
            <a:rPr lang="en-GB" sz="1600" b="1" dirty="0"/>
            <a:t>Competencies relating to wider property risk and complex illiquid assets are areas where further support could be provided.</a:t>
          </a:r>
          <a:endParaRPr lang="en-GB" sz="16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3"/>
      <dgm:spPr/>
    </dgm:pt>
    <dgm:pt modelId="{C403C6B2-18AB-436B-9C3F-DD409B1C1E7E}" type="pres">
      <dgm:prSet presAssocID="{F31D0215-43F8-49CB-B52A-675DC5FE1B26}" presName="parentText" presStyleLbl="node1" presStyleIdx="0" presStyleCnt="3">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3">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3"/>
      <dgm:spPr/>
    </dgm:pt>
    <dgm:pt modelId="{A0B19AC6-1300-409D-938D-C6DECEE2E293}" type="pres">
      <dgm:prSet presAssocID="{5D7D5E19-DB95-48BB-8E37-2A773A055B90}" presName="parentText" presStyleLbl="node1" presStyleIdx="1" presStyleCnt="3">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3">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3"/>
      <dgm:spPr/>
    </dgm:pt>
    <dgm:pt modelId="{D15BFC42-AEFE-4694-80FC-D2E95E960F0D}" type="pres">
      <dgm:prSet presAssocID="{BFB64D00-2A69-4871-B65E-C40E5AF24EC5}" presName="parentText" presStyleLbl="node1" presStyleIdx="2" presStyleCnt="3">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3">
        <dgm:presLayoutVars>
          <dgm:bulletEnabled val="1"/>
        </dgm:presLayoutVars>
      </dgm:prSet>
      <dgm:spPr/>
    </dgm:pt>
  </dgm:ptLst>
  <dgm:cxnLst>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B061F9-EC0C-4E72-BD8D-F043ABDA5F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7276C11-694C-47FE-92AA-B6DB12A859C8}">
      <dgm:prSet phldrT="[Text]" custT="1"/>
      <dgm:spPr/>
      <dgm:t>
        <a:bodyPr/>
        <a:lstStyle/>
        <a:p>
          <a:r>
            <a:rPr lang="en-GB" sz="1800" dirty="0"/>
            <a:t>Customer and commercial balance</a:t>
          </a:r>
        </a:p>
      </dgm:t>
    </dgm:pt>
    <dgm:pt modelId="{22AA267A-52F8-4C66-9496-D8768BA0FF9F}" type="parTrans" cxnId="{E665352E-12D7-43D2-B789-D1E3310E9726}">
      <dgm:prSet/>
      <dgm:spPr/>
      <dgm:t>
        <a:bodyPr/>
        <a:lstStyle/>
        <a:p>
          <a:endParaRPr lang="en-GB"/>
        </a:p>
      </dgm:t>
    </dgm:pt>
    <dgm:pt modelId="{AE6A3DEA-75FB-4906-A5A8-3A9A7679079E}" type="sibTrans" cxnId="{E665352E-12D7-43D2-B789-D1E3310E9726}">
      <dgm:prSet/>
      <dgm:spPr/>
      <dgm:t>
        <a:bodyPr/>
        <a:lstStyle/>
        <a:p>
          <a:endParaRPr lang="en-GB"/>
        </a:p>
      </dgm:t>
    </dgm:pt>
    <dgm:pt modelId="{1A0F4308-0B8D-4E66-B7A9-5E6AAC904B4E}">
      <dgm:prSet phldrT="[Text]" custT="1"/>
      <dgm:spPr/>
      <dgm:t>
        <a:bodyPr/>
        <a:lstStyle/>
        <a:p>
          <a:pPr>
            <a:buNone/>
          </a:pPr>
          <a:r>
            <a:rPr lang="en-GB" sz="1100" b="0" i="0" u="none" strike="noStrike" baseline="0" dirty="0">
              <a:solidFill>
                <a:schemeClr val="dk1"/>
              </a:solidFill>
              <a:latin typeface="+mn-lt"/>
              <a:ea typeface="+mn-ea"/>
              <a:cs typeface="+mn-cs"/>
            </a:rPr>
            <a:t>Important that all actuaries consider this in the work they do</a:t>
          </a:r>
          <a:endParaRPr lang="en-GB" sz="1100" dirty="0"/>
        </a:p>
      </dgm:t>
    </dgm:pt>
    <dgm:pt modelId="{506C7B1A-7995-45E0-A125-27DE387D703C}" type="parTrans" cxnId="{F4AAB30A-5A39-4783-87AA-4997B7F2B4E3}">
      <dgm:prSet/>
      <dgm:spPr/>
      <dgm:t>
        <a:bodyPr/>
        <a:lstStyle/>
        <a:p>
          <a:endParaRPr lang="en-GB"/>
        </a:p>
      </dgm:t>
    </dgm:pt>
    <dgm:pt modelId="{7F8550B6-F93A-4F24-8226-720C17CB6391}" type="sibTrans" cxnId="{F4AAB30A-5A39-4783-87AA-4997B7F2B4E3}">
      <dgm:prSet/>
      <dgm:spPr/>
      <dgm:t>
        <a:bodyPr/>
        <a:lstStyle/>
        <a:p>
          <a:endParaRPr lang="en-GB"/>
        </a:p>
      </dgm:t>
    </dgm:pt>
    <dgm:pt modelId="{6CDD319E-C219-4A41-A88F-F86AA6C957AD}">
      <dgm:prSet phldrT="[Text]" custT="1"/>
      <dgm:spPr/>
      <dgm:t>
        <a:bodyPr/>
        <a:lstStyle/>
        <a:p>
          <a:r>
            <a:rPr lang="en-GB" sz="1800" dirty="0"/>
            <a:t>Professionalism</a:t>
          </a:r>
        </a:p>
      </dgm:t>
    </dgm:pt>
    <dgm:pt modelId="{EF515D05-5ED9-4DFC-9B7E-32B98BF597F8}" type="parTrans" cxnId="{63D93E80-2B21-43DE-9C9A-A5AC5020DFA5}">
      <dgm:prSet/>
      <dgm:spPr/>
      <dgm:t>
        <a:bodyPr/>
        <a:lstStyle/>
        <a:p>
          <a:endParaRPr lang="en-GB"/>
        </a:p>
      </dgm:t>
    </dgm:pt>
    <dgm:pt modelId="{2A022869-3388-48A2-8BDE-879E4C86CA8C}" type="sibTrans" cxnId="{63D93E80-2B21-43DE-9C9A-A5AC5020DFA5}">
      <dgm:prSet/>
      <dgm:spPr/>
      <dgm:t>
        <a:bodyPr/>
        <a:lstStyle/>
        <a:p>
          <a:endParaRPr lang="en-GB"/>
        </a:p>
      </dgm:t>
    </dgm:pt>
    <dgm:pt modelId="{CFD58BE4-38B8-4D47-8BB2-38E1C9132DAA}">
      <dgm:prSet phldrT="[Text]" custT="1"/>
      <dgm:spPr/>
      <dgm:t>
        <a:bodyPr/>
        <a:lstStyle/>
        <a:p>
          <a:pPr>
            <a:buNone/>
          </a:pPr>
          <a:r>
            <a:rPr lang="en-GB" sz="1100" b="0" i="0" u="none" strike="noStrike" baseline="0" dirty="0">
              <a:solidFill>
                <a:schemeClr val="dk1"/>
              </a:solidFill>
              <a:latin typeface="+mn-lt"/>
              <a:ea typeface="+mn-ea"/>
              <a:cs typeface="+mn-cs"/>
            </a:rPr>
            <a:t>Possible development of specific equity release scenarios for CPD</a:t>
          </a:r>
          <a:endParaRPr lang="en-GB" sz="1100" dirty="0"/>
        </a:p>
      </dgm:t>
    </dgm:pt>
    <dgm:pt modelId="{E03A5918-BAD1-4DEF-82CC-5AE48B47FCCE}" type="parTrans" cxnId="{0E860954-3389-499B-91D4-9579D2B5ED02}">
      <dgm:prSet/>
      <dgm:spPr/>
      <dgm:t>
        <a:bodyPr/>
        <a:lstStyle/>
        <a:p>
          <a:endParaRPr lang="en-GB"/>
        </a:p>
      </dgm:t>
    </dgm:pt>
    <dgm:pt modelId="{DB975F70-5A25-49C9-B8C9-FA6904E93F53}" type="sibTrans" cxnId="{0E860954-3389-499B-91D4-9579D2B5ED02}">
      <dgm:prSet/>
      <dgm:spPr/>
      <dgm:t>
        <a:bodyPr/>
        <a:lstStyle/>
        <a:p>
          <a:endParaRPr lang="en-GB"/>
        </a:p>
      </dgm:t>
    </dgm:pt>
    <dgm:pt modelId="{74E35A21-7F28-499D-9AEC-5A569E28F79B}">
      <dgm:prSet phldrT="[Text]" custT="1"/>
      <dgm:spPr/>
      <dgm:t>
        <a:bodyPr/>
        <a:lstStyle/>
        <a:p>
          <a:r>
            <a:rPr lang="en-GB" sz="1800" dirty="0"/>
            <a:t>Supporting fellow regulators</a:t>
          </a:r>
        </a:p>
      </dgm:t>
    </dgm:pt>
    <dgm:pt modelId="{AD94006B-07BF-4F41-8EBD-42D5C70FF2D2}" type="parTrans" cxnId="{49A812B6-5712-4FB7-8944-20D977E44785}">
      <dgm:prSet/>
      <dgm:spPr/>
      <dgm:t>
        <a:bodyPr/>
        <a:lstStyle/>
        <a:p>
          <a:endParaRPr lang="en-GB"/>
        </a:p>
      </dgm:t>
    </dgm:pt>
    <dgm:pt modelId="{F11D45DD-77F3-4540-8EA0-1E4CDE44DADD}" type="sibTrans" cxnId="{49A812B6-5712-4FB7-8944-20D977E44785}">
      <dgm:prSet/>
      <dgm:spPr/>
      <dgm:t>
        <a:bodyPr/>
        <a:lstStyle/>
        <a:p>
          <a:endParaRPr lang="en-GB"/>
        </a:p>
      </dgm:t>
    </dgm:pt>
    <dgm:pt modelId="{022060E6-61DC-4CA1-A3CF-F7B0C81A2999}">
      <dgm:prSet phldrT="[Text]" custT="1"/>
      <dgm:spPr/>
      <dgm:t>
        <a:bodyPr/>
        <a:lstStyle/>
        <a:p>
          <a:pPr>
            <a:buNone/>
          </a:pPr>
          <a:r>
            <a:rPr lang="en-GB" sz="1100" dirty="0"/>
            <a:t>Consider what the IFoA can do to ensure actuaries continue to play their part supporting this market</a:t>
          </a:r>
        </a:p>
      </dgm:t>
    </dgm:pt>
    <dgm:pt modelId="{C4EEC016-BFB5-4FA6-A9D8-2D2B93898956}" type="parTrans" cxnId="{81B98545-FD3C-4311-9747-BDF8F1C3248D}">
      <dgm:prSet/>
      <dgm:spPr/>
      <dgm:t>
        <a:bodyPr/>
        <a:lstStyle/>
        <a:p>
          <a:endParaRPr lang="en-GB"/>
        </a:p>
      </dgm:t>
    </dgm:pt>
    <dgm:pt modelId="{24C98BF3-06DE-4395-B73E-17E5E907581E}" type="sibTrans" cxnId="{81B98545-FD3C-4311-9747-BDF8F1C3248D}">
      <dgm:prSet/>
      <dgm:spPr/>
      <dgm:t>
        <a:bodyPr/>
        <a:lstStyle/>
        <a:p>
          <a:endParaRPr lang="en-GB"/>
        </a:p>
      </dgm:t>
    </dgm:pt>
    <dgm:pt modelId="{61C18AC2-E1E5-4B7E-97F8-3159EEC85462}">
      <dgm:prSet custT="1"/>
      <dgm:spPr/>
      <dgm:t>
        <a:bodyPr/>
        <a:lstStyle/>
        <a:p>
          <a:r>
            <a:rPr lang="en-GB" sz="1800" dirty="0"/>
            <a:t>Career-long learning</a:t>
          </a:r>
        </a:p>
      </dgm:t>
    </dgm:pt>
    <dgm:pt modelId="{52BEEA76-0DE9-439E-981E-99AF5FAEF5D3}" type="parTrans" cxnId="{58B9B007-B650-43B8-8D89-F56101723E4F}">
      <dgm:prSet/>
      <dgm:spPr/>
      <dgm:t>
        <a:bodyPr/>
        <a:lstStyle/>
        <a:p>
          <a:endParaRPr lang="en-GB"/>
        </a:p>
      </dgm:t>
    </dgm:pt>
    <dgm:pt modelId="{8F584EEA-37AB-4361-BB61-5A3E5421BA6B}" type="sibTrans" cxnId="{58B9B007-B650-43B8-8D89-F56101723E4F}">
      <dgm:prSet/>
      <dgm:spPr/>
      <dgm:t>
        <a:bodyPr/>
        <a:lstStyle/>
        <a:p>
          <a:endParaRPr lang="en-GB"/>
        </a:p>
      </dgm:t>
    </dgm:pt>
    <dgm:pt modelId="{E4A2024E-F222-48CB-B978-EB36D57F5020}">
      <dgm:prSet custT="1"/>
      <dgm:spPr/>
      <dgm:t>
        <a:bodyPr/>
        <a:lstStyle/>
        <a:p>
          <a:pPr rtl="0"/>
          <a:r>
            <a:rPr lang="en-GB" sz="1100" b="0" dirty="0">
              <a:solidFill>
                <a:schemeClr val="dk1"/>
              </a:solidFill>
              <a:latin typeface="+mn-lt"/>
              <a:ea typeface="+mn-ea"/>
              <a:cs typeface="+mn-cs"/>
            </a:rPr>
            <a:t>Continue to liaise with education colleagues</a:t>
          </a:r>
          <a:endParaRPr lang="en-GB" sz="1100" dirty="0"/>
        </a:p>
      </dgm:t>
    </dgm:pt>
    <dgm:pt modelId="{9AB87B9C-ED35-422A-AB97-8D4F6D573670}" type="parTrans" cxnId="{AB4BFC54-C422-4F29-815D-A2D3B08FEF9A}">
      <dgm:prSet/>
      <dgm:spPr/>
      <dgm:t>
        <a:bodyPr/>
        <a:lstStyle/>
        <a:p>
          <a:endParaRPr lang="en-GB"/>
        </a:p>
      </dgm:t>
    </dgm:pt>
    <dgm:pt modelId="{856BAFA6-9EA2-4592-BC00-AB5C9711F5A1}" type="sibTrans" cxnId="{AB4BFC54-C422-4F29-815D-A2D3B08FEF9A}">
      <dgm:prSet/>
      <dgm:spPr/>
      <dgm:t>
        <a:bodyPr/>
        <a:lstStyle/>
        <a:p>
          <a:endParaRPr lang="en-GB"/>
        </a:p>
      </dgm:t>
    </dgm:pt>
    <dgm:pt modelId="{741AA17E-58E2-4049-8583-604FC5AE1FB9}">
      <dgm:prSet custT="1"/>
      <dgm:spPr/>
      <dgm:t>
        <a:bodyPr/>
        <a:lstStyle/>
        <a:p>
          <a:pPr rtl="0"/>
          <a:r>
            <a:rPr lang="en-GB" sz="1100" dirty="0"/>
            <a:t>Highlight the range of existing material available</a:t>
          </a:r>
        </a:p>
      </dgm:t>
    </dgm:pt>
    <dgm:pt modelId="{CCE7DC8B-687C-439A-861D-476AC68D149D}" type="parTrans" cxnId="{82120300-9A19-400E-A12C-90795AE722DF}">
      <dgm:prSet/>
      <dgm:spPr/>
      <dgm:t>
        <a:bodyPr/>
        <a:lstStyle/>
        <a:p>
          <a:endParaRPr lang="en-GB"/>
        </a:p>
      </dgm:t>
    </dgm:pt>
    <dgm:pt modelId="{25671825-9C3A-4655-8AED-0A7DB9672DC5}" type="sibTrans" cxnId="{82120300-9A19-400E-A12C-90795AE722DF}">
      <dgm:prSet/>
      <dgm:spPr/>
      <dgm:t>
        <a:bodyPr/>
        <a:lstStyle/>
        <a:p>
          <a:endParaRPr lang="en-GB"/>
        </a:p>
      </dgm:t>
    </dgm:pt>
    <dgm:pt modelId="{33E333D5-5829-47F1-9925-2C021F0A7659}" type="pres">
      <dgm:prSet presAssocID="{18B061F9-EC0C-4E72-BD8D-F043ABDA5F44}" presName="Name0" presStyleCnt="0">
        <dgm:presLayoutVars>
          <dgm:dir/>
          <dgm:animLvl val="lvl"/>
          <dgm:resizeHandles val="exact"/>
        </dgm:presLayoutVars>
      </dgm:prSet>
      <dgm:spPr/>
    </dgm:pt>
    <dgm:pt modelId="{15733F4B-6BAA-467E-A21E-9D76093FDCFA}" type="pres">
      <dgm:prSet presAssocID="{37276C11-694C-47FE-92AA-B6DB12A859C8}" presName="linNode" presStyleCnt="0"/>
      <dgm:spPr/>
    </dgm:pt>
    <dgm:pt modelId="{84D70014-D72C-40A6-941B-BDA7825B5D1D}" type="pres">
      <dgm:prSet presAssocID="{37276C11-694C-47FE-92AA-B6DB12A859C8}" presName="parentText" presStyleLbl="node1" presStyleIdx="0" presStyleCnt="4">
        <dgm:presLayoutVars>
          <dgm:chMax val="1"/>
          <dgm:bulletEnabled val="1"/>
        </dgm:presLayoutVars>
      </dgm:prSet>
      <dgm:spPr/>
    </dgm:pt>
    <dgm:pt modelId="{75E58739-6DB9-435F-B5CC-C1044DF2853B}" type="pres">
      <dgm:prSet presAssocID="{37276C11-694C-47FE-92AA-B6DB12A859C8}" presName="descendantText" presStyleLbl="alignAccFollowNode1" presStyleIdx="0" presStyleCnt="4">
        <dgm:presLayoutVars>
          <dgm:bulletEnabled val="1"/>
        </dgm:presLayoutVars>
      </dgm:prSet>
      <dgm:spPr/>
    </dgm:pt>
    <dgm:pt modelId="{46D3406C-09B6-4A07-9EB8-3B08ACA753EE}" type="pres">
      <dgm:prSet presAssocID="{AE6A3DEA-75FB-4906-A5A8-3A9A7679079E}" presName="sp" presStyleCnt="0"/>
      <dgm:spPr/>
    </dgm:pt>
    <dgm:pt modelId="{37E86074-C613-4FEF-9B8E-3CAEBABB1ABD}" type="pres">
      <dgm:prSet presAssocID="{6CDD319E-C219-4A41-A88F-F86AA6C957AD}" presName="linNode" presStyleCnt="0"/>
      <dgm:spPr/>
    </dgm:pt>
    <dgm:pt modelId="{B5D83959-3D61-421F-853B-0E227C14ED30}" type="pres">
      <dgm:prSet presAssocID="{6CDD319E-C219-4A41-A88F-F86AA6C957AD}" presName="parentText" presStyleLbl="node1" presStyleIdx="1" presStyleCnt="4">
        <dgm:presLayoutVars>
          <dgm:chMax val="1"/>
          <dgm:bulletEnabled val="1"/>
        </dgm:presLayoutVars>
      </dgm:prSet>
      <dgm:spPr/>
    </dgm:pt>
    <dgm:pt modelId="{21827290-FB8D-49CC-B918-727E0057331A}" type="pres">
      <dgm:prSet presAssocID="{6CDD319E-C219-4A41-A88F-F86AA6C957AD}" presName="descendantText" presStyleLbl="alignAccFollowNode1" presStyleIdx="1" presStyleCnt="4">
        <dgm:presLayoutVars>
          <dgm:bulletEnabled val="1"/>
        </dgm:presLayoutVars>
      </dgm:prSet>
      <dgm:spPr/>
    </dgm:pt>
    <dgm:pt modelId="{1028F66A-9D09-4B66-859B-6262C8FFA1DB}" type="pres">
      <dgm:prSet presAssocID="{2A022869-3388-48A2-8BDE-879E4C86CA8C}" presName="sp" presStyleCnt="0"/>
      <dgm:spPr/>
    </dgm:pt>
    <dgm:pt modelId="{7DC05B99-277D-46E1-BAEC-D02A284B8A65}" type="pres">
      <dgm:prSet presAssocID="{74E35A21-7F28-499D-9AEC-5A569E28F79B}" presName="linNode" presStyleCnt="0"/>
      <dgm:spPr/>
    </dgm:pt>
    <dgm:pt modelId="{7EEDF54E-A7E2-4DE4-84EA-1148724BC120}" type="pres">
      <dgm:prSet presAssocID="{74E35A21-7F28-499D-9AEC-5A569E28F79B}" presName="parentText" presStyleLbl="node1" presStyleIdx="2" presStyleCnt="4">
        <dgm:presLayoutVars>
          <dgm:chMax val="1"/>
          <dgm:bulletEnabled val="1"/>
        </dgm:presLayoutVars>
      </dgm:prSet>
      <dgm:spPr/>
    </dgm:pt>
    <dgm:pt modelId="{B9D6D066-95D5-4D6E-8D20-20CD15378BB4}" type="pres">
      <dgm:prSet presAssocID="{74E35A21-7F28-499D-9AEC-5A569E28F79B}" presName="descendantText" presStyleLbl="alignAccFollowNode1" presStyleIdx="2" presStyleCnt="4">
        <dgm:presLayoutVars>
          <dgm:bulletEnabled val="1"/>
        </dgm:presLayoutVars>
      </dgm:prSet>
      <dgm:spPr/>
    </dgm:pt>
    <dgm:pt modelId="{FAE91F1B-1FBA-4CA8-AAC0-B8AD373451B3}" type="pres">
      <dgm:prSet presAssocID="{F11D45DD-77F3-4540-8EA0-1E4CDE44DADD}" presName="sp" presStyleCnt="0"/>
      <dgm:spPr/>
    </dgm:pt>
    <dgm:pt modelId="{5E392892-6502-4D5A-915E-B13388438FD4}" type="pres">
      <dgm:prSet presAssocID="{61C18AC2-E1E5-4B7E-97F8-3159EEC85462}" presName="linNode" presStyleCnt="0"/>
      <dgm:spPr/>
    </dgm:pt>
    <dgm:pt modelId="{47D0772A-03B8-49D8-AFEC-6A880D9BC1AF}" type="pres">
      <dgm:prSet presAssocID="{61C18AC2-E1E5-4B7E-97F8-3159EEC85462}" presName="parentText" presStyleLbl="node1" presStyleIdx="3" presStyleCnt="4">
        <dgm:presLayoutVars>
          <dgm:chMax val="1"/>
          <dgm:bulletEnabled val="1"/>
        </dgm:presLayoutVars>
      </dgm:prSet>
      <dgm:spPr/>
    </dgm:pt>
    <dgm:pt modelId="{36F04124-A38F-4E7A-AE29-385A8D2217B9}" type="pres">
      <dgm:prSet presAssocID="{61C18AC2-E1E5-4B7E-97F8-3159EEC85462}" presName="descendantText" presStyleLbl="alignAccFollowNode1" presStyleIdx="3" presStyleCnt="4" custScaleY="100000" custLinFactNeighborX="229" custLinFactNeighborY="-2051">
        <dgm:presLayoutVars>
          <dgm:bulletEnabled val="1"/>
        </dgm:presLayoutVars>
      </dgm:prSet>
      <dgm:spPr/>
    </dgm:pt>
  </dgm:ptLst>
  <dgm:cxnLst>
    <dgm:cxn modelId="{82120300-9A19-400E-A12C-90795AE722DF}" srcId="{61C18AC2-E1E5-4B7E-97F8-3159EEC85462}" destId="{741AA17E-58E2-4049-8583-604FC5AE1FB9}" srcOrd="1" destOrd="0" parTransId="{CCE7DC8B-687C-439A-861D-476AC68D149D}" sibTransId="{25671825-9C3A-4655-8AED-0A7DB9672DC5}"/>
    <dgm:cxn modelId="{F44C9B05-611B-4FE2-9432-B581BFD7DB82}" type="presOf" srcId="{37276C11-694C-47FE-92AA-B6DB12A859C8}" destId="{84D70014-D72C-40A6-941B-BDA7825B5D1D}" srcOrd="0" destOrd="0" presId="urn:microsoft.com/office/officeart/2005/8/layout/vList5"/>
    <dgm:cxn modelId="{58B9B007-B650-43B8-8D89-F56101723E4F}" srcId="{18B061F9-EC0C-4E72-BD8D-F043ABDA5F44}" destId="{61C18AC2-E1E5-4B7E-97F8-3159EEC85462}" srcOrd="3" destOrd="0" parTransId="{52BEEA76-0DE9-439E-981E-99AF5FAEF5D3}" sibTransId="{8F584EEA-37AB-4361-BB61-5A3E5421BA6B}"/>
    <dgm:cxn modelId="{F4AAB30A-5A39-4783-87AA-4997B7F2B4E3}" srcId="{37276C11-694C-47FE-92AA-B6DB12A859C8}" destId="{1A0F4308-0B8D-4E66-B7A9-5E6AAC904B4E}" srcOrd="0" destOrd="0" parTransId="{506C7B1A-7995-45E0-A125-27DE387D703C}" sibTransId="{7F8550B6-F93A-4F24-8226-720C17CB6391}"/>
    <dgm:cxn modelId="{44C61D0B-DB4F-40BD-AB76-1FD6926ECEBE}" type="presOf" srcId="{6CDD319E-C219-4A41-A88F-F86AA6C957AD}" destId="{B5D83959-3D61-421F-853B-0E227C14ED30}" srcOrd="0" destOrd="0" presId="urn:microsoft.com/office/officeart/2005/8/layout/vList5"/>
    <dgm:cxn modelId="{A8900311-F7CD-4D3A-A0CD-BBC8B7E84D58}" type="presOf" srcId="{022060E6-61DC-4CA1-A3CF-F7B0C81A2999}" destId="{B9D6D066-95D5-4D6E-8D20-20CD15378BB4}" srcOrd="0" destOrd="0" presId="urn:microsoft.com/office/officeart/2005/8/layout/vList5"/>
    <dgm:cxn modelId="{E665352E-12D7-43D2-B789-D1E3310E9726}" srcId="{18B061F9-EC0C-4E72-BD8D-F043ABDA5F44}" destId="{37276C11-694C-47FE-92AA-B6DB12A859C8}" srcOrd="0" destOrd="0" parTransId="{22AA267A-52F8-4C66-9496-D8768BA0FF9F}" sibTransId="{AE6A3DEA-75FB-4906-A5A8-3A9A7679079E}"/>
    <dgm:cxn modelId="{C5883861-B03E-4E84-B9FF-3ED8E3D79419}" type="presOf" srcId="{18B061F9-EC0C-4E72-BD8D-F043ABDA5F44}" destId="{33E333D5-5829-47F1-9925-2C021F0A7659}" srcOrd="0" destOrd="0" presId="urn:microsoft.com/office/officeart/2005/8/layout/vList5"/>
    <dgm:cxn modelId="{48B1AF43-822E-4324-97E1-8506C61ECDE0}" type="presOf" srcId="{61C18AC2-E1E5-4B7E-97F8-3159EEC85462}" destId="{47D0772A-03B8-49D8-AFEC-6A880D9BC1AF}" srcOrd="0" destOrd="0" presId="urn:microsoft.com/office/officeart/2005/8/layout/vList5"/>
    <dgm:cxn modelId="{81B98545-FD3C-4311-9747-BDF8F1C3248D}" srcId="{74E35A21-7F28-499D-9AEC-5A569E28F79B}" destId="{022060E6-61DC-4CA1-A3CF-F7B0C81A2999}" srcOrd="0" destOrd="0" parTransId="{C4EEC016-BFB5-4FA6-A9D8-2D2B93898956}" sibTransId="{24C98BF3-06DE-4395-B73E-17E5E907581E}"/>
    <dgm:cxn modelId="{C44CA268-98D5-4DC5-B6AB-0364B8FE75BB}" type="presOf" srcId="{CFD58BE4-38B8-4D47-8BB2-38E1C9132DAA}" destId="{21827290-FB8D-49CC-B918-727E0057331A}" srcOrd="0" destOrd="0" presId="urn:microsoft.com/office/officeart/2005/8/layout/vList5"/>
    <dgm:cxn modelId="{4462C06C-F3C8-44D9-A36F-CA187258C312}" type="presOf" srcId="{741AA17E-58E2-4049-8583-604FC5AE1FB9}" destId="{36F04124-A38F-4E7A-AE29-385A8D2217B9}" srcOrd="0" destOrd="1" presId="urn:microsoft.com/office/officeart/2005/8/layout/vList5"/>
    <dgm:cxn modelId="{0E860954-3389-499B-91D4-9579D2B5ED02}" srcId="{6CDD319E-C219-4A41-A88F-F86AA6C957AD}" destId="{CFD58BE4-38B8-4D47-8BB2-38E1C9132DAA}" srcOrd="0" destOrd="0" parTransId="{E03A5918-BAD1-4DEF-82CC-5AE48B47FCCE}" sibTransId="{DB975F70-5A25-49C9-B8C9-FA6904E93F53}"/>
    <dgm:cxn modelId="{AB4BFC54-C422-4F29-815D-A2D3B08FEF9A}" srcId="{61C18AC2-E1E5-4B7E-97F8-3159EEC85462}" destId="{E4A2024E-F222-48CB-B978-EB36D57F5020}" srcOrd="0" destOrd="0" parTransId="{9AB87B9C-ED35-422A-AB97-8D4F6D573670}" sibTransId="{856BAFA6-9EA2-4592-BC00-AB5C9711F5A1}"/>
    <dgm:cxn modelId="{E24F6E77-B9A3-4AC3-BE82-ECE1C5CB5155}" type="presOf" srcId="{1A0F4308-0B8D-4E66-B7A9-5E6AAC904B4E}" destId="{75E58739-6DB9-435F-B5CC-C1044DF2853B}" srcOrd="0" destOrd="0" presId="urn:microsoft.com/office/officeart/2005/8/layout/vList5"/>
    <dgm:cxn modelId="{63D93E80-2B21-43DE-9C9A-A5AC5020DFA5}" srcId="{18B061F9-EC0C-4E72-BD8D-F043ABDA5F44}" destId="{6CDD319E-C219-4A41-A88F-F86AA6C957AD}" srcOrd="1" destOrd="0" parTransId="{EF515D05-5ED9-4DFC-9B7E-32B98BF597F8}" sibTransId="{2A022869-3388-48A2-8BDE-879E4C86CA8C}"/>
    <dgm:cxn modelId="{DECC9584-03DC-45DD-B1A0-FF8CA74BF473}" type="presOf" srcId="{E4A2024E-F222-48CB-B978-EB36D57F5020}" destId="{36F04124-A38F-4E7A-AE29-385A8D2217B9}" srcOrd="0" destOrd="0" presId="urn:microsoft.com/office/officeart/2005/8/layout/vList5"/>
    <dgm:cxn modelId="{13C734B4-27B9-46BB-A20F-7BAA550BB70E}" type="presOf" srcId="{74E35A21-7F28-499D-9AEC-5A569E28F79B}" destId="{7EEDF54E-A7E2-4DE4-84EA-1148724BC120}" srcOrd="0" destOrd="0" presId="urn:microsoft.com/office/officeart/2005/8/layout/vList5"/>
    <dgm:cxn modelId="{49A812B6-5712-4FB7-8944-20D977E44785}" srcId="{18B061F9-EC0C-4E72-BD8D-F043ABDA5F44}" destId="{74E35A21-7F28-499D-9AEC-5A569E28F79B}" srcOrd="2" destOrd="0" parTransId="{AD94006B-07BF-4F41-8EBD-42D5C70FF2D2}" sibTransId="{F11D45DD-77F3-4540-8EA0-1E4CDE44DADD}"/>
    <dgm:cxn modelId="{A5A2A82F-2F91-445B-9238-8FC5B230B698}" type="presParOf" srcId="{33E333D5-5829-47F1-9925-2C021F0A7659}" destId="{15733F4B-6BAA-467E-A21E-9D76093FDCFA}" srcOrd="0" destOrd="0" presId="urn:microsoft.com/office/officeart/2005/8/layout/vList5"/>
    <dgm:cxn modelId="{B423D200-1A75-44A7-B44F-3D7A677C8763}" type="presParOf" srcId="{15733F4B-6BAA-467E-A21E-9D76093FDCFA}" destId="{84D70014-D72C-40A6-941B-BDA7825B5D1D}" srcOrd="0" destOrd="0" presId="urn:microsoft.com/office/officeart/2005/8/layout/vList5"/>
    <dgm:cxn modelId="{1E62E131-0B63-456E-887E-E68B71BE8EF9}" type="presParOf" srcId="{15733F4B-6BAA-467E-A21E-9D76093FDCFA}" destId="{75E58739-6DB9-435F-B5CC-C1044DF2853B}" srcOrd="1" destOrd="0" presId="urn:microsoft.com/office/officeart/2005/8/layout/vList5"/>
    <dgm:cxn modelId="{54DE23E2-769E-45E1-9848-DF6817C2CB14}" type="presParOf" srcId="{33E333D5-5829-47F1-9925-2C021F0A7659}" destId="{46D3406C-09B6-4A07-9EB8-3B08ACA753EE}" srcOrd="1" destOrd="0" presId="urn:microsoft.com/office/officeart/2005/8/layout/vList5"/>
    <dgm:cxn modelId="{5A41E963-E7DB-4EC0-9F98-0F24CBB1097A}" type="presParOf" srcId="{33E333D5-5829-47F1-9925-2C021F0A7659}" destId="{37E86074-C613-4FEF-9B8E-3CAEBABB1ABD}" srcOrd="2" destOrd="0" presId="urn:microsoft.com/office/officeart/2005/8/layout/vList5"/>
    <dgm:cxn modelId="{64F13E32-CA53-4809-9473-347B8FC8B86E}" type="presParOf" srcId="{37E86074-C613-4FEF-9B8E-3CAEBABB1ABD}" destId="{B5D83959-3D61-421F-853B-0E227C14ED30}" srcOrd="0" destOrd="0" presId="urn:microsoft.com/office/officeart/2005/8/layout/vList5"/>
    <dgm:cxn modelId="{25BF672B-E935-49BC-B4C6-C670EEDEF68F}" type="presParOf" srcId="{37E86074-C613-4FEF-9B8E-3CAEBABB1ABD}" destId="{21827290-FB8D-49CC-B918-727E0057331A}" srcOrd="1" destOrd="0" presId="urn:microsoft.com/office/officeart/2005/8/layout/vList5"/>
    <dgm:cxn modelId="{CA2EB790-8052-4D52-9F22-2FD0C50C6AAD}" type="presParOf" srcId="{33E333D5-5829-47F1-9925-2C021F0A7659}" destId="{1028F66A-9D09-4B66-859B-6262C8FFA1DB}" srcOrd="3" destOrd="0" presId="urn:microsoft.com/office/officeart/2005/8/layout/vList5"/>
    <dgm:cxn modelId="{96FAA90F-A05C-42F0-AD19-D0A01EF52461}" type="presParOf" srcId="{33E333D5-5829-47F1-9925-2C021F0A7659}" destId="{7DC05B99-277D-46E1-BAEC-D02A284B8A65}" srcOrd="4" destOrd="0" presId="urn:microsoft.com/office/officeart/2005/8/layout/vList5"/>
    <dgm:cxn modelId="{67A73C5E-A168-403D-8F09-BE029572222D}" type="presParOf" srcId="{7DC05B99-277D-46E1-BAEC-D02A284B8A65}" destId="{7EEDF54E-A7E2-4DE4-84EA-1148724BC120}" srcOrd="0" destOrd="0" presId="urn:microsoft.com/office/officeart/2005/8/layout/vList5"/>
    <dgm:cxn modelId="{B0105FE3-A823-441B-88E0-4837A83DC843}" type="presParOf" srcId="{7DC05B99-277D-46E1-BAEC-D02A284B8A65}" destId="{B9D6D066-95D5-4D6E-8D20-20CD15378BB4}" srcOrd="1" destOrd="0" presId="urn:microsoft.com/office/officeart/2005/8/layout/vList5"/>
    <dgm:cxn modelId="{6B504C3C-BD18-4F75-A9AC-637C420B72CD}" type="presParOf" srcId="{33E333D5-5829-47F1-9925-2C021F0A7659}" destId="{FAE91F1B-1FBA-4CA8-AAC0-B8AD373451B3}" srcOrd="5" destOrd="0" presId="urn:microsoft.com/office/officeart/2005/8/layout/vList5"/>
    <dgm:cxn modelId="{DD44D4F8-95B9-4A2C-9541-1EF3BFD21EF4}" type="presParOf" srcId="{33E333D5-5829-47F1-9925-2C021F0A7659}" destId="{5E392892-6502-4D5A-915E-B13388438FD4}" srcOrd="6" destOrd="0" presId="urn:microsoft.com/office/officeart/2005/8/layout/vList5"/>
    <dgm:cxn modelId="{9DF7304C-28DF-431F-8DFB-5900666A903A}" type="presParOf" srcId="{5E392892-6502-4D5A-915E-B13388438FD4}" destId="{47D0772A-03B8-49D8-AFEC-6A880D9BC1AF}" srcOrd="0" destOrd="0" presId="urn:microsoft.com/office/officeart/2005/8/layout/vList5"/>
    <dgm:cxn modelId="{D7EAC041-8576-4D3D-80FF-D9833E539487}" type="presParOf" srcId="{5E392892-6502-4D5A-915E-B13388438FD4}" destId="{36F04124-A38F-4E7A-AE29-385A8D2217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3BF26-36B5-4BE4-B2C6-10DC1DF76EB5}"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GB"/>
        </a:p>
      </dgm:t>
    </dgm:pt>
    <dgm:pt modelId="{43916AEB-38FD-4545-96EB-13D612108EE3}">
      <dgm:prSet phldrT="[Text]"/>
      <dgm:spPr/>
      <dgm:t>
        <a:bodyPr/>
        <a:lstStyle/>
        <a:p>
          <a:pPr>
            <a:lnSpc>
              <a:spcPct val="100000"/>
            </a:lnSpc>
          </a:pPr>
          <a:r>
            <a:rPr lang="en-GB" dirty="0"/>
            <a:t>Business and Regulatory environment</a:t>
          </a:r>
        </a:p>
      </dgm:t>
    </dgm:pt>
    <dgm:pt modelId="{2988B234-7EC0-47F2-B429-FCA324B82201}" type="parTrans" cxnId="{FEFE60E8-3655-4DDF-AA6A-94A58032C9AD}">
      <dgm:prSet/>
      <dgm:spPr/>
      <dgm:t>
        <a:bodyPr/>
        <a:lstStyle/>
        <a:p>
          <a:endParaRPr lang="en-GB"/>
        </a:p>
      </dgm:t>
    </dgm:pt>
    <dgm:pt modelId="{8F62754C-1CC3-4A63-91AE-BCF523482D67}" type="sibTrans" cxnId="{FEFE60E8-3655-4DDF-AA6A-94A58032C9AD}">
      <dgm:prSet/>
      <dgm:spPr/>
      <dgm:t>
        <a:bodyPr/>
        <a:lstStyle/>
        <a:p>
          <a:pPr>
            <a:lnSpc>
              <a:spcPct val="100000"/>
            </a:lnSpc>
          </a:pPr>
          <a:endParaRPr lang="en-GB"/>
        </a:p>
      </dgm:t>
    </dgm:pt>
    <dgm:pt modelId="{8AFD0C89-DC7C-49A9-9D26-2988FF053C19}">
      <dgm:prSet phldrT="[Text]"/>
      <dgm:spPr/>
      <dgm:t>
        <a:bodyPr/>
        <a:lstStyle/>
        <a:p>
          <a:pPr>
            <a:lnSpc>
              <a:spcPct val="100000"/>
            </a:lnSpc>
          </a:pPr>
          <a:r>
            <a:rPr lang="en-GB" dirty="0"/>
            <a:t>Education and Lifelong Learning</a:t>
          </a:r>
        </a:p>
      </dgm:t>
    </dgm:pt>
    <dgm:pt modelId="{7C12524C-8AAF-4CC6-9454-4F8777347AE4}" type="parTrans" cxnId="{C30B7C6D-9FDA-4813-BFDE-B90389C5C402}">
      <dgm:prSet/>
      <dgm:spPr/>
      <dgm:t>
        <a:bodyPr/>
        <a:lstStyle/>
        <a:p>
          <a:endParaRPr lang="en-GB"/>
        </a:p>
      </dgm:t>
    </dgm:pt>
    <dgm:pt modelId="{24311E85-F05F-4734-8E13-B47282619B1B}" type="sibTrans" cxnId="{C30B7C6D-9FDA-4813-BFDE-B90389C5C402}">
      <dgm:prSet/>
      <dgm:spPr/>
      <dgm:t>
        <a:bodyPr/>
        <a:lstStyle/>
        <a:p>
          <a:pPr>
            <a:lnSpc>
              <a:spcPct val="100000"/>
            </a:lnSpc>
          </a:pPr>
          <a:endParaRPr lang="en-GB"/>
        </a:p>
      </dgm:t>
    </dgm:pt>
    <dgm:pt modelId="{5789B61D-3394-4956-8D03-0E3304AC50A2}">
      <dgm:prSet phldrT="[Text]"/>
      <dgm:spPr/>
      <dgm:t>
        <a:bodyPr/>
        <a:lstStyle/>
        <a:p>
          <a:pPr>
            <a:lnSpc>
              <a:spcPct val="100000"/>
            </a:lnSpc>
          </a:pPr>
          <a:r>
            <a:rPr lang="en-GB" dirty="0"/>
            <a:t>Existing standards and guidance</a:t>
          </a:r>
        </a:p>
      </dgm:t>
    </dgm:pt>
    <dgm:pt modelId="{140DE4FE-ECF3-4941-891F-26CB2D9F32D3}" type="parTrans" cxnId="{6E0158A8-D68D-4946-9234-5D289AADF6CA}">
      <dgm:prSet/>
      <dgm:spPr/>
      <dgm:t>
        <a:bodyPr/>
        <a:lstStyle/>
        <a:p>
          <a:endParaRPr lang="en-GB"/>
        </a:p>
      </dgm:t>
    </dgm:pt>
    <dgm:pt modelId="{88B6E440-DAA1-40F7-9D9F-1CF5894B7B5B}" type="sibTrans" cxnId="{6E0158A8-D68D-4946-9234-5D289AADF6CA}">
      <dgm:prSet/>
      <dgm:spPr/>
      <dgm:t>
        <a:bodyPr/>
        <a:lstStyle/>
        <a:p>
          <a:pPr>
            <a:lnSpc>
              <a:spcPct val="100000"/>
            </a:lnSpc>
          </a:pPr>
          <a:endParaRPr lang="en-GB"/>
        </a:p>
      </dgm:t>
    </dgm:pt>
    <dgm:pt modelId="{31CE0A18-660C-4EBC-8C99-89D6ACAB47A5}">
      <dgm:prSet phldrT="[Text]"/>
      <dgm:spPr/>
      <dgm:t>
        <a:bodyPr/>
        <a:lstStyle/>
        <a:p>
          <a:pPr>
            <a:lnSpc>
              <a:spcPct val="100000"/>
            </a:lnSpc>
          </a:pPr>
          <a:r>
            <a:rPr lang="en-GB" dirty="0"/>
            <a:t>Interviews and work examples</a:t>
          </a:r>
        </a:p>
      </dgm:t>
    </dgm:pt>
    <dgm:pt modelId="{6AD20F14-C35C-4002-A076-B761660E5E19}" type="parTrans" cxnId="{5407E98C-785C-42AC-A533-DC570FD912DA}">
      <dgm:prSet/>
      <dgm:spPr/>
      <dgm:t>
        <a:bodyPr/>
        <a:lstStyle/>
        <a:p>
          <a:endParaRPr lang="en-GB"/>
        </a:p>
      </dgm:t>
    </dgm:pt>
    <dgm:pt modelId="{EA699B7B-54E4-4564-B59C-5BF51E296FD9}" type="sibTrans" cxnId="{5407E98C-785C-42AC-A533-DC570FD912DA}">
      <dgm:prSet/>
      <dgm:spPr/>
      <dgm:t>
        <a:bodyPr/>
        <a:lstStyle/>
        <a:p>
          <a:endParaRPr lang="en-GB"/>
        </a:p>
      </dgm:t>
    </dgm:pt>
    <dgm:pt modelId="{90F7A09A-450F-455C-B0E4-7E9C38C15AB3}">
      <dgm:prSet phldrT="[Text]"/>
      <dgm:spPr/>
      <dgm:t>
        <a:bodyPr/>
        <a:lstStyle/>
        <a:p>
          <a:pPr>
            <a:lnSpc>
              <a:spcPct val="100000"/>
            </a:lnSpc>
          </a:pPr>
          <a:r>
            <a:rPr lang="en-GB" dirty="0"/>
            <a:t>Involvement of actuaries - questionnaire responses</a:t>
          </a:r>
        </a:p>
      </dgm:t>
    </dgm:pt>
    <dgm:pt modelId="{8CB66135-C1AE-41F5-A7D5-E87D3E8FDB84}" type="sibTrans" cxnId="{E2EF2CC0-8366-4D65-8732-2E7EFC350C37}">
      <dgm:prSet/>
      <dgm:spPr/>
      <dgm:t>
        <a:bodyPr/>
        <a:lstStyle/>
        <a:p>
          <a:pPr>
            <a:lnSpc>
              <a:spcPct val="100000"/>
            </a:lnSpc>
          </a:pPr>
          <a:endParaRPr lang="en-GB"/>
        </a:p>
      </dgm:t>
    </dgm:pt>
    <dgm:pt modelId="{6A92E1F0-6E57-44E8-B5A9-E1468CF0E668}" type="parTrans" cxnId="{E2EF2CC0-8366-4D65-8732-2E7EFC350C37}">
      <dgm:prSet/>
      <dgm:spPr/>
      <dgm:t>
        <a:bodyPr/>
        <a:lstStyle/>
        <a:p>
          <a:endParaRPr lang="en-GB"/>
        </a:p>
      </dgm:t>
    </dgm:pt>
    <dgm:pt modelId="{C6E830F1-6FBC-4940-BF1D-088047C34840}" type="pres">
      <dgm:prSet presAssocID="{9AB3BF26-36B5-4BE4-B2C6-10DC1DF76EB5}" presName="root" presStyleCnt="0">
        <dgm:presLayoutVars>
          <dgm:dir/>
          <dgm:resizeHandles val="exact"/>
        </dgm:presLayoutVars>
      </dgm:prSet>
      <dgm:spPr/>
    </dgm:pt>
    <dgm:pt modelId="{518391F5-E7A5-476C-AD36-FD9C2A4E60AB}" type="pres">
      <dgm:prSet presAssocID="{9AB3BF26-36B5-4BE4-B2C6-10DC1DF76EB5}" presName="container" presStyleCnt="0">
        <dgm:presLayoutVars>
          <dgm:dir/>
          <dgm:resizeHandles val="exact"/>
        </dgm:presLayoutVars>
      </dgm:prSet>
      <dgm:spPr/>
    </dgm:pt>
    <dgm:pt modelId="{13B7A922-A456-4C41-A20F-6528A3902383}" type="pres">
      <dgm:prSet presAssocID="{90F7A09A-450F-455C-B0E4-7E9C38C15AB3}" presName="compNode" presStyleCnt="0"/>
      <dgm:spPr/>
    </dgm:pt>
    <dgm:pt modelId="{09CB4F90-5C26-4E63-8D90-E0906E93AF3C}" type="pres">
      <dgm:prSet presAssocID="{90F7A09A-450F-455C-B0E4-7E9C38C15AB3}" presName="iconBgRect" presStyleLbl="bgShp" presStyleIdx="0" presStyleCnt="5"/>
      <dgm:spPr/>
    </dgm:pt>
    <dgm:pt modelId="{7E61DC19-00E5-46D6-BD41-7E008BC82FBE}" type="pres">
      <dgm:prSet presAssocID="{90F7A09A-450F-455C-B0E4-7E9C38C15A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24C3DAA5-C7EA-42FA-8C0B-DFD07BA2110B}" type="pres">
      <dgm:prSet presAssocID="{90F7A09A-450F-455C-B0E4-7E9C38C15AB3}" presName="spaceRect" presStyleCnt="0"/>
      <dgm:spPr/>
    </dgm:pt>
    <dgm:pt modelId="{02CCC6B0-3F75-4306-9A22-F238FD455430}" type="pres">
      <dgm:prSet presAssocID="{90F7A09A-450F-455C-B0E4-7E9C38C15AB3}" presName="textRect" presStyleLbl="revTx" presStyleIdx="0" presStyleCnt="5">
        <dgm:presLayoutVars>
          <dgm:chMax val="1"/>
          <dgm:chPref val="1"/>
        </dgm:presLayoutVars>
      </dgm:prSet>
      <dgm:spPr/>
    </dgm:pt>
    <dgm:pt modelId="{BFC354F2-F6F8-4180-97B1-A3ED2F846F06}" type="pres">
      <dgm:prSet presAssocID="{8CB66135-C1AE-41F5-A7D5-E87D3E8FDB84}" presName="sibTrans" presStyleLbl="sibTrans2D1" presStyleIdx="0" presStyleCnt="0"/>
      <dgm:spPr/>
    </dgm:pt>
    <dgm:pt modelId="{21ADE357-5B35-4AC4-8BFA-6E736BA06E3D}" type="pres">
      <dgm:prSet presAssocID="{43916AEB-38FD-4545-96EB-13D612108EE3}" presName="compNode" presStyleCnt="0"/>
      <dgm:spPr/>
    </dgm:pt>
    <dgm:pt modelId="{6AA4E3F6-8104-4C50-8E3C-0AD82AB71E1C}" type="pres">
      <dgm:prSet presAssocID="{43916AEB-38FD-4545-96EB-13D612108EE3}" presName="iconBgRect" presStyleLbl="bgShp" presStyleIdx="1" presStyleCnt="5"/>
      <dgm:spPr/>
    </dgm:pt>
    <dgm:pt modelId="{9FC6D982-D88C-452B-89A2-B7C8818B92CA}" type="pres">
      <dgm:prSet presAssocID="{43916AEB-38FD-4545-96EB-13D612108E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9295481-7E73-46EF-AD4F-EFF876C5ED60}" type="pres">
      <dgm:prSet presAssocID="{43916AEB-38FD-4545-96EB-13D612108EE3}" presName="spaceRect" presStyleCnt="0"/>
      <dgm:spPr/>
    </dgm:pt>
    <dgm:pt modelId="{05709306-E6D6-491F-A5BF-768088519E38}" type="pres">
      <dgm:prSet presAssocID="{43916AEB-38FD-4545-96EB-13D612108EE3}" presName="textRect" presStyleLbl="revTx" presStyleIdx="1" presStyleCnt="5">
        <dgm:presLayoutVars>
          <dgm:chMax val="1"/>
          <dgm:chPref val="1"/>
        </dgm:presLayoutVars>
      </dgm:prSet>
      <dgm:spPr/>
    </dgm:pt>
    <dgm:pt modelId="{68BAD131-BFB9-4462-9AFE-0D5E3AADB44B}" type="pres">
      <dgm:prSet presAssocID="{8F62754C-1CC3-4A63-91AE-BCF523482D67}" presName="sibTrans" presStyleLbl="sibTrans2D1" presStyleIdx="0" presStyleCnt="0"/>
      <dgm:spPr/>
    </dgm:pt>
    <dgm:pt modelId="{90410F8C-E3D7-4770-87D8-4C23E496728B}" type="pres">
      <dgm:prSet presAssocID="{8AFD0C89-DC7C-49A9-9D26-2988FF053C19}" presName="compNode" presStyleCnt="0"/>
      <dgm:spPr/>
    </dgm:pt>
    <dgm:pt modelId="{6064EECB-0CEC-41D7-97D1-2B3EAB795AFD}" type="pres">
      <dgm:prSet presAssocID="{8AFD0C89-DC7C-49A9-9D26-2988FF053C19}" presName="iconBgRect" presStyleLbl="bgShp" presStyleIdx="2" presStyleCnt="5"/>
      <dgm:spPr/>
    </dgm:pt>
    <dgm:pt modelId="{496F9F85-AF75-44AF-87F0-A20885EDC444}" type="pres">
      <dgm:prSet presAssocID="{8AFD0C89-DC7C-49A9-9D26-2988FF053C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E5D72E38-2C23-4E2D-A704-5479A545E5EA}" type="pres">
      <dgm:prSet presAssocID="{8AFD0C89-DC7C-49A9-9D26-2988FF053C19}" presName="spaceRect" presStyleCnt="0"/>
      <dgm:spPr/>
    </dgm:pt>
    <dgm:pt modelId="{380EB85F-951D-40F3-B7D4-77D55F511DC6}" type="pres">
      <dgm:prSet presAssocID="{8AFD0C89-DC7C-49A9-9D26-2988FF053C19}" presName="textRect" presStyleLbl="revTx" presStyleIdx="2" presStyleCnt="5">
        <dgm:presLayoutVars>
          <dgm:chMax val="1"/>
          <dgm:chPref val="1"/>
        </dgm:presLayoutVars>
      </dgm:prSet>
      <dgm:spPr/>
    </dgm:pt>
    <dgm:pt modelId="{7AB8A2BF-E024-4357-90C9-27A98F9B8C7E}" type="pres">
      <dgm:prSet presAssocID="{24311E85-F05F-4734-8E13-B47282619B1B}" presName="sibTrans" presStyleLbl="sibTrans2D1" presStyleIdx="0" presStyleCnt="0"/>
      <dgm:spPr/>
    </dgm:pt>
    <dgm:pt modelId="{0E2FAEB9-A03D-4755-A065-455D7828AADE}" type="pres">
      <dgm:prSet presAssocID="{5789B61D-3394-4956-8D03-0E3304AC50A2}" presName="compNode" presStyleCnt="0"/>
      <dgm:spPr/>
    </dgm:pt>
    <dgm:pt modelId="{D1F56DAB-6B65-482F-B478-E3BF6879CE4E}" type="pres">
      <dgm:prSet presAssocID="{5789B61D-3394-4956-8D03-0E3304AC50A2}" presName="iconBgRect" presStyleLbl="bgShp" presStyleIdx="3" presStyleCnt="5" custLinFactX="100000" custLinFactNeighborX="103806" custLinFactNeighborY="4681"/>
      <dgm:spPr/>
    </dgm:pt>
    <dgm:pt modelId="{D01FBE17-B60E-40ED-8985-E1A0B82BD3EE}" type="pres">
      <dgm:prSet presAssocID="{5789B61D-3394-4956-8D03-0E3304AC50A2}" presName="iconRect" presStyleLbl="node1" presStyleIdx="3" presStyleCnt="5" custLinFactX="154507" custLinFactNeighborX="200000" custLinFactNeighborY="99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5DA66F6B-EBB7-4360-8132-2A4AF70D4A5B}" type="pres">
      <dgm:prSet presAssocID="{5789B61D-3394-4956-8D03-0E3304AC50A2}" presName="spaceRect" presStyleCnt="0"/>
      <dgm:spPr/>
    </dgm:pt>
    <dgm:pt modelId="{D0955D71-385A-405D-A31A-4B51DDB4C912}" type="pres">
      <dgm:prSet presAssocID="{5789B61D-3394-4956-8D03-0E3304AC50A2}" presName="textRect" presStyleLbl="revTx" presStyleIdx="3" presStyleCnt="5" custLinFactNeighborX="86758" custLinFactNeighborY="4681">
        <dgm:presLayoutVars>
          <dgm:chMax val="1"/>
          <dgm:chPref val="1"/>
        </dgm:presLayoutVars>
      </dgm:prSet>
      <dgm:spPr/>
    </dgm:pt>
    <dgm:pt modelId="{A8488A3F-D8F6-4CAF-8203-1B9BA90ED563}" type="pres">
      <dgm:prSet presAssocID="{88B6E440-DAA1-40F7-9D9F-1CF5894B7B5B}" presName="sibTrans" presStyleLbl="sibTrans2D1" presStyleIdx="0" presStyleCnt="0"/>
      <dgm:spPr/>
    </dgm:pt>
    <dgm:pt modelId="{1A58D24C-FB4A-4D38-AB6A-FA50E56FDFB1}" type="pres">
      <dgm:prSet presAssocID="{31CE0A18-660C-4EBC-8C99-89D6ACAB47A5}" presName="compNode" presStyleCnt="0"/>
      <dgm:spPr/>
    </dgm:pt>
    <dgm:pt modelId="{FEE5E7A8-A989-4F2A-98B0-0342046414EA}" type="pres">
      <dgm:prSet presAssocID="{31CE0A18-660C-4EBC-8C99-89D6ACAB47A5}" presName="iconBgRect" presStyleLbl="bgShp" presStyleIdx="4" presStyleCnt="5" custLinFactX="100000" custLinFactNeighborX="103588" custLinFactNeighborY="4681"/>
      <dgm:spPr/>
    </dgm:pt>
    <dgm:pt modelId="{6914AB17-7781-47E4-8066-B32988607C40}" type="pres">
      <dgm:prSet presAssocID="{31CE0A18-660C-4EBC-8C99-89D6ACAB47A5}" presName="iconRect" presStyleLbl="node1" presStyleIdx="4" presStyleCnt="5" custLinFactX="152859" custLinFactNeighborX="200000" custLinFactNeighborY="991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D4D9DA3D-252E-4008-BCD7-DD983D8E277B}" type="pres">
      <dgm:prSet presAssocID="{31CE0A18-660C-4EBC-8C99-89D6ACAB47A5}" presName="spaceRect" presStyleCnt="0"/>
      <dgm:spPr/>
    </dgm:pt>
    <dgm:pt modelId="{90CF741D-D444-4FC7-99A7-81E6AD7C3DDC}" type="pres">
      <dgm:prSet presAssocID="{31CE0A18-660C-4EBC-8C99-89D6ACAB47A5}" presName="textRect" presStyleLbl="revTx" presStyleIdx="4" presStyleCnt="5" custLinFactNeighborX="91034" custLinFactNeighborY="4681">
        <dgm:presLayoutVars>
          <dgm:chMax val="1"/>
          <dgm:chPref val="1"/>
        </dgm:presLayoutVars>
      </dgm:prSet>
      <dgm:spPr/>
    </dgm:pt>
  </dgm:ptLst>
  <dgm:cxnLst>
    <dgm:cxn modelId="{A16E0515-742E-4B6C-9AD8-985B0BB78044}" type="presOf" srcId="{90F7A09A-450F-455C-B0E4-7E9C38C15AB3}" destId="{02CCC6B0-3F75-4306-9A22-F238FD455430}" srcOrd="0" destOrd="0" presId="urn:microsoft.com/office/officeart/2018/2/layout/IconCircleList"/>
    <dgm:cxn modelId="{A23ACA33-7047-480A-A95F-67EC939433FB}" type="presOf" srcId="{9AB3BF26-36B5-4BE4-B2C6-10DC1DF76EB5}" destId="{C6E830F1-6FBC-4940-BF1D-088047C34840}" srcOrd="0" destOrd="0" presId="urn:microsoft.com/office/officeart/2018/2/layout/IconCircleList"/>
    <dgm:cxn modelId="{C30B7C6D-9FDA-4813-BFDE-B90389C5C402}" srcId="{9AB3BF26-36B5-4BE4-B2C6-10DC1DF76EB5}" destId="{8AFD0C89-DC7C-49A9-9D26-2988FF053C19}" srcOrd="2" destOrd="0" parTransId="{7C12524C-8AAF-4CC6-9454-4F8777347AE4}" sibTransId="{24311E85-F05F-4734-8E13-B47282619B1B}"/>
    <dgm:cxn modelId="{84FDDC6F-656B-4D15-8436-CC88018A1AAB}" type="presOf" srcId="{5789B61D-3394-4956-8D03-0E3304AC50A2}" destId="{D0955D71-385A-405D-A31A-4B51DDB4C912}" srcOrd="0" destOrd="0" presId="urn:microsoft.com/office/officeart/2018/2/layout/IconCircleList"/>
    <dgm:cxn modelId="{0AE07F76-F7C4-40DF-8947-DBEF3087E9A3}" type="presOf" srcId="{8F62754C-1CC3-4A63-91AE-BCF523482D67}" destId="{68BAD131-BFB9-4462-9AFE-0D5E3AADB44B}" srcOrd="0" destOrd="0" presId="urn:microsoft.com/office/officeart/2018/2/layout/IconCircleList"/>
    <dgm:cxn modelId="{5407E98C-785C-42AC-A533-DC570FD912DA}" srcId="{9AB3BF26-36B5-4BE4-B2C6-10DC1DF76EB5}" destId="{31CE0A18-660C-4EBC-8C99-89D6ACAB47A5}" srcOrd="4" destOrd="0" parTransId="{6AD20F14-C35C-4002-A076-B761660E5E19}" sibTransId="{EA699B7B-54E4-4564-B59C-5BF51E296FD9}"/>
    <dgm:cxn modelId="{C95E4C93-1096-43FD-B519-35A246009065}" type="presOf" srcId="{8AFD0C89-DC7C-49A9-9D26-2988FF053C19}" destId="{380EB85F-951D-40F3-B7D4-77D55F511DC6}" srcOrd="0" destOrd="0" presId="urn:microsoft.com/office/officeart/2018/2/layout/IconCircleList"/>
    <dgm:cxn modelId="{E00F3F96-6CD8-442B-8D18-63F7FA8E9EEB}" type="presOf" srcId="{43916AEB-38FD-4545-96EB-13D612108EE3}" destId="{05709306-E6D6-491F-A5BF-768088519E38}" srcOrd="0" destOrd="0" presId="urn:microsoft.com/office/officeart/2018/2/layout/IconCircleList"/>
    <dgm:cxn modelId="{4916A8A5-C242-4CF6-8A7D-96B7B2C22C36}" type="presOf" srcId="{31CE0A18-660C-4EBC-8C99-89D6ACAB47A5}" destId="{90CF741D-D444-4FC7-99A7-81E6AD7C3DDC}" srcOrd="0" destOrd="0" presId="urn:microsoft.com/office/officeart/2018/2/layout/IconCircleList"/>
    <dgm:cxn modelId="{6E0158A8-D68D-4946-9234-5D289AADF6CA}" srcId="{9AB3BF26-36B5-4BE4-B2C6-10DC1DF76EB5}" destId="{5789B61D-3394-4956-8D03-0E3304AC50A2}" srcOrd="3" destOrd="0" parTransId="{140DE4FE-ECF3-4941-891F-26CB2D9F32D3}" sibTransId="{88B6E440-DAA1-40F7-9D9F-1CF5894B7B5B}"/>
    <dgm:cxn modelId="{F3C315AA-3B4B-4168-B89E-2EB55E177B0F}" type="presOf" srcId="{88B6E440-DAA1-40F7-9D9F-1CF5894B7B5B}" destId="{A8488A3F-D8F6-4CAF-8203-1B9BA90ED563}" srcOrd="0" destOrd="0" presId="urn:microsoft.com/office/officeart/2018/2/layout/IconCircleList"/>
    <dgm:cxn modelId="{B1B0C8B4-6BA8-4B75-A5D0-6266CD6CBBF9}" type="presOf" srcId="{8CB66135-C1AE-41F5-A7D5-E87D3E8FDB84}" destId="{BFC354F2-F6F8-4180-97B1-A3ED2F846F06}" srcOrd="0" destOrd="0" presId="urn:microsoft.com/office/officeart/2018/2/layout/IconCircleList"/>
    <dgm:cxn modelId="{E2EF2CC0-8366-4D65-8732-2E7EFC350C37}" srcId="{9AB3BF26-36B5-4BE4-B2C6-10DC1DF76EB5}" destId="{90F7A09A-450F-455C-B0E4-7E9C38C15AB3}" srcOrd="0" destOrd="0" parTransId="{6A92E1F0-6E57-44E8-B5A9-E1468CF0E668}" sibTransId="{8CB66135-C1AE-41F5-A7D5-E87D3E8FDB84}"/>
    <dgm:cxn modelId="{FD294FD2-BBAE-4C67-A3AC-1BBA5AA44FC4}" type="presOf" srcId="{24311E85-F05F-4734-8E13-B47282619B1B}" destId="{7AB8A2BF-E024-4357-90C9-27A98F9B8C7E}" srcOrd="0" destOrd="0" presId="urn:microsoft.com/office/officeart/2018/2/layout/IconCircleList"/>
    <dgm:cxn modelId="{FEFE60E8-3655-4DDF-AA6A-94A58032C9AD}" srcId="{9AB3BF26-36B5-4BE4-B2C6-10DC1DF76EB5}" destId="{43916AEB-38FD-4545-96EB-13D612108EE3}" srcOrd="1" destOrd="0" parTransId="{2988B234-7EC0-47F2-B429-FCA324B82201}" sibTransId="{8F62754C-1CC3-4A63-91AE-BCF523482D67}"/>
    <dgm:cxn modelId="{4EDC369B-01D4-436D-A0B8-9606E0E61D76}" type="presParOf" srcId="{C6E830F1-6FBC-4940-BF1D-088047C34840}" destId="{518391F5-E7A5-476C-AD36-FD9C2A4E60AB}" srcOrd="0" destOrd="0" presId="urn:microsoft.com/office/officeart/2018/2/layout/IconCircleList"/>
    <dgm:cxn modelId="{082F6144-C135-48C4-A0EB-241F96F3CA60}" type="presParOf" srcId="{518391F5-E7A5-476C-AD36-FD9C2A4E60AB}" destId="{13B7A922-A456-4C41-A20F-6528A3902383}" srcOrd="0" destOrd="0" presId="urn:microsoft.com/office/officeart/2018/2/layout/IconCircleList"/>
    <dgm:cxn modelId="{8D1E94BB-AC6F-4556-B983-7FBC54B1846B}" type="presParOf" srcId="{13B7A922-A456-4C41-A20F-6528A3902383}" destId="{09CB4F90-5C26-4E63-8D90-E0906E93AF3C}" srcOrd="0" destOrd="0" presId="urn:microsoft.com/office/officeart/2018/2/layout/IconCircleList"/>
    <dgm:cxn modelId="{E67B10DB-24DE-4BD6-824B-8AEC94458B31}" type="presParOf" srcId="{13B7A922-A456-4C41-A20F-6528A3902383}" destId="{7E61DC19-00E5-46D6-BD41-7E008BC82FBE}" srcOrd="1" destOrd="0" presId="urn:microsoft.com/office/officeart/2018/2/layout/IconCircleList"/>
    <dgm:cxn modelId="{5E57F442-1C37-4F2C-8073-F449062A0476}" type="presParOf" srcId="{13B7A922-A456-4C41-A20F-6528A3902383}" destId="{24C3DAA5-C7EA-42FA-8C0B-DFD07BA2110B}" srcOrd="2" destOrd="0" presId="urn:microsoft.com/office/officeart/2018/2/layout/IconCircleList"/>
    <dgm:cxn modelId="{4B0640E9-13A2-4B89-82CC-91553A705416}" type="presParOf" srcId="{13B7A922-A456-4C41-A20F-6528A3902383}" destId="{02CCC6B0-3F75-4306-9A22-F238FD455430}" srcOrd="3" destOrd="0" presId="urn:microsoft.com/office/officeart/2018/2/layout/IconCircleList"/>
    <dgm:cxn modelId="{DC069F37-B78F-4BD7-B017-4FE970A6805E}" type="presParOf" srcId="{518391F5-E7A5-476C-AD36-FD9C2A4E60AB}" destId="{BFC354F2-F6F8-4180-97B1-A3ED2F846F06}" srcOrd="1" destOrd="0" presId="urn:microsoft.com/office/officeart/2018/2/layout/IconCircleList"/>
    <dgm:cxn modelId="{0370ED80-E39A-4620-84A2-8B8F7A9575AC}" type="presParOf" srcId="{518391F5-E7A5-476C-AD36-FD9C2A4E60AB}" destId="{21ADE357-5B35-4AC4-8BFA-6E736BA06E3D}" srcOrd="2" destOrd="0" presId="urn:microsoft.com/office/officeart/2018/2/layout/IconCircleList"/>
    <dgm:cxn modelId="{84E72904-CE53-461C-A04B-1FEA0D2EE3F5}" type="presParOf" srcId="{21ADE357-5B35-4AC4-8BFA-6E736BA06E3D}" destId="{6AA4E3F6-8104-4C50-8E3C-0AD82AB71E1C}" srcOrd="0" destOrd="0" presId="urn:microsoft.com/office/officeart/2018/2/layout/IconCircleList"/>
    <dgm:cxn modelId="{4B35E4AF-08E6-4E92-AC4D-A62AF67AF78E}" type="presParOf" srcId="{21ADE357-5B35-4AC4-8BFA-6E736BA06E3D}" destId="{9FC6D982-D88C-452B-89A2-B7C8818B92CA}" srcOrd="1" destOrd="0" presId="urn:microsoft.com/office/officeart/2018/2/layout/IconCircleList"/>
    <dgm:cxn modelId="{167DA533-AFB3-410C-B617-03E3E4489C02}" type="presParOf" srcId="{21ADE357-5B35-4AC4-8BFA-6E736BA06E3D}" destId="{A9295481-7E73-46EF-AD4F-EFF876C5ED60}" srcOrd="2" destOrd="0" presId="urn:microsoft.com/office/officeart/2018/2/layout/IconCircleList"/>
    <dgm:cxn modelId="{B314BB33-0EC9-4A92-BAB3-1B25E2E492E1}" type="presParOf" srcId="{21ADE357-5B35-4AC4-8BFA-6E736BA06E3D}" destId="{05709306-E6D6-491F-A5BF-768088519E38}" srcOrd="3" destOrd="0" presId="urn:microsoft.com/office/officeart/2018/2/layout/IconCircleList"/>
    <dgm:cxn modelId="{6982DC2A-A02C-4CB6-B49A-179A1EA82A26}" type="presParOf" srcId="{518391F5-E7A5-476C-AD36-FD9C2A4E60AB}" destId="{68BAD131-BFB9-4462-9AFE-0D5E3AADB44B}" srcOrd="3" destOrd="0" presId="urn:microsoft.com/office/officeart/2018/2/layout/IconCircleList"/>
    <dgm:cxn modelId="{E039C54E-773E-4B1A-B8BB-5F047CC67C1F}" type="presParOf" srcId="{518391F5-E7A5-476C-AD36-FD9C2A4E60AB}" destId="{90410F8C-E3D7-4770-87D8-4C23E496728B}" srcOrd="4" destOrd="0" presId="urn:microsoft.com/office/officeart/2018/2/layout/IconCircleList"/>
    <dgm:cxn modelId="{2707BFE8-045B-417C-B614-AE669BE005AE}" type="presParOf" srcId="{90410F8C-E3D7-4770-87D8-4C23E496728B}" destId="{6064EECB-0CEC-41D7-97D1-2B3EAB795AFD}" srcOrd="0" destOrd="0" presId="urn:microsoft.com/office/officeart/2018/2/layout/IconCircleList"/>
    <dgm:cxn modelId="{E8CE36DD-9008-4519-9C07-D2AD4FAA7ADD}" type="presParOf" srcId="{90410F8C-E3D7-4770-87D8-4C23E496728B}" destId="{496F9F85-AF75-44AF-87F0-A20885EDC444}" srcOrd="1" destOrd="0" presId="urn:microsoft.com/office/officeart/2018/2/layout/IconCircleList"/>
    <dgm:cxn modelId="{EAD912B8-8B63-4763-ACBE-84862C0F93CB}" type="presParOf" srcId="{90410F8C-E3D7-4770-87D8-4C23E496728B}" destId="{E5D72E38-2C23-4E2D-A704-5479A545E5EA}" srcOrd="2" destOrd="0" presId="urn:microsoft.com/office/officeart/2018/2/layout/IconCircleList"/>
    <dgm:cxn modelId="{4B88366E-4342-4754-8B47-5F0B372DA29B}" type="presParOf" srcId="{90410F8C-E3D7-4770-87D8-4C23E496728B}" destId="{380EB85F-951D-40F3-B7D4-77D55F511DC6}" srcOrd="3" destOrd="0" presId="urn:microsoft.com/office/officeart/2018/2/layout/IconCircleList"/>
    <dgm:cxn modelId="{7DDD5E34-9326-4D21-8C05-92C732ABF6CB}" type="presParOf" srcId="{518391F5-E7A5-476C-AD36-FD9C2A4E60AB}" destId="{7AB8A2BF-E024-4357-90C9-27A98F9B8C7E}" srcOrd="5" destOrd="0" presId="urn:microsoft.com/office/officeart/2018/2/layout/IconCircleList"/>
    <dgm:cxn modelId="{E801711D-3B24-4D52-88D9-34A1BB9C7828}" type="presParOf" srcId="{518391F5-E7A5-476C-AD36-FD9C2A4E60AB}" destId="{0E2FAEB9-A03D-4755-A065-455D7828AADE}" srcOrd="6" destOrd="0" presId="urn:microsoft.com/office/officeart/2018/2/layout/IconCircleList"/>
    <dgm:cxn modelId="{D51CA506-2FB3-49B5-BC33-3DD1A4DC50A0}" type="presParOf" srcId="{0E2FAEB9-A03D-4755-A065-455D7828AADE}" destId="{D1F56DAB-6B65-482F-B478-E3BF6879CE4E}" srcOrd="0" destOrd="0" presId="urn:microsoft.com/office/officeart/2018/2/layout/IconCircleList"/>
    <dgm:cxn modelId="{C85BE578-3DBE-4FB2-B737-2D54183A0B78}" type="presParOf" srcId="{0E2FAEB9-A03D-4755-A065-455D7828AADE}" destId="{D01FBE17-B60E-40ED-8985-E1A0B82BD3EE}" srcOrd="1" destOrd="0" presId="urn:microsoft.com/office/officeart/2018/2/layout/IconCircleList"/>
    <dgm:cxn modelId="{3D6AE51D-78F5-4ABD-8C45-A5739CF01A73}" type="presParOf" srcId="{0E2FAEB9-A03D-4755-A065-455D7828AADE}" destId="{5DA66F6B-EBB7-4360-8132-2A4AF70D4A5B}" srcOrd="2" destOrd="0" presId="urn:microsoft.com/office/officeart/2018/2/layout/IconCircleList"/>
    <dgm:cxn modelId="{77DBE152-A9AC-4020-B76C-E3F17D304DEA}" type="presParOf" srcId="{0E2FAEB9-A03D-4755-A065-455D7828AADE}" destId="{D0955D71-385A-405D-A31A-4B51DDB4C912}" srcOrd="3" destOrd="0" presId="urn:microsoft.com/office/officeart/2018/2/layout/IconCircleList"/>
    <dgm:cxn modelId="{CFC4546F-A5C6-442C-B7C9-847525F83AE5}" type="presParOf" srcId="{518391F5-E7A5-476C-AD36-FD9C2A4E60AB}" destId="{A8488A3F-D8F6-4CAF-8203-1B9BA90ED563}" srcOrd="7" destOrd="0" presId="urn:microsoft.com/office/officeart/2018/2/layout/IconCircleList"/>
    <dgm:cxn modelId="{7ADD745D-E4DC-4136-81D5-B15710F60985}" type="presParOf" srcId="{518391F5-E7A5-476C-AD36-FD9C2A4E60AB}" destId="{1A58D24C-FB4A-4D38-AB6A-FA50E56FDFB1}" srcOrd="8" destOrd="0" presId="urn:microsoft.com/office/officeart/2018/2/layout/IconCircleList"/>
    <dgm:cxn modelId="{7669150A-D79C-4C44-987A-31F39C108766}" type="presParOf" srcId="{1A58D24C-FB4A-4D38-AB6A-FA50E56FDFB1}" destId="{FEE5E7A8-A989-4F2A-98B0-0342046414EA}" srcOrd="0" destOrd="0" presId="urn:microsoft.com/office/officeart/2018/2/layout/IconCircleList"/>
    <dgm:cxn modelId="{BC840680-0554-4486-8414-D893E84C773D}" type="presParOf" srcId="{1A58D24C-FB4A-4D38-AB6A-FA50E56FDFB1}" destId="{6914AB17-7781-47E4-8066-B32988607C40}" srcOrd="1" destOrd="0" presId="urn:microsoft.com/office/officeart/2018/2/layout/IconCircleList"/>
    <dgm:cxn modelId="{421DCCE7-090D-4A44-A0BE-35E37D4F0C19}" type="presParOf" srcId="{1A58D24C-FB4A-4D38-AB6A-FA50E56FDFB1}" destId="{D4D9DA3D-252E-4008-BCD7-DD983D8E277B}" srcOrd="2" destOrd="0" presId="urn:microsoft.com/office/officeart/2018/2/layout/IconCircleList"/>
    <dgm:cxn modelId="{DE96FE20-9142-403F-8017-48388BEE399C}" type="presParOf" srcId="{1A58D24C-FB4A-4D38-AB6A-FA50E56FDFB1}" destId="{90CF741D-D444-4FC7-99A7-81E6AD7C3D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454336-0BB5-486C-90E3-921CB87A63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4A43B51-4949-4979-837C-EE46F97BC8C4}">
      <dgm:prSet/>
      <dgm:spPr/>
      <dgm:t>
        <a:bodyPr/>
        <a:lstStyle/>
        <a:p>
          <a:r>
            <a:rPr lang="en-GB" dirty="0"/>
            <a:t>High level of involvement by actuaries</a:t>
          </a:r>
          <a:endParaRPr lang="en-US" dirty="0"/>
        </a:p>
      </dgm:t>
    </dgm:pt>
    <dgm:pt modelId="{2DE74EEE-F908-474B-A54F-EA7891F322B7}" type="parTrans" cxnId="{B0F8806B-9358-4828-80CB-F2BE0424A137}">
      <dgm:prSet/>
      <dgm:spPr/>
      <dgm:t>
        <a:bodyPr/>
        <a:lstStyle/>
        <a:p>
          <a:endParaRPr lang="en-US"/>
        </a:p>
      </dgm:t>
    </dgm:pt>
    <dgm:pt modelId="{F8C10C1E-5749-40D9-8794-40FFAFAEF020}" type="sibTrans" cxnId="{B0F8806B-9358-4828-80CB-F2BE0424A137}">
      <dgm:prSet/>
      <dgm:spPr/>
      <dgm:t>
        <a:bodyPr/>
        <a:lstStyle/>
        <a:p>
          <a:endParaRPr lang="en-US"/>
        </a:p>
      </dgm:t>
    </dgm:pt>
    <dgm:pt modelId="{95FBDDA8-DFD5-4C4A-A181-28A1A93BE329}">
      <dgm:prSet/>
      <dgm:spPr/>
      <dgm:t>
        <a:bodyPr/>
        <a:lstStyle/>
        <a:p>
          <a:pPr>
            <a:buNone/>
          </a:pPr>
          <a:r>
            <a:rPr lang="en-GB" dirty="0"/>
            <a:t>Extends beyond more traditional areas of valuation and capital, into propositions and pricing work</a:t>
          </a:r>
          <a:endParaRPr lang="en-US" dirty="0"/>
        </a:p>
      </dgm:t>
    </dgm:pt>
    <dgm:pt modelId="{5E99F1D8-185F-4AC5-A2D6-A941A2EE8532}" type="parTrans" cxnId="{E804DDEB-D319-4577-9583-955FCDAC8DB5}">
      <dgm:prSet/>
      <dgm:spPr/>
      <dgm:t>
        <a:bodyPr/>
        <a:lstStyle/>
        <a:p>
          <a:endParaRPr lang="en-US"/>
        </a:p>
      </dgm:t>
    </dgm:pt>
    <dgm:pt modelId="{CF5C684B-A523-4136-84FE-6BE3CE994366}" type="sibTrans" cxnId="{E804DDEB-D319-4577-9583-955FCDAC8DB5}">
      <dgm:prSet/>
      <dgm:spPr/>
      <dgm:t>
        <a:bodyPr/>
        <a:lstStyle/>
        <a:p>
          <a:endParaRPr lang="en-US"/>
        </a:p>
      </dgm:t>
    </dgm:pt>
    <dgm:pt modelId="{DFC914FA-335D-44DA-B698-1323EBCAD56D}">
      <dgm:prSet/>
      <dgm:spPr/>
      <dgm:t>
        <a:bodyPr/>
        <a:lstStyle/>
        <a:p>
          <a:r>
            <a:rPr lang="en-GB" dirty="0"/>
            <a:t>Significant market capacity</a:t>
          </a:r>
          <a:endParaRPr lang="en-US" dirty="0"/>
        </a:p>
      </dgm:t>
    </dgm:pt>
    <dgm:pt modelId="{FE14F8CD-7C62-44F2-87AB-0C6A2EB01B28}" type="parTrans" cxnId="{1E8983AC-4F51-4135-999E-7CC1A84272DE}">
      <dgm:prSet/>
      <dgm:spPr/>
      <dgm:t>
        <a:bodyPr/>
        <a:lstStyle/>
        <a:p>
          <a:endParaRPr lang="en-US"/>
        </a:p>
      </dgm:t>
    </dgm:pt>
    <dgm:pt modelId="{0F815BBB-F48D-4A20-B620-07305DB88300}" type="sibTrans" cxnId="{1E8983AC-4F51-4135-999E-7CC1A84272DE}">
      <dgm:prSet/>
      <dgm:spPr/>
      <dgm:t>
        <a:bodyPr/>
        <a:lstStyle/>
        <a:p>
          <a:endParaRPr lang="en-US"/>
        </a:p>
      </dgm:t>
    </dgm:pt>
    <dgm:pt modelId="{48AF4BB5-3CF9-44A4-81C1-68879DB39475}">
      <dgm:prSet/>
      <dgm:spPr/>
      <dgm:t>
        <a:bodyPr/>
        <a:lstStyle/>
        <a:p>
          <a:pPr>
            <a:buNone/>
          </a:pPr>
          <a:r>
            <a:rPr lang="en-GB" dirty="0"/>
            <a:t>Very high levels of equity in UK property in over 55s, and evidence of growing volumes of Lifetime Mortgages in 2021 and 2022</a:t>
          </a:r>
          <a:endParaRPr lang="en-US" dirty="0"/>
        </a:p>
      </dgm:t>
    </dgm:pt>
    <dgm:pt modelId="{A7C38F03-996B-4646-85B2-A30AEF9E85B4}" type="parTrans" cxnId="{C46DD0BA-F9A8-4668-859A-A18B84F0ECE0}">
      <dgm:prSet/>
      <dgm:spPr/>
      <dgm:t>
        <a:bodyPr/>
        <a:lstStyle/>
        <a:p>
          <a:endParaRPr lang="en-US"/>
        </a:p>
      </dgm:t>
    </dgm:pt>
    <dgm:pt modelId="{81A5E657-4873-4A5F-BB8E-31FAD5C74E10}" type="sibTrans" cxnId="{C46DD0BA-F9A8-4668-859A-A18B84F0ECE0}">
      <dgm:prSet/>
      <dgm:spPr/>
      <dgm:t>
        <a:bodyPr/>
        <a:lstStyle/>
        <a:p>
          <a:endParaRPr lang="en-US"/>
        </a:p>
      </dgm:t>
    </dgm:pt>
    <dgm:pt modelId="{D79B3778-9D11-42A8-B231-E162288BF00A}">
      <dgm:prSet/>
      <dgm:spPr/>
      <dgm:t>
        <a:bodyPr/>
        <a:lstStyle/>
        <a:p>
          <a:r>
            <a:rPr lang="en-GB" dirty="0"/>
            <a:t>Changing economic environment</a:t>
          </a:r>
          <a:endParaRPr lang="en-US" dirty="0"/>
        </a:p>
      </dgm:t>
    </dgm:pt>
    <dgm:pt modelId="{C1160732-1679-4480-AD93-C54EE205FA6A}" type="parTrans" cxnId="{D3B6E8D3-C1BC-496E-981F-A7D90DE3758A}">
      <dgm:prSet/>
      <dgm:spPr/>
      <dgm:t>
        <a:bodyPr/>
        <a:lstStyle/>
        <a:p>
          <a:endParaRPr lang="en-US"/>
        </a:p>
      </dgm:t>
    </dgm:pt>
    <dgm:pt modelId="{74874CD8-066E-455C-AC88-0DD1FC15FE95}" type="sibTrans" cxnId="{D3B6E8D3-C1BC-496E-981F-A7D90DE3758A}">
      <dgm:prSet/>
      <dgm:spPr/>
      <dgm:t>
        <a:bodyPr/>
        <a:lstStyle/>
        <a:p>
          <a:endParaRPr lang="en-US"/>
        </a:p>
      </dgm:t>
    </dgm:pt>
    <dgm:pt modelId="{BB29B998-11F9-40AB-9440-4101DCAAB166}">
      <dgm:prSet/>
      <dgm:spPr/>
      <dgm:t>
        <a:bodyPr/>
        <a:lstStyle/>
        <a:p>
          <a:pPr>
            <a:buNone/>
          </a:pPr>
          <a:r>
            <a:rPr lang="en-GB" dirty="0"/>
            <a:t>Moving from low interest rate / low inflation to far higher levels will impact propositions, pricing and potential customer outcomes.</a:t>
          </a:r>
          <a:endParaRPr lang="en-US" dirty="0"/>
        </a:p>
      </dgm:t>
    </dgm:pt>
    <dgm:pt modelId="{646C87C3-63FC-4319-BBEA-D8C006F1D674}" type="parTrans" cxnId="{BD9F9CA8-43FB-4B22-82D8-44C042CD152D}">
      <dgm:prSet/>
      <dgm:spPr/>
      <dgm:t>
        <a:bodyPr/>
        <a:lstStyle/>
        <a:p>
          <a:endParaRPr lang="en-US"/>
        </a:p>
      </dgm:t>
    </dgm:pt>
    <dgm:pt modelId="{A736DC84-FEA1-4060-B746-FA3DD3E69935}" type="sibTrans" cxnId="{BD9F9CA8-43FB-4B22-82D8-44C042CD152D}">
      <dgm:prSet/>
      <dgm:spPr/>
      <dgm:t>
        <a:bodyPr/>
        <a:lstStyle/>
        <a:p>
          <a:endParaRPr lang="en-US"/>
        </a:p>
      </dgm:t>
    </dgm:pt>
    <dgm:pt modelId="{2680A0AB-97D2-496A-B8A3-976813ABB1DA}">
      <dgm:prSet/>
      <dgm:spPr/>
      <dgm:t>
        <a:bodyPr/>
        <a:lstStyle/>
        <a:p>
          <a:r>
            <a:rPr lang="en-GB" dirty="0"/>
            <a:t>High level of regulatory focus</a:t>
          </a:r>
          <a:endParaRPr lang="en-US" dirty="0"/>
        </a:p>
      </dgm:t>
    </dgm:pt>
    <dgm:pt modelId="{587EA3F0-EF89-46EB-8ABD-D19C7E3FB431}" type="parTrans" cxnId="{249F0E93-0DB7-4793-9649-49B7CB08F4C1}">
      <dgm:prSet/>
      <dgm:spPr/>
      <dgm:t>
        <a:bodyPr/>
        <a:lstStyle/>
        <a:p>
          <a:endParaRPr lang="en-US"/>
        </a:p>
      </dgm:t>
    </dgm:pt>
    <dgm:pt modelId="{3792E476-8804-4A86-87D2-30F21E15B539}" type="sibTrans" cxnId="{249F0E93-0DB7-4793-9649-49B7CB08F4C1}">
      <dgm:prSet/>
      <dgm:spPr/>
      <dgm:t>
        <a:bodyPr/>
        <a:lstStyle/>
        <a:p>
          <a:endParaRPr lang="en-US"/>
        </a:p>
      </dgm:t>
    </dgm:pt>
    <dgm:pt modelId="{EB51132C-F84B-415D-85F4-CB8D6EDAC8EC}">
      <dgm:prSet/>
      <dgm:spPr/>
      <dgm:t>
        <a:bodyPr/>
        <a:lstStyle/>
        <a:p>
          <a:pPr>
            <a:buNone/>
          </a:pPr>
          <a:r>
            <a:rPr lang="en-GB" dirty="0"/>
            <a:t>PRA and FCA have been and continue to be heavily focused on this product</a:t>
          </a:r>
          <a:endParaRPr lang="en-US" dirty="0"/>
        </a:p>
      </dgm:t>
    </dgm:pt>
    <dgm:pt modelId="{4E52A39B-DC48-4FDC-97B1-5D2AD04EF9B0}" type="parTrans" cxnId="{FA9A5C8C-18F0-43ED-B959-60F7897C6505}">
      <dgm:prSet/>
      <dgm:spPr/>
      <dgm:t>
        <a:bodyPr/>
        <a:lstStyle/>
        <a:p>
          <a:endParaRPr lang="en-US"/>
        </a:p>
      </dgm:t>
    </dgm:pt>
    <dgm:pt modelId="{1C3280BF-6166-4D20-87B5-6A5F72464679}" type="sibTrans" cxnId="{FA9A5C8C-18F0-43ED-B959-60F7897C6505}">
      <dgm:prSet/>
      <dgm:spPr/>
      <dgm:t>
        <a:bodyPr/>
        <a:lstStyle/>
        <a:p>
          <a:endParaRPr lang="en-US"/>
        </a:p>
      </dgm:t>
    </dgm:pt>
    <dgm:pt modelId="{392AA7DC-E478-4608-A08B-AA7D5DB6745D}">
      <dgm:prSet/>
      <dgm:spPr/>
      <dgm:t>
        <a:bodyPr/>
        <a:lstStyle/>
        <a:p>
          <a:r>
            <a:rPr lang="en-GB" dirty="0"/>
            <a:t>Potential legacy issues</a:t>
          </a:r>
          <a:endParaRPr lang="en-US" dirty="0"/>
        </a:p>
      </dgm:t>
    </dgm:pt>
    <dgm:pt modelId="{F996C674-9260-4EC6-AC9F-DDB816B01CD7}" type="parTrans" cxnId="{E291B3A9-6B48-4975-ADAC-02ACE7C204D3}">
      <dgm:prSet/>
      <dgm:spPr/>
      <dgm:t>
        <a:bodyPr/>
        <a:lstStyle/>
        <a:p>
          <a:endParaRPr lang="en-US"/>
        </a:p>
      </dgm:t>
    </dgm:pt>
    <dgm:pt modelId="{7745F2CA-782D-4628-B064-A1B939711692}" type="sibTrans" cxnId="{E291B3A9-6B48-4975-ADAC-02ACE7C204D3}">
      <dgm:prSet/>
      <dgm:spPr/>
      <dgm:t>
        <a:bodyPr/>
        <a:lstStyle/>
        <a:p>
          <a:endParaRPr lang="en-US"/>
        </a:p>
      </dgm:t>
    </dgm:pt>
    <dgm:pt modelId="{E0EE04CA-435A-4E73-AF4B-3005B439ECAD}">
      <dgm:prSet/>
      <dgm:spPr/>
      <dgm:t>
        <a:bodyPr/>
        <a:lstStyle/>
        <a:p>
          <a:pPr>
            <a:buNone/>
          </a:pPr>
          <a:r>
            <a:rPr lang="en-GB" dirty="0"/>
            <a:t>Common with other products, although no evidence to date of significantly worse issues</a:t>
          </a:r>
          <a:endParaRPr lang="en-US" dirty="0"/>
        </a:p>
      </dgm:t>
    </dgm:pt>
    <dgm:pt modelId="{2CDD8F45-4160-4798-ABF2-AEA49DECFAB2}" type="parTrans" cxnId="{2162610D-6087-43DA-A4B9-62F01D3BB01E}">
      <dgm:prSet/>
      <dgm:spPr/>
      <dgm:t>
        <a:bodyPr/>
        <a:lstStyle/>
        <a:p>
          <a:endParaRPr lang="en-US"/>
        </a:p>
      </dgm:t>
    </dgm:pt>
    <dgm:pt modelId="{7A51FA24-14E1-4847-BFF3-1D961CE2E31F}" type="sibTrans" cxnId="{2162610D-6087-43DA-A4B9-62F01D3BB01E}">
      <dgm:prSet/>
      <dgm:spPr/>
      <dgm:t>
        <a:bodyPr/>
        <a:lstStyle/>
        <a:p>
          <a:endParaRPr lang="en-US"/>
        </a:p>
      </dgm:t>
    </dgm:pt>
    <dgm:pt modelId="{A7C0406B-E6B5-4271-9FA3-FBB255F83C33}">
      <dgm:prSet/>
      <dgm:spPr/>
      <dgm:t>
        <a:bodyPr/>
        <a:lstStyle/>
        <a:p>
          <a:r>
            <a:rPr lang="en-GB" dirty="0"/>
            <a:t>Career-long learning</a:t>
          </a:r>
          <a:endParaRPr lang="en-US" dirty="0"/>
        </a:p>
      </dgm:t>
    </dgm:pt>
    <dgm:pt modelId="{5D70B9E1-6018-4251-A48E-569F0B763348}" type="parTrans" cxnId="{7E75BEF7-691D-4707-A3F8-7D80D7FD168F}">
      <dgm:prSet/>
      <dgm:spPr/>
      <dgm:t>
        <a:bodyPr/>
        <a:lstStyle/>
        <a:p>
          <a:endParaRPr lang="en-US"/>
        </a:p>
      </dgm:t>
    </dgm:pt>
    <dgm:pt modelId="{CBF8DA72-D0DE-434F-8A0C-5B4C77B466B4}" type="sibTrans" cxnId="{7E75BEF7-691D-4707-A3F8-7D80D7FD168F}">
      <dgm:prSet/>
      <dgm:spPr/>
      <dgm:t>
        <a:bodyPr/>
        <a:lstStyle/>
        <a:p>
          <a:endParaRPr lang="en-US"/>
        </a:p>
      </dgm:t>
    </dgm:pt>
    <dgm:pt modelId="{1D192CAC-2C7E-4E0B-BD25-5360F302FFC1}">
      <dgm:prSet/>
      <dgm:spPr/>
      <dgm:t>
        <a:bodyPr/>
        <a:lstStyle/>
        <a:p>
          <a:pPr>
            <a:buNone/>
          </a:pPr>
          <a:r>
            <a:rPr lang="en-US" dirty="0"/>
            <a:t>Further support on complex illiquid assets, curation of lifelong learning material</a:t>
          </a:r>
        </a:p>
      </dgm:t>
    </dgm:pt>
    <dgm:pt modelId="{A50C0808-0631-4813-9553-974E3EB873C7}" type="parTrans" cxnId="{145C529A-FB62-443B-98C5-E5E117306030}">
      <dgm:prSet/>
      <dgm:spPr/>
      <dgm:t>
        <a:bodyPr/>
        <a:lstStyle/>
        <a:p>
          <a:endParaRPr lang="en-US"/>
        </a:p>
      </dgm:t>
    </dgm:pt>
    <dgm:pt modelId="{488F9588-017D-4A07-9DAB-BE10BA2BAB39}" type="sibTrans" cxnId="{145C529A-FB62-443B-98C5-E5E117306030}">
      <dgm:prSet/>
      <dgm:spPr/>
      <dgm:t>
        <a:bodyPr/>
        <a:lstStyle/>
        <a:p>
          <a:endParaRPr lang="en-US"/>
        </a:p>
      </dgm:t>
    </dgm:pt>
    <dgm:pt modelId="{A7655D52-7E9D-466F-A5D7-84DE6FA8B2E4}" type="pres">
      <dgm:prSet presAssocID="{2C454336-0BB5-486C-90E3-921CB87A638A}" presName="Name0" presStyleCnt="0">
        <dgm:presLayoutVars>
          <dgm:dir/>
          <dgm:animLvl val="lvl"/>
          <dgm:resizeHandles val="exact"/>
        </dgm:presLayoutVars>
      </dgm:prSet>
      <dgm:spPr/>
    </dgm:pt>
    <dgm:pt modelId="{F7E0A75A-41AE-48E4-84B7-974DBB52F4EF}" type="pres">
      <dgm:prSet presAssocID="{44A43B51-4949-4979-837C-EE46F97BC8C4}" presName="linNode" presStyleCnt="0"/>
      <dgm:spPr/>
    </dgm:pt>
    <dgm:pt modelId="{3F398A57-2DEA-40A6-B750-3EAF60D66CB7}" type="pres">
      <dgm:prSet presAssocID="{44A43B51-4949-4979-837C-EE46F97BC8C4}" presName="parentText" presStyleLbl="node1" presStyleIdx="0" presStyleCnt="6" custScaleX="180393" custScaleY="66971">
        <dgm:presLayoutVars>
          <dgm:chMax val="1"/>
          <dgm:bulletEnabled val="1"/>
        </dgm:presLayoutVars>
      </dgm:prSet>
      <dgm:spPr/>
    </dgm:pt>
    <dgm:pt modelId="{186C4D00-1D96-4199-96BE-B576A76C0F5B}" type="pres">
      <dgm:prSet presAssocID="{44A43B51-4949-4979-837C-EE46F97BC8C4}" presName="descendantText" presStyleLbl="alignAccFollowNode1" presStyleIdx="0" presStyleCnt="6" custScaleY="81196">
        <dgm:presLayoutVars>
          <dgm:bulletEnabled val="1"/>
        </dgm:presLayoutVars>
      </dgm:prSet>
      <dgm:spPr/>
    </dgm:pt>
    <dgm:pt modelId="{CE0A4041-195C-438B-9369-800B791965F3}" type="pres">
      <dgm:prSet presAssocID="{F8C10C1E-5749-40D9-8794-40FFAFAEF020}" presName="sp" presStyleCnt="0"/>
      <dgm:spPr/>
    </dgm:pt>
    <dgm:pt modelId="{858D9562-2FB2-461C-8063-FBDA5A8DB7DB}" type="pres">
      <dgm:prSet presAssocID="{DFC914FA-335D-44DA-B698-1323EBCAD56D}" presName="linNode" presStyleCnt="0"/>
      <dgm:spPr/>
    </dgm:pt>
    <dgm:pt modelId="{FD7C75EE-EB2F-46A0-8DD6-A201A02E0A99}" type="pres">
      <dgm:prSet presAssocID="{DFC914FA-335D-44DA-B698-1323EBCAD56D}" presName="parentText" presStyleLbl="node1" presStyleIdx="1" presStyleCnt="6" custScaleX="180393" custScaleY="71744">
        <dgm:presLayoutVars>
          <dgm:chMax val="1"/>
          <dgm:bulletEnabled val="1"/>
        </dgm:presLayoutVars>
      </dgm:prSet>
      <dgm:spPr/>
    </dgm:pt>
    <dgm:pt modelId="{B456C690-29A8-4B85-A05C-3528595B07F2}" type="pres">
      <dgm:prSet presAssocID="{DFC914FA-335D-44DA-B698-1323EBCAD56D}" presName="descendantText" presStyleLbl="alignAccFollowNode1" presStyleIdx="1" presStyleCnt="6" custScaleY="70035">
        <dgm:presLayoutVars>
          <dgm:bulletEnabled val="1"/>
        </dgm:presLayoutVars>
      </dgm:prSet>
      <dgm:spPr/>
    </dgm:pt>
    <dgm:pt modelId="{E76984A1-5BBD-4FC1-ACC3-96A18E6910A2}" type="pres">
      <dgm:prSet presAssocID="{0F815BBB-F48D-4A20-B620-07305DB88300}" presName="sp" presStyleCnt="0"/>
      <dgm:spPr/>
    </dgm:pt>
    <dgm:pt modelId="{C2020ECA-4F0D-48B6-9327-143C904E12D6}" type="pres">
      <dgm:prSet presAssocID="{D79B3778-9D11-42A8-B231-E162288BF00A}" presName="linNode" presStyleCnt="0"/>
      <dgm:spPr/>
    </dgm:pt>
    <dgm:pt modelId="{89294BD6-9462-4CA3-848B-DBBFFB186AAD}" type="pres">
      <dgm:prSet presAssocID="{D79B3778-9D11-42A8-B231-E162288BF00A}" presName="parentText" presStyleLbl="node1" presStyleIdx="2" presStyleCnt="6" custScaleX="180393" custScaleY="59064">
        <dgm:presLayoutVars>
          <dgm:chMax val="1"/>
          <dgm:bulletEnabled val="1"/>
        </dgm:presLayoutVars>
      </dgm:prSet>
      <dgm:spPr/>
    </dgm:pt>
    <dgm:pt modelId="{3C23813F-D422-41F2-8498-4A6FA1F70EE3}" type="pres">
      <dgm:prSet presAssocID="{D79B3778-9D11-42A8-B231-E162288BF00A}" presName="descendantText" presStyleLbl="alignAccFollowNode1" presStyleIdx="2" presStyleCnt="6" custScaleY="75137">
        <dgm:presLayoutVars>
          <dgm:bulletEnabled val="1"/>
        </dgm:presLayoutVars>
      </dgm:prSet>
      <dgm:spPr/>
    </dgm:pt>
    <dgm:pt modelId="{4AAEAEA3-CA0E-4C86-97AE-A7944250193C}" type="pres">
      <dgm:prSet presAssocID="{74874CD8-066E-455C-AC88-0DD1FC15FE95}" presName="sp" presStyleCnt="0"/>
      <dgm:spPr/>
    </dgm:pt>
    <dgm:pt modelId="{734D7021-A8EE-4F64-B0D7-E88D8ACCAE19}" type="pres">
      <dgm:prSet presAssocID="{2680A0AB-97D2-496A-B8A3-976813ABB1DA}" presName="linNode" presStyleCnt="0"/>
      <dgm:spPr/>
    </dgm:pt>
    <dgm:pt modelId="{28611AFC-7A9D-4500-984B-D60E3BA6B01F}" type="pres">
      <dgm:prSet presAssocID="{2680A0AB-97D2-496A-B8A3-976813ABB1DA}" presName="parentText" presStyleLbl="node1" presStyleIdx="3" presStyleCnt="6" custScaleX="180394" custScaleY="63357">
        <dgm:presLayoutVars>
          <dgm:chMax val="1"/>
          <dgm:bulletEnabled val="1"/>
        </dgm:presLayoutVars>
      </dgm:prSet>
      <dgm:spPr/>
    </dgm:pt>
    <dgm:pt modelId="{EE05D272-504F-4E9D-9A43-AF5165A74408}" type="pres">
      <dgm:prSet presAssocID="{2680A0AB-97D2-496A-B8A3-976813ABB1DA}" presName="descendantText" presStyleLbl="alignAccFollowNode1" presStyleIdx="3" presStyleCnt="6" custScaleY="70815">
        <dgm:presLayoutVars>
          <dgm:bulletEnabled val="1"/>
        </dgm:presLayoutVars>
      </dgm:prSet>
      <dgm:spPr/>
    </dgm:pt>
    <dgm:pt modelId="{208A80D7-009F-4065-BAF0-04DB3A4C2F14}" type="pres">
      <dgm:prSet presAssocID="{3792E476-8804-4A86-87D2-30F21E15B539}" presName="sp" presStyleCnt="0"/>
      <dgm:spPr/>
    </dgm:pt>
    <dgm:pt modelId="{1554FA9B-98AD-4115-805B-E74D10D6B190}" type="pres">
      <dgm:prSet presAssocID="{392AA7DC-E478-4608-A08B-AA7D5DB6745D}" presName="linNode" presStyleCnt="0"/>
      <dgm:spPr/>
    </dgm:pt>
    <dgm:pt modelId="{D170D750-CAEB-4788-9D01-EE1A5F948674}" type="pres">
      <dgm:prSet presAssocID="{392AA7DC-E478-4608-A08B-AA7D5DB6745D}" presName="parentText" presStyleLbl="node1" presStyleIdx="4" presStyleCnt="6" custScaleX="180394" custScaleY="64754">
        <dgm:presLayoutVars>
          <dgm:chMax val="1"/>
          <dgm:bulletEnabled val="1"/>
        </dgm:presLayoutVars>
      </dgm:prSet>
      <dgm:spPr/>
    </dgm:pt>
    <dgm:pt modelId="{1FCCF15C-11A4-452D-8347-36551F2683B0}" type="pres">
      <dgm:prSet presAssocID="{392AA7DC-E478-4608-A08B-AA7D5DB6745D}" presName="descendantText" presStyleLbl="alignAccFollowNode1" presStyleIdx="4" presStyleCnt="6" custScaleY="58999">
        <dgm:presLayoutVars>
          <dgm:bulletEnabled val="1"/>
        </dgm:presLayoutVars>
      </dgm:prSet>
      <dgm:spPr/>
    </dgm:pt>
    <dgm:pt modelId="{1A29B057-FE02-4C6A-8695-6F8E26BC871A}" type="pres">
      <dgm:prSet presAssocID="{7745F2CA-782D-4628-B064-A1B939711692}" presName="sp" presStyleCnt="0"/>
      <dgm:spPr/>
    </dgm:pt>
    <dgm:pt modelId="{2DB5676D-0A39-4243-A209-D8C34DE358E2}" type="pres">
      <dgm:prSet presAssocID="{A7C0406B-E6B5-4271-9FA3-FBB255F83C33}" presName="linNode" presStyleCnt="0"/>
      <dgm:spPr/>
    </dgm:pt>
    <dgm:pt modelId="{BE9516C4-9018-4FA6-9AEC-B2B6B6331169}" type="pres">
      <dgm:prSet presAssocID="{A7C0406B-E6B5-4271-9FA3-FBB255F83C33}" presName="parentText" presStyleLbl="node1" presStyleIdx="5" presStyleCnt="6" custScaleX="180393" custScaleY="56521">
        <dgm:presLayoutVars>
          <dgm:chMax val="1"/>
          <dgm:bulletEnabled val="1"/>
        </dgm:presLayoutVars>
      </dgm:prSet>
      <dgm:spPr/>
    </dgm:pt>
    <dgm:pt modelId="{BE2163A3-CED2-416D-897C-AE52F4C3D037}" type="pres">
      <dgm:prSet presAssocID="{A7C0406B-E6B5-4271-9FA3-FBB255F83C33}" presName="descendantText" presStyleLbl="alignAccFollowNode1" presStyleIdx="5" presStyleCnt="6" custScaleY="47600">
        <dgm:presLayoutVars>
          <dgm:bulletEnabled val="1"/>
        </dgm:presLayoutVars>
      </dgm:prSet>
      <dgm:spPr/>
    </dgm:pt>
  </dgm:ptLst>
  <dgm:cxnLst>
    <dgm:cxn modelId="{2162610D-6087-43DA-A4B9-62F01D3BB01E}" srcId="{392AA7DC-E478-4608-A08B-AA7D5DB6745D}" destId="{E0EE04CA-435A-4E73-AF4B-3005B439ECAD}" srcOrd="0" destOrd="0" parTransId="{2CDD8F45-4160-4798-ABF2-AEA49DECFAB2}" sibTransId="{7A51FA24-14E1-4847-BFF3-1D961CE2E31F}"/>
    <dgm:cxn modelId="{0C143F1A-6E78-4E03-94A3-5436D7BA181F}" type="presOf" srcId="{2C454336-0BB5-486C-90E3-921CB87A638A}" destId="{A7655D52-7E9D-466F-A5D7-84DE6FA8B2E4}" srcOrd="0" destOrd="0" presId="urn:microsoft.com/office/officeart/2005/8/layout/vList5"/>
    <dgm:cxn modelId="{639E4520-2CDC-43DF-BE69-1F2FC66E3DDB}" type="presOf" srcId="{D79B3778-9D11-42A8-B231-E162288BF00A}" destId="{89294BD6-9462-4CA3-848B-DBBFFB186AAD}" srcOrd="0" destOrd="0" presId="urn:microsoft.com/office/officeart/2005/8/layout/vList5"/>
    <dgm:cxn modelId="{D58B6329-6086-45B9-89F2-57D7FF8F6304}" type="presOf" srcId="{A7C0406B-E6B5-4271-9FA3-FBB255F83C33}" destId="{BE9516C4-9018-4FA6-9AEC-B2B6B6331169}" srcOrd="0" destOrd="0" presId="urn:microsoft.com/office/officeart/2005/8/layout/vList5"/>
    <dgm:cxn modelId="{42FD4943-7AD6-4ADA-A25E-1FE5A36FB7C1}" type="presOf" srcId="{E0EE04CA-435A-4E73-AF4B-3005B439ECAD}" destId="{1FCCF15C-11A4-452D-8347-36551F2683B0}" srcOrd="0" destOrd="0" presId="urn:microsoft.com/office/officeart/2005/8/layout/vList5"/>
    <dgm:cxn modelId="{71E9414B-5AD1-4C45-B681-3D048A2BC89B}" type="presOf" srcId="{DFC914FA-335D-44DA-B698-1323EBCAD56D}" destId="{FD7C75EE-EB2F-46A0-8DD6-A201A02E0A99}" srcOrd="0" destOrd="0" presId="urn:microsoft.com/office/officeart/2005/8/layout/vList5"/>
    <dgm:cxn modelId="{B0F8806B-9358-4828-80CB-F2BE0424A137}" srcId="{2C454336-0BB5-486C-90E3-921CB87A638A}" destId="{44A43B51-4949-4979-837C-EE46F97BC8C4}" srcOrd="0" destOrd="0" parTransId="{2DE74EEE-F908-474B-A54F-EA7891F322B7}" sibTransId="{F8C10C1E-5749-40D9-8794-40FFAFAEF020}"/>
    <dgm:cxn modelId="{65DB966D-50B6-4648-984B-CA2C66AC2963}" type="presOf" srcId="{2680A0AB-97D2-496A-B8A3-976813ABB1DA}" destId="{28611AFC-7A9D-4500-984B-D60E3BA6B01F}" srcOrd="0" destOrd="0" presId="urn:microsoft.com/office/officeart/2005/8/layout/vList5"/>
    <dgm:cxn modelId="{D546D670-E31A-4CA6-BA7E-C9D51EE289B5}" type="presOf" srcId="{EB51132C-F84B-415D-85F4-CB8D6EDAC8EC}" destId="{EE05D272-504F-4E9D-9A43-AF5165A74408}" srcOrd="0" destOrd="0" presId="urn:microsoft.com/office/officeart/2005/8/layout/vList5"/>
    <dgm:cxn modelId="{22037773-214F-4063-A6B5-8CBB1CD5D6BA}" type="presOf" srcId="{48AF4BB5-3CF9-44A4-81C1-68879DB39475}" destId="{B456C690-29A8-4B85-A05C-3528595B07F2}" srcOrd="0" destOrd="0" presId="urn:microsoft.com/office/officeart/2005/8/layout/vList5"/>
    <dgm:cxn modelId="{2DC5FA53-1F96-4265-A289-2CEF8CC81339}" type="presOf" srcId="{1D192CAC-2C7E-4E0B-BD25-5360F302FFC1}" destId="{BE2163A3-CED2-416D-897C-AE52F4C3D037}" srcOrd="0" destOrd="0" presId="urn:microsoft.com/office/officeart/2005/8/layout/vList5"/>
    <dgm:cxn modelId="{99F3975A-6685-4400-8390-FE63528BCA32}" type="presOf" srcId="{BB29B998-11F9-40AB-9440-4101DCAAB166}" destId="{3C23813F-D422-41F2-8498-4A6FA1F70EE3}" srcOrd="0" destOrd="0" presId="urn:microsoft.com/office/officeart/2005/8/layout/vList5"/>
    <dgm:cxn modelId="{FA9A5C8C-18F0-43ED-B959-60F7897C6505}" srcId="{2680A0AB-97D2-496A-B8A3-976813ABB1DA}" destId="{EB51132C-F84B-415D-85F4-CB8D6EDAC8EC}" srcOrd="0" destOrd="0" parTransId="{4E52A39B-DC48-4FDC-97B1-5D2AD04EF9B0}" sibTransId="{1C3280BF-6166-4D20-87B5-6A5F72464679}"/>
    <dgm:cxn modelId="{249F0E93-0DB7-4793-9649-49B7CB08F4C1}" srcId="{2C454336-0BB5-486C-90E3-921CB87A638A}" destId="{2680A0AB-97D2-496A-B8A3-976813ABB1DA}" srcOrd="3" destOrd="0" parTransId="{587EA3F0-EF89-46EB-8ABD-D19C7E3FB431}" sibTransId="{3792E476-8804-4A86-87D2-30F21E15B539}"/>
    <dgm:cxn modelId="{81D9C399-2C3A-4A6E-BD17-3A0939607591}" type="presOf" srcId="{95FBDDA8-DFD5-4C4A-A181-28A1A93BE329}" destId="{186C4D00-1D96-4199-96BE-B576A76C0F5B}" srcOrd="0" destOrd="0" presId="urn:microsoft.com/office/officeart/2005/8/layout/vList5"/>
    <dgm:cxn modelId="{145C529A-FB62-443B-98C5-E5E117306030}" srcId="{A7C0406B-E6B5-4271-9FA3-FBB255F83C33}" destId="{1D192CAC-2C7E-4E0B-BD25-5360F302FFC1}" srcOrd="0" destOrd="0" parTransId="{A50C0808-0631-4813-9553-974E3EB873C7}" sibTransId="{488F9588-017D-4A07-9DAB-BE10BA2BAB39}"/>
    <dgm:cxn modelId="{8A6CB69C-5167-4547-9490-8E57A4AE27B8}" type="presOf" srcId="{392AA7DC-E478-4608-A08B-AA7D5DB6745D}" destId="{D170D750-CAEB-4788-9D01-EE1A5F948674}" srcOrd="0" destOrd="0" presId="urn:microsoft.com/office/officeart/2005/8/layout/vList5"/>
    <dgm:cxn modelId="{BD9F9CA8-43FB-4B22-82D8-44C042CD152D}" srcId="{D79B3778-9D11-42A8-B231-E162288BF00A}" destId="{BB29B998-11F9-40AB-9440-4101DCAAB166}" srcOrd="0" destOrd="0" parTransId="{646C87C3-63FC-4319-BBEA-D8C006F1D674}" sibTransId="{A736DC84-FEA1-4060-B746-FA3DD3E69935}"/>
    <dgm:cxn modelId="{E291B3A9-6B48-4975-ADAC-02ACE7C204D3}" srcId="{2C454336-0BB5-486C-90E3-921CB87A638A}" destId="{392AA7DC-E478-4608-A08B-AA7D5DB6745D}" srcOrd="4" destOrd="0" parTransId="{F996C674-9260-4EC6-AC9F-DDB816B01CD7}" sibTransId="{7745F2CA-782D-4628-B064-A1B939711692}"/>
    <dgm:cxn modelId="{1E8983AC-4F51-4135-999E-7CC1A84272DE}" srcId="{2C454336-0BB5-486C-90E3-921CB87A638A}" destId="{DFC914FA-335D-44DA-B698-1323EBCAD56D}" srcOrd="1" destOrd="0" parTransId="{FE14F8CD-7C62-44F2-87AB-0C6A2EB01B28}" sibTransId="{0F815BBB-F48D-4A20-B620-07305DB88300}"/>
    <dgm:cxn modelId="{C46DD0BA-F9A8-4668-859A-A18B84F0ECE0}" srcId="{DFC914FA-335D-44DA-B698-1323EBCAD56D}" destId="{48AF4BB5-3CF9-44A4-81C1-68879DB39475}" srcOrd="0" destOrd="0" parTransId="{A7C38F03-996B-4646-85B2-A30AEF9E85B4}" sibTransId="{81A5E657-4873-4A5F-BB8E-31FAD5C74E10}"/>
    <dgm:cxn modelId="{D3B6E8D3-C1BC-496E-981F-A7D90DE3758A}" srcId="{2C454336-0BB5-486C-90E3-921CB87A638A}" destId="{D79B3778-9D11-42A8-B231-E162288BF00A}" srcOrd="2" destOrd="0" parTransId="{C1160732-1679-4480-AD93-C54EE205FA6A}" sibTransId="{74874CD8-066E-455C-AC88-0DD1FC15FE95}"/>
    <dgm:cxn modelId="{E804DDEB-D319-4577-9583-955FCDAC8DB5}" srcId="{44A43B51-4949-4979-837C-EE46F97BC8C4}" destId="{95FBDDA8-DFD5-4C4A-A181-28A1A93BE329}" srcOrd="0" destOrd="0" parTransId="{5E99F1D8-185F-4AC5-A2D6-A941A2EE8532}" sibTransId="{CF5C684B-A523-4136-84FE-6BE3CE994366}"/>
    <dgm:cxn modelId="{3CF9EBEB-32CE-4975-89C5-67D072BC5362}" type="presOf" srcId="{44A43B51-4949-4979-837C-EE46F97BC8C4}" destId="{3F398A57-2DEA-40A6-B750-3EAF60D66CB7}" srcOrd="0" destOrd="0" presId="urn:microsoft.com/office/officeart/2005/8/layout/vList5"/>
    <dgm:cxn modelId="{7E75BEF7-691D-4707-A3F8-7D80D7FD168F}" srcId="{2C454336-0BB5-486C-90E3-921CB87A638A}" destId="{A7C0406B-E6B5-4271-9FA3-FBB255F83C33}" srcOrd="5" destOrd="0" parTransId="{5D70B9E1-6018-4251-A48E-569F0B763348}" sibTransId="{CBF8DA72-D0DE-434F-8A0C-5B4C77B466B4}"/>
    <dgm:cxn modelId="{A3DFEAAB-4867-4A59-AE40-BB3AEB84B51A}" type="presParOf" srcId="{A7655D52-7E9D-466F-A5D7-84DE6FA8B2E4}" destId="{F7E0A75A-41AE-48E4-84B7-974DBB52F4EF}" srcOrd="0" destOrd="0" presId="urn:microsoft.com/office/officeart/2005/8/layout/vList5"/>
    <dgm:cxn modelId="{C52C5B4A-A063-4C16-8FB1-CC7B28D1E96F}" type="presParOf" srcId="{F7E0A75A-41AE-48E4-84B7-974DBB52F4EF}" destId="{3F398A57-2DEA-40A6-B750-3EAF60D66CB7}" srcOrd="0" destOrd="0" presId="urn:microsoft.com/office/officeart/2005/8/layout/vList5"/>
    <dgm:cxn modelId="{0861D7F2-4624-482E-81E9-481296604942}" type="presParOf" srcId="{F7E0A75A-41AE-48E4-84B7-974DBB52F4EF}" destId="{186C4D00-1D96-4199-96BE-B576A76C0F5B}" srcOrd="1" destOrd="0" presId="urn:microsoft.com/office/officeart/2005/8/layout/vList5"/>
    <dgm:cxn modelId="{D8AB00BD-3DA8-4C23-B3A6-42AB851C6E7C}" type="presParOf" srcId="{A7655D52-7E9D-466F-A5D7-84DE6FA8B2E4}" destId="{CE0A4041-195C-438B-9369-800B791965F3}" srcOrd="1" destOrd="0" presId="urn:microsoft.com/office/officeart/2005/8/layout/vList5"/>
    <dgm:cxn modelId="{AF3A132D-FD5D-4760-9963-293A695D43EA}" type="presParOf" srcId="{A7655D52-7E9D-466F-A5D7-84DE6FA8B2E4}" destId="{858D9562-2FB2-461C-8063-FBDA5A8DB7DB}" srcOrd="2" destOrd="0" presId="urn:microsoft.com/office/officeart/2005/8/layout/vList5"/>
    <dgm:cxn modelId="{007D1138-DF06-4D86-8393-758A03EECAD9}" type="presParOf" srcId="{858D9562-2FB2-461C-8063-FBDA5A8DB7DB}" destId="{FD7C75EE-EB2F-46A0-8DD6-A201A02E0A99}" srcOrd="0" destOrd="0" presId="urn:microsoft.com/office/officeart/2005/8/layout/vList5"/>
    <dgm:cxn modelId="{D8B957FF-1796-45D7-A9EC-ACCC09AC73A4}" type="presParOf" srcId="{858D9562-2FB2-461C-8063-FBDA5A8DB7DB}" destId="{B456C690-29A8-4B85-A05C-3528595B07F2}" srcOrd="1" destOrd="0" presId="urn:microsoft.com/office/officeart/2005/8/layout/vList5"/>
    <dgm:cxn modelId="{56FEF4EB-833C-4CF6-8A67-58E65EB1C107}" type="presParOf" srcId="{A7655D52-7E9D-466F-A5D7-84DE6FA8B2E4}" destId="{E76984A1-5BBD-4FC1-ACC3-96A18E6910A2}" srcOrd="3" destOrd="0" presId="urn:microsoft.com/office/officeart/2005/8/layout/vList5"/>
    <dgm:cxn modelId="{45EF58FB-0C07-4A6E-A805-FC09512402BA}" type="presParOf" srcId="{A7655D52-7E9D-466F-A5D7-84DE6FA8B2E4}" destId="{C2020ECA-4F0D-48B6-9327-143C904E12D6}" srcOrd="4" destOrd="0" presId="urn:microsoft.com/office/officeart/2005/8/layout/vList5"/>
    <dgm:cxn modelId="{D5FD7AFB-00B2-47F5-8F51-F86E88C1CFCF}" type="presParOf" srcId="{C2020ECA-4F0D-48B6-9327-143C904E12D6}" destId="{89294BD6-9462-4CA3-848B-DBBFFB186AAD}" srcOrd="0" destOrd="0" presId="urn:microsoft.com/office/officeart/2005/8/layout/vList5"/>
    <dgm:cxn modelId="{6639E0EE-34C8-4993-94F7-CB8BE9B55F8D}" type="presParOf" srcId="{C2020ECA-4F0D-48B6-9327-143C904E12D6}" destId="{3C23813F-D422-41F2-8498-4A6FA1F70EE3}" srcOrd="1" destOrd="0" presId="urn:microsoft.com/office/officeart/2005/8/layout/vList5"/>
    <dgm:cxn modelId="{E45370AC-0FCF-430A-A2B8-07DF6D0E0CEE}" type="presParOf" srcId="{A7655D52-7E9D-466F-A5D7-84DE6FA8B2E4}" destId="{4AAEAEA3-CA0E-4C86-97AE-A7944250193C}" srcOrd="5" destOrd="0" presId="urn:microsoft.com/office/officeart/2005/8/layout/vList5"/>
    <dgm:cxn modelId="{554C8AD8-8EE2-498A-9471-2F720C16E6DA}" type="presParOf" srcId="{A7655D52-7E9D-466F-A5D7-84DE6FA8B2E4}" destId="{734D7021-A8EE-4F64-B0D7-E88D8ACCAE19}" srcOrd="6" destOrd="0" presId="urn:microsoft.com/office/officeart/2005/8/layout/vList5"/>
    <dgm:cxn modelId="{62BF8016-3619-4BD7-A700-8D8457DC800D}" type="presParOf" srcId="{734D7021-A8EE-4F64-B0D7-E88D8ACCAE19}" destId="{28611AFC-7A9D-4500-984B-D60E3BA6B01F}" srcOrd="0" destOrd="0" presId="urn:microsoft.com/office/officeart/2005/8/layout/vList5"/>
    <dgm:cxn modelId="{DB408F73-FFC3-41D2-B85F-DE6A19F38FA5}" type="presParOf" srcId="{734D7021-A8EE-4F64-B0D7-E88D8ACCAE19}" destId="{EE05D272-504F-4E9D-9A43-AF5165A74408}" srcOrd="1" destOrd="0" presId="urn:microsoft.com/office/officeart/2005/8/layout/vList5"/>
    <dgm:cxn modelId="{D93D3B92-5FF9-4BA2-A817-38654FD8076F}" type="presParOf" srcId="{A7655D52-7E9D-466F-A5D7-84DE6FA8B2E4}" destId="{208A80D7-009F-4065-BAF0-04DB3A4C2F14}" srcOrd="7" destOrd="0" presId="urn:microsoft.com/office/officeart/2005/8/layout/vList5"/>
    <dgm:cxn modelId="{E64859A7-BC2B-45C9-847B-80DA64804C5F}" type="presParOf" srcId="{A7655D52-7E9D-466F-A5D7-84DE6FA8B2E4}" destId="{1554FA9B-98AD-4115-805B-E74D10D6B190}" srcOrd="8" destOrd="0" presId="urn:microsoft.com/office/officeart/2005/8/layout/vList5"/>
    <dgm:cxn modelId="{3EF9B247-7EF3-4424-800E-A083126ECE69}" type="presParOf" srcId="{1554FA9B-98AD-4115-805B-E74D10D6B190}" destId="{D170D750-CAEB-4788-9D01-EE1A5F948674}" srcOrd="0" destOrd="0" presId="urn:microsoft.com/office/officeart/2005/8/layout/vList5"/>
    <dgm:cxn modelId="{D9A5FEA2-C46A-4173-BA5D-3BF2A785C019}" type="presParOf" srcId="{1554FA9B-98AD-4115-805B-E74D10D6B190}" destId="{1FCCF15C-11A4-452D-8347-36551F2683B0}" srcOrd="1" destOrd="0" presId="urn:microsoft.com/office/officeart/2005/8/layout/vList5"/>
    <dgm:cxn modelId="{20557C69-7B9E-4903-8F29-EDB79B6D754E}" type="presParOf" srcId="{A7655D52-7E9D-466F-A5D7-84DE6FA8B2E4}" destId="{1A29B057-FE02-4C6A-8695-6F8E26BC871A}" srcOrd="9" destOrd="0" presId="urn:microsoft.com/office/officeart/2005/8/layout/vList5"/>
    <dgm:cxn modelId="{D24849C2-76A6-4312-8FA3-66A61C97988A}" type="presParOf" srcId="{A7655D52-7E9D-466F-A5D7-84DE6FA8B2E4}" destId="{2DB5676D-0A39-4243-A209-D8C34DE358E2}" srcOrd="10" destOrd="0" presId="urn:microsoft.com/office/officeart/2005/8/layout/vList5"/>
    <dgm:cxn modelId="{90C18FD3-8C84-4E7A-993B-136A09D8AE13}" type="presParOf" srcId="{2DB5676D-0A39-4243-A209-D8C34DE358E2}" destId="{BE9516C4-9018-4FA6-9AEC-B2B6B6331169}" srcOrd="0" destOrd="0" presId="urn:microsoft.com/office/officeart/2005/8/layout/vList5"/>
    <dgm:cxn modelId="{992FD0E4-7F2F-402B-B41B-746276E55977}" type="presParOf" srcId="{2DB5676D-0A39-4243-A209-D8C34DE358E2}" destId="{BE2163A3-CED2-416D-897C-AE52F4C3D03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F0EA16-BB69-47D9-87F3-66CCB1A5758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F6F73906-3A42-4319-91DC-AAE853EC7856}">
      <dgm:prSet phldrT="[Text]"/>
      <dgm:spPr/>
      <dgm:t>
        <a:bodyPr/>
        <a:lstStyle/>
        <a:p>
          <a:r>
            <a:rPr lang="en-GB" dirty="0"/>
            <a:t>Actuaries highly involved in equity release proposition and pricing work</a:t>
          </a:r>
        </a:p>
      </dgm:t>
    </dgm:pt>
    <dgm:pt modelId="{A866FD9D-6902-474F-8B8C-A07F6CD2BF41}" type="parTrans" cxnId="{E5A05DCB-8C96-4306-AF85-8E8EAF733748}">
      <dgm:prSet/>
      <dgm:spPr/>
      <dgm:t>
        <a:bodyPr/>
        <a:lstStyle/>
        <a:p>
          <a:endParaRPr lang="en-GB"/>
        </a:p>
      </dgm:t>
    </dgm:pt>
    <dgm:pt modelId="{21182B37-829C-4CD1-AD54-DEAF036507FD}" type="sibTrans" cxnId="{E5A05DCB-8C96-4306-AF85-8E8EAF733748}">
      <dgm:prSet/>
      <dgm:spPr/>
      <dgm:t>
        <a:bodyPr/>
        <a:lstStyle/>
        <a:p>
          <a:endParaRPr lang="en-GB"/>
        </a:p>
      </dgm:t>
    </dgm:pt>
    <dgm:pt modelId="{8B6EA9D3-6A8E-4128-9FDD-85EC3792CBFD}">
      <dgm:prSet phldrT="[Text]"/>
      <dgm:spPr/>
      <dgm:t>
        <a:bodyPr/>
        <a:lstStyle/>
        <a:p>
          <a:r>
            <a:rPr lang="en-GB" dirty="0"/>
            <a:t>Senior Manager roles means influence on outcomes and oversight </a:t>
          </a:r>
        </a:p>
      </dgm:t>
    </dgm:pt>
    <dgm:pt modelId="{34D4BE36-6C78-4CD3-BA9D-2E3708076010}" type="parTrans" cxnId="{DA0DA96E-04A4-4078-B024-40E5D5E67E1B}">
      <dgm:prSet/>
      <dgm:spPr/>
      <dgm:t>
        <a:bodyPr/>
        <a:lstStyle/>
        <a:p>
          <a:endParaRPr lang="en-GB"/>
        </a:p>
      </dgm:t>
    </dgm:pt>
    <dgm:pt modelId="{38A84101-97F3-47AA-A207-23A5E8B282C6}" type="sibTrans" cxnId="{DA0DA96E-04A4-4078-B024-40E5D5E67E1B}">
      <dgm:prSet/>
      <dgm:spPr/>
      <dgm:t>
        <a:bodyPr/>
        <a:lstStyle/>
        <a:p>
          <a:endParaRPr lang="en-GB"/>
        </a:p>
      </dgm:t>
    </dgm:pt>
    <dgm:pt modelId="{64157346-D3CA-4984-B124-9DD576614632}">
      <dgm:prSet phldrT="[Text]"/>
      <dgm:spPr/>
      <dgm:t>
        <a:bodyPr/>
        <a:lstStyle/>
        <a:p>
          <a:r>
            <a:rPr lang="en-GB" dirty="0"/>
            <a:t>Chief Actuary (team) tends to be in an oversight capacity</a:t>
          </a:r>
        </a:p>
      </dgm:t>
    </dgm:pt>
    <dgm:pt modelId="{79BE5FEB-238E-4353-A2F0-E152BE07EBAF}" type="parTrans" cxnId="{02CA8634-FC5A-4CF5-9FDA-7972389EC576}">
      <dgm:prSet/>
      <dgm:spPr/>
      <dgm:t>
        <a:bodyPr/>
        <a:lstStyle/>
        <a:p>
          <a:endParaRPr lang="en-GB"/>
        </a:p>
      </dgm:t>
    </dgm:pt>
    <dgm:pt modelId="{7D674F33-CF30-494A-88F1-6E484FB110D3}" type="sibTrans" cxnId="{02CA8634-FC5A-4CF5-9FDA-7972389EC576}">
      <dgm:prSet/>
      <dgm:spPr/>
      <dgm:t>
        <a:bodyPr/>
        <a:lstStyle/>
        <a:p>
          <a:endParaRPr lang="en-GB"/>
        </a:p>
      </dgm:t>
    </dgm:pt>
    <dgm:pt modelId="{7C2280A1-DEF7-4C4E-97DD-6B782EED04FC}">
      <dgm:prSet phldrT="[Text]"/>
      <dgm:spPr/>
      <dgm:t>
        <a:bodyPr/>
        <a:lstStyle/>
        <a:p>
          <a:r>
            <a:rPr lang="en-GB" dirty="0"/>
            <a:t>Examples of actuaries with overall responsibility for pricing and/or propositions</a:t>
          </a:r>
        </a:p>
      </dgm:t>
    </dgm:pt>
    <dgm:pt modelId="{3495AFB7-5859-4DBF-8FC0-226DBA2E08B4}" type="parTrans" cxnId="{582B1419-EB43-40F2-B18A-D9B819E634DB}">
      <dgm:prSet/>
      <dgm:spPr/>
      <dgm:t>
        <a:bodyPr/>
        <a:lstStyle/>
        <a:p>
          <a:endParaRPr lang="en-GB"/>
        </a:p>
      </dgm:t>
    </dgm:pt>
    <dgm:pt modelId="{90758A8E-E5E2-4FC1-AD2F-CC4BF570C6B3}" type="sibTrans" cxnId="{582B1419-EB43-40F2-B18A-D9B819E634DB}">
      <dgm:prSet/>
      <dgm:spPr/>
      <dgm:t>
        <a:bodyPr/>
        <a:lstStyle/>
        <a:p>
          <a:endParaRPr lang="en-GB"/>
        </a:p>
      </dgm:t>
    </dgm:pt>
    <dgm:pt modelId="{511D128F-7737-40C8-ADBE-02CB3F3DFFAD}">
      <dgm:prSet phldrT="[Text]"/>
      <dgm:spPr/>
      <dgm:t>
        <a:bodyPr/>
        <a:lstStyle/>
        <a:p>
          <a:r>
            <a:rPr lang="en-GB" dirty="0"/>
            <a:t>TAS considered applicable to pricing work</a:t>
          </a:r>
        </a:p>
      </dgm:t>
    </dgm:pt>
    <dgm:pt modelId="{7CE2311F-8401-4B63-882F-7BACDD36DDE5}" type="parTrans" cxnId="{C342807E-F6A7-46B5-A2F2-3895D9FB8DA4}">
      <dgm:prSet/>
      <dgm:spPr/>
      <dgm:t>
        <a:bodyPr/>
        <a:lstStyle/>
        <a:p>
          <a:endParaRPr lang="en-GB"/>
        </a:p>
      </dgm:t>
    </dgm:pt>
    <dgm:pt modelId="{96CB15A8-2748-4B62-8428-66A22050D1EA}" type="sibTrans" cxnId="{C342807E-F6A7-46B5-A2F2-3895D9FB8DA4}">
      <dgm:prSet/>
      <dgm:spPr/>
      <dgm:t>
        <a:bodyPr/>
        <a:lstStyle/>
        <a:p>
          <a:endParaRPr lang="en-GB"/>
        </a:p>
      </dgm:t>
    </dgm:pt>
    <dgm:pt modelId="{5B7011DC-666B-4EC4-8272-DB94B96FFE71}">
      <dgm:prSet/>
      <dgm:spPr/>
      <dgm:t>
        <a:bodyPr/>
        <a:lstStyle/>
        <a:p>
          <a:r>
            <a:rPr lang="en-GB" dirty="0"/>
            <a:t>Customer treatment, investment, and property underwriting specialists</a:t>
          </a:r>
        </a:p>
      </dgm:t>
    </dgm:pt>
    <dgm:pt modelId="{5C058B75-B8D1-40EF-B2FA-CB3BD8859F8A}" type="parTrans" cxnId="{BD9E5A21-9626-40AD-BB1C-9796B4B170B0}">
      <dgm:prSet/>
      <dgm:spPr/>
      <dgm:t>
        <a:bodyPr/>
        <a:lstStyle/>
        <a:p>
          <a:endParaRPr lang="en-GB"/>
        </a:p>
      </dgm:t>
    </dgm:pt>
    <dgm:pt modelId="{62C13E8F-DD22-4279-9109-12B10EAD75D2}" type="sibTrans" cxnId="{BD9E5A21-9626-40AD-BB1C-9796B4B170B0}">
      <dgm:prSet/>
      <dgm:spPr/>
      <dgm:t>
        <a:bodyPr/>
        <a:lstStyle/>
        <a:p>
          <a:endParaRPr lang="en-GB"/>
        </a:p>
      </dgm:t>
    </dgm:pt>
    <dgm:pt modelId="{607FC46D-837D-48B7-8091-2383B8394A00}">
      <dgm:prSet/>
      <dgm:spPr/>
      <dgm:t>
        <a:bodyPr/>
        <a:lstStyle/>
        <a:p>
          <a:r>
            <a:rPr lang="en-GB" dirty="0"/>
            <a:t>Actuarial standards provide good framework for pricing work</a:t>
          </a:r>
        </a:p>
      </dgm:t>
    </dgm:pt>
    <dgm:pt modelId="{E61DB1B0-0C35-49BA-AA2E-3D4D896DC625}" type="parTrans" cxnId="{72AB7DDC-1197-4C88-99F1-60D4A5CE9703}">
      <dgm:prSet/>
      <dgm:spPr/>
      <dgm:t>
        <a:bodyPr/>
        <a:lstStyle/>
        <a:p>
          <a:endParaRPr lang="en-GB"/>
        </a:p>
      </dgm:t>
    </dgm:pt>
    <dgm:pt modelId="{B88CBDD5-2E05-438E-B217-8295784965D1}" type="sibTrans" cxnId="{72AB7DDC-1197-4C88-99F1-60D4A5CE9703}">
      <dgm:prSet/>
      <dgm:spPr/>
      <dgm:t>
        <a:bodyPr/>
        <a:lstStyle/>
        <a:p>
          <a:endParaRPr lang="en-GB"/>
        </a:p>
      </dgm:t>
    </dgm:pt>
    <dgm:pt modelId="{22EABBD7-8A65-487D-9558-D4077BAF48FE}">
      <dgm:prSet/>
      <dgm:spPr/>
      <dgm:t>
        <a:bodyPr/>
        <a:lstStyle/>
        <a:p>
          <a:r>
            <a:rPr lang="en-GB" dirty="0"/>
            <a:t>Strong customer focus, but compliance responsibility tends not to lie with actuaries</a:t>
          </a:r>
        </a:p>
      </dgm:t>
    </dgm:pt>
    <dgm:pt modelId="{977005EC-DFE1-478E-AB6E-0A523DA76DE3}" type="parTrans" cxnId="{E7D2B5F4-7A6D-4EB7-BD1C-5B8240EA7BA6}">
      <dgm:prSet/>
      <dgm:spPr/>
      <dgm:t>
        <a:bodyPr/>
        <a:lstStyle/>
        <a:p>
          <a:endParaRPr lang="en-GB"/>
        </a:p>
      </dgm:t>
    </dgm:pt>
    <dgm:pt modelId="{F0EA50F4-7793-433B-8D5D-5BF4077239EE}" type="sibTrans" cxnId="{E7D2B5F4-7A6D-4EB7-BD1C-5B8240EA7BA6}">
      <dgm:prSet/>
      <dgm:spPr/>
      <dgm:t>
        <a:bodyPr/>
        <a:lstStyle/>
        <a:p>
          <a:endParaRPr lang="en-GB"/>
        </a:p>
      </dgm:t>
    </dgm:pt>
    <dgm:pt modelId="{7DB86B88-8D94-4FBB-89B9-F431654E3B5E}" type="pres">
      <dgm:prSet presAssocID="{6CF0EA16-BB69-47D9-87F3-66CCB1A57583}" presName="diagram" presStyleCnt="0">
        <dgm:presLayoutVars>
          <dgm:dir/>
          <dgm:resizeHandles val="exact"/>
        </dgm:presLayoutVars>
      </dgm:prSet>
      <dgm:spPr/>
    </dgm:pt>
    <dgm:pt modelId="{93FC2ABA-04C1-454F-BA59-37AE10D7CFBB}" type="pres">
      <dgm:prSet presAssocID="{F6F73906-3A42-4319-91DC-AAE853EC7856}" presName="node" presStyleLbl="node1" presStyleIdx="0" presStyleCnt="8">
        <dgm:presLayoutVars>
          <dgm:bulletEnabled val="1"/>
        </dgm:presLayoutVars>
      </dgm:prSet>
      <dgm:spPr/>
    </dgm:pt>
    <dgm:pt modelId="{B8DC61BD-EBE8-48E3-9D98-68FC4848DD30}" type="pres">
      <dgm:prSet presAssocID="{21182B37-829C-4CD1-AD54-DEAF036507FD}" presName="sibTrans" presStyleCnt="0"/>
      <dgm:spPr/>
    </dgm:pt>
    <dgm:pt modelId="{22876F65-D8BA-467B-AE30-F830FECA81E3}" type="pres">
      <dgm:prSet presAssocID="{8B6EA9D3-6A8E-4128-9FDD-85EC3792CBFD}" presName="node" presStyleLbl="node1" presStyleIdx="1" presStyleCnt="8" custLinFactNeighborX="-1247" custLinFactNeighborY="-811">
        <dgm:presLayoutVars>
          <dgm:bulletEnabled val="1"/>
        </dgm:presLayoutVars>
      </dgm:prSet>
      <dgm:spPr/>
    </dgm:pt>
    <dgm:pt modelId="{FCDCE4FF-7868-4251-A900-F1820763FE92}" type="pres">
      <dgm:prSet presAssocID="{38A84101-97F3-47AA-A207-23A5E8B282C6}" presName="sibTrans" presStyleCnt="0"/>
      <dgm:spPr/>
    </dgm:pt>
    <dgm:pt modelId="{C2D47DE4-35DB-4068-B954-8EA63F9AB296}" type="pres">
      <dgm:prSet presAssocID="{64157346-D3CA-4984-B124-9DD576614632}" presName="node" presStyleLbl="node1" presStyleIdx="2" presStyleCnt="8">
        <dgm:presLayoutVars>
          <dgm:bulletEnabled val="1"/>
        </dgm:presLayoutVars>
      </dgm:prSet>
      <dgm:spPr/>
    </dgm:pt>
    <dgm:pt modelId="{7AF60904-CEE4-4989-93C4-10B8591314B6}" type="pres">
      <dgm:prSet presAssocID="{7D674F33-CF30-494A-88F1-6E484FB110D3}" presName="sibTrans" presStyleCnt="0"/>
      <dgm:spPr/>
    </dgm:pt>
    <dgm:pt modelId="{A4DEC618-91C3-4564-898C-8C161C4D3A6C}" type="pres">
      <dgm:prSet presAssocID="{7C2280A1-DEF7-4C4E-97DD-6B782EED04FC}" presName="node" presStyleLbl="node1" presStyleIdx="3" presStyleCnt="8">
        <dgm:presLayoutVars>
          <dgm:bulletEnabled val="1"/>
        </dgm:presLayoutVars>
      </dgm:prSet>
      <dgm:spPr/>
    </dgm:pt>
    <dgm:pt modelId="{65BBE939-51A1-4021-85B9-EEF4FC5B5883}" type="pres">
      <dgm:prSet presAssocID="{90758A8E-E5E2-4FC1-AD2F-CC4BF570C6B3}" presName="sibTrans" presStyleCnt="0"/>
      <dgm:spPr/>
    </dgm:pt>
    <dgm:pt modelId="{CC58B171-E564-4108-8DF6-FE082871EDDB}" type="pres">
      <dgm:prSet presAssocID="{5B7011DC-666B-4EC4-8272-DB94B96FFE71}" presName="node" presStyleLbl="node1" presStyleIdx="4" presStyleCnt="8">
        <dgm:presLayoutVars>
          <dgm:bulletEnabled val="1"/>
        </dgm:presLayoutVars>
      </dgm:prSet>
      <dgm:spPr/>
    </dgm:pt>
    <dgm:pt modelId="{7A0890CC-1468-41C4-B691-698161EFBD67}" type="pres">
      <dgm:prSet presAssocID="{62C13E8F-DD22-4279-9109-12B10EAD75D2}" presName="sibTrans" presStyleCnt="0"/>
      <dgm:spPr/>
    </dgm:pt>
    <dgm:pt modelId="{A1BB7694-0648-446E-BDF1-6F06B65DDB0C}" type="pres">
      <dgm:prSet presAssocID="{22EABBD7-8A65-487D-9558-D4077BAF48FE}" presName="node" presStyleLbl="node1" presStyleIdx="5" presStyleCnt="8">
        <dgm:presLayoutVars>
          <dgm:bulletEnabled val="1"/>
        </dgm:presLayoutVars>
      </dgm:prSet>
      <dgm:spPr/>
    </dgm:pt>
    <dgm:pt modelId="{F309F809-4B46-44FD-9546-68D0BF956649}" type="pres">
      <dgm:prSet presAssocID="{F0EA50F4-7793-433B-8D5D-5BF4077239EE}" presName="sibTrans" presStyleCnt="0"/>
      <dgm:spPr/>
    </dgm:pt>
    <dgm:pt modelId="{4AEB8D43-BB69-44C6-A175-932682B24218}" type="pres">
      <dgm:prSet presAssocID="{607FC46D-837D-48B7-8091-2383B8394A00}" presName="node" presStyleLbl="node1" presStyleIdx="6" presStyleCnt="8">
        <dgm:presLayoutVars>
          <dgm:bulletEnabled val="1"/>
        </dgm:presLayoutVars>
      </dgm:prSet>
      <dgm:spPr/>
    </dgm:pt>
    <dgm:pt modelId="{D467CDAB-23EA-4682-87A1-ECF57048C68E}" type="pres">
      <dgm:prSet presAssocID="{B88CBDD5-2E05-438E-B217-8295784965D1}" presName="sibTrans" presStyleCnt="0"/>
      <dgm:spPr/>
    </dgm:pt>
    <dgm:pt modelId="{50C85B99-0EB5-4CBE-BBE8-487E84653162}" type="pres">
      <dgm:prSet presAssocID="{511D128F-7737-40C8-ADBE-02CB3F3DFFAD}" presName="node" presStyleLbl="node1" presStyleIdx="7" presStyleCnt="8">
        <dgm:presLayoutVars>
          <dgm:bulletEnabled val="1"/>
        </dgm:presLayoutVars>
      </dgm:prSet>
      <dgm:spPr/>
    </dgm:pt>
  </dgm:ptLst>
  <dgm:cxnLst>
    <dgm:cxn modelId="{AAB85E07-7DD0-46D4-852A-50AB9348A040}" type="presOf" srcId="{64157346-D3CA-4984-B124-9DD576614632}" destId="{C2D47DE4-35DB-4068-B954-8EA63F9AB296}" srcOrd="0" destOrd="0" presId="urn:microsoft.com/office/officeart/2005/8/layout/default"/>
    <dgm:cxn modelId="{582B1419-EB43-40F2-B18A-D9B819E634DB}" srcId="{6CF0EA16-BB69-47D9-87F3-66CCB1A57583}" destId="{7C2280A1-DEF7-4C4E-97DD-6B782EED04FC}" srcOrd="3" destOrd="0" parTransId="{3495AFB7-5859-4DBF-8FC0-226DBA2E08B4}" sibTransId="{90758A8E-E5E2-4FC1-AD2F-CC4BF570C6B3}"/>
    <dgm:cxn modelId="{BD9E5A21-9626-40AD-BB1C-9796B4B170B0}" srcId="{6CF0EA16-BB69-47D9-87F3-66CCB1A57583}" destId="{5B7011DC-666B-4EC4-8272-DB94B96FFE71}" srcOrd="4" destOrd="0" parTransId="{5C058B75-B8D1-40EF-B2FA-CB3BD8859F8A}" sibTransId="{62C13E8F-DD22-4279-9109-12B10EAD75D2}"/>
    <dgm:cxn modelId="{9C7DAB26-2098-419F-85E9-68FB9A5D779C}" type="presOf" srcId="{22EABBD7-8A65-487D-9558-D4077BAF48FE}" destId="{A1BB7694-0648-446E-BDF1-6F06B65DDB0C}" srcOrd="0" destOrd="0" presId="urn:microsoft.com/office/officeart/2005/8/layout/default"/>
    <dgm:cxn modelId="{923BDE2A-60DD-4954-BB62-D721A54CD1B9}" type="presOf" srcId="{7C2280A1-DEF7-4C4E-97DD-6B782EED04FC}" destId="{A4DEC618-91C3-4564-898C-8C161C4D3A6C}" srcOrd="0" destOrd="0" presId="urn:microsoft.com/office/officeart/2005/8/layout/default"/>
    <dgm:cxn modelId="{02CA8634-FC5A-4CF5-9FDA-7972389EC576}" srcId="{6CF0EA16-BB69-47D9-87F3-66CCB1A57583}" destId="{64157346-D3CA-4984-B124-9DD576614632}" srcOrd="2" destOrd="0" parTransId="{79BE5FEB-238E-4353-A2F0-E152BE07EBAF}" sibTransId="{7D674F33-CF30-494A-88F1-6E484FB110D3}"/>
    <dgm:cxn modelId="{DA0DA96E-04A4-4078-B024-40E5D5E67E1B}" srcId="{6CF0EA16-BB69-47D9-87F3-66CCB1A57583}" destId="{8B6EA9D3-6A8E-4128-9FDD-85EC3792CBFD}" srcOrd="1" destOrd="0" parTransId="{34D4BE36-6C78-4CD3-BA9D-2E3708076010}" sibTransId="{38A84101-97F3-47AA-A207-23A5E8B282C6}"/>
    <dgm:cxn modelId="{8F17E96F-EDD8-4822-B34B-D9673DDDCEC5}" type="presOf" srcId="{5B7011DC-666B-4EC4-8272-DB94B96FFE71}" destId="{CC58B171-E564-4108-8DF6-FE082871EDDB}" srcOrd="0" destOrd="0" presId="urn:microsoft.com/office/officeart/2005/8/layout/default"/>
    <dgm:cxn modelId="{DAA40272-25CE-42BD-8B55-227D79F1F29D}" type="presOf" srcId="{F6F73906-3A42-4319-91DC-AAE853EC7856}" destId="{93FC2ABA-04C1-454F-BA59-37AE10D7CFBB}" srcOrd="0" destOrd="0" presId="urn:microsoft.com/office/officeart/2005/8/layout/default"/>
    <dgm:cxn modelId="{D4F8BB79-7BB1-4A6E-9B9F-FCAEACB8CB01}" type="presOf" srcId="{8B6EA9D3-6A8E-4128-9FDD-85EC3792CBFD}" destId="{22876F65-D8BA-467B-AE30-F830FECA81E3}" srcOrd="0" destOrd="0" presId="urn:microsoft.com/office/officeart/2005/8/layout/default"/>
    <dgm:cxn modelId="{C342807E-F6A7-46B5-A2F2-3895D9FB8DA4}" srcId="{6CF0EA16-BB69-47D9-87F3-66CCB1A57583}" destId="{511D128F-7737-40C8-ADBE-02CB3F3DFFAD}" srcOrd="7" destOrd="0" parTransId="{7CE2311F-8401-4B63-882F-7BACDD36DDE5}" sibTransId="{96CB15A8-2748-4B62-8428-66A22050D1EA}"/>
    <dgm:cxn modelId="{3547E2BB-6047-49EF-A99D-A99EECA4C70D}" type="presOf" srcId="{607FC46D-837D-48B7-8091-2383B8394A00}" destId="{4AEB8D43-BB69-44C6-A175-932682B24218}" srcOrd="0" destOrd="0" presId="urn:microsoft.com/office/officeart/2005/8/layout/default"/>
    <dgm:cxn modelId="{E5A05DCB-8C96-4306-AF85-8E8EAF733748}" srcId="{6CF0EA16-BB69-47D9-87F3-66CCB1A57583}" destId="{F6F73906-3A42-4319-91DC-AAE853EC7856}" srcOrd="0" destOrd="0" parTransId="{A866FD9D-6902-474F-8B8C-A07F6CD2BF41}" sibTransId="{21182B37-829C-4CD1-AD54-DEAF036507FD}"/>
    <dgm:cxn modelId="{72AB7DDC-1197-4C88-99F1-60D4A5CE9703}" srcId="{6CF0EA16-BB69-47D9-87F3-66CCB1A57583}" destId="{607FC46D-837D-48B7-8091-2383B8394A00}" srcOrd="6" destOrd="0" parTransId="{E61DB1B0-0C35-49BA-AA2E-3D4D896DC625}" sibTransId="{B88CBDD5-2E05-438E-B217-8295784965D1}"/>
    <dgm:cxn modelId="{C0CE89DC-34D8-4BB3-9DB0-16130265CA22}" type="presOf" srcId="{511D128F-7737-40C8-ADBE-02CB3F3DFFAD}" destId="{50C85B99-0EB5-4CBE-BBE8-487E84653162}" srcOrd="0" destOrd="0" presId="urn:microsoft.com/office/officeart/2005/8/layout/default"/>
    <dgm:cxn modelId="{094817DF-322E-4C77-9C4B-B39A077CC092}" type="presOf" srcId="{6CF0EA16-BB69-47D9-87F3-66CCB1A57583}" destId="{7DB86B88-8D94-4FBB-89B9-F431654E3B5E}" srcOrd="0" destOrd="0" presId="urn:microsoft.com/office/officeart/2005/8/layout/default"/>
    <dgm:cxn modelId="{E7D2B5F4-7A6D-4EB7-BD1C-5B8240EA7BA6}" srcId="{6CF0EA16-BB69-47D9-87F3-66CCB1A57583}" destId="{22EABBD7-8A65-487D-9558-D4077BAF48FE}" srcOrd="5" destOrd="0" parTransId="{977005EC-DFE1-478E-AB6E-0A523DA76DE3}" sibTransId="{F0EA50F4-7793-433B-8D5D-5BF4077239EE}"/>
    <dgm:cxn modelId="{65760309-6C6D-4F10-A1BC-793DA39EC012}" type="presParOf" srcId="{7DB86B88-8D94-4FBB-89B9-F431654E3B5E}" destId="{93FC2ABA-04C1-454F-BA59-37AE10D7CFBB}" srcOrd="0" destOrd="0" presId="urn:microsoft.com/office/officeart/2005/8/layout/default"/>
    <dgm:cxn modelId="{B6CC8608-911A-414F-87A6-A39BC6F3B371}" type="presParOf" srcId="{7DB86B88-8D94-4FBB-89B9-F431654E3B5E}" destId="{B8DC61BD-EBE8-48E3-9D98-68FC4848DD30}" srcOrd="1" destOrd="0" presId="urn:microsoft.com/office/officeart/2005/8/layout/default"/>
    <dgm:cxn modelId="{938B89A4-28C1-4330-B1DE-66AB1D7C80EC}" type="presParOf" srcId="{7DB86B88-8D94-4FBB-89B9-F431654E3B5E}" destId="{22876F65-D8BA-467B-AE30-F830FECA81E3}" srcOrd="2" destOrd="0" presId="urn:microsoft.com/office/officeart/2005/8/layout/default"/>
    <dgm:cxn modelId="{7AF17EF7-CE90-4925-8103-5B4EFF50ABE4}" type="presParOf" srcId="{7DB86B88-8D94-4FBB-89B9-F431654E3B5E}" destId="{FCDCE4FF-7868-4251-A900-F1820763FE92}" srcOrd="3" destOrd="0" presId="urn:microsoft.com/office/officeart/2005/8/layout/default"/>
    <dgm:cxn modelId="{B0B2570C-EB32-4762-A598-43821566E948}" type="presParOf" srcId="{7DB86B88-8D94-4FBB-89B9-F431654E3B5E}" destId="{C2D47DE4-35DB-4068-B954-8EA63F9AB296}" srcOrd="4" destOrd="0" presId="urn:microsoft.com/office/officeart/2005/8/layout/default"/>
    <dgm:cxn modelId="{7973BAAD-2D7B-4129-833E-A0F0C97D8445}" type="presParOf" srcId="{7DB86B88-8D94-4FBB-89B9-F431654E3B5E}" destId="{7AF60904-CEE4-4989-93C4-10B8591314B6}" srcOrd="5" destOrd="0" presId="urn:microsoft.com/office/officeart/2005/8/layout/default"/>
    <dgm:cxn modelId="{C019D162-7584-4F1B-A511-197F8C701018}" type="presParOf" srcId="{7DB86B88-8D94-4FBB-89B9-F431654E3B5E}" destId="{A4DEC618-91C3-4564-898C-8C161C4D3A6C}" srcOrd="6" destOrd="0" presId="urn:microsoft.com/office/officeart/2005/8/layout/default"/>
    <dgm:cxn modelId="{42E0A327-52D9-44D5-A0F9-74FFE65EE78B}" type="presParOf" srcId="{7DB86B88-8D94-4FBB-89B9-F431654E3B5E}" destId="{65BBE939-51A1-4021-85B9-EEF4FC5B5883}" srcOrd="7" destOrd="0" presId="urn:microsoft.com/office/officeart/2005/8/layout/default"/>
    <dgm:cxn modelId="{0791CDDD-43DF-4C14-AEDB-FDAD9C7E238F}" type="presParOf" srcId="{7DB86B88-8D94-4FBB-89B9-F431654E3B5E}" destId="{CC58B171-E564-4108-8DF6-FE082871EDDB}" srcOrd="8" destOrd="0" presId="urn:microsoft.com/office/officeart/2005/8/layout/default"/>
    <dgm:cxn modelId="{47FFD0A6-684E-4928-BE1C-999B4CBFC99E}" type="presParOf" srcId="{7DB86B88-8D94-4FBB-89B9-F431654E3B5E}" destId="{7A0890CC-1468-41C4-B691-698161EFBD67}" srcOrd="9" destOrd="0" presId="urn:microsoft.com/office/officeart/2005/8/layout/default"/>
    <dgm:cxn modelId="{93813D7A-B88B-4C03-90BB-5328E02DC88D}" type="presParOf" srcId="{7DB86B88-8D94-4FBB-89B9-F431654E3B5E}" destId="{A1BB7694-0648-446E-BDF1-6F06B65DDB0C}" srcOrd="10" destOrd="0" presId="urn:microsoft.com/office/officeart/2005/8/layout/default"/>
    <dgm:cxn modelId="{EFF2190C-3D19-423E-A86E-1BEBBB1EC742}" type="presParOf" srcId="{7DB86B88-8D94-4FBB-89B9-F431654E3B5E}" destId="{F309F809-4B46-44FD-9546-68D0BF956649}" srcOrd="11" destOrd="0" presId="urn:microsoft.com/office/officeart/2005/8/layout/default"/>
    <dgm:cxn modelId="{E8F60784-E058-4513-949E-6DC10156A4DC}" type="presParOf" srcId="{7DB86B88-8D94-4FBB-89B9-F431654E3B5E}" destId="{4AEB8D43-BB69-44C6-A175-932682B24218}" srcOrd="12" destOrd="0" presId="urn:microsoft.com/office/officeart/2005/8/layout/default"/>
    <dgm:cxn modelId="{CD1E7D95-2C61-48E3-9800-826CEEFF6ECC}" type="presParOf" srcId="{7DB86B88-8D94-4FBB-89B9-F431654E3B5E}" destId="{D467CDAB-23EA-4682-87A1-ECF57048C68E}" srcOrd="13" destOrd="0" presId="urn:microsoft.com/office/officeart/2005/8/layout/default"/>
    <dgm:cxn modelId="{D16B773D-F419-49F3-8E36-ADE756A91CF9}" type="presParOf" srcId="{7DB86B88-8D94-4FBB-89B9-F431654E3B5E}" destId="{50C85B99-0EB5-4CBE-BBE8-487E8465316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dgm:spPr/>
      <dgm:t>
        <a:bodyPr/>
        <a:lstStyle/>
        <a:p>
          <a:endParaRPr lang="en-GB" dirty="0"/>
        </a:p>
        <a:p>
          <a:r>
            <a:rPr lang="en-GB" b="1" dirty="0"/>
            <a:t>Beyond valuation and capital work</a:t>
          </a:r>
        </a:p>
        <a:p>
          <a:endParaRPr lang="en-GB"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dgm:spPr/>
      <dgm:t>
        <a:bodyPr/>
        <a:lstStyle/>
        <a:p>
          <a:r>
            <a:rPr lang="en-GB" b="1" dirty="0"/>
            <a:t>Not as involved in customer treatment</a:t>
          </a:r>
          <a:endParaRPr lang="en-GB"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dgm:spPr/>
      <dgm:t>
        <a:bodyPr/>
        <a:lstStyle/>
        <a:p>
          <a:r>
            <a:rPr lang="en-GB" b="1" dirty="0"/>
            <a:t>Awareness of importance</a:t>
          </a:r>
          <a:endParaRPr lang="en-GB"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dgm:spPr/>
      <dgm:t>
        <a:bodyPr/>
        <a:lstStyle/>
        <a:p>
          <a:r>
            <a:rPr lang="en-GB" b="1" dirty="0"/>
            <a:t>Particularly pricing teams</a:t>
          </a:r>
          <a:endParaRPr lang="en-GB"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Significant property wealth of over-55 population</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May lead to increased actuarial involvement</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Importance of public interest role highlighting long-term risks</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Demand from customers and providers</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Material changes in inflation and interest rates</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Impacts on propositions and pricing as firms reassess risk appetite</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Effect on decision-making of customers, and advice they receive</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Knock-on impacts to wider economy</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Both PRA and FCA heavily focused on equity release market</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800" b="1" dirty="0"/>
            <a:t>FCA focused on fair customer outcomes and quality of advice</a:t>
          </a:r>
          <a:endParaRPr lang="en-GB" sz="18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932547F9-F2D2-488B-823D-9A44CC0EDB38}">
      <dgm:prSet phldrT="[Text]" custT="1"/>
      <dgm:spPr/>
      <dgm:t>
        <a:bodyPr/>
        <a:lstStyle/>
        <a:p>
          <a:r>
            <a:rPr lang="en-GB" sz="1800" b="1" dirty="0"/>
            <a:t>Upcoming FCA Consumer Duty likely to have a key impact</a:t>
          </a:r>
          <a:endParaRPr lang="en-GB" sz="1800" dirty="0"/>
        </a:p>
      </dgm:t>
    </dgm:pt>
    <dgm:pt modelId="{0BE0FDE1-E934-4C9C-825C-59F25D1B6E65}" type="parTrans" cxnId="{0A1F6CCC-9ADC-49C8-BFC7-6125A4BCD37C}">
      <dgm:prSet/>
      <dgm:spPr/>
      <dgm:t>
        <a:bodyPr/>
        <a:lstStyle/>
        <a:p>
          <a:endParaRPr lang="en-GB"/>
        </a:p>
      </dgm:t>
    </dgm:pt>
    <dgm:pt modelId="{6F3F8F50-86B0-4872-AA5E-F760CD69415C}" type="sibTrans" cxnId="{0A1F6CCC-9ADC-49C8-BFC7-6125A4BCD37C}">
      <dgm:prSet/>
      <dgm:spPr/>
      <dgm:t>
        <a:bodyPr/>
        <a:lstStyle/>
        <a:p>
          <a:endParaRPr lang="en-GB"/>
        </a:p>
      </dgm:t>
    </dgm:pt>
    <dgm:pt modelId="{5D7D5E19-DB95-48BB-8E37-2A773A055B90}">
      <dgm:prSet custT="1"/>
      <dgm:spPr/>
      <dgm:t>
        <a:bodyPr/>
        <a:lstStyle/>
        <a:p>
          <a:r>
            <a:rPr lang="en-GB" sz="1800" b="1" dirty="0"/>
            <a:t>PRA continue to interact on valuation and capital approaches</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4"/>
      <dgm:spPr/>
    </dgm:pt>
    <dgm:pt modelId="{C403C6B2-18AB-436B-9C3F-DD409B1C1E7E}" type="pres">
      <dgm:prSet presAssocID="{F31D0215-43F8-49CB-B52A-675DC5FE1B26}" presName="parentText" presStyleLbl="node1" presStyleIdx="0" presStyleCnt="4">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4">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4"/>
      <dgm:spPr/>
    </dgm:pt>
    <dgm:pt modelId="{A0B19AC6-1300-409D-938D-C6DECEE2E293}" type="pres">
      <dgm:prSet presAssocID="{5D7D5E19-DB95-48BB-8E37-2A773A055B90}" presName="parentText" presStyleLbl="node1" presStyleIdx="1" presStyleCnt="4">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4">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4"/>
      <dgm:spPr/>
    </dgm:pt>
    <dgm:pt modelId="{D15BFC42-AEFE-4694-80FC-D2E95E960F0D}" type="pres">
      <dgm:prSet presAssocID="{BFB64D00-2A69-4871-B65E-C40E5AF24EC5}" presName="parentText" presStyleLbl="node1" presStyleIdx="2" presStyleCnt="4">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4">
        <dgm:presLayoutVars>
          <dgm:bulletEnabled val="1"/>
        </dgm:presLayoutVars>
      </dgm:prSet>
      <dgm:spPr/>
    </dgm:pt>
    <dgm:pt modelId="{1E4281D6-37BA-4A91-8233-42C0A6D80F4D}" type="pres">
      <dgm:prSet presAssocID="{6826C5D4-BC58-4EC9-B051-9C566E4B8170}" presName="spaceBetweenRectangles" presStyleCnt="0"/>
      <dgm:spPr/>
    </dgm:pt>
    <dgm:pt modelId="{73EBD632-BB83-4A89-881A-186C3E72C194}" type="pres">
      <dgm:prSet presAssocID="{932547F9-F2D2-488B-823D-9A44CC0EDB38}" presName="parentLin" presStyleCnt="0"/>
      <dgm:spPr/>
    </dgm:pt>
    <dgm:pt modelId="{A2DDCC3B-D11A-4D90-8CD7-88F48AAA0AC5}" type="pres">
      <dgm:prSet presAssocID="{932547F9-F2D2-488B-823D-9A44CC0EDB38}" presName="parentLeftMargin" presStyleLbl="node1" presStyleIdx="2" presStyleCnt="4"/>
      <dgm:spPr/>
    </dgm:pt>
    <dgm:pt modelId="{26559E34-7ED6-4F0A-A3E2-E3B5B6131BBF}" type="pres">
      <dgm:prSet presAssocID="{932547F9-F2D2-488B-823D-9A44CC0EDB38}" presName="parentText" presStyleLbl="node1" presStyleIdx="3" presStyleCnt="4">
        <dgm:presLayoutVars>
          <dgm:chMax val="0"/>
          <dgm:bulletEnabled val="1"/>
        </dgm:presLayoutVars>
      </dgm:prSet>
      <dgm:spPr/>
    </dgm:pt>
    <dgm:pt modelId="{5DB5D39E-2DE9-40D6-AC60-A554CF591F16}" type="pres">
      <dgm:prSet presAssocID="{932547F9-F2D2-488B-823D-9A44CC0EDB38}" presName="negativeSpace" presStyleCnt="0"/>
      <dgm:spPr/>
    </dgm:pt>
    <dgm:pt modelId="{0B37F8E8-C219-436F-9581-9D0209D2EFD1}" type="pres">
      <dgm:prSet presAssocID="{932547F9-F2D2-488B-823D-9A44CC0EDB38}" presName="childText" presStyleLbl="conFgAcc1" presStyleIdx="3" presStyleCnt="4">
        <dgm:presLayoutVars>
          <dgm:bulletEnabled val="1"/>
        </dgm:presLayoutVars>
      </dgm:prSet>
      <dgm:spPr/>
    </dgm:pt>
  </dgm:ptLst>
  <dgm:cxnLst>
    <dgm:cxn modelId="{CCC4D605-345A-44EE-B9BD-AC131296F59D}" type="presOf" srcId="{932547F9-F2D2-488B-823D-9A44CC0EDB38}" destId="{A2DDCC3B-D11A-4D90-8CD7-88F48AAA0AC5}" srcOrd="0" destOrd="0" presId="urn:microsoft.com/office/officeart/2005/8/layout/list1"/>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F28891A8-935C-4D77-8475-44B2100C27EA}" type="presOf" srcId="{932547F9-F2D2-488B-823D-9A44CC0EDB38}" destId="{26559E34-7ED6-4F0A-A3E2-E3B5B6131BBF}" srcOrd="1"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0A1F6CCC-9ADC-49C8-BFC7-6125A4BCD37C}" srcId="{3F6497FB-9FCF-43E5-804E-97733F0AE94F}" destId="{932547F9-F2D2-488B-823D-9A44CC0EDB38}" srcOrd="3" destOrd="0" parTransId="{0BE0FDE1-E934-4C9C-825C-59F25D1B6E65}" sibTransId="{6F3F8F50-86B0-4872-AA5E-F760CD69415C}"/>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 modelId="{1B06597E-8247-4BBA-B091-21FD80800742}" type="presParOf" srcId="{CC55C922-1749-4849-A619-F5CFDAA39E49}" destId="{1E4281D6-37BA-4A91-8233-42C0A6D80F4D}" srcOrd="11" destOrd="0" presId="urn:microsoft.com/office/officeart/2005/8/layout/list1"/>
    <dgm:cxn modelId="{5FF410CC-5BAC-404E-9942-0A47B60ACA9F}" type="presParOf" srcId="{CC55C922-1749-4849-A619-F5CFDAA39E49}" destId="{73EBD632-BB83-4A89-881A-186C3E72C194}" srcOrd="12" destOrd="0" presId="urn:microsoft.com/office/officeart/2005/8/layout/list1"/>
    <dgm:cxn modelId="{181169C5-B653-47BD-A5B8-6966D9272A82}" type="presParOf" srcId="{73EBD632-BB83-4A89-881A-186C3E72C194}" destId="{A2DDCC3B-D11A-4D90-8CD7-88F48AAA0AC5}" srcOrd="0" destOrd="0" presId="urn:microsoft.com/office/officeart/2005/8/layout/list1"/>
    <dgm:cxn modelId="{1BC6CD0E-0633-4BC9-A916-18D1C160D1C9}" type="presParOf" srcId="{73EBD632-BB83-4A89-881A-186C3E72C194}" destId="{26559E34-7ED6-4F0A-A3E2-E3B5B6131BBF}" srcOrd="1" destOrd="0" presId="urn:microsoft.com/office/officeart/2005/8/layout/list1"/>
    <dgm:cxn modelId="{C4FB9CC1-3016-4197-B4D5-8C87E1075E84}" type="presParOf" srcId="{CC55C922-1749-4849-A619-F5CFDAA39E49}" destId="{5DB5D39E-2DE9-40D6-AC60-A554CF591F16}" srcOrd="13" destOrd="0" presId="urn:microsoft.com/office/officeart/2005/8/layout/list1"/>
    <dgm:cxn modelId="{3375DA85-811A-4EB4-A1B5-AA085E415760}" type="presParOf" srcId="{CC55C922-1749-4849-A619-F5CFDAA39E49}" destId="{0B37F8E8-C219-436F-9581-9D0209D2EF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497FB-9FCF-43E5-804E-97733F0AE94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F31D0215-43F8-49CB-B52A-675DC5FE1B26}">
      <dgm:prSet phldrT="[Text]" custT="1"/>
      <dgm:spPr/>
      <dgm:t>
        <a:bodyPr/>
        <a:lstStyle/>
        <a:p>
          <a:r>
            <a:rPr lang="en-GB" sz="1800" b="1" dirty="0"/>
            <a:t>Consumer group, financial media and regulatory interest in customer-fairness outcomes</a:t>
          </a:r>
          <a:endParaRPr lang="en-GB" sz="1800" dirty="0"/>
        </a:p>
      </dgm:t>
    </dgm:pt>
    <dgm:pt modelId="{90463BA1-29DE-4BAE-B870-F0035D38EA4B}" type="parTrans" cxnId="{F6674FBC-56DB-433F-AED2-CD4CF5CB5983}">
      <dgm:prSet/>
      <dgm:spPr/>
      <dgm:t>
        <a:bodyPr/>
        <a:lstStyle/>
        <a:p>
          <a:endParaRPr lang="en-GB"/>
        </a:p>
      </dgm:t>
    </dgm:pt>
    <dgm:pt modelId="{BA2046DB-874F-49A2-8CE1-C2B2DEDF93D8}" type="sibTrans" cxnId="{F6674FBC-56DB-433F-AED2-CD4CF5CB5983}">
      <dgm:prSet/>
      <dgm:spPr/>
      <dgm:t>
        <a:bodyPr/>
        <a:lstStyle/>
        <a:p>
          <a:endParaRPr lang="en-GB"/>
        </a:p>
      </dgm:t>
    </dgm:pt>
    <dgm:pt modelId="{BFB64D00-2A69-4871-B65E-C40E5AF24EC5}">
      <dgm:prSet phldrT="[Text]" custT="1"/>
      <dgm:spPr/>
      <dgm:t>
        <a:bodyPr/>
        <a:lstStyle/>
        <a:p>
          <a:r>
            <a:rPr lang="en-GB" sz="1600" b="1" dirty="0"/>
            <a:t>Although actuaries may be more involved in non-customer-facing roles, professional and organisational risk still exists.</a:t>
          </a:r>
          <a:endParaRPr lang="en-GB" sz="1600" dirty="0"/>
        </a:p>
      </dgm:t>
    </dgm:pt>
    <dgm:pt modelId="{8CBEC643-72DB-40CC-BA5E-256FB03C668B}" type="parTrans" cxnId="{09E2D91C-0D2E-4E29-B4A2-D8050229407A}">
      <dgm:prSet/>
      <dgm:spPr/>
      <dgm:t>
        <a:bodyPr/>
        <a:lstStyle/>
        <a:p>
          <a:endParaRPr lang="en-GB"/>
        </a:p>
      </dgm:t>
    </dgm:pt>
    <dgm:pt modelId="{6826C5D4-BC58-4EC9-B051-9C566E4B8170}" type="sibTrans" cxnId="{09E2D91C-0D2E-4E29-B4A2-D8050229407A}">
      <dgm:prSet/>
      <dgm:spPr/>
      <dgm:t>
        <a:bodyPr/>
        <a:lstStyle/>
        <a:p>
          <a:endParaRPr lang="en-GB"/>
        </a:p>
      </dgm:t>
    </dgm:pt>
    <dgm:pt modelId="{5D7D5E19-DB95-48BB-8E37-2A773A055B90}">
      <dgm:prSet custT="1"/>
      <dgm:spPr/>
      <dgm:t>
        <a:bodyPr/>
        <a:lstStyle/>
        <a:p>
          <a:r>
            <a:rPr lang="en-GB" sz="1800" b="1" dirty="0"/>
            <a:t>Awareness of issue but not seen as worse than other products</a:t>
          </a:r>
          <a:endParaRPr lang="en-GB" sz="1800" dirty="0"/>
        </a:p>
      </dgm:t>
    </dgm:pt>
    <dgm:pt modelId="{053E3E69-B516-4C1C-90AB-9BCAF698FD12}" type="parTrans" cxnId="{E432E3B4-9066-447D-A102-9692F873E6F6}">
      <dgm:prSet/>
      <dgm:spPr/>
      <dgm:t>
        <a:bodyPr/>
        <a:lstStyle/>
        <a:p>
          <a:endParaRPr lang="en-GB"/>
        </a:p>
      </dgm:t>
    </dgm:pt>
    <dgm:pt modelId="{9E86E334-AD6A-4547-8EE3-546208BCB5DD}" type="sibTrans" cxnId="{E432E3B4-9066-447D-A102-9692F873E6F6}">
      <dgm:prSet/>
      <dgm:spPr/>
      <dgm:t>
        <a:bodyPr/>
        <a:lstStyle/>
        <a:p>
          <a:endParaRPr lang="en-GB"/>
        </a:p>
      </dgm:t>
    </dgm:pt>
    <dgm:pt modelId="{CC55C922-1749-4849-A619-F5CFDAA39E49}" type="pres">
      <dgm:prSet presAssocID="{3F6497FB-9FCF-43E5-804E-97733F0AE94F}" presName="linear" presStyleCnt="0">
        <dgm:presLayoutVars>
          <dgm:dir/>
          <dgm:animLvl val="lvl"/>
          <dgm:resizeHandles val="exact"/>
        </dgm:presLayoutVars>
      </dgm:prSet>
      <dgm:spPr/>
    </dgm:pt>
    <dgm:pt modelId="{2B313B00-C227-4D05-9BDD-C2163FF5E75D}" type="pres">
      <dgm:prSet presAssocID="{F31D0215-43F8-49CB-B52A-675DC5FE1B26}" presName="parentLin" presStyleCnt="0"/>
      <dgm:spPr/>
    </dgm:pt>
    <dgm:pt modelId="{FD9BA434-76E7-4FAE-B081-40D008E2FC3C}" type="pres">
      <dgm:prSet presAssocID="{F31D0215-43F8-49CB-B52A-675DC5FE1B26}" presName="parentLeftMargin" presStyleLbl="node1" presStyleIdx="0" presStyleCnt="3"/>
      <dgm:spPr/>
    </dgm:pt>
    <dgm:pt modelId="{C403C6B2-18AB-436B-9C3F-DD409B1C1E7E}" type="pres">
      <dgm:prSet presAssocID="{F31D0215-43F8-49CB-B52A-675DC5FE1B26}" presName="parentText" presStyleLbl="node1" presStyleIdx="0" presStyleCnt="3">
        <dgm:presLayoutVars>
          <dgm:chMax val="0"/>
          <dgm:bulletEnabled val="1"/>
        </dgm:presLayoutVars>
      </dgm:prSet>
      <dgm:spPr/>
    </dgm:pt>
    <dgm:pt modelId="{32AFF598-00E2-40F3-8E90-5DD3A2F88A3C}" type="pres">
      <dgm:prSet presAssocID="{F31D0215-43F8-49CB-B52A-675DC5FE1B26}" presName="negativeSpace" presStyleCnt="0"/>
      <dgm:spPr/>
    </dgm:pt>
    <dgm:pt modelId="{17BB844C-424E-44DC-9108-555250A7146E}" type="pres">
      <dgm:prSet presAssocID="{F31D0215-43F8-49CB-B52A-675DC5FE1B26}" presName="childText" presStyleLbl="conFgAcc1" presStyleIdx="0" presStyleCnt="3">
        <dgm:presLayoutVars>
          <dgm:bulletEnabled val="1"/>
        </dgm:presLayoutVars>
      </dgm:prSet>
      <dgm:spPr/>
    </dgm:pt>
    <dgm:pt modelId="{902C5282-1B87-4DB2-8EF3-4D7506FCD02B}" type="pres">
      <dgm:prSet presAssocID="{BA2046DB-874F-49A2-8CE1-C2B2DEDF93D8}" presName="spaceBetweenRectangles" presStyleCnt="0"/>
      <dgm:spPr/>
    </dgm:pt>
    <dgm:pt modelId="{CA780824-9E3F-4BF1-A466-0D3039858083}" type="pres">
      <dgm:prSet presAssocID="{5D7D5E19-DB95-48BB-8E37-2A773A055B90}" presName="parentLin" presStyleCnt="0"/>
      <dgm:spPr/>
    </dgm:pt>
    <dgm:pt modelId="{8FF09E73-7EE1-4632-AF30-176AB2D36E6E}" type="pres">
      <dgm:prSet presAssocID="{5D7D5E19-DB95-48BB-8E37-2A773A055B90}" presName="parentLeftMargin" presStyleLbl="node1" presStyleIdx="0" presStyleCnt="3"/>
      <dgm:spPr/>
    </dgm:pt>
    <dgm:pt modelId="{A0B19AC6-1300-409D-938D-C6DECEE2E293}" type="pres">
      <dgm:prSet presAssocID="{5D7D5E19-DB95-48BB-8E37-2A773A055B90}" presName="parentText" presStyleLbl="node1" presStyleIdx="1" presStyleCnt="3">
        <dgm:presLayoutVars>
          <dgm:chMax val="0"/>
          <dgm:bulletEnabled val="1"/>
        </dgm:presLayoutVars>
      </dgm:prSet>
      <dgm:spPr/>
    </dgm:pt>
    <dgm:pt modelId="{B3DF5C65-DB37-4B96-8B41-82826B2C2F47}" type="pres">
      <dgm:prSet presAssocID="{5D7D5E19-DB95-48BB-8E37-2A773A055B90}" presName="negativeSpace" presStyleCnt="0"/>
      <dgm:spPr/>
    </dgm:pt>
    <dgm:pt modelId="{38292454-578D-44CD-9FF4-60A0679A9344}" type="pres">
      <dgm:prSet presAssocID="{5D7D5E19-DB95-48BB-8E37-2A773A055B90}" presName="childText" presStyleLbl="conFgAcc1" presStyleIdx="1" presStyleCnt="3">
        <dgm:presLayoutVars>
          <dgm:bulletEnabled val="1"/>
        </dgm:presLayoutVars>
      </dgm:prSet>
      <dgm:spPr/>
    </dgm:pt>
    <dgm:pt modelId="{CD8C3770-1BC4-47A3-9620-7C63EAC0BA03}" type="pres">
      <dgm:prSet presAssocID="{9E86E334-AD6A-4547-8EE3-546208BCB5DD}" presName="spaceBetweenRectangles" presStyleCnt="0"/>
      <dgm:spPr/>
    </dgm:pt>
    <dgm:pt modelId="{F7106EF0-085D-457C-8CE0-BCA899240287}" type="pres">
      <dgm:prSet presAssocID="{BFB64D00-2A69-4871-B65E-C40E5AF24EC5}" presName="parentLin" presStyleCnt="0"/>
      <dgm:spPr/>
    </dgm:pt>
    <dgm:pt modelId="{738FD27E-613D-47A4-9A8C-0B4D8EB60EDE}" type="pres">
      <dgm:prSet presAssocID="{BFB64D00-2A69-4871-B65E-C40E5AF24EC5}" presName="parentLeftMargin" presStyleLbl="node1" presStyleIdx="1" presStyleCnt="3"/>
      <dgm:spPr/>
    </dgm:pt>
    <dgm:pt modelId="{D15BFC42-AEFE-4694-80FC-D2E95E960F0D}" type="pres">
      <dgm:prSet presAssocID="{BFB64D00-2A69-4871-B65E-C40E5AF24EC5}" presName="parentText" presStyleLbl="node1" presStyleIdx="2" presStyleCnt="3">
        <dgm:presLayoutVars>
          <dgm:chMax val="0"/>
          <dgm:bulletEnabled val="1"/>
        </dgm:presLayoutVars>
      </dgm:prSet>
      <dgm:spPr/>
    </dgm:pt>
    <dgm:pt modelId="{A790DA69-E0B3-4ED0-89B2-392EA65ECC8D}" type="pres">
      <dgm:prSet presAssocID="{BFB64D00-2A69-4871-B65E-C40E5AF24EC5}" presName="negativeSpace" presStyleCnt="0"/>
      <dgm:spPr/>
    </dgm:pt>
    <dgm:pt modelId="{870F648D-7F1C-45AF-B637-3AEFE3BA34EA}" type="pres">
      <dgm:prSet presAssocID="{BFB64D00-2A69-4871-B65E-C40E5AF24EC5}" presName="childText" presStyleLbl="conFgAcc1" presStyleIdx="2" presStyleCnt="3">
        <dgm:presLayoutVars>
          <dgm:bulletEnabled val="1"/>
        </dgm:presLayoutVars>
      </dgm:prSet>
      <dgm:spPr/>
    </dgm:pt>
  </dgm:ptLst>
  <dgm:cxnLst>
    <dgm:cxn modelId="{09E2D91C-0D2E-4E29-B4A2-D8050229407A}" srcId="{3F6497FB-9FCF-43E5-804E-97733F0AE94F}" destId="{BFB64D00-2A69-4871-B65E-C40E5AF24EC5}" srcOrd="2" destOrd="0" parTransId="{8CBEC643-72DB-40CC-BA5E-256FB03C668B}" sibTransId="{6826C5D4-BC58-4EC9-B051-9C566E4B8170}"/>
    <dgm:cxn modelId="{A43F1A1E-A666-467D-8D3F-C255909D38D0}" type="presOf" srcId="{F31D0215-43F8-49CB-B52A-675DC5FE1B26}" destId="{C403C6B2-18AB-436B-9C3F-DD409B1C1E7E}" srcOrd="1" destOrd="0" presId="urn:microsoft.com/office/officeart/2005/8/layout/list1"/>
    <dgm:cxn modelId="{CB2D8231-F418-435D-9AC2-957F961334E9}" type="presOf" srcId="{5D7D5E19-DB95-48BB-8E37-2A773A055B90}" destId="{8FF09E73-7EE1-4632-AF30-176AB2D36E6E}" srcOrd="0" destOrd="0" presId="urn:microsoft.com/office/officeart/2005/8/layout/list1"/>
    <dgm:cxn modelId="{23740340-64E9-462B-ADEB-B26EFB5A3E27}" type="presOf" srcId="{F31D0215-43F8-49CB-B52A-675DC5FE1B26}" destId="{FD9BA434-76E7-4FAE-B081-40D008E2FC3C}" srcOrd="0" destOrd="0" presId="urn:microsoft.com/office/officeart/2005/8/layout/list1"/>
    <dgm:cxn modelId="{3C997F5C-60AC-48F5-BA55-89F6313437A4}" type="presOf" srcId="{5D7D5E19-DB95-48BB-8E37-2A773A055B90}" destId="{A0B19AC6-1300-409D-938D-C6DECEE2E293}" srcOrd="1" destOrd="0" presId="urn:microsoft.com/office/officeart/2005/8/layout/list1"/>
    <dgm:cxn modelId="{E710B14A-98DE-4579-A2D6-5399861C698D}" type="presOf" srcId="{BFB64D00-2A69-4871-B65E-C40E5AF24EC5}" destId="{738FD27E-613D-47A4-9A8C-0B4D8EB60EDE}" srcOrd="0" destOrd="0" presId="urn:microsoft.com/office/officeart/2005/8/layout/list1"/>
    <dgm:cxn modelId="{A6B9B89C-0609-47CE-A02B-4417807FBB60}" type="presOf" srcId="{3F6497FB-9FCF-43E5-804E-97733F0AE94F}" destId="{CC55C922-1749-4849-A619-F5CFDAA39E49}" srcOrd="0" destOrd="0" presId="urn:microsoft.com/office/officeart/2005/8/layout/list1"/>
    <dgm:cxn modelId="{8F370FAC-64A5-40D4-A27C-C48E7BE69F6B}" type="presOf" srcId="{BFB64D00-2A69-4871-B65E-C40E5AF24EC5}" destId="{D15BFC42-AEFE-4694-80FC-D2E95E960F0D}" srcOrd="1" destOrd="0" presId="urn:microsoft.com/office/officeart/2005/8/layout/list1"/>
    <dgm:cxn modelId="{E432E3B4-9066-447D-A102-9692F873E6F6}" srcId="{3F6497FB-9FCF-43E5-804E-97733F0AE94F}" destId="{5D7D5E19-DB95-48BB-8E37-2A773A055B90}" srcOrd="1" destOrd="0" parTransId="{053E3E69-B516-4C1C-90AB-9BCAF698FD12}" sibTransId="{9E86E334-AD6A-4547-8EE3-546208BCB5DD}"/>
    <dgm:cxn modelId="{F6674FBC-56DB-433F-AED2-CD4CF5CB5983}" srcId="{3F6497FB-9FCF-43E5-804E-97733F0AE94F}" destId="{F31D0215-43F8-49CB-B52A-675DC5FE1B26}" srcOrd="0" destOrd="0" parTransId="{90463BA1-29DE-4BAE-B870-F0035D38EA4B}" sibTransId="{BA2046DB-874F-49A2-8CE1-C2B2DEDF93D8}"/>
    <dgm:cxn modelId="{7A69612C-EB2D-43E0-B093-275E72C3F250}" type="presParOf" srcId="{CC55C922-1749-4849-A619-F5CFDAA39E49}" destId="{2B313B00-C227-4D05-9BDD-C2163FF5E75D}" srcOrd="0" destOrd="0" presId="urn:microsoft.com/office/officeart/2005/8/layout/list1"/>
    <dgm:cxn modelId="{BA8CFD1E-9E24-4505-9D0B-7F9C12AE78F4}" type="presParOf" srcId="{2B313B00-C227-4D05-9BDD-C2163FF5E75D}" destId="{FD9BA434-76E7-4FAE-B081-40D008E2FC3C}" srcOrd="0" destOrd="0" presId="urn:microsoft.com/office/officeart/2005/8/layout/list1"/>
    <dgm:cxn modelId="{312E3118-0BFD-4CE2-9AD1-54B7AF948F19}" type="presParOf" srcId="{2B313B00-C227-4D05-9BDD-C2163FF5E75D}" destId="{C403C6B2-18AB-436B-9C3F-DD409B1C1E7E}" srcOrd="1" destOrd="0" presId="urn:microsoft.com/office/officeart/2005/8/layout/list1"/>
    <dgm:cxn modelId="{420DCA50-6E06-4319-8449-2DA2F37EC3FF}" type="presParOf" srcId="{CC55C922-1749-4849-A619-F5CFDAA39E49}" destId="{32AFF598-00E2-40F3-8E90-5DD3A2F88A3C}" srcOrd="1" destOrd="0" presId="urn:microsoft.com/office/officeart/2005/8/layout/list1"/>
    <dgm:cxn modelId="{412FB4B9-1AE9-4F04-8AF0-41CC83CB09DE}" type="presParOf" srcId="{CC55C922-1749-4849-A619-F5CFDAA39E49}" destId="{17BB844C-424E-44DC-9108-555250A7146E}" srcOrd="2" destOrd="0" presId="urn:microsoft.com/office/officeart/2005/8/layout/list1"/>
    <dgm:cxn modelId="{9DCE0319-65F7-4F0F-9B0C-6BFBD95E5D02}" type="presParOf" srcId="{CC55C922-1749-4849-A619-F5CFDAA39E49}" destId="{902C5282-1B87-4DB2-8EF3-4D7506FCD02B}" srcOrd="3" destOrd="0" presId="urn:microsoft.com/office/officeart/2005/8/layout/list1"/>
    <dgm:cxn modelId="{2580E51D-F0D1-43A4-A36C-544D36911053}" type="presParOf" srcId="{CC55C922-1749-4849-A619-F5CFDAA39E49}" destId="{CA780824-9E3F-4BF1-A466-0D3039858083}" srcOrd="4" destOrd="0" presId="urn:microsoft.com/office/officeart/2005/8/layout/list1"/>
    <dgm:cxn modelId="{540743AA-C56B-4EF9-A601-18B737A2DE97}" type="presParOf" srcId="{CA780824-9E3F-4BF1-A466-0D3039858083}" destId="{8FF09E73-7EE1-4632-AF30-176AB2D36E6E}" srcOrd="0" destOrd="0" presId="urn:microsoft.com/office/officeart/2005/8/layout/list1"/>
    <dgm:cxn modelId="{19DD86BA-977F-4B43-BC8E-812E70E334D4}" type="presParOf" srcId="{CA780824-9E3F-4BF1-A466-0D3039858083}" destId="{A0B19AC6-1300-409D-938D-C6DECEE2E293}" srcOrd="1" destOrd="0" presId="urn:microsoft.com/office/officeart/2005/8/layout/list1"/>
    <dgm:cxn modelId="{EC813631-5A54-4AEF-AF5C-E4E57DFA5437}" type="presParOf" srcId="{CC55C922-1749-4849-A619-F5CFDAA39E49}" destId="{B3DF5C65-DB37-4B96-8B41-82826B2C2F47}" srcOrd="5" destOrd="0" presId="urn:microsoft.com/office/officeart/2005/8/layout/list1"/>
    <dgm:cxn modelId="{CC5AB5EA-DAD8-40EB-8F92-9182E43BF77D}" type="presParOf" srcId="{CC55C922-1749-4849-A619-F5CFDAA39E49}" destId="{38292454-578D-44CD-9FF4-60A0679A9344}" srcOrd="6" destOrd="0" presId="urn:microsoft.com/office/officeart/2005/8/layout/list1"/>
    <dgm:cxn modelId="{EBE3A20B-3B50-4BF4-9009-246AF16B50E4}" type="presParOf" srcId="{CC55C922-1749-4849-A619-F5CFDAA39E49}" destId="{CD8C3770-1BC4-47A3-9620-7C63EAC0BA03}" srcOrd="7" destOrd="0" presId="urn:microsoft.com/office/officeart/2005/8/layout/list1"/>
    <dgm:cxn modelId="{9FF7EB0E-415F-4823-B93D-C87296309CC7}" type="presParOf" srcId="{CC55C922-1749-4849-A619-F5CFDAA39E49}" destId="{F7106EF0-085D-457C-8CE0-BCA899240287}" srcOrd="8" destOrd="0" presId="urn:microsoft.com/office/officeart/2005/8/layout/list1"/>
    <dgm:cxn modelId="{B3818BEB-8F7E-421C-9FD1-633D1804FB24}" type="presParOf" srcId="{F7106EF0-085D-457C-8CE0-BCA899240287}" destId="{738FD27E-613D-47A4-9A8C-0B4D8EB60EDE}" srcOrd="0" destOrd="0" presId="urn:microsoft.com/office/officeart/2005/8/layout/list1"/>
    <dgm:cxn modelId="{82D59FA8-C552-466D-B57A-58FB91E84B4C}" type="presParOf" srcId="{F7106EF0-085D-457C-8CE0-BCA899240287}" destId="{D15BFC42-AEFE-4694-80FC-D2E95E960F0D}" srcOrd="1" destOrd="0" presId="urn:microsoft.com/office/officeart/2005/8/layout/list1"/>
    <dgm:cxn modelId="{7DDC34CD-BE1B-44CA-B3BE-AD43F538408C}" type="presParOf" srcId="{CC55C922-1749-4849-A619-F5CFDAA39E49}" destId="{A790DA69-E0B3-4ED0-89B2-392EA65ECC8D}" srcOrd="9" destOrd="0" presId="urn:microsoft.com/office/officeart/2005/8/layout/list1"/>
    <dgm:cxn modelId="{C358E6FD-0B60-4CAB-A6FC-1D8F05C7FD50}" type="presParOf" srcId="{CC55C922-1749-4849-A619-F5CFDAA39E49}" destId="{870F648D-7F1C-45AF-B637-3AEFE3BA34E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D7573-CE1D-4764-A5F0-9AC7527E6ACA}">
      <dsp:nvSpPr>
        <dsp:cNvPr id="0" name=""/>
        <dsp:cNvSpPr/>
      </dsp:nvSpPr>
      <dsp:spPr>
        <a:xfrm rot="16200000">
          <a:off x="1053219" y="-1053219"/>
          <a:ext cx="1457957" cy="3564396"/>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Promote best practice</a:t>
          </a:r>
        </a:p>
      </dsp:txBody>
      <dsp:txXfrm rot="5400000">
        <a:off x="-1" y="1"/>
        <a:ext cx="3564396" cy="1093468"/>
      </dsp:txXfrm>
    </dsp:sp>
    <dsp:sp modelId="{DF89521E-3692-457D-8699-93BA61FB1C1B}">
      <dsp:nvSpPr>
        <dsp:cNvPr id="0" name=""/>
        <dsp:cNvSpPr/>
      </dsp:nvSpPr>
      <dsp:spPr>
        <a:xfrm>
          <a:off x="3564396" y="0"/>
          <a:ext cx="3564396" cy="1457957"/>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Highlight the work of actuaries</a:t>
          </a:r>
        </a:p>
      </dsp:txBody>
      <dsp:txXfrm>
        <a:off x="3564396" y="0"/>
        <a:ext cx="3564396" cy="1093468"/>
      </dsp:txXfrm>
    </dsp:sp>
    <dsp:sp modelId="{F2C200E7-EA87-4D0E-9BC3-44664B8512E2}">
      <dsp:nvSpPr>
        <dsp:cNvPr id="0" name=""/>
        <dsp:cNvSpPr/>
      </dsp:nvSpPr>
      <dsp:spPr>
        <a:xfrm rot="10800000">
          <a:off x="0" y="1457957"/>
          <a:ext cx="3564396" cy="1457957"/>
        </a:xfrm>
        <a:prstGeom prst="round1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Career-long learning</a:t>
          </a:r>
        </a:p>
      </dsp:txBody>
      <dsp:txXfrm rot="10800000">
        <a:off x="0" y="1822446"/>
        <a:ext cx="3564396" cy="1093468"/>
      </dsp:txXfrm>
    </dsp:sp>
    <dsp:sp modelId="{EFA6F79D-2401-4AA0-91FA-C4A2F9871084}">
      <dsp:nvSpPr>
        <dsp:cNvPr id="0" name=""/>
        <dsp:cNvSpPr/>
      </dsp:nvSpPr>
      <dsp:spPr>
        <a:xfrm rot="5400000">
          <a:off x="4617615" y="404738"/>
          <a:ext cx="1457957" cy="3564396"/>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Standards / Guidance</a:t>
          </a:r>
        </a:p>
      </dsp:txBody>
      <dsp:txXfrm rot="-5400000">
        <a:off x="3564395" y="1822446"/>
        <a:ext cx="3564396" cy="1093468"/>
      </dsp:txXfrm>
    </dsp:sp>
    <dsp:sp modelId="{ABC105C5-9530-4BCA-B9EF-284147858FD1}">
      <dsp:nvSpPr>
        <dsp:cNvPr id="0" name=""/>
        <dsp:cNvSpPr/>
      </dsp:nvSpPr>
      <dsp:spPr>
        <a:xfrm>
          <a:off x="2495077" y="1093468"/>
          <a:ext cx="2138637" cy="72897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Quality</a:t>
          </a:r>
        </a:p>
      </dsp:txBody>
      <dsp:txXfrm>
        <a:off x="2530663" y="1129054"/>
        <a:ext cx="2067465" cy="657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413111"/>
          <a:ext cx="6767977"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38398" y="29351"/>
          <a:ext cx="4737583"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69" tIns="0" rIns="179069" bIns="0" numCol="1" spcCol="1270" anchor="ctr" anchorCtr="0">
          <a:noAutofit/>
        </a:bodyPr>
        <a:lstStyle/>
        <a:p>
          <a:pPr marL="0" lvl="0" indent="0" algn="l" defTabSz="711200">
            <a:lnSpc>
              <a:spcPct val="90000"/>
            </a:lnSpc>
            <a:spcBef>
              <a:spcPct val="0"/>
            </a:spcBef>
            <a:spcAft>
              <a:spcPct val="35000"/>
            </a:spcAft>
            <a:buNone/>
          </a:pPr>
          <a:r>
            <a:rPr lang="en-GB" sz="1600" b="1" kern="1200" dirty="0"/>
            <a:t>Equity release is covered in the current IFoA pre-Fellowship pathway, and a range of wider third-party learning materials</a:t>
          </a:r>
          <a:r>
            <a:rPr lang="en-GB" sz="1800" b="1" kern="1200" dirty="0"/>
            <a:t>.</a:t>
          </a:r>
          <a:endParaRPr lang="en-GB" sz="1800" kern="1200" dirty="0"/>
        </a:p>
      </dsp:txBody>
      <dsp:txXfrm>
        <a:off x="375865" y="66818"/>
        <a:ext cx="4662649" cy="692586"/>
      </dsp:txXfrm>
    </dsp:sp>
    <dsp:sp modelId="{38292454-578D-44CD-9FF4-60A0679A9344}">
      <dsp:nvSpPr>
        <dsp:cNvPr id="0" name=""/>
        <dsp:cNvSpPr/>
      </dsp:nvSpPr>
      <dsp:spPr>
        <a:xfrm>
          <a:off x="0" y="1592471"/>
          <a:ext cx="6767977" cy="655200"/>
        </a:xfrm>
        <a:prstGeom prst="rect">
          <a:avLst/>
        </a:prstGeom>
        <a:solidFill>
          <a:schemeClr val="lt1">
            <a:alpha val="90000"/>
            <a:hueOff val="0"/>
            <a:satOff val="0"/>
            <a:lumOff val="0"/>
            <a:alphaOff val="0"/>
          </a:schemeClr>
        </a:solidFill>
        <a:ln w="25400" cap="flat" cmpd="sng" algn="ctr">
          <a:solidFill>
            <a:schemeClr val="accent4">
              <a:hueOff val="3795017"/>
              <a:satOff val="1853"/>
              <a:lumOff val="14118"/>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38398" y="1208712"/>
          <a:ext cx="4737583" cy="767520"/>
        </a:xfrm>
        <a:prstGeom prst="roundRect">
          <a:avLst/>
        </a:prstGeom>
        <a:solidFill>
          <a:schemeClr val="accent4">
            <a:hueOff val="3795017"/>
            <a:satOff val="1853"/>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69" tIns="0" rIns="179069" bIns="0" numCol="1" spcCol="1270" anchor="ctr" anchorCtr="0">
          <a:noAutofit/>
        </a:bodyPr>
        <a:lstStyle/>
        <a:p>
          <a:pPr marL="0" lvl="0" indent="0" algn="l" defTabSz="711200">
            <a:lnSpc>
              <a:spcPct val="90000"/>
            </a:lnSpc>
            <a:spcBef>
              <a:spcPct val="0"/>
            </a:spcBef>
            <a:spcAft>
              <a:spcPct val="35000"/>
            </a:spcAft>
            <a:buNone/>
          </a:pPr>
          <a:r>
            <a:rPr lang="en-GB" sz="1600" b="1" kern="1200" dirty="0"/>
            <a:t>Competencies relating to wider property risk and complex illiquid assets are areas where further support could be provided.</a:t>
          </a:r>
          <a:endParaRPr lang="en-GB" sz="1600" kern="1200" dirty="0"/>
        </a:p>
      </dsp:txBody>
      <dsp:txXfrm>
        <a:off x="375865" y="1246179"/>
        <a:ext cx="4662649" cy="692586"/>
      </dsp:txXfrm>
    </dsp:sp>
    <dsp:sp modelId="{870F648D-7F1C-45AF-B637-3AEFE3BA34EA}">
      <dsp:nvSpPr>
        <dsp:cNvPr id="0" name=""/>
        <dsp:cNvSpPr/>
      </dsp:nvSpPr>
      <dsp:spPr>
        <a:xfrm>
          <a:off x="0" y="2771832"/>
          <a:ext cx="6767977" cy="6552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38398" y="2388072"/>
          <a:ext cx="4737583" cy="76752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69" tIns="0" rIns="179069" bIns="0" numCol="1" spcCol="1270" anchor="ctr" anchorCtr="0">
          <a:noAutofit/>
        </a:bodyPr>
        <a:lstStyle/>
        <a:p>
          <a:pPr marL="0" lvl="0" indent="0" algn="l" defTabSz="711200">
            <a:lnSpc>
              <a:spcPct val="90000"/>
            </a:lnSpc>
            <a:spcBef>
              <a:spcPct val="0"/>
            </a:spcBef>
            <a:spcAft>
              <a:spcPct val="35000"/>
            </a:spcAft>
            <a:buNone/>
          </a:pPr>
          <a:r>
            <a:rPr lang="en-GB" sz="1600" b="1" kern="1200" dirty="0"/>
            <a:t>Some curation of career-long learning material was also mentioned as potentially beneficial.</a:t>
          </a:r>
          <a:endParaRPr lang="en-GB" sz="1600" kern="1200" dirty="0"/>
        </a:p>
      </dsp:txBody>
      <dsp:txXfrm>
        <a:off x="375865" y="2425539"/>
        <a:ext cx="4662649"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8739-6DB9-435F-B5CC-C1044DF2853B}">
      <dsp:nvSpPr>
        <dsp:cNvPr id="0" name=""/>
        <dsp:cNvSpPr/>
      </dsp:nvSpPr>
      <dsp:spPr>
        <a:xfrm rot="5400000">
          <a:off x="4429183" y="-1832882"/>
          <a:ext cx="640927" cy="4470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b="0" i="0" u="none" strike="noStrike" kern="1200" baseline="0" dirty="0">
              <a:solidFill>
                <a:schemeClr val="dk1"/>
              </a:solidFill>
              <a:latin typeface="+mn-lt"/>
              <a:ea typeface="+mn-ea"/>
              <a:cs typeface="+mn-cs"/>
            </a:rPr>
            <a:t>Important that all actuaries consider this in the work they do</a:t>
          </a:r>
          <a:endParaRPr lang="en-GB" sz="1100" kern="1200" dirty="0"/>
        </a:p>
      </dsp:txBody>
      <dsp:txXfrm rot="-5400000">
        <a:off x="2514519" y="113069"/>
        <a:ext cx="4438969" cy="578353"/>
      </dsp:txXfrm>
    </dsp:sp>
    <dsp:sp modelId="{84D70014-D72C-40A6-941B-BDA7825B5D1D}">
      <dsp:nvSpPr>
        <dsp:cNvPr id="0" name=""/>
        <dsp:cNvSpPr/>
      </dsp:nvSpPr>
      <dsp:spPr>
        <a:xfrm>
          <a:off x="0" y="1665"/>
          <a:ext cx="2514519" cy="801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Customer and commercial balance</a:t>
          </a:r>
        </a:p>
      </dsp:txBody>
      <dsp:txXfrm>
        <a:off x="39109" y="40774"/>
        <a:ext cx="2436301" cy="722941"/>
      </dsp:txXfrm>
    </dsp:sp>
    <dsp:sp modelId="{21827290-FB8D-49CC-B918-727E0057331A}">
      <dsp:nvSpPr>
        <dsp:cNvPr id="0" name=""/>
        <dsp:cNvSpPr/>
      </dsp:nvSpPr>
      <dsp:spPr>
        <a:xfrm rot="5400000">
          <a:off x="4429183" y="-991665"/>
          <a:ext cx="640927" cy="4470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b="0" i="0" u="none" strike="noStrike" kern="1200" baseline="0" dirty="0">
              <a:solidFill>
                <a:schemeClr val="dk1"/>
              </a:solidFill>
              <a:latin typeface="+mn-lt"/>
              <a:ea typeface="+mn-ea"/>
              <a:cs typeface="+mn-cs"/>
            </a:rPr>
            <a:t>Possible development of specific equity release scenarios for CPD</a:t>
          </a:r>
          <a:endParaRPr lang="en-GB" sz="1100" kern="1200" dirty="0"/>
        </a:p>
      </dsp:txBody>
      <dsp:txXfrm rot="-5400000">
        <a:off x="2514519" y="954286"/>
        <a:ext cx="4438969" cy="578353"/>
      </dsp:txXfrm>
    </dsp:sp>
    <dsp:sp modelId="{B5D83959-3D61-421F-853B-0E227C14ED30}">
      <dsp:nvSpPr>
        <dsp:cNvPr id="0" name=""/>
        <dsp:cNvSpPr/>
      </dsp:nvSpPr>
      <dsp:spPr>
        <a:xfrm>
          <a:off x="0" y="842883"/>
          <a:ext cx="2514519" cy="801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Professionalism</a:t>
          </a:r>
        </a:p>
      </dsp:txBody>
      <dsp:txXfrm>
        <a:off x="39109" y="881992"/>
        <a:ext cx="2436301" cy="722941"/>
      </dsp:txXfrm>
    </dsp:sp>
    <dsp:sp modelId="{B9D6D066-95D5-4D6E-8D20-20CD15378BB4}">
      <dsp:nvSpPr>
        <dsp:cNvPr id="0" name=""/>
        <dsp:cNvSpPr/>
      </dsp:nvSpPr>
      <dsp:spPr>
        <a:xfrm rot="5400000">
          <a:off x="4429183" y="-150447"/>
          <a:ext cx="640927" cy="4470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t>Consider what the IFoA can do to ensure actuaries continue to play their part supporting this market</a:t>
          </a:r>
        </a:p>
      </dsp:txBody>
      <dsp:txXfrm rot="-5400000">
        <a:off x="2514519" y="1795504"/>
        <a:ext cx="4438969" cy="578353"/>
      </dsp:txXfrm>
    </dsp:sp>
    <dsp:sp modelId="{7EEDF54E-A7E2-4DE4-84EA-1148724BC120}">
      <dsp:nvSpPr>
        <dsp:cNvPr id="0" name=""/>
        <dsp:cNvSpPr/>
      </dsp:nvSpPr>
      <dsp:spPr>
        <a:xfrm>
          <a:off x="0" y="1684100"/>
          <a:ext cx="2514519" cy="801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Supporting fellow regulators</a:t>
          </a:r>
        </a:p>
      </dsp:txBody>
      <dsp:txXfrm>
        <a:off x="39109" y="1723209"/>
        <a:ext cx="2436301" cy="722941"/>
      </dsp:txXfrm>
    </dsp:sp>
    <dsp:sp modelId="{36F04124-A38F-4E7A-AE29-385A8D2217B9}">
      <dsp:nvSpPr>
        <dsp:cNvPr id="0" name=""/>
        <dsp:cNvSpPr/>
      </dsp:nvSpPr>
      <dsp:spPr>
        <a:xfrm rot="5400000">
          <a:off x="4429183" y="677624"/>
          <a:ext cx="640927" cy="44702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GB" sz="1100" b="0" kern="1200" dirty="0">
              <a:solidFill>
                <a:schemeClr val="dk1"/>
              </a:solidFill>
              <a:latin typeface="+mn-lt"/>
              <a:ea typeface="+mn-ea"/>
              <a:cs typeface="+mn-cs"/>
            </a:rPr>
            <a:t>Continue to liaise with education colleagues</a:t>
          </a:r>
          <a:endParaRPr lang="en-GB" sz="1100" kern="1200" dirty="0"/>
        </a:p>
        <a:p>
          <a:pPr marL="57150" lvl="1" indent="-57150" algn="l" defTabSz="488950" rtl="0">
            <a:lnSpc>
              <a:spcPct val="90000"/>
            </a:lnSpc>
            <a:spcBef>
              <a:spcPct val="0"/>
            </a:spcBef>
            <a:spcAft>
              <a:spcPct val="15000"/>
            </a:spcAft>
            <a:buChar char="•"/>
          </a:pPr>
          <a:r>
            <a:rPr lang="en-GB" sz="1100" kern="1200" dirty="0"/>
            <a:t>Highlight the range of existing material available</a:t>
          </a:r>
        </a:p>
      </dsp:txBody>
      <dsp:txXfrm rot="-5400000">
        <a:off x="2514519" y="2623576"/>
        <a:ext cx="4438969" cy="578353"/>
      </dsp:txXfrm>
    </dsp:sp>
    <dsp:sp modelId="{47D0772A-03B8-49D8-AFEC-6A880D9BC1AF}">
      <dsp:nvSpPr>
        <dsp:cNvPr id="0" name=""/>
        <dsp:cNvSpPr/>
      </dsp:nvSpPr>
      <dsp:spPr>
        <a:xfrm>
          <a:off x="0" y="2525318"/>
          <a:ext cx="2514519" cy="8011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Career-long learning</a:t>
          </a:r>
        </a:p>
      </dsp:txBody>
      <dsp:txXfrm>
        <a:off x="39109" y="2564427"/>
        <a:ext cx="2436301" cy="722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4F90-5C26-4E63-8D90-E0906E93AF3C}">
      <dsp:nvSpPr>
        <dsp:cNvPr id="0" name=""/>
        <dsp:cNvSpPr/>
      </dsp:nvSpPr>
      <dsp:spPr>
        <a:xfrm>
          <a:off x="44485" y="643284"/>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1DC19-00E5-46D6-BD41-7E008BC82FBE}">
      <dsp:nvSpPr>
        <dsp:cNvPr id="0" name=""/>
        <dsp:cNvSpPr/>
      </dsp:nvSpPr>
      <dsp:spPr>
        <a:xfrm>
          <a:off x="181520" y="780318"/>
          <a:ext cx="378475" cy="378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CCC6B0-3F75-4306-9A22-F238FD455430}">
      <dsp:nvSpPr>
        <dsp:cNvPr id="0" name=""/>
        <dsp:cNvSpPr/>
      </dsp:nvSpPr>
      <dsp:spPr>
        <a:xfrm>
          <a:off x="836861" y="643284"/>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Involvement of actuaries - questionnaire responses</a:t>
          </a:r>
        </a:p>
      </dsp:txBody>
      <dsp:txXfrm>
        <a:off x="836861" y="643284"/>
        <a:ext cx="1538141" cy="652544"/>
      </dsp:txXfrm>
    </dsp:sp>
    <dsp:sp modelId="{6AA4E3F6-8104-4C50-8E3C-0AD82AB71E1C}">
      <dsp:nvSpPr>
        <dsp:cNvPr id="0" name=""/>
        <dsp:cNvSpPr/>
      </dsp:nvSpPr>
      <dsp:spPr>
        <a:xfrm>
          <a:off x="2643012" y="643284"/>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D982-D88C-452B-89A2-B7C8818B92CA}">
      <dsp:nvSpPr>
        <dsp:cNvPr id="0" name=""/>
        <dsp:cNvSpPr/>
      </dsp:nvSpPr>
      <dsp:spPr>
        <a:xfrm>
          <a:off x="2780046" y="780318"/>
          <a:ext cx="378475" cy="378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709306-E6D6-491F-A5BF-768088519E38}">
      <dsp:nvSpPr>
        <dsp:cNvPr id="0" name=""/>
        <dsp:cNvSpPr/>
      </dsp:nvSpPr>
      <dsp:spPr>
        <a:xfrm>
          <a:off x="3435387" y="643284"/>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Business and Regulatory environment</a:t>
          </a:r>
        </a:p>
      </dsp:txBody>
      <dsp:txXfrm>
        <a:off x="3435387" y="643284"/>
        <a:ext cx="1538141" cy="652544"/>
      </dsp:txXfrm>
    </dsp:sp>
    <dsp:sp modelId="{6064EECB-0CEC-41D7-97D1-2B3EAB795AFD}">
      <dsp:nvSpPr>
        <dsp:cNvPr id="0" name=""/>
        <dsp:cNvSpPr/>
      </dsp:nvSpPr>
      <dsp:spPr>
        <a:xfrm>
          <a:off x="5241538" y="643284"/>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F9F85-AF75-44AF-87F0-A20885EDC444}">
      <dsp:nvSpPr>
        <dsp:cNvPr id="0" name=""/>
        <dsp:cNvSpPr/>
      </dsp:nvSpPr>
      <dsp:spPr>
        <a:xfrm>
          <a:off x="5378572" y="780318"/>
          <a:ext cx="378475" cy="378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EB85F-951D-40F3-B7D4-77D55F511DC6}">
      <dsp:nvSpPr>
        <dsp:cNvPr id="0" name=""/>
        <dsp:cNvSpPr/>
      </dsp:nvSpPr>
      <dsp:spPr>
        <a:xfrm>
          <a:off x="6033914" y="643284"/>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Education and Lifelong Learning</a:t>
          </a:r>
        </a:p>
      </dsp:txBody>
      <dsp:txXfrm>
        <a:off x="6033914" y="643284"/>
        <a:ext cx="1538141" cy="652544"/>
      </dsp:txXfrm>
    </dsp:sp>
    <dsp:sp modelId="{D1F56DAB-6B65-482F-B478-E3BF6879CE4E}">
      <dsp:nvSpPr>
        <dsp:cNvPr id="0" name=""/>
        <dsp:cNvSpPr/>
      </dsp:nvSpPr>
      <dsp:spPr>
        <a:xfrm>
          <a:off x="1374411" y="1857196"/>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FBE17-B60E-40ED-8985-E1A0B82BD3EE}">
      <dsp:nvSpPr>
        <dsp:cNvPr id="0" name=""/>
        <dsp:cNvSpPr/>
      </dsp:nvSpPr>
      <dsp:spPr>
        <a:xfrm>
          <a:off x="1523243" y="2001211"/>
          <a:ext cx="378475" cy="378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955D71-385A-405D-A31A-4B51DDB4C912}">
      <dsp:nvSpPr>
        <dsp:cNvPr id="0" name=""/>
        <dsp:cNvSpPr/>
      </dsp:nvSpPr>
      <dsp:spPr>
        <a:xfrm>
          <a:off x="2171321" y="1857196"/>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Existing standards and guidance</a:t>
          </a:r>
        </a:p>
      </dsp:txBody>
      <dsp:txXfrm>
        <a:off x="2171321" y="1857196"/>
        <a:ext cx="1538141" cy="652544"/>
      </dsp:txXfrm>
    </dsp:sp>
    <dsp:sp modelId="{FEE5E7A8-A989-4F2A-98B0-0342046414EA}">
      <dsp:nvSpPr>
        <dsp:cNvPr id="0" name=""/>
        <dsp:cNvSpPr/>
      </dsp:nvSpPr>
      <dsp:spPr>
        <a:xfrm>
          <a:off x="3971514" y="1857196"/>
          <a:ext cx="652544" cy="652544"/>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4AB17-7781-47E4-8066-B32988607C40}">
      <dsp:nvSpPr>
        <dsp:cNvPr id="0" name=""/>
        <dsp:cNvSpPr/>
      </dsp:nvSpPr>
      <dsp:spPr>
        <a:xfrm>
          <a:off x="4115532" y="2001211"/>
          <a:ext cx="378475" cy="3784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CF741D-D444-4FC7-99A7-81E6AD7C3DDC}">
      <dsp:nvSpPr>
        <dsp:cNvPr id="0" name=""/>
        <dsp:cNvSpPr/>
      </dsp:nvSpPr>
      <dsp:spPr>
        <a:xfrm>
          <a:off x="4835619" y="1857196"/>
          <a:ext cx="1538141" cy="6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kern="1200" dirty="0"/>
            <a:t>Interviews and work examples</a:t>
          </a:r>
        </a:p>
      </dsp:txBody>
      <dsp:txXfrm>
        <a:off x="4835619" y="1857196"/>
        <a:ext cx="1538141" cy="652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C4D00-1D96-4199-96BE-B576A76C0F5B}">
      <dsp:nvSpPr>
        <dsp:cNvPr id="0" name=""/>
        <dsp:cNvSpPr/>
      </dsp:nvSpPr>
      <dsp:spPr>
        <a:xfrm rot="5400000">
          <a:off x="6011518" y="-1788912"/>
          <a:ext cx="553014" cy="41507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None/>
          </a:pPr>
          <a:r>
            <a:rPr lang="en-GB" sz="900" kern="1200" dirty="0"/>
            <a:t>Extends beyond more traditional areas of valuation and capital, into propositions and pricing work</a:t>
          </a:r>
          <a:endParaRPr lang="en-US" sz="900" kern="1200" dirty="0"/>
        </a:p>
      </dsp:txBody>
      <dsp:txXfrm rot="-5400000">
        <a:off x="4212645" y="36957"/>
        <a:ext cx="4123765" cy="499022"/>
      </dsp:txXfrm>
    </dsp:sp>
    <dsp:sp modelId="{3F398A57-2DEA-40A6-B750-3EAF60D66CB7}">
      <dsp:nvSpPr>
        <dsp:cNvPr id="0" name=""/>
        <dsp:cNvSpPr/>
      </dsp:nvSpPr>
      <dsp:spPr>
        <a:xfrm>
          <a:off x="824" y="1387"/>
          <a:ext cx="4211821" cy="5701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High level of involvement by actuaries</a:t>
          </a:r>
          <a:endParaRPr lang="en-US" sz="1800" kern="1200" dirty="0"/>
        </a:p>
      </dsp:txBody>
      <dsp:txXfrm>
        <a:off x="28657" y="29220"/>
        <a:ext cx="4156155" cy="514496"/>
      </dsp:txXfrm>
    </dsp:sp>
    <dsp:sp modelId="{B456C690-29A8-4B85-A05C-3528595B07F2}">
      <dsp:nvSpPr>
        <dsp:cNvPr id="0" name=""/>
        <dsp:cNvSpPr/>
      </dsp:nvSpPr>
      <dsp:spPr>
        <a:xfrm rot="5400000">
          <a:off x="6049526" y="-1155864"/>
          <a:ext cx="476998" cy="41507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None/>
          </a:pPr>
          <a:r>
            <a:rPr lang="en-GB" sz="900" kern="1200" dirty="0"/>
            <a:t>Very high levels of equity in UK property in over 55s, and evidence of growing volumes of Lifetime Mortgages in 2021 and 2022</a:t>
          </a:r>
          <a:endParaRPr lang="en-US" sz="900" kern="1200" dirty="0"/>
        </a:p>
      </dsp:txBody>
      <dsp:txXfrm rot="-5400000">
        <a:off x="4212645" y="704302"/>
        <a:ext cx="4127476" cy="430428"/>
      </dsp:txXfrm>
    </dsp:sp>
    <dsp:sp modelId="{FD7C75EE-EB2F-46A0-8DD6-A201A02E0A99}">
      <dsp:nvSpPr>
        <dsp:cNvPr id="0" name=""/>
        <dsp:cNvSpPr/>
      </dsp:nvSpPr>
      <dsp:spPr>
        <a:xfrm>
          <a:off x="824" y="614117"/>
          <a:ext cx="4211821" cy="6107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Significant market capacity</a:t>
          </a:r>
          <a:endParaRPr lang="en-US" sz="1800" kern="1200" dirty="0"/>
        </a:p>
      </dsp:txBody>
      <dsp:txXfrm>
        <a:off x="30641" y="643934"/>
        <a:ext cx="4152187" cy="551163"/>
      </dsp:txXfrm>
    </dsp:sp>
    <dsp:sp modelId="{3C23813F-D422-41F2-8498-4A6FA1F70EE3}">
      <dsp:nvSpPr>
        <dsp:cNvPr id="0" name=""/>
        <dsp:cNvSpPr/>
      </dsp:nvSpPr>
      <dsp:spPr>
        <a:xfrm rot="5400000">
          <a:off x="6032152" y="-552024"/>
          <a:ext cx="511747" cy="41507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None/>
          </a:pPr>
          <a:r>
            <a:rPr lang="en-GB" sz="900" kern="1200" dirty="0"/>
            <a:t>Moving from low interest rate / low inflation to far higher levels will impact propositions, pricing and potential customer outcomes.</a:t>
          </a:r>
          <a:endParaRPr lang="en-US" sz="900" kern="1200" dirty="0"/>
        </a:p>
      </dsp:txBody>
      <dsp:txXfrm rot="-5400000">
        <a:off x="4212646" y="1292463"/>
        <a:ext cx="4125780" cy="461785"/>
      </dsp:txXfrm>
    </dsp:sp>
    <dsp:sp modelId="{89294BD6-9462-4CA3-848B-DBBFFB186AAD}">
      <dsp:nvSpPr>
        <dsp:cNvPr id="0" name=""/>
        <dsp:cNvSpPr/>
      </dsp:nvSpPr>
      <dsp:spPr>
        <a:xfrm>
          <a:off x="824" y="1271933"/>
          <a:ext cx="4211821" cy="502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Changing economic environment</a:t>
          </a:r>
          <a:endParaRPr lang="en-US" sz="1800" kern="1200" dirty="0"/>
        </a:p>
      </dsp:txBody>
      <dsp:txXfrm>
        <a:off x="25371" y="1296480"/>
        <a:ext cx="4162727" cy="453751"/>
      </dsp:txXfrm>
    </dsp:sp>
    <dsp:sp modelId="{EE05D272-504F-4E9D-9A43-AF5165A74408}">
      <dsp:nvSpPr>
        <dsp:cNvPr id="0" name=""/>
        <dsp:cNvSpPr/>
      </dsp:nvSpPr>
      <dsp:spPr>
        <a:xfrm rot="5400000">
          <a:off x="6046894" y="16113"/>
          <a:ext cx="482310" cy="41507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None/>
          </a:pPr>
          <a:r>
            <a:rPr lang="en-GB" sz="900" kern="1200" dirty="0"/>
            <a:t>PRA and FCA have been and continue to be heavily focused on this product</a:t>
          </a:r>
          <a:endParaRPr lang="en-US" sz="900" kern="1200" dirty="0"/>
        </a:p>
      </dsp:txBody>
      <dsp:txXfrm rot="-5400000">
        <a:off x="4212669" y="1873882"/>
        <a:ext cx="4127217" cy="435222"/>
      </dsp:txXfrm>
    </dsp:sp>
    <dsp:sp modelId="{28611AFC-7A9D-4500-984B-D60E3BA6B01F}">
      <dsp:nvSpPr>
        <dsp:cNvPr id="0" name=""/>
        <dsp:cNvSpPr/>
      </dsp:nvSpPr>
      <dsp:spPr>
        <a:xfrm>
          <a:off x="824" y="1821797"/>
          <a:ext cx="4211844" cy="539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High level of regulatory focus</a:t>
          </a:r>
          <a:endParaRPr lang="en-US" sz="1800" kern="1200" dirty="0"/>
        </a:p>
      </dsp:txBody>
      <dsp:txXfrm>
        <a:off x="27155" y="1848128"/>
        <a:ext cx="4159182" cy="486732"/>
      </dsp:txXfrm>
    </dsp:sp>
    <dsp:sp modelId="{1FCCF15C-11A4-452D-8347-36551F2683B0}">
      <dsp:nvSpPr>
        <dsp:cNvPr id="0" name=""/>
        <dsp:cNvSpPr/>
      </dsp:nvSpPr>
      <dsp:spPr>
        <a:xfrm rot="5400000">
          <a:off x="6087132" y="604022"/>
          <a:ext cx="401833" cy="41507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None/>
          </a:pPr>
          <a:r>
            <a:rPr lang="en-GB" sz="900" kern="1200" dirty="0"/>
            <a:t>Common with other products, although no evidence to date of significantly worse issues</a:t>
          </a:r>
          <a:endParaRPr lang="en-US" sz="900" kern="1200" dirty="0"/>
        </a:p>
      </dsp:txBody>
      <dsp:txXfrm rot="-5400000">
        <a:off x="4212668" y="2498102"/>
        <a:ext cx="4131145" cy="362601"/>
      </dsp:txXfrm>
    </dsp:sp>
    <dsp:sp modelId="{D170D750-CAEB-4788-9D01-EE1A5F948674}">
      <dsp:nvSpPr>
        <dsp:cNvPr id="0" name=""/>
        <dsp:cNvSpPr/>
      </dsp:nvSpPr>
      <dsp:spPr>
        <a:xfrm>
          <a:off x="824" y="2403759"/>
          <a:ext cx="4211844" cy="551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Potential legacy issues</a:t>
          </a:r>
          <a:endParaRPr lang="en-US" sz="1800" kern="1200" dirty="0"/>
        </a:p>
      </dsp:txBody>
      <dsp:txXfrm>
        <a:off x="27736" y="2430671"/>
        <a:ext cx="4158020" cy="497463"/>
      </dsp:txXfrm>
    </dsp:sp>
    <dsp:sp modelId="{BE2163A3-CED2-416D-897C-AE52F4C3D037}">
      <dsp:nvSpPr>
        <dsp:cNvPr id="0" name=""/>
        <dsp:cNvSpPr/>
      </dsp:nvSpPr>
      <dsp:spPr>
        <a:xfrm rot="5400000">
          <a:off x="6125927" y="1162831"/>
          <a:ext cx="324196" cy="415076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None/>
          </a:pPr>
          <a:r>
            <a:rPr lang="en-US" sz="900" kern="1200" dirty="0"/>
            <a:t>Further support on complex illiquid assets, curation of lifelong learning material</a:t>
          </a:r>
        </a:p>
      </dsp:txBody>
      <dsp:txXfrm rot="-5400000">
        <a:off x="4212645" y="3091939"/>
        <a:ext cx="4134935" cy="292544"/>
      </dsp:txXfrm>
    </dsp:sp>
    <dsp:sp modelId="{BE9516C4-9018-4FA6-9AEC-B2B6B6331169}">
      <dsp:nvSpPr>
        <dsp:cNvPr id="0" name=""/>
        <dsp:cNvSpPr/>
      </dsp:nvSpPr>
      <dsp:spPr>
        <a:xfrm>
          <a:off x="824" y="2997614"/>
          <a:ext cx="4211821" cy="481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Career-long learning</a:t>
          </a:r>
          <a:endParaRPr lang="en-US" sz="1800" kern="1200" dirty="0"/>
        </a:p>
      </dsp:txBody>
      <dsp:txXfrm>
        <a:off x="24314" y="3021104"/>
        <a:ext cx="4164841" cy="4342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C2ABA-04C1-454F-BA59-37AE10D7CFBB}">
      <dsp:nvSpPr>
        <dsp:cNvPr id="0" name=""/>
        <dsp:cNvSpPr/>
      </dsp:nvSpPr>
      <dsp:spPr>
        <a:xfrm>
          <a:off x="529090" y="1031"/>
          <a:ext cx="1807056" cy="108423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Actuaries highly involved in equity release proposition and pricing work</a:t>
          </a:r>
        </a:p>
      </dsp:txBody>
      <dsp:txXfrm>
        <a:off x="529090" y="1031"/>
        <a:ext cx="1807056" cy="1084233"/>
      </dsp:txXfrm>
    </dsp:sp>
    <dsp:sp modelId="{22876F65-D8BA-467B-AE30-F830FECA81E3}">
      <dsp:nvSpPr>
        <dsp:cNvPr id="0" name=""/>
        <dsp:cNvSpPr/>
      </dsp:nvSpPr>
      <dsp:spPr>
        <a:xfrm>
          <a:off x="2494317" y="0"/>
          <a:ext cx="1807056" cy="1084233"/>
        </a:xfrm>
        <a:prstGeom prst="rect">
          <a:avLst/>
        </a:prstGeom>
        <a:solidFill>
          <a:schemeClr val="accent4">
            <a:hueOff val="1084291"/>
            <a:satOff val="529"/>
            <a:lumOff val="40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Senior Manager roles means influence on outcomes and oversight </a:t>
          </a:r>
        </a:p>
      </dsp:txBody>
      <dsp:txXfrm>
        <a:off x="2494317" y="0"/>
        <a:ext cx="1807056" cy="1084233"/>
      </dsp:txXfrm>
    </dsp:sp>
    <dsp:sp modelId="{C2D47DE4-35DB-4068-B954-8EA63F9AB296}">
      <dsp:nvSpPr>
        <dsp:cNvPr id="0" name=""/>
        <dsp:cNvSpPr/>
      </dsp:nvSpPr>
      <dsp:spPr>
        <a:xfrm>
          <a:off x="4504613" y="1031"/>
          <a:ext cx="1807056" cy="1084233"/>
        </a:xfrm>
        <a:prstGeom prst="rect">
          <a:avLst/>
        </a:prstGeom>
        <a:solidFill>
          <a:schemeClr val="accent4">
            <a:hueOff val="2168581"/>
            <a:satOff val="1059"/>
            <a:lumOff val="80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Chief Actuary (team) tends to be in an oversight capacity</a:t>
          </a:r>
        </a:p>
      </dsp:txBody>
      <dsp:txXfrm>
        <a:off x="4504613" y="1031"/>
        <a:ext cx="1807056" cy="1084233"/>
      </dsp:txXfrm>
    </dsp:sp>
    <dsp:sp modelId="{A4DEC618-91C3-4564-898C-8C161C4D3A6C}">
      <dsp:nvSpPr>
        <dsp:cNvPr id="0" name=""/>
        <dsp:cNvSpPr/>
      </dsp:nvSpPr>
      <dsp:spPr>
        <a:xfrm>
          <a:off x="529090" y="1265971"/>
          <a:ext cx="1807056" cy="1084233"/>
        </a:xfrm>
        <a:prstGeom prst="rect">
          <a:avLst/>
        </a:prstGeom>
        <a:solidFill>
          <a:schemeClr val="accent4">
            <a:hueOff val="3252871"/>
            <a:satOff val="1588"/>
            <a:lumOff val="121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Examples of actuaries with overall responsibility for pricing and/or propositions</a:t>
          </a:r>
        </a:p>
      </dsp:txBody>
      <dsp:txXfrm>
        <a:off x="529090" y="1265971"/>
        <a:ext cx="1807056" cy="1084233"/>
      </dsp:txXfrm>
    </dsp:sp>
    <dsp:sp modelId="{CC58B171-E564-4108-8DF6-FE082871EDDB}">
      <dsp:nvSpPr>
        <dsp:cNvPr id="0" name=""/>
        <dsp:cNvSpPr/>
      </dsp:nvSpPr>
      <dsp:spPr>
        <a:xfrm>
          <a:off x="2516851" y="1265971"/>
          <a:ext cx="1807056" cy="1084233"/>
        </a:xfrm>
        <a:prstGeom prst="rect">
          <a:avLst/>
        </a:prstGeom>
        <a:solidFill>
          <a:schemeClr val="accent4">
            <a:hueOff val="4337162"/>
            <a:satOff val="2117"/>
            <a:lumOff val="16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Customer treatment, investment, and property underwriting specialists</a:t>
          </a:r>
        </a:p>
      </dsp:txBody>
      <dsp:txXfrm>
        <a:off x="2516851" y="1265971"/>
        <a:ext cx="1807056" cy="1084233"/>
      </dsp:txXfrm>
    </dsp:sp>
    <dsp:sp modelId="{A1BB7694-0648-446E-BDF1-6F06B65DDB0C}">
      <dsp:nvSpPr>
        <dsp:cNvPr id="0" name=""/>
        <dsp:cNvSpPr/>
      </dsp:nvSpPr>
      <dsp:spPr>
        <a:xfrm>
          <a:off x="4504613" y="1265971"/>
          <a:ext cx="1807056" cy="1084233"/>
        </a:xfrm>
        <a:prstGeom prst="rect">
          <a:avLst/>
        </a:prstGeom>
        <a:solidFill>
          <a:schemeClr val="accent4">
            <a:hueOff val="5421453"/>
            <a:satOff val="2646"/>
            <a:lumOff val="201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Strong customer focus, but compliance responsibility tends not to lie with actuaries</a:t>
          </a:r>
        </a:p>
      </dsp:txBody>
      <dsp:txXfrm>
        <a:off x="4504613" y="1265971"/>
        <a:ext cx="1807056" cy="1084233"/>
      </dsp:txXfrm>
    </dsp:sp>
    <dsp:sp modelId="{4AEB8D43-BB69-44C6-A175-932682B24218}">
      <dsp:nvSpPr>
        <dsp:cNvPr id="0" name=""/>
        <dsp:cNvSpPr/>
      </dsp:nvSpPr>
      <dsp:spPr>
        <a:xfrm>
          <a:off x="1522970" y="2530910"/>
          <a:ext cx="1807056" cy="1084233"/>
        </a:xfrm>
        <a:prstGeom prst="rect">
          <a:avLst/>
        </a:prstGeom>
        <a:solidFill>
          <a:schemeClr val="accent4">
            <a:hueOff val="6505743"/>
            <a:satOff val="3176"/>
            <a:lumOff val="24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Actuarial standards provide good framework for pricing work</a:t>
          </a:r>
        </a:p>
      </dsp:txBody>
      <dsp:txXfrm>
        <a:off x="1522970" y="2530910"/>
        <a:ext cx="1807056" cy="1084233"/>
      </dsp:txXfrm>
    </dsp:sp>
    <dsp:sp modelId="{50C85B99-0EB5-4CBE-BBE8-487E84653162}">
      <dsp:nvSpPr>
        <dsp:cNvPr id="0" name=""/>
        <dsp:cNvSpPr/>
      </dsp:nvSpPr>
      <dsp:spPr>
        <a:xfrm>
          <a:off x="3510732" y="2530910"/>
          <a:ext cx="1807056" cy="1084233"/>
        </a:xfrm>
        <a:prstGeom prst="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TAS considered applicable to pricing work</a:t>
          </a:r>
        </a:p>
      </dsp:txBody>
      <dsp:txXfrm>
        <a:off x="3510732" y="2530910"/>
        <a:ext cx="1807056" cy="10842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622061"/>
          <a:ext cx="5832648"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291632" y="371141"/>
          <a:ext cx="4082853"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755650">
            <a:lnSpc>
              <a:spcPct val="90000"/>
            </a:lnSpc>
            <a:spcBef>
              <a:spcPct val="0"/>
            </a:spcBef>
            <a:spcAft>
              <a:spcPct val="35000"/>
            </a:spcAft>
            <a:buNone/>
          </a:pPr>
          <a:endParaRPr lang="en-GB" sz="1700" kern="1200" dirty="0"/>
        </a:p>
        <a:p>
          <a:pPr marL="0" lvl="0" indent="0" algn="l" defTabSz="755650">
            <a:lnSpc>
              <a:spcPct val="90000"/>
            </a:lnSpc>
            <a:spcBef>
              <a:spcPct val="0"/>
            </a:spcBef>
            <a:spcAft>
              <a:spcPct val="35000"/>
            </a:spcAft>
            <a:buNone/>
          </a:pPr>
          <a:r>
            <a:rPr lang="en-GB" sz="1700" b="1" kern="1200" dirty="0"/>
            <a:t>Beyond valuation and capital work</a:t>
          </a:r>
        </a:p>
        <a:p>
          <a:pPr marL="0" lvl="0" indent="0" algn="l" defTabSz="755650">
            <a:lnSpc>
              <a:spcPct val="90000"/>
            </a:lnSpc>
            <a:spcBef>
              <a:spcPct val="0"/>
            </a:spcBef>
            <a:spcAft>
              <a:spcPct val="35000"/>
            </a:spcAft>
            <a:buNone/>
          </a:pPr>
          <a:endParaRPr lang="en-GB" sz="1700" kern="1200" dirty="0"/>
        </a:p>
      </dsp:txBody>
      <dsp:txXfrm>
        <a:off x="316130" y="395639"/>
        <a:ext cx="4033857" cy="452844"/>
      </dsp:txXfrm>
    </dsp:sp>
    <dsp:sp modelId="{38292454-578D-44CD-9FF4-60A0679A9344}">
      <dsp:nvSpPr>
        <dsp:cNvPr id="0" name=""/>
        <dsp:cNvSpPr/>
      </dsp:nvSpPr>
      <dsp:spPr>
        <a:xfrm>
          <a:off x="0" y="1393181"/>
          <a:ext cx="5832648" cy="428400"/>
        </a:xfrm>
        <a:prstGeom prst="rect">
          <a:avLst/>
        </a:prstGeom>
        <a:solidFill>
          <a:schemeClr val="lt1">
            <a:alpha val="90000"/>
            <a:hueOff val="0"/>
            <a:satOff val="0"/>
            <a:lumOff val="0"/>
            <a:alphaOff val="0"/>
          </a:schemeClr>
        </a:solidFill>
        <a:ln w="25400" cap="flat" cmpd="sng" algn="ctr">
          <a:solidFill>
            <a:schemeClr val="accent4">
              <a:hueOff val="2530011"/>
              <a:satOff val="1235"/>
              <a:lumOff val="9412"/>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291632" y="1142261"/>
          <a:ext cx="4082853" cy="501840"/>
        </a:xfrm>
        <a:prstGeom prst="roundRect">
          <a:avLst/>
        </a:prstGeom>
        <a:solidFill>
          <a:schemeClr val="accent4">
            <a:hueOff val="2530011"/>
            <a:satOff val="123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755650">
            <a:lnSpc>
              <a:spcPct val="90000"/>
            </a:lnSpc>
            <a:spcBef>
              <a:spcPct val="0"/>
            </a:spcBef>
            <a:spcAft>
              <a:spcPct val="35000"/>
            </a:spcAft>
            <a:buNone/>
          </a:pPr>
          <a:r>
            <a:rPr lang="en-GB" sz="1700" b="1" kern="1200" dirty="0"/>
            <a:t>Particularly pricing teams</a:t>
          </a:r>
          <a:endParaRPr lang="en-GB" sz="1700" kern="1200" dirty="0"/>
        </a:p>
      </dsp:txBody>
      <dsp:txXfrm>
        <a:off x="316130" y="1166759"/>
        <a:ext cx="4033857" cy="452844"/>
      </dsp:txXfrm>
    </dsp:sp>
    <dsp:sp modelId="{870F648D-7F1C-45AF-B637-3AEFE3BA34EA}">
      <dsp:nvSpPr>
        <dsp:cNvPr id="0" name=""/>
        <dsp:cNvSpPr/>
      </dsp:nvSpPr>
      <dsp:spPr>
        <a:xfrm>
          <a:off x="0" y="2164301"/>
          <a:ext cx="5832648" cy="428400"/>
        </a:xfrm>
        <a:prstGeom prst="rect">
          <a:avLst/>
        </a:prstGeom>
        <a:solidFill>
          <a:schemeClr val="lt1">
            <a:alpha val="90000"/>
            <a:hueOff val="0"/>
            <a:satOff val="0"/>
            <a:lumOff val="0"/>
            <a:alphaOff val="0"/>
          </a:schemeClr>
        </a:solidFill>
        <a:ln w="25400" cap="flat" cmpd="sng" algn="ctr">
          <a:solidFill>
            <a:schemeClr val="accent4">
              <a:hueOff val="5060023"/>
              <a:satOff val="2470"/>
              <a:lumOff val="18825"/>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291632" y="1913381"/>
          <a:ext cx="4082853" cy="501840"/>
        </a:xfrm>
        <a:prstGeom prst="roundRect">
          <a:avLst/>
        </a:prstGeom>
        <a:solidFill>
          <a:schemeClr val="accent4">
            <a:hueOff val="5060023"/>
            <a:satOff val="2470"/>
            <a:lumOff val="18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755650">
            <a:lnSpc>
              <a:spcPct val="90000"/>
            </a:lnSpc>
            <a:spcBef>
              <a:spcPct val="0"/>
            </a:spcBef>
            <a:spcAft>
              <a:spcPct val="35000"/>
            </a:spcAft>
            <a:buNone/>
          </a:pPr>
          <a:r>
            <a:rPr lang="en-GB" sz="1700" b="1" kern="1200" dirty="0"/>
            <a:t>Not as involved in customer treatment</a:t>
          </a:r>
          <a:endParaRPr lang="en-GB" sz="1700" kern="1200" dirty="0"/>
        </a:p>
      </dsp:txBody>
      <dsp:txXfrm>
        <a:off x="316130" y="1937879"/>
        <a:ext cx="4033857" cy="452844"/>
      </dsp:txXfrm>
    </dsp:sp>
    <dsp:sp modelId="{0B37F8E8-C219-436F-9581-9D0209D2EFD1}">
      <dsp:nvSpPr>
        <dsp:cNvPr id="0" name=""/>
        <dsp:cNvSpPr/>
      </dsp:nvSpPr>
      <dsp:spPr>
        <a:xfrm>
          <a:off x="0" y="2935421"/>
          <a:ext cx="5832648" cy="4284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291632" y="2684501"/>
          <a:ext cx="4082853" cy="50184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755650">
            <a:lnSpc>
              <a:spcPct val="90000"/>
            </a:lnSpc>
            <a:spcBef>
              <a:spcPct val="0"/>
            </a:spcBef>
            <a:spcAft>
              <a:spcPct val="35000"/>
            </a:spcAft>
            <a:buNone/>
          </a:pPr>
          <a:r>
            <a:rPr lang="en-GB" sz="1700" b="1" kern="1200" dirty="0"/>
            <a:t>Awareness of importance</a:t>
          </a:r>
          <a:endParaRPr lang="en-GB" sz="1700" kern="1200" dirty="0"/>
        </a:p>
      </dsp:txBody>
      <dsp:txXfrm>
        <a:off x="316130" y="2708999"/>
        <a:ext cx="4033857"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336040"/>
          <a:ext cx="5832648" cy="50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291632" y="40840"/>
          <a:ext cx="4082853"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en-GB" sz="1800" b="1" kern="1200" dirty="0"/>
            <a:t>Significant property wealth of over-55 population</a:t>
          </a:r>
          <a:endParaRPr lang="en-GB" sz="1800" kern="1200" dirty="0"/>
        </a:p>
      </dsp:txBody>
      <dsp:txXfrm>
        <a:off x="320453" y="69661"/>
        <a:ext cx="4025211" cy="532758"/>
      </dsp:txXfrm>
    </dsp:sp>
    <dsp:sp modelId="{38292454-578D-44CD-9FF4-60A0679A9344}">
      <dsp:nvSpPr>
        <dsp:cNvPr id="0" name=""/>
        <dsp:cNvSpPr/>
      </dsp:nvSpPr>
      <dsp:spPr>
        <a:xfrm>
          <a:off x="0" y="1243241"/>
          <a:ext cx="5832648" cy="504000"/>
        </a:xfrm>
        <a:prstGeom prst="rect">
          <a:avLst/>
        </a:prstGeom>
        <a:solidFill>
          <a:schemeClr val="lt1">
            <a:alpha val="90000"/>
            <a:hueOff val="0"/>
            <a:satOff val="0"/>
            <a:lumOff val="0"/>
            <a:alphaOff val="0"/>
          </a:schemeClr>
        </a:solidFill>
        <a:ln w="25400" cap="flat" cmpd="sng" algn="ctr">
          <a:solidFill>
            <a:schemeClr val="accent4">
              <a:hueOff val="2530011"/>
              <a:satOff val="1235"/>
              <a:lumOff val="9412"/>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291632" y="948040"/>
          <a:ext cx="4082853" cy="590400"/>
        </a:xfrm>
        <a:prstGeom prst="roundRect">
          <a:avLst/>
        </a:prstGeom>
        <a:solidFill>
          <a:schemeClr val="accent4">
            <a:hueOff val="2530011"/>
            <a:satOff val="123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en-GB" sz="1800" b="1" kern="1200" dirty="0"/>
            <a:t>Demand from customers and providers</a:t>
          </a:r>
          <a:endParaRPr lang="en-GB" sz="1800" kern="1200" dirty="0"/>
        </a:p>
      </dsp:txBody>
      <dsp:txXfrm>
        <a:off x="320453" y="976861"/>
        <a:ext cx="4025211" cy="532758"/>
      </dsp:txXfrm>
    </dsp:sp>
    <dsp:sp modelId="{870F648D-7F1C-45AF-B637-3AEFE3BA34EA}">
      <dsp:nvSpPr>
        <dsp:cNvPr id="0" name=""/>
        <dsp:cNvSpPr/>
      </dsp:nvSpPr>
      <dsp:spPr>
        <a:xfrm>
          <a:off x="0" y="2150441"/>
          <a:ext cx="5832648" cy="504000"/>
        </a:xfrm>
        <a:prstGeom prst="rect">
          <a:avLst/>
        </a:prstGeom>
        <a:solidFill>
          <a:schemeClr val="lt1">
            <a:alpha val="90000"/>
            <a:hueOff val="0"/>
            <a:satOff val="0"/>
            <a:lumOff val="0"/>
            <a:alphaOff val="0"/>
          </a:schemeClr>
        </a:solidFill>
        <a:ln w="25400" cap="flat" cmpd="sng" algn="ctr">
          <a:solidFill>
            <a:schemeClr val="accent4">
              <a:hueOff val="5060023"/>
              <a:satOff val="2470"/>
              <a:lumOff val="18825"/>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291632" y="1855241"/>
          <a:ext cx="4082853" cy="590400"/>
        </a:xfrm>
        <a:prstGeom prst="roundRect">
          <a:avLst/>
        </a:prstGeom>
        <a:solidFill>
          <a:schemeClr val="accent4">
            <a:hueOff val="5060023"/>
            <a:satOff val="2470"/>
            <a:lumOff val="18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en-GB" sz="1800" b="1" kern="1200" dirty="0"/>
            <a:t>May lead to increased actuarial involvement</a:t>
          </a:r>
          <a:endParaRPr lang="en-GB" sz="1800" kern="1200" dirty="0"/>
        </a:p>
      </dsp:txBody>
      <dsp:txXfrm>
        <a:off x="320453" y="1884062"/>
        <a:ext cx="4025211" cy="532758"/>
      </dsp:txXfrm>
    </dsp:sp>
    <dsp:sp modelId="{0B37F8E8-C219-436F-9581-9D0209D2EFD1}">
      <dsp:nvSpPr>
        <dsp:cNvPr id="0" name=""/>
        <dsp:cNvSpPr/>
      </dsp:nvSpPr>
      <dsp:spPr>
        <a:xfrm>
          <a:off x="0" y="3057641"/>
          <a:ext cx="5832648" cy="5040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291632" y="2762441"/>
          <a:ext cx="4082853" cy="59040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en-GB" sz="1800" b="1" kern="1200" dirty="0"/>
            <a:t>Importance of public interest role highlighting long-term risks</a:t>
          </a:r>
          <a:endParaRPr lang="en-GB" sz="1800" kern="1200" dirty="0"/>
        </a:p>
      </dsp:txBody>
      <dsp:txXfrm>
        <a:off x="320453" y="2791262"/>
        <a:ext cx="4025211"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300459"/>
          <a:ext cx="6408712" cy="50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20435" y="5259"/>
          <a:ext cx="4486098"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Material changes in inflation and interest rates</a:t>
          </a:r>
          <a:endParaRPr lang="en-GB" sz="1800" kern="1200" dirty="0"/>
        </a:p>
      </dsp:txBody>
      <dsp:txXfrm>
        <a:off x="349256" y="34080"/>
        <a:ext cx="4428456" cy="532758"/>
      </dsp:txXfrm>
    </dsp:sp>
    <dsp:sp modelId="{38292454-578D-44CD-9FF4-60A0679A9344}">
      <dsp:nvSpPr>
        <dsp:cNvPr id="0" name=""/>
        <dsp:cNvSpPr/>
      </dsp:nvSpPr>
      <dsp:spPr>
        <a:xfrm>
          <a:off x="0" y="1207660"/>
          <a:ext cx="6408712" cy="504000"/>
        </a:xfrm>
        <a:prstGeom prst="rect">
          <a:avLst/>
        </a:prstGeom>
        <a:solidFill>
          <a:schemeClr val="lt1">
            <a:alpha val="90000"/>
            <a:hueOff val="0"/>
            <a:satOff val="0"/>
            <a:lumOff val="0"/>
            <a:alphaOff val="0"/>
          </a:schemeClr>
        </a:solidFill>
        <a:ln w="25400" cap="flat" cmpd="sng" algn="ctr">
          <a:solidFill>
            <a:schemeClr val="accent4">
              <a:hueOff val="2530011"/>
              <a:satOff val="1235"/>
              <a:lumOff val="9412"/>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20435" y="912459"/>
          <a:ext cx="4486098" cy="590400"/>
        </a:xfrm>
        <a:prstGeom prst="roundRect">
          <a:avLst/>
        </a:prstGeom>
        <a:solidFill>
          <a:schemeClr val="accent4">
            <a:hueOff val="2530011"/>
            <a:satOff val="123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Knock-on impacts to wider economy</a:t>
          </a:r>
          <a:endParaRPr lang="en-GB" sz="1800" kern="1200" dirty="0"/>
        </a:p>
      </dsp:txBody>
      <dsp:txXfrm>
        <a:off x="349256" y="941280"/>
        <a:ext cx="4428456" cy="532758"/>
      </dsp:txXfrm>
    </dsp:sp>
    <dsp:sp modelId="{870F648D-7F1C-45AF-B637-3AEFE3BA34EA}">
      <dsp:nvSpPr>
        <dsp:cNvPr id="0" name=""/>
        <dsp:cNvSpPr/>
      </dsp:nvSpPr>
      <dsp:spPr>
        <a:xfrm>
          <a:off x="0" y="2114860"/>
          <a:ext cx="6408712" cy="504000"/>
        </a:xfrm>
        <a:prstGeom prst="rect">
          <a:avLst/>
        </a:prstGeom>
        <a:solidFill>
          <a:schemeClr val="lt1">
            <a:alpha val="90000"/>
            <a:hueOff val="0"/>
            <a:satOff val="0"/>
            <a:lumOff val="0"/>
            <a:alphaOff val="0"/>
          </a:schemeClr>
        </a:solidFill>
        <a:ln w="25400" cap="flat" cmpd="sng" algn="ctr">
          <a:solidFill>
            <a:schemeClr val="accent4">
              <a:hueOff val="5060023"/>
              <a:satOff val="2470"/>
              <a:lumOff val="18825"/>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20435" y="1819660"/>
          <a:ext cx="4486098" cy="590400"/>
        </a:xfrm>
        <a:prstGeom prst="roundRect">
          <a:avLst/>
        </a:prstGeom>
        <a:solidFill>
          <a:schemeClr val="accent4">
            <a:hueOff val="5060023"/>
            <a:satOff val="2470"/>
            <a:lumOff val="18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Impacts on propositions and pricing as firms reassess risk appetite</a:t>
          </a:r>
          <a:endParaRPr lang="en-GB" sz="1800" kern="1200" dirty="0"/>
        </a:p>
      </dsp:txBody>
      <dsp:txXfrm>
        <a:off x="349256" y="1848481"/>
        <a:ext cx="4428456" cy="532758"/>
      </dsp:txXfrm>
    </dsp:sp>
    <dsp:sp modelId="{0B37F8E8-C219-436F-9581-9D0209D2EFD1}">
      <dsp:nvSpPr>
        <dsp:cNvPr id="0" name=""/>
        <dsp:cNvSpPr/>
      </dsp:nvSpPr>
      <dsp:spPr>
        <a:xfrm>
          <a:off x="0" y="3022060"/>
          <a:ext cx="6408712" cy="5040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320435" y="2726859"/>
          <a:ext cx="4486098" cy="59040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Effect on decision-making of customers, and advice they receive</a:t>
          </a:r>
          <a:endParaRPr lang="en-GB" sz="1800" kern="1200" dirty="0"/>
        </a:p>
      </dsp:txBody>
      <dsp:txXfrm>
        <a:off x="349256" y="2755680"/>
        <a:ext cx="4428456"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336251"/>
          <a:ext cx="6408712"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20435" y="55811"/>
          <a:ext cx="4486098" cy="56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Both PRA and FCA heavily focused on equity release market</a:t>
          </a:r>
          <a:endParaRPr lang="en-GB" sz="1800" kern="1200" dirty="0"/>
        </a:p>
      </dsp:txBody>
      <dsp:txXfrm>
        <a:off x="347815" y="83191"/>
        <a:ext cx="4431338" cy="506120"/>
      </dsp:txXfrm>
    </dsp:sp>
    <dsp:sp modelId="{38292454-578D-44CD-9FF4-60A0679A9344}">
      <dsp:nvSpPr>
        <dsp:cNvPr id="0" name=""/>
        <dsp:cNvSpPr/>
      </dsp:nvSpPr>
      <dsp:spPr>
        <a:xfrm>
          <a:off x="0" y="1198092"/>
          <a:ext cx="6408712" cy="478800"/>
        </a:xfrm>
        <a:prstGeom prst="rect">
          <a:avLst/>
        </a:prstGeom>
        <a:solidFill>
          <a:schemeClr val="lt1">
            <a:alpha val="90000"/>
            <a:hueOff val="0"/>
            <a:satOff val="0"/>
            <a:lumOff val="0"/>
            <a:alphaOff val="0"/>
          </a:schemeClr>
        </a:solidFill>
        <a:ln w="25400" cap="flat" cmpd="sng" algn="ctr">
          <a:solidFill>
            <a:schemeClr val="accent4">
              <a:hueOff val="2530011"/>
              <a:satOff val="1235"/>
              <a:lumOff val="9412"/>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20435" y="917652"/>
          <a:ext cx="4486098" cy="560880"/>
        </a:xfrm>
        <a:prstGeom prst="roundRect">
          <a:avLst/>
        </a:prstGeom>
        <a:solidFill>
          <a:schemeClr val="accent4">
            <a:hueOff val="2530011"/>
            <a:satOff val="123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PRA continue to interact on valuation and capital approaches</a:t>
          </a:r>
          <a:endParaRPr lang="en-GB" sz="1800" kern="1200" dirty="0"/>
        </a:p>
      </dsp:txBody>
      <dsp:txXfrm>
        <a:off x="347815" y="945032"/>
        <a:ext cx="4431338" cy="506120"/>
      </dsp:txXfrm>
    </dsp:sp>
    <dsp:sp modelId="{870F648D-7F1C-45AF-B637-3AEFE3BA34EA}">
      <dsp:nvSpPr>
        <dsp:cNvPr id="0" name=""/>
        <dsp:cNvSpPr/>
      </dsp:nvSpPr>
      <dsp:spPr>
        <a:xfrm>
          <a:off x="0" y="2059932"/>
          <a:ext cx="6408712" cy="478800"/>
        </a:xfrm>
        <a:prstGeom prst="rect">
          <a:avLst/>
        </a:prstGeom>
        <a:solidFill>
          <a:schemeClr val="lt1">
            <a:alpha val="90000"/>
            <a:hueOff val="0"/>
            <a:satOff val="0"/>
            <a:lumOff val="0"/>
            <a:alphaOff val="0"/>
          </a:schemeClr>
        </a:solidFill>
        <a:ln w="25400" cap="flat" cmpd="sng" algn="ctr">
          <a:solidFill>
            <a:schemeClr val="accent4">
              <a:hueOff val="5060023"/>
              <a:satOff val="2470"/>
              <a:lumOff val="18825"/>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20435" y="1779492"/>
          <a:ext cx="4486098" cy="560880"/>
        </a:xfrm>
        <a:prstGeom prst="roundRect">
          <a:avLst/>
        </a:prstGeom>
        <a:solidFill>
          <a:schemeClr val="accent4">
            <a:hueOff val="5060023"/>
            <a:satOff val="2470"/>
            <a:lumOff val="18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FCA focused on fair customer outcomes and quality of advice</a:t>
          </a:r>
          <a:endParaRPr lang="en-GB" sz="1800" kern="1200" dirty="0"/>
        </a:p>
      </dsp:txBody>
      <dsp:txXfrm>
        <a:off x="347815" y="1806872"/>
        <a:ext cx="4431338" cy="506120"/>
      </dsp:txXfrm>
    </dsp:sp>
    <dsp:sp modelId="{0B37F8E8-C219-436F-9581-9D0209D2EFD1}">
      <dsp:nvSpPr>
        <dsp:cNvPr id="0" name=""/>
        <dsp:cNvSpPr/>
      </dsp:nvSpPr>
      <dsp:spPr>
        <a:xfrm>
          <a:off x="0" y="2921772"/>
          <a:ext cx="6408712" cy="4788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26559E34-7ED6-4F0A-A3E2-E3B5B6131BBF}">
      <dsp:nvSpPr>
        <dsp:cNvPr id="0" name=""/>
        <dsp:cNvSpPr/>
      </dsp:nvSpPr>
      <dsp:spPr>
        <a:xfrm>
          <a:off x="320435" y="2641332"/>
          <a:ext cx="4486098" cy="56088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564" tIns="0" rIns="169564" bIns="0" numCol="1" spcCol="1270" anchor="ctr" anchorCtr="0">
          <a:noAutofit/>
        </a:bodyPr>
        <a:lstStyle/>
        <a:p>
          <a:pPr marL="0" lvl="0" indent="0" algn="l" defTabSz="800100">
            <a:lnSpc>
              <a:spcPct val="90000"/>
            </a:lnSpc>
            <a:spcBef>
              <a:spcPct val="0"/>
            </a:spcBef>
            <a:spcAft>
              <a:spcPct val="35000"/>
            </a:spcAft>
            <a:buNone/>
          </a:pPr>
          <a:r>
            <a:rPr lang="en-GB" sz="1800" b="1" kern="1200" dirty="0"/>
            <a:t>Upcoming FCA Consumer Duty likely to have a key impact</a:t>
          </a:r>
          <a:endParaRPr lang="en-GB" sz="1800" kern="1200" dirty="0"/>
        </a:p>
      </dsp:txBody>
      <dsp:txXfrm>
        <a:off x="347815" y="2668712"/>
        <a:ext cx="4431338" cy="50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844C-424E-44DC-9108-555250A7146E}">
      <dsp:nvSpPr>
        <dsp:cNvPr id="0" name=""/>
        <dsp:cNvSpPr/>
      </dsp:nvSpPr>
      <dsp:spPr>
        <a:xfrm>
          <a:off x="0" y="413111"/>
          <a:ext cx="6767977"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03C6B2-18AB-436B-9C3F-DD409B1C1E7E}">
      <dsp:nvSpPr>
        <dsp:cNvPr id="0" name=""/>
        <dsp:cNvSpPr/>
      </dsp:nvSpPr>
      <dsp:spPr>
        <a:xfrm>
          <a:off x="338398" y="29351"/>
          <a:ext cx="4737583"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69" tIns="0" rIns="179069" bIns="0" numCol="1" spcCol="1270" anchor="ctr" anchorCtr="0">
          <a:noAutofit/>
        </a:bodyPr>
        <a:lstStyle/>
        <a:p>
          <a:pPr marL="0" lvl="0" indent="0" algn="l" defTabSz="800100">
            <a:lnSpc>
              <a:spcPct val="90000"/>
            </a:lnSpc>
            <a:spcBef>
              <a:spcPct val="0"/>
            </a:spcBef>
            <a:spcAft>
              <a:spcPct val="35000"/>
            </a:spcAft>
            <a:buNone/>
          </a:pPr>
          <a:r>
            <a:rPr lang="en-GB" sz="1800" b="1" kern="1200" dirty="0"/>
            <a:t>Consumer group, financial media and regulatory interest in customer-fairness outcomes</a:t>
          </a:r>
          <a:endParaRPr lang="en-GB" sz="1800" kern="1200" dirty="0"/>
        </a:p>
      </dsp:txBody>
      <dsp:txXfrm>
        <a:off x="375865" y="66818"/>
        <a:ext cx="4662649" cy="692586"/>
      </dsp:txXfrm>
    </dsp:sp>
    <dsp:sp modelId="{38292454-578D-44CD-9FF4-60A0679A9344}">
      <dsp:nvSpPr>
        <dsp:cNvPr id="0" name=""/>
        <dsp:cNvSpPr/>
      </dsp:nvSpPr>
      <dsp:spPr>
        <a:xfrm>
          <a:off x="0" y="1592471"/>
          <a:ext cx="6767977" cy="655200"/>
        </a:xfrm>
        <a:prstGeom prst="rect">
          <a:avLst/>
        </a:prstGeom>
        <a:solidFill>
          <a:schemeClr val="lt1">
            <a:alpha val="90000"/>
            <a:hueOff val="0"/>
            <a:satOff val="0"/>
            <a:lumOff val="0"/>
            <a:alphaOff val="0"/>
          </a:schemeClr>
        </a:solidFill>
        <a:ln w="25400" cap="flat" cmpd="sng" algn="ctr">
          <a:solidFill>
            <a:schemeClr val="accent4">
              <a:hueOff val="3795017"/>
              <a:satOff val="1853"/>
              <a:lumOff val="14118"/>
              <a:alphaOff val="0"/>
            </a:schemeClr>
          </a:solidFill>
          <a:prstDash val="solid"/>
        </a:ln>
        <a:effectLst/>
      </dsp:spPr>
      <dsp:style>
        <a:lnRef idx="2">
          <a:scrgbClr r="0" g="0" b="0"/>
        </a:lnRef>
        <a:fillRef idx="1">
          <a:scrgbClr r="0" g="0" b="0"/>
        </a:fillRef>
        <a:effectRef idx="0">
          <a:scrgbClr r="0" g="0" b="0"/>
        </a:effectRef>
        <a:fontRef idx="minor"/>
      </dsp:style>
    </dsp:sp>
    <dsp:sp modelId="{A0B19AC6-1300-409D-938D-C6DECEE2E293}">
      <dsp:nvSpPr>
        <dsp:cNvPr id="0" name=""/>
        <dsp:cNvSpPr/>
      </dsp:nvSpPr>
      <dsp:spPr>
        <a:xfrm>
          <a:off x="338398" y="1208712"/>
          <a:ext cx="4737583" cy="767520"/>
        </a:xfrm>
        <a:prstGeom prst="roundRect">
          <a:avLst/>
        </a:prstGeom>
        <a:solidFill>
          <a:schemeClr val="accent4">
            <a:hueOff val="3795017"/>
            <a:satOff val="1853"/>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69" tIns="0" rIns="179069" bIns="0" numCol="1" spcCol="1270" anchor="ctr" anchorCtr="0">
          <a:noAutofit/>
        </a:bodyPr>
        <a:lstStyle/>
        <a:p>
          <a:pPr marL="0" lvl="0" indent="0" algn="l" defTabSz="800100">
            <a:lnSpc>
              <a:spcPct val="90000"/>
            </a:lnSpc>
            <a:spcBef>
              <a:spcPct val="0"/>
            </a:spcBef>
            <a:spcAft>
              <a:spcPct val="35000"/>
            </a:spcAft>
            <a:buNone/>
          </a:pPr>
          <a:r>
            <a:rPr lang="en-GB" sz="1800" b="1" kern="1200" dirty="0"/>
            <a:t>Awareness of issue but not seen as worse than other products</a:t>
          </a:r>
          <a:endParaRPr lang="en-GB" sz="1800" kern="1200" dirty="0"/>
        </a:p>
      </dsp:txBody>
      <dsp:txXfrm>
        <a:off x="375865" y="1246179"/>
        <a:ext cx="4662649" cy="692586"/>
      </dsp:txXfrm>
    </dsp:sp>
    <dsp:sp modelId="{870F648D-7F1C-45AF-B637-3AEFE3BA34EA}">
      <dsp:nvSpPr>
        <dsp:cNvPr id="0" name=""/>
        <dsp:cNvSpPr/>
      </dsp:nvSpPr>
      <dsp:spPr>
        <a:xfrm>
          <a:off x="0" y="2771832"/>
          <a:ext cx="6767977" cy="655200"/>
        </a:xfrm>
        <a:prstGeom prst="rect">
          <a:avLst/>
        </a:prstGeom>
        <a:solidFill>
          <a:schemeClr val="lt1">
            <a:alpha val="90000"/>
            <a:hueOff val="0"/>
            <a:satOff val="0"/>
            <a:lumOff val="0"/>
            <a:alphaOff val="0"/>
          </a:schemeClr>
        </a:solidFill>
        <a:ln w="25400" cap="flat" cmpd="sng" algn="ctr">
          <a:solidFill>
            <a:schemeClr val="accent4">
              <a:hueOff val="7590033"/>
              <a:satOff val="3705"/>
              <a:lumOff val="28237"/>
              <a:alphaOff val="0"/>
            </a:schemeClr>
          </a:solidFill>
          <a:prstDash val="solid"/>
        </a:ln>
        <a:effectLst/>
      </dsp:spPr>
      <dsp:style>
        <a:lnRef idx="2">
          <a:scrgbClr r="0" g="0" b="0"/>
        </a:lnRef>
        <a:fillRef idx="1">
          <a:scrgbClr r="0" g="0" b="0"/>
        </a:fillRef>
        <a:effectRef idx="0">
          <a:scrgbClr r="0" g="0" b="0"/>
        </a:effectRef>
        <a:fontRef idx="minor"/>
      </dsp:style>
    </dsp:sp>
    <dsp:sp modelId="{D15BFC42-AEFE-4694-80FC-D2E95E960F0D}">
      <dsp:nvSpPr>
        <dsp:cNvPr id="0" name=""/>
        <dsp:cNvSpPr/>
      </dsp:nvSpPr>
      <dsp:spPr>
        <a:xfrm>
          <a:off x="338398" y="2388072"/>
          <a:ext cx="4737583" cy="767520"/>
        </a:xfrm>
        <a:prstGeom prst="roundRect">
          <a:avLst/>
        </a:prstGeom>
        <a:solidFill>
          <a:schemeClr val="accent4">
            <a:hueOff val="7590033"/>
            <a:satOff val="3705"/>
            <a:lumOff val="28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69" tIns="0" rIns="179069" bIns="0" numCol="1" spcCol="1270" anchor="ctr" anchorCtr="0">
          <a:noAutofit/>
        </a:bodyPr>
        <a:lstStyle/>
        <a:p>
          <a:pPr marL="0" lvl="0" indent="0" algn="l" defTabSz="711200">
            <a:lnSpc>
              <a:spcPct val="90000"/>
            </a:lnSpc>
            <a:spcBef>
              <a:spcPct val="0"/>
            </a:spcBef>
            <a:spcAft>
              <a:spcPct val="35000"/>
            </a:spcAft>
            <a:buNone/>
          </a:pPr>
          <a:r>
            <a:rPr lang="en-GB" sz="1600" b="1" kern="1200" dirty="0"/>
            <a:t>Although actuaries may be more involved in non-customer-facing roles, professional and organisational risk still exists.</a:t>
          </a:r>
          <a:endParaRPr lang="en-GB" sz="1600" kern="1200" dirty="0"/>
        </a:p>
      </dsp:txBody>
      <dsp:txXfrm>
        <a:off x="375865" y="2425539"/>
        <a:ext cx="4662649"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dirty="0"/>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Arial" charset="0"/>
      </a:defRPr>
    </a:lvl1pPr>
    <a:lvl2pPr marL="342900" algn="l" rtl="0" fontAlgn="base">
      <a:spcBef>
        <a:spcPct val="30000"/>
      </a:spcBef>
      <a:spcAft>
        <a:spcPct val="0"/>
      </a:spcAft>
      <a:defRPr sz="900" kern="1200">
        <a:solidFill>
          <a:schemeClr val="tx1"/>
        </a:solidFill>
        <a:latin typeface="Arial" charset="0"/>
        <a:ea typeface="+mn-ea"/>
        <a:cs typeface="Arial" charset="0"/>
      </a:defRPr>
    </a:lvl2pPr>
    <a:lvl3pPr marL="685800" algn="l" rtl="0" fontAlgn="base">
      <a:spcBef>
        <a:spcPct val="30000"/>
      </a:spcBef>
      <a:spcAft>
        <a:spcPct val="0"/>
      </a:spcAft>
      <a:defRPr sz="900" kern="1200">
        <a:solidFill>
          <a:schemeClr val="tx1"/>
        </a:solidFill>
        <a:latin typeface="Arial" charset="0"/>
        <a:ea typeface="+mn-ea"/>
        <a:cs typeface="Arial" charset="0"/>
      </a:defRPr>
    </a:lvl3pPr>
    <a:lvl4pPr marL="1028700" algn="l" rtl="0" fontAlgn="base">
      <a:spcBef>
        <a:spcPct val="30000"/>
      </a:spcBef>
      <a:spcAft>
        <a:spcPct val="0"/>
      </a:spcAft>
      <a:defRPr sz="900" kern="1200">
        <a:solidFill>
          <a:schemeClr val="tx1"/>
        </a:solidFill>
        <a:latin typeface="Arial" charset="0"/>
        <a:ea typeface="+mn-ea"/>
        <a:cs typeface="Arial" charset="0"/>
      </a:defRPr>
    </a:lvl4pPr>
    <a:lvl5pPr marL="1371600" algn="l" rtl="0" fontAlgn="base">
      <a:spcBef>
        <a:spcPct val="30000"/>
      </a:spcBef>
      <a:spcAft>
        <a:spcPct val="0"/>
      </a:spcAft>
      <a:defRPr sz="900" kern="1200">
        <a:solidFill>
          <a:schemeClr val="tx1"/>
        </a:solidFill>
        <a:latin typeface="Arial" charset="0"/>
        <a:ea typeface="+mn-ea"/>
        <a:cs typeface="Arial"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8DACCC-D86B-43DA-943A-F69EA98D3B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28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25</a:t>
            </a:fld>
            <a:endParaRPr lang="en-GB" dirty="0"/>
          </a:p>
        </p:txBody>
      </p:sp>
    </p:spTree>
    <p:extLst>
      <p:ext uri="{BB962C8B-B14F-4D97-AF65-F5344CB8AC3E}">
        <p14:creationId xmlns:p14="http://schemas.microsoft.com/office/powerpoint/2010/main" val="22396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69305" y="800101"/>
            <a:ext cx="3946096" cy="415378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2" y="1600207"/>
            <a:ext cx="8234358"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4914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700"/>
            </a:lvl1pPr>
            <a:lvl2pPr>
              <a:defRPr sz="1500"/>
            </a:lvl2pPr>
            <a:lvl3pPr>
              <a:defRPr sz="1400"/>
            </a:lvl3pPr>
            <a:lvl4pPr>
              <a:defRPr sz="1200"/>
            </a:lvl4pPr>
            <a:lvl5pPr>
              <a:defRPr sz="11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US" dirty="0"/>
              <a:t>16 June 2020</a:t>
            </a:r>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700" b="1"/>
            </a:lvl1pPr>
            <a:lvl2pPr marL="342918" indent="0">
              <a:buNone/>
              <a:defRPr sz="1500" b="1"/>
            </a:lvl2pPr>
            <a:lvl3pPr marL="685835" indent="0">
              <a:buNone/>
              <a:defRPr sz="1400" b="1"/>
            </a:lvl3pPr>
            <a:lvl4pPr marL="1028751" indent="0">
              <a:buNone/>
              <a:defRPr sz="1200" b="1"/>
            </a:lvl4pPr>
            <a:lvl5pPr marL="1371669" indent="0">
              <a:buNone/>
              <a:defRPr sz="1200" b="1"/>
            </a:lvl5pPr>
            <a:lvl6pPr marL="1714586" indent="0">
              <a:buNone/>
              <a:defRPr sz="1200" b="1"/>
            </a:lvl6pPr>
            <a:lvl7pPr marL="2057503" indent="0">
              <a:buNone/>
              <a:defRPr sz="1200" b="1"/>
            </a:lvl7pPr>
            <a:lvl8pPr marL="2400420" indent="0">
              <a:buNone/>
              <a:defRPr sz="1200" b="1"/>
            </a:lvl8pPr>
            <a:lvl9pPr marL="274333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700"/>
            </a:lvl1pPr>
            <a:lvl2pPr>
              <a:defRPr sz="1500"/>
            </a:lvl2pPr>
            <a:lvl3pPr>
              <a:defRPr sz="1400"/>
            </a:lvl3pPr>
            <a:lvl4pPr>
              <a:defRPr sz="1200"/>
            </a:lvl4pPr>
            <a:lvl5pPr>
              <a:defRPr sz="1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US" dirty="0"/>
              <a:t>16 June 2020</a:t>
            </a:r>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dirty="0"/>
              <a:t>16 June 2020</a:t>
            </a:r>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16 June 2020</a:t>
            </a:r>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9" y="1168003"/>
            <a:ext cx="4068763" cy="348019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700"/>
            </a:lvl1pPr>
          </a:lstStyle>
          <a:p>
            <a:r>
              <a:rPr lang="en-US" dirty="0"/>
              <a:t>Click icon to add chart</a:t>
            </a:r>
            <a:endParaRPr lang="en-GB" dirty="0"/>
          </a:p>
        </p:txBody>
      </p:sp>
      <p:sp>
        <p:nvSpPr>
          <p:cNvPr id="5" name="Date Placeholder 4"/>
          <p:cNvSpPr>
            <a:spLocks noGrp="1"/>
          </p:cNvSpPr>
          <p:nvPr>
            <p:ph type="dt" sz="half" idx="10"/>
          </p:nvPr>
        </p:nvSpPr>
        <p:spPr>
          <a:xfrm>
            <a:off x="395290" y="4807744"/>
            <a:ext cx="2016125" cy="248841"/>
          </a:xfrm>
        </p:spPr>
        <p:txBody>
          <a:bodyPr/>
          <a:lstStyle>
            <a:lvl1pPr>
              <a:defRPr/>
            </a:lvl1pPr>
          </a:lstStyle>
          <a:p>
            <a:r>
              <a:rPr lang="en-US" dirty="0"/>
              <a:t>16 June 2020</a:t>
            </a:r>
            <a:endParaRPr lang="en-GB" dirty="0"/>
          </a:p>
        </p:txBody>
      </p:sp>
      <p:sp>
        <p:nvSpPr>
          <p:cNvPr id="6" name="Footer Placeholder 5"/>
          <p:cNvSpPr>
            <a:spLocks noGrp="1"/>
          </p:cNvSpPr>
          <p:nvPr>
            <p:ph type="ftr" sz="quarter" idx="11"/>
          </p:nvPr>
        </p:nvSpPr>
        <p:spPr>
          <a:xfrm>
            <a:off x="2411418" y="4807744"/>
            <a:ext cx="4321175" cy="248841"/>
          </a:xfrm>
        </p:spPr>
        <p:txBody>
          <a:bodyPr/>
          <a:lstStyle>
            <a:lvl1pPr>
              <a:defRPr/>
            </a:lvl1pPr>
          </a:lstStyle>
          <a:p>
            <a:endParaRPr lang="en-GB" dirty="0"/>
          </a:p>
        </p:txBody>
      </p:sp>
      <p:sp>
        <p:nvSpPr>
          <p:cNvPr id="7" name="Slide Number Placeholder 6"/>
          <p:cNvSpPr>
            <a:spLocks noGrp="1"/>
          </p:cNvSpPr>
          <p:nvPr>
            <p:ph type="sldNum" sz="quarter" idx="12"/>
          </p:nvPr>
        </p:nvSpPr>
        <p:spPr>
          <a:xfrm>
            <a:off x="8101015" y="4801797"/>
            <a:ext cx="647700" cy="254794"/>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77760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r>
              <a:rPr lang="en-US" dirty="0">
                <a:solidFill>
                  <a:srgbClr val="3F4548"/>
                </a:solidFill>
              </a:rPr>
              <a:t>16 June 2020</a:t>
            </a:r>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384459" y="1167594"/>
            <a:ext cx="836425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7737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6515100" y="0"/>
            <a:ext cx="3113304" cy="51435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6444235" y="-272143"/>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10"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1435317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Front cover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290916"/>
            <a:ext cx="7129463" cy="971549"/>
          </a:xfrm>
        </p:spPr>
        <p:txBody>
          <a:bodyPr anchor="t"/>
          <a:lstStyle>
            <a:lvl1pPr>
              <a:defRPr sz="2700">
                <a:solidFill>
                  <a:srgbClr val="009CC8"/>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tx2">
                    <a:lumMod val="85000"/>
                    <a:lumOff val="15000"/>
                  </a:schemeClr>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smtClean="0">
                <a:solidFill>
                  <a:prstClr val="white"/>
                </a:solidFill>
              </a:rPr>
              <a:pPr/>
              <a:t>20 January 2023</a:t>
            </a:fld>
            <a:endParaRPr lang="en-GB" dirty="0">
              <a:solidFill>
                <a:prstClr val="white"/>
              </a:solidFill>
            </a:endParaRPr>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349154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ront cov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395289" y="4807744"/>
            <a:ext cx="2195512" cy="248841"/>
          </a:xfrm>
        </p:spPr>
        <p:txBody>
          <a:bodyPr/>
          <a:lstStyle>
            <a:lvl1pPr>
              <a:defRPr>
                <a:solidFill>
                  <a:schemeClr val="tx1"/>
                </a:solidFill>
              </a:defRPr>
            </a:lvl1pPr>
          </a:lstStyle>
          <a:p>
            <a:fld id="{1744C141-B97D-4979-AB76-E8E6AB76C28B}" type="datetime4">
              <a:rPr lang="en-GB" smtClean="0">
                <a:solidFill>
                  <a:srgbClr val="3F4548"/>
                </a:solidFill>
              </a:rPr>
              <a:pPr/>
              <a:t>20 January 2023</a:t>
            </a:fld>
            <a:endParaRPr lang="en-GB" dirty="0">
              <a:solidFill>
                <a:srgbClr val="3F4548"/>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
        <p:nvSpPr>
          <p:cNvPr id="8" name="Rectangle 2"/>
          <p:cNvSpPr>
            <a:spLocks noGrp="1" noChangeArrowheads="1"/>
          </p:cNvSpPr>
          <p:nvPr>
            <p:ph type="ctrTitle"/>
          </p:nvPr>
        </p:nvSpPr>
        <p:spPr>
          <a:xfrm>
            <a:off x="395288" y="1290916"/>
            <a:ext cx="7129463" cy="971549"/>
          </a:xfrm>
        </p:spPr>
        <p:txBody>
          <a:bodyPr anchor="t"/>
          <a:lstStyle>
            <a:lvl1pPr>
              <a:defRPr sz="2700">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35963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3074" name="Picture 2" descr="Garden By The Bay in Singapore"/>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69" r="-1" b="-1061"/>
          <a:stretch/>
        </p:blipFill>
        <p:spPr bwMode="auto">
          <a:xfrm>
            <a:off x="-71438" y="-42863"/>
            <a:ext cx="9329738" cy="55281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395289" y="1290916"/>
            <a:ext cx="6337301" cy="9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3600" b="1">
                <a:solidFill>
                  <a:srgbClr val="009C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sz="2700" kern="0" dirty="0">
                <a:solidFill>
                  <a:srgbClr val="00A3C8"/>
                </a:solidFill>
              </a:rPr>
              <a:t>Click to edit Master title style</a:t>
            </a:r>
            <a:endParaRPr lang="en-GB" sz="2700" kern="0" dirty="0">
              <a:solidFill>
                <a:srgbClr val="00A3C8"/>
              </a:solidFill>
            </a:endParaRPr>
          </a:p>
        </p:txBody>
      </p:sp>
      <p:sp>
        <p:nvSpPr>
          <p:cNvPr id="9"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340367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177212"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148509"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grpSp>
        <p:nvGrpSpPr>
          <p:cNvPr id="4" name="Group 3"/>
          <p:cNvGrpSpPr/>
          <p:nvPr userDrawn="1"/>
        </p:nvGrpSpPr>
        <p:grpSpPr>
          <a:xfrm>
            <a:off x="7693823" y="404980"/>
            <a:ext cx="1189338" cy="496537"/>
            <a:chOff x="7905328" y="493473"/>
            <a:chExt cx="1656184" cy="662050"/>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userDrawn="1"/>
          </p:nvSpPr>
          <p:spPr>
            <a:xfrm>
              <a:off x="8553400" y="539969"/>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grpSp>
        <p:nvGrpSpPr>
          <p:cNvPr id="5" name="Group 4"/>
          <p:cNvGrpSpPr/>
          <p:nvPr userDrawn="1"/>
        </p:nvGrpSpPr>
        <p:grpSpPr>
          <a:xfrm>
            <a:off x="6286500" y="404979"/>
            <a:ext cx="1189338" cy="496537"/>
            <a:chOff x="7905328" y="1357569"/>
            <a:chExt cx="1656184" cy="662050"/>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8553400" y="1404065"/>
              <a:ext cx="1008112" cy="615554"/>
            </a:xfrm>
            <a:prstGeom prst="rect">
              <a:avLst/>
            </a:prstGeom>
            <a:noFill/>
          </p:spPr>
          <p:txBody>
            <a:bodyPr wrap="square" rtlCol="0">
              <a:spAutoFit/>
            </a:bodyPr>
            <a:lstStyle/>
            <a:p>
              <a:r>
                <a:rPr lang="en-GB" sz="1200" dirty="0">
                  <a:solidFill>
                    <a:schemeClr val="bg1"/>
                  </a:solidFill>
                </a:rPr>
                <a:t>Partner</a:t>
              </a:r>
            </a:p>
            <a:p>
              <a:r>
                <a:rPr lang="en-GB" sz="12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ont cover 4">
    <p:spTree>
      <p:nvGrpSpPr>
        <p:cNvPr id="1" name=""/>
        <p:cNvGrpSpPr/>
        <p:nvPr/>
      </p:nvGrpSpPr>
      <p:grpSpPr>
        <a:xfrm>
          <a:off x="0" y="0"/>
          <a:ext cx="0" cy="0"/>
          <a:chOff x="0" y="0"/>
          <a:chExt cx="0" cy="0"/>
        </a:xfrm>
      </p:grpSpPr>
      <p:pic>
        <p:nvPicPr>
          <p:cNvPr id="2050" name="Picture 2" descr="aerial photography of buildings during nighttim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143" y="-810816"/>
            <a:ext cx="9676730" cy="645437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395289" y="1290916"/>
            <a:ext cx="5376862" cy="971549"/>
          </a:xfrm>
        </p:spPr>
        <p:txBody>
          <a:bodyPr anchor="t"/>
          <a:lstStyle>
            <a:lvl1pPr>
              <a:defRPr sz="2700">
                <a:solidFill>
                  <a:schemeClr val="bg1"/>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
        <p:nvSpPr>
          <p:cNvPr id="11"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rgbClr val="00A3C8"/>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144179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cover 5">
    <p:spTree>
      <p:nvGrpSpPr>
        <p:cNvPr id="1" name=""/>
        <p:cNvGrpSpPr/>
        <p:nvPr/>
      </p:nvGrpSpPr>
      <p:grpSpPr>
        <a:xfrm>
          <a:off x="0" y="0"/>
          <a:ext cx="0" cy="0"/>
          <a:chOff x="0" y="0"/>
          <a:chExt cx="0" cy="0"/>
        </a:xfrm>
      </p:grpSpPr>
      <p:pic>
        <p:nvPicPr>
          <p:cNvPr id="2052" name="Picture 4" descr="buildings near body of wate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 y="-428625"/>
            <a:ext cx="9189412" cy="61293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395289" y="1290916"/>
            <a:ext cx="5705474" cy="971549"/>
          </a:xfrm>
        </p:spPr>
        <p:txBody>
          <a:bodyPr anchor="t"/>
          <a:lstStyle>
            <a:lvl1pPr>
              <a:defRPr sz="2700">
                <a:solidFill>
                  <a:srgbClr val="009CC8"/>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
        <p:nvSpPr>
          <p:cNvPr id="12"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297513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 cover 6">
    <p:spTree>
      <p:nvGrpSpPr>
        <p:cNvPr id="1" name=""/>
        <p:cNvGrpSpPr/>
        <p:nvPr/>
      </p:nvGrpSpPr>
      <p:grpSpPr>
        <a:xfrm>
          <a:off x="0" y="0"/>
          <a:ext cx="0" cy="0"/>
          <a:chOff x="0" y="0"/>
          <a:chExt cx="0" cy="0"/>
        </a:xfrm>
      </p:grpSpPr>
      <p:pic>
        <p:nvPicPr>
          <p:cNvPr id="1026" name="Picture 2" descr="photography of footbridg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525" y="-228600"/>
            <a:ext cx="9175268" cy="61199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Pants Work\Current Work\Actuaries 2011\Logos all\IFOA Logo\Lanscape - Standard\WMF logos\IFOA_logo_L_RGB.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0044" y="204787"/>
            <a:ext cx="2438732" cy="9855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9" name="Rectangle 4"/>
          <p:cNvSpPr txBox="1">
            <a:spLocks noChangeArrowheads="1"/>
          </p:cNvSpPr>
          <p:nvPr userDrawn="1"/>
        </p:nvSpPr>
        <p:spPr bwMode="auto">
          <a:xfrm>
            <a:off x="395289" y="4807744"/>
            <a:ext cx="2195512"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44C141-B97D-4979-AB76-E8E6AB76C28B}" type="datetime4">
              <a:rPr lang="en-GB" sz="900" smtClean="0">
                <a:solidFill>
                  <a:srgbClr val="3F4548"/>
                </a:solidFill>
              </a:rPr>
              <a:pPr/>
              <a:t>20 January 2023</a:t>
            </a:fld>
            <a:endParaRPr lang="en-GB" sz="900" dirty="0">
              <a:solidFill>
                <a:srgbClr val="3F4548"/>
              </a:solidFill>
            </a:endParaRPr>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
        <p:nvSpPr>
          <p:cNvPr id="13" name="Rectangle 2"/>
          <p:cNvSpPr>
            <a:spLocks noGrp="1" noChangeArrowheads="1"/>
          </p:cNvSpPr>
          <p:nvPr>
            <p:ph type="ctrTitle"/>
          </p:nvPr>
        </p:nvSpPr>
        <p:spPr>
          <a:xfrm>
            <a:off x="395288" y="1290916"/>
            <a:ext cx="7129463" cy="971549"/>
          </a:xfrm>
        </p:spPr>
        <p:txBody>
          <a:bodyPr anchor="t"/>
          <a:lstStyle>
            <a:lvl1pPr>
              <a:defRPr sz="2700"/>
            </a:lvl1pPr>
          </a:lstStyle>
          <a:p>
            <a:pPr lvl="0"/>
            <a:r>
              <a:rPr lang="en-US" noProof="0"/>
              <a:t>Click to edit Master title style</a:t>
            </a:r>
            <a:endParaRPr lang="en-GB" noProof="0" dirty="0"/>
          </a:p>
        </p:txBody>
      </p:sp>
      <p:sp>
        <p:nvSpPr>
          <p:cNvPr id="14"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041432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cover 7">
    <p:spTree>
      <p:nvGrpSpPr>
        <p:cNvPr id="1" name=""/>
        <p:cNvGrpSpPr/>
        <p:nvPr/>
      </p:nvGrpSpPr>
      <p:grpSpPr>
        <a:xfrm>
          <a:off x="0" y="0"/>
          <a:ext cx="0" cy="0"/>
          <a:chOff x="0" y="0"/>
          <a:chExt cx="0" cy="0"/>
        </a:xfrm>
      </p:grpSpPr>
      <p:pic>
        <p:nvPicPr>
          <p:cNvPr id="1028" name="Picture 4" descr="woman sitting on corner with MacBook Air on lap"/>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r="-930"/>
          <a:stretch/>
        </p:blipFill>
        <p:spPr bwMode="auto">
          <a:xfrm>
            <a:off x="-28575" y="-571500"/>
            <a:ext cx="9301163" cy="5822156"/>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0044" y="204787"/>
            <a:ext cx="2438732" cy="985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395288" y="1290916"/>
            <a:ext cx="7129463" cy="971549"/>
          </a:xfrm>
        </p:spPr>
        <p:txBody>
          <a:bodyPr anchor="t"/>
          <a:lstStyle>
            <a:lvl1pPr>
              <a:defRPr sz="2700">
                <a:solidFill>
                  <a:srgbClr val="009CC8"/>
                </a:solidFill>
              </a:defRPr>
            </a:lvl1pPr>
          </a:lstStyle>
          <a:p>
            <a:pPr lvl="0"/>
            <a:r>
              <a:rPr lang="en-US" noProof="0"/>
              <a:t>Click to edit Master title style</a:t>
            </a:r>
            <a:endParaRPr lang="en-GB" noProof="0" dirty="0"/>
          </a:p>
        </p:txBody>
      </p:sp>
      <p:sp>
        <p:nvSpPr>
          <p:cNvPr id="10"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tx1"/>
                </a:solidFill>
              </a:defRPr>
            </a:lvl1pPr>
          </a:lstStyle>
          <a:p>
            <a:pPr lvl="0"/>
            <a:r>
              <a:rPr lang="en-US" noProof="0"/>
              <a:t>Click to edit Master subtitle style</a:t>
            </a:r>
            <a:endParaRPr lang="en-GB" noProof="0" dirty="0"/>
          </a:p>
        </p:txBody>
      </p:sp>
      <p:sp>
        <p:nvSpPr>
          <p:cNvPr id="11"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349965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ront cover 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smtClean="0"/>
              <a:pPr/>
              <a:t>20 January 2023</a:t>
            </a:fld>
            <a:endParaRPr lang="en-GB" dirty="0"/>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
        <p:nvSpPr>
          <p:cNvPr id="8" name="Rectangle 2"/>
          <p:cNvSpPr>
            <a:spLocks noGrp="1" noChangeArrowheads="1"/>
          </p:cNvSpPr>
          <p:nvPr>
            <p:ph type="ctrTitle"/>
          </p:nvPr>
        </p:nvSpPr>
        <p:spPr>
          <a:xfrm>
            <a:off x="395288" y="1290916"/>
            <a:ext cx="7129463" cy="971549"/>
          </a:xfrm>
        </p:spPr>
        <p:txBody>
          <a:bodyPr anchor="t"/>
          <a:lstStyle>
            <a:lvl1pPr>
              <a:defRPr sz="2700">
                <a:ln>
                  <a:noFill/>
                </a:ln>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64325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cover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194" name="Picture 2" descr="white ladders"/>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14300"/>
            <a:ext cx="9144000" cy="5457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395288" y="1290916"/>
            <a:ext cx="7129463" cy="9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3600" b="1">
                <a:ln>
                  <a:noFill/>
                </a:ln>
                <a:solidFill>
                  <a:srgbClr val="00A3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sz="2700" kern="0" dirty="0"/>
              <a:t>Click to edit Master title style</a:t>
            </a:r>
            <a:endParaRPr lang="en-GB" sz="2700" kern="0" dirty="0"/>
          </a:p>
        </p:txBody>
      </p:sp>
      <p:sp>
        <p:nvSpPr>
          <p:cNvPr id="9" name="Rectangle 3"/>
          <p:cNvSpPr>
            <a:spLocks noGrp="1" noChangeArrowheads="1"/>
          </p:cNvSpPr>
          <p:nvPr>
            <p:ph type="subTitle" idx="1"/>
          </p:nvPr>
        </p:nvSpPr>
        <p:spPr>
          <a:xfrm>
            <a:off x="395290" y="1776689"/>
            <a:ext cx="6121400" cy="755805"/>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197896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a:off x="5037283" y="1587198"/>
            <a:ext cx="3936435" cy="33666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395290" y="1600202"/>
            <a:ext cx="7766033" cy="971549"/>
          </a:xfrm>
        </p:spPr>
        <p:txBody>
          <a:bodyPr anchor="t"/>
          <a:lstStyle>
            <a:lvl1pPr>
              <a:defRPr sz="27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0" y="2085975"/>
            <a:ext cx="6121400" cy="755805"/>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solidFill>
                  <a:prstClr val="white"/>
                </a:solidFill>
              </a:rPr>
              <a:pPr/>
              <a:t>20 January 2023</a:t>
            </a:fld>
            <a:endParaRPr lang="en-GB" dirty="0">
              <a:solidFill>
                <a:prstClr val="white"/>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69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2"/>
            <a:ext cx="6370187" cy="971549"/>
          </a:xfrm>
        </p:spPr>
        <p:txBody>
          <a:bodyPr anchor="t"/>
          <a:lstStyle>
            <a:lvl1pPr>
              <a:defRPr sz="27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0" y="2085975"/>
            <a:ext cx="6121400" cy="755805"/>
          </a:xfrm>
        </p:spPr>
        <p:txBody>
          <a:bodyPr/>
          <a:lstStyle>
            <a:lvl1pPr marL="0" indent="0">
              <a:spcBef>
                <a:spcPts val="0"/>
              </a:spcBef>
              <a:buFontTx/>
              <a:buNone/>
              <a:defRPr sz="195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89" y="4807744"/>
            <a:ext cx="2195512" cy="248841"/>
          </a:xfrm>
        </p:spPr>
        <p:txBody>
          <a:bodyPr/>
          <a:lstStyle>
            <a:lvl1pPr>
              <a:defRPr>
                <a:solidFill>
                  <a:schemeClr val="bg1"/>
                </a:solidFill>
              </a:defRPr>
            </a:lvl1pPr>
          </a:lstStyle>
          <a:p>
            <a:fld id="{1744C141-B97D-4979-AB76-E8E6AB76C28B}" type="datetime4">
              <a:rPr lang="en-GB">
                <a:solidFill>
                  <a:prstClr val="white"/>
                </a:solidFill>
              </a:rPr>
              <a:pPr/>
              <a:t>20 January 2023</a:t>
            </a:fld>
            <a:endParaRPr lang="en-GB" dirty="0">
              <a:solidFill>
                <a:prstClr val="white"/>
              </a:solidFill>
            </a:endParaRPr>
          </a:p>
        </p:txBody>
      </p:sp>
      <p:grpSp>
        <p:nvGrpSpPr>
          <p:cNvPr id="4" name="Group 3"/>
          <p:cNvGrpSpPr/>
          <p:nvPr userDrawn="1"/>
        </p:nvGrpSpPr>
        <p:grpSpPr>
          <a:xfrm>
            <a:off x="7297226" y="370106"/>
            <a:ext cx="1528785" cy="60689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prstClr val="white"/>
                </a:solidFill>
              </a:endParaRPr>
            </a:p>
          </p:txBody>
        </p:sp>
        <p:sp>
          <p:nvSpPr>
            <p:cNvPr id="3" name="TextBox 2"/>
            <p:cNvSpPr txBox="1"/>
            <p:nvPr userDrawn="1"/>
          </p:nvSpPr>
          <p:spPr>
            <a:xfrm>
              <a:off x="8553400" y="539969"/>
              <a:ext cx="1008112" cy="480211"/>
            </a:xfrm>
            <a:prstGeom prst="rect">
              <a:avLst/>
            </a:prstGeom>
            <a:noFill/>
          </p:spPr>
          <p:txBody>
            <a:bodyPr wrap="square" rtlCol="0">
              <a:spAutoFit/>
            </a:bodyPr>
            <a:lstStyle/>
            <a:p>
              <a:pPr fontAlgn="base">
                <a:spcBef>
                  <a:spcPct val="0"/>
                </a:spcBef>
                <a:spcAft>
                  <a:spcPct val="0"/>
                </a:spcAft>
              </a:pPr>
              <a:r>
                <a:rPr lang="en-GB" sz="1200" dirty="0">
                  <a:solidFill>
                    <a:prstClr val="white"/>
                  </a:solidFill>
                </a:rPr>
                <a:t>Partner</a:t>
              </a:r>
            </a:p>
            <a:p>
              <a:pPr fontAlgn="base">
                <a:spcBef>
                  <a:spcPct val="0"/>
                </a:spcBef>
                <a:spcAft>
                  <a:spcPct val="0"/>
                </a:spcAft>
              </a:pPr>
              <a:r>
                <a:rPr lang="en-GB" sz="1200" dirty="0">
                  <a:solidFill>
                    <a:prstClr val="white"/>
                  </a:solidFill>
                </a:rPr>
                <a:t>Logo</a:t>
              </a:r>
            </a:p>
          </p:txBody>
        </p:sp>
      </p:grpSp>
      <p:grpSp>
        <p:nvGrpSpPr>
          <p:cNvPr id="5" name="Group 4"/>
          <p:cNvGrpSpPr/>
          <p:nvPr userDrawn="1"/>
        </p:nvGrpSpPr>
        <p:grpSpPr>
          <a:xfrm>
            <a:off x="7297226" y="1018178"/>
            <a:ext cx="1528785" cy="582024"/>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350" dirty="0">
                <a:solidFill>
                  <a:prstClr val="white"/>
                </a:solidFill>
              </a:endParaRPr>
            </a:p>
          </p:txBody>
        </p:sp>
        <p:sp>
          <p:nvSpPr>
            <p:cNvPr id="12" name="TextBox 11"/>
            <p:cNvSpPr txBox="1"/>
            <p:nvPr userDrawn="1"/>
          </p:nvSpPr>
          <p:spPr>
            <a:xfrm>
              <a:off x="8553400" y="1404065"/>
              <a:ext cx="1008112" cy="500728"/>
            </a:xfrm>
            <a:prstGeom prst="rect">
              <a:avLst/>
            </a:prstGeom>
            <a:noFill/>
          </p:spPr>
          <p:txBody>
            <a:bodyPr wrap="square" rtlCol="0">
              <a:spAutoFit/>
            </a:bodyPr>
            <a:lstStyle/>
            <a:p>
              <a:pPr fontAlgn="base">
                <a:spcBef>
                  <a:spcPct val="0"/>
                </a:spcBef>
                <a:spcAft>
                  <a:spcPct val="0"/>
                </a:spcAft>
              </a:pPr>
              <a:r>
                <a:rPr lang="en-GB" sz="1200" dirty="0">
                  <a:solidFill>
                    <a:prstClr val="white"/>
                  </a:solidFill>
                </a:rPr>
                <a:t>Partner</a:t>
              </a:r>
            </a:p>
            <a:p>
              <a:pPr fontAlgn="base">
                <a:spcBef>
                  <a:spcPct val="0"/>
                </a:spcBef>
                <a:spcAft>
                  <a:spcPct val="0"/>
                </a:spcAft>
              </a:pPr>
              <a:r>
                <a:rPr lang="en-GB" sz="1200" dirty="0">
                  <a:solidFill>
                    <a:prstClr val="white"/>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3687" y="195262"/>
            <a:ext cx="2421761" cy="98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44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384459" y="1167594"/>
            <a:ext cx="836425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97627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Emphasis slide 1">
    <p:spTree>
      <p:nvGrpSpPr>
        <p:cNvPr id="1" name=""/>
        <p:cNvGrpSpPr/>
        <p:nvPr/>
      </p:nvGrpSpPr>
      <p:grpSpPr>
        <a:xfrm>
          <a:off x="0" y="0"/>
          <a:ext cx="0" cy="0"/>
          <a:chOff x="0" y="0"/>
          <a:chExt cx="0" cy="0"/>
        </a:xfrm>
      </p:grpSpPr>
      <p:pic>
        <p:nvPicPr>
          <p:cNvPr id="7" name="Picture 8" descr="A high view of visitors on the white floor of a modern museum"/>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433403" y="0"/>
            <a:ext cx="3411609"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6433404" y="-432367"/>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9"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133978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00968" y="4144137"/>
            <a:ext cx="9791567" cy="750322"/>
            <a:chOff x="-326052" y="5525517"/>
            <a:chExt cx="10607533" cy="1000430"/>
          </a:xfrm>
        </p:grpSpPr>
        <p:sp>
          <p:nvSpPr>
            <p:cNvPr id="7" name="TextBox 6"/>
            <p:cNvSpPr txBox="1"/>
            <p:nvPr userDrawn="1"/>
          </p:nvSpPr>
          <p:spPr>
            <a:xfrm rot="18900000">
              <a:off x="918816" y="6054023"/>
              <a:ext cx="1146495" cy="471924"/>
            </a:xfrm>
            <a:prstGeom prst="rect">
              <a:avLst/>
            </a:prstGeom>
            <a:noFill/>
          </p:spPr>
          <p:txBody>
            <a:bodyPr wrap="none" rtlCol="0">
              <a:spAutoFit/>
            </a:bodyPr>
            <a:lstStyle/>
            <a:p>
              <a:r>
                <a:rPr lang="en-GB" sz="1700" dirty="0">
                  <a:solidFill>
                    <a:schemeClr val="accent3">
                      <a:lumMod val="50000"/>
                    </a:schemeClr>
                  </a:solidFill>
                </a:rPr>
                <a:t>Progress</a:t>
              </a:r>
            </a:p>
          </p:txBody>
        </p:sp>
        <p:sp>
          <p:nvSpPr>
            <p:cNvPr id="8" name="TextBox 7"/>
            <p:cNvSpPr txBox="1"/>
            <p:nvPr userDrawn="1"/>
          </p:nvSpPr>
          <p:spPr>
            <a:xfrm rot="18900000">
              <a:off x="1315795" y="6003689"/>
              <a:ext cx="1394827" cy="471924"/>
            </a:xfrm>
            <a:prstGeom prst="rect">
              <a:avLst/>
            </a:prstGeom>
            <a:noFill/>
          </p:spPr>
          <p:txBody>
            <a:bodyPr wrap="none" rtlCol="0">
              <a:spAutoFit/>
            </a:bodyPr>
            <a:lstStyle/>
            <a:p>
              <a:r>
                <a:rPr lang="en-GB" sz="1700" dirty="0">
                  <a:solidFill>
                    <a:schemeClr val="accent3">
                      <a:lumMod val="50000"/>
                    </a:schemeClr>
                  </a:solidFill>
                </a:rPr>
                <a:t>Community</a:t>
              </a:r>
            </a:p>
          </p:txBody>
        </p:sp>
        <p:sp>
          <p:nvSpPr>
            <p:cNvPr id="9" name="TextBox 8"/>
            <p:cNvSpPr txBox="1"/>
            <p:nvPr userDrawn="1"/>
          </p:nvSpPr>
          <p:spPr>
            <a:xfrm rot="18900000">
              <a:off x="1708416" y="5626184"/>
              <a:ext cx="2252700" cy="471924"/>
            </a:xfrm>
            <a:prstGeom prst="rect">
              <a:avLst/>
            </a:prstGeom>
            <a:noFill/>
          </p:spPr>
          <p:txBody>
            <a:bodyPr wrap="none" rtlCol="0">
              <a:spAutoFit/>
            </a:bodyPr>
            <a:lstStyle/>
            <a:p>
              <a:r>
                <a:rPr lang="en-GB" sz="1700" dirty="0">
                  <a:solidFill>
                    <a:schemeClr val="accent3">
                      <a:lumMod val="50000"/>
                    </a:schemeClr>
                  </a:solidFill>
                </a:rPr>
                <a:t>Sessional Meetings</a:t>
              </a:r>
            </a:p>
          </p:txBody>
        </p:sp>
        <p:sp>
          <p:nvSpPr>
            <p:cNvPr id="11" name="TextBox 10"/>
            <p:cNvSpPr txBox="1"/>
            <p:nvPr userDrawn="1"/>
          </p:nvSpPr>
          <p:spPr>
            <a:xfrm rot="18900000">
              <a:off x="2448712" y="6003687"/>
              <a:ext cx="1254163" cy="471924"/>
            </a:xfrm>
            <a:prstGeom prst="rect">
              <a:avLst/>
            </a:prstGeom>
            <a:noFill/>
          </p:spPr>
          <p:txBody>
            <a:bodyPr wrap="none" rtlCol="0">
              <a:spAutoFit/>
            </a:bodyPr>
            <a:lstStyle/>
            <a:p>
              <a:r>
                <a:rPr lang="en-GB" sz="1700" dirty="0">
                  <a:solidFill>
                    <a:schemeClr val="accent3">
                      <a:lumMod val="50000"/>
                    </a:schemeClr>
                  </a:solidFill>
                </a:rPr>
                <a:t>Education</a:t>
              </a:r>
            </a:p>
          </p:txBody>
        </p:sp>
        <p:sp>
          <p:nvSpPr>
            <p:cNvPr id="12" name="TextBox 11"/>
            <p:cNvSpPr txBox="1"/>
            <p:nvPr userDrawn="1"/>
          </p:nvSpPr>
          <p:spPr>
            <a:xfrm rot="18900000">
              <a:off x="2861294" y="5777187"/>
              <a:ext cx="1838629" cy="471924"/>
            </a:xfrm>
            <a:prstGeom prst="rect">
              <a:avLst/>
            </a:prstGeom>
            <a:noFill/>
          </p:spPr>
          <p:txBody>
            <a:bodyPr wrap="none" rtlCol="0">
              <a:spAutoFit/>
            </a:bodyPr>
            <a:lstStyle/>
            <a:p>
              <a:pPr algn="l"/>
              <a:r>
                <a:rPr lang="en-GB" sz="1700" dirty="0">
                  <a:solidFill>
                    <a:schemeClr val="accent3">
                      <a:lumMod val="50000"/>
                    </a:schemeClr>
                  </a:solidFill>
                </a:rPr>
                <a:t>Working parties</a:t>
              </a:r>
            </a:p>
          </p:txBody>
        </p:sp>
        <p:sp>
          <p:nvSpPr>
            <p:cNvPr id="13" name="TextBox 12"/>
            <p:cNvSpPr txBox="1"/>
            <p:nvPr userDrawn="1"/>
          </p:nvSpPr>
          <p:spPr>
            <a:xfrm rot="18900000">
              <a:off x="3460079" y="5928191"/>
              <a:ext cx="1517222" cy="471924"/>
            </a:xfrm>
            <a:prstGeom prst="rect">
              <a:avLst/>
            </a:prstGeom>
            <a:noFill/>
          </p:spPr>
          <p:txBody>
            <a:bodyPr wrap="none" rtlCol="0">
              <a:spAutoFit/>
            </a:bodyPr>
            <a:lstStyle/>
            <a:p>
              <a:r>
                <a:rPr lang="en-GB" sz="1700" dirty="0">
                  <a:solidFill>
                    <a:schemeClr val="accent3">
                      <a:lumMod val="50000"/>
                    </a:schemeClr>
                  </a:solidFill>
                </a:rPr>
                <a:t>Volunteering</a:t>
              </a:r>
            </a:p>
          </p:txBody>
        </p:sp>
        <p:sp>
          <p:nvSpPr>
            <p:cNvPr id="14" name="TextBox 13"/>
            <p:cNvSpPr txBox="1"/>
            <p:nvPr userDrawn="1"/>
          </p:nvSpPr>
          <p:spPr>
            <a:xfrm rot="18900000">
              <a:off x="4070377" y="6020467"/>
              <a:ext cx="1212485" cy="471924"/>
            </a:xfrm>
            <a:prstGeom prst="rect">
              <a:avLst/>
            </a:prstGeom>
            <a:noFill/>
          </p:spPr>
          <p:txBody>
            <a:bodyPr wrap="none" rtlCol="0">
              <a:spAutoFit/>
            </a:bodyPr>
            <a:lstStyle/>
            <a:p>
              <a:r>
                <a:rPr lang="en-GB" sz="1700" dirty="0">
                  <a:solidFill>
                    <a:schemeClr val="accent3">
                      <a:lumMod val="50000"/>
                    </a:schemeClr>
                  </a:solidFill>
                </a:rPr>
                <a:t>Research</a:t>
              </a:r>
            </a:p>
          </p:txBody>
        </p:sp>
        <p:sp>
          <p:nvSpPr>
            <p:cNvPr id="15" name="TextBox 14"/>
            <p:cNvSpPr txBox="1"/>
            <p:nvPr userDrawn="1"/>
          </p:nvSpPr>
          <p:spPr>
            <a:xfrm rot="18900000">
              <a:off x="4414313" y="5659739"/>
              <a:ext cx="2138085" cy="471924"/>
            </a:xfrm>
            <a:prstGeom prst="rect">
              <a:avLst/>
            </a:prstGeom>
            <a:noFill/>
          </p:spPr>
          <p:txBody>
            <a:bodyPr wrap="none" rtlCol="0">
              <a:spAutoFit/>
            </a:bodyPr>
            <a:lstStyle/>
            <a:p>
              <a:r>
                <a:rPr lang="en-GB" sz="1700" dirty="0">
                  <a:solidFill>
                    <a:schemeClr val="accent3">
                      <a:lumMod val="50000"/>
                    </a:schemeClr>
                  </a:solidFill>
                </a:rPr>
                <a:t>Shaping</a:t>
              </a:r>
              <a:r>
                <a:rPr lang="en-GB" sz="1700" baseline="0" dirty="0">
                  <a:solidFill>
                    <a:schemeClr val="accent3">
                      <a:lumMod val="50000"/>
                    </a:schemeClr>
                  </a:solidFill>
                </a:rPr>
                <a:t> the future</a:t>
              </a:r>
              <a:endParaRPr lang="en-GB" sz="1700" dirty="0">
                <a:solidFill>
                  <a:schemeClr val="accent3">
                    <a:lumMod val="50000"/>
                  </a:schemeClr>
                </a:solidFill>
              </a:endParaRPr>
            </a:p>
          </p:txBody>
        </p:sp>
        <p:sp>
          <p:nvSpPr>
            <p:cNvPr id="16" name="TextBox 15"/>
            <p:cNvSpPr txBox="1"/>
            <p:nvPr userDrawn="1"/>
          </p:nvSpPr>
          <p:spPr>
            <a:xfrm rot="18900000">
              <a:off x="5153737" y="5939575"/>
              <a:ext cx="1382670" cy="471924"/>
            </a:xfrm>
            <a:prstGeom prst="rect">
              <a:avLst/>
            </a:prstGeom>
            <a:noFill/>
          </p:spPr>
          <p:txBody>
            <a:bodyPr wrap="none" rtlCol="0">
              <a:spAutoFit/>
            </a:bodyPr>
            <a:lstStyle/>
            <a:p>
              <a:r>
                <a:rPr lang="en-GB" sz="1700" dirty="0">
                  <a:solidFill>
                    <a:schemeClr val="accent3">
                      <a:lumMod val="50000"/>
                    </a:schemeClr>
                  </a:solidFill>
                </a:rPr>
                <a:t>Networking</a:t>
              </a:r>
            </a:p>
          </p:txBody>
        </p:sp>
        <p:sp>
          <p:nvSpPr>
            <p:cNvPr id="17" name="TextBox 16"/>
            <p:cNvSpPr txBox="1"/>
            <p:nvPr userDrawn="1"/>
          </p:nvSpPr>
          <p:spPr>
            <a:xfrm rot="18900000">
              <a:off x="5519560" y="5545288"/>
              <a:ext cx="2358633" cy="471924"/>
            </a:xfrm>
            <a:prstGeom prst="rect">
              <a:avLst/>
            </a:prstGeom>
            <a:noFill/>
          </p:spPr>
          <p:txBody>
            <a:bodyPr wrap="none" rtlCol="0">
              <a:spAutoFit/>
            </a:bodyPr>
            <a:lstStyle/>
            <a:p>
              <a:r>
                <a:rPr lang="en-GB" sz="1700" dirty="0">
                  <a:solidFill>
                    <a:schemeClr val="accent3">
                      <a:lumMod val="50000"/>
                    </a:schemeClr>
                  </a:solidFill>
                </a:rPr>
                <a:t>Professional</a:t>
              </a:r>
              <a:r>
                <a:rPr lang="en-GB" sz="1700" baseline="0" dirty="0">
                  <a:solidFill>
                    <a:schemeClr val="accent3">
                      <a:lumMod val="50000"/>
                    </a:schemeClr>
                  </a:solidFill>
                </a:rPr>
                <a:t> support</a:t>
              </a:r>
              <a:endParaRPr lang="en-GB" sz="1700" dirty="0">
                <a:solidFill>
                  <a:schemeClr val="accent3">
                    <a:lumMod val="50000"/>
                  </a:schemeClr>
                </a:solidFill>
              </a:endParaRPr>
            </a:p>
          </p:txBody>
        </p:sp>
        <p:sp>
          <p:nvSpPr>
            <p:cNvPr id="18" name="TextBox 17"/>
            <p:cNvSpPr txBox="1"/>
            <p:nvPr userDrawn="1"/>
          </p:nvSpPr>
          <p:spPr>
            <a:xfrm rot="18900000">
              <a:off x="6081939" y="5620791"/>
              <a:ext cx="2172817" cy="471924"/>
            </a:xfrm>
            <a:prstGeom prst="rect">
              <a:avLst/>
            </a:prstGeom>
            <a:noFill/>
          </p:spPr>
          <p:txBody>
            <a:bodyPr wrap="none" rtlCol="0">
              <a:spAutoFit/>
            </a:bodyPr>
            <a:lstStyle/>
            <a:p>
              <a:r>
                <a:rPr lang="en-GB" sz="1700" dirty="0">
                  <a:solidFill>
                    <a:schemeClr val="accent3">
                      <a:lumMod val="50000"/>
                    </a:schemeClr>
                  </a:solidFill>
                </a:rPr>
                <a:t>Enterprise and risk</a:t>
              </a:r>
            </a:p>
          </p:txBody>
        </p:sp>
        <p:sp>
          <p:nvSpPr>
            <p:cNvPr id="19" name="TextBox 18"/>
            <p:cNvSpPr txBox="1"/>
            <p:nvPr userDrawn="1"/>
          </p:nvSpPr>
          <p:spPr>
            <a:xfrm rot="18900000">
              <a:off x="6685758" y="5746624"/>
              <a:ext cx="1872388" cy="471924"/>
            </a:xfrm>
            <a:prstGeom prst="rect">
              <a:avLst/>
            </a:prstGeom>
            <a:noFill/>
          </p:spPr>
          <p:txBody>
            <a:bodyPr wrap="none" rtlCol="0">
              <a:spAutoFit/>
            </a:bodyPr>
            <a:lstStyle/>
            <a:p>
              <a:r>
                <a:rPr lang="en-GB" sz="1700" dirty="0">
                  <a:solidFill>
                    <a:schemeClr val="accent3">
                      <a:lumMod val="50000"/>
                    </a:schemeClr>
                  </a:solidFill>
                </a:rPr>
                <a:t>Learned</a:t>
              </a:r>
              <a:r>
                <a:rPr lang="en-GB" sz="1700" baseline="0" dirty="0">
                  <a:solidFill>
                    <a:schemeClr val="accent3">
                      <a:lumMod val="50000"/>
                    </a:schemeClr>
                  </a:solidFill>
                </a:rPr>
                <a:t> society</a:t>
              </a:r>
              <a:endParaRPr lang="en-GB" sz="1700" dirty="0">
                <a:solidFill>
                  <a:schemeClr val="accent3">
                    <a:lumMod val="50000"/>
                  </a:schemeClr>
                </a:solidFill>
              </a:endParaRPr>
            </a:p>
          </p:txBody>
        </p:sp>
        <p:sp>
          <p:nvSpPr>
            <p:cNvPr id="20" name="TextBox 19"/>
            <p:cNvSpPr txBox="1"/>
            <p:nvPr userDrawn="1"/>
          </p:nvSpPr>
          <p:spPr>
            <a:xfrm rot="18900000">
              <a:off x="7313649" y="5973128"/>
              <a:ext cx="1424350" cy="471924"/>
            </a:xfrm>
            <a:prstGeom prst="rect">
              <a:avLst/>
            </a:prstGeom>
            <a:noFill/>
          </p:spPr>
          <p:txBody>
            <a:bodyPr wrap="none" rtlCol="0">
              <a:spAutoFit/>
            </a:bodyPr>
            <a:lstStyle/>
            <a:p>
              <a:r>
                <a:rPr lang="en-GB" sz="1700" dirty="0">
                  <a:solidFill>
                    <a:schemeClr val="accent3">
                      <a:lumMod val="50000"/>
                    </a:schemeClr>
                  </a:solidFill>
                </a:rPr>
                <a:t>Opportunity</a:t>
              </a:r>
            </a:p>
          </p:txBody>
        </p:sp>
        <p:sp>
          <p:nvSpPr>
            <p:cNvPr id="21" name="TextBox 20"/>
            <p:cNvSpPr txBox="1"/>
            <p:nvPr userDrawn="1"/>
          </p:nvSpPr>
          <p:spPr>
            <a:xfrm rot="18900000">
              <a:off x="7746551" y="5587235"/>
              <a:ext cx="2214495" cy="471924"/>
            </a:xfrm>
            <a:prstGeom prst="rect">
              <a:avLst/>
            </a:prstGeom>
            <a:noFill/>
          </p:spPr>
          <p:txBody>
            <a:bodyPr wrap="none" rtlCol="0">
              <a:spAutoFit/>
            </a:bodyPr>
            <a:lstStyle/>
            <a:p>
              <a:r>
                <a:rPr lang="en-GB" sz="1700" dirty="0">
                  <a:solidFill>
                    <a:schemeClr val="accent3">
                      <a:lumMod val="50000"/>
                    </a:schemeClr>
                  </a:solidFill>
                </a:rPr>
                <a:t>International profile</a:t>
              </a:r>
            </a:p>
          </p:txBody>
        </p:sp>
        <p:sp>
          <p:nvSpPr>
            <p:cNvPr id="22" name="TextBox 21"/>
            <p:cNvSpPr txBox="1"/>
            <p:nvPr userDrawn="1"/>
          </p:nvSpPr>
          <p:spPr>
            <a:xfrm rot="18900000">
              <a:off x="8480231" y="6031851"/>
              <a:ext cx="1094398" cy="471924"/>
            </a:xfrm>
            <a:prstGeom prst="rect">
              <a:avLst/>
            </a:prstGeom>
            <a:noFill/>
          </p:spPr>
          <p:txBody>
            <a:bodyPr wrap="none" rtlCol="0">
              <a:spAutoFit/>
            </a:bodyPr>
            <a:lstStyle/>
            <a:p>
              <a:r>
                <a:rPr lang="en-GB" sz="1700" dirty="0">
                  <a:solidFill>
                    <a:schemeClr val="accent3">
                      <a:lumMod val="50000"/>
                    </a:schemeClr>
                  </a:solidFill>
                </a:rPr>
                <a:t>Journals</a:t>
              </a:r>
            </a:p>
          </p:txBody>
        </p:sp>
        <p:sp>
          <p:nvSpPr>
            <p:cNvPr id="23" name="TextBox 22"/>
            <p:cNvSpPr txBox="1"/>
            <p:nvPr userDrawn="1"/>
          </p:nvSpPr>
          <p:spPr>
            <a:xfrm rot="18900000">
              <a:off x="8935279" y="5981517"/>
              <a:ext cx="1346202" cy="471924"/>
            </a:xfrm>
            <a:prstGeom prst="rect">
              <a:avLst/>
            </a:prstGeom>
            <a:noFill/>
          </p:spPr>
          <p:txBody>
            <a:bodyPr wrap="none" rtlCol="0">
              <a:spAutoFit/>
            </a:bodyPr>
            <a:lstStyle/>
            <a:p>
              <a:r>
                <a:rPr lang="en-GB" sz="1700" dirty="0">
                  <a:solidFill>
                    <a:schemeClr val="accent3">
                      <a:lumMod val="50000"/>
                    </a:schemeClr>
                  </a:solidFill>
                </a:rPr>
                <a:t>Supporting</a:t>
              </a:r>
            </a:p>
          </p:txBody>
        </p:sp>
        <p:sp>
          <p:nvSpPr>
            <p:cNvPr id="24" name="TextBox 23"/>
            <p:cNvSpPr txBox="1"/>
            <p:nvPr userDrawn="1"/>
          </p:nvSpPr>
          <p:spPr>
            <a:xfrm rot="18900000">
              <a:off x="-326052" y="5525517"/>
              <a:ext cx="1186437" cy="471924"/>
            </a:xfrm>
            <a:prstGeom prst="rect">
              <a:avLst/>
            </a:prstGeom>
            <a:noFill/>
          </p:spPr>
          <p:txBody>
            <a:bodyPr wrap="none" rtlCol="0">
              <a:spAutoFit/>
            </a:bodyPr>
            <a:lstStyle/>
            <a:p>
              <a:r>
                <a:rPr lang="en-GB" sz="1700" dirty="0">
                  <a:solidFill>
                    <a:schemeClr val="accent3">
                      <a:lumMod val="50000"/>
                    </a:schemeClr>
                  </a:solidFill>
                </a:rPr>
                <a:t>Expertise</a:t>
              </a:r>
            </a:p>
          </p:txBody>
        </p:sp>
        <p:sp>
          <p:nvSpPr>
            <p:cNvPr id="25" name="TextBox 24"/>
            <p:cNvSpPr txBox="1"/>
            <p:nvPr userDrawn="1"/>
          </p:nvSpPr>
          <p:spPr>
            <a:xfrm rot="18900000">
              <a:off x="-209497" y="5852688"/>
              <a:ext cx="1516387" cy="471924"/>
            </a:xfrm>
            <a:prstGeom prst="rect">
              <a:avLst/>
            </a:prstGeom>
            <a:noFill/>
          </p:spPr>
          <p:txBody>
            <a:bodyPr wrap="none" rtlCol="0">
              <a:spAutoFit/>
            </a:bodyPr>
            <a:lstStyle/>
            <a:p>
              <a:r>
                <a:rPr lang="en-GB" sz="1700" dirty="0">
                  <a:solidFill>
                    <a:schemeClr val="accent3">
                      <a:lumMod val="50000"/>
                    </a:schemeClr>
                  </a:solidFill>
                </a:rPr>
                <a:t>Sponsorship</a:t>
              </a:r>
            </a:p>
          </p:txBody>
        </p:sp>
        <p:sp>
          <p:nvSpPr>
            <p:cNvPr id="26" name="TextBox 25"/>
            <p:cNvSpPr txBox="1"/>
            <p:nvPr userDrawn="1"/>
          </p:nvSpPr>
          <p:spPr>
            <a:xfrm rot="18900000">
              <a:off x="181048" y="5634573"/>
              <a:ext cx="2228388" cy="471924"/>
            </a:xfrm>
            <a:prstGeom prst="rect">
              <a:avLst/>
            </a:prstGeom>
            <a:noFill/>
          </p:spPr>
          <p:txBody>
            <a:bodyPr wrap="none" rtlCol="0">
              <a:spAutoFit/>
            </a:bodyPr>
            <a:lstStyle/>
            <a:p>
              <a:r>
                <a:rPr lang="en-GB" sz="17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395288" y="1600207"/>
            <a:ext cx="81772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1" y="2085975"/>
            <a:ext cx="7596570" cy="755805"/>
          </a:xfrm>
        </p:spPr>
        <p:txBody>
          <a:bodyPr/>
          <a:lstStyle>
            <a:lvl1pPr marL="0" indent="0">
              <a:spcBef>
                <a:spcPts val="0"/>
              </a:spcBef>
              <a:buFontTx/>
              <a:buNone/>
              <a:defRPr sz="20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95263"/>
            <a:ext cx="1920368" cy="78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Emphasis slide 2">
    <p:spTree>
      <p:nvGrpSpPr>
        <p:cNvPr id="1" name=""/>
        <p:cNvGrpSpPr/>
        <p:nvPr/>
      </p:nvGrpSpPr>
      <p:grpSpPr>
        <a:xfrm>
          <a:off x="0" y="0"/>
          <a:ext cx="0" cy="0"/>
          <a:chOff x="0" y="0"/>
          <a:chExt cx="0" cy="0"/>
        </a:xfrm>
      </p:grpSpPr>
      <p:pic>
        <p:nvPicPr>
          <p:cNvPr id="11" name="Picture 2" descr="man sitting on couch using MacBook"/>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243638" y="0"/>
            <a:ext cx="3000375"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6172200" y="-206829"/>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834235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Emphasis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00762" y="0"/>
            <a:ext cx="4186238" cy="5143500"/>
          </a:xfrm>
          <a:prstGeom prst="rect">
            <a:avLst/>
          </a:prstGeom>
        </p:spPr>
      </p:pic>
      <p:sp>
        <p:nvSpPr>
          <p:cNvPr id="8" name="Rectangle 7"/>
          <p:cNvSpPr/>
          <p:nvPr userDrawn="1"/>
        </p:nvSpPr>
        <p:spPr>
          <a:xfrm rot="10800000">
            <a:off x="6094639" y="-372836"/>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1090227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15100" y="0"/>
            <a:ext cx="3113304" cy="51435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dirty="0"/>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6444235" y="-272143"/>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10"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3900519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Emphasis slide 5">
    <p:spTree>
      <p:nvGrpSpPr>
        <p:cNvPr id="1" name=""/>
        <p:cNvGrpSpPr/>
        <p:nvPr/>
      </p:nvGrpSpPr>
      <p:grpSpPr>
        <a:xfrm>
          <a:off x="0" y="0"/>
          <a:ext cx="0" cy="0"/>
          <a:chOff x="0" y="0"/>
          <a:chExt cx="0" cy="0"/>
        </a:xfrm>
      </p:grpSpPr>
      <p:pic>
        <p:nvPicPr>
          <p:cNvPr id="9" name="Picture 2" descr="gray arrow left sign"/>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5176481" y="1075949"/>
            <a:ext cx="5324474" cy="28106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6444235" y="-272143"/>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4285276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Emphasis slide 6">
    <p:spTree>
      <p:nvGrpSpPr>
        <p:cNvPr id="1" name=""/>
        <p:cNvGrpSpPr/>
        <p:nvPr/>
      </p:nvGrpSpPr>
      <p:grpSpPr>
        <a:xfrm>
          <a:off x="0" y="0"/>
          <a:ext cx="0" cy="0"/>
          <a:chOff x="0" y="0"/>
          <a:chExt cx="0" cy="0"/>
        </a:xfrm>
      </p:grpSpPr>
      <p:pic>
        <p:nvPicPr>
          <p:cNvPr id="9" name="Picture 2" descr="https://images.unsplash.com/photo-1516496636080-14fb876e029d?ixlib=rb-0.3.5&amp;ixid=eyJhcHBfaWQiOjEyMDd9&amp;s=b7c4dce29d0c04926ef1bc71ad2b0d65&amp;dpr=1&amp;auto=format&amp;fit=crop&amp;w=1000&amp;q=80&amp;cs=tinysrgb"/>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6476999" y="0"/>
            <a:ext cx="2667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6150430" y="-272143"/>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427070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Emphasis slide 7">
    <p:spTree>
      <p:nvGrpSpPr>
        <p:cNvPr id="1" name=""/>
        <p:cNvGrpSpPr/>
        <p:nvPr/>
      </p:nvGrpSpPr>
      <p:grpSpPr>
        <a:xfrm>
          <a:off x="0" y="0"/>
          <a:ext cx="0" cy="0"/>
          <a:chOff x="0" y="0"/>
          <a:chExt cx="0" cy="0"/>
        </a:xfrm>
      </p:grpSpPr>
      <p:pic>
        <p:nvPicPr>
          <p:cNvPr id="1026" name="Picture 2" descr="https://images.unsplash.com/photo-1495522130528-81c79aba3194?ixlib=rb-0.3.5&amp;ixid=eyJhcHBfaWQiOjEyMDd9&amp;s=cb28dd2b3810ad54f7ee7d04b1a8a271&amp;dpr=1&amp;auto=format&amp;fit=crop&amp;w=1000&amp;q=80&amp;cs=tinysrgb"/>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714385" y="-102957"/>
            <a:ext cx="3524865" cy="52464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5595258" y="-304800"/>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9"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1579326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Emphasis slide 8">
    <p:spTree>
      <p:nvGrpSpPr>
        <p:cNvPr id="1" name=""/>
        <p:cNvGrpSpPr/>
        <p:nvPr/>
      </p:nvGrpSpPr>
      <p:grpSpPr>
        <a:xfrm>
          <a:off x="0" y="0"/>
          <a:ext cx="0" cy="0"/>
          <a:chOff x="0" y="0"/>
          <a:chExt cx="0" cy="0"/>
        </a:xfrm>
      </p:grpSpPr>
      <p:pic>
        <p:nvPicPr>
          <p:cNvPr id="9" name="Picture 2" descr="people standing inside city buildi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985983" y="-271463"/>
            <a:ext cx="3930450" cy="54149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5867175" y="-271462"/>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2504601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Emphasis slide 9">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5086350" y="1085850"/>
            <a:ext cx="5143500" cy="2971800"/>
          </a:xfrm>
          <a:prstGeom prst="rect">
            <a:avLst/>
          </a:prstGeom>
        </p:spPr>
      </p:pic>
      <p:sp>
        <p:nvSpPr>
          <p:cNvPr id="8" name="Rectangle 7"/>
          <p:cNvSpPr/>
          <p:nvPr userDrawn="1"/>
        </p:nvSpPr>
        <p:spPr>
          <a:xfrm rot="10800000">
            <a:off x="6172200" y="-206829"/>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597456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Emphasis slide 10">
    <p:spTree>
      <p:nvGrpSpPr>
        <p:cNvPr id="1" name=""/>
        <p:cNvGrpSpPr/>
        <p:nvPr/>
      </p:nvGrpSpPr>
      <p:grpSpPr>
        <a:xfrm>
          <a:off x="0" y="0"/>
          <a:ext cx="0" cy="0"/>
          <a:chOff x="0" y="0"/>
          <a:chExt cx="0" cy="0"/>
        </a:xfrm>
      </p:grpSpPr>
      <p:pic>
        <p:nvPicPr>
          <p:cNvPr id="11" name="Picture 2" descr="man holding white ceramic teacup"/>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215062" y="-164645"/>
            <a:ext cx="2928938" cy="53081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6172200" y="-206829"/>
            <a:ext cx="1730828" cy="5889172"/>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290" y="303610"/>
            <a:ext cx="6038114" cy="857250"/>
          </a:xfrm>
        </p:spPr>
        <p:txBody>
          <a:bodyPr/>
          <a:lstStyle/>
          <a:p>
            <a:r>
              <a:rPr lang="en-US"/>
              <a:t>Click to edit Master title style</a:t>
            </a:r>
            <a:endParaRPr lang="en-GB" dirty="0"/>
          </a:p>
        </p:txBody>
      </p:sp>
      <p:sp>
        <p:nvSpPr>
          <p:cNvPr id="3" name="Content Placeholder 2"/>
          <p:cNvSpPr>
            <a:spLocks noGrp="1"/>
          </p:cNvSpPr>
          <p:nvPr>
            <p:ph idx="1"/>
          </p:nvPr>
        </p:nvSpPr>
        <p:spPr>
          <a:xfrm>
            <a:off x="384459" y="1167594"/>
            <a:ext cx="6038114" cy="34801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20 January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
        <p:nvSpPr>
          <p:cNvPr id="10" name="Line 7"/>
          <p:cNvSpPr>
            <a:spLocks noChangeShapeType="1"/>
          </p:cNvSpPr>
          <p:nvPr userDrawn="1"/>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spTree>
    <p:extLst>
      <p:ext uri="{BB962C8B-B14F-4D97-AF65-F5344CB8AC3E}">
        <p14:creationId xmlns:p14="http://schemas.microsoft.com/office/powerpoint/2010/main" val="509718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95288" y="1168003"/>
            <a:ext cx="4068763" cy="3480197"/>
          </a:xfr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16449" y="1168003"/>
            <a:ext cx="4070351" cy="3480197"/>
          </a:xfr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20 January 2023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322794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7493579" cy="971549"/>
          </a:xfrm>
        </p:spPr>
        <p:txBody>
          <a:bodyPr anchor="t"/>
          <a:lstStyle>
            <a:lvl1pPr>
              <a:defRPr sz="27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871223" y="4552061"/>
            <a:ext cx="1012137"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Progress</a:t>
            </a:r>
          </a:p>
        </p:txBody>
      </p:sp>
      <p:sp>
        <p:nvSpPr>
          <p:cNvPr id="33" name="TextBox 32"/>
          <p:cNvSpPr txBox="1"/>
          <p:nvPr userDrawn="1"/>
        </p:nvSpPr>
        <p:spPr>
          <a:xfrm rot="18900000">
            <a:off x="1237665" y="4514311"/>
            <a:ext cx="1241365" cy="330860"/>
          </a:xfrm>
          <a:prstGeom prst="rect">
            <a:avLst/>
          </a:prstGeom>
          <a:noFill/>
        </p:spPr>
        <p:txBody>
          <a:bodyPr wrap="none" lIns="68580" tIns="34290" rIns="68580" bIns="34290" rtlCol="0">
            <a:spAutoFit/>
          </a:bodyPr>
          <a:lstStyle/>
          <a:p>
            <a:r>
              <a:rPr lang="en-GB" sz="1700" dirty="0">
                <a:solidFill>
                  <a:schemeClr val="bg1">
                    <a:lumMod val="75000"/>
                  </a:schemeClr>
                </a:solidFill>
              </a:rPr>
              <a:t>Community</a:t>
            </a:r>
          </a:p>
        </p:txBody>
      </p:sp>
      <p:sp>
        <p:nvSpPr>
          <p:cNvPr id="34" name="TextBox 33"/>
          <p:cNvSpPr txBox="1"/>
          <p:nvPr userDrawn="1"/>
        </p:nvSpPr>
        <p:spPr>
          <a:xfrm rot="18900000">
            <a:off x="1600085" y="4231182"/>
            <a:ext cx="2033249" cy="330860"/>
          </a:xfrm>
          <a:prstGeom prst="rect">
            <a:avLst/>
          </a:prstGeom>
          <a:noFill/>
        </p:spPr>
        <p:txBody>
          <a:bodyPr wrap="none" lIns="68580" tIns="34290" rIns="68580" bIns="34290" rtlCol="0">
            <a:spAutoFit/>
          </a:bodyPr>
          <a:lstStyle/>
          <a:p>
            <a:r>
              <a:rPr lang="en-GB" sz="1700" dirty="0">
                <a:solidFill>
                  <a:schemeClr val="bg1">
                    <a:lumMod val="75000"/>
                  </a:schemeClr>
                </a:solidFill>
              </a:rPr>
              <a:t>Sessional Meetings</a:t>
            </a:r>
          </a:p>
        </p:txBody>
      </p:sp>
      <p:sp>
        <p:nvSpPr>
          <p:cNvPr id="35" name="TextBox 34"/>
          <p:cNvSpPr txBox="1"/>
          <p:nvPr userDrawn="1"/>
        </p:nvSpPr>
        <p:spPr>
          <a:xfrm rot="18900000">
            <a:off x="2283435" y="4514310"/>
            <a:ext cx="1111523" cy="330860"/>
          </a:xfrm>
          <a:prstGeom prst="rect">
            <a:avLst/>
          </a:prstGeom>
          <a:noFill/>
        </p:spPr>
        <p:txBody>
          <a:bodyPr wrap="none" lIns="68580" tIns="34290" rIns="68580" bIns="34290" rtlCol="0">
            <a:spAutoFit/>
          </a:bodyPr>
          <a:lstStyle/>
          <a:p>
            <a:r>
              <a:rPr lang="en-GB" sz="1700" dirty="0">
                <a:solidFill>
                  <a:schemeClr val="bg1">
                    <a:lumMod val="75000"/>
                  </a:schemeClr>
                </a:solidFill>
              </a:rPr>
              <a:t>Education</a:t>
            </a:r>
          </a:p>
        </p:txBody>
      </p:sp>
      <p:sp>
        <p:nvSpPr>
          <p:cNvPr id="36" name="TextBox 35"/>
          <p:cNvSpPr txBox="1"/>
          <p:nvPr userDrawn="1"/>
        </p:nvSpPr>
        <p:spPr>
          <a:xfrm rot="18900000">
            <a:off x="2664282" y="4344434"/>
            <a:ext cx="1651029" cy="330860"/>
          </a:xfrm>
          <a:prstGeom prst="rect">
            <a:avLst/>
          </a:prstGeom>
          <a:noFill/>
        </p:spPr>
        <p:txBody>
          <a:bodyPr wrap="none" lIns="68580" tIns="34290" rIns="68580" bIns="34290" rtlCol="0">
            <a:spAutoFit/>
          </a:bodyPr>
          <a:lstStyle/>
          <a:p>
            <a:pPr algn="l"/>
            <a:r>
              <a:rPr lang="en-GB" sz="1700" dirty="0">
                <a:solidFill>
                  <a:schemeClr val="bg1">
                    <a:lumMod val="75000"/>
                  </a:schemeClr>
                </a:solidFill>
              </a:rPr>
              <a:t>Working parties</a:t>
            </a:r>
          </a:p>
        </p:txBody>
      </p:sp>
      <p:sp>
        <p:nvSpPr>
          <p:cNvPr id="37" name="TextBox 36"/>
          <p:cNvSpPr txBox="1"/>
          <p:nvPr userDrawn="1"/>
        </p:nvSpPr>
        <p:spPr>
          <a:xfrm rot="18900000">
            <a:off x="3217005" y="4457687"/>
            <a:ext cx="1354345" cy="330860"/>
          </a:xfrm>
          <a:prstGeom prst="rect">
            <a:avLst/>
          </a:prstGeom>
          <a:noFill/>
        </p:spPr>
        <p:txBody>
          <a:bodyPr wrap="none" lIns="68580" tIns="34290" rIns="68580" bIns="34290" rtlCol="0">
            <a:spAutoFit/>
          </a:bodyPr>
          <a:lstStyle/>
          <a:p>
            <a:r>
              <a:rPr lang="en-GB" sz="1700" dirty="0">
                <a:solidFill>
                  <a:schemeClr val="bg1">
                    <a:lumMod val="75000"/>
                  </a:schemeClr>
                </a:solidFill>
              </a:rPr>
              <a:t>Volunteering</a:t>
            </a:r>
          </a:p>
        </p:txBody>
      </p:sp>
      <p:sp>
        <p:nvSpPr>
          <p:cNvPr id="38" name="TextBox 37"/>
          <p:cNvSpPr txBox="1"/>
          <p:nvPr userDrawn="1"/>
        </p:nvSpPr>
        <p:spPr>
          <a:xfrm rot="18900000">
            <a:off x="3780355" y="4526895"/>
            <a:ext cx="1073051" cy="330860"/>
          </a:xfrm>
          <a:prstGeom prst="rect">
            <a:avLst/>
          </a:prstGeom>
          <a:noFill/>
        </p:spPr>
        <p:txBody>
          <a:bodyPr wrap="none" lIns="68580" tIns="34290" rIns="68580" bIns="34290" rtlCol="0">
            <a:spAutoFit/>
          </a:bodyPr>
          <a:lstStyle/>
          <a:p>
            <a:r>
              <a:rPr lang="en-GB" sz="1700" dirty="0">
                <a:solidFill>
                  <a:schemeClr val="bg1">
                    <a:lumMod val="75000"/>
                  </a:schemeClr>
                </a:solidFill>
              </a:rPr>
              <a:t>Research</a:t>
            </a:r>
          </a:p>
        </p:txBody>
      </p:sp>
      <p:sp>
        <p:nvSpPr>
          <p:cNvPr id="39" name="TextBox 38"/>
          <p:cNvSpPr txBox="1"/>
          <p:nvPr userDrawn="1"/>
        </p:nvSpPr>
        <p:spPr>
          <a:xfrm rot="18900000">
            <a:off x="4097835" y="4256349"/>
            <a:ext cx="1927451" cy="330860"/>
          </a:xfrm>
          <a:prstGeom prst="rect">
            <a:avLst/>
          </a:prstGeom>
          <a:noFill/>
        </p:spPr>
        <p:txBody>
          <a:bodyPr wrap="none" lIns="68580" tIns="34290" rIns="68580" bIns="34290" rtlCol="0">
            <a:spAutoFit/>
          </a:bodyPr>
          <a:lstStyle/>
          <a:p>
            <a:r>
              <a:rPr lang="en-GB" sz="1700" dirty="0">
                <a:solidFill>
                  <a:schemeClr val="bg1">
                    <a:lumMod val="75000"/>
                  </a:schemeClr>
                </a:solidFill>
              </a:rPr>
              <a:t>Shaping</a:t>
            </a:r>
            <a:r>
              <a:rPr lang="en-GB" sz="1700" baseline="0" dirty="0">
                <a:solidFill>
                  <a:schemeClr val="bg1">
                    <a:lumMod val="75000"/>
                  </a:schemeClr>
                </a:solidFill>
              </a:rPr>
              <a:t> the future</a:t>
            </a:r>
            <a:endParaRPr lang="en-GB" sz="1700" dirty="0">
              <a:solidFill>
                <a:schemeClr val="bg1">
                  <a:lumMod val="75000"/>
                </a:schemeClr>
              </a:solidFill>
            </a:endParaRPr>
          </a:p>
        </p:txBody>
      </p:sp>
      <p:sp>
        <p:nvSpPr>
          <p:cNvPr id="40" name="TextBox 39"/>
          <p:cNvSpPr txBox="1"/>
          <p:nvPr userDrawn="1"/>
        </p:nvSpPr>
        <p:spPr>
          <a:xfrm rot="18900000">
            <a:off x="4780380" y="4466226"/>
            <a:ext cx="1230145" cy="330860"/>
          </a:xfrm>
          <a:prstGeom prst="rect">
            <a:avLst/>
          </a:prstGeom>
          <a:noFill/>
        </p:spPr>
        <p:txBody>
          <a:bodyPr wrap="none" lIns="68580" tIns="34290" rIns="68580" bIns="34290" rtlCol="0">
            <a:spAutoFit/>
          </a:bodyPr>
          <a:lstStyle/>
          <a:p>
            <a:r>
              <a:rPr lang="en-GB" sz="1700" dirty="0">
                <a:solidFill>
                  <a:schemeClr val="bg1">
                    <a:lumMod val="75000"/>
                  </a:schemeClr>
                </a:solidFill>
              </a:rPr>
              <a:t>Networking</a:t>
            </a:r>
          </a:p>
        </p:txBody>
      </p:sp>
      <p:sp>
        <p:nvSpPr>
          <p:cNvPr id="41" name="TextBox 40"/>
          <p:cNvSpPr txBox="1"/>
          <p:nvPr userDrawn="1"/>
        </p:nvSpPr>
        <p:spPr>
          <a:xfrm rot="18900000">
            <a:off x="5118063" y="4170510"/>
            <a:ext cx="2131033" cy="330860"/>
          </a:xfrm>
          <a:prstGeom prst="rect">
            <a:avLst/>
          </a:prstGeom>
          <a:noFill/>
        </p:spPr>
        <p:txBody>
          <a:bodyPr wrap="none" lIns="68580" tIns="34290" rIns="68580" bIns="34290" rtlCol="0">
            <a:spAutoFit/>
          </a:bodyPr>
          <a:lstStyle/>
          <a:p>
            <a:r>
              <a:rPr lang="en-GB" sz="1700" dirty="0">
                <a:solidFill>
                  <a:schemeClr val="bg1">
                    <a:lumMod val="75000"/>
                  </a:schemeClr>
                </a:solidFill>
              </a:rPr>
              <a:t>Professional</a:t>
            </a:r>
            <a:r>
              <a:rPr lang="en-GB" sz="1700" baseline="0" dirty="0">
                <a:solidFill>
                  <a:schemeClr val="bg1">
                    <a:lumMod val="75000"/>
                  </a:schemeClr>
                </a:solidFill>
              </a:rPr>
              <a:t> support</a:t>
            </a:r>
            <a:endParaRPr lang="en-GB" sz="1700" dirty="0">
              <a:solidFill>
                <a:schemeClr val="bg1">
                  <a:lumMod val="75000"/>
                </a:schemeClr>
              </a:solidFill>
            </a:endParaRPr>
          </a:p>
        </p:txBody>
      </p:sp>
      <p:sp>
        <p:nvSpPr>
          <p:cNvPr id="42" name="TextBox 41"/>
          <p:cNvSpPr txBox="1"/>
          <p:nvPr userDrawn="1"/>
        </p:nvSpPr>
        <p:spPr>
          <a:xfrm rot="18900000">
            <a:off x="5637182" y="4227137"/>
            <a:ext cx="1959511" cy="330860"/>
          </a:xfrm>
          <a:prstGeom prst="rect">
            <a:avLst/>
          </a:prstGeom>
          <a:noFill/>
        </p:spPr>
        <p:txBody>
          <a:bodyPr wrap="none" lIns="68580" tIns="34290" rIns="68580" bIns="34290" rtlCol="0">
            <a:spAutoFit/>
          </a:bodyPr>
          <a:lstStyle/>
          <a:p>
            <a:r>
              <a:rPr lang="en-GB" sz="1700" dirty="0">
                <a:solidFill>
                  <a:schemeClr val="bg1">
                    <a:lumMod val="75000"/>
                  </a:schemeClr>
                </a:solidFill>
              </a:rPr>
              <a:t>Enterprise and risk</a:t>
            </a:r>
          </a:p>
        </p:txBody>
      </p:sp>
      <p:sp>
        <p:nvSpPr>
          <p:cNvPr id="43" name="TextBox 42"/>
          <p:cNvSpPr txBox="1"/>
          <p:nvPr userDrawn="1"/>
        </p:nvSpPr>
        <p:spPr>
          <a:xfrm rot="18900000">
            <a:off x="6194553" y="4321512"/>
            <a:ext cx="1682192" cy="330860"/>
          </a:xfrm>
          <a:prstGeom prst="rect">
            <a:avLst/>
          </a:prstGeom>
          <a:noFill/>
        </p:spPr>
        <p:txBody>
          <a:bodyPr wrap="none" lIns="68580" tIns="34290" rIns="68580" bIns="34290" rtlCol="0">
            <a:spAutoFit/>
          </a:bodyPr>
          <a:lstStyle/>
          <a:p>
            <a:r>
              <a:rPr lang="en-GB" sz="1700" dirty="0">
                <a:solidFill>
                  <a:schemeClr val="bg1">
                    <a:lumMod val="75000"/>
                  </a:schemeClr>
                </a:solidFill>
              </a:rPr>
              <a:t>Learned</a:t>
            </a:r>
            <a:r>
              <a:rPr lang="en-GB" sz="1700" baseline="0" dirty="0">
                <a:solidFill>
                  <a:schemeClr val="bg1">
                    <a:lumMod val="75000"/>
                  </a:schemeClr>
                </a:solidFill>
              </a:rPr>
              <a:t> society</a:t>
            </a:r>
            <a:endParaRPr lang="en-GB" sz="1700" dirty="0">
              <a:solidFill>
                <a:schemeClr val="bg1">
                  <a:lumMod val="75000"/>
                </a:schemeClr>
              </a:solidFill>
            </a:endParaRPr>
          </a:p>
        </p:txBody>
      </p:sp>
      <p:sp>
        <p:nvSpPr>
          <p:cNvPr id="44" name="TextBox 43"/>
          <p:cNvSpPr txBox="1"/>
          <p:nvPr userDrawn="1"/>
        </p:nvSpPr>
        <p:spPr>
          <a:xfrm rot="18900000">
            <a:off x="6774146" y="4491390"/>
            <a:ext cx="1268617" cy="330860"/>
          </a:xfrm>
          <a:prstGeom prst="rect">
            <a:avLst/>
          </a:prstGeom>
          <a:noFill/>
        </p:spPr>
        <p:txBody>
          <a:bodyPr wrap="none" lIns="68580" tIns="34290" rIns="68580" bIns="34290" rtlCol="0">
            <a:spAutoFit/>
          </a:bodyPr>
          <a:lstStyle/>
          <a:p>
            <a:r>
              <a:rPr lang="en-GB" sz="1700" dirty="0">
                <a:solidFill>
                  <a:schemeClr val="bg1">
                    <a:lumMod val="75000"/>
                  </a:schemeClr>
                </a:solidFill>
              </a:rPr>
              <a:t>Opportunity</a:t>
            </a:r>
          </a:p>
        </p:txBody>
      </p:sp>
      <p:sp>
        <p:nvSpPr>
          <p:cNvPr id="45" name="TextBox 44"/>
          <p:cNvSpPr txBox="1"/>
          <p:nvPr userDrawn="1"/>
        </p:nvSpPr>
        <p:spPr>
          <a:xfrm rot="18900000">
            <a:off x="7173747" y="4201970"/>
            <a:ext cx="1997983" cy="330860"/>
          </a:xfrm>
          <a:prstGeom prst="rect">
            <a:avLst/>
          </a:prstGeom>
          <a:noFill/>
        </p:spPr>
        <p:txBody>
          <a:bodyPr wrap="none" lIns="68580" tIns="34290" rIns="68580" bIns="34290" rtlCol="0">
            <a:spAutoFit/>
          </a:bodyPr>
          <a:lstStyle/>
          <a:p>
            <a:r>
              <a:rPr lang="en-GB" sz="1700" dirty="0">
                <a:solidFill>
                  <a:schemeClr val="bg1">
                    <a:lumMod val="75000"/>
                  </a:schemeClr>
                </a:solidFill>
              </a:rPr>
              <a:t>International profile</a:t>
            </a:r>
          </a:p>
        </p:txBody>
      </p:sp>
      <p:sp>
        <p:nvSpPr>
          <p:cNvPr id="46" name="TextBox 45"/>
          <p:cNvSpPr txBox="1"/>
          <p:nvPr userDrawn="1"/>
        </p:nvSpPr>
        <p:spPr>
          <a:xfrm rot="18900000">
            <a:off x="7850991" y="4535432"/>
            <a:ext cx="964046" cy="330860"/>
          </a:xfrm>
          <a:prstGeom prst="rect">
            <a:avLst/>
          </a:prstGeom>
          <a:noFill/>
        </p:spPr>
        <p:txBody>
          <a:bodyPr wrap="none" lIns="68580" tIns="34290" rIns="68580" bIns="34290" rtlCol="0">
            <a:spAutoFit/>
          </a:bodyPr>
          <a:lstStyle/>
          <a:p>
            <a:r>
              <a:rPr lang="en-GB" sz="1700" dirty="0">
                <a:solidFill>
                  <a:schemeClr val="bg1">
                    <a:lumMod val="75000"/>
                  </a:schemeClr>
                </a:solidFill>
              </a:rPr>
              <a:t>Journals</a:t>
            </a:r>
          </a:p>
        </p:txBody>
      </p:sp>
      <p:sp>
        <p:nvSpPr>
          <p:cNvPr id="47" name="TextBox 46"/>
          <p:cNvSpPr txBox="1"/>
          <p:nvPr userDrawn="1"/>
        </p:nvSpPr>
        <p:spPr>
          <a:xfrm rot="18900000">
            <a:off x="8271035" y="4497682"/>
            <a:ext cx="1196481" cy="330860"/>
          </a:xfrm>
          <a:prstGeom prst="rect">
            <a:avLst/>
          </a:prstGeom>
          <a:noFill/>
        </p:spPr>
        <p:txBody>
          <a:bodyPr wrap="none" lIns="68580" tIns="34290" rIns="68580" bIns="34290" rtlCol="0">
            <a:spAutoFit/>
          </a:bodyPr>
          <a:lstStyle/>
          <a:p>
            <a:r>
              <a:rPr lang="en-GB" sz="1700" dirty="0">
                <a:solidFill>
                  <a:schemeClr val="bg1">
                    <a:lumMod val="75000"/>
                  </a:schemeClr>
                </a:solidFill>
              </a:rPr>
              <a:t>Supporting</a:t>
            </a:r>
          </a:p>
        </p:txBody>
      </p:sp>
      <p:sp>
        <p:nvSpPr>
          <p:cNvPr id="48" name="TextBox 47"/>
          <p:cNvSpPr txBox="1"/>
          <p:nvPr userDrawn="1"/>
        </p:nvSpPr>
        <p:spPr>
          <a:xfrm rot="18900000">
            <a:off x="-277885" y="4155682"/>
            <a:ext cx="1049005" cy="330860"/>
          </a:xfrm>
          <a:prstGeom prst="rect">
            <a:avLst/>
          </a:prstGeom>
          <a:noFill/>
        </p:spPr>
        <p:txBody>
          <a:bodyPr wrap="none" lIns="68580" tIns="34290" rIns="68580" bIns="34290" rtlCol="0">
            <a:spAutoFit/>
          </a:bodyPr>
          <a:lstStyle/>
          <a:p>
            <a:r>
              <a:rPr lang="en-GB" sz="1700" dirty="0">
                <a:solidFill>
                  <a:schemeClr val="bg1">
                    <a:lumMod val="75000"/>
                  </a:schemeClr>
                </a:solidFill>
              </a:rPr>
              <a:t>Expertise</a:t>
            </a:r>
          </a:p>
        </p:txBody>
      </p:sp>
      <p:sp>
        <p:nvSpPr>
          <p:cNvPr id="49" name="TextBox 48"/>
          <p:cNvSpPr txBox="1"/>
          <p:nvPr userDrawn="1"/>
        </p:nvSpPr>
        <p:spPr>
          <a:xfrm rot="18900000">
            <a:off x="-170296" y="4401060"/>
            <a:ext cx="1353576" cy="330860"/>
          </a:xfrm>
          <a:prstGeom prst="rect">
            <a:avLst/>
          </a:prstGeom>
          <a:noFill/>
        </p:spPr>
        <p:txBody>
          <a:bodyPr wrap="none" lIns="68580" tIns="34290" rIns="68580" bIns="34290" rtlCol="0">
            <a:spAutoFit/>
          </a:bodyPr>
          <a:lstStyle/>
          <a:p>
            <a:r>
              <a:rPr lang="en-GB" sz="1700" dirty="0">
                <a:solidFill>
                  <a:schemeClr val="bg1">
                    <a:lumMod val="75000"/>
                  </a:schemeClr>
                </a:solidFill>
              </a:rPr>
              <a:t>Sponsorship</a:t>
            </a:r>
          </a:p>
        </p:txBody>
      </p:sp>
      <p:sp>
        <p:nvSpPr>
          <p:cNvPr id="50" name="TextBox 49"/>
          <p:cNvSpPr txBox="1"/>
          <p:nvPr userDrawn="1"/>
        </p:nvSpPr>
        <p:spPr>
          <a:xfrm rot="18900000">
            <a:off x="190207" y="4237474"/>
            <a:ext cx="2010807" cy="330860"/>
          </a:xfrm>
          <a:prstGeom prst="rect">
            <a:avLst/>
          </a:prstGeom>
          <a:noFill/>
        </p:spPr>
        <p:txBody>
          <a:bodyPr wrap="none" lIns="68580" tIns="34290" rIns="68580" bIns="34290" rtlCol="0">
            <a:spAutoFit/>
          </a:bodyPr>
          <a:lstStyle/>
          <a:p>
            <a:r>
              <a:rPr lang="en-GB" sz="17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dirty="0"/>
              <a:t>16 June 2020</a:t>
            </a:r>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004" y="303498"/>
            <a:ext cx="8229600" cy="85725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650"/>
            </a:lvl1pPr>
            <a:lvl2pPr>
              <a:defRPr sz="1500"/>
            </a:lvl2pPr>
            <a:lvl3pPr>
              <a:defRPr sz="1350"/>
            </a:lvl3pPr>
            <a:lvl4pPr>
              <a:defRPr sz="120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1650"/>
            </a:lvl1pPr>
            <a:lvl2pPr>
              <a:defRPr sz="1500"/>
            </a:lvl2pPr>
            <a:lvl3pPr>
              <a:defRPr sz="1350"/>
            </a:lvl3pPr>
            <a:lvl4pPr>
              <a:defRPr sz="120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20 January 2023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2115373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20 January 2023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2071929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20 January 2023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1829674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3931" y="3489852"/>
            <a:ext cx="5486400" cy="425054"/>
          </a:xfrm>
        </p:spPr>
        <p:txBody>
          <a:bodyPr anchor="b"/>
          <a:lstStyle>
            <a:lvl1pPr algn="l">
              <a:defRPr sz="1800" b="1"/>
            </a:lvl1pPr>
          </a:lstStyle>
          <a:p>
            <a:r>
              <a:rPr lang="en-US"/>
              <a:t>Click to edit Master title style</a:t>
            </a:r>
            <a:endParaRPr lang="en-GB" dirty="0"/>
          </a:p>
        </p:txBody>
      </p:sp>
      <p:sp>
        <p:nvSpPr>
          <p:cNvPr id="3" name="Picture Placeholder 2"/>
          <p:cNvSpPr>
            <a:spLocks noGrp="1"/>
          </p:cNvSpPr>
          <p:nvPr>
            <p:ph type="pic" idx="1"/>
          </p:nvPr>
        </p:nvSpPr>
        <p:spPr>
          <a:xfrm>
            <a:off x="383930" y="349746"/>
            <a:ext cx="8375612"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383931" y="3914905"/>
            <a:ext cx="5486400" cy="603647"/>
          </a:xfrm>
        </p:spPr>
        <p:txBody>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20 January 2023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1540677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95288" y="1168003"/>
            <a:ext cx="4068763" cy="3480197"/>
          </a:xfrm>
        </p:spPr>
        <p:txBody>
          <a:bodyPr/>
          <a:lstStyle>
            <a:lvl1pPr>
              <a:defRPr sz="1650"/>
            </a:lvl1pPr>
            <a:lvl2pPr>
              <a:defRPr sz="1500"/>
            </a:lvl2pPr>
            <a:lvl3pPr>
              <a:defRPr sz="1350"/>
            </a:lvl3pPr>
            <a:lvl4pPr>
              <a:defRPr sz="120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16449" y="1168003"/>
            <a:ext cx="4070351" cy="3480197"/>
          </a:xfrm>
        </p:spPr>
        <p:txBody>
          <a:bodyPr/>
          <a:lstStyle>
            <a:lvl1pPr>
              <a:defRPr sz="1650"/>
            </a:lvl1pPr>
          </a:lstStyle>
          <a:p>
            <a:r>
              <a:rPr lang="en-US" dirty="0"/>
              <a:t>Click icon to add chart</a:t>
            </a:r>
            <a:endParaRPr lang="en-GB" dirty="0"/>
          </a:p>
        </p:txBody>
      </p:sp>
      <p:sp>
        <p:nvSpPr>
          <p:cNvPr id="5" name="Date Placeholder 4"/>
          <p:cNvSpPr>
            <a:spLocks noGrp="1"/>
          </p:cNvSpPr>
          <p:nvPr>
            <p:ph type="dt" sz="half" idx="10"/>
          </p:nvPr>
        </p:nvSpPr>
        <p:spPr>
          <a:xfrm>
            <a:off x="395289" y="4807744"/>
            <a:ext cx="2016125" cy="248841"/>
          </a:xfrm>
        </p:spPr>
        <p:txBody>
          <a:bodyPr/>
          <a:lstStyle>
            <a:lvl1pPr>
              <a:defRPr/>
            </a:lvl1pPr>
          </a:lstStyle>
          <a:p>
            <a:fld id="{E55E8865-9CB5-4569-9D00-F0979EDB96F2}" type="datetime4">
              <a:rPr lang="en-GB">
                <a:solidFill>
                  <a:srgbClr val="3F4548"/>
                </a:solidFill>
              </a:rPr>
              <a:pPr/>
              <a:t>20 January 2023</a:t>
            </a:fld>
            <a:endParaRPr lang="en-GB" dirty="0">
              <a:solidFill>
                <a:srgbClr val="3F4548"/>
              </a:solidFill>
            </a:endParaRPr>
          </a:p>
        </p:txBody>
      </p:sp>
      <p:sp>
        <p:nvSpPr>
          <p:cNvPr id="6" name="Footer Placeholder 5"/>
          <p:cNvSpPr>
            <a:spLocks noGrp="1"/>
          </p:cNvSpPr>
          <p:nvPr>
            <p:ph type="ftr" sz="quarter" idx="11"/>
          </p:nvPr>
        </p:nvSpPr>
        <p:spPr>
          <a:xfrm>
            <a:off x="2411415" y="4807744"/>
            <a:ext cx="4321175" cy="248841"/>
          </a:xfrm>
        </p:spPr>
        <p:txBody>
          <a:bodyPr/>
          <a:lstStyle>
            <a:lvl1pPr>
              <a:defRPr/>
            </a:lvl1pPr>
          </a:lstStyle>
          <a:p>
            <a:endParaRPr lang="en-GB" dirty="0"/>
          </a:p>
        </p:txBody>
      </p:sp>
      <p:sp>
        <p:nvSpPr>
          <p:cNvPr id="7" name="Slide Number Placeholder 6"/>
          <p:cNvSpPr>
            <a:spLocks noGrp="1"/>
          </p:cNvSpPr>
          <p:nvPr>
            <p:ph type="sldNum" sz="quarter" idx="12"/>
          </p:nvPr>
        </p:nvSpPr>
        <p:spPr>
          <a:xfrm>
            <a:off x="8101013" y="4801793"/>
            <a:ext cx="647700" cy="254794"/>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30438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82915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9" y="1600207"/>
            <a:ext cx="634841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tx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6519862"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44"/>
            <a:ext cx="2195512" cy="248841"/>
          </a:xfrm>
        </p:spPr>
        <p:txBody>
          <a:bodyPr/>
          <a:lstStyle>
            <a:lvl1pPr>
              <a:defRPr>
                <a:solidFill>
                  <a:schemeClr val="bg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288" y="1600207"/>
            <a:ext cx="7129463" cy="971549"/>
          </a:xfrm>
        </p:spPr>
        <p:txBody>
          <a:bodyPr anchor="t"/>
          <a:lstStyle>
            <a:lvl1pPr>
              <a:defRPr sz="27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395292" y="2085975"/>
            <a:ext cx="6121400" cy="755805"/>
          </a:xfrm>
        </p:spPr>
        <p:txBody>
          <a:bodyPr/>
          <a:lstStyle>
            <a:lvl1pPr marL="0" indent="0">
              <a:spcBef>
                <a:spcPts val="0"/>
              </a:spcBef>
              <a:buFontTx/>
              <a:buNone/>
              <a:defRPr sz="20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395292" y="4807750"/>
            <a:ext cx="1385017" cy="225056"/>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r>
              <a:rPr lang="en-US" dirty="0"/>
              <a:t>16 June 2020</a:t>
            </a:r>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050" y="186680"/>
            <a:ext cx="1941452" cy="7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r>
              <a:rPr lang="en-US" dirty="0"/>
              <a:t>16 June 2020</a:t>
            </a:r>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92"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92"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90"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chemeClr val="tx1"/>
                </a:solidFill>
              </a:defRPr>
            </a:lvl1pPr>
          </a:lstStyle>
          <a:p>
            <a:r>
              <a:rPr lang="en-US" dirty="0"/>
              <a:t>16 June 2020</a:t>
            </a:r>
            <a:endParaRPr lang="en-GB" dirty="0"/>
          </a:p>
        </p:txBody>
      </p:sp>
      <p:sp>
        <p:nvSpPr>
          <p:cNvPr id="1029" name="Rectangle 5"/>
          <p:cNvSpPr>
            <a:spLocks noGrp="1" noChangeArrowheads="1"/>
          </p:cNvSpPr>
          <p:nvPr>
            <p:ph type="ftr" sz="quarter" idx="3"/>
          </p:nvPr>
        </p:nvSpPr>
        <p:spPr bwMode="auto">
          <a:xfrm>
            <a:off x="2411417" y="4807744"/>
            <a:ext cx="5589583"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900">
                <a:solidFill>
                  <a:srgbClr val="3F4548"/>
                </a:solidFill>
              </a:defRPr>
            </a:lvl1pPr>
          </a:lstStyle>
          <a:p>
            <a:endParaRPr lang="en-GB" dirty="0"/>
          </a:p>
        </p:txBody>
      </p:sp>
      <p:sp>
        <p:nvSpPr>
          <p:cNvPr id="1030" name="Rectangle 6"/>
          <p:cNvSpPr>
            <a:spLocks noGrp="1" noChangeArrowheads="1"/>
          </p:cNvSpPr>
          <p:nvPr>
            <p:ph type="sldNum" sz="quarter" idx="4"/>
          </p:nvPr>
        </p:nvSpPr>
        <p:spPr bwMode="auto">
          <a:xfrm>
            <a:off x="8101015" y="4801797"/>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9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468318" y="4747022"/>
            <a:ext cx="8207375"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GB" dirty="0"/>
          </a:p>
        </p:txBody>
      </p:sp>
      <p:pic>
        <p:nvPicPr>
          <p:cNvPr id="60" name="Picture 2" descr="E:\Pants Work\Current Work\Actuaries 2011\Logos all\IFOA Logo\Lanscape - Standard\WMF logos\IFOA_logo_L_RGB.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29500" y="4172341"/>
            <a:ext cx="1242138" cy="505643"/>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2353016" y="0"/>
            <a:ext cx="2263692" cy="51435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3" y="99308"/>
              <a:ext cx="2839661" cy="328295"/>
            </a:xfrm>
            <a:prstGeom prst="rect">
              <a:avLst/>
            </a:prstGeom>
            <a:noFill/>
          </p:spPr>
          <p:txBody>
            <a:bodyPr wrap="square" lIns="0" tIns="0" rIns="0" bIns="0" rtlCol="0">
              <a:spAutoFit/>
            </a:bodyPr>
            <a:lstStyle/>
            <a:p>
              <a:r>
                <a:rPr lang="en-GB" sz="800" b="1" dirty="0">
                  <a:solidFill>
                    <a:schemeClr val="accent2"/>
                  </a:solidFill>
                </a:rPr>
                <a:t>Colour</a:t>
              </a:r>
              <a:r>
                <a:rPr lang="en-GB" sz="800" b="1" baseline="0" dirty="0">
                  <a:solidFill>
                    <a:schemeClr val="accent2"/>
                  </a:solidFill>
                </a:rPr>
                <a:t> palette for PowerPoint presentations</a:t>
              </a:r>
              <a:endParaRPr lang="en-US" sz="800" b="1" dirty="0">
                <a:solidFill>
                  <a:schemeClr val="accent2"/>
                </a:solidFill>
              </a:endParaRPr>
            </a:p>
          </p:txBody>
        </p:sp>
        <p:grpSp>
          <p:nvGrpSpPr>
            <p:cNvPr id="64" name="Group 58"/>
            <p:cNvGrpSpPr/>
            <p:nvPr userDrawn="1"/>
          </p:nvGrpSpPr>
          <p:grpSpPr>
            <a:xfrm>
              <a:off x="-2982571" y="476672"/>
              <a:ext cx="2863473" cy="328294"/>
              <a:chOff x="-2982571" y="476672"/>
              <a:chExt cx="2863473" cy="328294"/>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1"/>
              <p:cNvSpPr txBox="1"/>
              <p:nvPr userDrawn="1"/>
            </p:nvSpPr>
            <p:spPr>
              <a:xfrm>
                <a:off x="-2518224" y="476672"/>
                <a:ext cx="2399126" cy="328294"/>
              </a:xfrm>
              <a:prstGeom prst="rect">
                <a:avLst/>
              </a:prstGeom>
              <a:noFill/>
            </p:spPr>
            <p:txBody>
              <a:bodyPr wrap="square" lIns="0" tIns="0" rIns="0" bIns="0" rtlCol="0">
                <a:spAutoFit/>
              </a:bodyPr>
              <a:lstStyle/>
              <a:p>
                <a:r>
                  <a:rPr lang="en-GB" sz="800" dirty="0"/>
                  <a:t>Dark blue</a:t>
                </a:r>
              </a:p>
              <a:p>
                <a:r>
                  <a:rPr lang="en-GB" sz="800" dirty="0"/>
                  <a:t>R17</a:t>
                </a:r>
                <a:r>
                  <a:rPr lang="en-GB" sz="800" baseline="0" dirty="0"/>
                  <a:t>  G52  B88</a:t>
                </a:r>
                <a:endParaRPr lang="en-US" sz="800" dirty="0"/>
              </a:p>
            </p:txBody>
          </p:sp>
        </p:grpSp>
        <p:grpSp>
          <p:nvGrpSpPr>
            <p:cNvPr id="65" name="Group 13"/>
            <p:cNvGrpSpPr/>
            <p:nvPr userDrawn="1"/>
          </p:nvGrpSpPr>
          <p:grpSpPr>
            <a:xfrm>
              <a:off x="-2982575" y="882170"/>
              <a:ext cx="2863476" cy="328294"/>
              <a:chOff x="-2928990" y="365095"/>
              <a:chExt cx="2643206" cy="328294"/>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5"/>
              <p:cNvSpPr txBox="1"/>
              <p:nvPr userDrawn="1"/>
            </p:nvSpPr>
            <p:spPr>
              <a:xfrm>
                <a:off x="-2500362" y="365095"/>
                <a:ext cx="2214578" cy="328294"/>
              </a:xfrm>
              <a:prstGeom prst="rect">
                <a:avLst/>
              </a:prstGeom>
              <a:noFill/>
            </p:spPr>
            <p:txBody>
              <a:bodyPr wrap="square" lIns="0" tIns="0" rIns="0" bIns="0" rtlCol="0">
                <a:spAutoFit/>
              </a:bodyPr>
              <a:lstStyle/>
              <a:p>
                <a:r>
                  <a:rPr lang="en-GB" sz="800" dirty="0"/>
                  <a:t>Gold</a:t>
                </a:r>
              </a:p>
              <a:p>
                <a:r>
                  <a:rPr lang="en-GB" sz="800" dirty="0"/>
                  <a:t>R217</a:t>
                </a:r>
                <a:r>
                  <a:rPr lang="en-GB" sz="800" baseline="0" dirty="0"/>
                  <a:t>  G171  B22</a:t>
                </a:r>
                <a:endParaRPr lang="en-US" sz="600" dirty="0"/>
              </a:p>
            </p:txBody>
          </p:sp>
        </p:grpSp>
        <p:grpSp>
          <p:nvGrpSpPr>
            <p:cNvPr id="66" name="Group 16"/>
            <p:cNvGrpSpPr/>
            <p:nvPr userDrawn="1"/>
          </p:nvGrpSpPr>
          <p:grpSpPr>
            <a:xfrm>
              <a:off x="-2982575" y="1277829"/>
              <a:ext cx="2863476" cy="328294"/>
              <a:chOff x="-2928990" y="63509"/>
              <a:chExt cx="2643206" cy="328294"/>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8"/>
              <p:cNvSpPr txBox="1"/>
              <p:nvPr userDrawn="1"/>
            </p:nvSpPr>
            <p:spPr>
              <a:xfrm>
                <a:off x="-2500362" y="63509"/>
                <a:ext cx="2214578" cy="328294"/>
              </a:xfrm>
              <a:prstGeom prst="rect">
                <a:avLst/>
              </a:prstGeom>
              <a:noFill/>
            </p:spPr>
            <p:txBody>
              <a:bodyPr wrap="square" lIns="0" tIns="0" rIns="0" bIns="0" rtlCol="0">
                <a:spAutoFit/>
              </a:bodyPr>
              <a:lstStyle/>
              <a:p>
                <a:r>
                  <a:rPr lang="en-GB" sz="800" dirty="0"/>
                  <a:t>Mid blue</a:t>
                </a:r>
              </a:p>
              <a:p>
                <a:r>
                  <a:rPr lang="en-GB" sz="800" dirty="0"/>
                  <a:t>R64</a:t>
                </a:r>
                <a:r>
                  <a:rPr lang="en-GB" sz="800" baseline="0" dirty="0"/>
                  <a:t>  G150  B184</a:t>
                </a:r>
                <a:endParaRPr lang="en-US" sz="800" dirty="0"/>
              </a:p>
            </p:txBody>
          </p:sp>
        </p:grpSp>
        <p:sp>
          <p:nvSpPr>
            <p:cNvPr id="67" name="TextBox 66"/>
            <p:cNvSpPr txBox="1"/>
            <p:nvPr userDrawn="1"/>
          </p:nvSpPr>
          <p:spPr>
            <a:xfrm>
              <a:off x="-2982571" y="2122984"/>
              <a:ext cx="2399127" cy="164148"/>
            </a:xfrm>
            <a:prstGeom prst="rect">
              <a:avLst/>
            </a:prstGeom>
            <a:noFill/>
          </p:spPr>
          <p:txBody>
            <a:bodyPr wrap="square" lIns="0" tIns="0" rIns="0" bIns="0" rtlCol="0">
              <a:spAutoFit/>
            </a:bodyPr>
            <a:lstStyle/>
            <a:p>
              <a:r>
                <a:rPr lang="en-GB" sz="800" b="1" dirty="0">
                  <a:solidFill>
                    <a:schemeClr val="accent1"/>
                  </a:solidFill>
                </a:rPr>
                <a:t>Secondary colour palette</a:t>
              </a:r>
              <a:endParaRPr lang="en-US" sz="800" b="1" dirty="0">
                <a:solidFill>
                  <a:schemeClr val="accent1"/>
                </a:solidFill>
              </a:endParaRPr>
            </a:p>
          </p:txBody>
        </p:sp>
        <p:sp>
          <p:nvSpPr>
            <p:cNvPr id="68" name="TextBox 67"/>
            <p:cNvSpPr txBox="1"/>
            <p:nvPr userDrawn="1"/>
          </p:nvSpPr>
          <p:spPr>
            <a:xfrm>
              <a:off x="-2982571" y="260648"/>
              <a:ext cx="2399127" cy="164148"/>
            </a:xfrm>
            <a:prstGeom prst="rect">
              <a:avLst/>
            </a:prstGeom>
            <a:noFill/>
          </p:spPr>
          <p:txBody>
            <a:bodyPr wrap="square" lIns="0" tIns="0" rIns="0" bIns="0" rtlCol="0">
              <a:spAutoFit/>
            </a:bodyPr>
            <a:lstStyle/>
            <a:p>
              <a:pPr>
                <a:tabLst>
                  <a:tab pos="1814513" algn="l"/>
                </a:tabLst>
              </a:pPr>
              <a:r>
                <a:rPr lang="en-GB" sz="800" b="1" dirty="0">
                  <a:solidFill>
                    <a:schemeClr val="accent1"/>
                  </a:solidFill>
                </a:rPr>
                <a:t>Primary colour palette</a:t>
              </a:r>
              <a:endParaRPr lang="en-US" sz="800" b="1" dirty="0">
                <a:solidFill>
                  <a:schemeClr val="accent1"/>
                </a:solidFill>
              </a:endParaRPr>
            </a:p>
          </p:txBody>
        </p:sp>
        <p:grpSp>
          <p:nvGrpSpPr>
            <p:cNvPr id="69" name="Group 24"/>
            <p:cNvGrpSpPr/>
            <p:nvPr userDrawn="1"/>
          </p:nvGrpSpPr>
          <p:grpSpPr>
            <a:xfrm>
              <a:off x="-2982575" y="1688965"/>
              <a:ext cx="2863476" cy="328294"/>
              <a:chOff x="-2928990" y="63509"/>
              <a:chExt cx="2643206" cy="328294"/>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userDrawn="1"/>
            </p:nvSpPr>
            <p:spPr>
              <a:xfrm>
                <a:off x="-2500362" y="63509"/>
                <a:ext cx="2214578" cy="328294"/>
              </a:xfrm>
              <a:prstGeom prst="rect">
                <a:avLst/>
              </a:prstGeom>
              <a:noFill/>
            </p:spPr>
            <p:txBody>
              <a:bodyPr wrap="square" lIns="0" tIns="0" rIns="0" bIns="0" rtlCol="0">
                <a:spAutoFit/>
              </a:bodyPr>
              <a:lstStyle/>
              <a:p>
                <a:r>
                  <a:rPr lang="en-GB" sz="800" dirty="0"/>
                  <a:t>Light grey</a:t>
                </a:r>
              </a:p>
              <a:p>
                <a:r>
                  <a:rPr lang="en-GB" sz="800" dirty="0"/>
                  <a:t>R220</a:t>
                </a:r>
                <a:r>
                  <a:rPr lang="en-GB" sz="800" baseline="0" dirty="0"/>
                  <a:t>  G221  B217</a:t>
                </a:r>
                <a:endParaRPr lang="en-US" sz="800" dirty="0"/>
              </a:p>
            </p:txBody>
          </p:sp>
        </p:grpSp>
        <p:grpSp>
          <p:nvGrpSpPr>
            <p:cNvPr id="70" name="Group 27"/>
            <p:cNvGrpSpPr/>
            <p:nvPr userDrawn="1"/>
          </p:nvGrpSpPr>
          <p:grpSpPr>
            <a:xfrm>
              <a:off x="-2982575" y="2733370"/>
              <a:ext cx="2863476" cy="328294"/>
              <a:chOff x="-2928990" y="696778"/>
              <a:chExt cx="2643206" cy="328294"/>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Pea green</a:t>
                </a:r>
              </a:p>
              <a:p>
                <a:r>
                  <a:rPr lang="en-GB" sz="800" dirty="0"/>
                  <a:t>R121</a:t>
                </a:r>
                <a:r>
                  <a:rPr lang="en-GB" sz="800" baseline="0" dirty="0"/>
                  <a:t>  G163  B42</a:t>
                </a:r>
                <a:endParaRPr lang="en-US" sz="800" dirty="0"/>
              </a:p>
            </p:txBody>
          </p:sp>
        </p:grpSp>
        <p:grpSp>
          <p:nvGrpSpPr>
            <p:cNvPr id="71" name="Group 60"/>
            <p:cNvGrpSpPr/>
            <p:nvPr userDrawn="1"/>
          </p:nvGrpSpPr>
          <p:grpSpPr>
            <a:xfrm>
              <a:off x="-2982571" y="3144506"/>
              <a:ext cx="2863473" cy="328294"/>
              <a:chOff x="-2982571" y="3144506"/>
              <a:chExt cx="2863473" cy="328294"/>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userDrawn="1"/>
            </p:nvSpPr>
            <p:spPr>
              <a:xfrm>
                <a:off x="-2518224" y="3144506"/>
                <a:ext cx="2399126" cy="328294"/>
              </a:xfrm>
              <a:prstGeom prst="rect">
                <a:avLst/>
              </a:prstGeom>
              <a:noFill/>
            </p:spPr>
            <p:txBody>
              <a:bodyPr wrap="square" lIns="0" tIns="0" rIns="0" bIns="0" rtlCol="0">
                <a:spAutoFit/>
              </a:bodyPr>
              <a:lstStyle/>
              <a:p>
                <a:r>
                  <a:rPr lang="en-GB" sz="800" dirty="0"/>
                  <a:t>Forest green</a:t>
                </a:r>
              </a:p>
              <a:p>
                <a:r>
                  <a:rPr lang="en-GB" sz="800" dirty="0"/>
                  <a:t>R</a:t>
                </a:r>
                <a:r>
                  <a:rPr lang="en-GB" sz="800" baseline="0" dirty="0"/>
                  <a:t>0 G132  B82</a:t>
                </a:r>
                <a:endParaRPr lang="en-US" sz="800" dirty="0"/>
              </a:p>
            </p:txBody>
          </p:sp>
        </p:grpSp>
        <p:grpSp>
          <p:nvGrpSpPr>
            <p:cNvPr id="72" name="Group 33"/>
            <p:cNvGrpSpPr/>
            <p:nvPr userDrawn="1"/>
          </p:nvGrpSpPr>
          <p:grpSpPr>
            <a:xfrm>
              <a:off x="-2982575" y="3555642"/>
              <a:ext cx="2863476" cy="328294"/>
              <a:chOff x="-2928990" y="696778"/>
              <a:chExt cx="2643206" cy="328294"/>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Bottle green</a:t>
                </a:r>
              </a:p>
              <a:p>
                <a:r>
                  <a:rPr lang="en-GB" sz="800" dirty="0"/>
                  <a:t>R17</a:t>
                </a:r>
                <a:r>
                  <a:rPr lang="en-GB" sz="800" baseline="0" dirty="0"/>
                  <a:t>  G179  B162</a:t>
                </a:r>
                <a:endParaRPr lang="en-US" sz="800" dirty="0"/>
              </a:p>
            </p:txBody>
          </p:sp>
        </p:grpSp>
        <p:grpSp>
          <p:nvGrpSpPr>
            <p:cNvPr id="73" name="Group 36"/>
            <p:cNvGrpSpPr/>
            <p:nvPr userDrawn="1"/>
          </p:nvGrpSpPr>
          <p:grpSpPr>
            <a:xfrm>
              <a:off x="-2982575" y="3966778"/>
              <a:ext cx="2863476" cy="328294"/>
              <a:chOff x="-2928990" y="696778"/>
              <a:chExt cx="2643206" cy="328294"/>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Cyan</a:t>
                </a:r>
              </a:p>
              <a:p>
                <a:r>
                  <a:rPr lang="en-GB" sz="800" dirty="0"/>
                  <a:t>R0</a:t>
                </a:r>
                <a:r>
                  <a:rPr lang="en-GB" sz="800" baseline="0" dirty="0"/>
                  <a:t>  G156  B200</a:t>
                </a:r>
                <a:endParaRPr lang="en-US" sz="800" dirty="0"/>
              </a:p>
            </p:txBody>
          </p:sp>
        </p:grpSp>
        <p:grpSp>
          <p:nvGrpSpPr>
            <p:cNvPr id="74" name="Group 63"/>
            <p:cNvGrpSpPr/>
            <p:nvPr userDrawn="1"/>
          </p:nvGrpSpPr>
          <p:grpSpPr>
            <a:xfrm>
              <a:off x="-2982571" y="4377914"/>
              <a:ext cx="2863473" cy="328294"/>
              <a:chOff x="-2982571" y="4377914"/>
              <a:chExt cx="2863473" cy="328294"/>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userDrawn="1"/>
            </p:nvSpPr>
            <p:spPr>
              <a:xfrm>
                <a:off x="-2518224" y="4377914"/>
                <a:ext cx="2399126" cy="328294"/>
              </a:xfrm>
              <a:prstGeom prst="rect">
                <a:avLst/>
              </a:prstGeom>
              <a:noFill/>
            </p:spPr>
            <p:txBody>
              <a:bodyPr wrap="square" lIns="0" tIns="0" rIns="0" bIns="0" rtlCol="0">
                <a:spAutoFit/>
              </a:bodyPr>
              <a:lstStyle/>
              <a:p>
                <a:r>
                  <a:rPr lang="en-GB" sz="800" dirty="0"/>
                  <a:t>Light blue</a:t>
                </a:r>
              </a:p>
              <a:p>
                <a:r>
                  <a:rPr lang="en-GB" sz="800" dirty="0"/>
                  <a:t>R124</a:t>
                </a:r>
                <a:r>
                  <a:rPr lang="en-GB" sz="800" baseline="0" dirty="0"/>
                  <a:t>  G179  B225</a:t>
                </a:r>
                <a:endParaRPr lang="en-US" sz="800" dirty="0"/>
              </a:p>
            </p:txBody>
          </p:sp>
        </p:grpSp>
        <p:grpSp>
          <p:nvGrpSpPr>
            <p:cNvPr id="75" name="Group 43"/>
            <p:cNvGrpSpPr/>
            <p:nvPr userDrawn="1"/>
          </p:nvGrpSpPr>
          <p:grpSpPr>
            <a:xfrm>
              <a:off x="-2982575" y="4789050"/>
              <a:ext cx="2863476" cy="328294"/>
              <a:chOff x="-2928990" y="696778"/>
              <a:chExt cx="2643206" cy="328294"/>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userDrawn="1"/>
            </p:nvSpPr>
            <p:spPr>
              <a:xfrm>
                <a:off x="-2500362" y="696778"/>
                <a:ext cx="2214578" cy="328294"/>
              </a:xfrm>
              <a:prstGeom prst="rect">
                <a:avLst/>
              </a:prstGeom>
              <a:noFill/>
            </p:spPr>
            <p:txBody>
              <a:bodyPr wrap="square" lIns="0" tIns="0" rIns="0" bIns="0" rtlCol="0">
                <a:spAutoFit/>
              </a:bodyPr>
              <a:lstStyle/>
              <a:p>
                <a:r>
                  <a:rPr lang="en-GB" sz="800" dirty="0"/>
                  <a:t>Violet</a:t>
                </a:r>
              </a:p>
              <a:p>
                <a:r>
                  <a:rPr lang="en-GB" sz="800" dirty="0"/>
                  <a:t>R128</a:t>
                </a:r>
                <a:r>
                  <a:rPr lang="en-GB" sz="800" baseline="0" dirty="0"/>
                  <a:t>  G118  B207</a:t>
                </a:r>
                <a:endParaRPr lang="en-US" sz="800" dirty="0"/>
              </a:p>
            </p:txBody>
          </p:sp>
        </p:grpSp>
        <p:grpSp>
          <p:nvGrpSpPr>
            <p:cNvPr id="76" name="Group 46"/>
            <p:cNvGrpSpPr/>
            <p:nvPr userDrawn="1"/>
          </p:nvGrpSpPr>
          <p:grpSpPr>
            <a:xfrm>
              <a:off x="-2982575" y="5200186"/>
              <a:ext cx="2863476" cy="328294"/>
              <a:chOff x="-2928990" y="696778"/>
              <a:chExt cx="2643206" cy="328294"/>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userDrawn="1"/>
            </p:nvSpPr>
            <p:spPr>
              <a:xfrm>
                <a:off x="-2500362" y="696778"/>
                <a:ext cx="2214578" cy="328294"/>
              </a:xfrm>
              <a:prstGeom prst="rect">
                <a:avLst/>
              </a:prstGeom>
              <a:noFill/>
            </p:spPr>
            <p:txBody>
              <a:bodyPr wrap="square" lIns="0" tIns="0" rIns="0" bIns="0" rtlCol="0">
                <a:spAutoFit/>
              </a:bodyPr>
              <a:lstStyle/>
              <a:p>
                <a:r>
                  <a:rPr lang="en-GB" sz="800" dirty="0"/>
                  <a:t>Purple</a:t>
                </a:r>
              </a:p>
              <a:p>
                <a:r>
                  <a:rPr lang="en-GB" sz="800" dirty="0"/>
                  <a:t>R143</a:t>
                </a:r>
                <a:r>
                  <a:rPr lang="en-GB" sz="800" baseline="0" dirty="0"/>
                  <a:t>  G70  B147</a:t>
                </a:r>
                <a:endParaRPr lang="en-US" sz="800" dirty="0"/>
              </a:p>
            </p:txBody>
          </p:sp>
        </p:grpSp>
        <p:grpSp>
          <p:nvGrpSpPr>
            <p:cNvPr id="77" name="Group 49"/>
            <p:cNvGrpSpPr/>
            <p:nvPr userDrawn="1"/>
          </p:nvGrpSpPr>
          <p:grpSpPr>
            <a:xfrm>
              <a:off x="-2982575" y="5611322"/>
              <a:ext cx="2863476" cy="328294"/>
              <a:chOff x="-2928990" y="696778"/>
              <a:chExt cx="2643206" cy="328294"/>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p:cNvSpPr txBox="1"/>
              <p:nvPr userDrawn="1"/>
            </p:nvSpPr>
            <p:spPr>
              <a:xfrm>
                <a:off x="-2500362" y="696778"/>
                <a:ext cx="2214578" cy="328294"/>
              </a:xfrm>
              <a:prstGeom prst="rect">
                <a:avLst/>
              </a:prstGeom>
              <a:noFill/>
            </p:spPr>
            <p:txBody>
              <a:bodyPr wrap="square" lIns="0" tIns="0" rIns="0" bIns="0" rtlCol="0">
                <a:spAutoFit/>
              </a:bodyPr>
              <a:lstStyle/>
              <a:p>
                <a:r>
                  <a:rPr lang="en-GB" sz="800" dirty="0"/>
                  <a:t>Fuscia</a:t>
                </a:r>
              </a:p>
              <a:p>
                <a:r>
                  <a:rPr lang="en-GB" sz="800" dirty="0"/>
                  <a:t>R233</a:t>
                </a:r>
                <a:r>
                  <a:rPr lang="en-GB" sz="800" baseline="0" dirty="0"/>
                  <a:t>  G69  B140</a:t>
                </a:r>
                <a:endParaRPr lang="en-US" sz="800" dirty="0"/>
              </a:p>
            </p:txBody>
          </p:sp>
        </p:grpSp>
        <p:grpSp>
          <p:nvGrpSpPr>
            <p:cNvPr id="78" name="Group 52"/>
            <p:cNvGrpSpPr/>
            <p:nvPr userDrawn="1"/>
          </p:nvGrpSpPr>
          <p:grpSpPr>
            <a:xfrm>
              <a:off x="-2982575" y="6022458"/>
              <a:ext cx="2863476" cy="328294"/>
              <a:chOff x="-2928990" y="696778"/>
              <a:chExt cx="2643206" cy="328294"/>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userDrawn="1"/>
            </p:nvSpPr>
            <p:spPr>
              <a:xfrm>
                <a:off x="-2500362" y="696778"/>
                <a:ext cx="2214578" cy="328294"/>
              </a:xfrm>
              <a:prstGeom prst="rect">
                <a:avLst/>
              </a:prstGeom>
              <a:noFill/>
            </p:spPr>
            <p:txBody>
              <a:bodyPr wrap="square" lIns="0" tIns="0" rIns="0" bIns="0" rtlCol="0">
                <a:spAutoFit/>
              </a:bodyPr>
              <a:lstStyle/>
              <a:p>
                <a:r>
                  <a:rPr lang="en-GB" sz="800" dirty="0"/>
                  <a:t>Red</a:t>
                </a:r>
              </a:p>
              <a:p>
                <a:r>
                  <a:rPr lang="en-GB" sz="800" dirty="0"/>
                  <a:t>R200</a:t>
                </a:r>
                <a:r>
                  <a:rPr lang="en-GB" sz="800" baseline="0" dirty="0"/>
                  <a:t>  G30  B69</a:t>
                </a:r>
                <a:endParaRPr lang="en-US" sz="800" dirty="0"/>
              </a:p>
            </p:txBody>
          </p:sp>
        </p:grpSp>
        <p:grpSp>
          <p:nvGrpSpPr>
            <p:cNvPr id="79" name="Group 55"/>
            <p:cNvGrpSpPr/>
            <p:nvPr userDrawn="1"/>
          </p:nvGrpSpPr>
          <p:grpSpPr>
            <a:xfrm>
              <a:off x="-2982575" y="6433591"/>
              <a:ext cx="2863476" cy="328294"/>
              <a:chOff x="-2928990" y="696778"/>
              <a:chExt cx="2643206" cy="328294"/>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userDrawn="1"/>
            </p:nvSpPr>
            <p:spPr>
              <a:xfrm>
                <a:off x="-2500362" y="696778"/>
                <a:ext cx="2214578" cy="328294"/>
              </a:xfrm>
              <a:prstGeom prst="rect">
                <a:avLst/>
              </a:prstGeom>
              <a:noFill/>
            </p:spPr>
            <p:txBody>
              <a:bodyPr wrap="square" lIns="0" tIns="0" rIns="0" bIns="0" rtlCol="0">
                <a:spAutoFit/>
              </a:bodyPr>
              <a:lstStyle/>
              <a:p>
                <a:r>
                  <a:rPr lang="en-GB" sz="800" dirty="0"/>
                  <a:t>Orange</a:t>
                </a:r>
              </a:p>
              <a:p>
                <a:r>
                  <a:rPr lang="en-GB" sz="800" dirty="0"/>
                  <a:t>R238</a:t>
                </a:r>
                <a:r>
                  <a:rPr lang="en-GB" sz="800" baseline="0" dirty="0"/>
                  <a:t>  G116  29</a:t>
                </a:r>
                <a:endParaRPr lang="en-US" sz="8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 id="2147483672" r:id="rId15"/>
    <p:sldLayoutId id="2147483673" r:id="rId16"/>
  </p:sldLayoutIdLst>
  <p:hf sldNum="0" hdr="0" ftr="0"/>
  <p:txStyles>
    <p:titleStyle>
      <a:lvl1pPr algn="l" rtl="0" eaLnBrk="1" fontAlgn="base" hangingPunct="1">
        <a:spcBef>
          <a:spcPct val="0"/>
        </a:spcBef>
        <a:spcAft>
          <a:spcPct val="0"/>
        </a:spcAft>
        <a:defRPr sz="2400" b="1">
          <a:solidFill>
            <a:srgbClr val="D9AB16"/>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18" algn="l" rtl="0" eaLnBrk="1" fontAlgn="base" hangingPunct="1">
        <a:spcBef>
          <a:spcPct val="0"/>
        </a:spcBef>
        <a:spcAft>
          <a:spcPct val="0"/>
        </a:spcAft>
        <a:defRPr sz="2400">
          <a:solidFill>
            <a:srgbClr val="D9AB16"/>
          </a:solidFill>
          <a:latin typeface="Arial" charset="0"/>
          <a:cs typeface="Arial" charset="0"/>
        </a:defRPr>
      </a:lvl6pPr>
      <a:lvl7pPr marL="685835" algn="l" rtl="0" eaLnBrk="1" fontAlgn="base" hangingPunct="1">
        <a:spcBef>
          <a:spcPct val="0"/>
        </a:spcBef>
        <a:spcAft>
          <a:spcPct val="0"/>
        </a:spcAft>
        <a:defRPr sz="2400">
          <a:solidFill>
            <a:srgbClr val="D9AB16"/>
          </a:solidFill>
          <a:latin typeface="Arial" charset="0"/>
          <a:cs typeface="Arial" charset="0"/>
        </a:defRPr>
      </a:lvl7pPr>
      <a:lvl8pPr marL="1028751" algn="l" rtl="0" eaLnBrk="1" fontAlgn="base" hangingPunct="1">
        <a:spcBef>
          <a:spcPct val="0"/>
        </a:spcBef>
        <a:spcAft>
          <a:spcPct val="0"/>
        </a:spcAft>
        <a:defRPr sz="2400">
          <a:solidFill>
            <a:srgbClr val="D9AB16"/>
          </a:solidFill>
          <a:latin typeface="Arial" charset="0"/>
          <a:cs typeface="Arial" charset="0"/>
        </a:defRPr>
      </a:lvl8pPr>
      <a:lvl9pPr marL="1371669" algn="l" rtl="0" eaLnBrk="1" fontAlgn="base" hangingPunct="1">
        <a:spcBef>
          <a:spcPct val="0"/>
        </a:spcBef>
        <a:spcAft>
          <a:spcPct val="0"/>
        </a:spcAft>
        <a:defRPr sz="2400">
          <a:solidFill>
            <a:srgbClr val="D9AB16"/>
          </a:solidFill>
          <a:latin typeface="Arial" charset="0"/>
          <a:cs typeface="Arial" charset="0"/>
        </a:defRPr>
      </a:lvl9pPr>
    </p:titleStyle>
    <p:body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p:bodyStyle>
    <p:otherStyle>
      <a:defPPr>
        <a:defRPr lang="en-US"/>
      </a:defPPr>
      <a:lvl1pPr marL="0" algn="l" defTabSz="685835" rtl="0" eaLnBrk="1" latinLnBrk="0" hangingPunct="1">
        <a:defRPr sz="1400" kern="1200">
          <a:solidFill>
            <a:schemeClr val="tx1"/>
          </a:solidFill>
          <a:latin typeface="+mn-lt"/>
          <a:ea typeface="+mn-ea"/>
          <a:cs typeface="+mn-cs"/>
        </a:defRPr>
      </a:lvl1pPr>
      <a:lvl2pPr marL="342918" algn="l" defTabSz="685835" rtl="0" eaLnBrk="1" latinLnBrk="0" hangingPunct="1">
        <a:defRPr sz="1400" kern="1200">
          <a:solidFill>
            <a:schemeClr val="tx1"/>
          </a:solidFill>
          <a:latin typeface="+mn-lt"/>
          <a:ea typeface="+mn-ea"/>
          <a:cs typeface="+mn-cs"/>
        </a:defRPr>
      </a:lvl2pPr>
      <a:lvl3pPr marL="685835" algn="l" defTabSz="685835" rtl="0" eaLnBrk="1" latinLnBrk="0" hangingPunct="1">
        <a:defRPr sz="1400" kern="1200">
          <a:solidFill>
            <a:schemeClr val="tx1"/>
          </a:solidFill>
          <a:latin typeface="+mn-lt"/>
          <a:ea typeface="+mn-ea"/>
          <a:cs typeface="+mn-cs"/>
        </a:defRPr>
      </a:lvl3pPr>
      <a:lvl4pPr marL="1028751" algn="l" defTabSz="685835" rtl="0" eaLnBrk="1" latinLnBrk="0" hangingPunct="1">
        <a:defRPr sz="1400" kern="1200">
          <a:solidFill>
            <a:schemeClr val="tx1"/>
          </a:solidFill>
          <a:latin typeface="+mn-lt"/>
          <a:ea typeface="+mn-ea"/>
          <a:cs typeface="+mn-cs"/>
        </a:defRPr>
      </a:lvl4pPr>
      <a:lvl5pPr marL="1371669" algn="l" defTabSz="685835" rtl="0" eaLnBrk="1" latinLnBrk="0" hangingPunct="1">
        <a:defRPr sz="1400" kern="1200">
          <a:solidFill>
            <a:schemeClr val="tx1"/>
          </a:solidFill>
          <a:latin typeface="+mn-lt"/>
          <a:ea typeface="+mn-ea"/>
          <a:cs typeface="+mn-cs"/>
        </a:defRPr>
      </a:lvl5pPr>
      <a:lvl6pPr marL="1714586" algn="l" defTabSz="685835" rtl="0" eaLnBrk="1" latinLnBrk="0" hangingPunct="1">
        <a:defRPr sz="1400" kern="1200">
          <a:solidFill>
            <a:schemeClr val="tx1"/>
          </a:solidFill>
          <a:latin typeface="+mn-lt"/>
          <a:ea typeface="+mn-ea"/>
          <a:cs typeface="+mn-cs"/>
        </a:defRPr>
      </a:lvl6pPr>
      <a:lvl7pPr marL="2057503" algn="l" defTabSz="685835" rtl="0" eaLnBrk="1" latinLnBrk="0" hangingPunct="1">
        <a:defRPr sz="1400" kern="1200">
          <a:solidFill>
            <a:schemeClr val="tx1"/>
          </a:solidFill>
          <a:latin typeface="+mn-lt"/>
          <a:ea typeface="+mn-ea"/>
          <a:cs typeface="+mn-cs"/>
        </a:defRPr>
      </a:lvl7pPr>
      <a:lvl8pPr marL="2400420" algn="l" defTabSz="685835" rtl="0" eaLnBrk="1" latinLnBrk="0" hangingPunct="1">
        <a:defRPr sz="1400" kern="1200">
          <a:solidFill>
            <a:schemeClr val="tx1"/>
          </a:solidFill>
          <a:latin typeface="+mn-lt"/>
          <a:ea typeface="+mn-ea"/>
          <a:cs typeface="+mn-cs"/>
        </a:defRPr>
      </a:lvl8pPr>
      <a:lvl9pPr marL="2743337" algn="l" defTabSz="685835"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9" y="303610"/>
            <a:ext cx="82915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395289" y="1168003"/>
            <a:ext cx="8291512" cy="348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395289" y="4807744"/>
            <a:ext cx="201612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chemeClr val="tx1"/>
                </a:solidFill>
              </a:defRPr>
            </a:lvl1p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20 January 2023</a:t>
            </a:fld>
            <a:endParaRPr lang="en-GB" dirty="0">
              <a:solidFill>
                <a:srgbClr val="3F4548"/>
              </a:solidFill>
            </a:endParaRPr>
          </a:p>
        </p:txBody>
      </p:sp>
      <p:sp>
        <p:nvSpPr>
          <p:cNvPr id="1029" name="Rectangle 5"/>
          <p:cNvSpPr>
            <a:spLocks noGrp="1" noChangeArrowheads="1"/>
          </p:cNvSpPr>
          <p:nvPr>
            <p:ph type="ftr" sz="quarter" idx="3"/>
          </p:nvPr>
        </p:nvSpPr>
        <p:spPr bwMode="auto">
          <a:xfrm>
            <a:off x="2411415" y="4807744"/>
            <a:ext cx="4321175" cy="2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3F4548"/>
                </a:solidFill>
              </a:defRPr>
            </a:lvl1pPr>
          </a:lstStyle>
          <a:p>
            <a:pPr fontAlgn="base">
              <a:spcBef>
                <a:spcPct val="0"/>
              </a:spcBef>
              <a:spcAft>
                <a:spcPct val="0"/>
              </a:spcAft>
            </a:pPr>
            <a:endParaRPr lang="en-GB" dirty="0"/>
          </a:p>
        </p:txBody>
      </p:sp>
      <p:sp>
        <p:nvSpPr>
          <p:cNvPr id="1030" name="Rectangle 6"/>
          <p:cNvSpPr>
            <a:spLocks noGrp="1" noChangeArrowheads="1"/>
          </p:cNvSpPr>
          <p:nvPr>
            <p:ph type="sldNum" sz="quarter" idx="4"/>
          </p:nvPr>
        </p:nvSpPr>
        <p:spPr bwMode="auto">
          <a:xfrm>
            <a:off x="8101013" y="4801793"/>
            <a:ext cx="647700" cy="25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1031" name="Line 7"/>
          <p:cNvSpPr>
            <a:spLocks noChangeShapeType="1"/>
          </p:cNvSpPr>
          <p:nvPr/>
        </p:nvSpPr>
        <p:spPr bwMode="auto">
          <a:xfrm>
            <a:off x="468315" y="4747022"/>
            <a:ext cx="8207375"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350" dirty="0">
              <a:solidFill>
                <a:srgbClr val="3F4548"/>
              </a:solidFill>
            </a:endParaRPr>
          </a:p>
        </p:txBody>
      </p:sp>
      <p:grpSp>
        <p:nvGrpSpPr>
          <p:cNvPr id="10" name="Group 64"/>
          <p:cNvGrpSpPr/>
          <p:nvPr/>
        </p:nvGrpSpPr>
        <p:grpSpPr>
          <a:xfrm>
            <a:off x="-2896019" y="0"/>
            <a:ext cx="2786083" cy="51435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750" b="1" dirty="0">
                  <a:solidFill>
                    <a:srgbClr val="113458"/>
                  </a:solidFill>
                </a:rPr>
                <a:t>Colour palette for PowerPoint presentations</a:t>
              </a:r>
              <a:endParaRPr lang="en-US" sz="750" b="1" dirty="0">
                <a:solidFill>
                  <a:srgbClr val="113458"/>
                </a:solidFill>
              </a:endParaRPr>
            </a:p>
          </p:txBody>
        </p:sp>
        <p:grpSp>
          <p:nvGrpSpPr>
            <p:cNvPr id="14" name="Group 58"/>
            <p:cNvGrpSpPr/>
            <p:nvPr userDrawn="1"/>
          </p:nvGrpSpPr>
          <p:grpSpPr>
            <a:xfrm>
              <a:off x="-2982571" y="476672"/>
              <a:ext cx="2863473" cy="307776"/>
              <a:chOff x="-2982571" y="476672"/>
              <a:chExt cx="2863473" cy="307776"/>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57" name="TextBox 11"/>
              <p:cNvSpPr txBox="1"/>
              <p:nvPr userDrawn="1"/>
            </p:nvSpPr>
            <p:spPr>
              <a:xfrm>
                <a:off x="-2518224" y="476672"/>
                <a:ext cx="2399126"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Dark blue</a:t>
                </a:r>
              </a:p>
              <a:p>
                <a:pPr fontAlgn="base">
                  <a:spcBef>
                    <a:spcPct val="0"/>
                  </a:spcBef>
                  <a:spcAft>
                    <a:spcPct val="0"/>
                  </a:spcAft>
                </a:pPr>
                <a:r>
                  <a:rPr lang="en-GB" sz="750" dirty="0">
                    <a:solidFill>
                      <a:srgbClr val="3F4548"/>
                    </a:solidFill>
                  </a:rPr>
                  <a:t>R17  G52  B88</a:t>
                </a:r>
                <a:endParaRPr lang="en-US" sz="750" dirty="0">
                  <a:solidFill>
                    <a:srgbClr val="3F4548"/>
                  </a:solidFill>
                </a:endParaRPr>
              </a:p>
            </p:txBody>
          </p:sp>
        </p:grpSp>
        <p:grpSp>
          <p:nvGrpSpPr>
            <p:cNvPr id="15" name="Group 13"/>
            <p:cNvGrpSpPr/>
            <p:nvPr userDrawn="1"/>
          </p:nvGrpSpPr>
          <p:grpSpPr>
            <a:xfrm>
              <a:off x="-2982575" y="882170"/>
              <a:ext cx="2863476" cy="307776"/>
              <a:chOff x="-2928990" y="365095"/>
              <a:chExt cx="2643206" cy="307776"/>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55" name="TextBox 15"/>
              <p:cNvSpPr txBox="1"/>
              <p:nvPr userDrawn="1"/>
            </p:nvSpPr>
            <p:spPr>
              <a:xfrm>
                <a:off x="-2500362" y="365095"/>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Gold</a:t>
                </a:r>
              </a:p>
              <a:p>
                <a:pPr fontAlgn="base">
                  <a:spcBef>
                    <a:spcPct val="0"/>
                  </a:spcBef>
                  <a:spcAft>
                    <a:spcPct val="0"/>
                  </a:spcAft>
                </a:pPr>
                <a:r>
                  <a:rPr lang="en-GB" sz="750" dirty="0">
                    <a:solidFill>
                      <a:srgbClr val="3F4548"/>
                    </a:solidFill>
                  </a:rPr>
                  <a:t>R217  G171  B22</a:t>
                </a:r>
                <a:endParaRPr lang="en-US" sz="600" dirty="0">
                  <a:solidFill>
                    <a:srgbClr val="3F4548"/>
                  </a:solidFill>
                </a:endParaRPr>
              </a:p>
            </p:txBody>
          </p:sp>
        </p:grpSp>
        <p:grpSp>
          <p:nvGrpSpPr>
            <p:cNvPr id="16" name="Group 16"/>
            <p:cNvGrpSpPr/>
            <p:nvPr userDrawn="1"/>
          </p:nvGrpSpPr>
          <p:grpSpPr>
            <a:xfrm>
              <a:off x="-2982575" y="1277829"/>
              <a:ext cx="2863476" cy="307776"/>
              <a:chOff x="-2928990" y="63509"/>
              <a:chExt cx="2643206" cy="307776"/>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53" name="TextBox 18"/>
              <p:cNvSpPr txBox="1"/>
              <p:nvPr userDrawn="1"/>
            </p:nvSpPr>
            <p:spPr>
              <a:xfrm>
                <a:off x="-2500362" y="63509"/>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Mid blue</a:t>
                </a:r>
              </a:p>
              <a:p>
                <a:pPr fontAlgn="base">
                  <a:spcBef>
                    <a:spcPct val="0"/>
                  </a:spcBef>
                  <a:spcAft>
                    <a:spcPct val="0"/>
                  </a:spcAft>
                </a:pPr>
                <a:r>
                  <a:rPr lang="en-GB" sz="750" dirty="0">
                    <a:solidFill>
                      <a:srgbClr val="3F4548"/>
                    </a:solidFill>
                  </a:rPr>
                  <a:t>R64  G150  B184</a:t>
                </a:r>
                <a:endParaRPr lang="en-US" sz="75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750" b="1" dirty="0">
                  <a:solidFill>
                    <a:srgbClr val="4096B8"/>
                  </a:solidFill>
                </a:rPr>
                <a:t>Secondary colour palette</a:t>
              </a:r>
              <a:endParaRPr lang="en-US" sz="75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1814513" algn="l"/>
                </a:tabLst>
              </a:pPr>
              <a:r>
                <a:rPr lang="en-GB" sz="750" b="1" dirty="0">
                  <a:solidFill>
                    <a:srgbClr val="4096B8"/>
                  </a:solidFill>
                </a:rPr>
                <a:t>Primary colour palette</a:t>
              </a:r>
              <a:endParaRPr lang="en-US" sz="750" b="1" dirty="0">
                <a:solidFill>
                  <a:srgbClr val="4096B8"/>
                </a:solidFill>
              </a:endParaRPr>
            </a:p>
          </p:txBody>
        </p:sp>
        <p:grpSp>
          <p:nvGrpSpPr>
            <p:cNvPr id="19" name="Group 24"/>
            <p:cNvGrpSpPr/>
            <p:nvPr userDrawn="1"/>
          </p:nvGrpSpPr>
          <p:grpSpPr>
            <a:xfrm>
              <a:off x="-2982575" y="1688965"/>
              <a:ext cx="2863476" cy="307776"/>
              <a:chOff x="-2928990" y="63509"/>
              <a:chExt cx="2643206" cy="307776"/>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51" name="TextBox 50"/>
              <p:cNvSpPr txBox="1"/>
              <p:nvPr userDrawn="1"/>
            </p:nvSpPr>
            <p:spPr>
              <a:xfrm>
                <a:off x="-2500362" y="63509"/>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Light grey</a:t>
                </a:r>
              </a:p>
              <a:p>
                <a:pPr fontAlgn="base">
                  <a:spcBef>
                    <a:spcPct val="0"/>
                  </a:spcBef>
                  <a:spcAft>
                    <a:spcPct val="0"/>
                  </a:spcAft>
                </a:pPr>
                <a:r>
                  <a:rPr lang="en-GB" sz="750" dirty="0">
                    <a:solidFill>
                      <a:srgbClr val="3F4548"/>
                    </a:solidFill>
                  </a:rPr>
                  <a:t>R220  G221  B217</a:t>
                </a:r>
                <a:endParaRPr lang="en-US" sz="750" dirty="0">
                  <a:solidFill>
                    <a:srgbClr val="3F4548"/>
                  </a:solidFill>
                </a:endParaRPr>
              </a:p>
            </p:txBody>
          </p:sp>
        </p:grpSp>
        <p:grpSp>
          <p:nvGrpSpPr>
            <p:cNvPr id="20" name="Group 27"/>
            <p:cNvGrpSpPr/>
            <p:nvPr userDrawn="1"/>
          </p:nvGrpSpPr>
          <p:grpSpPr>
            <a:xfrm>
              <a:off x="-2982575" y="2733370"/>
              <a:ext cx="2863476" cy="307776"/>
              <a:chOff x="-2928990" y="696778"/>
              <a:chExt cx="2643206" cy="307776"/>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49" name="TextBox 48"/>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Pea green</a:t>
                </a:r>
              </a:p>
              <a:p>
                <a:pPr fontAlgn="base">
                  <a:spcBef>
                    <a:spcPct val="0"/>
                  </a:spcBef>
                  <a:spcAft>
                    <a:spcPct val="0"/>
                  </a:spcAft>
                </a:pPr>
                <a:r>
                  <a:rPr lang="en-GB" sz="750" dirty="0">
                    <a:solidFill>
                      <a:srgbClr val="3F4548"/>
                    </a:solidFill>
                  </a:rPr>
                  <a:t>R121  G163  B42</a:t>
                </a:r>
                <a:endParaRPr lang="en-US" sz="750" dirty="0">
                  <a:solidFill>
                    <a:srgbClr val="3F4548"/>
                  </a:solidFill>
                </a:endParaRPr>
              </a:p>
            </p:txBody>
          </p:sp>
        </p:grpSp>
        <p:grpSp>
          <p:nvGrpSpPr>
            <p:cNvPr id="21" name="Group 60"/>
            <p:cNvGrpSpPr/>
            <p:nvPr userDrawn="1"/>
          </p:nvGrpSpPr>
          <p:grpSpPr>
            <a:xfrm>
              <a:off x="-2982571" y="3144506"/>
              <a:ext cx="2863473" cy="307776"/>
              <a:chOff x="-2982571" y="3144506"/>
              <a:chExt cx="2863473" cy="307776"/>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47" name="TextBox 46"/>
              <p:cNvSpPr txBox="1"/>
              <p:nvPr userDrawn="1"/>
            </p:nvSpPr>
            <p:spPr>
              <a:xfrm>
                <a:off x="-2518224" y="3144506"/>
                <a:ext cx="2399126"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Forest green</a:t>
                </a:r>
              </a:p>
              <a:p>
                <a:pPr fontAlgn="base">
                  <a:spcBef>
                    <a:spcPct val="0"/>
                  </a:spcBef>
                  <a:spcAft>
                    <a:spcPct val="0"/>
                  </a:spcAft>
                </a:pPr>
                <a:r>
                  <a:rPr lang="en-GB" sz="750" dirty="0">
                    <a:solidFill>
                      <a:srgbClr val="3F4548"/>
                    </a:solidFill>
                  </a:rPr>
                  <a:t>R0 G132  B82</a:t>
                </a:r>
                <a:endParaRPr lang="en-US" sz="750" dirty="0">
                  <a:solidFill>
                    <a:srgbClr val="3F4548"/>
                  </a:solidFill>
                </a:endParaRPr>
              </a:p>
            </p:txBody>
          </p:sp>
        </p:grpSp>
        <p:grpSp>
          <p:nvGrpSpPr>
            <p:cNvPr id="22" name="Group 33"/>
            <p:cNvGrpSpPr/>
            <p:nvPr userDrawn="1"/>
          </p:nvGrpSpPr>
          <p:grpSpPr>
            <a:xfrm>
              <a:off x="-2982575" y="3555642"/>
              <a:ext cx="2863476" cy="307776"/>
              <a:chOff x="-2928990" y="696778"/>
              <a:chExt cx="2643206" cy="307776"/>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45" name="TextBox 44"/>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Bottle green</a:t>
                </a:r>
              </a:p>
              <a:p>
                <a:pPr fontAlgn="base">
                  <a:spcBef>
                    <a:spcPct val="0"/>
                  </a:spcBef>
                  <a:spcAft>
                    <a:spcPct val="0"/>
                  </a:spcAft>
                </a:pPr>
                <a:r>
                  <a:rPr lang="en-GB" sz="750" dirty="0">
                    <a:solidFill>
                      <a:srgbClr val="3F4548"/>
                    </a:solidFill>
                  </a:rPr>
                  <a:t>R17  G179  B162</a:t>
                </a:r>
                <a:endParaRPr lang="en-US" sz="750" dirty="0">
                  <a:solidFill>
                    <a:srgbClr val="3F4548"/>
                  </a:solidFill>
                </a:endParaRPr>
              </a:p>
            </p:txBody>
          </p:sp>
        </p:grpSp>
        <p:grpSp>
          <p:nvGrpSpPr>
            <p:cNvPr id="23" name="Group 36"/>
            <p:cNvGrpSpPr/>
            <p:nvPr userDrawn="1"/>
          </p:nvGrpSpPr>
          <p:grpSpPr>
            <a:xfrm>
              <a:off x="-2982575" y="3966778"/>
              <a:ext cx="2863476" cy="307776"/>
              <a:chOff x="-2928990" y="696778"/>
              <a:chExt cx="2643206" cy="307776"/>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43" name="TextBox 42"/>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Cyan</a:t>
                </a:r>
              </a:p>
              <a:p>
                <a:pPr fontAlgn="base">
                  <a:spcBef>
                    <a:spcPct val="0"/>
                  </a:spcBef>
                  <a:spcAft>
                    <a:spcPct val="0"/>
                  </a:spcAft>
                </a:pPr>
                <a:r>
                  <a:rPr lang="en-GB" sz="750" dirty="0">
                    <a:solidFill>
                      <a:srgbClr val="3F4548"/>
                    </a:solidFill>
                  </a:rPr>
                  <a:t>R0  G156  B200</a:t>
                </a:r>
                <a:endParaRPr lang="en-US" sz="750" dirty="0">
                  <a:solidFill>
                    <a:srgbClr val="3F4548"/>
                  </a:solidFill>
                </a:endParaRPr>
              </a:p>
            </p:txBody>
          </p:sp>
        </p:grpSp>
        <p:grpSp>
          <p:nvGrpSpPr>
            <p:cNvPr id="24" name="Group 63"/>
            <p:cNvGrpSpPr/>
            <p:nvPr userDrawn="1"/>
          </p:nvGrpSpPr>
          <p:grpSpPr>
            <a:xfrm>
              <a:off x="-2982571" y="4377914"/>
              <a:ext cx="2863473" cy="307776"/>
              <a:chOff x="-2982571" y="4377914"/>
              <a:chExt cx="2863473" cy="307776"/>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41" name="TextBox 40"/>
              <p:cNvSpPr txBox="1"/>
              <p:nvPr userDrawn="1"/>
            </p:nvSpPr>
            <p:spPr>
              <a:xfrm>
                <a:off x="-2518224" y="4377914"/>
                <a:ext cx="2399126"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Light blue</a:t>
                </a:r>
              </a:p>
              <a:p>
                <a:pPr fontAlgn="base">
                  <a:spcBef>
                    <a:spcPct val="0"/>
                  </a:spcBef>
                  <a:spcAft>
                    <a:spcPct val="0"/>
                  </a:spcAft>
                </a:pPr>
                <a:r>
                  <a:rPr lang="en-GB" sz="750" dirty="0">
                    <a:solidFill>
                      <a:srgbClr val="3F4548"/>
                    </a:solidFill>
                  </a:rPr>
                  <a:t>R124  G179  B225</a:t>
                </a:r>
                <a:endParaRPr lang="en-US" sz="750" dirty="0">
                  <a:solidFill>
                    <a:srgbClr val="3F4548"/>
                  </a:solidFill>
                </a:endParaRPr>
              </a:p>
            </p:txBody>
          </p:sp>
        </p:grpSp>
        <p:grpSp>
          <p:nvGrpSpPr>
            <p:cNvPr id="25" name="Group 43"/>
            <p:cNvGrpSpPr/>
            <p:nvPr userDrawn="1"/>
          </p:nvGrpSpPr>
          <p:grpSpPr>
            <a:xfrm>
              <a:off x="-2982575" y="4789050"/>
              <a:ext cx="2863476" cy="307776"/>
              <a:chOff x="-2928990" y="696778"/>
              <a:chExt cx="2643206" cy="307776"/>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39" name="TextBox 38"/>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Violet</a:t>
                </a:r>
              </a:p>
              <a:p>
                <a:pPr fontAlgn="base">
                  <a:spcBef>
                    <a:spcPct val="0"/>
                  </a:spcBef>
                  <a:spcAft>
                    <a:spcPct val="0"/>
                  </a:spcAft>
                </a:pPr>
                <a:r>
                  <a:rPr lang="en-GB" sz="750" dirty="0">
                    <a:solidFill>
                      <a:srgbClr val="3F4548"/>
                    </a:solidFill>
                  </a:rPr>
                  <a:t>R128  G118  B207</a:t>
                </a:r>
                <a:endParaRPr lang="en-US" sz="750" dirty="0">
                  <a:solidFill>
                    <a:srgbClr val="3F4548"/>
                  </a:solidFill>
                </a:endParaRPr>
              </a:p>
            </p:txBody>
          </p:sp>
        </p:grpSp>
        <p:grpSp>
          <p:nvGrpSpPr>
            <p:cNvPr id="26" name="Group 46"/>
            <p:cNvGrpSpPr/>
            <p:nvPr userDrawn="1"/>
          </p:nvGrpSpPr>
          <p:grpSpPr>
            <a:xfrm>
              <a:off x="-2982575" y="5200186"/>
              <a:ext cx="2863476" cy="307776"/>
              <a:chOff x="-2928990" y="696778"/>
              <a:chExt cx="2643206" cy="307776"/>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37" name="TextBox 36"/>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Purple</a:t>
                </a:r>
              </a:p>
              <a:p>
                <a:pPr fontAlgn="base">
                  <a:spcBef>
                    <a:spcPct val="0"/>
                  </a:spcBef>
                  <a:spcAft>
                    <a:spcPct val="0"/>
                  </a:spcAft>
                </a:pPr>
                <a:r>
                  <a:rPr lang="en-GB" sz="750" dirty="0">
                    <a:solidFill>
                      <a:srgbClr val="3F4548"/>
                    </a:solidFill>
                  </a:rPr>
                  <a:t>R143  G70  B147</a:t>
                </a:r>
                <a:endParaRPr lang="en-US" sz="750" dirty="0">
                  <a:solidFill>
                    <a:srgbClr val="3F4548"/>
                  </a:solidFill>
                </a:endParaRPr>
              </a:p>
            </p:txBody>
          </p:sp>
        </p:grpSp>
        <p:grpSp>
          <p:nvGrpSpPr>
            <p:cNvPr id="27" name="Group 49"/>
            <p:cNvGrpSpPr/>
            <p:nvPr userDrawn="1"/>
          </p:nvGrpSpPr>
          <p:grpSpPr>
            <a:xfrm>
              <a:off x="-2982575" y="5611322"/>
              <a:ext cx="2863476" cy="307776"/>
              <a:chOff x="-2928990" y="696778"/>
              <a:chExt cx="2643206" cy="307776"/>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35" name="TextBox 34"/>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Fuscia</a:t>
                </a:r>
              </a:p>
              <a:p>
                <a:pPr fontAlgn="base">
                  <a:spcBef>
                    <a:spcPct val="0"/>
                  </a:spcBef>
                  <a:spcAft>
                    <a:spcPct val="0"/>
                  </a:spcAft>
                </a:pPr>
                <a:r>
                  <a:rPr lang="en-GB" sz="750" dirty="0">
                    <a:solidFill>
                      <a:srgbClr val="3F4548"/>
                    </a:solidFill>
                  </a:rPr>
                  <a:t>R233  G69  B140</a:t>
                </a:r>
                <a:endParaRPr lang="en-US" sz="750" dirty="0">
                  <a:solidFill>
                    <a:srgbClr val="3F4548"/>
                  </a:solidFill>
                </a:endParaRPr>
              </a:p>
            </p:txBody>
          </p:sp>
        </p:grpSp>
        <p:grpSp>
          <p:nvGrpSpPr>
            <p:cNvPr id="28" name="Group 52"/>
            <p:cNvGrpSpPr/>
            <p:nvPr userDrawn="1"/>
          </p:nvGrpSpPr>
          <p:grpSpPr>
            <a:xfrm>
              <a:off x="-2982575" y="6022458"/>
              <a:ext cx="2863476" cy="307776"/>
              <a:chOff x="-2928990" y="696778"/>
              <a:chExt cx="2643206" cy="307776"/>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33" name="TextBox 32"/>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Red</a:t>
                </a:r>
              </a:p>
              <a:p>
                <a:pPr fontAlgn="base">
                  <a:spcBef>
                    <a:spcPct val="0"/>
                  </a:spcBef>
                  <a:spcAft>
                    <a:spcPct val="0"/>
                  </a:spcAft>
                </a:pPr>
                <a:r>
                  <a:rPr lang="en-GB" sz="750" dirty="0">
                    <a:solidFill>
                      <a:srgbClr val="3F4548"/>
                    </a:solidFill>
                  </a:rPr>
                  <a:t>R200  G30  B69</a:t>
                </a:r>
                <a:endParaRPr lang="en-US" sz="750" dirty="0">
                  <a:solidFill>
                    <a:srgbClr val="3F4548"/>
                  </a:solidFill>
                </a:endParaRPr>
              </a:p>
            </p:txBody>
          </p:sp>
        </p:grpSp>
        <p:grpSp>
          <p:nvGrpSpPr>
            <p:cNvPr id="29" name="Group 55"/>
            <p:cNvGrpSpPr/>
            <p:nvPr userDrawn="1"/>
          </p:nvGrpSpPr>
          <p:grpSpPr>
            <a:xfrm>
              <a:off x="-2982575" y="6433591"/>
              <a:ext cx="2863476" cy="307776"/>
              <a:chOff x="-2928990" y="696778"/>
              <a:chExt cx="2643206" cy="307776"/>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31" name="TextBox 30"/>
              <p:cNvSpPr txBox="1"/>
              <p:nvPr userDrawn="1"/>
            </p:nvSpPr>
            <p:spPr>
              <a:xfrm>
                <a:off x="-2500362" y="696778"/>
                <a:ext cx="2214578" cy="307776"/>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Orange</a:t>
                </a:r>
              </a:p>
              <a:p>
                <a:pPr fontAlgn="base">
                  <a:spcBef>
                    <a:spcPct val="0"/>
                  </a:spcBef>
                  <a:spcAft>
                    <a:spcPct val="0"/>
                  </a:spcAft>
                </a:pPr>
                <a:r>
                  <a:rPr lang="en-GB" sz="750" dirty="0">
                    <a:solidFill>
                      <a:srgbClr val="3F4548"/>
                    </a:solidFill>
                  </a:rPr>
                  <a:t>R238  G116  29</a:t>
                </a:r>
                <a:endParaRPr lang="en-US" sz="750" dirty="0">
                  <a:solidFill>
                    <a:srgbClr val="3F4548"/>
                  </a:solidFill>
                </a:endParaRPr>
              </a:p>
            </p:txBody>
          </p:sp>
        </p:grpSp>
      </p:grpSp>
      <p:sp>
        <p:nvSpPr>
          <p:cNvPr id="58" name="Rectangle 57"/>
          <p:cNvSpPr/>
          <p:nvPr/>
        </p:nvSpPr>
        <p:spPr>
          <a:xfrm>
            <a:off x="-2759457" y="1763370"/>
            <a:ext cx="285752"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prstClr val="white"/>
              </a:solidFill>
            </a:endParaRPr>
          </a:p>
        </p:txBody>
      </p:sp>
      <p:sp>
        <p:nvSpPr>
          <p:cNvPr id="59" name="TextBox 58"/>
          <p:cNvSpPr txBox="1"/>
          <p:nvPr/>
        </p:nvSpPr>
        <p:spPr>
          <a:xfrm>
            <a:off x="-2310954" y="1761661"/>
            <a:ext cx="2214581" cy="230832"/>
          </a:xfrm>
          <a:prstGeom prst="rect">
            <a:avLst/>
          </a:prstGeom>
          <a:noFill/>
        </p:spPr>
        <p:txBody>
          <a:bodyPr wrap="square" lIns="0" tIns="0" rIns="0" bIns="0" rtlCol="0">
            <a:spAutoFit/>
          </a:bodyPr>
          <a:lstStyle/>
          <a:p>
            <a:pPr fontAlgn="base">
              <a:spcBef>
                <a:spcPct val="0"/>
              </a:spcBef>
              <a:spcAft>
                <a:spcPct val="0"/>
              </a:spcAft>
            </a:pPr>
            <a:r>
              <a:rPr lang="en-GB" sz="750" dirty="0">
                <a:solidFill>
                  <a:srgbClr val="3F4548"/>
                </a:solidFill>
              </a:rPr>
              <a:t>Dark grey</a:t>
            </a:r>
          </a:p>
          <a:p>
            <a:pPr fontAlgn="base">
              <a:spcBef>
                <a:spcPct val="0"/>
              </a:spcBef>
              <a:spcAft>
                <a:spcPct val="0"/>
              </a:spcAft>
            </a:pPr>
            <a:r>
              <a:rPr lang="en-GB" sz="750" dirty="0">
                <a:solidFill>
                  <a:srgbClr val="3F4548"/>
                </a:solidFill>
              </a:rPr>
              <a:t>R63  G69  B72</a:t>
            </a:r>
            <a:endParaRPr lang="en-US" sz="750" dirty="0">
              <a:solidFill>
                <a:srgbClr val="3F4548"/>
              </a:solidFill>
            </a:endParaRPr>
          </a:p>
        </p:txBody>
      </p:sp>
    </p:spTree>
    <p:extLst>
      <p:ext uri="{BB962C8B-B14F-4D97-AF65-F5344CB8AC3E}">
        <p14:creationId xmlns:p14="http://schemas.microsoft.com/office/powerpoint/2010/main" val="34176795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Lst>
  <p:hf hdr="0" ftr="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400">
          <a:solidFill>
            <a:srgbClr val="D9AB16"/>
          </a:solidFill>
          <a:latin typeface="Arial" charset="0"/>
          <a:cs typeface="Arial" charset="0"/>
        </a:defRPr>
      </a:lvl2pPr>
      <a:lvl3pPr algn="l" rtl="0" eaLnBrk="1" fontAlgn="base" hangingPunct="1">
        <a:spcBef>
          <a:spcPct val="0"/>
        </a:spcBef>
        <a:spcAft>
          <a:spcPct val="0"/>
        </a:spcAft>
        <a:defRPr sz="2400">
          <a:solidFill>
            <a:srgbClr val="D9AB16"/>
          </a:solidFill>
          <a:latin typeface="Arial" charset="0"/>
          <a:cs typeface="Arial" charset="0"/>
        </a:defRPr>
      </a:lvl3pPr>
      <a:lvl4pPr algn="l" rtl="0" eaLnBrk="1" fontAlgn="base" hangingPunct="1">
        <a:spcBef>
          <a:spcPct val="0"/>
        </a:spcBef>
        <a:spcAft>
          <a:spcPct val="0"/>
        </a:spcAft>
        <a:defRPr sz="2400">
          <a:solidFill>
            <a:srgbClr val="D9AB16"/>
          </a:solidFill>
          <a:latin typeface="Arial" charset="0"/>
          <a:cs typeface="Arial" charset="0"/>
        </a:defRPr>
      </a:lvl4pPr>
      <a:lvl5pPr algn="l" rtl="0" eaLnBrk="1" fontAlgn="base" hangingPunct="1">
        <a:spcBef>
          <a:spcPct val="0"/>
        </a:spcBef>
        <a:spcAft>
          <a:spcPct val="0"/>
        </a:spcAft>
        <a:defRPr sz="2400">
          <a:solidFill>
            <a:srgbClr val="D9AB16"/>
          </a:solidFill>
          <a:latin typeface="Arial" charset="0"/>
          <a:cs typeface="Arial" charset="0"/>
        </a:defRPr>
      </a:lvl5pPr>
      <a:lvl6pPr marL="342900" algn="l" rtl="0" eaLnBrk="1" fontAlgn="base" hangingPunct="1">
        <a:spcBef>
          <a:spcPct val="0"/>
        </a:spcBef>
        <a:spcAft>
          <a:spcPct val="0"/>
        </a:spcAft>
        <a:defRPr sz="2400">
          <a:solidFill>
            <a:srgbClr val="D9AB16"/>
          </a:solidFill>
          <a:latin typeface="Arial" charset="0"/>
          <a:cs typeface="Arial" charset="0"/>
        </a:defRPr>
      </a:lvl6pPr>
      <a:lvl7pPr marL="685800" algn="l" rtl="0" eaLnBrk="1" fontAlgn="base" hangingPunct="1">
        <a:spcBef>
          <a:spcPct val="0"/>
        </a:spcBef>
        <a:spcAft>
          <a:spcPct val="0"/>
        </a:spcAft>
        <a:defRPr sz="2400">
          <a:solidFill>
            <a:srgbClr val="D9AB16"/>
          </a:solidFill>
          <a:latin typeface="Arial" charset="0"/>
          <a:cs typeface="Arial" charset="0"/>
        </a:defRPr>
      </a:lvl7pPr>
      <a:lvl8pPr marL="1028700" algn="l" rtl="0" eaLnBrk="1" fontAlgn="base" hangingPunct="1">
        <a:spcBef>
          <a:spcPct val="0"/>
        </a:spcBef>
        <a:spcAft>
          <a:spcPct val="0"/>
        </a:spcAft>
        <a:defRPr sz="2400">
          <a:solidFill>
            <a:srgbClr val="D9AB16"/>
          </a:solidFill>
          <a:latin typeface="Arial" charset="0"/>
          <a:cs typeface="Arial" charset="0"/>
        </a:defRPr>
      </a:lvl8pPr>
      <a:lvl9pPr marL="1371600" algn="l" rtl="0" eaLnBrk="1" fontAlgn="base" hangingPunct="1">
        <a:spcBef>
          <a:spcPct val="0"/>
        </a:spcBef>
        <a:spcAft>
          <a:spcPct val="0"/>
        </a:spcAft>
        <a:defRPr sz="2400">
          <a:solidFill>
            <a:srgbClr val="D9AB16"/>
          </a:solidFill>
          <a:latin typeface="Arial" charset="0"/>
          <a:cs typeface="Arial" charset="0"/>
        </a:defRPr>
      </a:lvl9pPr>
    </p:titleStyle>
    <p:bodyStyle>
      <a:lvl1pPr marL="202406" indent="-202406" algn="l" rtl="0" eaLnBrk="1" fontAlgn="base" hangingPunct="1">
        <a:spcBef>
          <a:spcPct val="50000"/>
        </a:spcBef>
        <a:spcAft>
          <a:spcPct val="0"/>
        </a:spcAft>
        <a:buClr>
          <a:schemeClr val="accent1"/>
        </a:buClr>
        <a:buChar char="•"/>
        <a:defRPr sz="1800">
          <a:solidFill>
            <a:srgbClr val="3F4548"/>
          </a:solidFill>
          <a:latin typeface="+mn-lt"/>
          <a:ea typeface="+mn-ea"/>
          <a:cs typeface="+mn-cs"/>
        </a:defRPr>
      </a:lvl1pPr>
      <a:lvl2pPr marL="538163" indent="-201216" algn="l" rtl="0" eaLnBrk="1" fontAlgn="base" hangingPunct="1">
        <a:spcBef>
          <a:spcPct val="50000"/>
        </a:spcBef>
        <a:spcAft>
          <a:spcPct val="0"/>
        </a:spcAft>
        <a:buClr>
          <a:schemeClr val="accent1"/>
        </a:buClr>
        <a:buChar char="–"/>
        <a:defRPr sz="1500">
          <a:solidFill>
            <a:srgbClr val="3F4548"/>
          </a:solidFill>
          <a:latin typeface="+mn-lt"/>
          <a:cs typeface="+mn-cs"/>
        </a:defRPr>
      </a:lvl2pPr>
      <a:lvl3pPr marL="803672" indent="-130969"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075135" indent="-136922" algn="l" rtl="0" eaLnBrk="1" fontAlgn="base" hangingPunct="1">
        <a:spcBef>
          <a:spcPct val="50000"/>
        </a:spcBef>
        <a:spcAft>
          <a:spcPct val="0"/>
        </a:spcAft>
        <a:buClr>
          <a:schemeClr val="accent1"/>
        </a:buClr>
        <a:buChar char="–"/>
        <a:defRPr sz="1200">
          <a:solidFill>
            <a:srgbClr val="3F4548"/>
          </a:solidFill>
          <a:latin typeface="+mn-lt"/>
          <a:cs typeface="+mn-cs"/>
        </a:defRPr>
      </a:lvl4pPr>
      <a:lvl5pPr marL="1344216" indent="-132160" algn="l" rtl="0" eaLnBrk="1" fontAlgn="base" hangingPunct="1">
        <a:spcBef>
          <a:spcPct val="50000"/>
        </a:spcBef>
        <a:spcAft>
          <a:spcPct val="0"/>
        </a:spcAft>
        <a:buClr>
          <a:schemeClr val="accent1"/>
        </a:buClr>
        <a:buFont typeface="Arial" pitchFamily="34" charset="0"/>
        <a:buChar char="•"/>
        <a:defRPr sz="1050">
          <a:solidFill>
            <a:srgbClr val="3F4548"/>
          </a:solidFill>
          <a:latin typeface="+mn-lt"/>
          <a:cs typeface="+mn-cs"/>
        </a:defRPr>
      </a:lvl5pPr>
      <a:lvl6pPr marL="1687116" indent="-132160" algn="l" rtl="0" eaLnBrk="1" fontAlgn="base" hangingPunct="1">
        <a:spcBef>
          <a:spcPct val="50000"/>
        </a:spcBef>
        <a:spcAft>
          <a:spcPct val="0"/>
        </a:spcAft>
        <a:buClr>
          <a:srgbClr val="D9AB16"/>
        </a:buClr>
        <a:buChar char="»"/>
        <a:defRPr sz="1050">
          <a:solidFill>
            <a:srgbClr val="0D2E64"/>
          </a:solidFill>
          <a:latin typeface="+mn-lt"/>
          <a:cs typeface="+mn-cs"/>
        </a:defRPr>
      </a:lvl6pPr>
      <a:lvl7pPr marL="2030016" indent="-132160" algn="l" rtl="0" eaLnBrk="1" fontAlgn="base" hangingPunct="1">
        <a:spcBef>
          <a:spcPct val="50000"/>
        </a:spcBef>
        <a:spcAft>
          <a:spcPct val="0"/>
        </a:spcAft>
        <a:buClr>
          <a:srgbClr val="D9AB16"/>
        </a:buClr>
        <a:buChar char="»"/>
        <a:defRPr sz="1050">
          <a:solidFill>
            <a:srgbClr val="0D2E64"/>
          </a:solidFill>
          <a:latin typeface="+mn-lt"/>
          <a:cs typeface="+mn-cs"/>
        </a:defRPr>
      </a:lvl7pPr>
      <a:lvl8pPr marL="2372916" indent="-132160" algn="l" rtl="0" eaLnBrk="1" fontAlgn="base" hangingPunct="1">
        <a:spcBef>
          <a:spcPct val="50000"/>
        </a:spcBef>
        <a:spcAft>
          <a:spcPct val="0"/>
        </a:spcAft>
        <a:buClr>
          <a:srgbClr val="D9AB16"/>
        </a:buClr>
        <a:buChar char="»"/>
        <a:defRPr sz="1050">
          <a:solidFill>
            <a:srgbClr val="0D2E64"/>
          </a:solidFill>
          <a:latin typeface="+mn-lt"/>
          <a:cs typeface="+mn-cs"/>
        </a:defRPr>
      </a:lvl8pPr>
      <a:lvl9pPr marL="2715816" indent="-132160" algn="l" rtl="0" eaLnBrk="1" fontAlgn="base" hangingPunct="1">
        <a:spcBef>
          <a:spcPct val="50000"/>
        </a:spcBef>
        <a:spcAft>
          <a:spcPct val="0"/>
        </a:spcAft>
        <a:buClr>
          <a:srgbClr val="D9AB16"/>
        </a:buClr>
        <a:buChar char="»"/>
        <a:defRPr sz="1050">
          <a:solidFill>
            <a:srgbClr val="0D2E64"/>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actuaries.org.uk/standards/actuarial-monitoring-scheme/current-and-planned-reviews/"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IFoA Review Team update - Equity release thematic review and future review topics</a:t>
            </a:r>
          </a:p>
        </p:txBody>
      </p:sp>
      <p:sp>
        <p:nvSpPr>
          <p:cNvPr id="3" name="Subtitle 2"/>
          <p:cNvSpPr>
            <a:spLocks noGrp="1"/>
          </p:cNvSpPr>
          <p:nvPr>
            <p:ph type="subTitle" idx="1"/>
          </p:nvPr>
        </p:nvSpPr>
        <p:spPr>
          <a:xfrm>
            <a:off x="395292" y="2571750"/>
            <a:ext cx="6121400" cy="1433898"/>
          </a:xfrm>
        </p:spPr>
        <p:txBody>
          <a:bodyPr/>
          <a:lstStyle/>
          <a:p>
            <a:r>
              <a:rPr lang="en-GB" sz="1600" dirty="0"/>
              <a:t>Alan Marshall		David Gordon</a:t>
            </a:r>
          </a:p>
          <a:p>
            <a:r>
              <a:rPr lang="en-GB" sz="1600" dirty="0"/>
              <a:t>Review Actuary		Senior Review Actuary</a:t>
            </a:r>
          </a:p>
          <a:p>
            <a:endParaRPr lang="en-GB" sz="1600" dirty="0"/>
          </a:p>
          <a:p>
            <a:r>
              <a:rPr lang="en-GB" sz="1600" dirty="0"/>
              <a:t>19 January 2023</a:t>
            </a:r>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20 January 2023</a:t>
            </a:fld>
            <a:endParaRPr lang="en-GB" dirty="0">
              <a:solidFill>
                <a:prstClr val="white"/>
              </a:solidFill>
            </a:endParaRPr>
          </a:p>
        </p:txBody>
      </p:sp>
    </p:spTree>
    <p:extLst>
      <p:ext uri="{BB962C8B-B14F-4D97-AF65-F5344CB8AC3E}">
        <p14:creationId xmlns:p14="http://schemas.microsoft.com/office/powerpoint/2010/main" val="29511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20" y="465008"/>
            <a:ext cx="7015694" cy="571848"/>
          </a:xfrm>
        </p:spPr>
        <p:txBody>
          <a:bodyPr/>
          <a:lstStyle/>
          <a:p>
            <a:r>
              <a:rPr lang="en-GB" dirty="0"/>
              <a:t>Some background on equity release</a:t>
            </a:r>
          </a:p>
        </p:txBody>
      </p:sp>
      <p:sp>
        <p:nvSpPr>
          <p:cNvPr id="3" name="Content Placeholder 2"/>
          <p:cNvSpPr>
            <a:spLocks noGrp="1"/>
          </p:cNvSpPr>
          <p:nvPr>
            <p:ph idx="1"/>
          </p:nvPr>
        </p:nvSpPr>
        <p:spPr>
          <a:xfrm>
            <a:off x="376656" y="1036856"/>
            <a:ext cx="3547271" cy="3642488"/>
          </a:xfrm>
        </p:spPr>
        <p:txBody>
          <a:bodyPr/>
          <a:lstStyle/>
          <a:p>
            <a:pPr marL="0" indent="0">
              <a:buNone/>
            </a:pPr>
            <a:r>
              <a:rPr lang="en-GB" sz="1600" b="1" dirty="0"/>
              <a:t>Key product features</a:t>
            </a:r>
          </a:p>
          <a:p>
            <a:r>
              <a:rPr lang="en-GB" sz="1400" dirty="0"/>
              <a:t>Customer given lump sum which tends to roll-up with interest, repayable on death, or movement to long-term care, using sale proceeds of the property.</a:t>
            </a:r>
          </a:p>
          <a:p>
            <a:r>
              <a:rPr lang="en-GB" sz="1400" dirty="0"/>
              <a:t>Size of lump sum depends on value of the property and age of the customer at time the loan is taken out.</a:t>
            </a:r>
          </a:p>
          <a:p>
            <a:r>
              <a:rPr lang="en-GB" sz="1400" dirty="0"/>
              <a:t>Products have a ‘no-negative equity guarantee’ (NNEG).</a:t>
            </a:r>
          </a:p>
          <a:p>
            <a:r>
              <a:rPr lang="en-GB" sz="1400" dirty="0"/>
              <a:t>Many products allow for early repayments to be made, although this may attract an early repayment charge.</a:t>
            </a:r>
          </a:p>
        </p:txBody>
      </p:sp>
      <p:sp>
        <p:nvSpPr>
          <p:cNvPr id="4" name="Content Placeholder 2">
            <a:extLst>
              <a:ext uri="{FF2B5EF4-FFF2-40B4-BE49-F238E27FC236}">
                <a16:creationId xmlns:a16="http://schemas.microsoft.com/office/drawing/2014/main" id="{FE5733D2-EDAA-A171-16D5-8F510F20824B}"/>
              </a:ext>
            </a:extLst>
          </p:cNvPr>
          <p:cNvSpPr txBox="1">
            <a:spLocks/>
          </p:cNvSpPr>
          <p:nvPr/>
        </p:nvSpPr>
        <p:spPr bwMode="auto">
          <a:xfrm>
            <a:off x="4049066" y="1036856"/>
            <a:ext cx="3343284" cy="364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202417" indent="-202417" algn="l" rtl="0" eaLnBrk="1" fontAlgn="base" hangingPunct="1">
              <a:spcBef>
                <a:spcPct val="50000"/>
              </a:spcBef>
              <a:spcAft>
                <a:spcPct val="0"/>
              </a:spcAft>
              <a:buClr>
                <a:srgbClr val="D9AB16"/>
              </a:buClr>
              <a:buChar char="•"/>
              <a:defRPr sz="1800">
                <a:solidFill>
                  <a:srgbClr val="3F4548"/>
                </a:solidFill>
                <a:latin typeface="+mn-lt"/>
                <a:ea typeface="+mn-ea"/>
                <a:cs typeface="+mn-cs"/>
              </a:defRPr>
            </a:lvl1pPr>
            <a:lvl2pPr marL="538190" indent="-201226" algn="l" rtl="0" eaLnBrk="1" fontAlgn="base" hangingPunct="1">
              <a:spcBef>
                <a:spcPct val="50000"/>
              </a:spcBef>
              <a:spcAft>
                <a:spcPct val="0"/>
              </a:spcAft>
              <a:buClr>
                <a:srgbClr val="D9AB16"/>
              </a:buClr>
              <a:buChar char="–"/>
              <a:defRPr sz="1500">
                <a:solidFill>
                  <a:srgbClr val="3F4548"/>
                </a:solidFill>
                <a:latin typeface="+mn-lt"/>
                <a:cs typeface="+mn-cs"/>
              </a:defRPr>
            </a:lvl2pPr>
            <a:lvl3pPr marL="803713" indent="-130975" algn="l" rtl="0" eaLnBrk="1" fontAlgn="base" hangingPunct="1">
              <a:spcBef>
                <a:spcPct val="50000"/>
              </a:spcBef>
              <a:spcAft>
                <a:spcPct val="0"/>
              </a:spcAft>
              <a:buClr>
                <a:srgbClr val="D9AB16"/>
              </a:buClr>
              <a:buChar char="•"/>
              <a:defRPr>
                <a:solidFill>
                  <a:srgbClr val="3F4548"/>
                </a:solidFill>
                <a:latin typeface="+mn-lt"/>
                <a:cs typeface="+mn-cs"/>
              </a:defRPr>
            </a:lvl3pPr>
            <a:lvl4pPr marL="1075189" indent="-136930" algn="l" rtl="0" eaLnBrk="1" fontAlgn="base" hangingPunct="1">
              <a:spcBef>
                <a:spcPct val="50000"/>
              </a:spcBef>
              <a:spcAft>
                <a:spcPct val="0"/>
              </a:spcAft>
              <a:buClr>
                <a:srgbClr val="D9AB16"/>
              </a:buClr>
              <a:buChar char="–"/>
              <a:defRPr sz="1200">
                <a:solidFill>
                  <a:srgbClr val="3F4548"/>
                </a:solidFill>
                <a:latin typeface="+mn-lt"/>
                <a:cs typeface="+mn-cs"/>
              </a:defRPr>
            </a:lvl4pPr>
            <a:lvl5pPr marL="1344283" indent="-132167" algn="l" rtl="0" eaLnBrk="1" fontAlgn="base" hangingPunct="1">
              <a:spcBef>
                <a:spcPct val="50000"/>
              </a:spcBef>
              <a:spcAft>
                <a:spcPct val="0"/>
              </a:spcAft>
              <a:buClr>
                <a:srgbClr val="D9AB16"/>
              </a:buClr>
              <a:buFont typeface="Arial" pitchFamily="34" charset="0"/>
              <a:buChar char="•"/>
              <a:defRPr sz="1100">
                <a:solidFill>
                  <a:srgbClr val="3F4548"/>
                </a:solidFill>
                <a:latin typeface="+mn-lt"/>
                <a:cs typeface="+mn-cs"/>
              </a:defRPr>
            </a:lvl5pPr>
            <a:lvl6pPr marL="1687200" indent="-132167" algn="l" rtl="0" eaLnBrk="1" fontAlgn="base" hangingPunct="1">
              <a:spcBef>
                <a:spcPct val="50000"/>
              </a:spcBef>
              <a:spcAft>
                <a:spcPct val="0"/>
              </a:spcAft>
              <a:buClr>
                <a:srgbClr val="D9AB16"/>
              </a:buClr>
              <a:buChar char="»"/>
              <a:defRPr sz="1100">
                <a:solidFill>
                  <a:srgbClr val="0D2E64"/>
                </a:solidFill>
                <a:latin typeface="+mn-lt"/>
                <a:cs typeface="+mn-cs"/>
              </a:defRPr>
            </a:lvl6pPr>
            <a:lvl7pPr marL="2030117" indent="-132167" algn="l" rtl="0" eaLnBrk="1" fontAlgn="base" hangingPunct="1">
              <a:spcBef>
                <a:spcPct val="50000"/>
              </a:spcBef>
              <a:spcAft>
                <a:spcPct val="0"/>
              </a:spcAft>
              <a:buClr>
                <a:srgbClr val="D9AB16"/>
              </a:buClr>
              <a:buChar char="»"/>
              <a:defRPr sz="1100">
                <a:solidFill>
                  <a:srgbClr val="0D2E64"/>
                </a:solidFill>
                <a:latin typeface="+mn-lt"/>
                <a:cs typeface="+mn-cs"/>
              </a:defRPr>
            </a:lvl7pPr>
            <a:lvl8pPr marL="2373035" indent="-132167" algn="l" rtl="0" eaLnBrk="1" fontAlgn="base" hangingPunct="1">
              <a:spcBef>
                <a:spcPct val="50000"/>
              </a:spcBef>
              <a:spcAft>
                <a:spcPct val="0"/>
              </a:spcAft>
              <a:buClr>
                <a:srgbClr val="D9AB16"/>
              </a:buClr>
              <a:buChar char="»"/>
              <a:defRPr sz="1100">
                <a:solidFill>
                  <a:srgbClr val="0D2E64"/>
                </a:solidFill>
                <a:latin typeface="+mn-lt"/>
                <a:cs typeface="+mn-cs"/>
              </a:defRPr>
            </a:lvl8pPr>
            <a:lvl9pPr marL="2715952" indent="-132167" algn="l" rtl="0" eaLnBrk="1" fontAlgn="base" hangingPunct="1">
              <a:spcBef>
                <a:spcPct val="50000"/>
              </a:spcBef>
              <a:spcAft>
                <a:spcPct val="0"/>
              </a:spcAft>
              <a:buClr>
                <a:srgbClr val="D9AB16"/>
              </a:buClr>
              <a:buChar char="»"/>
              <a:defRPr sz="1100">
                <a:solidFill>
                  <a:srgbClr val="0D2E64"/>
                </a:solidFill>
                <a:latin typeface="+mn-lt"/>
                <a:cs typeface="+mn-cs"/>
              </a:defRPr>
            </a:lvl9pPr>
          </a:lstStyle>
          <a:p>
            <a:pPr marL="0" indent="0">
              <a:buFontTx/>
              <a:buNone/>
            </a:pPr>
            <a:r>
              <a:rPr lang="en-GB" sz="1600" b="1" kern="0" dirty="0"/>
              <a:t>Customer considerations</a:t>
            </a:r>
          </a:p>
          <a:p>
            <a:r>
              <a:rPr lang="en-GB" sz="1400" kern="0" dirty="0"/>
              <a:t>What other sources of savings or income do they have access to?</a:t>
            </a:r>
          </a:p>
          <a:p>
            <a:r>
              <a:rPr lang="en-GB" sz="1400" kern="0" dirty="0"/>
              <a:t>Are there tax or welfare benefit implications?</a:t>
            </a:r>
          </a:p>
          <a:p>
            <a:r>
              <a:rPr lang="en-GB" sz="1400" kern="0" dirty="0"/>
              <a:t>Are there other options they could consider in relation to their property, eg downsizing?</a:t>
            </a:r>
          </a:p>
          <a:p>
            <a:r>
              <a:rPr lang="en-GB" sz="1400" kern="0" dirty="0"/>
              <a:t>Is it important to them that their family inherit the property?</a:t>
            </a:r>
          </a:p>
        </p:txBody>
      </p:sp>
    </p:spTree>
    <p:extLst>
      <p:ext uri="{BB962C8B-B14F-4D97-AF65-F5344CB8AC3E}">
        <p14:creationId xmlns:p14="http://schemas.microsoft.com/office/powerpoint/2010/main" val="223976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2</a:t>
            </a:r>
          </a:p>
        </p:txBody>
      </p:sp>
      <p:sp>
        <p:nvSpPr>
          <p:cNvPr id="3" name="Subtitle 2"/>
          <p:cNvSpPr>
            <a:spLocks noGrp="1"/>
          </p:cNvSpPr>
          <p:nvPr>
            <p:ph type="subTitle" idx="1"/>
          </p:nvPr>
        </p:nvSpPr>
        <p:spPr/>
        <p:txBody>
          <a:bodyPr/>
          <a:lstStyle/>
          <a:p>
            <a:r>
              <a:rPr lang="en-GB" dirty="0"/>
              <a:t>What experience do you have working on equity release products?</a:t>
            </a:r>
          </a:p>
        </p:txBody>
      </p:sp>
    </p:spTree>
    <p:extLst>
      <p:ext uri="{BB962C8B-B14F-4D97-AF65-F5344CB8AC3E}">
        <p14:creationId xmlns:p14="http://schemas.microsoft.com/office/powerpoint/2010/main" val="216809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20" y="465008"/>
            <a:ext cx="7015694" cy="571848"/>
          </a:xfrm>
        </p:spPr>
        <p:txBody>
          <a:bodyPr/>
          <a:lstStyle/>
          <a:p>
            <a:r>
              <a:rPr lang="en-GB" dirty="0"/>
              <a:t>Published scope – announced December 2020</a:t>
            </a:r>
          </a:p>
        </p:txBody>
      </p:sp>
      <p:sp>
        <p:nvSpPr>
          <p:cNvPr id="3" name="Content Placeholder 2"/>
          <p:cNvSpPr>
            <a:spLocks noGrp="1"/>
          </p:cNvSpPr>
          <p:nvPr>
            <p:ph idx="1"/>
          </p:nvPr>
        </p:nvSpPr>
        <p:spPr>
          <a:xfrm>
            <a:off x="364620" y="1101057"/>
            <a:ext cx="8311836" cy="3642488"/>
          </a:xfrm>
        </p:spPr>
        <p:txBody>
          <a:bodyPr/>
          <a:lstStyle/>
          <a:p>
            <a:pPr marL="0" indent="0">
              <a:buNone/>
            </a:pPr>
            <a:r>
              <a:rPr lang="en-GB" sz="1600" b="1" dirty="0"/>
              <a:t>Equity-release mortgage product design and pricing</a:t>
            </a:r>
          </a:p>
          <a:p>
            <a:pPr marL="0" indent="0">
              <a:buNone/>
            </a:pPr>
            <a:r>
              <a:rPr lang="en-GB" sz="1600" dirty="0"/>
              <a:t>The actuarial inputs to the design and pricing of equity release mortgages have a direct impact on long-term financial products that are provided to the public. This is a broad and complex area, utilising a wide range of actuarial skills, including market and product knowledge, technical competency in areas such as option-pricing, property risk and longevity risk, as well as the requirement for clear communication.</a:t>
            </a:r>
          </a:p>
          <a:p>
            <a:pPr marL="0" indent="0">
              <a:buNone/>
            </a:pPr>
            <a:r>
              <a:rPr lang="en-GB" sz="1600" dirty="0"/>
              <a:t>The review will look at current actuarial practice to understand the processes adopted and challenges faced when providing advice in this area.</a:t>
            </a:r>
          </a:p>
        </p:txBody>
      </p:sp>
    </p:spTree>
    <p:extLst>
      <p:ext uri="{BB962C8B-B14F-4D97-AF65-F5344CB8AC3E}">
        <p14:creationId xmlns:p14="http://schemas.microsoft.com/office/powerpoint/2010/main" val="78727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wrap="square" anchor="ctr">
            <a:normAutofit/>
          </a:bodyPr>
          <a:lstStyle/>
          <a:p>
            <a:r>
              <a:rPr lang="en-GB" dirty="0"/>
              <a:t>Review Scope and Approach</a:t>
            </a:r>
          </a:p>
        </p:txBody>
      </p:sp>
      <p:sp>
        <p:nvSpPr>
          <p:cNvPr id="4" name="Date Placeholder 3"/>
          <p:cNvSpPr>
            <a:spLocks noGrp="1"/>
          </p:cNvSpPr>
          <p:nvPr>
            <p:ph type="dt" sz="half" idx="10"/>
          </p:nvPr>
        </p:nvSpPr>
        <p:spPr>
          <a:xfrm>
            <a:off x="395289" y="4807744"/>
            <a:ext cx="2016125" cy="248841"/>
          </a:xfrm>
        </p:spPr>
        <p:txBody>
          <a:bodyPr wrap="square" anchor="t">
            <a:normAutofit/>
          </a:bodyPr>
          <a:lstStyle/>
          <a:p>
            <a:pPr>
              <a:spcAft>
                <a:spcPts val="450"/>
              </a:spcAft>
            </a:pPr>
            <a:fld id="{A72BB45F-77FA-44E0-BDD2-E8267DFB7E60}" type="datetime4">
              <a:rPr lang="en-GB" smtClean="0">
                <a:solidFill>
                  <a:srgbClr val="3F4548"/>
                </a:solidFill>
              </a:rPr>
              <a:pPr>
                <a:spcAft>
                  <a:spcPts val="450"/>
                </a:spcAft>
              </a:pPr>
              <a:t>20 January 2023</a:t>
            </a:fld>
            <a:endParaRPr lang="en-GB" dirty="0">
              <a:solidFill>
                <a:srgbClr val="3F4548"/>
              </a:solidFill>
            </a:endParaRPr>
          </a:p>
        </p:txBody>
      </p:sp>
      <p:sp>
        <p:nvSpPr>
          <p:cNvPr id="5" name="Slide Number Placeholder 4"/>
          <p:cNvSpPr>
            <a:spLocks noGrp="1"/>
          </p:cNvSpPr>
          <p:nvPr>
            <p:ph type="sldNum" sz="quarter" idx="12"/>
          </p:nvPr>
        </p:nvSpPr>
        <p:spPr>
          <a:xfrm>
            <a:off x="8101013" y="4801793"/>
            <a:ext cx="647700" cy="254794"/>
          </a:xfrm>
        </p:spPr>
        <p:txBody>
          <a:bodyPr wrap="square" anchor="t">
            <a:normAutofit/>
          </a:bodyPr>
          <a:lstStyle/>
          <a:p>
            <a:pPr>
              <a:spcAft>
                <a:spcPts val="450"/>
              </a:spcAft>
            </a:pPr>
            <a:fld id="{FE8DA6AF-1811-4E27-A96F-54109F1D0275}" type="slidenum">
              <a:rPr lang="en-GB" smtClean="0"/>
              <a:pPr>
                <a:spcAft>
                  <a:spcPts val="450"/>
                </a:spcAft>
              </a:pPr>
              <a:t>13</a:t>
            </a:fld>
            <a:endParaRPr lang="en-GB" dirty="0"/>
          </a:p>
        </p:txBody>
      </p:sp>
      <p:graphicFrame>
        <p:nvGraphicFramePr>
          <p:cNvPr id="10" name="Content Placeholder 5"/>
          <p:cNvGraphicFramePr>
            <a:graphicFrameLocks/>
          </p:cNvGraphicFramePr>
          <p:nvPr>
            <p:extLst>
              <p:ext uri="{D42A27DB-BD31-4B8C-83A1-F6EECF244321}">
                <p14:modId xmlns:p14="http://schemas.microsoft.com/office/powerpoint/2010/main" val="665717048"/>
              </p:ext>
            </p:extLst>
          </p:nvPr>
        </p:nvGraphicFramePr>
        <p:xfrm>
          <a:off x="384459" y="1146602"/>
          <a:ext cx="7616541" cy="3122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992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Submissions</a:t>
            </a:r>
          </a:p>
        </p:txBody>
      </p:sp>
      <p:sp>
        <p:nvSpPr>
          <p:cNvPr id="2" name="Date Placeholder 1"/>
          <p:cNvSpPr>
            <a:spLocks noGrp="1"/>
          </p:cNvSpPr>
          <p:nvPr>
            <p:ph type="dt" sz="half" idx="10"/>
          </p:nvPr>
        </p:nvSpPr>
        <p:spPr/>
        <p:txBody>
          <a:bodyPr/>
          <a:lstStyle/>
          <a:p>
            <a:pPr fontAlgn="base">
              <a:spcBef>
                <a:spcPct val="0"/>
              </a:spcBef>
              <a:spcAft>
                <a:spcPct val="0"/>
              </a:spcAft>
            </a:pPr>
            <a:fld id="{19C8AF42-D887-4C7F-8BAF-4D3925684797}" type="datetime4">
              <a:rPr lang="en-GB" smtClean="0">
                <a:solidFill>
                  <a:srgbClr val="3F4548"/>
                </a:solidFill>
              </a:rPr>
              <a:t>20 January 2023</a:t>
            </a:fld>
            <a:endParaRPr lang="en-GB" dirty="0">
              <a:solidFill>
                <a:srgbClr val="3F4548"/>
              </a:solidFill>
            </a:endParaRPr>
          </a:p>
        </p:txBody>
      </p:sp>
      <p:sp>
        <p:nvSpPr>
          <p:cNvPr id="3" name="Slide Number Placeholder 2"/>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solidFill>
                  <a:schemeClr val="bg1"/>
                </a:solidFill>
              </a:rPr>
              <a:pPr fontAlgn="base">
                <a:spcBef>
                  <a:spcPct val="0"/>
                </a:spcBef>
                <a:spcAft>
                  <a:spcPct val="0"/>
                </a:spcAft>
              </a:pPr>
              <a:t>14</a:t>
            </a:fld>
            <a:endParaRPr lang="en-GB" dirty="0">
              <a:solidFill>
                <a:schemeClr val="bg1"/>
              </a:solidFill>
            </a:endParaRPr>
          </a:p>
        </p:txBody>
      </p:sp>
      <p:sp>
        <p:nvSpPr>
          <p:cNvPr id="5" name="Content Placeholder 4"/>
          <p:cNvSpPr>
            <a:spLocks noGrp="1"/>
          </p:cNvSpPr>
          <p:nvPr>
            <p:ph idx="1"/>
          </p:nvPr>
        </p:nvSpPr>
        <p:spPr/>
        <p:txBody>
          <a:bodyPr/>
          <a:lstStyle/>
          <a:p>
            <a:r>
              <a:rPr lang="en-GB" sz="1500" dirty="0"/>
              <a:t>We asked organisations in the equity release market to submit to us questionnaire responses and examples of actuarial advice.</a:t>
            </a:r>
            <a:endParaRPr lang="en-GB" sz="1500" b="1" dirty="0"/>
          </a:p>
          <a:p>
            <a:r>
              <a:rPr lang="en-GB" sz="1500" dirty="0"/>
              <a:t>We received </a:t>
            </a:r>
            <a:r>
              <a:rPr lang="en-GB" b="1" dirty="0">
                <a:solidFill>
                  <a:schemeClr val="accent1"/>
                </a:solidFill>
              </a:rPr>
              <a:t>7 </a:t>
            </a:r>
            <a:r>
              <a:rPr lang="en-GB" sz="1500" dirty="0"/>
              <a:t>questionnaire response from these</a:t>
            </a:r>
            <a:r>
              <a:rPr lang="en-GB" dirty="0">
                <a:solidFill>
                  <a:schemeClr val="accent1"/>
                </a:solidFill>
              </a:rPr>
              <a:t> </a:t>
            </a:r>
            <a:r>
              <a:rPr lang="en-GB" sz="1500" dirty="0"/>
              <a:t>organisations (which represent a significant proportion of both equity release backbooks and ongoing sales): </a:t>
            </a:r>
            <a:br>
              <a:rPr lang="en-GB" sz="1500" dirty="0"/>
            </a:br>
            <a:endParaRPr lang="en-GB" sz="1500" dirty="0"/>
          </a:p>
          <a:p>
            <a:endParaRPr lang="en-GB" sz="1500" dirty="0"/>
          </a:p>
          <a:p>
            <a:endParaRPr lang="en-GB" sz="1500" dirty="0"/>
          </a:p>
          <a:p>
            <a:r>
              <a:rPr lang="en-GB" sz="1500" dirty="0"/>
              <a:t>There was limited appetite to provide work examples, although we did receive 3 examples from 2 of the participating organisations.</a:t>
            </a:r>
          </a:p>
          <a:p>
            <a:r>
              <a:rPr lang="en-GB" sz="1500" dirty="0"/>
              <a:t>We also held discussions with actuaries at participating organisations for further insight.</a:t>
            </a:r>
          </a:p>
        </p:txBody>
      </p:sp>
      <p:sp>
        <p:nvSpPr>
          <p:cNvPr id="7" name="Text Box 2"/>
          <p:cNvSpPr txBox="1">
            <a:spLocks noChangeArrowheads="1"/>
          </p:cNvSpPr>
          <p:nvPr/>
        </p:nvSpPr>
        <p:spPr bwMode="auto">
          <a:xfrm>
            <a:off x="726471" y="2427734"/>
            <a:ext cx="7629153" cy="846598"/>
          </a:xfrm>
          <a:prstGeom prst="rect">
            <a:avLst/>
          </a:prstGeom>
          <a:solidFill>
            <a:schemeClr val="accent2"/>
          </a:solidFill>
          <a:ln w="25400">
            <a:solidFill>
              <a:schemeClr val="accent1">
                <a:hueOff val="0"/>
                <a:satOff val="0"/>
                <a:lumOff val="0"/>
              </a:schemeClr>
            </a:solidFill>
            <a:miter lim="800000"/>
            <a:headEnd/>
            <a:tailEnd/>
          </a:ln>
        </p:spPr>
        <p:txBody>
          <a:bodyPr rot="0" vert="horz" wrap="square" lIns="68580" tIns="34290" rIns="68580" bIns="34290" anchor="t" anchorCtr="0">
            <a:noAutofit/>
          </a:bodyPr>
          <a:lstStyle/>
          <a:p>
            <a:pPr algn="ctr">
              <a:lnSpc>
                <a:spcPct val="115000"/>
              </a:lnSpc>
              <a:spcAft>
                <a:spcPts val="750"/>
              </a:spcAft>
            </a:pPr>
            <a:r>
              <a:rPr lang="en-GB" dirty="0">
                <a:ea typeface="Calibri" panose="020F0502020204030204" pitchFamily="34" charset="0"/>
                <a:cs typeface="Times New Roman" panose="02020603050405020304" pitchFamily="18" charset="0"/>
              </a:rPr>
              <a:t>Scottish Widows ~ L&amp;G ~ Aviva ~ LV= ~ Key Group ~ </a:t>
            </a:r>
          </a:p>
          <a:p>
            <a:pPr algn="ctr">
              <a:lnSpc>
                <a:spcPct val="115000"/>
              </a:lnSpc>
              <a:spcAft>
                <a:spcPts val="750"/>
              </a:spcAft>
            </a:pPr>
            <a:r>
              <a:rPr lang="en-GB" dirty="0">
                <a:ea typeface="Calibri" panose="020F0502020204030204" pitchFamily="34" charset="0"/>
                <a:cs typeface="Times New Roman" panose="02020603050405020304" pitchFamily="18" charset="0"/>
              </a:rPr>
              <a:t>Pension Insurance Corporation ~ Just Group</a:t>
            </a:r>
            <a:endParaRPr lang="en-GB" sz="1200" dirty="0">
              <a:ea typeface="Calibri" panose="020F0502020204030204" pitchFamily="34" charset="0"/>
              <a:cs typeface="Times New Roman" panose="02020603050405020304" pitchFamily="18" charset="0"/>
            </a:endParaRPr>
          </a:p>
        </p:txBody>
      </p:sp>
      <p:sp>
        <p:nvSpPr>
          <p:cNvPr id="6" name="Footer Placeholder 5">
            <a:extLst>
              <a:ext uri="{FF2B5EF4-FFF2-40B4-BE49-F238E27FC236}">
                <a16:creationId xmlns:a16="http://schemas.microsoft.com/office/drawing/2014/main" id="{30BBD069-C0B0-5805-5845-4C5CDFE8A4BA}"/>
              </a:ext>
            </a:extLst>
          </p:cNvPr>
          <p:cNvSpPr>
            <a:spLocks noGrp="1"/>
          </p:cNvSpPr>
          <p:nvPr>
            <p:ph type="ftr" sz="quarter" idx="11"/>
          </p:nvPr>
        </p:nvSpPr>
        <p:spPr/>
        <p:txBody>
          <a:bodyPr/>
          <a:lstStyle/>
          <a:p>
            <a:pPr fontAlgn="base">
              <a:spcBef>
                <a:spcPct val="0"/>
              </a:spcBef>
              <a:spcAft>
                <a:spcPct val="0"/>
              </a:spcAft>
            </a:pPr>
            <a:endParaRPr lang="en-GB" dirty="0"/>
          </a:p>
        </p:txBody>
      </p:sp>
    </p:spTree>
    <p:extLst>
      <p:ext uri="{BB962C8B-B14F-4D97-AF65-F5344CB8AC3E}">
        <p14:creationId xmlns:p14="http://schemas.microsoft.com/office/powerpoint/2010/main" val="157310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Report highlights</a:t>
            </a:r>
          </a:p>
        </p:txBody>
      </p:sp>
      <p:sp>
        <p:nvSpPr>
          <p:cNvPr id="3" name="Subtitle 2"/>
          <p:cNvSpPr>
            <a:spLocks noGrp="1"/>
          </p:cNvSpPr>
          <p:nvPr>
            <p:ph type="subTitle" idx="1"/>
          </p:nvPr>
        </p:nvSpPr>
        <p:spPr/>
        <p:txBody>
          <a:bodyPr/>
          <a:lstStyle/>
          <a:p>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20 January 2023</a:t>
            </a:fld>
            <a:endParaRPr lang="en-GB" dirty="0">
              <a:solidFill>
                <a:prstClr val="white"/>
              </a:solidFill>
            </a:endParaRPr>
          </a:p>
        </p:txBody>
      </p:sp>
    </p:spTree>
    <p:extLst>
      <p:ext uri="{BB962C8B-B14F-4D97-AF65-F5344CB8AC3E}">
        <p14:creationId xmlns:p14="http://schemas.microsoft.com/office/powerpoint/2010/main" val="126568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9" y="303610"/>
            <a:ext cx="8291512" cy="857250"/>
          </a:xfrm>
        </p:spPr>
        <p:txBody>
          <a:bodyPr wrap="square" anchor="ctr">
            <a:normAutofit/>
          </a:bodyPr>
          <a:lstStyle/>
          <a:p>
            <a:r>
              <a:rPr lang="en-GB" dirty="0"/>
              <a:t>Main findings</a:t>
            </a:r>
          </a:p>
        </p:txBody>
      </p:sp>
      <p:sp>
        <p:nvSpPr>
          <p:cNvPr id="4" name="Date Placeholder 3"/>
          <p:cNvSpPr>
            <a:spLocks noGrp="1"/>
          </p:cNvSpPr>
          <p:nvPr>
            <p:ph type="dt" sz="half" idx="10"/>
          </p:nvPr>
        </p:nvSpPr>
        <p:spPr>
          <a:xfrm>
            <a:off x="395289" y="4807744"/>
            <a:ext cx="2016125" cy="248841"/>
          </a:xfrm>
        </p:spPr>
        <p:txBody>
          <a:bodyPr wrap="square" anchor="t">
            <a:normAutofit/>
          </a:bodyPr>
          <a:lstStyle/>
          <a:p>
            <a:pPr>
              <a:spcAft>
                <a:spcPts val="450"/>
              </a:spcAft>
            </a:pPr>
            <a:fld id="{E04BE29F-8D06-4984-A184-32267264A04E}" type="datetime4">
              <a:rPr lang="en-GB" smtClean="0">
                <a:solidFill>
                  <a:srgbClr val="3F4548"/>
                </a:solidFill>
              </a:rPr>
              <a:pPr>
                <a:spcAft>
                  <a:spcPts val="450"/>
                </a:spcAft>
              </a:pPr>
              <a:t>20 January 2023</a:t>
            </a:fld>
            <a:endParaRPr lang="en-GB" dirty="0">
              <a:solidFill>
                <a:srgbClr val="3F4548"/>
              </a:solidFill>
            </a:endParaRPr>
          </a:p>
        </p:txBody>
      </p:sp>
      <p:sp>
        <p:nvSpPr>
          <p:cNvPr id="5" name="Slide Number Placeholder 4"/>
          <p:cNvSpPr>
            <a:spLocks noGrp="1"/>
          </p:cNvSpPr>
          <p:nvPr>
            <p:ph type="sldNum" sz="quarter" idx="12"/>
          </p:nvPr>
        </p:nvSpPr>
        <p:spPr>
          <a:xfrm>
            <a:off x="8101013" y="4801793"/>
            <a:ext cx="647700" cy="254794"/>
          </a:xfrm>
        </p:spPr>
        <p:txBody>
          <a:bodyPr wrap="square" anchor="t">
            <a:normAutofit/>
          </a:bodyPr>
          <a:lstStyle/>
          <a:p>
            <a:pPr>
              <a:spcAft>
                <a:spcPts val="450"/>
              </a:spcAft>
            </a:pPr>
            <a:fld id="{FE8DA6AF-1811-4E27-A96F-54109F1D0275}" type="slidenum">
              <a:rPr lang="en-GB" smtClean="0"/>
              <a:pPr>
                <a:spcAft>
                  <a:spcPts val="450"/>
                </a:spcAft>
              </a:pPr>
              <a:t>16</a:t>
            </a:fld>
            <a:endParaRPr lang="en-GB" dirty="0"/>
          </a:p>
        </p:txBody>
      </p:sp>
      <p:graphicFrame>
        <p:nvGraphicFramePr>
          <p:cNvPr id="7" name="Content Placeholder 2">
            <a:extLst>
              <a:ext uri="{FF2B5EF4-FFF2-40B4-BE49-F238E27FC236}">
                <a16:creationId xmlns:a16="http://schemas.microsoft.com/office/drawing/2014/main" id="{1CA77BF9-BC07-04BE-4CEA-8BD651E610D0}"/>
              </a:ext>
            </a:extLst>
          </p:cNvPr>
          <p:cNvGraphicFramePr>
            <a:graphicFrameLocks noGrp="1"/>
          </p:cNvGraphicFramePr>
          <p:nvPr>
            <p:ph idx="1"/>
            <p:extLst>
              <p:ext uri="{D42A27DB-BD31-4B8C-83A1-F6EECF244321}">
                <p14:modId xmlns:p14="http://schemas.microsoft.com/office/powerpoint/2010/main" val="272982777"/>
              </p:ext>
            </p:extLst>
          </p:nvPr>
        </p:nvGraphicFramePr>
        <p:xfrm>
          <a:off x="384457" y="987574"/>
          <a:ext cx="8364254" cy="3480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10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insights from submitted questionnaires</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17</a:t>
            </a:fld>
            <a:endParaRPr lang="en-GB" dirty="0"/>
          </a:p>
        </p:txBody>
      </p:sp>
      <p:graphicFrame>
        <p:nvGraphicFramePr>
          <p:cNvPr id="3" name="Diagram 2">
            <a:extLst>
              <a:ext uri="{FF2B5EF4-FFF2-40B4-BE49-F238E27FC236}">
                <a16:creationId xmlns:a16="http://schemas.microsoft.com/office/drawing/2014/main" id="{9812D0AD-7AA3-F9DA-00E3-F51A6C4F39BE}"/>
              </a:ext>
            </a:extLst>
          </p:cNvPr>
          <p:cNvGraphicFramePr/>
          <p:nvPr>
            <p:extLst>
              <p:ext uri="{D42A27DB-BD31-4B8C-83A1-F6EECF244321}">
                <p14:modId xmlns:p14="http://schemas.microsoft.com/office/powerpoint/2010/main" val="799939486"/>
              </p:ext>
            </p:extLst>
          </p:nvPr>
        </p:nvGraphicFramePr>
        <p:xfrm>
          <a:off x="1043608" y="1059582"/>
          <a:ext cx="6840760"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442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3</a:t>
            </a:r>
          </a:p>
        </p:txBody>
      </p:sp>
      <p:sp>
        <p:nvSpPr>
          <p:cNvPr id="3" name="Subtitle 2"/>
          <p:cNvSpPr>
            <a:spLocks noGrp="1"/>
          </p:cNvSpPr>
          <p:nvPr>
            <p:ph type="subTitle" idx="1"/>
          </p:nvPr>
        </p:nvSpPr>
        <p:spPr/>
        <p:txBody>
          <a:bodyPr/>
          <a:lstStyle/>
          <a:p>
            <a:r>
              <a:rPr lang="en-GB" dirty="0"/>
              <a:t>What is your view of equity release products?</a:t>
            </a:r>
          </a:p>
        </p:txBody>
      </p:sp>
    </p:spTree>
    <p:extLst>
      <p:ext uri="{BB962C8B-B14F-4D97-AF65-F5344CB8AC3E}">
        <p14:creationId xmlns:p14="http://schemas.microsoft.com/office/powerpoint/2010/main" val="70224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High level of actuarial involvement</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19</a:t>
            </a:fld>
            <a:endParaRPr lang="en-GB" dirty="0"/>
          </a:p>
        </p:txBody>
      </p:sp>
      <p:graphicFrame>
        <p:nvGraphicFramePr>
          <p:cNvPr id="4" name="Diagram 3">
            <a:extLst>
              <a:ext uri="{FF2B5EF4-FFF2-40B4-BE49-F238E27FC236}">
                <a16:creationId xmlns:a16="http://schemas.microsoft.com/office/drawing/2014/main" id="{81B01D16-77E6-DA88-6026-1DB123BE8B70}"/>
              </a:ext>
            </a:extLst>
          </p:cNvPr>
          <p:cNvGraphicFramePr/>
          <p:nvPr>
            <p:extLst>
              <p:ext uri="{D42A27DB-BD31-4B8C-83A1-F6EECF244321}">
                <p14:modId xmlns:p14="http://schemas.microsoft.com/office/powerpoint/2010/main" val="3379531913"/>
              </p:ext>
            </p:extLst>
          </p:nvPr>
        </p:nvGraphicFramePr>
        <p:xfrm>
          <a:off x="683568" y="915566"/>
          <a:ext cx="5832648" cy="373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90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92" y="303610"/>
            <a:ext cx="8291512" cy="857250"/>
          </a:xfrm>
        </p:spPr>
        <p:txBody>
          <a:bodyPr wrap="square" anchor="ctr">
            <a:normAutofit/>
          </a:bodyPr>
          <a:lstStyle/>
          <a:p>
            <a:r>
              <a:rPr lang="en-GB" dirty="0"/>
              <a:t>What we will cover today</a:t>
            </a:r>
          </a:p>
        </p:txBody>
      </p:sp>
      <p:sp>
        <p:nvSpPr>
          <p:cNvPr id="3" name="Content Placeholder 2"/>
          <p:cNvSpPr>
            <a:spLocks noGrp="1"/>
          </p:cNvSpPr>
          <p:nvPr>
            <p:ph sz="half" idx="1"/>
          </p:nvPr>
        </p:nvSpPr>
        <p:spPr>
          <a:xfrm>
            <a:off x="395289" y="1168003"/>
            <a:ext cx="4068763" cy="3480197"/>
          </a:xfrm>
        </p:spPr>
        <p:txBody>
          <a:bodyPr wrap="square" anchor="t">
            <a:normAutofit/>
          </a:bodyPr>
          <a:lstStyle/>
          <a:p>
            <a:r>
              <a:rPr lang="en-GB" dirty="0"/>
              <a:t>Thematic Review Programme</a:t>
            </a:r>
          </a:p>
          <a:p>
            <a:r>
              <a:rPr lang="en-GB" dirty="0"/>
              <a:t>Future topics preview</a:t>
            </a:r>
          </a:p>
          <a:p>
            <a:r>
              <a:rPr lang="en-GB" dirty="0"/>
              <a:t>Equity release - scope and approach</a:t>
            </a:r>
          </a:p>
          <a:p>
            <a:r>
              <a:rPr lang="en-GB" dirty="0"/>
              <a:t>Equity release - report highlights</a:t>
            </a:r>
          </a:p>
          <a:p>
            <a:r>
              <a:rPr lang="en-GB" dirty="0"/>
              <a:t>Questions (please use Q&amp;A button)</a:t>
            </a:r>
          </a:p>
          <a:p>
            <a:r>
              <a:rPr lang="en-GB" dirty="0"/>
              <a:t>Polls – no right/wrong answers!</a:t>
            </a:r>
          </a:p>
        </p:txBody>
      </p:sp>
      <p:pic>
        <p:nvPicPr>
          <p:cNvPr id="7" name="Picture 6" descr="Graphical user interface, application&#10;&#10;Description automatically generated">
            <a:extLst>
              <a:ext uri="{FF2B5EF4-FFF2-40B4-BE49-F238E27FC236}">
                <a16:creationId xmlns:a16="http://schemas.microsoft.com/office/drawing/2014/main" id="{5FFBF6A2-A4BA-64EA-DF2B-E5B181565291}"/>
              </a:ext>
            </a:extLst>
          </p:cNvPr>
          <p:cNvPicPr>
            <a:picLocks noChangeAspect="1"/>
          </p:cNvPicPr>
          <p:nvPr/>
        </p:nvPicPr>
        <p:blipFill>
          <a:blip r:embed="rId2"/>
          <a:stretch>
            <a:fillRect/>
          </a:stretch>
        </p:blipFill>
        <p:spPr>
          <a:xfrm>
            <a:off x="4932040" y="1131590"/>
            <a:ext cx="3096344" cy="1989401"/>
          </a:xfrm>
          <a:prstGeom prst="rect">
            <a:avLst/>
          </a:prstGeom>
          <a:noFill/>
        </p:spPr>
      </p:pic>
      <p:sp>
        <p:nvSpPr>
          <p:cNvPr id="4" name="Date Placeholder 3"/>
          <p:cNvSpPr>
            <a:spLocks noGrp="1"/>
          </p:cNvSpPr>
          <p:nvPr>
            <p:ph type="dt" sz="half" idx="10"/>
          </p:nvPr>
        </p:nvSpPr>
        <p:spPr>
          <a:xfrm>
            <a:off x="395290" y="4807744"/>
            <a:ext cx="2016125" cy="248841"/>
          </a:xfrm>
        </p:spPr>
        <p:txBody>
          <a:bodyPr wrap="square" anchor="t">
            <a:normAutofit/>
          </a:bodyPr>
          <a:lstStyle/>
          <a:p>
            <a:pPr>
              <a:spcAft>
                <a:spcPts val="600"/>
              </a:spcAft>
            </a:pPr>
            <a:fld id="{BC1242CF-12C1-4411-B532-E91306108269}" type="datetime4">
              <a:rPr lang="en-GB" smtClean="0"/>
              <a:pPr>
                <a:spcAft>
                  <a:spcPts val="600"/>
                </a:spcAft>
              </a:pPr>
              <a:t>20 January 2023</a:t>
            </a:fld>
            <a:endParaRPr lang="en-GB" dirty="0"/>
          </a:p>
        </p:txBody>
      </p:sp>
      <p:sp>
        <p:nvSpPr>
          <p:cNvPr id="5" name="Slide Number Placeholder 4" hidden="1"/>
          <p:cNvSpPr>
            <a:spLocks noGrp="1"/>
          </p:cNvSpPr>
          <p:nvPr>
            <p:ph type="sldNum" sz="quarter" idx="12"/>
          </p:nvPr>
        </p:nvSpPr>
        <p:spPr/>
        <p:txBody>
          <a:bodyPr/>
          <a:lstStyle/>
          <a:p>
            <a:pPr>
              <a:spcAft>
                <a:spcPts val="600"/>
              </a:spcAft>
            </a:pPr>
            <a:fld id="{FE8DA6AF-1811-4E27-A96F-54109F1D0275}" type="slidenum">
              <a:rPr lang="en-GB" smtClean="0"/>
              <a:pPr>
                <a:spcAft>
                  <a:spcPts val="600"/>
                </a:spcAft>
              </a:pPr>
              <a:t>2</a:t>
            </a:fld>
            <a:endParaRPr lang="en-GB" dirty="0"/>
          </a:p>
        </p:txBody>
      </p:sp>
    </p:spTree>
    <p:extLst>
      <p:ext uri="{BB962C8B-B14F-4D97-AF65-F5344CB8AC3E}">
        <p14:creationId xmlns:p14="http://schemas.microsoft.com/office/powerpoint/2010/main" val="377637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Large potential market for equity release</a:t>
            </a:r>
          </a:p>
        </p:txBody>
      </p:sp>
      <p:sp>
        <p:nvSpPr>
          <p:cNvPr id="3" name="Content Placeholder 2"/>
          <p:cNvSpPr>
            <a:spLocks noGrp="1"/>
          </p:cNvSpPr>
          <p:nvPr>
            <p:ph sz="half" idx="1"/>
          </p:nvPr>
        </p:nvSpPr>
        <p:spPr>
          <a:xfrm>
            <a:off x="395287" y="1168003"/>
            <a:ext cx="8208386" cy="3579331"/>
          </a:xfrm>
        </p:spPr>
        <p:txBody>
          <a:bodyPr/>
          <a:lstStyle/>
          <a:p>
            <a:pPr marL="0" indent="0" fontAlgn="t">
              <a:buClr>
                <a:srgbClr val="4096B8"/>
              </a:buClr>
              <a:buNone/>
            </a:pPr>
            <a:endParaRPr lang="en-GB" sz="1350" i="1" dirty="0"/>
          </a:p>
          <a:p>
            <a:pPr marL="0" indent="0" fontAlgn="t">
              <a:buClr>
                <a:srgbClr val="4096B8"/>
              </a:buClr>
              <a:buNone/>
            </a:pPr>
            <a:endParaRPr lang="en-GB" sz="1350" i="1" dirty="0"/>
          </a:p>
          <a:p>
            <a:pPr marL="0" indent="0">
              <a:buNone/>
            </a:pPr>
            <a:endParaRPr lang="en-GB" sz="1350" dirty="0"/>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20</a:t>
            </a:fld>
            <a:endParaRPr lang="en-GB" dirty="0"/>
          </a:p>
        </p:txBody>
      </p:sp>
      <p:graphicFrame>
        <p:nvGraphicFramePr>
          <p:cNvPr id="4" name="Diagram 3">
            <a:extLst>
              <a:ext uri="{FF2B5EF4-FFF2-40B4-BE49-F238E27FC236}">
                <a16:creationId xmlns:a16="http://schemas.microsoft.com/office/drawing/2014/main" id="{081E7099-7396-568B-2685-DAD68AAFA07F}"/>
              </a:ext>
            </a:extLst>
          </p:cNvPr>
          <p:cNvGraphicFramePr/>
          <p:nvPr>
            <p:extLst>
              <p:ext uri="{D42A27DB-BD31-4B8C-83A1-F6EECF244321}">
                <p14:modId xmlns:p14="http://schemas.microsoft.com/office/powerpoint/2010/main" val="2906606002"/>
              </p:ext>
            </p:extLst>
          </p:nvPr>
        </p:nvGraphicFramePr>
        <p:xfrm>
          <a:off x="899592" y="1059582"/>
          <a:ext cx="5832648" cy="3602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29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Rapidly changing economic environment</a:t>
            </a:r>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21</a:t>
            </a:fld>
            <a:endParaRPr lang="en-GB" dirty="0"/>
          </a:p>
        </p:txBody>
      </p:sp>
      <p:graphicFrame>
        <p:nvGraphicFramePr>
          <p:cNvPr id="13" name="Diagram 12">
            <a:extLst>
              <a:ext uri="{FF2B5EF4-FFF2-40B4-BE49-F238E27FC236}">
                <a16:creationId xmlns:a16="http://schemas.microsoft.com/office/drawing/2014/main" id="{435B14F1-C17B-2B03-726A-13251B8F6F99}"/>
              </a:ext>
            </a:extLst>
          </p:cNvPr>
          <p:cNvGraphicFramePr/>
          <p:nvPr>
            <p:extLst>
              <p:ext uri="{D42A27DB-BD31-4B8C-83A1-F6EECF244321}">
                <p14:modId xmlns:p14="http://schemas.microsoft.com/office/powerpoint/2010/main" val="2104413788"/>
              </p:ext>
            </p:extLst>
          </p:nvPr>
        </p:nvGraphicFramePr>
        <p:xfrm>
          <a:off x="755576" y="1107593"/>
          <a:ext cx="6408712" cy="353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92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Significant regulatory focus</a:t>
            </a:r>
          </a:p>
        </p:txBody>
      </p:sp>
      <p:sp>
        <p:nvSpPr>
          <p:cNvPr id="3" name="Content Placeholder 2"/>
          <p:cNvSpPr>
            <a:spLocks noGrp="1"/>
          </p:cNvSpPr>
          <p:nvPr>
            <p:ph sz="half" idx="1"/>
          </p:nvPr>
        </p:nvSpPr>
        <p:spPr>
          <a:xfrm>
            <a:off x="395287" y="1168003"/>
            <a:ext cx="8208386" cy="3579331"/>
          </a:xfrm>
        </p:spPr>
        <p:txBody>
          <a:bodyPr/>
          <a:lstStyle/>
          <a:p>
            <a:pPr marL="0" indent="0" fontAlgn="t">
              <a:buClr>
                <a:srgbClr val="4096B8"/>
              </a:buClr>
              <a:buNone/>
            </a:pPr>
            <a:endParaRPr lang="en-GB" sz="1350" i="1" dirty="0"/>
          </a:p>
          <a:p>
            <a:pPr marL="0" indent="0">
              <a:buNone/>
            </a:pPr>
            <a:endParaRPr lang="en-GB" sz="1350" dirty="0"/>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22</a:t>
            </a:fld>
            <a:endParaRPr lang="en-GB" dirty="0"/>
          </a:p>
        </p:txBody>
      </p:sp>
      <p:graphicFrame>
        <p:nvGraphicFramePr>
          <p:cNvPr id="4" name="Diagram 3">
            <a:extLst>
              <a:ext uri="{FF2B5EF4-FFF2-40B4-BE49-F238E27FC236}">
                <a16:creationId xmlns:a16="http://schemas.microsoft.com/office/drawing/2014/main" id="{74963099-BF8B-C4D9-B2F6-A13A789791D4}"/>
              </a:ext>
            </a:extLst>
          </p:cNvPr>
          <p:cNvGraphicFramePr/>
          <p:nvPr>
            <p:extLst>
              <p:ext uri="{D42A27DB-BD31-4B8C-83A1-F6EECF244321}">
                <p14:modId xmlns:p14="http://schemas.microsoft.com/office/powerpoint/2010/main" val="2171537939"/>
              </p:ext>
            </p:extLst>
          </p:nvPr>
        </p:nvGraphicFramePr>
        <p:xfrm>
          <a:off x="683568" y="1059582"/>
          <a:ext cx="6408712"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22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Potential legacy issues</a:t>
            </a:r>
          </a:p>
        </p:txBody>
      </p:sp>
      <p:sp>
        <p:nvSpPr>
          <p:cNvPr id="3" name="Content Placeholder 2"/>
          <p:cNvSpPr>
            <a:spLocks noGrp="1"/>
          </p:cNvSpPr>
          <p:nvPr>
            <p:ph sz="half" idx="1"/>
          </p:nvPr>
        </p:nvSpPr>
        <p:spPr>
          <a:xfrm>
            <a:off x="395287" y="1168003"/>
            <a:ext cx="8208386" cy="3579331"/>
          </a:xfrm>
        </p:spPr>
        <p:txBody>
          <a:bodyPr/>
          <a:lstStyle/>
          <a:p>
            <a:pPr marL="0" indent="0" fontAlgn="t">
              <a:buClr>
                <a:srgbClr val="4096B8"/>
              </a:buClr>
              <a:buNone/>
            </a:pPr>
            <a:endParaRPr lang="en-GB" sz="1350" i="1" dirty="0"/>
          </a:p>
          <a:p>
            <a:pPr marL="0" indent="0">
              <a:buNone/>
            </a:pPr>
            <a:endParaRPr lang="en-GB" sz="1350" dirty="0"/>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23</a:t>
            </a:fld>
            <a:endParaRPr lang="en-GB" dirty="0"/>
          </a:p>
        </p:txBody>
      </p:sp>
      <p:graphicFrame>
        <p:nvGraphicFramePr>
          <p:cNvPr id="4" name="Diagram 3">
            <a:extLst>
              <a:ext uri="{FF2B5EF4-FFF2-40B4-BE49-F238E27FC236}">
                <a16:creationId xmlns:a16="http://schemas.microsoft.com/office/drawing/2014/main" id="{74963099-BF8B-C4D9-B2F6-A13A789791D4}"/>
              </a:ext>
            </a:extLst>
          </p:cNvPr>
          <p:cNvGraphicFramePr/>
          <p:nvPr>
            <p:extLst>
              <p:ext uri="{D42A27DB-BD31-4B8C-83A1-F6EECF244321}">
                <p14:modId xmlns:p14="http://schemas.microsoft.com/office/powerpoint/2010/main" val="581090161"/>
              </p:ext>
            </p:extLst>
          </p:nvPr>
        </p:nvGraphicFramePr>
        <p:xfrm>
          <a:off x="540326" y="1059582"/>
          <a:ext cx="6767977"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229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 - Career-long learning</a:t>
            </a:r>
          </a:p>
        </p:txBody>
      </p:sp>
      <p:sp>
        <p:nvSpPr>
          <p:cNvPr id="3" name="Content Placeholder 2"/>
          <p:cNvSpPr>
            <a:spLocks noGrp="1"/>
          </p:cNvSpPr>
          <p:nvPr>
            <p:ph sz="half" idx="1"/>
          </p:nvPr>
        </p:nvSpPr>
        <p:spPr>
          <a:xfrm>
            <a:off x="395287" y="1168003"/>
            <a:ext cx="8208386" cy="3579331"/>
          </a:xfrm>
        </p:spPr>
        <p:txBody>
          <a:bodyPr/>
          <a:lstStyle/>
          <a:p>
            <a:pPr marL="0" indent="0" fontAlgn="t">
              <a:buClr>
                <a:srgbClr val="4096B8"/>
              </a:buClr>
              <a:buNone/>
            </a:pPr>
            <a:endParaRPr lang="en-GB" sz="1350" i="1" dirty="0"/>
          </a:p>
          <a:p>
            <a:pPr marL="0" indent="0">
              <a:buNone/>
            </a:pPr>
            <a:endParaRPr lang="en-GB" sz="1350" dirty="0"/>
          </a:p>
        </p:txBody>
      </p:sp>
      <p:sp>
        <p:nvSpPr>
          <p:cNvPr id="5" name="Date Placeholder 4"/>
          <p:cNvSpPr>
            <a:spLocks noGrp="1"/>
          </p:cNvSpPr>
          <p:nvPr>
            <p:ph type="dt" sz="half" idx="10"/>
          </p:nvPr>
        </p:nvSpPr>
        <p:spPr/>
        <p:txBody>
          <a:bodyPr/>
          <a:lstStyle/>
          <a:p>
            <a:fld id="{D61A727E-B859-494B-9C10-3BAA998F8E13}" type="datetime4">
              <a:rPr lang="en-GB" smtClean="0">
                <a:solidFill>
                  <a:srgbClr val="3F4548"/>
                </a:solidFill>
              </a:rPr>
              <a:t>20 January 2023</a:t>
            </a:fld>
            <a:endParaRPr lang="en-GB" dirty="0">
              <a:solidFill>
                <a:srgbClr val="3F4548"/>
              </a:solidFill>
            </a:endParaRPr>
          </a:p>
        </p:txBody>
      </p:sp>
      <p:sp>
        <p:nvSpPr>
          <p:cNvPr id="6" name="Slide Number Placeholder 5"/>
          <p:cNvSpPr>
            <a:spLocks noGrp="1"/>
          </p:cNvSpPr>
          <p:nvPr>
            <p:ph type="sldNum" sz="quarter" idx="12"/>
          </p:nvPr>
        </p:nvSpPr>
        <p:spPr/>
        <p:txBody>
          <a:bodyPr/>
          <a:lstStyle/>
          <a:p>
            <a:fld id="{375E1C19-A04E-4390-A400-023E4FCB19F2}" type="slidenum">
              <a:rPr lang="en-GB" smtClean="0"/>
              <a:pPr/>
              <a:t>24</a:t>
            </a:fld>
            <a:endParaRPr lang="en-GB" dirty="0"/>
          </a:p>
        </p:txBody>
      </p:sp>
      <p:graphicFrame>
        <p:nvGraphicFramePr>
          <p:cNvPr id="4" name="Diagram 3">
            <a:extLst>
              <a:ext uri="{FF2B5EF4-FFF2-40B4-BE49-F238E27FC236}">
                <a16:creationId xmlns:a16="http://schemas.microsoft.com/office/drawing/2014/main" id="{74963099-BF8B-C4D9-B2F6-A13A789791D4}"/>
              </a:ext>
            </a:extLst>
          </p:cNvPr>
          <p:cNvGraphicFramePr/>
          <p:nvPr>
            <p:extLst>
              <p:ext uri="{D42A27DB-BD31-4B8C-83A1-F6EECF244321}">
                <p14:modId xmlns:p14="http://schemas.microsoft.com/office/powerpoint/2010/main" val="2824593600"/>
              </p:ext>
            </p:extLst>
          </p:nvPr>
        </p:nvGraphicFramePr>
        <p:xfrm>
          <a:off x="540326" y="1059582"/>
          <a:ext cx="6767977"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06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4</a:t>
            </a:r>
          </a:p>
        </p:txBody>
      </p:sp>
      <p:sp>
        <p:nvSpPr>
          <p:cNvPr id="3" name="Subtitle 2"/>
          <p:cNvSpPr>
            <a:spLocks noGrp="1"/>
          </p:cNvSpPr>
          <p:nvPr>
            <p:ph type="subTitle" idx="1"/>
          </p:nvPr>
        </p:nvSpPr>
        <p:spPr>
          <a:xfrm>
            <a:off x="395292" y="2085975"/>
            <a:ext cx="7417068" cy="755805"/>
          </a:xfrm>
        </p:spPr>
        <p:txBody>
          <a:bodyPr/>
          <a:lstStyle/>
          <a:p>
            <a:r>
              <a:rPr lang="en-GB" dirty="0"/>
              <a:t>What level of involvement do you think actuaries will have in this product in 5 years time?</a:t>
            </a:r>
          </a:p>
        </p:txBody>
      </p:sp>
    </p:spTree>
    <p:extLst>
      <p:ext uri="{BB962C8B-B14F-4D97-AF65-F5344CB8AC3E}">
        <p14:creationId xmlns:p14="http://schemas.microsoft.com/office/powerpoint/2010/main" val="40549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Going forward</a:t>
            </a:r>
          </a:p>
        </p:txBody>
      </p:sp>
      <p:sp>
        <p:nvSpPr>
          <p:cNvPr id="3" name="Date Placeholder 2"/>
          <p:cNvSpPr>
            <a:spLocks noGrp="1"/>
          </p:cNvSpPr>
          <p:nvPr>
            <p:ph type="dt" sz="half" idx="10"/>
          </p:nvPr>
        </p:nvSpPr>
        <p:spPr/>
        <p:txBody>
          <a:bodyPr/>
          <a:lstStyle/>
          <a:p>
            <a:pPr fontAlgn="base">
              <a:spcBef>
                <a:spcPct val="0"/>
              </a:spcBef>
              <a:spcAft>
                <a:spcPct val="0"/>
              </a:spcAft>
            </a:pPr>
            <a:fld id="{5743E887-12C5-44C9-9F24-D16372B3DD45}" type="datetime4">
              <a:rPr lang="en-GB" smtClean="0">
                <a:solidFill>
                  <a:srgbClr val="3F4548"/>
                </a:solidFill>
              </a:rPr>
              <a:t>20 January 2023</a:t>
            </a:fld>
            <a:endParaRPr lang="en-GB" dirty="0">
              <a:solidFill>
                <a:srgbClr val="3F4548"/>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26</a:t>
            </a:fld>
            <a:endParaRPr lang="en-GB" dirty="0"/>
          </a:p>
        </p:txBody>
      </p:sp>
      <p:sp>
        <p:nvSpPr>
          <p:cNvPr id="5" name="Content Placeholder 4"/>
          <p:cNvSpPr>
            <a:spLocks noGrp="1"/>
          </p:cNvSpPr>
          <p:nvPr>
            <p:ph idx="1"/>
          </p:nvPr>
        </p:nvSpPr>
        <p:spPr/>
        <p:txBody>
          <a:bodyPr/>
          <a:lstStyle/>
          <a:p>
            <a:endParaRPr lang="en-GB" dirty="0"/>
          </a:p>
          <a:p>
            <a:pPr marL="0" indent="0">
              <a:buNone/>
            </a:pPr>
            <a:endParaRPr lang="en-GB" dirty="0"/>
          </a:p>
        </p:txBody>
      </p:sp>
      <p:graphicFrame>
        <p:nvGraphicFramePr>
          <p:cNvPr id="6" name="Diagram 5"/>
          <p:cNvGraphicFramePr/>
          <p:nvPr>
            <p:extLst>
              <p:ext uri="{D42A27DB-BD31-4B8C-83A1-F6EECF244321}">
                <p14:modId xmlns:p14="http://schemas.microsoft.com/office/powerpoint/2010/main" val="817997996"/>
              </p:ext>
            </p:extLst>
          </p:nvPr>
        </p:nvGraphicFramePr>
        <p:xfrm>
          <a:off x="179512" y="1059582"/>
          <a:ext cx="6984776"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421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3381" y="3003802"/>
            <a:ext cx="8246269" cy="1767302"/>
          </a:xfrm>
        </p:spPr>
        <p:txBody>
          <a:bodyPr/>
          <a:lstStyle/>
          <a:p>
            <a:pPr marL="0" indent="0">
              <a:buNone/>
            </a:pPr>
            <a:r>
              <a:rPr lang="en-GB" sz="900" dirty="0"/>
              <a:t>The views expressed in this presentation are those of the contributors and not necessarily those of the IFoA. The IFoA do not endorse any of the views stated, nor any claims or representations made in this presentation and accept no responsibility or liability to any person for loss or damage suffered as a consequence of their placing reliance upon any view, claim or representation made in this presentation. </a:t>
            </a:r>
            <a:br>
              <a:rPr lang="en-GB" sz="900" dirty="0"/>
            </a:br>
            <a:endParaRPr lang="en-GB" sz="900" dirty="0"/>
          </a:p>
          <a:p>
            <a:pPr marL="0" indent="0">
              <a:buNone/>
            </a:pPr>
            <a:r>
              <a:rPr lang="en-GB" sz="900" dirty="0"/>
              <a:t>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presentation be reproduced without the written permission of the IFoA.</a:t>
            </a:r>
          </a:p>
        </p:txBody>
      </p:sp>
      <p:sp>
        <p:nvSpPr>
          <p:cNvPr id="10" name="Rectangular Callout 9"/>
          <p:cNvSpPr/>
          <p:nvPr/>
        </p:nvSpPr>
        <p:spPr>
          <a:xfrm>
            <a:off x="383382" y="519931"/>
            <a:ext cx="4080607" cy="1296144"/>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7" name="Rectangular Callout 6"/>
          <p:cNvSpPr/>
          <p:nvPr/>
        </p:nvSpPr>
        <p:spPr>
          <a:xfrm>
            <a:off x="4680012" y="519931"/>
            <a:ext cx="4068703" cy="1296144"/>
          </a:xfrm>
          <a:prstGeom prst="wedgeRectCallout">
            <a:avLst>
              <a:gd name="adj1" fmla="val -53799"/>
              <a:gd name="adj2" fmla="val 12758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2" name="Title 1"/>
          <p:cNvSpPr>
            <a:spLocks noGrp="1"/>
          </p:cNvSpPr>
          <p:nvPr>
            <p:ph type="title"/>
          </p:nvPr>
        </p:nvSpPr>
        <p:spPr>
          <a:xfrm>
            <a:off x="571500" y="739380"/>
            <a:ext cx="3730471" cy="857250"/>
          </a:xfrm>
        </p:spPr>
        <p:txBody>
          <a:bodyPr/>
          <a:lstStyle/>
          <a:p>
            <a:pPr algn="ctr"/>
            <a:r>
              <a:rPr lang="en-GB" sz="3600" dirty="0">
                <a:solidFill>
                  <a:schemeClr val="accent2"/>
                </a:solidFill>
              </a:rPr>
              <a:t>Questions</a:t>
            </a:r>
          </a:p>
        </p:txBody>
      </p:sp>
      <p:sp>
        <p:nvSpPr>
          <p:cNvPr id="9" name="Title 1"/>
          <p:cNvSpPr txBox="1">
            <a:spLocks/>
          </p:cNvSpPr>
          <p:nvPr/>
        </p:nvSpPr>
        <p:spPr bwMode="auto">
          <a:xfrm>
            <a:off x="4842030" y="735546"/>
            <a:ext cx="378762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3600" dirty="0">
                <a:solidFill>
                  <a:schemeClr val="bg1"/>
                </a:solidFill>
              </a:rPr>
              <a:t>Comments</a:t>
            </a:r>
          </a:p>
        </p:txBody>
      </p:sp>
    </p:spTree>
    <p:extLst>
      <p:ext uri="{BB962C8B-B14F-4D97-AF65-F5344CB8AC3E}">
        <p14:creationId xmlns:p14="http://schemas.microsoft.com/office/powerpoint/2010/main" val="279259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Thematic Review Programme</a:t>
            </a:r>
          </a:p>
        </p:txBody>
      </p:sp>
      <p:sp>
        <p:nvSpPr>
          <p:cNvPr id="3" name="Subtitle 2"/>
          <p:cNvSpPr>
            <a:spLocks noGrp="1"/>
          </p:cNvSpPr>
          <p:nvPr>
            <p:ph type="subTitle" idx="1"/>
          </p:nvPr>
        </p:nvSpPr>
        <p:spPr/>
        <p:txBody>
          <a:bodyPr/>
          <a:lstStyle/>
          <a:p>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20 January 2023</a:t>
            </a:fld>
            <a:endParaRPr lang="en-GB" dirty="0">
              <a:solidFill>
                <a:prstClr val="white"/>
              </a:solidFill>
            </a:endParaRPr>
          </a:p>
        </p:txBody>
      </p:sp>
    </p:spTree>
    <p:extLst>
      <p:ext uri="{BB962C8B-B14F-4D97-AF65-F5344CB8AC3E}">
        <p14:creationId xmlns:p14="http://schemas.microsoft.com/office/powerpoint/2010/main" val="339225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the Thematic Review programme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6897024"/>
              </p:ext>
            </p:extLst>
          </p:nvPr>
        </p:nvGraphicFramePr>
        <p:xfrm>
          <a:off x="899592" y="1168003"/>
          <a:ext cx="7128792" cy="2915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74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Benefits for Organisations and Members</a:t>
            </a:r>
          </a:p>
        </p:txBody>
      </p:sp>
      <p:sp>
        <p:nvSpPr>
          <p:cNvPr id="5" name="Content Placeholder 4"/>
          <p:cNvSpPr>
            <a:spLocks noGrp="1"/>
          </p:cNvSpPr>
          <p:nvPr>
            <p:ph idx="1"/>
          </p:nvPr>
        </p:nvSpPr>
        <p:spPr/>
        <p:txBody>
          <a:bodyPr/>
          <a:lstStyle/>
          <a:p>
            <a:r>
              <a:rPr lang="en-GB" sz="2000" dirty="0"/>
              <a:t>To benefit from independent objective feedback</a:t>
            </a:r>
          </a:p>
          <a:p>
            <a:r>
              <a:rPr lang="en-GB" sz="2000" dirty="0"/>
              <a:t>To support the IFoA to build a meaningful picture of actuarial work being undertaken in review areas</a:t>
            </a:r>
          </a:p>
          <a:p>
            <a:r>
              <a:rPr lang="en-GB" sz="2000" dirty="0"/>
              <a:t>To help reinforce IFoA’s credibility as a member-led regulator serving the public interest</a:t>
            </a:r>
          </a:p>
          <a:p>
            <a:pPr marL="0" indent="0">
              <a:buNone/>
            </a:pPr>
            <a:endParaRPr lang="en-GB" dirty="0"/>
          </a:p>
        </p:txBody>
      </p:sp>
    </p:spTree>
    <p:extLst>
      <p:ext uri="{BB962C8B-B14F-4D97-AF65-F5344CB8AC3E}">
        <p14:creationId xmlns:p14="http://schemas.microsoft.com/office/powerpoint/2010/main" val="1299549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023D413D-9973-EA2C-F93E-D16A120DE2F2}"/>
              </a:ext>
            </a:extLst>
          </p:cNvPr>
          <p:cNvSpPr/>
          <p:nvPr/>
        </p:nvSpPr>
        <p:spPr>
          <a:xfrm>
            <a:off x="473413" y="3081725"/>
            <a:ext cx="8177314" cy="10524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dirty="0">
              <a:solidFill>
                <a:prstClr val="white"/>
              </a:solidFill>
              <a:latin typeface="Arial"/>
              <a:cs typeface="Arial"/>
            </a:endParaRPr>
          </a:p>
        </p:txBody>
      </p:sp>
      <p:sp>
        <p:nvSpPr>
          <p:cNvPr id="2" name="Title 1"/>
          <p:cNvSpPr>
            <a:spLocks noGrp="1"/>
          </p:cNvSpPr>
          <p:nvPr>
            <p:ph type="title"/>
          </p:nvPr>
        </p:nvSpPr>
        <p:spPr>
          <a:xfrm>
            <a:off x="395289" y="21074"/>
            <a:ext cx="8291512" cy="857250"/>
          </a:xfrm>
        </p:spPr>
        <p:txBody>
          <a:bodyPr/>
          <a:lstStyle/>
          <a:p>
            <a:r>
              <a:rPr lang="en-GB" dirty="0">
                <a:solidFill>
                  <a:srgbClr val="FFC000"/>
                </a:solidFill>
              </a:rPr>
              <a:t>Our work to date</a:t>
            </a:r>
          </a:p>
        </p:txBody>
      </p:sp>
      <p:pic>
        <p:nvPicPr>
          <p:cNvPr id="9" name="Picture 8">
            <a:extLst>
              <a:ext uri="{FF2B5EF4-FFF2-40B4-BE49-F238E27FC236}">
                <a16:creationId xmlns:a16="http://schemas.microsoft.com/office/drawing/2014/main" id="{FA48D379-840A-CA98-640E-85E6D904C9BC}"/>
              </a:ext>
            </a:extLst>
          </p:cNvPr>
          <p:cNvPicPr>
            <a:picLocks noChangeAspect="1"/>
          </p:cNvPicPr>
          <p:nvPr/>
        </p:nvPicPr>
        <p:blipFill>
          <a:blip r:embed="rId3"/>
          <a:stretch>
            <a:fillRect/>
          </a:stretch>
        </p:blipFill>
        <p:spPr>
          <a:xfrm>
            <a:off x="6628640" y="1525525"/>
            <a:ext cx="1929133" cy="1238893"/>
          </a:xfrm>
          <a:prstGeom prst="rect">
            <a:avLst/>
          </a:prstGeom>
        </p:spPr>
      </p:pic>
      <p:pic>
        <p:nvPicPr>
          <p:cNvPr id="12" name="Picture 11">
            <a:extLst>
              <a:ext uri="{FF2B5EF4-FFF2-40B4-BE49-F238E27FC236}">
                <a16:creationId xmlns:a16="http://schemas.microsoft.com/office/drawing/2014/main" id="{E994A81D-FAFC-3CF3-33C8-72DE13F0503E}"/>
              </a:ext>
            </a:extLst>
          </p:cNvPr>
          <p:cNvPicPr>
            <a:picLocks noChangeAspect="1"/>
          </p:cNvPicPr>
          <p:nvPr/>
        </p:nvPicPr>
        <p:blipFill>
          <a:blip r:embed="rId4"/>
          <a:stretch>
            <a:fillRect/>
          </a:stretch>
        </p:blipFill>
        <p:spPr>
          <a:xfrm>
            <a:off x="4571999" y="1525524"/>
            <a:ext cx="1929134" cy="1238894"/>
          </a:xfrm>
          <a:prstGeom prst="rect">
            <a:avLst/>
          </a:prstGeom>
        </p:spPr>
      </p:pic>
      <p:pic>
        <p:nvPicPr>
          <p:cNvPr id="13" name="Picture 12">
            <a:extLst>
              <a:ext uri="{FF2B5EF4-FFF2-40B4-BE49-F238E27FC236}">
                <a16:creationId xmlns:a16="http://schemas.microsoft.com/office/drawing/2014/main" id="{626E9EBC-AA3A-54E8-65D4-48EAB7EB3B4B}"/>
              </a:ext>
            </a:extLst>
          </p:cNvPr>
          <p:cNvPicPr>
            <a:picLocks noChangeAspect="1"/>
          </p:cNvPicPr>
          <p:nvPr/>
        </p:nvPicPr>
        <p:blipFill rotWithShape="1">
          <a:blip r:embed="rId5"/>
          <a:srcRect t="-1" b="54541"/>
          <a:stretch/>
        </p:blipFill>
        <p:spPr>
          <a:xfrm>
            <a:off x="2538490" y="1534584"/>
            <a:ext cx="1906003" cy="1220774"/>
          </a:xfrm>
          <a:prstGeom prst="rect">
            <a:avLst/>
          </a:prstGeom>
        </p:spPr>
      </p:pic>
      <p:pic>
        <p:nvPicPr>
          <p:cNvPr id="14" name="Picture 13">
            <a:extLst>
              <a:ext uri="{FF2B5EF4-FFF2-40B4-BE49-F238E27FC236}">
                <a16:creationId xmlns:a16="http://schemas.microsoft.com/office/drawing/2014/main" id="{C97ED4D4-B87F-53EE-43BA-AB73A1D38BDE}"/>
              </a:ext>
            </a:extLst>
          </p:cNvPr>
          <p:cNvPicPr>
            <a:picLocks noChangeAspect="1"/>
          </p:cNvPicPr>
          <p:nvPr/>
        </p:nvPicPr>
        <p:blipFill rotWithShape="1">
          <a:blip r:embed="rId6"/>
          <a:srcRect t="2149" b="52391"/>
          <a:stretch/>
        </p:blipFill>
        <p:spPr>
          <a:xfrm>
            <a:off x="504979" y="1525840"/>
            <a:ext cx="1906003" cy="1211714"/>
          </a:xfrm>
          <a:prstGeom prst="rect">
            <a:avLst/>
          </a:prstGeom>
        </p:spPr>
      </p:pic>
      <p:sp>
        <p:nvSpPr>
          <p:cNvPr id="15" name="TextBox 14">
            <a:extLst>
              <a:ext uri="{FF2B5EF4-FFF2-40B4-BE49-F238E27FC236}">
                <a16:creationId xmlns:a16="http://schemas.microsoft.com/office/drawing/2014/main" id="{2F4CCEFA-BBD5-9E9B-B47A-AC40F822E8A6}"/>
              </a:ext>
            </a:extLst>
          </p:cNvPr>
          <p:cNvSpPr txBox="1"/>
          <p:nvPr/>
        </p:nvSpPr>
        <p:spPr>
          <a:xfrm>
            <a:off x="6625260" y="1092693"/>
            <a:ext cx="1785919" cy="461665"/>
          </a:xfrm>
          <a:prstGeom prst="rect">
            <a:avLst/>
          </a:prstGeom>
          <a:noFill/>
        </p:spPr>
        <p:txBody>
          <a:bodyPr wrap="square" rtlCol="0">
            <a:spAutoFit/>
          </a:bodyPr>
          <a:lstStyle/>
          <a:p>
            <a:pPr defTabSz="685800" fontAlgn="auto">
              <a:spcBef>
                <a:spcPts val="0"/>
              </a:spcBef>
              <a:spcAft>
                <a:spcPts val="450"/>
              </a:spcAft>
              <a:defRPr/>
            </a:pPr>
            <a:r>
              <a:rPr lang="en-GB" sz="1200" b="1" dirty="0">
                <a:solidFill>
                  <a:srgbClr val="4096B8"/>
                </a:solidFill>
                <a:latin typeface="Arial"/>
                <a:cs typeface="Arial"/>
              </a:rPr>
              <a:t>Funeral plan trusts</a:t>
            </a:r>
            <a:br>
              <a:rPr lang="en-GB" sz="1200" b="1" dirty="0">
                <a:solidFill>
                  <a:srgbClr val="4096B8"/>
                </a:solidFill>
                <a:latin typeface="Arial"/>
                <a:cs typeface="Arial"/>
              </a:rPr>
            </a:br>
            <a:r>
              <a:rPr lang="en-GB" sz="1200" b="1" dirty="0">
                <a:solidFill>
                  <a:srgbClr val="3F4548"/>
                </a:solidFill>
                <a:latin typeface="Arial"/>
                <a:cs typeface="Arial"/>
              </a:rPr>
              <a:t>March 2022</a:t>
            </a:r>
          </a:p>
        </p:txBody>
      </p:sp>
      <p:sp>
        <p:nvSpPr>
          <p:cNvPr id="16" name="TextBox 15">
            <a:extLst>
              <a:ext uri="{FF2B5EF4-FFF2-40B4-BE49-F238E27FC236}">
                <a16:creationId xmlns:a16="http://schemas.microsoft.com/office/drawing/2014/main" id="{A04FD846-3C6D-9A78-BFA4-D61D5C78D8ED}"/>
              </a:ext>
            </a:extLst>
          </p:cNvPr>
          <p:cNvSpPr txBox="1"/>
          <p:nvPr/>
        </p:nvSpPr>
        <p:spPr>
          <a:xfrm>
            <a:off x="4543974" y="1098037"/>
            <a:ext cx="1785919" cy="461665"/>
          </a:xfrm>
          <a:prstGeom prst="rect">
            <a:avLst/>
          </a:prstGeom>
          <a:noFill/>
        </p:spPr>
        <p:txBody>
          <a:bodyPr wrap="square" rtlCol="0">
            <a:spAutoFit/>
          </a:bodyPr>
          <a:lstStyle/>
          <a:p>
            <a:pPr defTabSz="685800" fontAlgn="auto">
              <a:spcBef>
                <a:spcPts val="0"/>
              </a:spcBef>
              <a:spcAft>
                <a:spcPts val="450"/>
              </a:spcAft>
              <a:defRPr/>
            </a:pPr>
            <a:r>
              <a:rPr lang="en-GB" sz="1200" b="1" dirty="0">
                <a:solidFill>
                  <a:srgbClr val="4096B8"/>
                </a:solidFill>
                <a:latin typeface="Arial"/>
                <a:cs typeface="Arial"/>
              </a:rPr>
              <a:t>Climate-related risk</a:t>
            </a:r>
            <a:br>
              <a:rPr lang="en-GB" sz="1200" b="1" dirty="0">
                <a:solidFill>
                  <a:srgbClr val="4096B8"/>
                </a:solidFill>
                <a:latin typeface="Arial"/>
                <a:cs typeface="Arial"/>
              </a:rPr>
            </a:br>
            <a:r>
              <a:rPr lang="en-GB" sz="1200" b="1" dirty="0">
                <a:solidFill>
                  <a:srgbClr val="3F4548"/>
                </a:solidFill>
                <a:latin typeface="Arial"/>
                <a:cs typeface="Arial"/>
              </a:rPr>
              <a:t>November 2021</a:t>
            </a:r>
          </a:p>
        </p:txBody>
      </p:sp>
      <p:sp>
        <p:nvSpPr>
          <p:cNvPr id="17" name="TextBox 16">
            <a:extLst>
              <a:ext uri="{FF2B5EF4-FFF2-40B4-BE49-F238E27FC236}">
                <a16:creationId xmlns:a16="http://schemas.microsoft.com/office/drawing/2014/main" id="{0F5D0E5D-F7B6-3658-60E0-DFB10FFB64B4}"/>
              </a:ext>
            </a:extLst>
          </p:cNvPr>
          <p:cNvSpPr txBox="1"/>
          <p:nvPr/>
        </p:nvSpPr>
        <p:spPr>
          <a:xfrm>
            <a:off x="2515362" y="1092693"/>
            <a:ext cx="2085002" cy="461665"/>
          </a:xfrm>
          <a:prstGeom prst="rect">
            <a:avLst/>
          </a:prstGeom>
          <a:noFill/>
        </p:spPr>
        <p:txBody>
          <a:bodyPr wrap="square" rtlCol="0">
            <a:spAutoFit/>
          </a:bodyPr>
          <a:lstStyle/>
          <a:p>
            <a:pPr defTabSz="685800" fontAlgn="auto">
              <a:spcBef>
                <a:spcPts val="0"/>
              </a:spcBef>
              <a:spcAft>
                <a:spcPts val="450"/>
              </a:spcAft>
              <a:defRPr/>
            </a:pPr>
            <a:r>
              <a:rPr lang="en-GB" sz="1200" b="1" dirty="0">
                <a:solidFill>
                  <a:srgbClr val="4096B8"/>
                </a:solidFill>
                <a:latin typeface="Arial"/>
                <a:cs typeface="Arial"/>
              </a:rPr>
              <a:t>General Insurance pricing</a:t>
            </a:r>
            <a:br>
              <a:rPr lang="en-GB" sz="1200" b="1" dirty="0">
                <a:solidFill>
                  <a:srgbClr val="4096B8"/>
                </a:solidFill>
                <a:latin typeface="Arial"/>
                <a:cs typeface="Arial"/>
              </a:rPr>
            </a:br>
            <a:r>
              <a:rPr lang="en-GB" sz="1200" b="1" dirty="0">
                <a:solidFill>
                  <a:srgbClr val="3F4548"/>
                </a:solidFill>
                <a:latin typeface="Arial"/>
                <a:cs typeface="Arial"/>
              </a:rPr>
              <a:t>June 2021</a:t>
            </a:r>
          </a:p>
        </p:txBody>
      </p:sp>
      <p:sp>
        <p:nvSpPr>
          <p:cNvPr id="18" name="TextBox 17">
            <a:extLst>
              <a:ext uri="{FF2B5EF4-FFF2-40B4-BE49-F238E27FC236}">
                <a16:creationId xmlns:a16="http://schemas.microsoft.com/office/drawing/2014/main" id="{9B067BBF-F68C-A4BC-A48B-1DD916CE1763}"/>
              </a:ext>
            </a:extLst>
          </p:cNvPr>
          <p:cNvSpPr txBox="1"/>
          <p:nvPr/>
        </p:nvSpPr>
        <p:spPr>
          <a:xfrm>
            <a:off x="453488" y="1090191"/>
            <a:ext cx="2085002" cy="461665"/>
          </a:xfrm>
          <a:prstGeom prst="rect">
            <a:avLst/>
          </a:prstGeom>
          <a:noFill/>
        </p:spPr>
        <p:txBody>
          <a:bodyPr wrap="square" rtlCol="0">
            <a:spAutoFit/>
          </a:bodyPr>
          <a:lstStyle/>
          <a:p>
            <a:pPr defTabSz="685800" fontAlgn="auto">
              <a:spcBef>
                <a:spcPts val="0"/>
              </a:spcBef>
              <a:spcAft>
                <a:spcPts val="450"/>
              </a:spcAft>
              <a:defRPr/>
            </a:pPr>
            <a:r>
              <a:rPr lang="en-GB" sz="1200" b="1" dirty="0">
                <a:solidFill>
                  <a:srgbClr val="4096B8"/>
                </a:solidFill>
                <a:latin typeface="Arial"/>
                <a:cs typeface="Arial"/>
              </a:rPr>
              <a:t>Pensions actuarial factors</a:t>
            </a:r>
            <a:br>
              <a:rPr lang="en-GB" sz="1200" b="1" dirty="0">
                <a:solidFill>
                  <a:srgbClr val="4096B8"/>
                </a:solidFill>
                <a:latin typeface="Arial"/>
                <a:cs typeface="Arial"/>
              </a:rPr>
            </a:br>
            <a:r>
              <a:rPr lang="en-GB" sz="1200" b="1" dirty="0">
                <a:solidFill>
                  <a:srgbClr val="3F4548"/>
                </a:solidFill>
                <a:latin typeface="Arial"/>
                <a:cs typeface="Arial"/>
              </a:rPr>
              <a:t>December 2020</a:t>
            </a:r>
          </a:p>
        </p:txBody>
      </p:sp>
      <p:grpSp>
        <p:nvGrpSpPr>
          <p:cNvPr id="4" name="Group 3">
            <a:extLst>
              <a:ext uri="{FF2B5EF4-FFF2-40B4-BE49-F238E27FC236}">
                <a16:creationId xmlns:a16="http://schemas.microsoft.com/office/drawing/2014/main" id="{883F987C-5F11-D439-D7C2-F798D87788DE}"/>
              </a:ext>
            </a:extLst>
          </p:cNvPr>
          <p:cNvGrpSpPr/>
          <p:nvPr/>
        </p:nvGrpSpPr>
        <p:grpSpPr>
          <a:xfrm>
            <a:off x="504979" y="3165940"/>
            <a:ext cx="8243735" cy="912424"/>
            <a:chOff x="437743" y="4729667"/>
            <a:chExt cx="9145581" cy="792897"/>
          </a:xfrm>
        </p:grpSpPr>
        <p:sp>
          <p:nvSpPr>
            <p:cNvPr id="10" name="TextBox 9">
              <a:extLst>
                <a:ext uri="{FF2B5EF4-FFF2-40B4-BE49-F238E27FC236}">
                  <a16:creationId xmlns:a16="http://schemas.microsoft.com/office/drawing/2014/main" id="{5F35DB43-68B3-3083-FE77-A56CE34FA3A3}"/>
                </a:ext>
              </a:extLst>
            </p:cNvPr>
            <p:cNvSpPr txBox="1"/>
            <p:nvPr/>
          </p:nvSpPr>
          <p:spPr>
            <a:xfrm>
              <a:off x="437743" y="4729667"/>
              <a:ext cx="6852802" cy="260772"/>
            </a:xfrm>
            <a:prstGeom prst="rect">
              <a:avLst/>
            </a:prstGeom>
            <a:noFill/>
          </p:spPr>
          <p:txBody>
            <a:bodyPr wrap="square" rtlCol="0">
              <a:spAutoFit/>
            </a:bodyPr>
            <a:lstStyle/>
            <a:p>
              <a:pPr defTabSz="685800" fontAlgn="auto">
                <a:spcBef>
                  <a:spcPts val="0"/>
                </a:spcBef>
                <a:spcAft>
                  <a:spcPts val="450"/>
                </a:spcAft>
                <a:defRPr/>
              </a:pPr>
              <a:r>
                <a:rPr lang="en-GB" sz="1350" b="1" dirty="0">
                  <a:solidFill>
                    <a:srgbClr val="4096B8"/>
                  </a:solidFill>
                  <a:latin typeface="Arial"/>
                  <a:cs typeface="Arial"/>
                </a:rPr>
                <a:t>In progress</a:t>
              </a:r>
            </a:p>
          </p:txBody>
        </p:sp>
        <p:sp>
          <p:nvSpPr>
            <p:cNvPr id="23" name="TextBox 22">
              <a:hlinkClick r:id="rId7"/>
              <a:extLst>
                <a:ext uri="{FF2B5EF4-FFF2-40B4-BE49-F238E27FC236}">
                  <a16:creationId xmlns:a16="http://schemas.microsoft.com/office/drawing/2014/main" id="{F36145C8-76F0-F9F5-D3B7-E86EC13E4E9A}"/>
                </a:ext>
              </a:extLst>
            </p:cNvPr>
            <p:cNvSpPr txBox="1"/>
            <p:nvPr/>
          </p:nvSpPr>
          <p:spPr>
            <a:xfrm>
              <a:off x="622143" y="5025538"/>
              <a:ext cx="8961181" cy="497026"/>
            </a:xfrm>
            <a:prstGeom prst="rect">
              <a:avLst/>
            </a:prstGeom>
            <a:noFill/>
          </p:spPr>
          <p:txBody>
            <a:bodyPr wrap="square" rtlCol="0">
              <a:spAutoFit/>
            </a:bodyPr>
            <a:lstStyle/>
            <a:p>
              <a:pPr defTabSz="685800" fontAlgn="auto">
                <a:spcBef>
                  <a:spcPts val="0"/>
                </a:spcBef>
                <a:spcAft>
                  <a:spcPts val="450"/>
                </a:spcAft>
                <a:defRPr/>
              </a:pPr>
              <a:r>
                <a:rPr lang="en-GB" sz="1350" b="1" dirty="0">
                  <a:solidFill>
                    <a:prstClr val="black"/>
                  </a:solidFill>
                  <a:latin typeface="Arial" panose="020B0604020202020204" pitchFamily="34" charset="0"/>
                  <a:cs typeface="Arial" panose="020B0604020202020204" pitchFamily="34" charset="0"/>
                </a:rPr>
                <a:t>Corporate pensions advice</a:t>
              </a:r>
              <a:r>
                <a:rPr lang="en-GB" sz="1350" dirty="0">
                  <a:solidFill>
                    <a:prstClr val="black"/>
                  </a:solidFill>
                  <a:latin typeface="Arial" panose="020B0604020202020204" pitchFamily="34" charset="0"/>
                  <a:cs typeface="Arial" panose="020B0604020202020204" pitchFamily="34" charset="0"/>
                </a:rPr>
                <a:t> to sponsors of UK DB schemes relating to valuations and strategy</a:t>
              </a:r>
            </a:p>
            <a:p>
              <a:pPr defTabSz="685800" fontAlgn="auto">
                <a:spcBef>
                  <a:spcPts val="0"/>
                </a:spcBef>
                <a:spcAft>
                  <a:spcPts val="450"/>
                </a:spcAft>
                <a:defRPr/>
              </a:pPr>
              <a:r>
                <a:rPr lang="en-GB" sz="1350" dirty="0">
                  <a:solidFill>
                    <a:prstClr val="black"/>
                  </a:solidFill>
                  <a:latin typeface="Arial" panose="020B0604020202020204" pitchFamily="34" charset="0"/>
                  <a:cs typeface="Arial" panose="020B0604020202020204" pitchFamily="34" charset="0"/>
                </a:rPr>
                <a:t>(report planned for Q2 2023 publication)</a:t>
              </a:r>
              <a:endParaRPr lang="en-GB" sz="1200" dirty="0">
                <a:solidFill>
                  <a:prstClr val="black"/>
                </a:solidFill>
                <a:latin typeface="Arial" panose="020B0604020202020204" pitchFamily="34" charset="0"/>
                <a:cs typeface="Arial" panose="020B0604020202020204" pitchFamily="34" charset="0"/>
              </a:endParaRPr>
            </a:p>
          </p:txBody>
        </p:sp>
      </p:grpSp>
      <p:sp>
        <p:nvSpPr>
          <p:cNvPr id="20" name="Slide Number Placeholder 4">
            <a:extLst>
              <a:ext uri="{FF2B5EF4-FFF2-40B4-BE49-F238E27FC236}">
                <a16:creationId xmlns:a16="http://schemas.microsoft.com/office/drawing/2014/main" id="{EA40C79F-7A8C-DA37-5DCD-1C456BA4277E}"/>
              </a:ext>
            </a:extLst>
          </p:cNvPr>
          <p:cNvSpPr>
            <a:spLocks noGrp="1"/>
          </p:cNvSpPr>
          <p:nvPr>
            <p:ph type="sldNum" sz="quarter" idx="12"/>
          </p:nvPr>
        </p:nvSpPr>
        <p:spPr>
          <a:xfrm>
            <a:off x="8101013" y="4801793"/>
            <a:ext cx="647700" cy="254794"/>
          </a:xfrm>
        </p:spPr>
        <p:txBody>
          <a:bodyPr/>
          <a:lstStyle>
            <a:lvl1pPr>
              <a:defRPr/>
            </a:lvl1pPr>
          </a:lstStyle>
          <a:p>
            <a:pPr defTabSz="685800" fontAlgn="auto">
              <a:spcBef>
                <a:spcPts val="0"/>
              </a:spcBef>
              <a:spcAft>
                <a:spcPts val="0"/>
              </a:spcAft>
            </a:pPr>
            <a:fld id="{CCC5EDD3-CB13-45EB-8A5C-B486875EE4D2}" type="slidenum">
              <a:rPr lang="en-GB">
                <a:latin typeface="Arial"/>
                <a:cs typeface="Arial"/>
              </a:rPr>
              <a:pPr defTabSz="685800" fontAlgn="auto">
                <a:spcBef>
                  <a:spcPts val="0"/>
                </a:spcBef>
                <a:spcAft>
                  <a:spcPts val="0"/>
                </a:spcAft>
              </a:pPr>
              <a:t>6</a:t>
            </a:fld>
            <a:endParaRPr lang="en-GB" dirty="0">
              <a:latin typeface="Arial"/>
              <a:cs typeface="Arial"/>
            </a:endParaRPr>
          </a:p>
        </p:txBody>
      </p:sp>
      <p:sp>
        <p:nvSpPr>
          <p:cNvPr id="3" name="Date Placeholder 3">
            <a:extLst>
              <a:ext uri="{FF2B5EF4-FFF2-40B4-BE49-F238E27FC236}">
                <a16:creationId xmlns:a16="http://schemas.microsoft.com/office/drawing/2014/main" id="{A3BBE613-F3AF-D6A4-9D43-0BA0C5FB306F}"/>
              </a:ext>
            </a:extLst>
          </p:cNvPr>
          <p:cNvSpPr>
            <a:spLocks noGrp="1"/>
          </p:cNvSpPr>
          <p:nvPr>
            <p:ph type="dt" sz="half" idx="10"/>
          </p:nvPr>
        </p:nvSpPr>
        <p:spPr>
          <a:xfrm>
            <a:off x="395289" y="4807744"/>
            <a:ext cx="2016125" cy="248841"/>
          </a:xfrm>
        </p:spPr>
        <p:txBody>
          <a:bodyPr/>
          <a:lstStyle/>
          <a:p>
            <a:pPr defTabSz="685800" fontAlgn="auto">
              <a:spcBef>
                <a:spcPts val="0"/>
              </a:spcBef>
              <a:spcAft>
                <a:spcPts val="0"/>
              </a:spcAft>
              <a:defRPr/>
            </a:pPr>
            <a:endParaRPr lang="en-GB" dirty="0">
              <a:solidFill>
                <a:srgbClr val="3F4548"/>
              </a:solidFill>
              <a:latin typeface="Arial"/>
              <a:cs typeface="Arial"/>
            </a:endParaRPr>
          </a:p>
        </p:txBody>
      </p:sp>
    </p:spTree>
    <p:extLst>
      <p:ext uri="{BB962C8B-B14F-4D97-AF65-F5344CB8AC3E}">
        <p14:creationId xmlns:p14="http://schemas.microsoft.com/office/powerpoint/2010/main" val="3303317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Delegate Poll 1</a:t>
            </a:r>
          </a:p>
        </p:txBody>
      </p:sp>
      <p:sp>
        <p:nvSpPr>
          <p:cNvPr id="3" name="Subtitle 2"/>
          <p:cNvSpPr>
            <a:spLocks noGrp="1"/>
          </p:cNvSpPr>
          <p:nvPr>
            <p:ph type="subTitle" idx="1"/>
          </p:nvPr>
        </p:nvSpPr>
        <p:spPr/>
        <p:txBody>
          <a:bodyPr/>
          <a:lstStyle/>
          <a:p>
            <a:r>
              <a:rPr lang="en-GB" dirty="0"/>
              <a:t>How many of our Thematic Review reports have you read (at least part of, even just the Exec Summary)?</a:t>
            </a:r>
          </a:p>
        </p:txBody>
      </p:sp>
    </p:spTree>
    <p:extLst>
      <p:ext uri="{BB962C8B-B14F-4D97-AF65-F5344CB8AC3E}">
        <p14:creationId xmlns:p14="http://schemas.microsoft.com/office/powerpoint/2010/main" val="330674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activity</a:t>
            </a:r>
          </a:p>
        </p:txBody>
      </p:sp>
      <p:sp>
        <p:nvSpPr>
          <p:cNvPr id="4" name="Date Placeholder 3"/>
          <p:cNvSpPr>
            <a:spLocks noGrp="1"/>
          </p:cNvSpPr>
          <p:nvPr>
            <p:ph type="dt" sz="half" idx="10"/>
          </p:nvPr>
        </p:nvSpPr>
        <p:spPr/>
        <p:txBody>
          <a:bodyPr/>
          <a:lstStyle/>
          <a:p>
            <a:fld id="{BC1242CF-12C1-4411-B532-E91306108269}" type="datetime4">
              <a:rPr lang="en-GB" smtClean="0">
                <a:solidFill>
                  <a:srgbClr val="3F4548"/>
                </a:solidFill>
              </a:rPr>
              <a:pPr/>
              <a:t>20 January 2023</a:t>
            </a:fld>
            <a:endParaRPr lang="en-GB" dirty="0">
              <a:solidFill>
                <a:srgbClr val="3F4548"/>
              </a:solidFill>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8</a:t>
            </a:fld>
            <a:endParaRPr lang="en-GB" dirty="0"/>
          </a:p>
        </p:txBody>
      </p:sp>
      <p:sp>
        <p:nvSpPr>
          <p:cNvPr id="3" name="Content Placeholder 2"/>
          <p:cNvSpPr>
            <a:spLocks noGrp="1"/>
          </p:cNvSpPr>
          <p:nvPr>
            <p:ph idx="1"/>
          </p:nvPr>
        </p:nvSpPr>
        <p:spPr/>
        <p:txBody>
          <a:bodyPr/>
          <a:lstStyle/>
          <a:p>
            <a:pPr marL="0" indent="0">
              <a:buNone/>
            </a:pPr>
            <a:r>
              <a:rPr lang="en-GB" sz="1600" b="1" dirty="0"/>
              <a:t>Future reviews:</a:t>
            </a:r>
          </a:p>
        </p:txBody>
      </p:sp>
      <p:graphicFrame>
        <p:nvGraphicFramePr>
          <p:cNvPr id="6" name="Table 5">
            <a:extLst>
              <a:ext uri="{FF2B5EF4-FFF2-40B4-BE49-F238E27FC236}">
                <a16:creationId xmlns:a16="http://schemas.microsoft.com/office/drawing/2014/main" id="{D9C998BA-2CB5-34E2-9444-3DED0EDB20DB}"/>
              </a:ext>
            </a:extLst>
          </p:cNvPr>
          <p:cNvGraphicFramePr>
            <a:graphicFrameLocks noGrp="1"/>
          </p:cNvGraphicFramePr>
          <p:nvPr>
            <p:extLst>
              <p:ext uri="{D42A27DB-BD31-4B8C-83A1-F6EECF244321}">
                <p14:modId xmlns:p14="http://schemas.microsoft.com/office/powerpoint/2010/main" val="435478097"/>
              </p:ext>
            </p:extLst>
          </p:nvPr>
        </p:nvGraphicFramePr>
        <p:xfrm>
          <a:off x="457196" y="1635645"/>
          <a:ext cx="6923115" cy="2369540"/>
        </p:xfrm>
        <a:graphic>
          <a:graphicData uri="http://schemas.openxmlformats.org/drawingml/2006/table">
            <a:tbl>
              <a:tblPr firstRow="1" bandRow="1">
                <a:tableStyleId>{5C22544A-7EE6-4342-B048-85BDC9FD1C3A}</a:tableStyleId>
              </a:tblPr>
              <a:tblGrid>
                <a:gridCol w="1378500">
                  <a:extLst>
                    <a:ext uri="{9D8B030D-6E8A-4147-A177-3AD203B41FA5}">
                      <a16:colId xmlns:a16="http://schemas.microsoft.com/office/drawing/2014/main" val="20000"/>
                    </a:ext>
                  </a:extLst>
                </a:gridCol>
                <a:gridCol w="4277654">
                  <a:extLst>
                    <a:ext uri="{9D8B030D-6E8A-4147-A177-3AD203B41FA5}">
                      <a16:colId xmlns:a16="http://schemas.microsoft.com/office/drawing/2014/main" val="20001"/>
                    </a:ext>
                  </a:extLst>
                </a:gridCol>
                <a:gridCol w="1266961">
                  <a:extLst>
                    <a:ext uri="{9D8B030D-6E8A-4147-A177-3AD203B41FA5}">
                      <a16:colId xmlns:a16="http://schemas.microsoft.com/office/drawing/2014/main" val="254866892"/>
                    </a:ext>
                  </a:extLst>
                </a:gridCol>
              </a:tblGrid>
              <a:tr h="494072">
                <a:tc>
                  <a:txBody>
                    <a:bodyPr/>
                    <a:lstStyle/>
                    <a:p>
                      <a:pPr algn="ctr"/>
                      <a:r>
                        <a:rPr lang="en-GB" sz="900" dirty="0"/>
                        <a:t> </a:t>
                      </a:r>
                      <a:r>
                        <a:rPr lang="en-GB" sz="1100" dirty="0"/>
                        <a:t>Topic</a:t>
                      </a:r>
                      <a:endParaRPr lang="en-GB" sz="1100" dirty="0">
                        <a:solidFill>
                          <a:schemeClr val="bg2"/>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Brief description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mn-lt"/>
                          <a:ea typeface="+mn-ea"/>
                          <a:cs typeface="+mn-cs"/>
                        </a:rPr>
                        <a:t>Planned Launch</a:t>
                      </a:r>
                    </a:p>
                  </a:txBody>
                  <a:tcPr marL="68580" marR="68580" marT="34290" marB="34290"/>
                </a:tc>
                <a:extLst>
                  <a:ext uri="{0D108BD9-81ED-4DB2-BD59-A6C34878D82A}">
                    <a16:rowId xmlns:a16="http://schemas.microsoft.com/office/drawing/2014/main" val="10000"/>
                  </a:ext>
                </a:extLst>
              </a:tr>
              <a:tr h="419495">
                <a:tc>
                  <a:txBody>
                    <a:bodyPr/>
                    <a:lstStyle/>
                    <a:p>
                      <a:r>
                        <a:rPr lang="en-GB" sz="1200" b="1" dirty="0"/>
                        <a:t>Data Science</a:t>
                      </a:r>
                    </a:p>
                  </a:txBody>
                  <a:tcPr marL="68580" marR="68580" marT="34290" marB="34290"/>
                </a:tc>
                <a:tc>
                  <a:txBody>
                    <a:bodyPr/>
                    <a:lstStyle/>
                    <a:p>
                      <a:pPr marL="0" indent="0" algn="l" defTabSz="914400" rtl="0" eaLnBrk="1" latinLnBrk="0" hangingPunct="1">
                        <a:buClr>
                          <a:schemeClr val="accent1"/>
                        </a:buClr>
                        <a:buFont typeface="Arial" panose="020B0604020202020204" pitchFamily="34" charset="0"/>
                        <a:buNone/>
                      </a:pPr>
                      <a:r>
                        <a:rPr lang="en-GB" sz="1100" kern="1200" dirty="0">
                          <a:solidFill>
                            <a:schemeClr val="dk1"/>
                          </a:solidFill>
                          <a:latin typeface="+mn-lt"/>
                          <a:ea typeface="+mn-ea"/>
                          <a:cs typeface="+mn-cs"/>
                        </a:rPr>
                        <a:t>Use of data science in actuarial work for analysis and modelling in traditional fields and wider domains.</a:t>
                      </a:r>
                    </a:p>
                  </a:txBody>
                  <a:tcPr marL="68580" marR="68580" marT="34290" marB="34290"/>
                </a:tc>
                <a:tc>
                  <a:txBody>
                    <a:bodyPr/>
                    <a:lstStyle/>
                    <a:p>
                      <a:pPr marL="0" indent="0" algn="l" defTabSz="914400" rtl="0" eaLnBrk="1" latinLnBrk="0" hangingPunct="1">
                        <a:buClr>
                          <a:schemeClr val="accent1"/>
                        </a:buClr>
                        <a:buFont typeface="Arial" panose="020B0604020202020204" pitchFamily="34" charset="0"/>
                        <a:buNone/>
                      </a:pPr>
                      <a:r>
                        <a:rPr lang="en-GB" sz="1100" kern="1200" dirty="0">
                          <a:solidFill>
                            <a:schemeClr val="dk1"/>
                          </a:solidFill>
                          <a:latin typeface="+mn-lt"/>
                          <a:ea typeface="+mn-ea"/>
                          <a:cs typeface="+mn-cs"/>
                        </a:rPr>
                        <a:t>Q2 2023</a:t>
                      </a:r>
                    </a:p>
                  </a:txBody>
                  <a:tcPr marL="68580" marR="68580" marT="34290" marB="34290"/>
                </a:tc>
                <a:extLst>
                  <a:ext uri="{0D108BD9-81ED-4DB2-BD59-A6C34878D82A}">
                    <a16:rowId xmlns:a16="http://schemas.microsoft.com/office/drawing/2014/main" val="10001"/>
                  </a:ext>
                </a:extLst>
              </a:tr>
              <a:tr h="419495">
                <a:tc>
                  <a:txBody>
                    <a:bodyPr/>
                    <a:lstStyle/>
                    <a:p>
                      <a:r>
                        <a:rPr lang="en-GB" sz="1200" b="1" dirty="0"/>
                        <a:t>Pensions on divorce</a:t>
                      </a:r>
                    </a:p>
                  </a:txBody>
                  <a:tcPr marL="68580" marR="68580" marT="34290" marB="34290"/>
                </a:tc>
                <a:tc>
                  <a:txBody>
                    <a:bodyPr/>
                    <a:lstStyle/>
                    <a:p>
                      <a:pPr marL="0" indent="0">
                        <a:buClr>
                          <a:schemeClr val="accent1"/>
                        </a:buClr>
                        <a:buFont typeface="Arial" panose="020B0604020202020204" pitchFamily="34" charset="0"/>
                        <a:buNone/>
                      </a:pPr>
                      <a:r>
                        <a:rPr lang="en-GB" sz="1100" dirty="0"/>
                        <a:t>Advice given to individuals to assist with treatment of pensions on divorce.</a:t>
                      </a:r>
                    </a:p>
                  </a:txBody>
                  <a:tcPr marL="68580" marR="68580" marT="34290" marB="34290"/>
                </a:tc>
                <a:tc>
                  <a:txBody>
                    <a:bodyPr/>
                    <a:lstStyle/>
                    <a:p>
                      <a:pPr marL="0" indent="0">
                        <a:buClr>
                          <a:schemeClr val="accent1"/>
                        </a:buClr>
                        <a:buFont typeface="Arial" panose="020B0604020202020204" pitchFamily="34" charset="0"/>
                        <a:buNone/>
                      </a:pPr>
                      <a:r>
                        <a:rPr lang="en-GB" sz="1100" dirty="0"/>
                        <a:t>H2 2023</a:t>
                      </a:r>
                    </a:p>
                  </a:txBody>
                  <a:tcPr marL="68580" marR="68580" marT="34290" marB="34290"/>
                </a:tc>
                <a:extLst>
                  <a:ext uri="{0D108BD9-81ED-4DB2-BD59-A6C34878D82A}">
                    <a16:rowId xmlns:a16="http://schemas.microsoft.com/office/drawing/2014/main" val="10002"/>
                  </a:ext>
                </a:extLst>
              </a:tr>
              <a:tr h="587293">
                <a:tc>
                  <a:txBody>
                    <a:bodyPr/>
                    <a:lstStyle/>
                    <a:p>
                      <a:pPr marL="0" indent="0" algn="l" defTabSz="914400" rtl="0" eaLnBrk="1" latinLnBrk="0" hangingPunct="1">
                        <a:buClr>
                          <a:schemeClr val="accent1"/>
                        </a:buClr>
                        <a:buFont typeface="Arial" panose="020B0604020202020204" pitchFamily="34" charset="0"/>
                        <a:buNone/>
                      </a:pPr>
                      <a:r>
                        <a:rPr lang="en-GB" sz="1200" b="1" kern="1200" dirty="0">
                          <a:solidFill>
                            <a:schemeClr val="dk1"/>
                          </a:solidFill>
                          <a:latin typeface="+mn-lt"/>
                          <a:ea typeface="+mn-ea"/>
                          <a:cs typeface="+mn-cs"/>
                        </a:rPr>
                        <a:t>Cyber risk</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100" kern="1200" dirty="0">
                          <a:solidFill>
                            <a:schemeClr val="dk1"/>
                          </a:solidFill>
                          <a:latin typeface="+mn-lt"/>
                          <a:ea typeface="+mn-ea"/>
                          <a:cs typeface="+mn-cs"/>
                        </a:rPr>
                        <a:t>Treatment and quantification of cyber risk by actuaries, including insurance of risks.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GB" sz="1100" kern="1200" dirty="0">
                          <a:solidFill>
                            <a:schemeClr val="dk1"/>
                          </a:solidFill>
                          <a:latin typeface="+mn-lt"/>
                          <a:ea typeface="+mn-ea"/>
                          <a:cs typeface="+mn-cs"/>
                        </a:rPr>
                        <a:t>2024</a:t>
                      </a:r>
                    </a:p>
                  </a:txBody>
                  <a:tcPr marL="68580" marR="68580" marT="34290" marB="34290"/>
                </a:tc>
                <a:extLst>
                  <a:ext uri="{0D108BD9-81ED-4DB2-BD59-A6C34878D82A}">
                    <a16:rowId xmlns:a16="http://schemas.microsoft.com/office/drawing/2014/main" val="10003"/>
                  </a:ext>
                </a:extLst>
              </a:tr>
              <a:tr h="419495">
                <a:tc>
                  <a:txBody>
                    <a:bodyPr/>
                    <a:lstStyle/>
                    <a:p>
                      <a:r>
                        <a:rPr lang="en-GB" sz="1200" b="1" dirty="0"/>
                        <a:t>Pension scheme design</a:t>
                      </a:r>
                    </a:p>
                  </a:txBody>
                  <a:tcPr marL="68580" marR="68580" marT="34290" marB="34290"/>
                </a:tc>
                <a:tc>
                  <a:txBody>
                    <a:bodyPr/>
                    <a:lstStyle/>
                    <a:p>
                      <a:pPr marL="0" indent="0">
                        <a:buClr>
                          <a:schemeClr val="accent1"/>
                        </a:buClr>
                        <a:buFont typeface="Arial" panose="020B0604020202020204" pitchFamily="34" charset="0"/>
                        <a:buNone/>
                      </a:pPr>
                      <a:r>
                        <a:rPr lang="en-GB" sz="1100" dirty="0"/>
                        <a:t>Advice given to trustees or sponsors on changes to member benefits.</a:t>
                      </a:r>
                    </a:p>
                  </a:txBody>
                  <a:tcPr marL="68580" marR="68580" marT="34290" marB="34290"/>
                </a:tc>
                <a:tc>
                  <a:txBody>
                    <a:bodyPr/>
                    <a:lstStyle/>
                    <a:p>
                      <a:pPr marL="0" indent="0">
                        <a:buClr>
                          <a:schemeClr val="accent1"/>
                        </a:buClr>
                        <a:buFont typeface="Arial" panose="020B0604020202020204" pitchFamily="34" charset="0"/>
                        <a:buNone/>
                      </a:pPr>
                      <a:r>
                        <a:rPr lang="en-GB" sz="1100" dirty="0"/>
                        <a:t>2024</a:t>
                      </a:r>
                    </a:p>
                  </a:txBody>
                  <a:tcPr marL="68580" marR="68580" marT="34290" marB="34290"/>
                </a:tc>
                <a:extLst>
                  <a:ext uri="{0D108BD9-81ED-4DB2-BD59-A6C34878D82A}">
                    <a16:rowId xmlns:a16="http://schemas.microsoft.com/office/drawing/2014/main" val="1119635919"/>
                  </a:ext>
                </a:extLst>
              </a:tr>
            </a:tbl>
          </a:graphicData>
        </a:graphic>
      </p:graphicFrame>
    </p:spTree>
    <p:extLst>
      <p:ext uri="{BB962C8B-B14F-4D97-AF65-F5344CB8AC3E}">
        <p14:creationId xmlns:p14="http://schemas.microsoft.com/office/powerpoint/2010/main" val="234699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Equity release review - Scope and approach</a:t>
            </a:r>
          </a:p>
        </p:txBody>
      </p:sp>
      <p:sp>
        <p:nvSpPr>
          <p:cNvPr id="3" name="Subtitle 2"/>
          <p:cNvSpPr>
            <a:spLocks noGrp="1"/>
          </p:cNvSpPr>
          <p:nvPr>
            <p:ph type="subTitle" idx="1"/>
          </p:nvPr>
        </p:nvSpPr>
        <p:spPr/>
        <p:txBody>
          <a:bodyPr/>
          <a:lstStyle/>
          <a:p>
            <a:endParaRPr lang="en-GB" dirty="0"/>
          </a:p>
        </p:txBody>
      </p:sp>
      <p:sp>
        <p:nvSpPr>
          <p:cNvPr id="4" name="Date Placeholder 3"/>
          <p:cNvSpPr>
            <a:spLocks noGrp="1"/>
          </p:cNvSpPr>
          <p:nvPr>
            <p:ph type="dt" sz="half" idx="2"/>
          </p:nvPr>
        </p:nvSpPr>
        <p:spPr/>
        <p:txBody>
          <a:bodyPr/>
          <a:lstStyle/>
          <a:p>
            <a:fld id="{1744C141-B97D-4979-AB76-E8E6AB76C28B}" type="datetime4">
              <a:rPr lang="en-GB" smtClean="0">
                <a:solidFill>
                  <a:prstClr val="white"/>
                </a:solidFill>
              </a:rPr>
              <a:pPr/>
              <a:t>20 January 2023</a:t>
            </a:fld>
            <a:endParaRPr lang="en-GB" dirty="0">
              <a:solidFill>
                <a:prstClr val="white"/>
              </a:solidFill>
            </a:endParaRPr>
          </a:p>
        </p:txBody>
      </p:sp>
    </p:spTree>
    <p:extLst>
      <p:ext uri="{BB962C8B-B14F-4D97-AF65-F5344CB8AC3E}">
        <p14:creationId xmlns:p14="http://schemas.microsoft.com/office/powerpoint/2010/main" val="4037134521"/>
      </p:ext>
    </p:extLst>
  </p:cSld>
  <p:clrMapOvr>
    <a:masterClrMapping/>
  </p:clrMapOvr>
</p:sld>
</file>

<file path=ppt/theme/theme1.xml><?xml version="1.0" encoding="utf-8"?>
<a:theme xmlns:a="http://schemas.openxmlformats.org/drawingml/2006/main" name="IFOA PowerPoint template 16.9">
  <a:themeElements>
    <a:clrScheme name="IFoA palette">
      <a:dk1>
        <a:sysClr val="windowText" lastClr="000000"/>
      </a:dk1>
      <a:lt1>
        <a:sysClr val="window" lastClr="FFFFFF"/>
      </a:lt1>
      <a:dk2>
        <a:srgbClr val="113458"/>
      </a:dk2>
      <a:lt2>
        <a:srgbClr val="D9AB16"/>
      </a:lt2>
      <a:accent1>
        <a:srgbClr val="4096B8"/>
      </a:accent1>
      <a:accent2>
        <a:srgbClr val="DCDDD9"/>
      </a:accent2>
      <a:accent3>
        <a:srgbClr val="3F4548"/>
      </a:accent3>
      <a:accent4>
        <a:srgbClr val="79A32A"/>
      </a:accent4>
      <a:accent5>
        <a:srgbClr val="7CB3E1"/>
      </a:accent5>
      <a:accent6>
        <a:srgbClr val="8076CF"/>
      </a:accent6>
      <a:hlink>
        <a:srgbClr val="8F4693"/>
      </a:hlink>
      <a:folHlink>
        <a:srgbClr val="70440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IFOA PowerPoint template 14 mid blue">
  <a:themeElements>
    <a:clrScheme name="IFoA palette">
      <a:dk1>
        <a:sysClr val="windowText" lastClr="000000"/>
      </a:dk1>
      <a:lt1>
        <a:sysClr val="window" lastClr="FFFFFF"/>
      </a:lt1>
      <a:dk2>
        <a:srgbClr val="113458"/>
      </a:dk2>
      <a:lt2>
        <a:srgbClr val="D9AB16"/>
      </a:lt2>
      <a:accent1>
        <a:srgbClr val="4096B8"/>
      </a:accent1>
      <a:accent2>
        <a:srgbClr val="DCDDD9"/>
      </a:accent2>
      <a:accent3>
        <a:srgbClr val="3F4548"/>
      </a:accent3>
      <a:accent4>
        <a:srgbClr val="79A32A"/>
      </a:accent4>
      <a:accent5>
        <a:srgbClr val="7CB3E1"/>
      </a:accent5>
      <a:accent6>
        <a:srgbClr val="8076CF"/>
      </a:accent6>
      <a:hlink>
        <a:srgbClr val="8F4693"/>
      </a:hlink>
      <a:folHlink>
        <a:srgbClr val="704404"/>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Branded powerpoint - new style" id="{A1EEF783-45FC-4D2C-AF4C-EFDB0189CA1D}" vid="{D751522A-35C5-4D49-882E-837511351A9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16.9</Template>
  <TotalTime>4739</TotalTime>
  <Words>1403</Words>
  <Application>Microsoft Office PowerPoint</Application>
  <PresentationFormat>On-screen Show (16:9)</PresentationFormat>
  <Paragraphs>187</Paragraphs>
  <Slides>27</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IFOA PowerPoint template 16.9</vt:lpstr>
      <vt:lpstr>IFOA PowerPoint template 14 mid blue</vt:lpstr>
      <vt:lpstr>IFoA Review Team update - Equity release thematic review and future review topics</vt:lpstr>
      <vt:lpstr>What we will cover today</vt:lpstr>
      <vt:lpstr>Thematic Review Programme</vt:lpstr>
      <vt:lpstr>Objectives of the Thematic Review programme</vt:lpstr>
      <vt:lpstr>Benefits for Organisations and Members</vt:lpstr>
      <vt:lpstr>Our work to date</vt:lpstr>
      <vt:lpstr>Delegate Poll 1</vt:lpstr>
      <vt:lpstr>Future activity</vt:lpstr>
      <vt:lpstr>Equity release review - Scope and approach</vt:lpstr>
      <vt:lpstr>Some background on equity release</vt:lpstr>
      <vt:lpstr>Delegate Poll 2</vt:lpstr>
      <vt:lpstr>Published scope – announced December 2020</vt:lpstr>
      <vt:lpstr>Review Scope and Approach</vt:lpstr>
      <vt:lpstr>Submissions</vt:lpstr>
      <vt:lpstr>Report highlights</vt:lpstr>
      <vt:lpstr>Main findings</vt:lpstr>
      <vt:lpstr>Key insights from submitted questionnaires</vt:lpstr>
      <vt:lpstr>Delegate Poll 3</vt:lpstr>
      <vt:lpstr>Finding – High level of actuarial involvement</vt:lpstr>
      <vt:lpstr>Finding – Large potential market for equity release</vt:lpstr>
      <vt:lpstr>Finding - Rapidly changing economic environment</vt:lpstr>
      <vt:lpstr>Finding – Significant regulatory focus</vt:lpstr>
      <vt:lpstr>Finding - Potential legacy issues</vt:lpstr>
      <vt:lpstr>Finding - Career-long learning</vt:lpstr>
      <vt:lpstr>Delegate Poll 4</vt:lpstr>
      <vt:lpstr>Going forward</vt:lpstr>
      <vt:lpstr>Questions</vt:lpstr>
    </vt:vector>
  </TitlesOfParts>
  <Company>IFoA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Rosie Brooks</cp:lastModifiedBy>
  <cp:revision>164</cp:revision>
  <dcterms:created xsi:type="dcterms:W3CDTF">2016-07-04T15:53:51Z</dcterms:created>
  <dcterms:modified xsi:type="dcterms:W3CDTF">2023-01-20T17:02:42Z</dcterms:modified>
</cp:coreProperties>
</file>