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8" r:id="rId5"/>
    <p:sldMasterId id="2147483709" r:id="rId6"/>
    <p:sldMasterId id="2147483725" r:id="rId7"/>
    <p:sldMasterId id="2147483741" r:id="rId8"/>
    <p:sldMasterId id="2147483757" r:id="rId9"/>
    <p:sldMasterId id="2147483773" r:id="rId10"/>
    <p:sldMasterId id="2147483837" r:id="rId11"/>
  </p:sldMasterIdLst>
  <p:notesMasterIdLst>
    <p:notesMasterId r:id="rId46"/>
  </p:notesMasterIdLst>
  <p:sldIdLst>
    <p:sldId id="256" r:id="rId12"/>
    <p:sldId id="422" r:id="rId13"/>
    <p:sldId id="443" r:id="rId14"/>
    <p:sldId id="444" r:id="rId15"/>
    <p:sldId id="445" r:id="rId16"/>
    <p:sldId id="446" r:id="rId17"/>
    <p:sldId id="447" r:id="rId18"/>
    <p:sldId id="448" r:id="rId19"/>
    <p:sldId id="449" r:id="rId20"/>
    <p:sldId id="450" r:id="rId21"/>
    <p:sldId id="451" r:id="rId22"/>
    <p:sldId id="452" r:id="rId23"/>
    <p:sldId id="453" r:id="rId24"/>
    <p:sldId id="454" r:id="rId25"/>
    <p:sldId id="455" r:id="rId26"/>
    <p:sldId id="456" r:id="rId27"/>
    <p:sldId id="457" r:id="rId28"/>
    <p:sldId id="458" r:id="rId29"/>
    <p:sldId id="459" r:id="rId30"/>
    <p:sldId id="460" r:id="rId31"/>
    <p:sldId id="461" r:id="rId32"/>
    <p:sldId id="423" r:id="rId33"/>
    <p:sldId id="424" r:id="rId34"/>
    <p:sldId id="425" r:id="rId35"/>
    <p:sldId id="426" r:id="rId36"/>
    <p:sldId id="427" r:id="rId37"/>
    <p:sldId id="463" r:id="rId38"/>
    <p:sldId id="464" r:id="rId39"/>
    <p:sldId id="465" r:id="rId40"/>
    <p:sldId id="466" r:id="rId41"/>
    <p:sldId id="467" r:id="rId42"/>
    <p:sldId id="468" r:id="rId43"/>
    <p:sldId id="441" r:id="rId44"/>
    <p:sldId id="442" r:id="rId45"/>
  </p:sldIdLst>
  <p:sldSz cx="9906000" cy="6858000" type="A4"/>
  <p:notesSz cx="6810375" cy="99425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52"/>
    <a:srgbClr val="D9AB16"/>
    <a:srgbClr val="8F4693"/>
    <a:srgbClr val="4096B8"/>
    <a:srgbClr val="79A32A"/>
    <a:srgbClr val="FFFFFF"/>
    <a:srgbClr val="2F5079"/>
    <a:srgbClr val="E9458C"/>
    <a:srgbClr val="000000"/>
    <a:srgbClr val="11B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7" autoAdjust="0"/>
    <p:restoredTop sz="90365" autoAdjust="0"/>
  </p:normalViewPr>
  <p:slideViewPr>
    <p:cSldViewPr showGuides="1">
      <p:cViewPr varScale="1">
        <p:scale>
          <a:sx n="92" d="100"/>
          <a:sy n="92" d="100"/>
        </p:scale>
        <p:origin x="-288" y="-108"/>
      </p:cViewPr>
      <p:guideLst>
        <p:guide orient="horz" pos="4247"/>
        <p:guide pos="26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pieterse\Desktop\Illustrate%20proposals%20for%20adjusting%20residual%20margi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girwin\Local%20Settings\Temporary%20Internet%20Files\Content.Outlook\KRM5LGSL\Earned%20premium%20example%20v5%203%20(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yeoh\AppData\Local\Microsoft\Windows\Temporary%20Internet%20Files\Content.Outlook\2A94NCFE\Endowment%201106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c:f>
              <c:strCache>
                <c:ptCount val="1"/>
                <c:pt idx="0">
                  <c:v>Our proposal</c:v>
                </c:pt>
              </c:strCache>
            </c:strRef>
          </c:tx>
          <c:spPr>
            <a:ln w="57150">
              <a:solidFill>
                <a:schemeClr val="bg2"/>
              </a:solidFill>
            </a:ln>
          </c:spPr>
          <c:marker>
            <c:symbol val="none"/>
          </c:marker>
          <c:cat>
            <c:strRef>
              <c:f>Sheet1!$B$3:$K$3</c:f>
              <c:strCache>
                <c:ptCount val="10"/>
                <c:pt idx="0">
                  <c:v>Y1</c:v>
                </c:pt>
                <c:pt idx="1">
                  <c:v>Y2</c:v>
                </c:pt>
                <c:pt idx="2">
                  <c:v>Y3</c:v>
                </c:pt>
                <c:pt idx="3">
                  <c:v>Y4</c:v>
                </c:pt>
                <c:pt idx="4">
                  <c:v>Y5</c:v>
                </c:pt>
                <c:pt idx="5">
                  <c:v>Y6</c:v>
                </c:pt>
                <c:pt idx="6">
                  <c:v>Y7</c:v>
                </c:pt>
                <c:pt idx="7">
                  <c:v>Y8</c:v>
                </c:pt>
                <c:pt idx="8">
                  <c:v>Y9</c:v>
                </c:pt>
                <c:pt idx="9">
                  <c:v>Y10</c:v>
                </c:pt>
              </c:strCache>
            </c:strRef>
          </c:cat>
          <c:val>
            <c:numRef>
              <c:f>Sheet1!$B$4:$K$4</c:f>
              <c:numCache>
                <c:formatCode>General</c:formatCode>
                <c:ptCount val="10"/>
                <c:pt idx="0">
                  <c:v>10</c:v>
                </c:pt>
                <c:pt idx="1">
                  <c:v>10</c:v>
                </c:pt>
                <c:pt idx="2">
                  <c:v>10</c:v>
                </c:pt>
                <c:pt idx="3">
                  <c:v>10</c:v>
                </c:pt>
                <c:pt idx="4">
                  <c:v>10</c:v>
                </c:pt>
                <c:pt idx="5" formatCode="0">
                  <c:v>8</c:v>
                </c:pt>
                <c:pt idx="6" formatCode="0">
                  <c:v>8</c:v>
                </c:pt>
                <c:pt idx="7" formatCode="0">
                  <c:v>8</c:v>
                </c:pt>
                <c:pt idx="8" formatCode="0">
                  <c:v>8</c:v>
                </c:pt>
                <c:pt idx="9">
                  <c:v>8</c:v>
                </c:pt>
              </c:numCache>
            </c:numRef>
          </c:val>
          <c:smooth val="0"/>
        </c:ser>
        <c:ser>
          <c:idx val="1"/>
          <c:order val="1"/>
          <c:tx>
            <c:strRef>
              <c:f>Sheet1!$A$5</c:f>
              <c:strCache>
                <c:ptCount val="1"/>
                <c:pt idx="0">
                  <c:v>Alternative proposal</c:v>
                </c:pt>
              </c:strCache>
            </c:strRef>
          </c:tx>
          <c:spPr>
            <a:ln w="57150">
              <a:solidFill>
                <a:schemeClr val="accent1"/>
              </a:solidFill>
              <a:prstDash val="sysDash"/>
            </a:ln>
          </c:spPr>
          <c:marker>
            <c:symbol val="none"/>
          </c:marker>
          <c:cat>
            <c:strRef>
              <c:f>Sheet1!$B$3:$K$3</c:f>
              <c:strCache>
                <c:ptCount val="10"/>
                <c:pt idx="0">
                  <c:v>Y1</c:v>
                </c:pt>
                <c:pt idx="1">
                  <c:v>Y2</c:v>
                </c:pt>
                <c:pt idx="2">
                  <c:v>Y3</c:v>
                </c:pt>
                <c:pt idx="3">
                  <c:v>Y4</c:v>
                </c:pt>
                <c:pt idx="4">
                  <c:v>Y5</c:v>
                </c:pt>
                <c:pt idx="5">
                  <c:v>Y6</c:v>
                </c:pt>
                <c:pt idx="6">
                  <c:v>Y7</c:v>
                </c:pt>
                <c:pt idx="7">
                  <c:v>Y8</c:v>
                </c:pt>
                <c:pt idx="8">
                  <c:v>Y9</c:v>
                </c:pt>
                <c:pt idx="9">
                  <c:v>Y10</c:v>
                </c:pt>
              </c:strCache>
            </c:strRef>
          </c:cat>
          <c:val>
            <c:numRef>
              <c:f>Sheet1!$B$5:$K$5</c:f>
              <c:numCache>
                <c:formatCode>General</c:formatCode>
                <c:ptCount val="10"/>
                <c:pt idx="0">
                  <c:v>10</c:v>
                </c:pt>
                <c:pt idx="1">
                  <c:v>10</c:v>
                </c:pt>
                <c:pt idx="2">
                  <c:v>10</c:v>
                </c:pt>
                <c:pt idx="3">
                  <c:v>10</c:v>
                </c:pt>
                <c:pt idx="4">
                  <c:v>0</c:v>
                </c:pt>
                <c:pt idx="5">
                  <c:v>10</c:v>
                </c:pt>
                <c:pt idx="6">
                  <c:v>10</c:v>
                </c:pt>
                <c:pt idx="7">
                  <c:v>10</c:v>
                </c:pt>
                <c:pt idx="8">
                  <c:v>10</c:v>
                </c:pt>
                <c:pt idx="9">
                  <c:v>10</c:v>
                </c:pt>
              </c:numCache>
            </c:numRef>
          </c:val>
          <c:smooth val="0"/>
        </c:ser>
        <c:dLbls>
          <c:showLegendKey val="0"/>
          <c:showVal val="0"/>
          <c:showCatName val="0"/>
          <c:showSerName val="0"/>
          <c:showPercent val="0"/>
          <c:showBubbleSize val="0"/>
        </c:dLbls>
        <c:marker val="1"/>
        <c:smooth val="0"/>
        <c:axId val="131245568"/>
        <c:axId val="131247104"/>
      </c:lineChart>
      <c:catAx>
        <c:axId val="131245568"/>
        <c:scaling>
          <c:orientation val="minMax"/>
        </c:scaling>
        <c:delete val="0"/>
        <c:axPos val="b"/>
        <c:majorTickMark val="none"/>
        <c:minorTickMark val="none"/>
        <c:tickLblPos val="nextTo"/>
        <c:txPr>
          <a:bodyPr/>
          <a:lstStyle/>
          <a:p>
            <a:pPr>
              <a:defRPr sz="1600"/>
            </a:pPr>
            <a:endParaRPr lang="en-US"/>
          </a:p>
        </c:txPr>
        <c:crossAx val="131247104"/>
        <c:crosses val="autoZero"/>
        <c:auto val="1"/>
        <c:lblAlgn val="ctr"/>
        <c:lblOffset val="100"/>
        <c:noMultiLvlLbl val="0"/>
      </c:catAx>
      <c:valAx>
        <c:axId val="131247104"/>
        <c:scaling>
          <c:orientation val="minMax"/>
        </c:scaling>
        <c:delete val="1"/>
        <c:axPos val="l"/>
        <c:majorGridlines/>
        <c:title>
          <c:tx>
            <c:rich>
              <a:bodyPr rot="-5400000" vert="horz"/>
              <a:lstStyle/>
              <a:p>
                <a:pPr>
                  <a:defRPr sz="1800" b="0"/>
                </a:pPr>
                <a:r>
                  <a:rPr lang="en-GB" sz="1800" b="0" dirty="0" smtClean="0"/>
                  <a:t>Profit</a:t>
                </a:r>
                <a:r>
                  <a:rPr lang="en-GB" sz="1800" b="0" baseline="0" dirty="0" smtClean="0"/>
                  <a:t> or loss associated with contractual service margin</a:t>
                </a:r>
                <a:endParaRPr lang="en-GB" sz="1800" b="0" dirty="0"/>
              </a:p>
            </c:rich>
          </c:tx>
          <c:layout/>
          <c:overlay val="0"/>
        </c:title>
        <c:numFmt formatCode="General" sourceLinked="1"/>
        <c:majorTickMark val="none"/>
        <c:minorTickMark val="none"/>
        <c:tickLblPos val="none"/>
        <c:crossAx val="131245568"/>
        <c:crosses val="autoZero"/>
        <c:crossBetween val="between"/>
      </c:valAx>
    </c:plotArea>
    <c:plotVisOnly val="1"/>
    <c:dispBlanksAs val="gap"/>
    <c:showDLblsOverMax val="0"/>
  </c:chart>
  <c:spPr>
    <a:ln>
      <a:solidFill>
        <a:schemeClr val="bg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Premiums</a:t>
            </a:r>
            <a:endParaRPr lang="en-US" dirty="0"/>
          </a:p>
        </c:rich>
      </c:tx>
      <c:layout/>
      <c:overlay val="0"/>
    </c:title>
    <c:autoTitleDeleted val="0"/>
    <c:plotArea>
      <c:layout/>
      <c:lineChart>
        <c:grouping val="standard"/>
        <c:varyColors val="0"/>
        <c:ser>
          <c:idx val="0"/>
          <c:order val="0"/>
          <c:tx>
            <c:strRef>
              <c:f>'25 yr term bought at 40 - base'!$E$13</c:f>
              <c:strCache>
                <c:ptCount val="1"/>
                <c:pt idx="0">
                  <c:v>Premiums earned</c:v>
                </c:pt>
              </c:strCache>
            </c:strRef>
          </c:tx>
          <c:spPr>
            <a:ln>
              <a:solidFill>
                <a:schemeClr val="bg2"/>
              </a:solidFill>
            </a:ln>
          </c:spPr>
          <c:marker>
            <c:symbol val="none"/>
          </c:marker>
          <c:cat>
            <c:strRef>
              <c:f>'25 yr term bought at 40 - base'!$B$14:$B$18</c:f>
              <c:strCache>
                <c:ptCount val="5"/>
                <c:pt idx="0">
                  <c:v>40-44</c:v>
                </c:pt>
                <c:pt idx="1">
                  <c:v>45-49</c:v>
                </c:pt>
                <c:pt idx="2">
                  <c:v>50-54</c:v>
                </c:pt>
                <c:pt idx="3">
                  <c:v>55-59</c:v>
                </c:pt>
                <c:pt idx="4">
                  <c:v>60-64</c:v>
                </c:pt>
              </c:strCache>
            </c:strRef>
          </c:cat>
          <c:val>
            <c:numRef>
              <c:f>'25 yr term bought at 40 - base'!$E$14:$E$18</c:f>
              <c:numCache>
                <c:formatCode>_(* #,##0_);_(* \(#,##0\);_(* "-"??_);_(@_)</c:formatCode>
                <c:ptCount val="5"/>
                <c:pt idx="0">
                  <c:v>819.25104772204941</c:v>
                </c:pt>
                <c:pt idx="1">
                  <c:v>1234.2841692578068</c:v>
                </c:pt>
                <c:pt idx="2">
                  <c:v>1859.53765039881</c:v>
                </c:pt>
                <c:pt idx="3">
                  <c:v>2569.960794916858</c:v>
                </c:pt>
                <c:pt idx="4">
                  <c:v>3516.9663377044749</c:v>
                </c:pt>
              </c:numCache>
            </c:numRef>
          </c:val>
          <c:smooth val="0"/>
        </c:ser>
        <c:dLbls>
          <c:showLegendKey val="0"/>
          <c:showVal val="0"/>
          <c:showCatName val="0"/>
          <c:showSerName val="0"/>
          <c:showPercent val="0"/>
          <c:showBubbleSize val="0"/>
        </c:dLbls>
        <c:marker val="1"/>
        <c:smooth val="0"/>
        <c:axId val="131970176"/>
        <c:axId val="131971712"/>
      </c:lineChart>
      <c:catAx>
        <c:axId val="131970176"/>
        <c:scaling>
          <c:orientation val="minMax"/>
        </c:scaling>
        <c:delete val="0"/>
        <c:axPos val="b"/>
        <c:majorTickMark val="out"/>
        <c:minorTickMark val="none"/>
        <c:tickLblPos val="nextTo"/>
        <c:crossAx val="131971712"/>
        <c:crosses val="autoZero"/>
        <c:auto val="1"/>
        <c:lblAlgn val="ctr"/>
        <c:lblOffset val="100"/>
        <c:noMultiLvlLbl val="0"/>
      </c:catAx>
      <c:valAx>
        <c:axId val="131971712"/>
        <c:scaling>
          <c:orientation val="minMax"/>
        </c:scaling>
        <c:delete val="0"/>
        <c:axPos val="l"/>
        <c:majorGridlines/>
        <c:numFmt formatCode="_(* #,##0_);_(* \(#,##0\);_(* &quot;-&quot;??_);_(@_)" sourceLinked="1"/>
        <c:majorTickMark val="out"/>
        <c:minorTickMark val="none"/>
        <c:tickLblPos val="nextTo"/>
        <c:crossAx val="13197017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885645556290851E-2"/>
          <c:y val="2.4336346893729117E-2"/>
          <c:w val="0.92956314646771832"/>
          <c:h val="0.89416447033364255"/>
        </c:manualLayout>
      </c:layout>
      <c:lineChart>
        <c:grouping val="standard"/>
        <c:varyColors val="0"/>
        <c:ser>
          <c:idx val="4"/>
          <c:order val="2"/>
          <c:tx>
            <c:strRef>
              <c:f>'[Endowment 11062013.xlsx]basic'!$A$560</c:f>
              <c:strCache>
                <c:ptCount val="1"/>
                <c:pt idx="0">
                  <c:v>revenue</c:v>
                </c:pt>
              </c:strCache>
            </c:strRef>
          </c:tx>
          <c:spPr>
            <a:ln w="38100">
              <a:solidFill>
                <a:srgbClr val="C00000"/>
              </a:solidFill>
            </a:ln>
          </c:spPr>
          <c:marker>
            <c:symbol val="none"/>
          </c:marker>
          <c:val>
            <c:numRef>
              <c:f>'[Endowment 11062013.xlsx]basic'!$C$560:$AA$560</c:f>
              <c:numCache>
                <c:formatCode>#,##0</c:formatCode>
                <c:ptCount val="25"/>
                <c:pt idx="0">
                  <c:v>1843.1978435739927</c:v>
                </c:pt>
                <c:pt idx="1">
                  <c:v>1902.7070246848293</c:v>
                </c:pt>
                <c:pt idx="2">
                  <c:v>1961.5756571191155</c:v>
                </c:pt>
                <c:pt idx="3">
                  <c:v>2019.1985475939553</c:v>
                </c:pt>
                <c:pt idx="4">
                  <c:v>2074.8851681620845</c:v>
                </c:pt>
                <c:pt idx="5">
                  <c:v>2127.854190009682</c:v>
                </c:pt>
                <c:pt idx="6">
                  <c:v>2174.308965766696</c:v>
                </c:pt>
                <c:pt idx="7">
                  <c:v>2216.0308663271362</c:v>
                </c:pt>
                <c:pt idx="8">
                  <c:v>2251.9602483376257</c:v>
                </c:pt>
                <c:pt idx="9">
                  <c:v>2280.9361483538096</c:v>
                </c:pt>
                <c:pt idx="10">
                  <c:v>2301.6953980359181</c:v>
                </c:pt>
                <c:pt idx="11">
                  <c:v>2283.9079979878566</c:v>
                </c:pt>
                <c:pt idx="12">
                  <c:v>2255.4051938641396</c:v>
                </c:pt>
                <c:pt idx="13">
                  <c:v>2215.0558560784984</c:v>
                </c:pt>
                <c:pt idx="14">
                  <c:v>2161.6668813206443</c:v>
                </c:pt>
                <c:pt idx="15">
                  <c:v>2093.9824244371803</c:v>
                </c:pt>
                <c:pt idx="16">
                  <c:v>2006.2250529315249</c:v>
                </c:pt>
                <c:pt idx="17">
                  <c:v>1902.0278873670966</c:v>
                </c:pt>
                <c:pt idx="18">
                  <c:v>1780.0495697916049</c:v>
                </c:pt>
                <c:pt idx="19">
                  <c:v>1638.8788912661689</c:v>
                </c:pt>
                <c:pt idx="20">
                  <c:v>1477.0272406119552</c:v>
                </c:pt>
                <c:pt idx="21">
                  <c:v>1289.3196331779425</c:v>
                </c:pt>
                <c:pt idx="22">
                  <c:v>1079.3900575094513</c:v>
                </c:pt>
                <c:pt idx="23">
                  <c:v>845.66803357071774</c:v>
                </c:pt>
                <c:pt idx="24">
                  <c:v>586.45301391019837</c:v>
                </c:pt>
              </c:numCache>
            </c:numRef>
          </c:val>
          <c:smooth val="0"/>
        </c:ser>
        <c:ser>
          <c:idx val="5"/>
          <c:order val="3"/>
          <c:tx>
            <c:strRef>
              <c:f>'[Endowment 11062013.xlsx]basic'!$A$561</c:f>
              <c:strCache>
                <c:ptCount val="1"/>
                <c:pt idx="0">
                  <c:v>premiums due</c:v>
                </c:pt>
              </c:strCache>
            </c:strRef>
          </c:tx>
          <c:spPr>
            <a:ln w="38100">
              <a:solidFill>
                <a:schemeClr val="accent3">
                  <a:lumMod val="50000"/>
                </a:schemeClr>
              </a:solidFill>
              <a:prstDash val="dash"/>
            </a:ln>
          </c:spPr>
          <c:marker>
            <c:symbol val="none"/>
          </c:marker>
          <c:val>
            <c:numRef>
              <c:f>'[Endowment 11062013.xlsx]basic'!$C$558:$AA$558</c:f>
              <c:numCache>
                <c:formatCode>#,##0</c:formatCode>
                <c:ptCount val="25"/>
                <c:pt idx="0">
                  <c:v>4000</c:v>
                </c:pt>
                <c:pt idx="1">
                  <c:v>4000</c:v>
                </c:pt>
                <c:pt idx="2">
                  <c:v>4000</c:v>
                </c:pt>
                <c:pt idx="3">
                  <c:v>4000</c:v>
                </c:pt>
                <c:pt idx="4">
                  <c:v>4000</c:v>
                </c:pt>
                <c:pt idx="5">
                  <c:v>4000</c:v>
                </c:pt>
                <c:pt idx="6">
                  <c:v>4000</c:v>
                </c:pt>
                <c:pt idx="7">
                  <c:v>4000</c:v>
                </c:pt>
                <c:pt idx="8">
                  <c:v>4000</c:v>
                </c:pt>
                <c:pt idx="9">
                  <c:v>4000</c:v>
                </c:pt>
                <c:pt idx="10">
                  <c:v>4000</c:v>
                </c:pt>
                <c:pt idx="11">
                  <c:v>4000</c:v>
                </c:pt>
                <c:pt idx="12">
                  <c:v>4000</c:v>
                </c:pt>
                <c:pt idx="13">
                  <c:v>4000</c:v>
                </c:pt>
                <c:pt idx="14">
                  <c:v>4000</c:v>
                </c:pt>
                <c:pt idx="15">
                  <c:v>4000</c:v>
                </c:pt>
                <c:pt idx="16">
                  <c:v>4000</c:v>
                </c:pt>
                <c:pt idx="17">
                  <c:v>4000</c:v>
                </c:pt>
                <c:pt idx="18">
                  <c:v>4000</c:v>
                </c:pt>
                <c:pt idx="19">
                  <c:v>4000</c:v>
                </c:pt>
                <c:pt idx="20">
                  <c:v>4000</c:v>
                </c:pt>
                <c:pt idx="21">
                  <c:v>4000</c:v>
                </c:pt>
                <c:pt idx="22">
                  <c:v>4000</c:v>
                </c:pt>
                <c:pt idx="23">
                  <c:v>4000</c:v>
                </c:pt>
                <c:pt idx="24">
                  <c:v>4000</c:v>
                </c:pt>
              </c:numCache>
            </c:numRef>
          </c:val>
          <c:smooth val="0"/>
        </c:ser>
        <c:ser>
          <c:idx val="6"/>
          <c:order val="4"/>
          <c:tx>
            <c:strRef>
              <c:f>'[Endowment 11062013.xlsx]basic'!$A$560</c:f>
              <c:strCache>
                <c:ptCount val="1"/>
                <c:pt idx="0">
                  <c:v>revenue</c:v>
                </c:pt>
              </c:strCache>
            </c:strRef>
          </c:tx>
          <c:spPr>
            <a:ln w="38100">
              <a:solidFill>
                <a:srgbClr val="C00000"/>
              </a:solidFill>
            </a:ln>
          </c:spPr>
          <c:marker>
            <c:symbol val="none"/>
          </c:marker>
          <c:val>
            <c:numRef>
              <c:f>'[Endowment 11062013.xlsx]basic'!$C$560:$AA$560</c:f>
              <c:numCache>
                <c:formatCode>#,##0</c:formatCode>
                <c:ptCount val="25"/>
                <c:pt idx="0">
                  <c:v>1843.1978435739927</c:v>
                </c:pt>
                <c:pt idx="1">
                  <c:v>1902.7070246848293</c:v>
                </c:pt>
                <c:pt idx="2">
                  <c:v>1961.5756571191155</c:v>
                </c:pt>
                <c:pt idx="3">
                  <c:v>2019.1985475939553</c:v>
                </c:pt>
                <c:pt idx="4">
                  <c:v>2074.8851681620845</c:v>
                </c:pt>
                <c:pt idx="5">
                  <c:v>2127.854190009682</c:v>
                </c:pt>
                <c:pt idx="6">
                  <c:v>2174.308965766696</c:v>
                </c:pt>
                <c:pt idx="7">
                  <c:v>2216.0308663271362</c:v>
                </c:pt>
                <c:pt idx="8">
                  <c:v>2251.9602483376257</c:v>
                </c:pt>
                <c:pt idx="9">
                  <c:v>2280.9361483538096</c:v>
                </c:pt>
                <c:pt idx="10">
                  <c:v>2301.6953980359181</c:v>
                </c:pt>
                <c:pt idx="11">
                  <c:v>2283.9079979878566</c:v>
                </c:pt>
                <c:pt idx="12">
                  <c:v>2255.4051938641396</c:v>
                </c:pt>
                <c:pt idx="13">
                  <c:v>2215.0558560784984</c:v>
                </c:pt>
                <c:pt idx="14">
                  <c:v>2161.6668813206443</c:v>
                </c:pt>
                <c:pt idx="15">
                  <c:v>2093.9824244371803</c:v>
                </c:pt>
                <c:pt idx="16">
                  <c:v>2006.2250529315249</c:v>
                </c:pt>
                <c:pt idx="17">
                  <c:v>1902.0278873670966</c:v>
                </c:pt>
                <c:pt idx="18">
                  <c:v>1780.0495697916049</c:v>
                </c:pt>
                <c:pt idx="19">
                  <c:v>1638.8788912661689</c:v>
                </c:pt>
                <c:pt idx="20">
                  <c:v>1477.0272406119552</c:v>
                </c:pt>
                <c:pt idx="21">
                  <c:v>1289.3196331779425</c:v>
                </c:pt>
                <c:pt idx="22">
                  <c:v>1079.3900575094513</c:v>
                </c:pt>
                <c:pt idx="23">
                  <c:v>845.66803357071774</c:v>
                </c:pt>
                <c:pt idx="24">
                  <c:v>586.45301391019837</c:v>
                </c:pt>
              </c:numCache>
            </c:numRef>
          </c:val>
          <c:smooth val="0"/>
        </c:ser>
        <c:ser>
          <c:idx val="2"/>
          <c:order val="1"/>
          <c:tx>
            <c:strRef>
              <c:f>'[Endowment 11062013.xlsx]basic'!$A$560</c:f>
              <c:strCache>
                <c:ptCount val="1"/>
                <c:pt idx="0">
                  <c:v>revenue</c:v>
                </c:pt>
              </c:strCache>
            </c:strRef>
          </c:tx>
          <c:spPr>
            <a:ln w="38100">
              <a:solidFill>
                <a:srgbClr val="C00000"/>
              </a:solidFill>
            </a:ln>
          </c:spPr>
          <c:marker>
            <c:symbol val="none"/>
          </c:marker>
          <c:val>
            <c:numRef>
              <c:f>'[Endowment 11062013.xlsx]basic'!$C$560:$AA$560</c:f>
              <c:numCache>
                <c:formatCode>#,##0</c:formatCode>
                <c:ptCount val="25"/>
                <c:pt idx="0">
                  <c:v>1843.1978435739927</c:v>
                </c:pt>
                <c:pt idx="1">
                  <c:v>1902.7070246848293</c:v>
                </c:pt>
                <c:pt idx="2">
                  <c:v>1961.5756571191155</c:v>
                </c:pt>
                <c:pt idx="3">
                  <c:v>2019.1985475939553</c:v>
                </c:pt>
                <c:pt idx="4">
                  <c:v>2074.8851681620845</c:v>
                </c:pt>
                <c:pt idx="5">
                  <c:v>2127.854190009682</c:v>
                </c:pt>
                <c:pt idx="6">
                  <c:v>2174.308965766696</c:v>
                </c:pt>
                <c:pt idx="7">
                  <c:v>2216.0308663271362</c:v>
                </c:pt>
                <c:pt idx="8">
                  <c:v>2251.9602483376257</c:v>
                </c:pt>
                <c:pt idx="9">
                  <c:v>2280.9361483538096</c:v>
                </c:pt>
                <c:pt idx="10">
                  <c:v>2301.6953980359181</c:v>
                </c:pt>
                <c:pt idx="11">
                  <c:v>2283.9079979878566</c:v>
                </c:pt>
                <c:pt idx="12">
                  <c:v>2255.4051938641396</c:v>
                </c:pt>
                <c:pt idx="13">
                  <c:v>2215.0558560784984</c:v>
                </c:pt>
                <c:pt idx="14">
                  <c:v>2161.6668813206443</c:v>
                </c:pt>
                <c:pt idx="15">
                  <c:v>2093.9824244371803</c:v>
                </c:pt>
                <c:pt idx="16">
                  <c:v>2006.2250529315249</c:v>
                </c:pt>
                <c:pt idx="17">
                  <c:v>1902.0278873670966</c:v>
                </c:pt>
                <c:pt idx="18">
                  <c:v>1780.0495697916049</c:v>
                </c:pt>
                <c:pt idx="19">
                  <c:v>1638.8788912661689</c:v>
                </c:pt>
                <c:pt idx="20">
                  <c:v>1477.0272406119552</c:v>
                </c:pt>
                <c:pt idx="21">
                  <c:v>1289.3196331779425</c:v>
                </c:pt>
                <c:pt idx="22">
                  <c:v>1079.3900575094513</c:v>
                </c:pt>
                <c:pt idx="23">
                  <c:v>845.66803357071774</c:v>
                </c:pt>
                <c:pt idx="24">
                  <c:v>586.45301391019837</c:v>
                </c:pt>
              </c:numCache>
            </c:numRef>
          </c:val>
          <c:smooth val="0"/>
        </c:ser>
        <c:ser>
          <c:idx val="0"/>
          <c:order val="0"/>
          <c:tx>
            <c:strRef>
              <c:f>'[Endowment 11062013.xlsx]basic'!$A$560</c:f>
              <c:strCache>
                <c:ptCount val="1"/>
                <c:pt idx="0">
                  <c:v>revenue</c:v>
                </c:pt>
              </c:strCache>
            </c:strRef>
          </c:tx>
          <c:spPr>
            <a:ln w="38100">
              <a:solidFill>
                <a:srgbClr val="C00000"/>
              </a:solidFill>
            </a:ln>
          </c:spPr>
          <c:marker>
            <c:symbol val="none"/>
          </c:marker>
          <c:val>
            <c:numRef>
              <c:f>'[Endowment 11062013.xlsx]basic'!$C$560:$AA$560</c:f>
              <c:numCache>
                <c:formatCode>#,##0</c:formatCode>
                <c:ptCount val="25"/>
                <c:pt idx="0">
                  <c:v>1843.1978435739927</c:v>
                </c:pt>
                <c:pt idx="1">
                  <c:v>1902.7070246848293</c:v>
                </c:pt>
                <c:pt idx="2">
                  <c:v>1961.5756571191155</c:v>
                </c:pt>
                <c:pt idx="3">
                  <c:v>2019.1985475939553</c:v>
                </c:pt>
                <c:pt idx="4">
                  <c:v>2074.8851681620845</c:v>
                </c:pt>
                <c:pt idx="5">
                  <c:v>2127.854190009682</c:v>
                </c:pt>
                <c:pt idx="6">
                  <c:v>2174.308965766696</c:v>
                </c:pt>
                <c:pt idx="7">
                  <c:v>2216.0308663271362</c:v>
                </c:pt>
                <c:pt idx="8">
                  <c:v>2251.9602483376257</c:v>
                </c:pt>
                <c:pt idx="9">
                  <c:v>2280.9361483538096</c:v>
                </c:pt>
                <c:pt idx="10">
                  <c:v>2301.6953980359181</c:v>
                </c:pt>
                <c:pt idx="11">
                  <c:v>2283.9079979878566</c:v>
                </c:pt>
                <c:pt idx="12">
                  <c:v>2255.4051938641396</c:v>
                </c:pt>
                <c:pt idx="13">
                  <c:v>2215.0558560784984</c:v>
                </c:pt>
                <c:pt idx="14">
                  <c:v>2161.6668813206443</c:v>
                </c:pt>
                <c:pt idx="15">
                  <c:v>2093.9824244371803</c:v>
                </c:pt>
                <c:pt idx="16">
                  <c:v>2006.2250529315249</c:v>
                </c:pt>
                <c:pt idx="17">
                  <c:v>1902.0278873670966</c:v>
                </c:pt>
                <c:pt idx="18">
                  <c:v>1780.0495697916049</c:v>
                </c:pt>
                <c:pt idx="19">
                  <c:v>1638.8788912661689</c:v>
                </c:pt>
                <c:pt idx="20">
                  <c:v>1477.0272406119552</c:v>
                </c:pt>
                <c:pt idx="21">
                  <c:v>1289.3196331779425</c:v>
                </c:pt>
                <c:pt idx="22">
                  <c:v>1079.3900575094513</c:v>
                </c:pt>
                <c:pt idx="23">
                  <c:v>845.66803357071774</c:v>
                </c:pt>
                <c:pt idx="24">
                  <c:v>586.45301391019837</c:v>
                </c:pt>
              </c:numCache>
            </c:numRef>
          </c:val>
          <c:smooth val="0"/>
        </c:ser>
        <c:dLbls>
          <c:showLegendKey val="0"/>
          <c:showVal val="0"/>
          <c:showCatName val="0"/>
          <c:showSerName val="0"/>
          <c:showPercent val="0"/>
          <c:showBubbleSize val="0"/>
        </c:dLbls>
        <c:marker val="1"/>
        <c:smooth val="0"/>
        <c:axId val="132565632"/>
        <c:axId val="132571520"/>
      </c:lineChart>
      <c:catAx>
        <c:axId val="132565632"/>
        <c:scaling>
          <c:orientation val="minMax"/>
        </c:scaling>
        <c:delete val="0"/>
        <c:axPos val="b"/>
        <c:majorTickMark val="out"/>
        <c:minorTickMark val="none"/>
        <c:tickLblPos val="nextTo"/>
        <c:crossAx val="132571520"/>
        <c:crosses val="autoZero"/>
        <c:auto val="1"/>
        <c:lblAlgn val="ctr"/>
        <c:lblOffset val="100"/>
        <c:noMultiLvlLbl val="0"/>
      </c:catAx>
      <c:valAx>
        <c:axId val="132571520"/>
        <c:scaling>
          <c:orientation val="minMax"/>
        </c:scaling>
        <c:delete val="0"/>
        <c:axPos val="l"/>
        <c:majorGridlines/>
        <c:numFmt formatCode="#,##0" sourceLinked="1"/>
        <c:majorTickMark val="out"/>
        <c:minorTickMark val="none"/>
        <c:tickLblPos val="nextTo"/>
        <c:crossAx val="132565632"/>
        <c:crosses val="autoZero"/>
        <c:crossBetween val="between"/>
      </c:valAx>
    </c:plotArea>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8ACAC-4965-4411-81F6-6DA7AEC07308}"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241923C7-32A9-40CD-B92D-236A948D70F4}">
      <dgm:prSet phldrT="[Text]"/>
      <dgm:spPr/>
      <dgm:t>
        <a:bodyPr/>
        <a:lstStyle/>
        <a:p>
          <a:r>
            <a:rPr lang="en-GB" dirty="0" smtClean="0">
              <a:latin typeface="+mj-lt"/>
            </a:rPr>
            <a:t>IFRS 4 </a:t>
          </a:r>
          <a:r>
            <a:rPr lang="en-GB" i="1" dirty="0" smtClean="0">
              <a:latin typeface="+mj-lt"/>
            </a:rPr>
            <a:t>Insurance Contracts </a:t>
          </a:r>
          <a:r>
            <a:rPr lang="en-GB" dirty="0" smtClean="0">
              <a:latin typeface="+mj-lt"/>
            </a:rPr>
            <a:t>is an interim Standard</a:t>
          </a:r>
          <a:endParaRPr lang="en-GB" dirty="0">
            <a:latin typeface="+mj-lt"/>
          </a:endParaRPr>
        </a:p>
      </dgm:t>
    </dgm:pt>
    <dgm:pt modelId="{0C48DE81-3297-44CE-ABCE-E0E91099B06D}" type="parTrans" cxnId="{79C8EF4A-2D3E-4062-8C05-0A993C0B0182}">
      <dgm:prSet/>
      <dgm:spPr/>
      <dgm:t>
        <a:bodyPr/>
        <a:lstStyle/>
        <a:p>
          <a:endParaRPr lang="en-GB">
            <a:latin typeface="+mj-lt"/>
          </a:endParaRPr>
        </a:p>
      </dgm:t>
    </dgm:pt>
    <dgm:pt modelId="{010C4738-8DB7-42C8-9FB3-6C207FC3D787}" type="sibTrans" cxnId="{79C8EF4A-2D3E-4062-8C05-0A993C0B0182}">
      <dgm:prSet/>
      <dgm:spPr/>
      <dgm:t>
        <a:bodyPr/>
        <a:lstStyle/>
        <a:p>
          <a:endParaRPr lang="en-GB">
            <a:latin typeface="+mj-lt"/>
          </a:endParaRPr>
        </a:p>
      </dgm:t>
    </dgm:pt>
    <dgm:pt modelId="{3671FACF-E8F5-41C5-AA84-CA056403C895}">
      <dgm:prSet custT="1"/>
      <dgm:spPr/>
      <dgm:t>
        <a:bodyPr/>
        <a:lstStyle/>
        <a:p>
          <a:r>
            <a:rPr lang="en-GB" sz="1600" dirty="0" smtClean="0">
              <a:latin typeface="+mj-lt"/>
            </a:rPr>
            <a:t>Permits continuation of a wide variety of accounting models </a:t>
          </a:r>
        </a:p>
      </dgm:t>
    </dgm:pt>
    <dgm:pt modelId="{66688D92-445C-44F2-8340-AFF5887ECE44}" type="parTrans" cxnId="{268D6460-216B-44E1-B9C3-220846400835}">
      <dgm:prSet/>
      <dgm:spPr/>
      <dgm:t>
        <a:bodyPr/>
        <a:lstStyle/>
        <a:p>
          <a:endParaRPr lang="en-GB">
            <a:latin typeface="+mj-lt"/>
          </a:endParaRPr>
        </a:p>
      </dgm:t>
    </dgm:pt>
    <dgm:pt modelId="{DECDF49E-F45A-4D2E-826D-7561C795A9E5}" type="sibTrans" cxnId="{268D6460-216B-44E1-B9C3-220846400835}">
      <dgm:prSet/>
      <dgm:spPr/>
      <dgm:t>
        <a:bodyPr/>
        <a:lstStyle/>
        <a:p>
          <a:endParaRPr lang="en-GB">
            <a:latin typeface="+mj-lt"/>
          </a:endParaRPr>
        </a:p>
      </dgm:t>
    </dgm:pt>
    <dgm:pt modelId="{8F9C5C1F-7A4B-4321-A276-359807B1651A}">
      <dgm:prSet custT="1"/>
      <dgm:spPr/>
      <dgm:t>
        <a:bodyPr/>
        <a:lstStyle/>
        <a:p>
          <a:r>
            <a:rPr lang="en-GB" sz="1600" dirty="0" smtClean="0">
              <a:latin typeface="+mj-lt"/>
            </a:rPr>
            <a:t>Requires disclosures to enhance comparability and to understand reported amounts</a:t>
          </a:r>
        </a:p>
      </dgm:t>
    </dgm:pt>
    <dgm:pt modelId="{1E852EF1-95E8-4965-AD16-1C9FCA979D48}" type="parTrans" cxnId="{4A7393B4-AF32-40AE-81ED-5E78D031B955}">
      <dgm:prSet/>
      <dgm:spPr/>
      <dgm:t>
        <a:bodyPr/>
        <a:lstStyle/>
        <a:p>
          <a:endParaRPr lang="en-GB">
            <a:latin typeface="+mj-lt"/>
          </a:endParaRPr>
        </a:p>
      </dgm:t>
    </dgm:pt>
    <dgm:pt modelId="{7C829C4A-4ADD-4B9E-9ACB-7789F69C4435}" type="sibTrans" cxnId="{4A7393B4-AF32-40AE-81ED-5E78D031B955}">
      <dgm:prSet/>
      <dgm:spPr/>
      <dgm:t>
        <a:bodyPr/>
        <a:lstStyle/>
        <a:p>
          <a:endParaRPr lang="en-GB">
            <a:latin typeface="+mj-lt"/>
          </a:endParaRPr>
        </a:p>
      </dgm:t>
    </dgm:pt>
    <dgm:pt modelId="{D2FD1359-577D-4BCA-A93D-83F6B3C2EDDE}">
      <dgm:prSet/>
      <dgm:spPr/>
      <dgm:t>
        <a:bodyPr/>
        <a:lstStyle/>
        <a:p>
          <a:r>
            <a:rPr lang="en-GB" dirty="0" smtClean="0">
              <a:latin typeface="+mj-lt"/>
            </a:rPr>
            <a:t>We have listened and responded to your concerns</a:t>
          </a:r>
        </a:p>
      </dgm:t>
    </dgm:pt>
    <dgm:pt modelId="{BD68756B-6C72-4240-8B1E-46B04A944A28}" type="parTrans" cxnId="{469C9BBB-5CAD-4291-B1D3-6D32F1787D43}">
      <dgm:prSet/>
      <dgm:spPr/>
      <dgm:t>
        <a:bodyPr/>
        <a:lstStyle/>
        <a:p>
          <a:endParaRPr lang="en-GB">
            <a:latin typeface="+mj-lt"/>
          </a:endParaRPr>
        </a:p>
      </dgm:t>
    </dgm:pt>
    <dgm:pt modelId="{74D3BD44-A9F5-437C-92E3-FAA966267A9A}" type="sibTrans" cxnId="{469C9BBB-5CAD-4291-B1D3-6D32F1787D43}">
      <dgm:prSet/>
      <dgm:spPr/>
      <dgm:t>
        <a:bodyPr/>
        <a:lstStyle/>
        <a:p>
          <a:endParaRPr lang="en-GB">
            <a:latin typeface="+mj-lt"/>
          </a:endParaRPr>
        </a:p>
      </dgm:t>
    </dgm:pt>
    <dgm:pt modelId="{60E338E8-E8E0-4C89-AAA3-4C8E0549369E}">
      <dgm:prSet custT="1"/>
      <dgm:spPr/>
      <dgm:t>
        <a:bodyPr/>
        <a:lstStyle/>
        <a:p>
          <a:r>
            <a:rPr lang="en-GB" sz="1600" dirty="0" smtClean="0">
              <a:latin typeface="+mj-lt"/>
            </a:rPr>
            <a:t>Improves representation of some aspects </a:t>
          </a:r>
        </a:p>
      </dgm:t>
    </dgm:pt>
    <dgm:pt modelId="{6AB1527A-B459-442E-8C38-D95AEA67E445}" type="parTrans" cxnId="{467FD724-F0A5-4133-B013-EC275F056B9A}">
      <dgm:prSet/>
      <dgm:spPr/>
      <dgm:t>
        <a:bodyPr/>
        <a:lstStyle/>
        <a:p>
          <a:endParaRPr lang="en-GB">
            <a:latin typeface="+mj-lt"/>
          </a:endParaRPr>
        </a:p>
      </dgm:t>
    </dgm:pt>
    <dgm:pt modelId="{BEA6E400-4253-4449-B7DA-0E232470A56A}" type="sibTrans" cxnId="{467FD724-F0A5-4133-B013-EC275F056B9A}">
      <dgm:prSet/>
      <dgm:spPr/>
      <dgm:t>
        <a:bodyPr/>
        <a:lstStyle/>
        <a:p>
          <a:endParaRPr lang="en-GB">
            <a:latin typeface="+mj-lt"/>
          </a:endParaRPr>
        </a:p>
      </dgm:t>
    </dgm:pt>
    <dgm:pt modelId="{53053BE8-E44B-49B2-9B10-3440BA08043A}">
      <dgm:prSet custT="1"/>
      <dgm:spPr/>
      <dgm:t>
        <a:bodyPr/>
        <a:lstStyle/>
        <a:p>
          <a:r>
            <a:rPr lang="en-GB" sz="1600" dirty="0" smtClean="0">
              <a:latin typeface="+mj-lt"/>
            </a:rPr>
            <a:t>Introduces practical accommodations to conceptual approaches</a:t>
          </a:r>
        </a:p>
      </dgm:t>
    </dgm:pt>
    <dgm:pt modelId="{92FD2CB0-323E-4A79-9DC5-9C59AF86001A}" type="parTrans" cxnId="{C7FFAAA8-BF72-40CE-B153-EBBB9230AC4F}">
      <dgm:prSet/>
      <dgm:spPr/>
      <dgm:t>
        <a:bodyPr/>
        <a:lstStyle/>
        <a:p>
          <a:endParaRPr lang="en-GB">
            <a:latin typeface="+mj-lt"/>
          </a:endParaRPr>
        </a:p>
      </dgm:t>
    </dgm:pt>
    <dgm:pt modelId="{7CF63F1C-3A2A-4D55-BF96-E8761271C5C5}" type="sibTrans" cxnId="{C7FFAAA8-BF72-40CE-B153-EBBB9230AC4F}">
      <dgm:prSet/>
      <dgm:spPr/>
      <dgm:t>
        <a:bodyPr/>
        <a:lstStyle/>
        <a:p>
          <a:endParaRPr lang="en-GB">
            <a:latin typeface="+mj-lt"/>
          </a:endParaRPr>
        </a:p>
      </dgm:t>
    </dgm:pt>
    <dgm:pt modelId="{740126BE-5E5A-4522-8B07-FDA70C558794}">
      <dgm:prSet/>
      <dgm:spPr/>
      <dgm:t>
        <a:bodyPr/>
        <a:lstStyle/>
        <a:p>
          <a:r>
            <a:rPr lang="en-GB" dirty="0" smtClean="0">
              <a:latin typeface="+mj-lt"/>
            </a:rPr>
            <a:t>Revised Exposure Draft (ED) next step toward final Standard</a:t>
          </a:r>
        </a:p>
      </dgm:t>
    </dgm:pt>
    <dgm:pt modelId="{062FAC11-B610-4BB2-A6B8-4AD7AF693DB4}" type="parTrans" cxnId="{205806D0-0DD5-4C64-8701-025D3DF562C4}">
      <dgm:prSet/>
      <dgm:spPr/>
      <dgm:t>
        <a:bodyPr/>
        <a:lstStyle/>
        <a:p>
          <a:endParaRPr lang="en-GB">
            <a:latin typeface="+mj-lt"/>
          </a:endParaRPr>
        </a:p>
      </dgm:t>
    </dgm:pt>
    <dgm:pt modelId="{6081E29E-DC86-49C0-8D1E-E40DA7495E68}" type="sibTrans" cxnId="{205806D0-0DD5-4C64-8701-025D3DF562C4}">
      <dgm:prSet/>
      <dgm:spPr/>
      <dgm:t>
        <a:bodyPr/>
        <a:lstStyle/>
        <a:p>
          <a:endParaRPr lang="en-GB">
            <a:latin typeface="+mj-lt"/>
          </a:endParaRPr>
        </a:p>
      </dgm:t>
    </dgm:pt>
    <dgm:pt modelId="{F550D2C6-498E-4474-8F9B-0AA9A62F245F}">
      <dgm:prSet custT="1"/>
      <dgm:spPr/>
      <dgm:t>
        <a:bodyPr/>
        <a:lstStyle/>
        <a:p>
          <a:r>
            <a:rPr lang="en-GB" sz="1600" dirty="0" smtClean="0">
              <a:latin typeface="+mj-lt"/>
            </a:rPr>
            <a:t>Provides additional clarification and guidance </a:t>
          </a:r>
        </a:p>
      </dgm:t>
    </dgm:pt>
    <dgm:pt modelId="{9068AC63-5A3E-4CA0-AB10-3BF4F00D996B}" type="parTrans" cxnId="{E67D5668-1EA0-4E2B-8757-50FF89A34448}">
      <dgm:prSet/>
      <dgm:spPr/>
      <dgm:t>
        <a:bodyPr/>
        <a:lstStyle/>
        <a:p>
          <a:endParaRPr lang="en-GB">
            <a:latin typeface="+mj-lt"/>
          </a:endParaRPr>
        </a:p>
      </dgm:t>
    </dgm:pt>
    <dgm:pt modelId="{7CFEFEEE-F47D-45E4-80ED-F283A77C26C7}" type="sibTrans" cxnId="{E67D5668-1EA0-4E2B-8757-50FF89A34448}">
      <dgm:prSet/>
      <dgm:spPr/>
      <dgm:t>
        <a:bodyPr/>
        <a:lstStyle/>
        <a:p>
          <a:endParaRPr lang="en-GB">
            <a:latin typeface="+mj-lt"/>
          </a:endParaRPr>
        </a:p>
      </dgm:t>
    </dgm:pt>
    <dgm:pt modelId="{83F7FD00-3972-455D-A2C3-552DC5DB86B1}">
      <dgm:prSet custT="1"/>
      <dgm:spPr/>
      <dgm:t>
        <a:bodyPr/>
        <a:lstStyle/>
        <a:p>
          <a:r>
            <a:rPr lang="en-GB" sz="1600" dirty="0" smtClean="0">
              <a:latin typeface="+mj-lt"/>
            </a:rPr>
            <a:t>Builds on previous consultations</a:t>
          </a:r>
        </a:p>
      </dgm:t>
    </dgm:pt>
    <dgm:pt modelId="{B70C1A59-1A7F-4AB9-B56E-08FA260D7130}" type="parTrans" cxnId="{5D5CD19F-C3EB-42F6-AEBA-339C66AE2424}">
      <dgm:prSet/>
      <dgm:spPr/>
      <dgm:t>
        <a:bodyPr/>
        <a:lstStyle/>
        <a:p>
          <a:endParaRPr lang="en-GB">
            <a:latin typeface="+mj-lt"/>
          </a:endParaRPr>
        </a:p>
      </dgm:t>
    </dgm:pt>
    <dgm:pt modelId="{B2C9E1F2-F8C0-4C0A-9DF4-C1D15B2290CB}" type="sibTrans" cxnId="{5D5CD19F-C3EB-42F6-AEBA-339C66AE2424}">
      <dgm:prSet/>
      <dgm:spPr/>
      <dgm:t>
        <a:bodyPr/>
        <a:lstStyle/>
        <a:p>
          <a:endParaRPr lang="en-GB">
            <a:latin typeface="+mj-lt"/>
          </a:endParaRPr>
        </a:p>
      </dgm:t>
    </dgm:pt>
    <dgm:pt modelId="{005C51FA-55DE-409B-8B72-20126CE42B82}">
      <dgm:prSet custT="1"/>
      <dgm:spPr/>
      <dgm:t>
        <a:bodyPr/>
        <a:lstStyle/>
        <a:p>
          <a:r>
            <a:rPr lang="en-GB" sz="1600" dirty="0" smtClean="0">
              <a:latin typeface="+mj-lt"/>
            </a:rPr>
            <a:t>Seeks feedback on changes to previous proposals</a:t>
          </a:r>
        </a:p>
      </dgm:t>
    </dgm:pt>
    <dgm:pt modelId="{0DC320C0-5741-490F-BE35-4BCBFD400150}" type="parTrans" cxnId="{570164E6-8449-4227-A042-7D5162FB7B32}">
      <dgm:prSet/>
      <dgm:spPr/>
      <dgm:t>
        <a:bodyPr/>
        <a:lstStyle/>
        <a:p>
          <a:endParaRPr lang="en-GB">
            <a:latin typeface="+mj-lt"/>
          </a:endParaRPr>
        </a:p>
      </dgm:t>
    </dgm:pt>
    <dgm:pt modelId="{77A8A0A3-1619-437D-96B2-08AB285AE3ED}" type="sibTrans" cxnId="{570164E6-8449-4227-A042-7D5162FB7B32}">
      <dgm:prSet/>
      <dgm:spPr/>
      <dgm:t>
        <a:bodyPr/>
        <a:lstStyle/>
        <a:p>
          <a:endParaRPr lang="en-GB">
            <a:latin typeface="+mj-lt"/>
          </a:endParaRPr>
        </a:p>
      </dgm:t>
    </dgm:pt>
    <dgm:pt modelId="{737C4D6C-A04E-4EBE-B824-90C4C0082FDF}">
      <dgm:prSet custT="1"/>
      <dgm:spPr/>
      <dgm:t>
        <a:bodyPr/>
        <a:lstStyle/>
        <a:p>
          <a:r>
            <a:rPr lang="en-GB" sz="1600" dirty="0" smtClean="0">
              <a:latin typeface="+mj-lt"/>
            </a:rPr>
            <a:t>Focuses on operational and reporting complexity of revised proposals</a:t>
          </a:r>
        </a:p>
      </dgm:t>
    </dgm:pt>
    <dgm:pt modelId="{1F4D3A49-82B4-442B-ABC1-C22BDB6822AB}" type="parTrans" cxnId="{154C0D73-91D2-42CE-8D73-2D57D8D07E2A}">
      <dgm:prSet/>
      <dgm:spPr/>
      <dgm:t>
        <a:bodyPr/>
        <a:lstStyle/>
        <a:p>
          <a:endParaRPr lang="en-GB">
            <a:latin typeface="+mj-lt"/>
          </a:endParaRPr>
        </a:p>
      </dgm:t>
    </dgm:pt>
    <dgm:pt modelId="{B61E9F42-0F26-430B-AEC8-E8F76CDDE114}" type="sibTrans" cxnId="{154C0D73-91D2-42CE-8D73-2D57D8D07E2A}">
      <dgm:prSet/>
      <dgm:spPr/>
      <dgm:t>
        <a:bodyPr/>
        <a:lstStyle/>
        <a:p>
          <a:endParaRPr lang="en-GB">
            <a:latin typeface="+mj-lt"/>
          </a:endParaRPr>
        </a:p>
      </dgm:t>
    </dgm:pt>
    <dgm:pt modelId="{67E37669-9E0B-4A32-B685-0A2E1C146A81}">
      <dgm:prSet custT="1"/>
      <dgm:spPr/>
      <dgm:t>
        <a:bodyPr/>
        <a:lstStyle/>
        <a:p>
          <a:endParaRPr lang="en-GB" sz="1600" dirty="0" smtClean="0">
            <a:latin typeface="+mj-lt"/>
          </a:endParaRPr>
        </a:p>
      </dgm:t>
    </dgm:pt>
    <dgm:pt modelId="{766E381B-64B0-4BBC-9A25-F7D315622776}" type="parTrans" cxnId="{F8A95007-14A7-4742-9C99-F56BF9F234DB}">
      <dgm:prSet/>
      <dgm:spPr/>
      <dgm:t>
        <a:bodyPr/>
        <a:lstStyle/>
        <a:p>
          <a:endParaRPr lang="en-GB">
            <a:latin typeface="+mj-lt"/>
          </a:endParaRPr>
        </a:p>
      </dgm:t>
    </dgm:pt>
    <dgm:pt modelId="{D4B58D24-9399-4C79-AEE0-EDB10C3431E9}" type="sibTrans" cxnId="{F8A95007-14A7-4742-9C99-F56BF9F234DB}">
      <dgm:prSet/>
      <dgm:spPr/>
      <dgm:t>
        <a:bodyPr/>
        <a:lstStyle/>
        <a:p>
          <a:endParaRPr lang="en-GB">
            <a:latin typeface="+mj-lt"/>
          </a:endParaRPr>
        </a:p>
      </dgm:t>
    </dgm:pt>
    <dgm:pt modelId="{4B440AE7-BE84-4080-BC5F-FECC345971D7}">
      <dgm:prSet custT="1"/>
      <dgm:spPr/>
      <dgm:t>
        <a:bodyPr/>
        <a:lstStyle/>
        <a:p>
          <a:r>
            <a:rPr lang="en-GB" sz="1600" dirty="0" smtClean="0">
              <a:latin typeface="+mj-lt"/>
            </a:rPr>
            <a:t>Does not facilitate transparency</a:t>
          </a:r>
        </a:p>
      </dgm:t>
    </dgm:pt>
    <dgm:pt modelId="{54848F7A-176A-44DE-B005-30A035EE5A3E}" type="parTrans" cxnId="{4929E80E-0D07-4B88-BA81-1F4D96E12D90}">
      <dgm:prSet/>
      <dgm:spPr/>
      <dgm:t>
        <a:bodyPr/>
        <a:lstStyle/>
        <a:p>
          <a:endParaRPr lang="en-GB">
            <a:latin typeface="+mj-lt"/>
          </a:endParaRPr>
        </a:p>
      </dgm:t>
    </dgm:pt>
    <dgm:pt modelId="{04C74066-06FA-446F-BA7F-351CDED81699}" type="sibTrans" cxnId="{4929E80E-0D07-4B88-BA81-1F4D96E12D90}">
      <dgm:prSet/>
      <dgm:spPr/>
      <dgm:t>
        <a:bodyPr/>
        <a:lstStyle/>
        <a:p>
          <a:endParaRPr lang="en-GB">
            <a:latin typeface="+mj-lt"/>
          </a:endParaRPr>
        </a:p>
      </dgm:t>
    </dgm:pt>
    <dgm:pt modelId="{EED4B1A8-C8C4-46A8-AC91-6F6E2A2BDC86}" type="pres">
      <dgm:prSet presAssocID="{68E8ACAC-4965-4411-81F6-6DA7AEC07308}" presName="Name0" presStyleCnt="0">
        <dgm:presLayoutVars>
          <dgm:dir/>
          <dgm:animLvl val="lvl"/>
          <dgm:resizeHandles/>
        </dgm:presLayoutVars>
      </dgm:prSet>
      <dgm:spPr/>
      <dgm:t>
        <a:bodyPr/>
        <a:lstStyle/>
        <a:p>
          <a:endParaRPr lang="en-GB"/>
        </a:p>
      </dgm:t>
    </dgm:pt>
    <dgm:pt modelId="{158B2FA7-1D08-464D-8E7B-9021BDCA30D7}" type="pres">
      <dgm:prSet presAssocID="{241923C7-32A9-40CD-B92D-236A948D70F4}" presName="linNode" presStyleCnt="0"/>
      <dgm:spPr/>
    </dgm:pt>
    <dgm:pt modelId="{26296680-CB4D-4831-9C04-6B899576FC52}" type="pres">
      <dgm:prSet presAssocID="{241923C7-32A9-40CD-B92D-236A948D70F4}" presName="parentShp" presStyleLbl="node1" presStyleIdx="0" presStyleCnt="3" custLinFactNeighborX="-13799" custLinFactNeighborY="-15">
        <dgm:presLayoutVars>
          <dgm:bulletEnabled val="1"/>
        </dgm:presLayoutVars>
      </dgm:prSet>
      <dgm:spPr/>
      <dgm:t>
        <a:bodyPr/>
        <a:lstStyle/>
        <a:p>
          <a:endParaRPr lang="en-GB"/>
        </a:p>
      </dgm:t>
    </dgm:pt>
    <dgm:pt modelId="{12E3277D-4FE3-49E2-99D4-0330FC585A6B}" type="pres">
      <dgm:prSet presAssocID="{241923C7-32A9-40CD-B92D-236A948D70F4}" presName="childShp" presStyleLbl="bgAccFollowNode1" presStyleIdx="0" presStyleCnt="3" custScaleY="116615">
        <dgm:presLayoutVars>
          <dgm:bulletEnabled val="1"/>
        </dgm:presLayoutVars>
      </dgm:prSet>
      <dgm:spPr/>
      <dgm:t>
        <a:bodyPr/>
        <a:lstStyle/>
        <a:p>
          <a:endParaRPr lang="en-GB"/>
        </a:p>
      </dgm:t>
    </dgm:pt>
    <dgm:pt modelId="{910554A0-38C7-40DA-9E54-53184696AE97}" type="pres">
      <dgm:prSet presAssocID="{010C4738-8DB7-42C8-9FB3-6C207FC3D787}" presName="spacing" presStyleCnt="0"/>
      <dgm:spPr/>
    </dgm:pt>
    <dgm:pt modelId="{3D0269CD-716E-4296-80B5-B52C36717054}" type="pres">
      <dgm:prSet presAssocID="{D2FD1359-577D-4BCA-A93D-83F6B3C2EDDE}" presName="linNode" presStyleCnt="0"/>
      <dgm:spPr/>
    </dgm:pt>
    <dgm:pt modelId="{0D534F91-076B-4E95-A460-11EE867F62FC}" type="pres">
      <dgm:prSet presAssocID="{D2FD1359-577D-4BCA-A93D-83F6B3C2EDDE}" presName="parentShp" presStyleLbl="node1" presStyleIdx="1" presStyleCnt="3">
        <dgm:presLayoutVars>
          <dgm:bulletEnabled val="1"/>
        </dgm:presLayoutVars>
      </dgm:prSet>
      <dgm:spPr/>
      <dgm:t>
        <a:bodyPr/>
        <a:lstStyle/>
        <a:p>
          <a:endParaRPr lang="en-GB"/>
        </a:p>
      </dgm:t>
    </dgm:pt>
    <dgm:pt modelId="{AE094342-4EB1-43E8-BB36-9EC25A423768}" type="pres">
      <dgm:prSet presAssocID="{D2FD1359-577D-4BCA-A93D-83F6B3C2EDDE}" presName="childShp" presStyleLbl="bgAccFollowNode1" presStyleIdx="1" presStyleCnt="3" custScaleX="99432">
        <dgm:presLayoutVars>
          <dgm:bulletEnabled val="1"/>
        </dgm:presLayoutVars>
      </dgm:prSet>
      <dgm:spPr/>
      <dgm:t>
        <a:bodyPr/>
        <a:lstStyle/>
        <a:p>
          <a:endParaRPr lang="en-GB"/>
        </a:p>
      </dgm:t>
    </dgm:pt>
    <dgm:pt modelId="{D6059447-F923-4E22-A91D-092BCCDB5EF1}" type="pres">
      <dgm:prSet presAssocID="{74D3BD44-A9F5-437C-92E3-FAA966267A9A}" presName="spacing" presStyleCnt="0"/>
      <dgm:spPr/>
    </dgm:pt>
    <dgm:pt modelId="{4BAAFC8B-6F0C-4822-9974-355B50B14635}" type="pres">
      <dgm:prSet presAssocID="{740126BE-5E5A-4522-8B07-FDA70C558794}" presName="linNode" presStyleCnt="0"/>
      <dgm:spPr/>
    </dgm:pt>
    <dgm:pt modelId="{8562F4AF-B518-44B4-8611-B8875CCE60B4}" type="pres">
      <dgm:prSet presAssocID="{740126BE-5E5A-4522-8B07-FDA70C558794}" presName="parentShp" presStyleLbl="node1" presStyleIdx="2" presStyleCnt="3">
        <dgm:presLayoutVars>
          <dgm:bulletEnabled val="1"/>
        </dgm:presLayoutVars>
      </dgm:prSet>
      <dgm:spPr/>
      <dgm:t>
        <a:bodyPr/>
        <a:lstStyle/>
        <a:p>
          <a:endParaRPr lang="en-GB"/>
        </a:p>
      </dgm:t>
    </dgm:pt>
    <dgm:pt modelId="{632A12EC-6F94-42D1-809D-6A39EEF55D98}" type="pres">
      <dgm:prSet presAssocID="{740126BE-5E5A-4522-8B07-FDA70C558794}" presName="childShp" presStyleLbl="bgAccFollowNode1" presStyleIdx="2" presStyleCnt="3" custScaleY="120956">
        <dgm:presLayoutVars>
          <dgm:bulletEnabled val="1"/>
        </dgm:presLayoutVars>
      </dgm:prSet>
      <dgm:spPr/>
      <dgm:t>
        <a:bodyPr/>
        <a:lstStyle/>
        <a:p>
          <a:endParaRPr lang="en-GB"/>
        </a:p>
      </dgm:t>
    </dgm:pt>
  </dgm:ptLst>
  <dgm:cxnLst>
    <dgm:cxn modelId="{DAB9F678-02CE-4AE3-87C6-8A896FE1073C}" type="presOf" srcId="{740126BE-5E5A-4522-8B07-FDA70C558794}" destId="{8562F4AF-B518-44B4-8611-B8875CCE60B4}" srcOrd="0" destOrd="0" presId="urn:microsoft.com/office/officeart/2005/8/layout/vList6"/>
    <dgm:cxn modelId="{F8A95007-14A7-4742-9C99-F56BF9F234DB}" srcId="{241923C7-32A9-40CD-B92D-236A948D70F4}" destId="{67E37669-9E0B-4A32-B685-0A2E1C146A81}" srcOrd="3" destOrd="0" parTransId="{766E381B-64B0-4BBC-9A25-F7D315622776}" sibTransId="{D4B58D24-9399-4C79-AEE0-EDB10C3431E9}"/>
    <dgm:cxn modelId="{0A62AFD3-9913-439F-A2F7-F665758CB415}" type="presOf" srcId="{4B440AE7-BE84-4080-BC5F-FECC345971D7}" destId="{12E3277D-4FE3-49E2-99D4-0330FC585A6B}" srcOrd="0" destOrd="2" presId="urn:microsoft.com/office/officeart/2005/8/layout/vList6"/>
    <dgm:cxn modelId="{BD90427C-BBA0-415C-9D24-A942E67D620E}" type="presOf" srcId="{83F7FD00-3972-455D-A2C3-552DC5DB86B1}" destId="{632A12EC-6F94-42D1-809D-6A39EEF55D98}" srcOrd="0" destOrd="0" presId="urn:microsoft.com/office/officeart/2005/8/layout/vList6"/>
    <dgm:cxn modelId="{4AA6658A-1665-409D-B2E1-8DFF53E3C8B4}" type="presOf" srcId="{3671FACF-E8F5-41C5-AA84-CA056403C895}" destId="{12E3277D-4FE3-49E2-99D4-0330FC585A6B}" srcOrd="0" destOrd="0" presId="urn:microsoft.com/office/officeart/2005/8/layout/vList6"/>
    <dgm:cxn modelId="{4E44642C-AE10-4D5E-8616-09D7358735B3}" type="presOf" srcId="{F550D2C6-498E-4474-8F9B-0AA9A62F245F}" destId="{AE094342-4EB1-43E8-BB36-9EC25A423768}" srcOrd="0" destOrd="2" presId="urn:microsoft.com/office/officeart/2005/8/layout/vList6"/>
    <dgm:cxn modelId="{649408BE-9755-46D1-BFB1-F9F7ECF1F329}" type="presOf" srcId="{67E37669-9E0B-4A32-B685-0A2E1C146A81}" destId="{12E3277D-4FE3-49E2-99D4-0330FC585A6B}" srcOrd="0" destOrd="3" presId="urn:microsoft.com/office/officeart/2005/8/layout/vList6"/>
    <dgm:cxn modelId="{5144EB51-8500-47C4-B199-9708F1800EBD}" type="presOf" srcId="{53053BE8-E44B-49B2-9B10-3440BA08043A}" destId="{AE094342-4EB1-43E8-BB36-9EC25A423768}" srcOrd="0" destOrd="1" presId="urn:microsoft.com/office/officeart/2005/8/layout/vList6"/>
    <dgm:cxn modelId="{154C0D73-91D2-42CE-8D73-2D57D8D07E2A}" srcId="{740126BE-5E5A-4522-8B07-FDA70C558794}" destId="{737C4D6C-A04E-4EBE-B824-90C4C0082FDF}" srcOrd="2" destOrd="0" parTransId="{1F4D3A49-82B4-442B-ABC1-C22BDB6822AB}" sibTransId="{B61E9F42-0F26-430B-AEC8-E8F76CDDE114}"/>
    <dgm:cxn modelId="{5D5CD19F-C3EB-42F6-AEBA-339C66AE2424}" srcId="{740126BE-5E5A-4522-8B07-FDA70C558794}" destId="{83F7FD00-3972-455D-A2C3-552DC5DB86B1}" srcOrd="0" destOrd="0" parTransId="{B70C1A59-1A7F-4AB9-B56E-08FA260D7130}" sibTransId="{B2C9E1F2-F8C0-4C0A-9DF4-C1D15B2290CB}"/>
    <dgm:cxn modelId="{E67D5668-1EA0-4E2B-8757-50FF89A34448}" srcId="{D2FD1359-577D-4BCA-A93D-83F6B3C2EDDE}" destId="{F550D2C6-498E-4474-8F9B-0AA9A62F245F}" srcOrd="2" destOrd="0" parTransId="{9068AC63-5A3E-4CA0-AB10-3BF4F00D996B}" sibTransId="{7CFEFEEE-F47D-45E4-80ED-F283A77C26C7}"/>
    <dgm:cxn modelId="{22C09A7C-D833-497D-A187-993B78844C9C}" type="presOf" srcId="{005C51FA-55DE-409B-8B72-20126CE42B82}" destId="{632A12EC-6F94-42D1-809D-6A39EEF55D98}" srcOrd="0" destOrd="1" presId="urn:microsoft.com/office/officeart/2005/8/layout/vList6"/>
    <dgm:cxn modelId="{4A7393B4-AF32-40AE-81ED-5E78D031B955}" srcId="{241923C7-32A9-40CD-B92D-236A948D70F4}" destId="{8F9C5C1F-7A4B-4321-A276-359807B1651A}" srcOrd="1" destOrd="0" parTransId="{1E852EF1-95E8-4965-AD16-1C9FCA979D48}" sibTransId="{7C829C4A-4ADD-4B9E-9ACB-7789F69C4435}"/>
    <dgm:cxn modelId="{4A927D8D-474D-4FED-9430-19C52FC2A58D}" type="presOf" srcId="{60E338E8-E8E0-4C89-AAA3-4C8E0549369E}" destId="{AE094342-4EB1-43E8-BB36-9EC25A423768}" srcOrd="0" destOrd="0" presId="urn:microsoft.com/office/officeart/2005/8/layout/vList6"/>
    <dgm:cxn modelId="{006663C1-872B-43B8-88F2-8E2B078075CC}" type="presOf" srcId="{68E8ACAC-4965-4411-81F6-6DA7AEC07308}" destId="{EED4B1A8-C8C4-46A8-AC91-6F6E2A2BDC86}" srcOrd="0" destOrd="0" presId="urn:microsoft.com/office/officeart/2005/8/layout/vList6"/>
    <dgm:cxn modelId="{4C2C38AE-43BD-45DE-B776-E37D2A34E829}" type="presOf" srcId="{737C4D6C-A04E-4EBE-B824-90C4C0082FDF}" destId="{632A12EC-6F94-42D1-809D-6A39EEF55D98}" srcOrd="0" destOrd="2" presId="urn:microsoft.com/office/officeart/2005/8/layout/vList6"/>
    <dgm:cxn modelId="{6BD37230-0FE4-4435-836B-AB0324562FEF}" type="presOf" srcId="{241923C7-32A9-40CD-B92D-236A948D70F4}" destId="{26296680-CB4D-4831-9C04-6B899576FC52}" srcOrd="0" destOrd="0" presId="urn:microsoft.com/office/officeart/2005/8/layout/vList6"/>
    <dgm:cxn modelId="{570164E6-8449-4227-A042-7D5162FB7B32}" srcId="{740126BE-5E5A-4522-8B07-FDA70C558794}" destId="{005C51FA-55DE-409B-8B72-20126CE42B82}" srcOrd="1" destOrd="0" parTransId="{0DC320C0-5741-490F-BE35-4BCBFD400150}" sibTransId="{77A8A0A3-1619-437D-96B2-08AB285AE3ED}"/>
    <dgm:cxn modelId="{469C9BBB-5CAD-4291-B1D3-6D32F1787D43}" srcId="{68E8ACAC-4965-4411-81F6-6DA7AEC07308}" destId="{D2FD1359-577D-4BCA-A93D-83F6B3C2EDDE}" srcOrd="1" destOrd="0" parTransId="{BD68756B-6C72-4240-8B1E-46B04A944A28}" sibTransId="{74D3BD44-A9F5-437C-92E3-FAA966267A9A}"/>
    <dgm:cxn modelId="{467FD724-F0A5-4133-B013-EC275F056B9A}" srcId="{D2FD1359-577D-4BCA-A93D-83F6B3C2EDDE}" destId="{60E338E8-E8E0-4C89-AAA3-4C8E0549369E}" srcOrd="0" destOrd="0" parTransId="{6AB1527A-B459-442E-8C38-D95AEA67E445}" sibTransId="{BEA6E400-4253-4449-B7DA-0E232470A56A}"/>
    <dgm:cxn modelId="{268D6460-216B-44E1-B9C3-220846400835}" srcId="{241923C7-32A9-40CD-B92D-236A948D70F4}" destId="{3671FACF-E8F5-41C5-AA84-CA056403C895}" srcOrd="0" destOrd="0" parTransId="{66688D92-445C-44F2-8340-AFF5887ECE44}" sibTransId="{DECDF49E-F45A-4D2E-826D-7561C795A9E5}"/>
    <dgm:cxn modelId="{79C8EF4A-2D3E-4062-8C05-0A993C0B0182}" srcId="{68E8ACAC-4965-4411-81F6-6DA7AEC07308}" destId="{241923C7-32A9-40CD-B92D-236A948D70F4}" srcOrd="0" destOrd="0" parTransId="{0C48DE81-3297-44CE-ABCE-E0E91099B06D}" sibTransId="{010C4738-8DB7-42C8-9FB3-6C207FC3D787}"/>
    <dgm:cxn modelId="{C7FFAAA8-BF72-40CE-B153-EBBB9230AC4F}" srcId="{D2FD1359-577D-4BCA-A93D-83F6B3C2EDDE}" destId="{53053BE8-E44B-49B2-9B10-3440BA08043A}" srcOrd="1" destOrd="0" parTransId="{92FD2CB0-323E-4A79-9DC5-9C59AF86001A}" sibTransId="{7CF63F1C-3A2A-4D55-BF96-E8761271C5C5}"/>
    <dgm:cxn modelId="{4929E80E-0D07-4B88-BA81-1F4D96E12D90}" srcId="{241923C7-32A9-40CD-B92D-236A948D70F4}" destId="{4B440AE7-BE84-4080-BC5F-FECC345971D7}" srcOrd="2" destOrd="0" parTransId="{54848F7A-176A-44DE-B005-30A035EE5A3E}" sibTransId="{04C74066-06FA-446F-BA7F-351CDED81699}"/>
    <dgm:cxn modelId="{205806D0-0DD5-4C64-8701-025D3DF562C4}" srcId="{68E8ACAC-4965-4411-81F6-6DA7AEC07308}" destId="{740126BE-5E5A-4522-8B07-FDA70C558794}" srcOrd="2" destOrd="0" parTransId="{062FAC11-B610-4BB2-A6B8-4AD7AF693DB4}" sibTransId="{6081E29E-DC86-49C0-8D1E-E40DA7495E68}"/>
    <dgm:cxn modelId="{24CAEDF6-C1FA-4CA4-8126-ABBA7618A490}" type="presOf" srcId="{8F9C5C1F-7A4B-4321-A276-359807B1651A}" destId="{12E3277D-4FE3-49E2-99D4-0330FC585A6B}" srcOrd="0" destOrd="1" presId="urn:microsoft.com/office/officeart/2005/8/layout/vList6"/>
    <dgm:cxn modelId="{FE9CB17F-683B-48F0-8809-F2CA52856569}" type="presOf" srcId="{D2FD1359-577D-4BCA-A93D-83F6B3C2EDDE}" destId="{0D534F91-076B-4E95-A460-11EE867F62FC}" srcOrd="0" destOrd="0" presId="urn:microsoft.com/office/officeart/2005/8/layout/vList6"/>
    <dgm:cxn modelId="{C94D9BAC-E2FE-46F5-A37A-4B29FE77603A}" type="presParOf" srcId="{EED4B1A8-C8C4-46A8-AC91-6F6E2A2BDC86}" destId="{158B2FA7-1D08-464D-8E7B-9021BDCA30D7}" srcOrd="0" destOrd="0" presId="urn:microsoft.com/office/officeart/2005/8/layout/vList6"/>
    <dgm:cxn modelId="{76D7580B-EAAD-4AA6-9AFA-BC4BF19C44C6}" type="presParOf" srcId="{158B2FA7-1D08-464D-8E7B-9021BDCA30D7}" destId="{26296680-CB4D-4831-9C04-6B899576FC52}" srcOrd="0" destOrd="0" presId="urn:microsoft.com/office/officeart/2005/8/layout/vList6"/>
    <dgm:cxn modelId="{541B6CBB-B7D2-44DD-A968-BB0688AC2A33}" type="presParOf" srcId="{158B2FA7-1D08-464D-8E7B-9021BDCA30D7}" destId="{12E3277D-4FE3-49E2-99D4-0330FC585A6B}" srcOrd="1" destOrd="0" presId="urn:microsoft.com/office/officeart/2005/8/layout/vList6"/>
    <dgm:cxn modelId="{4042BDF8-58E4-439B-A16D-5F58CB15BCB8}" type="presParOf" srcId="{EED4B1A8-C8C4-46A8-AC91-6F6E2A2BDC86}" destId="{910554A0-38C7-40DA-9E54-53184696AE97}" srcOrd="1" destOrd="0" presId="urn:microsoft.com/office/officeart/2005/8/layout/vList6"/>
    <dgm:cxn modelId="{CE79167A-EC4E-4308-9A0A-E918E44526DA}" type="presParOf" srcId="{EED4B1A8-C8C4-46A8-AC91-6F6E2A2BDC86}" destId="{3D0269CD-716E-4296-80B5-B52C36717054}" srcOrd="2" destOrd="0" presId="urn:microsoft.com/office/officeart/2005/8/layout/vList6"/>
    <dgm:cxn modelId="{9F988869-A73B-4512-BB9A-A05495A3AC20}" type="presParOf" srcId="{3D0269CD-716E-4296-80B5-B52C36717054}" destId="{0D534F91-076B-4E95-A460-11EE867F62FC}" srcOrd="0" destOrd="0" presId="urn:microsoft.com/office/officeart/2005/8/layout/vList6"/>
    <dgm:cxn modelId="{DD83813A-4C41-4F40-8EED-671F09651531}" type="presParOf" srcId="{3D0269CD-716E-4296-80B5-B52C36717054}" destId="{AE094342-4EB1-43E8-BB36-9EC25A423768}" srcOrd="1" destOrd="0" presId="urn:microsoft.com/office/officeart/2005/8/layout/vList6"/>
    <dgm:cxn modelId="{E5EB001D-0E39-47F0-BD53-E8EA12842B31}" type="presParOf" srcId="{EED4B1A8-C8C4-46A8-AC91-6F6E2A2BDC86}" destId="{D6059447-F923-4E22-A91D-092BCCDB5EF1}" srcOrd="3" destOrd="0" presId="urn:microsoft.com/office/officeart/2005/8/layout/vList6"/>
    <dgm:cxn modelId="{F70A1A2B-279D-4048-88F1-F5634C85E1C3}" type="presParOf" srcId="{EED4B1A8-C8C4-46A8-AC91-6F6E2A2BDC86}" destId="{4BAAFC8B-6F0C-4822-9974-355B50B14635}" srcOrd="4" destOrd="0" presId="urn:microsoft.com/office/officeart/2005/8/layout/vList6"/>
    <dgm:cxn modelId="{93B83E49-5D69-485C-9751-41994C18D429}" type="presParOf" srcId="{4BAAFC8B-6F0C-4822-9974-355B50B14635}" destId="{8562F4AF-B518-44B4-8611-B8875CCE60B4}" srcOrd="0" destOrd="0" presId="urn:microsoft.com/office/officeart/2005/8/layout/vList6"/>
    <dgm:cxn modelId="{B3733048-73A9-4DE7-A5D1-509DEA9C9796}" type="presParOf" srcId="{4BAAFC8B-6F0C-4822-9974-355B50B14635}" destId="{632A12EC-6F94-42D1-809D-6A39EEF55D9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234BEF-0100-4F61-9F4A-38240926F821}" type="doc">
      <dgm:prSet loTypeId="urn:microsoft.com/office/officeart/2005/8/layout/hierarchy3" loCatId="relationship" qsTypeId="urn:microsoft.com/office/officeart/2005/8/quickstyle/simple1" qsCatId="simple" csTypeId="urn:microsoft.com/office/officeart/2005/8/colors/accent1_2" csCatId="accent1" phldr="1"/>
      <dgm:spPr/>
    </dgm:pt>
    <dgm:pt modelId="{ED87E007-9F8C-4703-804C-B2198749FBD4}">
      <dgm:prSet phldrT="[Text]"/>
      <dgm:spPr/>
      <dgm:t>
        <a:bodyPr/>
        <a:lstStyle/>
        <a:p>
          <a:r>
            <a:rPr lang="en-GB" dirty="0" smtClean="0"/>
            <a:t>Presentation </a:t>
          </a:r>
          <a:br>
            <a:rPr lang="en-GB" dirty="0" smtClean="0"/>
          </a:br>
          <a:r>
            <a:rPr lang="en-GB" dirty="0" smtClean="0"/>
            <a:t>proposals</a:t>
          </a:r>
        </a:p>
      </dgm:t>
    </dgm:pt>
    <dgm:pt modelId="{9E7A099E-6973-47C6-82F9-0D0840BC2C71}" type="parTrans" cxnId="{7B830492-16A3-41AE-9227-46FFA63808BB}">
      <dgm:prSet/>
      <dgm:spPr/>
      <dgm:t>
        <a:bodyPr/>
        <a:lstStyle/>
        <a:p>
          <a:endParaRPr lang="en-GB"/>
        </a:p>
      </dgm:t>
    </dgm:pt>
    <dgm:pt modelId="{639541D6-CB0E-4638-BEAF-29EC3C0A40BB}" type="sibTrans" cxnId="{7B830492-16A3-41AE-9227-46FFA63808BB}">
      <dgm:prSet/>
      <dgm:spPr/>
      <dgm:t>
        <a:bodyPr/>
        <a:lstStyle/>
        <a:p>
          <a:endParaRPr lang="en-GB"/>
        </a:p>
      </dgm:t>
    </dgm:pt>
    <dgm:pt modelId="{214D390C-8327-47C9-BDBB-6CC7465D18DC}">
      <dgm:prSet/>
      <dgm:spPr/>
      <dgm:t>
        <a:bodyPr/>
        <a:lstStyle/>
        <a:p>
          <a:r>
            <a:rPr lang="en-GB" dirty="0" smtClean="0"/>
            <a:t>Changes in estimates relating to expected contract profit for providing coverage recognised over remaining period</a:t>
          </a:r>
          <a:endParaRPr lang="en-GB" dirty="0"/>
        </a:p>
      </dgm:t>
    </dgm:pt>
    <dgm:pt modelId="{5D6C1A71-2C9D-4CE7-BD1D-AFF333ADA886}" type="sibTrans" cxnId="{40728A71-3DCE-45B9-9273-3A1CBC59C39B}">
      <dgm:prSet/>
      <dgm:spPr/>
      <dgm:t>
        <a:bodyPr/>
        <a:lstStyle/>
        <a:p>
          <a:endParaRPr lang="en-GB"/>
        </a:p>
      </dgm:t>
    </dgm:pt>
    <dgm:pt modelId="{24B1508A-35FA-4247-93ED-B41F09B9B037}" type="parTrans" cxnId="{40728A71-3DCE-45B9-9273-3A1CBC59C39B}">
      <dgm:prSet/>
      <dgm:spPr/>
      <dgm:t>
        <a:bodyPr/>
        <a:lstStyle/>
        <a:p>
          <a:endParaRPr lang="en-GB"/>
        </a:p>
      </dgm:t>
    </dgm:pt>
    <dgm:pt modelId="{FF76CBA9-817F-40C9-9563-D24778AF1983}">
      <dgm:prSet/>
      <dgm:spPr/>
      <dgm:t>
        <a:bodyPr/>
        <a:lstStyle/>
        <a:p>
          <a:r>
            <a:rPr lang="en-GB" dirty="0" smtClean="0"/>
            <a:t>Apply Standard retrospectively if practicable, or with specified simplifications if not practicable</a:t>
          </a:r>
        </a:p>
      </dgm:t>
    </dgm:pt>
    <dgm:pt modelId="{5053021F-CDB6-4CD1-9F70-A66BBA9E019D}" type="sibTrans" cxnId="{83CFBBA7-3A6E-448D-B39E-3F92099380A7}">
      <dgm:prSet/>
      <dgm:spPr/>
      <dgm:t>
        <a:bodyPr/>
        <a:lstStyle/>
        <a:p>
          <a:endParaRPr lang="en-GB"/>
        </a:p>
      </dgm:t>
    </dgm:pt>
    <dgm:pt modelId="{E64AA92B-ECD3-47E9-9757-FA9594FDA720}" type="parTrans" cxnId="{83CFBBA7-3A6E-448D-B39E-3F92099380A7}">
      <dgm:prSet/>
      <dgm:spPr/>
      <dgm:t>
        <a:bodyPr/>
        <a:lstStyle/>
        <a:p>
          <a:endParaRPr lang="en-GB"/>
        </a:p>
      </dgm:t>
    </dgm:pt>
    <dgm:pt modelId="{B352BB4D-809A-4151-AC71-9104D3BBB1F2}">
      <dgm:prSet phldrT="[Text]"/>
      <dgm:spPr/>
      <dgm:t>
        <a:bodyPr/>
        <a:lstStyle/>
        <a:p>
          <a:r>
            <a:rPr lang="en-GB" dirty="0" smtClean="0"/>
            <a:t>Measurement proposals</a:t>
          </a:r>
        </a:p>
      </dgm:t>
    </dgm:pt>
    <dgm:pt modelId="{F48E6387-48FD-4F63-B4EA-4F70D383D8B2}" type="parTrans" cxnId="{C5D6E02F-6456-4572-9399-C11BADA68BB3}">
      <dgm:prSet/>
      <dgm:spPr/>
      <dgm:t>
        <a:bodyPr/>
        <a:lstStyle/>
        <a:p>
          <a:endParaRPr lang="en-GB"/>
        </a:p>
      </dgm:t>
    </dgm:pt>
    <dgm:pt modelId="{D0274270-AC8B-47B7-980A-9D9C8ABE7F20}" type="sibTrans" cxnId="{C5D6E02F-6456-4572-9399-C11BADA68BB3}">
      <dgm:prSet/>
      <dgm:spPr/>
      <dgm:t>
        <a:bodyPr/>
        <a:lstStyle/>
        <a:p>
          <a:endParaRPr lang="en-GB"/>
        </a:p>
      </dgm:t>
    </dgm:pt>
    <dgm:pt modelId="{CF544631-DFEB-4091-A4C7-D368DB46A478}">
      <dgm:prSet/>
      <dgm:spPr/>
      <dgm:t>
        <a:bodyPr/>
        <a:lstStyle/>
        <a:p>
          <a:r>
            <a:rPr lang="en-GB" dirty="0" smtClean="0"/>
            <a:t>Measurement and presentation exception when no economic mismatch is possible</a:t>
          </a:r>
          <a:endParaRPr lang="en-GB" dirty="0"/>
        </a:p>
      </dgm:t>
    </dgm:pt>
    <dgm:pt modelId="{134439A6-24FF-4D5A-A7CE-5E1A422FD69A}" type="parTrans" cxnId="{05D9B17A-B312-4847-9C78-165913E579C0}">
      <dgm:prSet/>
      <dgm:spPr/>
      <dgm:t>
        <a:bodyPr/>
        <a:lstStyle/>
        <a:p>
          <a:endParaRPr lang="en-GB"/>
        </a:p>
      </dgm:t>
    </dgm:pt>
    <dgm:pt modelId="{BFDA32E2-7AD8-4201-8683-EA0177DC7D01}" type="sibTrans" cxnId="{05D9B17A-B312-4847-9C78-165913E579C0}">
      <dgm:prSet/>
      <dgm:spPr/>
      <dgm:t>
        <a:bodyPr/>
        <a:lstStyle/>
        <a:p>
          <a:endParaRPr lang="en-GB"/>
        </a:p>
      </dgm:t>
    </dgm:pt>
    <dgm:pt modelId="{0509D017-DA80-4465-B445-F6F62293E661}">
      <dgm:prSet phldrT="[Text]"/>
      <dgm:spPr/>
      <dgm:t>
        <a:bodyPr/>
        <a:lstStyle/>
        <a:p>
          <a:r>
            <a:rPr lang="en-GB" dirty="0" smtClean="0"/>
            <a:t>Align to presentation of revenue required for other types of contracts with customers</a:t>
          </a:r>
        </a:p>
      </dgm:t>
    </dgm:pt>
    <dgm:pt modelId="{A23C4789-D3C6-49A9-AB8D-0E3033379E9C}" type="parTrans" cxnId="{94AAC245-D6B6-4F99-B2F8-20DF2B199832}">
      <dgm:prSet/>
      <dgm:spPr/>
      <dgm:t>
        <a:bodyPr/>
        <a:lstStyle/>
        <a:p>
          <a:endParaRPr lang="en-GB"/>
        </a:p>
      </dgm:t>
    </dgm:pt>
    <dgm:pt modelId="{EDE72437-AB45-422F-A715-6F73DEEEA7E2}" type="sibTrans" cxnId="{94AAC245-D6B6-4F99-B2F8-20DF2B199832}">
      <dgm:prSet/>
      <dgm:spPr/>
      <dgm:t>
        <a:bodyPr/>
        <a:lstStyle/>
        <a:p>
          <a:endParaRPr lang="en-GB"/>
        </a:p>
      </dgm:t>
    </dgm:pt>
    <dgm:pt modelId="{FA952117-CEC6-494D-92BD-D6AD3A3B21C1}">
      <dgm:prSet phldrT="[Text]"/>
      <dgm:spPr/>
      <dgm:t>
        <a:bodyPr/>
        <a:lstStyle/>
        <a:p>
          <a:r>
            <a:rPr lang="en-GB" dirty="0" smtClean="0"/>
            <a:t>Interest expense is amortised cost-based in profit or loss, current value-based on balance sheet</a:t>
          </a:r>
        </a:p>
      </dgm:t>
    </dgm:pt>
    <dgm:pt modelId="{B68A1D37-69BB-4437-B805-18225B0B63A0}" type="parTrans" cxnId="{0AAE873A-C876-40AD-BDF0-7787C950F399}">
      <dgm:prSet/>
      <dgm:spPr/>
      <dgm:t>
        <a:bodyPr/>
        <a:lstStyle/>
        <a:p>
          <a:endParaRPr lang="en-GB"/>
        </a:p>
      </dgm:t>
    </dgm:pt>
    <dgm:pt modelId="{B77C451E-5623-4E86-8B4C-C99634FDCCF9}" type="sibTrans" cxnId="{0AAE873A-C876-40AD-BDF0-7787C950F399}">
      <dgm:prSet/>
      <dgm:spPr/>
      <dgm:t>
        <a:bodyPr/>
        <a:lstStyle/>
        <a:p>
          <a:endParaRPr lang="en-GB"/>
        </a:p>
      </dgm:t>
    </dgm:pt>
    <dgm:pt modelId="{F5312805-EE77-415B-A1AE-51AE94B382F6}">
      <dgm:prSet phldrT="[Text]"/>
      <dgm:spPr/>
      <dgm:t>
        <a:bodyPr/>
        <a:lstStyle/>
        <a:p>
          <a:r>
            <a:rPr lang="en-GB" dirty="0" smtClean="0"/>
            <a:t>Approach to transition</a:t>
          </a:r>
          <a:endParaRPr lang="en-GB" dirty="0"/>
        </a:p>
      </dgm:t>
    </dgm:pt>
    <dgm:pt modelId="{9B545F43-120B-4AA6-8450-0CFA73A2B9FD}" type="parTrans" cxnId="{8BE41763-98EC-492A-9932-672E65CA43F5}">
      <dgm:prSet/>
      <dgm:spPr/>
      <dgm:t>
        <a:bodyPr/>
        <a:lstStyle/>
        <a:p>
          <a:endParaRPr lang="en-GB"/>
        </a:p>
      </dgm:t>
    </dgm:pt>
    <dgm:pt modelId="{CFEA9C8B-9646-4B38-944D-D382252A1029}" type="sibTrans" cxnId="{8BE41763-98EC-492A-9932-672E65CA43F5}">
      <dgm:prSet/>
      <dgm:spPr/>
      <dgm:t>
        <a:bodyPr/>
        <a:lstStyle/>
        <a:p>
          <a:endParaRPr lang="en-GB"/>
        </a:p>
      </dgm:t>
    </dgm:pt>
    <dgm:pt modelId="{E0C350B4-3E55-4E08-9E3C-5C93542368DE}" type="pres">
      <dgm:prSet presAssocID="{78234BEF-0100-4F61-9F4A-38240926F821}" presName="diagram" presStyleCnt="0">
        <dgm:presLayoutVars>
          <dgm:chPref val="1"/>
          <dgm:dir/>
          <dgm:animOne val="branch"/>
          <dgm:animLvl val="lvl"/>
          <dgm:resizeHandles/>
        </dgm:presLayoutVars>
      </dgm:prSet>
      <dgm:spPr/>
    </dgm:pt>
    <dgm:pt modelId="{35FC7C69-1599-4814-954B-21BDF8A30C1D}" type="pres">
      <dgm:prSet presAssocID="{B352BB4D-809A-4151-AC71-9104D3BBB1F2}" presName="root" presStyleCnt="0"/>
      <dgm:spPr/>
    </dgm:pt>
    <dgm:pt modelId="{227C6F35-5E22-4830-B893-C359B91812C4}" type="pres">
      <dgm:prSet presAssocID="{B352BB4D-809A-4151-AC71-9104D3BBB1F2}" presName="rootComposite" presStyleCnt="0"/>
      <dgm:spPr/>
    </dgm:pt>
    <dgm:pt modelId="{EB511C13-C8FE-446E-9E13-8A402319996D}" type="pres">
      <dgm:prSet presAssocID="{B352BB4D-809A-4151-AC71-9104D3BBB1F2}" presName="rootText" presStyleLbl="node1" presStyleIdx="0" presStyleCnt="3"/>
      <dgm:spPr/>
      <dgm:t>
        <a:bodyPr/>
        <a:lstStyle/>
        <a:p>
          <a:endParaRPr lang="en-GB"/>
        </a:p>
      </dgm:t>
    </dgm:pt>
    <dgm:pt modelId="{7102648C-5E53-433C-A327-C6DD8D9B986E}" type="pres">
      <dgm:prSet presAssocID="{B352BB4D-809A-4151-AC71-9104D3BBB1F2}" presName="rootConnector" presStyleLbl="node1" presStyleIdx="0" presStyleCnt="3"/>
      <dgm:spPr/>
      <dgm:t>
        <a:bodyPr/>
        <a:lstStyle/>
        <a:p>
          <a:endParaRPr lang="en-GB"/>
        </a:p>
      </dgm:t>
    </dgm:pt>
    <dgm:pt modelId="{06FD3991-0B68-4989-8314-A388FFFBAEA0}" type="pres">
      <dgm:prSet presAssocID="{B352BB4D-809A-4151-AC71-9104D3BBB1F2}" presName="childShape" presStyleCnt="0"/>
      <dgm:spPr/>
    </dgm:pt>
    <dgm:pt modelId="{0F9F7ACA-1FF1-4092-8B34-1DC453D7ABBB}" type="pres">
      <dgm:prSet presAssocID="{24B1508A-35FA-4247-93ED-B41F09B9B037}" presName="Name13" presStyleLbl="parChTrans1D2" presStyleIdx="0" presStyleCnt="5"/>
      <dgm:spPr/>
      <dgm:t>
        <a:bodyPr/>
        <a:lstStyle/>
        <a:p>
          <a:endParaRPr lang="en-GB"/>
        </a:p>
      </dgm:t>
    </dgm:pt>
    <dgm:pt modelId="{B53CB981-F1FE-4C2B-BDBF-1322DEA89610}" type="pres">
      <dgm:prSet presAssocID="{214D390C-8327-47C9-BDBB-6CC7465D18DC}" presName="childText" presStyleLbl="bgAcc1" presStyleIdx="0" presStyleCnt="5">
        <dgm:presLayoutVars>
          <dgm:bulletEnabled val="1"/>
        </dgm:presLayoutVars>
      </dgm:prSet>
      <dgm:spPr/>
      <dgm:t>
        <a:bodyPr/>
        <a:lstStyle/>
        <a:p>
          <a:endParaRPr lang="en-GB"/>
        </a:p>
      </dgm:t>
    </dgm:pt>
    <dgm:pt modelId="{C825776D-DAF6-4492-8D48-2849C14CEEBF}" type="pres">
      <dgm:prSet presAssocID="{134439A6-24FF-4D5A-A7CE-5E1A422FD69A}" presName="Name13" presStyleLbl="parChTrans1D2" presStyleIdx="1" presStyleCnt="5"/>
      <dgm:spPr/>
      <dgm:t>
        <a:bodyPr/>
        <a:lstStyle/>
        <a:p>
          <a:endParaRPr lang="en-GB"/>
        </a:p>
      </dgm:t>
    </dgm:pt>
    <dgm:pt modelId="{40249188-4886-44A6-87A1-3B57A63B5E0B}" type="pres">
      <dgm:prSet presAssocID="{CF544631-DFEB-4091-A4C7-D368DB46A478}" presName="childText" presStyleLbl="bgAcc1" presStyleIdx="1" presStyleCnt="5">
        <dgm:presLayoutVars>
          <dgm:bulletEnabled val="1"/>
        </dgm:presLayoutVars>
      </dgm:prSet>
      <dgm:spPr/>
      <dgm:t>
        <a:bodyPr/>
        <a:lstStyle/>
        <a:p>
          <a:endParaRPr lang="en-GB"/>
        </a:p>
      </dgm:t>
    </dgm:pt>
    <dgm:pt modelId="{625F9635-7F2E-454A-92A6-43E0E146DFB1}" type="pres">
      <dgm:prSet presAssocID="{ED87E007-9F8C-4703-804C-B2198749FBD4}" presName="root" presStyleCnt="0"/>
      <dgm:spPr/>
    </dgm:pt>
    <dgm:pt modelId="{FBB5761C-E0A6-432D-97B2-B60CF24372B0}" type="pres">
      <dgm:prSet presAssocID="{ED87E007-9F8C-4703-804C-B2198749FBD4}" presName="rootComposite" presStyleCnt="0"/>
      <dgm:spPr/>
    </dgm:pt>
    <dgm:pt modelId="{C04C2FA9-FDAB-4D6D-B66B-ACB203BD0E3A}" type="pres">
      <dgm:prSet presAssocID="{ED87E007-9F8C-4703-804C-B2198749FBD4}" presName="rootText" presStyleLbl="node1" presStyleIdx="1" presStyleCnt="3"/>
      <dgm:spPr/>
      <dgm:t>
        <a:bodyPr/>
        <a:lstStyle/>
        <a:p>
          <a:endParaRPr lang="en-GB"/>
        </a:p>
      </dgm:t>
    </dgm:pt>
    <dgm:pt modelId="{8D0C0F86-DE65-4C38-8C5F-2ED15806B2FD}" type="pres">
      <dgm:prSet presAssocID="{ED87E007-9F8C-4703-804C-B2198749FBD4}" presName="rootConnector" presStyleLbl="node1" presStyleIdx="1" presStyleCnt="3"/>
      <dgm:spPr/>
      <dgm:t>
        <a:bodyPr/>
        <a:lstStyle/>
        <a:p>
          <a:endParaRPr lang="en-GB"/>
        </a:p>
      </dgm:t>
    </dgm:pt>
    <dgm:pt modelId="{832CA781-8073-48A1-8D65-8E65DC228708}" type="pres">
      <dgm:prSet presAssocID="{ED87E007-9F8C-4703-804C-B2198749FBD4}" presName="childShape" presStyleCnt="0"/>
      <dgm:spPr/>
    </dgm:pt>
    <dgm:pt modelId="{FBA071C5-781C-44D7-9A5D-F9B5EBB95CE6}" type="pres">
      <dgm:prSet presAssocID="{A23C4789-D3C6-49A9-AB8D-0E3033379E9C}" presName="Name13" presStyleLbl="parChTrans1D2" presStyleIdx="2" presStyleCnt="5"/>
      <dgm:spPr/>
      <dgm:t>
        <a:bodyPr/>
        <a:lstStyle/>
        <a:p>
          <a:endParaRPr lang="en-GB"/>
        </a:p>
      </dgm:t>
    </dgm:pt>
    <dgm:pt modelId="{27FD57E5-CC76-45DC-8967-5A7062160D65}" type="pres">
      <dgm:prSet presAssocID="{0509D017-DA80-4465-B445-F6F62293E661}" presName="childText" presStyleLbl="bgAcc1" presStyleIdx="2" presStyleCnt="5">
        <dgm:presLayoutVars>
          <dgm:bulletEnabled val="1"/>
        </dgm:presLayoutVars>
      </dgm:prSet>
      <dgm:spPr/>
      <dgm:t>
        <a:bodyPr/>
        <a:lstStyle/>
        <a:p>
          <a:endParaRPr lang="en-GB"/>
        </a:p>
      </dgm:t>
    </dgm:pt>
    <dgm:pt modelId="{8F409A7D-C84B-4271-9066-14E0DEB03B33}" type="pres">
      <dgm:prSet presAssocID="{B68A1D37-69BB-4437-B805-18225B0B63A0}" presName="Name13" presStyleLbl="parChTrans1D2" presStyleIdx="3" presStyleCnt="5"/>
      <dgm:spPr/>
      <dgm:t>
        <a:bodyPr/>
        <a:lstStyle/>
        <a:p>
          <a:endParaRPr lang="en-GB"/>
        </a:p>
      </dgm:t>
    </dgm:pt>
    <dgm:pt modelId="{7C27051E-475B-4E68-BC3F-DF52DE9FB676}" type="pres">
      <dgm:prSet presAssocID="{FA952117-CEC6-494D-92BD-D6AD3A3B21C1}" presName="childText" presStyleLbl="bgAcc1" presStyleIdx="3" presStyleCnt="5">
        <dgm:presLayoutVars>
          <dgm:bulletEnabled val="1"/>
        </dgm:presLayoutVars>
      </dgm:prSet>
      <dgm:spPr/>
      <dgm:t>
        <a:bodyPr/>
        <a:lstStyle/>
        <a:p>
          <a:endParaRPr lang="en-GB"/>
        </a:p>
      </dgm:t>
    </dgm:pt>
    <dgm:pt modelId="{72931F24-54FA-48B9-AFD4-2590065E53E9}" type="pres">
      <dgm:prSet presAssocID="{F5312805-EE77-415B-A1AE-51AE94B382F6}" presName="root" presStyleCnt="0"/>
      <dgm:spPr/>
    </dgm:pt>
    <dgm:pt modelId="{3F17B539-A110-4875-B8AE-D5D0F451DB20}" type="pres">
      <dgm:prSet presAssocID="{F5312805-EE77-415B-A1AE-51AE94B382F6}" presName="rootComposite" presStyleCnt="0"/>
      <dgm:spPr/>
    </dgm:pt>
    <dgm:pt modelId="{0D4EE6F9-311C-4FDD-9E85-4F84FFCA35BA}" type="pres">
      <dgm:prSet presAssocID="{F5312805-EE77-415B-A1AE-51AE94B382F6}" presName="rootText" presStyleLbl="node1" presStyleIdx="2" presStyleCnt="3"/>
      <dgm:spPr/>
      <dgm:t>
        <a:bodyPr/>
        <a:lstStyle/>
        <a:p>
          <a:endParaRPr lang="en-GB"/>
        </a:p>
      </dgm:t>
    </dgm:pt>
    <dgm:pt modelId="{6431BD57-BCCB-4269-BD48-E4444E8718F9}" type="pres">
      <dgm:prSet presAssocID="{F5312805-EE77-415B-A1AE-51AE94B382F6}" presName="rootConnector" presStyleLbl="node1" presStyleIdx="2" presStyleCnt="3"/>
      <dgm:spPr/>
      <dgm:t>
        <a:bodyPr/>
        <a:lstStyle/>
        <a:p>
          <a:endParaRPr lang="en-GB"/>
        </a:p>
      </dgm:t>
    </dgm:pt>
    <dgm:pt modelId="{A864C2F4-92CE-45DB-BABC-4E961C428BC8}" type="pres">
      <dgm:prSet presAssocID="{F5312805-EE77-415B-A1AE-51AE94B382F6}" presName="childShape" presStyleCnt="0"/>
      <dgm:spPr/>
    </dgm:pt>
    <dgm:pt modelId="{9CACE85E-42DC-4BC1-A964-A0ED4C94C8A2}" type="pres">
      <dgm:prSet presAssocID="{E64AA92B-ECD3-47E9-9757-FA9594FDA720}" presName="Name13" presStyleLbl="parChTrans1D2" presStyleIdx="4" presStyleCnt="5"/>
      <dgm:spPr/>
      <dgm:t>
        <a:bodyPr/>
        <a:lstStyle/>
        <a:p>
          <a:endParaRPr lang="en-GB"/>
        </a:p>
      </dgm:t>
    </dgm:pt>
    <dgm:pt modelId="{F8EC9CEA-DAFC-47FC-A268-BCA3DD46CD01}" type="pres">
      <dgm:prSet presAssocID="{FF76CBA9-817F-40C9-9563-D24778AF1983}" presName="childText" presStyleLbl="bgAcc1" presStyleIdx="4" presStyleCnt="5">
        <dgm:presLayoutVars>
          <dgm:bulletEnabled val="1"/>
        </dgm:presLayoutVars>
      </dgm:prSet>
      <dgm:spPr/>
      <dgm:t>
        <a:bodyPr/>
        <a:lstStyle/>
        <a:p>
          <a:endParaRPr lang="en-GB"/>
        </a:p>
      </dgm:t>
    </dgm:pt>
  </dgm:ptLst>
  <dgm:cxnLst>
    <dgm:cxn modelId="{5A09890A-4B32-4DF7-89A0-2EA3BE5BA664}" type="presOf" srcId="{A23C4789-D3C6-49A9-AB8D-0E3033379E9C}" destId="{FBA071C5-781C-44D7-9A5D-F9B5EBB95CE6}" srcOrd="0" destOrd="0" presId="urn:microsoft.com/office/officeart/2005/8/layout/hierarchy3"/>
    <dgm:cxn modelId="{0AAE873A-C876-40AD-BDF0-7787C950F399}" srcId="{ED87E007-9F8C-4703-804C-B2198749FBD4}" destId="{FA952117-CEC6-494D-92BD-D6AD3A3B21C1}" srcOrd="1" destOrd="0" parTransId="{B68A1D37-69BB-4437-B805-18225B0B63A0}" sibTransId="{B77C451E-5623-4E86-8B4C-C99634FDCCF9}"/>
    <dgm:cxn modelId="{968DD459-EC9C-41C3-9813-733214C5ED57}" type="presOf" srcId="{78234BEF-0100-4F61-9F4A-38240926F821}" destId="{E0C350B4-3E55-4E08-9E3C-5C93542368DE}" srcOrd="0" destOrd="0" presId="urn:microsoft.com/office/officeart/2005/8/layout/hierarchy3"/>
    <dgm:cxn modelId="{86E55219-4B66-4D03-AEFD-19EE01959144}" type="presOf" srcId="{B352BB4D-809A-4151-AC71-9104D3BBB1F2}" destId="{EB511C13-C8FE-446E-9E13-8A402319996D}" srcOrd="0" destOrd="0" presId="urn:microsoft.com/office/officeart/2005/8/layout/hierarchy3"/>
    <dgm:cxn modelId="{05D9B17A-B312-4847-9C78-165913E579C0}" srcId="{B352BB4D-809A-4151-AC71-9104D3BBB1F2}" destId="{CF544631-DFEB-4091-A4C7-D368DB46A478}" srcOrd="1" destOrd="0" parTransId="{134439A6-24FF-4D5A-A7CE-5E1A422FD69A}" sibTransId="{BFDA32E2-7AD8-4201-8683-EA0177DC7D01}"/>
    <dgm:cxn modelId="{40728A71-3DCE-45B9-9273-3A1CBC59C39B}" srcId="{B352BB4D-809A-4151-AC71-9104D3BBB1F2}" destId="{214D390C-8327-47C9-BDBB-6CC7465D18DC}" srcOrd="0" destOrd="0" parTransId="{24B1508A-35FA-4247-93ED-B41F09B9B037}" sibTransId="{5D6C1A71-2C9D-4CE7-BD1D-AFF333ADA886}"/>
    <dgm:cxn modelId="{8407ADA8-00D9-4161-86B0-616734FC0821}" type="presOf" srcId="{0509D017-DA80-4465-B445-F6F62293E661}" destId="{27FD57E5-CC76-45DC-8967-5A7062160D65}" srcOrd="0" destOrd="0" presId="urn:microsoft.com/office/officeart/2005/8/layout/hierarchy3"/>
    <dgm:cxn modelId="{29BF39E4-2F64-4B1F-84CE-EB9BB5491091}" type="presOf" srcId="{24B1508A-35FA-4247-93ED-B41F09B9B037}" destId="{0F9F7ACA-1FF1-4092-8B34-1DC453D7ABBB}" srcOrd="0" destOrd="0" presId="urn:microsoft.com/office/officeart/2005/8/layout/hierarchy3"/>
    <dgm:cxn modelId="{C5D6E02F-6456-4572-9399-C11BADA68BB3}" srcId="{78234BEF-0100-4F61-9F4A-38240926F821}" destId="{B352BB4D-809A-4151-AC71-9104D3BBB1F2}" srcOrd="0" destOrd="0" parTransId="{F48E6387-48FD-4F63-B4EA-4F70D383D8B2}" sibTransId="{D0274270-AC8B-47B7-980A-9D9C8ABE7F20}"/>
    <dgm:cxn modelId="{94987360-BFDC-4815-8C12-883959AEBC7B}" type="presOf" srcId="{FF76CBA9-817F-40C9-9563-D24778AF1983}" destId="{F8EC9CEA-DAFC-47FC-A268-BCA3DD46CD01}" srcOrd="0" destOrd="0" presId="urn:microsoft.com/office/officeart/2005/8/layout/hierarchy3"/>
    <dgm:cxn modelId="{BE43D295-1D27-4CE0-B4CE-6859078EBD25}" type="presOf" srcId="{B68A1D37-69BB-4437-B805-18225B0B63A0}" destId="{8F409A7D-C84B-4271-9066-14E0DEB03B33}" srcOrd="0" destOrd="0" presId="urn:microsoft.com/office/officeart/2005/8/layout/hierarchy3"/>
    <dgm:cxn modelId="{83CFBBA7-3A6E-448D-B39E-3F92099380A7}" srcId="{F5312805-EE77-415B-A1AE-51AE94B382F6}" destId="{FF76CBA9-817F-40C9-9563-D24778AF1983}" srcOrd="0" destOrd="0" parTransId="{E64AA92B-ECD3-47E9-9757-FA9594FDA720}" sibTransId="{5053021F-CDB6-4CD1-9F70-A66BBA9E019D}"/>
    <dgm:cxn modelId="{EE6F020B-D2E7-4145-A4C6-7EC33B7AAF2E}" type="presOf" srcId="{ED87E007-9F8C-4703-804C-B2198749FBD4}" destId="{8D0C0F86-DE65-4C38-8C5F-2ED15806B2FD}" srcOrd="1" destOrd="0" presId="urn:microsoft.com/office/officeart/2005/8/layout/hierarchy3"/>
    <dgm:cxn modelId="{7B830492-16A3-41AE-9227-46FFA63808BB}" srcId="{78234BEF-0100-4F61-9F4A-38240926F821}" destId="{ED87E007-9F8C-4703-804C-B2198749FBD4}" srcOrd="1" destOrd="0" parTransId="{9E7A099E-6973-47C6-82F9-0D0840BC2C71}" sibTransId="{639541D6-CB0E-4638-BEAF-29EC3C0A40BB}"/>
    <dgm:cxn modelId="{8BE41763-98EC-492A-9932-672E65CA43F5}" srcId="{78234BEF-0100-4F61-9F4A-38240926F821}" destId="{F5312805-EE77-415B-A1AE-51AE94B382F6}" srcOrd="2" destOrd="0" parTransId="{9B545F43-120B-4AA6-8450-0CFA73A2B9FD}" sibTransId="{CFEA9C8B-9646-4B38-944D-D382252A1029}"/>
    <dgm:cxn modelId="{56FD75C2-40EA-4BB9-A0B9-553852656FDC}" type="presOf" srcId="{134439A6-24FF-4D5A-A7CE-5E1A422FD69A}" destId="{C825776D-DAF6-4492-8D48-2849C14CEEBF}" srcOrd="0" destOrd="0" presId="urn:microsoft.com/office/officeart/2005/8/layout/hierarchy3"/>
    <dgm:cxn modelId="{94AAC245-D6B6-4F99-B2F8-20DF2B199832}" srcId="{ED87E007-9F8C-4703-804C-B2198749FBD4}" destId="{0509D017-DA80-4465-B445-F6F62293E661}" srcOrd="0" destOrd="0" parTransId="{A23C4789-D3C6-49A9-AB8D-0E3033379E9C}" sibTransId="{EDE72437-AB45-422F-A715-6F73DEEEA7E2}"/>
    <dgm:cxn modelId="{B7FEC61F-C958-4D50-BEE1-60D31CAE7C35}" type="presOf" srcId="{FA952117-CEC6-494D-92BD-D6AD3A3B21C1}" destId="{7C27051E-475B-4E68-BC3F-DF52DE9FB676}" srcOrd="0" destOrd="0" presId="urn:microsoft.com/office/officeart/2005/8/layout/hierarchy3"/>
    <dgm:cxn modelId="{11A37471-83DC-4366-ABA3-D97FEF31CCAB}" type="presOf" srcId="{B352BB4D-809A-4151-AC71-9104D3BBB1F2}" destId="{7102648C-5E53-433C-A327-C6DD8D9B986E}" srcOrd="1" destOrd="0" presId="urn:microsoft.com/office/officeart/2005/8/layout/hierarchy3"/>
    <dgm:cxn modelId="{744E11F3-A5D3-4B41-B8A8-E9C043A6CB43}" type="presOf" srcId="{F5312805-EE77-415B-A1AE-51AE94B382F6}" destId="{0D4EE6F9-311C-4FDD-9E85-4F84FFCA35BA}" srcOrd="0" destOrd="0" presId="urn:microsoft.com/office/officeart/2005/8/layout/hierarchy3"/>
    <dgm:cxn modelId="{541BB51D-9E73-4E63-A752-0BB252C30B82}" type="presOf" srcId="{214D390C-8327-47C9-BDBB-6CC7465D18DC}" destId="{B53CB981-F1FE-4C2B-BDBF-1322DEA89610}" srcOrd="0" destOrd="0" presId="urn:microsoft.com/office/officeart/2005/8/layout/hierarchy3"/>
    <dgm:cxn modelId="{9D630FE9-F105-481C-A4A2-8CE22EA6E60F}" type="presOf" srcId="{F5312805-EE77-415B-A1AE-51AE94B382F6}" destId="{6431BD57-BCCB-4269-BD48-E4444E8718F9}" srcOrd="1" destOrd="0" presId="urn:microsoft.com/office/officeart/2005/8/layout/hierarchy3"/>
    <dgm:cxn modelId="{C3EB6948-C56A-4419-92F4-7AFC3089C956}" type="presOf" srcId="{E64AA92B-ECD3-47E9-9757-FA9594FDA720}" destId="{9CACE85E-42DC-4BC1-A964-A0ED4C94C8A2}" srcOrd="0" destOrd="0" presId="urn:microsoft.com/office/officeart/2005/8/layout/hierarchy3"/>
    <dgm:cxn modelId="{3310516C-3F7B-4A45-93D6-0AF0D05929B2}" type="presOf" srcId="{ED87E007-9F8C-4703-804C-B2198749FBD4}" destId="{C04C2FA9-FDAB-4D6D-B66B-ACB203BD0E3A}" srcOrd="0" destOrd="0" presId="urn:microsoft.com/office/officeart/2005/8/layout/hierarchy3"/>
    <dgm:cxn modelId="{CFDE3138-605E-4242-84F4-470FC7B86FA3}" type="presOf" srcId="{CF544631-DFEB-4091-A4C7-D368DB46A478}" destId="{40249188-4886-44A6-87A1-3B57A63B5E0B}" srcOrd="0" destOrd="0" presId="urn:microsoft.com/office/officeart/2005/8/layout/hierarchy3"/>
    <dgm:cxn modelId="{757D0880-A96E-4B5B-A177-A95623CFA049}" type="presParOf" srcId="{E0C350B4-3E55-4E08-9E3C-5C93542368DE}" destId="{35FC7C69-1599-4814-954B-21BDF8A30C1D}" srcOrd="0" destOrd="0" presId="urn:microsoft.com/office/officeart/2005/8/layout/hierarchy3"/>
    <dgm:cxn modelId="{AB8593AF-BFB8-4CD1-9B5F-1170120D105E}" type="presParOf" srcId="{35FC7C69-1599-4814-954B-21BDF8A30C1D}" destId="{227C6F35-5E22-4830-B893-C359B91812C4}" srcOrd="0" destOrd="0" presId="urn:microsoft.com/office/officeart/2005/8/layout/hierarchy3"/>
    <dgm:cxn modelId="{E435C96C-E47D-446A-9144-622C41D55814}" type="presParOf" srcId="{227C6F35-5E22-4830-B893-C359B91812C4}" destId="{EB511C13-C8FE-446E-9E13-8A402319996D}" srcOrd="0" destOrd="0" presId="urn:microsoft.com/office/officeart/2005/8/layout/hierarchy3"/>
    <dgm:cxn modelId="{4C7AD39A-718A-4F1A-97F2-1DEC261E3B5D}" type="presParOf" srcId="{227C6F35-5E22-4830-B893-C359B91812C4}" destId="{7102648C-5E53-433C-A327-C6DD8D9B986E}" srcOrd="1" destOrd="0" presId="urn:microsoft.com/office/officeart/2005/8/layout/hierarchy3"/>
    <dgm:cxn modelId="{0D82721A-15C6-4B7A-92A2-95877F103EA2}" type="presParOf" srcId="{35FC7C69-1599-4814-954B-21BDF8A30C1D}" destId="{06FD3991-0B68-4989-8314-A388FFFBAEA0}" srcOrd="1" destOrd="0" presId="urn:microsoft.com/office/officeart/2005/8/layout/hierarchy3"/>
    <dgm:cxn modelId="{A7650B72-3B34-45D7-ADD2-3427E466EBC0}" type="presParOf" srcId="{06FD3991-0B68-4989-8314-A388FFFBAEA0}" destId="{0F9F7ACA-1FF1-4092-8B34-1DC453D7ABBB}" srcOrd="0" destOrd="0" presId="urn:microsoft.com/office/officeart/2005/8/layout/hierarchy3"/>
    <dgm:cxn modelId="{E529B629-213B-4D48-888F-42FEFE0941ED}" type="presParOf" srcId="{06FD3991-0B68-4989-8314-A388FFFBAEA0}" destId="{B53CB981-F1FE-4C2B-BDBF-1322DEA89610}" srcOrd="1" destOrd="0" presId="urn:microsoft.com/office/officeart/2005/8/layout/hierarchy3"/>
    <dgm:cxn modelId="{E14EF8F5-75E3-42BE-9ECB-904D1B82BDE2}" type="presParOf" srcId="{06FD3991-0B68-4989-8314-A388FFFBAEA0}" destId="{C825776D-DAF6-4492-8D48-2849C14CEEBF}" srcOrd="2" destOrd="0" presId="urn:microsoft.com/office/officeart/2005/8/layout/hierarchy3"/>
    <dgm:cxn modelId="{CF6BAE04-848D-4A94-ABA6-66ABCB44FF35}" type="presParOf" srcId="{06FD3991-0B68-4989-8314-A388FFFBAEA0}" destId="{40249188-4886-44A6-87A1-3B57A63B5E0B}" srcOrd="3" destOrd="0" presId="urn:microsoft.com/office/officeart/2005/8/layout/hierarchy3"/>
    <dgm:cxn modelId="{9E96A3EB-2114-44A8-A236-D5C3DC3D43C0}" type="presParOf" srcId="{E0C350B4-3E55-4E08-9E3C-5C93542368DE}" destId="{625F9635-7F2E-454A-92A6-43E0E146DFB1}" srcOrd="1" destOrd="0" presId="urn:microsoft.com/office/officeart/2005/8/layout/hierarchy3"/>
    <dgm:cxn modelId="{8D3965A3-4ACA-4978-8EB1-ED8909F03FC6}" type="presParOf" srcId="{625F9635-7F2E-454A-92A6-43E0E146DFB1}" destId="{FBB5761C-E0A6-432D-97B2-B60CF24372B0}" srcOrd="0" destOrd="0" presId="urn:microsoft.com/office/officeart/2005/8/layout/hierarchy3"/>
    <dgm:cxn modelId="{3313357D-1C56-42C4-B2BD-E02468FE5B0A}" type="presParOf" srcId="{FBB5761C-E0A6-432D-97B2-B60CF24372B0}" destId="{C04C2FA9-FDAB-4D6D-B66B-ACB203BD0E3A}" srcOrd="0" destOrd="0" presId="urn:microsoft.com/office/officeart/2005/8/layout/hierarchy3"/>
    <dgm:cxn modelId="{B5D33164-53ED-4EEE-9D73-06A806FA9A27}" type="presParOf" srcId="{FBB5761C-E0A6-432D-97B2-B60CF24372B0}" destId="{8D0C0F86-DE65-4C38-8C5F-2ED15806B2FD}" srcOrd="1" destOrd="0" presId="urn:microsoft.com/office/officeart/2005/8/layout/hierarchy3"/>
    <dgm:cxn modelId="{F1D33CBC-966E-471B-8E2E-FF1967E4E970}" type="presParOf" srcId="{625F9635-7F2E-454A-92A6-43E0E146DFB1}" destId="{832CA781-8073-48A1-8D65-8E65DC228708}" srcOrd="1" destOrd="0" presId="urn:microsoft.com/office/officeart/2005/8/layout/hierarchy3"/>
    <dgm:cxn modelId="{7C7F5633-DD19-4C82-B552-469889D1759E}" type="presParOf" srcId="{832CA781-8073-48A1-8D65-8E65DC228708}" destId="{FBA071C5-781C-44D7-9A5D-F9B5EBB95CE6}" srcOrd="0" destOrd="0" presId="urn:microsoft.com/office/officeart/2005/8/layout/hierarchy3"/>
    <dgm:cxn modelId="{2E2DD44F-45B4-4670-A61F-A529E3B697B5}" type="presParOf" srcId="{832CA781-8073-48A1-8D65-8E65DC228708}" destId="{27FD57E5-CC76-45DC-8967-5A7062160D65}" srcOrd="1" destOrd="0" presId="urn:microsoft.com/office/officeart/2005/8/layout/hierarchy3"/>
    <dgm:cxn modelId="{9171B9B8-58D3-4359-BB42-B2BEF544A615}" type="presParOf" srcId="{832CA781-8073-48A1-8D65-8E65DC228708}" destId="{8F409A7D-C84B-4271-9066-14E0DEB03B33}" srcOrd="2" destOrd="0" presId="urn:microsoft.com/office/officeart/2005/8/layout/hierarchy3"/>
    <dgm:cxn modelId="{1C96F2AD-2576-49C9-86EA-44C61926DC6F}" type="presParOf" srcId="{832CA781-8073-48A1-8D65-8E65DC228708}" destId="{7C27051E-475B-4E68-BC3F-DF52DE9FB676}" srcOrd="3" destOrd="0" presId="urn:microsoft.com/office/officeart/2005/8/layout/hierarchy3"/>
    <dgm:cxn modelId="{C69E3FA3-BB81-47EE-A4D6-62C9A84C39BF}" type="presParOf" srcId="{E0C350B4-3E55-4E08-9E3C-5C93542368DE}" destId="{72931F24-54FA-48B9-AFD4-2590065E53E9}" srcOrd="2" destOrd="0" presId="urn:microsoft.com/office/officeart/2005/8/layout/hierarchy3"/>
    <dgm:cxn modelId="{1D5C3498-EE4A-488F-BD5A-009C29EC97B2}" type="presParOf" srcId="{72931F24-54FA-48B9-AFD4-2590065E53E9}" destId="{3F17B539-A110-4875-B8AE-D5D0F451DB20}" srcOrd="0" destOrd="0" presId="urn:microsoft.com/office/officeart/2005/8/layout/hierarchy3"/>
    <dgm:cxn modelId="{BE706B46-A206-49AA-ACBB-42B42CED52B4}" type="presParOf" srcId="{3F17B539-A110-4875-B8AE-D5D0F451DB20}" destId="{0D4EE6F9-311C-4FDD-9E85-4F84FFCA35BA}" srcOrd="0" destOrd="0" presId="urn:microsoft.com/office/officeart/2005/8/layout/hierarchy3"/>
    <dgm:cxn modelId="{2C6ACF1D-9440-4CF2-87CF-68996FC4540D}" type="presParOf" srcId="{3F17B539-A110-4875-B8AE-D5D0F451DB20}" destId="{6431BD57-BCCB-4269-BD48-E4444E8718F9}" srcOrd="1" destOrd="0" presId="urn:microsoft.com/office/officeart/2005/8/layout/hierarchy3"/>
    <dgm:cxn modelId="{330D09EF-813E-4BC8-A30D-62BEE86A0314}" type="presParOf" srcId="{72931F24-54FA-48B9-AFD4-2590065E53E9}" destId="{A864C2F4-92CE-45DB-BABC-4E961C428BC8}" srcOrd="1" destOrd="0" presId="urn:microsoft.com/office/officeart/2005/8/layout/hierarchy3"/>
    <dgm:cxn modelId="{6E0558DC-2DC2-43DB-9BF0-B6F4AB21B052}" type="presParOf" srcId="{A864C2F4-92CE-45DB-BABC-4E961C428BC8}" destId="{9CACE85E-42DC-4BC1-A964-A0ED4C94C8A2}" srcOrd="0" destOrd="0" presId="urn:microsoft.com/office/officeart/2005/8/layout/hierarchy3"/>
    <dgm:cxn modelId="{26720F17-2469-4661-9540-92870D55E2E5}" type="presParOf" srcId="{A864C2F4-92CE-45DB-BABC-4E961C428BC8}" destId="{F8EC9CEA-DAFC-47FC-A268-BCA3DD46CD0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86AF78-FAF0-4118-A0EC-5AABD714616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8A843A05-A41B-4739-A1A8-3DC0C9B0B5FF}">
      <dgm:prSet phldrT="[Text]" custT="1"/>
      <dgm:spPr>
        <a:solidFill>
          <a:srgbClr val="C00000"/>
        </a:solidFill>
      </dgm:spPr>
      <dgm:t>
        <a:bodyPr/>
        <a:lstStyle/>
        <a:p>
          <a:r>
            <a:rPr lang="en-GB" sz="1400" dirty="0" smtClean="0">
              <a:solidFill>
                <a:schemeClr val="bg1"/>
              </a:solidFill>
            </a:rPr>
            <a:t>Most</a:t>
          </a:r>
          <a:r>
            <a:rPr lang="en-GB" sz="1400" b="0" dirty="0" smtClean="0">
              <a:solidFill>
                <a:schemeClr val="bg1"/>
              </a:solidFill>
            </a:rPr>
            <a:t> impact</a:t>
          </a:r>
          <a:endParaRPr lang="en-GB" sz="1400" b="0" dirty="0">
            <a:solidFill>
              <a:schemeClr val="bg1"/>
            </a:solidFill>
          </a:endParaRPr>
        </a:p>
      </dgm:t>
    </dgm:pt>
    <dgm:pt modelId="{47D4903E-E77D-429D-BBEC-31F31AF77688}" type="parTrans" cxnId="{B1AC6D1B-9827-4FB2-84D4-E9FD4026CCA6}">
      <dgm:prSet/>
      <dgm:spPr/>
      <dgm:t>
        <a:bodyPr/>
        <a:lstStyle/>
        <a:p>
          <a:endParaRPr lang="en-GB"/>
        </a:p>
      </dgm:t>
    </dgm:pt>
    <dgm:pt modelId="{3E780985-CDE4-4073-91EF-D1DDC86F5979}" type="sibTrans" cxnId="{B1AC6D1B-9827-4FB2-84D4-E9FD4026CCA6}">
      <dgm:prSet/>
      <dgm:spPr/>
      <dgm:t>
        <a:bodyPr/>
        <a:lstStyle/>
        <a:p>
          <a:endParaRPr lang="en-GB"/>
        </a:p>
      </dgm:t>
    </dgm:pt>
    <dgm:pt modelId="{C84590B3-F879-4C07-91A4-884795D068D7}">
      <dgm:prSet phldrT="[Text]" custT="1"/>
      <dgm:spPr/>
      <dgm:t>
        <a:bodyPr/>
        <a:lstStyle/>
        <a:p>
          <a:r>
            <a:rPr lang="en-GB" sz="1400" dirty="0" smtClean="0"/>
            <a:t>Measurement and presentation exception when no economic mismatch is possible</a:t>
          </a:r>
          <a:endParaRPr lang="en-GB" sz="1400" dirty="0"/>
        </a:p>
      </dgm:t>
    </dgm:pt>
    <dgm:pt modelId="{7061A466-D667-4E6C-99FE-29B1B09CD36A}" type="parTrans" cxnId="{5F283EAE-B2A5-4230-BEF3-32027DC64D84}">
      <dgm:prSet/>
      <dgm:spPr/>
      <dgm:t>
        <a:bodyPr/>
        <a:lstStyle/>
        <a:p>
          <a:endParaRPr lang="en-GB"/>
        </a:p>
      </dgm:t>
    </dgm:pt>
    <dgm:pt modelId="{F8355A8F-A72E-4829-8CF0-7FE1AC612FAC}" type="sibTrans" cxnId="{5F283EAE-B2A5-4230-BEF3-32027DC64D84}">
      <dgm:prSet/>
      <dgm:spPr/>
      <dgm:t>
        <a:bodyPr/>
        <a:lstStyle/>
        <a:p>
          <a:endParaRPr lang="en-GB"/>
        </a:p>
      </dgm:t>
    </dgm:pt>
    <dgm:pt modelId="{50CFF56F-7F81-47D9-8029-11B56B587A4B}">
      <dgm:prSet phldrT="[Text]" custT="1"/>
      <dgm:spPr>
        <a:noFill/>
      </dgm:spPr>
      <dgm:t>
        <a:bodyPr/>
        <a:lstStyle/>
        <a:p>
          <a:r>
            <a:rPr lang="en-GB" sz="1400" dirty="0" smtClean="0">
              <a:solidFill>
                <a:srgbClr val="000000"/>
              </a:solidFill>
            </a:rPr>
            <a:t>Not relevant if using premium allocation approach</a:t>
          </a:r>
          <a:endParaRPr lang="en-GB" sz="1400" dirty="0">
            <a:solidFill>
              <a:srgbClr val="000000"/>
            </a:solidFill>
          </a:endParaRPr>
        </a:p>
      </dgm:t>
    </dgm:pt>
    <dgm:pt modelId="{FB03FCB1-178D-4358-8069-47AE94F77DB9}" type="parTrans" cxnId="{D29A2E28-3476-4224-86CA-34C9074D6D51}">
      <dgm:prSet/>
      <dgm:spPr/>
      <dgm:t>
        <a:bodyPr/>
        <a:lstStyle/>
        <a:p>
          <a:endParaRPr lang="en-GB"/>
        </a:p>
      </dgm:t>
    </dgm:pt>
    <dgm:pt modelId="{3351DD7C-D35F-47A7-8332-130452B9DCB0}" type="sibTrans" cxnId="{D29A2E28-3476-4224-86CA-34C9074D6D51}">
      <dgm:prSet/>
      <dgm:spPr/>
      <dgm:t>
        <a:bodyPr/>
        <a:lstStyle/>
        <a:p>
          <a:endParaRPr lang="en-GB"/>
        </a:p>
      </dgm:t>
    </dgm:pt>
    <dgm:pt modelId="{507E3DFA-D395-4ABB-88F1-9736BA53A40A}">
      <dgm:prSet phldrT="[Text]" custT="1"/>
      <dgm:spPr/>
      <dgm:t>
        <a:bodyPr/>
        <a:lstStyle/>
        <a:p>
          <a:r>
            <a:rPr lang="en-GB" sz="1400" dirty="0" smtClean="0"/>
            <a:t>Insurance contract revenue</a:t>
          </a:r>
          <a:endParaRPr lang="en-GB" sz="1400" dirty="0"/>
        </a:p>
      </dgm:t>
    </dgm:pt>
    <dgm:pt modelId="{0C316384-F9EC-4B58-A5BD-28DE68023CDE}" type="parTrans" cxnId="{59988578-CAF3-4DB8-87E2-B60A2E15C992}">
      <dgm:prSet/>
      <dgm:spPr/>
      <dgm:t>
        <a:bodyPr/>
        <a:lstStyle/>
        <a:p>
          <a:endParaRPr lang="en-GB"/>
        </a:p>
      </dgm:t>
    </dgm:pt>
    <dgm:pt modelId="{A6EF617A-3014-4DA0-BADD-CAEDDB5D0FA0}" type="sibTrans" cxnId="{59988578-CAF3-4DB8-87E2-B60A2E15C992}">
      <dgm:prSet/>
      <dgm:spPr/>
      <dgm:t>
        <a:bodyPr/>
        <a:lstStyle/>
        <a:p>
          <a:endParaRPr lang="en-GB"/>
        </a:p>
      </dgm:t>
    </dgm:pt>
    <dgm:pt modelId="{FB335A2B-B556-4D90-94F7-F8EF7CADA3A4}">
      <dgm:prSet phldrT="[Text]" custT="1"/>
      <dgm:spPr>
        <a:solidFill>
          <a:srgbClr val="FFC000">
            <a:alpha val="90000"/>
          </a:srgbClr>
        </a:solidFill>
      </dgm:spPr>
      <dgm:t>
        <a:bodyPr/>
        <a:lstStyle/>
        <a:p>
          <a:r>
            <a:rPr lang="en-GB" sz="1400" dirty="0" smtClean="0">
              <a:solidFill>
                <a:schemeClr val="tx1"/>
              </a:solidFill>
            </a:rPr>
            <a:t>Less impact if using the premium allocation approach</a:t>
          </a:r>
          <a:endParaRPr lang="en-GB" sz="1400" dirty="0">
            <a:solidFill>
              <a:schemeClr val="tx1"/>
            </a:solidFill>
          </a:endParaRPr>
        </a:p>
      </dgm:t>
    </dgm:pt>
    <dgm:pt modelId="{737AB85E-A425-4E4F-9903-EFAB044BF811}" type="parTrans" cxnId="{6D57BD16-B966-42A3-BC65-BAF43FF93E11}">
      <dgm:prSet/>
      <dgm:spPr/>
      <dgm:t>
        <a:bodyPr/>
        <a:lstStyle/>
        <a:p>
          <a:endParaRPr lang="en-GB"/>
        </a:p>
      </dgm:t>
    </dgm:pt>
    <dgm:pt modelId="{7667A094-5DA6-47ED-89B7-67817FAA3F8C}" type="sibTrans" cxnId="{6D57BD16-B966-42A3-BC65-BAF43FF93E11}">
      <dgm:prSet/>
      <dgm:spPr/>
      <dgm:t>
        <a:bodyPr/>
        <a:lstStyle/>
        <a:p>
          <a:endParaRPr lang="en-GB"/>
        </a:p>
      </dgm:t>
    </dgm:pt>
    <dgm:pt modelId="{939F9AC2-C919-4847-90B0-FB35DF31E25E}">
      <dgm:prSet phldrT="[Text]" custT="1"/>
      <dgm:spPr/>
      <dgm:t>
        <a:bodyPr/>
        <a:lstStyle/>
        <a:p>
          <a:r>
            <a:rPr lang="en-GB" sz="1400" dirty="0" smtClean="0"/>
            <a:t>Interest expense in amortised cost basis</a:t>
          </a:r>
          <a:endParaRPr lang="en-GB" sz="1400" dirty="0"/>
        </a:p>
      </dgm:t>
    </dgm:pt>
    <dgm:pt modelId="{DAB88A04-9DD6-49B8-B8DD-648A8807A45F}" type="parTrans" cxnId="{4DD3D2CF-A416-48FF-BC29-CFBC8287F435}">
      <dgm:prSet/>
      <dgm:spPr/>
      <dgm:t>
        <a:bodyPr/>
        <a:lstStyle/>
        <a:p>
          <a:endParaRPr lang="en-GB"/>
        </a:p>
      </dgm:t>
    </dgm:pt>
    <dgm:pt modelId="{FF23D2EA-CC18-48CF-A3D5-8A44E65DCDCB}" type="sibTrans" cxnId="{4DD3D2CF-A416-48FF-BC29-CFBC8287F435}">
      <dgm:prSet/>
      <dgm:spPr/>
      <dgm:t>
        <a:bodyPr/>
        <a:lstStyle/>
        <a:p>
          <a:endParaRPr lang="en-GB"/>
        </a:p>
      </dgm:t>
    </dgm:pt>
    <dgm:pt modelId="{3AF84940-8979-4B28-98E3-72401E2A8A33}">
      <dgm:prSet phldrT="[Text]" custT="1"/>
      <dgm:spPr/>
      <dgm:t>
        <a:bodyPr/>
        <a:lstStyle/>
        <a:p>
          <a:r>
            <a:rPr lang="en-GB" sz="1400" dirty="0" smtClean="0"/>
            <a:t>Transition</a:t>
          </a:r>
          <a:endParaRPr lang="en-GB" sz="1400" dirty="0"/>
        </a:p>
      </dgm:t>
    </dgm:pt>
    <dgm:pt modelId="{8E55CD05-6D28-4797-98C0-C948E922787D}" type="parTrans" cxnId="{FFFD1739-5A03-4E8F-B839-94CE7313858C}">
      <dgm:prSet/>
      <dgm:spPr/>
      <dgm:t>
        <a:bodyPr/>
        <a:lstStyle/>
        <a:p>
          <a:endParaRPr lang="en-GB"/>
        </a:p>
      </dgm:t>
    </dgm:pt>
    <dgm:pt modelId="{0C3EDBB1-A930-45DA-BC75-065362CB753B}" type="sibTrans" cxnId="{FFFD1739-5A03-4E8F-B839-94CE7313858C}">
      <dgm:prSet/>
      <dgm:spPr/>
      <dgm:t>
        <a:bodyPr/>
        <a:lstStyle/>
        <a:p>
          <a:endParaRPr lang="en-GB"/>
        </a:p>
      </dgm:t>
    </dgm:pt>
    <dgm:pt modelId="{54E8FEDB-D726-4514-A870-5AAD6A84B53D}">
      <dgm:prSet phldrT="[Text]" custT="1"/>
      <dgm:spPr>
        <a:solidFill>
          <a:srgbClr val="C00000"/>
        </a:solidFill>
      </dgm:spPr>
      <dgm:t>
        <a:bodyPr/>
        <a:lstStyle/>
        <a:p>
          <a:r>
            <a:rPr lang="en-GB" sz="1400" dirty="0" smtClean="0">
              <a:solidFill>
                <a:schemeClr val="bg1"/>
              </a:solidFill>
            </a:rPr>
            <a:t>Significant impact</a:t>
          </a:r>
          <a:endParaRPr lang="en-GB" sz="1400" dirty="0">
            <a:solidFill>
              <a:schemeClr val="bg1"/>
            </a:solidFill>
          </a:endParaRPr>
        </a:p>
      </dgm:t>
    </dgm:pt>
    <dgm:pt modelId="{D3F5E4AD-0600-4636-95C1-A56E5EB6FEAC}" type="parTrans" cxnId="{373628AD-DBA8-4C7E-8590-45FF52623392}">
      <dgm:prSet/>
      <dgm:spPr/>
      <dgm:t>
        <a:bodyPr/>
        <a:lstStyle/>
        <a:p>
          <a:endParaRPr lang="en-GB"/>
        </a:p>
      </dgm:t>
    </dgm:pt>
    <dgm:pt modelId="{BE8360A5-2B47-4BB4-98C0-A90E04C26108}" type="sibTrans" cxnId="{373628AD-DBA8-4C7E-8590-45FF52623392}">
      <dgm:prSet/>
      <dgm:spPr/>
      <dgm:t>
        <a:bodyPr/>
        <a:lstStyle/>
        <a:p>
          <a:endParaRPr lang="en-GB"/>
        </a:p>
      </dgm:t>
    </dgm:pt>
    <dgm:pt modelId="{76E9222D-9399-4CB3-9022-053C6F7D6966}">
      <dgm:prSet phldrT="[Text]" custT="1"/>
      <dgm:spPr>
        <a:solidFill>
          <a:srgbClr val="C00000"/>
        </a:solidFill>
      </dgm:spPr>
      <dgm:t>
        <a:bodyPr/>
        <a:lstStyle/>
        <a:p>
          <a:r>
            <a:rPr lang="en-GB" sz="1400" dirty="0" smtClean="0">
              <a:solidFill>
                <a:schemeClr val="bg1"/>
              </a:solidFill>
            </a:rPr>
            <a:t>Significant impact </a:t>
          </a:r>
          <a:endParaRPr lang="en-GB" sz="1400" dirty="0">
            <a:solidFill>
              <a:schemeClr val="bg1"/>
            </a:solidFill>
          </a:endParaRPr>
        </a:p>
      </dgm:t>
    </dgm:pt>
    <dgm:pt modelId="{7D798CE9-071B-48B3-9323-F0EB4B825F88}" type="parTrans" cxnId="{77178E30-921D-48FB-B92C-6F53CB0FE977}">
      <dgm:prSet/>
      <dgm:spPr/>
      <dgm:t>
        <a:bodyPr/>
        <a:lstStyle/>
        <a:p>
          <a:endParaRPr lang="en-GB"/>
        </a:p>
      </dgm:t>
    </dgm:pt>
    <dgm:pt modelId="{547FA0B8-29FA-4192-9FB3-F592A8254F65}" type="sibTrans" cxnId="{77178E30-921D-48FB-B92C-6F53CB0FE977}">
      <dgm:prSet/>
      <dgm:spPr/>
      <dgm:t>
        <a:bodyPr/>
        <a:lstStyle/>
        <a:p>
          <a:endParaRPr lang="en-GB"/>
        </a:p>
      </dgm:t>
    </dgm:pt>
    <dgm:pt modelId="{63CA12A0-CFA4-44AA-BA2D-7A2A2520302A}">
      <dgm:prSet phldrT="[Text]" custT="1"/>
      <dgm:spPr>
        <a:noFill/>
      </dgm:spPr>
      <dgm:t>
        <a:bodyPr/>
        <a:lstStyle/>
        <a:p>
          <a:r>
            <a:rPr lang="en-GB" sz="1400" dirty="0" smtClean="0">
              <a:solidFill>
                <a:srgbClr val="000000"/>
              </a:solidFill>
            </a:rPr>
            <a:t>Not relevant if using premium allocation approach</a:t>
          </a:r>
          <a:endParaRPr lang="en-GB" sz="1400" dirty="0">
            <a:solidFill>
              <a:srgbClr val="000000"/>
            </a:solidFill>
          </a:endParaRPr>
        </a:p>
      </dgm:t>
    </dgm:pt>
    <dgm:pt modelId="{9085E67E-6DD5-41B9-92F6-4B140682B315}" type="parTrans" cxnId="{A9F0A67F-F8B8-40D2-A4CF-0817A6EED21E}">
      <dgm:prSet/>
      <dgm:spPr/>
      <dgm:t>
        <a:bodyPr/>
        <a:lstStyle/>
        <a:p>
          <a:endParaRPr lang="en-GB"/>
        </a:p>
      </dgm:t>
    </dgm:pt>
    <dgm:pt modelId="{711BC44B-53C4-44C5-9CDC-AA5CCE90F19A}" type="sibTrans" cxnId="{A9F0A67F-F8B8-40D2-A4CF-0817A6EED21E}">
      <dgm:prSet/>
      <dgm:spPr/>
      <dgm:t>
        <a:bodyPr/>
        <a:lstStyle/>
        <a:p>
          <a:endParaRPr lang="en-GB"/>
        </a:p>
      </dgm:t>
    </dgm:pt>
    <dgm:pt modelId="{6D38416C-57F7-4460-A97F-06D9798F8DDC}">
      <dgm:prSet phldrT="[Text]" custT="1"/>
      <dgm:spPr>
        <a:noFill/>
      </dgm:spPr>
      <dgm:t>
        <a:bodyPr/>
        <a:lstStyle/>
        <a:p>
          <a:r>
            <a:rPr lang="en-GB" sz="1400" dirty="0" smtClean="0">
              <a:solidFill>
                <a:srgbClr val="000000"/>
              </a:solidFill>
            </a:rPr>
            <a:t>Not relevant if using premium allocation approach</a:t>
          </a:r>
          <a:endParaRPr lang="en-GB" sz="1400" dirty="0">
            <a:solidFill>
              <a:srgbClr val="000000"/>
            </a:solidFill>
          </a:endParaRPr>
        </a:p>
      </dgm:t>
    </dgm:pt>
    <dgm:pt modelId="{A83EADC4-83F8-4003-BE71-5A8C96E4485F}" type="parTrans" cxnId="{14374B97-6CA3-473E-B765-C567B6AF9A0C}">
      <dgm:prSet/>
      <dgm:spPr/>
      <dgm:t>
        <a:bodyPr/>
        <a:lstStyle/>
        <a:p>
          <a:endParaRPr lang="en-GB"/>
        </a:p>
      </dgm:t>
    </dgm:pt>
    <dgm:pt modelId="{AF80B468-0B3F-4124-AD55-E707C213A06C}" type="sibTrans" cxnId="{14374B97-6CA3-473E-B765-C567B6AF9A0C}">
      <dgm:prSet/>
      <dgm:spPr/>
      <dgm:t>
        <a:bodyPr/>
        <a:lstStyle/>
        <a:p>
          <a:endParaRPr lang="en-GB"/>
        </a:p>
      </dgm:t>
    </dgm:pt>
    <dgm:pt modelId="{539F6D78-13A7-4A8D-A549-C86DE69F31E5}">
      <dgm:prSet phldrT="[Text]" custT="1"/>
      <dgm:spPr>
        <a:solidFill>
          <a:srgbClr val="C00000"/>
        </a:solidFill>
      </dgm:spPr>
      <dgm:t>
        <a:bodyPr/>
        <a:lstStyle/>
        <a:p>
          <a:r>
            <a:rPr lang="en-GB" sz="1400" dirty="0" smtClean="0">
              <a:solidFill>
                <a:schemeClr val="bg1"/>
              </a:solidFill>
            </a:rPr>
            <a:t>Significant impact for eligible contracts</a:t>
          </a:r>
          <a:endParaRPr lang="en-GB" sz="1400" dirty="0">
            <a:solidFill>
              <a:schemeClr val="bg1"/>
            </a:solidFill>
          </a:endParaRPr>
        </a:p>
      </dgm:t>
    </dgm:pt>
    <dgm:pt modelId="{8E446BE0-3A78-48FF-9BA8-207DA513D004}" type="parTrans" cxnId="{5FF27213-A727-4BC1-B976-25DBABCB5751}">
      <dgm:prSet/>
      <dgm:spPr/>
      <dgm:t>
        <a:bodyPr/>
        <a:lstStyle/>
        <a:p>
          <a:endParaRPr lang="en-GB"/>
        </a:p>
      </dgm:t>
    </dgm:pt>
    <dgm:pt modelId="{961A37AA-A14B-490B-AA83-0F88C27A447E}" type="sibTrans" cxnId="{5FF27213-A727-4BC1-B976-25DBABCB5751}">
      <dgm:prSet/>
      <dgm:spPr/>
      <dgm:t>
        <a:bodyPr/>
        <a:lstStyle/>
        <a:p>
          <a:endParaRPr lang="en-GB"/>
        </a:p>
      </dgm:t>
    </dgm:pt>
    <dgm:pt modelId="{56E3D3B6-B17A-4F41-A3B4-3B1D2DC93F51}">
      <dgm:prSet phldrT="[Text]" custT="1"/>
      <dgm:spPr>
        <a:noFill/>
      </dgm:spPr>
      <dgm:t>
        <a:bodyPr/>
        <a:lstStyle/>
        <a:p>
          <a:r>
            <a:rPr lang="en-GB" sz="1400" dirty="0" smtClean="0">
              <a:solidFill>
                <a:srgbClr val="000000"/>
              </a:solidFill>
            </a:rPr>
            <a:t>Not relevant if using premium allocation approach</a:t>
          </a:r>
          <a:endParaRPr lang="en-GB" sz="1400" dirty="0">
            <a:solidFill>
              <a:srgbClr val="000000"/>
            </a:solidFill>
          </a:endParaRPr>
        </a:p>
      </dgm:t>
    </dgm:pt>
    <dgm:pt modelId="{E43652F3-A9FD-4C95-8D88-72227B670724}" type="parTrans" cxnId="{86D64859-362D-46E4-B00C-23ED87796D6B}">
      <dgm:prSet/>
      <dgm:spPr/>
      <dgm:t>
        <a:bodyPr/>
        <a:lstStyle/>
        <a:p>
          <a:endParaRPr lang="en-GB"/>
        </a:p>
      </dgm:t>
    </dgm:pt>
    <dgm:pt modelId="{1DC0B0F5-8479-4370-AE50-25D27E25A123}" type="sibTrans" cxnId="{86D64859-362D-46E4-B00C-23ED87796D6B}">
      <dgm:prSet/>
      <dgm:spPr/>
      <dgm:t>
        <a:bodyPr/>
        <a:lstStyle/>
        <a:p>
          <a:endParaRPr lang="en-GB"/>
        </a:p>
      </dgm:t>
    </dgm:pt>
    <dgm:pt modelId="{AA4581B1-6A03-4960-AC00-8A32A6D5396E}">
      <dgm:prSet phldrT="[Text]" custT="1"/>
      <dgm:spPr>
        <a:solidFill>
          <a:srgbClr val="C00000"/>
        </a:solidFill>
        <a:ln>
          <a:noFill/>
        </a:ln>
      </dgm:spPr>
      <dgm:t>
        <a:bodyPr/>
        <a:lstStyle/>
        <a:p>
          <a:r>
            <a:rPr lang="en-GB" sz="1400" dirty="0" smtClean="0">
              <a:solidFill>
                <a:schemeClr val="bg1"/>
              </a:solidFill>
            </a:rPr>
            <a:t>Significant impact</a:t>
          </a:r>
          <a:endParaRPr lang="en-GB" sz="1400" dirty="0">
            <a:solidFill>
              <a:schemeClr val="bg1"/>
            </a:solidFill>
          </a:endParaRPr>
        </a:p>
      </dgm:t>
    </dgm:pt>
    <dgm:pt modelId="{66357833-A973-4CA4-AF67-8AB3840D772E}" type="parTrans" cxnId="{98505D6A-A899-4300-9069-499B01CED0EC}">
      <dgm:prSet/>
      <dgm:spPr/>
      <dgm:t>
        <a:bodyPr/>
        <a:lstStyle/>
        <a:p>
          <a:endParaRPr lang="en-GB"/>
        </a:p>
      </dgm:t>
    </dgm:pt>
    <dgm:pt modelId="{98CCB543-191C-41F4-8E61-6043745201C7}" type="sibTrans" cxnId="{98505D6A-A899-4300-9069-499B01CED0EC}">
      <dgm:prSet/>
      <dgm:spPr/>
      <dgm:t>
        <a:bodyPr/>
        <a:lstStyle/>
        <a:p>
          <a:endParaRPr lang="en-GB"/>
        </a:p>
      </dgm:t>
    </dgm:pt>
    <dgm:pt modelId="{B4AC45ED-D640-456A-8F03-D797C46936A6}">
      <dgm:prSet phldrT="[Text]" custT="1"/>
      <dgm:spPr>
        <a:solidFill>
          <a:srgbClr val="FFC000">
            <a:alpha val="90000"/>
          </a:srgbClr>
        </a:solidFill>
      </dgm:spPr>
      <dgm:t>
        <a:bodyPr/>
        <a:lstStyle/>
        <a:p>
          <a:r>
            <a:rPr lang="en-GB" sz="1400" dirty="0" smtClean="0">
              <a:solidFill>
                <a:schemeClr val="tx1"/>
              </a:solidFill>
            </a:rPr>
            <a:t>Less impact as similar to existing practice</a:t>
          </a:r>
          <a:endParaRPr lang="en-GB" sz="1400" dirty="0">
            <a:solidFill>
              <a:schemeClr val="tx1"/>
            </a:solidFill>
          </a:endParaRPr>
        </a:p>
      </dgm:t>
    </dgm:pt>
    <dgm:pt modelId="{E0AE4016-19E9-4CFB-9B13-68C1D57015CB}" type="parTrans" cxnId="{74C56992-BAC0-4318-8937-C01FDD09A526}">
      <dgm:prSet/>
      <dgm:spPr/>
      <dgm:t>
        <a:bodyPr/>
        <a:lstStyle/>
        <a:p>
          <a:endParaRPr lang="en-GB"/>
        </a:p>
      </dgm:t>
    </dgm:pt>
    <dgm:pt modelId="{B7905B92-89EA-488A-B32B-975F8FBD71E0}" type="sibTrans" cxnId="{74C56992-BAC0-4318-8937-C01FDD09A526}">
      <dgm:prSet/>
      <dgm:spPr/>
      <dgm:t>
        <a:bodyPr/>
        <a:lstStyle/>
        <a:p>
          <a:endParaRPr lang="en-GB"/>
        </a:p>
      </dgm:t>
    </dgm:pt>
    <dgm:pt modelId="{CDFE0765-F830-4D34-8B92-FF2EC7CFDD2A}">
      <dgm:prSet phldrT="[Text]" custT="1"/>
      <dgm:spPr>
        <a:solidFill>
          <a:srgbClr val="C00000"/>
        </a:solidFill>
      </dgm:spPr>
      <dgm:t>
        <a:bodyPr/>
        <a:lstStyle/>
        <a:p>
          <a:r>
            <a:rPr lang="en-GB" sz="1400" dirty="0" smtClean="0">
              <a:solidFill>
                <a:schemeClr val="bg1"/>
              </a:solidFill>
            </a:rPr>
            <a:t>Significant impact</a:t>
          </a:r>
          <a:endParaRPr lang="en-GB" sz="1400" dirty="0">
            <a:solidFill>
              <a:schemeClr val="bg1"/>
            </a:solidFill>
          </a:endParaRPr>
        </a:p>
      </dgm:t>
    </dgm:pt>
    <dgm:pt modelId="{069C94B3-0CAD-4C84-8B62-3AB80EDFEB3C}" type="parTrans" cxnId="{5166831D-63C8-47D6-9DDC-66D455A5AE3F}">
      <dgm:prSet/>
      <dgm:spPr/>
      <dgm:t>
        <a:bodyPr/>
        <a:lstStyle/>
        <a:p>
          <a:endParaRPr lang="en-GB"/>
        </a:p>
      </dgm:t>
    </dgm:pt>
    <dgm:pt modelId="{A0F8956E-EA62-4F6A-844B-C2F805E569F1}" type="sibTrans" cxnId="{5166831D-63C8-47D6-9DDC-66D455A5AE3F}">
      <dgm:prSet/>
      <dgm:spPr/>
      <dgm:t>
        <a:bodyPr/>
        <a:lstStyle/>
        <a:p>
          <a:endParaRPr lang="en-GB"/>
        </a:p>
      </dgm:t>
    </dgm:pt>
    <dgm:pt modelId="{6F790C39-41E5-4A60-B0CE-C66682E8B094}">
      <dgm:prSet phldrT="[Text]" custT="1"/>
      <dgm:spPr>
        <a:solidFill>
          <a:srgbClr val="C00000"/>
        </a:solidFill>
      </dgm:spPr>
      <dgm:t>
        <a:bodyPr/>
        <a:lstStyle/>
        <a:p>
          <a:r>
            <a:rPr lang="en-GB" sz="1400" dirty="0" smtClean="0">
              <a:solidFill>
                <a:schemeClr val="bg1"/>
              </a:solidFill>
            </a:rPr>
            <a:t>Significant impact for the liability for incurred claims</a:t>
          </a:r>
          <a:endParaRPr lang="en-GB" sz="1400" dirty="0">
            <a:solidFill>
              <a:schemeClr val="bg1"/>
            </a:solidFill>
          </a:endParaRPr>
        </a:p>
      </dgm:t>
    </dgm:pt>
    <dgm:pt modelId="{73FA9B52-063F-45E7-9FB1-0A048D2E61CC}" type="parTrans" cxnId="{8213DB2B-D3B3-4300-900A-623DA1C67588}">
      <dgm:prSet/>
      <dgm:spPr/>
      <dgm:t>
        <a:bodyPr/>
        <a:lstStyle/>
        <a:p>
          <a:endParaRPr lang="en-GB"/>
        </a:p>
      </dgm:t>
    </dgm:pt>
    <dgm:pt modelId="{8B6F120F-489E-4580-B5F2-2AEF998FE818}" type="sibTrans" cxnId="{8213DB2B-D3B3-4300-900A-623DA1C67588}">
      <dgm:prSet/>
      <dgm:spPr/>
      <dgm:t>
        <a:bodyPr/>
        <a:lstStyle/>
        <a:p>
          <a:endParaRPr lang="en-GB"/>
        </a:p>
      </dgm:t>
    </dgm:pt>
    <dgm:pt modelId="{BFF1EBAA-1D69-42CE-82F1-FCFBFA536BCE}">
      <dgm:prSet phldrT="[Text]" custT="1"/>
      <dgm:spPr>
        <a:solidFill>
          <a:srgbClr val="C00000"/>
        </a:solidFill>
      </dgm:spPr>
      <dgm:t>
        <a:bodyPr/>
        <a:lstStyle/>
        <a:p>
          <a:r>
            <a:rPr lang="en-GB" sz="1400" dirty="0" smtClean="0">
              <a:solidFill>
                <a:schemeClr val="bg1"/>
              </a:solidFill>
            </a:rPr>
            <a:t>Significant impact</a:t>
          </a:r>
          <a:endParaRPr lang="en-GB" sz="1400" dirty="0">
            <a:solidFill>
              <a:schemeClr val="bg1"/>
            </a:solidFill>
          </a:endParaRPr>
        </a:p>
      </dgm:t>
    </dgm:pt>
    <dgm:pt modelId="{CEDE6947-267D-4396-9EAC-208616494BD5}" type="parTrans" cxnId="{6C592DC7-D7F1-473E-AA15-3E34C02BEE14}">
      <dgm:prSet/>
      <dgm:spPr/>
      <dgm:t>
        <a:bodyPr/>
        <a:lstStyle/>
        <a:p>
          <a:endParaRPr lang="en-GB"/>
        </a:p>
      </dgm:t>
    </dgm:pt>
    <dgm:pt modelId="{EACAE4C0-F61B-4079-89BC-02518F0AD160}" type="sibTrans" cxnId="{6C592DC7-D7F1-473E-AA15-3E34C02BEE14}">
      <dgm:prSet/>
      <dgm:spPr/>
      <dgm:t>
        <a:bodyPr/>
        <a:lstStyle/>
        <a:p>
          <a:endParaRPr lang="en-GB"/>
        </a:p>
      </dgm:t>
    </dgm:pt>
    <dgm:pt modelId="{2D16F42A-F67F-4EB5-BECF-9F7C2F1E1969}">
      <dgm:prSet phldrT="[Text]" custT="1"/>
      <dgm:spPr>
        <a:solidFill>
          <a:srgbClr val="C00000"/>
        </a:solidFill>
      </dgm:spPr>
      <dgm:t>
        <a:bodyPr/>
        <a:lstStyle/>
        <a:p>
          <a:r>
            <a:rPr lang="en-GB" sz="1400" dirty="0" smtClean="0">
              <a:solidFill>
                <a:schemeClr val="bg1"/>
              </a:solidFill>
            </a:rPr>
            <a:t>Significant impact for the liability for incurred claims</a:t>
          </a:r>
          <a:endParaRPr lang="en-GB" sz="1400" dirty="0">
            <a:solidFill>
              <a:schemeClr val="bg1"/>
            </a:solidFill>
          </a:endParaRPr>
        </a:p>
      </dgm:t>
    </dgm:pt>
    <dgm:pt modelId="{1E6E0B23-29AA-4E96-8A2C-DF168D29B8D3}" type="parTrans" cxnId="{1156D9BE-C476-41D6-A569-C4E49AAF64EB}">
      <dgm:prSet/>
      <dgm:spPr/>
      <dgm:t>
        <a:bodyPr/>
        <a:lstStyle/>
        <a:p>
          <a:endParaRPr lang="en-GB"/>
        </a:p>
      </dgm:t>
    </dgm:pt>
    <dgm:pt modelId="{43E89A38-8693-45CA-B3A1-62951F688C00}" type="sibTrans" cxnId="{1156D9BE-C476-41D6-A569-C4E49AAF64EB}">
      <dgm:prSet/>
      <dgm:spPr/>
      <dgm:t>
        <a:bodyPr/>
        <a:lstStyle/>
        <a:p>
          <a:endParaRPr lang="en-GB"/>
        </a:p>
      </dgm:t>
    </dgm:pt>
    <dgm:pt modelId="{DD68306C-E716-4D94-9782-52162B347DB3}">
      <dgm:prSet phldrT="[Text]" custT="1"/>
      <dgm:spPr>
        <a:noFill/>
      </dgm:spPr>
      <dgm:t>
        <a:bodyPr/>
        <a:lstStyle/>
        <a:p>
          <a:endParaRPr lang="en-GB" sz="1400" dirty="0">
            <a:solidFill>
              <a:srgbClr val="FF0000"/>
            </a:solidFill>
          </a:endParaRPr>
        </a:p>
      </dgm:t>
    </dgm:pt>
    <dgm:pt modelId="{25B95F50-9FAE-4F39-B4F2-ACC49764E71E}" type="parTrans" cxnId="{78B35DC6-89F4-4225-BF33-23889209306F}">
      <dgm:prSet/>
      <dgm:spPr/>
      <dgm:t>
        <a:bodyPr/>
        <a:lstStyle/>
        <a:p>
          <a:endParaRPr lang="en-GB"/>
        </a:p>
      </dgm:t>
    </dgm:pt>
    <dgm:pt modelId="{67DADDE5-8B24-4866-A385-E7FF08894533}" type="sibTrans" cxnId="{78B35DC6-89F4-4225-BF33-23889209306F}">
      <dgm:prSet/>
      <dgm:spPr/>
      <dgm:t>
        <a:bodyPr/>
        <a:lstStyle/>
        <a:p>
          <a:endParaRPr lang="en-GB"/>
        </a:p>
      </dgm:t>
    </dgm:pt>
    <dgm:pt modelId="{98759CC4-6CDB-445A-BDD3-EE5C41CC8179}">
      <dgm:prSet phldrT="[Text]" custT="1"/>
      <dgm:spPr>
        <a:noFill/>
      </dgm:spPr>
      <dgm:t>
        <a:bodyPr/>
        <a:lstStyle/>
        <a:p>
          <a:r>
            <a:rPr lang="en-GB" sz="1400" b="1" dirty="0" smtClean="0">
              <a:solidFill>
                <a:schemeClr val="accent1">
                  <a:lumMod val="75000"/>
                </a:schemeClr>
              </a:solidFill>
            </a:rPr>
            <a:t>Life contracts</a:t>
          </a:r>
          <a:endParaRPr lang="en-GB" sz="1400" b="1" dirty="0">
            <a:solidFill>
              <a:schemeClr val="accent1">
                <a:lumMod val="75000"/>
              </a:schemeClr>
            </a:solidFill>
          </a:endParaRPr>
        </a:p>
      </dgm:t>
    </dgm:pt>
    <dgm:pt modelId="{D88083D4-AD33-4E46-A5A8-4F2D83B4D3B9}" type="parTrans" cxnId="{9D39A6F6-EBC4-4AF0-BD3D-DE2782EC0CBF}">
      <dgm:prSet/>
      <dgm:spPr/>
      <dgm:t>
        <a:bodyPr/>
        <a:lstStyle/>
        <a:p>
          <a:endParaRPr lang="en-GB"/>
        </a:p>
      </dgm:t>
    </dgm:pt>
    <dgm:pt modelId="{F2E6844F-EC4E-40B0-B262-BBD3ED1B1866}" type="sibTrans" cxnId="{9D39A6F6-EBC4-4AF0-BD3D-DE2782EC0CBF}">
      <dgm:prSet/>
      <dgm:spPr/>
      <dgm:t>
        <a:bodyPr/>
        <a:lstStyle/>
        <a:p>
          <a:endParaRPr lang="en-GB"/>
        </a:p>
      </dgm:t>
    </dgm:pt>
    <dgm:pt modelId="{A0C92B07-57F3-4E87-8F71-67ECD3CA4B97}">
      <dgm:prSet phldrT="[Text]" custT="1"/>
      <dgm:spPr>
        <a:noFill/>
      </dgm:spPr>
      <dgm:t>
        <a:bodyPr/>
        <a:lstStyle/>
        <a:p>
          <a:r>
            <a:rPr lang="en-GB" sz="1400" b="1" dirty="0" smtClean="0">
              <a:solidFill>
                <a:schemeClr val="accent1">
                  <a:lumMod val="75000"/>
                </a:schemeClr>
              </a:solidFill>
            </a:rPr>
            <a:t>Non-life contracts</a:t>
          </a:r>
          <a:endParaRPr lang="en-GB" sz="1400" b="1" dirty="0">
            <a:solidFill>
              <a:schemeClr val="accent1">
                <a:lumMod val="75000"/>
              </a:schemeClr>
            </a:solidFill>
          </a:endParaRPr>
        </a:p>
      </dgm:t>
    </dgm:pt>
    <dgm:pt modelId="{5A1D75E9-F365-40E3-9613-416FF200E4D5}" type="parTrans" cxnId="{20647C16-0439-41C3-9122-7FBE84A88279}">
      <dgm:prSet/>
      <dgm:spPr/>
      <dgm:t>
        <a:bodyPr/>
        <a:lstStyle/>
        <a:p>
          <a:endParaRPr lang="en-GB"/>
        </a:p>
      </dgm:t>
    </dgm:pt>
    <dgm:pt modelId="{C180D9F1-1907-4FE3-8345-F0C3E41E81D7}" type="sibTrans" cxnId="{20647C16-0439-41C3-9122-7FBE84A88279}">
      <dgm:prSet/>
      <dgm:spPr/>
      <dgm:t>
        <a:bodyPr/>
        <a:lstStyle/>
        <a:p>
          <a:endParaRPr lang="en-GB"/>
        </a:p>
      </dgm:t>
    </dgm:pt>
    <dgm:pt modelId="{907BCA82-F2C1-480E-B849-1739997D7D1C}">
      <dgm:prSet phldrT="[Text]" custT="1"/>
      <dgm:spPr>
        <a:noFill/>
      </dgm:spPr>
      <dgm:t>
        <a:bodyPr/>
        <a:lstStyle/>
        <a:p>
          <a:r>
            <a:rPr lang="en-GB" sz="1400" b="1" dirty="0" smtClean="0">
              <a:solidFill>
                <a:schemeClr val="accent1">
                  <a:lumMod val="75000"/>
                </a:schemeClr>
              </a:solidFill>
            </a:rPr>
            <a:t>Reinsurance contracts</a:t>
          </a:r>
        </a:p>
        <a:p>
          <a:r>
            <a:rPr lang="en-GB" sz="1400" b="1" dirty="0" smtClean="0">
              <a:solidFill>
                <a:schemeClr val="accent1">
                  <a:lumMod val="75000"/>
                </a:schemeClr>
              </a:solidFill>
            </a:rPr>
            <a:t>(cedants)</a:t>
          </a:r>
          <a:endParaRPr lang="en-GB" sz="1400" b="1" dirty="0">
            <a:solidFill>
              <a:schemeClr val="accent1">
                <a:lumMod val="75000"/>
              </a:schemeClr>
            </a:solidFill>
          </a:endParaRPr>
        </a:p>
      </dgm:t>
    </dgm:pt>
    <dgm:pt modelId="{15F2863F-122D-46EE-AABA-ED2AF0F9C204}" type="parTrans" cxnId="{BD0F3AA6-0C76-456B-8D37-387FC5B013ED}">
      <dgm:prSet/>
      <dgm:spPr/>
      <dgm:t>
        <a:bodyPr/>
        <a:lstStyle/>
        <a:p>
          <a:endParaRPr lang="en-GB"/>
        </a:p>
      </dgm:t>
    </dgm:pt>
    <dgm:pt modelId="{508AF70A-9C16-490C-A2C4-4E999F6AA8FF}" type="sibTrans" cxnId="{BD0F3AA6-0C76-456B-8D37-387FC5B013ED}">
      <dgm:prSet/>
      <dgm:spPr/>
      <dgm:t>
        <a:bodyPr/>
        <a:lstStyle/>
        <a:p>
          <a:endParaRPr lang="en-GB"/>
        </a:p>
      </dgm:t>
    </dgm:pt>
    <dgm:pt modelId="{F734F1EC-BD56-4318-B5E6-187AABC4C050}">
      <dgm:prSet phldrT="[Text]" custT="1"/>
      <dgm:spPr/>
      <dgm:t>
        <a:bodyPr/>
        <a:lstStyle/>
        <a:p>
          <a:r>
            <a:rPr lang="en-GB" sz="1400" dirty="0" smtClean="0"/>
            <a:t>Changes in estimates relating to future profits</a:t>
          </a:r>
          <a:endParaRPr lang="en-GB" sz="1400" dirty="0"/>
        </a:p>
      </dgm:t>
    </dgm:pt>
    <dgm:pt modelId="{17C1EF69-339B-4C09-AAA1-CFCD43C154C9}" type="parTrans" cxnId="{4E1DAF43-2143-4C19-8959-FDED4B687A5F}">
      <dgm:prSet/>
      <dgm:spPr/>
      <dgm:t>
        <a:bodyPr/>
        <a:lstStyle/>
        <a:p>
          <a:endParaRPr lang="en-GB"/>
        </a:p>
      </dgm:t>
    </dgm:pt>
    <dgm:pt modelId="{132449DB-102A-489E-B29C-AA0BAB4BDE36}" type="sibTrans" cxnId="{4E1DAF43-2143-4C19-8959-FDED4B687A5F}">
      <dgm:prSet/>
      <dgm:spPr/>
      <dgm:t>
        <a:bodyPr/>
        <a:lstStyle/>
        <a:p>
          <a:endParaRPr lang="en-GB"/>
        </a:p>
      </dgm:t>
    </dgm:pt>
    <dgm:pt modelId="{A5B840C9-375A-4DB4-84DA-0E2E807BF79E}" type="pres">
      <dgm:prSet presAssocID="{5286AF78-FAF0-4118-A0EC-5AABD7146168}" presName="Name0" presStyleCnt="0">
        <dgm:presLayoutVars>
          <dgm:chPref val="3"/>
          <dgm:dir/>
          <dgm:animLvl val="lvl"/>
          <dgm:resizeHandles/>
        </dgm:presLayoutVars>
      </dgm:prSet>
      <dgm:spPr/>
      <dgm:t>
        <a:bodyPr/>
        <a:lstStyle/>
        <a:p>
          <a:endParaRPr lang="en-GB"/>
        </a:p>
      </dgm:t>
    </dgm:pt>
    <dgm:pt modelId="{97577738-6B55-4450-AB2A-65D53DF3CA27}" type="pres">
      <dgm:prSet presAssocID="{DD68306C-E716-4D94-9782-52162B347DB3}" presName="horFlow" presStyleCnt="0"/>
      <dgm:spPr/>
    </dgm:pt>
    <dgm:pt modelId="{3BCDEBC0-BABA-42B3-A842-00C6FEB99AF1}" type="pres">
      <dgm:prSet presAssocID="{DD68306C-E716-4D94-9782-52162B347DB3}" presName="bigChev" presStyleLbl="node1" presStyleIdx="0" presStyleCnt="6" custScaleX="867894" custScaleY="653271" custLinFactNeighborX="9684"/>
      <dgm:spPr/>
      <dgm:t>
        <a:bodyPr/>
        <a:lstStyle/>
        <a:p>
          <a:endParaRPr lang="en-GB"/>
        </a:p>
      </dgm:t>
    </dgm:pt>
    <dgm:pt modelId="{74FBB603-B67D-4DD2-B548-C2ACBF4C7311}" type="pres">
      <dgm:prSet presAssocID="{D88083D4-AD33-4E46-A5A8-4F2D83B4D3B9}" presName="parTrans" presStyleCnt="0"/>
      <dgm:spPr/>
    </dgm:pt>
    <dgm:pt modelId="{38D9E9AE-FB81-4656-960D-2615B2157648}" type="pres">
      <dgm:prSet presAssocID="{98759CC4-6CDB-445A-BDD3-EE5C41CC8179}" presName="node" presStyleLbl="alignAccFollowNode1" presStyleIdx="0" presStyleCnt="18" custScaleX="867894" custScaleY="653270" custLinFactNeighborX="10834">
        <dgm:presLayoutVars>
          <dgm:bulletEnabled val="1"/>
        </dgm:presLayoutVars>
      </dgm:prSet>
      <dgm:spPr/>
      <dgm:t>
        <a:bodyPr/>
        <a:lstStyle/>
        <a:p>
          <a:endParaRPr lang="en-GB"/>
        </a:p>
      </dgm:t>
    </dgm:pt>
    <dgm:pt modelId="{3D9F8DC7-B65D-49F2-9F45-674C829E6D39}" type="pres">
      <dgm:prSet presAssocID="{F2E6844F-EC4E-40B0-B262-BBD3ED1B1866}" presName="sibTrans" presStyleCnt="0"/>
      <dgm:spPr/>
    </dgm:pt>
    <dgm:pt modelId="{C98AE2DC-DA03-488E-A81A-A665C9E8AE2F}" type="pres">
      <dgm:prSet presAssocID="{A0C92B07-57F3-4E87-8F71-67ECD3CA4B97}" presName="node" presStyleLbl="alignAccFollowNode1" presStyleIdx="1" presStyleCnt="18" custScaleX="867894" custScaleY="653270" custLinFactNeighborX="10834">
        <dgm:presLayoutVars>
          <dgm:bulletEnabled val="1"/>
        </dgm:presLayoutVars>
      </dgm:prSet>
      <dgm:spPr/>
      <dgm:t>
        <a:bodyPr/>
        <a:lstStyle/>
        <a:p>
          <a:endParaRPr lang="en-GB"/>
        </a:p>
      </dgm:t>
    </dgm:pt>
    <dgm:pt modelId="{F01F8582-7DBA-41C6-92B4-440210D845A3}" type="pres">
      <dgm:prSet presAssocID="{C180D9F1-1907-4FE3-8345-F0C3E41E81D7}" presName="sibTrans" presStyleCnt="0"/>
      <dgm:spPr/>
    </dgm:pt>
    <dgm:pt modelId="{545FFF29-3137-4A73-9DF9-71265D031A52}" type="pres">
      <dgm:prSet presAssocID="{907BCA82-F2C1-480E-B849-1739997D7D1C}" presName="node" presStyleLbl="alignAccFollowNode1" presStyleIdx="2" presStyleCnt="18" custScaleX="867894" custScaleY="653270" custLinFactNeighborX="10834">
        <dgm:presLayoutVars>
          <dgm:bulletEnabled val="1"/>
        </dgm:presLayoutVars>
      </dgm:prSet>
      <dgm:spPr/>
      <dgm:t>
        <a:bodyPr/>
        <a:lstStyle/>
        <a:p>
          <a:endParaRPr lang="en-GB"/>
        </a:p>
      </dgm:t>
    </dgm:pt>
    <dgm:pt modelId="{940333DD-5512-4B79-823A-153DF8474706}" type="pres">
      <dgm:prSet presAssocID="{DD68306C-E716-4D94-9782-52162B347DB3}" presName="vSp" presStyleCnt="0"/>
      <dgm:spPr/>
    </dgm:pt>
    <dgm:pt modelId="{32EB79B5-BA21-4F5A-A00F-7D836078457C}" type="pres">
      <dgm:prSet presAssocID="{F734F1EC-BD56-4318-B5E6-187AABC4C050}" presName="horFlow" presStyleCnt="0"/>
      <dgm:spPr/>
    </dgm:pt>
    <dgm:pt modelId="{4FC6B0EB-5402-4782-A448-8E36C66A1321}" type="pres">
      <dgm:prSet presAssocID="{F734F1EC-BD56-4318-B5E6-187AABC4C050}" presName="bigChev" presStyleLbl="node1" presStyleIdx="1" presStyleCnt="6" custScaleX="867894" custScaleY="653271" custLinFactNeighborX="9684"/>
      <dgm:spPr/>
      <dgm:t>
        <a:bodyPr/>
        <a:lstStyle/>
        <a:p>
          <a:endParaRPr lang="en-GB"/>
        </a:p>
      </dgm:t>
    </dgm:pt>
    <dgm:pt modelId="{599128A4-424C-45B5-8ADF-A7214B889845}" type="pres">
      <dgm:prSet presAssocID="{47D4903E-E77D-429D-BBEC-31F31AF77688}" presName="parTrans" presStyleCnt="0"/>
      <dgm:spPr/>
    </dgm:pt>
    <dgm:pt modelId="{15ACA70B-7A22-40F6-A04A-F4F11B7B2B34}" type="pres">
      <dgm:prSet presAssocID="{8A843A05-A41B-4739-A1A8-3DC0C9B0B5FF}" presName="node" presStyleLbl="alignAccFollowNode1" presStyleIdx="3" presStyleCnt="18" custScaleX="867894" custScaleY="653270" custLinFactNeighborX="25297" custLinFactNeighborY="-75996">
        <dgm:presLayoutVars>
          <dgm:bulletEnabled val="1"/>
        </dgm:presLayoutVars>
      </dgm:prSet>
      <dgm:spPr/>
      <dgm:t>
        <a:bodyPr/>
        <a:lstStyle/>
        <a:p>
          <a:endParaRPr lang="en-GB"/>
        </a:p>
      </dgm:t>
    </dgm:pt>
    <dgm:pt modelId="{FF43FD22-199F-433A-8E8F-A7F46510E8F5}" type="pres">
      <dgm:prSet presAssocID="{3E780985-CDE4-4073-91EF-D1DDC86F5979}" presName="sibTrans" presStyleCnt="0"/>
      <dgm:spPr/>
    </dgm:pt>
    <dgm:pt modelId="{052B540A-7E79-4A3F-A6B0-0F5D83981BD5}" type="pres">
      <dgm:prSet presAssocID="{6D38416C-57F7-4460-A97F-06D9798F8DDC}" presName="node" presStyleLbl="alignAccFollowNode1" presStyleIdx="4" presStyleCnt="18" custScaleX="867894" custScaleY="653270" custLinFactNeighborX="10834">
        <dgm:presLayoutVars>
          <dgm:bulletEnabled val="1"/>
        </dgm:presLayoutVars>
      </dgm:prSet>
      <dgm:spPr/>
      <dgm:t>
        <a:bodyPr/>
        <a:lstStyle/>
        <a:p>
          <a:endParaRPr lang="en-GB"/>
        </a:p>
      </dgm:t>
    </dgm:pt>
    <dgm:pt modelId="{D87A3E8C-BB69-45EF-9FEA-759221BC0CFC}" type="pres">
      <dgm:prSet presAssocID="{AF80B468-0B3F-4124-AD55-E707C213A06C}" presName="sibTrans" presStyleCnt="0"/>
      <dgm:spPr/>
    </dgm:pt>
    <dgm:pt modelId="{22E5280B-10C7-444E-9190-1D811461E6EB}" type="pres">
      <dgm:prSet presAssocID="{63CA12A0-CFA4-44AA-BA2D-7A2A2520302A}" presName="node" presStyleLbl="alignAccFollowNode1" presStyleIdx="5" presStyleCnt="18" custScaleX="867894" custScaleY="653270" custLinFactNeighborX="10834">
        <dgm:presLayoutVars>
          <dgm:bulletEnabled val="1"/>
        </dgm:presLayoutVars>
      </dgm:prSet>
      <dgm:spPr/>
      <dgm:t>
        <a:bodyPr/>
        <a:lstStyle/>
        <a:p>
          <a:endParaRPr lang="en-GB"/>
        </a:p>
      </dgm:t>
    </dgm:pt>
    <dgm:pt modelId="{A01EE8D8-3CAD-45CC-833A-82F7A00A177E}" type="pres">
      <dgm:prSet presAssocID="{F734F1EC-BD56-4318-B5E6-187AABC4C050}" presName="vSp" presStyleCnt="0"/>
      <dgm:spPr/>
    </dgm:pt>
    <dgm:pt modelId="{0F944462-60F9-4F72-BF34-130798F0E49F}" type="pres">
      <dgm:prSet presAssocID="{C84590B3-F879-4C07-91A4-884795D068D7}" presName="horFlow" presStyleCnt="0"/>
      <dgm:spPr/>
    </dgm:pt>
    <dgm:pt modelId="{0DF9AF08-ABFA-4F3F-AC9E-E8EBB2228A73}" type="pres">
      <dgm:prSet presAssocID="{C84590B3-F879-4C07-91A4-884795D068D7}" presName="bigChev" presStyleLbl="node1" presStyleIdx="2" presStyleCnt="6" custScaleX="867894" custScaleY="653271" custLinFactNeighborX="9684"/>
      <dgm:spPr/>
      <dgm:t>
        <a:bodyPr/>
        <a:lstStyle/>
        <a:p>
          <a:endParaRPr lang="en-GB"/>
        </a:p>
      </dgm:t>
    </dgm:pt>
    <dgm:pt modelId="{344A8D36-EA4C-473C-AFB9-FDBCFFFE8BA5}" type="pres">
      <dgm:prSet presAssocID="{8E446BE0-3A78-48FF-9BA8-207DA513D004}" presName="parTrans" presStyleCnt="0"/>
      <dgm:spPr/>
    </dgm:pt>
    <dgm:pt modelId="{84DED73A-E31F-4FA0-BCDF-7B4D8D9D2386}" type="pres">
      <dgm:prSet presAssocID="{539F6D78-13A7-4A8D-A549-C86DE69F31E5}" presName="node" presStyleLbl="alignAccFollowNode1" presStyleIdx="6" presStyleCnt="18" custScaleX="867894" custScaleY="653270" custLinFactNeighborX="32540">
        <dgm:presLayoutVars>
          <dgm:bulletEnabled val="1"/>
        </dgm:presLayoutVars>
      </dgm:prSet>
      <dgm:spPr/>
      <dgm:t>
        <a:bodyPr/>
        <a:lstStyle/>
        <a:p>
          <a:endParaRPr lang="en-GB"/>
        </a:p>
      </dgm:t>
    </dgm:pt>
    <dgm:pt modelId="{236406E6-261E-46B1-BF1F-03806D67BFD8}" type="pres">
      <dgm:prSet presAssocID="{961A37AA-A14B-490B-AA83-0F88C27A447E}" presName="sibTrans" presStyleCnt="0"/>
      <dgm:spPr/>
    </dgm:pt>
    <dgm:pt modelId="{7E6DE2FA-3DF1-4EF0-BB4E-F4047C3117EE}" type="pres">
      <dgm:prSet presAssocID="{56E3D3B6-B17A-4F41-A3B4-3B1D2DC93F51}" presName="node" presStyleLbl="alignAccFollowNode1" presStyleIdx="7" presStyleCnt="18" custScaleX="867894" custScaleY="653270" custLinFactNeighborX="32540">
        <dgm:presLayoutVars>
          <dgm:bulletEnabled val="1"/>
        </dgm:presLayoutVars>
      </dgm:prSet>
      <dgm:spPr/>
      <dgm:t>
        <a:bodyPr/>
        <a:lstStyle/>
        <a:p>
          <a:endParaRPr lang="en-GB"/>
        </a:p>
      </dgm:t>
    </dgm:pt>
    <dgm:pt modelId="{F8C535F6-6DF9-4649-8282-C203DEA3855D}" type="pres">
      <dgm:prSet presAssocID="{1DC0B0F5-8479-4370-AE50-25D27E25A123}" presName="sibTrans" presStyleCnt="0"/>
      <dgm:spPr/>
    </dgm:pt>
    <dgm:pt modelId="{A8585A10-EB84-4CF2-B36D-B1B3A82953CF}" type="pres">
      <dgm:prSet presAssocID="{50CFF56F-7F81-47D9-8029-11B56B587A4B}" presName="node" presStyleLbl="alignAccFollowNode1" presStyleIdx="8" presStyleCnt="18" custScaleX="867894" custScaleY="653270">
        <dgm:presLayoutVars>
          <dgm:bulletEnabled val="1"/>
        </dgm:presLayoutVars>
      </dgm:prSet>
      <dgm:spPr/>
      <dgm:t>
        <a:bodyPr/>
        <a:lstStyle/>
        <a:p>
          <a:endParaRPr lang="en-GB"/>
        </a:p>
      </dgm:t>
    </dgm:pt>
    <dgm:pt modelId="{75A1278B-1B2A-4ADD-9A06-FA7E8304EAD4}" type="pres">
      <dgm:prSet presAssocID="{C84590B3-F879-4C07-91A4-884795D068D7}" presName="vSp" presStyleCnt="0"/>
      <dgm:spPr/>
    </dgm:pt>
    <dgm:pt modelId="{C283D4D9-F12F-4339-9384-22BCFEE34FE0}" type="pres">
      <dgm:prSet presAssocID="{507E3DFA-D395-4ABB-88F1-9736BA53A40A}" presName="horFlow" presStyleCnt="0"/>
      <dgm:spPr/>
    </dgm:pt>
    <dgm:pt modelId="{A4EFCCD2-C0BD-4AE3-BE67-5F71397DD31D}" type="pres">
      <dgm:prSet presAssocID="{507E3DFA-D395-4ABB-88F1-9736BA53A40A}" presName="bigChev" presStyleLbl="node1" presStyleIdx="3" presStyleCnt="6" custScaleX="867894" custScaleY="653271" custLinFactNeighborX="9684"/>
      <dgm:spPr/>
      <dgm:t>
        <a:bodyPr/>
        <a:lstStyle/>
        <a:p>
          <a:endParaRPr lang="en-GB"/>
        </a:p>
      </dgm:t>
    </dgm:pt>
    <dgm:pt modelId="{2A79E28F-83C0-4BC6-9A0E-010D361A75E1}" type="pres">
      <dgm:prSet presAssocID="{66357833-A973-4CA4-AF67-8AB3840D772E}" presName="parTrans" presStyleCnt="0"/>
      <dgm:spPr/>
    </dgm:pt>
    <dgm:pt modelId="{9F8D03C7-BF77-4D63-B7BD-D459CB4ACFFE}" type="pres">
      <dgm:prSet presAssocID="{AA4581B1-6A03-4960-AC00-8A32A6D5396E}" presName="node" presStyleLbl="alignAccFollowNode1" presStyleIdx="9" presStyleCnt="18" custScaleX="867894" custScaleY="653270">
        <dgm:presLayoutVars>
          <dgm:bulletEnabled val="1"/>
        </dgm:presLayoutVars>
      </dgm:prSet>
      <dgm:spPr/>
      <dgm:t>
        <a:bodyPr/>
        <a:lstStyle/>
        <a:p>
          <a:endParaRPr lang="en-GB"/>
        </a:p>
      </dgm:t>
    </dgm:pt>
    <dgm:pt modelId="{00231004-F429-473B-9F69-504E6ED77DF5}" type="pres">
      <dgm:prSet presAssocID="{98CCB543-191C-41F4-8E61-6043745201C7}" presName="sibTrans" presStyleCnt="0"/>
      <dgm:spPr/>
    </dgm:pt>
    <dgm:pt modelId="{7F5DEA92-0E1F-4392-AF06-8BFEE3A46403}" type="pres">
      <dgm:prSet presAssocID="{B4AC45ED-D640-456A-8F03-D797C46936A6}" presName="node" presStyleLbl="alignAccFollowNode1" presStyleIdx="10" presStyleCnt="18" custScaleX="867894" custScaleY="653270">
        <dgm:presLayoutVars>
          <dgm:bulletEnabled val="1"/>
        </dgm:presLayoutVars>
      </dgm:prSet>
      <dgm:spPr/>
      <dgm:t>
        <a:bodyPr/>
        <a:lstStyle/>
        <a:p>
          <a:endParaRPr lang="en-GB"/>
        </a:p>
      </dgm:t>
    </dgm:pt>
    <dgm:pt modelId="{CD7642E9-F8C6-46A4-A21D-596427C35FFC}" type="pres">
      <dgm:prSet presAssocID="{B7905B92-89EA-488A-B32B-975F8FBD71E0}" presName="sibTrans" presStyleCnt="0"/>
      <dgm:spPr/>
    </dgm:pt>
    <dgm:pt modelId="{794A5B0B-EAE6-4793-A366-3314DF06F00F}" type="pres">
      <dgm:prSet presAssocID="{FB335A2B-B556-4D90-94F7-F8EF7CADA3A4}" presName="node" presStyleLbl="alignAccFollowNode1" presStyleIdx="11" presStyleCnt="18" custScaleX="867894" custScaleY="653270">
        <dgm:presLayoutVars>
          <dgm:bulletEnabled val="1"/>
        </dgm:presLayoutVars>
      </dgm:prSet>
      <dgm:spPr/>
      <dgm:t>
        <a:bodyPr/>
        <a:lstStyle/>
        <a:p>
          <a:endParaRPr lang="en-GB"/>
        </a:p>
      </dgm:t>
    </dgm:pt>
    <dgm:pt modelId="{68808EEB-E6DC-410F-A578-ABDAC1D04F40}" type="pres">
      <dgm:prSet presAssocID="{507E3DFA-D395-4ABB-88F1-9736BA53A40A}" presName="vSp" presStyleCnt="0"/>
      <dgm:spPr/>
    </dgm:pt>
    <dgm:pt modelId="{5EFCDB04-12BB-4E96-A6B3-F999D4D70A79}" type="pres">
      <dgm:prSet presAssocID="{939F9AC2-C919-4847-90B0-FB35DF31E25E}" presName="horFlow" presStyleCnt="0"/>
      <dgm:spPr/>
    </dgm:pt>
    <dgm:pt modelId="{5AF9A027-B2DC-468C-828A-24992AFAA501}" type="pres">
      <dgm:prSet presAssocID="{939F9AC2-C919-4847-90B0-FB35DF31E25E}" presName="bigChev" presStyleLbl="node1" presStyleIdx="4" presStyleCnt="6" custScaleX="867894" custScaleY="653271" custLinFactNeighborX="9684"/>
      <dgm:spPr/>
      <dgm:t>
        <a:bodyPr/>
        <a:lstStyle/>
        <a:p>
          <a:endParaRPr lang="en-GB"/>
        </a:p>
      </dgm:t>
    </dgm:pt>
    <dgm:pt modelId="{CE02DFCA-983B-414F-9406-2D4B79B19DCE}" type="pres">
      <dgm:prSet presAssocID="{069C94B3-0CAD-4C84-8B62-3AB80EDFEB3C}" presName="parTrans" presStyleCnt="0"/>
      <dgm:spPr/>
    </dgm:pt>
    <dgm:pt modelId="{F72D260F-585F-40CE-A895-BCE4AB61160B}" type="pres">
      <dgm:prSet presAssocID="{CDFE0765-F830-4D34-8B92-FF2EC7CFDD2A}" presName="node" presStyleLbl="alignAccFollowNode1" presStyleIdx="12" presStyleCnt="18" custScaleX="867894" custScaleY="653270" custLinFactNeighborX="32540">
        <dgm:presLayoutVars>
          <dgm:bulletEnabled val="1"/>
        </dgm:presLayoutVars>
      </dgm:prSet>
      <dgm:spPr/>
      <dgm:t>
        <a:bodyPr/>
        <a:lstStyle/>
        <a:p>
          <a:endParaRPr lang="en-GB"/>
        </a:p>
      </dgm:t>
    </dgm:pt>
    <dgm:pt modelId="{96D99EF7-F76F-433F-A995-EFB3DCF4FD6F}" type="pres">
      <dgm:prSet presAssocID="{A0F8956E-EA62-4F6A-844B-C2F805E569F1}" presName="sibTrans" presStyleCnt="0"/>
      <dgm:spPr/>
    </dgm:pt>
    <dgm:pt modelId="{4437BD6E-79FA-4711-9675-3A412B5E17DB}" type="pres">
      <dgm:prSet presAssocID="{6F790C39-41E5-4A60-B0CE-C66682E8B094}" presName="node" presStyleLbl="alignAccFollowNode1" presStyleIdx="13" presStyleCnt="18" custScaleX="867894" custScaleY="653270" custLinFactNeighborX="32540">
        <dgm:presLayoutVars>
          <dgm:bulletEnabled val="1"/>
        </dgm:presLayoutVars>
      </dgm:prSet>
      <dgm:spPr/>
      <dgm:t>
        <a:bodyPr/>
        <a:lstStyle/>
        <a:p>
          <a:endParaRPr lang="en-GB"/>
        </a:p>
      </dgm:t>
    </dgm:pt>
    <dgm:pt modelId="{329F1F88-9E9B-4F03-BA69-81C83BEAFA0F}" type="pres">
      <dgm:prSet presAssocID="{8B6F120F-489E-4580-B5F2-2AEF998FE818}" presName="sibTrans" presStyleCnt="0"/>
      <dgm:spPr/>
    </dgm:pt>
    <dgm:pt modelId="{169C1235-4215-4F69-B243-850B8AF9D413}" type="pres">
      <dgm:prSet presAssocID="{76E9222D-9399-4CB3-9022-053C6F7D6966}" presName="node" presStyleLbl="alignAccFollowNode1" presStyleIdx="14" presStyleCnt="18" custScaleX="867894" custScaleY="653270" custLinFactNeighborX="10834">
        <dgm:presLayoutVars>
          <dgm:bulletEnabled val="1"/>
        </dgm:presLayoutVars>
      </dgm:prSet>
      <dgm:spPr/>
      <dgm:t>
        <a:bodyPr/>
        <a:lstStyle/>
        <a:p>
          <a:endParaRPr lang="en-GB"/>
        </a:p>
      </dgm:t>
    </dgm:pt>
    <dgm:pt modelId="{7CDBC077-43CA-4DA6-BBF8-27895C36B110}" type="pres">
      <dgm:prSet presAssocID="{939F9AC2-C919-4847-90B0-FB35DF31E25E}" presName="vSp" presStyleCnt="0"/>
      <dgm:spPr/>
    </dgm:pt>
    <dgm:pt modelId="{8C8FEA42-95E5-44D7-AA6E-EB67C00F3B6A}" type="pres">
      <dgm:prSet presAssocID="{3AF84940-8979-4B28-98E3-72401E2A8A33}" presName="horFlow" presStyleCnt="0"/>
      <dgm:spPr/>
    </dgm:pt>
    <dgm:pt modelId="{0903C56C-5938-4BE0-99B6-48238987A9FB}" type="pres">
      <dgm:prSet presAssocID="{3AF84940-8979-4B28-98E3-72401E2A8A33}" presName="bigChev" presStyleLbl="node1" presStyleIdx="5" presStyleCnt="6" custScaleX="867894" custScaleY="653271" custLinFactNeighborX="9684"/>
      <dgm:spPr/>
      <dgm:t>
        <a:bodyPr/>
        <a:lstStyle/>
        <a:p>
          <a:endParaRPr lang="en-GB"/>
        </a:p>
      </dgm:t>
    </dgm:pt>
    <dgm:pt modelId="{985877AC-9C00-4E72-AD7D-C9D0EA3A72B3}" type="pres">
      <dgm:prSet presAssocID="{CEDE6947-267D-4396-9EAC-208616494BD5}" presName="parTrans" presStyleCnt="0"/>
      <dgm:spPr/>
    </dgm:pt>
    <dgm:pt modelId="{DDB59F51-96DA-4141-A073-0DBFE6059EAF}" type="pres">
      <dgm:prSet presAssocID="{BFF1EBAA-1D69-42CE-82F1-FCFBFA536BCE}" presName="node" presStyleLbl="alignAccFollowNode1" presStyleIdx="15" presStyleCnt="18" custScaleX="867894" custScaleY="653270" custLinFactNeighborX="10834">
        <dgm:presLayoutVars>
          <dgm:bulletEnabled val="1"/>
        </dgm:presLayoutVars>
      </dgm:prSet>
      <dgm:spPr/>
      <dgm:t>
        <a:bodyPr/>
        <a:lstStyle/>
        <a:p>
          <a:endParaRPr lang="en-GB"/>
        </a:p>
      </dgm:t>
    </dgm:pt>
    <dgm:pt modelId="{2C202BD7-9203-4F9B-AA56-ED03F9C81B0F}" type="pres">
      <dgm:prSet presAssocID="{EACAE4C0-F61B-4079-89BC-02518F0AD160}" presName="sibTrans" presStyleCnt="0"/>
      <dgm:spPr/>
    </dgm:pt>
    <dgm:pt modelId="{CE1F9C49-27F4-4C35-80A6-C2D35F85B989}" type="pres">
      <dgm:prSet presAssocID="{2D16F42A-F67F-4EB5-BECF-9F7C2F1E1969}" presName="node" presStyleLbl="alignAccFollowNode1" presStyleIdx="16" presStyleCnt="18" custScaleX="867894" custScaleY="653270" custLinFactNeighborX="10834">
        <dgm:presLayoutVars>
          <dgm:bulletEnabled val="1"/>
        </dgm:presLayoutVars>
      </dgm:prSet>
      <dgm:spPr/>
      <dgm:t>
        <a:bodyPr/>
        <a:lstStyle/>
        <a:p>
          <a:endParaRPr lang="en-GB"/>
        </a:p>
      </dgm:t>
    </dgm:pt>
    <dgm:pt modelId="{9FCA1E86-264C-4B5B-AEC9-B19E47B432DB}" type="pres">
      <dgm:prSet presAssocID="{43E89A38-8693-45CA-B3A1-62951F688C00}" presName="sibTrans" presStyleCnt="0"/>
      <dgm:spPr/>
    </dgm:pt>
    <dgm:pt modelId="{B35554C6-0BC4-4CD6-A046-6561E043C5BA}" type="pres">
      <dgm:prSet presAssocID="{54E8FEDB-D726-4514-A870-5AAD6A84B53D}" presName="node" presStyleLbl="alignAccFollowNode1" presStyleIdx="17" presStyleCnt="18" custScaleX="867894" custScaleY="653270" custLinFactNeighborX="10834">
        <dgm:presLayoutVars>
          <dgm:bulletEnabled val="1"/>
        </dgm:presLayoutVars>
      </dgm:prSet>
      <dgm:spPr/>
      <dgm:t>
        <a:bodyPr/>
        <a:lstStyle/>
        <a:p>
          <a:endParaRPr lang="en-GB"/>
        </a:p>
      </dgm:t>
    </dgm:pt>
  </dgm:ptLst>
  <dgm:cxnLst>
    <dgm:cxn modelId="{FFAEE615-1290-4E9D-A2E7-9D80B5CB8F42}" type="presOf" srcId="{907BCA82-F2C1-480E-B849-1739997D7D1C}" destId="{545FFF29-3137-4A73-9DF9-71265D031A52}" srcOrd="0" destOrd="0" presId="urn:microsoft.com/office/officeart/2005/8/layout/lProcess3"/>
    <dgm:cxn modelId="{10D854E5-BA1F-4CDF-9585-14D442175323}" type="presOf" srcId="{8A843A05-A41B-4739-A1A8-3DC0C9B0B5FF}" destId="{15ACA70B-7A22-40F6-A04A-F4F11B7B2B34}" srcOrd="0" destOrd="0" presId="urn:microsoft.com/office/officeart/2005/8/layout/lProcess3"/>
    <dgm:cxn modelId="{59988578-CAF3-4DB8-87E2-B60A2E15C992}" srcId="{5286AF78-FAF0-4118-A0EC-5AABD7146168}" destId="{507E3DFA-D395-4ABB-88F1-9736BA53A40A}" srcOrd="3" destOrd="0" parTransId="{0C316384-F9EC-4B58-A5BD-28DE68023CDE}" sibTransId="{A6EF617A-3014-4DA0-BADD-CAEDDB5D0FA0}"/>
    <dgm:cxn modelId="{364E9D7E-07E8-4086-9B9A-7857B61F2E9E}" type="presOf" srcId="{6F790C39-41E5-4A60-B0CE-C66682E8B094}" destId="{4437BD6E-79FA-4711-9675-3A412B5E17DB}" srcOrd="0" destOrd="0" presId="urn:microsoft.com/office/officeart/2005/8/layout/lProcess3"/>
    <dgm:cxn modelId="{9D39A6F6-EBC4-4AF0-BD3D-DE2782EC0CBF}" srcId="{DD68306C-E716-4D94-9782-52162B347DB3}" destId="{98759CC4-6CDB-445A-BDD3-EE5C41CC8179}" srcOrd="0" destOrd="0" parTransId="{D88083D4-AD33-4E46-A5A8-4F2D83B4D3B9}" sibTransId="{F2E6844F-EC4E-40B0-B262-BBD3ED1B1866}"/>
    <dgm:cxn modelId="{373628AD-DBA8-4C7E-8590-45FF52623392}" srcId="{3AF84940-8979-4B28-98E3-72401E2A8A33}" destId="{54E8FEDB-D726-4514-A870-5AAD6A84B53D}" srcOrd="2" destOrd="0" parTransId="{D3F5E4AD-0600-4636-95C1-A56E5EB6FEAC}" sibTransId="{BE8360A5-2B47-4BB4-98C0-A90E04C26108}"/>
    <dgm:cxn modelId="{02E4C4A4-1F99-4F99-93C3-F3E7D0DDC810}" type="presOf" srcId="{FB335A2B-B556-4D90-94F7-F8EF7CADA3A4}" destId="{794A5B0B-EAE6-4793-A366-3314DF06F00F}" srcOrd="0" destOrd="0" presId="urn:microsoft.com/office/officeart/2005/8/layout/lProcess3"/>
    <dgm:cxn modelId="{44D2D860-404E-439D-8C47-300B7D76047B}" type="presOf" srcId="{507E3DFA-D395-4ABB-88F1-9736BA53A40A}" destId="{A4EFCCD2-C0BD-4AE3-BE67-5F71397DD31D}" srcOrd="0" destOrd="0" presId="urn:microsoft.com/office/officeart/2005/8/layout/lProcess3"/>
    <dgm:cxn modelId="{2FA57787-84CE-4040-9D5F-661FB10CAE60}" type="presOf" srcId="{56E3D3B6-B17A-4F41-A3B4-3B1D2DC93F51}" destId="{7E6DE2FA-3DF1-4EF0-BB4E-F4047C3117EE}" srcOrd="0" destOrd="0" presId="urn:microsoft.com/office/officeart/2005/8/layout/lProcess3"/>
    <dgm:cxn modelId="{20647C16-0439-41C3-9122-7FBE84A88279}" srcId="{DD68306C-E716-4D94-9782-52162B347DB3}" destId="{A0C92B07-57F3-4E87-8F71-67ECD3CA4B97}" srcOrd="1" destOrd="0" parTransId="{5A1D75E9-F365-40E3-9613-416FF200E4D5}" sibTransId="{C180D9F1-1907-4FE3-8345-F0C3E41E81D7}"/>
    <dgm:cxn modelId="{78B35DC6-89F4-4225-BF33-23889209306F}" srcId="{5286AF78-FAF0-4118-A0EC-5AABD7146168}" destId="{DD68306C-E716-4D94-9782-52162B347DB3}" srcOrd="0" destOrd="0" parTransId="{25B95F50-9FAE-4F39-B4F2-ACC49764E71E}" sibTransId="{67DADDE5-8B24-4866-A385-E7FF08894533}"/>
    <dgm:cxn modelId="{29BC6EBE-7C22-4B6A-9C37-2C2566DE43FC}" type="presOf" srcId="{B4AC45ED-D640-456A-8F03-D797C46936A6}" destId="{7F5DEA92-0E1F-4392-AF06-8BFEE3A46403}" srcOrd="0" destOrd="0" presId="urn:microsoft.com/office/officeart/2005/8/layout/lProcess3"/>
    <dgm:cxn modelId="{4DD3D2CF-A416-48FF-BC29-CFBC8287F435}" srcId="{5286AF78-FAF0-4118-A0EC-5AABD7146168}" destId="{939F9AC2-C919-4847-90B0-FB35DF31E25E}" srcOrd="4" destOrd="0" parTransId="{DAB88A04-9DD6-49B8-B8DD-648A8807A45F}" sibTransId="{FF23D2EA-CC18-48CF-A3D5-8A44E65DCDCB}"/>
    <dgm:cxn modelId="{5166831D-63C8-47D6-9DDC-66D455A5AE3F}" srcId="{939F9AC2-C919-4847-90B0-FB35DF31E25E}" destId="{CDFE0765-F830-4D34-8B92-FF2EC7CFDD2A}" srcOrd="0" destOrd="0" parTransId="{069C94B3-0CAD-4C84-8B62-3AB80EDFEB3C}" sibTransId="{A0F8956E-EA62-4F6A-844B-C2F805E569F1}"/>
    <dgm:cxn modelId="{4B3C5C22-20FF-48BE-A359-994082CE6714}" type="presOf" srcId="{DD68306C-E716-4D94-9782-52162B347DB3}" destId="{3BCDEBC0-BABA-42B3-A842-00C6FEB99AF1}" srcOrd="0" destOrd="0" presId="urn:microsoft.com/office/officeart/2005/8/layout/lProcess3"/>
    <dgm:cxn modelId="{664DBBD2-DDC7-4C3E-B049-FFBE4B723B12}" type="presOf" srcId="{C84590B3-F879-4C07-91A4-884795D068D7}" destId="{0DF9AF08-ABFA-4F3F-AC9E-E8EBB2228A73}" srcOrd="0" destOrd="0" presId="urn:microsoft.com/office/officeart/2005/8/layout/lProcess3"/>
    <dgm:cxn modelId="{6D57BD16-B966-42A3-BC65-BAF43FF93E11}" srcId="{507E3DFA-D395-4ABB-88F1-9736BA53A40A}" destId="{FB335A2B-B556-4D90-94F7-F8EF7CADA3A4}" srcOrd="2" destOrd="0" parTransId="{737AB85E-A425-4E4F-9903-EFAB044BF811}" sibTransId="{7667A094-5DA6-47ED-89B7-67817FAA3F8C}"/>
    <dgm:cxn modelId="{D29A2E28-3476-4224-86CA-34C9074D6D51}" srcId="{C84590B3-F879-4C07-91A4-884795D068D7}" destId="{50CFF56F-7F81-47D9-8029-11B56B587A4B}" srcOrd="2" destOrd="0" parTransId="{FB03FCB1-178D-4358-8069-47AE94F77DB9}" sibTransId="{3351DD7C-D35F-47A7-8332-130452B9DCB0}"/>
    <dgm:cxn modelId="{FFFD1739-5A03-4E8F-B839-94CE7313858C}" srcId="{5286AF78-FAF0-4118-A0EC-5AABD7146168}" destId="{3AF84940-8979-4B28-98E3-72401E2A8A33}" srcOrd="5" destOrd="0" parTransId="{8E55CD05-6D28-4797-98C0-C948E922787D}" sibTransId="{0C3EDBB1-A930-45DA-BC75-065362CB753B}"/>
    <dgm:cxn modelId="{0535D97C-1E76-4927-BEB3-51C1ECABF4C5}" type="presOf" srcId="{939F9AC2-C919-4847-90B0-FB35DF31E25E}" destId="{5AF9A027-B2DC-468C-828A-24992AFAA501}" srcOrd="0" destOrd="0" presId="urn:microsoft.com/office/officeart/2005/8/layout/lProcess3"/>
    <dgm:cxn modelId="{1D0B3A57-F7BC-446C-AAE2-515E2815DBB0}" type="presOf" srcId="{76E9222D-9399-4CB3-9022-053C6F7D6966}" destId="{169C1235-4215-4F69-B243-850B8AF9D413}" srcOrd="0" destOrd="0" presId="urn:microsoft.com/office/officeart/2005/8/layout/lProcess3"/>
    <dgm:cxn modelId="{B1AC6D1B-9827-4FB2-84D4-E9FD4026CCA6}" srcId="{F734F1EC-BD56-4318-B5E6-187AABC4C050}" destId="{8A843A05-A41B-4739-A1A8-3DC0C9B0B5FF}" srcOrd="0" destOrd="0" parTransId="{47D4903E-E77D-429D-BBEC-31F31AF77688}" sibTransId="{3E780985-CDE4-4073-91EF-D1DDC86F5979}"/>
    <dgm:cxn modelId="{8B4C3BA8-68E3-44FC-8416-0A5EFAB695AB}" type="presOf" srcId="{CDFE0765-F830-4D34-8B92-FF2EC7CFDD2A}" destId="{F72D260F-585F-40CE-A895-BCE4AB61160B}" srcOrd="0" destOrd="0" presId="urn:microsoft.com/office/officeart/2005/8/layout/lProcess3"/>
    <dgm:cxn modelId="{BD0F3AA6-0C76-456B-8D37-387FC5B013ED}" srcId="{DD68306C-E716-4D94-9782-52162B347DB3}" destId="{907BCA82-F2C1-480E-B849-1739997D7D1C}" srcOrd="2" destOrd="0" parTransId="{15F2863F-122D-46EE-AABA-ED2AF0F9C204}" sibTransId="{508AF70A-9C16-490C-A2C4-4E999F6AA8FF}"/>
    <dgm:cxn modelId="{A9F0A67F-F8B8-40D2-A4CF-0817A6EED21E}" srcId="{F734F1EC-BD56-4318-B5E6-187AABC4C050}" destId="{63CA12A0-CFA4-44AA-BA2D-7A2A2520302A}" srcOrd="2" destOrd="0" parTransId="{9085E67E-6DD5-41B9-92F6-4B140682B315}" sibTransId="{711BC44B-53C4-44C5-9CDC-AA5CCE90F19A}"/>
    <dgm:cxn modelId="{606213DD-58D6-4348-8086-7B21B692F1CF}" type="presOf" srcId="{BFF1EBAA-1D69-42CE-82F1-FCFBFA536BCE}" destId="{DDB59F51-96DA-4141-A073-0DBFE6059EAF}" srcOrd="0" destOrd="0" presId="urn:microsoft.com/office/officeart/2005/8/layout/lProcess3"/>
    <dgm:cxn modelId="{80D15D12-8DA6-49CA-9638-2D0102AF74A8}" type="presOf" srcId="{6D38416C-57F7-4460-A97F-06D9798F8DDC}" destId="{052B540A-7E79-4A3F-A6B0-0F5D83981BD5}" srcOrd="0" destOrd="0" presId="urn:microsoft.com/office/officeart/2005/8/layout/lProcess3"/>
    <dgm:cxn modelId="{1F212B16-27A6-4C62-A74B-2C428A339005}" type="presOf" srcId="{54E8FEDB-D726-4514-A870-5AAD6A84B53D}" destId="{B35554C6-0BC4-4CD6-A046-6561E043C5BA}" srcOrd="0" destOrd="0" presId="urn:microsoft.com/office/officeart/2005/8/layout/lProcess3"/>
    <dgm:cxn modelId="{8213DB2B-D3B3-4300-900A-623DA1C67588}" srcId="{939F9AC2-C919-4847-90B0-FB35DF31E25E}" destId="{6F790C39-41E5-4A60-B0CE-C66682E8B094}" srcOrd="1" destOrd="0" parTransId="{73FA9B52-063F-45E7-9FB1-0A048D2E61CC}" sibTransId="{8B6F120F-489E-4580-B5F2-2AEF998FE818}"/>
    <dgm:cxn modelId="{14374B97-6CA3-473E-B765-C567B6AF9A0C}" srcId="{F734F1EC-BD56-4318-B5E6-187AABC4C050}" destId="{6D38416C-57F7-4460-A97F-06D9798F8DDC}" srcOrd="1" destOrd="0" parTransId="{A83EADC4-83F8-4003-BE71-5A8C96E4485F}" sibTransId="{AF80B468-0B3F-4124-AD55-E707C213A06C}"/>
    <dgm:cxn modelId="{5FF27213-A727-4BC1-B976-25DBABCB5751}" srcId="{C84590B3-F879-4C07-91A4-884795D068D7}" destId="{539F6D78-13A7-4A8D-A549-C86DE69F31E5}" srcOrd="0" destOrd="0" parTransId="{8E446BE0-3A78-48FF-9BA8-207DA513D004}" sibTransId="{961A37AA-A14B-490B-AA83-0F88C27A447E}"/>
    <dgm:cxn modelId="{0611BD6F-8F90-41B3-ACD8-24F6E45BA69E}" type="presOf" srcId="{AA4581B1-6A03-4960-AC00-8A32A6D5396E}" destId="{9F8D03C7-BF77-4D63-B7BD-D459CB4ACFFE}" srcOrd="0" destOrd="0" presId="urn:microsoft.com/office/officeart/2005/8/layout/lProcess3"/>
    <dgm:cxn modelId="{B9FB0E3B-0ACD-485A-AAF9-483C64042047}" type="presOf" srcId="{3AF84940-8979-4B28-98E3-72401E2A8A33}" destId="{0903C56C-5938-4BE0-99B6-48238987A9FB}" srcOrd="0" destOrd="0" presId="urn:microsoft.com/office/officeart/2005/8/layout/lProcess3"/>
    <dgm:cxn modelId="{F1A99EE1-8606-42FC-BB38-95D318FC96F9}" type="presOf" srcId="{63CA12A0-CFA4-44AA-BA2D-7A2A2520302A}" destId="{22E5280B-10C7-444E-9190-1D811461E6EB}" srcOrd="0" destOrd="0" presId="urn:microsoft.com/office/officeart/2005/8/layout/lProcess3"/>
    <dgm:cxn modelId="{98505D6A-A899-4300-9069-499B01CED0EC}" srcId="{507E3DFA-D395-4ABB-88F1-9736BA53A40A}" destId="{AA4581B1-6A03-4960-AC00-8A32A6D5396E}" srcOrd="0" destOrd="0" parTransId="{66357833-A973-4CA4-AF67-8AB3840D772E}" sibTransId="{98CCB543-191C-41F4-8E61-6043745201C7}"/>
    <dgm:cxn modelId="{9985D649-EC3F-4CEC-850B-3D7AC817B856}" type="presOf" srcId="{50CFF56F-7F81-47D9-8029-11B56B587A4B}" destId="{A8585A10-EB84-4CF2-B36D-B1B3A82953CF}" srcOrd="0" destOrd="0" presId="urn:microsoft.com/office/officeart/2005/8/layout/lProcess3"/>
    <dgm:cxn modelId="{86D64859-362D-46E4-B00C-23ED87796D6B}" srcId="{C84590B3-F879-4C07-91A4-884795D068D7}" destId="{56E3D3B6-B17A-4F41-A3B4-3B1D2DC93F51}" srcOrd="1" destOrd="0" parTransId="{E43652F3-A9FD-4C95-8D88-72227B670724}" sibTransId="{1DC0B0F5-8479-4370-AE50-25D27E25A123}"/>
    <dgm:cxn modelId="{77178E30-921D-48FB-B92C-6F53CB0FE977}" srcId="{939F9AC2-C919-4847-90B0-FB35DF31E25E}" destId="{76E9222D-9399-4CB3-9022-053C6F7D6966}" srcOrd="2" destOrd="0" parTransId="{7D798CE9-071B-48B3-9323-F0EB4B825F88}" sibTransId="{547FA0B8-29FA-4192-9FB3-F592A8254F65}"/>
    <dgm:cxn modelId="{13BE8542-3918-4E40-B331-BD360E04D8D7}" type="presOf" srcId="{539F6D78-13A7-4A8D-A549-C86DE69F31E5}" destId="{84DED73A-E31F-4FA0-BCDF-7B4D8D9D2386}" srcOrd="0" destOrd="0" presId="urn:microsoft.com/office/officeart/2005/8/layout/lProcess3"/>
    <dgm:cxn modelId="{D1AAFFF6-092F-47C7-9537-15A8490A3824}" type="presOf" srcId="{2D16F42A-F67F-4EB5-BECF-9F7C2F1E1969}" destId="{CE1F9C49-27F4-4C35-80A6-C2D35F85B989}" srcOrd="0" destOrd="0" presId="urn:microsoft.com/office/officeart/2005/8/layout/lProcess3"/>
    <dgm:cxn modelId="{B7EB48B7-F952-4B26-92CD-1DE66508086F}" type="presOf" srcId="{A0C92B07-57F3-4E87-8F71-67ECD3CA4B97}" destId="{C98AE2DC-DA03-488E-A81A-A665C9E8AE2F}" srcOrd="0" destOrd="0" presId="urn:microsoft.com/office/officeart/2005/8/layout/lProcess3"/>
    <dgm:cxn modelId="{74C56992-BAC0-4318-8937-C01FDD09A526}" srcId="{507E3DFA-D395-4ABB-88F1-9736BA53A40A}" destId="{B4AC45ED-D640-456A-8F03-D797C46936A6}" srcOrd="1" destOrd="0" parTransId="{E0AE4016-19E9-4CFB-9B13-68C1D57015CB}" sibTransId="{B7905B92-89EA-488A-B32B-975F8FBD71E0}"/>
    <dgm:cxn modelId="{5F283EAE-B2A5-4230-BEF3-32027DC64D84}" srcId="{5286AF78-FAF0-4118-A0EC-5AABD7146168}" destId="{C84590B3-F879-4C07-91A4-884795D068D7}" srcOrd="2" destOrd="0" parTransId="{7061A466-D667-4E6C-99FE-29B1B09CD36A}" sibTransId="{F8355A8F-A72E-4829-8CF0-7FE1AC612FAC}"/>
    <dgm:cxn modelId="{63FAA193-A418-493D-8DB0-175532A2463D}" type="presOf" srcId="{5286AF78-FAF0-4118-A0EC-5AABD7146168}" destId="{A5B840C9-375A-4DB4-84DA-0E2E807BF79E}" srcOrd="0" destOrd="0" presId="urn:microsoft.com/office/officeart/2005/8/layout/lProcess3"/>
    <dgm:cxn modelId="{1156D9BE-C476-41D6-A569-C4E49AAF64EB}" srcId="{3AF84940-8979-4B28-98E3-72401E2A8A33}" destId="{2D16F42A-F67F-4EB5-BECF-9F7C2F1E1969}" srcOrd="1" destOrd="0" parTransId="{1E6E0B23-29AA-4E96-8A2C-DF168D29B8D3}" sibTransId="{43E89A38-8693-45CA-B3A1-62951F688C00}"/>
    <dgm:cxn modelId="{D8AB39FD-3DB4-4C13-BBDB-1ED9CDFE5B0C}" type="presOf" srcId="{98759CC4-6CDB-445A-BDD3-EE5C41CC8179}" destId="{38D9E9AE-FB81-4656-960D-2615B2157648}" srcOrd="0" destOrd="0" presId="urn:microsoft.com/office/officeart/2005/8/layout/lProcess3"/>
    <dgm:cxn modelId="{6C592DC7-D7F1-473E-AA15-3E34C02BEE14}" srcId="{3AF84940-8979-4B28-98E3-72401E2A8A33}" destId="{BFF1EBAA-1D69-42CE-82F1-FCFBFA536BCE}" srcOrd="0" destOrd="0" parTransId="{CEDE6947-267D-4396-9EAC-208616494BD5}" sibTransId="{EACAE4C0-F61B-4079-89BC-02518F0AD160}"/>
    <dgm:cxn modelId="{88BC9BEE-7180-43CB-B71A-7F6C6AE934BA}" type="presOf" srcId="{F734F1EC-BD56-4318-B5E6-187AABC4C050}" destId="{4FC6B0EB-5402-4782-A448-8E36C66A1321}" srcOrd="0" destOrd="0" presId="urn:microsoft.com/office/officeart/2005/8/layout/lProcess3"/>
    <dgm:cxn modelId="{4E1DAF43-2143-4C19-8959-FDED4B687A5F}" srcId="{5286AF78-FAF0-4118-A0EC-5AABD7146168}" destId="{F734F1EC-BD56-4318-B5E6-187AABC4C050}" srcOrd="1" destOrd="0" parTransId="{17C1EF69-339B-4C09-AAA1-CFCD43C154C9}" sibTransId="{132449DB-102A-489E-B29C-AA0BAB4BDE36}"/>
    <dgm:cxn modelId="{DEF6304C-6696-4B3F-8575-228C4BDFBA79}" type="presParOf" srcId="{A5B840C9-375A-4DB4-84DA-0E2E807BF79E}" destId="{97577738-6B55-4450-AB2A-65D53DF3CA27}" srcOrd="0" destOrd="0" presId="urn:microsoft.com/office/officeart/2005/8/layout/lProcess3"/>
    <dgm:cxn modelId="{F28454DB-803D-44BB-AA6C-508D6A34BAC9}" type="presParOf" srcId="{97577738-6B55-4450-AB2A-65D53DF3CA27}" destId="{3BCDEBC0-BABA-42B3-A842-00C6FEB99AF1}" srcOrd="0" destOrd="0" presId="urn:microsoft.com/office/officeart/2005/8/layout/lProcess3"/>
    <dgm:cxn modelId="{14E07ED0-F7EB-4481-A4CD-B56E889EAF27}" type="presParOf" srcId="{97577738-6B55-4450-AB2A-65D53DF3CA27}" destId="{74FBB603-B67D-4DD2-B548-C2ACBF4C7311}" srcOrd="1" destOrd="0" presId="urn:microsoft.com/office/officeart/2005/8/layout/lProcess3"/>
    <dgm:cxn modelId="{08BC6B58-A929-4B15-97A1-CFA28DAAD4B6}" type="presParOf" srcId="{97577738-6B55-4450-AB2A-65D53DF3CA27}" destId="{38D9E9AE-FB81-4656-960D-2615B2157648}" srcOrd="2" destOrd="0" presId="urn:microsoft.com/office/officeart/2005/8/layout/lProcess3"/>
    <dgm:cxn modelId="{922D13EB-FDDD-4AF9-813C-D021614E6DDF}" type="presParOf" srcId="{97577738-6B55-4450-AB2A-65D53DF3CA27}" destId="{3D9F8DC7-B65D-49F2-9F45-674C829E6D39}" srcOrd="3" destOrd="0" presId="urn:microsoft.com/office/officeart/2005/8/layout/lProcess3"/>
    <dgm:cxn modelId="{E6121F7A-4154-472F-A20F-97BAF3658280}" type="presParOf" srcId="{97577738-6B55-4450-AB2A-65D53DF3CA27}" destId="{C98AE2DC-DA03-488E-A81A-A665C9E8AE2F}" srcOrd="4" destOrd="0" presId="urn:microsoft.com/office/officeart/2005/8/layout/lProcess3"/>
    <dgm:cxn modelId="{86D85348-0921-4418-9100-6CBFF4549C20}" type="presParOf" srcId="{97577738-6B55-4450-AB2A-65D53DF3CA27}" destId="{F01F8582-7DBA-41C6-92B4-440210D845A3}" srcOrd="5" destOrd="0" presId="urn:microsoft.com/office/officeart/2005/8/layout/lProcess3"/>
    <dgm:cxn modelId="{24449DEC-8675-4B27-BECD-EC06290C3401}" type="presParOf" srcId="{97577738-6B55-4450-AB2A-65D53DF3CA27}" destId="{545FFF29-3137-4A73-9DF9-71265D031A52}" srcOrd="6" destOrd="0" presId="urn:microsoft.com/office/officeart/2005/8/layout/lProcess3"/>
    <dgm:cxn modelId="{CB805247-5169-484E-9ADB-DE2E529B19A9}" type="presParOf" srcId="{A5B840C9-375A-4DB4-84DA-0E2E807BF79E}" destId="{940333DD-5512-4B79-823A-153DF8474706}" srcOrd="1" destOrd="0" presId="urn:microsoft.com/office/officeart/2005/8/layout/lProcess3"/>
    <dgm:cxn modelId="{A351C0D1-C354-486B-BB61-B7B12424DFDF}" type="presParOf" srcId="{A5B840C9-375A-4DB4-84DA-0E2E807BF79E}" destId="{32EB79B5-BA21-4F5A-A00F-7D836078457C}" srcOrd="2" destOrd="0" presId="urn:microsoft.com/office/officeart/2005/8/layout/lProcess3"/>
    <dgm:cxn modelId="{00362E4F-62F2-4A3A-9281-BF9BC3947EE0}" type="presParOf" srcId="{32EB79B5-BA21-4F5A-A00F-7D836078457C}" destId="{4FC6B0EB-5402-4782-A448-8E36C66A1321}" srcOrd="0" destOrd="0" presId="urn:microsoft.com/office/officeart/2005/8/layout/lProcess3"/>
    <dgm:cxn modelId="{A2433E5A-951B-4F63-88EB-59E43AF92732}" type="presParOf" srcId="{32EB79B5-BA21-4F5A-A00F-7D836078457C}" destId="{599128A4-424C-45B5-8ADF-A7214B889845}" srcOrd="1" destOrd="0" presId="urn:microsoft.com/office/officeart/2005/8/layout/lProcess3"/>
    <dgm:cxn modelId="{279FF661-866C-48FB-A736-03BB36126E8E}" type="presParOf" srcId="{32EB79B5-BA21-4F5A-A00F-7D836078457C}" destId="{15ACA70B-7A22-40F6-A04A-F4F11B7B2B34}" srcOrd="2" destOrd="0" presId="urn:microsoft.com/office/officeart/2005/8/layout/lProcess3"/>
    <dgm:cxn modelId="{0CF1CC1A-570F-41E1-82AC-174342F09D0B}" type="presParOf" srcId="{32EB79B5-BA21-4F5A-A00F-7D836078457C}" destId="{FF43FD22-199F-433A-8E8F-A7F46510E8F5}" srcOrd="3" destOrd="0" presId="urn:microsoft.com/office/officeart/2005/8/layout/lProcess3"/>
    <dgm:cxn modelId="{9458A296-89AD-4DB4-9683-60B1F5EE5862}" type="presParOf" srcId="{32EB79B5-BA21-4F5A-A00F-7D836078457C}" destId="{052B540A-7E79-4A3F-A6B0-0F5D83981BD5}" srcOrd="4" destOrd="0" presId="urn:microsoft.com/office/officeart/2005/8/layout/lProcess3"/>
    <dgm:cxn modelId="{A1AE2CF3-5D3C-4EAA-B994-3BED70E22611}" type="presParOf" srcId="{32EB79B5-BA21-4F5A-A00F-7D836078457C}" destId="{D87A3E8C-BB69-45EF-9FEA-759221BC0CFC}" srcOrd="5" destOrd="0" presId="urn:microsoft.com/office/officeart/2005/8/layout/lProcess3"/>
    <dgm:cxn modelId="{433D6424-6496-428A-A5F2-0921AF509F9E}" type="presParOf" srcId="{32EB79B5-BA21-4F5A-A00F-7D836078457C}" destId="{22E5280B-10C7-444E-9190-1D811461E6EB}" srcOrd="6" destOrd="0" presId="urn:microsoft.com/office/officeart/2005/8/layout/lProcess3"/>
    <dgm:cxn modelId="{583505B5-838D-4347-8F77-603E0F80CBE7}" type="presParOf" srcId="{A5B840C9-375A-4DB4-84DA-0E2E807BF79E}" destId="{A01EE8D8-3CAD-45CC-833A-82F7A00A177E}" srcOrd="3" destOrd="0" presId="urn:microsoft.com/office/officeart/2005/8/layout/lProcess3"/>
    <dgm:cxn modelId="{DE113CA0-4642-4D32-B60F-4029871C0D94}" type="presParOf" srcId="{A5B840C9-375A-4DB4-84DA-0E2E807BF79E}" destId="{0F944462-60F9-4F72-BF34-130798F0E49F}" srcOrd="4" destOrd="0" presId="urn:microsoft.com/office/officeart/2005/8/layout/lProcess3"/>
    <dgm:cxn modelId="{E2D2ADED-C7E7-497B-81C7-F8AB3A39AE0B}" type="presParOf" srcId="{0F944462-60F9-4F72-BF34-130798F0E49F}" destId="{0DF9AF08-ABFA-4F3F-AC9E-E8EBB2228A73}" srcOrd="0" destOrd="0" presId="urn:microsoft.com/office/officeart/2005/8/layout/lProcess3"/>
    <dgm:cxn modelId="{6433915A-F011-4898-A967-B170600E0222}" type="presParOf" srcId="{0F944462-60F9-4F72-BF34-130798F0E49F}" destId="{344A8D36-EA4C-473C-AFB9-FDBCFFFE8BA5}" srcOrd="1" destOrd="0" presId="urn:microsoft.com/office/officeart/2005/8/layout/lProcess3"/>
    <dgm:cxn modelId="{9F2444CA-9CC7-424A-AA7E-938ACF904333}" type="presParOf" srcId="{0F944462-60F9-4F72-BF34-130798F0E49F}" destId="{84DED73A-E31F-4FA0-BCDF-7B4D8D9D2386}" srcOrd="2" destOrd="0" presId="urn:microsoft.com/office/officeart/2005/8/layout/lProcess3"/>
    <dgm:cxn modelId="{75C23203-04ED-4348-858A-B0EAEAFBBB9C}" type="presParOf" srcId="{0F944462-60F9-4F72-BF34-130798F0E49F}" destId="{236406E6-261E-46B1-BF1F-03806D67BFD8}" srcOrd="3" destOrd="0" presId="urn:microsoft.com/office/officeart/2005/8/layout/lProcess3"/>
    <dgm:cxn modelId="{4F1326B0-DF53-4E50-BA8E-0EBEEDB2025E}" type="presParOf" srcId="{0F944462-60F9-4F72-BF34-130798F0E49F}" destId="{7E6DE2FA-3DF1-4EF0-BB4E-F4047C3117EE}" srcOrd="4" destOrd="0" presId="urn:microsoft.com/office/officeart/2005/8/layout/lProcess3"/>
    <dgm:cxn modelId="{9F13C1AA-1A41-4F8B-B61D-DDC9B7AA9C1C}" type="presParOf" srcId="{0F944462-60F9-4F72-BF34-130798F0E49F}" destId="{F8C535F6-6DF9-4649-8282-C203DEA3855D}" srcOrd="5" destOrd="0" presId="urn:microsoft.com/office/officeart/2005/8/layout/lProcess3"/>
    <dgm:cxn modelId="{D8C87B6E-6052-448D-8245-2E5D40FF2A77}" type="presParOf" srcId="{0F944462-60F9-4F72-BF34-130798F0E49F}" destId="{A8585A10-EB84-4CF2-B36D-B1B3A82953CF}" srcOrd="6" destOrd="0" presId="urn:microsoft.com/office/officeart/2005/8/layout/lProcess3"/>
    <dgm:cxn modelId="{1B1564E8-21DA-4BCB-9EC8-E17383B07FE4}" type="presParOf" srcId="{A5B840C9-375A-4DB4-84DA-0E2E807BF79E}" destId="{75A1278B-1B2A-4ADD-9A06-FA7E8304EAD4}" srcOrd="5" destOrd="0" presId="urn:microsoft.com/office/officeart/2005/8/layout/lProcess3"/>
    <dgm:cxn modelId="{08EA6331-1047-4098-B30B-A7242727A5F0}" type="presParOf" srcId="{A5B840C9-375A-4DB4-84DA-0E2E807BF79E}" destId="{C283D4D9-F12F-4339-9384-22BCFEE34FE0}" srcOrd="6" destOrd="0" presId="urn:microsoft.com/office/officeart/2005/8/layout/lProcess3"/>
    <dgm:cxn modelId="{22FB0A04-E48B-46A5-8A9D-B867A00F558F}" type="presParOf" srcId="{C283D4D9-F12F-4339-9384-22BCFEE34FE0}" destId="{A4EFCCD2-C0BD-4AE3-BE67-5F71397DD31D}" srcOrd="0" destOrd="0" presId="urn:microsoft.com/office/officeart/2005/8/layout/lProcess3"/>
    <dgm:cxn modelId="{0C53CEEF-5A57-4895-850F-DB6A5BE0BCB4}" type="presParOf" srcId="{C283D4D9-F12F-4339-9384-22BCFEE34FE0}" destId="{2A79E28F-83C0-4BC6-9A0E-010D361A75E1}" srcOrd="1" destOrd="0" presId="urn:microsoft.com/office/officeart/2005/8/layout/lProcess3"/>
    <dgm:cxn modelId="{3CC2BE1A-AB9B-4B00-BCBA-0BBF60C31394}" type="presParOf" srcId="{C283D4D9-F12F-4339-9384-22BCFEE34FE0}" destId="{9F8D03C7-BF77-4D63-B7BD-D459CB4ACFFE}" srcOrd="2" destOrd="0" presId="urn:microsoft.com/office/officeart/2005/8/layout/lProcess3"/>
    <dgm:cxn modelId="{CE940F32-C496-4908-AF3A-0E96C6E67246}" type="presParOf" srcId="{C283D4D9-F12F-4339-9384-22BCFEE34FE0}" destId="{00231004-F429-473B-9F69-504E6ED77DF5}" srcOrd="3" destOrd="0" presId="urn:microsoft.com/office/officeart/2005/8/layout/lProcess3"/>
    <dgm:cxn modelId="{C3941221-8CFB-45BB-8F27-54415A9ACEBD}" type="presParOf" srcId="{C283D4D9-F12F-4339-9384-22BCFEE34FE0}" destId="{7F5DEA92-0E1F-4392-AF06-8BFEE3A46403}" srcOrd="4" destOrd="0" presId="urn:microsoft.com/office/officeart/2005/8/layout/lProcess3"/>
    <dgm:cxn modelId="{865C0FB2-60C8-463C-A9C7-E0DB189BBD43}" type="presParOf" srcId="{C283D4D9-F12F-4339-9384-22BCFEE34FE0}" destId="{CD7642E9-F8C6-46A4-A21D-596427C35FFC}" srcOrd="5" destOrd="0" presId="urn:microsoft.com/office/officeart/2005/8/layout/lProcess3"/>
    <dgm:cxn modelId="{DBDCA637-1CAA-4B97-A17C-FF0A1133C996}" type="presParOf" srcId="{C283D4D9-F12F-4339-9384-22BCFEE34FE0}" destId="{794A5B0B-EAE6-4793-A366-3314DF06F00F}" srcOrd="6" destOrd="0" presId="urn:microsoft.com/office/officeart/2005/8/layout/lProcess3"/>
    <dgm:cxn modelId="{FF9B3969-0FA3-4C3C-8A67-E9B8D863262E}" type="presParOf" srcId="{A5B840C9-375A-4DB4-84DA-0E2E807BF79E}" destId="{68808EEB-E6DC-410F-A578-ABDAC1D04F40}" srcOrd="7" destOrd="0" presId="urn:microsoft.com/office/officeart/2005/8/layout/lProcess3"/>
    <dgm:cxn modelId="{A6E3543E-CDC8-4CA0-9180-A33A8BACF08D}" type="presParOf" srcId="{A5B840C9-375A-4DB4-84DA-0E2E807BF79E}" destId="{5EFCDB04-12BB-4E96-A6B3-F999D4D70A79}" srcOrd="8" destOrd="0" presId="urn:microsoft.com/office/officeart/2005/8/layout/lProcess3"/>
    <dgm:cxn modelId="{F55D4DD4-2B06-49FB-9534-C4300478A39F}" type="presParOf" srcId="{5EFCDB04-12BB-4E96-A6B3-F999D4D70A79}" destId="{5AF9A027-B2DC-468C-828A-24992AFAA501}" srcOrd="0" destOrd="0" presId="urn:microsoft.com/office/officeart/2005/8/layout/lProcess3"/>
    <dgm:cxn modelId="{844D02F8-0728-46F4-827B-C109BA189691}" type="presParOf" srcId="{5EFCDB04-12BB-4E96-A6B3-F999D4D70A79}" destId="{CE02DFCA-983B-414F-9406-2D4B79B19DCE}" srcOrd="1" destOrd="0" presId="urn:microsoft.com/office/officeart/2005/8/layout/lProcess3"/>
    <dgm:cxn modelId="{3331D09F-F65B-4BD0-ACEC-3E02D3367959}" type="presParOf" srcId="{5EFCDB04-12BB-4E96-A6B3-F999D4D70A79}" destId="{F72D260F-585F-40CE-A895-BCE4AB61160B}" srcOrd="2" destOrd="0" presId="urn:microsoft.com/office/officeart/2005/8/layout/lProcess3"/>
    <dgm:cxn modelId="{FA77154A-68AF-4D15-BA95-A8837E6B623A}" type="presParOf" srcId="{5EFCDB04-12BB-4E96-A6B3-F999D4D70A79}" destId="{96D99EF7-F76F-433F-A995-EFB3DCF4FD6F}" srcOrd="3" destOrd="0" presId="urn:microsoft.com/office/officeart/2005/8/layout/lProcess3"/>
    <dgm:cxn modelId="{3AF11EC3-AEDA-4E13-84B1-1A40FC6ACD23}" type="presParOf" srcId="{5EFCDB04-12BB-4E96-A6B3-F999D4D70A79}" destId="{4437BD6E-79FA-4711-9675-3A412B5E17DB}" srcOrd="4" destOrd="0" presId="urn:microsoft.com/office/officeart/2005/8/layout/lProcess3"/>
    <dgm:cxn modelId="{A741E68A-80F1-4A3A-89CB-F6504EC9F705}" type="presParOf" srcId="{5EFCDB04-12BB-4E96-A6B3-F999D4D70A79}" destId="{329F1F88-9E9B-4F03-BA69-81C83BEAFA0F}" srcOrd="5" destOrd="0" presId="urn:microsoft.com/office/officeart/2005/8/layout/lProcess3"/>
    <dgm:cxn modelId="{F422DD67-1EAE-4878-A47A-74F23CF77E34}" type="presParOf" srcId="{5EFCDB04-12BB-4E96-A6B3-F999D4D70A79}" destId="{169C1235-4215-4F69-B243-850B8AF9D413}" srcOrd="6" destOrd="0" presId="urn:microsoft.com/office/officeart/2005/8/layout/lProcess3"/>
    <dgm:cxn modelId="{108EA989-A6F8-4F90-97A3-36232BAA40E7}" type="presParOf" srcId="{A5B840C9-375A-4DB4-84DA-0E2E807BF79E}" destId="{7CDBC077-43CA-4DA6-BBF8-27895C36B110}" srcOrd="9" destOrd="0" presId="urn:microsoft.com/office/officeart/2005/8/layout/lProcess3"/>
    <dgm:cxn modelId="{5D832F44-3E71-4CAB-BEA6-223B159ABCAF}" type="presParOf" srcId="{A5B840C9-375A-4DB4-84DA-0E2E807BF79E}" destId="{8C8FEA42-95E5-44D7-AA6E-EB67C00F3B6A}" srcOrd="10" destOrd="0" presId="urn:microsoft.com/office/officeart/2005/8/layout/lProcess3"/>
    <dgm:cxn modelId="{B88BC40E-AF39-4376-8DC5-E77D9A7CC422}" type="presParOf" srcId="{8C8FEA42-95E5-44D7-AA6E-EB67C00F3B6A}" destId="{0903C56C-5938-4BE0-99B6-48238987A9FB}" srcOrd="0" destOrd="0" presId="urn:microsoft.com/office/officeart/2005/8/layout/lProcess3"/>
    <dgm:cxn modelId="{ED317DD5-FEE2-461B-BADE-0402C71D4F65}" type="presParOf" srcId="{8C8FEA42-95E5-44D7-AA6E-EB67C00F3B6A}" destId="{985877AC-9C00-4E72-AD7D-C9D0EA3A72B3}" srcOrd="1" destOrd="0" presId="urn:microsoft.com/office/officeart/2005/8/layout/lProcess3"/>
    <dgm:cxn modelId="{662565C5-D313-46EB-A02A-FDFCC9FAF1D7}" type="presParOf" srcId="{8C8FEA42-95E5-44D7-AA6E-EB67C00F3B6A}" destId="{DDB59F51-96DA-4141-A073-0DBFE6059EAF}" srcOrd="2" destOrd="0" presId="urn:microsoft.com/office/officeart/2005/8/layout/lProcess3"/>
    <dgm:cxn modelId="{301B1D0B-DBE6-4C0D-B28B-FC8163C499B4}" type="presParOf" srcId="{8C8FEA42-95E5-44D7-AA6E-EB67C00F3B6A}" destId="{2C202BD7-9203-4F9B-AA56-ED03F9C81B0F}" srcOrd="3" destOrd="0" presId="urn:microsoft.com/office/officeart/2005/8/layout/lProcess3"/>
    <dgm:cxn modelId="{20274D78-A9C9-4711-B5E8-20FF6AB1A1AB}" type="presParOf" srcId="{8C8FEA42-95E5-44D7-AA6E-EB67C00F3B6A}" destId="{CE1F9C49-27F4-4C35-80A6-C2D35F85B989}" srcOrd="4" destOrd="0" presId="urn:microsoft.com/office/officeart/2005/8/layout/lProcess3"/>
    <dgm:cxn modelId="{D81D054D-9720-47E5-842D-FE27CBBB896E}" type="presParOf" srcId="{8C8FEA42-95E5-44D7-AA6E-EB67C00F3B6A}" destId="{9FCA1E86-264C-4B5B-AEC9-B19E47B432DB}" srcOrd="5" destOrd="0" presId="urn:microsoft.com/office/officeart/2005/8/layout/lProcess3"/>
    <dgm:cxn modelId="{ECBC9786-D3A6-497F-954C-403CD75A8E82}" type="presParOf" srcId="{8C8FEA42-95E5-44D7-AA6E-EB67C00F3B6A}" destId="{B35554C6-0BC4-4CD6-A046-6561E043C5BA}"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16B700-ED5A-4009-B15C-0C8C0AB144A7}"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C59D5B4F-8FB6-448C-A0F7-16659A57A624}">
      <dgm:prSet phldrT="[Text]" custT="1"/>
      <dgm:spPr/>
      <dgm:t>
        <a:bodyPr/>
        <a:lstStyle/>
        <a:p>
          <a:r>
            <a:rPr lang="en-GB" sz="2000" b="1" dirty="0" smtClean="0">
              <a:solidFill>
                <a:schemeClr val="tx1"/>
              </a:solidFill>
            </a:rPr>
            <a:t>20 June 2013</a:t>
          </a:r>
        </a:p>
        <a:p>
          <a:r>
            <a:rPr lang="en-GB" sz="2000" dirty="0" smtClean="0"/>
            <a:t>Revised Exposure Draft</a:t>
          </a:r>
          <a:endParaRPr lang="en-GB" sz="2000" dirty="0"/>
        </a:p>
      </dgm:t>
    </dgm:pt>
    <dgm:pt modelId="{EBAE005A-3196-4A23-8782-C07642B0AF45}" type="parTrans" cxnId="{02E8A094-9269-46E2-B2B7-3A32AAFF13FF}">
      <dgm:prSet/>
      <dgm:spPr/>
      <dgm:t>
        <a:bodyPr/>
        <a:lstStyle/>
        <a:p>
          <a:endParaRPr lang="en-GB"/>
        </a:p>
      </dgm:t>
    </dgm:pt>
    <dgm:pt modelId="{32BF6A1E-EC56-4272-B4A5-039705A2E3EC}" type="sibTrans" cxnId="{02E8A094-9269-46E2-B2B7-3A32AAFF13FF}">
      <dgm:prSet/>
      <dgm:spPr/>
      <dgm:t>
        <a:bodyPr/>
        <a:lstStyle/>
        <a:p>
          <a:endParaRPr lang="en-GB"/>
        </a:p>
      </dgm:t>
    </dgm:pt>
    <dgm:pt modelId="{CC181005-9C45-4D94-A871-C78C010DC2F5}">
      <dgm:prSet phldrT="[Text]" custT="1"/>
      <dgm:spPr/>
      <dgm:t>
        <a:bodyPr/>
        <a:lstStyle/>
        <a:p>
          <a:r>
            <a:rPr lang="en-GB" sz="2000" b="1" dirty="0" smtClean="0"/>
            <a:t>25 Oct 2013</a:t>
          </a:r>
        </a:p>
        <a:p>
          <a:r>
            <a:rPr lang="en-GB" sz="2000" dirty="0" smtClean="0"/>
            <a:t>Comment letter deadline</a:t>
          </a:r>
          <a:endParaRPr lang="en-GB" sz="2000" dirty="0"/>
        </a:p>
      </dgm:t>
    </dgm:pt>
    <dgm:pt modelId="{7DA7D9C8-5493-4CA6-B79B-CF8271ACD6A6}" type="parTrans" cxnId="{B0A3B87D-A25F-49ED-8C81-5CB389319A68}">
      <dgm:prSet/>
      <dgm:spPr/>
      <dgm:t>
        <a:bodyPr/>
        <a:lstStyle/>
        <a:p>
          <a:endParaRPr lang="en-GB"/>
        </a:p>
      </dgm:t>
    </dgm:pt>
    <dgm:pt modelId="{4E282764-F563-470E-9144-E448D6545D1E}" type="sibTrans" cxnId="{B0A3B87D-A25F-49ED-8C81-5CB389319A68}">
      <dgm:prSet/>
      <dgm:spPr/>
      <dgm:t>
        <a:bodyPr/>
        <a:lstStyle/>
        <a:p>
          <a:endParaRPr lang="en-GB"/>
        </a:p>
      </dgm:t>
    </dgm:pt>
    <dgm:pt modelId="{EF391CA1-F481-43E9-BAEA-06B37FAC7631}">
      <dgm:prSet custT="1"/>
      <dgm:spPr/>
      <dgm:t>
        <a:bodyPr/>
        <a:lstStyle/>
        <a:p>
          <a:r>
            <a:rPr lang="en-GB" sz="2000" b="1" dirty="0" smtClean="0"/>
            <a:t>Early 2015</a:t>
          </a:r>
        </a:p>
        <a:p>
          <a:r>
            <a:rPr lang="en-GB" sz="2000" dirty="0" smtClean="0"/>
            <a:t>Issue IFRS</a:t>
          </a:r>
        </a:p>
      </dgm:t>
    </dgm:pt>
    <dgm:pt modelId="{26542D8A-DEAC-4757-AC09-203039D6BD42}" type="parTrans" cxnId="{410E9410-736B-4C38-A380-27ECB48DDD10}">
      <dgm:prSet/>
      <dgm:spPr/>
      <dgm:t>
        <a:bodyPr/>
        <a:lstStyle/>
        <a:p>
          <a:endParaRPr lang="en-GB"/>
        </a:p>
      </dgm:t>
    </dgm:pt>
    <dgm:pt modelId="{50AFE61C-5775-4118-87B0-EA6201D7416B}" type="sibTrans" cxnId="{410E9410-736B-4C38-A380-27ECB48DDD10}">
      <dgm:prSet/>
      <dgm:spPr/>
      <dgm:t>
        <a:bodyPr/>
        <a:lstStyle/>
        <a:p>
          <a:endParaRPr lang="en-GB"/>
        </a:p>
      </dgm:t>
    </dgm:pt>
    <dgm:pt modelId="{6FA8140A-83C2-4F9A-B13B-3AE86DD5C3A8}">
      <dgm:prSet custT="1"/>
      <dgm:spPr/>
      <dgm:t>
        <a:bodyPr/>
        <a:lstStyle/>
        <a:p>
          <a:pPr defTabSz="889000">
            <a:lnSpc>
              <a:spcPct val="90000"/>
            </a:lnSpc>
            <a:spcBef>
              <a:spcPct val="0"/>
            </a:spcBef>
            <a:spcAft>
              <a:spcPct val="35000"/>
            </a:spcAft>
          </a:pPr>
          <a:r>
            <a:rPr lang="en-GB" sz="2000" b="1" dirty="0" smtClean="0"/>
            <a:t>Effective date</a:t>
          </a:r>
        </a:p>
        <a:p>
          <a:pPr defTabSz="889000">
            <a:lnSpc>
              <a:spcPct val="90000"/>
            </a:lnSpc>
            <a:spcBef>
              <a:spcPct val="0"/>
            </a:spcBef>
            <a:spcAft>
              <a:spcPct val="35000"/>
            </a:spcAft>
          </a:pPr>
          <a:r>
            <a:rPr lang="en-GB" sz="2000" dirty="0" smtClean="0"/>
            <a:t>Approx 3 years after Standard finalised</a:t>
          </a:r>
        </a:p>
      </dgm:t>
    </dgm:pt>
    <dgm:pt modelId="{555DEB63-92FB-4D9F-8D6F-3712352D7449}" type="parTrans" cxnId="{6E7F0E94-73CE-439B-BB0B-B62CBC51BB09}">
      <dgm:prSet/>
      <dgm:spPr/>
      <dgm:t>
        <a:bodyPr/>
        <a:lstStyle/>
        <a:p>
          <a:endParaRPr lang="en-GB"/>
        </a:p>
      </dgm:t>
    </dgm:pt>
    <dgm:pt modelId="{B9F31156-4D2D-41C4-8EAA-2C8A317B2BDA}" type="sibTrans" cxnId="{6E7F0E94-73CE-439B-BB0B-B62CBC51BB09}">
      <dgm:prSet/>
      <dgm:spPr/>
      <dgm:t>
        <a:bodyPr/>
        <a:lstStyle/>
        <a:p>
          <a:endParaRPr lang="en-GB"/>
        </a:p>
      </dgm:t>
    </dgm:pt>
    <dgm:pt modelId="{01DB954C-DA60-48C7-92A7-2DD18A2351CF}">
      <dgm:prSet custT="1"/>
      <dgm:spPr/>
      <dgm:t>
        <a:bodyPr/>
        <a:lstStyle/>
        <a:p>
          <a:r>
            <a:rPr lang="en-GB" sz="2000" b="1" dirty="0" smtClean="0"/>
            <a:t>H1 2014</a:t>
          </a:r>
          <a:br>
            <a:rPr lang="en-GB" sz="2000" b="1" dirty="0" smtClean="0"/>
          </a:br>
          <a:r>
            <a:rPr lang="en-GB" sz="2000" dirty="0" smtClean="0"/>
            <a:t>Board debates issues</a:t>
          </a:r>
        </a:p>
      </dgm:t>
    </dgm:pt>
    <dgm:pt modelId="{6D250513-B089-4A6F-B443-ADED7C002389}" type="parTrans" cxnId="{4204A511-A36B-415E-9701-B9AF95B21967}">
      <dgm:prSet/>
      <dgm:spPr/>
      <dgm:t>
        <a:bodyPr/>
        <a:lstStyle/>
        <a:p>
          <a:endParaRPr lang="en-GB"/>
        </a:p>
      </dgm:t>
    </dgm:pt>
    <dgm:pt modelId="{D151F19E-03D3-42CF-BD9C-B572CA6B6B8E}" type="sibTrans" cxnId="{4204A511-A36B-415E-9701-B9AF95B21967}">
      <dgm:prSet/>
      <dgm:spPr/>
      <dgm:t>
        <a:bodyPr/>
        <a:lstStyle/>
        <a:p>
          <a:endParaRPr lang="en-GB"/>
        </a:p>
      </dgm:t>
    </dgm:pt>
    <dgm:pt modelId="{9759F743-5865-4127-922D-59B9F540E80F}" type="pres">
      <dgm:prSet presAssocID="{5016B700-ED5A-4009-B15C-0C8C0AB144A7}" presName="Name0" presStyleCnt="0">
        <dgm:presLayoutVars>
          <dgm:dir/>
          <dgm:resizeHandles val="exact"/>
        </dgm:presLayoutVars>
      </dgm:prSet>
      <dgm:spPr/>
      <dgm:t>
        <a:bodyPr/>
        <a:lstStyle/>
        <a:p>
          <a:endParaRPr lang="en-GB"/>
        </a:p>
      </dgm:t>
    </dgm:pt>
    <dgm:pt modelId="{2DA31129-3F22-4678-AFEE-00FA0D2C542E}" type="pres">
      <dgm:prSet presAssocID="{5016B700-ED5A-4009-B15C-0C8C0AB144A7}" presName="arrow" presStyleLbl="bgShp" presStyleIdx="0" presStyleCnt="1"/>
      <dgm:spPr>
        <a:solidFill>
          <a:schemeClr val="accent1"/>
        </a:solidFill>
      </dgm:spPr>
      <dgm:t>
        <a:bodyPr/>
        <a:lstStyle/>
        <a:p>
          <a:endParaRPr lang="en-GB"/>
        </a:p>
      </dgm:t>
    </dgm:pt>
    <dgm:pt modelId="{8CD95114-F051-4B11-875B-D0B186A2B78D}" type="pres">
      <dgm:prSet presAssocID="{5016B700-ED5A-4009-B15C-0C8C0AB144A7}" presName="points" presStyleCnt="0"/>
      <dgm:spPr/>
    </dgm:pt>
    <dgm:pt modelId="{4F027356-248A-408F-A830-92783C1A3026}" type="pres">
      <dgm:prSet presAssocID="{C59D5B4F-8FB6-448C-A0F7-16659A57A624}" presName="compositeA" presStyleCnt="0"/>
      <dgm:spPr/>
    </dgm:pt>
    <dgm:pt modelId="{2420A29F-A73B-475E-9D59-FF3AF73C42C9}" type="pres">
      <dgm:prSet presAssocID="{C59D5B4F-8FB6-448C-A0F7-16659A57A624}" presName="textA" presStyleLbl="revTx" presStyleIdx="0" presStyleCnt="5">
        <dgm:presLayoutVars>
          <dgm:bulletEnabled val="1"/>
        </dgm:presLayoutVars>
      </dgm:prSet>
      <dgm:spPr/>
      <dgm:t>
        <a:bodyPr/>
        <a:lstStyle/>
        <a:p>
          <a:endParaRPr lang="en-GB"/>
        </a:p>
      </dgm:t>
    </dgm:pt>
    <dgm:pt modelId="{459F4CF3-9E42-4876-B378-B6D45F6EF7B0}" type="pres">
      <dgm:prSet presAssocID="{C59D5B4F-8FB6-448C-A0F7-16659A57A624}" presName="circleA" presStyleLbl="node1" presStyleIdx="0" presStyleCnt="5"/>
      <dgm:spPr>
        <a:solidFill>
          <a:schemeClr val="tx2"/>
        </a:solidFill>
      </dgm:spPr>
      <dgm:t>
        <a:bodyPr/>
        <a:lstStyle/>
        <a:p>
          <a:endParaRPr lang="en-GB"/>
        </a:p>
      </dgm:t>
    </dgm:pt>
    <dgm:pt modelId="{CCE01EB6-BD64-425B-A61F-199D867DF32C}" type="pres">
      <dgm:prSet presAssocID="{C59D5B4F-8FB6-448C-A0F7-16659A57A624}" presName="spaceA" presStyleCnt="0"/>
      <dgm:spPr/>
    </dgm:pt>
    <dgm:pt modelId="{BD137ACC-7712-4BF3-906A-344A9A7AC86D}" type="pres">
      <dgm:prSet presAssocID="{32BF6A1E-EC56-4272-B4A5-039705A2E3EC}" presName="space" presStyleCnt="0"/>
      <dgm:spPr/>
    </dgm:pt>
    <dgm:pt modelId="{9C54B04E-299B-483B-9BBB-3D168CF7AFC5}" type="pres">
      <dgm:prSet presAssocID="{CC181005-9C45-4D94-A871-C78C010DC2F5}" presName="compositeB" presStyleCnt="0"/>
      <dgm:spPr/>
    </dgm:pt>
    <dgm:pt modelId="{BF89ED93-F6AA-4B4A-B237-F03D0A84C2C8}" type="pres">
      <dgm:prSet presAssocID="{CC181005-9C45-4D94-A871-C78C010DC2F5}" presName="textB" presStyleLbl="revTx" presStyleIdx="1" presStyleCnt="5">
        <dgm:presLayoutVars>
          <dgm:bulletEnabled val="1"/>
        </dgm:presLayoutVars>
      </dgm:prSet>
      <dgm:spPr/>
      <dgm:t>
        <a:bodyPr/>
        <a:lstStyle/>
        <a:p>
          <a:endParaRPr lang="en-GB"/>
        </a:p>
      </dgm:t>
    </dgm:pt>
    <dgm:pt modelId="{DF0C96F5-D109-4639-9B7D-20F95A06AF8A}" type="pres">
      <dgm:prSet presAssocID="{CC181005-9C45-4D94-A871-C78C010DC2F5}" presName="circleB" presStyleLbl="node1" presStyleIdx="1" presStyleCnt="5"/>
      <dgm:spPr>
        <a:solidFill>
          <a:schemeClr val="tx2"/>
        </a:solidFill>
      </dgm:spPr>
      <dgm:t>
        <a:bodyPr/>
        <a:lstStyle/>
        <a:p>
          <a:endParaRPr lang="en-GB"/>
        </a:p>
      </dgm:t>
    </dgm:pt>
    <dgm:pt modelId="{8648ABD1-9F34-463C-8909-609C0C9BBD46}" type="pres">
      <dgm:prSet presAssocID="{CC181005-9C45-4D94-A871-C78C010DC2F5}" presName="spaceB" presStyleCnt="0"/>
      <dgm:spPr/>
    </dgm:pt>
    <dgm:pt modelId="{C7A84A52-FFA1-4E84-AA55-3B1695E62BFD}" type="pres">
      <dgm:prSet presAssocID="{4E282764-F563-470E-9144-E448D6545D1E}" presName="space" presStyleCnt="0"/>
      <dgm:spPr/>
    </dgm:pt>
    <dgm:pt modelId="{02451275-B06E-4AA2-81F8-953504CAF637}" type="pres">
      <dgm:prSet presAssocID="{01DB954C-DA60-48C7-92A7-2DD18A2351CF}" presName="compositeA" presStyleCnt="0"/>
      <dgm:spPr/>
    </dgm:pt>
    <dgm:pt modelId="{ECBBF0E4-AF5E-4C90-A03D-641E7A116BDB}" type="pres">
      <dgm:prSet presAssocID="{01DB954C-DA60-48C7-92A7-2DD18A2351CF}" presName="textA" presStyleLbl="revTx" presStyleIdx="2" presStyleCnt="5">
        <dgm:presLayoutVars>
          <dgm:bulletEnabled val="1"/>
        </dgm:presLayoutVars>
      </dgm:prSet>
      <dgm:spPr/>
      <dgm:t>
        <a:bodyPr/>
        <a:lstStyle/>
        <a:p>
          <a:endParaRPr lang="en-GB"/>
        </a:p>
      </dgm:t>
    </dgm:pt>
    <dgm:pt modelId="{0492DE9F-8D01-4406-B56D-21DA52BDE2D4}" type="pres">
      <dgm:prSet presAssocID="{01DB954C-DA60-48C7-92A7-2DD18A2351CF}" presName="circleA" presStyleLbl="node1" presStyleIdx="2" presStyleCnt="5"/>
      <dgm:spPr>
        <a:solidFill>
          <a:schemeClr val="tx2"/>
        </a:solidFill>
      </dgm:spPr>
      <dgm:t>
        <a:bodyPr/>
        <a:lstStyle/>
        <a:p>
          <a:endParaRPr lang="en-GB"/>
        </a:p>
      </dgm:t>
    </dgm:pt>
    <dgm:pt modelId="{09DFF3D8-986C-4528-A5A8-0FAF4D9A0B4E}" type="pres">
      <dgm:prSet presAssocID="{01DB954C-DA60-48C7-92A7-2DD18A2351CF}" presName="spaceA" presStyleCnt="0"/>
      <dgm:spPr/>
    </dgm:pt>
    <dgm:pt modelId="{38D38554-D16D-46F0-A428-976F95B249B7}" type="pres">
      <dgm:prSet presAssocID="{D151F19E-03D3-42CF-BD9C-B572CA6B6B8E}" presName="space" presStyleCnt="0"/>
      <dgm:spPr/>
    </dgm:pt>
    <dgm:pt modelId="{D3FFAA1A-2371-4F5D-A139-1D75654A7C64}" type="pres">
      <dgm:prSet presAssocID="{EF391CA1-F481-43E9-BAEA-06B37FAC7631}" presName="compositeB" presStyleCnt="0"/>
      <dgm:spPr/>
    </dgm:pt>
    <dgm:pt modelId="{DDB48688-8F93-4239-A3AD-6C78AF603CCE}" type="pres">
      <dgm:prSet presAssocID="{EF391CA1-F481-43E9-BAEA-06B37FAC7631}" presName="textB" presStyleLbl="revTx" presStyleIdx="3" presStyleCnt="5" custLinFactNeighborX="414">
        <dgm:presLayoutVars>
          <dgm:bulletEnabled val="1"/>
        </dgm:presLayoutVars>
      </dgm:prSet>
      <dgm:spPr/>
      <dgm:t>
        <a:bodyPr/>
        <a:lstStyle/>
        <a:p>
          <a:endParaRPr lang="en-GB"/>
        </a:p>
      </dgm:t>
    </dgm:pt>
    <dgm:pt modelId="{69735535-3349-423A-BD8C-E388FA71D879}" type="pres">
      <dgm:prSet presAssocID="{EF391CA1-F481-43E9-BAEA-06B37FAC7631}" presName="circleB" presStyleLbl="node1" presStyleIdx="3" presStyleCnt="5"/>
      <dgm:spPr>
        <a:solidFill>
          <a:schemeClr val="tx2"/>
        </a:solidFill>
      </dgm:spPr>
      <dgm:t>
        <a:bodyPr/>
        <a:lstStyle/>
        <a:p>
          <a:endParaRPr lang="en-GB"/>
        </a:p>
      </dgm:t>
    </dgm:pt>
    <dgm:pt modelId="{0DD0FF2A-5CF3-4C8C-A4CE-667C1E780A1B}" type="pres">
      <dgm:prSet presAssocID="{EF391CA1-F481-43E9-BAEA-06B37FAC7631}" presName="spaceB" presStyleCnt="0"/>
      <dgm:spPr/>
    </dgm:pt>
    <dgm:pt modelId="{8B245A65-DD23-4E4D-8BB6-D622FB557E7B}" type="pres">
      <dgm:prSet presAssocID="{50AFE61C-5775-4118-87B0-EA6201D7416B}" presName="space" presStyleCnt="0"/>
      <dgm:spPr/>
    </dgm:pt>
    <dgm:pt modelId="{26B8ADBF-890E-4405-ADC4-DC6364DC592B}" type="pres">
      <dgm:prSet presAssocID="{6FA8140A-83C2-4F9A-B13B-3AE86DD5C3A8}" presName="compositeA" presStyleCnt="0"/>
      <dgm:spPr/>
    </dgm:pt>
    <dgm:pt modelId="{01EA7D00-BBCB-430B-9D5B-8CAC300CB160}" type="pres">
      <dgm:prSet presAssocID="{6FA8140A-83C2-4F9A-B13B-3AE86DD5C3A8}" presName="textA" presStyleLbl="revTx" presStyleIdx="4" presStyleCnt="5">
        <dgm:presLayoutVars>
          <dgm:bulletEnabled val="1"/>
        </dgm:presLayoutVars>
      </dgm:prSet>
      <dgm:spPr/>
      <dgm:t>
        <a:bodyPr/>
        <a:lstStyle/>
        <a:p>
          <a:endParaRPr lang="en-GB"/>
        </a:p>
      </dgm:t>
    </dgm:pt>
    <dgm:pt modelId="{9067560D-7757-45EC-85F6-1D4E8128502D}" type="pres">
      <dgm:prSet presAssocID="{6FA8140A-83C2-4F9A-B13B-3AE86DD5C3A8}" presName="circleA" presStyleLbl="node1" presStyleIdx="4" presStyleCnt="5"/>
      <dgm:spPr>
        <a:solidFill>
          <a:schemeClr val="tx2"/>
        </a:solidFill>
      </dgm:spPr>
      <dgm:t>
        <a:bodyPr/>
        <a:lstStyle/>
        <a:p>
          <a:endParaRPr lang="en-GB"/>
        </a:p>
      </dgm:t>
    </dgm:pt>
    <dgm:pt modelId="{39865E2F-1317-4E6C-8797-ED275AAD9BDC}" type="pres">
      <dgm:prSet presAssocID="{6FA8140A-83C2-4F9A-B13B-3AE86DD5C3A8}" presName="spaceA" presStyleCnt="0"/>
      <dgm:spPr/>
    </dgm:pt>
  </dgm:ptLst>
  <dgm:cxnLst>
    <dgm:cxn modelId="{6E7F0E94-73CE-439B-BB0B-B62CBC51BB09}" srcId="{5016B700-ED5A-4009-B15C-0C8C0AB144A7}" destId="{6FA8140A-83C2-4F9A-B13B-3AE86DD5C3A8}" srcOrd="4" destOrd="0" parTransId="{555DEB63-92FB-4D9F-8D6F-3712352D7449}" sibTransId="{B9F31156-4D2D-41C4-8EAA-2C8A317B2BDA}"/>
    <dgm:cxn modelId="{02E8A094-9269-46E2-B2B7-3A32AAFF13FF}" srcId="{5016B700-ED5A-4009-B15C-0C8C0AB144A7}" destId="{C59D5B4F-8FB6-448C-A0F7-16659A57A624}" srcOrd="0" destOrd="0" parTransId="{EBAE005A-3196-4A23-8782-C07642B0AF45}" sibTransId="{32BF6A1E-EC56-4272-B4A5-039705A2E3EC}"/>
    <dgm:cxn modelId="{7BE71AD1-755B-482E-A886-7475F3C629D5}" type="presOf" srcId="{01DB954C-DA60-48C7-92A7-2DD18A2351CF}" destId="{ECBBF0E4-AF5E-4C90-A03D-641E7A116BDB}" srcOrd="0" destOrd="0" presId="urn:microsoft.com/office/officeart/2005/8/layout/hProcess11"/>
    <dgm:cxn modelId="{1652AEAD-6D5C-4748-B825-4AAA1C6AAEAA}" type="presOf" srcId="{CC181005-9C45-4D94-A871-C78C010DC2F5}" destId="{BF89ED93-F6AA-4B4A-B237-F03D0A84C2C8}" srcOrd="0" destOrd="0" presId="urn:microsoft.com/office/officeart/2005/8/layout/hProcess11"/>
    <dgm:cxn modelId="{86F64881-943C-4CD4-ACB2-BBCCBEB30097}" type="presOf" srcId="{EF391CA1-F481-43E9-BAEA-06B37FAC7631}" destId="{DDB48688-8F93-4239-A3AD-6C78AF603CCE}" srcOrd="0" destOrd="0" presId="urn:microsoft.com/office/officeart/2005/8/layout/hProcess11"/>
    <dgm:cxn modelId="{AD0FCBD3-BB63-4F60-A9D3-7B4211A3353B}" type="presOf" srcId="{6FA8140A-83C2-4F9A-B13B-3AE86DD5C3A8}" destId="{01EA7D00-BBCB-430B-9D5B-8CAC300CB160}" srcOrd="0" destOrd="0" presId="urn:microsoft.com/office/officeart/2005/8/layout/hProcess11"/>
    <dgm:cxn modelId="{410E9410-736B-4C38-A380-27ECB48DDD10}" srcId="{5016B700-ED5A-4009-B15C-0C8C0AB144A7}" destId="{EF391CA1-F481-43E9-BAEA-06B37FAC7631}" srcOrd="3" destOrd="0" parTransId="{26542D8A-DEAC-4757-AC09-203039D6BD42}" sibTransId="{50AFE61C-5775-4118-87B0-EA6201D7416B}"/>
    <dgm:cxn modelId="{B0A3B87D-A25F-49ED-8C81-5CB389319A68}" srcId="{5016B700-ED5A-4009-B15C-0C8C0AB144A7}" destId="{CC181005-9C45-4D94-A871-C78C010DC2F5}" srcOrd="1" destOrd="0" parTransId="{7DA7D9C8-5493-4CA6-B79B-CF8271ACD6A6}" sibTransId="{4E282764-F563-470E-9144-E448D6545D1E}"/>
    <dgm:cxn modelId="{532C70BB-1D15-43C8-8090-60FD1B5EC20E}" type="presOf" srcId="{C59D5B4F-8FB6-448C-A0F7-16659A57A624}" destId="{2420A29F-A73B-475E-9D59-FF3AF73C42C9}" srcOrd="0" destOrd="0" presId="urn:microsoft.com/office/officeart/2005/8/layout/hProcess11"/>
    <dgm:cxn modelId="{4204A511-A36B-415E-9701-B9AF95B21967}" srcId="{5016B700-ED5A-4009-B15C-0C8C0AB144A7}" destId="{01DB954C-DA60-48C7-92A7-2DD18A2351CF}" srcOrd="2" destOrd="0" parTransId="{6D250513-B089-4A6F-B443-ADED7C002389}" sibTransId="{D151F19E-03D3-42CF-BD9C-B572CA6B6B8E}"/>
    <dgm:cxn modelId="{193A56B5-275C-4CFF-88C1-FA19C7B5DF33}" type="presOf" srcId="{5016B700-ED5A-4009-B15C-0C8C0AB144A7}" destId="{9759F743-5865-4127-922D-59B9F540E80F}" srcOrd="0" destOrd="0" presId="urn:microsoft.com/office/officeart/2005/8/layout/hProcess11"/>
    <dgm:cxn modelId="{0B051213-C839-4CC9-A84E-0281FED3A5AA}" type="presParOf" srcId="{9759F743-5865-4127-922D-59B9F540E80F}" destId="{2DA31129-3F22-4678-AFEE-00FA0D2C542E}" srcOrd="0" destOrd="0" presId="urn:microsoft.com/office/officeart/2005/8/layout/hProcess11"/>
    <dgm:cxn modelId="{7D519B10-ED64-4914-AABB-06AA40C37F51}" type="presParOf" srcId="{9759F743-5865-4127-922D-59B9F540E80F}" destId="{8CD95114-F051-4B11-875B-D0B186A2B78D}" srcOrd="1" destOrd="0" presId="urn:microsoft.com/office/officeart/2005/8/layout/hProcess11"/>
    <dgm:cxn modelId="{DAD6046B-6357-45F3-ADBD-F2E06A280A0D}" type="presParOf" srcId="{8CD95114-F051-4B11-875B-D0B186A2B78D}" destId="{4F027356-248A-408F-A830-92783C1A3026}" srcOrd="0" destOrd="0" presId="urn:microsoft.com/office/officeart/2005/8/layout/hProcess11"/>
    <dgm:cxn modelId="{14AF6152-C028-45A2-9088-41348CD54B24}" type="presParOf" srcId="{4F027356-248A-408F-A830-92783C1A3026}" destId="{2420A29F-A73B-475E-9D59-FF3AF73C42C9}" srcOrd="0" destOrd="0" presId="urn:microsoft.com/office/officeart/2005/8/layout/hProcess11"/>
    <dgm:cxn modelId="{191DBA97-6F97-4C03-B2FF-52BE2CD53816}" type="presParOf" srcId="{4F027356-248A-408F-A830-92783C1A3026}" destId="{459F4CF3-9E42-4876-B378-B6D45F6EF7B0}" srcOrd="1" destOrd="0" presId="urn:microsoft.com/office/officeart/2005/8/layout/hProcess11"/>
    <dgm:cxn modelId="{3F6185CC-38EC-4975-964F-179B2CB7A699}" type="presParOf" srcId="{4F027356-248A-408F-A830-92783C1A3026}" destId="{CCE01EB6-BD64-425B-A61F-199D867DF32C}" srcOrd="2" destOrd="0" presId="urn:microsoft.com/office/officeart/2005/8/layout/hProcess11"/>
    <dgm:cxn modelId="{EABCB436-5CB6-4395-AE10-9E608F7C4F04}" type="presParOf" srcId="{8CD95114-F051-4B11-875B-D0B186A2B78D}" destId="{BD137ACC-7712-4BF3-906A-344A9A7AC86D}" srcOrd="1" destOrd="0" presId="urn:microsoft.com/office/officeart/2005/8/layout/hProcess11"/>
    <dgm:cxn modelId="{00460361-C6B2-4471-A4EF-8E7E7AB5B2E4}" type="presParOf" srcId="{8CD95114-F051-4B11-875B-D0B186A2B78D}" destId="{9C54B04E-299B-483B-9BBB-3D168CF7AFC5}" srcOrd="2" destOrd="0" presId="urn:microsoft.com/office/officeart/2005/8/layout/hProcess11"/>
    <dgm:cxn modelId="{1A6AF748-9B62-49CD-B6C3-FB2BA0E6BE4B}" type="presParOf" srcId="{9C54B04E-299B-483B-9BBB-3D168CF7AFC5}" destId="{BF89ED93-F6AA-4B4A-B237-F03D0A84C2C8}" srcOrd="0" destOrd="0" presId="urn:microsoft.com/office/officeart/2005/8/layout/hProcess11"/>
    <dgm:cxn modelId="{B656BE25-979A-45E8-A563-36E60848BECE}" type="presParOf" srcId="{9C54B04E-299B-483B-9BBB-3D168CF7AFC5}" destId="{DF0C96F5-D109-4639-9B7D-20F95A06AF8A}" srcOrd="1" destOrd="0" presId="urn:microsoft.com/office/officeart/2005/8/layout/hProcess11"/>
    <dgm:cxn modelId="{8085B7B3-88F2-476F-A5B9-443543DF3B3C}" type="presParOf" srcId="{9C54B04E-299B-483B-9BBB-3D168CF7AFC5}" destId="{8648ABD1-9F34-463C-8909-609C0C9BBD46}" srcOrd="2" destOrd="0" presId="urn:microsoft.com/office/officeart/2005/8/layout/hProcess11"/>
    <dgm:cxn modelId="{7B2F4459-DD84-4A06-8ED0-E2579D312123}" type="presParOf" srcId="{8CD95114-F051-4B11-875B-D0B186A2B78D}" destId="{C7A84A52-FFA1-4E84-AA55-3B1695E62BFD}" srcOrd="3" destOrd="0" presId="urn:microsoft.com/office/officeart/2005/8/layout/hProcess11"/>
    <dgm:cxn modelId="{69F5B861-54C2-41D5-B277-C01F62115CE4}" type="presParOf" srcId="{8CD95114-F051-4B11-875B-D0B186A2B78D}" destId="{02451275-B06E-4AA2-81F8-953504CAF637}" srcOrd="4" destOrd="0" presId="urn:microsoft.com/office/officeart/2005/8/layout/hProcess11"/>
    <dgm:cxn modelId="{D1CF0766-A3C4-4FD4-A5AD-4655798863AF}" type="presParOf" srcId="{02451275-B06E-4AA2-81F8-953504CAF637}" destId="{ECBBF0E4-AF5E-4C90-A03D-641E7A116BDB}" srcOrd="0" destOrd="0" presId="urn:microsoft.com/office/officeart/2005/8/layout/hProcess11"/>
    <dgm:cxn modelId="{7C737D50-CA44-49F2-91C7-D7CEE5B09200}" type="presParOf" srcId="{02451275-B06E-4AA2-81F8-953504CAF637}" destId="{0492DE9F-8D01-4406-B56D-21DA52BDE2D4}" srcOrd="1" destOrd="0" presId="urn:microsoft.com/office/officeart/2005/8/layout/hProcess11"/>
    <dgm:cxn modelId="{6A41C700-5465-48A8-9342-62A344C90958}" type="presParOf" srcId="{02451275-B06E-4AA2-81F8-953504CAF637}" destId="{09DFF3D8-986C-4528-A5A8-0FAF4D9A0B4E}" srcOrd="2" destOrd="0" presId="urn:microsoft.com/office/officeart/2005/8/layout/hProcess11"/>
    <dgm:cxn modelId="{9E85D756-7F9E-4634-A01B-400A10549C5E}" type="presParOf" srcId="{8CD95114-F051-4B11-875B-D0B186A2B78D}" destId="{38D38554-D16D-46F0-A428-976F95B249B7}" srcOrd="5" destOrd="0" presId="urn:microsoft.com/office/officeart/2005/8/layout/hProcess11"/>
    <dgm:cxn modelId="{E4B9E8E3-C987-4B55-B7F5-8F99CCBE7F86}" type="presParOf" srcId="{8CD95114-F051-4B11-875B-D0B186A2B78D}" destId="{D3FFAA1A-2371-4F5D-A139-1D75654A7C64}" srcOrd="6" destOrd="0" presId="urn:microsoft.com/office/officeart/2005/8/layout/hProcess11"/>
    <dgm:cxn modelId="{5BFD3240-C3BF-43A9-95FC-D98D673979B0}" type="presParOf" srcId="{D3FFAA1A-2371-4F5D-A139-1D75654A7C64}" destId="{DDB48688-8F93-4239-A3AD-6C78AF603CCE}" srcOrd="0" destOrd="0" presId="urn:microsoft.com/office/officeart/2005/8/layout/hProcess11"/>
    <dgm:cxn modelId="{85C3BE89-997F-46A0-A7AC-EE0405B4CFC2}" type="presParOf" srcId="{D3FFAA1A-2371-4F5D-A139-1D75654A7C64}" destId="{69735535-3349-423A-BD8C-E388FA71D879}" srcOrd="1" destOrd="0" presId="urn:microsoft.com/office/officeart/2005/8/layout/hProcess11"/>
    <dgm:cxn modelId="{7BB365FC-6D87-4CCC-A5CA-DF7DA01057AF}" type="presParOf" srcId="{D3FFAA1A-2371-4F5D-A139-1D75654A7C64}" destId="{0DD0FF2A-5CF3-4C8C-A4CE-667C1E780A1B}" srcOrd="2" destOrd="0" presId="urn:microsoft.com/office/officeart/2005/8/layout/hProcess11"/>
    <dgm:cxn modelId="{CEADA922-CE8E-4C0A-BF78-752DCE4EE7BF}" type="presParOf" srcId="{8CD95114-F051-4B11-875B-D0B186A2B78D}" destId="{8B245A65-DD23-4E4D-8BB6-D622FB557E7B}" srcOrd="7" destOrd="0" presId="urn:microsoft.com/office/officeart/2005/8/layout/hProcess11"/>
    <dgm:cxn modelId="{84B2CBE5-48FC-45BE-A18E-672B556462BF}" type="presParOf" srcId="{8CD95114-F051-4B11-875B-D0B186A2B78D}" destId="{26B8ADBF-890E-4405-ADC4-DC6364DC592B}" srcOrd="8" destOrd="0" presId="urn:microsoft.com/office/officeart/2005/8/layout/hProcess11"/>
    <dgm:cxn modelId="{AD7E5295-3C6C-448A-979A-7DA5A74515B3}" type="presParOf" srcId="{26B8ADBF-890E-4405-ADC4-DC6364DC592B}" destId="{01EA7D00-BBCB-430B-9D5B-8CAC300CB160}" srcOrd="0" destOrd="0" presId="urn:microsoft.com/office/officeart/2005/8/layout/hProcess11"/>
    <dgm:cxn modelId="{888DF172-104D-40F2-9047-8DC06DC93B4B}" type="presParOf" srcId="{26B8ADBF-890E-4405-ADC4-DC6364DC592B}" destId="{9067560D-7757-45EC-85F6-1D4E8128502D}" srcOrd="1" destOrd="0" presId="urn:microsoft.com/office/officeart/2005/8/layout/hProcess11"/>
    <dgm:cxn modelId="{28EE764D-D3EC-41B0-AD33-F8001D307392}" type="presParOf" srcId="{26B8ADBF-890E-4405-ADC4-DC6364DC592B}" destId="{39865E2F-1317-4E6C-8797-ED275AAD9BD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3277D-4FE3-49E2-99D4-0330FC585A6B}">
      <dsp:nvSpPr>
        <dsp:cNvPr id="0" name=""/>
        <dsp:cNvSpPr/>
      </dsp:nvSpPr>
      <dsp:spPr>
        <a:xfrm>
          <a:off x="3602157" y="3173"/>
          <a:ext cx="5390057" cy="157136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latin typeface="+mj-lt"/>
            </a:rPr>
            <a:t>Permits continuation of a wide variety of accounting models </a:t>
          </a:r>
        </a:p>
        <a:p>
          <a:pPr marL="171450" lvl="1" indent="-171450" algn="l" defTabSz="711200">
            <a:lnSpc>
              <a:spcPct val="90000"/>
            </a:lnSpc>
            <a:spcBef>
              <a:spcPct val="0"/>
            </a:spcBef>
            <a:spcAft>
              <a:spcPct val="15000"/>
            </a:spcAft>
            <a:buChar char="••"/>
          </a:pPr>
          <a:r>
            <a:rPr lang="en-GB" sz="1600" kern="1200" dirty="0" smtClean="0">
              <a:latin typeface="+mj-lt"/>
            </a:rPr>
            <a:t>Requires disclosures to enhance comparability and to understand reported amounts</a:t>
          </a:r>
        </a:p>
        <a:p>
          <a:pPr marL="171450" lvl="1" indent="-171450" algn="l" defTabSz="711200">
            <a:lnSpc>
              <a:spcPct val="90000"/>
            </a:lnSpc>
            <a:spcBef>
              <a:spcPct val="0"/>
            </a:spcBef>
            <a:spcAft>
              <a:spcPct val="15000"/>
            </a:spcAft>
            <a:buChar char="••"/>
          </a:pPr>
          <a:r>
            <a:rPr lang="en-GB" sz="1600" kern="1200" dirty="0" smtClean="0">
              <a:latin typeface="+mj-lt"/>
            </a:rPr>
            <a:t>Does not facilitate transparency</a:t>
          </a:r>
        </a:p>
        <a:p>
          <a:pPr marL="171450" lvl="1" indent="-171450" algn="l" defTabSz="711200">
            <a:lnSpc>
              <a:spcPct val="90000"/>
            </a:lnSpc>
            <a:spcBef>
              <a:spcPct val="0"/>
            </a:spcBef>
            <a:spcAft>
              <a:spcPct val="15000"/>
            </a:spcAft>
            <a:buChar char="••"/>
          </a:pPr>
          <a:endParaRPr lang="en-GB" sz="1600" kern="1200" dirty="0" smtClean="0">
            <a:latin typeface="+mj-lt"/>
          </a:endParaRPr>
        </a:p>
      </dsp:txBody>
      <dsp:txXfrm>
        <a:off x="3602157" y="199593"/>
        <a:ext cx="4800797" cy="1178521"/>
      </dsp:txXfrm>
    </dsp:sp>
    <dsp:sp modelId="{26296680-CB4D-4831-9C04-6B899576FC52}">
      <dsp:nvSpPr>
        <dsp:cNvPr id="0" name=""/>
        <dsp:cNvSpPr/>
      </dsp:nvSpPr>
      <dsp:spPr>
        <a:xfrm>
          <a:off x="0" y="114912"/>
          <a:ext cx="3593371" cy="13474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GB" sz="2700" kern="1200" dirty="0" smtClean="0">
              <a:latin typeface="+mj-lt"/>
            </a:rPr>
            <a:t>IFRS 4 </a:t>
          </a:r>
          <a:r>
            <a:rPr lang="en-GB" sz="2700" i="1" kern="1200" dirty="0" smtClean="0">
              <a:latin typeface="+mj-lt"/>
            </a:rPr>
            <a:t>Insurance Contracts </a:t>
          </a:r>
          <a:r>
            <a:rPr lang="en-GB" sz="2700" kern="1200" dirty="0" smtClean="0">
              <a:latin typeface="+mj-lt"/>
            </a:rPr>
            <a:t>is an interim Standard</a:t>
          </a:r>
          <a:endParaRPr lang="en-GB" sz="2700" kern="1200" dirty="0">
            <a:latin typeface="+mj-lt"/>
          </a:endParaRPr>
        </a:p>
      </dsp:txBody>
      <dsp:txXfrm>
        <a:off x="65778" y="180690"/>
        <a:ext cx="3461815" cy="1215921"/>
      </dsp:txXfrm>
    </dsp:sp>
    <dsp:sp modelId="{AE094342-4EB1-43E8-BB36-9EC25A423768}">
      <dsp:nvSpPr>
        <dsp:cNvPr id="0" name=""/>
        <dsp:cNvSpPr/>
      </dsp:nvSpPr>
      <dsp:spPr>
        <a:xfrm>
          <a:off x="3615737" y="1709282"/>
          <a:ext cx="5369924" cy="134747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latin typeface="+mj-lt"/>
            </a:rPr>
            <a:t>Improves representation of some aspects </a:t>
          </a:r>
        </a:p>
        <a:p>
          <a:pPr marL="171450" lvl="1" indent="-171450" algn="l" defTabSz="711200">
            <a:lnSpc>
              <a:spcPct val="90000"/>
            </a:lnSpc>
            <a:spcBef>
              <a:spcPct val="0"/>
            </a:spcBef>
            <a:spcAft>
              <a:spcPct val="15000"/>
            </a:spcAft>
            <a:buChar char="••"/>
          </a:pPr>
          <a:r>
            <a:rPr lang="en-GB" sz="1600" kern="1200" dirty="0" smtClean="0">
              <a:latin typeface="+mj-lt"/>
            </a:rPr>
            <a:t>Introduces practical accommodations to conceptual approaches</a:t>
          </a:r>
        </a:p>
        <a:p>
          <a:pPr marL="171450" lvl="1" indent="-171450" algn="l" defTabSz="711200">
            <a:lnSpc>
              <a:spcPct val="90000"/>
            </a:lnSpc>
            <a:spcBef>
              <a:spcPct val="0"/>
            </a:spcBef>
            <a:spcAft>
              <a:spcPct val="15000"/>
            </a:spcAft>
            <a:buChar char="••"/>
          </a:pPr>
          <a:r>
            <a:rPr lang="en-GB" sz="1600" kern="1200" dirty="0" smtClean="0">
              <a:latin typeface="+mj-lt"/>
            </a:rPr>
            <a:t>Provides additional clarification and guidance </a:t>
          </a:r>
        </a:p>
      </dsp:txBody>
      <dsp:txXfrm>
        <a:off x="3615737" y="1877717"/>
        <a:ext cx="4864620" cy="1010607"/>
      </dsp:txXfrm>
    </dsp:sp>
    <dsp:sp modelId="{0D534F91-076B-4E95-A460-11EE867F62FC}">
      <dsp:nvSpPr>
        <dsp:cNvPr id="0" name=""/>
        <dsp:cNvSpPr/>
      </dsp:nvSpPr>
      <dsp:spPr>
        <a:xfrm>
          <a:off x="15337" y="1709282"/>
          <a:ext cx="3600400" cy="13474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GB" sz="2700" kern="1200" dirty="0" smtClean="0">
              <a:latin typeface="+mj-lt"/>
            </a:rPr>
            <a:t>We have listened and responded to your concerns</a:t>
          </a:r>
        </a:p>
      </dsp:txBody>
      <dsp:txXfrm>
        <a:off x="81115" y="1775060"/>
        <a:ext cx="3468844" cy="1215921"/>
      </dsp:txXfrm>
    </dsp:sp>
    <dsp:sp modelId="{632A12EC-6F94-42D1-809D-6A39EEF55D98}">
      <dsp:nvSpPr>
        <dsp:cNvPr id="0" name=""/>
        <dsp:cNvSpPr/>
      </dsp:nvSpPr>
      <dsp:spPr>
        <a:xfrm>
          <a:off x="3601279" y="3191507"/>
          <a:ext cx="5395325" cy="162985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latin typeface="+mj-lt"/>
            </a:rPr>
            <a:t>Builds on previous consultations</a:t>
          </a:r>
        </a:p>
        <a:p>
          <a:pPr marL="171450" lvl="1" indent="-171450" algn="l" defTabSz="711200">
            <a:lnSpc>
              <a:spcPct val="90000"/>
            </a:lnSpc>
            <a:spcBef>
              <a:spcPct val="0"/>
            </a:spcBef>
            <a:spcAft>
              <a:spcPct val="15000"/>
            </a:spcAft>
            <a:buChar char="••"/>
          </a:pPr>
          <a:r>
            <a:rPr lang="en-GB" sz="1600" kern="1200" dirty="0" smtClean="0">
              <a:latin typeface="+mj-lt"/>
            </a:rPr>
            <a:t>Seeks feedback on changes to previous proposals</a:t>
          </a:r>
        </a:p>
        <a:p>
          <a:pPr marL="171450" lvl="1" indent="-171450" algn="l" defTabSz="711200">
            <a:lnSpc>
              <a:spcPct val="90000"/>
            </a:lnSpc>
            <a:spcBef>
              <a:spcPct val="0"/>
            </a:spcBef>
            <a:spcAft>
              <a:spcPct val="15000"/>
            </a:spcAft>
            <a:buChar char="••"/>
          </a:pPr>
          <a:r>
            <a:rPr lang="en-GB" sz="1600" kern="1200" dirty="0" smtClean="0">
              <a:latin typeface="+mj-lt"/>
            </a:rPr>
            <a:t>Focuses on operational and reporting complexity of revised proposals</a:t>
          </a:r>
        </a:p>
      </dsp:txBody>
      <dsp:txXfrm>
        <a:off x="3601279" y="3395239"/>
        <a:ext cx="4784129" cy="1222391"/>
      </dsp:txXfrm>
    </dsp:sp>
    <dsp:sp modelId="{8562F4AF-B518-44B4-8611-B8875CCE60B4}">
      <dsp:nvSpPr>
        <dsp:cNvPr id="0" name=""/>
        <dsp:cNvSpPr/>
      </dsp:nvSpPr>
      <dsp:spPr>
        <a:xfrm>
          <a:off x="4395" y="3332696"/>
          <a:ext cx="3596883" cy="13474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GB" sz="2700" kern="1200" dirty="0" smtClean="0">
              <a:latin typeface="+mj-lt"/>
            </a:rPr>
            <a:t>Revised Exposure Draft (ED) next step toward final Standard</a:t>
          </a:r>
        </a:p>
      </dsp:txBody>
      <dsp:txXfrm>
        <a:off x="70173" y="3398474"/>
        <a:ext cx="3465327" cy="1215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11C13-C8FE-446E-9E13-8A402319996D}">
      <dsp:nvSpPr>
        <dsp:cNvPr id="0" name=""/>
        <dsp:cNvSpPr/>
      </dsp:nvSpPr>
      <dsp:spPr>
        <a:xfrm>
          <a:off x="1072" y="216560"/>
          <a:ext cx="2509380" cy="12546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GB" sz="2900" kern="1200" dirty="0" smtClean="0"/>
            <a:t>Measurement proposals</a:t>
          </a:r>
        </a:p>
      </dsp:txBody>
      <dsp:txXfrm>
        <a:off x="37821" y="253309"/>
        <a:ext cx="2435882" cy="1181192"/>
      </dsp:txXfrm>
    </dsp:sp>
    <dsp:sp modelId="{0F9F7ACA-1FF1-4092-8B34-1DC453D7ABBB}">
      <dsp:nvSpPr>
        <dsp:cNvPr id="0" name=""/>
        <dsp:cNvSpPr/>
      </dsp:nvSpPr>
      <dsp:spPr>
        <a:xfrm>
          <a:off x="252010" y="1471250"/>
          <a:ext cx="250938" cy="941017"/>
        </a:xfrm>
        <a:custGeom>
          <a:avLst/>
          <a:gdLst/>
          <a:ahLst/>
          <a:cxnLst/>
          <a:rect l="0" t="0" r="0" b="0"/>
          <a:pathLst>
            <a:path>
              <a:moveTo>
                <a:pt x="0" y="0"/>
              </a:moveTo>
              <a:lnTo>
                <a:pt x="0" y="941017"/>
              </a:lnTo>
              <a:lnTo>
                <a:pt x="250938" y="9410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3CB981-F1FE-4C2B-BDBF-1322DEA89610}">
      <dsp:nvSpPr>
        <dsp:cNvPr id="0" name=""/>
        <dsp:cNvSpPr/>
      </dsp:nvSpPr>
      <dsp:spPr>
        <a:xfrm>
          <a:off x="502948" y="1784922"/>
          <a:ext cx="2007504" cy="12546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smtClean="0"/>
            <a:t>Changes in estimates relating to expected contract profit for providing coverage recognised over remaining period</a:t>
          </a:r>
          <a:endParaRPr lang="en-GB" sz="1400" kern="1200" dirty="0"/>
        </a:p>
      </dsp:txBody>
      <dsp:txXfrm>
        <a:off x="539697" y="1821671"/>
        <a:ext cx="1934006" cy="1181192"/>
      </dsp:txXfrm>
    </dsp:sp>
    <dsp:sp modelId="{C825776D-DAF6-4492-8D48-2849C14CEEBF}">
      <dsp:nvSpPr>
        <dsp:cNvPr id="0" name=""/>
        <dsp:cNvSpPr/>
      </dsp:nvSpPr>
      <dsp:spPr>
        <a:xfrm>
          <a:off x="252010" y="1471250"/>
          <a:ext cx="250938" cy="2509380"/>
        </a:xfrm>
        <a:custGeom>
          <a:avLst/>
          <a:gdLst/>
          <a:ahLst/>
          <a:cxnLst/>
          <a:rect l="0" t="0" r="0" b="0"/>
          <a:pathLst>
            <a:path>
              <a:moveTo>
                <a:pt x="0" y="0"/>
              </a:moveTo>
              <a:lnTo>
                <a:pt x="0" y="2509380"/>
              </a:lnTo>
              <a:lnTo>
                <a:pt x="250938" y="25093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249188-4886-44A6-87A1-3B57A63B5E0B}">
      <dsp:nvSpPr>
        <dsp:cNvPr id="0" name=""/>
        <dsp:cNvSpPr/>
      </dsp:nvSpPr>
      <dsp:spPr>
        <a:xfrm>
          <a:off x="502948" y="3353285"/>
          <a:ext cx="2007504" cy="12546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smtClean="0"/>
            <a:t>Measurement and presentation exception when no economic mismatch is possible</a:t>
          </a:r>
          <a:endParaRPr lang="en-GB" sz="1400" kern="1200" dirty="0"/>
        </a:p>
      </dsp:txBody>
      <dsp:txXfrm>
        <a:off x="539697" y="3390034"/>
        <a:ext cx="1934006" cy="1181192"/>
      </dsp:txXfrm>
    </dsp:sp>
    <dsp:sp modelId="{C04C2FA9-FDAB-4D6D-B66B-ACB203BD0E3A}">
      <dsp:nvSpPr>
        <dsp:cNvPr id="0" name=""/>
        <dsp:cNvSpPr/>
      </dsp:nvSpPr>
      <dsp:spPr>
        <a:xfrm>
          <a:off x="3137797" y="216560"/>
          <a:ext cx="2509380" cy="12546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GB" sz="2900" kern="1200" dirty="0" smtClean="0"/>
            <a:t>Presentation </a:t>
          </a:r>
          <a:br>
            <a:rPr lang="en-GB" sz="2900" kern="1200" dirty="0" smtClean="0"/>
          </a:br>
          <a:r>
            <a:rPr lang="en-GB" sz="2900" kern="1200" dirty="0" smtClean="0"/>
            <a:t>proposals</a:t>
          </a:r>
        </a:p>
      </dsp:txBody>
      <dsp:txXfrm>
        <a:off x="3174546" y="253309"/>
        <a:ext cx="2435882" cy="1181192"/>
      </dsp:txXfrm>
    </dsp:sp>
    <dsp:sp modelId="{FBA071C5-781C-44D7-9A5D-F9B5EBB95CE6}">
      <dsp:nvSpPr>
        <dsp:cNvPr id="0" name=""/>
        <dsp:cNvSpPr/>
      </dsp:nvSpPr>
      <dsp:spPr>
        <a:xfrm>
          <a:off x="3388735" y="1471250"/>
          <a:ext cx="250938" cy="941017"/>
        </a:xfrm>
        <a:custGeom>
          <a:avLst/>
          <a:gdLst/>
          <a:ahLst/>
          <a:cxnLst/>
          <a:rect l="0" t="0" r="0" b="0"/>
          <a:pathLst>
            <a:path>
              <a:moveTo>
                <a:pt x="0" y="0"/>
              </a:moveTo>
              <a:lnTo>
                <a:pt x="0" y="941017"/>
              </a:lnTo>
              <a:lnTo>
                <a:pt x="250938" y="9410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FD57E5-CC76-45DC-8967-5A7062160D65}">
      <dsp:nvSpPr>
        <dsp:cNvPr id="0" name=""/>
        <dsp:cNvSpPr/>
      </dsp:nvSpPr>
      <dsp:spPr>
        <a:xfrm>
          <a:off x="3639673" y="1784922"/>
          <a:ext cx="2007504" cy="12546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smtClean="0"/>
            <a:t>Align to presentation of revenue required for other types of contracts with customers</a:t>
          </a:r>
        </a:p>
      </dsp:txBody>
      <dsp:txXfrm>
        <a:off x="3676422" y="1821671"/>
        <a:ext cx="1934006" cy="1181192"/>
      </dsp:txXfrm>
    </dsp:sp>
    <dsp:sp modelId="{8F409A7D-C84B-4271-9066-14E0DEB03B33}">
      <dsp:nvSpPr>
        <dsp:cNvPr id="0" name=""/>
        <dsp:cNvSpPr/>
      </dsp:nvSpPr>
      <dsp:spPr>
        <a:xfrm>
          <a:off x="3388735" y="1471250"/>
          <a:ext cx="250938" cy="2509380"/>
        </a:xfrm>
        <a:custGeom>
          <a:avLst/>
          <a:gdLst/>
          <a:ahLst/>
          <a:cxnLst/>
          <a:rect l="0" t="0" r="0" b="0"/>
          <a:pathLst>
            <a:path>
              <a:moveTo>
                <a:pt x="0" y="0"/>
              </a:moveTo>
              <a:lnTo>
                <a:pt x="0" y="2509380"/>
              </a:lnTo>
              <a:lnTo>
                <a:pt x="250938" y="25093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27051E-475B-4E68-BC3F-DF52DE9FB676}">
      <dsp:nvSpPr>
        <dsp:cNvPr id="0" name=""/>
        <dsp:cNvSpPr/>
      </dsp:nvSpPr>
      <dsp:spPr>
        <a:xfrm>
          <a:off x="3639673" y="3353285"/>
          <a:ext cx="2007504" cy="12546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smtClean="0"/>
            <a:t>Interest expense is amortised cost-based in profit or loss, current value-based on balance sheet</a:t>
          </a:r>
        </a:p>
      </dsp:txBody>
      <dsp:txXfrm>
        <a:off x="3676422" y="3390034"/>
        <a:ext cx="1934006" cy="1181192"/>
      </dsp:txXfrm>
    </dsp:sp>
    <dsp:sp modelId="{0D4EE6F9-311C-4FDD-9E85-4F84FFCA35BA}">
      <dsp:nvSpPr>
        <dsp:cNvPr id="0" name=""/>
        <dsp:cNvSpPr/>
      </dsp:nvSpPr>
      <dsp:spPr>
        <a:xfrm>
          <a:off x="6274523" y="216560"/>
          <a:ext cx="2509380" cy="12546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GB" sz="2900" kern="1200" dirty="0" smtClean="0"/>
            <a:t>Approach to transition</a:t>
          </a:r>
          <a:endParaRPr lang="en-GB" sz="2900" kern="1200" dirty="0"/>
        </a:p>
      </dsp:txBody>
      <dsp:txXfrm>
        <a:off x="6311272" y="253309"/>
        <a:ext cx="2435882" cy="1181192"/>
      </dsp:txXfrm>
    </dsp:sp>
    <dsp:sp modelId="{9CACE85E-42DC-4BC1-A964-A0ED4C94C8A2}">
      <dsp:nvSpPr>
        <dsp:cNvPr id="0" name=""/>
        <dsp:cNvSpPr/>
      </dsp:nvSpPr>
      <dsp:spPr>
        <a:xfrm>
          <a:off x="6525461" y="1471250"/>
          <a:ext cx="250938" cy="941017"/>
        </a:xfrm>
        <a:custGeom>
          <a:avLst/>
          <a:gdLst/>
          <a:ahLst/>
          <a:cxnLst/>
          <a:rect l="0" t="0" r="0" b="0"/>
          <a:pathLst>
            <a:path>
              <a:moveTo>
                <a:pt x="0" y="0"/>
              </a:moveTo>
              <a:lnTo>
                <a:pt x="0" y="941017"/>
              </a:lnTo>
              <a:lnTo>
                <a:pt x="250938" y="9410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EC9CEA-DAFC-47FC-A268-BCA3DD46CD01}">
      <dsp:nvSpPr>
        <dsp:cNvPr id="0" name=""/>
        <dsp:cNvSpPr/>
      </dsp:nvSpPr>
      <dsp:spPr>
        <a:xfrm>
          <a:off x="6776399" y="1784922"/>
          <a:ext cx="2007504" cy="12546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dirty="0" smtClean="0"/>
            <a:t>Apply Standard retrospectively if practicable, or with specified simplifications if not practicable</a:t>
          </a:r>
        </a:p>
      </dsp:txBody>
      <dsp:txXfrm>
        <a:off x="6813148" y="1821671"/>
        <a:ext cx="1934006" cy="1181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DEBC0-BABA-42B3-A842-00C6FEB99AF1}">
      <dsp:nvSpPr>
        <dsp:cNvPr id="0" name=""/>
        <dsp:cNvSpPr/>
      </dsp:nvSpPr>
      <dsp:spPr>
        <a:xfrm>
          <a:off x="7837" y="45708"/>
          <a:ext cx="2691562" cy="810384"/>
        </a:xfrm>
        <a:prstGeom prst="chevron">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endParaRPr lang="en-GB" sz="1400" kern="1200" dirty="0">
            <a:solidFill>
              <a:srgbClr val="FF0000"/>
            </a:solidFill>
          </a:endParaRPr>
        </a:p>
      </dsp:txBody>
      <dsp:txXfrm>
        <a:off x="413029" y="45708"/>
        <a:ext cx="1881178" cy="810384"/>
      </dsp:txXfrm>
    </dsp:sp>
    <dsp:sp modelId="{38D9E9AE-FB81-4656-960D-2615B2157648}">
      <dsp:nvSpPr>
        <dsp:cNvPr id="0" name=""/>
        <dsp:cNvSpPr/>
      </dsp:nvSpPr>
      <dsp:spPr>
        <a:xfrm>
          <a:off x="2659084" y="114591"/>
          <a:ext cx="2233997" cy="672618"/>
        </a:xfrm>
        <a:prstGeom prst="chevron">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accent1">
                  <a:lumMod val="75000"/>
                </a:schemeClr>
              </a:solidFill>
            </a:rPr>
            <a:t>Life contracts</a:t>
          </a:r>
          <a:endParaRPr lang="en-GB" sz="1400" b="1" kern="1200" dirty="0">
            <a:solidFill>
              <a:schemeClr val="accent1">
                <a:lumMod val="75000"/>
              </a:schemeClr>
            </a:solidFill>
          </a:endParaRPr>
        </a:p>
      </dsp:txBody>
      <dsp:txXfrm>
        <a:off x="2995393" y="114591"/>
        <a:ext cx="1561379" cy="672618"/>
      </dsp:txXfrm>
    </dsp:sp>
    <dsp:sp modelId="{C98AE2DC-DA03-488E-A81A-A665C9E8AE2F}">
      <dsp:nvSpPr>
        <dsp:cNvPr id="0" name=""/>
        <dsp:cNvSpPr/>
      </dsp:nvSpPr>
      <dsp:spPr>
        <a:xfrm>
          <a:off x="4857044" y="114591"/>
          <a:ext cx="2233997" cy="672618"/>
        </a:xfrm>
        <a:prstGeom prst="chevron">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accent1">
                  <a:lumMod val="75000"/>
                </a:schemeClr>
              </a:solidFill>
            </a:rPr>
            <a:t>Non-life contracts</a:t>
          </a:r>
          <a:endParaRPr lang="en-GB" sz="1400" b="1" kern="1200" dirty="0">
            <a:solidFill>
              <a:schemeClr val="accent1">
                <a:lumMod val="75000"/>
              </a:schemeClr>
            </a:solidFill>
          </a:endParaRPr>
        </a:p>
      </dsp:txBody>
      <dsp:txXfrm>
        <a:off x="5193353" y="114591"/>
        <a:ext cx="1561379" cy="672618"/>
      </dsp:txXfrm>
    </dsp:sp>
    <dsp:sp modelId="{545FFF29-3137-4A73-9DF9-71265D031A52}">
      <dsp:nvSpPr>
        <dsp:cNvPr id="0" name=""/>
        <dsp:cNvSpPr/>
      </dsp:nvSpPr>
      <dsp:spPr>
        <a:xfrm>
          <a:off x="7055005" y="114591"/>
          <a:ext cx="2233997" cy="672618"/>
        </a:xfrm>
        <a:prstGeom prst="chevron">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accent1">
                  <a:lumMod val="75000"/>
                </a:schemeClr>
              </a:solidFill>
            </a:rPr>
            <a:t>Reinsurance contracts</a:t>
          </a:r>
        </a:p>
        <a:p>
          <a:pPr lvl="0" algn="ctr" defTabSz="622300">
            <a:lnSpc>
              <a:spcPct val="90000"/>
            </a:lnSpc>
            <a:spcBef>
              <a:spcPct val="0"/>
            </a:spcBef>
            <a:spcAft>
              <a:spcPct val="35000"/>
            </a:spcAft>
          </a:pPr>
          <a:r>
            <a:rPr lang="en-GB" sz="1400" b="1" kern="1200" dirty="0" smtClean="0">
              <a:solidFill>
                <a:schemeClr val="accent1">
                  <a:lumMod val="75000"/>
                </a:schemeClr>
              </a:solidFill>
            </a:rPr>
            <a:t>(cedants)</a:t>
          </a:r>
          <a:endParaRPr lang="en-GB" sz="1400" b="1" kern="1200" dirty="0">
            <a:solidFill>
              <a:schemeClr val="accent1">
                <a:lumMod val="75000"/>
              </a:schemeClr>
            </a:solidFill>
          </a:endParaRPr>
        </a:p>
      </dsp:txBody>
      <dsp:txXfrm>
        <a:off x="7391314" y="114591"/>
        <a:ext cx="1561379" cy="672618"/>
      </dsp:txXfrm>
    </dsp:sp>
    <dsp:sp modelId="{4FC6B0EB-5402-4782-A448-8E36C66A1321}">
      <dsp:nvSpPr>
        <dsp:cNvPr id="0" name=""/>
        <dsp:cNvSpPr/>
      </dsp:nvSpPr>
      <dsp:spPr>
        <a:xfrm>
          <a:off x="7837" y="873460"/>
          <a:ext cx="2691562" cy="8103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t>Changes in estimates relating to future profits</a:t>
          </a:r>
          <a:endParaRPr lang="en-GB" sz="1400" kern="1200" dirty="0"/>
        </a:p>
      </dsp:txBody>
      <dsp:txXfrm>
        <a:off x="413029" y="873460"/>
        <a:ext cx="1881178" cy="810384"/>
      </dsp:txXfrm>
    </dsp:sp>
    <dsp:sp modelId="{15ACA70B-7A22-40F6-A04A-F4F11B7B2B34}">
      <dsp:nvSpPr>
        <dsp:cNvPr id="0" name=""/>
        <dsp:cNvSpPr/>
      </dsp:nvSpPr>
      <dsp:spPr>
        <a:xfrm>
          <a:off x="2664296" y="864096"/>
          <a:ext cx="2233997" cy="672618"/>
        </a:xfrm>
        <a:prstGeom prst="chevron">
          <a:avLst/>
        </a:prstGeom>
        <a:solidFill>
          <a:srgbClr val="C0000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Most</a:t>
          </a:r>
          <a:r>
            <a:rPr lang="en-GB" sz="1400" b="0" kern="1200" dirty="0" smtClean="0">
              <a:solidFill>
                <a:schemeClr val="bg1"/>
              </a:solidFill>
            </a:rPr>
            <a:t> impact</a:t>
          </a:r>
          <a:endParaRPr lang="en-GB" sz="1400" b="0" kern="1200" dirty="0">
            <a:solidFill>
              <a:schemeClr val="bg1"/>
            </a:solidFill>
          </a:endParaRPr>
        </a:p>
      </dsp:txBody>
      <dsp:txXfrm>
        <a:off x="3000605" y="864096"/>
        <a:ext cx="1561379" cy="672618"/>
      </dsp:txXfrm>
    </dsp:sp>
    <dsp:sp modelId="{052B540A-7E79-4A3F-A6B0-0F5D83981BD5}">
      <dsp:nvSpPr>
        <dsp:cNvPr id="0" name=""/>
        <dsp:cNvSpPr/>
      </dsp:nvSpPr>
      <dsp:spPr>
        <a:xfrm>
          <a:off x="4857044" y="942343"/>
          <a:ext cx="2233997" cy="672618"/>
        </a:xfrm>
        <a:prstGeom prst="chevron">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solidFill>
                <a:srgbClr val="000000"/>
              </a:solidFill>
            </a:rPr>
            <a:t>Not relevant if using premium allocation approach</a:t>
          </a:r>
          <a:endParaRPr lang="en-GB" sz="1400" kern="1200" dirty="0">
            <a:solidFill>
              <a:srgbClr val="000000"/>
            </a:solidFill>
          </a:endParaRPr>
        </a:p>
      </dsp:txBody>
      <dsp:txXfrm>
        <a:off x="5193353" y="942343"/>
        <a:ext cx="1561379" cy="672618"/>
      </dsp:txXfrm>
    </dsp:sp>
    <dsp:sp modelId="{22E5280B-10C7-444E-9190-1D811461E6EB}">
      <dsp:nvSpPr>
        <dsp:cNvPr id="0" name=""/>
        <dsp:cNvSpPr/>
      </dsp:nvSpPr>
      <dsp:spPr>
        <a:xfrm>
          <a:off x="7055005" y="942343"/>
          <a:ext cx="2233997" cy="672618"/>
        </a:xfrm>
        <a:prstGeom prst="chevron">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solidFill>
                <a:srgbClr val="000000"/>
              </a:solidFill>
            </a:rPr>
            <a:t>Not relevant if using premium allocation approach</a:t>
          </a:r>
          <a:endParaRPr lang="en-GB" sz="1400" kern="1200" dirty="0">
            <a:solidFill>
              <a:srgbClr val="000000"/>
            </a:solidFill>
          </a:endParaRPr>
        </a:p>
      </dsp:txBody>
      <dsp:txXfrm>
        <a:off x="7391314" y="942343"/>
        <a:ext cx="1561379" cy="672618"/>
      </dsp:txXfrm>
    </dsp:sp>
    <dsp:sp modelId="{0DF9AF08-ABFA-4F3F-AC9E-E8EBB2228A73}">
      <dsp:nvSpPr>
        <dsp:cNvPr id="0" name=""/>
        <dsp:cNvSpPr/>
      </dsp:nvSpPr>
      <dsp:spPr>
        <a:xfrm>
          <a:off x="7837" y="1701211"/>
          <a:ext cx="2691562" cy="8103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t>Measurement and presentation exception when no economic mismatch is possible</a:t>
          </a:r>
          <a:endParaRPr lang="en-GB" sz="1400" kern="1200" dirty="0"/>
        </a:p>
      </dsp:txBody>
      <dsp:txXfrm>
        <a:off x="413029" y="1701211"/>
        <a:ext cx="1881178" cy="810384"/>
      </dsp:txXfrm>
    </dsp:sp>
    <dsp:sp modelId="{84DED73A-E31F-4FA0-BCDF-7B4D8D9D2386}">
      <dsp:nvSpPr>
        <dsp:cNvPr id="0" name=""/>
        <dsp:cNvSpPr/>
      </dsp:nvSpPr>
      <dsp:spPr>
        <a:xfrm>
          <a:off x="2666906" y="1770095"/>
          <a:ext cx="2233997" cy="672618"/>
        </a:xfrm>
        <a:prstGeom prst="chevron">
          <a:avLst/>
        </a:prstGeom>
        <a:solidFill>
          <a:srgbClr val="C0000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Significant impact for eligible contracts</a:t>
          </a:r>
          <a:endParaRPr lang="en-GB" sz="1400" kern="1200" dirty="0">
            <a:solidFill>
              <a:schemeClr val="bg1"/>
            </a:solidFill>
          </a:endParaRPr>
        </a:p>
      </dsp:txBody>
      <dsp:txXfrm>
        <a:off x="3003215" y="1770095"/>
        <a:ext cx="1561379" cy="672618"/>
      </dsp:txXfrm>
    </dsp:sp>
    <dsp:sp modelId="{7E6DE2FA-3DF1-4EF0-BB4E-F4047C3117EE}">
      <dsp:nvSpPr>
        <dsp:cNvPr id="0" name=""/>
        <dsp:cNvSpPr/>
      </dsp:nvSpPr>
      <dsp:spPr>
        <a:xfrm>
          <a:off x="4864866" y="1770095"/>
          <a:ext cx="2233997" cy="672618"/>
        </a:xfrm>
        <a:prstGeom prst="chevron">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solidFill>
                <a:srgbClr val="000000"/>
              </a:solidFill>
            </a:rPr>
            <a:t>Not relevant if using premium allocation approach</a:t>
          </a:r>
          <a:endParaRPr lang="en-GB" sz="1400" kern="1200" dirty="0">
            <a:solidFill>
              <a:srgbClr val="000000"/>
            </a:solidFill>
          </a:endParaRPr>
        </a:p>
      </dsp:txBody>
      <dsp:txXfrm>
        <a:off x="5201175" y="1770095"/>
        <a:ext cx="1561379" cy="672618"/>
      </dsp:txXfrm>
    </dsp:sp>
    <dsp:sp modelId="{A8585A10-EB84-4CF2-B36D-B1B3A82953CF}">
      <dsp:nvSpPr>
        <dsp:cNvPr id="0" name=""/>
        <dsp:cNvSpPr/>
      </dsp:nvSpPr>
      <dsp:spPr>
        <a:xfrm>
          <a:off x="7051101" y="1770095"/>
          <a:ext cx="2233997" cy="672618"/>
        </a:xfrm>
        <a:prstGeom prst="chevron">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solidFill>
                <a:srgbClr val="000000"/>
              </a:solidFill>
            </a:rPr>
            <a:t>Not relevant if using premium allocation approach</a:t>
          </a:r>
          <a:endParaRPr lang="en-GB" sz="1400" kern="1200" dirty="0">
            <a:solidFill>
              <a:srgbClr val="000000"/>
            </a:solidFill>
          </a:endParaRPr>
        </a:p>
      </dsp:txBody>
      <dsp:txXfrm>
        <a:off x="7387410" y="1770095"/>
        <a:ext cx="1561379" cy="672618"/>
      </dsp:txXfrm>
    </dsp:sp>
    <dsp:sp modelId="{A4EFCCD2-C0BD-4AE3-BE67-5F71397DD31D}">
      <dsp:nvSpPr>
        <dsp:cNvPr id="0" name=""/>
        <dsp:cNvSpPr/>
      </dsp:nvSpPr>
      <dsp:spPr>
        <a:xfrm>
          <a:off x="7837" y="2528963"/>
          <a:ext cx="2691562" cy="8103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t>Insurance contract revenue</a:t>
          </a:r>
          <a:endParaRPr lang="en-GB" sz="1400" kern="1200" dirty="0"/>
        </a:p>
      </dsp:txBody>
      <dsp:txXfrm>
        <a:off x="413029" y="2528963"/>
        <a:ext cx="1881178" cy="810384"/>
      </dsp:txXfrm>
    </dsp:sp>
    <dsp:sp modelId="{9F8D03C7-BF77-4D63-B7BD-D459CB4ACFFE}">
      <dsp:nvSpPr>
        <dsp:cNvPr id="0" name=""/>
        <dsp:cNvSpPr/>
      </dsp:nvSpPr>
      <dsp:spPr>
        <a:xfrm>
          <a:off x="2655180" y="2597846"/>
          <a:ext cx="2233997" cy="672618"/>
        </a:xfrm>
        <a:prstGeom prst="chevron">
          <a:avLst/>
        </a:prstGeom>
        <a:solidFill>
          <a:srgbClr val="C00000"/>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Significant impact</a:t>
          </a:r>
          <a:endParaRPr lang="en-GB" sz="1400" kern="1200" dirty="0">
            <a:solidFill>
              <a:schemeClr val="bg1"/>
            </a:solidFill>
          </a:endParaRPr>
        </a:p>
      </dsp:txBody>
      <dsp:txXfrm>
        <a:off x="2991489" y="2597846"/>
        <a:ext cx="1561379" cy="672618"/>
      </dsp:txXfrm>
    </dsp:sp>
    <dsp:sp modelId="{7F5DEA92-0E1F-4392-AF06-8BFEE3A46403}">
      <dsp:nvSpPr>
        <dsp:cNvPr id="0" name=""/>
        <dsp:cNvSpPr/>
      </dsp:nvSpPr>
      <dsp:spPr>
        <a:xfrm>
          <a:off x="4853140" y="2597846"/>
          <a:ext cx="2233997" cy="672618"/>
        </a:xfrm>
        <a:prstGeom prst="chevron">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rPr>
            <a:t>Less impact as similar to existing practice</a:t>
          </a:r>
          <a:endParaRPr lang="en-GB" sz="1400" kern="1200" dirty="0">
            <a:solidFill>
              <a:schemeClr val="tx1"/>
            </a:solidFill>
          </a:endParaRPr>
        </a:p>
      </dsp:txBody>
      <dsp:txXfrm>
        <a:off x="5189449" y="2597846"/>
        <a:ext cx="1561379" cy="672618"/>
      </dsp:txXfrm>
    </dsp:sp>
    <dsp:sp modelId="{794A5B0B-EAE6-4793-A366-3314DF06F00F}">
      <dsp:nvSpPr>
        <dsp:cNvPr id="0" name=""/>
        <dsp:cNvSpPr/>
      </dsp:nvSpPr>
      <dsp:spPr>
        <a:xfrm>
          <a:off x="7051101" y="2597846"/>
          <a:ext cx="2233997" cy="672618"/>
        </a:xfrm>
        <a:prstGeom prst="chevron">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rPr>
            <a:t>Less impact if using the premium allocation approach</a:t>
          </a:r>
          <a:endParaRPr lang="en-GB" sz="1400" kern="1200" dirty="0">
            <a:solidFill>
              <a:schemeClr val="tx1"/>
            </a:solidFill>
          </a:endParaRPr>
        </a:p>
      </dsp:txBody>
      <dsp:txXfrm>
        <a:off x="7387410" y="2597846"/>
        <a:ext cx="1561379" cy="672618"/>
      </dsp:txXfrm>
    </dsp:sp>
    <dsp:sp modelId="{5AF9A027-B2DC-468C-828A-24992AFAA501}">
      <dsp:nvSpPr>
        <dsp:cNvPr id="0" name=""/>
        <dsp:cNvSpPr/>
      </dsp:nvSpPr>
      <dsp:spPr>
        <a:xfrm>
          <a:off x="7837" y="3356715"/>
          <a:ext cx="2691562" cy="8103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t>Interest expense in amortised cost basis</a:t>
          </a:r>
          <a:endParaRPr lang="en-GB" sz="1400" kern="1200" dirty="0"/>
        </a:p>
      </dsp:txBody>
      <dsp:txXfrm>
        <a:off x="413029" y="3356715"/>
        <a:ext cx="1881178" cy="810384"/>
      </dsp:txXfrm>
    </dsp:sp>
    <dsp:sp modelId="{F72D260F-585F-40CE-A895-BCE4AB61160B}">
      <dsp:nvSpPr>
        <dsp:cNvPr id="0" name=""/>
        <dsp:cNvSpPr/>
      </dsp:nvSpPr>
      <dsp:spPr>
        <a:xfrm>
          <a:off x="2666906" y="3425598"/>
          <a:ext cx="2233997" cy="672618"/>
        </a:xfrm>
        <a:prstGeom prst="chevron">
          <a:avLst/>
        </a:prstGeom>
        <a:solidFill>
          <a:srgbClr val="C0000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Significant impact</a:t>
          </a:r>
          <a:endParaRPr lang="en-GB" sz="1400" kern="1200" dirty="0">
            <a:solidFill>
              <a:schemeClr val="bg1"/>
            </a:solidFill>
          </a:endParaRPr>
        </a:p>
      </dsp:txBody>
      <dsp:txXfrm>
        <a:off x="3003215" y="3425598"/>
        <a:ext cx="1561379" cy="672618"/>
      </dsp:txXfrm>
    </dsp:sp>
    <dsp:sp modelId="{4437BD6E-79FA-4711-9675-3A412B5E17DB}">
      <dsp:nvSpPr>
        <dsp:cNvPr id="0" name=""/>
        <dsp:cNvSpPr/>
      </dsp:nvSpPr>
      <dsp:spPr>
        <a:xfrm>
          <a:off x="4864866" y="3425598"/>
          <a:ext cx="2233997" cy="672618"/>
        </a:xfrm>
        <a:prstGeom prst="chevron">
          <a:avLst/>
        </a:prstGeom>
        <a:solidFill>
          <a:srgbClr val="C0000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Significant impact for the liability for incurred claims</a:t>
          </a:r>
          <a:endParaRPr lang="en-GB" sz="1400" kern="1200" dirty="0">
            <a:solidFill>
              <a:schemeClr val="bg1"/>
            </a:solidFill>
          </a:endParaRPr>
        </a:p>
      </dsp:txBody>
      <dsp:txXfrm>
        <a:off x="5201175" y="3425598"/>
        <a:ext cx="1561379" cy="672618"/>
      </dsp:txXfrm>
    </dsp:sp>
    <dsp:sp modelId="{169C1235-4215-4F69-B243-850B8AF9D413}">
      <dsp:nvSpPr>
        <dsp:cNvPr id="0" name=""/>
        <dsp:cNvSpPr/>
      </dsp:nvSpPr>
      <dsp:spPr>
        <a:xfrm>
          <a:off x="7055005" y="3425598"/>
          <a:ext cx="2233997" cy="672618"/>
        </a:xfrm>
        <a:prstGeom prst="chevron">
          <a:avLst/>
        </a:prstGeom>
        <a:solidFill>
          <a:srgbClr val="C0000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Significant impact </a:t>
          </a:r>
          <a:endParaRPr lang="en-GB" sz="1400" kern="1200" dirty="0">
            <a:solidFill>
              <a:schemeClr val="bg1"/>
            </a:solidFill>
          </a:endParaRPr>
        </a:p>
      </dsp:txBody>
      <dsp:txXfrm>
        <a:off x="7391314" y="3425598"/>
        <a:ext cx="1561379" cy="672618"/>
      </dsp:txXfrm>
    </dsp:sp>
    <dsp:sp modelId="{0903C56C-5938-4BE0-99B6-48238987A9FB}">
      <dsp:nvSpPr>
        <dsp:cNvPr id="0" name=""/>
        <dsp:cNvSpPr/>
      </dsp:nvSpPr>
      <dsp:spPr>
        <a:xfrm>
          <a:off x="7837" y="4184466"/>
          <a:ext cx="2691562" cy="8103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t>Transition</a:t>
          </a:r>
          <a:endParaRPr lang="en-GB" sz="1400" kern="1200" dirty="0"/>
        </a:p>
      </dsp:txBody>
      <dsp:txXfrm>
        <a:off x="413029" y="4184466"/>
        <a:ext cx="1881178" cy="810384"/>
      </dsp:txXfrm>
    </dsp:sp>
    <dsp:sp modelId="{DDB59F51-96DA-4141-A073-0DBFE6059EAF}">
      <dsp:nvSpPr>
        <dsp:cNvPr id="0" name=""/>
        <dsp:cNvSpPr/>
      </dsp:nvSpPr>
      <dsp:spPr>
        <a:xfrm>
          <a:off x="2659084" y="4253350"/>
          <a:ext cx="2233997" cy="672618"/>
        </a:xfrm>
        <a:prstGeom prst="chevron">
          <a:avLst/>
        </a:prstGeom>
        <a:solidFill>
          <a:srgbClr val="C0000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Significant impact</a:t>
          </a:r>
          <a:endParaRPr lang="en-GB" sz="1400" kern="1200" dirty="0">
            <a:solidFill>
              <a:schemeClr val="bg1"/>
            </a:solidFill>
          </a:endParaRPr>
        </a:p>
      </dsp:txBody>
      <dsp:txXfrm>
        <a:off x="2995393" y="4253350"/>
        <a:ext cx="1561379" cy="672618"/>
      </dsp:txXfrm>
    </dsp:sp>
    <dsp:sp modelId="{CE1F9C49-27F4-4C35-80A6-C2D35F85B989}">
      <dsp:nvSpPr>
        <dsp:cNvPr id="0" name=""/>
        <dsp:cNvSpPr/>
      </dsp:nvSpPr>
      <dsp:spPr>
        <a:xfrm>
          <a:off x="4857044" y="4253350"/>
          <a:ext cx="2233997" cy="672618"/>
        </a:xfrm>
        <a:prstGeom prst="chevron">
          <a:avLst/>
        </a:prstGeom>
        <a:solidFill>
          <a:srgbClr val="C0000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Significant impact for the liability for incurred claims</a:t>
          </a:r>
          <a:endParaRPr lang="en-GB" sz="1400" kern="1200" dirty="0">
            <a:solidFill>
              <a:schemeClr val="bg1"/>
            </a:solidFill>
          </a:endParaRPr>
        </a:p>
      </dsp:txBody>
      <dsp:txXfrm>
        <a:off x="5193353" y="4253350"/>
        <a:ext cx="1561379" cy="672618"/>
      </dsp:txXfrm>
    </dsp:sp>
    <dsp:sp modelId="{B35554C6-0BC4-4CD6-A046-6561E043C5BA}">
      <dsp:nvSpPr>
        <dsp:cNvPr id="0" name=""/>
        <dsp:cNvSpPr/>
      </dsp:nvSpPr>
      <dsp:spPr>
        <a:xfrm>
          <a:off x="7055005" y="4253350"/>
          <a:ext cx="2233997" cy="672618"/>
        </a:xfrm>
        <a:prstGeom prst="chevron">
          <a:avLst/>
        </a:prstGeom>
        <a:solidFill>
          <a:srgbClr val="C0000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Significant impact</a:t>
          </a:r>
          <a:endParaRPr lang="en-GB" sz="1400" kern="1200" dirty="0">
            <a:solidFill>
              <a:schemeClr val="bg1"/>
            </a:solidFill>
          </a:endParaRPr>
        </a:p>
      </dsp:txBody>
      <dsp:txXfrm>
        <a:off x="7391314" y="4253350"/>
        <a:ext cx="1561379" cy="6726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31129-3F22-4678-AFEE-00FA0D2C542E}">
      <dsp:nvSpPr>
        <dsp:cNvPr id="0" name=""/>
        <dsp:cNvSpPr/>
      </dsp:nvSpPr>
      <dsp:spPr>
        <a:xfrm>
          <a:off x="0" y="1320800"/>
          <a:ext cx="9217024" cy="1761066"/>
        </a:xfrm>
        <a:prstGeom prst="notchedRightArrow">
          <a:avLst/>
        </a:prstGeom>
        <a:solidFill>
          <a:schemeClr val="accent1"/>
        </a:solidFill>
        <a:ln>
          <a:noFill/>
        </a:ln>
        <a:effectLst/>
      </dsp:spPr>
      <dsp:style>
        <a:lnRef idx="0">
          <a:scrgbClr r="0" g="0" b="0"/>
        </a:lnRef>
        <a:fillRef idx="1">
          <a:scrgbClr r="0" g="0" b="0"/>
        </a:fillRef>
        <a:effectRef idx="0">
          <a:scrgbClr r="0" g="0" b="0"/>
        </a:effectRef>
        <a:fontRef idx="minor"/>
      </dsp:style>
    </dsp:sp>
    <dsp:sp modelId="{2420A29F-A73B-475E-9D59-FF3AF73C42C9}">
      <dsp:nvSpPr>
        <dsp:cNvPr id="0" name=""/>
        <dsp:cNvSpPr/>
      </dsp:nvSpPr>
      <dsp:spPr>
        <a:xfrm>
          <a:off x="3645" y="0"/>
          <a:ext cx="1593852" cy="176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GB" sz="2000" b="1" kern="1200" dirty="0" smtClean="0">
              <a:solidFill>
                <a:schemeClr val="tx1"/>
              </a:solidFill>
            </a:rPr>
            <a:t>20 June 2013</a:t>
          </a:r>
        </a:p>
        <a:p>
          <a:pPr lvl="0" algn="ctr" defTabSz="889000">
            <a:lnSpc>
              <a:spcPct val="90000"/>
            </a:lnSpc>
            <a:spcBef>
              <a:spcPct val="0"/>
            </a:spcBef>
            <a:spcAft>
              <a:spcPct val="35000"/>
            </a:spcAft>
          </a:pPr>
          <a:r>
            <a:rPr lang="en-GB" sz="2000" kern="1200" dirty="0" smtClean="0"/>
            <a:t>Revised Exposure Draft</a:t>
          </a:r>
          <a:endParaRPr lang="en-GB" sz="2000" kern="1200" dirty="0"/>
        </a:p>
      </dsp:txBody>
      <dsp:txXfrm>
        <a:off x="3645" y="0"/>
        <a:ext cx="1593852" cy="1761066"/>
      </dsp:txXfrm>
    </dsp:sp>
    <dsp:sp modelId="{459F4CF3-9E42-4876-B378-B6D45F6EF7B0}">
      <dsp:nvSpPr>
        <dsp:cNvPr id="0" name=""/>
        <dsp:cNvSpPr/>
      </dsp:nvSpPr>
      <dsp:spPr>
        <a:xfrm>
          <a:off x="580438" y="1981200"/>
          <a:ext cx="440266" cy="44026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89ED93-F6AA-4B4A-B237-F03D0A84C2C8}">
      <dsp:nvSpPr>
        <dsp:cNvPr id="0" name=""/>
        <dsp:cNvSpPr/>
      </dsp:nvSpPr>
      <dsp:spPr>
        <a:xfrm>
          <a:off x="1677190" y="2641600"/>
          <a:ext cx="1593852" cy="176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GB" sz="2000" b="1" kern="1200" dirty="0" smtClean="0"/>
            <a:t>25 Oct 2013</a:t>
          </a:r>
        </a:p>
        <a:p>
          <a:pPr lvl="0" algn="ctr" defTabSz="889000">
            <a:lnSpc>
              <a:spcPct val="90000"/>
            </a:lnSpc>
            <a:spcBef>
              <a:spcPct val="0"/>
            </a:spcBef>
            <a:spcAft>
              <a:spcPct val="35000"/>
            </a:spcAft>
          </a:pPr>
          <a:r>
            <a:rPr lang="en-GB" sz="2000" kern="1200" dirty="0" smtClean="0"/>
            <a:t>Comment letter deadline</a:t>
          </a:r>
          <a:endParaRPr lang="en-GB" sz="2000" kern="1200" dirty="0"/>
        </a:p>
      </dsp:txBody>
      <dsp:txXfrm>
        <a:off x="1677190" y="2641600"/>
        <a:ext cx="1593852" cy="1761066"/>
      </dsp:txXfrm>
    </dsp:sp>
    <dsp:sp modelId="{DF0C96F5-D109-4639-9B7D-20F95A06AF8A}">
      <dsp:nvSpPr>
        <dsp:cNvPr id="0" name=""/>
        <dsp:cNvSpPr/>
      </dsp:nvSpPr>
      <dsp:spPr>
        <a:xfrm>
          <a:off x="2253982" y="1981200"/>
          <a:ext cx="440266" cy="44026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BBF0E4-AF5E-4C90-A03D-641E7A116BDB}">
      <dsp:nvSpPr>
        <dsp:cNvPr id="0" name=""/>
        <dsp:cNvSpPr/>
      </dsp:nvSpPr>
      <dsp:spPr>
        <a:xfrm>
          <a:off x="3350734" y="0"/>
          <a:ext cx="1593852" cy="176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GB" sz="2000" b="1" kern="1200" dirty="0" smtClean="0"/>
            <a:t>H1 2014</a:t>
          </a:r>
          <a:br>
            <a:rPr lang="en-GB" sz="2000" b="1" kern="1200" dirty="0" smtClean="0"/>
          </a:br>
          <a:r>
            <a:rPr lang="en-GB" sz="2000" kern="1200" dirty="0" smtClean="0"/>
            <a:t>Board debates issues</a:t>
          </a:r>
        </a:p>
      </dsp:txBody>
      <dsp:txXfrm>
        <a:off x="3350734" y="0"/>
        <a:ext cx="1593852" cy="1761066"/>
      </dsp:txXfrm>
    </dsp:sp>
    <dsp:sp modelId="{0492DE9F-8D01-4406-B56D-21DA52BDE2D4}">
      <dsp:nvSpPr>
        <dsp:cNvPr id="0" name=""/>
        <dsp:cNvSpPr/>
      </dsp:nvSpPr>
      <dsp:spPr>
        <a:xfrm>
          <a:off x="3927527" y="1981200"/>
          <a:ext cx="440266" cy="44026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B48688-8F93-4239-A3AD-6C78AF603CCE}">
      <dsp:nvSpPr>
        <dsp:cNvPr id="0" name=""/>
        <dsp:cNvSpPr/>
      </dsp:nvSpPr>
      <dsp:spPr>
        <a:xfrm>
          <a:off x="5030877" y="2641600"/>
          <a:ext cx="1593852" cy="176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GB" sz="2000" b="1" kern="1200" dirty="0" smtClean="0"/>
            <a:t>Early 2015</a:t>
          </a:r>
        </a:p>
        <a:p>
          <a:pPr lvl="0" algn="ctr" defTabSz="889000">
            <a:lnSpc>
              <a:spcPct val="90000"/>
            </a:lnSpc>
            <a:spcBef>
              <a:spcPct val="0"/>
            </a:spcBef>
            <a:spcAft>
              <a:spcPct val="35000"/>
            </a:spcAft>
          </a:pPr>
          <a:r>
            <a:rPr lang="en-GB" sz="2000" kern="1200" dirty="0" smtClean="0"/>
            <a:t>Issue IFRS</a:t>
          </a:r>
        </a:p>
      </dsp:txBody>
      <dsp:txXfrm>
        <a:off x="5030877" y="2641600"/>
        <a:ext cx="1593852" cy="1761066"/>
      </dsp:txXfrm>
    </dsp:sp>
    <dsp:sp modelId="{69735535-3349-423A-BD8C-E388FA71D879}">
      <dsp:nvSpPr>
        <dsp:cNvPr id="0" name=""/>
        <dsp:cNvSpPr/>
      </dsp:nvSpPr>
      <dsp:spPr>
        <a:xfrm>
          <a:off x="5601072" y="1981200"/>
          <a:ext cx="440266" cy="44026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A7D00-BBCB-430B-9D5B-8CAC300CB160}">
      <dsp:nvSpPr>
        <dsp:cNvPr id="0" name=""/>
        <dsp:cNvSpPr/>
      </dsp:nvSpPr>
      <dsp:spPr>
        <a:xfrm>
          <a:off x="6697824" y="0"/>
          <a:ext cx="1593852" cy="176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GB" sz="2000" b="1" kern="1200" dirty="0" smtClean="0"/>
            <a:t>Effective date</a:t>
          </a:r>
        </a:p>
        <a:p>
          <a:pPr lvl="0" algn="ctr" defTabSz="889000">
            <a:lnSpc>
              <a:spcPct val="90000"/>
            </a:lnSpc>
            <a:spcBef>
              <a:spcPct val="0"/>
            </a:spcBef>
            <a:spcAft>
              <a:spcPct val="35000"/>
            </a:spcAft>
          </a:pPr>
          <a:r>
            <a:rPr lang="en-GB" sz="2000" kern="1200" dirty="0" smtClean="0"/>
            <a:t>Approx 3 years after Standard finalised</a:t>
          </a:r>
        </a:p>
      </dsp:txBody>
      <dsp:txXfrm>
        <a:off x="6697824" y="0"/>
        <a:ext cx="1593852" cy="1761066"/>
      </dsp:txXfrm>
    </dsp:sp>
    <dsp:sp modelId="{9067560D-7757-45EC-85F6-1D4E8128502D}">
      <dsp:nvSpPr>
        <dsp:cNvPr id="0" name=""/>
        <dsp:cNvSpPr/>
      </dsp:nvSpPr>
      <dsp:spPr>
        <a:xfrm>
          <a:off x="7274616" y="1981200"/>
          <a:ext cx="440266" cy="44026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7171" name="Rectangle 3"/>
          <p:cNvSpPr>
            <a:spLocks noGrp="1" noChangeArrowheads="1"/>
          </p:cNvSpPr>
          <p:nvPr>
            <p:ph type="dt"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7172" name="Rectangle 4"/>
          <p:cNvSpPr>
            <a:spLocks noGrp="1" noRot="1" noChangeAspect="1" noChangeArrowheads="1" noTextEdit="1"/>
          </p:cNvSpPr>
          <p:nvPr>
            <p:ph type="sldImg" idx="2"/>
          </p:nvPr>
        </p:nvSpPr>
        <p:spPr bwMode="auto">
          <a:xfrm>
            <a:off x="714375" y="746125"/>
            <a:ext cx="538162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1038" y="4722694"/>
            <a:ext cx="544830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7175" name="Rectangle 7"/>
          <p:cNvSpPr>
            <a:spLocks noGrp="1" noChangeArrowheads="1"/>
          </p:cNvSpPr>
          <p:nvPr>
            <p:ph type="sldNum" sz="quarter" idx="5"/>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dirty="0"/>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ln>
            <a:miter lim="800000"/>
            <a:headEnd/>
            <a:tailEnd/>
          </a:ln>
        </p:spPr>
        <p:txBody>
          <a:bodyPr/>
          <a:lstStyle>
            <a:lvl1pPr eaLnBrk="0" hangingPunct="0">
              <a:defRPr sz="2400">
                <a:solidFill>
                  <a:schemeClr val="tx1"/>
                </a:solidFill>
                <a:latin typeface="Arial" charset="0"/>
                <a:ea typeface="ＭＳ Ｐゴシック" charset="-128"/>
              </a:defRPr>
            </a:lvl1pPr>
            <a:lvl2pPr marL="750231" indent="-288550" eaLnBrk="0" hangingPunct="0">
              <a:defRPr sz="2400">
                <a:solidFill>
                  <a:schemeClr val="tx1"/>
                </a:solidFill>
                <a:latin typeface="Arial" charset="0"/>
                <a:ea typeface="ＭＳ Ｐゴシック" charset="-128"/>
              </a:defRPr>
            </a:lvl2pPr>
            <a:lvl3pPr marL="1154201" indent="-230840" eaLnBrk="0" hangingPunct="0">
              <a:defRPr sz="2400">
                <a:solidFill>
                  <a:schemeClr val="tx1"/>
                </a:solidFill>
                <a:latin typeface="Arial" charset="0"/>
                <a:ea typeface="ＭＳ Ｐゴシック" charset="-128"/>
              </a:defRPr>
            </a:lvl3pPr>
            <a:lvl4pPr marL="1615882" indent="-230840" eaLnBrk="0" hangingPunct="0">
              <a:defRPr sz="2400">
                <a:solidFill>
                  <a:schemeClr val="tx1"/>
                </a:solidFill>
                <a:latin typeface="Arial" charset="0"/>
                <a:ea typeface="ＭＳ Ｐゴシック" charset="-128"/>
              </a:defRPr>
            </a:lvl4pPr>
            <a:lvl5pPr marL="2077563" indent="-230840" eaLnBrk="0" hangingPunct="0">
              <a:defRPr sz="2400">
                <a:solidFill>
                  <a:schemeClr val="tx1"/>
                </a:solidFill>
                <a:latin typeface="Arial" charset="0"/>
                <a:ea typeface="ＭＳ Ｐゴシック" charset="-128"/>
              </a:defRPr>
            </a:lvl5pPr>
            <a:lvl6pPr marL="2539243" indent="-230840" eaLnBrk="0" fontAlgn="base" hangingPunct="0">
              <a:spcBef>
                <a:spcPct val="0"/>
              </a:spcBef>
              <a:spcAft>
                <a:spcPct val="0"/>
              </a:spcAft>
              <a:defRPr sz="2400">
                <a:solidFill>
                  <a:schemeClr val="tx1"/>
                </a:solidFill>
                <a:latin typeface="Arial" charset="0"/>
                <a:ea typeface="ＭＳ Ｐゴシック" charset="-128"/>
              </a:defRPr>
            </a:lvl6pPr>
            <a:lvl7pPr marL="3000924" indent="-230840" eaLnBrk="0" fontAlgn="base" hangingPunct="0">
              <a:spcBef>
                <a:spcPct val="0"/>
              </a:spcBef>
              <a:spcAft>
                <a:spcPct val="0"/>
              </a:spcAft>
              <a:defRPr sz="2400">
                <a:solidFill>
                  <a:schemeClr val="tx1"/>
                </a:solidFill>
                <a:latin typeface="Arial" charset="0"/>
                <a:ea typeface="ＭＳ Ｐゴシック" charset="-128"/>
              </a:defRPr>
            </a:lvl7pPr>
            <a:lvl8pPr marL="3462604" indent="-230840" eaLnBrk="0" fontAlgn="base" hangingPunct="0">
              <a:spcBef>
                <a:spcPct val="0"/>
              </a:spcBef>
              <a:spcAft>
                <a:spcPct val="0"/>
              </a:spcAft>
              <a:defRPr sz="2400">
                <a:solidFill>
                  <a:schemeClr val="tx1"/>
                </a:solidFill>
                <a:latin typeface="Arial" charset="0"/>
                <a:ea typeface="ＭＳ Ｐゴシック" charset="-128"/>
              </a:defRPr>
            </a:lvl8pPr>
            <a:lvl9pPr marL="3924285" indent="-23084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52BF8EC-BDB8-4771-8058-D6D978F98D99}" type="slidenum">
              <a:rPr lang="en-GB" sz="1200">
                <a:solidFill>
                  <a:prstClr val="black"/>
                </a:solidFill>
              </a:rPr>
              <a:pPr eaLnBrk="1" hangingPunct="1"/>
              <a:t>2</a:t>
            </a:fld>
            <a:endParaRPr lang="en-GB" sz="1200" dirty="0">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0E480A9-88C2-4768-8DDA-ED2806960463}" type="slidenum">
              <a:rPr lang="en-GB" smtClean="0"/>
              <a:pPr/>
              <a:t>11</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775326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0E480A9-88C2-4768-8DDA-ED2806960463}" type="slidenum">
              <a:rPr lang="en-GB" smtClean="0"/>
              <a:pPr/>
              <a:t>12</a:t>
            </a:fld>
            <a:endParaRPr lang="en-GB" dirty="0"/>
          </a:p>
        </p:txBody>
      </p:sp>
      <p:sp>
        <p:nvSpPr>
          <p:cNvPr id="6" name="Notes Placeholder 5"/>
          <p:cNvSpPr>
            <a:spLocks noGrp="1"/>
          </p:cNvSpPr>
          <p:nvPr>
            <p:ph type="body" sz="quarter" idx="11"/>
          </p:nvPr>
        </p:nvSpPr>
        <p:spPr/>
        <p:txBody>
          <a:bodyPr/>
          <a:lstStyle/>
          <a:p>
            <a:pPr marL="173130" indent="-173130" defTabSz="923361" eaLnBrk="0" hangingPunct="0">
              <a:buFont typeface="Arial" pitchFamily="34" charset="0"/>
              <a:buChar char="•"/>
              <a:defRPr/>
            </a:pPr>
            <a:endParaRPr lang="en-GB" dirty="0"/>
          </a:p>
        </p:txBody>
      </p:sp>
    </p:spTree>
    <p:extLst>
      <p:ext uri="{BB962C8B-B14F-4D97-AF65-F5344CB8AC3E}">
        <p14:creationId xmlns:p14="http://schemas.microsoft.com/office/powerpoint/2010/main" val="4205728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F9C5106-6BF9-43A3-A7E6-A0C844FFBB0A}" type="slidenum">
              <a:rPr lang="en-GB" smtClean="0"/>
              <a:pPr>
                <a:defRPr/>
              </a:pPr>
              <a:t>13</a:t>
            </a:fld>
            <a:endParaRPr lang="en-GB" dirty="0"/>
          </a:p>
        </p:txBody>
      </p:sp>
      <p:sp>
        <p:nvSpPr>
          <p:cNvPr id="6" name="Notes Placeholder 5"/>
          <p:cNvSpPr>
            <a:spLocks noGrp="1"/>
          </p:cNvSpPr>
          <p:nvPr>
            <p:ph type="body" sz="quarter" idx="11"/>
          </p:nvPr>
        </p:nvSpPr>
        <p:spPr/>
        <p:txBody>
          <a:bodyPr/>
          <a:lstStyle/>
          <a:p>
            <a:r>
              <a:rPr lang="en-GB" dirty="0" smtClean="0"/>
              <a:t>quick</a:t>
            </a:r>
            <a:endParaRPr lang="en-GB" dirty="0"/>
          </a:p>
        </p:txBody>
      </p:sp>
    </p:spTree>
    <p:extLst>
      <p:ext uri="{BB962C8B-B14F-4D97-AF65-F5344CB8AC3E}">
        <p14:creationId xmlns:p14="http://schemas.microsoft.com/office/powerpoint/2010/main" val="3560142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130" indent="-173130">
              <a:buFont typeface="Arial" pitchFamily="34" charset="0"/>
              <a:buChar char="•"/>
            </a:pPr>
            <a:r>
              <a:rPr lang="en-US" dirty="0" smtClean="0"/>
              <a:t>Explain more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56891" y="9443257"/>
            <a:ext cx="2951905" cy="49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6" tIns="46168" rIns="92336" bIns="46168"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1F8D251-23D3-416F-B1BE-9277ECBF17DF}" type="slidenum">
              <a:rPr lang="en-GB" sz="1200"/>
              <a:pPr algn="r" eaLnBrk="1" hangingPunct="1"/>
              <a:t>15</a:t>
            </a:fld>
            <a:endParaRPr lang="en-GB" sz="1200" dirty="0"/>
          </a:p>
        </p:txBody>
      </p:sp>
      <p:sp>
        <p:nvSpPr>
          <p:cNvPr id="40963" name="Rectangle 2"/>
          <p:cNvSpPr>
            <a:spLocks noGrp="1" noRot="1" noChangeAspect="1" noChangeArrowheads="1" noTextEdit="1"/>
          </p:cNvSpPr>
          <p:nvPr>
            <p:ph type="sldImg"/>
          </p:nvPr>
        </p:nvSpPr>
        <p:spPr>
          <a:xfrm>
            <a:off x="714375" y="746125"/>
            <a:ext cx="5386388" cy="3729038"/>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23361">
              <a:defRPr/>
            </a:pPr>
            <a:r>
              <a:rPr lang="en-US" dirty="0" smtClean="0"/>
              <a:t>Explain</a:t>
            </a:r>
            <a:r>
              <a:rPr lang="en-US" baseline="0" dirty="0" smtClean="0"/>
              <a:t> more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16</a:t>
            </a:fld>
            <a:endParaRPr lang="en-GB" dirty="0"/>
          </a:p>
        </p:txBody>
      </p:sp>
    </p:spTree>
    <p:extLst>
      <p:ext uri="{BB962C8B-B14F-4D97-AF65-F5344CB8AC3E}">
        <p14:creationId xmlns:p14="http://schemas.microsoft.com/office/powerpoint/2010/main" val="382040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56890" y="9443256"/>
            <a:ext cx="2951905" cy="49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6" tIns="46168" rIns="92336" bIns="46168"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1F8D251-23D3-416F-B1BE-9277ECBF17DF}" type="slidenum">
              <a:rPr lang="en-GB" sz="1200"/>
              <a:pPr algn="r" eaLnBrk="1" hangingPunct="1"/>
              <a:t>17</a:t>
            </a:fld>
            <a:endParaRPr lang="en-GB" sz="1200" dirty="0"/>
          </a:p>
        </p:txBody>
      </p:sp>
      <p:sp>
        <p:nvSpPr>
          <p:cNvPr id="40963" name="Rectangle 2"/>
          <p:cNvSpPr>
            <a:spLocks noGrp="1" noRot="1" noChangeAspect="1" noChangeArrowheads="1" noTextEdit="1"/>
          </p:cNvSpPr>
          <p:nvPr>
            <p:ph type="sldImg"/>
          </p:nvPr>
        </p:nvSpPr>
        <p:spPr>
          <a:xfrm>
            <a:off x="714375" y="746125"/>
            <a:ext cx="5386388" cy="3729038"/>
          </a:xfrm>
          <a:ln/>
        </p:spPr>
      </p:sp>
      <p:sp>
        <p:nvSpPr>
          <p:cNvPr id="3" name="Notes Placeholder 2"/>
          <p:cNvSpPr>
            <a:spLocks noGrp="1"/>
          </p:cNvSpPr>
          <p:nvPr>
            <p:ph type="body" sz="quarter" idx="10"/>
          </p:nvPr>
        </p:nvSpPr>
        <p:spPr/>
        <p:txBody>
          <a:bodyPr/>
          <a:lstStyle/>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0E480A9-88C2-4768-8DDA-ED2806960463}" type="slidenum">
              <a:rPr lang="en-GB" smtClean="0"/>
              <a:pPr/>
              <a:t>18</a:t>
            </a:fld>
            <a:endParaRPr lang="en-GB" dirty="0"/>
          </a:p>
        </p:txBody>
      </p:sp>
      <p:sp>
        <p:nvSpPr>
          <p:cNvPr id="5" name="Notes Placeholder 4"/>
          <p:cNvSpPr>
            <a:spLocks noGrp="1"/>
          </p:cNvSpPr>
          <p:nvPr>
            <p:ph type="body" sz="quarter" idx="11"/>
          </p:nvPr>
        </p:nvSpPr>
        <p:spPr/>
        <p:txBody>
          <a:bodyPr/>
          <a:lstStyle/>
          <a:p>
            <a:pPr defTabSz="923361" eaLnBrk="0" hangingPunct="0">
              <a:defRPr/>
            </a:pPr>
            <a:endParaRPr lang="en-GB" dirty="0"/>
          </a:p>
        </p:txBody>
      </p:sp>
    </p:spTree>
    <p:extLst>
      <p:ext uri="{BB962C8B-B14F-4D97-AF65-F5344CB8AC3E}">
        <p14:creationId xmlns:p14="http://schemas.microsoft.com/office/powerpoint/2010/main" val="104851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130" indent="-17313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20</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0E480A9-88C2-4768-8DDA-ED2806960463}" type="slidenum">
              <a:rPr lang="en-GB" smtClean="0"/>
              <a:pPr/>
              <a:t>3</a:t>
            </a:fld>
            <a:endParaRPr lang="en-GB" dirty="0"/>
          </a:p>
        </p:txBody>
      </p:sp>
      <p:sp>
        <p:nvSpPr>
          <p:cNvPr id="6" name="Notes Placeholder 5"/>
          <p:cNvSpPr>
            <a:spLocks noGrp="1"/>
          </p:cNvSpPr>
          <p:nvPr>
            <p:ph type="body" sz="quarter" idx="11"/>
          </p:nvPr>
        </p:nvSpPr>
        <p:spPr/>
        <p:txBody>
          <a:bodyPr/>
          <a:lstStyle/>
          <a:p>
            <a:pPr marL="173130" indent="-173130">
              <a:buFont typeface="Arial" pitchFamily="34" charset="0"/>
              <a:buChar char="•"/>
            </a:pPr>
            <a:endParaRPr lang="en-GB" dirty="0"/>
          </a:p>
        </p:txBody>
      </p:sp>
    </p:spTree>
    <p:extLst>
      <p:ext uri="{BB962C8B-B14F-4D97-AF65-F5344CB8AC3E}">
        <p14:creationId xmlns:p14="http://schemas.microsoft.com/office/powerpoint/2010/main" val="324351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1774482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27</a:t>
            </a:fld>
            <a:endParaRPr lang="en-GB" dirty="0"/>
          </a:p>
        </p:txBody>
      </p:sp>
    </p:spTree>
    <p:extLst>
      <p:ext uri="{BB962C8B-B14F-4D97-AF65-F5344CB8AC3E}">
        <p14:creationId xmlns:p14="http://schemas.microsoft.com/office/powerpoint/2010/main" val="1632389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28</a:t>
            </a:fld>
            <a:endParaRPr lang="en-GB" dirty="0"/>
          </a:p>
        </p:txBody>
      </p:sp>
    </p:spTree>
    <p:extLst>
      <p:ext uri="{BB962C8B-B14F-4D97-AF65-F5344CB8AC3E}">
        <p14:creationId xmlns:p14="http://schemas.microsoft.com/office/powerpoint/2010/main" val="789547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29</a:t>
            </a:fld>
            <a:endParaRPr lang="en-GB" dirty="0"/>
          </a:p>
        </p:txBody>
      </p:sp>
    </p:spTree>
    <p:extLst>
      <p:ext uri="{BB962C8B-B14F-4D97-AF65-F5344CB8AC3E}">
        <p14:creationId xmlns:p14="http://schemas.microsoft.com/office/powerpoint/2010/main" val="1539731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30</a:t>
            </a:fld>
            <a:endParaRPr lang="en-GB" dirty="0"/>
          </a:p>
        </p:txBody>
      </p:sp>
    </p:spTree>
    <p:extLst>
      <p:ext uri="{BB962C8B-B14F-4D97-AF65-F5344CB8AC3E}">
        <p14:creationId xmlns:p14="http://schemas.microsoft.com/office/powerpoint/2010/main" val="894451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31</a:t>
            </a:fld>
            <a:endParaRPr lang="en-GB" dirty="0"/>
          </a:p>
        </p:txBody>
      </p:sp>
    </p:spTree>
    <p:extLst>
      <p:ext uri="{BB962C8B-B14F-4D97-AF65-F5344CB8AC3E}">
        <p14:creationId xmlns:p14="http://schemas.microsoft.com/office/powerpoint/2010/main" val="1977373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32</a:t>
            </a:fld>
            <a:endParaRPr lang="en-GB" dirty="0"/>
          </a:p>
        </p:txBody>
      </p:sp>
    </p:spTree>
    <p:extLst>
      <p:ext uri="{BB962C8B-B14F-4D97-AF65-F5344CB8AC3E}">
        <p14:creationId xmlns:p14="http://schemas.microsoft.com/office/powerpoint/2010/main" val="392883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3" name="Notes Placeholder 2"/>
          <p:cNvSpPr>
            <a:spLocks noGrp="1"/>
          </p:cNvSpPr>
          <p:nvPr>
            <p:ph type="body" sz="quarter" idx="10"/>
          </p:nvPr>
        </p:nvSpPr>
        <p:spPr/>
        <p:txBody>
          <a:bodyPr/>
          <a:lstStyle/>
          <a:p>
            <a:r>
              <a:rPr lang="en-GB" dirty="0" smtClean="0"/>
              <a:t>Quick</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0E480A9-88C2-4768-8DDA-ED2806960463}" type="slidenum">
              <a:rPr lang="en-GB" smtClean="0">
                <a:solidFill>
                  <a:prstClr val="black"/>
                </a:solidFill>
              </a:rPr>
              <a:pPr/>
              <a:t>5</a:t>
            </a:fld>
            <a:endParaRPr lang="en-GB" dirty="0">
              <a:solidFill>
                <a:prstClr val="black"/>
              </a:solidFill>
            </a:endParaRPr>
          </a:p>
        </p:txBody>
      </p:sp>
      <p:sp>
        <p:nvSpPr>
          <p:cNvPr id="6" name="Notes Placeholder 5"/>
          <p:cNvSpPr>
            <a:spLocks noGrp="1"/>
          </p:cNvSpPr>
          <p:nvPr>
            <p:ph type="body" sz="quarter" idx="11"/>
          </p:nvPr>
        </p:nvSpPr>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6</a:t>
            </a:fld>
            <a:endParaRPr lang="en-GB" dirty="0"/>
          </a:p>
        </p:txBody>
      </p:sp>
    </p:spTree>
    <p:extLst>
      <p:ext uri="{BB962C8B-B14F-4D97-AF65-F5344CB8AC3E}">
        <p14:creationId xmlns:p14="http://schemas.microsoft.com/office/powerpoint/2010/main" val="3671345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quick</a:t>
            </a:r>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solidFill>
                  <a:prstClr val="black"/>
                </a:solidFill>
              </a:rPr>
              <a:pPr/>
              <a:t>7</a:t>
            </a:fld>
            <a:endParaRPr lang="en-GB"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0E480A9-88C2-4768-8DDA-ED2806960463}" type="slidenum">
              <a:rPr lang="en-GB" smtClean="0"/>
              <a:pPr/>
              <a:t>8</a:t>
            </a:fld>
            <a:endParaRPr lang="en-GB" dirty="0"/>
          </a:p>
        </p:txBody>
      </p:sp>
      <p:sp>
        <p:nvSpPr>
          <p:cNvPr id="6" name="Notes Placeholder 5"/>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048517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0E480A9-88C2-4768-8DDA-ED2806960463}" type="slidenum">
              <a:rPr lang="en-GB" smtClean="0"/>
              <a:pPr/>
              <a:t>9</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856340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0E480A9-88C2-4768-8DDA-ED2806960463}" type="slidenum">
              <a:rPr lang="en-GB" smtClean="0"/>
              <a:pPr/>
              <a:t>10</a:t>
            </a:fld>
            <a:endParaRPr lang="en-GB"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04851758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wmf"/></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wmf"/></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wmf"/></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wmf"/></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wmf"/></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2.wmf"/></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29" y="2133601"/>
            <a:ext cx="8413203"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30 October 2013</a:t>
            </a:fld>
            <a:endParaRPr lang="en-GB" dirty="0"/>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30 October 2013</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dirty="0" smtClean="0"/>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fld id="{E55E8865-9CB5-4569-9D00-F0979EDB96F2}" type="datetime4">
              <a:rPr lang="en-GB">
                <a:solidFill>
                  <a:srgbClr val="3F4548"/>
                </a:solidFill>
              </a:rPr>
              <a:pPr/>
              <a:t>30 October 2013</a:t>
            </a:fld>
            <a:endParaRPr lang="en-GB" dirty="0">
              <a:solidFill>
                <a:srgbClr val="3F4548"/>
              </a:solidFill>
            </a:endParaRPr>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29" y="2133601"/>
            <a:ext cx="8413203"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30 October 2013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6901035"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30 October 2013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8" y="493473"/>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smtClean="0">
                  <a:solidFill>
                    <a:prstClr val="white"/>
                  </a:solidFill>
                </a:rPr>
                <a:t>Partner</a:t>
              </a:r>
            </a:p>
            <a:p>
              <a:r>
                <a:rPr lang="en-GB" sz="1600" dirty="0" smtClean="0">
                  <a:solidFill>
                    <a:prstClr val="white"/>
                  </a:solidFill>
                </a:rPr>
                <a:t>Logo</a:t>
              </a:r>
              <a:endParaRPr lang="en-GB" sz="1600" dirty="0">
                <a:solidFill>
                  <a:prstClr val="white"/>
                </a:solidFill>
              </a:endParaRPr>
            </a:p>
          </p:txBody>
        </p:sp>
      </p:grpSp>
      <p:grpSp>
        <p:nvGrpSpPr>
          <p:cNvPr id="5" name="Group 4"/>
          <p:cNvGrpSpPr/>
          <p:nvPr userDrawn="1"/>
        </p:nvGrpSpPr>
        <p:grpSpPr>
          <a:xfrm>
            <a:off x="7905328" y="1357569"/>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smtClean="0">
                  <a:solidFill>
                    <a:prstClr val="white"/>
                  </a:solidFill>
                </a:rPr>
                <a:t>Partner</a:t>
              </a:r>
            </a:p>
            <a:p>
              <a:r>
                <a:rPr lang="en-GB" sz="1600" dirty="0" smtClean="0">
                  <a:solidFill>
                    <a:prstClr val="white"/>
                  </a:solidFill>
                </a:rPr>
                <a:t>Logo</a:t>
              </a:r>
              <a:endParaRPr lang="en-GB" sz="1600" dirty="0">
                <a:solidFill>
                  <a:prstClr val="white"/>
                </a:solidFill>
              </a:endParaRPr>
            </a:p>
          </p:txBody>
        </p:sp>
      </p:grpSp>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4" y="5546036"/>
            <a:ext cx="11214196" cy="959392"/>
            <a:chOff x="-663784" y="5546036"/>
            <a:chExt cx="11214196" cy="959392"/>
          </a:xfrm>
        </p:grpSpPr>
        <p:sp>
          <p:nvSpPr>
            <p:cNvPr id="7" name="TextBox 6"/>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srgbClr val="008452">
                      <a:lumMod val="50000"/>
                    </a:srgbClr>
                  </a:solidFill>
                </a:rPr>
                <a:t>Progress</a:t>
              </a:r>
              <a:endParaRPr lang="en-GB" sz="2200" dirty="0">
                <a:solidFill>
                  <a:srgbClr val="008452">
                    <a:lumMod val="50000"/>
                  </a:srgbClr>
                </a:solidFill>
              </a:endParaRPr>
            </a:p>
          </p:txBody>
        </p:sp>
        <p:sp>
          <p:nvSpPr>
            <p:cNvPr id="8" name="TextBox 7"/>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srgbClr val="008452">
                      <a:lumMod val="50000"/>
                    </a:srgbClr>
                  </a:solidFill>
                </a:rPr>
                <a:t>Community</a:t>
              </a:r>
              <a:endParaRPr lang="en-GB" sz="2200" dirty="0">
                <a:solidFill>
                  <a:srgbClr val="008452">
                    <a:lumMod val="50000"/>
                  </a:srgbClr>
                </a:solidFill>
              </a:endParaRPr>
            </a:p>
          </p:txBody>
        </p:sp>
        <p:sp>
          <p:nvSpPr>
            <p:cNvPr id="9" name="TextBox 8"/>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srgbClr val="008452">
                      <a:lumMod val="50000"/>
                    </a:srgbClr>
                  </a:solidFill>
                </a:rPr>
                <a:t>Sessional Meetings</a:t>
              </a:r>
              <a:endParaRPr lang="en-GB" sz="2200" dirty="0">
                <a:solidFill>
                  <a:srgbClr val="008452">
                    <a:lumMod val="50000"/>
                  </a:srgbClr>
                </a:solidFill>
              </a:endParaRPr>
            </a:p>
          </p:txBody>
        </p:sp>
        <p:sp>
          <p:nvSpPr>
            <p:cNvPr id="11" name="TextBox 10"/>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srgbClr val="008452">
                      <a:lumMod val="50000"/>
                    </a:srgbClr>
                  </a:solidFill>
                </a:rPr>
                <a:t>Education</a:t>
              </a:r>
              <a:endParaRPr lang="en-GB" sz="2200" dirty="0">
                <a:solidFill>
                  <a:srgbClr val="008452">
                    <a:lumMod val="50000"/>
                  </a:srgbClr>
                </a:solidFill>
              </a:endParaRPr>
            </a:p>
          </p:txBody>
        </p:sp>
        <p:sp>
          <p:nvSpPr>
            <p:cNvPr id="12" name="TextBox 11"/>
            <p:cNvSpPr txBox="1"/>
            <p:nvPr userDrawn="1"/>
          </p:nvSpPr>
          <p:spPr>
            <a:xfrm rot="-2700000">
              <a:off x="2587673" y="5797705"/>
              <a:ext cx="2141677" cy="430887"/>
            </a:xfrm>
            <a:prstGeom prst="rect">
              <a:avLst/>
            </a:prstGeom>
            <a:noFill/>
          </p:spPr>
          <p:txBody>
            <a:bodyPr wrap="none" rtlCol="0">
              <a:spAutoFit/>
            </a:bodyPr>
            <a:lstStyle/>
            <a:p>
              <a:r>
                <a:rPr lang="en-GB" sz="2200" dirty="0" smtClean="0">
                  <a:solidFill>
                    <a:srgbClr val="008452">
                      <a:lumMod val="50000"/>
                    </a:srgbClr>
                  </a:solidFill>
                </a:rPr>
                <a:t>Working parties</a:t>
              </a:r>
              <a:endParaRPr lang="en-GB" sz="2200" dirty="0">
                <a:solidFill>
                  <a:srgbClr val="008452">
                    <a:lumMod val="50000"/>
                  </a:srgbClr>
                </a:solidFill>
              </a:endParaRPr>
            </a:p>
          </p:txBody>
        </p:sp>
        <p:sp>
          <p:nvSpPr>
            <p:cNvPr id="13" name="TextBox 12"/>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srgbClr val="008452">
                      <a:lumMod val="50000"/>
                    </a:srgbClr>
                  </a:solidFill>
                </a:rPr>
                <a:t>Volunteering</a:t>
              </a:r>
              <a:endParaRPr lang="en-GB" sz="2200" dirty="0">
                <a:solidFill>
                  <a:srgbClr val="008452">
                    <a:lumMod val="50000"/>
                  </a:srgbClr>
                </a:solidFill>
              </a:endParaRPr>
            </a:p>
          </p:txBody>
        </p:sp>
        <p:sp>
          <p:nvSpPr>
            <p:cNvPr id="14" name="TextBox 13"/>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srgbClr val="008452">
                      <a:lumMod val="50000"/>
                    </a:srgbClr>
                  </a:solidFill>
                </a:rPr>
                <a:t>Research</a:t>
              </a:r>
              <a:endParaRPr lang="en-GB" sz="2200" dirty="0">
                <a:solidFill>
                  <a:srgbClr val="008452">
                    <a:lumMod val="50000"/>
                  </a:srgbClr>
                </a:solidFill>
              </a:endParaRPr>
            </a:p>
          </p:txBody>
        </p:sp>
        <p:sp>
          <p:nvSpPr>
            <p:cNvPr id="15" name="TextBox 14"/>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srgbClr val="008452">
                      <a:lumMod val="50000"/>
                    </a:srgbClr>
                  </a:solidFill>
                </a:rPr>
                <a:t>Shaping the future</a:t>
              </a:r>
              <a:endParaRPr lang="en-GB" sz="2200" dirty="0">
                <a:solidFill>
                  <a:srgbClr val="008452">
                    <a:lumMod val="50000"/>
                  </a:srgbClr>
                </a:solidFill>
              </a:endParaRPr>
            </a:p>
          </p:txBody>
        </p:sp>
        <p:sp>
          <p:nvSpPr>
            <p:cNvPr id="16" name="TextBox 15"/>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srgbClr val="008452">
                      <a:lumMod val="50000"/>
                    </a:srgbClr>
                  </a:solidFill>
                </a:rPr>
                <a:t>Networking</a:t>
              </a:r>
              <a:endParaRPr lang="en-GB" sz="2200" dirty="0">
                <a:solidFill>
                  <a:srgbClr val="008452">
                    <a:lumMod val="50000"/>
                  </a:srgbClr>
                </a:solidFill>
              </a:endParaRPr>
            </a:p>
          </p:txBody>
        </p:sp>
        <p:sp>
          <p:nvSpPr>
            <p:cNvPr id="17" name="TextBox 16"/>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srgbClr val="008452">
                      <a:lumMod val="50000"/>
                    </a:srgbClr>
                  </a:solidFill>
                </a:rPr>
                <a:t>Professional support</a:t>
              </a:r>
              <a:endParaRPr lang="en-GB" sz="2200" dirty="0">
                <a:solidFill>
                  <a:srgbClr val="008452">
                    <a:lumMod val="50000"/>
                  </a:srgbClr>
                </a:solidFill>
              </a:endParaRPr>
            </a:p>
          </p:txBody>
        </p:sp>
        <p:sp>
          <p:nvSpPr>
            <p:cNvPr id="18" name="TextBox 17"/>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srgbClr val="008452">
                      <a:lumMod val="50000"/>
                    </a:srgbClr>
                  </a:solidFill>
                </a:rPr>
                <a:t>Enterprise and risk</a:t>
              </a:r>
              <a:endParaRPr lang="en-GB" sz="2200" dirty="0">
                <a:solidFill>
                  <a:srgbClr val="008452">
                    <a:lumMod val="50000"/>
                  </a:srgbClr>
                </a:solidFill>
              </a:endParaRPr>
            </a:p>
          </p:txBody>
        </p:sp>
        <p:sp>
          <p:nvSpPr>
            <p:cNvPr id="19" name="TextBox 18"/>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srgbClr val="008452">
                      <a:lumMod val="50000"/>
                    </a:srgbClr>
                  </a:solidFill>
                </a:rPr>
                <a:t>Learned society</a:t>
              </a:r>
              <a:endParaRPr lang="en-GB" sz="2200" dirty="0">
                <a:solidFill>
                  <a:srgbClr val="008452">
                    <a:lumMod val="50000"/>
                  </a:srgbClr>
                </a:solidFill>
              </a:endParaRPr>
            </a:p>
          </p:txBody>
        </p:sp>
        <p:sp>
          <p:nvSpPr>
            <p:cNvPr id="20" name="TextBox 19"/>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srgbClr val="008452">
                      <a:lumMod val="50000"/>
                    </a:srgbClr>
                  </a:solidFill>
                </a:rPr>
                <a:t>Opportunity</a:t>
              </a:r>
              <a:endParaRPr lang="en-GB" sz="2200" dirty="0">
                <a:solidFill>
                  <a:srgbClr val="008452">
                    <a:lumMod val="50000"/>
                  </a:srgbClr>
                </a:solidFill>
              </a:endParaRPr>
            </a:p>
          </p:txBody>
        </p:sp>
        <p:sp>
          <p:nvSpPr>
            <p:cNvPr id="21" name="TextBox 20"/>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srgbClr val="008452">
                      <a:lumMod val="50000"/>
                    </a:srgbClr>
                  </a:solidFill>
                </a:rPr>
                <a:t>International profile</a:t>
              </a:r>
              <a:endParaRPr lang="en-GB" sz="2200" dirty="0">
                <a:solidFill>
                  <a:srgbClr val="008452">
                    <a:lumMod val="50000"/>
                  </a:srgbClr>
                </a:solidFill>
              </a:endParaRPr>
            </a:p>
          </p:txBody>
        </p:sp>
        <p:sp>
          <p:nvSpPr>
            <p:cNvPr id="22" name="TextBox 21"/>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srgbClr val="008452">
                      <a:lumMod val="50000"/>
                    </a:srgbClr>
                  </a:solidFill>
                </a:rPr>
                <a:t>Journals</a:t>
              </a:r>
              <a:endParaRPr lang="en-GB" sz="2200" dirty="0">
                <a:solidFill>
                  <a:srgbClr val="008452">
                    <a:lumMod val="50000"/>
                  </a:srgbClr>
                </a:solidFill>
              </a:endParaRPr>
            </a:p>
          </p:txBody>
        </p:sp>
        <p:sp>
          <p:nvSpPr>
            <p:cNvPr id="23" name="TextBox 22"/>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srgbClr val="008452">
                      <a:lumMod val="50000"/>
                    </a:srgbClr>
                  </a:solidFill>
                </a:rPr>
                <a:t>Supporting</a:t>
              </a:r>
              <a:endParaRPr lang="en-GB" sz="2200" dirty="0">
                <a:solidFill>
                  <a:srgbClr val="008452">
                    <a:lumMod val="50000"/>
                  </a:srgbClr>
                </a:solidFill>
              </a:endParaRPr>
            </a:p>
          </p:txBody>
        </p:sp>
        <p:sp>
          <p:nvSpPr>
            <p:cNvPr id="24" name="TextBox 23"/>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srgbClr val="008452">
                      <a:lumMod val="50000"/>
                    </a:srgbClr>
                  </a:solidFill>
                </a:rPr>
                <a:t>Expertise</a:t>
              </a:r>
              <a:endParaRPr lang="en-GB" sz="2200" dirty="0">
                <a:solidFill>
                  <a:srgbClr val="008452">
                    <a:lumMod val="50000"/>
                  </a:srgbClr>
                </a:solidFill>
              </a:endParaRPr>
            </a:p>
          </p:txBody>
        </p:sp>
        <p:sp>
          <p:nvSpPr>
            <p:cNvPr id="25" name="TextBox 24"/>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srgbClr val="008452">
                      <a:lumMod val="50000"/>
                    </a:srgbClr>
                  </a:solidFill>
                </a:rPr>
                <a:t>Sponsorship</a:t>
              </a:r>
              <a:endParaRPr lang="en-GB" sz="2200" dirty="0">
                <a:solidFill>
                  <a:srgbClr val="008452">
                    <a:lumMod val="50000"/>
                  </a:srgbClr>
                </a:solidFill>
              </a:endParaRPr>
            </a:p>
          </p:txBody>
        </p:sp>
        <p:sp>
          <p:nvSpPr>
            <p:cNvPr id="26" name="TextBox 25"/>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srgbClr val="008452">
                      <a:lumMod val="50000"/>
                    </a:srgbClr>
                  </a:solidFill>
                </a:rPr>
                <a:t>Thought leadership</a:t>
              </a:r>
              <a:endParaRPr lang="en-GB" sz="2200" dirty="0">
                <a:solidFill>
                  <a:srgbClr val="008452">
                    <a:lumMod val="50000"/>
                  </a:srgbClr>
                </a:solidFill>
              </a:endParaRPr>
            </a:p>
          </p:txBody>
        </p:sp>
      </p:grpSp>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30 October 2013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prstClr val="white">
                    <a:lumMod val="75000"/>
                  </a:prstClr>
                </a:solidFill>
              </a:rPr>
              <a:t>Progress</a:t>
            </a:r>
            <a:endParaRPr lang="en-GB" sz="2200" dirty="0">
              <a:solidFill>
                <a:prstClr val="white">
                  <a:lumMod val="75000"/>
                </a:prstClr>
              </a:solidFill>
            </a:endParaRPr>
          </a:p>
        </p:txBody>
      </p:sp>
      <p:sp>
        <p:nvSpPr>
          <p:cNvPr id="11" name="TextBox 10"/>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prstClr val="white">
                    <a:lumMod val="75000"/>
                  </a:prstClr>
                </a:solidFill>
              </a:rPr>
              <a:t>Community</a:t>
            </a:r>
            <a:endParaRPr lang="en-GB" sz="2200" dirty="0">
              <a:solidFill>
                <a:prstClr val="white">
                  <a:lumMod val="75000"/>
                </a:prstClr>
              </a:solidFill>
            </a:endParaRPr>
          </a:p>
        </p:txBody>
      </p:sp>
      <p:sp>
        <p:nvSpPr>
          <p:cNvPr id="12" name="TextBox 11"/>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prstClr val="white">
                    <a:lumMod val="75000"/>
                  </a:prstClr>
                </a:solidFill>
              </a:rPr>
              <a:t>Sessional Meetings</a:t>
            </a:r>
            <a:endParaRPr lang="en-GB" sz="2200" dirty="0">
              <a:solidFill>
                <a:prstClr val="white">
                  <a:lumMod val="75000"/>
                </a:prstClr>
              </a:solidFill>
            </a:endParaRPr>
          </a:p>
        </p:txBody>
      </p:sp>
      <p:sp>
        <p:nvSpPr>
          <p:cNvPr id="13" name="TextBox 12"/>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prstClr val="white">
                    <a:lumMod val="75000"/>
                  </a:prstClr>
                </a:solidFill>
              </a:rPr>
              <a:t>Education</a:t>
            </a:r>
            <a:endParaRPr lang="en-GB" sz="2200" dirty="0">
              <a:solidFill>
                <a:prstClr val="white">
                  <a:lumMod val="75000"/>
                </a:prstClr>
              </a:solidFill>
            </a:endParaRPr>
          </a:p>
        </p:txBody>
      </p:sp>
      <p:sp>
        <p:nvSpPr>
          <p:cNvPr id="14" name="TextBox 13"/>
          <p:cNvSpPr txBox="1"/>
          <p:nvPr userDrawn="1"/>
        </p:nvSpPr>
        <p:spPr>
          <a:xfrm rot="-2700000">
            <a:off x="2587673" y="5797705"/>
            <a:ext cx="2141677" cy="430887"/>
          </a:xfrm>
          <a:prstGeom prst="rect">
            <a:avLst/>
          </a:prstGeom>
          <a:noFill/>
        </p:spPr>
        <p:txBody>
          <a:bodyPr wrap="none" rtlCol="0">
            <a:spAutoFit/>
          </a:bodyPr>
          <a:lstStyle/>
          <a:p>
            <a:r>
              <a:rPr lang="en-GB" sz="2200" dirty="0" smtClean="0">
                <a:solidFill>
                  <a:prstClr val="white">
                    <a:lumMod val="75000"/>
                  </a:prstClr>
                </a:solidFill>
              </a:rPr>
              <a:t>Working parties</a:t>
            </a:r>
            <a:endParaRPr lang="en-GB" sz="2200" dirty="0">
              <a:solidFill>
                <a:prstClr val="white">
                  <a:lumMod val="75000"/>
                </a:prstClr>
              </a:solidFill>
            </a:endParaRPr>
          </a:p>
        </p:txBody>
      </p:sp>
      <p:sp>
        <p:nvSpPr>
          <p:cNvPr id="15" name="TextBox 14"/>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prstClr val="white">
                    <a:lumMod val="75000"/>
                  </a:prstClr>
                </a:solidFill>
              </a:rPr>
              <a:t>Volunteering</a:t>
            </a:r>
            <a:endParaRPr lang="en-GB" sz="2200" dirty="0">
              <a:solidFill>
                <a:prstClr val="white">
                  <a:lumMod val="75000"/>
                </a:prstClr>
              </a:solidFill>
            </a:endParaRPr>
          </a:p>
        </p:txBody>
      </p:sp>
      <p:sp>
        <p:nvSpPr>
          <p:cNvPr id="16" name="TextBox 15"/>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prstClr val="white">
                    <a:lumMod val="75000"/>
                  </a:prstClr>
                </a:solidFill>
              </a:rPr>
              <a:t>Research</a:t>
            </a:r>
            <a:endParaRPr lang="en-GB" sz="2200" dirty="0">
              <a:solidFill>
                <a:prstClr val="white">
                  <a:lumMod val="75000"/>
                </a:prstClr>
              </a:solidFill>
            </a:endParaRPr>
          </a:p>
        </p:txBody>
      </p:sp>
      <p:sp>
        <p:nvSpPr>
          <p:cNvPr id="17" name="TextBox 16"/>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prstClr val="white">
                    <a:lumMod val="75000"/>
                  </a:prstClr>
                </a:solidFill>
              </a:rPr>
              <a:t>Shaping the future</a:t>
            </a:r>
            <a:endParaRPr lang="en-GB" sz="2200" dirty="0">
              <a:solidFill>
                <a:prstClr val="white">
                  <a:lumMod val="75000"/>
                </a:prstClr>
              </a:solidFill>
            </a:endParaRPr>
          </a:p>
        </p:txBody>
      </p:sp>
      <p:sp>
        <p:nvSpPr>
          <p:cNvPr id="18" name="TextBox 17"/>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prstClr val="white">
                    <a:lumMod val="75000"/>
                  </a:prstClr>
                </a:solidFill>
              </a:rPr>
              <a:t>Networking</a:t>
            </a:r>
            <a:endParaRPr lang="en-GB" sz="2200" dirty="0">
              <a:solidFill>
                <a:prstClr val="white">
                  <a:lumMod val="75000"/>
                </a:prstClr>
              </a:solidFill>
            </a:endParaRPr>
          </a:p>
        </p:txBody>
      </p:sp>
      <p:sp>
        <p:nvSpPr>
          <p:cNvPr id="19" name="TextBox 18"/>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prstClr val="white">
                    <a:lumMod val="75000"/>
                  </a:prstClr>
                </a:solidFill>
              </a:rPr>
              <a:t>Professional support</a:t>
            </a:r>
            <a:endParaRPr lang="en-GB" sz="2200" dirty="0">
              <a:solidFill>
                <a:prstClr val="white">
                  <a:lumMod val="75000"/>
                </a:prstClr>
              </a:solidFill>
            </a:endParaRPr>
          </a:p>
        </p:txBody>
      </p:sp>
      <p:sp>
        <p:nvSpPr>
          <p:cNvPr id="20" name="TextBox 19"/>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prstClr val="white">
                    <a:lumMod val="75000"/>
                  </a:prstClr>
                </a:solidFill>
              </a:rPr>
              <a:t>Enterprise and risk</a:t>
            </a:r>
            <a:endParaRPr lang="en-GB" sz="2200" dirty="0">
              <a:solidFill>
                <a:prstClr val="white">
                  <a:lumMod val="75000"/>
                </a:prstClr>
              </a:solidFill>
            </a:endParaRPr>
          </a:p>
        </p:txBody>
      </p:sp>
      <p:sp>
        <p:nvSpPr>
          <p:cNvPr id="21" name="TextBox 20"/>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prstClr val="white">
                    <a:lumMod val="75000"/>
                  </a:prstClr>
                </a:solidFill>
              </a:rPr>
              <a:t>Learned society</a:t>
            </a:r>
            <a:endParaRPr lang="en-GB" sz="2200" dirty="0">
              <a:solidFill>
                <a:prstClr val="white">
                  <a:lumMod val="75000"/>
                </a:prstClr>
              </a:solidFill>
            </a:endParaRPr>
          </a:p>
        </p:txBody>
      </p:sp>
      <p:sp>
        <p:nvSpPr>
          <p:cNvPr id="22" name="TextBox 21"/>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prstClr val="white">
                    <a:lumMod val="75000"/>
                  </a:prstClr>
                </a:solidFill>
              </a:rPr>
              <a:t>Opportunity</a:t>
            </a:r>
            <a:endParaRPr lang="en-GB" sz="2200" dirty="0">
              <a:solidFill>
                <a:prstClr val="white">
                  <a:lumMod val="75000"/>
                </a:prstClr>
              </a:solidFill>
            </a:endParaRPr>
          </a:p>
        </p:txBody>
      </p:sp>
      <p:sp>
        <p:nvSpPr>
          <p:cNvPr id="23" name="TextBox 22"/>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prstClr val="white">
                    <a:lumMod val="75000"/>
                  </a:prstClr>
                </a:solidFill>
              </a:rPr>
              <a:t>International profile</a:t>
            </a:r>
            <a:endParaRPr lang="en-GB" sz="2200" dirty="0">
              <a:solidFill>
                <a:prstClr val="white">
                  <a:lumMod val="75000"/>
                </a:prstClr>
              </a:solidFill>
            </a:endParaRPr>
          </a:p>
        </p:txBody>
      </p:sp>
      <p:sp>
        <p:nvSpPr>
          <p:cNvPr id="24" name="TextBox 23"/>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prstClr val="white">
                    <a:lumMod val="75000"/>
                  </a:prstClr>
                </a:solidFill>
              </a:rPr>
              <a:t>Journals</a:t>
            </a:r>
            <a:endParaRPr lang="en-GB" sz="2200" dirty="0">
              <a:solidFill>
                <a:prstClr val="white">
                  <a:lumMod val="75000"/>
                </a:prstClr>
              </a:solidFill>
            </a:endParaRPr>
          </a:p>
        </p:txBody>
      </p:sp>
      <p:sp>
        <p:nvSpPr>
          <p:cNvPr id="25" name="TextBox 24"/>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prstClr val="white">
                    <a:lumMod val="75000"/>
                  </a:prstClr>
                </a:solidFill>
              </a:rPr>
              <a:t>Supporting</a:t>
            </a:r>
            <a:endParaRPr lang="en-GB" sz="2200" dirty="0">
              <a:solidFill>
                <a:prstClr val="white">
                  <a:lumMod val="75000"/>
                </a:prstClr>
              </a:solidFill>
            </a:endParaRPr>
          </a:p>
        </p:txBody>
      </p:sp>
      <p:sp>
        <p:nvSpPr>
          <p:cNvPr id="26" name="TextBox 25"/>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prstClr val="white">
                    <a:lumMod val="75000"/>
                  </a:prstClr>
                </a:solidFill>
              </a:rPr>
              <a:t>Expertise</a:t>
            </a:r>
            <a:endParaRPr lang="en-GB" sz="2200" dirty="0">
              <a:solidFill>
                <a:prstClr val="white">
                  <a:lumMod val="75000"/>
                </a:prstClr>
              </a:solidFill>
            </a:endParaRPr>
          </a:p>
        </p:txBody>
      </p:sp>
      <p:sp>
        <p:nvSpPr>
          <p:cNvPr id="27" name="TextBox 26"/>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prstClr val="white">
                    <a:lumMod val="75000"/>
                  </a:prstClr>
                </a:solidFill>
              </a:rPr>
              <a:t>Sponsorship</a:t>
            </a:r>
            <a:endParaRPr lang="en-GB" sz="2200" dirty="0">
              <a:solidFill>
                <a:prstClr val="white">
                  <a:lumMod val="75000"/>
                </a:prstClr>
              </a:solidFill>
            </a:endParaRPr>
          </a:p>
        </p:txBody>
      </p:sp>
      <p:sp>
        <p:nvSpPr>
          <p:cNvPr id="28" name="TextBox 27"/>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prstClr val="white">
                    <a:lumMod val="75000"/>
                  </a:prstClr>
                </a:solidFill>
              </a:rPr>
              <a:t>Thought leadership</a:t>
            </a:r>
            <a:endParaRPr lang="en-GB" sz="2200" dirty="0">
              <a:solidFill>
                <a:prstClr val="white">
                  <a:lumMod val="75000"/>
                </a:prstClr>
              </a:solidFill>
            </a:endParaRPr>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22991596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smtClean="0">
                <a:solidFill>
                  <a:prstClr val="white"/>
                </a:solidFill>
              </a:rPr>
              <a:pPr/>
              <a:t>30 October 2013</a:t>
            </a:fld>
            <a:endParaRPr lang="en-GB" dirty="0">
              <a:solidFill>
                <a:prstClr val="white"/>
              </a:solidFill>
            </a:endParaRPr>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6496" y="1556792"/>
            <a:ext cx="8982471" cy="464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30 October 2013</a:t>
            </a:fld>
            <a:endParaRPr lang="en-GB" dirty="0">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Tree>
    <p:extLst>
      <p:ext uri="{BB962C8B-B14F-4D97-AF65-F5344CB8AC3E}">
        <p14:creationId xmlns:p14="http://schemas.microsoft.com/office/powerpoint/2010/main" val="173654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30 October 2013</a:t>
            </a:fld>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solidFill>
                  <a:srgbClr val="3F4548"/>
                </a:solidFill>
              </a:rPr>
              <a:pPr/>
              <a:t>30 October 2013</a:t>
            </a:fld>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solidFill>
                  <a:srgbClr val="3F4548"/>
                </a:solidFill>
              </a:rPr>
              <a:pPr/>
              <a:t>30 October 2013</a:t>
            </a:fld>
            <a:endParaRPr lang="en-GB" dirty="0">
              <a:solidFill>
                <a:srgbClr val="3F4548"/>
              </a:solidFill>
            </a:endParaRPr>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solidFill>
                  <a:srgbClr val="3F4548"/>
                </a:solidFill>
              </a:rPr>
              <a:pPr/>
              <a:t>30 October 2013</a:t>
            </a:fld>
            <a:endParaRPr lang="en-GB" dirty="0">
              <a:solidFill>
                <a:srgbClr val="3F4548"/>
              </a:solidFill>
            </a:endParaRPr>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solidFill>
                  <a:srgbClr val="3F4548"/>
                </a:solidFill>
              </a:rPr>
              <a:pPr/>
              <a:t>30 October 2013</a:t>
            </a:fld>
            <a:endParaRPr lang="en-GB" dirty="0">
              <a:solidFill>
                <a:srgbClr val="3F4548"/>
              </a:solidFill>
            </a:endParaRPr>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solidFill>
                  <a:srgbClr val="3F4548"/>
                </a:solidFill>
              </a:rPr>
              <a:pPr/>
              <a:t>30 October 2013</a:t>
            </a:fld>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33422270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dirty="0" smtClean="0"/>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fld id="{E55E8865-9CB5-4569-9D00-F0979EDB96F2}" type="datetime4">
              <a:rPr lang="en-GB">
                <a:solidFill>
                  <a:srgbClr val="3F4548"/>
                </a:solidFill>
              </a:rPr>
              <a:pPr/>
              <a:t>30 October 2013</a:t>
            </a:fld>
            <a:endParaRPr lang="en-GB" dirty="0">
              <a:solidFill>
                <a:srgbClr val="3F4548"/>
              </a:solidFill>
            </a:endParaRPr>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30 October 2013</a:t>
            </a:fld>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30 October 2013</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30 October 2013</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334222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dirty="0" smtClean="0"/>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fld id="{E55E8865-9CB5-4569-9D00-F0979EDB96F2}" type="datetime4">
              <a:rPr lang="en-GB"/>
              <a:pPr/>
              <a:t>30 October 2013</a:t>
            </a:fld>
            <a:endParaRPr lang="en-GB" dirty="0"/>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 SignPost">
    <p:spTree>
      <p:nvGrpSpPr>
        <p:cNvPr id="1" name=""/>
        <p:cNvGrpSpPr/>
        <p:nvPr/>
      </p:nvGrpSpPr>
      <p:grpSpPr>
        <a:xfrm>
          <a:off x="0" y="0"/>
          <a:ext cx="0" cy="0"/>
          <a:chOff x="0" y="0"/>
          <a:chExt cx="0" cy="0"/>
        </a:xfrm>
      </p:grpSpPr>
      <p:pic>
        <p:nvPicPr>
          <p:cNvPr id="4" name="Picture 22" descr="pp templat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8" y="0"/>
            <a:ext cx="9329737" cy="48625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1"/>
          <p:cNvSpPr txBox="1">
            <a:spLocks noChangeArrowheads="1"/>
          </p:cNvSpPr>
          <p:nvPr/>
        </p:nvSpPr>
        <p:spPr bwMode="gray">
          <a:xfrm>
            <a:off x="762000" y="6019800"/>
            <a:ext cx="4049713" cy="273050"/>
          </a:xfrm>
          <a:prstGeom prst="rect">
            <a:avLst/>
          </a:prstGeom>
          <a:noFill/>
          <a:ln>
            <a:noFill/>
          </a:ln>
          <a:effectLst/>
          <a:extLst/>
        </p:spPr>
        <p:txBody>
          <a:bodyPr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sz="900" dirty="0">
                <a:solidFill>
                  <a:srgbClr val="5F6062"/>
                </a:solidFill>
                <a:cs typeface="+mn-cs"/>
              </a:rPr>
              <a:t>The views expressed in this presentation are those of the presenter, </a:t>
            </a:r>
            <a:br>
              <a:rPr lang="en-GB" sz="900" dirty="0">
                <a:solidFill>
                  <a:srgbClr val="5F6062"/>
                </a:solidFill>
                <a:cs typeface="+mn-cs"/>
              </a:rPr>
            </a:br>
            <a:r>
              <a:rPr lang="en-GB" sz="900" dirty="0">
                <a:solidFill>
                  <a:srgbClr val="5F6062"/>
                </a:solidFill>
                <a:cs typeface="+mn-cs"/>
              </a:rPr>
              <a:t>not necessarily those of the IASB or IFRS Foundation.</a:t>
            </a:r>
          </a:p>
        </p:txBody>
      </p:sp>
      <p:sp>
        <p:nvSpPr>
          <p:cNvPr id="7" name="Text Box 20"/>
          <p:cNvSpPr txBox="1">
            <a:spLocks noChangeArrowheads="1"/>
          </p:cNvSpPr>
          <p:nvPr/>
        </p:nvSpPr>
        <p:spPr bwMode="gray">
          <a:xfrm>
            <a:off x="738188" y="914400"/>
            <a:ext cx="6426200"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dirty="0">
                <a:solidFill>
                  <a:srgbClr val="FFFFFF"/>
                </a:solidFill>
                <a:ea typeface="ＭＳ Ｐゴシック" charset="-128"/>
                <a:cs typeface="+mn-cs"/>
              </a:rPr>
              <a:t>International Financial Reporting Standards</a:t>
            </a:r>
          </a:p>
        </p:txBody>
      </p:sp>
      <p:pic>
        <p:nvPicPr>
          <p:cNvPr id="8" name="Picture 17"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5973763"/>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771900" y="1914525"/>
            <a:ext cx="5467350" cy="1951038"/>
          </a:xfrm>
        </p:spPr>
        <p:txBody>
          <a:bodyPr/>
          <a:lstStyle>
            <a:lvl1pPr algn="r">
              <a:defRPr sz="3800" b="0">
                <a:solidFill>
                  <a:schemeClr val="bg1"/>
                </a:solidFill>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3771900" y="3962400"/>
            <a:ext cx="5467350" cy="528638"/>
          </a:xfrm>
        </p:spPr>
        <p:txBody>
          <a:bodyPr/>
          <a:lstStyle>
            <a:lvl1pPr marL="0" indent="0" algn="r">
              <a:lnSpc>
                <a:spcPct val="90000"/>
              </a:lnSpc>
              <a:buFontTx/>
              <a:buNone/>
              <a:defRPr sz="1500">
                <a:solidFill>
                  <a:schemeClr val="bg1"/>
                </a:solidFill>
              </a:defRPr>
            </a:lvl1pPr>
          </a:lstStyle>
          <a:p>
            <a:pPr lvl="0"/>
            <a:r>
              <a:rPr lang="en-US" noProof="0" smtClean="0"/>
              <a:t>Click to edit Master subtitle style</a:t>
            </a:r>
            <a:endParaRPr lang="en-GB" noProof="0" smtClean="0"/>
          </a:p>
        </p:txBody>
      </p:sp>
      <p:sp>
        <p:nvSpPr>
          <p:cNvPr id="9" name="Rectangle 4"/>
          <p:cNvSpPr>
            <a:spLocks noGrp="1" noChangeArrowheads="1"/>
          </p:cNvSpPr>
          <p:nvPr>
            <p:ph type="dt" sz="half" idx="10"/>
          </p:nvPr>
        </p:nvSpPr>
        <p:spPr bwMode="gray">
          <a:xfrm>
            <a:off x="760413" y="371475"/>
            <a:ext cx="1289050"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a:defRPr/>
            </a:pPr>
            <a:endParaRPr lang="en-GB" dirty="0"/>
          </a:p>
        </p:txBody>
      </p:sp>
      <p:sp>
        <p:nvSpPr>
          <p:cNvPr id="12" name="Rectangle 5"/>
          <p:cNvSpPr>
            <a:spLocks noGrp="1" noChangeArrowheads="1"/>
          </p:cNvSpPr>
          <p:nvPr>
            <p:ph type="ftr" sz="quarter" idx="11"/>
          </p:nvPr>
        </p:nvSpPr>
        <p:spPr>
          <a:xfrm>
            <a:off x="758825" y="6462713"/>
            <a:ext cx="6118225" cy="190500"/>
          </a:xfrm>
          <a:ln/>
        </p:spPr>
        <p:txBody>
          <a:bodyPr/>
          <a:lstStyle>
            <a:lvl1pPr>
              <a:defRPr/>
            </a:lvl1pPr>
          </a:lstStyle>
          <a:p>
            <a:pPr>
              <a:defRPr/>
            </a:pPr>
            <a:r>
              <a:rPr lang="en-GB" dirty="0" smtClean="0">
                <a:solidFill>
                  <a:srgbClr val="5F6062"/>
                </a:solidFill>
              </a:rPr>
              <a:t>© 2013 IFRS Foundation.  30 Cannon Street  |  London EC4M 6XH  |  UK.  www.ifrs.org</a:t>
            </a:r>
            <a:endParaRPr lang="en-GB" dirty="0">
              <a:solidFill>
                <a:srgbClr val="5F6062"/>
              </a:solidFill>
            </a:endParaRPr>
          </a:p>
        </p:txBody>
      </p:sp>
    </p:spTree>
    <p:extLst>
      <p:ext uri="{BB962C8B-B14F-4D97-AF65-F5344CB8AC3E}">
        <p14:creationId xmlns:p14="http://schemas.microsoft.com/office/powerpoint/2010/main" val="30555384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nSpc>
                <a:spcPct val="100000"/>
              </a:lnSpc>
              <a:defRPr/>
            </a:lvl1pPr>
            <a:lvl2pPr>
              <a:spcBef>
                <a:spcPts val="36"/>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solidFill>
                  <a:srgbClr val="5F6062"/>
                </a:solidFill>
              </a:rPr>
              <a:t>© 2013 IFRS Foundation.  30 Cannon Street  |  London EC4M 6XH  |  UK.  www.ifrs.org</a:t>
            </a:r>
            <a:endParaRPr lang="en-GB" dirty="0">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fld id="{EDA62B69-D284-4E23-9676-1FE14B90795F}"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2849076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lnSpc>
                <a:spcPct val="100000"/>
              </a:lnSpc>
              <a:buNone/>
              <a:defRPr b="1">
                <a:solidFill>
                  <a:schemeClr val="bg2"/>
                </a:solidFill>
              </a:defRPr>
            </a:lvl1pPr>
            <a:lvl2pPr marL="266700" indent="-266700">
              <a:lnSpc>
                <a:spcPct val="100000"/>
              </a:lnSpc>
              <a:spcBef>
                <a:spcPts val="936"/>
              </a:spcBef>
              <a:buClr>
                <a:schemeClr val="bg2"/>
              </a:buClr>
              <a:buFont typeface="Arial" pitchFamily="34" charset="0"/>
              <a:buChar char="•"/>
              <a:defRPr sz="2600"/>
            </a:lvl2pPr>
            <a:lvl3pPr marL="619125" indent="-266700">
              <a:defRPr sz="2400"/>
            </a:lvl3pPr>
            <a:lvl4pPr marL="990600" indent="-266700">
              <a:defRPr/>
            </a:lvl4pPr>
            <a:lvl5pPr marL="1352550" indent="-2667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solidFill>
                  <a:srgbClr val="5F6062"/>
                </a:solidFill>
              </a:rPr>
              <a:t>© 2013 IFRS Foundation.  30 Cannon Street  |  London EC4M 6XH  |  UK.  www.ifrs.org</a:t>
            </a:r>
            <a:endParaRPr lang="en-GB" dirty="0">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fld id="{8AC3A3DB-6ADF-47AA-AFE8-6C4D0D78AB36}"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64385286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361950" indent="-361950">
              <a:lnSpc>
                <a:spcPct val="100000"/>
              </a:lnSpc>
              <a:buFont typeface="Wingdings" pitchFamily="2" charset="2"/>
              <a:buChar char="ü"/>
              <a:defRPr/>
            </a:lvl1pPr>
            <a:lvl2pPr marL="895350" indent="-361950">
              <a:spcBef>
                <a:spcPts val="936"/>
              </a:spcBef>
              <a:buClr>
                <a:schemeClr val="bg2"/>
              </a:buClr>
              <a:buFont typeface="Wingdings" pitchFamily="2" charset="2"/>
              <a:buChar char=""/>
              <a:defRPr sz="2400"/>
            </a:lvl2pPr>
            <a:lvl3pPr marL="1352550" indent="-266700">
              <a:defRPr sz="2200"/>
            </a:lvl3pPr>
            <a:lvl4pPr marL="1352550" indent="-266700">
              <a:tabLst/>
              <a:defRPr sz="2200"/>
            </a:lvl4pPr>
            <a:lvl5pPr marL="1352550" indent="-266700">
              <a:tabLst/>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solidFill>
                  <a:srgbClr val="5F6062"/>
                </a:solidFill>
              </a:rPr>
              <a:t>© 2013 IFRS Foundation.  30 Cannon Street  |  London EC4M 6XH  |  UK.  www.ifrs.org</a:t>
            </a:r>
            <a:endParaRPr lang="en-GB" dirty="0">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fld id="{123B8A33-4B8D-4E0D-A0C0-F6961AEF5977}"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8078237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6901035"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30 October 2013</a:t>
            </a:fld>
            <a:endParaRPr lang="en-GB" dirty="0"/>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8" y="493473"/>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grpSp>
        <p:nvGrpSpPr>
          <p:cNvPr id="5" name="Group 4"/>
          <p:cNvGrpSpPr/>
          <p:nvPr userDrawn="1"/>
        </p:nvGrpSpPr>
        <p:grpSpPr>
          <a:xfrm>
            <a:off x="7905328" y="1357569"/>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4"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5F6062"/>
              </a:solidFill>
              <a:ea typeface="ＭＳ Ｐゴシック" charset="-128"/>
              <a:cs typeface="+mn-cs"/>
            </a:endParaRPr>
          </a:p>
        </p:txBody>
      </p:sp>
      <p:sp>
        <p:nvSpPr>
          <p:cNvPr id="5"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dirty="0">
              <a:solidFill>
                <a:srgbClr val="5F6062"/>
              </a:solidFill>
              <a:ea typeface="ＭＳ Ｐゴシック" charset="-128"/>
              <a:cs typeface="+mn-cs"/>
            </a:endParaRPr>
          </a:p>
        </p:txBody>
      </p:sp>
      <p:pic>
        <p:nvPicPr>
          <p:cNvPr id="6" name="Picture 11" descr="11275 PPT divider_150_rgb_G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775" y="0"/>
            <a:ext cx="9182100"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gray">
          <a:xfrm>
            <a:off x="738188" y="952500"/>
            <a:ext cx="6426200"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dirty="0">
                <a:solidFill>
                  <a:srgbClr val="FFFFFF"/>
                </a:solidFill>
                <a:ea typeface="ＭＳ Ｐゴシック" charset="-128"/>
                <a:cs typeface="+mn-cs"/>
              </a:rPr>
              <a:t>International Financial Reporting Standards</a:t>
            </a:r>
          </a:p>
        </p:txBody>
      </p:sp>
      <p:sp>
        <p:nvSpPr>
          <p:cNvPr id="8" name="Text Box 9"/>
          <p:cNvSpPr txBox="1">
            <a:spLocks noChangeArrowheads="1"/>
          </p:cNvSpPr>
          <p:nvPr/>
        </p:nvSpPr>
        <p:spPr bwMode="gray">
          <a:xfrm>
            <a:off x="758825" y="5883275"/>
            <a:ext cx="4049713" cy="304800"/>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000" dirty="0">
                <a:solidFill>
                  <a:srgbClr val="5F6062"/>
                </a:solidFill>
                <a:ea typeface="ＭＳ Ｐゴシック" charset="-128"/>
                <a:cs typeface="+mn-cs"/>
              </a:rPr>
              <a:t>The views expressed in this presentation are those of the presenter, </a:t>
            </a:r>
            <a:br>
              <a:rPr lang="en-GB" sz="1000" dirty="0">
                <a:solidFill>
                  <a:srgbClr val="5F6062"/>
                </a:solidFill>
                <a:ea typeface="ＭＳ Ｐゴシック" charset="-128"/>
                <a:cs typeface="+mn-cs"/>
              </a:rPr>
            </a:br>
            <a:r>
              <a:rPr lang="en-GB" sz="1000" dirty="0">
                <a:solidFill>
                  <a:srgbClr val="5F6062"/>
                </a:solidFill>
                <a:ea typeface="ＭＳ Ｐゴシック" charset="-128"/>
                <a:cs typeface="+mn-cs"/>
              </a:rPr>
              <a:t>not necessarily those of the IASB or IFRS Foundation</a:t>
            </a:r>
          </a:p>
        </p:txBody>
      </p:sp>
      <p:pic>
        <p:nvPicPr>
          <p:cNvPr id="9" name="Picture 13"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5973763"/>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a:spLocks noGrp="1" noChangeArrowheads="1"/>
          </p:cNvSpPr>
          <p:nvPr>
            <p:ph type="ctrTitle"/>
          </p:nvPr>
        </p:nvSpPr>
        <p:spPr>
          <a:xfrm>
            <a:off x="3771900" y="1914525"/>
            <a:ext cx="5467350" cy="1951038"/>
          </a:xfrm>
        </p:spPr>
        <p:txBody>
          <a:bodyPr/>
          <a:lstStyle>
            <a:lvl1pPr algn="r">
              <a:defRPr sz="3800" b="0">
                <a:solidFill>
                  <a:schemeClr val="bg1"/>
                </a:solidFill>
              </a:defRPr>
            </a:lvl1pPr>
          </a:lstStyle>
          <a:p>
            <a:pPr lvl="0"/>
            <a:r>
              <a:rPr lang="en-US" noProof="0" smtClean="0"/>
              <a:t>Click to edit Master title style</a:t>
            </a:r>
            <a:endParaRPr lang="en-GB" noProof="0" smtClean="0"/>
          </a:p>
        </p:txBody>
      </p:sp>
      <p:sp>
        <p:nvSpPr>
          <p:cNvPr id="14" name="Rectangle 3"/>
          <p:cNvSpPr>
            <a:spLocks noGrp="1" noChangeArrowheads="1"/>
          </p:cNvSpPr>
          <p:nvPr>
            <p:ph type="subTitle" idx="1"/>
          </p:nvPr>
        </p:nvSpPr>
        <p:spPr>
          <a:xfrm>
            <a:off x="3771900" y="3962400"/>
            <a:ext cx="5467350" cy="528638"/>
          </a:xfrm>
        </p:spPr>
        <p:txBody>
          <a:bodyPr/>
          <a:lstStyle>
            <a:lvl1pPr marL="0" indent="0" algn="r">
              <a:lnSpc>
                <a:spcPct val="90000"/>
              </a:lnSpc>
              <a:buFontTx/>
              <a:buNone/>
              <a:defRPr sz="1500">
                <a:solidFill>
                  <a:schemeClr val="bg1"/>
                </a:solidFill>
              </a:defRPr>
            </a:lvl1pPr>
          </a:lstStyle>
          <a:p>
            <a:pPr lvl="0"/>
            <a:r>
              <a:rPr lang="en-US" noProof="0" smtClean="0"/>
              <a:t>Click to edit Master subtitle style</a:t>
            </a:r>
            <a:endParaRPr lang="en-GB" noProof="0" smtClean="0"/>
          </a:p>
        </p:txBody>
      </p:sp>
      <p:sp>
        <p:nvSpPr>
          <p:cNvPr id="10" name="Rectangle 9"/>
          <p:cNvSpPr>
            <a:spLocks noGrp="1" noChangeArrowheads="1"/>
          </p:cNvSpPr>
          <p:nvPr>
            <p:ph type="ftr" sz="quarter" idx="10"/>
          </p:nvPr>
        </p:nvSpPr>
        <p:spPr>
          <a:xfrm>
            <a:off x="758825" y="6462713"/>
            <a:ext cx="6118225" cy="192087"/>
          </a:xfrm>
        </p:spPr>
        <p:txBody>
          <a:bodyPr/>
          <a:lstStyle>
            <a:lvl1pPr>
              <a:defRPr sz="700"/>
            </a:lvl1pPr>
          </a:lstStyle>
          <a:p>
            <a:pPr>
              <a:defRPr/>
            </a:pPr>
            <a:r>
              <a:rPr lang="en-GB" dirty="0" smtClean="0">
                <a:solidFill>
                  <a:srgbClr val="5F6062"/>
                </a:solidFill>
              </a:rPr>
              <a:t>© 2013 IFRS Foundation.  30 Cannon Street  |  London EC4M 6XH  |  UK.  www.ifrs.org</a:t>
            </a:r>
            <a:endParaRPr lang="en-GB" dirty="0">
              <a:solidFill>
                <a:srgbClr val="5F6062"/>
              </a:solidFill>
            </a:endParaRPr>
          </a:p>
        </p:txBody>
      </p:sp>
      <p:sp>
        <p:nvSpPr>
          <p:cNvPr id="11" name="Rectangle 4"/>
          <p:cNvSpPr>
            <a:spLocks noGrp="1" noChangeArrowheads="1"/>
          </p:cNvSpPr>
          <p:nvPr>
            <p:ph type="dt" sz="half" idx="11"/>
          </p:nvPr>
        </p:nvSpPr>
        <p:spPr bwMode="gray">
          <a:xfrm>
            <a:off x="760413" y="371475"/>
            <a:ext cx="1289050"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a:defRPr/>
            </a:pPr>
            <a:endParaRPr lang="en-GB" dirty="0"/>
          </a:p>
        </p:txBody>
      </p:sp>
    </p:spTree>
    <p:extLst>
      <p:ext uri="{BB962C8B-B14F-4D97-AF65-F5344CB8AC3E}">
        <p14:creationId xmlns:p14="http://schemas.microsoft.com/office/powerpoint/2010/main" val="1614746695"/>
      </p:ext>
    </p:extLst>
  </p:cSld>
  <p:clrMapOvr>
    <a:overrideClrMapping bg1="lt1" tx1="dk1" bg2="lt2" tx2="dk2" accent1="accent1" accent2="accent2" accent3="accent3" accent4="accent4" accent5="accent5" accent6="accent6" hlink="hlink" folHlink="folHlink"/>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6536" y="1340768"/>
            <a:ext cx="4095502" cy="639762"/>
          </a:xfrm>
        </p:spPr>
        <p:txBody>
          <a:bodyPr anchor="b"/>
          <a:lstStyle>
            <a:lvl1pPr marL="0" indent="0">
              <a:buNone/>
              <a:defRPr sz="2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6536" y="2132856"/>
            <a:ext cx="4095502" cy="3951288"/>
          </a:xfr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375" y="1340768"/>
            <a:ext cx="4241105" cy="639762"/>
          </a:xfrm>
        </p:spPr>
        <p:txBody>
          <a:bodyPr anchor="b"/>
          <a:lstStyle>
            <a:lvl1pPr marL="0" indent="0">
              <a:buNone/>
              <a:defRPr lang="en-US" sz="2600" b="1"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32856"/>
            <a:ext cx="4241105" cy="3951288"/>
          </a:xfr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itle 1"/>
          <p:cNvSpPr>
            <a:spLocks noGrp="1"/>
          </p:cNvSpPr>
          <p:nvPr>
            <p:ph type="title"/>
          </p:nvPr>
        </p:nvSpPr>
        <p:spPr>
          <a:xfrm>
            <a:off x="755650" y="182563"/>
            <a:ext cx="7337425" cy="792162"/>
          </a:xfrm>
        </p:spPr>
        <p:txBody>
          <a:bodyPr/>
          <a:lstStyle/>
          <a:p>
            <a:r>
              <a:rPr lang="en-US" smtClean="0"/>
              <a:t>Click to edit Master title style</a:t>
            </a:r>
            <a:endParaRPr lang="en-GB" dirty="0"/>
          </a:p>
        </p:txBody>
      </p:sp>
      <p:sp>
        <p:nvSpPr>
          <p:cNvPr id="7" name="Rectangle 5"/>
          <p:cNvSpPr>
            <a:spLocks noGrp="1" noChangeArrowheads="1"/>
          </p:cNvSpPr>
          <p:nvPr>
            <p:ph type="ftr" sz="quarter" idx="10"/>
          </p:nvPr>
        </p:nvSpPr>
        <p:spPr>
          <a:ln/>
        </p:spPr>
        <p:txBody>
          <a:bodyPr/>
          <a:lstStyle>
            <a:lvl1pPr>
              <a:defRPr/>
            </a:lvl1pPr>
          </a:lstStyle>
          <a:p>
            <a:pPr>
              <a:defRPr/>
            </a:pPr>
            <a:r>
              <a:rPr lang="en-GB" dirty="0" smtClean="0">
                <a:solidFill>
                  <a:srgbClr val="5F6062"/>
                </a:solidFill>
              </a:rPr>
              <a:t>© 2013 IFRS Foundation.  30 Cannon Street  |  London EC4M 6XH  |  UK.  www.ifrs.org</a:t>
            </a:r>
            <a:endParaRPr lang="en-GB" dirty="0">
              <a:solidFill>
                <a:srgbClr val="5F6062"/>
              </a:solidFill>
            </a:endParaRPr>
          </a:p>
        </p:txBody>
      </p:sp>
      <p:sp>
        <p:nvSpPr>
          <p:cNvPr id="8" name="Rectangle 6"/>
          <p:cNvSpPr>
            <a:spLocks noGrp="1" noChangeArrowheads="1"/>
          </p:cNvSpPr>
          <p:nvPr>
            <p:ph type="sldNum" sz="quarter" idx="11"/>
          </p:nvPr>
        </p:nvSpPr>
        <p:spPr>
          <a:ln/>
        </p:spPr>
        <p:txBody>
          <a:bodyPr/>
          <a:lstStyle>
            <a:lvl1pPr>
              <a:defRPr/>
            </a:lvl1pPr>
          </a:lstStyle>
          <a:p>
            <a:fld id="{E530BBB8-8FD7-44EE-BDE3-46D3446267A5}"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275574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5F6062"/>
              </a:solidFill>
              <a:ea typeface="ＭＳ Ｐゴシック" charset="-128"/>
              <a:cs typeface="+mn-cs"/>
            </a:endParaRPr>
          </a:p>
        </p:txBody>
      </p:sp>
      <p:sp>
        <p:nvSpPr>
          <p:cNvPr id="6"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dirty="0">
              <a:solidFill>
                <a:srgbClr val="5F6062"/>
              </a:solidFill>
              <a:ea typeface="ＭＳ Ｐゴシック" charset="-128"/>
              <a:cs typeface="+mn-cs"/>
            </a:endParaRPr>
          </a:p>
        </p:txBody>
      </p:sp>
      <p:pic>
        <p:nvPicPr>
          <p:cNvPr id="7" name="Picture 9"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73763"/>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8825" y="1438275"/>
            <a:ext cx="4050159" cy="4870450"/>
          </a:xfr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187663" y="1438275"/>
            <a:ext cx="4050000" cy="4870450"/>
          </a:xfr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Footer Placeholder 4"/>
          <p:cNvSpPr>
            <a:spLocks noGrp="1"/>
          </p:cNvSpPr>
          <p:nvPr>
            <p:ph type="ftr" sz="quarter" idx="10"/>
          </p:nvPr>
        </p:nvSpPr>
        <p:spPr/>
        <p:txBody>
          <a:bodyPr/>
          <a:lstStyle>
            <a:lvl1pPr>
              <a:defRPr/>
            </a:lvl1pPr>
          </a:lstStyle>
          <a:p>
            <a:pPr>
              <a:defRPr/>
            </a:pPr>
            <a:r>
              <a:rPr lang="en-GB" dirty="0" smtClean="0">
                <a:solidFill>
                  <a:srgbClr val="5F6062"/>
                </a:solidFill>
              </a:rPr>
              <a:t>© 2013 IFRS Foundation.  30 Cannon Street  |  London EC4M 6XH  |  UK.  www.ifrs.org</a:t>
            </a:r>
            <a:endParaRPr lang="en-GB" dirty="0">
              <a:solidFill>
                <a:srgbClr val="5F6062"/>
              </a:solidFill>
            </a:endParaRPr>
          </a:p>
        </p:txBody>
      </p:sp>
      <p:sp>
        <p:nvSpPr>
          <p:cNvPr id="9" name="Slide Number Placeholder 5"/>
          <p:cNvSpPr>
            <a:spLocks noGrp="1"/>
          </p:cNvSpPr>
          <p:nvPr>
            <p:ph type="sldNum" sz="quarter" idx="11"/>
          </p:nvPr>
        </p:nvSpPr>
        <p:spPr/>
        <p:txBody>
          <a:bodyPr/>
          <a:lstStyle>
            <a:lvl1pPr>
              <a:defRPr/>
            </a:lvl1pPr>
          </a:lstStyle>
          <a:p>
            <a:fld id="{4E7C498C-C484-45C7-BC7E-3DA783BE6719}"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438901177"/>
      </p:ext>
    </p:extLst>
  </p:cSld>
  <p:clrMapOvr>
    <a:overrideClrMapping bg1="lt1" tx1="dk1" bg2="lt2" tx2="dk2" accent1="accent1" accent2="accent2" accent3="accent3" accent4="accent4" accent5="accent5" accent6="accent6" hlink="hlink" folHlink="folHlink"/>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758825" y="1438275"/>
            <a:ext cx="3978151" cy="4870450"/>
          </a:xfrm>
        </p:spPr>
        <p:txBody>
          <a:bodyPr/>
          <a:lstStyle>
            <a:lvl1pPr marL="0" indent="0">
              <a:lnSpc>
                <a:spcPct val="100000"/>
              </a:lnSpc>
              <a:buNone/>
              <a:defRPr sz="2600"/>
            </a:lvl1pPr>
            <a:lvl2pPr marL="342900" indent="-342900">
              <a:spcBef>
                <a:spcPts val="36"/>
              </a:spcBef>
              <a:buClr>
                <a:schemeClr val="bg2"/>
              </a:buClr>
              <a:buFont typeface="Arial" pitchFamily="34" charset="0"/>
              <a:buChar char="•"/>
              <a:defRPr sz="2400"/>
            </a:lvl2pPr>
            <a:lvl3pPr marL="619125" indent="-266700">
              <a:defRPr sz="2200"/>
            </a:lvl3pPr>
            <a:lvl4pPr marL="990600" indent="-266700">
              <a:defRPr sz="2200"/>
            </a:lvl4pPr>
            <a:lvl5pPr marL="990600" indent="-266700">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2"/>
          </p:nvPr>
        </p:nvSpPr>
        <p:spPr>
          <a:xfrm>
            <a:off x="4737100" y="1412875"/>
            <a:ext cx="4537075" cy="4895850"/>
          </a:xfrm>
        </p:spPr>
        <p:txBody>
          <a:bodyPr/>
          <a:lstStyle/>
          <a:p>
            <a:pPr lvl="0"/>
            <a:r>
              <a:rPr lang="en-US" noProof="0" dirty="0" smtClean="0"/>
              <a:t>Click icon to add picture</a:t>
            </a:r>
            <a:endParaRPr lang="en-GB" noProof="0" dirty="0"/>
          </a:p>
        </p:txBody>
      </p:sp>
      <p:sp>
        <p:nvSpPr>
          <p:cNvPr id="5" name="Rectangle 5"/>
          <p:cNvSpPr>
            <a:spLocks noGrp="1" noChangeArrowheads="1"/>
          </p:cNvSpPr>
          <p:nvPr>
            <p:ph type="ftr" sz="quarter" idx="13"/>
          </p:nvPr>
        </p:nvSpPr>
        <p:spPr>
          <a:ln/>
        </p:spPr>
        <p:txBody>
          <a:bodyPr/>
          <a:lstStyle>
            <a:lvl1pPr>
              <a:defRPr/>
            </a:lvl1pPr>
          </a:lstStyle>
          <a:p>
            <a:pPr>
              <a:defRPr/>
            </a:pPr>
            <a:r>
              <a:rPr lang="en-GB" dirty="0" smtClean="0">
                <a:solidFill>
                  <a:srgbClr val="5F6062"/>
                </a:solidFill>
              </a:rPr>
              <a:t>© 2013 IFRS Foundation.  30 Cannon Street  |  London EC4M 6XH  |  UK.  www.ifrs.org</a:t>
            </a:r>
            <a:endParaRPr lang="en-GB" dirty="0">
              <a:solidFill>
                <a:srgbClr val="5F6062"/>
              </a:solidFill>
            </a:endParaRPr>
          </a:p>
        </p:txBody>
      </p:sp>
      <p:sp>
        <p:nvSpPr>
          <p:cNvPr id="6" name="Rectangle 6"/>
          <p:cNvSpPr>
            <a:spLocks noGrp="1" noChangeArrowheads="1"/>
          </p:cNvSpPr>
          <p:nvPr>
            <p:ph type="sldNum" sz="quarter" idx="14"/>
          </p:nvPr>
        </p:nvSpPr>
        <p:spPr>
          <a:ln/>
        </p:spPr>
        <p:txBody>
          <a:bodyPr/>
          <a:lstStyle>
            <a:lvl1pPr>
              <a:defRPr/>
            </a:lvl1pPr>
          </a:lstStyle>
          <a:p>
            <a:fld id="{E6985D06-945D-40F4-A09D-773022BF605C}"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3554199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dirty="0" smtClean="0">
                <a:solidFill>
                  <a:srgbClr val="5F6062"/>
                </a:solidFill>
              </a:rPr>
              <a:t>© 2013 IFRS Foundation.  30 Cannon Street  |  London EC4M 6XH  |  UK.  www.ifrs.org</a:t>
            </a:r>
            <a:endParaRPr lang="en-GB" dirty="0">
              <a:solidFill>
                <a:srgbClr val="5F6062"/>
              </a:solidFill>
            </a:endParaRPr>
          </a:p>
        </p:txBody>
      </p:sp>
      <p:sp>
        <p:nvSpPr>
          <p:cNvPr id="4" name="Rectangle 6"/>
          <p:cNvSpPr>
            <a:spLocks noGrp="1" noChangeArrowheads="1"/>
          </p:cNvSpPr>
          <p:nvPr>
            <p:ph type="sldNum" sz="quarter" idx="11"/>
          </p:nvPr>
        </p:nvSpPr>
        <p:spPr>
          <a:ln/>
        </p:spPr>
        <p:txBody>
          <a:bodyPr/>
          <a:lstStyle>
            <a:lvl1pPr>
              <a:defRPr/>
            </a:lvl1pPr>
          </a:lstStyle>
          <a:p>
            <a:fld id="{4E0D4674-84A7-4B9E-86D3-6B51B0ED57C5}"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4862786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Chart Placeholder 6"/>
          <p:cNvSpPr>
            <a:spLocks noGrp="1"/>
          </p:cNvSpPr>
          <p:nvPr>
            <p:ph type="chart" sz="quarter" idx="12"/>
          </p:nvPr>
        </p:nvSpPr>
        <p:spPr>
          <a:xfrm>
            <a:off x="1784648" y="1988840"/>
            <a:ext cx="5832648" cy="4176464"/>
          </a:xfrm>
        </p:spPr>
        <p:txBody>
          <a:bodyPr/>
          <a:lstStyle/>
          <a:p>
            <a:pPr lvl="0"/>
            <a:r>
              <a:rPr lang="en-US" noProof="0" dirty="0" smtClean="0"/>
              <a:t>Click icon to add chart</a:t>
            </a:r>
            <a:endParaRPr lang="en-GB" noProof="0" dirty="0"/>
          </a:p>
        </p:txBody>
      </p:sp>
      <p:sp>
        <p:nvSpPr>
          <p:cNvPr id="4" name="Rectangle 5"/>
          <p:cNvSpPr>
            <a:spLocks noGrp="1" noChangeArrowheads="1"/>
          </p:cNvSpPr>
          <p:nvPr>
            <p:ph type="ftr" sz="quarter" idx="13"/>
          </p:nvPr>
        </p:nvSpPr>
        <p:spPr>
          <a:ln/>
        </p:spPr>
        <p:txBody>
          <a:bodyPr/>
          <a:lstStyle>
            <a:lvl1pPr>
              <a:defRPr/>
            </a:lvl1pPr>
          </a:lstStyle>
          <a:p>
            <a:pPr>
              <a:defRPr/>
            </a:pPr>
            <a:r>
              <a:rPr lang="en-GB" dirty="0" smtClean="0">
                <a:solidFill>
                  <a:srgbClr val="5F6062"/>
                </a:solidFill>
              </a:rPr>
              <a:t>© 2013 IFRS Foundation.  30 Cannon Street  |  London EC4M 6XH  |  UK.  www.ifrs.org</a:t>
            </a:r>
            <a:endParaRPr lang="en-GB" dirty="0">
              <a:solidFill>
                <a:srgbClr val="5F6062"/>
              </a:solidFill>
            </a:endParaRPr>
          </a:p>
        </p:txBody>
      </p:sp>
      <p:sp>
        <p:nvSpPr>
          <p:cNvPr id="5" name="Rectangle 6"/>
          <p:cNvSpPr>
            <a:spLocks noGrp="1" noChangeArrowheads="1"/>
          </p:cNvSpPr>
          <p:nvPr>
            <p:ph type="sldNum" sz="quarter" idx="14"/>
          </p:nvPr>
        </p:nvSpPr>
        <p:spPr>
          <a:ln/>
        </p:spPr>
        <p:txBody>
          <a:bodyPr/>
          <a:lstStyle>
            <a:lvl1pPr>
              <a:defRPr/>
            </a:lvl1pPr>
          </a:lstStyle>
          <a:p>
            <a:fld id="{61150156-95D6-49FA-BC35-2D055B922F25}"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82794277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29" y="2133601"/>
            <a:ext cx="8413203"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30 October 2013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6901035"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30 October 2013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8" y="493473"/>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smtClean="0">
                  <a:solidFill>
                    <a:prstClr val="white"/>
                  </a:solidFill>
                </a:rPr>
                <a:t>Partner</a:t>
              </a:r>
            </a:p>
            <a:p>
              <a:r>
                <a:rPr lang="en-GB" sz="1600" dirty="0" smtClean="0">
                  <a:solidFill>
                    <a:prstClr val="white"/>
                  </a:solidFill>
                </a:rPr>
                <a:t>Logo</a:t>
              </a:r>
              <a:endParaRPr lang="en-GB" sz="1600" dirty="0">
                <a:solidFill>
                  <a:prstClr val="white"/>
                </a:solidFill>
              </a:endParaRPr>
            </a:p>
          </p:txBody>
        </p:sp>
      </p:grpSp>
      <p:grpSp>
        <p:nvGrpSpPr>
          <p:cNvPr id="5" name="Group 4"/>
          <p:cNvGrpSpPr/>
          <p:nvPr userDrawn="1"/>
        </p:nvGrpSpPr>
        <p:grpSpPr>
          <a:xfrm>
            <a:off x="7905328" y="1357569"/>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smtClean="0">
                  <a:solidFill>
                    <a:prstClr val="white"/>
                  </a:solidFill>
                </a:rPr>
                <a:t>Partner</a:t>
              </a:r>
            </a:p>
            <a:p>
              <a:r>
                <a:rPr lang="en-GB" sz="1600" dirty="0" smtClean="0">
                  <a:solidFill>
                    <a:prstClr val="white"/>
                  </a:solidFill>
                </a:rPr>
                <a:t>Logo</a:t>
              </a:r>
              <a:endParaRPr lang="en-GB" sz="1600" dirty="0">
                <a:solidFill>
                  <a:prstClr val="white"/>
                </a:solidFill>
              </a:endParaRPr>
            </a:p>
          </p:txBody>
        </p:sp>
      </p:grpSp>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4" y="5546036"/>
            <a:ext cx="11214196" cy="959392"/>
            <a:chOff x="-663784" y="5546036"/>
            <a:chExt cx="11214196" cy="959392"/>
          </a:xfrm>
        </p:grpSpPr>
        <p:sp>
          <p:nvSpPr>
            <p:cNvPr id="7" name="TextBox 6"/>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srgbClr val="008452">
                      <a:lumMod val="50000"/>
                    </a:srgbClr>
                  </a:solidFill>
                </a:rPr>
                <a:t>Progress</a:t>
              </a:r>
              <a:endParaRPr lang="en-GB" sz="2200" dirty="0">
                <a:solidFill>
                  <a:srgbClr val="008452">
                    <a:lumMod val="50000"/>
                  </a:srgbClr>
                </a:solidFill>
              </a:endParaRPr>
            </a:p>
          </p:txBody>
        </p:sp>
        <p:sp>
          <p:nvSpPr>
            <p:cNvPr id="8" name="TextBox 7"/>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srgbClr val="008452">
                      <a:lumMod val="50000"/>
                    </a:srgbClr>
                  </a:solidFill>
                </a:rPr>
                <a:t>Community</a:t>
              </a:r>
              <a:endParaRPr lang="en-GB" sz="2200" dirty="0">
                <a:solidFill>
                  <a:srgbClr val="008452">
                    <a:lumMod val="50000"/>
                  </a:srgbClr>
                </a:solidFill>
              </a:endParaRPr>
            </a:p>
          </p:txBody>
        </p:sp>
        <p:sp>
          <p:nvSpPr>
            <p:cNvPr id="9" name="TextBox 8"/>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srgbClr val="008452">
                      <a:lumMod val="50000"/>
                    </a:srgbClr>
                  </a:solidFill>
                </a:rPr>
                <a:t>Sessional Meetings</a:t>
              </a:r>
              <a:endParaRPr lang="en-GB" sz="2200" dirty="0">
                <a:solidFill>
                  <a:srgbClr val="008452">
                    <a:lumMod val="50000"/>
                  </a:srgbClr>
                </a:solidFill>
              </a:endParaRPr>
            </a:p>
          </p:txBody>
        </p:sp>
        <p:sp>
          <p:nvSpPr>
            <p:cNvPr id="11" name="TextBox 10"/>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srgbClr val="008452">
                      <a:lumMod val="50000"/>
                    </a:srgbClr>
                  </a:solidFill>
                </a:rPr>
                <a:t>Education</a:t>
              </a:r>
              <a:endParaRPr lang="en-GB" sz="2200" dirty="0">
                <a:solidFill>
                  <a:srgbClr val="008452">
                    <a:lumMod val="50000"/>
                  </a:srgbClr>
                </a:solidFill>
              </a:endParaRPr>
            </a:p>
          </p:txBody>
        </p:sp>
        <p:sp>
          <p:nvSpPr>
            <p:cNvPr id="12" name="TextBox 11"/>
            <p:cNvSpPr txBox="1"/>
            <p:nvPr userDrawn="1"/>
          </p:nvSpPr>
          <p:spPr>
            <a:xfrm rot="-2700000">
              <a:off x="2587673" y="5797705"/>
              <a:ext cx="2141677" cy="430887"/>
            </a:xfrm>
            <a:prstGeom prst="rect">
              <a:avLst/>
            </a:prstGeom>
            <a:noFill/>
          </p:spPr>
          <p:txBody>
            <a:bodyPr wrap="none" rtlCol="0">
              <a:spAutoFit/>
            </a:bodyPr>
            <a:lstStyle/>
            <a:p>
              <a:r>
                <a:rPr lang="en-GB" sz="2200" dirty="0" smtClean="0">
                  <a:solidFill>
                    <a:srgbClr val="008452">
                      <a:lumMod val="50000"/>
                    </a:srgbClr>
                  </a:solidFill>
                </a:rPr>
                <a:t>Working parties</a:t>
              </a:r>
              <a:endParaRPr lang="en-GB" sz="2200" dirty="0">
                <a:solidFill>
                  <a:srgbClr val="008452">
                    <a:lumMod val="50000"/>
                  </a:srgbClr>
                </a:solidFill>
              </a:endParaRPr>
            </a:p>
          </p:txBody>
        </p:sp>
        <p:sp>
          <p:nvSpPr>
            <p:cNvPr id="13" name="TextBox 12"/>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srgbClr val="008452">
                      <a:lumMod val="50000"/>
                    </a:srgbClr>
                  </a:solidFill>
                </a:rPr>
                <a:t>Volunteering</a:t>
              </a:r>
              <a:endParaRPr lang="en-GB" sz="2200" dirty="0">
                <a:solidFill>
                  <a:srgbClr val="008452">
                    <a:lumMod val="50000"/>
                  </a:srgbClr>
                </a:solidFill>
              </a:endParaRPr>
            </a:p>
          </p:txBody>
        </p:sp>
        <p:sp>
          <p:nvSpPr>
            <p:cNvPr id="14" name="TextBox 13"/>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srgbClr val="008452">
                      <a:lumMod val="50000"/>
                    </a:srgbClr>
                  </a:solidFill>
                </a:rPr>
                <a:t>Research</a:t>
              </a:r>
              <a:endParaRPr lang="en-GB" sz="2200" dirty="0">
                <a:solidFill>
                  <a:srgbClr val="008452">
                    <a:lumMod val="50000"/>
                  </a:srgbClr>
                </a:solidFill>
              </a:endParaRPr>
            </a:p>
          </p:txBody>
        </p:sp>
        <p:sp>
          <p:nvSpPr>
            <p:cNvPr id="15" name="TextBox 14"/>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srgbClr val="008452">
                      <a:lumMod val="50000"/>
                    </a:srgbClr>
                  </a:solidFill>
                </a:rPr>
                <a:t>Shaping the future</a:t>
              </a:r>
              <a:endParaRPr lang="en-GB" sz="2200" dirty="0">
                <a:solidFill>
                  <a:srgbClr val="008452">
                    <a:lumMod val="50000"/>
                  </a:srgbClr>
                </a:solidFill>
              </a:endParaRPr>
            </a:p>
          </p:txBody>
        </p:sp>
        <p:sp>
          <p:nvSpPr>
            <p:cNvPr id="16" name="TextBox 15"/>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srgbClr val="008452">
                      <a:lumMod val="50000"/>
                    </a:srgbClr>
                  </a:solidFill>
                </a:rPr>
                <a:t>Networking</a:t>
              </a:r>
              <a:endParaRPr lang="en-GB" sz="2200" dirty="0">
                <a:solidFill>
                  <a:srgbClr val="008452">
                    <a:lumMod val="50000"/>
                  </a:srgbClr>
                </a:solidFill>
              </a:endParaRPr>
            </a:p>
          </p:txBody>
        </p:sp>
        <p:sp>
          <p:nvSpPr>
            <p:cNvPr id="17" name="TextBox 16"/>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srgbClr val="008452">
                      <a:lumMod val="50000"/>
                    </a:srgbClr>
                  </a:solidFill>
                </a:rPr>
                <a:t>Professional support</a:t>
              </a:r>
              <a:endParaRPr lang="en-GB" sz="2200" dirty="0">
                <a:solidFill>
                  <a:srgbClr val="008452">
                    <a:lumMod val="50000"/>
                  </a:srgbClr>
                </a:solidFill>
              </a:endParaRPr>
            </a:p>
          </p:txBody>
        </p:sp>
        <p:sp>
          <p:nvSpPr>
            <p:cNvPr id="18" name="TextBox 17"/>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srgbClr val="008452">
                      <a:lumMod val="50000"/>
                    </a:srgbClr>
                  </a:solidFill>
                </a:rPr>
                <a:t>Enterprise and risk</a:t>
              </a:r>
              <a:endParaRPr lang="en-GB" sz="2200" dirty="0">
                <a:solidFill>
                  <a:srgbClr val="008452">
                    <a:lumMod val="50000"/>
                  </a:srgbClr>
                </a:solidFill>
              </a:endParaRPr>
            </a:p>
          </p:txBody>
        </p:sp>
        <p:sp>
          <p:nvSpPr>
            <p:cNvPr id="19" name="TextBox 18"/>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srgbClr val="008452">
                      <a:lumMod val="50000"/>
                    </a:srgbClr>
                  </a:solidFill>
                </a:rPr>
                <a:t>Learned society</a:t>
              </a:r>
              <a:endParaRPr lang="en-GB" sz="2200" dirty="0">
                <a:solidFill>
                  <a:srgbClr val="008452">
                    <a:lumMod val="50000"/>
                  </a:srgbClr>
                </a:solidFill>
              </a:endParaRPr>
            </a:p>
          </p:txBody>
        </p:sp>
        <p:sp>
          <p:nvSpPr>
            <p:cNvPr id="20" name="TextBox 19"/>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srgbClr val="008452">
                      <a:lumMod val="50000"/>
                    </a:srgbClr>
                  </a:solidFill>
                </a:rPr>
                <a:t>Opportunity</a:t>
              </a:r>
              <a:endParaRPr lang="en-GB" sz="2200" dirty="0">
                <a:solidFill>
                  <a:srgbClr val="008452">
                    <a:lumMod val="50000"/>
                  </a:srgbClr>
                </a:solidFill>
              </a:endParaRPr>
            </a:p>
          </p:txBody>
        </p:sp>
        <p:sp>
          <p:nvSpPr>
            <p:cNvPr id="21" name="TextBox 20"/>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srgbClr val="008452">
                      <a:lumMod val="50000"/>
                    </a:srgbClr>
                  </a:solidFill>
                </a:rPr>
                <a:t>International profile</a:t>
              </a:r>
              <a:endParaRPr lang="en-GB" sz="2200" dirty="0">
                <a:solidFill>
                  <a:srgbClr val="008452">
                    <a:lumMod val="50000"/>
                  </a:srgbClr>
                </a:solidFill>
              </a:endParaRPr>
            </a:p>
          </p:txBody>
        </p:sp>
        <p:sp>
          <p:nvSpPr>
            <p:cNvPr id="22" name="TextBox 21"/>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srgbClr val="008452">
                      <a:lumMod val="50000"/>
                    </a:srgbClr>
                  </a:solidFill>
                </a:rPr>
                <a:t>Journals</a:t>
              </a:r>
              <a:endParaRPr lang="en-GB" sz="2200" dirty="0">
                <a:solidFill>
                  <a:srgbClr val="008452">
                    <a:lumMod val="50000"/>
                  </a:srgbClr>
                </a:solidFill>
              </a:endParaRPr>
            </a:p>
          </p:txBody>
        </p:sp>
        <p:sp>
          <p:nvSpPr>
            <p:cNvPr id="23" name="TextBox 22"/>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srgbClr val="008452">
                      <a:lumMod val="50000"/>
                    </a:srgbClr>
                  </a:solidFill>
                </a:rPr>
                <a:t>Supporting</a:t>
              </a:r>
              <a:endParaRPr lang="en-GB" sz="2200" dirty="0">
                <a:solidFill>
                  <a:srgbClr val="008452">
                    <a:lumMod val="50000"/>
                  </a:srgbClr>
                </a:solidFill>
              </a:endParaRPr>
            </a:p>
          </p:txBody>
        </p:sp>
        <p:sp>
          <p:nvSpPr>
            <p:cNvPr id="24" name="TextBox 23"/>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srgbClr val="008452">
                      <a:lumMod val="50000"/>
                    </a:srgbClr>
                  </a:solidFill>
                </a:rPr>
                <a:t>Expertise</a:t>
              </a:r>
              <a:endParaRPr lang="en-GB" sz="2200" dirty="0">
                <a:solidFill>
                  <a:srgbClr val="008452">
                    <a:lumMod val="50000"/>
                  </a:srgbClr>
                </a:solidFill>
              </a:endParaRPr>
            </a:p>
          </p:txBody>
        </p:sp>
        <p:sp>
          <p:nvSpPr>
            <p:cNvPr id="25" name="TextBox 24"/>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srgbClr val="008452">
                      <a:lumMod val="50000"/>
                    </a:srgbClr>
                  </a:solidFill>
                </a:rPr>
                <a:t>Sponsorship</a:t>
              </a:r>
              <a:endParaRPr lang="en-GB" sz="2200" dirty="0">
                <a:solidFill>
                  <a:srgbClr val="008452">
                    <a:lumMod val="50000"/>
                  </a:srgbClr>
                </a:solidFill>
              </a:endParaRPr>
            </a:p>
          </p:txBody>
        </p:sp>
        <p:sp>
          <p:nvSpPr>
            <p:cNvPr id="26" name="TextBox 25"/>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srgbClr val="008452">
                      <a:lumMod val="50000"/>
                    </a:srgbClr>
                  </a:solidFill>
                </a:rPr>
                <a:t>Thought leadership</a:t>
              </a:r>
              <a:endParaRPr lang="en-GB" sz="2200" dirty="0">
                <a:solidFill>
                  <a:srgbClr val="008452">
                    <a:lumMod val="50000"/>
                  </a:srgbClr>
                </a:solidFill>
              </a:endParaRPr>
            </a:p>
          </p:txBody>
        </p:sp>
      </p:grpSp>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30 October 2013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prstClr val="white">
                    <a:lumMod val="75000"/>
                  </a:prstClr>
                </a:solidFill>
              </a:rPr>
              <a:t>Progress</a:t>
            </a:r>
            <a:endParaRPr lang="en-GB" sz="2200" dirty="0">
              <a:solidFill>
                <a:prstClr val="white">
                  <a:lumMod val="75000"/>
                </a:prstClr>
              </a:solidFill>
            </a:endParaRPr>
          </a:p>
        </p:txBody>
      </p:sp>
      <p:sp>
        <p:nvSpPr>
          <p:cNvPr id="11" name="TextBox 10"/>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prstClr val="white">
                    <a:lumMod val="75000"/>
                  </a:prstClr>
                </a:solidFill>
              </a:rPr>
              <a:t>Community</a:t>
            </a:r>
            <a:endParaRPr lang="en-GB" sz="2200" dirty="0">
              <a:solidFill>
                <a:prstClr val="white">
                  <a:lumMod val="75000"/>
                </a:prstClr>
              </a:solidFill>
            </a:endParaRPr>
          </a:p>
        </p:txBody>
      </p:sp>
      <p:sp>
        <p:nvSpPr>
          <p:cNvPr id="12" name="TextBox 11"/>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prstClr val="white">
                    <a:lumMod val="75000"/>
                  </a:prstClr>
                </a:solidFill>
              </a:rPr>
              <a:t>Sessional Meetings</a:t>
            </a:r>
            <a:endParaRPr lang="en-GB" sz="2200" dirty="0">
              <a:solidFill>
                <a:prstClr val="white">
                  <a:lumMod val="75000"/>
                </a:prstClr>
              </a:solidFill>
            </a:endParaRPr>
          </a:p>
        </p:txBody>
      </p:sp>
      <p:sp>
        <p:nvSpPr>
          <p:cNvPr id="13" name="TextBox 12"/>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prstClr val="white">
                    <a:lumMod val="75000"/>
                  </a:prstClr>
                </a:solidFill>
              </a:rPr>
              <a:t>Education</a:t>
            </a:r>
            <a:endParaRPr lang="en-GB" sz="2200" dirty="0">
              <a:solidFill>
                <a:prstClr val="white">
                  <a:lumMod val="75000"/>
                </a:prstClr>
              </a:solidFill>
            </a:endParaRPr>
          </a:p>
        </p:txBody>
      </p:sp>
      <p:sp>
        <p:nvSpPr>
          <p:cNvPr id="14" name="TextBox 13"/>
          <p:cNvSpPr txBox="1"/>
          <p:nvPr userDrawn="1"/>
        </p:nvSpPr>
        <p:spPr>
          <a:xfrm rot="-2700000">
            <a:off x="2587673" y="5797705"/>
            <a:ext cx="2141677" cy="430887"/>
          </a:xfrm>
          <a:prstGeom prst="rect">
            <a:avLst/>
          </a:prstGeom>
          <a:noFill/>
        </p:spPr>
        <p:txBody>
          <a:bodyPr wrap="none" rtlCol="0">
            <a:spAutoFit/>
          </a:bodyPr>
          <a:lstStyle/>
          <a:p>
            <a:r>
              <a:rPr lang="en-GB" sz="2200" dirty="0" smtClean="0">
                <a:solidFill>
                  <a:prstClr val="white">
                    <a:lumMod val="75000"/>
                  </a:prstClr>
                </a:solidFill>
              </a:rPr>
              <a:t>Working parties</a:t>
            </a:r>
            <a:endParaRPr lang="en-GB" sz="2200" dirty="0">
              <a:solidFill>
                <a:prstClr val="white">
                  <a:lumMod val="75000"/>
                </a:prstClr>
              </a:solidFill>
            </a:endParaRPr>
          </a:p>
        </p:txBody>
      </p:sp>
      <p:sp>
        <p:nvSpPr>
          <p:cNvPr id="15" name="TextBox 14"/>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prstClr val="white">
                    <a:lumMod val="75000"/>
                  </a:prstClr>
                </a:solidFill>
              </a:rPr>
              <a:t>Volunteering</a:t>
            </a:r>
            <a:endParaRPr lang="en-GB" sz="2200" dirty="0">
              <a:solidFill>
                <a:prstClr val="white">
                  <a:lumMod val="75000"/>
                </a:prstClr>
              </a:solidFill>
            </a:endParaRPr>
          </a:p>
        </p:txBody>
      </p:sp>
      <p:sp>
        <p:nvSpPr>
          <p:cNvPr id="16" name="TextBox 15"/>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prstClr val="white">
                    <a:lumMod val="75000"/>
                  </a:prstClr>
                </a:solidFill>
              </a:rPr>
              <a:t>Research</a:t>
            </a:r>
            <a:endParaRPr lang="en-GB" sz="2200" dirty="0">
              <a:solidFill>
                <a:prstClr val="white">
                  <a:lumMod val="75000"/>
                </a:prstClr>
              </a:solidFill>
            </a:endParaRPr>
          </a:p>
        </p:txBody>
      </p:sp>
      <p:sp>
        <p:nvSpPr>
          <p:cNvPr id="17" name="TextBox 16"/>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prstClr val="white">
                    <a:lumMod val="75000"/>
                  </a:prstClr>
                </a:solidFill>
              </a:rPr>
              <a:t>Shaping the future</a:t>
            </a:r>
            <a:endParaRPr lang="en-GB" sz="2200" dirty="0">
              <a:solidFill>
                <a:prstClr val="white">
                  <a:lumMod val="75000"/>
                </a:prstClr>
              </a:solidFill>
            </a:endParaRPr>
          </a:p>
        </p:txBody>
      </p:sp>
      <p:sp>
        <p:nvSpPr>
          <p:cNvPr id="18" name="TextBox 17"/>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prstClr val="white">
                    <a:lumMod val="75000"/>
                  </a:prstClr>
                </a:solidFill>
              </a:rPr>
              <a:t>Networking</a:t>
            </a:r>
            <a:endParaRPr lang="en-GB" sz="2200" dirty="0">
              <a:solidFill>
                <a:prstClr val="white">
                  <a:lumMod val="75000"/>
                </a:prstClr>
              </a:solidFill>
            </a:endParaRPr>
          </a:p>
        </p:txBody>
      </p:sp>
      <p:sp>
        <p:nvSpPr>
          <p:cNvPr id="19" name="TextBox 18"/>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prstClr val="white">
                    <a:lumMod val="75000"/>
                  </a:prstClr>
                </a:solidFill>
              </a:rPr>
              <a:t>Professional support</a:t>
            </a:r>
            <a:endParaRPr lang="en-GB" sz="2200" dirty="0">
              <a:solidFill>
                <a:prstClr val="white">
                  <a:lumMod val="75000"/>
                </a:prstClr>
              </a:solidFill>
            </a:endParaRPr>
          </a:p>
        </p:txBody>
      </p:sp>
      <p:sp>
        <p:nvSpPr>
          <p:cNvPr id="20" name="TextBox 19"/>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prstClr val="white">
                    <a:lumMod val="75000"/>
                  </a:prstClr>
                </a:solidFill>
              </a:rPr>
              <a:t>Enterprise and risk</a:t>
            </a:r>
            <a:endParaRPr lang="en-GB" sz="2200" dirty="0">
              <a:solidFill>
                <a:prstClr val="white">
                  <a:lumMod val="75000"/>
                </a:prstClr>
              </a:solidFill>
            </a:endParaRPr>
          </a:p>
        </p:txBody>
      </p:sp>
      <p:sp>
        <p:nvSpPr>
          <p:cNvPr id="21" name="TextBox 20"/>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prstClr val="white">
                    <a:lumMod val="75000"/>
                  </a:prstClr>
                </a:solidFill>
              </a:rPr>
              <a:t>Learned society</a:t>
            </a:r>
            <a:endParaRPr lang="en-GB" sz="2200" dirty="0">
              <a:solidFill>
                <a:prstClr val="white">
                  <a:lumMod val="75000"/>
                </a:prstClr>
              </a:solidFill>
            </a:endParaRPr>
          </a:p>
        </p:txBody>
      </p:sp>
      <p:sp>
        <p:nvSpPr>
          <p:cNvPr id="22" name="TextBox 21"/>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prstClr val="white">
                    <a:lumMod val="75000"/>
                  </a:prstClr>
                </a:solidFill>
              </a:rPr>
              <a:t>Opportunity</a:t>
            </a:r>
            <a:endParaRPr lang="en-GB" sz="2200" dirty="0">
              <a:solidFill>
                <a:prstClr val="white">
                  <a:lumMod val="75000"/>
                </a:prstClr>
              </a:solidFill>
            </a:endParaRPr>
          </a:p>
        </p:txBody>
      </p:sp>
      <p:sp>
        <p:nvSpPr>
          <p:cNvPr id="23" name="TextBox 22"/>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prstClr val="white">
                    <a:lumMod val="75000"/>
                  </a:prstClr>
                </a:solidFill>
              </a:rPr>
              <a:t>International profile</a:t>
            </a:r>
            <a:endParaRPr lang="en-GB" sz="2200" dirty="0">
              <a:solidFill>
                <a:prstClr val="white">
                  <a:lumMod val="75000"/>
                </a:prstClr>
              </a:solidFill>
            </a:endParaRPr>
          </a:p>
        </p:txBody>
      </p:sp>
      <p:sp>
        <p:nvSpPr>
          <p:cNvPr id="24" name="TextBox 23"/>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prstClr val="white">
                    <a:lumMod val="75000"/>
                  </a:prstClr>
                </a:solidFill>
              </a:rPr>
              <a:t>Journals</a:t>
            </a:r>
            <a:endParaRPr lang="en-GB" sz="2200" dirty="0">
              <a:solidFill>
                <a:prstClr val="white">
                  <a:lumMod val="75000"/>
                </a:prstClr>
              </a:solidFill>
            </a:endParaRPr>
          </a:p>
        </p:txBody>
      </p:sp>
      <p:sp>
        <p:nvSpPr>
          <p:cNvPr id="25" name="TextBox 24"/>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prstClr val="white">
                    <a:lumMod val="75000"/>
                  </a:prstClr>
                </a:solidFill>
              </a:rPr>
              <a:t>Supporting</a:t>
            </a:r>
            <a:endParaRPr lang="en-GB" sz="2200" dirty="0">
              <a:solidFill>
                <a:prstClr val="white">
                  <a:lumMod val="75000"/>
                </a:prstClr>
              </a:solidFill>
            </a:endParaRPr>
          </a:p>
        </p:txBody>
      </p:sp>
      <p:sp>
        <p:nvSpPr>
          <p:cNvPr id="26" name="TextBox 25"/>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prstClr val="white">
                    <a:lumMod val="75000"/>
                  </a:prstClr>
                </a:solidFill>
              </a:rPr>
              <a:t>Expertise</a:t>
            </a:r>
            <a:endParaRPr lang="en-GB" sz="2200" dirty="0">
              <a:solidFill>
                <a:prstClr val="white">
                  <a:lumMod val="75000"/>
                </a:prstClr>
              </a:solidFill>
            </a:endParaRPr>
          </a:p>
        </p:txBody>
      </p:sp>
      <p:sp>
        <p:nvSpPr>
          <p:cNvPr id="27" name="TextBox 26"/>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prstClr val="white">
                    <a:lumMod val="75000"/>
                  </a:prstClr>
                </a:solidFill>
              </a:rPr>
              <a:t>Sponsorship</a:t>
            </a:r>
            <a:endParaRPr lang="en-GB" sz="2200" dirty="0">
              <a:solidFill>
                <a:prstClr val="white">
                  <a:lumMod val="75000"/>
                </a:prstClr>
              </a:solidFill>
            </a:endParaRPr>
          </a:p>
        </p:txBody>
      </p:sp>
      <p:sp>
        <p:nvSpPr>
          <p:cNvPr id="28" name="TextBox 27"/>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prstClr val="white">
                    <a:lumMod val="75000"/>
                  </a:prstClr>
                </a:solidFill>
              </a:rPr>
              <a:t>Thought leadership</a:t>
            </a:r>
            <a:endParaRPr lang="en-GB" sz="2200" dirty="0">
              <a:solidFill>
                <a:prstClr val="white">
                  <a:lumMod val="75000"/>
                </a:prstClr>
              </a:solidFill>
            </a:endParaRPr>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229915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4" y="5546036"/>
            <a:ext cx="11214196" cy="959392"/>
            <a:chOff x="-663784" y="5546036"/>
            <a:chExt cx="11214196" cy="959392"/>
          </a:xfrm>
        </p:grpSpPr>
        <p:sp>
          <p:nvSpPr>
            <p:cNvPr id="7" name="TextBox 6"/>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schemeClr val="accent3">
                      <a:lumMod val="50000"/>
                    </a:schemeClr>
                  </a:solidFill>
                </a:rPr>
                <a:t>Progress</a:t>
              </a:r>
              <a:endParaRPr lang="en-GB" sz="2200" dirty="0">
                <a:solidFill>
                  <a:schemeClr val="accent3">
                    <a:lumMod val="50000"/>
                  </a:schemeClr>
                </a:solidFill>
              </a:endParaRPr>
            </a:p>
          </p:txBody>
        </p:sp>
        <p:sp>
          <p:nvSpPr>
            <p:cNvPr id="8" name="TextBox 7"/>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schemeClr val="accent3">
                      <a:lumMod val="50000"/>
                    </a:schemeClr>
                  </a:solidFill>
                </a:rPr>
                <a:t>Community</a:t>
              </a:r>
              <a:endParaRPr lang="en-GB" sz="2200" dirty="0">
                <a:solidFill>
                  <a:schemeClr val="accent3">
                    <a:lumMod val="50000"/>
                  </a:schemeClr>
                </a:solidFill>
              </a:endParaRPr>
            </a:p>
          </p:txBody>
        </p:sp>
        <p:sp>
          <p:nvSpPr>
            <p:cNvPr id="9" name="TextBox 8"/>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schemeClr val="accent3">
                      <a:lumMod val="50000"/>
                    </a:schemeClr>
                  </a:solidFill>
                </a:rPr>
                <a:t>Sessional Meetings</a:t>
              </a:r>
              <a:endParaRPr lang="en-GB" sz="2200" dirty="0">
                <a:solidFill>
                  <a:schemeClr val="accent3">
                    <a:lumMod val="50000"/>
                  </a:schemeClr>
                </a:solidFill>
              </a:endParaRPr>
            </a:p>
          </p:txBody>
        </p:sp>
        <p:sp>
          <p:nvSpPr>
            <p:cNvPr id="11" name="TextBox 10"/>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schemeClr val="accent3">
                      <a:lumMod val="50000"/>
                    </a:schemeClr>
                  </a:solidFill>
                </a:rPr>
                <a:t>Education</a:t>
              </a:r>
              <a:endParaRPr lang="en-GB" sz="2200" dirty="0">
                <a:solidFill>
                  <a:schemeClr val="accent3">
                    <a:lumMod val="50000"/>
                  </a:schemeClr>
                </a:solidFill>
              </a:endParaRPr>
            </a:p>
          </p:txBody>
        </p:sp>
        <p:sp>
          <p:nvSpPr>
            <p:cNvPr id="12" name="TextBox 11"/>
            <p:cNvSpPr txBox="1"/>
            <p:nvPr userDrawn="1"/>
          </p:nvSpPr>
          <p:spPr>
            <a:xfrm rot="-2700000">
              <a:off x="2587673" y="5797705"/>
              <a:ext cx="2141677" cy="430887"/>
            </a:xfrm>
            <a:prstGeom prst="rect">
              <a:avLst/>
            </a:prstGeom>
            <a:noFill/>
          </p:spPr>
          <p:txBody>
            <a:bodyPr wrap="none" rtlCol="0">
              <a:spAutoFit/>
            </a:bodyPr>
            <a:lstStyle/>
            <a:p>
              <a:pPr algn="l"/>
              <a:r>
                <a:rPr lang="en-GB" sz="2200" dirty="0" smtClean="0">
                  <a:solidFill>
                    <a:schemeClr val="accent3">
                      <a:lumMod val="50000"/>
                    </a:schemeClr>
                  </a:solidFill>
                </a:rPr>
                <a:t>Working parties</a:t>
              </a:r>
              <a:endParaRPr lang="en-GB" sz="2200" dirty="0">
                <a:solidFill>
                  <a:schemeClr val="accent3">
                    <a:lumMod val="50000"/>
                  </a:schemeClr>
                </a:solidFill>
              </a:endParaRPr>
            </a:p>
          </p:txBody>
        </p:sp>
        <p:sp>
          <p:nvSpPr>
            <p:cNvPr id="13" name="TextBox 12"/>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schemeClr val="accent3">
                      <a:lumMod val="50000"/>
                    </a:schemeClr>
                  </a:solidFill>
                </a:rPr>
                <a:t>Volunteering</a:t>
              </a:r>
              <a:endParaRPr lang="en-GB" sz="2200" dirty="0">
                <a:solidFill>
                  <a:schemeClr val="accent3">
                    <a:lumMod val="50000"/>
                  </a:schemeClr>
                </a:solidFill>
              </a:endParaRPr>
            </a:p>
          </p:txBody>
        </p:sp>
        <p:sp>
          <p:nvSpPr>
            <p:cNvPr id="14" name="TextBox 13"/>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schemeClr val="accent3">
                      <a:lumMod val="50000"/>
                    </a:schemeClr>
                  </a:solidFill>
                </a:rPr>
                <a:t>Research</a:t>
              </a:r>
              <a:endParaRPr lang="en-GB" sz="2200" dirty="0">
                <a:solidFill>
                  <a:schemeClr val="accent3">
                    <a:lumMod val="50000"/>
                  </a:schemeClr>
                </a:solidFill>
              </a:endParaRPr>
            </a:p>
          </p:txBody>
        </p:sp>
        <p:sp>
          <p:nvSpPr>
            <p:cNvPr id="15" name="TextBox 14"/>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schemeClr val="accent3">
                      <a:lumMod val="50000"/>
                    </a:schemeClr>
                  </a:solidFill>
                </a:rPr>
                <a:t>Shaping</a:t>
              </a:r>
              <a:r>
                <a:rPr lang="en-GB" sz="2200" baseline="0" dirty="0" smtClean="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schemeClr val="accent3">
                      <a:lumMod val="50000"/>
                    </a:schemeClr>
                  </a:solidFill>
                </a:rPr>
                <a:t>Networking</a:t>
              </a:r>
              <a:endParaRPr lang="en-GB" sz="2200" dirty="0">
                <a:solidFill>
                  <a:schemeClr val="accent3">
                    <a:lumMod val="50000"/>
                  </a:schemeClr>
                </a:solidFill>
              </a:endParaRPr>
            </a:p>
          </p:txBody>
        </p:sp>
        <p:sp>
          <p:nvSpPr>
            <p:cNvPr id="17" name="TextBox 16"/>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schemeClr val="accent3">
                      <a:lumMod val="50000"/>
                    </a:schemeClr>
                  </a:solidFill>
                </a:rPr>
                <a:t>Professional</a:t>
              </a:r>
              <a:r>
                <a:rPr lang="en-GB" sz="2200" baseline="0" dirty="0" smtClean="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schemeClr val="accent3">
                      <a:lumMod val="50000"/>
                    </a:schemeClr>
                  </a:solidFill>
                </a:rPr>
                <a:t>Enterprise and risk</a:t>
              </a:r>
              <a:endParaRPr lang="en-GB" sz="2200" dirty="0">
                <a:solidFill>
                  <a:schemeClr val="accent3">
                    <a:lumMod val="50000"/>
                  </a:schemeClr>
                </a:solidFill>
              </a:endParaRPr>
            </a:p>
          </p:txBody>
        </p:sp>
        <p:sp>
          <p:nvSpPr>
            <p:cNvPr id="19" name="TextBox 18"/>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schemeClr val="accent3">
                      <a:lumMod val="50000"/>
                    </a:schemeClr>
                  </a:solidFill>
                </a:rPr>
                <a:t>Learned</a:t>
              </a:r>
              <a:r>
                <a:rPr lang="en-GB" sz="2200" baseline="0" dirty="0" smtClean="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schemeClr val="accent3">
                      <a:lumMod val="50000"/>
                    </a:schemeClr>
                  </a:solidFill>
                </a:rPr>
                <a:t>Opportunity</a:t>
              </a:r>
              <a:endParaRPr lang="en-GB" sz="2200" dirty="0">
                <a:solidFill>
                  <a:schemeClr val="accent3">
                    <a:lumMod val="50000"/>
                  </a:schemeClr>
                </a:solidFill>
              </a:endParaRPr>
            </a:p>
          </p:txBody>
        </p:sp>
        <p:sp>
          <p:nvSpPr>
            <p:cNvPr id="21" name="TextBox 20"/>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schemeClr val="accent3">
                      <a:lumMod val="50000"/>
                    </a:schemeClr>
                  </a:solidFill>
                </a:rPr>
                <a:t>International profile</a:t>
              </a:r>
              <a:endParaRPr lang="en-GB" sz="2200" dirty="0">
                <a:solidFill>
                  <a:schemeClr val="accent3">
                    <a:lumMod val="50000"/>
                  </a:schemeClr>
                </a:solidFill>
              </a:endParaRPr>
            </a:p>
          </p:txBody>
        </p:sp>
        <p:sp>
          <p:nvSpPr>
            <p:cNvPr id="22" name="TextBox 21"/>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schemeClr val="accent3">
                      <a:lumMod val="50000"/>
                    </a:schemeClr>
                  </a:solidFill>
                </a:rPr>
                <a:t>Journals</a:t>
              </a:r>
              <a:endParaRPr lang="en-GB" sz="2200" dirty="0">
                <a:solidFill>
                  <a:schemeClr val="accent3">
                    <a:lumMod val="50000"/>
                  </a:schemeClr>
                </a:solidFill>
              </a:endParaRPr>
            </a:p>
          </p:txBody>
        </p:sp>
        <p:sp>
          <p:nvSpPr>
            <p:cNvPr id="23" name="TextBox 22"/>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schemeClr val="accent3">
                      <a:lumMod val="50000"/>
                    </a:schemeClr>
                  </a:solidFill>
                </a:rPr>
                <a:t>Supporting</a:t>
              </a:r>
              <a:endParaRPr lang="en-GB" sz="2200" dirty="0">
                <a:solidFill>
                  <a:schemeClr val="accent3">
                    <a:lumMod val="50000"/>
                  </a:schemeClr>
                </a:solidFill>
              </a:endParaRPr>
            </a:p>
          </p:txBody>
        </p:sp>
        <p:sp>
          <p:nvSpPr>
            <p:cNvPr id="24" name="TextBox 23"/>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schemeClr val="accent3">
                      <a:lumMod val="50000"/>
                    </a:schemeClr>
                  </a:solidFill>
                </a:rPr>
                <a:t>Expertise</a:t>
              </a:r>
              <a:endParaRPr lang="en-GB" sz="2200" dirty="0">
                <a:solidFill>
                  <a:schemeClr val="accent3">
                    <a:lumMod val="50000"/>
                  </a:schemeClr>
                </a:solidFill>
              </a:endParaRPr>
            </a:p>
          </p:txBody>
        </p:sp>
        <p:sp>
          <p:nvSpPr>
            <p:cNvPr id="25" name="TextBox 24"/>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schemeClr val="accent3">
                      <a:lumMod val="50000"/>
                    </a:schemeClr>
                  </a:solidFill>
                </a:rPr>
                <a:t>Sponsorship</a:t>
              </a:r>
              <a:endParaRPr lang="en-GB" sz="2200" dirty="0">
                <a:solidFill>
                  <a:schemeClr val="accent3">
                    <a:lumMod val="50000"/>
                  </a:schemeClr>
                </a:solidFill>
              </a:endParaRPr>
            </a:p>
          </p:txBody>
        </p:sp>
        <p:sp>
          <p:nvSpPr>
            <p:cNvPr id="26" name="TextBox 25"/>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schemeClr val="accent3">
                      <a:lumMod val="50000"/>
                    </a:schemeClr>
                  </a:solidFill>
                </a:rPr>
                <a:t>Thought leadership</a:t>
              </a:r>
              <a:endParaRPr lang="en-GB" sz="2200" dirty="0">
                <a:solidFill>
                  <a:schemeClr val="accent3">
                    <a:lumMod val="50000"/>
                  </a:schemeClr>
                </a:solidFill>
              </a:endParaRPr>
            </a:p>
          </p:txBody>
        </p:sp>
      </p:grpSp>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30 October 2013</a:t>
            </a:fld>
            <a:endParaRPr lang="en-GB" dirty="0"/>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smtClean="0">
                <a:solidFill>
                  <a:prstClr val="white"/>
                </a:solidFill>
              </a:rPr>
              <a:pPr/>
              <a:t>30 October 2013</a:t>
            </a:fld>
            <a:endParaRPr lang="en-GB" dirty="0">
              <a:solidFill>
                <a:prstClr val="white"/>
              </a:solidFill>
            </a:endParaRPr>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6496" y="1556792"/>
            <a:ext cx="8982471" cy="464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30 October 2013</a:t>
            </a:fld>
            <a:endParaRPr lang="en-GB" dirty="0">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Tree>
    <p:extLst>
      <p:ext uri="{BB962C8B-B14F-4D97-AF65-F5344CB8AC3E}">
        <p14:creationId xmlns:p14="http://schemas.microsoft.com/office/powerpoint/2010/main" val="1736545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solidFill>
                  <a:srgbClr val="3F4548"/>
                </a:solidFill>
              </a:rPr>
              <a:pPr/>
              <a:t>30 October 2013</a:t>
            </a:fld>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solidFill>
                  <a:srgbClr val="3F4548"/>
                </a:solidFill>
              </a:rPr>
              <a:pPr/>
              <a:t>30 October 2013</a:t>
            </a:fld>
            <a:endParaRPr lang="en-GB" dirty="0">
              <a:solidFill>
                <a:srgbClr val="3F4548"/>
              </a:solidFill>
            </a:endParaRPr>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solidFill>
                  <a:srgbClr val="3F4548"/>
                </a:solidFill>
              </a:rPr>
              <a:pPr/>
              <a:t>30 October 2013</a:t>
            </a:fld>
            <a:endParaRPr lang="en-GB" dirty="0">
              <a:solidFill>
                <a:srgbClr val="3F4548"/>
              </a:solidFill>
            </a:endParaRPr>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solidFill>
                  <a:srgbClr val="3F4548"/>
                </a:solidFill>
              </a:rPr>
              <a:pPr/>
              <a:t>30 October 2013</a:t>
            </a:fld>
            <a:endParaRPr lang="en-GB" dirty="0">
              <a:solidFill>
                <a:srgbClr val="3F4548"/>
              </a:solidFill>
            </a:endParaRPr>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solidFill>
                  <a:srgbClr val="3F4548"/>
                </a:solidFill>
              </a:rPr>
              <a:pPr/>
              <a:t>30 October 2013</a:t>
            </a:fld>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334222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schemeClr val="bg1">
                    <a:lumMod val="75000"/>
                  </a:schemeClr>
                </a:solidFill>
              </a:rPr>
              <a:t>Progress</a:t>
            </a:r>
            <a:endParaRPr lang="en-GB" sz="2200" dirty="0">
              <a:solidFill>
                <a:schemeClr val="bg1">
                  <a:lumMod val="75000"/>
                </a:schemeClr>
              </a:solidFill>
            </a:endParaRPr>
          </a:p>
        </p:txBody>
      </p:sp>
      <p:sp>
        <p:nvSpPr>
          <p:cNvPr id="11" name="TextBox 10"/>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schemeClr val="bg1">
                    <a:lumMod val="75000"/>
                  </a:schemeClr>
                </a:solidFill>
              </a:rPr>
              <a:t>Community</a:t>
            </a:r>
            <a:endParaRPr lang="en-GB" sz="2200" dirty="0">
              <a:solidFill>
                <a:schemeClr val="bg1">
                  <a:lumMod val="75000"/>
                </a:schemeClr>
              </a:solidFill>
            </a:endParaRPr>
          </a:p>
        </p:txBody>
      </p:sp>
      <p:sp>
        <p:nvSpPr>
          <p:cNvPr id="12" name="TextBox 11"/>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schemeClr val="bg1">
                    <a:lumMod val="75000"/>
                  </a:schemeClr>
                </a:solidFill>
              </a:rPr>
              <a:t>Sessional Meetings</a:t>
            </a:r>
            <a:endParaRPr lang="en-GB" sz="2200" dirty="0">
              <a:solidFill>
                <a:schemeClr val="bg1">
                  <a:lumMod val="75000"/>
                </a:schemeClr>
              </a:solidFill>
            </a:endParaRPr>
          </a:p>
        </p:txBody>
      </p:sp>
      <p:sp>
        <p:nvSpPr>
          <p:cNvPr id="13" name="TextBox 12"/>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schemeClr val="bg1">
                    <a:lumMod val="75000"/>
                  </a:schemeClr>
                </a:solidFill>
              </a:rPr>
              <a:t>Education</a:t>
            </a:r>
            <a:endParaRPr lang="en-GB" sz="2200" dirty="0">
              <a:solidFill>
                <a:schemeClr val="bg1">
                  <a:lumMod val="75000"/>
                </a:schemeClr>
              </a:solidFill>
            </a:endParaRPr>
          </a:p>
        </p:txBody>
      </p:sp>
      <p:sp>
        <p:nvSpPr>
          <p:cNvPr id="14" name="TextBox 13"/>
          <p:cNvSpPr txBox="1"/>
          <p:nvPr userDrawn="1"/>
        </p:nvSpPr>
        <p:spPr>
          <a:xfrm rot="-2700000">
            <a:off x="2587673" y="5797705"/>
            <a:ext cx="2141677" cy="430887"/>
          </a:xfrm>
          <a:prstGeom prst="rect">
            <a:avLst/>
          </a:prstGeom>
          <a:noFill/>
        </p:spPr>
        <p:txBody>
          <a:bodyPr wrap="none" rtlCol="0">
            <a:spAutoFit/>
          </a:bodyPr>
          <a:lstStyle/>
          <a:p>
            <a:pPr algn="l"/>
            <a:r>
              <a:rPr lang="en-GB" sz="2200" dirty="0" smtClean="0">
                <a:solidFill>
                  <a:schemeClr val="bg1">
                    <a:lumMod val="75000"/>
                  </a:schemeClr>
                </a:solidFill>
              </a:rPr>
              <a:t>Working parties</a:t>
            </a:r>
            <a:endParaRPr lang="en-GB" sz="2200" dirty="0">
              <a:solidFill>
                <a:schemeClr val="bg1">
                  <a:lumMod val="75000"/>
                </a:schemeClr>
              </a:solidFill>
            </a:endParaRPr>
          </a:p>
        </p:txBody>
      </p:sp>
      <p:sp>
        <p:nvSpPr>
          <p:cNvPr id="15" name="TextBox 14"/>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schemeClr val="bg1">
                    <a:lumMod val="75000"/>
                  </a:schemeClr>
                </a:solidFill>
              </a:rPr>
              <a:t>Volunteering</a:t>
            </a:r>
            <a:endParaRPr lang="en-GB" sz="2200" dirty="0">
              <a:solidFill>
                <a:schemeClr val="bg1">
                  <a:lumMod val="75000"/>
                </a:schemeClr>
              </a:solidFill>
            </a:endParaRPr>
          </a:p>
        </p:txBody>
      </p:sp>
      <p:sp>
        <p:nvSpPr>
          <p:cNvPr id="16" name="TextBox 15"/>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schemeClr val="bg1">
                    <a:lumMod val="75000"/>
                  </a:schemeClr>
                </a:solidFill>
              </a:rPr>
              <a:t>Research</a:t>
            </a:r>
            <a:endParaRPr lang="en-GB" sz="2200" dirty="0">
              <a:solidFill>
                <a:schemeClr val="bg1">
                  <a:lumMod val="75000"/>
                </a:schemeClr>
              </a:solidFill>
            </a:endParaRPr>
          </a:p>
        </p:txBody>
      </p:sp>
      <p:sp>
        <p:nvSpPr>
          <p:cNvPr id="17" name="TextBox 16"/>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schemeClr val="bg1">
                    <a:lumMod val="75000"/>
                  </a:schemeClr>
                </a:solidFill>
              </a:rPr>
              <a:t>Shaping</a:t>
            </a:r>
            <a:r>
              <a:rPr lang="en-GB" sz="2200" baseline="0" dirty="0" smtClean="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schemeClr val="bg1">
                    <a:lumMod val="75000"/>
                  </a:schemeClr>
                </a:solidFill>
              </a:rPr>
              <a:t>Networking</a:t>
            </a:r>
            <a:endParaRPr lang="en-GB" sz="2200" dirty="0">
              <a:solidFill>
                <a:schemeClr val="bg1">
                  <a:lumMod val="75000"/>
                </a:schemeClr>
              </a:solidFill>
            </a:endParaRPr>
          </a:p>
        </p:txBody>
      </p:sp>
      <p:sp>
        <p:nvSpPr>
          <p:cNvPr id="19" name="TextBox 18"/>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schemeClr val="bg1">
                    <a:lumMod val="75000"/>
                  </a:schemeClr>
                </a:solidFill>
              </a:rPr>
              <a:t>Professional</a:t>
            </a:r>
            <a:r>
              <a:rPr lang="en-GB" sz="2200" baseline="0" dirty="0" smtClean="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schemeClr val="bg1">
                    <a:lumMod val="75000"/>
                  </a:schemeClr>
                </a:solidFill>
              </a:rPr>
              <a:t>Enterprise and risk</a:t>
            </a:r>
            <a:endParaRPr lang="en-GB" sz="2200" dirty="0">
              <a:solidFill>
                <a:schemeClr val="bg1">
                  <a:lumMod val="75000"/>
                </a:schemeClr>
              </a:solidFill>
            </a:endParaRPr>
          </a:p>
        </p:txBody>
      </p:sp>
      <p:sp>
        <p:nvSpPr>
          <p:cNvPr id="21" name="TextBox 20"/>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schemeClr val="bg1">
                    <a:lumMod val="75000"/>
                  </a:schemeClr>
                </a:solidFill>
              </a:rPr>
              <a:t>Learned</a:t>
            </a:r>
            <a:r>
              <a:rPr lang="en-GB" sz="2200" baseline="0" dirty="0" smtClean="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schemeClr val="bg1">
                    <a:lumMod val="75000"/>
                  </a:schemeClr>
                </a:solidFill>
              </a:rPr>
              <a:t>Opportunity</a:t>
            </a:r>
            <a:endParaRPr lang="en-GB" sz="2200" dirty="0">
              <a:solidFill>
                <a:schemeClr val="bg1">
                  <a:lumMod val="75000"/>
                </a:schemeClr>
              </a:solidFill>
            </a:endParaRPr>
          </a:p>
        </p:txBody>
      </p:sp>
      <p:sp>
        <p:nvSpPr>
          <p:cNvPr id="23" name="TextBox 22"/>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schemeClr val="bg1">
                    <a:lumMod val="75000"/>
                  </a:schemeClr>
                </a:solidFill>
              </a:rPr>
              <a:t>International profile</a:t>
            </a:r>
            <a:endParaRPr lang="en-GB" sz="2200" dirty="0">
              <a:solidFill>
                <a:schemeClr val="bg1">
                  <a:lumMod val="75000"/>
                </a:schemeClr>
              </a:solidFill>
            </a:endParaRPr>
          </a:p>
        </p:txBody>
      </p:sp>
      <p:sp>
        <p:nvSpPr>
          <p:cNvPr id="24" name="TextBox 23"/>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schemeClr val="bg1">
                    <a:lumMod val="75000"/>
                  </a:schemeClr>
                </a:solidFill>
              </a:rPr>
              <a:t>Journals</a:t>
            </a:r>
            <a:endParaRPr lang="en-GB" sz="2200" dirty="0">
              <a:solidFill>
                <a:schemeClr val="bg1">
                  <a:lumMod val="75000"/>
                </a:schemeClr>
              </a:solidFill>
            </a:endParaRPr>
          </a:p>
        </p:txBody>
      </p:sp>
      <p:sp>
        <p:nvSpPr>
          <p:cNvPr id="25" name="TextBox 24"/>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schemeClr val="bg1">
                    <a:lumMod val="75000"/>
                  </a:schemeClr>
                </a:solidFill>
              </a:rPr>
              <a:t>Supporting</a:t>
            </a:r>
            <a:endParaRPr lang="en-GB" sz="2200" dirty="0">
              <a:solidFill>
                <a:schemeClr val="bg1">
                  <a:lumMod val="75000"/>
                </a:schemeClr>
              </a:solidFill>
            </a:endParaRPr>
          </a:p>
        </p:txBody>
      </p:sp>
      <p:sp>
        <p:nvSpPr>
          <p:cNvPr id="26" name="TextBox 25"/>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schemeClr val="bg1">
                    <a:lumMod val="75000"/>
                  </a:schemeClr>
                </a:solidFill>
              </a:rPr>
              <a:t>Expertise</a:t>
            </a:r>
            <a:endParaRPr lang="en-GB" sz="2200" dirty="0">
              <a:solidFill>
                <a:schemeClr val="bg1">
                  <a:lumMod val="75000"/>
                </a:schemeClr>
              </a:solidFill>
            </a:endParaRPr>
          </a:p>
        </p:txBody>
      </p:sp>
      <p:sp>
        <p:nvSpPr>
          <p:cNvPr id="27" name="TextBox 26"/>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schemeClr val="bg1">
                    <a:lumMod val="75000"/>
                  </a:schemeClr>
                </a:solidFill>
              </a:rPr>
              <a:t>Sponsorship</a:t>
            </a:r>
            <a:endParaRPr lang="en-GB" sz="2200" dirty="0">
              <a:solidFill>
                <a:schemeClr val="bg1">
                  <a:lumMod val="75000"/>
                </a:schemeClr>
              </a:solidFill>
            </a:endParaRPr>
          </a:p>
        </p:txBody>
      </p:sp>
      <p:sp>
        <p:nvSpPr>
          <p:cNvPr id="28" name="TextBox 27"/>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schemeClr val="bg1">
                    <a:lumMod val="75000"/>
                  </a:schemeClr>
                </a:solidFill>
              </a:rPr>
              <a:t>Thought leadership</a:t>
            </a:r>
            <a:endParaRPr lang="en-GB" sz="2200" dirty="0">
              <a:solidFill>
                <a:schemeClr val="bg1">
                  <a:lumMod val="75000"/>
                </a:schemeClr>
              </a:solidFill>
            </a:endParaRPr>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30 October 2013</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dirty="0" smtClean="0"/>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fld id="{E55E8865-9CB5-4569-9D00-F0979EDB96F2}" type="datetime4">
              <a:rPr lang="en-GB">
                <a:solidFill>
                  <a:srgbClr val="3F4548"/>
                </a:solidFill>
              </a:rPr>
              <a:pPr/>
              <a:t>30 October 2013</a:t>
            </a:fld>
            <a:endParaRPr lang="en-GB" dirty="0">
              <a:solidFill>
                <a:srgbClr val="3F4548"/>
              </a:solidFill>
            </a:endParaRPr>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29" y="2133601"/>
            <a:ext cx="8413203"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30 October 2013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6901035"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30 October 2013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8" y="493473"/>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smtClean="0">
                  <a:solidFill>
                    <a:prstClr val="white"/>
                  </a:solidFill>
                </a:rPr>
                <a:t>Partner</a:t>
              </a:r>
            </a:p>
            <a:p>
              <a:r>
                <a:rPr lang="en-GB" sz="1600" dirty="0" smtClean="0">
                  <a:solidFill>
                    <a:prstClr val="white"/>
                  </a:solidFill>
                </a:rPr>
                <a:t>Logo</a:t>
              </a:r>
              <a:endParaRPr lang="en-GB" sz="1600" dirty="0">
                <a:solidFill>
                  <a:prstClr val="white"/>
                </a:solidFill>
              </a:endParaRPr>
            </a:p>
          </p:txBody>
        </p:sp>
      </p:grpSp>
      <p:grpSp>
        <p:nvGrpSpPr>
          <p:cNvPr id="5" name="Group 4"/>
          <p:cNvGrpSpPr/>
          <p:nvPr userDrawn="1"/>
        </p:nvGrpSpPr>
        <p:grpSpPr>
          <a:xfrm>
            <a:off x="7905328" y="1357569"/>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smtClean="0">
                  <a:solidFill>
                    <a:prstClr val="white"/>
                  </a:solidFill>
                </a:rPr>
                <a:t>Partner</a:t>
              </a:r>
            </a:p>
            <a:p>
              <a:r>
                <a:rPr lang="en-GB" sz="1600" dirty="0" smtClean="0">
                  <a:solidFill>
                    <a:prstClr val="white"/>
                  </a:solidFill>
                </a:rPr>
                <a:t>Logo</a:t>
              </a:r>
              <a:endParaRPr lang="en-GB" sz="1600" dirty="0">
                <a:solidFill>
                  <a:prstClr val="white"/>
                </a:solidFill>
              </a:endParaRPr>
            </a:p>
          </p:txBody>
        </p:sp>
      </p:grpSp>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4" y="5546036"/>
            <a:ext cx="11214196" cy="959392"/>
            <a:chOff x="-663784" y="5546036"/>
            <a:chExt cx="11214196" cy="959392"/>
          </a:xfrm>
        </p:grpSpPr>
        <p:sp>
          <p:nvSpPr>
            <p:cNvPr id="7" name="TextBox 6"/>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srgbClr val="008452">
                      <a:lumMod val="50000"/>
                    </a:srgbClr>
                  </a:solidFill>
                </a:rPr>
                <a:t>Progress</a:t>
              </a:r>
              <a:endParaRPr lang="en-GB" sz="2200" dirty="0">
                <a:solidFill>
                  <a:srgbClr val="008452">
                    <a:lumMod val="50000"/>
                  </a:srgbClr>
                </a:solidFill>
              </a:endParaRPr>
            </a:p>
          </p:txBody>
        </p:sp>
        <p:sp>
          <p:nvSpPr>
            <p:cNvPr id="8" name="TextBox 7"/>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srgbClr val="008452">
                      <a:lumMod val="50000"/>
                    </a:srgbClr>
                  </a:solidFill>
                </a:rPr>
                <a:t>Community</a:t>
              </a:r>
              <a:endParaRPr lang="en-GB" sz="2200" dirty="0">
                <a:solidFill>
                  <a:srgbClr val="008452">
                    <a:lumMod val="50000"/>
                  </a:srgbClr>
                </a:solidFill>
              </a:endParaRPr>
            </a:p>
          </p:txBody>
        </p:sp>
        <p:sp>
          <p:nvSpPr>
            <p:cNvPr id="9" name="TextBox 8"/>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srgbClr val="008452">
                      <a:lumMod val="50000"/>
                    </a:srgbClr>
                  </a:solidFill>
                </a:rPr>
                <a:t>Sessional Meetings</a:t>
              </a:r>
              <a:endParaRPr lang="en-GB" sz="2200" dirty="0">
                <a:solidFill>
                  <a:srgbClr val="008452">
                    <a:lumMod val="50000"/>
                  </a:srgbClr>
                </a:solidFill>
              </a:endParaRPr>
            </a:p>
          </p:txBody>
        </p:sp>
        <p:sp>
          <p:nvSpPr>
            <p:cNvPr id="11" name="TextBox 10"/>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srgbClr val="008452">
                      <a:lumMod val="50000"/>
                    </a:srgbClr>
                  </a:solidFill>
                </a:rPr>
                <a:t>Education</a:t>
              </a:r>
              <a:endParaRPr lang="en-GB" sz="2200" dirty="0">
                <a:solidFill>
                  <a:srgbClr val="008452">
                    <a:lumMod val="50000"/>
                  </a:srgbClr>
                </a:solidFill>
              </a:endParaRPr>
            </a:p>
          </p:txBody>
        </p:sp>
        <p:sp>
          <p:nvSpPr>
            <p:cNvPr id="12" name="TextBox 11"/>
            <p:cNvSpPr txBox="1"/>
            <p:nvPr userDrawn="1"/>
          </p:nvSpPr>
          <p:spPr>
            <a:xfrm rot="-2700000">
              <a:off x="2587673" y="5797705"/>
              <a:ext cx="2141677" cy="430887"/>
            </a:xfrm>
            <a:prstGeom prst="rect">
              <a:avLst/>
            </a:prstGeom>
            <a:noFill/>
          </p:spPr>
          <p:txBody>
            <a:bodyPr wrap="none" rtlCol="0">
              <a:spAutoFit/>
            </a:bodyPr>
            <a:lstStyle/>
            <a:p>
              <a:r>
                <a:rPr lang="en-GB" sz="2200" dirty="0" smtClean="0">
                  <a:solidFill>
                    <a:srgbClr val="008452">
                      <a:lumMod val="50000"/>
                    </a:srgbClr>
                  </a:solidFill>
                </a:rPr>
                <a:t>Working parties</a:t>
              </a:r>
              <a:endParaRPr lang="en-GB" sz="2200" dirty="0">
                <a:solidFill>
                  <a:srgbClr val="008452">
                    <a:lumMod val="50000"/>
                  </a:srgbClr>
                </a:solidFill>
              </a:endParaRPr>
            </a:p>
          </p:txBody>
        </p:sp>
        <p:sp>
          <p:nvSpPr>
            <p:cNvPr id="13" name="TextBox 12"/>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srgbClr val="008452">
                      <a:lumMod val="50000"/>
                    </a:srgbClr>
                  </a:solidFill>
                </a:rPr>
                <a:t>Volunteering</a:t>
              </a:r>
              <a:endParaRPr lang="en-GB" sz="2200" dirty="0">
                <a:solidFill>
                  <a:srgbClr val="008452">
                    <a:lumMod val="50000"/>
                  </a:srgbClr>
                </a:solidFill>
              </a:endParaRPr>
            </a:p>
          </p:txBody>
        </p:sp>
        <p:sp>
          <p:nvSpPr>
            <p:cNvPr id="14" name="TextBox 13"/>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srgbClr val="008452">
                      <a:lumMod val="50000"/>
                    </a:srgbClr>
                  </a:solidFill>
                </a:rPr>
                <a:t>Research</a:t>
              </a:r>
              <a:endParaRPr lang="en-GB" sz="2200" dirty="0">
                <a:solidFill>
                  <a:srgbClr val="008452">
                    <a:lumMod val="50000"/>
                  </a:srgbClr>
                </a:solidFill>
              </a:endParaRPr>
            </a:p>
          </p:txBody>
        </p:sp>
        <p:sp>
          <p:nvSpPr>
            <p:cNvPr id="15" name="TextBox 14"/>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srgbClr val="008452">
                      <a:lumMod val="50000"/>
                    </a:srgbClr>
                  </a:solidFill>
                </a:rPr>
                <a:t>Shaping the future</a:t>
              </a:r>
              <a:endParaRPr lang="en-GB" sz="2200" dirty="0">
                <a:solidFill>
                  <a:srgbClr val="008452">
                    <a:lumMod val="50000"/>
                  </a:srgbClr>
                </a:solidFill>
              </a:endParaRPr>
            </a:p>
          </p:txBody>
        </p:sp>
        <p:sp>
          <p:nvSpPr>
            <p:cNvPr id="16" name="TextBox 15"/>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srgbClr val="008452">
                      <a:lumMod val="50000"/>
                    </a:srgbClr>
                  </a:solidFill>
                </a:rPr>
                <a:t>Networking</a:t>
              </a:r>
              <a:endParaRPr lang="en-GB" sz="2200" dirty="0">
                <a:solidFill>
                  <a:srgbClr val="008452">
                    <a:lumMod val="50000"/>
                  </a:srgbClr>
                </a:solidFill>
              </a:endParaRPr>
            </a:p>
          </p:txBody>
        </p:sp>
        <p:sp>
          <p:nvSpPr>
            <p:cNvPr id="17" name="TextBox 16"/>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srgbClr val="008452">
                      <a:lumMod val="50000"/>
                    </a:srgbClr>
                  </a:solidFill>
                </a:rPr>
                <a:t>Professional support</a:t>
              </a:r>
              <a:endParaRPr lang="en-GB" sz="2200" dirty="0">
                <a:solidFill>
                  <a:srgbClr val="008452">
                    <a:lumMod val="50000"/>
                  </a:srgbClr>
                </a:solidFill>
              </a:endParaRPr>
            </a:p>
          </p:txBody>
        </p:sp>
        <p:sp>
          <p:nvSpPr>
            <p:cNvPr id="18" name="TextBox 17"/>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srgbClr val="008452">
                      <a:lumMod val="50000"/>
                    </a:srgbClr>
                  </a:solidFill>
                </a:rPr>
                <a:t>Enterprise and risk</a:t>
              </a:r>
              <a:endParaRPr lang="en-GB" sz="2200" dirty="0">
                <a:solidFill>
                  <a:srgbClr val="008452">
                    <a:lumMod val="50000"/>
                  </a:srgbClr>
                </a:solidFill>
              </a:endParaRPr>
            </a:p>
          </p:txBody>
        </p:sp>
        <p:sp>
          <p:nvSpPr>
            <p:cNvPr id="19" name="TextBox 18"/>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srgbClr val="008452">
                      <a:lumMod val="50000"/>
                    </a:srgbClr>
                  </a:solidFill>
                </a:rPr>
                <a:t>Learned society</a:t>
              </a:r>
              <a:endParaRPr lang="en-GB" sz="2200" dirty="0">
                <a:solidFill>
                  <a:srgbClr val="008452">
                    <a:lumMod val="50000"/>
                  </a:srgbClr>
                </a:solidFill>
              </a:endParaRPr>
            </a:p>
          </p:txBody>
        </p:sp>
        <p:sp>
          <p:nvSpPr>
            <p:cNvPr id="20" name="TextBox 19"/>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srgbClr val="008452">
                      <a:lumMod val="50000"/>
                    </a:srgbClr>
                  </a:solidFill>
                </a:rPr>
                <a:t>Opportunity</a:t>
              </a:r>
              <a:endParaRPr lang="en-GB" sz="2200" dirty="0">
                <a:solidFill>
                  <a:srgbClr val="008452">
                    <a:lumMod val="50000"/>
                  </a:srgbClr>
                </a:solidFill>
              </a:endParaRPr>
            </a:p>
          </p:txBody>
        </p:sp>
        <p:sp>
          <p:nvSpPr>
            <p:cNvPr id="21" name="TextBox 20"/>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srgbClr val="008452">
                      <a:lumMod val="50000"/>
                    </a:srgbClr>
                  </a:solidFill>
                </a:rPr>
                <a:t>International profile</a:t>
              </a:r>
              <a:endParaRPr lang="en-GB" sz="2200" dirty="0">
                <a:solidFill>
                  <a:srgbClr val="008452">
                    <a:lumMod val="50000"/>
                  </a:srgbClr>
                </a:solidFill>
              </a:endParaRPr>
            </a:p>
          </p:txBody>
        </p:sp>
        <p:sp>
          <p:nvSpPr>
            <p:cNvPr id="22" name="TextBox 21"/>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srgbClr val="008452">
                      <a:lumMod val="50000"/>
                    </a:srgbClr>
                  </a:solidFill>
                </a:rPr>
                <a:t>Journals</a:t>
              </a:r>
              <a:endParaRPr lang="en-GB" sz="2200" dirty="0">
                <a:solidFill>
                  <a:srgbClr val="008452">
                    <a:lumMod val="50000"/>
                  </a:srgbClr>
                </a:solidFill>
              </a:endParaRPr>
            </a:p>
          </p:txBody>
        </p:sp>
        <p:sp>
          <p:nvSpPr>
            <p:cNvPr id="23" name="TextBox 22"/>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srgbClr val="008452">
                      <a:lumMod val="50000"/>
                    </a:srgbClr>
                  </a:solidFill>
                </a:rPr>
                <a:t>Supporting</a:t>
              </a:r>
              <a:endParaRPr lang="en-GB" sz="2200" dirty="0">
                <a:solidFill>
                  <a:srgbClr val="008452">
                    <a:lumMod val="50000"/>
                  </a:srgbClr>
                </a:solidFill>
              </a:endParaRPr>
            </a:p>
          </p:txBody>
        </p:sp>
        <p:sp>
          <p:nvSpPr>
            <p:cNvPr id="24" name="TextBox 23"/>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srgbClr val="008452">
                      <a:lumMod val="50000"/>
                    </a:srgbClr>
                  </a:solidFill>
                </a:rPr>
                <a:t>Expertise</a:t>
              </a:r>
              <a:endParaRPr lang="en-GB" sz="2200" dirty="0">
                <a:solidFill>
                  <a:srgbClr val="008452">
                    <a:lumMod val="50000"/>
                  </a:srgbClr>
                </a:solidFill>
              </a:endParaRPr>
            </a:p>
          </p:txBody>
        </p:sp>
        <p:sp>
          <p:nvSpPr>
            <p:cNvPr id="25" name="TextBox 24"/>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srgbClr val="008452">
                      <a:lumMod val="50000"/>
                    </a:srgbClr>
                  </a:solidFill>
                </a:rPr>
                <a:t>Sponsorship</a:t>
              </a:r>
              <a:endParaRPr lang="en-GB" sz="2200" dirty="0">
                <a:solidFill>
                  <a:srgbClr val="008452">
                    <a:lumMod val="50000"/>
                  </a:srgbClr>
                </a:solidFill>
              </a:endParaRPr>
            </a:p>
          </p:txBody>
        </p:sp>
        <p:sp>
          <p:nvSpPr>
            <p:cNvPr id="26" name="TextBox 25"/>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srgbClr val="008452">
                      <a:lumMod val="50000"/>
                    </a:srgbClr>
                  </a:solidFill>
                </a:rPr>
                <a:t>Thought leadership</a:t>
              </a:r>
              <a:endParaRPr lang="en-GB" sz="2200" dirty="0">
                <a:solidFill>
                  <a:srgbClr val="008452">
                    <a:lumMod val="50000"/>
                  </a:srgbClr>
                </a:solidFill>
              </a:endParaRPr>
            </a:p>
          </p:txBody>
        </p:sp>
      </p:grpSp>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30 October 2013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prstClr val="white">
                    <a:lumMod val="75000"/>
                  </a:prstClr>
                </a:solidFill>
              </a:rPr>
              <a:t>Progress</a:t>
            </a:r>
            <a:endParaRPr lang="en-GB" sz="2200" dirty="0">
              <a:solidFill>
                <a:prstClr val="white">
                  <a:lumMod val="75000"/>
                </a:prstClr>
              </a:solidFill>
            </a:endParaRPr>
          </a:p>
        </p:txBody>
      </p:sp>
      <p:sp>
        <p:nvSpPr>
          <p:cNvPr id="11" name="TextBox 10"/>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prstClr val="white">
                    <a:lumMod val="75000"/>
                  </a:prstClr>
                </a:solidFill>
              </a:rPr>
              <a:t>Community</a:t>
            </a:r>
            <a:endParaRPr lang="en-GB" sz="2200" dirty="0">
              <a:solidFill>
                <a:prstClr val="white">
                  <a:lumMod val="75000"/>
                </a:prstClr>
              </a:solidFill>
            </a:endParaRPr>
          </a:p>
        </p:txBody>
      </p:sp>
      <p:sp>
        <p:nvSpPr>
          <p:cNvPr id="12" name="TextBox 11"/>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prstClr val="white">
                    <a:lumMod val="75000"/>
                  </a:prstClr>
                </a:solidFill>
              </a:rPr>
              <a:t>Sessional Meetings</a:t>
            </a:r>
            <a:endParaRPr lang="en-GB" sz="2200" dirty="0">
              <a:solidFill>
                <a:prstClr val="white">
                  <a:lumMod val="75000"/>
                </a:prstClr>
              </a:solidFill>
            </a:endParaRPr>
          </a:p>
        </p:txBody>
      </p:sp>
      <p:sp>
        <p:nvSpPr>
          <p:cNvPr id="13" name="TextBox 12"/>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prstClr val="white">
                    <a:lumMod val="75000"/>
                  </a:prstClr>
                </a:solidFill>
              </a:rPr>
              <a:t>Education</a:t>
            </a:r>
            <a:endParaRPr lang="en-GB" sz="2200" dirty="0">
              <a:solidFill>
                <a:prstClr val="white">
                  <a:lumMod val="75000"/>
                </a:prstClr>
              </a:solidFill>
            </a:endParaRPr>
          </a:p>
        </p:txBody>
      </p:sp>
      <p:sp>
        <p:nvSpPr>
          <p:cNvPr id="14" name="TextBox 13"/>
          <p:cNvSpPr txBox="1"/>
          <p:nvPr userDrawn="1"/>
        </p:nvSpPr>
        <p:spPr>
          <a:xfrm rot="-2700000">
            <a:off x="2587673" y="5797705"/>
            <a:ext cx="2141677" cy="430887"/>
          </a:xfrm>
          <a:prstGeom prst="rect">
            <a:avLst/>
          </a:prstGeom>
          <a:noFill/>
        </p:spPr>
        <p:txBody>
          <a:bodyPr wrap="none" rtlCol="0">
            <a:spAutoFit/>
          </a:bodyPr>
          <a:lstStyle/>
          <a:p>
            <a:r>
              <a:rPr lang="en-GB" sz="2200" dirty="0" smtClean="0">
                <a:solidFill>
                  <a:prstClr val="white">
                    <a:lumMod val="75000"/>
                  </a:prstClr>
                </a:solidFill>
              </a:rPr>
              <a:t>Working parties</a:t>
            </a:r>
            <a:endParaRPr lang="en-GB" sz="2200" dirty="0">
              <a:solidFill>
                <a:prstClr val="white">
                  <a:lumMod val="75000"/>
                </a:prstClr>
              </a:solidFill>
            </a:endParaRPr>
          </a:p>
        </p:txBody>
      </p:sp>
      <p:sp>
        <p:nvSpPr>
          <p:cNvPr id="15" name="TextBox 14"/>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prstClr val="white">
                    <a:lumMod val="75000"/>
                  </a:prstClr>
                </a:solidFill>
              </a:rPr>
              <a:t>Volunteering</a:t>
            </a:r>
            <a:endParaRPr lang="en-GB" sz="2200" dirty="0">
              <a:solidFill>
                <a:prstClr val="white">
                  <a:lumMod val="75000"/>
                </a:prstClr>
              </a:solidFill>
            </a:endParaRPr>
          </a:p>
        </p:txBody>
      </p:sp>
      <p:sp>
        <p:nvSpPr>
          <p:cNvPr id="16" name="TextBox 15"/>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prstClr val="white">
                    <a:lumMod val="75000"/>
                  </a:prstClr>
                </a:solidFill>
              </a:rPr>
              <a:t>Research</a:t>
            </a:r>
            <a:endParaRPr lang="en-GB" sz="2200" dirty="0">
              <a:solidFill>
                <a:prstClr val="white">
                  <a:lumMod val="75000"/>
                </a:prstClr>
              </a:solidFill>
            </a:endParaRPr>
          </a:p>
        </p:txBody>
      </p:sp>
      <p:sp>
        <p:nvSpPr>
          <p:cNvPr id="17" name="TextBox 16"/>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prstClr val="white">
                    <a:lumMod val="75000"/>
                  </a:prstClr>
                </a:solidFill>
              </a:rPr>
              <a:t>Shaping the future</a:t>
            </a:r>
            <a:endParaRPr lang="en-GB" sz="2200" dirty="0">
              <a:solidFill>
                <a:prstClr val="white">
                  <a:lumMod val="75000"/>
                </a:prstClr>
              </a:solidFill>
            </a:endParaRPr>
          </a:p>
        </p:txBody>
      </p:sp>
      <p:sp>
        <p:nvSpPr>
          <p:cNvPr id="18" name="TextBox 17"/>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prstClr val="white">
                    <a:lumMod val="75000"/>
                  </a:prstClr>
                </a:solidFill>
              </a:rPr>
              <a:t>Networking</a:t>
            </a:r>
            <a:endParaRPr lang="en-GB" sz="2200" dirty="0">
              <a:solidFill>
                <a:prstClr val="white">
                  <a:lumMod val="75000"/>
                </a:prstClr>
              </a:solidFill>
            </a:endParaRPr>
          </a:p>
        </p:txBody>
      </p:sp>
      <p:sp>
        <p:nvSpPr>
          <p:cNvPr id="19" name="TextBox 18"/>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prstClr val="white">
                    <a:lumMod val="75000"/>
                  </a:prstClr>
                </a:solidFill>
              </a:rPr>
              <a:t>Professional support</a:t>
            </a:r>
            <a:endParaRPr lang="en-GB" sz="2200" dirty="0">
              <a:solidFill>
                <a:prstClr val="white">
                  <a:lumMod val="75000"/>
                </a:prstClr>
              </a:solidFill>
            </a:endParaRPr>
          </a:p>
        </p:txBody>
      </p:sp>
      <p:sp>
        <p:nvSpPr>
          <p:cNvPr id="20" name="TextBox 19"/>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prstClr val="white">
                    <a:lumMod val="75000"/>
                  </a:prstClr>
                </a:solidFill>
              </a:rPr>
              <a:t>Enterprise and risk</a:t>
            </a:r>
            <a:endParaRPr lang="en-GB" sz="2200" dirty="0">
              <a:solidFill>
                <a:prstClr val="white">
                  <a:lumMod val="75000"/>
                </a:prstClr>
              </a:solidFill>
            </a:endParaRPr>
          </a:p>
        </p:txBody>
      </p:sp>
      <p:sp>
        <p:nvSpPr>
          <p:cNvPr id="21" name="TextBox 20"/>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prstClr val="white">
                    <a:lumMod val="75000"/>
                  </a:prstClr>
                </a:solidFill>
              </a:rPr>
              <a:t>Learned society</a:t>
            </a:r>
            <a:endParaRPr lang="en-GB" sz="2200" dirty="0">
              <a:solidFill>
                <a:prstClr val="white">
                  <a:lumMod val="75000"/>
                </a:prstClr>
              </a:solidFill>
            </a:endParaRPr>
          </a:p>
        </p:txBody>
      </p:sp>
      <p:sp>
        <p:nvSpPr>
          <p:cNvPr id="22" name="TextBox 21"/>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prstClr val="white">
                    <a:lumMod val="75000"/>
                  </a:prstClr>
                </a:solidFill>
              </a:rPr>
              <a:t>Opportunity</a:t>
            </a:r>
            <a:endParaRPr lang="en-GB" sz="2200" dirty="0">
              <a:solidFill>
                <a:prstClr val="white">
                  <a:lumMod val="75000"/>
                </a:prstClr>
              </a:solidFill>
            </a:endParaRPr>
          </a:p>
        </p:txBody>
      </p:sp>
      <p:sp>
        <p:nvSpPr>
          <p:cNvPr id="23" name="TextBox 22"/>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prstClr val="white">
                    <a:lumMod val="75000"/>
                  </a:prstClr>
                </a:solidFill>
              </a:rPr>
              <a:t>International profile</a:t>
            </a:r>
            <a:endParaRPr lang="en-GB" sz="2200" dirty="0">
              <a:solidFill>
                <a:prstClr val="white">
                  <a:lumMod val="75000"/>
                </a:prstClr>
              </a:solidFill>
            </a:endParaRPr>
          </a:p>
        </p:txBody>
      </p:sp>
      <p:sp>
        <p:nvSpPr>
          <p:cNvPr id="24" name="TextBox 23"/>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prstClr val="white">
                    <a:lumMod val="75000"/>
                  </a:prstClr>
                </a:solidFill>
              </a:rPr>
              <a:t>Journals</a:t>
            </a:r>
            <a:endParaRPr lang="en-GB" sz="2200" dirty="0">
              <a:solidFill>
                <a:prstClr val="white">
                  <a:lumMod val="75000"/>
                </a:prstClr>
              </a:solidFill>
            </a:endParaRPr>
          </a:p>
        </p:txBody>
      </p:sp>
      <p:sp>
        <p:nvSpPr>
          <p:cNvPr id="25" name="TextBox 24"/>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prstClr val="white">
                    <a:lumMod val="75000"/>
                  </a:prstClr>
                </a:solidFill>
              </a:rPr>
              <a:t>Supporting</a:t>
            </a:r>
            <a:endParaRPr lang="en-GB" sz="2200" dirty="0">
              <a:solidFill>
                <a:prstClr val="white">
                  <a:lumMod val="75000"/>
                </a:prstClr>
              </a:solidFill>
            </a:endParaRPr>
          </a:p>
        </p:txBody>
      </p:sp>
      <p:sp>
        <p:nvSpPr>
          <p:cNvPr id="26" name="TextBox 25"/>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prstClr val="white">
                    <a:lumMod val="75000"/>
                  </a:prstClr>
                </a:solidFill>
              </a:rPr>
              <a:t>Expertise</a:t>
            </a:r>
            <a:endParaRPr lang="en-GB" sz="2200" dirty="0">
              <a:solidFill>
                <a:prstClr val="white">
                  <a:lumMod val="75000"/>
                </a:prstClr>
              </a:solidFill>
            </a:endParaRPr>
          </a:p>
        </p:txBody>
      </p:sp>
      <p:sp>
        <p:nvSpPr>
          <p:cNvPr id="27" name="TextBox 26"/>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prstClr val="white">
                    <a:lumMod val="75000"/>
                  </a:prstClr>
                </a:solidFill>
              </a:rPr>
              <a:t>Sponsorship</a:t>
            </a:r>
            <a:endParaRPr lang="en-GB" sz="2200" dirty="0">
              <a:solidFill>
                <a:prstClr val="white">
                  <a:lumMod val="75000"/>
                </a:prstClr>
              </a:solidFill>
            </a:endParaRPr>
          </a:p>
        </p:txBody>
      </p:sp>
      <p:sp>
        <p:nvSpPr>
          <p:cNvPr id="28" name="TextBox 27"/>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prstClr val="white">
                    <a:lumMod val="75000"/>
                  </a:prstClr>
                </a:solidFill>
              </a:rPr>
              <a:t>Thought leadership</a:t>
            </a:r>
            <a:endParaRPr lang="en-GB" sz="2200" dirty="0">
              <a:solidFill>
                <a:prstClr val="white">
                  <a:lumMod val="75000"/>
                </a:prstClr>
              </a:solidFill>
            </a:endParaRPr>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2299159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smtClean="0">
                <a:solidFill>
                  <a:prstClr val="white"/>
                </a:solidFill>
              </a:rPr>
              <a:pPr/>
              <a:t>30 October 2013</a:t>
            </a:fld>
            <a:endParaRPr lang="en-GB" dirty="0">
              <a:solidFill>
                <a:prstClr val="white"/>
              </a:solidFill>
            </a:endParaRPr>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6496" y="1556792"/>
            <a:ext cx="8982471" cy="464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30 October 2013</a:t>
            </a:fld>
            <a:endParaRPr lang="en-GB" dirty="0">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Tree>
    <p:extLst>
      <p:ext uri="{BB962C8B-B14F-4D97-AF65-F5344CB8AC3E}">
        <p14:creationId xmlns:p14="http://schemas.microsoft.com/office/powerpoint/2010/main" val="173654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smtClean="0"/>
              <a:pPr/>
              <a:t>30 October 2013</a:t>
            </a:fld>
            <a:endParaRPr lang="en-GB" dirty="0"/>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solidFill>
                  <a:srgbClr val="3F4548"/>
                </a:solidFill>
              </a:rPr>
              <a:pPr/>
              <a:t>30 October 2013</a:t>
            </a:fld>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solidFill>
                  <a:srgbClr val="3F4548"/>
                </a:solidFill>
              </a:rPr>
              <a:pPr/>
              <a:t>30 October 2013</a:t>
            </a:fld>
            <a:endParaRPr lang="en-GB" dirty="0">
              <a:solidFill>
                <a:srgbClr val="3F4548"/>
              </a:solidFill>
            </a:endParaRPr>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solidFill>
                  <a:srgbClr val="3F4548"/>
                </a:solidFill>
              </a:rPr>
              <a:pPr/>
              <a:t>30 October 2013</a:t>
            </a:fld>
            <a:endParaRPr lang="en-GB" dirty="0">
              <a:solidFill>
                <a:srgbClr val="3F4548"/>
              </a:solidFill>
            </a:endParaRPr>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solidFill>
                  <a:srgbClr val="3F4548"/>
                </a:solidFill>
              </a:rPr>
              <a:pPr/>
              <a:t>30 October 2013</a:t>
            </a:fld>
            <a:endParaRPr lang="en-GB" dirty="0">
              <a:solidFill>
                <a:srgbClr val="3F4548"/>
              </a:solidFill>
            </a:endParaRPr>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solidFill>
                  <a:srgbClr val="3F4548"/>
                </a:solidFill>
              </a:rPr>
              <a:pPr/>
              <a:t>30 October 2013</a:t>
            </a:fld>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33422270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dirty="0" smtClean="0"/>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fld id="{E55E8865-9CB5-4569-9D00-F0979EDB96F2}" type="datetime4">
              <a:rPr lang="en-GB">
                <a:solidFill>
                  <a:srgbClr val="3F4548"/>
                </a:solidFill>
              </a:rPr>
              <a:pPr/>
              <a:t>30 October 2013</a:t>
            </a:fld>
            <a:endParaRPr lang="en-GB" dirty="0">
              <a:solidFill>
                <a:srgbClr val="3F4548"/>
              </a:solidFill>
            </a:endParaRPr>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29" y="2133601"/>
            <a:ext cx="8413203"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30 October 2013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6901035"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30 October 2013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8" y="493473"/>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smtClean="0">
                  <a:solidFill>
                    <a:prstClr val="white"/>
                  </a:solidFill>
                </a:rPr>
                <a:t>Partner</a:t>
              </a:r>
            </a:p>
            <a:p>
              <a:r>
                <a:rPr lang="en-GB" sz="1600" dirty="0" smtClean="0">
                  <a:solidFill>
                    <a:prstClr val="white"/>
                  </a:solidFill>
                </a:rPr>
                <a:t>Logo</a:t>
              </a:r>
              <a:endParaRPr lang="en-GB" sz="1600" dirty="0">
                <a:solidFill>
                  <a:prstClr val="white"/>
                </a:solidFill>
              </a:endParaRPr>
            </a:p>
          </p:txBody>
        </p:sp>
      </p:grpSp>
      <p:grpSp>
        <p:nvGrpSpPr>
          <p:cNvPr id="5" name="Group 4"/>
          <p:cNvGrpSpPr/>
          <p:nvPr userDrawn="1"/>
        </p:nvGrpSpPr>
        <p:grpSpPr>
          <a:xfrm>
            <a:off x="7905328" y="1357569"/>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smtClean="0">
                  <a:solidFill>
                    <a:prstClr val="white"/>
                  </a:solidFill>
                </a:rPr>
                <a:t>Partner</a:t>
              </a:r>
            </a:p>
            <a:p>
              <a:r>
                <a:rPr lang="en-GB" sz="1600" dirty="0" smtClean="0">
                  <a:solidFill>
                    <a:prstClr val="white"/>
                  </a:solidFill>
                </a:rPr>
                <a:t>Logo</a:t>
              </a:r>
              <a:endParaRPr lang="en-GB" sz="1600" dirty="0">
                <a:solidFill>
                  <a:prstClr val="white"/>
                </a:solidFill>
              </a:endParaRPr>
            </a:p>
          </p:txBody>
        </p:sp>
      </p:grpSp>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4" y="5546036"/>
            <a:ext cx="11214196" cy="959392"/>
            <a:chOff x="-663784" y="5546036"/>
            <a:chExt cx="11214196" cy="959392"/>
          </a:xfrm>
        </p:grpSpPr>
        <p:sp>
          <p:nvSpPr>
            <p:cNvPr id="7" name="TextBox 6"/>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srgbClr val="008452">
                      <a:lumMod val="50000"/>
                    </a:srgbClr>
                  </a:solidFill>
                </a:rPr>
                <a:t>Progress</a:t>
              </a:r>
              <a:endParaRPr lang="en-GB" sz="2200" dirty="0">
                <a:solidFill>
                  <a:srgbClr val="008452">
                    <a:lumMod val="50000"/>
                  </a:srgbClr>
                </a:solidFill>
              </a:endParaRPr>
            </a:p>
          </p:txBody>
        </p:sp>
        <p:sp>
          <p:nvSpPr>
            <p:cNvPr id="8" name="TextBox 7"/>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srgbClr val="008452">
                      <a:lumMod val="50000"/>
                    </a:srgbClr>
                  </a:solidFill>
                </a:rPr>
                <a:t>Community</a:t>
              </a:r>
              <a:endParaRPr lang="en-GB" sz="2200" dirty="0">
                <a:solidFill>
                  <a:srgbClr val="008452">
                    <a:lumMod val="50000"/>
                  </a:srgbClr>
                </a:solidFill>
              </a:endParaRPr>
            </a:p>
          </p:txBody>
        </p:sp>
        <p:sp>
          <p:nvSpPr>
            <p:cNvPr id="9" name="TextBox 8"/>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srgbClr val="008452">
                      <a:lumMod val="50000"/>
                    </a:srgbClr>
                  </a:solidFill>
                </a:rPr>
                <a:t>Sessional Meetings</a:t>
              </a:r>
              <a:endParaRPr lang="en-GB" sz="2200" dirty="0">
                <a:solidFill>
                  <a:srgbClr val="008452">
                    <a:lumMod val="50000"/>
                  </a:srgbClr>
                </a:solidFill>
              </a:endParaRPr>
            </a:p>
          </p:txBody>
        </p:sp>
        <p:sp>
          <p:nvSpPr>
            <p:cNvPr id="11" name="TextBox 10"/>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srgbClr val="008452">
                      <a:lumMod val="50000"/>
                    </a:srgbClr>
                  </a:solidFill>
                </a:rPr>
                <a:t>Education</a:t>
              </a:r>
              <a:endParaRPr lang="en-GB" sz="2200" dirty="0">
                <a:solidFill>
                  <a:srgbClr val="008452">
                    <a:lumMod val="50000"/>
                  </a:srgbClr>
                </a:solidFill>
              </a:endParaRPr>
            </a:p>
          </p:txBody>
        </p:sp>
        <p:sp>
          <p:nvSpPr>
            <p:cNvPr id="12" name="TextBox 11"/>
            <p:cNvSpPr txBox="1"/>
            <p:nvPr userDrawn="1"/>
          </p:nvSpPr>
          <p:spPr>
            <a:xfrm rot="-2700000">
              <a:off x="2587673" y="5797705"/>
              <a:ext cx="2141677" cy="430887"/>
            </a:xfrm>
            <a:prstGeom prst="rect">
              <a:avLst/>
            </a:prstGeom>
            <a:noFill/>
          </p:spPr>
          <p:txBody>
            <a:bodyPr wrap="none" rtlCol="0">
              <a:spAutoFit/>
            </a:bodyPr>
            <a:lstStyle/>
            <a:p>
              <a:r>
                <a:rPr lang="en-GB" sz="2200" dirty="0" smtClean="0">
                  <a:solidFill>
                    <a:srgbClr val="008452">
                      <a:lumMod val="50000"/>
                    </a:srgbClr>
                  </a:solidFill>
                </a:rPr>
                <a:t>Working parties</a:t>
              </a:r>
              <a:endParaRPr lang="en-GB" sz="2200" dirty="0">
                <a:solidFill>
                  <a:srgbClr val="008452">
                    <a:lumMod val="50000"/>
                  </a:srgbClr>
                </a:solidFill>
              </a:endParaRPr>
            </a:p>
          </p:txBody>
        </p:sp>
        <p:sp>
          <p:nvSpPr>
            <p:cNvPr id="13" name="TextBox 12"/>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srgbClr val="008452">
                      <a:lumMod val="50000"/>
                    </a:srgbClr>
                  </a:solidFill>
                </a:rPr>
                <a:t>Volunteering</a:t>
              </a:r>
              <a:endParaRPr lang="en-GB" sz="2200" dirty="0">
                <a:solidFill>
                  <a:srgbClr val="008452">
                    <a:lumMod val="50000"/>
                  </a:srgbClr>
                </a:solidFill>
              </a:endParaRPr>
            </a:p>
          </p:txBody>
        </p:sp>
        <p:sp>
          <p:nvSpPr>
            <p:cNvPr id="14" name="TextBox 13"/>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srgbClr val="008452">
                      <a:lumMod val="50000"/>
                    </a:srgbClr>
                  </a:solidFill>
                </a:rPr>
                <a:t>Research</a:t>
              </a:r>
              <a:endParaRPr lang="en-GB" sz="2200" dirty="0">
                <a:solidFill>
                  <a:srgbClr val="008452">
                    <a:lumMod val="50000"/>
                  </a:srgbClr>
                </a:solidFill>
              </a:endParaRPr>
            </a:p>
          </p:txBody>
        </p:sp>
        <p:sp>
          <p:nvSpPr>
            <p:cNvPr id="15" name="TextBox 14"/>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srgbClr val="008452">
                      <a:lumMod val="50000"/>
                    </a:srgbClr>
                  </a:solidFill>
                </a:rPr>
                <a:t>Shaping the future</a:t>
              </a:r>
              <a:endParaRPr lang="en-GB" sz="2200" dirty="0">
                <a:solidFill>
                  <a:srgbClr val="008452">
                    <a:lumMod val="50000"/>
                  </a:srgbClr>
                </a:solidFill>
              </a:endParaRPr>
            </a:p>
          </p:txBody>
        </p:sp>
        <p:sp>
          <p:nvSpPr>
            <p:cNvPr id="16" name="TextBox 15"/>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srgbClr val="008452">
                      <a:lumMod val="50000"/>
                    </a:srgbClr>
                  </a:solidFill>
                </a:rPr>
                <a:t>Networking</a:t>
              </a:r>
              <a:endParaRPr lang="en-GB" sz="2200" dirty="0">
                <a:solidFill>
                  <a:srgbClr val="008452">
                    <a:lumMod val="50000"/>
                  </a:srgbClr>
                </a:solidFill>
              </a:endParaRPr>
            </a:p>
          </p:txBody>
        </p:sp>
        <p:sp>
          <p:nvSpPr>
            <p:cNvPr id="17" name="TextBox 16"/>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srgbClr val="008452">
                      <a:lumMod val="50000"/>
                    </a:srgbClr>
                  </a:solidFill>
                </a:rPr>
                <a:t>Professional support</a:t>
              </a:r>
              <a:endParaRPr lang="en-GB" sz="2200" dirty="0">
                <a:solidFill>
                  <a:srgbClr val="008452">
                    <a:lumMod val="50000"/>
                  </a:srgbClr>
                </a:solidFill>
              </a:endParaRPr>
            </a:p>
          </p:txBody>
        </p:sp>
        <p:sp>
          <p:nvSpPr>
            <p:cNvPr id="18" name="TextBox 17"/>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srgbClr val="008452">
                      <a:lumMod val="50000"/>
                    </a:srgbClr>
                  </a:solidFill>
                </a:rPr>
                <a:t>Enterprise and risk</a:t>
              </a:r>
              <a:endParaRPr lang="en-GB" sz="2200" dirty="0">
                <a:solidFill>
                  <a:srgbClr val="008452">
                    <a:lumMod val="50000"/>
                  </a:srgbClr>
                </a:solidFill>
              </a:endParaRPr>
            </a:p>
          </p:txBody>
        </p:sp>
        <p:sp>
          <p:nvSpPr>
            <p:cNvPr id="19" name="TextBox 18"/>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srgbClr val="008452">
                      <a:lumMod val="50000"/>
                    </a:srgbClr>
                  </a:solidFill>
                </a:rPr>
                <a:t>Learned society</a:t>
              </a:r>
              <a:endParaRPr lang="en-GB" sz="2200" dirty="0">
                <a:solidFill>
                  <a:srgbClr val="008452">
                    <a:lumMod val="50000"/>
                  </a:srgbClr>
                </a:solidFill>
              </a:endParaRPr>
            </a:p>
          </p:txBody>
        </p:sp>
        <p:sp>
          <p:nvSpPr>
            <p:cNvPr id="20" name="TextBox 19"/>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srgbClr val="008452">
                      <a:lumMod val="50000"/>
                    </a:srgbClr>
                  </a:solidFill>
                </a:rPr>
                <a:t>Opportunity</a:t>
              </a:r>
              <a:endParaRPr lang="en-GB" sz="2200" dirty="0">
                <a:solidFill>
                  <a:srgbClr val="008452">
                    <a:lumMod val="50000"/>
                  </a:srgbClr>
                </a:solidFill>
              </a:endParaRPr>
            </a:p>
          </p:txBody>
        </p:sp>
        <p:sp>
          <p:nvSpPr>
            <p:cNvPr id="21" name="TextBox 20"/>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srgbClr val="008452">
                      <a:lumMod val="50000"/>
                    </a:srgbClr>
                  </a:solidFill>
                </a:rPr>
                <a:t>International profile</a:t>
              </a:r>
              <a:endParaRPr lang="en-GB" sz="2200" dirty="0">
                <a:solidFill>
                  <a:srgbClr val="008452">
                    <a:lumMod val="50000"/>
                  </a:srgbClr>
                </a:solidFill>
              </a:endParaRPr>
            </a:p>
          </p:txBody>
        </p:sp>
        <p:sp>
          <p:nvSpPr>
            <p:cNvPr id="22" name="TextBox 21"/>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srgbClr val="008452">
                      <a:lumMod val="50000"/>
                    </a:srgbClr>
                  </a:solidFill>
                </a:rPr>
                <a:t>Journals</a:t>
              </a:r>
              <a:endParaRPr lang="en-GB" sz="2200" dirty="0">
                <a:solidFill>
                  <a:srgbClr val="008452">
                    <a:lumMod val="50000"/>
                  </a:srgbClr>
                </a:solidFill>
              </a:endParaRPr>
            </a:p>
          </p:txBody>
        </p:sp>
        <p:sp>
          <p:nvSpPr>
            <p:cNvPr id="23" name="TextBox 22"/>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srgbClr val="008452">
                      <a:lumMod val="50000"/>
                    </a:srgbClr>
                  </a:solidFill>
                </a:rPr>
                <a:t>Supporting</a:t>
              </a:r>
              <a:endParaRPr lang="en-GB" sz="2200" dirty="0">
                <a:solidFill>
                  <a:srgbClr val="008452">
                    <a:lumMod val="50000"/>
                  </a:srgbClr>
                </a:solidFill>
              </a:endParaRPr>
            </a:p>
          </p:txBody>
        </p:sp>
        <p:sp>
          <p:nvSpPr>
            <p:cNvPr id="24" name="TextBox 23"/>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srgbClr val="008452">
                      <a:lumMod val="50000"/>
                    </a:srgbClr>
                  </a:solidFill>
                </a:rPr>
                <a:t>Expertise</a:t>
              </a:r>
              <a:endParaRPr lang="en-GB" sz="2200" dirty="0">
                <a:solidFill>
                  <a:srgbClr val="008452">
                    <a:lumMod val="50000"/>
                  </a:srgbClr>
                </a:solidFill>
              </a:endParaRPr>
            </a:p>
          </p:txBody>
        </p:sp>
        <p:sp>
          <p:nvSpPr>
            <p:cNvPr id="25" name="TextBox 24"/>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srgbClr val="008452">
                      <a:lumMod val="50000"/>
                    </a:srgbClr>
                  </a:solidFill>
                </a:rPr>
                <a:t>Sponsorship</a:t>
              </a:r>
              <a:endParaRPr lang="en-GB" sz="2200" dirty="0">
                <a:solidFill>
                  <a:srgbClr val="008452">
                    <a:lumMod val="50000"/>
                  </a:srgbClr>
                </a:solidFill>
              </a:endParaRPr>
            </a:p>
          </p:txBody>
        </p:sp>
        <p:sp>
          <p:nvSpPr>
            <p:cNvPr id="26" name="TextBox 25"/>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srgbClr val="008452">
                      <a:lumMod val="50000"/>
                    </a:srgbClr>
                  </a:solidFill>
                </a:rPr>
                <a:t>Thought leadership</a:t>
              </a:r>
              <a:endParaRPr lang="en-GB" sz="2200" dirty="0">
                <a:solidFill>
                  <a:srgbClr val="008452">
                    <a:lumMod val="50000"/>
                  </a:srgbClr>
                </a:solidFill>
              </a:endParaRPr>
            </a:p>
          </p:txBody>
        </p:sp>
      </p:grpSp>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30 October 2013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prstClr val="white">
                    <a:lumMod val="75000"/>
                  </a:prstClr>
                </a:solidFill>
              </a:rPr>
              <a:t>Progress</a:t>
            </a:r>
            <a:endParaRPr lang="en-GB" sz="2200" dirty="0">
              <a:solidFill>
                <a:prstClr val="white">
                  <a:lumMod val="75000"/>
                </a:prstClr>
              </a:solidFill>
            </a:endParaRPr>
          </a:p>
        </p:txBody>
      </p:sp>
      <p:sp>
        <p:nvSpPr>
          <p:cNvPr id="11" name="TextBox 10"/>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prstClr val="white">
                    <a:lumMod val="75000"/>
                  </a:prstClr>
                </a:solidFill>
              </a:rPr>
              <a:t>Community</a:t>
            </a:r>
            <a:endParaRPr lang="en-GB" sz="2200" dirty="0">
              <a:solidFill>
                <a:prstClr val="white">
                  <a:lumMod val="75000"/>
                </a:prstClr>
              </a:solidFill>
            </a:endParaRPr>
          </a:p>
        </p:txBody>
      </p:sp>
      <p:sp>
        <p:nvSpPr>
          <p:cNvPr id="12" name="TextBox 11"/>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prstClr val="white">
                    <a:lumMod val="75000"/>
                  </a:prstClr>
                </a:solidFill>
              </a:rPr>
              <a:t>Sessional Meetings</a:t>
            </a:r>
            <a:endParaRPr lang="en-GB" sz="2200" dirty="0">
              <a:solidFill>
                <a:prstClr val="white">
                  <a:lumMod val="75000"/>
                </a:prstClr>
              </a:solidFill>
            </a:endParaRPr>
          </a:p>
        </p:txBody>
      </p:sp>
      <p:sp>
        <p:nvSpPr>
          <p:cNvPr id="13" name="TextBox 12"/>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prstClr val="white">
                    <a:lumMod val="75000"/>
                  </a:prstClr>
                </a:solidFill>
              </a:rPr>
              <a:t>Education</a:t>
            </a:r>
            <a:endParaRPr lang="en-GB" sz="2200" dirty="0">
              <a:solidFill>
                <a:prstClr val="white">
                  <a:lumMod val="75000"/>
                </a:prstClr>
              </a:solidFill>
            </a:endParaRPr>
          </a:p>
        </p:txBody>
      </p:sp>
      <p:sp>
        <p:nvSpPr>
          <p:cNvPr id="14" name="TextBox 13"/>
          <p:cNvSpPr txBox="1"/>
          <p:nvPr userDrawn="1"/>
        </p:nvSpPr>
        <p:spPr>
          <a:xfrm rot="-2700000">
            <a:off x="2587673" y="5797705"/>
            <a:ext cx="2141677" cy="430887"/>
          </a:xfrm>
          <a:prstGeom prst="rect">
            <a:avLst/>
          </a:prstGeom>
          <a:noFill/>
        </p:spPr>
        <p:txBody>
          <a:bodyPr wrap="none" rtlCol="0">
            <a:spAutoFit/>
          </a:bodyPr>
          <a:lstStyle/>
          <a:p>
            <a:r>
              <a:rPr lang="en-GB" sz="2200" dirty="0" smtClean="0">
                <a:solidFill>
                  <a:prstClr val="white">
                    <a:lumMod val="75000"/>
                  </a:prstClr>
                </a:solidFill>
              </a:rPr>
              <a:t>Working parties</a:t>
            </a:r>
            <a:endParaRPr lang="en-GB" sz="2200" dirty="0">
              <a:solidFill>
                <a:prstClr val="white">
                  <a:lumMod val="75000"/>
                </a:prstClr>
              </a:solidFill>
            </a:endParaRPr>
          </a:p>
        </p:txBody>
      </p:sp>
      <p:sp>
        <p:nvSpPr>
          <p:cNvPr id="15" name="TextBox 14"/>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prstClr val="white">
                    <a:lumMod val="75000"/>
                  </a:prstClr>
                </a:solidFill>
              </a:rPr>
              <a:t>Volunteering</a:t>
            </a:r>
            <a:endParaRPr lang="en-GB" sz="2200" dirty="0">
              <a:solidFill>
                <a:prstClr val="white">
                  <a:lumMod val="75000"/>
                </a:prstClr>
              </a:solidFill>
            </a:endParaRPr>
          </a:p>
        </p:txBody>
      </p:sp>
      <p:sp>
        <p:nvSpPr>
          <p:cNvPr id="16" name="TextBox 15"/>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prstClr val="white">
                    <a:lumMod val="75000"/>
                  </a:prstClr>
                </a:solidFill>
              </a:rPr>
              <a:t>Research</a:t>
            </a:r>
            <a:endParaRPr lang="en-GB" sz="2200" dirty="0">
              <a:solidFill>
                <a:prstClr val="white">
                  <a:lumMod val="75000"/>
                </a:prstClr>
              </a:solidFill>
            </a:endParaRPr>
          </a:p>
        </p:txBody>
      </p:sp>
      <p:sp>
        <p:nvSpPr>
          <p:cNvPr id="17" name="TextBox 16"/>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prstClr val="white">
                    <a:lumMod val="75000"/>
                  </a:prstClr>
                </a:solidFill>
              </a:rPr>
              <a:t>Shaping the future</a:t>
            </a:r>
            <a:endParaRPr lang="en-GB" sz="2200" dirty="0">
              <a:solidFill>
                <a:prstClr val="white">
                  <a:lumMod val="75000"/>
                </a:prstClr>
              </a:solidFill>
            </a:endParaRPr>
          </a:p>
        </p:txBody>
      </p:sp>
      <p:sp>
        <p:nvSpPr>
          <p:cNvPr id="18" name="TextBox 17"/>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prstClr val="white">
                    <a:lumMod val="75000"/>
                  </a:prstClr>
                </a:solidFill>
              </a:rPr>
              <a:t>Networking</a:t>
            </a:r>
            <a:endParaRPr lang="en-GB" sz="2200" dirty="0">
              <a:solidFill>
                <a:prstClr val="white">
                  <a:lumMod val="75000"/>
                </a:prstClr>
              </a:solidFill>
            </a:endParaRPr>
          </a:p>
        </p:txBody>
      </p:sp>
      <p:sp>
        <p:nvSpPr>
          <p:cNvPr id="19" name="TextBox 18"/>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prstClr val="white">
                    <a:lumMod val="75000"/>
                  </a:prstClr>
                </a:solidFill>
              </a:rPr>
              <a:t>Professional support</a:t>
            </a:r>
            <a:endParaRPr lang="en-GB" sz="2200" dirty="0">
              <a:solidFill>
                <a:prstClr val="white">
                  <a:lumMod val="75000"/>
                </a:prstClr>
              </a:solidFill>
            </a:endParaRPr>
          </a:p>
        </p:txBody>
      </p:sp>
      <p:sp>
        <p:nvSpPr>
          <p:cNvPr id="20" name="TextBox 19"/>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prstClr val="white">
                    <a:lumMod val="75000"/>
                  </a:prstClr>
                </a:solidFill>
              </a:rPr>
              <a:t>Enterprise and risk</a:t>
            </a:r>
            <a:endParaRPr lang="en-GB" sz="2200" dirty="0">
              <a:solidFill>
                <a:prstClr val="white">
                  <a:lumMod val="75000"/>
                </a:prstClr>
              </a:solidFill>
            </a:endParaRPr>
          </a:p>
        </p:txBody>
      </p:sp>
      <p:sp>
        <p:nvSpPr>
          <p:cNvPr id="21" name="TextBox 20"/>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prstClr val="white">
                    <a:lumMod val="75000"/>
                  </a:prstClr>
                </a:solidFill>
              </a:rPr>
              <a:t>Learned society</a:t>
            </a:r>
            <a:endParaRPr lang="en-GB" sz="2200" dirty="0">
              <a:solidFill>
                <a:prstClr val="white">
                  <a:lumMod val="75000"/>
                </a:prstClr>
              </a:solidFill>
            </a:endParaRPr>
          </a:p>
        </p:txBody>
      </p:sp>
      <p:sp>
        <p:nvSpPr>
          <p:cNvPr id="22" name="TextBox 21"/>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prstClr val="white">
                    <a:lumMod val="75000"/>
                  </a:prstClr>
                </a:solidFill>
              </a:rPr>
              <a:t>Opportunity</a:t>
            </a:r>
            <a:endParaRPr lang="en-GB" sz="2200" dirty="0">
              <a:solidFill>
                <a:prstClr val="white">
                  <a:lumMod val="75000"/>
                </a:prstClr>
              </a:solidFill>
            </a:endParaRPr>
          </a:p>
        </p:txBody>
      </p:sp>
      <p:sp>
        <p:nvSpPr>
          <p:cNvPr id="23" name="TextBox 22"/>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prstClr val="white">
                    <a:lumMod val="75000"/>
                  </a:prstClr>
                </a:solidFill>
              </a:rPr>
              <a:t>International profile</a:t>
            </a:r>
            <a:endParaRPr lang="en-GB" sz="2200" dirty="0">
              <a:solidFill>
                <a:prstClr val="white">
                  <a:lumMod val="75000"/>
                </a:prstClr>
              </a:solidFill>
            </a:endParaRPr>
          </a:p>
        </p:txBody>
      </p:sp>
      <p:sp>
        <p:nvSpPr>
          <p:cNvPr id="24" name="TextBox 23"/>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prstClr val="white">
                    <a:lumMod val="75000"/>
                  </a:prstClr>
                </a:solidFill>
              </a:rPr>
              <a:t>Journals</a:t>
            </a:r>
            <a:endParaRPr lang="en-GB" sz="2200" dirty="0">
              <a:solidFill>
                <a:prstClr val="white">
                  <a:lumMod val="75000"/>
                </a:prstClr>
              </a:solidFill>
            </a:endParaRPr>
          </a:p>
        </p:txBody>
      </p:sp>
      <p:sp>
        <p:nvSpPr>
          <p:cNvPr id="25" name="TextBox 24"/>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prstClr val="white">
                    <a:lumMod val="75000"/>
                  </a:prstClr>
                </a:solidFill>
              </a:rPr>
              <a:t>Supporting</a:t>
            </a:r>
            <a:endParaRPr lang="en-GB" sz="2200" dirty="0">
              <a:solidFill>
                <a:prstClr val="white">
                  <a:lumMod val="75000"/>
                </a:prstClr>
              </a:solidFill>
            </a:endParaRPr>
          </a:p>
        </p:txBody>
      </p:sp>
      <p:sp>
        <p:nvSpPr>
          <p:cNvPr id="26" name="TextBox 25"/>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prstClr val="white">
                    <a:lumMod val="75000"/>
                  </a:prstClr>
                </a:solidFill>
              </a:rPr>
              <a:t>Expertise</a:t>
            </a:r>
            <a:endParaRPr lang="en-GB" sz="2200" dirty="0">
              <a:solidFill>
                <a:prstClr val="white">
                  <a:lumMod val="75000"/>
                </a:prstClr>
              </a:solidFill>
            </a:endParaRPr>
          </a:p>
        </p:txBody>
      </p:sp>
      <p:sp>
        <p:nvSpPr>
          <p:cNvPr id="27" name="TextBox 26"/>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prstClr val="white">
                    <a:lumMod val="75000"/>
                  </a:prstClr>
                </a:solidFill>
              </a:rPr>
              <a:t>Sponsorship</a:t>
            </a:r>
            <a:endParaRPr lang="en-GB" sz="2200" dirty="0">
              <a:solidFill>
                <a:prstClr val="white">
                  <a:lumMod val="75000"/>
                </a:prstClr>
              </a:solidFill>
            </a:endParaRPr>
          </a:p>
        </p:txBody>
      </p:sp>
      <p:sp>
        <p:nvSpPr>
          <p:cNvPr id="28" name="TextBox 27"/>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prstClr val="white">
                    <a:lumMod val="75000"/>
                  </a:prstClr>
                </a:solidFill>
              </a:rPr>
              <a:t>Thought leadership</a:t>
            </a:r>
            <a:endParaRPr lang="en-GB" sz="2200" dirty="0">
              <a:solidFill>
                <a:prstClr val="white">
                  <a:lumMod val="75000"/>
                </a:prstClr>
              </a:solidFill>
            </a:endParaRPr>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2299159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30 October 2013</a:t>
            </a:fld>
            <a:endParaRPr lang="en-GB" dirty="0"/>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smtClean="0">
                <a:solidFill>
                  <a:prstClr val="white"/>
                </a:solidFill>
              </a:rPr>
              <a:pPr/>
              <a:t>30 October 2013</a:t>
            </a:fld>
            <a:endParaRPr lang="en-GB" dirty="0">
              <a:solidFill>
                <a:prstClr val="white"/>
              </a:solidFill>
            </a:endParaRPr>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6496" y="1556792"/>
            <a:ext cx="8982471" cy="464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30 October 2013</a:t>
            </a:fld>
            <a:endParaRPr lang="en-GB" dirty="0">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Tree>
    <p:extLst>
      <p:ext uri="{BB962C8B-B14F-4D97-AF65-F5344CB8AC3E}">
        <p14:creationId xmlns:p14="http://schemas.microsoft.com/office/powerpoint/2010/main" val="17365456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solidFill>
                  <a:srgbClr val="3F4548"/>
                </a:solidFill>
              </a:rPr>
              <a:pPr/>
              <a:t>30 October 2013</a:t>
            </a:fld>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solidFill>
                  <a:srgbClr val="3F4548"/>
                </a:solidFill>
              </a:rPr>
              <a:pPr/>
              <a:t>30 October 2013</a:t>
            </a:fld>
            <a:endParaRPr lang="en-GB" dirty="0">
              <a:solidFill>
                <a:srgbClr val="3F4548"/>
              </a:solidFill>
            </a:endParaRPr>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solidFill>
                  <a:srgbClr val="3F4548"/>
                </a:solidFill>
              </a:rPr>
              <a:pPr/>
              <a:t>30 October 2013</a:t>
            </a:fld>
            <a:endParaRPr lang="en-GB" dirty="0">
              <a:solidFill>
                <a:srgbClr val="3F4548"/>
              </a:solidFill>
            </a:endParaRPr>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solidFill>
                  <a:srgbClr val="3F4548"/>
                </a:solidFill>
              </a:rPr>
              <a:pPr/>
              <a:t>30 October 2013</a:t>
            </a:fld>
            <a:endParaRPr lang="en-GB" dirty="0">
              <a:solidFill>
                <a:srgbClr val="3F4548"/>
              </a:solidFill>
            </a:endParaRPr>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solidFill>
                  <a:srgbClr val="3F4548"/>
                </a:solidFill>
              </a:rPr>
              <a:pPr/>
              <a:t>30 October 2013</a:t>
            </a:fld>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334222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30 October 2013</a:t>
            </a:fld>
            <a:endParaRPr lang="en-GB" dirty="0"/>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dirty="0" smtClean="0"/>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fld id="{E55E8865-9CB5-4569-9D00-F0979EDB96F2}" type="datetime4">
              <a:rPr lang="en-GB">
                <a:solidFill>
                  <a:srgbClr val="3F4548"/>
                </a:solidFill>
              </a:rPr>
              <a:pPr/>
              <a:t>30 October 2013</a:t>
            </a:fld>
            <a:endParaRPr lang="en-GB" dirty="0">
              <a:solidFill>
                <a:srgbClr val="3F4548"/>
              </a:solidFill>
            </a:endParaRPr>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29" y="2133601"/>
            <a:ext cx="8413203"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30 October 2013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6901035"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30 October 2013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8" y="493473"/>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smtClean="0">
                  <a:solidFill>
                    <a:prstClr val="white"/>
                  </a:solidFill>
                </a:rPr>
                <a:t>Partner</a:t>
              </a:r>
            </a:p>
            <a:p>
              <a:r>
                <a:rPr lang="en-GB" sz="1600" dirty="0" smtClean="0">
                  <a:solidFill>
                    <a:prstClr val="white"/>
                  </a:solidFill>
                </a:rPr>
                <a:t>Logo</a:t>
              </a:r>
              <a:endParaRPr lang="en-GB" sz="1600" dirty="0">
                <a:solidFill>
                  <a:prstClr val="white"/>
                </a:solidFill>
              </a:endParaRPr>
            </a:p>
          </p:txBody>
        </p:sp>
      </p:grpSp>
      <p:grpSp>
        <p:nvGrpSpPr>
          <p:cNvPr id="5" name="Group 4"/>
          <p:cNvGrpSpPr/>
          <p:nvPr userDrawn="1"/>
        </p:nvGrpSpPr>
        <p:grpSpPr>
          <a:xfrm>
            <a:off x="7905328" y="1357569"/>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smtClean="0">
                  <a:solidFill>
                    <a:prstClr val="white"/>
                  </a:solidFill>
                </a:rPr>
                <a:t>Partner</a:t>
              </a:r>
            </a:p>
            <a:p>
              <a:r>
                <a:rPr lang="en-GB" sz="1600" dirty="0" smtClean="0">
                  <a:solidFill>
                    <a:prstClr val="white"/>
                  </a:solidFill>
                </a:rPr>
                <a:t>Logo</a:t>
              </a:r>
              <a:endParaRPr lang="en-GB" sz="1600" dirty="0">
                <a:solidFill>
                  <a:prstClr val="white"/>
                </a:solidFill>
              </a:endParaRPr>
            </a:p>
          </p:txBody>
        </p:sp>
      </p:grpSp>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4" y="5546036"/>
            <a:ext cx="11214196" cy="959392"/>
            <a:chOff x="-663784" y="5546036"/>
            <a:chExt cx="11214196" cy="959392"/>
          </a:xfrm>
        </p:grpSpPr>
        <p:sp>
          <p:nvSpPr>
            <p:cNvPr id="7" name="TextBox 6"/>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srgbClr val="008452">
                      <a:lumMod val="50000"/>
                    </a:srgbClr>
                  </a:solidFill>
                </a:rPr>
                <a:t>Progress</a:t>
              </a:r>
              <a:endParaRPr lang="en-GB" sz="2200" dirty="0">
                <a:solidFill>
                  <a:srgbClr val="008452">
                    <a:lumMod val="50000"/>
                  </a:srgbClr>
                </a:solidFill>
              </a:endParaRPr>
            </a:p>
          </p:txBody>
        </p:sp>
        <p:sp>
          <p:nvSpPr>
            <p:cNvPr id="8" name="TextBox 7"/>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srgbClr val="008452">
                      <a:lumMod val="50000"/>
                    </a:srgbClr>
                  </a:solidFill>
                </a:rPr>
                <a:t>Community</a:t>
              </a:r>
              <a:endParaRPr lang="en-GB" sz="2200" dirty="0">
                <a:solidFill>
                  <a:srgbClr val="008452">
                    <a:lumMod val="50000"/>
                  </a:srgbClr>
                </a:solidFill>
              </a:endParaRPr>
            </a:p>
          </p:txBody>
        </p:sp>
        <p:sp>
          <p:nvSpPr>
            <p:cNvPr id="9" name="TextBox 8"/>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srgbClr val="008452">
                      <a:lumMod val="50000"/>
                    </a:srgbClr>
                  </a:solidFill>
                </a:rPr>
                <a:t>Sessional Meetings</a:t>
              </a:r>
              <a:endParaRPr lang="en-GB" sz="2200" dirty="0">
                <a:solidFill>
                  <a:srgbClr val="008452">
                    <a:lumMod val="50000"/>
                  </a:srgbClr>
                </a:solidFill>
              </a:endParaRPr>
            </a:p>
          </p:txBody>
        </p:sp>
        <p:sp>
          <p:nvSpPr>
            <p:cNvPr id="11" name="TextBox 10"/>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srgbClr val="008452">
                      <a:lumMod val="50000"/>
                    </a:srgbClr>
                  </a:solidFill>
                </a:rPr>
                <a:t>Education</a:t>
              </a:r>
              <a:endParaRPr lang="en-GB" sz="2200" dirty="0">
                <a:solidFill>
                  <a:srgbClr val="008452">
                    <a:lumMod val="50000"/>
                  </a:srgbClr>
                </a:solidFill>
              </a:endParaRPr>
            </a:p>
          </p:txBody>
        </p:sp>
        <p:sp>
          <p:nvSpPr>
            <p:cNvPr id="12" name="TextBox 11"/>
            <p:cNvSpPr txBox="1"/>
            <p:nvPr userDrawn="1"/>
          </p:nvSpPr>
          <p:spPr>
            <a:xfrm rot="-2700000">
              <a:off x="2587673" y="5797705"/>
              <a:ext cx="2141677" cy="430887"/>
            </a:xfrm>
            <a:prstGeom prst="rect">
              <a:avLst/>
            </a:prstGeom>
            <a:noFill/>
          </p:spPr>
          <p:txBody>
            <a:bodyPr wrap="none" rtlCol="0">
              <a:spAutoFit/>
            </a:bodyPr>
            <a:lstStyle/>
            <a:p>
              <a:r>
                <a:rPr lang="en-GB" sz="2200" dirty="0" smtClean="0">
                  <a:solidFill>
                    <a:srgbClr val="008452">
                      <a:lumMod val="50000"/>
                    </a:srgbClr>
                  </a:solidFill>
                </a:rPr>
                <a:t>Working parties</a:t>
              </a:r>
              <a:endParaRPr lang="en-GB" sz="2200" dirty="0">
                <a:solidFill>
                  <a:srgbClr val="008452">
                    <a:lumMod val="50000"/>
                  </a:srgbClr>
                </a:solidFill>
              </a:endParaRPr>
            </a:p>
          </p:txBody>
        </p:sp>
        <p:sp>
          <p:nvSpPr>
            <p:cNvPr id="13" name="TextBox 12"/>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srgbClr val="008452">
                      <a:lumMod val="50000"/>
                    </a:srgbClr>
                  </a:solidFill>
                </a:rPr>
                <a:t>Volunteering</a:t>
              </a:r>
              <a:endParaRPr lang="en-GB" sz="2200" dirty="0">
                <a:solidFill>
                  <a:srgbClr val="008452">
                    <a:lumMod val="50000"/>
                  </a:srgbClr>
                </a:solidFill>
              </a:endParaRPr>
            </a:p>
          </p:txBody>
        </p:sp>
        <p:sp>
          <p:nvSpPr>
            <p:cNvPr id="14" name="TextBox 13"/>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srgbClr val="008452">
                      <a:lumMod val="50000"/>
                    </a:srgbClr>
                  </a:solidFill>
                </a:rPr>
                <a:t>Research</a:t>
              </a:r>
              <a:endParaRPr lang="en-GB" sz="2200" dirty="0">
                <a:solidFill>
                  <a:srgbClr val="008452">
                    <a:lumMod val="50000"/>
                  </a:srgbClr>
                </a:solidFill>
              </a:endParaRPr>
            </a:p>
          </p:txBody>
        </p:sp>
        <p:sp>
          <p:nvSpPr>
            <p:cNvPr id="15" name="TextBox 14"/>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srgbClr val="008452">
                      <a:lumMod val="50000"/>
                    </a:srgbClr>
                  </a:solidFill>
                </a:rPr>
                <a:t>Shaping the future</a:t>
              </a:r>
              <a:endParaRPr lang="en-GB" sz="2200" dirty="0">
                <a:solidFill>
                  <a:srgbClr val="008452">
                    <a:lumMod val="50000"/>
                  </a:srgbClr>
                </a:solidFill>
              </a:endParaRPr>
            </a:p>
          </p:txBody>
        </p:sp>
        <p:sp>
          <p:nvSpPr>
            <p:cNvPr id="16" name="TextBox 15"/>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srgbClr val="008452">
                      <a:lumMod val="50000"/>
                    </a:srgbClr>
                  </a:solidFill>
                </a:rPr>
                <a:t>Networking</a:t>
              </a:r>
              <a:endParaRPr lang="en-GB" sz="2200" dirty="0">
                <a:solidFill>
                  <a:srgbClr val="008452">
                    <a:lumMod val="50000"/>
                  </a:srgbClr>
                </a:solidFill>
              </a:endParaRPr>
            </a:p>
          </p:txBody>
        </p:sp>
        <p:sp>
          <p:nvSpPr>
            <p:cNvPr id="17" name="TextBox 16"/>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srgbClr val="008452">
                      <a:lumMod val="50000"/>
                    </a:srgbClr>
                  </a:solidFill>
                </a:rPr>
                <a:t>Professional support</a:t>
              </a:r>
              <a:endParaRPr lang="en-GB" sz="2200" dirty="0">
                <a:solidFill>
                  <a:srgbClr val="008452">
                    <a:lumMod val="50000"/>
                  </a:srgbClr>
                </a:solidFill>
              </a:endParaRPr>
            </a:p>
          </p:txBody>
        </p:sp>
        <p:sp>
          <p:nvSpPr>
            <p:cNvPr id="18" name="TextBox 17"/>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srgbClr val="008452">
                      <a:lumMod val="50000"/>
                    </a:srgbClr>
                  </a:solidFill>
                </a:rPr>
                <a:t>Enterprise and risk</a:t>
              </a:r>
              <a:endParaRPr lang="en-GB" sz="2200" dirty="0">
                <a:solidFill>
                  <a:srgbClr val="008452">
                    <a:lumMod val="50000"/>
                  </a:srgbClr>
                </a:solidFill>
              </a:endParaRPr>
            </a:p>
          </p:txBody>
        </p:sp>
        <p:sp>
          <p:nvSpPr>
            <p:cNvPr id="19" name="TextBox 18"/>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srgbClr val="008452">
                      <a:lumMod val="50000"/>
                    </a:srgbClr>
                  </a:solidFill>
                </a:rPr>
                <a:t>Learned society</a:t>
              </a:r>
              <a:endParaRPr lang="en-GB" sz="2200" dirty="0">
                <a:solidFill>
                  <a:srgbClr val="008452">
                    <a:lumMod val="50000"/>
                  </a:srgbClr>
                </a:solidFill>
              </a:endParaRPr>
            </a:p>
          </p:txBody>
        </p:sp>
        <p:sp>
          <p:nvSpPr>
            <p:cNvPr id="20" name="TextBox 19"/>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srgbClr val="008452">
                      <a:lumMod val="50000"/>
                    </a:srgbClr>
                  </a:solidFill>
                </a:rPr>
                <a:t>Opportunity</a:t>
              </a:r>
              <a:endParaRPr lang="en-GB" sz="2200" dirty="0">
                <a:solidFill>
                  <a:srgbClr val="008452">
                    <a:lumMod val="50000"/>
                  </a:srgbClr>
                </a:solidFill>
              </a:endParaRPr>
            </a:p>
          </p:txBody>
        </p:sp>
        <p:sp>
          <p:nvSpPr>
            <p:cNvPr id="21" name="TextBox 20"/>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srgbClr val="008452">
                      <a:lumMod val="50000"/>
                    </a:srgbClr>
                  </a:solidFill>
                </a:rPr>
                <a:t>International profile</a:t>
              </a:r>
              <a:endParaRPr lang="en-GB" sz="2200" dirty="0">
                <a:solidFill>
                  <a:srgbClr val="008452">
                    <a:lumMod val="50000"/>
                  </a:srgbClr>
                </a:solidFill>
              </a:endParaRPr>
            </a:p>
          </p:txBody>
        </p:sp>
        <p:sp>
          <p:nvSpPr>
            <p:cNvPr id="22" name="TextBox 21"/>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srgbClr val="008452">
                      <a:lumMod val="50000"/>
                    </a:srgbClr>
                  </a:solidFill>
                </a:rPr>
                <a:t>Journals</a:t>
              </a:r>
              <a:endParaRPr lang="en-GB" sz="2200" dirty="0">
                <a:solidFill>
                  <a:srgbClr val="008452">
                    <a:lumMod val="50000"/>
                  </a:srgbClr>
                </a:solidFill>
              </a:endParaRPr>
            </a:p>
          </p:txBody>
        </p:sp>
        <p:sp>
          <p:nvSpPr>
            <p:cNvPr id="23" name="TextBox 22"/>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srgbClr val="008452">
                      <a:lumMod val="50000"/>
                    </a:srgbClr>
                  </a:solidFill>
                </a:rPr>
                <a:t>Supporting</a:t>
              </a:r>
              <a:endParaRPr lang="en-GB" sz="2200" dirty="0">
                <a:solidFill>
                  <a:srgbClr val="008452">
                    <a:lumMod val="50000"/>
                  </a:srgbClr>
                </a:solidFill>
              </a:endParaRPr>
            </a:p>
          </p:txBody>
        </p:sp>
        <p:sp>
          <p:nvSpPr>
            <p:cNvPr id="24" name="TextBox 23"/>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srgbClr val="008452">
                      <a:lumMod val="50000"/>
                    </a:srgbClr>
                  </a:solidFill>
                </a:rPr>
                <a:t>Expertise</a:t>
              </a:r>
              <a:endParaRPr lang="en-GB" sz="2200" dirty="0">
                <a:solidFill>
                  <a:srgbClr val="008452">
                    <a:lumMod val="50000"/>
                  </a:srgbClr>
                </a:solidFill>
              </a:endParaRPr>
            </a:p>
          </p:txBody>
        </p:sp>
        <p:sp>
          <p:nvSpPr>
            <p:cNvPr id="25" name="TextBox 24"/>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srgbClr val="008452">
                      <a:lumMod val="50000"/>
                    </a:srgbClr>
                  </a:solidFill>
                </a:rPr>
                <a:t>Sponsorship</a:t>
              </a:r>
              <a:endParaRPr lang="en-GB" sz="2200" dirty="0">
                <a:solidFill>
                  <a:srgbClr val="008452">
                    <a:lumMod val="50000"/>
                  </a:srgbClr>
                </a:solidFill>
              </a:endParaRPr>
            </a:p>
          </p:txBody>
        </p:sp>
        <p:sp>
          <p:nvSpPr>
            <p:cNvPr id="26" name="TextBox 25"/>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srgbClr val="008452">
                      <a:lumMod val="50000"/>
                    </a:srgbClr>
                  </a:solidFill>
                </a:rPr>
                <a:t>Thought leadership</a:t>
              </a:r>
              <a:endParaRPr lang="en-GB" sz="2200" dirty="0">
                <a:solidFill>
                  <a:srgbClr val="008452">
                    <a:lumMod val="50000"/>
                  </a:srgbClr>
                </a:solidFill>
              </a:endParaRPr>
            </a:p>
          </p:txBody>
        </p:sp>
      </p:grpSp>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30 October 2013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prstClr val="white">
                    <a:lumMod val="75000"/>
                  </a:prstClr>
                </a:solidFill>
              </a:rPr>
              <a:t>Progress</a:t>
            </a:r>
            <a:endParaRPr lang="en-GB" sz="2200" dirty="0">
              <a:solidFill>
                <a:prstClr val="white">
                  <a:lumMod val="75000"/>
                </a:prstClr>
              </a:solidFill>
            </a:endParaRPr>
          </a:p>
        </p:txBody>
      </p:sp>
      <p:sp>
        <p:nvSpPr>
          <p:cNvPr id="11" name="TextBox 10"/>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prstClr val="white">
                    <a:lumMod val="75000"/>
                  </a:prstClr>
                </a:solidFill>
              </a:rPr>
              <a:t>Community</a:t>
            </a:r>
            <a:endParaRPr lang="en-GB" sz="2200" dirty="0">
              <a:solidFill>
                <a:prstClr val="white">
                  <a:lumMod val="75000"/>
                </a:prstClr>
              </a:solidFill>
            </a:endParaRPr>
          </a:p>
        </p:txBody>
      </p:sp>
      <p:sp>
        <p:nvSpPr>
          <p:cNvPr id="12" name="TextBox 11"/>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prstClr val="white">
                    <a:lumMod val="75000"/>
                  </a:prstClr>
                </a:solidFill>
              </a:rPr>
              <a:t>Sessional Meetings</a:t>
            </a:r>
            <a:endParaRPr lang="en-GB" sz="2200" dirty="0">
              <a:solidFill>
                <a:prstClr val="white">
                  <a:lumMod val="75000"/>
                </a:prstClr>
              </a:solidFill>
            </a:endParaRPr>
          </a:p>
        </p:txBody>
      </p:sp>
      <p:sp>
        <p:nvSpPr>
          <p:cNvPr id="13" name="TextBox 12"/>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prstClr val="white">
                    <a:lumMod val="75000"/>
                  </a:prstClr>
                </a:solidFill>
              </a:rPr>
              <a:t>Education</a:t>
            </a:r>
            <a:endParaRPr lang="en-GB" sz="2200" dirty="0">
              <a:solidFill>
                <a:prstClr val="white">
                  <a:lumMod val="75000"/>
                </a:prstClr>
              </a:solidFill>
            </a:endParaRPr>
          </a:p>
        </p:txBody>
      </p:sp>
      <p:sp>
        <p:nvSpPr>
          <p:cNvPr id="14" name="TextBox 13"/>
          <p:cNvSpPr txBox="1"/>
          <p:nvPr userDrawn="1"/>
        </p:nvSpPr>
        <p:spPr>
          <a:xfrm rot="-2700000">
            <a:off x="2587673" y="5797705"/>
            <a:ext cx="2141677" cy="430887"/>
          </a:xfrm>
          <a:prstGeom prst="rect">
            <a:avLst/>
          </a:prstGeom>
          <a:noFill/>
        </p:spPr>
        <p:txBody>
          <a:bodyPr wrap="none" rtlCol="0">
            <a:spAutoFit/>
          </a:bodyPr>
          <a:lstStyle/>
          <a:p>
            <a:r>
              <a:rPr lang="en-GB" sz="2200" dirty="0" smtClean="0">
                <a:solidFill>
                  <a:prstClr val="white">
                    <a:lumMod val="75000"/>
                  </a:prstClr>
                </a:solidFill>
              </a:rPr>
              <a:t>Working parties</a:t>
            </a:r>
            <a:endParaRPr lang="en-GB" sz="2200" dirty="0">
              <a:solidFill>
                <a:prstClr val="white">
                  <a:lumMod val="75000"/>
                </a:prstClr>
              </a:solidFill>
            </a:endParaRPr>
          </a:p>
        </p:txBody>
      </p:sp>
      <p:sp>
        <p:nvSpPr>
          <p:cNvPr id="15" name="TextBox 14"/>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prstClr val="white">
                    <a:lumMod val="75000"/>
                  </a:prstClr>
                </a:solidFill>
              </a:rPr>
              <a:t>Volunteering</a:t>
            </a:r>
            <a:endParaRPr lang="en-GB" sz="2200" dirty="0">
              <a:solidFill>
                <a:prstClr val="white">
                  <a:lumMod val="75000"/>
                </a:prstClr>
              </a:solidFill>
            </a:endParaRPr>
          </a:p>
        </p:txBody>
      </p:sp>
      <p:sp>
        <p:nvSpPr>
          <p:cNvPr id="16" name="TextBox 15"/>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prstClr val="white">
                    <a:lumMod val="75000"/>
                  </a:prstClr>
                </a:solidFill>
              </a:rPr>
              <a:t>Research</a:t>
            </a:r>
            <a:endParaRPr lang="en-GB" sz="2200" dirty="0">
              <a:solidFill>
                <a:prstClr val="white">
                  <a:lumMod val="75000"/>
                </a:prstClr>
              </a:solidFill>
            </a:endParaRPr>
          </a:p>
        </p:txBody>
      </p:sp>
      <p:sp>
        <p:nvSpPr>
          <p:cNvPr id="17" name="TextBox 16"/>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prstClr val="white">
                    <a:lumMod val="75000"/>
                  </a:prstClr>
                </a:solidFill>
              </a:rPr>
              <a:t>Shaping the future</a:t>
            </a:r>
            <a:endParaRPr lang="en-GB" sz="2200" dirty="0">
              <a:solidFill>
                <a:prstClr val="white">
                  <a:lumMod val="75000"/>
                </a:prstClr>
              </a:solidFill>
            </a:endParaRPr>
          </a:p>
        </p:txBody>
      </p:sp>
      <p:sp>
        <p:nvSpPr>
          <p:cNvPr id="18" name="TextBox 17"/>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prstClr val="white">
                    <a:lumMod val="75000"/>
                  </a:prstClr>
                </a:solidFill>
              </a:rPr>
              <a:t>Networking</a:t>
            </a:r>
            <a:endParaRPr lang="en-GB" sz="2200" dirty="0">
              <a:solidFill>
                <a:prstClr val="white">
                  <a:lumMod val="75000"/>
                </a:prstClr>
              </a:solidFill>
            </a:endParaRPr>
          </a:p>
        </p:txBody>
      </p:sp>
      <p:sp>
        <p:nvSpPr>
          <p:cNvPr id="19" name="TextBox 18"/>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prstClr val="white">
                    <a:lumMod val="75000"/>
                  </a:prstClr>
                </a:solidFill>
              </a:rPr>
              <a:t>Professional support</a:t>
            </a:r>
            <a:endParaRPr lang="en-GB" sz="2200" dirty="0">
              <a:solidFill>
                <a:prstClr val="white">
                  <a:lumMod val="75000"/>
                </a:prstClr>
              </a:solidFill>
            </a:endParaRPr>
          </a:p>
        </p:txBody>
      </p:sp>
      <p:sp>
        <p:nvSpPr>
          <p:cNvPr id="20" name="TextBox 19"/>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prstClr val="white">
                    <a:lumMod val="75000"/>
                  </a:prstClr>
                </a:solidFill>
              </a:rPr>
              <a:t>Enterprise and risk</a:t>
            </a:r>
            <a:endParaRPr lang="en-GB" sz="2200" dirty="0">
              <a:solidFill>
                <a:prstClr val="white">
                  <a:lumMod val="75000"/>
                </a:prstClr>
              </a:solidFill>
            </a:endParaRPr>
          </a:p>
        </p:txBody>
      </p:sp>
      <p:sp>
        <p:nvSpPr>
          <p:cNvPr id="21" name="TextBox 20"/>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prstClr val="white">
                    <a:lumMod val="75000"/>
                  </a:prstClr>
                </a:solidFill>
              </a:rPr>
              <a:t>Learned society</a:t>
            </a:r>
            <a:endParaRPr lang="en-GB" sz="2200" dirty="0">
              <a:solidFill>
                <a:prstClr val="white">
                  <a:lumMod val="75000"/>
                </a:prstClr>
              </a:solidFill>
            </a:endParaRPr>
          </a:p>
        </p:txBody>
      </p:sp>
      <p:sp>
        <p:nvSpPr>
          <p:cNvPr id="22" name="TextBox 21"/>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prstClr val="white">
                    <a:lumMod val="75000"/>
                  </a:prstClr>
                </a:solidFill>
              </a:rPr>
              <a:t>Opportunity</a:t>
            </a:r>
            <a:endParaRPr lang="en-GB" sz="2200" dirty="0">
              <a:solidFill>
                <a:prstClr val="white">
                  <a:lumMod val="75000"/>
                </a:prstClr>
              </a:solidFill>
            </a:endParaRPr>
          </a:p>
        </p:txBody>
      </p:sp>
      <p:sp>
        <p:nvSpPr>
          <p:cNvPr id="23" name="TextBox 22"/>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prstClr val="white">
                    <a:lumMod val="75000"/>
                  </a:prstClr>
                </a:solidFill>
              </a:rPr>
              <a:t>International profile</a:t>
            </a:r>
            <a:endParaRPr lang="en-GB" sz="2200" dirty="0">
              <a:solidFill>
                <a:prstClr val="white">
                  <a:lumMod val="75000"/>
                </a:prstClr>
              </a:solidFill>
            </a:endParaRPr>
          </a:p>
        </p:txBody>
      </p:sp>
      <p:sp>
        <p:nvSpPr>
          <p:cNvPr id="24" name="TextBox 23"/>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prstClr val="white">
                    <a:lumMod val="75000"/>
                  </a:prstClr>
                </a:solidFill>
              </a:rPr>
              <a:t>Journals</a:t>
            </a:r>
            <a:endParaRPr lang="en-GB" sz="2200" dirty="0">
              <a:solidFill>
                <a:prstClr val="white">
                  <a:lumMod val="75000"/>
                </a:prstClr>
              </a:solidFill>
            </a:endParaRPr>
          </a:p>
        </p:txBody>
      </p:sp>
      <p:sp>
        <p:nvSpPr>
          <p:cNvPr id="25" name="TextBox 24"/>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prstClr val="white">
                    <a:lumMod val="75000"/>
                  </a:prstClr>
                </a:solidFill>
              </a:rPr>
              <a:t>Supporting</a:t>
            </a:r>
            <a:endParaRPr lang="en-GB" sz="2200" dirty="0">
              <a:solidFill>
                <a:prstClr val="white">
                  <a:lumMod val="75000"/>
                </a:prstClr>
              </a:solidFill>
            </a:endParaRPr>
          </a:p>
        </p:txBody>
      </p:sp>
      <p:sp>
        <p:nvSpPr>
          <p:cNvPr id="26" name="TextBox 25"/>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prstClr val="white">
                    <a:lumMod val="75000"/>
                  </a:prstClr>
                </a:solidFill>
              </a:rPr>
              <a:t>Expertise</a:t>
            </a:r>
            <a:endParaRPr lang="en-GB" sz="2200" dirty="0">
              <a:solidFill>
                <a:prstClr val="white">
                  <a:lumMod val="75000"/>
                </a:prstClr>
              </a:solidFill>
            </a:endParaRPr>
          </a:p>
        </p:txBody>
      </p:sp>
      <p:sp>
        <p:nvSpPr>
          <p:cNvPr id="27" name="TextBox 26"/>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prstClr val="white">
                    <a:lumMod val="75000"/>
                  </a:prstClr>
                </a:solidFill>
              </a:rPr>
              <a:t>Sponsorship</a:t>
            </a:r>
            <a:endParaRPr lang="en-GB" sz="2200" dirty="0">
              <a:solidFill>
                <a:prstClr val="white">
                  <a:lumMod val="75000"/>
                </a:prstClr>
              </a:solidFill>
            </a:endParaRPr>
          </a:p>
        </p:txBody>
      </p:sp>
      <p:sp>
        <p:nvSpPr>
          <p:cNvPr id="28" name="TextBox 27"/>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prstClr val="white">
                    <a:lumMod val="75000"/>
                  </a:prstClr>
                </a:solidFill>
              </a:rPr>
              <a:t>Thought leadership</a:t>
            </a:r>
            <a:endParaRPr lang="en-GB" sz="2200" dirty="0">
              <a:solidFill>
                <a:prstClr val="white">
                  <a:lumMod val="75000"/>
                </a:prstClr>
              </a:solidFill>
            </a:endParaRPr>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22991596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smtClean="0">
                <a:solidFill>
                  <a:prstClr val="white"/>
                </a:solidFill>
              </a:rPr>
              <a:pPr/>
              <a:t>30 October 2013</a:t>
            </a:fld>
            <a:endParaRPr lang="en-GB" dirty="0">
              <a:solidFill>
                <a:prstClr val="white"/>
              </a:solidFill>
            </a:endParaRPr>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6496" y="1556792"/>
            <a:ext cx="8982471" cy="464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30 October 2013</a:t>
            </a:fld>
            <a:endParaRPr lang="en-GB" dirty="0">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Tree>
    <p:extLst>
      <p:ext uri="{BB962C8B-B14F-4D97-AF65-F5344CB8AC3E}">
        <p14:creationId xmlns:p14="http://schemas.microsoft.com/office/powerpoint/2010/main" val="173654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30 October 2013</a:t>
            </a:fld>
            <a:endParaRPr lang="en-GB" dirty="0"/>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solidFill>
                  <a:srgbClr val="3F4548"/>
                </a:solidFill>
              </a:rPr>
              <a:pPr/>
              <a:t>30 October 2013</a:t>
            </a:fld>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solidFill>
                  <a:srgbClr val="3F4548"/>
                </a:solidFill>
              </a:rPr>
              <a:pPr/>
              <a:t>30 October 2013</a:t>
            </a:fld>
            <a:endParaRPr lang="en-GB" dirty="0">
              <a:solidFill>
                <a:srgbClr val="3F4548"/>
              </a:solidFill>
            </a:endParaRPr>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solidFill>
                  <a:srgbClr val="3F4548"/>
                </a:solidFill>
              </a:rPr>
              <a:pPr/>
              <a:t>30 October 2013</a:t>
            </a:fld>
            <a:endParaRPr lang="en-GB" dirty="0">
              <a:solidFill>
                <a:srgbClr val="3F4548"/>
              </a:solidFill>
            </a:endParaRPr>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solidFill>
                  <a:srgbClr val="3F4548"/>
                </a:solidFill>
              </a:rPr>
              <a:pPr/>
              <a:t>30 October 2013</a:t>
            </a:fld>
            <a:endParaRPr lang="en-GB" dirty="0">
              <a:solidFill>
                <a:srgbClr val="3F4548"/>
              </a:solidFill>
            </a:endParaRPr>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solidFill>
                  <a:srgbClr val="3F4548"/>
                </a:solidFill>
              </a:rPr>
              <a:pPr/>
              <a:t>30 October 2013</a:t>
            </a:fld>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33422270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dirty="0" smtClean="0"/>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fld id="{E55E8865-9CB5-4569-9D00-F0979EDB96F2}" type="datetime4">
              <a:rPr lang="en-GB">
                <a:solidFill>
                  <a:srgbClr val="3F4548"/>
                </a:solidFill>
              </a:rPr>
              <a:pPr/>
              <a:t>30 October 2013</a:t>
            </a:fld>
            <a:endParaRPr lang="en-GB" dirty="0">
              <a:solidFill>
                <a:srgbClr val="3F4548"/>
              </a:solidFill>
            </a:endParaRPr>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29" y="2133601"/>
            <a:ext cx="8413203"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30 October 2013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6901035"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30 October 2013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8" y="493473"/>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smtClean="0">
                  <a:solidFill>
                    <a:prstClr val="white"/>
                  </a:solidFill>
                </a:rPr>
                <a:t>Partner</a:t>
              </a:r>
            </a:p>
            <a:p>
              <a:r>
                <a:rPr lang="en-GB" sz="1600" dirty="0" smtClean="0">
                  <a:solidFill>
                    <a:prstClr val="white"/>
                  </a:solidFill>
                </a:rPr>
                <a:t>Logo</a:t>
              </a:r>
              <a:endParaRPr lang="en-GB" sz="1600" dirty="0">
                <a:solidFill>
                  <a:prstClr val="white"/>
                </a:solidFill>
              </a:endParaRPr>
            </a:p>
          </p:txBody>
        </p:sp>
      </p:grpSp>
      <p:grpSp>
        <p:nvGrpSpPr>
          <p:cNvPr id="5" name="Group 4"/>
          <p:cNvGrpSpPr/>
          <p:nvPr userDrawn="1"/>
        </p:nvGrpSpPr>
        <p:grpSpPr>
          <a:xfrm>
            <a:off x="7905328" y="1357569"/>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smtClean="0">
                  <a:solidFill>
                    <a:prstClr val="white"/>
                  </a:solidFill>
                </a:rPr>
                <a:t>Partner</a:t>
              </a:r>
            </a:p>
            <a:p>
              <a:r>
                <a:rPr lang="en-GB" sz="1600" dirty="0" smtClean="0">
                  <a:solidFill>
                    <a:prstClr val="white"/>
                  </a:solidFill>
                </a:rPr>
                <a:t>Logo</a:t>
              </a:r>
              <a:endParaRPr lang="en-GB" sz="1600" dirty="0">
                <a:solidFill>
                  <a:prstClr val="white"/>
                </a:solidFill>
              </a:endParaRPr>
            </a:p>
          </p:txBody>
        </p:sp>
      </p:grpSp>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4" y="5546036"/>
            <a:ext cx="11214196" cy="959392"/>
            <a:chOff x="-663784" y="5546036"/>
            <a:chExt cx="11214196" cy="959392"/>
          </a:xfrm>
        </p:grpSpPr>
        <p:sp>
          <p:nvSpPr>
            <p:cNvPr id="7" name="TextBox 6"/>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srgbClr val="008452">
                      <a:lumMod val="50000"/>
                    </a:srgbClr>
                  </a:solidFill>
                </a:rPr>
                <a:t>Progress</a:t>
              </a:r>
              <a:endParaRPr lang="en-GB" sz="2200" dirty="0">
                <a:solidFill>
                  <a:srgbClr val="008452">
                    <a:lumMod val="50000"/>
                  </a:srgbClr>
                </a:solidFill>
              </a:endParaRPr>
            </a:p>
          </p:txBody>
        </p:sp>
        <p:sp>
          <p:nvSpPr>
            <p:cNvPr id="8" name="TextBox 7"/>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srgbClr val="008452">
                      <a:lumMod val="50000"/>
                    </a:srgbClr>
                  </a:solidFill>
                </a:rPr>
                <a:t>Community</a:t>
              </a:r>
              <a:endParaRPr lang="en-GB" sz="2200" dirty="0">
                <a:solidFill>
                  <a:srgbClr val="008452">
                    <a:lumMod val="50000"/>
                  </a:srgbClr>
                </a:solidFill>
              </a:endParaRPr>
            </a:p>
          </p:txBody>
        </p:sp>
        <p:sp>
          <p:nvSpPr>
            <p:cNvPr id="9" name="TextBox 8"/>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srgbClr val="008452">
                      <a:lumMod val="50000"/>
                    </a:srgbClr>
                  </a:solidFill>
                </a:rPr>
                <a:t>Sessional Meetings</a:t>
              </a:r>
              <a:endParaRPr lang="en-GB" sz="2200" dirty="0">
                <a:solidFill>
                  <a:srgbClr val="008452">
                    <a:lumMod val="50000"/>
                  </a:srgbClr>
                </a:solidFill>
              </a:endParaRPr>
            </a:p>
          </p:txBody>
        </p:sp>
        <p:sp>
          <p:nvSpPr>
            <p:cNvPr id="11" name="TextBox 10"/>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srgbClr val="008452">
                      <a:lumMod val="50000"/>
                    </a:srgbClr>
                  </a:solidFill>
                </a:rPr>
                <a:t>Education</a:t>
              </a:r>
              <a:endParaRPr lang="en-GB" sz="2200" dirty="0">
                <a:solidFill>
                  <a:srgbClr val="008452">
                    <a:lumMod val="50000"/>
                  </a:srgbClr>
                </a:solidFill>
              </a:endParaRPr>
            </a:p>
          </p:txBody>
        </p:sp>
        <p:sp>
          <p:nvSpPr>
            <p:cNvPr id="12" name="TextBox 11"/>
            <p:cNvSpPr txBox="1"/>
            <p:nvPr userDrawn="1"/>
          </p:nvSpPr>
          <p:spPr>
            <a:xfrm rot="-2700000">
              <a:off x="2587673" y="5797705"/>
              <a:ext cx="2141677" cy="430887"/>
            </a:xfrm>
            <a:prstGeom prst="rect">
              <a:avLst/>
            </a:prstGeom>
            <a:noFill/>
          </p:spPr>
          <p:txBody>
            <a:bodyPr wrap="none" rtlCol="0">
              <a:spAutoFit/>
            </a:bodyPr>
            <a:lstStyle/>
            <a:p>
              <a:r>
                <a:rPr lang="en-GB" sz="2200" dirty="0" smtClean="0">
                  <a:solidFill>
                    <a:srgbClr val="008452">
                      <a:lumMod val="50000"/>
                    </a:srgbClr>
                  </a:solidFill>
                </a:rPr>
                <a:t>Working parties</a:t>
              </a:r>
              <a:endParaRPr lang="en-GB" sz="2200" dirty="0">
                <a:solidFill>
                  <a:srgbClr val="008452">
                    <a:lumMod val="50000"/>
                  </a:srgbClr>
                </a:solidFill>
              </a:endParaRPr>
            </a:p>
          </p:txBody>
        </p:sp>
        <p:sp>
          <p:nvSpPr>
            <p:cNvPr id="13" name="TextBox 12"/>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srgbClr val="008452">
                      <a:lumMod val="50000"/>
                    </a:srgbClr>
                  </a:solidFill>
                </a:rPr>
                <a:t>Volunteering</a:t>
              </a:r>
              <a:endParaRPr lang="en-GB" sz="2200" dirty="0">
                <a:solidFill>
                  <a:srgbClr val="008452">
                    <a:lumMod val="50000"/>
                  </a:srgbClr>
                </a:solidFill>
              </a:endParaRPr>
            </a:p>
          </p:txBody>
        </p:sp>
        <p:sp>
          <p:nvSpPr>
            <p:cNvPr id="14" name="TextBox 13"/>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srgbClr val="008452">
                      <a:lumMod val="50000"/>
                    </a:srgbClr>
                  </a:solidFill>
                </a:rPr>
                <a:t>Research</a:t>
              </a:r>
              <a:endParaRPr lang="en-GB" sz="2200" dirty="0">
                <a:solidFill>
                  <a:srgbClr val="008452">
                    <a:lumMod val="50000"/>
                  </a:srgbClr>
                </a:solidFill>
              </a:endParaRPr>
            </a:p>
          </p:txBody>
        </p:sp>
        <p:sp>
          <p:nvSpPr>
            <p:cNvPr id="15" name="TextBox 14"/>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srgbClr val="008452">
                      <a:lumMod val="50000"/>
                    </a:srgbClr>
                  </a:solidFill>
                </a:rPr>
                <a:t>Shaping the future</a:t>
              </a:r>
              <a:endParaRPr lang="en-GB" sz="2200" dirty="0">
                <a:solidFill>
                  <a:srgbClr val="008452">
                    <a:lumMod val="50000"/>
                  </a:srgbClr>
                </a:solidFill>
              </a:endParaRPr>
            </a:p>
          </p:txBody>
        </p:sp>
        <p:sp>
          <p:nvSpPr>
            <p:cNvPr id="16" name="TextBox 15"/>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srgbClr val="008452">
                      <a:lumMod val="50000"/>
                    </a:srgbClr>
                  </a:solidFill>
                </a:rPr>
                <a:t>Networking</a:t>
              </a:r>
              <a:endParaRPr lang="en-GB" sz="2200" dirty="0">
                <a:solidFill>
                  <a:srgbClr val="008452">
                    <a:lumMod val="50000"/>
                  </a:srgbClr>
                </a:solidFill>
              </a:endParaRPr>
            </a:p>
          </p:txBody>
        </p:sp>
        <p:sp>
          <p:nvSpPr>
            <p:cNvPr id="17" name="TextBox 16"/>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srgbClr val="008452">
                      <a:lumMod val="50000"/>
                    </a:srgbClr>
                  </a:solidFill>
                </a:rPr>
                <a:t>Professional support</a:t>
              </a:r>
              <a:endParaRPr lang="en-GB" sz="2200" dirty="0">
                <a:solidFill>
                  <a:srgbClr val="008452">
                    <a:lumMod val="50000"/>
                  </a:srgbClr>
                </a:solidFill>
              </a:endParaRPr>
            </a:p>
          </p:txBody>
        </p:sp>
        <p:sp>
          <p:nvSpPr>
            <p:cNvPr id="18" name="TextBox 17"/>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srgbClr val="008452">
                      <a:lumMod val="50000"/>
                    </a:srgbClr>
                  </a:solidFill>
                </a:rPr>
                <a:t>Enterprise and risk</a:t>
              </a:r>
              <a:endParaRPr lang="en-GB" sz="2200" dirty="0">
                <a:solidFill>
                  <a:srgbClr val="008452">
                    <a:lumMod val="50000"/>
                  </a:srgbClr>
                </a:solidFill>
              </a:endParaRPr>
            </a:p>
          </p:txBody>
        </p:sp>
        <p:sp>
          <p:nvSpPr>
            <p:cNvPr id="19" name="TextBox 18"/>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srgbClr val="008452">
                      <a:lumMod val="50000"/>
                    </a:srgbClr>
                  </a:solidFill>
                </a:rPr>
                <a:t>Learned society</a:t>
              </a:r>
              <a:endParaRPr lang="en-GB" sz="2200" dirty="0">
                <a:solidFill>
                  <a:srgbClr val="008452">
                    <a:lumMod val="50000"/>
                  </a:srgbClr>
                </a:solidFill>
              </a:endParaRPr>
            </a:p>
          </p:txBody>
        </p:sp>
        <p:sp>
          <p:nvSpPr>
            <p:cNvPr id="20" name="TextBox 19"/>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srgbClr val="008452">
                      <a:lumMod val="50000"/>
                    </a:srgbClr>
                  </a:solidFill>
                </a:rPr>
                <a:t>Opportunity</a:t>
              </a:r>
              <a:endParaRPr lang="en-GB" sz="2200" dirty="0">
                <a:solidFill>
                  <a:srgbClr val="008452">
                    <a:lumMod val="50000"/>
                  </a:srgbClr>
                </a:solidFill>
              </a:endParaRPr>
            </a:p>
          </p:txBody>
        </p:sp>
        <p:sp>
          <p:nvSpPr>
            <p:cNvPr id="21" name="TextBox 20"/>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srgbClr val="008452">
                      <a:lumMod val="50000"/>
                    </a:srgbClr>
                  </a:solidFill>
                </a:rPr>
                <a:t>International profile</a:t>
              </a:r>
              <a:endParaRPr lang="en-GB" sz="2200" dirty="0">
                <a:solidFill>
                  <a:srgbClr val="008452">
                    <a:lumMod val="50000"/>
                  </a:srgbClr>
                </a:solidFill>
              </a:endParaRPr>
            </a:p>
          </p:txBody>
        </p:sp>
        <p:sp>
          <p:nvSpPr>
            <p:cNvPr id="22" name="TextBox 21"/>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srgbClr val="008452">
                      <a:lumMod val="50000"/>
                    </a:srgbClr>
                  </a:solidFill>
                </a:rPr>
                <a:t>Journals</a:t>
              </a:r>
              <a:endParaRPr lang="en-GB" sz="2200" dirty="0">
                <a:solidFill>
                  <a:srgbClr val="008452">
                    <a:lumMod val="50000"/>
                  </a:srgbClr>
                </a:solidFill>
              </a:endParaRPr>
            </a:p>
          </p:txBody>
        </p:sp>
        <p:sp>
          <p:nvSpPr>
            <p:cNvPr id="23" name="TextBox 22"/>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srgbClr val="008452">
                      <a:lumMod val="50000"/>
                    </a:srgbClr>
                  </a:solidFill>
                </a:rPr>
                <a:t>Supporting</a:t>
              </a:r>
              <a:endParaRPr lang="en-GB" sz="2200" dirty="0">
                <a:solidFill>
                  <a:srgbClr val="008452">
                    <a:lumMod val="50000"/>
                  </a:srgbClr>
                </a:solidFill>
              </a:endParaRPr>
            </a:p>
          </p:txBody>
        </p:sp>
        <p:sp>
          <p:nvSpPr>
            <p:cNvPr id="24" name="TextBox 23"/>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srgbClr val="008452">
                      <a:lumMod val="50000"/>
                    </a:srgbClr>
                  </a:solidFill>
                </a:rPr>
                <a:t>Expertise</a:t>
              </a:r>
              <a:endParaRPr lang="en-GB" sz="2200" dirty="0">
                <a:solidFill>
                  <a:srgbClr val="008452">
                    <a:lumMod val="50000"/>
                  </a:srgbClr>
                </a:solidFill>
              </a:endParaRPr>
            </a:p>
          </p:txBody>
        </p:sp>
        <p:sp>
          <p:nvSpPr>
            <p:cNvPr id="25" name="TextBox 24"/>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srgbClr val="008452">
                      <a:lumMod val="50000"/>
                    </a:srgbClr>
                  </a:solidFill>
                </a:rPr>
                <a:t>Sponsorship</a:t>
              </a:r>
              <a:endParaRPr lang="en-GB" sz="2200" dirty="0">
                <a:solidFill>
                  <a:srgbClr val="008452">
                    <a:lumMod val="50000"/>
                  </a:srgbClr>
                </a:solidFill>
              </a:endParaRPr>
            </a:p>
          </p:txBody>
        </p:sp>
        <p:sp>
          <p:nvSpPr>
            <p:cNvPr id="26" name="TextBox 25"/>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srgbClr val="008452">
                      <a:lumMod val="50000"/>
                    </a:srgbClr>
                  </a:solidFill>
                </a:rPr>
                <a:t>Thought leadership</a:t>
              </a:r>
              <a:endParaRPr lang="en-GB" sz="2200" dirty="0">
                <a:solidFill>
                  <a:srgbClr val="008452">
                    <a:lumMod val="50000"/>
                  </a:srgbClr>
                </a:solidFill>
              </a:endParaRPr>
            </a:p>
          </p:txBody>
        </p:sp>
      </p:grpSp>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solidFill>
                  <a:prstClr val="white"/>
                </a:solidFill>
              </a:rPr>
              <a:pPr/>
              <a:t>30 October 2013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prstClr val="white">
                    <a:lumMod val="75000"/>
                  </a:prstClr>
                </a:solidFill>
              </a:rPr>
              <a:t>Progress</a:t>
            </a:r>
            <a:endParaRPr lang="en-GB" sz="2200" dirty="0">
              <a:solidFill>
                <a:prstClr val="white">
                  <a:lumMod val="75000"/>
                </a:prstClr>
              </a:solidFill>
            </a:endParaRPr>
          </a:p>
        </p:txBody>
      </p:sp>
      <p:sp>
        <p:nvSpPr>
          <p:cNvPr id="11" name="TextBox 10"/>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prstClr val="white">
                    <a:lumMod val="75000"/>
                  </a:prstClr>
                </a:solidFill>
              </a:rPr>
              <a:t>Community</a:t>
            </a:r>
            <a:endParaRPr lang="en-GB" sz="2200" dirty="0">
              <a:solidFill>
                <a:prstClr val="white">
                  <a:lumMod val="75000"/>
                </a:prstClr>
              </a:solidFill>
            </a:endParaRPr>
          </a:p>
        </p:txBody>
      </p:sp>
      <p:sp>
        <p:nvSpPr>
          <p:cNvPr id="12" name="TextBox 11"/>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prstClr val="white">
                    <a:lumMod val="75000"/>
                  </a:prstClr>
                </a:solidFill>
              </a:rPr>
              <a:t>Sessional Meetings</a:t>
            </a:r>
            <a:endParaRPr lang="en-GB" sz="2200" dirty="0">
              <a:solidFill>
                <a:prstClr val="white">
                  <a:lumMod val="75000"/>
                </a:prstClr>
              </a:solidFill>
            </a:endParaRPr>
          </a:p>
        </p:txBody>
      </p:sp>
      <p:sp>
        <p:nvSpPr>
          <p:cNvPr id="13" name="TextBox 12"/>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prstClr val="white">
                    <a:lumMod val="75000"/>
                  </a:prstClr>
                </a:solidFill>
              </a:rPr>
              <a:t>Education</a:t>
            </a:r>
            <a:endParaRPr lang="en-GB" sz="2200" dirty="0">
              <a:solidFill>
                <a:prstClr val="white">
                  <a:lumMod val="75000"/>
                </a:prstClr>
              </a:solidFill>
            </a:endParaRPr>
          </a:p>
        </p:txBody>
      </p:sp>
      <p:sp>
        <p:nvSpPr>
          <p:cNvPr id="14" name="TextBox 13"/>
          <p:cNvSpPr txBox="1"/>
          <p:nvPr userDrawn="1"/>
        </p:nvSpPr>
        <p:spPr>
          <a:xfrm rot="-2700000">
            <a:off x="2587673" y="5797705"/>
            <a:ext cx="2141677" cy="430887"/>
          </a:xfrm>
          <a:prstGeom prst="rect">
            <a:avLst/>
          </a:prstGeom>
          <a:noFill/>
        </p:spPr>
        <p:txBody>
          <a:bodyPr wrap="none" rtlCol="0">
            <a:spAutoFit/>
          </a:bodyPr>
          <a:lstStyle/>
          <a:p>
            <a:r>
              <a:rPr lang="en-GB" sz="2200" dirty="0" smtClean="0">
                <a:solidFill>
                  <a:prstClr val="white">
                    <a:lumMod val="75000"/>
                  </a:prstClr>
                </a:solidFill>
              </a:rPr>
              <a:t>Working parties</a:t>
            </a:r>
            <a:endParaRPr lang="en-GB" sz="2200" dirty="0">
              <a:solidFill>
                <a:prstClr val="white">
                  <a:lumMod val="75000"/>
                </a:prstClr>
              </a:solidFill>
            </a:endParaRPr>
          </a:p>
        </p:txBody>
      </p:sp>
      <p:sp>
        <p:nvSpPr>
          <p:cNvPr id="15" name="TextBox 14"/>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prstClr val="white">
                    <a:lumMod val="75000"/>
                  </a:prstClr>
                </a:solidFill>
              </a:rPr>
              <a:t>Volunteering</a:t>
            </a:r>
            <a:endParaRPr lang="en-GB" sz="2200" dirty="0">
              <a:solidFill>
                <a:prstClr val="white">
                  <a:lumMod val="75000"/>
                </a:prstClr>
              </a:solidFill>
            </a:endParaRPr>
          </a:p>
        </p:txBody>
      </p:sp>
      <p:sp>
        <p:nvSpPr>
          <p:cNvPr id="16" name="TextBox 15"/>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prstClr val="white">
                    <a:lumMod val="75000"/>
                  </a:prstClr>
                </a:solidFill>
              </a:rPr>
              <a:t>Research</a:t>
            </a:r>
            <a:endParaRPr lang="en-GB" sz="2200" dirty="0">
              <a:solidFill>
                <a:prstClr val="white">
                  <a:lumMod val="75000"/>
                </a:prstClr>
              </a:solidFill>
            </a:endParaRPr>
          </a:p>
        </p:txBody>
      </p:sp>
      <p:sp>
        <p:nvSpPr>
          <p:cNvPr id="17" name="TextBox 16"/>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prstClr val="white">
                    <a:lumMod val="75000"/>
                  </a:prstClr>
                </a:solidFill>
              </a:rPr>
              <a:t>Shaping the future</a:t>
            </a:r>
            <a:endParaRPr lang="en-GB" sz="2200" dirty="0">
              <a:solidFill>
                <a:prstClr val="white">
                  <a:lumMod val="75000"/>
                </a:prstClr>
              </a:solidFill>
            </a:endParaRPr>
          </a:p>
        </p:txBody>
      </p:sp>
      <p:sp>
        <p:nvSpPr>
          <p:cNvPr id="18" name="TextBox 17"/>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prstClr val="white">
                    <a:lumMod val="75000"/>
                  </a:prstClr>
                </a:solidFill>
              </a:rPr>
              <a:t>Networking</a:t>
            </a:r>
            <a:endParaRPr lang="en-GB" sz="2200" dirty="0">
              <a:solidFill>
                <a:prstClr val="white">
                  <a:lumMod val="75000"/>
                </a:prstClr>
              </a:solidFill>
            </a:endParaRPr>
          </a:p>
        </p:txBody>
      </p:sp>
      <p:sp>
        <p:nvSpPr>
          <p:cNvPr id="19" name="TextBox 18"/>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prstClr val="white">
                    <a:lumMod val="75000"/>
                  </a:prstClr>
                </a:solidFill>
              </a:rPr>
              <a:t>Professional support</a:t>
            </a:r>
            <a:endParaRPr lang="en-GB" sz="2200" dirty="0">
              <a:solidFill>
                <a:prstClr val="white">
                  <a:lumMod val="75000"/>
                </a:prstClr>
              </a:solidFill>
            </a:endParaRPr>
          </a:p>
        </p:txBody>
      </p:sp>
      <p:sp>
        <p:nvSpPr>
          <p:cNvPr id="20" name="TextBox 19"/>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prstClr val="white">
                    <a:lumMod val="75000"/>
                  </a:prstClr>
                </a:solidFill>
              </a:rPr>
              <a:t>Enterprise and risk</a:t>
            </a:r>
            <a:endParaRPr lang="en-GB" sz="2200" dirty="0">
              <a:solidFill>
                <a:prstClr val="white">
                  <a:lumMod val="75000"/>
                </a:prstClr>
              </a:solidFill>
            </a:endParaRPr>
          </a:p>
        </p:txBody>
      </p:sp>
      <p:sp>
        <p:nvSpPr>
          <p:cNvPr id="21" name="TextBox 20"/>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prstClr val="white">
                    <a:lumMod val="75000"/>
                  </a:prstClr>
                </a:solidFill>
              </a:rPr>
              <a:t>Learned society</a:t>
            </a:r>
            <a:endParaRPr lang="en-GB" sz="2200" dirty="0">
              <a:solidFill>
                <a:prstClr val="white">
                  <a:lumMod val="75000"/>
                </a:prstClr>
              </a:solidFill>
            </a:endParaRPr>
          </a:p>
        </p:txBody>
      </p:sp>
      <p:sp>
        <p:nvSpPr>
          <p:cNvPr id="22" name="TextBox 21"/>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prstClr val="white">
                    <a:lumMod val="75000"/>
                  </a:prstClr>
                </a:solidFill>
              </a:rPr>
              <a:t>Opportunity</a:t>
            </a:r>
            <a:endParaRPr lang="en-GB" sz="2200" dirty="0">
              <a:solidFill>
                <a:prstClr val="white">
                  <a:lumMod val="75000"/>
                </a:prstClr>
              </a:solidFill>
            </a:endParaRPr>
          </a:p>
        </p:txBody>
      </p:sp>
      <p:sp>
        <p:nvSpPr>
          <p:cNvPr id="23" name="TextBox 22"/>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prstClr val="white">
                    <a:lumMod val="75000"/>
                  </a:prstClr>
                </a:solidFill>
              </a:rPr>
              <a:t>International profile</a:t>
            </a:r>
            <a:endParaRPr lang="en-GB" sz="2200" dirty="0">
              <a:solidFill>
                <a:prstClr val="white">
                  <a:lumMod val="75000"/>
                </a:prstClr>
              </a:solidFill>
            </a:endParaRPr>
          </a:p>
        </p:txBody>
      </p:sp>
      <p:sp>
        <p:nvSpPr>
          <p:cNvPr id="24" name="TextBox 23"/>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prstClr val="white">
                    <a:lumMod val="75000"/>
                  </a:prstClr>
                </a:solidFill>
              </a:rPr>
              <a:t>Journals</a:t>
            </a:r>
            <a:endParaRPr lang="en-GB" sz="2200" dirty="0">
              <a:solidFill>
                <a:prstClr val="white">
                  <a:lumMod val="75000"/>
                </a:prstClr>
              </a:solidFill>
            </a:endParaRPr>
          </a:p>
        </p:txBody>
      </p:sp>
      <p:sp>
        <p:nvSpPr>
          <p:cNvPr id="25" name="TextBox 24"/>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prstClr val="white">
                    <a:lumMod val="75000"/>
                  </a:prstClr>
                </a:solidFill>
              </a:rPr>
              <a:t>Supporting</a:t>
            </a:r>
            <a:endParaRPr lang="en-GB" sz="2200" dirty="0">
              <a:solidFill>
                <a:prstClr val="white">
                  <a:lumMod val="75000"/>
                </a:prstClr>
              </a:solidFill>
            </a:endParaRPr>
          </a:p>
        </p:txBody>
      </p:sp>
      <p:sp>
        <p:nvSpPr>
          <p:cNvPr id="26" name="TextBox 25"/>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prstClr val="white">
                    <a:lumMod val="75000"/>
                  </a:prstClr>
                </a:solidFill>
              </a:rPr>
              <a:t>Expertise</a:t>
            </a:r>
            <a:endParaRPr lang="en-GB" sz="2200" dirty="0">
              <a:solidFill>
                <a:prstClr val="white">
                  <a:lumMod val="75000"/>
                </a:prstClr>
              </a:solidFill>
            </a:endParaRPr>
          </a:p>
        </p:txBody>
      </p:sp>
      <p:sp>
        <p:nvSpPr>
          <p:cNvPr id="27" name="TextBox 26"/>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prstClr val="white">
                    <a:lumMod val="75000"/>
                  </a:prstClr>
                </a:solidFill>
              </a:rPr>
              <a:t>Sponsorship</a:t>
            </a:r>
            <a:endParaRPr lang="en-GB" sz="2200" dirty="0">
              <a:solidFill>
                <a:prstClr val="white">
                  <a:lumMod val="75000"/>
                </a:prstClr>
              </a:solidFill>
            </a:endParaRPr>
          </a:p>
        </p:txBody>
      </p:sp>
      <p:sp>
        <p:nvSpPr>
          <p:cNvPr id="28" name="TextBox 27"/>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prstClr val="white">
                    <a:lumMod val="75000"/>
                  </a:prstClr>
                </a:solidFill>
              </a:rPr>
              <a:t>Thought leadership</a:t>
            </a:r>
            <a:endParaRPr lang="en-GB" sz="2200" dirty="0">
              <a:solidFill>
                <a:prstClr val="white">
                  <a:lumMod val="75000"/>
                </a:prstClr>
              </a:solidFill>
            </a:endParaRPr>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229915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6496" y="1556792"/>
            <a:ext cx="8982471" cy="464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30 October 2013</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Tree>
    <p:extLst>
      <p:ext uri="{BB962C8B-B14F-4D97-AF65-F5344CB8AC3E}">
        <p14:creationId xmlns:p14="http://schemas.microsoft.com/office/powerpoint/2010/main" val="17365456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smtClean="0">
                <a:solidFill>
                  <a:prstClr val="white"/>
                </a:solidFill>
              </a:rPr>
              <a:pPr/>
              <a:t>30 October 2013</a:t>
            </a:fld>
            <a:endParaRPr lang="en-GB" dirty="0">
              <a:solidFill>
                <a:prstClr val="white"/>
              </a:solidFill>
            </a:endParaRPr>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solidFill>
                  <a:srgbClr val="3F4548"/>
                </a:solidFill>
              </a:rPr>
              <a:pPr/>
              <a:t>30 October 2013</a:t>
            </a:fld>
            <a:endParaRPr lang="en-GB" dirty="0">
              <a:solidFill>
                <a:srgbClr val="3F4548"/>
              </a:solidFill>
            </a:endParaRPr>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6496" y="1556792"/>
            <a:ext cx="8982471" cy="464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30 October 2013</a:t>
            </a:fld>
            <a:endParaRPr lang="en-GB" dirty="0">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Tree>
    <p:extLst>
      <p:ext uri="{BB962C8B-B14F-4D97-AF65-F5344CB8AC3E}">
        <p14:creationId xmlns:p14="http://schemas.microsoft.com/office/powerpoint/2010/main" val="17365456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solidFill>
                  <a:srgbClr val="3F4548"/>
                </a:solidFill>
              </a:rPr>
              <a:pPr/>
              <a:t>30 October 2013</a:t>
            </a:fld>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solidFill>
                  <a:srgbClr val="3F4548"/>
                </a:solidFill>
              </a:rPr>
              <a:pPr/>
              <a:t>30 October 2013</a:t>
            </a:fld>
            <a:endParaRPr lang="en-GB" dirty="0">
              <a:solidFill>
                <a:srgbClr val="3F4548"/>
              </a:solidFill>
            </a:endParaRPr>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solidFill>
                  <a:srgbClr val="3F4548"/>
                </a:solidFill>
              </a:rPr>
              <a:pPr/>
              <a:t>30 October 2013</a:t>
            </a:fld>
            <a:endParaRPr lang="en-GB" dirty="0">
              <a:solidFill>
                <a:srgbClr val="3F4548"/>
              </a:solidFill>
            </a:endParaRPr>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solidFill>
                  <a:srgbClr val="3F4548"/>
                </a:solidFill>
              </a:rPr>
              <a:pPr/>
              <a:t>30 October 2013</a:t>
            </a:fld>
            <a:endParaRPr lang="en-GB" dirty="0">
              <a:solidFill>
                <a:srgbClr val="3F4548"/>
              </a:solidFill>
            </a:endParaRPr>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solidFill>
                  <a:srgbClr val="3F4548"/>
                </a:solidFill>
              </a:rPr>
              <a:pPr/>
              <a:t>30 October 2013</a:t>
            </a:fld>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334222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8.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theme" Target="../theme/theme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theme" Target="../theme/theme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theme" Target="../theme/theme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6" Type="http://schemas.openxmlformats.org/officeDocument/2006/relationships/theme" Target="../theme/theme8.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30 October 2013</a:t>
            </a:fld>
            <a:endParaRPr lang="en-GB" dirty="0"/>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nvGrpSpPr>
          <p:cNvPr id="10"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t>Dark blue</a:t>
                </a:r>
              </a:p>
              <a:p>
                <a:r>
                  <a:rPr lang="en-GB" sz="1000" dirty="0" smtClean="0"/>
                  <a:t>R17</a:t>
                </a:r>
                <a:r>
                  <a:rPr lang="en-GB" sz="1000" baseline="0" dirty="0" smtClean="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t>Gold</a:t>
                </a:r>
              </a:p>
              <a:p>
                <a:r>
                  <a:rPr lang="en-GB" sz="1000" dirty="0" smtClean="0"/>
                  <a:t>R217</a:t>
                </a:r>
                <a:r>
                  <a:rPr lang="en-GB" sz="1000" baseline="0" dirty="0" smtClean="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Mid blue</a:t>
                </a:r>
              </a:p>
              <a:p>
                <a:r>
                  <a:rPr lang="en-GB" sz="1000" dirty="0" smtClean="0"/>
                  <a:t>R64</a:t>
                </a:r>
                <a:r>
                  <a:rPr lang="en-GB" sz="1000" baseline="0" dirty="0" smtClean="0"/>
                  <a:t>  G150  B184</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chemeClr val="accent1"/>
                  </a:solidFill>
                </a:rPr>
                <a:t>Primary colour palette</a:t>
              </a:r>
              <a:endParaRPr lang="en-US" sz="1000" b="1" dirty="0">
                <a:solidFill>
                  <a:schemeClr val="accent1"/>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Light grey</a:t>
                </a:r>
              </a:p>
              <a:p>
                <a:r>
                  <a:rPr lang="en-GB" sz="1000" dirty="0" smtClean="0"/>
                  <a:t>R220</a:t>
                </a:r>
                <a:r>
                  <a:rPr lang="en-GB" sz="1000" baseline="0" dirty="0" smtClean="0"/>
                  <a:t>  G221  B217</a:t>
                </a:r>
                <a:endParaRPr lang="en-US" sz="1000" dirty="0"/>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Pea green</a:t>
                </a:r>
              </a:p>
              <a:p>
                <a:r>
                  <a:rPr lang="en-GB" sz="1000" dirty="0" smtClean="0"/>
                  <a:t>R121</a:t>
                </a:r>
                <a:r>
                  <a:rPr lang="en-GB" sz="1000" baseline="0" dirty="0" smtClean="0"/>
                  <a:t>  G163  B42</a:t>
                </a:r>
                <a:endParaRPr lang="en-US" sz="1000" dirty="0"/>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t>Forest green</a:t>
                </a:r>
              </a:p>
              <a:p>
                <a:r>
                  <a:rPr lang="en-GB" sz="1000" dirty="0" smtClean="0"/>
                  <a:t>R</a:t>
                </a:r>
                <a:r>
                  <a:rPr lang="en-GB" sz="1000" baseline="0" dirty="0" smtClean="0"/>
                  <a:t>0 G132  B82</a:t>
                </a:r>
                <a:endParaRPr lang="en-US" sz="1000" dirty="0"/>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Bottle green</a:t>
                </a:r>
              </a:p>
              <a:p>
                <a:r>
                  <a:rPr lang="en-GB" sz="1000" dirty="0" smtClean="0"/>
                  <a:t>R17</a:t>
                </a:r>
                <a:r>
                  <a:rPr lang="en-GB" sz="1000" baseline="0" dirty="0" smtClean="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Cyan</a:t>
                </a:r>
              </a:p>
              <a:p>
                <a:r>
                  <a:rPr lang="en-GB" sz="1000" dirty="0" smtClean="0"/>
                  <a:t>R0</a:t>
                </a:r>
                <a:r>
                  <a:rPr lang="en-GB" sz="1000" baseline="0" dirty="0" smtClean="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t>Light blue</a:t>
                </a:r>
              </a:p>
              <a:p>
                <a:r>
                  <a:rPr lang="en-GB" sz="1000" dirty="0" smtClean="0"/>
                  <a:t>R124</a:t>
                </a:r>
                <a:r>
                  <a:rPr lang="en-GB" sz="1000" baseline="0" dirty="0" smtClean="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Violet</a:t>
                </a:r>
              </a:p>
              <a:p>
                <a:r>
                  <a:rPr lang="en-GB" sz="1000" dirty="0" smtClean="0"/>
                  <a:t>R128</a:t>
                </a:r>
                <a:r>
                  <a:rPr lang="en-GB" sz="1000" baseline="0" dirty="0" smtClean="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Purple</a:t>
                </a:r>
              </a:p>
              <a:p>
                <a:r>
                  <a:rPr lang="en-GB" sz="1000" dirty="0" smtClean="0"/>
                  <a:t>R143</a:t>
                </a:r>
                <a:r>
                  <a:rPr lang="en-GB" sz="1000" baseline="0" dirty="0" smtClean="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Fuscia</a:t>
                </a:r>
              </a:p>
              <a:p>
                <a:r>
                  <a:rPr lang="en-GB" sz="1000" dirty="0" smtClean="0"/>
                  <a:t>R233</a:t>
                </a:r>
                <a:r>
                  <a:rPr lang="en-GB" sz="1000" baseline="0" dirty="0" smtClean="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Red</a:t>
                </a:r>
              </a:p>
              <a:p>
                <a:r>
                  <a:rPr lang="en-GB" sz="1000" dirty="0" smtClean="0"/>
                  <a:t>R200</a:t>
                </a:r>
                <a:r>
                  <a:rPr lang="en-GB" sz="1000" baseline="0" dirty="0" smtClean="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Orange</a:t>
                </a:r>
              </a:p>
              <a:p>
                <a:r>
                  <a:rPr lang="en-GB" sz="1000" dirty="0" smtClean="0"/>
                  <a:t>R238</a:t>
                </a:r>
                <a:r>
                  <a:rPr lang="en-GB" sz="1000" baseline="0" dirty="0" smtClean="0"/>
                  <a:t>  G116  29</a:t>
                </a:r>
                <a:endParaRPr lang="en-US" sz="1000" dirty="0"/>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smtClean="0"/>
              <a:t>Dark grey</a:t>
            </a:r>
          </a:p>
          <a:p>
            <a:r>
              <a:rPr lang="en-GB" sz="1000" dirty="0" smtClean="0"/>
              <a:t>R63</a:t>
            </a:r>
            <a:r>
              <a:rPr lang="en-GB" sz="1000" baseline="0" dirty="0" smtClean="0"/>
              <a:t>  G69  B72</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58825" y="1438275"/>
            <a:ext cx="8497888"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5F6062"/>
              </a:solidFill>
              <a:ea typeface="ＭＳ Ｐゴシック" charset="-128"/>
              <a:cs typeface="+mn-cs"/>
            </a:endParaRPr>
          </a:p>
        </p:txBody>
      </p:sp>
      <p:sp>
        <p:nvSpPr>
          <p:cNvPr id="1028" name="Rectangle 2"/>
          <p:cNvSpPr>
            <a:spLocks noGrp="1" noChangeArrowheads="1"/>
          </p:cNvSpPr>
          <p:nvPr>
            <p:ph type="title"/>
          </p:nvPr>
        </p:nvSpPr>
        <p:spPr bwMode="gray">
          <a:xfrm>
            <a:off x="755650" y="182563"/>
            <a:ext cx="73374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29" name="Rectangle 5"/>
          <p:cNvSpPr>
            <a:spLocks noGrp="1" noChangeArrowheads="1"/>
          </p:cNvSpPr>
          <p:nvPr>
            <p:ph type="ftr" sz="quarter" idx="3"/>
          </p:nvPr>
        </p:nvSpPr>
        <p:spPr bwMode="gray">
          <a:xfrm>
            <a:off x="758825" y="6462713"/>
            <a:ext cx="6118225" cy="190500"/>
          </a:xfrm>
          <a:prstGeom prst="rect">
            <a:avLst/>
          </a:prstGeom>
          <a:noFill/>
          <a:ln>
            <a:noFill/>
          </a:ln>
          <a:effectLst/>
          <a:extLst/>
        </p:spPr>
        <p:txBody>
          <a:bodyPr vert="horz" wrap="square" lIns="0" tIns="0" rIns="0" bIns="0" numCol="1" anchor="t" anchorCtr="0" compatLnSpc="1">
            <a:prstTxWarp prst="textNoShape">
              <a:avLst/>
            </a:prstTxWarp>
          </a:bodyPr>
          <a:lstStyle>
            <a:lvl1pPr>
              <a:defRPr sz="700">
                <a:ea typeface="+mn-ea"/>
                <a:cs typeface="+mn-cs"/>
              </a:defRPr>
            </a:lvl1pPr>
          </a:lstStyle>
          <a:p>
            <a:pPr>
              <a:defRPr/>
            </a:pPr>
            <a:r>
              <a:rPr lang="en-GB" dirty="0" smtClean="0">
                <a:solidFill>
                  <a:srgbClr val="5F6062"/>
                </a:solidFill>
              </a:rPr>
              <a:t>© 2013 IFRS Foundation.  30 Cannon Street  |  London EC4M 6XH  |  UK.  www.ifrs.org</a:t>
            </a:r>
            <a:endParaRPr lang="en-GB" dirty="0">
              <a:solidFill>
                <a:srgbClr val="5F6062"/>
              </a:solidFill>
            </a:endParaRPr>
          </a:p>
        </p:txBody>
      </p:sp>
      <p:sp>
        <p:nvSpPr>
          <p:cNvPr id="1030" name="Rectangle 6"/>
          <p:cNvSpPr>
            <a:spLocks noGrp="1" noChangeArrowheads="1"/>
          </p:cNvSpPr>
          <p:nvPr>
            <p:ph type="sldNum" sz="quarter" idx="4"/>
          </p:nvPr>
        </p:nvSpPr>
        <p:spPr bwMode="gray">
          <a:xfrm>
            <a:off x="8553450" y="711200"/>
            <a:ext cx="684213" cy="196850"/>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600">
                <a:solidFill>
                  <a:schemeClr val="bg1"/>
                </a:solidFill>
              </a:defRPr>
            </a:lvl1pPr>
          </a:lstStyle>
          <a:p>
            <a:fld id="{8E17C923-6266-4805-A6B0-2B3F8B6E1E70}" type="slidenum">
              <a:rPr lang="en-GB">
                <a:solidFill>
                  <a:srgbClr val="FFFFFF"/>
                </a:solidFill>
                <a:ea typeface="ＭＳ Ｐゴシック" charset="-128"/>
                <a:cs typeface="+mn-cs"/>
              </a:rPr>
              <a:pPr/>
              <a:t>‹#›</a:t>
            </a:fld>
            <a:endParaRPr lang="en-GB" dirty="0">
              <a:solidFill>
                <a:srgbClr val="FFFFFF"/>
              </a:solidFill>
              <a:ea typeface="ＭＳ Ｐゴシック" charset="-128"/>
              <a:cs typeface="+mn-cs"/>
            </a:endParaRPr>
          </a:p>
        </p:txBody>
      </p:sp>
      <p:sp>
        <p:nvSpPr>
          <p:cNvPr id="1031"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dirty="0">
              <a:solidFill>
                <a:srgbClr val="5F6062"/>
              </a:solidFill>
              <a:ea typeface="ＭＳ Ｐゴシック" charset="-128"/>
              <a:cs typeface="+mn-cs"/>
            </a:endParaRPr>
          </a:p>
        </p:txBody>
      </p:sp>
      <p:pic>
        <p:nvPicPr>
          <p:cNvPr id="1033" name="Picture 9" descr="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4600" y="5973763"/>
            <a:ext cx="3001963" cy="57943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1">
          <a:solidFill>
            <a:schemeClr val="tx1"/>
          </a:solidFill>
          <a:latin typeface="+mj-lt"/>
          <a:ea typeface="ＭＳ Ｐゴシック" charset="-128"/>
          <a:cs typeface="+mj-cs"/>
        </a:defRPr>
      </a:lvl1pPr>
      <a:lvl2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2pPr>
      <a:lvl3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3pPr>
      <a:lvl4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4pPr>
      <a:lvl5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0" indent="-266700" algn="l" rtl="0" eaLnBrk="1" fontAlgn="base" hangingPunct="1">
        <a:spcBef>
          <a:spcPct val="30000"/>
        </a:spcBef>
        <a:spcAft>
          <a:spcPct val="0"/>
        </a:spcAft>
        <a:buClr>
          <a:schemeClr val="bg2"/>
        </a:buClr>
        <a:buChar char="•"/>
        <a:defRPr sz="2600">
          <a:solidFill>
            <a:schemeClr val="tx1"/>
          </a:solidFill>
          <a:latin typeface="+mn-lt"/>
          <a:ea typeface="ＭＳ Ｐゴシック" charset="-128"/>
          <a:cs typeface="+mn-cs"/>
        </a:defRPr>
      </a:lvl1pPr>
      <a:lvl2pPr marL="8096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ea typeface="ＭＳ Ｐゴシック" charset="-128"/>
        </a:defRPr>
      </a:lvl2pPr>
      <a:lvl3pPr marL="1343025"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3pPr>
      <a:lvl4pPr marL="1885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4pPr>
      <a:lvl5pPr marL="24193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solidFill>
                  <a:srgbClr val="3F4548"/>
                </a:solidFill>
              </a:rPr>
              <a:pPr/>
              <a:t>30 October 2013</a:t>
            </a:fld>
            <a:endParaRPr lang="en-GB" dirty="0">
              <a:solidFill>
                <a:srgbClr val="3F4548"/>
              </a:solidFill>
            </a:endParaRPr>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3F4548"/>
              </a:solidFill>
            </a:endParaRPr>
          </a:p>
        </p:txBody>
      </p:sp>
      <p:grpSp>
        <p:nvGrpSpPr>
          <p:cNvPr id="2"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rgbClr val="113458"/>
                  </a:solidFill>
                </a:rPr>
                <a:t>Colour palette for PowerPoint presentations</a:t>
              </a:r>
              <a:endParaRPr lang="en-US" sz="1000" b="1" dirty="0">
                <a:solidFill>
                  <a:srgbClr val="113458"/>
                </a:solidFill>
              </a:endParaRPr>
            </a:p>
          </p:txBody>
        </p:sp>
        <p:grpSp>
          <p:nvGrpSpPr>
            <p:cNvPr id="3"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solidFill>
                      <a:srgbClr val="3F4548"/>
                    </a:solidFill>
                  </a:rPr>
                  <a:t>Dark blue</a:t>
                </a:r>
              </a:p>
              <a:p>
                <a:r>
                  <a:rPr lang="en-GB" sz="1000" dirty="0" smtClean="0">
                    <a:solidFill>
                      <a:srgbClr val="3F4548"/>
                    </a:solidFill>
                  </a:rPr>
                  <a:t>R17  G52  B88</a:t>
                </a:r>
                <a:endParaRPr lang="en-US" sz="1000" dirty="0">
                  <a:solidFill>
                    <a:srgbClr val="3F4548"/>
                  </a:solidFill>
                </a:endParaRPr>
              </a:p>
            </p:txBody>
          </p:sp>
        </p:grpSp>
        <p:grpSp>
          <p:nvGrpSpPr>
            <p:cNvPr id="4"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solidFill>
                      <a:srgbClr val="3F4548"/>
                    </a:solidFill>
                  </a:rPr>
                  <a:t>Gold</a:t>
                </a:r>
              </a:p>
              <a:p>
                <a:r>
                  <a:rPr lang="en-GB" sz="1000" dirty="0" smtClean="0">
                    <a:solidFill>
                      <a:srgbClr val="3F4548"/>
                    </a:solidFill>
                  </a:rPr>
                  <a:t>R217  G171  B22</a:t>
                </a:r>
                <a:endParaRPr lang="en-US" sz="800" dirty="0">
                  <a:solidFill>
                    <a:srgbClr val="3F4548"/>
                  </a:solidFill>
                </a:endParaRPr>
              </a:p>
            </p:txBody>
          </p:sp>
        </p:grpSp>
        <p:grpSp>
          <p:nvGrpSpPr>
            <p:cNvPr id="5"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solidFill>
                      <a:srgbClr val="3F4548"/>
                    </a:solidFill>
                  </a:rPr>
                  <a:t>Mid blue</a:t>
                </a:r>
              </a:p>
              <a:p>
                <a:r>
                  <a:rPr lang="en-GB" sz="1000" dirty="0" smtClean="0">
                    <a:solidFill>
                      <a:srgbClr val="3F4548"/>
                    </a:solidFill>
                  </a:rPr>
                  <a:t>R64  G150  B184</a:t>
                </a:r>
                <a:endParaRPr lang="en-US" sz="1000" dirty="0">
                  <a:solidFill>
                    <a:srgbClr val="3F4548"/>
                  </a:solidFill>
                </a:endParaRPr>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rgbClr val="4096B8"/>
                  </a:solidFill>
                </a:rPr>
                <a:t>Secondary colour palette</a:t>
              </a:r>
              <a:endParaRPr lang="en-US" sz="1000" b="1" dirty="0">
                <a:solidFill>
                  <a:srgbClr val="4096B8"/>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rgbClr val="4096B8"/>
                  </a:solidFill>
                </a:rPr>
                <a:t>Primary colour palette</a:t>
              </a:r>
              <a:endParaRPr lang="en-US" sz="1000" b="1" dirty="0">
                <a:solidFill>
                  <a:srgbClr val="4096B8"/>
                </a:solidFill>
              </a:endParaRPr>
            </a:p>
          </p:txBody>
        </p:sp>
        <p:grpSp>
          <p:nvGrpSpPr>
            <p:cNvPr id="6"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solidFill>
                      <a:srgbClr val="3F4548"/>
                    </a:solidFill>
                  </a:rPr>
                  <a:t>Light grey</a:t>
                </a:r>
              </a:p>
              <a:p>
                <a:r>
                  <a:rPr lang="en-GB" sz="1000" dirty="0" smtClean="0">
                    <a:solidFill>
                      <a:srgbClr val="3F4548"/>
                    </a:solidFill>
                  </a:rPr>
                  <a:t>R220  G221  B217</a:t>
                </a:r>
                <a:endParaRPr lang="en-US" sz="1000" dirty="0">
                  <a:solidFill>
                    <a:srgbClr val="3F4548"/>
                  </a:solidFill>
                </a:endParaRPr>
              </a:p>
            </p:txBody>
          </p:sp>
        </p:grpSp>
        <p:grpSp>
          <p:nvGrpSpPr>
            <p:cNvPr id="7"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Pea green</a:t>
                </a:r>
              </a:p>
              <a:p>
                <a:r>
                  <a:rPr lang="en-GB" sz="1000" dirty="0" smtClean="0">
                    <a:solidFill>
                      <a:srgbClr val="3F4548"/>
                    </a:solidFill>
                  </a:rPr>
                  <a:t>R121  G163  B42</a:t>
                </a:r>
                <a:endParaRPr lang="en-US" sz="1000" dirty="0">
                  <a:solidFill>
                    <a:srgbClr val="3F4548"/>
                  </a:solidFill>
                </a:endParaRPr>
              </a:p>
            </p:txBody>
          </p:sp>
        </p:grpSp>
        <p:grpSp>
          <p:nvGrpSpPr>
            <p:cNvPr id="8"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solidFill>
                      <a:srgbClr val="3F4548"/>
                    </a:solidFill>
                  </a:rPr>
                  <a:t>Forest green</a:t>
                </a:r>
              </a:p>
              <a:p>
                <a:r>
                  <a:rPr lang="en-GB" sz="1000" dirty="0" smtClean="0">
                    <a:solidFill>
                      <a:srgbClr val="3F4548"/>
                    </a:solidFill>
                  </a:rPr>
                  <a:t>R0 G132  B82</a:t>
                </a:r>
                <a:endParaRPr lang="en-US" sz="1000" dirty="0">
                  <a:solidFill>
                    <a:srgbClr val="3F4548"/>
                  </a:solidFill>
                </a:endParaRPr>
              </a:p>
            </p:txBody>
          </p:sp>
        </p:grpSp>
        <p:grpSp>
          <p:nvGrpSpPr>
            <p:cNvPr id="9"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Bottle green</a:t>
                </a:r>
              </a:p>
              <a:p>
                <a:r>
                  <a:rPr lang="en-GB" sz="1000" dirty="0" smtClean="0">
                    <a:solidFill>
                      <a:srgbClr val="3F4548"/>
                    </a:solidFill>
                  </a:rPr>
                  <a:t>R17  G179  B162</a:t>
                </a:r>
                <a:endParaRPr lang="en-US" sz="1000" dirty="0">
                  <a:solidFill>
                    <a:srgbClr val="3F4548"/>
                  </a:solidFill>
                </a:endParaRPr>
              </a:p>
            </p:txBody>
          </p:sp>
        </p:grpSp>
        <p:grpSp>
          <p:nvGrpSpPr>
            <p:cNvPr id="10"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Cyan</a:t>
                </a:r>
              </a:p>
              <a:p>
                <a:r>
                  <a:rPr lang="en-GB" sz="1000" dirty="0" smtClean="0">
                    <a:solidFill>
                      <a:srgbClr val="3F4548"/>
                    </a:solidFill>
                  </a:rPr>
                  <a:t>R0  G156  B200</a:t>
                </a:r>
                <a:endParaRPr lang="en-US" sz="1000" dirty="0">
                  <a:solidFill>
                    <a:srgbClr val="3F4548"/>
                  </a:solidFill>
                </a:endParaRPr>
              </a:p>
            </p:txBody>
          </p:sp>
        </p:grpSp>
        <p:grpSp>
          <p:nvGrpSpPr>
            <p:cNvPr id="11"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solidFill>
                      <a:srgbClr val="3F4548"/>
                    </a:solidFill>
                  </a:rPr>
                  <a:t>Light blue</a:t>
                </a:r>
              </a:p>
              <a:p>
                <a:r>
                  <a:rPr lang="en-GB" sz="1000" dirty="0" smtClean="0">
                    <a:solidFill>
                      <a:srgbClr val="3F4548"/>
                    </a:solidFill>
                  </a:rPr>
                  <a:t>R124  G179  B225</a:t>
                </a:r>
                <a:endParaRPr lang="en-US" sz="1000" dirty="0">
                  <a:solidFill>
                    <a:srgbClr val="3F4548"/>
                  </a:solidFill>
                </a:endParaRPr>
              </a:p>
            </p:txBody>
          </p:sp>
        </p:grpSp>
        <p:grpSp>
          <p:nvGrpSpPr>
            <p:cNvPr id="14"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Violet</a:t>
                </a:r>
              </a:p>
              <a:p>
                <a:r>
                  <a:rPr lang="en-GB" sz="1000" dirty="0" smtClean="0">
                    <a:solidFill>
                      <a:srgbClr val="3F4548"/>
                    </a:solidFill>
                  </a:rPr>
                  <a:t>R128  G118  B207</a:t>
                </a:r>
                <a:endParaRPr lang="en-US" sz="1000" dirty="0">
                  <a:solidFill>
                    <a:srgbClr val="3F4548"/>
                  </a:solidFill>
                </a:endParaRPr>
              </a:p>
            </p:txBody>
          </p:sp>
        </p:grpSp>
        <p:grpSp>
          <p:nvGrpSpPr>
            <p:cNvPr id="15"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Purple</a:t>
                </a:r>
              </a:p>
              <a:p>
                <a:r>
                  <a:rPr lang="en-GB" sz="1000" dirty="0" smtClean="0">
                    <a:solidFill>
                      <a:srgbClr val="3F4548"/>
                    </a:solidFill>
                  </a:rPr>
                  <a:t>R143  G70  B147</a:t>
                </a:r>
                <a:endParaRPr lang="en-US" sz="1000" dirty="0">
                  <a:solidFill>
                    <a:srgbClr val="3F4548"/>
                  </a:solidFill>
                </a:endParaRPr>
              </a:p>
            </p:txBody>
          </p:sp>
        </p:grpSp>
        <p:grpSp>
          <p:nvGrpSpPr>
            <p:cNvPr id="16"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Fuscia</a:t>
                </a:r>
              </a:p>
              <a:p>
                <a:r>
                  <a:rPr lang="en-GB" sz="1000" dirty="0" smtClean="0">
                    <a:solidFill>
                      <a:srgbClr val="3F4548"/>
                    </a:solidFill>
                  </a:rPr>
                  <a:t>R233  G69  B140</a:t>
                </a:r>
                <a:endParaRPr lang="en-US" sz="1000" dirty="0">
                  <a:solidFill>
                    <a:srgbClr val="3F4548"/>
                  </a:solidFill>
                </a:endParaRPr>
              </a:p>
            </p:txBody>
          </p:sp>
        </p:grpSp>
        <p:grpSp>
          <p:nvGrpSpPr>
            <p:cNvPr id="19"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Red</a:t>
                </a:r>
              </a:p>
              <a:p>
                <a:r>
                  <a:rPr lang="en-GB" sz="1000" dirty="0" smtClean="0">
                    <a:solidFill>
                      <a:srgbClr val="3F4548"/>
                    </a:solidFill>
                  </a:rPr>
                  <a:t>R200  G30  B69</a:t>
                </a:r>
                <a:endParaRPr lang="en-US" sz="1000" dirty="0">
                  <a:solidFill>
                    <a:srgbClr val="3F4548"/>
                  </a:solidFill>
                </a:endParaRPr>
              </a:p>
            </p:txBody>
          </p:sp>
        </p:grpSp>
        <p:grpSp>
          <p:nvGrpSpPr>
            <p:cNvPr id="20"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Orange</a:t>
                </a:r>
              </a:p>
              <a:p>
                <a:r>
                  <a:rPr lang="en-GB" sz="1000" dirty="0" smtClean="0">
                    <a:solidFill>
                      <a:srgbClr val="3F4548"/>
                    </a:solidFill>
                  </a:rPr>
                  <a:t>R238  G116  29</a:t>
                </a:r>
                <a:endParaRPr lang="en-US" sz="1000" dirty="0">
                  <a:solidFill>
                    <a:srgbClr val="3F4548"/>
                  </a:solidFill>
                </a:endParaRPr>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smtClean="0">
                <a:solidFill>
                  <a:srgbClr val="3F4548"/>
                </a:solidFill>
              </a:rPr>
              <a:t>Dark grey</a:t>
            </a:r>
          </a:p>
          <a:p>
            <a:r>
              <a:rPr lang="en-GB" sz="1000" dirty="0" smtClean="0">
                <a:solidFill>
                  <a:srgbClr val="3F4548"/>
                </a:solidFill>
              </a:rPr>
              <a:t>R63  G69  B72</a:t>
            </a:r>
            <a:endParaRPr lang="en-US" sz="1000" dirty="0">
              <a:solidFill>
                <a:srgbClr val="3F4548"/>
              </a:solidFill>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solidFill>
                  <a:srgbClr val="3F4548"/>
                </a:solidFill>
              </a:rPr>
              <a:pPr/>
              <a:t>30 October 2013</a:t>
            </a:fld>
            <a:endParaRPr lang="en-GB" dirty="0">
              <a:solidFill>
                <a:srgbClr val="3F4548"/>
              </a:solidFill>
            </a:endParaRPr>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3F4548"/>
              </a:solidFill>
            </a:endParaRPr>
          </a:p>
        </p:txBody>
      </p:sp>
      <p:grpSp>
        <p:nvGrpSpPr>
          <p:cNvPr id="2"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rgbClr val="113458"/>
                  </a:solidFill>
                </a:rPr>
                <a:t>Colour palette for PowerPoint presentations</a:t>
              </a:r>
              <a:endParaRPr lang="en-US" sz="1000" b="1" dirty="0">
                <a:solidFill>
                  <a:srgbClr val="113458"/>
                </a:solidFill>
              </a:endParaRPr>
            </a:p>
          </p:txBody>
        </p:sp>
        <p:grpSp>
          <p:nvGrpSpPr>
            <p:cNvPr id="3"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solidFill>
                      <a:srgbClr val="3F4548"/>
                    </a:solidFill>
                  </a:rPr>
                  <a:t>Dark blue</a:t>
                </a:r>
              </a:p>
              <a:p>
                <a:r>
                  <a:rPr lang="en-GB" sz="1000" dirty="0" smtClean="0">
                    <a:solidFill>
                      <a:srgbClr val="3F4548"/>
                    </a:solidFill>
                  </a:rPr>
                  <a:t>R17  G52  B88</a:t>
                </a:r>
                <a:endParaRPr lang="en-US" sz="1000" dirty="0">
                  <a:solidFill>
                    <a:srgbClr val="3F4548"/>
                  </a:solidFill>
                </a:endParaRPr>
              </a:p>
            </p:txBody>
          </p:sp>
        </p:grpSp>
        <p:grpSp>
          <p:nvGrpSpPr>
            <p:cNvPr id="4"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solidFill>
                      <a:srgbClr val="3F4548"/>
                    </a:solidFill>
                  </a:rPr>
                  <a:t>Gold</a:t>
                </a:r>
              </a:p>
              <a:p>
                <a:r>
                  <a:rPr lang="en-GB" sz="1000" dirty="0" smtClean="0">
                    <a:solidFill>
                      <a:srgbClr val="3F4548"/>
                    </a:solidFill>
                  </a:rPr>
                  <a:t>R217  G171  B22</a:t>
                </a:r>
                <a:endParaRPr lang="en-US" sz="800" dirty="0">
                  <a:solidFill>
                    <a:srgbClr val="3F4548"/>
                  </a:solidFill>
                </a:endParaRPr>
              </a:p>
            </p:txBody>
          </p:sp>
        </p:grpSp>
        <p:grpSp>
          <p:nvGrpSpPr>
            <p:cNvPr id="5"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solidFill>
                      <a:srgbClr val="3F4548"/>
                    </a:solidFill>
                  </a:rPr>
                  <a:t>Mid blue</a:t>
                </a:r>
              </a:p>
              <a:p>
                <a:r>
                  <a:rPr lang="en-GB" sz="1000" dirty="0" smtClean="0">
                    <a:solidFill>
                      <a:srgbClr val="3F4548"/>
                    </a:solidFill>
                  </a:rPr>
                  <a:t>R64  G150  B184</a:t>
                </a:r>
                <a:endParaRPr lang="en-US" sz="1000" dirty="0">
                  <a:solidFill>
                    <a:srgbClr val="3F4548"/>
                  </a:solidFill>
                </a:endParaRPr>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rgbClr val="4096B8"/>
                  </a:solidFill>
                </a:rPr>
                <a:t>Secondary colour palette</a:t>
              </a:r>
              <a:endParaRPr lang="en-US" sz="1000" b="1" dirty="0">
                <a:solidFill>
                  <a:srgbClr val="4096B8"/>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rgbClr val="4096B8"/>
                  </a:solidFill>
                </a:rPr>
                <a:t>Primary colour palette</a:t>
              </a:r>
              <a:endParaRPr lang="en-US" sz="1000" b="1" dirty="0">
                <a:solidFill>
                  <a:srgbClr val="4096B8"/>
                </a:solidFill>
              </a:endParaRPr>
            </a:p>
          </p:txBody>
        </p:sp>
        <p:grpSp>
          <p:nvGrpSpPr>
            <p:cNvPr id="6"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solidFill>
                      <a:srgbClr val="3F4548"/>
                    </a:solidFill>
                  </a:rPr>
                  <a:t>Light grey</a:t>
                </a:r>
              </a:p>
              <a:p>
                <a:r>
                  <a:rPr lang="en-GB" sz="1000" dirty="0" smtClean="0">
                    <a:solidFill>
                      <a:srgbClr val="3F4548"/>
                    </a:solidFill>
                  </a:rPr>
                  <a:t>R220  G221  B217</a:t>
                </a:r>
                <a:endParaRPr lang="en-US" sz="1000" dirty="0">
                  <a:solidFill>
                    <a:srgbClr val="3F4548"/>
                  </a:solidFill>
                </a:endParaRPr>
              </a:p>
            </p:txBody>
          </p:sp>
        </p:grpSp>
        <p:grpSp>
          <p:nvGrpSpPr>
            <p:cNvPr id="7"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Pea green</a:t>
                </a:r>
              </a:p>
              <a:p>
                <a:r>
                  <a:rPr lang="en-GB" sz="1000" dirty="0" smtClean="0">
                    <a:solidFill>
                      <a:srgbClr val="3F4548"/>
                    </a:solidFill>
                  </a:rPr>
                  <a:t>R121  G163  B42</a:t>
                </a:r>
                <a:endParaRPr lang="en-US" sz="1000" dirty="0">
                  <a:solidFill>
                    <a:srgbClr val="3F4548"/>
                  </a:solidFill>
                </a:endParaRPr>
              </a:p>
            </p:txBody>
          </p:sp>
        </p:grpSp>
        <p:grpSp>
          <p:nvGrpSpPr>
            <p:cNvPr id="8"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solidFill>
                      <a:srgbClr val="3F4548"/>
                    </a:solidFill>
                  </a:rPr>
                  <a:t>Forest green</a:t>
                </a:r>
              </a:p>
              <a:p>
                <a:r>
                  <a:rPr lang="en-GB" sz="1000" dirty="0" smtClean="0">
                    <a:solidFill>
                      <a:srgbClr val="3F4548"/>
                    </a:solidFill>
                  </a:rPr>
                  <a:t>R0 G132  B82</a:t>
                </a:r>
                <a:endParaRPr lang="en-US" sz="1000" dirty="0">
                  <a:solidFill>
                    <a:srgbClr val="3F4548"/>
                  </a:solidFill>
                </a:endParaRPr>
              </a:p>
            </p:txBody>
          </p:sp>
        </p:grpSp>
        <p:grpSp>
          <p:nvGrpSpPr>
            <p:cNvPr id="9"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Bottle green</a:t>
                </a:r>
              </a:p>
              <a:p>
                <a:r>
                  <a:rPr lang="en-GB" sz="1000" dirty="0" smtClean="0">
                    <a:solidFill>
                      <a:srgbClr val="3F4548"/>
                    </a:solidFill>
                  </a:rPr>
                  <a:t>R17  G179  B162</a:t>
                </a:r>
                <a:endParaRPr lang="en-US" sz="1000" dirty="0">
                  <a:solidFill>
                    <a:srgbClr val="3F4548"/>
                  </a:solidFill>
                </a:endParaRPr>
              </a:p>
            </p:txBody>
          </p:sp>
        </p:grpSp>
        <p:grpSp>
          <p:nvGrpSpPr>
            <p:cNvPr id="10"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Cyan</a:t>
                </a:r>
              </a:p>
              <a:p>
                <a:r>
                  <a:rPr lang="en-GB" sz="1000" dirty="0" smtClean="0">
                    <a:solidFill>
                      <a:srgbClr val="3F4548"/>
                    </a:solidFill>
                  </a:rPr>
                  <a:t>R0  G156  B200</a:t>
                </a:r>
                <a:endParaRPr lang="en-US" sz="1000" dirty="0">
                  <a:solidFill>
                    <a:srgbClr val="3F4548"/>
                  </a:solidFill>
                </a:endParaRPr>
              </a:p>
            </p:txBody>
          </p:sp>
        </p:grpSp>
        <p:grpSp>
          <p:nvGrpSpPr>
            <p:cNvPr id="11"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solidFill>
                      <a:srgbClr val="3F4548"/>
                    </a:solidFill>
                  </a:rPr>
                  <a:t>Light blue</a:t>
                </a:r>
              </a:p>
              <a:p>
                <a:r>
                  <a:rPr lang="en-GB" sz="1000" dirty="0" smtClean="0">
                    <a:solidFill>
                      <a:srgbClr val="3F4548"/>
                    </a:solidFill>
                  </a:rPr>
                  <a:t>R124  G179  B225</a:t>
                </a:r>
                <a:endParaRPr lang="en-US" sz="1000" dirty="0">
                  <a:solidFill>
                    <a:srgbClr val="3F4548"/>
                  </a:solidFill>
                </a:endParaRPr>
              </a:p>
            </p:txBody>
          </p:sp>
        </p:grpSp>
        <p:grpSp>
          <p:nvGrpSpPr>
            <p:cNvPr id="14"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Violet</a:t>
                </a:r>
              </a:p>
              <a:p>
                <a:r>
                  <a:rPr lang="en-GB" sz="1000" dirty="0" smtClean="0">
                    <a:solidFill>
                      <a:srgbClr val="3F4548"/>
                    </a:solidFill>
                  </a:rPr>
                  <a:t>R128  G118  B207</a:t>
                </a:r>
                <a:endParaRPr lang="en-US" sz="1000" dirty="0">
                  <a:solidFill>
                    <a:srgbClr val="3F4548"/>
                  </a:solidFill>
                </a:endParaRPr>
              </a:p>
            </p:txBody>
          </p:sp>
        </p:grpSp>
        <p:grpSp>
          <p:nvGrpSpPr>
            <p:cNvPr id="15"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Purple</a:t>
                </a:r>
              </a:p>
              <a:p>
                <a:r>
                  <a:rPr lang="en-GB" sz="1000" dirty="0" smtClean="0">
                    <a:solidFill>
                      <a:srgbClr val="3F4548"/>
                    </a:solidFill>
                  </a:rPr>
                  <a:t>R143  G70  B147</a:t>
                </a:r>
                <a:endParaRPr lang="en-US" sz="1000" dirty="0">
                  <a:solidFill>
                    <a:srgbClr val="3F4548"/>
                  </a:solidFill>
                </a:endParaRPr>
              </a:p>
            </p:txBody>
          </p:sp>
        </p:grpSp>
        <p:grpSp>
          <p:nvGrpSpPr>
            <p:cNvPr id="16"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Fuscia</a:t>
                </a:r>
              </a:p>
              <a:p>
                <a:r>
                  <a:rPr lang="en-GB" sz="1000" dirty="0" smtClean="0">
                    <a:solidFill>
                      <a:srgbClr val="3F4548"/>
                    </a:solidFill>
                  </a:rPr>
                  <a:t>R233  G69  B140</a:t>
                </a:r>
                <a:endParaRPr lang="en-US" sz="1000" dirty="0">
                  <a:solidFill>
                    <a:srgbClr val="3F4548"/>
                  </a:solidFill>
                </a:endParaRPr>
              </a:p>
            </p:txBody>
          </p:sp>
        </p:grpSp>
        <p:grpSp>
          <p:nvGrpSpPr>
            <p:cNvPr id="19"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Red</a:t>
                </a:r>
              </a:p>
              <a:p>
                <a:r>
                  <a:rPr lang="en-GB" sz="1000" dirty="0" smtClean="0">
                    <a:solidFill>
                      <a:srgbClr val="3F4548"/>
                    </a:solidFill>
                  </a:rPr>
                  <a:t>R200  G30  B69</a:t>
                </a:r>
                <a:endParaRPr lang="en-US" sz="1000" dirty="0">
                  <a:solidFill>
                    <a:srgbClr val="3F4548"/>
                  </a:solidFill>
                </a:endParaRPr>
              </a:p>
            </p:txBody>
          </p:sp>
        </p:grpSp>
        <p:grpSp>
          <p:nvGrpSpPr>
            <p:cNvPr id="20"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Orange</a:t>
                </a:r>
              </a:p>
              <a:p>
                <a:r>
                  <a:rPr lang="en-GB" sz="1000" dirty="0" smtClean="0">
                    <a:solidFill>
                      <a:srgbClr val="3F4548"/>
                    </a:solidFill>
                  </a:rPr>
                  <a:t>R238  G116  29</a:t>
                </a:r>
                <a:endParaRPr lang="en-US" sz="1000" dirty="0">
                  <a:solidFill>
                    <a:srgbClr val="3F4548"/>
                  </a:solidFill>
                </a:endParaRPr>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smtClean="0">
                <a:solidFill>
                  <a:srgbClr val="3F4548"/>
                </a:solidFill>
              </a:rPr>
              <a:t>Dark grey</a:t>
            </a:r>
          </a:p>
          <a:p>
            <a:r>
              <a:rPr lang="en-GB" sz="1000" dirty="0" smtClean="0">
                <a:solidFill>
                  <a:srgbClr val="3F4548"/>
                </a:solidFill>
              </a:rPr>
              <a:t>R63  G69  B72</a:t>
            </a:r>
            <a:endParaRPr lang="en-US" sz="1000" dirty="0">
              <a:solidFill>
                <a:srgbClr val="3F4548"/>
              </a:solidFill>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solidFill>
                  <a:srgbClr val="3F4548"/>
                </a:solidFill>
              </a:rPr>
              <a:pPr/>
              <a:t>30 October 2013</a:t>
            </a:fld>
            <a:endParaRPr lang="en-GB" dirty="0">
              <a:solidFill>
                <a:srgbClr val="3F4548"/>
              </a:solidFill>
            </a:endParaRPr>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3F4548"/>
              </a:solidFill>
            </a:endParaRPr>
          </a:p>
        </p:txBody>
      </p:sp>
      <p:grpSp>
        <p:nvGrpSpPr>
          <p:cNvPr id="2"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rgbClr val="113458"/>
                  </a:solidFill>
                </a:rPr>
                <a:t>Colour palette for PowerPoint presentations</a:t>
              </a:r>
              <a:endParaRPr lang="en-US" sz="1000" b="1" dirty="0">
                <a:solidFill>
                  <a:srgbClr val="113458"/>
                </a:solidFill>
              </a:endParaRPr>
            </a:p>
          </p:txBody>
        </p:sp>
        <p:grpSp>
          <p:nvGrpSpPr>
            <p:cNvPr id="3"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solidFill>
                      <a:srgbClr val="3F4548"/>
                    </a:solidFill>
                  </a:rPr>
                  <a:t>Dark blue</a:t>
                </a:r>
              </a:p>
              <a:p>
                <a:r>
                  <a:rPr lang="en-GB" sz="1000" dirty="0" smtClean="0">
                    <a:solidFill>
                      <a:srgbClr val="3F4548"/>
                    </a:solidFill>
                  </a:rPr>
                  <a:t>R17  G52  B88</a:t>
                </a:r>
                <a:endParaRPr lang="en-US" sz="1000" dirty="0">
                  <a:solidFill>
                    <a:srgbClr val="3F4548"/>
                  </a:solidFill>
                </a:endParaRPr>
              </a:p>
            </p:txBody>
          </p:sp>
        </p:grpSp>
        <p:grpSp>
          <p:nvGrpSpPr>
            <p:cNvPr id="4"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solidFill>
                      <a:srgbClr val="3F4548"/>
                    </a:solidFill>
                  </a:rPr>
                  <a:t>Gold</a:t>
                </a:r>
              </a:p>
              <a:p>
                <a:r>
                  <a:rPr lang="en-GB" sz="1000" dirty="0" smtClean="0">
                    <a:solidFill>
                      <a:srgbClr val="3F4548"/>
                    </a:solidFill>
                  </a:rPr>
                  <a:t>R217  G171  B22</a:t>
                </a:r>
                <a:endParaRPr lang="en-US" sz="800" dirty="0">
                  <a:solidFill>
                    <a:srgbClr val="3F4548"/>
                  </a:solidFill>
                </a:endParaRPr>
              </a:p>
            </p:txBody>
          </p:sp>
        </p:grpSp>
        <p:grpSp>
          <p:nvGrpSpPr>
            <p:cNvPr id="5"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solidFill>
                      <a:srgbClr val="3F4548"/>
                    </a:solidFill>
                  </a:rPr>
                  <a:t>Mid blue</a:t>
                </a:r>
              </a:p>
              <a:p>
                <a:r>
                  <a:rPr lang="en-GB" sz="1000" dirty="0" smtClean="0">
                    <a:solidFill>
                      <a:srgbClr val="3F4548"/>
                    </a:solidFill>
                  </a:rPr>
                  <a:t>R64  G150  B184</a:t>
                </a:r>
                <a:endParaRPr lang="en-US" sz="1000" dirty="0">
                  <a:solidFill>
                    <a:srgbClr val="3F4548"/>
                  </a:solidFill>
                </a:endParaRPr>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rgbClr val="4096B8"/>
                  </a:solidFill>
                </a:rPr>
                <a:t>Secondary colour palette</a:t>
              </a:r>
              <a:endParaRPr lang="en-US" sz="1000" b="1" dirty="0">
                <a:solidFill>
                  <a:srgbClr val="4096B8"/>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rgbClr val="4096B8"/>
                  </a:solidFill>
                </a:rPr>
                <a:t>Primary colour palette</a:t>
              </a:r>
              <a:endParaRPr lang="en-US" sz="1000" b="1" dirty="0">
                <a:solidFill>
                  <a:srgbClr val="4096B8"/>
                </a:solidFill>
              </a:endParaRPr>
            </a:p>
          </p:txBody>
        </p:sp>
        <p:grpSp>
          <p:nvGrpSpPr>
            <p:cNvPr id="6"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solidFill>
                      <a:srgbClr val="3F4548"/>
                    </a:solidFill>
                  </a:rPr>
                  <a:t>Light grey</a:t>
                </a:r>
              </a:p>
              <a:p>
                <a:r>
                  <a:rPr lang="en-GB" sz="1000" dirty="0" smtClean="0">
                    <a:solidFill>
                      <a:srgbClr val="3F4548"/>
                    </a:solidFill>
                  </a:rPr>
                  <a:t>R220  G221  B217</a:t>
                </a:r>
                <a:endParaRPr lang="en-US" sz="1000" dirty="0">
                  <a:solidFill>
                    <a:srgbClr val="3F4548"/>
                  </a:solidFill>
                </a:endParaRPr>
              </a:p>
            </p:txBody>
          </p:sp>
        </p:grpSp>
        <p:grpSp>
          <p:nvGrpSpPr>
            <p:cNvPr id="7"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Pea green</a:t>
                </a:r>
              </a:p>
              <a:p>
                <a:r>
                  <a:rPr lang="en-GB" sz="1000" dirty="0" smtClean="0">
                    <a:solidFill>
                      <a:srgbClr val="3F4548"/>
                    </a:solidFill>
                  </a:rPr>
                  <a:t>R121  G163  B42</a:t>
                </a:r>
                <a:endParaRPr lang="en-US" sz="1000" dirty="0">
                  <a:solidFill>
                    <a:srgbClr val="3F4548"/>
                  </a:solidFill>
                </a:endParaRPr>
              </a:p>
            </p:txBody>
          </p:sp>
        </p:grpSp>
        <p:grpSp>
          <p:nvGrpSpPr>
            <p:cNvPr id="8"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solidFill>
                      <a:srgbClr val="3F4548"/>
                    </a:solidFill>
                  </a:rPr>
                  <a:t>Forest green</a:t>
                </a:r>
              </a:p>
              <a:p>
                <a:r>
                  <a:rPr lang="en-GB" sz="1000" dirty="0" smtClean="0">
                    <a:solidFill>
                      <a:srgbClr val="3F4548"/>
                    </a:solidFill>
                  </a:rPr>
                  <a:t>R0 G132  B82</a:t>
                </a:r>
                <a:endParaRPr lang="en-US" sz="1000" dirty="0">
                  <a:solidFill>
                    <a:srgbClr val="3F4548"/>
                  </a:solidFill>
                </a:endParaRPr>
              </a:p>
            </p:txBody>
          </p:sp>
        </p:grpSp>
        <p:grpSp>
          <p:nvGrpSpPr>
            <p:cNvPr id="9"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Bottle green</a:t>
                </a:r>
              </a:p>
              <a:p>
                <a:r>
                  <a:rPr lang="en-GB" sz="1000" dirty="0" smtClean="0">
                    <a:solidFill>
                      <a:srgbClr val="3F4548"/>
                    </a:solidFill>
                  </a:rPr>
                  <a:t>R17  G179  B162</a:t>
                </a:r>
                <a:endParaRPr lang="en-US" sz="1000" dirty="0">
                  <a:solidFill>
                    <a:srgbClr val="3F4548"/>
                  </a:solidFill>
                </a:endParaRPr>
              </a:p>
            </p:txBody>
          </p:sp>
        </p:grpSp>
        <p:grpSp>
          <p:nvGrpSpPr>
            <p:cNvPr id="10"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Cyan</a:t>
                </a:r>
              </a:p>
              <a:p>
                <a:r>
                  <a:rPr lang="en-GB" sz="1000" dirty="0" smtClean="0">
                    <a:solidFill>
                      <a:srgbClr val="3F4548"/>
                    </a:solidFill>
                  </a:rPr>
                  <a:t>R0  G156  B200</a:t>
                </a:r>
                <a:endParaRPr lang="en-US" sz="1000" dirty="0">
                  <a:solidFill>
                    <a:srgbClr val="3F4548"/>
                  </a:solidFill>
                </a:endParaRPr>
              </a:p>
            </p:txBody>
          </p:sp>
        </p:grpSp>
        <p:grpSp>
          <p:nvGrpSpPr>
            <p:cNvPr id="11"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solidFill>
                      <a:srgbClr val="3F4548"/>
                    </a:solidFill>
                  </a:rPr>
                  <a:t>Light blue</a:t>
                </a:r>
              </a:p>
              <a:p>
                <a:r>
                  <a:rPr lang="en-GB" sz="1000" dirty="0" smtClean="0">
                    <a:solidFill>
                      <a:srgbClr val="3F4548"/>
                    </a:solidFill>
                  </a:rPr>
                  <a:t>R124  G179  B225</a:t>
                </a:r>
                <a:endParaRPr lang="en-US" sz="1000" dirty="0">
                  <a:solidFill>
                    <a:srgbClr val="3F4548"/>
                  </a:solidFill>
                </a:endParaRPr>
              </a:p>
            </p:txBody>
          </p:sp>
        </p:grpSp>
        <p:grpSp>
          <p:nvGrpSpPr>
            <p:cNvPr id="14"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Violet</a:t>
                </a:r>
              </a:p>
              <a:p>
                <a:r>
                  <a:rPr lang="en-GB" sz="1000" dirty="0" smtClean="0">
                    <a:solidFill>
                      <a:srgbClr val="3F4548"/>
                    </a:solidFill>
                  </a:rPr>
                  <a:t>R128  G118  B207</a:t>
                </a:r>
                <a:endParaRPr lang="en-US" sz="1000" dirty="0">
                  <a:solidFill>
                    <a:srgbClr val="3F4548"/>
                  </a:solidFill>
                </a:endParaRPr>
              </a:p>
            </p:txBody>
          </p:sp>
        </p:grpSp>
        <p:grpSp>
          <p:nvGrpSpPr>
            <p:cNvPr id="15"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Purple</a:t>
                </a:r>
              </a:p>
              <a:p>
                <a:r>
                  <a:rPr lang="en-GB" sz="1000" dirty="0" smtClean="0">
                    <a:solidFill>
                      <a:srgbClr val="3F4548"/>
                    </a:solidFill>
                  </a:rPr>
                  <a:t>R143  G70  B147</a:t>
                </a:r>
                <a:endParaRPr lang="en-US" sz="1000" dirty="0">
                  <a:solidFill>
                    <a:srgbClr val="3F4548"/>
                  </a:solidFill>
                </a:endParaRPr>
              </a:p>
            </p:txBody>
          </p:sp>
        </p:grpSp>
        <p:grpSp>
          <p:nvGrpSpPr>
            <p:cNvPr id="16"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Fuscia</a:t>
                </a:r>
              </a:p>
              <a:p>
                <a:r>
                  <a:rPr lang="en-GB" sz="1000" dirty="0" smtClean="0">
                    <a:solidFill>
                      <a:srgbClr val="3F4548"/>
                    </a:solidFill>
                  </a:rPr>
                  <a:t>R233  G69  B140</a:t>
                </a:r>
                <a:endParaRPr lang="en-US" sz="1000" dirty="0">
                  <a:solidFill>
                    <a:srgbClr val="3F4548"/>
                  </a:solidFill>
                </a:endParaRPr>
              </a:p>
            </p:txBody>
          </p:sp>
        </p:grpSp>
        <p:grpSp>
          <p:nvGrpSpPr>
            <p:cNvPr id="19"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Red</a:t>
                </a:r>
              </a:p>
              <a:p>
                <a:r>
                  <a:rPr lang="en-GB" sz="1000" dirty="0" smtClean="0">
                    <a:solidFill>
                      <a:srgbClr val="3F4548"/>
                    </a:solidFill>
                  </a:rPr>
                  <a:t>R200  G30  B69</a:t>
                </a:r>
                <a:endParaRPr lang="en-US" sz="1000" dirty="0">
                  <a:solidFill>
                    <a:srgbClr val="3F4548"/>
                  </a:solidFill>
                </a:endParaRPr>
              </a:p>
            </p:txBody>
          </p:sp>
        </p:grpSp>
        <p:grpSp>
          <p:nvGrpSpPr>
            <p:cNvPr id="20"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Orange</a:t>
                </a:r>
              </a:p>
              <a:p>
                <a:r>
                  <a:rPr lang="en-GB" sz="1000" dirty="0" smtClean="0">
                    <a:solidFill>
                      <a:srgbClr val="3F4548"/>
                    </a:solidFill>
                  </a:rPr>
                  <a:t>R238  G116  29</a:t>
                </a:r>
                <a:endParaRPr lang="en-US" sz="1000" dirty="0">
                  <a:solidFill>
                    <a:srgbClr val="3F4548"/>
                  </a:solidFill>
                </a:endParaRPr>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smtClean="0">
                <a:solidFill>
                  <a:srgbClr val="3F4548"/>
                </a:solidFill>
              </a:rPr>
              <a:t>Dark grey</a:t>
            </a:r>
          </a:p>
          <a:p>
            <a:r>
              <a:rPr lang="en-GB" sz="1000" dirty="0" smtClean="0">
                <a:solidFill>
                  <a:srgbClr val="3F4548"/>
                </a:solidFill>
              </a:rPr>
              <a:t>R63  G69  B72</a:t>
            </a:r>
            <a:endParaRPr lang="en-US" sz="1000" dirty="0">
              <a:solidFill>
                <a:srgbClr val="3F4548"/>
              </a:solidFill>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solidFill>
                  <a:srgbClr val="3F4548"/>
                </a:solidFill>
              </a:rPr>
              <a:pPr/>
              <a:t>30 October 2013</a:t>
            </a:fld>
            <a:endParaRPr lang="en-GB" dirty="0">
              <a:solidFill>
                <a:srgbClr val="3F4548"/>
              </a:solidFill>
            </a:endParaRPr>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3F4548"/>
              </a:solidFill>
            </a:endParaRPr>
          </a:p>
        </p:txBody>
      </p:sp>
      <p:grpSp>
        <p:nvGrpSpPr>
          <p:cNvPr id="2"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rgbClr val="113458"/>
                  </a:solidFill>
                </a:rPr>
                <a:t>Colour palette for PowerPoint presentations</a:t>
              </a:r>
              <a:endParaRPr lang="en-US" sz="1000" b="1" dirty="0">
                <a:solidFill>
                  <a:srgbClr val="113458"/>
                </a:solidFill>
              </a:endParaRPr>
            </a:p>
          </p:txBody>
        </p:sp>
        <p:grpSp>
          <p:nvGrpSpPr>
            <p:cNvPr id="3"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solidFill>
                      <a:srgbClr val="3F4548"/>
                    </a:solidFill>
                  </a:rPr>
                  <a:t>Dark blue</a:t>
                </a:r>
              </a:p>
              <a:p>
                <a:r>
                  <a:rPr lang="en-GB" sz="1000" dirty="0" smtClean="0">
                    <a:solidFill>
                      <a:srgbClr val="3F4548"/>
                    </a:solidFill>
                  </a:rPr>
                  <a:t>R17  G52  B88</a:t>
                </a:r>
                <a:endParaRPr lang="en-US" sz="1000" dirty="0">
                  <a:solidFill>
                    <a:srgbClr val="3F4548"/>
                  </a:solidFill>
                </a:endParaRPr>
              </a:p>
            </p:txBody>
          </p:sp>
        </p:grpSp>
        <p:grpSp>
          <p:nvGrpSpPr>
            <p:cNvPr id="4"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solidFill>
                      <a:srgbClr val="3F4548"/>
                    </a:solidFill>
                  </a:rPr>
                  <a:t>Gold</a:t>
                </a:r>
              </a:p>
              <a:p>
                <a:r>
                  <a:rPr lang="en-GB" sz="1000" dirty="0" smtClean="0">
                    <a:solidFill>
                      <a:srgbClr val="3F4548"/>
                    </a:solidFill>
                  </a:rPr>
                  <a:t>R217  G171  B22</a:t>
                </a:r>
                <a:endParaRPr lang="en-US" sz="800" dirty="0">
                  <a:solidFill>
                    <a:srgbClr val="3F4548"/>
                  </a:solidFill>
                </a:endParaRPr>
              </a:p>
            </p:txBody>
          </p:sp>
        </p:grpSp>
        <p:grpSp>
          <p:nvGrpSpPr>
            <p:cNvPr id="5"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solidFill>
                      <a:srgbClr val="3F4548"/>
                    </a:solidFill>
                  </a:rPr>
                  <a:t>Mid blue</a:t>
                </a:r>
              </a:p>
              <a:p>
                <a:r>
                  <a:rPr lang="en-GB" sz="1000" dirty="0" smtClean="0">
                    <a:solidFill>
                      <a:srgbClr val="3F4548"/>
                    </a:solidFill>
                  </a:rPr>
                  <a:t>R64  G150  B184</a:t>
                </a:r>
                <a:endParaRPr lang="en-US" sz="1000" dirty="0">
                  <a:solidFill>
                    <a:srgbClr val="3F4548"/>
                  </a:solidFill>
                </a:endParaRPr>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rgbClr val="4096B8"/>
                  </a:solidFill>
                </a:rPr>
                <a:t>Secondary colour palette</a:t>
              </a:r>
              <a:endParaRPr lang="en-US" sz="1000" b="1" dirty="0">
                <a:solidFill>
                  <a:srgbClr val="4096B8"/>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rgbClr val="4096B8"/>
                  </a:solidFill>
                </a:rPr>
                <a:t>Primary colour palette</a:t>
              </a:r>
              <a:endParaRPr lang="en-US" sz="1000" b="1" dirty="0">
                <a:solidFill>
                  <a:srgbClr val="4096B8"/>
                </a:solidFill>
              </a:endParaRPr>
            </a:p>
          </p:txBody>
        </p:sp>
        <p:grpSp>
          <p:nvGrpSpPr>
            <p:cNvPr id="6"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solidFill>
                      <a:srgbClr val="3F4548"/>
                    </a:solidFill>
                  </a:rPr>
                  <a:t>Light grey</a:t>
                </a:r>
              </a:p>
              <a:p>
                <a:r>
                  <a:rPr lang="en-GB" sz="1000" dirty="0" smtClean="0">
                    <a:solidFill>
                      <a:srgbClr val="3F4548"/>
                    </a:solidFill>
                  </a:rPr>
                  <a:t>R220  G221  B217</a:t>
                </a:r>
                <a:endParaRPr lang="en-US" sz="1000" dirty="0">
                  <a:solidFill>
                    <a:srgbClr val="3F4548"/>
                  </a:solidFill>
                </a:endParaRPr>
              </a:p>
            </p:txBody>
          </p:sp>
        </p:grpSp>
        <p:grpSp>
          <p:nvGrpSpPr>
            <p:cNvPr id="7"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Pea green</a:t>
                </a:r>
              </a:p>
              <a:p>
                <a:r>
                  <a:rPr lang="en-GB" sz="1000" dirty="0" smtClean="0">
                    <a:solidFill>
                      <a:srgbClr val="3F4548"/>
                    </a:solidFill>
                  </a:rPr>
                  <a:t>R121  G163  B42</a:t>
                </a:r>
                <a:endParaRPr lang="en-US" sz="1000" dirty="0">
                  <a:solidFill>
                    <a:srgbClr val="3F4548"/>
                  </a:solidFill>
                </a:endParaRPr>
              </a:p>
            </p:txBody>
          </p:sp>
        </p:grpSp>
        <p:grpSp>
          <p:nvGrpSpPr>
            <p:cNvPr id="8"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solidFill>
                      <a:srgbClr val="3F4548"/>
                    </a:solidFill>
                  </a:rPr>
                  <a:t>Forest green</a:t>
                </a:r>
              </a:p>
              <a:p>
                <a:r>
                  <a:rPr lang="en-GB" sz="1000" dirty="0" smtClean="0">
                    <a:solidFill>
                      <a:srgbClr val="3F4548"/>
                    </a:solidFill>
                  </a:rPr>
                  <a:t>R0 G132  B82</a:t>
                </a:r>
                <a:endParaRPr lang="en-US" sz="1000" dirty="0">
                  <a:solidFill>
                    <a:srgbClr val="3F4548"/>
                  </a:solidFill>
                </a:endParaRPr>
              </a:p>
            </p:txBody>
          </p:sp>
        </p:grpSp>
        <p:grpSp>
          <p:nvGrpSpPr>
            <p:cNvPr id="9"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Bottle green</a:t>
                </a:r>
              </a:p>
              <a:p>
                <a:r>
                  <a:rPr lang="en-GB" sz="1000" dirty="0" smtClean="0">
                    <a:solidFill>
                      <a:srgbClr val="3F4548"/>
                    </a:solidFill>
                  </a:rPr>
                  <a:t>R17  G179  B162</a:t>
                </a:r>
                <a:endParaRPr lang="en-US" sz="1000" dirty="0">
                  <a:solidFill>
                    <a:srgbClr val="3F4548"/>
                  </a:solidFill>
                </a:endParaRPr>
              </a:p>
            </p:txBody>
          </p:sp>
        </p:grpSp>
        <p:grpSp>
          <p:nvGrpSpPr>
            <p:cNvPr id="10"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Cyan</a:t>
                </a:r>
              </a:p>
              <a:p>
                <a:r>
                  <a:rPr lang="en-GB" sz="1000" dirty="0" smtClean="0">
                    <a:solidFill>
                      <a:srgbClr val="3F4548"/>
                    </a:solidFill>
                  </a:rPr>
                  <a:t>R0  G156  B200</a:t>
                </a:r>
                <a:endParaRPr lang="en-US" sz="1000" dirty="0">
                  <a:solidFill>
                    <a:srgbClr val="3F4548"/>
                  </a:solidFill>
                </a:endParaRPr>
              </a:p>
            </p:txBody>
          </p:sp>
        </p:grpSp>
        <p:grpSp>
          <p:nvGrpSpPr>
            <p:cNvPr id="11"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solidFill>
                      <a:srgbClr val="3F4548"/>
                    </a:solidFill>
                  </a:rPr>
                  <a:t>Light blue</a:t>
                </a:r>
              </a:p>
              <a:p>
                <a:r>
                  <a:rPr lang="en-GB" sz="1000" dirty="0" smtClean="0">
                    <a:solidFill>
                      <a:srgbClr val="3F4548"/>
                    </a:solidFill>
                  </a:rPr>
                  <a:t>R124  G179  B225</a:t>
                </a:r>
                <a:endParaRPr lang="en-US" sz="1000" dirty="0">
                  <a:solidFill>
                    <a:srgbClr val="3F4548"/>
                  </a:solidFill>
                </a:endParaRPr>
              </a:p>
            </p:txBody>
          </p:sp>
        </p:grpSp>
        <p:grpSp>
          <p:nvGrpSpPr>
            <p:cNvPr id="14"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Violet</a:t>
                </a:r>
              </a:p>
              <a:p>
                <a:r>
                  <a:rPr lang="en-GB" sz="1000" dirty="0" smtClean="0">
                    <a:solidFill>
                      <a:srgbClr val="3F4548"/>
                    </a:solidFill>
                  </a:rPr>
                  <a:t>R128  G118  B207</a:t>
                </a:r>
                <a:endParaRPr lang="en-US" sz="1000" dirty="0">
                  <a:solidFill>
                    <a:srgbClr val="3F4548"/>
                  </a:solidFill>
                </a:endParaRPr>
              </a:p>
            </p:txBody>
          </p:sp>
        </p:grpSp>
        <p:grpSp>
          <p:nvGrpSpPr>
            <p:cNvPr id="15"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Purple</a:t>
                </a:r>
              </a:p>
              <a:p>
                <a:r>
                  <a:rPr lang="en-GB" sz="1000" dirty="0" smtClean="0">
                    <a:solidFill>
                      <a:srgbClr val="3F4548"/>
                    </a:solidFill>
                  </a:rPr>
                  <a:t>R143  G70  B147</a:t>
                </a:r>
                <a:endParaRPr lang="en-US" sz="1000" dirty="0">
                  <a:solidFill>
                    <a:srgbClr val="3F4548"/>
                  </a:solidFill>
                </a:endParaRPr>
              </a:p>
            </p:txBody>
          </p:sp>
        </p:grpSp>
        <p:grpSp>
          <p:nvGrpSpPr>
            <p:cNvPr id="16"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Fuscia</a:t>
                </a:r>
              </a:p>
              <a:p>
                <a:r>
                  <a:rPr lang="en-GB" sz="1000" dirty="0" smtClean="0">
                    <a:solidFill>
                      <a:srgbClr val="3F4548"/>
                    </a:solidFill>
                  </a:rPr>
                  <a:t>R233  G69  B140</a:t>
                </a:r>
                <a:endParaRPr lang="en-US" sz="1000" dirty="0">
                  <a:solidFill>
                    <a:srgbClr val="3F4548"/>
                  </a:solidFill>
                </a:endParaRPr>
              </a:p>
            </p:txBody>
          </p:sp>
        </p:grpSp>
        <p:grpSp>
          <p:nvGrpSpPr>
            <p:cNvPr id="19"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Red</a:t>
                </a:r>
              </a:p>
              <a:p>
                <a:r>
                  <a:rPr lang="en-GB" sz="1000" dirty="0" smtClean="0">
                    <a:solidFill>
                      <a:srgbClr val="3F4548"/>
                    </a:solidFill>
                  </a:rPr>
                  <a:t>R200  G30  B69</a:t>
                </a:r>
                <a:endParaRPr lang="en-US" sz="1000" dirty="0">
                  <a:solidFill>
                    <a:srgbClr val="3F4548"/>
                  </a:solidFill>
                </a:endParaRPr>
              </a:p>
            </p:txBody>
          </p:sp>
        </p:grpSp>
        <p:grpSp>
          <p:nvGrpSpPr>
            <p:cNvPr id="20"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Orange</a:t>
                </a:r>
              </a:p>
              <a:p>
                <a:r>
                  <a:rPr lang="en-GB" sz="1000" dirty="0" smtClean="0">
                    <a:solidFill>
                      <a:srgbClr val="3F4548"/>
                    </a:solidFill>
                  </a:rPr>
                  <a:t>R238  G116  29</a:t>
                </a:r>
                <a:endParaRPr lang="en-US" sz="1000" dirty="0">
                  <a:solidFill>
                    <a:srgbClr val="3F4548"/>
                  </a:solidFill>
                </a:endParaRPr>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smtClean="0">
                <a:solidFill>
                  <a:srgbClr val="3F4548"/>
                </a:solidFill>
              </a:rPr>
              <a:t>Dark grey</a:t>
            </a:r>
          </a:p>
          <a:p>
            <a:r>
              <a:rPr lang="en-GB" sz="1000" dirty="0" smtClean="0">
                <a:solidFill>
                  <a:srgbClr val="3F4548"/>
                </a:solidFill>
              </a:rPr>
              <a:t>R63  G69  B72</a:t>
            </a:r>
            <a:endParaRPr lang="en-US" sz="1000" dirty="0">
              <a:solidFill>
                <a:srgbClr val="3F4548"/>
              </a:solidFill>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solidFill>
                  <a:srgbClr val="3F4548"/>
                </a:solidFill>
              </a:rPr>
              <a:pPr/>
              <a:t>30 October 2013</a:t>
            </a:fld>
            <a:endParaRPr lang="en-GB" dirty="0">
              <a:solidFill>
                <a:srgbClr val="3F4548"/>
              </a:solidFill>
            </a:endParaRPr>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3F4548"/>
              </a:solidFill>
            </a:endParaRPr>
          </a:p>
        </p:txBody>
      </p:sp>
      <p:grpSp>
        <p:nvGrpSpPr>
          <p:cNvPr id="2"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rgbClr val="113458"/>
                  </a:solidFill>
                </a:rPr>
                <a:t>Colour palette for PowerPoint presentations</a:t>
              </a:r>
              <a:endParaRPr lang="en-US" sz="1000" b="1" dirty="0">
                <a:solidFill>
                  <a:srgbClr val="113458"/>
                </a:solidFill>
              </a:endParaRPr>
            </a:p>
          </p:txBody>
        </p:sp>
        <p:grpSp>
          <p:nvGrpSpPr>
            <p:cNvPr id="3"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solidFill>
                      <a:srgbClr val="3F4548"/>
                    </a:solidFill>
                  </a:rPr>
                  <a:t>Dark blue</a:t>
                </a:r>
              </a:p>
              <a:p>
                <a:r>
                  <a:rPr lang="en-GB" sz="1000" dirty="0" smtClean="0">
                    <a:solidFill>
                      <a:srgbClr val="3F4548"/>
                    </a:solidFill>
                  </a:rPr>
                  <a:t>R17  G52  B88</a:t>
                </a:r>
                <a:endParaRPr lang="en-US" sz="1000" dirty="0">
                  <a:solidFill>
                    <a:srgbClr val="3F4548"/>
                  </a:solidFill>
                </a:endParaRPr>
              </a:p>
            </p:txBody>
          </p:sp>
        </p:grpSp>
        <p:grpSp>
          <p:nvGrpSpPr>
            <p:cNvPr id="4"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solidFill>
                      <a:srgbClr val="3F4548"/>
                    </a:solidFill>
                  </a:rPr>
                  <a:t>Gold</a:t>
                </a:r>
              </a:p>
              <a:p>
                <a:r>
                  <a:rPr lang="en-GB" sz="1000" dirty="0" smtClean="0">
                    <a:solidFill>
                      <a:srgbClr val="3F4548"/>
                    </a:solidFill>
                  </a:rPr>
                  <a:t>R217  G171  B22</a:t>
                </a:r>
                <a:endParaRPr lang="en-US" sz="800" dirty="0">
                  <a:solidFill>
                    <a:srgbClr val="3F4548"/>
                  </a:solidFill>
                </a:endParaRPr>
              </a:p>
            </p:txBody>
          </p:sp>
        </p:grpSp>
        <p:grpSp>
          <p:nvGrpSpPr>
            <p:cNvPr id="5"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solidFill>
                      <a:srgbClr val="3F4548"/>
                    </a:solidFill>
                  </a:rPr>
                  <a:t>Mid blue</a:t>
                </a:r>
              </a:p>
              <a:p>
                <a:r>
                  <a:rPr lang="en-GB" sz="1000" dirty="0" smtClean="0">
                    <a:solidFill>
                      <a:srgbClr val="3F4548"/>
                    </a:solidFill>
                  </a:rPr>
                  <a:t>R64  G150  B184</a:t>
                </a:r>
                <a:endParaRPr lang="en-US" sz="1000" dirty="0">
                  <a:solidFill>
                    <a:srgbClr val="3F4548"/>
                  </a:solidFill>
                </a:endParaRPr>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rgbClr val="4096B8"/>
                  </a:solidFill>
                </a:rPr>
                <a:t>Secondary colour palette</a:t>
              </a:r>
              <a:endParaRPr lang="en-US" sz="1000" b="1" dirty="0">
                <a:solidFill>
                  <a:srgbClr val="4096B8"/>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rgbClr val="4096B8"/>
                  </a:solidFill>
                </a:rPr>
                <a:t>Primary colour palette</a:t>
              </a:r>
              <a:endParaRPr lang="en-US" sz="1000" b="1" dirty="0">
                <a:solidFill>
                  <a:srgbClr val="4096B8"/>
                </a:solidFill>
              </a:endParaRPr>
            </a:p>
          </p:txBody>
        </p:sp>
        <p:grpSp>
          <p:nvGrpSpPr>
            <p:cNvPr id="6"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solidFill>
                      <a:srgbClr val="3F4548"/>
                    </a:solidFill>
                  </a:rPr>
                  <a:t>Light grey</a:t>
                </a:r>
              </a:p>
              <a:p>
                <a:r>
                  <a:rPr lang="en-GB" sz="1000" dirty="0" smtClean="0">
                    <a:solidFill>
                      <a:srgbClr val="3F4548"/>
                    </a:solidFill>
                  </a:rPr>
                  <a:t>R220  G221  B217</a:t>
                </a:r>
                <a:endParaRPr lang="en-US" sz="1000" dirty="0">
                  <a:solidFill>
                    <a:srgbClr val="3F4548"/>
                  </a:solidFill>
                </a:endParaRPr>
              </a:p>
            </p:txBody>
          </p:sp>
        </p:grpSp>
        <p:grpSp>
          <p:nvGrpSpPr>
            <p:cNvPr id="7"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Pea green</a:t>
                </a:r>
              </a:p>
              <a:p>
                <a:r>
                  <a:rPr lang="en-GB" sz="1000" dirty="0" smtClean="0">
                    <a:solidFill>
                      <a:srgbClr val="3F4548"/>
                    </a:solidFill>
                  </a:rPr>
                  <a:t>R121  G163  B42</a:t>
                </a:r>
                <a:endParaRPr lang="en-US" sz="1000" dirty="0">
                  <a:solidFill>
                    <a:srgbClr val="3F4548"/>
                  </a:solidFill>
                </a:endParaRPr>
              </a:p>
            </p:txBody>
          </p:sp>
        </p:grpSp>
        <p:grpSp>
          <p:nvGrpSpPr>
            <p:cNvPr id="8"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solidFill>
                      <a:srgbClr val="3F4548"/>
                    </a:solidFill>
                  </a:rPr>
                  <a:t>Forest green</a:t>
                </a:r>
              </a:p>
              <a:p>
                <a:r>
                  <a:rPr lang="en-GB" sz="1000" dirty="0" smtClean="0">
                    <a:solidFill>
                      <a:srgbClr val="3F4548"/>
                    </a:solidFill>
                  </a:rPr>
                  <a:t>R0 G132  B82</a:t>
                </a:r>
                <a:endParaRPr lang="en-US" sz="1000" dirty="0">
                  <a:solidFill>
                    <a:srgbClr val="3F4548"/>
                  </a:solidFill>
                </a:endParaRPr>
              </a:p>
            </p:txBody>
          </p:sp>
        </p:grpSp>
        <p:grpSp>
          <p:nvGrpSpPr>
            <p:cNvPr id="9"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Bottle green</a:t>
                </a:r>
              </a:p>
              <a:p>
                <a:r>
                  <a:rPr lang="en-GB" sz="1000" dirty="0" smtClean="0">
                    <a:solidFill>
                      <a:srgbClr val="3F4548"/>
                    </a:solidFill>
                  </a:rPr>
                  <a:t>R17  G179  B162</a:t>
                </a:r>
                <a:endParaRPr lang="en-US" sz="1000" dirty="0">
                  <a:solidFill>
                    <a:srgbClr val="3F4548"/>
                  </a:solidFill>
                </a:endParaRPr>
              </a:p>
            </p:txBody>
          </p:sp>
        </p:grpSp>
        <p:grpSp>
          <p:nvGrpSpPr>
            <p:cNvPr id="10"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Cyan</a:t>
                </a:r>
              </a:p>
              <a:p>
                <a:r>
                  <a:rPr lang="en-GB" sz="1000" dirty="0" smtClean="0">
                    <a:solidFill>
                      <a:srgbClr val="3F4548"/>
                    </a:solidFill>
                  </a:rPr>
                  <a:t>R0  G156  B200</a:t>
                </a:r>
                <a:endParaRPr lang="en-US" sz="1000" dirty="0">
                  <a:solidFill>
                    <a:srgbClr val="3F4548"/>
                  </a:solidFill>
                </a:endParaRPr>
              </a:p>
            </p:txBody>
          </p:sp>
        </p:grpSp>
        <p:grpSp>
          <p:nvGrpSpPr>
            <p:cNvPr id="11"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solidFill>
                      <a:srgbClr val="3F4548"/>
                    </a:solidFill>
                  </a:rPr>
                  <a:t>Light blue</a:t>
                </a:r>
              </a:p>
              <a:p>
                <a:r>
                  <a:rPr lang="en-GB" sz="1000" dirty="0" smtClean="0">
                    <a:solidFill>
                      <a:srgbClr val="3F4548"/>
                    </a:solidFill>
                  </a:rPr>
                  <a:t>R124  G179  B225</a:t>
                </a:r>
                <a:endParaRPr lang="en-US" sz="1000" dirty="0">
                  <a:solidFill>
                    <a:srgbClr val="3F4548"/>
                  </a:solidFill>
                </a:endParaRPr>
              </a:p>
            </p:txBody>
          </p:sp>
        </p:grpSp>
        <p:grpSp>
          <p:nvGrpSpPr>
            <p:cNvPr id="14"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Violet</a:t>
                </a:r>
              </a:p>
              <a:p>
                <a:r>
                  <a:rPr lang="en-GB" sz="1000" dirty="0" smtClean="0">
                    <a:solidFill>
                      <a:srgbClr val="3F4548"/>
                    </a:solidFill>
                  </a:rPr>
                  <a:t>R128  G118  B207</a:t>
                </a:r>
                <a:endParaRPr lang="en-US" sz="1000" dirty="0">
                  <a:solidFill>
                    <a:srgbClr val="3F4548"/>
                  </a:solidFill>
                </a:endParaRPr>
              </a:p>
            </p:txBody>
          </p:sp>
        </p:grpSp>
        <p:grpSp>
          <p:nvGrpSpPr>
            <p:cNvPr id="15"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Purple</a:t>
                </a:r>
              </a:p>
              <a:p>
                <a:r>
                  <a:rPr lang="en-GB" sz="1000" dirty="0" smtClean="0">
                    <a:solidFill>
                      <a:srgbClr val="3F4548"/>
                    </a:solidFill>
                  </a:rPr>
                  <a:t>R143  G70  B147</a:t>
                </a:r>
                <a:endParaRPr lang="en-US" sz="1000" dirty="0">
                  <a:solidFill>
                    <a:srgbClr val="3F4548"/>
                  </a:solidFill>
                </a:endParaRPr>
              </a:p>
            </p:txBody>
          </p:sp>
        </p:grpSp>
        <p:grpSp>
          <p:nvGrpSpPr>
            <p:cNvPr id="16"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Fuscia</a:t>
                </a:r>
              </a:p>
              <a:p>
                <a:r>
                  <a:rPr lang="en-GB" sz="1000" dirty="0" smtClean="0">
                    <a:solidFill>
                      <a:srgbClr val="3F4548"/>
                    </a:solidFill>
                  </a:rPr>
                  <a:t>R233  G69  B140</a:t>
                </a:r>
                <a:endParaRPr lang="en-US" sz="1000" dirty="0">
                  <a:solidFill>
                    <a:srgbClr val="3F4548"/>
                  </a:solidFill>
                </a:endParaRPr>
              </a:p>
            </p:txBody>
          </p:sp>
        </p:grpSp>
        <p:grpSp>
          <p:nvGrpSpPr>
            <p:cNvPr id="19"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Red</a:t>
                </a:r>
              </a:p>
              <a:p>
                <a:r>
                  <a:rPr lang="en-GB" sz="1000" dirty="0" smtClean="0">
                    <a:solidFill>
                      <a:srgbClr val="3F4548"/>
                    </a:solidFill>
                  </a:rPr>
                  <a:t>R200  G30  B69</a:t>
                </a:r>
                <a:endParaRPr lang="en-US" sz="1000" dirty="0">
                  <a:solidFill>
                    <a:srgbClr val="3F4548"/>
                  </a:solidFill>
                </a:endParaRPr>
              </a:p>
            </p:txBody>
          </p:sp>
        </p:grpSp>
        <p:grpSp>
          <p:nvGrpSpPr>
            <p:cNvPr id="20"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Orange</a:t>
                </a:r>
              </a:p>
              <a:p>
                <a:r>
                  <a:rPr lang="en-GB" sz="1000" dirty="0" smtClean="0">
                    <a:solidFill>
                      <a:srgbClr val="3F4548"/>
                    </a:solidFill>
                  </a:rPr>
                  <a:t>R238  G116  29</a:t>
                </a:r>
                <a:endParaRPr lang="en-US" sz="1000" dirty="0">
                  <a:solidFill>
                    <a:srgbClr val="3F4548"/>
                  </a:solidFill>
                </a:endParaRPr>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smtClean="0">
                <a:solidFill>
                  <a:srgbClr val="3F4548"/>
                </a:solidFill>
              </a:rPr>
              <a:t>Dark grey</a:t>
            </a:r>
          </a:p>
          <a:p>
            <a:r>
              <a:rPr lang="en-GB" sz="1000" dirty="0" smtClean="0">
                <a:solidFill>
                  <a:srgbClr val="3F4548"/>
                </a:solidFill>
              </a:rPr>
              <a:t>R63  G69  B72</a:t>
            </a:r>
            <a:endParaRPr lang="en-US" sz="1000" dirty="0">
              <a:solidFill>
                <a:srgbClr val="3F4548"/>
              </a:solidFill>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solidFill>
                  <a:srgbClr val="3F4548"/>
                </a:solidFill>
              </a:rPr>
              <a:pPr/>
              <a:t>30 October 2013</a:t>
            </a:fld>
            <a:endParaRPr lang="en-GB" dirty="0">
              <a:solidFill>
                <a:srgbClr val="3F4548"/>
              </a:solidFill>
            </a:endParaRPr>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3F4548"/>
              </a:solidFill>
            </a:endParaRPr>
          </a:p>
        </p:txBody>
      </p:sp>
      <p:grpSp>
        <p:nvGrpSpPr>
          <p:cNvPr id="2"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rgbClr val="113458"/>
                  </a:solidFill>
                </a:rPr>
                <a:t>Colour palette for PowerPoint presentations</a:t>
              </a:r>
              <a:endParaRPr lang="en-US" sz="1000" b="1" dirty="0">
                <a:solidFill>
                  <a:srgbClr val="113458"/>
                </a:solidFill>
              </a:endParaRPr>
            </a:p>
          </p:txBody>
        </p:sp>
        <p:grpSp>
          <p:nvGrpSpPr>
            <p:cNvPr id="3"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solidFill>
                      <a:srgbClr val="3F4548"/>
                    </a:solidFill>
                  </a:rPr>
                  <a:t>Dark blue</a:t>
                </a:r>
              </a:p>
              <a:p>
                <a:r>
                  <a:rPr lang="en-GB" sz="1000" dirty="0" smtClean="0">
                    <a:solidFill>
                      <a:srgbClr val="3F4548"/>
                    </a:solidFill>
                  </a:rPr>
                  <a:t>R17  G52  B88</a:t>
                </a:r>
                <a:endParaRPr lang="en-US" sz="1000" dirty="0">
                  <a:solidFill>
                    <a:srgbClr val="3F4548"/>
                  </a:solidFill>
                </a:endParaRPr>
              </a:p>
            </p:txBody>
          </p:sp>
        </p:grpSp>
        <p:grpSp>
          <p:nvGrpSpPr>
            <p:cNvPr id="4"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solidFill>
                      <a:srgbClr val="3F4548"/>
                    </a:solidFill>
                  </a:rPr>
                  <a:t>Gold</a:t>
                </a:r>
              </a:p>
              <a:p>
                <a:r>
                  <a:rPr lang="en-GB" sz="1000" dirty="0" smtClean="0">
                    <a:solidFill>
                      <a:srgbClr val="3F4548"/>
                    </a:solidFill>
                  </a:rPr>
                  <a:t>R217  G171  B22</a:t>
                </a:r>
                <a:endParaRPr lang="en-US" sz="800" dirty="0">
                  <a:solidFill>
                    <a:srgbClr val="3F4548"/>
                  </a:solidFill>
                </a:endParaRPr>
              </a:p>
            </p:txBody>
          </p:sp>
        </p:grpSp>
        <p:grpSp>
          <p:nvGrpSpPr>
            <p:cNvPr id="5"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solidFill>
                      <a:srgbClr val="3F4548"/>
                    </a:solidFill>
                  </a:rPr>
                  <a:t>Mid blue</a:t>
                </a:r>
              </a:p>
              <a:p>
                <a:r>
                  <a:rPr lang="en-GB" sz="1000" dirty="0" smtClean="0">
                    <a:solidFill>
                      <a:srgbClr val="3F4548"/>
                    </a:solidFill>
                  </a:rPr>
                  <a:t>R64  G150  B184</a:t>
                </a:r>
                <a:endParaRPr lang="en-US" sz="1000" dirty="0">
                  <a:solidFill>
                    <a:srgbClr val="3F4548"/>
                  </a:solidFill>
                </a:endParaRPr>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rgbClr val="4096B8"/>
                  </a:solidFill>
                </a:rPr>
                <a:t>Secondary colour palette</a:t>
              </a:r>
              <a:endParaRPr lang="en-US" sz="1000" b="1" dirty="0">
                <a:solidFill>
                  <a:srgbClr val="4096B8"/>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rgbClr val="4096B8"/>
                  </a:solidFill>
                </a:rPr>
                <a:t>Primary colour palette</a:t>
              </a:r>
              <a:endParaRPr lang="en-US" sz="1000" b="1" dirty="0">
                <a:solidFill>
                  <a:srgbClr val="4096B8"/>
                </a:solidFill>
              </a:endParaRPr>
            </a:p>
          </p:txBody>
        </p:sp>
        <p:grpSp>
          <p:nvGrpSpPr>
            <p:cNvPr id="6"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solidFill>
                      <a:srgbClr val="3F4548"/>
                    </a:solidFill>
                  </a:rPr>
                  <a:t>Light grey</a:t>
                </a:r>
              </a:p>
              <a:p>
                <a:r>
                  <a:rPr lang="en-GB" sz="1000" dirty="0" smtClean="0">
                    <a:solidFill>
                      <a:srgbClr val="3F4548"/>
                    </a:solidFill>
                  </a:rPr>
                  <a:t>R220  G221  B217</a:t>
                </a:r>
                <a:endParaRPr lang="en-US" sz="1000" dirty="0">
                  <a:solidFill>
                    <a:srgbClr val="3F4548"/>
                  </a:solidFill>
                </a:endParaRPr>
              </a:p>
            </p:txBody>
          </p:sp>
        </p:grpSp>
        <p:grpSp>
          <p:nvGrpSpPr>
            <p:cNvPr id="7"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Pea green</a:t>
                </a:r>
              </a:p>
              <a:p>
                <a:r>
                  <a:rPr lang="en-GB" sz="1000" dirty="0" smtClean="0">
                    <a:solidFill>
                      <a:srgbClr val="3F4548"/>
                    </a:solidFill>
                  </a:rPr>
                  <a:t>R121  G163  B42</a:t>
                </a:r>
                <a:endParaRPr lang="en-US" sz="1000" dirty="0">
                  <a:solidFill>
                    <a:srgbClr val="3F4548"/>
                  </a:solidFill>
                </a:endParaRPr>
              </a:p>
            </p:txBody>
          </p:sp>
        </p:grpSp>
        <p:grpSp>
          <p:nvGrpSpPr>
            <p:cNvPr id="8"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solidFill>
                      <a:srgbClr val="3F4548"/>
                    </a:solidFill>
                  </a:rPr>
                  <a:t>Forest green</a:t>
                </a:r>
              </a:p>
              <a:p>
                <a:r>
                  <a:rPr lang="en-GB" sz="1000" dirty="0" smtClean="0">
                    <a:solidFill>
                      <a:srgbClr val="3F4548"/>
                    </a:solidFill>
                  </a:rPr>
                  <a:t>R0 G132  B82</a:t>
                </a:r>
                <a:endParaRPr lang="en-US" sz="1000" dirty="0">
                  <a:solidFill>
                    <a:srgbClr val="3F4548"/>
                  </a:solidFill>
                </a:endParaRPr>
              </a:p>
            </p:txBody>
          </p:sp>
        </p:grpSp>
        <p:grpSp>
          <p:nvGrpSpPr>
            <p:cNvPr id="9"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Bottle green</a:t>
                </a:r>
              </a:p>
              <a:p>
                <a:r>
                  <a:rPr lang="en-GB" sz="1000" dirty="0" smtClean="0">
                    <a:solidFill>
                      <a:srgbClr val="3F4548"/>
                    </a:solidFill>
                  </a:rPr>
                  <a:t>R17  G179  B162</a:t>
                </a:r>
                <a:endParaRPr lang="en-US" sz="1000" dirty="0">
                  <a:solidFill>
                    <a:srgbClr val="3F4548"/>
                  </a:solidFill>
                </a:endParaRPr>
              </a:p>
            </p:txBody>
          </p:sp>
        </p:grpSp>
        <p:grpSp>
          <p:nvGrpSpPr>
            <p:cNvPr id="10"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Cyan</a:t>
                </a:r>
              </a:p>
              <a:p>
                <a:r>
                  <a:rPr lang="en-GB" sz="1000" dirty="0" smtClean="0">
                    <a:solidFill>
                      <a:srgbClr val="3F4548"/>
                    </a:solidFill>
                  </a:rPr>
                  <a:t>R0  G156  B200</a:t>
                </a:r>
                <a:endParaRPr lang="en-US" sz="1000" dirty="0">
                  <a:solidFill>
                    <a:srgbClr val="3F4548"/>
                  </a:solidFill>
                </a:endParaRPr>
              </a:p>
            </p:txBody>
          </p:sp>
        </p:grpSp>
        <p:grpSp>
          <p:nvGrpSpPr>
            <p:cNvPr id="11"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solidFill>
                      <a:srgbClr val="3F4548"/>
                    </a:solidFill>
                  </a:rPr>
                  <a:t>Light blue</a:t>
                </a:r>
              </a:p>
              <a:p>
                <a:r>
                  <a:rPr lang="en-GB" sz="1000" dirty="0" smtClean="0">
                    <a:solidFill>
                      <a:srgbClr val="3F4548"/>
                    </a:solidFill>
                  </a:rPr>
                  <a:t>R124  G179  B225</a:t>
                </a:r>
                <a:endParaRPr lang="en-US" sz="1000" dirty="0">
                  <a:solidFill>
                    <a:srgbClr val="3F4548"/>
                  </a:solidFill>
                </a:endParaRPr>
              </a:p>
            </p:txBody>
          </p:sp>
        </p:grpSp>
        <p:grpSp>
          <p:nvGrpSpPr>
            <p:cNvPr id="14"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Violet</a:t>
                </a:r>
              </a:p>
              <a:p>
                <a:r>
                  <a:rPr lang="en-GB" sz="1000" dirty="0" smtClean="0">
                    <a:solidFill>
                      <a:srgbClr val="3F4548"/>
                    </a:solidFill>
                  </a:rPr>
                  <a:t>R128  G118  B207</a:t>
                </a:r>
                <a:endParaRPr lang="en-US" sz="1000" dirty="0">
                  <a:solidFill>
                    <a:srgbClr val="3F4548"/>
                  </a:solidFill>
                </a:endParaRPr>
              </a:p>
            </p:txBody>
          </p:sp>
        </p:grpSp>
        <p:grpSp>
          <p:nvGrpSpPr>
            <p:cNvPr id="15"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Purple</a:t>
                </a:r>
              </a:p>
              <a:p>
                <a:r>
                  <a:rPr lang="en-GB" sz="1000" dirty="0" smtClean="0">
                    <a:solidFill>
                      <a:srgbClr val="3F4548"/>
                    </a:solidFill>
                  </a:rPr>
                  <a:t>R143  G70  B147</a:t>
                </a:r>
                <a:endParaRPr lang="en-US" sz="1000" dirty="0">
                  <a:solidFill>
                    <a:srgbClr val="3F4548"/>
                  </a:solidFill>
                </a:endParaRPr>
              </a:p>
            </p:txBody>
          </p:sp>
        </p:grpSp>
        <p:grpSp>
          <p:nvGrpSpPr>
            <p:cNvPr id="16"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Fuscia</a:t>
                </a:r>
              </a:p>
              <a:p>
                <a:r>
                  <a:rPr lang="en-GB" sz="1000" dirty="0" smtClean="0">
                    <a:solidFill>
                      <a:srgbClr val="3F4548"/>
                    </a:solidFill>
                  </a:rPr>
                  <a:t>R233  G69  B140</a:t>
                </a:r>
                <a:endParaRPr lang="en-US" sz="1000" dirty="0">
                  <a:solidFill>
                    <a:srgbClr val="3F4548"/>
                  </a:solidFill>
                </a:endParaRPr>
              </a:p>
            </p:txBody>
          </p:sp>
        </p:grpSp>
        <p:grpSp>
          <p:nvGrpSpPr>
            <p:cNvPr id="19"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Red</a:t>
                </a:r>
              </a:p>
              <a:p>
                <a:r>
                  <a:rPr lang="en-GB" sz="1000" dirty="0" smtClean="0">
                    <a:solidFill>
                      <a:srgbClr val="3F4548"/>
                    </a:solidFill>
                  </a:rPr>
                  <a:t>R200  G30  B69</a:t>
                </a:r>
                <a:endParaRPr lang="en-US" sz="1000" dirty="0">
                  <a:solidFill>
                    <a:srgbClr val="3F4548"/>
                  </a:solidFill>
                </a:endParaRPr>
              </a:p>
            </p:txBody>
          </p:sp>
        </p:grpSp>
        <p:grpSp>
          <p:nvGrpSpPr>
            <p:cNvPr id="20"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solidFill>
                      <a:srgbClr val="3F4548"/>
                    </a:solidFill>
                  </a:rPr>
                  <a:t>Orange</a:t>
                </a:r>
              </a:p>
              <a:p>
                <a:r>
                  <a:rPr lang="en-GB" sz="1000" dirty="0" smtClean="0">
                    <a:solidFill>
                      <a:srgbClr val="3F4548"/>
                    </a:solidFill>
                  </a:rPr>
                  <a:t>R238  G116  29</a:t>
                </a:r>
                <a:endParaRPr lang="en-US" sz="1000" dirty="0">
                  <a:solidFill>
                    <a:srgbClr val="3F4548"/>
                  </a:solidFill>
                </a:endParaRPr>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smtClean="0">
                <a:solidFill>
                  <a:srgbClr val="3F4548"/>
                </a:solidFill>
              </a:rPr>
              <a:t>Dark grey</a:t>
            </a:r>
          </a:p>
          <a:p>
            <a:r>
              <a:rPr lang="en-GB" sz="1000" dirty="0" smtClean="0">
                <a:solidFill>
                  <a:srgbClr val="3F4548"/>
                </a:solidFill>
              </a:rPr>
              <a:t>R63  G69  B72</a:t>
            </a:r>
            <a:endParaRPr lang="en-US" sz="1000" dirty="0">
              <a:solidFill>
                <a:srgbClr val="3F4548"/>
              </a:solidFill>
            </a:endParaRPr>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ifrs.org/" TargetMode="External"/><Relationship Id="rId2" Type="http://schemas.openxmlformats.org/officeDocument/2006/relationships/notesSlide" Target="../notesSlides/notesSlide20.xml"/><Relationship Id="rId1" Type="http://schemas.openxmlformats.org/officeDocument/2006/relationships/slideLayout" Target="../slideLayouts/slideLayout22.xml"/><Relationship Id="rId5" Type="http://schemas.openxmlformats.org/officeDocument/2006/relationships/hyperlink" Target="mailto:insurancecontracts@ifrs.org" TargetMode="External"/><Relationship Id="rId4" Type="http://schemas.openxmlformats.org/officeDocument/2006/relationships/hyperlink" Target="../../../Documents%20and%20Settings/aderi/Local%20Settings/Temporary%20Internet%20Files/go.ifrs.org/insurance_contract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smtClean="0">
                <a:solidFill>
                  <a:schemeClr val="bg1"/>
                </a:solidFill>
              </a:rPr>
              <a:t>IFRS 4 Phase II is coming</a:t>
            </a:r>
            <a:br>
              <a:rPr lang="en-GB" dirty="0" smtClean="0">
                <a:solidFill>
                  <a:schemeClr val="bg1"/>
                </a:solidFill>
              </a:rPr>
            </a:br>
            <a:r>
              <a:rPr lang="en-GB" dirty="0" smtClean="0">
                <a:solidFill>
                  <a:schemeClr val="bg1"/>
                </a:solidFill>
              </a:rPr>
              <a:t>Are you ready?</a:t>
            </a:r>
            <a:endParaRPr lang="en-GB" dirty="0">
              <a:solidFill>
                <a:schemeClr val="bg1"/>
              </a:solidFill>
            </a:endParaRPr>
          </a:p>
        </p:txBody>
      </p:sp>
      <p:sp>
        <p:nvSpPr>
          <p:cNvPr id="2051" name="Rectangle 3"/>
          <p:cNvSpPr>
            <a:spLocks noGrp="1" noChangeArrowheads="1"/>
          </p:cNvSpPr>
          <p:nvPr>
            <p:ph type="subTitle" idx="1"/>
          </p:nvPr>
        </p:nvSpPr>
        <p:spPr>
          <a:xfrm>
            <a:off x="560512" y="3501008"/>
            <a:ext cx="9061275" cy="1296789"/>
          </a:xfrm>
        </p:spPr>
        <p:txBody>
          <a:bodyPr/>
          <a:lstStyle/>
          <a:p>
            <a:r>
              <a:rPr lang="en-GB" sz="2000" dirty="0">
                <a:solidFill>
                  <a:srgbClr val="FFC000"/>
                </a:solidFill>
              </a:rPr>
              <a:t>Chairman: Derek Wright</a:t>
            </a:r>
          </a:p>
          <a:p>
            <a:endParaRPr lang="en-GB" sz="2000" dirty="0" smtClean="0">
              <a:solidFill>
                <a:srgbClr val="FFC000"/>
              </a:solidFill>
            </a:endParaRPr>
          </a:p>
          <a:p>
            <a:r>
              <a:rPr lang="en-GB" sz="2000" dirty="0" smtClean="0">
                <a:solidFill>
                  <a:srgbClr val="FFC000"/>
                </a:solidFill>
              </a:rPr>
              <a:t>Accounting Proposals for Insurance Contracts</a:t>
            </a:r>
          </a:p>
          <a:p>
            <a:r>
              <a:rPr lang="en-GB" sz="2000" dirty="0" smtClean="0">
                <a:solidFill>
                  <a:srgbClr val="FFC000"/>
                </a:solidFill>
              </a:rPr>
              <a:t>Guest Speaker: Izabela Ruta, IASB Insurance Contracts Project staff</a:t>
            </a:r>
          </a:p>
          <a:p>
            <a:endParaRPr lang="en-GB" sz="2000" dirty="0" smtClean="0">
              <a:solidFill>
                <a:srgbClr val="FFC000"/>
              </a:solidFill>
            </a:endParaRPr>
          </a:p>
          <a:p>
            <a:r>
              <a:rPr lang="en-GB" sz="2000" dirty="0" smtClean="0">
                <a:solidFill>
                  <a:srgbClr val="FFC000"/>
                </a:solidFill>
              </a:rPr>
              <a:t>Views on Exposure Draft and implications</a:t>
            </a:r>
          </a:p>
          <a:p>
            <a:r>
              <a:rPr lang="en-GB" sz="2000" dirty="0" smtClean="0">
                <a:solidFill>
                  <a:srgbClr val="FFC000"/>
                </a:solidFill>
              </a:rPr>
              <a:t>Kamran Foroughi, Financial Reporting Group</a:t>
            </a:r>
          </a:p>
          <a:p>
            <a:endParaRPr lang="en-GB" sz="2000" dirty="0">
              <a:solidFill>
                <a:srgbClr val="FFC000"/>
              </a:solidFill>
            </a:endParaRPr>
          </a:p>
          <a:p>
            <a:endParaRPr lang="en-GB" sz="2000" dirty="0" smtClean="0"/>
          </a:p>
          <a:p>
            <a:endParaRPr lang="en-GB" dirty="0" smtClean="0"/>
          </a:p>
          <a:p>
            <a:endParaRPr lang="en-GB" sz="2000" dirty="0"/>
          </a:p>
        </p:txBody>
      </p:sp>
      <p:sp>
        <p:nvSpPr>
          <p:cNvPr id="4" name="Rectangle 4"/>
          <p:cNvSpPr>
            <a:spLocks noGrp="1" noChangeArrowheads="1"/>
          </p:cNvSpPr>
          <p:nvPr>
            <p:ph type="dt" sz="half" idx="2"/>
          </p:nvPr>
        </p:nvSpPr>
        <p:spPr/>
        <p:txBody>
          <a:bodyPr/>
          <a:lstStyle/>
          <a:p>
            <a:r>
              <a:rPr lang="en-GB" dirty="0" smtClean="0"/>
              <a:t>11 November 2013</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0" y="188640"/>
            <a:ext cx="7337425" cy="792162"/>
          </a:xfrm>
        </p:spPr>
        <p:txBody>
          <a:bodyPr/>
          <a:lstStyle/>
          <a:p>
            <a:pPr lvl="0"/>
            <a:r>
              <a:rPr lang="en-GB" sz="2400" dirty="0" smtClean="0"/>
              <a:t>Issue: Contracts that have cash </a:t>
            </a:r>
            <a:r>
              <a:rPr lang="en-GB" sz="2400" dirty="0"/>
              <a:t>flows </a:t>
            </a:r>
            <a:r>
              <a:rPr lang="en-GB" sz="2400" dirty="0" smtClean="0"/>
              <a:t>that are expected </a:t>
            </a:r>
            <a:r>
              <a:rPr lang="en-GB" sz="2400" dirty="0"/>
              <a:t>to vary directly with returns on underlying </a:t>
            </a:r>
            <a:r>
              <a:rPr lang="en-GB" sz="2400" dirty="0" smtClean="0"/>
              <a:t>items</a:t>
            </a:r>
            <a:endParaRPr lang="en-GB" sz="2400" dirty="0"/>
          </a:p>
        </p:txBody>
      </p:sp>
      <p:sp>
        <p:nvSpPr>
          <p:cNvPr id="3" name="Footer Placeholder 2"/>
          <p:cNvSpPr>
            <a:spLocks noGrp="1"/>
          </p:cNvSpPr>
          <p:nvPr>
            <p:ph type="ftr" sz="quarter" idx="10"/>
          </p:nvPr>
        </p:nvSpPr>
        <p:spPr/>
        <p:txBody>
          <a:bodyPr/>
          <a:lstStyle/>
          <a:p>
            <a:pPr>
              <a:defRPr/>
            </a:pPr>
            <a:r>
              <a:rPr lang="en-GB" dirty="0" smtClean="0"/>
              <a:t>© IFRS Foundation.  30 Cannon Street  |  London EC4M 6XH  |  UK.  www.ifrs.org</a:t>
            </a:r>
            <a:endParaRPr lang="en-GB" dirty="0"/>
          </a:p>
        </p:txBody>
      </p:sp>
      <p:sp>
        <p:nvSpPr>
          <p:cNvPr id="4" name="Slide Number Placeholder 3"/>
          <p:cNvSpPr>
            <a:spLocks noGrp="1"/>
          </p:cNvSpPr>
          <p:nvPr>
            <p:ph type="sldNum" sz="quarter" idx="11"/>
          </p:nvPr>
        </p:nvSpPr>
        <p:spPr/>
        <p:txBody>
          <a:bodyPr/>
          <a:lstStyle/>
          <a:p>
            <a:fld id="{4E0D4674-84A7-4B9E-86D3-6B51B0ED57C5}" type="slidenum">
              <a:rPr lang="en-GB" smtClean="0"/>
              <a:pPr/>
              <a:t>10</a:t>
            </a:fld>
            <a:endParaRPr lang="en-GB" dirty="0"/>
          </a:p>
        </p:txBody>
      </p:sp>
      <p:sp>
        <p:nvSpPr>
          <p:cNvPr id="6" name="TextBox 5"/>
          <p:cNvSpPr txBox="1"/>
          <p:nvPr/>
        </p:nvSpPr>
        <p:spPr>
          <a:xfrm>
            <a:off x="776536" y="1772816"/>
            <a:ext cx="8280920" cy="2308324"/>
          </a:xfrm>
          <a:prstGeom prst="rect">
            <a:avLst/>
          </a:prstGeom>
          <a:solidFill>
            <a:srgbClr val="4F7033"/>
          </a:solidFill>
        </p:spPr>
        <p:txBody>
          <a:bodyPr wrap="square" rtlCol="0">
            <a:spAutoFit/>
          </a:bodyPr>
          <a:lstStyle/>
          <a:p>
            <a:r>
              <a:rPr lang="en-GB" dirty="0" smtClean="0">
                <a:solidFill>
                  <a:schemeClr val="bg1"/>
                </a:solidFill>
              </a:rPr>
              <a:t>If an insurance contract specifies a link to returns on underlying items the company is required to hold, there can be no economic mismatch between the cash flows that vary directly with returns on underlying items and those returns. </a:t>
            </a:r>
          </a:p>
          <a:p>
            <a:endParaRPr lang="en-GB" dirty="0" smtClean="0">
              <a:solidFill>
                <a:schemeClr val="bg1"/>
              </a:solidFill>
            </a:endParaRPr>
          </a:p>
          <a:p>
            <a:r>
              <a:rPr lang="en-GB" dirty="0" smtClean="0">
                <a:solidFill>
                  <a:schemeClr val="bg1"/>
                </a:solidFill>
              </a:rPr>
              <a:t>How do we portray that fact? </a:t>
            </a:r>
          </a:p>
        </p:txBody>
      </p:sp>
    </p:spTree>
    <p:extLst>
      <p:ext uri="{BB962C8B-B14F-4D97-AF65-F5344CB8AC3E}">
        <p14:creationId xmlns:p14="http://schemas.microsoft.com/office/powerpoint/2010/main" val="26633714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dirty="0" smtClean="0"/>
              <a:t>© IFRS Foundation.  30 Cannon Street  |  London EC4M 6XH  |  UK.  www.ifrs.org</a:t>
            </a:r>
            <a:endParaRPr lang="en-GB" dirty="0"/>
          </a:p>
        </p:txBody>
      </p:sp>
      <p:sp>
        <p:nvSpPr>
          <p:cNvPr id="5" name="Slide Number Placeholder 4"/>
          <p:cNvSpPr>
            <a:spLocks noGrp="1"/>
          </p:cNvSpPr>
          <p:nvPr>
            <p:ph type="sldNum" sz="quarter" idx="11"/>
          </p:nvPr>
        </p:nvSpPr>
        <p:spPr/>
        <p:txBody>
          <a:bodyPr/>
          <a:lstStyle/>
          <a:p>
            <a:fld id="{EDA62B69-D284-4E23-9676-1FE14B90795F}" type="slidenum">
              <a:rPr lang="en-GB" smtClean="0"/>
              <a:pPr/>
              <a:t>11</a:t>
            </a:fld>
            <a:endParaRPr lang="en-GB" dirty="0"/>
          </a:p>
        </p:txBody>
      </p:sp>
      <p:sp>
        <p:nvSpPr>
          <p:cNvPr id="3" name="Content Placeholder 2"/>
          <p:cNvSpPr>
            <a:spLocks noGrp="1"/>
          </p:cNvSpPr>
          <p:nvPr>
            <p:ph idx="4294967295"/>
          </p:nvPr>
        </p:nvSpPr>
        <p:spPr>
          <a:xfrm>
            <a:off x="488504" y="1238459"/>
            <a:ext cx="9073009" cy="1254437"/>
          </a:xfrm>
          <a:solidFill>
            <a:srgbClr val="4F7033"/>
          </a:solidFill>
        </p:spPr>
        <p:txBody>
          <a:bodyPr/>
          <a:lstStyle/>
          <a:p>
            <a:pPr marL="177800" indent="0">
              <a:buNone/>
            </a:pPr>
            <a:r>
              <a:rPr lang="en-GB" sz="2000" dirty="0" smtClean="0">
                <a:solidFill>
                  <a:schemeClr val="bg1"/>
                </a:solidFill>
              </a:rPr>
              <a:t>Applies when there can be no economic mismatch between the insurance contract and assets backing that contract.  This occurs when the contract requires the entity to hold underlying items and specifies a link to returns on those underlying items.</a:t>
            </a:r>
          </a:p>
        </p:txBody>
      </p:sp>
      <p:sp>
        <p:nvSpPr>
          <p:cNvPr id="17" name="TextBox 16"/>
          <p:cNvSpPr txBox="1"/>
          <p:nvPr/>
        </p:nvSpPr>
        <p:spPr>
          <a:xfrm>
            <a:off x="3604818" y="4936202"/>
            <a:ext cx="1141659" cy="584775"/>
          </a:xfrm>
          <a:prstGeom prst="rect">
            <a:avLst/>
          </a:prstGeom>
          <a:noFill/>
        </p:spPr>
        <p:txBody>
          <a:bodyPr wrap="none" rtlCol="0">
            <a:spAutoFit/>
          </a:bodyPr>
          <a:lstStyle/>
          <a:p>
            <a:r>
              <a:rPr lang="en-GB" sz="1600" dirty="0" smtClean="0">
                <a:solidFill>
                  <a:schemeClr val="bg1"/>
                </a:solidFill>
              </a:rPr>
              <a:t>All other </a:t>
            </a:r>
            <a:br>
              <a:rPr lang="en-GB" sz="1600" dirty="0" smtClean="0">
                <a:solidFill>
                  <a:schemeClr val="bg1"/>
                </a:solidFill>
              </a:rPr>
            </a:br>
            <a:r>
              <a:rPr lang="en-GB" sz="1600" dirty="0" smtClean="0">
                <a:solidFill>
                  <a:schemeClr val="bg1"/>
                </a:solidFill>
              </a:rPr>
              <a:t>cash flows</a:t>
            </a:r>
            <a:endParaRPr lang="en-GB" sz="1600" dirty="0">
              <a:solidFill>
                <a:schemeClr val="bg1"/>
              </a:solidFill>
            </a:endParaRPr>
          </a:p>
        </p:txBody>
      </p:sp>
      <p:sp>
        <p:nvSpPr>
          <p:cNvPr id="19" name="Title 1"/>
          <p:cNvSpPr txBox="1">
            <a:spLocks/>
          </p:cNvSpPr>
          <p:nvPr/>
        </p:nvSpPr>
        <p:spPr bwMode="gray">
          <a:xfrm>
            <a:off x="632520" y="188640"/>
            <a:ext cx="73374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3200" b="1">
                <a:solidFill>
                  <a:schemeClr val="tx1"/>
                </a:solidFill>
                <a:latin typeface="+mj-lt"/>
                <a:ea typeface="ＭＳ Ｐゴシック" charset="-128"/>
                <a:cs typeface="+mj-cs"/>
              </a:defRPr>
            </a:lvl1pPr>
            <a:lvl2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2pPr>
            <a:lvl3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3pPr>
            <a:lvl4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4pPr>
            <a:lvl5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a:lstStyle>
          <a:p>
            <a:r>
              <a:rPr lang="en-GB" sz="2400" dirty="0" smtClean="0"/>
              <a:t>Measurement and presentation exception</a:t>
            </a:r>
            <a:endParaRPr lang="en-GB" sz="2400" dirty="0"/>
          </a:p>
        </p:txBody>
      </p:sp>
      <p:sp>
        <p:nvSpPr>
          <p:cNvPr id="22" name="Pie 21"/>
          <p:cNvSpPr/>
          <p:nvPr/>
        </p:nvSpPr>
        <p:spPr bwMode="gray">
          <a:xfrm>
            <a:off x="3139919" y="2623537"/>
            <a:ext cx="3371217" cy="3454821"/>
          </a:xfrm>
          <a:prstGeom prst="pie">
            <a:avLst>
              <a:gd name="adj1" fmla="val 16187462"/>
              <a:gd name="adj2" fmla="val 1854684"/>
            </a:avLst>
          </a:prstGeom>
          <a:solidFill>
            <a:srgbClr val="CE7019"/>
          </a:solidFill>
          <a:ln>
            <a:noFill/>
          </a:ln>
          <a:effectLst/>
          <a:extLst/>
        </p:spPr>
        <p:txBody>
          <a:bodyPr wrap="square" rtlCol="0" anchor="ctr"/>
          <a:lstStyle/>
          <a:p>
            <a:pPr algn="ctr"/>
            <a:endParaRPr lang="en-GB" sz="2400" dirty="0">
              <a:solidFill>
                <a:schemeClr val="bg1"/>
              </a:solidFill>
            </a:endParaRPr>
          </a:p>
        </p:txBody>
      </p:sp>
      <p:sp>
        <p:nvSpPr>
          <p:cNvPr id="23" name="Pie 22"/>
          <p:cNvSpPr/>
          <p:nvPr/>
        </p:nvSpPr>
        <p:spPr bwMode="gray">
          <a:xfrm>
            <a:off x="2946277" y="2768936"/>
            <a:ext cx="3371217" cy="3454821"/>
          </a:xfrm>
          <a:prstGeom prst="pie">
            <a:avLst>
              <a:gd name="adj1" fmla="val 1879648"/>
              <a:gd name="adj2" fmla="val 16187899"/>
            </a:avLst>
          </a:prstGeom>
          <a:solidFill>
            <a:srgbClr val="4F7033"/>
          </a:solidFill>
          <a:ln>
            <a:noFill/>
          </a:ln>
          <a:effectLst/>
          <a:extLst/>
        </p:spPr>
        <p:txBody>
          <a:bodyPr wrap="square" rtlCol="0" anchor="ctr"/>
          <a:lstStyle/>
          <a:p>
            <a:pPr algn="ctr"/>
            <a:endParaRPr lang="en-GB" sz="2400" dirty="0">
              <a:solidFill>
                <a:schemeClr val="bg1"/>
              </a:solidFill>
            </a:endParaRPr>
          </a:p>
        </p:txBody>
      </p:sp>
      <p:sp>
        <p:nvSpPr>
          <p:cNvPr id="24" name="TextBox 23"/>
          <p:cNvSpPr txBox="1"/>
          <p:nvPr/>
        </p:nvSpPr>
        <p:spPr>
          <a:xfrm>
            <a:off x="5212677" y="3633033"/>
            <a:ext cx="1396507" cy="646331"/>
          </a:xfrm>
          <a:prstGeom prst="rect">
            <a:avLst/>
          </a:prstGeom>
          <a:noFill/>
        </p:spPr>
        <p:txBody>
          <a:bodyPr wrap="square" rtlCol="0">
            <a:spAutoFit/>
          </a:bodyPr>
          <a:lstStyle/>
          <a:p>
            <a:r>
              <a:rPr lang="en-GB" sz="1800" dirty="0" smtClean="0">
                <a:solidFill>
                  <a:schemeClr val="bg1"/>
                </a:solidFill>
              </a:rPr>
              <a:t>All other </a:t>
            </a:r>
          </a:p>
          <a:p>
            <a:r>
              <a:rPr lang="en-GB" sz="1800" dirty="0" smtClean="0">
                <a:solidFill>
                  <a:schemeClr val="bg1"/>
                </a:solidFill>
              </a:rPr>
              <a:t>cash flows </a:t>
            </a:r>
          </a:p>
        </p:txBody>
      </p:sp>
      <p:sp>
        <p:nvSpPr>
          <p:cNvPr id="25" name="TextBox 24"/>
          <p:cNvSpPr txBox="1"/>
          <p:nvPr/>
        </p:nvSpPr>
        <p:spPr>
          <a:xfrm>
            <a:off x="3139919" y="4065080"/>
            <a:ext cx="1506437" cy="1477328"/>
          </a:xfrm>
          <a:prstGeom prst="rect">
            <a:avLst/>
          </a:prstGeom>
          <a:noFill/>
        </p:spPr>
        <p:txBody>
          <a:bodyPr wrap="square" rtlCol="0">
            <a:spAutoFit/>
          </a:bodyPr>
          <a:lstStyle/>
          <a:p>
            <a:pPr algn="ctr"/>
            <a:r>
              <a:rPr lang="en-GB" sz="1800" dirty="0" smtClean="0">
                <a:solidFill>
                  <a:schemeClr val="bg1"/>
                </a:solidFill>
              </a:rPr>
              <a:t>Cash flows </a:t>
            </a:r>
          </a:p>
          <a:p>
            <a:pPr algn="ctr"/>
            <a:r>
              <a:rPr lang="en-GB" sz="1800" dirty="0" smtClean="0">
                <a:solidFill>
                  <a:schemeClr val="bg1"/>
                </a:solidFill>
              </a:rPr>
              <a:t>that vary </a:t>
            </a:r>
          </a:p>
          <a:p>
            <a:pPr algn="ctr"/>
            <a:r>
              <a:rPr lang="en-GB" sz="1800" dirty="0" smtClean="0">
                <a:solidFill>
                  <a:schemeClr val="bg1"/>
                </a:solidFill>
              </a:rPr>
              <a:t>directly with </a:t>
            </a:r>
          </a:p>
          <a:p>
            <a:pPr algn="ctr"/>
            <a:r>
              <a:rPr lang="en-GB" sz="1800" dirty="0" smtClean="0">
                <a:solidFill>
                  <a:schemeClr val="bg1"/>
                </a:solidFill>
              </a:rPr>
              <a:t>underlying </a:t>
            </a:r>
          </a:p>
          <a:p>
            <a:pPr algn="ctr"/>
            <a:r>
              <a:rPr lang="en-GB" sz="1800" dirty="0" smtClean="0">
                <a:solidFill>
                  <a:schemeClr val="bg1"/>
                </a:solidFill>
              </a:rPr>
              <a:t>items</a:t>
            </a:r>
            <a:endParaRPr lang="en-GB" sz="1800" dirty="0">
              <a:solidFill>
                <a:schemeClr val="bg1"/>
              </a:solidFill>
            </a:endParaRPr>
          </a:p>
        </p:txBody>
      </p:sp>
      <p:sp>
        <p:nvSpPr>
          <p:cNvPr id="39" name="TextBox 38"/>
          <p:cNvSpPr txBox="1"/>
          <p:nvPr/>
        </p:nvSpPr>
        <p:spPr>
          <a:xfrm>
            <a:off x="6753200" y="2666291"/>
            <a:ext cx="2857938" cy="1815882"/>
          </a:xfrm>
          <a:prstGeom prst="rect">
            <a:avLst/>
          </a:prstGeom>
          <a:solidFill>
            <a:srgbClr val="CE7019"/>
          </a:solidFill>
        </p:spPr>
        <p:txBody>
          <a:bodyPr wrap="square" rtlCol="0">
            <a:spAutoFit/>
          </a:bodyPr>
          <a:lstStyle/>
          <a:p>
            <a:pPr algn="ctr"/>
            <a:r>
              <a:rPr lang="en-GB" sz="1600" dirty="0" smtClean="0">
                <a:solidFill>
                  <a:schemeClr val="bg1"/>
                </a:solidFill>
              </a:rPr>
              <a:t>Measured using general requirements of the Standard. However, all changes in value of cash flows that vary indirectly with the underlying items are presented in profit or loss</a:t>
            </a:r>
          </a:p>
        </p:txBody>
      </p:sp>
      <p:sp>
        <p:nvSpPr>
          <p:cNvPr id="40" name="TextBox 39"/>
          <p:cNvSpPr txBox="1"/>
          <p:nvPr/>
        </p:nvSpPr>
        <p:spPr>
          <a:xfrm>
            <a:off x="626840" y="4754918"/>
            <a:ext cx="2160240" cy="1323439"/>
          </a:xfrm>
          <a:prstGeom prst="rect">
            <a:avLst/>
          </a:prstGeom>
          <a:solidFill>
            <a:srgbClr val="4F7033"/>
          </a:solidFill>
        </p:spPr>
        <p:txBody>
          <a:bodyPr wrap="square" rtlCol="0">
            <a:spAutoFit/>
          </a:bodyPr>
          <a:lstStyle/>
          <a:p>
            <a:pPr algn="ctr"/>
            <a:r>
              <a:rPr lang="en-GB" sz="1600" dirty="0" smtClean="0">
                <a:solidFill>
                  <a:schemeClr val="bg1"/>
                </a:solidFill>
              </a:rPr>
              <a:t>Eliminate mismatch by measuring and presenting cash flows in the same way as the underlying items.</a:t>
            </a:r>
          </a:p>
        </p:txBody>
      </p:sp>
    </p:spTree>
    <p:extLst>
      <p:ext uri="{BB962C8B-B14F-4D97-AF65-F5344CB8AC3E}">
        <p14:creationId xmlns:p14="http://schemas.microsoft.com/office/powerpoint/2010/main" val="6217777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188640"/>
            <a:ext cx="7337425" cy="792162"/>
          </a:xfrm>
        </p:spPr>
        <p:txBody>
          <a:bodyPr/>
          <a:lstStyle/>
          <a:p>
            <a:r>
              <a:rPr lang="en-GB" sz="2400" dirty="0" smtClean="0"/>
              <a:t>Issue: Insurance contract revenue and expense</a:t>
            </a:r>
            <a:endParaRPr lang="en-GB" sz="2400" dirty="0"/>
          </a:p>
        </p:txBody>
      </p:sp>
      <p:sp>
        <p:nvSpPr>
          <p:cNvPr id="3" name="Footer Placeholder 2"/>
          <p:cNvSpPr>
            <a:spLocks noGrp="1"/>
          </p:cNvSpPr>
          <p:nvPr>
            <p:ph type="ftr" sz="quarter" idx="10"/>
          </p:nvPr>
        </p:nvSpPr>
        <p:spPr/>
        <p:txBody>
          <a:bodyPr/>
          <a:lstStyle/>
          <a:p>
            <a:pPr>
              <a:defRPr/>
            </a:pPr>
            <a:r>
              <a:rPr lang="en-GB" dirty="0" smtClean="0"/>
              <a:t>© IFRS Foundation.  30 Cannon Street  |  London EC4M 6XH  |  UK.  www.ifrs.org</a:t>
            </a:r>
            <a:endParaRPr lang="en-GB" dirty="0"/>
          </a:p>
        </p:txBody>
      </p:sp>
      <p:sp>
        <p:nvSpPr>
          <p:cNvPr id="4" name="Slide Number Placeholder 3"/>
          <p:cNvSpPr>
            <a:spLocks noGrp="1"/>
          </p:cNvSpPr>
          <p:nvPr>
            <p:ph type="sldNum" sz="quarter" idx="11"/>
          </p:nvPr>
        </p:nvSpPr>
        <p:spPr/>
        <p:txBody>
          <a:bodyPr/>
          <a:lstStyle/>
          <a:p>
            <a:fld id="{4E0D4674-84A7-4B9E-86D3-6B51B0ED57C5}" type="slidenum">
              <a:rPr lang="en-GB" smtClean="0"/>
              <a:pPr/>
              <a:t>12</a:t>
            </a:fld>
            <a:endParaRPr lang="en-GB" dirty="0"/>
          </a:p>
        </p:txBody>
      </p:sp>
      <p:sp>
        <p:nvSpPr>
          <p:cNvPr id="6" name="TextBox 5"/>
          <p:cNvSpPr txBox="1"/>
          <p:nvPr/>
        </p:nvSpPr>
        <p:spPr>
          <a:xfrm>
            <a:off x="920552" y="1772816"/>
            <a:ext cx="8280920" cy="2308324"/>
          </a:xfrm>
          <a:prstGeom prst="rect">
            <a:avLst/>
          </a:prstGeom>
          <a:solidFill>
            <a:srgbClr val="4F7033"/>
          </a:solidFill>
        </p:spPr>
        <p:txBody>
          <a:bodyPr wrap="square" rtlCol="0">
            <a:spAutoFit/>
          </a:bodyPr>
          <a:lstStyle/>
          <a:p>
            <a:r>
              <a:rPr lang="en-GB" dirty="0" smtClean="0">
                <a:solidFill>
                  <a:schemeClr val="bg1"/>
                </a:solidFill>
              </a:rPr>
              <a:t>Should a company show information about gross performance rather than net margin?</a:t>
            </a:r>
          </a:p>
          <a:p>
            <a:endParaRPr lang="en-GB" dirty="0" smtClean="0">
              <a:solidFill>
                <a:schemeClr val="bg1"/>
              </a:solidFill>
            </a:endParaRPr>
          </a:p>
          <a:p>
            <a:r>
              <a:rPr lang="en-GB" dirty="0" smtClean="0">
                <a:solidFill>
                  <a:schemeClr val="bg1"/>
                </a:solidFill>
              </a:rPr>
              <a:t>If gross performance is more useful, should information be consistent with revenue and expense for other transactions? </a:t>
            </a:r>
            <a:endParaRPr lang="en-GB" dirty="0">
              <a:solidFill>
                <a:schemeClr val="bg1"/>
              </a:solidFill>
            </a:endParaRPr>
          </a:p>
        </p:txBody>
      </p:sp>
    </p:spTree>
    <p:extLst>
      <p:ext uri="{BB962C8B-B14F-4D97-AF65-F5344CB8AC3E}">
        <p14:creationId xmlns:p14="http://schemas.microsoft.com/office/powerpoint/2010/main" val="231712104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92198" y="188640"/>
            <a:ext cx="7629154" cy="792162"/>
          </a:xfrm>
        </p:spPr>
        <p:txBody>
          <a:bodyPr/>
          <a:lstStyle/>
          <a:p>
            <a:r>
              <a:rPr lang="en-GB" sz="2400" dirty="0"/>
              <a:t>How </a:t>
            </a:r>
            <a:r>
              <a:rPr lang="en-GB" sz="2400" dirty="0" smtClean="0"/>
              <a:t>revenue </a:t>
            </a:r>
            <a:r>
              <a:rPr lang="en-GB" sz="2400" dirty="0"/>
              <a:t>relates to changes in the measurement of </a:t>
            </a:r>
            <a:r>
              <a:rPr lang="en-GB" sz="2400" dirty="0" smtClean="0"/>
              <a:t>the insurance contract</a:t>
            </a:r>
            <a:endParaRPr lang="en-GB" sz="2400" dirty="0"/>
          </a:p>
        </p:txBody>
      </p:sp>
      <p:sp>
        <p:nvSpPr>
          <p:cNvPr id="31" name="Slide Number Placeholder 1"/>
          <p:cNvSpPr>
            <a:spLocks noGrp="1"/>
          </p:cNvSpPr>
          <p:nvPr>
            <p:ph type="sldNum" sz="quarter" idx="11"/>
          </p:nvPr>
        </p:nvSpPr>
        <p:spPr/>
        <p:txBody>
          <a:bodyPr/>
          <a:lstStyle/>
          <a:p>
            <a:fld id="{4E7C498C-C484-45C7-BC7E-3DA783BE6719}" type="slidenum">
              <a:rPr lang="en-GB" smtClean="0"/>
              <a:pPr/>
              <a:t>13</a:t>
            </a:fld>
            <a:endParaRPr lang="en-GB" dirty="0"/>
          </a:p>
        </p:txBody>
      </p:sp>
      <p:sp>
        <p:nvSpPr>
          <p:cNvPr id="24" name="Minus 4"/>
          <p:cNvSpPr/>
          <p:nvPr/>
        </p:nvSpPr>
        <p:spPr>
          <a:xfrm>
            <a:off x="6761375" y="2709161"/>
            <a:ext cx="200769" cy="642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25" name="Minus 4"/>
          <p:cNvSpPr/>
          <p:nvPr/>
        </p:nvSpPr>
        <p:spPr>
          <a:xfrm>
            <a:off x="6776779" y="2715463"/>
            <a:ext cx="200769" cy="642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29" name="Minus 4"/>
          <p:cNvSpPr/>
          <p:nvPr/>
        </p:nvSpPr>
        <p:spPr>
          <a:xfrm flipV="1">
            <a:off x="6977548" y="2864070"/>
            <a:ext cx="158116" cy="348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704" y="5157192"/>
            <a:ext cx="201613"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5592649" y="2983230"/>
            <a:ext cx="273193" cy="273193"/>
            <a:chOff x="2790666" y="1447005"/>
            <a:chExt cx="273193" cy="273193"/>
          </a:xfrm>
        </p:grpSpPr>
        <p:sp>
          <p:nvSpPr>
            <p:cNvPr id="20" name="Minus 19"/>
            <p:cNvSpPr/>
            <p:nvPr/>
          </p:nvSpPr>
          <p:spPr>
            <a:xfrm>
              <a:off x="2790666" y="1447005"/>
              <a:ext cx="273193" cy="273193"/>
            </a:xfrm>
            <a:prstGeom prst="mathMin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Minus 4"/>
            <p:cNvSpPr/>
            <p:nvPr/>
          </p:nvSpPr>
          <p:spPr>
            <a:xfrm>
              <a:off x="2826878" y="1551474"/>
              <a:ext cx="200769" cy="642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dirty="0"/>
            </a:p>
          </p:txBody>
        </p:sp>
      </p:grpSp>
      <p:sp>
        <p:nvSpPr>
          <p:cNvPr id="41" name="Freeform 40"/>
          <p:cNvSpPr/>
          <p:nvPr/>
        </p:nvSpPr>
        <p:spPr>
          <a:xfrm>
            <a:off x="1472485" y="3401060"/>
            <a:ext cx="231578" cy="231578"/>
          </a:xfrm>
          <a:custGeom>
            <a:avLst/>
            <a:gdLst>
              <a:gd name="connsiteX0" fmla="*/ 30696 w 231578"/>
              <a:gd name="connsiteY0" fmla="*/ 88555 h 231578"/>
              <a:gd name="connsiteX1" fmla="*/ 88555 w 231578"/>
              <a:gd name="connsiteY1" fmla="*/ 88555 h 231578"/>
              <a:gd name="connsiteX2" fmla="*/ 88555 w 231578"/>
              <a:gd name="connsiteY2" fmla="*/ 30696 h 231578"/>
              <a:gd name="connsiteX3" fmla="*/ 143023 w 231578"/>
              <a:gd name="connsiteY3" fmla="*/ 30696 h 231578"/>
              <a:gd name="connsiteX4" fmla="*/ 143023 w 231578"/>
              <a:gd name="connsiteY4" fmla="*/ 88555 h 231578"/>
              <a:gd name="connsiteX5" fmla="*/ 200882 w 231578"/>
              <a:gd name="connsiteY5" fmla="*/ 88555 h 231578"/>
              <a:gd name="connsiteX6" fmla="*/ 200882 w 231578"/>
              <a:gd name="connsiteY6" fmla="*/ 143023 h 231578"/>
              <a:gd name="connsiteX7" fmla="*/ 143023 w 231578"/>
              <a:gd name="connsiteY7" fmla="*/ 143023 h 231578"/>
              <a:gd name="connsiteX8" fmla="*/ 143023 w 231578"/>
              <a:gd name="connsiteY8" fmla="*/ 200882 h 231578"/>
              <a:gd name="connsiteX9" fmla="*/ 88555 w 231578"/>
              <a:gd name="connsiteY9" fmla="*/ 200882 h 231578"/>
              <a:gd name="connsiteX10" fmla="*/ 88555 w 231578"/>
              <a:gd name="connsiteY10" fmla="*/ 143023 h 231578"/>
              <a:gd name="connsiteX11" fmla="*/ 30696 w 231578"/>
              <a:gd name="connsiteY11" fmla="*/ 143023 h 231578"/>
              <a:gd name="connsiteX12" fmla="*/ 30696 w 231578"/>
              <a:gd name="connsiteY12" fmla="*/ 88555 h 23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578" h="231578">
                <a:moveTo>
                  <a:pt x="30696" y="88555"/>
                </a:moveTo>
                <a:lnTo>
                  <a:pt x="88555" y="88555"/>
                </a:lnTo>
                <a:lnTo>
                  <a:pt x="88555" y="30696"/>
                </a:lnTo>
                <a:lnTo>
                  <a:pt x="143023" y="30696"/>
                </a:lnTo>
                <a:lnTo>
                  <a:pt x="143023" y="88555"/>
                </a:lnTo>
                <a:lnTo>
                  <a:pt x="200882" y="88555"/>
                </a:lnTo>
                <a:lnTo>
                  <a:pt x="200882" y="143023"/>
                </a:lnTo>
                <a:lnTo>
                  <a:pt x="143023" y="143023"/>
                </a:lnTo>
                <a:lnTo>
                  <a:pt x="143023" y="200882"/>
                </a:lnTo>
                <a:lnTo>
                  <a:pt x="88555" y="200882"/>
                </a:lnTo>
                <a:lnTo>
                  <a:pt x="88555" y="143023"/>
                </a:lnTo>
                <a:lnTo>
                  <a:pt x="30696" y="143023"/>
                </a:lnTo>
                <a:lnTo>
                  <a:pt x="30696" y="88555"/>
                </a:lnTo>
                <a:close/>
              </a:path>
            </a:pathLst>
          </a:custGeom>
          <a:blipFill rotWithShape="0">
            <a:blip r:embed="rId4" cstate="print"/>
            <a:stretch>
              <a:fillRect/>
            </a:stretch>
          </a:bli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30696" tIns="88555" rIns="30696" bIns="88555" numCol="1" spcCol="1270" anchor="ctr" anchorCtr="0">
            <a:noAutofit/>
          </a:bodyPr>
          <a:lstStyle/>
          <a:p>
            <a:pPr lvl="0" algn="ctr" defTabSz="222250">
              <a:lnSpc>
                <a:spcPct val="90000"/>
              </a:lnSpc>
              <a:spcBef>
                <a:spcPct val="0"/>
              </a:spcBef>
              <a:spcAft>
                <a:spcPct val="35000"/>
              </a:spcAft>
            </a:pPr>
            <a:endParaRPr lang="en-GB" sz="500" kern="1200" dirty="0">
              <a:solidFill>
                <a:schemeClr val="tx2">
                  <a:lumMod val="75000"/>
                </a:schemeClr>
              </a:solidFill>
            </a:endParaRPr>
          </a:p>
        </p:txBody>
      </p:sp>
      <p:sp>
        <p:nvSpPr>
          <p:cNvPr id="34" name="TextBox 33"/>
          <p:cNvSpPr txBox="1"/>
          <p:nvPr/>
        </p:nvSpPr>
        <p:spPr>
          <a:xfrm rot="10800000" flipV="1">
            <a:off x="4160911" y="1133857"/>
            <a:ext cx="3240359" cy="369332"/>
          </a:xfrm>
          <a:prstGeom prst="rect">
            <a:avLst/>
          </a:prstGeom>
          <a:noFill/>
        </p:spPr>
        <p:txBody>
          <a:bodyPr wrap="square" rtlCol="0">
            <a:spAutoFit/>
          </a:bodyPr>
          <a:lstStyle/>
          <a:p>
            <a:pPr algn="ctr"/>
            <a:r>
              <a:rPr lang="en-GB" sz="1800" b="1" dirty="0" smtClean="0">
                <a:solidFill>
                  <a:schemeClr val="tx1">
                    <a:lumMod val="75000"/>
                  </a:schemeClr>
                </a:solidFill>
              </a:rPr>
              <a:t>Insurance contract revenue</a:t>
            </a:r>
            <a:endParaRPr lang="en-GB" sz="1800" b="1" dirty="0">
              <a:solidFill>
                <a:schemeClr val="tx1">
                  <a:lumMod val="75000"/>
                </a:schemeClr>
              </a:solidFill>
            </a:endParaRPr>
          </a:p>
        </p:txBody>
      </p:sp>
      <p:grpSp>
        <p:nvGrpSpPr>
          <p:cNvPr id="1048" name="Group 1047"/>
          <p:cNvGrpSpPr/>
          <p:nvPr/>
        </p:nvGrpSpPr>
        <p:grpSpPr>
          <a:xfrm>
            <a:off x="128465" y="1503188"/>
            <a:ext cx="9616966" cy="4014043"/>
            <a:chOff x="-9270" y="1234070"/>
            <a:chExt cx="9097594" cy="3690165"/>
          </a:xfrm>
        </p:grpSpPr>
        <p:sp>
          <p:nvSpPr>
            <p:cNvPr id="3" name="Flowchart: Alternate Process 2"/>
            <p:cNvSpPr/>
            <p:nvPr/>
          </p:nvSpPr>
          <p:spPr>
            <a:xfrm>
              <a:off x="4154447" y="1234070"/>
              <a:ext cx="1983163" cy="3690165"/>
            </a:xfrm>
            <a:prstGeom prst="flowChartAlternateProcess">
              <a:avLst/>
            </a:prstGeom>
            <a:solidFill>
              <a:schemeClr val="accent2">
                <a:lumMod val="20000"/>
                <a:lumOff val="80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34" name="Group 1033"/>
            <p:cNvGrpSpPr/>
            <p:nvPr/>
          </p:nvGrpSpPr>
          <p:grpSpPr>
            <a:xfrm>
              <a:off x="-9270" y="1326516"/>
              <a:ext cx="9097594" cy="3480670"/>
              <a:chOff x="-9270" y="1326516"/>
              <a:chExt cx="9097594" cy="3480670"/>
            </a:xfrm>
          </p:grpSpPr>
          <p:sp>
            <p:nvSpPr>
              <p:cNvPr id="1035" name="Freeform 1034"/>
              <p:cNvSpPr/>
              <p:nvPr/>
            </p:nvSpPr>
            <p:spPr>
              <a:xfrm>
                <a:off x="-9270" y="2467418"/>
                <a:ext cx="1135458" cy="1090959"/>
              </a:xfrm>
              <a:custGeom>
                <a:avLst/>
                <a:gdLst>
                  <a:gd name="connsiteX0" fmla="*/ 0 w 1020687"/>
                  <a:gd name="connsiteY0" fmla="*/ 518834 h 1037668"/>
                  <a:gd name="connsiteX1" fmla="*/ 510344 w 1020687"/>
                  <a:gd name="connsiteY1" fmla="*/ 0 h 1037668"/>
                  <a:gd name="connsiteX2" fmla="*/ 1020688 w 1020687"/>
                  <a:gd name="connsiteY2" fmla="*/ 518834 h 1037668"/>
                  <a:gd name="connsiteX3" fmla="*/ 510344 w 1020687"/>
                  <a:gd name="connsiteY3" fmla="*/ 1037668 h 1037668"/>
                  <a:gd name="connsiteX4" fmla="*/ 0 w 1020687"/>
                  <a:gd name="connsiteY4" fmla="*/ 518834 h 1037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687" h="1037668">
                    <a:moveTo>
                      <a:pt x="0" y="518834"/>
                    </a:moveTo>
                    <a:cubicBezTo>
                      <a:pt x="0" y="232290"/>
                      <a:pt x="228489" y="0"/>
                      <a:pt x="510344" y="0"/>
                    </a:cubicBezTo>
                    <a:cubicBezTo>
                      <a:pt x="792199" y="0"/>
                      <a:pt x="1020688" y="232290"/>
                      <a:pt x="1020688" y="518834"/>
                    </a:cubicBezTo>
                    <a:cubicBezTo>
                      <a:pt x="1020688" y="805378"/>
                      <a:pt x="792199" y="1037668"/>
                      <a:pt x="510344" y="1037668"/>
                    </a:cubicBezTo>
                    <a:cubicBezTo>
                      <a:pt x="228489" y="1037668"/>
                      <a:pt x="0" y="805378"/>
                      <a:pt x="0" y="518834"/>
                    </a:cubicBez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716" tIns="167203" rIns="164716" bIns="167203" numCol="1" spcCol="1270" anchor="ctr" anchorCtr="0">
                <a:noAutofit/>
              </a:bodyPr>
              <a:lstStyle/>
              <a:p>
                <a:pPr lvl="0" algn="ctr" defTabSz="533400">
                  <a:lnSpc>
                    <a:spcPct val="90000"/>
                  </a:lnSpc>
                  <a:spcBef>
                    <a:spcPct val="0"/>
                  </a:spcBef>
                  <a:spcAft>
                    <a:spcPct val="35000"/>
                  </a:spcAft>
                </a:pPr>
                <a:r>
                  <a:rPr lang="en-GB" sz="1200" kern="1200" dirty="0" smtClean="0"/>
                  <a:t>Net liability for the remaining coverage at start of year</a:t>
                </a:r>
                <a:endParaRPr lang="en-GB" sz="1200" kern="1200" dirty="0"/>
              </a:p>
            </p:txBody>
          </p:sp>
          <p:sp>
            <p:nvSpPr>
              <p:cNvPr id="1037" name="Freeform 1036"/>
              <p:cNvSpPr/>
              <p:nvPr/>
            </p:nvSpPr>
            <p:spPr>
              <a:xfrm>
                <a:off x="1456581" y="2461137"/>
                <a:ext cx="1085531" cy="1090958"/>
              </a:xfrm>
              <a:custGeom>
                <a:avLst/>
                <a:gdLst>
                  <a:gd name="connsiteX0" fmla="*/ 0 w 1020687"/>
                  <a:gd name="connsiteY0" fmla="*/ 518834 h 1037668"/>
                  <a:gd name="connsiteX1" fmla="*/ 510344 w 1020687"/>
                  <a:gd name="connsiteY1" fmla="*/ 0 h 1037668"/>
                  <a:gd name="connsiteX2" fmla="*/ 1020688 w 1020687"/>
                  <a:gd name="connsiteY2" fmla="*/ 518834 h 1037668"/>
                  <a:gd name="connsiteX3" fmla="*/ 510344 w 1020687"/>
                  <a:gd name="connsiteY3" fmla="*/ 1037668 h 1037668"/>
                  <a:gd name="connsiteX4" fmla="*/ 0 w 1020687"/>
                  <a:gd name="connsiteY4" fmla="*/ 518834 h 1037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687" h="1037668">
                    <a:moveTo>
                      <a:pt x="0" y="518834"/>
                    </a:moveTo>
                    <a:cubicBezTo>
                      <a:pt x="0" y="232290"/>
                      <a:pt x="228489" y="0"/>
                      <a:pt x="510344" y="0"/>
                    </a:cubicBezTo>
                    <a:cubicBezTo>
                      <a:pt x="792199" y="0"/>
                      <a:pt x="1020688" y="232290"/>
                      <a:pt x="1020688" y="518834"/>
                    </a:cubicBezTo>
                    <a:cubicBezTo>
                      <a:pt x="1020688" y="805378"/>
                      <a:pt x="792199" y="1037668"/>
                      <a:pt x="510344" y="1037668"/>
                    </a:cubicBezTo>
                    <a:cubicBezTo>
                      <a:pt x="228489" y="1037668"/>
                      <a:pt x="0" y="805378"/>
                      <a:pt x="0" y="518834"/>
                    </a:cubicBez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716" tIns="167203" rIns="164716" bIns="167203"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Premiums received (incl deposit component)</a:t>
                </a:r>
                <a:endParaRPr lang="en-GB" sz="1200" kern="1200" dirty="0">
                  <a:solidFill>
                    <a:schemeClr val="bg1"/>
                  </a:solidFill>
                </a:endParaRPr>
              </a:p>
            </p:txBody>
          </p:sp>
          <p:sp>
            <p:nvSpPr>
              <p:cNvPr id="1039" name="Freeform 1038"/>
              <p:cNvSpPr/>
              <p:nvPr/>
            </p:nvSpPr>
            <p:spPr>
              <a:xfrm>
                <a:off x="2932199" y="2425776"/>
                <a:ext cx="1097501" cy="1149059"/>
              </a:xfrm>
              <a:custGeom>
                <a:avLst/>
                <a:gdLst>
                  <a:gd name="connsiteX0" fmla="*/ 0 w 1020687"/>
                  <a:gd name="connsiteY0" fmla="*/ 518834 h 1037668"/>
                  <a:gd name="connsiteX1" fmla="*/ 510344 w 1020687"/>
                  <a:gd name="connsiteY1" fmla="*/ 0 h 1037668"/>
                  <a:gd name="connsiteX2" fmla="*/ 1020688 w 1020687"/>
                  <a:gd name="connsiteY2" fmla="*/ 518834 h 1037668"/>
                  <a:gd name="connsiteX3" fmla="*/ 510344 w 1020687"/>
                  <a:gd name="connsiteY3" fmla="*/ 1037668 h 1037668"/>
                  <a:gd name="connsiteX4" fmla="*/ 0 w 1020687"/>
                  <a:gd name="connsiteY4" fmla="*/ 518834 h 1037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687" h="1037668">
                    <a:moveTo>
                      <a:pt x="0" y="518834"/>
                    </a:moveTo>
                    <a:cubicBezTo>
                      <a:pt x="0" y="232290"/>
                      <a:pt x="228489" y="0"/>
                      <a:pt x="510344" y="0"/>
                    </a:cubicBezTo>
                    <a:cubicBezTo>
                      <a:pt x="792199" y="0"/>
                      <a:pt x="1020688" y="232290"/>
                      <a:pt x="1020688" y="518834"/>
                    </a:cubicBezTo>
                    <a:cubicBezTo>
                      <a:pt x="1020688" y="805378"/>
                      <a:pt x="792199" y="1037668"/>
                      <a:pt x="510344" y="1037668"/>
                    </a:cubicBezTo>
                    <a:cubicBezTo>
                      <a:pt x="228489" y="1037668"/>
                      <a:pt x="0" y="805378"/>
                      <a:pt x="0" y="518834"/>
                    </a:cubicBez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446" tIns="165933" rIns="163446" bIns="165933" numCol="1" spcCol="1270" anchor="ctr" anchorCtr="0">
                <a:noAutofit/>
              </a:bodyPr>
              <a:lstStyle/>
              <a:p>
                <a:pPr lvl="0" algn="ctr" defTabSz="466725">
                  <a:lnSpc>
                    <a:spcPct val="90000"/>
                  </a:lnSpc>
                  <a:spcBef>
                    <a:spcPct val="0"/>
                  </a:spcBef>
                  <a:spcAft>
                    <a:spcPct val="35000"/>
                  </a:spcAft>
                </a:pPr>
                <a:r>
                  <a:rPr lang="en-GB" sz="1200" kern="1200" dirty="0" smtClean="0">
                    <a:solidFill>
                      <a:schemeClr val="bg1"/>
                    </a:solidFill>
                  </a:rPr>
                  <a:t>Unwind of discount (incl change in discount rate)</a:t>
                </a:r>
                <a:endParaRPr lang="en-GB" sz="1200" kern="1200" dirty="0">
                  <a:solidFill>
                    <a:schemeClr val="bg1"/>
                  </a:solidFill>
                </a:endParaRPr>
              </a:p>
            </p:txBody>
          </p:sp>
          <p:sp>
            <p:nvSpPr>
              <p:cNvPr id="1041" name="Freeform 1040"/>
              <p:cNvSpPr/>
              <p:nvPr/>
            </p:nvSpPr>
            <p:spPr>
              <a:xfrm>
                <a:off x="4817564" y="1326516"/>
                <a:ext cx="1031217" cy="1069887"/>
              </a:xfrm>
              <a:custGeom>
                <a:avLst/>
                <a:gdLst>
                  <a:gd name="connsiteX0" fmla="*/ 0 w 983391"/>
                  <a:gd name="connsiteY0" fmla="*/ 497763 h 995525"/>
                  <a:gd name="connsiteX1" fmla="*/ 491696 w 983391"/>
                  <a:gd name="connsiteY1" fmla="*/ 0 h 995525"/>
                  <a:gd name="connsiteX2" fmla="*/ 983392 w 983391"/>
                  <a:gd name="connsiteY2" fmla="*/ 497763 h 995525"/>
                  <a:gd name="connsiteX3" fmla="*/ 491696 w 983391"/>
                  <a:gd name="connsiteY3" fmla="*/ 995526 h 995525"/>
                  <a:gd name="connsiteX4" fmla="*/ 0 w 983391"/>
                  <a:gd name="connsiteY4" fmla="*/ 497763 h 995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391" h="995525">
                    <a:moveTo>
                      <a:pt x="0" y="497763"/>
                    </a:moveTo>
                    <a:cubicBezTo>
                      <a:pt x="0" y="222856"/>
                      <a:pt x="220140" y="0"/>
                      <a:pt x="491696" y="0"/>
                    </a:cubicBezTo>
                    <a:cubicBezTo>
                      <a:pt x="763252" y="0"/>
                      <a:pt x="983392" y="222856"/>
                      <a:pt x="983392" y="497763"/>
                    </a:cubicBezTo>
                    <a:cubicBezTo>
                      <a:pt x="983392" y="772670"/>
                      <a:pt x="763252" y="995526"/>
                      <a:pt x="491696" y="995526"/>
                    </a:cubicBezTo>
                    <a:cubicBezTo>
                      <a:pt x="220140" y="995526"/>
                      <a:pt x="0" y="772670"/>
                      <a:pt x="0" y="497763"/>
                    </a:cubicBez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7984" tIns="159761" rIns="157984" bIns="159761" numCol="1" spcCol="1270" anchor="ctr" anchorCtr="0">
                <a:noAutofit/>
              </a:bodyPr>
              <a:lstStyle/>
              <a:p>
                <a:pPr lvl="0" algn="ctr" defTabSz="488950">
                  <a:lnSpc>
                    <a:spcPct val="90000"/>
                  </a:lnSpc>
                  <a:spcBef>
                    <a:spcPct val="0"/>
                  </a:spcBef>
                  <a:spcAft>
                    <a:spcPct val="35000"/>
                  </a:spcAft>
                </a:pPr>
                <a:r>
                  <a:rPr lang="en-GB" sz="1200" kern="1200" dirty="0" smtClean="0"/>
                  <a:t>Expected claims and expenses</a:t>
                </a:r>
                <a:endParaRPr lang="en-GB" sz="1200" kern="1200" dirty="0"/>
              </a:p>
            </p:txBody>
          </p:sp>
          <p:sp>
            <p:nvSpPr>
              <p:cNvPr id="1043" name="Freeform 1042"/>
              <p:cNvSpPr/>
              <p:nvPr/>
            </p:nvSpPr>
            <p:spPr>
              <a:xfrm>
                <a:off x="4821983" y="3743542"/>
                <a:ext cx="1127014" cy="1063644"/>
              </a:xfrm>
              <a:custGeom>
                <a:avLst/>
                <a:gdLst>
                  <a:gd name="connsiteX0" fmla="*/ 0 w 1104523"/>
                  <a:gd name="connsiteY0" fmla="*/ 572125 h 1144250"/>
                  <a:gd name="connsiteX1" fmla="*/ 552262 w 1104523"/>
                  <a:gd name="connsiteY1" fmla="*/ 0 h 1144250"/>
                  <a:gd name="connsiteX2" fmla="*/ 1104524 w 1104523"/>
                  <a:gd name="connsiteY2" fmla="*/ 572125 h 1144250"/>
                  <a:gd name="connsiteX3" fmla="*/ 552262 w 1104523"/>
                  <a:gd name="connsiteY3" fmla="*/ 1144250 h 1144250"/>
                  <a:gd name="connsiteX4" fmla="*/ 0 w 1104523"/>
                  <a:gd name="connsiteY4" fmla="*/ 572125 h 114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523" h="1144250">
                    <a:moveTo>
                      <a:pt x="0" y="572125"/>
                    </a:moveTo>
                    <a:cubicBezTo>
                      <a:pt x="0" y="256149"/>
                      <a:pt x="247256" y="0"/>
                      <a:pt x="552262" y="0"/>
                    </a:cubicBezTo>
                    <a:cubicBezTo>
                      <a:pt x="857268" y="0"/>
                      <a:pt x="1104524" y="256149"/>
                      <a:pt x="1104524" y="572125"/>
                    </a:cubicBezTo>
                    <a:cubicBezTo>
                      <a:pt x="1104524" y="888101"/>
                      <a:pt x="857268" y="1144250"/>
                      <a:pt x="552262" y="1144250"/>
                    </a:cubicBezTo>
                    <a:cubicBezTo>
                      <a:pt x="247256" y="1144250"/>
                      <a:pt x="0" y="888101"/>
                      <a:pt x="0" y="572125"/>
                    </a:cubicBez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6994" tIns="182812" rIns="176994" bIns="182812" numCol="1" spcCol="1270" anchor="ctr" anchorCtr="0">
                <a:noAutofit/>
              </a:bodyPr>
              <a:lstStyle/>
              <a:p>
                <a:pPr lvl="0" algn="ctr" defTabSz="511175">
                  <a:lnSpc>
                    <a:spcPct val="90000"/>
                  </a:lnSpc>
                  <a:spcBef>
                    <a:spcPct val="0"/>
                  </a:spcBef>
                  <a:spcAft>
                    <a:spcPct val="35000"/>
                  </a:spcAft>
                </a:pPr>
                <a:r>
                  <a:rPr lang="en-GB" sz="1150" kern="1200" dirty="0" smtClean="0">
                    <a:solidFill>
                      <a:schemeClr val="bg1"/>
                    </a:solidFill>
                  </a:rPr>
                  <a:t>Change in risk adjustment</a:t>
                </a:r>
                <a:endParaRPr lang="en-GB" sz="1150" kern="1200" dirty="0">
                  <a:solidFill>
                    <a:schemeClr val="bg1"/>
                  </a:solidFill>
                </a:endParaRPr>
              </a:p>
            </p:txBody>
          </p:sp>
          <p:sp>
            <p:nvSpPr>
              <p:cNvPr id="1044" name="Freeform 1043"/>
              <p:cNvSpPr/>
              <p:nvPr/>
            </p:nvSpPr>
            <p:spPr>
              <a:xfrm>
                <a:off x="2614943" y="2897108"/>
                <a:ext cx="231578" cy="231578"/>
              </a:xfrm>
              <a:custGeom>
                <a:avLst/>
                <a:gdLst>
                  <a:gd name="connsiteX0" fmla="*/ 30696 w 231578"/>
                  <a:gd name="connsiteY0" fmla="*/ 88555 h 231578"/>
                  <a:gd name="connsiteX1" fmla="*/ 88555 w 231578"/>
                  <a:gd name="connsiteY1" fmla="*/ 88555 h 231578"/>
                  <a:gd name="connsiteX2" fmla="*/ 88555 w 231578"/>
                  <a:gd name="connsiteY2" fmla="*/ 30696 h 231578"/>
                  <a:gd name="connsiteX3" fmla="*/ 143023 w 231578"/>
                  <a:gd name="connsiteY3" fmla="*/ 30696 h 231578"/>
                  <a:gd name="connsiteX4" fmla="*/ 143023 w 231578"/>
                  <a:gd name="connsiteY4" fmla="*/ 88555 h 231578"/>
                  <a:gd name="connsiteX5" fmla="*/ 200882 w 231578"/>
                  <a:gd name="connsiteY5" fmla="*/ 88555 h 231578"/>
                  <a:gd name="connsiteX6" fmla="*/ 200882 w 231578"/>
                  <a:gd name="connsiteY6" fmla="*/ 143023 h 231578"/>
                  <a:gd name="connsiteX7" fmla="*/ 143023 w 231578"/>
                  <a:gd name="connsiteY7" fmla="*/ 143023 h 231578"/>
                  <a:gd name="connsiteX8" fmla="*/ 143023 w 231578"/>
                  <a:gd name="connsiteY8" fmla="*/ 200882 h 231578"/>
                  <a:gd name="connsiteX9" fmla="*/ 88555 w 231578"/>
                  <a:gd name="connsiteY9" fmla="*/ 200882 h 231578"/>
                  <a:gd name="connsiteX10" fmla="*/ 88555 w 231578"/>
                  <a:gd name="connsiteY10" fmla="*/ 143023 h 231578"/>
                  <a:gd name="connsiteX11" fmla="*/ 30696 w 231578"/>
                  <a:gd name="connsiteY11" fmla="*/ 143023 h 231578"/>
                  <a:gd name="connsiteX12" fmla="*/ 30696 w 231578"/>
                  <a:gd name="connsiteY12" fmla="*/ 88555 h 23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578" h="231578">
                    <a:moveTo>
                      <a:pt x="30696" y="88555"/>
                    </a:moveTo>
                    <a:lnTo>
                      <a:pt x="88555" y="88555"/>
                    </a:lnTo>
                    <a:lnTo>
                      <a:pt x="88555" y="30696"/>
                    </a:lnTo>
                    <a:lnTo>
                      <a:pt x="143023" y="30696"/>
                    </a:lnTo>
                    <a:lnTo>
                      <a:pt x="143023" y="88555"/>
                    </a:lnTo>
                    <a:lnTo>
                      <a:pt x="200882" y="88555"/>
                    </a:lnTo>
                    <a:lnTo>
                      <a:pt x="200882" y="143023"/>
                    </a:lnTo>
                    <a:lnTo>
                      <a:pt x="143023" y="143023"/>
                    </a:lnTo>
                    <a:lnTo>
                      <a:pt x="143023" y="200882"/>
                    </a:lnTo>
                    <a:lnTo>
                      <a:pt x="88555" y="200882"/>
                    </a:lnTo>
                    <a:lnTo>
                      <a:pt x="88555" y="143023"/>
                    </a:lnTo>
                    <a:lnTo>
                      <a:pt x="30696" y="143023"/>
                    </a:lnTo>
                    <a:lnTo>
                      <a:pt x="30696" y="8855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0696" tIns="88555" rIns="30696" bIns="88555"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1045" name="Freeform 1044"/>
              <p:cNvSpPr/>
              <p:nvPr/>
            </p:nvSpPr>
            <p:spPr>
              <a:xfrm>
                <a:off x="4817564" y="2504450"/>
                <a:ext cx="1135854" cy="1112029"/>
              </a:xfrm>
              <a:custGeom>
                <a:avLst/>
                <a:gdLst>
                  <a:gd name="connsiteX0" fmla="*/ 0 w 1020687"/>
                  <a:gd name="connsiteY0" fmla="*/ 518834 h 1037668"/>
                  <a:gd name="connsiteX1" fmla="*/ 510344 w 1020687"/>
                  <a:gd name="connsiteY1" fmla="*/ 0 h 1037668"/>
                  <a:gd name="connsiteX2" fmla="*/ 1020688 w 1020687"/>
                  <a:gd name="connsiteY2" fmla="*/ 518834 h 1037668"/>
                  <a:gd name="connsiteX3" fmla="*/ 510344 w 1020687"/>
                  <a:gd name="connsiteY3" fmla="*/ 1037668 h 1037668"/>
                  <a:gd name="connsiteX4" fmla="*/ 0 w 1020687"/>
                  <a:gd name="connsiteY4" fmla="*/ 518834 h 1037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687" h="1037668">
                    <a:moveTo>
                      <a:pt x="0" y="518834"/>
                    </a:moveTo>
                    <a:cubicBezTo>
                      <a:pt x="0" y="232290"/>
                      <a:pt x="228489" y="0"/>
                      <a:pt x="510344" y="0"/>
                    </a:cubicBezTo>
                    <a:cubicBezTo>
                      <a:pt x="792199" y="0"/>
                      <a:pt x="1020688" y="232290"/>
                      <a:pt x="1020688" y="518834"/>
                    </a:cubicBezTo>
                    <a:cubicBezTo>
                      <a:pt x="1020688" y="805378"/>
                      <a:pt x="792199" y="1037668"/>
                      <a:pt x="510344" y="1037668"/>
                    </a:cubicBezTo>
                    <a:cubicBezTo>
                      <a:pt x="228489" y="1037668"/>
                      <a:pt x="0" y="805378"/>
                      <a:pt x="0" y="518834"/>
                    </a:cubicBez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716" tIns="167203" rIns="164716" bIns="167203"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Change in contractual service margin</a:t>
                </a:r>
                <a:endParaRPr lang="en-GB" sz="1200" kern="1200" dirty="0">
                  <a:solidFill>
                    <a:schemeClr val="bg1"/>
                  </a:solidFill>
                </a:endParaRPr>
              </a:p>
            </p:txBody>
          </p:sp>
          <p:sp>
            <p:nvSpPr>
              <p:cNvPr id="1046" name="Freeform 1045"/>
              <p:cNvSpPr/>
              <p:nvPr/>
            </p:nvSpPr>
            <p:spPr>
              <a:xfrm>
                <a:off x="7714680" y="2949489"/>
                <a:ext cx="231578" cy="231578"/>
              </a:xfrm>
              <a:custGeom>
                <a:avLst/>
                <a:gdLst>
                  <a:gd name="connsiteX0" fmla="*/ 30696 w 231578"/>
                  <a:gd name="connsiteY0" fmla="*/ 47705 h 231578"/>
                  <a:gd name="connsiteX1" fmla="*/ 200882 w 231578"/>
                  <a:gd name="connsiteY1" fmla="*/ 47705 h 231578"/>
                  <a:gd name="connsiteX2" fmla="*/ 200882 w 231578"/>
                  <a:gd name="connsiteY2" fmla="*/ 102172 h 231578"/>
                  <a:gd name="connsiteX3" fmla="*/ 30696 w 231578"/>
                  <a:gd name="connsiteY3" fmla="*/ 102172 h 231578"/>
                  <a:gd name="connsiteX4" fmla="*/ 30696 w 231578"/>
                  <a:gd name="connsiteY4" fmla="*/ 47705 h 231578"/>
                  <a:gd name="connsiteX5" fmla="*/ 30696 w 231578"/>
                  <a:gd name="connsiteY5" fmla="*/ 129406 h 231578"/>
                  <a:gd name="connsiteX6" fmla="*/ 200882 w 231578"/>
                  <a:gd name="connsiteY6" fmla="*/ 129406 h 231578"/>
                  <a:gd name="connsiteX7" fmla="*/ 200882 w 231578"/>
                  <a:gd name="connsiteY7" fmla="*/ 183873 h 231578"/>
                  <a:gd name="connsiteX8" fmla="*/ 30696 w 231578"/>
                  <a:gd name="connsiteY8" fmla="*/ 183873 h 231578"/>
                  <a:gd name="connsiteX9" fmla="*/ 30696 w 231578"/>
                  <a:gd name="connsiteY9" fmla="*/ 129406 h 23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578" h="231578">
                    <a:moveTo>
                      <a:pt x="30696" y="47705"/>
                    </a:moveTo>
                    <a:lnTo>
                      <a:pt x="200882" y="47705"/>
                    </a:lnTo>
                    <a:lnTo>
                      <a:pt x="200882" y="102172"/>
                    </a:lnTo>
                    <a:lnTo>
                      <a:pt x="30696" y="102172"/>
                    </a:lnTo>
                    <a:lnTo>
                      <a:pt x="30696" y="47705"/>
                    </a:lnTo>
                    <a:close/>
                    <a:moveTo>
                      <a:pt x="30696" y="129406"/>
                    </a:moveTo>
                    <a:lnTo>
                      <a:pt x="200882" y="129406"/>
                    </a:lnTo>
                    <a:lnTo>
                      <a:pt x="200882" y="183873"/>
                    </a:lnTo>
                    <a:lnTo>
                      <a:pt x="30696" y="183873"/>
                    </a:lnTo>
                    <a:lnTo>
                      <a:pt x="30696" y="12940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0696" tIns="47705" rIns="30696" bIns="47705" numCol="1" spcCol="1270" anchor="ctr" anchorCtr="0">
                <a:noAutofit/>
              </a:bodyPr>
              <a:lstStyle/>
              <a:p>
                <a:pPr lvl="0" algn="ctr" defTabSz="444500">
                  <a:lnSpc>
                    <a:spcPct val="90000"/>
                  </a:lnSpc>
                  <a:spcBef>
                    <a:spcPct val="0"/>
                  </a:spcBef>
                  <a:spcAft>
                    <a:spcPct val="35000"/>
                  </a:spcAft>
                </a:pPr>
                <a:endParaRPr lang="en-GB" sz="1000" kern="1200" dirty="0"/>
              </a:p>
            </p:txBody>
          </p:sp>
          <p:sp>
            <p:nvSpPr>
              <p:cNvPr id="1047" name="Freeform 1046"/>
              <p:cNvSpPr/>
              <p:nvPr/>
            </p:nvSpPr>
            <p:spPr>
              <a:xfrm>
                <a:off x="7946258" y="2504450"/>
                <a:ext cx="1142066" cy="1074848"/>
              </a:xfrm>
              <a:custGeom>
                <a:avLst/>
                <a:gdLst>
                  <a:gd name="connsiteX0" fmla="*/ 0 w 1020687"/>
                  <a:gd name="connsiteY0" fmla="*/ 518834 h 1037668"/>
                  <a:gd name="connsiteX1" fmla="*/ 510344 w 1020687"/>
                  <a:gd name="connsiteY1" fmla="*/ 0 h 1037668"/>
                  <a:gd name="connsiteX2" fmla="*/ 1020688 w 1020687"/>
                  <a:gd name="connsiteY2" fmla="*/ 518834 h 1037668"/>
                  <a:gd name="connsiteX3" fmla="*/ 510344 w 1020687"/>
                  <a:gd name="connsiteY3" fmla="*/ 1037668 h 1037668"/>
                  <a:gd name="connsiteX4" fmla="*/ 0 w 1020687"/>
                  <a:gd name="connsiteY4" fmla="*/ 518834 h 1037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687" h="1037668">
                    <a:moveTo>
                      <a:pt x="0" y="518834"/>
                    </a:moveTo>
                    <a:cubicBezTo>
                      <a:pt x="0" y="232290"/>
                      <a:pt x="228489" y="0"/>
                      <a:pt x="510344" y="0"/>
                    </a:cubicBezTo>
                    <a:cubicBezTo>
                      <a:pt x="792199" y="0"/>
                      <a:pt x="1020688" y="232290"/>
                      <a:pt x="1020688" y="518834"/>
                    </a:cubicBezTo>
                    <a:cubicBezTo>
                      <a:pt x="1020688" y="805378"/>
                      <a:pt x="792199" y="1037668"/>
                      <a:pt x="510344" y="1037668"/>
                    </a:cubicBezTo>
                    <a:cubicBezTo>
                      <a:pt x="228489" y="1037668"/>
                      <a:pt x="0" y="805378"/>
                      <a:pt x="0" y="518834"/>
                    </a:cubicBez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716" tIns="167203" rIns="164716" bIns="167203" numCol="1" spcCol="1270" anchor="ctr" anchorCtr="0">
                <a:noAutofit/>
              </a:bodyPr>
              <a:lstStyle/>
              <a:p>
                <a:pPr lvl="0" algn="ctr" defTabSz="533400">
                  <a:lnSpc>
                    <a:spcPct val="90000"/>
                  </a:lnSpc>
                  <a:spcBef>
                    <a:spcPct val="0"/>
                  </a:spcBef>
                  <a:spcAft>
                    <a:spcPct val="35000"/>
                  </a:spcAft>
                </a:pPr>
                <a:r>
                  <a:rPr lang="en-GB" sz="1200" kern="1200" dirty="0" smtClean="0"/>
                  <a:t>Net liability for the remaining coverage at end of year</a:t>
                </a:r>
                <a:endParaRPr lang="en-GB" sz="1200" kern="1200" dirty="0"/>
              </a:p>
            </p:txBody>
          </p:sp>
          <p:sp>
            <p:nvSpPr>
              <p:cNvPr id="1038" name="Freeform 1037"/>
              <p:cNvSpPr/>
              <p:nvPr/>
            </p:nvSpPr>
            <p:spPr>
              <a:xfrm>
                <a:off x="6243879" y="2911603"/>
                <a:ext cx="231578" cy="231578"/>
              </a:xfrm>
              <a:custGeom>
                <a:avLst/>
                <a:gdLst>
                  <a:gd name="connsiteX0" fmla="*/ 30696 w 231578"/>
                  <a:gd name="connsiteY0" fmla="*/ 88555 h 231578"/>
                  <a:gd name="connsiteX1" fmla="*/ 200882 w 231578"/>
                  <a:gd name="connsiteY1" fmla="*/ 88555 h 231578"/>
                  <a:gd name="connsiteX2" fmla="*/ 200882 w 231578"/>
                  <a:gd name="connsiteY2" fmla="*/ 143023 h 231578"/>
                  <a:gd name="connsiteX3" fmla="*/ 30696 w 231578"/>
                  <a:gd name="connsiteY3" fmla="*/ 143023 h 231578"/>
                  <a:gd name="connsiteX4" fmla="*/ 30696 w 231578"/>
                  <a:gd name="connsiteY4" fmla="*/ 88555 h 23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78" h="231578">
                    <a:moveTo>
                      <a:pt x="30696" y="88555"/>
                    </a:moveTo>
                    <a:lnTo>
                      <a:pt x="200882" y="88555"/>
                    </a:lnTo>
                    <a:lnTo>
                      <a:pt x="200882" y="143023"/>
                    </a:lnTo>
                    <a:lnTo>
                      <a:pt x="30696" y="143023"/>
                    </a:lnTo>
                    <a:lnTo>
                      <a:pt x="30696" y="8855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0696" tIns="88555" rIns="30696" bIns="88555" numCol="1" spcCol="1270" anchor="ctr" anchorCtr="0">
                <a:noAutofit/>
              </a:bodyPr>
              <a:lstStyle/>
              <a:p>
                <a:pPr lvl="0" algn="ctr" defTabSz="222250">
                  <a:lnSpc>
                    <a:spcPct val="90000"/>
                  </a:lnSpc>
                  <a:spcBef>
                    <a:spcPct val="0"/>
                  </a:spcBef>
                  <a:spcAft>
                    <a:spcPct val="35000"/>
                  </a:spcAft>
                </a:pPr>
                <a:endParaRPr lang="en-GB" sz="500" kern="1200" dirty="0"/>
              </a:p>
            </p:txBody>
          </p:sp>
        </p:grpSp>
      </p:grpSp>
      <p:sp>
        <p:nvSpPr>
          <p:cNvPr id="32" name="Freeform 31"/>
          <p:cNvSpPr/>
          <p:nvPr/>
        </p:nvSpPr>
        <p:spPr>
          <a:xfrm>
            <a:off x="4758175" y="2080521"/>
            <a:ext cx="240618" cy="238972"/>
          </a:xfrm>
          <a:custGeom>
            <a:avLst/>
            <a:gdLst>
              <a:gd name="connsiteX0" fmla="*/ 30696 w 231578"/>
              <a:gd name="connsiteY0" fmla="*/ 88555 h 231578"/>
              <a:gd name="connsiteX1" fmla="*/ 200882 w 231578"/>
              <a:gd name="connsiteY1" fmla="*/ 88555 h 231578"/>
              <a:gd name="connsiteX2" fmla="*/ 200882 w 231578"/>
              <a:gd name="connsiteY2" fmla="*/ 143023 h 231578"/>
              <a:gd name="connsiteX3" fmla="*/ 30696 w 231578"/>
              <a:gd name="connsiteY3" fmla="*/ 143023 h 231578"/>
              <a:gd name="connsiteX4" fmla="*/ 30696 w 231578"/>
              <a:gd name="connsiteY4" fmla="*/ 88555 h 23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78" h="231578">
                <a:moveTo>
                  <a:pt x="30696" y="88555"/>
                </a:moveTo>
                <a:lnTo>
                  <a:pt x="200882" y="88555"/>
                </a:lnTo>
                <a:lnTo>
                  <a:pt x="200882" y="143023"/>
                </a:lnTo>
                <a:lnTo>
                  <a:pt x="30696" y="143023"/>
                </a:lnTo>
                <a:lnTo>
                  <a:pt x="30696" y="8855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0696" tIns="88555" rIns="30696" bIns="88555"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33" name="Freeform 32"/>
          <p:cNvSpPr/>
          <p:nvPr/>
        </p:nvSpPr>
        <p:spPr>
          <a:xfrm>
            <a:off x="4811756" y="3341795"/>
            <a:ext cx="240618" cy="238972"/>
          </a:xfrm>
          <a:custGeom>
            <a:avLst/>
            <a:gdLst>
              <a:gd name="connsiteX0" fmla="*/ 30696 w 231578"/>
              <a:gd name="connsiteY0" fmla="*/ 88555 h 231578"/>
              <a:gd name="connsiteX1" fmla="*/ 200882 w 231578"/>
              <a:gd name="connsiteY1" fmla="*/ 88555 h 231578"/>
              <a:gd name="connsiteX2" fmla="*/ 200882 w 231578"/>
              <a:gd name="connsiteY2" fmla="*/ 143023 h 231578"/>
              <a:gd name="connsiteX3" fmla="*/ 30696 w 231578"/>
              <a:gd name="connsiteY3" fmla="*/ 143023 h 231578"/>
              <a:gd name="connsiteX4" fmla="*/ 30696 w 231578"/>
              <a:gd name="connsiteY4" fmla="*/ 88555 h 23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78" h="231578">
                <a:moveTo>
                  <a:pt x="30696" y="88555"/>
                </a:moveTo>
                <a:lnTo>
                  <a:pt x="200882" y="88555"/>
                </a:lnTo>
                <a:lnTo>
                  <a:pt x="200882" y="143023"/>
                </a:lnTo>
                <a:lnTo>
                  <a:pt x="30696" y="143023"/>
                </a:lnTo>
                <a:lnTo>
                  <a:pt x="30696" y="8855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0696" tIns="88555" rIns="30696" bIns="88555"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35" name="Freeform 34"/>
          <p:cNvSpPr/>
          <p:nvPr/>
        </p:nvSpPr>
        <p:spPr>
          <a:xfrm>
            <a:off x="4811756" y="4694542"/>
            <a:ext cx="240618" cy="238972"/>
          </a:xfrm>
          <a:custGeom>
            <a:avLst/>
            <a:gdLst>
              <a:gd name="connsiteX0" fmla="*/ 30696 w 231578"/>
              <a:gd name="connsiteY0" fmla="*/ 88555 h 231578"/>
              <a:gd name="connsiteX1" fmla="*/ 200882 w 231578"/>
              <a:gd name="connsiteY1" fmla="*/ 88555 h 231578"/>
              <a:gd name="connsiteX2" fmla="*/ 200882 w 231578"/>
              <a:gd name="connsiteY2" fmla="*/ 143023 h 231578"/>
              <a:gd name="connsiteX3" fmla="*/ 30696 w 231578"/>
              <a:gd name="connsiteY3" fmla="*/ 143023 h 231578"/>
              <a:gd name="connsiteX4" fmla="*/ 30696 w 231578"/>
              <a:gd name="connsiteY4" fmla="*/ 88555 h 231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78" h="231578">
                <a:moveTo>
                  <a:pt x="30696" y="88555"/>
                </a:moveTo>
                <a:lnTo>
                  <a:pt x="200882" y="88555"/>
                </a:lnTo>
                <a:lnTo>
                  <a:pt x="200882" y="143023"/>
                </a:lnTo>
                <a:lnTo>
                  <a:pt x="30696" y="143023"/>
                </a:lnTo>
                <a:lnTo>
                  <a:pt x="30696" y="8855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0696" tIns="88555" rIns="30696" bIns="88555"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36" name="Freeform 35"/>
          <p:cNvSpPr/>
          <p:nvPr/>
        </p:nvSpPr>
        <p:spPr>
          <a:xfrm>
            <a:off x="7056606" y="2962500"/>
            <a:ext cx="1188420" cy="1108699"/>
          </a:xfrm>
          <a:custGeom>
            <a:avLst/>
            <a:gdLst>
              <a:gd name="connsiteX0" fmla="*/ 0 w 983391"/>
              <a:gd name="connsiteY0" fmla="*/ 497763 h 995525"/>
              <a:gd name="connsiteX1" fmla="*/ 491696 w 983391"/>
              <a:gd name="connsiteY1" fmla="*/ 0 h 995525"/>
              <a:gd name="connsiteX2" fmla="*/ 983392 w 983391"/>
              <a:gd name="connsiteY2" fmla="*/ 497763 h 995525"/>
              <a:gd name="connsiteX3" fmla="*/ 491696 w 983391"/>
              <a:gd name="connsiteY3" fmla="*/ 995526 h 995525"/>
              <a:gd name="connsiteX4" fmla="*/ 0 w 983391"/>
              <a:gd name="connsiteY4" fmla="*/ 497763 h 995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391" h="995525">
                <a:moveTo>
                  <a:pt x="0" y="497763"/>
                </a:moveTo>
                <a:cubicBezTo>
                  <a:pt x="0" y="222856"/>
                  <a:pt x="220140" y="0"/>
                  <a:pt x="491696" y="0"/>
                </a:cubicBezTo>
                <a:cubicBezTo>
                  <a:pt x="763252" y="0"/>
                  <a:pt x="983392" y="222856"/>
                  <a:pt x="983392" y="497763"/>
                </a:cubicBezTo>
                <a:cubicBezTo>
                  <a:pt x="983392" y="772670"/>
                  <a:pt x="763252" y="995526"/>
                  <a:pt x="491696" y="995526"/>
                </a:cubicBezTo>
                <a:cubicBezTo>
                  <a:pt x="220140" y="995526"/>
                  <a:pt x="0" y="772670"/>
                  <a:pt x="0" y="497763"/>
                </a:cubicBezTo>
                <a:close/>
              </a:path>
            </a:pathLst>
          </a:custGeom>
          <a:solidFill>
            <a:schemeClr val="tx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7984" tIns="159761" rIns="157984" bIns="159761" numCol="1" spcCol="1270" anchor="ctr" anchorCtr="0">
            <a:noAutofit/>
          </a:bodyPr>
          <a:lstStyle/>
          <a:p>
            <a:pPr lvl="0" algn="ctr" defTabSz="488950">
              <a:lnSpc>
                <a:spcPct val="90000"/>
              </a:lnSpc>
              <a:spcBef>
                <a:spcPct val="0"/>
              </a:spcBef>
              <a:spcAft>
                <a:spcPct val="35000"/>
              </a:spcAft>
            </a:pPr>
            <a:r>
              <a:rPr lang="en-GB" sz="1200" kern="1200" dirty="0" smtClean="0"/>
              <a:t> Repayment of deposit component </a:t>
            </a:r>
            <a:endParaRPr lang="en-GB" sz="1200" kern="1200" dirty="0"/>
          </a:p>
        </p:txBody>
      </p:sp>
      <p:sp>
        <p:nvSpPr>
          <p:cNvPr id="37" name="Footer Placeholder 1"/>
          <p:cNvSpPr txBox="1">
            <a:spLocks/>
          </p:cNvSpPr>
          <p:nvPr/>
        </p:nvSpPr>
        <p:spPr bwMode="gray">
          <a:xfrm>
            <a:off x="508039" y="6385690"/>
            <a:ext cx="6118225" cy="190500"/>
          </a:xfrm>
          <a:prstGeom prst="rect">
            <a:avLst/>
          </a:prstGeom>
          <a:noFill/>
          <a:ln>
            <a:noFill/>
          </a:ln>
          <a:effectLst/>
          <a:extLst/>
        </p:spPr>
        <p:txBody>
          <a:bodyPr vert="horz" wrap="square" lIns="0" tIns="0" rIns="0" bIns="0" numCol="1" anchor="t" anchorCtr="0" compatLnSpc="1">
            <a:prstTxWarp prst="textNoShape">
              <a:avLst/>
            </a:prstTxWarp>
          </a:bodyPr>
          <a:lstStyle>
            <a:defPPr>
              <a:defRPr lang="en-GB"/>
            </a:defPPr>
            <a:lvl1pPr algn="ctr" rtl="0" fontAlgn="base">
              <a:spcBef>
                <a:spcPct val="0"/>
              </a:spcBef>
              <a:spcAft>
                <a:spcPct val="0"/>
              </a:spcAft>
              <a:defRPr sz="1600" kern="1200">
                <a:solidFill>
                  <a:schemeClr val="bg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defRPr/>
            </a:pPr>
            <a:r>
              <a:rPr lang="en-GB" sz="700" dirty="0" smtClean="0">
                <a:solidFill>
                  <a:srgbClr val="5F6062"/>
                </a:solidFill>
              </a:rPr>
              <a:t>© IFRS Foundation.  30 Cannon Street  |  London EC4M 6XH  |  UK.  www.ifrs.org</a:t>
            </a:r>
            <a:endParaRPr lang="en-GB" sz="700" dirty="0">
              <a:solidFill>
                <a:srgbClr val="5F6062"/>
              </a:solidFill>
            </a:endParaRPr>
          </a:p>
        </p:txBody>
      </p:sp>
    </p:spTree>
    <p:extLst>
      <p:ext uri="{BB962C8B-B14F-4D97-AF65-F5344CB8AC3E}">
        <p14:creationId xmlns:p14="http://schemas.microsoft.com/office/powerpoint/2010/main" val="30496402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is revenue from insurance contracts? </a:t>
            </a:r>
            <a:r>
              <a:rPr lang="en-US" sz="2400" dirty="0"/>
              <a:t/>
            </a:r>
            <a:br>
              <a:rPr lang="en-US" sz="2400" dirty="0"/>
            </a:br>
            <a:r>
              <a:rPr lang="en-US" sz="2400" dirty="0"/>
              <a:t>Level premium term life </a:t>
            </a:r>
            <a:r>
              <a:rPr lang="en-US" sz="2400" dirty="0" smtClean="0"/>
              <a:t>contract</a:t>
            </a:r>
            <a:endParaRPr lang="en-US" sz="2400" dirty="0"/>
          </a:p>
        </p:txBody>
      </p:sp>
      <p:sp>
        <p:nvSpPr>
          <p:cNvPr id="3" name="Content Placeholder 2"/>
          <p:cNvSpPr>
            <a:spLocks noGrp="1"/>
          </p:cNvSpPr>
          <p:nvPr>
            <p:ph idx="1"/>
          </p:nvPr>
        </p:nvSpPr>
        <p:spPr>
          <a:xfrm>
            <a:off x="564093" y="4671378"/>
            <a:ext cx="8421355" cy="1561913"/>
          </a:xfrm>
        </p:spPr>
        <p:txBody>
          <a:bodyPr/>
          <a:lstStyle/>
          <a:p>
            <a:r>
              <a:rPr lang="en-US" sz="1400" dirty="0" smtClean="0"/>
              <a:t>Assumptions:</a:t>
            </a:r>
          </a:p>
          <a:p>
            <a:pPr lvl="1">
              <a:lnSpc>
                <a:spcPct val="100000"/>
              </a:lnSpc>
              <a:spcBef>
                <a:spcPts val="0"/>
              </a:spcBef>
              <a:spcAft>
                <a:spcPts val="0"/>
              </a:spcAft>
            </a:pPr>
            <a:r>
              <a:rPr lang="en-US" sz="1400" dirty="0" smtClean="0"/>
              <a:t>Portfolio of term life contracts issued to 40 year olds</a:t>
            </a:r>
          </a:p>
          <a:p>
            <a:pPr lvl="1">
              <a:lnSpc>
                <a:spcPct val="100000"/>
              </a:lnSpc>
              <a:spcBef>
                <a:spcPts val="0"/>
              </a:spcBef>
              <a:spcAft>
                <a:spcPts val="0"/>
              </a:spcAft>
            </a:pPr>
            <a:r>
              <a:rPr lang="en-US" sz="1400" dirty="0" smtClean="0"/>
              <a:t>Expected claims/benefits are 10,000; premiums are due 2,000 each 5 year period</a:t>
            </a:r>
          </a:p>
          <a:p>
            <a:pPr lvl="1">
              <a:lnSpc>
                <a:spcPct val="100000"/>
              </a:lnSpc>
              <a:spcBef>
                <a:spcPts val="0"/>
              </a:spcBef>
              <a:spcAft>
                <a:spcPts val="0"/>
              </a:spcAft>
            </a:pPr>
            <a:r>
              <a:rPr lang="en-US" sz="1400" dirty="0" smtClean="0"/>
              <a:t>Ignores premiums ‘allocated’ to the margins, payment of acquisition costs and payment of maintenance and benefits expense</a:t>
            </a:r>
          </a:p>
          <a:p>
            <a:pPr lvl="1">
              <a:lnSpc>
                <a:spcPct val="100000"/>
              </a:lnSpc>
              <a:spcBef>
                <a:spcPts val="0"/>
              </a:spcBef>
              <a:spcAft>
                <a:spcPts val="0"/>
              </a:spcAft>
            </a:pPr>
            <a:r>
              <a:rPr lang="en-US" sz="1400" dirty="0" smtClean="0"/>
              <a:t>Assumes no lapses, no discounting and no investment component</a:t>
            </a:r>
          </a:p>
          <a:p>
            <a:endParaRPr lang="en-US" sz="2000" dirty="0" smtClean="0"/>
          </a:p>
          <a:p>
            <a:endParaRPr lang="en-US" sz="2000" dirty="0"/>
          </a:p>
        </p:txBody>
      </p:sp>
      <p:sp>
        <p:nvSpPr>
          <p:cNvPr id="5" name="Slide Number Placeholder 4"/>
          <p:cNvSpPr>
            <a:spLocks noGrp="1"/>
          </p:cNvSpPr>
          <p:nvPr>
            <p:ph type="sldNum" sz="quarter" idx="4294967295"/>
          </p:nvPr>
        </p:nvSpPr>
        <p:spPr>
          <a:xfrm>
            <a:off x="8553451" y="711200"/>
            <a:ext cx="684213" cy="196850"/>
          </a:xfrm>
          <a:prstGeom prst="rect">
            <a:avLst/>
          </a:prstGeom>
        </p:spPr>
        <p:txBody>
          <a:bodyPr/>
          <a:lstStyle/>
          <a:p>
            <a:pPr>
              <a:defRPr/>
            </a:pPr>
            <a:fld id="{4009A372-A6D0-4DC1-9C80-8883C7B5D97D}" type="slidenum">
              <a:rPr lang="en-GB" smtClean="0"/>
              <a:pPr>
                <a:defRPr/>
              </a:pPr>
              <a:t>14</a:t>
            </a:fld>
            <a:endParaRPr lang="en-GB" dirty="0"/>
          </a:p>
        </p:txBody>
      </p:sp>
      <p:graphicFrame>
        <p:nvGraphicFramePr>
          <p:cNvPr id="6" name="Chart 5"/>
          <p:cNvGraphicFramePr/>
          <p:nvPr>
            <p:extLst>
              <p:ext uri="{D42A27DB-BD31-4B8C-83A1-F6EECF244321}">
                <p14:modId xmlns:p14="http://schemas.microsoft.com/office/powerpoint/2010/main" val="3989315885"/>
              </p:ext>
            </p:extLst>
          </p:nvPr>
        </p:nvGraphicFramePr>
        <p:xfrm>
          <a:off x="350489" y="1124744"/>
          <a:ext cx="9205023" cy="3312368"/>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1568623" y="2863388"/>
            <a:ext cx="6984776" cy="0"/>
          </a:xfrm>
          <a:prstGeom prst="line">
            <a:avLst/>
          </a:prstGeom>
          <a:ln w="28575">
            <a:solidFill>
              <a:srgbClr val="4F7033"/>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748943" y="2601778"/>
            <a:ext cx="1053494" cy="523220"/>
          </a:xfrm>
          <a:prstGeom prst="rect">
            <a:avLst/>
          </a:prstGeom>
          <a:solidFill>
            <a:srgbClr val="4F7033"/>
          </a:solidFill>
        </p:spPr>
        <p:txBody>
          <a:bodyPr wrap="none" rtlCol="0">
            <a:spAutoFit/>
          </a:bodyPr>
          <a:lstStyle/>
          <a:p>
            <a:pPr algn="ctr"/>
            <a:r>
              <a:rPr lang="en-GB" sz="1400" b="1" dirty="0" smtClean="0">
                <a:solidFill>
                  <a:schemeClr val="bg1"/>
                </a:solidFill>
              </a:rPr>
              <a:t>Premiums</a:t>
            </a:r>
          </a:p>
          <a:p>
            <a:pPr algn="ctr"/>
            <a:r>
              <a:rPr lang="en-GB" sz="1400" b="1" dirty="0" smtClean="0">
                <a:solidFill>
                  <a:schemeClr val="bg1"/>
                </a:solidFill>
              </a:rPr>
              <a:t>due</a:t>
            </a:r>
            <a:endParaRPr lang="en-GB" sz="1400" b="1" dirty="0">
              <a:solidFill>
                <a:schemeClr val="bg1"/>
              </a:solidFill>
            </a:endParaRPr>
          </a:p>
        </p:txBody>
      </p:sp>
      <p:sp>
        <p:nvSpPr>
          <p:cNvPr id="9" name="TextBox 8"/>
          <p:cNvSpPr txBox="1"/>
          <p:nvPr/>
        </p:nvSpPr>
        <p:spPr>
          <a:xfrm>
            <a:off x="8112479" y="1324084"/>
            <a:ext cx="1689957" cy="523220"/>
          </a:xfrm>
          <a:prstGeom prst="rect">
            <a:avLst/>
          </a:prstGeom>
          <a:solidFill>
            <a:schemeClr val="bg2"/>
          </a:solidFill>
        </p:spPr>
        <p:txBody>
          <a:bodyPr wrap="square" rtlCol="0">
            <a:spAutoFit/>
          </a:bodyPr>
          <a:lstStyle/>
          <a:p>
            <a:pPr algn="ctr"/>
            <a:r>
              <a:rPr lang="en-GB" sz="1400" b="1" dirty="0" smtClean="0">
                <a:solidFill>
                  <a:schemeClr val="bg1"/>
                </a:solidFill>
              </a:rPr>
              <a:t>Insurance contract revenue</a:t>
            </a:r>
            <a:endParaRPr lang="en-GB" sz="1400" b="1" dirty="0">
              <a:solidFill>
                <a:schemeClr val="bg1"/>
              </a:solidFill>
            </a:endParaRPr>
          </a:p>
        </p:txBody>
      </p:sp>
      <p:cxnSp>
        <p:nvCxnSpPr>
          <p:cNvPr id="11" name="Straight Arrow Connector 10"/>
          <p:cNvCxnSpPr/>
          <p:nvPr/>
        </p:nvCxnSpPr>
        <p:spPr>
          <a:xfrm flipH="1">
            <a:off x="2504728" y="2587052"/>
            <a:ext cx="360040" cy="6979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37653" y="1940721"/>
            <a:ext cx="1846980" cy="523220"/>
          </a:xfrm>
          <a:prstGeom prst="rect">
            <a:avLst/>
          </a:prstGeom>
          <a:solidFill>
            <a:schemeClr val="tx1"/>
          </a:solidFill>
        </p:spPr>
        <p:txBody>
          <a:bodyPr wrap="none" rtlCol="0">
            <a:spAutoFit/>
          </a:bodyPr>
          <a:lstStyle/>
          <a:p>
            <a:r>
              <a:rPr lang="en-GB" sz="1400" dirty="0" smtClean="0">
                <a:solidFill>
                  <a:schemeClr val="bg1"/>
                </a:solidFill>
              </a:rPr>
              <a:t>Policyholder prepays</a:t>
            </a:r>
            <a:br>
              <a:rPr lang="en-GB" sz="1400" dirty="0" smtClean="0">
                <a:solidFill>
                  <a:schemeClr val="bg1"/>
                </a:solidFill>
              </a:rPr>
            </a:br>
            <a:r>
              <a:rPr lang="en-GB" sz="1400" dirty="0" smtClean="0">
                <a:solidFill>
                  <a:schemeClr val="bg1"/>
                </a:solidFill>
              </a:rPr>
              <a:t>for future coverage</a:t>
            </a:r>
            <a:endParaRPr lang="en-GB" sz="1400" dirty="0">
              <a:solidFill>
                <a:schemeClr val="bg1"/>
              </a:solidFill>
            </a:endParaRPr>
          </a:p>
        </p:txBody>
      </p:sp>
      <p:cxnSp>
        <p:nvCxnSpPr>
          <p:cNvPr id="17" name="Straight Arrow Connector 16"/>
          <p:cNvCxnSpPr/>
          <p:nvPr/>
        </p:nvCxnSpPr>
        <p:spPr>
          <a:xfrm flipV="1">
            <a:off x="7660119" y="2231088"/>
            <a:ext cx="409467" cy="8146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81010" y="3124998"/>
            <a:ext cx="2045753" cy="738664"/>
          </a:xfrm>
          <a:prstGeom prst="rect">
            <a:avLst/>
          </a:prstGeom>
          <a:solidFill>
            <a:schemeClr val="tx1"/>
          </a:solidFill>
        </p:spPr>
        <p:txBody>
          <a:bodyPr wrap="none" rtlCol="0">
            <a:spAutoFit/>
          </a:bodyPr>
          <a:lstStyle/>
          <a:p>
            <a:r>
              <a:rPr lang="en-GB" sz="1400" dirty="0" smtClean="0">
                <a:solidFill>
                  <a:schemeClr val="bg1"/>
                </a:solidFill>
              </a:rPr>
              <a:t>Policyholder underpays</a:t>
            </a:r>
            <a:br>
              <a:rPr lang="en-GB" sz="1400" dirty="0" smtClean="0">
                <a:solidFill>
                  <a:schemeClr val="bg1"/>
                </a:solidFill>
              </a:rPr>
            </a:br>
            <a:r>
              <a:rPr lang="en-GB" sz="1400" dirty="0" smtClean="0">
                <a:solidFill>
                  <a:schemeClr val="bg1"/>
                </a:solidFill>
              </a:rPr>
              <a:t>because of previous </a:t>
            </a:r>
          </a:p>
          <a:p>
            <a:r>
              <a:rPr lang="en-GB" sz="1400" dirty="0" smtClean="0">
                <a:solidFill>
                  <a:schemeClr val="bg1"/>
                </a:solidFill>
              </a:rPr>
              <a:t>prepayment</a:t>
            </a:r>
            <a:endParaRPr lang="en-GB" sz="1400" dirty="0">
              <a:solidFill>
                <a:schemeClr val="bg1"/>
              </a:solidFill>
            </a:endParaRPr>
          </a:p>
        </p:txBody>
      </p:sp>
      <p:sp>
        <p:nvSpPr>
          <p:cNvPr id="20" name="TextBox 19"/>
          <p:cNvSpPr txBox="1"/>
          <p:nvPr/>
        </p:nvSpPr>
        <p:spPr>
          <a:xfrm>
            <a:off x="4207252" y="4363601"/>
            <a:ext cx="1707519" cy="307777"/>
          </a:xfrm>
          <a:prstGeom prst="rect">
            <a:avLst/>
          </a:prstGeom>
          <a:noFill/>
        </p:spPr>
        <p:txBody>
          <a:bodyPr wrap="none" rtlCol="0">
            <a:spAutoFit/>
          </a:bodyPr>
          <a:lstStyle/>
          <a:p>
            <a:r>
              <a:rPr lang="en-GB" sz="1400" dirty="0" smtClean="0"/>
              <a:t>Age of policyholder</a:t>
            </a:r>
            <a:endParaRPr lang="en-GB" sz="1400" dirty="0"/>
          </a:p>
        </p:txBody>
      </p:sp>
      <p:sp>
        <p:nvSpPr>
          <p:cNvPr id="21" name="TextBox 20"/>
          <p:cNvSpPr txBox="1"/>
          <p:nvPr/>
        </p:nvSpPr>
        <p:spPr>
          <a:xfrm>
            <a:off x="128464" y="2430762"/>
            <a:ext cx="400110" cy="898644"/>
          </a:xfrm>
          <a:prstGeom prst="rect">
            <a:avLst/>
          </a:prstGeom>
          <a:noFill/>
        </p:spPr>
        <p:txBody>
          <a:bodyPr vert="vert270" wrap="none" rtlCol="0">
            <a:spAutoFit/>
          </a:bodyPr>
          <a:lstStyle/>
          <a:p>
            <a:r>
              <a:rPr lang="en-GB" sz="1400" dirty="0" smtClean="0"/>
              <a:t>Premiums</a:t>
            </a:r>
            <a:endParaRPr lang="en-GB" sz="1400" dirty="0"/>
          </a:p>
        </p:txBody>
      </p:sp>
      <p:sp>
        <p:nvSpPr>
          <p:cNvPr id="15" name="TextBox 1"/>
          <p:cNvSpPr txBox="1"/>
          <p:nvPr/>
        </p:nvSpPr>
        <p:spPr>
          <a:xfrm>
            <a:off x="1494832" y="1199239"/>
            <a:ext cx="648141" cy="288044"/>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b="1" dirty="0" smtClean="0">
                <a:solidFill>
                  <a:srgbClr val="CE7019"/>
                </a:solidFill>
              </a:rPr>
              <a:t>10,000</a:t>
            </a:r>
            <a:endParaRPr lang="en-GB" sz="1100" b="1" dirty="0">
              <a:solidFill>
                <a:srgbClr val="CE7019"/>
              </a:solidFill>
            </a:endParaRPr>
          </a:p>
        </p:txBody>
      </p:sp>
      <p:cxnSp>
        <p:nvCxnSpPr>
          <p:cNvPr id="16" name="Straight Connector 15"/>
          <p:cNvCxnSpPr/>
          <p:nvPr/>
        </p:nvCxnSpPr>
        <p:spPr>
          <a:xfrm flipV="1">
            <a:off x="1784648" y="1775293"/>
            <a:ext cx="288053" cy="72011"/>
          </a:xfrm>
          <a:prstGeom prst="line">
            <a:avLst/>
          </a:prstGeom>
          <a:ln w="28575">
            <a:solidFill>
              <a:srgbClr val="CE7019"/>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568632" y="1703282"/>
            <a:ext cx="504069" cy="72011"/>
          </a:xfrm>
          <a:prstGeom prst="line">
            <a:avLst/>
          </a:prstGeom>
          <a:ln w="28575">
            <a:solidFill>
              <a:srgbClr val="CE7019"/>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568632" y="1631271"/>
            <a:ext cx="216016" cy="72011"/>
          </a:xfrm>
          <a:prstGeom prst="line">
            <a:avLst/>
          </a:prstGeom>
          <a:ln w="28575">
            <a:solidFill>
              <a:srgbClr val="CE7019"/>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784648" y="1415272"/>
            <a:ext cx="0" cy="215999"/>
          </a:xfrm>
          <a:prstGeom prst="line">
            <a:avLst/>
          </a:prstGeom>
          <a:ln w="28575">
            <a:solidFill>
              <a:srgbClr val="CE7019"/>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84648" y="1828854"/>
            <a:ext cx="0" cy="2376260"/>
          </a:xfrm>
          <a:prstGeom prst="line">
            <a:avLst/>
          </a:prstGeom>
          <a:ln w="28575">
            <a:solidFill>
              <a:srgbClr val="CE7019"/>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95855" y="1081651"/>
            <a:ext cx="1053494" cy="523220"/>
          </a:xfrm>
          <a:prstGeom prst="rect">
            <a:avLst/>
          </a:prstGeom>
          <a:solidFill>
            <a:srgbClr val="CE7019"/>
          </a:solid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smtClean="0">
                <a:solidFill>
                  <a:schemeClr val="bg1"/>
                </a:solidFill>
              </a:rPr>
              <a:t>Premiums</a:t>
            </a:r>
          </a:p>
          <a:p>
            <a:pPr algn="ctr"/>
            <a:r>
              <a:rPr lang="en-GB" sz="1400" b="1" dirty="0" smtClean="0">
                <a:solidFill>
                  <a:schemeClr val="bg1"/>
                </a:solidFill>
              </a:rPr>
              <a:t>written</a:t>
            </a:r>
            <a:endParaRPr lang="en-GB" sz="1400" b="1" dirty="0">
              <a:solidFill>
                <a:schemeClr val="bg1"/>
              </a:solidFill>
            </a:endParaRPr>
          </a:p>
        </p:txBody>
      </p:sp>
    </p:spTree>
    <p:extLst>
      <p:ext uri="{BB962C8B-B14F-4D97-AF65-F5344CB8AC3E}">
        <p14:creationId xmlns:p14="http://schemas.microsoft.com/office/powerpoint/2010/main" val="126978576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p:cNvGraphicFramePr>
          <p:nvPr>
            <p:extLst>
              <p:ext uri="{D42A27DB-BD31-4B8C-83A1-F6EECF244321}">
                <p14:modId xmlns:p14="http://schemas.microsoft.com/office/powerpoint/2010/main" val="650927802"/>
              </p:ext>
            </p:extLst>
          </p:nvPr>
        </p:nvGraphicFramePr>
        <p:xfrm>
          <a:off x="992560" y="1903107"/>
          <a:ext cx="8280920" cy="3194892"/>
        </p:xfrm>
        <a:graphic>
          <a:graphicData uri="http://schemas.openxmlformats.org/drawingml/2006/chart">
            <c:chart xmlns:c="http://schemas.openxmlformats.org/drawingml/2006/chart" xmlns:r="http://schemas.openxmlformats.org/officeDocument/2006/relationships" r:id="rId3"/>
          </a:graphicData>
        </a:graphic>
      </p:graphicFrame>
      <p:sp>
        <p:nvSpPr>
          <p:cNvPr id="19458" name="Rectangle 2"/>
          <p:cNvSpPr>
            <a:spLocks noGrp="1" noChangeArrowheads="1"/>
          </p:cNvSpPr>
          <p:nvPr>
            <p:ph type="title"/>
          </p:nvPr>
        </p:nvSpPr>
        <p:spPr/>
        <p:txBody>
          <a:bodyPr/>
          <a:lstStyle/>
          <a:p>
            <a:r>
              <a:rPr lang="en-US" sz="2400" dirty="0"/>
              <a:t>What is revenue from insurance contracts? </a:t>
            </a:r>
            <a:br>
              <a:rPr lang="en-US" sz="2400" dirty="0"/>
            </a:br>
            <a:r>
              <a:rPr lang="en-US" sz="2400" dirty="0"/>
              <a:t>Level premium term life </a:t>
            </a:r>
            <a:r>
              <a:rPr lang="en-US" sz="2400" dirty="0" smtClean="0"/>
              <a:t>contract with deposit</a:t>
            </a:r>
            <a:endParaRPr lang="en-GB" sz="2400" dirty="0" smtClean="0"/>
          </a:p>
        </p:txBody>
      </p:sp>
      <p:sp>
        <p:nvSpPr>
          <p:cNvPr id="19461" name="Slide Number Placeholder 1"/>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E6F8E0F-A56E-483A-A149-06917F3A238B}" type="slidenum">
              <a:rPr lang="en-GB" smtClean="0">
                <a:solidFill>
                  <a:schemeClr val="bg1"/>
                </a:solidFill>
              </a:rPr>
              <a:pPr/>
              <a:t>15</a:t>
            </a:fld>
            <a:endParaRPr lang="en-GB" dirty="0" smtClean="0">
              <a:solidFill>
                <a:schemeClr val="bg1"/>
              </a:solidFill>
            </a:endParaRPr>
          </a:p>
        </p:txBody>
      </p:sp>
      <p:sp>
        <p:nvSpPr>
          <p:cNvPr id="11" name="Footer Placeholder 1"/>
          <p:cNvSpPr>
            <a:spLocks noGrp="1"/>
          </p:cNvSpPr>
          <p:nvPr>
            <p:ph type="ftr" sz="quarter" idx="11"/>
          </p:nvPr>
        </p:nvSpPr>
        <p:spPr>
          <a:xfrm>
            <a:off x="704528" y="6453336"/>
            <a:ext cx="6118225" cy="190500"/>
          </a:xfrm>
        </p:spPr>
        <p:txBody>
          <a:bodyPr/>
          <a:lstStyle/>
          <a:p>
            <a:pPr algn="l">
              <a:defRPr/>
            </a:pPr>
            <a:r>
              <a:rPr lang="en-GB" sz="700" dirty="0" smtClean="0">
                <a:solidFill>
                  <a:schemeClr val="tx1"/>
                </a:solidFill>
              </a:rPr>
              <a:t>© 2013 IFRS Foundation.  30 Cannon Street  |  London EC4M 6XH  |  UK.  www.ifrs.org</a:t>
            </a:r>
            <a:endParaRPr lang="en-GB" sz="700" dirty="0">
              <a:solidFill>
                <a:schemeClr val="tx1"/>
              </a:solidFill>
            </a:endParaRPr>
          </a:p>
        </p:txBody>
      </p:sp>
      <p:sp>
        <p:nvSpPr>
          <p:cNvPr id="3" name="TextBox 2"/>
          <p:cNvSpPr txBox="1"/>
          <p:nvPr/>
        </p:nvSpPr>
        <p:spPr>
          <a:xfrm>
            <a:off x="371646" y="5013176"/>
            <a:ext cx="9073008" cy="1200329"/>
          </a:xfrm>
          <a:prstGeom prst="rect">
            <a:avLst/>
          </a:prstGeom>
          <a:noFill/>
        </p:spPr>
        <p:txBody>
          <a:bodyPr wrap="square" rtlCol="0">
            <a:spAutoFit/>
          </a:bodyPr>
          <a:lstStyle/>
          <a:p>
            <a:r>
              <a:rPr lang="en-US" sz="1400" dirty="0"/>
              <a:t>Assumptions:</a:t>
            </a:r>
          </a:p>
          <a:p>
            <a:pPr marL="742950" lvl="1" indent="-285750">
              <a:lnSpc>
                <a:spcPct val="100000"/>
              </a:lnSpc>
              <a:spcBef>
                <a:spcPts val="0"/>
              </a:spcBef>
              <a:spcAft>
                <a:spcPts val="0"/>
              </a:spcAft>
              <a:buFont typeface="Arial" pitchFamily="34" charset="0"/>
              <a:buChar char="−"/>
            </a:pPr>
            <a:r>
              <a:rPr lang="en-US" sz="1400" dirty="0"/>
              <a:t>Portfolio of </a:t>
            </a:r>
            <a:r>
              <a:rPr lang="en-US" sz="1400" dirty="0" smtClean="0"/>
              <a:t>life contracts </a:t>
            </a:r>
            <a:r>
              <a:rPr lang="en-US" sz="1400" dirty="0"/>
              <a:t>issued to 40 year </a:t>
            </a:r>
            <a:r>
              <a:rPr lang="en-US" sz="1400" dirty="0" smtClean="0"/>
              <a:t>olds for 25 years, annual premiums total 4,000</a:t>
            </a:r>
          </a:p>
          <a:p>
            <a:pPr marL="742950" lvl="1" indent="-285750">
              <a:lnSpc>
                <a:spcPct val="100000"/>
              </a:lnSpc>
              <a:spcBef>
                <a:spcPts val="0"/>
              </a:spcBef>
              <a:spcAft>
                <a:spcPts val="0"/>
              </a:spcAft>
              <a:buFont typeface="Arial" pitchFamily="34" charset="0"/>
              <a:buChar char="−"/>
            </a:pPr>
            <a:r>
              <a:rPr lang="en-US" sz="1400" dirty="0" smtClean="0"/>
              <a:t>CU 100 on death or maturity</a:t>
            </a:r>
          </a:p>
          <a:p>
            <a:pPr marL="742950" lvl="1" indent="-285750">
              <a:lnSpc>
                <a:spcPct val="100000"/>
              </a:lnSpc>
              <a:spcBef>
                <a:spcPts val="0"/>
              </a:spcBef>
              <a:spcAft>
                <a:spcPts val="0"/>
              </a:spcAft>
              <a:buFont typeface="Arial" pitchFamily="34" charset="0"/>
              <a:buChar char="−"/>
            </a:pPr>
            <a:r>
              <a:rPr lang="en-US" sz="1400" dirty="0" smtClean="0"/>
              <a:t>Deposit (ie cash surrender values) grows in value over time up to maturity value of CU100</a:t>
            </a:r>
          </a:p>
          <a:p>
            <a:pPr marL="742950" lvl="1" indent="-285750">
              <a:lnSpc>
                <a:spcPct val="100000"/>
              </a:lnSpc>
              <a:spcBef>
                <a:spcPts val="0"/>
              </a:spcBef>
              <a:spcAft>
                <a:spcPts val="0"/>
              </a:spcAft>
              <a:buFont typeface="Arial" pitchFamily="34" charset="0"/>
              <a:buChar char="−"/>
            </a:pPr>
            <a:r>
              <a:rPr lang="en-US" sz="1400" dirty="0"/>
              <a:t>Assumes no lapses and  no discounting </a:t>
            </a:r>
          </a:p>
        </p:txBody>
      </p:sp>
      <p:sp>
        <p:nvSpPr>
          <p:cNvPr id="13" name="TextBox 12"/>
          <p:cNvSpPr txBox="1"/>
          <p:nvPr/>
        </p:nvSpPr>
        <p:spPr>
          <a:xfrm>
            <a:off x="7200191" y="1586331"/>
            <a:ext cx="2331414" cy="523220"/>
          </a:xfrm>
          <a:prstGeom prst="rect">
            <a:avLst/>
          </a:prstGeom>
          <a:solidFill>
            <a:srgbClr val="4F7033"/>
          </a:solidFill>
        </p:spPr>
        <p:txBody>
          <a:bodyPr wrap="square" rtlCol="0">
            <a:spAutoFit/>
          </a:bodyPr>
          <a:lstStyle/>
          <a:p>
            <a:pPr algn="ctr"/>
            <a:r>
              <a:rPr lang="en-GB" sz="1400" b="1" dirty="0" smtClean="0">
                <a:solidFill>
                  <a:schemeClr val="bg1"/>
                </a:solidFill>
              </a:rPr>
              <a:t>Premiums Due</a:t>
            </a:r>
          </a:p>
          <a:p>
            <a:pPr algn="ctr"/>
            <a:r>
              <a:rPr lang="en-GB" sz="1400" b="1" dirty="0" smtClean="0">
                <a:solidFill>
                  <a:schemeClr val="bg1"/>
                </a:solidFill>
              </a:rPr>
              <a:t>(inc deposits)</a:t>
            </a:r>
            <a:endParaRPr lang="en-GB" sz="1400" b="1" dirty="0">
              <a:solidFill>
                <a:schemeClr val="bg1"/>
              </a:solidFill>
            </a:endParaRPr>
          </a:p>
        </p:txBody>
      </p:sp>
      <p:sp>
        <p:nvSpPr>
          <p:cNvPr id="14" name="TextBox 13"/>
          <p:cNvSpPr txBox="1"/>
          <p:nvPr/>
        </p:nvSpPr>
        <p:spPr>
          <a:xfrm>
            <a:off x="7719276" y="2947742"/>
            <a:ext cx="1842301" cy="738664"/>
          </a:xfrm>
          <a:prstGeom prst="rect">
            <a:avLst/>
          </a:prstGeom>
          <a:solidFill>
            <a:schemeClr val="bg2"/>
          </a:solidFill>
        </p:spPr>
        <p:txBody>
          <a:bodyPr wrap="square" rtlCol="0">
            <a:spAutoFit/>
          </a:bodyPr>
          <a:lstStyle/>
          <a:p>
            <a:pPr algn="ctr"/>
            <a:r>
              <a:rPr lang="en-GB" sz="1400" b="1" dirty="0" smtClean="0">
                <a:solidFill>
                  <a:schemeClr val="bg1"/>
                </a:solidFill>
              </a:rPr>
              <a:t>Insurance contract revenue</a:t>
            </a:r>
          </a:p>
          <a:p>
            <a:pPr algn="ctr"/>
            <a:r>
              <a:rPr lang="en-GB" sz="1400" b="1" dirty="0" smtClean="0">
                <a:solidFill>
                  <a:schemeClr val="bg1"/>
                </a:solidFill>
              </a:rPr>
              <a:t>(without deposits)</a:t>
            </a:r>
            <a:endParaRPr lang="en-GB" sz="1400" b="1" dirty="0">
              <a:solidFill>
                <a:schemeClr val="bg1"/>
              </a:solidFill>
            </a:endParaRPr>
          </a:p>
        </p:txBody>
      </p:sp>
      <p:sp>
        <p:nvSpPr>
          <p:cNvPr id="15" name="TextBox 1"/>
          <p:cNvSpPr txBox="1"/>
          <p:nvPr/>
        </p:nvSpPr>
        <p:spPr>
          <a:xfrm>
            <a:off x="1198447" y="1145710"/>
            <a:ext cx="944526" cy="288044"/>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dirty="0" smtClean="0">
                <a:solidFill>
                  <a:srgbClr val="CE7019"/>
                </a:solidFill>
              </a:rPr>
              <a:t>100,000</a:t>
            </a:r>
            <a:endParaRPr lang="en-GB" sz="1100" b="1" dirty="0">
              <a:solidFill>
                <a:srgbClr val="CE7019"/>
              </a:solidFill>
            </a:endParaRPr>
          </a:p>
        </p:txBody>
      </p:sp>
      <p:cxnSp>
        <p:nvCxnSpPr>
          <p:cNvPr id="16" name="Straight Connector 15"/>
          <p:cNvCxnSpPr/>
          <p:nvPr/>
        </p:nvCxnSpPr>
        <p:spPr>
          <a:xfrm>
            <a:off x="1670710" y="2182153"/>
            <a:ext cx="0" cy="2542991"/>
          </a:xfrm>
          <a:prstGeom prst="line">
            <a:avLst/>
          </a:prstGeom>
          <a:ln w="28575">
            <a:solidFill>
              <a:srgbClr val="CE7019"/>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95854" y="1351277"/>
            <a:ext cx="1893050" cy="523220"/>
          </a:xfrm>
          <a:prstGeom prst="rect">
            <a:avLst/>
          </a:prstGeom>
          <a:solidFill>
            <a:srgbClr val="CE7019"/>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smtClean="0">
                <a:solidFill>
                  <a:schemeClr val="bg1"/>
                </a:solidFill>
              </a:rPr>
              <a:t>Premiums Written </a:t>
            </a:r>
            <a:br>
              <a:rPr lang="en-GB" sz="1400" b="1" dirty="0" smtClean="0">
                <a:solidFill>
                  <a:schemeClr val="bg1"/>
                </a:solidFill>
              </a:rPr>
            </a:br>
            <a:r>
              <a:rPr lang="en-GB" sz="1400" b="1" dirty="0" smtClean="0">
                <a:solidFill>
                  <a:schemeClr val="bg1"/>
                </a:solidFill>
              </a:rPr>
              <a:t>(inc deposits)</a:t>
            </a:r>
            <a:endParaRPr lang="en-GB" sz="1400" b="1" dirty="0">
              <a:solidFill>
                <a:schemeClr val="bg1"/>
              </a:solidFill>
            </a:endParaRPr>
          </a:p>
        </p:txBody>
      </p:sp>
      <p:cxnSp>
        <p:nvCxnSpPr>
          <p:cNvPr id="20" name="Straight Arrow Connector 19"/>
          <p:cNvCxnSpPr/>
          <p:nvPr/>
        </p:nvCxnSpPr>
        <p:spPr>
          <a:xfrm flipV="1">
            <a:off x="3010978" y="3686406"/>
            <a:ext cx="102367" cy="4371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10818" y="4123524"/>
            <a:ext cx="2006078" cy="307777"/>
          </a:xfrm>
          <a:prstGeom prst="rect">
            <a:avLst/>
          </a:prstGeom>
          <a:solidFill>
            <a:schemeClr val="tx1"/>
          </a:solidFill>
        </p:spPr>
        <p:txBody>
          <a:bodyPr wrap="square" rtlCol="0">
            <a:spAutoFit/>
          </a:bodyPr>
          <a:lstStyle/>
          <a:p>
            <a:r>
              <a:rPr lang="en-GB" sz="1400" dirty="0" smtClean="0">
                <a:solidFill>
                  <a:schemeClr val="bg1"/>
                </a:solidFill>
              </a:rPr>
              <a:t>More policyholders die</a:t>
            </a:r>
          </a:p>
        </p:txBody>
      </p:sp>
      <p:cxnSp>
        <p:nvCxnSpPr>
          <p:cNvPr id="22" name="Straight Arrow Connector 21"/>
          <p:cNvCxnSpPr/>
          <p:nvPr/>
        </p:nvCxnSpPr>
        <p:spPr>
          <a:xfrm flipV="1">
            <a:off x="5843669" y="3497639"/>
            <a:ext cx="409467" cy="8146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568633" y="1921737"/>
            <a:ext cx="442185" cy="176743"/>
          </a:xfrm>
          <a:prstGeom prst="line">
            <a:avLst/>
          </a:prstGeom>
          <a:ln w="28575">
            <a:solidFill>
              <a:srgbClr val="CE7019"/>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613023" y="1867101"/>
            <a:ext cx="216016" cy="72011"/>
          </a:xfrm>
          <a:prstGeom prst="line">
            <a:avLst/>
          </a:prstGeom>
          <a:ln w="28575">
            <a:solidFill>
              <a:srgbClr val="CE7019"/>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784648" y="1612887"/>
            <a:ext cx="10154" cy="252022"/>
          </a:xfrm>
          <a:prstGeom prst="line">
            <a:avLst/>
          </a:prstGeom>
          <a:ln w="28575">
            <a:solidFill>
              <a:srgbClr val="CE7019"/>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794802" y="2110142"/>
            <a:ext cx="216016" cy="72011"/>
          </a:xfrm>
          <a:prstGeom prst="line">
            <a:avLst/>
          </a:prstGeom>
          <a:ln w="28575">
            <a:solidFill>
              <a:srgbClr val="CE7019"/>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075438" y="3890070"/>
            <a:ext cx="1945931" cy="738664"/>
          </a:xfrm>
          <a:prstGeom prst="rect">
            <a:avLst/>
          </a:prstGeom>
          <a:solidFill>
            <a:schemeClr val="tx1"/>
          </a:solidFill>
        </p:spPr>
        <p:txBody>
          <a:bodyPr wrap="square" rtlCol="0">
            <a:spAutoFit/>
          </a:bodyPr>
          <a:lstStyle/>
          <a:p>
            <a:r>
              <a:rPr lang="en-GB" sz="1400" dirty="0" smtClean="0">
                <a:solidFill>
                  <a:schemeClr val="bg1"/>
                </a:solidFill>
              </a:rPr>
              <a:t>Claims are funded by the accumulated deposit (CSV) </a:t>
            </a:r>
          </a:p>
        </p:txBody>
      </p:sp>
    </p:spTree>
    <p:extLst>
      <p:ext uri="{BB962C8B-B14F-4D97-AF65-F5344CB8AC3E}">
        <p14:creationId xmlns:p14="http://schemas.microsoft.com/office/powerpoint/2010/main" val="2080060024"/>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28" y="188640"/>
            <a:ext cx="7337425" cy="792162"/>
          </a:xfrm>
        </p:spPr>
        <p:txBody>
          <a:bodyPr/>
          <a:lstStyle/>
          <a:p>
            <a:r>
              <a:rPr lang="en-GB" sz="2400" dirty="0" smtClean="0"/>
              <a:t>Issue: Determining interest expense</a:t>
            </a:r>
            <a:endParaRPr lang="en-GB" sz="2400" dirty="0"/>
          </a:p>
        </p:txBody>
      </p:sp>
      <p:sp>
        <p:nvSpPr>
          <p:cNvPr id="4" name="Footer Placeholder 3"/>
          <p:cNvSpPr>
            <a:spLocks noGrp="1"/>
          </p:cNvSpPr>
          <p:nvPr>
            <p:ph type="ftr" sz="quarter" idx="10"/>
          </p:nvPr>
        </p:nvSpPr>
        <p:spPr>
          <a:xfrm>
            <a:off x="632520" y="6381328"/>
            <a:ext cx="6118225" cy="190500"/>
          </a:xfrm>
        </p:spPr>
        <p:txBody>
          <a:bodyPr/>
          <a:lstStyle/>
          <a:p>
            <a:pPr>
              <a:defRPr/>
            </a:pPr>
            <a:r>
              <a:rPr lang="en-GB" dirty="0" smtClean="0">
                <a:solidFill>
                  <a:srgbClr val="5F6062"/>
                </a:solidFill>
              </a:rPr>
              <a:t>© IFRS Foundation.  30 Cannon Street  |  London EC4M 6XH  |  UK.  www.ifrs.org</a:t>
            </a:r>
            <a:endParaRPr lang="en-GB" dirty="0">
              <a:solidFill>
                <a:srgbClr val="5F6062"/>
              </a:solidFill>
            </a:endParaRPr>
          </a:p>
        </p:txBody>
      </p:sp>
      <p:sp>
        <p:nvSpPr>
          <p:cNvPr id="5" name="Slide Number Placeholder 4"/>
          <p:cNvSpPr>
            <a:spLocks noGrp="1"/>
          </p:cNvSpPr>
          <p:nvPr>
            <p:ph type="sldNum" sz="quarter" idx="11"/>
          </p:nvPr>
        </p:nvSpPr>
        <p:spPr/>
        <p:txBody>
          <a:bodyPr/>
          <a:lstStyle/>
          <a:p>
            <a:fld id="{EDA62B69-D284-4E23-9676-1FE14B90795F}" type="slidenum">
              <a:rPr lang="en-GB" smtClean="0">
                <a:solidFill>
                  <a:srgbClr val="FFFFFF"/>
                </a:solidFill>
              </a:rPr>
              <a:pPr/>
              <a:t>16</a:t>
            </a:fld>
            <a:endParaRPr lang="en-GB" dirty="0">
              <a:solidFill>
                <a:srgbClr val="FFFFFF"/>
              </a:solidFill>
            </a:endParaRPr>
          </a:p>
        </p:txBody>
      </p:sp>
      <p:sp>
        <p:nvSpPr>
          <p:cNvPr id="6" name="Content Placeholder 5"/>
          <p:cNvSpPr txBox="1">
            <a:spLocks noGrp="1"/>
          </p:cNvSpPr>
          <p:nvPr>
            <p:ph idx="4294967295"/>
          </p:nvPr>
        </p:nvSpPr>
        <p:spPr>
          <a:xfrm>
            <a:off x="632520" y="1412776"/>
            <a:ext cx="8208962" cy="1107996"/>
          </a:xfrm>
          <a:prstGeom prst="rect">
            <a:avLst/>
          </a:prstGeom>
          <a:solidFill>
            <a:srgbClr val="4F7033"/>
          </a:solidFill>
        </p:spPr>
        <p:txBody>
          <a:bodyPr wrap="square" rtlCol="0">
            <a:spAutoFit/>
          </a:bodyPr>
          <a:lstStyle/>
          <a:p>
            <a:pPr marL="0" indent="0">
              <a:buNone/>
            </a:pPr>
            <a:r>
              <a:rPr lang="en-GB" sz="2400" dirty="0" smtClean="0">
                <a:solidFill>
                  <a:schemeClr val="bg1"/>
                </a:solidFill>
              </a:rPr>
              <a:t>Should companies be required to separate the results from underwriting and investment activities from the effects of the changes in discount rates?  </a:t>
            </a:r>
            <a:endParaRPr lang="en-GB" sz="2400" dirty="0">
              <a:solidFill>
                <a:schemeClr val="bg1"/>
              </a:solidFill>
            </a:endParaRPr>
          </a:p>
        </p:txBody>
      </p:sp>
    </p:spTree>
    <p:extLst>
      <p:ext uri="{BB962C8B-B14F-4D97-AF65-F5344CB8AC3E}">
        <p14:creationId xmlns:p14="http://schemas.microsoft.com/office/powerpoint/2010/main" val="343084400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Callout 32"/>
          <p:cNvSpPr/>
          <p:nvPr/>
        </p:nvSpPr>
        <p:spPr bwMode="gray">
          <a:xfrm>
            <a:off x="5097015" y="1561046"/>
            <a:ext cx="4399779" cy="1015662"/>
          </a:xfrm>
          <a:prstGeom prst="wedgeEllipseCallout">
            <a:avLst>
              <a:gd name="adj1" fmla="val -58953"/>
              <a:gd name="adj2" fmla="val 115374"/>
            </a:avLst>
          </a:prstGeom>
          <a:noFill/>
          <a:ln w="12700">
            <a:solidFill>
              <a:srgbClr val="4F7033"/>
            </a:solidFill>
          </a:ln>
          <a:effectLst/>
          <a:extLst/>
        </p:spPr>
        <p:txBody>
          <a:bodyPr wrap="square" rtlCol="0" anchor="ctr"/>
          <a:lstStyle/>
          <a:p>
            <a:pPr algn="ctr"/>
            <a:endParaRPr lang="en-GB" sz="2400" dirty="0">
              <a:solidFill>
                <a:srgbClr val="4F7033"/>
              </a:solidFill>
            </a:endParaRPr>
          </a:p>
        </p:txBody>
      </p:sp>
      <p:sp>
        <p:nvSpPr>
          <p:cNvPr id="19465" name="Rectangle 5"/>
          <p:cNvSpPr>
            <a:spLocks noChangeArrowheads="1"/>
          </p:cNvSpPr>
          <p:nvPr/>
        </p:nvSpPr>
        <p:spPr bwMode="gray">
          <a:xfrm>
            <a:off x="971889" y="1838044"/>
            <a:ext cx="3744443" cy="406975"/>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en-US" dirty="0"/>
          </a:p>
        </p:txBody>
      </p:sp>
      <p:sp>
        <p:nvSpPr>
          <p:cNvPr id="71" name="Title 1"/>
          <p:cNvSpPr>
            <a:spLocks noGrp="1"/>
          </p:cNvSpPr>
          <p:nvPr>
            <p:ph type="title"/>
          </p:nvPr>
        </p:nvSpPr>
        <p:spPr>
          <a:noFill/>
          <a:ln>
            <a:noFill/>
          </a:ln>
        </p:spPr>
        <p:txBody>
          <a:bodyPr vert="horz" wrap="square" lIns="0" tIns="0" rIns="0" bIns="0" numCol="1" anchor="b" anchorCtr="0" compatLnSpc="1">
            <a:prstTxWarp prst="textNoShape">
              <a:avLst/>
            </a:prstTxWarp>
          </a:bodyPr>
          <a:lstStyle/>
          <a:p>
            <a:r>
              <a:rPr lang="en-GB" sz="2400" dirty="0" smtClean="0"/>
              <a:t>Our proposal: Interest expense presented in profit or loss reflects a cost view</a:t>
            </a:r>
            <a:endParaRPr lang="en-GB" sz="2400" dirty="0"/>
          </a:p>
        </p:txBody>
      </p:sp>
      <p:sp>
        <p:nvSpPr>
          <p:cNvPr id="36" name="Footer Placeholder 1"/>
          <p:cNvSpPr>
            <a:spLocks noGrp="1"/>
          </p:cNvSpPr>
          <p:nvPr>
            <p:ph type="ftr" sz="quarter" idx="10"/>
          </p:nvPr>
        </p:nvSpPr>
        <p:spPr/>
        <p:txBody>
          <a:bodyPr/>
          <a:lstStyle/>
          <a:p>
            <a:pPr algn="l">
              <a:defRPr/>
            </a:pPr>
            <a:r>
              <a:rPr lang="en-GB" sz="700" dirty="0" smtClean="0">
                <a:solidFill>
                  <a:srgbClr val="5F6062"/>
                </a:solidFill>
              </a:rPr>
              <a:t>© IFRS Foundation.  30 Cannon Street  |  London EC4M 6XH  |  UK.  www.ifrs.org</a:t>
            </a:r>
            <a:endParaRPr lang="en-GB" sz="700" dirty="0">
              <a:solidFill>
                <a:srgbClr val="5F6062"/>
              </a:solidFill>
            </a:endParaRPr>
          </a:p>
        </p:txBody>
      </p:sp>
      <p:sp>
        <p:nvSpPr>
          <p:cNvPr id="2" name="Slide Number Placeholder 1"/>
          <p:cNvSpPr>
            <a:spLocks noGrp="1"/>
          </p:cNvSpPr>
          <p:nvPr>
            <p:ph type="sldNum" sz="quarter" idx="11"/>
          </p:nvPr>
        </p:nvSpPr>
        <p:spPr/>
        <p:txBody>
          <a:bodyPr/>
          <a:lstStyle/>
          <a:p>
            <a:fld id="{4E7C498C-C484-45C7-BC7E-3DA783BE6719}" type="slidenum">
              <a:rPr lang="en-GB" smtClean="0"/>
              <a:pPr/>
              <a:t>17</a:t>
            </a:fld>
            <a:endParaRPr lang="en-GB" dirty="0"/>
          </a:p>
        </p:txBody>
      </p:sp>
      <p:sp>
        <p:nvSpPr>
          <p:cNvPr id="35" name="TextBox 34"/>
          <p:cNvSpPr txBox="1"/>
          <p:nvPr/>
        </p:nvSpPr>
        <p:spPr>
          <a:xfrm>
            <a:off x="5457055" y="1672199"/>
            <a:ext cx="3862171" cy="954107"/>
          </a:xfrm>
          <a:prstGeom prst="rect">
            <a:avLst/>
          </a:prstGeom>
          <a:noFill/>
        </p:spPr>
        <p:txBody>
          <a:bodyPr wrap="square" rtlCol="0">
            <a:spAutoFit/>
          </a:bodyPr>
          <a:lstStyle/>
          <a:p>
            <a:pPr algn="ctr"/>
            <a:r>
              <a:rPr lang="en-GB" sz="1400" b="1" dirty="0" smtClean="0"/>
              <a:t>Profit or loss </a:t>
            </a:r>
          </a:p>
          <a:p>
            <a:pPr algn="ctr"/>
            <a:r>
              <a:rPr lang="en-GB" sz="1400" dirty="0" smtClean="0"/>
              <a:t>Reflects the profit or loss from services using an amortised cost view </a:t>
            </a:r>
            <a:r>
              <a:rPr lang="en-GB" sz="1400" dirty="0"/>
              <a:t>of the time </a:t>
            </a:r>
            <a:r>
              <a:rPr lang="en-GB" sz="1400" dirty="0" smtClean="0"/>
              <a:t>value of money** </a:t>
            </a:r>
            <a:r>
              <a:rPr lang="en-GB" sz="1400" dirty="0">
                <a:solidFill>
                  <a:schemeClr val="bg1"/>
                </a:solidFill>
              </a:rPr>
              <a:t>of money</a:t>
            </a:r>
            <a:endParaRPr lang="en-GB" sz="1400" dirty="0" smtClean="0">
              <a:solidFill>
                <a:schemeClr val="bg1"/>
              </a:solidFill>
            </a:endParaRPr>
          </a:p>
        </p:txBody>
      </p:sp>
      <p:sp>
        <p:nvSpPr>
          <p:cNvPr id="37" name="Oval Callout 36"/>
          <p:cNvSpPr/>
          <p:nvPr/>
        </p:nvSpPr>
        <p:spPr bwMode="gray">
          <a:xfrm flipV="1">
            <a:off x="5276901" y="3645024"/>
            <a:ext cx="4392488" cy="1440160"/>
          </a:xfrm>
          <a:prstGeom prst="wedgeEllipseCallout">
            <a:avLst>
              <a:gd name="adj1" fmla="val -65832"/>
              <a:gd name="adj2" fmla="val -11021"/>
            </a:avLst>
          </a:prstGeom>
          <a:noFill/>
          <a:ln w="12700">
            <a:solidFill>
              <a:srgbClr val="4F7033"/>
            </a:solidFill>
          </a:ln>
          <a:effectLst/>
          <a:extLst/>
        </p:spPr>
        <p:txBody>
          <a:bodyPr wrap="square" rtlCol="0" anchor="ctr"/>
          <a:lstStyle/>
          <a:p>
            <a:pPr algn="ctr"/>
            <a:endParaRPr lang="en-GB" sz="2400" dirty="0">
              <a:solidFill>
                <a:schemeClr val="bg1"/>
              </a:solidFill>
            </a:endParaRPr>
          </a:p>
        </p:txBody>
      </p:sp>
      <p:sp>
        <p:nvSpPr>
          <p:cNvPr id="4" name="TextBox 3"/>
          <p:cNvSpPr txBox="1"/>
          <p:nvPr/>
        </p:nvSpPr>
        <p:spPr>
          <a:xfrm>
            <a:off x="5712690" y="3888050"/>
            <a:ext cx="3520909" cy="954107"/>
          </a:xfrm>
          <a:prstGeom prst="rect">
            <a:avLst/>
          </a:prstGeom>
          <a:noFill/>
        </p:spPr>
        <p:txBody>
          <a:bodyPr wrap="square" rtlCol="0">
            <a:spAutoFit/>
          </a:bodyPr>
          <a:lstStyle/>
          <a:p>
            <a:pPr algn="ctr"/>
            <a:r>
              <a:rPr lang="en-GB" sz="1400" b="1" dirty="0" smtClean="0"/>
              <a:t>Total comprehensive income</a:t>
            </a:r>
          </a:p>
          <a:p>
            <a:pPr algn="ctr"/>
            <a:r>
              <a:rPr lang="en-GB" sz="1400" dirty="0"/>
              <a:t>R</a:t>
            </a:r>
            <a:r>
              <a:rPr lang="en-GB" sz="1400" dirty="0" smtClean="0"/>
              <a:t>eflects the profit or loss of providing services using a current view of the time value of money***</a:t>
            </a:r>
            <a:endParaRPr lang="en-GB" sz="1400" dirty="0"/>
          </a:p>
        </p:txBody>
      </p:sp>
      <p:graphicFrame>
        <p:nvGraphicFramePr>
          <p:cNvPr id="38" name="Table 37"/>
          <p:cNvGraphicFramePr>
            <a:graphicFrameLocks noGrp="1"/>
          </p:cNvGraphicFramePr>
          <p:nvPr>
            <p:extLst>
              <p:ext uri="{D42A27DB-BD31-4B8C-83A1-F6EECF244321}">
                <p14:modId xmlns:p14="http://schemas.microsoft.com/office/powerpoint/2010/main" val="2502457747"/>
              </p:ext>
            </p:extLst>
          </p:nvPr>
        </p:nvGraphicFramePr>
        <p:xfrm>
          <a:off x="731099" y="1196752"/>
          <a:ext cx="3960440" cy="3884049"/>
        </p:xfrm>
        <a:graphic>
          <a:graphicData uri="http://schemas.openxmlformats.org/drawingml/2006/table">
            <a:tbl>
              <a:tblPr firstRow="1" bandRow="1">
                <a:tableStyleId>{5C22544A-7EE6-4342-B048-85BDC9FD1C3A}</a:tableStyleId>
              </a:tblPr>
              <a:tblGrid>
                <a:gridCol w="2936189"/>
                <a:gridCol w="1024251"/>
              </a:tblGrid>
              <a:tr h="681503">
                <a:tc gridSpan="2">
                  <a:txBody>
                    <a:bodyPr/>
                    <a:lstStyle/>
                    <a:p>
                      <a:r>
                        <a:rPr lang="en-GB" sz="1600" b="1" dirty="0" smtClean="0">
                          <a:solidFill>
                            <a:schemeClr val="tx1"/>
                          </a:solidFill>
                        </a:rPr>
                        <a:t>Statement</a:t>
                      </a:r>
                      <a:r>
                        <a:rPr lang="en-GB" sz="1600" b="1" baseline="0" dirty="0" smtClean="0">
                          <a:solidFill>
                            <a:schemeClr val="tx1"/>
                          </a:solidFill>
                        </a:rPr>
                        <a:t> of Comprehensive Income</a:t>
                      </a:r>
                      <a:endParaRPr lang="en-GB" sz="1600" b="1" dirty="0">
                        <a:solidFill>
                          <a:schemeClr val="tx1"/>
                        </a:solidFill>
                      </a:endParaRPr>
                    </a:p>
                  </a:txBody>
                  <a:tcPr>
                    <a:noFill/>
                  </a:tcPr>
                </a:tc>
                <a:tc hMerge="1">
                  <a:txBody>
                    <a:bodyPr/>
                    <a:lstStyle/>
                    <a:p>
                      <a:endParaRPr lang="en-GB" dirty="0"/>
                    </a:p>
                  </a:txBody>
                  <a:tcPr/>
                </a:tc>
              </a:tr>
              <a:tr h="356978">
                <a:tc>
                  <a:txBody>
                    <a:bodyPr/>
                    <a:lstStyle/>
                    <a:p>
                      <a:endParaRPr lang="en-GB" sz="1600" b="1" dirty="0"/>
                    </a:p>
                  </a:txBody>
                  <a:tcPr>
                    <a:noFill/>
                  </a:tcPr>
                </a:tc>
                <a:tc>
                  <a:txBody>
                    <a:bodyPr/>
                    <a:lstStyle/>
                    <a:p>
                      <a:pPr algn="ctr"/>
                      <a:r>
                        <a:rPr lang="en-GB" sz="1600" dirty="0" smtClean="0"/>
                        <a:t>20XX</a:t>
                      </a:r>
                      <a:endParaRPr lang="en-GB" sz="1600" dirty="0"/>
                    </a:p>
                  </a:txBody>
                  <a:tcPr>
                    <a:noFill/>
                  </a:tcPr>
                </a:tc>
              </a:tr>
              <a:tr h="355143">
                <a:tc>
                  <a:txBody>
                    <a:bodyPr/>
                    <a:lstStyle/>
                    <a:p>
                      <a:r>
                        <a:rPr lang="en-GB" sz="1400" dirty="0" smtClean="0">
                          <a:solidFill>
                            <a:schemeClr val="bg1"/>
                          </a:solidFill>
                          <a:latin typeface="+mn-lt"/>
                        </a:rPr>
                        <a:t>Operating (underwriting</a:t>
                      </a:r>
                      <a:r>
                        <a:rPr lang="en-GB" sz="1400" baseline="0" dirty="0" smtClean="0">
                          <a:solidFill>
                            <a:schemeClr val="bg1"/>
                          </a:solidFill>
                          <a:latin typeface="+mn-lt"/>
                        </a:rPr>
                        <a:t>)</a:t>
                      </a:r>
                      <a:r>
                        <a:rPr lang="en-GB" sz="1400" dirty="0" smtClean="0">
                          <a:solidFill>
                            <a:schemeClr val="bg1"/>
                          </a:solidFill>
                          <a:latin typeface="+mn-lt"/>
                        </a:rPr>
                        <a:t> result</a:t>
                      </a:r>
                      <a:endParaRPr lang="en-GB" sz="1400" b="1" dirty="0">
                        <a:latin typeface="+mn-lt"/>
                      </a:endParaRPr>
                    </a:p>
                  </a:txBody>
                  <a:tcPr>
                    <a:solidFill>
                      <a:schemeClr val="tx2"/>
                    </a:solidFill>
                  </a:tcPr>
                </a:tc>
                <a:tc>
                  <a:txBody>
                    <a:bodyPr/>
                    <a:lstStyle/>
                    <a:p>
                      <a:pPr algn="ctr"/>
                      <a:r>
                        <a:rPr lang="en-GB" sz="1400" dirty="0" smtClean="0">
                          <a:solidFill>
                            <a:schemeClr val="bg1"/>
                          </a:solidFill>
                          <a:latin typeface="+mn-lt"/>
                        </a:rPr>
                        <a:t>X</a:t>
                      </a:r>
                      <a:endParaRPr lang="en-GB" sz="1400" dirty="0">
                        <a:solidFill>
                          <a:schemeClr val="bg1"/>
                        </a:solidFill>
                        <a:latin typeface="+mn-lt"/>
                      </a:endParaRPr>
                    </a:p>
                  </a:txBody>
                  <a:tcPr>
                    <a:solidFill>
                      <a:schemeClr val="tx2"/>
                    </a:solidFill>
                  </a:tcPr>
                </a:tc>
              </a:tr>
              <a:tr h="355143">
                <a:tc>
                  <a:txBody>
                    <a:bodyPr/>
                    <a:lstStyle/>
                    <a:p>
                      <a:r>
                        <a:rPr lang="en-GB" sz="1400" dirty="0" smtClean="0">
                          <a:latin typeface="+mn-lt"/>
                        </a:rPr>
                        <a:t>Investment income</a:t>
                      </a:r>
                      <a:endParaRPr lang="en-GB" sz="1400" dirty="0">
                        <a:latin typeface="+mn-lt"/>
                      </a:endParaRPr>
                    </a:p>
                  </a:txBody>
                  <a:tcPr>
                    <a:noFill/>
                  </a:tcPr>
                </a:tc>
                <a:tc>
                  <a:txBody>
                    <a:bodyPr/>
                    <a:lstStyle/>
                    <a:p>
                      <a:pPr algn="ctr"/>
                      <a:r>
                        <a:rPr lang="en-GB" sz="1400" dirty="0" smtClean="0">
                          <a:latin typeface="+mn-lt"/>
                        </a:rPr>
                        <a:t>X</a:t>
                      </a:r>
                      <a:endParaRPr lang="en-GB" sz="1400" dirty="0">
                        <a:latin typeface="+mn-lt"/>
                      </a:endParaRPr>
                    </a:p>
                  </a:txBody>
                  <a:tcPr>
                    <a:noFill/>
                  </a:tcPr>
                </a:tc>
              </a:tr>
              <a:tr h="355143">
                <a:tc>
                  <a:txBody>
                    <a:bodyPr/>
                    <a:lstStyle/>
                    <a:p>
                      <a:r>
                        <a:rPr lang="en-GB" sz="1400" dirty="0" smtClean="0"/>
                        <a:t>Interest expense</a:t>
                      </a:r>
                      <a:r>
                        <a:rPr lang="en-GB" sz="1400" baseline="0" dirty="0" smtClean="0"/>
                        <a:t> (</a:t>
                      </a:r>
                      <a:r>
                        <a:rPr lang="en-GB" sz="1400" dirty="0" smtClean="0"/>
                        <a:t>on insurance liability) </a:t>
                      </a:r>
                      <a:endParaRPr lang="en-GB" sz="1400" dirty="0"/>
                    </a:p>
                  </a:txBody>
                  <a:tcPr>
                    <a:noFill/>
                  </a:tcPr>
                </a:tc>
                <a:tc>
                  <a:txBody>
                    <a:bodyPr/>
                    <a:lstStyle/>
                    <a:p>
                      <a:pPr algn="ctr"/>
                      <a:r>
                        <a:rPr lang="en-GB" sz="1400" dirty="0" smtClean="0">
                          <a:latin typeface="+mn-lt"/>
                        </a:rPr>
                        <a:t>(X)</a:t>
                      </a:r>
                      <a:endParaRPr lang="en-GB" sz="1400" dirty="0">
                        <a:latin typeface="+mn-lt"/>
                      </a:endParaRPr>
                    </a:p>
                  </a:txBody>
                  <a:tcPr>
                    <a:noFill/>
                  </a:tcPr>
                </a:tc>
              </a:tr>
              <a:tr h="355143">
                <a:tc>
                  <a:txBody>
                    <a:bodyPr/>
                    <a:lstStyle/>
                    <a:p>
                      <a:r>
                        <a:rPr lang="en-GB" sz="1400" dirty="0" smtClean="0">
                          <a:solidFill>
                            <a:schemeClr val="bg1"/>
                          </a:solidFill>
                          <a:latin typeface="+mn-lt"/>
                        </a:rPr>
                        <a:t>Investment result</a:t>
                      </a:r>
                      <a:endParaRPr lang="en-GB" sz="1400" b="1" dirty="0">
                        <a:latin typeface="+mn-lt"/>
                      </a:endParaRPr>
                    </a:p>
                  </a:txBody>
                  <a:tcPr>
                    <a:solidFill>
                      <a:schemeClr val="tx2"/>
                    </a:solidFill>
                  </a:tcPr>
                </a:tc>
                <a:tc>
                  <a:txBody>
                    <a:bodyPr/>
                    <a:lstStyle/>
                    <a:p>
                      <a:pPr algn="ctr"/>
                      <a:r>
                        <a:rPr lang="en-GB" sz="1400" dirty="0" smtClean="0">
                          <a:solidFill>
                            <a:schemeClr val="bg1"/>
                          </a:solidFill>
                          <a:latin typeface="+mn-lt"/>
                        </a:rPr>
                        <a:t>X</a:t>
                      </a:r>
                      <a:endParaRPr lang="en-GB" sz="1400" dirty="0">
                        <a:solidFill>
                          <a:schemeClr val="bg1"/>
                        </a:solidFill>
                        <a:latin typeface="+mn-lt"/>
                      </a:endParaRPr>
                    </a:p>
                  </a:txBody>
                  <a:tcPr>
                    <a:solidFill>
                      <a:schemeClr val="tx2"/>
                    </a:solidFill>
                  </a:tcPr>
                </a:tc>
              </a:tr>
              <a:tr h="355143">
                <a:tc>
                  <a:txBody>
                    <a:bodyPr/>
                    <a:lstStyle/>
                    <a:p>
                      <a:r>
                        <a:rPr lang="en-GB" sz="1400" dirty="0" smtClean="0">
                          <a:solidFill>
                            <a:schemeClr val="bg1"/>
                          </a:solidFill>
                          <a:latin typeface="+mn-lt"/>
                        </a:rPr>
                        <a:t>Profit or loss</a:t>
                      </a:r>
                      <a:endParaRPr lang="en-GB" sz="1400" dirty="0">
                        <a:solidFill>
                          <a:schemeClr val="bg1"/>
                        </a:solidFill>
                        <a:latin typeface="+mn-lt"/>
                      </a:endParaRPr>
                    </a:p>
                  </a:txBody>
                  <a:tcPr>
                    <a:solidFill>
                      <a:schemeClr val="tx2"/>
                    </a:solidFill>
                  </a:tcPr>
                </a:tc>
                <a:tc>
                  <a:txBody>
                    <a:bodyPr/>
                    <a:lstStyle/>
                    <a:p>
                      <a:pPr algn="ctr"/>
                      <a:r>
                        <a:rPr lang="en-GB" sz="1400" dirty="0" smtClean="0">
                          <a:solidFill>
                            <a:schemeClr val="bg1"/>
                          </a:solidFill>
                          <a:latin typeface="+mn-lt"/>
                        </a:rPr>
                        <a:t>X</a:t>
                      </a:r>
                      <a:endParaRPr lang="en-GB" sz="1400" dirty="0">
                        <a:solidFill>
                          <a:schemeClr val="bg1"/>
                        </a:solidFill>
                        <a:latin typeface="+mn-lt"/>
                      </a:endParaRPr>
                    </a:p>
                  </a:txBody>
                  <a:tcPr>
                    <a:solidFill>
                      <a:schemeClr val="tx2"/>
                    </a:solidFill>
                  </a:tcPr>
                </a:tc>
              </a:tr>
              <a:tr h="551693">
                <a:tc>
                  <a:txBody>
                    <a:bodyPr/>
                    <a:lstStyle/>
                    <a:p>
                      <a:r>
                        <a:rPr lang="en-GB" sz="1400" dirty="0" smtClean="0"/>
                        <a:t>Effect of discount rate changes on</a:t>
                      </a:r>
                      <a:r>
                        <a:rPr lang="en-GB" sz="1400" baseline="0" dirty="0" smtClean="0"/>
                        <a:t> </a:t>
                      </a:r>
                      <a:r>
                        <a:rPr lang="en-GB" sz="1400" dirty="0" smtClean="0"/>
                        <a:t>insurance liability***</a:t>
                      </a:r>
                      <a:endParaRPr lang="en-GB" sz="1400" dirty="0"/>
                    </a:p>
                  </a:txBody>
                  <a:tcPr>
                    <a:noFill/>
                  </a:tcPr>
                </a:tc>
                <a:tc>
                  <a:txBody>
                    <a:bodyPr/>
                    <a:lstStyle/>
                    <a:p>
                      <a:pPr algn="ctr"/>
                      <a:r>
                        <a:rPr lang="en-GB" sz="1400" dirty="0" smtClean="0">
                          <a:latin typeface="+mn-lt"/>
                        </a:rPr>
                        <a:t>(X)</a:t>
                      </a:r>
                      <a:endParaRPr lang="en-GB" sz="1400" dirty="0">
                        <a:latin typeface="+mn-lt"/>
                      </a:endParaRPr>
                    </a:p>
                  </a:txBody>
                  <a:tcPr>
                    <a:noFill/>
                  </a:tcPr>
                </a:tc>
              </a:tr>
              <a:tr h="355143">
                <a:tc>
                  <a:txBody>
                    <a:bodyPr/>
                    <a:lstStyle/>
                    <a:p>
                      <a:r>
                        <a:rPr lang="en-GB" sz="1400" dirty="0" smtClean="0">
                          <a:solidFill>
                            <a:schemeClr val="bg1"/>
                          </a:solidFill>
                          <a:latin typeface="+mn-lt"/>
                        </a:rPr>
                        <a:t>Total comprehensive income</a:t>
                      </a:r>
                      <a:endParaRPr lang="en-GB" sz="1400" dirty="0">
                        <a:solidFill>
                          <a:schemeClr val="bg1"/>
                        </a:solidFill>
                        <a:latin typeface="+mn-lt"/>
                      </a:endParaRPr>
                    </a:p>
                  </a:txBody>
                  <a:tcPr>
                    <a:solidFill>
                      <a:schemeClr val="tx2"/>
                    </a:solidFill>
                  </a:tcPr>
                </a:tc>
                <a:tc>
                  <a:txBody>
                    <a:bodyPr/>
                    <a:lstStyle/>
                    <a:p>
                      <a:pPr algn="ctr"/>
                      <a:r>
                        <a:rPr lang="en-GB" sz="1400" dirty="0" smtClean="0">
                          <a:solidFill>
                            <a:schemeClr val="bg1"/>
                          </a:solidFill>
                          <a:latin typeface="+mn-lt"/>
                        </a:rPr>
                        <a:t>XX</a:t>
                      </a:r>
                      <a:endParaRPr lang="en-GB" sz="1400" dirty="0">
                        <a:solidFill>
                          <a:schemeClr val="bg1"/>
                        </a:solidFill>
                        <a:latin typeface="+mn-lt"/>
                      </a:endParaRPr>
                    </a:p>
                  </a:txBody>
                  <a:tcPr>
                    <a:solidFill>
                      <a:schemeClr val="tx2"/>
                    </a:solidFill>
                  </a:tcPr>
                </a:tc>
              </a:tr>
            </a:tbl>
          </a:graphicData>
        </a:graphic>
      </p:graphicFrame>
      <p:sp>
        <p:nvSpPr>
          <p:cNvPr id="6" name="TextBox 5"/>
          <p:cNvSpPr txBox="1"/>
          <p:nvPr/>
        </p:nvSpPr>
        <p:spPr>
          <a:xfrm>
            <a:off x="700882" y="5229200"/>
            <a:ext cx="8792266" cy="800219"/>
          </a:xfrm>
          <a:prstGeom prst="rect">
            <a:avLst/>
          </a:prstGeom>
          <a:noFill/>
        </p:spPr>
        <p:txBody>
          <a:bodyPr wrap="square" rtlCol="0">
            <a:spAutoFit/>
          </a:bodyPr>
          <a:lstStyle/>
          <a:p>
            <a:pPr marL="82550" indent="-82550"/>
            <a:r>
              <a:rPr lang="en-GB" sz="1150" dirty="0" smtClean="0"/>
              <a:t>**the amortised cost </a:t>
            </a:r>
            <a:r>
              <a:rPr lang="en-GB" sz="1150" dirty="0"/>
              <a:t>view uses the discount rate determined at contract inception, and current view uses the current discount rate at reporting </a:t>
            </a:r>
            <a:r>
              <a:rPr lang="en-GB" sz="1150" dirty="0" smtClean="0"/>
              <a:t>date</a:t>
            </a:r>
            <a:endParaRPr lang="en-GB" sz="1150" dirty="0"/>
          </a:p>
          <a:p>
            <a:r>
              <a:rPr lang="en-GB" sz="1150" dirty="0" smtClean="0"/>
              <a:t>*** The ‘effect of discount rate changes’ reconciles  the current view and the amortised cost view</a:t>
            </a:r>
            <a:r>
              <a:rPr lang="en-GB" sz="1150" dirty="0"/>
              <a:t> </a:t>
            </a:r>
            <a:r>
              <a:rPr lang="en-GB" sz="1150" dirty="0" smtClean="0"/>
              <a:t>of performance, assuming financial assets are measured at fair value through other comprehensive income</a:t>
            </a:r>
            <a:endParaRPr lang="en-GB" sz="1150" dirty="0"/>
          </a:p>
        </p:txBody>
      </p:sp>
    </p:spTree>
    <p:extLst>
      <p:ext uri="{BB962C8B-B14F-4D97-AF65-F5344CB8AC3E}">
        <p14:creationId xmlns:p14="http://schemas.microsoft.com/office/powerpoint/2010/main" val="27173039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Issue: Applying proposals for the first time</a:t>
            </a:r>
            <a:endParaRPr lang="en-GB" sz="2400" dirty="0"/>
          </a:p>
        </p:txBody>
      </p:sp>
      <p:sp>
        <p:nvSpPr>
          <p:cNvPr id="3" name="Footer Placeholder 2"/>
          <p:cNvSpPr>
            <a:spLocks noGrp="1"/>
          </p:cNvSpPr>
          <p:nvPr>
            <p:ph type="ftr" sz="quarter" idx="10"/>
          </p:nvPr>
        </p:nvSpPr>
        <p:spPr/>
        <p:txBody>
          <a:bodyPr/>
          <a:lstStyle/>
          <a:p>
            <a:pPr>
              <a:defRPr/>
            </a:pPr>
            <a:r>
              <a:rPr lang="en-GB" dirty="0" smtClean="0"/>
              <a:t>© IFRS Foundation.  30 Cannon Street  |  London EC4M 6XH  |  UK.  www.ifrs.org</a:t>
            </a:r>
            <a:endParaRPr lang="en-GB" dirty="0"/>
          </a:p>
        </p:txBody>
      </p:sp>
      <p:sp>
        <p:nvSpPr>
          <p:cNvPr id="4" name="Slide Number Placeholder 3"/>
          <p:cNvSpPr>
            <a:spLocks noGrp="1"/>
          </p:cNvSpPr>
          <p:nvPr>
            <p:ph type="sldNum" sz="quarter" idx="11"/>
          </p:nvPr>
        </p:nvSpPr>
        <p:spPr/>
        <p:txBody>
          <a:bodyPr/>
          <a:lstStyle/>
          <a:p>
            <a:fld id="{4E0D4674-84A7-4B9E-86D3-6B51B0ED57C5}" type="slidenum">
              <a:rPr lang="en-GB" smtClean="0"/>
              <a:pPr/>
              <a:t>18</a:t>
            </a:fld>
            <a:endParaRPr lang="en-GB" dirty="0"/>
          </a:p>
        </p:txBody>
      </p:sp>
      <p:sp>
        <p:nvSpPr>
          <p:cNvPr id="6" name="TextBox 5"/>
          <p:cNvSpPr txBox="1"/>
          <p:nvPr/>
        </p:nvSpPr>
        <p:spPr>
          <a:xfrm>
            <a:off x="776536" y="1844824"/>
            <a:ext cx="8280920" cy="2308324"/>
          </a:xfrm>
          <a:prstGeom prst="rect">
            <a:avLst/>
          </a:prstGeom>
          <a:solidFill>
            <a:srgbClr val="4F7033"/>
          </a:solidFill>
        </p:spPr>
        <p:txBody>
          <a:bodyPr wrap="square" rtlCol="0">
            <a:spAutoFit/>
          </a:bodyPr>
          <a:lstStyle/>
          <a:p>
            <a:r>
              <a:rPr lang="en-GB" dirty="0" smtClean="0">
                <a:solidFill>
                  <a:schemeClr val="bg1"/>
                </a:solidFill>
              </a:rPr>
              <a:t>The challenge for first-time application is measuring the contractual service margin at the date of transition.</a:t>
            </a:r>
          </a:p>
          <a:p>
            <a:pPr marL="342900" indent="-342900">
              <a:buFontTx/>
              <a:buChar char="-"/>
            </a:pPr>
            <a:endParaRPr lang="en-GB" dirty="0">
              <a:solidFill>
                <a:schemeClr val="bg1"/>
              </a:solidFill>
            </a:endParaRPr>
          </a:p>
          <a:p>
            <a:r>
              <a:rPr lang="en-GB" dirty="0" smtClean="0">
                <a:solidFill>
                  <a:schemeClr val="bg1"/>
                </a:solidFill>
              </a:rPr>
              <a:t>How do we balance verifiability of the amount recognised at transition date with comparability between contracts issued prior to and after transition date? </a:t>
            </a:r>
          </a:p>
        </p:txBody>
      </p:sp>
    </p:spTree>
    <p:extLst>
      <p:ext uri="{BB962C8B-B14F-4D97-AF65-F5344CB8AC3E}">
        <p14:creationId xmlns:p14="http://schemas.microsoft.com/office/powerpoint/2010/main" val="7105130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560512" y="116632"/>
            <a:ext cx="7488832" cy="792162"/>
          </a:xfrm>
          <a:noFill/>
          <a:ln>
            <a:noFill/>
          </a:ln>
        </p:spPr>
        <p:txBody>
          <a:bodyPr vert="horz" wrap="square" lIns="0" tIns="0" rIns="0" bIns="0" numCol="1" anchor="b" anchorCtr="0" compatLnSpc="1">
            <a:prstTxWarp prst="textNoShape">
              <a:avLst/>
            </a:prstTxWarp>
          </a:bodyPr>
          <a:lstStyle/>
          <a:p>
            <a:r>
              <a:rPr lang="en-GB" sz="2400" dirty="0" smtClean="0"/>
              <a:t>Applying the new accounting for the first time</a:t>
            </a:r>
            <a:endParaRPr lang="en-GB" sz="2400" dirty="0"/>
          </a:p>
        </p:txBody>
      </p:sp>
      <p:sp>
        <p:nvSpPr>
          <p:cNvPr id="12" name="Footer Placeholder 4"/>
          <p:cNvSpPr>
            <a:spLocks noGrp="1"/>
          </p:cNvSpPr>
          <p:nvPr>
            <p:ph type="ftr" sz="quarter" idx="10"/>
          </p:nvPr>
        </p:nvSpPr>
        <p:spPr/>
        <p:txBody>
          <a:bodyPr/>
          <a:lstStyle/>
          <a:p>
            <a:pPr>
              <a:defRPr/>
            </a:pPr>
            <a:r>
              <a:rPr lang="en-GB" dirty="0" smtClean="0"/>
              <a:t>© IFRS Foundation.  30 Cannon Street  |  London EC4M 6XH  |  UK.  www.ifrs.org</a:t>
            </a:r>
            <a:endParaRPr lang="en-GB" dirty="0"/>
          </a:p>
        </p:txBody>
      </p:sp>
      <p:sp>
        <p:nvSpPr>
          <p:cNvPr id="23" name="Slide Number Placeholder 3"/>
          <p:cNvSpPr>
            <a:spLocks noGrp="1"/>
          </p:cNvSpPr>
          <p:nvPr>
            <p:ph type="sldNum"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41F2E88-FF64-448C-AF1C-8589F6131A1A}" type="slidenum">
              <a:rPr lang="en-GB" smtClean="0">
                <a:solidFill>
                  <a:schemeClr val="bg1"/>
                </a:solidFill>
              </a:rPr>
              <a:pPr eaLnBrk="1" hangingPunct="1"/>
              <a:t>19</a:t>
            </a:fld>
            <a:endParaRPr lang="en-GB" dirty="0" smtClean="0">
              <a:solidFill>
                <a:schemeClr val="bg1"/>
              </a:solidFill>
            </a:endParaRPr>
          </a:p>
        </p:txBody>
      </p:sp>
      <p:grpSp>
        <p:nvGrpSpPr>
          <p:cNvPr id="9" name="Group 8"/>
          <p:cNvGrpSpPr/>
          <p:nvPr/>
        </p:nvGrpSpPr>
        <p:grpSpPr>
          <a:xfrm>
            <a:off x="704528" y="1628800"/>
            <a:ext cx="3384376" cy="4307731"/>
            <a:chOff x="2144689" y="1600481"/>
            <a:chExt cx="2808310" cy="4307731"/>
          </a:xfrm>
        </p:grpSpPr>
        <p:sp>
          <p:nvSpPr>
            <p:cNvPr id="10" name="Rectangle 9"/>
            <p:cNvSpPr/>
            <p:nvPr/>
          </p:nvSpPr>
          <p:spPr bwMode="gray">
            <a:xfrm>
              <a:off x="2144689" y="1600481"/>
              <a:ext cx="2808310" cy="4307731"/>
            </a:xfrm>
            <a:prstGeom prst="rect">
              <a:avLst/>
            </a:prstGeom>
            <a:solidFill>
              <a:schemeClr val="tx2"/>
            </a:solidFill>
            <a:ln>
              <a:noFill/>
            </a:ln>
            <a:effectLst/>
            <a:extLst/>
          </p:spPr>
          <p:txBody>
            <a:bodyPr wrap="square" rtlCol="0" anchor="t"/>
            <a:lstStyle/>
            <a:p>
              <a:pPr algn="ctr"/>
              <a:endParaRPr lang="en-GB" sz="1600" dirty="0">
                <a:solidFill>
                  <a:schemeClr val="bg1"/>
                </a:solidFill>
              </a:endParaRPr>
            </a:p>
          </p:txBody>
        </p:sp>
        <p:sp>
          <p:nvSpPr>
            <p:cNvPr id="11" name="Rounded Rectangle 10"/>
            <p:cNvSpPr/>
            <p:nvPr/>
          </p:nvSpPr>
          <p:spPr bwMode="gray">
            <a:xfrm>
              <a:off x="2288704" y="2492896"/>
              <a:ext cx="2520280" cy="3214546"/>
            </a:xfrm>
            <a:prstGeom prst="roundRect">
              <a:avLst/>
            </a:prstGeom>
            <a:solidFill>
              <a:schemeClr val="bg1"/>
            </a:solidFill>
            <a:ln>
              <a:noFill/>
            </a:ln>
            <a:effectLst/>
            <a:extLst/>
          </p:spPr>
          <p:txBody>
            <a:bodyPr wrap="square" rtlCol="0" anchor="t"/>
            <a:lstStyle/>
            <a:p>
              <a:pPr algn="ctr"/>
              <a:endParaRPr lang="en-GB" sz="1600" dirty="0" smtClean="0">
                <a:solidFill>
                  <a:schemeClr val="accent1"/>
                </a:solidFill>
              </a:endParaRPr>
            </a:p>
            <a:p>
              <a:pPr algn="ctr"/>
              <a:r>
                <a:rPr lang="en-GB" sz="1600" dirty="0" smtClean="0"/>
                <a:t>Fulfilment cash flows</a:t>
              </a:r>
            </a:p>
          </p:txBody>
        </p:sp>
        <p:sp>
          <p:nvSpPr>
            <p:cNvPr id="14" name="Rounded Rectangle 13"/>
            <p:cNvSpPr/>
            <p:nvPr/>
          </p:nvSpPr>
          <p:spPr bwMode="gray">
            <a:xfrm>
              <a:off x="2288705" y="1700808"/>
              <a:ext cx="2520280" cy="648072"/>
            </a:xfrm>
            <a:prstGeom prst="roundRect">
              <a:avLst/>
            </a:prstGeom>
            <a:solidFill>
              <a:schemeClr val="accent2"/>
            </a:solidFill>
            <a:ln>
              <a:noFill/>
            </a:ln>
            <a:effectLst/>
            <a:extLst/>
          </p:spPr>
          <p:txBody>
            <a:bodyPr wrap="square" rtlCol="0" anchor="ctr"/>
            <a:lstStyle/>
            <a:p>
              <a:pPr algn="ctr"/>
              <a:r>
                <a:rPr lang="en-GB" sz="1600" dirty="0" smtClean="0">
                  <a:solidFill>
                    <a:schemeClr val="bg1"/>
                  </a:solidFill>
                </a:rPr>
                <a:t>Contractual service margin</a:t>
              </a:r>
            </a:p>
            <a:p>
              <a:pPr algn="ctr"/>
              <a:r>
                <a:rPr lang="en-GB" sz="1200" dirty="0" smtClean="0">
                  <a:solidFill>
                    <a:schemeClr val="bg1"/>
                  </a:solidFill>
                </a:rPr>
                <a:t>(Expected contract profit)</a:t>
              </a:r>
              <a:endParaRPr lang="en-GB" sz="1200" dirty="0">
                <a:solidFill>
                  <a:schemeClr val="bg1"/>
                </a:solidFill>
              </a:endParaRPr>
            </a:p>
          </p:txBody>
        </p:sp>
        <p:sp>
          <p:nvSpPr>
            <p:cNvPr id="16" name="Rounded Rectangle 15"/>
            <p:cNvSpPr/>
            <p:nvPr/>
          </p:nvSpPr>
          <p:spPr bwMode="gray">
            <a:xfrm>
              <a:off x="2535137" y="4840841"/>
              <a:ext cx="2119107" cy="647337"/>
            </a:xfrm>
            <a:prstGeom prst="roundRect">
              <a:avLst/>
            </a:prstGeom>
            <a:solidFill>
              <a:schemeClr val="bg2"/>
            </a:solidFill>
            <a:ln>
              <a:solidFill>
                <a:schemeClr val="bg2"/>
              </a:solidFill>
            </a:ln>
            <a:effectLst/>
            <a:extLst/>
          </p:spPr>
          <p:txBody>
            <a:bodyPr wrap="square" rtlCol="0" anchor="ctr"/>
            <a:lstStyle/>
            <a:p>
              <a:pPr algn="ctr"/>
              <a:r>
                <a:rPr lang="en-GB" sz="1200" b="1" dirty="0" smtClean="0">
                  <a:solidFill>
                    <a:schemeClr val="bg1"/>
                  </a:solidFill>
                </a:rPr>
                <a:t>Discounting: </a:t>
              </a:r>
              <a:r>
                <a:rPr lang="en-GB" sz="1200" dirty="0" smtClean="0">
                  <a:solidFill>
                    <a:schemeClr val="bg1"/>
                  </a:solidFill>
                </a:rPr>
                <a:t>An adjustment that converts future cash flows into current amounts</a:t>
              </a:r>
              <a:endParaRPr lang="en-GB" sz="1200" dirty="0">
                <a:solidFill>
                  <a:schemeClr val="bg1"/>
                </a:solidFill>
              </a:endParaRPr>
            </a:p>
          </p:txBody>
        </p:sp>
        <p:sp>
          <p:nvSpPr>
            <p:cNvPr id="17" name="Rounded Rectangle 16"/>
            <p:cNvSpPr/>
            <p:nvPr/>
          </p:nvSpPr>
          <p:spPr bwMode="gray">
            <a:xfrm>
              <a:off x="2519131" y="3305105"/>
              <a:ext cx="2135112" cy="701279"/>
            </a:xfrm>
            <a:prstGeom prst="roundRect">
              <a:avLst/>
            </a:prstGeom>
            <a:solidFill>
              <a:schemeClr val="accent1"/>
            </a:solidFill>
            <a:ln>
              <a:solidFill>
                <a:schemeClr val="accent1"/>
              </a:solidFill>
            </a:ln>
            <a:effectLst/>
            <a:extLst/>
          </p:spPr>
          <p:txBody>
            <a:bodyPr wrap="square" rtlCol="0" anchor="ctr"/>
            <a:lstStyle/>
            <a:p>
              <a:pPr algn="ctr"/>
              <a:r>
                <a:rPr lang="en-GB" sz="1200" b="1" dirty="0" smtClean="0">
                  <a:solidFill>
                    <a:schemeClr val="bg1"/>
                  </a:solidFill>
                </a:rPr>
                <a:t>Future cash flows: </a:t>
              </a:r>
              <a:r>
                <a:rPr lang="en-GB" sz="1200" dirty="0" smtClean="0">
                  <a:solidFill>
                    <a:schemeClr val="bg1"/>
                  </a:solidFill>
                </a:rPr>
                <a:t>Expected </a:t>
              </a:r>
              <a:r>
                <a:rPr lang="en-GB" sz="1200" dirty="0">
                  <a:solidFill>
                    <a:schemeClr val="bg1"/>
                  </a:solidFill>
                </a:rPr>
                <a:t>cash flows </a:t>
              </a:r>
              <a:r>
                <a:rPr lang="en-GB" sz="1200" dirty="0" smtClean="0">
                  <a:solidFill>
                    <a:schemeClr val="bg1"/>
                  </a:solidFill>
                </a:rPr>
                <a:t>from premiums and claims and benefits</a:t>
              </a:r>
              <a:endParaRPr lang="en-GB" sz="1200" dirty="0">
                <a:solidFill>
                  <a:schemeClr val="bg1"/>
                </a:solidFill>
              </a:endParaRPr>
            </a:p>
          </p:txBody>
        </p:sp>
        <p:sp>
          <p:nvSpPr>
            <p:cNvPr id="18" name="Rounded Rectangle 17"/>
            <p:cNvSpPr/>
            <p:nvPr/>
          </p:nvSpPr>
          <p:spPr bwMode="gray">
            <a:xfrm>
              <a:off x="2535138" y="4100170"/>
              <a:ext cx="2119106" cy="596656"/>
            </a:xfrm>
            <a:prstGeom prst="roundRect">
              <a:avLst/>
            </a:prstGeom>
            <a:solidFill>
              <a:srgbClr val="CE7019"/>
            </a:solidFill>
            <a:ln>
              <a:noFill/>
            </a:ln>
            <a:effectLst/>
            <a:extLst/>
          </p:spPr>
          <p:txBody>
            <a:bodyPr wrap="square" rtlCol="0" anchor="ctr"/>
            <a:lstStyle/>
            <a:p>
              <a:pPr algn="ctr"/>
              <a:r>
                <a:rPr lang="en-GB" sz="1200" b="1" dirty="0" smtClean="0">
                  <a:solidFill>
                    <a:schemeClr val="bg1"/>
                  </a:solidFill>
                </a:rPr>
                <a:t>Risk adjustment: </a:t>
              </a:r>
              <a:r>
                <a:rPr lang="en-GB" sz="1200" dirty="0" smtClean="0">
                  <a:solidFill>
                    <a:schemeClr val="bg1"/>
                  </a:solidFill>
                </a:rPr>
                <a:t>An assessment of the uncertainty about the amount of future cash flows</a:t>
              </a:r>
              <a:endParaRPr lang="en-GB" sz="1200" dirty="0">
                <a:solidFill>
                  <a:schemeClr val="bg1"/>
                </a:solidFill>
              </a:endParaRPr>
            </a:p>
          </p:txBody>
        </p:sp>
      </p:grpSp>
      <p:sp>
        <p:nvSpPr>
          <p:cNvPr id="19" name="Right Arrow 18"/>
          <p:cNvSpPr/>
          <p:nvPr/>
        </p:nvSpPr>
        <p:spPr bwMode="gray">
          <a:xfrm>
            <a:off x="4227944" y="1412776"/>
            <a:ext cx="2808312" cy="1108439"/>
          </a:xfrm>
          <a:prstGeom prst="rightArrow">
            <a:avLst/>
          </a:prstGeom>
          <a:solidFill>
            <a:schemeClr val="bg2"/>
          </a:solidFill>
          <a:ln>
            <a:noFill/>
          </a:ln>
          <a:effectLst/>
          <a:extLst/>
        </p:spPr>
        <p:txBody>
          <a:bodyPr wrap="square" rtlCol="0" anchor="ctr"/>
          <a:lstStyle/>
          <a:p>
            <a:pPr algn="ctr"/>
            <a:r>
              <a:rPr lang="en-GB" sz="1600" dirty="0" smtClean="0">
                <a:solidFill>
                  <a:schemeClr val="bg1"/>
                </a:solidFill>
              </a:rPr>
              <a:t>Needs to be estimated</a:t>
            </a:r>
            <a:endParaRPr lang="en-GB" sz="1600" dirty="0">
              <a:solidFill>
                <a:schemeClr val="bg1"/>
              </a:solidFill>
            </a:endParaRPr>
          </a:p>
        </p:txBody>
      </p:sp>
      <p:sp>
        <p:nvSpPr>
          <p:cNvPr id="20" name="Right Arrow 19"/>
          <p:cNvSpPr/>
          <p:nvPr/>
        </p:nvSpPr>
        <p:spPr bwMode="gray">
          <a:xfrm>
            <a:off x="4232920" y="3199106"/>
            <a:ext cx="2852714" cy="1856739"/>
          </a:xfrm>
          <a:prstGeom prst="rightArrow">
            <a:avLst/>
          </a:prstGeom>
          <a:solidFill>
            <a:schemeClr val="tx2"/>
          </a:solidFill>
          <a:ln>
            <a:noFill/>
          </a:ln>
          <a:effectLst/>
          <a:extLst/>
        </p:spPr>
        <p:txBody>
          <a:bodyPr wrap="square" rtlCol="0" anchor="ctr"/>
          <a:lstStyle/>
          <a:p>
            <a:pPr algn="ctr"/>
            <a:r>
              <a:rPr lang="en-GB" sz="1600" dirty="0" smtClean="0">
                <a:solidFill>
                  <a:schemeClr val="bg1"/>
                </a:solidFill>
              </a:rPr>
              <a:t>Can be directly measured</a:t>
            </a:r>
            <a:endParaRPr lang="en-GB" sz="1600" dirty="0">
              <a:solidFill>
                <a:schemeClr val="bg1"/>
              </a:solidFill>
            </a:endParaRPr>
          </a:p>
        </p:txBody>
      </p:sp>
      <p:sp>
        <p:nvSpPr>
          <p:cNvPr id="21" name="TextBox 20"/>
          <p:cNvSpPr txBox="1"/>
          <p:nvPr/>
        </p:nvSpPr>
        <p:spPr>
          <a:xfrm>
            <a:off x="7179653" y="1628800"/>
            <a:ext cx="2648482" cy="830997"/>
          </a:xfrm>
          <a:prstGeom prst="rect">
            <a:avLst/>
          </a:prstGeom>
          <a:noFill/>
        </p:spPr>
        <p:txBody>
          <a:bodyPr wrap="none" rtlCol="0">
            <a:spAutoFit/>
          </a:bodyPr>
          <a:lstStyle/>
          <a:p>
            <a:r>
              <a:rPr lang="en-GB" sz="1200" b="1" dirty="0" smtClean="0"/>
              <a:t>Estimate as if the Standard had </a:t>
            </a:r>
            <a:br>
              <a:rPr lang="en-GB" sz="1200" b="1" dirty="0" smtClean="0"/>
            </a:br>
            <a:r>
              <a:rPr lang="en-GB" sz="1200" b="1" dirty="0" smtClean="0"/>
              <a:t>always been applied, with </a:t>
            </a:r>
            <a:br>
              <a:rPr lang="en-GB" sz="1200" b="1" dirty="0" smtClean="0"/>
            </a:br>
            <a:r>
              <a:rPr lang="en-GB" sz="1200" b="1" dirty="0" smtClean="0"/>
              <a:t>simplifications that maximise the </a:t>
            </a:r>
            <a:br>
              <a:rPr lang="en-GB" sz="1200" b="1" dirty="0" smtClean="0"/>
            </a:br>
            <a:r>
              <a:rPr lang="en-GB" sz="1200" b="1" dirty="0" smtClean="0"/>
              <a:t>use of objective data if necessary</a:t>
            </a:r>
            <a:endParaRPr lang="en-GB" sz="1200" b="1" dirty="0"/>
          </a:p>
        </p:txBody>
      </p:sp>
      <p:sp>
        <p:nvSpPr>
          <p:cNvPr id="22" name="TextBox 21"/>
          <p:cNvSpPr txBox="1"/>
          <p:nvPr/>
        </p:nvSpPr>
        <p:spPr>
          <a:xfrm>
            <a:off x="7179653" y="3896644"/>
            <a:ext cx="2323072" cy="461665"/>
          </a:xfrm>
          <a:prstGeom prst="rect">
            <a:avLst/>
          </a:prstGeom>
          <a:noFill/>
        </p:spPr>
        <p:txBody>
          <a:bodyPr wrap="none" rtlCol="0">
            <a:spAutoFit/>
          </a:bodyPr>
          <a:lstStyle/>
          <a:p>
            <a:r>
              <a:rPr lang="en-GB" sz="1200" b="1" dirty="0" smtClean="0"/>
              <a:t>Measure on date of first time </a:t>
            </a:r>
            <a:br>
              <a:rPr lang="en-GB" sz="1200" b="1" dirty="0" smtClean="0"/>
            </a:br>
            <a:r>
              <a:rPr lang="en-GB" sz="1200" b="1" dirty="0" smtClean="0"/>
              <a:t>application</a:t>
            </a:r>
            <a:endParaRPr lang="en-GB" sz="1200" b="1" dirty="0"/>
          </a:p>
        </p:txBody>
      </p:sp>
    </p:spTree>
    <p:extLst>
      <p:ext uri="{BB962C8B-B14F-4D97-AF65-F5344CB8AC3E}">
        <p14:creationId xmlns:p14="http://schemas.microsoft.com/office/powerpoint/2010/main" val="28472283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5"/>
          <p:cNvSpPr>
            <a:spLocks noGrp="1" noChangeArrowheads="1"/>
          </p:cNvSpPr>
          <p:nvPr>
            <p:ph type="ctrTitle"/>
          </p:nvPr>
        </p:nvSpPr>
        <p:spPr>
          <a:xfrm>
            <a:off x="4419600" y="1914525"/>
            <a:ext cx="4819650" cy="1951038"/>
          </a:xfrm>
        </p:spPr>
        <p:txBody>
          <a:bodyPr/>
          <a:lstStyle/>
          <a:p>
            <a:r>
              <a:rPr lang="en-GB" sz="3600" dirty="0"/>
              <a:t>Accounting proposals for insurance contracts</a:t>
            </a:r>
            <a:endParaRPr lang="en-GB" dirty="0" smtClean="0"/>
          </a:p>
        </p:txBody>
      </p:sp>
      <p:sp>
        <p:nvSpPr>
          <p:cNvPr id="2" name="Footer Placeholder 1"/>
          <p:cNvSpPr>
            <a:spLocks noGrp="1"/>
          </p:cNvSpPr>
          <p:nvPr>
            <p:ph type="ftr" sz="quarter" idx="11"/>
          </p:nvPr>
        </p:nvSpPr>
        <p:spPr/>
        <p:txBody>
          <a:bodyPr/>
          <a:lstStyle/>
          <a:p>
            <a:pPr>
              <a:defRPr/>
            </a:pPr>
            <a:r>
              <a:rPr lang="en-GB" dirty="0" smtClean="0">
                <a:solidFill>
                  <a:srgbClr val="5F6062"/>
                </a:solidFill>
              </a:rPr>
              <a:t>© 2013 IFRS Foundation.  30 Cannon Street  |  London EC4M 6XH  |  UK.  www.ifrs.org</a:t>
            </a:r>
            <a:endParaRPr lang="en-GB" dirty="0">
              <a:solidFill>
                <a:srgbClr val="5F6062"/>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0" tIns="0" rIns="0" bIns="0" numCol="1" anchor="b" anchorCtr="0" compatLnSpc="1">
            <a:prstTxWarp prst="textNoShape">
              <a:avLst/>
            </a:prstTxWarp>
          </a:bodyPr>
          <a:lstStyle/>
          <a:p>
            <a:r>
              <a:rPr lang="en-GB" sz="2400" dirty="0" smtClean="0"/>
              <a:t>Timetable</a:t>
            </a:r>
            <a:endParaRPr lang="en-GB" sz="2400" dirty="0"/>
          </a:p>
        </p:txBody>
      </p:sp>
      <p:sp>
        <p:nvSpPr>
          <p:cNvPr id="3" name="Footer Placeholder 2"/>
          <p:cNvSpPr>
            <a:spLocks noGrp="1"/>
          </p:cNvSpPr>
          <p:nvPr>
            <p:ph type="ftr" sz="quarter" idx="10"/>
          </p:nvPr>
        </p:nvSpPr>
        <p:spPr/>
        <p:txBody>
          <a:bodyPr/>
          <a:lstStyle/>
          <a:p>
            <a:pPr>
              <a:defRPr/>
            </a:pPr>
            <a:r>
              <a:rPr lang="en-GB" dirty="0" smtClean="0"/>
              <a:t>© 2013 IFRS Foundation.  30 Cannon Street  |  London EC4M 6XH  |  UK.  www.ifrs.org</a:t>
            </a:r>
            <a:endParaRPr lang="en-GB" dirty="0"/>
          </a:p>
        </p:txBody>
      </p:sp>
      <p:sp>
        <p:nvSpPr>
          <p:cNvPr id="4" name="Slide Number Placeholder 3"/>
          <p:cNvSpPr>
            <a:spLocks noGrp="1"/>
          </p:cNvSpPr>
          <p:nvPr>
            <p:ph type="sldNum" sz="quarter" idx="11"/>
          </p:nvPr>
        </p:nvSpPr>
        <p:spPr/>
        <p:txBody>
          <a:bodyPr/>
          <a:lstStyle/>
          <a:p>
            <a:fld id="{4E0D4674-84A7-4B9E-86D3-6B51B0ED57C5}" type="slidenum">
              <a:rPr lang="en-GB" smtClean="0"/>
              <a:pPr/>
              <a:t>20</a:t>
            </a:fld>
            <a:endParaRPr lang="en-GB" dirty="0"/>
          </a:p>
        </p:txBody>
      </p:sp>
      <p:graphicFrame>
        <p:nvGraphicFramePr>
          <p:cNvPr id="6" name="Diagram 5"/>
          <p:cNvGraphicFramePr/>
          <p:nvPr>
            <p:extLst>
              <p:ext uri="{D42A27DB-BD31-4B8C-83A1-F6EECF244321}">
                <p14:modId xmlns:p14="http://schemas.microsoft.com/office/powerpoint/2010/main" val="946960623"/>
              </p:ext>
            </p:extLst>
          </p:nvPr>
        </p:nvGraphicFramePr>
        <p:xfrm>
          <a:off x="344488" y="1227668"/>
          <a:ext cx="9217024"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31156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760A8E8-5424-4D3F-BF8C-973730B2102C}" type="slidenum">
              <a:rPr lang="en-GB" smtClean="0">
                <a:solidFill>
                  <a:schemeClr val="bg1"/>
                </a:solidFill>
              </a:rPr>
              <a:pPr eaLnBrk="1" hangingPunct="1"/>
              <a:t>21</a:t>
            </a:fld>
            <a:endParaRPr lang="en-GB" dirty="0" smtClean="0">
              <a:solidFill>
                <a:schemeClr val="bg1"/>
              </a:solidFill>
            </a:endParaRPr>
          </a:p>
        </p:txBody>
      </p:sp>
      <p:sp>
        <p:nvSpPr>
          <p:cNvPr id="34819" name="Rectangle 2"/>
          <p:cNvSpPr>
            <a:spLocks noGrp="1" noChangeArrowheads="1"/>
          </p:cNvSpPr>
          <p:nvPr>
            <p:ph type="title"/>
          </p:nvPr>
        </p:nvSpPr>
        <p:spPr>
          <a:xfrm>
            <a:off x="416496" y="188640"/>
            <a:ext cx="7337425" cy="792162"/>
          </a:xfrm>
        </p:spPr>
        <p:txBody>
          <a:bodyPr/>
          <a:lstStyle/>
          <a:p>
            <a:r>
              <a:rPr lang="en-GB" sz="2400" dirty="0" smtClean="0">
                <a:ea typeface="ＭＳ Ｐゴシック" pitchFamily="34" charset="-128"/>
              </a:rPr>
              <a:t>For more information…</a:t>
            </a:r>
            <a:endParaRPr lang="en-US" sz="2400" dirty="0" smtClean="0">
              <a:ea typeface="ＭＳ Ｐゴシック" pitchFamily="34" charset="-128"/>
            </a:endParaRPr>
          </a:p>
        </p:txBody>
      </p:sp>
      <p:sp>
        <p:nvSpPr>
          <p:cNvPr id="34820" name="Rectangle 3"/>
          <p:cNvSpPr>
            <a:spLocks noGrp="1" noChangeArrowheads="1"/>
          </p:cNvSpPr>
          <p:nvPr>
            <p:ph type="body" sz="half" idx="1"/>
          </p:nvPr>
        </p:nvSpPr>
        <p:spPr>
          <a:xfrm>
            <a:off x="344489" y="1196975"/>
            <a:ext cx="4968552" cy="4870450"/>
          </a:xfrm>
        </p:spPr>
        <p:txBody>
          <a:bodyPr/>
          <a:lstStyle/>
          <a:p>
            <a:pPr>
              <a:buFontTx/>
              <a:buNone/>
            </a:pPr>
            <a:r>
              <a:rPr lang="en-US" sz="2400" dirty="0" smtClean="0">
                <a:solidFill>
                  <a:schemeClr val="bg2"/>
                </a:solidFill>
                <a:ea typeface="ＭＳ Ｐゴシック" pitchFamily="34" charset="-128"/>
              </a:rPr>
              <a:t>Stay up to date</a:t>
            </a:r>
          </a:p>
          <a:p>
            <a:r>
              <a:rPr lang="en-US" sz="2400" dirty="0">
                <a:ea typeface="ＭＳ Ｐゴシック" pitchFamily="34" charset="-128"/>
              </a:rPr>
              <a:t>Visit our website:</a:t>
            </a:r>
          </a:p>
          <a:p>
            <a:pPr lvl="1"/>
            <a:r>
              <a:rPr lang="en-US" sz="1800" dirty="0">
                <a:ea typeface="ＭＳ Ｐゴシック" pitchFamily="34" charset="-128"/>
                <a:hlinkClick r:id="rId3"/>
              </a:rPr>
              <a:t>www.ifrs.org</a:t>
            </a:r>
            <a:endParaRPr lang="en-US" sz="1800" dirty="0">
              <a:ea typeface="ＭＳ Ｐゴシック" pitchFamily="34" charset="-128"/>
            </a:endParaRPr>
          </a:p>
          <a:p>
            <a:pPr lvl="1"/>
            <a:r>
              <a:rPr lang="en-US" sz="1800" dirty="0" smtClean="0">
                <a:ea typeface="ＭＳ Ｐゴシック" pitchFamily="34" charset="-128"/>
                <a:hlinkClick r:id="rId4" action="ppaction://hlinkfile"/>
              </a:rPr>
              <a:t>go.ifrs.org/insurance_contracts</a:t>
            </a:r>
            <a:r>
              <a:rPr lang="en-US" sz="1800" dirty="0" smtClean="0">
                <a:ea typeface="ＭＳ Ｐゴシック" pitchFamily="34" charset="-128"/>
              </a:rPr>
              <a:t> </a:t>
            </a:r>
          </a:p>
          <a:p>
            <a:r>
              <a:rPr lang="en-US" sz="2400" dirty="0" smtClean="0">
                <a:ea typeface="ＭＳ Ｐゴシック" pitchFamily="34" charset="-128"/>
              </a:rPr>
              <a:t>Sign up for our email alert</a:t>
            </a:r>
          </a:p>
          <a:p>
            <a:pPr marL="0" indent="0">
              <a:buNone/>
            </a:pPr>
            <a:r>
              <a:rPr lang="en-US" sz="2400" dirty="0" smtClean="0">
                <a:solidFill>
                  <a:schemeClr val="bg2"/>
                </a:solidFill>
                <a:ea typeface="ＭＳ Ｐゴシック" pitchFamily="34" charset="-128"/>
              </a:rPr>
              <a:t>Ask </a:t>
            </a:r>
            <a:r>
              <a:rPr lang="en-US" sz="2400" dirty="0">
                <a:solidFill>
                  <a:schemeClr val="bg2"/>
                </a:solidFill>
                <a:ea typeface="ＭＳ Ｐゴシック" pitchFamily="34" charset="-128"/>
              </a:rPr>
              <a:t>questions or share your views</a:t>
            </a:r>
          </a:p>
          <a:p>
            <a:r>
              <a:rPr lang="en-US" sz="2400" dirty="0" smtClean="0">
                <a:ea typeface="ＭＳ Ｐゴシック" pitchFamily="34" charset="-128"/>
              </a:rPr>
              <a:t>Email us: </a:t>
            </a:r>
            <a:r>
              <a:rPr lang="en-US" sz="2400" dirty="0" smtClean="0">
                <a:ea typeface="ＭＳ Ｐゴシック" pitchFamily="34" charset="-128"/>
                <a:hlinkClick r:id="rId5"/>
              </a:rPr>
              <a:t>insurancecontracts@ifrs.org</a:t>
            </a:r>
            <a:r>
              <a:rPr lang="en-US" sz="2400" dirty="0" smtClean="0">
                <a:ea typeface="ＭＳ Ｐゴシック" pitchFamily="34" charset="-128"/>
              </a:rPr>
              <a:t> </a:t>
            </a:r>
          </a:p>
          <a:p>
            <a:pPr marL="0" indent="0">
              <a:buNone/>
            </a:pPr>
            <a:endParaRPr lang="en-US" sz="2400" dirty="0">
              <a:solidFill>
                <a:srgbClr val="FF0000"/>
              </a:solidFill>
              <a:ea typeface="ＭＳ Ｐゴシック" pitchFamily="34" charset="-128"/>
            </a:endParaRPr>
          </a:p>
          <a:p>
            <a:endParaRPr lang="en-US" sz="1900" dirty="0" smtClean="0">
              <a:ea typeface="ＭＳ Ｐゴシック" pitchFamily="34" charset="-128"/>
            </a:endParaRPr>
          </a:p>
          <a:p>
            <a:pPr>
              <a:buFontTx/>
              <a:buNone/>
            </a:pPr>
            <a:endParaRPr lang="en-US" sz="2400" dirty="0" smtClean="0">
              <a:ea typeface="ＭＳ Ｐゴシック" pitchFamily="34" charset="-128"/>
            </a:endParaRPr>
          </a:p>
        </p:txBody>
      </p:sp>
      <p:sp>
        <p:nvSpPr>
          <p:cNvPr id="29702" name="Rectangle 4"/>
          <p:cNvSpPr>
            <a:spLocks noGrp="1" noChangeArrowheads="1"/>
          </p:cNvSpPr>
          <p:nvPr>
            <p:ph type="body" sz="half" idx="2"/>
          </p:nvPr>
        </p:nvSpPr>
        <p:spPr>
          <a:xfrm>
            <a:off x="5313040" y="1196975"/>
            <a:ext cx="4248472" cy="4608289"/>
          </a:xfrm>
          <a:solidFill>
            <a:schemeClr val="accent3">
              <a:lumMod val="95000"/>
            </a:schemeClr>
          </a:solidFill>
          <a:ln>
            <a:solidFill>
              <a:schemeClr val="accent3">
                <a:lumMod val="95000"/>
              </a:schemeClr>
            </a:solidFill>
          </a:ln>
        </p:spPr>
        <p:txBody>
          <a:bodyPr/>
          <a:lstStyle/>
          <a:p>
            <a:pPr>
              <a:buFontTx/>
              <a:buNone/>
              <a:defRPr/>
            </a:pPr>
            <a:r>
              <a:rPr lang="en-US" dirty="0" smtClean="0">
                <a:solidFill>
                  <a:schemeClr val="bg2"/>
                </a:solidFill>
              </a:rPr>
              <a:t>Resources on IASB website</a:t>
            </a:r>
          </a:p>
          <a:p>
            <a:pPr>
              <a:defRPr/>
            </a:pPr>
            <a:r>
              <a:rPr lang="en-US" sz="2000" dirty="0" smtClean="0"/>
              <a:t>IASB Update</a:t>
            </a:r>
          </a:p>
          <a:p>
            <a:pPr>
              <a:defRPr/>
            </a:pPr>
            <a:r>
              <a:rPr lang="en-US" sz="2000" dirty="0" smtClean="0"/>
              <a:t>Project podcasts and webcasts</a:t>
            </a:r>
          </a:p>
          <a:p>
            <a:pPr>
              <a:defRPr/>
            </a:pPr>
            <a:r>
              <a:rPr lang="en-US" sz="2000" dirty="0" smtClean="0"/>
              <a:t>Snapshot</a:t>
            </a:r>
          </a:p>
          <a:p>
            <a:pPr>
              <a:defRPr/>
            </a:pPr>
            <a:r>
              <a:rPr lang="en-US" sz="2000" dirty="0" smtClean="0"/>
              <a:t>Feedback statement</a:t>
            </a:r>
            <a:endParaRPr lang="en-US" sz="2000" dirty="0"/>
          </a:p>
          <a:p>
            <a:pPr>
              <a:defRPr/>
            </a:pPr>
            <a:r>
              <a:rPr lang="en-GB" sz="2000" dirty="0"/>
              <a:t>Investor resources</a:t>
            </a:r>
          </a:p>
          <a:p>
            <a:pPr>
              <a:defRPr/>
            </a:pPr>
            <a:r>
              <a:rPr lang="en-GB" sz="2000" dirty="0"/>
              <a:t>High level summary of </a:t>
            </a:r>
            <a:r>
              <a:rPr lang="en-GB" sz="2000" dirty="0" smtClean="0"/>
              <a:t>project</a:t>
            </a:r>
          </a:p>
        </p:txBody>
      </p:sp>
      <p:sp>
        <p:nvSpPr>
          <p:cNvPr id="6" name="Slide Number Placeholder 3"/>
          <p:cNvSpPr>
            <a:spLocks noGrp="1"/>
          </p:cNvSpPr>
          <p:nvPr>
            <p:ph type="sldNum" sz="quarter" idx="4294967295"/>
          </p:nvPr>
        </p:nvSpPr>
        <p:spPr>
          <a:xfrm>
            <a:off x="8553450" y="711200"/>
            <a:ext cx="684213" cy="1968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41F2E88-FF64-448C-AF1C-8589F6131A1A}" type="slidenum">
              <a:rPr lang="en-GB" smtClean="0">
                <a:solidFill>
                  <a:schemeClr val="bg1"/>
                </a:solidFill>
              </a:rPr>
              <a:pPr eaLnBrk="1" hangingPunct="1"/>
              <a:t>21</a:t>
            </a:fld>
            <a:endParaRPr lang="en-GB" dirty="0" smtClean="0">
              <a:solidFill>
                <a:schemeClr val="bg1"/>
              </a:solidFill>
            </a:endParaRPr>
          </a:p>
        </p:txBody>
      </p:sp>
      <p:sp>
        <p:nvSpPr>
          <p:cNvPr id="2" name="Footer Placeholder 1"/>
          <p:cNvSpPr>
            <a:spLocks noGrp="1"/>
          </p:cNvSpPr>
          <p:nvPr>
            <p:ph type="ftr" sz="quarter" idx="10"/>
          </p:nvPr>
        </p:nvSpPr>
        <p:spPr/>
        <p:txBody>
          <a:bodyPr/>
          <a:lstStyle/>
          <a:p>
            <a:pPr>
              <a:defRPr/>
            </a:pPr>
            <a:r>
              <a:rPr lang="en-GB" dirty="0" smtClean="0"/>
              <a:t>© IFRS Foundation.  30 Cannon Street  |  London EC4M 6XH  |  UK.  www.ifrs.org</a:t>
            </a:r>
            <a:endParaRPr lang="en-GB" dirty="0"/>
          </a:p>
        </p:txBody>
      </p:sp>
    </p:spTree>
    <p:extLst>
      <p:ext uri="{BB962C8B-B14F-4D97-AF65-F5344CB8AC3E}">
        <p14:creationId xmlns:p14="http://schemas.microsoft.com/office/powerpoint/2010/main" val="185026010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8228" y="2133601"/>
            <a:ext cx="8701236" cy="1295399"/>
          </a:xfrm>
        </p:spPr>
        <p:txBody>
          <a:bodyPr/>
          <a:lstStyle/>
          <a:p>
            <a:r>
              <a:rPr lang="en-GB" dirty="0"/>
              <a:t>V</a:t>
            </a:r>
            <a:r>
              <a:rPr lang="en-GB" dirty="0" smtClean="0"/>
              <a:t>iews on Exposure Draft and implications</a:t>
            </a:r>
            <a:endParaRPr lang="en-GB" dirty="0"/>
          </a:p>
        </p:txBody>
      </p:sp>
      <p:sp>
        <p:nvSpPr>
          <p:cNvPr id="3" name="Rectangle 3"/>
          <p:cNvSpPr>
            <a:spLocks noGrp="1" noChangeArrowheads="1"/>
          </p:cNvSpPr>
          <p:nvPr>
            <p:ph type="subTitle" idx="1"/>
          </p:nvPr>
        </p:nvSpPr>
        <p:spPr>
          <a:xfrm>
            <a:off x="428229" y="3501008"/>
            <a:ext cx="9061275" cy="1296789"/>
          </a:xfrm>
        </p:spPr>
        <p:txBody>
          <a:bodyPr/>
          <a:lstStyle/>
          <a:p>
            <a:r>
              <a:rPr lang="en-GB" sz="2000" dirty="0" smtClean="0"/>
              <a:t>Kamran Foroughi, Financial Reporting Group </a:t>
            </a:r>
          </a:p>
          <a:p>
            <a:endParaRPr lang="en-GB" sz="2000" dirty="0" smtClean="0"/>
          </a:p>
          <a:p>
            <a:endParaRPr lang="en-GB" dirty="0" smtClean="0"/>
          </a:p>
          <a:p>
            <a:endParaRPr lang="en-GB" sz="2000" dirty="0"/>
          </a:p>
        </p:txBody>
      </p:sp>
    </p:spTree>
    <p:extLst>
      <p:ext uri="{BB962C8B-B14F-4D97-AF65-F5344CB8AC3E}">
        <p14:creationId xmlns:p14="http://schemas.microsoft.com/office/powerpoint/2010/main" val="2765573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Financial Reporting </a:t>
            </a:r>
            <a:r>
              <a:rPr lang="fr-CA" dirty="0"/>
              <a:t>Group (FRG)</a:t>
            </a:r>
            <a:endParaRPr lang="en-GB" dirty="0"/>
          </a:p>
        </p:txBody>
      </p:sp>
      <p:sp>
        <p:nvSpPr>
          <p:cNvPr id="3" name="Content Placeholder 2"/>
          <p:cNvSpPr>
            <a:spLocks noGrp="1"/>
          </p:cNvSpPr>
          <p:nvPr>
            <p:ph idx="1"/>
          </p:nvPr>
        </p:nvSpPr>
        <p:spPr>
          <a:xfrm>
            <a:off x="416496" y="1268760"/>
            <a:ext cx="9205291" cy="4640262"/>
          </a:xfrm>
        </p:spPr>
        <p:txBody>
          <a:bodyPr/>
          <a:lstStyle/>
          <a:p>
            <a:r>
              <a:rPr lang="en-GB" sz="1600" dirty="0"/>
              <a:t>Cross practice working group established in June 2011, with remit to:</a:t>
            </a:r>
          </a:p>
          <a:p>
            <a:pPr lvl="1"/>
            <a:r>
              <a:rPr lang="en-GB" sz="1400" dirty="0"/>
              <a:t>c</a:t>
            </a:r>
            <a:r>
              <a:rPr lang="en-GB" sz="1400" dirty="0" smtClean="0"/>
              <a:t>onsider </a:t>
            </a:r>
            <a:r>
              <a:rPr lang="en-GB" sz="1400" dirty="0"/>
              <a:t>proposed changes </a:t>
            </a:r>
            <a:r>
              <a:rPr lang="en-GB" sz="1400" dirty="0">
                <a:solidFill>
                  <a:schemeClr val="tx1"/>
                </a:solidFill>
              </a:rPr>
              <a:t>to financial reporting standards affecting insurers</a:t>
            </a:r>
          </a:p>
          <a:p>
            <a:pPr lvl="1"/>
            <a:r>
              <a:rPr lang="en-GB" sz="1400" dirty="0">
                <a:solidFill>
                  <a:schemeClr val="tx1"/>
                </a:solidFill>
              </a:rPr>
              <a:t>s</a:t>
            </a:r>
            <a:r>
              <a:rPr lang="en-GB" sz="1400" dirty="0" smtClean="0">
                <a:solidFill>
                  <a:schemeClr val="tx1"/>
                </a:solidFill>
              </a:rPr>
              <a:t>upport Derek Wright </a:t>
            </a:r>
            <a:r>
              <a:rPr lang="en-GB" sz="1400" dirty="0">
                <a:solidFill>
                  <a:schemeClr val="tx1"/>
                </a:solidFill>
              </a:rPr>
              <a:t>on the International Actuarial </a:t>
            </a:r>
            <a:r>
              <a:rPr lang="en-GB" sz="1400" dirty="0" smtClean="0">
                <a:solidFill>
                  <a:schemeClr val="tx1"/>
                </a:solidFill>
              </a:rPr>
              <a:t>Association’s Insurance Accounting Committee.</a:t>
            </a:r>
            <a:endParaRPr lang="en-GB" sz="1400" dirty="0">
              <a:solidFill>
                <a:schemeClr val="tx1"/>
              </a:solidFill>
            </a:endParaRPr>
          </a:p>
          <a:p>
            <a:r>
              <a:rPr lang="en-GB" sz="1600" dirty="0">
                <a:solidFill>
                  <a:schemeClr val="tx1"/>
                </a:solidFill>
              </a:rPr>
              <a:t>Membership is made up of senior industry </a:t>
            </a:r>
            <a:r>
              <a:rPr lang="en-GB" sz="1600" dirty="0"/>
              <a:t>practitioners in the area of financial reporting, with a mixture of experience in life / non-life insurance and pensions.  Also includes two chartered accountants and one sell-side equity </a:t>
            </a:r>
            <a:r>
              <a:rPr lang="en-GB" sz="1600" dirty="0" smtClean="0"/>
              <a:t>analyst</a:t>
            </a:r>
            <a:endParaRPr lang="en-GB" sz="1600" dirty="0"/>
          </a:p>
          <a:p>
            <a:r>
              <a:rPr lang="en-GB" sz="1600" dirty="0"/>
              <a:t>Additional support was sought from volunteers to help prepare the IFoA response to the </a:t>
            </a:r>
            <a:r>
              <a:rPr lang="en-GB" sz="1600" dirty="0" smtClean="0"/>
              <a:t>IASB Exposure Draft</a:t>
            </a:r>
            <a:endParaRPr lang="en-GB" sz="1600" b="1" dirty="0"/>
          </a:p>
          <a:p>
            <a:pPr>
              <a:spcBef>
                <a:spcPts val="0"/>
              </a:spcBef>
              <a:buNone/>
            </a:pPr>
            <a:endParaRPr lang="en-GB" sz="1600" b="1" dirty="0" smtClean="0"/>
          </a:p>
          <a:p>
            <a:pPr>
              <a:spcBef>
                <a:spcPts val="0"/>
              </a:spcBef>
              <a:buNone/>
            </a:pPr>
            <a:r>
              <a:rPr lang="en-GB" sz="1600" b="1" dirty="0" smtClean="0"/>
              <a:t>FRG membership:</a:t>
            </a:r>
          </a:p>
          <a:p>
            <a:pPr marL="0" indent="0">
              <a:spcBef>
                <a:spcPts val="300"/>
              </a:spcBef>
              <a:buNone/>
            </a:pPr>
            <a:r>
              <a:rPr lang="en-GB" sz="1600" dirty="0" smtClean="0"/>
              <a:t>Raymond Bennett, Daniel de Burca (Secretary), Darren Clay, Anthony </a:t>
            </a:r>
            <a:r>
              <a:rPr lang="en-GB" sz="1600" dirty="0"/>
              <a:t>Coughlan, </a:t>
            </a:r>
            <a:r>
              <a:rPr lang="en-GB" sz="1600" dirty="0" smtClean="0"/>
              <a:t>Helena Dumcyz (IFoA), Kamran </a:t>
            </a:r>
            <a:r>
              <a:rPr lang="en-GB" sz="1600" dirty="0"/>
              <a:t>Foroughi (Chair), </a:t>
            </a:r>
            <a:r>
              <a:rPr lang="en-GB" sz="1600" dirty="0" smtClean="0"/>
              <a:t>Gary </a:t>
            </a:r>
            <a:r>
              <a:rPr lang="en-GB" sz="1600" dirty="0"/>
              <a:t>Hibbard, Martin Lowes, Nigel Masters, Richard McPherson, Francesco Nagari, Erica Nicholson, Richard Pereira, Tony Silverman</a:t>
            </a:r>
            <a:r>
              <a:rPr lang="en-GB" sz="1600" dirty="0" smtClean="0"/>
              <a:t>,  Martin White</a:t>
            </a:r>
            <a:r>
              <a:rPr lang="en-GB" sz="1600" dirty="0"/>
              <a:t>, </a:t>
            </a:r>
            <a:r>
              <a:rPr lang="en-GB" sz="1600" dirty="0" smtClean="0"/>
              <a:t>Derek Wright, Simon </a:t>
            </a:r>
            <a:r>
              <a:rPr lang="en-GB" sz="1600" dirty="0"/>
              <a:t>Yeung</a:t>
            </a:r>
          </a:p>
          <a:p>
            <a:pPr>
              <a:spcBef>
                <a:spcPts val="0"/>
              </a:spcBef>
              <a:buNone/>
            </a:pPr>
            <a:endParaRPr lang="en-GB" sz="1600" b="1" dirty="0" smtClean="0"/>
          </a:p>
          <a:p>
            <a:pPr>
              <a:spcBef>
                <a:spcPts val="0"/>
              </a:spcBef>
              <a:buNone/>
            </a:pPr>
            <a:r>
              <a:rPr lang="en-GB" sz="1600" b="1" dirty="0" smtClean="0"/>
              <a:t>ED </a:t>
            </a:r>
            <a:r>
              <a:rPr lang="en-GB" sz="1600" b="1" dirty="0"/>
              <a:t>response </a:t>
            </a:r>
            <a:r>
              <a:rPr lang="en-GB" sz="1600" b="1" dirty="0" smtClean="0"/>
              <a:t>volunteers:</a:t>
            </a:r>
          </a:p>
          <a:p>
            <a:pPr marL="0" indent="0">
              <a:spcBef>
                <a:spcPts val="300"/>
              </a:spcBef>
              <a:buNone/>
            </a:pPr>
            <a:r>
              <a:rPr lang="en-GB" sz="1600" dirty="0" smtClean="0"/>
              <a:t>Rael Davis, </a:t>
            </a:r>
            <a:r>
              <a:rPr lang="en-GB" sz="1600" dirty="0"/>
              <a:t>Matthew Donnery, Vicky </a:t>
            </a:r>
            <a:r>
              <a:rPr lang="en-GB" sz="1600" dirty="0" smtClean="0"/>
              <a:t>Flenk, </a:t>
            </a:r>
            <a:r>
              <a:rPr lang="en-GB" sz="1600" dirty="0"/>
              <a:t>Chris Knight, Richard Olswang, Vasu Patel, Michael Reid, Andrew Rowley</a:t>
            </a:r>
          </a:p>
        </p:txBody>
      </p:sp>
      <p:sp>
        <p:nvSpPr>
          <p:cNvPr id="4" name="Date Placeholder 3"/>
          <p:cNvSpPr>
            <a:spLocks noGrp="1"/>
          </p:cNvSpPr>
          <p:nvPr>
            <p:ph type="dt" sz="half" idx="10"/>
          </p:nvPr>
        </p:nvSpPr>
        <p:spPr/>
        <p:txBody>
          <a:bodyPr/>
          <a:lstStyle/>
          <a:p>
            <a:r>
              <a:rPr lang="en-GB" dirty="0" smtClean="0">
                <a:solidFill>
                  <a:srgbClr val="3F4548"/>
                </a:solidFill>
              </a:rPr>
              <a:t>11 November 2013</a:t>
            </a:r>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23</a:t>
            </a:fld>
            <a:endParaRPr lang="en-GB" dirty="0"/>
          </a:p>
        </p:txBody>
      </p:sp>
    </p:spTree>
    <p:extLst>
      <p:ext uri="{BB962C8B-B14F-4D97-AF65-F5344CB8AC3E}">
        <p14:creationId xmlns:p14="http://schemas.microsoft.com/office/powerpoint/2010/main" val="715679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5128" y="3431518"/>
            <a:ext cx="2763838"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Many aspects of ED welcomed</a:t>
            </a:r>
            <a:endParaRPr lang="en-GB" dirty="0"/>
          </a:p>
        </p:txBody>
      </p:sp>
      <p:sp>
        <p:nvSpPr>
          <p:cNvPr id="3" name="Content Placeholder 2"/>
          <p:cNvSpPr>
            <a:spLocks noGrp="1"/>
          </p:cNvSpPr>
          <p:nvPr>
            <p:ph idx="1"/>
          </p:nvPr>
        </p:nvSpPr>
        <p:spPr>
          <a:xfrm>
            <a:off x="428229" y="1557338"/>
            <a:ext cx="9205291" cy="4640262"/>
          </a:xfrm>
        </p:spPr>
        <p:txBody>
          <a:bodyPr/>
          <a:lstStyle/>
          <a:p>
            <a:pPr lvl="0"/>
            <a:r>
              <a:rPr lang="en-GB" sz="1800" dirty="0" smtClean="0"/>
              <a:t>General </a:t>
            </a:r>
            <a:r>
              <a:rPr lang="en-GB" sz="1800" dirty="0" smtClean="0">
                <a:solidFill>
                  <a:schemeClr val="tx1"/>
                </a:solidFill>
              </a:rPr>
              <a:t>approach principles based not rules based</a:t>
            </a:r>
          </a:p>
          <a:p>
            <a:pPr lvl="0"/>
            <a:r>
              <a:rPr lang="en-GB" sz="1800" dirty="0" smtClean="0">
                <a:solidFill>
                  <a:schemeClr val="tx1"/>
                </a:solidFill>
              </a:rPr>
              <a:t>IASB’s discussion and decision making transparent</a:t>
            </a:r>
          </a:p>
          <a:p>
            <a:pPr lvl="0"/>
            <a:r>
              <a:rPr lang="en-GB" sz="1800" dirty="0" smtClean="0">
                <a:solidFill>
                  <a:schemeClr val="tx1"/>
                </a:solidFill>
              </a:rPr>
              <a:t>Outreach and effort to consider feedback</a:t>
            </a:r>
          </a:p>
          <a:p>
            <a:pPr lvl="0"/>
            <a:r>
              <a:rPr lang="en-GB" sz="1800" dirty="0" smtClean="0">
                <a:solidFill>
                  <a:schemeClr val="tx1"/>
                </a:solidFill>
              </a:rPr>
              <a:t>Uniform standard </a:t>
            </a:r>
            <a:r>
              <a:rPr lang="en-GB" sz="1800" dirty="0" smtClean="0"/>
              <a:t>proposed to apply in most jurisdictions</a:t>
            </a:r>
          </a:p>
          <a:p>
            <a:pPr lvl="0"/>
            <a:r>
              <a:rPr lang="en-GB" sz="1800" dirty="0" smtClean="0"/>
              <a:t>Proposed to minimise differences with US GAAP ED</a:t>
            </a:r>
          </a:p>
          <a:p>
            <a:pPr lvl="0"/>
            <a:r>
              <a:rPr lang="en-GB" sz="1800" dirty="0" smtClean="0"/>
              <a:t>Margins explicitly shown</a:t>
            </a:r>
          </a:p>
          <a:p>
            <a:pPr lvl="0"/>
            <a:r>
              <a:rPr lang="en-GB" sz="1800" dirty="0" smtClean="0"/>
              <a:t>ED based on fulfilment value not exit value concept</a:t>
            </a:r>
            <a:endParaRPr lang="en-GB" sz="1800" dirty="0"/>
          </a:p>
        </p:txBody>
      </p:sp>
      <p:sp>
        <p:nvSpPr>
          <p:cNvPr id="4" name="Date Placeholder 3"/>
          <p:cNvSpPr>
            <a:spLocks noGrp="1"/>
          </p:cNvSpPr>
          <p:nvPr>
            <p:ph type="dt" sz="half" idx="10"/>
          </p:nvPr>
        </p:nvSpPr>
        <p:spPr/>
        <p:txBody>
          <a:bodyPr/>
          <a:lstStyle/>
          <a:p>
            <a:r>
              <a:rPr lang="en-GB" dirty="0" smtClean="0">
                <a:solidFill>
                  <a:srgbClr val="3F4548"/>
                </a:solidFill>
              </a:rPr>
              <a:t>11 November 2013</a:t>
            </a:r>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24</a:t>
            </a:fld>
            <a:endParaRPr lang="en-GB" dirty="0"/>
          </a:p>
        </p:txBody>
      </p:sp>
    </p:spTree>
    <p:extLst>
      <p:ext uri="{BB962C8B-B14F-4D97-AF65-F5344CB8AC3E}">
        <p14:creationId xmlns:p14="http://schemas.microsoft.com/office/powerpoint/2010/main" val="3331778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Improvements from 2010 ED in many areas</a:t>
            </a:r>
            <a:endParaRPr lang="en-GB" dirty="0"/>
          </a:p>
        </p:txBody>
      </p:sp>
      <p:sp>
        <p:nvSpPr>
          <p:cNvPr id="3" name="Content Placeholder 2"/>
          <p:cNvSpPr>
            <a:spLocks noGrp="1"/>
          </p:cNvSpPr>
          <p:nvPr>
            <p:ph idx="1"/>
          </p:nvPr>
        </p:nvSpPr>
        <p:spPr>
          <a:xfrm>
            <a:off x="428229" y="1557338"/>
            <a:ext cx="5892923" cy="4640262"/>
          </a:xfrm>
        </p:spPr>
        <p:txBody>
          <a:bodyPr/>
          <a:lstStyle/>
          <a:p>
            <a:pPr lvl="0"/>
            <a:r>
              <a:rPr lang="en-GB" sz="1800" dirty="0" smtClean="0">
                <a:solidFill>
                  <a:schemeClr val="tx1"/>
                </a:solidFill>
              </a:rPr>
              <a:t>Building Block Approach (BBA) closer to deferral and matching model</a:t>
            </a:r>
          </a:p>
          <a:p>
            <a:pPr lvl="1"/>
            <a:r>
              <a:rPr lang="en-GB" sz="1400" dirty="0" smtClean="0">
                <a:solidFill>
                  <a:schemeClr val="tx1"/>
                </a:solidFill>
              </a:rPr>
              <a:t>Unlocking of the Contractual Service Margin (CSM)</a:t>
            </a:r>
          </a:p>
          <a:p>
            <a:pPr lvl="1"/>
            <a:r>
              <a:rPr lang="en-GB" sz="1400" dirty="0">
                <a:solidFill>
                  <a:schemeClr val="tx1"/>
                </a:solidFill>
              </a:rPr>
              <a:t>M</a:t>
            </a:r>
            <a:r>
              <a:rPr lang="en-GB" sz="1400" dirty="0" smtClean="0">
                <a:solidFill>
                  <a:schemeClr val="tx1"/>
                </a:solidFill>
              </a:rPr>
              <a:t>ore consistent with revenue recognition proposals</a:t>
            </a:r>
          </a:p>
          <a:p>
            <a:pPr lvl="0"/>
            <a:r>
              <a:rPr lang="en-GB" sz="1800" dirty="0" smtClean="0">
                <a:solidFill>
                  <a:schemeClr val="tx1"/>
                </a:solidFill>
              </a:rPr>
              <a:t>Premium Allocation Approach (PAA) no longer mandatory for short duration contracts</a:t>
            </a:r>
          </a:p>
          <a:p>
            <a:pPr lvl="0"/>
            <a:r>
              <a:rPr lang="en-GB" sz="1800" dirty="0" smtClean="0">
                <a:solidFill>
                  <a:schemeClr val="tx1"/>
                </a:solidFill>
              </a:rPr>
              <a:t>Contract boundary definition changes helpful, particularly for health</a:t>
            </a:r>
          </a:p>
          <a:p>
            <a:pPr lvl="0"/>
            <a:r>
              <a:rPr lang="en-GB" sz="1800" dirty="0">
                <a:solidFill>
                  <a:schemeClr val="tx1"/>
                </a:solidFill>
              </a:rPr>
              <a:t>More expenses allowed in BBA </a:t>
            </a:r>
            <a:endParaRPr lang="en-GB" sz="1800" dirty="0" smtClean="0">
              <a:solidFill>
                <a:schemeClr val="tx1"/>
              </a:solidFill>
            </a:endParaRPr>
          </a:p>
          <a:p>
            <a:pPr lvl="0"/>
            <a:r>
              <a:rPr lang="en-GB" sz="1800" dirty="0" smtClean="0">
                <a:solidFill>
                  <a:schemeClr val="tx1"/>
                </a:solidFill>
              </a:rPr>
              <a:t>Transitional arrangements much better</a:t>
            </a:r>
          </a:p>
          <a:p>
            <a:pPr lvl="0"/>
            <a:r>
              <a:rPr lang="en-GB" sz="1800" dirty="0" smtClean="0">
                <a:solidFill>
                  <a:schemeClr val="tx1"/>
                </a:solidFill>
              </a:rPr>
              <a:t>Risk adjustment: improvements in principle, techniques and diversification allowed</a:t>
            </a:r>
          </a:p>
          <a:p>
            <a:pPr lvl="0"/>
            <a:r>
              <a:rPr lang="en-GB" sz="1800" dirty="0" smtClean="0">
                <a:solidFill>
                  <a:schemeClr val="tx1"/>
                </a:solidFill>
              </a:rPr>
              <a:t>“Top-down” discount </a:t>
            </a:r>
            <a:r>
              <a:rPr lang="en-GB" sz="1800" dirty="0">
                <a:solidFill>
                  <a:schemeClr val="tx1"/>
                </a:solidFill>
              </a:rPr>
              <a:t>rate setting approach </a:t>
            </a:r>
            <a:r>
              <a:rPr lang="en-GB" sz="1800" dirty="0" smtClean="0">
                <a:solidFill>
                  <a:schemeClr val="tx1"/>
                </a:solidFill>
              </a:rPr>
              <a:t>permitted</a:t>
            </a:r>
          </a:p>
          <a:p>
            <a:pPr lvl="0"/>
            <a:endParaRPr lang="en-GB" sz="1800" dirty="0">
              <a:solidFill>
                <a:schemeClr val="tx1"/>
              </a:solidFill>
            </a:endParaRPr>
          </a:p>
        </p:txBody>
      </p:sp>
      <p:sp>
        <p:nvSpPr>
          <p:cNvPr id="4" name="Date Placeholder 3"/>
          <p:cNvSpPr>
            <a:spLocks noGrp="1"/>
          </p:cNvSpPr>
          <p:nvPr>
            <p:ph type="dt" sz="half" idx="10"/>
          </p:nvPr>
        </p:nvSpPr>
        <p:spPr/>
        <p:txBody>
          <a:bodyPr/>
          <a:lstStyle/>
          <a:p>
            <a:r>
              <a:rPr lang="en-GB" dirty="0" smtClean="0">
                <a:solidFill>
                  <a:srgbClr val="3F4548"/>
                </a:solidFill>
              </a:rPr>
              <a:t>11 November 2013</a:t>
            </a:r>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25</a:t>
            </a:fld>
            <a:endParaRPr lang="en-GB" dirty="0"/>
          </a:p>
        </p:txBody>
      </p:sp>
      <p:pic>
        <p:nvPicPr>
          <p:cNvPr id="32770" name="Picture 2" descr="http://t1.gstatic.com/images?q=tbn:ANd9GcSeVYUjFJ507UQMkxC-obMYSh_rVNaFBdfYA52k76evHvMrJfSNwA"/>
          <p:cNvPicPr>
            <a:picLocks noChangeAspect="1" noChangeArrowheads="1"/>
          </p:cNvPicPr>
          <p:nvPr/>
        </p:nvPicPr>
        <p:blipFill>
          <a:blip r:embed="rId2" cstate="print"/>
          <a:srcRect/>
          <a:stretch>
            <a:fillRect/>
          </a:stretch>
        </p:blipFill>
        <p:spPr bwMode="auto">
          <a:xfrm>
            <a:off x="6105128" y="2060848"/>
            <a:ext cx="3240360" cy="3526032"/>
          </a:xfrm>
          <a:prstGeom prst="rect">
            <a:avLst/>
          </a:prstGeom>
          <a:noFill/>
        </p:spPr>
      </p:pic>
    </p:spTree>
    <p:extLst>
      <p:ext uri="{BB962C8B-B14F-4D97-AF65-F5344CB8AC3E}">
        <p14:creationId xmlns:p14="http://schemas.microsoft.com/office/powerpoint/2010/main" val="222944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229" y="1453034"/>
            <a:ext cx="9205291" cy="2984078"/>
          </a:xfrm>
        </p:spPr>
        <p:txBody>
          <a:bodyPr/>
          <a:lstStyle/>
          <a:p>
            <a:r>
              <a:rPr lang="en-GB" sz="1800" dirty="0" smtClean="0">
                <a:solidFill>
                  <a:schemeClr val="tx1"/>
                </a:solidFill>
              </a:rPr>
              <a:t>Likely lack of alignment </a:t>
            </a:r>
            <a:r>
              <a:rPr lang="en-GB" sz="1800" dirty="0">
                <a:solidFill>
                  <a:schemeClr val="tx1"/>
                </a:solidFill>
              </a:rPr>
              <a:t>with effective date of IFRS 9 </a:t>
            </a:r>
            <a:r>
              <a:rPr lang="en-GB" sz="1800" dirty="0" smtClean="0">
                <a:solidFill>
                  <a:schemeClr val="tx1"/>
                </a:solidFill>
              </a:rPr>
              <a:t>F</a:t>
            </a:r>
            <a:r>
              <a:rPr lang="en-GB" sz="1800" i="1" dirty="0" smtClean="0">
                <a:solidFill>
                  <a:schemeClr val="tx1"/>
                </a:solidFill>
              </a:rPr>
              <a:t>inancial Instruments</a:t>
            </a:r>
            <a:endParaRPr lang="en-GB" sz="1800" i="1" dirty="0">
              <a:solidFill>
                <a:schemeClr val="tx1"/>
              </a:solidFill>
            </a:endParaRPr>
          </a:p>
          <a:p>
            <a:r>
              <a:rPr lang="en-GB" sz="1800" dirty="0">
                <a:solidFill>
                  <a:schemeClr val="tx1"/>
                </a:solidFill>
              </a:rPr>
              <a:t>Hybrid model: </a:t>
            </a:r>
            <a:r>
              <a:rPr lang="en-GB" sz="1800" dirty="0" smtClean="0">
                <a:solidFill>
                  <a:schemeClr val="tx1"/>
                </a:solidFill>
              </a:rPr>
              <a:t>complex </a:t>
            </a:r>
            <a:r>
              <a:rPr lang="en-GB" sz="1800" dirty="0">
                <a:solidFill>
                  <a:schemeClr val="tx1"/>
                </a:solidFill>
              </a:rPr>
              <a:t>for preparers and </a:t>
            </a:r>
            <a:r>
              <a:rPr lang="en-GB" sz="1800" dirty="0" smtClean="0">
                <a:solidFill>
                  <a:schemeClr val="tx1"/>
                </a:solidFill>
              </a:rPr>
              <a:t>hard to understand </a:t>
            </a:r>
            <a:r>
              <a:rPr lang="en-GB" sz="1800" dirty="0">
                <a:solidFill>
                  <a:schemeClr val="tx1"/>
                </a:solidFill>
              </a:rPr>
              <a:t>for users</a:t>
            </a:r>
          </a:p>
          <a:p>
            <a:r>
              <a:rPr lang="en-GB" sz="1800" dirty="0" smtClean="0">
                <a:solidFill>
                  <a:schemeClr val="tx1"/>
                </a:solidFill>
              </a:rPr>
              <a:t>Various new proposals appear not to combine well, creating accounting volatility</a:t>
            </a:r>
          </a:p>
          <a:p>
            <a:r>
              <a:rPr lang="en-GB" sz="1800" dirty="0" smtClean="0">
                <a:solidFill>
                  <a:schemeClr val="tx1"/>
                </a:solidFill>
              </a:rPr>
              <a:t>Setting the discount rate</a:t>
            </a:r>
          </a:p>
          <a:p>
            <a:r>
              <a:rPr lang="en-GB" sz="1800" dirty="0" smtClean="0">
                <a:solidFill>
                  <a:schemeClr val="tx1"/>
                </a:solidFill>
              </a:rPr>
              <a:t>UK-style with profits business</a:t>
            </a:r>
          </a:p>
          <a:p>
            <a:r>
              <a:rPr lang="en-GB" sz="1800" dirty="0" smtClean="0">
                <a:solidFill>
                  <a:schemeClr val="tx1"/>
                </a:solidFill>
              </a:rPr>
              <a:t>Disclosing the risk adjustment confidence interval equivalent</a:t>
            </a:r>
          </a:p>
          <a:p>
            <a:r>
              <a:rPr lang="en-GB" sz="1800" dirty="0" smtClean="0">
                <a:solidFill>
                  <a:schemeClr val="tx1"/>
                </a:solidFill>
              </a:rPr>
              <a:t>Lack </a:t>
            </a:r>
            <a:r>
              <a:rPr lang="en-GB" sz="1800" dirty="0">
                <a:solidFill>
                  <a:schemeClr val="tx1"/>
                </a:solidFill>
              </a:rPr>
              <a:t>of thorough field </a:t>
            </a:r>
            <a:r>
              <a:rPr lang="en-GB" sz="1800" dirty="0" smtClean="0">
                <a:solidFill>
                  <a:schemeClr val="tx1"/>
                </a:solidFill>
              </a:rPr>
              <a:t>testing</a:t>
            </a:r>
          </a:p>
          <a:p>
            <a:pPr marL="0" lvl="0" indent="0">
              <a:buNone/>
            </a:pPr>
            <a:endParaRPr lang="en-GB" sz="1800" b="1" dirty="0" smtClean="0"/>
          </a:p>
          <a:p>
            <a:pPr marL="0" lvl="0" indent="0">
              <a:buNone/>
            </a:pPr>
            <a:endParaRPr lang="en-GB" sz="1600" b="1" dirty="0" smtClean="0"/>
          </a:p>
          <a:p>
            <a:pPr marL="0" lvl="0" indent="0">
              <a:buNone/>
            </a:pPr>
            <a:endParaRPr lang="en-GB" sz="1600" b="1" dirty="0" smtClean="0"/>
          </a:p>
          <a:p>
            <a:pPr marL="0" indent="0">
              <a:buNone/>
            </a:pPr>
            <a:endParaRPr lang="en-GB" sz="18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1272" y="2876653"/>
            <a:ext cx="2389262" cy="225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Significant concerns remain</a:t>
            </a:r>
            <a:endParaRPr lang="en-GB" dirty="0"/>
          </a:p>
        </p:txBody>
      </p:sp>
      <p:sp>
        <p:nvSpPr>
          <p:cNvPr id="4" name="Date Placeholder 3"/>
          <p:cNvSpPr>
            <a:spLocks noGrp="1"/>
          </p:cNvSpPr>
          <p:nvPr>
            <p:ph type="dt" sz="half" idx="10"/>
          </p:nvPr>
        </p:nvSpPr>
        <p:spPr/>
        <p:txBody>
          <a:bodyPr/>
          <a:lstStyle/>
          <a:p>
            <a:r>
              <a:rPr lang="en-GB" dirty="0">
                <a:solidFill>
                  <a:srgbClr val="3F4548"/>
                </a:solidFill>
              </a:rPr>
              <a:t>11 November </a:t>
            </a:r>
            <a:r>
              <a:rPr lang="en-GB" dirty="0" smtClean="0">
                <a:solidFill>
                  <a:srgbClr val="3F4548"/>
                </a:solidFill>
              </a:rPr>
              <a:t>2013</a:t>
            </a:r>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26</a:t>
            </a:fld>
            <a:endParaRPr lang="en-GB" dirty="0"/>
          </a:p>
        </p:txBody>
      </p:sp>
      <p:sp>
        <p:nvSpPr>
          <p:cNvPr id="9" name="Rectangle 8"/>
          <p:cNvSpPr/>
          <p:nvPr/>
        </p:nvSpPr>
        <p:spPr>
          <a:xfrm>
            <a:off x="632520" y="5301208"/>
            <a:ext cx="8496944" cy="646331"/>
          </a:xfrm>
          <a:prstGeom prst="rect">
            <a:avLst/>
          </a:prstGeom>
          <a:solidFill>
            <a:schemeClr val="accent2"/>
          </a:solidFill>
        </p:spPr>
        <p:txBody>
          <a:bodyPr wrap="square">
            <a:spAutoFit/>
          </a:bodyPr>
          <a:lstStyle/>
          <a:p>
            <a:pPr algn="ctr"/>
            <a:r>
              <a:rPr lang="en-GB" b="1" dirty="0" smtClean="0">
                <a:solidFill>
                  <a:prstClr val="white"/>
                </a:solidFill>
              </a:rPr>
              <a:t>Overall: Cost benefit concerns, plus ability of small and medium insurers to implement </a:t>
            </a:r>
            <a:endParaRPr lang="en-GB" b="1" dirty="0">
              <a:solidFill>
                <a:prstClr val="white"/>
              </a:solidFill>
            </a:endParaRPr>
          </a:p>
        </p:txBody>
      </p:sp>
    </p:spTree>
    <p:extLst>
      <p:ext uri="{BB962C8B-B14F-4D97-AF65-F5344CB8AC3E}">
        <p14:creationId xmlns:p14="http://schemas.microsoft.com/office/powerpoint/2010/main" val="222944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Transitional Arrangements</a:t>
            </a:r>
            <a:endParaRPr lang="en-GB" dirty="0"/>
          </a:p>
        </p:txBody>
      </p:sp>
      <p:sp>
        <p:nvSpPr>
          <p:cNvPr id="3" name="Content Placeholder 2"/>
          <p:cNvSpPr>
            <a:spLocks noGrp="1"/>
          </p:cNvSpPr>
          <p:nvPr>
            <p:ph idx="1"/>
          </p:nvPr>
        </p:nvSpPr>
        <p:spPr>
          <a:xfrm>
            <a:off x="428229" y="1557338"/>
            <a:ext cx="8989267" cy="4640262"/>
          </a:xfrm>
        </p:spPr>
        <p:txBody>
          <a:bodyPr/>
          <a:lstStyle/>
          <a:p>
            <a:pPr lvl="0"/>
            <a:r>
              <a:rPr lang="en-GB" sz="1800" dirty="0" smtClean="0"/>
              <a:t>Strongly support revised approach, compared to 2011 ED nil Contractual Service Margin on transition</a:t>
            </a:r>
          </a:p>
          <a:p>
            <a:pPr lvl="0"/>
            <a:r>
              <a:rPr lang="en-GB" sz="1800" dirty="0" smtClean="0"/>
              <a:t>Practical concerns, but be careful what you wish for</a:t>
            </a:r>
          </a:p>
          <a:p>
            <a:pPr lvl="1"/>
            <a:r>
              <a:rPr lang="en-GB" sz="1400" dirty="0" smtClean="0"/>
              <a:t>May be a role for IAA</a:t>
            </a:r>
          </a:p>
          <a:p>
            <a:pPr lvl="0"/>
            <a:r>
              <a:rPr lang="en-GB" sz="1800" dirty="0" smtClean="0"/>
              <a:t>Australia coped with similar proposals when Margin on Services became effective in 1990s</a:t>
            </a:r>
          </a:p>
          <a:p>
            <a:pPr lvl="0"/>
            <a:r>
              <a:rPr lang="en-GB" sz="1800" dirty="0" smtClean="0"/>
              <a:t>Start capturing </a:t>
            </a:r>
            <a:r>
              <a:rPr lang="en-GB" sz="1800" smtClean="0"/>
              <a:t>relevant data</a:t>
            </a:r>
            <a:endParaRPr lang="en-GB" sz="1800" dirty="0"/>
          </a:p>
        </p:txBody>
      </p:sp>
      <p:sp>
        <p:nvSpPr>
          <p:cNvPr id="4" name="Date Placeholder 3"/>
          <p:cNvSpPr>
            <a:spLocks noGrp="1"/>
          </p:cNvSpPr>
          <p:nvPr>
            <p:ph type="dt" sz="half" idx="10"/>
          </p:nvPr>
        </p:nvSpPr>
        <p:spPr/>
        <p:txBody>
          <a:bodyPr/>
          <a:lstStyle/>
          <a:p>
            <a:r>
              <a:rPr lang="en-GB" dirty="0" smtClean="0"/>
              <a:t>11 November </a:t>
            </a:r>
            <a:r>
              <a:rPr lang="en-GB" dirty="0"/>
              <a:t>2013</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27</a:t>
            </a:fld>
            <a:endParaRPr lang="en-GB" dirty="0"/>
          </a:p>
        </p:txBody>
      </p:sp>
    </p:spTree>
    <p:extLst>
      <p:ext uri="{BB962C8B-B14F-4D97-AF65-F5344CB8AC3E}">
        <p14:creationId xmlns:p14="http://schemas.microsoft.com/office/powerpoint/2010/main" val="474990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Insurance Contract Revenue Proposals</a:t>
            </a:r>
            <a:endParaRPr lang="en-GB" dirty="0"/>
          </a:p>
        </p:txBody>
      </p:sp>
      <p:sp>
        <p:nvSpPr>
          <p:cNvPr id="3" name="Content Placeholder 2"/>
          <p:cNvSpPr>
            <a:spLocks noGrp="1"/>
          </p:cNvSpPr>
          <p:nvPr>
            <p:ph idx="1"/>
          </p:nvPr>
        </p:nvSpPr>
        <p:spPr>
          <a:xfrm>
            <a:off x="428229" y="1557338"/>
            <a:ext cx="9205291" cy="4640262"/>
          </a:xfrm>
        </p:spPr>
        <p:txBody>
          <a:bodyPr/>
          <a:lstStyle/>
          <a:p>
            <a:r>
              <a:rPr lang="en-GB" sz="1800" dirty="0" smtClean="0"/>
              <a:t>Welcomed for short </a:t>
            </a:r>
            <a:r>
              <a:rPr lang="en-GB" sz="1800" dirty="0" smtClean="0"/>
              <a:t>term/risk </a:t>
            </a:r>
            <a:r>
              <a:rPr lang="en-GB" sz="1800" dirty="0" smtClean="0"/>
              <a:t>contracts as similar to current P&amp;C practice</a:t>
            </a:r>
          </a:p>
          <a:p>
            <a:r>
              <a:rPr lang="en-GB" sz="1800" dirty="0" smtClean="0"/>
              <a:t>We sympathise with idea that income statement for insurers should resemble other industries and avoid deposits treated as revenue</a:t>
            </a:r>
          </a:p>
          <a:p>
            <a:r>
              <a:rPr lang="en-GB" sz="1800" dirty="0" smtClean="0"/>
              <a:t>However for long term business, proposals force unbundling through the back door, create much work and appear to fail decision-useful test</a:t>
            </a:r>
          </a:p>
          <a:p>
            <a:r>
              <a:rPr lang="en-GB" sz="1800" dirty="0" smtClean="0"/>
              <a:t>FRG proposals</a:t>
            </a:r>
          </a:p>
          <a:p>
            <a:pPr marL="530225"/>
            <a:r>
              <a:rPr lang="en-GB" sz="1600" dirty="0" smtClean="0"/>
              <a:t>Use both insurance contract revenue and sources of surplus/margin approach</a:t>
            </a:r>
          </a:p>
          <a:p>
            <a:pPr marL="530225"/>
            <a:r>
              <a:rPr lang="en-GB" sz="1600" dirty="0" smtClean="0"/>
              <a:t>Basis for selecting which one used needs to be practical, robust, comparable and consistent.  Two suggestions:</a:t>
            </a:r>
          </a:p>
          <a:p>
            <a:pPr marL="792162" lvl="1" indent="-342900">
              <a:spcBef>
                <a:spcPts val="600"/>
              </a:spcBef>
              <a:buFont typeface="+mj-lt"/>
              <a:buAutoNum type="arabicPeriod"/>
            </a:pPr>
            <a:r>
              <a:rPr lang="en-GB" sz="1400" dirty="0" smtClean="0"/>
              <a:t>Premium Allocation Approach (PAA)-eligible contracts use earned </a:t>
            </a:r>
            <a:r>
              <a:rPr lang="en-GB" sz="1400" dirty="0" smtClean="0"/>
              <a:t>premium/revenue, others </a:t>
            </a:r>
            <a:r>
              <a:rPr lang="en-GB" sz="1400" dirty="0" smtClean="0"/>
              <a:t>use sources of surplus</a:t>
            </a:r>
          </a:p>
          <a:p>
            <a:pPr marL="792162" lvl="1" indent="-342900">
              <a:spcBef>
                <a:spcPts val="600"/>
              </a:spcBef>
              <a:buFont typeface="+mj-lt"/>
              <a:buAutoNum type="arabicPeriod"/>
            </a:pPr>
            <a:r>
              <a:rPr lang="en-GB" sz="1400" dirty="0" smtClean="0"/>
              <a:t>Contracts mainly insurance risk in nature use earned premium/revenue, those mainly </a:t>
            </a:r>
            <a:r>
              <a:rPr lang="en-GB" sz="1400" dirty="0" smtClean="0"/>
              <a:t>savings/investment </a:t>
            </a:r>
            <a:r>
              <a:rPr lang="en-GB" sz="1400" dirty="0" smtClean="0"/>
              <a:t>risk use sources of surplus</a:t>
            </a:r>
          </a:p>
        </p:txBody>
      </p:sp>
      <p:sp>
        <p:nvSpPr>
          <p:cNvPr id="4" name="Date Placeholder 3"/>
          <p:cNvSpPr>
            <a:spLocks noGrp="1"/>
          </p:cNvSpPr>
          <p:nvPr>
            <p:ph type="dt" sz="half" idx="10"/>
          </p:nvPr>
        </p:nvSpPr>
        <p:spPr/>
        <p:txBody>
          <a:bodyPr/>
          <a:lstStyle/>
          <a:p>
            <a:r>
              <a:rPr lang="en-GB" dirty="0"/>
              <a:t>11 November 2013</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28</a:t>
            </a:fld>
            <a:endParaRPr lang="en-GB" dirty="0"/>
          </a:p>
        </p:txBody>
      </p:sp>
      <p:sp>
        <p:nvSpPr>
          <p:cNvPr id="6" name="Rectangle 5"/>
          <p:cNvSpPr/>
          <p:nvPr/>
        </p:nvSpPr>
        <p:spPr>
          <a:xfrm>
            <a:off x="488504" y="5733256"/>
            <a:ext cx="8928992" cy="5040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Note: 2011 IFRS working party paper contained a number of recommended enhancements to 2010 ED summarised margin approach</a:t>
            </a:r>
          </a:p>
        </p:txBody>
      </p:sp>
    </p:spTree>
    <p:extLst>
      <p:ext uri="{BB962C8B-B14F-4D97-AF65-F5344CB8AC3E}">
        <p14:creationId xmlns:p14="http://schemas.microsoft.com/office/powerpoint/2010/main" val="980501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Other Comprehensive Income (OCI)</a:t>
            </a:r>
            <a:endParaRPr lang="en-GB" dirty="0"/>
          </a:p>
        </p:txBody>
      </p:sp>
      <p:sp>
        <p:nvSpPr>
          <p:cNvPr id="3" name="Content Placeholder 2"/>
          <p:cNvSpPr>
            <a:spLocks noGrp="1"/>
          </p:cNvSpPr>
          <p:nvPr>
            <p:ph idx="1"/>
          </p:nvPr>
        </p:nvSpPr>
        <p:spPr>
          <a:xfrm>
            <a:off x="428229" y="1557338"/>
            <a:ext cx="9205291" cy="4640262"/>
          </a:xfrm>
        </p:spPr>
        <p:txBody>
          <a:bodyPr/>
          <a:lstStyle/>
          <a:p>
            <a:pPr marL="342900" indent="-342900"/>
            <a:r>
              <a:rPr lang="en-GB" sz="1800" dirty="0" smtClean="0">
                <a:solidFill>
                  <a:schemeClr val="tx1"/>
                </a:solidFill>
              </a:rPr>
              <a:t>Implications of ED</a:t>
            </a:r>
          </a:p>
          <a:p>
            <a:pPr marL="790575" lvl="1" indent="-342900"/>
            <a:r>
              <a:rPr lang="en-GB" sz="1600" dirty="0" smtClean="0">
                <a:solidFill>
                  <a:schemeClr val="tx1"/>
                </a:solidFill>
              </a:rPr>
              <a:t>Significant change for UK insurers where using OCI for insurance liabilities is not common</a:t>
            </a:r>
          </a:p>
          <a:p>
            <a:pPr marL="790575" lvl="1" indent="-342900"/>
            <a:r>
              <a:rPr lang="en-GB" sz="1600" dirty="0" smtClean="0">
                <a:solidFill>
                  <a:schemeClr val="tx1"/>
                </a:solidFill>
              </a:rPr>
              <a:t>Additional valuation runs (e.g. current and prior period rates)</a:t>
            </a:r>
          </a:p>
          <a:p>
            <a:pPr marL="790575" lvl="1" indent="-342900"/>
            <a:r>
              <a:rPr lang="en-GB" sz="1600" dirty="0" smtClean="0">
                <a:solidFill>
                  <a:schemeClr val="tx1"/>
                </a:solidFill>
              </a:rPr>
              <a:t>Availability of locked in discount rate for non-life claims liability?</a:t>
            </a:r>
          </a:p>
          <a:p>
            <a:pPr marL="790575" lvl="1" indent="-342900"/>
            <a:r>
              <a:rPr lang="en-GB" sz="1600" dirty="0" smtClean="0">
                <a:solidFill>
                  <a:schemeClr val="tx1"/>
                </a:solidFill>
              </a:rPr>
              <a:t>Accounting mismatch in P&amp;L (even where cash flows are economically matched) due to mixed asset model while mandatory presentation in OCI of changes in liabilities from changes in discount rates </a:t>
            </a:r>
          </a:p>
          <a:p>
            <a:pPr marL="342900" indent="-342900"/>
            <a:r>
              <a:rPr lang="en-GB" sz="1800" dirty="0" smtClean="0">
                <a:solidFill>
                  <a:schemeClr val="tx1"/>
                </a:solidFill>
              </a:rPr>
              <a:t>FRG concerns regarding mandatory nature of OCI approach</a:t>
            </a:r>
          </a:p>
          <a:p>
            <a:pPr marL="342900" indent="-342900"/>
            <a:r>
              <a:rPr lang="en-GB" sz="1800" dirty="0" smtClean="0">
                <a:solidFill>
                  <a:schemeClr val="tx1"/>
                </a:solidFill>
              </a:rPr>
              <a:t>FRG preferred alternative proposals</a:t>
            </a:r>
          </a:p>
          <a:p>
            <a:pPr marL="790575" lvl="1" indent="-342900">
              <a:buFont typeface="+mj-lt"/>
              <a:buAutoNum type="arabicPeriod"/>
            </a:pPr>
            <a:r>
              <a:rPr lang="en-GB" sz="1600" dirty="0" smtClean="0">
                <a:solidFill>
                  <a:schemeClr val="tx1"/>
                </a:solidFill>
              </a:rPr>
              <a:t>P&amp;L option – Restricted option at outset to take the impact to P&amp;L for each portfolio of contracts</a:t>
            </a:r>
          </a:p>
          <a:p>
            <a:pPr marL="790575" lvl="1" indent="-342900">
              <a:buFont typeface="+mj-lt"/>
              <a:buAutoNum type="arabicPeriod"/>
            </a:pPr>
            <a:r>
              <a:rPr lang="en-GB" sz="1600" dirty="0" smtClean="0">
                <a:solidFill>
                  <a:schemeClr val="tx1"/>
                </a:solidFill>
              </a:rPr>
              <a:t>Align the presentation in P&amp;L or OCI depending on the business model – Linked to asset classification in IFRS 9</a:t>
            </a:r>
          </a:p>
          <a:p>
            <a:pPr marL="0" indent="0">
              <a:buNone/>
            </a:pPr>
            <a:endParaRPr lang="en-GB" sz="1800" dirty="0"/>
          </a:p>
        </p:txBody>
      </p:sp>
      <p:sp>
        <p:nvSpPr>
          <p:cNvPr id="4" name="Date Placeholder 3"/>
          <p:cNvSpPr>
            <a:spLocks noGrp="1"/>
          </p:cNvSpPr>
          <p:nvPr>
            <p:ph type="dt" sz="half" idx="10"/>
          </p:nvPr>
        </p:nvSpPr>
        <p:spPr/>
        <p:txBody>
          <a:bodyPr/>
          <a:lstStyle/>
          <a:p>
            <a:r>
              <a:rPr lang="en-GB" dirty="0"/>
              <a:t>11 November 2013</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29</a:t>
            </a:fld>
            <a:endParaRPr lang="en-GB" dirty="0"/>
          </a:p>
        </p:txBody>
      </p:sp>
    </p:spTree>
    <p:extLst>
      <p:ext uri="{BB962C8B-B14F-4D97-AF65-F5344CB8AC3E}">
        <p14:creationId xmlns:p14="http://schemas.microsoft.com/office/powerpoint/2010/main" val="3067067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28" y="188640"/>
            <a:ext cx="7337425" cy="792162"/>
          </a:xfrm>
          <a:noFill/>
          <a:ln>
            <a:noFill/>
          </a:ln>
        </p:spPr>
        <p:txBody>
          <a:bodyPr vert="horz" wrap="square" lIns="0" tIns="0" rIns="0" bIns="0" numCol="1" anchor="b" anchorCtr="0" compatLnSpc="1">
            <a:prstTxWarp prst="textNoShape">
              <a:avLst/>
            </a:prstTxWarp>
          </a:bodyPr>
          <a:lstStyle/>
          <a:p>
            <a:r>
              <a:rPr lang="en-GB" sz="2400" dirty="0" smtClean="0"/>
              <a:t>Background to insurance contract proposals: </a:t>
            </a:r>
            <a:br>
              <a:rPr lang="en-GB" sz="2400" dirty="0" smtClean="0"/>
            </a:br>
            <a:r>
              <a:rPr lang="en-GB" sz="2400" dirty="0" smtClean="0"/>
              <a:t>No comprehensive IFRS today</a:t>
            </a:r>
            <a:endParaRPr lang="en-GB" sz="2400" dirty="0"/>
          </a:p>
        </p:txBody>
      </p:sp>
      <p:sp>
        <p:nvSpPr>
          <p:cNvPr id="4" name="Footer Placeholder 3"/>
          <p:cNvSpPr>
            <a:spLocks noGrp="1"/>
          </p:cNvSpPr>
          <p:nvPr>
            <p:ph type="ftr" sz="quarter" idx="10"/>
          </p:nvPr>
        </p:nvSpPr>
        <p:spPr>
          <a:xfrm>
            <a:off x="704528" y="6453336"/>
            <a:ext cx="6118225" cy="190500"/>
          </a:xfrm>
        </p:spPr>
        <p:txBody>
          <a:bodyPr/>
          <a:lstStyle/>
          <a:p>
            <a:pPr>
              <a:defRPr/>
            </a:pPr>
            <a:r>
              <a:rPr lang="en-GB" dirty="0" smtClean="0"/>
              <a:t>© IFRS Foundation.  30 Cannon Street  |  London EC4M 6XH  |  UK.  www.ifrs.org</a:t>
            </a:r>
            <a:endParaRPr lang="en-GB" dirty="0"/>
          </a:p>
        </p:txBody>
      </p:sp>
      <p:sp>
        <p:nvSpPr>
          <p:cNvPr id="5" name="Slide Number Placeholder 4"/>
          <p:cNvSpPr>
            <a:spLocks noGrp="1"/>
          </p:cNvSpPr>
          <p:nvPr>
            <p:ph type="sldNum" sz="quarter" idx="11"/>
          </p:nvPr>
        </p:nvSpPr>
        <p:spPr/>
        <p:txBody>
          <a:bodyPr/>
          <a:lstStyle/>
          <a:p>
            <a:fld id="{EDA62B69-D284-4E23-9676-1FE14B90795F}" type="slidenum">
              <a:rPr lang="en-GB" smtClean="0"/>
              <a:pPr/>
              <a:t>3</a:t>
            </a:fld>
            <a:endParaRPr lang="en-GB" dirty="0"/>
          </a:p>
        </p:txBody>
      </p:sp>
      <p:graphicFrame>
        <p:nvGraphicFramePr>
          <p:cNvPr id="6" name="Content Placeholder 6"/>
          <p:cNvGraphicFramePr>
            <a:graphicFrameLocks/>
          </p:cNvGraphicFramePr>
          <p:nvPr>
            <p:extLst>
              <p:ext uri="{D42A27DB-BD31-4B8C-83A1-F6EECF244321}">
                <p14:modId xmlns:p14="http://schemas.microsoft.com/office/powerpoint/2010/main" val="922750496"/>
              </p:ext>
            </p:extLst>
          </p:nvPr>
        </p:nvGraphicFramePr>
        <p:xfrm>
          <a:off x="488504" y="1124744"/>
          <a:ext cx="900100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619490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Contractual Service Margin (CSM)</a:t>
            </a:r>
            <a:endParaRPr lang="en-GB" dirty="0"/>
          </a:p>
        </p:txBody>
      </p:sp>
      <p:sp>
        <p:nvSpPr>
          <p:cNvPr id="3" name="Content Placeholder 2"/>
          <p:cNvSpPr>
            <a:spLocks noGrp="1"/>
          </p:cNvSpPr>
          <p:nvPr>
            <p:ph idx="1"/>
          </p:nvPr>
        </p:nvSpPr>
        <p:spPr>
          <a:xfrm>
            <a:off x="428229" y="1557338"/>
            <a:ext cx="6108947" cy="4640262"/>
          </a:xfrm>
        </p:spPr>
        <p:txBody>
          <a:bodyPr/>
          <a:lstStyle/>
          <a:p>
            <a:r>
              <a:rPr lang="en-GB" sz="1800" dirty="0" smtClean="0"/>
              <a:t>Principle of unlocking welcomed, but introduces additional </a:t>
            </a:r>
            <a:r>
              <a:rPr lang="en-GB" sz="1800" dirty="0" smtClean="0">
                <a:solidFill>
                  <a:schemeClr val="tx1"/>
                </a:solidFill>
              </a:rPr>
              <a:t>complexity and new issues</a:t>
            </a:r>
          </a:p>
          <a:p>
            <a:pPr>
              <a:spcBef>
                <a:spcPts val="600"/>
              </a:spcBef>
            </a:pPr>
            <a:r>
              <a:rPr lang="en-GB" sz="1800" dirty="0" smtClean="0">
                <a:solidFill>
                  <a:schemeClr val="tx1"/>
                </a:solidFill>
              </a:rPr>
              <a:t>Should risk adjustment changes related to future coverage go through CSM?</a:t>
            </a:r>
          </a:p>
          <a:p>
            <a:pPr>
              <a:spcBef>
                <a:spcPts val="600"/>
              </a:spcBef>
            </a:pPr>
            <a:r>
              <a:rPr lang="en-GB" sz="1800" dirty="0" smtClean="0">
                <a:solidFill>
                  <a:schemeClr val="tx1"/>
                </a:solidFill>
              </a:rPr>
              <a:t>Order of events (underlying profits and losses) creates asymmetric outcomes</a:t>
            </a:r>
          </a:p>
          <a:p>
            <a:pPr lvl="1">
              <a:spcBef>
                <a:spcPts val="0"/>
              </a:spcBef>
            </a:pPr>
            <a:r>
              <a:rPr lang="en-GB" sz="1400" dirty="0" smtClean="0">
                <a:solidFill>
                  <a:schemeClr val="tx1"/>
                </a:solidFill>
              </a:rPr>
              <a:t>Should previously recognised losses be reversed through P&amp;L before re-establishing the CSM?</a:t>
            </a:r>
          </a:p>
          <a:p>
            <a:pPr>
              <a:spcBef>
                <a:spcPts val="600"/>
              </a:spcBef>
            </a:pPr>
            <a:r>
              <a:rPr lang="en-GB" sz="1800" dirty="0" smtClean="0">
                <a:solidFill>
                  <a:schemeClr val="tx1"/>
                </a:solidFill>
              </a:rPr>
              <a:t>Release of CSM</a:t>
            </a:r>
          </a:p>
          <a:p>
            <a:pPr lvl="1">
              <a:spcBef>
                <a:spcPts val="0"/>
              </a:spcBef>
            </a:pPr>
            <a:r>
              <a:rPr lang="en-GB" sz="1400" dirty="0" smtClean="0">
                <a:solidFill>
                  <a:schemeClr val="tx1"/>
                </a:solidFill>
              </a:rPr>
              <a:t>Release in line with “transfer of service” – how to interpret?</a:t>
            </a:r>
          </a:p>
          <a:p>
            <a:pPr lvl="1">
              <a:spcBef>
                <a:spcPts val="0"/>
              </a:spcBef>
            </a:pPr>
            <a:r>
              <a:rPr lang="en-GB" sz="1400" dirty="0" smtClean="0">
                <a:solidFill>
                  <a:schemeClr val="tx1"/>
                </a:solidFill>
              </a:rPr>
              <a:t>Accretion at locked-in rate causes practical issues – align with revised OCI suggestions?</a:t>
            </a:r>
          </a:p>
          <a:p>
            <a:pPr>
              <a:spcBef>
                <a:spcPts val="600"/>
              </a:spcBef>
            </a:pPr>
            <a:r>
              <a:rPr lang="en-GB" sz="1800" dirty="0" smtClean="0">
                <a:solidFill>
                  <a:schemeClr val="tx1"/>
                </a:solidFill>
              </a:rPr>
              <a:t>Unit of account</a:t>
            </a:r>
          </a:p>
          <a:p>
            <a:pPr lvl="1">
              <a:spcBef>
                <a:spcPts val="0"/>
              </a:spcBef>
            </a:pPr>
            <a:r>
              <a:rPr lang="en-GB" sz="1400" dirty="0" smtClean="0">
                <a:solidFill>
                  <a:schemeClr val="tx1"/>
                </a:solidFill>
              </a:rPr>
              <a:t>Defined at inception at “portfolio” level and thereon not prescribed – how granular in practice?</a:t>
            </a:r>
          </a:p>
          <a:p>
            <a:pPr lvl="1">
              <a:spcBef>
                <a:spcPts val="0"/>
              </a:spcBef>
            </a:pPr>
            <a:r>
              <a:rPr lang="en-ZA" sz="1400" dirty="0" smtClean="0">
                <a:solidFill>
                  <a:schemeClr val="tx1"/>
                </a:solidFill>
              </a:rPr>
              <a:t>Unit of account across all aspects of the model will be key in  assessing the implementation requirements</a:t>
            </a:r>
            <a:endParaRPr lang="en-GB" sz="1400" dirty="0" smtClean="0">
              <a:solidFill>
                <a:schemeClr val="tx1"/>
              </a:solidFill>
            </a:endParaRPr>
          </a:p>
        </p:txBody>
      </p:sp>
      <p:sp>
        <p:nvSpPr>
          <p:cNvPr id="4" name="Date Placeholder 3"/>
          <p:cNvSpPr>
            <a:spLocks noGrp="1"/>
          </p:cNvSpPr>
          <p:nvPr>
            <p:ph type="dt" sz="half" idx="10"/>
          </p:nvPr>
        </p:nvSpPr>
        <p:spPr/>
        <p:txBody>
          <a:bodyPr/>
          <a:lstStyle/>
          <a:p>
            <a:r>
              <a:rPr lang="en-GB" dirty="0"/>
              <a:t>11 November 2013</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30</a:t>
            </a:fld>
            <a:endParaRPr lang="en-GB" dirty="0"/>
          </a:p>
        </p:txBody>
      </p:sp>
      <p:grpSp>
        <p:nvGrpSpPr>
          <p:cNvPr id="6" name="Group 5"/>
          <p:cNvGrpSpPr/>
          <p:nvPr/>
        </p:nvGrpSpPr>
        <p:grpSpPr>
          <a:xfrm>
            <a:off x="6480720" y="1556792"/>
            <a:ext cx="3224808" cy="4464496"/>
            <a:chOff x="36736" y="1774465"/>
            <a:chExt cx="2498976" cy="4113872"/>
          </a:xfrm>
        </p:grpSpPr>
        <p:sp>
          <p:nvSpPr>
            <p:cNvPr id="7" name="Rectangle 8"/>
            <p:cNvSpPr>
              <a:spLocks noChangeArrowheads="1"/>
            </p:cNvSpPr>
            <p:nvPr/>
          </p:nvSpPr>
          <p:spPr bwMode="auto">
            <a:xfrm>
              <a:off x="439736" y="2472941"/>
              <a:ext cx="1738311" cy="592820"/>
            </a:xfrm>
            <a:prstGeom prst="rect">
              <a:avLst/>
            </a:prstGeom>
            <a:solidFill>
              <a:schemeClr val="accent5"/>
            </a:solidFill>
            <a:ln w="9525">
              <a:solidFill>
                <a:schemeClr val="bg1"/>
              </a:solidFill>
              <a:miter lim="800000"/>
              <a:headEnd/>
              <a:tailEnd/>
            </a:ln>
          </p:spPr>
          <p:txBody>
            <a:bodyPr lIns="54000" tIns="36000" rIns="54000" bIns="36000" anchor="ctr"/>
            <a:lstStyle/>
            <a:p>
              <a:pPr algn="ctr">
                <a:spcAft>
                  <a:spcPts val="1000"/>
                </a:spcAft>
                <a:defRPr/>
              </a:pPr>
              <a:r>
                <a:rPr lang="en-GB" sz="1600" dirty="0" smtClean="0">
                  <a:solidFill>
                    <a:srgbClr val="FFFFFF"/>
                  </a:solidFill>
                </a:rPr>
                <a:t>Contractual Service </a:t>
              </a:r>
              <a:r>
                <a:rPr lang="en-GB" sz="1600" dirty="0">
                  <a:solidFill>
                    <a:srgbClr val="FFFFFF"/>
                  </a:solidFill>
                </a:rPr>
                <a:t>Margin</a:t>
              </a:r>
              <a:endParaRPr lang="en-US" sz="1600" dirty="0">
                <a:solidFill>
                  <a:schemeClr val="tx1"/>
                </a:solidFill>
              </a:endParaRPr>
            </a:p>
          </p:txBody>
        </p:sp>
        <p:sp>
          <p:nvSpPr>
            <p:cNvPr id="8" name="Rectangle 9"/>
            <p:cNvSpPr>
              <a:spLocks noChangeArrowheads="1"/>
            </p:cNvSpPr>
            <p:nvPr/>
          </p:nvSpPr>
          <p:spPr bwMode="auto">
            <a:xfrm>
              <a:off x="439736" y="3119736"/>
              <a:ext cx="1738311" cy="441325"/>
            </a:xfrm>
            <a:prstGeom prst="rect">
              <a:avLst/>
            </a:prstGeom>
            <a:solidFill>
              <a:schemeClr val="accent1"/>
            </a:solidFill>
            <a:ln w="9525">
              <a:solidFill>
                <a:schemeClr val="bg1"/>
              </a:solidFill>
              <a:miter lim="800000"/>
              <a:headEnd/>
              <a:tailEnd/>
            </a:ln>
          </p:spPr>
          <p:txBody>
            <a:bodyPr lIns="54000" tIns="36000" rIns="54000" bIns="36000" anchor="ctr"/>
            <a:lstStyle/>
            <a:p>
              <a:pPr algn="ctr">
                <a:defRPr/>
              </a:pPr>
              <a:r>
                <a:rPr lang="en-GB" sz="1600" dirty="0">
                  <a:solidFill>
                    <a:srgbClr val="FFFFFF"/>
                  </a:solidFill>
                </a:rPr>
                <a:t>Risk Adjustment</a:t>
              </a:r>
              <a:endParaRPr lang="en-US" sz="1600" dirty="0">
                <a:solidFill>
                  <a:schemeClr val="tx1"/>
                </a:solidFill>
              </a:endParaRPr>
            </a:p>
          </p:txBody>
        </p:sp>
        <p:sp>
          <p:nvSpPr>
            <p:cNvPr id="9" name="Rectangle 3"/>
            <p:cNvSpPr>
              <a:spLocks noChangeArrowheads="1"/>
            </p:cNvSpPr>
            <p:nvPr/>
          </p:nvSpPr>
          <p:spPr bwMode="auto">
            <a:xfrm>
              <a:off x="439736" y="3622974"/>
              <a:ext cx="1738311" cy="2265363"/>
            </a:xfrm>
            <a:prstGeom prst="rect">
              <a:avLst/>
            </a:prstGeom>
            <a:solidFill>
              <a:schemeClr val="accent2"/>
            </a:solidFill>
            <a:ln w="9525">
              <a:solidFill>
                <a:schemeClr val="bg1"/>
              </a:solidFill>
              <a:miter lim="800000"/>
              <a:headEnd/>
              <a:tailEnd/>
            </a:ln>
          </p:spPr>
          <p:txBody>
            <a:bodyPr lIns="54000" tIns="36000" rIns="54000" bIns="36000" anchor="ctr"/>
            <a:lstStyle/>
            <a:p>
              <a:pPr algn="ctr">
                <a:spcAft>
                  <a:spcPts val="1000"/>
                </a:spcAft>
              </a:pPr>
              <a:r>
                <a:rPr lang="en-GB" sz="1600" dirty="0">
                  <a:solidFill>
                    <a:schemeClr val="bg1"/>
                  </a:solidFill>
                </a:rPr>
                <a:t>Discounted probability weighted estimate of fulfilment cash flows</a:t>
              </a:r>
              <a:endParaRPr lang="en-US" sz="1600" dirty="0">
                <a:solidFill>
                  <a:schemeClr val="bg1"/>
                </a:solidFill>
              </a:endParaRPr>
            </a:p>
          </p:txBody>
        </p:sp>
        <p:sp>
          <p:nvSpPr>
            <p:cNvPr id="10" name="TextBox 31"/>
            <p:cNvSpPr txBox="1">
              <a:spLocks noChangeArrowheads="1"/>
            </p:cNvSpPr>
            <p:nvPr/>
          </p:nvSpPr>
          <p:spPr bwMode="auto">
            <a:xfrm>
              <a:off x="36736" y="1774465"/>
              <a:ext cx="2498976" cy="595571"/>
            </a:xfrm>
            <a:prstGeom prst="rect">
              <a:avLst/>
            </a:prstGeom>
            <a:noFill/>
            <a:ln w="9525">
              <a:noFill/>
              <a:miter lim="800000"/>
              <a:headEnd/>
              <a:tailEnd/>
            </a:ln>
          </p:spPr>
          <p:txBody>
            <a:bodyPr wrap="square">
              <a:spAutoFit/>
            </a:bodyPr>
            <a:lstStyle/>
            <a:p>
              <a:pPr algn="ctr"/>
              <a:r>
                <a:rPr lang="en-GB" sz="1800" b="1" dirty="0">
                  <a:solidFill>
                    <a:schemeClr val="accent1"/>
                  </a:solidFill>
                </a:rPr>
                <a:t>Contract </a:t>
              </a:r>
              <a:r>
                <a:rPr lang="en-GB" b="1" dirty="0" smtClean="0">
                  <a:solidFill>
                    <a:schemeClr val="accent1"/>
                  </a:solidFill>
                </a:rPr>
                <a:t>L</a:t>
              </a:r>
              <a:r>
                <a:rPr lang="en-GB" sz="1800" b="1" dirty="0" smtClean="0">
                  <a:solidFill>
                    <a:schemeClr val="accent1"/>
                  </a:solidFill>
                </a:rPr>
                <a:t>iability </a:t>
              </a:r>
            </a:p>
            <a:p>
              <a:pPr algn="ctr"/>
              <a:r>
                <a:rPr lang="en-GB" sz="1800" b="1" dirty="0" smtClean="0">
                  <a:solidFill>
                    <a:schemeClr val="accent1"/>
                  </a:solidFill>
                </a:rPr>
                <a:t>(Building Block Approach)</a:t>
              </a:r>
              <a:endParaRPr lang="en-GB" sz="1800" b="1" dirty="0">
                <a:solidFill>
                  <a:schemeClr val="accent1"/>
                </a:solidFill>
              </a:endParaRPr>
            </a:p>
          </p:txBody>
        </p:sp>
      </p:grpSp>
    </p:spTree>
    <p:extLst>
      <p:ext uri="{BB962C8B-B14F-4D97-AF65-F5344CB8AC3E}">
        <p14:creationId xmlns:p14="http://schemas.microsoft.com/office/powerpoint/2010/main" val="2635360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Contracts with cash flows that vary directly with returns on underlying items</a:t>
            </a:r>
            <a:endParaRPr lang="en-GB" dirty="0"/>
          </a:p>
        </p:txBody>
      </p:sp>
      <p:sp>
        <p:nvSpPr>
          <p:cNvPr id="3" name="Content Placeholder 2"/>
          <p:cNvSpPr>
            <a:spLocks noGrp="1"/>
          </p:cNvSpPr>
          <p:nvPr>
            <p:ph idx="1"/>
          </p:nvPr>
        </p:nvSpPr>
        <p:spPr>
          <a:xfrm>
            <a:off x="428229" y="1525042"/>
            <a:ext cx="8773243" cy="4640262"/>
          </a:xfrm>
        </p:spPr>
        <p:txBody>
          <a:bodyPr/>
          <a:lstStyle/>
          <a:p>
            <a:pPr lvl="0"/>
            <a:r>
              <a:rPr lang="en-GB" sz="1800" dirty="0" smtClean="0"/>
              <a:t>We have sympathy with origin of “mirroring”, that is a mechanism to reduce accounting mismatches</a:t>
            </a:r>
          </a:p>
          <a:p>
            <a:r>
              <a:rPr lang="en-GB" sz="1800" dirty="0"/>
              <a:t>Scope </a:t>
            </a:r>
            <a:r>
              <a:rPr lang="en-GB" sz="1800" dirty="0" smtClean="0"/>
              <a:t>of products included in mirroring does not appear clear</a:t>
            </a:r>
          </a:p>
          <a:p>
            <a:r>
              <a:rPr lang="en-GB" sz="1800" dirty="0" smtClean="0"/>
              <a:t>Concerns around complexity of separation of cash flows into components:</a:t>
            </a:r>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r>
              <a:rPr lang="en-GB" sz="1800" dirty="0" smtClean="0"/>
              <a:t>Overall, we recommend mirroring is removed and BBA used instead</a:t>
            </a:r>
          </a:p>
          <a:p>
            <a:endParaRPr lang="en-GB" sz="1800" dirty="0" smtClean="0">
              <a:solidFill>
                <a:srgbClr val="FF0000"/>
              </a:solidFill>
            </a:endParaRPr>
          </a:p>
          <a:p>
            <a:pPr marL="269875" lvl="1" indent="-269875">
              <a:buNone/>
            </a:pPr>
            <a:endParaRPr lang="en-GB" sz="1800" dirty="0" smtClean="0">
              <a:solidFill>
                <a:srgbClr val="8F4693"/>
              </a:solidFill>
              <a:ea typeface="+mn-ea"/>
            </a:endParaRPr>
          </a:p>
          <a:p>
            <a:pPr marL="269875" lvl="1" indent="-269875">
              <a:buNone/>
            </a:pPr>
            <a:endParaRPr lang="en-GB" sz="1800" dirty="0" smtClean="0">
              <a:solidFill>
                <a:srgbClr val="8F4693"/>
              </a:solidFill>
              <a:ea typeface="+mn-ea"/>
            </a:endParaRPr>
          </a:p>
          <a:p>
            <a:pPr marL="269875" lvl="1" indent="-269875">
              <a:buNone/>
            </a:pPr>
            <a:endParaRPr lang="en-GB" sz="1800" dirty="0" smtClean="0">
              <a:solidFill>
                <a:srgbClr val="8F4693"/>
              </a:solidFill>
              <a:ea typeface="+mn-ea"/>
            </a:endParaRPr>
          </a:p>
          <a:p>
            <a:pPr marL="269875" lvl="1" indent="-269875">
              <a:buNone/>
            </a:pPr>
            <a:endParaRPr lang="en-GB" sz="1800" dirty="0" smtClean="0">
              <a:solidFill>
                <a:srgbClr val="8F4693"/>
              </a:solidFill>
              <a:ea typeface="+mn-ea"/>
            </a:endParaRPr>
          </a:p>
          <a:p>
            <a:endParaRPr lang="en-GB" sz="1800" dirty="0" smtClean="0">
              <a:solidFill>
                <a:srgbClr val="8F4693"/>
              </a:solidFill>
            </a:endParaRPr>
          </a:p>
          <a:p>
            <a:pPr lvl="0"/>
            <a:endParaRPr lang="en-GB" sz="1800" dirty="0" smtClean="0"/>
          </a:p>
          <a:p>
            <a:pPr lvl="1"/>
            <a:endParaRPr lang="en-GB" sz="1800" dirty="0" smtClean="0"/>
          </a:p>
        </p:txBody>
      </p:sp>
      <p:sp>
        <p:nvSpPr>
          <p:cNvPr id="4" name="Date Placeholder 3"/>
          <p:cNvSpPr>
            <a:spLocks noGrp="1"/>
          </p:cNvSpPr>
          <p:nvPr>
            <p:ph type="dt" sz="half" idx="10"/>
          </p:nvPr>
        </p:nvSpPr>
        <p:spPr/>
        <p:txBody>
          <a:bodyPr/>
          <a:lstStyle/>
          <a:p>
            <a:r>
              <a:rPr lang="en-GB" dirty="0"/>
              <a:t>11 November 2013</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31</a:t>
            </a:fld>
            <a:endParaRPr lang="en-GB" dirty="0"/>
          </a:p>
        </p:txBody>
      </p:sp>
      <p:sp>
        <p:nvSpPr>
          <p:cNvPr id="7" name="Rechteck 11"/>
          <p:cNvSpPr/>
          <p:nvPr/>
        </p:nvSpPr>
        <p:spPr bwMode="blackWhite">
          <a:xfrm>
            <a:off x="632520" y="4722787"/>
            <a:ext cx="3098988" cy="576064"/>
          </a:xfrm>
          <a:prstGeom prst="rect">
            <a:avLst/>
          </a:prstGeom>
          <a:solidFill>
            <a:schemeClr val="accent5"/>
          </a:solidFill>
          <a:ln w="3175" cap="flat" cmpd="sng" algn="ctr">
            <a:noFill/>
            <a:prstDash val="solid"/>
          </a:ln>
          <a:effectLst/>
        </p:spPr>
        <p:txBody>
          <a:bodyPr lIns="0" tIns="0" rIns="0" bIns="0" rtlCol="0" anchor="ctr" anchorCtr="0"/>
          <a:lstStyle/>
          <a:p>
            <a:pPr algn="ctr" defTabSz="1275252"/>
            <a:r>
              <a:rPr lang="en-US" sz="1400" b="1" dirty="0" smtClean="0">
                <a:solidFill>
                  <a:schemeClr val="bg1"/>
                </a:solidFill>
                <a:latin typeface="+mj-lt"/>
              </a:rPr>
              <a:t>Other cash flows</a:t>
            </a:r>
          </a:p>
          <a:p>
            <a:pPr algn="ctr" defTabSz="1275252"/>
            <a:r>
              <a:rPr lang="en-US" sz="1400" dirty="0" smtClean="0">
                <a:solidFill>
                  <a:schemeClr val="bg1"/>
                </a:solidFill>
                <a:latin typeface="+mj-lt"/>
              </a:rPr>
              <a:t>(independent of underlying items) </a:t>
            </a:r>
            <a:endParaRPr lang="en-US" sz="1400" b="1" kern="0" dirty="0">
              <a:solidFill>
                <a:srgbClr val="FFFFFF"/>
              </a:solidFill>
              <a:latin typeface="+mj-lt"/>
            </a:endParaRPr>
          </a:p>
        </p:txBody>
      </p:sp>
      <p:sp>
        <p:nvSpPr>
          <p:cNvPr id="8" name="Rechteck 14"/>
          <p:cNvSpPr/>
          <p:nvPr/>
        </p:nvSpPr>
        <p:spPr bwMode="blackWhite">
          <a:xfrm>
            <a:off x="632520" y="3354635"/>
            <a:ext cx="3098988" cy="613193"/>
          </a:xfrm>
          <a:prstGeom prst="rect">
            <a:avLst/>
          </a:prstGeom>
          <a:solidFill>
            <a:schemeClr val="accent2"/>
          </a:solidFill>
          <a:ln w="3175" cap="flat" cmpd="sng" algn="ctr">
            <a:noFill/>
            <a:prstDash val="solid"/>
          </a:ln>
          <a:effectLst/>
        </p:spPr>
        <p:txBody>
          <a:bodyPr lIns="0" tIns="0" rIns="0" bIns="0" rtlCol="0" anchor="ctr" anchorCtr="0"/>
          <a:lstStyle/>
          <a:p>
            <a:pPr algn="ctr" defTabSz="1275713">
              <a:defRPr/>
            </a:pPr>
            <a:r>
              <a:rPr lang="en-US" sz="1400" b="1" kern="0" dirty="0" smtClean="0">
                <a:solidFill>
                  <a:srgbClr val="FFFFFF"/>
                </a:solidFill>
                <a:latin typeface="+mj-lt"/>
              </a:rPr>
              <a:t>Directly varying cash flows</a:t>
            </a:r>
          </a:p>
          <a:p>
            <a:pPr algn="ctr" defTabSz="1275713">
              <a:defRPr/>
            </a:pPr>
            <a:r>
              <a:rPr lang="en-US" sz="1400" dirty="0" smtClean="0">
                <a:solidFill>
                  <a:schemeClr val="bg1"/>
                </a:solidFill>
                <a:latin typeface="+mj-lt"/>
              </a:rPr>
              <a:t>(dependent on underlying)</a:t>
            </a:r>
            <a:endParaRPr lang="en-US" sz="1400" b="1" kern="0" dirty="0">
              <a:solidFill>
                <a:srgbClr val="FFFFFF"/>
              </a:solidFill>
              <a:latin typeface="+mj-lt"/>
            </a:endParaRPr>
          </a:p>
        </p:txBody>
      </p:sp>
      <p:sp>
        <p:nvSpPr>
          <p:cNvPr id="9" name="Rechteck 15"/>
          <p:cNvSpPr/>
          <p:nvPr/>
        </p:nvSpPr>
        <p:spPr bwMode="blackWhite">
          <a:xfrm>
            <a:off x="632520" y="4042330"/>
            <a:ext cx="3098988" cy="608449"/>
          </a:xfrm>
          <a:prstGeom prst="rect">
            <a:avLst/>
          </a:prstGeom>
          <a:solidFill>
            <a:schemeClr val="accent1"/>
          </a:solidFill>
          <a:ln w="3175" cap="flat" cmpd="sng" algn="ctr">
            <a:noFill/>
            <a:prstDash val="solid"/>
          </a:ln>
          <a:effectLst/>
        </p:spPr>
        <p:txBody>
          <a:bodyPr lIns="0" tIns="0" rIns="0" bIns="0" rtlCol="0" anchor="ctr" anchorCtr="0"/>
          <a:lstStyle/>
          <a:p>
            <a:pPr algn="ctr" defTabSz="1275252"/>
            <a:r>
              <a:rPr lang="en-US" sz="1400" b="1" kern="0" dirty="0" smtClean="0">
                <a:solidFill>
                  <a:srgbClr val="FFFFFF"/>
                </a:solidFill>
                <a:latin typeface="+mj-lt"/>
              </a:rPr>
              <a:t>Indirectly varying cash flows</a:t>
            </a:r>
          </a:p>
          <a:p>
            <a:pPr algn="ctr" defTabSz="1275252"/>
            <a:r>
              <a:rPr lang="en-US" sz="1400" kern="0" dirty="0" smtClean="0">
                <a:solidFill>
                  <a:srgbClr val="FFFFFF"/>
                </a:solidFill>
                <a:latin typeface="+mj-lt"/>
              </a:rPr>
              <a:t>(such as options and guarantees)</a:t>
            </a:r>
            <a:endParaRPr lang="en-US" sz="1400" b="1" kern="0" dirty="0">
              <a:solidFill>
                <a:schemeClr val="bg1"/>
              </a:solidFill>
              <a:latin typeface="+mj-lt"/>
            </a:endParaRPr>
          </a:p>
        </p:txBody>
      </p:sp>
      <p:sp>
        <p:nvSpPr>
          <p:cNvPr id="10" name="Rechteck 17"/>
          <p:cNvSpPr/>
          <p:nvPr/>
        </p:nvSpPr>
        <p:spPr bwMode="blackWhite">
          <a:xfrm>
            <a:off x="5025008" y="4725144"/>
            <a:ext cx="3972106" cy="576064"/>
          </a:xfrm>
          <a:prstGeom prst="rect">
            <a:avLst/>
          </a:prstGeom>
          <a:solidFill>
            <a:schemeClr val="accent5"/>
          </a:solidFill>
          <a:ln w="3175" cap="flat" cmpd="sng" algn="ctr">
            <a:noFill/>
            <a:prstDash val="solid"/>
          </a:ln>
          <a:effectLst/>
        </p:spPr>
        <p:txBody>
          <a:bodyPr lIns="0" tIns="0" rIns="0" bIns="0" rtlCol="0" anchor="ctr" anchorCtr="0"/>
          <a:lstStyle/>
          <a:p>
            <a:pPr algn="ctr" defTabSz="1275713">
              <a:defRPr/>
            </a:pPr>
            <a:r>
              <a:rPr lang="en-US" sz="1400" dirty="0" smtClean="0">
                <a:solidFill>
                  <a:schemeClr val="bg1"/>
                </a:solidFill>
                <a:latin typeface="+mj-lt"/>
              </a:rPr>
              <a:t>Measured using BBA and standard presentation  of changes  (P&amp;L / OCI / CSM)</a:t>
            </a:r>
            <a:endParaRPr lang="en-US" sz="1400" b="1" kern="0" dirty="0">
              <a:solidFill>
                <a:srgbClr val="FFFFFF"/>
              </a:solidFill>
              <a:latin typeface="+mj-lt"/>
            </a:endParaRPr>
          </a:p>
        </p:txBody>
      </p:sp>
      <p:sp>
        <p:nvSpPr>
          <p:cNvPr id="11" name="Rechteck 18"/>
          <p:cNvSpPr/>
          <p:nvPr/>
        </p:nvSpPr>
        <p:spPr bwMode="blackWhite">
          <a:xfrm>
            <a:off x="5027652" y="3354635"/>
            <a:ext cx="3972106" cy="613194"/>
          </a:xfrm>
          <a:prstGeom prst="rect">
            <a:avLst/>
          </a:prstGeom>
          <a:solidFill>
            <a:schemeClr val="accent2"/>
          </a:solidFill>
          <a:ln w="3175" cap="flat" cmpd="sng" algn="ctr">
            <a:noFill/>
            <a:prstDash val="solid"/>
          </a:ln>
          <a:effectLst/>
        </p:spPr>
        <p:txBody>
          <a:bodyPr lIns="0" tIns="0" rIns="0" bIns="0" rtlCol="0" anchor="ctr" anchorCtr="0"/>
          <a:lstStyle/>
          <a:p>
            <a:pPr algn="ctr" defTabSz="1275713">
              <a:defRPr/>
            </a:pPr>
            <a:r>
              <a:rPr lang="en-GB" sz="1400" kern="0" dirty="0" smtClean="0">
                <a:solidFill>
                  <a:srgbClr val="FFFFFF"/>
                </a:solidFill>
                <a:latin typeface="+mj-lt"/>
              </a:rPr>
              <a:t>Measured and presented with reference to the  underlying  item  (“Mirroring”)</a:t>
            </a:r>
          </a:p>
        </p:txBody>
      </p:sp>
      <p:sp>
        <p:nvSpPr>
          <p:cNvPr id="12" name="Rechteck 19"/>
          <p:cNvSpPr/>
          <p:nvPr/>
        </p:nvSpPr>
        <p:spPr bwMode="blackWhite">
          <a:xfrm>
            <a:off x="5041300" y="4028699"/>
            <a:ext cx="3972106" cy="608448"/>
          </a:xfrm>
          <a:prstGeom prst="rect">
            <a:avLst/>
          </a:prstGeom>
          <a:solidFill>
            <a:schemeClr val="accent1"/>
          </a:solidFill>
          <a:ln w="3175" cap="flat" cmpd="sng" algn="ctr">
            <a:noFill/>
            <a:prstDash val="solid"/>
          </a:ln>
          <a:effectLst/>
        </p:spPr>
        <p:txBody>
          <a:bodyPr lIns="0" tIns="0" rIns="0" bIns="0" rtlCol="0" anchor="ctr" anchorCtr="0"/>
          <a:lstStyle/>
          <a:p>
            <a:pPr algn="ctr" defTabSz="1275252"/>
            <a:endParaRPr lang="en-US" sz="400" kern="0" dirty="0" smtClean="0">
              <a:solidFill>
                <a:srgbClr val="FFFFFF"/>
              </a:solidFill>
              <a:latin typeface="+mj-lt"/>
            </a:endParaRPr>
          </a:p>
          <a:p>
            <a:pPr algn="ctr" defTabSz="1275252"/>
            <a:r>
              <a:rPr lang="en-US" sz="1400" kern="0" dirty="0" smtClean="0">
                <a:solidFill>
                  <a:srgbClr val="FFFFFF"/>
                </a:solidFill>
                <a:latin typeface="+mj-lt"/>
              </a:rPr>
              <a:t>Measured using Building Block Approach (BBA) with all changes to P&amp;L</a:t>
            </a:r>
            <a:endParaRPr lang="en-US" sz="1400" b="1" kern="0" dirty="0">
              <a:solidFill>
                <a:schemeClr val="bg1"/>
              </a:solidFill>
              <a:latin typeface="+mj-lt"/>
            </a:endParaRPr>
          </a:p>
        </p:txBody>
      </p:sp>
      <p:sp>
        <p:nvSpPr>
          <p:cNvPr id="13" name="Gestreifter Pfeil nach rechts 20"/>
          <p:cNvSpPr/>
          <p:nvPr/>
        </p:nvSpPr>
        <p:spPr>
          <a:xfrm>
            <a:off x="3876147" y="3452275"/>
            <a:ext cx="1008112" cy="484632"/>
          </a:xfrm>
          <a:prstGeom prst="stripedRightArrow">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ct val="20000"/>
              </a:spcBef>
              <a:spcAft>
                <a:spcPct val="20000"/>
              </a:spcAft>
              <a:buSzPct val="90000"/>
            </a:pPr>
            <a:endParaRPr lang="en-US" b="1" i="1" dirty="0" smtClean="0">
              <a:latin typeface="+mj-lt"/>
            </a:endParaRPr>
          </a:p>
        </p:txBody>
      </p:sp>
      <p:sp>
        <p:nvSpPr>
          <p:cNvPr id="14" name="Gestreifter Pfeil nach rechts 21"/>
          <p:cNvSpPr/>
          <p:nvPr/>
        </p:nvSpPr>
        <p:spPr>
          <a:xfrm>
            <a:off x="3876147" y="4104830"/>
            <a:ext cx="1008112" cy="484632"/>
          </a:xfrm>
          <a:prstGeom prst="stripedRightArrow">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ct val="20000"/>
              </a:spcBef>
              <a:spcAft>
                <a:spcPct val="20000"/>
              </a:spcAft>
              <a:buSzPct val="90000"/>
            </a:pPr>
            <a:endParaRPr lang="en-US" b="1" i="1" dirty="0" smtClean="0">
              <a:latin typeface="+mj-lt"/>
            </a:endParaRPr>
          </a:p>
        </p:txBody>
      </p:sp>
      <p:sp>
        <p:nvSpPr>
          <p:cNvPr id="15" name="Gestreifter Pfeil nach rechts 22"/>
          <p:cNvSpPr/>
          <p:nvPr/>
        </p:nvSpPr>
        <p:spPr>
          <a:xfrm>
            <a:off x="3875524" y="4811538"/>
            <a:ext cx="1008112" cy="484632"/>
          </a:xfrm>
          <a:prstGeom prst="stripedRightArrow">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ct val="20000"/>
              </a:spcBef>
              <a:spcAft>
                <a:spcPct val="20000"/>
              </a:spcAft>
              <a:buSzPct val="90000"/>
            </a:pPr>
            <a:endParaRPr lang="en-US" b="1" i="1" dirty="0" smtClean="0">
              <a:latin typeface="+mj-lt"/>
            </a:endParaRPr>
          </a:p>
        </p:txBody>
      </p:sp>
    </p:spTree>
    <p:extLst>
      <p:ext uri="{BB962C8B-B14F-4D97-AF65-F5344CB8AC3E}">
        <p14:creationId xmlns:p14="http://schemas.microsoft.com/office/powerpoint/2010/main" val="3623344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Combination of OCI, CSM and Mirroring </a:t>
            </a:r>
            <a:endParaRPr lang="en-GB" dirty="0">
              <a:solidFill>
                <a:srgbClr val="FF0000"/>
              </a:solidFill>
            </a:endParaRPr>
          </a:p>
        </p:txBody>
      </p:sp>
      <p:sp>
        <p:nvSpPr>
          <p:cNvPr id="3" name="Content Placeholder 2"/>
          <p:cNvSpPr>
            <a:spLocks noGrp="1"/>
          </p:cNvSpPr>
          <p:nvPr>
            <p:ph idx="1"/>
          </p:nvPr>
        </p:nvSpPr>
        <p:spPr/>
        <p:txBody>
          <a:bodyPr/>
          <a:lstStyle/>
          <a:p>
            <a:pPr marL="0" lvl="2" indent="0">
              <a:buNone/>
            </a:pPr>
            <a:r>
              <a:rPr lang="en-GB" dirty="0" smtClean="0">
                <a:ea typeface="+mn-ea"/>
              </a:rPr>
              <a:t>Presenting changes in insurance liabilities in either P&amp;L, CSM or shareholder equity (OCI for discount rates) can result in unintended consequences. For example:</a:t>
            </a:r>
          </a:p>
          <a:p>
            <a:pPr marL="342900" lvl="2" indent="-342900">
              <a:buFont typeface="+mj-lt"/>
              <a:buAutoNum type="arabicPeriod"/>
            </a:pPr>
            <a:r>
              <a:rPr lang="en-GB" dirty="0" smtClean="0">
                <a:ea typeface="+mn-ea"/>
              </a:rPr>
              <a:t>Impact of assessing changes in nominal versus real view for index linked contracts</a:t>
            </a:r>
          </a:p>
          <a:p>
            <a:pPr marL="342900" lvl="2" indent="-342900">
              <a:buFont typeface="+mj-lt"/>
              <a:buAutoNum type="arabicPeriod"/>
            </a:pPr>
            <a:r>
              <a:rPr lang="en-GB" dirty="0" smtClean="0">
                <a:ea typeface="+mn-ea"/>
              </a:rPr>
              <a:t>Order in which each change is determined can impact:</a:t>
            </a:r>
          </a:p>
          <a:p>
            <a:pPr marL="704850" lvl="3" indent="-342900"/>
            <a:r>
              <a:rPr lang="en-GB" dirty="0" smtClean="0">
                <a:solidFill>
                  <a:schemeClr val="tx1"/>
                </a:solidFill>
              </a:rPr>
              <a:t>Profit for the period: Due to the combination of mirroring and unlocking of the CSM </a:t>
            </a:r>
          </a:p>
          <a:p>
            <a:pPr marL="704850" lvl="3" indent="-342900"/>
            <a:r>
              <a:rPr lang="en-GB" dirty="0" smtClean="0">
                <a:solidFill>
                  <a:schemeClr val="tx1"/>
                </a:solidFill>
              </a:rPr>
              <a:t>Shareholder equity (even when economically assets and liabilities are well matched): Due to the interaction of unlocking of the CSM and the OCI presentation for discount rate changes.</a:t>
            </a:r>
          </a:p>
          <a:p>
            <a:pPr marL="342900" lvl="2" indent="-342900">
              <a:buFont typeface="+mj-lt"/>
              <a:buAutoNum type="arabicPeriod"/>
            </a:pPr>
            <a:r>
              <a:rPr lang="en-GB" dirty="0" smtClean="0">
                <a:ea typeface="+mn-ea"/>
              </a:rPr>
              <a:t>Changes in options &amp; guarantees are either presented in P&amp;L (if in the scope of mirroring) or consistently with the standard model (P&amp;L, CSM and OCI) if not</a:t>
            </a:r>
          </a:p>
          <a:p>
            <a:pPr marL="704850" lvl="3" indent="-342900">
              <a:buFontTx/>
              <a:buChar char="–"/>
            </a:pPr>
            <a:r>
              <a:rPr lang="en-GB" dirty="0" smtClean="0">
                <a:solidFill>
                  <a:schemeClr val="tx1"/>
                </a:solidFill>
              </a:rPr>
              <a:t>Unclear why there are two approaches</a:t>
            </a:r>
          </a:p>
          <a:p>
            <a:pPr marL="177800" lvl="2" indent="-177800">
              <a:buNone/>
            </a:pPr>
            <a:endParaRPr lang="en-GB" dirty="0" smtClean="0">
              <a:solidFill>
                <a:srgbClr val="FF0000"/>
              </a:solidFill>
              <a:ea typeface="+mn-ea"/>
            </a:endParaRPr>
          </a:p>
          <a:p>
            <a:pPr marL="177800" lvl="2" indent="-177800">
              <a:buFontTx/>
              <a:buChar char="•"/>
            </a:pPr>
            <a:endParaRPr lang="en-GB" dirty="0" smtClean="0">
              <a:solidFill>
                <a:srgbClr val="FF0000"/>
              </a:solidFill>
              <a:ea typeface="+mn-ea"/>
            </a:endParaRPr>
          </a:p>
          <a:p>
            <a:pPr marL="177800" indent="-177800"/>
            <a:endParaRPr lang="en-GB" sz="1400" dirty="0" smtClean="0"/>
          </a:p>
        </p:txBody>
      </p:sp>
      <p:sp>
        <p:nvSpPr>
          <p:cNvPr id="4" name="Date Placeholder 3"/>
          <p:cNvSpPr>
            <a:spLocks noGrp="1"/>
          </p:cNvSpPr>
          <p:nvPr>
            <p:ph type="dt" sz="half" idx="10"/>
          </p:nvPr>
        </p:nvSpPr>
        <p:spPr/>
        <p:txBody>
          <a:bodyPr/>
          <a:lstStyle/>
          <a:p>
            <a:r>
              <a:rPr lang="en-GB" dirty="0"/>
              <a:t>11 November 2013</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32</a:t>
            </a:fld>
            <a:endParaRPr lang="en-GB" dirty="0"/>
          </a:p>
        </p:txBody>
      </p:sp>
    </p:spTree>
    <p:extLst>
      <p:ext uri="{BB962C8B-B14F-4D97-AF65-F5344CB8AC3E}">
        <p14:creationId xmlns:p14="http://schemas.microsoft.com/office/powerpoint/2010/main" val="843535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428229" y="1557338"/>
            <a:ext cx="9205291" cy="4640262"/>
          </a:xfrm>
        </p:spPr>
        <p:txBody>
          <a:bodyPr/>
          <a:lstStyle/>
          <a:p>
            <a:pPr lvl="0"/>
            <a:r>
              <a:rPr lang="en-GB" sz="1800" dirty="0" smtClean="0">
                <a:solidFill>
                  <a:schemeClr val="tx1"/>
                </a:solidFill>
              </a:rPr>
              <a:t>IASB to be congratulated for publishing revised ED</a:t>
            </a:r>
          </a:p>
          <a:p>
            <a:pPr lvl="0"/>
            <a:r>
              <a:rPr lang="en-GB" sz="1800" dirty="0" smtClean="0">
                <a:solidFill>
                  <a:schemeClr val="tx1"/>
                </a:solidFill>
              </a:rPr>
              <a:t>Many aspects of 2010 ED have been improved</a:t>
            </a:r>
          </a:p>
          <a:p>
            <a:pPr lvl="0"/>
            <a:r>
              <a:rPr lang="en-GB" sz="1800" dirty="0" smtClean="0">
                <a:solidFill>
                  <a:schemeClr val="tx1"/>
                </a:solidFill>
              </a:rPr>
              <a:t>2013 ED focuses consultation on 5 specific and new areas</a:t>
            </a:r>
          </a:p>
          <a:p>
            <a:pPr lvl="1"/>
            <a:r>
              <a:rPr lang="en-GB" sz="1400" dirty="0" smtClean="0">
                <a:solidFill>
                  <a:schemeClr val="tx1"/>
                </a:solidFill>
              </a:rPr>
              <a:t>Transition welcomed</a:t>
            </a:r>
          </a:p>
          <a:p>
            <a:pPr lvl="1"/>
            <a:r>
              <a:rPr lang="en-GB" sz="1400" dirty="0" smtClean="0">
                <a:solidFill>
                  <a:schemeClr val="tx1"/>
                </a:solidFill>
              </a:rPr>
              <a:t>Concerns regarding the other areas</a:t>
            </a:r>
          </a:p>
          <a:p>
            <a:r>
              <a:rPr lang="en-GB" sz="1800" dirty="0" smtClean="0">
                <a:solidFill>
                  <a:schemeClr val="tx1"/>
                </a:solidFill>
              </a:rPr>
              <a:t>Other aspects of 2013 ED expected to generally remain stable</a:t>
            </a:r>
          </a:p>
        </p:txBody>
      </p:sp>
      <p:sp>
        <p:nvSpPr>
          <p:cNvPr id="4" name="Date Placeholder 3"/>
          <p:cNvSpPr>
            <a:spLocks noGrp="1"/>
          </p:cNvSpPr>
          <p:nvPr>
            <p:ph type="dt" sz="half" idx="10"/>
          </p:nvPr>
        </p:nvSpPr>
        <p:spPr/>
        <p:txBody>
          <a:bodyPr/>
          <a:lstStyle/>
          <a:p>
            <a:r>
              <a:rPr lang="en-GB" dirty="0">
                <a:solidFill>
                  <a:srgbClr val="3F4548"/>
                </a:solidFill>
              </a:rPr>
              <a:t>11 November</a:t>
            </a:r>
            <a:r>
              <a:rPr lang="en-GB" dirty="0" smtClean="0"/>
              <a:t> </a:t>
            </a:r>
            <a:r>
              <a:rPr lang="en-GB" dirty="0"/>
              <a:t>2013</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33</a:t>
            </a:fld>
            <a:endParaRPr lang="en-GB" dirty="0"/>
          </a:p>
        </p:txBody>
      </p:sp>
    </p:spTree>
    <p:extLst>
      <p:ext uri="{BB962C8B-B14F-4D97-AF65-F5344CB8AC3E}">
        <p14:creationId xmlns:p14="http://schemas.microsoft.com/office/powerpoint/2010/main" val="222944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smtClean="0"/>
              <a:t>11 November 2013</a:t>
            </a:r>
            <a:endParaRPr lang="en-GB" dirty="0"/>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34</a:t>
            </a:fld>
            <a:endParaRPr lang="en-GB" dirty="0"/>
          </a:p>
        </p:txBody>
      </p:sp>
      <p:sp>
        <p:nvSpPr>
          <p:cNvPr id="8" name="Content Placeholder 7"/>
          <p:cNvSpPr>
            <a:spLocks noGrp="1"/>
          </p:cNvSpPr>
          <p:nvPr>
            <p:ph idx="1"/>
          </p:nvPr>
        </p:nvSpPr>
        <p:spPr>
          <a:xfrm>
            <a:off x="536500" y="4005064"/>
            <a:ext cx="9099788" cy="2356403"/>
          </a:xfrm>
        </p:spPr>
        <p:txBody>
          <a:bodyPr/>
          <a:lstStyle/>
          <a:p>
            <a:pPr marL="0" indent="0">
              <a:buNone/>
            </a:pPr>
            <a:r>
              <a:rPr lang="en-GB" sz="1800" dirty="0"/>
              <a:t>Expressions of individual views by members of the Institute and Faculty of Actuaries and its staff are encouraged.</a:t>
            </a:r>
          </a:p>
          <a:p>
            <a:pPr marL="0" indent="0">
              <a:buNone/>
            </a:pPr>
            <a:r>
              <a:rPr lang="en-GB" sz="1800" dirty="0"/>
              <a:t>The views expressed in this presentation are those of the presenter.</a:t>
            </a:r>
          </a:p>
        </p:txBody>
      </p:sp>
      <p:sp>
        <p:nvSpPr>
          <p:cNvPr id="10" name="Rectangular Callout 9"/>
          <p:cNvSpPr/>
          <p:nvPr/>
        </p:nvSpPr>
        <p:spPr>
          <a:xfrm>
            <a:off x="563870" y="693242"/>
            <a:ext cx="4245114" cy="1728192"/>
          </a:xfrm>
          <a:prstGeom prst="wedgeRectCallout">
            <a:avLst>
              <a:gd name="adj1" fmla="val -998"/>
              <a:gd name="adj2" fmla="val 126649"/>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ular Callout 6"/>
          <p:cNvSpPr/>
          <p:nvPr/>
        </p:nvSpPr>
        <p:spPr>
          <a:xfrm>
            <a:off x="5097016" y="692696"/>
            <a:ext cx="4245114"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776536" y="985838"/>
            <a:ext cx="3816424" cy="1143000"/>
          </a:xfrm>
        </p:spPr>
        <p:txBody>
          <a:bodyPr/>
          <a:lstStyle/>
          <a:p>
            <a:pPr algn="ctr"/>
            <a:r>
              <a:rPr lang="en-GB" sz="4800" dirty="0" smtClean="0">
                <a:solidFill>
                  <a:schemeClr val="accent2"/>
                </a:solidFill>
              </a:rPr>
              <a:t>Questions</a:t>
            </a:r>
            <a:endParaRPr lang="en-GB" sz="4800" dirty="0">
              <a:solidFill>
                <a:schemeClr val="accent2"/>
              </a:solidFill>
            </a:endParaRPr>
          </a:p>
        </p:txBody>
      </p:sp>
      <p:sp>
        <p:nvSpPr>
          <p:cNvPr id="9" name="Title 1"/>
          <p:cNvSpPr txBox="1">
            <a:spLocks/>
          </p:cNvSpPr>
          <p:nvPr/>
        </p:nvSpPr>
        <p:spPr bwMode="auto">
          <a:xfrm>
            <a:off x="5313040" y="980728"/>
            <a:ext cx="38164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smtClean="0">
                <a:solidFill>
                  <a:schemeClr val="bg1"/>
                </a:solidFill>
              </a:rPr>
              <a:t>Comments</a:t>
            </a:r>
            <a:endParaRPr lang="en-GB" sz="4800" dirty="0">
              <a:solidFill>
                <a:schemeClr val="bg1"/>
              </a:solidFill>
            </a:endParaRPr>
          </a:p>
        </p:txBody>
      </p:sp>
    </p:spTree>
    <p:extLst>
      <p:ext uri="{BB962C8B-B14F-4D97-AF65-F5344CB8AC3E}">
        <p14:creationId xmlns:p14="http://schemas.microsoft.com/office/powerpoint/2010/main" val="3964465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noFill/>
          <a:ln>
            <a:noFill/>
          </a:ln>
        </p:spPr>
        <p:txBody>
          <a:bodyPr vert="horz" wrap="square" lIns="0" tIns="0" rIns="0" bIns="0" numCol="1" anchor="b" anchorCtr="0" compatLnSpc="1">
            <a:prstTxWarp prst="textNoShape">
              <a:avLst/>
            </a:prstTxWarp>
          </a:bodyPr>
          <a:lstStyle/>
          <a:p>
            <a:r>
              <a:rPr lang="en-GB" sz="2400" dirty="0" smtClean="0"/>
              <a:t>Our proposals: Current, market-consistent measurement of insurance contracts</a:t>
            </a:r>
            <a:endParaRPr lang="en-GB" sz="2400" dirty="0"/>
          </a:p>
        </p:txBody>
      </p:sp>
      <p:sp>
        <p:nvSpPr>
          <p:cNvPr id="12" name="Footer Placeholder 4"/>
          <p:cNvSpPr>
            <a:spLocks noGrp="1"/>
          </p:cNvSpPr>
          <p:nvPr>
            <p:ph type="ftr" sz="quarter" idx="10"/>
          </p:nvPr>
        </p:nvSpPr>
        <p:spPr/>
        <p:txBody>
          <a:bodyPr/>
          <a:lstStyle/>
          <a:p>
            <a:pPr>
              <a:defRPr/>
            </a:pPr>
            <a:r>
              <a:rPr lang="en-GB" dirty="0" smtClean="0"/>
              <a:t>© IFRS Foundation.  30 Cannon Street  |  London EC4M 6XH  |  UK.  www.ifrs.org</a:t>
            </a:r>
            <a:endParaRPr lang="en-GB" dirty="0"/>
          </a:p>
        </p:txBody>
      </p:sp>
      <p:sp>
        <p:nvSpPr>
          <p:cNvPr id="23" name="Slide Number Placeholder 3"/>
          <p:cNvSpPr>
            <a:spLocks noGrp="1"/>
          </p:cNvSpPr>
          <p:nvPr>
            <p:ph type="sldNum"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41F2E88-FF64-448C-AF1C-8589F6131A1A}" type="slidenum">
              <a:rPr lang="en-GB" smtClean="0">
                <a:solidFill>
                  <a:schemeClr val="bg1"/>
                </a:solidFill>
              </a:rPr>
              <a:pPr eaLnBrk="1" hangingPunct="1"/>
              <a:t>4</a:t>
            </a:fld>
            <a:endParaRPr lang="en-GB" dirty="0" smtClean="0">
              <a:solidFill>
                <a:schemeClr val="bg1"/>
              </a:solidFill>
            </a:endParaRPr>
          </a:p>
        </p:txBody>
      </p:sp>
      <p:sp>
        <p:nvSpPr>
          <p:cNvPr id="20" name="Content Placeholder 2"/>
          <p:cNvSpPr>
            <a:spLocks noGrp="1"/>
          </p:cNvSpPr>
          <p:nvPr>
            <p:ph sz="half" idx="4294967295"/>
          </p:nvPr>
        </p:nvSpPr>
        <p:spPr>
          <a:xfrm>
            <a:off x="4232920" y="1918649"/>
            <a:ext cx="5327650" cy="3465512"/>
          </a:xfrm>
        </p:spPr>
        <p:txBody>
          <a:bodyPr/>
          <a:lstStyle/>
          <a:p>
            <a:pPr marL="0" indent="-85725">
              <a:buNone/>
            </a:pPr>
            <a:r>
              <a:rPr lang="en-GB" sz="1800" b="1" dirty="0" smtClean="0">
                <a:cs typeface="+mn-cs"/>
              </a:rPr>
              <a:t>Contractual service margin </a:t>
            </a:r>
            <a:r>
              <a:rPr lang="en-GB" sz="1800" dirty="0" smtClean="0">
                <a:cs typeface="+mn-cs"/>
              </a:rPr>
              <a:t>represents expected </a:t>
            </a:r>
            <a:r>
              <a:rPr lang="en-GB" sz="1800" dirty="0">
                <a:cs typeface="+mn-cs"/>
              </a:rPr>
              <a:t>contract </a:t>
            </a:r>
            <a:r>
              <a:rPr lang="en-GB" sz="1800" dirty="0" smtClean="0">
                <a:cs typeface="+mn-cs"/>
              </a:rPr>
              <a:t>profit </a:t>
            </a:r>
          </a:p>
          <a:p>
            <a:pPr marL="0" indent="-85725">
              <a:buNone/>
            </a:pPr>
            <a:endParaRPr lang="en-GB" sz="1800" dirty="0"/>
          </a:p>
          <a:p>
            <a:pPr marL="0" indent="-85725">
              <a:buNone/>
            </a:pPr>
            <a:r>
              <a:rPr lang="en-GB" sz="1800" b="1" dirty="0" smtClean="0"/>
              <a:t>Fulfilment cash flows </a:t>
            </a:r>
            <a:r>
              <a:rPr lang="en-GB" sz="1800" dirty="0" smtClean="0"/>
              <a:t>represent a </a:t>
            </a:r>
            <a:r>
              <a:rPr lang="en-GB" sz="1800" dirty="0" smtClean="0">
                <a:cs typeface="+mn-cs"/>
              </a:rPr>
              <a:t>current</a:t>
            </a:r>
            <a:r>
              <a:rPr lang="en-GB" sz="1800" dirty="0">
                <a:cs typeface="+mn-cs"/>
              </a:rPr>
              <a:t>, updated estimate of </a:t>
            </a:r>
            <a:r>
              <a:rPr lang="en-GB" sz="1800" dirty="0" smtClean="0">
                <a:cs typeface="+mn-cs"/>
              </a:rPr>
              <a:t>amounts </a:t>
            </a:r>
            <a:r>
              <a:rPr lang="en-GB" sz="1800" dirty="0">
                <a:cs typeface="+mn-cs"/>
              </a:rPr>
              <a:t>the </a:t>
            </a:r>
            <a:r>
              <a:rPr lang="en-GB" sz="1800" dirty="0" smtClean="0">
                <a:cs typeface="+mn-cs"/>
              </a:rPr>
              <a:t>company </a:t>
            </a:r>
            <a:r>
              <a:rPr lang="en-GB" sz="1800" dirty="0">
                <a:cs typeface="+mn-cs"/>
              </a:rPr>
              <a:t>expects to collect from premiums and pay out for claims, benefits and expenses, adjusted for risk and </a:t>
            </a:r>
            <a:r>
              <a:rPr lang="en-GB" sz="1800" dirty="0" smtClean="0">
                <a:cs typeface="+mn-cs"/>
              </a:rPr>
              <a:t>time </a:t>
            </a:r>
            <a:r>
              <a:rPr lang="en-GB" sz="1800" dirty="0">
                <a:cs typeface="+mn-cs"/>
              </a:rPr>
              <a:t>value of </a:t>
            </a:r>
            <a:r>
              <a:rPr lang="en-GB" sz="1800" dirty="0" smtClean="0">
                <a:cs typeface="+mn-cs"/>
              </a:rPr>
              <a:t>money</a:t>
            </a:r>
            <a:endParaRPr lang="en-GB" sz="1800" dirty="0">
              <a:cs typeface="+mn-cs"/>
            </a:endParaRPr>
          </a:p>
        </p:txBody>
      </p:sp>
      <p:sp>
        <p:nvSpPr>
          <p:cNvPr id="4" name="TextBox 3"/>
          <p:cNvSpPr txBox="1"/>
          <p:nvPr/>
        </p:nvSpPr>
        <p:spPr>
          <a:xfrm>
            <a:off x="694716" y="1106488"/>
            <a:ext cx="9145016" cy="400110"/>
          </a:xfrm>
          <a:prstGeom prst="rect">
            <a:avLst/>
          </a:prstGeom>
          <a:noFill/>
        </p:spPr>
        <p:txBody>
          <a:bodyPr wrap="square" rtlCol="0">
            <a:spAutoFit/>
          </a:bodyPr>
          <a:lstStyle/>
          <a:p>
            <a:r>
              <a:rPr lang="en-GB" sz="2000" b="1" dirty="0" smtClean="0"/>
              <a:t>Measurement of insurance contract has two components: </a:t>
            </a:r>
          </a:p>
        </p:txBody>
      </p:sp>
      <p:sp>
        <p:nvSpPr>
          <p:cNvPr id="15" name="TextBox 14"/>
          <p:cNvSpPr txBox="1"/>
          <p:nvPr/>
        </p:nvSpPr>
        <p:spPr>
          <a:xfrm>
            <a:off x="571072" y="5720333"/>
            <a:ext cx="8746025" cy="338554"/>
          </a:xfrm>
          <a:prstGeom prst="rect">
            <a:avLst/>
          </a:prstGeom>
          <a:noFill/>
        </p:spPr>
        <p:txBody>
          <a:bodyPr wrap="square" rtlCol="0">
            <a:spAutoFit/>
          </a:bodyPr>
          <a:lstStyle/>
          <a:p>
            <a:r>
              <a:rPr lang="en-GB" sz="1600" dirty="0" smtClean="0"/>
              <a:t>* Depending on the timing of payments relative to coverage provided</a:t>
            </a:r>
          </a:p>
        </p:txBody>
      </p:sp>
      <p:grpSp>
        <p:nvGrpSpPr>
          <p:cNvPr id="21" name="Group 20"/>
          <p:cNvGrpSpPr/>
          <p:nvPr/>
        </p:nvGrpSpPr>
        <p:grpSpPr>
          <a:xfrm>
            <a:off x="704528" y="1628800"/>
            <a:ext cx="3384376" cy="4091533"/>
            <a:chOff x="2144689" y="1600481"/>
            <a:chExt cx="2808310" cy="4307731"/>
          </a:xfrm>
        </p:grpSpPr>
        <p:sp>
          <p:nvSpPr>
            <p:cNvPr id="22" name="Rectangle 21"/>
            <p:cNvSpPr/>
            <p:nvPr/>
          </p:nvSpPr>
          <p:spPr bwMode="gray">
            <a:xfrm>
              <a:off x="2144689" y="1600481"/>
              <a:ext cx="2808310" cy="4307731"/>
            </a:xfrm>
            <a:prstGeom prst="rect">
              <a:avLst/>
            </a:prstGeom>
            <a:solidFill>
              <a:schemeClr val="tx2"/>
            </a:solidFill>
            <a:ln>
              <a:noFill/>
            </a:ln>
            <a:effectLst/>
            <a:extLst/>
          </p:spPr>
          <p:txBody>
            <a:bodyPr wrap="square" rtlCol="0" anchor="t"/>
            <a:lstStyle/>
            <a:p>
              <a:pPr algn="ctr"/>
              <a:endParaRPr lang="en-GB" sz="1600" dirty="0">
                <a:solidFill>
                  <a:schemeClr val="bg1"/>
                </a:solidFill>
              </a:endParaRPr>
            </a:p>
          </p:txBody>
        </p:sp>
        <p:sp>
          <p:nvSpPr>
            <p:cNvPr id="24" name="Rounded Rectangle 23"/>
            <p:cNvSpPr/>
            <p:nvPr/>
          </p:nvSpPr>
          <p:spPr bwMode="gray">
            <a:xfrm>
              <a:off x="2288703" y="2737675"/>
              <a:ext cx="2544794" cy="2969767"/>
            </a:xfrm>
            <a:prstGeom prst="roundRect">
              <a:avLst/>
            </a:prstGeom>
            <a:solidFill>
              <a:schemeClr val="bg1"/>
            </a:solidFill>
            <a:ln>
              <a:noFill/>
            </a:ln>
            <a:effectLst/>
            <a:extLst/>
          </p:spPr>
          <p:txBody>
            <a:bodyPr wrap="square" rtlCol="0" anchor="t"/>
            <a:lstStyle/>
            <a:p>
              <a:pPr algn="ctr"/>
              <a:r>
                <a:rPr lang="en-GB" sz="1600" dirty="0" smtClean="0"/>
                <a:t>Fulfilment cash flows</a:t>
              </a:r>
            </a:p>
          </p:txBody>
        </p:sp>
        <p:sp>
          <p:nvSpPr>
            <p:cNvPr id="25" name="Rounded Rectangle 24"/>
            <p:cNvSpPr/>
            <p:nvPr/>
          </p:nvSpPr>
          <p:spPr bwMode="gray">
            <a:xfrm>
              <a:off x="2288705" y="2024844"/>
              <a:ext cx="2544791" cy="648072"/>
            </a:xfrm>
            <a:prstGeom prst="roundRect">
              <a:avLst/>
            </a:prstGeom>
            <a:solidFill>
              <a:schemeClr val="accent2"/>
            </a:solidFill>
            <a:ln>
              <a:noFill/>
            </a:ln>
            <a:effectLst/>
            <a:extLst/>
          </p:spPr>
          <p:txBody>
            <a:bodyPr wrap="square" rtlCol="0" anchor="ctr"/>
            <a:lstStyle/>
            <a:p>
              <a:pPr algn="ctr"/>
              <a:r>
                <a:rPr lang="en-GB" sz="1600" b="1" dirty="0" smtClean="0">
                  <a:solidFill>
                    <a:schemeClr val="bg1"/>
                  </a:solidFill>
                </a:rPr>
                <a:t>Contractual service margin:</a:t>
              </a:r>
            </a:p>
            <a:p>
              <a:pPr algn="ctr"/>
              <a:r>
                <a:rPr lang="en-GB" sz="1200" dirty="0" smtClean="0">
                  <a:solidFill>
                    <a:schemeClr val="bg1"/>
                  </a:solidFill>
                </a:rPr>
                <a:t>Expected contract profit</a:t>
              </a:r>
              <a:endParaRPr lang="en-GB" sz="1200" dirty="0">
                <a:solidFill>
                  <a:schemeClr val="bg1"/>
                </a:solidFill>
              </a:endParaRPr>
            </a:p>
          </p:txBody>
        </p:sp>
        <p:sp>
          <p:nvSpPr>
            <p:cNvPr id="26" name="Rounded Rectangle 25"/>
            <p:cNvSpPr/>
            <p:nvPr/>
          </p:nvSpPr>
          <p:spPr bwMode="gray">
            <a:xfrm>
              <a:off x="2535136" y="4840841"/>
              <a:ext cx="2121835" cy="647337"/>
            </a:xfrm>
            <a:prstGeom prst="roundRect">
              <a:avLst/>
            </a:prstGeom>
            <a:solidFill>
              <a:schemeClr val="bg2"/>
            </a:solidFill>
            <a:ln>
              <a:solidFill>
                <a:schemeClr val="bg2"/>
              </a:solidFill>
            </a:ln>
            <a:effectLst/>
            <a:extLst/>
          </p:spPr>
          <p:txBody>
            <a:bodyPr wrap="square" rtlCol="0" anchor="ctr"/>
            <a:lstStyle/>
            <a:p>
              <a:pPr algn="ctr"/>
              <a:r>
                <a:rPr lang="en-GB" sz="1200" b="1" dirty="0" smtClean="0">
                  <a:solidFill>
                    <a:schemeClr val="bg1"/>
                  </a:solidFill>
                </a:rPr>
                <a:t>Discounting: </a:t>
              </a:r>
              <a:r>
                <a:rPr lang="en-GB" sz="1200" dirty="0" smtClean="0">
                  <a:solidFill>
                    <a:schemeClr val="bg1"/>
                  </a:solidFill>
                </a:rPr>
                <a:t>An adjustment that converts future cash flows into current amounts</a:t>
              </a:r>
              <a:endParaRPr lang="en-GB" sz="1200" dirty="0">
                <a:solidFill>
                  <a:schemeClr val="bg1"/>
                </a:solidFill>
              </a:endParaRPr>
            </a:p>
          </p:txBody>
        </p:sp>
        <p:sp>
          <p:nvSpPr>
            <p:cNvPr id="27" name="Rounded Rectangle 26"/>
            <p:cNvSpPr/>
            <p:nvPr/>
          </p:nvSpPr>
          <p:spPr bwMode="gray">
            <a:xfrm>
              <a:off x="2519131" y="3192552"/>
              <a:ext cx="2121835" cy="701279"/>
            </a:xfrm>
            <a:prstGeom prst="roundRect">
              <a:avLst/>
            </a:prstGeom>
            <a:solidFill>
              <a:schemeClr val="accent1"/>
            </a:solidFill>
            <a:ln>
              <a:solidFill>
                <a:schemeClr val="accent1"/>
              </a:solidFill>
            </a:ln>
            <a:effectLst/>
            <a:extLst/>
          </p:spPr>
          <p:txBody>
            <a:bodyPr wrap="square" rtlCol="0" anchor="ctr"/>
            <a:lstStyle/>
            <a:p>
              <a:pPr algn="ctr"/>
              <a:r>
                <a:rPr lang="en-GB" sz="1200" b="1" dirty="0" smtClean="0">
                  <a:solidFill>
                    <a:schemeClr val="bg1"/>
                  </a:solidFill>
                </a:rPr>
                <a:t>Future cash flows: </a:t>
              </a:r>
              <a:r>
                <a:rPr lang="en-GB" sz="1200" dirty="0" smtClean="0">
                  <a:solidFill>
                    <a:schemeClr val="bg1"/>
                  </a:solidFill>
                </a:rPr>
                <a:t>Expected </a:t>
              </a:r>
              <a:r>
                <a:rPr lang="en-GB" sz="1200" dirty="0">
                  <a:solidFill>
                    <a:schemeClr val="bg1"/>
                  </a:solidFill>
                </a:rPr>
                <a:t>cash flows </a:t>
              </a:r>
              <a:r>
                <a:rPr lang="en-GB" sz="1200" dirty="0" smtClean="0">
                  <a:solidFill>
                    <a:schemeClr val="bg1"/>
                  </a:solidFill>
                </a:rPr>
                <a:t>from premiums and claims and benefits</a:t>
              </a:r>
              <a:endParaRPr lang="en-GB" sz="1200" dirty="0">
                <a:solidFill>
                  <a:schemeClr val="bg1"/>
                </a:solidFill>
              </a:endParaRPr>
            </a:p>
          </p:txBody>
        </p:sp>
        <p:sp>
          <p:nvSpPr>
            <p:cNvPr id="28" name="Rounded Rectangle 27"/>
            <p:cNvSpPr/>
            <p:nvPr/>
          </p:nvSpPr>
          <p:spPr bwMode="gray">
            <a:xfrm>
              <a:off x="2535138" y="4006385"/>
              <a:ext cx="2121835" cy="690442"/>
            </a:xfrm>
            <a:prstGeom prst="roundRect">
              <a:avLst/>
            </a:prstGeom>
            <a:solidFill>
              <a:srgbClr val="CE7019"/>
            </a:solidFill>
            <a:ln>
              <a:noFill/>
            </a:ln>
            <a:effectLst/>
            <a:extLst/>
          </p:spPr>
          <p:txBody>
            <a:bodyPr wrap="square" rtlCol="0" anchor="ctr"/>
            <a:lstStyle/>
            <a:p>
              <a:pPr algn="ctr"/>
              <a:r>
                <a:rPr lang="en-GB" sz="1200" b="1" dirty="0" smtClean="0">
                  <a:solidFill>
                    <a:schemeClr val="bg1"/>
                  </a:solidFill>
                </a:rPr>
                <a:t>Risk adjustment: </a:t>
              </a:r>
              <a:r>
                <a:rPr lang="en-GB" sz="1200" dirty="0" smtClean="0">
                  <a:solidFill>
                    <a:schemeClr val="bg1"/>
                  </a:solidFill>
                </a:rPr>
                <a:t>An assessment of the uncertainty about the amount of future cash flows</a:t>
              </a:r>
              <a:endParaRPr lang="en-GB" sz="1200" dirty="0">
                <a:solidFill>
                  <a:schemeClr val="bg1"/>
                </a:solidFill>
              </a:endParaRPr>
            </a:p>
          </p:txBody>
        </p:sp>
      </p:grpSp>
      <p:sp>
        <p:nvSpPr>
          <p:cNvPr id="2" name="TextBox 1"/>
          <p:cNvSpPr txBox="1"/>
          <p:nvPr/>
        </p:nvSpPr>
        <p:spPr>
          <a:xfrm>
            <a:off x="870700" y="1700808"/>
            <a:ext cx="2908015" cy="338554"/>
          </a:xfrm>
          <a:prstGeom prst="rect">
            <a:avLst/>
          </a:prstGeom>
          <a:noFill/>
        </p:spPr>
        <p:txBody>
          <a:bodyPr wrap="square" rtlCol="0">
            <a:spAutoFit/>
          </a:bodyPr>
          <a:lstStyle/>
          <a:p>
            <a:pPr algn="ctr"/>
            <a:r>
              <a:rPr lang="en-GB" sz="1600" dirty="0" smtClean="0">
                <a:solidFill>
                  <a:schemeClr val="bg1"/>
                </a:solidFill>
              </a:rPr>
              <a:t>Net contract asset or liability*</a:t>
            </a:r>
            <a:endParaRPr lang="en-GB" sz="1600" dirty="0">
              <a:solidFill>
                <a:schemeClr val="bg1"/>
              </a:solidFill>
            </a:endParaRPr>
          </a:p>
        </p:txBody>
      </p:sp>
    </p:spTree>
    <p:extLst>
      <p:ext uri="{BB962C8B-B14F-4D97-AF65-F5344CB8AC3E}">
        <p14:creationId xmlns:p14="http://schemas.microsoft.com/office/powerpoint/2010/main" val="248723899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88640"/>
            <a:ext cx="7337425" cy="792162"/>
          </a:xfrm>
          <a:noFill/>
          <a:ln>
            <a:noFill/>
          </a:ln>
        </p:spPr>
        <p:txBody>
          <a:bodyPr vert="horz" wrap="square" lIns="0" tIns="0" rIns="0" bIns="0" numCol="1" anchor="b" anchorCtr="0" compatLnSpc="1">
            <a:prstTxWarp prst="textNoShape">
              <a:avLst/>
            </a:prstTxWarp>
          </a:bodyPr>
          <a:lstStyle/>
          <a:p>
            <a:r>
              <a:rPr lang="en-GB" sz="2400" dirty="0" smtClean="0"/>
              <a:t>IASB sought feedback on targeted aspects</a:t>
            </a:r>
            <a:endParaRPr lang="en-GB" sz="2400" dirty="0"/>
          </a:p>
        </p:txBody>
      </p:sp>
      <p:sp>
        <p:nvSpPr>
          <p:cNvPr id="6" name="Footer Placeholder 1"/>
          <p:cNvSpPr>
            <a:spLocks noGrp="1"/>
          </p:cNvSpPr>
          <p:nvPr>
            <p:ph type="ftr" sz="quarter" idx="10"/>
          </p:nvPr>
        </p:nvSpPr>
        <p:spPr/>
        <p:txBody>
          <a:bodyPr/>
          <a:lstStyle/>
          <a:p>
            <a:pPr>
              <a:defRPr/>
            </a:pPr>
            <a:r>
              <a:rPr lang="en-GB" dirty="0" smtClean="0">
                <a:solidFill>
                  <a:srgbClr val="5F6062"/>
                </a:solidFill>
              </a:rPr>
              <a:t>© IFRS Foundation.  30 Cannon Street  |  London EC4M 6XH  |  UK.  www.ifrs.org</a:t>
            </a:r>
            <a:endParaRPr lang="en-GB" dirty="0">
              <a:solidFill>
                <a:srgbClr val="5F6062"/>
              </a:solidFill>
            </a:endParaRPr>
          </a:p>
        </p:txBody>
      </p:sp>
      <p:sp>
        <p:nvSpPr>
          <p:cNvPr id="4" name="Slide Number Placeholder 3"/>
          <p:cNvSpPr>
            <a:spLocks noGrp="1"/>
          </p:cNvSpPr>
          <p:nvPr>
            <p:ph type="sldNum" sz="quarter" idx="11"/>
          </p:nvPr>
        </p:nvSpPr>
        <p:spPr>
          <a:prstGeom prst="rect">
            <a:avLst/>
          </a:prstGeom>
        </p:spPr>
        <p:txBody>
          <a:bodyPr/>
          <a:lstStyle/>
          <a:p>
            <a:fld id="{4E0D4674-84A7-4B9E-86D3-6B51B0ED57C5}" type="slidenum">
              <a:rPr lang="en-GB" smtClean="0">
                <a:solidFill>
                  <a:srgbClr val="FFFFFF"/>
                </a:solidFill>
              </a:rPr>
              <a:pPr/>
              <a:t>5</a:t>
            </a:fld>
            <a:endParaRPr lang="en-GB" dirty="0">
              <a:solidFill>
                <a:srgbClr val="FFFFFF"/>
              </a:solidFill>
            </a:endParaRPr>
          </a:p>
        </p:txBody>
      </p:sp>
      <p:graphicFrame>
        <p:nvGraphicFramePr>
          <p:cNvPr id="7" name="Diagram 6"/>
          <p:cNvGraphicFramePr/>
          <p:nvPr>
            <p:extLst>
              <p:ext uri="{D42A27DB-BD31-4B8C-83A1-F6EECF244321}">
                <p14:modId xmlns:p14="http://schemas.microsoft.com/office/powerpoint/2010/main" val="2256679440"/>
              </p:ext>
            </p:extLst>
          </p:nvPr>
        </p:nvGraphicFramePr>
        <p:xfrm>
          <a:off x="560512" y="1016732"/>
          <a:ext cx="878497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5176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E530BBB8-8FD7-44EE-BDE3-46D3446267A5}" type="slidenum">
              <a:rPr lang="en-GB" smtClean="0">
                <a:solidFill>
                  <a:srgbClr val="FFFFFF"/>
                </a:solidFill>
              </a:rPr>
              <a:pPr/>
              <a:t>6</a:t>
            </a:fld>
            <a:endParaRPr lang="en-GB" dirty="0">
              <a:solidFill>
                <a:srgbClr val="FFFFFF"/>
              </a:solidFill>
            </a:endParaRPr>
          </a:p>
        </p:txBody>
      </p:sp>
      <p:pic>
        <p:nvPicPr>
          <p:cNvPr id="7" name="Picture 2" descr="C:\Users\jyeoh\AppData\Local\Microsoft\Windows\Temporary Internet Files\Content.IE5\015LCAU2\MC9003188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4729" y="2384548"/>
            <a:ext cx="4405286" cy="38598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6507" y="2276872"/>
            <a:ext cx="2106233" cy="1938992"/>
          </a:xfrm>
          <a:prstGeom prst="rect">
            <a:avLst/>
          </a:prstGeom>
          <a:noFill/>
        </p:spPr>
        <p:txBody>
          <a:bodyPr wrap="square" rtlCol="0">
            <a:spAutoFit/>
          </a:bodyPr>
          <a:lstStyle/>
          <a:p>
            <a:pPr algn="ctr" fontAlgn="base">
              <a:spcBef>
                <a:spcPct val="0"/>
              </a:spcBef>
              <a:spcAft>
                <a:spcPct val="0"/>
              </a:spcAft>
            </a:pPr>
            <a:r>
              <a:rPr lang="en-GB" sz="2400" dirty="0" smtClean="0">
                <a:solidFill>
                  <a:srgbClr val="5F6062"/>
                </a:solidFill>
                <a:ea typeface="ＭＳ Ｐゴシック" charset="-128"/>
              </a:rPr>
              <a:t>Better reflection of  the economics of the contracts</a:t>
            </a:r>
            <a:endParaRPr lang="en-GB" sz="2400" dirty="0">
              <a:solidFill>
                <a:srgbClr val="5F6062"/>
              </a:solidFill>
              <a:ea typeface="ＭＳ Ｐゴシック" charset="-128"/>
            </a:endParaRPr>
          </a:p>
        </p:txBody>
      </p:sp>
      <p:sp>
        <p:nvSpPr>
          <p:cNvPr id="9" name="TextBox 8"/>
          <p:cNvSpPr txBox="1"/>
          <p:nvPr/>
        </p:nvSpPr>
        <p:spPr>
          <a:xfrm>
            <a:off x="7060234" y="1844824"/>
            <a:ext cx="2376261" cy="3416320"/>
          </a:xfrm>
          <a:prstGeom prst="rect">
            <a:avLst/>
          </a:prstGeom>
          <a:noFill/>
        </p:spPr>
        <p:txBody>
          <a:bodyPr wrap="square" rtlCol="0">
            <a:spAutoFit/>
          </a:bodyPr>
          <a:lstStyle/>
          <a:p>
            <a:pPr algn="ctr" fontAlgn="base">
              <a:spcBef>
                <a:spcPct val="0"/>
              </a:spcBef>
              <a:spcAft>
                <a:spcPct val="0"/>
              </a:spcAft>
            </a:pPr>
            <a:r>
              <a:rPr lang="en-GB" sz="2400" dirty="0" smtClean="0">
                <a:solidFill>
                  <a:srgbClr val="5F6062"/>
                </a:solidFill>
                <a:ea typeface="ＭＳ Ｐゴシック" charset="-128"/>
              </a:rPr>
              <a:t>Costs of greater operational </a:t>
            </a:r>
            <a:r>
              <a:rPr lang="en-GB" sz="2400" dirty="0">
                <a:solidFill>
                  <a:srgbClr val="5F6062"/>
                </a:solidFill>
                <a:ea typeface="ＭＳ Ｐゴシック" charset="-128"/>
              </a:rPr>
              <a:t>complexity for preparers </a:t>
            </a:r>
            <a:r>
              <a:rPr lang="en-GB" sz="2400" dirty="0" smtClean="0">
                <a:solidFill>
                  <a:srgbClr val="5F6062"/>
                </a:solidFill>
                <a:ea typeface="ＭＳ Ｐゴシック" charset="-128"/>
              </a:rPr>
              <a:t>and </a:t>
            </a:r>
            <a:r>
              <a:rPr lang="en-GB" dirty="0" smtClean="0">
                <a:solidFill>
                  <a:srgbClr val="5F6062"/>
                </a:solidFill>
              </a:rPr>
              <a:t>of understanding more complex information for</a:t>
            </a:r>
            <a:r>
              <a:rPr lang="en-GB" sz="2400" dirty="0" smtClean="0">
                <a:solidFill>
                  <a:srgbClr val="5F6062"/>
                </a:solidFill>
                <a:ea typeface="ＭＳ Ｐゴシック" charset="-128"/>
              </a:rPr>
              <a:t> </a:t>
            </a:r>
            <a:r>
              <a:rPr lang="en-GB" sz="2400" dirty="0">
                <a:solidFill>
                  <a:srgbClr val="5F6062"/>
                </a:solidFill>
                <a:ea typeface="ＭＳ Ｐゴシック" charset="-128"/>
              </a:rPr>
              <a:t>users</a:t>
            </a:r>
          </a:p>
        </p:txBody>
      </p:sp>
      <p:sp>
        <p:nvSpPr>
          <p:cNvPr id="2" name="Title 1"/>
          <p:cNvSpPr>
            <a:spLocks noGrp="1"/>
          </p:cNvSpPr>
          <p:nvPr>
            <p:ph type="title"/>
          </p:nvPr>
        </p:nvSpPr>
        <p:spPr/>
        <p:txBody>
          <a:bodyPr/>
          <a:lstStyle/>
          <a:p>
            <a:r>
              <a:rPr lang="en-GB" sz="2800" dirty="0" smtClean="0"/>
              <a:t>Balancing benefits against complexity</a:t>
            </a:r>
            <a:endParaRPr lang="en-GB" sz="2800" dirty="0"/>
          </a:p>
        </p:txBody>
      </p:sp>
    </p:spTree>
    <p:extLst>
      <p:ext uri="{BB962C8B-B14F-4D97-AF65-F5344CB8AC3E}">
        <p14:creationId xmlns:p14="http://schemas.microsoft.com/office/powerpoint/2010/main" val="8106316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on different types of contract</a:t>
            </a:r>
            <a:endParaRPr lang="en-GB" dirty="0"/>
          </a:p>
        </p:txBody>
      </p:sp>
      <p:sp>
        <p:nvSpPr>
          <p:cNvPr id="3" name="Footer Placeholder 2"/>
          <p:cNvSpPr>
            <a:spLocks noGrp="1"/>
          </p:cNvSpPr>
          <p:nvPr>
            <p:ph type="ftr" sz="quarter" idx="10"/>
          </p:nvPr>
        </p:nvSpPr>
        <p:spPr/>
        <p:txBody>
          <a:bodyPr/>
          <a:lstStyle/>
          <a:p>
            <a:pPr>
              <a:defRPr/>
            </a:pPr>
            <a:r>
              <a:rPr lang="en-GB" dirty="0" smtClean="0">
                <a:solidFill>
                  <a:srgbClr val="5F6062"/>
                </a:solidFill>
              </a:rPr>
              <a:t>© 2013 IFRS Foundation.  30 Cannon Street  |  London EC4M 6XH  |  UK.  www.ifrs.org</a:t>
            </a:r>
            <a:endParaRPr lang="en-GB" dirty="0">
              <a:solidFill>
                <a:srgbClr val="5F6062"/>
              </a:solidFill>
            </a:endParaRPr>
          </a:p>
        </p:txBody>
      </p:sp>
      <p:sp>
        <p:nvSpPr>
          <p:cNvPr id="4" name="Slide Number Placeholder 3"/>
          <p:cNvSpPr>
            <a:spLocks noGrp="1"/>
          </p:cNvSpPr>
          <p:nvPr>
            <p:ph type="sldNum" sz="quarter" idx="11"/>
          </p:nvPr>
        </p:nvSpPr>
        <p:spPr/>
        <p:txBody>
          <a:bodyPr/>
          <a:lstStyle/>
          <a:p>
            <a:fld id="{4E0D4674-84A7-4B9E-86D3-6B51B0ED57C5}" type="slidenum">
              <a:rPr lang="en-GB" smtClean="0">
                <a:solidFill>
                  <a:srgbClr val="FFFFFF"/>
                </a:solidFill>
              </a:rPr>
              <a:pPr/>
              <a:t>7</a:t>
            </a:fld>
            <a:endParaRPr lang="en-GB" dirty="0">
              <a:solidFill>
                <a:srgbClr val="FFFFFF"/>
              </a:solidFill>
            </a:endParaRPr>
          </a:p>
        </p:txBody>
      </p:sp>
      <p:graphicFrame>
        <p:nvGraphicFramePr>
          <p:cNvPr id="5" name="Diagram 4"/>
          <p:cNvGraphicFramePr/>
          <p:nvPr>
            <p:extLst>
              <p:ext uri="{D42A27DB-BD31-4B8C-83A1-F6EECF244321}">
                <p14:modId xmlns:p14="http://schemas.microsoft.com/office/powerpoint/2010/main" val="1870722779"/>
              </p:ext>
            </p:extLst>
          </p:nvPr>
        </p:nvGraphicFramePr>
        <p:xfrm>
          <a:off x="128464" y="1052736"/>
          <a:ext cx="9289032"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26360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28" y="188640"/>
            <a:ext cx="7337425" cy="792162"/>
          </a:xfrm>
        </p:spPr>
        <p:txBody>
          <a:bodyPr/>
          <a:lstStyle/>
          <a:p>
            <a:r>
              <a:rPr lang="en-GB" sz="2400" dirty="0" smtClean="0"/>
              <a:t>Issue: Adjustments for changes in cash flows relating to future insurance coverage</a:t>
            </a:r>
            <a:endParaRPr lang="en-GB" sz="2400" dirty="0"/>
          </a:p>
        </p:txBody>
      </p:sp>
      <p:sp>
        <p:nvSpPr>
          <p:cNvPr id="3" name="Footer Placeholder 2"/>
          <p:cNvSpPr>
            <a:spLocks noGrp="1"/>
          </p:cNvSpPr>
          <p:nvPr>
            <p:ph type="ftr" sz="quarter" idx="10"/>
          </p:nvPr>
        </p:nvSpPr>
        <p:spPr/>
        <p:txBody>
          <a:bodyPr/>
          <a:lstStyle/>
          <a:p>
            <a:pPr>
              <a:defRPr/>
            </a:pPr>
            <a:r>
              <a:rPr lang="en-GB" dirty="0" smtClean="0"/>
              <a:t>© IFRS Foundation.  30 Cannon Street  |  London EC4M 6XH  |  UK.  www.ifrs.org</a:t>
            </a:r>
            <a:endParaRPr lang="en-GB" dirty="0"/>
          </a:p>
        </p:txBody>
      </p:sp>
      <p:sp>
        <p:nvSpPr>
          <p:cNvPr id="4" name="Slide Number Placeholder 3"/>
          <p:cNvSpPr>
            <a:spLocks noGrp="1"/>
          </p:cNvSpPr>
          <p:nvPr>
            <p:ph type="sldNum" sz="quarter" idx="11"/>
          </p:nvPr>
        </p:nvSpPr>
        <p:spPr/>
        <p:txBody>
          <a:bodyPr/>
          <a:lstStyle/>
          <a:p>
            <a:fld id="{4E0D4674-84A7-4B9E-86D3-6B51B0ED57C5}" type="slidenum">
              <a:rPr lang="en-GB" smtClean="0"/>
              <a:pPr/>
              <a:t>8</a:t>
            </a:fld>
            <a:endParaRPr lang="en-GB" dirty="0"/>
          </a:p>
        </p:txBody>
      </p:sp>
      <p:sp>
        <p:nvSpPr>
          <p:cNvPr id="6" name="TextBox 5"/>
          <p:cNvSpPr txBox="1"/>
          <p:nvPr/>
        </p:nvSpPr>
        <p:spPr>
          <a:xfrm>
            <a:off x="848544" y="1749489"/>
            <a:ext cx="8280920" cy="1569660"/>
          </a:xfrm>
          <a:prstGeom prst="rect">
            <a:avLst/>
          </a:prstGeom>
          <a:solidFill>
            <a:srgbClr val="4F7033"/>
          </a:solidFill>
        </p:spPr>
        <p:txBody>
          <a:bodyPr wrap="square" rtlCol="0">
            <a:spAutoFit/>
          </a:bodyPr>
          <a:lstStyle/>
          <a:p>
            <a:r>
              <a:rPr lang="en-GB" dirty="0" smtClean="0">
                <a:solidFill>
                  <a:schemeClr val="bg1"/>
                </a:solidFill>
              </a:rPr>
              <a:t>Changes in estimates of cash flows affect the amount of profit the company expects to earn for providing future services. Should such changes in estimates be reported in the period of change or as future services are provided? </a:t>
            </a:r>
            <a:endParaRPr lang="en-GB" dirty="0">
              <a:solidFill>
                <a:schemeClr val="bg1"/>
              </a:solidFill>
            </a:endParaRPr>
          </a:p>
        </p:txBody>
      </p:sp>
    </p:spTree>
    <p:extLst>
      <p:ext uri="{BB962C8B-B14F-4D97-AF65-F5344CB8AC3E}">
        <p14:creationId xmlns:p14="http://schemas.microsoft.com/office/powerpoint/2010/main" val="243534747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60512" y="188640"/>
            <a:ext cx="7337425" cy="792162"/>
          </a:xfrm>
        </p:spPr>
        <p:txBody>
          <a:bodyPr/>
          <a:lstStyle/>
          <a:p>
            <a:r>
              <a:rPr lang="en-GB" sz="2400" dirty="0" smtClean="0"/>
              <a:t>Pattern of profit recognition after change in estimates relating to future insurance coverage</a:t>
            </a:r>
            <a:endParaRPr lang="en-GB" sz="2000" b="0" dirty="0"/>
          </a:p>
        </p:txBody>
      </p:sp>
      <p:sp>
        <p:nvSpPr>
          <p:cNvPr id="7" name="Footer Placeholder 6"/>
          <p:cNvSpPr>
            <a:spLocks noGrp="1"/>
          </p:cNvSpPr>
          <p:nvPr>
            <p:ph type="ftr" sz="quarter" idx="10"/>
          </p:nvPr>
        </p:nvSpPr>
        <p:spPr/>
        <p:txBody>
          <a:bodyPr/>
          <a:lstStyle/>
          <a:p>
            <a:pPr>
              <a:defRPr/>
            </a:pPr>
            <a:r>
              <a:rPr lang="en-GB" dirty="0" smtClean="0"/>
              <a:t>© IFRS Foundation.  30 Cannon Street  |  London EC4M 6XH  |  UK.  www.ifrs.org</a:t>
            </a:r>
            <a:endParaRPr lang="en-GB" dirty="0"/>
          </a:p>
        </p:txBody>
      </p:sp>
      <p:sp>
        <p:nvSpPr>
          <p:cNvPr id="8" name="Slide Number Placeholder 7"/>
          <p:cNvSpPr>
            <a:spLocks noGrp="1"/>
          </p:cNvSpPr>
          <p:nvPr>
            <p:ph type="sldNum" sz="quarter" idx="11"/>
          </p:nvPr>
        </p:nvSpPr>
        <p:spPr/>
        <p:txBody>
          <a:bodyPr/>
          <a:lstStyle/>
          <a:p>
            <a:fld id="{E530BBB8-8FD7-44EE-BDE3-46D3446267A5}" type="slidenum">
              <a:rPr lang="en-GB" smtClean="0"/>
              <a:pPr/>
              <a:t>9</a:t>
            </a:fld>
            <a:endParaRPr lang="en-GB" dirty="0"/>
          </a:p>
        </p:txBody>
      </p:sp>
      <p:sp>
        <p:nvSpPr>
          <p:cNvPr id="22" name="Rectangular Callout 21"/>
          <p:cNvSpPr/>
          <p:nvPr/>
        </p:nvSpPr>
        <p:spPr bwMode="gray">
          <a:xfrm>
            <a:off x="7112785" y="3581648"/>
            <a:ext cx="2520280" cy="1368152"/>
          </a:xfrm>
          <a:prstGeom prst="wedgeRectCallout">
            <a:avLst>
              <a:gd name="adj1" fmla="val -48627"/>
              <a:gd name="adj2" fmla="val -20748"/>
            </a:avLst>
          </a:prstGeom>
          <a:solidFill>
            <a:schemeClr val="accent1"/>
          </a:solidFill>
          <a:ln>
            <a:noFill/>
          </a:ln>
          <a:effectLst/>
          <a:extLst/>
        </p:spPr>
        <p:txBody>
          <a:bodyPr wrap="square" rtlCol="0" anchor="ctr"/>
          <a:lstStyle/>
          <a:p>
            <a:pPr algn="ctr"/>
            <a:r>
              <a:rPr lang="en-GB" sz="1600" b="1" dirty="0" smtClean="0">
                <a:solidFill>
                  <a:schemeClr val="bg1"/>
                </a:solidFill>
              </a:rPr>
              <a:t>2010 Exposure Draft</a:t>
            </a:r>
          </a:p>
          <a:p>
            <a:pPr algn="ctr"/>
            <a:r>
              <a:rPr lang="en-GB" sz="1600" dirty="0" smtClean="0">
                <a:solidFill>
                  <a:schemeClr val="bg1"/>
                </a:solidFill>
              </a:rPr>
              <a:t>Effects of change in estimates are recognised immediately in profit or loss</a:t>
            </a:r>
          </a:p>
        </p:txBody>
      </p:sp>
      <p:graphicFrame>
        <p:nvGraphicFramePr>
          <p:cNvPr id="23" name="Chart 22"/>
          <p:cNvGraphicFramePr>
            <a:graphicFrameLocks/>
          </p:cNvGraphicFramePr>
          <p:nvPr>
            <p:extLst>
              <p:ext uri="{D42A27DB-BD31-4B8C-83A1-F6EECF244321}">
                <p14:modId xmlns:p14="http://schemas.microsoft.com/office/powerpoint/2010/main" val="2846569906"/>
              </p:ext>
            </p:extLst>
          </p:nvPr>
        </p:nvGraphicFramePr>
        <p:xfrm>
          <a:off x="200472" y="1238881"/>
          <a:ext cx="6768751" cy="3287766"/>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ular Callout 23"/>
          <p:cNvSpPr/>
          <p:nvPr/>
        </p:nvSpPr>
        <p:spPr bwMode="gray">
          <a:xfrm>
            <a:off x="7112785" y="1412776"/>
            <a:ext cx="2520280" cy="1512168"/>
          </a:xfrm>
          <a:prstGeom prst="wedgeRectCallout">
            <a:avLst>
              <a:gd name="adj1" fmla="val -50480"/>
              <a:gd name="adj2" fmla="val 20346"/>
            </a:avLst>
          </a:prstGeom>
          <a:solidFill>
            <a:schemeClr val="bg2"/>
          </a:solidFill>
          <a:ln>
            <a:noFill/>
          </a:ln>
          <a:effectLst/>
          <a:extLst/>
        </p:spPr>
        <p:txBody>
          <a:bodyPr wrap="square" rtlCol="0" anchor="ctr"/>
          <a:lstStyle/>
          <a:p>
            <a:pPr algn="ctr"/>
            <a:r>
              <a:rPr lang="en-GB" sz="1600" b="1" dirty="0" smtClean="0">
                <a:solidFill>
                  <a:schemeClr val="bg1"/>
                </a:solidFill>
              </a:rPr>
              <a:t>Our proposal</a:t>
            </a:r>
            <a:br>
              <a:rPr lang="en-GB" sz="1600" b="1" dirty="0" smtClean="0">
                <a:solidFill>
                  <a:schemeClr val="bg1"/>
                </a:solidFill>
              </a:rPr>
            </a:br>
            <a:r>
              <a:rPr lang="en-GB" sz="1600" dirty="0" smtClean="0">
                <a:solidFill>
                  <a:schemeClr val="bg1"/>
                </a:solidFill>
              </a:rPr>
              <a:t>Adjust contractual service margin for changes in estimates of expected cash flows related to future services </a:t>
            </a:r>
          </a:p>
        </p:txBody>
      </p:sp>
      <p:sp>
        <p:nvSpPr>
          <p:cNvPr id="13" name="Rectangle 12"/>
          <p:cNvSpPr/>
          <p:nvPr/>
        </p:nvSpPr>
        <p:spPr bwMode="gray">
          <a:xfrm>
            <a:off x="2959111" y="5015483"/>
            <a:ext cx="216024" cy="818511"/>
          </a:xfrm>
          <a:prstGeom prst="rect">
            <a:avLst/>
          </a:prstGeom>
          <a:solidFill>
            <a:schemeClr val="bg2">
              <a:lumMod val="75000"/>
            </a:schemeClr>
          </a:solidFill>
          <a:ln>
            <a:noFill/>
          </a:ln>
          <a:effectLst/>
          <a:extLst/>
        </p:spPr>
        <p:txBody>
          <a:bodyPr wrap="square" rtlCol="0" anchor="ctr"/>
          <a:lstStyle/>
          <a:p>
            <a:pPr algn="ctr"/>
            <a:endParaRPr lang="en-GB" sz="2400" dirty="0">
              <a:solidFill>
                <a:schemeClr val="bg1"/>
              </a:solidFill>
            </a:endParaRPr>
          </a:p>
        </p:txBody>
      </p:sp>
      <p:sp>
        <p:nvSpPr>
          <p:cNvPr id="14" name="Rectangle 13"/>
          <p:cNvSpPr/>
          <p:nvPr/>
        </p:nvSpPr>
        <p:spPr bwMode="gray">
          <a:xfrm>
            <a:off x="3518040" y="5087492"/>
            <a:ext cx="216024" cy="746502"/>
          </a:xfrm>
          <a:prstGeom prst="rect">
            <a:avLst/>
          </a:prstGeom>
          <a:solidFill>
            <a:schemeClr val="bg2">
              <a:lumMod val="75000"/>
            </a:schemeClr>
          </a:solidFill>
          <a:ln>
            <a:noFill/>
          </a:ln>
          <a:effectLst/>
          <a:extLst/>
        </p:spPr>
        <p:txBody>
          <a:bodyPr wrap="square" rtlCol="0" anchor="ctr"/>
          <a:lstStyle/>
          <a:p>
            <a:pPr algn="ctr"/>
            <a:endParaRPr lang="en-GB" sz="2400" dirty="0">
              <a:solidFill>
                <a:schemeClr val="bg1"/>
              </a:solidFill>
            </a:endParaRPr>
          </a:p>
        </p:txBody>
      </p:sp>
      <p:sp>
        <p:nvSpPr>
          <p:cNvPr id="17" name="TextBox 16"/>
          <p:cNvSpPr txBox="1"/>
          <p:nvPr/>
        </p:nvSpPr>
        <p:spPr>
          <a:xfrm>
            <a:off x="272480" y="4623050"/>
            <a:ext cx="738664" cy="1270026"/>
          </a:xfrm>
          <a:prstGeom prst="rect">
            <a:avLst/>
          </a:prstGeom>
          <a:noFill/>
        </p:spPr>
        <p:txBody>
          <a:bodyPr vert="vert270" wrap="square" rtlCol="0">
            <a:spAutoFit/>
          </a:bodyPr>
          <a:lstStyle/>
          <a:p>
            <a:r>
              <a:rPr lang="en-GB" sz="1800" dirty="0">
                <a:solidFill>
                  <a:srgbClr val="5F6062"/>
                </a:solidFill>
                <a:latin typeface="+mn-lt"/>
                <a:ea typeface="+mn-ea"/>
              </a:rPr>
              <a:t>Book</a:t>
            </a:r>
            <a:r>
              <a:rPr lang="en-GB" sz="1800" dirty="0" smtClean="0"/>
              <a:t> value of liability</a:t>
            </a:r>
            <a:endParaRPr lang="en-GB" sz="1800" dirty="0"/>
          </a:p>
        </p:txBody>
      </p:sp>
      <p:sp>
        <p:nvSpPr>
          <p:cNvPr id="18" name="Rectangle 17"/>
          <p:cNvSpPr/>
          <p:nvPr/>
        </p:nvSpPr>
        <p:spPr bwMode="gray">
          <a:xfrm>
            <a:off x="3175135" y="5015483"/>
            <a:ext cx="216024" cy="818511"/>
          </a:xfrm>
          <a:prstGeom prst="rect">
            <a:avLst/>
          </a:prstGeom>
          <a:solidFill>
            <a:srgbClr val="4184A9"/>
          </a:solidFill>
          <a:ln>
            <a:noFill/>
          </a:ln>
          <a:effectLst/>
          <a:extLst/>
        </p:spPr>
        <p:txBody>
          <a:bodyPr wrap="square" rtlCol="0" anchor="ctr"/>
          <a:lstStyle/>
          <a:p>
            <a:pPr algn="ctr"/>
            <a:endParaRPr lang="en-GB" dirty="0">
              <a:solidFill>
                <a:schemeClr val="bg1"/>
              </a:solidFill>
            </a:endParaRPr>
          </a:p>
        </p:txBody>
      </p:sp>
      <p:sp>
        <p:nvSpPr>
          <p:cNvPr id="19" name="Rectangle 18"/>
          <p:cNvSpPr/>
          <p:nvPr/>
        </p:nvSpPr>
        <p:spPr bwMode="gray">
          <a:xfrm>
            <a:off x="3734062" y="4856956"/>
            <a:ext cx="216025" cy="977038"/>
          </a:xfrm>
          <a:prstGeom prst="rect">
            <a:avLst/>
          </a:prstGeom>
          <a:solidFill>
            <a:srgbClr val="4184A9"/>
          </a:solidFill>
          <a:ln>
            <a:noFill/>
          </a:ln>
          <a:effectLst/>
          <a:extLst/>
        </p:spPr>
        <p:txBody>
          <a:bodyPr wrap="square" rtlCol="0" anchor="ctr"/>
          <a:lstStyle/>
          <a:p>
            <a:pPr algn="ctr"/>
            <a:endParaRPr lang="en-GB" dirty="0">
              <a:solidFill>
                <a:schemeClr val="bg1"/>
              </a:solidFill>
            </a:endParaRPr>
          </a:p>
        </p:txBody>
      </p:sp>
      <p:sp>
        <p:nvSpPr>
          <p:cNvPr id="20" name="Rectangle 19"/>
          <p:cNvSpPr/>
          <p:nvPr/>
        </p:nvSpPr>
        <p:spPr bwMode="gray">
          <a:xfrm>
            <a:off x="4094321" y="5159499"/>
            <a:ext cx="216024" cy="674495"/>
          </a:xfrm>
          <a:prstGeom prst="rect">
            <a:avLst/>
          </a:prstGeom>
          <a:solidFill>
            <a:schemeClr val="bg2">
              <a:lumMod val="75000"/>
            </a:schemeClr>
          </a:solidFill>
          <a:ln>
            <a:noFill/>
          </a:ln>
          <a:effectLst/>
          <a:extLst/>
        </p:spPr>
        <p:txBody>
          <a:bodyPr wrap="square" rtlCol="0" anchor="ctr"/>
          <a:lstStyle/>
          <a:p>
            <a:pPr algn="ctr"/>
            <a:endParaRPr lang="en-GB" sz="2400" dirty="0">
              <a:solidFill>
                <a:schemeClr val="bg1"/>
              </a:solidFill>
            </a:endParaRPr>
          </a:p>
        </p:txBody>
      </p:sp>
      <p:sp>
        <p:nvSpPr>
          <p:cNvPr id="25" name="Rectangle 24"/>
          <p:cNvSpPr/>
          <p:nvPr/>
        </p:nvSpPr>
        <p:spPr bwMode="gray">
          <a:xfrm>
            <a:off x="4310345" y="4949800"/>
            <a:ext cx="216024" cy="884194"/>
          </a:xfrm>
          <a:prstGeom prst="rect">
            <a:avLst/>
          </a:prstGeom>
          <a:solidFill>
            <a:srgbClr val="4184A9"/>
          </a:solidFill>
          <a:ln>
            <a:noFill/>
          </a:ln>
          <a:effectLst/>
          <a:extLst/>
        </p:spPr>
        <p:txBody>
          <a:bodyPr wrap="square" rtlCol="0" anchor="ctr"/>
          <a:lstStyle/>
          <a:p>
            <a:pPr algn="ctr"/>
            <a:endParaRPr lang="en-GB" sz="2400" dirty="0">
              <a:solidFill>
                <a:schemeClr val="bg1"/>
              </a:solidFill>
            </a:endParaRPr>
          </a:p>
        </p:txBody>
      </p:sp>
      <p:sp>
        <p:nvSpPr>
          <p:cNvPr id="26" name="Rectangle 25"/>
          <p:cNvSpPr/>
          <p:nvPr/>
        </p:nvSpPr>
        <p:spPr bwMode="gray">
          <a:xfrm>
            <a:off x="1280592" y="4799463"/>
            <a:ext cx="216024" cy="1034531"/>
          </a:xfrm>
          <a:prstGeom prst="rect">
            <a:avLst/>
          </a:prstGeom>
          <a:solidFill>
            <a:schemeClr val="bg2">
              <a:lumMod val="75000"/>
            </a:schemeClr>
          </a:solidFill>
          <a:ln>
            <a:noFill/>
          </a:ln>
          <a:effectLst/>
          <a:extLst/>
        </p:spPr>
        <p:txBody>
          <a:bodyPr wrap="square" rtlCol="0" anchor="ctr"/>
          <a:lstStyle/>
          <a:p>
            <a:pPr algn="ctr"/>
            <a:endParaRPr lang="en-GB" sz="2400" dirty="0">
              <a:solidFill>
                <a:schemeClr val="bg1"/>
              </a:solidFill>
            </a:endParaRPr>
          </a:p>
        </p:txBody>
      </p:sp>
      <p:sp>
        <p:nvSpPr>
          <p:cNvPr id="27" name="Rectangle 26"/>
          <p:cNvSpPr/>
          <p:nvPr/>
        </p:nvSpPr>
        <p:spPr bwMode="gray">
          <a:xfrm>
            <a:off x="1496616" y="4799463"/>
            <a:ext cx="216024" cy="1034531"/>
          </a:xfrm>
          <a:prstGeom prst="rect">
            <a:avLst/>
          </a:prstGeom>
          <a:solidFill>
            <a:srgbClr val="4184A9"/>
          </a:solidFill>
          <a:ln>
            <a:noFill/>
          </a:ln>
          <a:effectLst/>
          <a:extLst/>
        </p:spPr>
        <p:txBody>
          <a:bodyPr wrap="square" rtlCol="0" anchor="ctr"/>
          <a:lstStyle/>
          <a:p>
            <a:pPr algn="ctr"/>
            <a:endParaRPr lang="en-GB" dirty="0">
              <a:solidFill>
                <a:schemeClr val="bg1"/>
              </a:solidFill>
            </a:endParaRPr>
          </a:p>
        </p:txBody>
      </p:sp>
      <p:sp>
        <p:nvSpPr>
          <p:cNvPr id="29" name="Rectangle 28"/>
          <p:cNvSpPr/>
          <p:nvPr/>
        </p:nvSpPr>
        <p:spPr bwMode="gray">
          <a:xfrm>
            <a:off x="1840317" y="4856956"/>
            <a:ext cx="214076" cy="977038"/>
          </a:xfrm>
          <a:prstGeom prst="rect">
            <a:avLst/>
          </a:prstGeom>
          <a:solidFill>
            <a:schemeClr val="bg2">
              <a:lumMod val="75000"/>
            </a:schemeClr>
          </a:solidFill>
          <a:ln>
            <a:noFill/>
          </a:ln>
          <a:effectLst/>
          <a:extLst/>
        </p:spPr>
        <p:txBody>
          <a:bodyPr wrap="square" rtlCol="0" anchor="ctr"/>
          <a:lstStyle/>
          <a:p>
            <a:pPr algn="ctr"/>
            <a:endParaRPr lang="en-GB" sz="2400" dirty="0">
              <a:solidFill>
                <a:schemeClr val="bg1"/>
              </a:solidFill>
            </a:endParaRPr>
          </a:p>
        </p:txBody>
      </p:sp>
      <p:sp>
        <p:nvSpPr>
          <p:cNvPr id="30" name="Rectangle 29"/>
          <p:cNvSpPr/>
          <p:nvPr/>
        </p:nvSpPr>
        <p:spPr bwMode="gray">
          <a:xfrm>
            <a:off x="2054393" y="4856956"/>
            <a:ext cx="214076" cy="977038"/>
          </a:xfrm>
          <a:prstGeom prst="rect">
            <a:avLst/>
          </a:prstGeom>
          <a:solidFill>
            <a:srgbClr val="4184A9"/>
          </a:solidFill>
          <a:ln>
            <a:noFill/>
          </a:ln>
          <a:effectLst/>
          <a:extLst/>
        </p:spPr>
        <p:txBody>
          <a:bodyPr wrap="square" rtlCol="0" anchor="ctr"/>
          <a:lstStyle/>
          <a:p>
            <a:pPr algn="ctr"/>
            <a:endParaRPr lang="en-GB" dirty="0">
              <a:solidFill>
                <a:schemeClr val="bg1"/>
              </a:solidFill>
            </a:endParaRPr>
          </a:p>
        </p:txBody>
      </p:sp>
      <p:sp>
        <p:nvSpPr>
          <p:cNvPr id="31" name="Rectangle 30"/>
          <p:cNvSpPr/>
          <p:nvPr/>
        </p:nvSpPr>
        <p:spPr bwMode="gray">
          <a:xfrm>
            <a:off x="2403587" y="4949800"/>
            <a:ext cx="216024" cy="884194"/>
          </a:xfrm>
          <a:prstGeom prst="rect">
            <a:avLst/>
          </a:prstGeom>
          <a:solidFill>
            <a:schemeClr val="bg2">
              <a:lumMod val="75000"/>
            </a:schemeClr>
          </a:solidFill>
          <a:ln>
            <a:noFill/>
          </a:ln>
          <a:effectLst/>
          <a:extLst/>
        </p:spPr>
        <p:txBody>
          <a:bodyPr wrap="square" rtlCol="0" anchor="ctr"/>
          <a:lstStyle/>
          <a:p>
            <a:pPr algn="ctr"/>
            <a:endParaRPr lang="en-GB" sz="2400" dirty="0">
              <a:solidFill>
                <a:schemeClr val="bg1"/>
              </a:solidFill>
            </a:endParaRPr>
          </a:p>
        </p:txBody>
      </p:sp>
      <p:sp>
        <p:nvSpPr>
          <p:cNvPr id="32" name="Rectangle 31"/>
          <p:cNvSpPr/>
          <p:nvPr/>
        </p:nvSpPr>
        <p:spPr bwMode="gray">
          <a:xfrm>
            <a:off x="2619611" y="4949800"/>
            <a:ext cx="216024" cy="884194"/>
          </a:xfrm>
          <a:prstGeom prst="rect">
            <a:avLst/>
          </a:prstGeom>
          <a:solidFill>
            <a:srgbClr val="4184A9"/>
          </a:solidFill>
          <a:ln>
            <a:noFill/>
          </a:ln>
          <a:effectLst/>
          <a:extLst/>
        </p:spPr>
        <p:txBody>
          <a:bodyPr wrap="square" rtlCol="0" anchor="ctr"/>
          <a:lstStyle/>
          <a:p>
            <a:pPr algn="ctr"/>
            <a:endParaRPr lang="en-GB" dirty="0">
              <a:solidFill>
                <a:schemeClr val="bg1"/>
              </a:solidFill>
            </a:endParaRPr>
          </a:p>
        </p:txBody>
      </p:sp>
      <p:grpSp>
        <p:nvGrpSpPr>
          <p:cNvPr id="2" name="Group 1"/>
          <p:cNvGrpSpPr/>
          <p:nvPr/>
        </p:nvGrpSpPr>
        <p:grpSpPr>
          <a:xfrm>
            <a:off x="4643143" y="5015482"/>
            <a:ext cx="432048" cy="818511"/>
            <a:chOff x="4643143" y="4884118"/>
            <a:chExt cx="432048" cy="949876"/>
          </a:xfrm>
        </p:grpSpPr>
        <p:sp>
          <p:nvSpPr>
            <p:cNvPr id="33" name="Rectangle 32"/>
            <p:cNvSpPr/>
            <p:nvPr/>
          </p:nvSpPr>
          <p:spPr bwMode="gray">
            <a:xfrm>
              <a:off x="4643143" y="5159499"/>
              <a:ext cx="216024" cy="674495"/>
            </a:xfrm>
            <a:prstGeom prst="rect">
              <a:avLst/>
            </a:prstGeom>
            <a:solidFill>
              <a:schemeClr val="bg2">
                <a:lumMod val="75000"/>
              </a:schemeClr>
            </a:solidFill>
            <a:ln>
              <a:noFill/>
            </a:ln>
            <a:effectLst/>
            <a:extLst/>
          </p:spPr>
          <p:txBody>
            <a:bodyPr wrap="square" rtlCol="0" anchor="ctr"/>
            <a:lstStyle/>
            <a:p>
              <a:pPr algn="ctr"/>
              <a:endParaRPr lang="en-GB" sz="2400" dirty="0">
                <a:solidFill>
                  <a:schemeClr val="bg1"/>
                </a:solidFill>
              </a:endParaRPr>
            </a:p>
          </p:txBody>
        </p:sp>
        <p:sp>
          <p:nvSpPr>
            <p:cNvPr id="34" name="Rectangle 33"/>
            <p:cNvSpPr/>
            <p:nvPr/>
          </p:nvSpPr>
          <p:spPr bwMode="gray">
            <a:xfrm>
              <a:off x="4859167" y="4884118"/>
              <a:ext cx="216024" cy="949876"/>
            </a:xfrm>
            <a:prstGeom prst="rect">
              <a:avLst/>
            </a:prstGeom>
            <a:solidFill>
              <a:srgbClr val="4184A9"/>
            </a:solidFill>
            <a:ln>
              <a:noFill/>
            </a:ln>
            <a:effectLst/>
            <a:extLst/>
          </p:spPr>
          <p:txBody>
            <a:bodyPr wrap="square" rtlCol="0" anchor="ctr"/>
            <a:lstStyle/>
            <a:p>
              <a:pPr algn="ctr"/>
              <a:endParaRPr lang="en-GB" sz="2400" dirty="0">
                <a:solidFill>
                  <a:schemeClr val="bg1"/>
                </a:solidFill>
              </a:endParaRPr>
            </a:p>
          </p:txBody>
        </p:sp>
      </p:grpSp>
      <p:grpSp>
        <p:nvGrpSpPr>
          <p:cNvPr id="3" name="Group 2"/>
          <p:cNvGrpSpPr/>
          <p:nvPr/>
        </p:nvGrpSpPr>
        <p:grpSpPr>
          <a:xfrm>
            <a:off x="5199237" y="5159498"/>
            <a:ext cx="432048" cy="674495"/>
            <a:chOff x="5199237" y="4884118"/>
            <a:chExt cx="432048" cy="949876"/>
          </a:xfrm>
        </p:grpSpPr>
        <p:sp>
          <p:nvSpPr>
            <p:cNvPr id="35" name="Rectangle 34"/>
            <p:cNvSpPr/>
            <p:nvPr/>
          </p:nvSpPr>
          <p:spPr bwMode="gray">
            <a:xfrm>
              <a:off x="5199237" y="5159499"/>
              <a:ext cx="216024" cy="674495"/>
            </a:xfrm>
            <a:prstGeom prst="rect">
              <a:avLst/>
            </a:prstGeom>
            <a:solidFill>
              <a:schemeClr val="bg2">
                <a:lumMod val="75000"/>
              </a:schemeClr>
            </a:solidFill>
            <a:ln>
              <a:noFill/>
            </a:ln>
            <a:effectLst/>
            <a:extLst/>
          </p:spPr>
          <p:txBody>
            <a:bodyPr wrap="square" rtlCol="0" anchor="ctr"/>
            <a:lstStyle/>
            <a:p>
              <a:pPr algn="ctr"/>
              <a:endParaRPr lang="en-GB" sz="2400" dirty="0">
                <a:solidFill>
                  <a:schemeClr val="bg1"/>
                </a:solidFill>
              </a:endParaRPr>
            </a:p>
          </p:txBody>
        </p:sp>
        <p:sp>
          <p:nvSpPr>
            <p:cNvPr id="36" name="Rectangle 35"/>
            <p:cNvSpPr/>
            <p:nvPr/>
          </p:nvSpPr>
          <p:spPr bwMode="gray">
            <a:xfrm>
              <a:off x="5415261" y="4884118"/>
              <a:ext cx="216024" cy="949876"/>
            </a:xfrm>
            <a:prstGeom prst="rect">
              <a:avLst/>
            </a:prstGeom>
            <a:solidFill>
              <a:srgbClr val="4184A9"/>
            </a:solidFill>
            <a:ln>
              <a:noFill/>
            </a:ln>
            <a:effectLst/>
            <a:extLst/>
          </p:spPr>
          <p:txBody>
            <a:bodyPr wrap="square" rtlCol="0" anchor="ctr"/>
            <a:lstStyle/>
            <a:p>
              <a:pPr algn="ctr"/>
              <a:endParaRPr lang="en-GB" sz="2400" dirty="0">
                <a:solidFill>
                  <a:schemeClr val="bg1"/>
                </a:solidFill>
              </a:endParaRPr>
            </a:p>
          </p:txBody>
        </p:sp>
      </p:grpSp>
      <p:grpSp>
        <p:nvGrpSpPr>
          <p:cNvPr id="4" name="Group 3"/>
          <p:cNvGrpSpPr/>
          <p:nvPr/>
        </p:nvGrpSpPr>
        <p:grpSpPr>
          <a:xfrm>
            <a:off x="5777313" y="5350402"/>
            <a:ext cx="432048" cy="488231"/>
            <a:chOff x="5826342" y="4883831"/>
            <a:chExt cx="432048" cy="949876"/>
          </a:xfrm>
        </p:grpSpPr>
        <p:sp>
          <p:nvSpPr>
            <p:cNvPr id="37" name="Rectangle 36"/>
            <p:cNvSpPr/>
            <p:nvPr/>
          </p:nvSpPr>
          <p:spPr bwMode="gray">
            <a:xfrm>
              <a:off x="5826342" y="5159212"/>
              <a:ext cx="216024" cy="674495"/>
            </a:xfrm>
            <a:prstGeom prst="rect">
              <a:avLst/>
            </a:prstGeom>
            <a:solidFill>
              <a:schemeClr val="bg2">
                <a:lumMod val="75000"/>
              </a:schemeClr>
            </a:solidFill>
            <a:ln>
              <a:noFill/>
            </a:ln>
            <a:effectLst/>
            <a:extLst/>
          </p:spPr>
          <p:txBody>
            <a:bodyPr wrap="square" rtlCol="0" anchor="ctr"/>
            <a:lstStyle/>
            <a:p>
              <a:pPr algn="ctr"/>
              <a:endParaRPr lang="en-GB" sz="2400" dirty="0">
                <a:solidFill>
                  <a:schemeClr val="bg1"/>
                </a:solidFill>
              </a:endParaRPr>
            </a:p>
          </p:txBody>
        </p:sp>
        <p:sp>
          <p:nvSpPr>
            <p:cNvPr id="38" name="Rectangle 37"/>
            <p:cNvSpPr/>
            <p:nvPr/>
          </p:nvSpPr>
          <p:spPr bwMode="gray">
            <a:xfrm>
              <a:off x="6042366" y="4883831"/>
              <a:ext cx="216024" cy="949876"/>
            </a:xfrm>
            <a:prstGeom prst="rect">
              <a:avLst/>
            </a:prstGeom>
            <a:solidFill>
              <a:srgbClr val="4184A9"/>
            </a:solidFill>
            <a:ln>
              <a:noFill/>
            </a:ln>
            <a:effectLst/>
            <a:extLst/>
          </p:spPr>
          <p:txBody>
            <a:bodyPr wrap="square" rtlCol="0" anchor="ctr"/>
            <a:lstStyle/>
            <a:p>
              <a:pPr algn="ctr"/>
              <a:endParaRPr lang="en-GB" sz="2400" dirty="0">
                <a:solidFill>
                  <a:schemeClr val="bg1"/>
                </a:solidFill>
              </a:endParaRPr>
            </a:p>
          </p:txBody>
        </p:sp>
      </p:grpSp>
      <p:sp>
        <p:nvSpPr>
          <p:cNvPr id="39" name="Rectangle 38"/>
          <p:cNvSpPr/>
          <p:nvPr/>
        </p:nvSpPr>
        <p:spPr bwMode="gray">
          <a:xfrm>
            <a:off x="6384766" y="5594435"/>
            <a:ext cx="216024" cy="239272"/>
          </a:xfrm>
          <a:prstGeom prst="rect">
            <a:avLst/>
          </a:prstGeom>
          <a:solidFill>
            <a:schemeClr val="bg2">
              <a:lumMod val="75000"/>
            </a:schemeClr>
          </a:solidFill>
          <a:ln>
            <a:noFill/>
          </a:ln>
          <a:effectLst/>
          <a:extLst/>
        </p:spPr>
        <p:txBody>
          <a:bodyPr wrap="square" rtlCol="0" anchor="ctr"/>
          <a:lstStyle/>
          <a:p>
            <a:pPr algn="ctr"/>
            <a:endParaRPr lang="en-GB" sz="2400" dirty="0">
              <a:solidFill>
                <a:schemeClr val="bg1"/>
              </a:solidFill>
            </a:endParaRPr>
          </a:p>
        </p:txBody>
      </p:sp>
      <p:sp>
        <p:nvSpPr>
          <p:cNvPr id="40" name="Rectangle 39"/>
          <p:cNvSpPr/>
          <p:nvPr/>
        </p:nvSpPr>
        <p:spPr bwMode="gray">
          <a:xfrm>
            <a:off x="6600790" y="5496745"/>
            <a:ext cx="216024" cy="336961"/>
          </a:xfrm>
          <a:prstGeom prst="rect">
            <a:avLst/>
          </a:prstGeom>
          <a:solidFill>
            <a:srgbClr val="4184A9"/>
          </a:solidFill>
          <a:ln>
            <a:noFill/>
          </a:ln>
          <a:effectLst/>
          <a:extLst/>
        </p:spPr>
        <p:txBody>
          <a:bodyPr wrap="square" rtlCol="0" anchor="ctr"/>
          <a:lstStyle/>
          <a:p>
            <a:pPr algn="ctr"/>
            <a:endParaRPr lang="en-GB" sz="2400" dirty="0">
              <a:solidFill>
                <a:schemeClr val="bg1"/>
              </a:solidFill>
            </a:endParaRPr>
          </a:p>
        </p:txBody>
      </p:sp>
    </p:spTree>
    <p:extLst>
      <p:ext uri="{BB962C8B-B14F-4D97-AF65-F5344CB8AC3E}">
        <p14:creationId xmlns:p14="http://schemas.microsoft.com/office/powerpoint/2010/main" val="309714308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IFOA PowerPoint template 14 mid blue">
  <a:themeElements>
    <a:clrScheme name="Custom 2">
      <a:dk1>
        <a:srgbClr val="3F4548"/>
      </a:dk1>
      <a:lt1>
        <a:sysClr val="window" lastClr="FFFFFF"/>
      </a:lt1>
      <a:dk2>
        <a:srgbClr val="000000"/>
      </a:dk2>
      <a:lt2>
        <a:srgbClr val="FFFFFF"/>
      </a:lt2>
      <a:accent1>
        <a:srgbClr val="4096B8"/>
      </a:accent1>
      <a:accent2>
        <a:srgbClr val="113458"/>
      </a:accent2>
      <a:accent3>
        <a:srgbClr val="008452"/>
      </a:accent3>
      <a:accent4>
        <a:srgbClr val="79A32A"/>
      </a:accent4>
      <a:accent5>
        <a:srgbClr val="D9AB16"/>
      </a:accent5>
      <a:accent6>
        <a:srgbClr val="EE741D"/>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nsurance contracts - Sao Paulo">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FOA PowerPoint template 14 mid blue">
  <a:themeElements>
    <a:clrScheme name="Custom 2">
      <a:dk1>
        <a:srgbClr val="3F4548"/>
      </a:dk1>
      <a:lt1>
        <a:sysClr val="window" lastClr="FFFFFF"/>
      </a:lt1>
      <a:dk2>
        <a:srgbClr val="000000"/>
      </a:dk2>
      <a:lt2>
        <a:srgbClr val="FFFFFF"/>
      </a:lt2>
      <a:accent1>
        <a:srgbClr val="4096B8"/>
      </a:accent1>
      <a:accent2>
        <a:srgbClr val="113458"/>
      </a:accent2>
      <a:accent3>
        <a:srgbClr val="008452"/>
      </a:accent3>
      <a:accent4>
        <a:srgbClr val="79A32A"/>
      </a:accent4>
      <a:accent5>
        <a:srgbClr val="D9AB16"/>
      </a:accent5>
      <a:accent6>
        <a:srgbClr val="EE741D"/>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IFOA PowerPoint template 14 mid blue">
  <a:themeElements>
    <a:clrScheme name="Custom 2">
      <a:dk1>
        <a:srgbClr val="3F4548"/>
      </a:dk1>
      <a:lt1>
        <a:sysClr val="window" lastClr="FFFFFF"/>
      </a:lt1>
      <a:dk2>
        <a:srgbClr val="000000"/>
      </a:dk2>
      <a:lt2>
        <a:srgbClr val="FFFFFF"/>
      </a:lt2>
      <a:accent1>
        <a:srgbClr val="4096B8"/>
      </a:accent1>
      <a:accent2>
        <a:srgbClr val="113458"/>
      </a:accent2>
      <a:accent3>
        <a:srgbClr val="008452"/>
      </a:accent3>
      <a:accent4>
        <a:srgbClr val="79A32A"/>
      </a:accent4>
      <a:accent5>
        <a:srgbClr val="D9AB16"/>
      </a:accent5>
      <a:accent6>
        <a:srgbClr val="EE741D"/>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IFOA PowerPoint template 14 mid blue">
  <a:themeElements>
    <a:clrScheme name="Custom 2">
      <a:dk1>
        <a:srgbClr val="3F4548"/>
      </a:dk1>
      <a:lt1>
        <a:sysClr val="window" lastClr="FFFFFF"/>
      </a:lt1>
      <a:dk2>
        <a:srgbClr val="000000"/>
      </a:dk2>
      <a:lt2>
        <a:srgbClr val="FFFFFF"/>
      </a:lt2>
      <a:accent1>
        <a:srgbClr val="4096B8"/>
      </a:accent1>
      <a:accent2>
        <a:srgbClr val="113458"/>
      </a:accent2>
      <a:accent3>
        <a:srgbClr val="008452"/>
      </a:accent3>
      <a:accent4>
        <a:srgbClr val="79A32A"/>
      </a:accent4>
      <a:accent5>
        <a:srgbClr val="D9AB16"/>
      </a:accent5>
      <a:accent6>
        <a:srgbClr val="EE741D"/>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IFOA PowerPoint template 14 mid blue">
  <a:themeElements>
    <a:clrScheme name="Custom 2">
      <a:dk1>
        <a:srgbClr val="3F4548"/>
      </a:dk1>
      <a:lt1>
        <a:sysClr val="window" lastClr="FFFFFF"/>
      </a:lt1>
      <a:dk2>
        <a:srgbClr val="000000"/>
      </a:dk2>
      <a:lt2>
        <a:srgbClr val="FFFFFF"/>
      </a:lt2>
      <a:accent1>
        <a:srgbClr val="4096B8"/>
      </a:accent1>
      <a:accent2>
        <a:srgbClr val="113458"/>
      </a:accent2>
      <a:accent3>
        <a:srgbClr val="008452"/>
      </a:accent3>
      <a:accent4>
        <a:srgbClr val="79A32A"/>
      </a:accent4>
      <a:accent5>
        <a:srgbClr val="D9AB16"/>
      </a:accent5>
      <a:accent6>
        <a:srgbClr val="EE741D"/>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IFOA PowerPoint template 14 mid blue">
  <a:themeElements>
    <a:clrScheme name="Custom 2">
      <a:dk1>
        <a:srgbClr val="3F4548"/>
      </a:dk1>
      <a:lt1>
        <a:sysClr val="window" lastClr="FFFFFF"/>
      </a:lt1>
      <a:dk2>
        <a:srgbClr val="000000"/>
      </a:dk2>
      <a:lt2>
        <a:srgbClr val="FFFFFF"/>
      </a:lt2>
      <a:accent1>
        <a:srgbClr val="4096B8"/>
      </a:accent1>
      <a:accent2>
        <a:srgbClr val="113458"/>
      </a:accent2>
      <a:accent3>
        <a:srgbClr val="008452"/>
      </a:accent3>
      <a:accent4>
        <a:srgbClr val="79A32A"/>
      </a:accent4>
      <a:accent5>
        <a:srgbClr val="D9AB16"/>
      </a:accent5>
      <a:accent6>
        <a:srgbClr val="EE741D"/>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IFOA PowerPoint template 14 mid blue">
  <a:themeElements>
    <a:clrScheme name="Custom 2">
      <a:dk1>
        <a:srgbClr val="3F4548"/>
      </a:dk1>
      <a:lt1>
        <a:sysClr val="window" lastClr="FFFFFF"/>
      </a:lt1>
      <a:dk2>
        <a:srgbClr val="000000"/>
      </a:dk2>
      <a:lt2>
        <a:srgbClr val="FFFFFF"/>
      </a:lt2>
      <a:accent1>
        <a:srgbClr val="4096B8"/>
      </a:accent1>
      <a:accent2>
        <a:srgbClr val="113458"/>
      </a:accent2>
      <a:accent3>
        <a:srgbClr val="008452"/>
      </a:accent3>
      <a:accent4>
        <a:srgbClr val="79A32A"/>
      </a:accent4>
      <a:accent5>
        <a:srgbClr val="D9AB16"/>
      </a:accent5>
      <a:accent6>
        <a:srgbClr val="EE741D"/>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A9D80AF541634F88090DB549522CB9" ma:contentTypeVersion="1" ma:contentTypeDescription="Create a new document." ma:contentTypeScope="" ma:versionID="be7ea43377f7a82dc2d06363e000d1ab">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E03378-2E60-49B9-ABC0-82BE98C927D7}">
  <ds:schemaRefs>
    <ds:schemaRef ds:uri="http://purl.org/dc/elements/1.1/"/>
    <ds:schemaRef ds:uri="http://purl.org/dc/dcmitype/"/>
    <ds:schemaRef ds:uri="http://schemas.microsoft.com/office/2006/documentManagement/types"/>
    <ds:schemaRef ds:uri="http://purl.org/dc/terms/"/>
    <ds:schemaRef ds:uri="http://schemas.microsoft.com/sharepoint/v3"/>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770F0167-B4CC-4FB3-8825-5CAD37303E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28BBB0D-C09F-45DD-8B3D-E71EFBEC51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IFOA PowerPoint template 14 mid blue</Template>
  <TotalTime>3593</TotalTime>
  <Words>3029</Words>
  <Application>Microsoft Office PowerPoint</Application>
  <PresentationFormat>A4 Paper (210x297 mm)</PresentationFormat>
  <Paragraphs>435</Paragraphs>
  <Slides>34</Slides>
  <Notes>27</Notes>
  <HiddenSlides>0</HiddenSlides>
  <MMClips>0</MMClips>
  <ScaleCrop>false</ScaleCrop>
  <HeadingPairs>
    <vt:vector size="4" baseType="variant">
      <vt:variant>
        <vt:lpstr>Theme</vt:lpstr>
      </vt:variant>
      <vt:variant>
        <vt:i4>8</vt:i4>
      </vt:variant>
      <vt:variant>
        <vt:lpstr>Slide Titles</vt:lpstr>
      </vt:variant>
      <vt:variant>
        <vt:i4>34</vt:i4>
      </vt:variant>
    </vt:vector>
  </HeadingPairs>
  <TitlesOfParts>
    <vt:vector size="42" baseType="lpstr">
      <vt:lpstr>IFOA PowerPoint template 14 mid blue</vt:lpstr>
      <vt:lpstr>1_Insurance contracts - Sao Paulo</vt:lpstr>
      <vt:lpstr>1_IFOA PowerPoint template 14 mid blue</vt:lpstr>
      <vt:lpstr>2_IFOA PowerPoint template 14 mid blue</vt:lpstr>
      <vt:lpstr>3_IFOA PowerPoint template 14 mid blue</vt:lpstr>
      <vt:lpstr>4_IFOA PowerPoint template 14 mid blue</vt:lpstr>
      <vt:lpstr>5_IFOA PowerPoint template 14 mid blue</vt:lpstr>
      <vt:lpstr>9_IFOA PowerPoint template 14 mid blue</vt:lpstr>
      <vt:lpstr>IFRS 4 Phase II is coming Are you ready?</vt:lpstr>
      <vt:lpstr>Accounting proposals for insurance contracts</vt:lpstr>
      <vt:lpstr>Background to insurance contract proposals:  No comprehensive IFRS today</vt:lpstr>
      <vt:lpstr>Our proposals: Current, market-consistent measurement of insurance contracts</vt:lpstr>
      <vt:lpstr>IASB sought feedback on targeted aspects</vt:lpstr>
      <vt:lpstr>Balancing benefits against complexity</vt:lpstr>
      <vt:lpstr>Impact on different types of contract</vt:lpstr>
      <vt:lpstr>Issue: Adjustments for changes in cash flows relating to future insurance coverage</vt:lpstr>
      <vt:lpstr>Pattern of profit recognition after change in estimates relating to future insurance coverage</vt:lpstr>
      <vt:lpstr>Issue: Contracts that have cash flows that are expected to vary directly with returns on underlying items</vt:lpstr>
      <vt:lpstr>PowerPoint Presentation</vt:lpstr>
      <vt:lpstr>Issue: Insurance contract revenue and expense</vt:lpstr>
      <vt:lpstr>How revenue relates to changes in the measurement of the insurance contract</vt:lpstr>
      <vt:lpstr>What is revenue from insurance contracts?  Level premium term life contract</vt:lpstr>
      <vt:lpstr>What is revenue from insurance contracts?  Level premium term life contract with deposit</vt:lpstr>
      <vt:lpstr>Issue: Determining interest expense</vt:lpstr>
      <vt:lpstr>Our proposal: Interest expense presented in profit or loss reflects a cost view</vt:lpstr>
      <vt:lpstr>Issue: Applying proposals for the first time</vt:lpstr>
      <vt:lpstr>Applying the new accounting for the first time</vt:lpstr>
      <vt:lpstr>Timetable</vt:lpstr>
      <vt:lpstr>For more information…</vt:lpstr>
      <vt:lpstr>Views on Exposure Draft and implications</vt:lpstr>
      <vt:lpstr>Financial Reporting Group (FRG)</vt:lpstr>
      <vt:lpstr>Many aspects of ED welcomed</vt:lpstr>
      <vt:lpstr>Improvements from 2010 ED in many areas</vt:lpstr>
      <vt:lpstr>Significant concerns remain</vt:lpstr>
      <vt:lpstr>1. Transitional Arrangements</vt:lpstr>
      <vt:lpstr>2. Insurance Contract Revenue Proposals</vt:lpstr>
      <vt:lpstr>3. Other Comprehensive Income (OCI)</vt:lpstr>
      <vt:lpstr>4. Contractual Service Margin (CSM)</vt:lpstr>
      <vt:lpstr>5. Contracts with cash flows that vary directly with returns on underlying items</vt:lpstr>
      <vt:lpstr>Combination of OCI, CSM and Mirroring </vt:lpstr>
      <vt:lpstr>Conclusions</vt:lpstr>
      <vt:lpstr>Questions</vt:lpstr>
    </vt:vector>
  </TitlesOfParts>
  <Company>The Actuarial Profession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wavexadmin</dc:creator>
  <cp:lastModifiedBy>Vanessa Taylor (RFS/RCS/Life Ins, London)</cp:lastModifiedBy>
  <cp:revision>243</cp:revision>
  <cp:lastPrinted>2013-09-04T14:45:41Z</cp:lastPrinted>
  <dcterms:created xsi:type="dcterms:W3CDTF">2013-05-30T14:24:16Z</dcterms:created>
  <dcterms:modified xsi:type="dcterms:W3CDTF">2013-10-30T10:31:18Z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0x01010065A9D80AF541634F88090DB549522CB9</vt:lpwstr>
  </property>
</Properties>
</file>