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omments/modernComment_147_5FE9E213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5" r:id="rId2"/>
    <p:sldId id="326" r:id="rId3"/>
    <p:sldId id="327" r:id="rId4"/>
    <p:sldId id="325" r:id="rId5"/>
    <p:sldId id="300" r:id="rId6"/>
    <p:sldId id="301" r:id="rId7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pos="3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9AF515-092D-D2BB-F1CA-A3CDE6681F56}" name="Henry Thompson" initials="HT" userId="S::henryt@actuaries.org.uk::bbaac795-1cfd-4f46-a071-487605b5e6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C8"/>
    <a:srgbClr val="952E64"/>
    <a:srgbClr val="2F5079"/>
    <a:srgbClr val="FFFFFF"/>
    <a:srgbClr val="E9458C"/>
    <a:srgbClr val="000000"/>
    <a:srgbClr val="79A32A"/>
    <a:srgbClr val="008452"/>
    <a:srgbClr val="11B3A2"/>
    <a:srgbClr val="7CB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howGuides="1">
      <p:cViewPr varScale="1">
        <p:scale>
          <a:sx n="65" d="100"/>
          <a:sy n="65" d="100"/>
        </p:scale>
        <p:origin x="528" y="78"/>
      </p:cViewPr>
      <p:guideLst>
        <p:guide orient="horz" pos="4247"/>
        <p:guide pos="3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88"/>
    </p:cViewPr>
  </p:sorterViewPr>
  <p:notesViewPr>
    <p:cSldViewPr showGuides="1">
      <p:cViewPr varScale="1">
        <p:scale>
          <a:sx n="88" d="100"/>
          <a:sy n="88" d="100"/>
        </p:scale>
        <p:origin x="271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modernComment_147_5FE9E21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48E206D-B1D2-4B61-94F7-4B72DC58D830}" authorId="{9F9AF515-092D-D2BB-F1CA-A3CDE6681F56}" created="2023-03-17T12:19:17.72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09163283" sldId="327"/>
      <ac:spMk id="5" creationId="{A6098288-D7F5-9300-A3DD-093AE65A2F44}"/>
      <ac:txMk cp="100" len="46">
        <ac:context len="147" hash="1877584066"/>
      </ac:txMk>
    </ac:txMkLst>
    <p188:pos x="6665482" y="1438333"/>
    <p188:txBody>
      <a:bodyPr/>
      <a:lstStyle/>
      <a:p>
        <a:r>
          <a:rPr lang="en-GB"/>
          <a:t>As per comments in event 1 slides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39" y="1066801"/>
            <a:ext cx="5261461" cy="55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6" y="2133608"/>
            <a:ext cx="10979144" cy="1295399"/>
          </a:xfrm>
        </p:spPr>
        <p:txBody>
          <a:bodyPr anchor="t"/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9885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06 April 2023</a:t>
            </a:fld>
            <a:endParaRPr lang="en-GB"/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ln w="12700">
            <a:solidFill>
              <a:schemeClr val="tx2">
                <a:lumMod val="65000"/>
                <a:lumOff val="35000"/>
              </a:schemeClr>
            </a:solidFill>
          </a:ln>
          <a:effectLst>
            <a:softEdge rad="31750"/>
          </a:effectLst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06 April 2023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89D143EA-A2F3-48B5-BC61-6CC1B4478A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36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ln w="12700">
            <a:solidFill>
              <a:schemeClr val="tx2">
                <a:lumMod val="65000"/>
                <a:lumOff val="35000"/>
              </a:schemeClr>
            </a:solidFill>
          </a:ln>
          <a:effectLst>
            <a:softEdge rad="31750"/>
          </a:effectLst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06 April 2023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89D143EA-A2F3-48B5-BC61-6CC1B4478A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7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/>
              <a:pPr/>
              <a:t>06 April 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2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/>
              <a:pPr/>
              <a:t>06 April 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39" y="40466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/>
              <a:pPr/>
              <a:t>06 April 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/>
              <a:pPr/>
              <a:t>06 April 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/>
              <a:pPr/>
              <a:t>06 April 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5" y="404813"/>
            <a:ext cx="11055349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7052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/>
              <a:pPr/>
              <a:t>06 April 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15223" y="6410325"/>
            <a:ext cx="5761567" cy="3317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hasis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0"/>
          <a:stretch/>
        </p:blipFill>
        <p:spPr>
          <a:xfrm>
            <a:off x="8686800" y="0"/>
            <a:ext cx="4151072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5A5B80-4E0E-41F8-BFF5-504EC24C412E}" type="datetime4">
              <a:rPr lang="en-GB" smtClean="0">
                <a:solidFill>
                  <a:srgbClr val="3F454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 April 2023</a:t>
            </a:fld>
            <a:endParaRPr lang="en-GB" dirty="0">
              <a:solidFill>
                <a:srgbClr val="3F454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C5C0B4-F90D-4B90-B187-E84366B0723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 rot="10800000">
            <a:off x="8592312" y="-362857"/>
            <a:ext cx="2307771" cy="7852229"/>
          </a:xfrm>
          <a:prstGeom prst="rect">
            <a:avLst/>
          </a:prstGeom>
          <a:gradFill flip="none" rotWithShape="1">
            <a:gsLst>
              <a:gs pos="86000">
                <a:schemeClr val="accent1">
                  <a:lumMod val="5000"/>
                  <a:lumOff val="95000"/>
                  <a:alpha val="0"/>
                </a:schemeClr>
              </a:gs>
              <a:gs pos="50440">
                <a:srgbClr val="FAFDFE">
                  <a:alpha val="75000"/>
                </a:srgbClr>
              </a:gs>
              <a:gs pos="16000">
                <a:srgbClr val="FFFF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53" y="404813"/>
            <a:ext cx="805081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2612" y="1556792"/>
            <a:ext cx="8050818" cy="4640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0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6" y="2133608"/>
            <a:ext cx="10979144" cy="1295399"/>
          </a:xfrm>
        </p:spPr>
        <p:txBody>
          <a:bodyPr anchor="t"/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9885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06 April 2023</a:t>
            </a:fld>
            <a:endParaRPr lang="en-GB"/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37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351811" y="5546038"/>
            <a:ext cx="12952723" cy="959392"/>
            <a:chOff x="-285849" y="5546036"/>
            <a:chExt cx="10524089" cy="959392"/>
          </a:xfrm>
        </p:grpSpPr>
        <p:sp>
          <p:nvSpPr>
            <p:cNvPr id="7" name="TextBox 6"/>
            <p:cNvSpPr txBox="1"/>
            <p:nvPr userDrawn="1"/>
          </p:nvSpPr>
          <p:spPr>
            <a:xfrm rot="18900000">
              <a:off x="957932" y="6074541"/>
              <a:ext cx="10682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Progress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18900000">
              <a:off x="1357949" y="6024208"/>
              <a:ext cx="13105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Community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18900000">
              <a:off x="1765332" y="5646703"/>
              <a:ext cx="21388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Sessional Meetings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18900000">
              <a:off x="2490868" y="6024206"/>
              <a:ext cx="11698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Education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18900000">
              <a:off x="2910553" y="5797705"/>
              <a:ext cx="174011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200" dirty="0">
                  <a:solidFill>
                    <a:srgbClr val="2F5079"/>
                  </a:solidFill>
                </a:rPr>
                <a:t>Working parties</a:t>
              </a: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18900000">
              <a:off x="3505942" y="5948709"/>
              <a:ext cx="142549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Volunteering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18900000">
              <a:off x="4110578" y="6040986"/>
              <a:ext cx="11320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Research</a:t>
              </a: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18900000">
              <a:off x="4470578" y="5680258"/>
              <a:ext cx="20255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Shaping</a:t>
              </a:r>
              <a:r>
                <a:rPr lang="en-GB" sz="2200" baseline="0" dirty="0">
                  <a:solidFill>
                    <a:srgbClr val="2F5079"/>
                  </a:solidFill>
                </a:rPr>
                <a:t> the future</a:t>
              </a:r>
              <a:endParaRPr lang="en-GB" sz="2200" dirty="0">
                <a:solidFill>
                  <a:srgbClr val="2F5079"/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18900000">
              <a:off x="5196326" y="5960094"/>
              <a:ext cx="12974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Networking</a:t>
              </a: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18900000">
              <a:off x="5577996" y="5565807"/>
              <a:ext cx="22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Professional</a:t>
              </a:r>
              <a:r>
                <a:rPr lang="en-GB" sz="2200" baseline="0" dirty="0">
                  <a:solidFill>
                    <a:srgbClr val="2F5079"/>
                  </a:solidFill>
                </a:rPr>
                <a:t> support</a:t>
              </a:r>
              <a:endParaRPr lang="en-GB" sz="2200" dirty="0">
                <a:solidFill>
                  <a:srgbClr val="2F5079"/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18900000">
              <a:off x="6136684" y="5641309"/>
              <a:ext cx="20633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Enterprise and risk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18900000">
              <a:off x="6736813" y="5767143"/>
              <a:ext cx="177027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Learned</a:t>
              </a:r>
              <a:r>
                <a:rPr lang="en-GB" sz="2200" baseline="0" dirty="0">
                  <a:solidFill>
                    <a:srgbClr val="2F5079"/>
                  </a:solidFill>
                </a:rPr>
                <a:t> society</a:t>
              </a:r>
              <a:endParaRPr lang="en-GB" sz="2200" dirty="0">
                <a:solidFill>
                  <a:srgbClr val="2F5079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900000">
              <a:off x="7357541" y="5993647"/>
              <a:ext cx="13365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Opportunity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18900000">
              <a:off x="7802599" y="5607753"/>
              <a:ext cx="21023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International profile</a:t>
              </a: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18900000">
              <a:off x="8518697" y="6052369"/>
              <a:ext cx="10174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Journals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18900000">
              <a:off x="8978520" y="6002036"/>
              <a:ext cx="12597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Supporting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18900000">
              <a:off x="-285849" y="5546036"/>
              <a:ext cx="11060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Expertise</a:t>
              </a: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18900000">
              <a:off x="-163868" y="5873207"/>
              <a:ext cx="14251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Sponsorship</a:t>
              </a: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18900000">
              <a:off x="237530" y="5655092"/>
              <a:ext cx="2115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Thought leadership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0902949" cy="1295399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1012876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06 April 2023</a:t>
            </a:fld>
            <a:endParaRPr lang="en-GB"/>
          </a:p>
        </p:txBody>
      </p:sp>
      <p:pic>
        <p:nvPicPr>
          <p:cNvPr id="2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1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0902949" cy="1295399"/>
          </a:xfrm>
        </p:spPr>
        <p:txBody>
          <a:bodyPr anchor="t"/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5313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06 April 2023</a:t>
            </a:fld>
            <a:endParaRPr lang="en-GB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9588402" y="404664"/>
            <a:ext cx="2340244" cy="897997"/>
            <a:chOff x="7905328" y="493473"/>
            <a:chExt cx="1718172" cy="631271"/>
          </a:xfrm>
        </p:grpSpPr>
        <p:sp>
          <p:nvSpPr>
            <p:cNvPr id="2" name="Oval 1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615388" y="594713"/>
              <a:ext cx="1008112" cy="454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800" dirty="0">
                  <a:solidFill>
                    <a:schemeClr val="bg1"/>
                  </a:solidFill>
                </a:rPr>
                <a:t>Logo</a:t>
              </a:r>
            </a:p>
          </p:txBody>
        </p:sp>
      </p:grpSp>
      <p:pic>
        <p:nvPicPr>
          <p:cNvPr id="13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25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8693149" cy="1295399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06 April 2023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2B5E93A1-97F2-4F0B-97B4-7DE5BCAEF3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4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06 April 2023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83A24984-E1B2-407C-9C01-0E1FE92EBE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0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06 April 2023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83A24984-E1B2-407C-9C01-0E1FE92EBE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20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06 April 2023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FE279110-C7C3-460A-A314-D193AF4E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24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06 April 2023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FE279110-C7C3-460A-A314-D193AF4E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98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5" y="404813"/>
            <a:ext cx="110553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5" y="1557338"/>
            <a:ext cx="11055349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054" y="6410325"/>
            <a:ext cx="2688166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/>
              <a:pPr/>
              <a:t>06 April 2023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5223" y="6410325"/>
            <a:ext cx="745277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01353" y="6402396"/>
            <a:ext cx="86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4423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0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563121"/>
            <a:ext cx="1656184" cy="67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4"/>
          <p:cNvGrpSpPr/>
          <p:nvPr userDrawn="1"/>
        </p:nvGrpSpPr>
        <p:grpSpPr>
          <a:xfrm>
            <a:off x="-3137354" y="0"/>
            <a:ext cx="3018256" cy="6858000"/>
            <a:chOff x="-3137354" y="0"/>
            <a:chExt cx="3018256" cy="6858000"/>
          </a:xfrm>
        </p:grpSpPr>
        <p:sp>
          <p:nvSpPr>
            <p:cNvPr id="62" name="Rectangle 6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-2982572" y="99308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2"/>
                  </a:solidFill>
                </a:rPr>
                <a:t>Colour</a:t>
              </a:r>
              <a:r>
                <a:rPr lang="en-GB" sz="1000" b="1" baseline="0" dirty="0">
                  <a:solidFill>
                    <a:schemeClr val="accent2"/>
                  </a:solidFill>
                </a:rPr>
                <a:t> palette for PowerPoint presentations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6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10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Dark blue</a:t>
                </a:r>
              </a:p>
              <a:p>
                <a:r>
                  <a:rPr lang="en-GB" sz="1000" dirty="0"/>
                  <a:t>R:17</a:t>
                </a:r>
                <a:r>
                  <a:rPr lang="en-GB" sz="1000" baseline="0" dirty="0"/>
                  <a:t>  G:52  B:88</a:t>
                </a:r>
                <a:endParaRPr lang="en-US" sz="1000" dirty="0"/>
              </a:p>
            </p:txBody>
          </p:sp>
        </p:grpSp>
        <p:grpSp>
          <p:nvGrpSpPr>
            <p:cNvPr id="6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10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Gold</a:t>
                </a:r>
              </a:p>
              <a:p>
                <a:r>
                  <a:rPr lang="en-GB" sz="1000" dirty="0"/>
                  <a:t>R:217</a:t>
                </a:r>
                <a:r>
                  <a:rPr lang="en-GB" sz="1000" baseline="0" dirty="0"/>
                  <a:t>  G:171  B:22</a:t>
                </a:r>
                <a:endParaRPr lang="en-US" sz="800" dirty="0"/>
              </a:p>
            </p:txBody>
          </p:sp>
        </p:grpSp>
        <p:grpSp>
          <p:nvGrpSpPr>
            <p:cNvPr id="6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10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Mid blue</a:t>
                </a:r>
              </a:p>
              <a:p>
                <a:r>
                  <a:rPr lang="en-GB" sz="1000" dirty="0"/>
                  <a:t>R:64</a:t>
                </a:r>
                <a:r>
                  <a:rPr lang="en-GB" sz="1000" baseline="0" dirty="0"/>
                  <a:t>  G:150  B:184</a:t>
                </a:r>
                <a:endParaRPr lang="en-US" sz="1000" dirty="0"/>
              </a:p>
            </p:txBody>
          </p:sp>
        </p:grpSp>
        <p:sp>
          <p:nvSpPr>
            <p:cNvPr id="67" name="TextBox 6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1"/>
                  </a:solidFill>
                </a:rPr>
                <a:t>Secondary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>
                  <a:solidFill>
                    <a:schemeClr val="accent1"/>
                  </a:solidFill>
                </a:rPr>
                <a:t>Primary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69" name="Group 24"/>
            <p:cNvGrpSpPr/>
            <p:nvPr userDrawn="1"/>
          </p:nvGrpSpPr>
          <p:grpSpPr>
            <a:xfrm>
              <a:off x="-2982575" y="1688965"/>
              <a:ext cx="2863476" cy="307777"/>
              <a:chOff x="-2928990" y="63509"/>
              <a:chExt cx="2643206" cy="307777"/>
            </a:xfrm>
          </p:grpSpPr>
          <p:sp>
            <p:nvSpPr>
              <p:cNvPr id="100" name="Rectangle 9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Light grey</a:t>
                </a:r>
              </a:p>
              <a:p>
                <a:r>
                  <a:rPr lang="en-GB" sz="1000" dirty="0"/>
                  <a:t>R:220</a:t>
                </a:r>
                <a:r>
                  <a:rPr lang="en-GB" sz="1000" baseline="0" dirty="0"/>
                  <a:t>  G:221  B:217</a:t>
                </a:r>
                <a:endParaRPr lang="en-US" sz="1000" dirty="0"/>
              </a:p>
            </p:txBody>
          </p:sp>
        </p:grpSp>
        <p:grpSp>
          <p:nvGrpSpPr>
            <p:cNvPr id="70" name="Group 27"/>
            <p:cNvGrpSpPr/>
            <p:nvPr userDrawn="1"/>
          </p:nvGrpSpPr>
          <p:grpSpPr>
            <a:xfrm>
              <a:off x="-2982575" y="2373330"/>
              <a:ext cx="2863476" cy="307777"/>
              <a:chOff x="-2928990" y="336738"/>
              <a:chExt cx="2643206" cy="307777"/>
            </a:xfrm>
          </p:grpSpPr>
          <p:sp>
            <p:nvSpPr>
              <p:cNvPr id="98" name="Rectangle 97"/>
              <p:cNvSpPr/>
              <p:nvPr userDrawn="1"/>
            </p:nvSpPr>
            <p:spPr>
              <a:xfrm>
                <a:off x="-2928990" y="33673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TextBox 98"/>
              <p:cNvSpPr txBox="1"/>
              <p:nvPr userDrawn="1"/>
            </p:nvSpPr>
            <p:spPr>
              <a:xfrm>
                <a:off x="-2500362" y="33673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Pea green</a:t>
                </a:r>
              </a:p>
              <a:p>
                <a:r>
                  <a:rPr lang="en-GB" sz="1000" dirty="0"/>
                  <a:t>R:121</a:t>
                </a:r>
                <a:r>
                  <a:rPr lang="en-GB" sz="1000" baseline="0" dirty="0"/>
                  <a:t>  G:163  B:42</a:t>
                </a:r>
                <a:endParaRPr lang="en-US" sz="1000" dirty="0"/>
              </a:p>
            </p:txBody>
          </p:sp>
        </p:grpSp>
        <p:grpSp>
          <p:nvGrpSpPr>
            <p:cNvPr id="71" name="Group 60"/>
            <p:cNvGrpSpPr/>
            <p:nvPr userDrawn="1"/>
          </p:nvGrpSpPr>
          <p:grpSpPr>
            <a:xfrm>
              <a:off x="-2982571" y="2784466"/>
              <a:ext cx="2863473" cy="307777"/>
              <a:chOff x="-2982571" y="2784466"/>
              <a:chExt cx="2863473" cy="307777"/>
            </a:xfrm>
          </p:grpSpPr>
          <p:sp>
            <p:nvSpPr>
              <p:cNvPr id="96" name="Rectangle 95"/>
              <p:cNvSpPr/>
              <p:nvPr userDrawn="1"/>
            </p:nvSpPr>
            <p:spPr>
              <a:xfrm>
                <a:off x="-2982571" y="278446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96"/>
              <p:cNvSpPr txBox="1"/>
              <p:nvPr userDrawn="1"/>
            </p:nvSpPr>
            <p:spPr>
              <a:xfrm>
                <a:off x="-2518224" y="2784466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Forest green</a:t>
                </a:r>
              </a:p>
              <a:p>
                <a:r>
                  <a:rPr lang="en-GB" sz="1000" dirty="0"/>
                  <a:t>R:</a:t>
                </a:r>
                <a:r>
                  <a:rPr lang="en-GB" sz="1000" baseline="0" dirty="0"/>
                  <a:t>0 G:132  B:82</a:t>
                </a:r>
                <a:endParaRPr lang="en-US" sz="1000" dirty="0"/>
              </a:p>
            </p:txBody>
          </p:sp>
        </p:grpSp>
        <p:grpSp>
          <p:nvGrpSpPr>
            <p:cNvPr id="72" name="Group 33"/>
            <p:cNvGrpSpPr/>
            <p:nvPr userDrawn="1"/>
          </p:nvGrpSpPr>
          <p:grpSpPr>
            <a:xfrm>
              <a:off x="-2982575" y="3195602"/>
              <a:ext cx="2863476" cy="307777"/>
              <a:chOff x="-2928990" y="336738"/>
              <a:chExt cx="2643206" cy="307777"/>
            </a:xfrm>
          </p:grpSpPr>
          <p:sp>
            <p:nvSpPr>
              <p:cNvPr id="94" name="Rectangle 93"/>
              <p:cNvSpPr/>
              <p:nvPr userDrawn="1"/>
            </p:nvSpPr>
            <p:spPr>
              <a:xfrm>
                <a:off x="-2928990" y="33673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/>
              <p:cNvSpPr txBox="1"/>
              <p:nvPr userDrawn="1"/>
            </p:nvSpPr>
            <p:spPr>
              <a:xfrm>
                <a:off x="-2500362" y="33673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Bottle green</a:t>
                </a:r>
              </a:p>
              <a:p>
                <a:r>
                  <a:rPr lang="en-GB" sz="1000" dirty="0"/>
                  <a:t>R:17</a:t>
                </a:r>
                <a:r>
                  <a:rPr lang="en-GB" sz="1000" baseline="0" dirty="0"/>
                  <a:t>  G:179  B:162</a:t>
                </a:r>
                <a:endParaRPr lang="en-US" sz="1000" dirty="0"/>
              </a:p>
            </p:txBody>
          </p:sp>
        </p:grpSp>
        <p:grpSp>
          <p:nvGrpSpPr>
            <p:cNvPr id="74" name="Group 63"/>
            <p:cNvGrpSpPr/>
            <p:nvPr userDrawn="1"/>
          </p:nvGrpSpPr>
          <p:grpSpPr>
            <a:xfrm>
              <a:off x="-2982571" y="3645024"/>
              <a:ext cx="2863473" cy="307777"/>
              <a:chOff x="-2982571" y="3645024"/>
              <a:chExt cx="2863473" cy="307777"/>
            </a:xfrm>
          </p:grpSpPr>
          <p:sp>
            <p:nvSpPr>
              <p:cNvPr id="90" name="Rectangle 89"/>
              <p:cNvSpPr/>
              <p:nvPr userDrawn="1"/>
            </p:nvSpPr>
            <p:spPr>
              <a:xfrm>
                <a:off x="-2982571" y="364502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extBox 90"/>
              <p:cNvSpPr txBox="1"/>
              <p:nvPr userDrawn="1"/>
            </p:nvSpPr>
            <p:spPr>
              <a:xfrm>
                <a:off x="-2518224" y="364502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Light blue</a:t>
                </a:r>
              </a:p>
              <a:p>
                <a:r>
                  <a:rPr lang="en-GB" sz="1000" dirty="0"/>
                  <a:t>R:124</a:t>
                </a:r>
                <a:r>
                  <a:rPr lang="en-GB" sz="1000" baseline="0" dirty="0"/>
                  <a:t>  G:179  B:225</a:t>
                </a:r>
                <a:endParaRPr lang="en-US" sz="1000" dirty="0"/>
              </a:p>
            </p:txBody>
          </p:sp>
        </p:grpSp>
        <p:grpSp>
          <p:nvGrpSpPr>
            <p:cNvPr id="75" name="Group 43"/>
            <p:cNvGrpSpPr/>
            <p:nvPr userDrawn="1"/>
          </p:nvGrpSpPr>
          <p:grpSpPr>
            <a:xfrm>
              <a:off x="-2982575" y="4056160"/>
              <a:ext cx="2863476" cy="307777"/>
              <a:chOff x="-2928990" y="-36112"/>
              <a:chExt cx="2643206" cy="307777"/>
            </a:xfrm>
          </p:grpSpPr>
          <p:sp>
            <p:nvSpPr>
              <p:cNvPr id="88" name="Rectangle 87"/>
              <p:cNvSpPr/>
              <p:nvPr userDrawn="1"/>
            </p:nvSpPr>
            <p:spPr>
              <a:xfrm>
                <a:off x="-2928990" y="-36112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-2500362" y="-36112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Violet</a:t>
                </a:r>
              </a:p>
              <a:p>
                <a:r>
                  <a:rPr lang="en-GB" sz="1000" dirty="0"/>
                  <a:t>R:128</a:t>
                </a:r>
                <a:r>
                  <a:rPr lang="en-GB" sz="1000" baseline="0" dirty="0"/>
                  <a:t>  G:118  B:207</a:t>
                </a:r>
                <a:endParaRPr lang="en-US" sz="1000" dirty="0"/>
              </a:p>
            </p:txBody>
          </p:sp>
        </p:grpSp>
        <p:grpSp>
          <p:nvGrpSpPr>
            <p:cNvPr id="76" name="Group 46"/>
            <p:cNvGrpSpPr/>
            <p:nvPr userDrawn="1"/>
          </p:nvGrpSpPr>
          <p:grpSpPr>
            <a:xfrm>
              <a:off x="-2982575" y="4467296"/>
              <a:ext cx="2863476" cy="307777"/>
              <a:chOff x="-2928990" y="-36112"/>
              <a:chExt cx="2643206" cy="307777"/>
            </a:xfrm>
          </p:grpSpPr>
          <p:sp>
            <p:nvSpPr>
              <p:cNvPr id="86" name="Rectangle 85"/>
              <p:cNvSpPr/>
              <p:nvPr userDrawn="1"/>
            </p:nvSpPr>
            <p:spPr>
              <a:xfrm>
                <a:off x="-2928990" y="-36112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-2500362" y="-36112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Purple</a:t>
                </a:r>
              </a:p>
              <a:p>
                <a:r>
                  <a:rPr lang="en-GB" sz="1000" dirty="0"/>
                  <a:t>R:143</a:t>
                </a:r>
                <a:r>
                  <a:rPr lang="en-GB" sz="1000" baseline="0" dirty="0"/>
                  <a:t>  G:70  B:147</a:t>
                </a:r>
                <a:endParaRPr lang="en-US" sz="1000" dirty="0"/>
              </a:p>
            </p:txBody>
          </p:sp>
        </p:grpSp>
        <p:grpSp>
          <p:nvGrpSpPr>
            <p:cNvPr id="77" name="Group 49"/>
            <p:cNvGrpSpPr/>
            <p:nvPr userDrawn="1"/>
          </p:nvGrpSpPr>
          <p:grpSpPr>
            <a:xfrm>
              <a:off x="-2982575" y="5713511"/>
              <a:ext cx="2863476" cy="307777"/>
              <a:chOff x="-2928990" y="798967"/>
              <a:chExt cx="2643206" cy="307777"/>
            </a:xfrm>
          </p:grpSpPr>
          <p:sp>
            <p:nvSpPr>
              <p:cNvPr id="84" name="Rectangle 83"/>
              <p:cNvSpPr/>
              <p:nvPr userDrawn="1"/>
            </p:nvSpPr>
            <p:spPr>
              <a:xfrm>
                <a:off x="-2928990" y="798967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-2500362" y="798967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err="1"/>
                  <a:t>Fuscia</a:t>
                </a:r>
                <a:endParaRPr lang="en-GB" sz="1000" dirty="0"/>
              </a:p>
              <a:p>
                <a:r>
                  <a:rPr lang="en-GB" sz="1000" dirty="0"/>
                  <a:t>R:233</a:t>
                </a:r>
                <a:r>
                  <a:rPr lang="en-GB" sz="1000" baseline="0" dirty="0"/>
                  <a:t>  G:69  B:140</a:t>
                </a:r>
                <a:endParaRPr lang="en-US" sz="1000" dirty="0"/>
              </a:p>
            </p:txBody>
          </p:sp>
        </p:grpSp>
        <p:grpSp>
          <p:nvGrpSpPr>
            <p:cNvPr id="78" name="Group 52"/>
            <p:cNvGrpSpPr/>
            <p:nvPr userDrawn="1"/>
          </p:nvGrpSpPr>
          <p:grpSpPr>
            <a:xfrm>
              <a:off x="-2982575" y="5281463"/>
              <a:ext cx="2863476" cy="307777"/>
              <a:chOff x="-2928990" y="-44217"/>
              <a:chExt cx="2643206" cy="307777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-2928990" y="-44217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-2500362" y="-44217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Red</a:t>
                </a:r>
              </a:p>
              <a:p>
                <a:r>
                  <a:rPr lang="en-GB" sz="1000" dirty="0"/>
                  <a:t>R:200</a:t>
                </a:r>
                <a:r>
                  <a:rPr lang="en-GB" sz="1000" baseline="0" dirty="0"/>
                  <a:t>  G:30  B:69</a:t>
                </a:r>
                <a:endParaRPr lang="en-US" sz="1000" dirty="0"/>
              </a:p>
            </p:txBody>
          </p:sp>
        </p:grpSp>
        <p:grpSp>
          <p:nvGrpSpPr>
            <p:cNvPr id="79" name="Group 55"/>
            <p:cNvGrpSpPr/>
            <p:nvPr userDrawn="1"/>
          </p:nvGrpSpPr>
          <p:grpSpPr>
            <a:xfrm>
              <a:off x="-2982575" y="6145559"/>
              <a:ext cx="2863476" cy="307777"/>
              <a:chOff x="-2928990" y="408746"/>
              <a:chExt cx="2643206" cy="307777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-2928990" y="408746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-2500362" y="408746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Orange</a:t>
                </a:r>
              </a:p>
              <a:p>
                <a:r>
                  <a:rPr lang="en-GB" sz="1000" dirty="0"/>
                  <a:t>R:238</a:t>
                </a:r>
                <a:r>
                  <a:rPr lang="en-GB" sz="1000" baseline="0" dirty="0"/>
                  <a:t>  G:116  B:29</a:t>
                </a:r>
                <a:endParaRPr lang="en-US" sz="1000" dirty="0"/>
              </a:p>
            </p:txBody>
          </p:sp>
        </p:grp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13806877-BA01-4216-88CE-219A8CE4A280}"/>
              </a:ext>
            </a:extLst>
          </p:cNvPr>
          <p:cNvSpPr/>
          <p:nvPr userDrawn="1"/>
        </p:nvSpPr>
        <p:spPr>
          <a:xfrm>
            <a:off x="-2977008" y="4869160"/>
            <a:ext cx="309565" cy="285752"/>
          </a:xfrm>
          <a:prstGeom prst="rect">
            <a:avLst/>
          </a:prstGeom>
          <a:solidFill>
            <a:srgbClr val="952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A47EF7E-4961-40F5-A2E0-ED88A6A0CF09}"/>
              </a:ext>
            </a:extLst>
          </p:cNvPr>
          <p:cNvSpPr txBox="1"/>
          <p:nvPr userDrawn="1"/>
        </p:nvSpPr>
        <p:spPr>
          <a:xfrm>
            <a:off x="-2512661" y="4869160"/>
            <a:ext cx="239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/>
              <a:t>Plum</a:t>
            </a:r>
          </a:p>
          <a:p>
            <a:r>
              <a:rPr lang="en-GB" sz="1000" dirty="0"/>
              <a:t>R:149</a:t>
            </a:r>
            <a:r>
              <a:rPr lang="en-GB" sz="1000" baseline="0" dirty="0"/>
              <a:t>  G:46  B:100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2" r:id="rId3"/>
    <p:sldLayoutId id="2147483670" r:id="rId4"/>
    <p:sldLayoutId id="2147483668" r:id="rId5"/>
    <p:sldLayoutId id="2147483669" r:id="rId6"/>
    <p:sldLayoutId id="2147483673" r:id="rId7"/>
    <p:sldLayoutId id="2147483675" r:id="rId8"/>
    <p:sldLayoutId id="2147483676" r:id="rId9"/>
    <p:sldLayoutId id="2147483674" r:id="rId10"/>
    <p:sldLayoutId id="2147483677" r:id="rId11"/>
    <p:sldLayoutId id="2147483650" r:id="rId12"/>
    <p:sldLayoutId id="2147483652" r:id="rId13"/>
    <p:sldLayoutId id="2147483653" r:id="rId14"/>
    <p:sldLayoutId id="2147483654" r:id="rId15"/>
    <p:sldLayoutId id="2147483655" r:id="rId16"/>
    <p:sldLayoutId id="2147483660" r:id="rId17"/>
    <p:sldLayoutId id="2147483678" r:id="rId18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24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46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68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92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89" indent="-269889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2000">
          <a:solidFill>
            <a:srgbClr val="3F4548"/>
          </a:solidFill>
          <a:latin typeface="+mn-lt"/>
          <a:ea typeface="+mn-ea"/>
          <a:cs typeface="+mn-cs"/>
        </a:defRPr>
      </a:lvl1pPr>
      <a:lvl2pPr marL="717586" indent="-268301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800">
          <a:solidFill>
            <a:srgbClr val="3F4548"/>
          </a:solidFill>
          <a:latin typeface="+mn-lt"/>
          <a:cs typeface="+mn-cs"/>
        </a:defRPr>
      </a:lvl2pPr>
      <a:lvl3pPr marL="1071617" indent="-17463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1600">
          <a:solidFill>
            <a:srgbClr val="3F4548"/>
          </a:solidFill>
          <a:latin typeface="+mn-lt"/>
          <a:cs typeface="+mn-cs"/>
        </a:defRPr>
      </a:lvl3pPr>
      <a:lvl4pPr marL="1433585" indent="-18257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400">
          <a:solidFill>
            <a:srgbClr val="3F4548"/>
          </a:solidFill>
          <a:latin typeface="+mn-lt"/>
          <a:cs typeface="+mn-cs"/>
        </a:defRPr>
      </a:lvl4pPr>
      <a:lvl5pPr marL="1792377" indent="-176222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200">
          <a:solidFill>
            <a:srgbClr val="3F4548"/>
          </a:solidFill>
          <a:latin typeface="+mn-lt"/>
          <a:cs typeface="+mn-cs"/>
        </a:defRPr>
      </a:lvl5pPr>
      <a:lvl6pPr marL="2249600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823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4046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269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47_5FE9E21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981A-332B-44E2-8041-3F82B12CC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099" y="1557225"/>
            <a:ext cx="11356980" cy="1491906"/>
          </a:xfrm>
        </p:spPr>
        <p:txBody>
          <a:bodyPr/>
          <a:lstStyle/>
          <a:p>
            <a:r>
              <a:rPr lang="en-GB" sz="3100" dirty="0"/>
              <a:t>IFoA Thought Leadership Series: Alternative Economic Thinking</a:t>
            </a:r>
            <a:br>
              <a:rPr lang="en-GB" sz="3100" dirty="0"/>
            </a:br>
            <a:br>
              <a:rPr lang="en-GB" sz="3100" dirty="0"/>
            </a:br>
            <a:r>
              <a:rPr lang="en-GB" sz="3100" dirty="0">
                <a:solidFill>
                  <a:schemeClr val="accent1"/>
                </a:solidFill>
              </a:rPr>
              <a:t>Five Times Faster - The Invisible Infrastructure of Climate Change</a:t>
            </a:r>
            <a:br>
              <a:rPr lang="en-GB" dirty="0"/>
            </a:br>
            <a:br>
              <a:rPr lang="en-GB" dirty="0"/>
            </a:br>
            <a:r>
              <a:rPr lang="en-GB" sz="2800" dirty="0">
                <a:solidFill>
                  <a:schemeClr val="bg1"/>
                </a:solidFill>
              </a:rPr>
              <a:t>4 April 2023</a:t>
            </a:r>
            <a:br>
              <a:rPr lang="en-GB" dirty="0"/>
            </a:br>
            <a:br>
              <a:rPr lang="en-GB" dirty="0"/>
            </a:br>
            <a:r>
              <a:rPr lang="en-GB" sz="1800" dirty="0"/>
              <a:t>	</a:t>
            </a:r>
            <a:r>
              <a:rPr lang="en-GB" dirty="0"/>
              <a:t>					</a:t>
            </a:r>
            <a:br>
              <a:rPr lang="en-GB" dirty="0"/>
            </a:b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0131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65FE-1D5F-4086-A6F1-ADCC09BA4FF2}" type="datetime4">
              <a:rPr lang="en-GB" smtClean="0"/>
              <a:pPr/>
              <a:t>06 April 2023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9D89-28D6-400C-BE2E-4CB4EC7E1F86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158" y="105947"/>
            <a:ext cx="10902949" cy="129539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24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46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68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92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br>
              <a:rPr lang="en-GB" kern="0" dirty="0"/>
            </a:br>
            <a:endParaRPr lang="en-GB" kern="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75469" y="420311"/>
            <a:ext cx="2209682" cy="6353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24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46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68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92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kern="0" dirty="0"/>
              <a:t>Speakers</a:t>
            </a:r>
            <a:endParaRPr lang="en-GB" kern="0" dirty="0"/>
          </a:p>
        </p:txBody>
      </p:sp>
      <p:sp>
        <p:nvSpPr>
          <p:cNvPr id="8" name="Rectangle 7"/>
          <p:cNvSpPr/>
          <p:nvPr/>
        </p:nvSpPr>
        <p:spPr>
          <a:xfrm>
            <a:off x="2506262" y="3626534"/>
            <a:ext cx="22096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Simon Sharpe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Director of Economics for the UN Climate Champions, and a Senior Fellow at the World Resources Institute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F33CAE-EC15-94CC-F648-4AD40193C901}"/>
              </a:ext>
            </a:extLst>
          </p:cNvPr>
          <p:cNvSpPr/>
          <p:nvPr/>
        </p:nvSpPr>
        <p:spPr>
          <a:xfrm>
            <a:off x="444416" y="3626534"/>
            <a:ext cx="16659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Louise Pryor</a:t>
            </a:r>
          </a:p>
          <a:p>
            <a:pPr algn="ctr"/>
            <a:endParaRPr lang="en-GB" b="1" dirty="0"/>
          </a:p>
          <a:p>
            <a:pPr algn="ctr"/>
            <a:r>
              <a:rPr lang="en-GB" dirty="0"/>
              <a:t>Immediate Past President of the Institute and Faculty of Actuaries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BBEA0F-CEED-CFF4-749D-21699AD0A9F6}"/>
              </a:ext>
            </a:extLst>
          </p:cNvPr>
          <p:cNvSpPr/>
          <p:nvPr/>
        </p:nvSpPr>
        <p:spPr>
          <a:xfrm>
            <a:off x="7984870" y="3626534"/>
            <a:ext cx="20753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Kingsmill Bond</a:t>
            </a:r>
          </a:p>
          <a:p>
            <a:pPr algn="ctr"/>
            <a:endParaRPr lang="en-GB" b="1" dirty="0"/>
          </a:p>
          <a:p>
            <a:pPr algn="ctr"/>
            <a:r>
              <a:rPr lang="en-GB" dirty="0"/>
              <a:t>Energy Strategist for Rocky Mountain Institute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4C9AB5-E336-DD8A-140B-FC87C99C95C8}"/>
              </a:ext>
            </a:extLst>
          </p:cNvPr>
          <p:cNvSpPr txBox="1">
            <a:spLocks/>
          </p:cNvSpPr>
          <p:nvPr/>
        </p:nvSpPr>
        <p:spPr>
          <a:xfrm>
            <a:off x="-24680" y="420311"/>
            <a:ext cx="2209682" cy="6353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24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46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68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92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kern="0" dirty="0"/>
              <a:t>Chair</a:t>
            </a:r>
            <a:endParaRPr lang="en-GB" kern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BC9A3B-10FF-F636-23FF-5B33D95BFC06}"/>
              </a:ext>
            </a:extLst>
          </p:cNvPr>
          <p:cNvSpPr/>
          <p:nvPr/>
        </p:nvSpPr>
        <p:spPr>
          <a:xfrm>
            <a:off x="4929157" y="3626534"/>
            <a:ext cx="2842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Katie </a:t>
            </a:r>
            <a:r>
              <a:rPr lang="en-GB" b="1" dirty="0" err="1"/>
              <a:t>Kedward</a:t>
            </a:r>
            <a:endParaRPr lang="en-GB" b="1" dirty="0"/>
          </a:p>
          <a:p>
            <a:pPr algn="ctr"/>
            <a:endParaRPr lang="en-GB" b="1" dirty="0"/>
          </a:p>
          <a:p>
            <a:pPr algn="ctr"/>
            <a:r>
              <a:rPr lang="en-GB" dirty="0"/>
              <a:t>Economist and Policy Fellow in Sustainable Finance at the Institute for Innovation and Public Purpose, University College London.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78ACF6C-B8DC-AEEA-44A5-F9C9055A0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463" y="1544389"/>
            <a:ext cx="1812159" cy="1916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89C8B8D-9C1A-8AC9-A8A5-48FAD5FB2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819" y="1536920"/>
            <a:ext cx="1903409" cy="19034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7135C8-1F5E-64F0-B663-0F0FA35E47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55" r="17018"/>
          <a:stretch/>
        </p:blipFill>
        <p:spPr>
          <a:xfrm>
            <a:off x="464954" y="1477080"/>
            <a:ext cx="1851644" cy="19523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3FD5E2-4613-8A23-22EA-85EB3B3D8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7010" y="1544389"/>
            <a:ext cx="1888472" cy="188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11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25A11D-7AC1-D9D6-71D0-B234BB01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5" y="-18256"/>
            <a:ext cx="11664945" cy="1143000"/>
          </a:xfrm>
        </p:spPr>
        <p:txBody>
          <a:bodyPr/>
          <a:lstStyle/>
          <a:p>
            <a:r>
              <a:rPr lang="en-GB" sz="2400" dirty="0"/>
              <a:t>Overview of the ‘Alternative Economic Thinking’ Presidential Speaker Series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098288-D7F5-9300-A3DD-093AE65A2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5" y="1092994"/>
            <a:ext cx="11055349" cy="4640262"/>
          </a:xfrm>
        </p:spPr>
        <p:txBody>
          <a:bodyPr/>
          <a:lstStyle/>
          <a:p>
            <a:pPr marL="344488" indent="-342900"/>
            <a:r>
              <a:rPr lang="en-GB" dirty="0"/>
              <a:t>‘The Power of Purposeful Business’ (Thursday 20 April, 4-5pm)</a:t>
            </a:r>
          </a:p>
          <a:p>
            <a:pPr marL="792185" lvl="1" indent="-342900"/>
            <a:r>
              <a:rPr lang="en-GB" dirty="0"/>
              <a:t>Speakers: Matt Saker and Alex Edmans</a:t>
            </a:r>
          </a:p>
          <a:p>
            <a:pPr marL="449285" lvl="1" indent="0">
              <a:buNone/>
            </a:pPr>
            <a:endParaRPr lang="en-GB" dirty="0"/>
          </a:p>
          <a:p>
            <a:pPr marL="344488" indent="-342900"/>
            <a:r>
              <a:rPr lang="en-GB" dirty="0"/>
              <a:t>‘New Capital Consensus’ </a:t>
            </a:r>
          </a:p>
          <a:p>
            <a:pPr marL="792185" lvl="1" indent="-342900"/>
            <a:r>
              <a:rPr lang="en-GB"/>
              <a:t>Speaker: </a:t>
            </a:r>
            <a:r>
              <a:rPr lang="en-GB" dirty="0"/>
              <a:t>Peter </a:t>
            </a:r>
            <a:r>
              <a:rPr lang="en-GB" dirty="0" err="1"/>
              <a:t>Scolly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DD0D5D-03F3-8E2B-672E-91894BFE2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65FE-1D5F-4086-A6F1-ADCC09BA4FF2}" type="datetime4">
              <a:rPr lang="en-GB" smtClean="0"/>
              <a:pPr/>
              <a:t>06 April 2023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EF21D0-3BD8-B928-1DE4-1E118964E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9D89-28D6-400C-BE2E-4CB4EC7E1F8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16328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ular Callout 9"/>
          <p:cNvSpPr/>
          <p:nvPr/>
        </p:nvSpPr>
        <p:spPr>
          <a:xfrm>
            <a:off x="511175" y="533400"/>
            <a:ext cx="5440809" cy="1728192"/>
          </a:xfrm>
          <a:prstGeom prst="wedgeRectCallout">
            <a:avLst>
              <a:gd name="adj1" fmla="val -998"/>
              <a:gd name="adj2" fmla="val 126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533399"/>
            <a:ext cx="5440809" cy="1728192"/>
          </a:xfrm>
        </p:spPr>
        <p:txBody>
          <a:bodyPr/>
          <a:lstStyle/>
          <a:p>
            <a:pPr algn="ctr"/>
            <a:r>
              <a:rPr lang="en-GB" sz="4800" b="0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27055" y="3789040"/>
            <a:ext cx="11055349" cy="2408560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/>
              <a:t>Expressions of individual views by members of the Institute and Faculty of Actuaries and its staff are encouraged.</a:t>
            </a:r>
          </a:p>
          <a:p>
            <a:pPr marL="0" indent="0">
              <a:buNone/>
            </a:pPr>
            <a:r>
              <a:rPr lang="en-GB" sz="2200" dirty="0"/>
              <a:t>The views expressed in this presentation are those of the panellists.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AEE0A-45CE-4C8B-89E4-78184E871CED}" type="datetime4">
              <a:rPr lang="en-GB" smtClean="0"/>
              <a:t>06 April 2023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Rectangular Callout 6"/>
          <p:cNvSpPr/>
          <p:nvPr/>
        </p:nvSpPr>
        <p:spPr>
          <a:xfrm>
            <a:off x="6240015" y="533400"/>
            <a:ext cx="5424937" cy="1728192"/>
          </a:xfrm>
          <a:prstGeom prst="wedgeRectCallout">
            <a:avLst>
              <a:gd name="adj1" fmla="val -53799"/>
              <a:gd name="adj2" fmla="val 1275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456040" y="820886"/>
            <a:ext cx="505016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4800" dirty="0">
                <a:solidFill>
                  <a:schemeClr val="bg1"/>
                </a:solidFill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426109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65FE-1D5F-4086-A6F1-ADCC09BA4FF2}" type="datetime4">
              <a:rPr lang="en-GB" smtClean="0"/>
              <a:pPr/>
              <a:t>06 April 2023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9D89-28D6-400C-BE2E-4CB4EC7E1F86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AutoShape 2" descr="Vicky Pryce | Economist &amp; Business Consult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AutoShape 8" descr="https://s297553056.websitehome.co.uk/wp-content/uploads/2016/06/DSC05526_p-600x900-200x3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612775" y="1538699"/>
            <a:ext cx="10902949" cy="129539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24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46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68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92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kern="0" dirty="0">
                <a:solidFill>
                  <a:srgbClr val="009CC8"/>
                </a:solidFill>
              </a:rPr>
              <a:t>Please scan the below QR Code to complete the feedback survey 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FB3EE4FF-C507-AD84-9FE6-488396966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2907931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635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65FE-1D5F-4086-A6F1-ADCC09BA4FF2}" type="datetime4">
              <a:rPr lang="en-GB" smtClean="0"/>
              <a:pPr/>
              <a:t>06 April 2023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9D89-28D6-400C-BE2E-4CB4EC7E1F86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FEF0A6-68E1-4F3D-AE26-31D7C383195B}"/>
              </a:ext>
            </a:extLst>
          </p:cNvPr>
          <p:cNvSpPr txBox="1">
            <a:spLocks/>
          </p:cNvSpPr>
          <p:nvPr/>
        </p:nvSpPr>
        <p:spPr>
          <a:xfrm>
            <a:off x="527056" y="2133608"/>
            <a:ext cx="10979144" cy="129539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24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46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68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92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7200" kern="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294541214"/>
      </p:ext>
    </p:extLst>
  </p:cSld>
  <p:clrMapOvr>
    <a:masterClrMapping/>
  </p:clrMapOvr>
</p:sld>
</file>

<file path=ppt/theme/theme1.xml><?xml version="1.0" encoding="utf-8"?>
<a:theme xmlns:a="http://schemas.openxmlformats.org/drawingml/2006/main" name="IFOA PowerPoint template 07">
  <a:themeElements>
    <a:clrScheme name="IFoA Cyan">
      <a:dk1>
        <a:srgbClr val="3F4548"/>
      </a:dk1>
      <a:lt1>
        <a:sysClr val="window" lastClr="FFFFFF"/>
      </a:lt1>
      <a:dk2>
        <a:srgbClr val="002060"/>
      </a:dk2>
      <a:lt2>
        <a:srgbClr val="FFFFFF"/>
      </a:lt2>
      <a:accent1>
        <a:srgbClr val="009CC8"/>
      </a:accent1>
      <a:accent2>
        <a:srgbClr val="113458"/>
      </a:accent2>
      <a:accent3>
        <a:srgbClr val="D9AB16"/>
      </a:accent3>
      <a:accent4>
        <a:srgbClr val="8076CF"/>
      </a:accent4>
      <a:accent5>
        <a:srgbClr val="11B3A2"/>
      </a:accent5>
      <a:accent6>
        <a:srgbClr val="7CB3E1"/>
      </a:accent6>
      <a:hlink>
        <a:srgbClr val="3F4548"/>
      </a:hlink>
      <a:folHlink>
        <a:srgbClr val="3F4548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9B222EF8-9FCF-44E7-A573-6A22F427C4BF}" vid="{34749C0E-2427-4487-8C3E-7DFD33AF1EB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IFOA PowerPoint template 16.9 V03 2021</Template>
  <TotalTime>4338</TotalTime>
  <Words>196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IFOA PowerPoint template 07</vt:lpstr>
      <vt:lpstr>IFoA Thought Leadership Series: Alternative Economic Thinking  Five Times Faster - The Invisible Infrastructure of Climate Change  4 April 2023          </vt:lpstr>
      <vt:lpstr>PowerPoint Presentation</vt:lpstr>
      <vt:lpstr>Overview of the ‘Alternative Economic Thinking’ Presidential Speaker Series</vt:lpstr>
      <vt:lpstr>Questions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Road to Glasgow: The IFoA Sustainability Thought Leadership Series  What do developing countries need from COP26?  6 September 2021</dc:title>
  <dc:creator>Faye Alessandrello</dc:creator>
  <cp:lastModifiedBy>Rosie Brooks</cp:lastModifiedBy>
  <cp:revision>113</cp:revision>
  <dcterms:created xsi:type="dcterms:W3CDTF">2021-09-03T13:26:46Z</dcterms:created>
  <dcterms:modified xsi:type="dcterms:W3CDTF">2023-04-06T15:08:55Z</dcterms:modified>
</cp:coreProperties>
</file>