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8" r:id="rId2"/>
    <p:sldId id="260" r:id="rId3"/>
    <p:sldId id="284" r:id="rId4"/>
    <p:sldId id="277" r:id="rId5"/>
    <p:sldId id="292" r:id="rId6"/>
    <p:sldId id="285" r:id="rId7"/>
    <p:sldId id="282" r:id="rId8"/>
    <p:sldId id="283" r:id="rId9"/>
    <p:sldId id="293" r:id="rId10"/>
    <p:sldId id="294" r:id="rId11"/>
    <p:sldId id="295" r:id="rId12"/>
    <p:sldId id="296" r:id="rId13"/>
    <p:sldId id="289" r:id="rId14"/>
    <p:sldId id="278" r:id="rId15"/>
    <p:sldId id="279" r:id="rId16"/>
    <p:sldId id="271" r:id="rId17"/>
    <p:sldId id="275"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eth Groarke" initials="GG" lastIdx="2" clrIdx="0">
    <p:extLst>
      <p:ext uri="{19B8F6BF-5375-455C-9EA6-DF929625EA0E}">
        <p15:presenceInfo xmlns:p15="http://schemas.microsoft.com/office/powerpoint/2012/main" userId="S-1-5-21-1960408961-1935655697-1177238915-163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AB16"/>
    <a:srgbClr val="CEDDE6"/>
    <a:srgbClr val="79A32A"/>
    <a:srgbClr val="E8EFF3"/>
    <a:srgbClr val="008452"/>
    <a:srgbClr val="4096B8"/>
    <a:srgbClr val="00A3C8"/>
    <a:srgbClr val="009CC8"/>
    <a:srgbClr val="D9D9D9"/>
    <a:srgbClr val="113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F523DF-B82C-47BE-9501-74EF596D2A19}" v="5" dt="2024-02-22T10:57:01.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90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lly, Gareth (Manchester)" userId="9b101982-e683-4f11-9e78-6599e5e7718b" providerId="ADAL" clId="{36F523DF-B82C-47BE-9501-74EF596D2A19}"/>
    <pc:docChg chg="undo custSel addSld delSld modSld">
      <pc:chgData name="Connolly, Gareth (Manchester)" userId="9b101982-e683-4f11-9e78-6599e5e7718b" providerId="ADAL" clId="{36F523DF-B82C-47BE-9501-74EF596D2A19}" dt="2024-02-22T10:57:37.844" v="5" actId="47"/>
      <pc:docMkLst>
        <pc:docMk/>
      </pc:docMkLst>
      <pc:sldChg chg="add del">
        <pc:chgData name="Connolly, Gareth (Manchester)" userId="9b101982-e683-4f11-9e78-6599e5e7718b" providerId="ADAL" clId="{36F523DF-B82C-47BE-9501-74EF596D2A19}" dt="2024-02-22T10:57:37.844" v="5" actId="47"/>
        <pc:sldMkLst>
          <pc:docMk/>
          <pc:sldMk cId="1381952259" sldId="290"/>
        </pc:sldMkLst>
      </pc:sldChg>
      <pc:sldChg chg="add del">
        <pc:chgData name="Connolly, Gareth (Manchester)" userId="9b101982-e683-4f11-9e78-6599e5e7718b" providerId="ADAL" clId="{36F523DF-B82C-47BE-9501-74EF596D2A19}" dt="2024-02-22T10:57:37.844" v="5" actId="47"/>
        <pc:sldMkLst>
          <pc:docMk/>
          <pc:sldMk cId="3506504290" sldId="291"/>
        </pc:sldMkLst>
      </pc:sldChg>
      <pc:sldChg chg="modSp">
        <pc:chgData name="Connolly, Gareth (Manchester)" userId="9b101982-e683-4f11-9e78-6599e5e7718b" providerId="ADAL" clId="{36F523DF-B82C-47BE-9501-74EF596D2A19}" dt="2024-02-20T10:16:06.099" v="2" actId="207"/>
        <pc:sldMkLst>
          <pc:docMk/>
          <pc:sldMk cId="949395745" sldId="292"/>
        </pc:sldMkLst>
        <pc:graphicFrameChg chg="mod">
          <ac:chgData name="Connolly, Gareth (Manchester)" userId="9b101982-e683-4f11-9e78-6599e5e7718b" providerId="ADAL" clId="{36F523DF-B82C-47BE-9501-74EF596D2A19}" dt="2024-02-20T10:16:06.099" v="2" actId="207"/>
          <ac:graphicFrameMkLst>
            <pc:docMk/>
            <pc:sldMk cId="949395745" sldId="292"/>
            <ac:graphicFrameMk id="11" creationId="{AC415098-1BDD-5BD0-E0B8-A7952FC39451}"/>
          </ac:graphicFrameMkLst>
        </pc:graphicFrameChg>
      </pc:sldChg>
    </pc:docChg>
  </pc:docChgLst>
</pc:chgInfo>
</file>

<file path=ppt/diagrams/_rels/data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5F8CE8-FEED-4046-914C-CFE3D7B7F1D7}" type="doc">
      <dgm:prSet loTypeId="urn:microsoft.com/office/officeart/2011/layout/HexagonRadial" loCatId="cycle" qsTypeId="urn:microsoft.com/office/officeart/2005/8/quickstyle/simple5" qsCatId="simple" csTypeId="urn:microsoft.com/office/officeart/2005/8/colors/accent2_2" csCatId="accent2" phldr="1"/>
      <dgm:spPr/>
      <dgm:t>
        <a:bodyPr/>
        <a:lstStyle/>
        <a:p>
          <a:endParaRPr lang="en-GB"/>
        </a:p>
      </dgm:t>
    </dgm:pt>
    <dgm:pt modelId="{8A39205B-38B0-40C7-9978-5A83304B2EFA}">
      <dgm:prSet phldrT="[Text]"/>
      <dgm:spPr/>
      <dgm:t>
        <a:bodyPr/>
        <a:lstStyle/>
        <a:p>
          <a:r>
            <a:rPr lang="en-GB" dirty="0"/>
            <a:t>Define DDR and </a:t>
          </a:r>
          <a:br>
            <a:rPr lang="en-GB" dirty="0"/>
          </a:br>
          <a:r>
            <a:rPr lang="en-GB" dirty="0"/>
            <a:t>review current practice</a:t>
          </a:r>
        </a:p>
      </dgm:t>
    </dgm:pt>
    <dgm:pt modelId="{DB7D1D1A-034F-4DEF-A101-8AD4622C39B0}" type="parTrans" cxnId="{EAA7DCD8-2CCD-428C-8F38-4DCD207CCA9A}">
      <dgm:prSet/>
      <dgm:spPr/>
      <dgm:t>
        <a:bodyPr/>
        <a:lstStyle/>
        <a:p>
          <a:endParaRPr lang="en-GB"/>
        </a:p>
      </dgm:t>
    </dgm:pt>
    <dgm:pt modelId="{AEBB6EBE-39F3-4B75-B787-0996F7D9C5AB}" type="sibTrans" cxnId="{EAA7DCD8-2CCD-428C-8F38-4DCD207CCA9A}">
      <dgm:prSet/>
      <dgm:spPr/>
      <dgm:t>
        <a:bodyPr/>
        <a:lstStyle/>
        <a:p>
          <a:endParaRPr lang="en-GB"/>
        </a:p>
      </dgm:t>
    </dgm:pt>
    <dgm:pt modelId="{FC735392-859E-4E6A-AD6F-A31189E3EE20}">
      <dgm:prSet phldrT="[Text]"/>
      <dgm:spPr/>
      <dgm:t>
        <a:bodyPr/>
        <a:lstStyle/>
        <a:p>
          <a:r>
            <a:rPr lang="en-GB"/>
            <a:t>Stakeholder considerations</a:t>
          </a:r>
        </a:p>
      </dgm:t>
    </dgm:pt>
    <dgm:pt modelId="{38AA5DE1-D70E-4699-9B70-EF262EAA3E77}" type="parTrans" cxnId="{11EE8D94-7C4E-4F88-8050-7496807B7E3A}">
      <dgm:prSet/>
      <dgm:spPr/>
      <dgm:t>
        <a:bodyPr/>
        <a:lstStyle/>
        <a:p>
          <a:endParaRPr lang="en-GB"/>
        </a:p>
      </dgm:t>
    </dgm:pt>
    <dgm:pt modelId="{34F26CED-A9E0-47EC-A7C4-5D0766ACA4EF}" type="sibTrans" cxnId="{11EE8D94-7C4E-4F88-8050-7496807B7E3A}">
      <dgm:prSet/>
      <dgm:spPr/>
      <dgm:t>
        <a:bodyPr/>
        <a:lstStyle/>
        <a:p>
          <a:endParaRPr lang="en-GB"/>
        </a:p>
      </dgm:t>
    </dgm:pt>
    <dgm:pt modelId="{8C39D029-FE1A-40E0-A5C2-9BA6ABBB9D44}">
      <dgm:prSet phldrT="[Text]"/>
      <dgm:spPr/>
      <dgm:t>
        <a:bodyPr/>
        <a:lstStyle/>
        <a:p>
          <a:r>
            <a:rPr lang="en-GB"/>
            <a:t>When is DDR beneficial</a:t>
          </a:r>
        </a:p>
      </dgm:t>
    </dgm:pt>
    <dgm:pt modelId="{4CDC4935-047D-4F48-943A-7B134CBDBD68}" type="parTrans" cxnId="{95144AE2-9AEA-41EC-9B6C-E795CD015DCA}">
      <dgm:prSet/>
      <dgm:spPr/>
      <dgm:t>
        <a:bodyPr/>
        <a:lstStyle/>
        <a:p>
          <a:endParaRPr lang="en-GB"/>
        </a:p>
      </dgm:t>
    </dgm:pt>
    <dgm:pt modelId="{D0D11DEE-92BB-4402-A9B1-658164DCAF3E}" type="sibTrans" cxnId="{95144AE2-9AEA-41EC-9B6C-E795CD015DCA}">
      <dgm:prSet/>
      <dgm:spPr/>
      <dgm:t>
        <a:bodyPr/>
        <a:lstStyle/>
        <a:p>
          <a:endParaRPr lang="en-GB"/>
        </a:p>
      </dgm:t>
    </dgm:pt>
    <dgm:pt modelId="{97EABDF1-659F-4D63-9C48-FEDA03A7413C}">
      <dgm:prSet phldrT="[Text]"/>
      <dgm:spPr/>
      <dgm:t>
        <a:bodyPr/>
        <a:lstStyle/>
        <a:p>
          <a:r>
            <a:rPr lang="en-GB"/>
            <a:t>Learning from insurers</a:t>
          </a:r>
        </a:p>
      </dgm:t>
    </dgm:pt>
    <dgm:pt modelId="{87C6924C-F436-4546-88B7-A8A4440EBC67}" type="parTrans" cxnId="{B6520E20-B1EA-4C4C-82AB-2251E67FBCB1}">
      <dgm:prSet/>
      <dgm:spPr/>
      <dgm:t>
        <a:bodyPr/>
        <a:lstStyle/>
        <a:p>
          <a:endParaRPr lang="en-GB"/>
        </a:p>
      </dgm:t>
    </dgm:pt>
    <dgm:pt modelId="{56E14692-E0F0-43BA-B7DD-71699DF270D4}" type="sibTrans" cxnId="{B6520E20-B1EA-4C4C-82AB-2251E67FBCB1}">
      <dgm:prSet/>
      <dgm:spPr/>
      <dgm:t>
        <a:bodyPr/>
        <a:lstStyle/>
        <a:p>
          <a:endParaRPr lang="en-GB"/>
        </a:p>
      </dgm:t>
    </dgm:pt>
    <dgm:pt modelId="{6B21CE1B-74B5-4EFD-8CFA-4ACBD5AF443F}">
      <dgm:prSet phldrT="[Text]"/>
      <dgm:spPr/>
      <dgm:t>
        <a:bodyPr/>
        <a:lstStyle/>
        <a:p>
          <a:br>
            <a:rPr lang="en-GB"/>
          </a:br>
          <a:r>
            <a:rPr lang="en-GB"/>
            <a:t>What does DDR look like in practice</a:t>
          </a:r>
        </a:p>
      </dgm:t>
    </dgm:pt>
    <dgm:pt modelId="{6718B72C-DE9E-40CE-B616-9E28D9BD0811}" type="parTrans" cxnId="{F850507A-CFF4-49A5-89C3-397DB5A251D9}">
      <dgm:prSet/>
      <dgm:spPr/>
      <dgm:t>
        <a:bodyPr/>
        <a:lstStyle/>
        <a:p>
          <a:endParaRPr lang="en-GB"/>
        </a:p>
      </dgm:t>
    </dgm:pt>
    <dgm:pt modelId="{1046B887-9D61-4198-A689-CEACE8112743}" type="sibTrans" cxnId="{F850507A-CFF4-49A5-89C3-397DB5A251D9}">
      <dgm:prSet/>
      <dgm:spPr/>
      <dgm:t>
        <a:bodyPr/>
        <a:lstStyle/>
        <a:p>
          <a:endParaRPr lang="en-GB"/>
        </a:p>
      </dgm:t>
    </dgm:pt>
    <dgm:pt modelId="{F53B076D-84E7-4DB8-90F4-A3ED9AF2E5E8}">
      <dgm:prSet phldrT="[Text]"/>
      <dgm:spPr/>
      <dgm:t>
        <a:bodyPr/>
        <a:lstStyle/>
        <a:p>
          <a:r>
            <a:rPr lang="en-GB" dirty="0"/>
            <a:t>Implications for other areas</a:t>
          </a:r>
        </a:p>
      </dgm:t>
    </dgm:pt>
    <dgm:pt modelId="{D0F300D7-16CF-4A16-BD1A-BCD3DE47FAC3}" type="parTrans" cxnId="{B22BA91A-E73E-4ABB-99F5-5405417ADB16}">
      <dgm:prSet/>
      <dgm:spPr/>
      <dgm:t>
        <a:bodyPr/>
        <a:lstStyle/>
        <a:p>
          <a:endParaRPr lang="en-GB"/>
        </a:p>
      </dgm:t>
    </dgm:pt>
    <dgm:pt modelId="{30D9FF54-CC6B-4826-B667-A4744B5FA35A}" type="sibTrans" cxnId="{B22BA91A-E73E-4ABB-99F5-5405417ADB16}">
      <dgm:prSet/>
      <dgm:spPr/>
      <dgm:t>
        <a:bodyPr/>
        <a:lstStyle/>
        <a:p>
          <a:endParaRPr lang="en-GB"/>
        </a:p>
      </dgm:t>
    </dgm:pt>
    <dgm:pt modelId="{1715A715-7197-4F37-9A28-0419861DB509}">
      <dgm:prSet phldrT="[Text]"/>
      <dgm:spPr/>
      <dgm:t>
        <a:bodyPr/>
        <a:lstStyle/>
        <a:p>
          <a:r>
            <a:rPr lang="en-GB" dirty="0"/>
            <a:t>New skills and next steps</a:t>
          </a:r>
        </a:p>
      </dgm:t>
    </dgm:pt>
    <dgm:pt modelId="{E0C474E2-A415-437C-ADA5-1C6C46F74F35}" type="parTrans" cxnId="{F32833ED-59C3-4F86-8C58-26BBC403FCB8}">
      <dgm:prSet/>
      <dgm:spPr/>
      <dgm:t>
        <a:bodyPr/>
        <a:lstStyle/>
        <a:p>
          <a:endParaRPr lang="en-GB"/>
        </a:p>
      </dgm:t>
    </dgm:pt>
    <dgm:pt modelId="{4DB06102-E234-4787-BADC-8F85983CB905}" type="sibTrans" cxnId="{F32833ED-59C3-4F86-8C58-26BBC403FCB8}">
      <dgm:prSet/>
      <dgm:spPr/>
      <dgm:t>
        <a:bodyPr/>
        <a:lstStyle/>
        <a:p>
          <a:endParaRPr lang="en-GB"/>
        </a:p>
      </dgm:t>
    </dgm:pt>
    <dgm:pt modelId="{C3643AAD-D953-4657-BFB5-CEE325B5D9FB}" type="pres">
      <dgm:prSet presAssocID="{0D5F8CE8-FEED-4046-914C-CFE3D7B7F1D7}" presName="Name0" presStyleCnt="0">
        <dgm:presLayoutVars>
          <dgm:chMax val="1"/>
          <dgm:chPref val="1"/>
          <dgm:dir/>
          <dgm:animOne val="branch"/>
          <dgm:animLvl val="lvl"/>
        </dgm:presLayoutVars>
      </dgm:prSet>
      <dgm:spPr/>
    </dgm:pt>
    <dgm:pt modelId="{8BAC74F6-FC17-4118-BF68-5B5352F7DB6E}" type="pres">
      <dgm:prSet presAssocID="{8A39205B-38B0-40C7-9978-5A83304B2EFA}" presName="Parent" presStyleLbl="node0" presStyleIdx="0" presStyleCnt="1">
        <dgm:presLayoutVars>
          <dgm:chMax val="6"/>
          <dgm:chPref val="6"/>
        </dgm:presLayoutVars>
      </dgm:prSet>
      <dgm:spPr/>
    </dgm:pt>
    <dgm:pt modelId="{FA4A5D78-C4D7-4FEB-A4A6-BDE8E9129ABD}" type="pres">
      <dgm:prSet presAssocID="{FC735392-859E-4E6A-AD6F-A31189E3EE20}" presName="Accent1" presStyleCnt="0"/>
      <dgm:spPr/>
    </dgm:pt>
    <dgm:pt modelId="{1F34C3FF-1862-4B90-A5FF-9E46A87A33E1}" type="pres">
      <dgm:prSet presAssocID="{FC735392-859E-4E6A-AD6F-A31189E3EE20}" presName="Accent" presStyleLbl="bgShp" presStyleIdx="0" presStyleCnt="6"/>
      <dgm:spPr/>
    </dgm:pt>
    <dgm:pt modelId="{8154F337-9E66-41C9-A64F-CA72E780DEAA}" type="pres">
      <dgm:prSet presAssocID="{FC735392-859E-4E6A-AD6F-A31189E3EE20}" presName="Child1" presStyleLbl="node1" presStyleIdx="0" presStyleCnt="6">
        <dgm:presLayoutVars>
          <dgm:chMax val="0"/>
          <dgm:chPref val="0"/>
          <dgm:bulletEnabled val="1"/>
        </dgm:presLayoutVars>
      </dgm:prSet>
      <dgm:spPr/>
    </dgm:pt>
    <dgm:pt modelId="{8612ED64-DF29-4232-9CD0-02C731208E22}" type="pres">
      <dgm:prSet presAssocID="{8C39D029-FE1A-40E0-A5C2-9BA6ABBB9D44}" presName="Accent2" presStyleCnt="0"/>
      <dgm:spPr/>
    </dgm:pt>
    <dgm:pt modelId="{226F7AE5-B577-41CC-AF10-5D3CC4E5C03D}" type="pres">
      <dgm:prSet presAssocID="{8C39D029-FE1A-40E0-A5C2-9BA6ABBB9D44}" presName="Accent" presStyleLbl="bgShp" presStyleIdx="1" presStyleCnt="6"/>
      <dgm:spPr/>
    </dgm:pt>
    <dgm:pt modelId="{919C95F2-C039-4376-8FD5-C31BD6009F95}" type="pres">
      <dgm:prSet presAssocID="{8C39D029-FE1A-40E0-A5C2-9BA6ABBB9D44}" presName="Child2" presStyleLbl="node1" presStyleIdx="1" presStyleCnt="6">
        <dgm:presLayoutVars>
          <dgm:chMax val="0"/>
          <dgm:chPref val="0"/>
          <dgm:bulletEnabled val="1"/>
        </dgm:presLayoutVars>
      </dgm:prSet>
      <dgm:spPr/>
    </dgm:pt>
    <dgm:pt modelId="{8D4939F5-5BC4-4557-875E-889A91B10846}" type="pres">
      <dgm:prSet presAssocID="{97EABDF1-659F-4D63-9C48-FEDA03A7413C}" presName="Accent3" presStyleCnt="0"/>
      <dgm:spPr/>
    </dgm:pt>
    <dgm:pt modelId="{BD472839-F71F-4F55-ADDC-9ED950636433}" type="pres">
      <dgm:prSet presAssocID="{97EABDF1-659F-4D63-9C48-FEDA03A7413C}" presName="Accent" presStyleLbl="bgShp" presStyleIdx="2" presStyleCnt="6"/>
      <dgm:spPr/>
    </dgm:pt>
    <dgm:pt modelId="{C3D2100C-7F8D-4C54-ABF4-0EDFBD85621D}" type="pres">
      <dgm:prSet presAssocID="{97EABDF1-659F-4D63-9C48-FEDA03A7413C}" presName="Child3" presStyleLbl="node1" presStyleIdx="2" presStyleCnt="6">
        <dgm:presLayoutVars>
          <dgm:chMax val="0"/>
          <dgm:chPref val="0"/>
          <dgm:bulletEnabled val="1"/>
        </dgm:presLayoutVars>
      </dgm:prSet>
      <dgm:spPr/>
    </dgm:pt>
    <dgm:pt modelId="{8D60738C-3C5A-423A-96CF-5019B833FD83}" type="pres">
      <dgm:prSet presAssocID="{6B21CE1B-74B5-4EFD-8CFA-4ACBD5AF443F}" presName="Accent4" presStyleCnt="0"/>
      <dgm:spPr/>
    </dgm:pt>
    <dgm:pt modelId="{CF0D5857-92B1-4A33-B634-B4129C2C810F}" type="pres">
      <dgm:prSet presAssocID="{6B21CE1B-74B5-4EFD-8CFA-4ACBD5AF443F}" presName="Accent" presStyleLbl="bgShp" presStyleIdx="3" presStyleCnt="6"/>
      <dgm:spPr/>
    </dgm:pt>
    <dgm:pt modelId="{17B1045F-56C2-4D24-B034-63B718BA0DB7}" type="pres">
      <dgm:prSet presAssocID="{6B21CE1B-74B5-4EFD-8CFA-4ACBD5AF443F}" presName="Child4" presStyleLbl="node1" presStyleIdx="3" presStyleCnt="6">
        <dgm:presLayoutVars>
          <dgm:chMax val="0"/>
          <dgm:chPref val="0"/>
          <dgm:bulletEnabled val="1"/>
        </dgm:presLayoutVars>
      </dgm:prSet>
      <dgm:spPr/>
    </dgm:pt>
    <dgm:pt modelId="{F6233369-E0C5-4B8C-A7A2-F28A9BA0C7A8}" type="pres">
      <dgm:prSet presAssocID="{F53B076D-84E7-4DB8-90F4-A3ED9AF2E5E8}" presName="Accent5" presStyleCnt="0"/>
      <dgm:spPr/>
    </dgm:pt>
    <dgm:pt modelId="{0E716511-090B-4950-A49E-0334545F5378}" type="pres">
      <dgm:prSet presAssocID="{F53B076D-84E7-4DB8-90F4-A3ED9AF2E5E8}" presName="Accent" presStyleLbl="bgShp" presStyleIdx="4" presStyleCnt="6"/>
      <dgm:spPr/>
    </dgm:pt>
    <dgm:pt modelId="{C741DE29-5BAD-4128-AE8A-B0C91116B4D5}" type="pres">
      <dgm:prSet presAssocID="{F53B076D-84E7-4DB8-90F4-A3ED9AF2E5E8}" presName="Child5" presStyleLbl="node1" presStyleIdx="4" presStyleCnt="6">
        <dgm:presLayoutVars>
          <dgm:chMax val="0"/>
          <dgm:chPref val="0"/>
          <dgm:bulletEnabled val="1"/>
        </dgm:presLayoutVars>
      </dgm:prSet>
      <dgm:spPr/>
    </dgm:pt>
    <dgm:pt modelId="{2C8A777D-0F49-4677-89C9-806CF54DDF13}" type="pres">
      <dgm:prSet presAssocID="{1715A715-7197-4F37-9A28-0419861DB509}" presName="Accent6" presStyleCnt="0"/>
      <dgm:spPr/>
    </dgm:pt>
    <dgm:pt modelId="{1F5C7674-DCB8-44E5-B822-D338B18087DA}" type="pres">
      <dgm:prSet presAssocID="{1715A715-7197-4F37-9A28-0419861DB509}" presName="Accent" presStyleLbl="bgShp" presStyleIdx="5" presStyleCnt="6"/>
      <dgm:spPr/>
    </dgm:pt>
    <dgm:pt modelId="{DCAC3B6D-A86B-4FA7-9AFF-FC796899C312}" type="pres">
      <dgm:prSet presAssocID="{1715A715-7197-4F37-9A28-0419861DB509}" presName="Child6" presStyleLbl="node1" presStyleIdx="5" presStyleCnt="6">
        <dgm:presLayoutVars>
          <dgm:chMax val="0"/>
          <dgm:chPref val="0"/>
          <dgm:bulletEnabled val="1"/>
        </dgm:presLayoutVars>
      </dgm:prSet>
      <dgm:spPr/>
    </dgm:pt>
  </dgm:ptLst>
  <dgm:cxnLst>
    <dgm:cxn modelId="{B22BA91A-E73E-4ABB-99F5-5405417ADB16}" srcId="{8A39205B-38B0-40C7-9978-5A83304B2EFA}" destId="{F53B076D-84E7-4DB8-90F4-A3ED9AF2E5E8}" srcOrd="4" destOrd="0" parTransId="{D0F300D7-16CF-4A16-BD1A-BCD3DE47FAC3}" sibTransId="{30D9FF54-CC6B-4826-B667-A4744B5FA35A}"/>
    <dgm:cxn modelId="{B6520E20-B1EA-4C4C-82AB-2251E67FBCB1}" srcId="{8A39205B-38B0-40C7-9978-5A83304B2EFA}" destId="{97EABDF1-659F-4D63-9C48-FEDA03A7413C}" srcOrd="2" destOrd="0" parTransId="{87C6924C-F436-4546-88B7-A8A4440EBC67}" sibTransId="{56E14692-E0F0-43BA-B7DD-71699DF270D4}"/>
    <dgm:cxn modelId="{0AB83259-82CA-44D1-9BFD-00A80C4DD13F}" type="presOf" srcId="{0D5F8CE8-FEED-4046-914C-CFE3D7B7F1D7}" destId="{C3643AAD-D953-4657-BFB5-CEE325B5D9FB}" srcOrd="0" destOrd="0" presId="urn:microsoft.com/office/officeart/2011/layout/HexagonRadial"/>
    <dgm:cxn modelId="{F850507A-CFF4-49A5-89C3-397DB5A251D9}" srcId="{8A39205B-38B0-40C7-9978-5A83304B2EFA}" destId="{6B21CE1B-74B5-4EFD-8CFA-4ACBD5AF443F}" srcOrd="3" destOrd="0" parTransId="{6718B72C-DE9E-40CE-B616-9E28D9BD0811}" sibTransId="{1046B887-9D61-4198-A689-CEACE8112743}"/>
    <dgm:cxn modelId="{2DF81380-F638-4D99-B9EE-64BB0E0013FC}" type="presOf" srcId="{8C39D029-FE1A-40E0-A5C2-9BA6ABBB9D44}" destId="{919C95F2-C039-4376-8FD5-C31BD6009F95}" srcOrd="0" destOrd="0" presId="urn:microsoft.com/office/officeart/2011/layout/HexagonRadial"/>
    <dgm:cxn modelId="{11EE8D94-7C4E-4F88-8050-7496807B7E3A}" srcId="{8A39205B-38B0-40C7-9978-5A83304B2EFA}" destId="{FC735392-859E-4E6A-AD6F-A31189E3EE20}" srcOrd="0" destOrd="0" parTransId="{38AA5DE1-D70E-4699-9B70-EF262EAA3E77}" sibTransId="{34F26CED-A9E0-47EC-A7C4-5D0766ACA4EF}"/>
    <dgm:cxn modelId="{D5ABEFA2-4FF3-4567-A0A0-E7C01228D5A3}" type="presOf" srcId="{1715A715-7197-4F37-9A28-0419861DB509}" destId="{DCAC3B6D-A86B-4FA7-9AFF-FC796899C312}" srcOrd="0" destOrd="0" presId="urn:microsoft.com/office/officeart/2011/layout/HexagonRadial"/>
    <dgm:cxn modelId="{719874A4-A9F8-4EDA-AEC3-208BDEF57228}" type="presOf" srcId="{F53B076D-84E7-4DB8-90F4-A3ED9AF2E5E8}" destId="{C741DE29-5BAD-4128-AE8A-B0C91116B4D5}" srcOrd="0" destOrd="0" presId="urn:microsoft.com/office/officeart/2011/layout/HexagonRadial"/>
    <dgm:cxn modelId="{E6A96DB1-3F85-47A1-9B4D-39767EABA084}" type="presOf" srcId="{6B21CE1B-74B5-4EFD-8CFA-4ACBD5AF443F}" destId="{17B1045F-56C2-4D24-B034-63B718BA0DB7}" srcOrd="0" destOrd="0" presId="urn:microsoft.com/office/officeart/2011/layout/HexagonRadial"/>
    <dgm:cxn modelId="{3E6B2ACE-643D-4DEC-98FC-162F64174790}" type="presOf" srcId="{8A39205B-38B0-40C7-9978-5A83304B2EFA}" destId="{8BAC74F6-FC17-4118-BF68-5B5352F7DB6E}" srcOrd="0" destOrd="0" presId="urn:microsoft.com/office/officeart/2011/layout/HexagonRadial"/>
    <dgm:cxn modelId="{EAA7DCD8-2CCD-428C-8F38-4DCD207CCA9A}" srcId="{0D5F8CE8-FEED-4046-914C-CFE3D7B7F1D7}" destId="{8A39205B-38B0-40C7-9978-5A83304B2EFA}" srcOrd="0" destOrd="0" parTransId="{DB7D1D1A-034F-4DEF-A101-8AD4622C39B0}" sibTransId="{AEBB6EBE-39F3-4B75-B787-0996F7D9C5AB}"/>
    <dgm:cxn modelId="{95144AE2-9AEA-41EC-9B6C-E795CD015DCA}" srcId="{8A39205B-38B0-40C7-9978-5A83304B2EFA}" destId="{8C39D029-FE1A-40E0-A5C2-9BA6ABBB9D44}" srcOrd="1" destOrd="0" parTransId="{4CDC4935-047D-4F48-943A-7B134CBDBD68}" sibTransId="{D0D11DEE-92BB-4402-A9B1-658164DCAF3E}"/>
    <dgm:cxn modelId="{4A659FE3-FFA0-4FD5-AA02-72A2F8E1595F}" type="presOf" srcId="{FC735392-859E-4E6A-AD6F-A31189E3EE20}" destId="{8154F337-9E66-41C9-A64F-CA72E780DEAA}" srcOrd="0" destOrd="0" presId="urn:microsoft.com/office/officeart/2011/layout/HexagonRadial"/>
    <dgm:cxn modelId="{F32833ED-59C3-4F86-8C58-26BBC403FCB8}" srcId="{8A39205B-38B0-40C7-9978-5A83304B2EFA}" destId="{1715A715-7197-4F37-9A28-0419861DB509}" srcOrd="5" destOrd="0" parTransId="{E0C474E2-A415-437C-ADA5-1C6C46F74F35}" sibTransId="{4DB06102-E234-4787-BADC-8F85983CB905}"/>
    <dgm:cxn modelId="{C6D7A4FE-A76E-49BE-A9E1-84EDE548F598}" type="presOf" srcId="{97EABDF1-659F-4D63-9C48-FEDA03A7413C}" destId="{C3D2100C-7F8D-4C54-ABF4-0EDFBD85621D}" srcOrd="0" destOrd="0" presId="urn:microsoft.com/office/officeart/2011/layout/HexagonRadial"/>
    <dgm:cxn modelId="{FB98FF84-CFA8-477E-B6F3-7603692F6465}" type="presParOf" srcId="{C3643AAD-D953-4657-BFB5-CEE325B5D9FB}" destId="{8BAC74F6-FC17-4118-BF68-5B5352F7DB6E}" srcOrd="0" destOrd="0" presId="urn:microsoft.com/office/officeart/2011/layout/HexagonRadial"/>
    <dgm:cxn modelId="{72EE3D16-6DFF-4A48-BDFC-7B2D860E788F}" type="presParOf" srcId="{C3643AAD-D953-4657-BFB5-CEE325B5D9FB}" destId="{FA4A5D78-C4D7-4FEB-A4A6-BDE8E9129ABD}" srcOrd="1" destOrd="0" presId="urn:microsoft.com/office/officeart/2011/layout/HexagonRadial"/>
    <dgm:cxn modelId="{169D1223-630B-44E0-86F1-160B1B027709}" type="presParOf" srcId="{FA4A5D78-C4D7-4FEB-A4A6-BDE8E9129ABD}" destId="{1F34C3FF-1862-4B90-A5FF-9E46A87A33E1}" srcOrd="0" destOrd="0" presId="urn:microsoft.com/office/officeart/2011/layout/HexagonRadial"/>
    <dgm:cxn modelId="{EBC2474C-2CE8-4390-8ACD-FA900D6A23EF}" type="presParOf" srcId="{C3643AAD-D953-4657-BFB5-CEE325B5D9FB}" destId="{8154F337-9E66-41C9-A64F-CA72E780DEAA}" srcOrd="2" destOrd="0" presId="urn:microsoft.com/office/officeart/2011/layout/HexagonRadial"/>
    <dgm:cxn modelId="{63A02234-D129-4782-9D40-CDCD65D63A07}" type="presParOf" srcId="{C3643AAD-D953-4657-BFB5-CEE325B5D9FB}" destId="{8612ED64-DF29-4232-9CD0-02C731208E22}" srcOrd="3" destOrd="0" presId="urn:microsoft.com/office/officeart/2011/layout/HexagonRadial"/>
    <dgm:cxn modelId="{09A44F90-5165-4D97-99D6-73D1B6D150E0}" type="presParOf" srcId="{8612ED64-DF29-4232-9CD0-02C731208E22}" destId="{226F7AE5-B577-41CC-AF10-5D3CC4E5C03D}" srcOrd="0" destOrd="0" presId="urn:microsoft.com/office/officeart/2011/layout/HexagonRadial"/>
    <dgm:cxn modelId="{CF4DE44D-D364-4EBE-AD48-01AA151E1166}" type="presParOf" srcId="{C3643AAD-D953-4657-BFB5-CEE325B5D9FB}" destId="{919C95F2-C039-4376-8FD5-C31BD6009F95}" srcOrd="4" destOrd="0" presId="urn:microsoft.com/office/officeart/2011/layout/HexagonRadial"/>
    <dgm:cxn modelId="{D5D76837-5EAB-4139-BB32-A1D2744B1F34}" type="presParOf" srcId="{C3643AAD-D953-4657-BFB5-CEE325B5D9FB}" destId="{8D4939F5-5BC4-4557-875E-889A91B10846}" srcOrd="5" destOrd="0" presId="urn:microsoft.com/office/officeart/2011/layout/HexagonRadial"/>
    <dgm:cxn modelId="{47649B2A-EC19-4B68-AF3F-419A6FD36B6C}" type="presParOf" srcId="{8D4939F5-5BC4-4557-875E-889A91B10846}" destId="{BD472839-F71F-4F55-ADDC-9ED950636433}" srcOrd="0" destOrd="0" presId="urn:microsoft.com/office/officeart/2011/layout/HexagonRadial"/>
    <dgm:cxn modelId="{5DE502F8-628E-4BB9-A269-CCFB7A3A7647}" type="presParOf" srcId="{C3643AAD-D953-4657-BFB5-CEE325B5D9FB}" destId="{C3D2100C-7F8D-4C54-ABF4-0EDFBD85621D}" srcOrd="6" destOrd="0" presId="urn:microsoft.com/office/officeart/2011/layout/HexagonRadial"/>
    <dgm:cxn modelId="{A6DCE374-7808-4EA3-925C-FFBBEAD3ABA4}" type="presParOf" srcId="{C3643AAD-D953-4657-BFB5-CEE325B5D9FB}" destId="{8D60738C-3C5A-423A-96CF-5019B833FD83}" srcOrd="7" destOrd="0" presId="urn:microsoft.com/office/officeart/2011/layout/HexagonRadial"/>
    <dgm:cxn modelId="{73FBDCA4-41F1-4879-BBA6-6754D215741A}" type="presParOf" srcId="{8D60738C-3C5A-423A-96CF-5019B833FD83}" destId="{CF0D5857-92B1-4A33-B634-B4129C2C810F}" srcOrd="0" destOrd="0" presId="urn:microsoft.com/office/officeart/2011/layout/HexagonRadial"/>
    <dgm:cxn modelId="{134AD079-907F-4DC7-BB6C-2DC901F50321}" type="presParOf" srcId="{C3643AAD-D953-4657-BFB5-CEE325B5D9FB}" destId="{17B1045F-56C2-4D24-B034-63B718BA0DB7}" srcOrd="8" destOrd="0" presId="urn:microsoft.com/office/officeart/2011/layout/HexagonRadial"/>
    <dgm:cxn modelId="{29BE6CE3-CDD7-40C3-9C20-A2CD7F382CC8}" type="presParOf" srcId="{C3643AAD-D953-4657-BFB5-CEE325B5D9FB}" destId="{F6233369-E0C5-4B8C-A7A2-F28A9BA0C7A8}" srcOrd="9" destOrd="0" presId="urn:microsoft.com/office/officeart/2011/layout/HexagonRadial"/>
    <dgm:cxn modelId="{329FAF6E-E3DB-4D77-87F5-4B4E012E9665}" type="presParOf" srcId="{F6233369-E0C5-4B8C-A7A2-F28A9BA0C7A8}" destId="{0E716511-090B-4950-A49E-0334545F5378}" srcOrd="0" destOrd="0" presId="urn:microsoft.com/office/officeart/2011/layout/HexagonRadial"/>
    <dgm:cxn modelId="{DF094331-9194-4832-9DEA-C0C494D6346E}" type="presParOf" srcId="{C3643AAD-D953-4657-BFB5-CEE325B5D9FB}" destId="{C741DE29-5BAD-4128-AE8A-B0C91116B4D5}" srcOrd="10" destOrd="0" presId="urn:microsoft.com/office/officeart/2011/layout/HexagonRadial"/>
    <dgm:cxn modelId="{BFFF30CE-6A39-4AFB-AE00-55D9991C02CC}" type="presParOf" srcId="{C3643AAD-D953-4657-BFB5-CEE325B5D9FB}" destId="{2C8A777D-0F49-4677-89C9-806CF54DDF13}" srcOrd="11" destOrd="0" presId="urn:microsoft.com/office/officeart/2011/layout/HexagonRadial"/>
    <dgm:cxn modelId="{BA837A4E-F969-41CE-958E-822E9B086046}" type="presParOf" srcId="{2C8A777D-0F49-4677-89C9-806CF54DDF13}" destId="{1F5C7674-DCB8-44E5-B822-D338B18087DA}" srcOrd="0" destOrd="0" presId="urn:microsoft.com/office/officeart/2011/layout/HexagonRadial"/>
    <dgm:cxn modelId="{C2B72643-FEB9-4303-AC2A-DACEBC30D2FB}" type="presParOf" srcId="{C3643AAD-D953-4657-BFB5-CEE325B5D9FB}" destId="{DCAC3B6D-A86B-4FA7-9AFF-FC796899C312}"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5F8CE8-FEED-4046-914C-CFE3D7B7F1D7}" type="doc">
      <dgm:prSet loTypeId="urn:microsoft.com/office/officeart/2011/layout/HexagonRadial" loCatId="cycle" qsTypeId="urn:microsoft.com/office/officeart/2005/8/quickstyle/simple5" qsCatId="simple" csTypeId="urn:microsoft.com/office/officeart/2005/8/colors/accent2_2" csCatId="accent2" phldr="1"/>
      <dgm:spPr/>
      <dgm:t>
        <a:bodyPr/>
        <a:lstStyle/>
        <a:p>
          <a:endParaRPr lang="en-GB"/>
        </a:p>
      </dgm:t>
    </dgm:pt>
    <dgm:pt modelId="{8A39205B-38B0-40C7-9978-5A83304B2EFA}">
      <dgm:prSet phldrT="[Text]"/>
      <dgm:spPr/>
      <dgm:t>
        <a:bodyPr/>
        <a:lstStyle/>
        <a:p>
          <a:r>
            <a:rPr lang="en-GB" dirty="0"/>
            <a:t>Define DDR and </a:t>
          </a:r>
          <a:br>
            <a:rPr lang="en-GB" dirty="0"/>
          </a:br>
          <a:r>
            <a:rPr lang="en-GB" dirty="0"/>
            <a:t>review current practice</a:t>
          </a:r>
        </a:p>
      </dgm:t>
    </dgm:pt>
    <dgm:pt modelId="{DB7D1D1A-034F-4DEF-A101-8AD4622C39B0}" type="parTrans" cxnId="{EAA7DCD8-2CCD-428C-8F38-4DCD207CCA9A}">
      <dgm:prSet/>
      <dgm:spPr/>
      <dgm:t>
        <a:bodyPr/>
        <a:lstStyle/>
        <a:p>
          <a:endParaRPr lang="en-GB"/>
        </a:p>
      </dgm:t>
    </dgm:pt>
    <dgm:pt modelId="{AEBB6EBE-39F3-4B75-B787-0996F7D9C5AB}" type="sibTrans" cxnId="{EAA7DCD8-2CCD-428C-8F38-4DCD207CCA9A}">
      <dgm:prSet/>
      <dgm:spPr/>
      <dgm:t>
        <a:bodyPr/>
        <a:lstStyle/>
        <a:p>
          <a:endParaRPr lang="en-GB"/>
        </a:p>
      </dgm:t>
    </dgm:pt>
    <dgm:pt modelId="{FC735392-859E-4E6A-AD6F-A31189E3EE20}">
      <dgm:prSet phldrT="[Text]"/>
      <dgm:spPr>
        <a:solidFill>
          <a:srgbClr val="D9AB16"/>
        </a:solidFill>
      </dgm:spPr>
      <dgm:t>
        <a:bodyPr/>
        <a:lstStyle/>
        <a:p>
          <a:r>
            <a:rPr lang="en-GB"/>
            <a:t>Stakeholder considerations</a:t>
          </a:r>
        </a:p>
      </dgm:t>
    </dgm:pt>
    <dgm:pt modelId="{38AA5DE1-D70E-4699-9B70-EF262EAA3E77}" type="parTrans" cxnId="{11EE8D94-7C4E-4F88-8050-7496807B7E3A}">
      <dgm:prSet/>
      <dgm:spPr/>
      <dgm:t>
        <a:bodyPr/>
        <a:lstStyle/>
        <a:p>
          <a:endParaRPr lang="en-GB"/>
        </a:p>
      </dgm:t>
    </dgm:pt>
    <dgm:pt modelId="{34F26CED-A9E0-47EC-A7C4-5D0766ACA4EF}" type="sibTrans" cxnId="{11EE8D94-7C4E-4F88-8050-7496807B7E3A}">
      <dgm:prSet/>
      <dgm:spPr/>
      <dgm:t>
        <a:bodyPr/>
        <a:lstStyle/>
        <a:p>
          <a:endParaRPr lang="en-GB"/>
        </a:p>
      </dgm:t>
    </dgm:pt>
    <dgm:pt modelId="{8C39D029-FE1A-40E0-A5C2-9BA6ABBB9D44}">
      <dgm:prSet phldrT="[Text]"/>
      <dgm:spPr/>
      <dgm:t>
        <a:bodyPr/>
        <a:lstStyle/>
        <a:p>
          <a:r>
            <a:rPr lang="en-GB"/>
            <a:t>When is DDR beneficial</a:t>
          </a:r>
        </a:p>
      </dgm:t>
    </dgm:pt>
    <dgm:pt modelId="{4CDC4935-047D-4F48-943A-7B134CBDBD68}" type="parTrans" cxnId="{95144AE2-9AEA-41EC-9B6C-E795CD015DCA}">
      <dgm:prSet/>
      <dgm:spPr/>
      <dgm:t>
        <a:bodyPr/>
        <a:lstStyle/>
        <a:p>
          <a:endParaRPr lang="en-GB"/>
        </a:p>
      </dgm:t>
    </dgm:pt>
    <dgm:pt modelId="{D0D11DEE-92BB-4402-A9B1-658164DCAF3E}" type="sibTrans" cxnId="{95144AE2-9AEA-41EC-9B6C-E795CD015DCA}">
      <dgm:prSet/>
      <dgm:spPr/>
      <dgm:t>
        <a:bodyPr/>
        <a:lstStyle/>
        <a:p>
          <a:endParaRPr lang="en-GB"/>
        </a:p>
      </dgm:t>
    </dgm:pt>
    <dgm:pt modelId="{97EABDF1-659F-4D63-9C48-FEDA03A7413C}">
      <dgm:prSet phldrT="[Text]"/>
      <dgm:spPr/>
      <dgm:t>
        <a:bodyPr/>
        <a:lstStyle/>
        <a:p>
          <a:r>
            <a:rPr lang="en-GB"/>
            <a:t>Learning from insurers</a:t>
          </a:r>
        </a:p>
      </dgm:t>
    </dgm:pt>
    <dgm:pt modelId="{87C6924C-F436-4546-88B7-A8A4440EBC67}" type="parTrans" cxnId="{B6520E20-B1EA-4C4C-82AB-2251E67FBCB1}">
      <dgm:prSet/>
      <dgm:spPr/>
      <dgm:t>
        <a:bodyPr/>
        <a:lstStyle/>
        <a:p>
          <a:endParaRPr lang="en-GB"/>
        </a:p>
      </dgm:t>
    </dgm:pt>
    <dgm:pt modelId="{56E14692-E0F0-43BA-B7DD-71699DF270D4}" type="sibTrans" cxnId="{B6520E20-B1EA-4C4C-82AB-2251E67FBCB1}">
      <dgm:prSet/>
      <dgm:spPr/>
      <dgm:t>
        <a:bodyPr/>
        <a:lstStyle/>
        <a:p>
          <a:endParaRPr lang="en-GB"/>
        </a:p>
      </dgm:t>
    </dgm:pt>
    <dgm:pt modelId="{6B21CE1B-74B5-4EFD-8CFA-4ACBD5AF443F}">
      <dgm:prSet phldrT="[Text]"/>
      <dgm:spPr>
        <a:solidFill>
          <a:schemeClr val="accent5"/>
        </a:solidFill>
      </dgm:spPr>
      <dgm:t>
        <a:bodyPr/>
        <a:lstStyle/>
        <a:p>
          <a:br>
            <a:rPr lang="en-GB"/>
          </a:br>
          <a:r>
            <a:rPr lang="en-GB"/>
            <a:t>What does DDR look like in practice</a:t>
          </a:r>
        </a:p>
      </dgm:t>
    </dgm:pt>
    <dgm:pt modelId="{6718B72C-DE9E-40CE-B616-9E28D9BD0811}" type="parTrans" cxnId="{F850507A-CFF4-49A5-89C3-397DB5A251D9}">
      <dgm:prSet/>
      <dgm:spPr/>
      <dgm:t>
        <a:bodyPr/>
        <a:lstStyle/>
        <a:p>
          <a:endParaRPr lang="en-GB"/>
        </a:p>
      </dgm:t>
    </dgm:pt>
    <dgm:pt modelId="{1046B887-9D61-4198-A689-CEACE8112743}" type="sibTrans" cxnId="{F850507A-CFF4-49A5-89C3-397DB5A251D9}">
      <dgm:prSet/>
      <dgm:spPr/>
      <dgm:t>
        <a:bodyPr/>
        <a:lstStyle/>
        <a:p>
          <a:endParaRPr lang="en-GB"/>
        </a:p>
      </dgm:t>
    </dgm:pt>
    <dgm:pt modelId="{F53B076D-84E7-4DB8-90F4-A3ED9AF2E5E8}">
      <dgm:prSet phldrT="[Text]"/>
      <dgm:spPr/>
      <dgm:t>
        <a:bodyPr/>
        <a:lstStyle/>
        <a:p>
          <a:r>
            <a:rPr lang="en-GB" dirty="0"/>
            <a:t>Implications for other areas</a:t>
          </a:r>
        </a:p>
      </dgm:t>
    </dgm:pt>
    <dgm:pt modelId="{D0F300D7-16CF-4A16-BD1A-BCD3DE47FAC3}" type="parTrans" cxnId="{B22BA91A-E73E-4ABB-99F5-5405417ADB16}">
      <dgm:prSet/>
      <dgm:spPr/>
      <dgm:t>
        <a:bodyPr/>
        <a:lstStyle/>
        <a:p>
          <a:endParaRPr lang="en-GB"/>
        </a:p>
      </dgm:t>
    </dgm:pt>
    <dgm:pt modelId="{30D9FF54-CC6B-4826-B667-A4744B5FA35A}" type="sibTrans" cxnId="{B22BA91A-E73E-4ABB-99F5-5405417ADB16}">
      <dgm:prSet/>
      <dgm:spPr/>
      <dgm:t>
        <a:bodyPr/>
        <a:lstStyle/>
        <a:p>
          <a:endParaRPr lang="en-GB"/>
        </a:p>
      </dgm:t>
    </dgm:pt>
    <dgm:pt modelId="{1715A715-7197-4F37-9A28-0419861DB509}">
      <dgm:prSet phldrT="[Text]"/>
      <dgm:spPr>
        <a:solidFill>
          <a:srgbClr val="D9AB16"/>
        </a:solidFill>
      </dgm:spPr>
      <dgm:t>
        <a:bodyPr/>
        <a:lstStyle/>
        <a:p>
          <a:r>
            <a:rPr lang="en-GB" dirty="0"/>
            <a:t>New skills and next steps</a:t>
          </a:r>
        </a:p>
      </dgm:t>
    </dgm:pt>
    <dgm:pt modelId="{E0C474E2-A415-437C-ADA5-1C6C46F74F35}" type="parTrans" cxnId="{F32833ED-59C3-4F86-8C58-26BBC403FCB8}">
      <dgm:prSet/>
      <dgm:spPr/>
      <dgm:t>
        <a:bodyPr/>
        <a:lstStyle/>
        <a:p>
          <a:endParaRPr lang="en-GB"/>
        </a:p>
      </dgm:t>
    </dgm:pt>
    <dgm:pt modelId="{4DB06102-E234-4787-BADC-8F85983CB905}" type="sibTrans" cxnId="{F32833ED-59C3-4F86-8C58-26BBC403FCB8}">
      <dgm:prSet/>
      <dgm:spPr/>
      <dgm:t>
        <a:bodyPr/>
        <a:lstStyle/>
        <a:p>
          <a:endParaRPr lang="en-GB"/>
        </a:p>
      </dgm:t>
    </dgm:pt>
    <dgm:pt modelId="{C3643AAD-D953-4657-BFB5-CEE325B5D9FB}" type="pres">
      <dgm:prSet presAssocID="{0D5F8CE8-FEED-4046-914C-CFE3D7B7F1D7}" presName="Name0" presStyleCnt="0">
        <dgm:presLayoutVars>
          <dgm:chMax val="1"/>
          <dgm:chPref val="1"/>
          <dgm:dir/>
          <dgm:animOne val="branch"/>
          <dgm:animLvl val="lvl"/>
        </dgm:presLayoutVars>
      </dgm:prSet>
      <dgm:spPr/>
    </dgm:pt>
    <dgm:pt modelId="{8BAC74F6-FC17-4118-BF68-5B5352F7DB6E}" type="pres">
      <dgm:prSet presAssocID="{8A39205B-38B0-40C7-9978-5A83304B2EFA}" presName="Parent" presStyleLbl="node0" presStyleIdx="0" presStyleCnt="1">
        <dgm:presLayoutVars>
          <dgm:chMax val="6"/>
          <dgm:chPref val="6"/>
        </dgm:presLayoutVars>
      </dgm:prSet>
      <dgm:spPr/>
    </dgm:pt>
    <dgm:pt modelId="{FA4A5D78-C4D7-4FEB-A4A6-BDE8E9129ABD}" type="pres">
      <dgm:prSet presAssocID="{FC735392-859E-4E6A-AD6F-A31189E3EE20}" presName="Accent1" presStyleCnt="0"/>
      <dgm:spPr/>
    </dgm:pt>
    <dgm:pt modelId="{1F34C3FF-1862-4B90-A5FF-9E46A87A33E1}" type="pres">
      <dgm:prSet presAssocID="{FC735392-859E-4E6A-AD6F-A31189E3EE20}" presName="Accent" presStyleLbl="bgShp" presStyleIdx="0" presStyleCnt="6"/>
      <dgm:spPr/>
    </dgm:pt>
    <dgm:pt modelId="{8154F337-9E66-41C9-A64F-CA72E780DEAA}" type="pres">
      <dgm:prSet presAssocID="{FC735392-859E-4E6A-AD6F-A31189E3EE20}" presName="Child1" presStyleLbl="node1" presStyleIdx="0" presStyleCnt="6">
        <dgm:presLayoutVars>
          <dgm:chMax val="0"/>
          <dgm:chPref val="0"/>
          <dgm:bulletEnabled val="1"/>
        </dgm:presLayoutVars>
      </dgm:prSet>
      <dgm:spPr/>
    </dgm:pt>
    <dgm:pt modelId="{8612ED64-DF29-4232-9CD0-02C731208E22}" type="pres">
      <dgm:prSet presAssocID="{8C39D029-FE1A-40E0-A5C2-9BA6ABBB9D44}" presName="Accent2" presStyleCnt="0"/>
      <dgm:spPr/>
    </dgm:pt>
    <dgm:pt modelId="{226F7AE5-B577-41CC-AF10-5D3CC4E5C03D}" type="pres">
      <dgm:prSet presAssocID="{8C39D029-FE1A-40E0-A5C2-9BA6ABBB9D44}" presName="Accent" presStyleLbl="bgShp" presStyleIdx="1" presStyleCnt="6"/>
      <dgm:spPr/>
    </dgm:pt>
    <dgm:pt modelId="{919C95F2-C039-4376-8FD5-C31BD6009F95}" type="pres">
      <dgm:prSet presAssocID="{8C39D029-FE1A-40E0-A5C2-9BA6ABBB9D44}" presName="Child2" presStyleLbl="node1" presStyleIdx="1" presStyleCnt="6">
        <dgm:presLayoutVars>
          <dgm:chMax val="0"/>
          <dgm:chPref val="0"/>
          <dgm:bulletEnabled val="1"/>
        </dgm:presLayoutVars>
      </dgm:prSet>
      <dgm:spPr/>
    </dgm:pt>
    <dgm:pt modelId="{8D4939F5-5BC4-4557-875E-889A91B10846}" type="pres">
      <dgm:prSet presAssocID="{97EABDF1-659F-4D63-9C48-FEDA03A7413C}" presName="Accent3" presStyleCnt="0"/>
      <dgm:spPr/>
    </dgm:pt>
    <dgm:pt modelId="{BD472839-F71F-4F55-ADDC-9ED950636433}" type="pres">
      <dgm:prSet presAssocID="{97EABDF1-659F-4D63-9C48-FEDA03A7413C}" presName="Accent" presStyleLbl="bgShp" presStyleIdx="2" presStyleCnt="6"/>
      <dgm:spPr/>
    </dgm:pt>
    <dgm:pt modelId="{C3D2100C-7F8D-4C54-ABF4-0EDFBD85621D}" type="pres">
      <dgm:prSet presAssocID="{97EABDF1-659F-4D63-9C48-FEDA03A7413C}" presName="Child3" presStyleLbl="node1" presStyleIdx="2" presStyleCnt="6">
        <dgm:presLayoutVars>
          <dgm:chMax val="0"/>
          <dgm:chPref val="0"/>
          <dgm:bulletEnabled val="1"/>
        </dgm:presLayoutVars>
      </dgm:prSet>
      <dgm:spPr/>
    </dgm:pt>
    <dgm:pt modelId="{8D60738C-3C5A-423A-96CF-5019B833FD83}" type="pres">
      <dgm:prSet presAssocID="{6B21CE1B-74B5-4EFD-8CFA-4ACBD5AF443F}" presName="Accent4" presStyleCnt="0"/>
      <dgm:spPr/>
    </dgm:pt>
    <dgm:pt modelId="{CF0D5857-92B1-4A33-B634-B4129C2C810F}" type="pres">
      <dgm:prSet presAssocID="{6B21CE1B-74B5-4EFD-8CFA-4ACBD5AF443F}" presName="Accent" presStyleLbl="bgShp" presStyleIdx="3" presStyleCnt="6"/>
      <dgm:spPr/>
    </dgm:pt>
    <dgm:pt modelId="{17B1045F-56C2-4D24-B034-63B718BA0DB7}" type="pres">
      <dgm:prSet presAssocID="{6B21CE1B-74B5-4EFD-8CFA-4ACBD5AF443F}" presName="Child4" presStyleLbl="node1" presStyleIdx="3" presStyleCnt="6">
        <dgm:presLayoutVars>
          <dgm:chMax val="0"/>
          <dgm:chPref val="0"/>
          <dgm:bulletEnabled val="1"/>
        </dgm:presLayoutVars>
      </dgm:prSet>
      <dgm:spPr/>
    </dgm:pt>
    <dgm:pt modelId="{F6233369-E0C5-4B8C-A7A2-F28A9BA0C7A8}" type="pres">
      <dgm:prSet presAssocID="{F53B076D-84E7-4DB8-90F4-A3ED9AF2E5E8}" presName="Accent5" presStyleCnt="0"/>
      <dgm:spPr/>
    </dgm:pt>
    <dgm:pt modelId="{0E716511-090B-4950-A49E-0334545F5378}" type="pres">
      <dgm:prSet presAssocID="{F53B076D-84E7-4DB8-90F4-A3ED9AF2E5E8}" presName="Accent" presStyleLbl="bgShp" presStyleIdx="4" presStyleCnt="6"/>
      <dgm:spPr/>
    </dgm:pt>
    <dgm:pt modelId="{C741DE29-5BAD-4128-AE8A-B0C91116B4D5}" type="pres">
      <dgm:prSet presAssocID="{F53B076D-84E7-4DB8-90F4-A3ED9AF2E5E8}" presName="Child5" presStyleLbl="node1" presStyleIdx="4" presStyleCnt="6">
        <dgm:presLayoutVars>
          <dgm:chMax val="0"/>
          <dgm:chPref val="0"/>
          <dgm:bulletEnabled val="1"/>
        </dgm:presLayoutVars>
      </dgm:prSet>
      <dgm:spPr/>
    </dgm:pt>
    <dgm:pt modelId="{2C8A777D-0F49-4677-89C9-806CF54DDF13}" type="pres">
      <dgm:prSet presAssocID="{1715A715-7197-4F37-9A28-0419861DB509}" presName="Accent6" presStyleCnt="0"/>
      <dgm:spPr/>
    </dgm:pt>
    <dgm:pt modelId="{1F5C7674-DCB8-44E5-B822-D338B18087DA}" type="pres">
      <dgm:prSet presAssocID="{1715A715-7197-4F37-9A28-0419861DB509}" presName="Accent" presStyleLbl="bgShp" presStyleIdx="5" presStyleCnt="6"/>
      <dgm:spPr/>
    </dgm:pt>
    <dgm:pt modelId="{DCAC3B6D-A86B-4FA7-9AFF-FC796899C312}" type="pres">
      <dgm:prSet presAssocID="{1715A715-7197-4F37-9A28-0419861DB509}" presName="Child6" presStyleLbl="node1" presStyleIdx="5" presStyleCnt="6">
        <dgm:presLayoutVars>
          <dgm:chMax val="0"/>
          <dgm:chPref val="0"/>
          <dgm:bulletEnabled val="1"/>
        </dgm:presLayoutVars>
      </dgm:prSet>
      <dgm:spPr/>
    </dgm:pt>
  </dgm:ptLst>
  <dgm:cxnLst>
    <dgm:cxn modelId="{B22BA91A-E73E-4ABB-99F5-5405417ADB16}" srcId="{8A39205B-38B0-40C7-9978-5A83304B2EFA}" destId="{F53B076D-84E7-4DB8-90F4-A3ED9AF2E5E8}" srcOrd="4" destOrd="0" parTransId="{D0F300D7-16CF-4A16-BD1A-BCD3DE47FAC3}" sibTransId="{30D9FF54-CC6B-4826-B667-A4744B5FA35A}"/>
    <dgm:cxn modelId="{B6520E20-B1EA-4C4C-82AB-2251E67FBCB1}" srcId="{8A39205B-38B0-40C7-9978-5A83304B2EFA}" destId="{97EABDF1-659F-4D63-9C48-FEDA03A7413C}" srcOrd="2" destOrd="0" parTransId="{87C6924C-F436-4546-88B7-A8A4440EBC67}" sibTransId="{56E14692-E0F0-43BA-B7DD-71699DF270D4}"/>
    <dgm:cxn modelId="{0AB83259-82CA-44D1-9BFD-00A80C4DD13F}" type="presOf" srcId="{0D5F8CE8-FEED-4046-914C-CFE3D7B7F1D7}" destId="{C3643AAD-D953-4657-BFB5-CEE325B5D9FB}" srcOrd="0" destOrd="0" presId="urn:microsoft.com/office/officeart/2011/layout/HexagonRadial"/>
    <dgm:cxn modelId="{F850507A-CFF4-49A5-89C3-397DB5A251D9}" srcId="{8A39205B-38B0-40C7-9978-5A83304B2EFA}" destId="{6B21CE1B-74B5-4EFD-8CFA-4ACBD5AF443F}" srcOrd="3" destOrd="0" parTransId="{6718B72C-DE9E-40CE-B616-9E28D9BD0811}" sibTransId="{1046B887-9D61-4198-A689-CEACE8112743}"/>
    <dgm:cxn modelId="{2DF81380-F638-4D99-B9EE-64BB0E0013FC}" type="presOf" srcId="{8C39D029-FE1A-40E0-A5C2-9BA6ABBB9D44}" destId="{919C95F2-C039-4376-8FD5-C31BD6009F95}" srcOrd="0" destOrd="0" presId="urn:microsoft.com/office/officeart/2011/layout/HexagonRadial"/>
    <dgm:cxn modelId="{11EE8D94-7C4E-4F88-8050-7496807B7E3A}" srcId="{8A39205B-38B0-40C7-9978-5A83304B2EFA}" destId="{FC735392-859E-4E6A-AD6F-A31189E3EE20}" srcOrd="0" destOrd="0" parTransId="{38AA5DE1-D70E-4699-9B70-EF262EAA3E77}" sibTransId="{34F26CED-A9E0-47EC-A7C4-5D0766ACA4EF}"/>
    <dgm:cxn modelId="{D5ABEFA2-4FF3-4567-A0A0-E7C01228D5A3}" type="presOf" srcId="{1715A715-7197-4F37-9A28-0419861DB509}" destId="{DCAC3B6D-A86B-4FA7-9AFF-FC796899C312}" srcOrd="0" destOrd="0" presId="urn:microsoft.com/office/officeart/2011/layout/HexagonRadial"/>
    <dgm:cxn modelId="{719874A4-A9F8-4EDA-AEC3-208BDEF57228}" type="presOf" srcId="{F53B076D-84E7-4DB8-90F4-A3ED9AF2E5E8}" destId="{C741DE29-5BAD-4128-AE8A-B0C91116B4D5}" srcOrd="0" destOrd="0" presId="urn:microsoft.com/office/officeart/2011/layout/HexagonRadial"/>
    <dgm:cxn modelId="{E6A96DB1-3F85-47A1-9B4D-39767EABA084}" type="presOf" srcId="{6B21CE1B-74B5-4EFD-8CFA-4ACBD5AF443F}" destId="{17B1045F-56C2-4D24-B034-63B718BA0DB7}" srcOrd="0" destOrd="0" presId="urn:microsoft.com/office/officeart/2011/layout/HexagonRadial"/>
    <dgm:cxn modelId="{3E6B2ACE-643D-4DEC-98FC-162F64174790}" type="presOf" srcId="{8A39205B-38B0-40C7-9978-5A83304B2EFA}" destId="{8BAC74F6-FC17-4118-BF68-5B5352F7DB6E}" srcOrd="0" destOrd="0" presId="urn:microsoft.com/office/officeart/2011/layout/HexagonRadial"/>
    <dgm:cxn modelId="{EAA7DCD8-2CCD-428C-8F38-4DCD207CCA9A}" srcId="{0D5F8CE8-FEED-4046-914C-CFE3D7B7F1D7}" destId="{8A39205B-38B0-40C7-9978-5A83304B2EFA}" srcOrd="0" destOrd="0" parTransId="{DB7D1D1A-034F-4DEF-A101-8AD4622C39B0}" sibTransId="{AEBB6EBE-39F3-4B75-B787-0996F7D9C5AB}"/>
    <dgm:cxn modelId="{95144AE2-9AEA-41EC-9B6C-E795CD015DCA}" srcId="{8A39205B-38B0-40C7-9978-5A83304B2EFA}" destId="{8C39D029-FE1A-40E0-A5C2-9BA6ABBB9D44}" srcOrd="1" destOrd="0" parTransId="{4CDC4935-047D-4F48-943A-7B134CBDBD68}" sibTransId="{D0D11DEE-92BB-4402-A9B1-658164DCAF3E}"/>
    <dgm:cxn modelId="{4A659FE3-FFA0-4FD5-AA02-72A2F8E1595F}" type="presOf" srcId="{FC735392-859E-4E6A-AD6F-A31189E3EE20}" destId="{8154F337-9E66-41C9-A64F-CA72E780DEAA}" srcOrd="0" destOrd="0" presId="urn:microsoft.com/office/officeart/2011/layout/HexagonRadial"/>
    <dgm:cxn modelId="{F32833ED-59C3-4F86-8C58-26BBC403FCB8}" srcId="{8A39205B-38B0-40C7-9978-5A83304B2EFA}" destId="{1715A715-7197-4F37-9A28-0419861DB509}" srcOrd="5" destOrd="0" parTransId="{E0C474E2-A415-437C-ADA5-1C6C46F74F35}" sibTransId="{4DB06102-E234-4787-BADC-8F85983CB905}"/>
    <dgm:cxn modelId="{C6D7A4FE-A76E-49BE-A9E1-84EDE548F598}" type="presOf" srcId="{97EABDF1-659F-4D63-9C48-FEDA03A7413C}" destId="{C3D2100C-7F8D-4C54-ABF4-0EDFBD85621D}" srcOrd="0" destOrd="0" presId="urn:microsoft.com/office/officeart/2011/layout/HexagonRadial"/>
    <dgm:cxn modelId="{FB98FF84-CFA8-477E-B6F3-7603692F6465}" type="presParOf" srcId="{C3643AAD-D953-4657-BFB5-CEE325B5D9FB}" destId="{8BAC74F6-FC17-4118-BF68-5B5352F7DB6E}" srcOrd="0" destOrd="0" presId="urn:microsoft.com/office/officeart/2011/layout/HexagonRadial"/>
    <dgm:cxn modelId="{72EE3D16-6DFF-4A48-BDFC-7B2D860E788F}" type="presParOf" srcId="{C3643AAD-D953-4657-BFB5-CEE325B5D9FB}" destId="{FA4A5D78-C4D7-4FEB-A4A6-BDE8E9129ABD}" srcOrd="1" destOrd="0" presId="urn:microsoft.com/office/officeart/2011/layout/HexagonRadial"/>
    <dgm:cxn modelId="{169D1223-630B-44E0-86F1-160B1B027709}" type="presParOf" srcId="{FA4A5D78-C4D7-4FEB-A4A6-BDE8E9129ABD}" destId="{1F34C3FF-1862-4B90-A5FF-9E46A87A33E1}" srcOrd="0" destOrd="0" presId="urn:microsoft.com/office/officeart/2011/layout/HexagonRadial"/>
    <dgm:cxn modelId="{EBC2474C-2CE8-4390-8ACD-FA900D6A23EF}" type="presParOf" srcId="{C3643AAD-D953-4657-BFB5-CEE325B5D9FB}" destId="{8154F337-9E66-41C9-A64F-CA72E780DEAA}" srcOrd="2" destOrd="0" presId="urn:microsoft.com/office/officeart/2011/layout/HexagonRadial"/>
    <dgm:cxn modelId="{63A02234-D129-4782-9D40-CDCD65D63A07}" type="presParOf" srcId="{C3643AAD-D953-4657-BFB5-CEE325B5D9FB}" destId="{8612ED64-DF29-4232-9CD0-02C731208E22}" srcOrd="3" destOrd="0" presId="urn:microsoft.com/office/officeart/2011/layout/HexagonRadial"/>
    <dgm:cxn modelId="{09A44F90-5165-4D97-99D6-73D1B6D150E0}" type="presParOf" srcId="{8612ED64-DF29-4232-9CD0-02C731208E22}" destId="{226F7AE5-B577-41CC-AF10-5D3CC4E5C03D}" srcOrd="0" destOrd="0" presId="urn:microsoft.com/office/officeart/2011/layout/HexagonRadial"/>
    <dgm:cxn modelId="{CF4DE44D-D364-4EBE-AD48-01AA151E1166}" type="presParOf" srcId="{C3643AAD-D953-4657-BFB5-CEE325B5D9FB}" destId="{919C95F2-C039-4376-8FD5-C31BD6009F95}" srcOrd="4" destOrd="0" presId="urn:microsoft.com/office/officeart/2011/layout/HexagonRadial"/>
    <dgm:cxn modelId="{D5D76837-5EAB-4139-BB32-A1D2744B1F34}" type="presParOf" srcId="{C3643AAD-D953-4657-BFB5-CEE325B5D9FB}" destId="{8D4939F5-5BC4-4557-875E-889A91B10846}" srcOrd="5" destOrd="0" presId="urn:microsoft.com/office/officeart/2011/layout/HexagonRadial"/>
    <dgm:cxn modelId="{47649B2A-EC19-4B68-AF3F-419A6FD36B6C}" type="presParOf" srcId="{8D4939F5-5BC4-4557-875E-889A91B10846}" destId="{BD472839-F71F-4F55-ADDC-9ED950636433}" srcOrd="0" destOrd="0" presId="urn:microsoft.com/office/officeart/2011/layout/HexagonRadial"/>
    <dgm:cxn modelId="{5DE502F8-628E-4BB9-A269-CCFB7A3A7647}" type="presParOf" srcId="{C3643AAD-D953-4657-BFB5-CEE325B5D9FB}" destId="{C3D2100C-7F8D-4C54-ABF4-0EDFBD85621D}" srcOrd="6" destOrd="0" presId="urn:microsoft.com/office/officeart/2011/layout/HexagonRadial"/>
    <dgm:cxn modelId="{A6DCE374-7808-4EA3-925C-FFBBEAD3ABA4}" type="presParOf" srcId="{C3643AAD-D953-4657-BFB5-CEE325B5D9FB}" destId="{8D60738C-3C5A-423A-96CF-5019B833FD83}" srcOrd="7" destOrd="0" presId="urn:microsoft.com/office/officeart/2011/layout/HexagonRadial"/>
    <dgm:cxn modelId="{73FBDCA4-41F1-4879-BBA6-6754D215741A}" type="presParOf" srcId="{8D60738C-3C5A-423A-96CF-5019B833FD83}" destId="{CF0D5857-92B1-4A33-B634-B4129C2C810F}" srcOrd="0" destOrd="0" presId="urn:microsoft.com/office/officeart/2011/layout/HexagonRadial"/>
    <dgm:cxn modelId="{134AD079-907F-4DC7-BB6C-2DC901F50321}" type="presParOf" srcId="{C3643AAD-D953-4657-BFB5-CEE325B5D9FB}" destId="{17B1045F-56C2-4D24-B034-63B718BA0DB7}" srcOrd="8" destOrd="0" presId="urn:microsoft.com/office/officeart/2011/layout/HexagonRadial"/>
    <dgm:cxn modelId="{29BE6CE3-CDD7-40C3-9C20-A2CD7F382CC8}" type="presParOf" srcId="{C3643AAD-D953-4657-BFB5-CEE325B5D9FB}" destId="{F6233369-E0C5-4B8C-A7A2-F28A9BA0C7A8}" srcOrd="9" destOrd="0" presId="urn:microsoft.com/office/officeart/2011/layout/HexagonRadial"/>
    <dgm:cxn modelId="{329FAF6E-E3DB-4D77-87F5-4B4E012E9665}" type="presParOf" srcId="{F6233369-E0C5-4B8C-A7A2-F28A9BA0C7A8}" destId="{0E716511-090B-4950-A49E-0334545F5378}" srcOrd="0" destOrd="0" presId="urn:microsoft.com/office/officeart/2011/layout/HexagonRadial"/>
    <dgm:cxn modelId="{DF094331-9194-4832-9DEA-C0C494D6346E}" type="presParOf" srcId="{C3643AAD-D953-4657-BFB5-CEE325B5D9FB}" destId="{C741DE29-5BAD-4128-AE8A-B0C91116B4D5}" srcOrd="10" destOrd="0" presId="urn:microsoft.com/office/officeart/2011/layout/HexagonRadial"/>
    <dgm:cxn modelId="{BFFF30CE-6A39-4AFB-AE00-55D9991C02CC}" type="presParOf" srcId="{C3643AAD-D953-4657-BFB5-CEE325B5D9FB}" destId="{2C8A777D-0F49-4677-89C9-806CF54DDF13}" srcOrd="11" destOrd="0" presId="urn:microsoft.com/office/officeart/2011/layout/HexagonRadial"/>
    <dgm:cxn modelId="{BA837A4E-F969-41CE-958E-822E9B086046}" type="presParOf" srcId="{2C8A777D-0F49-4677-89C9-806CF54DDF13}" destId="{1F5C7674-DCB8-44E5-B822-D338B18087DA}" srcOrd="0" destOrd="0" presId="urn:microsoft.com/office/officeart/2011/layout/HexagonRadial"/>
    <dgm:cxn modelId="{C2B72643-FEB9-4303-AC2A-DACEBC30D2FB}" type="presParOf" srcId="{C3643AAD-D953-4657-BFB5-CEE325B5D9FB}" destId="{DCAC3B6D-A86B-4FA7-9AFF-FC796899C312}"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5C8EEA-4740-4233-9758-2992F7C990A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12C6584C-4784-404C-A883-81D66ABB3EFD}">
      <dgm:prSet phldrT="[Text]"/>
      <dgm:spPr/>
      <dgm:t>
        <a:bodyPr/>
        <a:lstStyle/>
        <a:p>
          <a:r>
            <a:rPr lang="en-GB" dirty="0"/>
            <a:t>Sponsors</a:t>
          </a:r>
        </a:p>
      </dgm:t>
    </dgm:pt>
    <dgm:pt modelId="{43333C36-02CF-4C4C-8A79-D03C0FA8FFB8}" type="parTrans" cxnId="{317123DF-9829-4E7E-8284-D8189442BC9C}">
      <dgm:prSet/>
      <dgm:spPr/>
      <dgm:t>
        <a:bodyPr/>
        <a:lstStyle/>
        <a:p>
          <a:endParaRPr lang="en-GB"/>
        </a:p>
      </dgm:t>
    </dgm:pt>
    <dgm:pt modelId="{41695833-5EAF-4C22-A4ED-28314CBB9B3C}" type="sibTrans" cxnId="{317123DF-9829-4E7E-8284-D8189442BC9C}">
      <dgm:prSet/>
      <dgm:spPr/>
      <dgm:t>
        <a:bodyPr/>
        <a:lstStyle/>
        <a:p>
          <a:endParaRPr lang="en-GB"/>
        </a:p>
      </dgm:t>
    </dgm:pt>
    <dgm:pt modelId="{889BC32C-15C6-4DBC-920E-15910314FA01}">
      <dgm:prSet phldrT="[Text]"/>
      <dgm:spPr/>
      <dgm:t>
        <a:bodyPr/>
        <a:lstStyle/>
        <a:p>
          <a:r>
            <a:rPr lang="en-GB" dirty="0"/>
            <a:t>Reduction in funding level volatility from moving asset yields</a:t>
          </a:r>
        </a:p>
      </dgm:t>
    </dgm:pt>
    <dgm:pt modelId="{1DFCD1FF-E557-4A72-A122-597EA846914C}" type="parTrans" cxnId="{BDD10BFF-36A9-4152-90C2-EA3F491C4168}">
      <dgm:prSet/>
      <dgm:spPr/>
      <dgm:t>
        <a:bodyPr/>
        <a:lstStyle/>
        <a:p>
          <a:endParaRPr lang="en-GB"/>
        </a:p>
      </dgm:t>
    </dgm:pt>
    <dgm:pt modelId="{9DCEB646-C255-4181-B7F4-D1B99616F369}" type="sibTrans" cxnId="{BDD10BFF-36A9-4152-90C2-EA3F491C4168}">
      <dgm:prSet/>
      <dgm:spPr/>
      <dgm:t>
        <a:bodyPr/>
        <a:lstStyle/>
        <a:p>
          <a:endParaRPr lang="en-GB"/>
        </a:p>
      </dgm:t>
    </dgm:pt>
    <dgm:pt modelId="{F2E4497A-10F4-47C2-9E88-6B12EDB7D21E}">
      <dgm:prSet phldrT="[Text]"/>
      <dgm:spPr/>
      <dgm:t>
        <a:bodyPr/>
        <a:lstStyle/>
        <a:p>
          <a:r>
            <a:rPr lang="en-GB" dirty="0"/>
            <a:t>Trustees</a:t>
          </a:r>
        </a:p>
      </dgm:t>
    </dgm:pt>
    <dgm:pt modelId="{5426D48B-415E-42DA-B353-B2C88B57A0E5}" type="parTrans" cxnId="{66557E5A-0A8A-4FE0-A392-459CD71429F4}">
      <dgm:prSet/>
      <dgm:spPr/>
      <dgm:t>
        <a:bodyPr/>
        <a:lstStyle/>
        <a:p>
          <a:endParaRPr lang="en-GB"/>
        </a:p>
      </dgm:t>
    </dgm:pt>
    <dgm:pt modelId="{02846BFD-EB74-4F5A-9A8A-AA742A4FF9A9}" type="sibTrans" cxnId="{66557E5A-0A8A-4FE0-A392-459CD71429F4}">
      <dgm:prSet/>
      <dgm:spPr/>
      <dgm:t>
        <a:bodyPr/>
        <a:lstStyle/>
        <a:p>
          <a:endParaRPr lang="en-GB"/>
        </a:p>
      </dgm:t>
    </dgm:pt>
    <dgm:pt modelId="{DD8FD2AD-123C-4AEA-9B55-7D3E27F86AA5}">
      <dgm:prSet phldrT="[Text]"/>
      <dgm:spPr/>
      <dgm:t>
        <a:bodyPr/>
        <a:lstStyle/>
        <a:p>
          <a:r>
            <a:rPr lang="en-GB" dirty="0"/>
            <a:t>A cleaner signal around a future cashflow shortfall</a:t>
          </a:r>
        </a:p>
      </dgm:t>
    </dgm:pt>
    <dgm:pt modelId="{0A259700-949C-4CE5-AD4E-C8AB0DFA6DCE}" type="parTrans" cxnId="{29582443-B620-4644-9A6D-BB0B1CE25609}">
      <dgm:prSet/>
      <dgm:spPr/>
      <dgm:t>
        <a:bodyPr/>
        <a:lstStyle/>
        <a:p>
          <a:endParaRPr lang="en-GB"/>
        </a:p>
      </dgm:t>
    </dgm:pt>
    <dgm:pt modelId="{BEB7E1F8-A10D-4919-9421-0953A386EA66}" type="sibTrans" cxnId="{29582443-B620-4644-9A6D-BB0B1CE25609}">
      <dgm:prSet/>
      <dgm:spPr/>
      <dgm:t>
        <a:bodyPr/>
        <a:lstStyle/>
        <a:p>
          <a:endParaRPr lang="en-GB"/>
        </a:p>
      </dgm:t>
    </dgm:pt>
    <dgm:pt modelId="{A76F824B-CEEE-4E70-8886-1217F5FFF95E}">
      <dgm:prSet phldrT="[Text]"/>
      <dgm:spPr/>
      <dgm:t>
        <a:bodyPr/>
        <a:lstStyle/>
        <a:p>
          <a:r>
            <a:rPr lang="en-GB" dirty="0"/>
            <a:t>More explicit alignment between the investment approach and funding methodology</a:t>
          </a:r>
        </a:p>
      </dgm:t>
    </dgm:pt>
    <dgm:pt modelId="{BE25285B-1193-40BE-9B9D-BB96F7CE6005}" type="parTrans" cxnId="{9217E6AA-9C97-4207-AB08-351C852A0B42}">
      <dgm:prSet/>
      <dgm:spPr/>
      <dgm:t>
        <a:bodyPr/>
        <a:lstStyle/>
        <a:p>
          <a:endParaRPr lang="en-GB"/>
        </a:p>
      </dgm:t>
    </dgm:pt>
    <dgm:pt modelId="{D98F226F-D3AA-4D93-B928-5BE12CE60C7F}" type="sibTrans" cxnId="{9217E6AA-9C97-4207-AB08-351C852A0B42}">
      <dgm:prSet/>
      <dgm:spPr/>
      <dgm:t>
        <a:bodyPr/>
        <a:lstStyle/>
        <a:p>
          <a:endParaRPr lang="en-GB"/>
        </a:p>
      </dgm:t>
    </dgm:pt>
    <dgm:pt modelId="{86750FCC-472F-4B83-BB91-67C1991BA94C}">
      <dgm:prSet phldrT="[Text]"/>
      <dgm:spPr/>
      <dgm:t>
        <a:bodyPr/>
        <a:lstStyle/>
        <a:p>
          <a:r>
            <a:rPr lang="en-GB" dirty="0"/>
            <a:t>Members</a:t>
          </a:r>
        </a:p>
      </dgm:t>
    </dgm:pt>
    <dgm:pt modelId="{6300E1C6-CBB6-47B5-96C8-37AED6D0E042}" type="parTrans" cxnId="{76D88020-7A30-443B-8464-718AA8175BCF}">
      <dgm:prSet/>
      <dgm:spPr/>
      <dgm:t>
        <a:bodyPr/>
        <a:lstStyle/>
        <a:p>
          <a:endParaRPr lang="en-GB"/>
        </a:p>
      </dgm:t>
    </dgm:pt>
    <dgm:pt modelId="{C7C6A1FC-0062-44F1-9530-E9D312EAF766}" type="sibTrans" cxnId="{76D88020-7A30-443B-8464-718AA8175BCF}">
      <dgm:prSet/>
      <dgm:spPr/>
      <dgm:t>
        <a:bodyPr/>
        <a:lstStyle/>
        <a:p>
          <a:endParaRPr lang="en-GB"/>
        </a:p>
      </dgm:t>
    </dgm:pt>
    <dgm:pt modelId="{6910DD0B-8CDA-48D5-B6D6-94FCB92D2760}">
      <dgm:prSet phldrT="[Text]"/>
      <dgm:spPr/>
      <dgm:t>
        <a:bodyPr/>
        <a:lstStyle/>
        <a:p>
          <a:r>
            <a:rPr lang="en-GB" dirty="0"/>
            <a:t>If assets are invested to generate high quality cashflows matching benefit payments, there is good member security…</a:t>
          </a:r>
        </a:p>
      </dgm:t>
    </dgm:pt>
    <dgm:pt modelId="{7E6B416D-F5B8-405B-8F57-5F4CA1F14C93}" type="parTrans" cxnId="{79C4F794-14ED-4A4E-9AAE-86CDFE4A2CC2}">
      <dgm:prSet/>
      <dgm:spPr/>
      <dgm:t>
        <a:bodyPr/>
        <a:lstStyle/>
        <a:p>
          <a:endParaRPr lang="en-GB"/>
        </a:p>
      </dgm:t>
    </dgm:pt>
    <dgm:pt modelId="{8D4A8A33-822D-4291-AD90-4C6A494221D5}" type="sibTrans" cxnId="{79C4F794-14ED-4A4E-9AAE-86CDFE4A2CC2}">
      <dgm:prSet/>
      <dgm:spPr/>
      <dgm:t>
        <a:bodyPr/>
        <a:lstStyle/>
        <a:p>
          <a:endParaRPr lang="en-GB"/>
        </a:p>
      </dgm:t>
    </dgm:pt>
    <dgm:pt modelId="{6D50A32A-9679-408A-8810-A1D5844AB7BF}">
      <dgm:prSet phldrT="[Text]"/>
      <dgm:spPr/>
      <dgm:t>
        <a:bodyPr/>
        <a:lstStyle/>
        <a:p>
          <a:r>
            <a:rPr lang="en-GB" dirty="0"/>
            <a:t>…but ongoing support from sponsor covenant is a necessary underpin</a:t>
          </a:r>
        </a:p>
      </dgm:t>
    </dgm:pt>
    <dgm:pt modelId="{A64B4C17-3E93-4518-8C75-70A18150955B}" type="parTrans" cxnId="{ADE101B6-B14F-43E8-A620-17ABC5BC7BA0}">
      <dgm:prSet/>
      <dgm:spPr/>
      <dgm:t>
        <a:bodyPr/>
        <a:lstStyle/>
        <a:p>
          <a:endParaRPr lang="en-GB"/>
        </a:p>
      </dgm:t>
    </dgm:pt>
    <dgm:pt modelId="{EE2A7010-37CB-450F-ABAB-B87E5396BC26}" type="sibTrans" cxnId="{ADE101B6-B14F-43E8-A620-17ABC5BC7BA0}">
      <dgm:prSet/>
      <dgm:spPr/>
      <dgm:t>
        <a:bodyPr/>
        <a:lstStyle/>
        <a:p>
          <a:endParaRPr lang="en-GB"/>
        </a:p>
      </dgm:t>
    </dgm:pt>
    <dgm:pt modelId="{4E13DB51-A080-4BB1-8436-BBBE6876DB74}">
      <dgm:prSet phldrT="[Text]"/>
      <dgm:spPr/>
      <dgm:t>
        <a:bodyPr/>
        <a:lstStyle/>
        <a:p>
          <a:r>
            <a:rPr lang="en-GB" dirty="0"/>
            <a:t>An alternative way of funding a pension scheme alongside insurance risk transfer</a:t>
          </a:r>
        </a:p>
      </dgm:t>
    </dgm:pt>
    <dgm:pt modelId="{FDA72B44-26B6-498D-A048-722141504D16}" type="parTrans" cxnId="{992E1ED7-AEC5-42E9-B1F5-76048E1BE58C}">
      <dgm:prSet/>
      <dgm:spPr/>
      <dgm:t>
        <a:bodyPr/>
        <a:lstStyle/>
        <a:p>
          <a:endParaRPr lang="en-GB"/>
        </a:p>
      </dgm:t>
    </dgm:pt>
    <dgm:pt modelId="{005B6EB3-5F46-473B-B482-67C0B389C26A}" type="sibTrans" cxnId="{992E1ED7-AEC5-42E9-B1F5-76048E1BE58C}">
      <dgm:prSet/>
      <dgm:spPr/>
      <dgm:t>
        <a:bodyPr/>
        <a:lstStyle/>
        <a:p>
          <a:endParaRPr lang="en-GB"/>
        </a:p>
      </dgm:t>
    </dgm:pt>
    <dgm:pt modelId="{18BE3111-2D29-4B29-9668-D4C11A70DD72}">
      <dgm:prSet phldrT="[Text]"/>
      <dgm:spPr/>
      <dgm:t>
        <a:bodyPr/>
        <a:lstStyle/>
        <a:p>
          <a:endParaRPr lang="en-GB" dirty="0"/>
        </a:p>
      </dgm:t>
    </dgm:pt>
    <dgm:pt modelId="{BF1428A8-4888-44D6-8265-4147D0672A51}" type="parTrans" cxnId="{FAE43184-1307-4568-AA3E-A4F72C3C5990}">
      <dgm:prSet/>
      <dgm:spPr/>
      <dgm:t>
        <a:bodyPr/>
        <a:lstStyle/>
        <a:p>
          <a:endParaRPr lang="en-GB"/>
        </a:p>
      </dgm:t>
    </dgm:pt>
    <dgm:pt modelId="{F575E937-0DE6-4600-B1DA-2FF04ACDCA27}" type="sibTrans" cxnId="{FAE43184-1307-4568-AA3E-A4F72C3C5990}">
      <dgm:prSet/>
      <dgm:spPr/>
      <dgm:t>
        <a:bodyPr/>
        <a:lstStyle/>
        <a:p>
          <a:endParaRPr lang="en-GB"/>
        </a:p>
      </dgm:t>
    </dgm:pt>
    <dgm:pt modelId="{55CB37EC-C148-4EFC-8B6A-7B4BD836C779}">
      <dgm:prSet phldrT="[Text]"/>
      <dgm:spPr/>
      <dgm:t>
        <a:bodyPr/>
        <a:lstStyle/>
        <a:p>
          <a:endParaRPr lang="en-GB" dirty="0"/>
        </a:p>
      </dgm:t>
    </dgm:pt>
    <dgm:pt modelId="{9D7DABAC-E579-4555-94EC-F8AA0FE13A14}" type="parTrans" cxnId="{8C299EA9-D3BF-4E49-A967-D5DCF5BF9AB9}">
      <dgm:prSet/>
      <dgm:spPr/>
      <dgm:t>
        <a:bodyPr/>
        <a:lstStyle/>
        <a:p>
          <a:endParaRPr lang="en-GB"/>
        </a:p>
      </dgm:t>
    </dgm:pt>
    <dgm:pt modelId="{EEDF0782-C478-4FFB-B39A-8D247D9BEA87}" type="sibTrans" cxnId="{8C299EA9-D3BF-4E49-A967-D5DCF5BF9AB9}">
      <dgm:prSet/>
      <dgm:spPr/>
      <dgm:t>
        <a:bodyPr/>
        <a:lstStyle/>
        <a:p>
          <a:endParaRPr lang="en-GB"/>
        </a:p>
      </dgm:t>
    </dgm:pt>
    <dgm:pt modelId="{184F2D09-4297-4D9E-A317-39BF37DE2540}">
      <dgm:prSet phldrT="[Text]"/>
      <dgm:spPr/>
      <dgm:t>
        <a:bodyPr/>
        <a:lstStyle/>
        <a:p>
          <a:endParaRPr lang="en-GB" dirty="0"/>
        </a:p>
      </dgm:t>
    </dgm:pt>
    <dgm:pt modelId="{0AFEFE0A-6AA0-44B6-85A9-B165DB11CE58}" type="parTrans" cxnId="{80A99DD3-1CE5-4DC3-B6D4-2C0936F7A4DE}">
      <dgm:prSet/>
      <dgm:spPr/>
      <dgm:t>
        <a:bodyPr/>
        <a:lstStyle/>
        <a:p>
          <a:endParaRPr lang="en-GB"/>
        </a:p>
      </dgm:t>
    </dgm:pt>
    <dgm:pt modelId="{71BCFBDD-B506-45F9-8E82-AE00190A0ECD}" type="sibTrans" cxnId="{80A99DD3-1CE5-4DC3-B6D4-2C0936F7A4DE}">
      <dgm:prSet/>
      <dgm:spPr/>
      <dgm:t>
        <a:bodyPr/>
        <a:lstStyle/>
        <a:p>
          <a:endParaRPr lang="en-GB"/>
        </a:p>
      </dgm:t>
    </dgm:pt>
    <dgm:pt modelId="{DA1757AC-6880-41E2-95E7-D74DE984500B}" type="pres">
      <dgm:prSet presAssocID="{6A5C8EEA-4740-4233-9758-2992F7C990A1}" presName="Name0" presStyleCnt="0">
        <dgm:presLayoutVars>
          <dgm:dir/>
          <dgm:animLvl val="lvl"/>
          <dgm:resizeHandles val="exact"/>
        </dgm:presLayoutVars>
      </dgm:prSet>
      <dgm:spPr/>
    </dgm:pt>
    <dgm:pt modelId="{A0DBF91D-32B4-4A83-9292-B6B82C193F51}" type="pres">
      <dgm:prSet presAssocID="{12C6584C-4784-404C-A883-81D66ABB3EFD}" presName="composite" presStyleCnt="0"/>
      <dgm:spPr/>
    </dgm:pt>
    <dgm:pt modelId="{0CACE18A-AD41-4FA3-9805-F71368530005}" type="pres">
      <dgm:prSet presAssocID="{12C6584C-4784-404C-A883-81D66ABB3EFD}" presName="parTx" presStyleLbl="alignNode1" presStyleIdx="0" presStyleCnt="3">
        <dgm:presLayoutVars>
          <dgm:chMax val="0"/>
          <dgm:chPref val="0"/>
          <dgm:bulletEnabled val="1"/>
        </dgm:presLayoutVars>
      </dgm:prSet>
      <dgm:spPr/>
    </dgm:pt>
    <dgm:pt modelId="{D69D466C-39CC-48F4-BD1D-69C5CB966F3C}" type="pres">
      <dgm:prSet presAssocID="{12C6584C-4784-404C-A883-81D66ABB3EFD}" presName="desTx" presStyleLbl="alignAccFollowNode1" presStyleIdx="0" presStyleCnt="3">
        <dgm:presLayoutVars>
          <dgm:bulletEnabled val="1"/>
        </dgm:presLayoutVars>
      </dgm:prSet>
      <dgm:spPr/>
    </dgm:pt>
    <dgm:pt modelId="{A33FC61A-4453-46C0-BC58-C2B3E79CD8C2}" type="pres">
      <dgm:prSet presAssocID="{41695833-5EAF-4C22-A4ED-28314CBB9B3C}" presName="space" presStyleCnt="0"/>
      <dgm:spPr/>
    </dgm:pt>
    <dgm:pt modelId="{9398329D-9558-4EE2-A3AA-D726A83F205C}" type="pres">
      <dgm:prSet presAssocID="{F2E4497A-10F4-47C2-9E88-6B12EDB7D21E}" presName="composite" presStyleCnt="0"/>
      <dgm:spPr/>
    </dgm:pt>
    <dgm:pt modelId="{19EA46F2-2287-4D80-B47D-14D0A2FB14A1}" type="pres">
      <dgm:prSet presAssocID="{F2E4497A-10F4-47C2-9E88-6B12EDB7D21E}" presName="parTx" presStyleLbl="alignNode1" presStyleIdx="1" presStyleCnt="3">
        <dgm:presLayoutVars>
          <dgm:chMax val="0"/>
          <dgm:chPref val="0"/>
          <dgm:bulletEnabled val="1"/>
        </dgm:presLayoutVars>
      </dgm:prSet>
      <dgm:spPr/>
    </dgm:pt>
    <dgm:pt modelId="{942261A3-B009-4AD2-AAAD-2505766CEA0A}" type="pres">
      <dgm:prSet presAssocID="{F2E4497A-10F4-47C2-9E88-6B12EDB7D21E}" presName="desTx" presStyleLbl="alignAccFollowNode1" presStyleIdx="1" presStyleCnt="3">
        <dgm:presLayoutVars>
          <dgm:bulletEnabled val="1"/>
        </dgm:presLayoutVars>
      </dgm:prSet>
      <dgm:spPr/>
    </dgm:pt>
    <dgm:pt modelId="{FC28F92D-0D82-4AFF-A1C2-518E9A5A558A}" type="pres">
      <dgm:prSet presAssocID="{02846BFD-EB74-4F5A-9A8A-AA742A4FF9A9}" presName="space" presStyleCnt="0"/>
      <dgm:spPr/>
    </dgm:pt>
    <dgm:pt modelId="{DEC43DE2-E145-4A3A-9219-5ECD2A5CD7FB}" type="pres">
      <dgm:prSet presAssocID="{86750FCC-472F-4B83-BB91-67C1991BA94C}" presName="composite" presStyleCnt="0"/>
      <dgm:spPr/>
    </dgm:pt>
    <dgm:pt modelId="{1AFA31F4-DE18-429B-8A78-6E74F7D7478C}" type="pres">
      <dgm:prSet presAssocID="{86750FCC-472F-4B83-BB91-67C1991BA94C}" presName="parTx" presStyleLbl="alignNode1" presStyleIdx="2" presStyleCnt="3">
        <dgm:presLayoutVars>
          <dgm:chMax val="0"/>
          <dgm:chPref val="0"/>
          <dgm:bulletEnabled val="1"/>
        </dgm:presLayoutVars>
      </dgm:prSet>
      <dgm:spPr/>
    </dgm:pt>
    <dgm:pt modelId="{C2E1A63C-0241-437D-AB8E-69FD4BE7EFD6}" type="pres">
      <dgm:prSet presAssocID="{86750FCC-472F-4B83-BB91-67C1991BA94C}" presName="desTx" presStyleLbl="alignAccFollowNode1" presStyleIdx="2" presStyleCnt="3">
        <dgm:presLayoutVars>
          <dgm:bulletEnabled val="1"/>
        </dgm:presLayoutVars>
      </dgm:prSet>
      <dgm:spPr/>
    </dgm:pt>
  </dgm:ptLst>
  <dgm:cxnLst>
    <dgm:cxn modelId="{2A2D5E15-8493-4EA8-A1BC-8E13DFFD235B}" type="presOf" srcId="{A76F824B-CEEE-4E70-8886-1217F5FFF95E}" destId="{942261A3-B009-4AD2-AAAD-2505766CEA0A}" srcOrd="0" destOrd="2" presId="urn:microsoft.com/office/officeart/2005/8/layout/hList1"/>
    <dgm:cxn modelId="{B4EDD515-1368-4411-9332-235B6F0A8285}" type="presOf" srcId="{18BE3111-2D29-4B29-9668-D4C11A70DD72}" destId="{D69D466C-39CC-48F4-BD1D-69C5CB966F3C}" srcOrd="0" destOrd="1" presId="urn:microsoft.com/office/officeart/2005/8/layout/hList1"/>
    <dgm:cxn modelId="{76D88020-7A30-443B-8464-718AA8175BCF}" srcId="{6A5C8EEA-4740-4233-9758-2992F7C990A1}" destId="{86750FCC-472F-4B83-BB91-67C1991BA94C}" srcOrd="2" destOrd="0" parTransId="{6300E1C6-CBB6-47B5-96C8-37AED6D0E042}" sibTransId="{C7C6A1FC-0062-44F1-9530-E9D312EAF766}"/>
    <dgm:cxn modelId="{8A03F92D-AEE4-4A80-90D5-5772E77C40DB}" type="presOf" srcId="{4E13DB51-A080-4BB1-8436-BBBE6876DB74}" destId="{D69D466C-39CC-48F4-BD1D-69C5CB966F3C}" srcOrd="0" destOrd="2" presId="urn:microsoft.com/office/officeart/2005/8/layout/hList1"/>
    <dgm:cxn modelId="{06F8273A-BC67-4D49-8383-FE5FB7026576}" type="presOf" srcId="{F2E4497A-10F4-47C2-9E88-6B12EDB7D21E}" destId="{19EA46F2-2287-4D80-B47D-14D0A2FB14A1}" srcOrd="0" destOrd="0" presId="urn:microsoft.com/office/officeart/2005/8/layout/hList1"/>
    <dgm:cxn modelId="{E4BF3C5F-AE76-474C-9C2B-EE86E557764E}" type="presOf" srcId="{6910DD0B-8CDA-48D5-B6D6-94FCB92D2760}" destId="{C2E1A63C-0241-437D-AB8E-69FD4BE7EFD6}" srcOrd="0" destOrd="0" presId="urn:microsoft.com/office/officeart/2005/8/layout/hList1"/>
    <dgm:cxn modelId="{29582443-B620-4644-9A6D-BB0B1CE25609}" srcId="{F2E4497A-10F4-47C2-9E88-6B12EDB7D21E}" destId="{DD8FD2AD-123C-4AEA-9B55-7D3E27F86AA5}" srcOrd="0" destOrd="0" parTransId="{0A259700-949C-4CE5-AD4E-C8AB0DFA6DCE}" sibTransId="{BEB7E1F8-A10D-4919-9421-0953A386EA66}"/>
    <dgm:cxn modelId="{C7696250-1778-40E8-B614-8A826D331709}" type="presOf" srcId="{55CB37EC-C148-4EFC-8B6A-7B4BD836C779}" destId="{C2E1A63C-0241-437D-AB8E-69FD4BE7EFD6}" srcOrd="0" destOrd="1" presId="urn:microsoft.com/office/officeart/2005/8/layout/hList1"/>
    <dgm:cxn modelId="{66557E5A-0A8A-4FE0-A392-459CD71429F4}" srcId="{6A5C8EEA-4740-4233-9758-2992F7C990A1}" destId="{F2E4497A-10F4-47C2-9E88-6B12EDB7D21E}" srcOrd="1" destOrd="0" parTransId="{5426D48B-415E-42DA-B353-B2C88B57A0E5}" sibTransId="{02846BFD-EB74-4F5A-9A8A-AA742A4FF9A9}"/>
    <dgm:cxn modelId="{6B1A177E-3AD6-4EA4-B999-180486177647}" type="presOf" srcId="{12C6584C-4784-404C-A883-81D66ABB3EFD}" destId="{0CACE18A-AD41-4FA3-9805-F71368530005}" srcOrd="0" destOrd="0" presId="urn:microsoft.com/office/officeart/2005/8/layout/hList1"/>
    <dgm:cxn modelId="{FAE43184-1307-4568-AA3E-A4F72C3C5990}" srcId="{12C6584C-4784-404C-A883-81D66ABB3EFD}" destId="{18BE3111-2D29-4B29-9668-D4C11A70DD72}" srcOrd="1" destOrd="0" parTransId="{BF1428A8-4888-44D6-8265-4147D0672A51}" sibTransId="{F575E937-0DE6-4600-B1DA-2FF04ACDCA27}"/>
    <dgm:cxn modelId="{16413090-BE54-4B42-9591-3310F11CAABA}" type="presOf" srcId="{6A5C8EEA-4740-4233-9758-2992F7C990A1}" destId="{DA1757AC-6880-41E2-95E7-D74DE984500B}" srcOrd="0" destOrd="0" presId="urn:microsoft.com/office/officeart/2005/8/layout/hList1"/>
    <dgm:cxn modelId="{79C4F794-14ED-4A4E-9AAE-86CDFE4A2CC2}" srcId="{86750FCC-472F-4B83-BB91-67C1991BA94C}" destId="{6910DD0B-8CDA-48D5-B6D6-94FCB92D2760}" srcOrd="0" destOrd="0" parTransId="{7E6B416D-F5B8-405B-8F57-5F4CA1F14C93}" sibTransId="{8D4A8A33-822D-4291-AD90-4C6A494221D5}"/>
    <dgm:cxn modelId="{95BF8DA9-4EC5-4B77-ACB7-C36140B93B13}" type="presOf" srcId="{184F2D09-4297-4D9E-A317-39BF37DE2540}" destId="{942261A3-B009-4AD2-AAAD-2505766CEA0A}" srcOrd="0" destOrd="1" presId="urn:microsoft.com/office/officeart/2005/8/layout/hList1"/>
    <dgm:cxn modelId="{8C299EA9-D3BF-4E49-A967-D5DCF5BF9AB9}" srcId="{86750FCC-472F-4B83-BB91-67C1991BA94C}" destId="{55CB37EC-C148-4EFC-8B6A-7B4BD836C779}" srcOrd="1" destOrd="0" parTransId="{9D7DABAC-E579-4555-94EC-F8AA0FE13A14}" sibTransId="{EEDF0782-C478-4FFB-B39A-8D247D9BEA87}"/>
    <dgm:cxn modelId="{9217E6AA-9C97-4207-AB08-351C852A0B42}" srcId="{F2E4497A-10F4-47C2-9E88-6B12EDB7D21E}" destId="{A76F824B-CEEE-4E70-8886-1217F5FFF95E}" srcOrd="2" destOrd="0" parTransId="{BE25285B-1193-40BE-9B9D-BB96F7CE6005}" sibTransId="{D98F226F-D3AA-4D93-B928-5BE12CE60C7F}"/>
    <dgm:cxn modelId="{ADE101B6-B14F-43E8-A620-17ABC5BC7BA0}" srcId="{86750FCC-472F-4B83-BB91-67C1991BA94C}" destId="{6D50A32A-9679-408A-8810-A1D5844AB7BF}" srcOrd="2" destOrd="0" parTransId="{A64B4C17-3E93-4518-8C75-70A18150955B}" sibTransId="{EE2A7010-37CB-450F-ABAB-B87E5396BC26}"/>
    <dgm:cxn modelId="{076ED9B7-3358-4825-A387-A4943EFECBE9}" type="presOf" srcId="{6D50A32A-9679-408A-8810-A1D5844AB7BF}" destId="{C2E1A63C-0241-437D-AB8E-69FD4BE7EFD6}" srcOrd="0" destOrd="2" presId="urn:microsoft.com/office/officeart/2005/8/layout/hList1"/>
    <dgm:cxn modelId="{ED3AD9B9-75DA-47EA-87F0-859CE4E62908}" type="presOf" srcId="{889BC32C-15C6-4DBC-920E-15910314FA01}" destId="{D69D466C-39CC-48F4-BD1D-69C5CB966F3C}" srcOrd="0" destOrd="0" presId="urn:microsoft.com/office/officeart/2005/8/layout/hList1"/>
    <dgm:cxn modelId="{80A99DD3-1CE5-4DC3-B6D4-2C0936F7A4DE}" srcId="{F2E4497A-10F4-47C2-9E88-6B12EDB7D21E}" destId="{184F2D09-4297-4D9E-A317-39BF37DE2540}" srcOrd="1" destOrd="0" parTransId="{0AFEFE0A-6AA0-44B6-85A9-B165DB11CE58}" sibTransId="{71BCFBDD-B506-45F9-8E82-AE00190A0ECD}"/>
    <dgm:cxn modelId="{992E1ED7-AEC5-42E9-B1F5-76048E1BE58C}" srcId="{12C6584C-4784-404C-A883-81D66ABB3EFD}" destId="{4E13DB51-A080-4BB1-8436-BBBE6876DB74}" srcOrd="2" destOrd="0" parTransId="{FDA72B44-26B6-498D-A048-722141504D16}" sibTransId="{005B6EB3-5F46-473B-B482-67C0B389C26A}"/>
    <dgm:cxn modelId="{39595DD7-EB31-4E29-87C9-FAF942FEB332}" type="presOf" srcId="{86750FCC-472F-4B83-BB91-67C1991BA94C}" destId="{1AFA31F4-DE18-429B-8A78-6E74F7D7478C}" srcOrd="0" destOrd="0" presId="urn:microsoft.com/office/officeart/2005/8/layout/hList1"/>
    <dgm:cxn modelId="{317123DF-9829-4E7E-8284-D8189442BC9C}" srcId="{6A5C8EEA-4740-4233-9758-2992F7C990A1}" destId="{12C6584C-4784-404C-A883-81D66ABB3EFD}" srcOrd="0" destOrd="0" parTransId="{43333C36-02CF-4C4C-8A79-D03C0FA8FFB8}" sibTransId="{41695833-5EAF-4C22-A4ED-28314CBB9B3C}"/>
    <dgm:cxn modelId="{E27F54EF-0CC1-42E4-B4D3-4E1E40E79528}" type="presOf" srcId="{DD8FD2AD-123C-4AEA-9B55-7D3E27F86AA5}" destId="{942261A3-B009-4AD2-AAAD-2505766CEA0A}" srcOrd="0" destOrd="0" presId="urn:microsoft.com/office/officeart/2005/8/layout/hList1"/>
    <dgm:cxn modelId="{BDD10BFF-36A9-4152-90C2-EA3F491C4168}" srcId="{12C6584C-4784-404C-A883-81D66ABB3EFD}" destId="{889BC32C-15C6-4DBC-920E-15910314FA01}" srcOrd="0" destOrd="0" parTransId="{1DFCD1FF-E557-4A72-A122-597EA846914C}" sibTransId="{9DCEB646-C255-4181-B7F4-D1B99616F369}"/>
    <dgm:cxn modelId="{9BC1DE65-7D99-46DD-967A-EE922B1DB141}" type="presParOf" srcId="{DA1757AC-6880-41E2-95E7-D74DE984500B}" destId="{A0DBF91D-32B4-4A83-9292-B6B82C193F51}" srcOrd="0" destOrd="0" presId="urn:microsoft.com/office/officeart/2005/8/layout/hList1"/>
    <dgm:cxn modelId="{E1638A6D-B5D1-4F22-B7FC-F1A04B158E27}" type="presParOf" srcId="{A0DBF91D-32B4-4A83-9292-B6B82C193F51}" destId="{0CACE18A-AD41-4FA3-9805-F71368530005}" srcOrd="0" destOrd="0" presId="urn:microsoft.com/office/officeart/2005/8/layout/hList1"/>
    <dgm:cxn modelId="{85FFA91D-FAE2-431B-A04C-ECB6A3737B44}" type="presParOf" srcId="{A0DBF91D-32B4-4A83-9292-B6B82C193F51}" destId="{D69D466C-39CC-48F4-BD1D-69C5CB966F3C}" srcOrd="1" destOrd="0" presId="urn:microsoft.com/office/officeart/2005/8/layout/hList1"/>
    <dgm:cxn modelId="{B7C4F952-E673-496B-A38C-F4DAC21417D9}" type="presParOf" srcId="{DA1757AC-6880-41E2-95E7-D74DE984500B}" destId="{A33FC61A-4453-46C0-BC58-C2B3E79CD8C2}" srcOrd="1" destOrd="0" presId="urn:microsoft.com/office/officeart/2005/8/layout/hList1"/>
    <dgm:cxn modelId="{74B45C8E-8805-451C-94F6-7FFAB6B39FD0}" type="presParOf" srcId="{DA1757AC-6880-41E2-95E7-D74DE984500B}" destId="{9398329D-9558-4EE2-A3AA-D726A83F205C}" srcOrd="2" destOrd="0" presId="urn:microsoft.com/office/officeart/2005/8/layout/hList1"/>
    <dgm:cxn modelId="{B5847CCE-A2EA-4517-BC5B-B99F782CFAF5}" type="presParOf" srcId="{9398329D-9558-4EE2-A3AA-D726A83F205C}" destId="{19EA46F2-2287-4D80-B47D-14D0A2FB14A1}" srcOrd="0" destOrd="0" presId="urn:microsoft.com/office/officeart/2005/8/layout/hList1"/>
    <dgm:cxn modelId="{40753007-51FE-4DEA-81AB-059F9DB46D08}" type="presParOf" srcId="{9398329D-9558-4EE2-A3AA-D726A83F205C}" destId="{942261A3-B009-4AD2-AAAD-2505766CEA0A}" srcOrd="1" destOrd="0" presId="urn:microsoft.com/office/officeart/2005/8/layout/hList1"/>
    <dgm:cxn modelId="{BEFAD242-893C-4A34-B2BA-F4AE1F76B587}" type="presParOf" srcId="{DA1757AC-6880-41E2-95E7-D74DE984500B}" destId="{FC28F92D-0D82-4AFF-A1C2-518E9A5A558A}" srcOrd="3" destOrd="0" presId="urn:microsoft.com/office/officeart/2005/8/layout/hList1"/>
    <dgm:cxn modelId="{B1AEF299-FC10-4C6A-BDE5-D1200BC9B777}" type="presParOf" srcId="{DA1757AC-6880-41E2-95E7-D74DE984500B}" destId="{DEC43DE2-E145-4A3A-9219-5ECD2A5CD7FB}" srcOrd="4" destOrd="0" presId="urn:microsoft.com/office/officeart/2005/8/layout/hList1"/>
    <dgm:cxn modelId="{658C2CBB-907C-4ADF-8053-B1B81C200071}" type="presParOf" srcId="{DEC43DE2-E145-4A3A-9219-5ECD2A5CD7FB}" destId="{1AFA31F4-DE18-429B-8A78-6E74F7D7478C}" srcOrd="0" destOrd="0" presId="urn:microsoft.com/office/officeart/2005/8/layout/hList1"/>
    <dgm:cxn modelId="{BE63239B-54C8-4267-BA85-C3A4196F7DC4}" type="presParOf" srcId="{DEC43DE2-E145-4A3A-9219-5ECD2A5CD7FB}" destId="{C2E1A63C-0241-437D-AB8E-69FD4BE7EFD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3B9009-3AD9-4919-849C-6604DA6B5B16}" type="doc">
      <dgm:prSet loTypeId="urn:microsoft.com/office/officeart/2008/layout/HorizontalMultiLevelHierarchy" loCatId="hierarchy" qsTypeId="urn:microsoft.com/office/officeart/2005/8/quickstyle/simple1" qsCatId="simple" csTypeId="urn:microsoft.com/office/officeart/2005/8/colors/accent2_2" csCatId="accent2" phldr="1"/>
      <dgm:spPr/>
      <dgm:t>
        <a:bodyPr/>
        <a:lstStyle/>
        <a:p>
          <a:endParaRPr lang="en-GB"/>
        </a:p>
      </dgm:t>
    </dgm:pt>
    <dgm:pt modelId="{A18D68E6-1DD5-4B9D-B234-C5A2B98B15BE}">
      <dgm:prSet phldrT="[Text]"/>
      <dgm:spPr/>
      <dgm:t>
        <a:bodyPr/>
        <a:lstStyle/>
        <a:p>
          <a:r>
            <a:rPr lang="en-GB" dirty="0"/>
            <a:t>New legislative requirements</a:t>
          </a:r>
        </a:p>
      </dgm:t>
    </dgm:pt>
    <dgm:pt modelId="{50FF2E29-134C-4E08-BCDA-325337F604BC}" type="parTrans" cxnId="{A5196698-0BF2-4DE9-9039-3559FB6B0E29}">
      <dgm:prSet/>
      <dgm:spPr/>
      <dgm:t>
        <a:bodyPr/>
        <a:lstStyle/>
        <a:p>
          <a:endParaRPr lang="en-GB"/>
        </a:p>
      </dgm:t>
    </dgm:pt>
    <dgm:pt modelId="{4529C20E-B910-40D1-965A-67FD1E08C849}" type="sibTrans" cxnId="{A5196698-0BF2-4DE9-9039-3559FB6B0E29}">
      <dgm:prSet/>
      <dgm:spPr/>
      <dgm:t>
        <a:bodyPr/>
        <a:lstStyle/>
        <a:p>
          <a:endParaRPr lang="en-GB"/>
        </a:p>
      </dgm:t>
    </dgm:pt>
    <dgm:pt modelId="{B2AF8DF5-F634-4DA0-8A5F-D9E5C962CA8C}">
      <dgm:prSet phldrT="[Text]"/>
      <dgm:spPr/>
      <dgm:t>
        <a:bodyPr/>
        <a:lstStyle/>
        <a:p>
          <a:r>
            <a:rPr lang="en-GB" dirty="0"/>
            <a:t>Mature Schemes</a:t>
          </a:r>
        </a:p>
      </dgm:t>
    </dgm:pt>
    <dgm:pt modelId="{615AC7B8-11A4-4AC3-8DFF-27DB76B79C5C}" type="parTrans" cxnId="{36E1CA7F-5096-437F-90FB-D980BA14DDB3}">
      <dgm:prSet/>
      <dgm:spPr/>
      <dgm:t>
        <a:bodyPr/>
        <a:lstStyle/>
        <a:p>
          <a:endParaRPr lang="en-GB"/>
        </a:p>
      </dgm:t>
    </dgm:pt>
    <dgm:pt modelId="{BF67B36B-D9DD-4F59-B8F9-6561501CDA90}" type="sibTrans" cxnId="{36E1CA7F-5096-437F-90FB-D980BA14DDB3}">
      <dgm:prSet/>
      <dgm:spPr/>
      <dgm:t>
        <a:bodyPr/>
        <a:lstStyle/>
        <a:p>
          <a:endParaRPr lang="en-GB"/>
        </a:p>
      </dgm:t>
    </dgm:pt>
    <dgm:pt modelId="{F26F9463-B885-422B-8DBD-5980B3BDF6D2}">
      <dgm:prSet phldrT="[Text]"/>
      <dgm:spPr/>
      <dgm:t>
        <a:bodyPr/>
        <a:lstStyle/>
        <a:p>
          <a:r>
            <a:rPr lang="en-GB" dirty="0"/>
            <a:t>Immature Schemes</a:t>
          </a:r>
        </a:p>
      </dgm:t>
    </dgm:pt>
    <dgm:pt modelId="{405EFCDA-1954-43DC-9486-5A50B3E9B2EA}" type="parTrans" cxnId="{99487E6F-198F-496B-8C28-1BF6CB78D988}">
      <dgm:prSet/>
      <dgm:spPr/>
      <dgm:t>
        <a:bodyPr/>
        <a:lstStyle/>
        <a:p>
          <a:endParaRPr lang="en-GB"/>
        </a:p>
      </dgm:t>
    </dgm:pt>
    <dgm:pt modelId="{D5030ADE-FA57-48DA-A119-B0B87A48C32C}" type="sibTrans" cxnId="{99487E6F-198F-496B-8C28-1BF6CB78D988}">
      <dgm:prSet/>
      <dgm:spPr/>
      <dgm:t>
        <a:bodyPr/>
        <a:lstStyle/>
        <a:p>
          <a:endParaRPr lang="en-GB"/>
        </a:p>
      </dgm:t>
    </dgm:pt>
    <dgm:pt modelId="{86C571BF-681D-47D5-BED7-A76DC4CD2EB4}" type="pres">
      <dgm:prSet presAssocID="{0B3B9009-3AD9-4919-849C-6604DA6B5B16}" presName="Name0" presStyleCnt="0">
        <dgm:presLayoutVars>
          <dgm:chPref val="1"/>
          <dgm:dir/>
          <dgm:animOne val="branch"/>
          <dgm:animLvl val="lvl"/>
          <dgm:resizeHandles val="exact"/>
        </dgm:presLayoutVars>
      </dgm:prSet>
      <dgm:spPr/>
    </dgm:pt>
    <dgm:pt modelId="{206EAB45-A27F-41D9-AFFB-4C6F60997AD1}" type="pres">
      <dgm:prSet presAssocID="{A18D68E6-1DD5-4B9D-B234-C5A2B98B15BE}" presName="root1" presStyleCnt="0"/>
      <dgm:spPr/>
    </dgm:pt>
    <dgm:pt modelId="{8A7EA898-0C45-41D8-8827-EA423BB1B78C}" type="pres">
      <dgm:prSet presAssocID="{A18D68E6-1DD5-4B9D-B234-C5A2B98B15BE}" presName="LevelOneTextNode" presStyleLbl="node0" presStyleIdx="0" presStyleCnt="1">
        <dgm:presLayoutVars>
          <dgm:chPref val="3"/>
        </dgm:presLayoutVars>
      </dgm:prSet>
      <dgm:spPr/>
    </dgm:pt>
    <dgm:pt modelId="{D8114C4F-8F57-4543-88FA-35D0BBD7C9B4}" type="pres">
      <dgm:prSet presAssocID="{A18D68E6-1DD5-4B9D-B234-C5A2B98B15BE}" presName="level2hierChild" presStyleCnt="0"/>
      <dgm:spPr/>
    </dgm:pt>
    <dgm:pt modelId="{1B34D395-4162-4537-A087-8E74C4073AE1}" type="pres">
      <dgm:prSet presAssocID="{615AC7B8-11A4-4AC3-8DFF-27DB76B79C5C}" presName="conn2-1" presStyleLbl="parChTrans1D2" presStyleIdx="0" presStyleCnt="2"/>
      <dgm:spPr/>
    </dgm:pt>
    <dgm:pt modelId="{899E124C-38C6-455C-B0E6-8D8E93B2F0B7}" type="pres">
      <dgm:prSet presAssocID="{615AC7B8-11A4-4AC3-8DFF-27DB76B79C5C}" presName="connTx" presStyleLbl="parChTrans1D2" presStyleIdx="0" presStyleCnt="2"/>
      <dgm:spPr/>
    </dgm:pt>
    <dgm:pt modelId="{4DD0B897-5599-4B30-A0CD-26DFF9A8AC77}" type="pres">
      <dgm:prSet presAssocID="{B2AF8DF5-F634-4DA0-8A5F-D9E5C962CA8C}" presName="root2" presStyleCnt="0"/>
      <dgm:spPr/>
    </dgm:pt>
    <dgm:pt modelId="{B7ED4746-8387-4738-B27C-160AB2C6DD1C}" type="pres">
      <dgm:prSet presAssocID="{B2AF8DF5-F634-4DA0-8A5F-D9E5C962CA8C}" presName="LevelTwoTextNode" presStyleLbl="node2" presStyleIdx="0" presStyleCnt="2">
        <dgm:presLayoutVars>
          <dgm:chPref val="3"/>
        </dgm:presLayoutVars>
      </dgm:prSet>
      <dgm:spPr/>
    </dgm:pt>
    <dgm:pt modelId="{D7B04A45-071D-464C-8B36-2CE4F15ABDB0}" type="pres">
      <dgm:prSet presAssocID="{B2AF8DF5-F634-4DA0-8A5F-D9E5C962CA8C}" presName="level3hierChild" presStyleCnt="0"/>
      <dgm:spPr/>
    </dgm:pt>
    <dgm:pt modelId="{01C9ABE7-F6BF-4A3C-8136-B8B36C2E2768}" type="pres">
      <dgm:prSet presAssocID="{405EFCDA-1954-43DC-9486-5A50B3E9B2EA}" presName="conn2-1" presStyleLbl="parChTrans1D2" presStyleIdx="1" presStyleCnt="2"/>
      <dgm:spPr/>
    </dgm:pt>
    <dgm:pt modelId="{35CF39C3-0C35-4485-99AE-E96A279E6CCA}" type="pres">
      <dgm:prSet presAssocID="{405EFCDA-1954-43DC-9486-5A50B3E9B2EA}" presName="connTx" presStyleLbl="parChTrans1D2" presStyleIdx="1" presStyleCnt="2"/>
      <dgm:spPr/>
    </dgm:pt>
    <dgm:pt modelId="{B285BDFC-B380-4CCA-80B5-354D16C59C2A}" type="pres">
      <dgm:prSet presAssocID="{F26F9463-B885-422B-8DBD-5980B3BDF6D2}" presName="root2" presStyleCnt="0"/>
      <dgm:spPr/>
    </dgm:pt>
    <dgm:pt modelId="{6183EEBB-1903-4D94-9A98-313AFD901680}" type="pres">
      <dgm:prSet presAssocID="{F26F9463-B885-422B-8DBD-5980B3BDF6D2}" presName="LevelTwoTextNode" presStyleLbl="node2" presStyleIdx="1" presStyleCnt="2">
        <dgm:presLayoutVars>
          <dgm:chPref val="3"/>
        </dgm:presLayoutVars>
      </dgm:prSet>
      <dgm:spPr/>
    </dgm:pt>
    <dgm:pt modelId="{0E9E568D-BFBA-4E51-A0D5-37B86C3F80C7}" type="pres">
      <dgm:prSet presAssocID="{F26F9463-B885-422B-8DBD-5980B3BDF6D2}" presName="level3hierChild" presStyleCnt="0"/>
      <dgm:spPr/>
    </dgm:pt>
  </dgm:ptLst>
  <dgm:cxnLst>
    <dgm:cxn modelId="{FCC76921-05FE-45D0-B536-16E727F59B29}" type="presOf" srcId="{A18D68E6-1DD5-4B9D-B234-C5A2B98B15BE}" destId="{8A7EA898-0C45-41D8-8827-EA423BB1B78C}" srcOrd="0" destOrd="0" presId="urn:microsoft.com/office/officeart/2008/layout/HorizontalMultiLevelHierarchy"/>
    <dgm:cxn modelId="{0725A149-4CE4-4C84-9CF3-6EBD232BA80D}" type="presOf" srcId="{405EFCDA-1954-43DC-9486-5A50B3E9B2EA}" destId="{01C9ABE7-F6BF-4A3C-8136-B8B36C2E2768}" srcOrd="0" destOrd="0" presId="urn:microsoft.com/office/officeart/2008/layout/HorizontalMultiLevelHierarchy"/>
    <dgm:cxn modelId="{99487E6F-198F-496B-8C28-1BF6CB78D988}" srcId="{A18D68E6-1DD5-4B9D-B234-C5A2B98B15BE}" destId="{F26F9463-B885-422B-8DBD-5980B3BDF6D2}" srcOrd="1" destOrd="0" parTransId="{405EFCDA-1954-43DC-9486-5A50B3E9B2EA}" sibTransId="{D5030ADE-FA57-48DA-A119-B0B87A48C32C}"/>
    <dgm:cxn modelId="{36E1CA7F-5096-437F-90FB-D980BA14DDB3}" srcId="{A18D68E6-1DD5-4B9D-B234-C5A2B98B15BE}" destId="{B2AF8DF5-F634-4DA0-8A5F-D9E5C962CA8C}" srcOrd="0" destOrd="0" parTransId="{615AC7B8-11A4-4AC3-8DFF-27DB76B79C5C}" sibTransId="{BF67B36B-D9DD-4F59-B8F9-6561501CDA90}"/>
    <dgm:cxn modelId="{3EFCD081-88D9-4DBE-8743-BA3E816112CB}" type="presOf" srcId="{F26F9463-B885-422B-8DBD-5980B3BDF6D2}" destId="{6183EEBB-1903-4D94-9A98-313AFD901680}" srcOrd="0" destOrd="0" presId="urn:microsoft.com/office/officeart/2008/layout/HorizontalMultiLevelHierarchy"/>
    <dgm:cxn modelId="{8F5AC090-D3D0-413F-9DFF-7EC004D7D4F3}" type="presOf" srcId="{405EFCDA-1954-43DC-9486-5A50B3E9B2EA}" destId="{35CF39C3-0C35-4485-99AE-E96A279E6CCA}" srcOrd="1" destOrd="0" presId="urn:microsoft.com/office/officeart/2008/layout/HorizontalMultiLevelHierarchy"/>
    <dgm:cxn modelId="{CB69C695-83FB-4343-8478-AFE8E4919476}" type="presOf" srcId="{615AC7B8-11A4-4AC3-8DFF-27DB76B79C5C}" destId="{1B34D395-4162-4537-A087-8E74C4073AE1}" srcOrd="0" destOrd="0" presId="urn:microsoft.com/office/officeart/2008/layout/HorizontalMultiLevelHierarchy"/>
    <dgm:cxn modelId="{A5196698-0BF2-4DE9-9039-3559FB6B0E29}" srcId="{0B3B9009-3AD9-4919-849C-6604DA6B5B16}" destId="{A18D68E6-1DD5-4B9D-B234-C5A2B98B15BE}" srcOrd="0" destOrd="0" parTransId="{50FF2E29-134C-4E08-BCDA-325337F604BC}" sibTransId="{4529C20E-B910-40D1-965A-67FD1E08C849}"/>
    <dgm:cxn modelId="{B82DA9A9-E431-4954-AC8E-6262D338FAE8}" type="presOf" srcId="{615AC7B8-11A4-4AC3-8DFF-27DB76B79C5C}" destId="{899E124C-38C6-455C-B0E6-8D8E93B2F0B7}" srcOrd="1" destOrd="0" presId="urn:microsoft.com/office/officeart/2008/layout/HorizontalMultiLevelHierarchy"/>
    <dgm:cxn modelId="{87C55CB5-0D84-4257-84BB-0613011F226E}" type="presOf" srcId="{B2AF8DF5-F634-4DA0-8A5F-D9E5C962CA8C}" destId="{B7ED4746-8387-4738-B27C-160AB2C6DD1C}" srcOrd="0" destOrd="0" presId="urn:microsoft.com/office/officeart/2008/layout/HorizontalMultiLevelHierarchy"/>
    <dgm:cxn modelId="{F6393DE5-8348-49A4-97D3-0D244C19F567}" type="presOf" srcId="{0B3B9009-3AD9-4919-849C-6604DA6B5B16}" destId="{86C571BF-681D-47D5-BED7-A76DC4CD2EB4}" srcOrd="0" destOrd="0" presId="urn:microsoft.com/office/officeart/2008/layout/HorizontalMultiLevelHierarchy"/>
    <dgm:cxn modelId="{A4A7DEFA-6B72-407D-8F76-C1350E533C32}" type="presParOf" srcId="{86C571BF-681D-47D5-BED7-A76DC4CD2EB4}" destId="{206EAB45-A27F-41D9-AFFB-4C6F60997AD1}" srcOrd="0" destOrd="0" presId="urn:microsoft.com/office/officeart/2008/layout/HorizontalMultiLevelHierarchy"/>
    <dgm:cxn modelId="{455FD4A8-6CAC-43E2-A020-437A9D7D0591}" type="presParOf" srcId="{206EAB45-A27F-41D9-AFFB-4C6F60997AD1}" destId="{8A7EA898-0C45-41D8-8827-EA423BB1B78C}" srcOrd="0" destOrd="0" presId="urn:microsoft.com/office/officeart/2008/layout/HorizontalMultiLevelHierarchy"/>
    <dgm:cxn modelId="{00A83E56-6B3A-4182-A9F5-A3354F5CEBD4}" type="presParOf" srcId="{206EAB45-A27F-41D9-AFFB-4C6F60997AD1}" destId="{D8114C4F-8F57-4543-88FA-35D0BBD7C9B4}" srcOrd="1" destOrd="0" presId="urn:microsoft.com/office/officeart/2008/layout/HorizontalMultiLevelHierarchy"/>
    <dgm:cxn modelId="{F6F9663A-A9D0-4AE4-891F-112CD3560A0B}" type="presParOf" srcId="{D8114C4F-8F57-4543-88FA-35D0BBD7C9B4}" destId="{1B34D395-4162-4537-A087-8E74C4073AE1}" srcOrd="0" destOrd="0" presId="urn:microsoft.com/office/officeart/2008/layout/HorizontalMultiLevelHierarchy"/>
    <dgm:cxn modelId="{8CADB65D-A0BE-43A3-88D1-8C777C6591E7}" type="presParOf" srcId="{1B34D395-4162-4537-A087-8E74C4073AE1}" destId="{899E124C-38C6-455C-B0E6-8D8E93B2F0B7}" srcOrd="0" destOrd="0" presId="urn:microsoft.com/office/officeart/2008/layout/HorizontalMultiLevelHierarchy"/>
    <dgm:cxn modelId="{7FF15096-E468-4E51-8ED2-5C3F62093A47}" type="presParOf" srcId="{D8114C4F-8F57-4543-88FA-35D0BBD7C9B4}" destId="{4DD0B897-5599-4B30-A0CD-26DFF9A8AC77}" srcOrd="1" destOrd="0" presId="urn:microsoft.com/office/officeart/2008/layout/HorizontalMultiLevelHierarchy"/>
    <dgm:cxn modelId="{3D6AE7F8-B3A3-4359-9A9C-B6A43B27AED1}" type="presParOf" srcId="{4DD0B897-5599-4B30-A0CD-26DFF9A8AC77}" destId="{B7ED4746-8387-4738-B27C-160AB2C6DD1C}" srcOrd="0" destOrd="0" presId="urn:microsoft.com/office/officeart/2008/layout/HorizontalMultiLevelHierarchy"/>
    <dgm:cxn modelId="{4A423F04-4C1B-4E34-A9BE-44520EB84FA1}" type="presParOf" srcId="{4DD0B897-5599-4B30-A0CD-26DFF9A8AC77}" destId="{D7B04A45-071D-464C-8B36-2CE4F15ABDB0}" srcOrd="1" destOrd="0" presId="urn:microsoft.com/office/officeart/2008/layout/HorizontalMultiLevelHierarchy"/>
    <dgm:cxn modelId="{4775A74F-D2BA-4C5C-8AE3-F05A636BDAAB}" type="presParOf" srcId="{D8114C4F-8F57-4543-88FA-35D0BBD7C9B4}" destId="{01C9ABE7-F6BF-4A3C-8136-B8B36C2E2768}" srcOrd="2" destOrd="0" presId="urn:microsoft.com/office/officeart/2008/layout/HorizontalMultiLevelHierarchy"/>
    <dgm:cxn modelId="{8C4E180E-FC63-46B6-8CA0-29F075B772C9}" type="presParOf" srcId="{01C9ABE7-F6BF-4A3C-8136-B8B36C2E2768}" destId="{35CF39C3-0C35-4485-99AE-E96A279E6CCA}" srcOrd="0" destOrd="0" presId="urn:microsoft.com/office/officeart/2008/layout/HorizontalMultiLevelHierarchy"/>
    <dgm:cxn modelId="{46FB5F73-4DA8-4DB2-BB91-EF5B626C4BA7}" type="presParOf" srcId="{D8114C4F-8F57-4543-88FA-35D0BBD7C9B4}" destId="{B285BDFC-B380-4CCA-80B5-354D16C59C2A}" srcOrd="3" destOrd="0" presId="urn:microsoft.com/office/officeart/2008/layout/HorizontalMultiLevelHierarchy"/>
    <dgm:cxn modelId="{E0A7759B-F1A4-4D80-8443-D49B89068E63}" type="presParOf" srcId="{B285BDFC-B380-4CCA-80B5-354D16C59C2A}" destId="{6183EEBB-1903-4D94-9A98-313AFD901680}" srcOrd="0" destOrd="0" presId="urn:microsoft.com/office/officeart/2008/layout/HorizontalMultiLevelHierarchy"/>
    <dgm:cxn modelId="{D25F5750-B5E8-46F5-AFF9-7EAEEF14E984}" type="presParOf" srcId="{B285BDFC-B380-4CCA-80B5-354D16C59C2A}" destId="{0E9E568D-BFBA-4E51-A0D5-37B86C3F80C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3B9009-3AD9-4919-849C-6604DA6B5B1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A18D68E6-1DD5-4B9D-B234-C5A2B98B15BE}">
      <dgm:prSet phldrT="[Text]"/>
      <dgm:spPr/>
      <dgm:t>
        <a:bodyPr/>
        <a:lstStyle/>
        <a:p>
          <a:r>
            <a:rPr lang="en-GB" dirty="0"/>
            <a:t>Fast Track</a:t>
          </a:r>
        </a:p>
      </dgm:t>
    </dgm:pt>
    <dgm:pt modelId="{50FF2E29-134C-4E08-BCDA-325337F604BC}" type="parTrans" cxnId="{A5196698-0BF2-4DE9-9039-3559FB6B0E29}">
      <dgm:prSet/>
      <dgm:spPr/>
      <dgm:t>
        <a:bodyPr/>
        <a:lstStyle/>
        <a:p>
          <a:endParaRPr lang="en-GB"/>
        </a:p>
      </dgm:t>
    </dgm:pt>
    <dgm:pt modelId="{4529C20E-B910-40D1-965A-67FD1E08C849}" type="sibTrans" cxnId="{A5196698-0BF2-4DE9-9039-3559FB6B0E29}">
      <dgm:prSet/>
      <dgm:spPr/>
      <dgm:t>
        <a:bodyPr/>
        <a:lstStyle/>
        <a:p>
          <a:endParaRPr lang="en-GB"/>
        </a:p>
      </dgm:t>
    </dgm:pt>
    <dgm:pt modelId="{B2AF8DF5-F634-4DA0-8A5F-D9E5C962CA8C}">
      <dgm:prSet phldrT="[Text]"/>
      <dgm:spPr/>
      <dgm:t>
        <a:bodyPr/>
        <a:lstStyle/>
        <a:p>
          <a:r>
            <a:rPr lang="en-GB" dirty="0"/>
            <a:t>‘Gilts +’ parameters</a:t>
          </a:r>
        </a:p>
      </dgm:t>
    </dgm:pt>
    <dgm:pt modelId="{615AC7B8-11A4-4AC3-8DFF-27DB76B79C5C}" type="parTrans" cxnId="{36E1CA7F-5096-437F-90FB-D980BA14DDB3}">
      <dgm:prSet/>
      <dgm:spPr/>
      <dgm:t>
        <a:bodyPr/>
        <a:lstStyle/>
        <a:p>
          <a:endParaRPr lang="en-GB"/>
        </a:p>
      </dgm:t>
    </dgm:pt>
    <dgm:pt modelId="{BF67B36B-D9DD-4F59-B8F9-6561501CDA90}" type="sibTrans" cxnId="{36E1CA7F-5096-437F-90FB-D980BA14DDB3}">
      <dgm:prSet/>
      <dgm:spPr/>
      <dgm:t>
        <a:bodyPr/>
        <a:lstStyle/>
        <a:p>
          <a:endParaRPr lang="en-GB"/>
        </a:p>
      </dgm:t>
    </dgm:pt>
    <dgm:pt modelId="{368FD8F2-ADE7-4CB9-A993-4AEBE9E12CF7}">
      <dgm:prSet/>
      <dgm:spPr/>
      <dgm:t>
        <a:bodyPr/>
        <a:lstStyle/>
        <a:p>
          <a:r>
            <a:rPr lang="en-GB" dirty="0"/>
            <a:t>Bespoke</a:t>
          </a:r>
        </a:p>
      </dgm:t>
    </dgm:pt>
    <dgm:pt modelId="{EC55611B-A94C-4D7C-949D-F84F0B2BAE97}" type="parTrans" cxnId="{D1802756-1479-4638-AFC4-4ED859BC579F}">
      <dgm:prSet/>
      <dgm:spPr/>
      <dgm:t>
        <a:bodyPr/>
        <a:lstStyle/>
        <a:p>
          <a:endParaRPr lang="en-GB"/>
        </a:p>
      </dgm:t>
    </dgm:pt>
    <dgm:pt modelId="{FF334D85-B125-404A-822E-53E395A5D3E8}" type="sibTrans" cxnId="{D1802756-1479-4638-AFC4-4ED859BC579F}">
      <dgm:prSet/>
      <dgm:spPr/>
      <dgm:t>
        <a:bodyPr/>
        <a:lstStyle/>
        <a:p>
          <a:endParaRPr lang="en-GB"/>
        </a:p>
      </dgm:t>
    </dgm:pt>
    <dgm:pt modelId="{48775543-34F0-4B1F-881D-3BEC561D1B64}">
      <dgm:prSet phldrT="[Text]"/>
      <dgm:spPr/>
      <dgm:t>
        <a:bodyPr/>
        <a:lstStyle/>
        <a:p>
          <a:endParaRPr lang="en-GB" dirty="0"/>
        </a:p>
      </dgm:t>
    </dgm:pt>
    <dgm:pt modelId="{D134911F-0467-4ECD-9139-44C9B4A1DB38}" type="parTrans" cxnId="{ADB10E7A-4254-4F4D-98D3-7B945F6B3706}">
      <dgm:prSet/>
      <dgm:spPr/>
      <dgm:t>
        <a:bodyPr/>
        <a:lstStyle/>
        <a:p>
          <a:endParaRPr lang="en-GB"/>
        </a:p>
      </dgm:t>
    </dgm:pt>
    <dgm:pt modelId="{E0DBA003-BE3C-4466-BE4E-D1800C68085C}" type="sibTrans" cxnId="{ADB10E7A-4254-4F4D-98D3-7B945F6B3706}">
      <dgm:prSet/>
      <dgm:spPr/>
      <dgm:t>
        <a:bodyPr/>
        <a:lstStyle/>
        <a:p>
          <a:endParaRPr lang="en-GB"/>
        </a:p>
      </dgm:t>
    </dgm:pt>
    <dgm:pt modelId="{4637D1E0-12AF-498A-B575-C75AB39292A3}">
      <dgm:prSet phldrT="[Text]"/>
      <dgm:spPr/>
      <dgm:t>
        <a:bodyPr/>
        <a:lstStyle/>
        <a:p>
          <a:r>
            <a:rPr lang="en-GB" dirty="0"/>
            <a:t>TPR’s tolerated risk</a:t>
          </a:r>
        </a:p>
      </dgm:t>
    </dgm:pt>
    <dgm:pt modelId="{D4DB4505-AEC3-4D43-9AAF-729EF5FFC5FF}" type="parTrans" cxnId="{F5268B0F-2DBE-477A-B8AC-CF2F96838D54}">
      <dgm:prSet/>
      <dgm:spPr/>
      <dgm:t>
        <a:bodyPr/>
        <a:lstStyle/>
        <a:p>
          <a:endParaRPr lang="en-GB"/>
        </a:p>
      </dgm:t>
    </dgm:pt>
    <dgm:pt modelId="{97B332D8-A9A3-4800-A67A-EE772739D5F1}" type="sibTrans" cxnId="{F5268B0F-2DBE-477A-B8AC-CF2F96838D54}">
      <dgm:prSet/>
      <dgm:spPr/>
      <dgm:t>
        <a:bodyPr/>
        <a:lstStyle/>
        <a:p>
          <a:endParaRPr lang="en-GB"/>
        </a:p>
      </dgm:t>
    </dgm:pt>
    <dgm:pt modelId="{46879FC4-1E2F-4CBB-BAC6-5CB9D981FDEC}">
      <dgm:prSet/>
      <dgm:spPr/>
      <dgm:t>
        <a:bodyPr/>
        <a:lstStyle/>
        <a:p>
          <a:r>
            <a:rPr lang="en-GB" dirty="0"/>
            <a:t>Greater flexibility</a:t>
          </a:r>
        </a:p>
      </dgm:t>
    </dgm:pt>
    <dgm:pt modelId="{EB0997BC-12CB-4E8C-9C5B-9448F146429F}" type="parTrans" cxnId="{C54DD84E-C68D-4AE6-BE2E-5A1E27DDF29E}">
      <dgm:prSet/>
      <dgm:spPr/>
      <dgm:t>
        <a:bodyPr/>
        <a:lstStyle/>
        <a:p>
          <a:endParaRPr lang="en-GB"/>
        </a:p>
      </dgm:t>
    </dgm:pt>
    <dgm:pt modelId="{37AC40DF-478B-4D43-807E-3E4703B6E1BD}" type="sibTrans" cxnId="{C54DD84E-C68D-4AE6-BE2E-5A1E27DDF29E}">
      <dgm:prSet/>
      <dgm:spPr/>
      <dgm:t>
        <a:bodyPr/>
        <a:lstStyle/>
        <a:p>
          <a:endParaRPr lang="en-GB"/>
        </a:p>
      </dgm:t>
    </dgm:pt>
    <dgm:pt modelId="{7EF3F59E-D689-427A-87E5-29190B248D19}">
      <dgm:prSet/>
      <dgm:spPr/>
      <dgm:t>
        <a:bodyPr/>
        <a:lstStyle/>
        <a:p>
          <a:r>
            <a:rPr lang="en-GB" dirty="0"/>
            <a:t>More likely route for DDR</a:t>
          </a:r>
        </a:p>
      </dgm:t>
    </dgm:pt>
    <dgm:pt modelId="{48D374A0-AB3A-4740-9079-9E399D3FD6E5}" type="parTrans" cxnId="{B9F6FF7F-665D-4B58-864E-8C2E83DB4E92}">
      <dgm:prSet/>
      <dgm:spPr/>
      <dgm:t>
        <a:bodyPr/>
        <a:lstStyle/>
        <a:p>
          <a:endParaRPr lang="en-GB"/>
        </a:p>
      </dgm:t>
    </dgm:pt>
    <dgm:pt modelId="{580E610A-B768-43A6-ADFA-34E820059BC5}" type="sibTrans" cxnId="{B9F6FF7F-665D-4B58-864E-8C2E83DB4E92}">
      <dgm:prSet/>
      <dgm:spPr/>
      <dgm:t>
        <a:bodyPr/>
        <a:lstStyle/>
        <a:p>
          <a:endParaRPr lang="en-GB"/>
        </a:p>
      </dgm:t>
    </dgm:pt>
    <dgm:pt modelId="{EBB58194-2E34-4745-B124-691CCA785D06}" type="pres">
      <dgm:prSet presAssocID="{0B3B9009-3AD9-4919-849C-6604DA6B5B16}" presName="Name0" presStyleCnt="0">
        <dgm:presLayoutVars>
          <dgm:dir/>
          <dgm:animLvl val="lvl"/>
          <dgm:resizeHandles val="exact"/>
        </dgm:presLayoutVars>
      </dgm:prSet>
      <dgm:spPr/>
    </dgm:pt>
    <dgm:pt modelId="{D558FBDC-6A4A-45A1-ADBF-91BD58625D19}" type="pres">
      <dgm:prSet presAssocID="{A18D68E6-1DD5-4B9D-B234-C5A2B98B15BE}" presName="composite" presStyleCnt="0"/>
      <dgm:spPr/>
    </dgm:pt>
    <dgm:pt modelId="{0B690DC0-E60B-42FE-9F89-3BEA6FBADF81}" type="pres">
      <dgm:prSet presAssocID="{A18D68E6-1DD5-4B9D-B234-C5A2B98B15BE}" presName="parTx" presStyleLbl="alignNode1" presStyleIdx="0" presStyleCnt="2">
        <dgm:presLayoutVars>
          <dgm:chMax val="0"/>
          <dgm:chPref val="0"/>
          <dgm:bulletEnabled val="1"/>
        </dgm:presLayoutVars>
      </dgm:prSet>
      <dgm:spPr/>
    </dgm:pt>
    <dgm:pt modelId="{08EED910-1AC2-4B32-8715-4A1621A3C683}" type="pres">
      <dgm:prSet presAssocID="{A18D68E6-1DD5-4B9D-B234-C5A2B98B15BE}" presName="desTx" presStyleLbl="alignAccFollowNode1" presStyleIdx="0" presStyleCnt="2">
        <dgm:presLayoutVars>
          <dgm:bulletEnabled val="1"/>
        </dgm:presLayoutVars>
      </dgm:prSet>
      <dgm:spPr/>
    </dgm:pt>
    <dgm:pt modelId="{FC5F10BF-76D5-4BCF-966C-373DD00F0F61}" type="pres">
      <dgm:prSet presAssocID="{4529C20E-B910-40D1-965A-67FD1E08C849}" presName="space" presStyleCnt="0"/>
      <dgm:spPr/>
    </dgm:pt>
    <dgm:pt modelId="{65F07E0B-A787-4307-B438-499BD589BE27}" type="pres">
      <dgm:prSet presAssocID="{368FD8F2-ADE7-4CB9-A993-4AEBE9E12CF7}" presName="composite" presStyleCnt="0"/>
      <dgm:spPr/>
    </dgm:pt>
    <dgm:pt modelId="{C33AE757-17E6-46D2-8AD3-6474BBC54A43}" type="pres">
      <dgm:prSet presAssocID="{368FD8F2-ADE7-4CB9-A993-4AEBE9E12CF7}" presName="parTx" presStyleLbl="alignNode1" presStyleIdx="1" presStyleCnt="2">
        <dgm:presLayoutVars>
          <dgm:chMax val="0"/>
          <dgm:chPref val="0"/>
          <dgm:bulletEnabled val="1"/>
        </dgm:presLayoutVars>
      </dgm:prSet>
      <dgm:spPr/>
    </dgm:pt>
    <dgm:pt modelId="{9AA3F8E2-76B2-4FD8-9D9A-4CBF4598F9E7}" type="pres">
      <dgm:prSet presAssocID="{368FD8F2-ADE7-4CB9-A993-4AEBE9E12CF7}" presName="desTx" presStyleLbl="alignAccFollowNode1" presStyleIdx="1" presStyleCnt="2">
        <dgm:presLayoutVars>
          <dgm:bulletEnabled val="1"/>
        </dgm:presLayoutVars>
      </dgm:prSet>
      <dgm:spPr/>
    </dgm:pt>
  </dgm:ptLst>
  <dgm:cxnLst>
    <dgm:cxn modelId="{F5268B0F-2DBE-477A-B8AC-CF2F96838D54}" srcId="{A18D68E6-1DD5-4B9D-B234-C5A2B98B15BE}" destId="{4637D1E0-12AF-498A-B575-C75AB39292A3}" srcOrd="0" destOrd="0" parTransId="{D4DB4505-AEC3-4D43-9AAF-729EF5FFC5FF}" sibTransId="{97B332D8-A9A3-4800-A67A-EE772739D5F1}"/>
    <dgm:cxn modelId="{2E2D4E5E-ACE2-47C9-A607-EEEA43130AE7}" type="presOf" srcId="{368FD8F2-ADE7-4CB9-A993-4AEBE9E12CF7}" destId="{C33AE757-17E6-46D2-8AD3-6474BBC54A43}" srcOrd="0" destOrd="0" presId="urn:microsoft.com/office/officeart/2005/8/layout/hList1"/>
    <dgm:cxn modelId="{3732584C-0B09-491C-A8F3-4C31BC69CE3E}" type="presOf" srcId="{A18D68E6-1DD5-4B9D-B234-C5A2B98B15BE}" destId="{0B690DC0-E60B-42FE-9F89-3BEA6FBADF81}" srcOrd="0" destOrd="0" presId="urn:microsoft.com/office/officeart/2005/8/layout/hList1"/>
    <dgm:cxn modelId="{C54DD84E-C68D-4AE6-BE2E-5A1E27DDF29E}" srcId="{368FD8F2-ADE7-4CB9-A993-4AEBE9E12CF7}" destId="{46879FC4-1E2F-4CBB-BAC6-5CB9D981FDEC}" srcOrd="0" destOrd="0" parTransId="{EB0997BC-12CB-4E8C-9C5B-9448F146429F}" sibTransId="{37AC40DF-478B-4D43-807E-3E4703B6E1BD}"/>
    <dgm:cxn modelId="{D1802756-1479-4638-AFC4-4ED859BC579F}" srcId="{0B3B9009-3AD9-4919-849C-6604DA6B5B16}" destId="{368FD8F2-ADE7-4CB9-A993-4AEBE9E12CF7}" srcOrd="1" destOrd="0" parTransId="{EC55611B-A94C-4D7C-949D-F84F0B2BAE97}" sibTransId="{FF334D85-B125-404A-822E-53E395A5D3E8}"/>
    <dgm:cxn modelId="{ADB10E7A-4254-4F4D-98D3-7B945F6B3706}" srcId="{A18D68E6-1DD5-4B9D-B234-C5A2B98B15BE}" destId="{48775543-34F0-4B1F-881D-3BEC561D1B64}" srcOrd="2" destOrd="0" parTransId="{D134911F-0467-4ECD-9139-44C9B4A1DB38}" sibTransId="{E0DBA003-BE3C-4466-BE4E-D1800C68085C}"/>
    <dgm:cxn modelId="{64429D7C-A300-4BE4-AFCA-046707EBCE83}" type="presOf" srcId="{46879FC4-1E2F-4CBB-BAC6-5CB9D981FDEC}" destId="{9AA3F8E2-76B2-4FD8-9D9A-4CBF4598F9E7}" srcOrd="0" destOrd="0" presId="urn:microsoft.com/office/officeart/2005/8/layout/hList1"/>
    <dgm:cxn modelId="{36E1CA7F-5096-437F-90FB-D980BA14DDB3}" srcId="{A18D68E6-1DD5-4B9D-B234-C5A2B98B15BE}" destId="{B2AF8DF5-F634-4DA0-8A5F-D9E5C962CA8C}" srcOrd="1" destOrd="0" parTransId="{615AC7B8-11A4-4AC3-8DFF-27DB76B79C5C}" sibTransId="{BF67B36B-D9DD-4F59-B8F9-6561501CDA90}"/>
    <dgm:cxn modelId="{B9F6FF7F-665D-4B58-864E-8C2E83DB4E92}" srcId="{368FD8F2-ADE7-4CB9-A993-4AEBE9E12CF7}" destId="{7EF3F59E-D689-427A-87E5-29190B248D19}" srcOrd="1" destOrd="0" parTransId="{48D374A0-AB3A-4740-9079-9E399D3FD6E5}" sibTransId="{580E610A-B768-43A6-ADFA-34E820059BC5}"/>
    <dgm:cxn modelId="{F99CA593-3B8A-4483-9707-E232FEC81FB5}" type="presOf" srcId="{7EF3F59E-D689-427A-87E5-29190B248D19}" destId="{9AA3F8E2-76B2-4FD8-9D9A-4CBF4598F9E7}" srcOrd="0" destOrd="1" presId="urn:microsoft.com/office/officeart/2005/8/layout/hList1"/>
    <dgm:cxn modelId="{A5196698-0BF2-4DE9-9039-3559FB6B0E29}" srcId="{0B3B9009-3AD9-4919-849C-6604DA6B5B16}" destId="{A18D68E6-1DD5-4B9D-B234-C5A2B98B15BE}" srcOrd="0" destOrd="0" parTransId="{50FF2E29-134C-4E08-BCDA-325337F604BC}" sibTransId="{4529C20E-B910-40D1-965A-67FD1E08C849}"/>
    <dgm:cxn modelId="{ABF53399-7DFF-4EBA-942B-EE375097D402}" type="presOf" srcId="{4637D1E0-12AF-498A-B575-C75AB39292A3}" destId="{08EED910-1AC2-4B32-8715-4A1621A3C683}" srcOrd="0" destOrd="0" presId="urn:microsoft.com/office/officeart/2005/8/layout/hList1"/>
    <dgm:cxn modelId="{0F97F0B3-0F60-4D55-854D-7C76497652EC}" type="presOf" srcId="{48775543-34F0-4B1F-881D-3BEC561D1B64}" destId="{08EED910-1AC2-4B32-8715-4A1621A3C683}" srcOrd="0" destOrd="2" presId="urn:microsoft.com/office/officeart/2005/8/layout/hList1"/>
    <dgm:cxn modelId="{DE2A83C6-9A29-4C96-AE2E-0370543591B1}" type="presOf" srcId="{B2AF8DF5-F634-4DA0-8A5F-D9E5C962CA8C}" destId="{08EED910-1AC2-4B32-8715-4A1621A3C683}" srcOrd="0" destOrd="1" presId="urn:microsoft.com/office/officeart/2005/8/layout/hList1"/>
    <dgm:cxn modelId="{0179E1F6-5242-4DE1-9308-D05758AEB8E7}" type="presOf" srcId="{0B3B9009-3AD9-4919-849C-6604DA6B5B16}" destId="{EBB58194-2E34-4745-B124-691CCA785D06}" srcOrd="0" destOrd="0" presId="urn:microsoft.com/office/officeart/2005/8/layout/hList1"/>
    <dgm:cxn modelId="{F4AD6F50-F35D-46B2-8AE8-95A7FEDF1C1E}" type="presParOf" srcId="{EBB58194-2E34-4745-B124-691CCA785D06}" destId="{D558FBDC-6A4A-45A1-ADBF-91BD58625D19}" srcOrd="0" destOrd="0" presId="urn:microsoft.com/office/officeart/2005/8/layout/hList1"/>
    <dgm:cxn modelId="{C402DFAD-75A7-43AA-81D8-495D040A69C5}" type="presParOf" srcId="{D558FBDC-6A4A-45A1-ADBF-91BD58625D19}" destId="{0B690DC0-E60B-42FE-9F89-3BEA6FBADF81}" srcOrd="0" destOrd="0" presId="urn:microsoft.com/office/officeart/2005/8/layout/hList1"/>
    <dgm:cxn modelId="{05A34998-0443-4641-A4B1-C3E7057D98B2}" type="presParOf" srcId="{D558FBDC-6A4A-45A1-ADBF-91BD58625D19}" destId="{08EED910-1AC2-4B32-8715-4A1621A3C683}" srcOrd="1" destOrd="0" presId="urn:microsoft.com/office/officeart/2005/8/layout/hList1"/>
    <dgm:cxn modelId="{D4C06AD2-CD9F-4081-957E-1518F4D19ED7}" type="presParOf" srcId="{EBB58194-2E34-4745-B124-691CCA785D06}" destId="{FC5F10BF-76D5-4BCF-966C-373DD00F0F61}" srcOrd="1" destOrd="0" presId="urn:microsoft.com/office/officeart/2005/8/layout/hList1"/>
    <dgm:cxn modelId="{D383AE2F-9A95-4B54-B533-F6C3D93E8DE1}" type="presParOf" srcId="{EBB58194-2E34-4745-B124-691CCA785D06}" destId="{65F07E0B-A787-4307-B438-499BD589BE27}" srcOrd="2" destOrd="0" presId="urn:microsoft.com/office/officeart/2005/8/layout/hList1"/>
    <dgm:cxn modelId="{4CC26F21-BD4D-4E5E-84B4-321686E8F181}" type="presParOf" srcId="{65F07E0B-A787-4307-B438-499BD589BE27}" destId="{C33AE757-17E6-46D2-8AD3-6474BBC54A43}" srcOrd="0" destOrd="0" presId="urn:microsoft.com/office/officeart/2005/8/layout/hList1"/>
    <dgm:cxn modelId="{CB6D42E6-28AF-41E7-A201-16A2DC4B1D20}" type="presParOf" srcId="{65F07E0B-A787-4307-B438-499BD589BE27}" destId="{9AA3F8E2-76B2-4FD8-9D9A-4CBF4598F9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32DBA6C-9206-4C16-951D-C6BFCFECC830}"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GB"/>
        </a:p>
      </dgm:t>
    </dgm:pt>
    <dgm:pt modelId="{F64C4BD5-CA35-4A6A-813A-7926FD76F9C2}">
      <dgm:prSet phldrT="[Text]" custT="1"/>
      <dgm:spPr/>
      <dgm:t>
        <a:bodyPr/>
        <a:lstStyle/>
        <a:p>
          <a:r>
            <a:rPr lang="en-GB" sz="2800" dirty="0"/>
            <a:t>Statement of Strategy</a:t>
          </a:r>
        </a:p>
      </dgm:t>
    </dgm:pt>
    <dgm:pt modelId="{AC2E1480-5F5D-43B9-8C86-41438E9B8B9B}" type="parTrans" cxnId="{B65CEF4C-0997-40D5-A6CF-CBEDA00911A9}">
      <dgm:prSet/>
      <dgm:spPr/>
      <dgm:t>
        <a:bodyPr/>
        <a:lstStyle/>
        <a:p>
          <a:endParaRPr lang="en-GB"/>
        </a:p>
      </dgm:t>
    </dgm:pt>
    <dgm:pt modelId="{0CF523EE-C8F0-4D9A-8742-AD7A789AABA5}" type="sibTrans" cxnId="{B65CEF4C-0997-40D5-A6CF-CBEDA00911A9}">
      <dgm:prSet/>
      <dgm:spPr/>
      <dgm:t>
        <a:bodyPr/>
        <a:lstStyle/>
        <a:p>
          <a:endParaRPr lang="en-GB"/>
        </a:p>
      </dgm:t>
    </dgm:pt>
    <dgm:pt modelId="{21C702F8-8540-46E1-9A8A-4A57E984D812}" type="pres">
      <dgm:prSet presAssocID="{032DBA6C-9206-4C16-951D-C6BFCFECC830}" presName="diagram" presStyleCnt="0">
        <dgm:presLayoutVars>
          <dgm:dir/>
          <dgm:resizeHandles val="exact"/>
        </dgm:presLayoutVars>
      </dgm:prSet>
      <dgm:spPr/>
    </dgm:pt>
    <dgm:pt modelId="{6026F14D-314D-429C-89E7-7B45398D41A7}" type="pres">
      <dgm:prSet presAssocID="{F64C4BD5-CA35-4A6A-813A-7926FD76F9C2}" presName="node" presStyleLbl="node1" presStyleIdx="0" presStyleCnt="1">
        <dgm:presLayoutVars>
          <dgm:bulletEnabled val="1"/>
        </dgm:presLayoutVars>
      </dgm:prSet>
      <dgm:spPr/>
    </dgm:pt>
  </dgm:ptLst>
  <dgm:cxnLst>
    <dgm:cxn modelId="{83925B11-8230-48A3-BF0C-607781959217}" type="presOf" srcId="{F64C4BD5-CA35-4A6A-813A-7926FD76F9C2}" destId="{6026F14D-314D-429C-89E7-7B45398D41A7}" srcOrd="0" destOrd="0" presId="urn:microsoft.com/office/officeart/2005/8/layout/default"/>
    <dgm:cxn modelId="{7BD9F217-133E-481C-84D9-BCF5ECAA005F}" type="presOf" srcId="{032DBA6C-9206-4C16-951D-C6BFCFECC830}" destId="{21C702F8-8540-46E1-9A8A-4A57E984D812}" srcOrd="0" destOrd="0" presId="urn:microsoft.com/office/officeart/2005/8/layout/default"/>
    <dgm:cxn modelId="{B65CEF4C-0997-40D5-A6CF-CBEDA00911A9}" srcId="{032DBA6C-9206-4C16-951D-C6BFCFECC830}" destId="{F64C4BD5-CA35-4A6A-813A-7926FD76F9C2}" srcOrd="0" destOrd="0" parTransId="{AC2E1480-5F5D-43B9-8C86-41438E9B8B9B}" sibTransId="{0CF523EE-C8F0-4D9A-8742-AD7A789AABA5}"/>
    <dgm:cxn modelId="{6CA49A3A-1433-4D89-B3BF-73BB20F96E05}" type="presParOf" srcId="{21C702F8-8540-46E1-9A8A-4A57E984D812}" destId="{6026F14D-314D-429C-89E7-7B45398D41A7}" srcOrd="0"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31BAE1-D769-4DCC-A451-2096CD344931}"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GB"/>
        </a:p>
      </dgm:t>
    </dgm:pt>
    <dgm:pt modelId="{D7944A08-8C50-4CE3-A17F-FA5FC2221752}">
      <dgm:prSet phldrT="[Text]"/>
      <dgm:spPr/>
      <dgm:t>
        <a:bodyPr/>
        <a:lstStyle/>
        <a:p>
          <a:r>
            <a:rPr lang="en-GB" dirty="0"/>
            <a:t>Assets</a:t>
          </a:r>
        </a:p>
      </dgm:t>
    </dgm:pt>
    <dgm:pt modelId="{3A515B50-9BE3-4E84-9D94-FF7413CD80F5}" type="parTrans" cxnId="{DE297A85-ECA0-4C94-8B8C-29B883FCEF1C}">
      <dgm:prSet/>
      <dgm:spPr/>
      <dgm:t>
        <a:bodyPr/>
        <a:lstStyle/>
        <a:p>
          <a:endParaRPr lang="en-GB"/>
        </a:p>
      </dgm:t>
    </dgm:pt>
    <dgm:pt modelId="{5D325976-532B-4509-AFB0-6B3DD40525EB}" type="sibTrans" cxnId="{DE297A85-ECA0-4C94-8B8C-29B883FCEF1C}">
      <dgm:prSet/>
      <dgm:spPr/>
      <dgm:t>
        <a:bodyPr/>
        <a:lstStyle/>
        <a:p>
          <a:endParaRPr lang="en-GB"/>
        </a:p>
      </dgm:t>
    </dgm:pt>
    <dgm:pt modelId="{25B9569F-52CC-45A1-B3C4-FC28DA8D7F57}">
      <dgm:prSet phldrT="[Text]" custT="1"/>
      <dgm:spPr/>
      <dgm:t>
        <a:bodyPr/>
        <a:lstStyle/>
        <a:p>
          <a:pPr>
            <a:lnSpc>
              <a:spcPct val="100000"/>
            </a:lnSpc>
            <a:spcAft>
              <a:spcPts val="800"/>
            </a:spcAft>
          </a:pPr>
          <a:r>
            <a:rPr lang="en-GB" sz="1800" dirty="0"/>
            <a:t>Cash flow matching / hypothecation</a:t>
          </a:r>
        </a:p>
      </dgm:t>
    </dgm:pt>
    <dgm:pt modelId="{50C1CA91-E9BD-485F-A318-29512D5A9B43}" type="parTrans" cxnId="{51985845-9445-4F5E-89B6-17B2E779E90E}">
      <dgm:prSet/>
      <dgm:spPr/>
      <dgm:t>
        <a:bodyPr/>
        <a:lstStyle/>
        <a:p>
          <a:endParaRPr lang="en-GB"/>
        </a:p>
      </dgm:t>
    </dgm:pt>
    <dgm:pt modelId="{6B0F1B3C-E771-454C-99CF-E7AA279EE470}" type="sibTrans" cxnId="{51985845-9445-4F5E-89B6-17B2E779E90E}">
      <dgm:prSet/>
      <dgm:spPr/>
      <dgm:t>
        <a:bodyPr/>
        <a:lstStyle/>
        <a:p>
          <a:endParaRPr lang="en-GB"/>
        </a:p>
      </dgm:t>
    </dgm:pt>
    <dgm:pt modelId="{B5C0FF1D-0CF0-4618-A29E-7184F9930BB1}">
      <dgm:prSet phldrT="[Text]" custT="1"/>
      <dgm:spPr/>
      <dgm:t>
        <a:bodyPr/>
        <a:lstStyle/>
        <a:p>
          <a:pPr>
            <a:lnSpc>
              <a:spcPct val="100000"/>
            </a:lnSpc>
            <a:spcAft>
              <a:spcPts val="800"/>
            </a:spcAft>
          </a:pPr>
          <a:r>
            <a:rPr lang="en-GB" sz="1800" dirty="0"/>
            <a:t>Employer deficit contributions</a:t>
          </a:r>
        </a:p>
      </dgm:t>
    </dgm:pt>
    <dgm:pt modelId="{C41C22AF-C903-4E29-8313-49C2005423C6}" type="parTrans" cxnId="{10C0E2D4-7128-466F-BF9E-829A24E548EC}">
      <dgm:prSet/>
      <dgm:spPr/>
      <dgm:t>
        <a:bodyPr/>
        <a:lstStyle/>
        <a:p>
          <a:endParaRPr lang="en-GB"/>
        </a:p>
      </dgm:t>
    </dgm:pt>
    <dgm:pt modelId="{E6901B13-1592-4DD1-B6AE-6D7F3FEDDEFB}" type="sibTrans" cxnId="{10C0E2D4-7128-466F-BF9E-829A24E548EC}">
      <dgm:prSet/>
      <dgm:spPr/>
      <dgm:t>
        <a:bodyPr/>
        <a:lstStyle/>
        <a:p>
          <a:endParaRPr lang="en-GB"/>
        </a:p>
      </dgm:t>
    </dgm:pt>
    <dgm:pt modelId="{EA9253E2-A4CE-4733-AE25-D64CC60A24D6}">
      <dgm:prSet phldrT="[Text]"/>
      <dgm:spPr/>
      <dgm:t>
        <a:bodyPr/>
        <a:lstStyle/>
        <a:p>
          <a:r>
            <a:rPr lang="en-GB" dirty="0"/>
            <a:t>Liabilities</a:t>
          </a:r>
        </a:p>
      </dgm:t>
    </dgm:pt>
    <dgm:pt modelId="{C29186A7-2054-4404-B0EC-D02A85D99A53}" type="parTrans" cxnId="{16D59BFE-9738-4FF1-9086-BAF77A3A8353}">
      <dgm:prSet/>
      <dgm:spPr/>
      <dgm:t>
        <a:bodyPr/>
        <a:lstStyle/>
        <a:p>
          <a:endParaRPr lang="en-GB"/>
        </a:p>
      </dgm:t>
    </dgm:pt>
    <dgm:pt modelId="{5D32C2D7-4FCC-4FB1-8B9F-5E74A9319A39}" type="sibTrans" cxnId="{16D59BFE-9738-4FF1-9086-BAF77A3A8353}">
      <dgm:prSet/>
      <dgm:spPr/>
      <dgm:t>
        <a:bodyPr/>
        <a:lstStyle/>
        <a:p>
          <a:endParaRPr lang="en-GB"/>
        </a:p>
      </dgm:t>
    </dgm:pt>
    <dgm:pt modelId="{BFCBB5BB-A816-4D92-9C9C-875B7D7DB3B3}">
      <dgm:prSet phldrT="[Text]" custT="1"/>
      <dgm:spPr/>
      <dgm:t>
        <a:bodyPr/>
        <a:lstStyle/>
        <a:p>
          <a:pPr>
            <a:lnSpc>
              <a:spcPct val="100000"/>
            </a:lnSpc>
            <a:spcAft>
              <a:spcPts val="800"/>
            </a:spcAft>
          </a:pPr>
          <a:r>
            <a:rPr lang="en-GB" sz="1800" dirty="0"/>
            <a:t>Future accrual</a:t>
          </a:r>
        </a:p>
      </dgm:t>
    </dgm:pt>
    <dgm:pt modelId="{86B3EE49-EBBA-4DAD-9F7B-262A7A0152B7}" type="parTrans" cxnId="{4F375C47-5E88-4A9C-96B8-7031C91D2D8F}">
      <dgm:prSet/>
      <dgm:spPr/>
      <dgm:t>
        <a:bodyPr/>
        <a:lstStyle/>
        <a:p>
          <a:endParaRPr lang="en-GB"/>
        </a:p>
      </dgm:t>
    </dgm:pt>
    <dgm:pt modelId="{D70C8D00-7D23-4614-821D-38F3D6CC6C5F}" type="sibTrans" cxnId="{4F375C47-5E88-4A9C-96B8-7031C91D2D8F}">
      <dgm:prSet/>
      <dgm:spPr/>
      <dgm:t>
        <a:bodyPr/>
        <a:lstStyle/>
        <a:p>
          <a:endParaRPr lang="en-GB"/>
        </a:p>
      </dgm:t>
    </dgm:pt>
    <dgm:pt modelId="{58671A0D-DE4A-408C-8740-2D4BE26DCCBA}">
      <dgm:prSet phldrT="[Text]" custT="1"/>
      <dgm:spPr/>
      <dgm:t>
        <a:bodyPr/>
        <a:lstStyle/>
        <a:p>
          <a:pPr>
            <a:lnSpc>
              <a:spcPct val="100000"/>
            </a:lnSpc>
            <a:spcAft>
              <a:spcPts val="800"/>
            </a:spcAft>
          </a:pPr>
          <a:r>
            <a:rPr lang="en-GB" sz="1800" dirty="0"/>
            <a:t>Discretionary increases</a:t>
          </a:r>
        </a:p>
      </dgm:t>
    </dgm:pt>
    <dgm:pt modelId="{04CD8D88-A299-4EB0-93C1-3ED845DFC685}" type="parTrans" cxnId="{D90754F5-5782-4865-8A3D-05AC30351B51}">
      <dgm:prSet/>
      <dgm:spPr/>
      <dgm:t>
        <a:bodyPr/>
        <a:lstStyle/>
        <a:p>
          <a:endParaRPr lang="en-GB"/>
        </a:p>
      </dgm:t>
    </dgm:pt>
    <dgm:pt modelId="{9B4F6B7D-0BF3-421A-9C14-1B2D1D7DCD6B}" type="sibTrans" cxnId="{D90754F5-5782-4865-8A3D-05AC30351B51}">
      <dgm:prSet/>
      <dgm:spPr/>
      <dgm:t>
        <a:bodyPr/>
        <a:lstStyle/>
        <a:p>
          <a:endParaRPr lang="en-GB"/>
        </a:p>
      </dgm:t>
    </dgm:pt>
    <dgm:pt modelId="{CFB77982-5BF9-44D8-BF91-2BB11C42F2FA}">
      <dgm:prSet phldrT="[Text]"/>
      <dgm:spPr/>
      <dgm:t>
        <a:bodyPr/>
        <a:lstStyle/>
        <a:p>
          <a:r>
            <a:rPr lang="en-GB" dirty="0"/>
            <a:t>Buffer</a:t>
          </a:r>
        </a:p>
      </dgm:t>
    </dgm:pt>
    <dgm:pt modelId="{93F27350-559A-4270-A6B1-0929B3D9BF06}" type="parTrans" cxnId="{D05B94A3-8AEB-496F-B401-BBCEEEC0E82A}">
      <dgm:prSet/>
      <dgm:spPr/>
      <dgm:t>
        <a:bodyPr/>
        <a:lstStyle/>
        <a:p>
          <a:endParaRPr lang="en-GB"/>
        </a:p>
      </dgm:t>
    </dgm:pt>
    <dgm:pt modelId="{E95FAD4B-706A-429D-8787-F119F585386C}" type="sibTrans" cxnId="{D05B94A3-8AEB-496F-B401-BBCEEEC0E82A}">
      <dgm:prSet/>
      <dgm:spPr/>
      <dgm:t>
        <a:bodyPr/>
        <a:lstStyle/>
        <a:p>
          <a:endParaRPr lang="en-GB"/>
        </a:p>
      </dgm:t>
    </dgm:pt>
    <dgm:pt modelId="{7CE5D499-B106-4584-AD7C-740BE980446C}">
      <dgm:prSet phldrT="[Text]" custT="1"/>
      <dgm:spPr/>
      <dgm:t>
        <a:bodyPr/>
        <a:lstStyle/>
        <a:p>
          <a:pPr>
            <a:lnSpc>
              <a:spcPct val="100000"/>
            </a:lnSpc>
            <a:spcAft>
              <a:spcPts val="800"/>
            </a:spcAft>
          </a:pPr>
          <a:r>
            <a:rPr lang="en-GB" sz="1800" dirty="0"/>
            <a:t>Risk identification</a:t>
          </a:r>
        </a:p>
      </dgm:t>
    </dgm:pt>
    <dgm:pt modelId="{94D78559-A6E6-4785-B068-21C45AFAC030}" type="parTrans" cxnId="{7BD513AC-F38A-4522-B5B6-5D90EFFF450D}">
      <dgm:prSet/>
      <dgm:spPr/>
      <dgm:t>
        <a:bodyPr/>
        <a:lstStyle/>
        <a:p>
          <a:endParaRPr lang="en-GB"/>
        </a:p>
      </dgm:t>
    </dgm:pt>
    <dgm:pt modelId="{A8559321-8EAB-4299-B6E7-5FA593BB7C3B}" type="sibTrans" cxnId="{7BD513AC-F38A-4522-B5B6-5D90EFFF450D}">
      <dgm:prSet/>
      <dgm:spPr/>
      <dgm:t>
        <a:bodyPr/>
        <a:lstStyle/>
        <a:p>
          <a:endParaRPr lang="en-GB"/>
        </a:p>
      </dgm:t>
    </dgm:pt>
    <dgm:pt modelId="{A76E2F27-59ED-47B6-84D8-EC298A50ABB1}">
      <dgm:prSet phldrT="[Text]" custT="1"/>
      <dgm:spPr/>
      <dgm:t>
        <a:bodyPr/>
        <a:lstStyle/>
        <a:p>
          <a:pPr>
            <a:lnSpc>
              <a:spcPct val="90000"/>
            </a:lnSpc>
            <a:spcAft>
              <a:spcPct val="15000"/>
            </a:spcAft>
          </a:pPr>
          <a:endParaRPr lang="en-GB" sz="1800" dirty="0"/>
        </a:p>
      </dgm:t>
    </dgm:pt>
    <dgm:pt modelId="{DF254F1E-8F65-4188-BCE0-5886C5EFEC18}" type="parTrans" cxnId="{CD176978-AD4C-4060-B636-A345AE7BBFBF}">
      <dgm:prSet/>
      <dgm:spPr/>
      <dgm:t>
        <a:bodyPr/>
        <a:lstStyle/>
        <a:p>
          <a:endParaRPr lang="en-GB"/>
        </a:p>
      </dgm:t>
    </dgm:pt>
    <dgm:pt modelId="{EF3CD6A0-31B6-44AE-A250-87E38310D8F4}" type="sibTrans" cxnId="{CD176978-AD4C-4060-B636-A345AE7BBFBF}">
      <dgm:prSet/>
      <dgm:spPr/>
      <dgm:t>
        <a:bodyPr/>
        <a:lstStyle/>
        <a:p>
          <a:endParaRPr lang="en-GB"/>
        </a:p>
      </dgm:t>
    </dgm:pt>
    <dgm:pt modelId="{E14190C5-053C-4E46-8949-80AEFD50EA3F}">
      <dgm:prSet phldrT="[Text]" custT="1"/>
      <dgm:spPr/>
      <dgm:t>
        <a:bodyPr/>
        <a:lstStyle/>
        <a:p>
          <a:pPr>
            <a:lnSpc>
              <a:spcPct val="100000"/>
            </a:lnSpc>
            <a:spcAft>
              <a:spcPts val="800"/>
            </a:spcAft>
          </a:pPr>
          <a:r>
            <a:rPr lang="en-GB" sz="1800" dirty="0"/>
            <a:t>Assumptions vs. experience</a:t>
          </a:r>
        </a:p>
      </dgm:t>
    </dgm:pt>
    <dgm:pt modelId="{458A829A-B848-4A19-9C9F-79ACE4E7D944}" type="parTrans" cxnId="{D8704521-7446-452C-88E2-1A3A90D44C79}">
      <dgm:prSet/>
      <dgm:spPr/>
      <dgm:t>
        <a:bodyPr/>
        <a:lstStyle/>
        <a:p>
          <a:endParaRPr lang="en-GB"/>
        </a:p>
      </dgm:t>
    </dgm:pt>
    <dgm:pt modelId="{69B7D285-A2FE-4CD1-8224-8635D975620D}" type="sibTrans" cxnId="{D8704521-7446-452C-88E2-1A3A90D44C79}">
      <dgm:prSet/>
      <dgm:spPr/>
      <dgm:t>
        <a:bodyPr/>
        <a:lstStyle/>
        <a:p>
          <a:endParaRPr lang="en-GB"/>
        </a:p>
      </dgm:t>
    </dgm:pt>
    <dgm:pt modelId="{1CF47BD0-E4E2-4C41-80A2-8A260D0E9E84}">
      <dgm:prSet phldrT="[Text]" custT="1"/>
      <dgm:spPr/>
      <dgm:t>
        <a:bodyPr/>
        <a:lstStyle/>
        <a:p>
          <a:pPr>
            <a:lnSpc>
              <a:spcPct val="100000"/>
            </a:lnSpc>
            <a:spcAft>
              <a:spcPts val="800"/>
            </a:spcAft>
          </a:pPr>
          <a:r>
            <a:rPr lang="en-GB" sz="1800" dirty="0"/>
            <a:t>Allowance for diversification of risks</a:t>
          </a:r>
        </a:p>
      </dgm:t>
    </dgm:pt>
    <dgm:pt modelId="{B0974B9B-BA2A-4142-8A38-5B4F415A933E}" type="sibTrans" cxnId="{43B51923-CA9A-4907-A8C8-D61E014879E7}">
      <dgm:prSet/>
      <dgm:spPr/>
      <dgm:t>
        <a:bodyPr/>
        <a:lstStyle/>
        <a:p>
          <a:endParaRPr lang="en-GB"/>
        </a:p>
      </dgm:t>
    </dgm:pt>
    <dgm:pt modelId="{4E597FBE-AAA5-43D5-B0F5-1118E1A534D1}" type="parTrans" cxnId="{43B51923-CA9A-4907-A8C8-D61E014879E7}">
      <dgm:prSet/>
      <dgm:spPr/>
      <dgm:t>
        <a:bodyPr/>
        <a:lstStyle/>
        <a:p>
          <a:endParaRPr lang="en-GB"/>
        </a:p>
      </dgm:t>
    </dgm:pt>
    <dgm:pt modelId="{0F48D056-6559-4BCB-9AD4-D2AD13C12A8C}">
      <dgm:prSet phldrT="[Text]" custT="1"/>
      <dgm:spPr/>
      <dgm:t>
        <a:bodyPr/>
        <a:lstStyle/>
        <a:p>
          <a:pPr>
            <a:lnSpc>
              <a:spcPct val="100000"/>
            </a:lnSpc>
            <a:spcAft>
              <a:spcPts val="800"/>
            </a:spcAft>
          </a:pPr>
          <a:r>
            <a:rPr lang="en-GB" sz="1800" dirty="0"/>
            <a:t>Allowance for asset / liability risks </a:t>
          </a:r>
        </a:p>
      </dgm:t>
    </dgm:pt>
    <dgm:pt modelId="{F5C55CA2-9571-40D4-A6C3-3AE5ABC0BC35}" type="parTrans" cxnId="{3F2BE7D6-ED33-4370-80E5-AD2444262A32}">
      <dgm:prSet/>
      <dgm:spPr/>
      <dgm:t>
        <a:bodyPr/>
        <a:lstStyle/>
        <a:p>
          <a:endParaRPr lang="en-GB"/>
        </a:p>
      </dgm:t>
    </dgm:pt>
    <dgm:pt modelId="{881B5EC0-F6A6-4DBA-B2B9-95E836957A17}" type="sibTrans" cxnId="{3F2BE7D6-ED33-4370-80E5-AD2444262A32}">
      <dgm:prSet/>
      <dgm:spPr/>
      <dgm:t>
        <a:bodyPr/>
        <a:lstStyle/>
        <a:p>
          <a:endParaRPr lang="en-GB"/>
        </a:p>
      </dgm:t>
    </dgm:pt>
    <dgm:pt modelId="{2C1D57B4-1013-4697-9225-3754D13AA6FA}">
      <dgm:prSet phldrT="[Text]" custT="1"/>
      <dgm:spPr/>
      <dgm:t>
        <a:bodyPr/>
        <a:lstStyle/>
        <a:p>
          <a:pPr>
            <a:lnSpc>
              <a:spcPct val="100000"/>
            </a:lnSpc>
            <a:spcAft>
              <a:spcPts val="800"/>
            </a:spcAft>
          </a:pPr>
          <a:r>
            <a:rPr lang="en-GB" sz="1800" dirty="0"/>
            <a:t>Future changes to investment strategy</a:t>
          </a:r>
        </a:p>
      </dgm:t>
    </dgm:pt>
    <dgm:pt modelId="{81619F30-4126-46B1-9583-AEA35BB88624}" type="parTrans" cxnId="{DA452E98-5C29-4709-97C7-9D82FC2C9C13}">
      <dgm:prSet/>
      <dgm:spPr/>
      <dgm:t>
        <a:bodyPr/>
        <a:lstStyle/>
        <a:p>
          <a:endParaRPr lang="en-GB"/>
        </a:p>
      </dgm:t>
    </dgm:pt>
    <dgm:pt modelId="{B9C8EEBE-B796-4DF6-B336-90CAA991F909}" type="sibTrans" cxnId="{DA452E98-5C29-4709-97C7-9D82FC2C9C13}">
      <dgm:prSet/>
      <dgm:spPr/>
      <dgm:t>
        <a:bodyPr/>
        <a:lstStyle/>
        <a:p>
          <a:endParaRPr lang="en-GB"/>
        </a:p>
      </dgm:t>
    </dgm:pt>
    <dgm:pt modelId="{992A2E2A-4538-4678-B9BD-DFD436A31790}" type="pres">
      <dgm:prSet presAssocID="{9731BAE1-D769-4DCC-A451-2096CD344931}" presName="linearFlow" presStyleCnt="0">
        <dgm:presLayoutVars>
          <dgm:dir/>
          <dgm:animLvl val="lvl"/>
          <dgm:resizeHandles/>
        </dgm:presLayoutVars>
      </dgm:prSet>
      <dgm:spPr/>
    </dgm:pt>
    <dgm:pt modelId="{4379A7E2-FB99-46CA-902C-0DD90EFBEB2A}" type="pres">
      <dgm:prSet presAssocID="{D7944A08-8C50-4CE3-A17F-FA5FC2221752}" presName="compositeNode" presStyleCnt="0">
        <dgm:presLayoutVars>
          <dgm:bulletEnabled val="1"/>
        </dgm:presLayoutVars>
      </dgm:prSet>
      <dgm:spPr/>
    </dgm:pt>
    <dgm:pt modelId="{6B73AC8A-A505-4CC5-B6F6-FB86648E3EE8}" type="pres">
      <dgm:prSet presAssocID="{D7944A08-8C50-4CE3-A17F-FA5FC2221752}"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ound with solid fill"/>
        </a:ext>
      </dgm:extLst>
    </dgm:pt>
    <dgm:pt modelId="{8057F9AF-CAB6-4B06-A045-B88273BC46E0}" type="pres">
      <dgm:prSet presAssocID="{D7944A08-8C50-4CE3-A17F-FA5FC2221752}" presName="childNode" presStyleLbl="node1" presStyleIdx="0" presStyleCnt="3">
        <dgm:presLayoutVars>
          <dgm:bulletEnabled val="1"/>
        </dgm:presLayoutVars>
      </dgm:prSet>
      <dgm:spPr/>
    </dgm:pt>
    <dgm:pt modelId="{1F00DA4A-B219-45C3-BE22-24F54DE0CEB6}" type="pres">
      <dgm:prSet presAssocID="{D7944A08-8C50-4CE3-A17F-FA5FC2221752}" presName="parentNode" presStyleLbl="revTx" presStyleIdx="0" presStyleCnt="3">
        <dgm:presLayoutVars>
          <dgm:chMax val="0"/>
          <dgm:bulletEnabled val="1"/>
        </dgm:presLayoutVars>
      </dgm:prSet>
      <dgm:spPr/>
    </dgm:pt>
    <dgm:pt modelId="{6BE8D65A-9108-4955-A187-B34897B1624B}" type="pres">
      <dgm:prSet presAssocID="{5D325976-532B-4509-AFB0-6B3DD40525EB}" presName="sibTrans" presStyleCnt="0"/>
      <dgm:spPr/>
    </dgm:pt>
    <dgm:pt modelId="{6CA4CCED-8E2F-4C1F-96DE-9372046D6BE5}" type="pres">
      <dgm:prSet presAssocID="{EA9253E2-A4CE-4733-AE25-D64CC60A24D6}" presName="compositeNode" presStyleCnt="0">
        <dgm:presLayoutVars>
          <dgm:bulletEnabled val="1"/>
        </dgm:presLayoutVars>
      </dgm:prSet>
      <dgm:spPr/>
    </dgm:pt>
    <dgm:pt modelId="{1927916C-AB88-4835-91DC-94E9DADA239B}" type="pres">
      <dgm:prSet presAssocID="{EA9253E2-A4CE-4733-AE25-D64CC60A24D6}" presName="image"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of men with solid fill"/>
        </a:ext>
      </dgm:extLst>
    </dgm:pt>
    <dgm:pt modelId="{D9D84AB0-DEDA-4CFF-9478-70156F0F16F4}" type="pres">
      <dgm:prSet presAssocID="{EA9253E2-A4CE-4733-AE25-D64CC60A24D6}" presName="childNode" presStyleLbl="node1" presStyleIdx="1" presStyleCnt="3">
        <dgm:presLayoutVars>
          <dgm:bulletEnabled val="1"/>
        </dgm:presLayoutVars>
      </dgm:prSet>
      <dgm:spPr/>
    </dgm:pt>
    <dgm:pt modelId="{CF1DEB51-3032-49F2-B29F-5B0225730950}" type="pres">
      <dgm:prSet presAssocID="{EA9253E2-A4CE-4733-AE25-D64CC60A24D6}" presName="parentNode" presStyleLbl="revTx" presStyleIdx="1" presStyleCnt="3">
        <dgm:presLayoutVars>
          <dgm:chMax val="0"/>
          <dgm:bulletEnabled val="1"/>
        </dgm:presLayoutVars>
      </dgm:prSet>
      <dgm:spPr/>
    </dgm:pt>
    <dgm:pt modelId="{99C637BA-F7C2-459B-A736-D3FC71B6DD0C}" type="pres">
      <dgm:prSet presAssocID="{5D32C2D7-4FCC-4FB1-8B9F-5E74A9319A39}" presName="sibTrans" presStyleCnt="0"/>
      <dgm:spPr/>
    </dgm:pt>
    <dgm:pt modelId="{320BC6D9-6EFB-467B-A1CA-0610E8C598E0}" type="pres">
      <dgm:prSet presAssocID="{CFB77982-5BF9-44D8-BF91-2BB11C42F2FA}" presName="compositeNode" presStyleCnt="0">
        <dgm:presLayoutVars>
          <dgm:bulletEnabled val="1"/>
        </dgm:presLayoutVars>
      </dgm:prSet>
      <dgm:spPr/>
    </dgm:pt>
    <dgm:pt modelId="{0E12534C-8D5E-4126-9616-A1FC14F22236}" type="pres">
      <dgm:prSet presAssocID="{CFB77982-5BF9-44D8-BF91-2BB11C42F2FA}" presName="image"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Weights Uneven with solid fill"/>
        </a:ext>
      </dgm:extLst>
    </dgm:pt>
    <dgm:pt modelId="{C4B2823C-A317-4199-AACA-6CD4154C5233}" type="pres">
      <dgm:prSet presAssocID="{CFB77982-5BF9-44D8-BF91-2BB11C42F2FA}" presName="childNode" presStyleLbl="node1" presStyleIdx="2" presStyleCnt="3">
        <dgm:presLayoutVars>
          <dgm:bulletEnabled val="1"/>
        </dgm:presLayoutVars>
      </dgm:prSet>
      <dgm:spPr/>
    </dgm:pt>
    <dgm:pt modelId="{264DAF2F-520A-4E92-AEFB-35E4F47DD678}" type="pres">
      <dgm:prSet presAssocID="{CFB77982-5BF9-44D8-BF91-2BB11C42F2FA}" presName="parentNode" presStyleLbl="revTx" presStyleIdx="2" presStyleCnt="3">
        <dgm:presLayoutVars>
          <dgm:chMax val="0"/>
          <dgm:bulletEnabled val="1"/>
        </dgm:presLayoutVars>
      </dgm:prSet>
      <dgm:spPr/>
    </dgm:pt>
  </dgm:ptLst>
  <dgm:cxnLst>
    <dgm:cxn modelId="{F6F83214-BD0B-4916-8883-48FA9C0997D3}" type="presOf" srcId="{D7944A08-8C50-4CE3-A17F-FA5FC2221752}" destId="{1F00DA4A-B219-45C3-BE22-24F54DE0CEB6}" srcOrd="0" destOrd="0" presId="urn:microsoft.com/office/officeart/2005/8/layout/hList2"/>
    <dgm:cxn modelId="{D8704521-7446-452C-88E2-1A3A90D44C79}" srcId="{EA9253E2-A4CE-4733-AE25-D64CC60A24D6}" destId="{E14190C5-053C-4E46-8949-80AEFD50EA3F}" srcOrd="0" destOrd="0" parTransId="{458A829A-B848-4A19-9C9F-79ACE4E7D944}" sibTransId="{69B7D285-A2FE-4CD1-8224-8635D975620D}"/>
    <dgm:cxn modelId="{43B51923-CA9A-4907-A8C8-D61E014879E7}" srcId="{CFB77982-5BF9-44D8-BF91-2BB11C42F2FA}" destId="{1CF47BD0-E4E2-4C41-80A2-8A260D0E9E84}" srcOrd="2" destOrd="0" parTransId="{4E597FBE-AAA5-43D5-B0F5-1118E1A534D1}" sibTransId="{B0974B9B-BA2A-4142-8A38-5B4F415A933E}"/>
    <dgm:cxn modelId="{0AF83526-B274-4AE4-BFA0-2618550DF96A}" type="presOf" srcId="{BFCBB5BB-A816-4D92-9C9C-875B7D7DB3B3}" destId="{D9D84AB0-DEDA-4CFF-9478-70156F0F16F4}" srcOrd="0" destOrd="1" presId="urn:microsoft.com/office/officeart/2005/8/layout/hList2"/>
    <dgm:cxn modelId="{59124226-495D-464C-AB43-F4AB7BB3F507}" type="presOf" srcId="{A76E2F27-59ED-47B6-84D8-EC298A50ABB1}" destId="{D9D84AB0-DEDA-4CFF-9478-70156F0F16F4}" srcOrd="0" destOrd="3" presId="urn:microsoft.com/office/officeart/2005/8/layout/hList2"/>
    <dgm:cxn modelId="{75F40729-E254-4D4B-8EA9-410A881C53F8}" type="presOf" srcId="{2C1D57B4-1013-4697-9225-3754D13AA6FA}" destId="{8057F9AF-CAB6-4B06-A045-B88273BC46E0}" srcOrd="0" destOrd="2" presId="urn:microsoft.com/office/officeart/2005/8/layout/hList2"/>
    <dgm:cxn modelId="{D8632934-B04B-4D56-8DCE-7B62C37ED74B}" type="presOf" srcId="{E14190C5-053C-4E46-8949-80AEFD50EA3F}" destId="{D9D84AB0-DEDA-4CFF-9478-70156F0F16F4}" srcOrd="0" destOrd="0" presId="urn:microsoft.com/office/officeart/2005/8/layout/hList2"/>
    <dgm:cxn modelId="{1F876561-7BB8-45ED-9324-922ECC266FA0}" type="presOf" srcId="{25B9569F-52CC-45A1-B3C4-FC28DA8D7F57}" destId="{8057F9AF-CAB6-4B06-A045-B88273BC46E0}" srcOrd="0" destOrd="0" presId="urn:microsoft.com/office/officeart/2005/8/layout/hList2"/>
    <dgm:cxn modelId="{51985845-9445-4F5E-89B6-17B2E779E90E}" srcId="{D7944A08-8C50-4CE3-A17F-FA5FC2221752}" destId="{25B9569F-52CC-45A1-B3C4-FC28DA8D7F57}" srcOrd="0" destOrd="0" parTransId="{50C1CA91-E9BD-485F-A318-29512D5A9B43}" sibTransId="{6B0F1B3C-E771-454C-99CF-E7AA279EE470}"/>
    <dgm:cxn modelId="{4F375C47-5E88-4A9C-96B8-7031C91D2D8F}" srcId="{EA9253E2-A4CE-4733-AE25-D64CC60A24D6}" destId="{BFCBB5BB-A816-4D92-9C9C-875B7D7DB3B3}" srcOrd="1" destOrd="0" parTransId="{86B3EE49-EBBA-4DAD-9F7B-262A7A0152B7}" sibTransId="{D70C8D00-7D23-4614-821D-38F3D6CC6C5F}"/>
    <dgm:cxn modelId="{39CDE172-9CF7-41D2-8015-F49E0012F534}" type="presOf" srcId="{CFB77982-5BF9-44D8-BF91-2BB11C42F2FA}" destId="{264DAF2F-520A-4E92-AEFB-35E4F47DD678}" srcOrd="0" destOrd="0" presId="urn:microsoft.com/office/officeart/2005/8/layout/hList2"/>
    <dgm:cxn modelId="{9638F873-56F4-4600-B895-2E8FD91A11B6}" type="presOf" srcId="{58671A0D-DE4A-408C-8740-2D4BE26DCCBA}" destId="{D9D84AB0-DEDA-4CFF-9478-70156F0F16F4}" srcOrd="0" destOrd="2" presId="urn:microsoft.com/office/officeart/2005/8/layout/hList2"/>
    <dgm:cxn modelId="{203ABD74-519C-4AEC-A922-0C087218BF77}" type="presOf" srcId="{9731BAE1-D769-4DCC-A451-2096CD344931}" destId="{992A2E2A-4538-4678-B9BD-DFD436A31790}" srcOrd="0" destOrd="0" presId="urn:microsoft.com/office/officeart/2005/8/layout/hList2"/>
    <dgm:cxn modelId="{CD176978-AD4C-4060-B636-A345AE7BBFBF}" srcId="{EA9253E2-A4CE-4733-AE25-D64CC60A24D6}" destId="{A76E2F27-59ED-47B6-84D8-EC298A50ABB1}" srcOrd="3" destOrd="0" parTransId="{DF254F1E-8F65-4188-BCE0-5886C5EFEC18}" sibTransId="{EF3CD6A0-31B6-44AE-A250-87E38310D8F4}"/>
    <dgm:cxn modelId="{71C0817D-DF32-4749-AB55-637B3BCFA9AE}" type="presOf" srcId="{0F48D056-6559-4BCB-9AD4-D2AD13C12A8C}" destId="{C4B2823C-A317-4199-AACA-6CD4154C5233}" srcOrd="0" destOrd="1" presId="urn:microsoft.com/office/officeart/2005/8/layout/hList2"/>
    <dgm:cxn modelId="{D84AC084-4211-4AB3-82E2-1461EA9AE257}" type="presOf" srcId="{EA9253E2-A4CE-4733-AE25-D64CC60A24D6}" destId="{CF1DEB51-3032-49F2-B29F-5B0225730950}" srcOrd="0" destOrd="0" presId="urn:microsoft.com/office/officeart/2005/8/layout/hList2"/>
    <dgm:cxn modelId="{DE297A85-ECA0-4C94-8B8C-29B883FCEF1C}" srcId="{9731BAE1-D769-4DCC-A451-2096CD344931}" destId="{D7944A08-8C50-4CE3-A17F-FA5FC2221752}" srcOrd="0" destOrd="0" parTransId="{3A515B50-9BE3-4E84-9D94-FF7413CD80F5}" sibTransId="{5D325976-532B-4509-AFB0-6B3DD40525EB}"/>
    <dgm:cxn modelId="{D6005C96-9683-4C61-8C75-9180837E89BE}" type="presOf" srcId="{7CE5D499-B106-4584-AD7C-740BE980446C}" destId="{C4B2823C-A317-4199-AACA-6CD4154C5233}" srcOrd="0" destOrd="0" presId="urn:microsoft.com/office/officeart/2005/8/layout/hList2"/>
    <dgm:cxn modelId="{DA452E98-5C29-4709-97C7-9D82FC2C9C13}" srcId="{D7944A08-8C50-4CE3-A17F-FA5FC2221752}" destId="{2C1D57B4-1013-4697-9225-3754D13AA6FA}" srcOrd="2" destOrd="0" parTransId="{81619F30-4126-46B1-9583-AEA35BB88624}" sibTransId="{B9C8EEBE-B796-4DF6-B336-90CAA991F909}"/>
    <dgm:cxn modelId="{EAC1DFA2-28C8-4CC9-86BF-A59936027700}" type="presOf" srcId="{1CF47BD0-E4E2-4C41-80A2-8A260D0E9E84}" destId="{C4B2823C-A317-4199-AACA-6CD4154C5233}" srcOrd="0" destOrd="2" presId="urn:microsoft.com/office/officeart/2005/8/layout/hList2"/>
    <dgm:cxn modelId="{D05B94A3-8AEB-496F-B401-BBCEEEC0E82A}" srcId="{9731BAE1-D769-4DCC-A451-2096CD344931}" destId="{CFB77982-5BF9-44D8-BF91-2BB11C42F2FA}" srcOrd="2" destOrd="0" parTransId="{93F27350-559A-4270-A6B1-0929B3D9BF06}" sibTransId="{E95FAD4B-706A-429D-8787-F119F585386C}"/>
    <dgm:cxn modelId="{7BD513AC-F38A-4522-B5B6-5D90EFFF450D}" srcId="{CFB77982-5BF9-44D8-BF91-2BB11C42F2FA}" destId="{7CE5D499-B106-4584-AD7C-740BE980446C}" srcOrd="0" destOrd="0" parTransId="{94D78559-A6E6-4785-B068-21C45AFAC030}" sibTransId="{A8559321-8EAB-4299-B6E7-5FA593BB7C3B}"/>
    <dgm:cxn modelId="{70A3C7CD-51C4-4B3E-B06C-AC9AB9CB2A37}" type="presOf" srcId="{B5C0FF1D-0CF0-4618-A29E-7184F9930BB1}" destId="{8057F9AF-CAB6-4B06-A045-B88273BC46E0}" srcOrd="0" destOrd="1" presId="urn:microsoft.com/office/officeart/2005/8/layout/hList2"/>
    <dgm:cxn modelId="{10C0E2D4-7128-466F-BF9E-829A24E548EC}" srcId="{D7944A08-8C50-4CE3-A17F-FA5FC2221752}" destId="{B5C0FF1D-0CF0-4618-A29E-7184F9930BB1}" srcOrd="1" destOrd="0" parTransId="{C41C22AF-C903-4E29-8313-49C2005423C6}" sibTransId="{E6901B13-1592-4DD1-B6AE-6D7F3FEDDEFB}"/>
    <dgm:cxn modelId="{3F2BE7D6-ED33-4370-80E5-AD2444262A32}" srcId="{CFB77982-5BF9-44D8-BF91-2BB11C42F2FA}" destId="{0F48D056-6559-4BCB-9AD4-D2AD13C12A8C}" srcOrd="1" destOrd="0" parTransId="{F5C55CA2-9571-40D4-A6C3-3AE5ABC0BC35}" sibTransId="{881B5EC0-F6A6-4DBA-B2B9-95E836957A17}"/>
    <dgm:cxn modelId="{D90754F5-5782-4865-8A3D-05AC30351B51}" srcId="{EA9253E2-A4CE-4733-AE25-D64CC60A24D6}" destId="{58671A0D-DE4A-408C-8740-2D4BE26DCCBA}" srcOrd="2" destOrd="0" parTransId="{04CD8D88-A299-4EB0-93C1-3ED845DFC685}" sibTransId="{9B4F6B7D-0BF3-421A-9C14-1B2D1D7DCD6B}"/>
    <dgm:cxn modelId="{16D59BFE-9738-4FF1-9086-BAF77A3A8353}" srcId="{9731BAE1-D769-4DCC-A451-2096CD344931}" destId="{EA9253E2-A4CE-4733-AE25-D64CC60A24D6}" srcOrd="1" destOrd="0" parTransId="{C29186A7-2054-4404-B0EC-D02A85D99A53}" sibTransId="{5D32C2D7-4FCC-4FB1-8B9F-5E74A9319A39}"/>
    <dgm:cxn modelId="{1DD8F0E4-4D06-47C6-9902-00819A1D69F5}" type="presParOf" srcId="{992A2E2A-4538-4678-B9BD-DFD436A31790}" destId="{4379A7E2-FB99-46CA-902C-0DD90EFBEB2A}" srcOrd="0" destOrd="0" presId="urn:microsoft.com/office/officeart/2005/8/layout/hList2"/>
    <dgm:cxn modelId="{47D72096-A062-421D-A2C6-E44F8AB79133}" type="presParOf" srcId="{4379A7E2-FB99-46CA-902C-0DD90EFBEB2A}" destId="{6B73AC8A-A505-4CC5-B6F6-FB86648E3EE8}" srcOrd="0" destOrd="0" presId="urn:microsoft.com/office/officeart/2005/8/layout/hList2"/>
    <dgm:cxn modelId="{D78F0F6E-DBF3-46DE-9C09-0A6CBC9AC3E9}" type="presParOf" srcId="{4379A7E2-FB99-46CA-902C-0DD90EFBEB2A}" destId="{8057F9AF-CAB6-4B06-A045-B88273BC46E0}" srcOrd="1" destOrd="0" presId="urn:microsoft.com/office/officeart/2005/8/layout/hList2"/>
    <dgm:cxn modelId="{FB14DEFF-C420-40E2-B744-59DF9A493CF0}" type="presParOf" srcId="{4379A7E2-FB99-46CA-902C-0DD90EFBEB2A}" destId="{1F00DA4A-B219-45C3-BE22-24F54DE0CEB6}" srcOrd="2" destOrd="0" presId="urn:microsoft.com/office/officeart/2005/8/layout/hList2"/>
    <dgm:cxn modelId="{98D09469-8336-4010-9CA5-423A49E91365}" type="presParOf" srcId="{992A2E2A-4538-4678-B9BD-DFD436A31790}" destId="{6BE8D65A-9108-4955-A187-B34897B1624B}" srcOrd="1" destOrd="0" presId="urn:microsoft.com/office/officeart/2005/8/layout/hList2"/>
    <dgm:cxn modelId="{A2BEEFFD-8C67-4693-98EE-D312C04A8371}" type="presParOf" srcId="{992A2E2A-4538-4678-B9BD-DFD436A31790}" destId="{6CA4CCED-8E2F-4C1F-96DE-9372046D6BE5}" srcOrd="2" destOrd="0" presId="urn:microsoft.com/office/officeart/2005/8/layout/hList2"/>
    <dgm:cxn modelId="{31BEF902-804A-4C78-B395-9B4F088507F2}" type="presParOf" srcId="{6CA4CCED-8E2F-4C1F-96DE-9372046D6BE5}" destId="{1927916C-AB88-4835-91DC-94E9DADA239B}" srcOrd="0" destOrd="0" presId="urn:microsoft.com/office/officeart/2005/8/layout/hList2"/>
    <dgm:cxn modelId="{E1EA3257-2320-4B7D-8015-4F1CE4577F97}" type="presParOf" srcId="{6CA4CCED-8E2F-4C1F-96DE-9372046D6BE5}" destId="{D9D84AB0-DEDA-4CFF-9478-70156F0F16F4}" srcOrd="1" destOrd="0" presId="urn:microsoft.com/office/officeart/2005/8/layout/hList2"/>
    <dgm:cxn modelId="{C3F1E279-C7D8-4716-9E3F-8B581E3575CD}" type="presParOf" srcId="{6CA4CCED-8E2F-4C1F-96DE-9372046D6BE5}" destId="{CF1DEB51-3032-49F2-B29F-5B0225730950}" srcOrd="2" destOrd="0" presId="urn:microsoft.com/office/officeart/2005/8/layout/hList2"/>
    <dgm:cxn modelId="{C8593D12-B483-4CDC-BEB4-A1EE2A1553D3}" type="presParOf" srcId="{992A2E2A-4538-4678-B9BD-DFD436A31790}" destId="{99C637BA-F7C2-459B-A736-D3FC71B6DD0C}" srcOrd="3" destOrd="0" presId="urn:microsoft.com/office/officeart/2005/8/layout/hList2"/>
    <dgm:cxn modelId="{FDA5A8E1-A1E2-475E-BF70-32BEC324D734}" type="presParOf" srcId="{992A2E2A-4538-4678-B9BD-DFD436A31790}" destId="{320BC6D9-6EFB-467B-A1CA-0610E8C598E0}" srcOrd="4" destOrd="0" presId="urn:microsoft.com/office/officeart/2005/8/layout/hList2"/>
    <dgm:cxn modelId="{1294758A-02AB-48C2-B67E-5A04AA86C918}" type="presParOf" srcId="{320BC6D9-6EFB-467B-A1CA-0610E8C598E0}" destId="{0E12534C-8D5E-4126-9616-A1FC14F22236}" srcOrd="0" destOrd="0" presId="urn:microsoft.com/office/officeart/2005/8/layout/hList2"/>
    <dgm:cxn modelId="{BF2DD7FA-24CE-4B1E-BF42-B6C344C31605}" type="presParOf" srcId="{320BC6D9-6EFB-467B-A1CA-0610E8C598E0}" destId="{C4B2823C-A317-4199-AACA-6CD4154C5233}" srcOrd="1" destOrd="0" presId="urn:microsoft.com/office/officeart/2005/8/layout/hList2"/>
    <dgm:cxn modelId="{3DF5D632-4E47-4E04-9666-67276A5E7892}" type="presParOf" srcId="{320BC6D9-6EFB-467B-A1CA-0610E8C598E0}" destId="{264DAF2F-520A-4E92-AEFB-35E4F47DD678}"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060119-DF1D-4C88-B68E-52003E426A5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62D35384-1EBB-48EB-9EC6-20B061FC0F5C}">
      <dgm:prSet phldrT="[Text]"/>
      <dgm:spPr/>
      <dgm:t>
        <a:bodyPr/>
        <a:lstStyle/>
        <a:p>
          <a:r>
            <a:rPr lang="en-GB" dirty="0"/>
            <a:t>Judgement and Communication</a:t>
          </a:r>
        </a:p>
      </dgm:t>
    </dgm:pt>
    <dgm:pt modelId="{A2CBC426-CD95-4C51-9296-94AE0F9B3FFC}" type="parTrans" cxnId="{45CCDF32-2812-4C0C-8A57-6B9299FDE6BF}">
      <dgm:prSet/>
      <dgm:spPr/>
      <dgm:t>
        <a:bodyPr/>
        <a:lstStyle/>
        <a:p>
          <a:endParaRPr lang="en-GB"/>
        </a:p>
      </dgm:t>
    </dgm:pt>
    <dgm:pt modelId="{DB110E71-CED6-452E-88CE-BDD3C80E0586}" type="sibTrans" cxnId="{45CCDF32-2812-4C0C-8A57-6B9299FDE6BF}">
      <dgm:prSet/>
      <dgm:spPr/>
      <dgm:t>
        <a:bodyPr/>
        <a:lstStyle/>
        <a:p>
          <a:endParaRPr lang="en-GB"/>
        </a:p>
      </dgm:t>
    </dgm:pt>
    <dgm:pt modelId="{5A39F6D9-B365-4ADF-BBD9-0A9B86014C0A}">
      <dgm:prSet phldrT="[Text]"/>
      <dgm:spPr/>
      <dgm:t>
        <a:bodyPr/>
        <a:lstStyle/>
        <a:p>
          <a:r>
            <a:rPr lang="en-GB" dirty="0"/>
            <a:t>Asset data maturity</a:t>
          </a:r>
        </a:p>
      </dgm:t>
    </dgm:pt>
    <dgm:pt modelId="{D178C792-2546-48EF-8060-44957DF62FE2}" type="parTrans" cxnId="{933A4AC3-A8EF-43AA-BA65-93BCDC94A5FC}">
      <dgm:prSet/>
      <dgm:spPr/>
      <dgm:t>
        <a:bodyPr/>
        <a:lstStyle/>
        <a:p>
          <a:endParaRPr lang="en-GB"/>
        </a:p>
      </dgm:t>
    </dgm:pt>
    <dgm:pt modelId="{424BC885-3291-4592-A34C-D2C59848F055}" type="sibTrans" cxnId="{933A4AC3-A8EF-43AA-BA65-93BCDC94A5FC}">
      <dgm:prSet/>
      <dgm:spPr/>
      <dgm:t>
        <a:bodyPr/>
        <a:lstStyle/>
        <a:p>
          <a:endParaRPr lang="en-GB"/>
        </a:p>
      </dgm:t>
    </dgm:pt>
    <dgm:pt modelId="{51F208F7-EEC8-4D2B-A32C-B2EDAF2434A1}" type="pres">
      <dgm:prSet presAssocID="{B9060119-DF1D-4C88-B68E-52003E426A5A}" presName="diagram" presStyleCnt="0">
        <dgm:presLayoutVars>
          <dgm:dir/>
          <dgm:resizeHandles val="exact"/>
        </dgm:presLayoutVars>
      </dgm:prSet>
      <dgm:spPr/>
    </dgm:pt>
    <dgm:pt modelId="{7D050DC3-F064-4ACC-9EFD-0DBE525828E0}" type="pres">
      <dgm:prSet presAssocID="{62D35384-1EBB-48EB-9EC6-20B061FC0F5C}" presName="node" presStyleLbl="node1" presStyleIdx="0" presStyleCnt="2">
        <dgm:presLayoutVars>
          <dgm:bulletEnabled val="1"/>
        </dgm:presLayoutVars>
      </dgm:prSet>
      <dgm:spPr/>
    </dgm:pt>
    <dgm:pt modelId="{9A3B588C-8788-458B-AFC2-33D562D2AFEB}" type="pres">
      <dgm:prSet presAssocID="{DB110E71-CED6-452E-88CE-BDD3C80E0586}" presName="sibTrans" presStyleCnt="0"/>
      <dgm:spPr/>
    </dgm:pt>
    <dgm:pt modelId="{4CEFB5FD-AE47-473A-B8C0-92C04BF3A8E7}" type="pres">
      <dgm:prSet presAssocID="{5A39F6D9-B365-4ADF-BBD9-0A9B86014C0A}" presName="node" presStyleLbl="node1" presStyleIdx="1" presStyleCnt="2">
        <dgm:presLayoutVars>
          <dgm:bulletEnabled val="1"/>
        </dgm:presLayoutVars>
      </dgm:prSet>
      <dgm:spPr/>
    </dgm:pt>
  </dgm:ptLst>
  <dgm:cxnLst>
    <dgm:cxn modelId="{45CCDF32-2812-4C0C-8A57-6B9299FDE6BF}" srcId="{B9060119-DF1D-4C88-B68E-52003E426A5A}" destId="{62D35384-1EBB-48EB-9EC6-20B061FC0F5C}" srcOrd="0" destOrd="0" parTransId="{A2CBC426-CD95-4C51-9296-94AE0F9B3FFC}" sibTransId="{DB110E71-CED6-452E-88CE-BDD3C80E0586}"/>
    <dgm:cxn modelId="{C521CF3B-CF4F-4ABB-9C7A-F10A3F4BD62F}" type="presOf" srcId="{5A39F6D9-B365-4ADF-BBD9-0A9B86014C0A}" destId="{4CEFB5FD-AE47-473A-B8C0-92C04BF3A8E7}" srcOrd="0" destOrd="0" presId="urn:microsoft.com/office/officeart/2005/8/layout/default"/>
    <dgm:cxn modelId="{02423957-1162-45B0-AEA2-BC2401143BEA}" type="presOf" srcId="{B9060119-DF1D-4C88-B68E-52003E426A5A}" destId="{51F208F7-EEC8-4D2B-A32C-B2EDAF2434A1}" srcOrd="0" destOrd="0" presId="urn:microsoft.com/office/officeart/2005/8/layout/default"/>
    <dgm:cxn modelId="{933A4AC3-A8EF-43AA-BA65-93BCDC94A5FC}" srcId="{B9060119-DF1D-4C88-B68E-52003E426A5A}" destId="{5A39F6D9-B365-4ADF-BBD9-0A9B86014C0A}" srcOrd="1" destOrd="0" parTransId="{D178C792-2546-48EF-8060-44957DF62FE2}" sibTransId="{424BC885-3291-4592-A34C-D2C59848F055}"/>
    <dgm:cxn modelId="{D52555C3-7B19-4F07-93C8-060C984D1901}" type="presOf" srcId="{62D35384-1EBB-48EB-9EC6-20B061FC0F5C}" destId="{7D050DC3-F064-4ACC-9EFD-0DBE525828E0}" srcOrd="0" destOrd="0" presId="urn:microsoft.com/office/officeart/2005/8/layout/default"/>
    <dgm:cxn modelId="{E2150577-CCC4-49C7-965D-8A888E18991B}" type="presParOf" srcId="{51F208F7-EEC8-4D2B-A32C-B2EDAF2434A1}" destId="{7D050DC3-F064-4ACC-9EFD-0DBE525828E0}" srcOrd="0" destOrd="0" presId="urn:microsoft.com/office/officeart/2005/8/layout/default"/>
    <dgm:cxn modelId="{B2B908D6-0239-4E6F-8482-C3ABD82C540E}" type="presParOf" srcId="{51F208F7-EEC8-4D2B-A32C-B2EDAF2434A1}" destId="{9A3B588C-8788-458B-AFC2-33D562D2AFEB}" srcOrd="1" destOrd="0" presId="urn:microsoft.com/office/officeart/2005/8/layout/default"/>
    <dgm:cxn modelId="{6FA19AE8-846A-46ED-B952-C4690ECD01E3}" type="presParOf" srcId="{51F208F7-EEC8-4D2B-A32C-B2EDAF2434A1}" destId="{4CEFB5FD-AE47-473A-B8C0-92C04BF3A8E7}"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A97154-81AD-417A-9637-68905135C173}"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GB"/>
        </a:p>
      </dgm:t>
    </dgm:pt>
    <dgm:pt modelId="{9CA577EC-C6A6-48C4-AE59-7BC125B12AD7}">
      <dgm:prSet phldrT="[Text]"/>
      <dgm:spPr/>
      <dgm:t>
        <a:bodyPr/>
        <a:lstStyle/>
        <a:p>
          <a:pPr>
            <a:lnSpc>
              <a:spcPct val="100000"/>
            </a:lnSpc>
          </a:pPr>
          <a:r>
            <a:rPr lang="en-GB"/>
            <a:t>IFoA</a:t>
          </a:r>
          <a:endParaRPr lang="en-GB" dirty="0"/>
        </a:p>
      </dgm:t>
    </dgm:pt>
    <dgm:pt modelId="{8A2F77F8-39CC-4848-9EBB-FDC75B3018E2}" type="parTrans" cxnId="{ABCC4645-5528-4A72-8AAF-5BEDB7C91C98}">
      <dgm:prSet/>
      <dgm:spPr/>
      <dgm:t>
        <a:bodyPr/>
        <a:lstStyle/>
        <a:p>
          <a:endParaRPr lang="en-GB"/>
        </a:p>
      </dgm:t>
    </dgm:pt>
    <dgm:pt modelId="{DF9E1552-AEE0-4B23-A0C6-179799266DE0}" type="sibTrans" cxnId="{ABCC4645-5528-4A72-8AAF-5BEDB7C91C98}">
      <dgm:prSet/>
      <dgm:spPr/>
      <dgm:t>
        <a:bodyPr/>
        <a:lstStyle/>
        <a:p>
          <a:endParaRPr lang="en-GB"/>
        </a:p>
      </dgm:t>
    </dgm:pt>
    <dgm:pt modelId="{9675192F-35D8-48F1-B251-22F3E2D36E36}">
      <dgm:prSet phldrT="[Text]"/>
      <dgm:spPr/>
      <dgm:t>
        <a:bodyPr/>
        <a:lstStyle/>
        <a:p>
          <a:pPr>
            <a:lnSpc>
              <a:spcPct val="100000"/>
            </a:lnSpc>
          </a:pPr>
          <a:r>
            <a:rPr lang="en-GB" dirty="0"/>
            <a:t>Review of curriculum</a:t>
          </a:r>
        </a:p>
      </dgm:t>
    </dgm:pt>
    <dgm:pt modelId="{F4B34950-E0AD-4FAB-AF04-231777B3D642}" type="parTrans" cxnId="{B5B4DA87-EDD4-451E-A88A-4B136A21FA89}">
      <dgm:prSet/>
      <dgm:spPr/>
      <dgm:t>
        <a:bodyPr/>
        <a:lstStyle/>
        <a:p>
          <a:endParaRPr lang="en-GB"/>
        </a:p>
      </dgm:t>
    </dgm:pt>
    <dgm:pt modelId="{AC384289-FE6C-46AC-88BC-2682CB363E8B}" type="sibTrans" cxnId="{B5B4DA87-EDD4-451E-A88A-4B136A21FA89}">
      <dgm:prSet/>
      <dgm:spPr/>
      <dgm:t>
        <a:bodyPr/>
        <a:lstStyle/>
        <a:p>
          <a:endParaRPr lang="en-GB"/>
        </a:p>
      </dgm:t>
    </dgm:pt>
    <dgm:pt modelId="{EA0254F8-768F-4620-9739-7A3EEBBCAF60}">
      <dgm:prSet phldrT="[Text]"/>
      <dgm:spPr/>
      <dgm:t>
        <a:bodyPr/>
        <a:lstStyle/>
        <a:p>
          <a:pPr>
            <a:lnSpc>
              <a:spcPct val="100000"/>
            </a:lnSpc>
          </a:pPr>
          <a:r>
            <a:rPr lang="en-GB" dirty="0"/>
            <a:t>Guidance on typical asset classes</a:t>
          </a:r>
        </a:p>
      </dgm:t>
    </dgm:pt>
    <dgm:pt modelId="{28C40D7A-D163-4FD0-9CC3-BEE625EA1CE2}" type="parTrans" cxnId="{8B218424-CF33-4E4F-86F7-58174B54B9D7}">
      <dgm:prSet/>
      <dgm:spPr/>
      <dgm:t>
        <a:bodyPr/>
        <a:lstStyle/>
        <a:p>
          <a:endParaRPr lang="en-GB"/>
        </a:p>
      </dgm:t>
    </dgm:pt>
    <dgm:pt modelId="{C0CFA1D0-0864-4227-94E8-BC52161E6E5D}" type="sibTrans" cxnId="{8B218424-CF33-4E4F-86F7-58174B54B9D7}">
      <dgm:prSet/>
      <dgm:spPr/>
      <dgm:t>
        <a:bodyPr/>
        <a:lstStyle/>
        <a:p>
          <a:endParaRPr lang="en-GB"/>
        </a:p>
      </dgm:t>
    </dgm:pt>
    <dgm:pt modelId="{DF9AA16D-0593-4610-A545-2FF7CF5699C1}">
      <dgm:prSet phldrT="[Text]"/>
      <dgm:spPr/>
      <dgm:t>
        <a:bodyPr/>
        <a:lstStyle/>
        <a:p>
          <a:pPr>
            <a:lnSpc>
              <a:spcPct val="100000"/>
            </a:lnSpc>
          </a:pPr>
          <a:r>
            <a:rPr lang="en-GB"/>
            <a:t>TPR</a:t>
          </a:r>
          <a:endParaRPr lang="en-GB" dirty="0"/>
        </a:p>
      </dgm:t>
    </dgm:pt>
    <dgm:pt modelId="{77356EF7-610D-41FB-9C57-234C9779088B}" type="parTrans" cxnId="{6D2DB6D3-EFBB-403E-B36C-9A4630D38C72}">
      <dgm:prSet/>
      <dgm:spPr/>
      <dgm:t>
        <a:bodyPr/>
        <a:lstStyle/>
        <a:p>
          <a:endParaRPr lang="en-GB"/>
        </a:p>
      </dgm:t>
    </dgm:pt>
    <dgm:pt modelId="{B9A86012-908C-4C13-B38D-BA41EB4C2548}" type="sibTrans" cxnId="{6D2DB6D3-EFBB-403E-B36C-9A4630D38C72}">
      <dgm:prSet/>
      <dgm:spPr/>
      <dgm:t>
        <a:bodyPr/>
        <a:lstStyle/>
        <a:p>
          <a:endParaRPr lang="en-GB"/>
        </a:p>
      </dgm:t>
    </dgm:pt>
    <dgm:pt modelId="{1B7CAEE6-0905-40F1-9065-512A901AA434}">
      <dgm:prSet phldrT="[Text]"/>
      <dgm:spPr/>
      <dgm:t>
        <a:bodyPr/>
        <a:lstStyle/>
        <a:p>
          <a:pPr>
            <a:lnSpc>
              <a:spcPct val="100000"/>
            </a:lnSpc>
          </a:pPr>
          <a:r>
            <a:rPr lang="en-GB" dirty="0"/>
            <a:t>DDR information capture</a:t>
          </a:r>
        </a:p>
      </dgm:t>
    </dgm:pt>
    <dgm:pt modelId="{1641A8FD-7624-431E-B10D-31008FE4E39F}" type="parTrans" cxnId="{1D7EC576-E9EE-4E2A-8AAB-14B09969A9EC}">
      <dgm:prSet/>
      <dgm:spPr/>
      <dgm:t>
        <a:bodyPr/>
        <a:lstStyle/>
        <a:p>
          <a:endParaRPr lang="en-GB"/>
        </a:p>
      </dgm:t>
    </dgm:pt>
    <dgm:pt modelId="{758BFFEF-37E6-4F53-B1D9-A268D5ABA4E0}" type="sibTrans" cxnId="{1D7EC576-E9EE-4E2A-8AAB-14B09969A9EC}">
      <dgm:prSet/>
      <dgm:spPr/>
      <dgm:t>
        <a:bodyPr/>
        <a:lstStyle/>
        <a:p>
          <a:endParaRPr lang="en-GB"/>
        </a:p>
      </dgm:t>
    </dgm:pt>
    <dgm:pt modelId="{F43182C5-05B4-4D6D-A481-A02256329ADF}">
      <dgm:prSet phldrT="[Text]"/>
      <dgm:spPr/>
      <dgm:t>
        <a:bodyPr/>
        <a:lstStyle/>
        <a:p>
          <a:pPr>
            <a:lnSpc>
              <a:spcPct val="100000"/>
            </a:lnSpc>
          </a:pPr>
          <a:r>
            <a:rPr lang="en-GB"/>
            <a:t>Scheme Actuaries</a:t>
          </a:r>
          <a:endParaRPr lang="en-GB" dirty="0"/>
        </a:p>
      </dgm:t>
    </dgm:pt>
    <dgm:pt modelId="{56E75611-3B09-4D3A-9926-73EC52EF88D4}" type="parTrans" cxnId="{AF2D0084-051B-4B78-A9C0-706801DB7863}">
      <dgm:prSet/>
      <dgm:spPr/>
      <dgm:t>
        <a:bodyPr/>
        <a:lstStyle/>
        <a:p>
          <a:endParaRPr lang="en-GB"/>
        </a:p>
      </dgm:t>
    </dgm:pt>
    <dgm:pt modelId="{4684ADF2-B25A-44C8-A2D2-42B0DF71C5B6}" type="sibTrans" cxnId="{AF2D0084-051B-4B78-A9C0-706801DB7863}">
      <dgm:prSet/>
      <dgm:spPr/>
      <dgm:t>
        <a:bodyPr/>
        <a:lstStyle/>
        <a:p>
          <a:endParaRPr lang="en-GB"/>
        </a:p>
      </dgm:t>
    </dgm:pt>
    <dgm:pt modelId="{6A2C88D4-15DB-47AD-9264-A33331CD33B4}">
      <dgm:prSet phldrT="[Text]"/>
      <dgm:spPr/>
      <dgm:t>
        <a:bodyPr/>
        <a:lstStyle/>
        <a:p>
          <a:pPr>
            <a:lnSpc>
              <a:spcPct val="100000"/>
            </a:lnSpc>
          </a:pPr>
          <a:r>
            <a:rPr lang="en-GB" dirty="0"/>
            <a:t>Understanding of benefits</a:t>
          </a:r>
        </a:p>
      </dgm:t>
    </dgm:pt>
    <dgm:pt modelId="{0270575A-FFED-4EDF-9445-2319CC4719DF}" type="parTrans" cxnId="{C557FD0C-6151-4B92-9F40-B6008CA10BAD}">
      <dgm:prSet/>
      <dgm:spPr/>
      <dgm:t>
        <a:bodyPr/>
        <a:lstStyle/>
        <a:p>
          <a:endParaRPr lang="en-GB"/>
        </a:p>
      </dgm:t>
    </dgm:pt>
    <dgm:pt modelId="{0C735E48-B634-467C-91C1-953FE8B87052}" type="sibTrans" cxnId="{C557FD0C-6151-4B92-9F40-B6008CA10BAD}">
      <dgm:prSet/>
      <dgm:spPr/>
      <dgm:t>
        <a:bodyPr/>
        <a:lstStyle/>
        <a:p>
          <a:endParaRPr lang="en-GB"/>
        </a:p>
      </dgm:t>
    </dgm:pt>
    <dgm:pt modelId="{3FA48267-D54D-4ED3-B884-44A45F46D506}">
      <dgm:prSet phldrT="[Text]"/>
      <dgm:spPr/>
      <dgm:t>
        <a:bodyPr/>
        <a:lstStyle/>
        <a:p>
          <a:pPr>
            <a:lnSpc>
              <a:spcPct val="100000"/>
            </a:lnSpc>
          </a:pPr>
          <a:r>
            <a:rPr lang="en-GB" dirty="0"/>
            <a:t>Encourage data cleansing</a:t>
          </a:r>
        </a:p>
      </dgm:t>
    </dgm:pt>
    <dgm:pt modelId="{724124A4-2074-43BE-B75E-4EBB0D239236}" type="parTrans" cxnId="{553BD9CE-A9FD-4492-8CFE-D0C3507A2FCF}">
      <dgm:prSet/>
      <dgm:spPr/>
      <dgm:t>
        <a:bodyPr/>
        <a:lstStyle/>
        <a:p>
          <a:endParaRPr lang="en-GB"/>
        </a:p>
      </dgm:t>
    </dgm:pt>
    <dgm:pt modelId="{31CAED0E-DB82-4C4E-868C-0AF38329A26A}" type="sibTrans" cxnId="{553BD9CE-A9FD-4492-8CFE-D0C3507A2FCF}">
      <dgm:prSet/>
      <dgm:spPr/>
      <dgm:t>
        <a:bodyPr/>
        <a:lstStyle/>
        <a:p>
          <a:endParaRPr lang="en-GB"/>
        </a:p>
      </dgm:t>
    </dgm:pt>
    <dgm:pt modelId="{4042485E-4F8C-41E0-852E-4A9F6939A77A}">
      <dgm:prSet phldrT="[Text]"/>
      <dgm:spPr/>
      <dgm:t>
        <a:bodyPr/>
        <a:lstStyle/>
        <a:p>
          <a:pPr>
            <a:lnSpc>
              <a:spcPct val="100000"/>
            </a:lnSpc>
          </a:pPr>
          <a:r>
            <a:rPr lang="en-GB" dirty="0"/>
            <a:t>Further research</a:t>
          </a:r>
        </a:p>
      </dgm:t>
    </dgm:pt>
    <dgm:pt modelId="{F93C973B-BF93-4A46-BCB2-B03A4512DFE0}" type="parTrans" cxnId="{35F4D898-6BA9-475D-99A8-91421AF3D44E}">
      <dgm:prSet/>
      <dgm:spPr/>
      <dgm:t>
        <a:bodyPr/>
        <a:lstStyle/>
        <a:p>
          <a:endParaRPr lang="en-GB"/>
        </a:p>
      </dgm:t>
    </dgm:pt>
    <dgm:pt modelId="{3A118C49-88A3-4F3D-99DE-03AFEACAB1BB}" type="sibTrans" cxnId="{35F4D898-6BA9-475D-99A8-91421AF3D44E}">
      <dgm:prSet/>
      <dgm:spPr/>
      <dgm:t>
        <a:bodyPr/>
        <a:lstStyle/>
        <a:p>
          <a:endParaRPr lang="en-GB"/>
        </a:p>
      </dgm:t>
    </dgm:pt>
    <dgm:pt modelId="{1A91D49D-E4B2-4CE3-BB22-A83B245E35FA}" type="pres">
      <dgm:prSet presAssocID="{FDA97154-81AD-417A-9637-68905135C173}" presName="Name0" presStyleCnt="0">
        <dgm:presLayoutVars>
          <dgm:dir/>
          <dgm:animLvl val="lvl"/>
          <dgm:resizeHandles val="exact"/>
        </dgm:presLayoutVars>
      </dgm:prSet>
      <dgm:spPr/>
    </dgm:pt>
    <dgm:pt modelId="{187E652B-A4F2-45F0-B2D7-C5CDF5B9F8C3}" type="pres">
      <dgm:prSet presAssocID="{9CA577EC-C6A6-48C4-AE59-7BC125B12AD7}" presName="linNode" presStyleCnt="0"/>
      <dgm:spPr/>
    </dgm:pt>
    <dgm:pt modelId="{B8B9C0F8-ECC8-41A1-A526-1C400ECD7251}" type="pres">
      <dgm:prSet presAssocID="{9CA577EC-C6A6-48C4-AE59-7BC125B12AD7}" presName="parentText" presStyleLbl="node1" presStyleIdx="0" presStyleCnt="3">
        <dgm:presLayoutVars>
          <dgm:chMax val="1"/>
          <dgm:bulletEnabled val="1"/>
        </dgm:presLayoutVars>
      </dgm:prSet>
      <dgm:spPr/>
    </dgm:pt>
    <dgm:pt modelId="{4F9C6811-3AB2-45E3-BB15-4767ADFC7469}" type="pres">
      <dgm:prSet presAssocID="{9CA577EC-C6A6-48C4-AE59-7BC125B12AD7}" presName="descendantText" presStyleLbl="alignAccFollowNode1" presStyleIdx="0" presStyleCnt="3">
        <dgm:presLayoutVars>
          <dgm:bulletEnabled val="1"/>
        </dgm:presLayoutVars>
      </dgm:prSet>
      <dgm:spPr/>
    </dgm:pt>
    <dgm:pt modelId="{DEC28753-5FEC-47F3-A899-E06DE35F928F}" type="pres">
      <dgm:prSet presAssocID="{DF9E1552-AEE0-4B23-A0C6-179799266DE0}" presName="sp" presStyleCnt="0"/>
      <dgm:spPr/>
    </dgm:pt>
    <dgm:pt modelId="{00EAA00E-F3B8-441E-94A9-6F4C95731EC9}" type="pres">
      <dgm:prSet presAssocID="{DF9AA16D-0593-4610-A545-2FF7CF5699C1}" presName="linNode" presStyleCnt="0"/>
      <dgm:spPr/>
    </dgm:pt>
    <dgm:pt modelId="{C8185C7E-467D-4623-8AB3-B7E87B9AA89B}" type="pres">
      <dgm:prSet presAssocID="{DF9AA16D-0593-4610-A545-2FF7CF5699C1}" presName="parentText" presStyleLbl="node1" presStyleIdx="1" presStyleCnt="3">
        <dgm:presLayoutVars>
          <dgm:chMax val="1"/>
          <dgm:bulletEnabled val="1"/>
        </dgm:presLayoutVars>
      </dgm:prSet>
      <dgm:spPr/>
    </dgm:pt>
    <dgm:pt modelId="{6799098A-998F-4D77-9C7A-D74F20D27044}" type="pres">
      <dgm:prSet presAssocID="{DF9AA16D-0593-4610-A545-2FF7CF5699C1}" presName="descendantText" presStyleLbl="alignAccFollowNode1" presStyleIdx="1" presStyleCnt="3">
        <dgm:presLayoutVars>
          <dgm:bulletEnabled val="1"/>
        </dgm:presLayoutVars>
      </dgm:prSet>
      <dgm:spPr/>
    </dgm:pt>
    <dgm:pt modelId="{C85D243E-9DB1-4002-9B86-D5DC17CFC843}" type="pres">
      <dgm:prSet presAssocID="{B9A86012-908C-4C13-B38D-BA41EB4C2548}" presName="sp" presStyleCnt="0"/>
      <dgm:spPr/>
    </dgm:pt>
    <dgm:pt modelId="{81E1C0F1-FDBA-4FF0-BDCD-3D863222E0CE}" type="pres">
      <dgm:prSet presAssocID="{F43182C5-05B4-4D6D-A481-A02256329ADF}" presName="linNode" presStyleCnt="0"/>
      <dgm:spPr/>
    </dgm:pt>
    <dgm:pt modelId="{B8EA0618-0DD8-4B6B-81B8-DA7711A1A75B}" type="pres">
      <dgm:prSet presAssocID="{F43182C5-05B4-4D6D-A481-A02256329ADF}" presName="parentText" presStyleLbl="node1" presStyleIdx="2" presStyleCnt="3">
        <dgm:presLayoutVars>
          <dgm:chMax val="1"/>
          <dgm:bulletEnabled val="1"/>
        </dgm:presLayoutVars>
      </dgm:prSet>
      <dgm:spPr/>
    </dgm:pt>
    <dgm:pt modelId="{565D068C-19E8-4F82-B1D1-F13723AE8087}" type="pres">
      <dgm:prSet presAssocID="{F43182C5-05B4-4D6D-A481-A02256329ADF}" presName="descendantText" presStyleLbl="alignAccFollowNode1" presStyleIdx="2" presStyleCnt="3">
        <dgm:presLayoutVars>
          <dgm:bulletEnabled val="1"/>
        </dgm:presLayoutVars>
      </dgm:prSet>
      <dgm:spPr/>
    </dgm:pt>
  </dgm:ptLst>
  <dgm:cxnLst>
    <dgm:cxn modelId="{5702D505-02F8-46D3-BBA1-C3FF9987758C}" type="presOf" srcId="{6A2C88D4-15DB-47AD-9264-A33331CD33B4}" destId="{565D068C-19E8-4F82-B1D1-F13723AE8087}" srcOrd="0" destOrd="0" presId="urn:microsoft.com/office/officeart/2005/8/layout/vList5"/>
    <dgm:cxn modelId="{F06E9306-9F78-40C1-AE2A-53B373B219C0}" type="presOf" srcId="{DF9AA16D-0593-4610-A545-2FF7CF5699C1}" destId="{C8185C7E-467D-4623-8AB3-B7E87B9AA89B}" srcOrd="0" destOrd="0" presId="urn:microsoft.com/office/officeart/2005/8/layout/vList5"/>
    <dgm:cxn modelId="{178F8707-84BD-40B6-8594-0101FF7681C9}" type="presOf" srcId="{F43182C5-05B4-4D6D-A481-A02256329ADF}" destId="{B8EA0618-0DD8-4B6B-81B8-DA7711A1A75B}" srcOrd="0" destOrd="0" presId="urn:microsoft.com/office/officeart/2005/8/layout/vList5"/>
    <dgm:cxn modelId="{C557FD0C-6151-4B92-9F40-B6008CA10BAD}" srcId="{F43182C5-05B4-4D6D-A481-A02256329ADF}" destId="{6A2C88D4-15DB-47AD-9264-A33331CD33B4}" srcOrd="0" destOrd="0" parTransId="{0270575A-FFED-4EDF-9445-2319CC4719DF}" sibTransId="{0C735E48-B634-467C-91C1-953FE8B87052}"/>
    <dgm:cxn modelId="{8B218424-CF33-4E4F-86F7-58174B54B9D7}" srcId="{9CA577EC-C6A6-48C4-AE59-7BC125B12AD7}" destId="{EA0254F8-768F-4620-9739-7A3EEBBCAF60}" srcOrd="1" destOrd="0" parTransId="{28C40D7A-D163-4FD0-9CC3-BEE625EA1CE2}" sibTransId="{C0CFA1D0-0864-4227-94E8-BC52161E6E5D}"/>
    <dgm:cxn modelId="{48CC0427-732B-44C1-93C4-C1CC1A1A3022}" type="presOf" srcId="{9675192F-35D8-48F1-B251-22F3E2D36E36}" destId="{4F9C6811-3AB2-45E3-BB15-4767ADFC7469}" srcOrd="0" destOrd="0" presId="urn:microsoft.com/office/officeart/2005/8/layout/vList5"/>
    <dgm:cxn modelId="{ABCC4645-5528-4A72-8AAF-5BEDB7C91C98}" srcId="{FDA97154-81AD-417A-9637-68905135C173}" destId="{9CA577EC-C6A6-48C4-AE59-7BC125B12AD7}" srcOrd="0" destOrd="0" parTransId="{8A2F77F8-39CC-4848-9EBB-FDC75B3018E2}" sibTransId="{DF9E1552-AEE0-4B23-A0C6-179799266DE0}"/>
    <dgm:cxn modelId="{CDFA1076-13E0-4462-AB8E-E76796096E80}" type="presOf" srcId="{FDA97154-81AD-417A-9637-68905135C173}" destId="{1A91D49D-E4B2-4CE3-BB22-A83B245E35FA}" srcOrd="0" destOrd="0" presId="urn:microsoft.com/office/officeart/2005/8/layout/vList5"/>
    <dgm:cxn modelId="{1D7EC576-E9EE-4E2A-8AAB-14B09969A9EC}" srcId="{DF9AA16D-0593-4610-A545-2FF7CF5699C1}" destId="{1B7CAEE6-0905-40F1-9065-512A901AA434}" srcOrd="0" destOrd="0" parTransId="{1641A8FD-7624-431E-B10D-31008FE4E39F}" sibTransId="{758BFFEF-37E6-4F53-B1D9-A268D5ABA4E0}"/>
    <dgm:cxn modelId="{AF2D0084-051B-4B78-A9C0-706801DB7863}" srcId="{FDA97154-81AD-417A-9637-68905135C173}" destId="{F43182C5-05B4-4D6D-A481-A02256329ADF}" srcOrd="2" destOrd="0" parTransId="{56E75611-3B09-4D3A-9926-73EC52EF88D4}" sibTransId="{4684ADF2-B25A-44C8-A2D2-42B0DF71C5B6}"/>
    <dgm:cxn modelId="{B5B4DA87-EDD4-451E-A88A-4B136A21FA89}" srcId="{9CA577EC-C6A6-48C4-AE59-7BC125B12AD7}" destId="{9675192F-35D8-48F1-B251-22F3E2D36E36}" srcOrd="0" destOrd="0" parTransId="{F4B34950-E0AD-4FAB-AF04-231777B3D642}" sibTransId="{AC384289-FE6C-46AC-88BC-2682CB363E8B}"/>
    <dgm:cxn modelId="{636DF792-739F-4C9F-8440-096781BFE1B5}" type="presOf" srcId="{4042485E-4F8C-41E0-852E-4A9F6939A77A}" destId="{4F9C6811-3AB2-45E3-BB15-4767ADFC7469}" srcOrd="0" destOrd="2" presId="urn:microsoft.com/office/officeart/2005/8/layout/vList5"/>
    <dgm:cxn modelId="{35F4D898-6BA9-475D-99A8-91421AF3D44E}" srcId="{9CA577EC-C6A6-48C4-AE59-7BC125B12AD7}" destId="{4042485E-4F8C-41E0-852E-4A9F6939A77A}" srcOrd="2" destOrd="0" parTransId="{F93C973B-BF93-4A46-BCB2-B03A4512DFE0}" sibTransId="{3A118C49-88A3-4F3D-99DE-03AFEACAB1BB}"/>
    <dgm:cxn modelId="{7CECE5A9-3805-4DA3-93DB-F5A521ACD497}" type="presOf" srcId="{9CA577EC-C6A6-48C4-AE59-7BC125B12AD7}" destId="{B8B9C0F8-ECC8-41A1-A526-1C400ECD7251}" srcOrd="0" destOrd="0" presId="urn:microsoft.com/office/officeart/2005/8/layout/vList5"/>
    <dgm:cxn modelId="{ECB0C1CC-5DE6-408B-8F90-F8754826155A}" type="presOf" srcId="{EA0254F8-768F-4620-9739-7A3EEBBCAF60}" destId="{4F9C6811-3AB2-45E3-BB15-4767ADFC7469}" srcOrd="0" destOrd="1" presId="urn:microsoft.com/office/officeart/2005/8/layout/vList5"/>
    <dgm:cxn modelId="{553BD9CE-A9FD-4492-8CFE-D0C3507A2FCF}" srcId="{F43182C5-05B4-4D6D-A481-A02256329ADF}" destId="{3FA48267-D54D-4ED3-B884-44A45F46D506}" srcOrd="1" destOrd="0" parTransId="{724124A4-2074-43BE-B75E-4EBB0D239236}" sibTransId="{31CAED0E-DB82-4C4E-868C-0AF38329A26A}"/>
    <dgm:cxn modelId="{6D2DB6D3-EFBB-403E-B36C-9A4630D38C72}" srcId="{FDA97154-81AD-417A-9637-68905135C173}" destId="{DF9AA16D-0593-4610-A545-2FF7CF5699C1}" srcOrd="1" destOrd="0" parTransId="{77356EF7-610D-41FB-9C57-234C9779088B}" sibTransId="{B9A86012-908C-4C13-B38D-BA41EB4C2548}"/>
    <dgm:cxn modelId="{18186AE4-97D5-4D57-8275-AF86A32FDC55}" type="presOf" srcId="{3FA48267-D54D-4ED3-B884-44A45F46D506}" destId="{565D068C-19E8-4F82-B1D1-F13723AE8087}" srcOrd="0" destOrd="1" presId="urn:microsoft.com/office/officeart/2005/8/layout/vList5"/>
    <dgm:cxn modelId="{F5A5A5F6-56D2-4B11-8438-879D3263B296}" type="presOf" srcId="{1B7CAEE6-0905-40F1-9065-512A901AA434}" destId="{6799098A-998F-4D77-9C7A-D74F20D27044}" srcOrd="0" destOrd="0" presId="urn:microsoft.com/office/officeart/2005/8/layout/vList5"/>
    <dgm:cxn modelId="{324A7E7F-9E83-41D2-A462-EFA22B57DB59}" type="presParOf" srcId="{1A91D49D-E4B2-4CE3-BB22-A83B245E35FA}" destId="{187E652B-A4F2-45F0-B2D7-C5CDF5B9F8C3}" srcOrd="0" destOrd="0" presId="urn:microsoft.com/office/officeart/2005/8/layout/vList5"/>
    <dgm:cxn modelId="{5F38DFD4-1BCF-4853-929C-54B850829719}" type="presParOf" srcId="{187E652B-A4F2-45F0-B2D7-C5CDF5B9F8C3}" destId="{B8B9C0F8-ECC8-41A1-A526-1C400ECD7251}" srcOrd="0" destOrd="0" presId="urn:microsoft.com/office/officeart/2005/8/layout/vList5"/>
    <dgm:cxn modelId="{43F69A98-40FD-4CEA-B52D-D3B1CAD38E8B}" type="presParOf" srcId="{187E652B-A4F2-45F0-B2D7-C5CDF5B9F8C3}" destId="{4F9C6811-3AB2-45E3-BB15-4767ADFC7469}" srcOrd="1" destOrd="0" presId="urn:microsoft.com/office/officeart/2005/8/layout/vList5"/>
    <dgm:cxn modelId="{201FC65B-F6A0-4F95-B012-A0849E136945}" type="presParOf" srcId="{1A91D49D-E4B2-4CE3-BB22-A83B245E35FA}" destId="{DEC28753-5FEC-47F3-A899-E06DE35F928F}" srcOrd="1" destOrd="0" presId="urn:microsoft.com/office/officeart/2005/8/layout/vList5"/>
    <dgm:cxn modelId="{CF5300E7-4F50-4D05-8365-58DB14375577}" type="presParOf" srcId="{1A91D49D-E4B2-4CE3-BB22-A83B245E35FA}" destId="{00EAA00E-F3B8-441E-94A9-6F4C95731EC9}" srcOrd="2" destOrd="0" presId="urn:microsoft.com/office/officeart/2005/8/layout/vList5"/>
    <dgm:cxn modelId="{D9BA482E-36DA-4670-8E61-C7DBEF5D3595}" type="presParOf" srcId="{00EAA00E-F3B8-441E-94A9-6F4C95731EC9}" destId="{C8185C7E-467D-4623-8AB3-B7E87B9AA89B}" srcOrd="0" destOrd="0" presId="urn:microsoft.com/office/officeart/2005/8/layout/vList5"/>
    <dgm:cxn modelId="{FB8F09BC-D334-477C-9A9C-27A8AA70A728}" type="presParOf" srcId="{00EAA00E-F3B8-441E-94A9-6F4C95731EC9}" destId="{6799098A-998F-4D77-9C7A-D74F20D27044}" srcOrd="1" destOrd="0" presId="urn:microsoft.com/office/officeart/2005/8/layout/vList5"/>
    <dgm:cxn modelId="{9546FE60-6B60-410D-910A-E38497A76F0A}" type="presParOf" srcId="{1A91D49D-E4B2-4CE3-BB22-A83B245E35FA}" destId="{C85D243E-9DB1-4002-9B86-D5DC17CFC843}" srcOrd="3" destOrd="0" presId="urn:microsoft.com/office/officeart/2005/8/layout/vList5"/>
    <dgm:cxn modelId="{D4F17D98-1B21-4667-8B9A-E58B874F20F5}" type="presParOf" srcId="{1A91D49D-E4B2-4CE3-BB22-A83B245E35FA}" destId="{81E1C0F1-FDBA-4FF0-BDCD-3D863222E0CE}" srcOrd="4" destOrd="0" presId="urn:microsoft.com/office/officeart/2005/8/layout/vList5"/>
    <dgm:cxn modelId="{523DF129-18DC-4954-8E4F-1C7E0058EB6B}" type="presParOf" srcId="{81E1C0F1-FDBA-4FF0-BDCD-3D863222E0CE}" destId="{B8EA0618-0DD8-4B6B-81B8-DA7711A1A75B}" srcOrd="0" destOrd="0" presId="urn:microsoft.com/office/officeart/2005/8/layout/vList5"/>
    <dgm:cxn modelId="{CDC5387F-760F-4C9C-BE7D-93AA7227B58B}" type="presParOf" srcId="{81E1C0F1-FDBA-4FF0-BDCD-3D863222E0CE}" destId="{565D068C-19E8-4F82-B1D1-F13723AE808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C74F6-FC17-4118-BF68-5B5352F7DB6E}">
      <dsp:nvSpPr>
        <dsp:cNvPr id="0" name=""/>
        <dsp:cNvSpPr/>
      </dsp:nvSpPr>
      <dsp:spPr>
        <a:xfrm>
          <a:off x="1760943" y="1496948"/>
          <a:ext cx="1902686" cy="1645900"/>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Define DDR and </a:t>
          </a:r>
          <a:br>
            <a:rPr lang="en-GB" sz="1200" kern="1200" dirty="0"/>
          </a:br>
          <a:r>
            <a:rPr lang="en-GB" sz="1200" kern="1200" dirty="0"/>
            <a:t>review current practice</a:t>
          </a:r>
        </a:p>
      </dsp:txBody>
      <dsp:txXfrm>
        <a:off x="2076245" y="1769697"/>
        <a:ext cx="1272082" cy="1100402"/>
      </dsp:txXfrm>
    </dsp:sp>
    <dsp:sp modelId="{226F7AE5-B577-41CC-AF10-5D3CC4E5C03D}">
      <dsp:nvSpPr>
        <dsp:cNvPr id="0" name=""/>
        <dsp:cNvSpPr/>
      </dsp:nvSpPr>
      <dsp:spPr>
        <a:xfrm>
          <a:off x="2952391" y="709496"/>
          <a:ext cx="717878" cy="618546"/>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154F337-9E66-41C9-A64F-CA72E780DEAA}">
      <dsp:nvSpPr>
        <dsp:cNvPr id="0" name=""/>
        <dsp:cNvSpPr/>
      </dsp:nvSpPr>
      <dsp:spPr>
        <a:xfrm>
          <a:off x="1936208" y="0"/>
          <a:ext cx="1559238" cy="1348924"/>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Stakeholder considerations</a:t>
          </a:r>
        </a:p>
      </dsp:txBody>
      <dsp:txXfrm>
        <a:off x="2194607" y="223546"/>
        <a:ext cx="1042440" cy="901832"/>
      </dsp:txXfrm>
    </dsp:sp>
    <dsp:sp modelId="{BD472839-F71F-4F55-ADDC-9ED950636433}">
      <dsp:nvSpPr>
        <dsp:cNvPr id="0" name=""/>
        <dsp:cNvSpPr/>
      </dsp:nvSpPr>
      <dsp:spPr>
        <a:xfrm>
          <a:off x="3790210" y="1865849"/>
          <a:ext cx="717878" cy="618546"/>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19C95F2-C039-4376-8FD5-C31BD6009F95}">
      <dsp:nvSpPr>
        <dsp:cNvPr id="0" name=""/>
        <dsp:cNvSpPr/>
      </dsp:nvSpPr>
      <dsp:spPr>
        <a:xfrm>
          <a:off x="3366211" y="829678"/>
          <a:ext cx="1559238" cy="1348924"/>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When is DDR beneficial</a:t>
          </a:r>
        </a:p>
      </dsp:txBody>
      <dsp:txXfrm>
        <a:off x="3624610" y="1053224"/>
        <a:ext cx="1042440" cy="901832"/>
      </dsp:txXfrm>
    </dsp:sp>
    <dsp:sp modelId="{CF0D5857-92B1-4A33-B634-B4129C2C810F}">
      <dsp:nvSpPr>
        <dsp:cNvPr id="0" name=""/>
        <dsp:cNvSpPr/>
      </dsp:nvSpPr>
      <dsp:spPr>
        <a:xfrm>
          <a:off x="3208207" y="3171155"/>
          <a:ext cx="717878" cy="618546"/>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3D2100C-7F8D-4C54-ABF4-0EDFBD85621D}">
      <dsp:nvSpPr>
        <dsp:cNvPr id="0" name=""/>
        <dsp:cNvSpPr/>
      </dsp:nvSpPr>
      <dsp:spPr>
        <a:xfrm>
          <a:off x="3366211" y="2460730"/>
          <a:ext cx="1559238" cy="1348924"/>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Learning from insurers</a:t>
          </a:r>
        </a:p>
      </dsp:txBody>
      <dsp:txXfrm>
        <a:off x="3624610" y="2684276"/>
        <a:ext cx="1042440" cy="901832"/>
      </dsp:txXfrm>
    </dsp:sp>
    <dsp:sp modelId="{0E716511-090B-4950-A49E-0334545F5378}">
      <dsp:nvSpPr>
        <dsp:cNvPr id="0" name=""/>
        <dsp:cNvSpPr/>
      </dsp:nvSpPr>
      <dsp:spPr>
        <a:xfrm>
          <a:off x="1764484" y="3306650"/>
          <a:ext cx="717878" cy="618546"/>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7B1045F-56C2-4D24-B034-63B718BA0DB7}">
      <dsp:nvSpPr>
        <dsp:cNvPr id="0" name=""/>
        <dsp:cNvSpPr/>
      </dsp:nvSpPr>
      <dsp:spPr>
        <a:xfrm>
          <a:off x="1936208" y="3291337"/>
          <a:ext cx="1559238" cy="1348924"/>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br>
            <a:rPr lang="en-GB" sz="1200" kern="1200"/>
          </a:br>
          <a:r>
            <a:rPr lang="en-GB" sz="1200" kern="1200"/>
            <a:t>What does DDR look like in practice</a:t>
          </a:r>
        </a:p>
      </dsp:txBody>
      <dsp:txXfrm>
        <a:off x="2194607" y="3514883"/>
        <a:ext cx="1042440" cy="901832"/>
      </dsp:txXfrm>
    </dsp:sp>
    <dsp:sp modelId="{1F5C7674-DCB8-44E5-B822-D338B18087DA}">
      <dsp:nvSpPr>
        <dsp:cNvPr id="0" name=""/>
        <dsp:cNvSpPr/>
      </dsp:nvSpPr>
      <dsp:spPr>
        <a:xfrm>
          <a:off x="912944" y="2150761"/>
          <a:ext cx="717878" cy="618546"/>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741DE29-5BAD-4128-AE8A-B0C91116B4D5}">
      <dsp:nvSpPr>
        <dsp:cNvPr id="0" name=""/>
        <dsp:cNvSpPr/>
      </dsp:nvSpPr>
      <dsp:spPr>
        <a:xfrm>
          <a:off x="499567" y="2461658"/>
          <a:ext cx="1559238" cy="1348924"/>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Implications for other areas</a:t>
          </a:r>
        </a:p>
      </dsp:txBody>
      <dsp:txXfrm>
        <a:off x="757966" y="2685204"/>
        <a:ext cx="1042440" cy="901832"/>
      </dsp:txXfrm>
    </dsp:sp>
    <dsp:sp modelId="{DCAC3B6D-A86B-4FA7-9AFF-FC796899C312}">
      <dsp:nvSpPr>
        <dsp:cNvPr id="0" name=""/>
        <dsp:cNvSpPr/>
      </dsp:nvSpPr>
      <dsp:spPr>
        <a:xfrm>
          <a:off x="499567" y="827822"/>
          <a:ext cx="1559238" cy="1348924"/>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New skills and next steps</a:t>
          </a:r>
        </a:p>
      </dsp:txBody>
      <dsp:txXfrm>
        <a:off x="757966" y="1051368"/>
        <a:ext cx="1042440" cy="901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C74F6-FC17-4118-BF68-5B5352F7DB6E}">
      <dsp:nvSpPr>
        <dsp:cNvPr id="0" name=""/>
        <dsp:cNvSpPr/>
      </dsp:nvSpPr>
      <dsp:spPr>
        <a:xfrm>
          <a:off x="1760943" y="1496948"/>
          <a:ext cx="1902686" cy="1645900"/>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Define DDR and </a:t>
          </a:r>
          <a:br>
            <a:rPr lang="en-GB" sz="1200" kern="1200" dirty="0"/>
          </a:br>
          <a:r>
            <a:rPr lang="en-GB" sz="1200" kern="1200" dirty="0"/>
            <a:t>review current practice</a:t>
          </a:r>
        </a:p>
      </dsp:txBody>
      <dsp:txXfrm>
        <a:off x="2076245" y="1769697"/>
        <a:ext cx="1272082" cy="1100402"/>
      </dsp:txXfrm>
    </dsp:sp>
    <dsp:sp modelId="{226F7AE5-B577-41CC-AF10-5D3CC4E5C03D}">
      <dsp:nvSpPr>
        <dsp:cNvPr id="0" name=""/>
        <dsp:cNvSpPr/>
      </dsp:nvSpPr>
      <dsp:spPr>
        <a:xfrm>
          <a:off x="2952391" y="709496"/>
          <a:ext cx="717878" cy="618546"/>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154F337-9E66-41C9-A64F-CA72E780DEAA}">
      <dsp:nvSpPr>
        <dsp:cNvPr id="0" name=""/>
        <dsp:cNvSpPr/>
      </dsp:nvSpPr>
      <dsp:spPr>
        <a:xfrm>
          <a:off x="1936208" y="0"/>
          <a:ext cx="1559238" cy="1348924"/>
        </a:xfrm>
        <a:prstGeom prst="hexagon">
          <a:avLst>
            <a:gd name="adj" fmla="val 28570"/>
            <a:gd name="vf" fmla="val 115470"/>
          </a:avLst>
        </a:prstGeom>
        <a:solidFill>
          <a:srgbClr val="D9AB1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Stakeholder considerations</a:t>
          </a:r>
        </a:p>
      </dsp:txBody>
      <dsp:txXfrm>
        <a:off x="2194607" y="223546"/>
        <a:ext cx="1042440" cy="901832"/>
      </dsp:txXfrm>
    </dsp:sp>
    <dsp:sp modelId="{BD472839-F71F-4F55-ADDC-9ED950636433}">
      <dsp:nvSpPr>
        <dsp:cNvPr id="0" name=""/>
        <dsp:cNvSpPr/>
      </dsp:nvSpPr>
      <dsp:spPr>
        <a:xfrm>
          <a:off x="3790210" y="1865849"/>
          <a:ext cx="717878" cy="618546"/>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19C95F2-C039-4376-8FD5-C31BD6009F95}">
      <dsp:nvSpPr>
        <dsp:cNvPr id="0" name=""/>
        <dsp:cNvSpPr/>
      </dsp:nvSpPr>
      <dsp:spPr>
        <a:xfrm>
          <a:off x="3366211" y="829678"/>
          <a:ext cx="1559238" cy="1348924"/>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When is DDR beneficial</a:t>
          </a:r>
        </a:p>
      </dsp:txBody>
      <dsp:txXfrm>
        <a:off x="3624610" y="1053224"/>
        <a:ext cx="1042440" cy="901832"/>
      </dsp:txXfrm>
    </dsp:sp>
    <dsp:sp modelId="{CF0D5857-92B1-4A33-B634-B4129C2C810F}">
      <dsp:nvSpPr>
        <dsp:cNvPr id="0" name=""/>
        <dsp:cNvSpPr/>
      </dsp:nvSpPr>
      <dsp:spPr>
        <a:xfrm>
          <a:off x="3208207" y="3171155"/>
          <a:ext cx="717878" cy="618546"/>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3D2100C-7F8D-4C54-ABF4-0EDFBD85621D}">
      <dsp:nvSpPr>
        <dsp:cNvPr id="0" name=""/>
        <dsp:cNvSpPr/>
      </dsp:nvSpPr>
      <dsp:spPr>
        <a:xfrm>
          <a:off x="3366211" y="2460730"/>
          <a:ext cx="1559238" cy="1348924"/>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a:t>Learning from insurers</a:t>
          </a:r>
        </a:p>
      </dsp:txBody>
      <dsp:txXfrm>
        <a:off x="3624610" y="2684276"/>
        <a:ext cx="1042440" cy="901832"/>
      </dsp:txXfrm>
    </dsp:sp>
    <dsp:sp modelId="{0E716511-090B-4950-A49E-0334545F5378}">
      <dsp:nvSpPr>
        <dsp:cNvPr id="0" name=""/>
        <dsp:cNvSpPr/>
      </dsp:nvSpPr>
      <dsp:spPr>
        <a:xfrm>
          <a:off x="1764484" y="3306650"/>
          <a:ext cx="717878" cy="618546"/>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7B1045F-56C2-4D24-B034-63B718BA0DB7}">
      <dsp:nvSpPr>
        <dsp:cNvPr id="0" name=""/>
        <dsp:cNvSpPr/>
      </dsp:nvSpPr>
      <dsp:spPr>
        <a:xfrm>
          <a:off x="1936208" y="3291337"/>
          <a:ext cx="1559238" cy="1348924"/>
        </a:xfrm>
        <a:prstGeom prst="hexagon">
          <a:avLst>
            <a:gd name="adj" fmla="val 28570"/>
            <a:gd name="vf" fmla="val 115470"/>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br>
            <a:rPr lang="en-GB" sz="1200" kern="1200"/>
          </a:br>
          <a:r>
            <a:rPr lang="en-GB" sz="1200" kern="1200"/>
            <a:t>What does DDR look like in practice</a:t>
          </a:r>
        </a:p>
      </dsp:txBody>
      <dsp:txXfrm>
        <a:off x="2194607" y="3514883"/>
        <a:ext cx="1042440" cy="901832"/>
      </dsp:txXfrm>
    </dsp:sp>
    <dsp:sp modelId="{1F5C7674-DCB8-44E5-B822-D338B18087DA}">
      <dsp:nvSpPr>
        <dsp:cNvPr id="0" name=""/>
        <dsp:cNvSpPr/>
      </dsp:nvSpPr>
      <dsp:spPr>
        <a:xfrm>
          <a:off x="912944" y="2150761"/>
          <a:ext cx="717878" cy="618546"/>
        </a:xfrm>
        <a:prstGeom prst="hexagon">
          <a:avLst>
            <a:gd name="adj" fmla="val 28900"/>
            <a:gd name="vf" fmla="val 11547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741DE29-5BAD-4128-AE8A-B0C91116B4D5}">
      <dsp:nvSpPr>
        <dsp:cNvPr id="0" name=""/>
        <dsp:cNvSpPr/>
      </dsp:nvSpPr>
      <dsp:spPr>
        <a:xfrm>
          <a:off x="499567" y="2461658"/>
          <a:ext cx="1559238" cy="1348924"/>
        </a:xfrm>
        <a:prstGeom prst="hexagon">
          <a:avLst>
            <a:gd name="adj" fmla="val 2857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Implications for other areas</a:t>
          </a:r>
        </a:p>
      </dsp:txBody>
      <dsp:txXfrm>
        <a:off x="757966" y="2685204"/>
        <a:ext cx="1042440" cy="901832"/>
      </dsp:txXfrm>
    </dsp:sp>
    <dsp:sp modelId="{DCAC3B6D-A86B-4FA7-9AFF-FC796899C312}">
      <dsp:nvSpPr>
        <dsp:cNvPr id="0" name=""/>
        <dsp:cNvSpPr/>
      </dsp:nvSpPr>
      <dsp:spPr>
        <a:xfrm>
          <a:off x="499567" y="827822"/>
          <a:ext cx="1559238" cy="1348924"/>
        </a:xfrm>
        <a:prstGeom prst="hexagon">
          <a:avLst>
            <a:gd name="adj" fmla="val 28570"/>
            <a:gd name="vf" fmla="val 115470"/>
          </a:avLst>
        </a:prstGeom>
        <a:solidFill>
          <a:srgbClr val="D9AB1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New skills and next steps</a:t>
          </a:r>
        </a:p>
      </dsp:txBody>
      <dsp:txXfrm>
        <a:off x="757966" y="1051368"/>
        <a:ext cx="1042440" cy="901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CE18A-AD41-4FA3-9805-F71368530005}">
      <dsp:nvSpPr>
        <dsp:cNvPr id="0" name=""/>
        <dsp:cNvSpPr/>
      </dsp:nvSpPr>
      <dsp:spPr>
        <a:xfrm>
          <a:off x="3454" y="351145"/>
          <a:ext cx="3368426"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a:t>Sponsors</a:t>
          </a:r>
        </a:p>
      </dsp:txBody>
      <dsp:txXfrm>
        <a:off x="3454" y="351145"/>
        <a:ext cx="3368426" cy="604800"/>
      </dsp:txXfrm>
    </dsp:sp>
    <dsp:sp modelId="{D69D466C-39CC-48F4-BD1D-69C5CB966F3C}">
      <dsp:nvSpPr>
        <dsp:cNvPr id="0" name=""/>
        <dsp:cNvSpPr/>
      </dsp:nvSpPr>
      <dsp:spPr>
        <a:xfrm>
          <a:off x="3454" y="955945"/>
          <a:ext cx="3368426" cy="31614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a:t>Reduction in funding level volatility from moving asset yields</a:t>
          </a:r>
        </a:p>
        <a:p>
          <a:pPr marL="228600" lvl="1" indent="-228600" algn="l" defTabSz="933450">
            <a:lnSpc>
              <a:spcPct val="90000"/>
            </a:lnSpc>
            <a:spcBef>
              <a:spcPct val="0"/>
            </a:spcBef>
            <a:spcAft>
              <a:spcPct val="15000"/>
            </a:spcAft>
            <a:buChar char="•"/>
          </a:pPr>
          <a:endParaRPr lang="en-GB" sz="2100" kern="1200" dirty="0"/>
        </a:p>
        <a:p>
          <a:pPr marL="228600" lvl="1" indent="-228600" algn="l" defTabSz="933450">
            <a:lnSpc>
              <a:spcPct val="90000"/>
            </a:lnSpc>
            <a:spcBef>
              <a:spcPct val="0"/>
            </a:spcBef>
            <a:spcAft>
              <a:spcPct val="15000"/>
            </a:spcAft>
            <a:buChar char="•"/>
          </a:pPr>
          <a:r>
            <a:rPr lang="en-GB" sz="2100" kern="1200" dirty="0"/>
            <a:t>An alternative way of funding a pension scheme alongside insurance risk transfer</a:t>
          </a:r>
        </a:p>
      </dsp:txBody>
      <dsp:txXfrm>
        <a:off x="3454" y="955945"/>
        <a:ext cx="3368426" cy="3161467"/>
      </dsp:txXfrm>
    </dsp:sp>
    <dsp:sp modelId="{19EA46F2-2287-4D80-B47D-14D0A2FB14A1}">
      <dsp:nvSpPr>
        <dsp:cNvPr id="0" name=""/>
        <dsp:cNvSpPr/>
      </dsp:nvSpPr>
      <dsp:spPr>
        <a:xfrm>
          <a:off x="3843460" y="351145"/>
          <a:ext cx="3368426"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a:t>Trustees</a:t>
          </a:r>
        </a:p>
      </dsp:txBody>
      <dsp:txXfrm>
        <a:off x="3843460" y="351145"/>
        <a:ext cx="3368426" cy="604800"/>
      </dsp:txXfrm>
    </dsp:sp>
    <dsp:sp modelId="{942261A3-B009-4AD2-AAAD-2505766CEA0A}">
      <dsp:nvSpPr>
        <dsp:cNvPr id="0" name=""/>
        <dsp:cNvSpPr/>
      </dsp:nvSpPr>
      <dsp:spPr>
        <a:xfrm>
          <a:off x="3843460" y="955945"/>
          <a:ext cx="3368426" cy="31614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a:t>A cleaner signal around a future cashflow shortfall</a:t>
          </a:r>
        </a:p>
        <a:p>
          <a:pPr marL="228600" lvl="1" indent="-228600" algn="l" defTabSz="933450">
            <a:lnSpc>
              <a:spcPct val="90000"/>
            </a:lnSpc>
            <a:spcBef>
              <a:spcPct val="0"/>
            </a:spcBef>
            <a:spcAft>
              <a:spcPct val="15000"/>
            </a:spcAft>
            <a:buChar char="•"/>
          </a:pPr>
          <a:endParaRPr lang="en-GB" sz="2100" kern="1200" dirty="0"/>
        </a:p>
        <a:p>
          <a:pPr marL="228600" lvl="1" indent="-228600" algn="l" defTabSz="933450">
            <a:lnSpc>
              <a:spcPct val="90000"/>
            </a:lnSpc>
            <a:spcBef>
              <a:spcPct val="0"/>
            </a:spcBef>
            <a:spcAft>
              <a:spcPct val="15000"/>
            </a:spcAft>
            <a:buChar char="•"/>
          </a:pPr>
          <a:r>
            <a:rPr lang="en-GB" sz="2100" kern="1200" dirty="0"/>
            <a:t>More explicit alignment between the investment approach and funding methodology</a:t>
          </a:r>
        </a:p>
      </dsp:txBody>
      <dsp:txXfrm>
        <a:off x="3843460" y="955945"/>
        <a:ext cx="3368426" cy="3161467"/>
      </dsp:txXfrm>
    </dsp:sp>
    <dsp:sp modelId="{1AFA31F4-DE18-429B-8A78-6E74F7D7478C}">
      <dsp:nvSpPr>
        <dsp:cNvPr id="0" name=""/>
        <dsp:cNvSpPr/>
      </dsp:nvSpPr>
      <dsp:spPr>
        <a:xfrm>
          <a:off x="7683466" y="351145"/>
          <a:ext cx="3368426" cy="604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dirty="0"/>
            <a:t>Members</a:t>
          </a:r>
        </a:p>
      </dsp:txBody>
      <dsp:txXfrm>
        <a:off x="7683466" y="351145"/>
        <a:ext cx="3368426" cy="604800"/>
      </dsp:txXfrm>
    </dsp:sp>
    <dsp:sp modelId="{C2E1A63C-0241-437D-AB8E-69FD4BE7EFD6}">
      <dsp:nvSpPr>
        <dsp:cNvPr id="0" name=""/>
        <dsp:cNvSpPr/>
      </dsp:nvSpPr>
      <dsp:spPr>
        <a:xfrm>
          <a:off x="7683466" y="955945"/>
          <a:ext cx="3368426" cy="316146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dirty="0"/>
            <a:t>If assets are invested to generate high quality cashflows matching benefit payments, there is good member security…</a:t>
          </a:r>
        </a:p>
        <a:p>
          <a:pPr marL="228600" lvl="1" indent="-228600" algn="l" defTabSz="933450">
            <a:lnSpc>
              <a:spcPct val="90000"/>
            </a:lnSpc>
            <a:spcBef>
              <a:spcPct val="0"/>
            </a:spcBef>
            <a:spcAft>
              <a:spcPct val="15000"/>
            </a:spcAft>
            <a:buChar char="•"/>
          </a:pPr>
          <a:endParaRPr lang="en-GB" sz="2100" kern="1200" dirty="0"/>
        </a:p>
        <a:p>
          <a:pPr marL="228600" lvl="1" indent="-228600" algn="l" defTabSz="933450">
            <a:lnSpc>
              <a:spcPct val="90000"/>
            </a:lnSpc>
            <a:spcBef>
              <a:spcPct val="0"/>
            </a:spcBef>
            <a:spcAft>
              <a:spcPct val="15000"/>
            </a:spcAft>
            <a:buChar char="•"/>
          </a:pPr>
          <a:r>
            <a:rPr lang="en-GB" sz="2100" kern="1200" dirty="0"/>
            <a:t>…but ongoing support from sponsor covenant is a necessary underpin</a:t>
          </a:r>
        </a:p>
      </dsp:txBody>
      <dsp:txXfrm>
        <a:off x="7683466" y="955945"/>
        <a:ext cx="3368426" cy="316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C9ABE7-F6BF-4A3C-8136-B8B36C2E2768}">
      <dsp:nvSpPr>
        <dsp:cNvPr id="0" name=""/>
        <dsp:cNvSpPr/>
      </dsp:nvSpPr>
      <dsp:spPr>
        <a:xfrm>
          <a:off x="1647773" y="2097502"/>
          <a:ext cx="522865" cy="498156"/>
        </a:xfrm>
        <a:custGeom>
          <a:avLst/>
          <a:gdLst/>
          <a:ahLst/>
          <a:cxnLst/>
          <a:rect l="0" t="0" r="0" b="0"/>
          <a:pathLst>
            <a:path>
              <a:moveTo>
                <a:pt x="0" y="0"/>
              </a:moveTo>
              <a:lnTo>
                <a:pt x="261432" y="0"/>
              </a:lnTo>
              <a:lnTo>
                <a:pt x="261432" y="498156"/>
              </a:lnTo>
              <a:lnTo>
                <a:pt x="522865" y="49815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91152" y="2328525"/>
        <a:ext cx="36109" cy="36109"/>
      </dsp:txXfrm>
    </dsp:sp>
    <dsp:sp modelId="{1B34D395-4162-4537-A087-8E74C4073AE1}">
      <dsp:nvSpPr>
        <dsp:cNvPr id="0" name=""/>
        <dsp:cNvSpPr/>
      </dsp:nvSpPr>
      <dsp:spPr>
        <a:xfrm>
          <a:off x="1647773" y="1599345"/>
          <a:ext cx="522865" cy="498156"/>
        </a:xfrm>
        <a:custGeom>
          <a:avLst/>
          <a:gdLst/>
          <a:ahLst/>
          <a:cxnLst/>
          <a:rect l="0" t="0" r="0" b="0"/>
          <a:pathLst>
            <a:path>
              <a:moveTo>
                <a:pt x="0" y="498156"/>
              </a:moveTo>
              <a:lnTo>
                <a:pt x="261432" y="498156"/>
              </a:lnTo>
              <a:lnTo>
                <a:pt x="261432" y="0"/>
              </a:lnTo>
              <a:lnTo>
                <a:pt x="522865"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1891152" y="1830369"/>
        <a:ext cx="36109" cy="36109"/>
      </dsp:txXfrm>
    </dsp:sp>
    <dsp:sp modelId="{8A7EA898-0C45-41D8-8827-EA423BB1B78C}">
      <dsp:nvSpPr>
        <dsp:cNvPr id="0" name=""/>
        <dsp:cNvSpPr/>
      </dsp:nvSpPr>
      <dsp:spPr>
        <a:xfrm rot="16200000">
          <a:off x="-848253" y="1698976"/>
          <a:ext cx="4195004" cy="797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New legislative requirements</a:t>
          </a:r>
        </a:p>
      </dsp:txBody>
      <dsp:txXfrm>
        <a:off x="-848253" y="1698976"/>
        <a:ext cx="4195004" cy="797050"/>
      </dsp:txXfrm>
    </dsp:sp>
    <dsp:sp modelId="{B7ED4746-8387-4738-B27C-160AB2C6DD1C}">
      <dsp:nvSpPr>
        <dsp:cNvPr id="0" name=""/>
        <dsp:cNvSpPr/>
      </dsp:nvSpPr>
      <dsp:spPr>
        <a:xfrm>
          <a:off x="2170639" y="1200819"/>
          <a:ext cx="2614326" cy="797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Mature Schemes</a:t>
          </a:r>
        </a:p>
      </dsp:txBody>
      <dsp:txXfrm>
        <a:off x="2170639" y="1200819"/>
        <a:ext cx="2614326" cy="797050"/>
      </dsp:txXfrm>
    </dsp:sp>
    <dsp:sp modelId="{6183EEBB-1903-4D94-9A98-313AFD901680}">
      <dsp:nvSpPr>
        <dsp:cNvPr id="0" name=""/>
        <dsp:cNvSpPr/>
      </dsp:nvSpPr>
      <dsp:spPr>
        <a:xfrm>
          <a:off x="2170639" y="2197133"/>
          <a:ext cx="2614326" cy="79705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Immature Schemes</a:t>
          </a:r>
        </a:p>
      </dsp:txBody>
      <dsp:txXfrm>
        <a:off x="2170639" y="2197133"/>
        <a:ext cx="2614326" cy="797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90DC0-E60B-42FE-9F89-3BEA6FBADF81}">
      <dsp:nvSpPr>
        <dsp:cNvPr id="0" name=""/>
        <dsp:cNvSpPr/>
      </dsp:nvSpPr>
      <dsp:spPr>
        <a:xfrm>
          <a:off x="23" y="661070"/>
          <a:ext cx="2294783"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kern="1200" dirty="0"/>
            <a:t>Fast Track</a:t>
          </a:r>
        </a:p>
      </dsp:txBody>
      <dsp:txXfrm>
        <a:off x="23" y="661070"/>
        <a:ext cx="2294783" cy="748800"/>
      </dsp:txXfrm>
    </dsp:sp>
    <dsp:sp modelId="{08EED910-1AC2-4B32-8715-4A1621A3C683}">
      <dsp:nvSpPr>
        <dsp:cNvPr id="0" name=""/>
        <dsp:cNvSpPr/>
      </dsp:nvSpPr>
      <dsp:spPr>
        <a:xfrm>
          <a:off x="23" y="1409871"/>
          <a:ext cx="2294783" cy="2569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TPR’s tolerated risk</a:t>
          </a:r>
        </a:p>
        <a:p>
          <a:pPr marL="228600" lvl="1" indent="-228600" algn="l" defTabSz="1155700">
            <a:lnSpc>
              <a:spcPct val="90000"/>
            </a:lnSpc>
            <a:spcBef>
              <a:spcPct val="0"/>
            </a:spcBef>
            <a:spcAft>
              <a:spcPct val="15000"/>
            </a:spcAft>
            <a:buChar char="•"/>
          </a:pPr>
          <a:r>
            <a:rPr lang="en-GB" sz="2600" kern="1200" dirty="0"/>
            <a:t>‘Gilts +’ parameters</a:t>
          </a:r>
        </a:p>
        <a:p>
          <a:pPr marL="228600" lvl="1" indent="-228600" algn="l" defTabSz="1155700">
            <a:lnSpc>
              <a:spcPct val="90000"/>
            </a:lnSpc>
            <a:spcBef>
              <a:spcPct val="0"/>
            </a:spcBef>
            <a:spcAft>
              <a:spcPct val="15000"/>
            </a:spcAft>
            <a:buChar char="•"/>
          </a:pPr>
          <a:endParaRPr lang="en-GB" sz="2600" kern="1200" dirty="0"/>
        </a:p>
      </dsp:txBody>
      <dsp:txXfrm>
        <a:off x="23" y="1409871"/>
        <a:ext cx="2294783" cy="2569320"/>
      </dsp:txXfrm>
    </dsp:sp>
    <dsp:sp modelId="{C33AE757-17E6-46D2-8AD3-6474BBC54A43}">
      <dsp:nvSpPr>
        <dsp:cNvPr id="0" name=""/>
        <dsp:cNvSpPr/>
      </dsp:nvSpPr>
      <dsp:spPr>
        <a:xfrm>
          <a:off x="2616076" y="661070"/>
          <a:ext cx="2294783" cy="7488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GB" sz="2600" kern="1200" dirty="0"/>
            <a:t>Bespoke</a:t>
          </a:r>
        </a:p>
      </dsp:txBody>
      <dsp:txXfrm>
        <a:off x="2616076" y="661070"/>
        <a:ext cx="2294783" cy="748800"/>
      </dsp:txXfrm>
    </dsp:sp>
    <dsp:sp modelId="{9AA3F8E2-76B2-4FD8-9D9A-4CBF4598F9E7}">
      <dsp:nvSpPr>
        <dsp:cNvPr id="0" name=""/>
        <dsp:cNvSpPr/>
      </dsp:nvSpPr>
      <dsp:spPr>
        <a:xfrm>
          <a:off x="2616076" y="1409871"/>
          <a:ext cx="2294783" cy="2569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GB" sz="2600" kern="1200" dirty="0"/>
            <a:t>Greater flexibility</a:t>
          </a:r>
        </a:p>
        <a:p>
          <a:pPr marL="228600" lvl="1" indent="-228600" algn="l" defTabSz="1155700">
            <a:lnSpc>
              <a:spcPct val="90000"/>
            </a:lnSpc>
            <a:spcBef>
              <a:spcPct val="0"/>
            </a:spcBef>
            <a:spcAft>
              <a:spcPct val="15000"/>
            </a:spcAft>
            <a:buChar char="•"/>
          </a:pPr>
          <a:r>
            <a:rPr lang="en-GB" sz="2600" kern="1200" dirty="0"/>
            <a:t>More likely route for DDR</a:t>
          </a:r>
        </a:p>
      </dsp:txBody>
      <dsp:txXfrm>
        <a:off x="2616076" y="1409871"/>
        <a:ext cx="2294783" cy="2569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26F14D-314D-429C-89E7-7B45398D41A7}">
      <dsp:nvSpPr>
        <dsp:cNvPr id="0" name=""/>
        <dsp:cNvSpPr/>
      </dsp:nvSpPr>
      <dsp:spPr>
        <a:xfrm>
          <a:off x="0" y="56477"/>
          <a:ext cx="2770094" cy="1662056"/>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Statement of Strategy</a:t>
          </a:r>
        </a:p>
      </dsp:txBody>
      <dsp:txXfrm>
        <a:off x="0" y="56477"/>
        <a:ext cx="2770094" cy="16620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0DA4A-B219-45C3-BE22-24F54DE0CEB6}">
      <dsp:nvSpPr>
        <dsp:cNvPr id="0" name=""/>
        <dsp:cNvSpPr/>
      </dsp:nvSpPr>
      <dsp:spPr>
        <a:xfrm rot="16200000">
          <a:off x="-1497098" y="2334246"/>
          <a:ext cx="3534453" cy="42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7977" bIns="0" numCol="1" spcCol="1270" anchor="t" anchorCtr="0">
          <a:noAutofit/>
        </a:bodyPr>
        <a:lstStyle/>
        <a:p>
          <a:pPr marL="0" lvl="0" indent="0" algn="r" defTabSz="1422400">
            <a:lnSpc>
              <a:spcPct val="90000"/>
            </a:lnSpc>
            <a:spcBef>
              <a:spcPct val="0"/>
            </a:spcBef>
            <a:spcAft>
              <a:spcPct val="35000"/>
            </a:spcAft>
            <a:buNone/>
          </a:pPr>
          <a:r>
            <a:rPr lang="en-GB" sz="3200" kern="1200" dirty="0"/>
            <a:t>Assets</a:t>
          </a:r>
        </a:p>
      </dsp:txBody>
      <dsp:txXfrm>
        <a:off x="-1497098" y="2334246"/>
        <a:ext cx="3534453" cy="428572"/>
      </dsp:txXfrm>
    </dsp:sp>
    <dsp:sp modelId="{8057F9AF-CAB6-4B06-A045-B88273BC46E0}">
      <dsp:nvSpPr>
        <dsp:cNvPr id="0" name=""/>
        <dsp:cNvSpPr/>
      </dsp:nvSpPr>
      <dsp:spPr>
        <a:xfrm>
          <a:off x="484414" y="781306"/>
          <a:ext cx="2134745" cy="3534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77977" rIns="128016" bIns="128016" numCol="1" spcCol="1270" anchor="t" anchorCtr="0">
          <a:noAutofit/>
        </a:bodyPr>
        <a:lstStyle/>
        <a:p>
          <a:pPr marL="171450" lvl="1" indent="-171450" algn="l" defTabSz="800100">
            <a:lnSpc>
              <a:spcPct val="100000"/>
            </a:lnSpc>
            <a:spcBef>
              <a:spcPct val="0"/>
            </a:spcBef>
            <a:spcAft>
              <a:spcPts val="800"/>
            </a:spcAft>
            <a:buChar char="•"/>
          </a:pPr>
          <a:r>
            <a:rPr lang="en-GB" sz="1800" kern="1200" dirty="0"/>
            <a:t>Cash flow matching / hypothecation</a:t>
          </a:r>
        </a:p>
        <a:p>
          <a:pPr marL="171450" lvl="1" indent="-171450" algn="l" defTabSz="800100">
            <a:lnSpc>
              <a:spcPct val="100000"/>
            </a:lnSpc>
            <a:spcBef>
              <a:spcPct val="0"/>
            </a:spcBef>
            <a:spcAft>
              <a:spcPts val="800"/>
            </a:spcAft>
            <a:buChar char="•"/>
          </a:pPr>
          <a:r>
            <a:rPr lang="en-GB" sz="1800" kern="1200" dirty="0"/>
            <a:t>Employer deficit contributions</a:t>
          </a:r>
        </a:p>
        <a:p>
          <a:pPr marL="171450" lvl="1" indent="-171450" algn="l" defTabSz="800100">
            <a:lnSpc>
              <a:spcPct val="100000"/>
            </a:lnSpc>
            <a:spcBef>
              <a:spcPct val="0"/>
            </a:spcBef>
            <a:spcAft>
              <a:spcPts val="800"/>
            </a:spcAft>
            <a:buChar char="•"/>
          </a:pPr>
          <a:r>
            <a:rPr lang="en-GB" sz="1800" kern="1200" dirty="0"/>
            <a:t>Future changes to investment strategy</a:t>
          </a:r>
        </a:p>
      </dsp:txBody>
      <dsp:txXfrm>
        <a:off x="484414" y="781306"/>
        <a:ext cx="2134745" cy="3534453"/>
      </dsp:txXfrm>
    </dsp:sp>
    <dsp:sp modelId="{6B73AC8A-A505-4CC5-B6F6-FB86648E3EE8}">
      <dsp:nvSpPr>
        <dsp:cNvPr id="0" name=""/>
        <dsp:cNvSpPr/>
      </dsp:nvSpPr>
      <dsp:spPr>
        <a:xfrm>
          <a:off x="55842" y="215590"/>
          <a:ext cx="857144" cy="8571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F1DEB51-3032-49F2-B29F-5B0225730950}">
      <dsp:nvSpPr>
        <dsp:cNvPr id="0" name=""/>
        <dsp:cNvSpPr/>
      </dsp:nvSpPr>
      <dsp:spPr>
        <a:xfrm rot="16200000">
          <a:off x="1622484" y="2334246"/>
          <a:ext cx="3534453" cy="42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7977" bIns="0" numCol="1" spcCol="1270" anchor="t" anchorCtr="0">
          <a:noAutofit/>
        </a:bodyPr>
        <a:lstStyle/>
        <a:p>
          <a:pPr marL="0" lvl="0" indent="0" algn="r" defTabSz="1422400">
            <a:lnSpc>
              <a:spcPct val="90000"/>
            </a:lnSpc>
            <a:spcBef>
              <a:spcPct val="0"/>
            </a:spcBef>
            <a:spcAft>
              <a:spcPct val="35000"/>
            </a:spcAft>
            <a:buNone/>
          </a:pPr>
          <a:r>
            <a:rPr lang="en-GB" sz="3200" kern="1200" dirty="0"/>
            <a:t>Liabilities</a:t>
          </a:r>
        </a:p>
      </dsp:txBody>
      <dsp:txXfrm>
        <a:off x="1622484" y="2334246"/>
        <a:ext cx="3534453" cy="428572"/>
      </dsp:txXfrm>
    </dsp:sp>
    <dsp:sp modelId="{D9D84AB0-DEDA-4CFF-9478-70156F0F16F4}">
      <dsp:nvSpPr>
        <dsp:cNvPr id="0" name=""/>
        <dsp:cNvSpPr/>
      </dsp:nvSpPr>
      <dsp:spPr>
        <a:xfrm>
          <a:off x="3603997" y="781306"/>
          <a:ext cx="2134745" cy="3534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77977" rIns="128016" bIns="128016" numCol="1" spcCol="1270" anchor="t" anchorCtr="0">
          <a:noAutofit/>
        </a:bodyPr>
        <a:lstStyle/>
        <a:p>
          <a:pPr marL="171450" lvl="1" indent="-171450" algn="l" defTabSz="800100">
            <a:lnSpc>
              <a:spcPct val="100000"/>
            </a:lnSpc>
            <a:spcBef>
              <a:spcPct val="0"/>
            </a:spcBef>
            <a:spcAft>
              <a:spcPts val="800"/>
            </a:spcAft>
            <a:buChar char="•"/>
          </a:pPr>
          <a:r>
            <a:rPr lang="en-GB" sz="1800" kern="1200" dirty="0"/>
            <a:t>Assumptions vs. experience</a:t>
          </a:r>
        </a:p>
        <a:p>
          <a:pPr marL="171450" lvl="1" indent="-171450" algn="l" defTabSz="800100">
            <a:lnSpc>
              <a:spcPct val="100000"/>
            </a:lnSpc>
            <a:spcBef>
              <a:spcPct val="0"/>
            </a:spcBef>
            <a:spcAft>
              <a:spcPts val="800"/>
            </a:spcAft>
            <a:buChar char="•"/>
          </a:pPr>
          <a:r>
            <a:rPr lang="en-GB" sz="1800" kern="1200" dirty="0"/>
            <a:t>Future accrual</a:t>
          </a:r>
        </a:p>
        <a:p>
          <a:pPr marL="171450" lvl="1" indent="-171450" algn="l" defTabSz="800100">
            <a:lnSpc>
              <a:spcPct val="100000"/>
            </a:lnSpc>
            <a:spcBef>
              <a:spcPct val="0"/>
            </a:spcBef>
            <a:spcAft>
              <a:spcPts val="800"/>
            </a:spcAft>
            <a:buChar char="•"/>
          </a:pPr>
          <a:r>
            <a:rPr lang="en-GB" sz="1800" kern="1200" dirty="0"/>
            <a:t>Discretionary increases</a:t>
          </a:r>
        </a:p>
        <a:p>
          <a:pPr marL="171450" lvl="1" indent="-171450" algn="l" defTabSz="800100">
            <a:lnSpc>
              <a:spcPct val="90000"/>
            </a:lnSpc>
            <a:spcBef>
              <a:spcPct val="0"/>
            </a:spcBef>
            <a:spcAft>
              <a:spcPct val="15000"/>
            </a:spcAft>
            <a:buChar char="•"/>
          </a:pPr>
          <a:endParaRPr lang="en-GB" sz="1800" kern="1200" dirty="0"/>
        </a:p>
      </dsp:txBody>
      <dsp:txXfrm>
        <a:off x="3603997" y="781306"/>
        <a:ext cx="2134745" cy="3534453"/>
      </dsp:txXfrm>
    </dsp:sp>
    <dsp:sp modelId="{1927916C-AB88-4835-91DC-94E9DADA239B}">
      <dsp:nvSpPr>
        <dsp:cNvPr id="0" name=""/>
        <dsp:cNvSpPr/>
      </dsp:nvSpPr>
      <dsp:spPr>
        <a:xfrm>
          <a:off x="3175424" y="215590"/>
          <a:ext cx="857144" cy="8571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264DAF2F-520A-4E92-AEFB-35E4F47DD678}">
      <dsp:nvSpPr>
        <dsp:cNvPr id="0" name=""/>
        <dsp:cNvSpPr/>
      </dsp:nvSpPr>
      <dsp:spPr>
        <a:xfrm rot="16200000">
          <a:off x="4742066" y="2334246"/>
          <a:ext cx="3534453" cy="4285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77977" bIns="0" numCol="1" spcCol="1270" anchor="t" anchorCtr="0">
          <a:noAutofit/>
        </a:bodyPr>
        <a:lstStyle/>
        <a:p>
          <a:pPr marL="0" lvl="0" indent="0" algn="r" defTabSz="1422400">
            <a:lnSpc>
              <a:spcPct val="90000"/>
            </a:lnSpc>
            <a:spcBef>
              <a:spcPct val="0"/>
            </a:spcBef>
            <a:spcAft>
              <a:spcPct val="35000"/>
            </a:spcAft>
            <a:buNone/>
          </a:pPr>
          <a:r>
            <a:rPr lang="en-GB" sz="3200" kern="1200" dirty="0"/>
            <a:t>Buffer</a:t>
          </a:r>
        </a:p>
      </dsp:txBody>
      <dsp:txXfrm>
        <a:off x="4742066" y="2334246"/>
        <a:ext cx="3534453" cy="428572"/>
      </dsp:txXfrm>
    </dsp:sp>
    <dsp:sp modelId="{C4B2823C-A317-4199-AACA-6CD4154C5233}">
      <dsp:nvSpPr>
        <dsp:cNvPr id="0" name=""/>
        <dsp:cNvSpPr/>
      </dsp:nvSpPr>
      <dsp:spPr>
        <a:xfrm>
          <a:off x="6723579" y="781306"/>
          <a:ext cx="2134745" cy="35344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377977" rIns="128016" bIns="128016" numCol="1" spcCol="1270" anchor="t" anchorCtr="0">
          <a:noAutofit/>
        </a:bodyPr>
        <a:lstStyle/>
        <a:p>
          <a:pPr marL="171450" lvl="1" indent="-171450" algn="l" defTabSz="800100">
            <a:lnSpc>
              <a:spcPct val="100000"/>
            </a:lnSpc>
            <a:spcBef>
              <a:spcPct val="0"/>
            </a:spcBef>
            <a:spcAft>
              <a:spcPts val="800"/>
            </a:spcAft>
            <a:buChar char="•"/>
          </a:pPr>
          <a:r>
            <a:rPr lang="en-GB" sz="1800" kern="1200" dirty="0"/>
            <a:t>Risk identification</a:t>
          </a:r>
        </a:p>
        <a:p>
          <a:pPr marL="171450" lvl="1" indent="-171450" algn="l" defTabSz="800100">
            <a:lnSpc>
              <a:spcPct val="100000"/>
            </a:lnSpc>
            <a:spcBef>
              <a:spcPct val="0"/>
            </a:spcBef>
            <a:spcAft>
              <a:spcPts val="800"/>
            </a:spcAft>
            <a:buChar char="•"/>
          </a:pPr>
          <a:r>
            <a:rPr lang="en-GB" sz="1800" kern="1200" dirty="0"/>
            <a:t>Allowance for asset / liability risks </a:t>
          </a:r>
        </a:p>
        <a:p>
          <a:pPr marL="171450" lvl="1" indent="-171450" algn="l" defTabSz="800100">
            <a:lnSpc>
              <a:spcPct val="100000"/>
            </a:lnSpc>
            <a:spcBef>
              <a:spcPct val="0"/>
            </a:spcBef>
            <a:spcAft>
              <a:spcPts val="800"/>
            </a:spcAft>
            <a:buChar char="•"/>
          </a:pPr>
          <a:r>
            <a:rPr lang="en-GB" sz="1800" kern="1200" dirty="0"/>
            <a:t>Allowance for diversification of risks</a:t>
          </a:r>
        </a:p>
      </dsp:txBody>
      <dsp:txXfrm>
        <a:off x="6723579" y="781306"/>
        <a:ext cx="2134745" cy="3534453"/>
      </dsp:txXfrm>
    </dsp:sp>
    <dsp:sp modelId="{0E12534C-8D5E-4126-9616-A1FC14F22236}">
      <dsp:nvSpPr>
        <dsp:cNvPr id="0" name=""/>
        <dsp:cNvSpPr/>
      </dsp:nvSpPr>
      <dsp:spPr>
        <a:xfrm>
          <a:off x="6295007" y="215590"/>
          <a:ext cx="857144" cy="8571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50DC3-F064-4ACC-9EFD-0DBE525828E0}">
      <dsp:nvSpPr>
        <dsp:cNvPr id="0" name=""/>
        <dsp:cNvSpPr/>
      </dsp:nvSpPr>
      <dsp:spPr>
        <a:xfrm>
          <a:off x="540783" y="1520"/>
          <a:ext cx="1606599" cy="9639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Judgement and Communication</a:t>
          </a:r>
        </a:p>
      </dsp:txBody>
      <dsp:txXfrm>
        <a:off x="540783" y="1520"/>
        <a:ext cx="1606599" cy="963959"/>
      </dsp:txXfrm>
    </dsp:sp>
    <dsp:sp modelId="{4CEFB5FD-AE47-473A-B8C0-92C04BF3A8E7}">
      <dsp:nvSpPr>
        <dsp:cNvPr id="0" name=""/>
        <dsp:cNvSpPr/>
      </dsp:nvSpPr>
      <dsp:spPr>
        <a:xfrm>
          <a:off x="540783" y="1126140"/>
          <a:ext cx="1606599" cy="9639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Asset data maturity</a:t>
          </a:r>
        </a:p>
      </dsp:txBody>
      <dsp:txXfrm>
        <a:off x="540783" y="1126140"/>
        <a:ext cx="1606599" cy="9639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9C6811-3AB2-45E3-BB15-4767ADFC7469}">
      <dsp:nvSpPr>
        <dsp:cNvPr id="0" name=""/>
        <dsp:cNvSpPr/>
      </dsp:nvSpPr>
      <dsp:spPr>
        <a:xfrm rot="5400000">
          <a:off x="4876397" y="-1826297"/>
          <a:ext cx="1196317" cy="515252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00000"/>
            </a:lnSpc>
            <a:spcBef>
              <a:spcPct val="0"/>
            </a:spcBef>
            <a:spcAft>
              <a:spcPct val="15000"/>
            </a:spcAft>
            <a:buChar char="•"/>
          </a:pPr>
          <a:r>
            <a:rPr lang="en-GB" sz="2000" kern="1200" dirty="0"/>
            <a:t>Review of curriculum</a:t>
          </a:r>
        </a:p>
        <a:p>
          <a:pPr marL="228600" lvl="1" indent="-228600" algn="l" defTabSz="889000">
            <a:lnSpc>
              <a:spcPct val="100000"/>
            </a:lnSpc>
            <a:spcBef>
              <a:spcPct val="0"/>
            </a:spcBef>
            <a:spcAft>
              <a:spcPct val="15000"/>
            </a:spcAft>
            <a:buChar char="•"/>
          </a:pPr>
          <a:r>
            <a:rPr lang="en-GB" sz="2000" kern="1200" dirty="0"/>
            <a:t>Guidance on typical asset classes</a:t>
          </a:r>
        </a:p>
        <a:p>
          <a:pPr marL="228600" lvl="1" indent="-228600" algn="l" defTabSz="889000">
            <a:lnSpc>
              <a:spcPct val="100000"/>
            </a:lnSpc>
            <a:spcBef>
              <a:spcPct val="0"/>
            </a:spcBef>
            <a:spcAft>
              <a:spcPct val="15000"/>
            </a:spcAft>
            <a:buChar char="•"/>
          </a:pPr>
          <a:r>
            <a:rPr lang="en-GB" sz="2000" kern="1200" dirty="0"/>
            <a:t>Further research</a:t>
          </a:r>
        </a:p>
      </dsp:txBody>
      <dsp:txXfrm rot="-5400000">
        <a:off x="2898295" y="210204"/>
        <a:ext cx="5094124" cy="1079519"/>
      </dsp:txXfrm>
    </dsp:sp>
    <dsp:sp modelId="{B8B9C0F8-ECC8-41A1-A526-1C400ECD7251}">
      <dsp:nvSpPr>
        <dsp:cNvPr id="0" name=""/>
        <dsp:cNvSpPr/>
      </dsp:nvSpPr>
      <dsp:spPr>
        <a:xfrm>
          <a:off x="0" y="2265"/>
          <a:ext cx="2898294" cy="149539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100000"/>
            </a:lnSpc>
            <a:spcBef>
              <a:spcPct val="0"/>
            </a:spcBef>
            <a:spcAft>
              <a:spcPct val="35000"/>
            </a:spcAft>
            <a:buNone/>
          </a:pPr>
          <a:r>
            <a:rPr lang="en-GB" sz="4000" kern="1200"/>
            <a:t>IFoA</a:t>
          </a:r>
          <a:endParaRPr lang="en-GB" sz="4000" kern="1200" dirty="0"/>
        </a:p>
      </dsp:txBody>
      <dsp:txXfrm>
        <a:off x="72999" y="75264"/>
        <a:ext cx="2752296" cy="1349398"/>
      </dsp:txXfrm>
    </dsp:sp>
    <dsp:sp modelId="{6799098A-998F-4D77-9C7A-D74F20D27044}">
      <dsp:nvSpPr>
        <dsp:cNvPr id="0" name=""/>
        <dsp:cNvSpPr/>
      </dsp:nvSpPr>
      <dsp:spPr>
        <a:xfrm rot="5400000">
          <a:off x="4876397" y="-256130"/>
          <a:ext cx="1196317" cy="515252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00000"/>
            </a:lnSpc>
            <a:spcBef>
              <a:spcPct val="0"/>
            </a:spcBef>
            <a:spcAft>
              <a:spcPct val="15000"/>
            </a:spcAft>
            <a:buChar char="•"/>
          </a:pPr>
          <a:r>
            <a:rPr lang="en-GB" sz="2000" kern="1200" dirty="0"/>
            <a:t>DDR information capture</a:t>
          </a:r>
        </a:p>
      </dsp:txBody>
      <dsp:txXfrm rot="-5400000">
        <a:off x="2898295" y="1780371"/>
        <a:ext cx="5094124" cy="1079519"/>
      </dsp:txXfrm>
    </dsp:sp>
    <dsp:sp modelId="{C8185C7E-467D-4623-8AB3-B7E87B9AA89B}">
      <dsp:nvSpPr>
        <dsp:cNvPr id="0" name=""/>
        <dsp:cNvSpPr/>
      </dsp:nvSpPr>
      <dsp:spPr>
        <a:xfrm>
          <a:off x="0" y="1572432"/>
          <a:ext cx="2898294" cy="149539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100000"/>
            </a:lnSpc>
            <a:spcBef>
              <a:spcPct val="0"/>
            </a:spcBef>
            <a:spcAft>
              <a:spcPct val="35000"/>
            </a:spcAft>
            <a:buNone/>
          </a:pPr>
          <a:r>
            <a:rPr lang="en-GB" sz="4000" kern="1200"/>
            <a:t>TPR</a:t>
          </a:r>
          <a:endParaRPr lang="en-GB" sz="4000" kern="1200" dirty="0"/>
        </a:p>
      </dsp:txBody>
      <dsp:txXfrm>
        <a:off x="72999" y="1645431"/>
        <a:ext cx="2752296" cy="1349398"/>
      </dsp:txXfrm>
    </dsp:sp>
    <dsp:sp modelId="{565D068C-19E8-4F82-B1D1-F13723AE8087}">
      <dsp:nvSpPr>
        <dsp:cNvPr id="0" name=""/>
        <dsp:cNvSpPr/>
      </dsp:nvSpPr>
      <dsp:spPr>
        <a:xfrm rot="5400000">
          <a:off x="4876397" y="1314036"/>
          <a:ext cx="1196317" cy="5152523"/>
        </a:xfrm>
        <a:prstGeom prst="round2Same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100000"/>
            </a:lnSpc>
            <a:spcBef>
              <a:spcPct val="0"/>
            </a:spcBef>
            <a:spcAft>
              <a:spcPct val="15000"/>
            </a:spcAft>
            <a:buChar char="•"/>
          </a:pPr>
          <a:r>
            <a:rPr lang="en-GB" sz="2000" kern="1200" dirty="0"/>
            <a:t>Understanding of benefits</a:t>
          </a:r>
        </a:p>
        <a:p>
          <a:pPr marL="228600" lvl="1" indent="-228600" algn="l" defTabSz="889000">
            <a:lnSpc>
              <a:spcPct val="100000"/>
            </a:lnSpc>
            <a:spcBef>
              <a:spcPct val="0"/>
            </a:spcBef>
            <a:spcAft>
              <a:spcPct val="15000"/>
            </a:spcAft>
            <a:buChar char="•"/>
          </a:pPr>
          <a:r>
            <a:rPr lang="en-GB" sz="2000" kern="1200" dirty="0"/>
            <a:t>Encourage data cleansing</a:t>
          </a:r>
        </a:p>
      </dsp:txBody>
      <dsp:txXfrm rot="-5400000">
        <a:off x="2898295" y="3350538"/>
        <a:ext cx="5094124" cy="1079519"/>
      </dsp:txXfrm>
    </dsp:sp>
    <dsp:sp modelId="{B8EA0618-0DD8-4B6B-81B8-DA7711A1A75B}">
      <dsp:nvSpPr>
        <dsp:cNvPr id="0" name=""/>
        <dsp:cNvSpPr/>
      </dsp:nvSpPr>
      <dsp:spPr>
        <a:xfrm>
          <a:off x="0" y="3142599"/>
          <a:ext cx="2898294" cy="1495396"/>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100000"/>
            </a:lnSpc>
            <a:spcBef>
              <a:spcPct val="0"/>
            </a:spcBef>
            <a:spcAft>
              <a:spcPct val="35000"/>
            </a:spcAft>
            <a:buNone/>
          </a:pPr>
          <a:r>
            <a:rPr lang="en-GB" sz="4000" kern="1200"/>
            <a:t>Scheme Actuaries</a:t>
          </a:r>
          <a:endParaRPr lang="en-GB" sz="4000" kern="1200" dirty="0"/>
        </a:p>
      </dsp:txBody>
      <dsp:txXfrm>
        <a:off x="72999" y="3215598"/>
        <a:ext cx="2752296" cy="1349398"/>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A21380D-F055-475B-B0EB-E57E10904271}" type="datetimeFigureOut">
              <a:rPr lang="en-GB" smtClean="0"/>
              <a:t>22/02/2024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8DACCC-D86B-43DA-943A-F69EA98D3B1E}" type="slidenum">
              <a:rPr lang="en-GB" smtClean="0"/>
              <a:t>‹#›</a:t>
            </a:fld>
            <a:endParaRPr lang="en-GB"/>
          </a:p>
        </p:txBody>
      </p:sp>
    </p:spTree>
    <p:extLst>
      <p:ext uri="{BB962C8B-B14F-4D97-AF65-F5344CB8AC3E}">
        <p14:creationId xmlns:p14="http://schemas.microsoft.com/office/powerpoint/2010/main" val="142233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wmf"/></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Front cover 1">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1721220"/>
            <a:ext cx="9505950" cy="1295399"/>
          </a:xfrm>
        </p:spPr>
        <p:txBody>
          <a:bodyPr anchor="t"/>
          <a:lstStyle>
            <a:lvl1pPr>
              <a:defRPr sz="3600">
                <a:solidFill>
                  <a:srgbClr val="009CC8"/>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2">
                    <a:lumMod val="85000"/>
                    <a:lumOff val="15000"/>
                  </a:schemeClr>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60817F69-214C-4A50-B684-048A1757ACD2}" type="datetime4">
              <a:rPr lang="en-GB" smtClean="0">
                <a:solidFill>
                  <a:prstClr val="white"/>
                </a:solidFill>
              </a:rPr>
              <a:t>22 February 2024</a:t>
            </a:fld>
            <a:endParaRPr lang="en-GB" dirty="0">
              <a:solidFill>
                <a:prstClr val="white"/>
              </a:solidFill>
            </a:endParaRPr>
          </a:p>
        </p:txBody>
      </p:sp>
      <p:pic>
        <p:nvPicPr>
          <p:cNvPr id="6"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7"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2162326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716377" y="2116264"/>
            <a:ext cx="5248580"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2" y="2133602"/>
            <a:ext cx="10354711" cy="1295399"/>
          </a:xfrm>
        </p:spPr>
        <p:txBody>
          <a:bodyPr anchor="t"/>
          <a:lstStyle>
            <a:lvl1pPr>
              <a:defRPr sz="36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97E53C70-F91E-4CB4-A352-BE72B7DA5EA9}" type="datetime4">
              <a:rPr lang="en-GB" smtClean="0">
                <a:solidFill>
                  <a:prstClr val="white"/>
                </a:solidFill>
              </a:rPr>
              <a:t>22 February 2024</a:t>
            </a:fld>
            <a:endParaRPr lang="en-GB">
              <a:solidFill>
                <a:prstClr val="white"/>
              </a:solidFill>
            </a:endParaRP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20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2"/>
            <a:ext cx="8493582" cy="1295399"/>
          </a:xfrm>
        </p:spPr>
        <p:txBody>
          <a:bodyPr anchor="t"/>
          <a:lstStyle>
            <a:lvl1pPr>
              <a:defRPr sz="36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98A58B7D-C188-43AB-9E7E-05D9C27C28CC}" type="datetime4">
              <a:rPr lang="en-GB" smtClean="0">
                <a:solidFill>
                  <a:prstClr val="white"/>
                </a:solidFill>
              </a:rPr>
              <a:t>22 February 2024</a:t>
            </a:fld>
            <a:endParaRPr lang="en-GB">
              <a:solidFill>
                <a:prstClr val="white"/>
              </a:solidFill>
            </a:endParaRPr>
          </a:p>
        </p:txBody>
      </p:sp>
      <p:grpSp>
        <p:nvGrpSpPr>
          <p:cNvPr id="4" name="Group 3"/>
          <p:cNvGrpSpPr/>
          <p:nvPr userDrawn="1"/>
        </p:nvGrpSpPr>
        <p:grpSpPr>
          <a:xfrm>
            <a:off x="9729635" y="493474"/>
            <a:ext cx="2038380" cy="809188"/>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pPr fontAlgn="base">
                <a:spcBef>
                  <a:spcPct val="0"/>
                </a:spcBef>
                <a:spcAft>
                  <a:spcPct val="0"/>
                </a:spcAft>
              </a:pPr>
              <a:r>
                <a:rPr lang="en-GB" sz="1600" dirty="0">
                  <a:solidFill>
                    <a:prstClr val="white"/>
                  </a:solidFill>
                </a:rPr>
                <a:t>Partner</a:t>
              </a:r>
            </a:p>
            <a:p>
              <a:pPr fontAlgn="base">
                <a:spcBef>
                  <a:spcPct val="0"/>
                </a:spcBef>
                <a:spcAft>
                  <a:spcPct val="0"/>
                </a:spcAft>
              </a:pPr>
              <a:r>
                <a:rPr lang="en-GB" sz="1600" dirty="0">
                  <a:solidFill>
                    <a:prstClr val="white"/>
                  </a:solidFill>
                </a:rPr>
                <a:t>Logo</a:t>
              </a:r>
            </a:p>
          </p:txBody>
        </p:sp>
      </p:grpSp>
      <p:grpSp>
        <p:nvGrpSpPr>
          <p:cNvPr id="5" name="Group 4"/>
          <p:cNvGrpSpPr/>
          <p:nvPr userDrawn="1"/>
        </p:nvGrpSpPr>
        <p:grpSpPr>
          <a:xfrm>
            <a:off x="9729635" y="1357570"/>
            <a:ext cx="2038380" cy="776032"/>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pPr fontAlgn="base">
                <a:spcBef>
                  <a:spcPct val="0"/>
                </a:spcBef>
                <a:spcAft>
                  <a:spcPct val="0"/>
                </a:spcAft>
              </a:pPr>
              <a:r>
                <a:rPr lang="en-GB" sz="1600" dirty="0">
                  <a:solidFill>
                    <a:prstClr val="white"/>
                  </a:solidFill>
                </a:rPr>
                <a:t>Partner</a:t>
              </a:r>
            </a:p>
            <a:p>
              <a:pPr fontAlgn="base">
                <a:spcBef>
                  <a:spcPct val="0"/>
                </a:spcBef>
                <a:spcAft>
                  <a:spcPct val="0"/>
                </a:spcAft>
              </a:pPr>
              <a:r>
                <a:rPr lang="en-GB" sz="1600" dirty="0">
                  <a:solidFill>
                    <a:prstClr val="white"/>
                  </a:solidFill>
                </a:rPr>
                <a:t>Logo</a:t>
              </a:r>
            </a:p>
          </p:txBody>
        </p:sp>
      </p:grpSp>
      <p:pic>
        <p:nvPicPr>
          <p:cNvPr id="13" name="Picture 4" descr="E:\Pants Work\Current Work\Actuaries 2011\Logos all\IFOA Logo\Lanscape - Standard\WMF logos\IFOA_logo_L_RGB_WO_text.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340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4258343D-8BFF-4A38-83BF-AADCD4B3CA30}" type="datetime4">
              <a:rPr lang="en-GB" smtClean="0">
                <a:solidFill>
                  <a:srgbClr val="3F4548"/>
                </a:solidFill>
              </a:rPr>
              <a:t>22 February 2024</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512611" y="1556792"/>
            <a:ext cx="11152339"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68655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Emphasis slide 1">
    <p:spTree>
      <p:nvGrpSpPr>
        <p:cNvPr id="1" name=""/>
        <p:cNvGrpSpPr/>
        <p:nvPr/>
      </p:nvGrpSpPr>
      <p:grpSpPr>
        <a:xfrm>
          <a:off x="0" y="0"/>
          <a:ext cx="0" cy="0"/>
          <a:chOff x="0" y="0"/>
          <a:chExt cx="0" cy="0"/>
        </a:xfrm>
      </p:grpSpPr>
      <p:pic>
        <p:nvPicPr>
          <p:cNvPr id="7" name="Picture 8" descr="A high view of visitors on the white floor of a modern museum"/>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8190" b="7722"/>
          <a:stretch/>
        </p:blipFill>
        <p:spPr bwMode="auto">
          <a:xfrm>
            <a:off x="8577871" y="0"/>
            <a:ext cx="4548812"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577871" y="-576490"/>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07ED8925-B52F-47F3-9C69-4B3B729FCA6A}" type="datetime4">
              <a:rPr lang="en-GB" smtClean="0">
                <a:solidFill>
                  <a:srgbClr val="3F4548"/>
                </a:solidFill>
              </a:rPr>
              <a:t>22 February 2024</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9"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1798279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slide 2">
    <p:spTree>
      <p:nvGrpSpPr>
        <p:cNvPr id="1" name=""/>
        <p:cNvGrpSpPr/>
        <p:nvPr/>
      </p:nvGrpSpPr>
      <p:grpSpPr>
        <a:xfrm>
          <a:off x="0" y="0"/>
          <a:ext cx="0" cy="0"/>
          <a:chOff x="0" y="0"/>
          <a:chExt cx="0" cy="0"/>
        </a:xfrm>
      </p:grpSpPr>
      <p:pic>
        <p:nvPicPr>
          <p:cNvPr id="11" name="Picture 2" descr="man sitting on couch using MacBook"/>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12500"/>
          <a:stretch/>
        </p:blipFill>
        <p:spPr bwMode="auto">
          <a:xfrm>
            <a:off x="8324850" y="0"/>
            <a:ext cx="40005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229599" y="-275772"/>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FE816E5D-A2CE-4DA4-A09A-DDF06E0CE40C}" type="datetime4">
              <a:rPr lang="en-GB" smtClean="0">
                <a:solidFill>
                  <a:srgbClr val="3F4548"/>
                </a:solidFill>
              </a:rPr>
              <a:t>22 February 2024</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1353300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Emphasis slide 3">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39752" r="5946"/>
          <a:stretch/>
        </p:blipFill>
        <p:spPr>
          <a:xfrm>
            <a:off x="8134350" y="0"/>
            <a:ext cx="5581650" cy="6858000"/>
          </a:xfrm>
          <a:prstGeom prst="rect">
            <a:avLst/>
          </a:prstGeom>
        </p:spPr>
      </p:pic>
      <p:sp>
        <p:nvSpPr>
          <p:cNvPr id="8" name="Rectangle 7"/>
          <p:cNvSpPr/>
          <p:nvPr userDrawn="1"/>
        </p:nvSpPr>
        <p:spPr>
          <a:xfrm rot="10800000">
            <a:off x="8126185" y="-497115"/>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8F332FCC-4E0F-4034-9F45-AF60D4C24618}" type="datetime4">
              <a:rPr lang="en-GB" smtClean="0">
                <a:solidFill>
                  <a:srgbClr val="3F4548"/>
                </a:solidFill>
              </a:rPr>
              <a:t>22 February 2024</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4046658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hasis slide 4">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59930"/>
          <a:stretch/>
        </p:blipFill>
        <p:spPr>
          <a:xfrm>
            <a:off x="8686800" y="0"/>
            <a:ext cx="4151072" cy="6858000"/>
          </a:xfrm>
          <a:prstGeom prst="rect">
            <a:avLst/>
          </a:prstGeom>
        </p:spPr>
      </p:pic>
      <p:sp>
        <p:nvSpPr>
          <p:cNvPr id="3" name="Date Placeholder 2"/>
          <p:cNvSpPr>
            <a:spLocks noGrp="1"/>
          </p:cNvSpPr>
          <p:nvPr>
            <p:ph type="dt" sz="half" idx="10"/>
          </p:nvPr>
        </p:nvSpPr>
        <p:spPr/>
        <p:txBody>
          <a:bodyPr/>
          <a:lstStyle/>
          <a:p>
            <a:pPr fontAlgn="base">
              <a:spcBef>
                <a:spcPct val="0"/>
              </a:spcBef>
              <a:spcAft>
                <a:spcPct val="0"/>
              </a:spcAft>
            </a:pPr>
            <a:fld id="{1BD085AF-9627-4932-B793-CF3FB19F38E8}" type="datetime4">
              <a:rPr lang="en-GB" smtClean="0">
                <a:solidFill>
                  <a:srgbClr val="3F4548"/>
                </a:solidFill>
              </a:rPr>
              <a:t>22 February 2024</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8" name="Rectangle 7"/>
          <p:cNvSpPr/>
          <p:nvPr userDrawn="1"/>
        </p:nvSpPr>
        <p:spPr>
          <a:xfrm rot="10800000">
            <a:off x="8592312" y="-362857"/>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10"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3084094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mphasis slide 5">
    <p:spTree>
      <p:nvGrpSpPr>
        <p:cNvPr id="1" name=""/>
        <p:cNvGrpSpPr/>
        <p:nvPr/>
      </p:nvGrpSpPr>
      <p:grpSpPr>
        <a:xfrm>
          <a:off x="0" y="0"/>
          <a:ext cx="0" cy="0"/>
          <a:chOff x="0" y="0"/>
          <a:chExt cx="0" cy="0"/>
        </a:xfrm>
      </p:grpSpPr>
      <p:pic>
        <p:nvPicPr>
          <p:cNvPr id="9" name="Picture 2" descr="gray arrow left sig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rot="16200000">
            <a:off x="6901974" y="1434598"/>
            <a:ext cx="7099299" cy="374750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592312" y="-362857"/>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4EA1FED2-80AE-49D9-9315-71A65EA36990}" type="datetime4">
              <a:rPr lang="en-GB" smtClean="0">
                <a:solidFill>
                  <a:srgbClr val="3F4548"/>
                </a:solidFill>
              </a:rPr>
              <a:t>22 February 2024</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1263728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mphasis slide 6">
    <p:spTree>
      <p:nvGrpSpPr>
        <p:cNvPr id="1" name=""/>
        <p:cNvGrpSpPr/>
        <p:nvPr/>
      </p:nvGrpSpPr>
      <p:grpSpPr>
        <a:xfrm>
          <a:off x="0" y="0"/>
          <a:ext cx="0" cy="0"/>
          <a:chOff x="0" y="0"/>
          <a:chExt cx="0" cy="0"/>
        </a:xfrm>
      </p:grpSpPr>
      <p:pic>
        <p:nvPicPr>
          <p:cNvPr id="9" name="Picture 2" descr="https://images.unsplash.com/photo-1516496636080-14fb876e029d?ixlib=rb-0.3.5&amp;ixid=eyJhcHBfaWQiOjEyMDd9&amp;s=b7c4dce29d0c04926ef1bc71ad2b0d65&amp;dpr=1&amp;auto=format&amp;fit=crop&amp;w=1000&amp;q=80&amp;cs=tinysrgb"/>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24847"/>
          <a:stretch/>
        </p:blipFill>
        <p:spPr bwMode="auto">
          <a:xfrm flipH="1">
            <a:off x="8635999" y="0"/>
            <a:ext cx="355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200572" y="-362857"/>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B92952A2-63ED-4CE3-A9FB-00E4D0429AC5}" type="datetime4">
              <a:rPr lang="en-GB" smtClean="0">
                <a:solidFill>
                  <a:srgbClr val="3F4548"/>
                </a:solidFill>
              </a:rPr>
              <a:t>22 February 2024</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582604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Emphasis slide 7">
    <p:spTree>
      <p:nvGrpSpPr>
        <p:cNvPr id="1" name=""/>
        <p:cNvGrpSpPr/>
        <p:nvPr/>
      </p:nvGrpSpPr>
      <p:grpSpPr>
        <a:xfrm>
          <a:off x="0" y="0"/>
          <a:ext cx="0" cy="0"/>
          <a:chOff x="0" y="0"/>
          <a:chExt cx="0" cy="0"/>
        </a:xfrm>
      </p:grpSpPr>
      <p:pic>
        <p:nvPicPr>
          <p:cNvPr id="1026" name="Picture 2" descr="https://images.unsplash.com/photo-1495522130528-81c79aba3194?ixlib=rb-0.3.5&amp;ixid=eyJhcHBfaWQiOjEyMDd9&amp;s=cb28dd2b3810ad54f7ee7d04b1a8a271&amp;dpr=1&amp;auto=format&amp;fit=crop&amp;w=1000&amp;q=80&amp;cs=tinysrgb"/>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9433"/>
          <a:stretch/>
        </p:blipFill>
        <p:spPr bwMode="auto">
          <a:xfrm>
            <a:off x="7619180" y="-137276"/>
            <a:ext cx="4699820" cy="699527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7460343" y="-406400"/>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C0AFA278-2B29-42A4-A996-4772B8CA1BDD}" type="datetime4">
              <a:rPr lang="en-GB" smtClean="0">
                <a:solidFill>
                  <a:srgbClr val="3F4548"/>
                </a:solidFill>
              </a:rPr>
              <a:t>22 February 2024</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9"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1129167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ront cover 2">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527052" y="6410325"/>
            <a:ext cx="2927349" cy="331788"/>
          </a:xfrm>
        </p:spPr>
        <p:txBody>
          <a:bodyPr/>
          <a:lstStyle>
            <a:lvl1pPr>
              <a:defRPr>
                <a:solidFill>
                  <a:schemeClr val="tx1"/>
                </a:solidFill>
              </a:defRPr>
            </a:lvl1pPr>
          </a:lstStyle>
          <a:p>
            <a:fld id="{8502E5E5-D72F-41E5-B0C3-6F554D79D50B}" type="datetime4">
              <a:rPr lang="en-GB" smtClean="0">
                <a:solidFill>
                  <a:srgbClr val="3F4548"/>
                </a:solidFill>
              </a:rPr>
              <a:t>22 February 2024</a:t>
            </a:fld>
            <a:endParaRPr lang="en-GB" dirty="0">
              <a:solidFill>
                <a:srgbClr val="3F4548"/>
              </a:solidFill>
            </a:endParaRPr>
          </a:p>
        </p:txBody>
      </p:sp>
      <p:pic>
        <p:nvPicPr>
          <p:cNvPr id="7"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6"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
        <p:nvSpPr>
          <p:cNvPr id="8" name="Rectangle 2"/>
          <p:cNvSpPr>
            <a:spLocks noGrp="1" noChangeArrowheads="1"/>
          </p:cNvSpPr>
          <p:nvPr>
            <p:ph type="ctrTitle"/>
          </p:nvPr>
        </p:nvSpPr>
        <p:spPr>
          <a:xfrm>
            <a:off x="527051" y="1721220"/>
            <a:ext cx="9505950" cy="1295399"/>
          </a:xfrm>
        </p:spPr>
        <p:txBody>
          <a:bodyPr anchor="t"/>
          <a:lstStyle>
            <a:lvl1pPr>
              <a:defRPr sz="3600">
                <a:solidFill>
                  <a:srgbClr val="00A3C8"/>
                </a:solidFill>
              </a:defRPr>
            </a:lvl1pPr>
          </a:lstStyle>
          <a:p>
            <a:pPr lvl="0"/>
            <a:r>
              <a:rPr lang="en-US" noProof="0"/>
              <a:t>Click to edit Master title style</a:t>
            </a:r>
            <a:endParaRPr lang="en-GB" noProof="0" dirty="0"/>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1203047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Emphasis slide 8">
    <p:spTree>
      <p:nvGrpSpPr>
        <p:cNvPr id="1" name=""/>
        <p:cNvGrpSpPr/>
        <p:nvPr/>
      </p:nvGrpSpPr>
      <p:grpSpPr>
        <a:xfrm>
          <a:off x="0" y="0"/>
          <a:ext cx="0" cy="0"/>
          <a:chOff x="0" y="0"/>
          <a:chExt cx="0" cy="0"/>
        </a:xfrm>
      </p:grpSpPr>
      <p:pic>
        <p:nvPicPr>
          <p:cNvPr id="9" name="Picture 2" descr="people standing inside city buildi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1586"/>
          <a:stretch/>
        </p:blipFill>
        <p:spPr bwMode="auto">
          <a:xfrm>
            <a:off x="7981310" y="-361950"/>
            <a:ext cx="5240600" cy="72199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7822900" y="-361950"/>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2CD20D8F-2518-4427-BE92-EACCC0C1F0D4}" type="datetime4">
              <a:rPr lang="en-GB" smtClean="0">
                <a:solidFill>
                  <a:srgbClr val="3F4548"/>
                </a:solidFill>
              </a:rPr>
              <a:t>22 February 2024</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29852160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Emphasis slide 9">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13333"/>
          <a:stretch/>
        </p:blipFill>
        <p:spPr>
          <a:xfrm rot="5400000">
            <a:off x="6781800" y="1447800"/>
            <a:ext cx="6858000" cy="3962400"/>
          </a:xfrm>
          <a:prstGeom prst="rect">
            <a:avLst/>
          </a:prstGeom>
        </p:spPr>
      </p:pic>
      <p:sp>
        <p:nvSpPr>
          <p:cNvPr id="8" name="Rectangle 7"/>
          <p:cNvSpPr/>
          <p:nvPr userDrawn="1"/>
        </p:nvSpPr>
        <p:spPr>
          <a:xfrm rot="10800000">
            <a:off x="8229599" y="-275772"/>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C966967A-5636-4FA4-A41B-88F8289E4ED5}" type="datetime4">
              <a:rPr lang="en-GB" smtClean="0">
                <a:solidFill>
                  <a:srgbClr val="3F4548"/>
                </a:solidFill>
              </a:rPr>
              <a:t>22 February 2024</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2565928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Emphasis slide 10">
    <p:spTree>
      <p:nvGrpSpPr>
        <p:cNvPr id="1" name=""/>
        <p:cNvGrpSpPr/>
        <p:nvPr/>
      </p:nvGrpSpPr>
      <p:grpSpPr>
        <a:xfrm>
          <a:off x="0" y="0"/>
          <a:ext cx="0" cy="0"/>
          <a:chOff x="0" y="0"/>
          <a:chExt cx="0" cy="0"/>
        </a:xfrm>
      </p:grpSpPr>
      <p:pic>
        <p:nvPicPr>
          <p:cNvPr id="11" name="Picture 2" descr="man holding white ceramic teacup"/>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7233"/>
          <a:stretch/>
        </p:blipFill>
        <p:spPr bwMode="auto">
          <a:xfrm>
            <a:off x="8286750" y="-219527"/>
            <a:ext cx="3905250" cy="707752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rot="10800000">
            <a:off x="8229599" y="-275772"/>
            <a:ext cx="2307771" cy="7852229"/>
          </a:xfrm>
          <a:prstGeom prst="rect">
            <a:avLst/>
          </a:prstGeom>
          <a:gradFill flip="none" rotWithShape="1">
            <a:gsLst>
              <a:gs pos="86000">
                <a:schemeClr val="accent1">
                  <a:lumMod val="5000"/>
                  <a:lumOff val="95000"/>
                  <a:alpha val="0"/>
                </a:schemeClr>
              </a:gs>
              <a:gs pos="50440">
                <a:srgbClr val="FAFDFE">
                  <a:alpha val="75000"/>
                </a:srgbClr>
              </a:gs>
              <a:gs pos="16000">
                <a:srgbClr val="FFFF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527053" y="404813"/>
            <a:ext cx="8050818" cy="1143000"/>
          </a:xfrm>
        </p:spPr>
        <p:txBody>
          <a:bodyPr/>
          <a:lstStyle/>
          <a:p>
            <a:r>
              <a:rPr lang="en-US"/>
              <a:t>Click to edit Master title style</a:t>
            </a:r>
            <a:endParaRPr lang="en-GB" dirty="0"/>
          </a:p>
        </p:txBody>
      </p:sp>
      <p:sp>
        <p:nvSpPr>
          <p:cNvPr id="3" name="Content Placeholder 2"/>
          <p:cNvSpPr>
            <a:spLocks noGrp="1"/>
          </p:cNvSpPr>
          <p:nvPr>
            <p:ph idx="1"/>
          </p:nvPr>
        </p:nvSpPr>
        <p:spPr>
          <a:xfrm>
            <a:off x="512612" y="1556792"/>
            <a:ext cx="8050818" cy="4640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lvl1pPr>
              <a:defRPr/>
            </a:lvl1pPr>
          </a:lstStyle>
          <a:p>
            <a:fld id="{2308AA1E-A892-456E-873E-A4C2BD18E340}" type="datetime4">
              <a:rPr lang="en-GB" smtClean="0">
                <a:solidFill>
                  <a:srgbClr val="3F4548"/>
                </a:solidFill>
              </a:rPr>
              <a:t>22 February 2024</a:t>
            </a:fld>
            <a:endParaRPr lang="en-GB">
              <a:solidFill>
                <a:srgbClr val="3F4548"/>
              </a:solidFill>
            </a:endParaRPr>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E8DA6AF-1811-4E27-A96F-54109F1D0275}" type="slidenum">
              <a:rPr lang="en-GB"/>
              <a:pPr/>
              <a:t>‹#›</a:t>
            </a:fld>
            <a:endParaRPr lang="en-GB"/>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2074008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6402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fld id="{2B7381FC-95A0-4277-ACDA-730058915258}" type="datetime4">
              <a:rPr lang="en-GB" smtClean="0">
                <a:solidFill>
                  <a:srgbClr val="3F4548"/>
                </a:solidFill>
              </a:rPr>
              <a:t>22 February 2024</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18872424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951288"/>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fld id="{ED734144-5094-41CE-A9E4-BEB6E350B2EA}" type="datetime4">
              <a:rPr lang="en-GB" smtClean="0">
                <a:solidFill>
                  <a:srgbClr val="3F4548"/>
                </a:solidFill>
              </a:rPr>
              <a:t>22 February 2024</a:t>
            </a:fld>
            <a:endParaRPr lang="en-GB">
              <a:solidFill>
                <a:srgbClr val="3F4548"/>
              </a:solidFill>
            </a:endParaRPr>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1296044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9EB26C09-C9A3-40DA-A5CE-E74DC3D47E21}" type="datetime4">
              <a:rPr lang="en-GB" smtClean="0">
                <a:solidFill>
                  <a:srgbClr val="3F4548"/>
                </a:solidFill>
              </a:rPr>
              <a:t>22 February 2024</a:t>
            </a:fld>
            <a:endParaRPr lang="en-GB">
              <a:solidFill>
                <a:srgbClr val="3F4548"/>
              </a:solidFill>
            </a:endParaRPr>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000198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8F60A90-6A53-4DA3-A4F4-F1EB1CB417FE}" type="datetime4">
              <a:rPr lang="en-GB" smtClean="0">
                <a:solidFill>
                  <a:srgbClr val="3F4548"/>
                </a:solidFill>
              </a:rPr>
              <a:t>22 February 2024</a:t>
            </a:fld>
            <a:endParaRPr lang="en-GB">
              <a:solidFill>
                <a:srgbClr val="3F4548"/>
              </a:solidFill>
            </a:endParaRPr>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79054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908" y="4653136"/>
            <a:ext cx="73152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511907" y="466328"/>
            <a:ext cx="1116748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511908" y="5219874"/>
            <a:ext cx="7315200" cy="804862"/>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B01F1DB-762A-410D-BA2F-4102E98EE985}" type="datetime4">
              <a:rPr lang="en-GB" smtClean="0">
                <a:solidFill>
                  <a:srgbClr val="3F4548"/>
                </a:solidFill>
              </a:rPr>
              <a:t>22 February 2024</a:t>
            </a:fld>
            <a:endParaRPr lang="en-GB">
              <a:solidFill>
                <a:srgbClr val="3F4548"/>
              </a:solidFill>
            </a:endParaRPr>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1776454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0" y="1557338"/>
            <a:ext cx="5425017" cy="464026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6155266" y="1557338"/>
            <a:ext cx="5427134" cy="464026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527052" y="6410325"/>
            <a:ext cx="2688166" cy="331788"/>
          </a:xfrm>
        </p:spPr>
        <p:txBody>
          <a:bodyPr/>
          <a:lstStyle>
            <a:lvl1pPr>
              <a:defRPr/>
            </a:lvl1pPr>
          </a:lstStyle>
          <a:p>
            <a:fld id="{1F74FCA5-4C10-4B11-818A-3A5373AA6657}" type="datetime4">
              <a:rPr lang="en-GB" smtClean="0">
                <a:solidFill>
                  <a:srgbClr val="3F4548"/>
                </a:solidFill>
              </a:rPr>
              <a:t>22 February 2024</a:t>
            </a:fld>
            <a:endParaRPr lang="en-GB">
              <a:solidFill>
                <a:srgbClr val="3F4548"/>
              </a:solidFill>
            </a:endParaRPr>
          </a:p>
        </p:txBody>
      </p:sp>
      <p:sp>
        <p:nvSpPr>
          <p:cNvPr id="6" name="Footer Placeholder 5"/>
          <p:cNvSpPr>
            <a:spLocks noGrp="1"/>
          </p:cNvSpPr>
          <p:nvPr>
            <p:ph type="ftr" sz="quarter" idx="11"/>
          </p:nvPr>
        </p:nvSpPr>
        <p:spPr>
          <a:xfrm>
            <a:off x="3215219" y="6410325"/>
            <a:ext cx="5761567" cy="331788"/>
          </a:xfrm>
        </p:spPr>
        <p:txBody>
          <a:bodyPr/>
          <a:lstStyle>
            <a:lvl1pPr>
              <a:defRPr/>
            </a:lvl1pPr>
          </a:lstStyle>
          <a:p>
            <a:endParaRPr lang="en-GB"/>
          </a:p>
        </p:txBody>
      </p:sp>
      <p:sp>
        <p:nvSpPr>
          <p:cNvPr id="7" name="Slide Number Placeholder 6"/>
          <p:cNvSpPr>
            <a:spLocks noGrp="1"/>
          </p:cNvSpPr>
          <p:nvPr>
            <p:ph type="sldNum" sz="quarter" idx="12"/>
          </p:nvPr>
        </p:nvSpPr>
        <p:spPr>
          <a:xfrm>
            <a:off x="10801351" y="6402390"/>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868848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359D9C29-216E-4EEB-9B00-7402E9171B62}" type="datetime4">
              <a:rPr lang="en-GB" smtClean="0">
                <a:solidFill>
                  <a:srgbClr val="3F4548"/>
                </a:solidFill>
              </a:rPr>
              <a:t>22 February 2024</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3074" name="Picture 2" descr="Garden By The Bay in Singapor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69" t="10476" r="-1" b="-950"/>
          <a:stretch/>
        </p:blipFill>
        <p:spPr bwMode="auto">
          <a:xfrm>
            <a:off x="-95250" y="-57150"/>
            <a:ext cx="12439650" cy="73709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userDrawn="1"/>
        </p:nvSpPr>
        <p:spPr bwMode="auto">
          <a:xfrm>
            <a:off x="527051" y="1721220"/>
            <a:ext cx="8449735"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solidFill>
                  <a:srgbClr val="009CC8"/>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kern="0" dirty="0">
                <a:solidFill>
                  <a:srgbClr val="00A3C8"/>
                </a:solidFill>
              </a:rPr>
              <a:t>Click to edit Master title style</a:t>
            </a:r>
            <a:endParaRPr lang="en-GB" kern="0" dirty="0">
              <a:solidFill>
                <a:srgbClr val="00A3C8"/>
              </a:solidFill>
            </a:endParaRPr>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1450257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4">
    <p:spTree>
      <p:nvGrpSpPr>
        <p:cNvPr id="1" name=""/>
        <p:cNvGrpSpPr/>
        <p:nvPr/>
      </p:nvGrpSpPr>
      <p:grpSpPr>
        <a:xfrm>
          <a:off x="0" y="0"/>
          <a:ext cx="0" cy="0"/>
          <a:chOff x="0" y="0"/>
          <a:chExt cx="0" cy="0"/>
        </a:xfrm>
      </p:grpSpPr>
      <p:pic>
        <p:nvPicPr>
          <p:cNvPr id="2050" name="Picture 2" descr="aerial photography of buildings during nighttim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4" y="-1081088"/>
            <a:ext cx="12902306" cy="8605838"/>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DD7D348E-E269-4810-A18D-405CBACC83D6}" type="datetime4">
              <a:rPr lang="en-GB" smtClean="0">
                <a:solidFill>
                  <a:srgbClr val="3F4548"/>
                </a:solidFill>
              </a:rPr>
              <a:t>22 February 2024</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527051" y="1721220"/>
            <a:ext cx="7169149" cy="1295399"/>
          </a:xfrm>
        </p:spPr>
        <p:txBody>
          <a:bodyPr anchor="t"/>
          <a:lstStyle>
            <a:lvl1pPr>
              <a:defRPr sz="3600">
                <a:solidFill>
                  <a:schemeClr val="bg1"/>
                </a:solidFill>
              </a:defRPr>
            </a:lvl1pPr>
          </a:lstStyle>
          <a:p>
            <a:pPr lvl="0"/>
            <a:r>
              <a:rPr lang="en-US" noProof="0"/>
              <a:t>Click to edit Master title style</a:t>
            </a:r>
            <a:endParaRPr lang="en-GB" noProof="0" dirty="0"/>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
        <p:nvSpPr>
          <p:cNvPr id="11"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rgbClr val="00A3C8"/>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559391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ont cover 5">
    <p:spTree>
      <p:nvGrpSpPr>
        <p:cNvPr id="1" name=""/>
        <p:cNvGrpSpPr/>
        <p:nvPr/>
      </p:nvGrpSpPr>
      <p:grpSpPr>
        <a:xfrm>
          <a:off x="0" y="0"/>
          <a:ext cx="0" cy="0"/>
          <a:chOff x="0" y="0"/>
          <a:chExt cx="0" cy="0"/>
        </a:xfrm>
      </p:grpSpPr>
      <p:pic>
        <p:nvPicPr>
          <p:cNvPr id="2052" name="Picture 4" descr="buildings near body of wat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 y="-571500"/>
            <a:ext cx="12252549" cy="817245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9B893F23-2AFE-4685-99AC-5EDAD1997F97}" type="datetime4">
              <a:rPr lang="en-GB" smtClean="0">
                <a:solidFill>
                  <a:srgbClr val="3F4548"/>
                </a:solidFill>
              </a:rPr>
              <a:t>22 February 2024</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527051" y="1721220"/>
            <a:ext cx="7607299" cy="1295399"/>
          </a:xfrm>
        </p:spPr>
        <p:txBody>
          <a:bodyPr anchor="t"/>
          <a:lstStyle>
            <a:lvl1pPr>
              <a:defRPr sz="3600">
                <a:solidFill>
                  <a:srgbClr val="009CC8"/>
                </a:solidFill>
              </a:defRPr>
            </a:lvl1pPr>
          </a:lstStyle>
          <a:p>
            <a:pPr lvl="0"/>
            <a:r>
              <a:rPr lang="en-US" noProof="0"/>
              <a:t>Click to edit Master title style</a:t>
            </a:r>
            <a:endParaRPr lang="en-GB" noProof="0" dirty="0"/>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
        <p:nvSpPr>
          <p:cNvPr id="12"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2309751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ont cover 6">
    <p:spTree>
      <p:nvGrpSpPr>
        <p:cNvPr id="1" name=""/>
        <p:cNvGrpSpPr/>
        <p:nvPr/>
      </p:nvGrpSpPr>
      <p:grpSpPr>
        <a:xfrm>
          <a:off x="0" y="0"/>
          <a:ext cx="0" cy="0"/>
          <a:chOff x="0" y="0"/>
          <a:chExt cx="0" cy="0"/>
        </a:xfrm>
      </p:grpSpPr>
      <p:pic>
        <p:nvPicPr>
          <p:cNvPr id="1026" name="Picture 2" descr="photography of footbridg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1" y="-304800"/>
            <a:ext cx="12233691" cy="81598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6725" y="273049"/>
            <a:ext cx="3251642" cy="131400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6369CDAE-C43E-4F66-B8C7-E3DA830B9547}" type="datetime4">
              <a:rPr lang="en-GB" smtClean="0">
                <a:solidFill>
                  <a:srgbClr val="3F4548"/>
                </a:solidFill>
              </a:rPr>
              <a:t>22 February 2024</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9" name="Rectangle 4"/>
          <p:cNvSpPr txBox="1">
            <a:spLocks noChangeArrowheads="1"/>
          </p:cNvSpPr>
          <p:nvPr userDrawn="1"/>
        </p:nvSpPr>
        <p:spPr bwMode="auto">
          <a:xfrm>
            <a:off x="527052" y="6410325"/>
            <a:ext cx="2927349"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44C141-B97D-4979-AB76-E8E6AB76C28B}" type="datetime4">
              <a:rPr lang="en-GB" smtClean="0">
                <a:solidFill>
                  <a:srgbClr val="3F4548"/>
                </a:solidFill>
              </a:rPr>
              <a:pPr/>
              <a:t>22 February 2024</a:t>
            </a:fld>
            <a:endParaRPr lang="en-GB" dirty="0">
              <a:solidFill>
                <a:srgbClr val="3F4548"/>
              </a:solidFill>
            </a:endParaRPr>
          </a:p>
        </p:txBody>
      </p:sp>
      <p:sp>
        <p:nvSpPr>
          <p:cNvPr id="10"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
        <p:nvSpPr>
          <p:cNvPr id="13" name="Rectangle 2"/>
          <p:cNvSpPr>
            <a:spLocks noGrp="1" noChangeArrowheads="1"/>
          </p:cNvSpPr>
          <p:nvPr>
            <p:ph type="ctrTitle"/>
          </p:nvPr>
        </p:nvSpPr>
        <p:spPr>
          <a:xfrm>
            <a:off x="527051" y="1721220"/>
            <a:ext cx="9505950" cy="1295399"/>
          </a:xfrm>
        </p:spPr>
        <p:txBody>
          <a:bodyPr anchor="t"/>
          <a:lstStyle>
            <a:lvl1pPr>
              <a:defRPr sz="3600"/>
            </a:lvl1pPr>
          </a:lstStyle>
          <a:p>
            <a:pPr lvl="0"/>
            <a:r>
              <a:rPr lang="en-US" noProof="0"/>
              <a:t>Click to edit Master title style</a:t>
            </a:r>
            <a:endParaRPr lang="en-GB" noProof="0" dirty="0"/>
          </a:p>
        </p:txBody>
      </p:sp>
      <p:sp>
        <p:nvSpPr>
          <p:cNvPr id="14"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8612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ront cover 7">
    <p:spTree>
      <p:nvGrpSpPr>
        <p:cNvPr id="1" name=""/>
        <p:cNvGrpSpPr/>
        <p:nvPr/>
      </p:nvGrpSpPr>
      <p:grpSpPr>
        <a:xfrm>
          <a:off x="0" y="0"/>
          <a:ext cx="0" cy="0"/>
          <a:chOff x="0" y="0"/>
          <a:chExt cx="0" cy="0"/>
        </a:xfrm>
      </p:grpSpPr>
      <p:pic>
        <p:nvPicPr>
          <p:cNvPr id="1028" name="Picture 4" descr="woman sitting on corner with MacBook Air on lap"/>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53" t="8267" r="-901"/>
          <a:stretch/>
        </p:blipFill>
        <p:spPr bwMode="auto">
          <a:xfrm>
            <a:off x="-38100" y="-762000"/>
            <a:ext cx="12401550" cy="7762875"/>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fontAlgn="base">
              <a:spcBef>
                <a:spcPct val="0"/>
              </a:spcBef>
              <a:spcAft>
                <a:spcPct val="0"/>
              </a:spcAft>
            </a:pPr>
            <a:fld id="{BE0C4075-1840-4871-965A-0C1FD8405FD5}" type="datetime4">
              <a:rPr lang="en-GB" smtClean="0">
                <a:solidFill>
                  <a:srgbClr val="3F4548"/>
                </a:solidFill>
              </a:rPr>
              <a:t>22 February 2024</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 name="Picture 2" descr="E:\Pants Work\Current Work\Actuaries 2011\Logos all\IFOA Logo\Lanscape - Standard\WMF logos\IFOA_logo_L_RGB.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6725" y="273049"/>
            <a:ext cx="3251642" cy="1314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a:spLocks noGrp="1" noChangeArrowheads="1"/>
          </p:cNvSpPr>
          <p:nvPr>
            <p:ph type="ctrTitle"/>
          </p:nvPr>
        </p:nvSpPr>
        <p:spPr>
          <a:xfrm>
            <a:off x="527051" y="1721220"/>
            <a:ext cx="9505950" cy="1295399"/>
          </a:xfrm>
        </p:spPr>
        <p:txBody>
          <a:bodyPr anchor="t"/>
          <a:lstStyle>
            <a:lvl1pPr>
              <a:defRPr sz="3600">
                <a:solidFill>
                  <a:srgbClr val="009CC8"/>
                </a:solidFill>
              </a:defRPr>
            </a:lvl1pPr>
          </a:lstStyle>
          <a:p>
            <a:pPr lvl="0"/>
            <a:r>
              <a:rPr lang="en-US" noProof="0"/>
              <a:t>Click to edit Master title style</a:t>
            </a:r>
            <a:endParaRPr lang="en-GB" noProof="0" dirty="0"/>
          </a:p>
        </p:txBody>
      </p:sp>
      <p:sp>
        <p:nvSpPr>
          <p:cNvPr id="10"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
        <p:nvSpPr>
          <p:cNvPr id="11"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Tree>
    <p:extLst>
      <p:ext uri="{BB962C8B-B14F-4D97-AF65-F5344CB8AC3E}">
        <p14:creationId xmlns:p14="http://schemas.microsoft.com/office/powerpoint/2010/main" val="655462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ront cover 8">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fld id="{F796B376-0864-4E89-8D11-FD5CFFCC207A}" type="datetime4">
              <a:rPr lang="en-GB" smtClean="0"/>
              <a:t>22 February 2024</a:t>
            </a:fld>
            <a:endParaRPr lang="en-GB" dirty="0"/>
          </a:p>
        </p:txBody>
      </p:sp>
      <p:pic>
        <p:nvPicPr>
          <p:cNvPr id="6"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7" name="Line 7"/>
          <p:cNvSpPr>
            <a:spLocks noChangeShapeType="1"/>
          </p:cNvSpPr>
          <p:nvPr userDrawn="1"/>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sp>
        <p:nvSpPr>
          <p:cNvPr id="8" name="Rectangle 2"/>
          <p:cNvSpPr>
            <a:spLocks noGrp="1" noChangeArrowheads="1"/>
          </p:cNvSpPr>
          <p:nvPr>
            <p:ph type="ctrTitle"/>
          </p:nvPr>
        </p:nvSpPr>
        <p:spPr>
          <a:xfrm>
            <a:off x="527051" y="1721220"/>
            <a:ext cx="9505950" cy="1295399"/>
          </a:xfrm>
        </p:spPr>
        <p:txBody>
          <a:bodyPr anchor="t"/>
          <a:lstStyle>
            <a:lvl1pPr>
              <a:defRPr sz="3600">
                <a:ln>
                  <a:noFill/>
                </a:ln>
                <a:solidFill>
                  <a:srgbClr val="00A3C8"/>
                </a:solidFill>
              </a:defRPr>
            </a:lvl1pPr>
          </a:lstStyle>
          <a:p>
            <a:pPr lvl="0"/>
            <a:r>
              <a:rPr lang="en-US" noProof="0"/>
              <a:t>Click to edit Master title style</a:t>
            </a:r>
            <a:endParaRPr lang="en-GB" noProof="0" dirty="0"/>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tx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3931848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ront cover 9">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fld id="{A757ADA1-5BDE-4E23-A8D2-66A693E27CCC}" type="datetime4">
              <a:rPr lang="en-GB" smtClean="0">
                <a:solidFill>
                  <a:srgbClr val="3F4548"/>
                </a:solidFill>
              </a:rPr>
              <a:t>22 February 2024</a:t>
            </a:fld>
            <a:endParaRPr lang="en-GB" dirty="0">
              <a:solidFill>
                <a:srgbClr val="3F4548"/>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pPr>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pic>
        <p:nvPicPr>
          <p:cNvPr id="8194" name="Picture 2" descr="white ladders"/>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9010" b="1503"/>
          <a:stretch/>
        </p:blipFill>
        <p:spPr bwMode="auto">
          <a:xfrm>
            <a:off x="0" y="-152400"/>
            <a:ext cx="12192000" cy="7277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Pants Work\Current Work\Actuaries 2011\Logos all\IFOA Logo\Lanscape - Standard\WMF logos\IFOA_logo_L_RGB_WO_text.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8249" y="260350"/>
            <a:ext cx="3229014" cy="13144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userDrawn="1"/>
        </p:nvSpPr>
        <p:spPr bwMode="auto">
          <a:xfrm>
            <a:off x="527051" y="1721220"/>
            <a:ext cx="9505950" cy="129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b="1">
                <a:ln>
                  <a:noFill/>
                </a:ln>
                <a:solidFill>
                  <a:srgbClr val="00A3C8"/>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a:lstStyle>
          <a:p>
            <a:r>
              <a:rPr lang="en-US" kern="0"/>
              <a:t>Click to edit Master title style</a:t>
            </a:r>
            <a:endParaRPr lang="en-GB" kern="0" dirty="0"/>
          </a:p>
        </p:txBody>
      </p:sp>
      <p:sp>
        <p:nvSpPr>
          <p:cNvPr id="9" name="Rectangle 3"/>
          <p:cNvSpPr>
            <a:spLocks noGrp="1" noChangeArrowheads="1"/>
          </p:cNvSpPr>
          <p:nvPr>
            <p:ph type="subTitle" idx="1"/>
          </p:nvPr>
        </p:nvSpPr>
        <p:spPr>
          <a:xfrm>
            <a:off x="527052" y="2368918"/>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Tree>
    <p:extLst>
      <p:ext uri="{BB962C8B-B14F-4D97-AF65-F5344CB8AC3E}">
        <p14:creationId xmlns:p14="http://schemas.microsoft.com/office/powerpoint/2010/main" val="68006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2"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027" name="Rectangle 3"/>
          <p:cNvSpPr>
            <a:spLocks noGrp="1" noChangeArrowheads="1"/>
          </p:cNvSpPr>
          <p:nvPr>
            <p:ph type="body" idx="1"/>
          </p:nvPr>
        </p:nvSpPr>
        <p:spPr bwMode="auto">
          <a:xfrm>
            <a:off x="527052" y="1557338"/>
            <a:ext cx="11055349" cy="464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2"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fontAlgn="base">
              <a:spcBef>
                <a:spcPct val="0"/>
              </a:spcBef>
              <a:spcAft>
                <a:spcPct val="0"/>
              </a:spcAft>
            </a:pPr>
            <a:fld id="{3C53BE8B-E9E4-4B0C-A827-0197F70C02F7}" type="datetime4">
              <a:rPr lang="en-GB" smtClean="0">
                <a:solidFill>
                  <a:srgbClr val="3F4548"/>
                </a:solidFill>
              </a:rPr>
              <a:t>22 February 2024</a:t>
            </a:fld>
            <a:endParaRPr lang="en-GB" dirty="0">
              <a:solidFill>
                <a:srgbClr val="3F4548"/>
              </a:solidFill>
            </a:endParaRPr>
          </a:p>
        </p:txBody>
      </p:sp>
      <p:sp>
        <p:nvSpPr>
          <p:cNvPr id="1029" name="Rectangle 5"/>
          <p:cNvSpPr>
            <a:spLocks noGrp="1" noChangeArrowheads="1"/>
          </p:cNvSpPr>
          <p:nvPr>
            <p:ph type="ftr" sz="quarter" idx="3"/>
          </p:nvPr>
        </p:nvSpPr>
        <p:spPr bwMode="auto">
          <a:xfrm>
            <a:off x="3215219" y="6410325"/>
            <a:ext cx="576156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rgbClr val="3F4548"/>
                </a:solidFill>
              </a:defRPr>
            </a:lvl1pPr>
          </a:lstStyle>
          <a:p>
            <a:pPr fontAlgn="base">
              <a:spcBef>
                <a:spcPct val="0"/>
              </a:spcBef>
              <a:spcAft>
                <a:spcPct val="0"/>
              </a:spcAft>
            </a:pPr>
            <a:endParaRPr lang="en-GB"/>
          </a:p>
        </p:txBody>
      </p:sp>
      <p:sp>
        <p:nvSpPr>
          <p:cNvPr id="1030" name="Rectangle 6"/>
          <p:cNvSpPr>
            <a:spLocks noGrp="1" noChangeArrowheads="1"/>
          </p:cNvSpPr>
          <p:nvPr>
            <p:ph type="sldNum" sz="quarter" idx="4"/>
          </p:nvPr>
        </p:nvSpPr>
        <p:spPr bwMode="auto">
          <a:xfrm>
            <a:off x="10801351" y="6402390"/>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1031" name="Line 7"/>
          <p:cNvSpPr>
            <a:spLocks noChangeShapeType="1"/>
          </p:cNvSpPr>
          <p:nvPr/>
        </p:nvSpPr>
        <p:spPr bwMode="auto">
          <a:xfrm>
            <a:off x="624419" y="6329363"/>
            <a:ext cx="10943167" cy="0"/>
          </a:xfrm>
          <a:prstGeom prst="line">
            <a:avLst/>
          </a:prstGeom>
          <a:noFill/>
          <a:ln w="127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GB" sz="1800">
              <a:solidFill>
                <a:srgbClr val="3F4548"/>
              </a:solidFill>
            </a:endParaRPr>
          </a:p>
        </p:txBody>
      </p:sp>
      <p:grpSp>
        <p:nvGrpSpPr>
          <p:cNvPr id="10" name="Group 64"/>
          <p:cNvGrpSpPr/>
          <p:nvPr/>
        </p:nvGrpSpPr>
        <p:grpSpPr>
          <a:xfrm>
            <a:off x="-3861359" y="0"/>
            <a:ext cx="3714777"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113458"/>
                  </a:solidFill>
                </a:rPr>
                <a:t>Colour palette for PowerPoint presentations</a:t>
              </a:r>
              <a:endParaRPr lang="en-US" sz="1000" b="1" dirty="0">
                <a:solidFill>
                  <a:srgbClr val="113458"/>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blue</a:t>
                </a:r>
              </a:p>
              <a:p>
                <a:pPr fontAlgn="base">
                  <a:spcBef>
                    <a:spcPct val="0"/>
                  </a:spcBef>
                  <a:spcAft>
                    <a:spcPct val="0"/>
                  </a:spcAft>
                </a:pPr>
                <a:r>
                  <a:rPr lang="en-GB" sz="1000" dirty="0">
                    <a:solidFill>
                      <a:srgbClr val="3F4548"/>
                    </a:solidFill>
                  </a:rPr>
                  <a:t>R17  G52  B88</a:t>
                </a:r>
                <a:endParaRPr lang="en-US" sz="1000" dirty="0">
                  <a:solidFill>
                    <a:srgbClr val="3F4548"/>
                  </a:solidFill>
                </a:endParaRPr>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Gold</a:t>
                </a:r>
              </a:p>
              <a:p>
                <a:pPr fontAlgn="base">
                  <a:spcBef>
                    <a:spcPct val="0"/>
                  </a:spcBef>
                  <a:spcAft>
                    <a:spcPct val="0"/>
                  </a:spcAft>
                </a:pPr>
                <a:r>
                  <a:rPr lang="en-GB" sz="1000" dirty="0">
                    <a:solidFill>
                      <a:srgbClr val="3F4548"/>
                    </a:solidFill>
                  </a:rPr>
                  <a:t>R217  G171  B22</a:t>
                </a:r>
                <a:endParaRPr lang="en-US" sz="800" dirty="0">
                  <a:solidFill>
                    <a:srgbClr val="3F4548"/>
                  </a:solidFill>
                </a:endParaRPr>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Mid blue</a:t>
                </a:r>
              </a:p>
              <a:p>
                <a:pPr fontAlgn="base">
                  <a:spcBef>
                    <a:spcPct val="0"/>
                  </a:spcBef>
                  <a:spcAft>
                    <a:spcPct val="0"/>
                  </a:spcAft>
                </a:pPr>
                <a:r>
                  <a:rPr lang="en-GB" sz="1000" dirty="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4096B8"/>
                  </a:solidFill>
                </a:rPr>
                <a:t>Secondary colour palette</a:t>
              </a:r>
              <a:endParaRPr lang="en-US" sz="100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fontAlgn="base">
                <a:spcBef>
                  <a:spcPct val="0"/>
                </a:spcBef>
                <a:spcAft>
                  <a:spcPct val="0"/>
                </a:spcAft>
                <a:tabLst>
                  <a:tab pos="2419350" algn="l"/>
                </a:tabLst>
              </a:pPr>
              <a:r>
                <a:rPr lang="en-GB" sz="1000" b="1" dirty="0">
                  <a:solidFill>
                    <a:srgbClr val="4096B8"/>
                  </a:solidFill>
                </a:rPr>
                <a:t>Primary colour palette</a:t>
              </a:r>
              <a:endParaRPr lang="en-US" sz="1000" b="1" dirty="0">
                <a:solidFill>
                  <a:srgbClr val="4096B8"/>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grey</a:t>
                </a:r>
              </a:p>
              <a:p>
                <a:pPr fontAlgn="base">
                  <a:spcBef>
                    <a:spcPct val="0"/>
                  </a:spcBef>
                  <a:spcAft>
                    <a:spcPct val="0"/>
                  </a:spcAft>
                </a:pPr>
                <a:r>
                  <a:rPr lang="en-GB" sz="1000" dirty="0">
                    <a:solidFill>
                      <a:srgbClr val="3F4548"/>
                    </a:solidFill>
                  </a:rPr>
                  <a:t>R220  G221  B217</a:t>
                </a:r>
                <a:endParaRPr lang="en-US" sz="1000" dirty="0">
                  <a:solidFill>
                    <a:srgbClr val="3F4548"/>
                  </a:solidFill>
                </a:endParaRPr>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Pea green</a:t>
                </a:r>
              </a:p>
              <a:p>
                <a:pPr fontAlgn="base">
                  <a:spcBef>
                    <a:spcPct val="0"/>
                  </a:spcBef>
                  <a:spcAft>
                    <a:spcPct val="0"/>
                  </a:spcAft>
                </a:pPr>
                <a:r>
                  <a:rPr lang="en-GB" sz="1000" dirty="0">
                    <a:solidFill>
                      <a:srgbClr val="3F4548"/>
                    </a:solidFill>
                  </a:rPr>
                  <a:t>R121  G163  B42</a:t>
                </a:r>
                <a:endParaRPr lang="en-US" sz="1000" dirty="0">
                  <a:solidFill>
                    <a:srgbClr val="3F4548"/>
                  </a:solidFill>
                </a:endParaRPr>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Forest green</a:t>
                </a:r>
              </a:p>
              <a:p>
                <a:pPr fontAlgn="base">
                  <a:spcBef>
                    <a:spcPct val="0"/>
                  </a:spcBef>
                  <a:spcAft>
                    <a:spcPct val="0"/>
                  </a:spcAft>
                </a:pPr>
                <a:r>
                  <a:rPr lang="en-GB" sz="1000" dirty="0">
                    <a:solidFill>
                      <a:srgbClr val="3F4548"/>
                    </a:solidFill>
                  </a:rPr>
                  <a:t>R0 G132  B82</a:t>
                </a:r>
                <a:endParaRPr lang="en-US" sz="1000" dirty="0">
                  <a:solidFill>
                    <a:srgbClr val="3F4548"/>
                  </a:solidFill>
                </a:endParaRPr>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Bottle green</a:t>
                </a:r>
              </a:p>
              <a:p>
                <a:pPr fontAlgn="base">
                  <a:spcBef>
                    <a:spcPct val="0"/>
                  </a:spcBef>
                  <a:spcAft>
                    <a:spcPct val="0"/>
                  </a:spcAft>
                </a:pPr>
                <a:r>
                  <a:rPr lang="en-GB" sz="1000" dirty="0">
                    <a:solidFill>
                      <a:srgbClr val="3F4548"/>
                    </a:solidFill>
                  </a:rPr>
                  <a:t>R17  G179  B162</a:t>
                </a:r>
                <a:endParaRPr lang="en-US" sz="1000" dirty="0">
                  <a:solidFill>
                    <a:srgbClr val="3F4548"/>
                  </a:solidFill>
                </a:endParaRPr>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Cyan</a:t>
                </a:r>
              </a:p>
              <a:p>
                <a:pPr fontAlgn="base">
                  <a:spcBef>
                    <a:spcPct val="0"/>
                  </a:spcBef>
                  <a:spcAft>
                    <a:spcPct val="0"/>
                  </a:spcAft>
                </a:pPr>
                <a:r>
                  <a:rPr lang="en-GB" sz="1000" dirty="0">
                    <a:solidFill>
                      <a:srgbClr val="3F4548"/>
                    </a:solidFill>
                  </a:rPr>
                  <a:t>R0  G156  B200</a:t>
                </a:r>
                <a:endParaRPr lang="en-US" sz="1000" dirty="0">
                  <a:solidFill>
                    <a:srgbClr val="3F4548"/>
                  </a:solidFill>
                </a:endParaRPr>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blue</a:t>
                </a:r>
              </a:p>
              <a:p>
                <a:pPr fontAlgn="base">
                  <a:spcBef>
                    <a:spcPct val="0"/>
                  </a:spcBef>
                  <a:spcAft>
                    <a:spcPct val="0"/>
                  </a:spcAft>
                </a:pPr>
                <a:r>
                  <a:rPr lang="en-GB" sz="1000" dirty="0">
                    <a:solidFill>
                      <a:srgbClr val="3F4548"/>
                    </a:solidFill>
                  </a:rPr>
                  <a:t>R124  G179  B225</a:t>
                </a:r>
                <a:endParaRPr lang="en-US" sz="1000" dirty="0">
                  <a:solidFill>
                    <a:srgbClr val="3F4548"/>
                  </a:solidFill>
                </a:endParaRPr>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Violet</a:t>
                </a:r>
              </a:p>
              <a:p>
                <a:pPr fontAlgn="base">
                  <a:spcBef>
                    <a:spcPct val="0"/>
                  </a:spcBef>
                  <a:spcAft>
                    <a:spcPct val="0"/>
                  </a:spcAft>
                </a:pPr>
                <a:r>
                  <a:rPr lang="en-GB" sz="1000" dirty="0">
                    <a:solidFill>
                      <a:srgbClr val="3F4548"/>
                    </a:solidFill>
                  </a:rPr>
                  <a:t>R128  G118  B207</a:t>
                </a:r>
                <a:endParaRPr lang="en-US" sz="1000" dirty="0">
                  <a:solidFill>
                    <a:srgbClr val="3F4548"/>
                  </a:solidFill>
                </a:endParaRPr>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Purple</a:t>
                </a:r>
              </a:p>
              <a:p>
                <a:pPr fontAlgn="base">
                  <a:spcBef>
                    <a:spcPct val="0"/>
                  </a:spcBef>
                  <a:spcAft>
                    <a:spcPct val="0"/>
                  </a:spcAft>
                </a:pPr>
                <a:r>
                  <a:rPr lang="en-GB" sz="1000" dirty="0">
                    <a:solidFill>
                      <a:srgbClr val="3F4548"/>
                    </a:solidFill>
                  </a:rPr>
                  <a:t>R143  G70  B147</a:t>
                </a:r>
                <a:endParaRPr lang="en-US" sz="1000" dirty="0">
                  <a:solidFill>
                    <a:srgbClr val="3F4548"/>
                  </a:solidFill>
                </a:endParaRPr>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err="1">
                    <a:solidFill>
                      <a:srgbClr val="3F4548"/>
                    </a:solidFill>
                  </a:rPr>
                  <a:t>Fuscia</a:t>
                </a:r>
                <a:endParaRPr lang="en-GB" sz="1000" dirty="0">
                  <a:solidFill>
                    <a:srgbClr val="3F4548"/>
                  </a:solidFill>
                </a:endParaRPr>
              </a:p>
              <a:p>
                <a:pPr fontAlgn="base">
                  <a:spcBef>
                    <a:spcPct val="0"/>
                  </a:spcBef>
                  <a:spcAft>
                    <a:spcPct val="0"/>
                  </a:spcAft>
                </a:pPr>
                <a:r>
                  <a:rPr lang="en-GB" sz="1000" dirty="0">
                    <a:solidFill>
                      <a:srgbClr val="3F4548"/>
                    </a:solidFill>
                  </a:rPr>
                  <a:t>R233  G69  B140</a:t>
                </a:r>
                <a:endParaRPr lang="en-US" sz="1000" dirty="0">
                  <a:solidFill>
                    <a:srgbClr val="3F4548"/>
                  </a:solidFill>
                </a:endParaRPr>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Red</a:t>
                </a:r>
              </a:p>
              <a:p>
                <a:pPr fontAlgn="base">
                  <a:spcBef>
                    <a:spcPct val="0"/>
                  </a:spcBef>
                  <a:spcAft>
                    <a:spcPct val="0"/>
                  </a:spcAft>
                </a:pPr>
                <a:r>
                  <a:rPr lang="en-GB" sz="1000" dirty="0">
                    <a:solidFill>
                      <a:srgbClr val="3F4548"/>
                    </a:solidFill>
                  </a:rPr>
                  <a:t>R200  G30  B69</a:t>
                </a:r>
                <a:endParaRPr lang="en-US" sz="1000" dirty="0">
                  <a:solidFill>
                    <a:srgbClr val="3F4548"/>
                  </a:solidFill>
                </a:endParaRPr>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Orange</a:t>
                </a:r>
              </a:p>
              <a:p>
                <a:pPr fontAlgn="base">
                  <a:spcBef>
                    <a:spcPct val="0"/>
                  </a:spcBef>
                  <a:spcAft>
                    <a:spcPct val="0"/>
                  </a:spcAft>
                </a:pPr>
                <a:r>
                  <a:rPr lang="en-GB" sz="1000" dirty="0">
                    <a:solidFill>
                      <a:srgbClr val="3F4548"/>
                    </a:solidFill>
                  </a:rPr>
                  <a:t>R238  G116  29</a:t>
                </a:r>
                <a:endParaRPr lang="en-US" sz="1000" dirty="0">
                  <a:solidFill>
                    <a:srgbClr val="3F4548"/>
                  </a:solidFill>
                </a:endParaRPr>
              </a:p>
            </p:txBody>
          </p:sp>
        </p:grpSp>
      </p:grpSp>
      <p:sp>
        <p:nvSpPr>
          <p:cNvPr id="58" name="Rectangle 57"/>
          <p:cNvSpPr/>
          <p:nvPr/>
        </p:nvSpPr>
        <p:spPr>
          <a:xfrm>
            <a:off x="-3679277" y="2351160"/>
            <a:ext cx="381003"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9" name="TextBox 58"/>
          <p:cNvSpPr txBox="1"/>
          <p:nvPr/>
        </p:nvSpPr>
        <p:spPr>
          <a:xfrm>
            <a:off x="-3081271" y="2348881"/>
            <a:ext cx="2952774"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grey</a:t>
            </a:r>
          </a:p>
          <a:p>
            <a:pPr fontAlgn="base">
              <a:spcBef>
                <a:spcPct val="0"/>
              </a:spcBef>
              <a:spcAft>
                <a:spcPct val="0"/>
              </a:spcAft>
            </a:pPr>
            <a:r>
              <a:rPr lang="en-GB" sz="1000" dirty="0">
                <a:solidFill>
                  <a:srgbClr val="3F4548"/>
                </a:solidFill>
              </a:rPr>
              <a:t>R63  G69  B72</a:t>
            </a:r>
            <a:endParaRPr lang="en-US" sz="1000" dirty="0">
              <a:solidFill>
                <a:srgbClr val="3F4548"/>
              </a:solidFill>
            </a:endParaRPr>
          </a:p>
        </p:txBody>
      </p:sp>
    </p:spTree>
    <p:extLst>
      <p:ext uri="{BB962C8B-B14F-4D97-AF65-F5344CB8AC3E}">
        <p14:creationId xmlns:p14="http://schemas.microsoft.com/office/powerpoint/2010/main" val="359518576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96" r:id="rId3"/>
    <p:sldLayoutId id="2147483680" r:id="rId4"/>
    <p:sldLayoutId id="2147483695" r:id="rId5"/>
    <p:sldLayoutId id="2147483677" r:id="rId6"/>
    <p:sldLayoutId id="2147483679" r:id="rId7"/>
    <p:sldLayoutId id="2147483667" r:id="rId8"/>
    <p:sldLayoutId id="2147483701" r:id="rId9"/>
    <p:sldLayoutId id="2147483661" r:id="rId10"/>
    <p:sldLayoutId id="2147483662" r:id="rId11"/>
    <p:sldLayoutId id="2147483698" r:id="rId12"/>
    <p:sldLayoutId id="2147483669" r:id="rId13"/>
    <p:sldLayoutId id="2147483697" r:id="rId14"/>
    <p:sldLayoutId id="2147483686" r:id="rId15"/>
    <p:sldLayoutId id="2147483693" r:id="rId16"/>
    <p:sldLayoutId id="2147483687" r:id="rId17"/>
    <p:sldLayoutId id="2147483688" r:id="rId18"/>
    <p:sldLayoutId id="2147483691" r:id="rId19"/>
    <p:sldLayoutId id="2147483689" r:id="rId20"/>
    <p:sldLayoutId id="2147483690" r:id="rId21"/>
    <p:sldLayoutId id="2147483700" r:id="rId22"/>
    <p:sldLayoutId id="2147483670" r:id="rId23"/>
    <p:sldLayoutId id="2147483671" r:id="rId24"/>
    <p:sldLayoutId id="2147483672" r:id="rId25"/>
    <p:sldLayoutId id="2147483673" r:id="rId26"/>
    <p:sldLayoutId id="2147483674" r:id="rId27"/>
    <p:sldLayoutId id="2147483675" r:id="rId28"/>
  </p:sldLayoutIdLst>
  <p:hf hd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4.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B1AA-3B60-0539-9CB3-1BB14369B767}"/>
              </a:ext>
            </a:extLst>
          </p:cNvPr>
          <p:cNvSpPr>
            <a:spLocks noGrp="1"/>
          </p:cNvSpPr>
          <p:nvPr>
            <p:ph type="ctrTitle"/>
          </p:nvPr>
        </p:nvSpPr>
        <p:spPr/>
        <p:txBody>
          <a:bodyPr/>
          <a:lstStyle/>
          <a:p>
            <a:r>
              <a:rPr lang="en-GB" dirty="0"/>
              <a:t>Dynamic Discount Rates</a:t>
            </a:r>
            <a:br>
              <a:rPr lang="en-GB" dirty="0"/>
            </a:br>
            <a:r>
              <a:rPr lang="en-GB" dirty="0"/>
              <a:t>Considerations for pension scheme funding</a:t>
            </a:r>
          </a:p>
        </p:txBody>
      </p:sp>
      <p:sp>
        <p:nvSpPr>
          <p:cNvPr id="3" name="Subtitle 2">
            <a:extLst>
              <a:ext uri="{FF2B5EF4-FFF2-40B4-BE49-F238E27FC236}">
                <a16:creationId xmlns:a16="http://schemas.microsoft.com/office/drawing/2014/main" id="{110EB331-8EAD-48E8-B0F2-565E5FF448ED}"/>
              </a:ext>
            </a:extLst>
          </p:cNvPr>
          <p:cNvSpPr>
            <a:spLocks noGrp="1"/>
          </p:cNvSpPr>
          <p:nvPr>
            <p:ph type="subTitle" idx="1"/>
          </p:nvPr>
        </p:nvSpPr>
        <p:spPr>
          <a:xfrm>
            <a:off x="527052" y="3295000"/>
            <a:ext cx="8161867" cy="1007740"/>
          </a:xfrm>
        </p:spPr>
        <p:txBody>
          <a:bodyPr/>
          <a:lstStyle/>
          <a:p>
            <a:r>
              <a:rPr lang="en-GB" dirty="0"/>
              <a:t>IFoA sessional meeting 27 February 2024	</a:t>
            </a:r>
          </a:p>
        </p:txBody>
      </p:sp>
      <p:sp>
        <p:nvSpPr>
          <p:cNvPr id="4" name="Date Placeholder 3">
            <a:extLst>
              <a:ext uri="{FF2B5EF4-FFF2-40B4-BE49-F238E27FC236}">
                <a16:creationId xmlns:a16="http://schemas.microsoft.com/office/drawing/2014/main" id="{51BC0183-331D-4A8E-9FB7-C203275D6E27}"/>
              </a:ext>
            </a:extLst>
          </p:cNvPr>
          <p:cNvSpPr>
            <a:spLocks noGrp="1"/>
          </p:cNvSpPr>
          <p:nvPr>
            <p:ph type="dt" sz="half" idx="2"/>
          </p:nvPr>
        </p:nvSpPr>
        <p:spPr/>
        <p:txBody>
          <a:bodyPr/>
          <a:lstStyle/>
          <a:p>
            <a:fld id="{5E27BBA5-BEDE-44C1-890E-0E0C0612092A}" type="datetime4">
              <a:rPr lang="en-GB" smtClean="0">
                <a:solidFill>
                  <a:prstClr val="white"/>
                </a:solidFill>
              </a:rPr>
              <a:t>22 February 2024</a:t>
            </a:fld>
            <a:endParaRPr lang="en-GB" dirty="0">
              <a:solidFill>
                <a:prstClr val="white"/>
              </a:solidFill>
            </a:endParaRPr>
          </a:p>
        </p:txBody>
      </p:sp>
      <p:sp>
        <p:nvSpPr>
          <p:cNvPr id="5" name="Subtitle 2">
            <a:extLst>
              <a:ext uri="{FF2B5EF4-FFF2-40B4-BE49-F238E27FC236}">
                <a16:creationId xmlns:a16="http://schemas.microsoft.com/office/drawing/2014/main" id="{29B09EF7-E8EC-99A0-C56E-F815000669BF}"/>
              </a:ext>
            </a:extLst>
          </p:cNvPr>
          <p:cNvSpPr txBox="1">
            <a:spLocks/>
          </p:cNvSpPr>
          <p:nvPr/>
        </p:nvSpPr>
        <p:spPr bwMode="auto">
          <a:xfrm>
            <a:off x="527051" y="4230826"/>
            <a:ext cx="8161867" cy="1007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ts val="0"/>
              </a:spcBef>
              <a:spcAft>
                <a:spcPct val="0"/>
              </a:spcAft>
              <a:buClr>
                <a:schemeClr val="accent1"/>
              </a:buClr>
              <a:buFontTx/>
              <a:buNone/>
              <a:defRPr sz="2600">
                <a:solidFill>
                  <a:schemeClr val="bg1"/>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GB" sz="2400" kern="0" dirty="0"/>
              <a:t>Gareth Connolly, Andrew Dodd, Phil Hardingham and Luke Stratford-Higton</a:t>
            </a:r>
            <a:r>
              <a:rPr lang="en-GB" kern="0" dirty="0"/>
              <a:t>	</a:t>
            </a:r>
          </a:p>
        </p:txBody>
      </p:sp>
    </p:spTree>
    <p:extLst>
      <p:ext uri="{BB962C8B-B14F-4D97-AF65-F5344CB8AC3E}">
        <p14:creationId xmlns:p14="http://schemas.microsoft.com/office/powerpoint/2010/main" val="1805665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AE7-20CB-DB7D-3C90-317A7BC551A5}"/>
              </a:ext>
            </a:extLst>
          </p:cNvPr>
          <p:cNvSpPr>
            <a:spLocks noGrp="1"/>
          </p:cNvSpPr>
          <p:nvPr>
            <p:ph type="title"/>
          </p:nvPr>
        </p:nvSpPr>
        <p:spPr>
          <a:xfrm>
            <a:off x="527052" y="404813"/>
            <a:ext cx="11055349" cy="1143000"/>
          </a:xfrm>
        </p:spPr>
        <p:txBody>
          <a:bodyPr vert="horz" wrap="square" lIns="91440" tIns="45720" rIns="91440" bIns="45720" numCol="1" anchor="ctr" anchorCtr="0" compatLnSpc="1">
            <a:prstTxWarp prst="textNoShape">
              <a:avLst/>
            </a:prstTxWarp>
            <a:normAutofit/>
          </a:bodyPr>
          <a:lstStyle/>
          <a:p>
            <a:r>
              <a:rPr lang="en-GB" dirty="0"/>
              <a:t>Example derivation of the funding buffer and liability discount rate</a:t>
            </a:r>
          </a:p>
        </p:txBody>
      </p:sp>
      <p:sp>
        <p:nvSpPr>
          <p:cNvPr id="3" name="Date Placeholder 2">
            <a:extLst>
              <a:ext uri="{FF2B5EF4-FFF2-40B4-BE49-F238E27FC236}">
                <a16:creationId xmlns:a16="http://schemas.microsoft.com/office/drawing/2014/main" id="{50800E49-D4FC-A93D-8CD9-A9F7228BE64B}"/>
              </a:ext>
            </a:extLst>
          </p:cNvPr>
          <p:cNvSpPr>
            <a:spLocks noGrp="1"/>
          </p:cNvSpPr>
          <p:nvPr>
            <p:ph type="dt" sz="half" idx="10"/>
          </p:nvPr>
        </p:nvSpPr>
        <p:spPr>
          <a:xfrm>
            <a:off x="527052" y="6410325"/>
            <a:ext cx="2688166" cy="331788"/>
          </a:xfrm>
        </p:spPr>
        <p:txBody>
          <a:bodyPr vert="horz" wrap="square" lIns="91440" tIns="45720" rIns="91440" bIns="45720" numCol="1" anchor="t" anchorCtr="0" compatLnSpc="1">
            <a:prstTxWarp prst="textNoShape">
              <a:avLst/>
            </a:prstTxWarp>
            <a:normAutofit/>
          </a:bodyPr>
          <a:lstStyle/>
          <a:p>
            <a:pPr>
              <a:spcAft>
                <a:spcPts val="600"/>
              </a:spcAft>
            </a:pPr>
            <a:fld id="{08AB3F99-88CD-4659-BCF6-F47CFED39C35}" type="datetime4">
              <a:rPr lang="en-GB" smtClean="0">
                <a:solidFill>
                  <a:srgbClr val="3F4548"/>
                </a:solidFill>
              </a:rPr>
              <a:pPr>
                <a:spcAft>
                  <a:spcPts val="600"/>
                </a:spcAft>
              </a:pPr>
              <a:t>22 February 2024</a:t>
            </a:fld>
            <a:endParaRPr lang="en-GB">
              <a:solidFill>
                <a:srgbClr val="3F4548"/>
              </a:solidFill>
            </a:endParaRPr>
          </a:p>
        </p:txBody>
      </p:sp>
      <p:sp>
        <p:nvSpPr>
          <p:cNvPr id="5" name="Footer Placeholder 4">
            <a:extLst>
              <a:ext uri="{FF2B5EF4-FFF2-40B4-BE49-F238E27FC236}">
                <a16:creationId xmlns:a16="http://schemas.microsoft.com/office/drawing/2014/main" id="{0FBBDD3D-30A1-E803-FA88-7943C5F5F188}"/>
              </a:ext>
            </a:extLst>
          </p:cNvPr>
          <p:cNvSpPr>
            <a:spLocks noGrp="1"/>
          </p:cNvSpPr>
          <p:nvPr>
            <p:ph type="ftr" sz="quarter" idx="11"/>
          </p:nvPr>
        </p:nvSpPr>
        <p:spPr>
          <a:xfrm>
            <a:off x="3215219" y="6410325"/>
            <a:ext cx="5761567" cy="331788"/>
          </a:xfrm>
        </p:spPr>
        <p:txBody>
          <a:bodyPr vert="horz" wrap="square" lIns="91440" tIns="45720" rIns="91440" bIns="45720" numCol="1" anchor="t" anchorCtr="0" compatLnSpc="1">
            <a:prstTxWarp prst="textNoShape">
              <a:avLst/>
            </a:prstTxWarp>
            <a:normAutofit/>
          </a:bodyPr>
          <a:lstStyle/>
          <a:p>
            <a:pPr>
              <a:spcAft>
                <a:spcPts val="600"/>
              </a:spcAft>
            </a:pPr>
            <a:endParaRPr lang="en-GB" kern="1200" dirty="0">
              <a:latin typeface="+mn-lt"/>
              <a:ea typeface="+mn-ea"/>
              <a:cs typeface="+mn-cs"/>
            </a:endParaRPr>
          </a:p>
        </p:txBody>
      </p:sp>
      <p:sp>
        <p:nvSpPr>
          <p:cNvPr id="4" name="Slide Number Placeholder 3">
            <a:extLst>
              <a:ext uri="{FF2B5EF4-FFF2-40B4-BE49-F238E27FC236}">
                <a16:creationId xmlns:a16="http://schemas.microsoft.com/office/drawing/2014/main" id="{116EA8F2-71BC-5B1B-1B56-C5AED7F8A4D4}"/>
              </a:ext>
            </a:extLst>
          </p:cNvPr>
          <p:cNvSpPr>
            <a:spLocks noGrp="1"/>
          </p:cNvSpPr>
          <p:nvPr>
            <p:ph type="sldNum" sz="quarter" idx="12"/>
          </p:nvPr>
        </p:nvSpPr>
        <p:spPr>
          <a:xfrm>
            <a:off x="10801351" y="6402390"/>
            <a:ext cx="863600" cy="339725"/>
          </a:xfrm>
        </p:spPr>
        <p:txBody>
          <a:bodyPr vert="horz" wrap="square" lIns="91440" tIns="45720" rIns="91440" bIns="45720" numCol="1" anchor="t" anchorCtr="0" compatLnSpc="1">
            <a:prstTxWarp prst="textNoShape">
              <a:avLst/>
            </a:prstTxWarp>
            <a:normAutofit/>
          </a:bodyPr>
          <a:lstStyle/>
          <a:p>
            <a:pPr>
              <a:spcAft>
                <a:spcPts val="600"/>
              </a:spcAft>
            </a:pPr>
            <a:fld id="{CCC5EDD3-CB13-45EB-8A5C-B486875EE4D2}" type="slidenum">
              <a:rPr lang="en-GB" kern="1200">
                <a:latin typeface="+mn-lt"/>
                <a:ea typeface="+mn-ea"/>
                <a:cs typeface="+mn-cs"/>
              </a:rPr>
              <a:pPr>
                <a:spcAft>
                  <a:spcPts val="600"/>
                </a:spcAft>
              </a:pPr>
              <a:t>10</a:t>
            </a:fld>
            <a:endParaRPr lang="en-GB" kern="1200">
              <a:latin typeface="+mn-lt"/>
              <a:ea typeface="+mn-ea"/>
              <a:cs typeface="+mn-cs"/>
            </a:endParaRPr>
          </a:p>
        </p:txBody>
      </p:sp>
      <p:sp>
        <p:nvSpPr>
          <p:cNvPr id="8" name="TextBox 7">
            <a:extLst>
              <a:ext uri="{FF2B5EF4-FFF2-40B4-BE49-F238E27FC236}">
                <a16:creationId xmlns:a16="http://schemas.microsoft.com/office/drawing/2014/main" id="{A75BF233-7581-8B7D-1630-58CF4600B781}"/>
              </a:ext>
            </a:extLst>
          </p:cNvPr>
          <p:cNvSpPr txBox="1"/>
          <p:nvPr/>
        </p:nvSpPr>
        <p:spPr>
          <a:xfrm>
            <a:off x="655983" y="1411357"/>
            <a:ext cx="10843591" cy="369332"/>
          </a:xfrm>
          <a:prstGeom prst="rect">
            <a:avLst/>
          </a:prstGeom>
          <a:noFill/>
        </p:spPr>
        <p:txBody>
          <a:bodyPr wrap="square" rtlCol="0">
            <a:spAutoFit/>
          </a:bodyPr>
          <a:lstStyle/>
          <a:p>
            <a:endParaRPr lang="en-GB" dirty="0"/>
          </a:p>
        </p:txBody>
      </p:sp>
      <p:graphicFrame>
        <p:nvGraphicFramePr>
          <p:cNvPr id="7" name="Table 6">
            <a:extLst>
              <a:ext uri="{FF2B5EF4-FFF2-40B4-BE49-F238E27FC236}">
                <a16:creationId xmlns:a16="http://schemas.microsoft.com/office/drawing/2014/main" id="{53EFF5F5-685D-A0C3-4B71-CB6491E8D277}"/>
              </a:ext>
            </a:extLst>
          </p:cNvPr>
          <p:cNvGraphicFramePr>
            <a:graphicFrameLocks noGrp="1"/>
          </p:cNvGraphicFramePr>
          <p:nvPr/>
        </p:nvGraphicFramePr>
        <p:xfrm>
          <a:off x="655983" y="1681923"/>
          <a:ext cx="9415419" cy="3474720"/>
        </p:xfrm>
        <a:graphic>
          <a:graphicData uri="http://schemas.openxmlformats.org/drawingml/2006/table">
            <a:tbl>
              <a:tblPr firstRow="1" bandRow="1">
                <a:tableStyleId>{5C22544A-7EE6-4342-B048-85BDC9FD1C3A}</a:tableStyleId>
              </a:tblPr>
              <a:tblGrid>
                <a:gridCol w="440666">
                  <a:extLst>
                    <a:ext uri="{9D8B030D-6E8A-4147-A177-3AD203B41FA5}">
                      <a16:colId xmlns:a16="http://schemas.microsoft.com/office/drawing/2014/main" val="2481447862"/>
                    </a:ext>
                  </a:extLst>
                </a:gridCol>
                <a:gridCol w="7012036">
                  <a:extLst>
                    <a:ext uri="{9D8B030D-6E8A-4147-A177-3AD203B41FA5}">
                      <a16:colId xmlns:a16="http://schemas.microsoft.com/office/drawing/2014/main" val="3885961692"/>
                    </a:ext>
                  </a:extLst>
                </a:gridCol>
                <a:gridCol w="1962717">
                  <a:extLst>
                    <a:ext uri="{9D8B030D-6E8A-4147-A177-3AD203B41FA5}">
                      <a16:colId xmlns:a16="http://schemas.microsoft.com/office/drawing/2014/main" val="1758460580"/>
                    </a:ext>
                  </a:extLst>
                </a:gridCol>
              </a:tblGrid>
              <a:tr h="354406">
                <a:tc gridSpan="3">
                  <a:txBody>
                    <a:bodyPr/>
                    <a:lstStyle/>
                    <a:p>
                      <a:r>
                        <a:rPr lang="en-GB" dirty="0"/>
                        <a:t>Discount rate</a:t>
                      </a:r>
                    </a:p>
                  </a:txBody>
                  <a:tcPr/>
                </a:tc>
                <a:tc hMerge="1">
                  <a:txBody>
                    <a:bodyPr/>
                    <a:lstStyle/>
                    <a:p>
                      <a:endParaRPr lang="en-GB" dirty="0"/>
                    </a:p>
                  </a:txBody>
                  <a:tcPr/>
                </a:tc>
                <a:tc hMerge="1">
                  <a:txBody>
                    <a:bodyPr/>
                    <a:lstStyle/>
                    <a:p>
                      <a:pPr algn="ctr"/>
                      <a:endParaRPr lang="en-GB" dirty="0"/>
                    </a:p>
                  </a:txBody>
                  <a:tcPr anchor="ctr"/>
                </a:tc>
                <a:extLst>
                  <a:ext uri="{0D108BD9-81ED-4DB2-BD59-A6C34878D82A}">
                    <a16:rowId xmlns:a16="http://schemas.microsoft.com/office/drawing/2014/main" val="2140065408"/>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a:t>Asset portfolio based on best-estimate liability cash flows</a:t>
                      </a:r>
                      <a:endParaRPr lang="en-GB" dirty="0"/>
                    </a:p>
                  </a:txBody>
                  <a:tcPr/>
                </a:tc>
                <a:tc>
                  <a:txBody>
                    <a:bodyPr/>
                    <a:lstStyle/>
                    <a:p>
                      <a:pPr algn="ctr"/>
                      <a:r>
                        <a:rPr lang="en-GB" dirty="0"/>
                        <a:t>Gilts + 1.4%</a:t>
                      </a:r>
                    </a:p>
                  </a:txBody>
                  <a:tcPr anchor="ctr"/>
                </a:tc>
                <a:extLst>
                  <a:ext uri="{0D108BD9-81ED-4DB2-BD59-A6C34878D82A}">
                    <a16:rowId xmlns:a16="http://schemas.microsoft.com/office/drawing/2014/main" val="298874945"/>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Adjustment for investment costs</a:t>
                      </a:r>
                    </a:p>
                  </a:txBody>
                  <a:tcPr/>
                </a:tc>
                <a:tc>
                  <a:txBody>
                    <a:bodyPr/>
                    <a:lstStyle/>
                    <a:p>
                      <a:pPr algn="ctr"/>
                      <a:r>
                        <a:rPr lang="en-GB" dirty="0"/>
                        <a:t>Gilts + 1.2%</a:t>
                      </a:r>
                    </a:p>
                  </a:txBody>
                  <a:tcPr anchor="ctr"/>
                </a:tc>
                <a:extLst>
                  <a:ext uri="{0D108BD9-81ED-4DB2-BD59-A6C34878D82A}">
                    <a16:rowId xmlns:a16="http://schemas.microsoft.com/office/drawing/2014/main" val="3153055819"/>
                  </a:ext>
                </a:extLst>
              </a:tr>
              <a:tr h="354406">
                <a:tc gridSpan="3">
                  <a:txBody>
                    <a:bodyPr/>
                    <a:lstStyle/>
                    <a:p>
                      <a:r>
                        <a:rPr lang="en-GB" sz="1800" b="1" kern="1200" dirty="0">
                          <a:solidFill>
                            <a:schemeClr val="lt1"/>
                          </a:solidFill>
                          <a:latin typeface="+mn-lt"/>
                          <a:ea typeface="+mn-ea"/>
                          <a:cs typeface="+mn-cs"/>
                        </a:rPr>
                        <a:t>Buffer above liabilities discounted at Gilts + 1.2%</a:t>
                      </a:r>
                    </a:p>
                  </a:txBody>
                  <a:tcPr>
                    <a:solidFill>
                      <a:schemeClr val="accent1"/>
                    </a:solidFill>
                  </a:tcPr>
                </a:tc>
                <a:tc hMerge="1">
                  <a:txBody>
                    <a:bodyPr/>
                    <a:lstStyle/>
                    <a:p>
                      <a:endParaRPr lang="en-GB" sz="1800" b="1" kern="1200" dirty="0">
                        <a:solidFill>
                          <a:schemeClr val="lt1"/>
                        </a:solidFill>
                        <a:latin typeface="+mn-lt"/>
                        <a:ea typeface="+mn-ea"/>
                        <a:cs typeface="+mn-cs"/>
                      </a:endParaRPr>
                    </a:p>
                  </a:txBody>
                  <a:tcPr>
                    <a:solidFill>
                      <a:schemeClr val="accent1"/>
                    </a:solidFill>
                  </a:tcPr>
                </a:tc>
                <a:tc hMerge="1">
                  <a:txBody>
                    <a:bodyPr/>
                    <a:lstStyle/>
                    <a:p>
                      <a:pPr algn="ctr"/>
                      <a:endParaRPr lang="en-GB" sz="1800" b="1" kern="1200" dirty="0">
                        <a:solidFill>
                          <a:schemeClr val="lt1"/>
                        </a:solidFill>
                        <a:latin typeface="+mn-lt"/>
                        <a:ea typeface="+mn-ea"/>
                        <a:cs typeface="+mn-cs"/>
                      </a:endParaRPr>
                    </a:p>
                  </a:txBody>
                  <a:tcPr anchor="ctr">
                    <a:solidFill>
                      <a:schemeClr val="accent1"/>
                    </a:solidFill>
                  </a:tcPr>
                </a:tc>
                <a:extLst>
                  <a:ext uri="{0D108BD9-81ED-4DB2-BD59-A6C34878D82A}">
                    <a16:rowId xmlns:a16="http://schemas.microsoft.com/office/drawing/2014/main" val="3691341801"/>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a:t>Allowance for asset-side risks</a:t>
                      </a:r>
                      <a:endParaRPr lang="en-GB" dirty="0"/>
                    </a:p>
                  </a:txBody>
                  <a:tcPr/>
                </a:tc>
                <a:tc>
                  <a:txBody>
                    <a:bodyPr/>
                    <a:lstStyle/>
                    <a:p>
                      <a:pPr algn="ctr"/>
                      <a:r>
                        <a:rPr lang="en-GB" dirty="0"/>
                        <a:t>9.3%</a:t>
                      </a:r>
                    </a:p>
                  </a:txBody>
                  <a:tcPr anchor="ctr"/>
                </a:tc>
                <a:extLst>
                  <a:ext uri="{0D108BD9-81ED-4DB2-BD59-A6C34878D82A}">
                    <a16:rowId xmlns:a16="http://schemas.microsoft.com/office/drawing/2014/main" val="4033489405"/>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Allowance for asset-liability mismatch risk</a:t>
                      </a:r>
                    </a:p>
                  </a:txBody>
                  <a:tcPr/>
                </a:tc>
                <a:tc>
                  <a:txBody>
                    <a:bodyPr/>
                    <a:lstStyle/>
                    <a:p>
                      <a:pPr algn="ctr"/>
                      <a:r>
                        <a:rPr lang="en-GB" dirty="0"/>
                        <a:t>9.4% (+0.1%)</a:t>
                      </a:r>
                    </a:p>
                  </a:txBody>
                  <a:tcPr anchor="ctr"/>
                </a:tc>
                <a:extLst>
                  <a:ext uri="{0D108BD9-81ED-4DB2-BD59-A6C34878D82A}">
                    <a16:rowId xmlns:a16="http://schemas.microsoft.com/office/drawing/2014/main" val="46164489"/>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Allowance for liability-side risks</a:t>
                      </a:r>
                    </a:p>
                  </a:txBody>
                  <a:tcPr/>
                </a:tc>
                <a:tc>
                  <a:txBody>
                    <a:bodyPr/>
                    <a:lstStyle/>
                    <a:p>
                      <a:pPr algn="ctr"/>
                      <a:r>
                        <a:rPr lang="en-GB" dirty="0"/>
                        <a:t>11.2% (+1.8%) </a:t>
                      </a:r>
                    </a:p>
                  </a:txBody>
                  <a:tcPr anchor="ctr"/>
                </a:tc>
                <a:extLst>
                  <a:ext uri="{0D108BD9-81ED-4DB2-BD59-A6C34878D82A}">
                    <a16:rowId xmlns:a16="http://schemas.microsoft.com/office/drawing/2014/main" val="725125468"/>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Consideration of risk diversification</a:t>
                      </a:r>
                    </a:p>
                  </a:txBody>
                  <a:tcPr/>
                </a:tc>
                <a:tc>
                  <a:txBody>
                    <a:bodyPr/>
                    <a:lstStyle/>
                    <a:p>
                      <a:pPr algn="ctr"/>
                      <a:r>
                        <a:rPr lang="en-GB" dirty="0"/>
                        <a:t>9.5% (-1.7%)</a:t>
                      </a:r>
                    </a:p>
                  </a:txBody>
                  <a:tcPr anchor="ctr"/>
                </a:tc>
                <a:extLst>
                  <a:ext uri="{0D108BD9-81ED-4DB2-BD59-A6C34878D82A}">
                    <a16:rowId xmlns:a16="http://schemas.microsoft.com/office/drawing/2014/main" val="24139362"/>
                  </a:ext>
                </a:extLst>
              </a:tr>
            </a:tbl>
          </a:graphicData>
        </a:graphic>
      </p:graphicFrame>
    </p:spTree>
    <p:extLst>
      <p:ext uri="{BB962C8B-B14F-4D97-AF65-F5344CB8AC3E}">
        <p14:creationId xmlns:p14="http://schemas.microsoft.com/office/powerpoint/2010/main" val="1556404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AE7-20CB-DB7D-3C90-317A7BC551A5}"/>
              </a:ext>
            </a:extLst>
          </p:cNvPr>
          <p:cNvSpPr>
            <a:spLocks noGrp="1"/>
          </p:cNvSpPr>
          <p:nvPr>
            <p:ph type="title"/>
          </p:nvPr>
        </p:nvSpPr>
        <p:spPr>
          <a:xfrm>
            <a:off x="527052" y="404813"/>
            <a:ext cx="11055349" cy="1143000"/>
          </a:xfrm>
        </p:spPr>
        <p:txBody>
          <a:bodyPr vert="horz" wrap="square" lIns="91440" tIns="45720" rIns="91440" bIns="45720" numCol="1" anchor="ctr" anchorCtr="0" compatLnSpc="1">
            <a:prstTxWarp prst="textNoShape">
              <a:avLst/>
            </a:prstTxWarp>
            <a:normAutofit/>
          </a:bodyPr>
          <a:lstStyle/>
          <a:p>
            <a:r>
              <a:rPr lang="en-GB" dirty="0"/>
              <a:t>Example derivation of the funding buffer and liability discount rate</a:t>
            </a:r>
          </a:p>
        </p:txBody>
      </p:sp>
      <p:sp>
        <p:nvSpPr>
          <p:cNvPr id="3" name="Date Placeholder 2">
            <a:extLst>
              <a:ext uri="{FF2B5EF4-FFF2-40B4-BE49-F238E27FC236}">
                <a16:creationId xmlns:a16="http://schemas.microsoft.com/office/drawing/2014/main" id="{50800E49-D4FC-A93D-8CD9-A9F7228BE64B}"/>
              </a:ext>
            </a:extLst>
          </p:cNvPr>
          <p:cNvSpPr>
            <a:spLocks noGrp="1"/>
          </p:cNvSpPr>
          <p:nvPr>
            <p:ph type="dt" sz="half" idx="10"/>
          </p:nvPr>
        </p:nvSpPr>
        <p:spPr>
          <a:xfrm>
            <a:off x="527052" y="6410325"/>
            <a:ext cx="2688166" cy="331788"/>
          </a:xfrm>
        </p:spPr>
        <p:txBody>
          <a:bodyPr vert="horz" wrap="square" lIns="91440" tIns="45720" rIns="91440" bIns="45720" numCol="1" anchor="t" anchorCtr="0" compatLnSpc="1">
            <a:prstTxWarp prst="textNoShape">
              <a:avLst/>
            </a:prstTxWarp>
            <a:normAutofit/>
          </a:bodyPr>
          <a:lstStyle/>
          <a:p>
            <a:pPr>
              <a:spcAft>
                <a:spcPts val="600"/>
              </a:spcAft>
            </a:pPr>
            <a:fld id="{08AB3F99-88CD-4659-BCF6-F47CFED39C35}" type="datetime4">
              <a:rPr lang="en-GB" smtClean="0">
                <a:solidFill>
                  <a:srgbClr val="3F4548"/>
                </a:solidFill>
              </a:rPr>
              <a:pPr>
                <a:spcAft>
                  <a:spcPts val="600"/>
                </a:spcAft>
              </a:pPr>
              <a:t>22 February 2024</a:t>
            </a:fld>
            <a:endParaRPr lang="en-GB">
              <a:solidFill>
                <a:srgbClr val="3F4548"/>
              </a:solidFill>
            </a:endParaRPr>
          </a:p>
        </p:txBody>
      </p:sp>
      <p:sp>
        <p:nvSpPr>
          <p:cNvPr id="5" name="Footer Placeholder 4">
            <a:extLst>
              <a:ext uri="{FF2B5EF4-FFF2-40B4-BE49-F238E27FC236}">
                <a16:creationId xmlns:a16="http://schemas.microsoft.com/office/drawing/2014/main" id="{0FBBDD3D-30A1-E803-FA88-7943C5F5F188}"/>
              </a:ext>
            </a:extLst>
          </p:cNvPr>
          <p:cNvSpPr>
            <a:spLocks noGrp="1"/>
          </p:cNvSpPr>
          <p:nvPr>
            <p:ph type="ftr" sz="quarter" idx="11"/>
          </p:nvPr>
        </p:nvSpPr>
        <p:spPr>
          <a:xfrm>
            <a:off x="3215219" y="6410325"/>
            <a:ext cx="5761567" cy="331788"/>
          </a:xfrm>
        </p:spPr>
        <p:txBody>
          <a:bodyPr vert="horz" wrap="square" lIns="91440" tIns="45720" rIns="91440" bIns="45720" numCol="1" anchor="t" anchorCtr="0" compatLnSpc="1">
            <a:prstTxWarp prst="textNoShape">
              <a:avLst/>
            </a:prstTxWarp>
            <a:normAutofit/>
          </a:bodyPr>
          <a:lstStyle/>
          <a:p>
            <a:pPr>
              <a:spcAft>
                <a:spcPts val="600"/>
              </a:spcAft>
            </a:pPr>
            <a:endParaRPr lang="en-GB" kern="1200" dirty="0">
              <a:latin typeface="+mn-lt"/>
              <a:ea typeface="+mn-ea"/>
              <a:cs typeface="+mn-cs"/>
            </a:endParaRPr>
          </a:p>
        </p:txBody>
      </p:sp>
      <p:sp>
        <p:nvSpPr>
          <p:cNvPr id="4" name="Slide Number Placeholder 3">
            <a:extLst>
              <a:ext uri="{FF2B5EF4-FFF2-40B4-BE49-F238E27FC236}">
                <a16:creationId xmlns:a16="http://schemas.microsoft.com/office/drawing/2014/main" id="{116EA8F2-71BC-5B1B-1B56-C5AED7F8A4D4}"/>
              </a:ext>
            </a:extLst>
          </p:cNvPr>
          <p:cNvSpPr>
            <a:spLocks noGrp="1"/>
          </p:cNvSpPr>
          <p:nvPr>
            <p:ph type="sldNum" sz="quarter" idx="12"/>
          </p:nvPr>
        </p:nvSpPr>
        <p:spPr>
          <a:xfrm>
            <a:off x="10801351" y="6402390"/>
            <a:ext cx="863600" cy="339725"/>
          </a:xfrm>
        </p:spPr>
        <p:txBody>
          <a:bodyPr vert="horz" wrap="square" lIns="91440" tIns="45720" rIns="91440" bIns="45720" numCol="1" anchor="t" anchorCtr="0" compatLnSpc="1">
            <a:prstTxWarp prst="textNoShape">
              <a:avLst/>
            </a:prstTxWarp>
            <a:normAutofit/>
          </a:bodyPr>
          <a:lstStyle/>
          <a:p>
            <a:pPr>
              <a:spcAft>
                <a:spcPts val="600"/>
              </a:spcAft>
            </a:pPr>
            <a:fld id="{CCC5EDD3-CB13-45EB-8A5C-B486875EE4D2}" type="slidenum">
              <a:rPr lang="en-GB" kern="1200">
                <a:latin typeface="+mn-lt"/>
                <a:ea typeface="+mn-ea"/>
                <a:cs typeface="+mn-cs"/>
              </a:rPr>
              <a:pPr>
                <a:spcAft>
                  <a:spcPts val="600"/>
                </a:spcAft>
              </a:pPr>
              <a:t>11</a:t>
            </a:fld>
            <a:endParaRPr lang="en-GB" kern="1200">
              <a:latin typeface="+mn-lt"/>
              <a:ea typeface="+mn-ea"/>
              <a:cs typeface="+mn-cs"/>
            </a:endParaRPr>
          </a:p>
        </p:txBody>
      </p:sp>
      <p:sp>
        <p:nvSpPr>
          <p:cNvPr id="8" name="TextBox 7">
            <a:extLst>
              <a:ext uri="{FF2B5EF4-FFF2-40B4-BE49-F238E27FC236}">
                <a16:creationId xmlns:a16="http://schemas.microsoft.com/office/drawing/2014/main" id="{A75BF233-7581-8B7D-1630-58CF4600B781}"/>
              </a:ext>
            </a:extLst>
          </p:cNvPr>
          <p:cNvSpPr txBox="1"/>
          <p:nvPr/>
        </p:nvSpPr>
        <p:spPr>
          <a:xfrm>
            <a:off x="655983" y="1411357"/>
            <a:ext cx="10843591" cy="369332"/>
          </a:xfrm>
          <a:prstGeom prst="rect">
            <a:avLst/>
          </a:prstGeom>
          <a:noFill/>
        </p:spPr>
        <p:txBody>
          <a:bodyPr wrap="square" rtlCol="0">
            <a:spAutoFit/>
          </a:bodyPr>
          <a:lstStyle/>
          <a:p>
            <a:endParaRPr lang="en-GB" dirty="0"/>
          </a:p>
        </p:txBody>
      </p:sp>
      <p:graphicFrame>
        <p:nvGraphicFramePr>
          <p:cNvPr id="7" name="Table 6">
            <a:extLst>
              <a:ext uri="{FF2B5EF4-FFF2-40B4-BE49-F238E27FC236}">
                <a16:creationId xmlns:a16="http://schemas.microsoft.com/office/drawing/2014/main" id="{53EFF5F5-685D-A0C3-4B71-CB6491E8D277}"/>
              </a:ext>
            </a:extLst>
          </p:cNvPr>
          <p:cNvGraphicFramePr>
            <a:graphicFrameLocks noGrp="1"/>
          </p:cNvGraphicFramePr>
          <p:nvPr/>
        </p:nvGraphicFramePr>
        <p:xfrm>
          <a:off x="655983" y="1681923"/>
          <a:ext cx="9415419" cy="3474720"/>
        </p:xfrm>
        <a:graphic>
          <a:graphicData uri="http://schemas.openxmlformats.org/drawingml/2006/table">
            <a:tbl>
              <a:tblPr firstRow="1" bandRow="1">
                <a:tableStyleId>{5C22544A-7EE6-4342-B048-85BDC9FD1C3A}</a:tableStyleId>
              </a:tblPr>
              <a:tblGrid>
                <a:gridCol w="440666">
                  <a:extLst>
                    <a:ext uri="{9D8B030D-6E8A-4147-A177-3AD203B41FA5}">
                      <a16:colId xmlns:a16="http://schemas.microsoft.com/office/drawing/2014/main" val="2481447862"/>
                    </a:ext>
                  </a:extLst>
                </a:gridCol>
                <a:gridCol w="7012036">
                  <a:extLst>
                    <a:ext uri="{9D8B030D-6E8A-4147-A177-3AD203B41FA5}">
                      <a16:colId xmlns:a16="http://schemas.microsoft.com/office/drawing/2014/main" val="3885961692"/>
                    </a:ext>
                  </a:extLst>
                </a:gridCol>
                <a:gridCol w="1962717">
                  <a:extLst>
                    <a:ext uri="{9D8B030D-6E8A-4147-A177-3AD203B41FA5}">
                      <a16:colId xmlns:a16="http://schemas.microsoft.com/office/drawing/2014/main" val="1758460580"/>
                    </a:ext>
                  </a:extLst>
                </a:gridCol>
              </a:tblGrid>
              <a:tr h="354406">
                <a:tc gridSpan="3">
                  <a:txBody>
                    <a:bodyPr/>
                    <a:lstStyle/>
                    <a:p>
                      <a:r>
                        <a:rPr lang="en-GB" dirty="0"/>
                        <a:t>Discount rate</a:t>
                      </a:r>
                    </a:p>
                  </a:txBody>
                  <a:tcPr/>
                </a:tc>
                <a:tc hMerge="1">
                  <a:txBody>
                    <a:bodyPr/>
                    <a:lstStyle/>
                    <a:p>
                      <a:endParaRPr lang="en-GB" dirty="0"/>
                    </a:p>
                  </a:txBody>
                  <a:tcPr/>
                </a:tc>
                <a:tc hMerge="1">
                  <a:txBody>
                    <a:bodyPr/>
                    <a:lstStyle/>
                    <a:p>
                      <a:pPr algn="ctr"/>
                      <a:endParaRPr lang="en-GB" dirty="0"/>
                    </a:p>
                  </a:txBody>
                  <a:tcPr anchor="ctr"/>
                </a:tc>
                <a:extLst>
                  <a:ext uri="{0D108BD9-81ED-4DB2-BD59-A6C34878D82A}">
                    <a16:rowId xmlns:a16="http://schemas.microsoft.com/office/drawing/2014/main" val="2140065408"/>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a:t>Asset portfolio based on best-estimate liability cash flows</a:t>
                      </a:r>
                      <a:endParaRPr lang="en-GB" dirty="0"/>
                    </a:p>
                  </a:txBody>
                  <a:tcPr/>
                </a:tc>
                <a:tc>
                  <a:txBody>
                    <a:bodyPr/>
                    <a:lstStyle/>
                    <a:p>
                      <a:pPr algn="ctr"/>
                      <a:r>
                        <a:rPr lang="en-GB" dirty="0"/>
                        <a:t>Gilts + 1.4%</a:t>
                      </a:r>
                    </a:p>
                  </a:txBody>
                  <a:tcPr anchor="ctr"/>
                </a:tc>
                <a:extLst>
                  <a:ext uri="{0D108BD9-81ED-4DB2-BD59-A6C34878D82A}">
                    <a16:rowId xmlns:a16="http://schemas.microsoft.com/office/drawing/2014/main" val="298874945"/>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Adjustment for investment costs</a:t>
                      </a:r>
                    </a:p>
                  </a:txBody>
                  <a:tcPr/>
                </a:tc>
                <a:tc>
                  <a:txBody>
                    <a:bodyPr/>
                    <a:lstStyle/>
                    <a:p>
                      <a:pPr algn="ctr"/>
                      <a:r>
                        <a:rPr lang="en-GB" dirty="0"/>
                        <a:t>Gilts + 1.2%</a:t>
                      </a:r>
                    </a:p>
                  </a:txBody>
                  <a:tcPr anchor="ctr"/>
                </a:tc>
                <a:extLst>
                  <a:ext uri="{0D108BD9-81ED-4DB2-BD59-A6C34878D82A}">
                    <a16:rowId xmlns:a16="http://schemas.microsoft.com/office/drawing/2014/main" val="3153055819"/>
                  </a:ext>
                </a:extLst>
              </a:tr>
              <a:tr h="354406">
                <a:tc gridSpan="3">
                  <a:txBody>
                    <a:bodyPr/>
                    <a:lstStyle/>
                    <a:p>
                      <a:r>
                        <a:rPr lang="en-GB" sz="1800" b="1" kern="1200" dirty="0">
                          <a:solidFill>
                            <a:schemeClr val="lt1"/>
                          </a:solidFill>
                          <a:latin typeface="+mn-lt"/>
                          <a:ea typeface="+mn-ea"/>
                          <a:cs typeface="+mn-cs"/>
                        </a:rPr>
                        <a:t>Buffer above liabilities discounted at Gilts + 1.2%</a:t>
                      </a:r>
                    </a:p>
                  </a:txBody>
                  <a:tcPr>
                    <a:solidFill>
                      <a:schemeClr val="accent1"/>
                    </a:solidFill>
                  </a:tcPr>
                </a:tc>
                <a:tc hMerge="1">
                  <a:txBody>
                    <a:bodyPr/>
                    <a:lstStyle/>
                    <a:p>
                      <a:endParaRPr lang="en-GB" sz="1800" b="1" kern="1200" dirty="0">
                        <a:solidFill>
                          <a:schemeClr val="lt1"/>
                        </a:solidFill>
                        <a:latin typeface="+mn-lt"/>
                        <a:ea typeface="+mn-ea"/>
                        <a:cs typeface="+mn-cs"/>
                      </a:endParaRPr>
                    </a:p>
                  </a:txBody>
                  <a:tcPr>
                    <a:solidFill>
                      <a:schemeClr val="accent1"/>
                    </a:solidFill>
                  </a:tcPr>
                </a:tc>
                <a:tc hMerge="1">
                  <a:txBody>
                    <a:bodyPr/>
                    <a:lstStyle/>
                    <a:p>
                      <a:pPr algn="ctr"/>
                      <a:endParaRPr lang="en-GB" sz="1800" b="1" kern="1200" dirty="0">
                        <a:solidFill>
                          <a:schemeClr val="lt1"/>
                        </a:solidFill>
                        <a:latin typeface="+mn-lt"/>
                        <a:ea typeface="+mn-ea"/>
                        <a:cs typeface="+mn-cs"/>
                      </a:endParaRPr>
                    </a:p>
                  </a:txBody>
                  <a:tcPr anchor="ctr">
                    <a:solidFill>
                      <a:schemeClr val="accent1"/>
                    </a:solidFill>
                  </a:tcPr>
                </a:tc>
                <a:extLst>
                  <a:ext uri="{0D108BD9-81ED-4DB2-BD59-A6C34878D82A}">
                    <a16:rowId xmlns:a16="http://schemas.microsoft.com/office/drawing/2014/main" val="3691341801"/>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a:t>Allowance for asset-side risks</a:t>
                      </a:r>
                      <a:endParaRPr lang="en-GB" dirty="0"/>
                    </a:p>
                  </a:txBody>
                  <a:tcPr/>
                </a:tc>
                <a:tc>
                  <a:txBody>
                    <a:bodyPr/>
                    <a:lstStyle/>
                    <a:p>
                      <a:pPr algn="ctr"/>
                      <a:r>
                        <a:rPr lang="en-GB" dirty="0"/>
                        <a:t>9.3%</a:t>
                      </a:r>
                    </a:p>
                  </a:txBody>
                  <a:tcPr anchor="ctr"/>
                </a:tc>
                <a:extLst>
                  <a:ext uri="{0D108BD9-81ED-4DB2-BD59-A6C34878D82A}">
                    <a16:rowId xmlns:a16="http://schemas.microsoft.com/office/drawing/2014/main" val="4033489405"/>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Allowance for asset-liability mismatch risk</a:t>
                      </a:r>
                    </a:p>
                  </a:txBody>
                  <a:tcPr/>
                </a:tc>
                <a:tc>
                  <a:txBody>
                    <a:bodyPr/>
                    <a:lstStyle/>
                    <a:p>
                      <a:pPr algn="ctr"/>
                      <a:r>
                        <a:rPr lang="en-GB" dirty="0"/>
                        <a:t>9.4% (+0.1%)</a:t>
                      </a:r>
                    </a:p>
                  </a:txBody>
                  <a:tcPr anchor="ctr"/>
                </a:tc>
                <a:extLst>
                  <a:ext uri="{0D108BD9-81ED-4DB2-BD59-A6C34878D82A}">
                    <a16:rowId xmlns:a16="http://schemas.microsoft.com/office/drawing/2014/main" val="46164489"/>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Allowance for liability-side risks</a:t>
                      </a:r>
                    </a:p>
                  </a:txBody>
                  <a:tcPr/>
                </a:tc>
                <a:tc>
                  <a:txBody>
                    <a:bodyPr/>
                    <a:lstStyle/>
                    <a:p>
                      <a:pPr algn="ctr"/>
                      <a:r>
                        <a:rPr lang="en-GB" dirty="0"/>
                        <a:t>11.2% (+1.8%) </a:t>
                      </a:r>
                    </a:p>
                  </a:txBody>
                  <a:tcPr anchor="ctr"/>
                </a:tc>
                <a:extLst>
                  <a:ext uri="{0D108BD9-81ED-4DB2-BD59-A6C34878D82A}">
                    <a16:rowId xmlns:a16="http://schemas.microsoft.com/office/drawing/2014/main" val="725125468"/>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Consideration of risk diversification</a:t>
                      </a:r>
                    </a:p>
                  </a:txBody>
                  <a:tcPr/>
                </a:tc>
                <a:tc>
                  <a:txBody>
                    <a:bodyPr/>
                    <a:lstStyle/>
                    <a:p>
                      <a:pPr algn="ctr"/>
                      <a:r>
                        <a:rPr lang="en-GB" dirty="0"/>
                        <a:t>9.5% (-1.7%)</a:t>
                      </a:r>
                    </a:p>
                  </a:txBody>
                  <a:tcPr anchor="ctr"/>
                </a:tc>
                <a:extLst>
                  <a:ext uri="{0D108BD9-81ED-4DB2-BD59-A6C34878D82A}">
                    <a16:rowId xmlns:a16="http://schemas.microsoft.com/office/drawing/2014/main" val="24139362"/>
                  </a:ext>
                </a:extLst>
              </a:tr>
            </a:tbl>
          </a:graphicData>
        </a:graphic>
      </p:graphicFrame>
      <p:pic>
        <p:nvPicPr>
          <p:cNvPr id="9" name="Graphic 8" descr="Arrow circle with solid fill">
            <a:extLst>
              <a:ext uri="{FF2B5EF4-FFF2-40B4-BE49-F238E27FC236}">
                <a16:creationId xmlns:a16="http://schemas.microsoft.com/office/drawing/2014/main" id="{F4369772-D783-8B30-6080-D9C1EF0338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2558" y="2963554"/>
            <a:ext cx="1418187" cy="1418187"/>
          </a:xfrm>
          <a:prstGeom prst="rect">
            <a:avLst/>
          </a:prstGeom>
        </p:spPr>
      </p:pic>
      <p:sp>
        <p:nvSpPr>
          <p:cNvPr id="10" name="TextBox 9">
            <a:extLst>
              <a:ext uri="{FF2B5EF4-FFF2-40B4-BE49-F238E27FC236}">
                <a16:creationId xmlns:a16="http://schemas.microsoft.com/office/drawing/2014/main" id="{F18F4B47-85B4-E57B-C57B-9F5C1D2A4B38}"/>
              </a:ext>
            </a:extLst>
          </p:cNvPr>
          <p:cNvSpPr txBox="1"/>
          <p:nvPr/>
        </p:nvSpPr>
        <p:spPr>
          <a:xfrm>
            <a:off x="10591911" y="2730678"/>
            <a:ext cx="1259729" cy="338554"/>
          </a:xfrm>
          <a:prstGeom prst="rect">
            <a:avLst/>
          </a:prstGeom>
          <a:noFill/>
        </p:spPr>
        <p:txBody>
          <a:bodyPr wrap="square" rtlCol="0">
            <a:spAutoFit/>
          </a:bodyPr>
          <a:lstStyle/>
          <a:p>
            <a:pPr algn="ctr"/>
            <a:r>
              <a:rPr lang="en-GB" sz="1600" b="1" dirty="0">
                <a:solidFill>
                  <a:schemeClr val="tx2"/>
                </a:solidFill>
              </a:rPr>
              <a:t>Optimise</a:t>
            </a:r>
          </a:p>
        </p:txBody>
      </p:sp>
      <p:sp>
        <p:nvSpPr>
          <p:cNvPr id="12" name="Right Brace 11">
            <a:extLst>
              <a:ext uri="{FF2B5EF4-FFF2-40B4-BE49-F238E27FC236}">
                <a16:creationId xmlns:a16="http://schemas.microsoft.com/office/drawing/2014/main" id="{D753B84A-D790-9294-2713-BD8131715B2E}"/>
              </a:ext>
            </a:extLst>
          </p:cNvPr>
          <p:cNvSpPr/>
          <p:nvPr/>
        </p:nvSpPr>
        <p:spPr>
          <a:xfrm>
            <a:off x="10192743" y="1681923"/>
            <a:ext cx="228474" cy="3474720"/>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892761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AE7-20CB-DB7D-3C90-317A7BC551A5}"/>
              </a:ext>
            </a:extLst>
          </p:cNvPr>
          <p:cNvSpPr>
            <a:spLocks noGrp="1"/>
          </p:cNvSpPr>
          <p:nvPr>
            <p:ph type="title"/>
          </p:nvPr>
        </p:nvSpPr>
        <p:spPr>
          <a:xfrm>
            <a:off x="527052" y="404813"/>
            <a:ext cx="11055349" cy="1143000"/>
          </a:xfrm>
        </p:spPr>
        <p:txBody>
          <a:bodyPr vert="horz" wrap="square" lIns="91440" tIns="45720" rIns="91440" bIns="45720" numCol="1" anchor="ctr" anchorCtr="0" compatLnSpc="1">
            <a:prstTxWarp prst="textNoShape">
              <a:avLst/>
            </a:prstTxWarp>
            <a:normAutofit/>
          </a:bodyPr>
          <a:lstStyle/>
          <a:p>
            <a:r>
              <a:rPr lang="en-GB" dirty="0"/>
              <a:t>Example derivation of the funding buffer and liability discount rate</a:t>
            </a:r>
          </a:p>
        </p:txBody>
      </p:sp>
      <p:sp>
        <p:nvSpPr>
          <p:cNvPr id="3" name="Date Placeholder 2">
            <a:extLst>
              <a:ext uri="{FF2B5EF4-FFF2-40B4-BE49-F238E27FC236}">
                <a16:creationId xmlns:a16="http://schemas.microsoft.com/office/drawing/2014/main" id="{50800E49-D4FC-A93D-8CD9-A9F7228BE64B}"/>
              </a:ext>
            </a:extLst>
          </p:cNvPr>
          <p:cNvSpPr>
            <a:spLocks noGrp="1"/>
          </p:cNvSpPr>
          <p:nvPr>
            <p:ph type="dt" sz="half" idx="10"/>
          </p:nvPr>
        </p:nvSpPr>
        <p:spPr>
          <a:xfrm>
            <a:off x="527052" y="6410325"/>
            <a:ext cx="2688166" cy="331788"/>
          </a:xfrm>
        </p:spPr>
        <p:txBody>
          <a:bodyPr vert="horz" wrap="square" lIns="91440" tIns="45720" rIns="91440" bIns="45720" numCol="1" anchor="t" anchorCtr="0" compatLnSpc="1">
            <a:prstTxWarp prst="textNoShape">
              <a:avLst/>
            </a:prstTxWarp>
            <a:normAutofit/>
          </a:bodyPr>
          <a:lstStyle/>
          <a:p>
            <a:pPr>
              <a:spcAft>
                <a:spcPts val="600"/>
              </a:spcAft>
            </a:pPr>
            <a:fld id="{08AB3F99-88CD-4659-BCF6-F47CFED39C35}" type="datetime4">
              <a:rPr lang="en-GB" smtClean="0">
                <a:solidFill>
                  <a:srgbClr val="3F4548"/>
                </a:solidFill>
              </a:rPr>
              <a:pPr>
                <a:spcAft>
                  <a:spcPts val="600"/>
                </a:spcAft>
              </a:pPr>
              <a:t>22 February 2024</a:t>
            </a:fld>
            <a:endParaRPr lang="en-GB">
              <a:solidFill>
                <a:srgbClr val="3F4548"/>
              </a:solidFill>
            </a:endParaRPr>
          </a:p>
        </p:txBody>
      </p:sp>
      <p:sp>
        <p:nvSpPr>
          <p:cNvPr id="5" name="Footer Placeholder 4">
            <a:extLst>
              <a:ext uri="{FF2B5EF4-FFF2-40B4-BE49-F238E27FC236}">
                <a16:creationId xmlns:a16="http://schemas.microsoft.com/office/drawing/2014/main" id="{0FBBDD3D-30A1-E803-FA88-7943C5F5F188}"/>
              </a:ext>
            </a:extLst>
          </p:cNvPr>
          <p:cNvSpPr>
            <a:spLocks noGrp="1"/>
          </p:cNvSpPr>
          <p:nvPr>
            <p:ph type="ftr" sz="quarter" idx="11"/>
          </p:nvPr>
        </p:nvSpPr>
        <p:spPr>
          <a:xfrm>
            <a:off x="3215219" y="6410325"/>
            <a:ext cx="5761567" cy="331788"/>
          </a:xfrm>
        </p:spPr>
        <p:txBody>
          <a:bodyPr vert="horz" wrap="square" lIns="91440" tIns="45720" rIns="91440" bIns="45720" numCol="1" anchor="t" anchorCtr="0" compatLnSpc="1">
            <a:prstTxWarp prst="textNoShape">
              <a:avLst/>
            </a:prstTxWarp>
            <a:normAutofit/>
          </a:bodyPr>
          <a:lstStyle/>
          <a:p>
            <a:pPr>
              <a:spcAft>
                <a:spcPts val="600"/>
              </a:spcAft>
            </a:pPr>
            <a:endParaRPr lang="en-GB" kern="1200" dirty="0">
              <a:latin typeface="+mn-lt"/>
              <a:ea typeface="+mn-ea"/>
              <a:cs typeface="+mn-cs"/>
            </a:endParaRPr>
          </a:p>
        </p:txBody>
      </p:sp>
      <p:sp>
        <p:nvSpPr>
          <p:cNvPr id="4" name="Slide Number Placeholder 3">
            <a:extLst>
              <a:ext uri="{FF2B5EF4-FFF2-40B4-BE49-F238E27FC236}">
                <a16:creationId xmlns:a16="http://schemas.microsoft.com/office/drawing/2014/main" id="{116EA8F2-71BC-5B1B-1B56-C5AED7F8A4D4}"/>
              </a:ext>
            </a:extLst>
          </p:cNvPr>
          <p:cNvSpPr>
            <a:spLocks noGrp="1"/>
          </p:cNvSpPr>
          <p:nvPr>
            <p:ph type="sldNum" sz="quarter" idx="12"/>
          </p:nvPr>
        </p:nvSpPr>
        <p:spPr>
          <a:xfrm>
            <a:off x="10801351" y="6402390"/>
            <a:ext cx="863600" cy="339725"/>
          </a:xfrm>
        </p:spPr>
        <p:txBody>
          <a:bodyPr vert="horz" wrap="square" lIns="91440" tIns="45720" rIns="91440" bIns="45720" numCol="1" anchor="t" anchorCtr="0" compatLnSpc="1">
            <a:prstTxWarp prst="textNoShape">
              <a:avLst/>
            </a:prstTxWarp>
            <a:normAutofit/>
          </a:bodyPr>
          <a:lstStyle/>
          <a:p>
            <a:pPr>
              <a:spcAft>
                <a:spcPts val="600"/>
              </a:spcAft>
            </a:pPr>
            <a:fld id="{CCC5EDD3-CB13-45EB-8A5C-B486875EE4D2}" type="slidenum">
              <a:rPr lang="en-GB" kern="1200">
                <a:latin typeface="+mn-lt"/>
                <a:ea typeface="+mn-ea"/>
                <a:cs typeface="+mn-cs"/>
              </a:rPr>
              <a:pPr>
                <a:spcAft>
                  <a:spcPts val="600"/>
                </a:spcAft>
              </a:pPr>
              <a:t>12</a:t>
            </a:fld>
            <a:endParaRPr lang="en-GB" kern="1200">
              <a:latin typeface="+mn-lt"/>
              <a:ea typeface="+mn-ea"/>
              <a:cs typeface="+mn-cs"/>
            </a:endParaRPr>
          </a:p>
        </p:txBody>
      </p:sp>
      <p:sp>
        <p:nvSpPr>
          <p:cNvPr id="8" name="TextBox 7">
            <a:extLst>
              <a:ext uri="{FF2B5EF4-FFF2-40B4-BE49-F238E27FC236}">
                <a16:creationId xmlns:a16="http://schemas.microsoft.com/office/drawing/2014/main" id="{A75BF233-7581-8B7D-1630-58CF4600B781}"/>
              </a:ext>
            </a:extLst>
          </p:cNvPr>
          <p:cNvSpPr txBox="1"/>
          <p:nvPr/>
        </p:nvSpPr>
        <p:spPr>
          <a:xfrm>
            <a:off x="655983" y="1411357"/>
            <a:ext cx="10843591" cy="369332"/>
          </a:xfrm>
          <a:prstGeom prst="rect">
            <a:avLst/>
          </a:prstGeom>
          <a:noFill/>
        </p:spPr>
        <p:txBody>
          <a:bodyPr wrap="square" rtlCol="0">
            <a:spAutoFit/>
          </a:bodyPr>
          <a:lstStyle/>
          <a:p>
            <a:endParaRPr lang="en-GB" dirty="0"/>
          </a:p>
        </p:txBody>
      </p:sp>
      <p:graphicFrame>
        <p:nvGraphicFramePr>
          <p:cNvPr id="7" name="Table 6">
            <a:extLst>
              <a:ext uri="{FF2B5EF4-FFF2-40B4-BE49-F238E27FC236}">
                <a16:creationId xmlns:a16="http://schemas.microsoft.com/office/drawing/2014/main" id="{53EFF5F5-685D-A0C3-4B71-CB6491E8D277}"/>
              </a:ext>
            </a:extLst>
          </p:cNvPr>
          <p:cNvGraphicFramePr>
            <a:graphicFrameLocks noGrp="1"/>
          </p:cNvGraphicFramePr>
          <p:nvPr/>
        </p:nvGraphicFramePr>
        <p:xfrm>
          <a:off x="655983" y="1681923"/>
          <a:ext cx="9415419" cy="3474720"/>
        </p:xfrm>
        <a:graphic>
          <a:graphicData uri="http://schemas.openxmlformats.org/drawingml/2006/table">
            <a:tbl>
              <a:tblPr firstRow="1" bandRow="1">
                <a:tableStyleId>{5C22544A-7EE6-4342-B048-85BDC9FD1C3A}</a:tableStyleId>
              </a:tblPr>
              <a:tblGrid>
                <a:gridCol w="440666">
                  <a:extLst>
                    <a:ext uri="{9D8B030D-6E8A-4147-A177-3AD203B41FA5}">
                      <a16:colId xmlns:a16="http://schemas.microsoft.com/office/drawing/2014/main" val="2481447862"/>
                    </a:ext>
                  </a:extLst>
                </a:gridCol>
                <a:gridCol w="7012036">
                  <a:extLst>
                    <a:ext uri="{9D8B030D-6E8A-4147-A177-3AD203B41FA5}">
                      <a16:colId xmlns:a16="http://schemas.microsoft.com/office/drawing/2014/main" val="3885961692"/>
                    </a:ext>
                  </a:extLst>
                </a:gridCol>
                <a:gridCol w="1962717">
                  <a:extLst>
                    <a:ext uri="{9D8B030D-6E8A-4147-A177-3AD203B41FA5}">
                      <a16:colId xmlns:a16="http://schemas.microsoft.com/office/drawing/2014/main" val="1758460580"/>
                    </a:ext>
                  </a:extLst>
                </a:gridCol>
              </a:tblGrid>
              <a:tr h="354406">
                <a:tc gridSpan="3">
                  <a:txBody>
                    <a:bodyPr/>
                    <a:lstStyle/>
                    <a:p>
                      <a:r>
                        <a:rPr lang="en-GB" dirty="0"/>
                        <a:t>Discount rate</a:t>
                      </a:r>
                    </a:p>
                  </a:txBody>
                  <a:tcPr/>
                </a:tc>
                <a:tc hMerge="1">
                  <a:txBody>
                    <a:bodyPr/>
                    <a:lstStyle/>
                    <a:p>
                      <a:endParaRPr lang="en-GB" dirty="0"/>
                    </a:p>
                  </a:txBody>
                  <a:tcPr/>
                </a:tc>
                <a:tc hMerge="1">
                  <a:txBody>
                    <a:bodyPr/>
                    <a:lstStyle/>
                    <a:p>
                      <a:pPr algn="ctr"/>
                      <a:endParaRPr lang="en-GB" dirty="0"/>
                    </a:p>
                  </a:txBody>
                  <a:tcPr anchor="ctr"/>
                </a:tc>
                <a:extLst>
                  <a:ext uri="{0D108BD9-81ED-4DB2-BD59-A6C34878D82A}">
                    <a16:rowId xmlns:a16="http://schemas.microsoft.com/office/drawing/2014/main" val="2140065408"/>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a:t>Asset portfolio based on best-estimate liability cash flows</a:t>
                      </a:r>
                      <a:endParaRPr lang="en-GB" dirty="0"/>
                    </a:p>
                  </a:txBody>
                  <a:tcPr/>
                </a:tc>
                <a:tc>
                  <a:txBody>
                    <a:bodyPr/>
                    <a:lstStyle/>
                    <a:p>
                      <a:pPr algn="ctr"/>
                      <a:r>
                        <a:rPr lang="en-GB" dirty="0"/>
                        <a:t>Gilts + 1.4%</a:t>
                      </a:r>
                    </a:p>
                  </a:txBody>
                  <a:tcPr anchor="ctr"/>
                </a:tc>
                <a:extLst>
                  <a:ext uri="{0D108BD9-81ED-4DB2-BD59-A6C34878D82A}">
                    <a16:rowId xmlns:a16="http://schemas.microsoft.com/office/drawing/2014/main" val="298874945"/>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Adjustment for investment costs</a:t>
                      </a:r>
                    </a:p>
                  </a:txBody>
                  <a:tcPr/>
                </a:tc>
                <a:tc>
                  <a:txBody>
                    <a:bodyPr/>
                    <a:lstStyle/>
                    <a:p>
                      <a:pPr algn="ctr"/>
                      <a:r>
                        <a:rPr lang="en-GB" dirty="0"/>
                        <a:t>Gilts + 1.2%</a:t>
                      </a:r>
                    </a:p>
                  </a:txBody>
                  <a:tcPr anchor="ctr"/>
                </a:tc>
                <a:extLst>
                  <a:ext uri="{0D108BD9-81ED-4DB2-BD59-A6C34878D82A}">
                    <a16:rowId xmlns:a16="http://schemas.microsoft.com/office/drawing/2014/main" val="3153055819"/>
                  </a:ext>
                </a:extLst>
              </a:tr>
              <a:tr h="354406">
                <a:tc gridSpan="3">
                  <a:txBody>
                    <a:bodyPr/>
                    <a:lstStyle/>
                    <a:p>
                      <a:r>
                        <a:rPr lang="en-GB" sz="1800" b="1" kern="1200" dirty="0">
                          <a:solidFill>
                            <a:schemeClr val="lt1"/>
                          </a:solidFill>
                          <a:latin typeface="+mn-lt"/>
                          <a:ea typeface="+mn-ea"/>
                          <a:cs typeface="+mn-cs"/>
                        </a:rPr>
                        <a:t>Buffer above liabilities discounted at Gilts + 1.2%</a:t>
                      </a:r>
                    </a:p>
                  </a:txBody>
                  <a:tcPr>
                    <a:solidFill>
                      <a:schemeClr val="accent1"/>
                    </a:solidFill>
                  </a:tcPr>
                </a:tc>
                <a:tc hMerge="1">
                  <a:txBody>
                    <a:bodyPr/>
                    <a:lstStyle/>
                    <a:p>
                      <a:endParaRPr lang="en-GB" sz="1800" b="1" kern="1200" dirty="0">
                        <a:solidFill>
                          <a:schemeClr val="lt1"/>
                        </a:solidFill>
                        <a:latin typeface="+mn-lt"/>
                        <a:ea typeface="+mn-ea"/>
                        <a:cs typeface="+mn-cs"/>
                      </a:endParaRPr>
                    </a:p>
                  </a:txBody>
                  <a:tcPr>
                    <a:solidFill>
                      <a:schemeClr val="accent1"/>
                    </a:solidFill>
                  </a:tcPr>
                </a:tc>
                <a:tc hMerge="1">
                  <a:txBody>
                    <a:bodyPr/>
                    <a:lstStyle/>
                    <a:p>
                      <a:pPr algn="ctr"/>
                      <a:endParaRPr lang="en-GB" sz="1800" b="1" kern="1200" dirty="0">
                        <a:solidFill>
                          <a:schemeClr val="lt1"/>
                        </a:solidFill>
                        <a:latin typeface="+mn-lt"/>
                        <a:ea typeface="+mn-ea"/>
                        <a:cs typeface="+mn-cs"/>
                      </a:endParaRPr>
                    </a:p>
                  </a:txBody>
                  <a:tcPr anchor="ctr">
                    <a:solidFill>
                      <a:schemeClr val="accent1"/>
                    </a:solidFill>
                  </a:tcPr>
                </a:tc>
                <a:extLst>
                  <a:ext uri="{0D108BD9-81ED-4DB2-BD59-A6C34878D82A}">
                    <a16:rowId xmlns:a16="http://schemas.microsoft.com/office/drawing/2014/main" val="3691341801"/>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a:t>Allowance for asset-side risks</a:t>
                      </a:r>
                      <a:endParaRPr lang="en-GB" dirty="0"/>
                    </a:p>
                  </a:txBody>
                  <a:tcPr/>
                </a:tc>
                <a:tc>
                  <a:txBody>
                    <a:bodyPr/>
                    <a:lstStyle/>
                    <a:p>
                      <a:pPr algn="ctr"/>
                      <a:r>
                        <a:rPr lang="en-GB" dirty="0"/>
                        <a:t>9.3%</a:t>
                      </a:r>
                    </a:p>
                  </a:txBody>
                  <a:tcPr anchor="ctr"/>
                </a:tc>
                <a:extLst>
                  <a:ext uri="{0D108BD9-81ED-4DB2-BD59-A6C34878D82A}">
                    <a16:rowId xmlns:a16="http://schemas.microsoft.com/office/drawing/2014/main" val="4033489405"/>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Allowance for asset-liability mismatch risk</a:t>
                      </a:r>
                    </a:p>
                  </a:txBody>
                  <a:tcPr/>
                </a:tc>
                <a:tc>
                  <a:txBody>
                    <a:bodyPr/>
                    <a:lstStyle/>
                    <a:p>
                      <a:pPr algn="ctr"/>
                      <a:r>
                        <a:rPr lang="en-GB" dirty="0"/>
                        <a:t>9.4% (+0.1%)</a:t>
                      </a:r>
                    </a:p>
                  </a:txBody>
                  <a:tcPr anchor="ctr"/>
                </a:tc>
                <a:extLst>
                  <a:ext uri="{0D108BD9-81ED-4DB2-BD59-A6C34878D82A}">
                    <a16:rowId xmlns:a16="http://schemas.microsoft.com/office/drawing/2014/main" val="46164489"/>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Allowance for liability-side risks</a:t>
                      </a:r>
                    </a:p>
                  </a:txBody>
                  <a:tcPr/>
                </a:tc>
                <a:tc>
                  <a:txBody>
                    <a:bodyPr/>
                    <a:lstStyle/>
                    <a:p>
                      <a:pPr algn="ctr"/>
                      <a:r>
                        <a:rPr lang="en-GB" dirty="0"/>
                        <a:t>11.2% (+1.8%) </a:t>
                      </a:r>
                    </a:p>
                  </a:txBody>
                  <a:tcPr anchor="ctr"/>
                </a:tc>
                <a:extLst>
                  <a:ext uri="{0D108BD9-81ED-4DB2-BD59-A6C34878D82A}">
                    <a16:rowId xmlns:a16="http://schemas.microsoft.com/office/drawing/2014/main" val="725125468"/>
                  </a:ext>
                </a:extLst>
              </a:tr>
              <a:tr h="443007">
                <a:tc>
                  <a:txBody>
                    <a:bodyPr/>
                    <a:lstStyle/>
                    <a:p>
                      <a:r>
                        <a:rPr lang="en-GB" sz="2400" dirty="0">
                          <a:sym typeface="Wingdings" panose="05000000000000000000" pitchFamily="2" charset="2"/>
                        </a:rPr>
                        <a:t></a:t>
                      </a:r>
                      <a:endParaRPr lang="en-GB" sz="2400" dirty="0"/>
                    </a:p>
                  </a:txBody>
                  <a:tcPr/>
                </a:tc>
                <a:tc>
                  <a:txBody>
                    <a:bodyPr/>
                    <a:lstStyle/>
                    <a:p>
                      <a:r>
                        <a:rPr lang="en-GB" dirty="0"/>
                        <a:t>Consideration of risk diversification</a:t>
                      </a:r>
                    </a:p>
                  </a:txBody>
                  <a:tcPr/>
                </a:tc>
                <a:tc>
                  <a:txBody>
                    <a:bodyPr/>
                    <a:lstStyle/>
                    <a:p>
                      <a:pPr algn="ctr"/>
                      <a:r>
                        <a:rPr lang="en-GB" dirty="0"/>
                        <a:t>9.5% (-1.7%)</a:t>
                      </a:r>
                    </a:p>
                  </a:txBody>
                  <a:tcPr anchor="ctr"/>
                </a:tc>
                <a:extLst>
                  <a:ext uri="{0D108BD9-81ED-4DB2-BD59-A6C34878D82A}">
                    <a16:rowId xmlns:a16="http://schemas.microsoft.com/office/drawing/2014/main" val="24139362"/>
                  </a:ext>
                </a:extLst>
              </a:tr>
            </a:tbl>
          </a:graphicData>
        </a:graphic>
      </p:graphicFrame>
      <p:sp>
        <p:nvSpPr>
          <p:cNvPr id="11" name="TextBox 10">
            <a:extLst>
              <a:ext uri="{FF2B5EF4-FFF2-40B4-BE49-F238E27FC236}">
                <a16:creationId xmlns:a16="http://schemas.microsoft.com/office/drawing/2014/main" id="{5B4DE981-B3D7-18D4-B83A-E71E6BFBC412}"/>
              </a:ext>
            </a:extLst>
          </p:cNvPr>
          <p:cNvSpPr txBox="1"/>
          <p:nvPr/>
        </p:nvSpPr>
        <p:spPr>
          <a:xfrm>
            <a:off x="612013" y="5427102"/>
            <a:ext cx="11160197" cy="830997"/>
          </a:xfrm>
          <a:prstGeom prst="rect">
            <a:avLst/>
          </a:prstGeom>
          <a:noFill/>
        </p:spPr>
        <p:txBody>
          <a:bodyPr wrap="square" rtlCol="0">
            <a:spAutoFit/>
          </a:bodyPr>
          <a:lstStyle/>
          <a:p>
            <a:r>
              <a:rPr lang="en-GB" sz="1600" b="1" dirty="0">
                <a:solidFill>
                  <a:schemeClr val="accent6"/>
                </a:solidFill>
              </a:rPr>
              <a:t>Ongoing: sensitivity analysis can be used to create a formula that captures the impact on the funding basis for changes in specified parameters (e.g., credit spreads and credit ratings)</a:t>
            </a:r>
          </a:p>
          <a:p>
            <a:endParaRPr lang="en-GB" sz="1600" b="1" dirty="0">
              <a:solidFill>
                <a:schemeClr val="accent6"/>
              </a:solidFill>
            </a:endParaRPr>
          </a:p>
        </p:txBody>
      </p:sp>
      <p:sp>
        <p:nvSpPr>
          <p:cNvPr id="12" name="Right Brace 11">
            <a:extLst>
              <a:ext uri="{FF2B5EF4-FFF2-40B4-BE49-F238E27FC236}">
                <a16:creationId xmlns:a16="http://schemas.microsoft.com/office/drawing/2014/main" id="{D753B84A-D790-9294-2713-BD8131715B2E}"/>
              </a:ext>
            </a:extLst>
          </p:cNvPr>
          <p:cNvSpPr/>
          <p:nvPr/>
        </p:nvSpPr>
        <p:spPr>
          <a:xfrm>
            <a:off x="10192743" y="1681923"/>
            <a:ext cx="228474" cy="3474720"/>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row: Right 12">
            <a:extLst>
              <a:ext uri="{FF2B5EF4-FFF2-40B4-BE49-F238E27FC236}">
                <a16:creationId xmlns:a16="http://schemas.microsoft.com/office/drawing/2014/main" id="{B37FBB7E-DF99-E516-ED26-F86CD3078F04}"/>
              </a:ext>
            </a:extLst>
          </p:cNvPr>
          <p:cNvSpPr/>
          <p:nvPr/>
        </p:nvSpPr>
        <p:spPr>
          <a:xfrm>
            <a:off x="612012" y="5156642"/>
            <a:ext cx="11197181" cy="1174819"/>
          </a:xfrm>
          <a:prstGeom prst="rightArrow">
            <a:avLst/>
          </a:prstGeom>
          <a:no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phic 13" descr="Arrow circle with solid fill">
            <a:extLst>
              <a:ext uri="{FF2B5EF4-FFF2-40B4-BE49-F238E27FC236}">
                <a16:creationId xmlns:a16="http://schemas.microsoft.com/office/drawing/2014/main" id="{37B055EB-546E-DD32-3E37-2D83E65446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542558" y="2963554"/>
            <a:ext cx="1418187" cy="1418187"/>
          </a:xfrm>
          <a:prstGeom prst="rect">
            <a:avLst/>
          </a:prstGeom>
        </p:spPr>
      </p:pic>
      <p:sp>
        <p:nvSpPr>
          <p:cNvPr id="15" name="TextBox 14">
            <a:extLst>
              <a:ext uri="{FF2B5EF4-FFF2-40B4-BE49-F238E27FC236}">
                <a16:creationId xmlns:a16="http://schemas.microsoft.com/office/drawing/2014/main" id="{80A67F79-1F85-8BD2-69BB-C59E8DB384F8}"/>
              </a:ext>
            </a:extLst>
          </p:cNvPr>
          <p:cNvSpPr txBox="1"/>
          <p:nvPr/>
        </p:nvSpPr>
        <p:spPr>
          <a:xfrm>
            <a:off x="10591911" y="2730678"/>
            <a:ext cx="1259729" cy="338554"/>
          </a:xfrm>
          <a:prstGeom prst="rect">
            <a:avLst/>
          </a:prstGeom>
          <a:noFill/>
        </p:spPr>
        <p:txBody>
          <a:bodyPr wrap="square" rtlCol="0">
            <a:spAutoFit/>
          </a:bodyPr>
          <a:lstStyle/>
          <a:p>
            <a:pPr algn="ctr"/>
            <a:r>
              <a:rPr lang="en-GB" sz="1600" b="1" dirty="0">
                <a:solidFill>
                  <a:schemeClr val="tx2"/>
                </a:solidFill>
              </a:rPr>
              <a:t>Optimise</a:t>
            </a:r>
          </a:p>
        </p:txBody>
      </p:sp>
    </p:spTree>
    <p:extLst>
      <p:ext uri="{BB962C8B-B14F-4D97-AF65-F5344CB8AC3E}">
        <p14:creationId xmlns:p14="http://schemas.microsoft.com/office/powerpoint/2010/main" val="235823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AE7-20CB-DB7D-3C90-317A7BC551A5}"/>
              </a:ext>
            </a:extLst>
          </p:cNvPr>
          <p:cNvSpPr>
            <a:spLocks noGrp="1"/>
          </p:cNvSpPr>
          <p:nvPr>
            <p:ph type="title"/>
          </p:nvPr>
        </p:nvSpPr>
        <p:spPr>
          <a:xfrm>
            <a:off x="527052" y="404813"/>
            <a:ext cx="11055349" cy="1143000"/>
          </a:xfrm>
        </p:spPr>
        <p:txBody>
          <a:bodyPr vert="horz" wrap="square" lIns="91440" tIns="45720" rIns="91440" bIns="45720" numCol="1" anchor="ctr" anchorCtr="0" compatLnSpc="1">
            <a:prstTxWarp prst="textNoShape">
              <a:avLst/>
            </a:prstTxWarp>
            <a:normAutofit/>
          </a:bodyPr>
          <a:lstStyle/>
          <a:p>
            <a:r>
              <a:rPr lang="en-GB" dirty="0"/>
              <a:t>Modelling considerations</a:t>
            </a:r>
          </a:p>
        </p:txBody>
      </p:sp>
      <p:sp>
        <p:nvSpPr>
          <p:cNvPr id="3" name="Date Placeholder 2">
            <a:extLst>
              <a:ext uri="{FF2B5EF4-FFF2-40B4-BE49-F238E27FC236}">
                <a16:creationId xmlns:a16="http://schemas.microsoft.com/office/drawing/2014/main" id="{50800E49-D4FC-A93D-8CD9-A9F7228BE64B}"/>
              </a:ext>
            </a:extLst>
          </p:cNvPr>
          <p:cNvSpPr>
            <a:spLocks noGrp="1"/>
          </p:cNvSpPr>
          <p:nvPr>
            <p:ph type="dt" sz="half" idx="10"/>
          </p:nvPr>
        </p:nvSpPr>
        <p:spPr>
          <a:xfrm>
            <a:off x="527052" y="6410325"/>
            <a:ext cx="2688166" cy="331788"/>
          </a:xfrm>
        </p:spPr>
        <p:txBody>
          <a:bodyPr vert="horz" wrap="square" lIns="91440" tIns="45720" rIns="91440" bIns="45720" numCol="1" anchor="t" anchorCtr="0" compatLnSpc="1">
            <a:prstTxWarp prst="textNoShape">
              <a:avLst/>
            </a:prstTxWarp>
            <a:normAutofit/>
          </a:bodyPr>
          <a:lstStyle/>
          <a:p>
            <a:pPr>
              <a:spcAft>
                <a:spcPts val="600"/>
              </a:spcAft>
            </a:pPr>
            <a:fld id="{08AB3F99-88CD-4659-BCF6-F47CFED39C35}" type="datetime4">
              <a:rPr lang="en-GB" smtClean="0">
                <a:solidFill>
                  <a:srgbClr val="3F4548"/>
                </a:solidFill>
              </a:rPr>
              <a:pPr>
                <a:spcAft>
                  <a:spcPts val="600"/>
                </a:spcAft>
              </a:pPr>
              <a:t>22 February 2024</a:t>
            </a:fld>
            <a:endParaRPr lang="en-GB">
              <a:solidFill>
                <a:srgbClr val="3F4548"/>
              </a:solidFill>
            </a:endParaRPr>
          </a:p>
        </p:txBody>
      </p:sp>
      <p:sp>
        <p:nvSpPr>
          <p:cNvPr id="5" name="Footer Placeholder 4">
            <a:extLst>
              <a:ext uri="{FF2B5EF4-FFF2-40B4-BE49-F238E27FC236}">
                <a16:creationId xmlns:a16="http://schemas.microsoft.com/office/drawing/2014/main" id="{0FBBDD3D-30A1-E803-FA88-7943C5F5F188}"/>
              </a:ext>
            </a:extLst>
          </p:cNvPr>
          <p:cNvSpPr>
            <a:spLocks noGrp="1"/>
          </p:cNvSpPr>
          <p:nvPr>
            <p:ph type="ftr" sz="quarter" idx="11"/>
          </p:nvPr>
        </p:nvSpPr>
        <p:spPr>
          <a:xfrm>
            <a:off x="3215219" y="6410325"/>
            <a:ext cx="5761567" cy="331788"/>
          </a:xfrm>
        </p:spPr>
        <p:txBody>
          <a:bodyPr vert="horz" wrap="square" lIns="91440" tIns="45720" rIns="91440" bIns="45720" numCol="1" anchor="t" anchorCtr="0" compatLnSpc="1">
            <a:prstTxWarp prst="textNoShape">
              <a:avLst/>
            </a:prstTxWarp>
            <a:normAutofit/>
          </a:bodyPr>
          <a:lstStyle/>
          <a:p>
            <a:pPr>
              <a:spcAft>
                <a:spcPts val="600"/>
              </a:spcAft>
            </a:pPr>
            <a:endParaRPr lang="en-GB" kern="1200" dirty="0">
              <a:latin typeface="+mn-lt"/>
              <a:ea typeface="+mn-ea"/>
              <a:cs typeface="+mn-cs"/>
            </a:endParaRPr>
          </a:p>
        </p:txBody>
      </p:sp>
      <p:sp>
        <p:nvSpPr>
          <p:cNvPr id="4" name="Slide Number Placeholder 3">
            <a:extLst>
              <a:ext uri="{FF2B5EF4-FFF2-40B4-BE49-F238E27FC236}">
                <a16:creationId xmlns:a16="http://schemas.microsoft.com/office/drawing/2014/main" id="{116EA8F2-71BC-5B1B-1B56-C5AED7F8A4D4}"/>
              </a:ext>
            </a:extLst>
          </p:cNvPr>
          <p:cNvSpPr>
            <a:spLocks noGrp="1"/>
          </p:cNvSpPr>
          <p:nvPr>
            <p:ph type="sldNum" sz="quarter" idx="12"/>
          </p:nvPr>
        </p:nvSpPr>
        <p:spPr>
          <a:xfrm>
            <a:off x="10801351" y="6402390"/>
            <a:ext cx="863600" cy="339725"/>
          </a:xfrm>
        </p:spPr>
        <p:txBody>
          <a:bodyPr vert="horz" wrap="square" lIns="91440" tIns="45720" rIns="91440" bIns="45720" numCol="1" anchor="t" anchorCtr="0" compatLnSpc="1">
            <a:prstTxWarp prst="textNoShape">
              <a:avLst/>
            </a:prstTxWarp>
            <a:normAutofit/>
          </a:bodyPr>
          <a:lstStyle/>
          <a:p>
            <a:pPr>
              <a:spcAft>
                <a:spcPts val="600"/>
              </a:spcAft>
            </a:pPr>
            <a:fld id="{CCC5EDD3-CB13-45EB-8A5C-B486875EE4D2}" type="slidenum">
              <a:rPr lang="en-GB" kern="1200">
                <a:latin typeface="+mn-lt"/>
                <a:ea typeface="+mn-ea"/>
                <a:cs typeface="+mn-cs"/>
              </a:rPr>
              <a:pPr>
                <a:spcAft>
                  <a:spcPts val="600"/>
                </a:spcAft>
              </a:pPr>
              <a:t>13</a:t>
            </a:fld>
            <a:endParaRPr lang="en-GB" kern="1200">
              <a:latin typeface="+mn-lt"/>
              <a:ea typeface="+mn-ea"/>
              <a:cs typeface="+mn-cs"/>
            </a:endParaRPr>
          </a:p>
        </p:txBody>
      </p:sp>
      <p:sp>
        <p:nvSpPr>
          <p:cNvPr id="8" name="TextBox 7">
            <a:extLst>
              <a:ext uri="{FF2B5EF4-FFF2-40B4-BE49-F238E27FC236}">
                <a16:creationId xmlns:a16="http://schemas.microsoft.com/office/drawing/2014/main" id="{A75BF233-7581-8B7D-1630-58CF4600B781}"/>
              </a:ext>
            </a:extLst>
          </p:cNvPr>
          <p:cNvSpPr txBox="1"/>
          <p:nvPr/>
        </p:nvSpPr>
        <p:spPr>
          <a:xfrm>
            <a:off x="655983" y="1411357"/>
            <a:ext cx="10843591" cy="369332"/>
          </a:xfrm>
          <a:prstGeom prst="rect">
            <a:avLst/>
          </a:prstGeom>
          <a:noFill/>
        </p:spPr>
        <p:txBody>
          <a:bodyPr wrap="square" rtlCol="0">
            <a:spAutoFit/>
          </a:bodyPr>
          <a:lstStyle/>
          <a:p>
            <a:endParaRPr lang="en-GB" dirty="0"/>
          </a:p>
        </p:txBody>
      </p:sp>
      <p:graphicFrame>
        <p:nvGraphicFramePr>
          <p:cNvPr id="15" name="Diagram 14">
            <a:extLst>
              <a:ext uri="{FF2B5EF4-FFF2-40B4-BE49-F238E27FC236}">
                <a16:creationId xmlns:a16="http://schemas.microsoft.com/office/drawing/2014/main" id="{770C4DC5-16AF-4DB1-3089-B63FB6AE6175}"/>
              </a:ext>
            </a:extLst>
          </p:cNvPr>
          <p:cNvGraphicFramePr/>
          <p:nvPr>
            <p:extLst>
              <p:ext uri="{D42A27DB-BD31-4B8C-83A1-F6EECF244321}">
                <p14:modId xmlns:p14="http://schemas.microsoft.com/office/powerpoint/2010/main" val="3927713727"/>
              </p:ext>
            </p:extLst>
          </p:nvPr>
        </p:nvGraphicFramePr>
        <p:xfrm>
          <a:off x="2182919" y="1592988"/>
          <a:ext cx="8914167" cy="4531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801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AE7-20CB-DB7D-3C90-317A7BC551A5}"/>
              </a:ext>
            </a:extLst>
          </p:cNvPr>
          <p:cNvSpPr>
            <a:spLocks noGrp="1"/>
          </p:cNvSpPr>
          <p:nvPr>
            <p:ph type="title"/>
          </p:nvPr>
        </p:nvSpPr>
        <p:spPr/>
        <p:txBody>
          <a:bodyPr/>
          <a:lstStyle/>
          <a:p>
            <a:r>
              <a:rPr lang="en-GB" dirty="0"/>
              <a:t>New skills</a:t>
            </a:r>
          </a:p>
        </p:txBody>
      </p:sp>
      <p:sp>
        <p:nvSpPr>
          <p:cNvPr id="3" name="Date Placeholder 2">
            <a:extLst>
              <a:ext uri="{FF2B5EF4-FFF2-40B4-BE49-F238E27FC236}">
                <a16:creationId xmlns:a16="http://schemas.microsoft.com/office/drawing/2014/main" id="{50800E49-D4FC-A93D-8CD9-A9F7228BE64B}"/>
              </a:ext>
            </a:extLst>
          </p:cNvPr>
          <p:cNvSpPr>
            <a:spLocks noGrp="1"/>
          </p:cNvSpPr>
          <p:nvPr>
            <p:ph type="dt" sz="half" idx="10"/>
          </p:nvPr>
        </p:nvSpPr>
        <p:spPr/>
        <p:txBody>
          <a:bodyPr/>
          <a:lstStyle/>
          <a:p>
            <a:fld id="{08AB3F99-88CD-4659-BCF6-F47CFED39C35}" type="datetime4">
              <a:rPr lang="en-GB" smtClean="0">
                <a:solidFill>
                  <a:srgbClr val="3F4548"/>
                </a:solidFill>
              </a:rPr>
              <a:t>22 February 2024</a:t>
            </a:fld>
            <a:endParaRPr lang="en-GB">
              <a:solidFill>
                <a:srgbClr val="3F4548"/>
              </a:solidFill>
            </a:endParaRPr>
          </a:p>
        </p:txBody>
      </p:sp>
      <p:sp>
        <p:nvSpPr>
          <p:cNvPr id="5" name="Footer Placeholder 4">
            <a:extLst>
              <a:ext uri="{FF2B5EF4-FFF2-40B4-BE49-F238E27FC236}">
                <a16:creationId xmlns:a16="http://schemas.microsoft.com/office/drawing/2014/main" id="{0FBBDD3D-30A1-E803-FA88-7943C5F5F18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6EA8F2-71BC-5B1B-1B56-C5AED7F8A4D4}"/>
              </a:ext>
            </a:extLst>
          </p:cNvPr>
          <p:cNvSpPr>
            <a:spLocks noGrp="1"/>
          </p:cNvSpPr>
          <p:nvPr>
            <p:ph type="sldNum" sz="quarter" idx="12"/>
          </p:nvPr>
        </p:nvSpPr>
        <p:spPr/>
        <p:txBody>
          <a:bodyPr/>
          <a:lstStyle/>
          <a:p>
            <a:fld id="{CCC5EDD3-CB13-45EB-8A5C-B486875EE4D2}" type="slidenum">
              <a:rPr lang="en-GB" smtClean="0"/>
              <a:pPr/>
              <a:t>14</a:t>
            </a:fld>
            <a:endParaRPr lang="en-GB"/>
          </a:p>
        </p:txBody>
      </p:sp>
      <p:grpSp>
        <p:nvGrpSpPr>
          <p:cNvPr id="30" name="Group 29">
            <a:extLst>
              <a:ext uri="{FF2B5EF4-FFF2-40B4-BE49-F238E27FC236}">
                <a16:creationId xmlns:a16="http://schemas.microsoft.com/office/drawing/2014/main" id="{4437BB90-7F36-9558-CBC1-DA4C2E5CE42A}"/>
              </a:ext>
            </a:extLst>
          </p:cNvPr>
          <p:cNvGrpSpPr/>
          <p:nvPr/>
        </p:nvGrpSpPr>
        <p:grpSpPr>
          <a:xfrm>
            <a:off x="0" y="1535546"/>
            <a:ext cx="3297077" cy="1893454"/>
            <a:chOff x="1283852" y="1547813"/>
            <a:chExt cx="5263662" cy="1893454"/>
          </a:xfrm>
        </p:grpSpPr>
        <p:sp>
          <p:nvSpPr>
            <p:cNvPr id="22" name="Oval 21">
              <a:extLst>
                <a:ext uri="{FF2B5EF4-FFF2-40B4-BE49-F238E27FC236}">
                  <a16:creationId xmlns:a16="http://schemas.microsoft.com/office/drawing/2014/main" id="{600BEE8A-9DED-DE59-F661-A2606155C15E}"/>
                </a:ext>
              </a:extLst>
            </p:cNvPr>
            <p:cNvSpPr/>
            <p:nvPr/>
          </p:nvSpPr>
          <p:spPr>
            <a:xfrm>
              <a:off x="1283852" y="1547813"/>
              <a:ext cx="3251200" cy="1747982"/>
            </a:xfrm>
            <a:prstGeom prst="ellipse">
              <a:avLst/>
            </a:prstGeom>
            <a:gradFill>
              <a:gsLst>
                <a:gs pos="0">
                  <a:schemeClr val="accent1"/>
                </a:gs>
                <a:gs pos="87000">
                  <a:schemeClr val="bg1">
                    <a:alpha val="0"/>
                  </a:schemeClr>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39927E80-5DDE-A447-B86B-0A09297C42FD}"/>
                </a:ext>
              </a:extLst>
            </p:cNvPr>
            <p:cNvSpPr/>
            <p:nvPr/>
          </p:nvSpPr>
          <p:spPr>
            <a:xfrm>
              <a:off x="3296314" y="1547813"/>
              <a:ext cx="3251200" cy="1747982"/>
            </a:xfrm>
            <a:prstGeom prst="ellipse">
              <a:avLst/>
            </a:prstGeom>
            <a:gradFill>
              <a:gsLst>
                <a:gs pos="0">
                  <a:schemeClr val="accent6"/>
                </a:gs>
                <a:gs pos="87000">
                  <a:schemeClr val="bg1">
                    <a:alpha val="0"/>
                  </a:schemeClr>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a:extLst>
                <a:ext uri="{FF2B5EF4-FFF2-40B4-BE49-F238E27FC236}">
                  <a16:creationId xmlns:a16="http://schemas.microsoft.com/office/drawing/2014/main" id="{5E53840D-B3D3-DC43-2AA0-5487EFAC1C41}"/>
                </a:ext>
              </a:extLst>
            </p:cNvPr>
            <p:cNvCxnSpPr/>
            <p:nvPr/>
          </p:nvCxnSpPr>
          <p:spPr>
            <a:xfrm>
              <a:off x="2018921" y="3441267"/>
              <a:ext cx="1440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876902D-47CF-C666-93C6-B10121D048F0}"/>
                </a:ext>
              </a:extLst>
            </p:cNvPr>
            <p:cNvCxnSpPr>
              <a:cxnSpLocks/>
            </p:cNvCxnSpPr>
            <p:nvPr/>
          </p:nvCxnSpPr>
          <p:spPr>
            <a:xfrm flipH="1">
              <a:off x="4377741" y="3441267"/>
              <a:ext cx="1440000" cy="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28" name="Content Placeholder 7">
              <a:extLst>
                <a:ext uri="{FF2B5EF4-FFF2-40B4-BE49-F238E27FC236}">
                  <a16:creationId xmlns:a16="http://schemas.microsoft.com/office/drawing/2014/main" id="{6CF257B5-CFDD-91D5-3A42-51995FA69476}"/>
                </a:ext>
              </a:extLst>
            </p:cNvPr>
            <p:cNvSpPr txBox="1">
              <a:spLocks/>
            </p:cNvSpPr>
            <p:nvPr/>
          </p:nvSpPr>
          <p:spPr>
            <a:xfrm>
              <a:off x="1815738" y="2196666"/>
              <a:ext cx="1944719" cy="649574"/>
            </a:xfrm>
            <a:prstGeom prst="rect">
              <a:avLst/>
            </a:prstGeom>
          </p:spPr>
          <p:txBody>
            <a:bodyPr wrap="square" anchor="t">
              <a:normAutofit/>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1587" indent="0">
                <a:buFontTx/>
                <a:buNone/>
              </a:pPr>
              <a:r>
                <a:rPr lang="en-GB" b="1" kern="0" dirty="0">
                  <a:solidFill>
                    <a:schemeClr val="bg1"/>
                  </a:solidFill>
                </a:rPr>
                <a:t>Assets</a:t>
              </a:r>
            </a:p>
            <a:p>
              <a:pPr marL="1587" indent="0">
                <a:buFontTx/>
                <a:buNone/>
              </a:pPr>
              <a:endParaRPr lang="en-GB" b="1" kern="0" dirty="0">
                <a:solidFill>
                  <a:schemeClr val="bg1"/>
                </a:solidFill>
              </a:endParaRPr>
            </a:p>
            <a:p>
              <a:endParaRPr lang="en-GB" b="1" kern="0" dirty="0">
                <a:solidFill>
                  <a:schemeClr val="bg1"/>
                </a:solidFill>
              </a:endParaRPr>
            </a:p>
          </p:txBody>
        </p:sp>
        <p:sp>
          <p:nvSpPr>
            <p:cNvPr id="29" name="Content Placeholder 7">
              <a:extLst>
                <a:ext uri="{FF2B5EF4-FFF2-40B4-BE49-F238E27FC236}">
                  <a16:creationId xmlns:a16="http://schemas.microsoft.com/office/drawing/2014/main" id="{5CB333F8-22FB-4395-F427-7704F3690FA6}"/>
                </a:ext>
              </a:extLst>
            </p:cNvPr>
            <p:cNvSpPr txBox="1">
              <a:spLocks/>
            </p:cNvSpPr>
            <p:nvPr/>
          </p:nvSpPr>
          <p:spPr>
            <a:xfrm>
              <a:off x="3760456" y="2199003"/>
              <a:ext cx="2615443" cy="649574"/>
            </a:xfrm>
            <a:prstGeom prst="rect">
              <a:avLst/>
            </a:prstGeom>
          </p:spPr>
          <p:txBody>
            <a:bodyPr wrap="square" anchor="t">
              <a:normAutofit/>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1587" indent="0">
                <a:buFontTx/>
                <a:buNone/>
              </a:pPr>
              <a:r>
                <a:rPr lang="en-GB" b="1" kern="0" dirty="0">
                  <a:solidFill>
                    <a:schemeClr val="bg1"/>
                  </a:solidFill>
                </a:rPr>
                <a:t>Liabilities</a:t>
              </a:r>
            </a:p>
            <a:p>
              <a:pPr marL="1587" indent="0">
                <a:buFontTx/>
                <a:buNone/>
              </a:pPr>
              <a:endParaRPr lang="en-GB" b="1" kern="0" dirty="0">
                <a:solidFill>
                  <a:schemeClr val="bg1"/>
                </a:solidFill>
              </a:endParaRPr>
            </a:p>
            <a:p>
              <a:endParaRPr lang="en-GB" b="1" kern="0" dirty="0">
                <a:solidFill>
                  <a:schemeClr val="bg1"/>
                </a:solidFill>
              </a:endParaRPr>
            </a:p>
          </p:txBody>
        </p:sp>
      </p:grpSp>
      <p:graphicFrame>
        <p:nvGraphicFramePr>
          <p:cNvPr id="31" name="Diagram 30">
            <a:extLst>
              <a:ext uri="{FF2B5EF4-FFF2-40B4-BE49-F238E27FC236}">
                <a16:creationId xmlns:a16="http://schemas.microsoft.com/office/drawing/2014/main" id="{38498434-33D1-F1E0-A5C1-0EBC29CFDD72}"/>
              </a:ext>
            </a:extLst>
          </p:cNvPr>
          <p:cNvGraphicFramePr/>
          <p:nvPr>
            <p:extLst>
              <p:ext uri="{D42A27DB-BD31-4B8C-83A1-F6EECF244321}">
                <p14:modId xmlns:p14="http://schemas.microsoft.com/office/powerpoint/2010/main" val="2127555288"/>
              </p:ext>
            </p:extLst>
          </p:nvPr>
        </p:nvGraphicFramePr>
        <p:xfrm>
          <a:off x="207223" y="3869149"/>
          <a:ext cx="2688167" cy="2091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7">
            <a:extLst>
              <a:ext uri="{FF2B5EF4-FFF2-40B4-BE49-F238E27FC236}">
                <a16:creationId xmlns:a16="http://schemas.microsoft.com/office/drawing/2014/main" id="{A480A183-7E1B-8562-1B4D-B4F101524AEA}"/>
              </a:ext>
            </a:extLst>
          </p:cNvPr>
          <p:cNvSpPr txBox="1">
            <a:spLocks/>
          </p:cNvSpPr>
          <p:nvPr/>
        </p:nvSpPr>
        <p:spPr>
          <a:xfrm>
            <a:off x="3628912" y="1633273"/>
            <a:ext cx="4626325" cy="4296980"/>
          </a:xfrm>
          <a:prstGeom prst="rect">
            <a:avLst/>
          </a:prstGeom>
        </p:spPr>
        <p:txBody>
          <a:bodyPr wrap="square" anchor="t">
            <a:normAutofit/>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344487" indent="-342900"/>
            <a:r>
              <a:rPr lang="en-GB" sz="2000" kern="0" dirty="0"/>
              <a:t>Considering both asset and liabilities in tandem isn’t new…</a:t>
            </a:r>
          </a:p>
          <a:p>
            <a:pPr marL="344487" indent="-342900"/>
            <a:r>
              <a:rPr lang="en-GB" sz="2000" kern="0" dirty="0"/>
              <a:t>But this approach entails a tighter coupling of asset and liability sides</a:t>
            </a:r>
          </a:p>
          <a:p>
            <a:pPr marL="344487" indent="-342900"/>
            <a:r>
              <a:rPr lang="en-GB" sz="2000" kern="0" dirty="0"/>
              <a:t>Entails a new dimension of judgement and communication</a:t>
            </a:r>
          </a:p>
          <a:p>
            <a:pPr marL="792162" lvl="1" indent="-342900"/>
            <a:r>
              <a:rPr lang="en-GB" sz="1600" kern="0" dirty="0"/>
              <a:t>Traversing both asset and liability detail, underpinned by the funding philosophy</a:t>
            </a:r>
          </a:p>
          <a:p>
            <a:pPr marL="344487" indent="-342900"/>
            <a:r>
              <a:rPr lang="en-GB" sz="2000" kern="0" dirty="0"/>
              <a:t>Data flows often more complex</a:t>
            </a:r>
          </a:p>
          <a:p>
            <a:pPr marL="792162" lvl="1" indent="-342900"/>
            <a:r>
              <a:rPr lang="en-GB" sz="1600" kern="0" dirty="0"/>
              <a:t>…so need to design monitoring processes around data availability practicalities</a:t>
            </a:r>
          </a:p>
          <a:p>
            <a:endParaRPr lang="en-GB" kern="0" dirty="0"/>
          </a:p>
        </p:txBody>
      </p:sp>
    </p:spTree>
    <p:extLst>
      <p:ext uri="{BB962C8B-B14F-4D97-AF65-F5344CB8AC3E}">
        <p14:creationId xmlns:p14="http://schemas.microsoft.com/office/powerpoint/2010/main" val="1490372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AE7-20CB-DB7D-3C90-317A7BC551A5}"/>
              </a:ext>
            </a:extLst>
          </p:cNvPr>
          <p:cNvSpPr>
            <a:spLocks noGrp="1"/>
          </p:cNvSpPr>
          <p:nvPr>
            <p:ph type="title"/>
          </p:nvPr>
        </p:nvSpPr>
        <p:spPr>
          <a:xfrm>
            <a:off x="527053" y="404813"/>
            <a:ext cx="8050818" cy="1143000"/>
          </a:xfrm>
        </p:spPr>
        <p:txBody>
          <a:bodyPr wrap="square" anchor="ctr">
            <a:normAutofit/>
          </a:bodyPr>
          <a:lstStyle/>
          <a:p>
            <a:r>
              <a:rPr lang="en-GB" dirty="0"/>
              <a:t>Next steps</a:t>
            </a:r>
          </a:p>
        </p:txBody>
      </p:sp>
      <p:sp>
        <p:nvSpPr>
          <p:cNvPr id="3" name="Date Placeholder 2">
            <a:extLst>
              <a:ext uri="{FF2B5EF4-FFF2-40B4-BE49-F238E27FC236}">
                <a16:creationId xmlns:a16="http://schemas.microsoft.com/office/drawing/2014/main" id="{50800E49-D4FC-A93D-8CD9-A9F7228BE64B}"/>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fld id="{08AB3F99-88CD-4659-BCF6-F47CFED39C35}" type="datetime4">
              <a:rPr lang="en-GB" smtClean="0">
                <a:solidFill>
                  <a:srgbClr val="3F4548"/>
                </a:solidFill>
              </a:rPr>
              <a:pPr>
                <a:spcAft>
                  <a:spcPts val="600"/>
                </a:spcAft>
              </a:pPr>
              <a:t>22 February 2024</a:t>
            </a:fld>
            <a:endParaRPr lang="en-GB">
              <a:solidFill>
                <a:srgbClr val="3F4548"/>
              </a:solidFill>
            </a:endParaRPr>
          </a:p>
        </p:txBody>
      </p:sp>
      <p:sp>
        <p:nvSpPr>
          <p:cNvPr id="21" name="Footer Placeholder 4">
            <a:extLst>
              <a:ext uri="{FF2B5EF4-FFF2-40B4-BE49-F238E27FC236}">
                <a16:creationId xmlns:a16="http://schemas.microsoft.com/office/drawing/2014/main" id="{2DD9BC11-B8E0-96AA-1A77-86646D9F56EB}"/>
              </a:ext>
            </a:extLst>
          </p:cNvPr>
          <p:cNvSpPr>
            <a:spLocks noGrp="1"/>
          </p:cNvSpPr>
          <p:nvPr>
            <p:ph type="ftr" sz="quarter" idx="11"/>
          </p:nvPr>
        </p:nvSpPr>
        <p:spPr>
          <a:xfrm>
            <a:off x="3215219" y="6410325"/>
            <a:ext cx="5761567" cy="331788"/>
          </a:xfrm>
        </p:spPr>
        <p:txBody>
          <a:bodyPr/>
          <a:lstStyle/>
          <a:p>
            <a:endParaRPr lang="en-GB"/>
          </a:p>
        </p:txBody>
      </p:sp>
      <p:sp>
        <p:nvSpPr>
          <p:cNvPr id="4" name="Slide Number Placeholder 3">
            <a:extLst>
              <a:ext uri="{FF2B5EF4-FFF2-40B4-BE49-F238E27FC236}">
                <a16:creationId xmlns:a16="http://schemas.microsoft.com/office/drawing/2014/main" id="{116EA8F2-71BC-5B1B-1B56-C5AED7F8A4D4}"/>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CCC5EDD3-CB13-45EB-8A5C-B486875EE4D2}" type="slidenum">
              <a:rPr lang="en-GB" smtClean="0"/>
              <a:pPr>
                <a:spcAft>
                  <a:spcPts val="600"/>
                </a:spcAft>
              </a:pPr>
              <a:t>15</a:t>
            </a:fld>
            <a:endParaRPr lang="en-GB"/>
          </a:p>
        </p:txBody>
      </p:sp>
      <p:sp>
        <p:nvSpPr>
          <p:cNvPr id="8" name="Content Placeholder 2">
            <a:extLst>
              <a:ext uri="{FF2B5EF4-FFF2-40B4-BE49-F238E27FC236}">
                <a16:creationId xmlns:a16="http://schemas.microsoft.com/office/drawing/2014/main" id="{85DD944B-C0D8-2187-8119-F12BAC801028}"/>
              </a:ext>
            </a:extLst>
          </p:cNvPr>
          <p:cNvSpPr txBox="1">
            <a:spLocks/>
          </p:cNvSpPr>
          <p:nvPr/>
        </p:nvSpPr>
        <p:spPr>
          <a:xfrm>
            <a:off x="512611" y="1556792"/>
            <a:ext cx="11055349" cy="4640262"/>
          </a:xfrm>
          <a:prstGeom prst="rect">
            <a:avLst/>
          </a:prstGeom>
        </p:spPr>
        <p:txBody>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endParaRPr lang="en-GB" kern="0" dirty="0"/>
          </a:p>
        </p:txBody>
      </p:sp>
      <p:graphicFrame>
        <p:nvGraphicFramePr>
          <p:cNvPr id="6" name="Diagram 5">
            <a:extLst>
              <a:ext uri="{FF2B5EF4-FFF2-40B4-BE49-F238E27FC236}">
                <a16:creationId xmlns:a16="http://schemas.microsoft.com/office/drawing/2014/main" id="{BFB9A862-7384-1BA6-2EC5-F1F42B41B040}"/>
              </a:ext>
            </a:extLst>
          </p:cNvPr>
          <p:cNvGraphicFramePr/>
          <p:nvPr>
            <p:extLst>
              <p:ext uri="{D42A27DB-BD31-4B8C-83A1-F6EECF244321}">
                <p14:modId xmlns:p14="http://schemas.microsoft.com/office/powerpoint/2010/main" val="2181914574"/>
              </p:ext>
            </p:extLst>
          </p:nvPr>
        </p:nvGraphicFramePr>
        <p:xfrm>
          <a:off x="512612" y="1556792"/>
          <a:ext cx="8050818"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4895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Content Placeholder 7"/>
          <p:cNvSpPr>
            <a:spLocks noGrp="1"/>
          </p:cNvSpPr>
          <p:nvPr>
            <p:ph idx="1"/>
          </p:nvPr>
        </p:nvSpPr>
        <p:spPr bwMode="auto">
          <a:xfrm>
            <a:off x="511174" y="4005068"/>
            <a:ext cx="10995025" cy="2356403"/>
          </a:xfrm>
        </p:spPr>
        <p:txBody>
          <a:bodyPr/>
          <a:lstStyle/>
          <a:p>
            <a:pPr marL="0" indent="0">
              <a:buNone/>
              <a:defRPr/>
            </a:pPr>
            <a:r>
              <a:rPr lang="en-GB" dirty="0"/>
              <a:t>Expressions of individual views by members of the Institute and Faculty of Actuaries and its staff are encouraged.</a:t>
            </a:r>
            <a:endParaRPr dirty="0"/>
          </a:p>
          <a:p>
            <a:pPr marL="0" indent="0">
              <a:buNone/>
              <a:defRPr/>
            </a:pPr>
            <a:r>
              <a:rPr lang="en-GB" dirty="0"/>
              <a:t>The views expressed in this presentation are those of the presenters.</a:t>
            </a:r>
            <a:endParaRPr dirty="0"/>
          </a:p>
        </p:txBody>
      </p:sp>
      <p:sp>
        <p:nvSpPr>
          <p:cNvPr id="6" name="Rectangular Callout 9"/>
          <p:cNvSpPr/>
          <p:nvPr/>
        </p:nvSpPr>
        <p:spPr bwMode="auto">
          <a:xfrm>
            <a:off x="511175" y="693242"/>
            <a:ext cx="5440808" cy="1728192"/>
          </a:xfrm>
          <a:prstGeom prst="wedgeRectCallout">
            <a:avLst>
              <a:gd name="adj1" fmla="val -998"/>
              <a:gd name="adj2" fmla="val 1266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p>
        </p:txBody>
      </p:sp>
      <p:sp>
        <p:nvSpPr>
          <p:cNvPr id="7" name="Rectangular Callout 6"/>
          <p:cNvSpPr/>
          <p:nvPr/>
        </p:nvSpPr>
        <p:spPr bwMode="auto">
          <a:xfrm>
            <a:off x="6240015" y="693242"/>
            <a:ext cx="5424937" cy="1728192"/>
          </a:xfrm>
          <a:prstGeom prst="wedgeRectCallout">
            <a:avLst>
              <a:gd name="adj1" fmla="val -53799"/>
              <a:gd name="adj2" fmla="val 1275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chemeClr val="accent3"/>
              </a:solidFill>
            </a:endParaRPr>
          </a:p>
        </p:txBody>
      </p:sp>
      <p:sp>
        <p:nvSpPr>
          <p:cNvPr id="8" name="Title 1"/>
          <p:cNvSpPr>
            <a:spLocks noGrp="1"/>
          </p:cNvSpPr>
          <p:nvPr>
            <p:ph type="title"/>
          </p:nvPr>
        </p:nvSpPr>
        <p:spPr bwMode="auto">
          <a:xfrm>
            <a:off x="762000" y="985840"/>
            <a:ext cx="4973961" cy="1143000"/>
          </a:xfrm>
        </p:spPr>
        <p:txBody>
          <a:bodyPr/>
          <a:lstStyle/>
          <a:p>
            <a:pPr algn="ctr">
              <a:defRPr/>
            </a:pPr>
            <a:r>
              <a:rPr lang="en-GB" sz="4800" b="0">
                <a:solidFill>
                  <a:schemeClr val="bg2"/>
                </a:solidFill>
              </a:rPr>
              <a:t>Questions</a:t>
            </a:r>
            <a:endParaRPr/>
          </a:p>
        </p:txBody>
      </p:sp>
      <p:sp>
        <p:nvSpPr>
          <p:cNvPr id="9" name="Title 1"/>
          <p:cNvSpPr>
            <a:spLocks/>
          </p:cNvSpPr>
          <p:nvPr/>
        </p:nvSpPr>
        <p:spPr bwMode="auto">
          <a:xfrm>
            <a:off x="6456040" y="980728"/>
            <a:ext cx="5050160" cy="1143000"/>
          </a:xfrm>
          <a:prstGeom prst="rect">
            <a:avLst/>
          </a:prstGeom>
          <a:noFill/>
          <a:ln>
            <a:noFill/>
          </a:ln>
        </p:spPr>
        <p:txBody>
          <a:bodyPr vert="horz" wrap="square" lIns="91440" tIns="45720" rIns="91440" bIns="45720" numCol="1" anchor="ctr" anchorCtr="0" compatLnSpc="1">
            <a:prstTxWarp prst="textNoShape">
              <a:avLst/>
            </a:prstTxWarp>
          </a:bodyPr>
          <a:lstStyle>
            <a:lvl1pPr algn="l">
              <a:spcBef>
                <a:spcPts val="0"/>
              </a:spcBef>
              <a:spcAft>
                <a:spcPts val="0"/>
              </a:spcAft>
              <a:defRPr sz="3200">
                <a:solidFill>
                  <a:srgbClr val="D9AB16"/>
                </a:solidFill>
                <a:latin typeface="+mj-lt"/>
                <a:ea typeface="+mj-ea"/>
              </a:defRPr>
            </a:lvl1pPr>
            <a:lvl2pPr algn="l">
              <a:spcBef>
                <a:spcPts val="0"/>
              </a:spcBef>
              <a:spcAft>
                <a:spcPts val="0"/>
              </a:spcAft>
              <a:defRPr sz="3200">
                <a:solidFill>
                  <a:srgbClr val="D9AB16"/>
                </a:solidFill>
                <a:latin typeface="Arial"/>
              </a:defRPr>
            </a:lvl2pPr>
            <a:lvl3pPr algn="l">
              <a:spcBef>
                <a:spcPts val="0"/>
              </a:spcBef>
              <a:spcAft>
                <a:spcPts val="0"/>
              </a:spcAft>
              <a:defRPr sz="3200">
                <a:solidFill>
                  <a:srgbClr val="D9AB16"/>
                </a:solidFill>
                <a:latin typeface="Arial"/>
              </a:defRPr>
            </a:lvl3pPr>
            <a:lvl4pPr algn="l">
              <a:spcBef>
                <a:spcPts val="0"/>
              </a:spcBef>
              <a:spcAft>
                <a:spcPts val="0"/>
              </a:spcAft>
              <a:defRPr sz="3200">
                <a:solidFill>
                  <a:srgbClr val="D9AB16"/>
                </a:solidFill>
                <a:latin typeface="Arial"/>
              </a:defRPr>
            </a:lvl4pPr>
            <a:lvl5pPr algn="l">
              <a:spcBef>
                <a:spcPts val="0"/>
              </a:spcBef>
              <a:spcAft>
                <a:spcPts val="0"/>
              </a:spcAft>
              <a:defRPr sz="3200">
                <a:solidFill>
                  <a:srgbClr val="D9AB16"/>
                </a:solidFill>
                <a:latin typeface="Arial"/>
              </a:defRPr>
            </a:lvl5pPr>
            <a:lvl6pPr marL="457200" algn="l">
              <a:spcBef>
                <a:spcPts val="0"/>
              </a:spcBef>
              <a:spcAft>
                <a:spcPts val="0"/>
              </a:spcAft>
              <a:defRPr sz="3200">
                <a:solidFill>
                  <a:srgbClr val="D9AB16"/>
                </a:solidFill>
                <a:latin typeface="Arial"/>
              </a:defRPr>
            </a:lvl6pPr>
            <a:lvl7pPr marL="914400" algn="l">
              <a:spcBef>
                <a:spcPts val="0"/>
              </a:spcBef>
              <a:spcAft>
                <a:spcPts val="0"/>
              </a:spcAft>
              <a:defRPr sz="3200">
                <a:solidFill>
                  <a:srgbClr val="D9AB16"/>
                </a:solidFill>
                <a:latin typeface="Arial"/>
              </a:defRPr>
            </a:lvl7pPr>
            <a:lvl8pPr marL="1371600" algn="l">
              <a:spcBef>
                <a:spcPts val="0"/>
              </a:spcBef>
              <a:spcAft>
                <a:spcPts val="0"/>
              </a:spcAft>
              <a:defRPr sz="3200">
                <a:solidFill>
                  <a:srgbClr val="D9AB16"/>
                </a:solidFill>
                <a:latin typeface="Arial"/>
              </a:defRPr>
            </a:lvl8pPr>
            <a:lvl9pPr marL="1828800" algn="l">
              <a:spcBef>
                <a:spcPts val="0"/>
              </a:spcBef>
              <a:spcAft>
                <a:spcPts val="0"/>
              </a:spcAft>
              <a:defRPr sz="3200">
                <a:solidFill>
                  <a:srgbClr val="D9AB16"/>
                </a:solidFill>
                <a:latin typeface="Arial"/>
              </a:defRPr>
            </a:lvl9pPr>
          </a:lstStyle>
          <a:p>
            <a:pPr algn="ctr">
              <a:defRPr/>
            </a:pPr>
            <a:r>
              <a:rPr lang="en-GB" sz="4800">
                <a:solidFill>
                  <a:schemeClr val="bg1"/>
                </a:solidFill>
              </a:rPr>
              <a:t>Comments</a:t>
            </a:r>
            <a:endParaRPr/>
          </a:p>
        </p:txBody>
      </p:sp>
      <p:sp>
        <p:nvSpPr>
          <p:cNvPr id="2" name="Slide Number Placeholder 1">
            <a:extLst>
              <a:ext uri="{FF2B5EF4-FFF2-40B4-BE49-F238E27FC236}">
                <a16:creationId xmlns:a16="http://schemas.microsoft.com/office/drawing/2014/main" id="{291D4745-16D6-DE7A-8F5A-3E75F14DAC4F}"/>
              </a:ext>
            </a:extLst>
          </p:cNvPr>
          <p:cNvSpPr>
            <a:spLocks noGrp="1"/>
          </p:cNvSpPr>
          <p:nvPr>
            <p:ph type="sldNum" sz="quarter" idx="12"/>
          </p:nvPr>
        </p:nvSpPr>
        <p:spPr/>
        <p:txBody>
          <a:bodyPr/>
          <a:lstStyle/>
          <a:p>
            <a:pPr>
              <a:defRPr/>
            </a:pPr>
            <a:fld id="{FE8DA6AF-1811-4E27-A96F-54109F1D0275}" type="slidenum">
              <a:rPr lang="en-GB" smtClean="0"/>
              <a:t>16</a:t>
            </a:fld>
            <a:endParaRPr lang="en-GB"/>
          </a:p>
        </p:txBody>
      </p:sp>
      <p:sp>
        <p:nvSpPr>
          <p:cNvPr id="3" name="Date Placeholder 2">
            <a:extLst>
              <a:ext uri="{FF2B5EF4-FFF2-40B4-BE49-F238E27FC236}">
                <a16:creationId xmlns:a16="http://schemas.microsoft.com/office/drawing/2014/main" id="{02E8E51C-88EC-1C54-B328-1799FC0ED8BB}"/>
              </a:ext>
            </a:extLst>
          </p:cNvPr>
          <p:cNvSpPr>
            <a:spLocks noGrp="1"/>
          </p:cNvSpPr>
          <p:nvPr>
            <p:ph type="dt" sz="half" idx="10"/>
          </p:nvPr>
        </p:nvSpPr>
        <p:spPr/>
        <p:txBody>
          <a:bodyPr/>
          <a:lstStyle/>
          <a:p>
            <a:fld id="{AECB963C-33D3-4DBF-A208-9B066039CC7F}" type="datetime4">
              <a:rPr lang="en-GB" smtClean="0">
                <a:solidFill>
                  <a:srgbClr val="3F4548"/>
                </a:solidFill>
              </a:rPr>
              <a:t>22 February 2024</a:t>
            </a:fld>
            <a:endParaRPr lang="en-GB">
              <a:solidFill>
                <a:srgbClr val="3F4548"/>
              </a:solidFill>
            </a:endParaRPr>
          </a:p>
        </p:txBody>
      </p:sp>
      <p:sp>
        <p:nvSpPr>
          <p:cNvPr id="4" name="Footer Placeholder 3">
            <a:extLst>
              <a:ext uri="{FF2B5EF4-FFF2-40B4-BE49-F238E27FC236}">
                <a16:creationId xmlns:a16="http://schemas.microsoft.com/office/drawing/2014/main" id="{D9BF6D65-6830-FE37-441B-D3CEA8B097DE}"/>
              </a:ext>
            </a:extLst>
          </p:cNvPr>
          <p:cNvSpPr>
            <a:spLocks noGrp="1"/>
          </p:cNvSpPr>
          <p:nvPr>
            <p:ph type="ftr" sz="quarter" idx="11"/>
          </p:nvPr>
        </p:nvSpPr>
        <p:spPr/>
        <p:txBody>
          <a:bodyPr/>
          <a:lstStyle/>
          <a:p>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B20EB-4F72-4E50-8D89-9D6F41F0A426}"/>
              </a:ext>
            </a:extLst>
          </p:cNvPr>
          <p:cNvSpPr>
            <a:spLocks noGrp="1"/>
          </p:cNvSpPr>
          <p:nvPr>
            <p:ph type="title"/>
          </p:nvPr>
        </p:nvSpPr>
        <p:spPr/>
        <p:txBody>
          <a:bodyPr/>
          <a:lstStyle/>
          <a:p>
            <a:r>
              <a:rPr lang="en-GB" dirty="0"/>
              <a:t>Disclaimer</a:t>
            </a:r>
          </a:p>
        </p:txBody>
      </p:sp>
      <p:sp>
        <p:nvSpPr>
          <p:cNvPr id="3" name="Content Placeholder 2">
            <a:extLst>
              <a:ext uri="{FF2B5EF4-FFF2-40B4-BE49-F238E27FC236}">
                <a16:creationId xmlns:a16="http://schemas.microsoft.com/office/drawing/2014/main" id="{18BFE18A-F6A7-49E0-A205-55FAFD969EE9}"/>
              </a:ext>
            </a:extLst>
          </p:cNvPr>
          <p:cNvSpPr>
            <a:spLocks noGrp="1"/>
          </p:cNvSpPr>
          <p:nvPr>
            <p:ph idx="1"/>
          </p:nvPr>
        </p:nvSpPr>
        <p:spPr>
          <a:xfrm>
            <a:off x="512612" y="1556792"/>
            <a:ext cx="7758552" cy="4640262"/>
          </a:xfrm>
        </p:spPr>
        <p:txBody>
          <a:bodyPr/>
          <a:lstStyle/>
          <a:p>
            <a:pPr marL="0" indent="0">
              <a:buNone/>
            </a:pPr>
            <a:r>
              <a:rPr lang="en-GB" sz="1800" dirty="0">
                <a:solidFill>
                  <a:srgbClr val="000000"/>
                </a:solidFill>
                <a:effectLst/>
                <a:latin typeface="Arial" panose="020B0604020202020204" pitchFamily="34" charset="0"/>
                <a:ea typeface="Times New Roman" panose="02020603050405020304" pitchFamily="18" charset="0"/>
              </a:rPr>
              <a:t>The views expressed in this presentation are those of invited contributors and not necessarily those of the Institute and Faculty of Actuaries.  The Institute and Faculty of Actuaries do not endorse any of the views stated, nor any claims or representations made in this publication and accept no responsibility or liability to any person for loss or damage suffered as a consequence of their placing reliance upon any view, claim or representation made in this publication.  The information and expressions of opinion contained in this publication are not intended to be a comprehensive study, nor to provide actuarial advice or advice of any nature and should not be treated as a substitute for specific advice concerning individual situations.  On no account may any part of this publication be reproduced without the written permission of the Institute and Faculty of Actuaries.</a:t>
            </a:r>
            <a:endParaRPr lang="en-GB" sz="1800" dirty="0"/>
          </a:p>
        </p:txBody>
      </p:sp>
      <p:sp>
        <p:nvSpPr>
          <p:cNvPr id="4" name="Date Placeholder 3">
            <a:extLst>
              <a:ext uri="{FF2B5EF4-FFF2-40B4-BE49-F238E27FC236}">
                <a16:creationId xmlns:a16="http://schemas.microsoft.com/office/drawing/2014/main" id="{FC1B7732-8700-4C0E-BB05-0596725770C1}"/>
              </a:ext>
            </a:extLst>
          </p:cNvPr>
          <p:cNvSpPr>
            <a:spLocks noGrp="1"/>
          </p:cNvSpPr>
          <p:nvPr>
            <p:ph type="dt" sz="half" idx="10"/>
          </p:nvPr>
        </p:nvSpPr>
        <p:spPr/>
        <p:txBody>
          <a:bodyPr/>
          <a:lstStyle/>
          <a:p>
            <a:fld id="{642D420A-52B7-43DD-A6B9-EA729F4E55DD}" type="datetime4">
              <a:rPr lang="en-GB" smtClean="0">
                <a:solidFill>
                  <a:srgbClr val="3F4548"/>
                </a:solidFill>
              </a:rPr>
              <a:t>22 February 2024</a:t>
            </a:fld>
            <a:endParaRPr lang="en-GB" dirty="0">
              <a:solidFill>
                <a:srgbClr val="3F4548"/>
              </a:solidFill>
            </a:endParaRPr>
          </a:p>
        </p:txBody>
      </p:sp>
      <p:sp>
        <p:nvSpPr>
          <p:cNvPr id="5" name="Slide Number Placeholder 4">
            <a:extLst>
              <a:ext uri="{FF2B5EF4-FFF2-40B4-BE49-F238E27FC236}">
                <a16:creationId xmlns:a16="http://schemas.microsoft.com/office/drawing/2014/main" id="{AA479880-CD53-4D9C-B22D-E52ADBE26ACB}"/>
              </a:ext>
            </a:extLst>
          </p:cNvPr>
          <p:cNvSpPr>
            <a:spLocks noGrp="1"/>
          </p:cNvSpPr>
          <p:nvPr>
            <p:ph type="sldNum" sz="quarter" idx="12"/>
          </p:nvPr>
        </p:nvSpPr>
        <p:spPr/>
        <p:txBody>
          <a:bodyPr/>
          <a:lstStyle/>
          <a:p>
            <a:fld id="{FE8DA6AF-1811-4E27-A96F-54109F1D0275}" type="slidenum">
              <a:rPr lang="en-GB" smtClean="0"/>
              <a:pPr/>
              <a:t>17</a:t>
            </a:fld>
            <a:endParaRPr lang="en-GB"/>
          </a:p>
        </p:txBody>
      </p:sp>
      <p:sp>
        <p:nvSpPr>
          <p:cNvPr id="6" name="Footer Placeholder 5">
            <a:extLst>
              <a:ext uri="{FF2B5EF4-FFF2-40B4-BE49-F238E27FC236}">
                <a16:creationId xmlns:a16="http://schemas.microsoft.com/office/drawing/2014/main" id="{2D233D3A-7808-9CB7-E9A1-0221754B3B5A}"/>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40397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AE7-20CB-DB7D-3C90-317A7BC551A5}"/>
              </a:ext>
            </a:extLst>
          </p:cNvPr>
          <p:cNvSpPr>
            <a:spLocks noGrp="1"/>
          </p:cNvSpPr>
          <p:nvPr>
            <p:ph type="title"/>
          </p:nvPr>
        </p:nvSpPr>
        <p:spPr>
          <a:xfrm>
            <a:off x="527052" y="404813"/>
            <a:ext cx="11055349" cy="1143000"/>
          </a:xfrm>
        </p:spPr>
        <p:txBody>
          <a:bodyPr vert="horz" wrap="square" lIns="91440" tIns="45720" rIns="91440" bIns="45720" numCol="1" anchor="ctr" anchorCtr="0" compatLnSpc="1">
            <a:prstTxWarp prst="textNoShape">
              <a:avLst/>
            </a:prstTxWarp>
            <a:normAutofit/>
          </a:bodyPr>
          <a:lstStyle/>
          <a:p>
            <a:r>
              <a:rPr lang="en-GB"/>
              <a:t>Background to the formation of the Working Party</a:t>
            </a:r>
            <a:endParaRPr lang="en-GB" dirty="0"/>
          </a:p>
        </p:txBody>
      </p:sp>
      <p:sp>
        <p:nvSpPr>
          <p:cNvPr id="8" name="Content Placeholder 2">
            <a:extLst>
              <a:ext uri="{FF2B5EF4-FFF2-40B4-BE49-F238E27FC236}">
                <a16:creationId xmlns:a16="http://schemas.microsoft.com/office/drawing/2014/main" id="{85DD944B-C0D8-2187-8119-F12BAC801028}"/>
              </a:ext>
            </a:extLst>
          </p:cNvPr>
          <p:cNvSpPr txBox="1">
            <a:spLocks/>
          </p:cNvSpPr>
          <p:nvPr/>
        </p:nvSpPr>
        <p:spPr bwMode="auto">
          <a:xfrm>
            <a:off x="527050" y="1557338"/>
            <a:ext cx="5425017" cy="4640262"/>
          </a:xfrm>
          <a:prstGeom prst="rect">
            <a:avLst/>
          </a:prstGeom>
          <a:noFill/>
          <a:ln>
            <a:noFill/>
          </a:ln>
          <a:effec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a:lnSpc>
                <a:spcPct val="90000"/>
              </a:lnSpc>
            </a:pPr>
            <a:r>
              <a:rPr lang="en-US" sz="2000" i="1" kern="0"/>
              <a:t>The actuarial profession should sponsor research into the use of dynamic discount rates for the technical provisions of schemes. This will help remove funding volatility that is artificial in nature and will become increasingly relevant for schemes with a low-dependency [Target End States] that adopt asset strategies that more closely address matching of assets and cash flow liabilities. Gilts+ type discount rates can achieve this, as long as all agree the “+” is variable.”</a:t>
            </a:r>
          </a:p>
          <a:p>
            <a:pPr>
              <a:lnSpc>
                <a:spcPct val="90000"/>
              </a:lnSpc>
            </a:pPr>
            <a:r>
              <a:rPr lang="en-US" sz="2000" kern="0"/>
              <a:t>Source - Target End-States for Defined Benefit Pensions Schemes Working Party, 2021 report</a:t>
            </a:r>
            <a:endParaRPr lang="en-US" sz="2000" kern="0" dirty="0"/>
          </a:p>
        </p:txBody>
      </p:sp>
      <p:pic>
        <p:nvPicPr>
          <p:cNvPr id="10" name="Graphic 9">
            <a:extLst>
              <a:ext uri="{FF2B5EF4-FFF2-40B4-BE49-F238E27FC236}">
                <a16:creationId xmlns:a16="http://schemas.microsoft.com/office/drawing/2014/main" id="{4C4A06BC-C1D8-CE0C-A01D-111539E54EE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0" y="2461531"/>
            <a:ext cx="5427134" cy="3243358"/>
          </a:xfrm>
          <a:prstGeom prst="rect">
            <a:avLst/>
          </a:prstGeom>
        </p:spPr>
      </p:pic>
      <p:sp>
        <p:nvSpPr>
          <p:cNvPr id="3" name="Date Placeholder 2">
            <a:extLst>
              <a:ext uri="{FF2B5EF4-FFF2-40B4-BE49-F238E27FC236}">
                <a16:creationId xmlns:a16="http://schemas.microsoft.com/office/drawing/2014/main" id="{50800E49-D4FC-A93D-8CD9-A9F7228BE64B}"/>
              </a:ext>
            </a:extLst>
          </p:cNvPr>
          <p:cNvSpPr>
            <a:spLocks noGrp="1"/>
          </p:cNvSpPr>
          <p:nvPr>
            <p:ph type="dt" sz="half" idx="10"/>
          </p:nvPr>
        </p:nvSpPr>
        <p:spPr>
          <a:xfrm>
            <a:off x="527052" y="6410325"/>
            <a:ext cx="2688166" cy="331788"/>
          </a:xfrm>
        </p:spPr>
        <p:txBody>
          <a:bodyPr vert="horz" wrap="square" lIns="91440" tIns="45720" rIns="91440" bIns="45720" numCol="1" anchor="t" anchorCtr="0" compatLnSpc="1">
            <a:prstTxWarp prst="textNoShape">
              <a:avLst/>
            </a:prstTxWarp>
            <a:normAutofit/>
          </a:bodyPr>
          <a:lstStyle/>
          <a:p>
            <a:pPr>
              <a:spcAft>
                <a:spcPts val="600"/>
              </a:spcAft>
            </a:pPr>
            <a:fld id="{08AB3F99-88CD-4659-BCF6-F47CFED39C35}" type="datetime4">
              <a:rPr lang="en-GB" smtClean="0">
                <a:solidFill>
                  <a:srgbClr val="3F4548"/>
                </a:solidFill>
              </a:rPr>
              <a:pPr>
                <a:spcAft>
                  <a:spcPts val="600"/>
                </a:spcAft>
              </a:pPr>
              <a:t>22 February 2024</a:t>
            </a:fld>
            <a:endParaRPr lang="en-GB">
              <a:solidFill>
                <a:srgbClr val="3F4548"/>
              </a:solidFill>
            </a:endParaRPr>
          </a:p>
        </p:txBody>
      </p:sp>
      <p:sp>
        <p:nvSpPr>
          <p:cNvPr id="15" name="Footer Placeholder 5">
            <a:extLst>
              <a:ext uri="{FF2B5EF4-FFF2-40B4-BE49-F238E27FC236}">
                <a16:creationId xmlns:a16="http://schemas.microsoft.com/office/drawing/2014/main" id="{E9CA4C67-5AD0-31FC-DFCC-8E6066B7D1FD}"/>
              </a:ext>
            </a:extLst>
          </p:cNvPr>
          <p:cNvSpPr>
            <a:spLocks noGrp="1"/>
          </p:cNvSpPr>
          <p:nvPr>
            <p:ph type="ftr" sz="quarter" idx="11"/>
          </p:nvPr>
        </p:nvSpPr>
        <p:spPr>
          <a:xfrm>
            <a:off x="3215219" y="6410325"/>
            <a:ext cx="5761567" cy="331788"/>
          </a:xfrm>
        </p:spPr>
        <p:txBody>
          <a:bodyPr/>
          <a:lstStyle/>
          <a:p>
            <a:endParaRPr lang="en-GB"/>
          </a:p>
        </p:txBody>
      </p:sp>
      <p:sp>
        <p:nvSpPr>
          <p:cNvPr id="4" name="Slide Number Placeholder 3">
            <a:extLst>
              <a:ext uri="{FF2B5EF4-FFF2-40B4-BE49-F238E27FC236}">
                <a16:creationId xmlns:a16="http://schemas.microsoft.com/office/drawing/2014/main" id="{116EA8F2-71BC-5B1B-1B56-C5AED7F8A4D4}"/>
              </a:ext>
            </a:extLst>
          </p:cNvPr>
          <p:cNvSpPr>
            <a:spLocks noGrp="1"/>
          </p:cNvSpPr>
          <p:nvPr>
            <p:ph type="sldNum" sz="quarter" idx="12"/>
          </p:nvPr>
        </p:nvSpPr>
        <p:spPr>
          <a:xfrm>
            <a:off x="10801351" y="6402390"/>
            <a:ext cx="863600" cy="339725"/>
          </a:xfrm>
        </p:spPr>
        <p:txBody>
          <a:bodyPr vert="horz" wrap="square" lIns="91440" tIns="45720" rIns="91440" bIns="45720" numCol="1" anchor="t" anchorCtr="0" compatLnSpc="1">
            <a:prstTxWarp prst="textNoShape">
              <a:avLst/>
            </a:prstTxWarp>
            <a:normAutofit/>
          </a:bodyPr>
          <a:lstStyle/>
          <a:p>
            <a:pPr>
              <a:spcAft>
                <a:spcPts val="600"/>
              </a:spcAft>
            </a:pPr>
            <a:fld id="{CCC5EDD3-CB13-45EB-8A5C-B486875EE4D2}" type="slidenum">
              <a:rPr lang="en-GB" kern="1200" smtClean="0">
                <a:latin typeface="+mn-lt"/>
                <a:ea typeface="+mn-ea"/>
                <a:cs typeface="+mn-cs"/>
              </a:rPr>
              <a:pPr>
                <a:spcAft>
                  <a:spcPts val="600"/>
                </a:spcAft>
              </a:pPr>
              <a:t>2</a:t>
            </a:fld>
            <a:endParaRPr lang="en-GB" kern="1200">
              <a:latin typeface="+mn-lt"/>
              <a:ea typeface="+mn-ea"/>
              <a:cs typeface="+mn-cs"/>
            </a:endParaRPr>
          </a:p>
        </p:txBody>
      </p:sp>
      <p:sp>
        <p:nvSpPr>
          <p:cNvPr id="12" name="Content Placeholder 2">
            <a:extLst>
              <a:ext uri="{FF2B5EF4-FFF2-40B4-BE49-F238E27FC236}">
                <a16:creationId xmlns:a16="http://schemas.microsoft.com/office/drawing/2014/main" id="{FCE37968-765E-925B-FBFF-192518B2DD08}"/>
              </a:ext>
            </a:extLst>
          </p:cNvPr>
          <p:cNvSpPr txBox="1">
            <a:spLocks/>
          </p:cNvSpPr>
          <p:nvPr/>
        </p:nvSpPr>
        <p:spPr bwMode="auto">
          <a:xfrm>
            <a:off x="6096000" y="5015323"/>
            <a:ext cx="5427134" cy="4640262"/>
          </a:xfrm>
          <a:prstGeom prst="rect">
            <a:avLst/>
          </a:prstGeom>
          <a:noFill/>
          <a:ln>
            <a:noFill/>
          </a:ln>
          <a:effec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endParaRPr lang="en-US" sz="2200" i="1" dirty="0">
              <a:effectLst/>
            </a:endParaRPr>
          </a:p>
        </p:txBody>
      </p:sp>
      <p:sp>
        <p:nvSpPr>
          <p:cNvPr id="13" name="Content Placeholder 2">
            <a:extLst>
              <a:ext uri="{FF2B5EF4-FFF2-40B4-BE49-F238E27FC236}">
                <a16:creationId xmlns:a16="http://schemas.microsoft.com/office/drawing/2014/main" id="{07EEB00E-883C-A83F-81FC-BF8BF5DA0C1F}"/>
              </a:ext>
            </a:extLst>
          </p:cNvPr>
          <p:cNvSpPr txBox="1">
            <a:spLocks/>
          </p:cNvSpPr>
          <p:nvPr/>
        </p:nvSpPr>
        <p:spPr bwMode="auto">
          <a:xfrm>
            <a:off x="6155266" y="1557338"/>
            <a:ext cx="5427134" cy="795444"/>
          </a:xfrm>
          <a:prstGeom prst="rect">
            <a:avLst/>
          </a:prstGeom>
          <a:noFill/>
          <a:ln>
            <a:noFill/>
          </a:ln>
          <a:effec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None/>
            </a:pPr>
            <a:r>
              <a:rPr lang="en-US" sz="1800" b="1" i="1">
                <a:effectLst/>
              </a:rPr>
              <a:t>The chart below (taken from the WP paper) highlights the issue of artificial volatility</a:t>
            </a:r>
            <a:endParaRPr lang="en-US" sz="1800" b="1" i="1" dirty="0">
              <a:effectLst/>
            </a:endParaRPr>
          </a:p>
        </p:txBody>
      </p:sp>
    </p:spTree>
    <p:extLst>
      <p:ext uri="{BB962C8B-B14F-4D97-AF65-F5344CB8AC3E}">
        <p14:creationId xmlns:p14="http://schemas.microsoft.com/office/powerpoint/2010/main" val="3265220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493D-9A5F-5C12-9DBD-4F2E2FDFF5F4}"/>
              </a:ext>
            </a:extLst>
          </p:cNvPr>
          <p:cNvSpPr>
            <a:spLocks noGrp="1"/>
          </p:cNvSpPr>
          <p:nvPr>
            <p:ph type="title"/>
          </p:nvPr>
        </p:nvSpPr>
        <p:spPr>
          <a:xfrm>
            <a:off x="527053" y="404813"/>
            <a:ext cx="8050818" cy="1143000"/>
          </a:xfrm>
        </p:spPr>
        <p:txBody>
          <a:bodyPr wrap="square" anchor="ctr">
            <a:normAutofit/>
          </a:bodyPr>
          <a:lstStyle/>
          <a:p>
            <a:r>
              <a:rPr lang="en-US" dirty="0"/>
              <a:t>Composition of the Working Party</a:t>
            </a:r>
            <a:endParaRPr lang="en-GB" dirty="0"/>
          </a:p>
        </p:txBody>
      </p:sp>
      <p:sp>
        <p:nvSpPr>
          <p:cNvPr id="4" name="Date Placeholder 3">
            <a:extLst>
              <a:ext uri="{FF2B5EF4-FFF2-40B4-BE49-F238E27FC236}">
                <a16:creationId xmlns:a16="http://schemas.microsoft.com/office/drawing/2014/main" id="{20D17F79-6352-1064-8BB2-7EB9899245EA}"/>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fld id="{4EA1FED2-80AE-49D9-9315-71A65EA36990}" type="datetime4">
              <a:rPr lang="en-GB" smtClean="0">
                <a:solidFill>
                  <a:srgbClr val="3F4548"/>
                </a:solidFill>
              </a:rPr>
              <a:pPr>
                <a:spcAft>
                  <a:spcPts val="600"/>
                </a:spcAft>
              </a:pPr>
              <a:t>22 February 2024</a:t>
            </a:fld>
            <a:endParaRPr lang="en-GB">
              <a:solidFill>
                <a:srgbClr val="3F4548"/>
              </a:solidFill>
            </a:endParaRPr>
          </a:p>
        </p:txBody>
      </p:sp>
      <p:sp>
        <p:nvSpPr>
          <p:cNvPr id="16" name="Footer Placeholder 4">
            <a:extLst>
              <a:ext uri="{FF2B5EF4-FFF2-40B4-BE49-F238E27FC236}">
                <a16:creationId xmlns:a16="http://schemas.microsoft.com/office/drawing/2014/main" id="{2E4F4771-22C9-CB6A-91A0-6F1E82F79510}"/>
              </a:ext>
            </a:extLst>
          </p:cNvPr>
          <p:cNvSpPr>
            <a:spLocks noGrp="1"/>
          </p:cNvSpPr>
          <p:nvPr>
            <p:ph type="ftr" sz="quarter" idx="11"/>
          </p:nvPr>
        </p:nvSpPr>
        <p:spPr>
          <a:xfrm>
            <a:off x="3215219" y="6410325"/>
            <a:ext cx="5761567" cy="331788"/>
          </a:xfrm>
        </p:spPr>
        <p:txBody>
          <a:bodyPr/>
          <a:lstStyle/>
          <a:p>
            <a:endParaRPr lang="en-GB"/>
          </a:p>
        </p:txBody>
      </p:sp>
      <p:sp>
        <p:nvSpPr>
          <p:cNvPr id="6" name="Slide Number Placeholder 5">
            <a:extLst>
              <a:ext uri="{FF2B5EF4-FFF2-40B4-BE49-F238E27FC236}">
                <a16:creationId xmlns:a16="http://schemas.microsoft.com/office/drawing/2014/main" id="{16B91981-4353-4356-B5B9-093FA50353E5}"/>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FE8DA6AF-1811-4E27-A96F-54109F1D0275}" type="slidenum">
              <a:rPr lang="en-GB" smtClean="0"/>
              <a:pPr>
                <a:spcAft>
                  <a:spcPts val="600"/>
                </a:spcAft>
              </a:pPr>
              <a:t>3</a:t>
            </a:fld>
            <a:endParaRPr lang="en-GB"/>
          </a:p>
        </p:txBody>
      </p:sp>
      <p:graphicFrame>
        <p:nvGraphicFramePr>
          <p:cNvPr id="7" name="Table 10">
            <a:extLst>
              <a:ext uri="{FF2B5EF4-FFF2-40B4-BE49-F238E27FC236}">
                <a16:creationId xmlns:a16="http://schemas.microsoft.com/office/drawing/2014/main" id="{FA1A908D-BE42-3E8B-6780-5F7BC90CB55C}"/>
              </a:ext>
            </a:extLst>
          </p:cNvPr>
          <p:cNvGraphicFramePr>
            <a:graphicFrameLocks/>
          </p:cNvGraphicFramePr>
          <p:nvPr>
            <p:extLst>
              <p:ext uri="{D42A27DB-BD31-4B8C-83A1-F6EECF244321}">
                <p14:modId xmlns:p14="http://schemas.microsoft.com/office/powerpoint/2010/main" val="179542802"/>
              </p:ext>
            </p:extLst>
          </p:nvPr>
        </p:nvGraphicFramePr>
        <p:xfrm>
          <a:off x="647434" y="1556792"/>
          <a:ext cx="7781176" cy="4640267"/>
        </p:xfrm>
        <a:graphic>
          <a:graphicData uri="http://schemas.openxmlformats.org/drawingml/2006/table">
            <a:tbl>
              <a:tblPr firstRow="1" bandRow="1">
                <a:tableStyleId>{5C22544A-7EE6-4342-B048-85BDC9FD1C3A}</a:tableStyleId>
              </a:tblPr>
              <a:tblGrid>
                <a:gridCol w="1682564">
                  <a:extLst>
                    <a:ext uri="{9D8B030D-6E8A-4147-A177-3AD203B41FA5}">
                      <a16:colId xmlns:a16="http://schemas.microsoft.com/office/drawing/2014/main" val="2743861248"/>
                    </a:ext>
                  </a:extLst>
                </a:gridCol>
                <a:gridCol w="840578">
                  <a:extLst>
                    <a:ext uri="{9D8B030D-6E8A-4147-A177-3AD203B41FA5}">
                      <a16:colId xmlns:a16="http://schemas.microsoft.com/office/drawing/2014/main" val="852412829"/>
                    </a:ext>
                  </a:extLst>
                </a:gridCol>
                <a:gridCol w="1030291">
                  <a:extLst>
                    <a:ext uri="{9D8B030D-6E8A-4147-A177-3AD203B41FA5}">
                      <a16:colId xmlns:a16="http://schemas.microsoft.com/office/drawing/2014/main" val="2653523685"/>
                    </a:ext>
                  </a:extLst>
                </a:gridCol>
                <a:gridCol w="1075055">
                  <a:extLst>
                    <a:ext uri="{9D8B030D-6E8A-4147-A177-3AD203B41FA5}">
                      <a16:colId xmlns:a16="http://schemas.microsoft.com/office/drawing/2014/main" val="564782386"/>
                    </a:ext>
                  </a:extLst>
                </a:gridCol>
                <a:gridCol w="1141134">
                  <a:extLst>
                    <a:ext uri="{9D8B030D-6E8A-4147-A177-3AD203B41FA5}">
                      <a16:colId xmlns:a16="http://schemas.microsoft.com/office/drawing/2014/main" val="3358556781"/>
                    </a:ext>
                  </a:extLst>
                </a:gridCol>
                <a:gridCol w="953552">
                  <a:extLst>
                    <a:ext uri="{9D8B030D-6E8A-4147-A177-3AD203B41FA5}">
                      <a16:colId xmlns:a16="http://schemas.microsoft.com/office/drawing/2014/main" val="1604678538"/>
                    </a:ext>
                  </a:extLst>
                </a:gridCol>
                <a:gridCol w="1058002">
                  <a:extLst>
                    <a:ext uri="{9D8B030D-6E8A-4147-A177-3AD203B41FA5}">
                      <a16:colId xmlns:a16="http://schemas.microsoft.com/office/drawing/2014/main" val="3378713443"/>
                    </a:ext>
                  </a:extLst>
                </a:gridCol>
              </a:tblGrid>
              <a:tr h="554454">
                <a:tc>
                  <a:txBody>
                    <a:bodyPr/>
                    <a:lstStyle/>
                    <a:p>
                      <a:endParaRPr lang="en-GB" sz="1300"/>
                    </a:p>
                  </a:txBody>
                  <a:tcPr marL="96070" marR="96070" marT="48036" marB="48036"/>
                </a:tc>
                <a:tc>
                  <a:txBody>
                    <a:bodyPr/>
                    <a:lstStyle/>
                    <a:p>
                      <a:r>
                        <a:rPr lang="en-GB" sz="1300"/>
                        <a:t>Assets</a:t>
                      </a:r>
                    </a:p>
                  </a:txBody>
                  <a:tcPr marL="96070" marR="96070" marT="48036" marB="48036"/>
                </a:tc>
                <a:tc>
                  <a:txBody>
                    <a:bodyPr/>
                    <a:lstStyle/>
                    <a:p>
                      <a:r>
                        <a:rPr lang="en-GB" sz="1300"/>
                        <a:t>Liabilities</a:t>
                      </a:r>
                    </a:p>
                  </a:txBody>
                  <a:tcPr marL="96070" marR="96070" marT="48036" marB="48036"/>
                </a:tc>
                <a:tc>
                  <a:txBody>
                    <a:bodyPr/>
                    <a:lstStyle/>
                    <a:p>
                      <a:r>
                        <a:rPr lang="en-GB" sz="1300"/>
                        <a:t>Insurance</a:t>
                      </a:r>
                    </a:p>
                  </a:txBody>
                  <a:tcPr marL="96070" marR="96070" marT="48036" marB="48036"/>
                </a:tc>
                <a:tc>
                  <a:txBody>
                    <a:bodyPr/>
                    <a:lstStyle/>
                    <a:p>
                      <a:r>
                        <a:rPr lang="en-GB" sz="1300"/>
                        <a:t>Regulation</a:t>
                      </a:r>
                    </a:p>
                  </a:txBody>
                  <a:tcPr marL="96070" marR="96070" marT="48036" marB="48036"/>
                </a:tc>
                <a:tc>
                  <a:txBody>
                    <a:bodyPr/>
                    <a:lstStyle/>
                    <a:p>
                      <a:r>
                        <a:rPr lang="en-GB" sz="1300"/>
                        <a:t>Scheme Actuary</a:t>
                      </a:r>
                    </a:p>
                  </a:txBody>
                  <a:tcPr marL="96070" marR="96070" marT="48036" marB="48036"/>
                </a:tc>
                <a:tc>
                  <a:txBody>
                    <a:bodyPr/>
                    <a:lstStyle/>
                    <a:p>
                      <a:r>
                        <a:rPr lang="en-GB" sz="1300"/>
                        <a:t>ALM/ Modelling</a:t>
                      </a:r>
                    </a:p>
                  </a:txBody>
                  <a:tcPr marL="96070" marR="96070" marT="48036" marB="48036"/>
                </a:tc>
                <a:extLst>
                  <a:ext uri="{0D108BD9-81ED-4DB2-BD59-A6C34878D82A}">
                    <a16:rowId xmlns:a16="http://schemas.microsoft.com/office/drawing/2014/main" val="3536968968"/>
                  </a:ext>
                </a:extLst>
              </a:tr>
              <a:tr h="554454">
                <a:tc>
                  <a:txBody>
                    <a:bodyPr/>
                    <a:lstStyle/>
                    <a:p>
                      <a:r>
                        <a:rPr lang="en-GB" sz="1300"/>
                        <a:t>Gareth Connolly (WTW)</a:t>
                      </a:r>
                    </a:p>
                  </a:txBody>
                  <a:tcPr marL="96070" marR="96070" marT="48036" marB="48036"/>
                </a:tc>
                <a:tc>
                  <a:txBody>
                    <a:bodyPr/>
                    <a:lstStyle/>
                    <a:p>
                      <a:endParaRPr lang="en-GB" sz="1300"/>
                    </a:p>
                  </a:txBody>
                  <a:tcPr marL="96070" marR="96070" marT="48036" marB="48036">
                    <a:solidFill>
                      <a:srgbClr val="CEDDE6"/>
                    </a:solidFill>
                  </a:tcPr>
                </a:tc>
                <a:tc>
                  <a:txBody>
                    <a:bodyPr/>
                    <a:lstStyle/>
                    <a:p>
                      <a:endParaRPr lang="en-GB" sz="1300" kern="1200">
                        <a:solidFill>
                          <a:schemeClr val="dk1"/>
                        </a:solidFill>
                        <a:latin typeface="+mn-lt"/>
                        <a:ea typeface="+mn-ea"/>
                        <a:cs typeface="+mn-cs"/>
                      </a:endParaRPr>
                    </a:p>
                  </a:txBody>
                  <a:tcPr marL="96070" marR="96070" marT="48036" marB="48036">
                    <a:solidFill>
                      <a:srgbClr val="79A32A"/>
                    </a:solidFill>
                  </a:tcPr>
                </a:tc>
                <a:tc>
                  <a:txBody>
                    <a:bodyPr/>
                    <a:lstStyle/>
                    <a:p>
                      <a:endParaRPr lang="en-GB" sz="1300" dirty="0"/>
                    </a:p>
                  </a:txBody>
                  <a:tcPr marL="96070" marR="96070" marT="48036" marB="48036"/>
                </a:tc>
                <a:tc>
                  <a:txBody>
                    <a:bodyPr/>
                    <a:lstStyle/>
                    <a:p>
                      <a:endParaRPr lang="en-GB" sz="1300"/>
                    </a:p>
                  </a:txBody>
                  <a:tcPr marL="96070" marR="96070" marT="48036" marB="48036"/>
                </a:tc>
                <a:tc>
                  <a:txBody>
                    <a:bodyPr/>
                    <a:lstStyle/>
                    <a:p>
                      <a:endParaRPr lang="en-GB" sz="1300"/>
                    </a:p>
                  </a:txBody>
                  <a:tcPr marL="96070" marR="96070" marT="48036" marB="48036">
                    <a:solidFill>
                      <a:srgbClr val="79A32A"/>
                    </a:solidFill>
                  </a:tcPr>
                </a:tc>
                <a:tc>
                  <a:txBody>
                    <a:bodyPr/>
                    <a:lstStyle/>
                    <a:p>
                      <a:endParaRPr lang="en-GB" sz="1300"/>
                    </a:p>
                  </a:txBody>
                  <a:tcPr marL="96070" marR="96070" marT="48036" marB="48036"/>
                </a:tc>
                <a:extLst>
                  <a:ext uri="{0D108BD9-81ED-4DB2-BD59-A6C34878D82A}">
                    <a16:rowId xmlns:a16="http://schemas.microsoft.com/office/drawing/2014/main" val="2338675984"/>
                  </a:ext>
                </a:extLst>
              </a:tr>
              <a:tr h="759089">
                <a:tc>
                  <a:txBody>
                    <a:bodyPr/>
                    <a:lstStyle/>
                    <a:p>
                      <a:r>
                        <a:rPr lang="en-GB" sz="1300" dirty="0"/>
                        <a:t>Luke Stratford-Higton </a:t>
                      </a:r>
                      <a:br>
                        <a:rPr lang="en-GB" sz="1300" dirty="0"/>
                      </a:br>
                      <a:r>
                        <a:rPr lang="en-GB" sz="1300" dirty="0"/>
                        <a:t>(Clara-Pensions)</a:t>
                      </a:r>
                    </a:p>
                  </a:txBody>
                  <a:tcPr marL="96070" marR="96070" marT="48036" marB="48036"/>
                </a:tc>
                <a:tc>
                  <a:txBody>
                    <a:bodyPr/>
                    <a:lstStyle/>
                    <a:p>
                      <a:endParaRPr lang="en-GB" sz="1300"/>
                    </a:p>
                  </a:txBody>
                  <a:tcPr marL="96070" marR="96070" marT="48036" marB="48036">
                    <a:solidFill>
                      <a:srgbClr val="79A32A"/>
                    </a:solidFill>
                  </a:tcPr>
                </a:tc>
                <a:tc>
                  <a:txBody>
                    <a:bodyPr/>
                    <a:lstStyle/>
                    <a:p>
                      <a:endParaRPr lang="en-GB" sz="1300"/>
                    </a:p>
                  </a:txBody>
                  <a:tcPr marL="96070" marR="96070" marT="48036" marB="48036">
                    <a:solidFill>
                      <a:srgbClr val="79A32A"/>
                    </a:solidFill>
                  </a:tcPr>
                </a:tc>
                <a:tc>
                  <a:txBody>
                    <a:bodyPr/>
                    <a:lstStyle/>
                    <a:p>
                      <a:endParaRPr lang="en-GB" sz="1300"/>
                    </a:p>
                  </a:txBody>
                  <a:tcPr marL="96070" marR="96070" marT="48036" marB="48036"/>
                </a:tc>
                <a:tc>
                  <a:txBody>
                    <a:bodyPr/>
                    <a:lstStyle/>
                    <a:p>
                      <a:endParaRPr lang="en-GB" sz="1300"/>
                    </a:p>
                  </a:txBody>
                  <a:tcPr marL="96070" marR="96070" marT="48036" marB="48036"/>
                </a:tc>
                <a:tc>
                  <a:txBody>
                    <a:bodyPr/>
                    <a:lstStyle/>
                    <a:p>
                      <a:endParaRPr lang="en-GB" sz="1300" dirty="0"/>
                    </a:p>
                  </a:txBody>
                  <a:tcPr marL="96070" marR="96070" marT="48036" marB="48036"/>
                </a:tc>
                <a:tc>
                  <a:txBody>
                    <a:bodyPr/>
                    <a:lstStyle/>
                    <a:p>
                      <a:endParaRPr lang="en-GB" sz="1300" dirty="0"/>
                    </a:p>
                  </a:txBody>
                  <a:tcPr marL="96070" marR="96070" marT="48036" marB="48036">
                    <a:solidFill>
                      <a:srgbClr val="79A32A"/>
                    </a:solidFill>
                  </a:tcPr>
                </a:tc>
                <a:extLst>
                  <a:ext uri="{0D108BD9-81ED-4DB2-BD59-A6C34878D82A}">
                    <a16:rowId xmlns:a16="http://schemas.microsoft.com/office/drawing/2014/main" val="514524373"/>
                  </a:ext>
                </a:extLst>
              </a:tr>
              <a:tr h="554454">
                <a:tc>
                  <a:txBody>
                    <a:bodyPr/>
                    <a:lstStyle/>
                    <a:p>
                      <a:r>
                        <a:rPr lang="en-GB" sz="1300" dirty="0"/>
                        <a:t>Phil Hardingham (Hymans)</a:t>
                      </a:r>
                    </a:p>
                  </a:txBody>
                  <a:tcPr marL="96070" marR="96070" marT="48036" marB="48036"/>
                </a:tc>
                <a:tc>
                  <a:txBody>
                    <a:bodyPr/>
                    <a:lstStyle/>
                    <a:p>
                      <a:endParaRPr lang="en-GB" sz="1300"/>
                    </a:p>
                  </a:txBody>
                  <a:tcPr marL="96070" marR="96070" marT="48036" marB="48036">
                    <a:solidFill>
                      <a:srgbClr val="79A32A"/>
                    </a:solidFill>
                  </a:tcPr>
                </a:tc>
                <a:tc>
                  <a:txBody>
                    <a:bodyPr/>
                    <a:lstStyle/>
                    <a:p>
                      <a:endParaRPr lang="en-GB" sz="1300"/>
                    </a:p>
                  </a:txBody>
                  <a:tcPr marL="96070" marR="96070" marT="48036" marB="48036">
                    <a:solidFill>
                      <a:srgbClr val="79A32A"/>
                    </a:solidFill>
                  </a:tcPr>
                </a:tc>
                <a:tc>
                  <a:txBody>
                    <a:bodyPr/>
                    <a:lstStyle/>
                    <a:p>
                      <a:endParaRPr lang="en-GB" sz="1300"/>
                    </a:p>
                  </a:txBody>
                  <a:tcPr marL="96070" marR="96070" marT="48036" marB="48036"/>
                </a:tc>
                <a:tc>
                  <a:txBody>
                    <a:bodyPr/>
                    <a:lstStyle/>
                    <a:p>
                      <a:endParaRPr lang="en-GB" sz="1300"/>
                    </a:p>
                  </a:txBody>
                  <a:tcPr marL="96070" marR="96070" marT="48036" marB="48036"/>
                </a:tc>
                <a:tc>
                  <a:txBody>
                    <a:bodyPr/>
                    <a:lstStyle/>
                    <a:p>
                      <a:endParaRPr lang="en-GB" sz="1300"/>
                    </a:p>
                  </a:txBody>
                  <a:tcPr marL="96070" marR="96070" marT="48036" marB="48036"/>
                </a:tc>
                <a:tc>
                  <a:txBody>
                    <a:bodyPr/>
                    <a:lstStyle/>
                    <a:p>
                      <a:endParaRPr lang="en-GB" sz="1300"/>
                    </a:p>
                  </a:txBody>
                  <a:tcPr marL="96070" marR="96070" marT="48036" marB="48036">
                    <a:solidFill>
                      <a:srgbClr val="79A32A"/>
                    </a:solidFill>
                  </a:tcPr>
                </a:tc>
                <a:extLst>
                  <a:ext uri="{0D108BD9-81ED-4DB2-BD59-A6C34878D82A}">
                    <a16:rowId xmlns:a16="http://schemas.microsoft.com/office/drawing/2014/main" val="465690437"/>
                  </a:ext>
                </a:extLst>
              </a:tr>
              <a:tr h="554454">
                <a:tc>
                  <a:txBody>
                    <a:bodyPr/>
                    <a:lstStyle/>
                    <a:p>
                      <a:r>
                        <a:rPr lang="en-GB" sz="1300" dirty="0"/>
                        <a:t>Kenny McIvor (Phoenix)</a:t>
                      </a:r>
                    </a:p>
                  </a:txBody>
                  <a:tcPr marL="96070" marR="96070" marT="48036" marB="48036"/>
                </a:tc>
                <a:tc>
                  <a:txBody>
                    <a:bodyPr/>
                    <a:lstStyle/>
                    <a:p>
                      <a:endParaRPr lang="en-GB" sz="1300" dirty="0"/>
                    </a:p>
                  </a:txBody>
                  <a:tcPr marL="96070" marR="96070" marT="48036" marB="48036">
                    <a:solidFill>
                      <a:srgbClr val="E8EFF3"/>
                    </a:solidFill>
                  </a:tcPr>
                </a:tc>
                <a:tc>
                  <a:txBody>
                    <a:bodyPr/>
                    <a:lstStyle/>
                    <a:p>
                      <a:endParaRPr lang="en-GB" sz="1300" dirty="0"/>
                    </a:p>
                  </a:txBody>
                  <a:tcPr marL="96070" marR="96070" marT="48036" marB="48036">
                    <a:solidFill>
                      <a:srgbClr val="79A32A"/>
                    </a:solidFill>
                  </a:tcPr>
                </a:tc>
                <a:tc>
                  <a:txBody>
                    <a:bodyPr/>
                    <a:lstStyle/>
                    <a:p>
                      <a:endParaRPr lang="en-GB" sz="1300"/>
                    </a:p>
                  </a:txBody>
                  <a:tcPr marL="96070" marR="96070" marT="48036" marB="48036">
                    <a:solidFill>
                      <a:srgbClr val="79A32A"/>
                    </a:solidFill>
                  </a:tcPr>
                </a:tc>
                <a:tc>
                  <a:txBody>
                    <a:bodyPr/>
                    <a:lstStyle/>
                    <a:p>
                      <a:endParaRPr lang="en-GB" sz="1300"/>
                    </a:p>
                  </a:txBody>
                  <a:tcPr marL="96070" marR="96070" marT="48036" marB="48036"/>
                </a:tc>
                <a:tc>
                  <a:txBody>
                    <a:bodyPr/>
                    <a:lstStyle/>
                    <a:p>
                      <a:endParaRPr lang="en-GB" sz="1300" dirty="0"/>
                    </a:p>
                  </a:txBody>
                  <a:tcPr marL="96070" marR="96070" marT="48036" marB="48036"/>
                </a:tc>
                <a:tc>
                  <a:txBody>
                    <a:bodyPr/>
                    <a:lstStyle/>
                    <a:p>
                      <a:endParaRPr lang="en-GB" sz="1300" dirty="0"/>
                    </a:p>
                  </a:txBody>
                  <a:tcPr marL="96070" marR="96070" marT="48036" marB="48036"/>
                </a:tc>
                <a:extLst>
                  <a:ext uri="{0D108BD9-81ED-4DB2-BD59-A6C34878D82A}">
                    <a16:rowId xmlns:a16="http://schemas.microsoft.com/office/drawing/2014/main" val="3301934418"/>
                  </a:ext>
                </a:extLst>
              </a:tr>
              <a:tr h="554454">
                <a:tc>
                  <a:txBody>
                    <a:bodyPr/>
                    <a:lstStyle/>
                    <a:p>
                      <a:r>
                        <a:rPr lang="en-GB" sz="1300" dirty="0"/>
                        <a:t>Owen McCrossan (</a:t>
                      </a:r>
                      <a:r>
                        <a:rPr lang="en-GB" sz="1300" dirty="0" err="1"/>
                        <a:t>arbdn</a:t>
                      </a:r>
                      <a:r>
                        <a:rPr lang="en-GB" sz="1300" dirty="0"/>
                        <a:t>)</a:t>
                      </a:r>
                    </a:p>
                  </a:txBody>
                  <a:tcPr marL="96070" marR="96070" marT="48036" marB="48036"/>
                </a:tc>
                <a:tc>
                  <a:txBody>
                    <a:bodyPr/>
                    <a:lstStyle/>
                    <a:p>
                      <a:endParaRPr lang="en-GB" sz="1300"/>
                    </a:p>
                  </a:txBody>
                  <a:tcPr marL="96070" marR="96070" marT="48036" marB="48036">
                    <a:solidFill>
                      <a:srgbClr val="79A32A"/>
                    </a:solidFill>
                  </a:tcPr>
                </a:tc>
                <a:tc>
                  <a:txBody>
                    <a:bodyPr/>
                    <a:lstStyle/>
                    <a:p>
                      <a:endParaRPr lang="en-GB" sz="1300"/>
                    </a:p>
                  </a:txBody>
                  <a:tcPr marL="96070" marR="96070" marT="48036" marB="48036">
                    <a:solidFill>
                      <a:srgbClr val="79A32A"/>
                    </a:solidFill>
                  </a:tcPr>
                </a:tc>
                <a:tc>
                  <a:txBody>
                    <a:bodyPr/>
                    <a:lstStyle/>
                    <a:p>
                      <a:endParaRPr lang="en-GB" sz="1300"/>
                    </a:p>
                  </a:txBody>
                  <a:tcPr marL="96070" marR="96070" marT="48036" marB="48036">
                    <a:solidFill>
                      <a:srgbClr val="CEDDE6"/>
                    </a:solidFill>
                  </a:tcPr>
                </a:tc>
                <a:tc>
                  <a:txBody>
                    <a:bodyPr/>
                    <a:lstStyle/>
                    <a:p>
                      <a:endParaRPr lang="en-GB" sz="1300" dirty="0"/>
                    </a:p>
                  </a:txBody>
                  <a:tcPr marL="96070" marR="96070" marT="48036" marB="48036"/>
                </a:tc>
                <a:tc>
                  <a:txBody>
                    <a:bodyPr/>
                    <a:lstStyle/>
                    <a:p>
                      <a:endParaRPr lang="en-GB" sz="1300"/>
                    </a:p>
                  </a:txBody>
                  <a:tcPr marL="96070" marR="96070" marT="48036" marB="48036"/>
                </a:tc>
                <a:tc>
                  <a:txBody>
                    <a:bodyPr/>
                    <a:lstStyle/>
                    <a:p>
                      <a:endParaRPr lang="en-GB" sz="1300" dirty="0"/>
                    </a:p>
                  </a:txBody>
                  <a:tcPr marL="96070" marR="96070" marT="48036" marB="48036">
                    <a:solidFill>
                      <a:srgbClr val="79A32A"/>
                    </a:solidFill>
                  </a:tcPr>
                </a:tc>
                <a:extLst>
                  <a:ext uri="{0D108BD9-81ED-4DB2-BD59-A6C34878D82A}">
                    <a16:rowId xmlns:a16="http://schemas.microsoft.com/office/drawing/2014/main" val="4006091620"/>
                  </a:ext>
                </a:extLst>
              </a:tr>
              <a:tr h="554454">
                <a:tc>
                  <a:txBody>
                    <a:bodyPr/>
                    <a:lstStyle/>
                    <a:p>
                      <a:r>
                        <a:rPr lang="en-GB" sz="1300" dirty="0"/>
                        <a:t>David Fink </a:t>
                      </a:r>
                      <a:br>
                        <a:rPr lang="en-GB" sz="1300" dirty="0"/>
                      </a:br>
                      <a:r>
                        <a:rPr lang="en-GB" sz="1300" dirty="0"/>
                        <a:t>(LCP)</a:t>
                      </a:r>
                    </a:p>
                  </a:txBody>
                  <a:tcPr marL="96070" marR="96070" marT="48036" marB="48036"/>
                </a:tc>
                <a:tc>
                  <a:txBody>
                    <a:bodyPr/>
                    <a:lstStyle/>
                    <a:p>
                      <a:endParaRPr lang="en-GB" sz="1300"/>
                    </a:p>
                  </a:txBody>
                  <a:tcPr marL="96070" marR="96070" marT="48036" marB="48036"/>
                </a:tc>
                <a:tc>
                  <a:txBody>
                    <a:bodyPr/>
                    <a:lstStyle/>
                    <a:p>
                      <a:endParaRPr lang="en-GB" sz="1300"/>
                    </a:p>
                  </a:txBody>
                  <a:tcPr marL="96070" marR="96070" marT="48036" marB="48036">
                    <a:solidFill>
                      <a:srgbClr val="79A32A"/>
                    </a:solidFill>
                  </a:tcPr>
                </a:tc>
                <a:tc>
                  <a:txBody>
                    <a:bodyPr/>
                    <a:lstStyle/>
                    <a:p>
                      <a:endParaRPr lang="en-GB" sz="1300"/>
                    </a:p>
                  </a:txBody>
                  <a:tcPr marL="96070" marR="96070" marT="48036" marB="48036"/>
                </a:tc>
                <a:tc>
                  <a:txBody>
                    <a:bodyPr/>
                    <a:lstStyle/>
                    <a:p>
                      <a:endParaRPr lang="en-GB" sz="1300"/>
                    </a:p>
                  </a:txBody>
                  <a:tcPr marL="96070" marR="96070" marT="48036" marB="48036"/>
                </a:tc>
                <a:tc>
                  <a:txBody>
                    <a:bodyPr/>
                    <a:lstStyle/>
                    <a:p>
                      <a:endParaRPr lang="en-GB" sz="1300"/>
                    </a:p>
                  </a:txBody>
                  <a:tcPr marL="96070" marR="96070" marT="48036" marB="48036"/>
                </a:tc>
                <a:tc>
                  <a:txBody>
                    <a:bodyPr/>
                    <a:lstStyle/>
                    <a:p>
                      <a:endParaRPr lang="en-GB" sz="1300" dirty="0"/>
                    </a:p>
                  </a:txBody>
                  <a:tcPr marL="96070" marR="96070" marT="48036" marB="48036"/>
                </a:tc>
                <a:extLst>
                  <a:ext uri="{0D108BD9-81ED-4DB2-BD59-A6C34878D82A}">
                    <a16:rowId xmlns:a16="http://schemas.microsoft.com/office/drawing/2014/main" val="2096748585"/>
                  </a:ext>
                </a:extLst>
              </a:tr>
              <a:tr h="554454">
                <a:tc>
                  <a:txBody>
                    <a:bodyPr/>
                    <a:lstStyle/>
                    <a:p>
                      <a:r>
                        <a:rPr lang="en-GB" sz="1300" dirty="0"/>
                        <a:t>Andrew Dodd </a:t>
                      </a:r>
                      <a:br>
                        <a:rPr lang="en-GB" sz="1300" dirty="0"/>
                      </a:br>
                      <a:r>
                        <a:rPr lang="en-GB" sz="1300" dirty="0"/>
                        <a:t>(TPR)</a:t>
                      </a:r>
                    </a:p>
                  </a:txBody>
                  <a:tcPr marL="96070" marR="96070" marT="48036" marB="48036"/>
                </a:tc>
                <a:tc>
                  <a:txBody>
                    <a:bodyPr/>
                    <a:lstStyle/>
                    <a:p>
                      <a:endParaRPr lang="en-GB" sz="1300" dirty="0"/>
                    </a:p>
                  </a:txBody>
                  <a:tcPr marL="96070" marR="96070" marT="48036" marB="48036"/>
                </a:tc>
                <a:tc>
                  <a:txBody>
                    <a:bodyPr/>
                    <a:lstStyle/>
                    <a:p>
                      <a:endParaRPr lang="en-GB" sz="1300" dirty="0"/>
                    </a:p>
                  </a:txBody>
                  <a:tcPr marL="96070" marR="96070" marT="48036" marB="48036">
                    <a:solidFill>
                      <a:srgbClr val="79A32A"/>
                    </a:solidFill>
                  </a:tcPr>
                </a:tc>
                <a:tc>
                  <a:txBody>
                    <a:bodyPr/>
                    <a:lstStyle/>
                    <a:p>
                      <a:endParaRPr lang="en-GB" sz="1300" dirty="0"/>
                    </a:p>
                  </a:txBody>
                  <a:tcPr marL="96070" marR="96070" marT="48036" marB="48036"/>
                </a:tc>
                <a:tc>
                  <a:txBody>
                    <a:bodyPr/>
                    <a:lstStyle/>
                    <a:p>
                      <a:endParaRPr lang="en-GB" sz="1300" dirty="0"/>
                    </a:p>
                  </a:txBody>
                  <a:tcPr marL="96070" marR="96070" marT="48036" marB="48036">
                    <a:solidFill>
                      <a:srgbClr val="79A32A"/>
                    </a:solidFill>
                  </a:tcPr>
                </a:tc>
                <a:tc>
                  <a:txBody>
                    <a:bodyPr/>
                    <a:lstStyle/>
                    <a:p>
                      <a:endParaRPr lang="en-GB" sz="1300" dirty="0"/>
                    </a:p>
                  </a:txBody>
                  <a:tcPr marL="96070" marR="96070" marT="48036" marB="48036"/>
                </a:tc>
                <a:tc>
                  <a:txBody>
                    <a:bodyPr/>
                    <a:lstStyle/>
                    <a:p>
                      <a:endParaRPr lang="en-GB" sz="1300" dirty="0"/>
                    </a:p>
                  </a:txBody>
                  <a:tcPr marL="96070" marR="96070" marT="48036" marB="48036"/>
                </a:tc>
                <a:extLst>
                  <a:ext uri="{0D108BD9-81ED-4DB2-BD59-A6C34878D82A}">
                    <a16:rowId xmlns:a16="http://schemas.microsoft.com/office/drawing/2014/main" val="3820860718"/>
                  </a:ext>
                </a:extLst>
              </a:tr>
            </a:tbl>
          </a:graphicData>
        </a:graphic>
      </p:graphicFrame>
    </p:spTree>
    <p:extLst>
      <p:ext uri="{BB962C8B-B14F-4D97-AF65-F5344CB8AC3E}">
        <p14:creationId xmlns:p14="http://schemas.microsoft.com/office/powerpoint/2010/main" val="1849656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AE7-20CB-DB7D-3C90-317A7BC551A5}"/>
              </a:ext>
            </a:extLst>
          </p:cNvPr>
          <p:cNvSpPr>
            <a:spLocks noGrp="1"/>
          </p:cNvSpPr>
          <p:nvPr>
            <p:ph type="title"/>
          </p:nvPr>
        </p:nvSpPr>
        <p:spPr>
          <a:xfrm>
            <a:off x="527052" y="404813"/>
            <a:ext cx="11055349" cy="1143000"/>
          </a:xfrm>
        </p:spPr>
        <p:txBody>
          <a:bodyPr vert="horz" wrap="square" lIns="91440" tIns="45720" rIns="91440" bIns="45720" numCol="1" anchor="ctr" anchorCtr="0" compatLnSpc="1">
            <a:prstTxWarp prst="textNoShape">
              <a:avLst/>
            </a:prstTxWarp>
            <a:normAutofit/>
          </a:bodyPr>
          <a:lstStyle/>
          <a:p>
            <a:r>
              <a:rPr lang="en-GB" dirty="0"/>
              <a:t>Objectives of the Working Party</a:t>
            </a:r>
          </a:p>
        </p:txBody>
      </p:sp>
      <p:sp>
        <p:nvSpPr>
          <p:cNvPr id="13" name="Content Placeholder 2">
            <a:extLst>
              <a:ext uri="{FF2B5EF4-FFF2-40B4-BE49-F238E27FC236}">
                <a16:creationId xmlns:a16="http://schemas.microsoft.com/office/drawing/2014/main" id="{AB828F93-20BB-62AE-D043-433FFC8AAA37}"/>
              </a:ext>
            </a:extLst>
          </p:cNvPr>
          <p:cNvSpPr txBox="1">
            <a:spLocks/>
          </p:cNvSpPr>
          <p:nvPr/>
        </p:nvSpPr>
        <p:spPr bwMode="auto">
          <a:xfrm>
            <a:off x="6155266" y="1567612"/>
            <a:ext cx="5427134" cy="4640262"/>
          </a:xfrm>
          <a:prstGeom prst="rect">
            <a:avLst/>
          </a:prstGeom>
          <a:noFill/>
          <a:ln>
            <a:noFill/>
          </a:ln>
          <a:effec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US" sz="2200" i="1" dirty="0">
                <a:effectLst/>
              </a:rPr>
              <a:t>Dynamic Discount Rate (DDR) approach is one whereby the discount rate used for funding purposes moves in sympathy with the expected return on the asset portfolio that is backing the liabilities</a:t>
            </a:r>
          </a:p>
          <a:p>
            <a:r>
              <a:rPr lang="en-GB" sz="2200" i="1" dirty="0">
                <a:effectLst/>
              </a:rPr>
              <a:t>Primary focus of the report is the use of the DDR approach for well hedged and cash flow matched schemes</a:t>
            </a:r>
            <a:endParaRPr lang="en-US" sz="2200" i="1" dirty="0">
              <a:effectLst/>
            </a:endParaRPr>
          </a:p>
        </p:txBody>
      </p:sp>
      <p:sp>
        <p:nvSpPr>
          <p:cNvPr id="3" name="Date Placeholder 2">
            <a:extLst>
              <a:ext uri="{FF2B5EF4-FFF2-40B4-BE49-F238E27FC236}">
                <a16:creationId xmlns:a16="http://schemas.microsoft.com/office/drawing/2014/main" id="{50800E49-D4FC-A93D-8CD9-A9F7228BE64B}"/>
              </a:ext>
            </a:extLst>
          </p:cNvPr>
          <p:cNvSpPr>
            <a:spLocks noGrp="1"/>
          </p:cNvSpPr>
          <p:nvPr>
            <p:ph type="dt" sz="half" idx="10"/>
          </p:nvPr>
        </p:nvSpPr>
        <p:spPr>
          <a:xfrm>
            <a:off x="527052" y="6410325"/>
            <a:ext cx="2688166" cy="331788"/>
          </a:xfrm>
        </p:spPr>
        <p:txBody>
          <a:bodyPr vert="horz" wrap="square" lIns="91440" tIns="45720" rIns="91440" bIns="45720" numCol="1" anchor="t" anchorCtr="0" compatLnSpc="1">
            <a:prstTxWarp prst="textNoShape">
              <a:avLst/>
            </a:prstTxWarp>
            <a:normAutofit/>
          </a:bodyPr>
          <a:lstStyle/>
          <a:p>
            <a:pPr>
              <a:spcAft>
                <a:spcPts val="600"/>
              </a:spcAft>
            </a:pPr>
            <a:fld id="{08AB3F99-88CD-4659-BCF6-F47CFED39C35}" type="datetime4">
              <a:rPr lang="en-GB" smtClean="0">
                <a:solidFill>
                  <a:srgbClr val="3F4548"/>
                </a:solidFill>
              </a:rPr>
              <a:pPr>
                <a:spcAft>
                  <a:spcPts val="600"/>
                </a:spcAft>
              </a:pPr>
              <a:t>22 February 2024</a:t>
            </a:fld>
            <a:endParaRPr lang="en-GB">
              <a:solidFill>
                <a:srgbClr val="3F4548"/>
              </a:solidFill>
            </a:endParaRPr>
          </a:p>
        </p:txBody>
      </p:sp>
      <p:sp>
        <p:nvSpPr>
          <p:cNvPr id="5" name="Footer Placeholder 4">
            <a:extLst>
              <a:ext uri="{FF2B5EF4-FFF2-40B4-BE49-F238E27FC236}">
                <a16:creationId xmlns:a16="http://schemas.microsoft.com/office/drawing/2014/main" id="{0FBBDD3D-30A1-E803-FA88-7943C5F5F188}"/>
              </a:ext>
            </a:extLst>
          </p:cNvPr>
          <p:cNvSpPr>
            <a:spLocks noGrp="1"/>
          </p:cNvSpPr>
          <p:nvPr>
            <p:ph type="ftr" sz="quarter" idx="11"/>
          </p:nvPr>
        </p:nvSpPr>
        <p:spPr>
          <a:xfrm>
            <a:off x="3215219" y="6410325"/>
            <a:ext cx="5761567" cy="331788"/>
          </a:xfrm>
        </p:spPr>
        <p:txBody>
          <a:bodyPr vert="horz" wrap="square" lIns="91440" tIns="45720" rIns="91440" bIns="45720" numCol="1" anchor="t" anchorCtr="0" compatLnSpc="1">
            <a:prstTxWarp prst="textNoShape">
              <a:avLst/>
            </a:prstTxWarp>
            <a:normAutofit/>
          </a:bodyPr>
          <a:lstStyle/>
          <a:p>
            <a:pPr>
              <a:spcAft>
                <a:spcPts val="600"/>
              </a:spcAft>
            </a:pPr>
            <a:endParaRPr lang="en-GB" kern="1200" dirty="0">
              <a:latin typeface="+mn-lt"/>
              <a:ea typeface="+mn-ea"/>
              <a:cs typeface="+mn-cs"/>
            </a:endParaRPr>
          </a:p>
        </p:txBody>
      </p:sp>
      <p:sp>
        <p:nvSpPr>
          <p:cNvPr id="4" name="Slide Number Placeholder 3">
            <a:extLst>
              <a:ext uri="{FF2B5EF4-FFF2-40B4-BE49-F238E27FC236}">
                <a16:creationId xmlns:a16="http://schemas.microsoft.com/office/drawing/2014/main" id="{116EA8F2-71BC-5B1B-1B56-C5AED7F8A4D4}"/>
              </a:ext>
            </a:extLst>
          </p:cNvPr>
          <p:cNvSpPr>
            <a:spLocks noGrp="1"/>
          </p:cNvSpPr>
          <p:nvPr>
            <p:ph type="sldNum" sz="quarter" idx="12"/>
          </p:nvPr>
        </p:nvSpPr>
        <p:spPr>
          <a:xfrm>
            <a:off x="10801351" y="6402390"/>
            <a:ext cx="863600" cy="339725"/>
          </a:xfrm>
        </p:spPr>
        <p:txBody>
          <a:bodyPr vert="horz" wrap="square" lIns="91440" tIns="45720" rIns="91440" bIns="45720" numCol="1" anchor="t" anchorCtr="0" compatLnSpc="1">
            <a:prstTxWarp prst="textNoShape">
              <a:avLst/>
            </a:prstTxWarp>
            <a:normAutofit/>
          </a:bodyPr>
          <a:lstStyle/>
          <a:p>
            <a:pPr>
              <a:spcAft>
                <a:spcPts val="600"/>
              </a:spcAft>
            </a:pPr>
            <a:fld id="{CCC5EDD3-CB13-45EB-8A5C-B486875EE4D2}" type="slidenum">
              <a:rPr lang="en-GB" kern="1200">
                <a:latin typeface="+mn-lt"/>
                <a:ea typeface="+mn-ea"/>
                <a:cs typeface="+mn-cs"/>
              </a:rPr>
              <a:pPr>
                <a:spcAft>
                  <a:spcPts val="600"/>
                </a:spcAft>
              </a:pPr>
              <a:t>4</a:t>
            </a:fld>
            <a:endParaRPr lang="en-GB" kern="1200">
              <a:latin typeface="+mn-lt"/>
              <a:ea typeface="+mn-ea"/>
              <a:cs typeface="+mn-cs"/>
            </a:endParaRPr>
          </a:p>
        </p:txBody>
      </p:sp>
      <p:sp>
        <p:nvSpPr>
          <p:cNvPr id="8" name="TextBox 7">
            <a:extLst>
              <a:ext uri="{FF2B5EF4-FFF2-40B4-BE49-F238E27FC236}">
                <a16:creationId xmlns:a16="http://schemas.microsoft.com/office/drawing/2014/main" id="{A75BF233-7581-8B7D-1630-58CF4600B781}"/>
              </a:ext>
            </a:extLst>
          </p:cNvPr>
          <p:cNvSpPr txBox="1"/>
          <p:nvPr/>
        </p:nvSpPr>
        <p:spPr>
          <a:xfrm>
            <a:off x="655983" y="1411357"/>
            <a:ext cx="10843591" cy="369332"/>
          </a:xfrm>
          <a:prstGeom prst="rect">
            <a:avLst/>
          </a:prstGeom>
          <a:noFill/>
        </p:spPr>
        <p:txBody>
          <a:bodyPr wrap="square" rtlCol="0">
            <a:spAutoFit/>
          </a:bodyPr>
          <a:lstStyle/>
          <a:p>
            <a:endParaRPr lang="en-GB" dirty="0"/>
          </a:p>
        </p:txBody>
      </p:sp>
      <p:graphicFrame>
        <p:nvGraphicFramePr>
          <p:cNvPr id="11" name="Diagram 10">
            <a:extLst>
              <a:ext uri="{FF2B5EF4-FFF2-40B4-BE49-F238E27FC236}">
                <a16:creationId xmlns:a16="http://schemas.microsoft.com/office/drawing/2014/main" id="{AC415098-1BDD-5BD0-E0B8-A7952FC39451}"/>
              </a:ext>
            </a:extLst>
          </p:cNvPr>
          <p:cNvGraphicFramePr/>
          <p:nvPr>
            <p:extLst>
              <p:ext uri="{D42A27DB-BD31-4B8C-83A1-F6EECF244321}">
                <p14:modId xmlns:p14="http://schemas.microsoft.com/office/powerpoint/2010/main" val="178415698"/>
              </p:ext>
            </p:extLst>
          </p:nvPr>
        </p:nvGraphicFramePr>
        <p:xfrm>
          <a:off x="527050" y="1557338"/>
          <a:ext cx="5425017"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8314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AE7-20CB-DB7D-3C90-317A7BC551A5}"/>
              </a:ext>
            </a:extLst>
          </p:cNvPr>
          <p:cNvSpPr>
            <a:spLocks noGrp="1"/>
          </p:cNvSpPr>
          <p:nvPr>
            <p:ph type="title"/>
          </p:nvPr>
        </p:nvSpPr>
        <p:spPr>
          <a:xfrm>
            <a:off x="527052" y="404813"/>
            <a:ext cx="11055349" cy="1143000"/>
          </a:xfrm>
        </p:spPr>
        <p:txBody>
          <a:bodyPr vert="horz" wrap="square" lIns="91440" tIns="45720" rIns="91440" bIns="45720" numCol="1" anchor="ctr" anchorCtr="0" compatLnSpc="1">
            <a:prstTxWarp prst="textNoShape">
              <a:avLst/>
            </a:prstTxWarp>
            <a:normAutofit/>
          </a:bodyPr>
          <a:lstStyle/>
          <a:p>
            <a:r>
              <a:rPr lang="en-GB" dirty="0"/>
              <a:t>Objectives of the Working Party</a:t>
            </a:r>
          </a:p>
        </p:txBody>
      </p:sp>
      <p:sp>
        <p:nvSpPr>
          <p:cNvPr id="13" name="Content Placeholder 2">
            <a:extLst>
              <a:ext uri="{FF2B5EF4-FFF2-40B4-BE49-F238E27FC236}">
                <a16:creationId xmlns:a16="http://schemas.microsoft.com/office/drawing/2014/main" id="{AB828F93-20BB-62AE-D043-433FFC8AAA37}"/>
              </a:ext>
            </a:extLst>
          </p:cNvPr>
          <p:cNvSpPr txBox="1">
            <a:spLocks/>
          </p:cNvSpPr>
          <p:nvPr/>
        </p:nvSpPr>
        <p:spPr bwMode="auto">
          <a:xfrm>
            <a:off x="6155266" y="1567612"/>
            <a:ext cx="5427134" cy="4640262"/>
          </a:xfrm>
          <a:prstGeom prst="rect">
            <a:avLst/>
          </a:prstGeom>
          <a:noFill/>
          <a:ln>
            <a:noFill/>
          </a:ln>
          <a:effec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r>
              <a:rPr lang="en-US" sz="2200" i="1" dirty="0">
                <a:effectLst/>
              </a:rPr>
              <a:t>Dynamic Discount Rate (DDR) approach is one whereby the discount rate used for funding purposes moves in sympathy with the expected return on the asset portfolio that is backing the liabilities</a:t>
            </a:r>
          </a:p>
          <a:p>
            <a:r>
              <a:rPr lang="en-GB" sz="2200" i="1" dirty="0">
                <a:effectLst/>
              </a:rPr>
              <a:t>Primary focus of the report is the use of the DDR approach for well hedged and cash flow matched schemes</a:t>
            </a:r>
            <a:endParaRPr lang="en-US" sz="2200" i="1" dirty="0">
              <a:effectLst/>
            </a:endParaRPr>
          </a:p>
        </p:txBody>
      </p:sp>
      <p:sp>
        <p:nvSpPr>
          <p:cNvPr id="3" name="Date Placeholder 2">
            <a:extLst>
              <a:ext uri="{FF2B5EF4-FFF2-40B4-BE49-F238E27FC236}">
                <a16:creationId xmlns:a16="http://schemas.microsoft.com/office/drawing/2014/main" id="{50800E49-D4FC-A93D-8CD9-A9F7228BE64B}"/>
              </a:ext>
            </a:extLst>
          </p:cNvPr>
          <p:cNvSpPr>
            <a:spLocks noGrp="1"/>
          </p:cNvSpPr>
          <p:nvPr>
            <p:ph type="dt" sz="half" idx="10"/>
          </p:nvPr>
        </p:nvSpPr>
        <p:spPr>
          <a:xfrm>
            <a:off x="527052" y="6410325"/>
            <a:ext cx="2688166" cy="331788"/>
          </a:xfrm>
        </p:spPr>
        <p:txBody>
          <a:bodyPr vert="horz" wrap="square" lIns="91440" tIns="45720" rIns="91440" bIns="45720" numCol="1" anchor="t" anchorCtr="0" compatLnSpc="1">
            <a:prstTxWarp prst="textNoShape">
              <a:avLst/>
            </a:prstTxWarp>
            <a:normAutofit/>
          </a:bodyPr>
          <a:lstStyle/>
          <a:p>
            <a:pPr>
              <a:spcAft>
                <a:spcPts val="600"/>
              </a:spcAft>
            </a:pPr>
            <a:fld id="{08AB3F99-88CD-4659-BCF6-F47CFED39C35}" type="datetime4">
              <a:rPr lang="en-GB" smtClean="0">
                <a:solidFill>
                  <a:srgbClr val="3F4548"/>
                </a:solidFill>
              </a:rPr>
              <a:pPr>
                <a:spcAft>
                  <a:spcPts val="600"/>
                </a:spcAft>
              </a:pPr>
              <a:t>22 February 2024</a:t>
            </a:fld>
            <a:endParaRPr lang="en-GB">
              <a:solidFill>
                <a:srgbClr val="3F4548"/>
              </a:solidFill>
            </a:endParaRPr>
          </a:p>
        </p:txBody>
      </p:sp>
      <p:sp>
        <p:nvSpPr>
          <p:cNvPr id="5" name="Footer Placeholder 4">
            <a:extLst>
              <a:ext uri="{FF2B5EF4-FFF2-40B4-BE49-F238E27FC236}">
                <a16:creationId xmlns:a16="http://schemas.microsoft.com/office/drawing/2014/main" id="{0FBBDD3D-30A1-E803-FA88-7943C5F5F188}"/>
              </a:ext>
            </a:extLst>
          </p:cNvPr>
          <p:cNvSpPr>
            <a:spLocks noGrp="1"/>
          </p:cNvSpPr>
          <p:nvPr>
            <p:ph type="ftr" sz="quarter" idx="11"/>
          </p:nvPr>
        </p:nvSpPr>
        <p:spPr>
          <a:xfrm>
            <a:off x="3215219" y="6410325"/>
            <a:ext cx="5761567" cy="331788"/>
          </a:xfrm>
        </p:spPr>
        <p:txBody>
          <a:bodyPr vert="horz" wrap="square" lIns="91440" tIns="45720" rIns="91440" bIns="45720" numCol="1" anchor="t" anchorCtr="0" compatLnSpc="1">
            <a:prstTxWarp prst="textNoShape">
              <a:avLst/>
            </a:prstTxWarp>
            <a:normAutofit/>
          </a:bodyPr>
          <a:lstStyle/>
          <a:p>
            <a:pPr>
              <a:spcAft>
                <a:spcPts val="600"/>
              </a:spcAft>
            </a:pPr>
            <a:endParaRPr lang="en-GB" kern="1200" dirty="0">
              <a:latin typeface="+mn-lt"/>
              <a:ea typeface="+mn-ea"/>
              <a:cs typeface="+mn-cs"/>
            </a:endParaRPr>
          </a:p>
        </p:txBody>
      </p:sp>
      <p:sp>
        <p:nvSpPr>
          <p:cNvPr id="4" name="Slide Number Placeholder 3">
            <a:extLst>
              <a:ext uri="{FF2B5EF4-FFF2-40B4-BE49-F238E27FC236}">
                <a16:creationId xmlns:a16="http://schemas.microsoft.com/office/drawing/2014/main" id="{116EA8F2-71BC-5B1B-1B56-C5AED7F8A4D4}"/>
              </a:ext>
            </a:extLst>
          </p:cNvPr>
          <p:cNvSpPr>
            <a:spLocks noGrp="1"/>
          </p:cNvSpPr>
          <p:nvPr>
            <p:ph type="sldNum" sz="quarter" idx="12"/>
          </p:nvPr>
        </p:nvSpPr>
        <p:spPr>
          <a:xfrm>
            <a:off x="10801351" y="6402390"/>
            <a:ext cx="863600" cy="339725"/>
          </a:xfrm>
        </p:spPr>
        <p:txBody>
          <a:bodyPr vert="horz" wrap="square" lIns="91440" tIns="45720" rIns="91440" bIns="45720" numCol="1" anchor="t" anchorCtr="0" compatLnSpc="1">
            <a:prstTxWarp prst="textNoShape">
              <a:avLst/>
            </a:prstTxWarp>
            <a:normAutofit/>
          </a:bodyPr>
          <a:lstStyle/>
          <a:p>
            <a:pPr>
              <a:spcAft>
                <a:spcPts val="600"/>
              </a:spcAft>
            </a:pPr>
            <a:fld id="{CCC5EDD3-CB13-45EB-8A5C-B486875EE4D2}" type="slidenum">
              <a:rPr lang="en-GB" kern="1200">
                <a:latin typeface="+mn-lt"/>
                <a:ea typeface="+mn-ea"/>
                <a:cs typeface="+mn-cs"/>
              </a:rPr>
              <a:pPr>
                <a:spcAft>
                  <a:spcPts val="600"/>
                </a:spcAft>
              </a:pPr>
              <a:t>5</a:t>
            </a:fld>
            <a:endParaRPr lang="en-GB" kern="1200">
              <a:latin typeface="+mn-lt"/>
              <a:ea typeface="+mn-ea"/>
              <a:cs typeface="+mn-cs"/>
            </a:endParaRPr>
          </a:p>
        </p:txBody>
      </p:sp>
      <p:sp>
        <p:nvSpPr>
          <p:cNvPr id="8" name="TextBox 7">
            <a:extLst>
              <a:ext uri="{FF2B5EF4-FFF2-40B4-BE49-F238E27FC236}">
                <a16:creationId xmlns:a16="http://schemas.microsoft.com/office/drawing/2014/main" id="{A75BF233-7581-8B7D-1630-58CF4600B781}"/>
              </a:ext>
            </a:extLst>
          </p:cNvPr>
          <p:cNvSpPr txBox="1"/>
          <p:nvPr/>
        </p:nvSpPr>
        <p:spPr>
          <a:xfrm>
            <a:off x="655983" y="1411357"/>
            <a:ext cx="10843591" cy="369332"/>
          </a:xfrm>
          <a:prstGeom prst="rect">
            <a:avLst/>
          </a:prstGeom>
          <a:noFill/>
        </p:spPr>
        <p:txBody>
          <a:bodyPr wrap="square" rtlCol="0">
            <a:spAutoFit/>
          </a:bodyPr>
          <a:lstStyle/>
          <a:p>
            <a:endParaRPr lang="en-GB" dirty="0"/>
          </a:p>
        </p:txBody>
      </p:sp>
      <p:graphicFrame>
        <p:nvGraphicFramePr>
          <p:cNvPr id="11" name="Diagram 10">
            <a:extLst>
              <a:ext uri="{FF2B5EF4-FFF2-40B4-BE49-F238E27FC236}">
                <a16:creationId xmlns:a16="http://schemas.microsoft.com/office/drawing/2014/main" id="{AC415098-1BDD-5BD0-E0B8-A7952FC39451}"/>
              </a:ext>
            </a:extLst>
          </p:cNvPr>
          <p:cNvGraphicFramePr/>
          <p:nvPr>
            <p:extLst>
              <p:ext uri="{D42A27DB-BD31-4B8C-83A1-F6EECF244321}">
                <p14:modId xmlns:p14="http://schemas.microsoft.com/office/powerpoint/2010/main" val="4286214601"/>
              </p:ext>
            </p:extLst>
          </p:nvPr>
        </p:nvGraphicFramePr>
        <p:xfrm>
          <a:off x="527050" y="1557338"/>
          <a:ext cx="5425017"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9395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AE7-20CB-DB7D-3C90-317A7BC551A5}"/>
              </a:ext>
            </a:extLst>
          </p:cNvPr>
          <p:cNvSpPr>
            <a:spLocks noGrp="1"/>
          </p:cNvSpPr>
          <p:nvPr>
            <p:ph type="title"/>
          </p:nvPr>
        </p:nvSpPr>
        <p:spPr>
          <a:xfrm>
            <a:off x="527052" y="404813"/>
            <a:ext cx="11055349" cy="1143000"/>
          </a:xfrm>
        </p:spPr>
        <p:txBody>
          <a:bodyPr vert="horz" wrap="square" lIns="91440" tIns="45720" rIns="91440" bIns="45720" numCol="1" anchor="ctr" anchorCtr="0" compatLnSpc="1">
            <a:prstTxWarp prst="textNoShape">
              <a:avLst/>
            </a:prstTxWarp>
            <a:normAutofit/>
          </a:bodyPr>
          <a:lstStyle/>
          <a:p>
            <a:r>
              <a:rPr lang="en-GB" dirty="0"/>
              <a:t>Stakeholder considerations: what’s the prize?</a:t>
            </a:r>
          </a:p>
        </p:txBody>
      </p:sp>
      <p:sp>
        <p:nvSpPr>
          <p:cNvPr id="3" name="Date Placeholder 2">
            <a:extLst>
              <a:ext uri="{FF2B5EF4-FFF2-40B4-BE49-F238E27FC236}">
                <a16:creationId xmlns:a16="http://schemas.microsoft.com/office/drawing/2014/main" id="{50800E49-D4FC-A93D-8CD9-A9F7228BE64B}"/>
              </a:ext>
            </a:extLst>
          </p:cNvPr>
          <p:cNvSpPr>
            <a:spLocks noGrp="1"/>
          </p:cNvSpPr>
          <p:nvPr>
            <p:ph type="dt" sz="half" idx="10"/>
          </p:nvPr>
        </p:nvSpPr>
        <p:spPr>
          <a:xfrm>
            <a:off x="527052" y="6410325"/>
            <a:ext cx="2688166" cy="331788"/>
          </a:xfrm>
        </p:spPr>
        <p:txBody>
          <a:bodyPr vert="horz" wrap="square" lIns="91440" tIns="45720" rIns="91440" bIns="45720" numCol="1" anchor="t" anchorCtr="0" compatLnSpc="1">
            <a:prstTxWarp prst="textNoShape">
              <a:avLst/>
            </a:prstTxWarp>
            <a:normAutofit/>
          </a:bodyPr>
          <a:lstStyle/>
          <a:p>
            <a:pPr>
              <a:spcAft>
                <a:spcPts val="600"/>
              </a:spcAft>
            </a:pPr>
            <a:fld id="{08AB3F99-88CD-4659-BCF6-F47CFED39C35}" type="datetime4">
              <a:rPr lang="en-GB" smtClean="0">
                <a:solidFill>
                  <a:srgbClr val="3F4548"/>
                </a:solidFill>
              </a:rPr>
              <a:pPr>
                <a:spcAft>
                  <a:spcPts val="600"/>
                </a:spcAft>
              </a:pPr>
              <a:t>22 February 2024</a:t>
            </a:fld>
            <a:endParaRPr lang="en-GB">
              <a:solidFill>
                <a:srgbClr val="3F4548"/>
              </a:solidFill>
            </a:endParaRPr>
          </a:p>
        </p:txBody>
      </p:sp>
      <p:sp>
        <p:nvSpPr>
          <p:cNvPr id="5" name="Footer Placeholder 4">
            <a:extLst>
              <a:ext uri="{FF2B5EF4-FFF2-40B4-BE49-F238E27FC236}">
                <a16:creationId xmlns:a16="http://schemas.microsoft.com/office/drawing/2014/main" id="{0FBBDD3D-30A1-E803-FA88-7943C5F5F188}"/>
              </a:ext>
            </a:extLst>
          </p:cNvPr>
          <p:cNvSpPr>
            <a:spLocks noGrp="1"/>
          </p:cNvSpPr>
          <p:nvPr>
            <p:ph type="ftr" sz="quarter" idx="11"/>
          </p:nvPr>
        </p:nvSpPr>
        <p:spPr>
          <a:xfrm>
            <a:off x="3215219" y="6410325"/>
            <a:ext cx="5761567" cy="331788"/>
          </a:xfrm>
        </p:spPr>
        <p:txBody>
          <a:bodyPr vert="horz" wrap="square" lIns="91440" tIns="45720" rIns="91440" bIns="45720" numCol="1" anchor="t" anchorCtr="0" compatLnSpc="1">
            <a:prstTxWarp prst="textNoShape">
              <a:avLst/>
            </a:prstTxWarp>
            <a:normAutofit/>
          </a:bodyPr>
          <a:lstStyle/>
          <a:p>
            <a:pPr>
              <a:spcAft>
                <a:spcPts val="600"/>
              </a:spcAft>
            </a:pPr>
            <a:endParaRPr lang="en-GB" kern="1200" dirty="0">
              <a:latin typeface="+mn-lt"/>
              <a:ea typeface="+mn-ea"/>
              <a:cs typeface="+mn-cs"/>
            </a:endParaRPr>
          </a:p>
        </p:txBody>
      </p:sp>
      <p:sp>
        <p:nvSpPr>
          <p:cNvPr id="4" name="Slide Number Placeholder 3">
            <a:extLst>
              <a:ext uri="{FF2B5EF4-FFF2-40B4-BE49-F238E27FC236}">
                <a16:creationId xmlns:a16="http://schemas.microsoft.com/office/drawing/2014/main" id="{116EA8F2-71BC-5B1B-1B56-C5AED7F8A4D4}"/>
              </a:ext>
            </a:extLst>
          </p:cNvPr>
          <p:cNvSpPr>
            <a:spLocks noGrp="1"/>
          </p:cNvSpPr>
          <p:nvPr>
            <p:ph type="sldNum" sz="quarter" idx="12"/>
          </p:nvPr>
        </p:nvSpPr>
        <p:spPr>
          <a:xfrm>
            <a:off x="10801351" y="6402390"/>
            <a:ext cx="863600" cy="339725"/>
          </a:xfrm>
        </p:spPr>
        <p:txBody>
          <a:bodyPr vert="horz" wrap="square" lIns="91440" tIns="45720" rIns="91440" bIns="45720" numCol="1" anchor="t" anchorCtr="0" compatLnSpc="1">
            <a:prstTxWarp prst="textNoShape">
              <a:avLst/>
            </a:prstTxWarp>
            <a:normAutofit/>
          </a:bodyPr>
          <a:lstStyle/>
          <a:p>
            <a:pPr>
              <a:spcAft>
                <a:spcPts val="600"/>
              </a:spcAft>
            </a:pPr>
            <a:fld id="{CCC5EDD3-CB13-45EB-8A5C-B486875EE4D2}" type="slidenum">
              <a:rPr lang="en-GB" kern="1200">
                <a:latin typeface="+mn-lt"/>
                <a:ea typeface="+mn-ea"/>
                <a:cs typeface="+mn-cs"/>
              </a:rPr>
              <a:pPr>
                <a:spcAft>
                  <a:spcPts val="600"/>
                </a:spcAft>
              </a:pPr>
              <a:t>6</a:t>
            </a:fld>
            <a:endParaRPr lang="en-GB" kern="1200">
              <a:latin typeface="+mn-lt"/>
              <a:ea typeface="+mn-ea"/>
              <a:cs typeface="+mn-cs"/>
            </a:endParaRPr>
          </a:p>
        </p:txBody>
      </p:sp>
      <p:sp>
        <p:nvSpPr>
          <p:cNvPr id="8" name="TextBox 7">
            <a:extLst>
              <a:ext uri="{FF2B5EF4-FFF2-40B4-BE49-F238E27FC236}">
                <a16:creationId xmlns:a16="http://schemas.microsoft.com/office/drawing/2014/main" id="{A75BF233-7581-8B7D-1630-58CF4600B781}"/>
              </a:ext>
            </a:extLst>
          </p:cNvPr>
          <p:cNvSpPr txBox="1"/>
          <p:nvPr/>
        </p:nvSpPr>
        <p:spPr>
          <a:xfrm>
            <a:off x="655983" y="1411357"/>
            <a:ext cx="10843591" cy="369332"/>
          </a:xfrm>
          <a:prstGeom prst="rect">
            <a:avLst/>
          </a:prstGeom>
          <a:noFill/>
        </p:spPr>
        <p:txBody>
          <a:bodyPr wrap="square" rtlCol="0">
            <a:spAutoFit/>
          </a:bodyPr>
          <a:lstStyle/>
          <a:p>
            <a:endParaRPr lang="en-GB" dirty="0"/>
          </a:p>
        </p:txBody>
      </p:sp>
      <p:graphicFrame>
        <p:nvGraphicFramePr>
          <p:cNvPr id="7" name="Diagram 6">
            <a:extLst>
              <a:ext uri="{FF2B5EF4-FFF2-40B4-BE49-F238E27FC236}">
                <a16:creationId xmlns:a16="http://schemas.microsoft.com/office/drawing/2014/main" id="{091DC84B-8668-7A0B-EA31-F04FE97849A5}"/>
              </a:ext>
            </a:extLst>
          </p:cNvPr>
          <p:cNvGraphicFramePr/>
          <p:nvPr>
            <p:extLst>
              <p:ext uri="{D42A27DB-BD31-4B8C-83A1-F6EECF244321}">
                <p14:modId xmlns:p14="http://schemas.microsoft.com/office/powerpoint/2010/main" val="2800279103"/>
              </p:ext>
            </p:extLst>
          </p:nvPr>
        </p:nvGraphicFramePr>
        <p:xfrm>
          <a:off x="573157" y="1669773"/>
          <a:ext cx="11055348" cy="44685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915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D541-E333-8E38-6950-A4B982BB68B8}"/>
              </a:ext>
            </a:extLst>
          </p:cNvPr>
          <p:cNvSpPr>
            <a:spLocks noGrp="1"/>
          </p:cNvSpPr>
          <p:nvPr>
            <p:ph type="title"/>
          </p:nvPr>
        </p:nvSpPr>
        <p:spPr>
          <a:xfrm>
            <a:off x="529339" y="404664"/>
            <a:ext cx="10972800" cy="1143000"/>
          </a:xfrm>
        </p:spPr>
        <p:txBody>
          <a:bodyPr wrap="square" anchor="ctr">
            <a:normAutofit/>
          </a:bodyPr>
          <a:lstStyle/>
          <a:p>
            <a:r>
              <a:rPr lang="en-GB" dirty="0"/>
              <a:t>Interaction with 2024 FIS Regulations and DB Funding Code</a:t>
            </a:r>
          </a:p>
        </p:txBody>
      </p:sp>
      <p:sp>
        <p:nvSpPr>
          <p:cNvPr id="8" name="Content Placeholder 7">
            <a:extLst>
              <a:ext uri="{FF2B5EF4-FFF2-40B4-BE49-F238E27FC236}">
                <a16:creationId xmlns:a16="http://schemas.microsoft.com/office/drawing/2014/main" id="{AC7AB228-911A-573F-A6B5-B7BA0CD6D00F}"/>
              </a:ext>
            </a:extLst>
          </p:cNvPr>
          <p:cNvSpPr>
            <a:spLocks noGrp="1"/>
          </p:cNvSpPr>
          <p:nvPr>
            <p:ph sz="half" idx="2"/>
          </p:nvPr>
        </p:nvSpPr>
        <p:spPr>
          <a:xfrm>
            <a:off x="661739" y="2003350"/>
            <a:ext cx="4208841" cy="3951288"/>
          </a:xfrm>
        </p:spPr>
        <p:txBody>
          <a:bodyPr wrap="square" anchor="t">
            <a:normAutofit/>
          </a:bodyPr>
          <a:lstStyle/>
          <a:p>
            <a:pPr marL="1587" indent="0">
              <a:buNone/>
            </a:pPr>
            <a:r>
              <a:rPr lang="en-GB" dirty="0"/>
              <a:t>1) </a:t>
            </a:r>
            <a:r>
              <a:rPr lang="en-GB" b="1" dirty="0"/>
              <a:t>Low dependency funding </a:t>
            </a:r>
            <a:r>
              <a:rPr lang="en-GB" dirty="0"/>
              <a:t>consistent with a </a:t>
            </a:r>
            <a:r>
              <a:rPr lang="en-GB" b="1" dirty="0"/>
              <a:t>low dependency investment allocation </a:t>
            </a:r>
            <a:r>
              <a:rPr lang="en-GB" dirty="0"/>
              <a:t>by a </a:t>
            </a:r>
            <a:r>
              <a:rPr lang="en-GB" b="1" dirty="0"/>
              <a:t>relevant date</a:t>
            </a:r>
            <a:r>
              <a:rPr lang="en-GB" dirty="0"/>
              <a:t>, no later than </a:t>
            </a:r>
            <a:r>
              <a:rPr lang="en-GB" b="1" dirty="0"/>
              <a:t>significant maturity</a:t>
            </a:r>
            <a:r>
              <a:rPr lang="en-GB" dirty="0"/>
              <a:t>. </a:t>
            </a:r>
          </a:p>
          <a:p>
            <a:pPr marL="1587" indent="0">
              <a:buNone/>
            </a:pPr>
            <a:r>
              <a:rPr lang="en-GB" dirty="0"/>
              <a:t>2) TPs consistent with first requirement and journey plan to get there</a:t>
            </a:r>
          </a:p>
          <a:p>
            <a:endParaRPr lang="en-GB" dirty="0"/>
          </a:p>
        </p:txBody>
      </p:sp>
      <p:sp>
        <p:nvSpPr>
          <p:cNvPr id="4" name="Date Placeholder 3">
            <a:extLst>
              <a:ext uri="{FF2B5EF4-FFF2-40B4-BE49-F238E27FC236}">
                <a16:creationId xmlns:a16="http://schemas.microsoft.com/office/drawing/2014/main" id="{F7414A8E-2287-A0A9-0E14-2CE0726D116C}"/>
              </a:ext>
            </a:extLst>
          </p:cNvPr>
          <p:cNvSpPr>
            <a:spLocks noGrp="1"/>
          </p:cNvSpPr>
          <p:nvPr>
            <p:ph type="dt" sz="half" idx="10"/>
          </p:nvPr>
        </p:nvSpPr>
        <p:spPr>
          <a:xfrm>
            <a:off x="527052" y="6410325"/>
            <a:ext cx="2688166" cy="331788"/>
          </a:xfrm>
        </p:spPr>
        <p:txBody>
          <a:bodyPr wrap="square" anchor="t">
            <a:normAutofit/>
          </a:bodyPr>
          <a:lstStyle/>
          <a:p>
            <a:pPr>
              <a:spcAft>
                <a:spcPts val="600"/>
              </a:spcAft>
            </a:pPr>
            <a:fld id="{07ED8925-B52F-47F3-9C69-4B3B729FCA6A}" type="datetime4">
              <a:rPr lang="en-GB" smtClean="0">
                <a:solidFill>
                  <a:srgbClr val="3F4548"/>
                </a:solidFill>
              </a:rPr>
              <a:pPr>
                <a:spcAft>
                  <a:spcPts val="600"/>
                </a:spcAft>
              </a:pPr>
              <a:t>22 February 2024</a:t>
            </a:fld>
            <a:endParaRPr lang="en-GB">
              <a:solidFill>
                <a:srgbClr val="3F4548"/>
              </a:solidFill>
            </a:endParaRPr>
          </a:p>
        </p:txBody>
      </p:sp>
      <p:sp>
        <p:nvSpPr>
          <p:cNvPr id="17" name="Footer Placeholder 7">
            <a:extLst>
              <a:ext uri="{FF2B5EF4-FFF2-40B4-BE49-F238E27FC236}">
                <a16:creationId xmlns:a16="http://schemas.microsoft.com/office/drawing/2014/main" id="{3DCF45FC-08DE-12A9-E058-DA07552C8179}"/>
              </a:ext>
            </a:extLst>
          </p:cNvPr>
          <p:cNvSpPr>
            <a:spLocks noGrp="1"/>
          </p:cNvSpPr>
          <p:nvPr>
            <p:ph type="ftr" sz="quarter" idx="11"/>
          </p:nvPr>
        </p:nvSpPr>
        <p:spPr>
          <a:xfrm>
            <a:off x="3215219" y="6410325"/>
            <a:ext cx="5761567" cy="331788"/>
          </a:xfrm>
        </p:spPr>
        <p:txBody>
          <a:bodyPr/>
          <a:lstStyle/>
          <a:p>
            <a:endParaRPr lang="en-GB"/>
          </a:p>
        </p:txBody>
      </p:sp>
      <p:sp>
        <p:nvSpPr>
          <p:cNvPr id="6" name="Slide Number Placeholder 5">
            <a:extLst>
              <a:ext uri="{FF2B5EF4-FFF2-40B4-BE49-F238E27FC236}">
                <a16:creationId xmlns:a16="http://schemas.microsoft.com/office/drawing/2014/main" id="{A85BE0B2-9148-E44B-C0F7-1831D9554CF1}"/>
              </a:ext>
            </a:extLst>
          </p:cNvPr>
          <p:cNvSpPr>
            <a:spLocks noGrp="1"/>
          </p:cNvSpPr>
          <p:nvPr>
            <p:ph type="sldNum" sz="quarter" idx="12"/>
          </p:nvPr>
        </p:nvSpPr>
        <p:spPr>
          <a:xfrm>
            <a:off x="10801351" y="6402390"/>
            <a:ext cx="863600" cy="339725"/>
          </a:xfrm>
        </p:spPr>
        <p:txBody>
          <a:bodyPr wrap="square" anchor="t">
            <a:normAutofit/>
          </a:bodyPr>
          <a:lstStyle/>
          <a:p>
            <a:pPr>
              <a:spcAft>
                <a:spcPts val="600"/>
              </a:spcAft>
            </a:pPr>
            <a:fld id="{FE8DA6AF-1811-4E27-A96F-54109F1D0275}" type="slidenum">
              <a:rPr lang="en-GB" smtClean="0"/>
              <a:pPr>
                <a:spcAft>
                  <a:spcPts val="600"/>
                </a:spcAft>
              </a:pPr>
              <a:t>7</a:t>
            </a:fld>
            <a:endParaRPr lang="en-GB"/>
          </a:p>
        </p:txBody>
      </p:sp>
      <p:graphicFrame>
        <p:nvGraphicFramePr>
          <p:cNvPr id="7" name="Content Placeholder 6">
            <a:extLst>
              <a:ext uri="{FF2B5EF4-FFF2-40B4-BE49-F238E27FC236}">
                <a16:creationId xmlns:a16="http://schemas.microsoft.com/office/drawing/2014/main" id="{E7ED0FE1-5F40-8148-4801-76476CDDF94A}"/>
              </a:ext>
            </a:extLst>
          </p:cNvPr>
          <p:cNvGraphicFramePr>
            <a:graphicFrameLocks noGrp="1"/>
          </p:cNvGraphicFramePr>
          <p:nvPr>
            <p:ph sz="quarter" idx="4"/>
          </p:nvPr>
        </p:nvGraphicFramePr>
        <p:xfrm>
          <a:off x="4030825" y="1755668"/>
          <a:ext cx="5635689" cy="41950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7">
            <a:extLst>
              <a:ext uri="{FF2B5EF4-FFF2-40B4-BE49-F238E27FC236}">
                <a16:creationId xmlns:a16="http://schemas.microsoft.com/office/drawing/2014/main" id="{83D1902B-D754-BFA8-9D28-A28474F8071E}"/>
              </a:ext>
            </a:extLst>
          </p:cNvPr>
          <p:cNvSpPr txBox="1">
            <a:spLocks/>
          </p:cNvSpPr>
          <p:nvPr/>
        </p:nvSpPr>
        <p:spPr bwMode="auto">
          <a:xfrm>
            <a:off x="8976786" y="2898941"/>
            <a:ext cx="3215214" cy="328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269875" indent="-269875" algn="l" rtl="0" eaLnBrk="1" fontAlgn="base" hangingPunct="1">
              <a:spcBef>
                <a:spcPct val="50000"/>
              </a:spcBef>
              <a:spcAft>
                <a:spcPct val="0"/>
              </a:spcAft>
              <a:buClr>
                <a:schemeClr val="accent1"/>
              </a:buClr>
              <a:buChar char="•"/>
              <a:defRPr sz="22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sz="1800">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6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6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6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600">
                <a:solidFill>
                  <a:srgbClr val="0D2E64"/>
                </a:solidFill>
                <a:latin typeface="+mn-lt"/>
                <a:cs typeface="+mn-cs"/>
              </a:defRPr>
            </a:lvl9pPr>
          </a:lstStyle>
          <a:p>
            <a:pPr marL="1587" indent="0">
              <a:buFontTx/>
              <a:buNone/>
            </a:pPr>
            <a:r>
              <a:rPr lang="en-GB" kern="0" dirty="0"/>
              <a:t>Fits well with cashflow matched strategies</a:t>
            </a:r>
          </a:p>
          <a:p>
            <a:pPr marL="1587" indent="0">
              <a:buFontTx/>
              <a:buNone/>
            </a:pPr>
            <a:endParaRPr lang="en-GB" sz="800" kern="0" dirty="0"/>
          </a:p>
          <a:p>
            <a:pPr marL="1587" indent="0">
              <a:buFontTx/>
              <a:buNone/>
            </a:pPr>
            <a:r>
              <a:rPr lang="en-GB" kern="0" dirty="0"/>
              <a:t>Wider scope for alternative DDR approaches</a:t>
            </a:r>
          </a:p>
          <a:p>
            <a:endParaRPr lang="en-GB" kern="0" dirty="0"/>
          </a:p>
        </p:txBody>
      </p:sp>
    </p:spTree>
    <p:extLst>
      <p:ext uri="{BB962C8B-B14F-4D97-AF65-F5344CB8AC3E}">
        <p14:creationId xmlns:p14="http://schemas.microsoft.com/office/powerpoint/2010/main" val="1433230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CD541-E333-8E38-6950-A4B982BB68B8}"/>
              </a:ext>
            </a:extLst>
          </p:cNvPr>
          <p:cNvSpPr>
            <a:spLocks noGrp="1"/>
          </p:cNvSpPr>
          <p:nvPr>
            <p:ph type="title"/>
          </p:nvPr>
        </p:nvSpPr>
        <p:spPr/>
        <p:txBody>
          <a:bodyPr/>
          <a:lstStyle/>
          <a:p>
            <a:r>
              <a:rPr lang="en-GB" dirty="0"/>
              <a:t>Interaction with 2024 FIS Regulations and DB Funding Code</a:t>
            </a:r>
          </a:p>
        </p:txBody>
      </p:sp>
      <p:graphicFrame>
        <p:nvGraphicFramePr>
          <p:cNvPr id="7" name="Content Placeholder 6">
            <a:extLst>
              <a:ext uri="{FF2B5EF4-FFF2-40B4-BE49-F238E27FC236}">
                <a16:creationId xmlns:a16="http://schemas.microsoft.com/office/drawing/2014/main" id="{E7ED0FE1-5F40-8148-4801-76476CDDF94A}"/>
              </a:ext>
            </a:extLst>
          </p:cNvPr>
          <p:cNvGraphicFramePr>
            <a:graphicFrameLocks noGrp="1"/>
          </p:cNvGraphicFramePr>
          <p:nvPr>
            <p:ph idx="1"/>
          </p:nvPr>
        </p:nvGraphicFramePr>
        <p:xfrm>
          <a:off x="512763" y="1557338"/>
          <a:ext cx="4910884" cy="4640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F7414A8E-2287-A0A9-0E14-2CE0726D116C}"/>
              </a:ext>
            </a:extLst>
          </p:cNvPr>
          <p:cNvSpPr>
            <a:spLocks noGrp="1"/>
          </p:cNvSpPr>
          <p:nvPr>
            <p:ph type="dt" sz="half" idx="10"/>
          </p:nvPr>
        </p:nvSpPr>
        <p:spPr/>
        <p:txBody>
          <a:bodyPr/>
          <a:lstStyle/>
          <a:p>
            <a:fld id="{07ED8925-B52F-47F3-9C69-4B3B729FCA6A}" type="datetime4">
              <a:rPr lang="en-GB" smtClean="0">
                <a:solidFill>
                  <a:srgbClr val="3F4548"/>
                </a:solidFill>
              </a:rPr>
              <a:t>22 February 2024</a:t>
            </a:fld>
            <a:endParaRPr lang="en-GB">
              <a:solidFill>
                <a:srgbClr val="3F4548"/>
              </a:solidFill>
            </a:endParaRPr>
          </a:p>
        </p:txBody>
      </p:sp>
      <p:sp>
        <p:nvSpPr>
          <p:cNvPr id="5" name="Footer Placeholder 4">
            <a:extLst>
              <a:ext uri="{FF2B5EF4-FFF2-40B4-BE49-F238E27FC236}">
                <a16:creationId xmlns:a16="http://schemas.microsoft.com/office/drawing/2014/main" id="{7EEE4E70-6C08-4FE3-B747-7C6B6024D0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5BE0B2-9148-E44B-C0F7-1831D9554CF1}"/>
              </a:ext>
            </a:extLst>
          </p:cNvPr>
          <p:cNvSpPr>
            <a:spLocks noGrp="1"/>
          </p:cNvSpPr>
          <p:nvPr>
            <p:ph type="sldNum" sz="quarter" idx="12"/>
          </p:nvPr>
        </p:nvSpPr>
        <p:spPr/>
        <p:txBody>
          <a:bodyPr/>
          <a:lstStyle/>
          <a:p>
            <a:fld id="{FE8DA6AF-1811-4E27-A96F-54109F1D0275}" type="slidenum">
              <a:rPr lang="en-GB" smtClean="0"/>
              <a:pPr/>
              <a:t>8</a:t>
            </a:fld>
            <a:endParaRPr lang="en-GB"/>
          </a:p>
        </p:txBody>
      </p:sp>
      <p:graphicFrame>
        <p:nvGraphicFramePr>
          <p:cNvPr id="3" name="Diagram 2">
            <a:extLst>
              <a:ext uri="{FF2B5EF4-FFF2-40B4-BE49-F238E27FC236}">
                <a16:creationId xmlns:a16="http://schemas.microsoft.com/office/drawing/2014/main" id="{C3ADC191-6964-F124-3F81-EC02E9DBE861}"/>
              </a:ext>
            </a:extLst>
          </p:cNvPr>
          <p:cNvGraphicFramePr/>
          <p:nvPr/>
        </p:nvGraphicFramePr>
        <p:xfrm>
          <a:off x="6015318" y="2653553"/>
          <a:ext cx="2770094" cy="17750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92299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01AE7-20CB-DB7D-3C90-317A7BC551A5}"/>
              </a:ext>
            </a:extLst>
          </p:cNvPr>
          <p:cNvSpPr>
            <a:spLocks noGrp="1"/>
          </p:cNvSpPr>
          <p:nvPr>
            <p:ph type="title"/>
          </p:nvPr>
        </p:nvSpPr>
        <p:spPr>
          <a:xfrm>
            <a:off x="527052" y="404813"/>
            <a:ext cx="11055349" cy="1143000"/>
          </a:xfrm>
        </p:spPr>
        <p:txBody>
          <a:bodyPr vert="horz" wrap="square" lIns="91440" tIns="45720" rIns="91440" bIns="45720" numCol="1" anchor="ctr" anchorCtr="0" compatLnSpc="1">
            <a:prstTxWarp prst="textNoShape">
              <a:avLst/>
            </a:prstTxWarp>
            <a:normAutofit/>
          </a:bodyPr>
          <a:lstStyle/>
          <a:p>
            <a:r>
              <a:rPr lang="en-GB" dirty="0"/>
              <a:t>Putting theory into practice: potential DDR framework</a:t>
            </a:r>
          </a:p>
        </p:txBody>
      </p:sp>
      <p:sp>
        <p:nvSpPr>
          <p:cNvPr id="3" name="Date Placeholder 2">
            <a:extLst>
              <a:ext uri="{FF2B5EF4-FFF2-40B4-BE49-F238E27FC236}">
                <a16:creationId xmlns:a16="http://schemas.microsoft.com/office/drawing/2014/main" id="{50800E49-D4FC-A93D-8CD9-A9F7228BE64B}"/>
              </a:ext>
            </a:extLst>
          </p:cNvPr>
          <p:cNvSpPr>
            <a:spLocks noGrp="1"/>
          </p:cNvSpPr>
          <p:nvPr>
            <p:ph type="dt" sz="half" idx="10"/>
          </p:nvPr>
        </p:nvSpPr>
        <p:spPr>
          <a:xfrm>
            <a:off x="527052" y="6410325"/>
            <a:ext cx="2688166" cy="331788"/>
          </a:xfrm>
        </p:spPr>
        <p:txBody>
          <a:bodyPr vert="horz" wrap="square" lIns="91440" tIns="45720" rIns="91440" bIns="45720" numCol="1" anchor="t" anchorCtr="0" compatLnSpc="1">
            <a:prstTxWarp prst="textNoShape">
              <a:avLst/>
            </a:prstTxWarp>
            <a:normAutofit/>
          </a:bodyPr>
          <a:lstStyle/>
          <a:p>
            <a:pPr>
              <a:spcAft>
                <a:spcPts val="600"/>
              </a:spcAft>
            </a:pPr>
            <a:fld id="{08AB3F99-88CD-4659-BCF6-F47CFED39C35}" type="datetime4">
              <a:rPr lang="en-GB" smtClean="0">
                <a:solidFill>
                  <a:srgbClr val="3F4548"/>
                </a:solidFill>
              </a:rPr>
              <a:pPr>
                <a:spcAft>
                  <a:spcPts val="600"/>
                </a:spcAft>
              </a:pPr>
              <a:t>22 February 2024</a:t>
            </a:fld>
            <a:endParaRPr lang="en-GB">
              <a:solidFill>
                <a:srgbClr val="3F4548"/>
              </a:solidFill>
            </a:endParaRPr>
          </a:p>
        </p:txBody>
      </p:sp>
      <p:sp>
        <p:nvSpPr>
          <p:cNvPr id="5" name="Footer Placeholder 4">
            <a:extLst>
              <a:ext uri="{FF2B5EF4-FFF2-40B4-BE49-F238E27FC236}">
                <a16:creationId xmlns:a16="http://schemas.microsoft.com/office/drawing/2014/main" id="{0FBBDD3D-30A1-E803-FA88-7943C5F5F188}"/>
              </a:ext>
            </a:extLst>
          </p:cNvPr>
          <p:cNvSpPr>
            <a:spLocks noGrp="1"/>
          </p:cNvSpPr>
          <p:nvPr>
            <p:ph type="ftr" sz="quarter" idx="11"/>
          </p:nvPr>
        </p:nvSpPr>
        <p:spPr>
          <a:xfrm>
            <a:off x="3215219" y="6410325"/>
            <a:ext cx="5761567" cy="331788"/>
          </a:xfrm>
        </p:spPr>
        <p:txBody>
          <a:bodyPr vert="horz" wrap="square" lIns="91440" tIns="45720" rIns="91440" bIns="45720" numCol="1" anchor="t" anchorCtr="0" compatLnSpc="1">
            <a:prstTxWarp prst="textNoShape">
              <a:avLst/>
            </a:prstTxWarp>
            <a:normAutofit/>
          </a:bodyPr>
          <a:lstStyle/>
          <a:p>
            <a:pPr>
              <a:spcAft>
                <a:spcPts val="600"/>
              </a:spcAft>
            </a:pPr>
            <a:endParaRPr lang="en-GB" kern="1200" dirty="0">
              <a:latin typeface="+mn-lt"/>
              <a:ea typeface="+mn-ea"/>
              <a:cs typeface="+mn-cs"/>
            </a:endParaRPr>
          </a:p>
        </p:txBody>
      </p:sp>
      <p:sp>
        <p:nvSpPr>
          <p:cNvPr id="4" name="Slide Number Placeholder 3">
            <a:extLst>
              <a:ext uri="{FF2B5EF4-FFF2-40B4-BE49-F238E27FC236}">
                <a16:creationId xmlns:a16="http://schemas.microsoft.com/office/drawing/2014/main" id="{116EA8F2-71BC-5B1B-1B56-C5AED7F8A4D4}"/>
              </a:ext>
            </a:extLst>
          </p:cNvPr>
          <p:cNvSpPr>
            <a:spLocks noGrp="1"/>
          </p:cNvSpPr>
          <p:nvPr>
            <p:ph type="sldNum" sz="quarter" idx="12"/>
          </p:nvPr>
        </p:nvSpPr>
        <p:spPr>
          <a:xfrm>
            <a:off x="10801351" y="6402390"/>
            <a:ext cx="863600" cy="339725"/>
          </a:xfrm>
        </p:spPr>
        <p:txBody>
          <a:bodyPr vert="horz" wrap="square" lIns="91440" tIns="45720" rIns="91440" bIns="45720" numCol="1" anchor="t" anchorCtr="0" compatLnSpc="1">
            <a:prstTxWarp prst="textNoShape">
              <a:avLst/>
            </a:prstTxWarp>
            <a:normAutofit/>
          </a:bodyPr>
          <a:lstStyle/>
          <a:p>
            <a:pPr>
              <a:spcAft>
                <a:spcPts val="600"/>
              </a:spcAft>
            </a:pPr>
            <a:fld id="{CCC5EDD3-CB13-45EB-8A5C-B486875EE4D2}" type="slidenum">
              <a:rPr lang="en-GB" kern="1200">
                <a:latin typeface="+mn-lt"/>
                <a:ea typeface="+mn-ea"/>
                <a:cs typeface="+mn-cs"/>
              </a:rPr>
              <a:pPr>
                <a:spcAft>
                  <a:spcPts val="600"/>
                </a:spcAft>
              </a:pPr>
              <a:t>9</a:t>
            </a:fld>
            <a:endParaRPr lang="en-GB" kern="1200">
              <a:latin typeface="+mn-lt"/>
              <a:ea typeface="+mn-ea"/>
              <a:cs typeface="+mn-cs"/>
            </a:endParaRPr>
          </a:p>
        </p:txBody>
      </p:sp>
      <p:sp>
        <p:nvSpPr>
          <p:cNvPr id="8" name="TextBox 7">
            <a:extLst>
              <a:ext uri="{FF2B5EF4-FFF2-40B4-BE49-F238E27FC236}">
                <a16:creationId xmlns:a16="http://schemas.microsoft.com/office/drawing/2014/main" id="{A75BF233-7581-8B7D-1630-58CF4600B781}"/>
              </a:ext>
            </a:extLst>
          </p:cNvPr>
          <p:cNvSpPr txBox="1"/>
          <p:nvPr/>
        </p:nvSpPr>
        <p:spPr>
          <a:xfrm>
            <a:off x="655983" y="1295943"/>
            <a:ext cx="10843591" cy="369332"/>
          </a:xfrm>
          <a:prstGeom prst="rect">
            <a:avLst/>
          </a:prstGeom>
          <a:noFill/>
        </p:spPr>
        <p:txBody>
          <a:bodyPr wrap="square" rtlCol="0">
            <a:spAutoFit/>
          </a:bodyPr>
          <a:lstStyle/>
          <a:p>
            <a:endParaRPr lang="en-GB" dirty="0"/>
          </a:p>
        </p:txBody>
      </p:sp>
      <p:graphicFrame>
        <p:nvGraphicFramePr>
          <p:cNvPr id="6" name="Table 5">
            <a:extLst>
              <a:ext uri="{FF2B5EF4-FFF2-40B4-BE49-F238E27FC236}">
                <a16:creationId xmlns:a16="http://schemas.microsoft.com/office/drawing/2014/main" id="{46D93DD7-D06E-513D-42E2-F69F1C3900CD}"/>
              </a:ext>
            </a:extLst>
          </p:cNvPr>
          <p:cNvGraphicFramePr>
            <a:graphicFrameLocks noGrp="1"/>
          </p:cNvGraphicFramePr>
          <p:nvPr/>
        </p:nvGraphicFramePr>
        <p:xfrm>
          <a:off x="655983" y="1699675"/>
          <a:ext cx="8128000" cy="3484880"/>
        </p:xfrm>
        <a:graphic>
          <a:graphicData uri="http://schemas.openxmlformats.org/drawingml/2006/table">
            <a:tbl>
              <a:tblPr firstRow="1" bandRow="1">
                <a:tableStyleId>{5C22544A-7EE6-4342-B048-85BDC9FD1C3A}</a:tableStyleId>
              </a:tblPr>
              <a:tblGrid>
                <a:gridCol w="453748">
                  <a:extLst>
                    <a:ext uri="{9D8B030D-6E8A-4147-A177-3AD203B41FA5}">
                      <a16:colId xmlns:a16="http://schemas.microsoft.com/office/drawing/2014/main" val="2481447862"/>
                    </a:ext>
                  </a:extLst>
                </a:gridCol>
                <a:gridCol w="7674252">
                  <a:extLst>
                    <a:ext uri="{9D8B030D-6E8A-4147-A177-3AD203B41FA5}">
                      <a16:colId xmlns:a16="http://schemas.microsoft.com/office/drawing/2014/main" val="653416910"/>
                    </a:ext>
                  </a:extLst>
                </a:gridCol>
              </a:tblGrid>
              <a:tr h="370840">
                <a:tc gridSpan="2">
                  <a:txBody>
                    <a:bodyPr/>
                    <a:lstStyle/>
                    <a:p>
                      <a:r>
                        <a:rPr lang="en-GB" dirty="0"/>
                        <a:t>Initial discount rate</a:t>
                      </a:r>
                    </a:p>
                  </a:txBody>
                  <a:tcPr/>
                </a:tc>
                <a:tc hMerge="1">
                  <a:txBody>
                    <a:bodyPr/>
                    <a:lstStyle/>
                    <a:p>
                      <a:endParaRPr lang="en-GB" dirty="0"/>
                    </a:p>
                  </a:txBody>
                  <a:tcPr/>
                </a:tc>
                <a:extLst>
                  <a:ext uri="{0D108BD9-81ED-4DB2-BD59-A6C34878D82A}">
                    <a16:rowId xmlns:a16="http://schemas.microsoft.com/office/drawing/2014/main" val="2140065408"/>
                  </a:ext>
                </a:extLst>
              </a:tr>
              <a:tr h="370840">
                <a:tc>
                  <a:txBody>
                    <a:bodyPr/>
                    <a:lstStyle/>
                    <a:p>
                      <a:r>
                        <a:rPr lang="en-GB" sz="2400" dirty="0">
                          <a:sym typeface="Wingdings" panose="05000000000000000000" pitchFamily="2" charset="2"/>
                        </a:rPr>
                        <a:t></a:t>
                      </a:r>
                      <a:endParaRPr lang="en-GB" sz="2400" dirty="0"/>
                    </a:p>
                  </a:txBody>
                  <a:tcPr/>
                </a:tc>
                <a:tc>
                  <a:txBody>
                    <a:bodyPr/>
                    <a:lstStyle/>
                    <a:p>
                      <a:r>
                        <a:rPr lang="en-GB" dirty="0"/>
                        <a:t>Asset portfolio based on best-estimate liability cash flows</a:t>
                      </a:r>
                    </a:p>
                  </a:txBody>
                  <a:tcPr/>
                </a:tc>
                <a:extLst>
                  <a:ext uri="{0D108BD9-81ED-4DB2-BD59-A6C34878D82A}">
                    <a16:rowId xmlns:a16="http://schemas.microsoft.com/office/drawing/2014/main" val="298874945"/>
                  </a:ext>
                </a:extLst>
              </a:tr>
              <a:tr h="370840">
                <a:tc>
                  <a:txBody>
                    <a:bodyPr/>
                    <a:lstStyle/>
                    <a:p>
                      <a:r>
                        <a:rPr lang="en-GB" sz="2400" dirty="0">
                          <a:sym typeface="Wingdings" panose="05000000000000000000" pitchFamily="2" charset="2"/>
                        </a:rPr>
                        <a:t></a:t>
                      </a:r>
                      <a:endParaRPr lang="en-GB" sz="2400" dirty="0"/>
                    </a:p>
                  </a:txBody>
                  <a:tcPr/>
                </a:tc>
                <a:tc>
                  <a:txBody>
                    <a:bodyPr/>
                    <a:lstStyle/>
                    <a:p>
                      <a:r>
                        <a:rPr lang="en-GB" dirty="0"/>
                        <a:t>Adjustment for investment costs</a:t>
                      </a:r>
                    </a:p>
                  </a:txBody>
                  <a:tcPr/>
                </a:tc>
                <a:extLst>
                  <a:ext uri="{0D108BD9-81ED-4DB2-BD59-A6C34878D82A}">
                    <a16:rowId xmlns:a16="http://schemas.microsoft.com/office/drawing/2014/main" val="3153055819"/>
                  </a:ext>
                </a:extLst>
              </a:tr>
              <a:tr h="370840">
                <a:tc gridSpan="2">
                  <a:txBody>
                    <a:bodyPr/>
                    <a:lstStyle/>
                    <a:p>
                      <a:r>
                        <a:rPr lang="en-GB" sz="1800" b="1" kern="1200" dirty="0">
                          <a:solidFill>
                            <a:schemeClr val="lt1"/>
                          </a:solidFill>
                          <a:latin typeface="+mn-lt"/>
                          <a:ea typeface="+mn-ea"/>
                          <a:cs typeface="+mn-cs"/>
                        </a:rPr>
                        <a:t>Buffer above liabilities discounted at initial discount rate</a:t>
                      </a:r>
                    </a:p>
                  </a:txBody>
                  <a:tcPr>
                    <a:solidFill>
                      <a:schemeClr val="accent1"/>
                    </a:solidFill>
                  </a:tcPr>
                </a:tc>
                <a:tc hMerge="1">
                  <a:txBody>
                    <a:bodyPr/>
                    <a:lstStyle/>
                    <a:p>
                      <a:endParaRPr lang="en-GB" dirty="0"/>
                    </a:p>
                  </a:txBody>
                  <a:tcPr/>
                </a:tc>
                <a:extLst>
                  <a:ext uri="{0D108BD9-81ED-4DB2-BD59-A6C34878D82A}">
                    <a16:rowId xmlns:a16="http://schemas.microsoft.com/office/drawing/2014/main" val="3691341801"/>
                  </a:ext>
                </a:extLst>
              </a:tr>
              <a:tr h="370840">
                <a:tc>
                  <a:txBody>
                    <a:bodyPr/>
                    <a:lstStyle/>
                    <a:p>
                      <a:r>
                        <a:rPr lang="en-GB" sz="2400" dirty="0">
                          <a:sym typeface="Wingdings" panose="05000000000000000000" pitchFamily="2" charset="2"/>
                        </a:rPr>
                        <a:t></a:t>
                      </a:r>
                      <a:endParaRPr lang="en-GB" sz="2400" dirty="0"/>
                    </a:p>
                  </a:txBody>
                  <a:tcPr/>
                </a:tc>
                <a:tc>
                  <a:txBody>
                    <a:bodyPr/>
                    <a:lstStyle/>
                    <a:p>
                      <a:r>
                        <a:rPr lang="en-GB" dirty="0"/>
                        <a:t>Allowance for asset-side risks</a:t>
                      </a:r>
                    </a:p>
                  </a:txBody>
                  <a:tcPr/>
                </a:tc>
                <a:extLst>
                  <a:ext uri="{0D108BD9-81ED-4DB2-BD59-A6C34878D82A}">
                    <a16:rowId xmlns:a16="http://schemas.microsoft.com/office/drawing/2014/main" val="4033489405"/>
                  </a:ext>
                </a:extLst>
              </a:tr>
              <a:tr h="370840">
                <a:tc>
                  <a:txBody>
                    <a:bodyPr/>
                    <a:lstStyle/>
                    <a:p>
                      <a:r>
                        <a:rPr lang="en-GB" sz="2400" dirty="0">
                          <a:sym typeface="Wingdings" panose="05000000000000000000" pitchFamily="2" charset="2"/>
                        </a:rPr>
                        <a:t></a:t>
                      </a:r>
                      <a:endParaRPr lang="en-GB" sz="2400" dirty="0"/>
                    </a:p>
                  </a:txBody>
                  <a:tcPr/>
                </a:tc>
                <a:tc>
                  <a:txBody>
                    <a:bodyPr/>
                    <a:lstStyle/>
                    <a:p>
                      <a:r>
                        <a:rPr lang="en-GB" dirty="0"/>
                        <a:t>Allowance for asset-liability mismatch risk</a:t>
                      </a:r>
                    </a:p>
                  </a:txBody>
                  <a:tcPr/>
                </a:tc>
                <a:extLst>
                  <a:ext uri="{0D108BD9-81ED-4DB2-BD59-A6C34878D82A}">
                    <a16:rowId xmlns:a16="http://schemas.microsoft.com/office/drawing/2014/main" val="46164489"/>
                  </a:ext>
                </a:extLst>
              </a:tr>
              <a:tr h="370840">
                <a:tc>
                  <a:txBody>
                    <a:bodyPr/>
                    <a:lstStyle/>
                    <a:p>
                      <a:r>
                        <a:rPr lang="en-GB" sz="2400" dirty="0">
                          <a:sym typeface="Wingdings" panose="05000000000000000000" pitchFamily="2" charset="2"/>
                        </a:rPr>
                        <a:t></a:t>
                      </a:r>
                      <a:endParaRPr lang="en-GB" sz="2400" dirty="0"/>
                    </a:p>
                  </a:txBody>
                  <a:tcPr/>
                </a:tc>
                <a:tc>
                  <a:txBody>
                    <a:bodyPr/>
                    <a:lstStyle/>
                    <a:p>
                      <a:r>
                        <a:rPr lang="en-GB" dirty="0"/>
                        <a:t>Allowance for liability-side risks</a:t>
                      </a:r>
                    </a:p>
                  </a:txBody>
                  <a:tcPr/>
                </a:tc>
                <a:extLst>
                  <a:ext uri="{0D108BD9-81ED-4DB2-BD59-A6C34878D82A}">
                    <a16:rowId xmlns:a16="http://schemas.microsoft.com/office/drawing/2014/main" val="725125468"/>
                  </a:ext>
                </a:extLst>
              </a:tr>
              <a:tr h="370840">
                <a:tc>
                  <a:txBody>
                    <a:bodyPr/>
                    <a:lstStyle/>
                    <a:p>
                      <a:r>
                        <a:rPr lang="en-GB" sz="2400" dirty="0">
                          <a:sym typeface="Wingdings" panose="05000000000000000000" pitchFamily="2" charset="2"/>
                        </a:rPr>
                        <a:t></a:t>
                      </a:r>
                      <a:endParaRPr lang="en-GB" sz="2400" dirty="0"/>
                    </a:p>
                  </a:txBody>
                  <a:tcPr/>
                </a:tc>
                <a:tc>
                  <a:txBody>
                    <a:bodyPr/>
                    <a:lstStyle/>
                    <a:p>
                      <a:r>
                        <a:rPr lang="en-GB" dirty="0"/>
                        <a:t>Consideration of risk diversification</a:t>
                      </a:r>
                    </a:p>
                  </a:txBody>
                  <a:tcPr/>
                </a:tc>
                <a:extLst>
                  <a:ext uri="{0D108BD9-81ED-4DB2-BD59-A6C34878D82A}">
                    <a16:rowId xmlns:a16="http://schemas.microsoft.com/office/drawing/2014/main" val="24139362"/>
                  </a:ext>
                </a:extLst>
              </a:tr>
            </a:tbl>
          </a:graphicData>
        </a:graphic>
      </p:graphicFrame>
      <p:sp>
        <p:nvSpPr>
          <p:cNvPr id="9" name="Right Brace 8">
            <a:extLst>
              <a:ext uri="{FF2B5EF4-FFF2-40B4-BE49-F238E27FC236}">
                <a16:creationId xmlns:a16="http://schemas.microsoft.com/office/drawing/2014/main" id="{92ABC1CE-6903-E2FA-032F-6A00B59A5D42}"/>
              </a:ext>
            </a:extLst>
          </p:cNvPr>
          <p:cNvSpPr/>
          <p:nvPr/>
        </p:nvSpPr>
        <p:spPr>
          <a:xfrm>
            <a:off x="8976786" y="3027281"/>
            <a:ext cx="346230" cy="2160000"/>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08421797-AFDB-94DE-84AC-58847024C5D9}"/>
              </a:ext>
            </a:extLst>
          </p:cNvPr>
          <p:cNvSpPr txBox="1"/>
          <p:nvPr/>
        </p:nvSpPr>
        <p:spPr>
          <a:xfrm>
            <a:off x="9515819" y="3636738"/>
            <a:ext cx="2467993" cy="923330"/>
          </a:xfrm>
          <a:prstGeom prst="rect">
            <a:avLst/>
          </a:prstGeom>
          <a:noFill/>
        </p:spPr>
        <p:txBody>
          <a:bodyPr wrap="square" rtlCol="0">
            <a:spAutoFit/>
          </a:bodyPr>
          <a:lstStyle/>
          <a:p>
            <a:r>
              <a:rPr lang="en-GB" dirty="0">
                <a:solidFill>
                  <a:schemeClr val="accent6"/>
                </a:solidFill>
              </a:rPr>
              <a:t>Buffer approach considers prudence margins explicitly</a:t>
            </a:r>
          </a:p>
        </p:txBody>
      </p:sp>
      <p:sp>
        <p:nvSpPr>
          <p:cNvPr id="7" name="Right Brace 6">
            <a:extLst>
              <a:ext uri="{FF2B5EF4-FFF2-40B4-BE49-F238E27FC236}">
                <a16:creationId xmlns:a16="http://schemas.microsoft.com/office/drawing/2014/main" id="{1BBAE4D6-FF38-C1C8-A5A0-AC1C38B99AE0}"/>
              </a:ext>
            </a:extLst>
          </p:cNvPr>
          <p:cNvSpPr/>
          <p:nvPr/>
        </p:nvSpPr>
        <p:spPr>
          <a:xfrm>
            <a:off x="8978249" y="1699675"/>
            <a:ext cx="346230" cy="1299976"/>
          </a:xfrm>
          <a:prstGeom prst="rightBrace">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7567D351-6B68-3BD8-1DEB-A9A66A214B23}"/>
              </a:ext>
            </a:extLst>
          </p:cNvPr>
          <p:cNvSpPr txBox="1"/>
          <p:nvPr/>
        </p:nvSpPr>
        <p:spPr>
          <a:xfrm>
            <a:off x="9323016" y="1887998"/>
            <a:ext cx="2786125" cy="923330"/>
          </a:xfrm>
          <a:prstGeom prst="rect">
            <a:avLst/>
          </a:prstGeom>
          <a:noFill/>
        </p:spPr>
        <p:txBody>
          <a:bodyPr wrap="square" rtlCol="0">
            <a:spAutoFit/>
          </a:bodyPr>
          <a:lstStyle/>
          <a:p>
            <a:r>
              <a:rPr lang="en-GB" dirty="0">
                <a:solidFill>
                  <a:schemeClr val="accent6"/>
                </a:solidFill>
              </a:rPr>
              <a:t>Scheme Actuary &amp; investment consultant work together to optimise</a:t>
            </a:r>
          </a:p>
        </p:txBody>
      </p:sp>
    </p:spTree>
    <p:extLst>
      <p:ext uri="{BB962C8B-B14F-4D97-AF65-F5344CB8AC3E}">
        <p14:creationId xmlns:p14="http://schemas.microsoft.com/office/powerpoint/2010/main" val="2587099504"/>
      </p:ext>
    </p:extLst>
  </p:cSld>
  <p:clrMapOvr>
    <a:masterClrMapping/>
  </p:clrMapOvr>
</p:sld>
</file>

<file path=ppt/theme/theme1.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Branded powerpoint - new style" id="{A1EEF783-45FC-4D2C-AF4C-EFDB0189CA1D}" vid="{D751522A-35C5-4D49-882E-837511351A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IFoA Branded powerpoint - new_style</Template>
  <TotalTime>765</TotalTime>
  <Words>1248</Words>
  <Application>Microsoft Office PowerPoint</Application>
  <PresentationFormat>Widescreen</PresentationFormat>
  <Paragraphs>224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IFOA PowerPoint template 14 mid blue</vt:lpstr>
      <vt:lpstr>Dynamic Discount Rates Considerations for pension scheme funding</vt:lpstr>
      <vt:lpstr>Background to the formation of the Working Party</vt:lpstr>
      <vt:lpstr>Composition of the Working Party</vt:lpstr>
      <vt:lpstr>Objectives of the Working Party</vt:lpstr>
      <vt:lpstr>Objectives of the Working Party</vt:lpstr>
      <vt:lpstr>Stakeholder considerations: what’s the prize?</vt:lpstr>
      <vt:lpstr>Interaction with 2024 FIS Regulations and DB Funding Code</vt:lpstr>
      <vt:lpstr>Interaction with 2024 FIS Regulations and DB Funding Code</vt:lpstr>
      <vt:lpstr>Putting theory into practice: potential DDR framework</vt:lpstr>
      <vt:lpstr>Example derivation of the funding buffer and liability discount rate</vt:lpstr>
      <vt:lpstr>Example derivation of the funding buffer and liability discount rate</vt:lpstr>
      <vt:lpstr>Example derivation of the funding buffer and liability discount rate</vt:lpstr>
      <vt:lpstr>Modelling considerations</vt:lpstr>
      <vt:lpstr>New skills</vt:lpstr>
      <vt:lpstr>Next steps</vt:lpstr>
      <vt:lpstr>Questions</vt:lpstr>
      <vt:lpstr>Disclaimer</vt:lpstr>
    </vt:vector>
  </TitlesOfParts>
  <Company>Admin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Groarke</dc:creator>
  <cp:lastModifiedBy>Connolly, Gareth (Manchester)</cp:lastModifiedBy>
  <cp:revision>7</cp:revision>
  <cp:lastPrinted>2018-08-15T09:30:31Z</cp:lastPrinted>
  <dcterms:created xsi:type="dcterms:W3CDTF">2018-10-15T13:50:40Z</dcterms:created>
  <dcterms:modified xsi:type="dcterms:W3CDTF">2024-02-22T10:57:44Z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347b247-e90e-43a3-9d7b-004f14ae6873_Enabled">
    <vt:lpwstr>true</vt:lpwstr>
  </property>
  <property fmtid="{D5CDD505-2E9C-101B-9397-08002B2CF9AE}" pid="3" name="MSIP_Label_d347b247-e90e-43a3-9d7b-004f14ae6873_SetDate">
    <vt:lpwstr>2024-01-31T13:05:43Z</vt:lpwstr>
  </property>
  <property fmtid="{D5CDD505-2E9C-101B-9397-08002B2CF9AE}" pid="4" name="MSIP_Label_d347b247-e90e-43a3-9d7b-004f14ae6873_Method">
    <vt:lpwstr>Standard</vt:lpwstr>
  </property>
  <property fmtid="{D5CDD505-2E9C-101B-9397-08002B2CF9AE}" pid="5" name="MSIP_Label_d347b247-e90e-43a3-9d7b-004f14ae6873_Name">
    <vt:lpwstr>d347b247-e90e-43a3-9d7b-004f14ae6873</vt:lpwstr>
  </property>
  <property fmtid="{D5CDD505-2E9C-101B-9397-08002B2CF9AE}" pid="6" name="MSIP_Label_d347b247-e90e-43a3-9d7b-004f14ae6873_SiteId">
    <vt:lpwstr>76e3921f-489b-4b7e-9547-9ea297add9b5</vt:lpwstr>
  </property>
  <property fmtid="{D5CDD505-2E9C-101B-9397-08002B2CF9AE}" pid="7" name="MSIP_Label_d347b247-e90e-43a3-9d7b-004f14ae6873_ActionId">
    <vt:lpwstr>beda954a-f2df-4b7e-b399-7f5601fb30c5</vt:lpwstr>
  </property>
  <property fmtid="{D5CDD505-2E9C-101B-9397-08002B2CF9AE}" pid="8" name="MSIP_Label_d347b247-e90e-43a3-9d7b-004f14ae6873_ContentBits">
    <vt:lpwstr>0</vt:lpwstr>
  </property>
</Properties>
</file>