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sldIdLst>
    <p:sldId id="302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32A"/>
    <a:srgbClr val="00A588"/>
    <a:srgbClr val="007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90AFD4-7299-4908-98F4-A37D2954FE6F}" v="3" dt="2024-10-14T15:45:34.485"/>
    <p1510:client id="{C5C146BF-00C4-4B5C-B4E1-B0EFD581ACBB}" v="45" dt="2024-10-14T17:24:40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4" autoAdjust="0"/>
    <p:restoredTop sz="94688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Asia 202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foa_logo_white.png" descr="ifoa_logo_white.png">
            <a:extLst>
              <a:ext uri="{FF2B5EF4-FFF2-40B4-BE49-F238E27FC236}">
                <a16:creationId xmlns:a16="http://schemas.microsoft.com/office/drawing/2014/main" id="{0DE772A0-81E2-2C48-FF80-248BDABE42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16923" y="1764936"/>
            <a:ext cx="1965172" cy="797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2E7E60C-AFA2-2044-D950-A832AF53D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107" t="43669" r="16708" b="38115"/>
          <a:stretch/>
        </p:blipFill>
        <p:spPr>
          <a:xfrm>
            <a:off x="1939264" y="2933442"/>
            <a:ext cx="8191178" cy="124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8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29D89-28D6-400C-BE2E-4CB4EC7E1F8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copy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F312EA7-6A56-BEC1-6191-09B55F22014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1506828" y="2833427"/>
            <a:ext cx="9182637" cy="797961"/>
          </a:xfrm>
        </p:spPr>
        <p:txBody>
          <a:bodyPr anchor="t"/>
          <a:lstStyle>
            <a:lvl1pPr algn="ctr"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Add the presentation title</a:t>
            </a:r>
            <a:endParaRPr lang="en-GB" noProof="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31BB8B8-5D28-B082-F3FB-7E7FD13645D6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02535" y="3631388"/>
            <a:ext cx="9232005" cy="1007740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Add presenters name</a:t>
            </a:r>
            <a:endParaRPr lang="en-GB" noProof="0" dirty="0"/>
          </a:p>
        </p:txBody>
      </p:sp>
      <p:pic>
        <p:nvPicPr>
          <p:cNvPr id="4" name="ifoa_logo_white.png" descr="ifoa_logo_white.png">
            <a:extLst>
              <a:ext uri="{FF2B5EF4-FFF2-40B4-BE49-F238E27FC236}">
                <a16:creationId xmlns:a16="http://schemas.microsoft.com/office/drawing/2014/main" id="{F94D0E84-C308-D0E8-50A8-8AF9178E6E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16923" y="1764936"/>
            <a:ext cx="1965172" cy="797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63EEF59-8DD6-198E-0415-74D3B1207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027" t="74273" r="35319" b="19911"/>
          <a:stretch/>
        </p:blipFill>
        <p:spPr>
          <a:xfrm>
            <a:off x="4148553" y="5093638"/>
            <a:ext cx="3737380" cy="3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8A65E5-99A6-2D34-EB1E-17A06ED9B8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1511" y="6168983"/>
            <a:ext cx="429300" cy="4349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5C5C0B4-F90D-4B90-B187-E84366B072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60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D7DB1-8569-BB32-8E8F-A1EA6B0C2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8A65E5-99A6-2D34-EB1E-17A06ED9B8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1511" y="6168983"/>
            <a:ext cx="429300" cy="4349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5C5C0B4-F90D-4B90-B187-E84366B072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E6757F-1E1B-1D56-DEFE-FCE19999DA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81511" y="6168983"/>
            <a:ext cx="429300" cy="4349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C5C0B4-F90D-4B90-B187-E84366B072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9ABC9FC-B6F7-0611-D080-2FCB0A46F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580" t="9860" r="55537" b="79530"/>
          <a:stretch/>
        </p:blipFill>
        <p:spPr>
          <a:xfrm>
            <a:off x="10116352" y="6100409"/>
            <a:ext cx="1223486" cy="542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2C6061-A84F-7D55-5424-822D11CAB738}"/>
              </a:ext>
            </a:extLst>
          </p:cNvPr>
          <p:cNvSpPr/>
          <p:nvPr userDrawn="1"/>
        </p:nvSpPr>
        <p:spPr>
          <a:xfrm>
            <a:off x="9903849" y="6168983"/>
            <a:ext cx="77274" cy="4349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ABB0D-E3F3-9E4B-D8AF-08B4BEA121AB}"/>
              </a:ext>
            </a:extLst>
          </p:cNvPr>
          <p:cNvSpPr txBox="1"/>
          <p:nvPr userDrawn="1"/>
        </p:nvSpPr>
        <p:spPr>
          <a:xfrm>
            <a:off x="7210013" y="6366458"/>
            <a:ext cx="2575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0" i="0" dirty="0">
                <a:solidFill>
                  <a:schemeClr val="bg1"/>
                </a:solidFill>
                <a:effectLst/>
                <a:latin typeface="+mj-lt"/>
              </a:rPr>
              <a:t>Tuesday 15 October – 13:35-14:25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36186-CB6D-64C8-8218-726D68933E02}"/>
              </a:ext>
            </a:extLst>
          </p:cNvPr>
          <p:cNvSpPr txBox="1"/>
          <p:nvPr userDrawn="1"/>
        </p:nvSpPr>
        <p:spPr>
          <a:xfrm>
            <a:off x="5879162" y="6203365"/>
            <a:ext cx="3902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 dirty="0">
                <a:solidFill>
                  <a:schemeClr val="bg1"/>
                </a:solidFill>
                <a:latin typeface="+mj-lt"/>
              </a:rPr>
              <a:t>Life Conference: Town Hall Meeting</a:t>
            </a:r>
          </a:p>
        </p:txBody>
      </p:sp>
    </p:spTree>
    <p:extLst>
      <p:ext uri="{BB962C8B-B14F-4D97-AF65-F5344CB8AC3E}">
        <p14:creationId xmlns:p14="http://schemas.microsoft.com/office/powerpoint/2010/main" val="292391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D7DB1-8569-BB32-8E8F-A1EA6B0C2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8A65E5-99A6-2D34-EB1E-17A06ED9B8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1511" y="6168983"/>
            <a:ext cx="429300" cy="4349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5C5C0B4-F90D-4B90-B187-E84366B072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E6757F-1E1B-1D56-DEFE-FCE19999DA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81511" y="6168983"/>
            <a:ext cx="429300" cy="4349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C5C0B4-F90D-4B90-B187-E84366B07232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9ABC9FC-B6F7-0611-D080-2FCB0A46F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580" t="9860" r="55537" b="79530"/>
          <a:stretch/>
        </p:blipFill>
        <p:spPr>
          <a:xfrm>
            <a:off x="10116352" y="6100409"/>
            <a:ext cx="1223486" cy="542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2C6061-A84F-7D55-5424-822D11CAB738}"/>
              </a:ext>
            </a:extLst>
          </p:cNvPr>
          <p:cNvSpPr/>
          <p:nvPr userDrawn="1"/>
        </p:nvSpPr>
        <p:spPr>
          <a:xfrm>
            <a:off x="9903849" y="6168983"/>
            <a:ext cx="77274" cy="4349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ABB0D-E3F3-9E4B-D8AF-08B4BEA121AB}"/>
              </a:ext>
            </a:extLst>
          </p:cNvPr>
          <p:cNvSpPr txBox="1"/>
          <p:nvPr userDrawn="1"/>
        </p:nvSpPr>
        <p:spPr>
          <a:xfrm>
            <a:off x="7210013" y="6366458"/>
            <a:ext cx="2575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0" i="0" dirty="0">
                <a:solidFill>
                  <a:schemeClr val="bg1"/>
                </a:solidFill>
                <a:effectLst/>
                <a:latin typeface="+mj-lt"/>
              </a:rPr>
              <a:t>Tuesday 15 October – 13:35-14:25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36186-CB6D-64C8-8218-726D68933E02}"/>
              </a:ext>
            </a:extLst>
          </p:cNvPr>
          <p:cNvSpPr txBox="1"/>
          <p:nvPr userDrawn="1"/>
        </p:nvSpPr>
        <p:spPr>
          <a:xfrm>
            <a:off x="5879162" y="6203365"/>
            <a:ext cx="3902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 dirty="0">
                <a:solidFill>
                  <a:schemeClr val="bg1"/>
                </a:solidFill>
                <a:latin typeface="+mj-lt"/>
              </a:rPr>
              <a:t>Life Conference: Town Hall Meeting</a:t>
            </a:r>
          </a:p>
        </p:txBody>
      </p:sp>
    </p:spTree>
    <p:extLst>
      <p:ext uri="{BB962C8B-B14F-4D97-AF65-F5344CB8AC3E}">
        <p14:creationId xmlns:p14="http://schemas.microsoft.com/office/powerpoint/2010/main" val="302455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D7DB1-8569-BB32-8E8F-A1EA6B0C2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9A3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8A65E5-99A6-2D34-EB1E-17A06ED9B8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1511" y="6168983"/>
            <a:ext cx="429300" cy="4349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5C5C0B4-F90D-4B90-B187-E84366B072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E6757F-1E1B-1D56-DEFE-FCE19999DA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81511" y="6168983"/>
            <a:ext cx="429300" cy="4349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C5C0B4-F90D-4B90-B187-E84366B07232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9ABC9FC-B6F7-0611-D080-2FCB0A46F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580" t="9860" r="55537" b="79530"/>
          <a:stretch/>
        </p:blipFill>
        <p:spPr>
          <a:xfrm>
            <a:off x="10116352" y="6100409"/>
            <a:ext cx="1223486" cy="542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2C6061-A84F-7D55-5424-822D11CAB738}"/>
              </a:ext>
            </a:extLst>
          </p:cNvPr>
          <p:cNvSpPr/>
          <p:nvPr userDrawn="1"/>
        </p:nvSpPr>
        <p:spPr>
          <a:xfrm>
            <a:off x="9903849" y="6168983"/>
            <a:ext cx="77274" cy="4349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ABB0D-E3F3-9E4B-D8AF-08B4BEA121AB}"/>
              </a:ext>
            </a:extLst>
          </p:cNvPr>
          <p:cNvSpPr txBox="1"/>
          <p:nvPr userDrawn="1"/>
        </p:nvSpPr>
        <p:spPr>
          <a:xfrm>
            <a:off x="7210013" y="6366458"/>
            <a:ext cx="2575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0" i="0" dirty="0">
                <a:solidFill>
                  <a:schemeClr val="bg1"/>
                </a:solidFill>
                <a:effectLst/>
                <a:latin typeface="+mj-lt"/>
              </a:rPr>
              <a:t>Tuesday 15 October – 13:35-14:25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36186-CB6D-64C8-8218-726D68933E02}"/>
              </a:ext>
            </a:extLst>
          </p:cNvPr>
          <p:cNvSpPr txBox="1"/>
          <p:nvPr userDrawn="1"/>
        </p:nvSpPr>
        <p:spPr>
          <a:xfrm>
            <a:off x="5879162" y="6203365"/>
            <a:ext cx="3902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 dirty="0">
                <a:solidFill>
                  <a:schemeClr val="bg1"/>
                </a:solidFill>
                <a:latin typeface="+mj-lt"/>
              </a:rPr>
              <a:t>Life Conference: Town Hall Meeting</a:t>
            </a:r>
          </a:p>
        </p:txBody>
      </p:sp>
    </p:spTree>
    <p:extLst>
      <p:ext uri="{BB962C8B-B14F-4D97-AF65-F5344CB8AC3E}">
        <p14:creationId xmlns:p14="http://schemas.microsoft.com/office/powerpoint/2010/main" val="300217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2" y="1557338"/>
            <a:ext cx="5425017" cy="42862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5266" y="1557338"/>
            <a:ext cx="5427134" cy="42862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E1C19-A04E-4390-A400-023E4FCB19F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43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39" y="404664"/>
            <a:ext cx="109728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5829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5829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82FAA-7531-6D5B-4A71-80668B37F3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481511" y="6168983"/>
            <a:ext cx="429300" cy="4349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5C5C0B4-F90D-4B90-B187-E84366B072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3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4D5AA49-904E-AF29-2274-7A596230A7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1511" y="6168983"/>
            <a:ext cx="429300" cy="4349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5C5C0B4-F90D-4B90-B187-E84366B072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13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5" y="404813"/>
            <a:ext cx="1115408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5" y="1557338"/>
            <a:ext cx="11154083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1511" y="6168983"/>
            <a:ext cx="429300" cy="4349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5C5C0B4-F90D-4B90-B187-E84366B072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4AE63C5-977D-1C22-039F-867B1F326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0580" t="9860" r="55537" b="79530"/>
          <a:stretch/>
        </p:blipFill>
        <p:spPr>
          <a:xfrm>
            <a:off x="10116352" y="6100409"/>
            <a:ext cx="1223486" cy="5421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4C30FC-5305-A12D-0DD6-571EC0B82054}"/>
              </a:ext>
            </a:extLst>
          </p:cNvPr>
          <p:cNvSpPr/>
          <p:nvPr userDrawn="1"/>
        </p:nvSpPr>
        <p:spPr>
          <a:xfrm>
            <a:off x="9903849" y="6168983"/>
            <a:ext cx="77274" cy="4349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1DDD2-8022-3E08-E8F9-1AB5DC8025F1}"/>
              </a:ext>
            </a:extLst>
          </p:cNvPr>
          <p:cNvSpPr txBox="1"/>
          <p:nvPr userDrawn="1"/>
        </p:nvSpPr>
        <p:spPr>
          <a:xfrm>
            <a:off x="5879162" y="6203365"/>
            <a:ext cx="3902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 dirty="0">
                <a:solidFill>
                  <a:schemeClr val="tx1"/>
                </a:solidFill>
                <a:latin typeface="+mj-lt"/>
              </a:rPr>
              <a:t>Life Conference: Town Hall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31385-E0E1-182E-E611-EF9D7C9CCC25}"/>
              </a:ext>
            </a:extLst>
          </p:cNvPr>
          <p:cNvSpPr txBox="1"/>
          <p:nvPr userDrawn="1"/>
        </p:nvSpPr>
        <p:spPr>
          <a:xfrm>
            <a:off x="7210013" y="6366458"/>
            <a:ext cx="2575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0" i="0" dirty="0">
                <a:solidFill>
                  <a:schemeClr val="tx1"/>
                </a:solidFill>
                <a:effectLst/>
                <a:latin typeface="+mj-lt"/>
              </a:rPr>
              <a:t>Tuesday 15 October – 13:35-14:25</a:t>
            </a:r>
          </a:p>
        </p:txBody>
      </p:sp>
    </p:spTree>
    <p:extLst>
      <p:ext uri="{BB962C8B-B14F-4D97-AF65-F5344CB8AC3E}">
        <p14:creationId xmlns:p14="http://schemas.microsoft.com/office/powerpoint/2010/main" val="99298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0" r:id="rId4"/>
    <p:sldLayoutId id="2147483671" r:id="rId5"/>
    <p:sldLayoutId id="2147483672" r:id="rId6"/>
    <p:sldLayoutId id="2147483665" r:id="rId7"/>
    <p:sldLayoutId id="2147483666" r:id="rId8"/>
    <p:sldLayoutId id="2147483667" r:id="rId9"/>
    <p:sldLayoutId id="214748366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5pPr>
      <a:lvl6pPr marL="457224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6pPr>
      <a:lvl7pPr marL="914446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7pPr>
      <a:lvl8pPr marL="1371668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8pPr>
      <a:lvl9pPr marL="1828892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9pPr>
    </p:titleStyle>
    <p:bodyStyle>
      <a:lvl1pPr marL="269889" indent="-269889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17586" indent="-268301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-"/>
        <a:defRPr sz="1800">
          <a:solidFill>
            <a:schemeClr val="tx1"/>
          </a:solidFill>
          <a:latin typeface="+mn-lt"/>
          <a:cs typeface="+mn-cs"/>
        </a:defRPr>
      </a:lvl2pPr>
      <a:lvl3pPr marL="1071617" indent="-174633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433585" indent="-182573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-"/>
        <a:defRPr sz="1400">
          <a:solidFill>
            <a:schemeClr val="tx1"/>
          </a:solidFill>
          <a:latin typeface="+mn-lt"/>
          <a:cs typeface="+mn-cs"/>
        </a:defRPr>
      </a:lvl4pPr>
      <a:lvl5pPr marL="1792377" indent="-176222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>
          <a:solidFill>
            <a:schemeClr val="tx1"/>
          </a:solidFill>
          <a:latin typeface="+mn-lt"/>
          <a:cs typeface="+mn-cs"/>
        </a:defRPr>
      </a:lvl5pPr>
      <a:lvl6pPr marL="2249600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6pPr>
      <a:lvl7pPr marL="2706823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7pPr>
      <a:lvl8pPr marL="3164046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8pPr>
      <a:lvl9pPr marL="3621269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F461E4-1C05-E71B-1264-6E5FBDBF46A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76331" cy="6858000"/>
          </a:xfrm>
        </p:grpSpPr>
        <p:pic>
          <p:nvPicPr>
            <p:cNvPr id="6" name="Picture 5" descr="A group of people sitting in chairs&#10;&#10;Description automatically generated">
              <a:extLst>
                <a:ext uri="{FF2B5EF4-FFF2-40B4-BE49-F238E27FC236}">
                  <a16:creationId xmlns:a16="http://schemas.microsoft.com/office/drawing/2014/main" id="{B4955AFA-F7A0-E725-C5B3-1405292AD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6" t="33832" r="19991" b="6114"/>
            <a:stretch/>
          </p:blipFill>
          <p:spPr>
            <a:xfrm>
              <a:off x="0" y="0"/>
              <a:ext cx="12176331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4448C6-456E-5003-AD3B-7E83511599AF}"/>
                </a:ext>
              </a:extLst>
            </p:cNvPr>
            <p:cNvSpPr/>
            <p:nvPr/>
          </p:nvSpPr>
          <p:spPr>
            <a:xfrm>
              <a:off x="15669" y="0"/>
              <a:ext cx="12160662" cy="68580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635513-B520-82BA-EBE5-DA00C9D71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90" y="2634636"/>
            <a:ext cx="12176310" cy="797961"/>
          </a:xfrm>
        </p:spPr>
        <p:txBody>
          <a:bodyPr/>
          <a:lstStyle/>
          <a:p>
            <a:r>
              <a:rPr lang="en-US" sz="4800" noProof="0" dirty="0"/>
              <a:t>Life Conference: Town Hall Session</a:t>
            </a:r>
            <a:endParaRPr lang="en-GB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E9E85-FC08-701E-85AC-FB4387CAB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2535" y="3372963"/>
            <a:ext cx="9232005" cy="1007740"/>
          </a:xfrm>
        </p:spPr>
        <p:txBody>
          <a:bodyPr/>
          <a:lstStyle/>
          <a:p>
            <a:r>
              <a:rPr lang="en-US" sz="3600" dirty="0"/>
              <a:t>Tuesday 15</a:t>
            </a:r>
            <a:r>
              <a:rPr lang="en-US" sz="3600" baseline="30000" dirty="0"/>
              <a:t>th</a:t>
            </a:r>
            <a:r>
              <a:rPr lang="en-US" sz="3600" dirty="0"/>
              <a:t> October – 13:35 -14:25 </a:t>
            </a:r>
            <a:endParaRPr lang="en-GB" sz="3600" noProof="0" dirty="0"/>
          </a:p>
          <a:p>
            <a:endParaRPr lang="en-GB" sz="3600" dirty="0"/>
          </a:p>
        </p:txBody>
      </p:sp>
      <p:pic>
        <p:nvPicPr>
          <p:cNvPr id="8" name="ifoa_logo_white.png" descr="ifoa_logo_white.png">
            <a:extLst>
              <a:ext uri="{FF2B5EF4-FFF2-40B4-BE49-F238E27FC236}">
                <a16:creationId xmlns:a16="http://schemas.microsoft.com/office/drawing/2014/main" id="{9782EB28-D370-C049-9F3A-F177E90AE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028" y="1605900"/>
            <a:ext cx="2180763" cy="8855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C193E0-EBEA-D63C-99C0-4B85804B0F01}"/>
              </a:ext>
            </a:extLst>
          </p:cNvPr>
          <p:cNvSpPr/>
          <p:nvPr/>
        </p:nvSpPr>
        <p:spPr>
          <a:xfrm>
            <a:off x="0" y="5963479"/>
            <a:ext cx="12192000" cy="894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5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6C618BF-A5E7-8C05-F69A-5196F1B62E1A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15AC28A-D40D-E73F-2C76-F9912532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116" y="2546637"/>
            <a:ext cx="3099992" cy="297289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CC3D99-2F85-2D51-5505-55B48A937B1E}"/>
              </a:ext>
            </a:extLst>
          </p:cNvPr>
          <p:cNvGrpSpPr/>
          <p:nvPr/>
        </p:nvGrpSpPr>
        <p:grpSpPr>
          <a:xfrm>
            <a:off x="6605553" y="1007165"/>
            <a:ext cx="5133680" cy="4742178"/>
            <a:chOff x="7673969" y="1779723"/>
            <a:chExt cx="4153236" cy="38365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90BDAF-645F-8A30-0F56-30857DF9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3969" y="1779723"/>
              <a:ext cx="2712238" cy="38365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BA0B00E-A69D-E5F1-C895-32C2A572F803}"/>
                </a:ext>
              </a:extLst>
            </p:cNvPr>
            <p:cNvGrpSpPr/>
            <p:nvPr/>
          </p:nvGrpSpPr>
          <p:grpSpPr>
            <a:xfrm>
              <a:off x="10506166" y="1779723"/>
              <a:ext cx="1321039" cy="3836504"/>
              <a:chOff x="3455108" y="1547813"/>
              <a:chExt cx="1295514" cy="376237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F944EEB-49DC-9D7E-47A8-2C1EE49C3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5758" y="1547813"/>
                <a:ext cx="1294864" cy="1831491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CDACA77-5925-BB0E-4645-6745EAB56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55108" y="3482388"/>
                <a:ext cx="1292694" cy="1827799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1FFC6C-6C84-671D-7624-60CCD8D9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33" y="404812"/>
            <a:ext cx="5568945" cy="2285379"/>
          </a:xfrm>
        </p:spPr>
        <p:txBody>
          <a:bodyPr/>
          <a:lstStyle/>
          <a:p>
            <a:r>
              <a:rPr lang="en-GB" kern="0" dirty="0">
                <a:solidFill>
                  <a:schemeClr val="tx1"/>
                </a:solidFill>
              </a:rPr>
              <a:t>The Big Issues of the Future: Sustainability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201A0-7BD9-EA35-776D-B2EC98E7B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solidFill>
            <a:schemeClr val="tx1"/>
          </a:solidFill>
        </p:spPr>
        <p:txBody>
          <a:bodyPr/>
          <a:lstStyle/>
          <a:p>
            <a:fld id="{65C5C0B4-F90D-4B90-B187-E84366B07232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D8CA7-598B-B6C2-4A28-CA4E2E564E33}"/>
              </a:ext>
            </a:extLst>
          </p:cNvPr>
          <p:cNvSpPr txBox="1"/>
          <p:nvPr/>
        </p:nvSpPr>
        <p:spPr>
          <a:xfrm>
            <a:off x="341508" y="3594651"/>
            <a:ext cx="142845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9A32A"/>
                </a:solidFill>
              </a:rPr>
              <a:t>Have </a:t>
            </a:r>
          </a:p>
          <a:p>
            <a:pPr algn="ctr"/>
            <a:r>
              <a:rPr lang="en-GB" sz="2400" b="1" dirty="0">
                <a:solidFill>
                  <a:srgbClr val="79A32A"/>
                </a:solidFill>
              </a:rPr>
              <a:t>to 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5D30A-451D-1896-DA42-BE48D1C3FABD}"/>
              </a:ext>
            </a:extLst>
          </p:cNvPr>
          <p:cNvSpPr txBox="1"/>
          <p:nvPr/>
        </p:nvSpPr>
        <p:spPr>
          <a:xfrm>
            <a:off x="3964058" y="3594650"/>
            <a:ext cx="17601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9A32A"/>
                </a:solidFill>
              </a:rPr>
              <a:t>Could </a:t>
            </a:r>
          </a:p>
          <a:p>
            <a:pPr algn="ctr"/>
            <a:r>
              <a:rPr lang="en-GB" sz="2400" b="1" dirty="0">
                <a:solidFill>
                  <a:srgbClr val="79A32A"/>
                </a:solidFill>
              </a:rPr>
              <a:t>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056E8-85B5-9B4D-BE68-C38B90F01870}"/>
              </a:ext>
            </a:extLst>
          </p:cNvPr>
          <p:cNvSpPr txBox="1"/>
          <p:nvPr/>
        </p:nvSpPr>
        <p:spPr>
          <a:xfrm>
            <a:off x="1962873" y="2251515"/>
            <a:ext cx="21030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9A32A"/>
                </a:solidFill>
              </a:rPr>
              <a:t>Opportunity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BB164-284D-8203-D966-3977714696EF}"/>
              </a:ext>
            </a:extLst>
          </p:cNvPr>
          <p:cNvSpPr txBox="1"/>
          <p:nvPr/>
        </p:nvSpPr>
        <p:spPr>
          <a:xfrm>
            <a:off x="2065030" y="5339381"/>
            <a:ext cx="1872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9A32A"/>
                </a:solidFill>
              </a:rPr>
              <a:t>Risk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88D414E-DEF6-AD1F-8E27-1BBFD97FA08E}"/>
              </a:ext>
            </a:extLst>
          </p:cNvPr>
          <p:cNvGrpSpPr/>
          <p:nvPr/>
        </p:nvGrpSpPr>
        <p:grpSpPr>
          <a:xfrm>
            <a:off x="2022571" y="3095635"/>
            <a:ext cx="1937308" cy="1937308"/>
            <a:chOff x="6972713" y="2048215"/>
            <a:chExt cx="2855090" cy="2855090"/>
          </a:xfrm>
          <a:solidFill>
            <a:schemeClr val="tx2"/>
          </a:solidFill>
        </p:grpSpPr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532CEDB7-FEF6-3A78-A87B-F0691BB0CFA8}"/>
                </a:ext>
              </a:extLst>
            </p:cNvPr>
            <p:cNvSpPr/>
            <p:nvPr/>
          </p:nvSpPr>
          <p:spPr>
            <a:xfrm rot="5400000">
              <a:off x="6972711" y="3162561"/>
              <a:ext cx="2855090" cy="626398"/>
            </a:xfrm>
            <a:prstGeom prst="leftRightArrow">
              <a:avLst>
                <a:gd name="adj1" fmla="val 50000"/>
                <a:gd name="adj2" fmla="val 856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Left-Right 11">
              <a:extLst>
                <a:ext uri="{FF2B5EF4-FFF2-40B4-BE49-F238E27FC236}">
                  <a16:creationId xmlns:a16="http://schemas.microsoft.com/office/drawing/2014/main" id="{966CB27B-70EE-C887-4517-A66E358CBA66}"/>
                </a:ext>
              </a:extLst>
            </p:cNvPr>
            <p:cNvSpPr/>
            <p:nvPr/>
          </p:nvSpPr>
          <p:spPr>
            <a:xfrm>
              <a:off x="6972713" y="3169189"/>
              <a:ext cx="2855090" cy="626398"/>
            </a:xfrm>
            <a:prstGeom prst="leftRightArrow">
              <a:avLst>
                <a:gd name="adj1" fmla="val 50000"/>
                <a:gd name="adj2" fmla="val 856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37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F26D3E-67E9-EA85-B184-80F9C7E8E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2" b="1438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9A2EFF-14A8-19E3-29C5-DE8C66E25137}"/>
              </a:ext>
            </a:extLst>
          </p:cNvPr>
          <p:cNvSpPr/>
          <p:nvPr/>
        </p:nvSpPr>
        <p:spPr>
          <a:xfrm>
            <a:off x="-86" y="-22538"/>
            <a:ext cx="12160662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ABEA9-D196-F0CC-CC37-5130EDAA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28" y="153012"/>
            <a:ext cx="11154083" cy="1143000"/>
          </a:xfrm>
        </p:spPr>
        <p:txBody>
          <a:bodyPr/>
          <a:lstStyle/>
          <a:p>
            <a:r>
              <a:rPr lang="en-GB" kern="0" dirty="0">
                <a:solidFill>
                  <a:schemeClr val="bg1"/>
                </a:solidFill>
              </a:rPr>
              <a:t>The IAA and the future of Actuaries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6C94D-42C4-B544-A5DE-BB78D4326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C5C0B4-F90D-4B90-B187-E84366B07232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8A88480-0EB9-5E04-4EB4-37C802F0B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580" t="9860" r="55537" b="79530"/>
          <a:stretch/>
        </p:blipFill>
        <p:spPr>
          <a:xfrm>
            <a:off x="10116352" y="6100409"/>
            <a:ext cx="1223486" cy="5421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21F558-EB3D-DEB7-D01C-F55960F78DCA}"/>
              </a:ext>
            </a:extLst>
          </p:cNvPr>
          <p:cNvSpPr/>
          <p:nvPr/>
        </p:nvSpPr>
        <p:spPr>
          <a:xfrm>
            <a:off x="9903849" y="6168983"/>
            <a:ext cx="77274" cy="4349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1DA6B4-CBBE-BF44-C96F-705DE1136524}"/>
              </a:ext>
            </a:extLst>
          </p:cNvPr>
          <p:cNvSpPr txBox="1"/>
          <p:nvPr/>
        </p:nvSpPr>
        <p:spPr>
          <a:xfrm>
            <a:off x="7210013" y="6366458"/>
            <a:ext cx="2575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0" i="0" dirty="0">
                <a:solidFill>
                  <a:schemeClr val="bg1"/>
                </a:solidFill>
                <a:effectLst/>
                <a:latin typeface="+mj-lt"/>
              </a:rPr>
              <a:t>Tuesday 15 October – 13:35-14:25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7F2220-0710-2B9F-7142-492972838368}"/>
              </a:ext>
            </a:extLst>
          </p:cNvPr>
          <p:cNvSpPr txBox="1"/>
          <p:nvPr/>
        </p:nvSpPr>
        <p:spPr>
          <a:xfrm>
            <a:off x="5879162" y="6203365"/>
            <a:ext cx="3902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 dirty="0">
                <a:solidFill>
                  <a:schemeClr val="bg1"/>
                </a:solidFill>
                <a:latin typeface="+mj-lt"/>
              </a:rPr>
              <a:t>Life Conference: Town Hall Meeting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DBAA43-AC08-18A6-FAB6-57D31D6C8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47" y="5542514"/>
            <a:ext cx="3902332" cy="1023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75B471-8E52-4B69-CEC7-F99493D8D409}"/>
              </a:ext>
            </a:extLst>
          </p:cNvPr>
          <p:cNvSpPr txBox="1"/>
          <p:nvPr/>
        </p:nvSpPr>
        <p:spPr>
          <a:xfrm>
            <a:off x="1041993" y="1455504"/>
            <a:ext cx="9249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I</a:t>
            </a:r>
            <a:r>
              <a:rPr lang="en-GB" sz="2400" b="1" dirty="0">
                <a:solidFill>
                  <a:schemeClr val="bg1"/>
                </a:solidFill>
              </a:rPr>
              <a:t>mpact Global Stakeholders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F60ED-A87C-AF22-CCE3-E471E89A4053}"/>
              </a:ext>
            </a:extLst>
          </p:cNvPr>
          <p:cNvSpPr txBox="1"/>
          <p:nvPr/>
        </p:nvSpPr>
        <p:spPr>
          <a:xfrm>
            <a:off x="1052621" y="2894439"/>
            <a:ext cx="9040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</a:t>
            </a:r>
            <a:r>
              <a:rPr lang="en-GB" sz="2400" b="1" dirty="0">
                <a:solidFill>
                  <a:schemeClr val="bg1"/>
                </a:solidFill>
              </a:rPr>
              <a:t>ssure the Reputation of the Profession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F9B1B-51C9-6F27-041C-AEA6E7762BA7}"/>
              </a:ext>
            </a:extLst>
          </p:cNvPr>
          <p:cNvSpPr txBox="1"/>
          <p:nvPr/>
        </p:nvSpPr>
        <p:spPr>
          <a:xfrm>
            <a:off x="1070339" y="4322743"/>
            <a:ext cx="9249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</a:t>
            </a:r>
            <a:r>
              <a:rPr lang="en-GB" sz="2400" b="1" dirty="0">
                <a:solidFill>
                  <a:schemeClr val="bg1"/>
                </a:solidFill>
              </a:rPr>
              <a:t>dvance the Competency of the Profession  </a:t>
            </a:r>
          </a:p>
        </p:txBody>
      </p:sp>
    </p:spTree>
    <p:extLst>
      <p:ext uri="{BB962C8B-B14F-4D97-AF65-F5344CB8AC3E}">
        <p14:creationId xmlns:p14="http://schemas.microsoft.com/office/powerpoint/2010/main" val="56913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7A1F7D-A5A4-6638-670F-28F5C54DEA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646" t="23671"/>
          <a:stretch/>
        </p:blipFill>
        <p:spPr>
          <a:xfrm>
            <a:off x="0" y="0"/>
            <a:ext cx="4990890" cy="66039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0" name="Rectangular Callout 9"/>
          <p:cNvSpPr/>
          <p:nvPr/>
        </p:nvSpPr>
        <p:spPr>
          <a:xfrm>
            <a:off x="511175" y="1561261"/>
            <a:ext cx="5440809" cy="1728192"/>
          </a:xfrm>
          <a:prstGeom prst="wedgeRectCallout">
            <a:avLst>
              <a:gd name="adj1" fmla="val -998"/>
              <a:gd name="adj2" fmla="val 12664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6240015" y="1561261"/>
            <a:ext cx="5424937" cy="1728192"/>
          </a:xfrm>
          <a:prstGeom prst="wedgeRectCallout">
            <a:avLst>
              <a:gd name="adj1" fmla="val -53799"/>
              <a:gd name="adj2" fmla="val 1275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456040" y="1829345"/>
            <a:ext cx="50501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4800" b="1" dirty="0">
                <a:solidFill>
                  <a:schemeClr val="tx2"/>
                </a:solidFill>
              </a:rPr>
              <a:t>Answers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863" y="1829345"/>
            <a:ext cx="5440809" cy="1143000"/>
          </a:xfrm>
        </p:spPr>
        <p:txBody>
          <a:bodyPr/>
          <a:lstStyle/>
          <a:p>
            <a:pPr algn="ctr"/>
            <a:r>
              <a:rPr lang="en-GB" sz="4800" dirty="0">
                <a:solidFill>
                  <a:schemeClr val="bg2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96446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7DF7F8B-A179-D22A-B65E-93F389F65D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875" r="8269"/>
          <a:stretch/>
        </p:blipFill>
        <p:spPr>
          <a:xfrm>
            <a:off x="6343867" y="-1"/>
            <a:ext cx="5848133" cy="5907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01BA77-D809-E5E1-36F5-FB5532A02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5" y="782495"/>
            <a:ext cx="11154083" cy="1143000"/>
          </a:xfrm>
        </p:spPr>
        <p:txBody>
          <a:bodyPr/>
          <a:lstStyle/>
          <a:p>
            <a:r>
              <a:rPr lang="en-US" kern="0" dirty="0"/>
              <a:t>Today’s Panel 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F7577-8A10-49FC-E055-4B45607A2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C5C0B4-F90D-4B90-B187-E84366B07232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453B3-1635-8DAF-A4D7-84C2741D218B}"/>
              </a:ext>
            </a:extLst>
          </p:cNvPr>
          <p:cNvSpPr txBox="1"/>
          <p:nvPr/>
        </p:nvSpPr>
        <p:spPr>
          <a:xfrm>
            <a:off x="233275" y="4157025"/>
            <a:ext cx="26881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/>
                </a:solidFill>
              </a:rPr>
              <a:t>Kartina Tahir Thomson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President, IFoA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7C38-B153-236F-A36E-8F7D6B221338}"/>
              </a:ext>
            </a:extLst>
          </p:cNvPr>
          <p:cNvSpPr txBox="1"/>
          <p:nvPr/>
        </p:nvSpPr>
        <p:spPr>
          <a:xfrm>
            <a:off x="2534402" y="4157025"/>
            <a:ext cx="26881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/>
                </a:solidFill>
              </a:rPr>
              <a:t>Charles Cowling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President IAA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DA4E0-86FE-54F2-08AB-B3CAB62E897C}"/>
              </a:ext>
            </a:extLst>
          </p:cNvPr>
          <p:cNvSpPr txBox="1"/>
          <p:nvPr/>
        </p:nvSpPr>
        <p:spPr>
          <a:xfrm>
            <a:off x="4756630" y="4157025"/>
            <a:ext cx="26881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/>
                </a:solidFill>
              </a:rPr>
              <a:t>Matthew Edwards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Council Member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3AD8D-FB9E-A918-6E5A-FD8C29022480}"/>
              </a:ext>
            </a:extLst>
          </p:cNvPr>
          <p:cNvSpPr txBox="1"/>
          <p:nvPr/>
        </p:nvSpPr>
        <p:spPr>
          <a:xfrm>
            <a:off x="7050988" y="4157025"/>
            <a:ext cx="26881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/>
                </a:solidFill>
              </a:rPr>
              <a:t>Sandy Trust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Council Member</a:t>
            </a:r>
          </a:p>
        </p:txBody>
      </p:sp>
      <p:pic>
        <p:nvPicPr>
          <p:cNvPr id="9" name="Picture 8" descr="A person in a red dress&#10;&#10;Description automatically generated">
            <a:extLst>
              <a:ext uri="{FF2B5EF4-FFF2-40B4-BE49-F238E27FC236}">
                <a16:creationId xmlns:a16="http://schemas.microsoft.com/office/drawing/2014/main" id="{B032D53A-AE38-AF80-17A1-CC3041ADE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" t="12363" r="14742" b="24133"/>
          <a:stretch/>
        </p:blipFill>
        <p:spPr>
          <a:xfrm>
            <a:off x="724361" y="2173885"/>
            <a:ext cx="1779663" cy="1779663"/>
          </a:xfrm>
          <a:prstGeom prst="ellipse">
            <a:avLst/>
          </a:prstGeom>
        </p:spPr>
      </p:pic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90962B46-3947-381D-7451-3DD9C9FD54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2980163" y="2173885"/>
            <a:ext cx="1778400" cy="1778400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60314C-9A1B-19D5-BA7A-73C044566E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6" r="1266"/>
          <a:stretch/>
        </p:blipFill>
        <p:spPr>
          <a:xfrm>
            <a:off x="5234702" y="2173885"/>
            <a:ext cx="1778400" cy="1778400"/>
          </a:xfrm>
          <a:prstGeom prst="ellipse">
            <a:avLst/>
          </a:prstGeom>
        </p:spPr>
      </p:pic>
      <p:pic>
        <p:nvPicPr>
          <p:cNvPr id="12" name="Picture 11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91EAADD3-21DC-B4A4-9D32-7FEDA7A17C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489241" y="2173885"/>
            <a:ext cx="1778400" cy="1778400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E80121-D3CF-4CC3-4FFA-9DF22FD4BEF1}"/>
              </a:ext>
            </a:extLst>
          </p:cNvPr>
          <p:cNvSpPr txBox="1"/>
          <p:nvPr/>
        </p:nvSpPr>
        <p:spPr>
          <a:xfrm>
            <a:off x="9147587" y="4157025"/>
            <a:ext cx="29761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/>
                </a:solidFill>
              </a:rPr>
              <a:t>Peter Walker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Director of Membership </a:t>
            </a:r>
          </a:p>
        </p:txBody>
      </p:sp>
      <p:pic>
        <p:nvPicPr>
          <p:cNvPr id="14" name="Picture 13" descr="A person in a suit&#10;&#10;Description automatically generated">
            <a:extLst>
              <a:ext uri="{FF2B5EF4-FFF2-40B4-BE49-F238E27FC236}">
                <a16:creationId xmlns:a16="http://schemas.microsoft.com/office/drawing/2014/main" id="{D02149E8-31D0-42BB-CC2C-57E3FE6746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3779" y="2173885"/>
            <a:ext cx="1778400" cy="1778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10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CF315-CEDC-C48D-2A45-D90F1110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5" y="789122"/>
            <a:ext cx="11154083" cy="1143000"/>
          </a:xfrm>
        </p:spPr>
        <p:txBody>
          <a:bodyPr/>
          <a:lstStyle/>
          <a:p>
            <a:r>
              <a:rPr lang="en-US" kern="0" dirty="0"/>
              <a:t>A Focus on the Future 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CBD98A-2569-DC70-3FE9-3971A384CF08}"/>
              </a:ext>
            </a:extLst>
          </p:cNvPr>
          <p:cNvSpPr/>
          <p:nvPr/>
        </p:nvSpPr>
        <p:spPr>
          <a:xfrm>
            <a:off x="0" y="1932122"/>
            <a:ext cx="12192000" cy="3918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E658E-BF40-2876-84EA-42C65C602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2233190"/>
            <a:ext cx="4725881" cy="4243387"/>
          </a:xfrm>
        </p:spPr>
        <p:txBody>
          <a:bodyPr/>
          <a:lstStyle/>
          <a:p>
            <a:pPr algn="l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Welcome</a:t>
            </a:r>
          </a:p>
          <a:p>
            <a:pPr algn="l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Vison </a:t>
            </a:r>
          </a:p>
          <a:p>
            <a:pPr algn="l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The Future of Exams </a:t>
            </a:r>
          </a:p>
          <a:p>
            <a:pPr algn="l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The Future of the Profession: Chartered Actuary </a:t>
            </a:r>
          </a:p>
          <a:p>
            <a:pPr algn="l"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A New Future for The Actuary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BB8D6-9FE8-79BA-8CFA-D220B0811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C5C0B4-F90D-4B90-B187-E84366B07232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7D685D-1DF1-0C90-41A5-B78FA2C221EA}"/>
              </a:ext>
            </a:extLst>
          </p:cNvPr>
          <p:cNvSpPr txBox="1">
            <a:spLocks/>
          </p:cNvSpPr>
          <p:nvPr/>
        </p:nvSpPr>
        <p:spPr bwMode="auto">
          <a:xfrm>
            <a:off x="6115456" y="2223666"/>
            <a:ext cx="5384504" cy="323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89" indent="-269889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86" indent="-268301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071617" indent="-17463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433585" indent="-18257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1792377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249600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6pPr>
            <a:lvl7pPr marL="2706823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7pPr>
            <a:lvl8pPr marL="3164046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8pPr>
            <a:lvl9pPr marL="3621269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400" kern="0" dirty="0"/>
              <a:t>The Future: Other Initiatives 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400" kern="0" dirty="0"/>
              <a:t>The Big Issues of the Future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0" dirty="0"/>
              <a:t>AI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0" dirty="0"/>
              <a:t>Sustainability </a:t>
            </a:r>
            <a:endParaRPr lang="en-GB" sz="2400" b="1" kern="0" dirty="0">
              <a:solidFill>
                <a:schemeClr val="accent1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400" kern="0" dirty="0"/>
              <a:t>The IAA and the Future of Actuaries 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400" kern="0" dirty="0"/>
              <a:t>Q&amp;A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GB" sz="2400" kern="0" dirty="0"/>
          </a:p>
        </p:txBody>
      </p:sp>
    </p:spTree>
    <p:extLst>
      <p:ext uri="{BB962C8B-B14F-4D97-AF65-F5344CB8AC3E}">
        <p14:creationId xmlns:p14="http://schemas.microsoft.com/office/powerpoint/2010/main" val="37842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B685B-FB94-268D-F170-8CA903BE0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solidFill>
            <a:schemeClr val="bg1"/>
          </a:solidFill>
        </p:spPr>
        <p:txBody>
          <a:bodyPr/>
          <a:lstStyle/>
          <a:p>
            <a:fld id="{65C5C0B4-F90D-4B90-B187-E84366B07232}" type="slidenum">
              <a:rPr lang="en-GB" smtClean="0">
                <a:solidFill>
                  <a:schemeClr val="tx1"/>
                </a:solidFill>
              </a:rPr>
              <a:pPr/>
              <a:t>4</a:t>
            </a:fld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B1A95-40C0-70CB-B551-3BD7E751A3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18" t="9395"/>
          <a:stretch/>
        </p:blipFill>
        <p:spPr>
          <a:xfrm>
            <a:off x="0" y="0"/>
            <a:ext cx="4605136" cy="66039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F3F072-24E4-7A35-BCC1-C908AFF9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5" y="1491488"/>
            <a:ext cx="11154083" cy="1143000"/>
          </a:xfrm>
        </p:spPr>
        <p:txBody>
          <a:bodyPr/>
          <a:lstStyle/>
          <a:p>
            <a:pPr algn="ctr"/>
            <a:r>
              <a:rPr lang="en-US" sz="6000" kern="0" dirty="0"/>
              <a:t>Our Vision  </a:t>
            </a:r>
            <a:endParaRPr lang="en-GB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744C5-6F6C-0748-9F54-6AA6C1023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2650640"/>
            <a:ext cx="11154083" cy="2570718"/>
          </a:xfrm>
        </p:spPr>
        <p:txBody>
          <a:bodyPr/>
          <a:lstStyle/>
          <a:p>
            <a:pPr marL="0" indent="0" algn="ctr">
              <a:buNone/>
            </a:pPr>
            <a:r>
              <a:rPr lang="en-GB" sz="3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To be the leading global professional body </a:t>
            </a:r>
            <a:br>
              <a:rPr lang="en-GB" sz="3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GB" sz="3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qualifying, supporting, and championing actuaries, serving the public interest, and advancing </a:t>
            </a:r>
            <a:br>
              <a:rPr lang="en-GB" sz="3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GB" sz="3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actuarial science. </a:t>
            </a:r>
            <a:endParaRPr lang="en-GB" sz="3800" dirty="0"/>
          </a:p>
          <a:p>
            <a:pPr marL="0" indent="0" algn="ctr">
              <a:buNone/>
            </a:pPr>
            <a:endParaRPr lang="en-GB" sz="3800" dirty="0"/>
          </a:p>
        </p:txBody>
      </p:sp>
    </p:spTree>
    <p:extLst>
      <p:ext uri="{BB962C8B-B14F-4D97-AF65-F5344CB8AC3E}">
        <p14:creationId xmlns:p14="http://schemas.microsoft.com/office/powerpoint/2010/main" val="21211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FD623-B432-00B7-B9A7-775FAB81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191" y="404813"/>
            <a:ext cx="5942947" cy="1143000"/>
          </a:xfrm>
        </p:spPr>
        <p:txBody>
          <a:bodyPr/>
          <a:lstStyle/>
          <a:p>
            <a:r>
              <a:rPr lang="en-US" kern="0" dirty="0"/>
              <a:t>The Future of Exams 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D37B-C3B1-1C9E-40B2-3EB79714D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208" y="1557338"/>
            <a:ext cx="5836929" cy="4243387"/>
          </a:xfrm>
        </p:spPr>
        <p:txBody>
          <a:bodyPr/>
          <a:lstStyle/>
          <a:p>
            <a:pPr marL="342900" indent="-34290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Changes to the April 2025 examinations: 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42424"/>
                </a:solidFill>
                <a:effectLst/>
              </a:rPr>
              <a:t>Exams will continue to be delivered virtually and will have </a:t>
            </a:r>
            <a:r>
              <a:rPr lang="en-US" sz="1600" b="1" i="0" dirty="0">
                <a:solidFill>
                  <a:schemeClr val="accent1"/>
                </a:solidFill>
                <a:effectLst/>
              </a:rPr>
              <a:t>online proctoring</a:t>
            </a:r>
            <a:endParaRPr lang="en-US" sz="1600" b="0" i="0" dirty="0">
              <a:solidFill>
                <a:schemeClr val="accent1"/>
              </a:solidFill>
              <a:effectLst/>
            </a:endParaRP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42424"/>
                </a:solidFill>
                <a:effectLst/>
              </a:rPr>
              <a:t>Candidates will need to</a:t>
            </a:r>
            <a:r>
              <a:rPr lang="en-US" sz="1600" b="0" i="0" dirty="0">
                <a:solidFill>
                  <a:schemeClr val="accent1"/>
                </a:solidFill>
                <a:effectLst/>
              </a:rPr>
              <a:t> </a:t>
            </a:r>
            <a:r>
              <a:rPr lang="en-US" sz="1600" b="1" i="0" dirty="0">
                <a:solidFill>
                  <a:schemeClr val="accent1"/>
                </a:solidFill>
                <a:effectLst/>
              </a:rPr>
              <a:t>identify</a:t>
            </a:r>
            <a:r>
              <a:rPr lang="en-US" sz="1600" b="0" i="0" dirty="0">
                <a:solidFill>
                  <a:schemeClr val="accent1"/>
                </a:solidFill>
                <a:effectLst/>
              </a:rPr>
              <a:t> </a:t>
            </a:r>
            <a:r>
              <a:rPr lang="en-US" sz="1600" b="0" i="0" dirty="0">
                <a:solidFill>
                  <a:srgbClr val="242424"/>
                </a:solidFill>
                <a:effectLst/>
              </a:rPr>
              <a:t>themselves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42424"/>
                </a:solidFill>
                <a:effectLst/>
              </a:rPr>
              <a:t>Exams will be </a:t>
            </a:r>
            <a:r>
              <a:rPr lang="en-US" sz="1600" b="1" i="0" dirty="0">
                <a:solidFill>
                  <a:schemeClr val="accent1"/>
                </a:solidFill>
                <a:effectLst/>
              </a:rPr>
              <a:t>closed book</a:t>
            </a:r>
            <a:r>
              <a:rPr lang="en-US" sz="1600" b="0" i="0" dirty="0">
                <a:solidFill>
                  <a:schemeClr val="accent1"/>
                </a:solidFill>
                <a:effectLst/>
              </a:rPr>
              <a:t> </a:t>
            </a:r>
            <a:r>
              <a:rPr lang="en-US" sz="1600" b="0" i="0" dirty="0">
                <a:solidFill>
                  <a:srgbClr val="242424"/>
                </a:solidFill>
                <a:effectLst/>
              </a:rPr>
              <a:t>and </a:t>
            </a:r>
            <a:r>
              <a:rPr lang="en-US" sz="1600" b="1" i="0" dirty="0">
                <a:solidFill>
                  <a:schemeClr val="accent1"/>
                </a:solidFill>
                <a:effectLst/>
              </a:rPr>
              <a:t>closed web</a:t>
            </a:r>
            <a:endParaRPr lang="en-US" sz="1600" b="0" i="0" dirty="0">
              <a:solidFill>
                <a:schemeClr val="accent1"/>
              </a:solidFill>
              <a:effectLst/>
            </a:endParaRP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42424"/>
                </a:solidFill>
                <a:effectLst/>
              </a:rPr>
              <a:t>All students will commence writing at the </a:t>
            </a:r>
            <a:r>
              <a:rPr lang="en-US" sz="1600" b="1" i="0" dirty="0">
                <a:solidFill>
                  <a:schemeClr val="accent1"/>
                </a:solidFill>
                <a:effectLst/>
              </a:rPr>
              <a:t>same time.</a:t>
            </a:r>
            <a:endParaRPr lang="en-GB" sz="1600" dirty="0"/>
          </a:p>
          <a:p>
            <a:pPr marL="342900" indent="-34290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Rolling programme of communications to provide candidates with everything that they need to know. </a:t>
            </a:r>
          </a:p>
          <a:p>
            <a:pPr marL="342900" indent="-34290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0" i="0" dirty="0">
                <a:effectLst/>
                <a:latin typeface="+mj-lt"/>
              </a:rPr>
              <a:t>A longer-term strategic view of the delivery of assessments as well as the content and structure of the curriculum is underway. </a:t>
            </a:r>
            <a:endParaRPr lang="en-GB" sz="1600" dirty="0">
              <a:latin typeface="+mj-lt"/>
            </a:endParaRPr>
          </a:p>
          <a:p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87CB4-0297-DE1B-3BD6-D65A71ECE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C5C0B4-F90D-4B90-B187-E84366B07232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8FD5C1-C2BD-2857-9B39-AAB5DD78BEFC}"/>
              </a:ext>
            </a:extLst>
          </p:cNvPr>
          <p:cNvSpPr/>
          <p:nvPr/>
        </p:nvSpPr>
        <p:spPr>
          <a:xfrm>
            <a:off x="0" y="0"/>
            <a:ext cx="5337528" cy="6858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7FB35-8B31-7AE4-5D12-CB9A970B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8" y="602974"/>
            <a:ext cx="3995749" cy="565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16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11BC5-95BC-F24A-3437-ADEB95D31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700" y="935458"/>
            <a:ext cx="6820571" cy="1482353"/>
          </a:xfrm>
        </p:spPr>
        <p:txBody>
          <a:bodyPr/>
          <a:lstStyle/>
          <a:p>
            <a:r>
              <a:rPr lang="en-US" sz="3400" kern="0" dirty="0"/>
              <a:t>The future of the profession: Chartered Actuary</a:t>
            </a:r>
            <a:endParaRPr lang="en-GB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1ABC3-A1B8-DE1C-DF57-F919AD2E9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312" y="2522488"/>
            <a:ext cx="6060681" cy="4243387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GB" sz="1500" dirty="0"/>
              <a:t>Chartered Actuary designations will be launched  in November – Chartered Actuary (Fellow) and Chartered Actuary (Associate).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GB" sz="1500" dirty="0"/>
              <a:t>Range of post nominal options for those wanting to continue to use FIA and FFA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500" dirty="0"/>
              <a:t>New digital badges available for use on email and social media profiles that can be downloaded from the member portal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500" dirty="0"/>
              <a:t>Emphasis on distinguishing between Fellow and Associate Chartered Actuaries 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GB" sz="1500" dirty="0"/>
              <a:t>Designations to be launched with campaign that showcases members and their stories.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1D211-C62C-CEA5-256C-E29F4E7FE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C5C0B4-F90D-4B90-B187-E84366B07232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E1B7173-30CF-4356-96FF-0F9198A1E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38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4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24985-D7BB-2E83-D315-7BC7EF63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531" y="1447800"/>
            <a:ext cx="6651958" cy="1143000"/>
          </a:xfrm>
        </p:spPr>
        <p:txBody>
          <a:bodyPr/>
          <a:lstStyle/>
          <a:p>
            <a:r>
              <a:rPr lang="en-US" sz="3400" kern="0" dirty="0"/>
              <a:t>A New Future for The Actuary</a:t>
            </a:r>
            <a:endParaRPr lang="en-GB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6E89-B3E0-6AB4-51FE-066D36DCB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165" y="2584174"/>
            <a:ext cx="6208009" cy="3687002"/>
          </a:xfrm>
        </p:spPr>
        <p:txBody>
          <a:bodyPr/>
          <a:lstStyle/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Relaunch of The Actuary with a new publishing model.</a:t>
            </a:r>
          </a:p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Six issues per year with more pages and a new modern design.</a:t>
            </a:r>
          </a:p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Six podcasts per year including interviews with leaders of the profession.</a:t>
            </a:r>
          </a:p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Enhanced digital offering including video content and a re-designed website.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E07F3-B049-E0F4-82AE-3F4A4D1CF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C5C0B4-F90D-4B90-B187-E84366B07232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5" name="Picture 4" descr="A person on a magazine cover&#10;&#10;Description automatically generated">
            <a:extLst>
              <a:ext uri="{FF2B5EF4-FFF2-40B4-BE49-F238E27FC236}">
                <a16:creationId xmlns:a16="http://schemas.microsoft.com/office/drawing/2014/main" id="{3CAFCEFA-ECF5-E0ED-9604-3A8C061B4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41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B9C09ED-62BA-755F-0057-1AB52224E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326962"/>
            <a:ext cx="5568946" cy="5709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0F0F29-3D4B-E89A-78FE-72EF9246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5" y="1067422"/>
            <a:ext cx="11154083" cy="1143000"/>
          </a:xfrm>
        </p:spPr>
        <p:txBody>
          <a:bodyPr/>
          <a:lstStyle/>
          <a:p>
            <a:r>
              <a:rPr lang="en-US" kern="0" dirty="0"/>
              <a:t>The Future: Other Initiatives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12682-2C91-3E3E-DC7D-3CB5708E4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2209800"/>
            <a:ext cx="11154083" cy="4243387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dirty="0"/>
              <a:t>Move to quarterly member surveys to enable more frequent and nuanced listening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dirty="0"/>
              <a:t>SLA times reduced for member services and review of our customer service model to make further improvements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dirty="0"/>
              <a:t>More support for Regional Societies to support members at a local level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dirty="0"/>
              <a:t>Greater volunteer recognition and launch of volunteer awards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dirty="0"/>
              <a:t>Piloting a mentorship platform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B521-4E18-A8A3-D821-9698FE230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C5C0B4-F90D-4B90-B187-E84366B0723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13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902D89-242A-08FC-A20B-6F01412C1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-1"/>
            <a:ext cx="10477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DB621-7771-C8FB-7BCC-04CBEAD6C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6" y="855387"/>
            <a:ext cx="4555154" cy="1536630"/>
          </a:xfrm>
        </p:spPr>
        <p:txBody>
          <a:bodyPr/>
          <a:lstStyle/>
          <a:p>
            <a:r>
              <a:rPr lang="en-GB" kern="0" dirty="0"/>
              <a:t>The Big Issues of the Future: AI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A7B34-5572-FD21-6048-3794CD3FD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2491618"/>
            <a:ext cx="4853328" cy="424338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Practice Board coming soon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CISI AI Course (with actuarial overlay)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Rethinking how data science works within the syllabus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IAA AI task force 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Virtual Learning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… and more …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48165-9264-3398-BD58-F366D285E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C5C0B4-F90D-4B90-B187-E84366B07232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2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FOA PowerPoint template 07">
  <a:themeElements>
    <a:clrScheme name="IFoA Life Orange 01">
      <a:dk1>
        <a:srgbClr val="3F4548"/>
      </a:dk1>
      <a:lt1>
        <a:sysClr val="window" lastClr="FFFFFF"/>
      </a:lt1>
      <a:dk2>
        <a:srgbClr val="EE741D"/>
      </a:dk2>
      <a:lt2>
        <a:srgbClr val="FFFFFF"/>
      </a:lt2>
      <a:accent1>
        <a:srgbClr val="EE741D"/>
      </a:accent1>
      <a:accent2>
        <a:srgbClr val="113458"/>
      </a:accent2>
      <a:accent3>
        <a:srgbClr val="7CB3E1"/>
      </a:accent3>
      <a:accent4>
        <a:srgbClr val="4096B8"/>
      </a:accent4>
      <a:accent5>
        <a:srgbClr val="11B3A2"/>
      </a:accent5>
      <a:accent6>
        <a:srgbClr val="008452"/>
      </a:accent6>
      <a:hlink>
        <a:srgbClr val="EE741D"/>
      </a:hlink>
      <a:folHlink>
        <a:srgbClr val="EE741D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ife 2024 PowerPoint template 02.potx" id="{859BFBCE-B630-4C16-882F-BFB6242BF8E1}" vid="{72B8559C-7852-4554-9398-222B311A9F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02c0b7-9b13-4d4c-96bd-358f4ff7a525"/>
    <lcf76f155ced4ddcb4097134ff3c332f xmlns="d401cb41-05d3-4f39-b871-14ea80633ef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01FE3966DFF440B3A486C6E5A39521" ma:contentTypeVersion="15" ma:contentTypeDescription="Create a new document." ma:contentTypeScope="" ma:versionID="dd40c43cce9f089d8a6581f38cd4727d">
  <xsd:schema xmlns:xsd="http://www.w3.org/2001/XMLSchema" xmlns:xs="http://www.w3.org/2001/XMLSchema" xmlns:p="http://schemas.microsoft.com/office/2006/metadata/properties" xmlns:ns2="d401cb41-05d3-4f39-b871-14ea80633ef1" xmlns:ns3="0c02c0b7-9b13-4d4c-96bd-358f4ff7a525" targetNamespace="http://schemas.microsoft.com/office/2006/metadata/properties" ma:root="true" ma:fieldsID="2966001e08521ceb7fc5ed18fca12bc3" ns2:_="" ns3:_="">
    <xsd:import namespace="d401cb41-05d3-4f39-b871-14ea80633ef1"/>
    <xsd:import namespace="0c02c0b7-9b13-4d4c-96bd-358f4ff7a5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01cb41-05d3-4f39-b871-14ea80633e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c5664ec-2097-44f6-aef9-a995d752de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02c0b7-9b13-4d4c-96bd-358f4ff7a52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d8f08b6-d050-42f1-adda-bb02308e840b}" ma:internalName="TaxCatchAll" ma:showField="CatchAllData" ma:web="0c02c0b7-9b13-4d4c-96bd-358f4ff7a5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424992-E0AF-41DE-AA7E-FD50D435E4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3275F6-7D6A-427B-AB56-49E5C0F6773B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d401cb41-05d3-4f39-b871-14ea80633ef1"/>
    <ds:schemaRef ds:uri="http://schemas.openxmlformats.org/package/2006/metadata/core-properties"/>
    <ds:schemaRef ds:uri="0c02c0b7-9b13-4d4c-96bd-358f4ff7a52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1B7E2CF-41B0-4E1C-A8C8-B9078CDCA3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01cb41-05d3-4f39-b871-14ea80633ef1"/>
    <ds:schemaRef ds:uri="0c02c0b7-9b13-4d4c-96bd-358f4ff7a5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Life 2024 PowerPoint template 02</Template>
  <TotalTime>7</TotalTime>
  <Words>495</Words>
  <Application>Microsoft Office PowerPoint</Application>
  <PresentationFormat>Widescreen</PresentationFormat>
  <Paragraphs>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Arial</vt:lpstr>
      <vt:lpstr>Wingdings</vt:lpstr>
      <vt:lpstr>IFOA PowerPoint template 07</vt:lpstr>
      <vt:lpstr>Life Conference: Town Hall Session</vt:lpstr>
      <vt:lpstr>Today’s Panel  </vt:lpstr>
      <vt:lpstr>A Focus on the Future </vt:lpstr>
      <vt:lpstr>Our Vision  </vt:lpstr>
      <vt:lpstr>The Future of Exams  </vt:lpstr>
      <vt:lpstr>The future of the profession: Chartered Actuary</vt:lpstr>
      <vt:lpstr>A New Future for The Actuary</vt:lpstr>
      <vt:lpstr>The Future: Other Initiatives</vt:lpstr>
      <vt:lpstr>The Big Issues of the Future: AI </vt:lpstr>
      <vt:lpstr>The Big Issues of the Future: Sustainability </vt:lpstr>
      <vt:lpstr>The IAA and the future of Actuaries 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Pickett</dc:creator>
  <cp:lastModifiedBy>Niki Park</cp:lastModifiedBy>
  <cp:revision>7</cp:revision>
  <dcterms:created xsi:type="dcterms:W3CDTF">2024-10-14T12:27:11Z</dcterms:created>
  <dcterms:modified xsi:type="dcterms:W3CDTF">2024-10-15T09:25:43Z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0x0101007F01FE3966DFF440B3A486C6E5A39521</vt:lpwstr>
  </property>
  <property fmtid="{D5CDD505-2E9C-101B-9397-08002B2CF9AE}" pid="3" name="MediaServiceImageTags">
    <vt:lpwstr/>
  </property>
</Properties>
</file>