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93" r:id="rId2"/>
    <p:sldId id="295" r:id="rId3"/>
    <p:sldId id="695" r:id="rId4"/>
    <p:sldId id="303" r:id="rId5"/>
    <p:sldId id="304" r:id="rId6"/>
    <p:sldId id="305" r:id="rId7"/>
    <p:sldId id="306" r:id="rId8"/>
    <p:sldId id="310" r:id="rId9"/>
    <p:sldId id="311" r:id="rId10"/>
    <p:sldId id="705" r:id="rId11"/>
    <p:sldId id="694" r:id="rId12"/>
    <p:sldId id="690" r:id="rId13"/>
    <p:sldId id="664" r:id="rId14"/>
    <p:sldId id="666" r:id="rId15"/>
    <p:sldId id="691" r:id="rId16"/>
    <p:sldId id="696" r:id="rId17"/>
    <p:sldId id="693" r:id="rId18"/>
    <p:sldId id="317" r:id="rId19"/>
    <p:sldId id="681" r:id="rId20"/>
    <p:sldId id="680" r:id="rId21"/>
    <p:sldId id="685" r:id="rId22"/>
    <p:sldId id="697" r:id="rId23"/>
    <p:sldId id="699" r:id="rId24"/>
    <p:sldId id="704" r:id="rId25"/>
    <p:sldId id="302" r:id="rId26"/>
    <p:sldId id="706" r:id="rId27"/>
    <p:sldId id="309" r:id="rId28"/>
    <p:sldId id="700" r:id="rId29"/>
    <p:sldId id="308" r:id="rId30"/>
    <p:sldId id="701" r:id="rId31"/>
    <p:sldId id="707" r:id="rId32"/>
    <p:sldId id="708" r:id="rId33"/>
    <p:sldId id="709" r:id="rId34"/>
    <p:sldId id="710" r:id="rId35"/>
    <p:sldId id="711" r:id="rId36"/>
    <p:sldId id="712" r:id="rId37"/>
  </p:sldIdLst>
  <p:sldSz cx="12192000" cy="6858000"/>
  <p:notesSz cx="6858000" cy="9144000"/>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4247" userDrawn="1">
          <p15:clr>
            <a:srgbClr val="A4A3A4"/>
          </p15:clr>
        </p15:guide>
        <p15:guide id="2" pos="322"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551C46-39DF-20A1-889D-789E59EA620D}" name="Jacob Shah (LCP)" initials="JS" userId="S::Jacob.Shah@lcp.uk.com::142b3bab-3a32-4b93-b84c-a49434b7056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81E45"/>
    <a:srgbClr val="C3DDED"/>
    <a:srgbClr val="E9458C"/>
    <a:srgbClr val="D9D9D9"/>
    <a:srgbClr val="008452"/>
    <a:srgbClr val="11B3A2"/>
    <a:srgbClr val="113458"/>
    <a:srgbClr val="952E64"/>
    <a:srgbClr val="2F50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807C38-C20B-4195-9EEA-BA12F9CCAF17}" v="1558" dt="2025-05-02T11:52:29.812"/>
    <p1510:client id="{25C5A83C-4367-4B10-872D-83E0605FBC24}" v="60" dt="2025-05-02T12:50:27.9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329" autoAdjust="0"/>
  </p:normalViewPr>
  <p:slideViewPr>
    <p:cSldViewPr snapToGrid="0">
      <p:cViewPr varScale="1">
        <p:scale>
          <a:sx n="100" d="100"/>
          <a:sy n="100" d="100"/>
        </p:scale>
        <p:origin x="883" y="298"/>
      </p:cViewPr>
      <p:guideLst>
        <p:guide orient="horz" pos="4247"/>
        <p:guide pos="322"/>
      </p:guideLst>
    </p:cSldViewPr>
  </p:slideViewPr>
  <p:notesTextViewPr>
    <p:cViewPr>
      <p:scale>
        <a:sx n="3" d="2"/>
        <a:sy n="3" d="2"/>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Hobern (LCP)" userId="9be6b98f-2d73-4023-b6b8-202e7f33d5a5" providerId="ADAL" clId="{0B807C38-C20B-4195-9EEA-BA12F9CCAF17}"/>
    <pc:docChg chg="undo custSel addSld delSld modSld sldOrd">
      <pc:chgData name="Laura Hobern (LCP)" userId="9be6b98f-2d73-4023-b6b8-202e7f33d5a5" providerId="ADAL" clId="{0B807C38-C20B-4195-9EEA-BA12F9CCAF17}" dt="2025-05-02T11:52:29.812" v="1670" actId="6549"/>
      <pc:docMkLst>
        <pc:docMk/>
      </pc:docMkLst>
      <pc:sldChg chg="modNotesTx">
        <pc:chgData name="Laura Hobern (LCP)" userId="9be6b98f-2d73-4023-b6b8-202e7f33d5a5" providerId="ADAL" clId="{0B807C38-C20B-4195-9EEA-BA12F9CCAF17}" dt="2025-05-02T11:31:19.477" v="696" actId="113"/>
        <pc:sldMkLst>
          <pc:docMk/>
          <pc:sldMk cId="2506446705" sldId="317"/>
        </pc:sldMkLst>
      </pc:sldChg>
      <pc:sldChg chg="del">
        <pc:chgData name="Laura Hobern (LCP)" userId="9be6b98f-2d73-4023-b6b8-202e7f33d5a5" providerId="ADAL" clId="{0B807C38-C20B-4195-9EEA-BA12F9CCAF17}" dt="2025-05-02T07:25:31.248" v="121" actId="47"/>
        <pc:sldMkLst>
          <pc:docMk/>
          <pc:sldMk cId="1715311911" sldId="663"/>
        </pc:sldMkLst>
      </pc:sldChg>
      <pc:sldChg chg="modAnim modNotesTx">
        <pc:chgData name="Laura Hobern (LCP)" userId="9be6b98f-2d73-4023-b6b8-202e7f33d5a5" providerId="ADAL" clId="{0B807C38-C20B-4195-9EEA-BA12F9CCAF17}" dt="2025-05-02T11:51:14.973" v="1658" actId="113"/>
        <pc:sldMkLst>
          <pc:docMk/>
          <pc:sldMk cId="899779292" sldId="664"/>
        </pc:sldMkLst>
      </pc:sldChg>
      <pc:sldChg chg="modAnim modNotesTx">
        <pc:chgData name="Laura Hobern (LCP)" userId="9be6b98f-2d73-4023-b6b8-202e7f33d5a5" providerId="ADAL" clId="{0B807C38-C20B-4195-9EEA-BA12F9CCAF17}" dt="2025-05-02T10:59:30.920" v="456" actId="20577"/>
        <pc:sldMkLst>
          <pc:docMk/>
          <pc:sldMk cId="3375844394" sldId="666"/>
        </pc:sldMkLst>
      </pc:sldChg>
      <pc:sldChg chg="del">
        <pc:chgData name="Laura Hobern (LCP)" userId="9be6b98f-2d73-4023-b6b8-202e7f33d5a5" providerId="ADAL" clId="{0B807C38-C20B-4195-9EEA-BA12F9CCAF17}" dt="2025-05-02T07:12:05.633" v="31" actId="47"/>
        <pc:sldMkLst>
          <pc:docMk/>
          <pc:sldMk cId="3223463767" sldId="676"/>
        </pc:sldMkLst>
      </pc:sldChg>
      <pc:sldChg chg="modAnim modNotesTx">
        <pc:chgData name="Laura Hobern (LCP)" userId="9be6b98f-2d73-4023-b6b8-202e7f33d5a5" providerId="ADAL" clId="{0B807C38-C20B-4195-9EEA-BA12F9CCAF17}" dt="2025-05-02T11:38:18.761" v="867" actId="113"/>
        <pc:sldMkLst>
          <pc:docMk/>
          <pc:sldMk cId="1079625010" sldId="680"/>
        </pc:sldMkLst>
      </pc:sldChg>
      <pc:sldChg chg="modAnim modNotesTx">
        <pc:chgData name="Laura Hobern (LCP)" userId="9be6b98f-2d73-4023-b6b8-202e7f33d5a5" providerId="ADAL" clId="{0B807C38-C20B-4195-9EEA-BA12F9CCAF17}" dt="2025-05-02T11:42:33.314" v="876" actId="113"/>
        <pc:sldMkLst>
          <pc:docMk/>
          <pc:sldMk cId="3497337424" sldId="681"/>
        </pc:sldMkLst>
      </pc:sldChg>
      <pc:sldChg chg="modNotesTx">
        <pc:chgData name="Laura Hobern (LCP)" userId="9be6b98f-2d73-4023-b6b8-202e7f33d5a5" providerId="ADAL" clId="{0B807C38-C20B-4195-9EEA-BA12F9CCAF17}" dt="2025-05-02T11:16:35.449" v="674" actId="20577"/>
        <pc:sldMkLst>
          <pc:docMk/>
          <pc:sldMk cId="1398480048" sldId="685"/>
        </pc:sldMkLst>
      </pc:sldChg>
      <pc:sldChg chg="modSp del mod ord modAnim">
        <pc:chgData name="Laura Hobern (LCP)" userId="9be6b98f-2d73-4023-b6b8-202e7f33d5a5" providerId="ADAL" clId="{0B807C38-C20B-4195-9EEA-BA12F9CCAF17}" dt="2025-05-02T10:36:26.946" v="300" actId="47"/>
        <pc:sldMkLst>
          <pc:docMk/>
          <pc:sldMk cId="2035266978" sldId="688"/>
        </pc:sldMkLst>
        <pc:spChg chg="mod">
          <ac:chgData name="Laura Hobern (LCP)" userId="9be6b98f-2d73-4023-b6b8-202e7f33d5a5" providerId="ADAL" clId="{0B807C38-C20B-4195-9EEA-BA12F9CCAF17}" dt="2025-05-02T08:07:45.956" v="202" actId="20577"/>
          <ac:spMkLst>
            <pc:docMk/>
            <pc:sldMk cId="2035266978" sldId="688"/>
            <ac:spMk id="2" creationId="{D4875AA5-F232-81D7-5CEB-5758F5011E43}"/>
          </ac:spMkLst>
        </pc:spChg>
      </pc:sldChg>
      <pc:sldChg chg="modSp del mod ord modAnim">
        <pc:chgData name="Laura Hobern (LCP)" userId="9be6b98f-2d73-4023-b6b8-202e7f33d5a5" providerId="ADAL" clId="{0B807C38-C20B-4195-9EEA-BA12F9CCAF17}" dt="2025-05-02T10:36:26.946" v="300" actId="47"/>
        <pc:sldMkLst>
          <pc:docMk/>
          <pc:sldMk cId="3422878723" sldId="689"/>
        </pc:sldMkLst>
        <pc:spChg chg="mod">
          <ac:chgData name="Laura Hobern (LCP)" userId="9be6b98f-2d73-4023-b6b8-202e7f33d5a5" providerId="ADAL" clId="{0B807C38-C20B-4195-9EEA-BA12F9CCAF17}" dt="2025-05-02T08:07:52.571" v="203" actId="20577"/>
          <ac:spMkLst>
            <pc:docMk/>
            <pc:sldMk cId="3422878723" sldId="689"/>
            <ac:spMk id="2" creationId="{E2965DE8-5C5B-D03D-66B2-80AAAB821020}"/>
          </ac:spMkLst>
        </pc:spChg>
      </pc:sldChg>
      <pc:sldChg chg="addSp modSp mod modAnim modNotesTx">
        <pc:chgData name="Laura Hobern (LCP)" userId="9be6b98f-2d73-4023-b6b8-202e7f33d5a5" providerId="ADAL" clId="{0B807C38-C20B-4195-9EEA-BA12F9CCAF17}" dt="2025-05-02T11:17:31.842" v="675" actId="20577"/>
        <pc:sldMkLst>
          <pc:docMk/>
          <pc:sldMk cId="2435591019" sldId="690"/>
        </pc:sldMkLst>
        <pc:spChg chg="add mod">
          <ac:chgData name="Laura Hobern (LCP)" userId="9be6b98f-2d73-4023-b6b8-202e7f33d5a5" providerId="ADAL" clId="{0B807C38-C20B-4195-9EEA-BA12F9CCAF17}" dt="2025-05-02T07:27:20.977" v="200" actId="1076"/>
          <ac:spMkLst>
            <pc:docMk/>
            <pc:sldMk cId="2435591019" sldId="690"/>
            <ac:spMk id="3" creationId="{AE415919-C6A3-825A-71D9-EB7E0B588B37}"/>
          </ac:spMkLst>
        </pc:spChg>
        <pc:spChg chg="mod">
          <ac:chgData name="Laura Hobern (LCP)" userId="9be6b98f-2d73-4023-b6b8-202e7f33d5a5" providerId="ADAL" clId="{0B807C38-C20B-4195-9EEA-BA12F9CCAF17}" dt="2025-05-02T07:27:11.615" v="199" actId="20577"/>
          <ac:spMkLst>
            <pc:docMk/>
            <pc:sldMk cId="2435591019" sldId="690"/>
            <ac:spMk id="6" creationId="{35CC9C80-0530-92C5-3246-CD29EB229EDD}"/>
          </ac:spMkLst>
        </pc:spChg>
        <pc:spChg chg="add mod">
          <ac:chgData name="Laura Hobern (LCP)" userId="9be6b98f-2d73-4023-b6b8-202e7f33d5a5" providerId="ADAL" clId="{0B807C38-C20B-4195-9EEA-BA12F9CCAF17}" dt="2025-05-02T07:27:20.977" v="200" actId="1076"/>
          <ac:spMkLst>
            <pc:docMk/>
            <pc:sldMk cId="2435591019" sldId="690"/>
            <ac:spMk id="8" creationId="{E53BC2D6-887E-207D-A6A5-064ECF293143}"/>
          </ac:spMkLst>
        </pc:spChg>
        <pc:spChg chg="mod">
          <ac:chgData name="Laura Hobern (LCP)" userId="9be6b98f-2d73-4023-b6b8-202e7f33d5a5" providerId="ADAL" clId="{0B807C38-C20B-4195-9EEA-BA12F9CCAF17}" dt="2025-05-02T07:27:20.977" v="200" actId="1076"/>
          <ac:spMkLst>
            <pc:docMk/>
            <pc:sldMk cId="2435591019" sldId="690"/>
            <ac:spMk id="10" creationId="{C75DAE3B-EE1A-5115-CBE5-FBB38E5A6C94}"/>
          </ac:spMkLst>
        </pc:spChg>
        <pc:spChg chg="mod">
          <ac:chgData name="Laura Hobern (LCP)" userId="9be6b98f-2d73-4023-b6b8-202e7f33d5a5" providerId="ADAL" clId="{0B807C38-C20B-4195-9EEA-BA12F9CCAF17}" dt="2025-05-02T07:27:20.977" v="200" actId="1076"/>
          <ac:spMkLst>
            <pc:docMk/>
            <pc:sldMk cId="2435591019" sldId="690"/>
            <ac:spMk id="11" creationId="{BAFD8660-C1B2-E2D5-2099-4D58B4AC38CC}"/>
          </ac:spMkLst>
        </pc:spChg>
        <pc:grpChg chg="add mod">
          <ac:chgData name="Laura Hobern (LCP)" userId="9be6b98f-2d73-4023-b6b8-202e7f33d5a5" providerId="ADAL" clId="{0B807C38-C20B-4195-9EEA-BA12F9CCAF17}" dt="2025-05-02T07:27:20.977" v="200" actId="1076"/>
          <ac:grpSpMkLst>
            <pc:docMk/>
            <pc:sldMk cId="2435591019" sldId="690"/>
            <ac:grpSpMk id="9" creationId="{7DB3C6C8-BBB7-FA4E-AFBB-551045A62307}"/>
          </ac:grpSpMkLst>
        </pc:grpChg>
        <pc:picChg chg="add mod">
          <ac:chgData name="Laura Hobern (LCP)" userId="9be6b98f-2d73-4023-b6b8-202e7f33d5a5" providerId="ADAL" clId="{0B807C38-C20B-4195-9EEA-BA12F9CCAF17}" dt="2025-05-02T07:27:20.977" v="200" actId="1076"/>
          <ac:picMkLst>
            <pc:docMk/>
            <pc:sldMk cId="2435591019" sldId="690"/>
            <ac:picMk id="7" creationId="{606ADCD3-0D30-C029-548F-452986001EF5}"/>
          </ac:picMkLst>
        </pc:picChg>
      </pc:sldChg>
      <pc:sldChg chg="modNotesTx">
        <pc:chgData name="Laura Hobern (LCP)" userId="9be6b98f-2d73-4023-b6b8-202e7f33d5a5" providerId="ADAL" clId="{0B807C38-C20B-4195-9EEA-BA12F9CCAF17}" dt="2025-05-02T11:42:06.387" v="869" actId="11"/>
        <pc:sldMkLst>
          <pc:docMk/>
          <pc:sldMk cId="4045235363" sldId="691"/>
        </pc:sldMkLst>
      </pc:sldChg>
      <pc:sldChg chg="del ord">
        <pc:chgData name="Laura Hobern (LCP)" userId="9be6b98f-2d73-4023-b6b8-202e7f33d5a5" providerId="ADAL" clId="{0B807C38-C20B-4195-9EEA-BA12F9CCAF17}" dt="2025-05-02T10:36:01.066" v="298" actId="47"/>
        <pc:sldMkLst>
          <pc:docMk/>
          <pc:sldMk cId="2377849208" sldId="692"/>
        </pc:sldMkLst>
      </pc:sldChg>
      <pc:sldChg chg="modNotesTx">
        <pc:chgData name="Laura Hobern (LCP)" userId="9be6b98f-2d73-4023-b6b8-202e7f33d5a5" providerId="ADAL" clId="{0B807C38-C20B-4195-9EEA-BA12F9CCAF17}" dt="2025-05-02T11:10:34.433" v="646" actId="113"/>
        <pc:sldMkLst>
          <pc:docMk/>
          <pc:sldMk cId="826917738" sldId="693"/>
        </pc:sldMkLst>
      </pc:sldChg>
      <pc:sldChg chg="modNotesTx">
        <pc:chgData name="Laura Hobern (LCP)" userId="9be6b98f-2d73-4023-b6b8-202e7f33d5a5" providerId="ADAL" clId="{0B807C38-C20B-4195-9EEA-BA12F9CCAF17}" dt="2025-05-02T10:42:36.902" v="330" actId="113"/>
        <pc:sldMkLst>
          <pc:docMk/>
          <pc:sldMk cId="2967160643" sldId="694"/>
        </pc:sldMkLst>
      </pc:sldChg>
      <pc:sldChg chg="addSp delSp modSp mod ord addAnim delAnim modAnim modNotesTx">
        <pc:chgData name="Laura Hobern (LCP)" userId="9be6b98f-2d73-4023-b6b8-202e7f33d5a5" providerId="ADAL" clId="{0B807C38-C20B-4195-9EEA-BA12F9CCAF17}" dt="2025-05-02T11:10:23.478" v="644" actId="113"/>
        <pc:sldMkLst>
          <pc:docMk/>
          <pc:sldMk cId="2826150860" sldId="696"/>
        </pc:sldMkLst>
        <pc:spChg chg="add del mod">
          <ac:chgData name="Laura Hobern (LCP)" userId="9be6b98f-2d73-4023-b6b8-202e7f33d5a5" providerId="ADAL" clId="{0B807C38-C20B-4195-9EEA-BA12F9CCAF17}" dt="2025-05-02T10:36:30.611" v="301" actId="478"/>
          <ac:spMkLst>
            <pc:docMk/>
            <pc:sldMk cId="2826150860" sldId="696"/>
            <ac:spMk id="3" creationId="{2A2F55D2-99ED-EFB0-5C86-0629F47BCC55}"/>
          </ac:spMkLst>
        </pc:spChg>
        <pc:spChg chg="mod">
          <ac:chgData name="Laura Hobern (LCP)" userId="9be6b98f-2d73-4023-b6b8-202e7f33d5a5" providerId="ADAL" clId="{0B807C38-C20B-4195-9EEA-BA12F9CCAF17}" dt="2025-05-02T10:33:33.795" v="274" actId="14100"/>
          <ac:spMkLst>
            <pc:docMk/>
            <pc:sldMk cId="2826150860" sldId="696"/>
            <ac:spMk id="11" creationId="{AEFEB9B4-1D58-4E26-BCCB-C629B5FF4F6F}"/>
          </ac:spMkLst>
        </pc:spChg>
        <pc:spChg chg="mod">
          <ac:chgData name="Laura Hobern (LCP)" userId="9be6b98f-2d73-4023-b6b8-202e7f33d5a5" providerId="ADAL" clId="{0B807C38-C20B-4195-9EEA-BA12F9CCAF17}" dt="2025-05-02T10:33:33.795" v="274" actId="14100"/>
          <ac:spMkLst>
            <pc:docMk/>
            <pc:sldMk cId="2826150860" sldId="696"/>
            <ac:spMk id="12" creationId="{DC81F4C0-F880-818F-3EE6-1FCD12C2F30B}"/>
          </ac:spMkLst>
        </pc:spChg>
        <pc:spChg chg="mod">
          <ac:chgData name="Laura Hobern (LCP)" userId="9be6b98f-2d73-4023-b6b8-202e7f33d5a5" providerId="ADAL" clId="{0B807C38-C20B-4195-9EEA-BA12F9CCAF17}" dt="2025-05-02T10:33:33.795" v="274" actId="14100"/>
          <ac:spMkLst>
            <pc:docMk/>
            <pc:sldMk cId="2826150860" sldId="696"/>
            <ac:spMk id="13" creationId="{8AD5A643-D5D1-6C47-641D-E23B4D31ADEF}"/>
          </ac:spMkLst>
        </pc:spChg>
        <pc:spChg chg="mod">
          <ac:chgData name="Laura Hobern (LCP)" userId="9be6b98f-2d73-4023-b6b8-202e7f33d5a5" providerId="ADAL" clId="{0B807C38-C20B-4195-9EEA-BA12F9CCAF17}" dt="2025-05-02T10:33:33.795" v="274" actId="14100"/>
          <ac:spMkLst>
            <pc:docMk/>
            <pc:sldMk cId="2826150860" sldId="696"/>
            <ac:spMk id="14" creationId="{011EEE59-4852-8177-1213-5B7FD82344CB}"/>
          </ac:spMkLst>
        </pc:spChg>
        <pc:spChg chg="mod">
          <ac:chgData name="Laura Hobern (LCP)" userId="9be6b98f-2d73-4023-b6b8-202e7f33d5a5" providerId="ADAL" clId="{0B807C38-C20B-4195-9EEA-BA12F9CCAF17}" dt="2025-05-02T10:33:33.795" v="274" actId="14100"/>
          <ac:spMkLst>
            <pc:docMk/>
            <pc:sldMk cId="2826150860" sldId="696"/>
            <ac:spMk id="15" creationId="{150E0ED9-441A-9479-05E2-273A6026916F}"/>
          </ac:spMkLst>
        </pc:spChg>
        <pc:spChg chg="mod">
          <ac:chgData name="Laura Hobern (LCP)" userId="9be6b98f-2d73-4023-b6b8-202e7f33d5a5" providerId="ADAL" clId="{0B807C38-C20B-4195-9EEA-BA12F9CCAF17}" dt="2025-05-02T10:33:33.795" v="274" actId="14100"/>
          <ac:spMkLst>
            <pc:docMk/>
            <pc:sldMk cId="2826150860" sldId="696"/>
            <ac:spMk id="16" creationId="{2B4F7538-2F0A-3C2C-96CA-0493F2590DF5}"/>
          </ac:spMkLst>
        </pc:spChg>
        <pc:spChg chg="mod">
          <ac:chgData name="Laura Hobern (LCP)" userId="9be6b98f-2d73-4023-b6b8-202e7f33d5a5" providerId="ADAL" clId="{0B807C38-C20B-4195-9EEA-BA12F9CCAF17}" dt="2025-05-02T10:33:33.795" v="274" actId="14100"/>
          <ac:spMkLst>
            <pc:docMk/>
            <pc:sldMk cId="2826150860" sldId="696"/>
            <ac:spMk id="17" creationId="{F7ECFBA4-E7E8-22DE-98C6-2A9F90ECE76C}"/>
          </ac:spMkLst>
        </pc:spChg>
        <pc:spChg chg="mod">
          <ac:chgData name="Laura Hobern (LCP)" userId="9be6b98f-2d73-4023-b6b8-202e7f33d5a5" providerId="ADAL" clId="{0B807C38-C20B-4195-9EEA-BA12F9CCAF17}" dt="2025-05-02T10:33:33.795" v="274" actId="14100"/>
          <ac:spMkLst>
            <pc:docMk/>
            <pc:sldMk cId="2826150860" sldId="696"/>
            <ac:spMk id="18" creationId="{0437E789-B73F-2886-834C-8838677579A8}"/>
          </ac:spMkLst>
        </pc:spChg>
        <pc:spChg chg="mod">
          <ac:chgData name="Laura Hobern (LCP)" userId="9be6b98f-2d73-4023-b6b8-202e7f33d5a5" providerId="ADAL" clId="{0B807C38-C20B-4195-9EEA-BA12F9CCAF17}" dt="2025-05-02T10:35:11.628" v="290" actId="20577"/>
          <ac:spMkLst>
            <pc:docMk/>
            <pc:sldMk cId="2826150860" sldId="696"/>
            <ac:spMk id="45" creationId="{881EAEC0-618F-DA3E-1A24-660C81DE12E0}"/>
          </ac:spMkLst>
        </pc:spChg>
        <pc:grpChg chg="mod">
          <ac:chgData name="Laura Hobern (LCP)" userId="9be6b98f-2d73-4023-b6b8-202e7f33d5a5" providerId="ADAL" clId="{0B807C38-C20B-4195-9EEA-BA12F9CCAF17}" dt="2025-05-02T10:33:33.795" v="274" actId="14100"/>
          <ac:grpSpMkLst>
            <pc:docMk/>
            <pc:sldMk cId="2826150860" sldId="696"/>
            <ac:grpSpMk id="10" creationId="{22630020-99DA-B08F-D9F4-B696997C218E}"/>
          </ac:grpSpMkLst>
        </pc:grpChg>
        <pc:grpChg chg="mod">
          <ac:chgData name="Laura Hobern (LCP)" userId="9be6b98f-2d73-4023-b6b8-202e7f33d5a5" providerId="ADAL" clId="{0B807C38-C20B-4195-9EEA-BA12F9CCAF17}" dt="2025-05-02T10:33:16.576" v="272" actId="1076"/>
          <ac:grpSpMkLst>
            <pc:docMk/>
            <pc:sldMk cId="2826150860" sldId="696"/>
            <ac:grpSpMk id="37" creationId="{E9AA253D-3B3B-9EA4-198E-68FA2AC1265F}"/>
          </ac:grpSpMkLst>
        </pc:grpChg>
        <pc:cxnChg chg="add del mod">
          <ac:chgData name="Laura Hobern (LCP)" userId="9be6b98f-2d73-4023-b6b8-202e7f33d5a5" providerId="ADAL" clId="{0B807C38-C20B-4195-9EEA-BA12F9CCAF17}" dt="2025-05-02T10:35:19.894" v="293" actId="478"/>
          <ac:cxnSpMkLst>
            <pc:docMk/>
            <pc:sldMk cId="2826150860" sldId="696"/>
            <ac:cxnSpMk id="20" creationId="{F57B9945-5DF0-6F9C-BC13-455416A932E3}"/>
          </ac:cxnSpMkLst>
        </pc:cxnChg>
        <pc:cxnChg chg="add del mod">
          <ac:chgData name="Laura Hobern (LCP)" userId="9be6b98f-2d73-4023-b6b8-202e7f33d5a5" providerId="ADAL" clId="{0B807C38-C20B-4195-9EEA-BA12F9CCAF17}" dt="2025-05-02T10:35:20.807" v="294" actId="478"/>
          <ac:cxnSpMkLst>
            <pc:docMk/>
            <pc:sldMk cId="2826150860" sldId="696"/>
            <ac:cxnSpMk id="21" creationId="{F72A29C1-5355-0142-7176-49B4819963CE}"/>
          </ac:cxnSpMkLst>
        </pc:cxnChg>
        <pc:cxnChg chg="add del mod">
          <ac:chgData name="Laura Hobern (LCP)" userId="9be6b98f-2d73-4023-b6b8-202e7f33d5a5" providerId="ADAL" clId="{0B807C38-C20B-4195-9EEA-BA12F9CCAF17}" dt="2025-05-02T10:35:17.125" v="291" actId="478"/>
          <ac:cxnSpMkLst>
            <pc:docMk/>
            <pc:sldMk cId="2826150860" sldId="696"/>
            <ac:cxnSpMk id="22" creationId="{817F2C58-975A-20E3-82CA-915DFDD19C5C}"/>
          </ac:cxnSpMkLst>
        </pc:cxnChg>
        <pc:cxnChg chg="add del mod">
          <ac:chgData name="Laura Hobern (LCP)" userId="9be6b98f-2d73-4023-b6b8-202e7f33d5a5" providerId="ADAL" clId="{0B807C38-C20B-4195-9EEA-BA12F9CCAF17}" dt="2025-05-02T10:35:18.337" v="292" actId="478"/>
          <ac:cxnSpMkLst>
            <pc:docMk/>
            <pc:sldMk cId="2826150860" sldId="696"/>
            <ac:cxnSpMk id="23" creationId="{8CDEFA09-5F9A-1514-95D1-7630D4784083}"/>
          </ac:cxnSpMkLst>
        </pc:cxnChg>
      </pc:sldChg>
      <pc:sldChg chg="addSp delSp modSp mod delAnim modAnim modNotesTx">
        <pc:chgData name="Laura Hobern (LCP)" userId="9be6b98f-2d73-4023-b6b8-202e7f33d5a5" providerId="ADAL" clId="{0B807C38-C20B-4195-9EEA-BA12F9CCAF17}" dt="2025-05-02T11:43:59.630" v="892" actId="20577"/>
        <pc:sldMkLst>
          <pc:docMk/>
          <pc:sldMk cId="3375027222" sldId="697"/>
        </pc:sldMkLst>
        <pc:spChg chg="add del mod">
          <ac:chgData name="Laura Hobern (LCP)" userId="9be6b98f-2d73-4023-b6b8-202e7f33d5a5" providerId="ADAL" clId="{0B807C38-C20B-4195-9EEA-BA12F9CCAF17}" dt="2025-05-02T10:35:58.410" v="297" actId="478"/>
          <ac:spMkLst>
            <pc:docMk/>
            <pc:sldMk cId="3375027222" sldId="697"/>
            <ac:spMk id="3" creationId="{D693814C-E2E4-3B15-E7E9-71BCB914E5C3}"/>
          </ac:spMkLst>
        </pc:spChg>
      </pc:sldChg>
      <pc:sldChg chg="del ord modAnim">
        <pc:chgData name="Laura Hobern (LCP)" userId="9be6b98f-2d73-4023-b6b8-202e7f33d5a5" providerId="ADAL" clId="{0B807C38-C20B-4195-9EEA-BA12F9CCAF17}" dt="2025-05-02T10:36:02.233" v="299" actId="47"/>
        <pc:sldMkLst>
          <pc:docMk/>
          <pc:sldMk cId="1740042416" sldId="698"/>
        </pc:sldMkLst>
      </pc:sldChg>
      <pc:sldChg chg="modNotesTx">
        <pc:chgData name="Laura Hobern (LCP)" userId="9be6b98f-2d73-4023-b6b8-202e7f33d5a5" providerId="ADAL" clId="{0B807C38-C20B-4195-9EEA-BA12F9CCAF17}" dt="2025-05-02T11:52:04.007" v="1668" actId="20577"/>
        <pc:sldMkLst>
          <pc:docMk/>
          <pc:sldMk cId="3104574967" sldId="704"/>
        </pc:sldMkLst>
      </pc:sldChg>
      <pc:sldChg chg="add modAnim modNotesTx">
        <pc:chgData name="Laura Hobern (LCP)" userId="9be6b98f-2d73-4023-b6b8-202e7f33d5a5" providerId="ADAL" clId="{0B807C38-C20B-4195-9EEA-BA12F9CCAF17}" dt="2025-05-02T11:52:24.752" v="1669" actId="6549"/>
        <pc:sldMkLst>
          <pc:docMk/>
          <pc:sldMk cId="3081072104" sldId="707"/>
        </pc:sldMkLst>
      </pc:sldChg>
      <pc:sldChg chg="add">
        <pc:chgData name="Laura Hobern (LCP)" userId="9be6b98f-2d73-4023-b6b8-202e7f33d5a5" providerId="ADAL" clId="{0B807C38-C20B-4195-9EEA-BA12F9CCAF17}" dt="2025-05-02T10:35:28.308" v="295"/>
        <pc:sldMkLst>
          <pc:docMk/>
          <pc:sldMk cId="2830247623" sldId="708"/>
        </pc:sldMkLst>
      </pc:sldChg>
      <pc:sldChg chg="add">
        <pc:chgData name="Laura Hobern (LCP)" userId="9be6b98f-2d73-4023-b6b8-202e7f33d5a5" providerId="ADAL" clId="{0B807C38-C20B-4195-9EEA-BA12F9CCAF17}" dt="2025-05-02T10:35:28.308" v="295"/>
        <pc:sldMkLst>
          <pc:docMk/>
          <pc:sldMk cId="298622859" sldId="709"/>
        </pc:sldMkLst>
      </pc:sldChg>
      <pc:sldChg chg="add modAnim modNotesTx">
        <pc:chgData name="Laura Hobern (LCP)" userId="9be6b98f-2d73-4023-b6b8-202e7f33d5a5" providerId="ADAL" clId="{0B807C38-C20B-4195-9EEA-BA12F9CCAF17}" dt="2025-05-02T11:52:29.812" v="1670" actId="6549"/>
        <pc:sldMkLst>
          <pc:docMk/>
          <pc:sldMk cId="628464097" sldId="710"/>
        </pc:sldMkLst>
      </pc:sldChg>
      <pc:sldChg chg="add">
        <pc:chgData name="Laura Hobern (LCP)" userId="9be6b98f-2d73-4023-b6b8-202e7f33d5a5" providerId="ADAL" clId="{0B807C38-C20B-4195-9EEA-BA12F9CCAF17}" dt="2025-05-02T10:35:53.597" v="296"/>
        <pc:sldMkLst>
          <pc:docMk/>
          <pc:sldMk cId="4123189276" sldId="711"/>
        </pc:sldMkLst>
      </pc:sldChg>
      <pc:sldChg chg="add">
        <pc:chgData name="Laura Hobern (LCP)" userId="9be6b98f-2d73-4023-b6b8-202e7f33d5a5" providerId="ADAL" clId="{0B807C38-C20B-4195-9EEA-BA12F9CCAF17}" dt="2025-05-02T10:35:53.597" v="296"/>
        <pc:sldMkLst>
          <pc:docMk/>
          <pc:sldMk cId="2658332214" sldId="712"/>
        </pc:sldMkLst>
      </pc:sldChg>
    </pc:docChg>
  </pc:docChgLst>
  <pc:docChgLst>
    <pc:chgData name="Jacob Shah (LCP)" userId="142b3bab-3a32-4b93-b84c-a49434b70562" providerId="ADAL" clId="{25C5A83C-4367-4B10-872D-83E0605FBC24}"/>
    <pc:docChg chg="undo redo custSel addSld delSld modSld sldOrd modMainMaster">
      <pc:chgData name="Jacob Shah (LCP)" userId="142b3bab-3a32-4b93-b84c-a49434b70562" providerId="ADAL" clId="{25C5A83C-4367-4B10-872D-83E0605FBC24}" dt="2025-05-02T12:49:23.438" v="2681" actId="20577"/>
      <pc:docMkLst>
        <pc:docMk/>
      </pc:docMkLst>
      <pc:sldChg chg="del">
        <pc:chgData name="Jacob Shah (LCP)" userId="142b3bab-3a32-4b93-b84c-a49434b70562" providerId="ADAL" clId="{25C5A83C-4367-4B10-872D-83E0605FBC24}" dt="2025-04-28T10:22:51.231" v="936" actId="47"/>
        <pc:sldMkLst>
          <pc:docMk/>
          <pc:sldMk cId="0" sldId="256"/>
        </pc:sldMkLst>
      </pc:sldChg>
      <pc:sldChg chg="del">
        <pc:chgData name="Jacob Shah (LCP)" userId="142b3bab-3a32-4b93-b84c-a49434b70562" providerId="ADAL" clId="{25C5A83C-4367-4B10-872D-83E0605FBC24}" dt="2025-04-28T10:22:51.231" v="936" actId="47"/>
        <pc:sldMkLst>
          <pc:docMk/>
          <pc:sldMk cId="1894683086" sldId="262"/>
        </pc:sldMkLst>
      </pc:sldChg>
      <pc:sldChg chg="del">
        <pc:chgData name="Jacob Shah (LCP)" userId="142b3bab-3a32-4b93-b84c-a49434b70562" providerId="ADAL" clId="{25C5A83C-4367-4B10-872D-83E0605FBC24}" dt="2025-04-28T10:22:51.231" v="936" actId="47"/>
        <pc:sldMkLst>
          <pc:docMk/>
          <pc:sldMk cId="2152714125" sldId="263"/>
        </pc:sldMkLst>
      </pc:sldChg>
      <pc:sldChg chg="del">
        <pc:chgData name="Jacob Shah (LCP)" userId="142b3bab-3a32-4b93-b84c-a49434b70562" providerId="ADAL" clId="{25C5A83C-4367-4B10-872D-83E0605FBC24}" dt="2025-04-28T10:22:51.231" v="936" actId="47"/>
        <pc:sldMkLst>
          <pc:docMk/>
          <pc:sldMk cId="3716549667" sldId="264"/>
        </pc:sldMkLst>
      </pc:sldChg>
      <pc:sldChg chg="del">
        <pc:chgData name="Jacob Shah (LCP)" userId="142b3bab-3a32-4b93-b84c-a49434b70562" providerId="ADAL" clId="{25C5A83C-4367-4B10-872D-83E0605FBC24}" dt="2025-04-28T10:22:51.231" v="936" actId="47"/>
        <pc:sldMkLst>
          <pc:docMk/>
          <pc:sldMk cId="574557224" sldId="266"/>
        </pc:sldMkLst>
      </pc:sldChg>
      <pc:sldChg chg="del">
        <pc:chgData name="Jacob Shah (LCP)" userId="142b3bab-3a32-4b93-b84c-a49434b70562" providerId="ADAL" clId="{25C5A83C-4367-4B10-872D-83E0605FBC24}" dt="2025-04-28T10:22:51.231" v="936" actId="47"/>
        <pc:sldMkLst>
          <pc:docMk/>
          <pc:sldMk cId="3964465491" sldId="270"/>
        </pc:sldMkLst>
      </pc:sldChg>
      <pc:sldChg chg="del">
        <pc:chgData name="Jacob Shah (LCP)" userId="142b3bab-3a32-4b93-b84c-a49434b70562" providerId="ADAL" clId="{25C5A83C-4367-4B10-872D-83E0605FBC24}" dt="2025-04-28T10:22:51.231" v="936" actId="47"/>
        <pc:sldMkLst>
          <pc:docMk/>
          <pc:sldMk cId="1835268013" sldId="271"/>
        </pc:sldMkLst>
      </pc:sldChg>
      <pc:sldChg chg="del">
        <pc:chgData name="Jacob Shah (LCP)" userId="142b3bab-3a32-4b93-b84c-a49434b70562" providerId="ADAL" clId="{25C5A83C-4367-4B10-872D-83E0605FBC24}" dt="2025-04-28T10:22:51.231" v="936" actId="47"/>
        <pc:sldMkLst>
          <pc:docMk/>
          <pc:sldMk cId="934072256" sldId="272"/>
        </pc:sldMkLst>
      </pc:sldChg>
      <pc:sldChg chg="del">
        <pc:chgData name="Jacob Shah (LCP)" userId="142b3bab-3a32-4b93-b84c-a49434b70562" providerId="ADAL" clId="{25C5A83C-4367-4B10-872D-83E0605FBC24}" dt="2025-04-28T10:22:51.231" v="936" actId="47"/>
        <pc:sldMkLst>
          <pc:docMk/>
          <pc:sldMk cId="2785094277" sldId="278"/>
        </pc:sldMkLst>
      </pc:sldChg>
      <pc:sldChg chg="del">
        <pc:chgData name="Jacob Shah (LCP)" userId="142b3bab-3a32-4b93-b84c-a49434b70562" providerId="ADAL" clId="{25C5A83C-4367-4B10-872D-83E0605FBC24}" dt="2025-04-28T10:22:51.231" v="936" actId="47"/>
        <pc:sldMkLst>
          <pc:docMk/>
          <pc:sldMk cId="1527229217" sldId="279"/>
        </pc:sldMkLst>
      </pc:sldChg>
      <pc:sldChg chg="del">
        <pc:chgData name="Jacob Shah (LCP)" userId="142b3bab-3a32-4b93-b84c-a49434b70562" providerId="ADAL" clId="{25C5A83C-4367-4B10-872D-83E0605FBC24}" dt="2025-04-28T10:22:51.231" v="936" actId="47"/>
        <pc:sldMkLst>
          <pc:docMk/>
          <pc:sldMk cId="243608042" sldId="280"/>
        </pc:sldMkLst>
      </pc:sldChg>
      <pc:sldChg chg="del">
        <pc:chgData name="Jacob Shah (LCP)" userId="142b3bab-3a32-4b93-b84c-a49434b70562" providerId="ADAL" clId="{25C5A83C-4367-4B10-872D-83E0605FBC24}" dt="2025-04-28T10:22:51.231" v="936" actId="47"/>
        <pc:sldMkLst>
          <pc:docMk/>
          <pc:sldMk cId="222944609" sldId="281"/>
        </pc:sldMkLst>
      </pc:sldChg>
      <pc:sldChg chg="del">
        <pc:chgData name="Jacob Shah (LCP)" userId="142b3bab-3a32-4b93-b84c-a49434b70562" providerId="ADAL" clId="{25C5A83C-4367-4B10-872D-83E0605FBC24}" dt="2025-04-28T10:22:51.231" v="936" actId="47"/>
        <pc:sldMkLst>
          <pc:docMk/>
          <pc:sldMk cId="4243255832" sldId="282"/>
        </pc:sldMkLst>
      </pc:sldChg>
      <pc:sldChg chg="del">
        <pc:chgData name="Jacob Shah (LCP)" userId="142b3bab-3a32-4b93-b84c-a49434b70562" providerId="ADAL" clId="{25C5A83C-4367-4B10-872D-83E0605FBC24}" dt="2025-04-28T10:22:51.231" v="936" actId="47"/>
        <pc:sldMkLst>
          <pc:docMk/>
          <pc:sldMk cId="2615128590" sldId="283"/>
        </pc:sldMkLst>
      </pc:sldChg>
      <pc:sldChg chg="del">
        <pc:chgData name="Jacob Shah (LCP)" userId="142b3bab-3a32-4b93-b84c-a49434b70562" providerId="ADAL" clId="{25C5A83C-4367-4B10-872D-83E0605FBC24}" dt="2025-04-28T10:22:51.231" v="936" actId="47"/>
        <pc:sldMkLst>
          <pc:docMk/>
          <pc:sldMk cId="2271954083" sldId="285"/>
        </pc:sldMkLst>
      </pc:sldChg>
      <pc:sldChg chg="del">
        <pc:chgData name="Jacob Shah (LCP)" userId="142b3bab-3a32-4b93-b84c-a49434b70562" providerId="ADAL" clId="{25C5A83C-4367-4B10-872D-83E0605FBC24}" dt="2025-04-28T10:22:51.231" v="936" actId="47"/>
        <pc:sldMkLst>
          <pc:docMk/>
          <pc:sldMk cId="3344375766" sldId="286"/>
        </pc:sldMkLst>
      </pc:sldChg>
      <pc:sldChg chg="del">
        <pc:chgData name="Jacob Shah (LCP)" userId="142b3bab-3a32-4b93-b84c-a49434b70562" providerId="ADAL" clId="{25C5A83C-4367-4B10-872D-83E0605FBC24}" dt="2025-04-28T10:22:51.231" v="936" actId="47"/>
        <pc:sldMkLst>
          <pc:docMk/>
          <pc:sldMk cId="729505031" sldId="288"/>
        </pc:sldMkLst>
      </pc:sldChg>
      <pc:sldChg chg="del">
        <pc:chgData name="Jacob Shah (LCP)" userId="142b3bab-3a32-4b93-b84c-a49434b70562" providerId="ADAL" clId="{25C5A83C-4367-4B10-872D-83E0605FBC24}" dt="2025-04-28T10:22:51.231" v="936" actId="47"/>
        <pc:sldMkLst>
          <pc:docMk/>
          <pc:sldMk cId="1973029874" sldId="290"/>
        </pc:sldMkLst>
      </pc:sldChg>
      <pc:sldChg chg="del">
        <pc:chgData name="Jacob Shah (LCP)" userId="142b3bab-3a32-4b93-b84c-a49434b70562" providerId="ADAL" clId="{25C5A83C-4367-4B10-872D-83E0605FBC24}" dt="2025-04-28T10:22:51.231" v="936" actId="47"/>
        <pc:sldMkLst>
          <pc:docMk/>
          <pc:sldMk cId="1133492879" sldId="291"/>
        </pc:sldMkLst>
      </pc:sldChg>
      <pc:sldChg chg="addSp delSp modSp new del mod modClrScheme chgLayout">
        <pc:chgData name="Jacob Shah (LCP)" userId="142b3bab-3a32-4b93-b84c-a49434b70562" providerId="ADAL" clId="{25C5A83C-4367-4B10-872D-83E0605FBC24}" dt="2025-04-28T10:22:53.036" v="937" actId="47"/>
        <pc:sldMkLst>
          <pc:docMk/>
          <pc:sldMk cId="3856464012" sldId="292"/>
        </pc:sldMkLst>
      </pc:sldChg>
      <pc:sldChg chg="addSp delSp modSp add mod">
        <pc:chgData name="Jacob Shah (LCP)" userId="142b3bab-3a32-4b93-b84c-a49434b70562" providerId="ADAL" clId="{25C5A83C-4367-4B10-872D-83E0605FBC24}" dt="2025-04-23T12:33:57.596" v="78" actId="14826"/>
        <pc:sldMkLst>
          <pc:docMk/>
          <pc:sldMk cId="4289535888" sldId="293"/>
        </pc:sldMkLst>
        <pc:spChg chg="add mod">
          <ac:chgData name="Jacob Shah (LCP)" userId="142b3bab-3a32-4b93-b84c-a49434b70562" providerId="ADAL" clId="{25C5A83C-4367-4B10-872D-83E0605FBC24}" dt="2025-04-23T12:32:27.780" v="75" actId="20577"/>
          <ac:spMkLst>
            <pc:docMk/>
            <pc:sldMk cId="4289535888" sldId="293"/>
            <ac:spMk id="3" creationId="{9AE73DCA-9C14-5E5E-434D-B391CF108F4E}"/>
          </ac:spMkLst>
        </pc:spChg>
        <pc:spChg chg="mod">
          <ac:chgData name="Jacob Shah (LCP)" userId="142b3bab-3a32-4b93-b84c-a49434b70562" providerId="ADAL" clId="{25C5A83C-4367-4B10-872D-83E0605FBC24}" dt="2025-04-23T12:29:55.389" v="46" actId="20577"/>
          <ac:spMkLst>
            <pc:docMk/>
            <pc:sldMk cId="4289535888" sldId="293"/>
            <ac:spMk id="2050" creationId="{A777813B-0778-B806-71EC-58DD8916D678}"/>
          </ac:spMkLst>
        </pc:spChg>
        <pc:picChg chg="add mod">
          <ac:chgData name="Jacob Shah (LCP)" userId="142b3bab-3a32-4b93-b84c-a49434b70562" providerId="ADAL" clId="{25C5A83C-4367-4B10-872D-83E0605FBC24}" dt="2025-04-23T12:31:43.470" v="47"/>
          <ac:picMkLst>
            <pc:docMk/>
            <pc:sldMk cId="4289535888" sldId="293"/>
            <ac:picMk id="2" creationId="{CA750194-AF73-CC8D-B94F-BE18D32A390E}"/>
          </ac:picMkLst>
        </pc:picChg>
        <pc:picChg chg="add mod">
          <ac:chgData name="Jacob Shah (LCP)" userId="142b3bab-3a32-4b93-b84c-a49434b70562" providerId="ADAL" clId="{25C5A83C-4367-4B10-872D-83E0605FBC24}" dt="2025-04-23T12:32:18.480" v="63" actId="1038"/>
          <ac:picMkLst>
            <pc:docMk/>
            <pc:sldMk cId="4289535888" sldId="293"/>
            <ac:picMk id="5" creationId="{D9A9C5F3-ADCF-35C1-1766-E6CFFF93FBA8}"/>
          </ac:picMkLst>
        </pc:picChg>
        <pc:picChg chg="add mod">
          <ac:chgData name="Jacob Shah (LCP)" userId="142b3bab-3a32-4b93-b84c-a49434b70562" providerId="ADAL" clId="{25C5A83C-4367-4B10-872D-83E0605FBC24}" dt="2025-04-23T12:33:57.596" v="78" actId="14826"/>
          <ac:picMkLst>
            <pc:docMk/>
            <pc:sldMk cId="4289535888" sldId="293"/>
            <ac:picMk id="6" creationId="{3F3B8D91-A3AF-A054-D935-77AB34AB6B88}"/>
          </ac:picMkLst>
        </pc:picChg>
      </pc:sldChg>
      <pc:sldChg chg="addSp delSp modSp add del mod ord modNotesTx">
        <pc:chgData name="Jacob Shah (LCP)" userId="142b3bab-3a32-4b93-b84c-a49434b70562" providerId="ADAL" clId="{25C5A83C-4367-4B10-872D-83E0605FBC24}" dt="2025-05-02T08:28:21.916" v="1690" actId="47"/>
        <pc:sldMkLst>
          <pc:docMk/>
          <pc:sldMk cId="330078815" sldId="294"/>
        </pc:sldMkLst>
      </pc:sldChg>
      <pc:sldChg chg="addSp delSp modSp add mod ord modAnim modNotesTx">
        <pc:chgData name="Jacob Shah (LCP)" userId="142b3bab-3a32-4b93-b84c-a49434b70562" providerId="ADAL" clId="{25C5A83C-4367-4B10-872D-83E0605FBC24}" dt="2025-05-02T12:38:40.489" v="2151" actId="20577"/>
        <pc:sldMkLst>
          <pc:docMk/>
          <pc:sldMk cId="3202223479" sldId="295"/>
        </pc:sldMkLst>
        <pc:spChg chg="mod">
          <ac:chgData name="Jacob Shah (LCP)" userId="142b3bab-3a32-4b93-b84c-a49434b70562" providerId="ADAL" clId="{25C5A83C-4367-4B10-872D-83E0605FBC24}" dt="2025-04-23T12:41:19.464" v="231"/>
          <ac:spMkLst>
            <pc:docMk/>
            <pc:sldMk cId="3202223479" sldId="295"/>
            <ac:spMk id="2" creationId="{AEC64EE2-0001-6B0C-C487-BEADDDC0C52E}"/>
          </ac:spMkLst>
        </pc:spChg>
        <pc:spChg chg="add mod">
          <ac:chgData name="Jacob Shah (LCP)" userId="142b3bab-3a32-4b93-b84c-a49434b70562" providerId="ADAL" clId="{25C5A83C-4367-4B10-872D-83E0605FBC24}" dt="2025-04-28T13:54:09.891" v="1324" actId="1037"/>
          <ac:spMkLst>
            <pc:docMk/>
            <pc:sldMk cId="3202223479" sldId="295"/>
            <ac:spMk id="3" creationId="{6A5579A8-C508-2E22-4115-3AEEF7535DCA}"/>
          </ac:spMkLst>
        </pc:spChg>
        <pc:spChg chg="add mod ord">
          <ac:chgData name="Jacob Shah (LCP)" userId="142b3bab-3a32-4b93-b84c-a49434b70562" providerId="ADAL" clId="{25C5A83C-4367-4B10-872D-83E0605FBC24}" dt="2025-04-28T13:42:34.973" v="1260" actId="207"/>
          <ac:spMkLst>
            <pc:docMk/>
            <pc:sldMk cId="3202223479" sldId="295"/>
            <ac:spMk id="10" creationId="{3CD02E97-69F0-428F-4F3B-BEF9E6E0736A}"/>
          </ac:spMkLst>
        </pc:spChg>
        <pc:spChg chg="add mod">
          <ac:chgData name="Jacob Shah (LCP)" userId="142b3bab-3a32-4b93-b84c-a49434b70562" providerId="ADAL" clId="{25C5A83C-4367-4B10-872D-83E0605FBC24}" dt="2025-04-28T10:58:10.262" v="1123" actId="2085"/>
          <ac:spMkLst>
            <pc:docMk/>
            <pc:sldMk cId="3202223479" sldId="295"/>
            <ac:spMk id="12" creationId="{163B0152-66F7-E99E-B2BF-E22372369D45}"/>
          </ac:spMkLst>
        </pc:spChg>
        <pc:spChg chg="add mod">
          <ac:chgData name="Jacob Shah (LCP)" userId="142b3bab-3a32-4b93-b84c-a49434b70562" providerId="ADAL" clId="{25C5A83C-4367-4B10-872D-83E0605FBC24}" dt="2025-04-28T11:37:10.066" v="1180" actId="1582"/>
          <ac:spMkLst>
            <pc:docMk/>
            <pc:sldMk cId="3202223479" sldId="295"/>
            <ac:spMk id="13" creationId="{D630904F-F0AB-31F3-5B41-964F303B87AC}"/>
          </ac:spMkLst>
        </pc:spChg>
        <pc:spChg chg="add mod">
          <ac:chgData name="Jacob Shah (LCP)" userId="142b3bab-3a32-4b93-b84c-a49434b70562" providerId="ADAL" clId="{25C5A83C-4367-4B10-872D-83E0605FBC24}" dt="2025-04-28T11:37:10.066" v="1180" actId="1582"/>
          <ac:spMkLst>
            <pc:docMk/>
            <pc:sldMk cId="3202223479" sldId="295"/>
            <ac:spMk id="14" creationId="{AE0546E3-9FAC-6FD5-AF91-3CD2215061D7}"/>
          </ac:spMkLst>
        </pc:spChg>
        <pc:spChg chg="add mod">
          <ac:chgData name="Jacob Shah (LCP)" userId="142b3bab-3a32-4b93-b84c-a49434b70562" providerId="ADAL" clId="{25C5A83C-4367-4B10-872D-83E0605FBC24}" dt="2025-04-28T11:37:10.066" v="1180" actId="1582"/>
          <ac:spMkLst>
            <pc:docMk/>
            <pc:sldMk cId="3202223479" sldId="295"/>
            <ac:spMk id="15" creationId="{4B7479C9-645D-E32B-44DB-975827E06F1F}"/>
          </ac:spMkLst>
        </pc:spChg>
        <pc:spChg chg="add mod">
          <ac:chgData name="Jacob Shah (LCP)" userId="142b3bab-3a32-4b93-b84c-a49434b70562" providerId="ADAL" clId="{25C5A83C-4367-4B10-872D-83E0605FBC24}" dt="2025-04-28T13:41:59.442" v="1211" actId="14100"/>
          <ac:spMkLst>
            <pc:docMk/>
            <pc:sldMk cId="3202223479" sldId="295"/>
            <ac:spMk id="16" creationId="{47081318-B6E3-D329-70B0-F86175088376}"/>
          </ac:spMkLst>
        </pc:spChg>
        <pc:spChg chg="add mod">
          <ac:chgData name="Jacob Shah (LCP)" userId="142b3bab-3a32-4b93-b84c-a49434b70562" providerId="ADAL" clId="{25C5A83C-4367-4B10-872D-83E0605FBC24}" dt="2025-04-28T13:42:44.197" v="1265" actId="1037"/>
          <ac:spMkLst>
            <pc:docMk/>
            <pc:sldMk cId="3202223479" sldId="295"/>
            <ac:spMk id="17" creationId="{058187A2-8D21-B37D-C240-F034F25AE9FC}"/>
          </ac:spMkLst>
        </pc:spChg>
        <pc:picChg chg="add mod">
          <ac:chgData name="Jacob Shah (LCP)" userId="142b3bab-3a32-4b93-b84c-a49434b70562" providerId="ADAL" clId="{25C5A83C-4367-4B10-872D-83E0605FBC24}" dt="2025-04-28T13:41:31.482" v="1203" actId="1076"/>
          <ac:picMkLst>
            <pc:docMk/>
            <pc:sldMk cId="3202223479" sldId="295"/>
            <ac:picMk id="9" creationId="{B7288FBB-A9C8-AACA-1858-9326428C27A1}"/>
          </ac:picMkLst>
        </pc:picChg>
      </pc:sldChg>
      <pc:sldChg chg="add del">
        <pc:chgData name="Jacob Shah (LCP)" userId="142b3bab-3a32-4b93-b84c-a49434b70562" providerId="ADAL" clId="{25C5A83C-4367-4B10-872D-83E0605FBC24}" dt="2025-04-23T12:41:01.522" v="225" actId="47"/>
        <pc:sldMkLst>
          <pc:docMk/>
          <pc:sldMk cId="905756793" sldId="296"/>
        </pc:sldMkLst>
      </pc:sldChg>
      <pc:sldChg chg="add del">
        <pc:chgData name="Jacob Shah (LCP)" userId="142b3bab-3a32-4b93-b84c-a49434b70562" providerId="ADAL" clId="{25C5A83C-4367-4B10-872D-83E0605FBC24}" dt="2025-04-23T12:41:01.522" v="225" actId="47"/>
        <pc:sldMkLst>
          <pc:docMk/>
          <pc:sldMk cId="343063868" sldId="297"/>
        </pc:sldMkLst>
      </pc:sldChg>
      <pc:sldChg chg="add del">
        <pc:chgData name="Jacob Shah (LCP)" userId="142b3bab-3a32-4b93-b84c-a49434b70562" providerId="ADAL" clId="{25C5A83C-4367-4B10-872D-83E0605FBC24}" dt="2025-04-23T12:41:01.522" v="225" actId="47"/>
        <pc:sldMkLst>
          <pc:docMk/>
          <pc:sldMk cId="1079987617" sldId="298"/>
        </pc:sldMkLst>
      </pc:sldChg>
      <pc:sldChg chg="add del">
        <pc:chgData name="Jacob Shah (LCP)" userId="142b3bab-3a32-4b93-b84c-a49434b70562" providerId="ADAL" clId="{25C5A83C-4367-4B10-872D-83E0605FBC24}" dt="2025-04-23T12:41:01.522" v="225" actId="47"/>
        <pc:sldMkLst>
          <pc:docMk/>
          <pc:sldMk cId="1106062940" sldId="299"/>
        </pc:sldMkLst>
      </pc:sldChg>
      <pc:sldChg chg="add del">
        <pc:chgData name="Jacob Shah (LCP)" userId="142b3bab-3a32-4b93-b84c-a49434b70562" providerId="ADAL" clId="{25C5A83C-4367-4B10-872D-83E0605FBC24}" dt="2025-04-23T12:41:01.522" v="225" actId="47"/>
        <pc:sldMkLst>
          <pc:docMk/>
          <pc:sldMk cId="3515900381" sldId="300"/>
        </pc:sldMkLst>
      </pc:sldChg>
      <pc:sldChg chg="add del">
        <pc:chgData name="Jacob Shah (LCP)" userId="142b3bab-3a32-4b93-b84c-a49434b70562" providerId="ADAL" clId="{25C5A83C-4367-4B10-872D-83E0605FBC24}" dt="2025-04-23T12:41:01.522" v="225" actId="47"/>
        <pc:sldMkLst>
          <pc:docMk/>
          <pc:sldMk cId="2841223566" sldId="301"/>
        </pc:sldMkLst>
      </pc:sldChg>
      <pc:sldChg chg="add">
        <pc:chgData name="Jacob Shah (LCP)" userId="142b3bab-3a32-4b93-b84c-a49434b70562" providerId="ADAL" clId="{25C5A83C-4367-4B10-872D-83E0605FBC24}" dt="2025-04-23T12:38:04.880" v="86"/>
        <pc:sldMkLst>
          <pc:docMk/>
          <pc:sldMk cId="2096253982" sldId="302"/>
        </pc:sldMkLst>
      </pc:sldChg>
      <pc:sldChg chg="addSp modSp add mod modAnim modNotesTx">
        <pc:chgData name="Jacob Shah (LCP)" userId="142b3bab-3a32-4b93-b84c-a49434b70562" providerId="ADAL" clId="{25C5A83C-4367-4B10-872D-83E0605FBC24}" dt="2025-04-28T14:09:43.573" v="1532" actId="20577"/>
        <pc:sldMkLst>
          <pc:docMk/>
          <pc:sldMk cId="467047846" sldId="303"/>
        </pc:sldMkLst>
        <pc:spChg chg="mod">
          <ac:chgData name="Jacob Shah (LCP)" userId="142b3bab-3a32-4b93-b84c-a49434b70562" providerId="ADAL" clId="{25C5A83C-4367-4B10-872D-83E0605FBC24}" dt="2025-04-23T12:44:26.975" v="248"/>
          <ac:spMkLst>
            <pc:docMk/>
            <pc:sldMk cId="467047846" sldId="303"/>
            <ac:spMk id="2" creationId="{F67612E6-4975-0122-CF1D-42DCFF042B16}"/>
          </ac:spMkLst>
        </pc:spChg>
        <pc:spChg chg="mod">
          <ac:chgData name="Jacob Shah (LCP)" userId="142b3bab-3a32-4b93-b84c-a49434b70562" providerId="ADAL" clId="{25C5A83C-4367-4B10-872D-83E0605FBC24}" dt="2025-04-28T13:56:15.700" v="1350" actId="465"/>
          <ac:spMkLst>
            <pc:docMk/>
            <pc:sldMk cId="467047846" sldId="303"/>
            <ac:spMk id="3" creationId="{9F142350-9602-2D8F-1D83-ED53A57397C4}"/>
          </ac:spMkLst>
        </pc:spChg>
        <pc:spChg chg="add mod">
          <ac:chgData name="Jacob Shah (LCP)" userId="142b3bab-3a32-4b93-b84c-a49434b70562" providerId="ADAL" clId="{25C5A83C-4367-4B10-872D-83E0605FBC24}" dt="2025-04-28T13:56:26.903" v="1353" actId="554"/>
          <ac:spMkLst>
            <pc:docMk/>
            <pc:sldMk cId="467047846" sldId="303"/>
            <ac:spMk id="6" creationId="{6A925E48-27D3-B678-3F88-5B889C9376FA}"/>
          </ac:spMkLst>
        </pc:spChg>
        <pc:spChg chg="add mod">
          <ac:chgData name="Jacob Shah (LCP)" userId="142b3bab-3a32-4b93-b84c-a49434b70562" providerId="ADAL" clId="{25C5A83C-4367-4B10-872D-83E0605FBC24}" dt="2025-04-28T13:56:22.663" v="1352" actId="408"/>
          <ac:spMkLst>
            <pc:docMk/>
            <pc:sldMk cId="467047846" sldId="303"/>
            <ac:spMk id="7" creationId="{FB342B11-685E-DC9F-6D6C-4F23EF63B246}"/>
          </ac:spMkLst>
        </pc:spChg>
        <pc:spChg chg="add mod">
          <ac:chgData name="Jacob Shah (LCP)" userId="142b3bab-3a32-4b93-b84c-a49434b70562" providerId="ADAL" clId="{25C5A83C-4367-4B10-872D-83E0605FBC24}" dt="2025-04-28T13:56:20.697" v="1351" actId="554"/>
          <ac:spMkLst>
            <pc:docMk/>
            <pc:sldMk cId="467047846" sldId="303"/>
            <ac:spMk id="8" creationId="{8AA537CD-4D6F-8413-CAF3-F008845BE8F1}"/>
          </ac:spMkLst>
        </pc:spChg>
        <pc:spChg chg="add mod">
          <ac:chgData name="Jacob Shah (LCP)" userId="142b3bab-3a32-4b93-b84c-a49434b70562" providerId="ADAL" clId="{25C5A83C-4367-4B10-872D-83E0605FBC24}" dt="2025-04-28T13:56:28.637" v="1354" actId="408"/>
          <ac:spMkLst>
            <pc:docMk/>
            <pc:sldMk cId="467047846" sldId="303"/>
            <ac:spMk id="9" creationId="{34AF4872-E32D-061A-E0CD-98707188D56A}"/>
          </ac:spMkLst>
        </pc:spChg>
        <pc:spChg chg="add mod">
          <ac:chgData name="Jacob Shah (LCP)" userId="142b3bab-3a32-4b93-b84c-a49434b70562" providerId="ADAL" clId="{25C5A83C-4367-4B10-872D-83E0605FBC24}" dt="2025-04-28T13:56:20.697" v="1351" actId="554"/>
          <ac:spMkLst>
            <pc:docMk/>
            <pc:sldMk cId="467047846" sldId="303"/>
            <ac:spMk id="10" creationId="{3DBCB0CE-6309-5E0D-AF25-919174AA37BE}"/>
          </ac:spMkLst>
        </pc:spChg>
        <pc:spChg chg="add mod">
          <ac:chgData name="Jacob Shah (LCP)" userId="142b3bab-3a32-4b93-b84c-a49434b70562" providerId="ADAL" clId="{25C5A83C-4367-4B10-872D-83E0605FBC24}" dt="2025-04-28T13:56:26.903" v="1353" actId="554"/>
          <ac:spMkLst>
            <pc:docMk/>
            <pc:sldMk cId="467047846" sldId="303"/>
            <ac:spMk id="11" creationId="{5B7610C6-1F81-EA53-0697-333822D19C38}"/>
          </ac:spMkLst>
        </pc:spChg>
      </pc:sldChg>
      <pc:sldChg chg="addSp delSp modSp add mod modAnim modNotesTx">
        <pc:chgData name="Jacob Shah (LCP)" userId="142b3bab-3a32-4b93-b84c-a49434b70562" providerId="ADAL" clId="{25C5A83C-4367-4B10-872D-83E0605FBC24}" dt="2025-04-28T14:09:51.850" v="1534" actId="20577"/>
        <pc:sldMkLst>
          <pc:docMk/>
          <pc:sldMk cId="3210109280" sldId="304"/>
        </pc:sldMkLst>
        <pc:spChg chg="mod">
          <ac:chgData name="Jacob Shah (LCP)" userId="142b3bab-3a32-4b93-b84c-a49434b70562" providerId="ADAL" clId="{25C5A83C-4367-4B10-872D-83E0605FBC24}" dt="2025-04-23T12:45:46.822" v="262"/>
          <ac:spMkLst>
            <pc:docMk/>
            <pc:sldMk cId="3210109280" sldId="304"/>
            <ac:spMk id="2" creationId="{3B2F2351-8A86-D6AA-3929-C9AFED4D744A}"/>
          </ac:spMkLst>
        </pc:spChg>
        <pc:spChg chg="add mod">
          <ac:chgData name="Jacob Shah (LCP)" userId="142b3bab-3a32-4b93-b84c-a49434b70562" providerId="ADAL" clId="{25C5A83C-4367-4B10-872D-83E0605FBC24}" dt="2025-04-28T13:57:05.535" v="1384" actId="1036"/>
          <ac:spMkLst>
            <pc:docMk/>
            <pc:sldMk cId="3210109280" sldId="304"/>
            <ac:spMk id="9" creationId="{05CFE650-3F52-BD1B-20D4-6EA0C336CFD8}"/>
          </ac:spMkLst>
        </pc:spChg>
        <pc:spChg chg="add mod">
          <ac:chgData name="Jacob Shah (LCP)" userId="142b3bab-3a32-4b93-b84c-a49434b70562" providerId="ADAL" clId="{25C5A83C-4367-4B10-872D-83E0605FBC24}" dt="2025-04-28T13:56:57.299" v="1381" actId="1076"/>
          <ac:spMkLst>
            <pc:docMk/>
            <pc:sldMk cId="3210109280" sldId="304"/>
            <ac:spMk id="10" creationId="{CBF8CCB3-1052-8DA9-7501-C5E87067A043}"/>
          </ac:spMkLst>
        </pc:spChg>
        <pc:spChg chg="add mod">
          <ac:chgData name="Jacob Shah (LCP)" userId="142b3bab-3a32-4b93-b84c-a49434b70562" providerId="ADAL" clId="{25C5A83C-4367-4B10-872D-83E0605FBC24}" dt="2025-04-28T13:57:52.245" v="1399" actId="1076"/>
          <ac:spMkLst>
            <pc:docMk/>
            <pc:sldMk cId="3210109280" sldId="304"/>
            <ac:spMk id="11" creationId="{B75A85F8-C7A8-93FF-8A32-0C73CB9B73B5}"/>
          </ac:spMkLst>
        </pc:spChg>
        <pc:spChg chg="add mod">
          <ac:chgData name="Jacob Shah (LCP)" userId="142b3bab-3a32-4b93-b84c-a49434b70562" providerId="ADAL" clId="{25C5A83C-4367-4B10-872D-83E0605FBC24}" dt="2025-04-28T13:57:14.710" v="1395" actId="1036"/>
          <ac:spMkLst>
            <pc:docMk/>
            <pc:sldMk cId="3210109280" sldId="304"/>
            <ac:spMk id="14" creationId="{4AC79947-0A4E-BE54-9177-DF02F29517D3}"/>
          </ac:spMkLst>
        </pc:spChg>
        <pc:spChg chg="add mod">
          <ac:chgData name="Jacob Shah (LCP)" userId="142b3bab-3a32-4b93-b84c-a49434b70562" providerId="ADAL" clId="{25C5A83C-4367-4B10-872D-83E0605FBC24}" dt="2025-04-28T13:57:14.710" v="1395" actId="1036"/>
          <ac:spMkLst>
            <pc:docMk/>
            <pc:sldMk cId="3210109280" sldId="304"/>
            <ac:spMk id="15" creationId="{2ED3AD7E-D1AC-6D7E-C639-2C0C21BBFBF3}"/>
          </ac:spMkLst>
        </pc:spChg>
        <pc:spChg chg="add mod">
          <ac:chgData name="Jacob Shah (LCP)" userId="142b3bab-3a32-4b93-b84c-a49434b70562" providerId="ADAL" clId="{25C5A83C-4367-4B10-872D-83E0605FBC24}" dt="2025-04-28T13:57:14.710" v="1395" actId="1036"/>
          <ac:spMkLst>
            <pc:docMk/>
            <pc:sldMk cId="3210109280" sldId="304"/>
            <ac:spMk id="16" creationId="{7EB4E166-1B42-3F4B-4454-9FE649C31E99}"/>
          </ac:spMkLst>
        </pc:spChg>
        <pc:spChg chg="add mod">
          <ac:chgData name="Jacob Shah (LCP)" userId="142b3bab-3a32-4b93-b84c-a49434b70562" providerId="ADAL" clId="{25C5A83C-4367-4B10-872D-83E0605FBC24}" dt="2025-04-28T13:57:14.710" v="1395" actId="1036"/>
          <ac:spMkLst>
            <pc:docMk/>
            <pc:sldMk cId="3210109280" sldId="304"/>
            <ac:spMk id="17" creationId="{9FC57B84-EDA7-EFB7-5A0A-2C4F03C024C4}"/>
          </ac:spMkLst>
        </pc:spChg>
        <pc:spChg chg="add mod">
          <ac:chgData name="Jacob Shah (LCP)" userId="142b3bab-3a32-4b93-b84c-a49434b70562" providerId="ADAL" clId="{25C5A83C-4367-4B10-872D-83E0605FBC24}" dt="2025-04-28T13:57:14.710" v="1395" actId="1036"/>
          <ac:spMkLst>
            <pc:docMk/>
            <pc:sldMk cId="3210109280" sldId="304"/>
            <ac:spMk id="18" creationId="{7A5C6609-C90B-4182-4306-AAA995F6E410}"/>
          </ac:spMkLst>
        </pc:spChg>
        <pc:spChg chg="add mod">
          <ac:chgData name="Jacob Shah (LCP)" userId="142b3bab-3a32-4b93-b84c-a49434b70562" providerId="ADAL" clId="{25C5A83C-4367-4B10-872D-83E0605FBC24}" dt="2025-04-28T13:57:14.710" v="1395" actId="1036"/>
          <ac:spMkLst>
            <pc:docMk/>
            <pc:sldMk cId="3210109280" sldId="304"/>
            <ac:spMk id="19" creationId="{EB7DD6CE-CAC1-292A-3EA1-957CA1894E7C}"/>
          </ac:spMkLst>
        </pc:spChg>
        <pc:picChg chg="add mod">
          <ac:chgData name="Jacob Shah (LCP)" userId="142b3bab-3a32-4b93-b84c-a49434b70562" providerId="ADAL" clId="{25C5A83C-4367-4B10-872D-83E0605FBC24}" dt="2025-04-28T13:57:45.376" v="1398" actId="14100"/>
          <ac:picMkLst>
            <pc:docMk/>
            <pc:sldMk cId="3210109280" sldId="304"/>
            <ac:picMk id="6" creationId="{73B99D73-E4B0-1A98-7605-F2E5809A87F1}"/>
          </ac:picMkLst>
        </pc:picChg>
        <pc:cxnChg chg="mod">
          <ac:chgData name="Jacob Shah (LCP)" userId="142b3bab-3a32-4b93-b84c-a49434b70562" providerId="ADAL" clId="{25C5A83C-4367-4B10-872D-83E0605FBC24}" dt="2025-04-28T13:57:09.830" v="1385" actId="14100"/>
          <ac:cxnSpMkLst>
            <pc:docMk/>
            <pc:sldMk cId="3210109280" sldId="304"/>
            <ac:cxnSpMk id="7" creationId="{D47A624B-0BDA-06BA-A712-E4A9B4CBE8B7}"/>
          </ac:cxnSpMkLst>
        </pc:cxnChg>
        <pc:cxnChg chg="mod">
          <ac:chgData name="Jacob Shah (LCP)" userId="142b3bab-3a32-4b93-b84c-a49434b70562" providerId="ADAL" clId="{25C5A83C-4367-4B10-872D-83E0605FBC24}" dt="2025-04-28T13:56:51.171" v="1380" actId="1035"/>
          <ac:cxnSpMkLst>
            <pc:docMk/>
            <pc:sldMk cId="3210109280" sldId="304"/>
            <ac:cxnSpMk id="8" creationId="{7D9B56B1-8763-C7EC-A166-D16F955F836D}"/>
          </ac:cxnSpMkLst>
        </pc:cxnChg>
        <pc:cxnChg chg="mod">
          <ac:chgData name="Jacob Shah (LCP)" userId="142b3bab-3a32-4b93-b84c-a49434b70562" providerId="ADAL" clId="{25C5A83C-4367-4B10-872D-83E0605FBC24}" dt="2025-04-28T13:57:59.368" v="1401" actId="14100"/>
          <ac:cxnSpMkLst>
            <pc:docMk/>
            <pc:sldMk cId="3210109280" sldId="304"/>
            <ac:cxnSpMk id="12" creationId="{B28A5260-920A-7160-0D4B-BAE3D8EC49E5}"/>
          </ac:cxnSpMkLst>
        </pc:cxnChg>
        <pc:cxnChg chg="mod">
          <ac:chgData name="Jacob Shah (LCP)" userId="142b3bab-3a32-4b93-b84c-a49434b70562" providerId="ADAL" clId="{25C5A83C-4367-4B10-872D-83E0605FBC24}" dt="2025-04-28T13:57:56.807" v="1400" actId="14100"/>
          <ac:cxnSpMkLst>
            <pc:docMk/>
            <pc:sldMk cId="3210109280" sldId="304"/>
            <ac:cxnSpMk id="13" creationId="{8DEA11F5-E89C-0552-6D61-18C3B04C815C}"/>
          </ac:cxnSpMkLst>
        </pc:cxnChg>
      </pc:sldChg>
      <pc:sldChg chg="addSp delSp modSp add mod modAnim modNotesTx">
        <pc:chgData name="Jacob Shah (LCP)" userId="142b3bab-3a32-4b93-b84c-a49434b70562" providerId="ADAL" clId="{25C5A83C-4367-4B10-872D-83E0605FBC24}" dt="2025-04-28T14:09:58.510" v="1536" actId="20577"/>
        <pc:sldMkLst>
          <pc:docMk/>
          <pc:sldMk cId="1187496636" sldId="305"/>
        </pc:sldMkLst>
        <pc:spChg chg="mod">
          <ac:chgData name="Jacob Shah (LCP)" userId="142b3bab-3a32-4b93-b84c-a49434b70562" providerId="ADAL" clId="{25C5A83C-4367-4B10-872D-83E0605FBC24}" dt="2025-04-28T11:41:09.701" v="1199" actId="20577"/>
          <ac:spMkLst>
            <pc:docMk/>
            <pc:sldMk cId="1187496636" sldId="305"/>
            <ac:spMk id="2" creationId="{86E367FB-C381-5ABB-38B0-20ADA5F5D2E4}"/>
          </ac:spMkLst>
        </pc:spChg>
        <pc:spChg chg="add mod">
          <ac:chgData name="Jacob Shah (LCP)" userId="142b3bab-3a32-4b93-b84c-a49434b70562" providerId="ADAL" clId="{25C5A83C-4367-4B10-872D-83E0605FBC24}" dt="2025-04-23T12:48:00.919" v="328" actId="208"/>
          <ac:spMkLst>
            <pc:docMk/>
            <pc:sldMk cId="1187496636" sldId="305"/>
            <ac:spMk id="7" creationId="{164578A5-BADE-653F-5AE5-352B49A9AC78}"/>
          </ac:spMkLst>
        </pc:spChg>
        <pc:spChg chg="add mod">
          <ac:chgData name="Jacob Shah (LCP)" userId="142b3bab-3a32-4b93-b84c-a49434b70562" providerId="ADAL" clId="{25C5A83C-4367-4B10-872D-83E0605FBC24}" dt="2025-04-23T12:48:05.336" v="329" actId="208"/>
          <ac:spMkLst>
            <pc:docMk/>
            <pc:sldMk cId="1187496636" sldId="305"/>
            <ac:spMk id="8" creationId="{34285EB7-5568-DF98-6ABD-3AE7A2E75526}"/>
          </ac:spMkLst>
        </pc:spChg>
        <pc:spChg chg="add mod">
          <ac:chgData name="Jacob Shah (LCP)" userId="142b3bab-3a32-4b93-b84c-a49434b70562" providerId="ADAL" clId="{25C5A83C-4367-4B10-872D-83E0605FBC24}" dt="2025-04-23T12:48:09.334" v="330" actId="208"/>
          <ac:spMkLst>
            <pc:docMk/>
            <pc:sldMk cId="1187496636" sldId="305"/>
            <ac:spMk id="9" creationId="{C22DA2B4-7684-9DAE-AC5E-3C3F19715CFF}"/>
          </ac:spMkLst>
        </pc:spChg>
        <pc:spChg chg="add mod">
          <ac:chgData name="Jacob Shah (LCP)" userId="142b3bab-3a32-4b93-b84c-a49434b70562" providerId="ADAL" clId="{25C5A83C-4367-4B10-872D-83E0605FBC24}" dt="2025-04-28T14:00:34.548" v="1481" actId="20577"/>
          <ac:spMkLst>
            <pc:docMk/>
            <pc:sldMk cId="1187496636" sldId="305"/>
            <ac:spMk id="13" creationId="{1902D246-9953-90FB-F93D-1866A8811696}"/>
          </ac:spMkLst>
        </pc:spChg>
        <pc:spChg chg="add mod">
          <ac:chgData name="Jacob Shah (LCP)" userId="142b3bab-3a32-4b93-b84c-a49434b70562" providerId="ADAL" clId="{25C5A83C-4367-4B10-872D-83E0605FBC24}" dt="2025-04-23T12:49:25.076" v="339" actId="207"/>
          <ac:spMkLst>
            <pc:docMk/>
            <pc:sldMk cId="1187496636" sldId="305"/>
            <ac:spMk id="20" creationId="{F60E0134-AFD7-D751-DCCE-B535E1098D5E}"/>
          </ac:spMkLst>
        </pc:spChg>
        <pc:spChg chg="add mod">
          <ac:chgData name="Jacob Shah (LCP)" userId="142b3bab-3a32-4b93-b84c-a49434b70562" providerId="ADAL" clId="{25C5A83C-4367-4B10-872D-83E0605FBC24}" dt="2025-04-28T13:59:29.366" v="1413" actId="14100"/>
          <ac:spMkLst>
            <pc:docMk/>
            <pc:sldMk cId="1187496636" sldId="305"/>
            <ac:spMk id="22" creationId="{09DEC1AD-3202-9BA5-892C-38EAF46C3AFA}"/>
          </ac:spMkLst>
        </pc:spChg>
        <pc:spChg chg="add mod">
          <ac:chgData name="Jacob Shah (LCP)" userId="142b3bab-3a32-4b93-b84c-a49434b70562" providerId="ADAL" clId="{25C5A83C-4367-4B10-872D-83E0605FBC24}" dt="2025-04-28T13:59:22.801" v="1410" actId="20577"/>
          <ac:spMkLst>
            <pc:docMk/>
            <pc:sldMk cId="1187496636" sldId="305"/>
            <ac:spMk id="23" creationId="{B0E14621-ABC9-23DD-B99C-5A5CA6BD0DAC}"/>
          </ac:spMkLst>
        </pc:spChg>
        <pc:spChg chg="add mod">
          <ac:chgData name="Jacob Shah (LCP)" userId="142b3bab-3a32-4b93-b84c-a49434b70562" providerId="ADAL" clId="{25C5A83C-4367-4B10-872D-83E0605FBC24}" dt="2025-04-28T14:00:38.615" v="1485" actId="20577"/>
          <ac:spMkLst>
            <pc:docMk/>
            <pc:sldMk cId="1187496636" sldId="305"/>
            <ac:spMk id="25" creationId="{619291E6-9D1C-679B-5DF9-7CA0BB40DA75}"/>
          </ac:spMkLst>
        </pc:spChg>
        <pc:cxnChg chg="add mod">
          <ac:chgData name="Jacob Shah (LCP)" userId="142b3bab-3a32-4b93-b84c-a49434b70562" providerId="ADAL" clId="{25C5A83C-4367-4B10-872D-83E0605FBC24}" dt="2025-04-28T13:59:17.799" v="1406"/>
          <ac:cxnSpMkLst>
            <pc:docMk/>
            <pc:sldMk cId="1187496636" sldId="305"/>
            <ac:cxnSpMk id="3" creationId="{C85E3C99-D784-1C59-D7E5-EB122A3046CD}"/>
          </ac:cxnSpMkLst>
        </pc:cxnChg>
        <pc:cxnChg chg="add mod">
          <ac:chgData name="Jacob Shah (LCP)" userId="142b3bab-3a32-4b93-b84c-a49434b70562" providerId="ADAL" clId="{25C5A83C-4367-4B10-872D-83E0605FBC24}" dt="2025-04-28T14:01:04.399" v="1494" actId="1038"/>
          <ac:cxnSpMkLst>
            <pc:docMk/>
            <pc:sldMk cId="1187496636" sldId="305"/>
            <ac:cxnSpMk id="14" creationId="{FA110163-5197-19F4-366F-07F8FDF29C17}"/>
          </ac:cxnSpMkLst>
        </pc:cxnChg>
        <pc:cxnChg chg="add mod">
          <ac:chgData name="Jacob Shah (LCP)" userId="142b3bab-3a32-4b93-b84c-a49434b70562" providerId="ADAL" clId="{25C5A83C-4367-4B10-872D-83E0605FBC24}" dt="2025-04-28T14:00:18.781" v="1473" actId="1076"/>
          <ac:cxnSpMkLst>
            <pc:docMk/>
            <pc:sldMk cId="1187496636" sldId="305"/>
            <ac:cxnSpMk id="15" creationId="{C23C3F28-BA3B-528D-B5B9-E9AF902C9689}"/>
          </ac:cxnSpMkLst>
        </pc:cxnChg>
        <pc:cxnChg chg="mod">
          <ac:chgData name="Jacob Shah (LCP)" userId="142b3bab-3a32-4b93-b84c-a49434b70562" providerId="ADAL" clId="{25C5A83C-4367-4B10-872D-83E0605FBC24}" dt="2025-04-28T14:01:04.399" v="1494" actId="1038"/>
          <ac:cxnSpMkLst>
            <pc:docMk/>
            <pc:sldMk cId="1187496636" sldId="305"/>
            <ac:cxnSpMk id="16" creationId="{DE4999B5-9433-312B-5BAB-B115B97EA28D}"/>
          </ac:cxnSpMkLst>
        </pc:cxnChg>
        <pc:cxnChg chg="add mod">
          <ac:chgData name="Jacob Shah (LCP)" userId="142b3bab-3a32-4b93-b84c-a49434b70562" providerId="ADAL" clId="{25C5A83C-4367-4B10-872D-83E0605FBC24}" dt="2025-04-28T13:59:45.711" v="1426" actId="1035"/>
          <ac:cxnSpMkLst>
            <pc:docMk/>
            <pc:sldMk cId="1187496636" sldId="305"/>
            <ac:cxnSpMk id="17" creationId="{FFCB2F55-D8E5-0251-0B86-038AA20372CD}"/>
          </ac:cxnSpMkLst>
        </pc:cxnChg>
        <pc:cxnChg chg="mod">
          <ac:chgData name="Jacob Shah (LCP)" userId="142b3bab-3a32-4b93-b84c-a49434b70562" providerId="ADAL" clId="{25C5A83C-4367-4B10-872D-83E0605FBC24}" dt="2025-04-28T13:59:35.201" v="1414" actId="14100"/>
          <ac:cxnSpMkLst>
            <pc:docMk/>
            <pc:sldMk cId="1187496636" sldId="305"/>
            <ac:cxnSpMk id="19" creationId="{07F48D1E-1ED8-CDC5-C12D-AF6AD841E106}"/>
          </ac:cxnSpMkLst>
        </pc:cxnChg>
        <pc:cxnChg chg="add mod">
          <ac:chgData name="Jacob Shah (LCP)" userId="142b3bab-3a32-4b93-b84c-a49434b70562" providerId="ADAL" clId="{25C5A83C-4367-4B10-872D-83E0605FBC24}" dt="2025-04-28T13:59:17.799" v="1406"/>
          <ac:cxnSpMkLst>
            <pc:docMk/>
            <pc:sldMk cId="1187496636" sldId="305"/>
            <ac:cxnSpMk id="21" creationId="{38519906-368A-9894-D813-FC5F82F1B2CA}"/>
          </ac:cxnSpMkLst>
        </pc:cxnChg>
      </pc:sldChg>
      <pc:sldChg chg="addSp delSp modSp add mod modAnim modNotesTx">
        <pc:chgData name="Jacob Shah (LCP)" userId="142b3bab-3a32-4b93-b84c-a49434b70562" providerId="ADAL" clId="{25C5A83C-4367-4B10-872D-83E0605FBC24}" dt="2025-04-28T14:17:38.892" v="1601" actId="208"/>
        <pc:sldMkLst>
          <pc:docMk/>
          <pc:sldMk cId="3059919543" sldId="306"/>
        </pc:sldMkLst>
        <pc:spChg chg="mod">
          <ac:chgData name="Jacob Shah (LCP)" userId="142b3bab-3a32-4b93-b84c-a49434b70562" providerId="ADAL" clId="{25C5A83C-4367-4B10-872D-83E0605FBC24}" dt="2025-04-28T11:41:17.112" v="1200"/>
          <ac:spMkLst>
            <pc:docMk/>
            <pc:sldMk cId="3059919543" sldId="306"/>
            <ac:spMk id="2" creationId="{5EF98024-A416-B9C4-D389-05C1C2DF5D82}"/>
          </ac:spMkLst>
        </pc:spChg>
        <pc:spChg chg="add mod ord">
          <ac:chgData name="Jacob Shah (LCP)" userId="142b3bab-3a32-4b93-b84c-a49434b70562" providerId="ADAL" clId="{25C5A83C-4367-4B10-872D-83E0605FBC24}" dt="2025-04-28T14:06:24.895" v="1513" actId="14100"/>
          <ac:spMkLst>
            <pc:docMk/>
            <pc:sldMk cId="3059919543" sldId="306"/>
            <ac:spMk id="6" creationId="{AEC00B8A-F30D-0D18-BF1C-B5EDA0455B13}"/>
          </ac:spMkLst>
        </pc:spChg>
        <pc:spChg chg="add mod">
          <ac:chgData name="Jacob Shah (LCP)" userId="142b3bab-3a32-4b93-b84c-a49434b70562" providerId="ADAL" clId="{25C5A83C-4367-4B10-872D-83E0605FBC24}" dt="2025-04-28T14:07:13.807" v="1516"/>
          <ac:spMkLst>
            <pc:docMk/>
            <pc:sldMk cId="3059919543" sldId="306"/>
            <ac:spMk id="7" creationId="{34340D0A-D5A7-4611-9174-E5A50E765B55}"/>
          </ac:spMkLst>
        </pc:spChg>
        <pc:spChg chg="add mod">
          <ac:chgData name="Jacob Shah (LCP)" userId="142b3bab-3a32-4b93-b84c-a49434b70562" providerId="ADAL" clId="{25C5A83C-4367-4B10-872D-83E0605FBC24}" dt="2025-04-28T14:07:13.807" v="1516"/>
          <ac:spMkLst>
            <pc:docMk/>
            <pc:sldMk cId="3059919543" sldId="306"/>
            <ac:spMk id="14" creationId="{07E566DC-91D8-D658-636C-A593355E456A}"/>
          </ac:spMkLst>
        </pc:spChg>
        <pc:spChg chg="add mod">
          <ac:chgData name="Jacob Shah (LCP)" userId="142b3bab-3a32-4b93-b84c-a49434b70562" providerId="ADAL" clId="{25C5A83C-4367-4B10-872D-83E0605FBC24}" dt="2025-04-28T14:07:13.807" v="1516"/>
          <ac:spMkLst>
            <pc:docMk/>
            <pc:sldMk cId="3059919543" sldId="306"/>
            <ac:spMk id="15" creationId="{F09034C3-DC1B-B106-335E-A65CF0E417E9}"/>
          </ac:spMkLst>
        </pc:spChg>
        <pc:spChg chg="add mod">
          <ac:chgData name="Jacob Shah (LCP)" userId="142b3bab-3a32-4b93-b84c-a49434b70562" providerId="ADAL" clId="{25C5A83C-4367-4B10-872D-83E0605FBC24}" dt="2025-04-28T14:07:13.807" v="1516"/>
          <ac:spMkLst>
            <pc:docMk/>
            <pc:sldMk cId="3059919543" sldId="306"/>
            <ac:spMk id="16" creationId="{D2DCD69D-7FD5-4776-C08B-9021E6E94FA4}"/>
          </ac:spMkLst>
        </pc:spChg>
        <pc:spChg chg="add mod">
          <ac:chgData name="Jacob Shah (LCP)" userId="142b3bab-3a32-4b93-b84c-a49434b70562" providerId="ADAL" clId="{25C5A83C-4367-4B10-872D-83E0605FBC24}" dt="2025-04-28T14:12:13.234" v="1575" actId="14100"/>
          <ac:spMkLst>
            <pc:docMk/>
            <pc:sldMk cId="3059919543" sldId="306"/>
            <ac:spMk id="19" creationId="{B5012863-DE07-7155-E141-ADBEF228C227}"/>
          </ac:spMkLst>
        </pc:spChg>
        <pc:spChg chg="mod">
          <ac:chgData name="Jacob Shah (LCP)" userId="142b3bab-3a32-4b93-b84c-a49434b70562" providerId="ADAL" clId="{25C5A83C-4367-4B10-872D-83E0605FBC24}" dt="2025-04-28T14:17:32.741" v="1599" actId="208"/>
          <ac:spMkLst>
            <pc:docMk/>
            <pc:sldMk cId="3059919543" sldId="306"/>
            <ac:spMk id="25" creationId="{4A72A9FE-DF20-48B9-AE50-76A372B5453D}"/>
          </ac:spMkLst>
        </pc:spChg>
        <pc:spChg chg="mod">
          <ac:chgData name="Jacob Shah (LCP)" userId="142b3bab-3a32-4b93-b84c-a49434b70562" providerId="ADAL" clId="{25C5A83C-4367-4B10-872D-83E0605FBC24}" dt="2025-04-28T14:11:17.716" v="1549" actId="1035"/>
          <ac:spMkLst>
            <pc:docMk/>
            <pc:sldMk cId="3059919543" sldId="306"/>
            <ac:spMk id="27" creationId="{C71ACDD8-2C3F-2E52-908F-E269A540C776}"/>
          </ac:spMkLst>
        </pc:spChg>
        <pc:spChg chg="add mod">
          <ac:chgData name="Jacob Shah (LCP)" userId="142b3bab-3a32-4b93-b84c-a49434b70562" providerId="ADAL" clId="{25C5A83C-4367-4B10-872D-83E0605FBC24}" dt="2025-04-28T14:13:11.149" v="1584" actId="1038"/>
          <ac:spMkLst>
            <pc:docMk/>
            <pc:sldMk cId="3059919543" sldId="306"/>
            <ac:spMk id="30" creationId="{F9588A64-70DD-6A73-4098-28B8F75E12D5}"/>
          </ac:spMkLst>
        </pc:spChg>
        <pc:spChg chg="add mod">
          <ac:chgData name="Jacob Shah (LCP)" userId="142b3bab-3a32-4b93-b84c-a49434b70562" providerId="ADAL" clId="{25C5A83C-4367-4B10-872D-83E0605FBC24}" dt="2025-04-28T14:11:38.139" v="1566" actId="1035"/>
          <ac:spMkLst>
            <pc:docMk/>
            <pc:sldMk cId="3059919543" sldId="306"/>
            <ac:spMk id="31" creationId="{7222AA92-8799-7AAC-CACD-98C6C3485737}"/>
          </ac:spMkLst>
        </pc:spChg>
        <pc:spChg chg="add mod">
          <ac:chgData name="Jacob Shah (LCP)" userId="142b3bab-3a32-4b93-b84c-a49434b70562" providerId="ADAL" clId="{25C5A83C-4367-4B10-872D-83E0605FBC24}" dt="2025-04-28T14:12:59.811" v="1578" actId="1036"/>
          <ac:spMkLst>
            <pc:docMk/>
            <pc:sldMk cId="3059919543" sldId="306"/>
            <ac:spMk id="32" creationId="{042C886C-34C0-61D0-F0B2-452D0ED81438}"/>
          </ac:spMkLst>
        </pc:spChg>
        <pc:spChg chg="add mod">
          <ac:chgData name="Jacob Shah (LCP)" userId="142b3bab-3a32-4b93-b84c-a49434b70562" providerId="ADAL" clId="{25C5A83C-4367-4B10-872D-83E0605FBC24}" dt="2025-04-28T14:13:23.660" v="1586" actId="14100"/>
          <ac:spMkLst>
            <pc:docMk/>
            <pc:sldMk cId="3059919543" sldId="306"/>
            <ac:spMk id="39" creationId="{6C19D6CF-7EAB-22A2-7C4F-D930F6D65831}"/>
          </ac:spMkLst>
        </pc:spChg>
        <pc:spChg chg="add mod">
          <ac:chgData name="Jacob Shah (LCP)" userId="142b3bab-3a32-4b93-b84c-a49434b70562" providerId="ADAL" clId="{25C5A83C-4367-4B10-872D-83E0605FBC24}" dt="2025-04-28T14:17:38.892" v="1601" actId="208"/>
          <ac:spMkLst>
            <pc:docMk/>
            <pc:sldMk cId="3059919543" sldId="306"/>
            <ac:spMk id="40" creationId="{511469EA-A788-5A03-D80B-B5B91273E794}"/>
          </ac:spMkLst>
        </pc:spChg>
        <pc:spChg chg="add mod">
          <ac:chgData name="Jacob Shah (LCP)" userId="142b3bab-3a32-4b93-b84c-a49434b70562" providerId="ADAL" clId="{25C5A83C-4367-4B10-872D-83E0605FBC24}" dt="2025-04-23T12:50:45.828" v="350" actId="207"/>
          <ac:spMkLst>
            <pc:docMk/>
            <pc:sldMk cId="3059919543" sldId="306"/>
            <ac:spMk id="43" creationId="{04B639E7-8BAC-F978-52AB-00D753ABBD09}"/>
          </ac:spMkLst>
        </pc:spChg>
        <pc:spChg chg="add mod">
          <ac:chgData name="Jacob Shah (LCP)" userId="142b3bab-3a32-4b93-b84c-a49434b70562" providerId="ADAL" clId="{25C5A83C-4367-4B10-872D-83E0605FBC24}" dt="2025-04-28T14:16:26.492" v="1595" actId="1037"/>
          <ac:spMkLst>
            <pc:docMk/>
            <pc:sldMk cId="3059919543" sldId="306"/>
            <ac:spMk id="44" creationId="{2D2FF58A-295C-FDC9-11A6-B9C2C4A73C4C}"/>
          </ac:spMkLst>
        </pc:spChg>
        <pc:spChg chg="mod">
          <ac:chgData name="Jacob Shah (LCP)" userId="142b3bab-3a32-4b93-b84c-a49434b70562" providerId="ADAL" clId="{25C5A83C-4367-4B10-872D-83E0605FBC24}" dt="2025-04-28T14:13:29.475" v="1587" actId="1035"/>
          <ac:spMkLst>
            <pc:docMk/>
            <pc:sldMk cId="3059919543" sldId="306"/>
            <ac:spMk id="45" creationId="{2056E105-9672-6BC0-3250-F333D4DCA11B}"/>
          </ac:spMkLst>
        </pc:spChg>
        <pc:grpChg chg="mod">
          <ac:chgData name="Jacob Shah (LCP)" userId="142b3bab-3a32-4b93-b84c-a49434b70562" providerId="ADAL" clId="{25C5A83C-4367-4B10-872D-83E0605FBC24}" dt="2025-04-28T14:16:26.492" v="1595" actId="1037"/>
          <ac:grpSpMkLst>
            <pc:docMk/>
            <pc:sldMk cId="3059919543" sldId="306"/>
            <ac:grpSpMk id="24" creationId="{30A8187E-0C8C-F7BD-A828-0669FC2DAFF6}"/>
          </ac:grpSpMkLst>
        </pc:grpChg>
        <pc:cxnChg chg="add mod">
          <ac:chgData name="Jacob Shah (LCP)" userId="142b3bab-3a32-4b93-b84c-a49434b70562" providerId="ADAL" clId="{25C5A83C-4367-4B10-872D-83E0605FBC24}" dt="2025-04-28T14:07:13.807" v="1516"/>
          <ac:cxnSpMkLst>
            <pc:docMk/>
            <pc:sldMk cId="3059919543" sldId="306"/>
            <ac:cxnSpMk id="8" creationId="{E017B26C-AECA-C004-307F-0EEE74A2533B}"/>
          </ac:cxnSpMkLst>
        </pc:cxnChg>
        <pc:cxnChg chg="add mod">
          <ac:chgData name="Jacob Shah (LCP)" userId="142b3bab-3a32-4b93-b84c-a49434b70562" providerId="ADAL" clId="{25C5A83C-4367-4B10-872D-83E0605FBC24}" dt="2025-04-28T14:07:13.807" v="1516"/>
          <ac:cxnSpMkLst>
            <pc:docMk/>
            <pc:sldMk cId="3059919543" sldId="306"/>
            <ac:cxnSpMk id="9" creationId="{099EAB7B-B0F3-0DED-FE3C-B28C0E0B4004}"/>
          </ac:cxnSpMkLst>
        </pc:cxnChg>
        <pc:cxnChg chg="add mod">
          <ac:chgData name="Jacob Shah (LCP)" userId="142b3bab-3a32-4b93-b84c-a49434b70562" providerId="ADAL" clId="{25C5A83C-4367-4B10-872D-83E0605FBC24}" dt="2025-04-28T14:07:13.807" v="1516"/>
          <ac:cxnSpMkLst>
            <pc:docMk/>
            <pc:sldMk cId="3059919543" sldId="306"/>
            <ac:cxnSpMk id="10" creationId="{62DD9A52-455D-2E0D-92ED-2798C1899465}"/>
          </ac:cxnSpMkLst>
        </pc:cxnChg>
        <pc:cxnChg chg="add mod">
          <ac:chgData name="Jacob Shah (LCP)" userId="142b3bab-3a32-4b93-b84c-a49434b70562" providerId="ADAL" clId="{25C5A83C-4367-4B10-872D-83E0605FBC24}" dt="2025-04-28T14:07:13.807" v="1516"/>
          <ac:cxnSpMkLst>
            <pc:docMk/>
            <pc:sldMk cId="3059919543" sldId="306"/>
            <ac:cxnSpMk id="11" creationId="{1A52073B-FA5D-297C-822F-30C46D868092}"/>
          </ac:cxnSpMkLst>
        </pc:cxnChg>
        <pc:cxnChg chg="add mod">
          <ac:chgData name="Jacob Shah (LCP)" userId="142b3bab-3a32-4b93-b84c-a49434b70562" providerId="ADAL" clId="{25C5A83C-4367-4B10-872D-83E0605FBC24}" dt="2025-04-28T14:07:13.807" v="1516"/>
          <ac:cxnSpMkLst>
            <pc:docMk/>
            <pc:sldMk cId="3059919543" sldId="306"/>
            <ac:cxnSpMk id="12" creationId="{E6B4A57B-7F66-6FA7-BD83-34D6D97C1609}"/>
          </ac:cxnSpMkLst>
        </pc:cxnChg>
        <pc:cxnChg chg="add mod ord">
          <ac:chgData name="Jacob Shah (LCP)" userId="142b3bab-3a32-4b93-b84c-a49434b70562" providerId="ADAL" clId="{25C5A83C-4367-4B10-872D-83E0605FBC24}" dt="2025-04-28T14:12:20.030" v="1576" actId="166"/>
          <ac:cxnSpMkLst>
            <pc:docMk/>
            <pc:sldMk cId="3059919543" sldId="306"/>
            <ac:cxnSpMk id="13" creationId="{7DE90A5F-EC19-EA82-6173-F3831001C926}"/>
          </ac:cxnSpMkLst>
        </pc:cxnChg>
        <pc:cxnChg chg="mod">
          <ac:chgData name="Jacob Shah (LCP)" userId="142b3bab-3a32-4b93-b84c-a49434b70562" providerId="ADAL" clId="{25C5A83C-4367-4B10-872D-83E0605FBC24}" dt="2025-04-28T14:17:35.268" v="1600" actId="208"/>
          <ac:cxnSpMkLst>
            <pc:docMk/>
            <pc:sldMk cId="3059919543" sldId="306"/>
            <ac:cxnSpMk id="26" creationId="{F400A3BC-5E82-E875-DFDC-BD254224DD9D}"/>
          </ac:cxnSpMkLst>
        </pc:cxnChg>
        <pc:cxnChg chg="mod">
          <ac:chgData name="Jacob Shah (LCP)" userId="142b3bab-3a32-4b93-b84c-a49434b70562" providerId="ADAL" clId="{25C5A83C-4367-4B10-872D-83E0605FBC24}" dt="2025-04-28T14:08:36.270" v="1526" actId="14100"/>
          <ac:cxnSpMkLst>
            <pc:docMk/>
            <pc:sldMk cId="3059919543" sldId="306"/>
            <ac:cxnSpMk id="42" creationId="{4A4E985A-08FA-3138-CEB2-EDDD5B4BAF31}"/>
          </ac:cxnSpMkLst>
        </pc:cxnChg>
      </pc:sldChg>
      <pc:sldChg chg="addSp delSp modSp add del mod">
        <pc:chgData name="Jacob Shah (LCP)" userId="142b3bab-3a32-4b93-b84c-a49434b70562" providerId="ADAL" clId="{25C5A83C-4367-4B10-872D-83E0605FBC24}" dt="2025-05-02T08:30:18.975" v="1692" actId="47"/>
        <pc:sldMkLst>
          <pc:docMk/>
          <pc:sldMk cId="944731424" sldId="307"/>
        </pc:sldMkLst>
      </pc:sldChg>
      <pc:sldChg chg="addSp delSp modSp add del mod">
        <pc:chgData name="Jacob Shah (LCP)" userId="142b3bab-3a32-4b93-b84c-a49434b70562" providerId="ADAL" clId="{25C5A83C-4367-4B10-872D-83E0605FBC24}" dt="2025-05-02T12:03:22.992" v="1747"/>
        <pc:sldMkLst>
          <pc:docMk/>
          <pc:sldMk cId="3656640793" sldId="308"/>
        </pc:sldMkLst>
      </pc:sldChg>
      <pc:sldChg chg="addSp delSp modSp add del mod modAnim">
        <pc:chgData name="Jacob Shah (LCP)" userId="142b3bab-3a32-4b93-b84c-a49434b70562" providerId="ADAL" clId="{25C5A83C-4367-4B10-872D-83E0605FBC24}" dt="2025-05-02T12:03:16.402" v="1746"/>
        <pc:sldMkLst>
          <pc:docMk/>
          <pc:sldMk cId="3048042144" sldId="309"/>
        </pc:sldMkLst>
      </pc:sldChg>
      <pc:sldChg chg="addSp delSp modSp add mod ord modAnim modNotesTx">
        <pc:chgData name="Jacob Shah (LCP)" userId="142b3bab-3a32-4b93-b84c-a49434b70562" providerId="ADAL" clId="{25C5A83C-4367-4B10-872D-83E0605FBC24}" dt="2025-04-28T14:18:58.287" v="1631" actId="465"/>
        <pc:sldMkLst>
          <pc:docMk/>
          <pc:sldMk cId="232597488" sldId="310"/>
        </pc:sldMkLst>
        <pc:spChg chg="mod">
          <ac:chgData name="Jacob Shah (LCP)" userId="142b3bab-3a32-4b93-b84c-a49434b70562" providerId="ADAL" clId="{25C5A83C-4367-4B10-872D-83E0605FBC24}" dt="2025-04-23T12:52:09.770" v="364"/>
          <ac:spMkLst>
            <pc:docMk/>
            <pc:sldMk cId="232597488" sldId="310"/>
            <ac:spMk id="2" creationId="{533B15EA-1A62-30C9-2ACE-A57E08552268}"/>
          </ac:spMkLst>
        </pc:spChg>
        <pc:grpChg chg="add mod">
          <ac:chgData name="Jacob Shah (LCP)" userId="142b3bab-3a32-4b93-b84c-a49434b70562" providerId="ADAL" clId="{25C5A83C-4367-4B10-872D-83E0605FBC24}" dt="2025-04-23T12:52:45.963" v="425"/>
          <ac:grpSpMkLst>
            <pc:docMk/>
            <pc:sldMk cId="232597488" sldId="310"/>
            <ac:grpSpMk id="7" creationId="{26839B1C-2AF6-D06F-2074-0E1B5F342E5A}"/>
          </ac:grpSpMkLst>
        </pc:grpChg>
        <pc:picChg chg="mod">
          <ac:chgData name="Jacob Shah (LCP)" userId="142b3bab-3a32-4b93-b84c-a49434b70562" providerId="ADAL" clId="{25C5A83C-4367-4B10-872D-83E0605FBC24}" dt="2025-04-28T14:18:23.411" v="1605" actId="1035"/>
          <ac:picMkLst>
            <pc:docMk/>
            <pc:sldMk cId="232597488" sldId="310"/>
            <ac:picMk id="8" creationId="{90B64C1C-8D0B-FD34-10C0-0D756B85D72E}"/>
          </ac:picMkLst>
        </pc:picChg>
        <pc:picChg chg="mod">
          <ac:chgData name="Jacob Shah (LCP)" userId="142b3bab-3a32-4b93-b84c-a49434b70562" providerId="ADAL" clId="{25C5A83C-4367-4B10-872D-83E0605FBC24}" dt="2025-04-28T14:18:58.287" v="1631" actId="465"/>
          <ac:picMkLst>
            <pc:docMk/>
            <pc:sldMk cId="232597488" sldId="310"/>
            <ac:picMk id="9" creationId="{483316E8-BF5B-0F0A-909C-79734744154B}"/>
          </ac:picMkLst>
        </pc:picChg>
        <pc:picChg chg="mod">
          <ac:chgData name="Jacob Shah (LCP)" userId="142b3bab-3a32-4b93-b84c-a49434b70562" providerId="ADAL" clId="{25C5A83C-4367-4B10-872D-83E0605FBC24}" dt="2025-04-28T14:18:31.112" v="1623" actId="1037"/>
          <ac:picMkLst>
            <pc:docMk/>
            <pc:sldMk cId="232597488" sldId="310"/>
            <ac:picMk id="10" creationId="{1496F399-C2A5-1059-3553-13ED3EBC4B59}"/>
          </ac:picMkLst>
        </pc:picChg>
        <pc:picChg chg="add mod">
          <ac:chgData name="Jacob Shah (LCP)" userId="142b3bab-3a32-4b93-b84c-a49434b70562" providerId="ADAL" clId="{25C5A83C-4367-4B10-872D-83E0605FBC24}" dt="2025-04-23T12:52:45.963" v="425"/>
          <ac:picMkLst>
            <pc:docMk/>
            <pc:sldMk cId="232597488" sldId="310"/>
            <ac:picMk id="11" creationId="{53F4B011-B850-2F3E-D0F4-76EF69B9DE74}"/>
          </ac:picMkLst>
        </pc:picChg>
      </pc:sldChg>
      <pc:sldChg chg="addSp delSp modSp add mod modAnim modNotesTx">
        <pc:chgData name="Jacob Shah (LCP)" userId="142b3bab-3a32-4b93-b84c-a49434b70562" providerId="ADAL" clId="{25C5A83C-4367-4B10-872D-83E0605FBC24}" dt="2025-05-02T12:39:31.230" v="2158"/>
        <pc:sldMkLst>
          <pc:docMk/>
          <pc:sldMk cId="217060416" sldId="311"/>
        </pc:sldMkLst>
        <pc:spChg chg="mod">
          <ac:chgData name="Jacob Shah (LCP)" userId="142b3bab-3a32-4b93-b84c-a49434b70562" providerId="ADAL" clId="{25C5A83C-4367-4B10-872D-83E0605FBC24}" dt="2025-05-02T09:00:55.948" v="1723" actId="20577"/>
          <ac:spMkLst>
            <pc:docMk/>
            <pc:sldMk cId="217060416" sldId="311"/>
            <ac:spMk id="2" creationId="{0806993A-C47F-5801-9AC1-B88B50EA42BC}"/>
          </ac:spMkLst>
        </pc:spChg>
        <pc:spChg chg="add mod">
          <ac:chgData name="Jacob Shah (LCP)" userId="142b3bab-3a32-4b93-b84c-a49434b70562" providerId="ADAL" clId="{25C5A83C-4367-4B10-872D-83E0605FBC24}" dt="2025-05-02T10:15:43.123" v="1727" actId="1076"/>
          <ac:spMkLst>
            <pc:docMk/>
            <pc:sldMk cId="217060416" sldId="311"/>
            <ac:spMk id="6" creationId="{365610FB-1105-EB4C-CF84-5A68AF86D3E6}"/>
          </ac:spMkLst>
        </pc:spChg>
        <pc:spChg chg="add mod">
          <ac:chgData name="Jacob Shah (LCP)" userId="142b3bab-3a32-4b93-b84c-a49434b70562" providerId="ADAL" clId="{25C5A83C-4367-4B10-872D-83E0605FBC24}" dt="2025-05-02T10:15:33.318" v="1726" actId="1076"/>
          <ac:spMkLst>
            <pc:docMk/>
            <pc:sldMk cId="217060416" sldId="311"/>
            <ac:spMk id="7" creationId="{AE694DAD-36F1-ED9E-72DE-D13F2466455F}"/>
          </ac:spMkLst>
        </pc:spChg>
        <pc:spChg chg="add mod">
          <ac:chgData name="Jacob Shah (LCP)" userId="142b3bab-3a32-4b93-b84c-a49434b70562" providerId="ADAL" clId="{25C5A83C-4367-4B10-872D-83E0605FBC24}" dt="2025-05-02T10:15:43.123" v="1727" actId="1076"/>
          <ac:spMkLst>
            <pc:docMk/>
            <pc:sldMk cId="217060416" sldId="311"/>
            <ac:spMk id="8" creationId="{48E4553D-CD8A-5159-7841-A869291A12A8}"/>
          </ac:spMkLst>
        </pc:spChg>
        <pc:spChg chg="add mod">
          <ac:chgData name="Jacob Shah (LCP)" userId="142b3bab-3a32-4b93-b84c-a49434b70562" providerId="ADAL" clId="{25C5A83C-4367-4B10-872D-83E0605FBC24}" dt="2025-05-02T10:15:33.318" v="1726" actId="1076"/>
          <ac:spMkLst>
            <pc:docMk/>
            <pc:sldMk cId="217060416" sldId="311"/>
            <ac:spMk id="9" creationId="{75A002AB-B849-3F30-8138-6B610A4C9DF3}"/>
          </ac:spMkLst>
        </pc:spChg>
        <pc:cxnChg chg="add mod">
          <ac:chgData name="Jacob Shah (LCP)" userId="142b3bab-3a32-4b93-b84c-a49434b70562" providerId="ADAL" clId="{25C5A83C-4367-4B10-872D-83E0605FBC24}" dt="2025-05-02T10:15:43.123" v="1727" actId="1076"/>
          <ac:cxnSpMkLst>
            <pc:docMk/>
            <pc:sldMk cId="217060416" sldId="311"/>
            <ac:cxnSpMk id="10" creationId="{4FBC5498-F0D2-FA43-B325-DF362E78B422}"/>
          </ac:cxnSpMkLst>
        </pc:cxnChg>
        <pc:cxnChg chg="add mod">
          <ac:chgData name="Jacob Shah (LCP)" userId="142b3bab-3a32-4b93-b84c-a49434b70562" providerId="ADAL" clId="{25C5A83C-4367-4B10-872D-83E0605FBC24}" dt="2025-05-02T10:15:33.318" v="1726" actId="1076"/>
          <ac:cxnSpMkLst>
            <pc:docMk/>
            <pc:sldMk cId="217060416" sldId="311"/>
            <ac:cxnSpMk id="11" creationId="{AC21BC4A-C510-C6A3-4ED5-37F2A4161EC3}"/>
          </ac:cxnSpMkLst>
        </pc:cxnChg>
      </pc:sldChg>
      <pc:sldChg chg="modSp add del mod ord modShow">
        <pc:chgData name="Jacob Shah (LCP)" userId="142b3bab-3a32-4b93-b84c-a49434b70562" providerId="ADAL" clId="{25C5A83C-4367-4B10-872D-83E0605FBC24}" dt="2025-04-28T14:29:51.709" v="1689" actId="47"/>
        <pc:sldMkLst>
          <pc:docMk/>
          <pc:sldMk cId="1190135133" sldId="312"/>
        </pc:sldMkLst>
      </pc:sldChg>
      <pc:sldChg chg="add del">
        <pc:chgData name="Jacob Shah (LCP)" userId="142b3bab-3a32-4b93-b84c-a49434b70562" providerId="ADAL" clId="{25C5A83C-4367-4B10-872D-83E0605FBC24}" dt="2025-04-25T08:50:14.357" v="607" actId="2696"/>
        <pc:sldMkLst>
          <pc:docMk/>
          <pc:sldMk cId="1792432687" sldId="312"/>
        </pc:sldMkLst>
      </pc:sldChg>
      <pc:sldChg chg="addSp delSp modSp add del mod modAnim">
        <pc:chgData name="Jacob Shah (LCP)" userId="142b3bab-3a32-4b93-b84c-a49434b70562" providerId="ADAL" clId="{25C5A83C-4367-4B10-872D-83E0605FBC24}" dt="2025-04-25T08:48:39.232" v="515" actId="2696"/>
        <pc:sldMkLst>
          <pc:docMk/>
          <pc:sldMk cId="3597427525" sldId="312"/>
        </pc:sldMkLst>
      </pc:sldChg>
      <pc:sldChg chg="addSp modSp add del mod">
        <pc:chgData name="Jacob Shah (LCP)" userId="142b3bab-3a32-4b93-b84c-a49434b70562" providerId="ADAL" clId="{25C5A83C-4367-4B10-872D-83E0605FBC24}" dt="2025-04-28T10:23:10.507" v="938" actId="47"/>
        <pc:sldMkLst>
          <pc:docMk/>
          <pc:sldMk cId="3849895922" sldId="313"/>
        </pc:sldMkLst>
      </pc:sldChg>
      <pc:sldChg chg="del">
        <pc:chgData name="Jacob Shah (LCP)" userId="142b3bab-3a32-4b93-b84c-a49434b70562" providerId="ADAL" clId="{25C5A83C-4367-4B10-872D-83E0605FBC24}" dt="2025-04-25T08:50:46.079" v="639" actId="47"/>
        <pc:sldMkLst>
          <pc:docMk/>
          <pc:sldMk cId="1266902106" sldId="316"/>
        </pc:sldMkLst>
      </pc:sldChg>
      <pc:sldChg chg="del mod ord modShow">
        <pc:chgData name="Jacob Shah (LCP)" userId="142b3bab-3a32-4b93-b84c-a49434b70562" providerId="ADAL" clId="{25C5A83C-4367-4B10-872D-83E0605FBC24}" dt="2025-04-28T14:29:51.709" v="1689" actId="47"/>
        <pc:sldMkLst>
          <pc:docMk/>
          <pc:sldMk cId="2686551500" sldId="674"/>
        </pc:sldMkLst>
      </pc:sldChg>
      <pc:sldChg chg="del mod ord modShow">
        <pc:chgData name="Jacob Shah (LCP)" userId="142b3bab-3a32-4b93-b84c-a49434b70562" providerId="ADAL" clId="{25C5A83C-4367-4B10-872D-83E0605FBC24}" dt="2025-04-28T14:29:51.709" v="1689" actId="47"/>
        <pc:sldMkLst>
          <pc:docMk/>
          <pc:sldMk cId="2423904268" sldId="675"/>
        </pc:sldMkLst>
      </pc:sldChg>
      <pc:sldChg chg="addSp modSp del mod ord modClrScheme chgLayout">
        <pc:chgData name="Jacob Shah (LCP)" userId="142b3bab-3a32-4b93-b84c-a49434b70562" providerId="ADAL" clId="{25C5A83C-4367-4B10-872D-83E0605FBC24}" dt="2025-04-28T10:23:10.507" v="938" actId="47"/>
        <pc:sldMkLst>
          <pc:docMk/>
          <pc:sldMk cId="2326495574" sldId="686"/>
        </pc:sldMkLst>
      </pc:sldChg>
      <pc:sldChg chg="del">
        <pc:chgData name="Jacob Shah (LCP)" userId="142b3bab-3a32-4b93-b84c-a49434b70562" providerId="ADAL" clId="{25C5A83C-4367-4B10-872D-83E0605FBC24}" dt="2025-04-25T08:50:01.925" v="606" actId="47"/>
        <pc:sldMkLst>
          <pc:docMk/>
          <pc:sldMk cId="3194363546" sldId="687"/>
        </pc:sldMkLst>
      </pc:sldChg>
      <pc:sldChg chg="addSp modSp add mod">
        <pc:chgData name="Jacob Shah (LCP)" userId="142b3bab-3a32-4b93-b84c-a49434b70562" providerId="ADAL" clId="{25C5A83C-4367-4B10-872D-83E0605FBC24}" dt="2025-04-25T08:50:40.250" v="637"/>
        <pc:sldMkLst>
          <pc:docMk/>
          <pc:sldMk cId="826917738" sldId="693"/>
        </pc:sldMkLst>
        <pc:spChg chg="mod">
          <ac:chgData name="Jacob Shah (LCP)" userId="142b3bab-3a32-4b93-b84c-a49434b70562" providerId="ADAL" clId="{25C5A83C-4367-4B10-872D-83E0605FBC24}" dt="2025-04-25T08:49:40.911" v="534" actId="20577"/>
          <ac:spMkLst>
            <pc:docMk/>
            <pc:sldMk cId="826917738" sldId="693"/>
            <ac:spMk id="2" creationId="{F6384F58-23A9-01CF-E09F-2D68D37A8800}"/>
          </ac:spMkLst>
        </pc:spChg>
        <pc:spChg chg="mod">
          <ac:chgData name="Jacob Shah (LCP)" userId="142b3bab-3a32-4b93-b84c-a49434b70562" providerId="ADAL" clId="{25C5A83C-4367-4B10-872D-83E0605FBC24}" dt="2025-04-25T08:49:56.415" v="605" actId="20577"/>
          <ac:spMkLst>
            <pc:docMk/>
            <pc:sldMk cId="826917738" sldId="693"/>
            <ac:spMk id="3" creationId="{A1DA50AC-0891-9FFC-C63D-070C5DCCC3A2}"/>
          </ac:spMkLst>
        </pc:spChg>
        <pc:picChg chg="add mod">
          <ac:chgData name="Jacob Shah (LCP)" userId="142b3bab-3a32-4b93-b84c-a49434b70562" providerId="ADAL" clId="{25C5A83C-4367-4B10-872D-83E0605FBC24}" dt="2025-04-25T08:50:40.250" v="637"/>
          <ac:picMkLst>
            <pc:docMk/>
            <pc:sldMk cId="826917738" sldId="693"/>
            <ac:picMk id="5" creationId="{889CA249-2E10-D2C6-25E7-915D542AB42B}"/>
          </ac:picMkLst>
        </pc:picChg>
      </pc:sldChg>
      <pc:sldChg chg="modSp add mod">
        <pc:chgData name="Jacob Shah (LCP)" userId="142b3bab-3a32-4b93-b84c-a49434b70562" providerId="ADAL" clId="{25C5A83C-4367-4B10-872D-83E0605FBC24}" dt="2025-04-25T08:50:57.232" v="687" actId="20577"/>
        <pc:sldMkLst>
          <pc:docMk/>
          <pc:sldMk cId="2967160643" sldId="694"/>
        </pc:sldMkLst>
        <pc:spChg chg="mod">
          <ac:chgData name="Jacob Shah (LCP)" userId="142b3bab-3a32-4b93-b84c-a49434b70562" providerId="ADAL" clId="{25C5A83C-4367-4B10-872D-83E0605FBC24}" dt="2025-04-25T08:50:48.188" v="641" actId="20577"/>
          <ac:spMkLst>
            <pc:docMk/>
            <pc:sldMk cId="2967160643" sldId="694"/>
            <ac:spMk id="2" creationId="{FA059DDE-289A-022A-3C19-31474BC81025}"/>
          </ac:spMkLst>
        </pc:spChg>
        <pc:spChg chg="mod">
          <ac:chgData name="Jacob Shah (LCP)" userId="142b3bab-3a32-4b93-b84c-a49434b70562" providerId="ADAL" clId="{25C5A83C-4367-4B10-872D-83E0605FBC24}" dt="2025-04-25T08:50:57.232" v="687" actId="20577"/>
          <ac:spMkLst>
            <pc:docMk/>
            <pc:sldMk cId="2967160643" sldId="694"/>
            <ac:spMk id="3" creationId="{A4CBF2AD-2355-33F7-FCDE-16957765A36D}"/>
          </ac:spMkLst>
        </pc:spChg>
      </pc:sldChg>
      <pc:sldChg chg="modSp add mod">
        <pc:chgData name="Jacob Shah (LCP)" userId="142b3bab-3a32-4b93-b84c-a49434b70562" providerId="ADAL" clId="{25C5A83C-4367-4B10-872D-83E0605FBC24}" dt="2025-04-25T08:51:22.142" v="758" actId="20577"/>
        <pc:sldMkLst>
          <pc:docMk/>
          <pc:sldMk cId="3545801092" sldId="695"/>
        </pc:sldMkLst>
        <pc:spChg chg="mod">
          <ac:chgData name="Jacob Shah (LCP)" userId="142b3bab-3a32-4b93-b84c-a49434b70562" providerId="ADAL" clId="{25C5A83C-4367-4B10-872D-83E0605FBC24}" dt="2025-04-25T08:51:05.935" v="690" actId="20577"/>
          <ac:spMkLst>
            <pc:docMk/>
            <pc:sldMk cId="3545801092" sldId="695"/>
            <ac:spMk id="2" creationId="{90053FF8-B577-9441-DE0C-9396361C98D3}"/>
          </ac:spMkLst>
        </pc:spChg>
        <pc:spChg chg="mod">
          <ac:chgData name="Jacob Shah (LCP)" userId="142b3bab-3a32-4b93-b84c-a49434b70562" providerId="ADAL" clId="{25C5A83C-4367-4B10-872D-83E0605FBC24}" dt="2025-04-25T08:51:22.142" v="758" actId="20577"/>
          <ac:spMkLst>
            <pc:docMk/>
            <pc:sldMk cId="3545801092" sldId="695"/>
            <ac:spMk id="3" creationId="{F51AFC0F-682C-CCAF-DBC6-36B6BC53298D}"/>
          </ac:spMkLst>
        </pc:spChg>
      </pc:sldChg>
      <pc:sldChg chg="addSp delSp modSp add del mod modAnim">
        <pc:chgData name="Jacob Shah (LCP)" userId="142b3bab-3a32-4b93-b84c-a49434b70562" providerId="ADAL" clId="{25C5A83C-4367-4B10-872D-83E0605FBC24}" dt="2025-05-02T12:03:16.402" v="1746"/>
        <pc:sldMkLst>
          <pc:docMk/>
          <pc:sldMk cId="3708948909" sldId="700"/>
        </pc:sldMkLst>
      </pc:sldChg>
      <pc:sldChg chg="addSp delSp modSp add del mod modTransition">
        <pc:chgData name="Jacob Shah (LCP)" userId="142b3bab-3a32-4b93-b84c-a49434b70562" providerId="ADAL" clId="{25C5A83C-4367-4B10-872D-83E0605FBC24}" dt="2025-05-02T12:03:22.992" v="1747"/>
        <pc:sldMkLst>
          <pc:docMk/>
          <pc:sldMk cId="4251073977" sldId="701"/>
        </pc:sldMkLst>
      </pc:sldChg>
      <pc:sldChg chg="addSp delSp modSp add del mod ord modAnim">
        <pc:chgData name="Jacob Shah (LCP)" userId="142b3bab-3a32-4b93-b84c-a49434b70562" providerId="ADAL" clId="{25C5A83C-4367-4B10-872D-83E0605FBC24}" dt="2025-05-02T08:30:18.975" v="1692" actId="47"/>
        <pc:sldMkLst>
          <pc:docMk/>
          <pc:sldMk cId="3922362547" sldId="702"/>
        </pc:sldMkLst>
      </pc:sldChg>
      <pc:sldChg chg="addSp delSp modSp new del mod">
        <pc:chgData name="Jacob Shah (LCP)" userId="142b3bab-3a32-4b93-b84c-a49434b70562" providerId="ADAL" clId="{25C5A83C-4367-4B10-872D-83E0605FBC24}" dt="2025-05-02T08:28:25.761" v="1691" actId="47"/>
        <pc:sldMkLst>
          <pc:docMk/>
          <pc:sldMk cId="431972323" sldId="703"/>
        </pc:sldMkLst>
      </pc:sldChg>
      <pc:sldChg chg="modSp add">
        <pc:chgData name="Jacob Shah (LCP)" userId="142b3bab-3a32-4b93-b84c-a49434b70562" providerId="ADAL" clId="{25C5A83C-4367-4B10-872D-83E0605FBC24}" dt="2025-04-28T10:26:16.840" v="949" actId="20577"/>
        <pc:sldMkLst>
          <pc:docMk/>
          <pc:sldMk cId="3104574967" sldId="704"/>
        </pc:sldMkLst>
        <pc:spChg chg="mod">
          <ac:chgData name="Jacob Shah (LCP)" userId="142b3bab-3a32-4b93-b84c-a49434b70562" providerId="ADAL" clId="{25C5A83C-4367-4B10-872D-83E0605FBC24}" dt="2025-04-28T10:26:16.840" v="949" actId="20577"/>
          <ac:spMkLst>
            <pc:docMk/>
            <pc:sldMk cId="3104574967" sldId="704"/>
            <ac:spMk id="7" creationId="{31FD2C97-9963-D1EC-6201-74212A84AF65}"/>
          </ac:spMkLst>
        </pc:spChg>
      </pc:sldChg>
      <pc:sldChg chg="addSp delSp modSp add mod modAnim modNotesTx">
        <pc:chgData name="Jacob Shah (LCP)" userId="142b3bab-3a32-4b93-b84c-a49434b70562" providerId="ADAL" clId="{25C5A83C-4367-4B10-872D-83E0605FBC24}" dt="2025-05-02T12:49:23.438" v="2681" actId="20577"/>
        <pc:sldMkLst>
          <pc:docMk/>
          <pc:sldMk cId="1224695497" sldId="705"/>
        </pc:sldMkLst>
        <pc:spChg chg="mod">
          <ac:chgData name="Jacob Shah (LCP)" userId="142b3bab-3a32-4b93-b84c-a49434b70562" providerId="ADAL" clId="{25C5A83C-4367-4B10-872D-83E0605FBC24}" dt="2025-04-28T10:27:45.640" v="1010" actId="20577"/>
          <ac:spMkLst>
            <pc:docMk/>
            <pc:sldMk cId="1224695497" sldId="705"/>
            <ac:spMk id="2" creationId="{4BA9470C-8841-FC6B-D484-C35DAC923262}"/>
          </ac:spMkLst>
        </pc:spChg>
        <pc:spChg chg="add mod">
          <ac:chgData name="Jacob Shah (LCP)" userId="142b3bab-3a32-4b93-b84c-a49434b70562" providerId="ADAL" clId="{25C5A83C-4367-4B10-872D-83E0605FBC24}" dt="2025-04-28T10:28:31.514" v="1016" actId="207"/>
          <ac:spMkLst>
            <pc:docMk/>
            <pc:sldMk cId="1224695497" sldId="705"/>
            <ac:spMk id="8" creationId="{58C52237-7EF5-1AEC-5FC3-21F046009D24}"/>
          </ac:spMkLst>
        </pc:spChg>
        <pc:spChg chg="add mod">
          <ac:chgData name="Jacob Shah (LCP)" userId="142b3bab-3a32-4b93-b84c-a49434b70562" providerId="ADAL" clId="{25C5A83C-4367-4B10-872D-83E0605FBC24}" dt="2025-04-28T10:29:02.167" v="1019" actId="208"/>
          <ac:spMkLst>
            <pc:docMk/>
            <pc:sldMk cId="1224695497" sldId="705"/>
            <ac:spMk id="10" creationId="{B10BF768-C8BF-157B-0417-196F6C443F21}"/>
          </ac:spMkLst>
        </pc:spChg>
        <pc:spChg chg="mod">
          <ac:chgData name="Jacob Shah (LCP)" userId="142b3bab-3a32-4b93-b84c-a49434b70562" providerId="ADAL" clId="{25C5A83C-4367-4B10-872D-83E0605FBC24}" dt="2025-04-28T10:28:06.782" v="1013" actId="208"/>
          <ac:spMkLst>
            <pc:docMk/>
            <pc:sldMk cId="1224695497" sldId="705"/>
            <ac:spMk id="12" creationId="{987881EA-FC4B-39F7-5420-EA21CC412A2C}"/>
          </ac:spMkLst>
        </pc:spChg>
        <pc:spChg chg="mod">
          <ac:chgData name="Jacob Shah (LCP)" userId="142b3bab-3a32-4b93-b84c-a49434b70562" providerId="ADAL" clId="{25C5A83C-4367-4B10-872D-83E0605FBC24}" dt="2025-04-28T10:28:16.393" v="1015" actId="208"/>
          <ac:spMkLst>
            <pc:docMk/>
            <pc:sldMk cId="1224695497" sldId="705"/>
            <ac:spMk id="15" creationId="{007CCAA5-2AD8-22BA-C3F9-168FAFA442F5}"/>
          </ac:spMkLst>
        </pc:spChg>
        <pc:spChg chg="mod">
          <ac:chgData name="Jacob Shah (LCP)" userId="142b3bab-3a32-4b93-b84c-a49434b70562" providerId="ADAL" clId="{25C5A83C-4367-4B10-872D-83E0605FBC24}" dt="2025-04-28T10:29:12.534" v="1021" actId="208"/>
          <ac:spMkLst>
            <pc:docMk/>
            <pc:sldMk cId="1224695497" sldId="705"/>
            <ac:spMk id="16" creationId="{946DBBE2-AABE-3BFA-ADFF-4D635769B871}"/>
          </ac:spMkLst>
        </pc:spChg>
        <pc:spChg chg="mod">
          <ac:chgData name="Jacob Shah (LCP)" userId="142b3bab-3a32-4b93-b84c-a49434b70562" providerId="ADAL" clId="{25C5A83C-4367-4B10-872D-83E0605FBC24}" dt="2025-04-28T10:29:15.370" v="1022" actId="208"/>
          <ac:spMkLst>
            <pc:docMk/>
            <pc:sldMk cId="1224695497" sldId="705"/>
            <ac:spMk id="17" creationId="{3DF7B825-E8B2-B1EF-CF66-278FEEAF235F}"/>
          </ac:spMkLst>
        </pc:spChg>
        <pc:spChg chg="mod">
          <ac:chgData name="Jacob Shah (LCP)" userId="142b3bab-3a32-4b93-b84c-a49434b70562" providerId="ADAL" clId="{25C5A83C-4367-4B10-872D-83E0605FBC24}" dt="2025-04-28T10:28:48.768" v="1018" actId="207"/>
          <ac:spMkLst>
            <pc:docMk/>
            <pc:sldMk cId="1224695497" sldId="705"/>
            <ac:spMk id="31" creationId="{E7BB3D84-7EEF-22CE-EEEC-22F285A5A7A5}"/>
          </ac:spMkLst>
        </pc:spChg>
        <pc:spChg chg="mod">
          <ac:chgData name="Jacob Shah (LCP)" userId="142b3bab-3a32-4b93-b84c-a49434b70562" providerId="ADAL" clId="{25C5A83C-4367-4B10-872D-83E0605FBC24}" dt="2025-04-28T10:28:31.514" v="1016" actId="207"/>
          <ac:spMkLst>
            <pc:docMk/>
            <pc:sldMk cId="1224695497" sldId="705"/>
            <ac:spMk id="32" creationId="{51E39523-BE3F-A4ED-AFD9-4A95907C0E92}"/>
          </ac:spMkLst>
        </pc:spChg>
        <pc:spChg chg="mod">
          <ac:chgData name="Jacob Shah (LCP)" userId="142b3bab-3a32-4b93-b84c-a49434b70562" providerId="ADAL" clId="{25C5A83C-4367-4B10-872D-83E0605FBC24}" dt="2025-04-28T10:28:48.768" v="1018" actId="207"/>
          <ac:spMkLst>
            <pc:docMk/>
            <pc:sldMk cId="1224695497" sldId="705"/>
            <ac:spMk id="33" creationId="{74894D0E-EC6E-E23D-FAEA-A9D79346A509}"/>
          </ac:spMkLst>
        </pc:spChg>
        <pc:spChg chg="mod">
          <ac:chgData name="Jacob Shah (LCP)" userId="142b3bab-3a32-4b93-b84c-a49434b70562" providerId="ADAL" clId="{25C5A83C-4367-4B10-872D-83E0605FBC24}" dt="2025-04-28T10:28:48.768" v="1018" actId="207"/>
          <ac:spMkLst>
            <pc:docMk/>
            <pc:sldMk cId="1224695497" sldId="705"/>
            <ac:spMk id="34" creationId="{2CF5616C-2B7F-512E-3B65-0A8A0AEFBB6D}"/>
          </ac:spMkLst>
        </pc:spChg>
        <pc:spChg chg="mod">
          <ac:chgData name="Jacob Shah (LCP)" userId="142b3bab-3a32-4b93-b84c-a49434b70562" providerId="ADAL" clId="{25C5A83C-4367-4B10-872D-83E0605FBC24}" dt="2025-04-28T10:28:48.768" v="1018" actId="207"/>
          <ac:spMkLst>
            <pc:docMk/>
            <pc:sldMk cId="1224695497" sldId="705"/>
            <ac:spMk id="35" creationId="{8FE96934-B706-CF05-3399-0338A91FE460}"/>
          </ac:spMkLst>
        </pc:spChg>
        <pc:spChg chg="mod">
          <ac:chgData name="Jacob Shah (LCP)" userId="142b3bab-3a32-4b93-b84c-a49434b70562" providerId="ADAL" clId="{25C5A83C-4367-4B10-872D-83E0605FBC24}" dt="2025-04-28T10:28:31.514" v="1016" actId="207"/>
          <ac:spMkLst>
            <pc:docMk/>
            <pc:sldMk cId="1224695497" sldId="705"/>
            <ac:spMk id="37" creationId="{C5BAF0D1-B17E-C472-95F3-C2357A557FBB}"/>
          </ac:spMkLst>
        </pc:spChg>
        <pc:spChg chg="mod">
          <ac:chgData name="Jacob Shah (LCP)" userId="142b3bab-3a32-4b93-b84c-a49434b70562" providerId="ADAL" clId="{25C5A83C-4367-4B10-872D-83E0605FBC24}" dt="2025-04-28T10:28:48.768" v="1018" actId="207"/>
          <ac:spMkLst>
            <pc:docMk/>
            <pc:sldMk cId="1224695497" sldId="705"/>
            <ac:spMk id="40" creationId="{C6A71697-039E-39FB-A69F-1F4D1F707F30}"/>
          </ac:spMkLst>
        </pc:spChg>
        <pc:spChg chg="mod">
          <ac:chgData name="Jacob Shah (LCP)" userId="142b3bab-3a32-4b93-b84c-a49434b70562" providerId="ADAL" clId="{25C5A83C-4367-4B10-872D-83E0605FBC24}" dt="2025-04-28T10:28:31.514" v="1016" actId="207"/>
          <ac:spMkLst>
            <pc:docMk/>
            <pc:sldMk cId="1224695497" sldId="705"/>
            <ac:spMk id="41" creationId="{6BB70DC2-C88F-27DB-C7B9-D1EE67DEBF59}"/>
          </ac:spMkLst>
        </pc:spChg>
        <pc:spChg chg="mod">
          <ac:chgData name="Jacob Shah (LCP)" userId="142b3bab-3a32-4b93-b84c-a49434b70562" providerId="ADAL" clId="{25C5A83C-4367-4B10-872D-83E0605FBC24}" dt="2025-04-28T10:28:48.768" v="1018" actId="207"/>
          <ac:spMkLst>
            <pc:docMk/>
            <pc:sldMk cId="1224695497" sldId="705"/>
            <ac:spMk id="44" creationId="{F3A9D3EC-FC29-68A2-FD01-2A6389EC499A}"/>
          </ac:spMkLst>
        </pc:spChg>
        <pc:spChg chg="mod">
          <ac:chgData name="Jacob Shah (LCP)" userId="142b3bab-3a32-4b93-b84c-a49434b70562" providerId="ADAL" clId="{25C5A83C-4367-4B10-872D-83E0605FBC24}" dt="2025-04-28T10:28:48.768" v="1018" actId="207"/>
          <ac:spMkLst>
            <pc:docMk/>
            <pc:sldMk cId="1224695497" sldId="705"/>
            <ac:spMk id="45" creationId="{5E335014-3A84-E900-9D51-DD1EBCFBF83F}"/>
          </ac:spMkLst>
        </pc:spChg>
        <pc:spChg chg="mod">
          <ac:chgData name="Jacob Shah (LCP)" userId="142b3bab-3a32-4b93-b84c-a49434b70562" providerId="ADAL" clId="{25C5A83C-4367-4B10-872D-83E0605FBC24}" dt="2025-04-28T10:28:48.768" v="1018" actId="207"/>
          <ac:spMkLst>
            <pc:docMk/>
            <pc:sldMk cId="1224695497" sldId="705"/>
            <ac:spMk id="46" creationId="{9FC2B1C4-C5EE-42A7-C38E-4CFAB9A91707}"/>
          </ac:spMkLst>
        </pc:spChg>
        <pc:spChg chg="mod">
          <ac:chgData name="Jacob Shah (LCP)" userId="142b3bab-3a32-4b93-b84c-a49434b70562" providerId="ADAL" clId="{25C5A83C-4367-4B10-872D-83E0605FBC24}" dt="2025-04-28T10:28:48.768" v="1018" actId="207"/>
          <ac:spMkLst>
            <pc:docMk/>
            <pc:sldMk cId="1224695497" sldId="705"/>
            <ac:spMk id="47" creationId="{907CF134-9014-41BC-702C-70CCB1B8DFF5}"/>
          </ac:spMkLst>
        </pc:spChg>
        <pc:spChg chg="add mod">
          <ac:chgData name="Jacob Shah (LCP)" userId="142b3bab-3a32-4b93-b84c-a49434b70562" providerId="ADAL" clId="{25C5A83C-4367-4B10-872D-83E0605FBC24}" dt="2025-04-28T10:28:37.039" v="1017" actId="207"/>
          <ac:spMkLst>
            <pc:docMk/>
            <pc:sldMk cId="1224695497" sldId="705"/>
            <ac:spMk id="49" creationId="{38B9FB77-7824-1F75-1DC0-D325D3469B31}"/>
          </ac:spMkLst>
        </pc:spChg>
        <pc:spChg chg="mod">
          <ac:chgData name="Jacob Shah (LCP)" userId="142b3bab-3a32-4b93-b84c-a49434b70562" providerId="ADAL" clId="{25C5A83C-4367-4B10-872D-83E0605FBC24}" dt="2025-04-28T10:28:31.514" v="1016" actId="207"/>
          <ac:spMkLst>
            <pc:docMk/>
            <pc:sldMk cId="1224695497" sldId="705"/>
            <ac:spMk id="51" creationId="{5116CB46-0035-9382-402D-FF7FF3450711}"/>
          </ac:spMkLst>
        </pc:spChg>
        <pc:spChg chg="mod">
          <ac:chgData name="Jacob Shah (LCP)" userId="142b3bab-3a32-4b93-b84c-a49434b70562" providerId="ADAL" clId="{25C5A83C-4367-4B10-872D-83E0605FBC24}" dt="2025-04-28T10:28:48.768" v="1018" actId="207"/>
          <ac:spMkLst>
            <pc:docMk/>
            <pc:sldMk cId="1224695497" sldId="705"/>
            <ac:spMk id="53" creationId="{C961C5EE-8F3E-B1D4-D32B-D13E37DD7CC0}"/>
          </ac:spMkLst>
        </pc:spChg>
        <pc:cxnChg chg="mod">
          <ac:chgData name="Jacob Shah (LCP)" userId="142b3bab-3a32-4b93-b84c-a49434b70562" providerId="ADAL" clId="{25C5A83C-4367-4B10-872D-83E0605FBC24}" dt="2025-04-28T10:29:09.776" v="1020" actId="208"/>
          <ac:cxnSpMkLst>
            <pc:docMk/>
            <pc:sldMk cId="1224695497" sldId="705"/>
            <ac:cxnSpMk id="18" creationId="{77052200-29B2-27B2-850A-17DF9B628C3C}"/>
          </ac:cxnSpMkLst>
        </pc:cxnChg>
        <pc:cxnChg chg="mod">
          <ac:chgData name="Jacob Shah (LCP)" userId="142b3bab-3a32-4b93-b84c-a49434b70562" providerId="ADAL" clId="{25C5A83C-4367-4B10-872D-83E0605FBC24}" dt="2025-04-28T10:29:29.460" v="1026" actId="208"/>
          <ac:cxnSpMkLst>
            <pc:docMk/>
            <pc:sldMk cId="1224695497" sldId="705"/>
            <ac:cxnSpMk id="22" creationId="{14F0278A-022D-6470-8AE8-A1FB1C27F6D5}"/>
          </ac:cxnSpMkLst>
        </pc:cxnChg>
        <pc:cxnChg chg="mod">
          <ac:chgData name="Jacob Shah (LCP)" userId="142b3bab-3a32-4b93-b84c-a49434b70562" providerId="ADAL" clId="{25C5A83C-4367-4B10-872D-83E0605FBC24}" dt="2025-04-28T10:29:22.157" v="1024" actId="208"/>
          <ac:cxnSpMkLst>
            <pc:docMk/>
            <pc:sldMk cId="1224695497" sldId="705"/>
            <ac:cxnSpMk id="23" creationId="{7FD85B90-8FFB-B8D6-1F83-0E01DFF79553}"/>
          </ac:cxnSpMkLst>
        </pc:cxnChg>
        <pc:cxnChg chg="mod">
          <ac:chgData name="Jacob Shah (LCP)" userId="142b3bab-3a32-4b93-b84c-a49434b70562" providerId="ADAL" clId="{25C5A83C-4367-4B10-872D-83E0605FBC24}" dt="2025-04-28T10:29:26.565" v="1025" actId="208"/>
          <ac:cxnSpMkLst>
            <pc:docMk/>
            <pc:sldMk cId="1224695497" sldId="705"/>
            <ac:cxnSpMk id="24" creationId="{4728910C-882E-56AE-5986-5962918A1DCA}"/>
          </ac:cxnSpMkLst>
        </pc:cxnChg>
        <pc:cxnChg chg="mod">
          <ac:chgData name="Jacob Shah (LCP)" userId="142b3bab-3a32-4b93-b84c-a49434b70562" providerId="ADAL" clId="{25C5A83C-4367-4B10-872D-83E0605FBC24}" dt="2025-04-28T10:29:18.720" v="1023" actId="208"/>
          <ac:cxnSpMkLst>
            <pc:docMk/>
            <pc:sldMk cId="1224695497" sldId="705"/>
            <ac:cxnSpMk id="25" creationId="{E2648186-F382-4755-0DB2-41C5BA7AC70D}"/>
          </ac:cxnSpMkLst>
        </pc:cxnChg>
        <pc:cxnChg chg="mod">
          <ac:chgData name="Jacob Shah (LCP)" userId="142b3bab-3a32-4b93-b84c-a49434b70562" providerId="ADAL" clId="{25C5A83C-4367-4B10-872D-83E0605FBC24}" dt="2025-04-28T10:29:02.167" v="1019" actId="208"/>
          <ac:cxnSpMkLst>
            <pc:docMk/>
            <pc:sldMk cId="1224695497" sldId="705"/>
            <ac:cxnSpMk id="26" creationId="{74BE6BB5-ED2F-795D-7CE1-211320352791}"/>
          </ac:cxnSpMkLst>
        </pc:cxnChg>
        <pc:cxnChg chg="mod">
          <ac:chgData name="Jacob Shah (LCP)" userId="142b3bab-3a32-4b93-b84c-a49434b70562" providerId="ADAL" clId="{25C5A83C-4367-4B10-872D-83E0605FBC24}" dt="2025-04-28T10:29:02.167" v="1019" actId="208"/>
          <ac:cxnSpMkLst>
            <pc:docMk/>
            <pc:sldMk cId="1224695497" sldId="705"/>
            <ac:cxnSpMk id="27" creationId="{13644C25-6DA1-0030-D980-A9D2BBDA4804}"/>
          </ac:cxnSpMkLst>
        </pc:cxnChg>
        <pc:cxnChg chg="mod">
          <ac:chgData name="Jacob Shah (LCP)" userId="142b3bab-3a32-4b93-b84c-a49434b70562" providerId="ADAL" clId="{25C5A83C-4367-4B10-872D-83E0605FBC24}" dt="2025-04-28T10:29:02.167" v="1019" actId="208"/>
          <ac:cxnSpMkLst>
            <pc:docMk/>
            <pc:sldMk cId="1224695497" sldId="705"/>
            <ac:cxnSpMk id="28" creationId="{DDFCB5DF-1AEF-23A3-A2BE-0DE590C095B7}"/>
          </ac:cxnSpMkLst>
        </pc:cxnChg>
        <pc:cxnChg chg="mod">
          <ac:chgData name="Jacob Shah (LCP)" userId="142b3bab-3a32-4b93-b84c-a49434b70562" providerId="ADAL" clId="{25C5A83C-4367-4B10-872D-83E0605FBC24}" dt="2025-04-28T10:29:02.167" v="1019" actId="208"/>
          <ac:cxnSpMkLst>
            <pc:docMk/>
            <pc:sldMk cId="1224695497" sldId="705"/>
            <ac:cxnSpMk id="29" creationId="{09BC0AA2-127E-D790-7517-E456F25BC573}"/>
          </ac:cxnSpMkLst>
        </pc:cxnChg>
        <pc:cxnChg chg="mod">
          <ac:chgData name="Jacob Shah (LCP)" userId="142b3bab-3a32-4b93-b84c-a49434b70562" providerId="ADAL" clId="{25C5A83C-4367-4B10-872D-83E0605FBC24}" dt="2025-04-28T10:29:02.167" v="1019" actId="208"/>
          <ac:cxnSpMkLst>
            <pc:docMk/>
            <pc:sldMk cId="1224695497" sldId="705"/>
            <ac:cxnSpMk id="48" creationId="{FCF89B92-23C4-5200-7C4B-E827C395D7A0}"/>
          </ac:cxnSpMkLst>
        </pc:cxnChg>
      </pc:sldChg>
      <pc:sldChg chg="addSp delSp modSp new mod modClrScheme chgLayout">
        <pc:chgData name="Jacob Shah (LCP)" userId="142b3bab-3a32-4b93-b84c-a49434b70562" providerId="ADAL" clId="{25C5A83C-4367-4B10-872D-83E0605FBC24}" dt="2025-05-02T10:26:30.082" v="1745" actId="478"/>
        <pc:sldMkLst>
          <pc:docMk/>
          <pc:sldMk cId="1833605745" sldId="706"/>
        </pc:sldMkLst>
        <pc:spChg chg="del mod ord">
          <ac:chgData name="Jacob Shah (LCP)" userId="142b3bab-3a32-4b93-b84c-a49434b70562" providerId="ADAL" clId="{25C5A83C-4367-4B10-872D-83E0605FBC24}" dt="2025-05-02T10:26:08.317" v="1732" actId="700"/>
          <ac:spMkLst>
            <pc:docMk/>
            <pc:sldMk cId="1833605745" sldId="706"/>
            <ac:spMk id="2" creationId="{9E67C247-9167-33E5-EC2D-A5167636435F}"/>
          </ac:spMkLst>
        </pc:spChg>
        <pc:spChg chg="del mod ord">
          <ac:chgData name="Jacob Shah (LCP)" userId="142b3bab-3a32-4b93-b84c-a49434b70562" providerId="ADAL" clId="{25C5A83C-4367-4B10-872D-83E0605FBC24}" dt="2025-05-02T10:26:08.317" v="1732" actId="700"/>
          <ac:spMkLst>
            <pc:docMk/>
            <pc:sldMk cId="1833605745" sldId="706"/>
            <ac:spMk id="3" creationId="{F9BACF79-9001-F5E6-9EFF-7CEA0184D9E7}"/>
          </ac:spMkLst>
        </pc:spChg>
        <pc:spChg chg="del mod ord">
          <ac:chgData name="Jacob Shah (LCP)" userId="142b3bab-3a32-4b93-b84c-a49434b70562" providerId="ADAL" clId="{25C5A83C-4367-4B10-872D-83E0605FBC24}" dt="2025-05-02T10:26:30.082" v="1745" actId="478"/>
          <ac:spMkLst>
            <pc:docMk/>
            <pc:sldMk cId="1833605745" sldId="706"/>
            <ac:spMk id="4" creationId="{D0D1A7DA-B981-1B13-1AF9-394C86967956}"/>
          </ac:spMkLst>
        </pc:spChg>
        <pc:spChg chg="mod ord">
          <ac:chgData name="Jacob Shah (LCP)" userId="142b3bab-3a32-4b93-b84c-a49434b70562" providerId="ADAL" clId="{25C5A83C-4367-4B10-872D-83E0605FBC24}" dt="2025-05-02T10:26:08.317" v="1732" actId="700"/>
          <ac:spMkLst>
            <pc:docMk/>
            <pc:sldMk cId="1833605745" sldId="706"/>
            <ac:spMk id="5" creationId="{24129DED-BC68-631E-FA23-2DE646CE896C}"/>
          </ac:spMkLst>
        </pc:spChg>
        <pc:spChg chg="add mod ord">
          <ac:chgData name="Jacob Shah (LCP)" userId="142b3bab-3a32-4b93-b84c-a49434b70562" providerId="ADAL" clId="{25C5A83C-4367-4B10-872D-83E0605FBC24}" dt="2025-05-02T10:26:12.494" v="1742" actId="20577"/>
          <ac:spMkLst>
            <pc:docMk/>
            <pc:sldMk cId="1833605745" sldId="706"/>
            <ac:spMk id="6" creationId="{E0228FDF-268B-8D54-A12F-699349E327CA}"/>
          </ac:spMkLst>
        </pc:spChg>
        <pc:spChg chg="add del mod ord">
          <ac:chgData name="Jacob Shah (LCP)" userId="142b3bab-3a32-4b93-b84c-a49434b70562" providerId="ADAL" clId="{25C5A83C-4367-4B10-872D-83E0605FBC24}" dt="2025-05-02T10:26:15.085" v="1743" actId="478"/>
          <ac:spMkLst>
            <pc:docMk/>
            <pc:sldMk cId="1833605745" sldId="706"/>
            <ac:spMk id="7" creationId="{E6BCDCCE-1D7F-7D82-97E8-001DCB7B6F48}"/>
          </ac:spMkLst>
        </pc:spChg>
        <pc:picChg chg="add mod">
          <ac:chgData name="Jacob Shah (LCP)" userId="142b3bab-3a32-4b93-b84c-a49434b70562" providerId="ADAL" clId="{25C5A83C-4367-4B10-872D-83E0605FBC24}" dt="2025-05-02T10:26:18.175" v="1744"/>
          <ac:picMkLst>
            <pc:docMk/>
            <pc:sldMk cId="1833605745" sldId="706"/>
            <ac:picMk id="8" creationId="{9958BCCA-8B50-7896-69BA-3C2E1877F49A}"/>
          </ac:picMkLst>
        </pc:picChg>
      </pc:sldChg>
      <pc:sldMasterChg chg="modSldLayout">
        <pc:chgData name="Jacob Shah (LCP)" userId="142b3bab-3a32-4b93-b84c-a49434b70562" providerId="ADAL" clId="{25C5A83C-4367-4B10-872D-83E0605FBC24}" dt="2025-04-23T14:15:08.229" v="498" actId="1036"/>
        <pc:sldMasterMkLst>
          <pc:docMk/>
          <pc:sldMasterMk cId="0" sldId="2147483648"/>
        </pc:sldMasterMkLst>
        <pc:sldLayoutChg chg="addSp modSp mod">
          <pc:chgData name="Jacob Shah (LCP)" userId="142b3bab-3a32-4b93-b84c-a49434b70562" providerId="ADAL" clId="{25C5A83C-4367-4B10-872D-83E0605FBC24}" dt="2025-04-23T14:15:08.229" v="498" actId="1036"/>
          <pc:sldLayoutMkLst>
            <pc:docMk/>
            <pc:sldMasterMk cId="0" sldId="2147483648"/>
            <pc:sldLayoutMk cId="1736545626" sldId="2147483650"/>
          </pc:sldLayoutMkLst>
          <pc:picChg chg="add mod">
            <ac:chgData name="Jacob Shah (LCP)" userId="142b3bab-3a32-4b93-b84c-a49434b70562" providerId="ADAL" clId="{25C5A83C-4367-4B10-872D-83E0605FBC24}" dt="2025-04-23T14:15:08.229" v="498" actId="1036"/>
            <ac:picMkLst>
              <pc:docMk/>
              <pc:sldMasterMk cId="0" sldId="2147483648"/>
              <pc:sldLayoutMk cId="1736545626" sldId="2147483650"/>
              <ac:picMk id="7" creationId="{B8F2B658-62C9-83EF-EAF5-B2238B11BF7C}"/>
            </ac:picMkLst>
          </pc:pic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F43612-727C-489A-A30C-66072AB95AFD}" type="doc">
      <dgm:prSet loTypeId="urn:microsoft.com/office/officeart/2005/8/layout/radial1" loCatId="relationship" qsTypeId="urn:microsoft.com/office/officeart/2005/8/quickstyle/simple1" qsCatId="simple" csTypeId="urn:microsoft.com/office/officeart/2005/8/colors/colorful1" csCatId="colorful" phldr="1"/>
      <dgm:spPr/>
      <dgm:t>
        <a:bodyPr/>
        <a:lstStyle/>
        <a:p>
          <a:endParaRPr lang="en-GB"/>
        </a:p>
      </dgm:t>
    </dgm:pt>
    <dgm:pt modelId="{2A9550C1-93A7-473B-AB2B-1F7401B6BA49}">
      <dgm:prSet phldrT="[Text]" custT="1"/>
      <dgm:spPr>
        <a:solidFill>
          <a:schemeClr val="accent4"/>
        </a:solidFill>
      </dgm:spPr>
      <dgm:t>
        <a:bodyPr/>
        <a:lstStyle/>
        <a:p>
          <a:r>
            <a:rPr lang="en-GB" sz="1500" b="0"/>
            <a:t>Facilitator</a:t>
          </a:r>
        </a:p>
      </dgm:t>
    </dgm:pt>
    <dgm:pt modelId="{E591B249-B0FB-400B-BA6F-9B956BE6FECC}" type="sibTrans" cxnId="{D48FD2BA-4AD2-4A59-A5CA-115FD012B992}">
      <dgm:prSet/>
      <dgm:spPr/>
      <dgm:t>
        <a:bodyPr/>
        <a:lstStyle/>
        <a:p>
          <a:endParaRPr lang="en-GB" sz="2000"/>
        </a:p>
      </dgm:t>
    </dgm:pt>
    <dgm:pt modelId="{82FD0FF0-1119-43F0-9B50-56E425BD69DC}" type="parTrans" cxnId="{D48FD2BA-4AD2-4A59-A5CA-115FD012B992}">
      <dgm:prSet/>
      <dgm:spPr/>
      <dgm:t>
        <a:bodyPr/>
        <a:lstStyle/>
        <a:p>
          <a:endParaRPr lang="en-GB" sz="2000"/>
        </a:p>
      </dgm:t>
    </dgm:pt>
    <dgm:pt modelId="{E4447BDE-B481-4A38-9A08-8347C360A6CD}">
      <dgm:prSet phldrT="[Text]" custT="1"/>
      <dgm:spPr>
        <a:solidFill>
          <a:srgbClr val="FF0000"/>
        </a:solidFill>
      </dgm:spPr>
      <dgm:t>
        <a:bodyPr/>
        <a:lstStyle/>
        <a:p>
          <a:r>
            <a:rPr lang="en-GB" sz="1500"/>
            <a:t>Emotion /  intuition</a:t>
          </a:r>
        </a:p>
      </dgm:t>
    </dgm:pt>
    <dgm:pt modelId="{C4255623-C852-41C0-9D3F-8DBCC47B6D3D}" type="parTrans" cxnId="{01898774-B2C9-45D6-B4C4-AFF0683F0BC2}">
      <dgm:prSet custT="1"/>
      <dgm:spPr/>
      <dgm:t>
        <a:bodyPr/>
        <a:lstStyle/>
        <a:p>
          <a:endParaRPr lang="en-GB" sz="600"/>
        </a:p>
      </dgm:t>
    </dgm:pt>
    <dgm:pt modelId="{4C5B69DC-F775-4AF6-AE29-FF1CBCA768FC}" type="sibTrans" cxnId="{01898774-B2C9-45D6-B4C4-AFF0683F0BC2}">
      <dgm:prSet/>
      <dgm:spPr/>
      <dgm:t>
        <a:bodyPr/>
        <a:lstStyle/>
        <a:p>
          <a:endParaRPr lang="en-GB" sz="2000"/>
        </a:p>
      </dgm:t>
    </dgm:pt>
    <dgm:pt modelId="{16235756-E146-46AF-82C1-61ABEE058E29}">
      <dgm:prSet phldrT="[Text]" custT="1"/>
      <dgm:spPr>
        <a:solidFill>
          <a:schemeClr val="tx1">
            <a:lumMod val="50000"/>
          </a:schemeClr>
        </a:solidFill>
      </dgm:spPr>
      <dgm:t>
        <a:bodyPr/>
        <a:lstStyle/>
        <a:p>
          <a:r>
            <a:rPr lang="en-GB" sz="1500"/>
            <a:t>Cautious / risks</a:t>
          </a:r>
        </a:p>
      </dgm:t>
    </dgm:pt>
    <dgm:pt modelId="{3A18901C-AD31-4209-B281-8B1A07F175E6}" type="parTrans" cxnId="{FB521F0E-772A-4DE1-AD4F-3BC70E7CF868}">
      <dgm:prSet custT="1"/>
      <dgm:spPr/>
      <dgm:t>
        <a:bodyPr/>
        <a:lstStyle/>
        <a:p>
          <a:endParaRPr lang="en-GB" sz="600"/>
        </a:p>
      </dgm:t>
    </dgm:pt>
    <dgm:pt modelId="{8D0D3441-6947-43D3-893B-7178221B184D}" type="sibTrans" cxnId="{FB521F0E-772A-4DE1-AD4F-3BC70E7CF868}">
      <dgm:prSet/>
      <dgm:spPr/>
      <dgm:t>
        <a:bodyPr/>
        <a:lstStyle/>
        <a:p>
          <a:endParaRPr lang="en-GB" sz="2000"/>
        </a:p>
      </dgm:t>
    </dgm:pt>
    <dgm:pt modelId="{4D6A7593-B064-4D21-8BDB-37154BD47EB5}">
      <dgm:prSet phldrT="[Text]" custT="1"/>
      <dgm:spPr>
        <a:solidFill>
          <a:schemeClr val="accent3"/>
        </a:solidFill>
      </dgm:spPr>
      <dgm:t>
        <a:bodyPr/>
        <a:lstStyle/>
        <a:p>
          <a:r>
            <a:rPr lang="en-GB" sz="1500"/>
            <a:t>Optimist / benefits</a:t>
          </a:r>
        </a:p>
      </dgm:t>
    </dgm:pt>
    <dgm:pt modelId="{6CD5EAD9-EA29-4A10-A527-54EFFBD970AE}" type="parTrans" cxnId="{81EF2868-40EB-4672-95EB-18F399BA9849}">
      <dgm:prSet custT="1"/>
      <dgm:spPr/>
      <dgm:t>
        <a:bodyPr/>
        <a:lstStyle/>
        <a:p>
          <a:endParaRPr lang="en-GB" sz="600"/>
        </a:p>
      </dgm:t>
    </dgm:pt>
    <dgm:pt modelId="{89295B15-9519-459C-A221-7CD6FB24169E}" type="sibTrans" cxnId="{81EF2868-40EB-4672-95EB-18F399BA9849}">
      <dgm:prSet/>
      <dgm:spPr/>
      <dgm:t>
        <a:bodyPr/>
        <a:lstStyle/>
        <a:p>
          <a:endParaRPr lang="en-GB" sz="2000"/>
        </a:p>
      </dgm:t>
    </dgm:pt>
    <dgm:pt modelId="{111393D6-CAFF-42FA-BBB4-0C728F2258D3}">
      <dgm:prSet phldrT="[Text]" custT="1"/>
      <dgm:spPr>
        <a:solidFill>
          <a:srgbClr val="008452"/>
        </a:solidFill>
      </dgm:spPr>
      <dgm:t>
        <a:bodyPr/>
        <a:lstStyle/>
        <a:p>
          <a:r>
            <a:rPr lang="en-GB" sz="1500"/>
            <a:t>Creative / ideas</a:t>
          </a:r>
        </a:p>
      </dgm:t>
    </dgm:pt>
    <dgm:pt modelId="{E9850869-4D14-4529-896B-B7C772527D99}" type="parTrans" cxnId="{52DBB204-6A20-4BA0-A19C-87DCD3EB2B85}">
      <dgm:prSet custT="1"/>
      <dgm:spPr/>
      <dgm:t>
        <a:bodyPr/>
        <a:lstStyle/>
        <a:p>
          <a:endParaRPr lang="en-GB" sz="600"/>
        </a:p>
      </dgm:t>
    </dgm:pt>
    <dgm:pt modelId="{D8E8CF97-6960-4340-9EA7-09B50B82BC4B}" type="sibTrans" cxnId="{52DBB204-6A20-4BA0-A19C-87DCD3EB2B85}">
      <dgm:prSet/>
      <dgm:spPr/>
      <dgm:t>
        <a:bodyPr/>
        <a:lstStyle/>
        <a:p>
          <a:endParaRPr lang="en-GB" sz="2000"/>
        </a:p>
      </dgm:t>
    </dgm:pt>
    <dgm:pt modelId="{B4A643BD-2655-42A4-902D-5346CD4584FE}">
      <dgm:prSet phldrT="[Text]" custT="1"/>
      <dgm:spPr>
        <a:solidFill>
          <a:schemeClr val="bg1">
            <a:lumMod val="85000"/>
          </a:schemeClr>
        </a:solidFill>
      </dgm:spPr>
      <dgm:t>
        <a:bodyPr/>
        <a:lstStyle/>
        <a:p>
          <a:r>
            <a:rPr lang="en-GB" sz="1500"/>
            <a:t>Facts / data</a:t>
          </a:r>
        </a:p>
      </dgm:t>
    </dgm:pt>
    <dgm:pt modelId="{86541624-FDFD-4FDA-B045-29E46F9EDCDB}" type="parTrans" cxnId="{7C6A84B2-C8E3-4CE0-8A6F-F1EC7D7B55C2}">
      <dgm:prSet custT="1"/>
      <dgm:spPr/>
      <dgm:t>
        <a:bodyPr/>
        <a:lstStyle/>
        <a:p>
          <a:endParaRPr lang="en-GB" sz="600"/>
        </a:p>
      </dgm:t>
    </dgm:pt>
    <dgm:pt modelId="{742ED420-D3E4-439C-882A-81839C17D073}" type="sibTrans" cxnId="{7C6A84B2-C8E3-4CE0-8A6F-F1EC7D7B55C2}">
      <dgm:prSet/>
      <dgm:spPr/>
      <dgm:t>
        <a:bodyPr/>
        <a:lstStyle/>
        <a:p>
          <a:endParaRPr lang="en-GB" sz="2000"/>
        </a:p>
      </dgm:t>
    </dgm:pt>
    <dgm:pt modelId="{A609D1C8-4D19-497A-93BE-1629BBD78D48}">
      <dgm:prSet phldrT="[Text]" custT="1"/>
      <dgm:spPr>
        <a:solidFill>
          <a:schemeClr val="accent1"/>
        </a:solidFill>
      </dgm:spPr>
      <dgm:t>
        <a:bodyPr/>
        <a:lstStyle/>
        <a:p>
          <a:r>
            <a:rPr lang="en-GB" sz="1500"/>
            <a:t>Process / planning</a:t>
          </a:r>
        </a:p>
      </dgm:t>
    </dgm:pt>
    <dgm:pt modelId="{5CA004B2-CB99-4A09-A0E0-779BB7CD9729}" type="parTrans" cxnId="{4474BBA8-1854-4888-9F67-7620003DD59D}">
      <dgm:prSet custT="1"/>
      <dgm:spPr/>
      <dgm:t>
        <a:bodyPr/>
        <a:lstStyle/>
        <a:p>
          <a:endParaRPr lang="en-GB" sz="600"/>
        </a:p>
      </dgm:t>
    </dgm:pt>
    <dgm:pt modelId="{681D3AC6-813D-4C34-8A8D-4DF69A6AF450}" type="sibTrans" cxnId="{4474BBA8-1854-4888-9F67-7620003DD59D}">
      <dgm:prSet/>
      <dgm:spPr/>
      <dgm:t>
        <a:bodyPr/>
        <a:lstStyle/>
        <a:p>
          <a:endParaRPr lang="en-GB" sz="2000"/>
        </a:p>
      </dgm:t>
    </dgm:pt>
    <dgm:pt modelId="{33226624-8A6C-434B-8842-49B786598B72}" type="pres">
      <dgm:prSet presAssocID="{E5F43612-727C-489A-A30C-66072AB95AFD}" presName="cycle" presStyleCnt="0">
        <dgm:presLayoutVars>
          <dgm:chMax val="1"/>
          <dgm:dir/>
          <dgm:animLvl val="ctr"/>
          <dgm:resizeHandles val="exact"/>
        </dgm:presLayoutVars>
      </dgm:prSet>
      <dgm:spPr/>
    </dgm:pt>
    <dgm:pt modelId="{B58040EE-F34A-4F66-B4FA-8A73C56453B7}" type="pres">
      <dgm:prSet presAssocID="{2A9550C1-93A7-473B-AB2B-1F7401B6BA49}" presName="centerShape" presStyleLbl="node0" presStyleIdx="0" presStyleCnt="1"/>
      <dgm:spPr/>
    </dgm:pt>
    <dgm:pt modelId="{02FFEB0C-DD71-4F58-A4E0-19C457629C7D}" type="pres">
      <dgm:prSet presAssocID="{5CA004B2-CB99-4A09-A0E0-779BB7CD9729}" presName="Name9" presStyleLbl="parChTrans1D2" presStyleIdx="0" presStyleCnt="6"/>
      <dgm:spPr/>
    </dgm:pt>
    <dgm:pt modelId="{793B0911-9035-4BBD-B9EE-59E5CF7BE771}" type="pres">
      <dgm:prSet presAssocID="{5CA004B2-CB99-4A09-A0E0-779BB7CD9729}" presName="connTx" presStyleLbl="parChTrans1D2" presStyleIdx="0" presStyleCnt="6"/>
      <dgm:spPr/>
    </dgm:pt>
    <dgm:pt modelId="{CA5491BC-A9BE-4647-9B5B-F28BA2EA2CDB}" type="pres">
      <dgm:prSet presAssocID="{A609D1C8-4D19-497A-93BE-1629BBD78D48}" presName="node" presStyleLbl="node1" presStyleIdx="0" presStyleCnt="6">
        <dgm:presLayoutVars>
          <dgm:bulletEnabled val="1"/>
        </dgm:presLayoutVars>
      </dgm:prSet>
      <dgm:spPr/>
    </dgm:pt>
    <dgm:pt modelId="{789EEE20-A461-420D-9A06-C9682F377806}" type="pres">
      <dgm:prSet presAssocID="{C4255623-C852-41C0-9D3F-8DBCC47B6D3D}" presName="Name9" presStyleLbl="parChTrans1D2" presStyleIdx="1" presStyleCnt="6"/>
      <dgm:spPr/>
    </dgm:pt>
    <dgm:pt modelId="{55A3858E-0811-479D-A095-2A639FF75F3D}" type="pres">
      <dgm:prSet presAssocID="{C4255623-C852-41C0-9D3F-8DBCC47B6D3D}" presName="connTx" presStyleLbl="parChTrans1D2" presStyleIdx="1" presStyleCnt="6"/>
      <dgm:spPr/>
    </dgm:pt>
    <dgm:pt modelId="{702E8B48-412C-49E5-8D39-30F269D9FCC6}" type="pres">
      <dgm:prSet presAssocID="{E4447BDE-B481-4A38-9A08-8347C360A6CD}" presName="node" presStyleLbl="node1" presStyleIdx="1" presStyleCnt="6">
        <dgm:presLayoutVars>
          <dgm:bulletEnabled val="1"/>
        </dgm:presLayoutVars>
      </dgm:prSet>
      <dgm:spPr/>
    </dgm:pt>
    <dgm:pt modelId="{18C07DE8-08AE-4862-832B-4E22E095932D}" type="pres">
      <dgm:prSet presAssocID="{3A18901C-AD31-4209-B281-8B1A07F175E6}" presName="Name9" presStyleLbl="parChTrans1D2" presStyleIdx="2" presStyleCnt="6"/>
      <dgm:spPr/>
    </dgm:pt>
    <dgm:pt modelId="{072C86A5-57BD-45AE-AEBB-6FC46F827C3E}" type="pres">
      <dgm:prSet presAssocID="{3A18901C-AD31-4209-B281-8B1A07F175E6}" presName="connTx" presStyleLbl="parChTrans1D2" presStyleIdx="2" presStyleCnt="6"/>
      <dgm:spPr/>
    </dgm:pt>
    <dgm:pt modelId="{4EDC4A24-1216-4E7F-A142-C4F3609E6CE7}" type="pres">
      <dgm:prSet presAssocID="{16235756-E146-46AF-82C1-61ABEE058E29}" presName="node" presStyleLbl="node1" presStyleIdx="2" presStyleCnt="6">
        <dgm:presLayoutVars>
          <dgm:bulletEnabled val="1"/>
        </dgm:presLayoutVars>
      </dgm:prSet>
      <dgm:spPr/>
    </dgm:pt>
    <dgm:pt modelId="{3726FAB6-B5FD-4FC6-9CD6-2C77FFBBBD62}" type="pres">
      <dgm:prSet presAssocID="{6CD5EAD9-EA29-4A10-A527-54EFFBD970AE}" presName="Name9" presStyleLbl="parChTrans1D2" presStyleIdx="3" presStyleCnt="6"/>
      <dgm:spPr/>
    </dgm:pt>
    <dgm:pt modelId="{1E3A3713-AF61-41F6-9B35-C7DFBA026A4B}" type="pres">
      <dgm:prSet presAssocID="{6CD5EAD9-EA29-4A10-A527-54EFFBD970AE}" presName="connTx" presStyleLbl="parChTrans1D2" presStyleIdx="3" presStyleCnt="6"/>
      <dgm:spPr/>
    </dgm:pt>
    <dgm:pt modelId="{5257D58B-E45B-4121-8EC1-26BACCC01795}" type="pres">
      <dgm:prSet presAssocID="{4D6A7593-B064-4D21-8BDB-37154BD47EB5}" presName="node" presStyleLbl="node1" presStyleIdx="3" presStyleCnt="6">
        <dgm:presLayoutVars>
          <dgm:bulletEnabled val="1"/>
        </dgm:presLayoutVars>
      </dgm:prSet>
      <dgm:spPr/>
    </dgm:pt>
    <dgm:pt modelId="{A7818E98-5CF1-4DC6-91AF-6F6F24C953DA}" type="pres">
      <dgm:prSet presAssocID="{E9850869-4D14-4529-896B-B7C772527D99}" presName="Name9" presStyleLbl="parChTrans1D2" presStyleIdx="4" presStyleCnt="6"/>
      <dgm:spPr/>
    </dgm:pt>
    <dgm:pt modelId="{6E858808-7BCB-41D6-83AE-E46BFA40FFA7}" type="pres">
      <dgm:prSet presAssocID="{E9850869-4D14-4529-896B-B7C772527D99}" presName="connTx" presStyleLbl="parChTrans1D2" presStyleIdx="4" presStyleCnt="6"/>
      <dgm:spPr/>
    </dgm:pt>
    <dgm:pt modelId="{073132A9-402B-407B-A096-BB8466946160}" type="pres">
      <dgm:prSet presAssocID="{111393D6-CAFF-42FA-BBB4-0C728F2258D3}" presName="node" presStyleLbl="node1" presStyleIdx="4" presStyleCnt="6">
        <dgm:presLayoutVars>
          <dgm:bulletEnabled val="1"/>
        </dgm:presLayoutVars>
      </dgm:prSet>
      <dgm:spPr/>
    </dgm:pt>
    <dgm:pt modelId="{8136D3DF-DB38-43EA-AC67-761BC4F2B582}" type="pres">
      <dgm:prSet presAssocID="{86541624-FDFD-4FDA-B045-29E46F9EDCDB}" presName="Name9" presStyleLbl="parChTrans1D2" presStyleIdx="5" presStyleCnt="6"/>
      <dgm:spPr/>
    </dgm:pt>
    <dgm:pt modelId="{CBB01E1F-691E-4E59-9801-A8BC42937DFD}" type="pres">
      <dgm:prSet presAssocID="{86541624-FDFD-4FDA-B045-29E46F9EDCDB}" presName="connTx" presStyleLbl="parChTrans1D2" presStyleIdx="5" presStyleCnt="6"/>
      <dgm:spPr/>
    </dgm:pt>
    <dgm:pt modelId="{CB5C5EA1-05A3-46D8-B65A-2DEE9F974DEF}" type="pres">
      <dgm:prSet presAssocID="{B4A643BD-2655-42A4-902D-5346CD4584FE}" presName="node" presStyleLbl="node1" presStyleIdx="5" presStyleCnt="6">
        <dgm:presLayoutVars>
          <dgm:bulletEnabled val="1"/>
        </dgm:presLayoutVars>
      </dgm:prSet>
      <dgm:spPr/>
    </dgm:pt>
  </dgm:ptLst>
  <dgm:cxnLst>
    <dgm:cxn modelId="{52DBB204-6A20-4BA0-A19C-87DCD3EB2B85}" srcId="{2A9550C1-93A7-473B-AB2B-1F7401B6BA49}" destId="{111393D6-CAFF-42FA-BBB4-0C728F2258D3}" srcOrd="4" destOrd="0" parTransId="{E9850869-4D14-4529-896B-B7C772527D99}" sibTransId="{D8E8CF97-6960-4340-9EA7-09B50B82BC4B}"/>
    <dgm:cxn modelId="{FB521F0E-772A-4DE1-AD4F-3BC70E7CF868}" srcId="{2A9550C1-93A7-473B-AB2B-1F7401B6BA49}" destId="{16235756-E146-46AF-82C1-61ABEE058E29}" srcOrd="2" destOrd="0" parTransId="{3A18901C-AD31-4209-B281-8B1A07F175E6}" sibTransId="{8D0D3441-6947-43D3-893B-7178221B184D}"/>
    <dgm:cxn modelId="{3FB9DB16-8D3F-40B4-867A-0ABF7A5BB51C}" type="presOf" srcId="{2A9550C1-93A7-473B-AB2B-1F7401B6BA49}" destId="{B58040EE-F34A-4F66-B4FA-8A73C56453B7}" srcOrd="0" destOrd="0" presId="urn:microsoft.com/office/officeart/2005/8/layout/radial1"/>
    <dgm:cxn modelId="{AFFE5B29-25CC-4825-91D4-C8B78C74C9BF}" type="presOf" srcId="{E9850869-4D14-4529-896B-B7C772527D99}" destId="{6E858808-7BCB-41D6-83AE-E46BFA40FFA7}" srcOrd="1" destOrd="0" presId="urn:microsoft.com/office/officeart/2005/8/layout/radial1"/>
    <dgm:cxn modelId="{EB395D32-584F-4D4F-BB52-02CC6D518C0A}" type="presOf" srcId="{E4447BDE-B481-4A38-9A08-8347C360A6CD}" destId="{702E8B48-412C-49E5-8D39-30F269D9FCC6}" srcOrd="0" destOrd="0" presId="urn:microsoft.com/office/officeart/2005/8/layout/radial1"/>
    <dgm:cxn modelId="{216B0A36-F21C-4258-8323-94962099E492}" type="presOf" srcId="{E5F43612-727C-489A-A30C-66072AB95AFD}" destId="{33226624-8A6C-434B-8842-49B786598B72}" srcOrd="0" destOrd="0" presId="urn:microsoft.com/office/officeart/2005/8/layout/radial1"/>
    <dgm:cxn modelId="{6E52A142-5706-4B06-8D10-A8A156E6DA3D}" type="presOf" srcId="{C4255623-C852-41C0-9D3F-8DBCC47B6D3D}" destId="{55A3858E-0811-479D-A095-2A639FF75F3D}" srcOrd="1" destOrd="0" presId="urn:microsoft.com/office/officeart/2005/8/layout/radial1"/>
    <dgm:cxn modelId="{81EF2868-40EB-4672-95EB-18F399BA9849}" srcId="{2A9550C1-93A7-473B-AB2B-1F7401B6BA49}" destId="{4D6A7593-B064-4D21-8BDB-37154BD47EB5}" srcOrd="3" destOrd="0" parTransId="{6CD5EAD9-EA29-4A10-A527-54EFFBD970AE}" sibTransId="{89295B15-9519-459C-A221-7CD6FB24169E}"/>
    <dgm:cxn modelId="{C662754E-C764-4AE6-9A27-B34D66E8A627}" type="presOf" srcId="{16235756-E146-46AF-82C1-61ABEE058E29}" destId="{4EDC4A24-1216-4E7F-A142-C4F3609E6CE7}" srcOrd="0" destOrd="0" presId="urn:microsoft.com/office/officeart/2005/8/layout/radial1"/>
    <dgm:cxn modelId="{DED08F6E-7C7C-470D-9BC0-2B96BC3233CF}" type="presOf" srcId="{6CD5EAD9-EA29-4A10-A527-54EFFBD970AE}" destId="{3726FAB6-B5FD-4FC6-9CD6-2C77FFBBBD62}" srcOrd="0" destOrd="0" presId="urn:microsoft.com/office/officeart/2005/8/layout/radial1"/>
    <dgm:cxn modelId="{01898774-B2C9-45D6-B4C4-AFF0683F0BC2}" srcId="{2A9550C1-93A7-473B-AB2B-1F7401B6BA49}" destId="{E4447BDE-B481-4A38-9A08-8347C360A6CD}" srcOrd="1" destOrd="0" parTransId="{C4255623-C852-41C0-9D3F-8DBCC47B6D3D}" sibTransId="{4C5B69DC-F775-4AF6-AE29-FF1CBCA768FC}"/>
    <dgm:cxn modelId="{64D75676-EF16-4C65-8904-27A0BDB34D9B}" type="presOf" srcId="{6CD5EAD9-EA29-4A10-A527-54EFFBD970AE}" destId="{1E3A3713-AF61-41F6-9B35-C7DFBA026A4B}" srcOrd="1" destOrd="0" presId="urn:microsoft.com/office/officeart/2005/8/layout/radial1"/>
    <dgm:cxn modelId="{98CE3C80-BB2C-48EC-BD49-B9DF66BD3F12}" type="presOf" srcId="{E9850869-4D14-4529-896B-B7C772527D99}" destId="{A7818E98-5CF1-4DC6-91AF-6F6F24C953DA}" srcOrd="0" destOrd="0" presId="urn:microsoft.com/office/officeart/2005/8/layout/radial1"/>
    <dgm:cxn modelId="{CE393B8A-BFDD-4FE4-BF3D-ACECA3F10CB0}" type="presOf" srcId="{3A18901C-AD31-4209-B281-8B1A07F175E6}" destId="{18C07DE8-08AE-4862-832B-4E22E095932D}" srcOrd="0" destOrd="0" presId="urn:microsoft.com/office/officeart/2005/8/layout/radial1"/>
    <dgm:cxn modelId="{4B7C4D9B-AB7F-4E09-B082-227398AE5D12}" type="presOf" srcId="{111393D6-CAFF-42FA-BBB4-0C728F2258D3}" destId="{073132A9-402B-407B-A096-BB8466946160}" srcOrd="0" destOrd="0" presId="urn:microsoft.com/office/officeart/2005/8/layout/radial1"/>
    <dgm:cxn modelId="{266C9DA8-50DC-479B-828D-F989575EF083}" type="presOf" srcId="{C4255623-C852-41C0-9D3F-8DBCC47B6D3D}" destId="{789EEE20-A461-420D-9A06-C9682F377806}" srcOrd="0" destOrd="0" presId="urn:microsoft.com/office/officeart/2005/8/layout/radial1"/>
    <dgm:cxn modelId="{4474BBA8-1854-4888-9F67-7620003DD59D}" srcId="{2A9550C1-93A7-473B-AB2B-1F7401B6BA49}" destId="{A609D1C8-4D19-497A-93BE-1629BBD78D48}" srcOrd="0" destOrd="0" parTransId="{5CA004B2-CB99-4A09-A0E0-779BB7CD9729}" sibTransId="{681D3AC6-813D-4C34-8A8D-4DF69A6AF450}"/>
    <dgm:cxn modelId="{7C6A84B2-C8E3-4CE0-8A6F-F1EC7D7B55C2}" srcId="{2A9550C1-93A7-473B-AB2B-1F7401B6BA49}" destId="{B4A643BD-2655-42A4-902D-5346CD4584FE}" srcOrd="5" destOrd="0" parTransId="{86541624-FDFD-4FDA-B045-29E46F9EDCDB}" sibTransId="{742ED420-D3E4-439C-882A-81839C17D073}"/>
    <dgm:cxn modelId="{447D9FB6-16CB-4884-BAD5-15A9C0E612A7}" type="presOf" srcId="{A609D1C8-4D19-497A-93BE-1629BBD78D48}" destId="{CA5491BC-A9BE-4647-9B5B-F28BA2EA2CDB}" srcOrd="0" destOrd="0" presId="urn:microsoft.com/office/officeart/2005/8/layout/radial1"/>
    <dgm:cxn modelId="{D48FD2BA-4AD2-4A59-A5CA-115FD012B992}" srcId="{E5F43612-727C-489A-A30C-66072AB95AFD}" destId="{2A9550C1-93A7-473B-AB2B-1F7401B6BA49}" srcOrd="0" destOrd="0" parTransId="{82FD0FF0-1119-43F0-9B50-56E425BD69DC}" sibTransId="{E591B249-B0FB-400B-BA6F-9B956BE6FECC}"/>
    <dgm:cxn modelId="{5CFB3AC2-F1F2-4F5E-B03E-85EDCA08BB6B}" type="presOf" srcId="{B4A643BD-2655-42A4-902D-5346CD4584FE}" destId="{CB5C5EA1-05A3-46D8-B65A-2DEE9F974DEF}" srcOrd="0" destOrd="0" presId="urn:microsoft.com/office/officeart/2005/8/layout/radial1"/>
    <dgm:cxn modelId="{BDE265C2-A53E-42A7-99CE-44AD0481D51E}" type="presOf" srcId="{5CA004B2-CB99-4A09-A0E0-779BB7CD9729}" destId="{02FFEB0C-DD71-4F58-A4E0-19C457629C7D}" srcOrd="0" destOrd="0" presId="urn:microsoft.com/office/officeart/2005/8/layout/radial1"/>
    <dgm:cxn modelId="{D73AD1C2-C2F8-4712-A13A-CBD007F41898}" type="presOf" srcId="{86541624-FDFD-4FDA-B045-29E46F9EDCDB}" destId="{CBB01E1F-691E-4E59-9801-A8BC42937DFD}" srcOrd="1" destOrd="0" presId="urn:microsoft.com/office/officeart/2005/8/layout/radial1"/>
    <dgm:cxn modelId="{ED0DE5D6-FC55-4C93-9053-0EBA29A2C117}" type="presOf" srcId="{4D6A7593-B064-4D21-8BDB-37154BD47EB5}" destId="{5257D58B-E45B-4121-8EC1-26BACCC01795}" srcOrd="0" destOrd="0" presId="urn:microsoft.com/office/officeart/2005/8/layout/radial1"/>
    <dgm:cxn modelId="{AAF0F2DB-5EEC-4D31-BA30-A3864A7375A2}" type="presOf" srcId="{5CA004B2-CB99-4A09-A0E0-779BB7CD9729}" destId="{793B0911-9035-4BBD-B9EE-59E5CF7BE771}" srcOrd="1" destOrd="0" presId="urn:microsoft.com/office/officeart/2005/8/layout/radial1"/>
    <dgm:cxn modelId="{A956C7E0-FA0F-4E2B-8FE7-7170DFA0D3C3}" type="presOf" srcId="{3A18901C-AD31-4209-B281-8B1A07F175E6}" destId="{072C86A5-57BD-45AE-AEBB-6FC46F827C3E}" srcOrd="1" destOrd="0" presId="urn:microsoft.com/office/officeart/2005/8/layout/radial1"/>
    <dgm:cxn modelId="{48B9E3E6-3ACC-4D9A-867B-D0048156D74F}" type="presOf" srcId="{86541624-FDFD-4FDA-B045-29E46F9EDCDB}" destId="{8136D3DF-DB38-43EA-AC67-761BC4F2B582}" srcOrd="0" destOrd="0" presId="urn:microsoft.com/office/officeart/2005/8/layout/radial1"/>
    <dgm:cxn modelId="{C6FE0729-B231-4B19-83DE-B067587C8466}" type="presParOf" srcId="{33226624-8A6C-434B-8842-49B786598B72}" destId="{B58040EE-F34A-4F66-B4FA-8A73C56453B7}" srcOrd="0" destOrd="0" presId="urn:microsoft.com/office/officeart/2005/8/layout/radial1"/>
    <dgm:cxn modelId="{8B8DD28E-609D-4FAA-9E71-B38B4305809F}" type="presParOf" srcId="{33226624-8A6C-434B-8842-49B786598B72}" destId="{02FFEB0C-DD71-4F58-A4E0-19C457629C7D}" srcOrd="1" destOrd="0" presId="urn:microsoft.com/office/officeart/2005/8/layout/radial1"/>
    <dgm:cxn modelId="{F891509C-F14C-45FB-B3EF-620F7E69AE7A}" type="presParOf" srcId="{02FFEB0C-DD71-4F58-A4E0-19C457629C7D}" destId="{793B0911-9035-4BBD-B9EE-59E5CF7BE771}" srcOrd="0" destOrd="0" presId="urn:microsoft.com/office/officeart/2005/8/layout/radial1"/>
    <dgm:cxn modelId="{61E817D6-9B02-4D09-9A47-A2CC8995F750}" type="presParOf" srcId="{33226624-8A6C-434B-8842-49B786598B72}" destId="{CA5491BC-A9BE-4647-9B5B-F28BA2EA2CDB}" srcOrd="2" destOrd="0" presId="urn:microsoft.com/office/officeart/2005/8/layout/radial1"/>
    <dgm:cxn modelId="{CAA38810-0A35-4DAB-A105-7CFA31054955}" type="presParOf" srcId="{33226624-8A6C-434B-8842-49B786598B72}" destId="{789EEE20-A461-420D-9A06-C9682F377806}" srcOrd="3" destOrd="0" presId="urn:microsoft.com/office/officeart/2005/8/layout/radial1"/>
    <dgm:cxn modelId="{DF0BD123-4DD1-4DB1-99B8-671318558E62}" type="presParOf" srcId="{789EEE20-A461-420D-9A06-C9682F377806}" destId="{55A3858E-0811-479D-A095-2A639FF75F3D}" srcOrd="0" destOrd="0" presId="urn:microsoft.com/office/officeart/2005/8/layout/radial1"/>
    <dgm:cxn modelId="{8D104927-E9F5-4B28-B0F6-0519D65ECA19}" type="presParOf" srcId="{33226624-8A6C-434B-8842-49B786598B72}" destId="{702E8B48-412C-49E5-8D39-30F269D9FCC6}" srcOrd="4" destOrd="0" presId="urn:microsoft.com/office/officeart/2005/8/layout/radial1"/>
    <dgm:cxn modelId="{B171073E-8180-4468-9EFA-BE0850C86536}" type="presParOf" srcId="{33226624-8A6C-434B-8842-49B786598B72}" destId="{18C07DE8-08AE-4862-832B-4E22E095932D}" srcOrd="5" destOrd="0" presId="urn:microsoft.com/office/officeart/2005/8/layout/radial1"/>
    <dgm:cxn modelId="{F5ABF670-9992-462C-8B48-F49610CAEA0B}" type="presParOf" srcId="{18C07DE8-08AE-4862-832B-4E22E095932D}" destId="{072C86A5-57BD-45AE-AEBB-6FC46F827C3E}" srcOrd="0" destOrd="0" presId="urn:microsoft.com/office/officeart/2005/8/layout/radial1"/>
    <dgm:cxn modelId="{CB7745B9-17D4-436A-9C02-561603102EA5}" type="presParOf" srcId="{33226624-8A6C-434B-8842-49B786598B72}" destId="{4EDC4A24-1216-4E7F-A142-C4F3609E6CE7}" srcOrd="6" destOrd="0" presId="urn:microsoft.com/office/officeart/2005/8/layout/radial1"/>
    <dgm:cxn modelId="{7E5BF493-AA05-48BB-B5AC-FCC0494A4E9C}" type="presParOf" srcId="{33226624-8A6C-434B-8842-49B786598B72}" destId="{3726FAB6-B5FD-4FC6-9CD6-2C77FFBBBD62}" srcOrd="7" destOrd="0" presId="urn:microsoft.com/office/officeart/2005/8/layout/radial1"/>
    <dgm:cxn modelId="{B7CA0CE8-2B27-43E8-B199-FBE2A30BDF0F}" type="presParOf" srcId="{3726FAB6-B5FD-4FC6-9CD6-2C77FFBBBD62}" destId="{1E3A3713-AF61-41F6-9B35-C7DFBA026A4B}" srcOrd="0" destOrd="0" presId="urn:microsoft.com/office/officeart/2005/8/layout/radial1"/>
    <dgm:cxn modelId="{8C395921-5FB6-49DC-8E26-F6FE553EC150}" type="presParOf" srcId="{33226624-8A6C-434B-8842-49B786598B72}" destId="{5257D58B-E45B-4121-8EC1-26BACCC01795}" srcOrd="8" destOrd="0" presId="urn:microsoft.com/office/officeart/2005/8/layout/radial1"/>
    <dgm:cxn modelId="{1776D038-D835-4851-AFC7-56CC67F33426}" type="presParOf" srcId="{33226624-8A6C-434B-8842-49B786598B72}" destId="{A7818E98-5CF1-4DC6-91AF-6F6F24C953DA}" srcOrd="9" destOrd="0" presId="urn:microsoft.com/office/officeart/2005/8/layout/radial1"/>
    <dgm:cxn modelId="{B559C16B-7F17-41D7-8F0F-1C571A6557B1}" type="presParOf" srcId="{A7818E98-5CF1-4DC6-91AF-6F6F24C953DA}" destId="{6E858808-7BCB-41D6-83AE-E46BFA40FFA7}" srcOrd="0" destOrd="0" presId="urn:microsoft.com/office/officeart/2005/8/layout/radial1"/>
    <dgm:cxn modelId="{BA40DD6B-6E5B-4E49-B846-A0F058640138}" type="presParOf" srcId="{33226624-8A6C-434B-8842-49B786598B72}" destId="{073132A9-402B-407B-A096-BB8466946160}" srcOrd="10" destOrd="0" presId="urn:microsoft.com/office/officeart/2005/8/layout/radial1"/>
    <dgm:cxn modelId="{BD825691-DB54-4865-B484-12EA9F62BD3D}" type="presParOf" srcId="{33226624-8A6C-434B-8842-49B786598B72}" destId="{8136D3DF-DB38-43EA-AC67-761BC4F2B582}" srcOrd="11" destOrd="0" presId="urn:microsoft.com/office/officeart/2005/8/layout/radial1"/>
    <dgm:cxn modelId="{193CC5FC-D331-480E-9B35-0B99B91BFD21}" type="presParOf" srcId="{8136D3DF-DB38-43EA-AC67-761BC4F2B582}" destId="{CBB01E1F-691E-4E59-9801-A8BC42937DFD}" srcOrd="0" destOrd="0" presId="urn:microsoft.com/office/officeart/2005/8/layout/radial1"/>
    <dgm:cxn modelId="{85EE7446-7BBC-45A4-BFBE-147E3D8D6EEC}" type="presParOf" srcId="{33226624-8A6C-434B-8842-49B786598B72}" destId="{CB5C5EA1-05A3-46D8-B65A-2DEE9F974DEF}"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8040EE-F34A-4F66-B4FA-8A73C56453B7}">
      <dsp:nvSpPr>
        <dsp:cNvPr id="0" name=""/>
        <dsp:cNvSpPr/>
      </dsp:nvSpPr>
      <dsp:spPr>
        <a:xfrm>
          <a:off x="2344303" y="1557724"/>
          <a:ext cx="1195135" cy="1195135"/>
        </a:xfrm>
        <a:prstGeom prst="ellipse">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b="0" kern="1200"/>
            <a:t>Facilitator</a:t>
          </a:r>
        </a:p>
      </dsp:txBody>
      <dsp:txXfrm>
        <a:off x="2519326" y="1732747"/>
        <a:ext cx="845089" cy="845089"/>
      </dsp:txXfrm>
    </dsp:sp>
    <dsp:sp modelId="{02FFEB0C-DD71-4F58-A4E0-19C457629C7D}">
      <dsp:nvSpPr>
        <dsp:cNvPr id="0" name=""/>
        <dsp:cNvSpPr/>
      </dsp:nvSpPr>
      <dsp:spPr>
        <a:xfrm rot="16200000">
          <a:off x="2761894" y="1359466"/>
          <a:ext cx="359954" cy="36562"/>
        </a:xfrm>
        <a:custGeom>
          <a:avLst/>
          <a:gdLst/>
          <a:ahLst/>
          <a:cxnLst/>
          <a:rect l="0" t="0" r="0" b="0"/>
          <a:pathLst>
            <a:path>
              <a:moveTo>
                <a:pt x="0" y="18281"/>
              </a:moveTo>
              <a:lnTo>
                <a:pt x="359954" y="1828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2932872" y="1368748"/>
        <a:ext cx="17997" cy="17997"/>
      </dsp:txXfrm>
    </dsp:sp>
    <dsp:sp modelId="{CA5491BC-A9BE-4647-9B5B-F28BA2EA2CDB}">
      <dsp:nvSpPr>
        <dsp:cNvPr id="0" name=""/>
        <dsp:cNvSpPr/>
      </dsp:nvSpPr>
      <dsp:spPr>
        <a:xfrm>
          <a:off x="2344303" y="2635"/>
          <a:ext cx="1195135" cy="1195135"/>
        </a:xfrm>
        <a:prstGeom prst="ellipse">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a:t>Process / planning</a:t>
          </a:r>
        </a:p>
      </dsp:txBody>
      <dsp:txXfrm>
        <a:off x="2519326" y="177658"/>
        <a:ext cx="845089" cy="845089"/>
      </dsp:txXfrm>
    </dsp:sp>
    <dsp:sp modelId="{789EEE20-A461-420D-9A06-C9682F377806}">
      <dsp:nvSpPr>
        <dsp:cNvPr id="0" name=""/>
        <dsp:cNvSpPr/>
      </dsp:nvSpPr>
      <dsp:spPr>
        <a:xfrm rot="19800000">
          <a:off x="3435267" y="1748238"/>
          <a:ext cx="359954" cy="36562"/>
        </a:xfrm>
        <a:custGeom>
          <a:avLst/>
          <a:gdLst/>
          <a:ahLst/>
          <a:cxnLst/>
          <a:rect l="0" t="0" r="0" b="0"/>
          <a:pathLst>
            <a:path>
              <a:moveTo>
                <a:pt x="0" y="18281"/>
              </a:moveTo>
              <a:lnTo>
                <a:pt x="359954" y="1828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3606246" y="1757521"/>
        <a:ext cx="17997" cy="17997"/>
      </dsp:txXfrm>
    </dsp:sp>
    <dsp:sp modelId="{702E8B48-412C-49E5-8D39-30F269D9FCC6}">
      <dsp:nvSpPr>
        <dsp:cNvPr id="0" name=""/>
        <dsp:cNvSpPr/>
      </dsp:nvSpPr>
      <dsp:spPr>
        <a:xfrm>
          <a:off x="3691051" y="780179"/>
          <a:ext cx="1195135" cy="1195135"/>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a:t>Emotion /  intuition</a:t>
          </a:r>
        </a:p>
      </dsp:txBody>
      <dsp:txXfrm>
        <a:off x="3866074" y="955202"/>
        <a:ext cx="845089" cy="845089"/>
      </dsp:txXfrm>
    </dsp:sp>
    <dsp:sp modelId="{18C07DE8-08AE-4862-832B-4E22E095932D}">
      <dsp:nvSpPr>
        <dsp:cNvPr id="0" name=""/>
        <dsp:cNvSpPr/>
      </dsp:nvSpPr>
      <dsp:spPr>
        <a:xfrm rot="1800000">
          <a:off x="3435267" y="2525783"/>
          <a:ext cx="359954" cy="36562"/>
        </a:xfrm>
        <a:custGeom>
          <a:avLst/>
          <a:gdLst/>
          <a:ahLst/>
          <a:cxnLst/>
          <a:rect l="0" t="0" r="0" b="0"/>
          <a:pathLst>
            <a:path>
              <a:moveTo>
                <a:pt x="0" y="18281"/>
              </a:moveTo>
              <a:lnTo>
                <a:pt x="359954" y="1828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3606246" y="2535066"/>
        <a:ext cx="17997" cy="17997"/>
      </dsp:txXfrm>
    </dsp:sp>
    <dsp:sp modelId="{4EDC4A24-1216-4E7F-A142-C4F3609E6CE7}">
      <dsp:nvSpPr>
        <dsp:cNvPr id="0" name=""/>
        <dsp:cNvSpPr/>
      </dsp:nvSpPr>
      <dsp:spPr>
        <a:xfrm>
          <a:off x="3691051" y="2335269"/>
          <a:ext cx="1195135" cy="1195135"/>
        </a:xfrm>
        <a:prstGeom prst="ellipse">
          <a:avLst/>
        </a:prstGeom>
        <a:solidFill>
          <a:schemeClr val="tx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a:t>Cautious / risks</a:t>
          </a:r>
        </a:p>
      </dsp:txBody>
      <dsp:txXfrm>
        <a:off x="3866074" y="2510292"/>
        <a:ext cx="845089" cy="845089"/>
      </dsp:txXfrm>
    </dsp:sp>
    <dsp:sp modelId="{3726FAB6-B5FD-4FC6-9CD6-2C77FFBBBD62}">
      <dsp:nvSpPr>
        <dsp:cNvPr id="0" name=""/>
        <dsp:cNvSpPr/>
      </dsp:nvSpPr>
      <dsp:spPr>
        <a:xfrm rot="5400000">
          <a:off x="2761894" y="2914556"/>
          <a:ext cx="359954" cy="36562"/>
        </a:xfrm>
        <a:custGeom>
          <a:avLst/>
          <a:gdLst/>
          <a:ahLst/>
          <a:cxnLst/>
          <a:rect l="0" t="0" r="0" b="0"/>
          <a:pathLst>
            <a:path>
              <a:moveTo>
                <a:pt x="0" y="18281"/>
              </a:moveTo>
              <a:lnTo>
                <a:pt x="359954" y="1828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2932872" y="2923838"/>
        <a:ext cx="17997" cy="17997"/>
      </dsp:txXfrm>
    </dsp:sp>
    <dsp:sp modelId="{5257D58B-E45B-4121-8EC1-26BACCC01795}">
      <dsp:nvSpPr>
        <dsp:cNvPr id="0" name=""/>
        <dsp:cNvSpPr/>
      </dsp:nvSpPr>
      <dsp:spPr>
        <a:xfrm>
          <a:off x="2344303" y="3112814"/>
          <a:ext cx="1195135" cy="1195135"/>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a:t>Optimist / benefits</a:t>
          </a:r>
        </a:p>
      </dsp:txBody>
      <dsp:txXfrm>
        <a:off x="2519326" y="3287837"/>
        <a:ext cx="845089" cy="845089"/>
      </dsp:txXfrm>
    </dsp:sp>
    <dsp:sp modelId="{A7818E98-5CF1-4DC6-91AF-6F6F24C953DA}">
      <dsp:nvSpPr>
        <dsp:cNvPr id="0" name=""/>
        <dsp:cNvSpPr/>
      </dsp:nvSpPr>
      <dsp:spPr>
        <a:xfrm rot="9000000">
          <a:off x="2088520" y="2525783"/>
          <a:ext cx="359954" cy="36562"/>
        </a:xfrm>
        <a:custGeom>
          <a:avLst/>
          <a:gdLst/>
          <a:ahLst/>
          <a:cxnLst/>
          <a:rect l="0" t="0" r="0" b="0"/>
          <a:pathLst>
            <a:path>
              <a:moveTo>
                <a:pt x="0" y="18281"/>
              </a:moveTo>
              <a:lnTo>
                <a:pt x="359954" y="1828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rot="10800000">
        <a:off x="2259498" y="2535066"/>
        <a:ext cx="17997" cy="17997"/>
      </dsp:txXfrm>
    </dsp:sp>
    <dsp:sp modelId="{073132A9-402B-407B-A096-BB8466946160}">
      <dsp:nvSpPr>
        <dsp:cNvPr id="0" name=""/>
        <dsp:cNvSpPr/>
      </dsp:nvSpPr>
      <dsp:spPr>
        <a:xfrm>
          <a:off x="997556" y="2335269"/>
          <a:ext cx="1195135" cy="1195135"/>
        </a:xfrm>
        <a:prstGeom prst="ellipse">
          <a:avLst/>
        </a:prstGeom>
        <a:solidFill>
          <a:srgbClr val="00845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a:t>Creative / ideas</a:t>
          </a:r>
        </a:p>
      </dsp:txBody>
      <dsp:txXfrm>
        <a:off x="1172579" y="2510292"/>
        <a:ext cx="845089" cy="845089"/>
      </dsp:txXfrm>
    </dsp:sp>
    <dsp:sp modelId="{8136D3DF-DB38-43EA-AC67-761BC4F2B582}">
      <dsp:nvSpPr>
        <dsp:cNvPr id="0" name=""/>
        <dsp:cNvSpPr/>
      </dsp:nvSpPr>
      <dsp:spPr>
        <a:xfrm rot="12600000">
          <a:off x="2088520" y="1748238"/>
          <a:ext cx="359954" cy="36562"/>
        </a:xfrm>
        <a:custGeom>
          <a:avLst/>
          <a:gdLst/>
          <a:ahLst/>
          <a:cxnLst/>
          <a:rect l="0" t="0" r="0" b="0"/>
          <a:pathLst>
            <a:path>
              <a:moveTo>
                <a:pt x="0" y="18281"/>
              </a:moveTo>
              <a:lnTo>
                <a:pt x="359954" y="1828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rot="10800000">
        <a:off x="2259498" y="1757521"/>
        <a:ext cx="17997" cy="17997"/>
      </dsp:txXfrm>
    </dsp:sp>
    <dsp:sp modelId="{CB5C5EA1-05A3-46D8-B65A-2DEE9F974DEF}">
      <dsp:nvSpPr>
        <dsp:cNvPr id="0" name=""/>
        <dsp:cNvSpPr/>
      </dsp:nvSpPr>
      <dsp:spPr>
        <a:xfrm>
          <a:off x="997556" y="780179"/>
          <a:ext cx="1195135" cy="1195135"/>
        </a:xfrm>
        <a:prstGeom prst="ellipse">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a:t>Facts / data</a:t>
          </a:r>
        </a:p>
      </dsp:txBody>
      <dsp:txXfrm>
        <a:off x="1172579" y="955202"/>
        <a:ext cx="845089" cy="845089"/>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GB"/>
          </a:p>
        </p:txBody>
      </p:sp>
      <p:sp>
        <p:nvSpPr>
          <p:cNvPr id="717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C75E569-FA29-4591-9ED9-413A86DC2D18}" type="slidenum">
              <a:rPr lang="en-GB"/>
              <a:pPr/>
              <a:t>‹#›</a:t>
            </a:fld>
            <a:endParaRPr lang="en-GB"/>
          </a:p>
        </p:txBody>
      </p:sp>
    </p:spTree>
    <p:extLst>
      <p:ext uri="{BB962C8B-B14F-4D97-AF65-F5344CB8AC3E}">
        <p14:creationId xmlns:p14="http://schemas.microsoft.com/office/powerpoint/2010/main" val="168248329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0C47C-1E10-AD39-ACE9-CE2C73FBE2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ED272B-CC20-DA6A-4CFA-31EC808FFE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28F635-8585-3FDE-7534-18C9E7DD89B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5DE1433-F1A9-E689-C7D9-7E7CF722104A}"/>
              </a:ext>
            </a:extLst>
          </p:cNvPr>
          <p:cNvSpPr>
            <a:spLocks noGrp="1"/>
          </p:cNvSpPr>
          <p:nvPr>
            <p:ph type="sldNum" sz="quarter" idx="5"/>
          </p:nvPr>
        </p:nvSpPr>
        <p:spPr/>
        <p:txBody>
          <a:bodyPr/>
          <a:lstStyle/>
          <a:p>
            <a:fld id="{0C75E569-FA29-4591-9ED9-413A86DC2D18}" type="slidenum">
              <a:rPr lang="en-GB" smtClean="0"/>
              <a:pPr/>
              <a:t>1</a:t>
            </a:fld>
            <a:endParaRPr lang="en-GB"/>
          </a:p>
        </p:txBody>
      </p:sp>
    </p:spTree>
    <p:extLst>
      <p:ext uri="{BB962C8B-B14F-4D97-AF65-F5344CB8AC3E}">
        <p14:creationId xmlns:p14="http://schemas.microsoft.com/office/powerpoint/2010/main" val="1510035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kern="100">
                <a:effectLst/>
                <a:latin typeface="Aptos" panose="020B0004020202020204" pitchFamily="34" charset="0"/>
                <a:ea typeface="Aptos" panose="020B0004020202020204" pitchFamily="34" charset="0"/>
                <a:cs typeface="Times New Roman" panose="02020603050405020304" pitchFamily="18" charset="0"/>
              </a:rPr>
              <a:t>Another risk that doesn’t always get the attention it deserves is around </a:t>
            </a:r>
            <a:r>
              <a:rPr lang="en-GB" sz="1200" b="1" kern="100">
                <a:effectLst/>
                <a:latin typeface="Aptos" panose="020B0004020202020204" pitchFamily="34" charset="0"/>
                <a:ea typeface="Aptos" panose="020B0004020202020204" pitchFamily="34" charset="0"/>
                <a:cs typeface="Times New Roman" panose="02020603050405020304" pitchFamily="18" charset="0"/>
              </a:rPr>
              <a:t>human behaviour </a:t>
            </a:r>
            <a:r>
              <a:rPr lang="en-GB" sz="1200" kern="100">
                <a:effectLst/>
                <a:latin typeface="Aptos" panose="020B0004020202020204" pitchFamily="34" charset="0"/>
                <a:ea typeface="Aptos" panose="020B0004020202020204" pitchFamily="34" charset="0"/>
                <a:cs typeface="Times New Roman" panose="02020603050405020304" pitchFamily="18" charset="0"/>
              </a:rPr>
              <a:t>and </a:t>
            </a:r>
            <a:r>
              <a:rPr lang="en-GB" sz="1200" b="1" kern="100">
                <a:effectLst/>
                <a:latin typeface="Aptos" panose="020B0004020202020204" pitchFamily="34" charset="0"/>
                <a:ea typeface="Aptos" panose="020B0004020202020204" pitchFamily="34" charset="0"/>
                <a:cs typeface="Times New Roman" panose="02020603050405020304" pitchFamily="18" charset="0"/>
              </a:rPr>
              <a:t>how these can distort models</a:t>
            </a:r>
          </a:p>
          <a:p>
            <a:endParaRPr lang="en-GB"/>
          </a:p>
        </p:txBody>
      </p:sp>
      <p:sp>
        <p:nvSpPr>
          <p:cNvPr id="4" name="Slide Number Placeholder 3"/>
          <p:cNvSpPr>
            <a:spLocks noGrp="1"/>
          </p:cNvSpPr>
          <p:nvPr>
            <p:ph type="sldNum" sz="quarter" idx="5"/>
          </p:nvPr>
        </p:nvSpPr>
        <p:spPr/>
        <p:txBody>
          <a:bodyPr/>
          <a:lstStyle/>
          <a:p>
            <a:fld id="{0C75E569-FA29-4591-9ED9-413A86DC2D18}" type="slidenum">
              <a:rPr lang="en-GB" smtClean="0"/>
              <a:pPr/>
              <a:t>11</a:t>
            </a:fld>
            <a:endParaRPr lang="en-GB"/>
          </a:p>
        </p:txBody>
      </p:sp>
    </p:spTree>
    <p:extLst>
      <p:ext uri="{BB962C8B-B14F-4D97-AF65-F5344CB8AC3E}">
        <p14:creationId xmlns:p14="http://schemas.microsoft.com/office/powerpoint/2010/main" val="2713956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buNone/>
            </a:pPr>
            <a:r>
              <a:rPr lang="en-GB" sz="1800" kern="100">
                <a:effectLst/>
                <a:latin typeface="Aptos" panose="020B0004020202020204" pitchFamily="34" charset="0"/>
                <a:ea typeface="Aptos" panose="020B0004020202020204" pitchFamily="34" charset="0"/>
                <a:cs typeface="Times New Roman" panose="02020603050405020304" pitchFamily="18" charset="0"/>
              </a:rPr>
              <a:t>Most traditional actuarial models </a:t>
            </a:r>
            <a:r>
              <a:rPr lang="en-GB" sz="1800" b="1" kern="100">
                <a:effectLst/>
                <a:latin typeface="Aptos" panose="020B0004020202020204" pitchFamily="34" charset="0"/>
                <a:ea typeface="Aptos" panose="020B0004020202020204" pitchFamily="34" charset="0"/>
                <a:cs typeface="Times New Roman" panose="02020603050405020304" pitchFamily="18" charset="0"/>
              </a:rPr>
              <a:t>assume people behave rationally</a:t>
            </a:r>
            <a:r>
              <a:rPr lang="en-GB" sz="1800" kern="100">
                <a:effectLst/>
                <a:latin typeface="Aptos" panose="020B0004020202020204" pitchFamily="34" charset="0"/>
                <a:ea typeface="Aptos" panose="020B0004020202020204" pitchFamily="34" charset="0"/>
                <a:cs typeface="Times New Roman" panose="02020603050405020304" pitchFamily="18" charset="0"/>
              </a:rPr>
              <a:t>. But we know that’s not the case. </a:t>
            </a:r>
          </a:p>
          <a:p>
            <a:pPr>
              <a:lnSpc>
                <a:spcPct val="115000"/>
              </a:lnSpc>
              <a:spcAft>
                <a:spcPts val="800"/>
              </a:spcAft>
              <a:buNone/>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800" kern="100">
                <a:effectLst/>
                <a:latin typeface="Aptos" panose="020B0004020202020204" pitchFamily="34" charset="0"/>
                <a:ea typeface="Aptos" panose="020B0004020202020204" pitchFamily="34" charset="0"/>
                <a:cs typeface="Times New Roman" panose="02020603050405020304" pitchFamily="18" charset="0"/>
              </a:rPr>
              <a:t>People have </a:t>
            </a:r>
            <a:r>
              <a:rPr lang="en-GB" sz="1800" b="1" kern="100">
                <a:effectLst/>
                <a:latin typeface="Aptos" panose="020B0004020202020204" pitchFamily="34" charset="0"/>
                <a:ea typeface="Aptos" panose="020B0004020202020204" pitchFamily="34" charset="0"/>
                <a:cs typeface="Times New Roman" panose="02020603050405020304" pitchFamily="18" charset="0"/>
              </a:rPr>
              <a:t>cognitive limitations </a:t>
            </a:r>
            <a:r>
              <a:rPr lang="en-GB" sz="1800" kern="100">
                <a:effectLst/>
                <a:latin typeface="Aptos" panose="020B0004020202020204" pitchFamily="34" charset="0"/>
                <a:ea typeface="Aptos" panose="020B0004020202020204" pitchFamily="34" charset="0"/>
                <a:cs typeface="Times New Roman" panose="02020603050405020304" pitchFamily="18" charset="0"/>
              </a:rPr>
              <a:t>and </a:t>
            </a:r>
            <a:r>
              <a:rPr lang="en-GB" sz="1800" b="1" kern="100">
                <a:effectLst/>
                <a:latin typeface="Aptos" panose="020B0004020202020204" pitchFamily="34" charset="0"/>
                <a:ea typeface="Aptos" panose="020B0004020202020204" pitchFamily="34" charset="0"/>
                <a:cs typeface="Times New Roman" panose="02020603050405020304" pitchFamily="18" charset="0"/>
              </a:rPr>
              <a:t>emotional impulses</a:t>
            </a:r>
            <a:r>
              <a:rPr lang="en-GB" sz="1800" kern="100">
                <a:effectLst/>
                <a:latin typeface="Aptos" panose="020B0004020202020204" pitchFamily="34" charset="0"/>
                <a:ea typeface="Aptos" panose="020B0004020202020204" pitchFamily="34" charset="0"/>
                <a:cs typeface="Times New Roman" panose="02020603050405020304" pitchFamily="18" charset="0"/>
              </a:rPr>
              <a:t>, that </a:t>
            </a:r>
            <a:r>
              <a:rPr lang="en-GB" sz="1800" b="1" kern="100">
                <a:effectLst/>
                <a:latin typeface="Aptos" panose="020B0004020202020204" pitchFamily="34" charset="0"/>
                <a:ea typeface="Aptos" panose="020B0004020202020204" pitchFamily="34" charset="0"/>
                <a:cs typeface="Times New Roman" panose="02020603050405020304" pitchFamily="18" charset="0"/>
              </a:rPr>
              <a:t>drive their behaviour </a:t>
            </a:r>
            <a:r>
              <a:rPr lang="en-GB" sz="1800" kern="100">
                <a:effectLst/>
                <a:latin typeface="Aptos" panose="020B0004020202020204" pitchFamily="34" charset="0"/>
                <a:ea typeface="Aptos" panose="020B0004020202020204" pitchFamily="34" charset="0"/>
                <a:cs typeface="Times New Roman" panose="02020603050405020304" pitchFamily="18" charset="0"/>
              </a:rPr>
              <a:t>- this includes unconscious bias and mental shortcuts.</a:t>
            </a:r>
          </a:p>
          <a:p>
            <a:pPr>
              <a:lnSpc>
                <a:spcPct val="115000"/>
              </a:lnSpc>
              <a:spcAft>
                <a:spcPts val="800"/>
              </a:spcAft>
              <a:buNone/>
            </a:pPr>
            <a:r>
              <a:rPr lang="en-GB" sz="1800" kern="100">
                <a:effectLst/>
                <a:latin typeface="Aptos" panose="020B0004020202020204" pitchFamily="34" charset="0"/>
                <a:ea typeface="Aptos" panose="020B0004020202020204" pitchFamily="34" charset="0"/>
                <a:cs typeface="Times New Roman" panose="02020603050405020304" pitchFamily="18" charset="0"/>
              </a:rPr>
              <a:t>Research has demonstrated that when people face complex decisions, they often rely on basic judgments and preferences to simplify the situation rather than acting completely rationally. </a:t>
            </a:r>
          </a:p>
          <a:p>
            <a:pPr>
              <a:lnSpc>
                <a:spcPct val="115000"/>
              </a:lnSpc>
              <a:spcAft>
                <a:spcPts val="800"/>
              </a:spcAft>
              <a:buNone/>
            </a:pPr>
            <a:r>
              <a:rPr lang="en-GB" sz="1800" kern="100">
                <a:effectLst/>
                <a:latin typeface="Aptos" panose="020B0004020202020204" pitchFamily="34" charset="0"/>
                <a:ea typeface="Aptos" panose="020B0004020202020204" pitchFamily="34" charset="0"/>
                <a:cs typeface="Times New Roman" panose="02020603050405020304" pitchFamily="18" charset="0"/>
              </a:rPr>
              <a:t>And when these behaviours aren't accounted for, our </a:t>
            </a:r>
            <a:r>
              <a:rPr lang="en-GB" sz="1800" b="1" kern="100">
                <a:effectLst/>
                <a:latin typeface="Aptos" panose="020B0004020202020204" pitchFamily="34" charset="0"/>
                <a:ea typeface="Aptos" panose="020B0004020202020204" pitchFamily="34" charset="0"/>
                <a:cs typeface="Times New Roman" panose="02020603050405020304" pitchFamily="18" charset="0"/>
              </a:rPr>
              <a:t>models can miss the mark entirely</a:t>
            </a:r>
            <a:r>
              <a:rPr lang="en-GB" sz="1800" kern="100">
                <a:effectLst/>
                <a:latin typeface="Aptos" panose="020B0004020202020204" pitchFamily="34" charset="0"/>
                <a:ea typeface="Aptos" panose="020B0004020202020204" pitchFamily="34" charset="0"/>
                <a:cs typeface="Times New Roman" panose="02020603050405020304" pitchFamily="18" charset="0"/>
              </a:rPr>
              <a:t>.</a:t>
            </a:r>
          </a:p>
          <a:p>
            <a:pPr>
              <a:lnSpc>
                <a:spcPct val="115000"/>
              </a:lnSpc>
              <a:spcAft>
                <a:spcPts val="800"/>
              </a:spcAft>
              <a:buNone/>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800" kern="100">
                <a:effectLst/>
                <a:latin typeface="Aptos" panose="020B0004020202020204" pitchFamily="34" charset="0"/>
                <a:ea typeface="Aptos" panose="020B0004020202020204" pitchFamily="34" charset="0"/>
                <a:cs typeface="Times New Roman" panose="02020603050405020304" pitchFamily="18" charset="0"/>
              </a:rPr>
              <a:t>Behavioural biases therefore </a:t>
            </a:r>
            <a:r>
              <a:rPr lang="en-GB" sz="1800" b="1" kern="100">
                <a:effectLst/>
                <a:latin typeface="Aptos" panose="020B0004020202020204" pitchFamily="34" charset="0"/>
                <a:ea typeface="Aptos" panose="020B0004020202020204" pitchFamily="34" charset="0"/>
                <a:cs typeface="Times New Roman" panose="02020603050405020304" pitchFamily="18" charset="0"/>
              </a:rPr>
              <a:t>distort models</a:t>
            </a:r>
            <a:r>
              <a:rPr lang="en-GB" sz="1800" kern="100">
                <a:effectLst/>
                <a:latin typeface="Aptos" panose="020B0004020202020204" pitchFamily="34" charset="0"/>
                <a:ea typeface="Aptos" panose="020B0004020202020204" pitchFamily="34" charset="0"/>
                <a:cs typeface="Times New Roman" panose="02020603050405020304" pitchFamily="18" charset="0"/>
              </a:rPr>
              <a:t> by introducing </a:t>
            </a:r>
            <a:r>
              <a:rPr lang="en-GB" sz="1800" b="1" kern="100">
                <a:effectLst/>
                <a:latin typeface="Aptos" panose="020B0004020202020204" pitchFamily="34" charset="0"/>
                <a:ea typeface="Aptos" panose="020B0004020202020204" pitchFamily="34" charset="0"/>
                <a:cs typeface="Times New Roman" panose="02020603050405020304" pitchFamily="18" charset="0"/>
              </a:rPr>
              <a:t>irrational human behaviour </a:t>
            </a:r>
            <a:r>
              <a:rPr lang="en-GB" sz="1800" kern="100">
                <a:effectLst/>
                <a:latin typeface="Aptos" panose="020B0004020202020204" pitchFamily="34" charset="0"/>
                <a:ea typeface="Aptos" panose="020B0004020202020204" pitchFamily="34" charset="0"/>
                <a:cs typeface="Times New Roman" panose="02020603050405020304" pitchFamily="18" charset="0"/>
              </a:rPr>
              <a:t>that deviates from the assumptions of traditional models.</a:t>
            </a:r>
          </a:p>
          <a:p>
            <a:pPr>
              <a:lnSpc>
                <a:spcPct val="115000"/>
              </a:lnSpc>
              <a:spcAft>
                <a:spcPts val="800"/>
              </a:spcAft>
              <a:buNone/>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800" kern="100">
                <a:effectLst/>
                <a:latin typeface="Aptos" panose="020B0004020202020204" pitchFamily="34" charset="0"/>
                <a:ea typeface="Aptos" panose="020B0004020202020204" pitchFamily="34" charset="0"/>
                <a:cs typeface="Times New Roman" panose="02020603050405020304" pitchFamily="18" charset="0"/>
              </a:rPr>
              <a:t>In addition, </a:t>
            </a:r>
            <a:r>
              <a:rPr lang="en-GB" sz="1800" b="1" kern="100">
                <a:effectLst/>
                <a:latin typeface="Aptos" panose="020B0004020202020204" pitchFamily="34" charset="0"/>
                <a:ea typeface="Aptos" panose="020B0004020202020204" pitchFamily="34" charset="0"/>
                <a:cs typeface="Times New Roman" panose="02020603050405020304" pitchFamily="18" charset="0"/>
              </a:rPr>
              <a:t>incentives</a:t>
            </a:r>
            <a:r>
              <a:rPr lang="en-GB" sz="1800" kern="100">
                <a:effectLst/>
                <a:latin typeface="Aptos" panose="020B0004020202020204" pitchFamily="34" charset="0"/>
                <a:ea typeface="Aptos" panose="020B0004020202020204" pitchFamily="34" charset="0"/>
                <a:cs typeface="Times New Roman" panose="02020603050405020304" pitchFamily="18" charset="0"/>
              </a:rPr>
              <a:t> can </a:t>
            </a:r>
            <a:r>
              <a:rPr lang="en-GB" sz="1800" b="1" kern="100">
                <a:effectLst/>
                <a:latin typeface="Aptos" panose="020B0004020202020204" pitchFamily="34" charset="0"/>
                <a:ea typeface="Aptos" panose="020B0004020202020204" pitchFamily="34" charset="0"/>
                <a:cs typeface="Times New Roman" panose="02020603050405020304" pitchFamily="18" charset="0"/>
              </a:rPr>
              <a:t>influence behaviour </a:t>
            </a:r>
            <a:r>
              <a:rPr lang="en-GB" sz="1800" kern="100">
                <a:effectLst/>
                <a:latin typeface="Aptos" panose="020B0004020202020204" pitchFamily="34" charset="0"/>
                <a:ea typeface="Aptos" panose="020B0004020202020204" pitchFamily="34" charset="0"/>
                <a:cs typeface="Times New Roman" panose="02020603050405020304" pitchFamily="18" charset="0"/>
              </a:rPr>
              <a:t>and these are not always aligned to optimal outcomes, think about an underwriter whose bonus is purely based on the volume of business they write, they may be less concerned about adequate pricing or whether a product is suitable for a particular customer.</a:t>
            </a:r>
          </a:p>
          <a:p>
            <a:pPr>
              <a:lnSpc>
                <a:spcPct val="115000"/>
              </a:lnSpc>
              <a:spcAft>
                <a:spcPts val="800"/>
              </a:spcAft>
              <a:buNone/>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800" kern="100">
                <a:effectLst/>
                <a:latin typeface="Aptos" panose="020B0004020202020204" pitchFamily="34" charset="0"/>
                <a:ea typeface="Aptos" panose="020B0004020202020204" pitchFamily="34" charset="0"/>
                <a:cs typeface="Times New Roman" panose="02020603050405020304" pitchFamily="18" charset="0"/>
              </a:rPr>
              <a:t>It is therefore </a:t>
            </a:r>
            <a:r>
              <a:rPr lang="en-GB" sz="1800" b="1" kern="100">
                <a:effectLst/>
                <a:latin typeface="Aptos" panose="020B0004020202020204" pitchFamily="34" charset="0"/>
                <a:ea typeface="Aptos" panose="020B0004020202020204" pitchFamily="34" charset="0"/>
                <a:cs typeface="Times New Roman" panose="02020603050405020304" pitchFamily="18" charset="0"/>
              </a:rPr>
              <a:t>essential to understand the behavioural side </a:t>
            </a:r>
            <a:r>
              <a:rPr lang="en-GB" sz="1800" kern="100">
                <a:effectLst/>
                <a:latin typeface="Aptos" panose="020B0004020202020204" pitchFamily="34" charset="0"/>
                <a:ea typeface="Aptos" panose="020B0004020202020204" pitchFamily="34" charset="0"/>
                <a:cs typeface="Times New Roman" panose="02020603050405020304" pitchFamily="18" charset="0"/>
              </a:rPr>
              <a:t>when modelling risk.</a:t>
            </a:r>
          </a:p>
          <a:p>
            <a:pPr>
              <a:lnSpc>
                <a:spcPct val="115000"/>
              </a:lnSpc>
              <a:spcAft>
                <a:spcPts val="800"/>
              </a:spcAft>
              <a:buNone/>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GB" sz="1800">
                <a:effectLst/>
                <a:latin typeface="Aptos" panose="020B0004020202020204" pitchFamily="34" charset="0"/>
                <a:ea typeface="Aptos" panose="020B0004020202020204" pitchFamily="34" charset="0"/>
                <a:cs typeface="Times New Roman" panose="02020603050405020304" pitchFamily="18" charset="0"/>
              </a:rPr>
              <a:t>These are both cognitive errors, based on flawed statistical, information-processing, and emotional biases stemming from impulse or intuition.</a:t>
            </a:r>
            <a:endParaRPr lang="en-GB"/>
          </a:p>
        </p:txBody>
      </p:sp>
      <p:sp>
        <p:nvSpPr>
          <p:cNvPr id="4" name="Slide Number Placeholder 3"/>
          <p:cNvSpPr>
            <a:spLocks noGrp="1"/>
          </p:cNvSpPr>
          <p:nvPr>
            <p:ph type="sldNum" sz="quarter" idx="5"/>
          </p:nvPr>
        </p:nvSpPr>
        <p:spPr/>
        <p:txBody>
          <a:bodyPr/>
          <a:lstStyle/>
          <a:p>
            <a:fld id="{0C75E569-FA29-4591-9ED9-413A86DC2D18}" type="slidenum">
              <a:rPr lang="en-GB" smtClean="0"/>
              <a:pPr/>
              <a:t>12</a:t>
            </a:fld>
            <a:endParaRPr lang="en-GB"/>
          </a:p>
        </p:txBody>
      </p:sp>
    </p:spTree>
    <p:extLst>
      <p:ext uri="{BB962C8B-B14F-4D97-AF65-F5344CB8AC3E}">
        <p14:creationId xmlns:p14="http://schemas.microsoft.com/office/powerpoint/2010/main" val="866632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buNone/>
            </a:pPr>
            <a:r>
              <a:rPr lang="en-GB" sz="1800" b="1" kern="100">
                <a:effectLst/>
                <a:latin typeface="Aptos" panose="020B0004020202020204" pitchFamily="34" charset="0"/>
                <a:ea typeface="Aptos" panose="020B0004020202020204" pitchFamily="34" charset="0"/>
                <a:cs typeface="Times New Roman" panose="02020603050405020304" pitchFamily="18" charset="0"/>
              </a:rPr>
              <a:t>But why should we care?</a:t>
            </a:r>
          </a:p>
          <a:p>
            <a:pPr>
              <a:lnSpc>
                <a:spcPct val="115000"/>
              </a:lnSpc>
              <a:spcAft>
                <a:spcPts val="800"/>
              </a:spcAft>
              <a:buNone/>
            </a:pPr>
            <a:endParaRPr lang="en-GB" sz="1800" b="1"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800" b="0" kern="100">
                <a:effectLst/>
                <a:latin typeface="Aptos" panose="020B0004020202020204" pitchFamily="34" charset="0"/>
                <a:ea typeface="Aptos" panose="020B0004020202020204" pitchFamily="34" charset="0"/>
                <a:cs typeface="Times New Roman" panose="02020603050405020304" pitchFamily="18" charset="0"/>
              </a:rPr>
              <a:t>The things Jacob mentioned are just as relevant to the other two risks we are discussing also. It is good risk management, the right thing for beneficiaries and your duty.</a:t>
            </a:r>
          </a:p>
          <a:p>
            <a:pPr>
              <a:lnSpc>
                <a:spcPct val="115000"/>
              </a:lnSpc>
              <a:spcAft>
                <a:spcPts val="800"/>
              </a:spcAft>
              <a:buNone/>
            </a:pPr>
            <a:endParaRPr lang="en-GB" sz="1800" b="1"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800" b="1" kern="100">
                <a:effectLst/>
                <a:latin typeface="Aptos" panose="020B0004020202020204" pitchFamily="34" charset="0"/>
                <a:ea typeface="Aptos" panose="020B0004020202020204" pitchFamily="34" charset="0"/>
                <a:cs typeface="Times New Roman" panose="02020603050405020304" pitchFamily="18" charset="0"/>
              </a:rPr>
              <a:t>But more specifically:</a:t>
            </a:r>
          </a:p>
          <a:p>
            <a:pPr>
              <a:lnSpc>
                <a:spcPct val="115000"/>
              </a:lnSpc>
              <a:spcAft>
                <a:spcPts val="800"/>
              </a:spcAft>
              <a:buNone/>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15000"/>
              </a:lnSpc>
              <a:spcAft>
                <a:spcPts val="800"/>
              </a:spcAft>
              <a:buNone/>
            </a:pPr>
            <a:r>
              <a:rPr lang="en-GB" sz="18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rPr>
              <a:t>1. It </a:t>
            </a:r>
            <a:r>
              <a:rPr lang="en-GB" sz="18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rPr>
              <a:t>negatively impacts decision-making</a:t>
            </a:r>
            <a:r>
              <a:rPr lang="en-GB" sz="18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rPr>
              <a:t>. If our inp</a:t>
            </a:r>
            <a:r>
              <a:rPr lang="en-GB" sz="1800" kern="100">
                <a:effectLst/>
                <a:latin typeface="Aptos" panose="020B0004020202020204" pitchFamily="34" charset="0"/>
                <a:ea typeface="Aptos" panose="020B0004020202020204" pitchFamily="34" charset="0"/>
                <a:cs typeface="Times New Roman" panose="02020603050405020304" pitchFamily="18" charset="0"/>
              </a:rPr>
              <a:t>uts are distorted by biases, the decisions that come out of our models will be distorted too.</a:t>
            </a:r>
          </a:p>
          <a:p>
            <a:pPr marL="342900" indent="-342900">
              <a:lnSpc>
                <a:spcPct val="115000"/>
              </a:lnSpc>
              <a:spcAft>
                <a:spcPts val="800"/>
              </a:spcAft>
              <a:buAutoNum type="arabicPeriod"/>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800" kern="100">
                <a:effectLst/>
                <a:latin typeface="Aptos" panose="020B0004020202020204" pitchFamily="34" charset="0"/>
                <a:ea typeface="Aptos" panose="020B0004020202020204" pitchFamily="34" charset="0"/>
                <a:cs typeface="Times New Roman" panose="02020603050405020304" pitchFamily="18" charset="0"/>
              </a:rPr>
              <a:t>2. It creates </a:t>
            </a:r>
            <a:r>
              <a:rPr lang="en-GB" sz="1800" b="1" kern="100">
                <a:effectLst/>
                <a:latin typeface="Aptos" panose="020B0004020202020204" pitchFamily="34" charset="0"/>
                <a:ea typeface="Aptos" panose="020B0004020202020204" pitchFamily="34" charset="0"/>
                <a:cs typeface="Times New Roman" panose="02020603050405020304" pitchFamily="18" charset="0"/>
              </a:rPr>
              <a:t>noise and systemic error</a:t>
            </a:r>
            <a:r>
              <a:rPr lang="en-GB" sz="1800" kern="100">
                <a:effectLst/>
                <a:latin typeface="Aptos" panose="020B0004020202020204" pitchFamily="34" charset="0"/>
                <a:ea typeface="Aptos" panose="020B0004020202020204" pitchFamily="34" charset="0"/>
                <a:cs typeface="Times New Roman" panose="02020603050405020304" pitchFamily="18" charset="0"/>
              </a:rPr>
              <a:t>. Instead of providing clarity and insight, biased models generate more uncertainty — making it harder to truly understand the risks we're managing.</a:t>
            </a:r>
          </a:p>
          <a:p>
            <a:pPr>
              <a:lnSpc>
                <a:spcPct val="115000"/>
              </a:lnSpc>
              <a:spcAft>
                <a:spcPts val="800"/>
              </a:spcAft>
              <a:buNone/>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800" kern="100">
                <a:effectLst/>
                <a:latin typeface="Aptos" panose="020B0004020202020204" pitchFamily="34" charset="0"/>
                <a:ea typeface="Aptos" panose="020B0004020202020204" pitchFamily="34" charset="0"/>
                <a:cs typeface="Times New Roman" panose="02020603050405020304" pitchFamily="18" charset="0"/>
              </a:rPr>
              <a:t>3. Behavioural bias leads to </a:t>
            </a:r>
            <a:r>
              <a:rPr lang="en-GB" sz="1800" b="1" kern="100">
                <a:effectLst/>
                <a:latin typeface="Aptos" panose="020B0004020202020204" pitchFamily="34" charset="0"/>
                <a:ea typeface="Aptos" panose="020B0004020202020204" pitchFamily="34" charset="0"/>
                <a:cs typeface="Times New Roman" panose="02020603050405020304" pitchFamily="18" charset="0"/>
              </a:rPr>
              <a:t>unreliable predictions</a:t>
            </a:r>
            <a:r>
              <a:rPr lang="en-GB" sz="1800" kern="100">
                <a:effectLst/>
                <a:latin typeface="Aptos" panose="020B0004020202020204" pitchFamily="34" charset="0"/>
                <a:ea typeface="Aptos" panose="020B0004020202020204" pitchFamily="34" charset="0"/>
                <a:cs typeface="Times New Roman" panose="02020603050405020304" pitchFamily="18" charset="0"/>
              </a:rPr>
              <a:t>. Models lose their predictive power if they’re anchored to flawed assumptions.</a:t>
            </a:r>
          </a:p>
          <a:p>
            <a:pPr>
              <a:lnSpc>
                <a:spcPct val="115000"/>
              </a:lnSpc>
              <a:spcAft>
                <a:spcPts val="800"/>
              </a:spcAft>
              <a:buNone/>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800" kern="100">
                <a:effectLst/>
                <a:latin typeface="Aptos" panose="020B0004020202020204" pitchFamily="34" charset="0"/>
                <a:ea typeface="Aptos" panose="020B0004020202020204" pitchFamily="34" charset="0"/>
                <a:cs typeface="Times New Roman" panose="02020603050405020304" pitchFamily="18" charset="0"/>
              </a:rPr>
              <a:t>4. It </a:t>
            </a:r>
            <a:r>
              <a:rPr lang="en-GB" sz="1800" b="1" kern="100">
                <a:effectLst/>
                <a:latin typeface="Aptos" panose="020B0004020202020204" pitchFamily="34" charset="0"/>
                <a:ea typeface="Aptos" panose="020B0004020202020204" pitchFamily="34" charset="0"/>
                <a:cs typeface="Times New Roman" panose="02020603050405020304" pitchFamily="18" charset="0"/>
              </a:rPr>
              <a:t>skews fairness</a:t>
            </a:r>
            <a:r>
              <a:rPr lang="en-GB" sz="1800" kern="100">
                <a:effectLst/>
                <a:latin typeface="Aptos" panose="020B0004020202020204" pitchFamily="34" charset="0"/>
                <a:ea typeface="Aptos" panose="020B0004020202020204" pitchFamily="34" charset="0"/>
                <a:cs typeface="Times New Roman" panose="02020603050405020304" pitchFamily="18" charset="0"/>
              </a:rPr>
              <a:t>. Certain groups may be treated systematically better or worse based not on actual risk, but on biased perceptions of risk.</a:t>
            </a:r>
          </a:p>
          <a:p>
            <a:pPr>
              <a:lnSpc>
                <a:spcPct val="115000"/>
              </a:lnSpc>
              <a:spcAft>
                <a:spcPts val="800"/>
              </a:spcAft>
              <a:buNone/>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800" kern="100">
                <a:effectLst/>
                <a:latin typeface="Aptos" panose="020B0004020202020204" pitchFamily="34" charset="0"/>
                <a:ea typeface="Aptos" panose="020B0004020202020204" pitchFamily="34" charset="0"/>
                <a:cs typeface="Times New Roman" panose="02020603050405020304" pitchFamily="18" charset="0"/>
              </a:rPr>
              <a:t>5. Bias can cause models to apply </a:t>
            </a:r>
            <a:r>
              <a:rPr lang="en-GB" sz="1800" b="1" kern="100">
                <a:effectLst/>
                <a:latin typeface="Aptos" panose="020B0004020202020204" pitchFamily="34" charset="0"/>
                <a:ea typeface="Aptos" panose="020B0004020202020204" pitchFamily="34" charset="0"/>
                <a:cs typeface="Times New Roman" panose="02020603050405020304" pitchFamily="18" charset="0"/>
              </a:rPr>
              <a:t>'broad stroke' rules</a:t>
            </a:r>
            <a:r>
              <a:rPr lang="en-GB" sz="1800" kern="100">
                <a:effectLst/>
                <a:latin typeface="Aptos" panose="020B0004020202020204" pitchFamily="34" charset="0"/>
                <a:ea typeface="Aptos" panose="020B0004020202020204" pitchFamily="34" charset="0"/>
                <a:cs typeface="Times New Roman" panose="02020603050405020304" pitchFamily="18" charset="0"/>
              </a:rPr>
              <a:t> — where we oversimplify complex behaviours based on what we think we know, instead of what is real.</a:t>
            </a:r>
          </a:p>
          <a:p>
            <a:pPr>
              <a:lnSpc>
                <a:spcPct val="115000"/>
              </a:lnSpc>
              <a:spcAft>
                <a:spcPts val="800"/>
              </a:spcAft>
              <a:buNone/>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800" kern="100">
                <a:effectLst/>
                <a:latin typeface="Aptos" panose="020B0004020202020204" pitchFamily="34" charset="0"/>
                <a:ea typeface="Aptos" panose="020B0004020202020204" pitchFamily="34" charset="0"/>
                <a:cs typeface="Times New Roman" panose="02020603050405020304" pitchFamily="18" charset="0"/>
              </a:rPr>
              <a:t>6. And all of this </a:t>
            </a:r>
            <a:r>
              <a:rPr lang="en-GB" sz="1800" b="1" kern="100">
                <a:effectLst/>
                <a:latin typeface="Aptos" panose="020B0004020202020204" pitchFamily="34" charset="0"/>
                <a:ea typeface="Aptos" panose="020B0004020202020204" pitchFamily="34" charset="0"/>
                <a:cs typeface="Times New Roman" panose="02020603050405020304" pitchFamily="18" charset="0"/>
              </a:rPr>
              <a:t>costs money</a:t>
            </a:r>
            <a:r>
              <a:rPr lang="en-GB" sz="1800" kern="100">
                <a:effectLst/>
                <a:latin typeface="Aptos" panose="020B0004020202020204" pitchFamily="34" charset="0"/>
                <a:ea typeface="Aptos" panose="020B0004020202020204" pitchFamily="34" charset="0"/>
                <a:cs typeface="Times New Roman" panose="02020603050405020304" pitchFamily="18" charset="0"/>
              </a:rPr>
              <a:t>. Tackling behavioural bias is not just nice and the right thing to do, distorted models lead to financial inefficiency, mispriced risk, lost business opportunities, and regulatory exposure.</a:t>
            </a:r>
          </a:p>
          <a:p>
            <a:pPr>
              <a:lnSpc>
                <a:spcPct val="115000"/>
              </a:lnSpc>
              <a:spcAft>
                <a:spcPts val="800"/>
              </a:spcAft>
              <a:buNone/>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800" kern="100">
                <a:effectLst/>
                <a:latin typeface="Aptos" panose="020B0004020202020204" pitchFamily="34" charset="0"/>
                <a:ea typeface="Aptos" panose="020B0004020202020204" pitchFamily="34" charset="0"/>
                <a:cs typeface="Times New Roman" panose="02020603050405020304" pitchFamily="18" charset="0"/>
              </a:rPr>
              <a:t>At the heart of it all is this simple principle: </a:t>
            </a:r>
            <a:r>
              <a:rPr lang="en-GB" sz="1800" b="1" kern="100">
                <a:effectLst/>
                <a:latin typeface="Aptos" panose="020B0004020202020204" pitchFamily="34" charset="0"/>
                <a:ea typeface="Aptos" panose="020B0004020202020204" pitchFamily="34" charset="0"/>
                <a:cs typeface="Times New Roman" panose="02020603050405020304" pitchFamily="18" charset="0"/>
              </a:rPr>
              <a:t>Distorted inputs = distorted outputs</a:t>
            </a:r>
            <a:r>
              <a:rPr lang="en-GB" sz="1800" kern="100">
                <a:effectLst/>
                <a:latin typeface="Aptos" panose="020B0004020202020204" pitchFamily="34" charset="0"/>
                <a:ea typeface="Aptos" panose="020B0004020202020204" pitchFamily="34" charset="0"/>
                <a:cs typeface="Times New Roman" panose="02020603050405020304" pitchFamily="18" charset="0"/>
              </a:rPr>
              <a:t>. Garbage in garbage out.</a:t>
            </a:r>
          </a:p>
          <a:p>
            <a:pPr>
              <a:lnSpc>
                <a:spcPct val="115000"/>
              </a:lnSpc>
              <a:spcAft>
                <a:spcPts val="800"/>
              </a:spcAft>
              <a:buNone/>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If we don't </a:t>
            </a:r>
            <a:r>
              <a:rPr lang="en-GB" sz="1800" b="1" kern="100">
                <a:effectLst/>
                <a:latin typeface="Aptos" panose="020B0004020202020204" pitchFamily="34" charset="0"/>
                <a:ea typeface="Aptos" panose="020B0004020202020204" pitchFamily="34" charset="0"/>
                <a:cs typeface="Times New Roman" panose="02020603050405020304" pitchFamily="18" charset="0"/>
              </a:rPr>
              <a:t>address behavioural bias</a:t>
            </a:r>
            <a:r>
              <a:rPr lang="en-GB" sz="1800" kern="100">
                <a:effectLst/>
                <a:latin typeface="Aptos" panose="020B0004020202020204" pitchFamily="34" charset="0"/>
                <a:ea typeface="Aptos" panose="020B0004020202020204" pitchFamily="34" charset="0"/>
                <a:cs typeface="Times New Roman" panose="02020603050405020304" pitchFamily="18" charset="0"/>
              </a:rPr>
              <a:t>, we're building risk models on </a:t>
            </a:r>
            <a:r>
              <a:rPr lang="en-GB" sz="1800" b="1" kern="100">
                <a:effectLst/>
                <a:latin typeface="Aptos" panose="020B0004020202020204" pitchFamily="34" charset="0"/>
                <a:ea typeface="Aptos" panose="020B0004020202020204" pitchFamily="34" charset="0"/>
                <a:cs typeface="Times New Roman" panose="02020603050405020304" pitchFamily="18" charset="0"/>
              </a:rPr>
              <a:t>really shaky foundations</a:t>
            </a:r>
            <a:r>
              <a:rPr lang="en-GB" sz="1800" kern="100">
                <a:effectLst/>
                <a:latin typeface="Aptos" panose="020B0004020202020204" pitchFamily="34" charset="0"/>
                <a:ea typeface="Aptos" panose="020B0004020202020204" pitchFamily="34" charset="0"/>
                <a:cs typeface="Times New Roman" panose="02020603050405020304" pitchFamily="18" charset="0"/>
              </a:rPr>
              <a:t>.</a:t>
            </a:r>
          </a:p>
          <a:p>
            <a:endParaRPr lang="en-GB"/>
          </a:p>
        </p:txBody>
      </p:sp>
      <p:sp>
        <p:nvSpPr>
          <p:cNvPr id="4" name="Slide Number Placeholder 3"/>
          <p:cNvSpPr>
            <a:spLocks noGrp="1"/>
          </p:cNvSpPr>
          <p:nvPr>
            <p:ph type="sldNum" sz="quarter" idx="5"/>
          </p:nvPr>
        </p:nvSpPr>
        <p:spPr/>
        <p:txBody>
          <a:bodyPr/>
          <a:lstStyle/>
          <a:p>
            <a:fld id="{0C75E569-FA29-4591-9ED9-413A86DC2D18}" type="slidenum">
              <a:rPr lang="en-GB" smtClean="0"/>
              <a:pPr/>
              <a:t>13</a:t>
            </a:fld>
            <a:endParaRPr lang="en-GB"/>
          </a:p>
        </p:txBody>
      </p:sp>
    </p:spTree>
    <p:extLst>
      <p:ext uri="{BB962C8B-B14F-4D97-AF65-F5344CB8AC3E}">
        <p14:creationId xmlns:p14="http://schemas.microsoft.com/office/powerpoint/2010/main" val="590525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buNone/>
            </a:pPr>
            <a:r>
              <a:rPr lang="en-GB" sz="1800" kern="100">
                <a:effectLst/>
                <a:latin typeface="Aptos" panose="020B0004020202020204" pitchFamily="34" charset="0"/>
                <a:ea typeface="Aptos" panose="020B0004020202020204" pitchFamily="34" charset="0"/>
                <a:cs typeface="Times New Roman" panose="02020603050405020304" pitchFamily="18" charset="0"/>
              </a:rPr>
              <a:t>I’ll quickly run through a few common biases that show up repeatedly in our work:</a:t>
            </a:r>
          </a:p>
          <a:p>
            <a:pPr>
              <a:lnSpc>
                <a:spcPct val="115000"/>
              </a:lnSpc>
              <a:spcAft>
                <a:spcPts val="800"/>
              </a:spcAft>
              <a:buNone/>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Times New Roman" panose="02020603050405020304" pitchFamily="18" charset="0"/>
              <a:buChar char="•"/>
              <a:tabLst>
                <a:tab pos="457200" algn="l"/>
              </a:tabLst>
            </a:pPr>
            <a:r>
              <a:rPr lang="en-GB" sz="1800" b="1" kern="100">
                <a:effectLst/>
                <a:latin typeface="Aptos" panose="020B0004020202020204" pitchFamily="34" charset="0"/>
                <a:ea typeface="Aptos" panose="020B0004020202020204" pitchFamily="34" charset="0"/>
                <a:cs typeface="Times New Roman" panose="02020603050405020304" pitchFamily="18" charset="0"/>
              </a:rPr>
              <a:t>Availability heuristic: </a:t>
            </a:r>
            <a:r>
              <a:rPr lang="en-GB" sz="1800" kern="100">
                <a:effectLst/>
                <a:latin typeface="Aptos" panose="020B0004020202020204" pitchFamily="34" charset="0"/>
                <a:ea typeface="Aptos" panose="020B0004020202020204" pitchFamily="34" charset="0"/>
                <a:cs typeface="Times New Roman" panose="02020603050405020304" pitchFamily="18" charset="0"/>
              </a:rPr>
              <a:t>We judge the likelihood of events based on how easily examples come to mind — not on actual probabilities.</a:t>
            </a:r>
          </a:p>
          <a:p>
            <a:pPr marL="342900" lvl="0" indent="-342900">
              <a:lnSpc>
                <a:spcPct val="115000"/>
              </a:lnSpc>
              <a:buFont typeface="Times New Roman" panose="02020603050405020304" pitchFamily="18" charset="0"/>
              <a:buChar char="•"/>
              <a:tabLst>
                <a:tab pos="457200" algn="l"/>
              </a:tabLst>
            </a:pPr>
            <a:r>
              <a:rPr lang="en-GB" sz="1800" b="1" kern="100">
                <a:effectLst/>
                <a:latin typeface="Aptos" panose="020B0004020202020204" pitchFamily="34" charset="0"/>
                <a:ea typeface="Aptos" panose="020B0004020202020204" pitchFamily="34" charset="0"/>
                <a:cs typeface="Times New Roman" panose="02020603050405020304" pitchFamily="18" charset="0"/>
              </a:rPr>
              <a:t>Status quo bias: </a:t>
            </a:r>
            <a:r>
              <a:rPr lang="en-GB" sz="1800" kern="100">
                <a:effectLst/>
                <a:latin typeface="Aptos" panose="020B0004020202020204" pitchFamily="34" charset="0"/>
                <a:ea typeface="Aptos" panose="020B0004020202020204" pitchFamily="34" charset="0"/>
                <a:cs typeface="Times New Roman" panose="02020603050405020304" pitchFamily="18" charset="0"/>
              </a:rPr>
              <a:t>We prefer the current state of affairs and resist change, even when better alternatives exist.</a:t>
            </a:r>
          </a:p>
          <a:p>
            <a:pPr marL="342900" lvl="0" indent="-342900">
              <a:lnSpc>
                <a:spcPct val="115000"/>
              </a:lnSpc>
              <a:buFont typeface="Times New Roman" panose="02020603050405020304" pitchFamily="18" charset="0"/>
              <a:buChar char="•"/>
              <a:tabLst>
                <a:tab pos="457200" algn="l"/>
              </a:tabLst>
            </a:pPr>
            <a:r>
              <a:rPr lang="en-GB" sz="1800" b="1" kern="100">
                <a:effectLst/>
                <a:latin typeface="Aptos" panose="020B0004020202020204" pitchFamily="34" charset="0"/>
                <a:ea typeface="Aptos" panose="020B0004020202020204" pitchFamily="34" charset="0"/>
                <a:cs typeface="Times New Roman" panose="02020603050405020304" pitchFamily="18" charset="0"/>
              </a:rPr>
              <a:t>Overconfidence: </a:t>
            </a:r>
            <a:r>
              <a:rPr lang="en-GB" sz="1800" kern="100">
                <a:effectLst/>
                <a:latin typeface="Aptos" panose="020B0004020202020204" pitchFamily="34" charset="0"/>
                <a:ea typeface="Aptos" panose="020B0004020202020204" pitchFamily="34" charset="0"/>
                <a:cs typeface="Times New Roman" panose="02020603050405020304" pitchFamily="18" charset="0"/>
              </a:rPr>
              <a:t>People tend to overestimate their knowledge, leading to underestimation of uncertainty.</a:t>
            </a:r>
          </a:p>
          <a:p>
            <a:pPr marL="342900" lvl="0" indent="-342900">
              <a:lnSpc>
                <a:spcPct val="115000"/>
              </a:lnSpc>
              <a:buFont typeface="Times New Roman" panose="02020603050405020304" pitchFamily="18" charset="0"/>
              <a:buChar char="•"/>
              <a:tabLst>
                <a:tab pos="457200" algn="l"/>
              </a:tabLst>
            </a:pPr>
            <a:r>
              <a:rPr lang="en-GB" sz="1800" b="1" kern="100">
                <a:effectLst/>
                <a:latin typeface="Aptos" panose="020B0004020202020204" pitchFamily="34" charset="0"/>
                <a:ea typeface="Aptos" panose="020B0004020202020204" pitchFamily="34" charset="0"/>
                <a:cs typeface="Times New Roman" panose="02020603050405020304" pitchFamily="18" charset="0"/>
              </a:rPr>
              <a:t>Anchoring: </a:t>
            </a:r>
            <a:r>
              <a:rPr lang="en-GB" sz="1800" kern="100">
                <a:effectLst/>
                <a:latin typeface="Aptos" panose="020B0004020202020204" pitchFamily="34" charset="0"/>
                <a:ea typeface="Aptos" panose="020B0004020202020204" pitchFamily="34" charset="0"/>
                <a:cs typeface="Times New Roman" panose="02020603050405020304" pitchFamily="18" charset="0"/>
              </a:rPr>
              <a:t>Initial information can overly influence final decisions.</a:t>
            </a:r>
          </a:p>
          <a:p>
            <a:pPr marL="342900" lvl="0" indent="-342900">
              <a:lnSpc>
                <a:spcPct val="115000"/>
              </a:lnSpc>
              <a:buFont typeface="Times New Roman" panose="02020603050405020304" pitchFamily="18" charset="0"/>
              <a:buChar char="•"/>
              <a:tabLst>
                <a:tab pos="457200" algn="l"/>
              </a:tabLst>
            </a:pPr>
            <a:r>
              <a:rPr lang="en-GB" sz="1800" b="1" kern="100">
                <a:effectLst/>
                <a:latin typeface="Aptos" panose="020B0004020202020204" pitchFamily="34" charset="0"/>
                <a:ea typeface="Aptos" panose="020B0004020202020204" pitchFamily="34" charset="0"/>
                <a:cs typeface="Times New Roman" panose="02020603050405020304" pitchFamily="18" charset="0"/>
              </a:rPr>
              <a:t>Framing: </a:t>
            </a:r>
            <a:r>
              <a:rPr lang="en-GB" sz="1800" kern="100">
                <a:effectLst/>
                <a:latin typeface="Aptos" panose="020B0004020202020204" pitchFamily="34" charset="0"/>
                <a:ea typeface="Aptos" panose="020B0004020202020204" pitchFamily="34" charset="0"/>
                <a:cs typeface="Times New Roman" panose="02020603050405020304" pitchFamily="18" charset="0"/>
              </a:rPr>
              <a:t>The way information is presented influences decisions (e.g., 90% survival vs 10% mortality).</a:t>
            </a:r>
          </a:p>
          <a:p>
            <a:pPr marL="342900" lvl="0" indent="-342900">
              <a:lnSpc>
                <a:spcPct val="115000"/>
              </a:lnSpc>
              <a:buFont typeface="Times New Roman" panose="02020603050405020304" pitchFamily="18" charset="0"/>
              <a:buChar char="•"/>
              <a:tabLst>
                <a:tab pos="457200" algn="l"/>
              </a:tabLst>
            </a:pPr>
            <a:r>
              <a:rPr lang="en-GB" sz="1800" b="1" kern="100">
                <a:effectLst/>
                <a:latin typeface="Aptos" panose="020B0004020202020204" pitchFamily="34" charset="0"/>
                <a:ea typeface="Aptos" panose="020B0004020202020204" pitchFamily="34" charset="0"/>
                <a:cs typeface="Times New Roman" panose="02020603050405020304" pitchFamily="18" charset="0"/>
              </a:rPr>
              <a:t>Recency: </a:t>
            </a:r>
            <a:r>
              <a:rPr lang="en-GB" sz="1800" kern="100">
                <a:effectLst/>
                <a:latin typeface="Aptos" panose="020B0004020202020204" pitchFamily="34" charset="0"/>
                <a:ea typeface="Aptos" panose="020B0004020202020204" pitchFamily="34" charset="0"/>
                <a:cs typeface="Times New Roman" panose="02020603050405020304" pitchFamily="18" charset="0"/>
              </a:rPr>
              <a:t>We place too much weight on recent events or experiences when making decisions.</a:t>
            </a:r>
          </a:p>
          <a:p>
            <a:pPr marL="342900" lvl="0" indent="-342900">
              <a:lnSpc>
                <a:spcPct val="115000"/>
              </a:lnSpc>
              <a:buFont typeface="Times New Roman" panose="02020603050405020304" pitchFamily="18" charset="0"/>
              <a:buChar char="•"/>
              <a:tabLst>
                <a:tab pos="457200" algn="l"/>
              </a:tabLst>
            </a:pPr>
            <a:r>
              <a:rPr lang="en-GB" sz="1800" b="1" kern="100">
                <a:effectLst/>
                <a:latin typeface="Aptos" panose="020B0004020202020204" pitchFamily="34" charset="0"/>
                <a:ea typeface="Aptos" panose="020B0004020202020204" pitchFamily="34" charset="0"/>
                <a:cs typeface="Times New Roman" panose="02020603050405020304" pitchFamily="18" charset="0"/>
              </a:rPr>
              <a:t>Loss aversion: </a:t>
            </a:r>
            <a:r>
              <a:rPr lang="en-GB" sz="1800" kern="100">
                <a:effectLst/>
                <a:latin typeface="Aptos" panose="020B0004020202020204" pitchFamily="34" charset="0"/>
                <a:ea typeface="Aptos" panose="020B0004020202020204" pitchFamily="34" charset="0"/>
                <a:cs typeface="Times New Roman" panose="02020603050405020304" pitchFamily="18" charset="0"/>
              </a:rPr>
              <a:t>Losses loom larger than gains, influencing risk decisions.</a:t>
            </a:r>
          </a:p>
          <a:p>
            <a:pPr marL="342900" lvl="0" indent="-342900">
              <a:lnSpc>
                <a:spcPct val="115000"/>
              </a:lnSpc>
              <a:buFont typeface="Times New Roman" panose="02020603050405020304" pitchFamily="18" charset="0"/>
              <a:buChar char="•"/>
              <a:tabLst>
                <a:tab pos="457200" algn="l"/>
              </a:tabLst>
            </a:pPr>
            <a:r>
              <a:rPr lang="en-GB" sz="1800" b="1" kern="100">
                <a:effectLst/>
                <a:latin typeface="Aptos" panose="020B0004020202020204" pitchFamily="34" charset="0"/>
                <a:ea typeface="Aptos" panose="020B0004020202020204" pitchFamily="34" charset="0"/>
                <a:cs typeface="Times New Roman" panose="02020603050405020304" pitchFamily="18" charset="0"/>
              </a:rPr>
              <a:t>Confirmation bias: </a:t>
            </a:r>
            <a:r>
              <a:rPr lang="en-GB" sz="1800" kern="100">
                <a:effectLst/>
                <a:latin typeface="Aptos" panose="020B0004020202020204" pitchFamily="34" charset="0"/>
                <a:ea typeface="Aptos" panose="020B0004020202020204" pitchFamily="34" charset="0"/>
                <a:cs typeface="Times New Roman" panose="02020603050405020304" pitchFamily="18" charset="0"/>
              </a:rPr>
              <a:t>We seek data that supports our beliefs.</a:t>
            </a:r>
          </a:p>
          <a:p>
            <a:pPr marL="342900" lvl="0" indent="-342900">
              <a:lnSpc>
                <a:spcPct val="115000"/>
              </a:lnSpc>
              <a:spcAft>
                <a:spcPts val="800"/>
              </a:spcAft>
              <a:buFont typeface="Times New Roman" panose="02020603050405020304" pitchFamily="18" charset="0"/>
              <a:buChar char="•"/>
              <a:tabLst>
                <a:tab pos="457200" algn="l"/>
              </a:tabLst>
            </a:pPr>
            <a:r>
              <a:rPr lang="en-GB" sz="1800" b="1" kern="100">
                <a:effectLst/>
                <a:latin typeface="Aptos" panose="020B0004020202020204" pitchFamily="34" charset="0"/>
                <a:ea typeface="Aptos" panose="020B0004020202020204" pitchFamily="34" charset="0"/>
                <a:cs typeface="Times New Roman" panose="02020603050405020304" pitchFamily="18" charset="0"/>
              </a:rPr>
              <a:t>Groupthink: </a:t>
            </a:r>
            <a:r>
              <a:rPr lang="en-GB" sz="1800" kern="100">
                <a:effectLst/>
                <a:latin typeface="Aptos" panose="020B0004020202020204" pitchFamily="34" charset="0"/>
                <a:ea typeface="Aptos" panose="020B0004020202020204" pitchFamily="34" charset="0"/>
                <a:cs typeface="Times New Roman" panose="02020603050405020304" pitchFamily="18" charset="0"/>
              </a:rPr>
              <a:t>We conform to group opinions to avoid conflict, suppressing dissent and critical thinking.</a:t>
            </a:r>
          </a:p>
          <a:p>
            <a:pPr>
              <a:buNone/>
            </a:pPr>
            <a:endParaRPr lang="en-GB" sz="180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GB" sz="1800">
                <a:effectLst/>
                <a:latin typeface="Aptos" panose="020B0004020202020204" pitchFamily="34" charset="0"/>
                <a:ea typeface="Aptos" panose="020B0004020202020204" pitchFamily="34" charset="0"/>
                <a:cs typeface="Times New Roman" panose="02020603050405020304" pitchFamily="18" charset="0"/>
              </a:rPr>
              <a:t>These aren’t just academic concepts—they directly affect how people behave.</a:t>
            </a:r>
            <a:endParaRPr lang="en-GB"/>
          </a:p>
        </p:txBody>
      </p:sp>
      <p:sp>
        <p:nvSpPr>
          <p:cNvPr id="4" name="Slide Number Placeholder 3"/>
          <p:cNvSpPr>
            <a:spLocks noGrp="1"/>
          </p:cNvSpPr>
          <p:nvPr>
            <p:ph type="sldNum" sz="quarter" idx="5"/>
          </p:nvPr>
        </p:nvSpPr>
        <p:spPr/>
        <p:txBody>
          <a:bodyPr/>
          <a:lstStyle/>
          <a:p>
            <a:fld id="{0C75E569-FA29-4591-9ED9-413A86DC2D18}" type="slidenum">
              <a:rPr lang="en-GB" smtClean="0"/>
              <a:pPr/>
              <a:t>14</a:t>
            </a:fld>
            <a:endParaRPr lang="en-GB"/>
          </a:p>
        </p:txBody>
      </p:sp>
    </p:spTree>
    <p:extLst>
      <p:ext uri="{BB962C8B-B14F-4D97-AF65-F5344CB8AC3E}">
        <p14:creationId xmlns:p14="http://schemas.microsoft.com/office/powerpoint/2010/main" val="1598269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buNone/>
            </a:pPr>
            <a:r>
              <a:rPr lang="en-GB" sz="1800" kern="100">
                <a:effectLst/>
                <a:latin typeface="Aptos" panose="020B0004020202020204" pitchFamily="34" charset="0"/>
                <a:ea typeface="Aptos" panose="020B0004020202020204" pitchFamily="34" charset="0"/>
                <a:cs typeface="Times New Roman" panose="02020603050405020304" pitchFamily="18" charset="0"/>
              </a:rPr>
              <a:t>To bring it to life a bit more, I have three super quick examples:</a:t>
            </a:r>
          </a:p>
          <a:p>
            <a:pPr>
              <a:lnSpc>
                <a:spcPct val="115000"/>
              </a:lnSpc>
              <a:spcAft>
                <a:spcPts val="800"/>
              </a:spcAft>
              <a:buNone/>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mj-lt"/>
              <a:buAutoNum type="arabicPeriod"/>
            </a:pPr>
            <a:r>
              <a:rPr lang="en-GB" sz="1800" b="1" kern="100">
                <a:effectLst/>
                <a:latin typeface="Aptos" panose="020B0004020202020204" pitchFamily="34" charset="0"/>
                <a:ea typeface="Aptos" panose="020B0004020202020204" pitchFamily="34" charset="0"/>
                <a:cs typeface="Times New Roman" panose="02020603050405020304" pitchFamily="18" charset="0"/>
              </a:rPr>
              <a:t>2008 Financial Crisis</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Arial" panose="020B0604020202020204" pitchFamily="34" charset="0"/>
              <a:buChar char="•"/>
              <a:tabLst>
                <a:tab pos="457200" algn="l"/>
              </a:tabLst>
            </a:pPr>
            <a:r>
              <a:rPr lang="en-GB" sz="1800" kern="100">
                <a:effectLst/>
                <a:latin typeface="Aptos" panose="020B0004020202020204" pitchFamily="34" charset="0"/>
                <a:ea typeface="Aptos" panose="020B0004020202020204" pitchFamily="34" charset="0"/>
                <a:cs typeface="Times New Roman" panose="02020603050405020304" pitchFamily="18" charset="0"/>
              </a:rPr>
              <a:t>Banks and rating agencies believed their models could accurately price mortgage-backed securities and collateralized debt obligations (CDOs).</a:t>
            </a:r>
          </a:p>
          <a:p>
            <a:pPr marL="342900" lvl="0" indent="-342900">
              <a:lnSpc>
                <a:spcPct val="115000"/>
              </a:lnSpc>
              <a:spcAft>
                <a:spcPts val="800"/>
              </a:spcAft>
              <a:buFont typeface="Arial" panose="020B0604020202020204" pitchFamily="34" charset="0"/>
              <a:buChar char="•"/>
              <a:tabLst>
                <a:tab pos="457200" algn="l"/>
              </a:tabLst>
            </a:pPr>
            <a:r>
              <a:rPr lang="en-GB" sz="1800" kern="100">
                <a:effectLst/>
                <a:latin typeface="Aptos" panose="020B0004020202020204" pitchFamily="34" charset="0"/>
                <a:ea typeface="Aptos" panose="020B0004020202020204" pitchFamily="34" charset="0"/>
                <a:cs typeface="Times New Roman" panose="02020603050405020304" pitchFamily="18" charset="0"/>
              </a:rPr>
              <a:t>They assumed housing prices would never decline nationally. </a:t>
            </a:r>
          </a:p>
          <a:p>
            <a:pPr marL="342900" lvl="0" indent="-342900">
              <a:lnSpc>
                <a:spcPct val="115000"/>
              </a:lnSpc>
              <a:spcAft>
                <a:spcPts val="800"/>
              </a:spcAft>
              <a:buFont typeface="Arial" panose="020B0604020202020204" pitchFamily="34" charset="0"/>
              <a:buChar char="•"/>
              <a:tabLst>
                <a:tab pos="457200" algn="l"/>
              </a:tabLst>
            </a:pPr>
            <a:r>
              <a:rPr lang="en-GB" sz="1800" kern="100">
                <a:effectLst/>
                <a:latin typeface="Aptos" panose="020B0004020202020204" pitchFamily="34" charset="0"/>
                <a:ea typeface="Aptos" panose="020B0004020202020204" pitchFamily="34" charset="0"/>
                <a:cs typeface="Times New Roman" panose="02020603050405020304" pitchFamily="18" charset="0"/>
              </a:rPr>
              <a:t>Impact was a massive underestimation of tail risk and a financial crash.</a:t>
            </a:r>
          </a:p>
          <a:p>
            <a:pPr marL="342900" lvl="0" indent="-342900">
              <a:lnSpc>
                <a:spcPct val="115000"/>
              </a:lnSpc>
              <a:spcAft>
                <a:spcPts val="800"/>
              </a:spcAft>
              <a:buFont typeface="Arial" panose="020B0604020202020204" pitchFamily="34" charset="0"/>
              <a:buChar char="•"/>
              <a:tabLst>
                <a:tab pos="457200" algn="l"/>
              </a:tabLst>
            </a:pPr>
            <a:r>
              <a:rPr lang="en-GB" sz="1800" kern="100">
                <a:effectLst/>
                <a:latin typeface="Aptos" panose="020B0004020202020204" pitchFamily="34" charset="0"/>
                <a:ea typeface="Aptos" panose="020B0004020202020204" pitchFamily="34" charset="0"/>
                <a:cs typeface="Times New Roman" panose="02020603050405020304" pitchFamily="18" charset="0"/>
              </a:rPr>
              <a:t>Linking back to earlier, the lesson here is that </a:t>
            </a:r>
            <a:r>
              <a:rPr lang="en-GB" sz="1800" b="1" kern="100">
                <a:effectLst/>
                <a:latin typeface="Aptos" panose="020B0004020202020204" pitchFamily="34" charset="0"/>
                <a:ea typeface="Aptos" panose="020B0004020202020204" pitchFamily="34" charset="0"/>
                <a:cs typeface="Times New Roman" panose="02020603050405020304" pitchFamily="18" charset="0"/>
              </a:rPr>
              <a:t>overconfidence</a:t>
            </a:r>
            <a:r>
              <a:rPr lang="en-GB" sz="1800" kern="100">
                <a:effectLst/>
                <a:latin typeface="Aptos" panose="020B0004020202020204" pitchFamily="34" charset="0"/>
                <a:ea typeface="Aptos" panose="020B0004020202020204" pitchFamily="34" charset="0"/>
                <a:cs typeface="Times New Roman" panose="02020603050405020304" pitchFamily="18" charset="0"/>
              </a:rPr>
              <a:t> in assumptions and models can lead to systemic risk.</a:t>
            </a:r>
          </a:p>
          <a:p>
            <a:pPr marL="457200">
              <a:lnSpc>
                <a:spcPct val="115000"/>
              </a:lnSpc>
              <a:buNone/>
            </a:pPr>
            <a:r>
              <a:rPr lang="en-GB" sz="1800" b="1" kern="100">
                <a:effectLst/>
                <a:latin typeface="Aptos" panose="020B0004020202020204" pitchFamily="34" charset="0"/>
                <a:ea typeface="Aptos" panose="020B0004020202020204" pitchFamily="34" charset="0"/>
                <a:cs typeface="Times New Roman" panose="02020603050405020304" pitchFamily="18" charset="0"/>
              </a:rPr>
              <a:t> </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mj-lt"/>
              <a:buAutoNum type="arabicPeriod" startAt="2"/>
            </a:pPr>
            <a:r>
              <a:rPr lang="en-GB" sz="1800" b="1" kern="100">
                <a:effectLst/>
                <a:latin typeface="Aptos" panose="020B0004020202020204" pitchFamily="34" charset="0"/>
                <a:ea typeface="Aptos" panose="020B0004020202020204" pitchFamily="34" charset="0"/>
                <a:cs typeface="Times New Roman" panose="02020603050405020304" pitchFamily="18" charset="0"/>
              </a:rPr>
              <a:t>Model Validation</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Arial" panose="020B0604020202020204" pitchFamily="34" charset="0"/>
              <a:buChar char="•"/>
              <a:tabLst>
                <a:tab pos="457200" algn="l"/>
              </a:tabLst>
            </a:pPr>
            <a:r>
              <a:rPr lang="en-GB" sz="1800" kern="100">
                <a:effectLst/>
                <a:latin typeface="Aptos" panose="020B0004020202020204" pitchFamily="34" charset="0"/>
                <a:ea typeface="Aptos" panose="020B0004020202020204" pitchFamily="34" charset="0"/>
                <a:cs typeface="Times New Roman" panose="02020603050405020304" pitchFamily="18" charset="0"/>
              </a:rPr>
              <a:t>Situation here is that an actuarial team tests the performance of a new model.</a:t>
            </a:r>
          </a:p>
          <a:p>
            <a:pPr marL="342900" lvl="0" indent="-342900">
              <a:lnSpc>
                <a:spcPct val="115000"/>
              </a:lnSpc>
              <a:spcAft>
                <a:spcPts val="800"/>
              </a:spcAft>
              <a:buFont typeface="Arial" panose="020B0604020202020204" pitchFamily="34" charset="0"/>
              <a:buChar char="•"/>
              <a:tabLst>
                <a:tab pos="457200" algn="l"/>
              </a:tabLst>
            </a:pPr>
            <a:r>
              <a:rPr lang="en-GB" sz="1800" kern="100">
                <a:effectLst/>
                <a:latin typeface="Aptos" panose="020B0004020202020204" pitchFamily="34" charset="0"/>
                <a:ea typeface="Aptos" panose="020B0004020202020204" pitchFamily="34" charset="0"/>
                <a:cs typeface="Times New Roman" panose="02020603050405020304" pitchFamily="18" charset="0"/>
              </a:rPr>
              <a:t>The same team that built the model design the validation tests, focussing on the main risks they thought of as part of the initial model build, and only on segments where the model already performs well.</a:t>
            </a:r>
          </a:p>
          <a:p>
            <a:pPr marL="342900" lvl="0" indent="-342900">
              <a:lnSpc>
                <a:spcPct val="115000"/>
              </a:lnSpc>
              <a:spcAft>
                <a:spcPts val="800"/>
              </a:spcAft>
              <a:buFont typeface="Arial" panose="020B0604020202020204" pitchFamily="34" charset="0"/>
              <a:buChar char="•"/>
              <a:tabLst>
                <a:tab pos="457200" algn="l"/>
              </a:tabLst>
            </a:pPr>
            <a:r>
              <a:rPr lang="en-GB" sz="1800" kern="100">
                <a:effectLst/>
                <a:latin typeface="Aptos" panose="020B0004020202020204" pitchFamily="34" charset="0"/>
                <a:ea typeface="Aptos" panose="020B0004020202020204" pitchFamily="34" charset="0"/>
                <a:cs typeface="Times New Roman" panose="02020603050405020304" pitchFamily="18" charset="0"/>
              </a:rPr>
              <a:t>Impact was an underestimation of risks and weaknesses, especially in minority and edge cases.</a:t>
            </a:r>
          </a:p>
          <a:p>
            <a:pPr marL="342900" lvl="0" indent="-342900">
              <a:lnSpc>
                <a:spcPct val="115000"/>
              </a:lnSpc>
              <a:spcAft>
                <a:spcPts val="800"/>
              </a:spcAft>
              <a:buFont typeface="Arial" panose="020B0604020202020204" pitchFamily="34" charset="0"/>
              <a:buChar char="•"/>
              <a:tabLst>
                <a:tab pos="457200" algn="l"/>
              </a:tabLst>
            </a:pPr>
            <a:r>
              <a:rPr lang="en-GB" sz="1800" kern="100">
                <a:effectLst/>
                <a:latin typeface="Aptos" panose="020B0004020202020204" pitchFamily="34" charset="0"/>
                <a:ea typeface="Aptos" panose="020B0004020202020204" pitchFamily="34" charset="0"/>
                <a:cs typeface="Times New Roman" panose="02020603050405020304" pitchFamily="18" charset="0"/>
              </a:rPr>
              <a:t>Lesson here is that </a:t>
            </a:r>
            <a:r>
              <a:rPr lang="en-GB" sz="1800" b="1" kern="100">
                <a:effectLst/>
                <a:latin typeface="Aptos" panose="020B0004020202020204" pitchFamily="34" charset="0"/>
                <a:ea typeface="Aptos" panose="020B0004020202020204" pitchFamily="34" charset="0"/>
                <a:cs typeface="Times New Roman" panose="02020603050405020304" pitchFamily="18" charset="0"/>
              </a:rPr>
              <a:t>confirmation bias</a:t>
            </a:r>
            <a:r>
              <a:rPr lang="en-GB" sz="1800" kern="100">
                <a:effectLst/>
                <a:latin typeface="Aptos" panose="020B0004020202020204" pitchFamily="34" charset="0"/>
                <a:ea typeface="Aptos" panose="020B0004020202020204" pitchFamily="34" charset="0"/>
                <a:cs typeface="Times New Roman" panose="02020603050405020304" pitchFamily="18" charset="0"/>
              </a:rPr>
              <a:t> in validation procedures can give a false sense of model robustness.</a:t>
            </a:r>
            <a:br>
              <a:rPr lang="en-GB" sz="1800" kern="100">
                <a:effectLst/>
                <a:latin typeface="Aptos" panose="020B0004020202020204" pitchFamily="34" charset="0"/>
                <a:ea typeface="Aptos" panose="020B0004020202020204" pitchFamily="34" charset="0"/>
                <a:cs typeface="Times New Roman" panose="02020603050405020304" pitchFamily="18" charset="0"/>
              </a:rPr>
            </a:b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mj-lt"/>
              <a:buAutoNum type="arabicPeriod" startAt="3"/>
            </a:pPr>
            <a:r>
              <a:rPr lang="en-GB" sz="1800" b="1" kern="100">
                <a:effectLst/>
                <a:latin typeface="Aptos" panose="020B0004020202020204" pitchFamily="34" charset="0"/>
                <a:ea typeface="Aptos" panose="020B0004020202020204" pitchFamily="34" charset="0"/>
                <a:cs typeface="Times New Roman" panose="02020603050405020304" pitchFamily="18" charset="0"/>
              </a:rPr>
              <a:t>Flood Insurance Uptake</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Arial" panose="020B0604020202020204" pitchFamily="34" charset="0"/>
              <a:buChar char="•"/>
              <a:tabLst>
                <a:tab pos="457200" algn="l"/>
              </a:tabLst>
            </a:pPr>
            <a:r>
              <a:rPr lang="en-GB" sz="1800" kern="100">
                <a:effectLst/>
                <a:latin typeface="Aptos" panose="020B0004020202020204" pitchFamily="34" charset="0"/>
                <a:ea typeface="Aptos" panose="020B0004020202020204" pitchFamily="34" charset="0"/>
                <a:cs typeface="Times New Roman" panose="02020603050405020304" pitchFamily="18" charset="0"/>
              </a:rPr>
              <a:t>Following a major flood event, sales of flood insurance spike dramatically — even among people outside high-risk zones.</a:t>
            </a:r>
          </a:p>
          <a:p>
            <a:pPr marL="342900" lvl="0" indent="-342900">
              <a:lnSpc>
                <a:spcPct val="115000"/>
              </a:lnSpc>
              <a:spcAft>
                <a:spcPts val="800"/>
              </a:spcAft>
              <a:buFont typeface="Arial" panose="020B0604020202020204" pitchFamily="34" charset="0"/>
              <a:buChar char="•"/>
              <a:tabLst>
                <a:tab pos="457200" algn="l"/>
              </a:tabLst>
            </a:pPr>
            <a:r>
              <a:rPr lang="en-GB" sz="1800" kern="100">
                <a:effectLst/>
                <a:latin typeface="Aptos" panose="020B0004020202020204" pitchFamily="34" charset="0"/>
                <a:ea typeface="Aptos" panose="020B0004020202020204" pitchFamily="34" charset="0"/>
                <a:cs typeface="Times New Roman" panose="02020603050405020304" pitchFamily="18" charset="0"/>
              </a:rPr>
              <a:t>After a while if no major floods occur, flood insurance uptake drops back down, even though the actual underlying flood risk hasn't changed.</a:t>
            </a:r>
          </a:p>
          <a:p>
            <a:pPr marL="342900" lvl="0" indent="-342900">
              <a:lnSpc>
                <a:spcPct val="115000"/>
              </a:lnSpc>
              <a:spcAft>
                <a:spcPts val="800"/>
              </a:spcAft>
              <a:buFont typeface="Arial" panose="020B0604020202020204" pitchFamily="34" charset="0"/>
              <a:buChar char="•"/>
              <a:tabLst>
                <a:tab pos="457200" algn="l"/>
              </a:tabLst>
            </a:pPr>
            <a:r>
              <a:rPr lang="en-GB" sz="1800" kern="100">
                <a:effectLst/>
                <a:latin typeface="Aptos" panose="020B0004020202020204" pitchFamily="34" charset="0"/>
                <a:ea typeface="Aptos" panose="020B0004020202020204" pitchFamily="34" charset="0"/>
                <a:cs typeface="Times New Roman" panose="02020603050405020304" pitchFamily="18" charset="0"/>
              </a:rPr>
              <a:t>Impact is that people overestimate the probability of future flooding when it’s front of mind — then underestimate it once the vividness fades.</a:t>
            </a:r>
          </a:p>
          <a:p>
            <a:pPr marL="342900" lvl="0" indent="-342900">
              <a:lnSpc>
                <a:spcPct val="115000"/>
              </a:lnSpc>
              <a:spcAft>
                <a:spcPts val="800"/>
              </a:spcAft>
              <a:buFont typeface="Arial" panose="020B0604020202020204" pitchFamily="34" charset="0"/>
              <a:buChar char="•"/>
              <a:tabLst>
                <a:tab pos="457200" algn="l"/>
              </a:tabLst>
            </a:pPr>
            <a:r>
              <a:rPr lang="en-GB" sz="1800" kern="100">
                <a:effectLst/>
                <a:latin typeface="Aptos" panose="020B0004020202020204" pitchFamily="34" charset="0"/>
                <a:ea typeface="Aptos" panose="020B0004020202020204" pitchFamily="34" charset="0"/>
                <a:cs typeface="Times New Roman" panose="02020603050405020304" pitchFamily="18" charset="0"/>
              </a:rPr>
              <a:t>This is an example of </a:t>
            </a:r>
            <a:r>
              <a:rPr lang="en-GB" sz="1800" b="1" kern="100">
                <a:effectLst/>
                <a:latin typeface="Aptos" panose="020B0004020202020204" pitchFamily="34" charset="0"/>
                <a:ea typeface="Aptos" panose="020B0004020202020204" pitchFamily="34" charset="0"/>
                <a:cs typeface="Times New Roman" panose="02020603050405020304" pitchFamily="18" charset="0"/>
              </a:rPr>
              <a:t>availability heuristic</a:t>
            </a:r>
            <a:r>
              <a:rPr lang="en-GB" sz="1800" kern="100">
                <a:effectLst/>
                <a:latin typeface="Aptos" panose="020B0004020202020204" pitchFamily="34" charset="0"/>
                <a:ea typeface="Aptos" panose="020B0004020202020204" pitchFamily="34" charset="0"/>
                <a:cs typeface="Times New Roman" panose="02020603050405020304" pitchFamily="18" charset="0"/>
              </a:rPr>
              <a:t>. Insurance models relying on recent uptake or behavioural response data may overestimate long-term demand for flood policies if they don't correct for availability bias.</a:t>
            </a:r>
          </a:p>
          <a:p>
            <a:pPr marL="342900" lvl="0" indent="-342900">
              <a:lnSpc>
                <a:spcPct val="115000"/>
              </a:lnSpc>
              <a:spcAft>
                <a:spcPts val="800"/>
              </a:spcAft>
              <a:buFont typeface="Arial" panose="020B0604020202020204" pitchFamily="34" charset="0"/>
              <a:buChar char="•"/>
              <a:tabLst>
                <a:tab pos="457200" algn="l"/>
              </a:tabLst>
            </a:pPr>
            <a:r>
              <a:rPr lang="en-GB" sz="1800" kern="100">
                <a:effectLst/>
                <a:latin typeface="Aptos" panose="020B0004020202020204" pitchFamily="34" charset="0"/>
                <a:ea typeface="Aptos" panose="020B0004020202020204" pitchFamily="34" charset="0"/>
                <a:cs typeface="Times New Roman" panose="02020603050405020304" pitchFamily="18" charset="0"/>
              </a:rPr>
              <a:t>We need to recognise that demand spikes are emotional, not necessarily rational.</a:t>
            </a:r>
          </a:p>
          <a:p>
            <a:pPr>
              <a:lnSpc>
                <a:spcPct val="115000"/>
              </a:lnSpc>
              <a:spcAft>
                <a:spcPts val="800"/>
              </a:spcAft>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Models that </a:t>
            </a:r>
            <a:r>
              <a:rPr lang="en-GB" sz="1800" b="1" kern="100">
                <a:effectLst/>
                <a:latin typeface="Aptos" panose="020B0004020202020204" pitchFamily="34" charset="0"/>
                <a:ea typeface="Aptos" panose="020B0004020202020204" pitchFamily="34" charset="0"/>
                <a:cs typeface="Times New Roman" panose="02020603050405020304" pitchFamily="18" charset="0"/>
              </a:rPr>
              <a:t>ignore human behaviour </a:t>
            </a:r>
            <a:r>
              <a:rPr lang="en-GB" sz="1800" kern="100">
                <a:effectLst/>
                <a:latin typeface="Aptos" panose="020B0004020202020204" pitchFamily="34" charset="0"/>
                <a:ea typeface="Aptos" panose="020B0004020202020204" pitchFamily="34" charset="0"/>
                <a:cs typeface="Times New Roman" panose="02020603050405020304" pitchFamily="18" charset="0"/>
              </a:rPr>
              <a:t>risk being </a:t>
            </a:r>
            <a:r>
              <a:rPr lang="en-GB" sz="1800" b="1" kern="100">
                <a:effectLst/>
                <a:latin typeface="Aptos" panose="020B0004020202020204" pitchFamily="34" charset="0"/>
                <a:ea typeface="Aptos" panose="020B0004020202020204" pitchFamily="34" charset="0"/>
                <a:cs typeface="Times New Roman" panose="02020603050405020304" pitchFamily="18" charset="0"/>
              </a:rPr>
              <a:t>misleading</a:t>
            </a:r>
            <a:r>
              <a:rPr lang="en-GB" sz="1800" kern="10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endParaRPr lang="en-GB" sz="1800" b="1"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b="1" kern="100">
                <a:effectLst/>
                <a:latin typeface="Aptos" panose="020B0004020202020204" pitchFamily="34" charset="0"/>
                <a:ea typeface="Aptos" panose="020B0004020202020204" pitchFamily="34" charset="0"/>
                <a:cs typeface="Times New Roman" panose="02020603050405020304" pitchFamily="18" charset="0"/>
              </a:rPr>
              <a:t>Understanding people</a:t>
            </a:r>
            <a:r>
              <a:rPr lang="en-GB" sz="1800" kern="100">
                <a:effectLst/>
                <a:latin typeface="Aptos" panose="020B0004020202020204" pitchFamily="34" charset="0"/>
                <a:ea typeface="Aptos" panose="020B0004020202020204" pitchFamily="34" charset="0"/>
                <a:cs typeface="Times New Roman" panose="02020603050405020304" pitchFamily="18" charset="0"/>
              </a:rPr>
              <a:t> is </a:t>
            </a:r>
            <a:r>
              <a:rPr lang="en-GB" sz="1800" b="1" kern="100">
                <a:effectLst/>
                <a:latin typeface="Aptos" panose="020B0004020202020204" pitchFamily="34" charset="0"/>
                <a:ea typeface="Aptos" panose="020B0004020202020204" pitchFamily="34" charset="0"/>
                <a:cs typeface="Times New Roman" panose="02020603050405020304" pitchFamily="18" charset="0"/>
              </a:rPr>
              <a:t>just as important </a:t>
            </a:r>
            <a:r>
              <a:rPr lang="en-GB" sz="1800" kern="100">
                <a:effectLst/>
                <a:latin typeface="Aptos" panose="020B0004020202020204" pitchFamily="34" charset="0"/>
                <a:ea typeface="Aptos" panose="020B0004020202020204" pitchFamily="34" charset="0"/>
                <a:cs typeface="Times New Roman" panose="02020603050405020304" pitchFamily="18" charset="0"/>
              </a:rPr>
              <a:t>as understanding data.</a:t>
            </a:r>
          </a:p>
          <a:p>
            <a:endParaRPr lang="en-GB"/>
          </a:p>
        </p:txBody>
      </p:sp>
      <p:sp>
        <p:nvSpPr>
          <p:cNvPr id="4" name="Slide Number Placeholder 3"/>
          <p:cNvSpPr>
            <a:spLocks noGrp="1"/>
          </p:cNvSpPr>
          <p:nvPr>
            <p:ph type="sldNum" sz="quarter" idx="5"/>
          </p:nvPr>
        </p:nvSpPr>
        <p:spPr/>
        <p:txBody>
          <a:bodyPr/>
          <a:lstStyle/>
          <a:p>
            <a:fld id="{0C75E569-FA29-4591-9ED9-413A86DC2D18}" type="slidenum">
              <a:rPr lang="en-GB" smtClean="0"/>
              <a:pPr/>
              <a:t>15</a:t>
            </a:fld>
            <a:endParaRPr lang="en-GB"/>
          </a:p>
        </p:txBody>
      </p:sp>
    </p:spTree>
    <p:extLst>
      <p:ext uri="{BB962C8B-B14F-4D97-AF65-F5344CB8AC3E}">
        <p14:creationId xmlns:p14="http://schemas.microsoft.com/office/powerpoint/2010/main" val="2169447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buNone/>
            </a:pPr>
            <a:r>
              <a:rPr lang="en-GB" sz="1200" b="1" kern="100">
                <a:effectLst/>
                <a:latin typeface="Aptos" panose="020B0004020202020204" pitchFamily="34" charset="0"/>
                <a:ea typeface="Aptos" panose="020B0004020202020204" pitchFamily="34" charset="0"/>
                <a:cs typeface="Times New Roman" panose="02020603050405020304" pitchFamily="18" charset="0"/>
              </a:rPr>
              <a:t>What can we do about them?</a:t>
            </a:r>
          </a:p>
          <a:p>
            <a:pPr>
              <a:lnSpc>
                <a:spcPct val="115000"/>
              </a:lnSpc>
              <a:spcAft>
                <a:spcPts val="800"/>
              </a:spcAft>
              <a:buNone/>
            </a:pPr>
            <a:r>
              <a:rPr lang="en-GB" sz="1200" b="0" kern="100">
                <a:effectLst/>
                <a:latin typeface="Aptos" panose="020B0004020202020204" pitchFamily="34" charset="0"/>
                <a:ea typeface="Aptos" panose="020B0004020202020204" pitchFamily="34" charset="0"/>
                <a:cs typeface="Times New Roman" panose="02020603050405020304" pitchFamily="18" charset="0"/>
              </a:rPr>
              <a:t>Don’t expect you to do all of this, all of the time but I’ll run through a few examples of tangible things you can actually do.</a:t>
            </a:r>
          </a:p>
          <a:p>
            <a:pPr>
              <a:lnSpc>
                <a:spcPct val="115000"/>
              </a:lnSpc>
              <a:spcAft>
                <a:spcPts val="800"/>
              </a:spcAft>
              <a:buNone/>
            </a:pP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200" b="1" kern="100">
                <a:effectLst/>
                <a:latin typeface="Aptos" panose="020B0004020202020204" pitchFamily="34" charset="0"/>
                <a:ea typeface="Aptos" panose="020B0004020202020204" pitchFamily="34" charset="0"/>
                <a:cs typeface="Times New Roman" panose="02020603050405020304" pitchFamily="18" charset="0"/>
              </a:rPr>
              <a:t>1. Acknowledge the Biases Exist</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marL="171450" indent="-171450">
              <a:lnSpc>
                <a:spcPct val="115000"/>
              </a:lnSpc>
              <a:spcAft>
                <a:spcPts val="800"/>
              </a:spcAft>
              <a:buFont typeface="Arial" panose="020B0604020202020204" pitchFamily="34" charset="0"/>
              <a:buChar char="•"/>
            </a:pPr>
            <a:r>
              <a:rPr lang="en-GB" sz="1200" kern="100">
                <a:effectLst/>
                <a:latin typeface="Aptos" panose="020B0004020202020204" pitchFamily="34" charset="0"/>
                <a:ea typeface="Aptos" panose="020B0004020202020204" pitchFamily="34" charset="0"/>
                <a:cs typeface="Times New Roman" panose="02020603050405020304" pitchFamily="18" charset="0"/>
              </a:rPr>
              <a:t>First step is </a:t>
            </a:r>
            <a:r>
              <a:rPr lang="en-GB" sz="1200" b="1" kern="100">
                <a:effectLst/>
                <a:latin typeface="Aptos" panose="020B0004020202020204" pitchFamily="34" charset="0"/>
                <a:ea typeface="Aptos" panose="020B0004020202020204" pitchFamily="34" charset="0"/>
                <a:cs typeface="Times New Roman" panose="02020603050405020304" pitchFamily="18" charset="0"/>
              </a:rPr>
              <a:t>awareness</a:t>
            </a:r>
            <a:r>
              <a:rPr lang="en-GB" sz="1200" kern="100">
                <a:effectLst/>
                <a:latin typeface="Aptos" panose="020B0004020202020204" pitchFamily="34" charset="0"/>
                <a:ea typeface="Aptos" panose="020B0004020202020204" pitchFamily="34" charset="0"/>
                <a:cs typeface="Times New Roman" panose="02020603050405020304" pitchFamily="18" charset="0"/>
              </a:rPr>
              <a:t>.</a:t>
            </a:r>
          </a:p>
          <a:p>
            <a:pPr marL="171450" indent="-171450">
              <a:lnSpc>
                <a:spcPct val="115000"/>
              </a:lnSpc>
              <a:spcAft>
                <a:spcPts val="800"/>
              </a:spcAft>
              <a:buFont typeface="Arial" panose="020B0604020202020204" pitchFamily="34" charset="0"/>
              <a:buChar char="•"/>
            </a:pPr>
            <a:r>
              <a:rPr lang="en-GB" sz="1200" kern="100">
                <a:effectLst/>
                <a:latin typeface="Aptos" panose="020B0004020202020204" pitchFamily="34" charset="0"/>
                <a:ea typeface="Aptos" panose="020B0004020202020204" pitchFamily="34" charset="0"/>
                <a:cs typeface="Times New Roman" panose="02020603050405020304" pitchFamily="18" charset="0"/>
              </a:rPr>
              <a:t>Recognise that overconfidence, anchoring, confirmation bias, etc., are not rare — </a:t>
            </a:r>
            <a:r>
              <a:rPr lang="en-GB" sz="1200" b="0" kern="100">
                <a:effectLst/>
                <a:latin typeface="Aptos" panose="020B0004020202020204" pitchFamily="34" charset="0"/>
                <a:ea typeface="Aptos" panose="020B0004020202020204" pitchFamily="34" charset="0"/>
                <a:cs typeface="Times New Roman" panose="02020603050405020304" pitchFamily="18" charset="0"/>
              </a:rPr>
              <a:t>they're</a:t>
            </a:r>
            <a:r>
              <a:rPr lang="en-GB" sz="1200" b="1" kern="100">
                <a:effectLst/>
                <a:latin typeface="Aptos" panose="020B0004020202020204" pitchFamily="34" charset="0"/>
                <a:ea typeface="Aptos" panose="020B0004020202020204" pitchFamily="34" charset="0"/>
                <a:cs typeface="Times New Roman" panose="02020603050405020304" pitchFamily="18" charset="0"/>
              </a:rPr>
              <a:t> built into how we think</a:t>
            </a:r>
            <a:r>
              <a:rPr lang="en-GB" sz="1200" kern="100">
                <a:effectLst/>
                <a:latin typeface="Aptos" panose="020B0004020202020204" pitchFamily="34" charset="0"/>
                <a:ea typeface="Aptos" panose="020B0004020202020204" pitchFamily="34" charset="0"/>
                <a:cs typeface="Times New Roman" panose="02020603050405020304" pitchFamily="18" charset="0"/>
              </a:rPr>
              <a:t>.</a:t>
            </a:r>
          </a:p>
          <a:p>
            <a:pPr marL="171450" indent="-171450">
              <a:lnSpc>
                <a:spcPct val="115000"/>
              </a:lnSpc>
              <a:spcAft>
                <a:spcPts val="800"/>
              </a:spcAft>
              <a:buFont typeface="Arial" panose="020B0604020202020204" pitchFamily="34" charset="0"/>
              <a:buChar char="•"/>
            </a:pPr>
            <a:r>
              <a:rPr lang="en-GB" sz="1200" kern="100">
                <a:effectLst/>
                <a:latin typeface="Aptos" panose="020B0004020202020204" pitchFamily="34" charset="0"/>
                <a:ea typeface="Aptos" panose="020B0004020202020204" pitchFamily="34" charset="0"/>
                <a:cs typeface="Times New Roman" panose="02020603050405020304" pitchFamily="18" charset="0"/>
              </a:rPr>
              <a:t>Train teams to </a:t>
            </a:r>
            <a:r>
              <a:rPr lang="en-GB" sz="1200" b="1" kern="100">
                <a:effectLst/>
                <a:latin typeface="Aptos" panose="020B0004020202020204" pitchFamily="34" charset="0"/>
                <a:ea typeface="Aptos" panose="020B0004020202020204" pitchFamily="34" charset="0"/>
                <a:cs typeface="Times New Roman" panose="02020603050405020304" pitchFamily="18" charset="0"/>
              </a:rPr>
              <a:t>expect</a:t>
            </a:r>
            <a:r>
              <a:rPr lang="en-GB" sz="1200" kern="100">
                <a:effectLst/>
                <a:latin typeface="Aptos" panose="020B0004020202020204" pitchFamily="34" charset="0"/>
                <a:ea typeface="Aptos" panose="020B0004020202020204" pitchFamily="34" charset="0"/>
                <a:cs typeface="Times New Roman" panose="02020603050405020304" pitchFamily="18" charset="0"/>
              </a:rPr>
              <a:t> these biases during assumption setting, model design, and interpretation.</a:t>
            </a:r>
          </a:p>
          <a:p>
            <a:pPr marL="171450" indent="-171450">
              <a:lnSpc>
                <a:spcPct val="115000"/>
              </a:lnSpc>
              <a:spcAft>
                <a:spcPts val="800"/>
              </a:spcAft>
              <a:buFont typeface="Arial" panose="020B0604020202020204" pitchFamily="34" charset="0"/>
              <a:buChar char="•"/>
            </a:pPr>
            <a:r>
              <a:rPr lang="en-GB" sz="1200" kern="100">
                <a:effectLst/>
                <a:latin typeface="Aptos" panose="020B0004020202020204" pitchFamily="34" charset="0"/>
                <a:ea typeface="Aptos" panose="020B0004020202020204" pitchFamily="34" charset="0"/>
                <a:cs typeface="Times New Roman" panose="02020603050405020304" pitchFamily="18" charset="0"/>
              </a:rPr>
              <a:t>Encourage an environment where </a:t>
            </a:r>
            <a:r>
              <a:rPr lang="en-GB" sz="1200" b="1" kern="100">
                <a:effectLst/>
                <a:latin typeface="Aptos" panose="020B0004020202020204" pitchFamily="34" charset="0"/>
                <a:ea typeface="Aptos" panose="020B0004020202020204" pitchFamily="34" charset="0"/>
                <a:cs typeface="Times New Roman" panose="02020603050405020304" pitchFamily="18" charset="0"/>
              </a:rPr>
              <a:t>challenge is welcomed</a:t>
            </a:r>
            <a:r>
              <a:rPr lang="en-GB" sz="1200" kern="100">
                <a:effectLst/>
                <a:latin typeface="Aptos" panose="020B0004020202020204" pitchFamily="34" charset="0"/>
                <a:ea typeface="Aptos" panose="020B0004020202020204" pitchFamily="34" charset="0"/>
                <a:cs typeface="Times New Roman" panose="02020603050405020304" pitchFamily="18" charset="0"/>
              </a:rPr>
              <a:t> — not punished.</a:t>
            </a:r>
          </a:p>
          <a:p>
            <a:pPr marL="171450" indent="-171450">
              <a:lnSpc>
                <a:spcPct val="115000"/>
              </a:lnSpc>
              <a:spcAft>
                <a:spcPts val="800"/>
              </a:spcAft>
              <a:buFont typeface="Arial" panose="020B0604020202020204" pitchFamily="34" charset="0"/>
              <a:buChar char="•"/>
            </a:pP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200" b="1" kern="100">
                <a:effectLst/>
                <a:latin typeface="Aptos" panose="020B0004020202020204" pitchFamily="34" charset="0"/>
                <a:ea typeface="Aptos" panose="020B0004020202020204" pitchFamily="34" charset="0"/>
                <a:cs typeface="Times New Roman" panose="02020603050405020304" pitchFamily="18" charset="0"/>
              </a:rPr>
              <a:t>2. Challenge Anchors and Assumptions</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marL="171450" indent="-171450">
              <a:lnSpc>
                <a:spcPct val="115000"/>
              </a:lnSpc>
              <a:spcAft>
                <a:spcPts val="800"/>
              </a:spcAft>
              <a:buFont typeface="Arial" panose="020B0604020202020204" pitchFamily="34" charset="0"/>
              <a:buChar char="•"/>
            </a:pPr>
            <a:r>
              <a:rPr lang="en-GB" sz="1200" kern="100">
                <a:effectLst/>
                <a:latin typeface="Aptos" panose="020B0004020202020204" pitchFamily="34" charset="0"/>
                <a:ea typeface="Aptos" panose="020B0004020202020204" pitchFamily="34" charset="0"/>
                <a:cs typeface="Times New Roman" panose="02020603050405020304" pitchFamily="18" charset="0"/>
              </a:rPr>
              <a:t>Force a habit of </a:t>
            </a:r>
            <a:r>
              <a:rPr lang="en-GB" sz="1200" b="1" kern="100">
                <a:effectLst/>
                <a:latin typeface="Aptos" panose="020B0004020202020204" pitchFamily="34" charset="0"/>
                <a:ea typeface="Aptos" panose="020B0004020202020204" pitchFamily="34" charset="0"/>
                <a:cs typeface="Times New Roman" panose="02020603050405020304" pitchFamily="18" charset="0"/>
              </a:rPr>
              <a:t>justifying starting points </a:t>
            </a:r>
            <a:r>
              <a:rPr lang="en-GB" sz="1200" kern="100">
                <a:effectLst/>
                <a:latin typeface="Aptos" panose="020B0004020202020204" pitchFamily="34" charset="0"/>
                <a:ea typeface="Aptos" panose="020B0004020202020204" pitchFamily="34" charset="0"/>
                <a:cs typeface="Times New Roman" panose="02020603050405020304" pitchFamily="18" charset="0"/>
              </a:rPr>
              <a:t>not only the movements.</a:t>
            </a:r>
          </a:p>
          <a:p>
            <a:pPr marL="171450" indent="-171450">
              <a:lnSpc>
                <a:spcPct val="115000"/>
              </a:lnSpc>
              <a:spcAft>
                <a:spcPts val="800"/>
              </a:spcAft>
              <a:buFont typeface="Arial" panose="020B0604020202020204" pitchFamily="34" charset="0"/>
              <a:buChar char="•"/>
            </a:pPr>
            <a:r>
              <a:rPr lang="en-GB" sz="1200" kern="100">
                <a:effectLst/>
                <a:latin typeface="Aptos" panose="020B0004020202020204" pitchFamily="34" charset="0"/>
                <a:ea typeface="Aptos" panose="020B0004020202020204" pitchFamily="34" charset="0"/>
                <a:cs typeface="Times New Roman" panose="02020603050405020304" pitchFamily="18" charset="0"/>
              </a:rPr>
              <a:t>Use </a:t>
            </a:r>
            <a:r>
              <a:rPr lang="en-GB" sz="1200" b="1" kern="100">
                <a:effectLst/>
                <a:latin typeface="Aptos" panose="020B0004020202020204" pitchFamily="34" charset="0"/>
                <a:ea typeface="Aptos" panose="020B0004020202020204" pitchFamily="34" charset="0"/>
                <a:cs typeface="Times New Roman" panose="02020603050405020304" pitchFamily="18" charset="0"/>
              </a:rPr>
              <a:t>blank-slate</a:t>
            </a:r>
            <a:r>
              <a:rPr lang="en-GB" sz="1200" kern="100">
                <a:effectLst/>
                <a:latin typeface="Aptos" panose="020B0004020202020204" pitchFamily="34" charset="0"/>
                <a:ea typeface="Aptos" panose="020B0004020202020204" pitchFamily="34" charset="0"/>
                <a:cs typeface="Times New Roman" panose="02020603050405020304" pitchFamily="18" charset="0"/>
              </a:rPr>
              <a:t> exercises: have teams forecast outcomes </a:t>
            </a:r>
            <a:r>
              <a:rPr lang="en-GB" sz="1200" b="1" kern="100">
                <a:effectLst/>
                <a:latin typeface="Aptos" panose="020B0004020202020204" pitchFamily="34" charset="0"/>
                <a:ea typeface="Aptos" panose="020B0004020202020204" pitchFamily="34" charset="0"/>
                <a:cs typeface="Times New Roman" panose="02020603050405020304" pitchFamily="18" charset="0"/>
              </a:rPr>
              <a:t>without</a:t>
            </a:r>
            <a:r>
              <a:rPr lang="en-GB" sz="1200" kern="100">
                <a:effectLst/>
                <a:latin typeface="Aptos" panose="020B0004020202020204" pitchFamily="34" charset="0"/>
                <a:ea typeface="Aptos" panose="020B0004020202020204" pitchFamily="34" charset="0"/>
                <a:cs typeface="Times New Roman" panose="02020603050405020304" pitchFamily="18" charset="0"/>
              </a:rPr>
              <a:t> seeing previous figures first.</a:t>
            </a:r>
          </a:p>
          <a:p>
            <a:pPr marL="171450" indent="-171450">
              <a:lnSpc>
                <a:spcPct val="115000"/>
              </a:lnSpc>
              <a:spcAft>
                <a:spcPts val="800"/>
              </a:spcAft>
              <a:buFont typeface="Arial" panose="020B0604020202020204" pitchFamily="34" charset="0"/>
              <a:buChar char="•"/>
            </a:pPr>
            <a:r>
              <a:rPr lang="en-GB" sz="1200" kern="100">
                <a:effectLst/>
                <a:latin typeface="Aptos" panose="020B0004020202020204" pitchFamily="34" charset="0"/>
                <a:ea typeface="Aptos" panose="020B0004020202020204" pitchFamily="34" charset="0"/>
                <a:cs typeface="Times New Roman" panose="02020603050405020304" pitchFamily="18" charset="0"/>
              </a:rPr>
              <a:t>Build review points where teams </a:t>
            </a:r>
            <a:r>
              <a:rPr lang="en-GB" sz="1200" b="1" kern="100">
                <a:effectLst/>
                <a:latin typeface="Aptos" panose="020B0004020202020204" pitchFamily="34" charset="0"/>
                <a:ea typeface="Aptos" panose="020B0004020202020204" pitchFamily="34" charset="0"/>
                <a:cs typeface="Times New Roman" panose="02020603050405020304" pitchFamily="18" charset="0"/>
              </a:rPr>
              <a:t>actively try to disprove</a:t>
            </a:r>
            <a:r>
              <a:rPr lang="en-GB" sz="1200" kern="100">
                <a:effectLst/>
                <a:latin typeface="Aptos" panose="020B0004020202020204" pitchFamily="34" charset="0"/>
                <a:ea typeface="Aptos" panose="020B0004020202020204" pitchFamily="34" charset="0"/>
                <a:cs typeface="Times New Roman" panose="02020603050405020304" pitchFamily="18" charset="0"/>
              </a:rPr>
              <a:t> their assumptions.</a:t>
            </a:r>
          </a:p>
          <a:p>
            <a:pPr marL="171450" indent="-171450">
              <a:lnSpc>
                <a:spcPct val="115000"/>
              </a:lnSpc>
              <a:spcAft>
                <a:spcPts val="800"/>
              </a:spcAft>
              <a:buFont typeface="Arial" panose="020B0604020202020204" pitchFamily="34" charset="0"/>
              <a:buChar char="•"/>
            </a:pPr>
            <a:r>
              <a:rPr lang="en-GB" sz="1200" kern="100">
                <a:effectLst/>
                <a:latin typeface="Aptos" panose="020B0004020202020204" pitchFamily="34" charset="0"/>
                <a:ea typeface="Aptos" panose="020B0004020202020204" pitchFamily="34" charset="0"/>
                <a:cs typeface="Times New Roman" panose="02020603050405020304" pitchFamily="18" charset="0"/>
              </a:rPr>
              <a:t>Or create </a:t>
            </a:r>
            <a:r>
              <a:rPr lang="en-GB" sz="1200" b="1" kern="100">
                <a:effectLst/>
                <a:latin typeface="Aptos" panose="020B0004020202020204" pitchFamily="34" charset="0"/>
                <a:ea typeface="Aptos" panose="020B0004020202020204" pitchFamily="34" charset="0"/>
                <a:cs typeface="Times New Roman" panose="02020603050405020304" pitchFamily="18" charset="0"/>
              </a:rPr>
              <a:t>red teams</a:t>
            </a:r>
            <a:r>
              <a:rPr lang="en-GB" sz="1200" kern="100">
                <a:effectLst/>
                <a:latin typeface="Aptos" panose="020B0004020202020204" pitchFamily="34" charset="0"/>
                <a:ea typeface="Aptos" panose="020B0004020202020204" pitchFamily="34" charset="0"/>
                <a:cs typeface="Times New Roman" panose="02020603050405020304" pitchFamily="18" charset="0"/>
              </a:rPr>
              <a:t>: small groups tasked with finding flaws or alternative interpretations.</a:t>
            </a:r>
          </a:p>
          <a:p>
            <a:pPr marL="171450" indent="-171450">
              <a:lnSpc>
                <a:spcPct val="115000"/>
              </a:lnSpc>
              <a:spcAft>
                <a:spcPts val="800"/>
              </a:spcAft>
              <a:buFont typeface="Arial" panose="020B0604020202020204" pitchFamily="34" charset="0"/>
              <a:buChar char="•"/>
            </a:pP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3. </a:t>
            </a:r>
            <a:r>
              <a:rPr lang="en-GB" sz="1200" b="1" kern="100">
                <a:effectLst/>
                <a:latin typeface="Aptos" panose="020B0004020202020204" pitchFamily="34" charset="0"/>
                <a:ea typeface="Aptos" panose="020B0004020202020204" pitchFamily="34" charset="0"/>
                <a:cs typeface="Times New Roman" panose="02020603050405020304" pitchFamily="18" charset="0"/>
              </a:rPr>
              <a:t>Stress-Test Behavioural Scenarios</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Arial" panose="020B0604020202020204" pitchFamily="34" charset="0"/>
              <a:buChar char="•"/>
              <a:tabLst>
                <a:tab pos="457200" algn="l"/>
              </a:tabLst>
            </a:pPr>
            <a:r>
              <a:rPr lang="en-GB" sz="1200" kern="100">
                <a:effectLst/>
                <a:latin typeface="Aptos" panose="020B0004020202020204" pitchFamily="34" charset="0"/>
                <a:ea typeface="Aptos" panose="020B0004020202020204" pitchFamily="34" charset="0"/>
                <a:cs typeface="Times New Roman" panose="02020603050405020304" pitchFamily="18" charset="0"/>
              </a:rPr>
              <a:t>Model not just “rational” responses, but also </a:t>
            </a:r>
            <a:r>
              <a:rPr lang="en-GB" sz="1200" b="1" kern="100">
                <a:effectLst/>
                <a:latin typeface="Aptos" panose="020B0004020202020204" pitchFamily="34" charset="0"/>
                <a:ea typeface="Aptos" panose="020B0004020202020204" pitchFamily="34" charset="0"/>
                <a:cs typeface="Times New Roman" panose="02020603050405020304" pitchFamily="18" charset="0"/>
              </a:rPr>
              <a:t>irrational behaviours</a:t>
            </a:r>
            <a:r>
              <a:rPr lang="en-GB" sz="1200" kern="100">
                <a:effectLst/>
                <a:latin typeface="Aptos" panose="020B0004020202020204" pitchFamily="34" charset="0"/>
                <a:ea typeface="Aptos" panose="020B0004020202020204" pitchFamily="34" charset="0"/>
                <a:cs typeface="Times New Roman" panose="02020603050405020304" pitchFamily="18" charset="0"/>
              </a:rPr>
              <a:t>:</a:t>
            </a:r>
          </a:p>
          <a:p>
            <a:pPr marL="742950" lvl="1" indent="-285750">
              <a:lnSpc>
                <a:spcPct val="115000"/>
              </a:lnSpc>
              <a:spcAft>
                <a:spcPts val="800"/>
              </a:spcAft>
              <a:buFont typeface="Arial" panose="020B0604020202020204" pitchFamily="34" charset="0"/>
              <a:buChar char="•"/>
              <a:tabLst>
                <a:tab pos="914400" algn="l"/>
              </a:tabLst>
            </a:pPr>
            <a:r>
              <a:rPr lang="en-GB" sz="1200" kern="100">
                <a:effectLst/>
                <a:latin typeface="Aptos" panose="020B0004020202020204" pitchFamily="34" charset="0"/>
                <a:ea typeface="Aptos" panose="020B0004020202020204" pitchFamily="34" charset="0"/>
                <a:cs typeface="Times New Roman" panose="02020603050405020304" pitchFamily="18" charset="0"/>
              </a:rPr>
              <a:t>Panic-driven lapses in insurance</a:t>
            </a:r>
          </a:p>
          <a:p>
            <a:pPr marL="742950" lvl="1" indent="-285750">
              <a:lnSpc>
                <a:spcPct val="115000"/>
              </a:lnSpc>
              <a:spcAft>
                <a:spcPts val="800"/>
              </a:spcAft>
              <a:buFont typeface="Arial" panose="020B0604020202020204" pitchFamily="34" charset="0"/>
              <a:buChar char="•"/>
              <a:tabLst>
                <a:tab pos="914400" algn="l"/>
              </a:tabLst>
            </a:pPr>
            <a:r>
              <a:rPr lang="en-GB" sz="1200" kern="100">
                <a:effectLst/>
                <a:latin typeface="Aptos" panose="020B0004020202020204" pitchFamily="34" charset="0"/>
                <a:ea typeface="Aptos" panose="020B0004020202020204" pitchFamily="34" charset="0"/>
                <a:cs typeface="Times New Roman" panose="02020603050405020304" pitchFamily="18" charset="0"/>
              </a:rPr>
              <a:t>Herd behaviour in financial markets</a:t>
            </a:r>
          </a:p>
          <a:p>
            <a:pPr marL="342900" lvl="0" indent="-342900">
              <a:lnSpc>
                <a:spcPct val="115000"/>
              </a:lnSpc>
              <a:spcAft>
                <a:spcPts val="800"/>
              </a:spcAft>
              <a:buFont typeface="Arial" panose="020B0604020202020204" pitchFamily="34" charset="0"/>
              <a:buChar char="•"/>
              <a:tabLst>
                <a:tab pos="457200" algn="l"/>
              </a:tabLst>
            </a:pPr>
            <a:r>
              <a:rPr lang="en-GB" sz="1200" kern="100">
                <a:effectLst/>
                <a:latin typeface="Aptos" panose="020B0004020202020204" pitchFamily="34" charset="0"/>
                <a:ea typeface="Aptos" panose="020B0004020202020204" pitchFamily="34" charset="0"/>
                <a:cs typeface="Times New Roman" panose="02020603050405020304" pitchFamily="18" charset="0"/>
              </a:rPr>
              <a:t>Build </a:t>
            </a:r>
            <a:r>
              <a:rPr lang="en-GB" sz="1200" b="1" kern="100">
                <a:effectLst/>
                <a:latin typeface="Aptos" panose="020B0004020202020204" pitchFamily="34" charset="0"/>
                <a:ea typeface="Aptos" panose="020B0004020202020204" pitchFamily="34" charset="0"/>
                <a:cs typeface="Times New Roman" panose="02020603050405020304" pitchFamily="18" charset="0"/>
              </a:rPr>
              <a:t>behavioural scenarios</a:t>
            </a:r>
            <a:r>
              <a:rPr lang="en-GB" sz="1200" kern="100">
                <a:effectLst/>
                <a:latin typeface="Aptos" panose="020B0004020202020204" pitchFamily="34" charset="0"/>
                <a:ea typeface="Aptos" panose="020B0004020202020204" pitchFamily="34" charset="0"/>
                <a:cs typeface="Times New Roman" panose="02020603050405020304" pitchFamily="18" charset="0"/>
              </a:rPr>
              <a:t> into your stress testing framework.</a:t>
            </a:r>
          </a:p>
          <a:p>
            <a:pPr marL="342900" lvl="0" indent="-342900">
              <a:lnSpc>
                <a:spcPct val="115000"/>
              </a:lnSpc>
              <a:spcAft>
                <a:spcPts val="800"/>
              </a:spcAft>
              <a:buFont typeface="Arial" panose="020B0604020202020204" pitchFamily="34" charset="0"/>
              <a:buChar char="•"/>
              <a:tabLst>
                <a:tab pos="457200" algn="l"/>
              </a:tabLst>
            </a:pP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4. </a:t>
            </a:r>
            <a:r>
              <a:rPr lang="en-GB" sz="1200" b="1" kern="100">
                <a:effectLst/>
                <a:latin typeface="Aptos" panose="020B0004020202020204" pitchFamily="34" charset="0"/>
                <a:ea typeface="Aptos" panose="020B0004020202020204" pitchFamily="34" charset="0"/>
                <a:cs typeface="Times New Roman" panose="02020603050405020304" pitchFamily="18" charset="0"/>
              </a:rPr>
              <a:t>Use Quantitative Bias Detection Tools</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Arial" panose="020B0604020202020204" pitchFamily="34" charset="0"/>
              <a:buChar char="•"/>
              <a:tabLst>
                <a:tab pos="457200" algn="l"/>
              </a:tabLst>
            </a:pPr>
            <a:r>
              <a:rPr lang="en-GB" sz="1200" kern="100">
                <a:effectLst/>
                <a:latin typeface="Aptos" panose="020B0004020202020204" pitchFamily="34" charset="0"/>
                <a:ea typeface="Aptos" panose="020B0004020202020204" pitchFamily="34" charset="0"/>
                <a:cs typeface="Times New Roman" panose="02020603050405020304" pitchFamily="18" charset="0"/>
              </a:rPr>
              <a:t>Techniques like </a:t>
            </a:r>
            <a:r>
              <a:rPr lang="en-GB" sz="1200" b="1" kern="100">
                <a:effectLst/>
                <a:latin typeface="Aptos" panose="020B0004020202020204" pitchFamily="34" charset="0"/>
                <a:ea typeface="Aptos" panose="020B0004020202020204" pitchFamily="34" charset="0"/>
                <a:cs typeface="Times New Roman" panose="02020603050405020304" pitchFamily="18" charset="0"/>
              </a:rPr>
              <a:t>Bayesian updating</a:t>
            </a:r>
            <a:r>
              <a:rPr lang="en-GB" sz="1200" kern="100">
                <a:effectLst/>
                <a:latin typeface="Aptos" panose="020B0004020202020204" pitchFamily="34" charset="0"/>
                <a:ea typeface="Aptos" panose="020B0004020202020204" pitchFamily="34" charset="0"/>
                <a:cs typeface="Times New Roman" panose="02020603050405020304" pitchFamily="18" charset="0"/>
              </a:rPr>
              <a:t>, </a:t>
            </a:r>
            <a:r>
              <a:rPr lang="en-GB" sz="1200" b="1" kern="100">
                <a:effectLst/>
                <a:latin typeface="Aptos" panose="020B0004020202020204" pitchFamily="34" charset="0"/>
                <a:ea typeface="Aptos" panose="020B0004020202020204" pitchFamily="34" charset="0"/>
                <a:cs typeface="Times New Roman" panose="02020603050405020304" pitchFamily="18" charset="0"/>
              </a:rPr>
              <a:t>bootstrapping</a:t>
            </a:r>
            <a:r>
              <a:rPr lang="en-GB" sz="1200" kern="100">
                <a:effectLst/>
                <a:latin typeface="Aptos" panose="020B0004020202020204" pitchFamily="34" charset="0"/>
                <a:ea typeface="Aptos" panose="020B0004020202020204" pitchFamily="34" charset="0"/>
                <a:cs typeface="Times New Roman" panose="02020603050405020304" pitchFamily="18" charset="0"/>
              </a:rPr>
              <a:t>, or </a:t>
            </a:r>
            <a:r>
              <a:rPr lang="en-GB" sz="1200" b="1" kern="100">
                <a:effectLst/>
                <a:latin typeface="Aptos" panose="020B0004020202020204" pitchFamily="34" charset="0"/>
                <a:ea typeface="Aptos" panose="020B0004020202020204" pitchFamily="34" charset="0"/>
                <a:cs typeface="Times New Roman" panose="02020603050405020304" pitchFamily="18" charset="0"/>
              </a:rPr>
              <a:t>sensitivity analysis</a:t>
            </a:r>
            <a:r>
              <a:rPr lang="en-GB" sz="1200" kern="100">
                <a:effectLst/>
                <a:latin typeface="Aptos" panose="020B0004020202020204" pitchFamily="34" charset="0"/>
                <a:ea typeface="Aptos" panose="020B0004020202020204" pitchFamily="34" charset="0"/>
                <a:cs typeface="Times New Roman" panose="02020603050405020304" pitchFamily="18" charset="0"/>
              </a:rPr>
              <a:t> can show how robust your model is to small changes in assumptions.</a:t>
            </a:r>
          </a:p>
          <a:p>
            <a:pPr marL="342900" lvl="0" indent="-342900">
              <a:lnSpc>
                <a:spcPct val="115000"/>
              </a:lnSpc>
              <a:spcAft>
                <a:spcPts val="800"/>
              </a:spcAft>
              <a:buFont typeface="Arial" panose="020B0604020202020204" pitchFamily="34" charset="0"/>
              <a:buChar char="•"/>
              <a:tabLst>
                <a:tab pos="457200" algn="l"/>
              </a:tabLst>
            </a:pPr>
            <a:r>
              <a:rPr lang="en-GB" sz="1200" b="1" kern="100">
                <a:effectLst/>
                <a:latin typeface="Aptos" panose="020B0004020202020204" pitchFamily="34" charset="0"/>
                <a:ea typeface="Aptos" panose="020B0004020202020204" pitchFamily="34" charset="0"/>
                <a:cs typeface="Times New Roman" panose="02020603050405020304" pitchFamily="18" charset="0"/>
              </a:rPr>
              <a:t>Scenario analysis</a:t>
            </a:r>
            <a:r>
              <a:rPr lang="en-GB" sz="1200" kern="100">
                <a:effectLst/>
                <a:latin typeface="Aptos" panose="020B0004020202020204" pitchFamily="34" charset="0"/>
                <a:ea typeface="Aptos" panose="020B0004020202020204" pitchFamily="34" charset="0"/>
                <a:cs typeface="Times New Roman" panose="02020603050405020304" pitchFamily="18" charset="0"/>
              </a:rPr>
              <a:t> can reveal if model outputs are disproportionately influenced by cognitive shortcuts.</a:t>
            </a:r>
          </a:p>
          <a:p>
            <a:pPr marL="342900" lvl="0" indent="-342900">
              <a:lnSpc>
                <a:spcPct val="115000"/>
              </a:lnSpc>
              <a:spcAft>
                <a:spcPts val="800"/>
              </a:spcAft>
              <a:buFont typeface="Arial" panose="020B0604020202020204" pitchFamily="34" charset="0"/>
              <a:buChar char="•"/>
              <a:tabLst>
                <a:tab pos="457200" algn="l"/>
              </a:tabLst>
            </a:pP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5. </a:t>
            </a:r>
            <a:r>
              <a:rPr lang="en-GB" sz="1200" b="1" kern="100">
                <a:effectLst/>
                <a:latin typeface="Aptos" panose="020B0004020202020204" pitchFamily="34" charset="0"/>
                <a:ea typeface="Aptos" panose="020B0004020202020204" pitchFamily="34" charset="0"/>
                <a:cs typeface="Times New Roman" panose="02020603050405020304" pitchFamily="18" charset="0"/>
              </a:rPr>
              <a:t>Diversify the Decision-Making Group</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Arial" panose="020B0604020202020204" pitchFamily="34" charset="0"/>
              <a:buChar char="•"/>
              <a:tabLst>
                <a:tab pos="457200" algn="l"/>
              </a:tabLst>
            </a:pPr>
            <a:r>
              <a:rPr lang="en-GB" sz="1200" b="1" kern="100">
                <a:effectLst/>
                <a:latin typeface="Aptos" panose="020B0004020202020204" pitchFamily="34" charset="0"/>
                <a:ea typeface="Aptos" panose="020B0004020202020204" pitchFamily="34" charset="0"/>
                <a:cs typeface="Times New Roman" panose="02020603050405020304" pitchFamily="18" charset="0"/>
              </a:rPr>
              <a:t>Cross-functional teams</a:t>
            </a:r>
            <a:r>
              <a:rPr lang="en-GB" sz="1200" kern="100">
                <a:effectLst/>
                <a:latin typeface="Aptos" panose="020B0004020202020204" pitchFamily="34" charset="0"/>
                <a:ea typeface="Aptos" panose="020B0004020202020204" pitchFamily="34" charset="0"/>
                <a:cs typeface="Times New Roman" panose="02020603050405020304" pitchFamily="18" charset="0"/>
              </a:rPr>
              <a:t> reduce groupthink.</a:t>
            </a:r>
          </a:p>
          <a:p>
            <a:pPr marL="342900" lvl="0" indent="-342900">
              <a:lnSpc>
                <a:spcPct val="115000"/>
              </a:lnSpc>
              <a:spcAft>
                <a:spcPts val="800"/>
              </a:spcAft>
              <a:buFont typeface="Arial" panose="020B0604020202020204" pitchFamily="34" charset="0"/>
              <a:buChar char="•"/>
              <a:tabLst>
                <a:tab pos="457200" algn="l"/>
              </a:tabLst>
            </a:pPr>
            <a:r>
              <a:rPr lang="en-GB" sz="1200" kern="100">
                <a:effectLst/>
                <a:latin typeface="Aptos" panose="020B0004020202020204" pitchFamily="34" charset="0"/>
                <a:ea typeface="Aptos" panose="020B0004020202020204" pitchFamily="34" charset="0"/>
                <a:cs typeface="Times New Roman" panose="02020603050405020304" pitchFamily="18" charset="0"/>
              </a:rPr>
              <a:t>Bring in people with </a:t>
            </a:r>
            <a:r>
              <a:rPr lang="en-GB" sz="1200" b="1" kern="100">
                <a:effectLst/>
                <a:latin typeface="Aptos" panose="020B0004020202020204" pitchFamily="34" charset="0"/>
                <a:ea typeface="Aptos" panose="020B0004020202020204" pitchFamily="34" charset="0"/>
                <a:cs typeface="Times New Roman" panose="02020603050405020304" pitchFamily="18" charset="0"/>
              </a:rPr>
              <a:t>different perspectives</a:t>
            </a:r>
            <a:r>
              <a:rPr lang="en-GB" sz="1200" kern="100">
                <a:effectLst/>
                <a:latin typeface="Aptos" panose="020B0004020202020204" pitchFamily="34" charset="0"/>
                <a:ea typeface="Aptos" panose="020B0004020202020204" pitchFamily="34" charset="0"/>
                <a:cs typeface="Times New Roman" panose="02020603050405020304" pitchFamily="18" charset="0"/>
              </a:rPr>
              <a:t> — underwriters, claims experts, actuaries, data scientists, external reviewers.</a:t>
            </a:r>
          </a:p>
          <a:p>
            <a:pPr marL="342900" lvl="0" indent="-342900">
              <a:lnSpc>
                <a:spcPct val="115000"/>
              </a:lnSpc>
              <a:spcAft>
                <a:spcPts val="800"/>
              </a:spcAft>
              <a:buFont typeface="Arial" panose="020B0604020202020204" pitchFamily="34" charset="0"/>
              <a:buChar char="•"/>
              <a:tabLst>
                <a:tab pos="457200" algn="l"/>
              </a:tabLst>
            </a:pPr>
            <a:r>
              <a:rPr lang="en-GB" sz="1200" kern="100">
                <a:effectLst/>
                <a:latin typeface="Aptos" panose="020B0004020202020204" pitchFamily="34" charset="0"/>
                <a:ea typeface="Aptos" panose="020B0004020202020204" pitchFamily="34" charset="0"/>
                <a:cs typeface="Times New Roman" panose="02020603050405020304" pitchFamily="18" charset="0"/>
              </a:rPr>
              <a:t>There are lots of techniques to help identify and prevent group think, happy to chat further later.</a:t>
            </a:r>
          </a:p>
          <a:p>
            <a:pPr marL="342900" lvl="0" indent="-342900">
              <a:lnSpc>
                <a:spcPct val="115000"/>
              </a:lnSpc>
              <a:spcAft>
                <a:spcPts val="800"/>
              </a:spcAft>
              <a:buFont typeface="Arial" panose="020B0604020202020204" pitchFamily="34" charset="0"/>
              <a:buChar char="•"/>
              <a:tabLst>
                <a:tab pos="457200" algn="l"/>
              </a:tabLst>
            </a:pPr>
            <a:r>
              <a:rPr lang="en-GB" sz="1200" kern="100">
                <a:effectLst/>
                <a:latin typeface="Aptos" panose="020B0004020202020204" pitchFamily="34" charset="0"/>
                <a:ea typeface="Aptos" panose="020B0004020202020204" pitchFamily="34" charset="0"/>
                <a:cs typeface="Times New Roman" panose="02020603050405020304" pitchFamily="18" charset="0"/>
              </a:rPr>
              <a:t>Diversity of thinking reduces the risk of everyone being trapped by the same bias.</a:t>
            </a:r>
          </a:p>
          <a:p>
            <a:pPr marL="342900" lvl="0" indent="-342900">
              <a:lnSpc>
                <a:spcPct val="115000"/>
              </a:lnSpc>
              <a:spcAft>
                <a:spcPts val="800"/>
              </a:spcAft>
              <a:buFont typeface="Arial" panose="020B0604020202020204" pitchFamily="34" charset="0"/>
              <a:buChar char="•"/>
              <a:tabLst>
                <a:tab pos="457200" algn="l"/>
              </a:tabLst>
            </a:pP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6. </a:t>
            </a:r>
            <a:r>
              <a:rPr lang="en-GB" sz="1200" b="1" kern="100">
                <a:effectLst/>
                <a:latin typeface="Aptos" panose="020B0004020202020204" pitchFamily="34" charset="0"/>
                <a:ea typeface="Aptos" panose="020B0004020202020204" pitchFamily="34" charset="0"/>
                <a:cs typeface="Times New Roman" panose="02020603050405020304" pitchFamily="18" charset="0"/>
              </a:rPr>
              <a:t>Document Cognitive Risks</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marL="171450" indent="-171450">
              <a:lnSpc>
                <a:spcPct val="115000"/>
              </a:lnSpc>
              <a:spcAft>
                <a:spcPts val="800"/>
              </a:spcAft>
              <a:buFont typeface="Arial" panose="020B0604020202020204" pitchFamily="34" charset="0"/>
              <a:buChar char="•"/>
            </a:pPr>
            <a:r>
              <a:rPr lang="en-GB" sz="1200" kern="100">
                <a:effectLst/>
                <a:latin typeface="Aptos" panose="020B0004020202020204" pitchFamily="34" charset="0"/>
                <a:ea typeface="Aptos" panose="020B0004020202020204" pitchFamily="34" charset="0"/>
                <a:cs typeface="Times New Roman" panose="02020603050405020304" pitchFamily="18" charset="0"/>
              </a:rPr>
              <a:t>Alongside technical risks, document </a:t>
            </a:r>
            <a:r>
              <a:rPr lang="en-GB" sz="1200" b="1" kern="100">
                <a:effectLst/>
                <a:latin typeface="Aptos" panose="020B0004020202020204" pitchFamily="34" charset="0"/>
                <a:ea typeface="Aptos" panose="020B0004020202020204" pitchFamily="34" charset="0"/>
                <a:cs typeface="Times New Roman" panose="02020603050405020304" pitchFamily="18" charset="0"/>
              </a:rPr>
              <a:t>behavioural risks</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200" b="1" kern="100">
                <a:effectLst/>
                <a:latin typeface="Aptos" panose="020B0004020202020204" pitchFamily="34" charset="0"/>
                <a:ea typeface="Aptos" panose="020B0004020202020204" pitchFamily="34" charset="0"/>
                <a:cs typeface="Times New Roman" panose="02020603050405020304" pitchFamily="18" charset="0"/>
              </a:rPr>
              <a:t> </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In summary:</a:t>
            </a:r>
          </a:p>
          <a:p>
            <a:pPr marL="342900" lvl="0" indent="-342900">
              <a:lnSpc>
                <a:spcPct val="115000"/>
              </a:lnSpc>
              <a:buFont typeface="Times New Roman" panose="02020603050405020304" pitchFamily="18" charset="0"/>
              <a:buChar char="•"/>
              <a:tabLst>
                <a:tab pos="457200" algn="l"/>
              </a:tabLst>
            </a:pPr>
            <a:r>
              <a:rPr lang="en-GB" sz="1200" kern="100">
                <a:effectLst/>
                <a:latin typeface="Aptos" panose="020B0004020202020204" pitchFamily="34" charset="0"/>
                <a:ea typeface="Aptos" panose="020B0004020202020204" pitchFamily="34" charset="0"/>
                <a:cs typeface="Times New Roman" panose="02020603050405020304" pitchFamily="18" charset="0"/>
              </a:rPr>
              <a:t>Traditional models </a:t>
            </a:r>
            <a:r>
              <a:rPr lang="en-GB" sz="1200" b="1" kern="100">
                <a:effectLst/>
                <a:latin typeface="Aptos" panose="020B0004020202020204" pitchFamily="34" charset="0"/>
                <a:ea typeface="Aptos" panose="020B0004020202020204" pitchFamily="34" charset="0"/>
                <a:cs typeface="Times New Roman" panose="02020603050405020304" pitchFamily="18" charset="0"/>
              </a:rPr>
              <a:t>assume rational agents</a:t>
            </a:r>
            <a:r>
              <a:rPr lang="en-GB" sz="1200" kern="100">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nSpc>
                <a:spcPct val="115000"/>
              </a:lnSpc>
              <a:buFont typeface="Times New Roman" panose="02020603050405020304" pitchFamily="18" charset="0"/>
              <a:buChar char="•"/>
              <a:tabLst>
                <a:tab pos="457200" algn="l"/>
              </a:tabLst>
            </a:pPr>
            <a:r>
              <a:rPr lang="en-GB" sz="1200" kern="100">
                <a:effectLst/>
                <a:latin typeface="Aptos" panose="020B0004020202020204" pitchFamily="34" charset="0"/>
                <a:ea typeface="Aptos" panose="020B0004020202020204" pitchFamily="34" charset="0"/>
                <a:cs typeface="Times New Roman" panose="02020603050405020304" pitchFamily="18" charset="0"/>
              </a:rPr>
              <a:t>In reality, people often </a:t>
            </a:r>
            <a:r>
              <a:rPr lang="en-GB" sz="1200" b="1" kern="100">
                <a:effectLst/>
                <a:latin typeface="Aptos" panose="020B0004020202020204" pitchFamily="34" charset="0"/>
                <a:ea typeface="Aptos" panose="020B0004020202020204" pitchFamily="34" charset="0"/>
                <a:cs typeface="Times New Roman" panose="02020603050405020304" pitchFamily="18" charset="0"/>
              </a:rPr>
              <a:t>act irrationally </a:t>
            </a:r>
            <a:r>
              <a:rPr lang="en-GB" sz="1200" kern="100">
                <a:effectLst/>
                <a:latin typeface="Aptos" panose="020B0004020202020204" pitchFamily="34" charset="0"/>
                <a:ea typeface="Aptos" panose="020B0004020202020204" pitchFamily="34" charset="0"/>
                <a:cs typeface="Times New Roman" panose="02020603050405020304" pitchFamily="18" charset="0"/>
              </a:rPr>
              <a:t>due to </a:t>
            </a:r>
            <a:r>
              <a:rPr lang="en-GB" sz="1200" b="1" kern="100">
                <a:effectLst/>
                <a:latin typeface="Aptos" panose="020B0004020202020204" pitchFamily="34" charset="0"/>
                <a:ea typeface="Aptos" panose="020B0004020202020204" pitchFamily="34" charset="0"/>
                <a:cs typeface="Times New Roman" panose="02020603050405020304" pitchFamily="18" charset="0"/>
              </a:rPr>
              <a:t>cognitive biases</a:t>
            </a:r>
            <a:r>
              <a:rPr lang="en-GB" sz="1200" kern="100">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nSpc>
                <a:spcPct val="115000"/>
              </a:lnSpc>
              <a:buFont typeface="Times New Roman" panose="02020603050405020304" pitchFamily="18" charset="0"/>
              <a:buChar char="•"/>
              <a:tabLst>
                <a:tab pos="457200" algn="l"/>
              </a:tabLst>
            </a:pPr>
            <a:r>
              <a:rPr lang="en-GB" sz="1200" kern="100">
                <a:effectLst/>
                <a:latin typeface="Aptos" panose="020B0004020202020204" pitchFamily="34" charset="0"/>
                <a:ea typeface="Aptos" panose="020B0004020202020204" pitchFamily="34" charset="0"/>
                <a:cs typeface="Times New Roman" panose="02020603050405020304" pitchFamily="18" charset="0"/>
              </a:rPr>
              <a:t>This gap can lead to flawed predictions and poor decision-making.</a:t>
            </a:r>
          </a:p>
          <a:p>
            <a:pPr marL="342900" lvl="0" indent="-342900">
              <a:lnSpc>
                <a:spcPct val="115000"/>
              </a:lnSpc>
              <a:spcAft>
                <a:spcPts val="800"/>
              </a:spcAft>
              <a:buFont typeface="Times New Roman" panose="02020603050405020304" pitchFamily="18" charset="0"/>
              <a:buChar char="•"/>
              <a:tabLst>
                <a:tab pos="457200" algn="l"/>
              </a:tabLst>
            </a:pPr>
            <a:r>
              <a:rPr lang="en-GB" sz="1200" kern="100">
                <a:effectLst/>
                <a:latin typeface="Aptos" panose="020B0004020202020204" pitchFamily="34" charset="0"/>
                <a:ea typeface="Aptos" panose="020B0004020202020204" pitchFamily="34" charset="0"/>
                <a:cs typeface="Times New Roman" panose="02020603050405020304" pitchFamily="18" charset="0"/>
              </a:rPr>
              <a:t>Behavioural factors must be </a:t>
            </a:r>
            <a:r>
              <a:rPr lang="en-GB" sz="1200" b="1" kern="100">
                <a:effectLst/>
                <a:latin typeface="Aptos" panose="020B0004020202020204" pitchFamily="34" charset="0"/>
                <a:ea typeface="Aptos" panose="020B0004020202020204" pitchFamily="34" charset="0"/>
                <a:cs typeface="Times New Roman" panose="02020603050405020304" pitchFamily="18" charset="0"/>
              </a:rPr>
              <a:t>accounted for in model design and interpretation</a:t>
            </a:r>
            <a:r>
              <a:rPr lang="en-GB" sz="1200" kern="100">
                <a:effectLst/>
                <a:latin typeface="Aptos" panose="020B0004020202020204" pitchFamily="34" charset="0"/>
                <a:ea typeface="Aptos" panose="020B0004020202020204" pitchFamily="34" charset="0"/>
                <a:cs typeface="Times New Roman" panose="02020603050405020304" pitchFamily="18" charset="0"/>
              </a:rPr>
              <a:t>.</a:t>
            </a:r>
          </a:p>
          <a:p>
            <a:endParaRPr lang="en-GB"/>
          </a:p>
        </p:txBody>
      </p:sp>
      <p:sp>
        <p:nvSpPr>
          <p:cNvPr id="4" name="Slide Number Placeholder 3"/>
          <p:cNvSpPr>
            <a:spLocks noGrp="1"/>
          </p:cNvSpPr>
          <p:nvPr>
            <p:ph type="sldNum" sz="quarter" idx="5"/>
          </p:nvPr>
        </p:nvSpPr>
        <p:spPr/>
        <p:txBody>
          <a:bodyPr/>
          <a:lstStyle/>
          <a:p>
            <a:fld id="{0C75E569-FA29-4591-9ED9-413A86DC2D18}" type="slidenum">
              <a:rPr lang="en-GB" smtClean="0"/>
              <a:pPr/>
              <a:t>16</a:t>
            </a:fld>
            <a:endParaRPr lang="en-GB"/>
          </a:p>
        </p:txBody>
      </p:sp>
    </p:spTree>
    <p:extLst>
      <p:ext uri="{BB962C8B-B14F-4D97-AF65-F5344CB8AC3E}">
        <p14:creationId xmlns:p14="http://schemas.microsoft.com/office/powerpoint/2010/main" val="2975917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b="0" kern="100">
                <a:effectLst/>
                <a:latin typeface="Aptos" panose="020B0004020202020204" pitchFamily="34" charset="0"/>
                <a:ea typeface="Aptos" panose="020B0004020202020204" pitchFamily="34" charset="0"/>
                <a:cs typeface="Times New Roman" panose="02020603050405020304" pitchFamily="18" charset="0"/>
              </a:rPr>
              <a:t>Another risk, that is linked, is around data bias and unfair algorithms </a:t>
            </a:r>
          </a:p>
          <a:p>
            <a:endParaRPr lang="en-GB"/>
          </a:p>
        </p:txBody>
      </p:sp>
      <p:sp>
        <p:nvSpPr>
          <p:cNvPr id="4" name="Slide Number Placeholder 3"/>
          <p:cNvSpPr>
            <a:spLocks noGrp="1"/>
          </p:cNvSpPr>
          <p:nvPr>
            <p:ph type="sldNum" sz="quarter" idx="5"/>
          </p:nvPr>
        </p:nvSpPr>
        <p:spPr/>
        <p:txBody>
          <a:bodyPr/>
          <a:lstStyle/>
          <a:p>
            <a:fld id="{0C75E569-FA29-4591-9ED9-413A86DC2D18}" type="slidenum">
              <a:rPr lang="en-GB" smtClean="0"/>
              <a:pPr/>
              <a:t>17</a:t>
            </a:fld>
            <a:endParaRPr lang="en-GB"/>
          </a:p>
        </p:txBody>
      </p:sp>
    </p:spTree>
    <p:extLst>
      <p:ext uri="{BB962C8B-B14F-4D97-AF65-F5344CB8AC3E}">
        <p14:creationId xmlns:p14="http://schemas.microsoft.com/office/powerpoint/2010/main" val="3700744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15000"/>
              </a:lnSpc>
              <a:spcAft>
                <a:spcPts val="800"/>
              </a:spcAft>
              <a:buFont typeface="Arial" panose="020B0604020202020204" pitchFamily="34" charset="0"/>
              <a:buChar char="•"/>
            </a:pPr>
            <a:r>
              <a:rPr lang="en-GB" sz="1800" kern="100">
                <a:effectLst/>
                <a:latin typeface="Aptos" panose="020B0004020202020204" pitchFamily="34" charset="0"/>
                <a:ea typeface="Aptos" panose="020B0004020202020204" pitchFamily="34" charset="0"/>
                <a:cs typeface="Times New Roman" panose="02020603050405020304" pitchFamily="18" charset="0"/>
              </a:rPr>
              <a:t>Data is imperfect, it may be </a:t>
            </a:r>
            <a:r>
              <a:rPr lang="en-US" sz="1800" b="1" kern="100">
                <a:effectLst/>
                <a:latin typeface="Aptos" panose="020B0004020202020204" pitchFamily="34" charset="0"/>
                <a:ea typeface="Aptos" panose="020B0004020202020204" pitchFamily="34" charset="0"/>
                <a:cs typeface="Times New Roman" panose="02020603050405020304" pitchFamily="18" charset="0"/>
              </a:rPr>
              <a:t>biased, incomplete, outdated, or unrepresentative</a:t>
            </a:r>
            <a:r>
              <a:rPr lang="en-GB" sz="1800" kern="100">
                <a:effectLst/>
                <a:latin typeface="Aptos" panose="020B0004020202020204" pitchFamily="34" charset="0"/>
                <a:ea typeface="Aptos" panose="020B0004020202020204" pitchFamily="34" charset="0"/>
                <a:cs typeface="Times New Roman" panose="02020603050405020304" pitchFamily="18" charset="0"/>
              </a:rPr>
              <a:t>.</a:t>
            </a:r>
          </a:p>
          <a:p>
            <a:pPr marL="285750" indent="-285750">
              <a:lnSpc>
                <a:spcPct val="115000"/>
              </a:lnSpc>
              <a:spcAft>
                <a:spcPts val="800"/>
              </a:spcAft>
              <a:buFont typeface="Arial" panose="020B0604020202020204" pitchFamily="34" charset="0"/>
              <a:buChar char="•"/>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lgn="l" rtl="0" fontAlgn="base">
              <a:lnSpc>
                <a:spcPct val="115000"/>
              </a:lnSpc>
              <a:spcBef>
                <a:spcPct val="30000"/>
              </a:spcBef>
              <a:spcAft>
                <a:spcPts val="800"/>
              </a:spcAft>
              <a:buFont typeface="Arial" panose="020B0604020202020204" pitchFamily="34" charset="0"/>
              <a:buChar char="•"/>
              <a:tabLst>
                <a:tab pos="457200" algn="l"/>
              </a:tabLst>
            </a:pPr>
            <a:r>
              <a:rPr lang="en-GB" sz="18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rPr>
              <a:t>Data bias refers to </a:t>
            </a:r>
            <a:r>
              <a:rPr lang="en-GB" sz="18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rPr>
              <a:t>systematic distortion </a:t>
            </a:r>
            <a:r>
              <a:rPr lang="en-GB" sz="18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rPr>
              <a:t>in your dataset that leads to </a:t>
            </a:r>
            <a:r>
              <a:rPr lang="en-GB" sz="18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rPr>
              <a:t>inaccurate or unfair model outcomes</a:t>
            </a:r>
            <a:r>
              <a:rPr lang="en-GB" sz="18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p>
          <a:p>
            <a:pPr marL="285750" lvl="0" indent="-285750" algn="l" rtl="0" fontAlgn="base">
              <a:lnSpc>
                <a:spcPct val="115000"/>
              </a:lnSpc>
              <a:spcBef>
                <a:spcPct val="30000"/>
              </a:spcBef>
              <a:spcAft>
                <a:spcPts val="800"/>
              </a:spcAft>
              <a:buFont typeface="Arial" panose="020B0604020202020204" pitchFamily="34" charset="0"/>
              <a:buChar char="•"/>
              <a:tabLst>
                <a:tab pos="457200" algn="l"/>
              </a:tabLst>
            </a:pPr>
            <a:endParaRPr lang="en-GB" sz="18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lgn="l" rtl="0" fontAlgn="base">
              <a:lnSpc>
                <a:spcPct val="115000"/>
              </a:lnSpc>
              <a:spcBef>
                <a:spcPct val="30000"/>
              </a:spcBef>
              <a:spcAft>
                <a:spcPts val="800"/>
              </a:spcAft>
              <a:buFont typeface="Arial" panose="020B0604020202020204" pitchFamily="34" charset="0"/>
              <a:buChar char="•"/>
              <a:tabLst>
                <a:tab pos="457200" algn="l"/>
              </a:tabLst>
            </a:pPr>
            <a:r>
              <a:rPr lang="en-GB" sz="18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rPr>
              <a:t>It can lead to </a:t>
            </a:r>
            <a:r>
              <a:rPr lang="en-GB" sz="18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rPr>
              <a:t>unfair algorithms</a:t>
            </a:r>
            <a:r>
              <a:rPr lang="en-GB" sz="18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rPr>
              <a:t>, a model that systematically </a:t>
            </a:r>
            <a:r>
              <a:rPr lang="en-GB" sz="18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rPr>
              <a:t>disadvantages certain groups</a:t>
            </a:r>
            <a:r>
              <a:rPr lang="en-GB" sz="18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p>
          <a:p>
            <a:pPr marL="285750" lvl="0" indent="-285750" algn="l" rtl="0" fontAlgn="base">
              <a:lnSpc>
                <a:spcPct val="115000"/>
              </a:lnSpc>
              <a:spcBef>
                <a:spcPct val="30000"/>
              </a:spcBef>
              <a:spcAft>
                <a:spcPts val="800"/>
              </a:spcAft>
              <a:buFont typeface="Arial" panose="020B0604020202020204" pitchFamily="34" charset="0"/>
              <a:buChar char="•"/>
              <a:tabLst>
                <a:tab pos="457200" algn="l"/>
              </a:tabLst>
            </a:pPr>
            <a:endParaRPr lang="en-GB" sz="18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lgn="l" rtl="0" fontAlgn="base">
              <a:lnSpc>
                <a:spcPct val="115000"/>
              </a:lnSpc>
              <a:spcBef>
                <a:spcPct val="30000"/>
              </a:spcBef>
              <a:spcAft>
                <a:spcPts val="800"/>
              </a:spcAft>
              <a:buFont typeface="Arial" panose="020B0604020202020204" pitchFamily="34" charset="0"/>
              <a:buChar char="•"/>
              <a:tabLst>
                <a:tab pos="457200" algn="l"/>
              </a:tabLst>
            </a:pPr>
            <a:r>
              <a:rPr lang="en-GB" sz="18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rPr>
              <a:t>As actuaries, we have a </a:t>
            </a:r>
            <a:r>
              <a:rPr lang="en-GB" sz="18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rPr>
              <a:t>responsibility</a:t>
            </a:r>
            <a:r>
              <a:rPr lang="en-GB" sz="18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rPr>
              <a:t> not just to model risk, but to model it </a:t>
            </a:r>
            <a:r>
              <a:rPr lang="en-GB" sz="18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rPr>
              <a:t>fairly and accurately</a:t>
            </a:r>
            <a:r>
              <a:rPr lang="en-GB" sz="18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p>
          <a:p>
            <a:pPr marL="285750" lvl="0" indent="-285750" algn="l" rtl="0" fontAlgn="base">
              <a:lnSpc>
                <a:spcPct val="115000"/>
              </a:lnSpc>
              <a:spcBef>
                <a:spcPct val="30000"/>
              </a:spcBef>
              <a:spcAft>
                <a:spcPts val="800"/>
              </a:spcAft>
              <a:buFont typeface="Arial" panose="020B0604020202020204" pitchFamily="34" charset="0"/>
              <a:buChar char="•"/>
              <a:tabLst>
                <a:tab pos="457200" algn="l"/>
              </a:tabLst>
            </a:pPr>
            <a:endParaRPr lang="en-GB" sz="18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lgn="l" rtl="0" fontAlgn="base">
              <a:lnSpc>
                <a:spcPct val="115000"/>
              </a:lnSpc>
              <a:spcBef>
                <a:spcPct val="30000"/>
              </a:spcBef>
              <a:spcAft>
                <a:spcPts val="800"/>
              </a:spcAft>
              <a:buFont typeface="Arial" panose="020B0604020202020204" pitchFamily="34" charset="0"/>
              <a:buChar char="•"/>
              <a:tabLst>
                <a:tab pos="457200" algn="l"/>
              </a:tabLst>
            </a:pPr>
            <a:r>
              <a:rPr lang="en-GB" sz="18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rPr>
              <a:t>Data bias occurs when the data we use systematically </a:t>
            </a:r>
            <a:r>
              <a:rPr lang="en-GB" sz="18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rPr>
              <a:t>misrepresents reality</a:t>
            </a:r>
            <a:r>
              <a:rPr lang="en-GB" sz="18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rPr>
              <a:t>. The result? Models that </a:t>
            </a:r>
            <a:r>
              <a:rPr lang="en-GB" sz="18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rPr>
              <a:t>encode and perpetuate those flaws</a:t>
            </a:r>
            <a:r>
              <a:rPr lang="en-GB" sz="18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rPr>
              <a:t>. And as we'll see, this </a:t>
            </a:r>
            <a:r>
              <a:rPr lang="en-GB" sz="18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rPr>
              <a:t>isn't just about fairness</a:t>
            </a:r>
            <a:r>
              <a:rPr lang="en-GB" sz="18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rPr>
              <a:t>—it's about </a:t>
            </a:r>
            <a:r>
              <a:rPr lang="en-GB" sz="18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rPr>
              <a:t>performance</a:t>
            </a:r>
            <a:r>
              <a:rPr lang="en-GB" sz="18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rPr>
              <a:t> and </a:t>
            </a:r>
            <a:r>
              <a:rPr lang="en-GB" sz="18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rPr>
              <a:t>trust</a:t>
            </a:r>
            <a:r>
              <a:rPr lang="en-GB" sz="18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p>
          <a:p>
            <a:endParaRPr lang="en-GB"/>
          </a:p>
        </p:txBody>
      </p:sp>
      <p:sp>
        <p:nvSpPr>
          <p:cNvPr id="4" name="Slide Number Placeholder 3"/>
          <p:cNvSpPr>
            <a:spLocks noGrp="1"/>
          </p:cNvSpPr>
          <p:nvPr>
            <p:ph type="sldNum" sz="quarter" idx="5"/>
          </p:nvPr>
        </p:nvSpPr>
        <p:spPr/>
        <p:txBody>
          <a:bodyPr/>
          <a:lstStyle/>
          <a:p>
            <a:fld id="{0C75E569-FA29-4591-9ED9-413A86DC2D18}" type="slidenum">
              <a:rPr lang="en-GB" smtClean="0"/>
              <a:pPr/>
              <a:t>18</a:t>
            </a:fld>
            <a:endParaRPr lang="en-GB"/>
          </a:p>
        </p:txBody>
      </p:sp>
    </p:spTree>
    <p:extLst>
      <p:ext uri="{BB962C8B-B14F-4D97-AF65-F5344CB8AC3E}">
        <p14:creationId xmlns:p14="http://schemas.microsoft.com/office/powerpoint/2010/main" val="639302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buNone/>
            </a:pPr>
            <a:r>
              <a:rPr lang="en-GB" sz="1800" b="1" kern="100">
                <a:effectLst/>
                <a:latin typeface="Aptos" panose="020B0004020202020204" pitchFamily="34" charset="0"/>
                <a:ea typeface="Aptos" panose="020B0004020202020204" pitchFamily="34" charset="0"/>
                <a:cs typeface="Times New Roman" panose="02020603050405020304" pitchFamily="18" charset="0"/>
              </a:rPr>
              <a:t>But why should we care?</a:t>
            </a:r>
          </a:p>
          <a:p>
            <a:pPr>
              <a:lnSpc>
                <a:spcPct val="115000"/>
              </a:lnSpc>
              <a:spcAft>
                <a:spcPts val="800"/>
              </a:spcAft>
              <a:buNone/>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GB" sz="1800" kern="100">
                <a:effectLst/>
                <a:latin typeface="Aptos" panose="020B0004020202020204" pitchFamily="34" charset="0"/>
                <a:ea typeface="Aptos" panose="020B0004020202020204" pitchFamily="34" charset="0"/>
                <a:cs typeface="Times New Roman" panose="02020603050405020304" pitchFamily="18" charset="0"/>
              </a:rPr>
              <a:t>When data is biased or incomplete, models can make systematically </a:t>
            </a:r>
            <a:r>
              <a:rPr lang="en-GB" sz="1800" b="1" kern="100">
                <a:effectLst/>
                <a:latin typeface="Aptos" panose="020B0004020202020204" pitchFamily="34" charset="0"/>
                <a:ea typeface="Aptos" panose="020B0004020202020204" pitchFamily="34" charset="0"/>
                <a:cs typeface="Times New Roman" panose="02020603050405020304" pitchFamily="18" charset="0"/>
              </a:rPr>
              <a:t>wrong predictions </a:t>
            </a:r>
            <a:r>
              <a:rPr lang="en-GB" sz="1800" kern="100">
                <a:effectLst/>
                <a:latin typeface="Aptos" panose="020B0004020202020204" pitchFamily="34" charset="0"/>
                <a:ea typeface="Aptos" panose="020B0004020202020204" pitchFamily="34" charset="0"/>
                <a:cs typeface="Times New Roman" panose="02020603050405020304" pitchFamily="18" charset="0"/>
              </a:rPr>
              <a:t>and lead us to </a:t>
            </a:r>
            <a:r>
              <a:rPr lang="en-GB" sz="1800" b="1" kern="100">
                <a:effectLst/>
                <a:latin typeface="Aptos" panose="020B0004020202020204" pitchFamily="34" charset="0"/>
                <a:ea typeface="Aptos" panose="020B0004020202020204" pitchFamily="34" charset="0"/>
                <a:cs typeface="Times New Roman" panose="02020603050405020304" pitchFamily="18" charset="0"/>
              </a:rPr>
              <a:t>misprice risk</a:t>
            </a:r>
            <a:r>
              <a:rPr lang="en-GB" sz="1800" kern="10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buNone/>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GB" sz="1800" kern="100">
                <a:effectLst/>
                <a:latin typeface="Aptos" panose="020B0004020202020204" pitchFamily="34" charset="0"/>
                <a:ea typeface="Aptos" panose="020B0004020202020204" pitchFamily="34" charset="0"/>
                <a:cs typeface="Times New Roman" panose="02020603050405020304" pitchFamily="18" charset="0"/>
              </a:rPr>
              <a:t>Biased models may systematically overlook certain customer segments — for example, safe drivers from underserved communities or viable loan applicants. This means </a:t>
            </a:r>
            <a:r>
              <a:rPr lang="en-GB" sz="1800" b="1" kern="100">
                <a:effectLst/>
                <a:latin typeface="Aptos" panose="020B0004020202020204" pitchFamily="34" charset="0"/>
                <a:ea typeface="Aptos" panose="020B0004020202020204" pitchFamily="34" charset="0"/>
                <a:cs typeface="Times New Roman" panose="02020603050405020304" pitchFamily="18" charset="0"/>
              </a:rPr>
              <a:t>losing out on profitable, low-risk opportunities </a:t>
            </a:r>
            <a:r>
              <a:rPr lang="en-GB" sz="1800" kern="100">
                <a:effectLst/>
                <a:latin typeface="Aptos" panose="020B0004020202020204" pitchFamily="34" charset="0"/>
                <a:ea typeface="Aptos" panose="020B0004020202020204" pitchFamily="34" charset="0"/>
                <a:cs typeface="Times New Roman" panose="02020603050405020304" pitchFamily="18" charset="0"/>
              </a:rPr>
              <a:t>that could strengthen your portfolio.</a:t>
            </a:r>
          </a:p>
          <a:p>
            <a:pPr marL="285750" indent="-285750">
              <a:lnSpc>
                <a:spcPct val="115000"/>
              </a:lnSpc>
              <a:spcAft>
                <a:spcPts val="800"/>
              </a:spcAft>
              <a:buFont typeface="Arial" panose="020B0604020202020204" pitchFamily="34" charset="0"/>
              <a:buChar char="•"/>
            </a:pPr>
            <a:endParaRPr lang="en-GB" sz="1800" b="1" kern="10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GB" sz="1800" b="0" kern="100">
                <a:effectLst/>
                <a:latin typeface="Aptos" panose="020B0004020202020204" pitchFamily="34" charset="0"/>
                <a:ea typeface="Aptos" panose="020B0004020202020204" pitchFamily="34" charset="0"/>
                <a:cs typeface="Times New Roman" panose="02020603050405020304" pitchFamily="18" charset="0"/>
              </a:rPr>
              <a:t>W</a:t>
            </a:r>
            <a:r>
              <a:rPr lang="en-GB" sz="1800" kern="100">
                <a:effectLst/>
                <a:latin typeface="Aptos" panose="020B0004020202020204" pitchFamily="34" charset="0"/>
                <a:ea typeface="Aptos" panose="020B0004020202020204" pitchFamily="34" charset="0"/>
                <a:cs typeface="Times New Roman" panose="02020603050405020304" pitchFamily="18" charset="0"/>
              </a:rPr>
              <a:t>hen your models are built on skewed data, they tend to </a:t>
            </a:r>
            <a:r>
              <a:rPr lang="en-GB" sz="1800" b="1" kern="100">
                <a:effectLst/>
                <a:latin typeface="Aptos" panose="020B0004020202020204" pitchFamily="34" charset="0"/>
                <a:ea typeface="Aptos" panose="020B0004020202020204" pitchFamily="34" charset="0"/>
                <a:cs typeface="Times New Roman" panose="02020603050405020304" pitchFamily="18" charset="0"/>
              </a:rPr>
              <a:t>perform worse over time </a:t>
            </a:r>
            <a:r>
              <a:rPr lang="en-GB" sz="1800" kern="100">
                <a:effectLst/>
                <a:latin typeface="Aptos" panose="020B0004020202020204" pitchFamily="34" charset="0"/>
                <a:ea typeface="Aptos" panose="020B0004020202020204" pitchFamily="34" charset="0"/>
                <a:cs typeface="Times New Roman" panose="02020603050405020304" pitchFamily="18" charset="0"/>
              </a:rPr>
              <a:t>— especially as real-world conditions change. You might notice increasing error rates, or widening performance gaps between groups.</a:t>
            </a:r>
          </a:p>
          <a:p>
            <a:pPr marL="285750" indent="-285750">
              <a:lnSpc>
                <a:spcPct val="115000"/>
              </a:lnSpc>
              <a:spcAft>
                <a:spcPts val="800"/>
              </a:spcAft>
              <a:buFont typeface="Arial" panose="020B0604020202020204" pitchFamily="34" charset="0"/>
              <a:buChar char="•"/>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GB" sz="1800" kern="100">
                <a:effectLst/>
                <a:latin typeface="Aptos" panose="020B0004020202020204" pitchFamily="34" charset="0"/>
                <a:ea typeface="Aptos" panose="020B0004020202020204" pitchFamily="34" charset="0"/>
                <a:cs typeface="Times New Roman" panose="02020603050405020304" pitchFamily="18" charset="0"/>
              </a:rPr>
              <a:t>If customers </a:t>
            </a:r>
            <a:r>
              <a:rPr lang="en-GB" sz="1800" b="1" kern="100">
                <a:effectLst/>
                <a:latin typeface="Aptos" panose="020B0004020202020204" pitchFamily="34" charset="0"/>
                <a:ea typeface="Aptos" panose="020B0004020202020204" pitchFamily="34" charset="0"/>
                <a:cs typeface="Times New Roman" panose="02020603050405020304" pitchFamily="18" charset="0"/>
              </a:rPr>
              <a:t>perceive your models as unfair</a:t>
            </a:r>
            <a:r>
              <a:rPr lang="en-GB" sz="1800" kern="100">
                <a:effectLst/>
                <a:latin typeface="Aptos" panose="020B0004020202020204" pitchFamily="34" charset="0"/>
                <a:ea typeface="Aptos" panose="020B0004020202020204" pitchFamily="34" charset="0"/>
                <a:cs typeface="Times New Roman" panose="02020603050405020304" pitchFamily="18" charset="0"/>
              </a:rPr>
              <a:t>, opaque, or biased, you lose credibility. And once </a:t>
            </a:r>
            <a:r>
              <a:rPr lang="en-GB" sz="1800" b="1" kern="100">
                <a:effectLst/>
                <a:latin typeface="Aptos" panose="020B0004020202020204" pitchFamily="34" charset="0"/>
                <a:ea typeface="Aptos" panose="020B0004020202020204" pitchFamily="34" charset="0"/>
                <a:cs typeface="Times New Roman" panose="02020603050405020304" pitchFamily="18" charset="0"/>
              </a:rPr>
              <a:t>trust is lost </a:t>
            </a:r>
            <a:r>
              <a:rPr lang="en-GB" sz="1800" kern="100">
                <a:effectLst/>
                <a:latin typeface="Aptos" panose="020B0004020202020204" pitchFamily="34" charset="0"/>
                <a:ea typeface="Aptos" panose="020B0004020202020204" pitchFamily="34" charset="0"/>
                <a:cs typeface="Times New Roman" panose="02020603050405020304" pitchFamily="18" charset="0"/>
              </a:rPr>
              <a:t>— with customers, regulators, or even your own internal teams — it’s very </a:t>
            </a:r>
            <a:r>
              <a:rPr lang="en-GB" sz="1800" b="1" kern="100">
                <a:effectLst/>
                <a:latin typeface="Aptos" panose="020B0004020202020204" pitchFamily="34" charset="0"/>
                <a:ea typeface="Aptos" panose="020B0004020202020204" pitchFamily="34" charset="0"/>
                <a:cs typeface="Times New Roman" panose="02020603050405020304" pitchFamily="18" charset="0"/>
              </a:rPr>
              <a:t>difficult to regain</a:t>
            </a:r>
            <a:r>
              <a:rPr lang="en-GB" sz="1800" kern="100">
                <a:effectLst/>
                <a:latin typeface="Aptos" panose="020B0004020202020204" pitchFamily="34" charset="0"/>
                <a:ea typeface="Aptos" panose="020B0004020202020204" pitchFamily="34" charset="0"/>
                <a:cs typeface="Times New Roman" panose="02020603050405020304" pitchFamily="18" charset="0"/>
              </a:rPr>
              <a:t>. Trust is a competitive advantage.</a:t>
            </a:r>
          </a:p>
          <a:p>
            <a:pPr marL="285750" indent="-285750">
              <a:lnSpc>
                <a:spcPct val="115000"/>
              </a:lnSpc>
              <a:spcAft>
                <a:spcPts val="800"/>
              </a:spcAft>
              <a:buFont typeface="Arial" panose="020B0604020202020204" pitchFamily="34" charset="0"/>
              <a:buChar char="•"/>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GB" sz="1800" kern="100">
                <a:effectLst/>
                <a:latin typeface="Aptos" panose="020B0004020202020204" pitchFamily="34" charset="0"/>
                <a:ea typeface="Aptos" panose="020B0004020202020204" pitchFamily="34" charset="0"/>
                <a:cs typeface="Times New Roman" panose="02020603050405020304" pitchFamily="18" charset="0"/>
              </a:rPr>
              <a:t>As </a:t>
            </a:r>
            <a:r>
              <a:rPr lang="en-GB" sz="1800" b="1" kern="100">
                <a:effectLst/>
                <a:latin typeface="Aptos" panose="020B0004020202020204" pitchFamily="34" charset="0"/>
                <a:ea typeface="Aptos" panose="020B0004020202020204" pitchFamily="34" charset="0"/>
                <a:cs typeface="Times New Roman" panose="02020603050405020304" pitchFamily="18" charset="0"/>
              </a:rPr>
              <a:t>regulators</a:t>
            </a:r>
            <a:r>
              <a:rPr lang="en-GB" sz="1800" kern="100">
                <a:effectLst/>
                <a:latin typeface="Aptos" panose="020B0004020202020204" pitchFamily="34" charset="0"/>
                <a:ea typeface="Aptos" panose="020B0004020202020204" pitchFamily="34" charset="0"/>
                <a:cs typeface="Times New Roman" panose="02020603050405020304" pitchFamily="18" charset="0"/>
              </a:rPr>
              <a:t> pay more attention to fairness and explainability — especially under frameworks like the FCA’s Consumer Duty or the EU AI Act — failing to address bias exposes you to </a:t>
            </a:r>
            <a:r>
              <a:rPr lang="en-GB" sz="1800" b="1" kern="100">
                <a:effectLst/>
                <a:latin typeface="Aptos" panose="020B0004020202020204" pitchFamily="34" charset="0"/>
                <a:ea typeface="Aptos" panose="020B0004020202020204" pitchFamily="34" charset="0"/>
                <a:cs typeface="Times New Roman" panose="02020603050405020304" pitchFamily="18" charset="0"/>
              </a:rPr>
              <a:t>enforcement action</a:t>
            </a:r>
            <a:r>
              <a:rPr lang="en-GB" sz="1800" kern="100">
                <a:effectLst/>
                <a:latin typeface="Aptos" panose="020B0004020202020204" pitchFamily="34" charset="0"/>
                <a:ea typeface="Aptos" panose="020B0004020202020204" pitchFamily="34" charset="0"/>
                <a:cs typeface="Times New Roman" panose="02020603050405020304" pitchFamily="18" charset="0"/>
              </a:rPr>
              <a:t>, fines, and mandatory corrective measures.</a:t>
            </a:r>
          </a:p>
          <a:p>
            <a:pPr marL="285750" indent="-285750">
              <a:lnSpc>
                <a:spcPct val="115000"/>
              </a:lnSpc>
              <a:spcAft>
                <a:spcPts val="800"/>
              </a:spcAft>
              <a:buFont typeface="Arial" panose="020B0604020202020204" pitchFamily="34" charset="0"/>
              <a:buChar char="•"/>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GB" sz="1800" kern="100">
                <a:effectLst/>
                <a:latin typeface="Aptos" panose="020B0004020202020204" pitchFamily="34" charset="0"/>
                <a:ea typeface="Aptos" panose="020B0004020202020204" pitchFamily="34" charset="0"/>
                <a:cs typeface="Times New Roman" panose="02020603050405020304" pitchFamily="18" charset="0"/>
              </a:rPr>
              <a:t>Ultimately, biased models </a:t>
            </a:r>
            <a:r>
              <a:rPr lang="en-GB" sz="1800" b="1" kern="100">
                <a:effectLst/>
                <a:latin typeface="Aptos" panose="020B0004020202020204" pitchFamily="34" charset="0"/>
                <a:ea typeface="Aptos" panose="020B0004020202020204" pitchFamily="34" charset="0"/>
                <a:cs typeface="Times New Roman" panose="02020603050405020304" pitchFamily="18" charset="0"/>
              </a:rPr>
              <a:t>reinforce social and economic disparities</a:t>
            </a:r>
            <a:r>
              <a:rPr lang="en-GB" sz="1800" kern="100">
                <a:effectLst/>
                <a:latin typeface="Aptos" panose="020B0004020202020204" pitchFamily="34" charset="0"/>
                <a:ea typeface="Aptos" panose="020B0004020202020204" pitchFamily="34" charset="0"/>
                <a:cs typeface="Times New Roman" panose="02020603050405020304" pitchFamily="18" charset="0"/>
              </a:rPr>
              <a:t>. This isn’t just a reputational or ethical issue — </a:t>
            </a:r>
            <a:r>
              <a:rPr lang="en-GB" sz="1800" b="1" kern="100">
                <a:effectLst/>
                <a:latin typeface="Aptos" panose="020B0004020202020204" pitchFamily="34" charset="0"/>
                <a:ea typeface="Aptos" panose="020B0004020202020204" pitchFamily="34" charset="0"/>
                <a:cs typeface="Times New Roman" panose="02020603050405020304" pitchFamily="18" charset="0"/>
              </a:rPr>
              <a:t>inequitable outcomes </a:t>
            </a:r>
            <a:r>
              <a:rPr lang="en-GB" sz="1800" kern="100">
                <a:effectLst/>
                <a:latin typeface="Aptos" panose="020B0004020202020204" pitchFamily="34" charset="0"/>
                <a:ea typeface="Aptos" panose="020B0004020202020204" pitchFamily="34" charset="0"/>
                <a:cs typeface="Times New Roman" panose="02020603050405020304" pitchFamily="18" charset="0"/>
              </a:rPr>
              <a:t>creates real-world harm and contributes to systemic risk across industries.</a:t>
            </a:r>
          </a:p>
          <a:p>
            <a:pPr marL="285750" indent="-285750">
              <a:lnSpc>
                <a:spcPct val="115000"/>
              </a:lnSpc>
              <a:spcAft>
                <a:spcPts val="800"/>
              </a:spcAft>
              <a:buFont typeface="Arial" panose="020B0604020202020204" pitchFamily="34" charset="0"/>
              <a:buChar char="•"/>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15000"/>
              </a:lnSpc>
              <a:spcAft>
                <a:spcPts val="800"/>
              </a:spcAft>
              <a:buFont typeface="Arial" panose="020B0604020202020204" pitchFamily="34" charset="0"/>
              <a:buNone/>
            </a:pPr>
            <a:r>
              <a:rPr lang="en-GB" sz="1800" b="1" kern="100">
                <a:effectLst/>
                <a:latin typeface="Aptos" panose="020B0004020202020204" pitchFamily="34" charset="0"/>
                <a:ea typeface="Aptos" panose="020B0004020202020204" pitchFamily="34" charset="0"/>
                <a:cs typeface="Times New Roman" panose="02020603050405020304" pitchFamily="18" charset="0"/>
              </a:rPr>
              <a:t>Overall, Data Biases embed fragile assumptions into systems</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Arial" panose="020B0604020202020204" pitchFamily="34" charset="0"/>
              <a:buChar char="•"/>
              <a:tabLst>
                <a:tab pos="457200" algn="l"/>
              </a:tabLst>
            </a:pPr>
            <a:r>
              <a:rPr lang="en-GB" sz="1800" kern="100">
                <a:effectLst/>
                <a:latin typeface="Aptos" panose="020B0004020202020204" pitchFamily="34" charset="0"/>
                <a:ea typeface="Aptos" panose="020B0004020202020204" pitchFamily="34" charset="0"/>
                <a:cs typeface="Times New Roman" panose="02020603050405020304" pitchFamily="18" charset="0"/>
              </a:rPr>
              <a:t>Data biases create </a:t>
            </a:r>
            <a:r>
              <a:rPr lang="en-GB" sz="1800" b="1" kern="100">
                <a:effectLst/>
                <a:latin typeface="Aptos" panose="020B0004020202020204" pitchFamily="34" charset="0"/>
                <a:ea typeface="Aptos" panose="020B0004020202020204" pitchFamily="34" charset="0"/>
                <a:cs typeface="Times New Roman" panose="02020603050405020304" pitchFamily="18" charset="0"/>
              </a:rPr>
              <a:t>flawed models </a:t>
            </a:r>
            <a:r>
              <a:rPr lang="en-GB" sz="1800" kern="100">
                <a:effectLst/>
                <a:latin typeface="Aptos" panose="020B0004020202020204" pitchFamily="34" charset="0"/>
                <a:ea typeface="Aptos" panose="020B0004020202020204" pitchFamily="34" charset="0"/>
                <a:cs typeface="Times New Roman" panose="02020603050405020304" pitchFamily="18" charset="0"/>
              </a:rPr>
              <a:t>and mispricing of risk </a:t>
            </a:r>
            <a:r>
              <a:rPr lang="en-GB" sz="1800" b="1" kern="100">
                <a:effectLst/>
                <a:latin typeface="Aptos" panose="020B0004020202020204" pitchFamily="34" charset="0"/>
                <a:ea typeface="Aptos" panose="020B0004020202020204" pitchFamily="34" charset="0"/>
                <a:cs typeface="Times New Roman" panose="02020603050405020304" pitchFamily="18" charset="0"/>
              </a:rPr>
              <a:t>across whole industries</a:t>
            </a:r>
            <a:r>
              <a:rPr lang="en-GB" sz="1800" kern="100">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nSpc>
                <a:spcPct val="115000"/>
              </a:lnSpc>
              <a:spcAft>
                <a:spcPts val="800"/>
              </a:spcAft>
              <a:buFont typeface="Arial" panose="020B0604020202020204" pitchFamily="34" charset="0"/>
              <a:buChar char="•"/>
              <a:tabLst>
                <a:tab pos="457200" algn="l"/>
              </a:tabLst>
            </a:pPr>
            <a:r>
              <a:rPr lang="en-GB" sz="1800" kern="100">
                <a:effectLst/>
                <a:latin typeface="Aptos" panose="020B0004020202020204" pitchFamily="34" charset="0"/>
                <a:ea typeface="Aptos" panose="020B0004020202020204" pitchFamily="34" charset="0"/>
                <a:cs typeface="Times New Roman" panose="02020603050405020304" pitchFamily="18" charset="0"/>
              </a:rPr>
              <a:t>When biased models are used widely (e.g., across insurers, banks, governments), they create </a:t>
            </a:r>
            <a:r>
              <a:rPr lang="en-GB" sz="1800" b="1" kern="100">
                <a:effectLst/>
                <a:latin typeface="Aptos" panose="020B0004020202020204" pitchFamily="34" charset="0"/>
                <a:ea typeface="Aptos" panose="020B0004020202020204" pitchFamily="34" charset="0"/>
                <a:cs typeface="Times New Roman" panose="02020603050405020304" pitchFamily="18" charset="0"/>
              </a:rPr>
              <a:t>hidden systemic vulnerabilities</a:t>
            </a:r>
            <a:r>
              <a:rPr lang="en-GB" sz="1800" kern="100">
                <a:effectLst/>
                <a:latin typeface="Aptos" panose="020B0004020202020204" pitchFamily="34" charset="0"/>
                <a:ea typeface="Aptos" panose="020B0004020202020204" pitchFamily="34" charset="0"/>
                <a:cs typeface="Times New Roman" panose="02020603050405020304" pitchFamily="18" charset="0"/>
              </a:rPr>
              <a:t>.</a:t>
            </a:r>
          </a:p>
          <a:p>
            <a:endParaRPr lang="en-GB"/>
          </a:p>
        </p:txBody>
      </p:sp>
      <p:sp>
        <p:nvSpPr>
          <p:cNvPr id="4" name="Slide Number Placeholder 3"/>
          <p:cNvSpPr>
            <a:spLocks noGrp="1"/>
          </p:cNvSpPr>
          <p:nvPr>
            <p:ph type="sldNum" sz="quarter" idx="5"/>
          </p:nvPr>
        </p:nvSpPr>
        <p:spPr/>
        <p:txBody>
          <a:bodyPr/>
          <a:lstStyle/>
          <a:p>
            <a:fld id="{0C75E569-FA29-4591-9ED9-413A86DC2D18}" type="slidenum">
              <a:rPr lang="en-GB" smtClean="0"/>
              <a:pPr/>
              <a:t>19</a:t>
            </a:fld>
            <a:endParaRPr lang="en-GB"/>
          </a:p>
        </p:txBody>
      </p:sp>
    </p:spTree>
    <p:extLst>
      <p:ext uri="{BB962C8B-B14F-4D97-AF65-F5344CB8AC3E}">
        <p14:creationId xmlns:p14="http://schemas.microsoft.com/office/powerpoint/2010/main" val="400619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buNone/>
            </a:pPr>
            <a:r>
              <a:rPr lang="en-GB" sz="1800" b="0" kern="100">
                <a:effectLst/>
                <a:latin typeface="Aptos" panose="020B0004020202020204" pitchFamily="34" charset="0"/>
                <a:ea typeface="Aptos" panose="020B0004020202020204" pitchFamily="34" charset="0"/>
                <a:cs typeface="Times New Roman" panose="02020603050405020304" pitchFamily="18" charset="0"/>
              </a:rPr>
              <a:t>A few </a:t>
            </a:r>
            <a:r>
              <a:rPr lang="en-GB" sz="1800" b="1" kern="100">
                <a:effectLst/>
                <a:latin typeface="Aptos" panose="020B0004020202020204" pitchFamily="34" charset="0"/>
                <a:ea typeface="Aptos" panose="020B0004020202020204" pitchFamily="34" charset="0"/>
                <a:cs typeface="Times New Roman" panose="02020603050405020304" pitchFamily="18" charset="0"/>
              </a:rPr>
              <a:t>types of Data Bias </a:t>
            </a:r>
            <a:r>
              <a:rPr lang="en-GB" sz="1800" b="0" kern="100">
                <a:effectLst/>
                <a:latin typeface="Aptos" panose="020B0004020202020204" pitchFamily="34" charset="0"/>
                <a:ea typeface="Aptos" panose="020B0004020202020204" pitchFamily="34" charset="0"/>
                <a:cs typeface="Times New Roman" panose="02020603050405020304" pitchFamily="18" charset="0"/>
              </a:rPr>
              <a:t>we might see in our modelling</a:t>
            </a:r>
          </a:p>
          <a:p>
            <a:pPr>
              <a:lnSpc>
                <a:spcPct val="115000"/>
              </a:lnSpc>
              <a:spcAft>
                <a:spcPts val="800"/>
              </a:spcAft>
              <a:buNone/>
            </a:pPr>
            <a:endParaRPr lang="en-GB" sz="1800" b="0" kern="10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15000"/>
              </a:lnSpc>
              <a:spcAft>
                <a:spcPts val="800"/>
              </a:spcAft>
              <a:buNone/>
            </a:pPr>
            <a:r>
              <a:rPr lang="en-GB" sz="1800" b="0" kern="100">
                <a:effectLst/>
                <a:latin typeface="Aptos" panose="020B0004020202020204" pitchFamily="34" charset="0"/>
                <a:ea typeface="Aptos" panose="020B0004020202020204" pitchFamily="34" charset="0"/>
                <a:cs typeface="Times New Roman" panose="02020603050405020304" pitchFamily="18" charset="0"/>
              </a:rPr>
              <a:t>1. </a:t>
            </a:r>
            <a:r>
              <a:rPr lang="en-GB" sz="1800" b="1" kern="100">
                <a:effectLst/>
                <a:latin typeface="Aptos" panose="020B0004020202020204" pitchFamily="34" charset="0"/>
                <a:ea typeface="Aptos" panose="020B0004020202020204" pitchFamily="34" charset="0"/>
                <a:cs typeface="Times New Roman" panose="02020603050405020304" pitchFamily="18" charset="0"/>
              </a:rPr>
              <a:t>Historical Bias </a:t>
            </a:r>
            <a:r>
              <a:rPr lang="en-GB" sz="1800" b="0" kern="100">
                <a:effectLst/>
                <a:latin typeface="Aptos" panose="020B0004020202020204" pitchFamily="34" charset="0"/>
                <a:ea typeface="Aptos" panose="020B0004020202020204" pitchFamily="34" charset="0"/>
                <a:cs typeface="Times New Roman" panose="02020603050405020304" pitchFamily="18" charset="0"/>
              </a:rPr>
              <a:t>- Data reflects past inequalities or outdated practices.</a:t>
            </a:r>
          </a:p>
          <a:p>
            <a:pPr marL="342900" indent="-342900">
              <a:lnSpc>
                <a:spcPct val="115000"/>
              </a:lnSpc>
              <a:spcAft>
                <a:spcPts val="800"/>
              </a:spcAft>
              <a:buAutoNum type="arabicPeriod"/>
            </a:pPr>
            <a:endParaRPr lang="en-GB" sz="1800" b="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800" b="0" kern="100">
                <a:effectLst/>
                <a:latin typeface="Aptos" panose="020B0004020202020204" pitchFamily="34" charset="0"/>
                <a:ea typeface="Aptos" panose="020B0004020202020204" pitchFamily="34" charset="0"/>
                <a:cs typeface="Times New Roman" panose="02020603050405020304" pitchFamily="18" charset="0"/>
              </a:rPr>
              <a:t>2. </a:t>
            </a:r>
            <a:r>
              <a:rPr lang="en-GB" sz="1800" b="1" kern="100">
                <a:effectLst/>
                <a:latin typeface="Aptos" panose="020B0004020202020204" pitchFamily="34" charset="0"/>
                <a:ea typeface="Aptos" panose="020B0004020202020204" pitchFamily="34" charset="0"/>
                <a:cs typeface="Times New Roman" panose="02020603050405020304" pitchFamily="18" charset="0"/>
              </a:rPr>
              <a:t>Sampling Bias </a:t>
            </a:r>
            <a:r>
              <a:rPr lang="en-GB" sz="1800" b="0" kern="100">
                <a:effectLst/>
                <a:latin typeface="Aptos" panose="020B0004020202020204" pitchFamily="34" charset="0"/>
                <a:ea typeface="Aptos" panose="020B0004020202020204" pitchFamily="34" charset="0"/>
                <a:cs typeface="Times New Roman" panose="02020603050405020304" pitchFamily="18" charset="0"/>
              </a:rPr>
              <a:t>- Data doesn’t represent the full population you are interested in.</a:t>
            </a:r>
          </a:p>
          <a:p>
            <a:pPr>
              <a:lnSpc>
                <a:spcPct val="115000"/>
              </a:lnSpc>
              <a:spcAft>
                <a:spcPts val="800"/>
              </a:spcAft>
              <a:buNone/>
            </a:pPr>
            <a:endParaRPr lang="en-GB" sz="1800" b="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800" b="0" kern="100">
                <a:effectLst/>
                <a:latin typeface="Aptos" panose="020B0004020202020204" pitchFamily="34" charset="0"/>
                <a:ea typeface="Aptos" panose="020B0004020202020204" pitchFamily="34" charset="0"/>
                <a:cs typeface="Times New Roman" panose="02020603050405020304" pitchFamily="18" charset="0"/>
              </a:rPr>
              <a:t>3. </a:t>
            </a:r>
            <a:r>
              <a:rPr lang="en-GB" sz="1800" b="1" kern="100">
                <a:effectLst/>
                <a:latin typeface="Aptos" panose="020B0004020202020204" pitchFamily="34" charset="0"/>
                <a:ea typeface="Aptos" panose="020B0004020202020204" pitchFamily="34" charset="0"/>
                <a:cs typeface="Times New Roman" panose="02020603050405020304" pitchFamily="18" charset="0"/>
              </a:rPr>
              <a:t>Label Bias </a:t>
            </a:r>
            <a:r>
              <a:rPr lang="en-GB" sz="1800" b="0" kern="100">
                <a:effectLst/>
                <a:latin typeface="Aptos" panose="020B0004020202020204" pitchFamily="34" charset="0"/>
                <a:ea typeface="Aptos" panose="020B0004020202020204" pitchFamily="34" charset="0"/>
                <a:cs typeface="Times New Roman" panose="02020603050405020304" pitchFamily="18" charset="0"/>
              </a:rPr>
              <a:t>- Labels we define (e.g., fraud/no fraud) are based on flawed decisions.</a:t>
            </a:r>
          </a:p>
          <a:p>
            <a:pPr>
              <a:lnSpc>
                <a:spcPct val="115000"/>
              </a:lnSpc>
              <a:spcAft>
                <a:spcPts val="800"/>
              </a:spcAft>
              <a:buNone/>
            </a:pPr>
            <a:endParaRPr lang="en-GB" sz="1800" b="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800" b="0" kern="100">
                <a:effectLst/>
                <a:latin typeface="Aptos" panose="020B0004020202020204" pitchFamily="34" charset="0"/>
                <a:ea typeface="Aptos" panose="020B0004020202020204" pitchFamily="34" charset="0"/>
                <a:cs typeface="Times New Roman" panose="02020603050405020304" pitchFamily="18" charset="0"/>
              </a:rPr>
              <a:t>4. </a:t>
            </a:r>
            <a:r>
              <a:rPr lang="en-GB" sz="1800" b="1" kern="100">
                <a:effectLst/>
                <a:latin typeface="Aptos" panose="020B0004020202020204" pitchFamily="34" charset="0"/>
                <a:ea typeface="Aptos" panose="020B0004020202020204" pitchFamily="34" charset="0"/>
                <a:cs typeface="Times New Roman" panose="02020603050405020304" pitchFamily="18" charset="0"/>
              </a:rPr>
              <a:t>Measurement Bias </a:t>
            </a:r>
            <a:r>
              <a:rPr lang="en-GB" sz="1800" b="0" kern="100">
                <a:effectLst/>
                <a:latin typeface="Aptos" panose="020B0004020202020204" pitchFamily="34" charset="0"/>
                <a:ea typeface="Aptos" panose="020B0004020202020204" pitchFamily="34" charset="0"/>
                <a:cs typeface="Times New Roman" panose="02020603050405020304" pitchFamily="18" charset="0"/>
              </a:rPr>
              <a:t>- Variables are proxies that introduce hidden bias.</a:t>
            </a:r>
          </a:p>
          <a:p>
            <a:pPr>
              <a:lnSpc>
                <a:spcPct val="115000"/>
              </a:lnSpc>
              <a:spcAft>
                <a:spcPts val="800"/>
              </a:spcAft>
              <a:buNone/>
            </a:pPr>
            <a:endParaRPr lang="en-GB" sz="1800" b="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800" b="0" kern="100">
                <a:effectLst/>
                <a:latin typeface="Aptos" panose="020B0004020202020204" pitchFamily="34" charset="0"/>
                <a:ea typeface="Aptos" panose="020B0004020202020204" pitchFamily="34" charset="0"/>
                <a:cs typeface="Times New Roman" panose="02020603050405020304" pitchFamily="18" charset="0"/>
              </a:rPr>
              <a:t>Now </a:t>
            </a:r>
            <a:r>
              <a:rPr lang="en-GB" sz="1800" b="1" kern="100">
                <a:effectLst/>
                <a:latin typeface="Aptos" panose="020B0004020202020204" pitchFamily="34" charset="0"/>
                <a:ea typeface="Aptos" panose="020B0004020202020204" pitchFamily="34" charset="0"/>
                <a:cs typeface="Times New Roman" panose="02020603050405020304" pitchFamily="18" charset="0"/>
              </a:rPr>
              <a:t>feedback loops</a:t>
            </a:r>
          </a:p>
          <a:p>
            <a:pPr marL="342900" lvl="0" indent="-342900">
              <a:lnSpc>
                <a:spcPct val="115000"/>
              </a:lnSpc>
              <a:spcAft>
                <a:spcPts val="800"/>
              </a:spcAft>
              <a:buFont typeface="Arial" panose="020B0604020202020204" pitchFamily="34" charset="0"/>
              <a:buChar char="•"/>
              <a:tabLst>
                <a:tab pos="457200" algn="l"/>
              </a:tabLst>
            </a:pPr>
            <a:r>
              <a:rPr lang="en-GB" sz="1800" b="0" kern="100">
                <a:effectLst/>
                <a:latin typeface="Aptos" panose="020B0004020202020204" pitchFamily="34" charset="0"/>
                <a:ea typeface="Aptos" panose="020B0004020202020204" pitchFamily="34" charset="0"/>
                <a:cs typeface="Times New Roman" panose="02020603050405020304" pitchFamily="18" charset="0"/>
              </a:rPr>
              <a:t>Those who know me know how much I bang on about needing feedback loops. I love a good feedback loop.</a:t>
            </a:r>
          </a:p>
          <a:p>
            <a:pPr>
              <a:buNone/>
            </a:pPr>
            <a:r>
              <a:rPr lang="en-GB" sz="1800" b="0">
                <a:effectLst/>
                <a:latin typeface="Aptos" panose="020B0004020202020204" pitchFamily="34" charset="0"/>
                <a:ea typeface="Aptos" panose="020B0004020202020204" pitchFamily="34" charset="0"/>
                <a:cs typeface="Times New Roman" panose="02020603050405020304" pitchFamily="18" charset="0"/>
              </a:rPr>
              <a:t>However, in data bias context, </a:t>
            </a:r>
            <a:r>
              <a:rPr lang="en-GB" sz="1800" b="1">
                <a:effectLst/>
                <a:latin typeface="Aptos" panose="020B0004020202020204" pitchFamily="34" charset="0"/>
                <a:ea typeface="Aptos" panose="020B0004020202020204" pitchFamily="34" charset="0"/>
                <a:cs typeface="Times New Roman" panose="02020603050405020304" pitchFamily="18" charset="0"/>
              </a:rPr>
              <a:t>biased outcomes reinforce themselves over time</a:t>
            </a:r>
            <a:r>
              <a:rPr lang="en-GB" sz="1800" b="0">
                <a:effectLst/>
                <a:latin typeface="Aptos" panose="020B0004020202020204" pitchFamily="34" charset="0"/>
                <a:ea typeface="Aptos" panose="020B0004020202020204" pitchFamily="34" charset="0"/>
                <a:cs typeface="Times New Roman" panose="02020603050405020304" pitchFamily="18" charset="0"/>
              </a:rPr>
              <a:t>!</a:t>
            </a:r>
            <a:endParaRPr lang="en-GB" b="0"/>
          </a:p>
        </p:txBody>
      </p:sp>
      <p:sp>
        <p:nvSpPr>
          <p:cNvPr id="4" name="Slide Number Placeholder 3"/>
          <p:cNvSpPr>
            <a:spLocks noGrp="1"/>
          </p:cNvSpPr>
          <p:nvPr>
            <p:ph type="sldNum" sz="quarter" idx="5"/>
          </p:nvPr>
        </p:nvSpPr>
        <p:spPr/>
        <p:txBody>
          <a:bodyPr/>
          <a:lstStyle/>
          <a:p>
            <a:fld id="{0C75E569-FA29-4591-9ED9-413A86DC2D18}" type="slidenum">
              <a:rPr lang="en-GB" smtClean="0"/>
              <a:pPr/>
              <a:t>20</a:t>
            </a:fld>
            <a:endParaRPr lang="en-GB"/>
          </a:p>
        </p:txBody>
      </p:sp>
    </p:spTree>
    <p:extLst>
      <p:ext uri="{BB962C8B-B14F-4D97-AF65-F5344CB8AC3E}">
        <p14:creationId xmlns:p14="http://schemas.microsoft.com/office/powerpoint/2010/main" val="272112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What we’re going to do is try to set the scene, highlight the issues, and get everyone on the same level. Then when we get to the discussion, we can hopefully tease out some of the solutions to these issues.</a:t>
            </a:r>
          </a:p>
          <a:p>
            <a:pPr marL="171450" indent="-171450">
              <a:buFont typeface="Arial" panose="020B0604020202020204" pitchFamily="34" charset="0"/>
              <a:buChar char="•"/>
            </a:pPr>
            <a:r>
              <a:rPr lang="en-GB" dirty="0"/>
              <a:t>These risks are difficult to do something about. But me and Laura are here to change your mind…</a:t>
            </a:r>
          </a:p>
          <a:p>
            <a:pPr marL="171450" indent="-171450">
              <a:buFont typeface="Arial" panose="020B0604020202020204" pitchFamily="34" charset="0"/>
              <a:buChar char="•"/>
            </a:pPr>
            <a:r>
              <a:rPr lang="en-GB" dirty="0"/>
              <a:t>When we ignore systemic risks or treat them as inevitable it leaves us vulnerable.  Everyone has their part to play.</a:t>
            </a:r>
          </a:p>
          <a:p>
            <a:pPr marL="171450" indent="-171450">
              <a:buFont typeface="Arial" panose="020B0604020202020204" pitchFamily="34" charset="0"/>
              <a:buChar char="•"/>
            </a:pPr>
            <a:r>
              <a:rPr lang="en-GB" dirty="0"/>
              <a:t>I’m going to talk about what we mean by systemic risks, then Laura is going to take over to talk about human biases and flawed data sets.</a:t>
            </a:r>
          </a:p>
        </p:txBody>
      </p:sp>
      <p:sp>
        <p:nvSpPr>
          <p:cNvPr id="4" name="Slide Number Placeholder 3"/>
          <p:cNvSpPr>
            <a:spLocks noGrp="1"/>
          </p:cNvSpPr>
          <p:nvPr>
            <p:ph type="sldNum" sz="quarter" idx="5"/>
          </p:nvPr>
        </p:nvSpPr>
        <p:spPr/>
        <p:txBody>
          <a:bodyPr/>
          <a:lstStyle/>
          <a:p>
            <a:fld id="{0C75E569-FA29-4591-9ED9-413A86DC2D18}" type="slidenum">
              <a:rPr lang="en-GB" smtClean="0"/>
              <a:pPr/>
              <a:t>2</a:t>
            </a:fld>
            <a:endParaRPr lang="en-GB"/>
          </a:p>
        </p:txBody>
      </p:sp>
    </p:spTree>
    <p:extLst>
      <p:ext uri="{BB962C8B-B14F-4D97-AF65-F5344CB8AC3E}">
        <p14:creationId xmlns:p14="http://schemas.microsoft.com/office/powerpoint/2010/main" val="1641165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buNone/>
            </a:pPr>
            <a:r>
              <a:rPr lang="en-GB" sz="1800" kern="100">
                <a:effectLst/>
                <a:latin typeface="Aptos" panose="020B0004020202020204" pitchFamily="34" charset="0"/>
                <a:ea typeface="Aptos" panose="020B0004020202020204" pitchFamily="34" charset="0"/>
                <a:cs typeface="Times New Roman" panose="02020603050405020304" pitchFamily="18" charset="0"/>
              </a:rPr>
              <a:t>As before, I’ll cover three quick case studies to bring it to life:</a:t>
            </a:r>
          </a:p>
          <a:p>
            <a:pPr>
              <a:lnSpc>
                <a:spcPct val="115000"/>
              </a:lnSpc>
              <a:spcAft>
                <a:spcPts val="800"/>
              </a:spcAft>
              <a:buNone/>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800" b="1" kern="100">
                <a:effectLst/>
                <a:latin typeface="Aptos" panose="020B0004020202020204" pitchFamily="34" charset="0"/>
                <a:ea typeface="Aptos" panose="020B0004020202020204" pitchFamily="34" charset="0"/>
                <a:cs typeface="Times New Roman" panose="02020603050405020304" pitchFamily="18" charset="0"/>
              </a:rPr>
              <a:t>1. Amazon’s AI Recruitment Tool</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kern="100">
                <a:effectLst/>
                <a:latin typeface="Aptos" panose="020B0004020202020204" pitchFamily="34" charset="0"/>
                <a:ea typeface="Aptos" panose="020B0004020202020204" pitchFamily="34" charset="0"/>
                <a:cs typeface="Times New Roman" panose="02020603050405020304" pitchFamily="18" charset="0"/>
              </a:rPr>
              <a:t>Amazon built a hiring algorithm trained on </a:t>
            </a:r>
            <a:r>
              <a:rPr lang="en-GB" sz="1800" kern="100" err="1">
                <a:effectLst/>
                <a:latin typeface="Aptos" panose="020B0004020202020204" pitchFamily="34" charset="0"/>
                <a:ea typeface="Aptos" panose="020B0004020202020204" pitchFamily="34" charset="0"/>
                <a:cs typeface="Times New Roman" panose="02020603050405020304" pitchFamily="18" charset="0"/>
              </a:rPr>
              <a:t>Cvs</a:t>
            </a:r>
            <a:r>
              <a:rPr lang="en-GB" sz="1800" kern="100">
                <a:effectLst/>
                <a:latin typeface="Aptos" panose="020B0004020202020204" pitchFamily="34" charset="0"/>
                <a:ea typeface="Aptos" panose="020B0004020202020204" pitchFamily="34" charset="0"/>
                <a:cs typeface="Times New Roman" panose="02020603050405020304" pitchFamily="18" charset="0"/>
              </a:rPr>
              <a:t> from previous successful hires — who were mostly male.</a:t>
            </a:r>
          </a:p>
          <a:p>
            <a:pPr marL="342900" lvl="0" indent="-342900">
              <a:lnSpc>
                <a:spcPct val="115000"/>
              </a:lnSpc>
              <a:buFont typeface="Symbol" panose="05050102010706020507" pitchFamily="18" charset="2"/>
              <a:buChar char=""/>
            </a:pPr>
            <a:r>
              <a:rPr lang="en-GB" sz="1800" kern="100">
                <a:effectLst/>
                <a:latin typeface="Aptos" panose="020B0004020202020204" pitchFamily="34" charset="0"/>
                <a:ea typeface="Aptos" panose="020B0004020202020204" pitchFamily="34" charset="0"/>
                <a:cs typeface="Times New Roman" panose="02020603050405020304" pitchFamily="18" charset="0"/>
              </a:rPr>
              <a:t>The AI learned to downgrade CVs that indicated the applicant was a female,  like “women’s chess club,” effectively biasing against female applicants.</a:t>
            </a:r>
          </a:p>
          <a:p>
            <a:pPr marL="342900" lvl="0" indent="-342900">
              <a:lnSpc>
                <a:spcPct val="115000"/>
              </a:lnSpc>
              <a:spcAft>
                <a:spcPts val="800"/>
              </a:spcAft>
              <a:buFont typeface="Symbol" panose="05050102010706020507" pitchFamily="18" charset="2"/>
              <a:buChar char=""/>
            </a:pPr>
            <a:r>
              <a:rPr lang="en-GB" sz="1800" kern="100">
                <a:effectLst/>
                <a:latin typeface="Aptos" panose="020B0004020202020204" pitchFamily="34" charset="0"/>
                <a:ea typeface="Aptos" panose="020B0004020202020204" pitchFamily="34" charset="0"/>
                <a:cs typeface="Times New Roman" panose="02020603050405020304" pitchFamily="18" charset="0"/>
              </a:rPr>
              <a:t>Example of </a:t>
            </a:r>
            <a:r>
              <a:rPr lang="en-GB" sz="1800" b="1" kern="100">
                <a:effectLst/>
                <a:latin typeface="Aptos" panose="020B0004020202020204" pitchFamily="34" charset="0"/>
                <a:ea typeface="Aptos" panose="020B0004020202020204" pitchFamily="34" charset="0"/>
                <a:cs typeface="Times New Roman" panose="02020603050405020304" pitchFamily="18" charset="0"/>
              </a:rPr>
              <a:t>historical and label bias</a:t>
            </a:r>
            <a:r>
              <a:rPr lang="en-GB" sz="1800" kern="100">
                <a:effectLst/>
                <a:latin typeface="Aptos" panose="020B0004020202020204" pitchFamily="34" charset="0"/>
                <a:ea typeface="Aptos" panose="020B0004020202020204" pitchFamily="34" charset="0"/>
                <a:cs typeface="Times New Roman" panose="02020603050405020304" pitchFamily="18" charset="0"/>
              </a:rPr>
              <a:t>. </a:t>
            </a:r>
          </a:p>
          <a:p>
            <a:pPr marL="342900" lvl="0" indent="-342900">
              <a:lnSpc>
                <a:spcPct val="115000"/>
              </a:lnSpc>
              <a:spcAft>
                <a:spcPts val="800"/>
              </a:spcAft>
              <a:buFont typeface="Symbol" panose="05050102010706020507" pitchFamily="18" charset="2"/>
              <a:buChar char=""/>
            </a:pPr>
            <a:r>
              <a:rPr lang="en-GB" sz="1800" kern="100">
                <a:effectLst/>
                <a:latin typeface="Aptos" panose="020B0004020202020204" pitchFamily="34" charset="0"/>
                <a:ea typeface="Aptos" panose="020B0004020202020204" pitchFamily="34" charset="0"/>
                <a:cs typeface="Times New Roman" panose="02020603050405020304" pitchFamily="18" charset="0"/>
              </a:rPr>
              <a:t>When historical data reflects social bias, AI simply amplifies it.</a:t>
            </a:r>
          </a:p>
          <a:p>
            <a:pPr marL="342900" lvl="0" indent="-342900">
              <a:lnSpc>
                <a:spcPct val="115000"/>
              </a:lnSpc>
              <a:spcAft>
                <a:spcPts val="800"/>
              </a:spcAft>
              <a:buFont typeface="Symbol" panose="05050102010706020507" pitchFamily="18" charset="2"/>
              <a:buChar char=""/>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800" b="1" kern="100">
                <a:effectLst/>
                <a:latin typeface="Aptos" panose="020B0004020202020204" pitchFamily="34" charset="0"/>
                <a:ea typeface="Aptos" panose="020B0004020202020204" pitchFamily="34" charset="0"/>
                <a:cs typeface="Times New Roman" panose="02020603050405020304" pitchFamily="18" charset="0"/>
              </a:rPr>
              <a:t>2. Facial Recognition software</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kern="100">
                <a:effectLst/>
                <a:latin typeface="Aptos" panose="020B0004020202020204" pitchFamily="34" charset="0"/>
                <a:ea typeface="Aptos" panose="020B0004020202020204" pitchFamily="34" charset="0"/>
                <a:cs typeface="Times New Roman" panose="02020603050405020304" pitchFamily="18" charset="0"/>
              </a:rPr>
              <a:t>Studies found that facial recognition software had much higher error rates for dark-skinned women compared to light-skinned men.</a:t>
            </a:r>
          </a:p>
          <a:p>
            <a:pPr marL="342900" lvl="0" indent="-342900">
              <a:lnSpc>
                <a:spcPct val="115000"/>
              </a:lnSpc>
              <a:buFont typeface="Symbol" panose="05050102010706020507" pitchFamily="18" charset="2"/>
              <a:buChar char=""/>
            </a:pPr>
            <a:r>
              <a:rPr lang="en-GB" sz="1800" kern="100">
                <a:effectLst/>
                <a:latin typeface="Aptos" panose="020B0004020202020204" pitchFamily="34" charset="0"/>
                <a:ea typeface="Aptos" panose="020B0004020202020204" pitchFamily="34" charset="0"/>
                <a:cs typeface="Times New Roman" panose="02020603050405020304" pitchFamily="18" charset="0"/>
              </a:rPr>
              <a:t>This was caused by training datasets that were heavily skewed towards white male faces.</a:t>
            </a:r>
          </a:p>
          <a:p>
            <a:pPr marL="342900" lvl="0" indent="-342900">
              <a:lnSpc>
                <a:spcPct val="115000"/>
              </a:lnSpc>
              <a:spcAft>
                <a:spcPts val="800"/>
              </a:spcAft>
              <a:buFont typeface="Symbol" panose="05050102010706020507" pitchFamily="18" charset="2"/>
              <a:buChar char=""/>
            </a:pPr>
            <a:r>
              <a:rPr lang="en-GB" sz="1800" kern="100">
                <a:effectLst/>
                <a:latin typeface="Aptos" panose="020B0004020202020204" pitchFamily="34" charset="0"/>
                <a:ea typeface="Aptos" panose="020B0004020202020204" pitchFamily="34" charset="0"/>
                <a:cs typeface="Times New Roman" panose="02020603050405020304" pitchFamily="18" charset="0"/>
              </a:rPr>
              <a:t>Example of </a:t>
            </a:r>
            <a:r>
              <a:rPr lang="en-GB" sz="1800" b="1" kern="100">
                <a:effectLst/>
                <a:latin typeface="Aptos" panose="020B0004020202020204" pitchFamily="34" charset="0"/>
                <a:ea typeface="Aptos" panose="020B0004020202020204" pitchFamily="34" charset="0"/>
                <a:cs typeface="Times New Roman" panose="02020603050405020304" pitchFamily="18" charset="0"/>
              </a:rPr>
              <a:t>sampling bias</a:t>
            </a:r>
            <a:r>
              <a:rPr lang="en-GB" sz="1800" kern="100">
                <a:effectLst/>
                <a:latin typeface="Aptos" panose="020B0004020202020204" pitchFamily="34" charset="0"/>
                <a:ea typeface="Aptos" panose="020B0004020202020204" pitchFamily="34" charset="0"/>
                <a:cs typeface="Times New Roman" panose="02020603050405020304" pitchFamily="18" charset="0"/>
              </a:rPr>
              <a:t>. Lesson here is that representation in data matters — models reflect who they’ve “seen.”</a:t>
            </a:r>
          </a:p>
          <a:p>
            <a:pPr marL="342900" lvl="0" indent="-342900">
              <a:lnSpc>
                <a:spcPct val="115000"/>
              </a:lnSpc>
              <a:spcAft>
                <a:spcPts val="800"/>
              </a:spcAft>
              <a:buFont typeface="Symbol" panose="05050102010706020507" pitchFamily="18" charset="2"/>
              <a:buChar char=""/>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800" b="1" kern="100">
                <a:effectLst/>
                <a:latin typeface="Aptos" panose="020B0004020202020204" pitchFamily="34" charset="0"/>
                <a:ea typeface="Aptos" panose="020B0004020202020204" pitchFamily="34" charset="0"/>
                <a:cs typeface="Times New Roman" panose="02020603050405020304" pitchFamily="18" charset="0"/>
              </a:rPr>
              <a:t>3. Credit-Based Insurance Scores</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kern="100">
                <a:effectLst/>
                <a:latin typeface="Aptos" panose="020B0004020202020204" pitchFamily="34" charset="0"/>
                <a:ea typeface="Aptos" panose="020B0004020202020204" pitchFamily="34" charset="0"/>
                <a:cs typeface="Times New Roman" panose="02020603050405020304" pitchFamily="18" charset="0"/>
              </a:rPr>
              <a:t>Credit scores are used in a number of jurisdictions as part of insurance pricing.</a:t>
            </a:r>
          </a:p>
          <a:p>
            <a:pPr marL="342900" lvl="0" indent="-342900">
              <a:lnSpc>
                <a:spcPct val="115000"/>
              </a:lnSpc>
              <a:buFont typeface="Symbol" panose="05050102010706020507" pitchFamily="18" charset="2"/>
              <a:buChar char=""/>
            </a:pPr>
            <a:r>
              <a:rPr lang="en-GB" sz="1800" kern="100">
                <a:effectLst/>
                <a:latin typeface="Aptos" panose="020B0004020202020204" pitchFamily="34" charset="0"/>
                <a:ea typeface="Aptos" panose="020B0004020202020204" pitchFamily="34" charset="0"/>
                <a:cs typeface="Times New Roman" panose="02020603050405020304" pitchFamily="18" charset="0"/>
              </a:rPr>
              <a:t>However, credit scores are correlated with socioeconomic status and race.</a:t>
            </a:r>
          </a:p>
          <a:p>
            <a:pPr marL="342900" lvl="0" indent="-342900">
              <a:lnSpc>
                <a:spcPct val="115000"/>
              </a:lnSpc>
              <a:buFont typeface="Symbol" panose="05050102010706020507" pitchFamily="18" charset="2"/>
              <a:buChar char=""/>
            </a:pPr>
            <a:r>
              <a:rPr lang="en-GB" sz="1800" kern="100">
                <a:effectLst/>
                <a:latin typeface="Aptos" panose="020B0004020202020204" pitchFamily="34" charset="0"/>
                <a:ea typeface="Aptos" panose="020B0004020202020204" pitchFamily="34" charset="0"/>
                <a:cs typeface="Times New Roman" panose="02020603050405020304" pitchFamily="18" charset="0"/>
              </a:rPr>
              <a:t>The impact is that consumers in poorer areas or with thin credit files may face higher premiums, even if their actual risk is low.</a:t>
            </a:r>
          </a:p>
          <a:p>
            <a:pPr marL="342900" lvl="0" indent="-342900">
              <a:lnSpc>
                <a:spcPct val="115000"/>
              </a:lnSpc>
              <a:spcAft>
                <a:spcPts val="800"/>
              </a:spcAft>
              <a:buFont typeface="Symbol" panose="05050102010706020507" pitchFamily="18" charset="2"/>
              <a:buChar char=""/>
            </a:pPr>
            <a:r>
              <a:rPr lang="en-GB" sz="1800" kern="100">
                <a:effectLst/>
                <a:latin typeface="Aptos" panose="020B0004020202020204" pitchFamily="34" charset="0"/>
                <a:ea typeface="Aptos" panose="020B0004020202020204" pitchFamily="34" charset="0"/>
                <a:cs typeface="Times New Roman" panose="02020603050405020304" pitchFamily="18" charset="0"/>
              </a:rPr>
              <a:t>This is an example of </a:t>
            </a:r>
            <a:r>
              <a:rPr lang="en-GB" sz="1800" b="1" kern="100">
                <a:effectLst/>
                <a:latin typeface="Aptos" panose="020B0004020202020204" pitchFamily="34" charset="0"/>
                <a:ea typeface="Aptos" panose="020B0004020202020204" pitchFamily="34" charset="0"/>
                <a:cs typeface="Times New Roman" panose="02020603050405020304" pitchFamily="18" charset="0"/>
              </a:rPr>
              <a:t>measurement bias or proxy bias</a:t>
            </a:r>
            <a:r>
              <a:rPr lang="en-GB" sz="1800" kern="100">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nSpc>
                <a:spcPct val="115000"/>
              </a:lnSpc>
              <a:spcAft>
                <a:spcPts val="800"/>
              </a:spcAft>
              <a:buFont typeface="Symbol" panose="05050102010706020507" pitchFamily="18" charset="2"/>
              <a:buChar char=""/>
            </a:pPr>
            <a:r>
              <a:rPr lang="en-GB" sz="1800" kern="100">
                <a:effectLst/>
                <a:latin typeface="Aptos" panose="020B0004020202020204" pitchFamily="34" charset="0"/>
                <a:ea typeface="Aptos" panose="020B0004020202020204" pitchFamily="34" charset="0"/>
                <a:cs typeface="Times New Roman" panose="02020603050405020304" pitchFamily="18" charset="0"/>
              </a:rPr>
              <a:t>Despite being predictive, they raise regulatory and ethical concerns. In some U.S. states, their use is now banned or restricted.</a:t>
            </a:r>
          </a:p>
          <a:p>
            <a:endParaRPr lang="en-GB"/>
          </a:p>
        </p:txBody>
      </p:sp>
      <p:sp>
        <p:nvSpPr>
          <p:cNvPr id="4" name="Slide Number Placeholder 3"/>
          <p:cNvSpPr>
            <a:spLocks noGrp="1"/>
          </p:cNvSpPr>
          <p:nvPr>
            <p:ph type="sldNum" sz="quarter" idx="5"/>
          </p:nvPr>
        </p:nvSpPr>
        <p:spPr/>
        <p:txBody>
          <a:bodyPr/>
          <a:lstStyle/>
          <a:p>
            <a:fld id="{0C75E569-FA29-4591-9ED9-413A86DC2D18}" type="slidenum">
              <a:rPr lang="en-GB" smtClean="0"/>
              <a:pPr/>
              <a:t>21</a:t>
            </a:fld>
            <a:endParaRPr lang="en-GB"/>
          </a:p>
        </p:txBody>
      </p:sp>
    </p:spTree>
    <p:extLst>
      <p:ext uri="{BB962C8B-B14F-4D97-AF65-F5344CB8AC3E}">
        <p14:creationId xmlns:p14="http://schemas.microsoft.com/office/powerpoint/2010/main" val="1050247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buNone/>
            </a:pPr>
            <a:r>
              <a:rPr lang="en-GB" sz="1800" b="1" kern="100">
                <a:effectLst/>
                <a:latin typeface="Aptos" panose="020B0004020202020204" pitchFamily="34" charset="0"/>
                <a:ea typeface="Aptos" panose="020B0004020202020204" pitchFamily="34" charset="0"/>
                <a:cs typeface="Times New Roman" panose="02020603050405020304" pitchFamily="18" charset="0"/>
              </a:rPr>
              <a:t>So what can we do about it?</a:t>
            </a:r>
          </a:p>
          <a:p>
            <a:pPr>
              <a:lnSpc>
                <a:spcPct val="115000"/>
              </a:lnSpc>
              <a:spcAft>
                <a:spcPts val="800"/>
              </a:spcAft>
              <a:buNone/>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800" b="1" kern="100">
                <a:effectLst/>
                <a:latin typeface="Aptos" panose="020B0004020202020204" pitchFamily="34" charset="0"/>
                <a:ea typeface="Aptos" panose="020B0004020202020204" pitchFamily="34" charset="0"/>
                <a:cs typeface="Times New Roman" panose="02020603050405020304" pitchFamily="18" charset="0"/>
              </a:rPr>
              <a:t>Design models that reflect risk, not bias.</a:t>
            </a:r>
            <a:br>
              <a:rPr lang="en-GB" sz="1800" b="1" kern="100">
                <a:effectLst/>
                <a:latin typeface="Aptos" panose="020B0004020202020204" pitchFamily="34" charset="0"/>
                <a:ea typeface="Aptos" panose="020B0004020202020204" pitchFamily="34" charset="0"/>
                <a:cs typeface="Times New Roman" panose="02020603050405020304" pitchFamily="18" charset="0"/>
              </a:rPr>
            </a:br>
            <a:r>
              <a:rPr lang="en-GB" sz="1800" kern="100">
                <a:effectLst/>
                <a:latin typeface="Aptos" panose="020B0004020202020204" pitchFamily="34" charset="0"/>
                <a:ea typeface="Aptos" panose="020B0004020202020204" pitchFamily="34" charset="0"/>
                <a:cs typeface="Times New Roman" panose="02020603050405020304" pitchFamily="18" charset="0"/>
              </a:rPr>
              <a:t>Our goal must be to build models that genuinely capture the underlying risks — not models that simply reflect historical inequalities or hidden prejudices. A technically strong model that embeds social bias isn't a strong model at all — it's a liability.</a:t>
            </a:r>
          </a:p>
          <a:p>
            <a:pPr>
              <a:lnSpc>
                <a:spcPct val="115000"/>
              </a:lnSpc>
              <a:spcAft>
                <a:spcPts val="800"/>
              </a:spcAft>
              <a:buNone/>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800" b="1" kern="100">
                <a:effectLst/>
                <a:latin typeface="Aptos" panose="020B0004020202020204" pitchFamily="34" charset="0"/>
                <a:ea typeface="Aptos" panose="020B0004020202020204" pitchFamily="34" charset="0"/>
                <a:cs typeface="Times New Roman" panose="02020603050405020304" pitchFamily="18" charset="0"/>
              </a:rPr>
              <a:t>Audit for disparate impact across demographic groups.</a:t>
            </a:r>
            <a:br>
              <a:rPr lang="en-GB" sz="1800" b="1" kern="100">
                <a:effectLst/>
                <a:latin typeface="Aptos" panose="020B0004020202020204" pitchFamily="34" charset="0"/>
                <a:ea typeface="Aptos" panose="020B0004020202020204" pitchFamily="34" charset="0"/>
                <a:cs typeface="Times New Roman" panose="02020603050405020304" pitchFamily="18" charset="0"/>
              </a:rPr>
            </a:br>
            <a:r>
              <a:rPr lang="en-GB" sz="1800" kern="100">
                <a:effectLst/>
                <a:latin typeface="Aptos" panose="020B0004020202020204" pitchFamily="34" charset="0"/>
                <a:ea typeface="Aptos" panose="020B0004020202020204" pitchFamily="34" charset="0"/>
                <a:cs typeface="Times New Roman" panose="02020603050405020304" pitchFamily="18" charset="0"/>
              </a:rPr>
              <a:t>Once the model is built, we need to ask: are the outcomes fair? Regularly audit model outputs across demographic groups. If certain groups consistently receive worse outcomes without clear risk justification, that's a sign that bias — not true risk — could be at play.</a:t>
            </a:r>
          </a:p>
          <a:p>
            <a:pPr>
              <a:lnSpc>
                <a:spcPct val="115000"/>
              </a:lnSpc>
              <a:spcAft>
                <a:spcPts val="800"/>
              </a:spcAft>
              <a:buNone/>
            </a:pPr>
            <a:endParaRPr lang="en-GB" sz="1800" b="1"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800" b="1" kern="100">
                <a:effectLst/>
                <a:latin typeface="Aptos" panose="020B0004020202020204" pitchFamily="34" charset="0"/>
                <a:ea typeface="Aptos" panose="020B0004020202020204" pitchFamily="34" charset="0"/>
                <a:cs typeface="Times New Roman" panose="02020603050405020304" pitchFamily="18" charset="0"/>
              </a:rPr>
              <a:t>Always question assumptions and data sources.</a:t>
            </a:r>
            <a:br>
              <a:rPr lang="en-GB" sz="1800" b="1" kern="100">
                <a:effectLst/>
                <a:latin typeface="Aptos" panose="020B0004020202020204" pitchFamily="34" charset="0"/>
                <a:ea typeface="Aptos" panose="020B0004020202020204" pitchFamily="34" charset="0"/>
                <a:cs typeface="Times New Roman" panose="02020603050405020304" pitchFamily="18" charset="0"/>
              </a:rPr>
            </a:br>
            <a:r>
              <a:rPr lang="en-GB" sz="1800" kern="100">
                <a:effectLst/>
                <a:latin typeface="Aptos" panose="020B0004020202020204" pitchFamily="34" charset="0"/>
                <a:ea typeface="Aptos" panose="020B0004020202020204" pitchFamily="34" charset="0"/>
                <a:cs typeface="Times New Roman" panose="02020603050405020304" pitchFamily="18" charset="0"/>
              </a:rPr>
              <a:t>Every model rests on assumptions and data. Treat these with healthy </a:t>
            </a:r>
            <a:r>
              <a:rPr lang="en-GB" sz="1800" kern="100" err="1">
                <a:effectLst/>
                <a:latin typeface="Aptos" panose="020B0004020202020204" pitchFamily="34" charset="0"/>
                <a:ea typeface="Aptos" panose="020B0004020202020204" pitchFamily="34" charset="0"/>
                <a:cs typeface="Times New Roman" panose="02020603050405020304" pitchFamily="18" charset="0"/>
              </a:rPr>
              <a:t>skepticism</a:t>
            </a:r>
            <a:r>
              <a:rPr lang="en-GB" sz="1800" kern="100">
                <a:effectLst/>
                <a:latin typeface="Aptos" panose="020B0004020202020204" pitchFamily="34" charset="0"/>
                <a:ea typeface="Aptos" panose="020B0004020202020204" pitchFamily="34" charset="0"/>
                <a:cs typeface="Times New Roman" panose="02020603050405020304" pitchFamily="18" charset="0"/>
              </a:rPr>
              <a:t>. Ask: where did this data come from? Who was left out? What assumptions am I making that might no longer hold true?</a:t>
            </a:r>
          </a:p>
          <a:p>
            <a:pPr>
              <a:lnSpc>
                <a:spcPct val="115000"/>
              </a:lnSpc>
              <a:spcAft>
                <a:spcPts val="800"/>
              </a:spcAft>
              <a:buNone/>
            </a:pPr>
            <a:endParaRPr lang="en-GB" sz="1800" b="1"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800" b="1" kern="100">
                <a:effectLst/>
                <a:latin typeface="Aptos" panose="020B0004020202020204" pitchFamily="34" charset="0"/>
                <a:ea typeface="Aptos" panose="020B0004020202020204" pitchFamily="34" charset="0"/>
                <a:cs typeface="Times New Roman" panose="02020603050405020304" pitchFamily="18" charset="0"/>
              </a:rPr>
              <a:t>Avoid proxy variables for protected classes.</a:t>
            </a:r>
            <a:br>
              <a:rPr lang="en-GB" sz="1800" b="1" kern="100">
                <a:effectLst/>
                <a:latin typeface="Aptos" panose="020B0004020202020204" pitchFamily="34" charset="0"/>
                <a:ea typeface="Aptos" panose="020B0004020202020204" pitchFamily="34" charset="0"/>
                <a:cs typeface="Times New Roman" panose="02020603050405020304" pitchFamily="18" charset="0"/>
              </a:rPr>
            </a:br>
            <a:r>
              <a:rPr lang="en-GB" sz="1800" kern="100">
                <a:effectLst/>
                <a:latin typeface="Aptos" panose="020B0004020202020204" pitchFamily="34" charset="0"/>
                <a:ea typeface="Aptos" panose="020B0004020202020204" pitchFamily="34" charset="0"/>
                <a:cs typeface="Times New Roman" panose="02020603050405020304" pitchFamily="18" charset="0"/>
              </a:rPr>
              <a:t>Variables like postcode, educational level, or even hobbies might seem neutral — but they can act as hidden stand-ins for race, gender, or income. Always check if a 'neutral' variable is carrying discriminatory baggage.</a:t>
            </a:r>
          </a:p>
          <a:p>
            <a:pPr>
              <a:lnSpc>
                <a:spcPct val="115000"/>
              </a:lnSpc>
              <a:spcAft>
                <a:spcPts val="800"/>
              </a:spcAft>
              <a:buNone/>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800" b="1" kern="100">
                <a:effectLst/>
                <a:latin typeface="Aptos" panose="020B0004020202020204" pitchFamily="34" charset="0"/>
                <a:ea typeface="Aptos" panose="020B0004020202020204" pitchFamily="34" charset="0"/>
                <a:cs typeface="Times New Roman" panose="02020603050405020304" pitchFamily="18" charset="0"/>
              </a:rPr>
              <a:t>Work with legal, ethical, and data science teams.</a:t>
            </a:r>
            <a:br>
              <a:rPr lang="en-GB" sz="1800" b="1" kern="100">
                <a:effectLst/>
                <a:latin typeface="Aptos" panose="020B0004020202020204" pitchFamily="34" charset="0"/>
                <a:ea typeface="Aptos" panose="020B0004020202020204" pitchFamily="34" charset="0"/>
                <a:cs typeface="Times New Roman" panose="02020603050405020304" pitchFamily="18" charset="0"/>
              </a:rPr>
            </a:br>
            <a:r>
              <a:rPr lang="en-GB" sz="1800" kern="100">
                <a:effectLst/>
                <a:latin typeface="Aptos" panose="020B0004020202020204" pitchFamily="34" charset="0"/>
                <a:ea typeface="Aptos" panose="020B0004020202020204" pitchFamily="34" charset="0"/>
                <a:cs typeface="Times New Roman" panose="02020603050405020304" pitchFamily="18" charset="0"/>
              </a:rPr>
              <a:t>Bias mitigation isn’t just a technical task. It needs collaboration across legal, compliance, ethics, and data science teams. Building fair models is a multidisciplinary effort — and it’s becoming a regulatory expectation, not just a moral choice.</a:t>
            </a:r>
          </a:p>
          <a:p>
            <a:pPr>
              <a:lnSpc>
                <a:spcPct val="115000"/>
              </a:lnSpc>
              <a:spcAft>
                <a:spcPts val="800"/>
              </a:spcAft>
              <a:buNone/>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800" b="1" kern="100">
                <a:effectLst/>
                <a:latin typeface="Aptos" panose="020B0004020202020204" pitchFamily="34" charset="0"/>
                <a:ea typeface="Aptos" panose="020B0004020202020204" pitchFamily="34" charset="0"/>
                <a:cs typeface="Times New Roman" panose="02020603050405020304" pitchFamily="18" charset="0"/>
              </a:rPr>
              <a:t>Use interpretable, transparent models.</a:t>
            </a:r>
            <a:br>
              <a:rPr lang="en-GB" sz="1800" b="1" kern="100">
                <a:effectLst/>
                <a:latin typeface="Aptos" panose="020B0004020202020204" pitchFamily="34" charset="0"/>
                <a:ea typeface="Aptos" panose="020B0004020202020204" pitchFamily="34" charset="0"/>
                <a:cs typeface="Times New Roman" panose="02020603050405020304" pitchFamily="18" charset="0"/>
              </a:rPr>
            </a:br>
            <a:r>
              <a:rPr lang="en-GB" sz="1800" kern="100">
                <a:effectLst/>
                <a:latin typeface="Aptos" panose="020B0004020202020204" pitchFamily="34" charset="0"/>
                <a:ea typeface="Aptos" panose="020B0004020202020204" pitchFamily="34" charset="0"/>
                <a:cs typeface="Times New Roman" panose="02020603050405020304" pitchFamily="18" charset="0"/>
              </a:rPr>
              <a:t>Finally, if we can't explain why a model makes a decision, we can't defend it — to regulators, to customers, or to ourselves. Favor models that are interpretable and transparent. Complexity should never come at the cost of accountability.</a:t>
            </a:r>
          </a:p>
          <a:p>
            <a:pPr>
              <a:lnSpc>
                <a:spcPct val="115000"/>
              </a:lnSpc>
              <a:spcAft>
                <a:spcPts val="800"/>
              </a:spcAft>
              <a:buNone/>
            </a:pPr>
            <a:r>
              <a:rPr lang="en-GB" sz="1800" kern="10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buNone/>
            </a:pPr>
            <a:r>
              <a:rPr lang="en-GB" sz="1800" kern="100">
                <a:effectLst/>
                <a:latin typeface="Aptos" panose="020B0004020202020204" pitchFamily="34" charset="0"/>
                <a:ea typeface="Aptos" panose="020B0004020202020204" pitchFamily="34" charset="0"/>
                <a:cs typeface="Times New Roman" panose="02020603050405020304" pitchFamily="18" charset="0"/>
              </a:rPr>
              <a:t>In summary:</a:t>
            </a:r>
          </a:p>
          <a:p>
            <a:pPr marL="342900" lvl="0" indent="-342900">
              <a:lnSpc>
                <a:spcPct val="115000"/>
              </a:lnSpc>
              <a:buFont typeface="Times New Roman" panose="02020603050405020304" pitchFamily="18" charset="0"/>
              <a:buChar char="•"/>
              <a:tabLst>
                <a:tab pos="457200" algn="l"/>
              </a:tabLst>
            </a:pPr>
            <a:r>
              <a:rPr lang="en-GB" sz="1800" b="1" kern="100">
                <a:effectLst/>
                <a:latin typeface="Aptos" panose="020B0004020202020204" pitchFamily="34" charset="0"/>
                <a:ea typeface="Aptos" panose="020B0004020202020204" pitchFamily="34" charset="0"/>
                <a:cs typeface="Times New Roman" panose="02020603050405020304" pitchFamily="18" charset="0"/>
              </a:rPr>
              <a:t>Data is not perfect</a:t>
            </a:r>
            <a:r>
              <a:rPr lang="en-GB" sz="1800" kern="100">
                <a:effectLst/>
                <a:latin typeface="Aptos" panose="020B0004020202020204" pitchFamily="34" charset="0"/>
                <a:ea typeface="Aptos" panose="020B0004020202020204" pitchFamily="34" charset="0"/>
                <a:cs typeface="Times New Roman" panose="02020603050405020304" pitchFamily="18" charset="0"/>
              </a:rPr>
              <a:t>, it may be insufficient or contain errors or biases</a:t>
            </a:r>
          </a:p>
          <a:p>
            <a:pPr marL="342900" lvl="0" indent="-342900">
              <a:lnSpc>
                <a:spcPct val="115000"/>
              </a:lnSpc>
              <a:buFont typeface="Times New Roman" panose="02020603050405020304" pitchFamily="18" charset="0"/>
              <a:buChar char="•"/>
              <a:tabLst>
                <a:tab pos="457200" algn="l"/>
              </a:tabLst>
            </a:pPr>
            <a:r>
              <a:rPr lang="en-GB" sz="1800" kern="100">
                <a:effectLst/>
                <a:latin typeface="Aptos" panose="020B0004020202020204" pitchFamily="34" charset="0"/>
                <a:ea typeface="Aptos" panose="020B0004020202020204" pitchFamily="34" charset="0"/>
                <a:cs typeface="Times New Roman" panose="02020603050405020304" pitchFamily="18" charset="0"/>
              </a:rPr>
              <a:t>This can </a:t>
            </a:r>
            <a:r>
              <a:rPr lang="en-GB" sz="1800" b="1" kern="100">
                <a:effectLst/>
                <a:latin typeface="Aptos" panose="020B0004020202020204" pitchFamily="34" charset="0"/>
                <a:ea typeface="Aptos" panose="020B0004020202020204" pitchFamily="34" charset="0"/>
                <a:cs typeface="Times New Roman" panose="02020603050405020304" pitchFamily="18" charset="0"/>
              </a:rPr>
              <a:t>lead to flawed assumptions </a:t>
            </a:r>
            <a:r>
              <a:rPr lang="en-GB" sz="1800" kern="100">
                <a:effectLst/>
                <a:latin typeface="Aptos" panose="020B0004020202020204" pitchFamily="34" charset="0"/>
                <a:ea typeface="Aptos" panose="020B0004020202020204" pitchFamily="34" charset="0"/>
                <a:cs typeface="Times New Roman" panose="02020603050405020304" pitchFamily="18" charset="0"/>
              </a:rPr>
              <a:t>or modelling algorithms</a:t>
            </a:r>
          </a:p>
          <a:p>
            <a:pPr marL="342900" lvl="0" indent="-342900">
              <a:lnSpc>
                <a:spcPct val="115000"/>
              </a:lnSpc>
              <a:spcAft>
                <a:spcPts val="800"/>
              </a:spcAft>
              <a:buFont typeface="Times New Roman" panose="02020603050405020304" pitchFamily="18" charset="0"/>
              <a:buChar char="•"/>
              <a:tabLst>
                <a:tab pos="457200" algn="l"/>
              </a:tabLst>
            </a:pPr>
            <a:r>
              <a:rPr lang="en-GB" sz="1800" kern="100">
                <a:effectLst/>
                <a:latin typeface="Aptos" panose="020B0004020202020204" pitchFamily="34" charset="0"/>
                <a:ea typeface="Aptos" panose="020B0004020202020204" pitchFamily="34" charset="0"/>
                <a:cs typeface="Times New Roman" panose="02020603050405020304" pitchFamily="18" charset="0"/>
              </a:rPr>
              <a:t>We can and must </a:t>
            </a:r>
            <a:r>
              <a:rPr lang="en-GB" sz="1800" b="1" kern="100">
                <a:effectLst/>
                <a:latin typeface="Aptos" panose="020B0004020202020204" pitchFamily="34" charset="0"/>
                <a:ea typeface="Aptos" panose="020B0004020202020204" pitchFamily="34" charset="0"/>
                <a:cs typeface="Times New Roman" panose="02020603050405020304" pitchFamily="18" charset="0"/>
              </a:rPr>
              <a:t>do something about it.</a:t>
            </a:r>
          </a:p>
          <a:p>
            <a:endParaRPr lang="en-GB"/>
          </a:p>
        </p:txBody>
      </p:sp>
      <p:sp>
        <p:nvSpPr>
          <p:cNvPr id="4" name="Slide Number Placeholder 3"/>
          <p:cNvSpPr>
            <a:spLocks noGrp="1"/>
          </p:cNvSpPr>
          <p:nvPr>
            <p:ph type="sldNum" sz="quarter" idx="5"/>
          </p:nvPr>
        </p:nvSpPr>
        <p:spPr/>
        <p:txBody>
          <a:bodyPr/>
          <a:lstStyle/>
          <a:p>
            <a:fld id="{0C75E569-FA29-4591-9ED9-413A86DC2D18}" type="slidenum">
              <a:rPr lang="en-GB" smtClean="0"/>
              <a:pPr/>
              <a:t>22</a:t>
            </a:fld>
            <a:endParaRPr lang="en-GB"/>
          </a:p>
        </p:txBody>
      </p:sp>
    </p:spTree>
    <p:extLst>
      <p:ext uri="{BB962C8B-B14F-4D97-AF65-F5344CB8AC3E}">
        <p14:creationId xmlns:p14="http://schemas.microsoft.com/office/powerpoint/2010/main" val="2243367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C75E569-FA29-4591-9ED9-413A86DC2D18}" type="slidenum">
              <a:rPr lang="en-GB" smtClean="0"/>
              <a:pPr/>
              <a:t>23</a:t>
            </a:fld>
            <a:endParaRPr lang="en-GB"/>
          </a:p>
        </p:txBody>
      </p:sp>
    </p:spTree>
    <p:extLst>
      <p:ext uri="{BB962C8B-B14F-4D97-AF65-F5344CB8AC3E}">
        <p14:creationId xmlns:p14="http://schemas.microsoft.com/office/powerpoint/2010/main" val="3117077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risks we have discussed today can </a:t>
            </a:r>
            <a:r>
              <a:rPr lang="en-GB" b="1"/>
              <a:t>knock you off course</a:t>
            </a:r>
            <a:r>
              <a:rPr lang="en-GB"/>
              <a:t>.</a:t>
            </a:r>
          </a:p>
          <a:p>
            <a:endParaRPr lang="en-GB"/>
          </a:p>
          <a:p>
            <a:r>
              <a:rPr lang="en-GB"/>
              <a:t>They are </a:t>
            </a:r>
            <a:r>
              <a:rPr lang="en-GB" b="1"/>
              <a:t>tricky</a:t>
            </a:r>
            <a:r>
              <a:rPr lang="en-GB"/>
              <a:t> to deal with.</a:t>
            </a:r>
          </a:p>
          <a:p>
            <a:endParaRPr lang="en-GB"/>
          </a:p>
          <a:p>
            <a:r>
              <a:rPr lang="en-GB"/>
              <a:t>But you </a:t>
            </a:r>
            <a:r>
              <a:rPr lang="en-GB" b="1"/>
              <a:t>can </a:t>
            </a:r>
            <a:r>
              <a:rPr lang="en-GB" b="0"/>
              <a:t>and</a:t>
            </a:r>
            <a:r>
              <a:rPr lang="en-GB" b="1"/>
              <a:t> should </a:t>
            </a:r>
            <a:r>
              <a:rPr lang="en-GB"/>
              <a:t>do something about them.</a:t>
            </a:r>
          </a:p>
          <a:p>
            <a:endParaRPr lang="en-GB"/>
          </a:p>
          <a:p>
            <a:r>
              <a:rPr lang="en-GB"/>
              <a:t>We’ve mentioned various techniques and considerations today. </a:t>
            </a:r>
          </a:p>
          <a:p>
            <a:endParaRPr lang="en-GB"/>
          </a:p>
          <a:p>
            <a:r>
              <a:rPr lang="en-GB"/>
              <a:t>Start by giving them the </a:t>
            </a:r>
            <a:r>
              <a:rPr lang="en-GB" b="1"/>
              <a:t>time</a:t>
            </a:r>
            <a:r>
              <a:rPr lang="en-GB"/>
              <a:t> they need to be addressed.</a:t>
            </a:r>
          </a:p>
        </p:txBody>
      </p:sp>
      <p:sp>
        <p:nvSpPr>
          <p:cNvPr id="4" name="Slide Number Placeholder 3"/>
          <p:cNvSpPr>
            <a:spLocks noGrp="1"/>
          </p:cNvSpPr>
          <p:nvPr>
            <p:ph type="sldNum" sz="quarter" idx="5"/>
          </p:nvPr>
        </p:nvSpPr>
        <p:spPr/>
        <p:txBody>
          <a:bodyPr/>
          <a:lstStyle/>
          <a:p>
            <a:fld id="{0C75E569-FA29-4591-9ED9-413A86DC2D18}" type="slidenum">
              <a:rPr lang="en-GB" smtClean="0"/>
              <a:pPr/>
              <a:t>24</a:t>
            </a:fld>
            <a:endParaRPr lang="en-GB"/>
          </a:p>
        </p:txBody>
      </p:sp>
    </p:spTree>
    <p:extLst>
      <p:ext uri="{BB962C8B-B14F-4D97-AF65-F5344CB8AC3E}">
        <p14:creationId xmlns:p14="http://schemas.microsoft.com/office/powerpoint/2010/main" val="1651120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70F28-DE21-A610-3BB9-1D28AFF840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70B44C-FC5B-CD17-E9A0-CCD2C4E23B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DFD2DF-E626-16AA-72F5-8987B7E2B2D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92CD9E8-40F4-66D1-4251-1562A7DD8851}"/>
              </a:ext>
            </a:extLst>
          </p:cNvPr>
          <p:cNvSpPr>
            <a:spLocks noGrp="1"/>
          </p:cNvSpPr>
          <p:nvPr>
            <p:ph type="sldNum" sz="quarter" idx="5"/>
          </p:nvPr>
        </p:nvSpPr>
        <p:spPr/>
        <p:txBody>
          <a:bodyPr/>
          <a:lstStyle/>
          <a:p>
            <a:fld id="{0C75E569-FA29-4591-9ED9-413A86DC2D18}" type="slidenum">
              <a:rPr lang="en-GB" smtClean="0"/>
              <a:pPr/>
              <a:t>31</a:t>
            </a:fld>
            <a:endParaRPr lang="en-GB"/>
          </a:p>
        </p:txBody>
      </p:sp>
    </p:spTree>
    <p:extLst>
      <p:ext uri="{BB962C8B-B14F-4D97-AF65-F5344CB8AC3E}">
        <p14:creationId xmlns:p14="http://schemas.microsoft.com/office/powerpoint/2010/main" val="483292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4D49C-82B3-AD6E-D668-6D71B43C1D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AD90C0-F6CE-4902-9607-989C0F0537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878A41-03FD-D62C-81E2-DDA0A195255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7104F78-AF80-2E61-70E7-402356620CC5}"/>
              </a:ext>
            </a:extLst>
          </p:cNvPr>
          <p:cNvSpPr>
            <a:spLocks noGrp="1"/>
          </p:cNvSpPr>
          <p:nvPr>
            <p:ph type="sldNum" sz="quarter" idx="5"/>
          </p:nvPr>
        </p:nvSpPr>
        <p:spPr/>
        <p:txBody>
          <a:bodyPr/>
          <a:lstStyle/>
          <a:p>
            <a:fld id="{0C75E569-FA29-4591-9ED9-413A86DC2D18}" type="slidenum">
              <a:rPr lang="en-GB" smtClean="0"/>
              <a:pPr/>
              <a:t>32</a:t>
            </a:fld>
            <a:endParaRPr lang="en-GB"/>
          </a:p>
        </p:txBody>
      </p:sp>
    </p:spTree>
    <p:extLst>
      <p:ext uri="{BB962C8B-B14F-4D97-AF65-F5344CB8AC3E}">
        <p14:creationId xmlns:p14="http://schemas.microsoft.com/office/powerpoint/2010/main" val="470826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FAA81-83D1-09D2-ACE7-C130018DD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D693B9-6DA3-EA7C-3089-02EF548543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11BF63-E7BA-5DC0-6207-63125493E6F8}"/>
              </a:ext>
            </a:extLst>
          </p:cNvPr>
          <p:cNvSpPr>
            <a:spLocks noGrp="1"/>
          </p:cNvSpPr>
          <p:nvPr>
            <p:ph type="body" idx="1"/>
          </p:nvPr>
        </p:nvSpPr>
        <p:spPr/>
        <p:txBody>
          <a:bodyPr/>
          <a:lstStyle/>
          <a:p>
            <a:endParaRPr lang="en-GB" sz="1200"/>
          </a:p>
        </p:txBody>
      </p:sp>
      <p:sp>
        <p:nvSpPr>
          <p:cNvPr id="4" name="Slide Number Placeholder 3">
            <a:extLst>
              <a:ext uri="{FF2B5EF4-FFF2-40B4-BE49-F238E27FC236}">
                <a16:creationId xmlns:a16="http://schemas.microsoft.com/office/drawing/2014/main" id="{4CB46F30-BF26-8869-306B-7A61D32739E8}"/>
              </a:ext>
            </a:extLst>
          </p:cNvPr>
          <p:cNvSpPr>
            <a:spLocks noGrp="1"/>
          </p:cNvSpPr>
          <p:nvPr>
            <p:ph type="sldNum" sz="quarter" idx="5"/>
          </p:nvPr>
        </p:nvSpPr>
        <p:spPr/>
        <p:txBody>
          <a:bodyPr/>
          <a:lstStyle/>
          <a:p>
            <a:fld id="{0C75E569-FA29-4591-9ED9-413A86DC2D18}" type="slidenum">
              <a:rPr lang="en-GB" smtClean="0"/>
              <a:pPr/>
              <a:t>33</a:t>
            </a:fld>
            <a:endParaRPr lang="en-GB"/>
          </a:p>
        </p:txBody>
      </p:sp>
    </p:spTree>
    <p:extLst>
      <p:ext uri="{BB962C8B-B14F-4D97-AF65-F5344CB8AC3E}">
        <p14:creationId xmlns:p14="http://schemas.microsoft.com/office/powerpoint/2010/main" val="2551661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2D72C-99AE-F7E1-D862-2A9063F3E8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4AFF35-134C-DDF9-8BAE-9717259E3C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DB1BCD-7446-8238-EC96-5869BAEC09B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F310506-CA98-016A-F30C-9EFAE23A6F2B}"/>
              </a:ext>
            </a:extLst>
          </p:cNvPr>
          <p:cNvSpPr>
            <a:spLocks noGrp="1"/>
          </p:cNvSpPr>
          <p:nvPr>
            <p:ph type="sldNum" sz="quarter" idx="5"/>
          </p:nvPr>
        </p:nvSpPr>
        <p:spPr/>
        <p:txBody>
          <a:bodyPr/>
          <a:lstStyle/>
          <a:p>
            <a:fld id="{0C75E569-FA29-4591-9ED9-413A86DC2D18}" type="slidenum">
              <a:rPr lang="en-GB" smtClean="0"/>
              <a:pPr/>
              <a:t>34</a:t>
            </a:fld>
            <a:endParaRPr lang="en-GB"/>
          </a:p>
        </p:txBody>
      </p:sp>
    </p:spTree>
    <p:extLst>
      <p:ext uri="{BB962C8B-B14F-4D97-AF65-F5344CB8AC3E}">
        <p14:creationId xmlns:p14="http://schemas.microsoft.com/office/powerpoint/2010/main" val="2400833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71CD9-A150-1341-47C6-3CC81A9BA2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EB86E1-499C-ABAA-51BE-31667A0597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CC300E-23BF-F98A-E26B-7EBE0A94BC1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7AD9E7D-AB7D-7A25-26EC-3EE6DB431772}"/>
              </a:ext>
            </a:extLst>
          </p:cNvPr>
          <p:cNvSpPr>
            <a:spLocks noGrp="1"/>
          </p:cNvSpPr>
          <p:nvPr>
            <p:ph type="sldNum" sz="quarter" idx="5"/>
          </p:nvPr>
        </p:nvSpPr>
        <p:spPr/>
        <p:txBody>
          <a:bodyPr/>
          <a:lstStyle/>
          <a:p>
            <a:fld id="{0C75E569-FA29-4591-9ED9-413A86DC2D18}" type="slidenum">
              <a:rPr lang="en-GB" smtClean="0"/>
              <a:pPr/>
              <a:t>35</a:t>
            </a:fld>
            <a:endParaRPr lang="en-GB"/>
          </a:p>
        </p:txBody>
      </p:sp>
    </p:spTree>
    <p:extLst>
      <p:ext uri="{BB962C8B-B14F-4D97-AF65-F5344CB8AC3E}">
        <p14:creationId xmlns:p14="http://schemas.microsoft.com/office/powerpoint/2010/main" val="40895398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9D57B-EC68-D6F6-A604-B854837B58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39982E-8E21-5FF1-C503-B7853CA580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D70918-2A48-8666-CCC0-90FD4F5DD5E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0E826DE-FD1C-54DA-2BFC-8CCC7FA9844F}"/>
              </a:ext>
            </a:extLst>
          </p:cNvPr>
          <p:cNvSpPr>
            <a:spLocks noGrp="1"/>
          </p:cNvSpPr>
          <p:nvPr>
            <p:ph type="sldNum" sz="quarter" idx="5"/>
          </p:nvPr>
        </p:nvSpPr>
        <p:spPr/>
        <p:txBody>
          <a:bodyPr/>
          <a:lstStyle/>
          <a:p>
            <a:fld id="{0C75E569-FA29-4591-9ED9-413A86DC2D18}" type="slidenum">
              <a:rPr lang="en-GB" smtClean="0"/>
              <a:pPr/>
              <a:t>36</a:t>
            </a:fld>
            <a:endParaRPr lang="en-GB"/>
          </a:p>
        </p:txBody>
      </p:sp>
    </p:spTree>
    <p:extLst>
      <p:ext uri="{BB962C8B-B14F-4D97-AF65-F5344CB8AC3E}">
        <p14:creationId xmlns:p14="http://schemas.microsoft.com/office/powerpoint/2010/main" val="2792371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When we talk about systemic risks today…</a:t>
            </a:r>
          </a:p>
          <a:p>
            <a:pPr marL="171450" indent="-171450">
              <a:buFont typeface="Arial" panose="020B0604020202020204" pitchFamily="34" charset="0"/>
              <a:buChar char="•"/>
            </a:pPr>
            <a:r>
              <a:rPr lang="en-GB"/>
              <a:t>£1.5tr of DB pension schemes are heading to a small number of insurers.</a:t>
            </a:r>
          </a:p>
          <a:p>
            <a:pPr marL="171450" indent="-171450">
              <a:buFont typeface="Arial" panose="020B0604020202020204" pitchFamily="34" charset="0"/>
              <a:buChar char="•"/>
            </a:pPr>
            <a:r>
              <a:rPr lang="en-GB"/>
              <a:t>Systemic risks can originate outside the financial system, like anti-microbial resistance.</a:t>
            </a:r>
          </a:p>
          <a:p>
            <a:pPr marL="171450" indent="-171450">
              <a:buFont typeface="Arial" panose="020B0604020202020204" pitchFamily="34" charset="0"/>
              <a:buChar char="•"/>
            </a:pPr>
            <a:r>
              <a:rPr lang="en-GB"/>
              <a:t>Systemic risks are interdependent, like climate change.</a:t>
            </a:r>
          </a:p>
          <a:p>
            <a:pPr marL="171450" indent="-171450">
              <a:buFont typeface="Arial" panose="020B0604020202020204" pitchFamily="34" charset="0"/>
              <a:buChar char="•"/>
            </a:pPr>
            <a:r>
              <a:rPr lang="en-GB"/>
              <a:t>Poll of systemic risks &amp; climate change.</a:t>
            </a:r>
          </a:p>
          <a:p>
            <a:pPr marL="171450" indent="-171450">
              <a:buFont typeface="Arial" panose="020B0604020202020204" pitchFamily="34" charset="0"/>
              <a:buChar char="•"/>
            </a:pPr>
            <a:r>
              <a:rPr lang="en-GB"/>
              <a:t>It’s not enough to just acknowledge these risks exist, there needs to be action as well.</a:t>
            </a:r>
          </a:p>
          <a:p>
            <a:pPr marL="171450" indent="-171450">
              <a:buFont typeface="Arial" panose="020B0604020202020204" pitchFamily="34" charset="0"/>
              <a:buChar char="•"/>
            </a:pPr>
            <a:r>
              <a:rPr lang="en-GB"/>
              <a:t>Why should you?  It’s good risk management, it’s right for members and it’s your duty.</a:t>
            </a:r>
          </a:p>
        </p:txBody>
      </p:sp>
      <p:sp>
        <p:nvSpPr>
          <p:cNvPr id="4" name="Slide Number Placeholder 3"/>
          <p:cNvSpPr>
            <a:spLocks noGrp="1"/>
          </p:cNvSpPr>
          <p:nvPr>
            <p:ph type="sldNum" sz="quarter" idx="5"/>
          </p:nvPr>
        </p:nvSpPr>
        <p:spPr/>
        <p:txBody>
          <a:bodyPr/>
          <a:lstStyle/>
          <a:p>
            <a:fld id="{0C75E569-FA29-4591-9ED9-413A86DC2D18}" type="slidenum">
              <a:rPr lang="en-GB" smtClean="0"/>
              <a:pPr/>
              <a:t>4</a:t>
            </a:fld>
            <a:endParaRPr lang="en-GB"/>
          </a:p>
        </p:txBody>
      </p:sp>
    </p:spTree>
    <p:extLst>
      <p:ext uri="{BB962C8B-B14F-4D97-AF65-F5344CB8AC3E}">
        <p14:creationId xmlns:p14="http://schemas.microsoft.com/office/powerpoint/2010/main" val="3449222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You reduce risk through diversification</a:t>
            </a:r>
          </a:p>
          <a:p>
            <a:pPr marL="171450" indent="-171450">
              <a:buFont typeface="Arial" panose="020B0604020202020204" pitchFamily="34" charset="0"/>
              <a:buChar char="•"/>
            </a:pPr>
            <a:r>
              <a:rPr lang="en-GB"/>
              <a:t>Problem -&gt; Nowhere in this chart does it allow you to consider and manage systemic risks.</a:t>
            </a:r>
          </a:p>
          <a:p>
            <a:pPr marL="228600" lvl="0" indent="-228600">
              <a:buFont typeface="+mj-lt"/>
              <a:buAutoNum type="arabicPeriod"/>
            </a:pPr>
            <a:r>
              <a:rPr lang="en-GB"/>
              <a:t>The manifestation of risk is variability of prices … These models ignore liquidity, reinvestment and counterparty risk.</a:t>
            </a:r>
          </a:p>
          <a:p>
            <a:pPr marL="228600" lvl="0" indent="-228600">
              <a:buFont typeface="+mj-lt"/>
              <a:buAutoNum type="arabicPeriod"/>
            </a:pPr>
            <a:r>
              <a:rPr lang="en-GB"/>
              <a:t>Based on historical data.</a:t>
            </a:r>
          </a:p>
          <a:p>
            <a:pPr marL="228600" lvl="0" indent="-228600">
              <a:buFont typeface="+mj-lt"/>
              <a:buAutoNum type="arabicPeriod"/>
            </a:pPr>
            <a:r>
              <a:rPr lang="en-GB"/>
              <a:t>Lack of full understand on how these risks might play out or consideration of tipping points, where trends can’t be fully reversed.</a:t>
            </a:r>
          </a:p>
          <a:p>
            <a:pPr marL="171450" indent="-171450">
              <a:buFont typeface="Arial" panose="020B0604020202020204" pitchFamily="34" charset="0"/>
              <a:buChar char="•"/>
            </a:pPr>
            <a:r>
              <a:rPr lang="en-GB"/>
              <a:t>Modelling systemic risks is difficult and not captured by traditional risk modelling.</a:t>
            </a:r>
          </a:p>
          <a:p>
            <a:pPr marL="171450" indent="-171450">
              <a:buFont typeface="Arial" panose="020B0604020202020204" pitchFamily="34" charset="0"/>
              <a:buChar char="•"/>
            </a:pPr>
            <a:r>
              <a:rPr lang="en-GB"/>
              <a:t>We need to focus on managing long-term risks, rather than maximising risk-adjusted returns in the medium term.</a:t>
            </a:r>
          </a:p>
        </p:txBody>
      </p:sp>
      <p:sp>
        <p:nvSpPr>
          <p:cNvPr id="4" name="Slide Number Placeholder 3"/>
          <p:cNvSpPr>
            <a:spLocks noGrp="1"/>
          </p:cNvSpPr>
          <p:nvPr>
            <p:ph type="sldNum" sz="quarter" idx="5"/>
          </p:nvPr>
        </p:nvSpPr>
        <p:spPr/>
        <p:txBody>
          <a:bodyPr/>
          <a:lstStyle/>
          <a:p>
            <a:fld id="{0C75E569-FA29-4591-9ED9-413A86DC2D18}" type="slidenum">
              <a:rPr lang="en-GB" smtClean="0"/>
              <a:pPr/>
              <a:t>5</a:t>
            </a:fld>
            <a:endParaRPr lang="en-GB"/>
          </a:p>
        </p:txBody>
      </p:sp>
    </p:spTree>
    <p:extLst>
      <p:ext uri="{BB962C8B-B14F-4D97-AF65-F5344CB8AC3E}">
        <p14:creationId xmlns:p14="http://schemas.microsoft.com/office/powerpoint/2010/main" val="4023661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Your job is to make sure your members pensions get paid.</a:t>
            </a:r>
          </a:p>
          <a:p>
            <a:pPr marL="171450" indent="-171450">
              <a:buFont typeface="Arial" panose="020B0604020202020204" pitchFamily="34" charset="0"/>
              <a:buChar char="•"/>
            </a:pPr>
            <a:r>
              <a:rPr lang="en-GB"/>
              <a:t>Explain chart.</a:t>
            </a:r>
          </a:p>
          <a:p>
            <a:pPr marL="171450" indent="-171450">
              <a:buFont typeface="Arial" panose="020B0604020202020204" pitchFamily="34" charset="0"/>
              <a:buChar char="•"/>
            </a:pPr>
            <a:r>
              <a:rPr lang="en-GB"/>
              <a:t>Severe market shock leads to my asset value to fall, worse funding position, but I still get to full funding.</a:t>
            </a:r>
          </a:p>
          <a:p>
            <a:pPr marL="171450" indent="-171450">
              <a:buFont typeface="Arial" panose="020B0604020202020204" pitchFamily="34" charset="0"/>
              <a:buChar char="•"/>
            </a:pPr>
            <a:r>
              <a:rPr lang="en-GB"/>
              <a:t>It’s a challenging situation to be in, but I care about permanent loss of value and not being able to deliver the returns I need.</a:t>
            </a:r>
          </a:p>
        </p:txBody>
      </p:sp>
      <p:sp>
        <p:nvSpPr>
          <p:cNvPr id="4" name="Slide Number Placeholder 3"/>
          <p:cNvSpPr>
            <a:spLocks noGrp="1"/>
          </p:cNvSpPr>
          <p:nvPr>
            <p:ph type="sldNum" sz="quarter" idx="5"/>
          </p:nvPr>
        </p:nvSpPr>
        <p:spPr/>
        <p:txBody>
          <a:bodyPr/>
          <a:lstStyle/>
          <a:p>
            <a:fld id="{0C75E569-FA29-4591-9ED9-413A86DC2D18}" type="slidenum">
              <a:rPr lang="en-GB" smtClean="0"/>
              <a:pPr/>
              <a:t>6</a:t>
            </a:fld>
            <a:endParaRPr lang="en-GB"/>
          </a:p>
        </p:txBody>
      </p:sp>
    </p:spTree>
    <p:extLst>
      <p:ext uri="{BB962C8B-B14F-4D97-AF65-F5344CB8AC3E}">
        <p14:creationId xmlns:p14="http://schemas.microsoft.com/office/powerpoint/2010/main" val="3228820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GB"/>
              <a:t>Systemic shocks impact all parts of your portfolio</a:t>
            </a:r>
          </a:p>
          <a:p>
            <a:pPr marL="228600" indent="-228600">
              <a:buFont typeface="+mj-lt"/>
              <a:buAutoNum type="arabicPeriod"/>
            </a:pPr>
            <a:r>
              <a:rPr lang="en-GB"/>
              <a:t>Systemic shocks can disrupt the entire financial ecosystem, economic stability and damage economic growth.</a:t>
            </a:r>
          </a:p>
          <a:p>
            <a:pPr marL="228600" indent="-228600">
              <a:buFont typeface="+mj-lt"/>
              <a:buAutoNum type="arabicPeriod"/>
            </a:pPr>
            <a:r>
              <a:rPr lang="en-GB"/>
              <a:t>Systemic risks can be interconnected -&gt; Longevity, corporate Britain impacting covenant.</a:t>
            </a:r>
          </a:p>
          <a:p>
            <a:pPr marL="171450" indent="-171450">
              <a:buFont typeface="Arial" panose="020B0604020202020204" pitchFamily="34" charset="0"/>
              <a:buChar char="•"/>
            </a:pPr>
            <a:r>
              <a:rPr lang="en-GB"/>
              <a:t>It is not just the asset value that changes, the entire financial system is in flux.  Tube example.</a:t>
            </a:r>
          </a:p>
          <a:p>
            <a:pPr marL="171450" indent="-171450">
              <a:buFont typeface="Arial" panose="020B0604020202020204" pitchFamily="34" charset="0"/>
              <a:buChar char="•"/>
            </a:pPr>
            <a:r>
              <a:rPr lang="en-GB"/>
              <a:t>Systemic risks can also impact quality of life. Trustee responsibilities extends beyond paying promised benefits.</a:t>
            </a:r>
          </a:p>
          <a:p>
            <a:pPr marL="171450" indent="-171450">
              <a:buFont typeface="Arial" panose="020B0604020202020204" pitchFamily="34" charset="0"/>
              <a:buChar char="•"/>
            </a:pPr>
            <a:r>
              <a:rPr lang="en-GB"/>
              <a:t>You can improve the chance of paying pensions and contribute to a stable financial future (real purchasing power, economic stability and better quality of life).</a:t>
            </a:r>
          </a:p>
        </p:txBody>
      </p:sp>
      <p:sp>
        <p:nvSpPr>
          <p:cNvPr id="4" name="Slide Number Placeholder 3"/>
          <p:cNvSpPr>
            <a:spLocks noGrp="1"/>
          </p:cNvSpPr>
          <p:nvPr>
            <p:ph type="sldNum" sz="quarter" idx="5"/>
          </p:nvPr>
        </p:nvSpPr>
        <p:spPr/>
        <p:txBody>
          <a:bodyPr/>
          <a:lstStyle/>
          <a:p>
            <a:fld id="{0C75E569-FA29-4591-9ED9-413A86DC2D18}" type="slidenum">
              <a:rPr lang="en-GB" smtClean="0"/>
              <a:pPr/>
              <a:t>7</a:t>
            </a:fld>
            <a:endParaRPr lang="en-GB"/>
          </a:p>
        </p:txBody>
      </p:sp>
    </p:spTree>
    <p:extLst>
      <p:ext uri="{BB962C8B-B14F-4D97-AF65-F5344CB8AC3E}">
        <p14:creationId xmlns:p14="http://schemas.microsoft.com/office/powerpoint/2010/main" val="1336219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00" dirty="0">
                <a:effectLst/>
                <a:latin typeface="Arial" panose="020B0604020202020204" pitchFamily="34" charset="0"/>
                <a:ea typeface="MS Mincho" panose="02020609040205080304" pitchFamily="49" charset="-128"/>
                <a:cs typeface="Arial" panose="020B0604020202020204" pitchFamily="34" charset="0"/>
              </a:rPr>
              <a:t>If I haven’t managed to convince you so far, then hopefully my last slide will.  It is not just me &amp; Tom who are shouting about this.</a:t>
            </a:r>
            <a:endParaRPr lang="en-GB" sz="1200" kern="100" dirty="0">
              <a:effectLst/>
              <a:latin typeface="Aptos" panose="020B0004020202020204" pitchFamily="34" charset="0"/>
              <a:ea typeface="MS Mincho" panose="02020609040205080304" pitchFamily="49" charset="-128"/>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00" dirty="0">
                <a:effectLst/>
                <a:latin typeface="Arial" panose="020B0604020202020204" pitchFamily="34" charset="0"/>
                <a:ea typeface="MS Mincho" panose="02020609040205080304" pitchFamily="49" charset="-128"/>
                <a:cs typeface="Arial" panose="020B0604020202020204" pitchFamily="34" charset="0"/>
              </a:rPr>
              <a:t>This year alone, we’ve had three pieces of guidance released that all mentioned systemic risk.  The General Code, the new DB Funding Code and the Financial Markets Law Committee report.</a:t>
            </a:r>
            <a:endParaRPr lang="en-GB" sz="1200" kern="100" dirty="0">
              <a:effectLst/>
              <a:latin typeface="Aptos" panose="020B0004020202020204" pitchFamily="34" charset="0"/>
              <a:ea typeface="MS Mincho" panose="02020609040205080304" pitchFamily="49" charset="-128"/>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00" dirty="0">
                <a:effectLst/>
                <a:latin typeface="Arial" panose="020B0604020202020204" pitchFamily="34" charset="0"/>
                <a:ea typeface="MS Mincho" panose="02020609040205080304" pitchFamily="49" charset="-128"/>
                <a:cs typeface="Arial" panose="020B0604020202020204" pitchFamily="34" charset="0"/>
              </a:rPr>
              <a:t>So, this is not just nice to do, it is also part of your duty, and I don’t think pension scheme trustees and sponsors could be given a clearer sign.</a:t>
            </a:r>
          </a:p>
        </p:txBody>
      </p:sp>
      <p:sp>
        <p:nvSpPr>
          <p:cNvPr id="4" name="Slide Number Placeholder 3"/>
          <p:cNvSpPr>
            <a:spLocks noGrp="1"/>
          </p:cNvSpPr>
          <p:nvPr>
            <p:ph type="sldNum" sz="quarter" idx="5"/>
          </p:nvPr>
        </p:nvSpPr>
        <p:spPr/>
        <p:txBody>
          <a:bodyPr/>
          <a:lstStyle/>
          <a:p>
            <a:fld id="{0C75E569-FA29-4591-9ED9-413A86DC2D18}" type="slidenum">
              <a:rPr lang="en-GB" smtClean="0"/>
              <a:pPr/>
              <a:t>8</a:t>
            </a:fld>
            <a:endParaRPr lang="en-GB"/>
          </a:p>
        </p:txBody>
      </p:sp>
    </p:spTree>
    <p:extLst>
      <p:ext uri="{BB962C8B-B14F-4D97-AF65-F5344CB8AC3E}">
        <p14:creationId xmlns:p14="http://schemas.microsoft.com/office/powerpoint/2010/main" val="1798908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00" dirty="0">
                <a:effectLst/>
                <a:latin typeface="Arial" panose="020B0604020202020204" pitchFamily="34" charset="0"/>
                <a:ea typeface="MS Mincho" panose="02020609040205080304" pitchFamily="49" charset="-128"/>
                <a:cs typeface="Arial" panose="020B0604020202020204" pitchFamily="34" charset="0"/>
              </a:rPr>
              <a:t>…we have an inward looking view on the world. Ie what can I do to reduce the impact of a shock on me? Let’s say it’s a recession. How do I make myself most resilient?.</a:t>
            </a:r>
            <a:endParaRPr lang="en-GB" sz="1200" kern="100" dirty="0">
              <a:effectLst/>
              <a:latin typeface="Aptos" panose="020B0004020202020204" pitchFamily="34" charset="0"/>
              <a:ea typeface="MS Mincho" panose="02020609040205080304" pitchFamily="49" charset="-128"/>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00" dirty="0">
                <a:effectLst/>
                <a:latin typeface="Arial" panose="020B0604020202020204" pitchFamily="34" charset="0"/>
                <a:ea typeface="MS Mincho" panose="02020609040205080304" pitchFamily="49" charset="-128"/>
                <a:cs typeface="Arial" panose="020B0604020202020204" pitchFamily="34" charset="0"/>
              </a:rPr>
              <a:t>But I want us to try and re-frame things. I want us to think outwards. What are the things I can do the impact the system, to help reduce the likelihood or severity of a systemic shock.</a:t>
            </a:r>
          </a:p>
          <a:p>
            <a:endParaRPr lang="en-GB" dirty="0"/>
          </a:p>
        </p:txBody>
      </p:sp>
      <p:sp>
        <p:nvSpPr>
          <p:cNvPr id="4" name="Slide Number Placeholder 3"/>
          <p:cNvSpPr>
            <a:spLocks noGrp="1"/>
          </p:cNvSpPr>
          <p:nvPr>
            <p:ph type="sldNum" sz="quarter" idx="5"/>
          </p:nvPr>
        </p:nvSpPr>
        <p:spPr/>
        <p:txBody>
          <a:bodyPr/>
          <a:lstStyle/>
          <a:p>
            <a:fld id="{0C75E569-FA29-4591-9ED9-413A86DC2D18}" type="slidenum">
              <a:rPr lang="en-GB" smtClean="0"/>
              <a:pPr/>
              <a:t>9</a:t>
            </a:fld>
            <a:endParaRPr lang="en-GB"/>
          </a:p>
        </p:txBody>
      </p:sp>
    </p:spTree>
    <p:extLst>
      <p:ext uri="{BB962C8B-B14F-4D97-AF65-F5344CB8AC3E}">
        <p14:creationId xmlns:p14="http://schemas.microsoft.com/office/powerpoint/2010/main" val="1250887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00" dirty="0">
                <a:effectLst/>
                <a:latin typeface="Arial" panose="020B0604020202020204" pitchFamily="34" charset="0"/>
                <a:ea typeface="MS Mincho" panose="02020609040205080304" pitchFamily="49" charset="-128"/>
                <a:cs typeface="Arial" panose="020B0604020202020204" pitchFamily="34" charset="0"/>
              </a:rPr>
              <a:t>Balance -&gt; If I want the best outcome for me, I want weak regulation. But that can lead to poorer long-term outcomes.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00" dirty="0">
                <a:effectLst/>
                <a:latin typeface="Arial" panose="020B0604020202020204" pitchFamily="34" charset="0"/>
                <a:ea typeface="MS Mincho" panose="02020609040205080304" pitchFamily="49" charset="-128"/>
                <a:cs typeface="Arial" panose="020B0604020202020204" pitchFamily="34" charset="0"/>
              </a:rPr>
              <a:t>With a systems mindset, I might choose to argue against my own immediate short-term objectives because it facilitates a better </a:t>
            </a:r>
            <a:r>
              <a:rPr lang="en-GB" sz="1200" kern="100" dirty="0" err="1">
                <a:effectLst/>
                <a:latin typeface="Arial" panose="020B0604020202020204" pitchFamily="34" charset="0"/>
                <a:ea typeface="MS Mincho" panose="02020609040205080304" pitchFamily="49" charset="-128"/>
                <a:cs typeface="Arial" panose="020B0604020202020204" pitchFamily="34" charset="0"/>
              </a:rPr>
              <a:t>oucome</a:t>
            </a:r>
            <a:r>
              <a:rPr lang="en-GB" sz="1200" kern="100" dirty="0">
                <a:effectLst/>
                <a:latin typeface="Arial" panose="020B0604020202020204" pitchFamily="34" charset="0"/>
                <a:ea typeface="MS Mincho" panose="02020609040205080304" pitchFamily="49" charset="-128"/>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00" dirty="0">
                <a:effectLst/>
                <a:latin typeface="Aptos" panose="020B0004020202020204" pitchFamily="34" charset="0"/>
                <a:ea typeface="MS Mincho" panose="02020609040205080304" pitchFamily="49" charset="-128"/>
                <a:cs typeface="Arial" panose="020B0604020202020204" pitchFamily="34" charset="0"/>
              </a:rPr>
              <a:t>With that balance, there’s four key actions.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00" dirty="0">
                <a:effectLst/>
                <a:latin typeface="Aptos" panose="020B0004020202020204" pitchFamily="34" charset="0"/>
                <a:ea typeface="MS Mincho" panose="02020609040205080304" pitchFamily="49" charset="-128"/>
                <a:cs typeface="Arial" panose="020B0604020202020204" pitchFamily="34" charset="0"/>
              </a:rPr>
              <a:t>Evaluate -&gt; </a:t>
            </a:r>
            <a:r>
              <a:rPr lang="en-GB" sz="1800" dirty="0">
                <a:effectLst/>
                <a:latin typeface="Arial" panose="020B0604020202020204" pitchFamily="34" charset="0"/>
                <a:ea typeface="MS Mincho" panose="02020609040205080304" pitchFamily="49" charset="-128"/>
              </a:rPr>
              <a:t>Identifying systemic risks allows you know what they are and to understand the impact these risks can have</a:t>
            </a:r>
            <a:r>
              <a:rPr lang="en-GB" sz="1200" kern="100" dirty="0">
                <a:effectLst/>
                <a:latin typeface="Aptos" panose="020B0004020202020204" pitchFamily="34" charset="0"/>
                <a:ea typeface="MS Mincho" panose="02020609040205080304" pitchFamily="49" charset="-128"/>
                <a:cs typeface="Arial" panose="020B0604020202020204" pitchFamily="34" charset="0"/>
              </a:rPr>
              <a:t>. Insurance pricing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00" dirty="0">
                <a:effectLst/>
                <a:latin typeface="Aptos" panose="020B0004020202020204" pitchFamily="34" charset="0"/>
                <a:ea typeface="MS Mincho" panose="02020609040205080304" pitchFamily="49" charset="-128"/>
                <a:cs typeface="Arial" panose="020B0604020202020204" pitchFamily="34" charset="0"/>
              </a:rPr>
              <a:t>Advocate -&gt; Be proactive about making noise. </a:t>
            </a:r>
            <a:r>
              <a:rPr lang="en-GB" sz="1800" dirty="0">
                <a:effectLst/>
                <a:latin typeface="Arial" panose="020B0604020202020204" pitchFamily="34" charset="0"/>
                <a:ea typeface="MS Mincho" panose="02020609040205080304" pitchFamily="49" charset="-128"/>
              </a:rPr>
              <a:t>Examples include signing global investor statements, endorsing LCP’s climate policy asks, or responding to an industry consultation.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kern="100" dirty="0">
                <a:effectLst/>
                <a:latin typeface="Arial" panose="020B0604020202020204" pitchFamily="34" charset="0"/>
                <a:ea typeface="MS Mincho" panose="02020609040205080304" pitchFamily="49" charset="-128"/>
                <a:cs typeface="Arial" panose="020B0604020202020204" pitchFamily="34" charset="0"/>
              </a:rPr>
              <a:t>Collaborate -&gt; </a:t>
            </a:r>
            <a:r>
              <a:rPr lang="en-US" sz="1800" dirty="0">
                <a:effectLst/>
                <a:latin typeface="Arial" panose="020B0604020202020204" pitchFamily="34" charset="0"/>
                <a:ea typeface="MS Mincho" panose="02020609040205080304" pitchFamily="49" charset="-128"/>
              </a:rPr>
              <a:t>W</a:t>
            </a:r>
            <a:r>
              <a:rPr lang="en-GB" sz="1800" dirty="0">
                <a:effectLst/>
                <a:latin typeface="Arial" panose="020B0604020202020204" pitchFamily="34" charset="0"/>
                <a:ea typeface="MS Mincho" panose="02020609040205080304" pitchFamily="49" charset="-128"/>
              </a:rPr>
              <a:t>hen it comes to navigating </a:t>
            </a:r>
            <a:r>
              <a:rPr lang="en-US" sz="1800" dirty="0">
                <a:effectLst/>
                <a:latin typeface="Arial" panose="020B0604020202020204" pitchFamily="34" charset="0"/>
                <a:ea typeface="MS Mincho" panose="02020609040205080304" pitchFamily="49" charset="-128"/>
              </a:rPr>
              <a:t>our journeys</a:t>
            </a:r>
            <a:r>
              <a:rPr lang="en-GB" sz="1800" dirty="0">
                <a:effectLst/>
                <a:latin typeface="Arial" panose="020B0604020202020204" pitchFamily="34" charset="0"/>
                <a:ea typeface="MS Mincho" panose="02020609040205080304" pitchFamily="49" charset="-128"/>
              </a:rPr>
              <a:t>, </a:t>
            </a:r>
            <a:r>
              <a:rPr lang="en-US" sz="1800" dirty="0">
                <a:effectLst/>
                <a:latin typeface="Arial" panose="020B0604020202020204" pitchFamily="34" charset="0"/>
                <a:ea typeface="MS Mincho" panose="02020609040205080304" pitchFamily="49" charset="-128"/>
              </a:rPr>
              <a:t>we’re</a:t>
            </a:r>
            <a:r>
              <a:rPr lang="en-GB" sz="1800" dirty="0">
                <a:effectLst/>
                <a:latin typeface="Arial" panose="020B0604020202020204" pitchFamily="34" charset="0"/>
                <a:ea typeface="MS Mincho" panose="02020609040205080304" pitchFamily="49" charset="-128"/>
              </a:rPr>
              <a:t> all trying to get to the same place</a:t>
            </a:r>
            <a:r>
              <a:rPr lang="en-US" sz="1800" dirty="0">
                <a:effectLst/>
                <a:latin typeface="Arial" panose="020B0604020202020204" pitchFamily="34" charset="0"/>
                <a:ea typeface="MS Mincho" panose="02020609040205080304" pitchFamily="49" charset="-128"/>
              </a:rPr>
              <a:t> even if we take different paths</a:t>
            </a:r>
            <a:r>
              <a:rPr lang="en-GB" sz="1800" dirty="0">
                <a:effectLst/>
                <a:latin typeface="Arial" panose="020B0604020202020204" pitchFamily="34" charset="0"/>
                <a:ea typeface="MS Mincho" panose="02020609040205080304" pitchFamily="49" charset="-128"/>
              </a:rPr>
              <a:t>. Examples of this include multi-party advocacy.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kern="100" dirty="0">
                <a:effectLst/>
                <a:latin typeface="Arial" panose="020B0604020202020204" pitchFamily="34" charset="0"/>
                <a:ea typeface="MS Mincho" panose="02020609040205080304" pitchFamily="49" charset="-128"/>
                <a:cs typeface="Arial" panose="020B0604020202020204" pitchFamily="34" charset="0"/>
              </a:rPr>
              <a:t>Mitigate -&gt; </a:t>
            </a:r>
            <a:r>
              <a:rPr lang="en-US" sz="1800" dirty="0">
                <a:effectLst/>
                <a:latin typeface="Arial" panose="020B0604020202020204" pitchFamily="34" charset="0"/>
                <a:ea typeface="MS Mincho" panose="02020609040205080304" pitchFamily="49" charset="-128"/>
              </a:rPr>
              <a:t>comes back to what I said on the earlier slide. For example, we have clients investing in climate solutions and renewable energy – these are technologies that are helping slow down climate change and therefore reducing the severity</a:t>
            </a:r>
            <a:r>
              <a:rPr lang="en-GB" sz="1800" dirty="0">
                <a:effectLst/>
                <a:latin typeface="Arial" panose="020B0604020202020204" pitchFamily="34" charset="0"/>
                <a:ea typeface="MS Mincho" panose="02020609040205080304" pitchFamily="49" charset="-128"/>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ea typeface="MS Mincho" panose="02020609040205080304" pitchFamily="49" charset="-128"/>
              </a:rPr>
              <a:t>So if you want that easy win, if you want to take that next small step, if you want to start somewhere: allocate time.  Give systemic risks the space they need on your agendas and in your priorities to be properly part of your process.</a:t>
            </a:r>
            <a:endParaRPr lang="en-GB" sz="1200" kern="100" dirty="0">
              <a:effectLst/>
              <a:latin typeface="Aptos" panose="020B0004020202020204" pitchFamily="34" charset="0"/>
              <a:ea typeface="MS Mincho" panose="02020609040205080304" pitchFamily="49"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0C75E569-FA29-4591-9ED9-413A86DC2D18}" type="slidenum">
              <a:rPr lang="en-GB" smtClean="0"/>
              <a:pPr/>
              <a:t>10</a:t>
            </a:fld>
            <a:endParaRPr lang="en-GB"/>
          </a:p>
        </p:txBody>
      </p:sp>
    </p:spTree>
    <p:extLst>
      <p:ext uri="{BB962C8B-B14F-4D97-AF65-F5344CB8AC3E}">
        <p14:creationId xmlns:p14="http://schemas.microsoft.com/office/powerpoint/2010/main" val="70397572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w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13458"/>
        </a:solidFill>
        <a:effectLst/>
      </p:bgPr>
    </p:bg>
    <p:spTree>
      <p:nvGrpSpPr>
        <p:cNvPr id="1" name=""/>
        <p:cNvGrpSpPr/>
        <p:nvPr/>
      </p:nvGrpSpPr>
      <p:grpSpPr>
        <a:xfrm>
          <a:off x="0" y="0"/>
          <a:ext cx="0" cy="0"/>
          <a:chOff x="0" y="0"/>
          <a:chExt cx="0" cy="0"/>
        </a:xfrm>
      </p:grpSpPr>
      <p:pic>
        <p:nvPicPr>
          <p:cNvPr id="8" name="Picture 4" descr="E:\Pants Work\Current Work\Actuaries 2011\IFOA Rebrand 2012\PowerPoint\blue_crest.png"/>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6625739" y="1066801"/>
            <a:ext cx="5261461" cy="5538380"/>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ctrTitle"/>
          </p:nvPr>
        </p:nvSpPr>
        <p:spPr>
          <a:xfrm>
            <a:off x="527056" y="2133608"/>
            <a:ext cx="10979144" cy="1295399"/>
          </a:xfrm>
        </p:spPr>
        <p:txBody>
          <a:bodyPr anchor="t"/>
          <a:lstStyle>
            <a:lvl1pPr>
              <a:defRPr sz="3600" b="1">
                <a:solidFill>
                  <a:schemeClr val="accent3"/>
                </a:solidFill>
              </a:defRPr>
            </a:lvl1pPr>
          </a:lstStyle>
          <a:p>
            <a:pPr lvl="0"/>
            <a:r>
              <a:rPr lang="en-GB" noProof="0"/>
              <a:t>Click to edit Master title style</a:t>
            </a:r>
          </a:p>
        </p:txBody>
      </p:sp>
      <p:sp>
        <p:nvSpPr>
          <p:cNvPr id="3075" name="Rectangle 3"/>
          <p:cNvSpPr>
            <a:spLocks noGrp="1" noChangeArrowheads="1"/>
          </p:cNvSpPr>
          <p:nvPr>
            <p:ph type="subTitle" idx="1"/>
          </p:nvPr>
        </p:nvSpPr>
        <p:spPr>
          <a:xfrm>
            <a:off x="527055" y="2781300"/>
            <a:ext cx="9988545" cy="1007740"/>
          </a:xfrm>
        </p:spPr>
        <p:txBody>
          <a:bodyPr/>
          <a:lstStyle>
            <a:lvl1pPr marL="0" indent="0">
              <a:spcBef>
                <a:spcPts val="0"/>
              </a:spcBef>
              <a:buFontTx/>
              <a:buNone/>
              <a:defRPr sz="2600">
                <a:solidFill>
                  <a:schemeClr val="bg1"/>
                </a:solidFill>
              </a:defRPr>
            </a:lvl1pPr>
          </a:lstStyle>
          <a:p>
            <a:pPr lvl="0"/>
            <a:r>
              <a:rPr lang="en-GB" noProof="0"/>
              <a:t>Click to edit Master subtitle style</a:t>
            </a:r>
          </a:p>
        </p:txBody>
      </p:sp>
      <p:sp>
        <p:nvSpPr>
          <p:cNvPr id="3076" name="Rectangle 4"/>
          <p:cNvSpPr>
            <a:spLocks noGrp="1" noChangeArrowheads="1"/>
          </p:cNvSpPr>
          <p:nvPr>
            <p:ph type="dt" sz="half" idx="2"/>
          </p:nvPr>
        </p:nvSpPr>
        <p:spPr>
          <a:xfrm>
            <a:off x="527055" y="6410325"/>
            <a:ext cx="2927349" cy="331788"/>
          </a:xfrm>
        </p:spPr>
        <p:txBody>
          <a:bodyPr/>
          <a:lstStyle>
            <a:lvl1pPr>
              <a:defRPr>
                <a:solidFill>
                  <a:schemeClr val="bg1"/>
                </a:solidFill>
              </a:defRPr>
            </a:lvl1pPr>
          </a:lstStyle>
          <a:p>
            <a:fld id="{1744C141-B97D-4979-AB76-E8E6AB76C28B}" type="datetime4">
              <a:rPr lang="en-GB"/>
              <a:pPr/>
              <a:t>02 May 2025</a:t>
            </a:fld>
            <a:endParaRPr lang="en-GB"/>
          </a:p>
        </p:txBody>
      </p:sp>
      <p:pic>
        <p:nvPicPr>
          <p:cNvPr id="7" name="Picture 4" descr="E:\Pants Work\Current Work\Actuaries 2011\Logos all\IFOA Logo\Lanscape - Standard\WMF logos\IFOA_logo_L_RGB_WO_text.wm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08"/>
            <a:ext cx="9505950" cy="1295399"/>
          </a:xfrm>
        </p:spPr>
        <p:txBody>
          <a:bodyPr anchor="t"/>
          <a:lstStyle>
            <a:lvl1pPr>
              <a:defRPr sz="3600">
                <a:solidFill>
                  <a:schemeClr val="accent3"/>
                </a:solidFill>
              </a:defRPr>
            </a:lvl1pPr>
          </a:lstStyle>
          <a:p>
            <a:pPr lvl="0"/>
            <a:r>
              <a:rPr lang="en-GB" noProof="0"/>
              <a:t>Click to edit Master title style</a:t>
            </a:r>
          </a:p>
        </p:txBody>
      </p:sp>
      <p:sp>
        <p:nvSpPr>
          <p:cNvPr id="3075" name="Rectangle 3"/>
          <p:cNvSpPr>
            <a:spLocks noGrp="1" noChangeArrowheads="1"/>
          </p:cNvSpPr>
          <p:nvPr>
            <p:ph type="subTitle" idx="1"/>
          </p:nvPr>
        </p:nvSpPr>
        <p:spPr>
          <a:xfrm>
            <a:off x="527055" y="2781300"/>
            <a:ext cx="8161867" cy="1007740"/>
          </a:xfrm>
        </p:spPr>
        <p:txBody>
          <a:bodyPr/>
          <a:lstStyle>
            <a:lvl1pPr marL="0" indent="0">
              <a:spcBef>
                <a:spcPts val="0"/>
              </a:spcBef>
              <a:buFontTx/>
              <a:buNone/>
              <a:defRPr sz="2600">
                <a:solidFill>
                  <a:schemeClr val="bg1"/>
                </a:solidFill>
              </a:defRPr>
            </a:lvl1pPr>
          </a:lstStyle>
          <a:p>
            <a:pPr lvl="0"/>
            <a:r>
              <a:rPr lang="en-GB" noProof="0"/>
              <a:t>Click to edit Master subtitle style</a:t>
            </a:r>
          </a:p>
        </p:txBody>
      </p:sp>
      <p:sp>
        <p:nvSpPr>
          <p:cNvPr id="3076" name="Rectangle 4"/>
          <p:cNvSpPr>
            <a:spLocks noGrp="1" noChangeArrowheads="1"/>
          </p:cNvSpPr>
          <p:nvPr>
            <p:ph type="dt" sz="half" idx="2"/>
          </p:nvPr>
        </p:nvSpPr>
        <p:spPr>
          <a:xfrm>
            <a:off x="527056" y="6410332"/>
            <a:ext cx="1846689" cy="300075"/>
          </a:xfrm>
          <a:noFill/>
          <a:ln w="12700">
            <a:solidFill>
              <a:schemeClr val="tx2">
                <a:lumMod val="65000"/>
                <a:lumOff val="35000"/>
              </a:schemeClr>
            </a:solidFill>
          </a:ln>
          <a:effectLst>
            <a:softEdge rad="31750"/>
          </a:effectLst>
        </p:spPr>
        <p:txBody>
          <a:bodyPr/>
          <a:lstStyle>
            <a:lvl1pPr>
              <a:defRPr b="1">
                <a:solidFill>
                  <a:schemeClr val="tx1"/>
                </a:solidFill>
              </a:defRPr>
            </a:lvl1pPr>
          </a:lstStyle>
          <a:p>
            <a:fld id="{1744C141-B97D-4979-AB76-E8E6AB76C28B}" type="datetime4">
              <a:rPr lang="en-GB" smtClean="0"/>
              <a:pPr/>
              <a:t>02 May 2025</a:t>
            </a:fld>
            <a:endParaRPr lang="en-GB"/>
          </a:p>
        </p:txBody>
      </p:sp>
      <p:pic>
        <p:nvPicPr>
          <p:cNvPr id="7" name="Picture 4" descr="E:\Pants Work\Current Work\Actuaries 2011\Logos all\IFOA Logo\Lanscape - Standard\WMF logos\IFOA_logo_L_RGB_WO_text.wmf">
            <a:extLst>
              <a:ext uri="{FF2B5EF4-FFF2-40B4-BE49-F238E27FC236}">
                <a16:creationId xmlns:a16="http://schemas.microsoft.com/office/drawing/2014/main" id="{89D143EA-A2F3-48B5-BC61-6CC1B4478A7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369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1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08"/>
            <a:ext cx="9505950" cy="1295399"/>
          </a:xfrm>
        </p:spPr>
        <p:txBody>
          <a:bodyPr anchor="t"/>
          <a:lstStyle>
            <a:lvl1pPr>
              <a:defRPr sz="3600">
                <a:solidFill>
                  <a:schemeClr val="bg2"/>
                </a:solidFill>
              </a:defRPr>
            </a:lvl1pPr>
          </a:lstStyle>
          <a:p>
            <a:pPr lvl="0"/>
            <a:r>
              <a:rPr lang="en-GB" noProof="0"/>
              <a:t>Click to edit Master title style</a:t>
            </a:r>
          </a:p>
        </p:txBody>
      </p:sp>
      <p:sp>
        <p:nvSpPr>
          <p:cNvPr id="3075" name="Rectangle 3"/>
          <p:cNvSpPr>
            <a:spLocks noGrp="1" noChangeArrowheads="1"/>
          </p:cNvSpPr>
          <p:nvPr>
            <p:ph type="subTitle" idx="1"/>
          </p:nvPr>
        </p:nvSpPr>
        <p:spPr>
          <a:xfrm>
            <a:off x="527055" y="2781300"/>
            <a:ext cx="8161867" cy="1007740"/>
          </a:xfrm>
        </p:spPr>
        <p:txBody>
          <a:bodyPr/>
          <a:lstStyle>
            <a:lvl1pPr marL="0" indent="0">
              <a:spcBef>
                <a:spcPts val="0"/>
              </a:spcBef>
              <a:buFontTx/>
              <a:buNone/>
              <a:defRPr sz="2600">
                <a:solidFill>
                  <a:schemeClr val="accent2"/>
                </a:solidFill>
              </a:defRPr>
            </a:lvl1pPr>
          </a:lstStyle>
          <a:p>
            <a:pPr lvl="0"/>
            <a:r>
              <a:rPr lang="en-GB" noProof="0"/>
              <a:t>Click to edit Master subtitle style</a:t>
            </a:r>
          </a:p>
        </p:txBody>
      </p:sp>
      <p:sp>
        <p:nvSpPr>
          <p:cNvPr id="3076" name="Rectangle 4"/>
          <p:cNvSpPr>
            <a:spLocks noGrp="1" noChangeArrowheads="1"/>
          </p:cNvSpPr>
          <p:nvPr>
            <p:ph type="dt" sz="half" idx="2"/>
          </p:nvPr>
        </p:nvSpPr>
        <p:spPr>
          <a:xfrm>
            <a:off x="527056" y="6410332"/>
            <a:ext cx="1846689" cy="300075"/>
          </a:xfrm>
          <a:noFill/>
          <a:ln w="12700">
            <a:solidFill>
              <a:schemeClr val="tx2">
                <a:lumMod val="65000"/>
                <a:lumOff val="35000"/>
              </a:schemeClr>
            </a:solidFill>
          </a:ln>
          <a:effectLst>
            <a:softEdge rad="31750"/>
          </a:effectLst>
        </p:spPr>
        <p:txBody>
          <a:bodyPr/>
          <a:lstStyle>
            <a:lvl1pPr>
              <a:defRPr b="1">
                <a:solidFill>
                  <a:schemeClr val="tx1"/>
                </a:solidFill>
              </a:defRPr>
            </a:lvl1pPr>
          </a:lstStyle>
          <a:p>
            <a:fld id="{1744C141-B97D-4979-AB76-E8E6AB76C28B}" type="datetime4">
              <a:rPr lang="en-GB" smtClean="0"/>
              <a:pPr/>
              <a:t>02 May 2025</a:t>
            </a:fld>
            <a:endParaRPr lang="en-GB"/>
          </a:p>
        </p:txBody>
      </p:sp>
      <p:pic>
        <p:nvPicPr>
          <p:cNvPr id="7" name="Picture 4" descr="E:\Pants Work\Current Work\Actuaries 2011\Logos all\IFOA Logo\Lanscape - Standard\WMF logos\IFOA_logo_L_RGB_WO_text.wmf">
            <a:extLst>
              <a:ext uri="{FF2B5EF4-FFF2-40B4-BE49-F238E27FC236}">
                <a16:creationId xmlns:a16="http://schemas.microsoft.com/office/drawing/2014/main" id="{89D143EA-A2F3-48B5-BC61-6CC1B4478A7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870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lvl1pPr>
              <a:defRPr/>
            </a:lvl1pPr>
          </a:lstStyle>
          <a:p>
            <a:fld id="{BC1242CF-12C1-4411-B532-E91306108269}" type="datetime4">
              <a:rPr lang="en-GB"/>
              <a:pPr/>
              <a:t>02 May 2025</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FE8DA6AF-1811-4E27-A96F-54109F1D0275}" type="slidenum">
              <a:rPr lang="en-GB"/>
              <a:pPr/>
              <a:t>‹#›</a:t>
            </a:fld>
            <a:endParaRPr lang="en-GB"/>
          </a:p>
        </p:txBody>
      </p:sp>
      <p:pic>
        <p:nvPicPr>
          <p:cNvPr id="7" name="Graphic 2">
            <a:extLst>
              <a:ext uri="{FF2B5EF4-FFF2-40B4-BE49-F238E27FC236}">
                <a16:creationId xmlns:a16="http://schemas.microsoft.com/office/drawing/2014/main" id="{B8F2B658-62C9-83EF-EAF5-B2238B11BF7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608168" y="5256067"/>
            <a:ext cx="2450784" cy="1154258"/>
          </a:xfrm>
          <a:prstGeom prst="rect">
            <a:avLst/>
          </a:prstGeom>
        </p:spPr>
      </p:pic>
    </p:spTree>
    <p:extLst>
      <p:ext uri="{BB962C8B-B14F-4D97-AF65-F5344CB8AC3E}">
        <p14:creationId xmlns:p14="http://schemas.microsoft.com/office/powerpoint/2010/main" val="1736545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527052" y="1557338"/>
            <a:ext cx="5425017" cy="4640262"/>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55266" y="1557338"/>
            <a:ext cx="5427134" cy="4640262"/>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lvl1pPr>
              <a:defRPr/>
            </a:lvl1pPr>
          </a:lstStyle>
          <a:p>
            <a:fld id="{A978B6D0-AB09-4B3E-9118-B4659F37B303}" type="datetime4">
              <a:rPr lang="en-GB"/>
              <a:pPr/>
              <a:t>02 May 2025</a:t>
            </a:fld>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375E1C19-A04E-4390-A400-023E4FCB19F2}" type="slidenum">
              <a:rPr lang="en-GB"/>
              <a:pPr/>
              <a:t>‹#›</a:t>
            </a:fld>
            <a:endParaRPr lang="en-GB"/>
          </a:p>
        </p:txBody>
      </p:sp>
    </p:spTree>
    <p:extLst>
      <p:ext uri="{BB962C8B-B14F-4D97-AF65-F5344CB8AC3E}">
        <p14:creationId xmlns:p14="http://schemas.microsoft.com/office/powerpoint/2010/main" val="4288328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9339" y="404664"/>
            <a:ext cx="10972800" cy="1143000"/>
          </a:xfrm>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200" b="1"/>
            </a:lvl1pPr>
            <a:lvl2pPr marL="457224" indent="0">
              <a:buNone/>
              <a:defRPr sz="2000" b="1"/>
            </a:lvl2pPr>
            <a:lvl3pPr marL="914446" indent="0">
              <a:buNone/>
              <a:defRPr sz="1800" b="1"/>
            </a:lvl3pPr>
            <a:lvl4pPr marL="1371668" indent="0">
              <a:buNone/>
              <a:defRPr sz="1600" b="1"/>
            </a:lvl4pPr>
            <a:lvl5pPr marL="1828892" indent="0">
              <a:buNone/>
              <a:defRPr sz="1600" b="1"/>
            </a:lvl5pPr>
            <a:lvl6pPr marL="2286114" indent="0">
              <a:buNone/>
              <a:defRPr sz="1600" b="1"/>
            </a:lvl6pPr>
            <a:lvl7pPr marL="2743337" indent="0">
              <a:buNone/>
              <a:defRPr sz="1600" b="1"/>
            </a:lvl7pPr>
            <a:lvl8pPr marL="3200560" indent="0">
              <a:buNone/>
              <a:defRPr sz="1600" b="1"/>
            </a:lvl8pPr>
            <a:lvl9pPr marL="3657782"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200" b="1"/>
            </a:lvl1pPr>
            <a:lvl2pPr marL="457224" indent="0">
              <a:buNone/>
              <a:defRPr sz="2000" b="1"/>
            </a:lvl2pPr>
            <a:lvl3pPr marL="914446" indent="0">
              <a:buNone/>
              <a:defRPr sz="1800" b="1"/>
            </a:lvl3pPr>
            <a:lvl4pPr marL="1371668" indent="0">
              <a:buNone/>
              <a:defRPr sz="1600" b="1"/>
            </a:lvl4pPr>
            <a:lvl5pPr marL="1828892" indent="0">
              <a:buNone/>
              <a:defRPr sz="1600" b="1"/>
            </a:lvl5pPr>
            <a:lvl6pPr marL="2286114" indent="0">
              <a:buNone/>
              <a:defRPr sz="1600" b="1"/>
            </a:lvl6pPr>
            <a:lvl7pPr marL="2743337" indent="0">
              <a:buNone/>
              <a:defRPr sz="1600" b="1"/>
            </a:lvl7pPr>
            <a:lvl8pPr marL="3200560" indent="0">
              <a:buNone/>
              <a:defRPr sz="1600" b="1"/>
            </a:lvl8pPr>
            <a:lvl9pPr marL="365778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lvl1pPr>
              <a:defRPr/>
            </a:lvl1pPr>
          </a:lstStyle>
          <a:p>
            <a:fld id="{F2D14434-9E7D-48B3-A0B1-B61FF5889F61}" type="datetime4">
              <a:rPr lang="en-GB"/>
              <a:pPr/>
              <a:t>02 May 2025</a:t>
            </a:fld>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1FB513AD-2D40-40B6-B454-91430654BAD4}" type="slidenum">
              <a:rPr lang="en-GB"/>
              <a:pPr/>
              <a:t>‹#›</a:t>
            </a:fld>
            <a:endParaRPr lang="en-GB"/>
          </a:p>
        </p:txBody>
      </p:sp>
    </p:spTree>
    <p:extLst>
      <p:ext uri="{BB962C8B-B14F-4D97-AF65-F5344CB8AC3E}">
        <p14:creationId xmlns:p14="http://schemas.microsoft.com/office/powerpoint/2010/main" val="2271509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lvl1pPr>
              <a:defRPr/>
            </a:lvl1pPr>
          </a:lstStyle>
          <a:p>
            <a:fld id="{00CB7BE8-6A98-487E-A0BA-75F334DA4484}" type="datetime4">
              <a:rPr lang="en-GB"/>
              <a:pPr/>
              <a:t>02 May 2025</a:t>
            </a:fld>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CCC5EDD3-CB13-45EB-8A5C-B486875EE4D2}" type="slidenum">
              <a:rPr lang="en-GB"/>
              <a:pPr/>
              <a:t>‹#›</a:t>
            </a:fld>
            <a:endParaRPr lang="en-GB"/>
          </a:p>
        </p:txBody>
      </p:sp>
    </p:spTree>
    <p:extLst>
      <p:ext uri="{BB962C8B-B14F-4D97-AF65-F5344CB8AC3E}">
        <p14:creationId xmlns:p14="http://schemas.microsoft.com/office/powerpoint/2010/main" val="2225758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7B165FE-1D5F-4086-A6F1-ADCC09BA4FF2}" type="datetime4">
              <a:rPr lang="en-GB"/>
              <a:pPr/>
              <a:t>02 May 2025</a:t>
            </a:fld>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22D29D89-28D6-400C-BE2E-4CB4EC7E1F86}" type="slidenum">
              <a:rPr lang="en-GB"/>
              <a:pPr/>
              <a:t>‹#›</a:t>
            </a:fld>
            <a:endParaRPr lang="en-GB"/>
          </a:p>
        </p:txBody>
      </p:sp>
    </p:spTree>
    <p:extLst>
      <p:ext uri="{BB962C8B-B14F-4D97-AF65-F5344CB8AC3E}">
        <p14:creationId xmlns:p14="http://schemas.microsoft.com/office/powerpoint/2010/main" val="522497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527055" y="404813"/>
            <a:ext cx="11055349" cy="1143000"/>
          </a:xfrm>
        </p:spPr>
        <p:txBody>
          <a:bodyPr/>
          <a:lstStyle/>
          <a:p>
            <a:r>
              <a:rPr lang="en-GB"/>
              <a:t>Click to edit Master title style</a:t>
            </a:r>
          </a:p>
        </p:txBody>
      </p:sp>
      <p:sp>
        <p:nvSpPr>
          <p:cNvPr id="3" name="Text Placeholder 2"/>
          <p:cNvSpPr>
            <a:spLocks noGrp="1"/>
          </p:cNvSpPr>
          <p:nvPr>
            <p:ph type="body" sz="half" idx="1"/>
          </p:nvPr>
        </p:nvSpPr>
        <p:spPr>
          <a:xfrm>
            <a:off x="527052" y="1557338"/>
            <a:ext cx="5425017" cy="4640262"/>
          </a:xfrm>
        </p:spPr>
        <p:txBody>
          <a:bodyPr/>
          <a:lstStyle>
            <a:lvl1pPr>
              <a:defRPr sz="2200"/>
            </a:lvl1pPr>
            <a:lvl2pPr>
              <a:defRPr sz="2000"/>
            </a:lvl2pPr>
            <a:lvl3pPr>
              <a:defRPr sz="1800"/>
            </a:lvl3pPr>
            <a:lvl4pPr>
              <a:defRPr sz="16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hart Placeholder 3"/>
          <p:cNvSpPr>
            <a:spLocks noGrp="1"/>
          </p:cNvSpPr>
          <p:nvPr>
            <p:ph type="chart" sz="half" idx="2"/>
          </p:nvPr>
        </p:nvSpPr>
        <p:spPr>
          <a:xfrm>
            <a:off x="6155266" y="1557338"/>
            <a:ext cx="5427134" cy="4640262"/>
          </a:xfrm>
        </p:spPr>
        <p:txBody>
          <a:bodyPr/>
          <a:lstStyle>
            <a:lvl1pPr>
              <a:defRPr sz="2200"/>
            </a:lvl1pPr>
          </a:lstStyle>
          <a:p>
            <a:r>
              <a:rPr lang="en-GB"/>
              <a:t>Click icon to add chart</a:t>
            </a:r>
          </a:p>
        </p:txBody>
      </p:sp>
      <p:sp>
        <p:nvSpPr>
          <p:cNvPr id="5" name="Date Placeholder 4"/>
          <p:cNvSpPr>
            <a:spLocks noGrp="1"/>
          </p:cNvSpPr>
          <p:nvPr>
            <p:ph type="dt" sz="half" idx="10"/>
          </p:nvPr>
        </p:nvSpPr>
        <p:spPr>
          <a:xfrm>
            <a:off x="527054" y="6410325"/>
            <a:ext cx="2688166" cy="331788"/>
          </a:xfrm>
        </p:spPr>
        <p:txBody>
          <a:bodyPr/>
          <a:lstStyle>
            <a:lvl1pPr>
              <a:defRPr/>
            </a:lvl1pPr>
          </a:lstStyle>
          <a:p>
            <a:fld id="{E55E8865-9CB5-4569-9D00-F0979EDB96F2}" type="datetime4">
              <a:rPr lang="en-GB"/>
              <a:pPr/>
              <a:t>02 May 2025</a:t>
            </a:fld>
            <a:endParaRPr lang="en-GB"/>
          </a:p>
        </p:txBody>
      </p:sp>
      <p:sp>
        <p:nvSpPr>
          <p:cNvPr id="6" name="Footer Placeholder 5"/>
          <p:cNvSpPr>
            <a:spLocks noGrp="1"/>
          </p:cNvSpPr>
          <p:nvPr>
            <p:ph type="ftr" sz="quarter" idx="11"/>
          </p:nvPr>
        </p:nvSpPr>
        <p:spPr>
          <a:xfrm>
            <a:off x="3215223" y="6410325"/>
            <a:ext cx="5761567" cy="331788"/>
          </a:xfrm>
        </p:spPr>
        <p:txBody>
          <a:bodyPr/>
          <a:lstStyle>
            <a:lvl1pPr>
              <a:defRPr/>
            </a:lvl1pPr>
          </a:lstStyle>
          <a:p>
            <a:endParaRPr lang="en-GB"/>
          </a:p>
        </p:txBody>
      </p:sp>
      <p:sp>
        <p:nvSpPr>
          <p:cNvPr id="7" name="Slide Number Placeholder 6"/>
          <p:cNvSpPr>
            <a:spLocks noGrp="1"/>
          </p:cNvSpPr>
          <p:nvPr>
            <p:ph type="sldNum" sz="quarter" idx="12"/>
          </p:nvPr>
        </p:nvSpPr>
        <p:spPr>
          <a:xfrm>
            <a:off x="10801353" y="6402396"/>
            <a:ext cx="863600" cy="339725"/>
          </a:xfrm>
        </p:spPr>
        <p:txBody>
          <a:bodyPr/>
          <a:lstStyle>
            <a:lvl1pPr>
              <a:defRPr/>
            </a:lvl1pPr>
          </a:lstStyle>
          <a:p>
            <a:fld id="{DD990B9C-E09A-4941-8EE5-1699664D5C7B}" type="slidenum">
              <a:rPr lang="en-GB"/>
              <a:pPr/>
              <a:t>‹#›</a:t>
            </a:fld>
            <a:endParaRPr lang="en-GB"/>
          </a:p>
        </p:txBody>
      </p:sp>
    </p:spTree>
    <p:extLst>
      <p:ext uri="{BB962C8B-B14F-4D97-AF65-F5344CB8AC3E}">
        <p14:creationId xmlns:p14="http://schemas.microsoft.com/office/powerpoint/2010/main" val="3777601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113458"/>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6" y="2133608"/>
            <a:ext cx="10979144" cy="1295399"/>
          </a:xfrm>
        </p:spPr>
        <p:txBody>
          <a:bodyPr anchor="t"/>
          <a:lstStyle>
            <a:lvl1pPr>
              <a:defRPr sz="3600" b="1">
                <a:solidFill>
                  <a:schemeClr val="accent3"/>
                </a:solidFill>
              </a:defRPr>
            </a:lvl1pPr>
          </a:lstStyle>
          <a:p>
            <a:pPr lvl="0"/>
            <a:r>
              <a:rPr lang="en-GB" noProof="0"/>
              <a:t>Click to edit Master title style</a:t>
            </a:r>
          </a:p>
        </p:txBody>
      </p:sp>
      <p:sp>
        <p:nvSpPr>
          <p:cNvPr id="3075" name="Rectangle 3"/>
          <p:cNvSpPr>
            <a:spLocks noGrp="1" noChangeArrowheads="1"/>
          </p:cNvSpPr>
          <p:nvPr>
            <p:ph type="subTitle" idx="1"/>
          </p:nvPr>
        </p:nvSpPr>
        <p:spPr>
          <a:xfrm>
            <a:off x="527055" y="2781300"/>
            <a:ext cx="9988545" cy="1007740"/>
          </a:xfrm>
        </p:spPr>
        <p:txBody>
          <a:bodyPr/>
          <a:lstStyle>
            <a:lvl1pPr marL="0" indent="0">
              <a:spcBef>
                <a:spcPts val="0"/>
              </a:spcBef>
              <a:buFontTx/>
              <a:buNone/>
              <a:defRPr sz="2600">
                <a:solidFill>
                  <a:schemeClr val="bg1"/>
                </a:solidFill>
              </a:defRPr>
            </a:lvl1pPr>
          </a:lstStyle>
          <a:p>
            <a:pPr lvl="0"/>
            <a:r>
              <a:rPr lang="en-GB" noProof="0"/>
              <a:t>Click to edit Master subtitle style</a:t>
            </a:r>
          </a:p>
        </p:txBody>
      </p:sp>
      <p:sp>
        <p:nvSpPr>
          <p:cNvPr id="3076" name="Rectangle 4"/>
          <p:cNvSpPr>
            <a:spLocks noGrp="1" noChangeArrowheads="1"/>
          </p:cNvSpPr>
          <p:nvPr>
            <p:ph type="dt" sz="half" idx="2"/>
          </p:nvPr>
        </p:nvSpPr>
        <p:spPr>
          <a:xfrm>
            <a:off x="527055" y="6410325"/>
            <a:ext cx="2927349" cy="331788"/>
          </a:xfrm>
        </p:spPr>
        <p:txBody>
          <a:bodyPr/>
          <a:lstStyle>
            <a:lvl1pPr>
              <a:defRPr>
                <a:solidFill>
                  <a:schemeClr val="bg1"/>
                </a:solidFill>
              </a:defRPr>
            </a:lvl1pPr>
          </a:lstStyle>
          <a:p>
            <a:fld id="{1744C141-B97D-4979-AB76-E8E6AB76C28B}" type="datetime4">
              <a:rPr lang="en-GB"/>
              <a:pPr/>
              <a:t>02 May 2025</a:t>
            </a:fld>
            <a:endParaRPr lang="en-GB"/>
          </a:p>
        </p:txBody>
      </p:sp>
      <p:pic>
        <p:nvPicPr>
          <p:cNvPr id="7"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375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113458"/>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351811" y="5546038"/>
            <a:ext cx="12952723" cy="959392"/>
            <a:chOff x="-285849" y="5546036"/>
            <a:chExt cx="10524089" cy="959392"/>
          </a:xfrm>
        </p:grpSpPr>
        <p:sp>
          <p:nvSpPr>
            <p:cNvPr id="7" name="TextBox 6"/>
            <p:cNvSpPr txBox="1"/>
            <p:nvPr userDrawn="1"/>
          </p:nvSpPr>
          <p:spPr>
            <a:xfrm rot="18900000">
              <a:off x="957932" y="6074541"/>
              <a:ext cx="1068262" cy="430887"/>
            </a:xfrm>
            <a:prstGeom prst="rect">
              <a:avLst/>
            </a:prstGeom>
            <a:noFill/>
          </p:spPr>
          <p:txBody>
            <a:bodyPr wrap="none" rtlCol="0">
              <a:spAutoFit/>
            </a:bodyPr>
            <a:lstStyle/>
            <a:p>
              <a:r>
                <a:rPr lang="en-GB" sz="2200">
                  <a:solidFill>
                    <a:srgbClr val="2F5079"/>
                  </a:solidFill>
                </a:rPr>
                <a:t>Progress</a:t>
              </a:r>
            </a:p>
          </p:txBody>
        </p:sp>
        <p:sp>
          <p:nvSpPr>
            <p:cNvPr id="8" name="TextBox 7"/>
            <p:cNvSpPr txBox="1"/>
            <p:nvPr userDrawn="1"/>
          </p:nvSpPr>
          <p:spPr>
            <a:xfrm rot="18900000">
              <a:off x="1357949" y="6024208"/>
              <a:ext cx="1310516" cy="430887"/>
            </a:xfrm>
            <a:prstGeom prst="rect">
              <a:avLst/>
            </a:prstGeom>
            <a:noFill/>
          </p:spPr>
          <p:txBody>
            <a:bodyPr wrap="none" rtlCol="0">
              <a:spAutoFit/>
            </a:bodyPr>
            <a:lstStyle/>
            <a:p>
              <a:r>
                <a:rPr lang="en-GB" sz="2200">
                  <a:solidFill>
                    <a:srgbClr val="2F5079"/>
                  </a:solidFill>
                </a:rPr>
                <a:t>Community</a:t>
              </a:r>
            </a:p>
          </p:txBody>
        </p:sp>
        <p:sp>
          <p:nvSpPr>
            <p:cNvPr id="9" name="TextBox 8"/>
            <p:cNvSpPr txBox="1"/>
            <p:nvPr userDrawn="1"/>
          </p:nvSpPr>
          <p:spPr>
            <a:xfrm rot="18900000">
              <a:off x="1765332" y="5646703"/>
              <a:ext cx="2138868" cy="430887"/>
            </a:xfrm>
            <a:prstGeom prst="rect">
              <a:avLst/>
            </a:prstGeom>
            <a:noFill/>
          </p:spPr>
          <p:txBody>
            <a:bodyPr wrap="none" rtlCol="0">
              <a:spAutoFit/>
            </a:bodyPr>
            <a:lstStyle/>
            <a:p>
              <a:r>
                <a:rPr lang="en-GB" sz="2200">
                  <a:solidFill>
                    <a:srgbClr val="2F5079"/>
                  </a:solidFill>
                </a:rPr>
                <a:t>Sessional Meetings</a:t>
              </a:r>
            </a:p>
          </p:txBody>
        </p:sp>
        <p:sp>
          <p:nvSpPr>
            <p:cNvPr id="11" name="TextBox 10"/>
            <p:cNvSpPr txBox="1"/>
            <p:nvPr userDrawn="1"/>
          </p:nvSpPr>
          <p:spPr>
            <a:xfrm rot="18900000">
              <a:off x="2490868" y="6024206"/>
              <a:ext cx="1169852" cy="430887"/>
            </a:xfrm>
            <a:prstGeom prst="rect">
              <a:avLst/>
            </a:prstGeom>
            <a:noFill/>
          </p:spPr>
          <p:txBody>
            <a:bodyPr wrap="none" rtlCol="0">
              <a:spAutoFit/>
            </a:bodyPr>
            <a:lstStyle/>
            <a:p>
              <a:r>
                <a:rPr lang="en-GB" sz="2200">
                  <a:solidFill>
                    <a:srgbClr val="2F5079"/>
                  </a:solidFill>
                </a:rPr>
                <a:t>Education</a:t>
              </a:r>
            </a:p>
          </p:txBody>
        </p:sp>
        <p:sp>
          <p:nvSpPr>
            <p:cNvPr id="12" name="TextBox 11"/>
            <p:cNvSpPr txBox="1"/>
            <p:nvPr userDrawn="1"/>
          </p:nvSpPr>
          <p:spPr>
            <a:xfrm rot="18900000">
              <a:off x="2910553" y="5797705"/>
              <a:ext cx="1740113" cy="430887"/>
            </a:xfrm>
            <a:prstGeom prst="rect">
              <a:avLst/>
            </a:prstGeom>
            <a:noFill/>
          </p:spPr>
          <p:txBody>
            <a:bodyPr wrap="none" rtlCol="0">
              <a:spAutoFit/>
            </a:bodyPr>
            <a:lstStyle/>
            <a:p>
              <a:pPr algn="l"/>
              <a:r>
                <a:rPr lang="en-GB" sz="2200">
                  <a:solidFill>
                    <a:srgbClr val="2F5079"/>
                  </a:solidFill>
                </a:rPr>
                <a:t>Working parties</a:t>
              </a:r>
            </a:p>
          </p:txBody>
        </p:sp>
        <p:sp>
          <p:nvSpPr>
            <p:cNvPr id="13" name="TextBox 12"/>
            <p:cNvSpPr txBox="1"/>
            <p:nvPr userDrawn="1"/>
          </p:nvSpPr>
          <p:spPr>
            <a:xfrm rot="18900000">
              <a:off x="3505942" y="5948709"/>
              <a:ext cx="1425495" cy="430887"/>
            </a:xfrm>
            <a:prstGeom prst="rect">
              <a:avLst/>
            </a:prstGeom>
            <a:noFill/>
          </p:spPr>
          <p:txBody>
            <a:bodyPr wrap="none" rtlCol="0">
              <a:spAutoFit/>
            </a:bodyPr>
            <a:lstStyle/>
            <a:p>
              <a:r>
                <a:rPr lang="en-GB" sz="2200">
                  <a:solidFill>
                    <a:srgbClr val="2F5079"/>
                  </a:solidFill>
                </a:rPr>
                <a:t>Volunteering</a:t>
              </a:r>
            </a:p>
          </p:txBody>
        </p:sp>
        <p:sp>
          <p:nvSpPr>
            <p:cNvPr id="14" name="TextBox 13"/>
            <p:cNvSpPr txBox="1"/>
            <p:nvPr userDrawn="1"/>
          </p:nvSpPr>
          <p:spPr>
            <a:xfrm rot="18900000">
              <a:off x="4110578" y="6040986"/>
              <a:ext cx="1132081" cy="430887"/>
            </a:xfrm>
            <a:prstGeom prst="rect">
              <a:avLst/>
            </a:prstGeom>
            <a:noFill/>
          </p:spPr>
          <p:txBody>
            <a:bodyPr wrap="none" rtlCol="0">
              <a:spAutoFit/>
            </a:bodyPr>
            <a:lstStyle/>
            <a:p>
              <a:r>
                <a:rPr lang="en-GB" sz="2200">
                  <a:solidFill>
                    <a:srgbClr val="2F5079"/>
                  </a:solidFill>
                </a:rPr>
                <a:t>Research</a:t>
              </a:r>
            </a:p>
          </p:txBody>
        </p:sp>
        <p:sp>
          <p:nvSpPr>
            <p:cNvPr id="15" name="TextBox 14"/>
            <p:cNvSpPr txBox="1"/>
            <p:nvPr userDrawn="1"/>
          </p:nvSpPr>
          <p:spPr>
            <a:xfrm rot="18900000">
              <a:off x="4470578" y="5680258"/>
              <a:ext cx="2025555" cy="430887"/>
            </a:xfrm>
            <a:prstGeom prst="rect">
              <a:avLst/>
            </a:prstGeom>
            <a:noFill/>
          </p:spPr>
          <p:txBody>
            <a:bodyPr wrap="none" rtlCol="0">
              <a:spAutoFit/>
            </a:bodyPr>
            <a:lstStyle/>
            <a:p>
              <a:r>
                <a:rPr lang="en-GB" sz="2200">
                  <a:solidFill>
                    <a:srgbClr val="2F5079"/>
                  </a:solidFill>
                </a:rPr>
                <a:t>Shaping</a:t>
              </a:r>
              <a:r>
                <a:rPr lang="en-GB" sz="2200" baseline="0">
                  <a:solidFill>
                    <a:srgbClr val="2F5079"/>
                  </a:solidFill>
                </a:rPr>
                <a:t> the future</a:t>
              </a:r>
              <a:endParaRPr lang="en-GB" sz="2200">
                <a:solidFill>
                  <a:srgbClr val="2F5079"/>
                </a:solidFill>
              </a:endParaRPr>
            </a:p>
          </p:txBody>
        </p:sp>
        <p:sp>
          <p:nvSpPr>
            <p:cNvPr id="16" name="TextBox 15"/>
            <p:cNvSpPr txBox="1"/>
            <p:nvPr userDrawn="1"/>
          </p:nvSpPr>
          <p:spPr>
            <a:xfrm rot="18900000">
              <a:off x="5196326" y="5960094"/>
              <a:ext cx="1297491" cy="430887"/>
            </a:xfrm>
            <a:prstGeom prst="rect">
              <a:avLst/>
            </a:prstGeom>
            <a:noFill/>
          </p:spPr>
          <p:txBody>
            <a:bodyPr wrap="none" rtlCol="0">
              <a:spAutoFit/>
            </a:bodyPr>
            <a:lstStyle/>
            <a:p>
              <a:r>
                <a:rPr lang="en-GB" sz="2200">
                  <a:solidFill>
                    <a:srgbClr val="2F5079"/>
                  </a:solidFill>
                </a:rPr>
                <a:t>Networking</a:t>
              </a:r>
            </a:p>
          </p:txBody>
        </p:sp>
        <p:sp>
          <p:nvSpPr>
            <p:cNvPr id="17" name="TextBox 16"/>
            <p:cNvSpPr txBox="1"/>
            <p:nvPr userDrawn="1"/>
          </p:nvSpPr>
          <p:spPr>
            <a:xfrm rot="18900000">
              <a:off x="5577996" y="5565807"/>
              <a:ext cx="2241760" cy="430887"/>
            </a:xfrm>
            <a:prstGeom prst="rect">
              <a:avLst/>
            </a:prstGeom>
            <a:noFill/>
          </p:spPr>
          <p:txBody>
            <a:bodyPr wrap="none" rtlCol="0">
              <a:spAutoFit/>
            </a:bodyPr>
            <a:lstStyle/>
            <a:p>
              <a:r>
                <a:rPr lang="en-GB" sz="2200">
                  <a:solidFill>
                    <a:srgbClr val="2F5079"/>
                  </a:solidFill>
                </a:rPr>
                <a:t>Professional</a:t>
              </a:r>
              <a:r>
                <a:rPr lang="en-GB" sz="2200" baseline="0">
                  <a:solidFill>
                    <a:srgbClr val="2F5079"/>
                  </a:solidFill>
                </a:rPr>
                <a:t> support</a:t>
              </a:r>
              <a:endParaRPr lang="en-GB" sz="2200">
                <a:solidFill>
                  <a:srgbClr val="2F5079"/>
                </a:solidFill>
              </a:endParaRPr>
            </a:p>
          </p:txBody>
        </p:sp>
        <p:sp>
          <p:nvSpPr>
            <p:cNvPr id="18" name="TextBox 17"/>
            <p:cNvSpPr txBox="1"/>
            <p:nvPr userDrawn="1"/>
          </p:nvSpPr>
          <p:spPr>
            <a:xfrm rot="18900000">
              <a:off x="6136684" y="5641309"/>
              <a:ext cx="2063326" cy="430887"/>
            </a:xfrm>
            <a:prstGeom prst="rect">
              <a:avLst/>
            </a:prstGeom>
            <a:noFill/>
          </p:spPr>
          <p:txBody>
            <a:bodyPr wrap="none" rtlCol="0">
              <a:spAutoFit/>
            </a:bodyPr>
            <a:lstStyle/>
            <a:p>
              <a:r>
                <a:rPr lang="en-GB" sz="2200">
                  <a:solidFill>
                    <a:srgbClr val="2F5079"/>
                  </a:solidFill>
                </a:rPr>
                <a:t>Enterprise and risk</a:t>
              </a:r>
            </a:p>
          </p:txBody>
        </p:sp>
        <p:sp>
          <p:nvSpPr>
            <p:cNvPr id="19" name="TextBox 18"/>
            <p:cNvSpPr txBox="1"/>
            <p:nvPr userDrawn="1"/>
          </p:nvSpPr>
          <p:spPr>
            <a:xfrm rot="18900000">
              <a:off x="6736813" y="5767143"/>
              <a:ext cx="1770277" cy="430887"/>
            </a:xfrm>
            <a:prstGeom prst="rect">
              <a:avLst/>
            </a:prstGeom>
            <a:noFill/>
          </p:spPr>
          <p:txBody>
            <a:bodyPr wrap="none" rtlCol="0">
              <a:spAutoFit/>
            </a:bodyPr>
            <a:lstStyle/>
            <a:p>
              <a:r>
                <a:rPr lang="en-GB" sz="2200">
                  <a:solidFill>
                    <a:srgbClr val="2F5079"/>
                  </a:solidFill>
                </a:rPr>
                <a:t>Learned</a:t>
              </a:r>
              <a:r>
                <a:rPr lang="en-GB" sz="2200" baseline="0">
                  <a:solidFill>
                    <a:srgbClr val="2F5079"/>
                  </a:solidFill>
                </a:rPr>
                <a:t> society</a:t>
              </a:r>
              <a:endParaRPr lang="en-GB" sz="2200">
                <a:solidFill>
                  <a:srgbClr val="2F5079"/>
                </a:solidFill>
              </a:endParaRPr>
            </a:p>
          </p:txBody>
        </p:sp>
        <p:sp>
          <p:nvSpPr>
            <p:cNvPr id="20" name="TextBox 19"/>
            <p:cNvSpPr txBox="1"/>
            <p:nvPr userDrawn="1"/>
          </p:nvSpPr>
          <p:spPr>
            <a:xfrm rot="18900000">
              <a:off x="7357541" y="5993647"/>
              <a:ext cx="1336564" cy="430887"/>
            </a:xfrm>
            <a:prstGeom prst="rect">
              <a:avLst/>
            </a:prstGeom>
            <a:noFill/>
          </p:spPr>
          <p:txBody>
            <a:bodyPr wrap="none" rtlCol="0">
              <a:spAutoFit/>
            </a:bodyPr>
            <a:lstStyle/>
            <a:p>
              <a:r>
                <a:rPr lang="en-GB" sz="2200">
                  <a:solidFill>
                    <a:srgbClr val="2F5079"/>
                  </a:solidFill>
                </a:rPr>
                <a:t>Opportunity</a:t>
              </a:r>
            </a:p>
          </p:txBody>
        </p:sp>
        <p:sp>
          <p:nvSpPr>
            <p:cNvPr id="21" name="TextBox 20"/>
            <p:cNvSpPr txBox="1"/>
            <p:nvPr userDrawn="1"/>
          </p:nvSpPr>
          <p:spPr>
            <a:xfrm rot="18900000">
              <a:off x="7802599" y="5607753"/>
              <a:ext cx="2102399" cy="430887"/>
            </a:xfrm>
            <a:prstGeom prst="rect">
              <a:avLst/>
            </a:prstGeom>
            <a:noFill/>
          </p:spPr>
          <p:txBody>
            <a:bodyPr wrap="none" rtlCol="0">
              <a:spAutoFit/>
            </a:bodyPr>
            <a:lstStyle/>
            <a:p>
              <a:r>
                <a:rPr lang="en-GB" sz="2200">
                  <a:solidFill>
                    <a:srgbClr val="2F5079"/>
                  </a:solidFill>
                </a:rPr>
                <a:t>International profile</a:t>
              </a:r>
            </a:p>
          </p:txBody>
        </p:sp>
        <p:sp>
          <p:nvSpPr>
            <p:cNvPr id="22" name="TextBox 21"/>
            <p:cNvSpPr txBox="1"/>
            <p:nvPr userDrawn="1"/>
          </p:nvSpPr>
          <p:spPr>
            <a:xfrm rot="18900000">
              <a:off x="8518697" y="6052369"/>
              <a:ext cx="1017466" cy="430887"/>
            </a:xfrm>
            <a:prstGeom prst="rect">
              <a:avLst/>
            </a:prstGeom>
            <a:noFill/>
          </p:spPr>
          <p:txBody>
            <a:bodyPr wrap="none" rtlCol="0">
              <a:spAutoFit/>
            </a:bodyPr>
            <a:lstStyle/>
            <a:p>
              <a:r>
                <a:rPr lang="en-GB" sz="2200">
                  <a:solidFill>
                    <a:srgbClr val="2F5079"/>
                  </a:solidFill>
                </a:rPr>
                <a:t>Journals</a:t>
              </a:r>
            </a:p>
          </p:txBody>
        </p:sp>
        <p:sp>
          <p:nvSpPr>
            <p:cNvPr id="23" name="TextBox 22"/>
            <p:cNvSpPr txBox="1"/>
            <p:nvPr userDrawn="1"/>
          </p:nvSpPr>
          <p:spPr>
            <a:xfrm rot="18900000">
              <a:off x="8978520" y="6002036"/>
              <a:ext cx="1259720" cy="430887"/>
            </a:xfrm>
            <a:prstGeom prst="rect">
              <a:avLst/>
            </a:prstGeom>
            <a:noFill/>
          </p:spPr>
          <p:txBody>
            <a:bodyPr wrap="none" rtlCol="0">
              <a:spAutoFit/>
            </a:bodyPr>
            <a:lstStyle/>
            <a:p>
              <a:r>
                <a:rPr lang="en-GB" sz="2200">
                  <a:solidFill>
                    <a:srgbClr val="2F5079"/>
                  </a:solidFill>
                </a:rPr>
                <a:t>Supporting</a:t>
              </a:r>
            </a:p>
          </p:txBody>
        </p:sp>
        <p:sp>
          <p:nvSpPr>
            <p:cNvPr id="24" name="TextBox 23"/>
            <p:cNvSpPr txBox="1"/>
            <p:nvPr userDrawn="1"/>
          </p:nvSpPr>
          <p:spPr>
            <a:xfrm rot="18900000">
              <a:off x="-285849" y="5546036"/>
              <a:ext cx="1106032" cy="430887"/>
            </a:xfrm>
            <a:prstGeom prst="rect">
              <a:avLst/>
            </a:prstGeom>
            <a:noFill/>
          </p:spPr>
          <p:txBody>
            <a:bodyPr wrap="none" rtlCol="0">
              <a:spAutoFit/>
            </a:bodyPr>
            <a:lstStyle/>
            <a:p>
              <a:r>
                <a:rPr lang="en-GB" sz="2200">
                  <a:solidFill>
                    <a:srgbClr val="2F5079"/>
                  </a:solidFill>
                </a:rPr>
                <a:t>Expertise</a:t>
              </a:r>
            </a:p>
          </p:txBody>
        </p:sp>
        <p:sp>
          <p:nvSpPr>
            <p:cNvPr id="25" name="TextBox 24"/>
            <p:cNvSpPr txBox="1"/>
            <p:nvPr userDrawn="1"/>
          </p:nvSpPr>
          <p:spPr>
            <a:xfrm rot="18900000">
              <a:off x="-163868" y="5873207"/>
              <a:ext cx="1425130" cy="430887"/>
            </a:xfrm>
            <a:prstGeom prst="rect">
              <a:avLst/>
            </a:prstGeom>
            <a:noFill/>
          </p:spPr>
          <p:txBody>
            <a:bodyPr wrap="none" rtlCol="0">
              <a:spAutoFit/>
            </a:bodyPr>
            <a:lstStyle/>
            <a:p>
              <a:r>
                <a:rPr lang="en-GB" sz="2200">
                  <a:solidFill>
                    <a:srgbClr val="2F5079"/>
                  </a:solidFill>
                </a:rPr>
                <a:t>Sponsorship</a:t>
              </a:r>
            </a:p>
          </p:txBody>
        </p:sp>
        <p:sp>
          <p:nvSpPr>
            <p:cNvPr id="26" name="TextBox 25"/>
            <p:cNvSpPr txBox="1"/>
            <p:nvPr userDrawn="1"/>
          </p:nvSpPr>
          <p:spPr>
            <a:xfrm rot="18900000">
              <a:off x="237530" y="5655092"/>
              <a:ext cx="2115424" cy="430887"/>
            </a:xfrm>
            <a:prstGeom prst="rect">
              <a:avLst/>
            </a:prstGeom>
            <a:noFill/>
          </p:spPr>
          <p:txBody>
            <a:bodyPr wrap="none" rtlCol="0">
              <a:spAutoFit/>
            </a:bodyPr>
            <a:lstStyle/>
            <a:p>
              <a:r>
                <a:rPr lang="en-GB" sz="2200">
                  <a:solidFill>
                    <a:srgbClr val="2F5079"/>
                  </a:solidFill>
                </a:rPr>
                <a:t>Thought leadership</a:t>
              </a:r>
            </a:p>
          </p:txBody>
        </p:sp>
      </p:grpSp>
      <p:sp>
        <p:nvSpPr>
          <p:cNvPr id="3074" name="Rectangle 2"/>
          <p:cNvSpPr>
            <a:spLocks noGrp="1" noChangeArrowheads="1"/>
          </p:cNvSpPr>
          <p:nvPr>
            <p:ph type="ctrTitle"/>
          </p:nvPr>
        </p:nvSpPr>
        <p:spPr>
          <a:xfrm>
            <a:off x="527050" y="2133608"/>
            <a:ext cx="10902949" cy="1295399"/>
          </a:xfrm>
        </p:spPr>
        <p:txBody>
          <a:bodyPr anchor="t"/>
          <a:lstStyle>
            <a:lvl1pPr>
              <a:defRPr sz="3600">
                <a:solidFill>
                  <a:schemeClr val="accent3"/>
                </a:solidFill>
              </a:defRPr>
            </a:lvl1pPr>
          </a:lstStyle>
          <a:p>
            <a:pPr lvl="0"/>
            <a:r>
              <a:rPr lang="en-GB" noProof="0"/>
              <a:t>Click to edit Master title style</a:t>
            </a:r>
          </a:p>
        </p:txBody>
      </p:sp>
      <p:sp>
        <p:nvSpPr>
          <p:cNvPr id="3075" name="Rectangle 3"/>
          <p:cNvSpPr>
            <a:spLocks noGrp="1" noChangeArrowheads="1"/>
          </p:cNvSpPr>
          <p:nvPr>
            <p:ph type="subTitle" idx="1"/>
          </p:nvPr>
        </p:nvSpPr>
        <p:spPr>
          <a:xfrm>
            <a:off x="527055" y="2781300"/>
            <a:ext cx="10128760" cy="1007740"/>
          </a:xfrm>
        </p:spPr>
        <p:txBody>
          <a:bodyPr/>
          <a:lstStyle>
            <a:lvl1pPr marL="0" indent="0">
              <a:spcBef>
                <a:spcPts val="0"/>
              </a:spcBef>
              <a:buFontTx/>
              <a:buNone/>
              <a:defRPr sz="2600">
                <a:solidFill>
                  <a:schemeClr val="bg1"/>
                </a:solidFill>
              </a:defRPr>
            </a:lvl1pPr>
          </a:lstStyle>
          <a:p>
            <a:pPr lvl="0"/>
            <a:r>
              <a:rPr lang="en-GB" noProof="0"/>
              <a:t>Click to edit Master subtitle style</a:t>
            </a:r>
          </a:p>
        </p:txBody>
      </p:sp>
      <p:sp>
        <p:nvSpPr>
          <p:cNvPr id="3076" name="Rectangle 4"/>
          <p:cNvSpPr>
            <a:spLocks noGrp="1" noChangeArrowheads="1"/>
          </p:cNvSpPr>
          <p:nvPr>
            <p:ph type="dt" sz="half" idx="2"/>
          </p:nvPr>
        </p:nvSpPr>
        <p:spPr>
          <a:xfrm>
            <a:off x="527055" y="6410325"/>
            <a:ext cx="2927349" cy="331788"/>
          </a:xfrm>
        </p:spPr>
        <p:txBody>
          <a:bodyPr/>
          <a:lstStyle>
            <a:lvl1pPr>
              <a:defRPr>
                <a:solidFill>
                  <a:schemeClr val="bg1"/>
                </a:solidFill>
              </a:defRPr>
            </a:lvl1pPr>
          </a:lstStyle>
          <a:p>
            <a:fld id="{1744C141-B97D-4979-AB76-E8E6AB76C28B}" type="datetime4">
              <a:rPr lang="en-GB"/>
              <a:pPr/>
              <a:t>02 May 2025</a:t>
            </a:fld>
            <a:endParaRPr lang="en-GB"/>
          </a:p>
        </p:txBody>
      </p:sp>
      <p:pic>
        <p:nvPicPr>
          <p:cNvPr id="27"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919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solidFill>
          <a:srgbClr val="113458"/>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0" y="2133608"/>
            <a:ext cx="10902949" cy="1295399"/>
          </a:xfrm>
        </p:spPr>
        <p:txBody>
          <a:bodyPr anchor="t"/>
          <a:lstStyle>
            <a:lvl1pPr>
              <a:defRPr sz="3600" b="1">
                <a:solidFill>
                  <a:schemeClr val="accent3"/>
                </a:solidFill>
              </a:defRPr>
            </a:lvl1pPr>
          </a:lstStyle>
          <a:p>
            <a:pPr lvl="0"/>
            <a:r>
              <a:rPr lang="en-GB" noProof="0"/>
              <a:t>Click to edit Master title style</a:t>
            </a:r>
          </a:p>
        </p:txBody>
      </p:sp>
      <p:sp>
        <p:nvSpPr>
          <p:cNvPr id="3075" name="Rectangle 3"/>
          <p:cNvSpPr>
            <a:spLocks noGrp="1" noChangeArrowheads="1"/>
          </p:cNvSpPr>
          <p:nvPr>
            <p:ph type="subTitle" idx="1"/>
          </p:nvPr>
        </p:nvSpPr>
        <p:spPr>
          <a:xfrm>
            <a:off x="527055" y="2781300"/>
            <a:ext cx="9531345" cy="1007740"/>
          </a:xfrm>
        </p:spPr>
        <p:txBody>
          <a:bodyPr/>
          <a:lstStyle>
            <a:lvl1pPr marL="0" indent="0">
              <a:spcBef>
                <a:spcPts val="0"/>
              </a:spcBef>
              <a:buFontTx/>
              <a:buNone/>
              <a:defRPr sz="2600">
                <a:solidFill>
                  <a:schemeClr val="bg1"/>
                </a:solidFill>
              </a:defRPr>
            </a:lvl1pPr>
          </a:lstStyle>
          <a:p>
            <a:pPr lvl="0"/>
            <a:r>
              <a:rPr lang="en-GB" noProof="0"/>
              <a:t>Click to edit Master subtitle style</a:t>
            </a:r>
          </a:p>
        </p:txBody>
      </p:sp>
      <p:sp>
        <p:nvSpPr>
          <p:cNvPr id="3076" name="Rectangle 4"/>
          <p:cNvSpPr>
            <a:spLocks noGrp="1" noChangeArrowheads="1"/>
          </p:cNvSpPr>
          <p:nvPr>
            <p:ph type="dt" sz="half" idx="2"/>
          </p:nvPr>
        </p:nvSpPr>
        <p:spPr>
          <a:xfrm>
            <a:off x="527055" y="6410325"/>
            <a:ext cx="2927349" cy="331788"/>
          </a:xfrm>
        </p:spPr>
        <p:txBody>
          <a:bodyPr/>
          <a:lstStyle>
            <a:lvl1pPr>
              <a:defRPr>
                <a:solidFill>
                  <a:schemeClr val="bg1"/>
                </a:solidFill>
              </a:defRPr>
            </a:lvl1pPr>
          </a:lstStyle>
          <a:p>
            <a:fld id="{1744C141-B97D-4979-AB76-E8E6AB76C28B}" type="datetime4">
              <a:rPr lang="en-GB"/>
              <a:pPr/>
              <a:t>02 May 2025</a:t>
            </a:fld>
            <a:endParaRPr lang="en-GB"/>
          </a:p>
        </p:txBody>
      </p:sp>
      <p:grpSp>
        <p:nvGrpSpPr>
          <p:cNvPr id="4" name="Group 3"/>
          <p:cNvGrpSpPr/>
          <p:nvPr userDrawn="1"/>
        </p:nvGrpSpPr>
        <p:grpSpPr>
          <a:xfrm>
            <a:off x="9588402" y="404664"/>
            <a:ext cx="2340244" cy="897997"/>
            <a:chOff x="7905328" y="493473"/>
            <a:chExt cx="1718172" cy="631271"/>
          </a:xfrm>
        </p:grpSpPr>
        <p:sp>
          <p:nvSpPr>
            <p:cNvPr id="2" name="Oval 1"/>
            <p:cNvSpPr/>
            <p:nvPr userDrawn="1"/>
          </p:nvSpPr>
          <p:spPr>
            <a:xfrm>
              <a:off x="7905328" y="493473"/>
              <a:ext cx="648072" cy="631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userDrawn="1"/>
          </p:nvSpPr>
          <p:spPr>
            <a:xfrm>
              <a:off x="8615388" y="594713"/>
              <a:ext cx="1008112" cy="454355"/>
            </a:xfrm>
            <a:prstGeom prst="rect">
              <a:avLst/>
            </a:prstGeom>
            <a:noFill/>
          </p:spPr>
          <p:txBody>
            <a:bodyPr wrap="square" rtlCol="0">
              <a:spAutoFit/>
            </a:bodyPr>
            <a:lstStyle/>
            <a:p>
              <a:r>
                <a:rPr lang="en-GB" sz="1800">
                  <a:solidFill>
                    <a:schemeClr val="bg1"/>
                  </a:solidFill>
                </a:rPr>
                <a:t>Partner</a:t>
              </a:r>
            </a:p>
            <a:p>
              <a:r>
                <a:rPr lang="en-GB" sz="1800">
                  <a:solidFill>
                    <a:schemeClr val="bg1"/>
                  </a:solidFill>
                </a:rPr>
                <a:t>Logo</a:t>
              </a:r>
            </a:p>
          </p:txBody>
        </p:sp>
      </p:grpSp>
      <p:pic>
        <p:nvPicPr>
          <p:cNvPr id="13"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255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08"/>
            <a:ext cx="8693149" cy="1295399"/>
          </a:xfrm>
        </p:spPr>
        <p:txBody>
          <a:bodyPr anchor="t"/>
          <a:lstStyle>
            <a:lvl1pPr>
              <a:defRPr sz="3600">
                <a:solidFill>
                  <a:schemeClr val="bg1"/>
                </a:solidFill>
              </a:defRPr>
            </a:lvl1pPr>
          </a:lstStyle>
          <a:p>
            <a:pPr lvl="0"/>
            <a:r>
              <a:rPr lang="en-GB" noProof="0"/>
              <a:t>Click to edit Master title style</a:t>
            </a:r>
          </a:p>
        </p:txBody>
      </p:sp>
      <p:sp>
        <p:nvSpPr>
          <p:cNvPr id="3075" name="Rectangle 3"/>
          <p:cNvSpPr>
            <a:spLocks noGrp="1" noChangeArrowheads="1"/>
          </p:cNvSpPr>
          <p:nvPr>
            <p:ph type="subTitle" idx="1"/>
          </p:nvPr>
        </p:nvSpPr>
        <p:spPr>
          <a:xfrm>
            <a:off x="527055" y="2781300"/>
            <a:ext cx="8161867" cy="1007740"/>
          </a:xfrm>
        </p:spPr>
        <p:txBody>
          <a:bodyPr/>
          <a:lstStyle>
            <a:lvl1pPr marL="0" indent="0">
              <a:spcBef>
                <a:spcPts val="0"/>
              </a:spcBef>
              <a:buFontTx/>
              <a:buNone/>
              <a:defRPr sz="2600">
                <a:solidFill>
                  <a:schemeClr val="accent3"/>
                </a:solidFill>
              </a:defRPr>
            </a:lvl1pPr>
          </a:lstStyle>
          <a:p>
            <a:pPr lvl="0"/>
            <a:r>
              <a:rPr lang="en-GB" noProof="0"/>
              <a:t>Click to edit Master subtitle style</a:t>
            </a:r>
          </a:p>
        </p:txBody>
      </p:sp>
      <p:sp>
        <p:nvSpPr>
          <p:cNvPr id="3076" name="Rectangle 4"/>
          <p:cNvSpPr>
            <a:spLocks noGrp="1" noChangeArrowheads="1"/>
          </p:cNvSpPr>
          <p:nvPr>
            <p:ph type="dt" sz="half" idx="2"/>
          </p:nvPr>
        </p:nvSpPr>
        <p:spPr>
          <a:xfrm>
            <a:off x="527055" y="6410325"/>
            <a:ext cx="2927349" cy="331788"/>
          </a:xfrm>
        </p:spPr>
        <p:txBody>
          <a:bodyPr/>
          <a:lstStyle>
            <a:lvl1pPr>
              <a:defRPr>
                <a:solidFill>
                  <a:schemeClr val="bg1"/>
                </a:solidFill>
              </a:defRPr>
            </a:lvl1pPr>
          </a:lstStyle>
          <a:p>
            <a:fld id="{1744C141-B97D-4979-AB76-E8E6AB76C28B}" type="datetime4">
              <a:rPr lang="en-GB" smtClean="0"/>
              <a:pPr/>
              <a:t>02 May 2025</a:t>
            </a:fld>
            <a:endParaRPr lang="en-GB"/>
          </a:p>
        </p:txBody>
      </p:sp>
      <p:pic>
        <p:nvPicPr>
          <p:cNvPr id="7" name="Picture 4" descr="E:\Pants Work\Current Work\Actuaries 2011\Logos all\IFOA Logo\Lanscape - Standard\WMF logos\IFOA_logo_L_RGB_WO_text.wmf">
            <a:extLst>
              <a:ext uri="{FF2B5EF4-FFF2-40B4-BE49-F238E27FC236}">
                <a16:creationId xmlns:a16="http://schemas.microsoft.com/office/drawing/2014/main" id="{2B5E93A1-97F2-4F0B-97B4-7DE5BCAEF38A}"/>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348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08"/>
            <a:ext cx="9505950" cy="1295399"/>
          </a:xfrm>
        </p:spPr>
        <p:txBody>
          <a:bodyPr anchor="t"/>
          <a:lstStyle>
            <a:lvl1pPr>
              <a:defRPr sz="3600">
                <a:solidFill>
                  <a:schemeClr val="accent1"/>
                </a:solidFill>
              </a:defRPr>
            </a:lvl1pPr>
          </a:lstStyle>
          <a:p>
            <a:pPr lvl="0"/>
            <a:r>
              <a:rPr lang="en-GB" noProof="0"/>
              <a:t>Click to edit Master title style</a:t>
            </a:r>
          </a:p>
        </p:txBody>
      </p:sp>
      <p:sp>
        <p:nvSpPr>
          <p:cNvPr id="3075" name="Rectangle 3"/>
          <p:cNvSpPr>
            <a:spLocks noGrp="1" noChangeArrowheads="1"/>
          </p:cNvSpPr>
          <p:nvPr>
            <p:ph type="subTitle" idx="1"/>
          </p:nvPr>
        </p:nvSpPr>
        <p:spPr>
          <a:xfrm>
            <a:off x="527055" y="2781300"/>
            <a:ext cx="8161867" cy="1007740"/>
          </a:xfrm>
        </p:spPr>
        <p:txBody>
          <a:bodyPr/>
          <a:lstStyle>
            <a:lvl1pPr marL="0" indent="0">
              <a:spcBef>
                <a:spcPts val="0"/>
              </a:spcBef>
              <a:buFontTx/>
              <a:buNone/>
              <a:defRPr sz="2600">
                <a:solidFill>
                  <a:schemeClr val="bg1"/>
                </a:solidFill>
              </a:defRPr>
            </a:lvl1pPr>
          </a:lstStyle>
          <a:p>
            <a:pPr lvl="0"/>
            <a:r>
              <a:rPr lang="en-GB" noProof="0"/>
              <a:t>Click to edit Master subtitle style</a:t>
            </a:r>
          </a:p>
        </p:txBody>
      </p:sp>
      <p:sp>
        <p:nvSpPr>
          <p:cNvPr id="3076" name="Rectangle 4"/>
          <p:cNvSpPr>
            <a:spLocks noGrp="1" noChangeArrowheads="1"/>
          </p:cNvSpPr>
          <p:nvPr>
            <p:ph type="dt" sz="half" idx="2"/>
          </p:nvPr>
        </p:nvSpPr>
        <p:spPr>
          <a:xfrm>
            <a:off x="527056" y="6410332"/>
            <a:ext cx="1846689" cy="300075"/>
          </a:xfrm>
          <a:noFill/>
          <a:effectLst>
            <a:softEdge rad="31750"/>
          </a:effectLst>
        </p:spPr>
        <p:txBody>
          <a:bodyPr/>
          <a:lstStyle>
            <a:lvl1pPr>
              <a:defRPr>
                <a:solidFill>
                  <a:schemeClr val="bg1"/>
                </a:solidFill>
              </a:defRPr>
            </a:lvl1pPr>
          </a:lstStyle>
          <a:p>
            <a:fld id="{1744C141-B97D-4979-AB76-E8E6AB76C28B}" type="datetime4">
              <a:rPr lang="en-GB" smtClean="0"/>
              <a:pPr/>
              <a:t>02 May 2025</a:t>
            </a:fld>
            <a:endParaRPr lang="en-GB"/>
          </a:p>
        </p:txBody>
      </p:sp>
      <p:pic>
        <p:nvPicPr>
          <p:cNvPr id="7" name="Picture 4" descr="E:\Pants Work\Current Work\Actuaries 2011\Logos all\IFOA Logo\Lanscape - Standard\WMF logos\IFOA_logo_L_RGB_WO_text.wmf">
            <a:extLst>
              <a:ext uri="{FF2B5EF4-FFF2-40B4-BE49-F238E27FC236}">
                <a16:creationId xmlns:a16="http://schemas.microsoft.com/office/drawing/2014/main" id="{83A24984-E1B2-407C-9C01-0E1FE92EBEC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307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1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08"/>
            <a:ext cx="9505950" cy="1295399"/>
          </a:xfrm>
        </p:spPr>
        <p:txBody>
          <a:bodyPr anchor="t"/>
          <a:lstStyle>
            <a:lvl1pPr>
              <a:defRPr sz="3600">
                <a:solidFill>
                  <a:schemeClr val="accent1"/>
                </a:solidFill>
              </a:defRPr>
            </a:lvl1pPr>
          </a:lstStyle>
          <a:p>
            <a:pPr lvl="0"/>
            <a:r>
              <a:rPr lang="en-GB" noProof="0"/>
              <a:t>Click to edit Master title style</a:t>
            </a:r>
          </a:p>
        </p:txBody>
      </p:sp>
      <p:sp>
        <p:nvSpPr>
          <p:cNvPr id="3075" name="Rectangle 3"/>
          <p:cNvSpPr>
            <a:spLocks noGrp="1" noChangeArrowheads="1"/>
          </p:cNvSpPr>
          <p:nvPr>
            <p:ph type="subTitle" idx="1"/>
          </p:nvPr>
        </p:nvSpPr>
        <p:spPr>
          <a:xfrm>
            <a:off x="527055" y="2781300"/>
            <a:ext cx="8161867" cy="1007740"/>
          </a:xfrm>
        </p:spPr>
        <p:txBody>
          <a:bodyPr/>
          <a:lstStyle>
            <a:lvl1pPr marL="0" indent="0">
              <a:spcBef>
                <a:spcPts val="0"/>
              </a:spcBef>
              <a:buFontTx/>
              <a:buNone/>
              <a:defRPr sz="2600">
                <a:solidFill>
                  <a:schemeClr val="bg1"/>
                </a:solidFill>
              </a:defRPr>
            </a:lvl1pPr>
          </a:lstStyle>
          <a:p>
            <a:pPr lvl="0"/>
            <a:r>
              <a:rPr lang="en-GB" noProof="0"/>
              <a:t>Click to edit Master subtitle style</a:t>
            </a:r>
          </a:p>
        </p:txBody>
      </p:sp>
      <p:sp>
        <p:nvSpPr>
          <p:cNvPr id="3076" name="Rectangle 4"/>
          <p:cNvSpPr>
            <a:spLocks noGrp="1" noChangeArrowheads="1"/>
          </p:cNvSpPr>
          <p:nvPr>
            <p:ph type="dt" sz="half" idx="2"/>
          </p:nvPr>
        </p:nvSpPr>
        <p:spPr>
          <a:xfrm>
            <a:off x="527056" y="6410332"/>
            <a:ext cx="1846689" cy="300075"/>
          </a:xfrm>
          <a:noFill/>
          <a:effectLst>
            <a:softEdge rad="31750"/>
          </a:effectLst>
        </p:spPr>
        <p:txBody>
          <a:bodyPr/>
          <a:lstStyle>
            <a:lvl1pPr>
              <a:defRPr>
                <a:solidFill>
                  <a:schemeClr val="bg1"/>
                </a:solidFill>
              </a:defRPr>
            </a:lvl1pPr>
          </a:lstStyle>
          <a:p>
            <a:fld id="{1744C141-B97D-4979-AB76-E8E6AB76C28B}" type="datetime4">
              <a:rPr lang="en-GB" smtClean="0"/>
              <a:pPr/>
              <a:t>02 May 2025</a:t>
            </a:fld>
            <a:endParaRPr lang="en-GB"/>
          </a:p>
        </p:txBody>
      </p:sp>
      <p:pic>
        <p:nvPicPr>
          <p:cNvPr id="7" name="Picture 4" descr="E:\Pants Work\Current Work\Actuaries 2011\Logos all\IFOA Logo\Lanscape - Standard\WMF logos\IFOA_logo_L_RGB_WO_text.wmf">
            <a:extLst>
              <a:ext uri="{FF2B5EF4-FFF2-40B4-BE49-F238E27FC236}">
                <a16:creationId xmlns:a16="http://schemas.microsoft.com/office/drawing/2014/main" id="{83A24984-E1B2-407C-9C01-0E1FE92EBEC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208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1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08"/>
            <a:ext cx="9505950" cy="1295399"/>
          </a:xfrm>
        </p:spPr>
        <p:txBody>
          <a:bodyPr anchor="t"/>
          <a:lstStyle>
            <a:lvl1pPr>
              <a:defRPr sz="3600">
                <a:solidFill>
                  <a:schemeClr val="accent3"/>
                </a:solidFill>
              </a:defRPr>
            </a:lvl1pPr>
          </a:lstStyle>
          <a:p>
            <a:pPr lvl="0"/>
            <a:r>
              <a:rPr lang="en-GB" noProof="0"/>
              <a:t>Click to edit Master title style</a:t>
            </a:r>
          </a:p>
        </p:txBody>
      </p:sp>
      <p:sp>
        <p:nvSpPr>
          <p:cNvPr id="3075" name="Rectangle 3"/>
          <p:cNvSpPr>
            <a:spLocks noGrp="1" noChangeArrowheads="1"/>
          </p:cNvSpPr>
          <p:nvPr>
            <p:ph type="subTitle" idx="1"/>
          </p:nvPr>
        </p:nvSpPr>
        <p:spPr>
          <a:xfrm>
            <a:off x="527055" y="2781300"/>
            <a:ext cx="8161867" cy="1007740"/>
          </a:xfrm>
        </p:spPr>
        <p:txBody>
          <a:bodyPr/>
          <a:lstStyle>
            <a:lvl1pPr marL="0" indent="0">
              <a:spcBef>
                <a:spcPts val="0"/>
              </a:spcBef>
              <a:buFontTx/>
              <a:buNone/>
              <a:defRPr sz="2600">
                <a:solidFill>
                  <a:schemeClr val="bg1"/>
                </a:solidFill>
              </a:defRPr>
            </a:lvl1pPr>
          </a:lstStyle>
          <a:p>
            <a:pPr lvl="0"/>
            <a:r>
              <a:rPr lang="en-GB" noProof="0"/>
              <a:t>Click to edit Master subtitle style</a:t>
            </a:r>
          </a:p>
        </p:txBody>
      </p:sp>
      <p:sp>
        <p:nvSpPr>
          <p:cNvPr id="3076" name="Rectangle 4"/>
          <p:cNvSpPr>
            <a:spLocks noGrp="1" noChangeArrowheads="1"/>
          </p:cNvSpPr>
          <p:nvPr>
            <p:ph type="dt" sz="half" idx="2"/>
          </p:nvPr>
        </p:nvSpPr>
        <p:spPr>
          <a:xfrm>
            <a:off x="527056" y="6410332"/>
            <a:ext cx="1846689" cy="300075"/>
          </a:xfrm>
          <a:noFill/>
          <a:effectLst>
            <a:softEdge rad="31750"/>
          </a:effectLst>
        </p:spPr>
        <p:txBody>
          <a:bodyPr/>
          <a:lstStyle>
            <a:lvl1pPr>
              <a:defRPr>
                <a:solidFill>
                  <a:schemeClr val="bg1"/>
                </a:solidFill>
              </a:defRPr>
            </a:lvl1pPr>
          </a:lstStyle>
          <a:p>
            <a:fld id="{1744C141-B97D-4979-AB76-E8E6AB76C28B}" type="datetime4">
              <a:rPr lang="en-GB" smtClean="0"/>
              <a:pPr/>
              <a:t>02 May 2025</a:t>
            </a:fld>
            <a:endParaRPr lang="en-GB"/>
          </a:p>
        </p:txBody>
      </p:sp>
      <p:pic>
        <p:nvPicPr>
          <p:cNvPr id="7" name="Picture 4" descr="E:\Pants Work\Current Work\Actuaries 2011\Logos all\IFOA Logo\Lanscape - Standard\WMF logos\IFOA_logo_L_RGB_WO_text.wmf">
            <a:extLst>
              <a:ext uri="{FF2B5EF4-FFF2-40B4-BE49-F238E27FC236}">
                <a16:creationId xmlns:a16="http://schemas.microsoft.com/office/drawing/2014/main" id="{FE279110-C7C3-460A-A314-D193AF4E881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245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08"/>
            <a:ext cx="9505950" cy="1295399"/>
          </a:xfrm>
        </p:spPr>
        <p:txBody>
          <a:bodyPr anchor="t"/>
          <a:lstStyle>
            <a:lvl1pPr>
              <a:defRPr sz="3600">
                <a:solidFill>
                  <a:schemeClr val="accent3"/>
                </a:solidFill>
              </a:defRPr>
            </a:lvl1pPr>
          </a:lstStyle>
          <a:p>
            <a:pPr lvl="0"/>
            <a:r>
              <a:rPr lang="en-GB" noProof="0"/>
              <a:t>Click to edit Master title style</a:t>
            </a:r>
          </a:p>
        </p:txBody>
      </p:sp>
      <p:sp>
        <p:nvSpPr>
          <p:cNvPr id="3075" name="Rectangle 3"/>
          <p:cNvSpPr>
            <a:spLocks noGrp="1" noChangeArrowheads="1"/>
          </p:cNvSpPr>
          <p:nvPr>
            <p:ph type="subTitle" idx="1"/>
          </p:nvPr>
        </p:nvSpPr>
        <p:spPr>
          <a:xfrm>
            <a:off x="527055" y="2781300"/>
            <a:ext cx="8161867" cy="1007740"/>
          </a:xfrm>
        </p:spPr>
        <p:txBody>
          <a:bodyPr/>
          <a:lstStyle>
            <a:lvl1pPr marL="0" indent="0">
              <a:spcBef>
                <a:spcPts val="0"/>
              </a:spcBef>
              <a:buFontTx/>
              <a:buNone/>
              <a:defRPr sz="2600">
                <a:solidFill>
                  <a:schemeClr val="bg1"/>
                </a:solidFill>
              </a:defRPr>
            </a:lvl1pPr>
          </a:lstStyle>
          <a:p>
            <a:pPr lvl="0"/>
            <a:r>
              <a:rPr lang="en-GB" noProof="0"/>
              <a:t>Click to edit Master subtitle style</a:t>
            </a:r>
          </a:p>
        </p:txBody>
      </p:sp>
      <p:sp>
        <p:nvSpPr>
          <p:cNvPr id="3076" name="Rectangle 4"/>
          <p:cNvSpPr>
            <a:spLocks noGrp="1" noChangeArrowheads="1"/>
          </p:cNvSpPr>
          <p:nvPr>
            <p:ph type="dt" sz="half" idx="2"/>
          </p:nvPr>
        </p:nvSpPr>
        <p:spPr>
          <a:xfrm>
            <a:off x="527056" y="6410332"/>
            <a:ext cx="1846689" cy="300075"/>
          </a:xfrm>
          <a:noFill/>
          <a:effectLst>
            <a:softEdge rad="31750"/>
          </a:effectLst>
        </p:spPr>
        <p:txBody>
          <a:bodyPr/>
          <a:lstStyle>
            <a:lvl1pPr>
              <a:defRPr>
                <a:solidFill>
                  <a:schemeClr val="bg1"/>
                </a:solidFill>
              </a:defRPr>
            </a:lvl1pPr>
          </a:lstStyle>
          <a:p>
            <a:fld id="{1744C141-B97D-4979-AB76-E8E6AB76C28B}" type="datetime4">
              <a:rPr lang="en-GB" smtClean="0"/>
              <a:pPr/>
              <a:t>02 May 2025</a:t>
            </a:fld>
            <a:endParaRPr lang="en-GB"/>
          </a:p>
        </p:txBody>
      </p:sp>
      <p:pic>
        <p:nvPicPr>
          <p:cNvPr id="7" name="Picture 4" descr="E:\Pants Work\Current Work\Actuaries 2011\Logos all\IFOA Logo\Lanscape - Standard\WMF logos\IFOA_logo_L_RGB_WO_text.wmf">
            <a:extLst>
              <a:ext uri="{FF2B5EF4-FFF2-40B4-BE49-F238E27FC236}">
                <a16:creationId xmlns:a16="http://schemas.microsoft.com/office/drawing/2014/main" id="{FE279110-C7C3-460A-A314-D193AF4E881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986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w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27055" y="404813"/>
            <a:ext cx="1105534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527055" y="1557338"/>
            <a:ext cx="11055349" cy="464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527054" y="6410325"/>
            <a:ext cx="2688166"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defRPr>
            </a:lvl1pPr>
          </a:lstStyle>
          <a:p>
            <a:fld id="{0D5A5B80-4E0E-41F8-BFF5-504EC24C412E}" type="datetime4">
              <a:rPr lang="en-GB" smtClean="0"/>
              <a:pPr/>
              <a:t>02 May 2025</a:t>
            </a:fld>
            <a:endParaRPr lang="en-GB"/>
          </a:p>
        </p:txBody>
      </p:sp>
      <p:sp>
        <p:nvSpPr>
          <p:cNvPr id="1029" name="Rectangle 5"/>
          <p:cNvSpPr>
            <a:spLocks noGrp="1" noChangeArrowheads="1"/>
          </p:cNvSpPr>
          <p:nvPr>
            <p:ph type="ftr" sz="quarter" idx="3"/>
          </p:nvPr>
        </p:nvSpPr>
        <p:spPr bwMode="auto">
          <a:xfrm>
            <a:off x="3215223" y="6410325"/>
            <a:ext cx="7452777"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rgbClr val="3F4548"/>
                </a:solidFill>
              </a:defRPr>
            </a:lvl1pPr>
          </a:lstStyle>
          <a:p>
            <a:endParaRPr lang="en-GB"/>
          </a:p>
        </p:txBody>
      </p:sp>
      <p:sp>
        <p:nvSpPr>
          <p:cNvPr id="1030" name="Rectangle 6"/>
          <p:cNvSpPr>
            <a:spLocks noGrp="1" noChangeArrowheads="1"/>
          </p:cNvSpPr>
          <p:nvPr>
            <p:ph type="sldNum" sz="quarter" idx="4"/>
          </p:nvPr>
        </p:nvSpPr>
        <p:spPr bwMode="auto">
          <a:xfrm>
            <a:off x="10801353" y="6402396"/>
            <a:ext cx="8636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rgbClr val="3F4548"/>
                </a:solidFill>
              </a:defRPr>
            </a:lvl1pPr>
          </a:lstStyle>
          <a:p>
            <a:fld id="{65C5C0B4-F90D-4B90-B187-E84366B07232}" type="slidenum">
              <a:rPr lang="en-GB" smtClean="0"/>
              <a:pPr/>
              <a:t>‹#›</a:t>
            </a:fld>
            <a:endParaRPr lang="en-GB"/>
          </a:p>
        </p:txBody>
      </p:sp>
      <p:sp>
        <p:nvSpPr>
          <p:cNvPr id="1031" name="Line 7"/>
          <p:cNvSpPr>
            <a:spLocks noChangeShapeType="1"/>
          </p:cNvSpPr>
          <p:nvPr/>
        </p:nvSpPr>
        <p:spPr bwMode="auto">
          <a:xfrm>
            <a:off x="624423"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60" name="Picture 2" descr="E:\Pants Work\Current Work\Actuaries 2011\Logos all\IFOA Logo\Lanscape - Standard\WMF logos\IFOA_logo_L_RGB.wmf"/>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9906000" y="5563121"/>
            <a:ext cx="1656184" cy="674191"/>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64"/>
          <p:cNvGrpSpPr/>
          <p:nvPr userDrawn="1"/>
        </p:nvGrpSpPr>
        <p:grpSpPr>
          <a:xfrm>
            <a:off x="-3137354" y="0"/>
            <a:ext cx="3018256" cy="6858000"/>
            <a:chOff x="-3137354" y="0"/>
            <a:chExt cx="3018256" cy="6858000"/>
          </a:xfrm>
        </p:grpSpPr>
        <p:sp>
          <p:nvSpPr>
            <p:cNvPr id="62" name="Rectangle 61"/>
            <p:cNvSpPr/>
            <p:nvPr userDrawn="1"/>
          </p:nvSpPr>
          <p:spPr>
            <a:xfrm>
              <a:off x="-3137354" y="0"/>
              <a:ext cx="29944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userDrawn="1"/>
          </p:nvSpPr>
          <p:spPr>
            <a:xfrm>
              <a:off x="-2982572" y="99308"/>
              <a:ext cx="2839661" cy="153888"/>
            </a:xfrm>
            <a:prstGeom prst="rect">
              <a:avLst/>
            </a:prstGeom>
            <a:noFill/>
          </p:spPr>
          <p:txBody>
            <a:bodyPr wrap="square" lIns="0" tIns="0" rIns="0" bIns="0" rtlCol="0">
              <a:spAutoFit/>
            </a:bodyPr>
            <a:lstStyle/>
            <a:p>
              <a:r>
                <a:rPr lang="en-GB" sz="1000" b="1">
                  <a:solidFill>
                    <a:schemeClr val="accent2"/>
                  </a:solidFill>
                </a:rPr>
                <a:t>Colour</a:t>
              </a:r>
              <a:r>
                <a:rPr lang="en-GB" sz="1000" b="1" baseline="0">
                  <a:solidFill>
                    <a:schemeClr val="accent2"/>
                  </a:solidFill>
                </a:rPr>
                <a:t> palette for PowerPoint presentations</a:t>
              </a:r>
              <a:endParaRPr lang="en-US" sz="1000" b="1">
                <a:solidFill>
                  <a:schemeClr val="accent2"/>
                </a:solidFill>
              </a:endParaRPr>
            </a:p>
          </p:txBody>
        </p:sp>
        <p:grpSp>
          <p:nvGrpSpPr>
            <p:cNvPr id="64" name="Group 58"/>
            <p:cNvGrpSpPr/>
            <p:nvPr userDrawn="1"/>
          </p:nvGrpSpPr>
          <p:grpSpPr>
            <a:xfrm>
              <a:off x="-2982571" y="476672"/>
              <a:ext cx="2863473" cy="307777"/>
              <a:chOff x="-2982571" y="476672"/>
              <a:chExt cx="2863473" cy="307777"/>
            </a:xfrm>
          </p:grpSpPr>
          <p:sp>
            <p:nvSpPr>
              <p:cNvPr id="106" name="Rectangle 9"/>
              <p:cNvSpPr/>
              <p:nvPr userDrawn="1"/>
            </p:nvSpPr>
            <p:spPr>
              <a:xfrm>
                <a:off x="-2982571" y="476672"/>
                <a:ext cx="309565" cy="28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1"/>
              <p:cNvSpPr txBox="1"/>
              <p:nvPr userDrawn="1"/>
            </p:nvSpPr>
            <p:spPr>
              <a:xfrm>
                <a:off x="-2518224" y="476672"/>
                <a:ext cx="2399126" cy="307777"/>
              </a:xfrm>
              <a:prstGeom prst="rect">
                <a:avLst/>
              </a:prstGeom>
              <a:noFill/>
            </p:spPr>
            <p:txBody>
              <a:bodyPr wrap="square" lIns="0" tIns="0" rIns="0" bIns="0" rtlCol="0">
                <a:spAutoFit/>
              </a:bodyPr>
              <a:lstStyle/>
              <a:p>
                <a:r>
                  <a:rPr lang="en-GB" sz="1000"/>
                  <a:t>Dark blue</a:t>
                </a:r>
              </a:p>
              <a:p>
                <a:r>
                  <a:rPr lang="en-GB" sz="1000"/>
                  <a:t>R:17</a:t>
                </a:r>
                <a:r>
                  <a:rPr lang="en-GB" sz="1000" baseline="0"/>
                  <a:t>  G:52  B:88</a:t>
                </a:r>
                <a:endParaRPr lang="en-US" sz="1000"/>
              </a:p>
            </p:txBody>
          </p:sp>
        </p:grpSp>
        <p:grpSp>
          <p:nvGrpSpPr>
            <p:cNvPr id="65" name="Group 13"/>
            <p:cNvGrpSpPr/>
            <p:nvPr userDrawn="1"/>
          </p:nvGrpSpPr>
          <p:grpSpPr>
            <a:xfrm>
              <a:off x="-2982575" y="882170"/>
              <a:ext cx="2863476" cy="307777"/>
              <a:chOff x="-2928990" y="365095"/>
              <a:chExt cx="2643206" cy="307777"/>
            </a:xfrm>
          </p:grpSpPr>
          <p:sp>
            <p:nvSpPr>
              <p:cNvPr id="104" name="Rectangle 14"/>
              <p:cNvSpPr/>
              <p:nvPr userDrawn="1"/>
            </p:nvSpPr>
            <p:spPr>
              <a:xfrm>
                <a:off x="-2928990" y="365095"/>
                <a:ext cx="285752" cy="2857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5"/>
              <p:cNvSpPr txBox="1"/>
              <p:nvPr userDrawn="1"/>
            </p:nvSpPr>
            <p:spPr>
              <a:xfrm>
                <a:off x="-2500362" y="365095"/>
                <a:ext cx="2214578" cy="307777"/>
              </a:xfrm>
              <a:prstGeom prst="rect">
                <a:avLst/>
              </a:prstGeom>
              <a:noFill/>
            </p:spPr>
            <p:txBody>
              <a:bodyPr wrap="square" lIns="0" tIns="0" rIns="0" bIns="0" rtlCol="0">
                <a:spAutoFit/>
              </a:bodyPr>
              <a:lstStyle/>
              <a:p>
                <a:r>
                  <a:rPr lang="en-GB" sz="1000"/>
                  <a:t>Gold</a:t>
                </a:r>
              </a:p>
              <a:p>
                <a:r>
                  <a:rPr lang="en-GB" sz="1000"/>
                  <a:t>R:217</a:t>
                </a:r>
                <a:r>
                  <a:rPr lang="en-GB" sz="1000" baseline="0"/>
                  <a:t>  G:171  B:22</a:t>
                </a:r>
                <a:endParaRPr lang="en-US" sz="800"/>
              </a:p>
            </p:txBody>
          </p:sp>
        </p:grpSp>
        <p:grpSp>
          <p:nvGrpSpPr>
            <p:cNvPr id="66" name="Group 16"/>
            <p:cNvGrpSpPr/>
            <p:nvPr userDrawn="1"/>
          </p:nvGrpSpPr>
          <p:grpSpPr>
            <a:xfrm>
              <a:off x="-2982575" y="1277829"/>
              <a:ext cx="2863476" cy="307777"/>
              <a:chOff x="-2928990" y="63509"/>
              <a:chExt cx="2643206" cy="307777"/>
            </a:xfrm>
          </p:grpSpPr>
          <p:sp>
            <p:nvSpPr>
              <p:cNvPr id="102" name="Rectangle 17"/>
              <p:cNvSpPr/>
              <p:nvPr userDrawn="1"/>
            </p:nvSpPr>
            <p:spPr>
              <a:xfrm>
                <a:off x="-2928990" y="63509"/>
                <a:ext cx="285752" cy="2857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8"/>
              <p:cNvSpPr txBox="1"/>
              <p:nvPr userDrawn="1"/>
            </p:nvSpPr>
            <p:spPr>
              <a:xfrm>
                <a:off x="-2500362" y="63509"/>
                <a:ext cx="2214578" cy="307777"/>
              </a:xfrm>
              <a:prstGeom prst="rect">
                <a:avLst/>
              </a:prstGeom>
              <a:noFill/>
            </p:spPr>
            <p:txBody>
              <a:bodyPr wrap="square" lIns="0" tIns="0" rIns="0" bIns="0" rtlCol="0">
                <a:spAutoFit/>
              </a:bodyPr>
              <a:lstStyle/>
              <a:p>
                <a:r>
                  <a:rPr lang="en-GB" sz="1000"/>
                  <a:t>Mid blue</a:t>
                </a:r>
              </a:p>
              <a:p>
                <a:r>
                  <a:rPr lang="en-GB" sz="1000"/>
                  <a:t>R:64</a:t>
                </a:r>
                <a:r>
                  <a:rPr lang="en-GB" sz="1000" baseline="0"/>
                  <a:t>  G:150  B:184</a:t>
                </a:r>
                <a:endParaRPr lang="en-US" sz="1000"/>
              </a:p>
            </p:txBody>
          </p:sp>
        </p:grpSp>
        <p:sp>
          <p:nvSpPr>
            <p:cNvPr id="67" name="TextBox 66"/>
            <p:cNvSpPr txBox="1"/>
            <p:nvPr userDrawn="1"/>
          </p:nvSpPr>
          <p:spPr>
            <a:xfrm>
              <a:off x="-2982571" y="2122984"/>
              <a:ext cx="2399126" cy="153888"/>
            </a:xfrm>
            <a:prstGeom prst="rect">
              <a:avLst/>
            </a:prstGeom>
            <a:noFill/>
          </p:spPr>
          <p:txBody>
            <a:bodyPr wrap="square" lIns="0" tIns="0" rIns="0" bIns="0" rtlCol="0">
              <a:spAutoFit/>
            </a:bodyPr>
            <a:lstStyle/>
            <a:p>
              <a:r>
                <a:rPr lang="en-GB" sz="1000" b="1">
                  <a:solidFill>
                    <a:schemeClr val="accent1"/>
                  </a:solidFill>
                </a:rPr>
                <a:t>Secondary colour palette</a:t>
              </a:r>
              <a:endParaRPr lang="en-US" sz="1000" b="1">
                <a:solidFill>
                  <a:schemeClr val="accent1"/>
                </a:solidFill>
              </a:endParaRPr>
            </a:p>
          </p:txBody>
        </p:sp>
        <p:sp>
          <p:nvSpPr>
            <p:cNvPr id="68" name="TextBox 67"/>
            <p:cNvSpPr txBox="1"/>
            <p:nvPr userDrawn="1"/>
          </p:nvSpPr>
          <p:spPr>
            <a:xfrm>
              <a:off x="-2982571" y="260648"/>
              <a:ext cx="2399126" cy="153888"/>
            </a:xfrm>
            <a:prstGeom prst="rect">
              <a:avLst/>
            </a:prstGeom>
            <a:noFill/>
          </p:spPr>
          <p:txBody>
            <a:bodyPr wrap="square" lIns="0" tIns="0" rIns="0" bIns="0" rtlCol="0">
              <a:spAutoFit/>
            </a:bodyPr>
            <a:lstStyle/>
            <a:p>
              <a:pPr>
                <a:tabLst>
                  <a:tab pos="2419350" algn="l"/>
                </a:tabLst>
              </a:pPr>
              <a:r>
                <a:rPr lang="en-GB" sz="1000" b="1">
                  <a:solidFill>
                    <a:schemeClr val="accent1"/>
                  </a:solidFill>
                </a:rPr>
                <a:t>Primary colour palette</a:t>
              </a:r>
              <a:endParaRPr lang="en-US" sz="1000" b="1">
                <a:solidFill>
                  <a:schemeClr val="accent1"/>
                </a:solidFill>
              </a:endParaRPr>
            </a:p>
          </p:txBody>
        </p:sp>
        <p:grpSp>
          <p:nvGrpSpPr>
            <p:cNvPr id="69" name="Group 24"/>
            <p:cNvGrpSpPr/>
            <p:nvPr userDrawn="1"/>
          </p:nvGrpSpPr>
          <p:grpSpPr>
            <a:xfrm>
              <a:off x="-2982575" y="1688965"/>
              <a:ext cx="2863476" cy="307777"/>
              <a:chOff x="-2928990" y="63509"/>
              <a:chExt cx="2643206" cy="307777"/>
            </a:xfrm>
          </p:grpSpPr>
          <p:sp>
            <p:nvSpPr>
              <p:cNvPr id="100" name="Rectangle 99"/>
              <p:cNvSpPr/>
              <p:nvPr userDrawn="1"/>
            </p:nvSpPr>
            <p:spPr>
              <a:xfrm>
                <a:off x="-2928990" y="63509"/>
                <a:ext cx="285752" cy="2857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p:cNvSpPr txBox="1"/>
              <p:nvPr userDrawn="1"/>
            </p:nvSpPr>
            <p:spPr>
              <a:xfrm>
                <a:off x="-2500362" y="63509"/>
                <a:ext cx="2214578" cy="307777"/>
              </a:xfrm>
              <a:prstGeom prst="rect">
                <a:avLst/>
              </a:prstGeom>
              <a:noFill/>
            </p:spPr>
            <p:txBody>
              <a:bodyPr wrap="square" lIns="0" tIns="0" rIns="0" bIns="0" rtlCol="0">
                <a:spAutoFit/>
              </a:bodyPr>
              <a:lstStyle/>
              <a:p>
                <a:r>
                  <a:rPr lang="en-GB" sz="1000"/>
                  <a:t>Light grey</a:t>
                </a:r>
              </a:p>
              <a:p>
                <a:r>
                  <a:rPr lang="en-GB" sz="1000"/>
                  <a:t>R:220</a:t>
                </a:r>
                <a:r>
                  <a:rPr lang="en-GB" sz="1000" baseline="0"/>
                  <a:t>  G:221  B:217</a:t>
                </a:r>
                <a:endParaRPr lang="en-US" sz="1000"/>
              </a:p>
            </p:txBody>
          </p:sp>
        </p:grpSp>
        <p:grpSp>
          <p:nvGrpSpPr>
            <p:cNvPr id="70" name="Group 27"/>
            <p:cNvGrpSpPr/>
            <p:nvPr userDrawn="1"/>
          </p:nvGrpSpPr>
          <p:grpSpPr>
            <a:xfrm>
              <a:off x="-2982575" y="2373330"/>
              <a:ext cx="2863476" cy="307777"/>
              <a:chOff x="-2928990" y="336738"/>
              <a:chExt cx="2643206" cy="307777"/>
            </a:xfrm>
          </p:grpSpPr>
          <p:sp>
            <p:nvSpPr>
              <p:cNvPr id="98" name="Rectangle 97"/>
              <p:cNvSpPr/>
              <p:nvPr userDrawn="1"/>
            </p:nvSpPr>
            <p:spPr>
              <a:xfrm>
                <a:off x="-2928990" y="336738"/>
                <a:ext cx="285752" cy="285752"/>
              </a:xfrm>
              <a:prstGeom prst="rect">
                <a:avLst/>
              </a:prstGeom>
              <a:solidFill>
                <a:srgbClr val="79A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p:cNvSpPr txBox="1"/>
              <p:nvPr userDrawn="1"/>
            </p:nvSpPr>
            <p:spPr>
              <a:xfrm>
                <a:off x="-2500362" y="336738"/>
                <a:ext cx="2214578" cy="307777"/>
              </a:xfrm>
              <a:prstGeom prst="rect">
                <a:avLst/>
              </a:prstGeom>
              <a:noFill/>
            </p:spPr>
            <p:txBody>
              <a:bodyPr wrap="square" lIns="0" tIns="0" rIns="0" bIns="0" rtlCol="0">
                <a:spAutoFit/>
              </a:bodyPr>
              <a:lstStyle/>
              <a:p>
                <a:r>
                  <a:rPr lang="en-GB" sz="1000"/>
                  <a:t>Pea green</a:t>
                </a:r>
              </a:p>
              <a:p>
                <a:r>
                  <a:rPr lang="en-GB" sz="1000"/>
                  <a:t>R:121</a:t>
                </a:r>
                <a:r>
                  <a:rPr lang="en-GB" sz="1000" baseline="0"/>
                  <a:t>  G:163  B:42</a:t>
                </a:r>
                <a:endParaRPr lang="en-US" sz="1000"/>
              </a:p>
            </p:txBody>
          </p:sp>
        </p:grpSp>
        <p:grpSp>
          <p:nvGrpSpPr>
            <p:cNvPr id="71" name="Group 60"/>
            <p:cNvGrpSpPr/>
            <p:nvPr userDrawn="1"/>
          </p:nvGrpSpPr>
          <p:grpSpPr>
            <a:xfrm>
              <a:off x="-2982571" y="2784466"/>
              <a:ext cx="2863473" cy="307777"/>
              <a:chOff x="-2982571" y="2784466"/>
              <a:chExt cx="2863473" cy="307777"/>
            </a:xfrm>
          </p:grpSpPr>
          <p:sp>
            <p:nvSpPr>
              <p:cNvPr id="96" name="Rectangle 95"/>
              <p:cNvSpPr/>
              <p:nvPr userDrawn="1"/>
            </p:nvSpPr>
            <p:spPr>
              <a:xfrm>
                <a:off x="-2982571" y="2784466"/>
                <a:ext cx="309565" cy="285752"/>
              </a:xfrm>
              <a:prstGeom prst="rect">
                <a:avLst/>
              </a:prstGeom>
              <a:solidFill>
                <a:srgbClr val="008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p:cNvSpPr txBox="1"/>
              <p:nvPr userDrawn="1"/>
            </p:nvSpPr>
            <p:spPr>
              <a:xfrm>
                <a:off x="-2518224" y="2784466"/>
                <a:ext cx="2399126" cy="307777"/>
              </a:xfrm>
              <a:prstGeom prst="rect">
                <a:avLst/>
              </a:prstGeom>
              <a:noFill/>
            </p:spPr>
            <p:txBody>
              <a:bodyPr wrap="square" lIns="0" tIns="0" rIns="0" bIns="0" rtlCol="0">
                <a:spAutoFit/>
              </a:bodyPr>
              <a:lstStyle/>
              <a:p>
                <a:r>
                  <a:rPr lang="en-GB" sz="1000"/>
                  <a:t>Forest green</a:t>
                </a:r>
              </a:p>
              <a:p>
                <a:r>
                  <a:rPr lang="en-GB" sz="1000"/>
                  <a:t>R:</a:t>
                </a:r>
                <a:r>
                  <a:rPr lang="en-GB" sz="1000" baseline="0"/>
                  <a:t>0 G:132  B:82</a:t>
                </a:r>
                <a:endParaRPr lang="en-US" sz="1000"/>
              </a:p>
            </p:txBody>
          </p:sp>
        </p:grpSp>
        <p:grpSp>
          <p:nvGrpSpPr>
            <p:cNvPr id="72" name="Group 33"/>
            <p:cNvGrpSpPr/>
            <p:nvPr userDrawn="1"/>
          </p:nvGrpSpPr>
          <p:grpSpPr>
            <a:xfrm>
              <a:off x="-2982575" y="3195602"/>
              <a:ext cx="2863476" cy="307777"/>
              <a:chOff x="-2928990" y="336738"/>
              <a:chExt cx="2643206" cy="307777"/>
            </a:xfrm>
          </p:grpSpPr>
          <p:sp>
            <p:nvSpPr>
              <p:cNvPr id="94" name="Rectangle 93"/>
              <p:cNvSpPr/>
              <p:nvPr userDrawn="1"/>
            </p:nvSpPr>
            <p:spPr>
              <a:xfrm>
                <a:off x="-2928990" y="336738"/>
                <a:ext cx="285752" cy="285752"/>
              </a:xfrm>
              <a:prstGeom prst="rect">
                <a:avLst/>
              </a:prstGeom>
              <a:solidFill>
                <a:srgbClr val="11B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p:cNvSpPr txBox="1"/>
              <p:nvPr userDrawn="1"/>
            </p:nvSpPr>
            <p:spPr>
              <a:xfrm>
                <a:off x="-2500362" y="336738"/>
                <a:ext cx="2214578" cy="307777"/>
              </a:xfrm>
              <a:prstGeom prst="rect">
                <a:avLst/>
              </a:prstGeom>
              <a:noFill/>
            </p:spPr>
            <p:txBody>
              <a:bodyPr wrap="square" lIns="0" tIns="0" rIns="0" bIns="0" rtlCol="0">
                <a:spAutoFit/>
              </a:bodyPr>
              <a:lstStyle/>
              <a:p>
                <a:r>
                  <a:rPr lang="en-GB" sz="1000"/>
                  <a:t>Bottle green</a:t>
                </a:r>
              </a:p>
              <a:p>
                <a:r>
                  <a:rPr lang="en-GB" sz="1000"/>
                  <a:t>R:17</a:t>
                </a:r>
                <a:r>
                  <a:rPr lang="en-GB" sz="1000" baseline="0"/>
                  <a:t>  G:179  B:162</a:t>
                </a:r>
                <a:endParaRPr lang="en-US" sz="1000"/>
              </a:p>
            </p:txBody>
          </p:sp>
        </p:grpSp>
        <p:grpSp>
          <p:nvGrpSpPr>
            <p:cNvPr id="74" name="Group 63"/>
            <p:cNvGrpSpPr/>
            <p:nvPr userDrawn="1"/>
          </p:nvGrpSpPr>
          <p:grpSpPr>
            <a:xfrm>
              <a:off x="-2982571" y="3645024"/>
              <a:ext cx="2863473" cy="307777"/>
              <a:chOff x="-2982571" y="3645024"/>
              <a:chExt cx="2863473" cy="307777"/>
            </a:xfrm>
          </p:grpSpPr>
          <p:sp>
            <p:nvSpPr>
              <p:cNvPr id="90" name="Rectangle 89"/>
              <p:cNvSpPr/>
              <p:nvPr userDrawn="1"/>
            </p:nvSpPr>
            <p:spPr>
              <a:xfrm>
                <a:off x="-2982571" y="3645024"/>
                <a:ext cx="309565" cy="285752"/>
              </a:xfrm>
              <a:prstGeom prst="rect">
                <a:avLst/>
              </a:prstGeom>
              <a:solidFill>
                <a:srgbClr val="7CB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p:cNvSpPr txBox="1"/>
              <p:nvPr userDrawn="1"/>
            </p:nvSpPr>
            <p:spPr>
              <a:xfrm>
                <a:off x="-2518224" y="3645024"/>
                <a:ext cx="2399126" cy="307777"/>
              </a:xfrm>
              <a:prstGeom prst="rect">
                <a:avLst/>
              </a:prstGeom>
              <a:noFill/>
            </p:spPr>
            <p:txBody>
              <a:bodyPr wrap="square" lIns="0" tIns="0" rIns="0" bIns="0" rtlCol="0">
                <a:spAutoFit/>
              </a:bodyPr>
              <a:lstStyle/>
              <a:p>
                <a:r>
                  <a:rPr lang="en-GB" sz="1000"/>
                  <a:t>Light blue</a:t>
                </a:r>
              </a:p>
              <a:p>
                <a:r>
                  <a:rPr lang="en-GB" sz="1000"/>
                  <a:t>R:124</a:t>
                </a:r>
                <a:r>
                  <a:rPr lang="en-GB" sz="1000" baseline="0"/>
                  <a:t>  G:179  B:225</a:t>
                </a:r>
                <a:endParaRPr lang="en-US" sz="1000"/>
              </a:p>
            </p:txBody>
          </p:sp>
        </p:grpSp>
        <p:grpSp>
          <p:nvGrpSpPr>
            <p:cNvPr id="75" name="Group 43"/>
            <p:cNvGrpSpPr/>
            <p:nvPr userDrawn="1"/>
          </p:nvGrpSpPr>
          <p:grpSpPr>
            <a:xfrm>
              <a:off x="-2982575" y="4056160"/>
              <a:ext cx="2863476" cy="307777"/>
              <a:chOff x="-2928990" y="-36112"/>
              <a:chExt cx="2643206" cy="307777"/>
            </a:xfrm>
          </p:grpSpPr>
          <p:sp>
            <p:nvSpPr>
              <p:cNvPr id="88" name="Rectangle 87"/>
              <p:cNvSpPr/>
              <p:nvPr userDrawn="1"/>
            </p:nvSpPr>
            <p:spPr>
              <a:xfrm>
                <a:off x="-2928990" y="-36112"/>
                <a:ext cx="285752" cy="285752"/>
              </a:xfrm>
              <a:prstGeom prst="rect">
                <a:avLst/>
              </a:prstGeom>
              <a:solidFill>
                <a:srgbClr val="807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userDrawn="1"/>
            </p:nvSpPr>
            <p:spPr>
              <a:xfrm>
                <a:off x="-2500362" y="-36112"/>
                <a:ext cx="2214578" cy="307777"/>
              </a:xfrm>
              <a:prstGeom prst="rect">
                <a:avLst/>
              </a:prstGeom>
              <a:noFill/>
            </p:spPr>
            <p:txBody>
              <a:bodyPr wrap="square" lIns="0" tIns="0" rIns="0" bIns="0" rtlCol="0">
                <a:spAutoFit/>
              </a:bodyPr>
              <a:lstStyle/>
              <a:p>
                <a:r>
                  <a:rPr lang="en-GB" sz="1000"/>
                  <a:t>Violet</a:t>
                </a:r>
              </a:p>
              <a:p>
                <a:r>
                  <a:rPr lang="en-GB" sz="1000"/>
                  <a:t>R:128</a:t>
                </a:r>
                <a:r>
                  <a:rPr lang="en-GB" sz="1000" baseline="0"/>
                  <a:t>  G:118  B:207</a:t>
                </a:r>
                <a:endParaRPr lang="en-US" sz="1000"/>
              </a:p>
            </p:txBody>
          </p:sp>
        </p:grpSp>
        <p:grpSp>
          <p:nvGrpSpPr>
            <p:cNvPr id="76" name="Group 46"/>
            <p:cNvGrpSpPr/>
            <p:nvPr userDrawn="1"/>
          </p:nvGrpSpPr>
          <p:grpSpPr>
            <a:xfrm>
              <a:off x="-2982575" y="4467296"/>
              <a:ext cx="2863476" cy="307777"/>
              <a:chOff x="-2928990" y="-36112"/>
              <a:chExt cx="2643206" cy="307777"/>
            </a:xfrm>
          </p:grpSpPr>
          <p:sp>
            <p:nvSpPr>
              <p:cNvPr id="86" name="Rectangle 85"/>
              <p:cNvSpPr/>
              <p:nvPr userDrawn="1"/>
            </p:nvSpPr>
            <p:spPr>
              <a:xfrm>
                <a:off x="-2928990" y="-36112"/>
                <a:ext cx="285752" cy="285752"/>
              </a:xfrm>
              <a:prstGeom prst="rect">
                <a:avLst/>
              </a:prstGeom>
              <a:solidFill>
                <a:srgbClr val="8F4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userDrawn="1"/>
            </p:nvSpPr>
            <p:spPr>
              <a:xfrm>
                <a:off x="-2500362" y="-36112"/>
                <a:ext cx="2214578" cy="307777"/>
              </a:xfrm>
              <a:prstGeom prst="rect">
                <a:avLst/>
              </a:prstGeom>
              <a:noFill/>
            </p:spPr>
            <p:txBody>
              <a:bodyPr wrap="square" lIns="0" tIns="0" rIns="0" bIns="0" rtlCol="0">
                <a:spAutoFit/>
              </a:bodyPr>
              <a:lstStyle/>
              <a:p>
                <a:r>
                  <a:rPr lang="en-GB" sz="1000"/>
                  <a:t>Purple</a:t>
                </a:r>
              </a:p>
              <a:p>
                <a:r>
                  <a:rPr lang="en-GB" sz="1000"/>
                  <a:t>R:143</a:t>
                </a:r>
                <a:r>
                  <a:rPr lang="en-GB" sz="1000" baseline="0"/>
                  <a:t>  G:70  B:147</a:t>
                </a:r>
                <a:endParaRPr lang="en-US" sz="1000"/>
              </a:p>
            </p:txBody>
          </p:sp>
        </p:grpSp>
        <p:grpSp>
          <p:nvGrpSpPr>
            <p:cNvPr id="77" name="Group 49"/>
            <p:cNvGrpSpPr/>
            <p:nvPr userDrawn="1"/>
          </p:nvGrpSpPr>
          <p:grpSpPr>
            <a:xfrm>
              <a:off x="-2982575" y="5713511"/>
              <a:ext cx="2863476" cy="307777"/>
              <a:chOff x="-2928990" y="798967"/>
              <a:chExt cx="2643206" cy="307777"/>
            </a:xfrm>
          </p:grpSpPr>
          <p:sp>
            <p:nvSpPr>
              <p:cNvPr id="84" name="Rectangle 83"/>
              <p:cNvSpPr/>
              <p:nvPr userDrawn="1"/>
            </p:nvSpPr>
            <p:spPr>
              <a:xfrm>
                <a:off x="-2928990" y="798967"/>
                <a:ext cx="285752" cy="285752"/>
              </a:xfrm>
              <a:prstGeom prst="rect">
                <a:avLst/>
              </a:prstGeom>
              <a:solidFill>
                <a:srgbClr val="E94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userDrawn="1"/>
            </p:nvSpPr>
            <p:spPr>
              <a:xfrm>
                <a:off x="-2500362" y="798967"/>
                <a:ext cx="2214578" cy="307777"/>
              </a:xfrm>
              <a:prstGeom prst="rect">
                <a:avLst/>
              </a:prstGeom>
              <a:noFill/>
            </p:spPr>
            <p:txBody>
              <a:bodyPr wrap="square" lIns="0" tIns="0" rIns="0" bIns="0" rtlCol="0">
                <a:spAutoFit/>
              </a:bodyPr>
              <a:lstStyle/>
              <a:p>
                <a:r>
                  <a:rPr lang="en-GB" sz="1000" err="1"/>
                  <a:t>Fuscia</a:t>
                </a:r>
                <a:endParaRPr lang="en-GB" sz="1000"/>
              </a:p>
              <a:p>
                <a:r>
                  <a:rPr lang="en-GB" sz="1000"/>
                  <a:t>R:233</a:t>
                </a:r>
                <a:r>
                  <a:rPr lang="en-GB" sz="1000" baseline="0"/>
                  <a:t>  G:69  B:140</a:t>
                </a:r>
                <a:endParaRPr lang="en-US" sz="1000"/>
              </a:p>
            </p:txBody>
          </p:sp>
        </p:grpSp>
        <p:grpSp>
          <p:nvGrpSpPr>
            <p:cNvPr id="78" name="Group 52"/>
            <p:cNvGrpSpPr/>
            <p:nvPr userDrawn="1"/>
          </p:nvGrpSpPr>
          <p:grpSpPr>
            <a:xfrm>
              <a:off x="-2982575" y="5281463"/>
              <a:ext cx="2863476" cy="307777"/>
              <a:chOff x="-2928990" y="-44217"/>
              <a:chExt cx="2643206" cy="307777"/>
            </a:xfrm>
          </p:grpSpPr>
          <p:sp>
            <p:nvSpPr>
              <p:cNvPr id="82" name="Rectangle 81"/>
              <p:cNvSpPr/>
              <p:nvPr userDrawn="1"/>
            </p:nvSpPr>
            <p:spPr>
              <a:xfrm>
                <a:off x="-2928990" y="-44217"/>
                <a:ext cx="285752" cy="285752"/>
              </a:xfrm>
              <a:prstGeom prst="rect">
                <a:avLst/>
              </a:prstGeom>
              <a:solidFill>
                <a:srgbClr val="C81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p:cNvSpPr txBox="1"/>
              <p:nvPr userDrawn="1"/>
            </p:nvSpPr>
            <p:spPr>
              <a:xfrm>
                <a:off x="-2500362" y="-44217"/>
                <a:ext cx="2214578" cy="307777"/>
              </a:xfrm>
              <a:prstGeom prst="rect">
                <a:avLst/>
              </a:prstGeom>
              <a:noFill/>
            </p:spPr>
            <p:txBody>
              <a:bodyPr wrap="square" lIns="0" tIns="0" rIns="0" bIns="0" rtlCol="0">
                <a:spAutoFit/>
              </a:bodyPr>
              <a:lstStyle/>
              <a:p>
                <a:r>
                  <a:rPr lang="en-GB" sz="1000"/>
                  <a:t>Red</a:t>
                </a:r>
              </a:p>
              <a:p>
                <a:r>
                  <a:rPr lang="en-GB" sz="1000"/>
                  <a:t>R:200</a:t>
                </a:r>
                <a:r>
                  <a:rPr lang="en-GB" sz="1000" baseline="0"/>
                  <a:t>  G:30  B:69</a:t>
                </a:r>
                <a:endParaRPr lang="en-US" sz="1000"/>
              </a:p>
            </p:txBody>
          </p:sp>
        </p:grpSp>
        <p:grpSp>
          <p:nvGrpSpPr>
            <p:cNvPr id="79" name="Group 55"/>
            <p:cNvGrpSpPr/>
            <p:nvPr userDrawn="1"/>
          </p:nvGrpSpPr>
          <p:grpSpPr>
            <a:xfrm>
              <a:off x="-2982575" y="6145559"/>
              <a:ext cx="2863476" cy="307777"/>
              <a:chOff x="-2928990" y="408746"/>
              <a:chExt cx="2643206" cy="307777"/>
            </a:xfrm>
          </p:grpSpPr>
          <p:sp>
            <p:nvSpPr>
              <p:cNvPr id="80" name="Rectangle 79"/>
              <p:cNvSpPr/>
              <p:nvPr userDrawn="1"/>
            </p:nvSpPr>
            <p:spPr>
              <a:xfrm>
                <a:off x="-2928990" y="408746"/>
                <a:ext cx="285752" cy="285752"/>
              </a:xfrm>
              <a:prstGeom prst="rect">
                <a:avLst/>
              </a:prstGeom>
              <a:solidFill>
                <a:srgbClr val="EE7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userDrawn="1"/>
            </p:nvSpPr>
            <p:spPr>
              <a:xfrm>
                <a:off x="-2500362" y="408746"/>
                <a:ext cx="2214578" cy="307777"/>
              </a:xfrm>
              <a:prstGeom prst="rect">
                <a:avLst/>
              </a:prstGeom>
              <a:noFill/>
            </p:spPr>
            <p:txBody>
              <a:bodyPr wrap="square" lIns="0" tIns="0" rIns="0" bIns="0" rtlCol="0">
                <a:spAutoFit/>
              </a:bodyPr>
              <a:lstStyle/>
              <a:p>
                <a:r>
                  <a:rPr lang="en-GB" sz="1000"/>
                  <a:t>Orange</a:t>
                </a:r>
              </a:p>
              <a:p>
                <a:r>
                  <a:rPr lang="en-GB" sz="1000"/>
                  <a:t>R:238</a:t>
                </a:r>
                <a:r>
                  <a:rPr lang="en-GB" sz="1000" baseline="0"/>
                  <a:t>  G:116  B:29</a:t>
                </a:r>
                <a:endParaRPr lang="en-US" sz="1000"/>
              </a:p>
            </p:txBody>
          </p:sp>
        </p:grpSp>
      </p:grpSp>
      <p:sp>
        <p:nvSpPr>
          <p:cNvPr id="57" name="Rectangle 56">
            <a:extLst>
              <a:ext uri="{FF2B5EF4-FFF2-40B4-BE49-F238E27FC236}">
                <a16:creationId xmlns:a16="http://schemas.microsoft.com/office/drawing/2014/main" id="{13806877-BA01-4216-88CE-219A8CE4A280}"/>
              </a:ext>
            </a:extLst>
          </p:cNvPr>
          <p:cNvSpPr/>
          <p:nvPr userDrawn="1"/>
        </p:nvSpPr>
        <p:spPr>
          <a:xfrm>
            <a:off x="-2977008" y="4869160"/>
            <a:ext cx="309565" cy="285752"/>
          </a:xfrm>
          <a:prstGeom prst="rect">
            <a:avLst/>
          </a:prstGeom>
          <a:solidFill>
            <a:srgbClr val="952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7A47EF7E-4961-40F5-A2E0-ED88A6A0CF09}"/>
              </a:ext>
            </a:extLst>
          </p:cNvPr>
          <p:cNvSpPr txBox="1"/>
          <p:nvPr userDrawn="1"/>
        </p:nvSpPr>
        <p:spPr>
          <a:xfrm>
            <a:off x="-2512661" y="4869160"/>
            <a:ext cx="2399129" cy="307777"/>
          </a:xfrm>
          <a:prstGeom prst="rect">
            <a:avLst/>
          </a:prstGeom>
          <a:noFill/>
        </p:spPr>
        <p:txBody>
          <a:bodyPr wrap="square" lIns="0" tIns="0" rIns="0" bIns="0" rtlCol="0">
            <a:spAutoFit/>
          </a:bodyPr>
          <a:lstStyle/>
          <a:p>
            <a:r>
              <a:rPr lang="en-GB" sz="1000"/>
              <a:t>Plum</a:t>
            </a:r>
          </a:p>
          <a:p>
            <a:r>
              <a:rPr lang="en-GB" sz="1000"/>
              <a:t>R:149</a:t>
            </a:r>
            <a:r>
              <a:rPr lang="en-GB" sz="1000" baseline="0"/>
              <a:t>  G:46  B:100</a:t>
            </a:r>
            <a:endParaRPr lang="en-US" sz="1000"/>
          </a:p>
        </p:txBody>
      </p:sp>
    </p:spTree>
  </p:cSld>
  <p:clrMap bg1="lt1" tx1="dk1" bg2="lt2" tx2="dk2" accent1="accent1" accent2="accent2" accent3="accent3" accent4="accent4" accent5="accent5" accent6="accent6" hlink="hlink" folHlink="folHlink"/>
  <p:sldLayoutIdLst>
    <p:sldLayoutId id="2147483649" r:id="rId1"/>
    <p:sldLayoutId id="2147483671" r:id="rId2"/>
    <p:sldLayoutId id="2147483662" r:id="rId3"/>
    <p:sldLayoutId id="2147483670" r:id="rId4"/>
    <p:sldLayoutId id="2147483668" r:id="rId5"/>
    <p:sldLayoutId id="2147483669" r:id="rId6"/>
    <p:sldLayoutId id="2147483673" r:id="rId7"/>
    <p:sldLayoutId id="2147483675" r:id="rId8"/>
    <p:sldLayoutId id="2147483676" r:id="rId9"/>
    <p:sldLayoutId id="2147483674" r:id="rId10"/>
    <p:sldLayoutId id="2147483677" r:id="rId11"/>
    <p:sldLayoutId id="2147483650" r:id="rId12"/>
    <p:sldLayoutId id="2147483652" r:id="rId13"/>
    <p:sldLayoutId id="2147483653" r:id="rId14"/>
    <p:sldLayoutId id="2147483654" r:id="rId15"/>
    <p:sldLayoutId id="2147483655" r:id="rId16"/>
    <p:sldLayoutId id="2147483660" r:id="rId17"/>
  </p:sldLayoutIdLst>
  <p:hf hdr="0" ftr="0"/>
  <p:txStyles>
    <p:title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3200">
          <a:solidFill>
            <a:srgbClr val="D9AB16"/>
          </a:solidFill>
          <a:latin typeface="Arial" charset="0"/>
          <a:cs typeface="Arial" charset="0"/>
        </a:defRPr>
      </a:lvl2pPr>
      <a:lvl3pPr algn="l" rtl="0" eaLnBrk="1" fontAlgn="base" hangingPunct="1">
        <a:spcBef>
          <a:spcPct val="0"/>
        </a:spcBef>
        <a:spcAft>
          <a:spcPct val="0"/>
        </a:spcAft>
        <a:defRPr sz="3200">
          <a:solidFill>
            <a:srgbClr val="D9AB16"/>
          </a:solidFill>
          <a:latin typeface="Arial" charset="0"/>
          <a:cs typeface="Arial" charset="0"/>
        </a:defRPr>
      </a:lvl3pPr>
      <a:lvl4pPr algn="l" rtl="0" eaLnBrk="1" fontAlgn="base" hangingPunct="1">
        <a:spcBef>
          <a:spcPct val="0"/>
        </a:spcBef>
        <a:spcAft>
          <a:spcPct val="0"/>
        </a:spcAft>
        <a:defRPr sz="3200">
          <a:solidFill>
            <a:srgbClr val="D9AB16"/>
          </a:solidFill>
          <a:latin typeface="Arial" charset="0"/>
          <a:cs typeface="Arial" charset="0"/>
        </a:defRPr>
      </a:lvl4pPr>
      <a:lvl5pPr algn="l" rtl="0" eaLnBrk="1" fontAlgn="base" hangingPunct="1">
        <a:spcBef>
          <a:spcPct val="0"/>
        </a:spcBef>
        <a:spcAft>
          <a:spcPct val="0"/>
        </a:spcAft>
        <a:defRPr sz="3200">
          <a:solidFill>
            <a:srgbClr val="D9AB16"/>
          </a:solidFill>
          <a:latin typeface="Arial" charset="0"/>
          <a:cs typeface="Arial" charset="0"/>
        </a:defRPr>
      </a:lvl5pPr>
      <a:lvl6pPr marL="457224" algn="l" rtl="0" eaLnBrk="1" fontAlgn="base" hangingPunct="1">
        <a:spcBef>
          <a:spcPct val="0"/>
        </a:spcBef>
        <a:spcAft>
          <a:spcPct val="0"/>
        </a:spcAft>
        <a:defRPr sz="3200">
          <a:solidFill>
            <a:srgbClr val="D9AB16"/>
          </a:solidFill>
          <a:latin typeface="Arial" charset="0"/>
          <a:cs typeface="Arial" charset="0"/>
        </a:defRPr>
      </a:lvl6pPr>
      <a:lvl7pPr marL="914446" algn="l" rtl="0" eaLnBrk="1" fontAlgn="base" hangingPunct="1">
        <a:spcBef>
          <a:spcPct val="0"/>
        </a:spcBef>
        <a:spcAft>
          <a:spcPct val="0"/>
        </a:spcAft>
        <a:defRPr sz="3200">
          <a:solidFill>
            <a:srgbClr val="D9AB16"/>
          </a:solidFill>
          <a:latin typeface="Arial" charset="0"/>
          <a:cs typeface="Arial" charset="0"/>
        </a:defRPr>
      </a:lvl7pPr>
      <a:lvl8pPr marL="1371668" algn="l" rtl="0" eaLnBrk="1" fontAlgn="base" hangingPunct="1">
        <a:spcBef>
          <a:spcPct val="0"/>
        </a:spcBef>
        <a:spcAft>
          <a:spcPct val="0"/>
        </a:spcAft>
        <a:defRPr sz="3200">
          <a:solidFill>
            <a:srgbClr val="D9AB16"/>
          </a:solidFill>
          <a:latin typeface="Arial" charset="0"/>
          <a:cs typeface="Arial" charset="0"/>
        </a:defRPr>
      </a:lvl8pPr>
      <a:lvl9pPr marL="1828892" algn="l" rtl="0" eaLnBrk="1" fontAlgn="base" hangingPunct="1">
        <a:spcBef>
          <a:spcPct val="0"/>
        </a:spcBef>
        <a:spcAft>
          <a:spcPct val="0"/>
        </a:spcAft>
        <a:defRPr sz="3200">
          <a:solidFill>
            <a:srgbClr val="D9AB16"/>
          </a:solidFill>
          <a:latin typeface="Arial" charset="0"/>
          <a:cs typeface="Arial" charset="0"/>
        </a:defRPr>
      </a:lvl9pPr>
    </p:titleStyle>
    <p:bodyStyle>
      <a:lvl1pPr marL="269889" indent="-269889" algn="l" rtl="0" eaLnBrk="1" fontAlgn="base" hangingPunct="1">
        <a:spcBef>
          <a:spcPct val="50000"/>
        </a:spcBef>
        <a:spcAft>
          <a:spcPct val="0"/>
        </a:spcAft>
        <a:buClr>
          <a:schemeClr val="accent1"/>
        </a:buClr>
        <a:buChar char="•"/>
        <a:defRPr sz="2000">
          <a:solidFill>
            <a:srgbClr val="3F4548"/>
          </a:solidFill>
          <a:latin typeface="+mn-lt"/>
          <a:ea typeface="+mn-ea"/>
          <a:cs typeface="+mn-cs"/>
        </a:defRPr>
      </a:lvl1pPr>
      <a:lvl2pPr marL="717586" indent="-268301" algn="l" rtl="0" eaLnBrk="1" fontAlgn="base" hangingPunct="1">
        <a:spcBef>
          <a:spcPct val="50000"/>
        </a:spcBef>
        <a:spcAft>
          <a:spcPct val="0"/>
        </a:spcAft>
        <a:buClr>
          <a:schemeClr val="accent1"/>
        </a:buClr>
        <a:buChar char="–"/>
        <a:defRPr sz="1800">
          <a:solidFill>
            <a:srgbClr val="3F4548"/>
          </a:solidFill>
          <a:latin typeface="+mn-lt"/>
          <a:cs typeface="+mn-cs"/>
        </a:defRPr>
      </a:lvl2pPr>
      <a:lvl3pPr marL="1071617" indent="-174633" algn="l" rtl="0" eaLnBrk="1" fontAlgn="base" hangingPunct="1">
        <a:spcBef>
          <a:spcPct val="50000"/>
        </a:spcBef>
        <a:spcAft>
          <a:spcPct val="0"/>
        </a:spcAft>
        <a:buClr>
          <a:schemeClr val="accent1"/>
        </a:buClr>
        <a:buChar char="•"/>
        <a:defRPr sz="1600">
          <a:solidFill>
            <a:srgbClr val="3F4548"/>
          </a:solidFill>
          <a:latin typeface="+mn-lt"/>
          <a:cs typeface="+mn-cs"/>
        </a:defRPr>
      </a:lvl3pPr>
      <a:lvl4pPr marL="1433585" indent="-182573" algn="l" rtl="0" eaLnBrk="1" fontAlgn="base" hangingPunct="1">
        <a:spcBef>
          <a:spcPct val="50000"/>
        </a:spcBef>
        <a:spcAft>
          <a:spcPct val="0"/>
        </a:spcAft>
        <a:buClr>
          <a:schemeClr val="accent1"/>
        </a:buClr>
        <a:buChar char="–"/>
        <a:defRPr sz="1400">
          <a:solidFill>
            <a:srgbClr val="3F4548"/>
          </a:solidFill>
          <a:latin typeface="+mn-lt"/>
          <a:cs typeface="+mn-cs"/>
        </a:defRPr>
      </a:lvl4pPr>
      <a:lvl5pPr marL="1792377" indent="-176222" algn="l" rtl="0" eaLnBrk="1" fontAlgn="base" hangingPunct="1">
        <a:spcBef>
          <a:spcPct val="50000"/>
        </a:spcBef>
        <a:spcAft>
          <a:spcPct val="0"/>
        </a:spcAft>
        <a:buClr>
          <a:schemeClr val="accent1"/>
        </a:buClr>
        <a:buFont typeface="Arial" pitchFamily="34" charset="0"/>
        <a:buChar char="•"/>
        <a:defRPr sz="1200">
          <a:solidFill>
            <a:srgbClr val="3F4548"/>
          </a:solidFill>
          <a:latin typeface="+mn-lt"/>
          <a:cs typeface="+mn-cs"/>
        </a:defRPr>
      </a:lvl5pPr>
      <a:lvl6pPr marL="2249600" indent="-176222" algn="l" rtl="0" eaLnBrk="1" fontAlgn="base" hangingPunct="1">
        <a:spcBef>
          <a:spcPct val="50000"/>
        </a:spcBef>
        <a:spcAft>
          <a:spcPct val="0"/>
        </a:spcAft>
        <a:buClr>
          <a:srgbClr val="D9AB16"/>
        </a:buClr>
        <a:buChar char="»"/>
        <a:defRPr sz="1400">
          <a:solidFill>
            <a:srgbClr val="0D2E64"/>
          </a:solidFill>
          <a:latin typeface="+mn-lt"/>
          <a:cs typeface="+mn-cs"/>
        </a:defRPr>
      </a:lvl6pPr>
      <a:lvl7pPr marL="2706823" indent="-176222" algn="l" rtl="0" eaLnBrk="1" fontAlgn="base" hangingPunct="1">
        <a:spcBef>
          <a:spcPct val="50000"/>
        </a:spcBef>
        <a:spcAft>
          <a:spcPct val="0"/>
        </a:spcAft>
        <a:buClr>
          <a:srgbClr val="D9AB16"/>
        </a:buClr>
        <a:buChar char="»"/>
        <a:defRPr sz="1400">
          <a:solidFill>
            <a:srgbClr val="0D2E64"/>
          </a:solidFill>
          <a:latin typeface="+mn-lt"/>
          <a:cs typeface="+mn-cs"/>
        </a:defRPr>
      </a:lvl7pPr>
      <a:lvl8pPr marL="3164046" indent="-176222" algn="l" rtl="0" eaLnBrk="1" fontAlgn="base" hangingPunct="1">
        <a:spcBef>
          <a:spcPct val="50000"/>
        </a:spcBef>
        <a:spcAft>
          <a:spcPct val="0"/>
        </a:spcAft>
        <a:buClr>
          <a:srgbClr val="D9AB16"/>
        </a:buClr>
        <a:buChar char="»"/>
        <a:defRPr sz="1400">
          <a:solidFill>
            <a:srgbClr val="0D2E64"/>
          </a:solidFill>
          <a:latin typeface="+mn-lt"/>
          <a:cs typeface="+mn-cs"/>
        </a:defRPr>
      </a:lvl8pPr>
      <a:lvl9pPr marL="3621269" indent="-176222" algn="l" rtl="0" eaLnBrk="1" fontAlgn="base" hangingPunct="1">
        <a:spcBef>
          <a:spcPct val="50000"/>
        </a:spcBef>
        <a:spcAft>
          <a:spcPct val="0"/>
        </a:spcAft>
        <a:buClr>
          <a:srgbClr val="D9AB16"/>
        </a:buClr>
        <a:buChar char="»"/>
        <a:defRPr sz="1400">
          <a:solidFill>
            <a:srgbClr val="0D2E64"/>
          </a:solidFill>
          <a:latin typeface="+mn-lt"/>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4"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8" algn="l" defTabSz="914446" rtl="0" eaLnBrk="1" latinLnBrk="0" hangingPunct="1">
        <a:defRPr sz="1800" kern="1200">
          <a:solidFill>
            <a:schemeClr val="tx1"/>
          </a:solidFill>
          <a:latin typeface="+mn-lt"/>
          <a:ea typeface="+mn-ea"/>
          <a:cs typeface="+mn-cs"/>
        </a:defRPr>
      </a:lvl4pPr>
      <a:lvl5pPr marL="1828892"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2"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D164A-1679-3D0E-7EF7-CEB8DB953C86}"/>
            </a:ext>
          </a:extLst>
        </p:cNvPr>
        <p:cNvGrpSpPr/>
        <p:nvPr/>
      </p:nvGrpSpPr>
      <p:grpSpPr>
        <a:xfrm>
          <a:off x="0" y="0"/>
          <a:ext cx="0" cy="0"/>
          <a:chOff x="0" y="0"/>
          <a:chExt cx="0" cy="0"/>
        </a:xfrm>
      </p:grpSpPr>
      <p:sp>
        <p:nvSpPr>
          <p:cNvPr id="2050" name="Rectangle 2">
            <a:extLst>
              <a:ext uri="{FF2B5EF4-FFF2-40B4-BE49-F238E27FC236}">
                <a16:creationId xmlns:a16="http://schemas.microsoft.com/office/drawing/2014/main" id="{A777813B-0778-B806-71EC-58DD8916D678}"/>
              </a:ext>
            </a:extLst>
          </p:cNvPr>
          <p:cNvSpPr>
            <a:spLocks noGrp="1" noChangeArrowheads="1"/>
          </p:cNvSpPr>
          <p:nvPr>
            <p:ph type="ctrTitle"/>
          </p:nvPr>
        </p:nvSpPr>
        <p:spPr>
          <a:xfrm>
            <a:off x="527056" y="2133608"/>
            <a:ext cx="9097336" cy="1295399"/>
          </a:xfrm>
        </p:spPr>
        <p:txBody>
          <a:bodyPr/>
          <a:lstStyle/>
          <a:p>
            <a:r>
              <a:rPr lang="en-GB"/>
              <a:t>The blind spots of risk modelling: </a:t>
            </a:r>
            <a:br>
              <a:rPr lang="en-GB"/>
            </a:br>
            <a:r>
              <a:rPr lang="en-GB"/>
              <a:t>What you’re missing and why it matters</a:t>
            </a:r>
          </a:p>
        </p:txBody>
      </p:sp>
      <p:sp>
        <p:nvSpPr>
          <p:cNvPr id="4" name="Rectangle 4">
            <a:extLst>
              <a:ext uri="{FF2B5EF4-FFF2-40B4-BE49-F238E27FC236}">
                <a16:creationId xmlns:a16="http://schemas.microsoft.com/office/drawing/2014/main" id="{D2D2F00E-ABDD-82B9-441A-E23C0390290D}"/>
              </a:ext>
            </a:extLst>
          </p:cNvPr>
          <p:cNvSpPr>
            <a:spLocks noGrp="1" noChangeArrowheads="1"/>
          </p:cNvSpPr>
          <p:nvPr>
            <p:ph type="dt" sz="half" idx="2"/>
          </p:nvPr>
        </p:nvSpPr>
        <p:spPr/>
        <p:txBody>
          <a:bodyPr/>
          <a:lstStyle/>
          <a:p>
            <a:fld id="{5E48DFFE-EFA0-44BE-8867-EC03927B5DA5}" type="datetime4">
              <a:rPr lang="en-GB"/>
              <a:pPr/>
              <a:t>02 May 2025</a:t>
            </a:fld>
            <a:endParaRPr lang="en-GB"/>
          </a:p>
        </p:txBody>
      </p:sp>
      <p:pic>
        <p:nvPicPr>
          <p:cNvPr id="2" name="Graphic 2">
            <a:extLst>
              <a:ext uri="{FF2B5EF4-FFF2-40B4-BE49-F238E27FC236}">
                <a16:creationId xmlns:a16="http://schemas.microsoft.com/office/drawing/2014/main" id="{CA750194-AF73-CC8D-B94F-BE18D32A390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562803" y="19947"/>
            <a:ext cx="2384528" cy="1123053"/>
          </a:xfrm>
          <a:prstGeom prst="rect">
            <a:avLst/>
          </a:prstGeom>
        </p:spPr>
      </p:pic>
      <p:sp>
        <p:nvSpPr>
          <p:cNvPr id="3" name="TextBox 2">
            <a:extLst>
              <a:ext uri="{FF2B5EF4-FFF2-40B4-BE49-F238E27FC236}">
                <a16:creationId xmlns:a16="http://schemas.microsoft.com/office/drawing/2014/main" id="{9AE73DCA-9C14-5E5E-434D-B391CF108F4E}"/>
              </a:ext>
            </a:extLst>
          </p:cNvPr>
          <p:cNvSpPr txBox="1"/>
          <p:nvPr/>
        </p:nvSpPr>
        <p:spPr>
          <a:xfrm>
            <a:off x="3541556" y="4894545"/>
            <a:ext cx="6298860" cy="892526"/>
          </a:xfrm>
          <a:prstGeom prst="rect">
            <a:avLst/>
          </a:prstGeom>
          <a:noFill/>
        </p:spPr>
        <p:txBody>
          <a:bodyPr wrap="square" lIns="91415" tIns="45707" rIns="91415" bIns="45707" rtlCol="0">
            <a:spAutoFit/>
          </a:bodyPr>
          <a:lstStyle/>
          <a:p>
            <a:r>
              <a:rPr lang="en-GB" sz="2600">
                <a:solidFill>
                  <a:schemeClr val="bg1"/>
                </a:solidFill>
                <a:latin typeface="+mn-lt"/>
                <a:cs typeface="+mn-cs"/>
              </a:rPr>
              <a:t>Jacob Shah, LCP</a:t>
            </a:r>
          </a:p>
          <a:p>
            <a:r>
              <a:rPr lang="en-GB" sz="2600">
                <a:solidFill>
                  <a:schemeClr val="bg1"/>
                </a:solidFill>
                <a:latin typeface="+mn-lt"/>
                <a:cs typeface="+mn-cs"/>
              </a:rPr>
              <a:t>Laura Hobern, LCP</a:t>
            </a:r>
          </a:p>
        </p:txBody>
      </p:sp>
      <p:pic>
        <p:nvPicPr>
          <p:cNvPr id="5" name="Picture 4" descr="A person in a suit&#10;&#10;Description automatically generated">
            <a:extLst>
              <a:ext uri="{FF2B5EF4-FFF2-40B4-BE49-F238E27FC236}">
                <a16:creationId xmlns:a16="http://schemas.microsoft.com/office/drawing/2014/main" id="{D9A9C5F3-ADCF-35C1-1766-E6CFFF93FB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623" y="4719254"/>
            <a:ext cx="1304665" cy="1304665"/>
          </a:xfrm>
          <a:prstGeom prst="roundRect">
            <a:avLst>
              <a:gd name="adj" fmla="val 13220"/>
            </a:avLst>
          </a:prstGeom>
          <a:blipFill>
            <a:blip r:embed="rId5"/>
            <a:stretch>
              <a:fillRect l="-11927" r="-9323" b="-21250"/>
            </a:stretch>
          </a:blipFill>
          <a:ln w="19050">
            <a:noFill/>
          </a:ln>
        </p:spPr>
      </p:pic>
      <p:pic>
        <p:nvPicPr>
          <p:cNvPr id="6" name="Picture 5">
            <a:extLst>
              <a:ext uri="{FF2B5EF4-FFF2-40B4-BE49-F238E27FC236}">
                <a16:creationId xmlns:a16="http://schemas.microsoft.com/office/drawing/2014/main" id="{3F3B8D91-A3AF-A054-D935-77AB34AB6B8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114125" y="4719254"/>
            <a:ext cx="1304665" cy="1304665"/>
          </a:xfrm>
          <a:prstGeom prst="roundRect">
            <a:avLst>
              <a:gd name="adj" fmla="val 13220"/>
            </a:avLst>
          </a:prstGeom>
          <a:blipFill>
            <a:blip r:embed="rId5"/>
            <a:stretch>
              <a:fillRect l="-11927" r="-9323" b="-21250"/>
            </a:stretch>
          </a:blipFill>
          <a:ln w="19050">
            <a:noFill/>
          </a:ln>
        </p:spPr>
      </p:pic>
    </p:spTree>
    <p:extLst>
      <p:ext uri="{BB962C8B-B14F-4D97-AF65-F5344CB8AC3E}">
        <p14:creationId xmlns:p14="http://schemas.microsoft.com/office/powerpoint/2010/main" val="4289535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0DE4B-A9BC-7812-CC93-0CD6BAD42A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A9470C-8841-FC6B-D484-C35DAC923262}"/>
              </a:ext>
            </a:extLst>
          </p:cNvPr>
          <p:cNvSpPr>
            <a:spLocks noGrp="1"/>
          </p:cNvSpPr>
          <p:nvPr>
            <p:ph type="title"/>
          </p:nvPr>
        </p:nvSpPr>
        <p:spPr/>
        <p:txBody>
          <a:bodyPr/>
          <a:lstStyle/>
          <a:p>
            <a:r>
              <a:rPr lang="en-GB"/>
              <a:t>Dealing with systemic risks</a:t>
            </a:r>
          </a:p>
        </p:txBody>
      </p:sp>
      <p:sp>
        <p:nvSpPr>
          <p:cNvPr id="4" name="Date Placeholder 3">
            <a:extLst>
              <a:ext uri="{FF2B5EF4-FFF2-40B4-BE49-F238E27FC236}">
                <a16:creationId xmlns:a16="http://schemas.microsoft.com/office/drawing/2014/main" id="{1551110C-EA0A-4D71-4402-31977AC0E81F}"/>
              </a:ext>
            </a:extLst>
          </p:cNvPr>
          <p:cNvSpPr>
            <a:spLocks noGrp="1"/>
          </p:cNvSpPr>
          <p:nvPr>
            <p:ph type="dt" sz="half" idx="10"/>
          </p:nvPr>
        </p:nvSpPr>
        <p:spPr/>
        <p:txBody>
          <a:bodyPr/>
          <a:lstStyle/>
          <a:p>
            <a:fld id="{BC1242CF-12C1-4411-B532-E91306108269}" type="datetime4">
              <a:rPr lang="en-GB" smtClean="0"/>
              <a:pPr/>
              <a:t>02 May 2025</a:t>
            </a:fld>
            <a:endParaRPr lang="en-GB"/>
          </a:p>
        </p:txBody>
      </p:sp>
      <p:sp>
        <p:nvSpPr>
          <p:cNvPr id="5" name="Slide Number Placeholder 4">
            <a:extLst>
              <a:ext uri="{FF2B5EF4-FFF2-40B4-BE49-F238E27FC236}">
                <a16:creationId xmlns:a16="http://schemas.microsoft.com/office/drawing/2014/main" id="{88C84DBB-3452-B536-2844-1DAB1BB22A16}"/>
              </a:ext>
            </a:extLst>
          </p:cNvPr>
          <p:cNvSpPr>
            <a:spLocks noGrp="1"/>
          </p:cNvSpPr>
          <p:nvPr>
            <p:ph type="sldNum" sz="quarter" idx="12"/>
          </p:nvPr>
        </p:nvSpPr>
        <p:spPr/>
        <p:txBody>
          <a:bodyPr/>
          <a:lstStyle/>
          <a:p>
            <a:fld id="{FE8DA6AF-1811-4E27-A96F-54109F1D0275}" type="slidenum">
              <a:rPr lang="en-GB" smtClean="0"/>
              <a:pPr/>
              <a:t>10</a:t>
            </a:fld>
            <a:endParaRPr lang="en-GB"/>
          </a:p>
        </p:txBody>
      </p:sp>
      <p:sp>
        <p:nvSpPr>
          <p:cNvPr id="6" name="Rectangle 5">
            <a:extLst>
              <a:ext uri="{FF2B5EF4-FFF2-40B4-BE49-F238E27FC236}">
                <a16:creationId xmlns:a16="http://schemas.microsoft.com/office/drawing/2014/main" id="{74CDDD76-FC57-CE27-4F98-90D8C1BE6B46}"/>
              </a:ext>
            </a:extLst>
          </p:cNvPr>
          <p:cNvSpPr/>
          <p:nvPr/>
        </p:nvSpPr>
        <p:spPr>
          <a:xfrm>
            <a:off x="522010" y="4225456"/>
            <a:ext cx="2503383" cy="13793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b="1">
                <a:solidFill>
                  <a:schemeClr val="accent2"/>
                </a:solidFill>
              </a:rPr>
              <a:t>Advocate</a:t>
            </a:r>
          </a:p>
          <a:p>
            <a:pPr algn="r"/>
            <a:r>
              <a:rPr lang="en-GB" i="1">
                <a:solidFill>
                  <a:schemeClr val="accent2"/>
                </a:solidFill>
              </a:rPr>
              <a:t>Use your voice</a:t>
            </a:r>
          </a:p>
        </p:txBody>
      </p:sp>
      <p:sp>
        <p:nvSpPr>
          <p:cNvPr id="7" name="Rectangle 6">
            <a:extLst>
              <a:ext uri="{FF2B5EF4-FFF2-40B4-BE49-F238E27FC236}">
                <a16:creationId xmlns:a16="http://schemas.microsoft.com/office/drawing/2014/main" id="{6718E581-C1AA-5A9C-49F3-5DE042850E5A}"/>
              </a:ext>
            </a:extLst>
          </p:cNvPr>
          <p:cNvSpPr/>
          <p:nvPr/>
        </p:nvSpPr>
        <p:spPr>
          <a:xfrm>
            <a:off x="8731962" y="4272745"/>
            <a:ext cx="2503383" cy="13793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a:solidFill>
                  <a:schemeClr val="accent2"/>
                </a:solidFill>
              </a:rPr>
              <a:t>Collaborate </a:t>
            </a:r>
            <a:endParaRPr lang="en-GB">
              <a:solidFill>
                <a:schemeClr val="accent2"/>
              </a:solidFill>
            </a:endParaRPr>
          </a:p>
          <a:p>
            <a:r>
              <a:rPr lang="en-GB" i="1">
                <a:solidFill>
                  <a:schemeClr val="accent2"/>
                </a:solidFill>
              </a:rPr>
              <a:t>Work together</a:t>
            </a:r>
          </a:p>
        </p:txBody>
      </p:sp>
      <p:sp>
        <p:nvSpPr>
          <p:cNvPr id="8" name="Rectangle 7">
            <a:extLst>
              <a:ext uri="{FF2B5EF4-FFF2-40B4-BE49-F238E27FC236}">
                <a16:creationId xmlns:a16="http://schemas.microsoft.com/office/drawing/2014/main" id="{58C52237-7EF5-1AEC-5FC3-21F046009D24}"/>
              </a:ext>
            </a:extLst>
          </p:cNvPr>
          <p:cNvSpPr/>
          <p:nvPr/>
        </p:nvSpPr>
        <p:spPr>
          <a:xfrm>
            <a:off x="8867684" y="3066675"/>
            <a:ext cx="2503383" cy="13793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a:solidFill>
                  <a:schemeClr val="accent2"/>
                </a:solidFill>
              </a:rPr>
              <a:t>Mitigate</a:t>
            </a:r>
          </a:p>
          <a:p>
            <a:r>
              <a:rPr lang="en-GB" i="1">
                <a:solidFill>
                  <a:schemeClr val="accent2"/>
                </a:solidFill>
              </a:rPr>
              <a:t>Reduce and protect</a:t>
            </a:r>
          </a:p>
        </p:txBody>
      </p:sp>
      <p:sp>
        <p:nvSpPr>
          <p:cNvPr id="9" name="Rectangle 8">
            <a:extLst>
              <a:ext uri="{FF2B5EF4-FFF2-40B4-BE49-F238E27FC236}">
                <a16:creationId xmlns:a16="http://schemas.microsoft.com/office/drawing/2014/main" id="{FAFEA04B-FA6C-0E84-ED1B-F7783F577361}"/>
              </a:ext>
            </a:extLst>
          </p:cNvPr>
          <p:cNvSpPr/>
          <p:nvPr/>
        </p:nvSpPr>
        <p:spPr>
          <a:xfrm>
            <a:off x="414533" y="3111441"/>
            <a:ext cx="2503383" cy="13793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b="1">
                <a:solidFill>
                  <a:schemeClr val="accent2"/>
                </a:solidFill>
              </a:rPr>
              <a:t>Evaluate</a:t>
            </a:r>
            <a:br>
              <a:rPr lang="en-GB" b="1">
                <a:solidFill>
                  <a:schemeClr val="accent2"/>
                </a:solidFill>
              </a:rPr>
            </a:br>
            <a:r>
              <a:rPr lang="en-GB" i="1">
                <a:solidFill>
                  <a:schemeClr val="accent2"/>
                </a:solidFill>
              </a:rPr>
              <a:t>Have a plan</a:t>
            </a:r>
          </a:p>
        </p:txBody>
      </p:sp>
      <p:sp>
        <p:nvSpPr>
          <p:cNvPr id="10" name="Rectangle 9">
            <a:extLst>
              <a:ext uri="{FF2B5EF4-FFF2-40B4-BE49-F238E27FC236}">
                <a16:creationId xmlns:a16="http://schemas.microsoft.com/office/drawing/2014/main" id="{B10BF768-C8BF-157B-0417-196F6C443F21}"/>
              </a:ext>
            </a:extLst>
          </p:cNvPr>
          <p:cNvSpPr/>
          <p:nvPr/>
        </p:nvSpPr>
        <p:spPr>
          <a:xfrm>
            <a:off x="4187638" y="3339258"/>
            <a:ext cx="3410324" cy="938377"/>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39" b="1">
                <a:solidFill>
                  <a:schemeClr val="accent2"/>
                </a:solidFill>
              </a:rPr>
              <a:t>Systems mindset</a:t>
            </a:r>
          </a:p>
        </p:txBody>
      </p:sp>
      <p:grpSp>
        <p:nvGrpSpPr>
          <p:cNvPr id="11" name="Group 10">
            <a:extLst>
              <a:ext uri="{FF2B5EF4-FFF2-40B4-BE49-F238E27FC236}">
                <a16:creationId xmlns:a16="http://schemas.microsoft.com/office/drawing/2014/main" id="{1C73256A-ABD4-9789-E485-2E15D019769A}"/>
              </a:ext>
            </a:extLst>
          </p:cNvPr>
          <p:cNvGrpSpPr/>
          <p:nvPr/>
        </p:nvGrpSpPr>
        <p:grpSpPr>
          <a:xfrm>
            <a:off x="4216826" y="1533364"/>
            <a:ext cx="3407646" cy="1795366"/>
            <a:chOff x="1193888" y="2343158"/>
            <a:chExt cx="9678391" cy="5099197"/>
          </a:xfrm>
        </p:grpSpPr>
        <p:sp>
          <p:nvSpPr>
            <p:cNvPr id="12" name="Rectangle 11">
              <a:extLst>
                <a:ext uri="{FF2B5EF4-FFF2-40B4-BE49-F238E27FC236}">
                  <a16:creationId xmlns:a16="http://schemas.microsoft.com/office/drawing/2014/main" id="{987881EA-FC4B-39F7-5420-EA21CC412A2C}"/>
                </a:ext>
              </a:extLst>
            </p:cNvPr>
            <p:cNvSpPr/>
            <p:nvPr/>
          </p:nvSpPr>
          <p:spPr>
            <a:xfrm>
              <a:off x="1193888" y="2343158"/>
              <a:ext cx="2862920" cy="1840449"/>
            </a:xfrm>
            <a:prstGeom prst="rect">
              <a:avLst/>
            </a:prstGeom>
            <a:solidFill>
              <a:schemeClr val="accent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32" b="1">
                <a:solidFill>
                  <a:schemeClr val="accent4"/>
                </a:solidFill>
              </a:endParaRPr>
            </a:p>
          </p:txBody>
        </p:sp>
        <p:grpSp>
          <p:nvGrpSpPr>
            <p:cNvPr id="13" name="Group 12">
              <a:extLst>
                <a:ext uri="{FF2B5EF4-FFF2-40B4-BE49-F238E27FC236}">
                  <a16:creationId xmlns:a16="http://schemas.microsoft.com/office/drawing/2014/main" id="{8605B246-59A7-9E84-5C0A-EC5E0CC40BF9}"/>
                </a:ext>
              </a:extLst>
            </p:cNvPr>
            <p:cNvGrpSpPr/>
            <p:nvPr/>
          </p:nvGrpSpPr>
          <p:grpSpPr>
            <a:xfrm>
              <a:off x="1931579" y="4284015"/>
              <a:ext cx="8203021" cy="523234"/>
              <a:chOff x="1969680" y="4168191"/>
              <a:chExt cx="8203021" cy="523234"/>
            </a:xfrm>
          </p:grpSpPr>
          <p:cxnSp>
            <p:nvCxnSpPr>
              <p:cNvPr id="18" name="Straight Connector 17">
                <a:extLst>
                  <a:ext uri="{FF2B5EF4-FFF2-40B4-BE49-F238E27FC236}">
                    <a16:creationId xmlns:a16="http://schemas.microsoft.com/office/drawing/2014/main" id="{77052200-29B2-27B2-850A-17DF9B628C3C}"/>
                  </a:ext>
                </a:extLst>
              </p:cNvPr>
              <p:cNvCxnSpPr>
                <a:cxnSpLocks/>
              </p:cNvCxnSpPr>
              <p:nvPr/>
            </p:nvCxnSpPr>
            <p:spPr>
              <a:xfrm>
                <a:off x="2663450" y="4691425"/>
                <a:ext cx="6815471" cy="0"/>
              </a:xfrm>
              <a:prstGeom prst="line">
                <a:avLst/>
              </a:prstGeom>
              <a:ln w="38100" cap="rnd">
                <a:solidFill>
                  <a:schemeClr val="accent2"/>
                </a:solidFill>
              </a:ln>
              <a:effectLst/>
            </p:spPr>
            <p:style>
              <a:lnRef idx="3">
                <a:schemeClr val="accent4"/>
              </a:lnRef>
              <a:fillRef idx="0">
                <a:schemeClr val="accent4"/>
              </a:fillRef>
              <a:effectRef idx="2">
                <a:schemeClr val="accent4"/>
              </a:effectRef>
              <a:fontRef idx="minor">
                <a:schemeClr val="tx1"/>
              </a:fontRef>
            </p:style>
          </p:cxnSp>
          <p:grpSp>
            <p:nvGrpSpPr>
              <p:cNvPr id="19" name="Group 18">
                <a:extLst>
                  <a:ext uri="{FF2B5EF4-FFF2-40B4-BE49-F238E27FC236}">
                    <a16:creationId xmlns:a16="http://schemas.microsoft.com/office/drawing/2014/main" id="{01BCD02D-C476-499E-3B12-054DD9E27CD7}"/>
                  </a:ext>
                </a:extLst>
              </p:cNvPr>
              <p:cNvGrpSpPr/>
              <p:nvPr/>
            </p:nvGrpSpPr>
            <p:grpSpPr>
              <a:xfrm>
                <a:off x="1969680" y="4168191"/>
                <a:ext cx="8203021" cy="491800"/>
                <a:chOff x="1969680" y="4168191"/>
                <a:chExt cx="8203021" cy="491800"/>
              </a:xfrm>
            </p:grpSpPr>
            <p:grpSp>
              <p:nvGrpSpPr>
                <p:cNvPr id="20" name="Group 19">
                  <a:extLst>
                    <a:ext uri="{FF2B5EF4-FFF2-40B4-BE49-F238E27FC236}">
                      <a16:creationId xmlns:a16="http://schemas.microsoft.com/office/drawing/2014/main" id="{85EDE2C2-D247-9973-45F5-F269E69827B7}"/>
                    </a:ext>
                  </a:extLst>
                </p:cNvPr>
                <p:cNvGrpSpPr/>
                <p:nvPr/>
              </p:nvGrpSpPr>
              <p:grpSpPr>
                <a:xfrm>
                  <a:off x="8785152" y="4168192"/>
                  <a:ext cx="1387549" cy="491799"/>
                  <a:chOff x="8785152" y="4168192"/>
                  <a:chExt cx="1387549" cy="491799"/>
                </a:xfrm>
              </p:grpSpPr>
              <p:cxnSp>
                <p:nvCxnSpPr>
                  <p:cNvPr id="24" name="Straight Connector 23">
                    <a:extLst>
                      <a:ext uri="{FF2B5EF4-FFF2-40B4-BE49-F238E27FC236}">
                        <a16:creationId xmlns:a16="http://schemas.microsoft.com/office/drawing/2014/main" id="{4728910C-882E-56AE-5986-5962918A1DCA}"/>
                      </a:ext>
                    </a:extLst>
                  </p:cNvPr>
                  <p:cNvCxnSpPr>
                    <a:cxnSpLocks/>
                  </p:cNvCxnSpPr>
                  <p:nvPr/>
                </p:nvCxnSpPr>
                <p:spPr>
                  <a:xfrm>
                    <a:off x="8785152" y="4168192"/>
                    <a:ext cx="1387549" cy="0"/>
                  </a:xfrm>
                  <a:prstGeom prst="line">
                    <a:avLst/>
                  </a:prstGeom>
                  <a:ln w="38100" cap="rnd">
                    <a:solidFill>
                      <a:schemeClr val="accent2"/>
                    </a:solidFill>
                  </a:ln>
                  <a:effectLst/>
                </p:spPr>
                <p:style>
                  <a:lnRef idx="3">
                    <a:schemeClr val="accent4"/>
                  </a:lnRef>
                  <a:fillRef idx="0">
                    <a:schemeClr val="accent4"/>
                  </a:fillRef>
                  <a:effectRef idx="2">
                    <a:schemeClr val="accent4"/>
                  </a:effectRef>
                  <a:fontRef idx="minor">
                    <a:schemeClr val="tx1"/>
                  </a:fontRef>
                </p:style>
              </p:cxnSp>
              <p:cxnSp>
                <p:nvCxnSpPr>
                  <p:cNvPr id="25" name="Straight Connector 24">
                    <a:extLst>
                      <a:ext uri="{FF2B5EF4-FFF2-40B4-BE49-F238E27FC236}">
                        <a16:creationId xmlns:a16="http://schemas.microsoft.com/office/drawing/2014/main" id="{E2648186-F382-4755-0DB2-41C5BA7AC70D}"/>
                      </a:ext>
                    </a:extLst>
                  </p:cNvPr>
                  <p:cNvCxnSpPr>
                    <a:cxnSpLocks/>
                  </p:cNvCxnSpPr>
                  <p:nvPr/>
                </p:nvCxnSpPr>
                <p:spPr>
                  <a:xfrm>
                    <a:off x="9478925" y="4168192"/>
                    <a:ext cx="0" cy="491799"/>
                  </a:xfrm>
                  <a:prstGeom prst="line">
                    <a:avLst/>
                  </a:prstGeom>
                  <a:ln w="38100" cap="rnd">
                    <a:solidFill>
                      <a:schemeClr val="accent2"/>
                    </a:solidFill>
                  </a:ln>
                  <a:effectLst/>
                </p:spPr>
                <p:style>
                  <a:lnRef idx="3">
                    <a:schemeClr val="accent4"/>
                  </a:lnRef>
                  <a:fillRef idx="0">
                    <a:schemeClr val="accent4"/>
                  </a:fillRef>
                  <a:effectRef idx="2">
                    <a:schemeClr val="accent4"/>
                  </a:effectRef>
                  <a:fontRef idx="minor">
                    <a:schemeClr val="tx1"/>
                  </a:fontRef>
                </p:style>
              </p:cxnSp>
            </p:grpSp>
            <p:grpSp>
              <p:nvGrpSpPr>
                <p:cNvPr id="21" name="Group 20">
                  <a:extLst>
                    <a:ext uri="{FF2B5EF4-FFF2-40B4-BE49-F238E27FC236}">
                      <a16:creationId xmlns:a16="http://schemas.microsoft.com/office/drawing/2014/main" id="{477DDE5C-5AA8-4B35-E40B-BE9CEA8CA5A7}"/>
                    </a:ext>
                  </a:extLst>
                </p:cNvPr>
                <p:cNvGrpSpPr/>
                <p:nvPr/>
              </p:nvGrpSpPr>
              <p:grpSpPr>
                <a:xfrm>
                  <a:off x="1969680" y="4168191"/>
                  <a:ext cx="1387549" cy="491800"/>
                  <a:chOff x="8785152" y="4168191"/>
                  <a:chExt cx="1387549" cy="491800"/>
                </a:xfrm>
              </p:grpSpPr>
              <p:cxnSp>
                <p:nvCxnSpPr>
                  <p:cNvPr id="22" name="Straight Connector 21">
                    <a:extLst>
                      <a:ext uri="{FF2B5EF4-FFF2-40B4-BE49-F238E27FC236}">
                        <a16:creationId xmlns:a16="http://schemas.microsoft.com/office/drawing/2014/main" id="{14F0278A-022D-6470-8AE8-A1FB1C27F6D5}"/>
                      </a:ext>
                    </a:extLst>
                  </p:cNvPr>
                  <p:cNvCxnSpPr>
                    <a:cxnSpLocks/>
                  </p:cNvCxnSpPr>
                  <p:nvPr/>
                </p:nvCxnSpPr>
                <p:spPr>
                  <a:xfrm>
                    <a:off x="8785152" y="4168192"/>
                    <a:ext cx="1387549" cy="0"/>
                  </a:xfrm>
                  <a:prstGeom prst="line">
                    <a:avLst/>
                  </a:prstGeom>
                  <a:ln w="38100" cap="rnd">
                    <a:solidFill>
                      <a:schemeClr val="accent2"/>
                    </a:solidFill>
                  </a:ln>
                  <a:effectLst/>
                </p:spPr>
                <p:style>
                  <a:lnRef idx="3">
                    <a:schemeClr val="accent4"/>
                  </a:lnRef>
                  <a:fillRef idx="0">
                    <a:schemeClr val="accent4"/>
                  </a:fillRef>
                  <a:effectRef idx="2">
                    <a:schemeClr val="accent4"/>
                  </a:effectRef>
                  <a:fontRef idx="minor">
                    <a:schemeClr val="tx1"/>
                  </a:fontRef>
                </p:style>
              </p:cxnSp>
              <p:cxnSp>
                <p:nvCxnSpPr>
                  <p:cNvPr id="23" name="Straight Connector 22">
                    <a:extLst>
                      <a:ext uri="{FF2B5EF4-FFF2-40B4-BE49-F238E27FC236}">
                        <a16:creationId xmlns:a16="http://schemas.microsoft.com/office/drawing/2014/main" id="{7FD85B90-8FFB-B8D6-1F83-0E01DFF79553}"/>
                      </a:ext>
                    </a:extLst>
                  </p:cNvPr>
                  <p:cNvCxnSpPr>
                    <a:cxnSpLocks/>
                  </p:cNvCxnSpPr>
                  <p:nvPr/>
                </p:nvCxnSpPr>
                <p:spPr>
                  <a:xfrm>
                    <a:off x="9478925" y="4168191"/>
                    <a:ext cx="0" cy="491800"/>
                  </a:xfrm>
                  <a:prstGeom prst="line">
                    <a:avLst/>
                  </a:prstGeom>
                  <a:ln w="38100" cap="rnd">
                    <a:solidFill>
                      <a:schemeClr val="accent2"/>
                    </a:solidFill>
                  </a:ln>
                  <a:effectLst/>
                </p:spPr>
                <p:style>
                  <a:lnRef idx="3">
                    <a:schemeClr val="accent4"/>
                  </a:lnRef>
                  <a:fillRef idx="0">
                    <a:schemeClr val="accent4"/>
                  </a:fillRef>
                  <a:effectRef idx="2">
                    <a:schemeClr val="accent4"/>
                  </a:effectRef>
                  <a:fontRef idx="minor">
                    <a:schemeClr val="tx1"/>
                  </a:fontRef>
                </p:style>
              </p:cxnSp>
            </p:grpSp>
          </p:grpSp>
        </p:grpSp>
        <p:grpSp>
          <p:nvGrpSpPr>
            <p:cNvPr id="14" name="Group 13">
              <a:extLst>
                <a:ext uri="{FF2B5EF4-FFF2-40B4-BE49-F238E27FC236}">
                  <a16:creationId xmlns:a16="http://schemas.microsoft.com/office/drawing/2014/main" id="{BE601B37-ECB8-45E8-7598-3D64B6101940}"/>
                </a:ext>
              </a:extLst>
            </p:cNvPr>
            <p:cNvGrpSpPr/>
            <p:nvPr/>
          </p:nvGrpSpPr>
          <p:grpSpPr>
            <a:xfrm>
              <a:off x="4780523" y="4294149"/>
              <a:ext cx="2505127" cy="3148206"/>
              <a:chOff x="4499648" y="4178325"/>
              <a:chExt cx="2505127" cy="3148206"/>
            </a:xfrm>
            <a:solidFill>
              <a:srgbClr val="F6F4F1"/>
            </a:solidFill>
          </p:grpSpPr>
          <p:sp>
            <p:nvSpPr>
              <p:cNvPr id="16" name="Isosceles Triangle 15">
                <a:extLst>
                  <a:ext uri="{FF2B5EF4-FFF2-40B4-BE49-F238E27FC236}">
                    <a16:creationId xmlns:a16="http://schemas.microsoft.com/office/drawing/2014/main" id="{946DBBE2-AABE-3BFA-ADFF-4D635769B871}"/>
                  </a:ext>
                </a:extLst>
              </p:cNvPr>
              <p:cNvSpPr/>
              <p:nvPr/>
            </p:nvSpPr>
            <p:spPr>
              <a:xfrm>
                <a:off x="5058440" y="4178325"/>
                <a:ext cx="1387548" cy="2342757"/>
              </a:xfrm>
              <a:prstGeom prst="triangle">
                <a:avLst/>
              </a:prstGeom>
              <a:grpFill/>
              <a:ln w="38100" cap="rnd">
                <a:solidFill>
                  <a:schemeClr val="accent2"/>
                </a:solidFill>
              </a:ln>
              <a:effectLst/>
            </p:spPr>
            <p:style>
              <a:lnRef idx="3">
                <a:schemeClr val="accent4"/>
              </a:lnRef>
              <a:fillRef idx="0">
                <a:schemeClr val="accent4"/>
              </a:fillRef>
              <a:effectRef idx="2">
                <a:schemeClr val="accent4"/>
              </a:effectRef>
              <a:fontRef idx="minor">
                <a:schemeClr val="tx1"/>
              </a:fontRef>
            </p:style>
            <p:txBody>
              <a:bodyPr rtlCol="0" anchor="ctr"/>
              <a:lstStyle/>
              <a:p>
                <a:pPr algn="ctr"/>
                <a:endParaRPr lang="en-GB" sz="1632"/>
              </a:p>
            </p:txBody>
          </p:sp>
          <p:sp>
            <p:nvSpPr>
              <p:cNvPr id="17" name="Rectangle: Top Corners Rounded 16">
                <a:extLst>
                  <a:ext uri="{FF2B5EF4-FFF2-40B4-BE49-F238E27FC236}">
                    <a16:creationId xmlns:a16="http://schemas.microsoft.com/office/drawing/2014/main" id="{3DF7B825-E8B2-B1EF-CF66-278FEEAF235F}"/>
                  </a:ext>
                </a:extLst>
              </p:cNvPr>
              <p:cNvSpPr/>
              <p:nvPr/>
            </p:nvSpPr>
            <p:spPr>
              <a:xfrm>
                <a:off x="4499648" y="6521082"/>
                <a:ext cx="2505127" cy="805449"/>
              </a:xfrm>
              <a:prstGeom prst="round2SameRect">
                <a:avLst/>
              </a:prstGeom>
              <a:grpFill/>
              <a:ln w="38100" cap="rnd">
                <a:solidFill>
                  <a:schemeClr val="accent2"/>
                </a:solidFill>
              </a:ln>
              <a:effectLst/>
            </p:spPr>
            <p:style>
              <a:lnRef idx="3">
                <a:schemeClr val="accent4"/>
              </a:lnRef>
              <a:fillRef idx="0">
                <a:schemeClr val="accent4"/>
              </a:fillRef>
              <a:effectRef idx="2">
                <a:schemeClr val="accent4"/>
              </a:effectRef>
              <a:fontRef idx="minor">
                <a:schemeClr val="tx1"/>
              </a:fontRef>
            </p:style>
            <p:txBody>
              <a:bodyPr rtlCol="0" anchor="ctr"/>
              <a:lstStyle/>
              <a:p>
                <a:pPr algn="ctr"/>
                <a:endParaRPr lang="en-GB" sz="1632">
                  <a:solidFill>
                    <a:schemeClr val="tx1"/>
                  </a:solidFill>
                </a:endParaRPr>
              </a:p>
            </p:txBody>
          </p:sp>
        </p:grpSp>
        <p:sp>
          <p:nvSpPr>
            <p:cNvPr id="15" name="Rectangle 14">
              <a:extLst>
                <a:ext uri="{FF2B5EF4-FFF2-40B4-BE49-F238E27FC236}">
                  <a16:creationId xmlns:a16="http://schemas.microsoft.com/office/drawing/2014/main" id="{007CCAA5-2AD8-22BA-C3F9-168FAFA442F5}"/>
                </a:ext>
              </a:extLst>
            </p:cNvPr>
            <p:cNvSpPr/>
            <p:nvPr/>
          </p:nvSpPr>
          <p:spPr>
            <a:xfrm>
              <a:off x="8009359" y="2343158"/>
              <a:ext cx="2862920" cy="1840449"/>
            </a:xfrm>
            <a:prstGeom prst="rect">
              <a:avLst/>
            </a:prstGeom>
            <a:solidFill>
              <a:srgbClr val="E9458C"/>
            </a:solidFill>
            <a:ln w="38100">
              <a:solidFill>
                <a:srgbClr val="E945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32" b="1">
                <a:solidFill>
                  <a:schemeClr val="accent4"/>
                </a:solidFill>
              </a:endParaRPr>
            </a:p>
          </p:txBody>
        </p:sp>
      </p:grpSp>
      <p:cxnSp>
        <p:nvCxnSpPr>
          <p:cNvPr id="26" name="Straight Connector 25">
            <a:extLst>
              <a:ext uri="{FF2B5EF4-FFF2-40B4-BE49-F238E27FC236}">
                <a16:creationId xmlns:a16="http://schemas.microsoft.com/office/drawing/2014/main" id="{74BE6BB5-ED2F-795D-7CE1-211320352791}"/>
              </a:ext>
            </a:extLst>
          </p:cNvPr>
          <p:cNvCxnSpPr>
            <a:cxnSpLocks/>
            <a:stCxn id="10" idx="1"/>
          </p:cNvCxnSpPr>
          <p:nvPr/>
        </p:nvCxnSpPr>
        <p:spPr>
          <a:xfrm flipH="1">
            <a:off x="3054536" y="3808447"/>
            <a:ext cx="1133102" cy="0"/>
          </a:xfrm>
          <a:prstGeom prst="line">
            <a:avLst/>
          </a:prstGeom>
          <a:ln w="254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13644C25-6DA1-0030-D980-A9D2BBDA4804}"/>
              </a:ext>
            </a:extLst>
          </p:cNvPr>
          <p:cNvCxnSpPr>
            <a:cxnSpLocks/>
          </p:cNvCxnSpPr>
          <p:nvPr/>
        </p:nvCxnSpPr>
        <p:spPr>
          <a:xfrm flipH="1">
            <a:off x="3043104" y="4274679"/>
            <a:ext cx="1134000" cy="702000"/>
          </a:xfrm>
          <a:prstGeom prst="line">
            <a:avLst/>
          </a:prstGeom>
          <a:ln w="254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8" name="Straight Connector 27">
            <a:extLst>
              <a:ext uri="{FF2B5EF4-FFF2-40B4-BE49-F238E27FC236}">
                <a16:creationId xmlns:a16="http://schemas.microsoft.com/office/drawing/2014/main" id="{DDFCB5DF-1AEF-23A3-A2BE-0DE590C095B7}"/>
              </a:ext>
            </a:extLst>
          </p:cNvPr>
          <p:cNvCxnSpPr>
            <a:cxnSpLocks/>
          </p:cNvCxnSpPr>
          <p:nvPr/>
        </p:nvCxnSpPr>
        <p:spPr>
          <a:xfrm>
            <a:off x="7597962" y="4285724"/>
            <a:ext cx="1134000" cy="701685"/>
          </a:xfrm>
          <a:prstGeom prst="line">
            <a:avLst/>
          </a:prstGeom>
          <a:ln w="254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09BC0AA2-127E-D790-7517-E456F25BC573}"/>
              </a:ext>
            </a:extLst>
          </p:cNvPr>
          <p:cNvCxnSpPr>
            <a:cxnSpLocks/>
            <a:stCxn id="10" idx="3"/>
          </p:cNvCxnSpPr>
          <p:nvPr/>
        </p:nvCxnSpPr>
        <p:spPr>
          <a:xfrm>
            <a:off x="7597962" y="3808447"/>
            <a:ext cx="1134000" cy="0"/>
          </a:xfrm>
          <a:prstGeom prst="line">
            <a:avLst/>
          </a:prstGeom>
          <a:ln w="254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30" name="Group 29">
            <a:extLst>
              <a:ext uri="{FF2B5EF4-FFF2-40B4-BE49-F238E27FC236}">
                <a16:creationId xmlns:a16="http://schemas.microsoft.com/office/drawing/2014/main" id="{9D043CAB-D93A-2C17-094B-DC6A512B589F}"/>
              </a:ext>
            </a:extLst>
          </p:cNvPr>
          <p:cNvGrpSpPr/>
          <p:nvPr/>
        </p:nvGrpSpPr>
        <p:grpSpPr>
          <a:xfrm>
            <a:off x="587858" y="3481623"/>
            <a:ext cx="624896" cy="625740"/>
            <a:chOff x="792424" y="2995186"/>
            <a:chExt cx="466408" cy="467038"/>
          </a:xfrm>
          <a:solidFill>
            <a:schemeClr val="accent2"/>
          </a:solidFill>
        </p:grpSpPr>
        <p:sp>
          <p:nvSpPr>
            <p:cNvPr id="31" name="Freeform: Shape 183">
              <a:extLst>
                <a:ext uri="{FF2B5EF4-FFF2-40B4-BE49-F238E27FC236}">
                  <a16:creationId xmlns:a16="http://schemas.microsoft.com/office/drawing/2014/main" id="{E7BB3D84-7EEF-22CE-EEEC-22F285A5A7A5}"/>
                </a:ext>
              </a:extLst>
            </p:cNvPr>
            <p:cNvSpPr/>
            <p:nvPr/>
          </p:nvSpPr>
          <p:spPr>
            <a:xfrm>
              <a:off x="792424" y="2995186"/>
              <a:ext cx="326456" cy="326974"/>
            </a:xfrm>
            <a:custGeom>
              <a:avLst/>
              <a:gdLst>
                <a:gd name="connsiteX0" fmla="*/ 163228 w 326456"/>
                <a:gd name="connsiteY0" fmla="*/ 326975 h 326974"/>
                <a:gd name="connsiteX1" fmla="*/ 47752 w 326456"/>
                <a:gd name="connsiteY1" fmla="*/ 279091 h 326974"/>
                <a:gd name="connsiteX2" fmla="*/ 47752 w 326456"/>
                <a:gd name="connsiteY2" fmla="*/ 47884 h 326974"/>
                <a:gd name="connsiteX3" fmla="*/ 163228 w 326456"/>
                <a:gd name="connsiteY3" fmla="*/ 0 h 326974"/>
                <a:gd name="connsiteX4" fmla="*/ 163228 w 326456"/>
                <a:gd name="connsiteY4" fmla="*/ 0 h 326974"/>
                <a:gd name="connsiteX5" fmla="*/ 278704 w 326456"/>
                <a:gd name="connsiteY5" fmla="*/ 47884 h 326974"/>
                <a:gd name="connsiteX6" fmla="*/ 278704 w 326456"/>
                <a:gd name="connsiteY6" fmla="*/ 279091 h 326974"/>
                <a:gd name="connsiteX7" fmla="*/ 163228 w 326456"/>
                <a:gd name="connsiteY7" fmla="*/ 326975 h 326974"/>
                <a:gd name="connsiteX8" fmla="*/ 163228 w 326456"/>
                <a:gd name="connsiteY8" fmla="*/ 19118 h 326974"/>
                <a:gd name="connsiteX9" fmla="*/ 61290 w 326456"/>
                <a:gd name="connsiteY9" fmla="*/ 61390 h 326974"/>
                <a:gd name="connsiteX10" fmla="*/ 61290 w 326456"/>
                <a:gd name="connsiteY10" fmla="*/ 265553 h 326974"/>
                <a:gd name="connsiteX11" fmla="*/ 163228 w 326456"/>
                <a:gd name="connsiteY11" fmla="*/ 307825 h 326974"/>
                <a:gd name="connsiteX12" fmla="*/ 265167 w 326456"/>
                <a:gd name="connsiteY12" fmla="*/ 265553 h 326974"/>
                <a:gd name="connsiteX13" fmla="*/ 265167 w 326456"/>
                <a:gd name="connsiteY13" fmla="*/ 61390 h 326974"/>
                <a:gd name="connsiteX14" fmla="*/ 265167 w 326456"/>
                <a:gd name="connsiteY14" fmla="*/ 61390 h 326974"/>
                <a:gd name="connsiteX15" fmla="*/ 163228 w 326456"/>
                <a:gd name="connsiteY15" fmla="*/ 19118 h 32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6456" h="326974">
                  <a:moveTo>
                    <a:pt x="163228" y="326975"/>
                  </a:moveTo>
                  <a:cubicBezTo>
                    <a:pt x="119602" y="326975"/>
                    <a:pt x="78591" y="309961"/>
                    <a:pt x="47752" y="279091"/>
                  </a:cubicBezTo>
                  <a:cubicBezTo>
                    <a:pt x="-15917" y="215342"/>
                    <a:pt x="-15917" y="111633"/>
                    <a:pt x="47752" y="47884"/>
                  </a:cubicBezTo>
                  <a:cubicBezTo>
                    <a:pt x="78591" y="16998"/>
                    <a:pt x="119618" y="0"/>
                    <a:pt x="163228" y="0"/>
                  </a:cubicBezTo>
                  <a:cubicBezTo>
                    <a:pt x="163228" y="0"/>
                    <a:pt x="163228" y="0"/>
                    <a:pt x="163228" y="0"/>
                  </a:cubicBezTo>
                  <a:cubicBezTo>
                    <a:pt x="206855" y="0"/>
                    <a:pt x="247866" y="17014"/>
                    <a:pt x="278704" y="47884"/>
                  </a:cubicBezTo>
                  <a:cubicBezTo>
                    <a:pt x="342374" y="111633"/>
                    <a:pt x="342374" y="215342"/>
                    <a:pt x="278704" y="279091"/>
                  </a:cubicBezTo>
                  <a:cubicBezTo>
                    <a:pt x="247866" y="309977"/>
                    <a:pt x="206855" y="326975"/>
                    <a:pt x="163228" y="326975"/>
                  </a:cubicBezTo>
                  <a:close/>
                  <a:moveTo>
                    <a:pt x="163228" y="19118"/>
                  </a:moveTo>
                  <a:cubicBezTo>
                    <a:pt x="124720" y="19118"/>
                    <a:pt x="88508" y="34139"/>
                    <a:pt x="61290" y="61390"/>
                  </a:cubicBezTo>
                  <a:cubicBezTo>
                    <a:pt x="5067" y="117677"/>
                    <a:pt x="5067" y="209266"/>
                    <a:pt x="61290" y="265553"/>
                  </a:cubicBezTo>
                  <a:cubicBezTo>
                    <a:pt x="88524" y="292820"/>
                    <a:pt x="124720" y="307825"/>
                    <a:pt x="163228" y="307825"/>
                  </a:cubicBezTo>
                  <a:cubicBezTo>
                    <a:pt x="201736" y="307825"/>
                    <a:pt x="237948" y="292804"/>
                    <a:pt x="265167" y="265553"/>
                  </a:cubicBezTo>
                  <a:cubicBezTo>
                    <a:pt x="321390" y="209266"/>
                    <a:pt x="321390" y="117677"/>
                    <a:pt x="265167" y="61390"/>
                  </a:cubicBezTo>
                  <a:lnTo>
                    <a:pt x="265167" y="61390"/>
                  </a:lnTo>
                  <a:cubicBezTo>
                    <a:pt x="237932" y="34123"/>
                    <a:pt x="201736" y="19118"/>
                    <a:pt x="163228" y="19118"/>
                  </a:cubicBezTo>
                  <a:close/>
                </a:path>
              </a:pathLst>
            </a:custGeom>
            <a:grpFill/>
            <a:ln w="1594" cap="flat">
              <a:noFill/>
              <a:prstDash val="solid"/>
              <a:miter/>
            </a:ln>
          </p:spPr>
          <p:txBody>
            <a:bodyPr rtlCol="0" anchor="ctr"/>
            <a:lstStyle/>
            <a:p>
              <a:endParaRPr lang="en-GB">
                <a:solidFill>
                  <a:schemeClr val="accent2"/>
                </a:solidFill>
              </a:endParaRPr>
            </a:p>
          </p:txBody>
        </p:sp>
        <p:sp>
          <p:nvSpPr>
            <p:cNvPr id="32" name="Freeform: Shape 184">
              <a:extLst>
                <a:ext uri="{FF2B5EF4-FFF2-40B4-BE49-F238E27FC236}">
                  <a16:creationId xmlns:a16="http://schemas.microsoft.com/office/drawing/2014/main" id="{51E39523-BE3F-A4ED-AFD9-4A95907C0E92}"/>
                </a:ext>
              </a:extLst>
            </p:cNvPr>
            <p:cNvSpPr/>
            <p:nvPr/>
          </p:nvSpPr>
          <p:spPr>
            <a:xfrm>
              <a:off x="1054793" y="3257941"/>
              <a:ext cx="82740" cy="82828"/>
            </a:xfrm>
            <a:custGeom>
              <a:avLst/>
              <a:gdLst>
                <a:gd name="connsiteX0" fmla="*/ 73181 w 82740"/>
                <a:gd name="connsiteY0" fmla="*/ 82828 h 82828"/>
                <a:gd name="connsiteX1" fmla="*/ 66405 w 82740"/>
                <a:gd name="connsiteY1" fmla="*/ 80022 h 82828"/>
                <a:gd name="connsiteX2" fmla="*/ 2799 w 82740"/>
                <a:gd name="connsiteY2" fmla="*/ 16336 h 82828"/>
                <a:gd name="connsiteX3" fmla="*/ 2799 w 82740"/>
                <a:gd name="connsiteY3" fmla="*/ 2798 h 82828"/>
                <a:gd name="connsiteX4" fmla="*/ 16336 w 82740"/>
                <a:gd name="connsiteY4" fmla="*/ 2798 h 82828"/>
                <a:gd name="connsiteX5" fmla="*/ 79942 w 82740"/>
                <a:gd name="connsiteY5" fmla="*/ 66484 h 82828"/>
                <a:gd name="connsiteX6" fmla="*/ 79942 w 82740"/>
                <a:gd name="connsiteY6" fmla="*/ 80022 h 82828"/>
                <a:gd name="connsiteX7" fmla="*/ 73181 w 82740"/>
                <a:gd name="connsiteY7" fmla="*/ 82812 h 8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740" h="82828">
                  <a:moveTo>
                    <a:pt x="73181" y="82828"/>
                  </a:moveTo>
                  <a:cubicBezTo>
                    <a:pt x="70726" y="82828"/>
                    <a:pt x="68286" y="81887"/>
                    <a:pt x="66405" y="80022"/>
                  </a:cubicBezTo>
                  <a:lnTo>
                    <a:pt x="2799" y="16336"/>
                  </a:lnTo>
                  <a:cubicBezTo>
                    <a:pt x="-933" y="12605"/>
                    <a:pt x="-933" y="6546"/>
                    <a:pt x="2799" y="2798"/>
                  </a:cubicBezTo>
                  <a:cubicBezTo>
                    <a:pt x="6546" y="-933"/>
                    <a:pt x="12589" y="-933"/>
                    <a:pt x="16336" y="2798"/>
                  </a:cubicBezTo>
                  <a:lnTo>
                    <a:pt x="79942" y="66484"/>
                  </a:lnTo>
                  <a:cubicBezTo>
                    <a:pt x="83673" y="70215"/>
                    <a:pt x="83673" y="76274"/>
                    <a:pt x="79942" y="80022"/>
                  </a:cubicBezTo>
                  <a:cubicBezTo>
                    <a:pt x="78076" y="81887"/>
                    <a:pt x="75621" y="82812"/>
                    <a:pt x="73181" y="82812"/>
                  </a:cubicBezTo>
                  <a:close/>
                </a:path>
              </a:pathLst>
            </a:custGeom>
            <a:grpFill/>
            <a:ln w="1594" cap="flat">
              <a:noFill/>
              <a:prstDash val="solid"/>
              <a:miter/>
            </a:ln>
          </p:spPr>
          <p:txBody>
            <a:bodyPr rtlCol="0" anchor="ctr"/>
            <a:lstStyle/>
            <a:p>
              <a:endParaRPr lang="en-GB">
                <a:solidFill>
                  <a:schemeClr val="accent2"/>
                </a:solidFill>
              </a:endParaRPr>
            </a:p>
          </p:txBody>
        </p:sp>
        <p:sp>
          <p:nvSpPr>
            <p:cNvPr id="33" name="Freeform: Shape 185">
              <a:extLst>
                <a:ext uri="{FF2B5EF4-FFF2-40B4-BE49-F238E27FC236}">
                  <a16:creationId xmlns:a16="http://schemas.microsoft.com/office/drawing/2014/main" id="{74894D0E-EC6E-E23D-FAEA-A9D79346A509}"/>
                </a:ext>
              </a:extLst>
            </p:cNvPr>
            <p:cNvSpPr/>
            <p:nvPr/>
          </p:nvSpPr>
          <p:spPr>
            <a:xfrm>
              <a:off x="882735" y="3157255"/>
              <a:ext cx="19134" cy="76075"/>
            </a:xfrm>
            <a:custGeom>
              <a:avLst/>
              <a:gdLst>
                <a:gd name="connsiteX0" fmla="*/ 9567 w 19134"/>
                <a:gd name="connsiteY0" fmla="*/ 76075 h 76075"/>
                <a:gd name="connsiteX1" fmla="*/ 0 w 19134"/>
                <a:gd name="connsiteY1" fmla="*/ 66508 h 76075"/>
                <a:gd name="connsiteX2" fmla="*/ 0 w 19134"/>
                <a:gd name="connsiteY2" fmla="*/ 9567 h 76075"/>
                <a:gd name="connsiteX3" fmla="*/ 9567 w 19134"/>
                <a:gd name="connsiteY3" fmla="*/ 0 h 76075"/>
                <a:gd name="connsiteX4" fmla="*/ 19134 w 19134"/>
                <a:gd name="connsiteY4" fmla="*/ 9567 h 76075"/>
                <a:gd name="connsiteX5" fmla="*/ 19134 w 19134"/>
                <a:gd name="connsiteY5" fmla="*/ 66508 h 76075"/>
                <a:gd name="connsiteX6" fmla="*/ 9567 w 19134"/>
                <a:gd name="connsiteY6" fmla="*/ 76075 h 7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4" h="76075">
                  <a:moveTo>
                    <a:pt x="9567" y="76075"/>
                  </a:moveTo>
                  <a:cubicBezTo>
                    <a:pt x="4289" y="76075"/>
                    <a:pt x="0" y="71786"/>
                    <a:pt x="0" y="66508"/>
                  </a:cubicBezTo>
                  <a:lnTo>
                    <a:pt x="0" y="9567"/>
                  </a:lnTo>
                  <a:cubicBezTo>
                    <a:pt x="0" y="4289"/>
                    <a:pt x="4289" y="0"/>
                    <a:pt x="9567" y="0"/>
                  </a:cubicBezTo>
                  <a:cubicBezTo>
                    <a:pt x="14845" y="0"/>
                    <a:pt x="19134" y="4289"/>
                    <a:pt x="19134" y="9567"/>
                  </a:cubicBezTo>
                  <a:lnTo>
                    <a:pt x="19134" y="66508"/>
                  </a:lnTo>
                  <a:cubicBezTo>
                    <a:pt x="19134" y="71786"/>
                    <a:pt x="14845" y="76075"/>
                    <a:pt x="9567" y="76075"/>
                  </a:cubicBezTo>
                  <a:close/>
                </a:path>
              </a:pathLst>
            </a:custGeom>
            <a:grpFill/>
            <a:ln w="1594" cap="flat">
              <a:noFill/>
              <a:prstDash val="solid"/>
              <a:miter/>
            </a:ln>
          </p:spPr>
          <p:txBody>
            <a:bodyPr rtlCol="0" anchor="ctr"/>
            <a:lstStyle/>
            <a:p>
              <a:endParaRPr lang="en-GB">
                <a:solidFill>
                  <a:schemeClr val="accent2"/>
                </a:solidFill>
              </a:endParaRPr>
            </a:p>
          </p:txBody>
        </p:sp>
        <p:sp>
          <p:nvSpPr>
            <p:cNvPr id="34" name="Freeform: Shape 187">
              <a:extLst>
                <a:ext uri="{FF2B5EF4-FFF2-40B4-BE49-F238E27FC236}">
                  <a16:creationId xmlns:a16="http://schemas.microsoft.com/office/drawing/2014/main" id="{2CF5616C-2B7F-512E-3B65-0A8A0AEFBB6D}"/>
                </a:ext>
              </a:extLst>
            </p:cNvPr>
            <p:cNvSpPr/>
            <p:nvPr/>
          </p:nvSpPr>
          <p:spPr>
            <a:xfrm>
              <a:off x="967213" y="3141612"/>
              <a:ext cx="19134" cy="91717"/>
            </a:xfrm>
            <a:custGeom>
              <a:avLst/>
              <a:gdLst>
                <a:gd name="connsiteX0" fmla="*/ 9567 w 19134"/>
                <a:gd name="connsiteY0" fmla="*/ 91718 h 91717"/>
                <a:gd name="connsiteX1" fmla="*/ 0 w 19134"/>
                <a:gd name="connsiteY1" fmla="*/ 82150 h 91717"/>
                <a:gd name="connsiteX2" fmla="*/ 0 w 19134"/>
                <a:gd name="connsiteY2" fmla="*/ 9567 h 91717"/>
                <a:gd name="connsiteX3" fmla="*/ 9567 w 19134"/>
                <a:gd name="connsiteY3" fmla="*/ 0 h 91717"/>
                <a:gd name="connsiteX4" fmla="*/ 19134 w 19134"/>
                <a:gd name="connsiteY4" fmla="*/ 9567 h 91717"/>
                <a:gd name="connsiteX5" fmla="*/ 19134 w 19134"/>
                <a:gd name="connsiteY5" fmla="*/ 82150 h 91717"/>
                <a:gd name="connsiteX6" fmla="*/ 9567 w 19134"/>
                <a:gd name="connsiteY6" fmla="*/ 91718 h 9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4" h="91717">
                  <a:moveTo>
                    <a:pt x="9567" y="91718"/>
                  </a:moveTo>
                  <a:cubicBezTo>
                    <a:pt x="4289" y="91718"/>
                    <a:pt x="0" y="87428"/>
                    <a:pt x="0" y="82150"/>
                  </a:cubicBezTo>
                  <a:lnTo>
                    <a:pt x="0" y="9567"/>
                  </a:lnTo>
                  <a:cubicBezTo>
                    <a:pt x="0" y="4289"/>
                    <a:pt x="4289" y="0"/>
                    <a:pt x="9567" y="0"/>
                  </a:cubicBezTo>
                  <a:cubicBezTo>
                    <a:pt x="14845" y="0"/>
                    <a:pt x="19134" y="4289"/>
                    <a:pt x="19134" y="9567"/>
                  </a:cubicBezTo>
                  <a:lnTo>
                    <a:pt x="19134" y="82150"/>
                  </a:lnTo>
                  <a:cubicBezTo>
                    <a:pt x="19134" y="87428"/>
                    <a:pt x="14845" y="91718"/>
                    <a:pt x="9567" y="91718"/>
                  </a:cubicBezTo>
                  <a:close/>
                </a:path>
              </a:pathLst>
            </a:custGeom>
            <a:grpFill/>
            <a:ln w="1594" cap="flat">
              <a:noFill/>
              <a:prstDash val="solid"/>
              <a:miter/>
            </a:ln>
          </p:spPr>
          <p:txBody>
            <a:bodyPr rtlCol="0" anchor="ctr"/>
            <a:lstStyle/>
            <a:p>
              <a:endParaRPr lang="en-GB">
                <a:solidFill>
                  <a:schemeClr val="accent2"/>
                </a:solidFill>
              </a:endParaRPr>
            </a:p>
          </p:txBody>
        </p:sp>
        <p:sp>
          <p:nvSpPr>
            <p:cNvPr id="35" name="Freeform: Shape 188">
              <a:extLst>
                <a:ext uri="{FF2B5EF4-FFF2-40B4-BE49-F238E27FC236}">
                  <a16:creationId xmlns:a16="http://schemas.microsoft.com/office/drawing/2014/main" id="{8FE96934-B706-CF05-3399-0338A91FE460}"/>
                </a:ext>
              </a:extLst>
            </p:cNvPr>
            <p:cNvSpPr/>
            <p:nvPr/>
          </p:nvSpPr>
          <p:spPr>
            <a:xfrm>
              <a:off x="1009452" y="3084002"/>
              <a:ext cx="19134" cy="149327"/>
            </a:xfrm>
            <a:custGeom>
              <a:avLst/>
              <a:gdLst>
                <a:gd name="connsiteX0" fmla="*/ 9567 w 19134"/>
                <a:gd name="connsiteY0" fmla="*/ 149328 h 149327"/>
                <a:gd name="connsiteX1" fmla="*/ 0 w 19134"/>
                <a:gd name="connsiteY1" fmla="*/ 139761 h 149327"/>
                <a:gd name="connsiteX2" fmla="*/ 0 w 19134"/>
                <a:gd name="connsiteY2" fmla="*/ 9567 h 149327"/>
                <a:gd name="connsiteX3" fmla="*/ 9567 w 19134"/>
                <a:gd name="connsiteY3" fmla="*/ 0 h 149327"/>
                <a:gd name="connsiteX4" fmla="*/ 19134 w 19134"/>
                <a:gd name="connsiteY4" fmla="*/ 9567 h 149327"/>
                <a:gd name="connsiteX5" fmla="*/ 19134 w 19134"/>
                <a:gd name="connsiteY5" fmla="*/ 139761 h 149327"/>
                <a:gd name="connsiteX6" fmla="*/ 9567 w 19134"/>
                <a:gd name="connsiteY6" fmla="*/ 149328 h 149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4" h="149327">
                  <a:moveTo>
                    <a:pt x="9567" y="149328"/>
                  </a:moveTo>
                  <a:cubicBezTo>
                    <a:pt x="4289" y="149328"/>
                    <a:pt x="0" y="145039"/>
                    <a:pt x="0" y="139761"/>
                  </a:cubicBezTo>
                  <a:lnTo>
                    <a:pt x="0" y="9567"/>
                  </a:lnTo>
                  <a:cubicBezTo>
                    <a:pt x="0" y="4289"/>
                    <a:pt x="4289" y="0"/>
                    <a:pt x="9567" y="0"/>
                  </a:cubicBezTo>
                  <a:cubicBezTo>
                    <a:pt x="14845" y="0"/>
                    <a:pt x="19134" y="4289"/>
                    <a:pt x="19134" y="9567"/>
                  </a:cubicBezTo>
                  <a:lnTo>
                    <a:pt x="19134" y="139761"/>
                  </a:lnTo>
                  <a:cubicBezTo>
                    <a:pt x="19134" y="145039"/>
                    <a:pt x="14845" y="149328"/>
                    <a:pt x="9567" y="149328"/>
                  </a:cubicBezTo>
                  <a:close/>
                </a:path>
              </a:pathLst>
            </a:custGeom>
            <a:grpFill/>
            <a:ln w="1594" cap="flat">
              <a:noFill/>
              <a:prstDash val="solid"/>
              <a:miter/>
            </a:ln>
          </p:spPr>
          <p:txBody>
            <a:bodyPr rtlCol="0" anchor="ctr"/>
            <a:lstStyle/>
            <a:p>
              <a:endParaRPr lang="en-GB">
                <a:solidFill>
                  <a:schemeClr val="accent2"/>
                </a:solidFill>
              </a:endParaRPr>
            </a:p>
          </p:txBody>
        </p:sp>
        <p:sp>
          <p:nvSpPr>
            <p:cNvPr id="36" name="Freeform: Shape 191">
              <a:extLst>
                <a:ext uri="{FF2B5EF4-FFF2-40B4-BE49-F238E27FC236}">
                  <a16:creationId xmlns:a16="http://schemas.microsoft.com/office/drawing/2014/main" id="{CC1FC9FA-27EC-CA53-98F6-1F7F4943D7C7}"/>
                </a:ext>
              </a:extLst>
            </p:cNvPr>
            <p:cNvSpPr/>
            <p:nvPr/>
          </p:nvSpPr>
          <p:spPr>
            <a:xfrm>
              <a:off x="1096370" y="3299646"/>
              <a:ext cx="162462" cy="162578"/>
            </a:xfrm>
            <a:custGeom>
              <a:avLst/>
              <a:gdLst>
                <a:gd name="connsiteX0" fmla="*/ 121822 w 162462"/>
                <a:gd name="connsiteY0" fmla="*/ 162579 h 162578"/>
                <a:gd name="connsiteX1" fmla="*/ 121822 w 162462"/>
                <a:gd name="connsiteY1" fmla="*/ 162579 h 162578"/>
                <a:gd name="connsiteX2" fmla="*/ 93089 w 162462"/>
                <a:gd name="connsiteY2" fmla="*/ 150636 h 162578"/>
                <a:gd name="connsiteX3" fmla="*/ 2886 w 162462"/>
                <a:gd name="connsiteY3" fmla="*/ 60321 h 162578"/>
                <a:gd name="connsiteX4" fmla="*/ 1324 w 162462"/>
                <a:gd name="connsiteY4" fmla="*/ 58280 h 162578"/>
                <a:gd name="connsiteX5" fmla="*/ 4768 w 162462"/>
                <a:gd name="connsiteY5" fmla="*/ 44918 h 162578"/>
                <a:gd name="connsiteX6" fmla="*/ 46831 w 162462"/>
                <a:gd name="connsiteY6" fmla="*/ 2806 h 162578"/>
                <a:gd name="connsiteX7" fmla="*/ 53608 w 162462"/>
                <a:gd name="connsiteY7" fmla="*/ 0 h 162578"/>
                <a:gd name="connsiteX8" fmla="*/ 60385 w 162462"/>
                <a:gd name="connsiteY8" fmla="*/ 2806 h 162578"/>
                <a:gd name="connsiteX9" fmla="*/ 150588 w 162462"/>
                <a:gd name="connsiteY9" fmla="*/ 93121 h 162578"/>
                <a:gd name="connsiteX10" fmla="*/ 150588 w 162462"/>
                <a:gd name="connsiteY10" fmla="*/ 150636 h 162578"/>
                <a:gd name="connsiteX11" fmla="*/ 121838 w 162462"/>
                <a:gd name="connsiteY11" fmla="*/ 162579 h 162578"/>
                <a:gd name="connsiteX12" fmla="*/ 23169 w 162462"/>
                <a:gd name="connsiteY12" fmla="*/ 53560 h 162578"/>
                <a:gd name="connsiteX13" fmla="*/ 106626 w 162462"/>
                <a:gd name="connsiteY13" fmla="*/ 137114 h 162578"/>
                <a:gd name="connsiteX14" fmla="*/ 121822 w 162462"/>
                <a:gd name="connsiteY14" fmla="*/ 143444 h 162578"/>
                <a:gd name="connsiteX15" fmla="*/ 137034 w 162462"/>
                <a:gd name="connsiteY15" fmla="*/ 137114 h 162578"/>
                <a:gd name="connsiteX16" fmla="*/ 137034 w 162462"/>
                <a:gd name="connsiteY16" fmla="*/ 106642 h 162578"/>
                <a:gd name="connsiteX17" fmla="*/ 53592 w 162462"/>
                <a:gd name="connsiteY17" fmla="*/ 23105 h 162578"/>
                <a:gd name="connsiteX18" fmla="*/ 23169 w 162462"/>
                <a:gd name="connsiteY18" fmla="*/ 53560 h 16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462" h="162578">
                  <a:moveTo>
                    <a:pt x="121822" y="162579"/>
                  </a:moveTo>
                  <a:lnTo>
                    <a:pt x="121822" y="162579"/>
                  </a:lnTo>
                  <a:cubicBezTo>
                    <a:pt x="110979" y="162579"/>
                    <a:pt x="100775" y="158337"/>
                    <a:pt x="93089" y="150636"/>
                  </a:cubicBezTo>
                  <a:lnTo>
                    <a:pt x="2886" y="60321"/>
                  </a:lnTo>
                  <a:cubicBezTo>
                    <a:pt x="2280" y="59715"/>
                    <a:pt x="1754" y="59030"/>
                    <a:pt x="1324" y="58280"/>
                  </a:cubicBezTo>
                  <a:cubicBezTo>
                    <a:pt x="-2264" y="51950"/>
                    <a:pt x="2312" y="47374"/>
                    <a:pt x="4768" y="44918"/>
                  </a:cubicBezTo>
                  <a:lnTo>
                    <a:pt x="46831" y="2806"/>
                  </a:lnTo>
                  <a:cubicBezTo>
                    <a:pt x="48617" y="1005"/>
                    <a:pt x="51057" y="0"/>
                    <a:pt x="53608" y="0"/>
                  </a:cubicBezTo>
                  <a:cubicBezTo>
                    <a:pt x="56160" y="0"/>
                    <a:pt x="58583" y="1005"/>
                    <a:pt x="60385" y="2806"/>
                  </a:cubicBezTo>
                  <a:lnTo>
                    <a:pt x="150588" y="93121"/>
                  </a:lnTo>
                  <a:cubicBezTo>
                    <a:pt x="166421" y="108970"/>
                    <a:pt x="166421" y="134786"/>
                    <a:pt x="150588" y="150636"/>
                  </a:cubicBezTo>
                  <a:cubicBezTo>
                    <a:pt x="142886" y="158337"/>
                    <a:pt x="132681" y="162579"/>
                    <a:pt x="121838" y="162579"/>
                  </a:cubicBezTo>
                  <a:close/>
                  <a:moveTo>
                    <a:pt x="23169" y="53560"/>
                  </a:moveTo>
                  <a:lnTo>
                    <a:pt x="106626" y="137114"/>
                  </a:lnTo>
                  <a:cubicBezTo>
                    <a:pt x="110708" y="141196"/>
                    <a:pt x="116098" y="143444"/>
                    <a:pt x="121822" y="143444"/>
                  </a:cubicBezTo>
                  <a:cubicBezTo>
                    <a:pt x="127547" y="143444"/>
                    <a:pt x="132952" y="141196"/>
                    <a:pt x="137034" y="137114"/>
                  </a:cubicBezTo>
                  <a:cubicBezTo>
                    <a:pt x="145421" y="128711"/>
                    <a:pt x="145421" y="115046"/>
                    <a:pt x="137034" y="106642"/>
                  </a:cubicBezTo>
                  <a:lnTo>
                    <a:pt x="53592" y="23105"/>
                  </a:lnTo>
                  <a:cubicBezTo>
                    <a:pt x="45333" y="31380"/>
                    <a:pt x="31428" y="45301"/>
                    <a:pt x="23169" y="53560"/>
                  </a:cubicBezTo>
                  <a:close/>
                </a:path>
              </a:pathLst>
            </a:custGeom>
            <a:grpFill/>
            <a:ln w="1594" cap="flat">
              <a:noFill/>
              <a:prstDash val="solid"/>
              <a:miter/>
            </a:ln>
          </p:spPr>
          <p:txBody>
            <a:bodyPr rtlCol="0" anchor="ctr"/>
            <a:lstStyle/>
            <a:p>
              <a:endParaRPr lang="en-GB">
                <a:solidFill>
                  <a:schemeClr val="accent2"/>
                </a:solidFill>
              </a:endParaRPr>
            </a:p>
          </p:txBody>
        </p:sp>
        <p:sp>
          <p:nvSpPr>
            <p:cNvPr id="37" name="Freeform: Shape 84">
              <a:extLst>
                <a:ext uri="{FF2B5EF4-FFF2-40B4-BE49-F238E27FC236}">
                  <a16:creationId xmlns:a16="http://schemas.microsoft.com/office/drawing/2014/main" id="{C5BAF0D1-B17E-C472-95F3-C2357A557FBB}"/>
                </a:ext>
              </a:extLst>
            </p:cNvPr>
            <p:cNvSpPr/>
            <p:nvPr/>
          </p:nvSpPr>
          <p:spPr>
            <a:xfrm>
              <a:off x="926256" y="3141612"/>
              <a:ext cx="19134" cy="91717"/>
            </a:xfrm>
            <a:custGeom>
              <a:avLst/>
              <a:gdLst>
                <a:gd name="connsiteX0" fmla="*/ 9567 w 19134"/>
                <a:gd name="connsiteY0" fmla="*/ 91718 h 91717"/>
                <a:gd name="connsiteX1" fmla="*/ 0 w 19134"/>
                <a:gd name="connsiteY1" fmla="*/ 82150 h 91717"/>
                <a:gd name="connsiteX2" fmla="*/ 0 w 19134"/>
                <a:gd name="connsiteY2" fmla="*/ 9567 h 91717"/>
                <a:gd name="connsiteX3" fmla="*/ 9567 w 19134"/>
                <a:gd name="connsiteY3" fmla="*/ 0 h 91717"/>
                <a:gd name="connsiteX4" fmla="*/ 19134 w 19134"/>
                <a:gd name="connsiteY4" fmla="*/ 9567 h 91717"/>
                <a:gd name="connsiteX5" fmla="*/ 19134 w 19134"/>
                <a:gd name="connsiteY5" fmla="*/ 82150 h 91717"/>
                <a:gd name="connsiteX6" fmla="*/ 9567 w 19134"/>
                <a:gd name="connsiteY6" fmla="*/ 91718 h 9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4" h="91717">
                  <a:moveTo>
                    <a:pt x="9567" y="91718"/>
                  </a:moveTo>
                  <a:cubicBezTo>
                    <a:pt x="4289" y="91718"/>
                    <a:pt x="0" y="87428"/>
                    <a:pt x="0" y="82150"/>
                  </a:cubicBezTo>
                  <a:lnTo>
                    <a:pt x="0" y="9567"/>
                  </a:lnTo>
                  <a:cubicBezTo>
                    <a:pt x="0" y="4289"/>
                    <a:pt x="4289" y="0"/>
                    <a:pt x="9567" y="0"/>
                  </a:cubicBezTo>
                  <a:cubicBezTo>
                    <a:pt x="14845" y="0"/>
                    <a:pt x="19134" y="4289"/>
                    <a:pt x="19134" y="9567"/>
                  </a:cubicBezTo>
                  <a:lnTo>
                    <a:pt x="19134" y="82150"/>
                  </a:lnTo>
                  <a:cubicBezTo>
                    <a:pt x="19134" y="87428"/>
                    <a:pt x="14845" y="91718"/>
                    <a:pt x="9567" y="91718"/>
                  </a:cubicBezTo>
                  <a:close/>
                </a:path>
              </a:pathLst>
            </a:custGeom>
            <a:grpFill/>
            <a:ln w="1594" cap="flat">
              <a:noFill/>
              <a:prstDash val="solid"/>
              <a:miter/>
            </a:ln>
          </p:spPr>
          <p:txBody>
            <a:bodyPr rtlCol="0" anchor="ctr"/>
            <a:lstStyle/>
            <a:p>
              <a:endParaRPr lang="en-GB">
                <a:solidFill>
                  <a:schemeClr val="accent2"/>
                </a:solidFill>
              </a:endParaRPr>
            </a:p>
          </p:txBody>
        </p:sp>
        <p:sp>
          <p:nvSpPr>
            <p:cNvPr id="38" name="Freeform: Shape 3">
              <a:extLst>
                <a:ext uri="{FF2B5EF4-FFF2-40B4-BE49-F238E27FC236}">
                  <a16:creationId xmlns:a16="http://schemas.microsoft.com/office/drawing/2014/main" id="{C5A19C83-B6DC-B699-2A34-E3D7E808CF6C}"/>
                </a:ext>
              </a:extLst>
            </p:cNvPr>
            <p:cNvSpPr/>
            <p:nvPr/>
          </p:nvSpPr>
          <p:spPr>
            <a:xfrm>
              <a:off x="846278" y="3060405"/>
              <a:ext cx="83952" cy="84717"/>
            </a:xfrm>
            <a:custGeom>
              <a:avLst/>
              <a:gdLst>
                <a:gd name="connsiteX0" fmla="*/ 76346 w 83952"/>
                <a:gd name="connsiteY0" fmla="*/ 35351 h 84717"/>
                <a:gd name="connsiteX1" fmla="*/ 48888 w 83952"/>
                <a:gd name="connsiteY1" fmla="*/ 35351 h 84717"/>
                <a:gd name="connsiteX2" fmla="*/ 48888 w 83952"/>
                <a:gd name="connsiteY2" fmla="*/ 7606 h 84717"/>
                <a:gd name="connsiteX3" fmla="*/ 41282 w 83952"/>
                <a:gd name="connsiteY3" fmla="*/ 0 h 84717"/>
                <a:gd name="connsiteX4" fmla="*/ 33677 w 83952"/>
                <a:gd name="connsiteY4" fmla="*/ 7606 h 84717"/>
                <a:gd name="connsiteX5" fmla="*/ 33677 w 83952"/>
                <a:gd name="connsiteY5" fmla="*/ 35351 h 84717"/>
                <a:gd name="connsiteX6" fmla="*/ 7606 w 83952"/>
                <a:gd name="connsiteY6" fmla="*/ 35351 h 84717"/>
                <a:gd name="connsiteX7" fmla="*/ 0 w 83952"/>
                <a:gd name="connsiteY7" fmla="*/ 42957 h 84717"/>
                <a:gd name="connsiteX8" fmla="*/ 7606 w 83952"/>
                <a:gd name="connsiteY8" fmla="*/ 50563 h 84717"/>
                <a:gd name="connsiteX9" fmla="*/ 33677 w 83952"/>
                <a:gd name="connsiteY9" fmla="*/ 50563 h 84717"/>
                <a:gd name="connsiteX10" fmla="*/ 33677 w 83952"/>
                <a:gd name="connsiteY10" fmla="*/ 77112 h 84717"/>
                <a:gd name="connsiteX11" fmla="*/ 41282 w 83952"/>
                <a:gd name="connsiteY11" fmla="*/ 84718 h 84717"/>
                <a:gd name="connsiteX12" fmla="*/ 48888 w 83952"/>
                <a:gd name="connsiteY12" fmla="*/ 77112 h 84717"/>
                <a:gd name="connsiteX13" fmla="*/ 48888 w 83952"/>
                <a:gd name="connsiteY13" fmla="*/ 50563 h 84717"/>
                <a:gd name="connsiteX14" fmla="*/ 76346 w 83952"/>
                <a:gd name="connsiteY14" fmla="*/ 50563 h 84717"/>
                <a:gd name="connsiteX15" fmla="*/ 83952 w 83952"/>
                <a:gd name="connsiteY15" fmla="*/ 42957 h 84717"/>
                <a:gd name="connsiteX16" fmla="*/ 76346 w 83952"/>
                <a:gd name="connsiteY16" fmla="*/ 35351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952" h="84717">
                  <a:moveTo>
                    <a:pt x="76346" y="35351"/>
                  </a:moveTo>
                  <a:lnTo>
                    <a:pt x="48888" y="35351"/>
                  </a:lnTo>
                  <a:lnTo>
                    <a:pt x="48888" y="7606"/>
                  </a:lnTo>
                  <a:cubicBezTo>
                    <a:pt x="48888" y="3412"/>
                    <a:pt x="45476" y="0"/>
                    <a:pt x="41282" y="0"/>
                  </a:cubicBezTo>
                  <a:cubicBezTo>
                    <a:pt x="37089" y="0"/>
                    <a:pt x="33677" y="3412"/>
                    <a:pt x="33677" y="7606"/>
                  </a:cubicBezTo>
                  <a:lnTo>
                    <a:pt x="33677" y="35351"/>
                  </a:lnTo>
                  <a:lnTo>
                    <a:pt x="7606" y="35351"/>
                  </a:lnTo>
                  <a:cubicBezTo>
                    <a:pt x="3412" y="35351"/>
                    <a:pt x="0" y="38763"/>
                    <a:pt x="0" y="42957"/>
                  </a:cubicBezTo>
                  <a:cubicBezTo>
                    <a:pt x="0" y="47150"/>
                    <a:pt x="3412" y="50563"/>
                    <a:pt x="7606" y="50563"/>
                  </a:cubicBezTo>
                  <a:lnTo>
                    <a:pt x="33677" y="50563"/>
                  </a:lnTo>
                  <a:lnTo>
                    <a:pt x="33677" y="77112"/>
                  </a:lnTo>
                  <a:cubicBezTo>
                    <a:pt x="33677" y="81305"/>
                    <a:pt x="37089" y="84718"/>
                    <a:pt x="41282" y="84718"/>
                  </a:cubicBezTo>
                  <a:cubicBezTo>
                    <a:pt x="45476" y="84718"/>
                    <a:pt x="48888" y="81305"/>
                    <a:pt x="48888" y="77112"/>
                  </a:cubicBezTo>
                  <a:lnTo>
                    <a:pt x="48888" y="50563"/>
                  </a:lnTo>
                  <a:lnTo>
                    <a:pt x="76346" y="50563"/>
                  </a:lnTo>
                  <a:cubicBezTo>
                    <a:pt x="80540" y="50563"/>
                    <a:pt x="83952" y="47150"/>
                    <a:pt x="83952" y="42957"/>
                  </a:cubicBezTo>
                  <a:cubicBezTo>
                    <a:pt x="83952" y="38763"/>
                    <a:pt x="80540" y="35351"/>
                    <a:pt x="76346" y="35351"/>
                  </a:cubicBezTo>
                  <a:close/>
                </a:path>
              </a:pathLst>
            </a:custGeom>
            <a:grpFill/>
            <a:ln w="1594" cap="flat">
              <a:noFill/>
              <a:prstDash val="solid"/>
              <a:miter/>
            </a:ln>
          </p:spPr>
          <p:txBody>
            <a:bodyPr rtlCol="0" anchor="ctr"/>
            <a:lstStyle/>
            <a:p>
              <a:endParaRPr lang="en-GB">
                <a:solidFill>
                  <a:schemeClr val="accent2"/>
                </a:solidFill>
              </a:endParaRPr>
            </a:p>
          </p:txBody>
        </p:sp>
      </p:grpSp>
      <p:grpSp>
        <p:nvGrpSpPr>
          <p:cNvPr id="39" name="Group 38">
            <a:extLst>
              <a:ext uri="{FF2B5EF4-FFF2-40B4-BE49-F238E27FC236}">
                <a16:creationId xmlns:a16="http://schemas.microsoft.com/office/drawing/2014/main" id="{64543148-38C3-6358-9BC5-FA02DA65BF60}"/>
              </a:ext>
            </a:extLst>
          </p:cNvPr>
          <p:cNvGrpSpPr/>
          <p:nvPr/>
        </p:nvGrpSpPr>
        <p:grpSpPr>
          <a:xfrm>
            <a:off x="708697" y="4577676"/>
            <a:ext cx="628179" cy="674921"/>
            <a:chOff x="127000" y="1495426"/>
            <a:chExt cx="874713" cy="939800"/>
          </a:xfrm>
          <a:solidFill>
            <a:schemeClr val="accent2"/>
          </a:solidFill>
        </p:grpSpPr>
        <p:sp>
          <p:nvSpPr>
            <p:cNvPr id="40" name="Freeform 16">
              <a:extLst>
                <a:ext uri="{FF2B5EF4-FFF2-40B4-BE49-F238E27FC236}">
                  <a16:creationId xmlns:a16="http://schemas.microsoft.com/office/drawing/2014/main" id="{C6A71697-039E-39FB-A69F-1F4D1F707F30}"/>
                </a:ext>
              </a:extLst>
            </p:cNvPr>
            <p:cNvSpPr>
              <a:spLocks/>
            </p:cNvSpPr>
            <p:nvPr/>
          </p:nvSpPr>
          <p:spPr bwMode="auto">
            <a:xfrm>
              <a:off x="211138" y="1495426"/>
              <a:ext cx="790575" cy="939800"/>
            </a:xfrm>
            <a:custGeom>
              <a:avLst/>
              <a:gdLst>
                <a:gd name="T0" fmla="*/ 170 w 506"/>
                <a:gd name="T1" fmla="*/ 572 h 600"/>
                <a:gd name="T2" fmla="*/ 8 w 506"/>
                <a:gd name="T3" fmla="*/ 541 h 600"/>
                <a:gd name="T4" fmla="*/ 0 w 506"/>
                <a:gd name="T5" fmla="*/ 357 h 600"/>
                <a:gd name="T6" fmla="*/ 24 w 506"/>
                <a:gd name="T7" fmla="*/ 357 h 600"/>
                <a:gd name="T8" fmla="*/ 91 w 506"/>
                <a:gd name="T9" fmla="*/ 532 h 600"/>
                <a:gd name="T10" fmla="*/ 362 w 506"/>
                <a:gd name="T11" fmla="*/ 575 h 600"/>
                <a:gd name="T12" fmla="*/ 431 w 506"/>
                <a:gd name="T13" fmla="*/ 483 h 600"/>
                <a:gd name="T14" fmla="*/ 446 w 506"/>
                <a:gd name="T15" fmla="*/ 405 h 600"/>
                <a:gd name="T16" fmla="*/ 453 w 506"/>
                <a:gd name="T17" fmla="*/ 319 h 600"/>
                <a:gd name="T18" fmla="*/ 426 w 506"/>
                <a:gd name="T19" fmla="*/ 234 h 600"/>
                <a:gd name="T20" fmla="*/ 292 w 506"/>
                <a:gd name="T21" fmla="*/ 234 h 600"/>
                <a:gd name="T22" fmla="*/ 280 w 506"/>
                <a:gd name="T23" fmla="*/ 219 h 600"/>
                <a:gd name="T24" fmla="*/ 291 w 506"/>
                <a:gd name="T25" fmla="*/ 179 h 600"/>
                <a:gd name="T26" fmla="*/ 314 w 506"/>
                <a:gd name="T27" fmla="*/ 122 h 600"/>
                <a:gd name="T28" fmla="*/ 275 w 506"/>
                <a:gd name="T29" fmla="*/ 27 h 600"/>
                <a:gd name="T30" fmla="*/ 264 w 506"/>
                <a:gd name="T31" fmla="*/ 50 h 600"/>
                <a:gd name="T32" fmla="*/ 259 w 506"/>
                <a:gd name="T33" fmla="*/ 70 h 600"/>
                <a:gd name="T34" fmla="*/ 231 w 506"/>
                <a:gd name="T35" fmla="*/ 141 h 600"/>
                <a:gd name="T36" fmla="*/ 149 w 506"/>
                <a:gd name="T37" fmla="*/ 243 h 600"/>
                <a:gd name="T38" fmla="*/ 100 w 506"/>
                <a:gd name="T39" fmla="*/ 276 h 600"/>
                <a:gd name="T40" fmla="*/ 94 w 506"/>
                <a:gd name="T41" fmla="*/ 253 h 600"/>
                <a:gd name="T42" fmla="*/ 130 w 506"/>
                <a:gd name="T43" fmla="*/ 228 h 600"/>
                <a:gd name="T44" fmla="*/ 212 w 506"/>
                <a:gd name="T45" fmla="*/ 127 h 600"/>
                <a:gd name="T46" fmla="*/ 236 w 506"/>
                <a:gd name="T47" fmla="*/ 61 h 600"/>
                <a:gd name="T48" fmla="*/ 241 w 506"/>
                <a:gd name="T49" fmla="*/ 41 h 600"/>
                <a:gd name="T50" fmla="*/ 273 w 506"/>
                <a:gd name="T51" fmla="*/ 3 h 600"/>
                <a:gd name="T52" fmla="*/ 336 w 506"/>
                <a:gd name="T53" fmla="*/ 130 h 600"/>
                <a:gd name="T54" fmla="*/ 313 w 506"/>
                <a:gd name="T55" fmla="*/ 187 h 600"/>
                <a:gd name="T56" fmla="*/ 398 w 506"/>
                <a:gd name="T57" fmla="*/ 210 h 600"/>
                <a:gd name="T58" fmla="*/ 497 w 506"/>
                <a:gd name="T59" fmla="*/ 255 h 600"/>
                <a:gd name="T60" fmla="*/ 466 w 506"/>
                <a:gd name="T61" fmla="*/ 419 h 600"/>
                <a:gd name="T62" fmla="*/ 449 w 506"/>
                <a:gd name="T63" fmla="*/ 499 h 600"/>
                <a:gd name="T64" fmla="*/ 364 w 506"/>
                <a:gd name="T65" fmla="*/ 599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6" h="600">
                  <a:moveTo>
                    <a:pt x="334" y="600"/>
                  </a:moveTo>
                  <a:cubicBezTo>
                    <a:pt x="278" y="600"/>
                    <a:pt x="223" y="590"/>
                    <a:pt x="170" y="572"/>
                  </a:cubicBezTo>
                  <a:cubicBezTo>
                    <a:pt x="154" y="566"/>
                    <a:pt x="120" y="561"/>
                    <a:pt x="87" y="556"/>
                  </a:cubicBezTo>
                  <a:cubicBezTo>
                    <a:pt x="56" y="551"/>
                    <a:pt x="26" y="546"/>
                    <a:pt x="8" y="541"/>
                  </a:cubicBezTo>
                  <a:cubicBezTo>
                    <a:pt x="3" y="539"/>
                    <a:pt x="0" y="535"/>
                    <a:pt x="0" y="530"/>
                  </a:cubicBezTo>
                  <a:cubicBezTo>
                    <a:pt x="0" y="357"/>
                    <a:pt x="0" y="357"/>
                    <a:pt x="0" y="357"/>
                  </a:cubicBezTo>
                  <a:cubicBezTo>
                    <a:pt x="0" y="350"/>
                    <a:pt x="5" y="345"/>
                    <a:pt x="12" y="345"/>
                  </a:cubicBezTo>
                  <a:cubicBezTo>
                    <a:pt x="19" y="345"/>
                    <a:pt x="24" y="350"/>
                    <a:pt x="24" y="357"/>
                  </a:cubicBezTo>
                  <a:cubicBezTo>
                    <a:pt x="24" y="520"/>
                    <a:pt x="24" y="520"/>
                    <a:pt x="24" y="520"/>
                  </a:cubicBezTo>
                  <a:cubicBezTo>
                    <a:pt x="41" y="524"/>
                    <a:pt x="66" y="528"/>
                    <a:pt x="91" y="532"/>
                  </a:cubicBezTo>
                  <a:cubicBezTo>
                    <a:pt x="126" y="538"/>
                    <a:pt x="160" y="543"/>
                    <a:pt x="178" y="549"/>
                  </a:cubicBezTo>
                  <a:cubicBezTo>
                    <a:pt x="238" y="570"/>
                    <a:pt x="300" y="578"/>
                    <a:pt x="362" y="575"/>
                  </a:cubicBezTo>
                  <a:cubicBezTo>
                    <a:pt x="407" y="572"/>
                    <a:pt x="424" y="554"/>
                    <a:pt x="422" y="509"/>
                  </a:cubicBezTo>
                  <a:cubicBezTo>
                    <a:pt x="421" y="500"/>
                    <a:pt x="425" y="490"/>
                    <a:pt x="431" y="483"/>
                  </a:cubicBezTo>
                  <a:cubicBezTo>
                    <a:pt x="445" y="466"/>
                    <a:pt x="449" y="450"/>
                    <a:pt x="444" y="431"/>
                  </a:cubicBezTo>
                  <a:cubicBezTo>
                    <a:pt x="441" y="419"/>
                    <a:pt x="442" y="411"/>
                    <a:pt x="446" y="405"/>
                  </a:cubicBezTo>
                  <a:cubicBezTo>
                    <a:pt x="464" y="384"/>
                    <a:pt x="465" y="362"/>
                    <a:pt x="450" y="334"/>
                  </a:cubicBezTo>
                  <a:cubicBezTo>
                    <a:pt x="447" y="329"/>
                    <a:pt x="448" y="322"/>
                    <a:pt x="453" y="319"/>
                  </a:cubicBezTo>
                  <a:cubicBezTo>
                    <a:pt x="472" y="304"/>
                    <a:pt x="481" y="281"/>
                    <a:pt x="475" y="263"/>
                  </a:cubicBezTo>
                  <a:cubicBezTo>
                    <a:pt x="471" y="251"/>
                    <a:pt x="461" y="234"/>
                    <a:pt x="426" y="234"/>
                  </a:cubicBezTo>
                  <a:cubicBezTo>
                    <a:pt x="417" y="234"/>
                    <a:pt x="408" y="234"/>
                    <a:pt x="398" y="234"/>
                  </a:cubicBezTo>
                  <a:cubicBezTo>
                    <a:pt x="292" y="234"/>
                    <a:pt x="292" y="234"/>
                    <a:pt x="292" y="234"/>
                  </a:cubicBezTo>
                  <a:cubicBezTo>
                    <a:pt x="288" y="234"/>
                    <a:pt x="284" y="232"/>
                    <a:pt x="282" y="229"/>
                  </a:cubicBezTo>
                  <a:cubicBezTo>
                    <a:pt x="280" y="226"/>
                    <a:pt x="279" y="222"/>
                    <a:pt x="280" y="219"/>
                  </a:cubicBezTo>
                  <a:cubicBezTo>
                    <a:pt x="281" y="214"/>
                    <a:pt x="282" y="209"/>
                    <a:pt x="283" y="205"/>
                  </a:cubicBezTo>
                  <a:cubicBezTo>
                    <a:pt x="286" y="196"/>
                    <a:pt x="288" y="187"/>
                    <a:pt x="291" y="179"/>
                  </a:cubicBezTo>
                  <a:cubicBezTo>
                    <a:pt x="294" y="170"/>
                    <a:pt x="298" y="160"/>
                    <a:pt x="302" y="152"/>
                  </a:cubicBezTo>
                  <a:cubicBezTo>
                    <a:pt x="306" y="142"/>
                    <a:pt x="310" y="132"/>
                    <a:pt x="314" y="122"/>
                  </a:cubicBezTo>
                  <a:cubicBezTo>
                    <a:pt x="323" y="96"/>
                    <a:pt x="322" y="70"/>
                    <a:pt x="312" y="46"/>
                  </a:cubicBezTo>
                  <a:cubicBezTo>
                    <a:pt x="307" y="32"/>
                    <a:pt x="292" y="25"/>
                    <a:pt x="275" y="27"/>
                  </a:cubicBezTo>
                  <a:cubicBezTo>
                    <a:pt x="270" y="27"/>
                    <a:pt x="269" y="28"/>
                    <a:pt x="267" y="39"/>
                  </a:cubicBezTo>
                  <a:cubicBezTo>
                    <a:pt x="266" y="43"/>
                    <a:pt x="265" y="46"/>
                    <a:pt x="264" y="50"/>
                  </a:cubicBezTo>
                  <a:cubicBezTo>
                    <a:pt x="263" y="52"/>
                    <a:pt x="263" y="55"/>
                    <a:pt x="262" y="58"/>
                  </a:cubicBezTo>
                  <a:cubicBezTo>
                    <a:pt x="261" y="61"/>
                    <a:pt x="261" y="65"/>
                    <a:pt x="259" y="70"/>
                  </a:cubicBezTo>
                  <a:cubicBezTo>
                    <a:pt x="257" y="76"/>
                    <a:pt x="255" y="83"/>
                    <a:pt x="253" y="90"/>
                  </a:cubicBezTo>
                  <a:cubicBezTo>
                    <a:pt x="247" y="107"/>
                    <a:pt x="242" y="125"/>
                    <a:pt x="231" y="141"/>
                  </a:cubicBezTo>
                  <a:cubicBezTo>
                    <a:pt x="211" y="170"/>
                    <a:pt x="188" y="198"/>
                    <a:pt x="165" y="224"/>
                  </a:cubicBezTo>
                  <a:cubicBezTo>
                    <a:pt x="160" y="230"/>
                    <a:pt x="154" y="237"/>
                    <a:pt x="149" y="243"/>
                  </a:cubicBezTo>
                  <a:cubicBezTo>
                    <a:pt x="147" y="245"/>
                    <a:pt x="146" y="247"/>
                    <a:pt x="145" y="248"/>
                  </a:cubicBezTo>
                  <a:cubicBezTo>
                    <a:pt x="135" y="261"/>
                    <a:pt x="127" y="269"/>
                    <a:pt x="100" y="276"/>
                  </a:cubicBezTo>
                  <a:cubicBezTo>
                    <a:pt x="94" y="278"/>
                    <a:pt x="87" y="274"/>
                    <a:pt x="86" y="267"/>
                  </a:cubicBezTo>
                  <a:cubicBezTo>
                    <a:pt x="84" y="261"/>
                    <a:pt x="88" y="254"/>
                    <a:pt x="94" y="253"/>
                  </a:cubicBezTo>
                  <a:cubicBezTo>
                    <a:pt x="115" y="247"/>
                    <a:pt x="119" y="242"/>
                    <a:pt x="125" y="234"/>
                  </a:cubicBezTo>
                  <a:cubicBezTo>
                    <a:pt x="127" y="232"/>
                    <a:pt x="129" y="230"/>
                    <a:pt x="130" y="228"/>
                  </a:cubicBezTo>
                  <a:cubicBezTo>
                    <a:pt x="136" y="221"/>
                    <a:pt x="141" y="215"/>
                    <a:pt x="147" y="208"/>
                  </a:cubicBezTo>
                  <a:cubicBezTo>
                    <a:pt x="169" y="182"/>
                    <a:pt x="192" y="156"/>
                    <a:pt x="212" y="127"/>
                  </a:cubicBezTo>
                  <a:cubicBezTo>
                    <a:pt x="220" y="115"/>
                    <a:pt x="225" y="99"/>
                    <a:pt x="230" y="83"/>
                  </a:cubicBezTo>
                  <a:cubicBezTo>
                    <a:pt x="232" y="76"/>
                    <a:pt x="234" y="68"/>
                    <a:pt x="236" y="61"/>
                  </a:cubicBezTo>
                  <a:cubicBezTo>
                    <a:pt x="237" y="59"/>
                    <a:pt x="238" y="56"/>
                    <a:pt x="238" y="53"/>
                  </a:cubicBezTo>
                  <a:cubicBezTo>
                    <a:pt x="239" y="50"/>
                    <a:pt x="240" y="46"/>
                    <a:pt x="241" y="41"/>
                  </a:cubicBezTo>
                  <a:cubicBezTo>
                    <a:pt x="242" y="39"/>
                    <a:pt x="243" y="37"/>
                    <a:pt x="243" y="34"/>
                  </a:cubicBezTo>
                  <a:cubicBezTo>
                    <a:pt x="246" y="23"/>
                    <a:pt x="250" y="5"/>
                    <a:pt x="273" y="3"/>
                  </a:cubicBezTo>
                  <a:cubicBezTo>
                    <a:pt x="300" y="0"/>
                    <a:pt x="325" y="13"/>
                    <a:pt x="334" y="37"/>
                  </a:cubicBezTo>
                  <a:cubicBezTo>
                    <a:pt x="347" y="67"/>
                    <a:pt x="348" y="98"/>
                    <a:pt x="336" y="130"/>
                  </a:cubicBezTo>
                  <a:cubicBezTo>
                    <a:pt x="333" y="140"/>
                    <a:pt x="328" y="151"/>
                    <a:pt x="324" y="161"/>
                  </a:cubicBezTo>
                  <a:cubicBezTo>
                    <a:pt x="320" y="170"/>
                    <a:pt x="317" y="179"/>
                    <a:pt x="313" y="187"/>
                  </a:cubicBezTo>
                  <a:cubicBezTo>
                    <a:pt x="311" y="194"/>
                    <a:pt x="309" y="202"/>
                    <a:pt x="307" y="210"/>
                  </a:cubicBezTo>
                  <a:cubicBezTo>
                    <a:pt x="398" y="210"/>
                    <a:pt x="398" y="210"/>
                    <a:pt x="398" y="210"/>
                  </a:cubicBezTo>
                  <a:cubicBezTo>
                    <a:pt x="408" y="210"/>
                    <a:pt x="417" y="210"/>
                    <a:pt x="426" y="210"/>
                  </a:cubicBezTo>
                  <a:cubicBezTo>
                    <a:pt x="472" y="210"/>
                    <a:pt x="490" y="235"/>
                    <a:pt x="497" y="255"/>
                  </a:cubicBezTo>
                  <a:cubicBezTo>
                    <a:pt x="506" y="280"/>
                    <a:pt x="497" y="310"/>
                    <a:pt x="475" y="331"/>
                  </a:cubicBezTo>
                  <a:cubicBezTo>
                    <a:pt x="490" y="364"/>
                    <a:pt x="487" y="393"/>
                    <a:pt x="466" y="419"/>
                  </a:cubicBezTo>
                  <a:cubicBezTo>
                    <a:pt x="466" y="420"/>
                    <a:pt x="466" y="422"/>
                    <a:pt x="467" y="425"/>
                  </a:cubicBezTo>
                  <a:cubicBezTo>
                    <a:pt x="474" y="452"/>
                    <a:pt x="468" y="476"/>
                    <a:pt x="449" y="499"/>
                  </a:cubicBezTo>
                  <a:cubicBezTo>
                    <a:pt x="447" y="501"/>
                    <a:pt x="446" y="505"/>
                    <a:pt x="446" y="508"/>
                  </a:cubicBezTo>
                  <a:cubicBezTo>
                    <a:pt x="448" y="565"/>
                    <a:pt x="422" y="595"/>
                    <a:pt x="364" y="599"/>
                  </a:cubicBezTo>
                  <a:cubicBezTo>
                    <a:pt x="354" y="599"/>
                    <a:pt x="344" y="600"/>
                    <a:pt x="334" y="6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1" name="Freeform 17">
              <a:extLst>
                <a:ext uri="{FF2B5EF4-FFF2-40B4-BE49-F238E27FC236}">
                  <a16:creationId xmlns:a16="http://schemas.microsoft.com/office/drawing/2014/main" id="{6BB70DC2-C88F-27DB-C7B9-D1EE67DEBF59}"/>
                </a:ext>
              </a:extLst>
            </p:cNvPr>
            <p:cNvSpPr>
              <a:spLocks/>
            </p:cNvSpPr>
            <p:nvPr/>
          </p:nvSpPr>
          <p:spPr bwMode="auto">
            <a:xfrm>
              <a:off x="127000" y="1812926"/>
              <a:ext cx="206375" cy="209550"/>
            </a:xfrm>
            <a:custGeom>
              <a:avLst/>
              <a:gdLst>
                <a:gd name="T0" fmla="*/ 120 w 132"/>
                <a:gd name="T1" fmla="*/ 56 h 134"/>
                <a:gd name="T2" fmla="*/ 77 w 132"/>
                <a:gd name="T3" fmla="*/ 56 h 134"/>
                <a:gd name="T4" fmla="*/ 77 w 132"/>
                <a:gd name="T5" fmla="*/ 12 h 134"/>
                <a:gd name="T6" fmla="*/ 65 w 132"/>
                <a:gd name="T7" fmla="*/ 0 h 134"/>
                <a:gd name="T8" fmla="*/ 53 w 132"/>
                <a:gd name="T9" fmla="*/ 12 h 134"/>
                <a:gd name="T10" fmla="*/ 53 w 132"/>
                <a:gd name="T11" fmla="*/ 56 h 134"/>
                <a:gd name="T12" fmla="*/ 12 w 132"/>
                <a:gd name="T13" fmla="*/ 56 h 134"/>
                <a:gd name="T14" fmla="*/ 0 w 132"/>
                <a:gd name="T15" fmla="*/ 68 h 134"/>
                <a:gd name="T16" fmla="*/ 12 w 132"/>
                <a:gd name="T17" fmla="*/ 80 h 134"/>
                <a:gd name="T18" fmla="*/ 53 w 132"/>
                <a:gd name="T19" fmla="*/ 80 h 134"/>
                <a:gd name="T20" fmla="*/ 53 w 132"/>
                <a:gd name="T21" fmla="*/ 122 h 134"/>
                <a:gd name="T22" fmla="*/ 65 w 132"/>
                <a:gd name="T23" fmla="*/ 134 h 134"/>
                <a:gd name="T24" fmla="*/ 77 w 132"/>
                <a:gd name="T25" fmla="*/ 122 h 134"/>
                <a:gd name="T26" fmla="*/ 77 w 132"/>
                <a:gd name="T27" fmla="*/ 80 h 134"/>
                <a:gd name="T28" fmla="*/ 120 w 132"/>
                <a:gd name="T29" fmla="*/ 80 h 134"/>
                <a:gd name="T30" fmla="*/ 132 w 132"/>
                <a:gd name="T31" fmla="*/ 68 h 134"/>
                <a:gd name="T32" fmla="*/ 120 w 132"/>
                <a:gd name="T33" fmla="*/ 5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34">
                  <a:moveTo>
                    <a:pt x="120" y="56"/>
                  </a:moveTo>
                  <a:cubicBezTo>
                    <a:pt x="77" y="56"/>
                    <a:pt x="77" y="56"/>
                    <a:pt x="77" y="56"/>
                  </a:cubicBezTo>
                  <a:cubicBezTo>
                    <a:pt x="77" y="12"/>
                    <a:pt x="77" y="12"/>
                    <a:pt x="77" y="12"/>
                  </a:cubicBezTo>
                  <a:cubicBezTo>
                    <a:pt x="77" y="6"/>
                    <a:pt x="71" y="0"/>
                    <a:pt x="65" y="0"/>
                  </a:cubicBezTo>
                  <a:cubicBezTo>
                    <a:pt x="58" y="0"/>
                    <a:pt x="53" y="6"/>
                    <a:pt x="53" y="12"/>
                  </a:cubicBezTo>
                  <a:cubicBezTo>
                    <a:pt x="53" y="56"/>
                    <a:pt x="53" y="56"/>
                    <a:pt x="53" y="56"/>
                  </a:cubicBezTo>
                  <a:cubicBezTo>
                    <a:pt x="12" y="56"/>
                    <a:pt x="12" y="56"/>
                    <a:pt x="12" y="56"/>
                  </a:cubicBezTo>
                  <a:cubicBezTo>
                    <a:pt x="5" y="56"/>
                    <a:pt x="0" y="62"/>
                    <a:pt x="0" y="68"/>
                  </a:cubicBezTo>
                  <a:cubicBezTo>
                    <a:pt x="0" y="75"/>
                    <a:pt x="5" y="80"/>
                    <a:pt x="12" y="80"/>
                  </a:cubicBezTo>
                  <a:cubicBezTo>
                    <a:pt x="53" y="80"/>
                    <a:pt x="53" y="80"/>
                    <a:pt x="53" y="80"/>
                  </a:cubicBezTo>
                  <a:cubicBezTo>
                    <a:pt x="53" y="122"/>
                    <a:pt x="53" y="122"/>
                    <a:pt x="53" y="122"/>
                  </a:cubicBezTo>
                  <a:cubicBezTo>
                    <a:pt x="53" y="129"/>
                    <a:pt x="58" y="134"/>
                    <a:pt x="65" y="134"/>
                  </a:cubicBezTo>
                  <a:cubicBezTo>
                    <a:pt x="71" y="134"/>
                    <a:pt x="77" y="129"/>
                    <a:pt x="77" y="122"/>
                  </a:cubicBezTo>
                  <a:cubicBezTo>
                    <a:pt x="77" y="80"/>
                    <a:pt x="77" y="80"/>
                    <a:pt x="77" y="80"/>
                  </a:cubicBezTo>
                  <a:cubicBezTo>
                    <a:pt x="120" y="80"/>
                    <a:pt x="120" y="80"/>
                    <a:pt x="120" y="80"/>
                  </a:cubicBezTo>
                  <a:cubicBezTo>
                    <a:pt x="127" y="80"/>
                    <a:pt x="132" y="75"/>
                    <a:pt x="132" y="68"/>
                  </a:cubicBezTo>
                  <a:cubicBezTo>
                    <a:pt x="132" y="62"/>
                    <a:pt x="127" y="56"/>
                    <a:pt x="120" y="56"/>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grpSp>
      <p:grpSp>
        <p:nvGrpSpPr>
          <p:cNvPr id="42" name="Group 41">
            <a:extLst>
              <a:ext uri="{FF2B5EF4-FFF2-40B4-BE49-F238E27FC236}">
                <a16:creationId xmlns:a16="http://schemas.microsoft.com/office/drawing/2014/main" id="{3FF5738E-45B0-9737-5899-0C25BE0E0BC2}"/>
              </a:ext>
            </a:extLst>
          </p:cNvPr>
          <p:cNvGrpSpPr/>
          <p:nvPr/>
        </p:nvGrpSpPr>
        <p:grpSpPr>
          <a:xfrm>
            <a:off x="10656998" y="4685443"/>
            <a:ext cx="849691" cy="553966"/>
            <a:chOff x="1588" y="2752726"/>
            <a:chExt cx="1092200" cy="638175"/>
          </a:xfrm>
          <a:solidFill>
            <a:schemeClr val="accent2"/>
          </a:solidFill>
        </p:grpSpPr>
        <p:sp>
          <p:nvSpPr>
            <p:cNvPr id="43" name="Freeform 51">
              <a:extLst>
                <a:ext uri="{FF2B5EF4-FFF2-40B4-BE49-F238E27FC236}">
                  <a16:creationId xmlns:a16="http://schemas.microsoft.com/office/drawing/2014/main" id="{DE41DA66-EAF2-FDB5-4D08-589BA93DC1F0}"/>
                </a:ext>
              </a:extLst>
            </p:cNvPr>
            <p:cNvSpPr>
              <a:spLocks noEditPoints="1"/>
            </p:cNvSpPr>
            <p:nvPr/>
          </p:nvSpPr>
          <p:spPr bwMode="auto">
            <a:xfrm>
              <a:off x="117475" y="2752726"/>
              <a:ext cx="307975" cy="307975"/>
            </a:xfrm>
            <a:custGeom>
              <a:avLst/>
              <a:gdLst>
                <a:gd name="T0" fmla="*/ 99 w 197"/>
                <a:gd name="T1" fmla="*/ 197 h 197"/>
                <a:gd name="T2" fmla="*/ 0 w 197"/>
                <a:gd name="T3" fmla="*/ 99 h 197"/>
                <a:gd name="T4" fmla="*/ 99 w 197"/>
                <a:gd name="T5" fmla="*/ 0 h 197"/>
                <a:gd name="T6" fmla="*/ 197 w 197"/>
                <a:gd name="T7" fmla="*/ 99 h 197"/>
                <a:gd name="T8" fmla="*/ 99 w 197"/>
                <a:gd name="T9" fmla="*/ 197 h 197"/>
                <a:gd name="T10" fmla="*/ 99 w 197"/>
                <a:gd name="T11" fmla="*/ 24 h 197"/>
                <a:gd name="T12" fmla="*/ 24 w 197"/>
                <a:gd name="T13" fmla="*/ 99 h 197"/>
                <a:gd name="T14" fmla="*/ 99 w 197"/>
                <a:gd name="T15" fmla="*/ 173 h 197"/>
                <a:gd name="T16" fmla="*/ 173 w 197"/>
                <a:gd name="T17" fmla="*/ 99 h 197"/>
                <a:gd name="T18" fmla="*/ 99 w 197"/>
                <a:gd name="T19" fmla="*/ 2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97">
                  <a:moveTo>
                    <a:pt x="99" y="197"/>
                  </a:moveTo>
                  <a:cubicBezTo>
                    <a:pt x="44" y="197"/>
                    <a:pt x="0" y="153"/>
                    <a:pt x="0" y="99"/>
                  </a:cubicBezTo>
                  <a:cubicBezTo>
                    <a:pt x="0" y="44"/>
                    <a:pt x="44" y="0"/>
                    <a:pt x="99" y="0"/>
                  </a:cubicBezTo>
                  <a:cubicBezTo>
                    <a:pt x="153" y="0"/>
                    <a:pt x="197" y="44"/>
                    <a:pt x="197" y="99"/>
                  </a:cubicBezTo>
                  <a:cubicBezTo>
                    <a:pt x="197" y="153"/>
                    <a:pt x="153" y="197"/>
                    <a:pt x="99" y="197"/>
                  </a:cubicBezTo>
                  <a:close/>
                  <a:moveTo>
                    <a:pt x="99" y="24"/>
                  </a:moveTo>
                  <a:cubicBezTo>
                    <a:pt x="58" y="24"/>
                    <a:pt x="24" y="58"/>
                    <a:pt x="24" y="99"/>
                  </a:cubicBezTo>
                  <a:cubicBezTo>
                    <a:pt x="24" y="140"/>
                    <a:pt x="58" y="173"/>
                    <a:pt x="99" y="173"/>
                  </a:cubicBezTo>
                  <a:cubicBezTo>
                    <a:pt x="140" y="173"/>
                    <a:pt x="173" y="140"/>
                    <a:pt x="173" y="99"/>
                  </a:cubicBezTo>
                  <a:cubicBezTo>
                    <a:pt x="173" y="58"/>
                    <a:pt x="140" y="24"/>
                    <a:pt x="99" y="24"/>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4" name="Freeform 52">
              <a:extLst>
                <a:ext uri="{FF2B5EF4-FFF2-40B4-BE49-F238E27FC236}">
                  <a16:creationId xmlns:a16="http://schemas.microsoft.com/office/drawing/2014/main" id="{F3A9D3EC-FC29-68A2-FD01-2A6389EC499A}"/>
                </a:ext>
              </a:extLst>
            </p:cNvPr>
            <p:cNvSpPr>
              <a:spLocks noEditPoints="1"/>
            </p:cNvSpPr>
            <p:nvPr/>
          </p:nvSpPr>
          <p:spPr bwMode="auto">
            <a:xfrm>
              <a:off x="1588" y="3060701"/>
              <a:ext cx="539750" cy="330200"/>
            </a:xfrm>
            <a:custGeom>
              <a:avLst/>
              <a:gdLst>
                <a:gd name="T0" fmla="*/ 333 w 345"/>
                <a:gd name="T1" fmla="*/ 211 h 211"/>
                <a:gd name="T2" fmla="*/ 12 w 345"/>
                <a:gd name="T3" fmla="*/ 211 h 211"/>
                <a:gd name="T4" fmla="*/ 0 w 345"/>
                <a:gd name="T5" fmla="*/ 199 h 211"/>
                <a:gd name="T6" fmla="*/ 173 w 345"/>
                <a:gd name="T7" fmla="*/ 0 h 211"/>
                <a:gd name="T8" fmla="*/ 345 w 345"/>
                <a:gd name="T9" fmla="*/ 199 h 211"/>
                <a:gd name="T10" fmla="*/ 333 w 345"/>
                <a:gd name="T11" fmla="*/ 211 h 211"/>
                <a:gd name="T12" fmla="*/ 24 w 345"/>
                <a:gd name="T13" fmla="*/ 187 h 211"/>
                <a:gd name="T14" fmla="*/ 321 w 345"/>
                <a:gd name="T15" fmla="*/ 187 h 211"/>
                <a:gd name="T16" fmla="*/ 173 w 345"/>
                <a:gd name="T17" fmla="*/ 24 h 211"/>
                <a:gd name="T18" fmla="*/ 24 w 345"/>
                <a:gd name="T19" fmla="*/ 18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5" h="211">
                  <a:moveTo>
                    <a:pt x="333" y="211"/>
                  </a:moveTo>
                  <a:cubicBezTo>
                    <a:pt x="12" y="211"/>
                    <a:pt x="12" y="211"/>
                    <a:pt x="12" y="211"/>
                  </a:cubicBezTo>
                  <a:cubicBezTo>
                    <a:pt x="5" y="211"/>
                    <a:pt x="0" y="206"/>
                    <a:pt x="0" y="199"/>
                  </a:cubicBezTo>
                  <a:cubicBezTo>
                    <a:pt x="0" y="89"/>
                    <a:pt x="77" y="0"/>
                    <a:pt x="173" y="0"/>
                  </a:cubicBezTo>
                  <a:cubicBezTo>
                    <a:pt x="268" y="0"/>
                    <a:pt x="345" y="89"/>
                    <a:pt x="345" y="199"/>
                  </a:cubicBezTo>
                  <a:cubicBezTo>
                    <a:pt x="345" y="206"/>
                    <a:pt x="340" y="211"/>
                    <a:pt x="333" y="211"/>
                  </a:cubicBezTo>
                  <a:close/>
                  <a:moveTo>
                    <a:pt x="24" y="187"/>
                  </a:moveTo>
                  <a:cubicBezTo>
                    <a:pt x="321" y="187"/>
                    <a:pt x="321" y="187"/>
                    <a:pt x="321" y="187"/>
                  </a:cubicBezTo>
                  <a:cubicBezTo>
                    <a:pt x="316" y="96"/>
                    <a:pt x="251" y="24"/>
                    <a:pt x="173" y="24"/>
                  </a:cubicBezTo>
                  <a:cubicBezTo>
                    <a:pt x="94" y="24"/>
                    <a:pt x="30" y="96"/>
                    <a:pt x="24" y="187"/>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5" name="Freeform 53">
              <a:extLst>
                <a:ext uri="{FF2B5EF4-FFF2-40B4-BE49-F238E27FC236}">
                  <a16:creationId xmlns:a16="http://schemas.microsoft.com/office/drawing/2014/main" id="{5E335014-3A84-E900-9D51-DD1EBCFBF83F}"/>
                </a:ext>
              </a:extLst>
            </p:cNvPr>
            <p:cNvSpPr>
              <a:spLocks noEditPoints="1"/>
            </p:cNvSpPr>
            <p:nvPr/>
          </p:nvSpPr>
          <p:spPr bwMode="auto">
            <a:xfrm>
              <a:off x="669925" y="2752726"/>
              <a:ext cx="307975" cy="307975"/>
            </a:xfrm>
            <a:custGeom>
              <a:avLst/>
              <a:gdLst>
                <a:gd name="T0" fmla="*/ 98 w 197"/>
                <a:gd name="T1" fmla="*/ 197 h 197"/>
                <a:gd name="T2" fmla="*/ 0 w 197"/>
                <a:gd name="T3" fmla="*/ 99 h 197"/>
                <a:gd name="T4" fmla="*/ 98 w 197"/>
                <a:gd name="T5" fmla="*/ 0 h 197"/>
                <a:gd name="T6" fmla="*/ 197 w 197"/>
                <a:gd name="T7" fmla="*/ 99 h 197"/>
                <a:gd name="T8" fmla="*/ 98 w 197"/>
                <a:gd name="T9" fmla="*/ 197 h 197"/>
                <a:gd name="T10" fmla="*/ 98 w 197"/>
                <a:gd name="T11" fmla="*/ 24 h 197"/>
                <a:gd name="T12" fmla="*/ 24 w 197"/>
                <a:gd name="T13" fmla="*/ 99 h 197"/>
                <a:gd name="T14" fmla="*/ 98 w 197"/>
                <a:gd name="T15" fmla="*/ 173 h 197"/>
                <a:gd name="T16" fmla="*/ 173 w 197"/>
                <a:gd name="T17" fmla="*/ 99 h 197"/>
                <a:gd name="T18" fmla="*/ 98 w 197"/>
                <a:gd name="T19" fmla="*/ 2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97">
                  <a:moveTo>
                    <a:pt x="98" y="197"/>
                  </a:moveTo>
                  <a:cubicBezTo>
                    <a:pt x="44" y="197"/>
                    <a:pt x="0" y="153"/>
                    <a:pt x="0" y="99"/>
                  </a:cubicBezTo>
                  <a:cubicBezTo>
                    <a:pt x="0" y="44"/>
                    <a:pt x="44" y="0"/>
                    <a:pt x="98" y="0"/>
                  </a:cubicBezTo>
                  <a:cubicBezTo>
                    <a:pt x="153" y="0"/>
                    <a:pt x="197" y="44"/>
                    <a:pt x="197" y="99"/>
                  </a:cubicBezTo>
                  <a:cubicBezTo>
                    <a:pt x="197" y="153"/>
                    <a:pt x="153" y="197"/>
                    <a:pt x="98" y="197"/>
                  </a:cubicBezTo>
                  <a:close/>
                  <a:moveTo>
                    <a:pt x="98" y="24"/>
                  </a:moveTo>
                  <a:cubicBezTo>
                    <a:pt x="57" y="24"/>
                    <a:pt x="24" y="58"/>
                    <a:pt x="24" y="99"/>
                  </a:cubicBezTo>
                  <a:cubicBezTo>
                    <a:pt x="24" y="140"/>
                    <a:pt x="57" y="173"/>
                    <a:pt x="98" y="173"/>
                  </a:cubicBezTo>
                  <a:cubicBezTo>
                    <a:pt x="139" y="173"/>
                    <a:pt x="173" y="140"/>
                    <a:pt x="173" y="99"/>
                  </a:cubicBezTo>
                  <a:cubicBezTo>
                    <a:pt x="173" y="58"/>
                    <a:pt x="139" y="24"/>
                    <a:pt x="98" y="24"/>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6" name="Freeform 54">
              <a:extLst>
                <a:ext uri="{FF2B5EF4-FFF2-40B4-BE49-F238E27FC236}">
                  <a16:creationId xmlns:a16="http://schemas.microsoft.com/office/drawing/2014/main" id="{9FC2B1C4-C5EE-42A7-C38E-4CFAB9A91707}"/>
                </a:ext>
              </a:extLst>
            </p:cNvPr>
            <p:cNvSpPr>
              <a:spLocks noEditPoints="1"/>
            </p:cNvSpPr>
            <p:nvPr/>
          </p:nvSpPr>
          <p:spPr bwMode="auto">
            <a:xfrm>
              <a:off x="554038" y="3060701"/>
              <a:ext cx="539750" cy="330200"/>
            </a:xfrm>
            <a:custGeom>
              <a:avLst/>
              <a:gdLst>
                <a:gd name="T0" fmla="*/ 333 w 345"/>
                <a:gd name="T1" fmla="*/ 211 h 211"/>
                <a:gd name="T2" fmla="*/ 12 w 345"/>
                <a:gd name="T3" fmla="*/ 211 h 211"/>
                <a:gd name="T4" fmla="*/ 0 w 345"/>
                <a:gd name="T5" fmla="*/ 199 h 211"/>
                <a:gd name="T6" fmla="*/ 172 w 345"/>
                <a:gd name="T7" fmla="*/ 0 h 211"/>
                <a:gd name="T8" fmla="*/ 345 w 345"/>
                <a:gd name="T9" fmla="*/ 199 h 211"/>
                <a:gd name="T10" fmla="*/ 333 w 345"/>
                <a:gd name="T11" fmla="*/ 211 h 211"/>
                <a:gd name="T12" fmla="*/ 24 w 345"/>
                <a:gd name="T13" fmla="*/ 187 h 211"/>
                <a:gd name="T14" fmla="*/ 320 w 345"/>
                <a:gd name="T15" fmla="*/ 187 h 211"/>
                <a:gd name="T16" fmla="*/ 172 w 345"/>
                <a:gd name="T17" fmla="*/ 24 h 211"/>
                <a:gd name="T18" fmla="*/ 24 w 345"/>
                <a:gd name="T19" fmla="*/ 18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5" h="211">
                  <a:moveTo>
                    <a:pt x="333" y="211"/>
                  </a:moveTo>
                  <a:cubicBezTo>
                    <a:pt x="12" y="211"/>
                    <a:pt x="12" y="211"/>
                    <a:pt x="12" y="211"/>
                  </a:cubicBezTo>
                  <a:cubicBezTo>
                    <a:pt x="5" y="211"/>
                    <a:pt x="0" y="206"/>
                    <a:pt x="0" y="199"/>
                  </a:cubicBezTo>
                  <a:cubicBezTo>
                    <a:pt x="0" y="89"/>
                    <a:pt x="77" y="0"/>
                    <a:pt x="172" y="0"/>
                  </a:cubicBezTo>
                  <a:cubicBezTo>
                    <a:pt x="267" y="0"/>
                    <a:pt x="345" y="89"/>
                    <a:pt x="345" y="199"/>
                  </a:cubicBezTo>
                  <a:cubicBezTo>
                    <a:pt x="345" y="206"/>
                    <a:pt x="339" y="211"/>
                    <a:pt x="333" y="211"/>
                  </a:cubicBezTo>
                  <a:close/>
                  <a:moveTo>
                    <a:pt x="24" y="187"/>
                  </a:moveTo>
                  <a:cubicBezTo>
                    <a:pt x="320" y="187"/>
                    <a:pt x="320" y="187"/>
                    <a:pt x="320" y="187"/>
                  </a:cubicBezTo>
                  <a:cubicBezTo>
                    <a:pt x="315" y="96"/>
                    <a:pt x="251" y="24"/>
                    <a:pt x="172" y="24"/>
                  </a:cubicBezTo>
                  <a:cubicBezTo>
                    <a:pt x="94" y="24"/>
                    <a:pt x="29" y="96"/>
                    <a:pt x="24" y="187"/>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7" name="Freeform 67">
              <a:extLst>
                <a:ext uri="{FF2B5EF4-FFF2-40B4-BE49-F238E27FC236}">
                  <a16:creationId xmlns:a16="http://schemas.microsoft.com/office/drawing/2014/main" id="{907CF134-9014-41BC-702C-70CCB1B8DFF5}"/>
                </a:ext>
              </a:extLst>
            </p:cNvPr>
            <p:cNvSpPr>
              <a:spLocks/>
            </p:cNvSpPr>
            <p:nvPr/>
          </p:nvSpPr>
          <p:spPr bwMode="auto">
            <a:xfrm>
              <a:off x="444500" y="2919413"/>
              <a:ext cx="206375" cy="207963"/>
            </a:xfrm>
            <a:custGeom>
              <a:avLst/>
              <a:gdLst>
                <a:gd name="T0" fmla="*/ 120 w 132"/>
                <a:gd name="T1" fmla="*/ 55 h 133"/>
                <a:gd name="T2" fmla="*/ 77 w 132"/>
                <a:gd name="T3" fmla="*/ 55 h 133"/>
                <a:gd name="T4" fmla="*/ 77 w 132"/>
                <a:gd name="T5" fmla="*/ 12 h 133"/>
                <a:gd name="T6" fmla="*/ 65 w 132"/>
                <a:gd name="T7" fmla="*/ 0 h 133"/>
                <a:gd name="T8" fmla="*/ 53 w 132"/>
                <a:gd name="T9" fmla="*/ 12 h 133"/>
                <a:gd name="T10" fmla="*/ 53 w 132"/>
                <a:gd name="T11" fmla="*/ 55 h 133"/>
                <a:gd name="T12" fmla="*/ 12 w 132"/>
                <a:gd name="T13" fmla="*/ 55 h 133"/>
                <a:gd name="T14" fmla="*/ 0 w 132"/>
                <a:gd name="T15" fmla="*/ 67 h 133"/>
                <a:gd name="T16" fmla="*/ 12 w 132"/>
                <a:gd name="T17" fmla="*/ 79 h 133"/>
                <a:gd name="T18" fmla="*/ 53 w 132"/>
                <a:gd name="T19" fmla="*/ 79 h 133"/>
                <a:gd name="T20" fmla="*/ 53 w 132"/>
                <a:gd name="T21" fmla="*/ 121 h 133"/>
                <a:gd name="T22" fmla="*/ 65 w 132"/>
                <a:gd name="T23" fmla="*/ 133 h 133"/>
                <a:gd name="T24" fmla="*/ 77 w 132"/>
                <a:gd name="T25" fmla="*/ 121 h 133"/>
                <a:gd name="T26" fmla="*/ 77 w 132"/>
                <a:gd name="T27" fmla="*/ 79 h 133"/>
                <a:gd name="T28" fmla="*/ 120 w 132"/>
                <a:gd name="T29" fmla="*/ 79 h 133"/>
                <a:gd name="T30" fmla="*/ 132 w 132"/>
                <a:gd name="T31" fmla="*/ 67 h 133"/>
                <a:gd name="T32" fmla="*/ 120 w 132"/>
                <a:gd name="T33" fmla="*/ 5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33">
                  <a:moveTo>
                    <a:pt x="120" y="55"/>
                  </a:moveTo>
                  <a:cubicBezTo>
                    <a:pt x="77" y="55"/>
                    <a:pt x="77" y="55"/>
                    <a:pt x="77" y="55"/>
                  </a:cubicBezTo>
                  <a:cubicBezTo>
                    <a:pt x="77" y="12"/>
                    <a:pt x="77" y="12"/>
                    <a:pt x="77" y="12"/>
                  </a:cubicBezTo>
                  <a:cubicBezTo>
                    <a:pt x="77" y="5"/>
                    <a:pt x="71" y="0"/>
                    <a:pt x="65" y="0"/>
                  </a:cubicBezTo>
                  <a:cubicBezTo>
                    <a:pt x="58" y="0"/>
                    <a:pt x="53" y="5"/>
                    <a:pt x="53" y="12"/>
                  </a:cubicBezTo>
                  <a:cubicBezTo>
                    <a:pt x="53" y="55"/>
                    <a:pt x="53" y="55"/>
                    <a:pt x="53" y="55"/>
                  </a:cubicBezTo>
                  <a:cubicBezTo>
                    <a:pt x="12" y="55"/>
                    <a:pt x="12" y="55"/>
                    <a:pt x="12" y="55"/>
                  </a:cubicBezTo>
                  <a:cubicBezTo>
                    <a:pt x="5" y="55"/>
                    <a:pt x="0" y="61"/>
                    <a:pt x="0" y="67"/>
                  </a:cubicBezTo>
                  <a:cubicBezTo>
                    <a:pt x="0" y="74"/>
                    <a:pt x="5" y="79"/>
                    <a:pt x="12" y="79"/>
                  </a:cubicBezTo>
                  <a:cubicBezTo>
                    <a:pt x="53" y="79"/>
                    <a:pt x="53" y="79"/>
                    <a:pt x="53" y="79"/>
                  </a:cubicBezTo>
                  <a:cubicBezTo>
                    <a:pt x="53" y="121"/>
                    <a:pt x="53" y="121"/>
                    <a:pt x="53" y="121"/>
                  </a:cubicBezTo>
                  <a:cubicBezTo>
                    <a:pt x="53" y="128"/>
                    <a:pt x="58" y="133"/>
                    <a:pt x="65" y="133"/>
                  </a:cubicBezTo>
                  <a:cubicBezTo>
                    <a:pt x="71" y="133"/>
                    <a:pt x="77" y="128"/>
                    <a:pt x="77" y="121"/>
                  </a:cubicBezTo>
                  <a:cubicBezTo>
                    <a:pt x="77" y="79"/>
                    <a:pt x="77" y="79"/>
                    <a:pt x="77" y="79"/>
                  </a:cubicBezTo>
                  <a:cubicBezTo>
                    <a:pt x="120" y="79"/>
                    <a:pt x="120" y="79"/>
                    <a:pt x="120" y="79"/>
                  </a:cubicBezTo>
                  <a:cubicBezTo>
                    <a:pt x="127" y="79"/>
                    <a:pt x="132" y="74"/>
                    <a:pt x="132" y="67"/>
                  </a:cubicBezTo>
                  <a:cubicBezTo>
                    <a:pt x="132" y="61"/>
                    <a:pt x="127" y="55"/>
                    <a:pt x="120" y="55"/>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grpSp>
      <p:cxnSp>
        <p:nvCxnSpPr>
          <p:cNvPr id="48" name="Straight Connector 47">
            <a:extLst>
              <a:ext uri="{FF2B5EF4-FFF2-40B4-BE49-F238E27FC236}">
                <a16:creationId xmlns:a16="http://schemas.microsoft.com/office/drawing/2014/main" id="{FCF89B92-23C4-5200-7C4B-E827C395D7A0}"/>
              </a:ext>
            </a:extLst>
          </p:cNvPr>
          <p:cNvCxnSpPr>
            <a:cxnSpLocks/>
            <a:stCxn id="10" idx="2"/>
          </p:cNvCxnSpPr>
          <p:nvPr/>
        </p:nvCxnSpPr>
        <p:spPr>
          <a:xfrm>
            <a:off x="5892800" y="4277635"/>
            <a:ext cx="0" cy="702000"/>
          </a:xfrm>
          <a:prstGeom prst="line">
            <a:avLst/>
          </a:prstGeom>
          <a:ln w="444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9" name="Rectangle 48">
            <a:extLst>
              <a:ext uri="{FF2B5EF4-FFF2-40B4-BE49-F238E27FC236}">
                <a16:creationId xmlns:a16="http://schemas.microsoft.com/office/drawing/2014/main" id="{38B9FB77-7824-1F75-1DC0-D325D3469B31}"/>
              </a:ext>
            </a:extLst>
          </p:cNvPr>
          <p:cNvSpPr/>
          <p:nvPr/>
        </p:nvSpPr>
        <p:spPr>
          <a:xfrm>
            <a:off x="4642339" y="4668823"/>
            <a:ext cx="2503383" cy="13793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solidFill>
                  <a:schemeClr val="accent2"/>
                </a:solidFill>
              </a:rPr>
              <a:t>Allocate </a:t>
            </a:r>
            <a:r>
              <a:rPr lang="en-GB" sz="2800" b="1" u="sng">
                <a:solidFill>
                  <a:schemeClr val="accent2"/>
                </a:solidFill>
              </a:rPr>
              <a:t>time</a:t>
            </a:r>
            <a:endParaRPr lang="en-GB" sz="2800" b="1" i="1" u="sng">
              <a:solidFill>
                <a:schemeClr val="accent2"/>
              </a:solidFill>
            </a:endParaRPr>
          </a:p>
        </p:txBody>
      </p:sp>
      <p:grpSp>
        <p:nvGrpSpPr>
          <p:cNvPr id="50" name="Group 49">
            <a:extLst>
              <a:ext uri="{FF2B5EF4-FFF2-40B4-BE49-F238E27FC236}">
                <a16:creationId xmlns:a16="http://schemas.microsoft.com/office/drawing/2014/main" id="{321C9261-D9E2-62DA-E2B1-B14227218C37}"/>
              </a:ext>
            </a:extLst>
          </p:cNvPr>
          <p:cNvGrpSpPr>
            <a:grpSpLocks noChangeAspect="1"/>
          </p:cNvGrpSpPr>
          <p:nvPr/>
        </p:nvGrpSpPr>
        <p:grpSpPr>
          <a:xfrm>
            <a:off x="11162119" y="3392597"/>
            <a:ext cx="659860" cy="648000"/>
            <a:chOff x="6046154" y="5801519"/>
            <a:chExt cx="971550" cy="954088"/>
          </a:xfrm>
          <a:solidFill>
            <a:schemeClr val="accent2"/>
          </a:solidFill>
        </p:grpSpPr>
        <p:sp>
          <p:nvSpPr>
            <p:cNvPr id="51" name="Freeform 173">
              <a:extLst>
                <a:ext uri="{FF2B5EF4-FFF2-40B4-BE49-F238E27FC236}">
                  <a16:creationId xmlns:a16="http://schemas.microsoft.com/office/drawing/2014/main" id="{5116CB46-0035-9382-402D-FF7FF3450711}"/>
                </a:ext>
              </a:extLst>
            </p:cNvPr>
            <p:cNvSpPr>
              <a:spLocks noEditPoints="1"/>
            </p:cNvSpPr>
            <p:nvPr/>
          </p:nvSpPr>
          <p:spPr bwMode="auto">
            <a:xfrm>
              <a:off x="6046154" y="6504782"/>
              <a:ext cx="250825" cy="250825"/>
            </a:xfrm>
            <a:custGeom>
              <a:avLst/>
              <a:gdLst>
                <a:gd name="T0" fmla="*/ 82 w 160"/>
                <a:gd name="T1" fmla="*/ 159 h 159"/>
                <a:gd name="T2" fmla="*/ 69 w 160"/>
                <a:gd name="T3" fmla="*/ 158 h 159"/>
                <a:gd name="T4" fmla="*/ 6 w 160"/>
                <a:gd name="T5" fmla="*/ 98 h 159"/>
                <a:gd name="T6" fmla="*/ 48 w 160"/>
                <a:gd name="T7" fmla="*/ 7 h 159"/>
                <a:gd name="T8" fmla="*/ 57 w 160"/>
                <a:gd name="T9" fmla="*/ 0 h 159"/>
                <a:gd name="T10" fmla="*/ 160 w 160"/>
                <a:gd name="T11" fmla="*/ 110 h 159"/>
                <a:gd name="T12" fmla="*/ 154 w 160"/>
                <a:gd name="T13" fmla="*/ 119 h 159"/>
                <a:gd name="T14" fmla="*/ 82 w 160"/>
                <a:gd name="T15" fmla="*/ 159 h 159"/>
                <a:gd name="T16" fmla="*/ 55 w 160"/>
                <a:gd name="T17" fmla="*/ 36 h 159"/>
                <a:gd name="T18" fmla="*/ 32 w 160"/>
                <a:gd name="T19" fmla="*/ 93 h 159"/>
                <a:gd name="T20" fmla="*/ 73 w 160"/>
                <a:gd name="T21" fmla="*/ 132 h 159"/>
                <a:gd name="T22" fmla="*/ 126 w 160"/>
                <a:gd name="T23" fmla="*/ 112 h 159"/>
                <a:gd name="T24" fmla="*/ 55 w 160"/>
                <a:gd name="T25" fmla="*/ 3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 h="159">
                  <a:moveTo>
                    <a:pt x="82" y="159"/>
                  </a:moveTo>
                  <a:cubicBezTo>
                    <a:pt x="78" y="159"/>
                    <a:pt x="73" y="159"/>
                    <a:pt x="69" y="158"/>
                  </a:cubicBezTo>
                  <a:cubicBezTo>
                    <a:pt x="41" y="155"/>
                    <a:pt x="12" y="127"/>
                    <a:pt x="6" y="98"/>
                  </a:cubicBezTo>
                  <a:cubicBezTo>
                    <a:pt x="0" y="64"/>
                    <a:pt x="13" y="34"/>
                    <a:pt x="48" y="7"/>
                  </a:cubicBezTo>
                  <a:cubicBezTo>
                    <a:pt x="57" y="0"/>
                    <a:pt x="57" y="0"/>
                    <a:pt x="57" y="0"/>
                  </a:cubicBezTo>
                  <a:cubicBezTo>
                    <a:pt x="160" y="110"/>
                    <a:pt x="160" y="110"/>
                    <a:pt x="160" y="110"/>
                  </a:cubicBezTo>
                  <a:cubicBezTo>
                    <a:pt x="154" y="119"/>
                    <a:pt x="154" y="119"/>
                    <a:pt x="154" y="119"/>
                  </a:cubicBezTo>
                  <a:cubicBezTo>
                    <a:pt x="137" y="145"/>
                    <a:pt x="111" y="159"/>
                    <a:pt x="82" y="159"/>
                  </a:cubicBezTo>
                  <a:close/>
                  <a:moveTo>
                    <a:pt x="55" y="36"/>
                  </a:moveTo>
                  <a:cubicBezTo>
                    <a:pt x="35" y="54"/>
                    <a:pt x="28" y="71"/>
                    <a:pt x="32" y="93"/>
                  </a:cubicBezTo>
                  <a:cubicBezTo>
                    <a:pt x="36" y="111"/>
                    <a:pt x="55" y="130"/>
                    <a:pt x="73" y="132"/>
                  </a:cubicBezTo>
                  <a:cubicBezTo>
                    <a:pt x="94" y="135"/>
                    <a:pt x="112" y="128"/>
                    <a:pt x="126" y="112"/>
                  </a:cubicBezTo>
                  <a:lnTo>
                    <a:pt x="55" y="36"/>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1167886" rtl="0" eaLnBrk="1" latinLnBrk="0" hangingPunct="1">
                <a:defRPr sz="2000" kern="1200">
                  <a:solidFill>
                    <a:schemeClr val="tx1"/>
                  </a:solidFill>
                  <a:latin typeface="+mn-lt"/>
                  <a:ea typeface="+mn-ea"/>
                  <a:cs typeface="+mn-cs"/>
                </a:defRPr>
              </a:lvl1pPr>
              <a:lvl2pPr marL="583944" algn="l" defTabSz="1167886" rtl="0" eaLnBrk="1" latinLnBrk="0" hangingPunct="1">
                <a:defRPr sz="2000" kern="1200">
                  <a:solidFill>
                    <a:schemeClr val="tx1"/>
                  </a:solidFill>
                  <a:latin typeface="+mn-lt"/>
                  <a:ea typeface="+mn-ea"/>
                  <a:cs typeface="+mn-cs"/>
                </a:defRPr>
              </a:lvl2pPr>
              <a:lvl3pPr marL="1167886" algn="l" defTabSz="1167886" rtl="0" eaLnBrk="1" latinLnBrk="0" hangingPunct="1">
                <a:defRPr sz="2000" kern="1200">
                  <a:solidFill>
                    <a:schemeClr val="tx1"/>
                  </a:solidFill>
                  <a:latin typeface="+mn-lt"/>
                  <a:ea typeface="+mn-ea"/>
                  <a:cs typeface="+mn-cs"/>
                </a:defRPr>
              </a:lvl3pPr>
              <a:lvl4pPr marL="1751830" algn="l" defTabSz="1167886" rtl="0" eaLnBrk="1" latinLnBrk="0" hangingPunct="1">
                <a:defRPr sz="2000" kern="1200">
                  <a:solidFill>
                    <a:schemeClr val="tx1"/>
                  </a:solidFill>
                  <a:latin typeface="+mn-lt"/>
                  <a:ea typeface="+mn-ea"/>
                  <a:cs typeface="+mn-cs"/>
                </a:defRPr>
              </a:lvl4pPr>
              <a:lvl5pPr marL="2335773" algn="l" defTabSz="1167886" rtl="0" eaLnBrk="1" latinLnBrk="0" hangingPunct="1">
                <a:defRPr sz="2000" kern="1200">
                  <a:solidFill>
                    <a:schemeClr val="tx1"/>
                  </a:solidFill>
                  <a:latin typeface="+mn-lt"/>
                  <a:ea typeface="+mn-ea"/>
                  <a:cs typeface="+mn-cs"/>
                </a:defRPr>
              </a:lvl5pPr>
              <a:lvl6pPr marL="2919716" algn="l" defTabSz="1167886" rtl="0" eaLnBrk="1" latinLnBrk="0" hangingPunct="1">
                <a:defRPr sz="2000" kern="1200">
                  <a:solidFill>
                    <a:schemeClr val="tx1"/>
                  </a:solidFill>
                  <a:latin typeface="+mn-lt"/>
                  <a:ea typeface="+mn-ea"/>
                  <a:cs typeface="+mn-cs"/>
                </a:defRPr>
              </a:lvl6pPr>
              <a:lvl7pPr marL="3503660" algn="l" defTabSz="1167886" rtl="0" eaLnBrk="1" latinLnBrk="0" hangingPunct="1">
                <a:defRPr sz="2000" kern="1200">
                  <a:solidFill>
                    <a:schemeClr val="tx1"/>
                  </a:solidFill>
                  <a:latin typeface="+mn-lt"/>
                  <a:ea typeface="+mn-ea"/>
                  <a:cs typeface="+mn-cs"/>
                </a:defRPr>
              </a:lvl7pPr>
              <a:lvl8pPr marL="4087603" algn="l" defTabSz="1167886" rtl="0" eaLnBrk="1" latinLnBrk="0" hangingPunct="1">
                <a:defRPr sz="2000" kern="1200">
                  <a:solidFill>
                    <a:schemeClr val="tx1"/>
                  </a:solidFill>
                  <a:latin typeface="+mn-lt"/>
                  <a:ea typeface="+mn-ea"/>
                  <a:cs typeface="+mn-cs"/>
                </a:defRPr>
              </a:lvl8pPr>
              <a:lvl9pPr marL="4671546" algn="l" defTabSz="1167886" rtl="0" eaLnBrk="1" latinLnBrk="0" hangingPunct="1">
                <a:defRPr sz="2000" kern="1200">
                  <a:solidFill>
                    <a:schemeClr val="tx1"/>
                  </a:solidFill>
                  <a:latin typeface="+mn-lt"/>
                  <a:ea typeface="+mn-ea"/>
                  <a:cs typeface="+mn-cs"/>
                </a:defRPr>
              </a:lvl9pPr>
            </a:lstStyle>
            <a:p>
              <a:endParaRPr lang="en-GB">
                <a:solidFill>
                  <a:schemeClr val="accent2"/>
                </a:solidFill>
              </a:endParaRPr>
            </a:p>
          </p:txBody>
        </p:sp>
        <p:sp>
          <p:nvSpPr>
            <p:cNvPr id="52" name="Freeform 174">
              <a:extLst>
                <a:ext uri="{FF2B5EF4-FFF2-40B4-BE49-F238E27FC236}">
                  <a16:creationId xmlns:a16="http://schemas.microsoft.com/office/drawing/2014/main" id="{5A10C9D9-023F-BD0B-A830-8B1B9DC5B178}"/>
                </a:ext>
              </a:extLst>
            </p:cNvPr>
            <p:cNvSpPr>
              <a:spLocks noEditPoints="1"/>
            </p:cNvSpPr>
            <p:nvPr/>
          </p:nvSpPr>
          <p:spPr bwMode="auto">
            <a:xfrm>
              <a:off x="6049329" y="5971382"/>
              <a:ext cx="755650" cy="717550"/>
            </a:xfrm>
            <a:custGeom>
              <a:avLst/>
              <a:gdLst>
                <a:gd name="T0" fmla="*/ 217 w 481"/>
                <a:gd name="T1" fmla="*/ 457 h 457"/>
                <a:gd name="T2" fmla="*/ 205 w 481"/>
                <a:gd name="T3" fmla="*/ 455 h 457"/>
                <a:gd name="T4" fmla="*/ 173 w 481"/>
                <a:gd name="T5" fmla="*/ 439 h 457"/>
                <a:gd name="T6" fmla="*/ 121 w 481"/>
                <a:gd name="T7" fmla="*/ 386 h 457"/>
                <a:gd name="T8" fmla="*/ 57 w 481"/>
                <a:gd name="T9" fmla="*/ 323 h 457"/>
                <a:gd name="T10" fmla="*/ 0 w 481"/>
                <a:gd name="T11" fmla="*/ 229 h 457"/>
                <a:gd name="T12" fmla="*/ 0 w 481"/>
                <a:gd name="T13" fmla="*/ 227 h 457"/>
                <a:gd name="T14" fmla="*/ 0 w 481"/>
                <a:gd name="T15" fmla="*/ 197 h 457"/>
                <a:gd name="T16" fmla="*/ 0 w 481"/>
                <a:gd name="T17" fmla="*/ 196 h 457"/>
                <a:gd name="T18" fmla="*/ 59 w 481"/>
                <a:gd name="T19" fmla="*/ 104 h 457"/>
                <a:gd name="T20" fmla="*/ 96 w 481"/>
                <a:gd name="T21" fmla="*/ 67 h 457"/>
                <a:gd name="T22" fmla="*/ 123 w 481"/>
                <a:gd name="T23" fmla="*/ 40 h 457"/>
                <a:gd name="T24" fmla="*/ 224 w 481"/>
                <a:gd name="T25" fmla="*/ 4 h 457"/>
                <a:gd name="T26" fmla="*/ 317 w 481"/>
                <a:gd name="T27" fmla="*/ 60 h 457"/>
                <a:gd name="T28" fmla="*/ 324 w 481"/>
                <a:gd name="T29" fmla="*/ 70 h 457"/>
                <a:gd name="T30" fmla="*/ 302 w 481"/>
                <a:gd name="T31" fmla="*/ 91 h 457"/>
                <a:gd name="T32" fmla="*/ 457 w 481"/>
                <a:gd name="T33" fmla="*/ 245 h 457"/>
                <a:gd name="T34" fmla="*/ 467 w 481"/>
                <a:gd name="T35" fmla="*/ 316 h 457"/>
                <a:gd name="T36" fmla="*/ 406 w 481"/>
                <a:gd name="T37" fmla="*/ 345 h 457"/>
                <a:gd name="T38" fmla="*/ 381 w 481"/>
                <a:gd name="T39" fmla="*/ 381 h 457"/>
                <a:gd name="T40" fmla="*/ 338 w 481"/>
                <a:gd name="T41" fmla="*/ 389 h 457"/>
                <a:gd name="T42" fmla="*/ 311 w 481"/>
                <a:gd name="T43" fmla="*/ 428 h 457"/>
                <a:gd name="T44" fmla="*/ 263 w 481"/>
                <a:gd name="T45" fmla="*/ 431 h 457"/>
                <a:gd name="T46" fmla="*/ 217 w 481"/>
                <a:gd name="T47" fmla="*/ 457 h 457"/>
                <a:gd name="T48" fmla="*/ 28 w 481"/>
                <a:gd name="T49" fmla="*/ 226 h 457"/>
                <a:gd name="T50" fmla="*/ 76 w 481"/>
                <a:gd name="T51" fmla="*/ 303 h 457"/>
                <a:gd name="T52" fmla="*/ 141 w 481"/>
                <a:gd name="T53" fmla="*/ 366 h 457"/>
                <a:gd name="T54" fmla="*/ 193 w 481"/>
                <a:gd name="T55" fmla="*/ 419 h 457"/>
                <a:gd name="T56" fmla="*/ 210 w 481"/>
                <a:gd name="T57" fmla="*/ 428 h 457"/>
                <a:gd name="T58" fmla="*/ 245 w 481"/>
                <a:gd name="T59" fmla="*/ 408 h 457"/>
                <a:gd name="T60" fmla="*/ 250 w 481"/>
                <a:gd name="T61" fmla="*/ 397 h 457"/>
                <a:gd name="T62" fmla="*/ 262 w 481"/>
                <a:gd name="T63" fmla="*/ 401 h 457"/>
                <a:gd name="T64" fmla="*/ 297 w 481"/>
                <a:gd name="T65" fmla="*/ 403 h 457"/>
                <a:gd name="T66" fmla="*/ 314 w 481"/>
                <a:gd name="T67" fmla="*/ 370 h 457"/>
                <a:gd name="T68" fmla="*/ 317 w 481"/>
                <a:gd name="T69" fmla="*/ 353 h 457"/>
                <a:gd name="T70" fmla="*/ 333 w 481"/>
                <a:gd name="T71" fmla="*/ 359 h 457"/>
                <a:gd name="T72" fmla="*/ 366 w 481"/>
                <a:gd name="T73" fmla="*/ 357 h 457"/>
                <a:gd name="T74" fmla="*/ 381 w 481"/>
                <a:gd name="T75" fmla="*/ 326 h 457"/>
                <a:gd name="T76" fmla="*/ 382 w 481"/>
                <a:gd name="T77" fmla="*/ 308 h 457"/>
                <a:gd name="T78" fmla="*/ 400 w 481"/>
                <a:gd name="T79" fmla="*/ 314 h 457"/>
                <a:gd name="T80" fmla="*/ 403 w 481"/>
                <a:gd name="T81" fmla="*/ 315 h 457"/>
                <a:gd name="T82" fmla="*/ 407 w 481"/>
                <a:gd name="T83" fmla="*/ 316 h 457"/>
                <a:gd name="T84" fmla="*/ 443 w 481"/>
                <a:gd name="T85" fmla="*/ 302 h 457"/>
                <a:gd name="T86" fmla="*/ 437 w 481"/>
                <a:gd name="T87" fmla="*/ 265 h 457"/>
                <a:gd name="T88" fmla="*/ 280 w 481"/>
                <a:gd name="T89" fmla="*/ 108 h 457"/>
                <a:gd name="T90" fmla="*/ 274 w 481"/>
                <a:gd name="T91" fmla="*/ 101 h 457"/>
                <a:gd name="T92" fmla="*/ 272 w 481"/>
                <a:gd name="T93" fmla="*/ 99 h 457"/>
                <a:gd name="T94" fmla="*/ 263 w 481"/>
                <a:gd name="T95" fmla="*/ 89 h 457"/>
                <a:gd name="T96" fmla="*/ 287 w 481"/>
                <a:gd name="T97" fmla="*/ 67 h 457"/>
                <a:gd name="T98" fmla="*/ 222 w 481"/>
                <a:gd name="T99" fmla="*/ 32 h 457"/>
                <a:gd name="T100" fmla="*/ 142 w 481"/>
                <a:gd name="T101" fmla="*/ 60 h 457"/>
                <a:gd name="T102" fmla="*/ 116 w 481"/>
                <a:gd name="T103" fmla="*/ 87 h 457"/>
                <a:gd name="T104" fmla="*/ 78 w 481"/>
                <a:gd name="T105" fmla="*/ 124 h 457"/>
                <a:gd name="T106" fmla="*/ 28 w 481"/>
                <a:gd name="T107" fmla="*/ 200 h 457"/>
                <a:gd name="T108" fmla="*/ 28 w 481"/>
                <a:gd name="T109" fmla="*/ 226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1" h="457">
                  <a:moveTo>
                    <a:pt x="217" y="457"/>
                  </a:moveTo>
                  <a:cubicBezTo>
                    <a:pt x="213" y="457"/>
                    <a:pt x="209" y="456"/>
                    <a:pt x="205" y="455"/>
                  </a:cubicBezTo>
                  <a:cubicBezTo>
                    <a:pt x="193" y="453"/>
                    <a:pt x="182" y="447"/>
                    <a:pt x="173" y="439"/>
                  </a:cubicBezTo>
                  <a:cubicBezTo>
                    <a:pt x="156" y="421"/>
                    <a:pt x="138" y="404"/>
                    <a:pt x="121" y="386"/>
                  </a:cubicBezTo>
                  <a:cubicBezTo>
                    <a:pt x="100" y="365"/>
                    <a:pt x="79" y="344"/>
                    <a:pt x="57" y="323"/>
                  </a:cubicBezTo>
                  <a:cubicBezTo>
                    <a:pt x="31" y="299"/>
                    <a:pt x="7" y="270"/>
                    <a:pt x="0" y="229"/>
                  </a:cubicBezTo>
                  <a:cubicBezTo>
                    <a:pt x="0" y="227"/>
                    <a:pt x="0" y="227"/>
                    <a:pt x="0" y="227"/>
                  </a:cubicBezTo>
                  <a:cubicBezTo>
                    <a:pt x="0" y="197"/>
                    <a:pt x="0" y="197"/>
                    <a:pt x="0" y="197"/>
                  </a:cubicBezTo>
                  <a:cubicBezTo>
                    <a:pt x="0" y="196"/>
                    <a:pt x="0" y="196"/>
                    <a:pt x="0" y="196"/>
                  </a:cubicBezTo>
                  <a:cubicBezTo>
                    <a:pt x="8" y="155"/>
                    <a:pt x="34" y="126"/>
                    <a:pt x="59" y="104"/>
                  </a:cubicBezTo>
                  <a:cubicBezTo>
                    <a:pt x="71" y="92"/>
                    <a:pt x="84" y="80"/>
                    <a:pt x="96" y="67"/>
                  </a:cubicBezTo>
                  <a:cubicBezTo>
                    <a:pt x="105" y="59"/>
                    <a:pt x="114" y="49"/>
                    <a:pt x="123" y="40"/>
                  </a:cubicBezTo>
                  <a:cubicBezTo>
                    <a:pt x="151" y="14"/>
                    <a:pt x="188" y="0"/>
                    <a:pt x="224" y="4"/>
                  </a:cubicBezTo>
                  <a:cubicBezTo>
                    <a:pt x="261" y="8"/>
                    <a:pt x="295" y="28"/>
                    <a:pt x="317" y="60"/>
                  </a:cubicBezTo>
                  <a:cubicBezTo>
                    <a:pt x="324" y="70"/>
                    <a:pt x="324" y="70"/>
                    <a:pt x="324" y="70"/>
                  </a:cubicBezTo>
                  <a:cubicBezTo>
                    <a:pt x="302" y="91"/>
                    <a:pt x="302" y="91"/>
                    <a:pt x="302" y="91"/>
                  </a:cubicBezTo>
                  <a:cubicBezTo>
                    <a:pt x="354" y="142"/>
                    <a:pt x="405" y="194"/>
                    <a:pt x="457" y="245"/>
                  </a:cubicBezTo>
                  <a:cubicBezTo>
                    <a:pt x="477" y="265"/>
                    <a:pt x="481" y="293"/>
                    <a:pt x="467" y="316"/>
                  </a:cubicBezTo>
                  <a:cubicBezTo>
                    <a:pt x="455" y="337"/>
                    <a:pt x="430" y="348"/>
                    <a:pt x="406" y="345"/>
                  </a:cubicBezTo>
                  <a:cubicBezTo>
                    <a:pt x="401" y="364"/>
                    <a:pt x="390" y="375"/>
                    <a:pt x="381" y="381"/>
                  </a:cubicBezTo>
                  <a:cubicBezTo>
                    <a:pt x="369" y="389"/>
                    <a:pt x="354" y="391"/>
                    <a:pt x="338" y="389"/>
                  </a:cubicBezTo>
                  <a:cubicBezTo>
                    <a:pt x="333" y="407"/>
                    <a:pt x="324" y="420"/>
                    <a:pt x="311" y="428"/>
                  </a:cubicBezTo>
                  <a:cubicBezTo>
                    <a:pt x="298" y="435"/>
                    <a:pt x="282" y="436"/>
                    <a:pt x="263" y="431"/>
                  </a:cubicBezTo>
                  <a:cubicBezTo>
                    <a:pt x="252" y="448"/>
                    <a:pt x="236" y="457"/>
                    <a:pt x="217" y="457"/>
                  </a:cubicBezTo>
                  <a:close/>
                  <a:moveTo>
                    <a:pt x="28" y="226"/>
                  </a:moveTo>
                  <a:cubicBezTo>
                    <a:pt x="33" y="256"/>
                    <a:pt x="51" y="279"/>
                    <a:pt x="76" y="303"/>
                  </a:cubicBezTo>
                  <a:cubicBezTo>
                    <a:pt x="98" y="324"/>
                    <a:pt x="120" y="346"/>
                    <a:pt x="141" y="366"/>
                  </a:cubicBezTo>
                  <a:cubicBezTo>
                    <a:pt x="158" y="384"/>
                    <a:pt x="175" y="401"/>
                    <a:pt x="193" y="419"/>
                  </a:cubicBezTo>
                  <a:cubicBezTo>
                    <a:pt x="198" y="423"/>
                    <a:pt x="204" y="427"/>
                    <a:pt x="210" y="428"/>
                  </a:cubicBezTo>
                  <a:cubicBezTo>
                    <a:pt x="220" y="430"/>
                    <a:pt x="234" y="430"/>
                    <a:pt x="245" y="408"/>
                  </a:cubicBezTo>
                  <a:cubicBezTo>
                    <a:pt x="250" y="397"/>
                    <a:pt x="250" y="397"/>
                    <a:pt x="250" y="397"/>
                  </a:cubicBezTo>
                  <a:cubicBezTo>
                    <a:pt x="262" y="401"/>
                    <a:pt x="262" y="401"/>
                    <a:pt x="262" y="401"/>
                  </a:cubicBezTo>
                  <a:cubicBezTo>
                    <a:pt x="278" y="407"/>
                    <a:pt x="289" y="408"/>
                    <a:pt x="297" y="403"/>
                  </a:cubicBezTo>
                  <a:cubicBezTo>
                    <a:pt x="305" y="399"/>
                    <a:pt x="311" y="387"/>
                    <a:pt x="314" y="370"/>
                  </a:cubicBezTo>
                  <a:cubicBezTo>
                    <a:pt x="317" y="353"/>
                    <a:pt x="317" y="353"/>
                    <a:pt x="317" y="353"/>
                  </a:cubicBezTo>
                  <a:cubicBezTo>
                    <a:pt x="333" y="359"/>
                    <a:pt x="333" y="359"/>
                    <a:pt x="333" y="359"/>
                  </a:cubicBezTo>
                  <a:cubicBezTo>
                    <a:pt x="345" y="363"/>
                    <a:pt x="357" y="363"/>
                    <a:pt x="366" y="357"/>
                  </a:cubicBezTo>
                  <a:cubicBezTo>
                    <a:pt x="375" y="352"/>
                    <a:pt x="380" y="341"/>
                    <a:pt x="381" y="326"/>
                  </a:cubicBezTo>
                  <a:cubicBezTo>
                    <a:pt x="382" y="308"/>
                    <a:pt x="382" y="308"/>
                    <a:pt x="382" y="308"/>
                  </a:cubicBezTo>
                  <a:cubicBezTo>
                    <a:pt x="400" y="314"/>
                    <a:pt x="400" y="314"/>
                    <a:pt x="400" y="314"/>
                  </a:cubicBezTo>
                  <a:cubicBezTo>
                    <a:pt x="401" y="314"/>
                    <a:pt x="402" y="314"/>
                    <a:pt x="403" y="315"/>
                  </a:cubicBezTo>
                  <a:cubicBezTo>
                    <a:pt x="404" y="315"/>
                    <a:pt x="406" y="316"/>
                    <a:pt x="407" y="316"/>
                  </a:cubicBezTo>
                  <a:cubicBezTo>
                    <a:pt x="421" y="320"/>
                    <a:pt x="436" y="314"/>
                    <a:pt x="443" y="302"/>
                  </a:cubicBezTo>
                  <a:cubicBezTo>
                    <a:pt x="450" y="290"/>
                    <a:pt x="448" y="276"/>
                    <a:pt x="437" y="265"/>
                  </a:cubicBezTo>
                  <a:cubicBezTo>
                    <a:pt x="385" y="213"/>
                    <a:pt x="332" y="160"/>
                    <a:pt x="280" y="108"/>
                  </a:cubicBezTo>
                  <a:cubicBezTo>
                    <a:pt x="278" y="106"/>
                    <a:pt x="276" y="104"/>
                    <a:pt x="274" y="101"/>
                  </a:cubicBezTo>
                  <a:cubicBezTo>
                    <a:pt x="273" y="101"/>
                    <a:pt x="273" y="100"/>
                    <a:pt x="272" y="99"/>
                  </a:cubicBezTo>
                  <a:cubicBezTo>
                    <a:pt x="263" y="89"/>
                    <a:pt x="263" y="89"/>
                    <a:pt x="263" y="89"/>
                  </a:cubicBezTo>
                  <a:cubicBezTo>
                    <a:pt x="287" y="67"/>
                    <a:pt x="287" y="67"/>
                    <a:pt x="287" y="67"/>
                  </a:cubicBezTo>
                  <a:cubicBezTo>
                    <a:pt x="270" y="47"/>
                    <a:pt x="247" y="34"/>
                    <a:pt x="222" y="32"/>
                  </a:cubicBezTo>
                  <a:cubicBezTo>
                    <a:pt x="193" y="29"/>
                    <a:pt x="164" y="39"/>
                    <a:pt x="142" y="60"/>
                  </a:cubicBezTo>
                  <a:cubicBezTo>
                    <a:pt x="133" y="69"/>
                    <a:pt x="124" y="78"/>
                    <a:pt x="116" y="87"/>
                  </a:cubicBezTo>
                  <a:cubicBezTo>
                    <a:pt x="104" y="99"/>
                    <a:pt x="91" y="112"/>
                    <a:pt x="78" y="124"/>
                  </a:cubicBezTo>
                  <a:cubicBezTo>
                    <a:pt x="56" y="145"/>
                    <a:pt x="35" y="168"/>
                    <a:pt x="28" y="200"/>
                  </a:cubicBezTo>
                  <a:lnTo>
                    <a:pt x="28" y="226"/>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1167886" rtl="0" eaLnBrk="1" latinLnBrk="0" hangingPunct="1">
                <a:defRPr sz="2000" kern="1200">
                  <a:solidFill>
                    <a:schemeClr val="tx1"/>
                  </a:solidFill>
                  <a:latin typeface="+mn-lt"/>
                  <a:ea typeface="+mn-ea"/>
                  <a:cs typeface="+mn-cs"/>
                </a:defRPr>
              </a:lvl1pPr>
              <a:lvl2pPr marL="583944" algn="l" defTabSz="1167886" rtl="0" eaLnBrk="1" latinLnBrk="0" hangingPunct="1">
                <a:defRPr sz="2000" kern="1200">
                  <a:solidFill>
                    <a:schemeClr val="tx1"/>
                  </a:solidFill>
                  <a:latin typeface="+mn-lt"/>
                  <a:ea typeface="+mn-ea"/>
                  <a:cs typeface="+mn-cs"/>
                </a:defRPr>
              </a:lvl2pPr>
              <a:lvl3pPr marL="1167886" algn="l" defTabSz="1167886" rtl="0" eaLnBrk="1" latinLnBrk="0" hangingPunct="1">
                <a:defRPr sz="2000" kern="1200">
                  <a:solidFill>
                    <a:schemeClr val="tx1"/>
                  </a:solidFill>
                  <a:latin typeface="+mn-lt"/>
                  <a:ea typeface="+mn-ea"/>
                  <a:cs typeface="+mn-cs"/>
                </a:defRPr>
              </a:lvl3pPr>
              <a:lvl4pPr marL="1751830" algn="l" defTabSz="1167886" rtl="0" eaLnBrk="1" latinLnBrk="0" hangingPunct="1">
                <a:defRPr sz="2000" kern="1200">
                  <a:solidFill>
                    <a:schemeClr val="tx1"/>
                  </a:solidFill>
                  <a:latin typeface="+mn-lt"/>
                  <a:ea typeface="+mn-ea"/>
                  <a:cs typeface="+mn-cs"/>
                </a:defRPr>
              </a:lvl4pPr>
              <a:lvl5pPr marL="2335773" algn="l" defTabSz="1167886" rtl="0" eaLnBrk="1" latinLnBrk="0" hangingPunct="1">
                <a:defRPr sz="2000" kern="1200">
                  <a:solidFill>
                    <a:schemeClr val="tx1"/>
                  </a:solidFill>
                  <a:latin typeface="+mn-lt"/>
                  <a:ea typeface="+mn-ea"/>
                  <a:cs typeface="+mn-cs"/>
                </a:defRPr>
              </a:lvl5pPr>
              <a:lvl6pPr marL="2919716" algn="l" defTabSz="1167886" rtl="0" eaLnBrk="1" latinLnBrk="0" hangingPunct="1">
                <a:defRPr sz="2000" kern="1200">
                  <a:solidFill>
                    <a:schemeClr val="tx1"/>
                  </a:solidFill>
                  <a:latin typeface="+mn-lt"/>
                  <a:ea typeface="+mn-ea"/>
                  <a:cs typeface="+mn-cs"/>
                </a:defRPr>
              </a:lvl6pPr>
              <a:lvl7pPr marL="3503660" algn="l" defTabSz="1167886" rtl="0" eaLnBrk="1" latinLnBrk="0" hangingPunct="1">
                <a:defRPr sz="2000" kern="1200">
                  <a:solidFill>
                    <a:schemeClr val="tx1"/>
                  </a:solidFill>
                  <a:latin typeface="+mn-lt"/>
                  <a:ea typeface="+mn-ea"/>
                  <a:cs typeface="+mn-cs"/>
                </a:defRPr>
              </a:lvl7pPr>
              <a:lvl8pPr marL="4087603" algn="l" defTabSz="1167886" rtl="0" eaLnBrk="1" latinLnBrk="0" hangingPunct="1">
                <a:defRPr sz="2000" kern="1200">
                  <a:solidFill>
                    <a:schemeClr val="tx1"/>
                  </a:solidFill>
                  <a:latin typeface="+mn-lt"/>
                  <a:ea typeface="+mn-ea"/>
                  <a:cs typeface="+mn-cs"/>
                </a:defRPr>
              </a:lvl8pPr>
              <a:lvl9pPr marL="4671546" algn="l" defTabSz="1167886" rtl="0" eaLnBrk="1" latinLnBrk="0" hangingPunct="1">
                <a:defRPr sz="2000" kern="1200">
                  <a:solidFill>
                    <a:schemeClr val="tx1"/>
                  </a:solidFill>
                  <a:latin typeface="+mn-lt"/>
                  <a:ea typeface="+mn-ea"/>
                  <a:cs typeface="+mn-cs"/>
                </a:defRPr>
              </a:lvl9pPr>
            </a:lstStyle>
            <a:p>
              <a:endParaRPr lang="en-GB">
                <a:solidFill>
                  <a:schemeClr val="accent2"/>
                </a:solidFill>
              </a:endParaRPr>
            </a:p>
          </p:txBody>
        </p:sp>
        <p:sp>
          <p:nvSpPr>
            <p:cNvPr id="53" name="Freeform 175">
              <a:extLst>
                <a:ext uri="{FF2B5EF4-FFF2-40B4-BE49-F238E27FC236}">
                  <a16:creationId xmlns:a16="http://schemas.microsoft.com/office/drawing/2014/main" id="{C961C5EE-8F3E-B1D4-D32B-D13E37DD7CC0}"/>
                </a:ext>
              </a:extLst>
            </p:cNvPr>
            <p:cNvSpPr>
              <a:spLocks noEditPoints="1"/>
            </p:cNvSpPr>
            <p:nvPr/>
          </p:nvSpPr>
          <p:spPr bwMode="auto">
            <a:xfrm>
              <a:off x="6541454" y="5801519"/>
              <a:ext cx="476250" cy="465138"/>
            </a:xfrm>
            <a:custGeom>
              <a:avLst/>
              <a:gdLst>
                <a:gd name="T0" fmla="*/ 121 w 303"/>
                <a:gd name="T1" fmla="*/ 280 h 296"/>
                <a:gd name="T2" fmla="*/ 113 w 303"/>
                <a:gd name="T3" fmla="*/ 277 h 296"/>
                <a:gd name="T4" fmla="*/ 101 w 303"/>
                <a:gd name="T5" fmla="*/ 290 h 296"/>
                <a:gd name="T6" fmla="*/ 22 w 303"/>
                <a:gd name="T7" fmla="*/ 192 h 296"/>
                <a:gd name="T8" fmla="*/ 24 w 303"/>
                <a:gd name="T9" fmla="*/ 188 h 296"/>
                <a:gd name="T10" fmla="*/ 9 w 303"/>
                <a:gd name="T11" fmla="*/ 142 h 296"/>
                <a:gd name="T12" fmla="*/ 147 w 303"/>
                <a:gd name="T13" fmla="*/ 2 h 296"/>
                <a:gd name="T14" fmla="*/ 180 w 303"/>
                <a:gd name="T15" fmla="*/ 1 h 296"/>
                <a:gd name="T16" fmla="*/ 216 w 303"/>
                <a:gd name="T17" fmla="*/ 12 h 296"/>
                <a:gd name="T18" fmla="*/ 194 w 303"/>
                <a:gd name="T19" fmla="*/ 36 h 296"/>
                <a:gd name="T20" fmla="*/ 171 w 303"/>
                <a:gd name="T21" fmla="*/ 58 h 296"/>
                <a:gd name="T22" fmla="*/ 137 w 303"/>
                <a:gd name="T23" fmla="*/ 107 h 296"/>
                <a:gd name="T24" fmla="*/ 214 w 303"/>
                <a:gd name="T25" fmla="*/ 169 h 296"/>
                <a:gd name="T26" fmla="*/ 252 w 303"/>
                <a:gd name="T27" fmla="*/ 129 h 296"/>
                <a:gd name="T28" fmla="*/ 275 w 303"/>
                <a:gd name="T29" fmla="*/ 107 h 296"/>
                <a:gd name="T30" fmla="*/ 298 w 303"/>
                <a:gd name="T31" fmla="*/ 113 h 296"/>
                <a:gd name="T32" fmla="*/ 303 w 303"/>
                <a:gd name="T33" fmla="*/ 153 h 296"/>
                <a:gd name="T34" fmla="*/ 271 w 303"/>
                <a:gd name="T35" fmla="*/ 236 h 296"/>
                <a:gd name="T36" fmla="*/ 265 w 303"/>
                <a:gd name="T37" fmla="*/ 245 h 296"/>
                <a:gd name="T38" fmla="*/ 107 w 303"/>
                <a:gd name="T39" fmla="*/ 244 h 296"/>
                <a:gd name="T40" fmla="*/ 124 w 303"/>
                <a:gd name="T41" fmla="*/ 251 h 296"/>
                <a:gd name="T42" fmla="*/ 242 w 303"/>
                <a:gd name="T43" fmla="*/ 228 h 296"/>
                <a:gd name="T44" fmla="*/ 248 w 303"/>
                <a:gd name="T45" fmla="*/ 220 h 296"/>
                <a:gd name="T46" fmla="*/ 275 w 303"/>
                <a:gd name="T47" fmla="*/ 146 h 296"/>
                <a:gd name="T48" fmla="*/ 256 w 303"/>
                <a:gd name="T49" fmla="*/ 166 h 296"/>
                <a:gd name="T50" fmla="*/ 179 w 303"/>
                <a:gd name="T51" fmla="*/ 189 h 296"/>
                <a:gd name="T52" fmla="*/ 117 w 303"/>
                <a:gd name="T53" fmla="*/ 73 h 296"/>
                <a:gd name="T54" fmla="*/ 162 w 303"/>
                <a:gd name="T55" fmla="*/ 28 h 296"/>
                <a:gd name="T56" fmla="*/ 151 w 303"/>
                <a:gd name="T57" fmla="*/ 30 h 296"/>
                <a:gd name="T58" fmla="*/ 36 w 303"/>
                <a:gd name="T59" fmla="*/ 136 h 296"/>
                <a:gd name="T60" fmla="*/ 53 w 303"/>
                <a:gd name="T61" fmla="*/ 186 h 296"/>
                <a:gd name="T62" fmla="*/ 50 w 303"/>
                <a:gd name="T63" fmla="*/ 200 h 296"/>
                <a:gd name="T64" fmla="*/ 107 w 303"/>
                <a:gd name="T65" fmla="*/ 244 h 296"/>
                <a:gd name="T66" fmla="*/ 289 w 303"/>
                <a:gd name="T67" fmla="*/ 152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3" h="296">
                  <a:moveTo>
                    <a:pt x="180" y="296"/>
                  </a:moveTo>
                  <a:cubicBezTo>
                    <a:pt x="162" y="296"/>
                    <a:pt x="142" y="291"/>
                    <a:pt x="121" y="280"/>
                  </a:cubicBezTo>
                  <a:cubicBezTo>
                    <a:pt x="120" y="280"/>
                    <a:pt x="116" y="278"/>
                    <a:pt x="114" y="277"/>
                  </a:cubicBezTo>
                  <a:cubicBezTo>
                    <a:pt x="114" y="277"/>
                    <a:pt x="114" y="277"/>
                    <a:pt x="113" y="277"/>
                  </a:cubicBezTo>
                  <a:cubicBezTo>
                    <a:pt x="113" y="278"/>
                    <a:pt x="112" y="279"/>
                    <a:pt x="111" y="280"/>
                  </a:cubicBezTo>
                  <a:cubicBezTo>
                    <a:pt x="101" y="290"/>
                    <a:pt x="101" y="290"/>
                    <a:pt x="101" y="290"/>
                  </a:cubicBezTo>
                  <a:cubicBezTo>
                    <a:pt x="12" y="201"/>
                    <a:pt x="12" y="201"/>
                    <a:pt x="12" y="201"/>
                  </a:cubicBezTo>
                  <a:cubicBezTo>
                    <a:pt x="22" y="192"/>
                    <a:pt x="22" y="192"/>
                    <a:pt x="22" y="192"/>
                  </a:cubicBezTo>
                  <a:cubicBezTo>
                    <a:pt x="23" y="191"/>
                    <a:pt x="24" y="190"/>
                    <a:pt x="24" y="189"/>
                  </a:cubicBezTo>
                  <a:cubicBezTo>
                    <a:pt x="24" y="189"/>
                    <a:pt x="24" y="189"/>
                    <a:pt x="24" y="188"/>
                  </a:cubicBezTo>
                  <a:cubicBezTo>
                    <a:pt x="24" y="187"/>
                    <a:pt x="23" y="185"/>
                    <a:pt x="22" y="183"/>
                  </a:cubicBezTo>
                  <a:cubicBezTo>
                    <a:pt x="17" y="169"/>
                    <a:pt x="12" y="155"/>
                    <a:pt x="9" y="142"/>
                  </a:cubicBezTo>
                  <a:cubicBezTo>
                    <a:pt x="0" y="107"/>
                    <a:pt x="11" y="75"/>
                    <a:pt x="39" y="52"/>
                  </a:cubicBezTo>
                  <a:cubicBezTo>
                    <a:pt x="72" y="25"/>
                    <a:pt x="108" y="8"/>
                    <a:pt x="147" y="2"/>
                  </a:cubicBezTo>
                  <a:cubicBezTo>
                    <a:pt x="148" y="2"/>
                    <a:pt x="150" y="2"/>
                    <a:pt x="152" y="1"/>
                  </a:cubicBezTo>
                  <a:cubicBezTo>
                    <a:pt x="160" y="0"/>
                    <a:pt x="171" y="0"/>
                    <a:pt x="180" y="1"/>
                  </a:cubicBezTo>
                  <a:cubicBezTo>
                    <a:pt x="186" y="2"/>
                    <a:pt x="191" y="3"/>
                    <a:pt x="196" y="5"/>
                  </a:cubicBezTo>
                  <a:cubicBezTo>
                    <a:pt x="216" y="12"/>
                    <a:pt x="216" y="12"/>
                    <a:pt x="216" y="12"/>
                  </a:cubicBezTo>
                  <a:cubicBezTo>
                    <a:pt x="202" y="28"/>
                    <a:pt x="202" y="28"/>
                    <a:pt x="202" y="28"/>
                  </a:cubicBezTo>
                  <a:cubicBezTo>
                    <a:pt x="199" y="31"/>
                    <a:pt x="196" y="33"/>
                    <a:pt x="194" y="36"/>
                  </a:cubicBezTo>
                  <a:cubicBezTo>
                    <a:pt x="192" y="37"/>
                    <a:pt x="191" y="38"/>
                    <a:pt x="190" y="39"/>
                  </a:cubicBezTo>
                  <a:cubicBezTo>
                    <a:pt x="184" y="46"/>
                    <a:pt x="178" y="52"/>
                    <a:pt x="171" y="58"/>
                  </a:cubicBezTo>
                  <a:cubicBezTo>
                    <a:pt x="160" y="69"/>
                    <a:pt x="149" y="81"/>
                    <a:pt x="137" y="92"/>
                  </a:cubicBezTo>
                  <a:cubicBezTo>
                    <a:pt x="131" y="99"/>
                    <a:pt x="131" y="101"/>
                    <a:pt x="137" y="107"/>
                  </a:cubicBezTo>
                  <a:cubicBezTo>
                    <a:pt x="157" y="127"/>
                    <a:pt x="177" y="148"/>
                    <a:pt x="199" y="169"/>
                  </a:cubicBezTo>
                  <a:cubicBezTo>
                    <a:pt x="205" y="175"/>
                    <a:pt x="208" y="175"/>
                    <a:pt x="214" y="169"/>
                  </a:cubicBezTo>
                  <a:cubicBezTo>
                    <a:pt x="221" y="162"/>
                    <a:pt x="229" y="154"/>
                    <a:pt x="236" y="146"/>
                  </a:cubicBezTo>
                  <a:cubicBezTo>
                    <a:pt x="241" y="141"/>
                    <a:pt x="247" y="135"/>
                    <a:pt x="252" y="129"/>
                  </a:cubicBezTo>
                  <a:cubicBezTo>
                    <a:pt x="257" y="124"/>
                    <a:pt x="262" y="119"/>
                    <a:pt x="268" y="114"/>
                  </a:cubicBezTo>
                  <a:cubicBezTo>
                    <a:pt x="270" y="112"/>
                    <a:pt x="273" y="110"/>
                    <a:pt x="275" y="107"/>
                  </a:cubicBezTo>
                  <a:cubicBezTo>
                    <a:pt x="291" y="92"/>
                    <a:pt x="291" y="92"/>
                    <a:pt x="291" y="92"/>
                  </a:cubicBezTo>
                  <a:cubicBezTo>
                    <a:pt x="298" y="113"/>
                    <a:pt x="298" y="113"/>
                    <a:pt x="298" y="113"/>
                  </a:cubicBezTo>
                  <a:cubicBezTo>
                    <a:pt x="300" y="120"/>
                    <a:pt x="301" y="126"/>
                    <a:pt x="302" y="131"/>
                  </a:cubicBezTo>
                  <a:cubicBezTo>
                    <a:pt x="303" y="140"/>
                    <a:pt x="303" y="148"/>
                    <a:pt x="303" y="153"/>
                  </a:cubicBezTo>
                  <a:cubicBezTo>
                    <a:pt x="303" y="154"/>
                    <a:pt x="303" y="154"/>
                    <a:pt x="303" y="154"/>
                  </a:cubicBezTo>
                  <a:cubicBezTo>
                    <a:pt x="298" y="185"/>
                    <a:pt x="288" y="211"/>
                    <a:pt x="271" y="236"/>
                  </a:cubicBezTo>
                  <a:cubicBezTo>
                    <a:pt x="269" y="238"/>
                    <a:pt x="269" y="238"/>
                    <a:pt x="269" y="238"/>
                  </a:cubicBezTo>
                  <a:cubicBezTo>
                    <a:pt x="268" y="240"/>
                    <a:pt x="267" y="242"/>
                    <a:pt x="265" y="245"/>
                  </a:cubicBezTo>
                  <a:cubicBezTo>
                    <a:pt x="241" y="279"/>
                    <a:pt x="213" y="296"/>
                    <a:pt x="180" y="296"/>
                  </a:cubicBezTo>
                  <a:close/>
                  <a:moveTo>
                    <a:pt x="107" y="244"/>
                  </a:moveTo>
                  <a:cubicBezTo>
                    <a:pt x="116" y="248"/>
                    <a:pt x="116" y="248"/>
                    <a:pt x="116" y="248"/>
                  </a:cubicBezTo>
                  <a:cubicBezTo>
                    <a:pt x="117" y="249"/>
                    <a:pt x="121" y="250"/>
                    <a:pt x="124" y="251"/>
                  </a:cubicBezTo>
                  <a:cubicBezTo>
                    <a:pt x="130" y="253"/>
                    <a:pt x="132" y="254"/>
                    <a:pt x="134" y="255"/>
                  </a:cubicBezTo>
                  <a:cubicBezTo>
                    <a:pt x="180" y="279"/>
                    <a:pt x="212" y="271"/>
                    <a:pt x="242" y="228"/>
                  </a:cubicBezTo>
                  <a:cubicBezTo>
                    <a:pt x="244" y="227"/>
                    <a:pt x="245" y="225"/>
                    <a:pt x="246" y="223"/>
                  </a:cubicBezTo>
                  <a:cubicBezTo>
                    <a:pt x="248" y="220"/>
                    <a:pt x="248" y="220"/>
                    <a:pt x="248" y="220"/>
                  </a:cubicBezTo>
                  <a:cubicBezTo>
                    <a:pt x="262" y="199"/>
                    <a:pt x="271" y="177"/>
                    <a:pt x="275" y="150"/>
                  </a:cubicBezTo>
                  <a:cubicBezTo>
                    <a:pt x="275" y="149"/>
                    <a:pt x="275" y="148"/>
                    <a:pt x="275" y="146"/>
                  </a:cubicBezTo>
                  <a:cubicBezTo>
                    <a:pt x="274" y="147"/>
                    <a:pt x="273" y="148"/>
                    <a:pt x="272" y="149"/>
                  </a:cubicBezTo>
                  <a:cubicBezTo>
                    <a:pt x="267" y="155"/>
                    <a:pt x="262" y="160"/>
                    <a:pt x="256" y="166"/>
                  </a:cubicBezTo>
                  <a:cubicBezTo>
                    <a:pt x="249" y="173"/>
                    <a:pt x="241" y="181"/>
                    <a:pt x="234" y="189"/>
                  </a:cubicBezTo>
                  <a:cubicBezTo>
                    <a:pt x="216" y="206"/>
                    <a:pt x="197" y="206"/>
                    <a:pt x="179" y="189"/>
                  </a:cubicBezTo>
                  <a:cubicBezTo>
                    <a:pt x="158" y="168"/>
                    <a:pt x="137" y="147"/>
                    <a:pt x="117" y="127"/>
                  </a:cubicBezTo>
                  <a:cubicBezTo>
                    <a:pt x="100" y="110"/>
                    <a:pt x="100" y="90"/>
                    <a:pt x="117" y="73"/>
                  </a:cubicBezTo>
                  <a:cubicBezTo>
                    <a:pt x="129" y="61"/>
                    <a:pt x="140" y="49"/>
                    <a:pt x="152" y="38"/>
                  </a:cubicBezTo>
                  <a:cubicBezTo>
                    <a:pt x="155" y="35"/>
                    <a:pt x="158" y="32"/>
                    <a:pt x="162" y="28"/>
                  </a:cubicBezTo>
                  <a:cubicBezTo>
                    <a:pt x="160" y="28"/>
                    <a:pt x="159" y="29"/>
                    <a:pt x="157" y="29"/>
                  </a:cubicBezTo>
                  <a:cubicBezTo>
                    <a:pt x="155" y="29"/>
                    <a:pt x="153" y="30"/>
                    <a:pt x="151" y="30"/>
                  </a:cubicBezTo>
                  <a:cubicBezTo>
                    <a:pt x="118" y="35"/>
                    <a:pt x="86" y="50"/>
                    <a:pt x="57" y="74"/>
                  </a:cubicBezTo>
                  <a:cubicBezTo>
                    <a:pt x="37" y="90"/>
                    <a:pt x="30" y="111"/>
                    <a:pt x="36" y="136"/>
                  </a:cubicBezTo>
                  <a:cubicBezTo>
                    <a:pt x="39" y="147"/>
                    <a:pt x="44" y="160"/>
                    <a:pt x="49" y="173"/>
                  </a:cubicBezTo>
                  <a:cubicBezTo>
                    <a:pt x="50" y="178"/>
                    <a:pt x="52" y="182"/>
                    <a:pt x="53" y="186"/>
                  </a:cubicBezTo>
                  <a:cubicBezTo>
                    <a:pt x="56" y="194"/>
                    <a:pt x="56" y="194"/>
                    <a:pt x="56" y="194"/>
                  </a:cubicBezTo>
                  <a:cubicBezTo>
                    <a:pt x="50" y="200"/>
                    <a:pt x="50" y="200"/>
                    <a:pt x="50" y="200"/>
                  </a:cubicBezTo>
                  <a:cubicBezTo>
                    <a:pt x="101" y="250"/>
                    <a:pt x="101" y="250"/>
                    <a:pt x="101" y="250"/>
                  </a:cubicBezTo>
                  <a:lnTo>
                    <a:pt x="107" y="244"/>
                  </a:lnTo>
                  <a:close/>
                  <a:moveTo>
                    <a:pt x="289" y="152"/>
                  </a:moveTo>
                  <a:cubicBezTo>
                    <a:pt x="289" y="152"/>
                    <a:pt x="289" y="152"/>
                    <a:pt x="289" y="152"/>
                  </a:cubicBez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1167886" rtl="0" eaLnBrk="1" latinLnBrk="0" hangingPunct="1">
                <a:defRPr sz="2000" kern="1200">
                  <a:solidFill>
                    <a:schemeClr val="tx1"/>
                  </a:solidFill>
                  <a:latin typeface="+mn-lt"/>
                  <a:ea typeface="+mn-ea"/>
                  <a:cs typeface="+mn-cs"/>
                </a:defRPr>
              </a:lvl1pPr>
              <a:lvl2pPr marL="583944" algn="l" defTabSz="1167886" rtl="0" eaLnBrk="1" latinLnBrk="0" hangingPunct="1">
                <a:defRPr sz="2000" kern="1200">
                  <a:solidFill>
                    <a:schemeClr val="tx1"/>
                  </a:solidFill>
                  <a:latin typeface="+mn-lt"/>
                  <a:ea typeface="+mn-ea"/>
                  <a:cs typeface="+mn-cs"/>
                </a:defRPr>
              </a:lvl2pPr>
              <a:lvl3pPr marL="1167886" algn="l" defTabSz="1167886" rtl="0" eaLnBrk="1" latinLnBrk="0" hangingPunct="1">
                <a:defRPr sz="2000" kern="1200">
                  <a:solidFill>
                    <a:schemeClr val="tx1"/>
                  </a:solidFill>
                  <a:latin typeface="+mn-lt"/>
                  <a:ea typeface="+mn-ea"/>
                  <a:cs typeface="+mn-cs"/>
                </a:defRPr>
              </a:lvl3pPr>
              <a:lvl4pPr marL="1751830" algn="l" defTabSz="1167886" rtl="0" eaLnBrk="1" latinLnBrk="0" hangingPunct="1">
                <a:defRPr sz="2000" kern="1200">
                  <a:solidFill>
                    <a:schemeClr val="tx1"/>
                  </a:solidFill>
                  <a:latin typeface="+mn-lt"/>
                  <a:ea typeface="+mn-ea"/>
                  <a:cs typeface="+mn-cs"/>
                </a:defRPr>
              </a:lvl4pPr>
              <a:lvl5pPr marL="2335773" algn="l" defTabSz="1167886" rtl="0" eaLnBrk="1" latinLnBrk="0" hangingPunct="1">
                <a:defRPr sz="2000" kern="1200">
                  <a:solidFill>
                    <a:schemeClr val="tx1"/>
                  </a:solidFill>
                  <a:latin typeface="+mn-lt"/>
                  <a:ea typeface="+mn-ea"/>
                  <a:cs typeface="+mn-cs"/>
                </a:defRPr>
              </a:lvl5pPr>
              <a:lvl6pPr marL="2919716" algn="l" defTabSz="1167886" rtl="0" eaLnBrk="1" latinLnBrk="0" hangingPunct="1">
                <a:defRPr sz="2000" kern="1200">
                  <a:solidFill>
                    <a:schemeClr val="tx1"/>
                  </a:solidFill>
                  <a:latin typeface="+mn-lt"/>
                  <a:ea typeface="+mn-ea"/>
                  <a:cs typeface="+mn-cs"/>
                </a:defRPr>
              </a:lvl6pPr>
              <a:lvl7pPr marL="3503660" algn="l" defTabSz="1167886" rtl="0" eaLnBrk="1" latinLnBrk="0" hangingPunct="1">
                <a:defRPr sz="2000" kern="1200">
                  <a:solidFill>
                    <a:schemeClr val="tx1"/>
                  </a:solidFill>
                  <a:latin typeface="+mn-lt"/>
                  <a:ea typeface="+mn-ea"/>
                  <a:cs typeface="+mn-cs"/>
                </a:defRPr>
              </a:lvl7pPr>
              <a:lvl8pPr marL="4087603" algn="l" defTabSz="1167886" rtl="0" eaLnBrk="1" latinLnBrk="0" hangingPunct="1">
                <a:defRPr sz="2000" kern="1200">
                  <a:solidFill>
                    <a:schemeClr val="tx1"/>
                  </a:solidFill>
                  <a:latin typeface="+mn-lt"/>
                  <a:ea typeface="+mn-ea"/>
                  <a:cs typeface="+mn-cs"/>
                </a:defRPr>
              </a:lvl8pPr>
              <a:lvl9pPr marL="4671546" algn="l" defTabSz="1167886" rtl="0" eaLnBrk="1" latinLnBrk="0" hangingPunct="1">
                <a:defRPr sz="2000" kern="1200">
                  <a:solidFill>
                    <a:schemeClr val="tx1"/>
                  </a:solidFill>
                  <a:latin typeface="+mn-lt"/>
                  <a:ea typeface="+mn-ea"/>
                  <a:cs typeface="+mn-cs"/>
                </a:defRPr>
              </a:lvl9pPr>
            </a:lstStyle>
            <a:p>
              <a:endParaRPr lang="en-GB">
                <a:solidFill>
                  <a:schemeClr val="accent2"/>
                </a:solidFill>
              </a:endParaRPr>
            </a:p>
          </p:txBody>
        </p:sp>
      </p:grpSp>
    </p:spTree>
    <p:extLst>
      <p:ext uri="{BB962C8B-B14F-4D97-AF65-F5344CB8AC3E}">
        <p14:creationId xmlns:p14="http://schemas.microsoft.com/office/powerpoint/2010/main" val="122469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right)">
                                      <p:cBhvr>
                                        <p:cTn id="15" dur="500"/>
                                        <p:tgtEl>
                                          <p:spTgt spid="26"/>
                                        </p:tgtEl>
                                      </p:cBhvr>
                                    </p:animEffect>
                                  </p:childTnLst>
                                </p:cTn>
                              </p:par>
                              <p:par>
                                <p:cTn id="16" presetID="22" presetClass="entr" presetSubtype="2"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right)">
                                      <p:cBhvr>
                                        <p:cTn id="18" dur="500"/>
                                        <p:tgtEl>
                                          <p:spTgt spid="27"/>
                                        </p:tgtEl>
                                      </p:cBhvr>
                                    </p:animEffect>
                                  </p:childTnLst>
                                </p:cTn>
                              </p:par>
                              <p:par>
                                <p:cTn id="19" presetID="22" presetClass="entr" presetSubtype="8"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par>
                                <p:cTn id="22" presetID="22" presetClass="entr" presetSubtype="8"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0"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ntr" presetSubtype="0"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500"/>
                                        <p:tgtEl>
                                          <p:spTgt spid="4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par>
                                <p:cTn id="43" presetID="10" presetClass="entr" presetSubtype="0" fill="hold"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wipe(up)">
                                      <p:cBhvr>
                                        <p:cTn id="53" dur="500"/>
                                        <p:tgtEl>
                                          <p:spTgt spid="48"/>
                                        </p:tgtEl>
                                      </p:cBhvr>
                                    </p:animEffect>
                                  </p:childTnLst>
                                </p:cTn>
                              </p:par>
                              <p:par>
                                <p:cTn id="54" presetID="10" presetClass="entr" presetSubtype="0" fill="hold" grpId="0" nodeType="withEffect">
                                  <p:stCondLst>
                                    <p:cond delay="500"/>
                                  </p:stCondLst>
                                  <p:childTnLst>
                                    <p:set>
                                      <p:cBhvr>
                                        <p:cTn id="55" dur="1" fill="hold">
                                          <p:stCondLst>
                                            <p:cond delay="0"/>
                                          </p:stCondLst>
                                        </p:cTn>
                                        <p:tgtEl>
                                          <p:spTgt spid="49"/>
                                        </p:tgtEl>
                                        <p:attrNameLst>
                                          <p:attrName>style.visibility</p:attrName>
                                        </p:attrNameLst>
                                      </p:cBhvr>
                                      <p:to>
                                        <p:strVal val="visible"/>
                                      </p:to>
                                    </p:set>
                                    <p:animEffect transition="in" filter="fade">
                                      <p:cBhvr>
                                        <p:cTn id="56"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animBg="1"/>
      <p:bldP spid="4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68941-878B-AFC2-E846-14683D1635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059DDE-289A-022A-3C19-31474BC81025}"/>
              </a:ext>
            </a:extLst>
          </p:cNvPr>
          <p:cNvSpPr>
            <a:spLocks noGrp="1"/>
          </p:cNvSpPr>
          <p:nvPr>
            <p:ph type="ctrTitle"/>
          </p:nvPr>
        </p:nvSpPr>
        <p:spPr>
          <a:xfrm>
            <a:off x="527050" y="2133608"/>
            <a:ext cx="11041558" cy="1295399"/>
          </a:xfrm>
        </p:spPr>
        <p:txBody>
          <a:bodyPr/>
          <a:lstStyle/>
          <a:p>
            <a:r>
              <a:rPr lang="en-GB"/>
              <a:t>Section 2</a:t>
            </a:r>
          </a:p>
        </p:txBody>
      </p:sp>
      <p:sp>
        <p:nvSpPr>
          <p:cNvPr id="3" name="Subtitle 2">
            <a:extLst>
              <a:ext uri="{FF2B5EF4-FFF2-40B4-BE49-F238E27FC236}">
                <a16:creationId xmlns:a16="http://schemas.microsoft.com/office/drawing/2014/main" id="{A4CBF2AD-2355-33F7-FCDE-16957765A36D}"/>
              </a:ext>
            </a:extLst>
          </p:cNvPr>
          <p:cNvSpPr>
            <a:spLocks noGrp="1"/>
          </p:cNvSpPr>
          <p:nvPr>
            <p:ph type="subTitle" idx="1"/>
          </p:nvPr>
        </p:nvSpPr>
        <p:spPr>
          <a:xfrm>
            <a:off x="527055" y="2781300"/>
            <a:ext cx="8521273" cy="1007740"/>
          </a:xfrm>
        </p:spPr>
        <p:txBody>
          <a:bodyPr/>
          <a:lstStyle/>
          <a:p>
            <a:r>
              <a:rPr lang="en-GB"/>
              <a:t>How human biases and incentives distort models</a:t>
            </a:r>
          </a:p>
        </p:txBody>
      </p:sp>
      <p:sp>
        <p:nvSpPr>
          <p:cNvPr id="4" name="Date Placeholder 3">
            <a:extLst>
              <a:ext uri="{FF2B5EF4-FFF2-40B4-BE49-F238E27FC236}">
                <a16:creationId xmlns:a16="http://schemas.microsoft.com/office/drawing/2014/main" id="{DA69BAB6-977A-E175-EA52-6DC709E521B2}"/>
              </a:ext>
            </a:extLst>
          </p:cNvPr>
          <p:cNvSpPr>
            <a:spLocks noGrp="1"/>
          </p:cNvSpPr>
          <p:nvPr>
            <p:ph type="dt" sz="half" idx="2"/>
          </p:nvPr>
        </p:nvSpPr>
        <p:spPr/>
        <p:txBody>
          <a:bodyPr/>
          <a:lstStyle/>
          <a:p>
            <a:fld id="{1744C141-B97D-4979-AB76-E8E6AB76C28B}" type="datetime4">
              <a:rPr lang="en-GB" smtClean="0"/>
              <a:pPr/>
              <a:t>02 May 2025</a:t>
            </a:fld>
            <a:endParaRPr lang="en-GB"/>
          </a:p>
        </p:txBody>
      </p:sp>
      <p:pic>
        <p:nvPicPr>
          <p:cNvPr id="5" name="Graphic 2">
            <a:extLst>
              <a:ext uri="{FF2B5EF4-FFF2-40B4-BE49-F238E27FC236}">
                <a16:creationId xmlns:a16="http://schemas.microsoft.com/office/drawing/2014/main" id="{867338D9-469D-1404-1CA0-9953BD63E52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562803" y="19947"/>
            <a:ext cx="2384528" cy="1123053"/>
          </a:xfrm>
          <a:prstGeom prst="rect">
            <a:avLst/>
          </a:prstGeom>
        </p:spPr>
      </p:pic>
    </p:spTree>
    <p:extLst>
      <p:ext uri="{BB962C8B-B14F-4D97-AF65-F5344CB8AC3E}">
        <p14:creationId xmlns:p14="http://schemas.microsoft.com/office/powerpoint/2010/main" val="2967160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A6495-4B36-D7AD-6DD4-CAA36CD27B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B26137-0F6A-4EA8-9A52-504326AFA2F4}"/>
              </a:ext>
            </a:extLst>
          </p:cNvPr>
          <p:cNvSpPr>
            <a:spLocks noGrp="1"/>
          </p:cNvSpPr>
          <p:nvPr>
            <p:ph type="title"/>
          </p:nvPr>
        </p:nvSpPr>
        <p:spPr/>
        <p:txBody>
          <a:bodyPr/>
          <a:lstStyle/>
          <a:p>
            <a:r>
              <a:rPr lang="en-GB"/>
              <a:t>Behavioural bias</a:t>
            </a:r>
          </a:p>
        </p:txBody>
      </p:sp>
      <p:sp>
        <p:nvSpPr>
          <p:cNvPr id="4" name="Date Placeholder 3">
            <a:extLst>
              <a:ext uri="{FF2B5EF4-FFF2-40B4-BE49-F238E27FC236}">
                <a16:creationId xmlns:a16="http://schemas.microsoft.com/office/drawing/2014/main" id="{0F4B670F-2152-AF3B-B73D-B0C9F5BFFAF4}"/>
              </a:ext>
            </a:extLst>
          </p:cNvPr>
          <p:cNvSpPr>
            <a:spLocks noGrp="1"/>
          </p:cNvSpPr>
          <p:nvPr>
            <p:ph type="dt" sz="half" idx="10"/>
          </p:nvPr>
        </p:nvSpPr>
        <p:spPr/>
        <p:txBody>
          <a:bodyPr/>
          <a:lstStyle/>
          <a:p>
            <a:fld id="{BC1242CF-12C1-4411-B532-E91306108269}" type="datetime4">
              <a:rPr lang="en-GB" smtClean="0"/>
              <a:pPr/>
              <a:t>02 May 2025</a:t>
            </a:fld>
            <a:endParaRPr lang="en-GB"/>
          </a:p>
        </p:txBody>
      </p:sp>
      <p:sp>
        <p:nvSpPr>
          <p:cNvPr id="5" name="Slide Number Placeholder 4">
            <a:extLst>
              <a:ext uri="{FF2B5EF4-FFF2-40B4-BE49-F238E27FC236}">
                <a16:creationId xmlns:a16="http://schemas.microsoft.com/office/drawing/2014/main" id="{342B2E64-2AE4-7EA4-F00F-7546112EEB38}"/>
              </a:ext>
            </a:extLst>
          </p:cNvPr>
          <p:cNvSpPr>
            <a:spLocks noGrp="1"/>
          </p:cNvSpPr>
          <p:nvPr>
            <p:ph type="sldNum" sz="quarter" idx="12"/>
          </p:nvPr>
        </p:nvSpPr>
        <p:spPr/>
        <p:txBody>
          <a:bodyPr/>
          <a:lstStyle/>
          <a:p>
            <a:fld id="{FE8DA6AF-1811-4E27-A96F-54109F1D0275}" type="slidenum">
              <a:rPr lang="en-GB" smtClean="0"/>
              <a:pPr/>
              <a:t>12</a:t>
            </a:fld>
            <a:endParaRPr lang="en-GB"/>
          </a:p>
        </p:txBody>
      </p:sp>
      <p:sp>
        <p:nvSpPr>
          <p:cNvPr id="6" name="Content Placeholder 2">
            <a:extLst>
              <a:ext uri="{FF2B5EF4-FFF2-40B4-BE49-F238E27FC236}">
                <a16:creationId xmlns:a16="http://schemas.microsoft.com/office/drawing/2014/main" id="{35CC9C80-0530-92C5-3246-CD29EB229EDD}"/>
              </a:ext>
            </a:extLst>
          </p:cNvPr>
          <p:cNvSpPr>
            <a:spLocks noGrp="1"/>
          </p:cNvSpPr>
          <p:nvPr>
            <p:ph idx="1"/>
          </p:nvPr>
        </p:nvSpPr>
        <p:spPr>
          <a:xfrm>
            <a:off x="527050" y="1557338"/>
            <a:ext cx="11055350" cy="4640262"/>
          </a:xfrm>
        </p:spPr>
        <p:txBody>
          <a:bodyPr/>
          <a:lstStyle/>
          <a:p>
            <a:r>
              <a:rPr lang="en-GB" sz="2800"/>
              <a:t>Behavioural biases distort models by introducing irrational human behaviour that deviates from the assumptions of traditional models.</a:t>
            </a:r>
          </a:p>
          <a:p>
            <a:r>
              <a:rPr lang="en-GB" sz="2800"/>
              <a:t>Incentives also influence behaviour.</a:t>
            </a:r>
          </a:p>
          <a:p>
            <a:r>
              <a:rPr lang="en-GB" sz="2800"/>
              <a:t>It is essential to understand the behavioural side of risk modelling.</a:t>
            </a:r>
          </a:p>
        </p:txBody>
      </p:sp>
      <p:sp>
        <p:nvSpPr>
          <p:cNvPr id="3" name="Text Placeholder 8">
            <a:extLst>
              <a:ext uri="{FF2B5EF4-FFF2-40B4-BE49-F238E27FC236}">
                <a16:creationId xmlns:a16="http://schemas.microsoft.com/office/drawing/2014/main" id="{AE415919-C6A3-825A-71D9-EB7E0B588B37}"/>
              </a:ext>
            </a:extLst>
          </p:cNvPr>
          <p:cNvSpPr txBox="1">
            <a:spLocks/>
          </p:cNvSpPr>
          <p:nvPr/>
        </p:nvSpPr>
        <p:spPr>
          <a:xfrm>
            <a:off x="1871137" y="4413318"/>
            <a:ext cx="2056072" cy="340883"/>
          </a:xfrm>
          <a:prstGeom prst="rect">
            <a:avLst/>
          </a:prstGeom>
        </p:spPr>
        <p:txBody>
          <a:bodyPr/>
          <a:lstStyle>
            <a:lvl1pPr marL="0" indent="0" algn="l" defTabSz="914400" rtl="0" eaLnBrk="1" latinLnBrk="0" hangingPunct="1">
              <a:spcBef>
                <a:spcPts val="0"/>
              </a:spcBef>
              <a:spcAft>
                <a:spcPts val="1600"/>
              </a:spcAft>
              <a:buFont typeface="Arial" panose="020B0604020202020204" pitchFamily="34" charset="0"/>
              <a:buNone/>
              <a:defRPr sz="1600" b="1" kern="1200">
                <a:solidFill>
                  <a:srgbClr val="00A3C7"/>
                </a:solidFill>
                <a:latin typeface="+mn-lt"/>
                <a:ea typeface="+mn-ea"/>
                <a:cs typeface="+mn-cs"/>
              </a:defRPr>
            </a:lvl1pPr>
            <a:lvl2pPr marL="0" indent="0" algn="l" defTabSz="914400" rtl="0" eaLnBrk="1" latinLnBrk="0" hangingPunct="1">
              <a:spcBef>
                <a:spcPts val="0"/>
              </a:spcBef>
              <a:spcAft>
                <a:spcPts val="0"/>
              </a:spcAft>
              <a:buFont typeface="Arial" panose="020B0604020202020204" pitchFamily="34" charset="0"/>
              <a:buNone/>
              <a:defRPr sz="1000" b="1" kern="1200">
                <a:solidFill>
                  <a:schemeClr val="tx1">
                    <a:lumMod val="75000"/>
                    <a:lumOff val="25000"/>
                  </a:schemeClr>
                </a:solidFill>
                <a:latin typeface="+mn-lt"/>
                <a:ea typeface="+mn-ea"/>
                <a:cs typeface="+mn-cs"/>
              </a:defRPr>
            </a:lvl2pPr>
            <a:lvl3pPr marL="0" indent="0" algn="l" defTabSz="914400" rtl="0" eaLnBrk="1" latinLnBrk="0" hangingPunct="1">
              <a:spcBef>
                <a:spcPts val="0"/>
              </a:spcBef>
              <a:spcAft>
                <a:spcPts val="0"/>
              </a:spcAft>
              <a:buFont typeface="Arial" panose="020B0604020202020204" pitchFamily="34" charset="0"/>
              <a:buNone/>
              <a:defRPr sz="1000" b="0" kern="1200">
                <a:solidFill>
                  <a:schemeClr val="tx1">
                    <a:lumMod val="75000"/>
                    <a:lumOff val="25000"/>
                  </a:schemeClr>
                </a:solidFill>
                <a:latin typeface="+mn-lt"/>
                <a:ea typeface="+mn-ea"/>
                <a:cs typeface="+mn-cs"/>
              </a:defRPr>
            </a:lvl3pPr>
            <a:lvl4pPr marL="216000" indent="-216000" algn="l" defTabSz="914400" rtl="0" eaLnBrk="1" latinLnBrk="0" hangingPunct="1">
              <a:spcBef>
                <a:spcPts val="0"/>
              </a:spcBef>
              <a:spcAft>
                <a:spcPts val="0"/>
              </a:spcAft>
              <a:buClr>
                <a:schemeClr val="tx2"/>
              </a:buClr>
              <a:buFont typeface="Wingdings" panose="05000000000000000000" pitchFamily="2" charset="2"/>
              <a:buChar char="n"/>
              <a:defRPr sz="1000" kern="1200">
                <a:solidFill>
                  <a:schemeClr val="tx1">
                    <a:lumMod val="75000"/>
                    <a:lumOff val="25000"/>
                  </a:schemeClr>
                </a:solidFill>
                <a:latin typeface="+mn-lt"/>
                <a:ea typeface="+mn-ea"/>
                <a:cs typeface="+mn-cs"/>
              </a:defRPr>
            </a:lvl4pPr>
            <a:lvl5pPr marL="432000" indent="-216000" algn="l" defTabSz="914400" rtl="0" eaLnBrk="1" latinLnBrk="0" hangingPunct="1">
              <a:spcBef>
                <a:spcPts val="0"/>
              </a:spcBef>
              <a:spcAft>
                <a:spcPts val="0"/>
              </a:spcAft>
              <a:buClr>
                <a:schemeClr val="accent1"/>
              </a:buClr>
              <a:buFont typeface="Wingdings" panose="05000000000000000000" pitchFamily="2" charset="2"/>
              <a:buChar char=""/>
              <a:defRPr sz="1000" kern="1200">
                <a:solidFill>
                  <a:schemeClr val="tx1">
                    <a:lumMod val="75000"/>
                    <a:lumOff val="25000"/>
                  </a:schemeClr>
                </a:solidFill>
                <a:latin typeface="+mn-lt"/>
                <a:ea typeface="+mn-ea"/>
                <a:cs typeface="+mn-cs"/>
              </a:defRPr>
            </a:lvl5pPr>
            <a:lvl6pPr marL="648000" indent="-216000" algn="l" defTabSz="914400" rtl="0" eaLnBrk="1" latinLnBrk="0" hangingPunct="1">
              <a:spcBef>
                <a:spcPts val="0"/>
              </a:spcBef>
              <a:buClr>
                <a:schemeClr val="accent6"/>
              </a:buClr>
              <a:buFont typeface="Wingdings" panose="05000000000000000000" pitchFamily="2" charset="2"/>
              <a:buChar char="n"/>
              <a:defRPr sz="1400" kern="1200">
                <a:solidFill>
                  <a:schemeClr val="tx1"/>
                </a:solidFill>
                <a:latin typeface="+mn-lt"/>
                <a:ea typeface="+mn-ea"/>
                <a:cs typeface="+mn-cs"/>
              </a:defRPr>
            </a:lvl6pPr>
            <a:lvl7pPr marL="864000" indent="-216000" algn="l" defTabSz="914400" rtl="0" eaLnBrk="1" latinLnBrk="0" hangingPunct="1">
              <a:spcBef>
                <a:spcPts val="0"/>
              </a:spcBef>
              <a:buClrTx/>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GB" sz="2400">
                <a:solidFill>
                  <a:schemeClr val="tx1"/>
                </a:solidFill>
              </a:rPr>
              <a:t>Cognitive errors</a:t>
            </a:r>
          </a:p>
        </p:txBody>
      </p:sp>
      <p:pic>
        <p:nvPicPr>
          <p:cNvPr id="7" name="Picture 6" descr="\\lcp.uk.com\LCPDrive\Internal\Support\Business Development\Brand\Brand assets\Word and Powerpoint assets\Icons\Strategy-ideas-innovation\Head.png">
            <a:extLst>
              <a:ext uri="{FF2B5EF4-FFF2-40B4-BE49-F238E27FC236}">
                <a16:creationId xmlns:a16="http://schemas.microsoft.com/office/drawing/2014/main" id="{606ADCD3-0D30-C029-548F-452986001E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7224" y="4260653"/>
            <a:ext cx="1001126" cy="1423717"/>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8">
            <a:extLst>
              <a:ext uri="{FF2B5EF4-FFF2-40B4-BE49-F238E27FC236}">
                <a16:creationId xmlns:a16="http://schemas.microsoft.com/office/drawing/2014/main" id="{E53BC2D6-887E-207D-A6A5-064ECF293143}"/>
              </a:ext>
            </a:extLst>
          </p:cNvPr>
          <p:cNvSpPr txBox="1">
            <a:spLocks/>
          </p:cNvSpPr>
          <p:nvPr/>
        </p:nvSpPr>
        <p:spPr>
          <a:xfrm>
            <a:off x="5268610" y="4413318"/>
            <a:ext cx="2056072" cy="340883"/>
          </a:xfrm>
          <a:prstGeom prst="rect">
            <a:avLst/>
          </a:prstGeom>
        </p:spPr>
        <p:txBody>
          <a:bodyPr/>
          <a:lstStyle>
            <a:lvl1pPr marL="216000" indent="-216000" algn="l" defTabSz="1167886" rtl="0" eaLnBrk="1" latinLnBrk="0" hangingPunct="1">
              <a:spcBef>
                <a:spcPts val="0"/>
              </a:spcBef>
              <a:spcAft>
                <a:spcPts val="600"/>
              </a:spcAft>
              <a:buClr>
                <a:schemeClr val="tx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432000" indent="-216000" algn="l" defTabSz="1167886" rtl="0" eaLnBrk="1" latinLnBrk="0" hangingPunct="1">
              <a:spcBef>
                <a:spcPts val="0"/>
              </a:spcBef>
              <a:spcAft>
                <a:spcPts val="600"/>
              </a:spcAft>
              <a:buClr>
                <a:schemeClr val="tx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648000" indent="-216000" algn="l" defTabSz="1167886" rtl="0" eaLnBrk="1" latinLnBrk="0" hangingPunct="1">
              <a:spcBef>
                <a:spcPts val="0"/>
              </a:spcBef>
              <a:spcAft>
                <a:spcPts val="600"/>
              </a:spcAft>
              <a:buClr>
                <a:schemeClr val="tx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2094731" indent="-342900" algn="l" defTabSz="1167886" rtl="0" eaLnBrk="1" latinLnBrk="0" hangingPunct="1">
              <a:spcBef>
                <a:spcPts val="0"/>
              </a:spcBef>
              <a:spcAft>
                <a:spcPts val="600"/>
              </a:spcAft>
              <a:buClr>
                <a:schemeClr val="tx2"/>
              </a:buClr>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4pPr>
            <a:lvl5pPr marL="2678674" indent="-342900" algn="l" defTabSz="1167886" rtl="0" eaLnBrk="1" latinLnBrk="0" hangingPunct="1">
              <a:spcBef>
                <a:spcPts val="0"/>
              </a:spcBef>
              <a:spcAft>
                <a:spcPts val="600"/>
              </a:spcAft>
              <a:buClr>
                <a:schemeClr val="tx2"/>
              </a:buClr>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5pPr>
            <a:lvl6pPr marL="3211687" indent="-291971" algn="l" defTabSz="1167886"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6pPr>
            <a:lvl7pPr marL="3795632" indent="-291971" algn="l" defTabSz="1167886"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7pPr>
            <a:lvl8pPr marL="4379574" indent="-291971" algn="l" defTabSz="1167886"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8pPr>
            <a:lvl9pPr marL="4963517" indent="-291971" algn="l" defTabSz="1167886"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9pPr>
          </a:lstStyle>
          <a:p>
            <a:pPr marL="0" indent="0" algn="ctr">
              <a:buNone/>
            </a:pPr>
            <a:r>
              <a:rPr lang="en-GB" sz="2400" b="1"/>
              <a:t>Emotional</a:t>
            </a:r>
            <a:r>
              <a:rPr lang="en-GB" sz="2400"/>
              <a:t> </a:t>
            </a:r>
            <a:r>
              <a:rPr lang="en-GB" sz="2400" b="1"/>
              <a:t>biases</a:t>
            </a:r>
          </a:p>
        </p:txBody>
      </p:sp>
      <p:grpSp>
        <p:nvGrpSpPr>
          <p:cNvPr id="9" name="Group 8">
            <a:extLst>
              <a:ext uri="{FF2B5EF4-FFF2-40B4-BE49-F238E27FC236}">
                <a16:creationId xmlns:a16="http://schemas.microsoft.com/office/drawing/2014/main" id="{7DB3C6C8-BBB7-FA4E-AFBB-551045A62307}"/>
              </a:ext>
            </a:extLst>
          </p:cNvPr>
          <p:cNvGrpSpPr/>
          <p:nvPr/>
        </p:nvGrpSpPr>
        <p:grpSpPr>
          <a:xfrm>
            <a:off x="4157966" y="4218703"/>
            <a:ext cx="1230561" cy="1363817"/>
            <a:chOff x="4697413" y="2595563"/>
            <a:chExt cx="684213" cy="788988"/>
          </a:xfrm>
        </p:grpSpPr>
        <p:sp>
          <p:nvSpPr>
            <p:cNvPr id="10" name="Freeform 49">
              <a:extLst>
                <a:ext uri="{FF2B5EF4-FFF2-40B4-BE49-F238E27FC236}">
                  <a16:creationId xmlns:a16="http://schemas.microsoft.com/office/drawing/2014/main" id="{C75DAE3B-EE1A-5115-CBE5-FBB38E5A6C94}"/>
                </a:ext>
              </a:extLst>
            </p:cNvPr>
            <p:cNvSpPr>
              <a:spLocks/>
            </p:cNvSpPr>
            <p:nvPr/>
          </p:nvSpPr>
          <p:spPr bwMode="auto">
            <a:xfrm>
              <a:off x="5108575" y="3176588"/>
              <a:ext cx="206375" cy="207963"/>
            </a:xfrm>
            <a:custGeom>
              <a:avLst/>
              <a:gdLst>
                <a:gd name="T0" fmla="*/ 120 w 132"/>
                <a:gd name="T1" fmla="*/ 56 h 133"/>
                <a:gd name="T2" fmla="*/ 77 w 132"/>
                <a:gd name="T3" fmla="*/ 56 h 133"/>
                <a:gd name="T4" fmla="*/ 77 w 132"/>
                <a:gd name="T5" fmla="*/ 12 h 133"/>
                <a:gd name="T6" fmla="*/ 65 w 132"/>
                <a:gd name="T7" fmla="*/ 0 h 133"/>
                <a:gd name="T8" fmla="*/ 53 w 132"/>
                <a:gd name="T9" fmla="*/ 12 h 133"/>
                <a:gd name="T10" fmla="*/ 53 w 132"/>
                <a:gd name="T11" fmla="*/ 56 h 133"/>
                <a:gd name="T12" fmla="*/ 12 w 132"/>
                <a:gd name="T13" fmla="*/ 56 h 133"/>
                <a:gd name="T14" fmla="*/ 0 w 132"/>
                <a:gd name="T15" fmla="*/ 68 h 133"/>
                <a:gd name="T16" fmla="*/ 12 w 132"/>
                <a:gd name="T17" fmla="*/ 80 h 133"/>
                <a:gd name="T18" fmla="*/ 53 w 132"/>
                <a:gd name="T19" fmla="*/ 80 h 133"/>
                <a:gd name="T20" fmla="*/ 53 w 132"/>
                <a:gd name="T21" fmla="*/ 121 h 133"/>
                <a:gd name="T22" fmla="*/ 65 w 132"/>
                <a:gd name="T23" fmla="*/ 133 h 133"/>
                <a:gd name="T24" fmla="*/ 77 w 132"/>
                <a:gd name="T25" fmla="*/ 121 h 133"/>
                <a:gd name="T26" fmla="*/ 77 w 132"/>
                <a:gd name="T27" fmla="*/ 80 h 133"/>
                <a:gd name="T28" fmla="*/ 120 w 132"/>
                <a:gd name="T29" fmla="*/ 80 h 133"/>
                <a:gd name="T30" fmla="*/ 132 w 132"/>
                <a:gd name="T31" fmla="*/ 68 h 133"/>
                <a:gd name="T32" fmla="*/ 120 w 132"/>
                <a:gd name="T33" fmla="*/ 5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33">
                  <a:moveTo>
                    <a:pt x="120" y="56"/>
                  </a:moveTo>
                  <a:cubicBezTo>
                    <a:pt x="77" y="56"/>
                    <a:pt x="77" y="56"/>
                    <a:pt x="77" y="56"/>
                  </a:cubicBezTo>
                  <a:cubicBezTo>
                    <a:pt x="77" y="12"/>
                    <a:pt x="77" y="12"/>
                    <a:pt x="77" y="12"/>
                  </a:cubicBezTo>
                  <a:cubicBezTo>
                    <a:pt x="77" y="5"/>
                    <a:pt x="72" y="0"/>
                    <a:pt x="65" y="0"/>
                  </a:cubicBezTo>
                  <a:cubicBezTo>
                    <a:pt x="59" y="0"/>
                    <a:pt x="53" y="5"/>
                    <a:pt x="53" y="12"/>
                  </a:cubicBezTo>
                  <a:cubicBezTo>
                    <a:pt x="53" y="56"/>
                    <a:pt x="53" y="56"/>
                    <a:pt x="53" y="56"/>
                  </a:cubicBezTo>
                  <a:cubicBezTo>
                    <a:pt x="12" y="56"/>
                    <a:pt x="12" y="56"/>
                    <a:pt x="12" y="56"/>
                  </a:cubicBezTo>
                  <a:cubicBezTo>
                    <a:pt x="5" y="56"/>
                    <a:pt x="0" y="61"/>
                    <a:pt x="0" y="68"/>
                  </a:cubicBezTo>
                  <a:cubicBezTo>
                    <a:pt x="0" y="74"/>
                    <a:pt x="5" y="80"/>
                    <a:pt x="12" y="80"/>
                  </a:cubicBezTo>
                  <a:cubicBezTo>
                    <a:pt x="53" y="80"/>
                    <a:pt x="53" y="80"/>
                    <a:pt x="53" y="80"/>
                  </a:cubicBezTo>
                  <a:cubicBezTo>
                    <a:pt x="53" y="121"/>
                    <a:pt x="53" y="121"/>
                    <a:pt x="53" y="121"/>
                  </a:cubicBezTo>
                  <a:cubicBezTo>
                    <a:pt x="53" y="128"/>
                    <a:pt x="59" y="133"/>
                    <a:pt x="65" y="133"/>
                  </a:cubicBezTo>
                  <a:cubicBezTo>
                    <a:pt x="72" y="133"/>
                    <a:pt x="77" y="128"/>
                    <a:pt x="77" y="121"/>
                  </a:cubicBezTo>
                  <a:cubicBezTo>
                    <a:pt x="77" y="80"/>
                    <a:pt x="77" y="80"/>
                    <a:pt x="77" y="80"/>
                  </a:cubicBezTo>
                  <a:cubicBezTo>
                    <a:pt x="120" y="80"/>
                    <a:pt x="120" y="80"/>
                    <a:pt x="120" y="80"/>
                  </a:cubicBezTo>
                  <a:cubicBezTo>
                    <a:pt x="127" y="80"/>
                    <a:pt x="132" y="74"/>
                    <a:pt x="132" y="68"/>
                  </a:cubicBezTo>
                  <a:cubicBezTo>
                    <a:pt x="132" y="61"/>
                    <a:pt x="127" y="56"/>
                    <a:pt x="120" y="56"/>
                  </a:cubicBezTo>
                  <a:close/>
                </a:path>
              </a:pathLst>
            </a:custGeom>
            <a:solidFill>
              <a:schemeClr val="tx2"/>
            </a:solidFill>
            <a:ln>
              <a:noFill/>
            </a:ln>
          </p:spPr>
          <p:txBody>
            <a:bodyPr vert="horz" wrap="square" lIns="82935" tIns="41468" rIns="82935" bIns="41468" numCol="1" anchor="t" anchorCtr="0" compatLnSpc="1">
              <a:prstTxWarp prst="textNoShape">
                <a:avLst/>
              </a:prstTxWarp>
            </a:bodyPr>
            <a:lstStyle/>
            <a:p>
              <a:endParaRPr lang="en-GB" sz="1633"/>
            </a:p>
          </p:txBody>
        </p:sp>
        <p:sp>
          <p:nvSpPr>
            <p:cNvPr id="11" name="Freeform 50">
              <a:extLst>
                <a:ext uri="{FF2B5EF4-FFF2-40B4-BE49-F238E27FC236}">
                  <a16:creationId xmlns:a16="http://schemas.microsoft.com/office/drawing/2014/main" id="{BAFD8660-C1B2-E2D5-2099-4D58B4AC38CC}"/>
                </a:ext>
              </a:extLst>
            </p:cNvPr>
            <p:cNvSpPr>
              <a:spLocks noEditPoints="1"/>
            </p:cNvSpPr>
            <p:nvPr/>
          </p:nvSpPr>
          <p:spPr bwMode="auto">
            <a:xfrm>
              <a:off x="4697413" y="2595563"/>
              <a:ext cx="684213" cy="788988"/>
            </a:xfrm>
            <a:custGeom>
              <a:avLst/>
              <a:gdLst>
                <a:gd name="T0" fmla="*/ 251 w 437"/>
                <a:gd name="T1" fmla="*/ 243 h 504"/>
                <a:gd name="T2" fmla="*/ 342 w 437"/>
                <a:gd name="T3" fmla="*/ 124 h 504"/>
                <a:gd name="T4" fmla="*/ 219 w 437"/>
                <a:gd name="T5" fmla="*/ 0 h 504"/>
                <a:gd name="T6" fmla="*/ 96 w 437"/>
                <a:gd name="T7" fmla="*/ 124 h 504"/>
                <a:gd name="T8" fmla="*/ 186 w 437"/>
                <a:gd name="T9" fmla="*/ 243 h 504"/>
                <a:gd name="T10" fmla="*/ 0 w 437"/>
                <a:gd name="T11" fmla="*/ 492 h 504"/>
                <a:gd name="T12" fmla="*/ 12 w 437"/>
                <a:gd name="T13" fmla="*/ 504 h 504"/>
                <a:gd name="T14" fmla="*/ 24 w 437"/>
                <a:gd name="T15" fmla="*/ 492 h 504"/>
                <a:gd name="T16" fmla="*/ 219 w 437"/>
                <a:gd name="T17" fmla="*/ 264 h 504"/>
                <a:gd name="T18" fmla="*/ 413 w 437"/>
                <a:gd name="T19" fmla="*/ 492 h 504"/>
                <a:gd name="T20" fmla="*/ 425 w 437"/>
                <a:gd name="T21" fmla="*/ 504 h 504"/>
                <a:gd name="T22" fmla="*/ 437 w 437"/>
                <a:gd name="T23" fmla="*/ 492 h 504"/>
                <a:gd name="T24" fmla="*/ 251 w 437"/>
                <a:gd name="T25" fmla="*/ 243 h 504"/>
                <a:gd name="T26" fmla="*/ 120 w 437"/>
                <a:gd name="T27" fmla="*/ 124 h 504"/>
                <a:gd name="T28" fmla="*/ 219 w 437"/>
                <a:gd name="T29" fmla="*/ 24 h 504"/>
                <a:gd name="T30" fmla="*/ 318 w 437"/>
                <a:gd name="T31" fmla="*/ 124 h 504"/>
                <a:gd name="T32" fmla="*/ 219 w 437"/>
                <a:gd name="T33" fmla="*/ 223 h 504"/>
                <a:gd name="T34" fmla="*/ 120 w 437"/>
                <a:gd name="T35" fmla="*/ 12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7" h="504">
                  <a:moveTo>
                    <a:pt x="251" y="243"/>
                  </a:moveTo>
                  <a:cubicBezTo>
                    <a:pt x="304" y="228"/>
                    <a:pt x="342" y="180"/>
                    <a:pt x="342" y="124"/>
                  </a:cubicBezTo>
                  <a:cubicBezTo>
                    <a:pt x="342" y="56"/>
                    <a:pt x="287" y="0"/>
                    <a:pt x="219" y="0"/>
                  </a:cubicBezTo>
                  <a:cubicBezTo>
                    <a:pt x="151" y="0"/>
                    <a:pt x="96" y="56"/>
                    <a:pt x="96" y="124"/>
                  </a:cubicBezTo>
                  <a:cubicBezTo>
                    <a:pt x="96" y="180"/>
                    <a:pt x="134" y="228"/>
                    <a:pt x="186" y="243"/>
                  </a:cubicBezTo>
                  <a:cubicBezTo>
                    <a:pt x="81" y="261"/>
                    <a:pt x="0" y="366"/>
                    <a:pt x="0" y="492"/>
                  </a:cubicBezTo>
                  <a:cubicBezTo>
                    <a:pt x="0" y="498"/>
                    <a:pt x="6" y="504"/>
                    <a:pt x="12" y="504"/>
                  </a:cubicBezTo>
                  <a:cubicBezTo>
                    <a:pt x="19" y="504"/>
                    <a:pt x="24" y="498"/>
                    <a:pt x="24" y="492"/>
                  </a:cubicBezTo>
                  <a:cubicBezTo>
                    <a:pt x="24" y="366"/>
                    <a:pt x="112" y="264"/>
                    <a:pt x="219" y="264"/>
                  </a:cubicBezTo>
                  <a:cubicBezTo>
                    <a:pt x="326" y="264"/>
                    <a:pt x="413" y="366"/>
                    <a:pt x="413" y="492"/>
                  </a:cubicBezTo>
                  <a:cubicBezTo>
                    <a:pt x="413" y="498"/>
                    <a:pt x="419" y="504"/>
                    <a:pt x="425" y="504"/>
                  </a:cubicBezTo>
                  <a:cubicBezTo>
                    <a:pt x="432" y="504"/>
                    <a:pt x="437" y="498"/>
                    <a:pt x="437" y="492"/>
                  </a:cubicBezTo>
                  <a:cubicBezTo>
                    <a:pt x="437" y="366"/>
                    <a:pt x="356" y="261"/>
                    <a:pt x="251" y="243"/>
                  </a:cubicBezTo>
                  <a:close/>
                  <a:moveTo>
                    <a:pt x="120" y="124"/>
                  </a:moveTo>
                  <a:cubicBezTo>
                    <a:pt x="120" y="69"/>
                    <a:pt x="164" y="24"/>
                    <a:pt x="219" y="24"/>
                  </a:cubicBezTo>
                  <a:cubicBezTo>
                    <a:pt x="274" y="24"/>
                    <a:pt x="318" y="69"/>
                    <a:pt x="318" y="124"/>
                  </a:cubicBezTo>
                  <a:cubicBezTo>
                    <a:pt x="318" y="178"/>
                    <a:pt x="274" y="223"/>
                    <a:pt x="219" y="223"/>
                  </a:cubicBezTo>
                  <a:cubicBezTo>
                    <a:pt x="164" y="223"/>
                    <a:pt x="120" y="178"/>
                    <a:pt x="120" y="124"/>
                  </a:cubicBezTo>
                  <a:close/>
                </a:path>
              </a:pathLst>
            </a:custGeom>
            <a:solidFill>
              <a:schemeClr val="tx2"/>
            </a:solidFill>
            <a:ln>
              <a:noFill/>
            </a:ln>
          </p:spPr>
          <p:txBody>
            <a:bodyPr vert="horz" wrap="square" lIns="82935" tIns="41468" rIns="82935" bIns="41468" numCol="1" anchor="t" anchorCtr="0" compatLnSpc="1">
              <a:prstTxWarp prst="textNoShape">
                <a:avLst/>
              </a:prstTxWarp>
            </a:bodyPr>
            <a:lstStyle/>
            <a:p>
              <a:endParaRPr lang="en-GB" sz="1633"/>
            </a:p>
          </p:txBody>
        </p:sp>
      </p:grpSp>
    </p:spTree>
    <p:extLst>
      <p:ext uri="{BB962C8B-B14F-4D97-AF65-F5344CB8AC3E}">
        <p14:creationId xmlns:p14="http://schemas.microsoft.com/office/powerpoint/2010/main" val="2435591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3F39D-608E-C253-9BDE-956E18A7EB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7A73A6-557B-E6DE-9A87-4140BF2C0C8A}"/>
              </a:ext>
            </a:extLst>
          </p:cNvPr>
          <p:cNvSpPr>
            <a:spLocks noGrp="1"/>
          </p:cNvSpPr>
          <p:nvPr>
            <p:ph type="title"/>
          </p:nvPr>
        </p:nvSpPr>
        <p:spPr/>
        <p:txBody>
          <a:bodyPr/>
          <a:lstStyle/>
          <a:p>
            <a:r>
              <a:rPr lang="en-GB"/>
              <a:t>Why should we care?</a:t>
            </a:r>
          </a:p>
        </p:txBody>
      </p:sp>
      <p:sp>
        <p:nvSpPr>
          <p:cNvPr id="4" name="Date Placeholder 3">
            <a:extLst>
              <a:ext uri="{FF2B5EF4-FFF2-40B4-BE49-F238E27FC236}">
                <a16:creationId xmlns:a16="http://schemas.microsoft.com/office/drawing/2014/main" id="{B2B0BBCB-392B-F597-BDB0-DD79135E34E4}"/>
              </a:ext>
            </a:extLst>
          </p:cNvPr>
          <p:cNvSpPr>
            <a:spLocks noGrp="1"/>
          </p:cNvSpPr>
          <p:nvPr>
            <p:ph type="dt" sz="half" idx="10"/>
          </p:nvPr>
        </p:nvSpPr>
        <p:spPr/>
        <p:txBody>
          <a:bodyPr/>
          <a:lstStyle/>
          <a:p>
            <a:fld id="{BC1242CF-12C1-4411-B532-E91306108269}" type="datetime4">
              <a:rPr lang="en-GB" smtClean="0"/>
              <a:pPr/>
              <a:t>02 May 2025</a:t>
            </a:fld>
            <a:endParaRPr lang="en-GB"/>
          </a:p>
        </p:txBody>
      </p:sp>
      <p:sp>
        <p:nvSpPr>
          <p:cNvPr id="5" name="Slide Number Placeholder 4">
            <a:extLst>
              <a:ext uri="{FF2B5EF4-FFF2-40B4-BE49-F238E27FC236}">
                <a16:creationId xmlns:a16="http://schemas.microsoft.com/office/drawing/2014/main" id="{01451B22-546C-2BE9-E583-DFBA25DE1947}"/>
              </a:ext>
            </a:extLst>
          </p:cNvPr>
          <p:cNvSpPr>
            <a:spLocks noGrp="1"/>
          </p:cNvSpPr>
          <p:nvPr>
            <p:ph type="sldNum" sz="quarter" idx="12"/>
          </p:nvPr>
        </p:nvSpPr>
        <p:spPr/>
        <p:txBody>
          <a:bodyPr/>
          <a:lstStyle/>
          <a:p>
            <a:fld id="{FE8DA6AF-1811-4E27-A96F-54109F1D0275}" type="slidenum">
              <a:rPr lang="en-GB" smtClean="0"/>
              <a:pPr/>
              <a:t>13</a:t>
            </a:fld>
            <a:endParaRPr lang="en-GB"/>
          </a:p>
        </p:txBody>
      </p:sp>
      <p:sp>
        <p:nvSpPr>
          <p:cNvPr id="6" name="Oval 5">
            <a:extLst>
              <a:ext uri="{FF2B5EF4-FFF2-40B4-BE49-F238E27FC236}">
                <a16:creationId xmlns:a16="http://schemas.microsoft.com/office/drawing/2014/main" id="{6FC01B73-3887-0597-46E9-CDE9166CCF54}"/>
              </a:ext>
            </a:extLst>
          </p:cNvPr>
          <p:cNvSpPr/>
          <p:nvPr/>
        </p:nvSpPr>
        <p:spPr>
          <a:xfrm>
            <a:off x="5239974" y="2159819"/>
            <a:ext cx="1712052" cy="1712052"/>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GB" sz="1633"/>
          </a:p>
        </p:txBody>
      </p:sp>
      <p:sp>
        <p:nvSpPr>
          <p:cNvPr id="10" name="Freeform 7">
            <a:extLst>
              <a:ext uri="{FF2B5EF4-FFF2-40B4-BE49-F238E27FC236}">
                <a16:creationId xmlns:a16="http://schemas.microsoft.com/office/drawing/2014/main" id="{25E9ABA9-D5D1-5DC4-5E24-C3FAFCDD2E57}"/>
              </a:ext>
            </a:extLst>
          </p:cNvPr>
          <p:cNvSpPr/>
          <p:nvPr/>
        </p:nvSpPr>
        <p:spPr>
          <a:xfrm>
            <a:off x="6595278" y="1405832"/>
            <a:ext cx="2140066" cy="1165794"/>
          </a:xfrm>
          <a:custGeom>
            <a:avLst/>
            <a:gdLst>
              <a:gd name="connsiteX0" fmla="*/ 0 w 2359522"/>
              <a:gd name="connsiteY0" fmla="*/ 0 h 1285342"/>
              <a:gd name="connsiteX1" fmla="*/ 2359522 w 2359522"/>
              <a:gd name="connsiteY1" fmla="*/ 0 h 1285342"/>
              <a:gd name="connsiteX2" fmla="*/ 2359522 w 2359522"/>
              <a:gd name="connsiteY2" fmla="*/ 1285342 h 1285342"/>
              <a:gd name="connsiteX3" fmla="*/ 0 w 2359522"/>
              <a:gd name="connsiteY3" fmla="*/ 1285342 h 1285342"/>
              <a:gd name="connsiteX4" fmla="*/ 0 w 2359522"/>
              <a:gd name="connsiteY4" fmla="*/ 0 h 1285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522" h="1285342">
                <a:moveTo>
                  <a:pt x="0" y="0"/>
                </a:moveTo>
                <a:lnTo>
                  <a:pt x="2359522" y="0"/>
                </a:lnTo>
                <a:lnTo>
                  <a:pt x="2359522" y="1285342"/>
                </a:lnTo>
                <a:lnTo>
                  <a:pt x="0" y="1285342"/>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766007">
              <a:spcBef>
                <a:spcPct val="0"/>
              </a:spcBef>
              <a:spcAft>
                <a:spcPct val="35000"/>
              </a:spcAft>
            </a:pPr>
            <a:r>
              <a:rPr lang="en-GB" i="1"/>
              <a:t>Skews fairness</a:t>
            </a:r>
          </a:p>
        </p:txBody>
      </p:sp>
      <p:sp>
        <p:nvSpPr>
          <p:cNvPr id="11" name="Oval 10">
            <a:extLst>
              <a:ext uri="{FF2B5EF4-FFF2-40B4-BE49-F238E27FC236}">
                <a16:creationId xmlns:a16="http://schemas.microsoft.com/office/drawing/2014/main" id="{8FA599FE-4C57-FAC6-F217-F13C21412085}"/>
              </a:ext>
            </a:extLst>
          </p:cNvPr>
          <p:cNvSpPr/>
          <p:nvPr/>
        </p:nvSpPr>
        <p:spPr>
          <a:xfrm>
            <a:off x="5795678" y="2480689"/>
            <a:ext cx="1712052" cy="1712052"/>
          </a:xfrm>
          <a:prstGeom prst="ellipse">
            <a:avLst/>
          </a:prstGeom>
          <a:solidFill>
            <a:schemeClr val="accent4">
              <a:alpha val="5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GB" sz="1633"/>
          </a:p>
        </p:txBody>
      </p:sp>
      <p:sp>
        <p:nvSpPr>
          <p:cNvPr id="12" name="Freeform 9">
            <a:extLst>
              <a:ext uri="{FF2B5EF4-FFF2-40B4-BE49-F238E27FC236}">
                <a16:creationId xmlns:a16="http://schemas.microsoft.com/office/drawing/2014/main" id="{1E046951-8195-682C-4BCC-52C6A55D3D9E}"/>
              </a:ext>
            </a:extLst>
          </p:cNvPr>
          <p:cNvSpPr/>
          <p:nvPr/>
        </p:nvSpPr>
        <p:spPr>
          <a:xfrm>
            <a:off x="7774021" y="2801583"/>
            <a:ext cx="3166646" cy="1276823"/>
          </a:xfrm>
          <a:custGeom>
            <a:avLst/>
            <a:gdLst>
              <a:gd name="connsiteX0" fmla="*/ 0 w 2236040"/>
              <a:gd name="connsiteY0" fmla="*/ 0 h 1407756"/>
              <a:gd name="connsiteX1" fmla="*/ 2236040 w 2236040"/>
              <a:gd name="connsiteY1" fmla="*/ 0 h 1407756"/>
              <a:gd name="connsiteX2" fmla="*/ 2236040 w 2236040"/>
              <a:gd name="connsiteY2" fmla="*/ 1407756 h 1407756"/>
              <a:gd name="connsiteX3" fmla="*/ 0 w 2236040"/>
              <a:gd name="connsiteY3" fmla="*/ 1407756 h 1407756"/>
              <a:gd name="connsiteX4" fmla="*/ 0 w 2236040"/>
              <a:gd name="connsiteY4" fmla="*/ 0 h 1407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040" h="1407756">
                <a:moveTo>
                  <a:pt x="0" y="0"/>
                </a:moveTo>
                <a:lnTo>
                  <a:pt x="2236040" y="0"/>
                </a:lnTo>
                <a:lnTo>
                  <a:pt x="2236040" y="1407756"/>
                </a:lnTo>
                <a:lnTo>
                  <a:pt x="0" y="1407756"/>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766007">
              <a:spcBef>
                <a:spcPct val="0"/>
              </a:spcBef>
              <a:spcAft>
                <a:spcPct val="35000"/>
              </a:spcAft>
            </a:pPr>
            <a:r>
              <a:rPr lang="en-GB" i="1"/>
              <a:t>Result in ‘broad stroke’ rules on what we think we know </a:t>
            </a:r>
          </a:p>
        </p:txBody>
      </p:sp>
      <p:sp>
        <p:nvSpPr>
          <p:cNvPr id="13" name="Oval 12">
            <a:extLst>
              <a:ext uri="{FF2B5EF4-FFF2-40B4-BE49-F238E27FC236}">
                <a16:creationId xmlns:a16="http://schemas.microsoft.com/office/drawing/2014/main" id="{37E4DA68-A32E-DECE-45FE-60E863548F52}"/>
              </a:ext>
            </a:extLst>
          </p:cNvPr>
          <p:cNvSpPr/>
          <p:nvPr/>
        </p:nvSpPr>
        <p:spPr>
          <a:xfrm>
            <a:off x="5795678" y="3122432"/>
            <a:ext cx="1712052" cy="1712052"/>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GB" sz="1633"/>
          </a:p>
        </p:txBody>
      </p:sp>
      <p:sp>
        <p:nvSpPr>
          <p:cNvPr id="14" name="Freeform 11">
            <a:extLst>
              <a:ext uri="{FF2B5EF4-FFF2-40B4-BE49-F238E27FC236}">
                <a16:creationId xmlns:a16="http://schemas.microsoft.com/office/drawing/2014/main" id="{485C1F85-DEED-3E6B-0EF7-F1136CA022C0}"/>
              </a:ext>
            </a:extLst>
          </p:cNvPr>
          <p:cNvSpPr/>
          <p:nvPr/>
        </p:nvSpPr>
        <p:spPr>
          <a:xfrm>
            <a:off x="7457785" y="4169792"/>
            <a:ext cx="2028069" cy="1426710"/>
          </a:xfrm>
          <a:custGeom>
            <a:avLst/>
            <a:gdLst>
              <a:gd name="connsiteX0" fmla="*/ 0 w 2236040"/>
              <a:gd name="connsiteY0" fmla="*/ 0 h 1573014"/>
              <a:gd name="connsiteX1" fmla="*/ 2236040 w 2236040"/>
              <a:gd name="connsiteY1" fmla="*/ 0 h 1573014"/>
              <a:gd name="connsiteX2" fmla="*/ 2236040 w 2236040"/>
              <a:gd name="connsiteY2" fmla="*/ 1573014 h 1573014"/>
              <a:gd name="connsiteX3" fmla="*/ 0 w 2236040"/>
              <a:gd name="connsiteY3" fmla="*/ 1573014 h 1573014"/>
              <a:gd name="connsiteX4" fmla="*/ 0 w 2236040"/>
              <a:gd name="connsiteY4" fmla="*/ 0 h 1573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040" h="1573014">
                <a:moveTo>
                  <a:pt x="0" y="0"/>
                </a:moveTo>
                <a:lnTo>
                  <a:pt x="2236040" y="0"/>
                </a:lnTo>
                <a:lnTo>
                  <a:pt x="2236040" y="1573014"/>
                </a:lnTo>
                <a:lnTo>
                  <a:pt x="0" y="1573014"/>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766007">
              <a:spcBef>
                <a:spcPct val="0"/>
              </a:spcBef>
              <a:spcAft>
                <a:spcPct val="35000"/>
              </a:spcAft>
            </a:pPr>
            <a:r>
              <a:rPr lang="en-GB" i="1"/>
              <a:t>Costs money</a:t>
            </a:r>
          </a:p>
        </p:txBody>
      </p:sp>
      <p:sp>
        <p:nvSpPr>
          <p:cNvPr id="15" name="Oval 14">
            <a:extLst>
              <a:ext uri="{FF2B5EF4-FFF2-40B4-BE49-F238E27FC236}">
                <a16:creationId xmlns:a16="http://schemas.microsoft.com/office/drawing/2014/main" id="{6F7B66B2-6CBA-D05D-C0C4-0688DD9C284C}"/>
              </a:ext>
            </a:extLst>
          </p:cNvPr>
          <p:cNvSpPr/>
          <p:nvPr/>
        </p:nvSpPr>
        <p:spPr>
          <a:xfrm>
            <a:off x="5239974" y="3443858"/>
            <a:ext cx="1712052" cy="1712052"/>
          </a:xfrm>
          <a:prstGeom prst="ellipse">
            <a:avLst/>
          </a:prstGeom>
          <a:solidFill>
            <a:schemeClr val="accent2">
              <a:alpha val="5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GB" sz="1633"/>
          </a:p>
        </p:txBody>
      </p:sp>
      <p:sp>
        <p:nvSpPr>
          <p:cNvPr id="16" name="Oval 15">
            <a:extLst>
              <a:ext uri="{FF2B5EF4-FFF2-40B4-BE49-F238E27FC236}">
                <a16:creationId xmlns:a16="http://schemas.microsoft.com/office/drawing/2014/main" id="{82D7200D-6EE1-28DB-1C4E-A3D2C0C6E1D7}"/>
              </a:ext>
            </a:extLst>
          </p:cNvPr>
          <p:cNvSpPr/>
          <p:nvPr/>
        </p:nvSpPr>
        <p:spPr>
          <a:xfrm>
            <a:off x="4684269" y="3122432"/>
            <a:ext cx="1712052" cy="1712052"/>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GB" sz="1633"/>
          </a:p>
        </p:txBody>
      </p:sp>
      <p:sp>
        <p:nvSpPr>
          <p:cNvPr id="17" name="Freeform 15">
            <a:extLst>
              <a:ext uri="{FF2B5EF4-FFF2-40B4-BE49-F238E27FC236}">
                <a16:creationId xmlns:a16="http://schemas.microsoft.com/office/drawing/2014/main" id="{EEA10AC4-705C-7AAC-B569-84D792276BFD}"/>
              </a:ext>
            </a:extLst>
          </p:cNvPr>
          <p:cNvSpPr/>
          <p:nvPr/>
        </p:nvSpPr>
        <p:spPr>
          <a:xfrm>
            <a:off x="1362664" y="2624544"/>
            <a:ext cx="2687984" cy="1426710"/>
          </a:xfrm>
          <a:custGeom>
            <a:avLst/>
            <a:gdLst>
              <a:gd name="connsiteX0" fmla="*/ 0 w 2236040"/>
              <a:gd name="connsiteY0" fmla="*/ 0 h 1573014"/>
              <a:gd name="connsiteX1" fmla="*/ 2236040 w 2236040"/>
              <a:gd name="connsiteY1" fmla="*/ 0 h 1573014"/>
              <a:gd name="connsiteX2" fmla="*/ 2236040 w 2236040"/>
              <a:gd name="connsiteY2" fmla="*/ 1573014 h 1573014"/>
              <a:gd name="connsiteX3" fmla="*/ 0 w 2236040"/>
              <a:gd name="connsiteY3" fmla="*/ 1573014 h 1573014"/>
              <a:gd name="connsiteX4" fmla="*/ 0 w 2236040"/>
              <a:gd name="connsiteY4" fmla="*/ 0 h 1573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040" h="1573014">
                <a:moveTo>
                  <a:pt x="0" y="0"/>
                </a:moveTo>
                <a:lnTo>
                  <a:pt x="2236040" y="0"/>
                </a:lnTo>
                <a:lnTo>
                  <a:pt x="2236040" y="1573014"/>
                </a:lnTo>
                <a:lnTo>
                  <a:pt x="0" y="1573014"/>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766007">
              <a:spcBef>
                <a:spcPct val="0"/>
              </a:spcBef>
              <a:spcAft>
                <a:spcPct val="35000"/>
              </a:spcAft>
            </a:pPr>
            <a:r>
              <a:rPr lang="en-GB" i="1"/>
              <a:t>Noise and systemic error - less clarity / insight </a:t>
            </a:r>
          </a:p>
        </p:txBody>
      </p:sp>
      <p:sp>
        <p:nvSpPr>
          <p:cNvPr id="18" name="Oval 17">
            <a:extLst>
              <a:ext uri="{FF2B5EF4-FFF2-40B4-BE49-F238E27FC236}">
                <a16:creationId xmlns:a16="http://schemas.microsoft.com/office/drawing/2014/main" id="{EE03F200-EF0C-F259-527A-3D7FF656AB2A}"/>
              </a:ext>
            </a:extLst>
          </p:cNvPr>
          <p:cNvSpPr/>
          <p:nvPr/>
        </p:nvSpPr>
        <p:spPr>
          <a:xfrm>
            <a:off x="4555202" y="2583969"/>
            <a:ext cx="1712052" cy="1712052"/>
          </a:xfrm>
          <a:prstGeom prst="ellipse">
            <a:avLst/>
          </a:prstGeom>
          <a:solidFill>
            <a:srgbClr val="00A3C7">
              <a:alpha val="50000"/>
            </a:srgb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GB" sz="1633"/>
          </a:p>
        </p:txBody>
      </p:sp>
      <p:sp>
        <p:nvSpPr>
          <p:cNvPr id="19" name="Freeform 17">
            <a:extLst>
              <a:ext uri="{FF2B5EF4-FFF2-40B4-BE49-F238E27FC236}">
                <a16:creationId xmlns:a16="http://schemas.microsoft.com/office/drawing/2014/main" id="{82E0185E-20EE-03E8-3CEA-E7C39A983D3F}"/>
              </a:ext>
            </a:extLst>
          </p:cNvPr>
          <p:cNvSpPr/>
          <p:nvPr/>
        </p:nvSpPr>
        <p:spPr>
          <a:xfrm>
            <a:off x="1177821" y="1564190"/>
            <a:ext cx="3903316" cy="1426710"/>
          </a:xfrm>
          <a:custGeom>
            <a:avLst/>
            <a:gdLst>
              <a:gd name="connsiteX0" fmla="*/ 0 w 2236040"/>
              <a:gd name="connsiteY0" fmla="*/ 0 h 1573014"/>
              <a:gd name="connsiteX1" fmla="*/ 2236040 w 2236040"/>
              <a:gd name="connsiteY1" fmla="*/ 0 h 1573014"/>
              <a:gd name="connsiteX2" fmla="*/ 2236040 w 2236040"/>
              <a:gd name="connsiteY2" fmla="*/ 1573014 h 1573014"/>
              <a:gd name="connsiteX3" fmla="*/ 0 w 2236040"/>
              <a:gd name="connsiteY3" fmla="*/ 1573014 h 1573014"/>
              <a:gd name="connsiteX4" fmla="*/ 0 w 2236040"/>
              <a:gd name="connsiteY4" fmla="*/ 0 h 1573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040" h="1573014">
                <a:moveTo>
                  <a:pt x="0" y="0"/>
                </a:moveTo>
                <a:lnTo>
                  <a:pt x="2236040" y="0"/>
                </a:lnTo>
                <a:lnTo>
                  <a:pt x="2236040" y="1573014"/>
                </a:lnTo>
                <a:lnTo>
                  <a:pt x="0" y="1573014"/>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766007">
              <a:spcBef>
                <a:spcPct val="0"/>
              </a:spcBef>
              <a:spcAft>
                <a:spcPct val="35000"/>
              </a:spcAft>
            </a:pPr>
            <a:r>
              <a:rPr lang="en-GB" i="1"/>
              <a:t>Negatively impacts decision-making</a:t>
            </a:r>
          </a:p>
        </p:txBody>
      </p:sp>
      <p:sp>
        <p:nvSpPr>
          <p:cNvPr id="3" name="Text Placeholder 14">
            <a:extLst>
              <a:ext uri="{FF2B5EF4-FFF2-40B4-BE49-F238E27FC236}">
                <a16:creationId xmlns:a16="http://schemas.microsoft.com/office/drawing/2014/main" id="{28C18E19-DE72-661E-58CC-38EEB5CD50DB}"/>
              </a:ext>
            </a:extLst>
          </p:cNvPr>
          <p:cNvSpPr txBox="1">
            <a:spLocks/>
          </p:cNvSpPr>
          <p:nvPr/>
        </p:nvSpPr>
        <p:spPr>
          <a:xfrm>
            <a:off x="527054" y="1268187"/>
            <a:ext cx="9265068" cy="360000"/>
          </a:xfrm>
          <a:prstGeom prst="rect">
            <a:avLst/>
          </a:prstGeom>
        </p:spPr>
        <p:txBody>
          <a:bodyPr/>
          <a:lstStyle>
            <a:lvl1pPr marL="0" indent="0" algn="l" defTabSz="914400" rtl="0" eaLnBrk="1" latinLnBrk="0" hangingPunct="1">
              <a:spcBef>
                <a:spcPts val="0"/>
              </a:spcBef>
              <a:spcAft>
                <a:spcPts val="1600"/>
              </a:spcAft>
              <a:buFont typeface="Arial" panose="020B0604020202020204" pitchFamily="34" charset="0"/>
              <a:buNone/>
              <a:defRPr sz="1600" b="1" kern="1200">
                <a:solidFill>
                  <a:srgbClr val="00A3C7"/>
                </a:solidFill>
                <a:latin typeface="+mn-lt"/>
                <a:ea typeface="+mn-ea"/>
                <a:cs typeface="+mn-cs"/>
              </a:defRPr>
            </a:lvl1pPr>
            <a:lvl2pPr marL="0" indent="0" algn="l" defTabSz="914400" rtl="0" eaLnBrk="1" latinLnBrk="0" hangingPunct="1">
              <a:spcBef>
                <a:spcPts val="0"/>
              </a:spcBef>
              <a:spcAft>
                <a:spcPts val="0"/>
              </a:spcAft>
              <a:buFont typeface="Arial" panose="020B0604020202020204" pitchFamily="34" charset="0"/>
              <a:buNone/>
              <a:defRPr sz="1000" b="1" kern="1200">
                <a:solidFill>
                  <a:schemeClr val="tx1">
                    <a:lumMod val="75000"/>
                    <a:lumOff val="25000"/>
                  </a:schemeClr>
                </a:solidFill>
                <a:latin typeface="+mn-lt"/>
                <a:ea typeface="+mn-ea"/>
                <a:cs typeface="+mn-cs"/>
              </a:defRPr>
            </a:lvl2pPr>
            <a:lvl3pPr marL="0" indent="0" algn="l" defTabSz="914400" rtl="0" eaLnBrk="1" latinLnBrk="0" hangingPunct="1">
              <a:spcBef>
                <a:spcPts val="0"/>
              </a:spcBef>
              <a:spcAft>
                <a:spcPts val="0"/>
              </a:spcAft>
              <a:buFont typeface="Arial" panose="020B0604020202020204" pitchFamily="34" charset="0"/>
              <a:buNone/>
              <a:defRPr sz="1000" b="0" kern="1200">
                <a:solidFill>
                  <a:schemeClr val="tx1">
                    <a:lumMod val="75000"/>
                    <a:lumOff val="25000"/>
                  </a:schemeClr>
                </a:solidFill>
                <a:latin typeface="+mn-lt"/>
                <a:ea typeface="+mn-ea"/>
                <a:cs typeface="+mn-cs"/>
              </a:defRPr>
            </a:lvl3pPr>
            <a:lvl4pPr marL="216000" indent="-216000" algn="l" defTabSz="914400" rtl="0" eaLnBrk="1" latinLnBrk="0" hangingPunct="1">
              <a:spcBef>
                <a:spcPts val="0"/>
              </a:spcBef>
              <a:spcAft>
                <a:spcPts val="0"/>
              </a:spcAft>
              <a:buClr>
                <a:schemeClr val="tx2"/>
              </a:buClr>
              <a:buFont typeface="Wingdings" panose="05000000000000000000" pitchFamily="2" charset="2"/>
              <a:buChar char="n"/>
              <a:defRPr sz="1000" kern="1200">
                <a:solidFill>
                  <a:schemeClr val="tx1">
                    <a:lumMod val="75000"/>
                    <a:lumOff val="25000"/>
                  </a:schemeClr>
                </a:solidFill>
                <a:latin typeface="+mn-lt"/>
                <a:ea typeface="+mn-ea"/>
                <a:cs typeface="+mn-cs"/>
              </a:defRPr>
            </a:lvl4pPr>
            <a:lvl5pPr marL="432000" indent="-216000" algn="l" defTabSz="914400" rtl="0" eaLnBrk="1" latinLnBrk="0" hangingPunct="1">
              <a:spcBef>
                <a:spcPts val="0"/>
              </a:spcBef>
              <a:spcAft>
                <a:spcPts val="0"/>
              </a:spcAft>
              <a:buClr>
                <a:schemeClr val="accent1"/>
              </a:buClr>
              <a:buFont typeface="Wingdings" panose="05000000000000000000" pitchFamily="2" charset="2"/>
              <a:buChar char=""/>
              <a:defRPr sz="1000" kern="1200">
                <a:solidFill>
                  <a:schemeClr val="tx1">
                    <a:lumMod val="75000"/>
                    <a:lumOff val="25000"/>
                  </a:schemeClr>
                </a:solidFill>
                <a:latin typeface="+mn-lt"/>
                <a:ea typeface="+mn-ea"/>
                <a:cs typeface="+mn-cs"/>
              </a:defRPr>
            </a:lvl5pPr>
            <a:lvl6pPr marL="648000" indent="-216000" algn="l" defTabSz="914400" rtl="0" eaLnBrk="1" latinLnBrk="0" hangingPunct="1">
              <a:spcBef>
                <a:spcPts val="0"/>
              </a:spcBef>
              <a:buClr>
                <a:schemeClr val="accent6"/>
              </a:buClr>
              <a:buFont typeface="Wingdings" panose="05000000000000000000" pitchFamily="2" charset="2"/>
              <a:buChar char="n"/>
              <a:defRPr sz="1400" kern="1200">
                <a:solidFill>
                  <a:schemeClr val="tx1"/>
                </a:solidFill>
                <a:latin typeface="+mn-lt"/>
                <a:ea typeface="+mn-ea"/>
                <a:cs typeface="+mn-cs"/>
              </a:defRPr>
            </a:lvl6pPr>
            <a:lvl7pPr marL="864000" indent="-216000" algn="l" defTabSz="914400" rtl="0" eaLnBrk="1" latinLnBrk="0" hangingPunct="1">
              <a:spcBef>
                <a:spcPts val="0"/>
              </a:spcBef>
              <a:buClrTx/>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i="1">
                <a:solidFill>
                  <a:schemeClr val="accent1"/>
                </a:solidFill>
                <a:latin typeface="+mj-lt"/>
              </a:rPr>
              <a:t>Consequences of behavioural bias</a:t>
            </a:r>
          </a:p>
        </p:txBody>
      </p:sp>
      <p:sp>
        <p:nvSpPr>
          <p:cNvPr id="20" name="Freeform 17">
            <a:extLst>
              <a:ext uri="{FF2B5EF4-FFF2-40B4-BE49-F238E27FC236}">
                <a16:creationId xmlns:a16="http://schemas.microsoft.com/office/drawing/2014/main" id="{87DCBAF2-70B2-2798-6080-9BA2F00BA570}"/>
              </a:ext>
            </a:extLst>
          </p:cNvPr>
          <p:cNvSpPr/>
          <p:nvPr/>
        </p:nvSpPr>
        <p:spPr>
          <a:xfrm>
            <a:off x="2084005" y="4025458"/>
            <a:ext cx="2283453" cy="1426710"/>
          </a:xfrm>
          <a:custGeom>
            <a:avLst/>
            <a:gdLst>
              <a:gd name="connsiteX0" fmla="*/ 0 w 2236040"/>
              <a:gd name="connsiteY0" fmla="*/ 0 h 1573014"/>
              <a:gd name="connsiteX1" fmla="*/ 2236040 w 2236040"/>
              <a:gd name="connsiteY1" fmla="*/ 0 h 1573014"/>
              <a:gd name="connsiteX2" fmla="*/ 2236040 w 2236040"/>
              <a:gd name="connsiteY2" fmla="*/ 1573014 h 1573014"/>
              <a:gd name="connsiteX3" fmla="*/ 0 w 2236040"/>
              <a:gd name="connsiteY3" fmla="*/ 1573014 h 1573014"/>
              <a:gd name="connsiteX4" fmla="*/ 0 w 2236040"/>
              <a:gd name="connsiteY4" fmla="*/ 0 h 1573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040" h="1573014">
                <a:moveTo>
                  <a:pt x="0" y="0"/>
                </a:moveTo>
                <a:lnTo>
                  <a:pt x="2236040" y="0"/>
                </a:lnTo>
                <a:lnTo>
                  <a:pt x="2236040" y="1573014"/>
                </a:lnTo>
                <a:lnTo>
                  <a:pt x="0" y="1573014"/>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766007">
              <a:spcBef>
                <a:spcPct val="0"/>
              </a:spcBef>
              <a:spcAft>
                <a:spcPct val="35000"/>
              </a:spcAft>
            </a:pPr>
            <a:r>
              <a:rPr lang="en-GB" i="1"/>
              <a:t>Unreliable predictions</a:t>
            </a:r>
          </a:p>
        </p:txBody>
      </p:sp>
      <p:sp>
        <p:nvSpPr>
          <p:cNvPr id="21" name="TextBox 20">
            <a:extLst>
              <a:ext uri="{FF2B5EF4-FFF2-40B4-BE49-F238E27FC236}">
                <a16:creationId xmlns:a16="http://schemas.microsoft.com/office/drawing/2014/main" id="{8E72DBB2-A9CD-287B-BCC4-7681EDC6444A}"/>
              </a:ext>
            </a:extLst>
          </p:cNvPr>
          <p:cNvSpPr txBox="1"/>
          <p:nvPr/>
        </p:nvSpPr>
        <p:spPr>
          <a:xfrm>
            <a:off x="1440580" y="5486441"/>
            <a:ext cx="4816466" cy="598077"/>
          </a:xfrm>
          <a:prstGeom prst="rect">
            <a:avLst/>
          </a:prstGeom>
          <a:solidFill>
            <a:schemeClr val="accent1"/>
          </a:solidFill>
        </p:spPr>
        <p:txBody>
          <a:bodyPr wrap="square" anchor="ctr">
            <a:noAutofit/>
          </a:bodyPr>
          <a:lstStyle/>
          <a:p>
            <a:pPr algn="ctr"/>
            <a:r>
              <a:rPr lang="en-GB" b="1">
                <a:solidFill>
                  <a:schemeClr val="bg1"/>
                </a:solidFill>
              </a:rPr>
              <a:t>Distorted inputs = distorted outputs</a:t>
            </a:r>
          </a:p>
        </p:txBody>
      </p:sp>
    </p:spTree>
    <p:extLst>
      <p:ext uri="{BB962C8B-B14F-4D97-AF65-F5344CB8AC3E}">
        <p14:creationId xmlns:p14="http://schemas.microsoft.com/office/powerpoint/2010/main" val="899779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DF0AF-2772-07D6-4B9C-ADDA4F9B5E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6F815E-D4AD-D504-1310-23A57CBD3AD3}"/>
              </a:ext>
            </a:extLst>
          </p:cNvPr>
          <p:cNvSpPr>
            <a:spLocks noGrp="1"/>
          </p:cNvSpPr>
          <p:nvPr>
            <p:ph type="title"/>
          </p:nvPr>
        </p:nvSpPr>
        <p:spPr/>
        <p:txBody>
          <a:bodyPr/>
          <a:lstStyle/>
          <a:p>
            <a:r>
              <a:rPr lang="en-GB"/>
              <a:t>Examples of behavioural biases that impact modelling</a:t>
            </a:r>
          </a:p>
        </p:txBody>
      </p:sp>
      <p:sp>
        <p:nvSpPr>
          <p:cNvPr id="4" name="Date Placeholder 3">
            <a:extLst>
              <a:ext uri="{FF2B5EF4-FFF2-40B4-BE49-F238E27FC236}">
                <a16:creationId xmlns:a16="http://schemas.microsoft.com/office/drawing/2014/main" id="{D6B3C72B-4175-302C-F690-E4F086011670}"/>
              </a:ext>
            </a:extLst>
          </p:cNvPr>
          <p:cNvSpPr>
            <a:spLocks noGrp="1"/>
          </p:cNvSpPr>
          <p:nvPr>
            <p:ph type="dt" sz="half" idx="10"/>
          </p:nvPr>
        </p:nvSpPr>
        <p:spPr/>
        <p:txBody>
          <a:bodyPr/>
          <a:lstStyle/>
          <a:p>
            <a:fld id="{BC1242CF-12C1-4411-B532-E91306108269}" type="datetime4">
              <a:rPr lang="en-GB" smtClean="0"/>
              <a:pPr/>
              <a:t>02 May 2025</a:t>
            </a:fld>
            <a:endParaRPr lang="en-GB"/>
          </a:p>
        </p:txBody>
      </p:sp>
      <p:sp>
        <p:nvSpPr>
          <p:cNvPr id="5" name="Slide Number Placeholder 4">
            <a:extLst>
              <a:ext uri="{FF2B5EF4-FFF2-40B4-BE49-F238E27FC236}">
                <a16:creationId xmlns:a16="http://schemas.microsoft.com/office/drawing/2014/main" id="{33A2E44F-65AD-D8F7-A742-03662B3D39AB}"/>
              </a:ext>
            </a:extLst>
          </p:cNvPr>
          <p:cNvSpPr>
            <a:spLocks noGrp="1"/>
          </p:cNvSpPr>
          <p:nvPr>
            <p:ph type="sldNum" sz="quarter" idx="12"/>
          </p:nvPr>
        </p:nvSpPr>
        <p:spPr/>
        <p:txBody>
          <a:bodyPr/>
          <a:lstStyle/>
          <a:p>
            <a:fld id="{FE8DA6AF-1811-4E27-A96F-54109F1D0275}" type="slidenum">
              <a:rPr lang="en-GB" smtClean="0"/>
              <a:pPr/>
              <a:t>14</a:t>
            </a:fld>
            <a:endParaRPr lang="en-GB"/>
          </a:p>
        </p:txBody>
      </p:sp>
      <p:sp>
        <p:nvSpPr>
          <p:cNvPr id="6" name="Hexagon 6">
            <a:hlinkClick r:id="" action="ppaction://noaction"/>
            <a:extLst>
              <a:ext uri="{FF2B5EF4-FFF2-40B4-BE49-F238E27FC236}">
                <a16:creationId xmlns:a16="http://schemas.microsoft.com/office/drawing/2014/main" id="{CF5873B4-A76E-8604-2F8F-6F0A9E1D664E}"/>
              </a:ext>
            </a:extLst>
          </p:cNvPr>
          <p:cNvSpPr/>
          <p:nvPr/>
        </p:nvSpPr>
        <p:spPr bwMode="auto">
          <a:xfrm>
            <a:off x="7532927" y="2979489"/>
            <a:ext cx="2340000" cy="1080000"/>
          </a:xfrm>
          <a:prstGeom prst="rect">
            <a:avLst/>
          </a:prstGeom>
          <a:solidFill>
            <a:srgbClr val="008452"/>
          </a:solidFill>
          <a:ln>
            <a:noFill/>
          </a:ln>
          <a:effectLst/>
        </p:spPr>
        <p:txBody>
          <a:bodyPr vert="horz" wrap="none" lIns="82935" tIns="41468" rIns="82935" bIns="41468" numCol="1" rtlCol="0" anchor="ctr" anchorCtr="0" compatLnSpc="1">
            <a:prstTxWarp prst="textNoShape">
              <a:avLst/>
            </a:prstTxWarp>
          </a:bodyPr>
          <a:lstStyle/>
          <a:p>
            <a:pPr algn="ctr" defTabSz="902794"/>
            <a:r>
              <a:rPr lang="en-GB" b="1">
                <a:solidFill>
                  <a:schemeClr val="bg1"/>
                </a:solidFill>
                <a:latin typeface="+mj-lt"/>
              </a:rPr>
              <a:t>Confirmation bias </a:t>
            </a:r>
          </a:p>
        </p:txBody>
      </p:sp>
      <p:sp>
        <p:nvSpPr>
          <p:cNvPr id="10" name="Hexagon 8">
            <a:hlinkClick r:id="" action="ppaction://noaction"/>
            <a:extLst>
              <a:ext uri="{FF2B5EF4-FFF2-40B4-BE49-F238E27FC236}">
                <a16:creationId xmlns:a16="http://schemas.microsoft.com/office/drawing/2014/main" id="{7DEE35E2-D939-BC0C-A17C-50F5C71D8B64}"/>
              </a:ext>
            </a:extLst>
          </p:cNvPr>
          <p:cNvSpPr/>
          <p:nvPr/>
        </p:nvSpPr>
        <p:spPr bwMode="auto">
          <a:xfrm>
            <a:off x="4800584" y="1616449"/>
            <a:ext cx="2340000" cy="1080000"/>
          </a:xfrm>
          <a:prstGeom prst="rect">
            <a:avLst/>
          </a:prstGeom>
          <a:solidFill>
            <a:schemeClr val="accent5"/>
          </a:solidFill>
          <a:ln>
            <a:noFill/>
          </a:ln>
          <a:effectLst/>
        </p:spPr>
        <p:txBody>
          <a:bodyPr vert="horz" wrap="none" lIns="82935" tIns="41468" rIns="82935" bIns="41468" numCol="1" rtlCol="0" anchor="ctr" anchorCtr="0" compatLnSpc="1">
            <a:prstTxWarp prst="textNoShape">
              <a:avLst/>
            </a:prstTxWarp>
          </a:bodyPr>
          <a:lstStyle/>
          <a:p>
            <a:pPr algn="ctr" defTabSz="902794"/>
            <a:r>
              <a:rPr lang="en-GB" b="1">
                <a:solidFill>
                  <a:schemeClr val="bg1"/>
                </a:solidFill>
                <a:latin typeface="+mj-lt"/>
              </a:rPr>
              <a:t>Anchoring bias</a:t>
            </a:r>
          </a:p>
        </p:txBody>
      </p:sp>
      <p:sp>
        <p:nvSpPr>
          <p:cNvPr id="11" name="Hexagon 11">
            <a:hlinkClick r:id="" action="ppaction://noaction"/>
            <a:extLst>
              <a:ext uri="{FF2B5EF4-FFF2-40B4-BE49-F238E27FC236}">
                <a16:creationId xmlns:a16="http://schemas.microsoft.com/office/drawing/2014/main" id="{999D814E-78AF-8495-6490-5A7F8A1FC669}"/>
              </a:ext>
            </a:extLst>
          </p:cNvPr>
          <p:cNvSpPr/>
          <p:nvPr/>
        </p:nvSpPr>
        <p:spPr bwMode="auto">
          <a:xfrm>
            <a:off x="4800584" y="2973720"/>
            <a:ext cx="2340000" cy="1080000"/>
          </a:xfrm>
          <a:prstGeom prst="rect">
            <a:avLst/>
          </a:prstGeom>
          <a:solidFill>
            <a:schemeClr val="accent3"/>
          </a:solidFill>
          <a:ln>
            <a:noFill/>
          </a:ln>
          <a:effectLst/>
        </p:spPr>
        <p:txBody>
          <a:bodyPr vert="horz" wrap="none" lIns="82935" tIns="41468" rIns="82935" bIns="41468" numCol="1" rtlCol="0" anchor="ctr" anchorCtr="0" compatLnSpc="1">
            <a:prstTxWarp prst="textNoShape">
              <a:avLst/>
            </a:prstTxWarp>
          </a:bodyPr>
          <a:lstStyle/>
          <a:p>
            <a:pPr algn="ctr" defTabSz="902794" fontAlgn="base">
              <a:spcBef>
                <a:spcPct val="0"/>
              </a:spcBef>
              <a:spcAft>
                <a:spcPct val="0"/>
              </a:spcAft>
            </a:pPr>
            <a:r>
              <a:rPr lang="en-GB" b="1">
                <a:solidFill>
                  <a:schemeClr val="bg1"/>
                </a:solidFill>
                <a:latin typeface="+mj-lt"/>
              </a:rPr>
              <a:t>Framing effect</a:t>
            </a:r>
          </a:p>
        </p:txBody>
      </p:sp>
      <p:sp>
        <p:nvSpPr>
          <p:cNvPr id="12" name="Hexagon 12">
            <a:hlinkClick r:id="" action="ppaction://noaction"/>
            <a:extLst>
              <a:ext uri="{FF2B5EF4-FFF2-40B4-BE49-F238E27FC236}">
                <a16:creationId xmlns:a16="http://schemas.microsoft.com/office/drawing/2014/main" id="{508F8562-CE87-7EC0-5628-F917CC62110A}"/>
              </a:ext>
            </a:extLst>
          </p:cNvPr>
          <p:cNvSpPr/>
          <p:nvPr/>
        </p:nvSpPr>
        <p:spPr bwMode="auto">
          <a:xfrm>
            <a:off x="2074364" y="2947600"/>
            <a:ext cx="2340000" cy="1080000"/>
          </a:xfrm>
          <a:prstGeom prst="rect">
            <a:avLst/>
          </a:prstGeom>
          <a:solidFill>
            <a:schemeClr val="accent1"/>
          </a:solidFill>
          <a:ln>
            <a:noFill/>
          </a:ln>
          <a:effectLst/>
        </p:spPr>
        <p:txBody>
          <a:bodyPr vert="horz" wrap="none" lIns="82935" tIns="41468" rIns="82935" bIns="41468" numCol="1" rtlCol="0" anchor="ctr" anchorCtr="0" compatLnSpc="1">
            <a:prstTxWarp prst="textNoShape">
              <a:avLst/>
            </a:prstTxWarp>
          </a:bodyPr>
          <a:lstStyle/>
          <a:p>
            <a:pPr algn="ctr" defTabSz="902794"/>
            <a:r>
              <a:rPr lang="en-GB" b="1">
                <a:solidFill>
                  <a:schemeClr val="bg1"/>
                </a:solidFill>
              </a:rPr>
              <a:t>Status quo bias</a:t>
            </a:r>
          </a:p>
        </p:txBody>
      </p:sp>
      <p:sp>
        <p:nvSpPr>
          <p:cNvPr id="13" name="Hexagon 13">
            <a:hlinkClick r:id="" action="ppaction://noaction"/>
            <a:extLst>
              <a:ext uri="{FF2B5EF4-FFF2-40B4-BE49-F238E27FC236}">
                <a16:creationId xmlns:a16="http://schemas.microsoft.com/office/drawing/2014/main" id="{AB01C7C6-3768-E812-0030-97A38EBA2D94}"/>
              </a:ext>
            </a:extLst>
          </p:cNvPr>
          <p:cNvSpPr/>
          <p:nvPr/>
        </p:nvSpPr>
        <p:spPr bwMode="auto">
          <a:xfrm>
            <a:off x="2074364" y="1590329"/>
            <a:ext cx="2340000" cy="1080000"/>
          </a:xfrm>
          <a:prstGeom prst="rect">
            <a:avLst/>
          </a:prstGeom>
          <a:solidFill>
            <a:schemeClr val="accent4"/>
          </a:solidFill>
          <a:ln>
            <a:noFill/>
          </a:ln>
          <a:effectLst/>
        </p:spPr>
        <p:txBody>
          <a:bodyPr vert="horz" wrap="none" lIns="82935" tIns="41468" rIns="82935" bIns="41468" numCol="1" rtlCol="0" anchor="ctr" anchorCtr="0" compatLnSpc="1">
            <a:prstTxWarp prst="textNoShape">
              <a:avLst/>
            </a:prstTxWarp>
          </a:bodyPr>
          <a:lstStyle/>
          <a:p>
            <a:pPr algn="ctr" defTabSz="902794"/>
            <a:r>
              <a:rPr lang="en-GB" b="1">
                <a:solidFill>
                  <a:schemeClr val="bg1"/>
                </a:solidFill>
                <a:latin typeface="+mj-lt"/>
              </a:rPr>
              <a:t>Availability </a:t>
            </a:r>
          </a:p>
          <a:p>
            <a:pPr algn="ctr" defTabSz="902794"/>
            <a:r>
              <a:rPr lang="en-GB" b="1">
                <a:solidFill>
                  <a:schemeClr val="bg1"/>
                </a:solidFill>
                <a:latin typeface="+mj-lt"/>
              </a:rPr>
              <a:t>heuristic</a:t>
            </a:r>
          </a:p>
        </p:txBody>
      </p:sp>
      <p:sp>
        <p:nvSpPr>
          <p:cNvPr id="14" name="Hexagon 14">
            <a:hlinkClick r:id="" action="ppaction://noaction"/>
            <a:extLst>
              <a:ext uri="{FF2B5EF4-FFF2-40B4-BE49-F238E27FC236}">
                <a16:creationId xmlns:a16="http://schemas.microsoft.com/office/drawing/2014/main" id="{3EA75702-1BD2-A956-DBC8-924BCD6A84F9}"/>
              </a:ext>
            </a:extLst>
          </p:cNvPr>
          <p:cNvSpPr/>
          <p:nvPr/>
        </p:nvSpPr>
        <p:spPr bwMode="auto">
          <a:xfrm>
            <a:off x="4800584" y="4330992"/>
            <a:ext cx="2340000" cy="1080000"/>
          </a:xfrm>
          <a:prstGeom prst="rect">
            <a:avLst/>
          </a:prstGeom>
          <a:solidFill>
            <a:srgbClr val="C81E45"/>
          </a:solidFill>
          <a:ln>
            <a:noFill/>
          </a:ln>
          <a:effectLst/>
        </p:spPr>
        <p:txBody>
          <a:bodyPr vert="horz" wrap="none" lIns="82935" tIns="41468" rIns="82935" bIns="41468" numCol="1" rtlCol="0" anchor="ctr" anchorCtr="0" compatLnSpc="1">
            <a:prstTxWarp prst="textNoShape">
              <a:avLst/>
            </a:prstTxWarp>
          </a:bodyPr>
          <a:lstStyle/>
          <a:p>
            <a:pPr algn="ctr" defTabSz="902794"/>
            <a:r>
              <a:rPr lang="en-GB" b="1">
                <a:solidFill>
                  <a:schemeClr val="bg1"/>
                </a:solidFill>
                <a:latin typeface="+mj-lt"/>
              </a:rPr>
              <a:t>Recency bias</a:t>
            </a:r>
          </a:p>
        </p:txBody>
      </p:sp>
      <p:sp>
        <p:nvSpPr>
          <p:cNvPr id="15" name="Hexagon 18">
            <a:hlinkClick r:id="" action="ppaction://noaction"/>
            <a:extLst>
              <a:ext uri="{FF2B5EF4-FFF2-40B4-BE49-F238E27FC236}">
                <a16:creationId xmlns:a16="http://schemas.microsoft.com/office/drawing/2014/main" id="{0B73181D-DC48-6F09-DEB4-B9C9DF0FB925}"/>
              </a:ext>
            </a:extLst>
          </p:cNvPr>
          <p:cNvSpPr/>
          <p:nvPr/>
        </p:nvSpPr>
        <p:spPr bwMode="auto">
          <a:xfrm>
            <a:off x="7532927" y="1622218"/>
            <a:ext cx="2340000" cy="1080000"/>
          </a:xfrm>
          <a:prstGeom prst="rect">
            <a:avLst/>
          </a:prstGeom>
          <a:solidFill>
            <a:srgbClr val="E9458C"/>
          </a:solidFill>
          <a:ln>
            <a:noFill/>
          </a:ln>
          <a:effectLst/>
        </p:spPr>
        <p:txBody>
          <a:bodyPr vert="horz" wrap="none" lIns="82935" tIns="41468" rIns="82935" bIns="41468" numCol="1" rtlCol="0" anchor="ctr" anchorCtr="0" compatLnSpc="1">
            <a:prstTxWarp prst="textNoShape">
              <a:avLst/>
            </a:prstTxWarp>
          </a:bodyPr>
          <a:lstStyle/>
          <a:p>
            <a:pPr algn="ctr" defTabSz="902794"/>
            <a:r>
              <a:rPr lang="en-GB" b="1">
                <a:solidFill>
                  <a:schemeClr val="bg1"/>
                </a:solidFill>
                <a:latin typeface="+mj-lt"/>
              </a:rPr>
              <a:t>Loss aversion</a:t>
            </a:r>
          </a:p>
        </p:txBody>
      </p:sp>
      <p:sp>
        <p:nvSpPr>
          <p:cNvPr id="23" name="TextBox 22">
            <a:extLst>
              <a:ext uri="{FF2B5EF4-FFF2-40B4-BE49-F238E27FC236}">
                <a16:creationId xmlns:a16="http://schemas.microsoft.com/office/drawing/2014/main" id="{F07B329B-4935-8919-1A31-7899BFB437DA}"/>
              </a:ext>
            </a:extLst>
          </p:cNvPr>
          <p:cNvSpPr txBox="1"/>
          <p:nvPr/>
        </p:nvSpPr>
        <p:spPr>
          <a:xfrm>
            <a:off x="4555542" y="-1243197"/>
            <a:ext cx="7663542" cy="369332"/>
          </a:xfrm>
          <a:prstGeom prst="rect">
            <a:avLst/>
          </a:prstGeom>
          <a:noFill/>
        </p:spPr>
        <p:txBody>
          <a:bodyPr wrap="square">
            <a:spAutoFit/>
          </a:bodyPr>
          <a:lstStyle/>
          <a:p>
            <a:r>
              <a:rPr lang="en-GB"/>
              <a:t>Present Bias – Favouring immediate rewards over future gains.</a:t>
            </a:r>
          </a:p>
        </p:txBody>
      </p:sp>
      <p:sp>
        <p:nvSpPr>
          <p:cNvPr id="25" name="TextBox 24">
            <a:extLst>
              <a:ext uri="{FF2B5EF4-FFF2-40B4-BE49-F238E27FC236}">
                <a16:creationId xmlns:a16="http://schemas.microsoft.com/office/drawing/2014/main" id="{AD45CD9A-E41D-6F37-F40A-A9AFF7CDA863}"/>
              </a:ext>
            </a:extLst>
          </p:cNvPr>
          <p:cNvSpPr txBox="1"/>
          <p:nvPr/>
        </p:nvSpPr>
        <p:spPr>
          <a:xfrm>
            <a:off x="-3242801" y="-1839124"/>
            <a:ext cx="7943850" cy="1200329"/>
          </a:xfrm>
          <a:prstGeom prst="rect">
            <a:avLst/>
          </a:prstGeom>
          <a:noFill/>
        </p:spPr>
        <p:txBody>
          <a:bodyPr wrap="square">
            <a:spAutoFit/>
          </a:bodyPr>
          <a:lstStyle/>
          <a:p>
            <a:r>
              <a:rPr lang="en-GB"/>
              <a:t>Incentives influence how people behave and input data.</a:t>
            </a:r>
          </a:p>
          <a:p>
            <a:r>
              <a:rPr lang="en-GB"/>
              <a:t>Misaligned incentives can introduce strategic </a:t>
            </a:r>
            <a:r>
              <a:rPr lang="en-GB" err="1"/>
              <a:t>behavior</a:t>
            </a:r>
            <a:r>
              <a:rPr lang="en-GB"/>
              <a:t>.</a:t>
            </a:r>
          </a:p>
          <a:p>
            <a:r>
              <a:rPr lang="en-GB"/>
              <a:t>Example: Underreporting claims to maintain lower premiums.</a:t>
            </a:r>
          </a:p>
          <a:p>
            <a:r>
              <a:rPr lang="en-GB"/>
              <a:t>Incentives also shape how actuaries or stakeholders interpret results.</a:t>
            </a:r>
          </a:p>
        </p:txBody>
      </p:sp>
      <p:sp>
        <p:nvSpPr>
          <p:cNvPr id="3" name="Hexagon 12">
            <a:hlinkClick r:id="" action="ppaction://noaction"/>
            <a:extLst>
              <a:ext uri="{FF2B5EF4-FFF2-40B4-BE49-F238E27FC236}">
                <a16:creationId xmlns:a16="http://schemas.microsoft.com/office/drawing/2014/main" id="{FC4C93B8-CA96-6349-79A9-58E40DFBB69C}"/>
              </a:ext>
            </a:extLst>
          </p:cNvPr>
          <p:cNvSpPr/>
          <p:nvPr/>
        </p:nvSpPr>
        <p:spPr bwMode="auto">
          <a:xfrm>
            <a:off x="2074364" y="4304872"/>
            <a:ext cx="2340000" cy="1080000"/>
          </a:xfrm>
          <a:prstGeom prst="rect">
            <a:avLst/>
          </a:prstGeom>
          <a:solidFill>
            <a:schemeClr val="tx2"/>
          </a:solidFill>
          <a:ln>
            <a:noFill/>
          </a:ln>
          <a:effectLst/>
        </p:spPr>
        <p:txBody>
          <a:bodyPr vert="horz" wrap="none" lIns="82935" tIns="41468" rIns="82935" bIns="41468" numCol="1" rtlCol="0" anchor="ctr" anchorCtr="0" compatLnSpc="1">
            <a:prstTxWarp prst="textNoShape">
              <a:avLst/>
            </a:prstTxWarp>
          </a:bodyPr>
          <a:lstStyle/>
          <a:p>
            <a:pPr algn="ctr" defTabSz="902794"/>
            <a:r>
              <a:rPr lang="en-GB" b="1">
                <a:solidFill>
                  <a:schemeClr val="bg1"/>
                </a:solidFill>
              </a:rPr>
              <a:t>Overconfidence</a:t>
            </a:r>
            <a:endParaRPr lang="en-GB" b="1">
              <a:solidFill>
                <a:schemeClr val="bg1"/>
              </a:solidFill>
              <a:latin typeface="+mj-lt"/>
            </a:endParaRPr>
          </a:p>
        </p:txBody>
      </p:sp>
      <p:sp>
        <p:nvSpPr>
          <p:cNvPr id="21" name="Hexagon 6">
            <a:hlinkClick r:id="" action="ppaction://noaction"/>
            <a:extLst>
              <a:ext uri="{FF2B5EF4-FFF2-40B4-BE49-F238E27FC236}">
                <a16:creationId xmlns:a16="http://schemas.microsoft.com/office/drawing/2014/main" id="{DA5B1A60-2B8B-9340-E828-0DF9CD2A4959}"/>
              </a:ext>
            </a:extLst>
          </p:cNvPr>
          <p:cNvSpPr/>
          <p:nvPr/>
        </p:nvSpPr>
        <p:spPr bwMode="auto">
          <a:xfrm>
            <a:off x="7532927" y="4324985"/>
            <a:ext cx="2340000" cy="1080000"/>
          </a:xfrm>
          <a:prstGeom prst="rect">
            <a:avLst/>
          </a:prstGeom>
          <a:solidFill>
            <a:srgbClr val="7030A0"/>
          </a:solidFill>
          <a:ln>
            <a:noFill/>
          </a:ln>
          <a:effectLst/>
        </p:spPr>
        <p:txBody>
          <a:bodyPr vert="horz" wrap="none" lIns="82935" tIns="41468" rIns="82935" bIns="41468" numCol="1" rtlCol="0" anchor="ctr" anchorCtr="0" compatLnSpc="1">
            <a:prstTxWarp prst="textNoShape">
              <a:avLst/>
            </a:prstTxWarp>
          </a:bodyPr>
          <a:lstStyle/>
          <a:p>
            <a:pPr algn="ctr" defTabSz="902794"/>
            <a:r>
              <a:rPr lang="en-GB" b="1">
                <a:solidFill>
                  <a:schemeClr val="bg1"/>
                </a:solidFill>
                <a:latin typeface="+mj-lt"/>
              </a:rPr>
              <a:t>Groupthink</a:t>
            </a:r>
          </a:p>
        </p:txBody>
      </p:sp>
    </p:spTree>
    <p:extLst>
      <p:ext uri="{BB962C8B-B14F-4D97-AF65-F5344CB8AC3E}">
        <p14:creationId xmlns:p14="http://schemas.microsoft.com/office/powerpoint/2010/main" val="3375844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CE323-CE6B-DF66-2E85-5466871175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FD022A-645B-F600-D5D5-4AB97C4BE020}"/>
              </a:ext>
            </a:extLst>
          </p:cNvPr>
          <p:cNvSpPr>
            <a:spLocks noGrp="1"/>
          </p:cNvSpPr>
          <p:nvPr>
            <p:ph type="title"/>
          </p:nvPr>
        </p:nvSpPr>
        <p:spPr/>
        <p:txBody>
          <a:bodyPr/>
          <a:lstStyle/>
          <a:p>
            <a:r>
              <a:rPr lang="en-GB"/>
              <a:t>Case studies</a:t>
            </a:r>
          </a:p>
        </p:txBody>
      </p:sp>
      <p:sp>
        <p:nvSpPr>
          <p:cNvPr id="4" name="Date Placeholder 3">
            <a:extLst>
              <a:ext uri="{FF2B5EF4-FFF2-40B4-BE49-F238E27FC236}">
                <a16:creationId xmlns:a16="http://schemas.microsoft.com/office/drawing/2014/main" id="{4273E478-DD0D-A401-8DB6-E3924936A903}"/>
              </a:ext>
            </a:extLst>
          </p:cNvPr>
          <p:cNvSpPr>
            <a:spLocks noGrp="1"/>
          </p:cNvSpPr>
          <p:nvPr>
            <p:ph type="dt" sz="half" idx="10"/>
          </p:nvPr>
        </p:nvSpPr>
        <p:spPr/>
        <p:txBody>
          <a:bodyPr/>
          <a:lstStyle/>
          <a:p>
            <a:fld id="{BC1242CF-12C1-4411-B532-E91306108269}" type="datetime4">
              <a:rPr lang="en-GB" smtClean="0"/>
              <a:pPr/>
              <a:t>02 May 2025</a:t>
            </a:fld>
            <a:endParaRPr lang="en-GB"/>
          </a:p>
        </p:txBody>
      </p:sp>
      <p:sp>
        <p:nvSpPr>
          <p:cNvPr id="5" name="Slide Number Placeholder 4">
            <a:extLst>
              <a:ext uri="{FF2B5EF4-FFF2-40B4-BE49-F238E27FC236}">
                <a16:creationId xmlns:a16="http://schemas.microsoft.com/office/drawing/2014/main" id="{EB1A8D9C-1553-165F-CD44-2E4A8C6584F1}"/>
              </a:ext>
            </a:extLst>
          </p:cNvPr>
          <p:cNvSpPr>
            <a:spLocks noGrp="1"/>
          </p:cNvSpPr>
          <p:nvPr>
            <p:ph type="sldNum" sz="quarter" idx="12"/>
          </p:nvPr>
        </p:nvSpPr>
        <p:spPr/>
        <p:txBody>
          <a:bodyPr/>
          <a:lstStyle/>
          <a:p>
            <a:fld id="{FE8DA6AF-1811-4E27-A96F-54109F1D0275}" type="slidenum">
              <a:rPr lang="en-GB" smtClean="0"/>
              <a:pPr/>
              <a:t>15</a:t>
            </a:fld>
            <a:endParaRPr lang="en-GB"/>
          </a:p>
        </p:txBody>
      </p:sp>
      <p:sp>
        <p:nvSpPr>
          <p:cNvPr id="15" name="Text Placeholder 14">
            <a:extLst>
              <a:ext uri="{FF2B5EF4-FFF2-40B4-BE49-F238E27FC236}">
                <a16:creationId xmlns:a16="http://schemas.microsoft.com/office/drawing/2014/main" id="{2EE1ED80-E900-183D-D606-10F4D45B8831}"/>
              </a:ext>
            </a:extLst>
          </p:cNvPr>
          <p:cNvSpPr txBox="1">
            <a:spLocks/>
          </p:cNvSpPr>
          <p:nvPr/>
        </p:nvSpPr>
        <p:spPr>
          <a:xfrm>
            <a:off x="527054" y="1268187"/>
            <a:ext cx="9265068" cy="360000"/>
          </a:xfrm>
          <a:prstGeom prst="rect">
            <a:avLst/>
          </a:prstGeom>
        </p:spPr>
        <p:txBody>
          <a:bodyPr/>
          <a:lstStyle>
            <a:lvl1pPr marL="0" indent="0" algn="l" defTabSz="914400" rtl="0" eaLnBrk="1" latinLnBrk="0" hangingPunct="1">
              <a:spcBef>
                <a:spcPts val="0"/>
              </a:spcBef>
              <a:spcAft>
                <a:spcPts val="1600"/>
              </a:spcAft>
              <a:buFont typeface="Arial" panose="020B0604020202020204" pitchFamily="34" charset="0"/>
              <a:buNone/>
              <a:defRPr sz="1600" b="1" kern="1200">
                <a:solidFill>
                  <a:srgbClr val="00A3C7"/>
                </a:solidFill>
                <a:latin typeface="+mn-lt"/>
                <a:ea typeface="+mn-ea"/>
                <a:cs typeface="+mn-cs"/>
              </a:defRPr>
            </a:lvl1pPr>
            <a:lvl2pPr marL="0" indent="0" algn="l" defTabSz="914400" rtl="0" eaLnBrk="1" latinLnBrk="0" hangingPunct="1">
              <a:spcBef>
                <a:spcPts val="0"/>
              </a:spcBef>
              <a:spcAft>
                <a:spcPts val="0"/>
              </a:spcAft>
              <a:buFont typeface="Arial" panose="020B0604020202020204" pitchFamily="34" charset="0"/>
              <a:buNone/>
              <a:defRPr sz="1000" b="1" kern="1200">
                <a:solidFill>
                  <a:schemeClr val="tx1">
                    <a:lumMod val="75000"/>
                    <a:lumOff val="25000"/>
                  </a:schemeClr>
                </a:solidFill>
                <a:latin typeface="+mn-lt"/>
                <a:ea typeface="+mn-ea"/>
                <a:cs typeface="+mn-cs"/>
              </a:defRPr>
            </a:lvl2pPr>
            <a:lvl3pPr marL="0" indent="0" algn="l" defTabSz="914400" rtl="0" eaLnBrk="1" latinLnBrk="0" hangingPunct="1">
              <a:spcBef>
                <a:spcPts val="0"/>
              </a:spcBef>
              <a:spcAft>
                <a:spcPts val="0"/>
              </a:spcAft>
              <a:buFont typeface="Arial" panose="020B0604020202020204" pitchFamily="34" charset="0"/>
              <a:buNone/>
              <a:defRPr sz="1000" b="0" kern="1200">
                <a:solidFill>
                  <a:schemeClr val="tx1">
                    <a:lumMod val="75000"/>
                    <a:lumOff val="25000"/>
                  </a:schemeClr>
                </a:solidFill>
                <a:latin typeface="+mn-lt"/>
                <a:ea typeface="+mn-ea"/>
                <a:cs typeface="+mn-cs"/>
              </a:defRPr>
            </a:lvl3pPr>
            <a:lvl4pPr marL="216000" indent="-216000" algn="l" defTabSz="914400" rtl="0" eaLnBrk="1" latinLnBrk="0" hangingPunct="1">
              <a:spcBef>
                <a:spcPts val="0"/>
              </a:spcBef>
              <a:spcAft>
                <a:spcPts val="0"/>
              </a:spcAft>
              <a:buClr>
                <a:schemeClr val="tx2"/>
              </a:buClr>
              <a:buFont typeface="Wingdings" panose="05000000000000000000" pitchFamily="2" charset="2"/>
              <a:buChar char="n"/>
              <a:defRPr sz="1000" kern="1200">
                <a:solidFill>
                  <a:schemeClr val="tx1">
                    <a:lumMod val="75000"/>
                    <a:lumOff val="25000"/>
                  </a:schemeClr>
                </a:solidFill>
                <a:latin typeface="+mn-lt"/>
                <a:ea typeface="+mn-ea"/>
                <a:cs typeface="+mn-cs"/>
              </a:defRPr>
            </a:lvl4pPr>
            <a:lvl5pPr marL="432000" indent="-216000" algn="l" defTabSz="914400" rtl="0" eaLnBrk="1" latinLnBrk="0" hangingPunct="1">
              <a:spcBef>
                <a:spcPts val="0"/>
              </a:spcBef>
              <a:spcAft>
                <a:spcPts val="0"/>
              </a:spcAft>
              <a:buClr>
                <a:schemeClr val="accent1"/>
              </a:buClr>
              <a:buFont typeface="Wingdings" panose="05000000000000000000" pitchFamily="2" charset="2"/>
              <a:buChar char=""/>
              <a:defRPr sz="1000" kern="1200">
                <a:solidFill>
                  <a:schemeClr val="tx1">
                    <a:lumMod val="75000"/>
                    <a:lumOff val="25000"/>
                  </a:schemeClr>
                </a:solidFill>
                <a:latin typeface="+mn-lt"/>
                <a:ea typeface="+mn-ea"/>
                <a:cs typeface="+mn-cs"/>
              </a:defRPr>
            </a:lvl5pPr>
            <a:lvl6pPr marL="648000" indent="-216000" algn="l" defTabSz="914400" rtl="0" eaLnBrk="1" latinLnBrk="0" hangingPunct="1">
              <a:spcBef>
                <a:spcPts val="0"/>
              </a:spcBef>
              <a:buClr>
                <a:schemeClr val="accent6"/>
              </a:buClr>
              <a:buFont typeface="Wingdings" panose="05000000000000000000" pitchFamily="2" charset="2"/>
              <a:buChar char="n"/>
              <a:defRPr sz="1400" kern="1200">
                <a:solidFill>
                  <a:schemeClr val="tx1"/>
                </a:solidFill>
                <a:latin typeface="+mn-lt"/>
                <a:ea typeface="+mn-ea"/>
                <a:cs typeface="+mn-cs"/>
              </a:defRPr>
            </a:lvl6pPr>
            <a:lvl7pPr marL="864000" indent="-216000" algn="l" defTabSz="914400" rtl="0" eaLnBrk="1" latinLnBrk="0" hangingPunct="1">
              <a:spcBef>
                <a:spcPts val="0"/>
              </a:spcBef>
              <a:buClrTx/>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1800" i="1">
              <a:solidFill>
                <a:schemeClr val="accent1"/>
              </a:solidFill>
              <a:latin typeface="+mj-lt"/>
            </a:endParaRPr>
          </a:p>
        </p:txBody>
      </p:sp>
      <p:sp>
        <p:nvSpPr>
          <p:cNvPr id="3" name="Text Placeholder 14">
            <a:extLst>
              <a:ext uri="{FF2B5EF4-FFF2-40B4-BE49-F238E27FC236}">
                <a16:creationId xmlns:a16="http://schemas.microsoft.com/office/drawing/2014/main" id="{62660EDE-E4D9-DE42-0FF4-8C750A422BCF}"/>
              </a:ext>
            </a:extLst>
          </p:cNvPr>
          <p:cNvSpPr txBox="1">
            <a:spLocks/>
          </p:cNvSpPr>
          <p:nvPr/>
        </p:nvSpPr>
        <p:spPr>
          <a:xfrm>
            <a:off x="525600" y="1267200"/>
            <a:ext cx="9265068" cy="360000"/>
          </a:xfrm>
          <a:prstGeom prst="rect">
            <a:avLst/>
          </a:prstGeom>
        </p:spPr>
        <p:txBody>
          <a:bodyPr/>
          <a:lstStyle>
            <a:lvl1pPr marL="0" indent="0" algn="l" defTabSz="914400" rtl="0" eaLnBrk="1" latinLnBrk="0" hangingPunct="1">
              <a:spcBef>
                <a:spcPts val="0"/>
              </a:spcBef>
              <a:spcAft>
                <a:spcPts val="1600"/>
              </a:spcAft>
              <a:buFont typeface="Arial" panose="020B0604020202020204" pitchFamily="34" charset="0"/>
              <a:buNone/>
              <a:defRPr sz="1600" b="1" kern="1200">
                <a:solidFill>
                  <a:srgbClr val="00A3C7"/>
                </a:solidFill>
                <a:latin typeface="+mn-lt"/>
                <a:ea typeface="+mn-ea"/>
                <a:cs typeface="+mn-cs"/>
              </a:defRPr>
            </a:lvl1pPr>
            <a:lvl2pPr marL="0" indent="0" algn="l" defTabSz="914400" rtl="0" eaLnBrk="1" latinLnBrk="0" hangingPunct="1">
              <a:spcBef>
                <a:spcPts val="0"/>
              </a:spcBef>
              <a:spcAft>
                <a:spcPts val="0"/>
              </a:spcAft>
              <a:buFont typeface="Arial" panose="020B0604020202020204" pitchFamily="34" charset="0"/>
              <a:buNone/>
              <a:defRPr sz="1000" b="1" kern="1200">
                <a:solidFill>
                  <a:schemeClr val="tx1">
                    <a:lumMod val="75000"/>
                    <a:lumOff val="25000"/>
                  </a:schemeClr>
                </a:solidFill>
                <a:latin typeface="+mn-lt"/>
                <a:ea typeface="+mn-ea"/>
                <a:cs typeface="+mn-cs"/>
              </a:defRPr>
            </a:lvl2pPr>
            <a:lvl3pPr marL="0" indent="0" algn="l" defTabSz="914400" rtl="0" eaLnBrk="1" latinLnBrk="0" hangingPunct="1">
              <a:spcBef>
                <a:spcPts val="0"/>
              </a:spcBef>
              <a:spcAft>
                <a:spcPts val="0"/>
              </a:spcAft>
              <a:buFont typeface="Arial" panose="020B0604020202020204" pitchFamily="34" charset="0"/>
              <a:buNone/>
              <a:defRPr sz="1000" b="0" kern="1200">
                <a:solidFill>
                  <a:schemeClr val="tx1">
                    <a:lumMod val="75000"/>
                    <a:lumOff val="25000"/>
                  </a:schemeClr>
                </a:solidFill>
                <a:latin typeface="+mn-lt"/>
                <a:ea typeface="+mn-ea"/>
                <a:cs typeface="+mn-cs"/>
              </a:defRPr>
            </a:lvl3pPr>
            <a:lvl4pPr marL="216000" indent="-216000" algn="l" defTabSz="914400" rtl="0" eaLnBrk="1" latinLnBrk="0" hangingPunct="1">
              <a:spcBef>
                <a:spcPts val="0"/>
              </a:spcBef>
              <a:spcAft>
                <a:spcPts val="0"/>
              </a:spcAft>
              <a:buClr>
                <a:schemeClr val="tx2"/>
              </a:buClr>
              <a:buFont typeface="Wingdings" panose="05000000000000000000" pitchFamily="2" charset="2"/>
              <a:buChar char="n"/>
              <a:defRPr sz="1000" kern="1200">
                <a:solidFill>
                  <a:schemeClr val="tx1">
                    <a:lumMod val="75000"/>
                    <a:lumOff val="25000"/>
                  </a:schemeClr>
                </a:solidFill>
                <a:latin typeface="+mn-lt"/>
                <a:ea typeface="+mn-ea"/>
                <a:cs typeface="+mn-cs"/>
              </a:defRPr>
            </a:lvl4pPr>
            <a:lvl5pPr marL="432000" indent="-216000" algn="l" defTabSz="914400" rtl="0" eaLnBrk="1" latinLnBrk="0" hangingPunct="1">
              <a:spcBef>
                <a:spcPts val="0"/>
              </a:spcBef>
              <a:spcAft>
                <a:spcPts val="0"/>
              </a:spcAft>
              <a:buClr>
                <a:schemeClr val="accent1"/>
              </a:buClr>
              <a:buFont typeface="Wingdings" panose="05000000000000000000" pitchFamily="2" charset="2"/>
              <a:buChar char=""/>
              <a:defRPr sz="1000" kern="1200">
                <a:solidFill>
                  <a:schemeClr val="tx1">
                    <a:lumMod val="75000"/>
                    <a:lumOff val="25000"/>
                  </a:schemeClr>
                </a:solidFill>
                <a:latin typeface="+mn-lt"/>
                <a:ea typeface="+mn-ea"/>
                <a:cs typeface="+mn-cs"/>
              </a:defRPr>
            </a:lvl5pPr>
            <a:lvl6pPr marL="648000" indent="-216000" algn="l" defTabSz="914400" rtl="0" eaLnBrk="1" latinLnBrk="0" hangingPunct="1">
              <a:spcBef>
                <a:spcPts val="0"/>
              </a:spcBef>
              <a:buClr>
                <a:schemeClr val="accent6"/>
              </a:buClr>
              <a:buFont typeface="Wingdings" panose="05000000000000000000" pitchFamily="2" charset="2"/>
              <a:buChar char="n"/>
              <a:defRPr sz="1400" kern="1200">
                <a:solidFill>
                  <a:schemeClr val="tx1"/>
                </a:solidFill>
                <a:latin typeface="+mn-lt"/>
                <a:ea typeface="+mn-ea"/>
                <a:cs typeface="+mn-cs"/>
              </a:defRPr>
            </a:lvl6pPr>
            <a:lvl7pPr marL="864000" indent="-216000" algn="l" defTabSz="914400" rtl="0" eaLnBrk="1" latinLnBrk="0" hangingPunct="1">
              <a:spcBef>
                <a:spcPts val="0"/>
              </a:spcBef>
              <a:buClrTx/>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1800" i="1">
              <a:solidFill>
                <a:schemeClr val="accent1"/>
              </a:solidFill>
              <a:latin typeface="+mj-lt"/>
            </a:endParaRPr>
          </a:p>
        </p:txBody>
      </p:sp>
      <p:sp>
        <p:nvSpPr>
          <p:cNvPr id="16" name="TextBox 15">
            <a:extLst>
              <a:ext uri="{FF2B5EF4-FFF2-40B4-BE49-F238E27FC236}">
                <a16:creationId xmlns:a16="http://schemas.microsoft.com/office/drawing/2014/main" id="{C0D7ECD7-0937-3865-A9D7-EF093183E018}"/>
              </a:ext>
            </a:extLst>
          </p:cNvPr>
          <p:cNvSpPr txBox="1"/>
          <p:nvPr/>
        </p:nvSpPr>
        <p:spPr>
          <a:xfrm>
            <a:off x="1983918" y="4117900"/>
            <a:ext cx="2334239" cy="646331"/>
          </a:xfrm>
          <a:prstGeom prst="rect">
            <a:avLst/>
          </a:prstGeom>
          <a:noFill/>
        </p:spPr>
        <p:txBody>
          <a:bodyPr wrap="square" rtlCol="0">
            <a:spAutoFit/>
          </a:bodyPr>
          <a:lstStyle/>
          <a:p>
            <a:pPr marL="342900" indent="-342900">
              <a:buAutoNum type="arabicPeriod"/>
            </a:pPr>
            <a:r>
              <a:rPr lang="en-GB"/>
              <a:t>2008 financial crisis</a:t>
            </a:r>
          </a:p>
        </p:txBody>
      </p:sp>
      <p:sp>
        <p:nvSpPr>
          <p:cNvPr id="17" name="Rectangle 16">
            <a:extLst>
              <a:ext uri="{FF2B5EF4-FFF2-40B4-BE49-F238E27FC236}">
                <a16:creationId xmlns:a16="http://schemas.microsoft.com/office/drawing/2014/main" id="{F344F5CC-9157-6819-3622-BC0ACED6F86D}"/>
              </a:ext>
            </a:extLst>
          </p:cNvPr>
          <p:cNvSpPr/>
          <p:nvPr/>
        </p:nvSpPr>
        <p:spPr>
          <a:xfrm>
            <a:off x="1983918" y="4817345"/>
            <a:ext cx="2334239" cy="47257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n w="0"/>
                <a:solidFill>
                  <a:schemeClr val="bg1"/>
                </a:solidFill>
                <a:effectLst>
                  <a:outerShdw blurRad="38100" dist="19050" dir="2700000" algn="tl" rotWithShape="0">
                    <a:schemeClr val="dk1">
                      <a:alpha val="40000"/>
                    </a:schemeClr>
                  </a:outerShdw>
                </a:effectLst>
              </a:rPr>
              <a:t>Overconfidence</a:t>
            </a:r>
          </a:p>
        </p:txBody>
      </p:sp>
      <p:sp>
        <p:nvSpPr>
          <p:cNvPr id="20" name="TextBox 19">
            <a:extLst>
              <a:ext uri="{FF2B5EF4-FFF2-40B4-BE49-F238E27FC236}">
                <a16:creationId xmlns:a16="http://schemas.microsoft.com/office/drawing/2014/main" id="{24E15868-E540-B3E8-B978-35C50DF98E4D}"/>
              </a:ext>
            </a:extLst>
          </p:cNvPr>
          <p:cNvSpPr txBox="1"/>
          <p:nvPr/>
        </p:nvSpPr>
        <p:spPr>
          <a:xfrm>
            <a:off x="7751464" y="4117900"/>
            <a:ext cx="2332800" cy="646331"/>
          </a:xfrm>
          <a:prstGeom prst="rect">
            <a:avLst/>
          </a:prstGeom>
          <a:noFill/>
        </p:spPr>
        <p:txBody>
          <a:bodyPr wrap="square" rtlCol="0">
            <a:spAutoFit/>
          </a:bodyPr>
          <a:lstStyle/>
          <a:p>
            <a:pPr marL="342900" indent="-342900">
              <a:buFont typeface="+mj-lt"/>
              <a:buAutoNum type="arabicPeriod" startAt="3"/>
            </a:pPr>
            <a:r>
              <a:rPr lang="en-GB"/>
              <a:t>Flood insurance uptake</a:t>
            </a:r>
          </a:p>
        </p:txBody>
      </p:sp>
      <p:sp>
        <p:nvSpPr>
          <p:cNvPr id="21" name="Rectangle 20">
            <a:extLst>
              <a:ext uri="{FF2B5EF4-FFF2-40B4-BE49-F238E27FC236}">
                <a16:creationId xmlns:a16="http://schemas.microsoft.com/office/drawing/2014/main" id="{3164B2BC-1B09-C4FC-7DD1-AD1A9DC9371F}"/>
              </a:ext>
            </a:extLst>
          </p:cNvPr>
          <p:cNvSpPr/>
          <p:nvPr/>
        </p:nvSpPr>
        <p:spPr>
          <a:xfrm>
            <a:off x="7751114" y="4817346"/>
            <a:ext cx="2334239" cy="47257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n w="0"/>
                <a:solidFill>
                  <a:schemeClr val="bg1"/>
                </a:solidFill>
                <a:effectLst>
                  <a:outerShdw blurRad="38100" dist="19050" dir="2700000" algn="tl" rotWithShape="0">
                    <a:schemeClr val="dk1">
                      <a:alpha val="40000"/>
                    </a:schemeClr>
                  </a:outerShdw>
                </a:effectLst>
              </a:rPr>
              <a:t>Availability heuristic</a:t>
            </a:r>
          </a:p>
        </p:txBody>
      </p:sp>
      <p:sp>
        <p:nvSpPr>
          <p:cNvPr id="22" name="TextBox 21">
            <a:extLst>
              <a:ext uri="{FF2B5EF4-FFF2-40B4-BE49-F238E27FC236}">
                <a16:creationId xmlns:a16="http://schemas.microsoft.com/office/drawing/2014/main" id="{834316C1-28D8-B438-BC99-91A903B5D43F}"/>
              </a:ext>
            </a:extLst>
          </p:cNvPr>
          <p:cNvSpPr txBox="1"/>
          <p:nvPr/>
        </p:nvSpPr>
        <p:spPr>
          <a:xfrm>
            <a:off x="4867324" y="4117900"/>
            <a:ext cx="2332799" cy="369332"/>
          </a:xfrm>
          <a:prstGeom prst="rect">
            <a:avLst/>
          </a:prstGeom>
          <a:noFill/>
        </p:spPr>
        <p:txBody>
          <a:bodyPr wrap="square" rtlCol="0">
            <a:spAutoFit/>
          </a:bodyPr>
          <a:lstStyle/>
          <a:p>
            <a:pPr marL="342900" indent="-342900">
              <a:buFont typeface="+mj-lt"/>
              <a:buAutoNum type="arabicPeriod" startAt="2"/>
            </a:pPr>
            <a:r>
              <a:rPr lang="en-GB"/>
              <a:t>Model validation</a:t>
            </a:r>
          </a:p>
        </p:txBody>
      </p:sp>
      <p:sp>
        <p:nvSpPr>
          <p:cNvPr id="23" name="Rectangle 22">
            <a:extLst>
              <a:ext uri="{FF2B5EF4-FFF2-40B4-BE49-F238E27FC236}">
                <a16:creationId xmlns:a16="http://schemas.microsoft.com/office/drawing/2014/main" id="{F241514A-D915-CE57-EDDC-B1AE728A8BBB}"/>
              </a:ext>
            </a:extLst>
          </p:cNvPr>
          <p:cNvSpPr/>
          <p:nvPr/>
        </p:nvSpPr>
        <p:spPr>
          <a:xfrm>
            <a:off x="4867516" y="4817346"/>
            <a:ext cx="2334239" cy="47257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n w="0"/>
                <a:solidFill>
                  <a:schemeClr val="bg1"/>
                </a:solidFill>
                <a:effectLst>
                  <a:outerShdw blurRad="38100" dist="19050" dir="2700000" algn="tl" rotWithShape="0">
                    <a:schemeClr val="dk1">
                      <a:alpha val="40000"/>
                    </a:schemeClr>
                  </a:outerShdw>
                </a:effectLst>
              </a:rPr>
              <a:t>Confirmation bias</a:t>
            </a:r>
          </a:p>
        </p:txBody>
      </p:sp>
      <p:pic>
        <p:nvPicPr>
          <p:cNvPr id="6" name="Picture 5">
            <a:extLst>
              <a:ext uri="{FF2B5EF4-FFF2-40B4-BE49-F238E27FC236}">
                <a16:creationId xmlns:a16="http://schemas.microsoft.com/office/drawing/2014/main" id="{6EC18261-684F-D6A8-DDA3-AAAA90942E9A}"/>
              </a:ext>
            </a:extLst>
          </p:cNvPr>
          <p:cNvPicPr>
            <a:picLocks/>
          </p:cNvPicPr>
          <p:nvPr/>
        </p:nvPicPr>
        <p:blipFill>
          <a:blip r:embed="rId3"/>
          <a:srcRect r="20046"/>
          <a:stretch/>
        </p:blipFill>
        <p:spPr>
          <a:xfrm>
            <a:off x="1982464" y="1627200"/>
            <a:ext cx="2332800" cy="2332800"/>
          </a:xfrm>
          <a:prstGeom prst="rect">
            <a:avLst/>
          </a:prstGeom>
        </p:spPr>
      </p:pic>
      <p:pic>
        <p:nvPicPr>
          <p:cNvPr id="7" name="Picture 6">
            <a:extLst>
              <a:ext uri="{FF2B5EF4-FFF2-40B4-BE49-F238E27FC236}">
                <a16:creationId xmlns:a16="http://schemas.microsoft.com/office/drawing/2014/main" id="{B11288F7-9667-14A2-BC80-AC9EE9898D74}"/>
              </a:ext>
            </a:extLst>
          </p:cNvPr>
          <p:cNvPicPr>
            <a:picLocks/>
          </p:cNvPicPr>
          <p:nvPr/>
        </p:nvPicPr>
        <p:blipFill>
          <a:blip r:embed="rId4"/>
          <a:stretch>
            <a:fillRect/>
          </a:stretch>
        </p:blipFill>
        <p:spPr>
          <a:xfrm>
            <a:off x="4867323" y="1627200"/>
            <a:ext cx="2332800" cy="2332800"/>
          </a:xfrm>
          <a:prstGeom prst="rect">
            <a:avLst/>
          </a:prstGeom>
        </p:spPr>
      </p:pic>
      <p:pic>
        <p:nvPicPr>
          <p:cNvPr id="8" name="Picture 7">
            <a:extLst>
              <a:ext uri="{FF2B5EF4-FFF2-40B4-BE49-F238E27FC236}">
                <a16:creationId xmlns:a16="http://schemas.microsoft.com/office/drawing/2014/main" id="{B4380CC1-6DEF-1074-5861-D8F7C08D2D3C}"/>
              </a:ext>
            </a:extLst>
          </p:cNvPr>
          <p:cNvPicPr>
            <a:picLocks noChangeAspect="1"/>
          </p:cNvPicPr>
          <p:nvPr/>
        </p:nvPicPr>
        <p:blipFill>
          <a:blip r:embed="rId5"/>
          <a:stretch>
            <a:fillRect/>
          </a:stretch>
        </p:blipFill>
        <p:spPr>
          <a:xfrm>
            <a:off x="7751464" y="1626269"/>
            <a:ext cx="2332800" cy="2332800"/>
          </a:xfrm>
          <a:prstGeom prst="rect">
            <a:avLst/>
          </a:prstGeom>
        </p:spPr>
      </p:pic>
    </p:spTree>
    <p:extLst>
      <p:ext uri="{BB962C8B-B14F-4D97-AF65-F5344CB8AC3E}">
        <p14:creationId xmlns:p14="http://schemas.microsoft.com/office/powerpoint/2010/main" val="404523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20" grpId="0"/>
      <p:bldP spid="21" grpId="0" animBg="1"/>
      <p:bldP spid="22" grpId="0"/>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9E158-EF1A-BA93-F677-C74659D5C3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273202-80B6-E922-30D8-70570240BDAD}"/>
              </a:ext>
            </a:extLst>
          </p:cNvPr>
          <p:cNvSpPr>
            <a:spLocks noGrp="1"/>
          </p:cNvSpPr>
          <p:nvPr>
            <p:ph type="title"/>
          </p:nvPr>
        </p:nvSpPr>
        <p:spPr/>
        <p:txBody>
          <a:bodyPr/>
          <a:lstStyle/>
          <a:p>
            <a:r>
              <a:rPr lang="en-GB"/>
              <a:t>What can we do about behavioural biases? </a:t>
            </a:r>
          </a:p>
        </p:txBody>
      </p:sp>
      <p:sp>
        <p:nvSpPr>
          <p:cNvPr id="4" name="Date Placeholder 3">
            <a:extLst>
              <a:ext uri="{FF2B5EF4-FFF2-40B4-BE49-F238E27FC236}">
                <a16:creationId xmlns:a16="http://schemas.microsoft.com/office/drawing/2014/main" id="{2016E779-EFBD-F717-9E91-4F35EBC9E7D8}"/>
              </a:ext>
            </a:extLst>
          </p:cNvPr>
          <p:cNvSpPr>
            <a:spLocks noGrp="1"/>
          </p:cNvSpPr>
          <p:nvPr>
            <p:ph type="dt" sz="half" idx="10"/>
          </p:nvPr>
        </p:nvSpPr>
        <p:spPr/>
        <p:txBody>
          <a:bodyPr/>
          <a:lstStyle/>
          <a:p>
            <a:fld id="{BC1242CF-12C1-4411-B532-E91306108269}" type="datetime4">
              <a:rPr lang="en-GB" smtClean="0"/>
              <a:pPr/>
              <a:t>02 May 2025</a:t>
            </a:fld>
            <a:endParaRPr lang="en-GB"/>
          </a:p>
        </p:txBody>
      </p:sp>
      <p:sp>
        <p:nvSpPr>
          <p:cNvPr id="5" name="Slide Number Placeholder 4">
            <a:extLst>
              <a:ext uri="{FF2B5EF4-FFF2-40B4-BE49-F238E27FC236}">
                <a16:creationId xmlns:a16="http://schemas.microsoft.com/office/drawing/2014/main" id="{0963D83D-D978-5567-8F45-E17B923C51E1}"/>
              </a:ext>
            </a:extLst>
          </p:cNvPr>
          <p:cNvSpPr>
            <a:spLocks noGrp="1"/>
          </p:cNvSpPr>
          <p:nvPr>
            <p:ph type="sldNum" sz="quarter" idx="12"/>
          </p:nvPr>
        </p:nvSpPr>
        <p:spPr/>
        <p:txBody>
          <a:bodyPr/>
          <a:lstStyle/>
          <a:p>
            <a:fld id="{FE8DA6AF-1811-4E27-A96F-54109F1D0275}" type="slidenum">
              <a:rPr lang="en-GB" smtClean="0"/>
              <a:pPr/>
              <a:t>16</a:t>
            </a:fld>
            <a:endParaRPr lang="en-GB"/>
          </a:p>
        </p:txBody>
      </p:sp>
      <p:sp>
        <p:nvSpPr>
          <p:cNvPr id="6" name="TextBox 5">
            <a:extLst>
              <a:ext uri="{FF2B5EF4-FFF2-40B4-BE49-F238E27FC236}">
                <a16:creationId xmlns:a16="http://schemas.microsoft.com/office/drawing/2014/main" id="{770BB50A-0B9C-2BA2-A738-51A153222D65}"/>
              </a:ext>
            </a:extLst>
          </p:cNvPr>
          <p:cNvSpPr txBox="1"/>
          <p:nvPr/>
        </p:nvSpPr>
        <p:spPr>
          <a:xfrm>
            <a:off x="1821143" y="2184515"/>
            <a:ext cx="3692434" cy="2585323"/>
          </a:xfrm>
          <a:prstGeom prst="rect">
            <a:avLst/>
          </a:prstGeom>
          <a:noFill/>
        </p:spPr>
        <p:txBody>
          <a:bodyPr wrap="square" rtlCol="0">
            <a:spAutoFit/>
          </a:bodyPr>
          <a:lstStyle/>
          <a:p>
            <a:r>
              <a:rPr lang="en-GB"/>
              <a:t>Acknowledge the biases exist and foster a culture of questioning</a:t>
            </a:r>
          </a:p>
          <a:p>
            <a:endParaRPr lang="en-GB"/>
          </a:p>
          <a:p>
            <a:endParaRPr lang="en-GB"/>
          </a:p>
          <a:p>
            <a:r>
              <a:rPr lang="en-GB"/>
              <a:t>Challenge anchors and assumptions</a:t>
            </a:r>
          </a:p>
          <a:p>
            <a:endParaRPr lang="en-GB"/>
          </a:p>
          <a:p>
            <a:endParaRPr lang="en-GB"/>
          </a:p>
          <a:p>
            <a:r>
              <a:rPr lang="en-GB"/>
              <a:t>Stress-test behavioural scenarios</a:t>
            </a:r>
          </a:p>
        </p:txBody>
      </p:sp>
      <p:grpSp>
        <p:nvGrpSpPr>
          <p:cNvPr id="7" name="Group 6">
            <a:extLst>
              <a:ext uri="{FF2B5EF4-FFF2-40B4-BE49-F238E27FC236}">
                <a16:creationId xmlns:a16="http://schemas.microsoft.com/office/drawing/2014/main" id="{26A8E69C-9BB9-2A0F-6D52-140791EF3C49}"/>
              </a:ext>
            </a:extLst>
          </p:cNvPr>
          <p:cNvGrpSpPr/>
          <p:nvPr/>
        </p:nvGrpSpPr>
        <p:grpSpPr>
          <a:xfrm>
            <a:off x="6560188" y="2082579"/>
            <a:ext cx="462191" cy="773199"/>
            <a:chOff x="1704975" y="1344613"/>
            <a:chExt cx="595313" cy="947737"/>
          </a:xfrm>
          <a:solidFill>
            <a:schemeClr val="accent1"/>
          </a:solidFill>
        </p:grpSpPr>
        <p:sp>
          <p:nvSpPr>
            <p:cNvPr id="8" name="Freeform 20">
              <a:extLst>
                <a:ext uri="{FF2B5EF4-FFF2-40B4-BE49-F238E27FC236}">
                  <a16:creationId xmlns:a16="http://schemas.microsoft.com/office/drawing/2014/main" id="{75EC6AA3-1D28-0F35-245E-961B152C83FC}"/>
                </a:ext>
              </a:extLst>
            </p:cNvPr>
            <p:cNvSpPr>
              <a:spLocks/>
            </p:cNvSpPr>
            <p:nvPr/>
          </p:nvSpPr>
          <p:spPr bwMode="auto">
            <a:xfrm>
              <a:off x="1704975" y="1344613"/>
              <a:ext cx="595313" cy="947737"/>
            </a:xfrm>
            <a:custGeom>
              <a:avLst/>
              <a:gdLst>
                <a:gd name="T0" fmla="*/ 203 w 376"/>
                <a:gd name="T1" fmla="*/ 599 h 599"/>
                <a:gd name="T2" fmla="*/ 160 w 376"/>
                <a:gd name="T3" fmla="*/ 599 h 599"/>
                <a:gd name="T4" fmla="*/ 132 w 376"/>
                <a:gd name="T5" fmla="*/ 571 h 599"/>
                <a:gd name="T6" fmla="*/ 132 w 376"/>
                <a:gd name="T7" fmla="*/ 569 h 599"/>
                <a:gd name="T8" fmla="*/ 160 w 376"/>
                <a:gd name="T9" fmla="*/ 541 h 599"/>
                <a:gd name="T10" fmla="*/ 204 w 376"/>
                <a:gd name="T11" fmla="*/ 541 h 599"/>
                <a:gd name="T12" fmla="*/ 209 w 376"/>
                <a:gd name="T13" fmla="*/ 536 h 599"/>
                <a:gd name="T14" fmla="*/ 204 w 376"/>
                <a:gd name="T15" fmla="*/ 532 h 599"/>
                <a:gd name="T16" fmla="*/ 145 w 376"/>
                <a:gd name="T17" fmla="*/ 532 h 599"/>
                <a:gd name="T18" fmla="*/ 117 w 376"/>
                <a:gd name="T19" fmla="*/ 504 h 599"/>
                <a:gd name="T20" fmla="*/ 145 w 376"/>
                <a:gd name="T21" fmla="*/ 476 h 599"/>
                <a:gd name="T22" fmla="*/ 213 w 376"/>
                <a:gd name="T23" fmla="*/ 476 h 599"/>
                <a:gd name="T24" fmla="*/ 216 w 376"/>
                <a:gd name="T25" fmla="*/ 475 h 599"/>
                <a:gd name="T26" fmla="*/ 327 w 376"/>
                <a:gd name="T27" fmla="*/ 365 h 599"/>
                <a:gd name="T28" fmla="*/ 353 w 376"/>
                <a:gd name="T29" fmla="*/ 297 h 599"/>
                <a:gd name="T30" fmla="*/ 353 w 376"/>
                <a:gd name="T31" fmla="*/ 155 h 599"/>
                <a:gd name="T32" fmla="*/ 221 w 376"/>
                <a:gd name="T33" fmla="*/ 23 h 599"/>
                <a:gd name="T34" fmla="*/ 155 w 376"/>
                <a:gd name="T35" fmla="*/ 23 h 599"/>
                <a:gd name="T36" fmla="*/ 23 w 376"/>
                <a:gd name="T37" fmla="*/ 155 h 599"/>
                <a:gd name="T38" fmla="*/ 23 w 376"/>
                <a:gd name="T39" fmla="*/ 293 h 599"/>
                <a:gd name="T40" fmla="*/ 54 w 376"/>
                <a:gd name="T41" fmla="*/ 366 h 599"/>
                <a:gd name="T42" fmla="*/ 123 w 376"/>
                <a:gd name="T43" fmla="*/ 435 h 599"/>
                <a:gd name="T44" fmla="*/ 132 w 376"/>
                <a:gd name="T45" fmla="*/ 439 h 599"/>
                <a:gd name="T46" fmla="*/ 162 w 376"/>
                <a:gd name="T47" fmla="*/ 439 h 599"/>
                <a:gd name="T48" fmla="*/ 176 w 376"/>
                <a:gd name="T49" fmla="*/ 425 h 599"/>
                <a:gd name="T50" fmla="*/ 176 w 376"/>
                <a:gd name="T51" fmla="*/ 338 h 599"/>
                <a:gd name="T52" fmla="*/ 188 w 376"/>
                <a:gd name="T53" fmla="*/ 326 h 599"/>
                <a:gd name="T54" fmla="*/ 200 w 376"/>
                <a:gd name="T55" fmla="*/ 338 h 599"/>
                <a:gd name="T56" fmla="*/ 200 w 376"/>
                <a:gd name="T57" fmla="*/ 425 h 599"/>
                <a:gd name="T58" fmla="*/ 162 w 376"/>
                <a:gd name="T59" fmla="*/ 463 h 599"/>
                <a:gd name="T60" fmla="*/ 132 w 376"/>
                <a:gd name="T61" fmla="*/ 463 h 599"/>
                <a:gd name="T62" fmla="*/ 106 w 376"/>
                <a:gd name="T63" fmla="*/ 452 h 599"/>
                <a:gd name="T64" fmla="*/ 37 w 376"/>
                <a:gd name="T65" fmla="*/ 383 h 599"/>
                <a:gd name="T66" fmla="*/ 0 w 376"/>
                <a:gd name="T67" fmla="*/ 293 h 599"/>
                <a:gd name="T68" fmla="*/ 0 w 376"/>
                <a:gd name="T69" fmla="*/ 155 h 599"/>
                <a:gd name="T70" fmla="*/ 155 w 376"/>
                <a:gd name="T71" fmla="*/ 0 h 599"/>
                <a:gd name="T72" fmla="*/ 221 w 376"/>
                <a:gd name="T73" fmla="*/ 0 h 599"/>
                <a:gd name="T74" fmla="*/ 376 w 376"/>
                <a:gd name="T75" fmla="*/ 155 h 599"/>
                <a:gd name="T76" fmla="*/ 376 w 376"/>
                <a:gd name="T77" fmla="*/ 297 h 599"/>
                <a:gd name="T78" fmla="*/ 345 w 376"/>
                <a:gd name="T79" fmla="*/ 381 h 599"/>
                <a:gd name="T80" fmla="*/ 232 w 376"/>
                <a:gd name="T81" fmla="*/ 491 h 599"/>
                <a:gd name="T82" fmla="*/ 213 w 376"/>
                <a:gd name="T83" fmla="*/ 499 h 599"/>
                <a:gd name="T84" fmla="*/ 145 w 376"/>
                <a:gd name="T85" fmla="*/ 499 h 599"/>
                <a:gd name="T86" fmla="*/ 141 w 376"/>
                <a:gd name="T87" fmla="*/ 504 h 599"/>
                <a:gd name="T88" fmla="*/ 145 w 376"/>
                <a:gd name="T89" fmla="*/ 508 h 599"/>
                <a:gd name="T90" fmla="*/ 204 w 376"/>
                <a:gd name="T91" fmla="*/ 508 h 599"/>
                <a:gd name="T92" fmla="*/ 232 w 376"/>
                <a:gd name="T93" fmla="*/ 536 h 599"/>
                <a:gd name="T94" fmla="*/ 204 w 376"/>
                <a:gd name="T95" fmla="*/ 564 h 599"/>
                <a:gd name="T96" fmla="*/ 160 w 376"/>
                <a:gd name="T97" fmla="*/ 564 h 599"/>
                <a:gd name="T98" fmla="*/ 156 w 376"/>
                <a:gd name="T99" fmla="*/ 569 h 599"/>
                <a:gd name="T100" fmla="*/ 156 w 376"/>
                <a:gd name="T101" fmla="*/ 571 h 599"/>
                <a:gd name="T102" fmla="*/ 160 w 376"/>
                <a:gd name="T103" fmla="*/ 576 h 599"/>
                <a:gd name="T104" fmla="*/ 203 w 376"/>
                <a:gd name="T105" fmla="*/ 576 h 599"/>
                <a:gd name="T106" fmla="*/ 214 w 376"/>
                <a:gd name="T107" fmla="*/ 588 h 599"/>
                <a:gd name="T108" fmla="*/ 203 w 376"/>
                <a:gd name="T109" fmla="*/ 599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6" h="599">
                  <a:moveTo>
                    <a:pt x="203" y="599"/>
                  </a:moveTo>
                  <a:cubicBezTo>
                    <a:pt x="160" y="599"/>
                    <a:pt x="160" y="599"/>
                    <a:pt x="160" y="599"/>
                  </a:cubicBezTo>
                  <a:cubicBezTo>
                    <a:pt x="145" y="599"/>
                    <a:pt x="132" y="587"/>
                    <a:pt x="132" y="571"/>
                  </a:cubicBezTo>
                  <a:cubicBezTo>
                    <a:pt x="132" y="569"/>
                    <a:pt x="132" y="569"/>
                    <a:pt x="132" y="569"/>
                  </a:cubicBezTo>
                  <a:cubicBezTo>
                    <a:pt x="132" y="553"/>
                    <a:pt x="145" y="541"/>
                    <a:pt x="160" y="541"/>
                  </a:cubicBezTo>
                  <a:cubicBezTo>
                    <a:pt x="204" y="541"/>
                    <a:pt x="204" y="541"/>
                    <a:pt x="204" y="541"/>
                  </a:cubicBezTo>
                  <a:cubicBezTo>
                    <a:pt x="207" y="541"/>
                    <a:pt x="209" y="539"/>
                    <a:pt x="209" y="536"/>
                  </a:cubicBezTo>
                  <a:cubicBezTo>
                    <a:pt x="209" y="534"/>
                    <a:pt x="207" y="532"/>
                    <a:pt x="204" y="532"/>
                  </a:cubicBezTo>
                  <a:cubicBezTo>
                    <a:pt x="145" y="532"/>
                    <a:pt x="145" y="532"/>
                    <a:pt x="145" y="532"/>
                  </a:cubicBezTo>
                  <a:cubicBezTo>
                    <a:pt x="130" y="532"/>
                    <a:pt x="117" y="519"/>
                    <a:pt x="117" y="504"/>
                  </a:cubicBezTo>
                  <a:cubicBezTo>
                    <a:pt x="117" y="488"/>
                    <a:pt x="130" y="476"/>
                    <a:pt x="145" y="476"/>
                  </a:cubicBezTo>
                  <a:cubicBezTo>
                    <a:pt x="213" y="476"/>
                    <a:pt x="213" y="476"/>
                    <a:pt x="213" y="476"/>
                  </a:cubicBezTo>
                  <a:cubicBezTo>
                    <a:pt x="214" y="476"/>
                    <a:pt x="215" y="475"/>
                    <a:pt x="216" y="475"/>
                  </a:cubicBezTo>
                  <a:cubicBezTo>
                    <a:pt x="327" y="365"/>
                    <a:pt x="327" y="365"/>
                    <a:pt x="327" y="365"/>
                  </a:cubicBezTo>
                  <a:cubicBezTo>
                    <a:pt x="343" y="347"/>
                    <a:pt x="353" y="322"/>
                    <a:pt x="353" y="297"/>
                  </a:cubicBezTo>
                  <a:cubicBezTo>
                    <a:pt x="353" y="155"/>
                    <a:pt x="353" y="155"/>
                    <a:pt x="353" y="155"/>
                  </a:cubicBezTo>
                  <a:cubicBezTo>
                    <a:pt x="353" y="82"/>
                    <a:pt x="294" y="23"/>
                    <a:pt x="221" y="23"/>
                  </a:cubicBezTo>
                  <a:cubicBezTo>
                    <a:pt x="155" y="23"/>
                    <a:pt x="155" y="23"/>
                    <a:pt x="155" y="23"/>
                  </a:cubicBezTo>
                  <a:cubicBezTo>
                    <a:pt x="82" y="23"/>
                    <a:pt x="23" y="82"/>
                    <a:pt x="23" y="155"/>
                  </a:cubicBezTo>
                  <a:cubicBezTo>
                    <a:pt x="23" y="293"/>
                    <a:pt x="23" y="293"/>
                    <a:pt x="23" y="293"/>
                  </a:cubicBezTo>
                  <a:cubicBezTo>
                    <a:pt x="23" y="320"/>
                    <a:pt x="34" y="347"/>
                    <a:pt x="54" y="366"/>
                  </a:cubicBezTo>
                  <a:cubicBezTo>
                    <a:pt x="123" y="435"/>
                    <a:pt x="123" y="435"/>
                    <a:pt x="123" y="435"/>
                  </a:cubicBezTo>
                  <a:cubicBezTo>
                    <a:pt x="125" y="438"/>
                    <a:pt x="129" y="439"/>
                    <a:pt x="132" y="439"/>
                  </a:cubicBezTo>
                  <a:cubicBezTo>
                    <a:pt x="162" y="439"/>
                    <a:pt x="162" y="439"/>
                    <a:pt x="162" y="439"/>
                  </a:cubicBezTo>
                  <a:cubicBezTo>
                    <a:pt x="170" y="439"/>
                    <a:pt x="176" y="433"/>
                    <a:pt x="176" y="425"/>
                  </a:cubicBezTo>
                  <a:cubicBezTo>
                    <a:pt x="176" y="338"/>
                    <a:pt x="176" y="338"/>
                    <a:pt x="176" y="338"/>
                  </a:cubicBezTo>
                  <a:cubicBezTo>
                    <a:pt x="176" y="331"/>
                    <a:pt x="182" y="326"/>
                    <a:pt x="188" y="326"/>
                  </a:cubicBezTo>
                  <a:cubicBezTo>
                    <a:pt x="195" y="326"/>
                    <a:pt x="200" y="331"/>
                    <a:pt x="200" y="338"/>
                  </a:cubicBezTo>
                  <a:cubicBezTo>
                    <a:pt x="200" y="425"/>
                    <a:pt x="200" y="425"/>
                    <a:pt x="200" y="425"/>
                  </a:cubicBezTo>
                  <a:cubicBezTo>
                    <a:pt x="200" y="446"/>
                    <a:pt x="183" y="463"/>
                    <a:pt x="162" y="463"/>
                  </a:cubicBezTo>
                  <a:cubicBezTo>
                    <a:pt x="132" y="463"/>
                    <a:pt x="132" y="463"/>
                    <a:pt x="132" y="463"/>
                  </a:cubicBezTo>
                  <a:cubicBezTo>
                    <a:pt x="122" y="463"/>
                    <a:pt x="113" y="459"/>
                    <a:pt x="106" y="452"/>
                  </a:cubicBezTo>
                  <a:cubicBezTo>
                    <a:pt x="37" y="383"/>
                    <a:pt x="37" y="383"/>
                    <a:pt x="37" y="383"/>
                  </a:cubicBezTo>
                  <a:cubicBezTo>
                    <a:pt x="13" y="359"/>
                    <a:pt x="0" y="327"/>
                    <a:pt x="0" y="293"/>
                  </a:cubicBezTo>
                  <a:cubicBezTo>
                    <a:pt x="0" y="155"/>
                    <a:pt x="0" y="155"/>
                    <a:pt x="0" y="155"/>
                  </a:cubicBezTo>
                  <a:cubicBezTo>
                    <a:pt x="0" y="69"/>
                    <a:pt x="70" y="0"/>
                    <a:pt x="155" y="0"/>
                  </a:cubicBezTo>
                  <a:cubicBezTo>
                    <a:pt x="221" y="0"/>
                    <a:pt x="221" y="0"/>
                    <a:pt x="221" y="0"/>
                  </a:cubicBezTo>
                  <a:cubicBezTo>
                    <a:pt x="306" y="0"/>
                    <a:pt x="376" y="69"/>
                    <a:pt x="376" y="155"/>
                  </a:cubicBezTo>
                  <a:cubicBezTo>
                    <a:pt x="376" y="297"/>
                    <a:pt x="376" y="297"/>
                    <a:pt x="376" y="297"/>
                  </a:cubicBezTo>
                  <a:cubicBezTo>
                    <a:pt x="376" y="328"/>
                    <a:pt x="365" y="358"/>
                    <a:pt x="345" y="381"/>
                  </a:cubicBezTo>
                  <a:cubicBezTo>
                    <a:pt x="232" y="491"/>
                    <a:pt x="232" y="491"/>
                    <a:pt x="232" y="491"/>
                  </a:cubicBezTo>
                  <a:cubicBezTo>
                    <a:pt x="227" y="497"/>
                    <a:pt x="220" y="499"/>
                    <a:pt x="213" y="499"/>
                  </a:cubicBezTo>
                  <a:cubicBezTo>
                    <a:pt x="145" y="499"/>
                    <a:pt x="145" y="499"/>
                    <a:pt x="145" y="499"/>
                  </a:cubicBezTo>
                  <a:cubicBezTo>
                    <a:pt x="143" y="499"/>
                    <a:pt x="141" y="501"/>
                    <a:pt x="141" y="504"/>
                  </a:cubicBezTo>
                  <a:cubicBezTo>
                    <a:pt x="141" y="506"/>
                    <a:pt x="143" y="508"/>
                    <a:pt x="145" y="508"/>
                  </a:cubicBezTo>
                  <a:cubicBezTo>
                    <a:pt x="204" y="508"/>
                    <a:pt x="204" y="508"/>
                    <a:pt x="204" y="508"/>
                  </a:cubicBezTo>
                  <a:cubicBezTo>
                    <a:pt x="220" y="508"/>
                    <a:pt x="232" y="521"/>
                    <a:pt x="232" y="536"/>
                  </a:cubicBezTo>
                  <a:cubicBezTo>
                    <a:pt x="232" y="552"/>
                    <a:pt x="220" y="564"/>
                    <a:pt x="204" y="564"/>
                  </a:cubicBezTo>
                  <a:cubicBezTo>
                    <a:pt x="160" y="564"/>
                    <a:pt x="160" y="564"/>
                    <a:pt x="160" y="564"/>
                  </a:cubicBezTo>
                  <a:cubicBezTo>
                    <a:pt x="158" y="564"/>
                    <a:pt x="156" y="566"/>
                    <a:pt x="156" y="569"/>
                  </a:cubicBezTo>
                  <a:cubicBezTo>
                    <a:pt x="156" y="571"/>
                    <a:pt x="156" y="571"/>
                    <a:pt x="156" y="571"/>
                  </a:cubicBezTo>
                  <a:cubicBezTo>
                    <a:pt x="156" y="574"/>
                    <a:pt x="158" y="576"/>
                    <a:pt x="160" y="576"/>
                  </a:cubicBezTo>
                  <a:cubicBezTo>
                    <a:pt x="203" y="576"/>
                    <a:pt x="203" y="576"/>
                    <a:pt x="203" y="576"/>
                  </a:cubicBezTo>
                  <a:cubicBezTo>
                    <a:pt x="209" y="576"/>
                    <a:pt x="214" y="581"/>
                    <a:pt x="214" y="588"/>
                  </a:cubicBezTo>
                  <a:cubicBezTo>
                    <a:pt x="214" y="594"/>
                    <a:pt x="209" y="599"/>
                    <a:pt x="203" y="599"/>
                  </a:cubicBezTo>
                </a:path>
              </a:pathLst>
            </a:custGeom>
            <a:grpFill/>
            <a:ln>
              <a:noFill/>
            </a:ln>
          </p:spPr>
          <p:txBody>
            <a:bodyPr vert="horz" wrap="square" lIns="82935" tIns="41468" rIns="82935" bIns="41468" numCol="1" anchor="t" anchorCtr="0" compatLnSpc="1">
              <a:prstTxWarp prst="textNoShape">
                <a:avLst/>
              </a:prstTxWarp>
            </a:bodyPr>
            <a:lstStyle/>
            <a:p>
              <a:endParaRPr lang="en-GB" sz="1633"/>
            </a:p>
          </p:txBody>
        </p:sp>
        <p:sp>
          <p:nvSpPr>
            <p:cNvPr id="9" name="Freeform 80">
              <a:extLst>
                <a:ext uri="{FF2B5EF4-FFF2-40B4-BE49-F238E27FC236}">
                  <a16:creationId xmlns:a16="http://schemas.microsoft.com/office/drawing/2014/main" id="{87B65549-729C-4632-B30D-8EFF12201D3F}"/>
                </a:ext>
              </a:extLst>
            </p:cNvPr>
            <p:cNvSpPr>
              <a:spLocks/>
            </p:cNvSpPr>
            <p:nvPr/>
          </p:nvSpPr>
          <p:spPr bwMode="auto">
            <a:xfrm>
              <a:off x="1897063" y="1592263"/>
              <a:ext cx="209550" cy="212725"/>
            </a:xfrm>
            <a:custGeom>
              <a:avLst/>
              <a:gdLst>
                <a:gd name="T0" fmla="*/ 120 w 132"/>
                <a:gd name="T1" fmla="*/ 56 h 134"/>
                <a:gd name="T2" fmla="*/ 77 w 132"/>
                <a:gd name="T3" fmla="*/ 56 h 134"/>
                <a:gd name="T4" fmla="*/ 77 w 132"/>
                <a:gd name="T5" fmla="*/ 12 h 134"/>
                <a:gd name="T6" fmla="*/ 65 w 132"/>
                <a:gd name="T7" fmla="*/ 0 h 134"/>
                <a:gd name="T8" fmla="*/ 53 w 132"/>
                <a:gd name="T9" fmla="*/ 12 h 134"/>
                <a:gd name="T10" fmla="*/ 53 w 132"/>
                <a:gd name="T11" fmla="*/ 56 h 134"/>
                <a:gd name="T12" fmla="*/ 12 w 132"/>
                <a:gd name="T13" fmla="*/ 56 h 134"/>
                <a:gd name="T14" fmla="*/ 0 w 132"/>
                <a:gd name="T15" fmla="*/ 68 h 134"/>
                <a:gd name="T16" fmla="*/ 12 w 132"/>
                <a:gd name="T17" fmla="*/ 80 h 134"/>
                <a:gd name="T18" fmla="*/ 53 w 132"/>
                <a:gd name="T19" fmla="*/ 80 h 134"/>
                <a:gd name="T20" fmla="*/ 53 w 132"/>
                <a:gd name="T21" fmla="*/ 122 h 134"/>
                <a:gd name="T22" fmla="*/ 65 w 132"/>
                <a:gd name="T23" fmla="*/ 134 h 134"/>
                <a:gd name="T24" fmla="*/ 77 w 132"/>
                <a:gd name="T25" fmla="*/ 122 h 134"/>
                <a:gd name="T26" fmla="*/ 77 w 132"/>
                <a:gd name="T27" fmla="*/ 80 h 134"/>
                <a:gd name="T28" fmla="*/ 120 w 132"/>
                <a:gd name="T29" fmla="*/ 80 h 134"/>
                <a:gd name="T30" fmla="*/ 132 w 132"/>
                <a:gd name="T31" fmla="*/ 68 h 134"/>
                <a:gd name="T32" fmla="*/ 120 w 132"/>
                <a:gd name="T33" fmla="*/ 5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34">
                  <a:moveTo>
                    <a:pt x="120" y="56"/>
                  </a:moveTo>
                  <a:cubicBezTo>
                    <a:pt x="77" y="56"/>
                    <a:pt x="77" y="56"/>
                    <a:pt x="77" y="56"/>
                  </a:cubicBezTo>
                  <a:cubicBezTo>
                    <a:pt x="77" y="12"/>
                    <a:pt x="77" y="12"/>
                    <a:pt x="77" y="12"/>
                  </a:cubicBezTo>
                  <a:cubicBezTo>
                    <a:pt x="77" y="6"/>
                    <a:pt x="72" y="0"/>
                    <a:pt x="65" y="0"/>
                  </a:cubicBezTo>
                  <a:cubicBezTo>
                    <a:pt x="58" y="0"/>
                    <a:pt x="53" y="6"/>
                    <a:pt x="53" y="12"/>
                  </a:cubicBezTo>
                  <a:cubicBezTo>
                    <a:pt x="53" y="56"/>
                    <a:pt x="53" y="56"/>
                    <a:pt x="53" y="56"/>
                  </a:cubicBezTo>
                  <a:cubicBezTo>
                    <a:pt x="12" y="56"/>
                    <a:pt x="12" y="56"/>
                    <a:pt x="12" y="56"/>
                  </a:cubicBezTo>
                  <a:cubicBezTo>
                    <a:pt x="5" y="56"/>
                    <a:pt x="0" y="61"/>
                    <a:pt x="0" y="68"/>
                  </a:cubicBezTo>
                  <a:cubicBezTo>
                    <a:pt x="0" y="75"/>
                    <a:pt x="5" y="80"/>
                    <a:pt x="12" y="80"/>
                  </a:cubicBezTo>
                  <a:cubicBezTo>
                    <a:pt x="53" y="80"/>
                    <a:pt x="53" y="80"/>
                    <a:pt x="53" y="80"/>
                  </a:cubicBezTo>
                  <a:cubicBezTo>
                    <a:pt x="53" y="122"/>
                    <a:pt x="53" y="122"/>
                    <a:pt x="53" y="122"/>
                  </a:cubicBezTo>
                  <a:cubicBezTo>
                    <a:pt x="53" y="128"/>
                    <a:pt x="58" y="134"/>
                    <a:pt x="65" y="134"/>
                  </a:cubicBezTo>
                  <a:cubicBezTo>
                    <a:pt x="72" y="134"/>
                    <a:pt x="77" y="128"/>
                    <a:pt x="77" y="122"/>
                  </a:cubicBezTo>
                  <a:cubicBezTo>
                    <a:pt x="77" y="80"/>
                    <a:pt x="77" y="80"/>
                    <a:pt x="77" y="80"/>
                  </a:cubicBezTo>
                  <a:cubicBezTo>
                    <a:pt x="120" y="80"/>
                    <a:pt x="120" y="80"/>
                    <a:pt x="120" y="80"/>
                  </a:cubicBezTo>
                  <a:cubicBezTo>
                    <a:pt x="127" y="80"/>
                    <a:pt x="132" y="75"/>
                    <a:pt x="132" y="68"/>
                  </a:cubicBezTo>
                  <a:cubicBezTo>
                    <a:pt x="132" y="61"/>
                    <a:pt x="127" y="56"/>
                    <a:pt x="120" y="56"/>
                  </a:cubicBezTo>
                  <a:close/>
                </a:path>
              </a:pathLst>
            </a:custGeom>
            <a:grpFill/>
            <a:ln>
              <a:noFill/>
            </a:ln>
          </p:spPr>
          <p:txBody>
            <a:bodyPr vert="horz" wrap="square" lIns="82935" tIns="41468" rIns="82935" bIns="41468" numCol="1" anchor="t" anchorCtr="0" compatLnSpc="1">
              <a:prstTxWarp prst="textNoShape">
                <a:avLst/>
              </a:prstTxWarp>
            </a:bodyPr>
            <a:lstStyle/>
            <a:p>
              <a:endParaRPr lang="en-GB" sz="1633"/>
            </a:p>
          </p:txBody>
        </p:sp>
      </p:grpSp>
      <p:grpSp>
        <p:nvGrpSpPr>
          <p:cNvPr id="29" name="Group 28">
            <a:extLst>
              <a:ext uri="{FF2B5EF4-FFF2-40B4-BE49-F238E27FC236}">
                <a16:creationId xmlns:a16="http://schemas.microsoft.com/office/drawing/2014/main" id="{65ECED58-AA54-3C99-CFC5-54C87E103DAB}"/>
              </a:ext>
            </a:extLst>
          </p:cNvPr>
          <p:cNvGrpSpPr/>
          <p:nvPr/>
        </p:nvGrpSpPr>
        <p:grpSpPr>
          <a:xfrm>
            <a:off x="940463" y="4253765"/>
            <a:ext cx="717286" cy="501055"/>
            <a:chOff x="158750" y="4948238"/>
            <a:chExt cx="793751" cy="628650"/>
          </a:xfrm>
          <a:solidFill>
            <a:schemeClr val="accent1"/>
          </a:solidFill>
        </p:grpSpPr>
        <p:sp>
          <p:nvSpPr>
            <p:cNvPr id="30" name="Freeform 72">
              <a:extLst>
                <a:ext uri="{FF2B5EF4-FFF2-40B4-BE49-F238E27FC236}">
                  <a16:creationId xmlns:a16="http://schemas.microsoft.com/office/drawing/2014/main" id="{DE7A67CD-AA0F-F45D-C82B-1E72D0015A0D}"/>
                </a:ext>
              </a:extLst>
            </p:cNvPr>
            <p:cNvSpPr>
              <a:spLocks/>
            </p:cNvSpPr>
            <p:nvPr/>
          </p:nvSpPr>
          <p:spPr bwMode="auto">
            <a:xfrm>
              <a:off x="728663" y="4948238"/>
              <a:ext cx="223838" cy="227013"/>
            </a:xfrm>
            <a:custGeom>
              <a:avLst/>
              <a:gdLst>
                <a:gd name="T0" fmla="*/ 129 w 142"/>
                <a:gd name="T1" fmla="*/ 59 h 143"/>
                <a:gd name="T2" fmla="*/ 83 w 142"/>
                <a:gd name="T3" fmla="*/ 59 h 143"/>
                <a:gd name="T4" fmla="*/ 83 w 142"/>
                <a:gd name="T5" fmla="*/ 13 h 143"/>
                <a:gd name="T6" fmla="*/ 70 w 142"/>
                <a:gd name="T7" fmla="*/ 0 h 143"/>
                <a:gd name="T8" fmla="*/ 57 w 142"/>
                <a:gd name="T9" fmla="*/ 13 h 143"/>
                <a:gd name="T10" fmla="*/ 57 w 142"/>
                <a:gd name="T11" fmla="*/ 59 h 143"/>
                <a:gd name="T12" fmla="*/ 13 w 142"/>
                <a:gd name="T13" fmla="*/ 59 h 143"/>
                <a:gd name="T14" fmla="*/ 0 w 142"/>
                <a:gd name="T15" fmla="*/ 72 h 143"/>
                <a:gd name="T16" fmla="*/ 13 w 142"/>
                <a:gd name="T17" fmla="*/ 85 h 143"/>
                <a:gd name="T18" fmla="*/ 57 w 142"/>
                <a:gd name="T19" fmla="*/ 85 h 143"/>
                <a:gd name="T20" fmla="*/ 57 w 142"/>
                <a:gd name="T21" fmla="*/ 130 h 143"/>
                <a:gd name="T22" fmla="*/ 70 w 142"/>
                <a:gd name="T23" fmla="*/ 143 h 143"/>
                <a:gd name="T24" fmla="*/ 83 w 142"/>
                <a:gd name="T25" fmla="*/ 130 h 143"/>
                <a:gd name="T26" fmla="*/ 83 w 142"/>
                <a:gd name="T27" fmla="*/ 85 h 143"/>
                <a:gd name="T28" fmla="*/ 129 w 142"/>
                <a:gd name="T29" fmla="*/ 85 h 143"/>
                <a:gd name="T30" fmla="*/ 142 w 142"/>
                <a:gd name="T31" fmla="*/ 72 h 143"/>
                <a:gd name="T32" fmla="*/ 129 w 142"/>
                <a:gd name="T33" fmla="*/ 5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2" h="143">
                  <a:moveTo>
                    <a:pt x="129" y="59"/>
                  </a:moveTo>
                  <a:cubicBezTo>
                    <a:pt x="83" y="59"/>
                    <a:pt x="83" y="59"/>
                    <a:pt x="83" y="59"/>
                  </a:cubicBezTo>
                  <a:cubicBezTo>
                    <a:pt x="83" y="13"/>
                    <a:pt x="83" y="13"/>
                    <a:pt x="83" y="13"/>
                  </a:cubicBezTo>
                  <a:cubicBezTo>
                    <a:pt x="83" y="5"/>
                    <a:pt x="77" y="0"/>
                    <a:pt x="70" y="0"/>
                  </a:cubicBezTo>
                  <a:cubicBezTo>
                    <a:pt x="63" y="0"/>
                    <a:pt x="57" y="5"/>
                    <a:pt x="57" y="13"/>
                  </a:cubicBezTo>
                  <a:cubicBezTo>
                    <a:pt x="57" y="59"/>
                    <a:pt x="57" y="59"/>
                    <a:pt x="57" y="59"/>
                  </a:cubicBezTo>
                  <a:cubicBezTo>
                    <a:pt x="13" y="59"/>
                    <a:pt x="13" y="59"/>
                    <a:pt x="13" y="59"/>
                  </a:cubicBezTo>
                  <a:cubicBezTo>
                    <a:pt x="6" y="59"/>
                    <a:pt x="0" y="65"/>
                    <a:pt x="0" y="72"/>
                  </a:cubicBezTo>
                  <a:cubicBezTo>
                    <a:pt x="0" y="79"/>
                    <a:pt x="6" y="85"/>
                    <a:pt x="13" y="85"/>
                  </a:cubicBezTo>
                  <a:cubicBezTo>
                    <a:pt x="57" y="85"/>
                    <a:pt x="57" y="85"/>
                    <a:pt x="57" y="85"/>
                  </a:cubicBezTo>
                  <a:cubicBezTo>
                    <a:pt x="57" y="130"/>
                    <a:pt x="57" y="130"/>
                    <a:pt x="57" y="130"/>
                  </a:cubicBezTo>
                  <a:cubicBezTo>
                    <a:pt x="57" y="137"/>
                    <a:pt x="63" y="143"/>
                    <a:pt x="70" y="143"/>
                  </a:cubicBezTo>
                  <a:cubicBezTo>
                    <a:pt x="77" y="143"/>
                    <a:pt x="83" y="137"/>
                    <a:pt x="83" y="130"/>
                  </a:cubicBezTo>
                  <a:cubicBezTo>
                    <a:pt x="83" y="85"/>
                    <a:pt x="83" y="85"/>
                    <a:pt x="83" y="85"/>
                  </a:cubicBezTo>
                  <a:cubicBezTo>
                    <a:pt x="129" y="85"/>
                    <a:pt x="129" y="85"/>
                    <a:pt x="129" y="85"/>
                  </a:cubicBezTo>
                  <a:cubicBezTo>
                    <a:pt x="136" y="85"/>
                    <a:pt x="142" y="79"/>
                    <a:pt x="142" y="72"/>
                  </a:cubicBezTo>
                  <a:cubicBezTo>
                    <a:pt x="142" y="65"/>
                    <a:pt x="136" y="59"/>
                    <a:pt x="129"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sp>
          <p:nvSpPr>
            <p:cNvPr id="31" name="Freeform 132">
              <a:extLst>
                <a:ext uri="{FF2B5EF4-FFF2-40B4-BE49-F238E27FC236}">
                  <a16:creationId xmlns:a16="http://schemas.microsoft.com/office/drawing/2014/main" id="{A06A8B06-A521-8D2C-FD8F-E51BA606605E}"/>
                </a:ext>
              </a:extLst>
            </p:cNvPr>
            <p:cNvSpPr>
              <a:spLocks/>
            </p:cNvSpPr>
            <p:nvPr/>
          </p:nvSpPr>
          <p:spPr bwMode="auto">
            <a:xfrm>
              <a:off x="436563" y="5143500"/>
              <a:ext cx="344488" cy="50800"/>
            </a:xfrm>
            <a:custGeom>
              <a:avLst/>
              <a:gdLst>
                <a:gd name="T0" fmla="*/ 201 w 217"/>
                <a:gd name="T1" fmla="*/ 32 h 32"/>
                <a:gd name="T2" fmla="*/ 16 w 217"/>
                <a:gd name="T3" fmla="*/ 32 h 32"/>
                <a:gd name="T4" fmla="*/ 0 w 217"/>
                <a:gd name="T5" fmla="*/ 16 h 32"/>
                <a:gd name="T6" fmla="*/ 16 w 217"/>
                <a:gd name="T7" fmla="*/ 0 h 32"/>
                <a:gd name="T8" fmla="*/ 201 w 217"/>
                <a:gd name="T9" fmla="*/ 0 h 32"/>
                <a:gd name="T10" fmla="*/ 217 w 217"/>
                <a:gd name="T11" fmla="*/ 16 h 32"/>
                <a:gd name="T12" fmla="*/ 201 w 217"/>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17" h="32">
                  <a:moveTo>
                    <a:pt x="201" y="32"/>
                  </a:moveTo>
                  <a:cubicBezTo>
                    <a:pt x="16" y="32"/>
                    <a:pt x="16" y="32"/>
                    <a:pt x="16" y="32"/>
                  </a:cubicBezTo>
                  <a:cubicBezTo>
                    <a:pt x="7" y="32"/>
                    <a:pt x="0" y="25"/>
                    <a:pt x="0" y="16"/>
                  </a:cubicBezTo>
                  <a:cubicBezTo>
                    <a:pt x="0" y="7"/>
                    <a:pt x="7" y="0"/>
                    <a:pt x="16" y="0"/>
                  </a:cubicBezTo>
                  <a:cubicBezTo>
                    <a:pt x="201" y="0"/>
                    <a:pt x="201" y="0"/>
                    <a:pt x="201" y="0"/>
                  </a:cubicBezTo>
                  <a:cubicBezTo>
                    <a:pt x="210" y="0"/>
                    <a:pt x="217" y="7"/>
                    <a:pt x="217" y="16"/>
                  </a:cubicBezTo>
                  <a:cubicBezTo>
                    <a:pt x="217" y="25"/>
                    <a:pt x="210" y="32"/>
                    <a:pt x="201"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sp>
          <p:nvSpPr>
            <p:cNvPr id="32" name="Freeform 133">
              <a:extLst>
                <a:ext uri="{FF2B5EF4-FFF2-40B4-BE49-F238E27FC236}">
                  <a16:creationId xmlns:a16="http://schemas.microsoft.com/office/drawing/2014/main" id="{B86E42A5-3858-1DA5-C7AE-387472D36854}"/>
                </a:ext>
              </a:extLst>
            </p:cNvPr>
            <p:cNvSpPr>
              <a:spLocks/>
            </p:cNvSpPr>
            <p:nvPr/>
          </p:nvSpPr>
          <p:spPr bwMode="auto">
            <a:xfrm>
              <a:off x="158750" y="5045075"/>
              <a:ext cx="252413" cy="192088"/>
            </a:xfrm>
            <a:custGeom>
              <a:avLst/>
              <a:gdLst>
                <a:gd name="T0" fmla="*/ 56 w 160"/>
                <a:gd name="T1" fmla="*/ 121 h 121"/>
                <a:gd name="T2" fmla="*/ 47 w 160"/>
                <a:gd name="T3" fmla="*/ 119 h 121"/>
                <a:gd name="T4" fmla="*/ 10 w 160"/>
                <a:gd name="T5" fmla="*/ 96 h 121"/>
                <a:gd name="T6" fmla="*/ 5 w 160"/>
                <a:gd name="T7" fmla="*/ 73 h 121"/>
                <a:gd name="T8" fmla="*/ 27 w 160"/>
                <a:gd name="T9" fmla="*/ 68 h 121"/>
                <a:gd name="T10" fmla="*/ 54 w 160"/>
                <a:gd name="T11" fmla="*/ 85 h 121"/>
                <a:gd name="T12" fmla="*/ 130 w 160"/>
                <a:gd name="T13" fmla="*/ 7 h 121"/>
                <a:gd name="T14" fmla="*/ 153 w 160"/>
                <a:gd name="T15" fmla="*/ 7 h 121"/>
                <a:gd name="T16" fmla="*/ 153 w 160"/>
                <a:gd name="T17" fmla="*/ 30 h 121"/>
                <a:gd name="T18" fmla="*/ 68 w 160"/>
                <a:gd name="T19" fmla="*/ 117 h 121"/>
                <a:gd name="T20" fmla="*/ 56 w 160"/>
                <a:gd name="T21"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121">
                  <a:moveTo>
                    <a:pt x="56" y="121"/>
                  </a:moveTo>
                  <a:cubicBezTo>
                    <a:pt x="53" y="121"/>
                    <a:pt x="50" y="121"/>
                    <a:pt x="47" y="119"/>
                  </a:cubicBezTo>
                  <a:cubicBezTo>
                    <a:pt x="10" y="96"/>
                    <a:pt x="10" y="96"/>
                    <a:pt x="10" y="96"/>
                  </a:cubicBezTo>
                  <a:cubicBezTo>
                    <a:pt x="3" y="91"/>
                    <a:pt x="0" y="81"/>
                    <a:pt x="5" y="73"/>
                  </a:cubicBezTo>
                  <a:cubicBezTo>
                    <a:pt x="10" y="66"/>
                    <a:pt x="20" y="63"/>
                    <a:pt x="27" y="68"/>
                  </a:cubicBezTo>
                  <a:cubicBezTo>
                    <a:pt x="54" y="85"/>
                    <a:pt x="54" y="85"/>
                    <a:pt x="54" y="85"/>
                  </a:cubicBezTo>
                  <a:cubicBezTo>
                    <a:pt x="130" y="7"/>
                    <a:pt x="130" y="7"/>
                    <a:pt x="130" y="7"/>
                  </a:cubicBezTo>
                  <a:cubicBezTo>
                    <a:pt x="137" y="0"/>
                    <a:pt x="147" y="0"/>
                    <a:pt x="153" y="7"/>
                  </a:cubicBezTo>
                  <a:cubicBezTo>
                    <a:pt x="160" y="13"/>
                    <a:pt x="160" y="23"/>
                    <a:pt x="153" y="30"/>
                  </a:cubicBezTo>
                  <a:cubicBezTo>
                    <a:pt x="68" y="117"/>
                    <a:pt x="68" y="117"/>
                    <a:pt x="68" y="117"/>
                  </a:cubicBezTo>
                  <a:cubicBezTo>
                    <a:pt x="64" y="120"/>
                    <a:pt x="60" y="121"/>
                    <a:pt x="56"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sp>
          <p:nvSpPr>
            <p:cNvPr id="33" name="Freeform 134">
              <a:extLst>
                <a:ext uri="{FF2B5EF4-FFF2-40B4-BE49-F238E27FC236}">
                  <a16:creationId xmlns:a16="http://schemas.microsoft.com/office/drawing/2014/main" id="{29CEC207-408E-EBC8-D75E-AB0D7F1EFA94}"/>
                </a:ext>
              </a:extLst>
            </p:cNvPr>
            <p:cNvSpPr>
              <a:spLocks/>
            </p:cNvSpPr>
            <p:nvPr/>
          </p:nvSpPr>
          <p:spPr bwMode="auto">
            <a:xfrm>
              <a:off x="436563" y="5313363"/>
              <a:ext cx="344488" cy="52388"/>
            </a:xfrm>
            <a:custGeom>
              <a:avLst/>
              <a:gdLst>
                <a:gd name="T0" fmla="*/ 201 w 217"/>
                <a:gd name="T1" fmla="*/ 33 h 33"/>
                <a:gd name="T2" fmla="*/ 16 w 217"/>
                <a:gd name="T3" fmla="*/ 33 h 33"/>
                <a:gd name="T4" fmla="*/ 0 w 217"/>
                <a:gd name="T5" fmla="*/ 16 h 33"/>
                <a:gd name="T6" fmla="*/ 16 w 217"/>
                <a:gd name="T7" fmla="*/ 0 h 33"/>
                <a:gd name="T8" fmla="*/ 201 w 217"/>
                <a:gd name="T9" fmla="*/ 0 h 33"/>
                <a:gd name="T10" fmla="*/ 217 w 217"/>
                <a:gd name="T11" fmla="*/ 16 h 33"/>
                <a:gd name="T12" fmla="*/ 201 w 217"/>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217" h="33">
                  <a:moveTo>
                    <a:pt x="201" y="33"/>
                  </a:moveTo>
                  <a:cubicBezTo>
                    <a:pt x="16" y="33"/>
                    <a:pt x="16" y="33"/>
                    <a:pt x="16" y="33"/>
                  </a:cubicBezTo>
                  <a:cubicBezTo>
                    <a:pt x="7" y="33"/>
                    <a:pt x="0" y="25"/>
                    <a:pt x="0" y="16"/>
                  </a:cubicBezTo>
                  <a:cubicBezTo>
                    <a:pt x="0" y="7"/>
                    <a:pt x="7" y="0"/>
                    <a:pt x="16" y="0"/>
                  </a:cubicBezTo>
                  <a:cubicBezTo>
                    <a:pt x="201" y="0"/>
                    <a:pt x="201" y="0"/>
                    <a:pt x="201" y="0"/>
                  </a:cubicBezTo>
                  <a:cubicBezTo>
                    <a:pt x="210" y="0"/>
                    <a:pt x="217" y="7"/>
                    <a:pt x="217" y="16"/>
                  </a:cubicBezTo>
                  <a:cubicBezTo>
                    <a:pt x="217" y="25"/>
                    <a:pt x="210" y="33"/>
                    <a:pt x="201"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sp>
          <p:nvSpPr>
            <p:cNvPr id="34" name="Freeform 135">
              <a:extLst>
                <a:ext uri="{FF2B5EF4-FFF2-40B4-BE49-F238E27FC236}">
                  <a16:creationId xmlns:a16="http://schemas.microsoft.com/office/drawing/2014/main" id="{7BB88FCE-BADB-8BF2-E296-2D23B625CEA4}"/>
                </a:ext>
              </a:extLst>
            </p:cNvPr>
            <p:cNvSpPr>
              <a:spLocks/>
            </p:cNvSpPr>
            <p:nvPr/>
          </p:nvSpPr>
          <p:spPr bwMode="auto">
            <a:xfrm>
              <a:off x="158750" y="5216525"/>
              <a:ext cx="252413" cy="192088"/>
            </a:xfrm>
            <a:custGeom>
              <a:avLst/>
              <a:gdLst>
                <a:gd name="T0" fmla="*/ 56 w 160"/>
                <a:gd name="T1" fmla="*/ 121 h 121"/>
                <a:gd name="T2" fmla="*/ 47 w 160"/>
                <a:gd name="T3" fmla="*/ 118 h 121"/>
                <a:gd name="T4" fmla="*/ 10 w 160"/>
                <a:gd name="T5" fmla="*/ 95 h 121"/>
                <a:gd name="T6" fmla="*/ 5 w 160"/>
                <a:gd name="T7" fmla="*/ 73 h 121"/>
                <a:gd name="T8" fmla="*/ 27 w 160"/>
                <a:gd name="T9" fmla="*/ 67 h 121"/>
                <a:gd name="T10" fmla="*/ 54 w 160"/>
                <a:gd name="T11" fmla="*/ 84 h 121"/>
                <a:gd name="T12" fmla="*/ 130 w 160"/>
                <a:gd name="T13" fmla="*/ 6 h 121"/>
                <a:gd name="T14" fmla="*/ 153 w 160"/>
                <a:gd name="T15" fmla="*/ 6 h 121"/>
                <a:gd name="T16" fmla="*/ 153 w 160"/>
                <a:gd name="T17" fmla="*/ 29 h 121"/>
                <a:gd name="T18" fmla="*/ 68 w 160"/>
                <a:gd name="T19" fmla="*/ 116 h 121"/>
                <a:gd name="T20" fmla="*/ 56 w 160"/>
                <a:gd name="T21"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121">
                  <a:moveTo>
                    <a:pt x="56" y="121"/>
                  </a:moveTo>
                  <a:cubicBezTo>
                    <a:pt x="53" y="121"/>
                    <a:pt x="50" y="120"/>
                    <a:pt x="47" y="118"/>
                  </a:cubicBezTo>
                  <a:cubicBezTo>
                    <a:pt x="10" y="95"/>
                    <a:pt x="10" y="95"/>
                    <a:pt x="10" y="95"/>
                  </a:cubicBezTo>
                  <a:cubicBezTo>
                    <a:pt x="3" y="90"/>
                    <a:pt x="0" y="80"/>
                    <a:pt x="5" y="73"/>
                  </a:cubicBezTo>
                  <a:cubicBezTo>
                    <a:pt x="10" y="65"/>
                    <a:pt x="20" y="63"/>
                    <a:pt x="27" y="67"/>
                  </a:cubicBezTo>
                  <a:cubicBezTo>
                    <a:pt x="54" y="84"/>
                    <a:pt x="54" y="84"/>
                    <a:pt x="54" y="84"/>
                  </a:cubicBezTo>
                  <a:cubicBezTo>
                    <a:pt x="130" y="6"/>
                    <a:pt x="130" y="6"/>
                    <a:pt x="130" y="6"/>
                  </a:cubicBezTo>
                  <a:cubicBezTo>
                    <a:pt x="137" y="0"/>
                    <a:pt x="147" y="0"/>
                    <a:pt x="153" y="6"/>
                  </a:cubicBezTo>
                  <a:cubicBezTo>
                    <a:pt x="160" y="12"/>
                    <a:pt x="160" y="23"/>
                    <a:pt x="153" y="29"/>
                  </a:cubicBezTo>
                  <a:cubicBezTo>
                    <a:pt x="68" y="116"/>
                    <a:pt x="68" y="116"/>
                    <a:pt x="68" y="116"/>
                  </a:cubicBezTo>
                  <a:cubicBezTo>
                    <a:pt x="64" y="119"/>
                    <a:pt x="60" y="121"/>
                    <a:pt x="56"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sp>
          <p:nvSpPr>
            <p:cNvPr id="35" name="Freeform 136">
              <a:extLst>
                <a:ext uri="{FF2B5EF4-FFF2-40B4-BE49-F238E27FC236}">
                  <a16:creationId xmlns:a16="http://schemas.microsoft.com/office/drawing/2014/main" id="{FA59C724-1C24-6CA9-825C-90E9025D3EB4}"/>
                </a:ext>
              </a:extLst>
            </p:cNvPr>
            <p:cNvSpPr>
              <a:spLocks/>
            </p:cNvSpPr>
            <p:nvPr/>
          </p:nvSpPr>
          <p:spPr bwMode="auto">
            <a:xfrm>
              <a:off x="436563" y="5483225"/>
              <a:ext cx="344488" cy="50800"/>
            </a:xfrm>
            <a:custGeom>
              <a:avLst/>
              <a:gdLst>
                <a:gd name="T0" fmla="*/ 201 w 217"/>
                <a:gd name="T1" fmla="*/ 32 h 32"/>
                <a:gd name="T2" fmla="*/ 16 w 217"/>
                <a:gd name="T3" fmla="*/ 32 h 32"/>
                <a:gd name="T4" fmla="*/ 0 w 217"/>
                <a:gd name="T5" fmla="*/ 16 h 32"/>
                <a:gd name="T6" fmla="*/ 16 w 217"/>
                <a:gd name="T7" fmla="*/ 0 h 32"/>
                <a:gd name="T8" fmla="*/ 201 w 217"/>
                <a:gd name="T9" fmla="*/ 0 h 32"/>
                <a:gd name="T10" fmla="*/ 217 w 217"/>
                <a:gd name="T11" fmla="*/ 16 h 32"/>
                <a:gd name="T12" fmla="*/ 201 w 217"/>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17" h="32">
                  <a:moveTo>
                    <a:pt x="201" y="32"/>
                  </a:moveTo>
                  <a:cubicBezTo>
                    <a:pt x="16" y="32"/>
                    <a:pt x="16" y="32"/>
                    <a:pt x="16" y="32"/>
                  </a:cubicBezTo>
                  <a:cubicBezTo>
                    <a:pt x="7" y="32"/>
                    <a:pt x="0" y="25"/>
                    <a:pt x="0" y="16"/>
                  </a:cubicBezTo>
                  <a:cubicBezTo>
                    <a:pt x="0" y="7"/>
                    <a:pt x="7" y="0"/>
                    <a:pt x="16" y="0"/>
                  </a:cubicBezTo>
                  <a:cubicBezTo>
                    <a:pt x="201" y="0"/>
                    <a:pt x="201" y="0"/>
                    <a:pt x="201" y="0"/>
                  </a:cubicBezTo>
                  <a:cubicBezTo>
                    <a:pt x="210" y="0"/>
                    <a:pt x="217" y="7"/>
                    <a:pt x="217" y="16"/>
                  </a:cubicBezTo>
                  <a:cubicBezTo>
                    <a:pt x="217" y="25"/>
                    <a:pt x="210" y="32"/>
                    <a:pt x="201"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sp>
          <p:nvSpPr>
            <p:cNvPr id="36" name="Freeform 137">
              <a:extLst>
                <a:ext uri="{FF2B5EF4-FFF2-40B4-BE49-F238E27FC236}">
                  <a16:creationId xmlns:a16="http://schemas.microsoft.com/office/drawing/2014/main" id="{63B95EAF-847F-D492-2A20-FE2B05B0494E}"/>
                </a:ext>
              </a:extLst>
            </p:cNvPr>
            <p:cNvSpPr>
              <a:spLocks/>
            </p:cNvSpPr>
            <p:nvPr/>
          </p:nvSpPr>
          <p:spPr bwMode="auto">
            <a:xfrm>
              <a:off x="158750" y="5386388"/>
              <a:ext cx="252413" cy="190500"/>
            </a:xfrm>
            <a:custGeom>
              <a:avLst/>
              <a:gdLst>
                <a:gd name="T0" fmla="*/ 56 w 160"/>
                <a:gd name="T1" fmla="*/ 121 h 121"/>
                <a:gd name="T2" fmla="*/ 47 w 160"/>
                <a:gd name="T3" fmla="*/ 119 h 121"/>
                <a:gd name="T4" fmla="*/ 10 w 160"/>
                <a:gd name="T5" fmla="*/ 95 h 121"/>
                <a:gd name="T6" fmla="*/ 5 w 160"/>
                <a:gd name="T7" fmla="*/ 73 h 121"/>
                <a:gd name="T8" fmla="*/ 27 w 160"/>
                <a:gd name="T9" fmla="*/ 68 h 121"/>
                <a:gd name="T10" fmla="*/ 54 w 160"/>
                <a:gd name="T11" fmla="*/ 84 h 121"/>
                <a:gd name="T12" fmla="*/ 130 w 160"/>
                <a:gd name="T13" fmla="*/ 7 h 121"/>
                <a:gd name="T14" fmla="*/ 153 w 160"/>
                <a:gd name="T15" fmla="*/ 6 h 121"/>
                <a:gd name="T16" fmla="*/ 153 w 160"/>
                <a:gd name="T17" fmla="*/ 29 h 121"/>
                <a:gd name="T18" fmla="*/ 68 w 160"/>
                <a:gd name="T19" fmla="*/ 116 h 121"/>
                <a:gd name="T20" fmla="*/ 56 w 160"/>
                <a:gd name="T21"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121">
                  <a:moveTo>
                    <a:pt x="56" y="121"/>
                  </a:moveTo>
                  <a:cubicBezTo>
                    <a:pt x="53" y="121"/>
                    <a:pt x="50" y="120"/>
                    <a:pt x="47" y="119"/>
                  </a:cubicBezTo>
                  <a:cubicBezTo>
                    <a:pt x="10" y="95"/>
                    <a:pt x="10" y="95"/>
                    <a:pt x="10" y="95"/>
                  </a:cubicBezTo>
                  <a:cubicBezTo>
                    <a:pt x="3" y="91"/>
                    <a:pt x="0" y="81"/>
                    <a:pt x="5" y="73"/>
                  </a:cubicBezTo>
                  <a:cubicBezTo>
                    <a:pt x="10" y="65"/>
                    <a:pt x="20" y="63"/>
                    <a:pt x="27" y="68"/>
                  </a:cubicBezTo>
                  <a:cubicBezTo>
                    <a:pt x="54" y="84"/>
                    <a:pt x="54" y="84"/>
                    <a:pt x="54" y="84"/>
                  </a:cubicBezTo>
                  <a:cubicBezTo>
                    <a:pt x="130" y="7"/>
                    <a:pt x="130" y="7"/>
                    <a:pt x="130" y="7"/>
                  </a:cubicBezTo>
                  <a:cubicBezTo>
                    <a:pt x="137" y="0"/>
                    <a:pt x="147" y="0"/>
                    <a:pt x="153" y="6"/>
                  </a:cubicBezTo>
                  <a:cubicBezTo>
                    <a:pt x="160" y="13"/>
                    <a:pt x="160" y="23"/>
                    <a:pt x="153" y="29"/>
                  </a:cubicBezTo>
                  <a:cubicBezTo>
                    <a:pt x="68" y="116"/>
                    <a:pt x="68" y="116"/>
                    <a:pt x="68" y="116"/>
                  </a:cubicBezTo>
                  <a:cubicBezTo>
                    <a:pt x="64" y="120"/>
                    <a:pt x="60" y="121"/>
                    <a:pt x="56"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grpSp>
      <p:grpSp>
        <p:nvGrpSpPr>
          <p:cNvPr id="37" name="Group 36">
            <a:extLst>
              <a:ext uri="{FF2B5EF4-FFF2-40B4-BE49-F238E27FC236}">
                <a16:creationId xmlns:a16="http://schemas.microsoft.com/office/drawing/2014/main" id="{E9AA253D-3B3B-9EA4-198E-68FA2AC1265F}"/>
              </a:ext>
            </a:extLst>
          </p:cNvPr>
          <p:cNvGrpSpPr/>
          <p:nvPr/>
        </p:nvGrpSpPr>
        <p:grpSpPr>
          <a:xfrm>
            <a:off x="6450494" y="3281460"/>
            <a:ext cx="655504" cy="576610"/>
            <a:chOff x="9029700" y="1622426"/>
            <a:chExt cx="1030288" cy="742950"/>
          </a:xfrm>
          <a:solidFill>
            <a:schemeClr val="accent1"/>
          </a:solidFill>
        </p:grpSpPr>
        <p:sp>
          <p:nvSpPr>
            <p:cNvPr id="38" name="Freeform 66">
              <a:extLst>
                <a:ext uri="{FF2B5EF4-FFF2-40B4-BE49-F238E27FC236}">
                  <a16:creationId xmlns:a16="http://schemas.microsoft.com/office/drawing/2014/main" id="{81379536-DA8F-9DC5-1D4B-3D32D1227960}"/>
                </a:ext>
              </a:extLst>
            </p:cNvPr>
            <p:cNvSpPr>
              <a:spLocks/>
            </p:cNvSpPr>
            <p:nvPr/>
          </p:nvSpPr>
          <p:spPr bwMode="auto">
            <a:xfrm>
              <a:off x="9852025" y="2101851"/>
              <a:ext cx="207963" cy="207963"/>
            </a:xfrm>
            <a:custGeom>
              <a:avLst/>
              <a:gdLst>
                <a:gd name="T0" fmla="*/ 121 w 133"/>
                <a:gd name="T1" fmla="*/ 55 h 133"/>
                <a:gd name="T2" fmla="*/ 78 w 133"/>
                <a:gd name="T3" fmla="*/ 55 h 133"/>
                <a:gd name="T4" fmla="*/ 78 w 133"/>
                <a:gd name="T5" fmla="*/ 12 h 133"/>
                <a:gd name="T6" fmla="*/ 66 w 133"/>
                <a:gd name="T7" fmla="*/ 0 h 133"/>
                <a:gd name="T8" fmla="*/ 54 w 133"/>
                <a:gd name="T9" fmla="*/ 12 h 133"/>
                <a:gd name="T10" fmla="*/ 54 w 133"/>
                <a:gd name="T11" fmla="*/ 55 h 133"/>
                <a:gd name="T12" fmla="*/ 12 w 133"/>
                <a:gd name="T13" fmla="*/ 55 h 133"/>
                <a:gd name="T14" fmla="*/ 0 w 133"/>
                <a:gd name="T15" fmla="*/ 67 h 133"/>
                <a:gd name="T16" fmla="*/ 12 w 133"/>
                <a:gd name="T17" fmla="*/ 79 h 133"/>
                <a:gd name="T18" fmla="*/ 54 w 133"/>
                <a:gd name="T19" fmla="*/ 79 h 133"/>
                <a:gd name="T20" fmla="*/ 54 w 133"/>
                <a:gd name="T21" fmla="*/ 121 h 133"/>
                <a:gd name="T22" fmla="*/ 66 w 133"/>
                <a:gd name="T23" fmla="*/ 133 h 133"/>
                <a:gd name="T24" fmla="*/ 78 w 133"/>
                <a:gd name="T25" fmla="*/ 121 h 133"/>
                <a:gd name="T26" fmla="*/ 78 w 133"/>
                <a:gd name="T27" fmla="*/ 79 h 133"/>
                <a:gd name="T28" fmla="*/ 121 w 133"/>
                <a:gd name="T29" fmla="*/ 79 h 133"/>
                <a:gd name="T30" fmla="*/ 133 w 133"/>
                <a:gd name="T31" fmla="*/ 67 h 133"/>
                <a:gd name="T32" fmla="*/ 121 w 133"/>
                <a:gd name="T33" fmla="*/ 5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 h="133">
                  <a:moveTo>
                    <a:pt x="121" y="55"/>
                  </a:moveTo>
                  <a:cubicBezTo>
                    <a:pt x="78" y="55"/>
                    <a:pt x="78" y="55"/>
                    <a:pt x="78" y="55"/>
                  </a:cubicBezTo>
                  <a:cubicBezTo>
                    <a:pt x="78" y="12"/>
                    <a:pt x="78" y="12"/>
                    <a:pt x="78" y="12"/>
                  </a:cubicBezTo>
                  <a:cubicBezTo>
                    <a:pt x="78" y="5"/>
                    <a:pt x="72" y="0"/>
                    <a:pt x="66" y="0"/>
                  </a:cubicBezTo>
                  <a:cubicBezTo>
                    <a:pt x="59" y="0"/>
                    <a:pt x="54" y="5"/>
                    <a:pt x="54" y="12"/>
                  </a:cubicBezTo>
                  <a:cubicBezTo>
                    <a:pt x="54" y="55"/>
                    <a:pt x="54" y="55"/>
                    <a:pt x="54" y="55"/>
                  </a:cubicBezTo>
                  <a:cubicBezTo>
                    <a:pt x="12" y="55"/>
                    <a:pt x="12" y="55"/>
                    <a:pt x="12" y="55"/>
                  </a:cubicBezTo>
                  <a:cubicBezTo>
                    <a:pt x="6" y="55"/>
                    <a:pt x="0" y="61"/>
                    <a:pt x="0" y="67"/>
                  </a:cubicBezTo>
                  <a:cubicBezTo>
                    <a:pt x="0" y="74"/>
                    <a:pt x="6" y="79"/>
                    <a:pt x="12" y="79"/>
                  </a:cubicBezTo>
                  <a:cubicBezTo>
                    <a:pt x="54" y="79"/>
                    <a:pt x="54" y="79"/>
                    <a:pt x="54" y="79"/>
                  </a:cubicBezTo>
                  <a:cubicBezTo>
                    <a:pt x="54" y="121"/>
                    <a:pt x="54" y="121"/>
                    <a:pt x="54" y="121"/>
                  </a:cubicBezTo>
                  <a:cubicBezTo>
                    <a:pt x="54" y="128"/>
                    <a:pt x="59" y="133"/>
                    <a:pt x="66" y="133"/>
                  </a:cubicBezTo>
                  <a:cubicBezTo>
                    <a:pt x="72" y="133"/>
                    <a:pt x="78" y="128"/>
                    <a:pt x="78" y="121"/>
                  </a:cubicBezTo>
                  <a:cubicBezTo>
                    <a:pt x="78" y="79"/>
                    <a:pt x="78" y="79"/>
                    <a:pt x="78" y="79"/>
                  </a:cubicBezTo>
                  <a:cubicBezTo>
                    <a:pt x="121" y="79"/>
                    <a:pt x="121" y="79"/>
                    <a:pt x="121" y="79"/>
                  </a:cubicBezTo>
                  <a:cubicBezTo>
                    <a:pt x="127" y="79"/>
                    <a:pt x="133" y="74"/>
                    <a:pt x="133" y="67"/>
                  </a:cubicBezTo>
                  <a:cubicBezTo>
                    <a:pt x="133" y="61"/>
                    <a:pt x="127" y="55"/>
                    <a:pt x="121" y="55"/>
                  </a:cubicBezTo>
                  <a:close/>
                </a:path>
              </a:pathLst>
            </a:custGeom>
            <a:grpFill/>
            <a:ln>
              <a:noFill/>
            </a:ln>
          </p:spPr>
          <p:txBody>
            <a:bodyPr vert="horz" wrap="square" lIns="82935" tIns="41468" rIns="82935" bIns="41468" numCol="1" anchor="t" anchorCtr="0" compatLnSpc="1">
              <a:prstTxWarp prst="textNoShape">
                <a:avLst/>
              </a:prstTxWarp>
            </a:bodyPr>
            <a:lstStyle/>
            <a:p>
              <a:endParaRPr lang="en-GB" sz="1633"/>
            </a:p>
          </p:txBody>
        </p:sp>
        <p:sp>
          <p:nvSpPr>
            <p:cNvPr id="39" name="Freeform 76">
              <a:extLst>
                <a:ext uri="{FF2B5EF4-FFF2-40B4-BE49-F238E27FC236}">
                  <a16:creationId xmlns:a16="http://schemas.microsoft.com/office/drawing/2014/main" id="{268E6DB2-CA66-5D59-6606-EAF627EE880D}"/>
                </a:ext>
              </a:extLst>
            </p:cNvPr>
            <p:cNvSpPr>
              <a:spLocks noEditPoints="1"/>
            </p:cNvSpPr>
            <p:nvPr/>
          </p:nvSpPr>
          <p:spPr bwMode="auto">
            <a:xfrm>
              <a:off x="9029700" y="1622426"/>
              <a:ext cx="993775" cy="742950"/>
            </a:xfrm>
            <a:custGeom>
              <a:avLst/>
              <a:gdLst>
                <a:gd name="T0" fmla="*/ 539 w 636"/>
                <a:gd name="T1" fmla="*/ 168 h 475"/>
                <a:gd name="T2" fmla="*/ 576 w 636"/>
                <a:gd name="T3" fmla="*/ 107 h 475"/>
                <a:gd name="T4" fmla="*/ 506 w 636"/>
                <a:gd name="T5" fmla="*/ 38 h 475"/>
                <a:gd name="T6" fmla="*/ 437 w 636"/>
                <a:gd name="T7" fmla="*/ 107 h 475"/>
                <a:gd name="T8" fmla="*/ 474 w 636"/>
                <a:gd name="T9" fmla="*/ 168 h 475"/>
                <a:gd name="T10" fmla="*/ 413 w 636"/>
                <a:gd name="T11" fmla="*/ 203 h 475"/>
                <a:gd name="T12" fmla="*/ 344 w 636"/>
                <a:gd name="T13" fmla="*/ 180 h 475"/>
                <a:gd name="T14" fmla="*/ 408 w 636"/>
                <a:gd name="T15" fmla="*/ 92 h 475"/>
                <a:gd name="T16" fmla="*/ 316 w 636"/>
                <a:gd name="T17" fmla="*/ 0 h 475"/>
                <a:gd name="T18" fmla="*/ 224 w 636"/>
                <a:gd name="T19" fmla="*/ 92 h 475"/>
                <a:gd name="T20" fmla="*/ 287 w 636"/>
                <a:gd name="T21" fmla="*/ 180 h 475"/>
                <a:gd name="T22" fmla="*/ 222 w 636"/>
                <a:gd name="T23" fmla="*/ 201 h 475"/>
                <a:gd name="T24" fmla="*/ 163 w 636"/>
                <a:gd name="T25" fmla="*/ 168 h 475"/>
                <a:gd name="T26" fmla="*/ 200 w 636"/>
                <a:gd name="T27" fmla="*/ 107 h 475"/>
                <a:gd name="T28" fmla="*/ 131 w 636"/>
                <a:gd name="T29" fmla="*/ 38 h 475"/>
                <a:gd name="T30" fmla="*/ 61 w 636"/>
                <a:gd name="T31" fmla="*/ 107 h 475"/>
                <a:gd name="T32" fmla="*/ 98 w 636"/>
                <a:gd name="T33" fmla="*/ 168 h 475"/>
                <a:gd name="T34" fmla="*/ 0 w 636"/>
                <a:gd name="T35" fmla="*/ 372 h 475"/>
                <a:gd name="T36" fmla="*/ 12 w 636"/>
                <a:gd name="T37" fmla="*/ 384 h 475"/>
                <a:gd name="T38" fmla="*/ 140 w 636"/>
                <a:gd name="T39" fmla="*/ 384 h 475"/>
                <a:gd name="T40" fmla="*/ 138 w 636"/>
                <a:gd name="T41" fmla="*/ 463 h 475"/>
                <a:gd name="T42" fmla="*/ 150 w 636"/>
                <a:gd name="T43" fmla="*/ 475 h 475"/>
                <a:gd name="T44" fmla="*/ 481 w 636"/>
                <a:gd name="T45" fmla="*/ 475 h 475"/>
                <a:gd name="T46" fmla="*/ 493 w 636"/>
                <a:gd name="T47" fmla="*/ 463 h 475"/>
                <a:gd name="T48" fmla="*/ 491 w 636"/>
                <a:gd name="T49" fmla="*/ 384 h 475"/>
                <a:gd name="T50" fmla="*/ 506 w 636"/>
                <a:gd name="T51" fmla="*/ 384 h 475"/>
                <a:gd name="T52" fmla="*/ 518 w 636"/>
                <a:gd name="T53" fmla="*/ 372 h 475"/>
                <a:gd name="T54" fmla="*/ 506 w 636"/>
                <a:gd name="T55" fmla="*/ 360 h 475"/>
                <a:gd name="T56" fmla="*/ 489 w 636"/>
                <a:gd name="T57" fmla="*/ 360 h 475"/>
                <a:gd name="T58" fmla="*/ 432 w 636"/>
                <a:gd name="T59" fmla="*/ 218 h 475"/>
                <a:gd name="T60" fmla="*/ 506 w 636"/>
                <a:gd name="T61" fmla="*/ 189 h 475"/>
                <a:gd name="T62" fmla="*/ 612 w 636"/>
                <a:gd name="T63" fmla="*/ 327 h 475"/>
                <a:gd name="T64" fmla="*/ 624 w 636"/>
                <a:gd name="T65" fmla="*/ 338 h 475"/>
                <a:gd name="T66" fmla="*/ 625 w 636"/>
                <a:gd name="T67" fmla="*/ 338 h 475"/>
                <a:gd name="T68" fmla="*/ 636 w 636"/>
                <a:gd name="T69" fmla="*/ 326 h 475"/>
                <a:gd name="T70" fmla="*/ 539 w 636"/>
                <a:gd name="T71" fmla="*/ 168 h 475"/>
                <a:gd name="T72" fmla="*/ 248 w 636"/>
                <a:gd name="T73" fmla="*/ 92 h 475"/>
                <a:gd name="T74" fmla="*/ 316 w 636"/>
                <a:gd name="T75" fmla="*/ 24 h 475"/>
                <a:gd name="T76" fmla="*/ 384 w 636"/>
                <a:gd name="T77" fmla="*/ 92 h 475"/>
                <a:gd name="T78" fmla="*/ 316 w 636"/>
                <a:gd name="T79" fmla="*/ 160 h 475"/>
                <a:gd name="T80" fmla="*/ 248 w 636"/>
                <a:gd name="T81" fmla="*/ 92 h 475"/>
                <a:gd name="T82" fmla="*/ 131 w 636"/>
                <a:gd name="T83" fmla="*/ 62 h 475"/>
                <a:gd name="T84" fmla="*/ 176 w 636"/>
                <a:gd name="T85" fmla="*/ 107 h 475"/>
                <a:gd name="T86" fmla="*/ 131 w 636"/>
                <a:gd name="T87" fmla="*/ 152 h 475"/>
                <a:gd name="T88" fmla="*/ 85 w 636"/>
                <a:gd name="T89" fmla="*/ 107 h 475"/>
                <a:gd name="T90" fmla="*/ 131 w 636"/>
                <a:gd name="T91" fmla="*/ 62 h 475"/>
                <a:gd name="T92" fmla="*/ 24 w 636"/>
                <a:gd name="T93" fmla="*/ 360 h 475"/>
                <a:gd name="T94" fmla="*/ 131 w 636"/>
                <a:gd name="T95" fmla="*/ 189 h 475"/>
                <a:gd name="T96" fmla="*/ 203 w 636"/>
                <a:gd name="T97" fmla="*/ 215 h 475"/>
                <a:gd name="T98" fmla="*/ 142 w 636"/>
                <a:gd name="T99" fmla="*/ 360 h 475"/>
                <a:gd name="T100" fmla="*/ 24 w 636"/>
                <a:gd name="T101" fmla="*/ 360 h 475"/>
                <a:gd name="T102" fmla="*/ 469 w 636"/>
                <a:gd name="T103" fmla="*/ 451 h 475"/>
                <a:gd name="T104" fmla="*/ 162 w 636"/>
                <a:gd name="T105" fmla="*/ 451 h 475"/>
                <a:gd name="T106" fmla="*/ 165 w 636"/>
                <a:gd name="T107" fmla="*/ 375 h 475"/>
                <a:gd name="T108" fmla="*/ 165 w 636"/>
                <a:gd name="T109" fmla="*/ 372 h 475"/>
                <a:gd name="T110" fmla="*/ 165 w 636"/>
                <a:gd name="T111" fmla="*/ 372 h 475"/>
                <a:gd name="T112" fmla="*/ 316 w 636"/>
                <a:gd name="T113" fmla="*/ 202 h 475"/>
                <a:gd name="T114" fmla="*/ 469 w 636"/>
                <a:gd name="T115" fmla="*/ 451 h 475"/>
                <a:gd name="T116" fmla="*/ 506 w 636"/>
                <a:gd name="T117" fmla="*/ 62 h 475"/>
                <a:gd name="T118" fmla="*/ 552 w 636"/>
                <a:gd name="T119" fmla="*/ 107 h 475"/>
                <a:gd name="T120" fmla="*/ 506 w 636"/>
                <a:gd name="T121" fmla="*/ 152 h 475"/>
                <a:gd name="T122" fmla="*/ 461 w 636"/>
                <a:gd name="T123" fmla="*/ 107 h 475"/>
                <a:gd name="T124" fmla="*/ 506 w 636"/>
                <a:gd name="T125" fmla="*/ 62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6" h="475">
                  <a:moveTo>
                    <a:pt x="539" y="168"/>
                  </a:moveTo>
                  <a:cubicBezTo>
                    <a:pt x="561" y="156"/>
                    <a:pt x="576" y="133"/>
                    <a:pt x="576" y="107"/>
                  </a:cubicBezTo>
                  <a:cubicBezTo>
                    <a:pt x="576" y="69"/>
                    <a:pt x="544" y="38"/>
                    <a:pt x="506" y="38"/>
                  </a:cubicBezTo>
                  <a:cubicBezTo>
                    <a:pt x="468" y="38"/>
                    <a:pt x="437" y="69"/>
                    <a:pt x="437" y="107"/>
                  </a:cubicBezTo>
                  <a:cubicBezTo>
                    <a:pt x="437" y="133"/>
                    <a:pt x="452" y="156"/>
                    <a:pt x="474" y="168"/>
                  </a:cubicBezTo>
                  <a:cubicBezTo>
                    <a:pt x="448" y="173"/>
                    <a:pt x="428" y="185"/>
                    <a:pt x="413" y="203"/>
                  </a:cubicBezTo>
                  <a:cubicBezTo>
                    <a:pt x="394" y="191"/>
                    <a:pt x="372" y="183"/>
                    <a:pt x="344" y="180"/>
                  </a:cubicBezTo>
                  <a:cubicBezTo>
                    <a:pt x="381" y="168"/>
                    <a:pt x="408" y="133"/>
                    <a:pt x="408" y="92"/>
                  </a:cubicBezTo>
                  <a:cubicBezTo>
                    <a:pt x="408" y="42"/>
                    <a:pt x="366" y="0"/>
                    <a:pt x="316" y="0"/>
                  </a:cubicBezTo>
                  <a:cubicBezTo>
                    <a:pt x="265" y="0"/>
                    <a:pt x="224" y="42"/>
                    <a:pt x="224" y="92"/>
                  </a:cubicBezTo>
                  <a:cubicBezTo>
                    <a:pt x="224" y="133"/>
                    <a:pt x="250" y="168"/>
                    <a:pt x="287" y="180"/>
                  </a:cubicBezTo>
                  <a:cubicBezTo>
                    <a:pt x="261" y="183"/>
                    <a:pt x="240" y="190"/>
                    <a:pt x="222" y="201"/>
                  </a:cubicBezTo>
                  <a:cubicBezTo>
                    <a:pt x="207" y="184"/>
                    <a:pt x="187" y="173"/>
                    <a:pt x="163" y="168"/>
                  </a:cubicBezTo>
                  <a:cubicBezTo>
                    <a:pt x="185" y="156"/>
                    <a:pt x="200" y="133"/>
                    <a:pt x="200" y="107"/>
                  </a:cubicBezTo>
                  <a:cubicBezTo>
                    <a:pt x="200" y="69"/>
                    <a:pt x="169" y="38"/>
                    <a:pt x="131" y="38"/>
                  </a:cubicBezTo>
                  <a:cubicBezTo>
                    <a:pt x="93" y="38"/>
                    <a:pt x="61" y="69"/>
                    <a:pt x="61" y="107"/>
                  </a:cubicBezTo>
                  <a:cubicBezTo>
                    <a:pt x="61" y="133"/>
                    <a:pt x="76" y="156"/>
                    <a:pt x="98" y="168"/>
                  </a:cubicBezTo>
                  <a:cubicBezTo>
                    <a:pt x="0" y="188"/>
                    <a:pt x="0" y="297"/>
                    <a:pt x="0" y="372"/>
                  </a:cubicBezTo>
                  <a:cubicBezTo>
                    <a:pt x="0" y="379"/>
                    <a:pt x="6" y="384"/>
                    <a:pt x="12" y="384"/>
                  </a:cubicBezTo>
                  <a:cubicBezTo>
                    <a:pt x="140" y="384"/>
                    <a:pt x="140" y="384"/>
                    <a:pt x="140" y="384"/>
                  </a:cubicBezTo>
                  <a:cubicBezTo>
                    <a:pt x="138" y="412"/>
                    <a:pt x="138" y="439"/>
                    <a:pt x="138" y="463"/>
                  </a:cubicBezTo>
                  <a:cubicBezTo>
                    <a:pt x="138" y="469"/>
                    <a:pt x="144" y="475"/>
                    <a:pt x="150" y="475"/>
                  </a:cubicBezTo>
                  <a:cubicBezTo>
                    <a:pt x="481" y="475"/>
                    <a:pt x="481" y="475"/>
                    <a:pt x="481" y="475"/>
                  </a:cubicBezTo>
                  <a:cubicBezTo>
                    <a:pt x="488" y="475"/>
                    <a:pt x="493" y="469"/>
                    <a:pt x="493" y="463"/>
                  </a:cubicBezTo>
                  <a:cubicBezTo>
                    <a:pt x="493" y="439"/>
                    <a:pt x="493" y="412"/>
                    <a:pt x="491" y="384"/>
                  </a:cubicBezTo>
                  <a:cubicBezTo>
                    <a:pt x="506" y="384"/>
                    <a:pt x="506" y="384"/>
                    <a:pt x="506" y="384"/>
                  </a:cubicBezTo>
                  <a:cubicBezTo>
                    <a:pt x="513" y="384"/>
                    <a:pt x="518" y="379"/>
                    <a:pt x="518" y="372"/>
                  </a:cubicBezTo>
                  <a:cubicBezTo>
                    <a:pt x="518" y="366"/>
                    <a:pt x="513" y="360"/>
                    <a:pt x="506" y="360"/>
                  </a:cubicBezTo>
                  <a:cubicBezTo>
                    <a:pt x="489" y="360"/>
                    <a:pt x="489" y="360"/>
                    <a:pt x="489" y="360"/>
                  </a:cubicBezTo>
                  <a:cubicBezTo>
                    <a:pt x="484" y="306"/>
                    <a:pt x="469" y="252"/>
                    <a:pt x="432" y="218"/>
                  </a:cubicBezTo>
                  <a:cubicBezTo>
                    <a:pt x="449" y="198"/>
                    <a:pt x="473" y="189"/>
                    <a:pt x="506" y="189"/>
                  </a:cubicBezTo>
                  <a:cubicBezTo>
                    <a:pt x="576" y="189"/>
                    <a:pt x="608" y="230"/>
                    <a:pt x="612" y="327"/>
                  </a:cubicBezTo>
                  <a:cubicBezTo>
                    <a:pt x="612" y="333"/>
                    <a:pt x="618" y="338"/>
                    <a:pt x="624" y="338"/>
                  </a:cubicBezTo>
                  <a:cubicBezTo>
                    <a:pt x="624" y="338"/>
                    <a:pt x="624" y="338"/>
                    <a:pt x="625" y="338"/>
                  </a:cubicBezTo>
                  <a:cubicBezTo>
                    <a:pt x="631" y="338"/>
                    <a:pt x="636" y="333"/>
                    <a:pt x="636" y="326"/>
                  </a:cubicBezTo>
                  <a:cubicBezTo>
                    <a:pt x="633" y="264"/>
                    <a:pt x="620" y="185"/>
                    <a:pt x="539" y="168"/>
                  </a:cubicBezTo>
                  <a:close/>
                  <a:moveTo>
                    <a:pt x="248" y="92"/>
                  </a:moveTo>
                  <a:cubicBezTo>
                    <a:pt x="248" y="55"/>
                    <a:pt x="278" y="24"/>
                    <a:pt x="316" y="24"/>
                  </a:cubicBezTo>
                  <a:cubicBezTo>
                    <a:pt x="353" y="24"/>
                    <a:pt x="384" y="55"/>
                    <a:pt x="384" y="92"/>
                  </a:cubicBezTo>
                  <a:cubicBezTo>
                    <a:pt x="384" y="130"/>
                    <a:pt x="353" y="160"/>
                    <a:pt x="316" y="160"/>
                  </a:cubicBezTo>
                  <a:cubicBezTo>
                    <a:pt x="278" y="160"/>
                    <a:pt x="248" y="130"/>
                    <a:pt x="248" y="92"/>
                  </a:cubicBezTo>
                  <a:close/>
                  <a:moveTo>
                    <a:pt x="131" y="62"/>
                  </a:moveTo>
                  <a:cubicBezTo>
                    <a:pt x="156" y="62"/>
                    <a:pt x="176" y="82"/>
                    <a:pt x="176" y="107"/>
                  </a:cubicBezTo>
                  <a:cubicBezTo>
                    <a:pt x="176" y="132"/>
                    <a:pt x="156" y="152"/>
                    <a:pt x="131" y="152"/>
                  </a:cubicBezTo>
                  <a:cubicBezTo>
                    <a:pt x="106" y="152"/>
                    <a:pt x="85" y="132"/>
                    <a:pt x="85" y="107"/>
                  </a:cubicBezTo>
                  <a:cubicBezTo>
                    <a:pt x="85" y="82"/>
                    <a:pt x="106" y="62"/>
                    <a:pt x="131" y="62"/>
                  </a:cubicBezTo>
                  <a:close/>
                  <a:moveTo>
                    <a:pt x="24" y="360"/>
                  </a:moveTo>
                  <a:cubicBezTo>
                    <a:pt x="25" y="265"/>
                    <a:pt x="36" y="189"/>
                    <a:pt x="131" y="189"/>
                  </a:cubicBezTo>
                  <a:cubicBezTo>
                    <a:pt x="162" y="189"/>
                    <a:pt x="186" y="197"/>
                    <a:pt x="203" y="215"/>
                  </a:cubicBezTo>
                  <a:cubicBezTo>
                    <a:pt x="163" y="250"/>
                    <a:pt x="148" y="304"/>
                    <a:pt x="142" y="360"/>
                  </a:cubicBezTo>
                  <a:lnTo>
                    <a:pt x="24" y="360"/>
                  </a:lnTo>
                  <a:close/>
                  <a:moveTo>
                    <a:pt x="469" y="451"/>
                  </a:moveTo>
                  <a:cubicBezTo>
                    <a:pt x="162" y="451"/>
                    <a:pt x="162" y="451"/>
                    <a:pt x="162" y="451"/>
                  </a:cubicBezTo>
                  <a:cubicBezTo>
                    <a:pt x="162" y="426"/>
                    <a:pt x="163" y="400"/>
                    <a:pt x="165" y="375"/>
                  </a:cubicBezTo>
                  <a:cubicBezTo>
                    <a:pt x="165" y="374"/>
                    <a:pt x="165" y="373"/>
                    <a:pt x="165" y="372"/>
                  </a:cubicBezTo>
                  <a:cubicBezTo>
                    <a:pt x="165" y="372"/>
                    <a:pt x="165" y="372"/>
                    <a:pt x="165" y="372"/>
                  </a:cubicBezTo>
                  <a:cubicBezTo>
                    <a:pt x="172" y="283"/>
                    <a:pt x="201" y="202"/>
                    <a:pt x="316" y="202"/>
                  </a:cubicBezTo>
                  <a:cubicBezTo>
                    <a:pt x="464" y="202"/>
                    <a:pt x="469" y="337"/>
                    <a:pt x="469" y="451"/>
                  </a:cubicBezTo>
                  <a:close/>
                  <a:moveTo>
                    <a:pt x="506" y="62"/>
                  </a:moveTo>
                  <a:cubicBezTo>
                    <a:pt x="531" y="62"/>
                    <a:pt x="552" y="82"/>
                    <a:pt x="552" y="107"/>
                  </a:cubicBezTo>
                  <a:cubicBezTo>
                    <a:pt x="552" y="132"/>
                    <a:pt x="531" y="152"/>
                    <a:pt x="506" y="152"/>
                  </a:cubicBezTo>
                  <a:cubicBezTo>
                    <a:pt x="481" y="152"/>
                    <a:pt x="461" y="132"/>
                    <a:pt x="461" y="107"/>
                  </a:cubicBezTo>
                  <a:cubicBezTo>
                    <a:pt x="461" y="82"/>
                    <a:pt x="481" y="62"/>
                    <a:pt x="506" y="62"/>
                  </a:cubicBezTo>
                  <a:close/>
                </a:path>
              </a:pathLst>
            </a:custGeom>
            <a:grpFill/>
            <a:ln>
              <a:noFill/>
            </a:ln>
          </p:spPr>
          <p:txBody>
            <a:bodyPr vert="horz" wrap="square" lIns="82935" tIns="41468" rIns="82935" bIns="41468" numCol="1" anchor="t" anchorCtr="0" compatLnSpc="1">
              <a:prstTxWarp prst="textNoShape">
                <a:avLst/>
              </a:prstTxWarp>
            </a:bodyPr>
            <a:lstStyle/>
            <a:p>
              <a:endParaRPr lang="en-GB" sz="1633"/>
            </a:p>
          </p:txBody>
        </p:sp>
        <p:sp>
          <p:nvSpPr>
            <p:cNvPr id="40" name="Freeform 77">
              <a:extLst>
                <a:ext uri="{FF2B5EF4-FFF2-40B4-BE49-F238E27FC236}">
                  <a16:creationId xmlns:a16="http://schemas.microsoft.com/office/drawing/2014/main" id="{4750EDE9-49A1-871C-3C99-0437B0CF916B}"/>
                </a:ext>
              </a:extLst>
            </p:cNvPr>
            <p:cNvSpPr>
              <a:spLocks noEditPoints="1"/>
            </p:cNvSpPr>
            <p:nvPr/>
          </p:nvSpPr>
          <p:spPr bwMode="auto">
            <a:xfrm>
              <a:off x="9439275" y="1970088"/>
              <a:ext cx="168275" cy="317500"/>
            </a:xfrm>
            <a:custGeom>
              <a:avLst/>
              <a:gdLst>
                <a:gd name="T0" fmla="*/ 98 w 108"/>
                <a:gd name="T1" fmla="*/ 34 h 203"/>
                <a:gd name="T2" fmla="*/ 71 w 108"/>
                <a:gd name="T3" fmla="*/ 7 h 203"/>
                <a:gd name="T4" fmla="*/ 54 w 108"/>
                <a:gd name="T5" fmla="*/ 0 h 203"/>
                <a:gd name="T6" fmla="*/ 36 w 108"/>
                <a:gd name="T7" fmla="*/ 7 h 203"/>
                <a:gd name="T8" fmla="*/ 10 w 108"/>
                <a:gd name="T9" fmla="*/ 33 h 203"/>
                <a:gd name="T10" fmla="*/ 8 w 108"/>
                <a:gd name="T11" fmla="*/ 67 h 203"/>
                <a:gd name="T12" fmla="*/ 12 w 108"/>
                <a:gd name="T13" fmla="*/ 72 h 203"/>
                <a:gd name="T14" fmla="*/ 11 w 108"/>
                <a:gd name="T15" fmla="*/ 73 h 203"/>
                <a:gd name="T16" fmla="*/ 3 w 108"/>
                <a:gd name="T17" fmla="*/ 98 h 203"/>
                <a:gd name="T18" fmla="*/ 27 w 108"/>
                <a:gd name="T19" fmla="*/ 185 h 203"/>
                <a:gd name="T20" fmla="*/ 50 w 108"/>
                <a:gd name="T21" fmla="*/ 203 h 203"/>
                <a:gd name="T22" fmla="*/ 50 w 108"/>
                <a:gd name="T23" fmla="*/ 203 h 203"/>
                <a:gd name="T24" fmla="*/ 74 w 108"/>
                <a:gd name="T25" fmla="*/ 186 h 203"/>
                <a:gd name="T26" fmla="*/ 100 w 108"/>
                <a:gd name="T27" fmla="*/ 96 h 203"/>
                <a:gd name="T28" fmla="*/ 94 w 108"/>
                <a:gd name="T29" fmla="*/ 73 h 203"/>
                <a:gd name="T30" fmla="*/ 98 w 108"/>
                <a:gd name="T31" fmla="*/ 69 h 203"/>
                <a:gd name="T32" fmla="*/ 98 w 108"/>
                <a:gd name="T33" fmla="*/ 34 h 203"/>
                <a:gd name="T34" fmla="*/ 81 w 108"/>
                <a:gd name="T35" fmla="*/ 52 h 203"/>
                <a:gd name="T36" fmla="*/ 68 w 108"/>
                <a:gd name="T37" fmla="*/ 66 h 203"/>
                <a:gd name="T38" fmla="*/ 65 w 108"/>
                <a:gd name="T39" fmla="*/ 75 h 203"/>
                <a:gd name="T40" fmla="*/ 70 w 108"/>
                <a:gd name="T41" fmla="*/ 84 h 203"/>
                <a:gd name="T42" fmla="*/ 77 w 108"/>
                <a:gd name="T43" fmla="*/ 89 h 203"/>
                <a:gd name="T44" fmla="*/ 77 w 108"/>
                <a:gd name="T45" fmla="*/ 90 h 203"/>
                <a:gd name="T46" fmla="*/ 51 w 108"/>
                <a:gd name="T47" fmla="*/ 179 h 203"/>
                <a:gd name="T48" fmla="*/ 50 w 108"/>
                <a:gd name="T49" fmla="*/ 179 h 203"/>
                <a:gd name="T50" fmla="*/ 50 w 108"/>
                <a:gd name="T51" fmla="*/ 191 h 203"/>
                <a:gd name="T52" fmla="*/ 50 w 108"/>
                <a:gd name="T53" fmla="*/ 179 h 203"/>
                <a:gd name="T54" fmla="*/ 50 w 108"/>
                <a:gd name="T55" fmla="*/ 179 h 203"/>
                <a:gd name="T56" fmla="*/ 26 w 108"/>
                <a:gd name="T57" fmla="*/ 92 h 203"/>
                <a:gd name="T58" fmla="*/ 26 w 108"/>
                <a:gd name="T59" fmla="*/ 91 h 203"/>
                <a:gd name="T60" fmla="*/ 37 w 108"/>
                <a:gd name="T61" fmla="*/ 83 h 203"/>
                <a:gd name="T62" fmla="*/ 42 w 108"/>
                <a:gd name="T63" fmla="*/ 75 h 203"/>
                <a:gd name="T64" fmla="*/ 39 w 108"/>
                <a:gd name="T65" fmla="*/ 66 h 203"/>
                <a:gd name="T66" fmla="*/ 26 w 108"/>
                <a:gd name="T67" fmla="*/ 51 h 203"/>
                <a:gd name="T68" fmla="*/ 26 w 108"/>
                <a:gd name="T69" fmla="*/ 50 h 203"/>
                <a:gd name="T70" fmla="*/ 53 w 108"/>
                <a:gd name="T71" fmla="*/ 24 h 203"/>
                <a:gd name="T72" fmla="*/ 54 w 108"/>
                <a:gd name="T73" fmla="*/ 24 h 203"/>
                <a:gd name="T74" fmla="*/ 54 w 108"/>
                <a:gd name="T75" fmla="*/ 24 h 203"/>
                <a:gd name="T76" fmla="*/ 81 w 108"/>
                <a:gd name="T77" fmla="*/ 51 h 203"/>
                <a:gd name="T78" fmla="*/ 81 w 108"/>
                <a:gd name="T79" fmla="*/ 52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8" h="203">
                  <a:moveTo>
                    <a:pt x="98" y="34"/>
                  </a:moveTo>
                  <a:cubicBezTo>
                    <a:pt x="71" y="7"/>
                    <a:pt x="71" y="7"/>
                    <a:pt x="71" y="7"/>
                  </a:cubicBezTo>
                  <a:cubicBezTo>
                    <a:pt x="67" y="2"/>
                    <a:pt x="60" y="0"/>
                    <a:pt x="54" y="0"/>
                  </a:cubicBezTo>
                  <a:cubicBezTo>
                    <a:pt x="47" y="0"/>
                    <a:pt x="41" y="2"/>
                    <a:pt x="36" y="7"/>
                  </a:cubicBezTo>
                  <a:cubicBezTo>
                    <a:pt x="10" y="33"/>
                    <a:pt x="10" y="33"/>
                    <a:pt x="10" y="33"/>
                  </a:cubicBezTo>
                  <a:cubicBezTo>
                    <a:pt x="0" y="43"/>
                    <a:pt x="0" y="57"/>
                    <a:pt x="8" y="67"/>
                  </a:cubicBezTo>
                  <a:cubicBezTo>
                    <a:pt x="12" y="72"/>
                    <a:pt x="12" y="72"/>
                    <a:pt x="12" y="72"/>
                  </a:cubicBezTo>
                  <a:cubicBezTo>
                    <a:pt x="11" y="73"/>
                    <a:pt x="11" y="73"/>
                    <a:pt x="11" y="73"/>
                  </a:cubicBezTo>
                  <a:cubicBezTo>
                    <a:pt x="4" y="79"/>
                    <a:pt x="0" y="89"/>
                    <a:pt x="3" y="98"/>
                  </a:cubicBezTo>
                  <a:cubicBezTo>
                    <a:pt x="27" y="185"/>
                    <a:pt x="27" y="185"/>
                    <a:pt x="27" y="185"/>
                  </a:cubicBezTo>
                  <a:cubicBezTo>
                    <a:pt x="29" y="196"/>
                    <a:pt x="39" y="203"/>
                    <a:pt x="50" y="203"/>
                  </a:cubicBezTo>
                  <a:cubicBezTo>
                    <a:pt x="50" y="203"/>
                    <a:pt x="50" y="203"/>
                    <a:pt x="50" y="203"/>
                  </a:cubicBezTo>
                  <a:cubicBezTo>
                    <a:pt x="61" y="203"/>
                    <a:pt x="71" y="196"/>
                    <a:pt x="74" y="186"/>
                  </a:cubicBezTo>
                  <a:cubicBezTo>
                    <a:pt x="100" y="96"/>
                    <a:pt x="100" y="96"/>
                    <a:pt x="100" y="96"/>
                  </a:cubicBezTo>
                  <a:cubicBezTo>
                    <a:pt x="103" y="88"/>
                    <a:pt x="100" y="79"/>
                    <a:pt x="94" y="73"/>
                  </a:cubicBezTo>
                  <a:cubicBezTo>
                    <a:pt x="98" y="69"/>
                    <a:pt x="98" y="69"/>
                    <a:pt x="98" y="69"/>
                  </a:cubicBezTo>
                  <a:cubicBezTo>
                    <a:pt x="108" y="59"/>
                    <a:pt x="107" y="44"/>
                    <a:pt x="98" y="34"/>
                  </a:cubicBezTo>
                  <a:close/>
                  <a:moveTo>
                    <a:pt x="81" y="52"/>
                  </a:moveTo>
                  <a:cubicBezTo>
                    <a:pt x="68" y="66"/>
                    <a:pt x="68" y="66"/>
                    <a:pt x="68" y="66"/>
                  </a:cubicBezTo>
                  <a:cubicBezTo>
                    <a:pt x="66" y="68"/>
                    <a:pt x="64" y="72"/>
                    <a:pt x="65" y="75"/>
                  </a:cubicBezTo>
                  <a:cubicBezTo>
                    <a:pt x="65" y="79"/>
                    <a:pt x="67" y="82"/>
                    <a:pt x="70" y="84"/>
                  </a:cubicBezTo>
                  <a:cubicBezTo>
                    <a:pt x="77" y="89"/>
                    <a:pt x="77" y="89"/>
                    <a:pt x="77" y="89"/>
                  </a:cubicBezTo>
                  <a:cubicBezTo>
                    <a:pt x="77" y="89"/>
                    <a:pt x="77" y="89"/>
                    <a:pt x="77" y="90"/>
                  </a:cubicBezTo>
                  <a:cubicBezTo>
                    <a:pt x="51" y="179"/>
                    <a:pt x="51" y="179"/>
                    <a:pt x="51" y="179"/>
                  </a:cubicBezTo>
                  <a:cubicBezTo>
                    <a:pt x="51" y="179"/>
                    <a:pt x="51" y="179"/>
                    <a:pt x="50" y="179"/>
                  </a:cubicBezTo>
                  <a:cubicBezTo>
                    <a:pt x="50" y="191"/>
                    <a:pt x="50" y="191"/>
                    <a:pt x="50" y="191"/>
                  </a:cubicBezTo>
                  <a:cubicBezTo>
                    <a:pt x="50" y="179"/>
                    <a:pt x="50" y="179"/>
                    <a:pt x="50" y="179"/>
                  </a:cubicBezTo>
                  <a:cubicBezTo>
                    <a:pt x="50" y="179"/>
                    <a:pt x="50" y="179"/>
                    <a:pt x="50" y="179"/>
                  </a:cubicBezTo>
                  <a:cubicBezTo>
                    <a:pt x="26" y="92"/>
                    <a:pt x="26" y="92"/>
                    <a:pt x="26" y="92"/>
                  </a:cubicBezTo>
                  <a:cubicBezTo>
                    <a:pt x="26" y="92"/>
                    <a:pt x="26" y="92"/>
                    <a:pt x="26" y="91"/>
                  </a:cubicBezTo>
                  <a:cubicBezTo>
                    <a:pt x="37" y="83"/>
                    <a:pt x="37" y="83"/>
                    <a:pt x="37" y="83"/>
                  </a:cubicBezTo>
                  <a:cubicBezTo>
                    <a:pt x="40" y="81"/>
                    <a:pt x="41" y="78"/>
                    <a:pt x="42" y="75"/>
                  </a:cubicBezTo>
                  <a:cubicBezTo>
                    <a:pt x="42" y="71"/>
                    <a:pt x="41" y="68"/>
                    <a:pt x="39" y="66"/>
                  </a:cubicBezTo>
                  <a:cubicBezTo>
                    <a:pt x="26" y="51"/>
                    <a:pt x="26" y="51"/>
                    <a:pt x="26" y="51"/>
                  </a:cubicBezTo>
                  <a:cubicBezTo>
                    <a:pt x="26" y="51"/>
                    <a:pt x="26" y="51"/>
                    <a:pt x="26" y="50"/>
                  </a:cubicBezTo>
                  <a:cubicBezTo>
                    <a:pt x="53" y="24"/>
                    <a:pt x="53" y="24"/>
                    <a:pt x="53" y="24"/>
                  </a:cubicBezTo>
                  <a:cubicBezTo>
                    <a:pt x="53" y="24"/>
                    <a:pt x="53" y="24"/>
                    <a:pt x="54" y="24"/>
                  </a:cubicBezTo>
                  <a:cubicBezTo>
                    <a:pt x="54" y="24"/>
                    <a:pt x="54" y="24"/>
                    <a:pt x="54" y="24"/>
                  </a:cubicBezTo>
                  <a:cubicBezTo>
                    <a:pt x="81" y="51"/>
                    <a:pt x="81" y="51"/>
                    <a:pt x="81" y="51"/>
                  </a:cubicBezTo>
                  <a:cubicBezTo>
                    <a:pt x="81" y="51"/>
                    <a:pt x="81" y="52"/>
                    <a:pt x="81" y="52"/>
                  </a:cubicBezTo>
                  <a:close/>
                </a:path>
              </a:pathLst>
            </a:custGeom>
            <a:grpFill/>
            <a:ln>
              <a:noFill/>
            </a:ln>
          </p:spPr>
          <p:txBody>
            <a:bodyPr vert="horz" wrap="square" lIns="82935" tIns="41468" rIns="82935" bIns="41468" numCol="1" anchor="t" anchorCtr="0" compatLnSpc="1">
              <a:prstTxWarp prst="textNoShape">
                <a:avLst/>
              </a:prstTxWarp>
            </a:bodyPr>
            <a:lstStyle/>
            <a:p>
              <a:endParaRPr lang="en-GB" sz="1633"/>
            </a:p>
          </p:txBody>
        </p:sp>
      </p:grpSp>
      <p:sp>
        <p:nvSpPr>
          <p:cNvPr id="45" name="TextBox 44">
            <a:extLst>
              <a:ext uri="{FF2B5EF4-FFF2-40B4-BE49-F238E27FC236}">
                <a16:creationId xmlns:a16="http://schemas.microsoft.com/office/drawing/2014/main" id="{881EAEC0-618F-DA3E-1A24-660C81DE12E0}"/>
              </a:ext>
            </a:extLst>
          </p:cNvPr>
          <p:cNvSpPr txBox="1"/>
          <p:nvPr/>
        </p:nvSpPr>
        <p:spPr>
          <a:xfrm>
            <a:off x="7390333" y="2135689"/>
            <a:ext cx="3861204" cy="2600712"/>
          </a:xfrm>
          <a:prstGeom prst="rect">
            <a:avLst/>
          </a:prstGeom>
          <a:noFill/>
        </p:spPr>
        <p:txBody>
          <a:bodyPr wrap="square" rtlCol="0">
            <a:spAutoFit/>
          </a:bodyPr>
          <a:lstStyle/>
          <a:p>
            <a:endParaRPr lang="en-GB" sz="1000"/>
          </a:p>
          <a:p>
            <a:r>
              <a:rPr lang="en-GB"/>
              <a:t>Use quantitative bias detection tools</a:t>
            </a:r>
          </a:p>
          <a:p>
            <a:endParaRPr lang="en-GB" sz="700"/>
          </a:p>
          <a:p>
            <a:endParaRPr lang="en-GB" sz="700"/>
          </a:p>
          <a:p>
            <a:endParaRPr lang="en-GB" sz="700"/>
          </a:p>
          <a:p>
            <a:endParaRPr lang="en-GB" sz="700"/>
          </a:p>
          <a:p>
            <a:endParaRPr lang="en-GB"/>
          </a:p>
          <a:p>
            <a:r>
              <a:rPr lang="en-GB"/>
              <a:t>Diversify the decision-making group and protect against groupthink</a:t>
            </a:r>
          </a:p>
          <a:p>
            <a:endParaRPr lang="en-GB"/>
          </a:p>
          <a:p>
            <a:endParaRPr lang="en-GB"/>
          </a:p>
          <a:p>
            <a:r>
              <a:rPr lang="en-GB"/>
              <a:t>Document cognitive risks</a:t>
            </a:r>
          </a:p>
        </p:txBody>
      </p:sp>
      <p:grpSp>
        <p:nvGrpSpPr>
          <p:cNvPr id="46" name="Group 45">
            <a:extLst>
              <a:ext uri="{FF2B5EF4-FFF2-40B4-BE49-F238E27FC236}">
                <a16:creationId xmlns:a16="http://schemas.microsoft.com/office/drawing/2014/main" id="{D92D9FAE-11DB-742D-2FC4-B5B85050D1BD}"/>
              </a:ext>
            </a:extLst>
          </p:cNvPr>
          <p:cNvGrpSpPr>
            <a:grpSpLocks noChangeAspect="1"/>
          </p:cNvGrpSpPr>
          <p:nvPr/>
        </p:nvGrpSpPr>
        <p:grpSpPr>
          <a:xfrm>
            <a:off x="1102314" y="3260391"/>
            <a:ext cx="357653" cy="714125"/>
            <a:chOff x="2891791" y="3556794"/>
            <a:chExt cx="481013" cy="960438"/>
          </a:xfrm>
          <a:solidFill>
            <a:schemeClr val="accent1"/>
          </a:solidFill>
        </p:grpSpPr>
        <p:sp>
          <p:nvSpPr>
            <p:cNvPr id="47" name="Freeform 102">
              <a:extLst>
                <a:ext uri="{FF2B5EF4-FFF2-40B4-BE49-F238E27FC236}">
                  <a16:creationId xmlns:a16="http://schemas.microsoft.com/office/drawing/2014/main" id="{1A8BA38E-A08C-CD13-F4BE-93ED8C8C4091}"/>
                </a:ext>
              </a:extLst>
            </p:cNvPr>
            <p:cNvSpPr>
              <a:spLocks/>
            </p:cNvSpPr>
            <p:nvPr/>
          </p:nvSpPr>
          <p:spPr bwMode="auto">
            <a:xfrm>
              <a:off x="3014029" y="4291807"/>
              <a:ext cx="223838" cy="225425"/>
            </a:xfrm>
            <a:custGeom>
              <a:avLst/>
              <a:gdLst>
                <a:gd name="T0" fmla="*/ 130 w 143"/>
                <a:gd name="T1" fmla="*/ 60 h 144"/>
                <a:gd name="T2" fmla="*/ 83 w 143"/>
                <a:gd name="T3" fmla="*/ 60 h 144"/>
                <a:gd name="T4" fmla="*/ 83 w 143"/>
                <a:gd name="T5" fmla="*/ 13 h 144"/>
                <a:gd name="T6" fmla="*/ 70 w 143"/>
                <a:gd name="T7" fmla="*/ 0 h 144"/>
                <a:gd name="T8" fmla="*/ 57 w 143"/>
                <a:gd name="T9" fmla="*/ 13 h 144"/>
                <a:gd name="T10" fmla="*/ 57 w 143"/>
                <a:gd name="T11" fmla="*/ 60 h 144"/>
                <a:gd name="T12" fmla="*/ 13 w 143"/>
                <a:gd name="T13" fmla="*/ 60 h 144"/>
                <a:gd name="T14" fmla="*/ 0 w 143"/>
                <a:gd name="T15" fmla="*/ 73 h 144"/>
                <a:gd name="T16" fmla="*/ 13 w 143"/>
                <a:gd name="T17" fmla="*/ 86 h 144"/>
                <a:gd name="T18" fmla="*/ 57 w 143"/>
                <a:gd name="T19" fmla="*/ 86 h 144"/>
                <a:gd name="T20" fmla="*/ 57 w 143"/>
                <a:gd name="T21" fmla="*/ 131 h 144"/>
                <a:gd name="T22" fmla="*/ 70 w 143"/>
                <a:gd name="T23" fmla="*/ 144 h 144"/>
                <a:gd name="T24" fmla="*/ 83 w 143"/>
                <a:gd name="T25" fmla="*/ 131 h 144"/>
                <a:gd name="T26" fmla="*/ 83 w 143"/>
                <a:gd name="T27" fmla="*/ 86 h 144"/>
                <a:gd name="T28" fmla="*/ 130 w 143"/>
                <a:gd name="T29" fmla="*/ 86 h 144"/>
                <a:gd name="T30" fmla="*/ 143 w 143"/>
                <a:gd name="T31" fmla="*/ 73 h 144"/>
                <a:gd name="T32" fmla="*/ 130 w 143"/>
                <a:gd name="T33" fmla="*/ 6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3" h="144">
                  <a:moveTo>
                    <a:pt x="130" y="60"/>
                  </a:moveTo>
                  <a:cubicBezTo>
                    <a:pt x="83" y="60"/>
                    <a:pt x="83" y="60"/>
                    <a:pt x="83" y="60"/>
                  </a:cubicBezTo>
                  <a:cubicBezTo>
                    <a:pt x="83" y="13"/>
                    <a:pt x="83" y="13"/>
                    <a:pt x="83" y="13"/>
                  </a:cubicBezTo>
                  <a:cubicBezTo>
                    <a:pt x="83" y="6"/>
                    <a:pt x="77" y="0"/>
                    <a:pt x="70" y="0"/>
                  </a:cubicBezTo>
                  <a:cubicBezTo>
                    <a:pt x="63" y="0"/>
                    <a:pt x="57" y="6"/>
                    <a:pt x="57" y="13"/>
                  </a:cubicBezTo>
                  <a:cubicBezTo>
                    <a:pt x="57" y="60"/>
                    <a:pt x="57" y="60"/>
                    <a:pt x="57" y="60"/>
                  </a:cubicBezTo>
                  <a:cubicBezTo>
                    <a:pt x="13" y="60"/>
                    <a:pt x="13" y="60"/>
                    <a:pt x="13" y="60"/>
                  </a:cubicBezTo>
                  <a:cubicBezTo>
                    <a:pt x="5" y="60"/>
                    <a:pt x="0" y="66"/>
                    <a:pt x="0" y="73"/>
                  </a:cubicBezTo>
                  <a:cubicBezTo>
                    <a:pt x="0" y="80"/>
                    <a:pt x="5" y="86"/>
                    <a:pt x="13" y="86"/>
                  </a:cubicBezTo>
                  <a:cubicBezTo>
                    <a:pt x="57" y="86"/>
                    <a:pt x="57" y="86"/>
                    <a:pt x="57" y="86"/>
                  </a:cubicBezTo>
                  <a:cubicBezTo>
                    <a:pt x="57" y="131"/>
                    <a:pt x="57" y="131"/>
                    <a:pt x="57" y="131"/>
                  </a:cubicBezTo>
                  <a:cubicBezTo>
                    <a:pt x="57" y="139"/>
                    <a:pt x="63" y="144"/>
                    <a:pt x="70" y="144"/>
                  </a:cubicBezTo>
                  <a:cubicBezTo>
                    <a:pt x="77" y="144"/>
                    <a:pt x="83" y="139"/>
                    <a:pt x="83" y="131"/>
                  </a:cubicBezTo>
                  <a:cubicBezTo>
                    <a:pt x="83" y="86"/>
                    <a:pt x="83" y="86"/>
                    <a:pt x="83" y="86"/>
                  </a:cubicBezTo>
                  <a:cubicBezTo>
                    <a:pt x="130" y="86"/>
                    <a:pt x="130" y="86"/>
                    <a:pt x="130" y="86"/>
                  </a:cubicBezTo>
                  <a:cubicBezTo>
                    <a:pt x="137" y="86"/>
                    <a:pt x="143" y="80"/>
                    <a:pt x="143" y="73"/>
                  </a:cubicBezTo>
                  <a:cubicBezTo>
                    <a:pt x="143" y="66"/>
                    <a:pt x="137" y="60"/>
                    <a:pt x="130" y="6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48" name="Freeform 103">
              <a:extLst>
                <a:ext uri="{FF2B5EF4-FFF2-40B4-BE49-F238E27FC236}">
                  <a16:creationId xmlns:a16="http://schemas.microsoft.com/office/drawing/2014/main" id="{A7B09456-7FB6-CB6D-81BE-B9D1E1988716}"/>
                </a:ext>
              </a:extLst>
            </p:cNvPr>
            <p:cNvSpPr>
              <a:spLocks noEditPoints="1"/>
            </p:cNvSpPr>
            <p:nvPr/>
          </p:nvSpPr>
          <p:spPr bwMode="auto">
            <a:xfrm>
              <a:off x="2891791" y="3556794"/>
              <a:ext cx="481013" cy="674688"/>
            </a:xfrm>
            <a:custGeom>
              <a:avLst/>
              <a:gdLst>
                <a:gd name="T0" fmla="*/ 147 w 307"/>
                <a:gd name="T1" fmla="*/ 430 h 430"/>
                <a:gd name="T2" fmla="*/ 113 w 307"/>
                <a:gd name="T3" fmla="*/ 415 h 430"/>
                <a:gd name="T4" fmla="*/ 100 w 307"/>
                <a:gd name="T5" fmla="*/ 373 h 430"/>
                <a:gd name="T6" fmla="*/ 99 w 307"/>
                <a:gd name="T7" fmla="*/ 358 h 430"/>
                <a:gd name="T8" fmla="*/ 107 w 307"/>
                <a:gd name="T9" fmla="*/ 287 h 430"/>
                <a:gd name="T10" fmla="*/ 163 w 307"/>
                <a:gd name="T11" fmla="*/ 208 h 430"/>
                <a:gd name="T12" fmla="*/ 188 w 307"/>
                <a:gd name="T13" fmla="*/ 181 h 430"/>
                <a:gd name="T14" fmla="*/ 200 w 307"/>
                <a:gd name="T15" fmla="*/ 163 h 430"/>
                <a:gd name="T16" fmla="*/ 204 w 307"/>
                <a:gd name="T17" fmla="*/ 144 h 430"/>
                <a:gd name="T18" fmla="*/ 191 w 307"/>
                <a:gd name="T19" fmla="*/ 109 h 430"/>
                <a:gd name="T20" fmla="*/ 157 w 307"/>
                <a:gd name="T21" fmla="*/ 95 h 430"/>
                <a:gd name="T22" fmla="*/ 122 w 307"/>
                <a:gd name="T23" fmla="*/ 108 h 430"/>
                <a:gd name="T24" fmla="*/ 99 w 307"/>
                <a:gd name="T25" fmla="*/ 157 h 430"/>
                <a:gd name="T26" fmla="*/ 50 w 307"/>
                <a:gd name="T27" fmla="*/ 204 h 430"/>
                <a:gd name="T28" fmla="*/ 14 w 307"/>
                <a:gd name="T29" fmla="*/ 186 h 430"/>
                <a:gd name="T30" fmla="*/ 0 w 307"/>
                <a:gd name="T31" fmla="*/ 150 h 430"/>
                <a:gd name="T32" fmla="*/ 19 w 307"/>
                <a:gd name="T33" fmla="*/ 81 h 430"/>
                <a:gd name="T34" fmla="*/ 73 w 307"/>
                <a:gd name="T35" fmla="*/ 23 h 430"/>
                <a:gd name="T36" fmla="*/ 157 w 307"/>
                <a:gd name="T37" fmla="*/ 0 h 430"/>
                <a:gd name="T38" fmla="*/ 235 w 307"/>
                <a:gd name="T39" fmla="*/ 19 h 430"/>
                <a:gd name="T40" fmla="*/ 288 w 307"/>
                <a:gd name="T41" fmla="*/ 72 h 430"/>
                <a:gd name="T42" fmla="*/ 307 w 307"/>
                <a:gd name="T43" fmla="*/ 144 h 430"/>
                <a:gd name="T44" fmla="*/ 296 w 307"/>
                <a:gd name="T45" fmla="*/ 198 h 430"/>
                <a:gd name="T46" fmla="*/ 271 w 307"/>
                <a:gd name="T47" fmla="*/ 237 h 430"/>
                <a:gd name="T48" fmla="*/ 246 w 307"/>
                <a:gd name="T49" fmla="*/ 263 h 430"/>
                <a:gd name="T50" fmla="*/ 215 w 307"/>
                <a:gd name="T51" fmla="*/ 295 h 430"/>
                <a:gd name="T52" fmla="*/ 197 w 307"/>
                <a:gd name="T53" fmla="*/ 357 h 430"/>
                <a:gd name="T54" fmla="*/ 193 w 307"/>
                <a:gd name="T55" fmla="*/ 385 h 430"/>
                <a:gd name="T56" fmla="*/ 147 w 307"/>
                <a:gd name="T57" fmla="*/ 430 h 430"/>
                <a:gd name="T58" fmla="*/ 157 w 307"/>
                <a:gd name="T59" fmla="*/ 69 h 430"/>
                <a:gd name="T60" fmla="*/ 210 w 307"/>
                <a:gd name="T61" fmla="*/ 91 h 430"/>
                <a:gd name="T62" fmla="*/ 230 w 307"/>
                <a:gd name="T63" fmla="*/ 144 h 430"/>
                <a:gd name="T64" fmla="*/ 223 w 307"/>
                <a:gd name="T65" fmla="*/ 175 h 430"/>
                <a:gd name="T66" fmla="*/ 208 w 307"/>
                <a:gd name="T67" fmla="*/ 198 h 430"/>
                <a:gd name="T68" fmla="*/ 181 w 307"/>
                <a:gd name="T69" fmla="*/ 226 h 430"/>
                <a:gd name="T70" fmla="*/ 132 w 307"/>
                <a:gd name="T71" fmla="*/ 296 h 430"/>
                <a:gd name="T72" fmla="*/ 125 w 307"/>
                <a:gd name="T73" fmla="*/ 358 h 430"/>
                <a:gd name="T74" fmla="*/ 126 w 307"/>
                <a:gd name="T75" fmla="*/ 373 h 430"/>
                <a:gd name="T76" fmla="*/ 132 w 307"/>
                <a:gd name="T77" fmla="*/ 397 h 430"/>
                <a:gd name="T78" fmla="*/ 147 w 307"/>
                <a:gd name="T79" fmla="*/ 404 h 430"/>
                <a:gd name="T80" fmla="*/ 168 w 307"/>
                <a:gd name="T81" fmla="*/ 381 h 430"/>
                <a:gd name="T82" fmla="*/ 168 w 307"/>
                <a:gd name="T83" fmla="*/ 381 h 430"/>
                <a:gd name="T84" fmla="*/ 171 w 307"/>
                <a:gd name="T85" fmla="*/ 355 h 430"/>
                <a:gd name="T86" fmla="*/ 194 w 307"/>
                <a:gd name="T87" fmla="*/ 279 h 430"/>
                <a:gd name="T88" fmla="*/ 228 w 307"/>
                <a:gd name="T89" fmla="*/ 244 h 430"/>
                <a:gd name="T90" fmla="*/ 252 w 307"/>
                <a:gd name="T91" fmla="*/ 220 h 430"/>
                <a:gd name="T92" fmla="*/ 273 w 307"/>
                <a:gd name="T93" fmla="*/ 187 h 430"/>
                <a:gd name="T94" fmla="*/ 281 w 307"/>
                <a:gd name="T95" fmla="*/ 144 h 430"/>
                <a:gd name="T96" fmla="*/ 266 w 307"/>
                <a:gd name="T97" fmla="*/ 85 h 430"/>
                <a:gd name="T98" fmla="*/ 223 w 307"/>
                <a:gd name="T99" fmla="*/ 42 h 430"/>
                <a:gd name="T100" fmla="*/ 157 w 307"/>
                <a:gd name="T101" fmla="*/ 26 h 430"/>
                <a:gd name="T102" fmla="*/ 87 w 307"/>
                <a:gd name="T103" fmla="*/ 45 h 430"/>
                <a:gd name="T104" fmla="*/ 42 w 307"/>
                <a:gd name="T105" fmla="*/ 93 h 430"/>
                <a:gd name="T106" fmla="*/ 26 w 307"/>
                <a:gd name="T107" fmla="*/ 150 h 430"/>
                <a:gd name="T108" fmla="*/ 34 w 307"/>
                <a:gd name="T109" fmla="*/ 169 h 430"/>
                <a:gd name="T110" fmla="*/ 50 w 307"/>
                <a:gd name="T111" fmla="*/ 178 h 430"/>
                <a:gd name="T112" fmla="*/ 74 w 307"/>
                <a:gd name="T113" fmla="*/ 150 h 430"/>
                <a:gd name="T114" fmla="*/ 101 w 307"/>
                <a:gd name="T115" fmla="*/ 92 h 430"/>
                <a:gd name="T116" fmla="*/ 157 w 307"/>
                <a:gd name="T117" fmla="*/ 69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7" h="430">
                  <a:moveTo>
                    <a:pt x="147" y="430"/>
                  </a:moveTo>
                  <a:cubicBezTo>
                    <a:pt x="134" y="430"/>
                    <a:pt x="122" y="425"/>
                    <a:pt x="113" y="415"/>
                  </a:cubicBezTo>
                  <a:cubicBezTo>
                    <a:pt x="104" y="405"/>
                    <a:pt x="100" y="391"/>
                    <a:pt x="100" y="373"/>
                  </a:cubicBezTo>
                  <a:cubicBezTo>
                    <a:pt x="100" y="368"/>
                    <a:pt x="100" y="363"/>
                    <a:pt x="99" y="358"/>
                  </a:cubicBezTo>
                  <a:cubicBezTo>
                    <a:pt x="99" y="335"/>
                    <a:pt x="99" y="310"/>
                    <a:pt x="107" y="287"/>
                  </a:cubicBezTo>
                  <a:cubicBezTo>
                    <a:pt x="119" y="255"/>
                    <a:pt x="141" y="230"/>
                    <a:pt x="163" y="208"/>
                  </a:cubicBezTo>
                  <a:cubicBezTo>
                    <a:pt x="174" y="196"/>
                    <a:pt x="183" y="187"/>
                    <a:pt x="188" y="181"/>
                  </a:cubicBezTo>
                  <a:cubicBezTo>
                    <a:pt x="193" y="176"/>
                    <a:pt x="196" y="170"/>
                    <a:pt x="200" y="163"/>
                  </a:cubicBezTo>
                  <a:cubicBezTo>
                    <a:pt x="202" y="158"/>
                    <a:pt x="204" y="151"/>
                    <a:pt x="204" y="144"/>
                  </a:cubicBezTo>
                  <a:cubicBezTo>
                    <a:pt x="204" y="130"/>
                    <a:pt x="200" y="119"/>
                    <a:pt x="191" y="109"/>
                  </a:cubicBezTo>
                  <a:cubicBezTo>
                    <a:pt x="182" y="100"/>
                    <a:pt x="171" y="95"/>
                    <a:pt x="157" y="95"/>
                  </a:cubicBezTo>
                  <a:cubicBezTo>
                    <a:pt x="140" y="95"/>
                    <a:pt x="129" y="100"/>
                    <a:pt x="122" y="108"/>
                  </a:cubicBezTo>
                  <a:cubicBezTo>
                    <a:pt x="113" y="119"/>
                    <a:pt x="105" y="136"/>
                    <a:pt x="99" y="157"/>
                  </a:cubicBezTo>
                  <a:cubicBezTo>
                    <a:pt x="89" y="196"/>
                    <a:pt x="67" y="204"/>
                    <a:pt x="50" y="204"/>
                  </a:cubicBezTo>
                  <a:cubicBezTo>
                    <a:pt x="36" y="204"/>
                    <a:pt x="24" y="198"/>
                    <a:pt x="14" y="186"/>
                  </a:cubicBezTo>
                  <a:cubicBezTo>
                    <a:pt x="5" y="175"/>
                    <a:pt x="0" y="163"/>
                    <a:pt x="0" y="150"/>
                  </a:cubicBezTo>
                  <a:cubicBezTo>
                    <a:pt x="0" y="127"/>
                    <a:pt x="6" y="104"/>
                    <a:pt x="19" y="81"/>
                  </a:cubicBezTo>
                  <a:cubicBezTo>
                    <a:pt x="31" y="58"/>
                    <a:pt x="50" y="38"/>
                    <a:pt x="73" y="23"/>
                  </a:cubicBezTo>
                  <a:cubicBezTo>
                    <a:pt x="97" y="8"/>
                    <a:pt x="125" y="0"/>
                    <a:pt x="157" y="0"/>
                  </a:cubicBezTo>
                  <a:cubicBezTo>
                    <a:pt x="186" y="0"/>
                    <a:pt x="213" y="7"/>
                    <a:pt x="235" y="19"/>
                  </a:cubicBezTo>
                  <a:cubicBezTo>
                    <a:pt x="258" y="32"/>
                    <a:pt x="276" y="50"/>
                    <a:pt x="288" y="72"/>
                  </a:cubicBezTo>
                  <a:cubicBezTo>
                    <a:pt x="301" y="94"/>
                    <a:pt x="307" y="118"/>
                    <a:pt x="307" y="144"/>
                  </a:cubicBezTo>
                  <a:cubicBezTo>
                    <a:pt x="307" y="164"/>
                    <a:pt x="303" y="182"/>
                    <a:pt x="296" y="198"/>
                  </a:cubicBezTo>
                  <a:cubicBezTo>
                    <a:pt x="289" y="213"/>
                    <a:pt x="281" y="226"/>
                    <a:pt x="271" y="237"/>
                  </a:cubicBezTo>
                  <a:cubicBezTo>
                    <a:pt x="263" y="246"/>
                    <a:pt x="254" y="255"/>
                    <a:pt x="246" y="263"/>
                  </a:cubicBezTo>
                  <a:cubicBezTo>
                    <a:pt x="234" y="273"/>
                    <a:pt x="224" y="284"/>
                    <a:pt x="215" y="295"/>
                  </a:cubicBezTo>
                  <a:cubicBezTo>
                    <a:pt x="202" y="312"/>
                    <a:pt x="200" y="334"/>
                    <a:pt x="197" y="357"/>
                  </a:cubicBezTo>
                  <a:cubicBezTo>
                    <a:pt x="196" y="367"/>
                    <a:pt x="195" y="376"/>
                    <a:pt x="193" y="385"/>
                  </a:cubicBezTo>
                  <a:cubicBezTo>
                    <a:pt x="187" y="424"/>
                    <a:pt x="162" y="430"/>
                    <a:pt x="147" y="430"/>
                  </a:cubicBezTo>
                  <a:close/>
                  <a:moveTo>
                    <a:pt x="157" y="69"/>
                  </a:moveTo>
                  <a:cubicBezTo>
                    <a:pt x="178" y="69"/>
                    <a:pt x="196" y="77"/>
                    <a:pt x="210" y="91"/>
                  </a:cubicBezTo>
                  <a:cubicBezTo>
                    <a:pt x="223" y="106"/>
                    <a:pt x="230" y="124"/>
                    <a:pt x="230" y="144"/>
                  </a:cubicBezTo>
                  <a:cubicBezTo>
                    <a:pt x="230" y="155"/>
                    <a:pt x="228" y="165"/>
                    <a:pt x="223" y="175"/>
                  </a:cubicBezTo>
                  <a:cubicBezTo>
                    <a:pt x="219" y="183"/>
                    <a:pt x="214" y="191"/>
                    <a:pt x="208" y="198"/>
                  </a:cubicBezTo>
                  <a:cubicBezTo>
                    <a:pt x="202" y="205"/>
                    <a:pt x="193" y="214"/>
                    <a:pt x="181" y="226"/>
                  </a:cubicBezTo>
                  <a:cubicBezTo>
                    <a:pt x="161" y="247"/>
                    <a:pt x="141" y="268"/>
                    <a:pt x="132" y="296"/>
                  </a:cubicBezTo>
                  <a:cubicBezTo>
                    <a:pt x="125" y="315"/>
                    <a:pt x="125" y="336"/>
                    <a:pt x="125" y="358"/>
                  </a:cubicBezTo>
                  <a:cubicBezTo>
                    <a:pt x="125" y="363"/>
                    <a:pt x="126" y="368"/>
                    <a:pt x="126" y="373"/>
                  </a:cubicBezTo>
                  <a:cubicBezTo>
                    <a:pt x="126" y="384"/>
                    <a:pt x="128" y="393"/>
                    <a:pt x="132" y="397"/>
                  </a:cubicBezTo>
                  <a:cubicBezTo>
                    <a:pt x="136" y="402"/>
                    <a:pt x="141" y="404"/>
                    <a:pt x="147" y="404"/>
                  </a:cubicBezTo>
                  <a:cubicBezTo>
                    <a:pt x="156" y="404"/>
                    <a:pt x="165" y="401"/>
                    <a:pt x="168" y="381"/>
                  </a:cubicBezTo>
                  <a:cubicBezTo>
                    <a:pt x="168" y="381"/>
                    <a:pt x="168" y="381"/>
                    <a:pt x="168" y="381"/>
                  </a:cubicBezTo>
                  <a:cubicBezTo>
                    <a:pt x="169" y="373"/>
                    <a:pt x="170" y="364"/>
                    <a:pt x="171" y="355"/>
                  </a:cubicBezTo>
                  <a:cubicBezTo>
                    <a:pt x="174" y="330"/>
                    <a:pt x="177" y="302"/>
                    <a:pt x="194" y="279"/>
                  </a:cubicBezTo>
                  <a:cubicBezTo>
                    <a:pt x="204" y="266"/>
                    <a:pt x="216" y="255"/>
                    <a:pt x="228" y="244"/>
                  </a:cubicBezTo>
                  <a:cubicBezTo>
                    <a:pt x="236" y="236"/>
                    <a:pt x="244" y="228"/>
                    <a:pt x="252" y="220"/>
                  </a:cubicBezTo>
                  <a:cubicBezTo>
                    <a:pt x="260" y="211"/>
                    <a:pt x="267" y="200"/>
                    <a:pt x="273" y="187"/>
                  </a:cubicBezTo>
                  <a:cubicBezTo>
                    <a:pt x="278" y="175"/>
                    <a:pt x="281" y="160"/>
                    <a:pt x="281" y="144"/>
                  </a:cubicBezTo>
                  <a:cubicBezTo>
                    <a:pt x="281" y="122"/>
                    <a:pt x="276" y="103"/>
                    <a:pt x="266" y="85"/>
                  </a:cubicBezTo>
                  <a:cubicBezTo>
                    <a:pt x="256" y="67"/>
                    <a:pt x="241" y="53"/>
                    <a:pt x="223" y="42"/>
                  </a:cubicBezTo>
                  <a:cubicBezTo>
                    <a:pt x="204" y="32"/>
                    <a:pt x="182" y="26"/>
                    <a:pt x="157" y="26"/>
                  </a:cubicBezTo>
                  <a:cubicBezTo>
                    <a:pt x="130" y="26"/>
                    <a:pt x="107" y="33"/>
                    <a:pt x="87" y="45"/>
                  </a:cubicBezTo>
                  <a:cubicBezTo>
                    <a:pt x="67" y="58"/>
                    <a:pt x="52" y="74"/>
                    <a:pt x="42" y="93"/>
                  </a:cubicBezTo>
                  <a:cubicBezTo>
                    <a:pt x="31" y="112"/>
                    <a:pt x="26" y="131"/>
                    <a:pt x="26" y="150"/>
                  </a:cubicBezTo>
                  <a:cubicBezTo>
                    <a:pt x="26" y="157"/>
                    <a:pt x="29" y="163"/>
                    <a:pt x="34" y="169"/>
                  </a:cubicBezTo>
                  <a:cubicBezTo>
                    <a:pt x="39" y="175"/>
                    <a:pt x="44" y="178"/>
                    <a:pt x="50" y="178"/>
                  </a:cubicBezTo>
                  <a:cubicBezTo>
                    <a:pt x="55" y="178"/>
                    <a:pt x="67" y="178"/>
                    <a:pt x="74" y="150"/>
                  </a:cubicBezTo>
                  <a:cubicBezTo>
                    <a:pt x="82" y="125"/>
                    <a:pt x="90" y="106"/>
                    <a:pt x="101" y="92"/>
                  </a:cubicBezTo>
                  <a:cubicBezTo>
                    <a:pt x="114" y="77"/>
                    <a:pt x="132" y="69"/>
                    <a:pt x="157" y="6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pic>
        <p:nvPicPr>
          <p:cNvPr id="53" name="Picture 52">
            <a:extLst>
              <a:ext uri="{FF2B5EF4-FFF2-40B4-BE49-F238E27FC236}">
                <a16:creationId xmlns:a16="http://schemas.microsoft.com/office/drawing/2014/main" id="{A6A47381-82A4-4DE2-5A4C-9B919D93A64F}"/>
              </a:ext>
            </a:extLst>
          </p:cNvPr>
          <p:cNvPicPr>
            <a:picLocks noChangeAspect="1"/>
          </p:cNvPicPr>
          <p:nvPr/>
        </p:nvPicPr>
        <p:blipFill>
          <a:blip r:embed="rId3"/>
          <a:stretch>
            <a:fillRect/>
          </a:stretch>
        </p:blipFill>
        <p:spPr>
          <a:xfrm>
            <a:off x="865639" y="2083450"/>
            <a:ext cx="676715" cy="780356"/>
          </a:xfrm>
          <a:prstGeom prst="rect">
            <a:avLst/>
          </a:prstGeom>
        </p:spPr>
      </p:pic>
      <p:grpSp>
        <p:nvGrpSpPr>
          <p:cNvPr id="10" name="Group 9">
            <a:extLst>
              <a:ext uri="{FF2B5EF4-FFF2-40B4-BE49-F238E27FC236}">
                <a16:creationId xmlns:a16="http://schemas.microsoft.com/office/drawing/2014/main" id="{22630020-99DA-B08F-D9F4-B696997C218E}"/>
              </a:ext>
            </a:extLst>
          </p:cNvPr>
          <p:cNvGrpSpPr>
            <a:grpSpLocks noChangeAspect="1"/>
          </p:cNvGrpSpPr>
          <p:nvPr/>
        </p:nvGrpSpPr>
        <p:grpSpPr>
          <a:xfrm>
            <a:off x="6404790" y="4102231"/>
            <a:ext cx="701208" cy="654057"/>
            <a:chOff x="4578350" y="2606675"/>
            <a:chExt cx="920751" cy="858838"/>
          </a:xfrm>
          <a:solidFill>
            <a:schemeClr val="accent1"/>
          </a:solidFill>
        </p:grpSpPr>
        <p:sp>
          <p:nvSpPr>
            <p:cNvPr id="11" name="Freeform 78">
              <a:extLst>
                <a:ext uri="{FF2B5EF4-FFF2-40B4-BE49-F238E27FC236}">
                  <a16:creationId xmlns:a16="http://schemas.microsoft.com/office/drawing/2014/main" id="{AEFEB9B4-1D58-4E26-BCCB-C629B5FF4F6F}"/>
                </a:ext>
              </a:extLst>
            </p:cNvPr>
            <p:cNvSpPr>
              <a:spLocks/>
            </p:cNvSpPr>
            <p:nvPr/>
          </p:nvSpPr>
          <p:spPr bwMode="auto">
            <a:xfrm>
              <a:off x="4656138" y="2693988"/>
              <a:ext cx="712788" cy="768350"/>
            </a:xfrm>
            <a:custGeom>
              <a:avLst/>
              <a:gdLst>
                <a:gd name="T0" fmla="*/ 403 w 451"/>
                <a:gd name="T1" fmla="*/ 485 h 485"/>
                <a:gd name="T2" fmla="*/ 48 w 451"/>
                <a:gd name="T3" fmla="*/ 485 h 485"/>
                <a:gd name="T4" fmla="*/ 0 w 451"/>
                <a:gd name="T5" fmla="*/ 437 h 485"/>
                <a:gd name="T6" fmla="*/ 0 w 451"/>
                <a:gd name="T7" fmla="*/ 111 h 485"/>
                <a:gd name="T8" fmla="*/ 12 w 451"/>
                <a:gd name="T9" fmla="*/ 99 h 485"/>
                <a:gd name="T10" fmla="*/ 24 w 451"/>
                <a:gd name="T11" fmla="*/ 111 h 485"/>
                <a:gd name="T12" fmla="*/ 24 w 451"/>
                <a:gd name="T13" fmla="*/ 437 h 485"/>
                <a:gd name="T14" fmla="*/ 48 w 451"/>
                <a:gd name="T15" fmla="*/ 461 h 485"/>
                <a:gd name="T16" fmla="*/ 403 w 451"/>
                <a:gd name="T17" fmla="*/ 461 h 485"/>
                <a:gd name="T18" fmla="*/ 427 w 451"/>
                <a:gd name="T19" fmla="*/ 437 h 485"/>
                <a:gd name="T20" fmla="*/ 427 w 451"/>
                <a:gd name="T21" fmla="*/ 48 h 485"/>
                <a:gd name="T22" fmla="*/ 403 w 451"/>
                <a:gd name="T23" fmla="*/ 24 h 485"/>
                <a:gd name="T24" fmla="*/ 110 w 451"/>
                <a:gd name="T25" fmla="*/ 24 h 485"/>
                <a:gd name="T26" fmla="*/ 98 w 451"/>
                <a:gd name="T27" fmla="*/ 12 h 485"/>
                <a:gd name="T28" fmla="*/ 110 w 451"/>
                <a:gd name="T29" fmla="*/ 0 h 485"/>
                <a:gd name="T30" fmla="*/ 403 w 451"/>
                <a:gd name="T31" fmla="*/ 0 h 485"/>
                <a:gd name="T32" fmla="*/ 451 w 451"/>
                <a:gd name="T33" fmla="*/ 48 h 485"/>
                <a:gd name="T34" fmla="*/ 451 w 451"/>
                <a:gd name="T35" fmla="*/ 437 h 485"/>
                <a:gd name="T36" fmla="*/ 403 w 451"/>
                <a:gd name="T37"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 h="485">
                  <a:moveTo>
                    <a:pt x="403" y="485"/>
                  </a:moveTo>
                  <a:cubicBezTo>
                    <a:pt x="48" y="485"/>
                    <a:pt x="48" y="485"/>
                    <a:pt x="48" y="485"/>
                  </a:cubicBezTo>
                  <a:cubicBezTo>
                    <a:pt x="22" y="485"/>
                    <a:pt x="0" y="463"/>
                    <a:pt x="0" y="437"/>
                  </a:cubicBezTo>
                  <a:cubicBezTo>
                    <a:pt x="0" y="111"/>
                    <a:pt x="0" y="111"/>
                    <a:pt x="0" y="111"/>
                  </a:cubicBezTo>
                  <a:cubicBezTo>
                    <a:pt x="0" y="104"/>
                    <a:pt x="6" y="99"/>
                    <a:pt x="12" y="99"/>
                  </a:cubicBezTo>
                  <a:cubicBezTo>
                    <a:pt x="19" y="99"/>
                    <a:pt x="24" y="104"/>
                    <a:pt x="24" y="111"/>
                  </a:cubicBezTo>
                  <a:cubicBezTo>
                    <a:pt x="24" y="437"/>
                    <a:pt x="24" y="437"/>
                    <a:pt x="24" y="437"/>
                  </a:cubicBezTo>
                  <a:cubicBezTo>
                    <a:pt x="24" y="450"/>
                    <a:pt x="35" y="461"/>
                    <a:pt x="48" y="461"/>
                  </a:cubicBezTo>
                  <a:cubicBezTo>
                    <a:pt x="403" y="461"/>
                    <a:pt x="403" y="461"/>
                    <a:pt x="403" y="461"/>
                  </a:cubicBezTo>
                  <a:cubicBezTo>
                    <a:pt x="416" y="461"/>
                    <a:pt x="427" y="450"/>
                    <a:pt x="427" y="437"/>
                  </a:cubicBezTo>
                  <a:cubicBezTo>
                    <a:pt x="427" y="48"/>
                    <a:pt x="427" y="48"/>
                    <a:pt x="427" y="48"/>
                  </a:cubicBezTo>
                  <a:cubicBezTo>
                    <a:pt x="427" y="35"/>
                    <a:pt x="416" y="24"/>
                    <a:pt x="403" y="24"/>
                  </a:cubicBezTo>
                  <a:cubicBezTo>
                    <a:pt x="110" y="24"/>
                    <a:pt x="110" y="24"/>
                    <a:pt x="110" y="24"/>
                  </a:cubicBezTo>
                  <a:cubicBezTo>
                    <a:pt x="104" y="24"/>
                    <a:pt x="98" y="19"/>
                    <a:pt x="98" y="12"/>
                  </a:cubicBezTo>
                  <a:cubicBezTo>
                    <a:pt x="98" y="6"/>
                    <a:pt x="104" y="0"/>
                    <a:pt x="110" y="0"/>
                  </a:cubicBezTo>
                  <a:cubicBezTo>
                    <a:pt x="403" y="0"/>
                    <a:pt x="403" y="0"/>
                    <a:pt x="403" y="0"/>
                  </a:cubicBezTo>
                  <a:cubicBezTo>
                    <a:pt x="430" y="0"/>
                    <a:pt x="451" y="22"/>
                    <a:pt x="451" y="48"/>
                  </a:cubicBezTo>
                  <a:cubicBezTo>
                    <a:pt x="451" y="437"/>
                    <a:pt x="451" y="437"/>
                    <a:pt x="451" y="437"/>
                  </a:cubicBezTo>
                  <a:cubicBezTo>
                    <a:pt x="451" y="463"/>
                    <a:pt x="430" y="485"/>
                    <a:pt x="403" y="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79">
              <a:extLst>
                <a:ext uri="{FF2B5EF4-FFF2-40B4-BE49-F238E27FC236}">
                  <a16:creationId xmlns:a16="http://schemas.microsoft.com/office/drawing/2014/main" id="{DC81F4C0-F880-818F-3EE6-1FCD12C2F30B}"/>
                </a:ext>
              </a:extLst>
            </p:cNvPr>
            <p:cNvSpPr>
              <a:spLocks/>
            </p:cNvSpPr>
            <p:nvPr/>
          </p:nvSpPr>
          <p:spPr bwMode="auto">
            <a:xfrm>
              <a:off x="4906963" y="2874963"/>
              <a:ext cx="317500" cy="38100"/>
            </a:xfrm>
            <a:custGeom>
              <a:avLst/>
              <a:gdLst>
                <a:gd name="T0" fmla="*/ 188 w 200"/>
                <a:gd name="T1" fmla="*/ 24 h 24"/>
                <a:gd name="T2" fmla="*/ 12 w 200"/>
                <a:gd name="T3" fmla="*/ 24 h 24"/>
                <a:gd name="T4" fmla="*/ 0 w 200"/>
                <a:gd name="T5" fmla="*/ 12 h 24"/>
                <a:gd name="T6" fmla="*/ 12 w 200"/>
                <a:gd name="T7" fmla="*/ 0 h 24"/>
                <a:gd name="T8" fmla="*/ 188 w 200"/>
                <a:gd name="T9" fmla="*/ 0 h 24"/>
                <a:gd name="T10" fmla="*/ 200 w 200"/>
                <a:gd name="T11" fmla="*/ 12 h 24"/>
                <a:gd name="T12" fmla="*/ 188 w 200"/>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00" h="24">
                  <a:moveTo>
                    <a:pt x="188" y="24"/>
                  </a:moveTo>
                  <a:cubicBezTo>
                    <a:pt x="12" y="24"/>
                    <a:pt x="12" y="24"/>
                    <a:pt x="12" y="24"/>
                  </a:cubicBezTo>
                  <a:cubicBezTo>
                    <a:pt x="6" y="24"/>
                    <a:pt x="0" y="18"/>
                    <a:pt x="0" y="12"/>
                  </a:cubicBezTo>
                  <a:cubicBezTo>
                    <a:pt x="0" y="5"/>
                    <a:pt x="6" y="0"/>
                    <a:pt x="12" y="0"/>
                  </a:cubicBezTo>
                  <a:cubicBezTo>
                    <a:pt x="188" y="0"/>
                    <a:pt x="188" y="0"/>
                    <a:pt x="188" y="0"/>
                  </a:cubicBezTo>
                  <a:cubicBezTo>
                    <a:pt x="195" y="0"/>
                    <a:pt x="200" y="5"/>
                    <a:pt x="200" y="12"/>
                  </a:cubicBezTo>
                  <a:cubicBezTo>
                    <a:pt x="200" y="18"/>
                    <a:pt x="195" y="24"/>
                    <a:pt x="188"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80">
              <a:extLst>
                <a:ext uri="{FF2B5EF4-FFF2-40B4-BE49-F238E27FC236}">
                  <a16:creationId xmlns:a16="http://schemas.microsoft.com/office/drawing/2014/main" id="{8AD5A643-D5D1-6C47-641D-E23B4D31ADEF}"/>
                </a:ext>
              </a:extLst>
            </p:cNvPr>
            <p:cNvSpPr>
              <a:spLocks/>
            </p:cNvSpPr>
            <p:nvPr/>
          </p:nvSpPr>
          <p:spPr bwMode="auto">
            <a:xfrm>
              <a:off x="4787900" y="3000375"/>
              <a:ext cx="436563" cy="38100"/>
            </a:xfrm>
            <a:custGeom>
              <a:avLst/>
              <a:gdLst>
                <a:gd name="T0" fmla="*/ 263 w 275"/>
                <a:gd name="T1" fmla="*/ 24 h 24"/>
                <a:gd name="T2" fmla="*/ 12 w 275"/>
                <a:gd name="T3" fmla="*/ 24 h 24"/>
                <a:gd name="T4" fmla="*/ 0 w 275"/>
                <a:gd name="T5" fmla="*/ 12 h 24"/>
                <a:gd name="T6" fmla="*/ 12 w 275"/>
                <a:gd name="T7" fmla="*/ 0 h 24"/>
                <a:gd name="T8" fmla="*/ 263 w 275"/>
                <a:gd name="T9" fmla="*/ 0 h 24"/>
                <a:gd name="T10" fmla="*/ 275 w 275"/>
                <a:gd name="T11" fmla="*/ 12 h 24"/>
                <a:gd name="T12" fmla="*/ 263 w 275"/>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75" h="24">
                  <a:moveTo>
                    <a:pt x="263" y="24"/>
                  </a:moveTo>
                  <a:cubicBezTo>
                    <a:pt x="12" y="24"/>
                    <a:pt x="12" y="24"/>
                    <a:pt x="12" y="24"/>
                  </a:cubicBezTo>
                  <a:cubicBezTo>
                    <a:pt x="5" y="24"/>
                    <a:pt x="0" y="19"/>
                    <a:pt x="0" y="12"/>
                  </a:cubicBezTo>
                  <a:cubicBezTo>
                    <a:pt x="0" y="5"/>
                    <a:pt x="5" y="0"/>
                    <a:pt x="12" y="0"/>
                  </a:cubicBezTo>
                  <a:cubicBezTo>
                    <a:pt x="263" y="0"/>
                    <a:pt x="263" y="0"/>
                    <a:pt x="263" y="0"/>
                  </a:cubicBezTo>
                  <a:cubicBezTo>
                    <a:pt x="270" y="0"/>
                    <a:pt x="275" y="5"/>
                    <a:pt x="275" y="12"/>
                  </a:cubicBezTo>
                  <a:cubicBezTo>
                    <a:pt x="275" y="19"/>
                    <a:pt x="270" y="24"/>
                    <a:pt x="26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81">
              <a:extLst>
                <a:ext uri="{FF2B5EF4-FFF2-40B4-BE49-F238E27FC236}">
                  <a16:creationId xmlns:a16="http://schemas.microsoft.com/office/drawing/2014/main" id="{011EEE59-4852-8177-1213-5B7FD82344CB}"/>
                </a:ext>
              </a:extLst>
            </p:cNvPr>
            <p:cNvSpPr>
              <a:spLocks/>
            </p:cNvSpPr>
            <p:nvPr/>
          </p:nvSpPr>
          <p:spPr bwMode="auto">
            <a:xfrm>
              <a:off x="4787900" y="3119438"/>
              <a:ext cx="436563" cy="38100"/>
            </a:xfrm>
            <a:custGeom>
              <a:avLst/>
              <a:gdLst>
                <a:gd name="T0" fmla="*/ 263 w 275"/>
                <a:gd name="T1" fmla="*/ 24 h 24"/>
                <a:gd name="T2" fmla="*/ 12 w 275"/>
                <a:gd name="T3" fmla="*/ 24 h 24"/>
                <a:gd name="T4" fmla="*/ 0 w 275"/>
                <a:gd name="T5" fmla="*/ 12 h 24"/>
                <a:gd name="T6" fmla="*/ 12 w 275"/>
                <a:gd name="T7" fmla="*/ 0 h 24"/>
                <a:gd name="T8" fmla="*/ 263 w 275"/>
                <a:gd name="T9" fmla="*/ 0 h 24"/>
                <a:gd name="T10" fmla="*/ 275 w 275"/>
                <a:gd name="T11" fmla="*/ 12 h 24"/>
                <a:gd name="T12" fmla="*/ 263 w 275"/>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75" h="24">
                  <a:moveTo>
                    <a:pt x="263" y="24"/>
                  </a:moveTo>
                  <a:cubicBezTo>
                    <a:pt x="12" y="24"/>
                    <a:pt x="12" y="24"/>
                    <a:pt x="12" y="24"/>
                  </a:cubicBezTo>
                  <a:cubicBezTo>
                    <a:pt x="5" y="24"/>
                    <a:pt x="0" y="19"/>
                    <a:pt x="0" y="12"/>
                  </a:cubicBezTo>
                  <a:cubicBezTo>
                    <a:pt x="0" y="6"/>
                    <a:pt x="5" y="0"/>
                    <a:pt x="12" y="0"/>
                  </a:cubicBezTo>
                  <a:cubicBezTo>
                    <a:pt x="263" y="0"/>
                    <a:pt x="263" y="0"/>
                    <a:pt x="263" y="0"/>
                  </a:cubicBezTo>
                  <a:cubicBezTo>
                    <a:pt x="270" y="0"/>
                    <a:pt x="275" y="6"/>
                    <a:pt x="275" y="12"/>
                  </a:cubicBezTo>
                  <a:cubicBezTo>
                    <a:pt x="275" y="19"/>
                    <a:pt x="270" y="24"/>
                    <a:pt x="26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2">
              <a:extLst>
                <a:ext uri="{FF2B5EF4-FFF2-40B4-BE49-F238E27FC236}">
                  <a16:creationId xmlns:a16="http://schemas.microsoft.com/office/drawing/2014/main" id="{150E0ED9-441A-9479-05E2-273A6026916F}"/>
                </a:ext>
              </a:extLst>
            </p:cNvPr>
            <p:cNvSpPr>
              <a:spLocks/>
            </p:cNvSpPr>
            <p:nvPr/>
          </p:nvSpPr>
          <p:spPr bwMode="auto">
            <a:xfrm>
              <a:off x="4787900" y="3252788"/>
              <a:ext cx="436563" cy="36513"/>
            </a:xfrm>
            <a:custGeom>
              <a:avLst/>
              <a:gdLst>
                <a:gd name="T0" fmla="*/ 263 w 275"/>
                <a:gd name="T1" fmla="*/ 24 h 24"/>
                <a:gd name="T2" fmla="*/ 12 w 275"/>
                <a:gd name="T3" fmla="*/ 24 h 24"/>
                <a:gd name="T4" fmla="*/ 0 w 275"/>
                <a:gd name="T5" fmla="*/ 12 h 24"/>
                <a:gd name="T6" fmla="*/ 12 w 275"/>
                <a:gd name="T7" fmla="*/ 0 h 24"/>
                <a:gd name="T8" fmla="*/ 263 w 275"/>
                <a:gd name="T9" fmla="*/ 0 h 24"/>
                <a:gd name="T10" fmla="*/ 275 w 275"/>
                <a:gd name="T11" fmla="*/ 12 h 24"/>
                <a:gd name="T12" fmla="*/ 263 w 275"/>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75" h="24">
                  <a:moveTo>
                    <a:pt x="263" y="24"/>
                  </a:moveTo>
                  <a:cubicBezTo>
                    <a:pt x="12" y="24"/>
                    <a:pt x="12" y="24"/>
                    <a:pt x="12" y="24"/>
                  </a:cubicBezTo>
                  <a:cubicBezTo>
                    <a:pt x="5" y="24"/>
                    <a:pt x="0" y="19"/>
                    <a:pt x="0" y="12"/>
                  </a:cubicBezTo>
                  <a:cubicBezTo>
                    <a:pt x="0" y="5"/>
                    <a:pt x="5" y="0"/>
                    <a:pt x="12" y="0"/>
                  </a:cubicBezTo>
                  <a:cubicBezTo>
                    <a:pt x="263" y="0"/>
                    <a:pt x="263" y="0"/>
                    <a:pt x="263" y="0"/>
                  </a:cubicBezTo>
                  <a:cubicBezTo>
                    <a:pt x="270" y="0"/>
                    <a:pt x="275" y="5"/>
                    <a:pt x="275" y="12"/>
                  </a:cubicBezTo>
                  <a:cubicBezTo>
                    <a:pt x="275" y="19"/>
                    <a:pt x="270" y="24"/>
                    <a:pt x="26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83">
              <a:extLst>
                <a:ext uri="{FF2B5EF4-FFF2-40B4-BE49-F238E27FC236}">
                  <a16:creationId xmlns:a16="http://schemas.microsoft.com/office/drawing/2014/main" id="{2B4F7538-2F0A-3C2C-96CA-0493F2590DF5}"/>
                </a:ext>
              </a:extLst>
            </p:cNvPr>
            <p:cNvSpPr>
              <a:spLocks/>
            </p:cNvSpPr>
            <p:nvPr/>
          </p:nvSpPr>
          <p:spPr bwMode="auto">
            <a:xfrm>
              <a:off x="4578350" y="2606675"/>
              <a:ext cx="209550" cy="211138"/>
            </a:xfrm>
            <a:custGeom>
              <a:avLst/>
              <a:gdLst>
                <a:gd name="T0" fmla="*/ 121 w 133"/>
                <a:gd name="T1" fmla="*/ 55 h 133"/>
                <a:gd name="T2" fmla="*/ 77 w 133"/>
                <a:gd name="T3" fmla="*/ 55 h 133"/>
                <a:gd name="T4" fmla="*/ 77 w 133"/>
                <a:gd name="T5" fmla="*/ 12 h 133"/>
                <a:gd name="T6" fmla="*/ 65 w 133"/>
                <a:gd name="T7" fmla="*/ 0 h 133"/>
                <a:gd name="T8" fmla="*/ 53 w 133"/>
                <a:gd name="T9" fmla="*/ 12 h 133"/>
                <a:gd name="T10" fmla="*/ 53 w 133"/>
                <a:gd name="T11" fmla="*/ 55 h 133"/>
                <a:gd name="T12" fmla="*/ 12 w 133"/>
                <a:gd name="T13" fmla="*/ 55 h 133"/>
                <a:gd name="T14" fmla="*/ 0 w 133"/>
                <a:gd name="T15" fmla="*/ 67 h 133"/>
                <a:gd name="T16" fmla="*/ 12 w 133"/>
                <a:gd name="T17" fmla="*/ 79 h 133"/>
                <a:gd name="T18" fmla="*/ 53 w 133"/>
                <a:gd name="T19" fmla="*/ 79 h 133"/>
                <a:gd name="T20" fmla="*/ 53 w 133"/>
                <a:gd name="T21" fmla="*/ 121 h 133"/>
                <a:gd name="T22" fmla="*/ 65 w 133"/>
                <a:gd name="T23" fmla="*/ 133 h 133"/>
                <a:gd name="T24" fmla="*/ 77 w 133"/>
                <a:gd name="T25" fmla="*/ 121 h 133"/>
                <a:gd name="T26" fmla="*/ 77 w 133"/>
                <a:gd name="T27" fmla="*/ 79 h 133"/>
                <a:gd name="T28" fmla="*/ 121 w 133"/>
                <a:gd name="T29" fmla="*/ 79 h 133"/>
                <a:gd name="T30" fmla="*/ 133 w 133"/>
                <a:gd name="T31" fmla="*/ 67 h 133"/>
                <a:gd name="T32" fmla="*/ 121 w 133"/>
                <a:gd name="T33" fmla="*/ 5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 h="133">
                  <a:moveTo>
                    <a:pt x="121" y="55"/>
                  </a:moveTo>
                  <a:cubicBezTo>
                    <a:pt x="77" y="55"/>
                    <a:pt x="77" y="55"/>
                    <a:pt x="77" y="55"/>
                  </a:cubicBezTo>
                  <a:cubicBezTo>
                    <a:pt x="77" y="12"/>
                    <a:pt x="77" y="12"/>
                    <a:pt x="77" y="12"/>
                  </a:cubicBezTo>
                  <a:cubicBezTo>
                    <a:pt x="77" y="5"/>
                    <a:pt x="72" y="0"/>
                    <a:pt x="65" y="0"/>
                  </a:cubicBezTo>
                  <a:cubicBezTo>
                    <a:pt x="59" y="0"/>
                    <a:pt x="53" y="5"/>
                    <a:pt x="53" y="12"/>
                  </a:cubicBezTo>
                  <a:cubicBezTo>
                    <a:pt x="53" y="55"/>
                    <a:pt x="53" y="55"/>
                    <a:pt x="53" y="55"/>
                  </a:cubicBezTo>
                  <a:cubicBezTo>
                    <a:pt x="12" y="55"/>
                    <a:pt x="12" y="55"/>
                    <a:pt x="12" y="55"/>
                  </a:cubicBezTo>
                  <a:cubicBezTo>
                    <a:pt x="5" y="55"/>
                    <a:pt x="0" y="61"/>
                    <a:pt x="0" y="67"/>
                  </a:cubicBezTo>
                  <a:cubicBezTo>
                    <a:pt x="0" y="74"/>
                    <a:pt x="5" y="79"/>
                    <a:pt x="12" y="79"/>
                  </a:cubicBezTo>
                  <a:cubicBezTo>
                    <a:pt x="53" y="79"/>
                    <a:pt x="53" y="79"/>
                    <a:pt x="53" y="79"/>
                  </a:cubicBezTo>
                  <a:cubicBezTo>
                    <a:pt x="53" y="121"/>
                    <a:pt x="53" y="121"/>
                    <a:pt x="53" y="121"/>
                  </a:cubicBezTo>
                  <a:cubicBezTo>
                    <a:pt x="53" y="128"/>
                    <a:pt x="59" y="133"/>
                    <a:pt x="65" y="133"/>
                  </a:cubicBezTo>
                  <a:cubicBezTo>
                    <a:pt x="72" y="133"/>
                    <a:pt x="77" y="128"/>
                    <a:pt x="77" y="121"/>
                  </a:cubicBezTo>
                  <a:cubicBezTo>
                    <a:pt x="77" y="79"/>
                    <a:pt x="77" y="79"/>
                    <a:pt x="77" y="79"/>
                  </a:cubicBezTo>
                  <a:cubicBezTo>
                    <a:pt x="121" y="79"/>
                    <a:pt x="121" y="79"/>
                    <a:pt x="121" y="79"/>
                  </a:cubicBezTo>
                  <a:cubicBezTo>
                    <a:pt x="127" y="79"/>
                    <a:pt x="133" y="74"/>
                    <a:pt x="133" y="67"/>
                  </a:cubicBezTo>
                  <a:cubicBezTo>
                    <a:pt x="133" y="61"/>
                    <a:pt x="127" y="55"/>
                    <a:pt x="121"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84">
              <a:extLst>
                <a:ext uri="{FF2B5EF4-FFF2-40B4-BE49-F238E27FC236}">
                  <a16:creationId xmlns:a16="http://schemas.microsoft.com/office/drawing/2014/main" id="{F7ECFBA4-E7E8-22DE-98C6-2A9F90ECE76C}"/>
                </a:ext>
              </a:extLst>
            </p:cNvPr>
            <p:cNvSpPr>
              <a:spLocks noEditPoints="1"/>
            </p:cNvSpPr>
            <p:nvPr/>
          </p:nvSpPr>
          <p:spPr bwMode="auto">
            <a:xfrm>
              <a:off x="5392738" y="3000375"/>
              <a:ext cx="103188" cy="465138"/>
            </a:xfrm>
            <a:custGeom>
              <a:avLst/>
              <a:gdLst>
                <a:gd name="T0" fmla="*/ 53 w 65"/>
                <a:gd name="T1" fmla="*/ 294 h 294"/>
                <a:gd name="T2" fmla="*/ 12 w 65"/>
                <a:gd name="T3" fmla="*/ 294 h 294"/>
                <a:gd name="T4" fmla="*/ 0 w 65"/>
                <a:gd name="T5" fmla="*/ 282 h 294"/>
                <a:gd name="T6" fmla="*/ 0 w 65"/>
                <a:gd name="T7" fmla="*/ 12 h 294"/>
                <a:gd name="T8" fmla="*/ 12 w 65"/>
                <a:gd name="T9" fmla="*/ 0 h 294"/>
                <a:gd name="T10" fmla="*/ 53 w 65"/>
                <a:gd name="T11" fmla="*/ 0 h 294"/>
                <a:gd name="T12" fmla="*/ 65 w 65"/>
                <a:gd name="T13" fmla="*/ 12 h 294"/>
                <a:gd name="T14" fmla="*/ 65 w 65"/>
                <a:gd name="T15" fmla="*/ 282 h 294"/>
                <a:gd name="T16" fmla="*/ 53 w 65"/>
                <a:gd name="T17" fmla="*/ 294 h 294"/>
                <a:gd name="T18" fmla="*/ 24 w 65"/>
                <a:gd name="T19" fmla="*/ 270 h 294"/>
                <a:gd name="T20" fmla="*/ 41 w 65"/>
                <a:gd name="T21" fmla="*/ 270 h 294"/>
                <a:gd name="T22" fmla="*/ 41 w 65"/>
                <a:gd name="T23" fmla="*/ 24 h 294"/>
                <a:gd name="T24" fmla="*/ 24 w 65"/>
                <a:gd name="T25" fmla="*/ 24 h 294"/>
                <a:gd name="T26" fmla="*/ 24 w 65"/>
                <a:gd name="T27" fmla="*/ 27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294">
                  <a:moveTo>
                    <a:pt x="53" y="294"/>
                  </a:moveTo>
                  <a:cubicBezTo>
                    <a:pt x="12" y="294"/>
                    <a:pt x="12" y="294"/>
                    <a:pt x="12" y="294"/>
                  </a:cubicBezTo>
                  <a:cubicBezTo>
                    <a:pt x="6" y="294"/>
                    <a:pt x="0" y="289"/>
                    <a:pt x="0" y="282"/>
                  </a:cubicBezTo>
                  <a:cubicBezTo>
                    <a:pt x="0" y="12"/>
                    <a:pt x="0" y="12"/>
                    <a:pt x="0" y="12"/>
                  </a:cubicBezTo>
                  <a:cubicBezTo>
                    <a:pt x="0" y="5"/>
                    <a:pt x="6" y="0"/>
                    <a:pt x="12" y="0"/>
                  </a:cubicBezTo>
                  <a:cubicBezTo>
                    <a:pt x="53" y="0"/>
                    <a:pt x="53" y="0"/>
                    <a:pt x="53" y="0"/>
                  </a:cubicBezTo>
                  <a:cubicBezTo>
                    <a:pt x="60" y="0"/>
                    <a:pt x="65" y="5"/>
                    <a:pt x="65" y="12"/>
                  </a:cubicBezTo>
                  <a:cubicBezTo>
                    <a:pt x="65" y="282"/>
                    <a:pt x="65" y="282"/>
                    <a:pt x="65" y="282"/>
                  </a:cubicBezTo>
                  <a:cubicBezTo>
                    <a:pt x="65" y="289"/>
                    <a:pt x="60" y="294"/>
                    <a:pt x="53" y="294"/>
                  </a:cubicBezTo>
                  <a:close/>
                  <a:moveTo>
                    <a:pt x="24" y="270"/>
                  </a:moveTo>
                  <a:cubicBezTo>
                    <a:pt x="41" y="270"/>
                    <a:pt x="41" y="270"/>
                    <a:pt x="41" y="270"/>
                  </a:cubicBezTo>
                  <a:cubicBezTo>
                    <a:pt x="41" y="24"/>
                    <a:pt x="41" y="24"/>
                    <a:pt x="41" y="24"/>
                  </a:cubicBezTo>
                  <a:cubicBezTo>
                    <a:pt x="24" y="24"/>
                    <a:pt x="24" y="24"/>
                    <a:pt x="24" y="24"/>
                  </a:cubicBezTo>
                  <a:lnTo>
                    <a:pt x="24" y="2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85">
              <a:extLst>
                <a:ext uri="{FF2B5EF4-FFF2-40B4-BE49-F238E27FC236}">
                  <a16:creationId xmlns:a16="http://schemas.microsoft.com/office/drawing/2014/main" id="{0437E789-B73F-2886-834C-8838677579A8}"/>
                </a:ext>
              </a:extLst>
            </p:cNvPr>
            <p:cNvSpPr>
              <a:spLocks noEditPoints="1"/>
            </p:cNvSpPr>
            <p:nvPr/>
          </p:nvSpPr>
          <p:spPr bwMode="auto">
            <a:xfrm>
              <a:off x="5389563" y="2882900"/>
              <a:ext cx="109538" cy="111125"/>
            </a:xfrm>
            <a:custGeom>
              <a:avLst/>
              <a:gdLst>
                <a:gd name="T0" fmla="*/ 56 w 69"/>
                <a:gd name="T1" fmla="*/ 70 h 70"/>
                <a:gd name="T2" fmla="*/ 13 w 69"/>
                <a:gd name="T3" fmla="*/ 70 h 70"/>
                <a:gd name="T4" fmla="*/ 3 w 69"/>
                <a:gd name="T5" fmla="*/ 64 h 70"/>
                <a:gd name="T6" fmla="*/ 2 w 69"/>
                <a:gd name="T7" fmla="*/ 53 h 70"/>
                <a:gd name="T8" fmla="*/ 24 w 69"/>
                <a:gd name="T9" fmla="*/ 7 h 70"/>
                <a:gd name="T10" fmla="*/ 35 w 69"/>
                <a:gd name="T11" fmla="*/ 0 h 70"/>
                <a:gd name="T12" fmla="*/ 45 w 69"/>
                <a:gd name="T13" fmla="*/ 7 h 70"/>
                <a:gd name="T14" fmla="*/ 67 w 69"/>
                <a:gd name="T15" fmla="*/ 53 h 70"/>
                <a:gd name="T16" fmla="*/ 66 w 69"/>
                <a:gd name="T17" fmla="*/ 64 h 70"/>
                <a:gd name="T18" fmla="*/ 56 w 69"/>
                <a:gd name="T19" fmla="*/ 70 h 70"/>
                <a:gd name="T20" fmla="*/ 17 w 69"/>
                <a:gd name="T21" fmla="*/ 58 h 70"/>
                <a:gd name="T22" fmla="*/ 52 w 69"/>
                <a:gd name="T23" fmla="*/ 58 h 70"/>
                <a:gd name="T24" fmla="*/ 35 w 69"/>
                <a:gd name="T25" fmla="*/ 21 h 70"/>
                <a:gd name="T26" fmla="*/ 17 w 69"/>
                <a:gd name="T27" fmla="*/ 5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70">
                  <a:moveTo>
                    <a:pt x="56" y="70"/>
                  </a:moveTo>
                  <a:cubicBezTo>
                    <a:pt x="13" y="70"/>
                    <a:pt x="13" y="70"/>
                    <a:pt x="13" y="70"/>
                  </a:cubicBezTo>
                  <a:cubicBezTo>
                    <a:pt x="9" y="70"/>
                    <a:pt x="5" y="68"/>
                    <a:pt x="3" y="64"/>
                  </a:cubicBezTo>
                  <a:cubicBezTo>
                    <a:pt x="1" y="61"/>
                    <a:pt x="0" y="57"/>
                    <a:pt x="2" y="53"/>
                  </a:cubicBezTo>
                  <a:cubicBezTo>
                    <a:pt x="24" y="7"/>
                    <a:pt x="24" y="7"/>
                    <a:pt x="24" y="7"/>
                  </a:cubicBezTo>
                  <a:cubicBezTo>
                    <a:pt x="26" y="3"/>
                    <a:pt x="30" y="0"/>
                    <a:pt x="35" y="0"/>
                  </a:cubicBezTo>
                  <a:cubicBezTo>
                    <a:pt x="39" y="0"/>
                    <a:pt x="43" y="3"/>
                    <a:pt x="45" y="7"/>
                  </a:cubicBezTo>
                  <a:cubicBezTo>
                    <a:pt x="67" y="53"/>
                    <a:pt x="67" y="53"/>
                    <a:pt x="67" y="53"/>
                  </a:cubicBezTo>
                  <a:cubicBezTo>
                    <a:pt x="69" y="57"/>
                    <a:pt x="69" y="61"/>
                    <a:pt x="66" y="64"/>
                  </a:cubicBezTo>
                  <a:cubicBezTo>
                    <a:pt x="64" y="68"/>
                    <a:pt x="60" y="70"/>
                    <a:pt x="56" y="70"/>
                  </a:cubicBezTo>
                  <a:close/>
                  <a:moveTo>
                    <a:pt x="17" y="58"/>
                  </a:moveTo>
                  <a:cubicBezTo>
                    <a:pt x="52" y="58"/>
                    <a:pt x="52" y="58"/>
                    <a:pt x="52" y="58"/>
                  </a:cubicBezTo>
                  <a:cubicBezTo>
                    <a:pt x="35" y="21"/>
                    <a:pt x="35" y="21"/>
                    <a:pt x="35" y="21"/>
                  </a:cubicBezTo>
                  <a:lnTo>
                    <a:pt x="17"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826150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3272D-41D9-33B1-2502-2BDDB6BC2A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384F58-23A9-01CF-E09F-2D68D37A8800}"/>
              </a:ext>
            </a:extLst>
          </p:cNvPr>
          <p:cNvSpPr>
            <a:spLocks noGrp="1"/>
          </p:cNvSpPr>
          <p:nvPr>
            <p:ph type="ctrTitle"/>
          </p:nvPr>
        </p:nvSpPr>
        <p:spPr>
          <a:xfrm>
            <a:off x="527050" y="2133608"/>
            <a:ext cx="11041558" cy="1295399"/>
          </a:xfrm>
        </p:spPr>
        <p:txBody>
          <a:bodyPr/>
          <a:lstStyle/>
          <a:p>
            <a:r>
              <a:rPr lang="en-GB"/>
              <a:t>Section 3</a:t>
            </a:r>
          </a:p>
        </p:txBody>
      </p:sp>
      <p:sp>
        <p:nvSpPr>
          <p:cNvPr id="3" name="Subtitle 2">
            <a:extLst>
              <a:ext uri="{FF2B5EF4-FFF2-40B4-BE49-F238E27FC236}">
                <a16:creationId xmlns:a16="http://schemas.microsoft.com/office/drawing/2014/main" id="{A1DA50AC-0891-9FFC-C63D-070C5DCCC3A2}"/>
              </a:ext>
            </a:extLst>
          </p:cNvPr>
          <p:cNvSpPr>
            <a:spLocks noGrp="1"/>
          </p:cNvSpPr>
          <p:nvPr>
            <p:ph type="subTitle" idx="1"/>
          </p:nvPr>
        </p:nvSpPr>
        <p:spPr>
          <a:xfrm>
            <a:off x="527055" y="2781300"/>
            <a:ext cx="8521273" cy="1007740"/>
          </a:xfrm>
        </p:spPr>
        <p:txBody>
          <a:bodyPr/>
          <a:lstStyle/>
          <a:p>
            <a:r>
              <a:rPr lang="en-GB"/>
              <a:t>The dangers of flawed datasets and unfair algorithms</a:t>
            </a:r>
          </a:p>
        </p:txBody>
      </p:sp>
      <p:sp>
        <p:nvSpPr>
          <p:cNvPr id="4" name="Date Placeholder 3">
            <a:extLst>
              <a:ext uri="{FF2B5EF4-FFF2-40B4-BE49-F238E27FC236}">
                <a16:creationId xmlns:a16="http://schemas.microsoft.com/office/drawing/2014/main" id="{A96C9570-E139-EFA5-175D-44F280FA1AEC}"/>
              </a:ext>
            </a:extLst>
          </p:cNvPr>
          <p:cNvSpPr>
            <a:spLocks noGrp="1"/>
          </p:cNvSpPr>
          <p:nvPr>
            <p:ph type="dt" sz="half" idx="2"/>
          </p:nvPr>
        </p:nvSpPr>
        <p:spPr/>
        <p:txBody>
          <a:bodyPr/>
          <a:lstStyle/>
          <a:p>
            <a:fld id="{1744C141-B97D-4979-AB76-E8E6AB76C28B}" type="datetime4">
              <a:rPr lang="en-GB" smtClean="0"/>
              <a:pPr/>
              <a:t>02 May 2025</a:t>
            </a:fld>
            <a:endParaRPr lang="en-GB"/>
          </a:p>
        </p:txBody>
      </p:sp>
      <p:pic>
        <p:nvPicPr>
          <p:cNvPr id="5" name="Graphic 2">
            <a:extLst>
              <a:ext uri="{FF2B5EF4-FFF2-40B4-BE49-F238E27FC236}">
                <a16:creationId xmlns:a16="http://schemas.microsoft.com/office/drawing/2014/main" id="{889CA249-2E10-D2C6-25E7-915D542AB42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562803" y="19947"/>
            <a:ext cx="2384528" cy="1123053"/>
          </a:xfrm>
          <a:prstGeom prst="rect">
            <a:avLst/>
          </a:prstGeom>
        </p:spPr>
      </p:pic>
    </p:spTree>
    <p:extLst>
      <p:ext uri="{BB962C8B-B14F-4D97-AF65-F5344CB8AC3E}">
        <p14:creationId xmlns:p14="http://schemas.microsoft.com/office/powerpoint/2010/main" val="826917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3BD2F-71D0-4BBA-0D7E-1B030E526A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57C41D-C035-833D-1095-9B42653515DD}"/>
              </a:ext>
            </a:extLst>
          </p:cNvPr>
          <p:cNvSpPr>
            <a:spLocks noGrp="1"/>
          </p:cNvSpPr>
          <p:nvPr>
            <p:ph type="title"/>
          </p:nvPr>
        </p:nvSpPr>
        <p:spPr/>
        <p:txBody>
          <a:bodyPr/>
          <a:lstStyle/>
          <a:p>
            <a:r>
              <a:rPr lang="en-GB"/>
              <a:t>Flawed datasets</a:t>
            </a:r>
          </a:p>
        </p:txBody>
      </p:sp>
      <p:sp>
        <p:nvSpPr>
          <p:cNvPr id="4" name="Date Placeholder 3">
            <a:extLst>
              <a:ext uri="{FF2B5EF4-FFF2-40B4-BE49-F238E27FC236}">
                <a16:creationId xmlns:a16="http://schemas.microsoft.com/office/drawing/2014/main" id="{A217223E-0245-173A-D56B-3438591000DC}"/>
              </a:ext>
            </a:extLst>
          </p:cNvPr>
          <p:cNvSpPr>
            <a:spLocks noGrp="1"/>
          </p:cNvSpPr>
          <p:nvPr>
            <p:ph type="dt" sz="half" idx="10"/>
          </p:nvPr>
        </p:nvSpPr>
        <p:spPr/>
        <p:txBody>
          <a:bodyPr/>
          <a:lstStyle/>
          <a:p>
            <a:fld id="{BC1242CF-12C1-4411-B532-E91306108269}" type="datetime4">
              <a:rPr lang="en-GB" smtClean="0"/>
              <a:pPr/>
              <a:t>02 May 2025</a:t>
            </a:fld>
            <a:endParaRPr lang="en-GB"/>
          </a:p>
        </p:txBody>
      </p:sp>
      <p:sp>
        <p:nvSpPr>
          <p:cNvPr id="5" name="Slide Number Placeholder 4">
            <a:extLst>
              <a:ext uri="{FF2B5EF4-FFF2-40B4-BE49-F238E27FC236}">
                <a16:creationId xmlns:a16="http://schemas.microsoft.com/office/drawing/2014/main" id="{B0767B9C-C52A-FBB9-B54B-25F3200BFC78}"/>
              </a:ext>
            </a:extLst>
          </p:cNvPr>
          <p:cNvSpPr>
            <a:spLocks noGrp="1"/>
          </p:cNvSpPr>
          <p:nvPr>
            <p:ph type="sldNum" sz="quarter" idx="12"/>
          </p:nvPr>
        </p:nvSpPr>
        <p:spPr/>
        <p:txBody>
          <a:bodyPr/>
          <a:lstStyle/>
          <a:p>
            <a:fld id="{FE8DA6AF-1811-4E27-A96F-54109F1D0275}" type="slidenum">
              <a:rPr lang="en-GB" smtClean="0"/>
              <a:pPr/>
              <a:t>18</a:t>
            </a:fld>
            <a:endParaRPr lang="en-GB"/>
          </a:p>
        </p:txBody>
      </p:sp>
      <p:sp>
        <p:nvSpPr>
          <p:cNvPr id="6" name="Content Placeholder 2">
            <a:extLst>
              <a:ext uri="{FF2B5EF4-FFF2-40B4-BE49-F238E27FC236}">
                <a16:creationId xmlns:a16="http://schemas.microsoft.com/office/drawing/2014/main" id="{88BAF200-874E-1DF1-918D-A3A2E630224E}"/>
              </a:ext>
            </a:extLst>
          </p:cNvPr>
          <p:cNvSpPr>
            <a:spLocks noGrp="1"/>
          </p:cNvSpPr>
          <p:nvPr>
            <p:ph idx="1"/>
          </p:nvPr>
        </p:nvSpPr>
        <p:spPr>
          <a:xfrm>
            <a:off x="527050" y="1557338"/>
            <a:ext cx="11055350" cy="4640262"/>
          </a:xfrm>
        </p:spPr>
        <p:txBody>
          <a:bodyPr/>
          <a:lstStyle/>
          <a:p>
            <a:r>
              <a:rPr lang="en-GB" sz="2800" dirty="0"/>
              <a:t>Data is imperfect, it may be </a:t>
            </a:r>
            <a:r>
              <a:rPr lang="en-US" altLang="en-US" sz="2800" dirty="0"/>
              <a:t>biased, incomplete, outdated, or unrepresentative</a:t>
            </a:r>
            <a:r>
              <a:rPr lang="en-GB" sz="2800" dirty="0"/>
              <a:t>.</a:t>
            </a:r>
          </a:p>
          <a:p>
            <a:r>
              <a:rPr lang="en-GB" sz="2800" dirty="0"/>
              <a:t>Data bias is a systematic distortion in data that leads to skewed model outcomes.</a:t>
            </a:r>
          </a:p>
          <a:p>
            <a:r>
              <a:rPr lang="en-GB" sz="2800" dirty="0"/>
              <a:t>It’s not just an ethical issue – it's a modelling and business risk.</a:t>
            </a:r>
          </a:p>
          <a:p>
            <a:r>
              <a:rPr lang="en-GB" sz="2800" dirty="0"/>
              <a:t>As actuaries, we have a responsibility not just to model risk, but to model it </a:t>
            </a:r>
            <a:r>
              <a:rPr lang="en-GB" sz="2800" dirty="0">
                <a:solidFill>
                  <a:schemeClr val="accent1"/>
                </a:solidFill>
              </a:rPr>
              <a:t>fairly </a:t>
            </a:r>
            <a:r>
              <a:rPr lang="en-GB" sz="2800" dirty="0">
                <a:solidFill>
                  <a:schemeClr val="tx1"/>
                </a:solidFill>
              </a:rPr>
              <a:t>and</a:t>
            </a:r>
            <a:r>
              <a:rPr lang="en-GB" sz="2800" dirty="0">
                <a:solidFill>
                  <a:schemeClr val="accent1"/>
                </a:solidFill>
              </a:rPr>
              <a:t> accurately</a:t>
            </a:r>
            <a:r>
              <a:rPr lang="en-GB" sz="2800" dirty="0"/>
              <a:t>.</a:t>
            </a:r>
          </a:p>
        </p:txBody>
      </p:sp>
    </p:spTree>
    <p:extLst>
      <p:ext uri="{BB962C8B-B14F-4D97-AF65-F5344CB8AC3E}">
        <p14:creationId xmlns:p14="http://schemas.microsoft.com/office/powerpoint/2010/main" val="2506446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2EC1A-4860-F6AA-F9A7-9453485A87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8D5B2F-0684-9C77-45FA-FAB031E232DB}"/>
              </a:ext>
            </a:extLst>
          </p:cNvPr>
          <p:cNvSpPr>
            <a:spLocks noGrp="1"/>
          </p:cNvSpPr>
          <p:nvPr>
            <p:ph type="title"/>
          </p:nvPr>
        </p:nvSpPr>
        <p:spPr/>
        <p:txBody>
          <a:bodyPr/>
          <a:lstStyle/>
          <a:p>
            <a:r>
              <a:rPr lang="en-GB"/>
              <a:t>Why should we care?</a:t>
            </a:r>
          </a:p>
        </p:txBody>
      </p:sp>
      <p:sp>
        <p:nvSpPr>
          <p:cNvPr id="4" name="Date Placeholder 3">
            <a:extLst>
              <a:ext uri="{FF2B5EF4-FFF2-40B4-BE49-F238E27FC236}">
                <a16:creationId xmlns:a16="http://schemas.microsoft.com/office/drawing/2014/main" id="{61116982-F6CC-9057-659F-2B1A3BC61F5D}"/>
              </a:ext>
            </a:extLst>
          </p:cNvPr>
          <p:cNvSpPr>
            <a:spLocks noGrp="1"/>
          </p:cNvSpPr>
          <p:nvPr>
            <p:ph type="dt" sz="half" idx="10"/>
          </p:nvPr>
        </p:nvSpPr>
        <p:spPr/>
        <p:txBody>
          <a:bodyPr/>
          <a:lstStyle/>
          <a:p>
            <a:fld id="{BC1242CF-12C1-4411-B532-E91306108269}" type="datetime4">
              <a:rPr lang="en-GB" smtClean="0"/>
              <a:pPr/>
              <a:t>02 May 2025</a:t>
            </a:fld>
            <a:endParaRPr lang="en-GB"/>
          </a:p>
        </p:txBody>
      </p:sp>
      <p:sp>
        <p:nvSpPr>
          <p:cNvPr id="5" name="Slide Number Placeholder 4">
            <a:extLst>
              <a:ext uri="{FF2B5EF4-FFF2-40B4-BE49-F238E27FC236}">
                <a16:creationId xmlns:a16="http://schemas.microsoft.com/office/drawing/2014/main" id="{0E92A5CA-63E6-EB83-AFF4-EC84D279AACC}"/>
              </a:ext>
            </a:extLst>
          </p:cNvPr>
          <p:cNvSpPr>
            <a:spLocks noGrp="1"/>
          </p:cNvSpPr>
          <p:nvPr>
            <p:ph type="sldNum" sz="quarter" idx="12"/>
          </p:nvPr>
        </p:nvSpPr>
        <p:spPr/>
        <p:txBody>
          <a:bodyPr/>
          <a:lstStyle/>
          <a:p>
            <a:fld id="{FE8DA6AF-1811-4E27-A96F-54109F1D0275}" type="slidenum">
              <a:rPr lang="en-GB" smtClean="0"/>
              <a:pPr/>
              <a:t>19</a:t>
            </a:fld>
            <a:endParaRPr lang="en-GB"/>
          </a:p>
        </p:txBody>
      </p:sp>
      <p:sp>
        <p:nvSpPr>
          <p:cNvPr id="3" name="Text Placeholder 14">
            <a:extLst>
              <a:ext uri="{FF2B5EF4-FFF2-40B4-BE49-F238E27FC236}">
                <a16:creationId xmlns:a16="http://schemas.microsoft.com/office/drawing/2014/main" id="{CE003AE0-169D-C528-50DC-6CB7362D1EF6}"/>
              </a:ext>
            </a:extLst>
          </p:cNvPr>
          <p:cNvSpPr txBox="1">
            <a:spLocks/>
          </p:cNvSpPr>
          <p:nvPr/>
        </p:nvSpPr>
        <p:spPr>
          <a:xfrm>
            <a:off x="527054" y="1268187"/>
            <a:ext cx="9265068" cy="360000"/>
          </a:xfrm>
          <a:prstGeom prst="rect">
            <a:avLst/>
          </a:prstGeom>
        </p:spPr>
        <p:txBody>
          <a:bodyPr/>
          <a:lstStyle>
            <a:lvl1pPr marL="0" indent="0" algn="l" defTabSz="914400" rtl="0" eaLnBrk="1" latinLnBrk="0" hangingPunct="1">
              <a:spcBef>
                <a:spcPts val="0"/>
              </a:spcBef>
              <a:spcAft>
                <a:spcPts val="1600"/>
              </a:spcAft>
              <a:buFont typeface="Arial" panose="020B0604020202020204" pitchFamily="34" charset="0"/>
              <a:buNone/>
              <a:defRPr sz="1600" b="1" kern="1200">
                <a:solidFill>
                  <a:srgbClr val="00A3C7"/>
                </a:solidFill>
                <a:latin typeface="+mn-lt"/>
                <a:ea typeface="+mn-ea"/>
                <a:cs typeface="+mn-cs"/>
              </a:defRPr>
            </a:lvl1pPr>
            <a:lvl2pPr marL="0" indent="0" algn="l" defTabSz="914400" rtl="0" eaLnBrk="1" latinLnBrk="0" hangingPunct="1">
              <a:spcBef>
                <a:spcPts val="0"/>
              </a:spcBef>
              <a:spcAft>
                <a:spcPts val="0"/>
              </a:spcAft>
              <a:buFont typeface="Arial" panose="020B0604020202020204" pitchFamily="34" charset="0"/>
              <a:buNone/>
              <a:defRPr sz="1000" b="1" kern="1200">
                <a:solidFill>
                  <a:schemeClr val="tx1">
                    <a:lumMod val="75000"/>
                    <a:lumOff val="25000"/>
                  </a:schemeClr>
                </a:solidFill>
                <a:latin typeface="+mn-lt"/>
                <a:ea typeface="+mn-ea"/>
                <a:cs typeface="+mn-cs"/>
              </a:defRPr>
            </a:lvl2pPr>
            <a:lvl3pPr marL="0" indent="0" algn="l" defTabSz="914400" rtl="0" eaLnBrk="1" latinLnBrk="0" hangingPunct="1">
              <a:spcBef>
                <a:spcPts val="0"/>
              </a:spcBef>
              <a:spcAft>
                <a:spcPts val="0"/>
              </a:spcAft>
              <a:buFont typeface="Arial" panose="020B0604020202020204" pitchFamily="34" charset="0"/>
              <a:buNone/>
              <a:defRPr sz="1000" b="0" kern="1200">
                <a:solidFill>
                  <a:schemeClr val="tx1">
                    <a:lumMod val="75000"/>
                    <a:lumOff val="25000"/>
                  </a:schemeClr>
                </a:solidFill>
                <a:latin typeface="+mn-lt"/>
                <a:ea typeface="+mn-ea"/>
                <a:cs typeface="+mn-cs"/>
              </a:defRPr>
            </a:lvl3pPr>
            <a:lvl4pPr marL="216000" indent="-216000" algn="l" defTabSz="914400" rtl="0" eaLnBrk="1" latinLnBrk="0" hangingPunct="1">
              <a:spcBef>
                <a:spcPts val="0"/>
              </a:spcBef>
              <a:spcAft>
                <a:spcPts val="0"/>
              </a:spcAft>
              <a:buClr>
                <a:schemeClr val="tx2"/>
              </a:buClr>
              <a:buFont typeface="Wingdings" panose="05000000000000000000" pitchFamily="2" charset="2"/>
              <a:buChar char="n"/>
              <a:defRPr sz="1000" kern="1200">
                <a:solidFill>
                  <a:schemeClr val="tx1">
                    <a:lumMod val="75000"/>
                    <a:lumOff val="25000"/>
                  </a:schemeClr>
                </a:solidFill>
                <a:latin typeface="+mn-lt"/>
                <a:ea typeface="+mn-ea"/>
                <a:cs typeface="+mn-cs"/>
              </a:defRPr>
            </a:lvl4pPr>
            <a:lvl5pPr marL="432000" indent="-216000" algn="l" defTabSz="914400" rtl="0" eaLnBrk="1" latinLnBrk="0" hangingPunct="1">
              <a:spcBef>
                <a:spcPts val="0"/>
              </a:spcBef>
              <a:spcAft>
                <a:spcPts val="0"/>
              </a:spcAft>
              <a:buClr>
                <a:schemeClr val="accent1"/>
              </a:buClr>
              <a:buFont typeface="Wingdings" panose="05000000000000000000" pitchFamily="2" charset="2"/>
              <a:buChar char=""/>
              <a:defRPr sz="1000" kern="1200">
                <a:solidFill>
                  <a:schemeClr val="tx1">
                    <a:lumMod val="75000"/>
                    <a:lumOff val="25000"/>
                  </a:schemeClr>
                </a:solidFill>
                <a:latin typeface="+mn-lt"/>
                <a:ea typeface="+mn-ea"/>
                <a:cs typeface="+mn-cs"/>
              </a:defRPr>
            </a:lvl5pPr>
            <a:lvl6pPr marL="648000" indent="-216000" algn="l" defTabSz="914400" rtl="0" eaLnBrk="1" latinLnBrk="0" hangingPunct="1">
              <a:spcBef>
                <a:spcPts val="0"/>
              </a:spcBef>
              <a:buClr>
                <a:schemeClr val="accent6"/>
              </a:buClr>
              <a:buFont typeface="Wingdings" panose="05000000000000000000" pitchFamily="2" charset="2"/>
              <a:buChar char="n"/>
              <a:defRPr sz="1400" kern="1200">
                <a:solidFill>
                  <a:schemeClr val="tx1"/>
                </a:solidFill>
                <a:latin typeface="+mn-lt"/>
                <a:ea typeface="+mn-ea"/>
                <a:cs typeface="+mn-cs"/>
              </a:defRPr>
            </a:lvl6pPr>
            <a:lvl7pPr marL="864000" indent="-216000" algn="l" defTabSz="914400" rtl="0" eaLnBrk="1" latinLnBrk="0" hangingPunct="1">
              <a:spcBef>
                <a:spcPts val="0"/>
              </a:spcBef>
              <a:buClrTx/>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i="1"/>
              <a:t>Consequences of data bias</a:t>
            </a:r>
            <a:endParaRPr lang="en-US" sz="1800" i="1">
              <a:solidFill>
                <a:schemeClr val="accent1"/>
              </a:solidFill>
              <a:latin typeface="+mj-lt"/>
            </a:endParaRPr>
          </a:p>
        </p:txBody>
      </p:sp>
      <p:sp>
        <p:nvSpPr>
          <p:cNvPr id="10" name="Rectangle 9">
            <a:extLst>
              <a:ext uri="{FF2B5EF4-FFF2-40B4-BE49-F238E27FC236}">
                <a16:creationId xmlns:a16="http://schemas.microsoft.com/office/drawing/2014/main" id="{D8020C63-35BD-4E2D-2B26-AAE5088E057C}"/>
              </a:ext>
            </a:extLst>
          </p:cNvPr>
          <p:cNvSpPr/>
          <p:nvPr/>
        </p:nvSpPr>
        <p:spPr>
          <a:xfrm>
            <a:off x="8155468" y="3846466"/>
            <a:ext cx="2664296" cy="10801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Inequitable outcomes</a:t>
            </a:r>
          </a:p>
        </p:txBody>
      </p:sp>
      <p:sp>
        <p:nvSpPr>
          <p:cNvPr id="12" name="Rectangle 11">
            <a:extLst>
              <a:ext uri="{FF2B5EF4-FFF2-40B4-BE49-F238E27FC236}">
                <a16:creationId xmlns:a16="http://schemas.microsoft.com/office/drawing/2014/main" id="{0F846666-D024-9D02-AE44-D60E079A7637}"/>
              </a:ext>
            </a:extLst>
          </p:cNvPr>
          <p:cNvSpPr/>
          <p:nvPr/>
        </p:nvSpPr>
        <p:spPr>
          <a:xfrm>
            <a:off x="1118755" y="2362728"/>
            <a:ext cx="2664296" cy="108012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Inaccurate predictions – mispriced risk</a:t>
            </a:r>
          </a:p>
        </p:txBody>
      </p:sp>
      <p:sp>
        <p:nvSpPr>
          <p:cNvPr id="13" name="Rectangle 12">
            <a:extLst>
              <a:ext uri="{FF2B5EF4-FFF2-40B4-BE49-F238E27FC236}">
                <a16:creationId xmlns:a16="http://schemas.microsoft.com/office/drawing/2014/main" id="{F29B5ACA-2844-8DAA-2BD5-6C18DC15E72F}"/>
              </a:ext>
            </a:extLst>
          </p:cNvPr>
          <p:cNvSpPr/>
          <p:nvPr/>
        </p:nvSpPr>
        <p:spPr>
          <a:xfrm>
            <a:off x="1118755" y="3846466"/>
            <a:ext cx="2664296" cy="108012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b="1"/>
              <a:t>Loss of trust</a:t>
            </a:r>
          </a:p>
        </p:txBody>
      </p:sp>
      <p:sp>
        <p:nvSpPr>
          <p:cNvPr id="14" name="Rectangle 13">
            <a:extLst>
              <a:ext uri="{FF2B5EF4-FFF2-40B4-BE49-F238E27FC236}">
                <a16:creationId xmlns:a16="http://schemas.microsoft.com/office/drawing/2014/main" id="{79E53421-BF23-7DD2-E4E6-9E59C0DEE480}"/>
              </a:ext>
            </a:extLst>
          </p:cNvPr>
          <p:cNvSpPr/>
          <p:nvPr/>
        </p:nvSpPr>
        <p:spPr>
          <a:xfrm>
            <a:off x="4627906" y="3846466"/>
            <a:ext cx="2664296" cy="108012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Regulatory risk</a:t>
            </a:r>
          </a:p>
        </p:txBody>
      </p:sp>
      <p:sp>
        <p:nvSpPr>
          <p:cNvPr id="16" name="Rectangle 15">
            <a:extLst>
              <a:ext uri="{FF2B5EF4-FFF2-40B4-BE49-F238E27FC236}">
                <a16:creationId xmlns:a16="http://schemas.microsoft.com/office/drawing/2014/main" id="{0D464BCB-B96D-4612-A1B3-50411960DEA1}"/>
              </a:ext>
            </a:extLst>
          </p:cNvPr>
          <p:cNvSpPr/>
          <p:nvPr/>
        </p:nvSpPr>
        <p:spPr>
          <a:xfrm>
            <a:off x="4627906" y="2363172"/>
            <a:ext cx="2664296" cy="10801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Missed business opportunities</a:t>
            </a:r>
          </a:p>
        </p:txBody>
      </p:sp>
      <p:sp>
        <p:nvSpPr>
          <p:cNvPr id="17" name="Rectangle 16">
            <a:extLst>
              <a:ext uri="{FF2B5EF4-FFF2-40B4-BE49-F238E27FC236}">
                <a16:creationId xmlns:a16="http://schemas.microsoft.com/office/drawing/2014/main" id="{A384C25C-A19C-9C79-E539-61D4F62A8D88}"/>
              </a:ext>
            </a:extLst>
          </p:cNvPr>
          <p:cNvSpPr/>
          <p:nvPr/>
        </p:nvSpPr>
        <p:spPr>
          <a:xfrm>
            <a:off x="8158682" y="2344483"/>
            <a:ext cx="2664296" cy="1080120"/>
          </a:xfrm>
          <a:prstGeom prst="rect">
            <a:avLst/>
          </a:prstGeom>
          <a:solidFill>
            <a:srgbClr val="E945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Model drift and instability</a:t>
            </a:r>
          </a:p>
        </p:txBody>
      </p:sp>
    </p:spTree>
    <p:extLst>
      <p:ext uri="{BB962C8B-B14F-4D97-AF65-F5344CB8AC3E}">
        <p14:creationId xmlns:p14="http://schemas.microsoft.com/office/powerpoint/2010/main" val="3497337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E4BB6-0DF2-46B7-33A1-925B58F91D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C64EE2-0001-6B0C-C487-BEADDDC0C52E}"/>
              </a:ext>
            </a:extLst>
          </p:cNvPr>
          <p:cNvSpPr>
            <a:spLocks noGrp="1"/>
          </p:cNvSpPr>
          <p:nvPr>
            <p:ph type="title"/>
          </p:nvPr>
        </p:nvSpPr>
        <p:spPr/>
        <p:txBody>
          <a:bodyPr/>
          <a:lstStyle/>
          <a:p>
            <a:r>
              <a:rPr lang="en-GB"/>
              <a:t>Our call to action</a:t>
            </a:r>
          </a:p>
        </p:txBody>
      </p:sp>
      <p:sp>
        <p:nvSpPr>
          <p:cNvPr id="4" name="Date Placeholder 3">
            <a:extLst>
              <a:ext uri="{FF2B5EF4-FFF2-40B4-BE49-F238E27FC236}">
                <a16:creationId xmlns:a16="http://schemas.microsoft.com/office/drawing/2014/main" id="{D1DDE047-0C61-EC88-4FCA-B6AB56DC3653}"/>
              </a:ext>
            </a:extLst>
          </p:cNvPr>
          <p:cNvSpPr>
            <a:spLocks noGrp="1"/>
          </p:cNvSpPr>
          <p:nvPr>
            <p:ph type="dt" sz="half" idx="10"/>
          </p:nvPr>
        </p:nvSpPr>
        <p:spPr/>
        <p:txBody>
          <a:bodyPr/>
          <a:lstStyle/>
          <a:p>
            <a:fld id="{BC1242CF-12C1-4411-B532-E91306108269}" type="datetime4">
              <a:rPr lang="en-GB" smtClean="0"/>
              <a:pPr/>
              <a:t>02 May 2025</a:t>
            </a:fld>
            <a:endParaRPr lang="en-GB"/>
          </a:p>
        </p:txBody>
      </p:sp>
      <p:sp>
        <p:nvSpPr>
          <p:cNvPr id="5" name="Slide Number Placeholder 4">
            <a:extLst>
              <a:ext uri="{FF2B5EF4-FFF2-40B4-BE49-F238E27FC236}">
                <a16:creationId xmlns:a16="http://schemas.microsoft.com/office/drawing/2014/main" id="{F7175445-D58A-CEA4-72BD-07AAA01FE939}"/>
              </a:ext>
            </a:extLst>
          </p:cNvPr>
          <p:cNvSpPr>
            <a:spLocks noGrp="1"/>
          </p:cNvSpPr>
          <p:nvPr>
            <p:ph type="sldNum" sz="quarter" idx="12"/>
          </p:nvPr>
        </p:nvSpPr>
        <p:spPr/>
        <p:txBody>
          <a:bodyPr/>
          <a:lstStyle/>
          <a:p>
            <a:fld id="{FE8DA6AF-1811-4E27-A96F-54109F1D0275}" type="slidenum">
              <a:rPr lang="en-GB" smtClean="0"/>
              <a:pPr/>
              <a:t>2</a:t>
            </a:fld>
            <a:endParaRPr lang="en-GB"/>
          </a:p>
        </p:txBody>
      </p:sp>
      <p:sp>
        <p:nvSpPr>
          <p:cNvPr id="3" name="Content Placeholder 2">
            <a:extLst>
              <a:ext uri="{FF2B5EF4-FFF2-40B4-BE49-F238E27FC236}">
                <a16:creationId xmlns:a16="http://schemas.microsoft.com/office/drawing/2014/main" id="{6A5579A8-C508-2E22-4115-3AEEF7535DCA}"/>
              </a:ext>
            </a:extLst>
          </p:cNvPr>
          <p:cNvSpPr>
            <a:spLocks noGrp="1"/>
          </p:cNvSpPr>
          <p:nvPr>
            <p:ph idx="1"/>
          </p:nvPr>
        </p:nvSpPr>
        <p:spPr>
          <a:xfrm>
            <a:off x="6023992" y="1285180"/>
            <a:ext cx="5662621" cy="4088036"/>
          </a:xfrm>
        </p:spPr>
        <p:txBody>
          <a:bodyPr/>
          <a:lstStyle/>
          <a:p>
            <a:pPr marL="0" indent="0" algn="ctr">
              <a:buNone/>
            </a:pPr>
            <a:r>
              <a:rPr lang="en-GB" sz="4400" b="1" dirty="0">
                <a:solidFill>
                  <a:srgbClr val="113458"/>
                </a:solidFill>
              </a:rPr>
              <a:t>These risks can knock you off course. But there is something you can and should do about them.</a:t>
            </a:r>
          </a:p>
        </p:txBody>
      </p:sp>
      <p:pic>
        <p:nvPicPr>
          <p:cNvPr id="9" name="Picture 8">
            <a:extLst>
              <a:ext uri="{FF2B5EF4-FFF2-40B4-BE49-F238E27FC236}">
                <a16:creationId xmlns:a16="http://schemas.microsoft.com/office/drawing/2014/main" id="{B7288FBB-A9C8-AACA-1858-9326428C27A1}"/>
              </a:ext>
            </a:extLst>
          </p:cNvPr>
          <p:cNvPicPr>
            <a:picLocks noChangeAspect="1"/>
          </p:cNvPicPr>
          <p:nvPr/>
        </p:nvPicPr>
        <p:blipFill>
          <a:blip r:embed="rId3"/>
          <a:srcRect b="4031"/>
          <a:stretch/>
        </p:blipFill>
        <p:spPr>
          <a:xfrm>
            <a:off x="609596" y="1141165"/>
            <a:ext cx="5310187" cy="5096148"/>
          </a:xfrm>
          <a:prstGeom prst="rect">
            <a:avLst/>
          </a:prstGeom>
        </p:spPr>
      </p:pic>
      <p:sp>
        <p:nvSpPr>
          <p:cNvPr id="12" name="Free-form: Shape 11">
            <a:extLst>
              <a:ext uri="{FF2B5EF4-FFF2-40B4-BE49-F238E27FC236}">
                <a16:creationId xmlns:a16="http://schemas.microsoft.com/office/drawing/2014/main" id="{163B0152-66F7-E99E-B2BF-E22372369D45}"/>
              </a:ext>
            </a:extLst>
          </p:cNvPr>
          <p:cNvSpPr/>
          <p:nvPr/>
        </p:nvSpPr>
        <p:spPr>
          <a:xfrm>
            <a:off x="1851307" y="4728041"/>
            <a:ext cx="962559" cy="881189"/>
          </a:xfrm>
          <a:custGeom>
            <a:avLst/>
            <a:gdLst>
              <a:gd name="connsiteX0" fmla="*/ 764514 w 962559"/>
              <a:gd name="connsiteY0" fmla="*/ 3183 h 881189"/>
              <a:gd name="connsiteX1" fmla="*/ 764514 w 962559"/>
              <a:gd name="connsiteY1" fmla="*/ 3183 h 881189"/>
              <a:gd name="connsiteX2" fmla="*/ 659881 w 962559"/>
              <a:gd name="connsiteY2" fmla="*/ 30478 h 881189"/>
              <a:gd name="connsiteX3" fmla="*/ 605290 w 962559"/>
              <a:gd name="connsiteY3" fmla="*/ 25929 h 881189"/>
              <a:gd name="connsiteX4" fmla="*/ 509756 w 962559"/>
              <a:gd name="connsiteY4" fmla="*/ 21380 h 881189"/>
              <a:gd name="connsiteX5" fmla="*/ 473362 w 962559"/>
              <a:gd name="connsiteY5" fmla="*/ 16831 h 881189"/>
              <a:gd name="connsiteX6" fmla="*/ 391475 w 962559"/>
              <a:gd name="connsiteY6" fmla="*/ 35028 h 881189"/>
              <a:gd name="connsiteX7" fmla="*/ 359630 w 962559"/>
              <a:gd name="connsiteY7" fmla="*/ 62323 h 881189"/>
              <a:gd name="connsiteX8" fmla="*/ 286842 w 962559"/>
              <a:gd name="connsiteY8" fmla="*/ 107816 h 881189"/>
              <a:gd name="connsiteX9" fmla="*/ 268645 w 962559"/>
              <a:gd name="connsiteY9" fmla="*/ 121463 h 881189"/>
              <a:gd name="connsiteX10" fmla="*/ 236800 w 962559"/>
              <a:gd name="connsiteY10" fmla="*/ 148759 h 881189"/>
              <a:gd name="connsiteX11" fmla="*/ 204956 w 962559"/>
              <a:gd name="connsiteY11" fmla="*/ 171505 h 881189"/>
              <a:gd name="connsiteX12" fmla="*/ 168562 w 962559"/>
              <a:gd name="connsiteY12" fmla="*/ 189702 h 881189"/>
              <a:gd name="connsiteX13" fmla="*/ 136717 w 962559"/>
              <a:gd name="connsiteY13" fmla="*/ 207899 h 881189"/>
              <a:gd name="connsiteX14" fmla="*/ 109421 w 962559"/>
              <a:gd name="connsiteY14" fmla="*/ 267040 h 881189"/>
              <a:gd name="connsiteX15" fmla="*/ 86675 w 962559"/>
              <a:gd name="connsiteY15" fmla="*/ 312532 h 881189"/>
              <a:gd name="connsiteX16" fmla="*/ 77577 w 962559"/>
              <a:gd name="connsiteY16" fmla="*/ 339828 h 881189"/>
              <a:gd name="connsiteX17" fmla="*/ 50281 w 962559"/>
              <a:gd name="connsiteY17" fmla="*/ 371672 h 881189"/>
              <a:gd name="connsiteX18" fmla="*/ 45732 w 962559"/>
              <a:gd name="connsiteY18" fmla="*/ 385320 h 881189"/>
              <a:gd name="connsiteX19" fmla="*/ 22986 w 962559"/>
              <a:gd name="connsiteY19" fmla="*/ 439911 h 881189"/>
              <a:gd name="connsiteX20" fmla="*/ 4789 w 962559"/>
              <a:gd name="connsiteY20" fmla="*/ 499052 h 881189"/>
              <a:gd name="connsiteX21" fmla="*/ 239 w 962559"/>
              <a:gd name="connsiteY21" fmla="*/ 539995 h 881189"/>
              <a:gd name="connsiteX22" fmla="*/ 4789 w 962559"/>
              <a:gd name="connsiteY22" fmla="*/ 667374 h 881189"/>
              <a:gd name="connsiteX23" fmla="*/ 22986 w 962559"/>
              <a:gd name="connsiteY23" fmla="*/ 690120 h 881189"/>
              <a:gd name="connsiteX24" fmla="*/ 154914 w 962559"/>
              <a:gd name="connsiteY24" fmla="*/ 767458 h 881189"/>
              <a:gd name="connsiteX25" fmla="*/ 273194 w 962559"/>
              <a:gd name="connsiteY25" fmla="*/ 803852 h 881189"/>
              <a:gd name="connsiteX26" fmla="*/ 305039 w 962559"/>
              <a:gd name="connsiteY26" fmla="*/ 817499 h 881189"/>
              <a:gd name="connsiteX27" fmla="*/ 355081 w 962559"/>
              <a:gd name="connsiteY27" fmla="*/ 831147 h 881189"/>
              <a:gd name="connsiteX28" fmla="*/ 373278 w 962559"/>
              <a:gd name="connsiteY28" fmla="*/ 840246 h 881189"/>
              <a:gd name="connsiteX29" fmla="*/ 414221 w 962559"/>
              <a:gd name="connsiteY29" fmla="*/ 867541 h 881189"/>
              <a:gd name="connsiteX30" fmla="*/ 509756 w 962559"/>
              <a:gd name="connsiteY30" fmla="*/ 881189 h 881189"/>
              <a:gd name="connsiteX31" fmla="*/ 541600 w 962559"/>
              <a:gd name="connsiteY31" fmla="*/ 876640 h 881189"/>
              <a:gd name="connsiteX32" fmla="*/ 614389 w 962559"/>
              <a:gd name="connsiteY32" fmla="*/ 803852 h 881189"/>
              <a:gd name="connsiteX33" fmla="*/ 623487 w 962559"/>
              <a:gd name="connsiteY33" fmla="*/ 767458 h 881189"/>
              <a:gd name="connsiteX34" fmla="*/ 637135 w 962559"/>
              <a:gd name="connsiteY34" fmla="*/ 749260 h 881189"/>
              <a:gd name="connsiteX35" fmla="*/ 691726 w 962559"/>
              <a:gd name="connsiteY35" fmla="*/ 694669 h 881189"/>
              <a:gd name="connsiteX36" fmla="*/ 828203 w 962559"/>
              <a:gd name="connsiteY36" fmla="*/ 681022 h 881189"/>
              <a:gd name="connsiteX37" fmla="*/ 855499 w 962559"/>
              <a:gd name="connsiteY37" fmla="*/ 553643 h 881189"/>
              <a:gd name="connsiteX38" fmla="*/ 869147 w 962559"/>
              <a:gd name="connsiteY38" fmla="*/ 517249 h 881189"/>
              <a:gd name="connsiteX39" fmla="*/ 887344 w 962559"/>
              <a:gd name="connsiteY39" fmla="*/ 494502 h 881189"/>
              <a:gd name="connsiteX40" fmla="*/ 928287 w 962559"/>
              <a:gd name="connsiteY40" fmla="*/ 467207 h 881189"/>
              <a:gd name="connsiteX41" fmla="*/ 955583 w 962559"/>
              <a:gd name="connsiteY41" fmla="*/ 449010 h 881189"/>
              <a:gd name="connsiteX42" fmla="*/ 937386 w 962559"/>
              <a:gd name="connsiteY42" fmla="*/ 171505 h 881189"/>
              <a:gd name="connsiteX43" fmla="*/ 882794 w 962559"/>
              <a:gd name="connsiteY43" fmla="*/ 112365 h 881189"/>
              <a:gd name="connsiteX44" fmla="*/ 855499 w 962559"/>
              <a:gd name="connsiteY44" fmla="*/ 89619 h 881189"/>
              <a:gd name="connsiteX45" fmla="*/ 837302 w 962559"/>
              <a:gd name="connsiteY45" fmla="*/ 71422 h 881189"/>
              <a:gd name="connsiteX46" fmla="*/ 805457 w 962559"/>
              <a:gd name="connsiteY46" fmla="*/ 48675 h 881189"/>
              <a:gd name="connsiteX47" fmla="*/ 782711 w 962559"/>
              <a:gd name="connsiteY47" fmla="*/ 16831 h 881189"/>
              <a:gd name="connsiteX48" fmla="*/ 764514 w 962559"/>
              <a:gd name="connsiteY48" fmla="*/ 3183 h 881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62559" h="881189">
                <a:moveTo>
                  <a:pt x="764514" y="3183"/>
                </a:moveTo>
                <a:lnTo>
                  <a:pt x="764514" y="3183"/>
                </a:lnTo>
                <a:cubicBezTo>
                  <a:pt x="729636" y="12281"/>
                  <a:pt x="695564" y="25381"/>
                  <a:pt x="659881" y="30478"/>
                </a:cubicBezTo>
                <a:cubicBezTo>
                  <a:pt x="641804" y="33060"/>
                  <a:pt x="623517" y="27034"/>
                  <a:pt x="605290" y="25929"/>
                </a:cubicBezTo>
                <a:cubicBezTo>
                  <a:pt x="573468" y="24000"/>
                  <a:pt x="541601" y="22896"/>
                  <a:pt x="509756" y="21380"/>
                </a:cubicBezTo>
                <a:cubicBezTo>
                  <a:pt x="497625" y="19864"/>
                  <a:pt x="485588" y="16831"/>
                  <a:pt x="473362" y="16831"/>
                </a:cubicBezTo>
                <a:cubicBezTo>
                  <a:pt x="436532" y="16831"/>
                  <a:pt x="426156" y="23467"/>
                  <a:pt x="391475" y="35028"/>
                </a:cubicBezTo>
                <a:cubicBezTo>
                  <a:pt x="380860" y="44126"/>
                  <a:pt x="371107" y="54339"/>
                  <a:pt x="359630" y="62323"/>
                </a:cubicBezTo>
                <a:cubicBezTo>
                  <a:pt x="336142" y="78662"/>
                  <a:pt x="309732" y="90650"/>
                  <a:pt x="286842" y="107816"/>
                </a:cubicBezTo>
                <a:cubicBezTo>
                  <a:pt x="280776" y="112365"/>
                  <a:pt x="274351" y="116470"/>
                  <a:pt x="268645" y="121463"/>
                </a:cubicBezTo>
                <a:cubicBezTo>
                  <a:pt x="233339" y="152355"/>
                  <a:pt x="266026" y="129274"/>
                  <a:pt x="236800" y="148759"/>
                </a:cubicBezTo>
                <a:cubicBezTo>
                  <a:pt x="220104" y="173804"/>
                  <a:pt x="237361" y="153502"/>
                  <a:pt x="204956" y="171505"/>
                </a:cubicBezTo>
                <a:cubicBezTo>
                  <a:pt x="166994" y="192595"/>
                  <a:pt x="206289" y="180271"/>
                  <a:pt x="168562" y="189702"/>
                </a:cubicBezTo>
                <a:cubicBezTo>
                  <a:pt x="164619" y="191674"/>
                  <a:pt x="140574" y="202757"/>
                  <a:pt x="136717" y="207899"/>
                </a:cubicBezTo>
                <a:cubicBezTo>
                  <a:pt x="128942" y="218265"/>
                  <a:pt x="114545" y="256792"/>
                  <a:pt x="109421" y="267040"/>
                </a:cubicBezTo>
                <a:cubicBezTo>
                  <a:pt x="84324" y="317235"/>
                  <a:pt x="122741" y="218757"/>
                  <a:pt x="86675" y="312532"/>
                </a:cubicBezTo>
                <a:cubicBezTo>
                  <a:pt x="83232" y="321484"/>
                  <a:pt x="82604" y="331660"/>
                  <a:pt x="77577" y="339828"/>
                </a:cubicBezTo>
                <a:cubicBezTo>
                  <a:pt x="70250" y="351735"/>
                  <a:pt x="59380" y="361057"/>
                  <a:pt x="50281" y="371672"/>
                </a:cubicBezTo>
                <a:cubicBezTo>
                  <a:pt x="48765" y="376221"/>
                  <a:pt x="47513" y="380868"/>
                  <a:pt x="45732" y="385320"/>
                </a:cubicBezTo>
                <a:cubicBezTo>
                  <a:pt x="38411" y="403623"/>
                  <a:pt x="29663" y="421363"/>
                  <a:pt x="22986" y="439911"/>
                </a:cubicBezTo>
                <a:cubicBezTo>
                  <a:pt x="16000" y="459318"/>
                  <a:pt x="10855" y="479338"/>
                  <a:pt x="4789" y="499052"/>
                </a:cubicBezTo>
                <a:cubicBezTo>
                  <a:pt x="3272" y="512700"/>
                  <a:pt x="239" y="526263"/>
                  <a:pt x="239" y="539995"/>
                </a:cubicBezTo>
                <a:cubicBezTo>
                  <a:pt x="239" y="582482"/>
                  <a:pt x="-1576" y="625367"/>
                  <a:pt x="4789" y="667374"/>
                </a:cubicBezTo>
                <a:cubicBezTo>
                  <a:pt x="6244" y="676974"/>
                  <a:pt x="14907" y="684734"/>
                  <a:pt x="22986" y="690120"/>
                </a:cubicBezTo>
                <a:cubicBezTo>
                  <a:pt x="65400" y="718396"/>
                  <a:pt x="108508" y="746364"/>
                  <a:pt x="154914" y="767458"/>
                </a:cubicBezTo>
                <a:cubicBezTo>
                  <a:pt x="192467" y="784528"/>
                  <a:pt x="233767" y="791721"/>
                  <a:pt x="273194" y="803852"/>
                </a:cubicBezTo>
                <a:cubicBezTo>
                  <a:pt x="294848" y="818287"/>
                  <a:pt x="278332" y="809487"/>
                  <a:pt x="305039" y="817499"/>
                </a:cubicBezTo>
                <a:cubicBezTo>
                  <a:pt x="351216" y="831352"/>
                  <a:pt x="313622" y="822856"/>
                  <a:pt x="355081" y="831147"/>
                </a:cubicBezTo>
                <a:cubicBezTo>
                  <a:pt x="361147" y="834180"/>
                  <a:pt x="367502" y="836692"/>
                  <a:pt x="373278" y="840246"/>
                </a:cubicBezTo>
                <a:cubicBezTo>
                  <a:pt x="387247" y="848842"/>
                  <a:pt x="399104" y="861176"/>
                  <a:pt x="414221" y="867541"/>
                </a:cubicBezTo>
                <a:cubicBezTo>
                  <a:pt x="434683" y="876157"/>
                  <a:pt x="489212" y="879321"/>
                  <a:pt x="509756" y="881189"/>
                </a:cubicBezTo>
                <a:cubicBezTo>
                  <a:pt x="520371" y="879673"/>
                  <a:pt x="531502" y="880246"/>
                  <a:pt x="541600" y="876640"/>
                </a:cubicBezTo>
                <a:cubicBezTo>
                  <a:pt x="581869" y="862258"/>
                  <a:pt x="587181" y="840128"/>
                  <a:pt x="614389" y="803852"/>
                </a:cubicBezTo>
                <a:cubicBezTo>
                  <a:pt x="617422" y="791721"/>
                  <a:pt x="618678" y="779001"/>
                  <a:pt x="623487" y="767458"/>
                </a:cubicBezTo>
                <a:cubicBezTo>
                  <a:pt x="626403" y="760459"/>
                  <a:pt x="632929" y="755569"/>
                  <a:pt x="637135" y="749260"/>
                </a:cubicBezTo>
                <a:cubicBezTo>
                  <a:pt x="654839" y="722704"/>
                  <a:pt x="653267" y="710402"/>
                  <a:pt x="691726" y="694669"/>
                </a:cubicBezTo>
                <a:cubicBezTo>
                  <a:pt x="714693" y="685274"/>
                  <a:pt x="810835" y="682044"/>
                  <a:pt x="828203" y="681022"/>
                </a:cubicBezTo>
                <a:cubicBezTo>
                  <a:pt x="843873" y="598753"/>
                  <a:pt x="839057" y="608446"/>
                  <a:pt x="855499" y="553643"/>
                </a:cubicBezTo>
                <a:cubicBezTo>
                  <a:pt x="858011" y="545270"/>
                  <a:pt x="866133" y="522273"/>
                  <a:pt x="869147" y="517249"/>
                </a:cubicBezTo>
                <a:cubicBezTo>
                  <a:pt x="874143" y="508923"/>
                  <a:pt x="880478" y="501368"/>
                  <a:pt x="887344" y="494502"/>
                </a:cubicBezTo>
                <a:cubicBezTo>
                  <a:pt x="897745" y="484101"/>
                  <a:pt x="916381" y="474784"/>
                  <a:pt x="928287" y="467207"/>
                </a:cubicBezTo>
                <a:cubicBezTo>
                  <a:pt x="937513" y="461336"/>
                  <a:pt x="955583" y="449010"/>
                  <a:pt x="955583" y="449010"/>
                </a:cubicBezTo>
                <a:cubicBezTo>
                  <a:pt x="965433" y="340658"/>
                  <a:pt x="969067" y="335672"/>
                  <a:pt x="937386" y="171505"/>
                </a:cubicBezTo>
                <a:cubicBezTo>
                  <a:pt x="936084" y="164760"/>
                  <a:pt x="888345" y="117454"/>
                  <a:pt x="882794" y="112365"/>
                </a:cubicBezTo>
                <a:cubicBezTo>
                  <a:pt x="874064" y="104362"/>
                  <a:pt x="864302" y="97542"/>
                  <a:pt x="855499" y="89619"/>
                </a:cubicBezTo>
                <a:cubicBezTo>
                  <a:pt x="849123" y="83881"/>
                  <a:pt x="843815" y="77005"/>
                  <a:pt x="837302" y="71422"/>
                </a:cubicBezTo>
                <a:cubicBezTo>
                  <a:pt x="819221" y="55924"/>
                  <a:pt x="825427" y="68645"/>
                  <a:pt x="805457" y="48675"/>
                </a:cubicBezTo>
                <a:cubicBezTo>
                  <a:pt x="785482" y="28700"/>
                  <a:pt x="798212" y="34915"/>
                  <a:pt x="782711" y="16831"/>
                </a:cubicBezTo>
                <a:cubicBezTo>
                  <a:pt x="757999" y="-12000"/>
                  <a:pt x="767547" y="5458"/>
                  <a:pt x="764514" y="3183"/>
                </a:cubicBezTo>
                <a:close/>
              </a:path>
            </a:pathLst>
          </a:custGeom>
          <a:solidFill>
            <a:srgbClr val="C3D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3CD02E97-69F0-428F-4F3B-BEF9E6E0736A}"/>
              </a:ext>
            </a:extLst>
          </p:cNvPr>
          <p:cNvSpPr txBox="1"/>
          <p:nvPr/>
        </p:nvSpPr>
        <p:spPr>
          <a:xfrm>
            <a:off x="1847656" y="4941168"/>
            <a:ext cx="1152000" cy="492443"/>
          </a:xfrm>
          <a:prstGeom prst="rect">
            <a:avLst/>
          </a:prstGeom>
          <a:noFill/>
        </p:spPr>
        <p:txBody>
          <a:bodyPr wrap="square" rtlCol="0">
            <a:spAutoFit/>
          </a:bodyPr>
          <a:lstStyle/>
          <a:p>
            <a:r>
              <a:rPr lang="en-GB" sz="1300" b="1">
                <a:solidFill>
                  <a:schemeClr val="tx1">
                    <a:lumMod val="50000"/>
                  </a:schemeClr>
                </a:solidFill>
              </a:rPr>
              <a:t>SYSTEMIC RISK</a:t>
            </a:r>
          </a:p>
        </p:txBody>
      </p:sp>
      <p:sp>
        <p:nvSpPr>
          <p:cNvPr id="13" name="Oval 12">
            <a:extLst>
              <a:ext uri="{FF2B5EF4-FFF2-40B4-BE49-F238E27FC236}">
                <a16:creationId xmlns:a16="http://schemas.microsoft.com/office/drawing/2014/main" id="{D630904F-F0AB-31F3-5B41-964F303B87AC}"/>
              </a:ext>
            </a:extLst>
          </p:cNvPr>
          <p:cNvSpPr/>
          <p:nvPr/>
        </p:nvSpPr>
        <p:spPr>
          <a:xfrm>
            <a:off x="1343472" y="2348880"/>
            <a:ext cx="962559" cy="622766"/>
          </a:xfrm>
          <a:prstGeom prst="ellipse">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AE0546E3-9FAC-6FD5-AF91-3CD2215061D7}"/>
              </a:ext>
            </a:extLst>
          </p:cNvPr>
          <p:cNvSpPr/>
          <p:nvPr/>
        </p:nvSpPr>
        <p:spPr>
          <a:xfrm>
            <a:off x="885097" y="3118392"/>
            <a:ext cx="1250463" cy="881189"/>
          </a:xfrm>
          <a:prstGeom prst="ellipse">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4B7479C9-645D-E32B-44DB-975827E06F1F}"/>
              </a:ext>
            </a:extLst>
          </p:cNvPr>
          <p:cNvSpPr/>
          <p:nvPr/>
        </p:nvSpPr>
        <p:spPr>
          <a:xfrm>
            <a:off x="1775520" y="4797152"/>
            <a:ext cx="1080120" cy="657246"/>
          </a:xfrm>
          <a:prstGeom prst="ellipse">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Shape 15">
            <a:extLst>
              <a:ext uri="{FF2B5EF4-FFF2-40B4-BE49-F238E27FC236}">
                <a16:creationId xmlns:a16="http://schemas.microsoft.com/office/drawing/2014/main" id="{47081318-B6E3-D329-70B0-F86175088376}"/>
              </a:ext>
            </a:extLst>
          </p:cNvPr>
          <p:cNvSpPr/>
          <p:nvPr/>
        </p:nvSpPr>
        <p:spPr>
          <a:xfrm rot="2060830">
            <a:off x="1076052" y="4045874"/>
            <a:ext cx="1057176" cy="950287"/>
          </a:xfrm>
          <a:custGeom>
            <a:avLst/>
            <a:gdLst>
              <a:gd name="connsiteX0" fmla="*/ 764514 w 962559"/>
              <a:gd name="connsiteY0" fmla="*/ 3183 h 881189"/>
              <a:gd name="connsiteX1" fmla="*/ 764514 w 962559"/>
              <a:gd name="connsiteY1" fmla="*/ 3183 h 881189"/>
              <a:gd name="connsiteX2" fmla="*/ 659881 w 962559"/>
              <a:gd name="connsiteY2" fmla="*/ 30478 h 881189"/>
              <a:gd name="connsiteX3" fmla="*/ 605290 w 962559"/>
              <a:gd name="connsiteY3" fmla="*/ 25929 h 881189"/>
              <a:gd name="connsiteX4" fmla="*/ 509756 w 962559"/>
              <a:gd name="connsiteY4" fmla="*/ 21380 h 881189"/>
              <a:gd name="connsiteX5" fmla="*/ 473362 w 962559"/>
              <a:gd name="connsiteY5" fmla="*/ 16831 h 881189"/>
              <a:gd name="connsiteX6" fmla="*/ 391475 w 962559"/>
              <a:gd name="connsiteY6" fmla="*/ 35028 h 881189"/>
              <a:gd name="connsiteX7" fmla="*/ 359630 w 962559"/>
              <a:gd name="connsiteY7" fmla="*/ 62323 h 881189"/>
              <a:gd name="connsiteX8" fmla="*/ 286842 w 962559"/>
              <a:gd name="connsiteY8" fmla="*/ 107816 h 881189"/>
              <a:gd name="connsiteX9" fmla="*/ 268645 w 962559"/>
              <a:gd name="connsiteY9" fmla="*/ 121463 h 881189"/>
              <a:gd name="connsiteX10" fmla="*/ 236800 w 962559"/>
              <a:gd name="connsiteY10" fmla="*/ 148759 h 881189"/>
              <a:gd name="connsiteX11" fmla="*/ 204956 w 962559"/>
              <a:gd name="connsiteY11" fmla="*/ 171505 h 881189"/>
              <a:gd name="connsiteX12" fmla="*/ 168562 w 962559"/>
              <a:gd name="connsiteY12" fmla="*/ 189702 h 881189"/>
              <a:gd name="connsiteX13" fmla="*/ 136717 w 962559"/>
              <a:gd name="connsiteY13" fmla="*/ 207899 h 881189"/>
              <a:gd name="connsiteX14" fmla="*/ 109421 w 962559"/>
              <a:gd name="connsiteY14" fmla="*/ 267040 h 881189"/>
              <a:gd name="connsiteX15" fmla="*/ 86675 w 962559"/>
              <a:gd name="connsiteY15" fmla="*/ 312532 h 881189"/>
              <a:gd name="connsiteX16" fmla="*/ 77577 w 962559"/>
              <a:gd name="connsiteY16" fmla="*/ 339828 h 881189"/>
              <a:gd name="connsiteX17" fmla="*/ 50281 w 962559"/>
              <a:gd name="connsiteY17" fmla="*/ 371672 h 881189"/>
              <a:gd name="connsiteX18" fmla="*/ 45732 w 962559"/>
              <a:gd name="connsiteY18" fmla="*/ 385320 h 881189"/>
              <a:gd name="connsiteX19" fmla="*/ 22986 w 962559"/>
              <a:gd name="connsiteY19" fmla="*/ 439911 h 881189"/>
              <a:gd name="connsiteX20" fmla="*/ 4789 w 962559"/>
              <a:gd name="connsiteY20" fmla="*/ 499052 h 881189"/>
              <a:gd name="connsiteX21" fmla="*/ 239 w 962559"/>
              <a:gd name="connsiteY21" fmla="*/ 539995 h 881189"/>
              <a:gd name="connsiteX22" fmla="*/ 4789 w 962559"/>
              <a:gd name="connsiteY22" fmla="*/ 667374 h 881189"/>
              <a:gd name="connsiteX23" fmla="*/ 22986 w 962559"/>
              <a:gd name="connsiteY23" fmla="*/ 690120 h 881189"/>
              <a:gd name="connsiteX24" fmla="*/ 154914 w 962559"/>
              <a:gd name="connsiteY24" fmla="*/ 767458 h 881189"/>
              <a:gd name="connsiteX25" fmla="*/ 273194 w 962559"/>
              <a:gd name="connsiteY25" fmla="*/ 803852 h 881189"/>
              <a:gd name="connsiteX26" fmla="*/ 305039 w 962559"/>
              <a:gd name="connsiteY26" fmla="*/ 817499 h 881189"/>
              <a:gd name="connsiteX27" fmla="*/ 355081 w 962559"/>
              <a:gd name="connsiteY27" fmla="*/ 831147 h 881189"/>
              <a:gd name="connsiteX28" fmla="*/ 373278 w 962559"/>
              <a:gd name="connsiteY28" fmla="*/ 840246 h 881189"/>
              <a:gd name="connsiteX29" fmla="*/ 414221 w 962559"/>
              <a:gd name="connsiteY29" fmla="*/ 867541 h 881189"/>
              <a:gd name="connsiteX30" fmla="*/ 509756 w 962559"/>
              <a:gd name="connsiteY30" fmla="*/ 881189 h 881189"/>
              <a:gd name="connsiteX31" fmla="*/ 541600 w 962559"/>
              <a:gd name="connsiteY31" fmla="*/ 876640 h 881189"/>
              <a:gd name="connsiteX32" fmla="*/ 614389 w 962559"/>
              <a:gd name="connsiteY32" fmla="*/ 803852 h 881189"/>
              <a:gd name="connsiteX33" fmla="*/ 623487 w 962559"/>
              <a:gd name="connsiteY33" fmla="*/ 767458 h 881189"/>
              <a:gd name="connsiteX34" fmla="*/ 637135 w 962559"/>
              <a:gd name="connsiteY34" fmla="*/ 749260 h 881189"/>
              <a:gd name="connsiteX35" fmla="*/ 691726 w 962559"/>
              <a:gd name="connsiteY35" fmla="*/ 694669 h 881189"/>
              <a:gd name="connsiteX36" fmla="*/ 828203 w 962559"/>
              <a:gd name="connsiteY36" fmla="*/ 681022 h 881189"/>
              <a:gd name="connsiteX37" fmla="*/ 855499 w 962559"/>
              <a:gd name="connsiteY37" fmla="*/ 553643 h 881189"/>
              <a:gd name="connsiteX38" fmla="*/ 869147 w 962559"/>
              <a:gd name="connsiteY38" fmla="*/ 517249 h 881189"/>
              <a:gd name="connsiteX39" fmla="*/ 887344 w 962559"/>
              <a:gd name="connsiteY39" fmla="*/ 494502 h 881189"/>
              <a:gd name="connsiteX40" fmla="*/ 928287 w 962559"/>
              <a:gd name="connsiteY40" fmla="*/ 467207 h 881189"/>
              <a:gd name="connsiteX41" fmla="*/ 955583 w 962559"/>
              <a:gd name="connsiteY41" fmla="*/ 449010 h 881189"/>
              <a:gd name="connsiteX42" fmla="*/ 937386 w 962559"/>
              <a:gd name="connsiteY42" fmla="*/ 171505 h 881189"/>
              <a:gd name="connsiteX43" fmla="*/ 882794 w 962559"/>
              <a:gd name="connsiteY43" fmla="*/ 112365 h 881189"/>
              <a:gd name="connsiteX44" fmla="*/ 855499 w 962559"/>
              <a:gd name="connsiteY44" fmla="*/ 89619 h 881189"/>
              <a:gd name="connsiteX45" fmla="*/ 837302 w 962559"/>
              <a:gd name="connsiteY45" fmla="*/ 71422 h 881189"/>
              <a:gd name="connsiteX46" fmla="*/ 805457 w 962559"/>
              <a:gd name="connsiteY46" fmla="*/ 48675 h 881189"/>
              <a:gd name="connsiteX47" fmla="*/ 782711 w 962559"/>
              <a:gd name="connsiteY47" fmla="*/ 16831 h 881189"/>
              <a:gd name="connsiteX48" fmla="*/ 764514 w 962559"/>
              <a:gd name="connsiteY48" fmla="*/ 3183 h 881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62559" h="881189">
                <a:moveTo>
                  <a:pt x="764514" y="3183"/>
                </a:moveTo>
                <a:lnTo>
                  <a:pt x="764514" y="3183"/>
                </a:lnTo>
                <a:cubicBezTo>
                  <a:pt x="729636" y="12281"/>
                  <a:pt x="695564" y="25381"/>
                  <a:pt x="659881" y="30478"/>
                </a:cubicBezTo>
                <a:cubicBezTo>
                  <a:pt x="641804" y="33060"/>
                  <a:pt x="623517" y="27034"/>
                  <a:pt x="605290" y="25929"/>
                </a:cubicBezTo>
                <a:cubicBezTo>
                  <a:pt x="573468" y="24000"/>
                  <a:pt x="541601" y="22896"/>
                  <a:pt x="509756" y="21380"/>
                </a:cubicBezTo>
                <a:cubicBezTo>
                  <a:pt x="497625" y="19864"/>
                  <a:pt x="485588" y="16831"/>
                  <a:pt x="473362" y="16831"/>
                </a:cubicBezTo>
                <a:cubicBezTo>
                  <a:pt x="436532" y="16831"/>
                  <a:pt x="426156" y="23467"/>
                  <a:pt x="391475" y="35028"/>
                </a:cubicBezTo>
                <a:cubicBezTo>
                  <a:pt x="380860" y="44126"/>
                  <a:pt x="371107" y="54339"/>
                  <a:pt x="359630" y="62323"/>
                </a:cubicBezTo>
                <a:cubicBezTo>
                  <a:pt x="336142" y="78662"/>
                  <a:pt x="309732" y="90650"/>
                  <a:pt x="286842" y="107816"/>
                </a:cubicBezTo>
                <a:cubicBezTo>
                  <a:pt x="280776" y="112365"/>
                  <a:pt x="274351" y="116470"/>
                  <a:pt x="268645" y="121463"/>
                </a:cubicBezTo>
                <a:cubicBezTo>
                  <a:pt x="233339" y="152355"/>
                  <a:pt x="266026" y="129274"/>
                  <a:pt x="236800" y="148759"/>
                </a:cubicBezTo>
                <a:cubicBezTo>
                  <a:pt x="220104" y="173804"/>
                  <a:pt x="237361" y="153502"/>
                  <a:pt x="204956" y="171505"/>
                </a:cubicBezTo>
                <a:cubicBezTo>
                  <a:pt x="166994" y="192595"/>
                  <a:pt x="206289" y="180271"/>
                  <a:pt x="168562" y="189702"/>
                </a:cubicBezTo>
                <a:cubicBezTo>
                  <a:pt x="164619" y="191674"/>
                  <a:pt x="140574" y="202757"/>
                  <a:pt x="136717" y="207899"/>
                </a:cubicBezTo>
                <a:cubicBezTo>
                  <a:pt x="128942" y="218265"/>
                  <a:pt x="114545" y="256792"/>
                  <a:pt x="109421" y="267040"/>
                </a:cubicBezTo>
                <a:cubicBezTo>
                  <a:pt x="84324" y="317235"/>
                  <a:pt x="122741" y="218757"/>
                  <a:pt x="86675" y="312532"/>
                </a:cubicBezTo>
                <a:cubicBezTo>
                  <a:pt x="83232" y="321484"/>
                  <a:pt x="82604" y="331660"/>
                  <a:pt x="77577" y="339828"/>
                </a:cubicBezTo>
                <a:cubicBezTo>
                  <a:pt x="70250" y="351735"/>
                  <a:pt x="59380" y="361057"/>
                  <a:pt x="50281" y="371672"/>
                </a:cubicBezTo>
                <a:cubicBezTo>
                  <a:pt x="48765" y="376221"/>
                  <a:pt x="47513" y="380868"/>
                  <a:pt x="45732" y="385320"/>
                </a:cubicBezTo>
                <a:cubicBezTo>
                  <a:pt x="38411" y="403623"/>
                  <a:pt x="29663" y="421363"/>
                  <a:pt x="22986" y="439911"/>
                </a:cubicBezTo>
                <a:cubicBezTo>
                  <a:pt x="16000" y="459318"/>
                  <a:pt x="10855" y="479338"/>
                  <a:pt x="4789" y="499052"/>
                </a:cubicBezTo>
                <a:cubicBezTo>
                  <a:pt x="3272" y="512700"/>
                  <a:pt x="239" y="526263"/>
                  <a:pt x="239" y="539995"/>
                </a:cubicBezTo>
                <a:cubicBezTo>
                  <a:pt x="239" y="582482"/>
                  <a:pt x="-1576" y="625367"/>
                  <a:pt x="4789" y="667374"/>
                </a:cubicBezTo>
                <a:cubicBezTo>
                  <a:pt x="6244" y="676974"/>
                  <a:pt x="14907" y="684734"/>
                  <a:pt x="22986" y="690120"/>
                </a:cubicBezTo>
                <a:cubicBezTo>
                  <a:pt x="65400" y="718396"/>
                  <a:pt x="108508" y="746364"/>
                  <a:pt x="154914" y="767458"/>
                </a:cubicBezTo>
                <a:cubicBezTo>
                  <a:pt x="192467" y="784528"/>
                  <a:pt x="233767" y="791721"/>
                  <a:pt x="273194" y="803852"/>
                </a:cubicBezTo>
                <a:cubicBezTo>
                  <a:pt x="294848" y="818287"/>
                  <a:pt x="278332" y="809487"/>
                  <a:pt x="305039" y="817499"/>
                </a:cubicBezTo>
                <a:cubicBezTo>
                  <a:pt x="351216" y="831352"/>
                  <a:pt x="313622" y="822856"/>
                  <a:pt x="355081" y="831147"/>
                </a:cubicBezTo>
                <a:cubicBezTo>
                  <a:pt x="361147" y="834180"/>
                  <a:pt x="367502" y="836692"/>
                  <a:pt x="373278" y="840246"/>
                </a:cubicBezTo>
                <a:cubicBezTo>
                  <a:pt x="387247" y="848842"/>
                  <a:pt x="399104" y="861176"/>
                  <a:pt x="414221" y="867541"/>
                </a:cubicBezTo>
                <a:cubicBezTo>
                  <a:pt x="434683" y="876157"/>
                  <a:pt x="489212" y="879321"/>
                  <a:pt x="509756" y="881189"/>
                </a:cubicBezTo>
                <a:cubicBezTo>
                  <a:pt x="520371" y="879673"/>
                  <a:pt x="531502" y="880246"/>
                  <a:pt x="541600" y="876640"/>
                </a:cubicBezTo>
                <a:cubicBezTo>
                  <a:pt x="581869" y="862258"/>
                  <a:pt x="587181" y="840128"/>
                  <a:pt x="614389" y="803852"/>
                </a:cubicBezTo>
                <a:cubicBezTo>
                  <a:pt x="617422" y="791721"/>
                  <a:pt x="618678" y="779001"/>
                  <a:pt x="623487" y="767458"/>
                </a:cubicBezTo>
                <a:cubicBezTo>
                  <a:pt x="626403" y="760459"/>
                  <a:pt x="632929" y="755569"/>
                  <a:pt x="637135" y="749260"/>
                </a:cubicBezTo>
                <a:cubicBezTo>
                  <a:pt x="654839" y="722704"/>
                  <a:pt x="653267" y="710402"/>
                  <a:pt x="691726" y="694669"/>
                </a:cubicBezTo>
                <a:cubicBezTo>
                  <a:pt x="714693" y="685274"/>
                  <a:pt x="810835" y="682044"/>
                  <a:pt x="828203" y="681022"/>
                </a:cubicBezTo>
                <a:cubicBezTo>
                  <a:pt x="843873" y="598753"/>
                  <a:pt x="839057" y="608446"/>
                  <a:pt x="855499" y="553643"/>
                </a:cubicBezTo>
                <a:cubicBezTo>
                  <a:pt x="858011" y="545270"/>
                  <a:pt x="866133" y="522273"/>
                  <a:pt x="869147" y="517249"/>
                </a:cubicBezTo>
                <a:cubicBezTo>
                  <a:pt x="874143" y="508923"/>
                  <a:pt x="880478" y="501368"/>
                  <a:pt x="887344" y="494502"/>
                </a:cubicBezTo>
                <a:cubicBezTo>
                  <a:pt x="897745" y="484101"/>
                  <a:pt x="916381" y="474784"/>
                  <a:pt x="928287" y="467207"/>
                </a:cubicBezTo>
                <a:cubicBezTo>
                  <a:pt x="937513" y="461336"/>
                  <a:pt x="955583" y="449010"/>
                  <a:pt x="955583" y="449010"/>
                </a:cubicBezTo>
                <a:cubicBezTo>
                  <a:pt x="965433" y="340658"/>
                  <a:pt x="969067" y="335672"/>
                  <a:pt x="937386" y="171505"/>
                </a:cubicBezTo>
                <a:cubicBezTo>
                  <a:pt x="936084" y="164760"/>
                  <a:pt x="888345" y="117454"/>
                  <a:pt x="882794" y="112365"/>
                </a:cubicBezTo>
                <a:cubicBezTo>
                  <a:pt x="874064" y="104362"/>
                  <a:pt x="864302" y="97542"/>
                  <a:pt x="855499" y="89619"/>
                </a:cubicBezTo>
                <a:cubicBezTo>
                  <a:pt x="849123" y="83881"/>
                  <a:pt x="843815" y="77005"/>
                  <a:pt x="837302" y="71422"/>
                </a:cubicBezTo>
                <a:cubicBezTo>
                  <a:pt x="819221" y="55924"/>
                  <a:pt x="825427" y="68645"/>
                  <a:pt x="805457" y="48675"/>
                </a:cubicBezTo>
                <a:cubicBezTo>
                  <a:pt x="785482" y="28700"/>
                  <a:pt x="798212" y="34915"/>
                  <a:pt x="782711" y="16831"/>
                </a:cubicBezTo>
                <a:cubicBezTo>
                  <a:pt x="757999" y="-12000"/>
                  <a:pt x="767547" y="5458"/>
                  <a:pt x="764514" y="3183"/>
                </a:cubicBezTo>
                <a:close/>
              </a:path>
            </a:pathLst>
          </a:custGeom>
          <a:solidFill>
            <a:srgbClr val="C3D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058187A2-8D21-B37D-C240-F034F25AE9FC}"/>
              </a:ext>
            </a:extLst>
          </p:cNvPr>
          <p:cNvSpPr txBox="1"/>
          <p:nvPr/>
        </p:nvSpPr>
        <p:spPr>
          <a:xfrm>
            <a:off x="1055440" y="4293893"/>
            <a:ext cx="1489295" cy="461665"/>
          </a:xfrm>
          <a:prstGeom prst="rect">
            <a:avLst/>
          </a:prstGeom>
          <a:noFill/>
        </p:spPr>
        <p:txBody>
          <a:bodyPr wrap="square" rtlCol="0">
            <a:spAutoFit/>
          </a:bodyPr>
          <a:lstStyle/>
          <a:p>
            <a:r>
              <a:rPr lang="en-GB" sz="1200" b="1">
                <a:solidFill>
                  <a:schemeClr val="tx1">
                    <a:lumMod val="50000"/>
                  </a:schemeClr>
                </a:solidFill>
              </a:rPr>
              <a:t>UNDERWRITING RISK</a:t>
            </a:r>
          </a:p>
        </p:txBody>
      </p:sp>
    </p:spTree>
    <p:extLst>
      <p:ext uri="{BB962C8B-B14F-4D97-AF65-F5344CB8AC3E}">
        <p14:creationId xmlns:p14="http://schemas.microsoft.com/office/powerpoint/2010/main" val="320222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D7E60-30E8-DAEC-9F55-C83C66770026}"/>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C28F3C3B-49A1-472C-1480-7D0626367A80}"/>
              </a:ext>
            </a:extLst>
          </p:cNvPr>
          <p:cNvSpPr/>
          <p:nvPr/>
        </p:nvSpPr>
        <p:spPr>
          <a:xfrm>
            <a:off x="609596" y="3465884"/>
            <a:ext cx="10972808" cy="638220"/>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a:solidFill>
                  <a:schemeClr val="tx1"/>
                </a:solidFill>
              </a:rPr>
              <a:t>				Outcome labels based on flawed decisions</a:t>
            </a:r>
          </a:p>
        </p:txBody>
      </p:sp>
      <p:sp>
        <p:nvSpPr>
          <p:cNvPr id="2" name="Title 1">
            <a:extLst>
              <a:ext uri="{FF2B5EF4-FFF2-40B4-BE49-F238E27FC236}">
                <a16:creationId xmlns:a16="http://schemas.microsoft.com/office/drawing/2014/main" id="{BC6A6D77-B4AC-3083-9F25-33D27314FC00}"/>
              </a:ext>
            </a:extLst>
          </p:cNvPr>
          <p:cNvSpPr>
            <a:spLocks noGrp="1"/>
          </p:cNvSpPr>
          <p:nvPr>
            <p:ph type="title"/>
          </p:nvPr>
        </p:nvSpPr>
        <p:spPr/>
        <p:txBody>
          <a:bodyPr/>
          <a:lstStyle/>
          <a:p>
            <a:r>
              <a:rPr lang="en-GB"/>
              <a:t>Types of data bias</a:t>
            </a:r>
          </a:p>
        </p:txBody>
      </p:sp>
      <p:sp>
        <p:nvSpPr>
          <p:cNvPr id="4" name="Date Placeholder 3">
            <a:extLst>
              <a:ext uri="{FF2B5EF4-FFF2-40B4-BE49-F238E27FC236}">
                <a16:creationId xmlns:a16="http://schemas.microsoft.com/office/drawing/2014/main" id="{7A4376A7-A72C-F450-F5E1-D3843025BB2D}"/>
              </a:ext>
            </a:extLst>
          </p:cNvPr>
          <p:cNvSpPr>
            <a:spLocks noGrp="1"/>
          </p:cNvSpPr>
          <p:nvPr>
            <p:ph type="dt" sz="half" idx="10"/>
          </p:nvPr>
        </p:nvSpPr>
        <p:spPr/>
        <p:txBody>
          <a:bodyPr/>
          <a:lstStyle/>
          <a:p>
            <a:fld id="{BC1242CF-12C1-4411-B532-E91306108269}" type="datetime4">
              <a:rPr lang="en-GB" smtClean="0"/>
              <a:pPr/>
              <a:t>02 May 2025</a:t>
            </a:fld>
            <a:endParaRPr lang="en-GB"/>
          </a:p>
        </p:txBody>
      </p:sp>
      <p:sp>
        <p:nvSpPr>
          <p:cNvPr id="5" name="Slide Number Placeholder 4">
            <a:extLst>
              <a:ext uri="{FF2B5EF4-FFF2-40B4-BE49-F238E27FC236}">
                <a16:creationId xmlns:a16="http://schemas.microsoft.com/office/drawing/2014/main" id="{0D17D57F-9AC9-77FA-33EF-DF2F62E556CD}"/>
              </a:ext>
            </a:extLst>
          </p:cNvPr>
          <p:cNvSpPr>
            <a:spLocks noGrp="1"/>
          </p:cNvSpPr>
          <p:nvPr>
            <p:ph type="sldNum" sz="quarter" idx="12"/>
          </p:nvPr>
        </p:nvSpPr>
        <p:spPr/>
        <p:txBody>
          <a:bodyPr/>
          <a:lstStyle/>
          <a:p>
            <a:fld id="{FE8DA6AF-1811-4E27-A96F-54109F1D0275}" type="slidenum">
              <a:rPr lang="en-GB" smtClean="0"/>
              <a:pPr/>
              <a:t>20</a:t>
            </a:fld>
            <a:endParaRPr lang="en-GB"/>
          </a:p>
        </p:txBody>
      </p:sp>
      <p:sp>
        <p:nvSpPr>
          <p:cNvPr id="17" name="Rectangle 16">
            <a:extLst>
              <a:ext uri="{FF2B5EF4-FFF2-40B4-BE49-F238E27FC236}">
                <a16:creationId xmlns:a16="http://schemas.microsoft.com/office/drawing/2014/main" id="{97F5A1F5-0E9A-8F9D-7021-98A61F42F4D2}"/>
              </a:ext>
            </a:extLst>
          </p:cNvPr>
          <p:cNvSpPr/>
          <p:nvPr/>
        </p:nvSpPr>
        <p:spPr>
          <a:xfrm>
            <a:off x="609596" y="1814092"/>
            <a:ext cx="10972808" cy="638220"/>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a:solidFill>
                  <a:schemeClr val="tx1"/>
                </a:solidFill>
              </a:rPr>
              <a:t>				Past data reflects unfair systems or outdated practices</a:t>
            </a:r>
          </a:p>
        </p:txBody>
      </p:sp>
      <p:sp>
        <p:nvSpPr>
          <p:cNvPr id="18" name="Arrow: Pentagon 17">
            <a:extLst>
              <a:ext uri="{FF2B5EF4-FFF2-40B4-BE49-F238E27FC236}">
                <a16:creationId xmlns:a16="http://schemas.microsoft.com/office/drawing/2014/main" id="{467F02F0-0112-C1FC-6E2D-8B136EBAB24F}"/>
              </a:ext>
            </a:extLst>
          </p:cNvPr>
          <p:cNvSpPr/>
          <p:nvPr/>
        </p:nvSpPr>
        <p:spPr>
          <a:xfrm>
            <a:off x="609596" y="1814092"/>
            <a:ext cx="3470180" cy="638220"/>
          </a:xfrm>
          <a:prstGeom prst="homePlat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Historical bias</a:t>
            </a:r>
          </a:p>
        </p:txBody>
      </p:sp>
      <p:sp>
        <p:nvSpPr>
          <p:cNvPr id="19" name="Rectangle 18">
            <a:extLst>
              <a:ext uri="{FF2B5EF4-FFF2-40B4-BE49-F238E27FC236}">
                <a16:creationId xmlns:a16="http://schemas.microsoft.com/office/drawing/2014/main" id="{35C63510-4DC3-587D-4C27-F64190338749}"/>
              </a:ext>
            </a:extLst>
          </p:cNvPr>
          <p:cNvSpPr/>
          <p:nvPr/>
        </p:nvSpPr>
        <p:spPr>
          <a:xfrm>
            <a:off x="609596" y="2639988"/>
            <a:ext cx="10972808" cy="638220"/>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a:solidFill>
                  <a:schemeClr val="tx1"/>
                </a:solidFill>
              </a:rPr>
              <a:t>				Underrepresentation of key groups</a:t>
            </a:r>
          </a:p>
        </p:txBody>
      </p:sp>
      <p:sp>
        <p:nvSpPr>
          <p:cNvPr id="22" name="Arrow: Pentagon 21">
            <a:extLst>
              <a:ext uri="{FF2B5EF4-FFF2-40B4-BE49-F238E27FC236}">
                <a16:creationId xmlns:a16="http://schemas.microsoft.com/office/drawing/2014/main" id="{5E3C36C1-AC0E-7983-A81E-C5331A33FD0A}"/>
              </a:ext>
            </a:extLst>
          </p:cNvPr>
          <p:cNvSpPr/>
          <p:nvPr/>
        </p:nvSpPr>
        <p:spPr>
          <a:xfrm>
            <a:off x="609596" y="3466526"/>
            <a:ext cx="3470180" cy="638220"/>
          </a:xfrm>
          <a:prstGeom prst="homePlat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Label bias</a:t>
            </a:r>
          </a:p>
        </p:txBody>
      </p:sp>
      <p:sp>
        <p:nvSpPr>
          <p:cNvPr id="24" name="Arrow: Pentagon 23">
            <a:extLst>
              <a:ext uri="{FF2B5EF4-FFF2-40B4-BE49-F238E27FC236}">
                <a16:creationId xmlns:a16="http://schemas.microsoft.com/office/drawing/2014/main" id="{385829C7-D01E-3677-9E2F-8D346E2EA6F9}"/>
              </a:ext>
            </a:extLst>
          </p:cNvPr>
          <p:cNvSpPr/>
          <p:nvPr/>
        </p:nvSpPr>
        <p:spPr>
          <a:xfrm>
            <a:off x="609596" y="2640309"/>
            <a:ext cx="3470180" cy="638220"/>
          </a:xfrm>
          <a:prstGeom prst="homePlat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Sampling bias</a:t>
            </a:r>
          </a:p>
        </p:txBody>
      </p:sp>
      <p:sp>
        <p:nvSpPr>
          <p:cNvPr id="25" name="Rectangle 24">
            <a:extLst>
              <a:ext uri="{FF2B5EF4-FFF2-40B4-BE49-F238E27FC236}">
                <a16:creationId xmlns:a16="http://schemas.microsoft.com/office/drawing/2014/main" id="{52ABDD4D-6363-583E-F94F-94802D4ABFD2}"/>
              </a:ext>
            </a:extLst>
          </p:cNvPr>
          <p:cNvSpPr/>
          <p:nvPr/>
        </p:nvSpPr>
        <p:spPr>
          <a:xfrm>
            <a:off x="609596" y="4291780"/>
            <a:ext cx="10972808" cy="638220"/>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a:solidFill>
                  <a:schemeClr val="tx1"/>
                </a:solidFill>
              </a:rPr>
              <a:t>				Proxies that encode hidden bias (eg postcode)</a:t>
            </a:r>
          </a:p>
        </p:txBody>
      </p:sp>
      <p:sp>
        <p:nvSpPr>
          <p:cNvPr id="26" name="Arrow: Pentagon 25">
            <a:extLst>
              <a:ext uri="{FF2B5EF4-FFF2-40B4-BE49-F238E27FC236}">
                <a16:creationId xmlns:a16="http://schemas.microsoft.com/office/drawing/2014/main" id="{81165108-DC0E-362F-FFE3-B31D9B2DE0E2}"/>
              </a:ext>
            </a:extLst>
          </p:cNvPr>
          <p:cNvSpPr/>
          <p:nvPr/>
        </p:nvSpPr>
        <p:spPr>
          <a:xfrm>
            <a:off x="609596" y="4292743"/>
            <a:ext cx="3470180" cy="638220"/>
          </a:xfrm>
          <a:prstGeom prst="homePlat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Measurement bias</a:t>
            </a:r>
          </a:p>
        </p:txBody>
      </p:sp>
      <p:sp>
        <p:nvSpPr>
          <p:cNvPr id="28" name="TextBox 27">
            <a:extLst>
              <a:ext uri="{FF2B5EF4-FFF2-40B4-BE49-F238E27FC236}">
                <a16:creationId xmlns:a16="http://schemas.microsoft.com/office/drawing/2014/main" id="{931DE11D-145D-058C-00F6-E69D15E38BA4}"/>
              </a:ext>
            </a:extLst>
          </p:cNvPr>
          <p:cNvSpPr txBox="1"/>
          <p:nvPr/>
        </p:nvSpPr>
        <p:spPr>
          <a:xfrm>
            <a:off x="983432" y="5284187"/>
            <a:ext cx="5928986" cy="788561"/>
          </a:xfrm>
          <a:prstGeom prst="rect">
            <a:avLst/>
          </a:prstGeom>
          <a:solidFill>
            <a:schemeClr val="accent1"/>
          </a:solidFill>
        </p:spPr>
        <p:txBody>
          <a:bodyPr wrap="square" anchor="ctr">
            <a:noAutofit/>
          </a:bodyPr>
          <a:lstStyle/>
          <a:p>
            <a:pPr algn="ctr"/>
            <a:r>
              <a:rPr lang="en-GB" b="1">
                <a:solidFill>
                  <a:schemeClr val="bg1"/>
                </a:solidFill>
              </a:rPr>
              <a:t>Feedback loops –</a:t>
            </a:r>
          </a:p>
          <a:p>
            <a:pPr algn="ctr"/>
            <a:r>
              <a:rPr lang="en-GB" b="1">
                <a:solidFill>
                  <a:schemeClr val="bg1"/>
                </a:solidFill>
              </a:rPr>
              <a:t>Biased outcomes reinforce themselves over time!</a:t>
            </a:r>
          </a:p>
        </p:txBody>
      </p:sp>
    </p:spTree>
    <p:extLst>
      <p:ext uri="{BB962C8B-B14F-4D97-AF65-F5344CB8AC3E}">
        <p14:creationId xmlns:p14="http://schemas.microsoft.com/office/powerpoint/2010/main" val="1079625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53F29-4105-CA51-6447-57E58D57B2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66BD92-1A4D-EC15-6E52-96A2F59F2066}"/>
              </a:ext>
            </a:extLst>
          </p:cNvPr>
          <p:cNvSpPr>
            <a:spLocks noGrp="1"/>
          </p:cNvSpPr>
          <p:nvPr>
            <p:ph type="title"/>
          </p:nvPr>
        </p:nvSpPr>
        <p:spPr/>
        <p:txBody>
          <a:bodyPr/>
          <a:lstStyle/>
          <a:p>
            <a:r>
              <a:rPr lang="en-GB"/>
              <a:t>Case studies</a:t>
            </a:r>
          </a:p>
        </p:txBody>
      </p:sp>
      <p:sp>
        <p:nvSpPr>
          <p:cNvPr id="4" name="Date Placeholder 3">
            <a:extLst>
              <a:ext uri="{FF2B5EF4-FFF2-40B4-BE49-F238E27FC236}">
                <a16:creationId xmlns:a16="http://schemas.microsoft.com/office/drawing/2014/main" id="{5B9E64FF-D763-CE70-C227-C5E01CBA7C77}"/>
              </a:ext>
            </a:extLst>
          </p:cNvPr>
          <p:cNvSpPr>
            <a:spLocks noGrp="1"/>
          </p:cNvSpPr>
          <p:nvPr>
            <p:ph type="dt" sz="half" idx="10"/>
          </p:nvPr>
        </p:nvSpPr>
        <p:spPr/>
        <p:txBody>
          <a:bodyPr/>
          <a:lstStyle/>
          <a:p>
            <a:fld id="{BC1242CF-12C1-4411-B532-E91306108269}" type="datetime4">
              <a:rPr lang="en-GB" smtClean="0"/>
              <a:pPr/>
              <a:t>02 May 2025</a:t>
            </a:fld>
            <a:endParaRPr lang="en-GB"/>
          </a:p>
        </p:txBody>
      </p:sp>
      <p:sp>
        <p:nvSpPr>
          <p:cNvPr id="5" name="Slide Number Placeholder 4">
            <a:extLst>
              <a:ext uri="{FF2B5EF4-FFF2-40B4-BE49-F238E27FC236}">
                <a16:creationId xmlns:a16="http://schemas.microsoft.com/office/drawing/2014/main" id="{CFCD1A0B-181A-76E1-63C6-50F7EFB6666B}"/>
              </a:ext>
            </a:extLst>
          </p:cNvPr>
          <p:cNvSpPr>
            <a:spLocks noGrp="1"/>
          </p:cNvSpPr>
          <p:nvPr>
            <p:ph type="sldNum" sz="quarter" idx="12"/>
          </p:nvPr>
        </p:nvSpPr>
        <p:spPr/>
        <p:txBody>
          <a:bodyPr/>
          <a:lstStyle/>
          <a:p>
            <a:fld id="{FE8DA6AF-1811-4E27-A96F-54109F1D0275}" type="slidenum">
              <a:rPr lang="en-GB" smtClean="0"/>
              <a:pPr/>
              <a:t>21</a:t>
            </a:fld>
            <a:endParaRPr lang="en-GB"/>
          </a:p>
        </p:txBody>
      </p:sp>
      <p:sp>
        <p:nvSpPr>
          <p:cNvPr id="15" name="Text Placeholder 14">
            <a:extLst>
              <a:ext uri="{FF2B5EF4-FFF2-40B4-BE49-F238E27FC236}">
                <a16:creationId xmlns:a16="http://schemas.microsoft.com/office/drawing/2014/main" id="{7448ED39-B958-210B-3267-DB7F62E90EBC}"/>
              </a:ext>
            </a:extLst>
          </p:cNvPr>
          <p:cNvSpPr txBox="1">
            <a:spLocks/>
          </p:cNvSpPr>
          <p:nvPr/>
        </p:nvSpPr>
        <p:spPr>
          <a:xfrm>
            <a:off x="527054" y="1268187"/>
            <a:ext cx="9265068" cy="360000"/>
          </a:xfrm>
          <a:prstGeom prst="rect">
            <a:avLst/>
          </a:prstGeom>
        </p:spPr>
        <p:txBody>
          <a:bodyPr/>
          <a:lstStyle>
            <a:lvl1pPr marL="0" indent="0" algn="l" defTabSz="914400" rtl="0" eaLnBrk="1" latinLnBrk="0" hangingPunct="1">
              <a:spcBef>
                <a:spcPts val="0"/>
              </a:spcBef>
              <a:spcAft>
                <a:spcPts val="1600"/>
              </a:spcAft>
              <a:buFont typeface="Arial" panose="020B0604020202020204" pitchFamily="34" charset="0"/>
              <a:buNone/>
              <a:defRPr sz="1600" b="1" kern="1200">
                <a:solidFill>
                  <a:srgbClr val="00A3C7"/>
                </a:solidFill>
                <a:latin typeface="+mn-lt"/>
                <a:ea typeface="+mn-ea"/>
                <a:cs typeface="+mn-cs"/>
              </a:defRPr>
            </a:lvl1pPr>
            <a:lvl2pPr marL="0" indent="0" algn="l" defTabSz="914400" rtl="0" eaLnBrk="1" latinLnBrk="0" hangingPunct="1">
              <a:spcBef>
                <a:spcPts val="0"/>
              </a:spcBef>
              <a:spcAft>
                <a:spcPts val="0"/>
              </a:spcAft>
              <a:buFont typeface="Arial" panose="020B0604020202020204" pitchFamily="34" charset="0"/>
              <a:buNone/>
              <a:defRPr sz="1000" b="1" kern="1200">
                <a:solidFill>
                  <a:schemeClr val="tx1">
                    <a:lumMod val="75000"/>
                    <a:lumOff val="25000"/>
                  </a:schemeClr>
                </a:solidFill>
                <a:latin typeface="+mn-lt"/>
                <a:ea typeface="+mn-ea"/>
                <a:cs typeface="+mn-cs"/>
              </a:defRPr>
            </a:lvl2pPr>
            <a:lvl3pPr marL="0" indent="0" algn="l" defTabSz="914400" rtl="0" eaLnBrk="1" latinLnBrk="0" hangingPunct="1">
              <a:spcBef>
                <a:spcPts val="0"/>
              </a:spcBef>
              <a:spcAft>
                <a:spcPts val="0"/>
              </a:spcAft>
              <a:buFont typeface="Arial" panose="020B0604020202020204" pitchFamily="34" charset="0"/>
              <a:buNone/>
              <a:defRPr sz="1000" b="0" kern="1200">
                <a:solidFill>
                  <a:schemeClr val="tx1">
                    <a:lumMod val="75000"/>
                    <a:lumOff val="25000"/>
                  </a:schemeClr>
                </a:solidFill>
                <a:latin typeface="+mn-lt"/>
                <a:ea typeface="+mn-ea"/>
                <a:cs typeface="+mn-cs"/>
              </a:defRPr>
            </a:lvl3pPr>
            <a:lvl4pPr marL="216000" indent="-216000" algn="l" defTabSz="914400" rtl="0" eaLnBrk="1" latinLnBrk="0" hangingPunct="1">
              <a:spcBef>
                <a:spcPts val="0"/>
              </a:spcBef>
              <a:spcAft>
                <a:spcPts val="0"/>
              </a:spcAft>
              <a:buClr>
                <a:schemeClr val="tx2"/>
              </a:buClr>
              <a:buFont typeface="Wingdings" panose="05000000000000000000" pitchFamily="2" charset="2"/>
              <a:buChar char="n"/>
              <a:defRPr sz="1000" kern="1200">
                <a:solidFill>
                  <a:schemeClr val="tx1">
                    <a:lumMod val="75000"/>
                    <a:lumOff val="25000"/>
                  </a:schemeClr>
                </a:solidFill>
                <a:latin typeface="+mn-lt"/>
                <a:ea typeface="+mn-ea"/>
                <a:cs typeface="+mn-cs"/>
              </a:defRPr>
            </a:lvl4pPr>
            <a:lvl5pPr marL="432000" indent="-216000" algn="l" defTabSz="914400" rtl="0" eaLnBrk="1" latinLnBrk="0" hangingPunct="1">
              <a:spcBef>
                <a:spcPts val="0"/>
              </a:spcBef>
              <a:spcAft>
                <a:spcPts val="0"/>
              </a:spcAft>
              <a:buClr>
                <a:schemeClr val="accent1"/>
              </a:buClr>
              <a:buFont typeface="Wingdings" panose="05000000000000000000" pitchFamily="2" charset="2"/>
              <a:buChar char=""/>
              <a:defRPr sz="1000" kern="1200">
                <a:solidFill>
                  <a:schemeClr val="tx1">
                    <a:lumMod val="75000"/>
                    <a:lumOff val="25000"/>
                  </a:schemeClr>
                </a:solidFill>
                <a:latin typeface="+mn-lt"/>
                <a:ea typeface="+mn-ea"/>
                <a:cs typeface="+mn-cs"/>
              </a:defRPr>
            </a:lvl5pPr>
            <a:lvl6pPr marL="648000" indent="-216000" algn="l" defTabSz="914400" rtl="0" eaLnBrk="1" latinLnBrk="0" hangingPunct="1">
              <a:spcBef>
                <a:spcPts val="0"/>
              </a:spcBef>
              <a:buClr>
                <a:schemeClr val="accent6"/>
              </a:buClr>
              <a:buFont typeface="Wingdings" panose="05000000000000000000" pitchFamily="2" charset="2"/>
              <a:buChar char="n"/>
              <a:defRPr sz="1400" kern="1200">
                <a:solidFill>
                  <a:schemeClr val="tx1"/>
                </a:solidFill>
                <a:latin typeface="+mn-lt"/>
                <a:ea typeface="+mn-ea"/>
                <a:cs typeface="+mn-cs"/>
              </a:defRPr>
            </a:lvl6pPr>
            <a:lvl7pPr marL="864000" indent="-216000" algn="l" defTabSz="914400" rtl="0" eaLnBrk="1" latinLnBrk="0" hangingPunct="1">
              <a:spcBef>
                <a:spcPts val="0"/>
              </a:spcBef>
              <a:buClrTx/>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1800" i="1">
              <a:solidFill>
                <a:schemeClr val="accent1"/>
              </a:solidFill>
              <a:latin typeface="+mj-lt"/>
            </a:endParaRPr>
          </a:p>
        </p:txBody>
      </p:sp>
      <p:sp>
        <p:nvSpPr>
          <p:cNvPr id="3" name="Text Placeholder 14">
            <a:extLst>
              <a:ext uri="{FF2B5EF4-FFF2-40B4-BE49-F238E27FC236}">
                <a16:creationId xmlns:a16="http://schemas.microsoft.com/office/drawing/2014/main" id="{37197471-B7ED-C61E-572B-19343ADB399C}"/>
              </a:ext>
            </a:extLst>
          </p:cNvPr>
          <p:cNvSpPr txBox="1">
            <a:spLocks/>
          </p:cNvSpPr>
          <p:nvPr/>
        </p:nvSpPr>
        <p:spPr>
          <a:xfrm>
            <a:off x="525600" y="1267200"/>
            <a:ext cx="9265068" cy="360000"/>
          </a:xfrm>
          <a:prstGeom prst="rect">
            <a:avLst/>
          </a:prstGeom>
        </p:spPr>
        <p:txBody>
          <a:bodyPr/>
          <a:lstStyle>
            <a:lvl1pPr marL="0" indent="0" algn="l" defTabSz="914400" rtl="0" eaLnBrk="1" latinLnBrk="0" hangingPunct="1">
              <a:spcBef>
                <a:spcPts val="0"/>
              </a:spcBef>
              <a:spcAft>
                <a:spcPts val="1600"/>
              </a:spcAft>
              <a:buFont typeface="Arial" panose="020B0604020202020204" pitchFamily="34" charset="0"/>
              <a:buNone/>
              <a:defRPr sz="1600" b="1" kern="1200">
                <a:solidFill>
                  <a:srgbClr val="00A3C7"/>
                </a:solidFill>
                <a:latin typeface="+mn-lt"/>
                <a:ea typeface="+mn-ea"/>
                <a:cs typeface="+mn-cs"/>
              </a:defRPr>
            </a:lvl1pPr>
            <a:lvl2pPr marL="0" indent="0" algn="l" defTabSz="914400" rtl="0" eaLnBrk="1" latinLnBrk="0" hangingPunct="1">
              <a:spcBef>
                <a:spcPts val="0"/>
              </a:spcBef>
              <a:spcAft>
                <a:spcPts val="0"/>
              </a:spcAft>
              <a:buFont typeface="Arial" panose="020B0604020202020204" pitchFamily="34" charset="0"/>
              <a:buNone/>
              <a:defRPr sz="1000" b="1" kern="1200">
                <a:solidFill>
                  <a:schemeClr val="tx1">
                    <a:lumMod val="75000"/>
                    <a:lumOff val="25000"/>
                  </a:schemeClr>
                </a:solidFill>
                <a:latin typeface="+mn-lt"/>
                <a:ea typeface="+mn-ea"/>
                <a:cs typeface="+mn-cs"/>
              </a:defRPr>
            </a:lvl2pPr>
            <a:lvl3pPr marL="0" indent="0" algn="l" defTabSz="914400" rtl="0" eaLnBrk="1" latinLnBrk="0" hangingPunct="1">
              <a:spcBef>
                <a:spcPts val="0"/>
              </a:spcBef>
              <a:spcAft>
                <a:spcPts val="0"/>
              </a:spcAft>
              <a:buFont typeface="Arial" panose="020B0604020202020204" pitchFamily="34" charset="0"/>
              <a:buNone/>
              <a:defRPr sz="1000" b="0" kern="1200">
                <a:solidFill>
                  <a:schemeClr val="tx1">
                    <a:lumMod val="75000"/>
                    <a:lumOff val="25000"/>
                  </a:schemeClr>
                </a:solidFill>
                <a:latin typeface="+mn-lt"/>
                <a:ea typeface="+mn-ea"/>
                <a:cs typeface="+mn-cs"/>
              </a:defRPr>
            </a:lvl3pPr>
            <a:lvl4pPr marL="216000" indent="-216000" algn="l" defTabSz="914400" rtl="0" eaLnBrk="1" latinLnBrk="0" hangingPunct="1">
              <a:spcBef>
                <a:spcPts val="0"/>
              </a:spcBef>
              <a:spcAft>
                <a:spcPts val="0"/>
              </a:spcAft>
              <a:buClr>
                <a:schemeClr val="tx2"/>
              </a:buClr>
              <a:buFont typeface="Wingdings" panose="05000000000000000000" pitchFamily="2" charset="2"/>
              <a:buChar char="n"/>
              <a:defRPr sz="1000" kern="1200">
                <a:solidFill>
                  <a:schemeClr val="tx1">
                    <a:lumMod val="75000"/>
                    <a:lumOff val="25000"/>
                  </a:schemeClr>
                </a:solidFill>
                <a:latin typeface="+mn-lt"/>
                <a:ea typeface="+mn-ea"/>
                <a:cs typeface="+mn-cs"/>
              </a:defRPr>
            </a:lvl4pPr>
            <a:lvl5pPr marL="432000" indent="-216000" algn="l" defTabSz="914400" rtl="0" eaLnBrk="1" latinLnBrk="0" hangingPunct="1">
              <a:spcBef>
                <a:spcPts val="0"/>
              </a:spcBef>
              <a:spcAft>
                <a:spcPts val="0"/>
              </a:spcAft>
              <a:buClr>
                <a:schemeClr val="accent1"/>
              </a:buClr>
              <a:buFont typeface="Wingdings" panose="05000000000000000000" pitchFamily="2" charset="2"/>
              <a:buChar char=""/>
              <a:defRPr sz="1000" kern="1200">
                <a:solidFill>
                  <a:schemeClr val="tx1">
                    <a:lumMod val="75000"/>
                    <a:lumOff val="25000"/>
                  </a:schemeClr>
                </a:solidFill>
                <a:latin typeface="+mn-lt"/>
                <a:ea typeface="+mn-ea"/>
                <a:cs typeface="+mn-cs"/>
              </a:defRPr>
            </a:lvl5pPr>
            <a:lvl6pPr marL="648000" indent="-216000" algn="l" defTabSz="914400" rtl="0" eaLnBrk="1" latinLnBrk="0" hangingPunct="1">
              <a:spcBef>
                <a:spcPts val="0"/>
              </a:spcBef>
              <a:buClr>
                <a:schemeClr val="accent6"/>
              </a:buClr>
              <a:buFont typeface="Wingdings" panose="05000000000000000000" pitchFamily="2" charset="2"/>
              <a:buChar char="n"/>
              <a:defRPr sz="1400" kern="1200">
                <a:solidFill>
                  <a:schemeClr val="tx1"/>
                </a:solidFill>
                <a:latin typeface="+mn-lt"/>
                <a:ea typeface="+mn-ea"/>
                <a:cs typeface="+mn-cs"/>
              </a:defRPr>
            </a:lvl6pPr>
            <a:lvl7pPr marL="864000" indent="-216000" algn="l" defTabSz="914400" rtl="0" eaLnBrk="1" latinLnBrk="0" hangingPunct="1">
              <a:spcBef>
                <a:spcPts val="0"/>
              </a:spcBef>
              <a:buClrTx/>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1800" i="1">
              <a:solidFill>
                <a:schemeClr val="accent1"/>
              </a:solidFill>
              <a:latin typeface="+mj-lt"/>
            </a:endParaRPr>
          </a:p>
        </p:txBody>
      </p:sp>
      <p:sp>
        <p:nvSpPr>
          <p:cNvPr id="16" name="TextBox 15">
            <a:extLst>
              <a:ext uri="{FF2B5EF4-FFF2-40B4-BE49-F238E27FC236}">
                <a16:creationId xmlns:a16="http://schemas.microsoft.com/office/drawing/2014/main" id="{8D2D6E19-0765-0F1E-0EB1-C650CF65C41F}"/>
              </a:ext>
            </a:extLst>
          </p:cNvPr>
          <p:cNvSpPr txBox="1"/>
          <p:nvPr/>
        </p:nvSpPr>
        <p:spPr>
          <a:xfrm>
            <a:off x="1980415" y="4194858"/>
            <a:ext cx="2334239" cy="646331"/>
          </a:xfrm>
          <a:prstGeom prst="rect">
            <a:avLst/>
          </a:prstGeom>
          <a:noFill/>
        </p:spPr>
        <p:txBody>
          <a:bodyPr wrap="square" rtlCol="0">
            <a:spAutoFit/>
          </a:bodyPr>
          <a:lstStyle/>
          <a:p>
            <a:pPr marL="342900" indent="-342900">
              <a:buAutoNum type="arabicPeriod"/>
            </a:pPr>
            <a:r>
              <a:rPr lang="en-GB"/>
              <a:t>Amazon’s AI recruitment tool</a:t>
            </a:r>
          </a:p>
        </p:txBody>
      </p:sp>
      <p:sp>
        <p:nvSpPr>
          <p:cNvPr id="17" name="Rectangle 16">
            <a:extLst>
              <a:ext uri="{FF2B5EF4-FFF2-40B4-BE49-F238E27FC236}">
                <a16:creationId xmlns:a16="http://schemas.microsoft.com/office/drawing/2014/main" id="{C366D31D-BE23-A397-8EDF-39931570E45E}"/>
              </a:ext>
            </a:extLst>
          </p:cNvPr>
          <p:cNvSpPr/>
          <p:nvPr/>
        </p:nvSpPr>
        <p:spPr>
          <a:xfrm>
            <a:off x="1980415" y="4894303"/>
            <a:ext cx="2334239" cy="47257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n w="0"/>
                <a:solidFill>
                  <a:schemeClr val="bg1"/>
                </a:solidFill>
                <a:effectLst>
                  <a:outerShdw blurRad="38100" dist="19050" dir="2700000" algn="tl" rotWithShape="0">
                    <a:schemeClr val="dk1">
                      <a:alpha val="40000"/>
                    </a:schemeClr>
                  </a:outerShdw>
                </a:effectLst>
              </a:rPr>
              <a:t>Historical / label</a:t>
            </a:r>
          </a:p>
        </p:txBody>
      </p:sp>
      <p:sp>
        <p:nvSpPr>
          <p:cNvPr id="20" name="TextBox 19">
            <a:extLst>
              <a:ext uri="{FF2B5EF4-FFF2-40B4-BE49-F238E27FC236}">
                <a16:creationId xmlns:a16="http://schemas.microsoft.com/office/drawing/2014/main" id="{BFA90F41-3DD7-7F49-B615-F30767900BB1}"/>
              </a:ext>
            </a:extLst>
          </p:cNvPr>
          <p:cNvSpPr txBox="1"/>
          <p:nvPr/>
        </p:nvSpPr>
        <p:spPr>
          <a:xfrm>
            <a:off x="7747961" y="4194858"/>
            <a:ext cx="2332800" cy="646331"/>
          </a:xfrm>
          <a:prstGeom prst="rect">
            <a:avLst/>
          </a:prstGeom>
          <a:noFill/>
        </p:spPr>
        <p:txBody>
          <a:bodyPr wrap="square" rtlCol="0">
            <a:spAutoFit/>
          </a:bodyPr>
          <a:lstStyle/>
          <a:p>
            <a:pPr marL="342900" indent="-342900">
              <a:buFont typeface="+mj-lt"/>
              <a:buAutoNum type="arabicPeriod" startAt="3"/>
            </a:pPr>
            <a:r>
              <a:rPr lang="en-GB"/>
              <a:t>Credit-based insurance scores</a:t>
            </a:r>
          </a:p>
        </p:txBody>
      </p:sp>
      <p:sp>
        <p:nvSpPr>
          <p:cNvPr id="21" name="Rectangle 20">
            <a:extLst>
              <a:ext uri="{FF2B5EF4-FFF2-40B4-BE49-F238E27FC236}">
                <a16:creationId xmlns:a16="http://schemas.microsoft.com/office/drawing/2014/main" id="{29F691BF-45CE-417C-7306-24F3417E5CB0}"/>
              </a:ext>
            </a:extLst>
          </p:cNvPr>
          <p:cNvSpPr/>
          <p:nvPr/>
        </p:nvSpPr>
        <p:spPr>
          <a:xfrm>
            <a:off x="7747611" y="4894304"/>
            <a:ext cx="2334239" cy="47257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n w="0"/>
                <a:solidFill>
                  <a:schemeClr val="bg1"/>
                </a:solidFill>
                <a:effectLst>
                  <a:outerShdw blurRad="38100" dist="19050" dir="2700000" algn="tl" rotWithShape="0">
                    <a:schemeClr val="dk1">
                      <a:alpha val="40000"/>
                    </a:schemeClr>
                  </a:outerShdw>
                </a:effectLst>
              </a:rPr>
              <a:t>Measurement / proxy</a:t>
            </a:r>
          </a:p>
        </p:txBody>
      </p:sp>
      <p:sp>
        <p:nvSpPr>
          <p:cNvPr id="22" name="TextBox 21">
            <a:extLst>
              <a:ext uri="{FF2B5EF4-FFF2-40B4-BE49-F238E27FC236}">
                <a16:creationId xmlns:a16="http://schemas.microsoft.com/office/drawing/2014/main" id="{FAE780CC-5F9E-11AD-DEC3-91D31B5C04FC}"/>
              </a:ext>
            </a:extLst>
          </p:cNvPr>
          <p:cNvSpPr txBox="1"/>
          <p:nvPr/>
        </p:nvSpPr>
        <p:spPr>
          <a:xfrm>
            <a:off x="4863821" y="4194858"/>
            <a:ext cx="2332799" cy="646331"/>
          </a:xfrm>
          <a:prstGeom prst="rect">
            <a:avLst/>
          </a:prstGeom>
          <a:noFill/>
        </p:spPr>
        <p:txBody>
          <a:bodyPr wrap="square" rtlCol="0">
            <a:spAutoFit/>
          </a:bodyPr>
          <a:lstStyle/>
          <a:p>
            <a:pPr marL="342900" indent="-342900">
              <a:buFont typeface="+mj-lt"/>
              <a:buAutoNum type="arabicPeriod" startAt="2"/>
            </a:pPr>
            <a:r>
              <a:rPr lang="en-GB"/>
              <a:t>Facial recognition software</a:t>
            </a:r>
          </a:p>
        </p:txBody>
      </p:sp>
      <p:sp>
        <p:nvSpPr>
          <p:cNvPr id="23" name="Rectangle 22">
            <a:extLst>
              <a:ext uri="{FF2B5EF4-FFF2-40B4-BE49-F238E27FC236}">
                <a16:creationId xmlns:a16="http://schemas.microsoft.com/office/drawing/2014/main" id="{3F2E9864-BA59-B381-B7DA-D8788697BC07}"/>
              </a:ext>
            </a:extLst>
          </p:cNvPr>
          <p:cNvSpPr/>
          <p:nvPr/>
        </p:nvSpPr>
        <p:spPr>
          <a:xfrm>
            <a:off x="4864013" y="4894304"/>
            <a:ext cx="2334239" cy="47257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n w="0"/>
                <a:solidFill>
                  <a:schemeClr val="bg1"/>
                </a:solidFill>
                <a:effectLst>
                  <a:outerShdw blurRad="38100" dist="19050" dir="2700000" algn="tl" rotWithShape="0">
                    <a:schemeClr val="dk1">
                      <a:alpha val="40000"/>
                    </a:schemeClr>
                  </a:outerShdw>
                </a:effectLst>
              </a:rPr>
              <a:t>Sampling</a:t>
            </a:r>
          </a:p>
        </p:txBody>
      </p:sp>
      <p:pic>
        <p:nvPicPr>
          <p:cNvPr id="25" name="Picture 24">
            <a:extLst>
              <a:ext uri="{FF2B5EF4-FFF2-40B4-BE49-F238E27FC236}">
                <a16:creationId xmlns:a16="http://schemas.microsoft.com/office/drawing/2014/main" id="{5C91BCC7-E6BE-9F77-4391-5F5989F81FC4}"/>
              </a:ext>
            </a:extLst>
          </p:cNvPr>
          <p:cNvPicPr>
            <a:picLocks/>
          </p:cNvPicPr>
          <p:nvPr/>
        </p:nvPicPr>
        <p:blipFill>
          <a:blip r:embed="rId3"/>
          <a:stretch>
            <a:fillRect/>
          </a:stretch>
        </p:blipFill>
        <p:spPr>
          <a:xfrm>
            <a:off x="1982465" y="1703047"/>
            <a:ext cx="2332799" cy="2332800"/>
          </a:xfrm>
          <a:prstGeom prst="rect">
            <a:avLst/>
          </a:prstGeom>
        </p:spPr>
      </p:pic>
      <p:pic>
        <p:nvPicPr>
          <p:cNvPr id="28" name="Picture 27" descr="A cellphone with a screen showing a credit card&#10;&#10;AI-generated content may be incorrect.">
            <a:extLst>
              <a:ext uri="{FF2B5EF4-FFF2-40B4-BE49-F238E27FC236}">
                <a16:creationId xmlns:a16="http://schemas.microsoft.com/office/drawing/2014/main" id="{EFB378CF-9359-9225-FFBE-27239A56BB3B}"/>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752184" y="1700808"/>
            <a:ext cx="2332800" cy="2332800"/>
          </a:xfrm>
          <a:prstGeom prst="rect">
            <a:avLst/>
          </a:prstGeom>
        </p:spPr>
      </p:pic>
      <p:pic>
        <p:nvPicPr>
          <p:cNvPr id="6" name="Picture 5">
            <a:extLst>
              <a:ext uri="{FF2B5EF4-FFF2-40B4-BE49-F238E27FC236}">
                <a16:creationId xmlns:a16="http://schemas.microsoft.com/office/drawing/2014/main" id="{3E54D115-3921-DC2B-209E-59E035ADED4F}"/>
              </a:ext>
            </a:extLst>
          </p:cNvPr>
          <p:cNvPicPr>
            <a:picLocks/>
          </p:cNvPicPr>
          <p:nvPr/>
        </p:nvPicPr>
        <p:blipFill>
          <a:blip r:embed="rId5"/>
          <a:stretch>
            <a:fillRect/>
          </a:stretch>
        </p:blipFill>
        <p:spPr>
          <a:xfrm>
            <a:off x="4863820" y="1700808"/>
            <a:ext cx="2332800" cy="2332800"/>
          </a:xfrm>
          <a:prstGeom prst="rect">
            <a:avLst/>
          </a:prstGeom>
        </p:spPr>
      </p:pic>
    </p:spTree>
    <p:extLst>
      <p:ext uri="{BB962C8B-B14F-4D97-AF65-F5344CB8AC3E}">
        <p14:creationId xmlns:p14="http://schemas.microsoft.com/office/powerpoint/2010/main" val="139848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20" grpId="0"/>
      <p:bldP spid="21" grpId="0" animBg="1"/>
      <p:bldP spid="22" grpId="0"/>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8B932-234B-245B-307A-DDFB6D3116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6FD872-88B8-2FD6-20DB-E22474407F18}"/>
              </a:ext>
            </a:extLst>
          </p:cNvPr>
          <p:cNvSpPr>
            <a:spLocks noGrp="1"/>
          </p:cNvSpPr>
          <p:nvPr>
            <p:ph type="title"/>
          </p:nvPr>
        </p:nvSpPr>
        <p:spPr/>
        <p:txBody>
          <a:bodyPr/>
          <a:lstStyle/>
          <a:p>
            <a:r>
              <a:rPr lang="en-GB"/>
              <a:t>What can we do about flawed data and unfair algorithms? </a:t>
            </a:r>
          </a:p>
        </p:txBody>
      </p:sp>
      <p:sp>
        <p:nvSpPr>
          <p:cNvPr id="4" name="Date Placeholder 3">
            <a:extLst>
              <a:ext uri="{FF2B5EF4-FFF2-40B4-BE49-F238E27FC236}">
                <a16:creationId xmlns:a16="http://schemas.microsoft.com/office/drawing/2014/main" id="{8101C432-6212-719C-CEB8-452D8301B03B}"/>
              </a:ext>
            </a:extLst>
          </p:cNvPr>
          <p:cNvSpPr>
            <a:spLocks noGrp="1"/>
          </p:cNvSpPr>
          <p:nvPr>
            <p:ph type="dt" sz="half" idx="10"/>
          </p:nvPr>
        </p:nvSpPr>
        <p:spPr/>
        <p:txBody>
          <a:bodyPr/>
          <a:lstStyle/>
          <a:p>
            <a:fld id="{BC1242CF-12C1-4411-B532-E91306108269}" type="datetime4">
              <a:rPr lang="en-GB" smtClean="0"/>
              <a:pPr/>
              <a:t>02 May 2025</a:t>
            </a:fld>
            <a:endParaRPr lang="en-GB"/>
          </a:p>
        </p:txBody>
      </p:sp>
      <p:sp>
        <p:nvSpPr>
          <p:cNvPr id="5" name="Slide Number Placeholder 4">
            <a:extLst>
              <a:ext uri="{FF2B5EF4-FFF2-40B4-BE49-F238E27FC236}">
                <a16:creationId xmlns:a16="http://schemas.microsoft.com/office/drawing/2014/main" id="{7B8181A3-7BE0-A876-DCD0-1B0408EF14AE}"/>
              </a:ext>
            </a:extLst>
          </p:cNvPr>
          <p:cNvSpPr>
            <a:spLocks noGrp="1"/>
          </p:cNvSpPr>
          <p:nvPr>
            <p:ph type="sldNum" sz="quarter" idx="12"/>
          </p:nvPr>
        </p:nvSpPr>
        <p:spPr/>
        <p:txBody>
          <a:bodyPr/>
          <a:lstStyle/>
          <a:p>
            <a:fld id="{FE8DA6AF-1811-4E27-A96F-54109F1D0275}" type="slidenum">
              <a:rPr lang="en-GB" smtClean="0"/>
              <a:pPr/>
              <a:t>22</a:t>
            </a:fld>
            <a:endParaRPr lang="en-GB"/>
          </a:p>
        </p:txBody>
      </p:sp>
      <p:sp>
        <p:nvSpPr>
          <p:cNvPr id="6" name="TextBox 5">
            <a:extLst>
              <a:ext uri="{FF2B5EF4-FFF2-40B4-BE49-F238E27FC236}">
                <a16:creationId xmlns:a16="http://schemas.microsoft.com/office/drawing/2014/main" id="{347DE6D4-E61C-5D4E-3E05-EF0F9D2CEF06}"/>
              </a:ext>
            </a:extLst>
          </p:cNvPr>
          <p:cNvSpPr txBox="1"/>
          <p:nvPr/>
        </p:nvSpPr>
        <p:spPr>
          <a:xfrm>
            <a:off x="1821143" y="2184515"/>
            <a:ext cx="3692434" cy="2862322"/>
          </a:xfrm>
          <a:prstGeom prst="rect">
            <a:avLst/>
          </a:prstGeom>
          <a:noFill/>
        </p:spPr>
        <p:txBody>
          <a:bodyPr wrap="square" rtlCol="0">
            <a:spAutoFit/>
          </a:bodyPr>
          <a:lstStyle/>
          <a:p>
            <a:r>
              <a:rPr lang="en-GB"/>
              <a:t>Design models that reflect risk not bias.</a:t>
            </a:r>
          </a:p>
          <a:p>
            <a:endParaRPr lang="en-GB"/>
          </a:p>
          <a:p>
            <a:endParaRPr lang="en-GB"/>
          </a:p>
          <a:p>
            <a:r>
              <a:rPr lang="en-GB"/>
              <a:t>Audit for disparate impact across demographic groups.</a:t>
            </a:r>
          </a:p>
          <a:p>
            <a:endParaRPr lang="en-GB"/>
          </a:p>
          <a:p>
            <a:endParaRPr lang="en-GB"/>
          </a:p>
          <a:p>
            <a:r>
              <a:rPr lang="en-GB"/>
              <a:t>Always question assumptions and data sources.</a:t>
            </a:r>
          </a:p>
        </p:txBody>
      </p:sp>
      <p:grpSp>
        <p:nvGrpSpPr>
          <p:cNvPr id="7" name="Group 6">
            <a:extLst>
              <a:ext uri="{FF2B5EF4-FFF2-40B4-BE49-F238E27FC236}">
                <a16:creationId xmlns:a16="http://schemas.microsoft.com/office/drawing/2014/main" id="{51994A2B-17C9-E2F7-23EB-FB0882DDE39C}"/>
              </a:ext>
            </a:extLst>
          </p:cNvPr>
          <p:cNvGrpSpPr/>
          <p:nvPr/>
        </p:nvGrpSpPr>
        <p:grpSpPr>
          <a:xfrm>
            <a:off x="6557652" y="4221719"/>
            <a:ext cx="462191" cy="773199"/>
            <a:chOff x="1704975" y="1344613"/>
            <a:chExt cx="595313" cy="947737"/>
          </a:xfrm>
          <a:solidFill>
            <a:schemeClr val="accent1"/>
          </a:solidFill>
        </p:grpSpPr>
        <p:sp>
          <p:nvSpPr>
            <p:cNvPr id="8" name="Freeform 20">
              <a:extLst>
                <a:ext uri="{FF2B5EF4-FFF2-40B4-BE49-F238E27FC236}">
                  <a16:creationId xmlns:a16="http://schemas.microsoft.com/office/drawing/2014/main" id="{A3A1C0BE-CC79-3240-20FB-1BF3D5BE4CDA}"/>
                </a:ext>
              </a:extLst>
            </p:cNvPr>
            <p:cNvSpPr>
              <a:spLocks/>
            </p:cNvSpPr>
            <p:nvPr/>
          </p:nvSpPr>
          <p:spPr bwMode="auto">
            <a:xfrm>
              <a:off x="1704975" y="1344613"/>
              <a:ext cx="595313" cy="947737"/>
            </a:xfrm>
            <a:custGeom>
              <a:avLst/>
              <a:gdLst>
                <a:gd name="T0" fmla="*/ 203 w 376"/>
                <a:gd name="T1" fmla="*/ 599 h 599"/>
                <a:gd name="T2" fmla="*/ 160 w 376"/>
                <a:gd name="T3" fmla="*/ 599 h 599"/>
                <a:gd name="T4" fmla="*/ 132 w 376"/>
                <a:gd name="T5" fmla="*/ 571 h 599"/>
                <a:gd name="T6" fmla="*/ 132 w 376"/>
                <a:gd name="T7" fmla="*/ 569 h 599"/>
                <a:gd name="T8" fmla="*/ 160 w 376"/>
                <a:gd name="T9" fmla="*/ 541 h 599"/>
                <a:gd name="T10" fmla="*/ 204 w 376"/>
                <a:gd name="T11" fmla="*/ 541 h 599"/>
                <a:gd name="T12" fmla="*/ 209 w 376"/>
                <a:gd name="T13" fmla="*/ 536 h 599"/>
                <a:gd name="T14" fmla="*/ 204 w 376"/>
                <a:gd name="T15" fmla="*/ 532 h 599"/>
                <a:gd name="T16" fmla="*/ 145 w 376"/>
                <a:gd name="T17" fmla="*/ 532 h 599"/>
                <a:gd name="T18" fmla="*/ 117 w 376"/>
                <a:gd name="T19" fmla="*/ 504 h 599"/>
                <a:gd name="T20" fmla="*/ 145 w 376"/>
                <a:gd name="T21" fmla="*/ 476 h 599"/>
                <a:gd name="T22" fmla="*/ 213 w 376"/>
                <a:gd name="T23" fmla="*/ 476 h 599"/>
                <a:gd name="T24" fmla="*/ 216 w 376"/>
                <a:gd name="T25" fmla="*/ 475 h 599"/>
                <a:gd name="T26" fmla="*/ 327 w 376"/>
                <a:gd name="T27" fmla="*/ 365 h 599"/>
                <a:gd name="T28" fmla="*/ 353 w 376"/>
                <a:gd name="T29" fmla="*/ 297 h 599"/>
                <a:gd name="T30" fmla="*/ 353 w 376"/>
                <a:gd name="T31" fmla="*/ 155 h 599"/>
                <a:gd name="T32" fmla="*/ 221 w 376"/>
                <a:gd name="T33" fmla="*/ 23 h 599"/>
                <a:gd name="T34" fmla="*/ 155 w 376"/>
                <a:gd name="T35" fmla="*/ 23 h 599"/>
                <a:gd name="T36" fmla="*/ 23 w 376"/>
                <a:gd name="T37" fmla="*/ 155 h 599"/>
                <a:gd name="T38" fmla="*/ 23 w 376"/>
                <a:gd name="T39" fmla="*/ 293 h 599"/>
                <a:gd name="T40" fmla="*/ 54 w 376"/>
                <a:gd name="T41" fmla="*/ 366 h 599"/>
                <a:gd name="T42" fmla="*/ 123 w 376"/>
                <a:gd name="T43" fmla="*/ 435 h 599"/>
                <a:gd name="T44" fmla="*/ 132 w 376"/>
                <a:gd name="T45" fmla="*/ 439 h 599"/>
                <a:gd name="T46" fmla="*/ 162 w 376"/>
                <a:gd name="T47" fmla="*/ 439 h 599"/>
                <a:gd name="T48" fmla="*/ 176 w 376"/>
                <a:gd name="T49" fmla="*/ 425 h 599"/>
                <a:gd name="T50" fmla="*/ 176 w 376"/>
                <a:gd name="T51" fmla="*/ 338 h 599"/>
                <a:gd name="T52" fmla="*/ 188 w 376"/>
                <a:gd name="T53" fmla="*/ 326 h 599"/>
                <a:gd name="T54" fmla="*/ 200 w 376"/>
                <a:gd name="T55" fmla="*/ 338 h 599"/>
                <a:gd name="T56" fmla="*/ 200 w 376"/>
                <a:gd name="T57" fmla="*/ 425 h 599"/>
                <a:gd name="T58" fmla="*/ 162 w 376"/>
                <a:gd name="T59" fmla="*/ 463 h 599"/>
                <a:gd name="T60" fmla="*/ 132 w 376"/>
                <a:gd name="T61" fmla="*/ 463 h 599"/>
                <a:gd name="T62" fmla="*/ 106 w 376"/>
                <a:gd name="T63" fmla="*/ 452 h 599"/>
                <a:gd name="T64" fmla="*/ 37 w 376"/>
                <a:gd name="T65" fmla="*/ 383 h 599"/>
                <a:gd name="T66" fmla="*/ 0 w 376"/>
                <a:gd name="T67" fmla="*/ 293 h 599"/>
                <a:gd name="T68" fmla="*/ 0 w 376"/>
                <a:gd name="T69" fmla="*/ 155 h 599"/>
                <a:gd name="T70" fmla="*/ 155 w 376"/>
                <a:gd name="T71" fmla="*/ 0 h 599"/>
                <a:gd name="T72" fmla="*/ 221 w 376"/>
                <a:gd name="T73" fmla="*/ 0 h 599"/>
                <a:gd name="T74" fmla="*/ 376 w 376"/>
                <a:gd name="T75" fmla="*/ 155 h 599"/>
                <a:gd name="T76" fmla="*/ 376 w 376"/>
                <a:gd name="T77" fmla="*/ 297 h 599"/>
                <a:gd name="T78" fmla="*/ 345 w 376"/>
                <a:gd name="T79" fmla="*/ 381 h 599"/>
                <a:gd name="T80" fmla="*/ 232 w 376"/>
                <a:gd name="T81" fmla="*/ 491 h 599"/>
                <a:gd name="T82" fmla="*/ 213 w 376"/>
                <a:gd name="T83" fmla="*/ 499 h 599"/>
                <a:gd name="T84" fmla="*/ 145 w 376"/>
                <a:gd name="T85" fmla="*/ 499 h 599"/>
                <a:gd name="T86" fmla="*/ 141 w 376"/>
                <a:gd name="T87" fmla="*/ 504 h 599"/>
                <a:gd name="T88" fmla="*/ 145 w 376"/>
                <a:gd name="T89" fmla="*/ 508 h 599"/>
                <a:gd name="T90" fmla="*/ 204 w 376"/>
                <a:gd name="T91" fmla="*/ 508 h 599"/>
                <a:gd name="T92" fmla="*/ 232 w 376"/>
                <a:gd name="T93" fmla="*/ 536 h 599"/>
                <a:gd name="T94" fmla="*/ 204 w 376"/>
                <a:gd name="T95" fmla="*/ 564 h 599"/>
                <a:gd name="T96" fmla="*/ 160 w 376"/>
                <a:gd name="T97" fmla="*/ 564 h 599"/>
                <a:gd name="T98" fmla="*/ 156 w 376"/>
                <a:gd name="T99" fmla="*/ 569 h 599"/>
                <a:gd name="T100" fmla="*/ 156 w 376"/>
                <a:gd name="T101" fmla="*/ 571 h 599"/>
                <a:gd name="T102" fmla="*/ 160 w 376"/>
                <a:gd name="T103" fmla="*/ 576 h 599"/>
                <a:gd name="T104" fmla="*/ 203 w 376"/>
                <a:gd name="T105" fmla="*/ 576 h 599"/>
                <a:gd name="T106" fmla="*/ 214 w 376"/>
                <a:gd name="T107" fmla="*/ 588 h 599"/>
                <a:gd name="T108" fmla="*/ 203 w 376"/>
                <a:gd name="T109" fmla="*/ 599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6" h="599">
                  <a:moveTo>
                    <a:pt x="203" y="599"/>
                  </a:moveTo>
                  <a:cubicBezTo>
                    <a:pt x="160" y="599"/>
                    <a:pt x="160" y="599"/>
                    <a:pt x="160" y="599"/>
                  </a:cubicBezTo>
                  <a:cubicBezTo>
                    <a:pt x="145" y="599"/>
                    <a:pt x="132" y="587"/>
                    <a:pt x="132" y="571"/>
                  </a:cubicBezTo>
                  <a:cubicBezTo>
                    <a:pt x="132" y="569"/>
                    <a:pt x="132" y="569"/>
                    <a:pt x="132" y="569"/>
                  </a:cubicBezTo>
                  <a:cubicBezTo>
                    <a:pt x="132" y="553"/>
                    <a:pt x="145" y="541"/>
                    <a:pt x="160" y="541"/>
                  </a:cubicBezTo>
                  <a:cubicBezTo>
                    <a:pt x="204" y="541"/>
                    <a:pt x="204" y="541"/>
                    <a:pt x="204" y="541"/>
                  </a:cubicBezTo>
                  <a:cubicBezTo>
                    <a:pt x="207" y="541"/>
                    <a:pt x="209" y="539"/>
                    <a:pt x="209" y="536"/>
                  </a:cubicBezTo>
                  <a:cubicBezTo>
                    <a:pt x="209" y="534"/>
                    <a:pt x="207" y="532"/>
                    <a:pt x="204" y="532"/>
                  </a:cubicBezTo>
                  <a:cubicBezTo>
                    <a:pt x="145" y="532"/>
                    <a:pt x="145" y="532"/>
                    <a:pt x="145" y="532"/>
                  </a:cubicBezTo>
                  <a:cubicBezTo>
                    <a:pt x="130" y="532"/>
                    <a:pt x="117" y="519"/>
                    <a:pt x="117" y="504"/>
                  </a:cubicBezTo>
                  <a:cubicBezTo>
                    <a:pt x="117" y="488"/>
                    <a:pt x="130" y="476"/>
                    <a:pt x="145" y="476"/>
                  </a:cubicBezTo>
                  <a:cubicBezTo>
                    <a:pt x="213" y="476"/>
                    <a:pt x="213" y="476"/>
                    <a:pt x="213" y="476"/>
                  </a:cubicBezTo>
                  <a:cubicBezTo>
                    <a:pt x="214" y="476"/>
                    <a:pt x="215" y="475"/>
                    <a:pt x="216" y="475"/>
                  </a:cubicBezTo>
                  <a:cubicBezTo>
                    <a:pt x="327" y="365"/>
                    <a:pt x="327" y="365"/>
                    <a:pt x="327" y="365"/>
                  </a:cubicBezTo>
                  <a:cubicBezTo>
                    <a:pt x="343" y="347"/>
                    <a:pt x="353" y="322"/>
                    <a:pt x="353" y="297"/>
                  </a:cubicBezTo>
                  <a:cubicBezTo>
                    <a:pt x="353" y="155"/>
                    <a:pt x="353" y="155"/>
                    <a:pt x="353" y="155"/>
                  </a:cubicBezTo>
                  <a:cubicBezTo>
                    <a:pt x="353" y="82"/>
                    <a:pt x="294" y="23"/>
                    <a:pt x="221" y="23"/>
                  </a:cubicBezTo>
                  <a:cubicBezTo>
                    <a:pt x="155" y="23"/>
                    <a:pt x="155" y="23"/>
                    <a:pt x="155" y="23"/>
                  </a:cubicBezTo>
                  <a:cubicBezTo>
                    <a:pt x="82" y="23"/>
                    <a:pt x="23" y="82"/>
                    <a:pt x="23" y="155"/>
                  </a:cubicBezTo>
                  <a:cubicBezTo>
                    <a:pt x="23" y="293"/>
                    <a:pt x="23" y="293"/>
                    <a:pt x="23" y="293"/>
                  </a:cubicBezTo>
                  <a:cubicBezTo>
                    <a:pt x="23" y="320"/>
                    <a:pt x="34" y="347"/>
                    <a:pt x="54" y="366"/>
                  </a:cubicBezTo>
                  <a:cubicBezTo>
                    <a:pt x="123" y="435"/>
                    <a:pt x="123" y="435"/>
                    <a:pt x="123" y="435"/>
                  </a:cubicBezTo>
                  <a:cubicBezTo>
                    <a:pt x="125" y="438"/>
                    <a:pt x="129" y="439"/>
                    <a:pt x="132" y="439"/>
                  </a:cubicBezTo>
                  <a:cubicBezTo>
                    <a:pt x="162" y="439"/>
                    <a:pt x="162" y="439"/>
                    <a:pt x="162" y="439"/>
                  </a:cubicBezTo>
                  <a:cubicBezTo>
                    <a:pt x="170" y="439"/>
                    <a:pt x="176" y="433"/>
                    <a:pt x="176" y="425"/>
                  </a:cubicBezTo>
                  <a:cubicBezTo>
                    <a:pt x="176" y="338"/>
                    <a:pt x="176" y="338"/>
                    <a:pt x="176" y="338"/>
                  </a:cubicBezTo>
                  <a:cubicBezTo>
                    <a:pt x="176" y="331"/>
                    <a:pt x="182" y="326"/>
                    <a:pt x="188" y="326"/>
                  </a:cubicBezTo>
                  <a:cubicBezTo>
                    <a:pt x="195" y="326"/>
                    <a:pt x="200" y="331"/>
                    <a:pt x="200" y="338"/>
                  </a:cubicBezTo>
                  <a:cubicBezTo>
                    <a:pt x="200" y="425"/>
                    <a:pt x="200" y="425"/>
                    <a:pt x="200" y="425"/>
                  </a:cubicBezTo>
                  <a:cubicBezTo>
                    <a:pt x="200" y="446"/>
                    <a:pt x="183" y="463"/>
                    <a:pt x="162" y="463"/>
                  </a:cubicBezTo>
                  <a:cubicBezTo>
                    <a:pt x="132" y="463"/>
                    <a:pt x="132" y="463"/>
                    <a:pt x="132" y="463"/>
                  </a:cubicBezTo>
                  <a:cubicBezTo>
                    <a:pt x="122" y="463"/>
                    <a:pt x="113" y="459"/>
                    <a:pt x="106" y="452"/>
                  </a:cubicBezTo>
                  <a:cubicBezTo>
                    <a:pt x="37" y="383"/>
                    <a:pt x="37" y="383"/>
                    <a:pt x="37" y="383"/>
                  </a:cubicBezTo>
                  <a:cubicBezTo>
                    <a:pt x="13" y="359"/>
                    <a:pt x="0" y="327"/>
                    <a:pt x="0" y="293"/>
                  </a:cubicBezTo>
                  <a:cubicBezTo>
                    <a:pt x="0" y="155"/>
                    <a:pt x="0" y="155"/>
                    <a:pt x="0" y="155"/>
                  </a:cubicBezTo>
                  <a:cubicBezTo>
                    <a:pt x="0" y="69"/>
                    <a:pt x="70" y="0"/>
                    <a:pt x="155" y="0"/>
                  </a:cubicBezTo>
                  <a:cubicBezTo>
                    <a:pt x="221" y="0"/>
                    <a:pt x="221" y="0"/>
                    <a:pt x="221" y="0"/>
                  </a:cubicBezTo>
                  <a:cubicBezTo>
                    <a:pt x="306" y="0"/>
                    <a:pt x="376" y="69"/>
                    <a:pt x="376" y="155"/>
                  </a:cubicBezTo>
                  <a:cubicBezTo>
                    <a:pt x="376" y="297"/>
                    <a:pt x="376" y="297"/>
                    <a:pt x="376" y="297"/>
                  </a:cubicBezTo>
                  <a:cubicBezTo>
                    <a:pt x="376" y="328"/>
                    <a:pt x="365" y="358"/>
                    <a:pt x="345" y="381"/>
                  </a:cubicBezTo>
                  <a:cubicBezTo>
                    <a:pt x="232" y="491"/>
                    <a:pt x="232" y="491"/>
                    <a:pt x="232" y="491"/>
                  </a:cubicBezTo>
                  <a:cubicBezTo>
                    <a:pt x="227" y="497"/>
                    <a:pt x="220" y="499"/>
                    <a:pt x="213" y="499"/>
                  </a:cubicBezTo>
                  <a:cubicBezTo>
                    <a:pt x="145" y="499"/>
                    <a:pt x="145" y="499"/>
                    <a:pt x="145" y="499"/>
                  </a:cubicBezTo>
                  <a:cubicBezTo>
                    <a:pt x="143" y="499"/>
                    <a:pt x="141" y="501"/>
                    <a:pt x="141" y="504"/>
                  </a:cubicBezTo>
                  <a:cubicBezTo>
                    <a:pt x="141" y="506"/>
                    <a:pt x="143" y="508"/>
                    <a:pt x="145" y="508"/>
                  </a:cubicBezTo>
                  <a:cubicBezTo>
                    <a:pt x="204" y="508"/>
                    <a:pt x="204" y="508"/>
                    <a:pt x="204" y="508"/>
                  </a:cubicBezTo>
                  <a:cubicBezTo>
                    <a:pt x="220" y="508"/>
                    <a:pt x="232" y="521"/>
                    <a:pt x="232" y="536"/>
                  </a:cubicBezTo>
                  <a:cubicBezTo>
                    <a:pt x="232" y="552"/>
                    <a:pt x="220" y="564"/>
                    <a:pt x="204" y="564"/>
                  </a:cubicBezTo>
                  <a:cubicBezTo>
                    <a:pt x="160" y="564"/>
                    <a:pt x="160" y="564"/>
                    <a:pt x="160" y="564"/>
                  </a:cubicBezTo>
                  <a:cubicBezTo>
                    <a:pt x="158" y="564"/>
                    <a:pt x="156" y="566"/>
                    <a:pt x="156" y="569"/>
                  </a:cubicBezTo>
                  <a:cubicBezTo>
                    <a:pt x="156" y="571"/>
                    <a:pt x="156" y="571"/>
                    <a:pt x="156" y="571"/>
                  </a:cubicBezTo>
                  <a:cubicBezTo>
                    <a:pt x="156" y="574"/>
                    <a:pt x="158" y="576"/>
                    <a:pt x="160" y="576"/>
                  </a:cubicBezTo>
                  <a:cubicBezTo>
                    <a:pt x="203" y="576"/>
                    <a:pt x="203" y="576"/>
                    <a:pt x="203" y="576"/>
                  </a:cubicBezTo>
                  <a:cubicBezTo>
                    <a:pt x="209" y="576"/>
                    <a:pt x="214" y="581"/>
                    <a:pt x="214" y="588"/>
                  </a:cubicBezTo>
                  <a:cubicBezTo>
                    <a:pt x="214" y="594"/>
                    <a:pt x="209" y="599"/>
                    <a:pt x="203" y="599"/>
                  </a:cubicBezTo>
                </a:path>
              </a:pathLst>
            </a:custGeom>
            <a:grpFill/>
            <a:ln>
              <a:noFill/>
            </a:ln>
          </p:spPr>
          <p:txBody>
            <a:bodyPr vert="horz" wrap="square" lIns="82935" tIns="41468" rIns="82935" bIns="41468" numCol="1" anchor="t" anchorCtr="0" compatLnSpc="1">
              <a:prstTxWarp prst="textNoShape">
                <a:avLst/>
              </a:prstTxWarp>
            </a:bodyPr>
            <a:lstStyle/>
            <a:p>
              <a:endParaRPr lang="en-GB" sz="1633"/>
            </a:p>
          </p:txBody>
        </p:sp>
        <p:sp>
          <p:nvSpPr>
            <p:cNvPr id="9" name="Freeform 80">
              <a:extLst>
                <a:ext uri="{FF2B5EF4-FFF2-40B4-BE49-F238E27FC236}">
                  <a16:creationId xmlns:a16="http://schemas.microsoft.com/office/drawing/2014/main" id="{19010108-116B-FBA9-CF14-35B4B883BDCB}"/>
                </a:ext>
              </a:extLst>
            </p:cNvPr>
            <p:cNvSpPr>
              <a:spLocks/>
            </p:cNvSpPr>
            <p:nvPr/>
          </p:nvSpPr>
          <p:spPr bwMode="auto">
            <a:xfrm>
              <a:off x="1897063" y="1592263"/>
              <a:ext cx="209550" cy="212725"/>
            </a:xfrm>
            <a:custGeom>
              <a:avLst/>
              <a:gdLst>
                <a:gd name="T0" fmla="*/ 120 w 132"/>
                <a:gd name="T1" fmla="*/ 56 h 134"/>
                <a:gd name="T2" fmla="*/ 77 w 132"/>
                <a:gd name="T3" fmla="*/ 56 h 134"/>
                <a:gd name="T4" fmla="*/ 77 w 132"/>
                <a:gd name="T5" fmla="*/ 12 h 134"/>
                <a:gd name="T6" fmla="*/ 65 w 132"/>
                <a:gd name="T7" fmla="*/ 0 h 134"/>
                <a:gd name="T8" fmla="*/ 53 w 132"/>
                <a:gd name="T9" fmla="*/ 12 h 134"/>
                <a:gd name="T10" fmla="*/ 53 w 132"/>
                <a:gd name="T11" fmla="*/ 56 h 134"/>
                <a:gd name="T12" fmla="*/ 12 w 132"/>
                <a:gd name="T13" fmla="*/ 56 h 134"/>
                <a:gd name="T14" fmla="*/ 0 w 132"/>
                <a:gd name="T15" fmla="*/ 68 h 134"/>
                <a:gd name="T16" fmla="*/ 12 w 132"/>
                <a:gd name="T17" fmla="*/ 80 h 134"/>
                <a:gd name="T18" fmla="*/ 53 w 132"/>
                <a:gd name="T19" fmla="*/ 80 h 134"/>
                <a:gd name="T20" fmla="*/ 53 w 132"/>
                <a:gd name="T21" fmla="*/ 122 h 134"/>
                <a:gd name="T22" fmla="*/ 65 w 132"/>
                <a:gd name="T23" fmla="*/ 134 h 134"/>
                <a:gd name="T24" fmla="*/ 77 w 132"/>
                <a:gd name="T25" fmla="*/ 122 h 134"/>
                <a:gd name="T26" fmla="*/ 77 w 132"/>
                <a:gd name="T27" fmla="*/ 80 h 134"/>
                <a:gd name="T28" fmla="*/ 120 w 132"/>
                <a:gd name="T29" fmla="*/ 80 h 134"/>
                <a:gd name="T30" fmla="*/ 132 w 132"/>
                <a:gd name="T31" fmla="*/ 68 h 134"/>
                <a:gd name="T32" fmla="*/ 120 w 132"/>
                <a:gd name="T33" fmla="*/ 5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34">
                  <a:moveTo>
                    <a:pt x="120" y="56"/>
                  </a:moveTo>
                  <a:cubicBezTo>
                    <a:pt x="77" y="56"/>
                    <a:pt x="77" y="56"/>
                    <a:pt x="77" y="56"/>
                  </a:cubicBezTo>
                  <a:cubicBezTo>
                    <a:pt x="77" y="12"/>
                    <a:pt x="77" y="12"/>
                    <a:pt x="77" y="12"/>
                  </a:cubicBezTo>
                  <a:cubicBezTo>
                    <a:pt x="77" y="6"/>
                    <a:pt x="72" y="0"/>
                    <a:pt x="65" y="0"/>
                  </a:cubicBezTo>
                  <a:cubicBezTo>
                    <a:pt x="58" y="0"/>
                    <a:pt x="53" y="6"/>
                    <a:pt x="53" y="12"/>
                  </a:cubicBezTo>
                  <a:cubicBezTo>
                    <a:pt x="53" y="56"/>
                    <a:pt x="53" y="56"/>
                    <a:pt x="53" y="56"/>
                  </a:cubicBezTo>
                  <a:cubicBezTo>
                    <a:pt x="12" y="56"/>
                    <a:pt x="12" y="56"/>
                    <a:pt x="12" y="56"/>
                  </a:cubicBezTo>
                  <a:cubicBezTo>
                    <a:pt x="5" y="56"/>
                    <a:pt x="0" y="61"/>
                    <a:pt x="0" y="68"/>
                  </a:cubicBezTo>
                  <a:cubicBezTo>
                    <a:pt x="0" y="75"/>
                    <a:pt x="5" y="80"/>
                    <a:pt x="12" y="80"/>
                  </a:cubicBezTo>
                  <a:cubicBezTo>
                    <a:pt x="53" y="80"/>
                    <a:pt x="53" y="80"/>
                    <a:pt x="53" y="80"/>
                  </a:cubicBezTo>
                  <a:cubicBezTo>
                    <a:pt x="53" y="122"/>
                    <a:pt x="53" y="122"/>
                    <a:pt x="53" y="122"/>
                  </a:cubicBezTo>
                  <a:cubicBezTo>
                    <a:pt x="53" y="128"/>
                    <a:pt x="58" y="134"/>
                    <a:pt x="65" y="134"/>
                  </a:cubicBezTo>
                  <a:cubicBezTo>
                    <a:pt x="72" y="134"/>
                    <a:pt x="77" y="128"/>
                    <a:pt x="77" y="122"/>
                  </a:cubicBezTo>
                  <a:cubicBezTo>
                    <a:pt x="77" y="80"/>
                    <a:pt x="77" y="80"/>
                    <a:pt x="77" y="80"/>
                  </a:cubicBezTo>
                  <a:cubicBezTo>
                    <a:pt x="120" y="80"/>
                    <a:pt x="120" y="80"/>
                    <a:pt x="120" y="80"/>
                  </a:cubicBezTo>
                  <a:cubicBezTo>
                    <a:pt x="127" y="80"/>
                    <a:pt x="132" y="75"/>
                    <a:pt x="132" y="68"/>
                  </a:cubicBezTo>
                  <a:cubicBezTo>
                    <a:pt x="132" y="61"/>
                    <a:pt x="127" y="56"/>
                    <a:pt x="120" y="56"/>
                  </a:cubicBezTo>
                  <a:close/>
                </a:path>
              </a:pathLst>
            </a:custGeom>
            <a:grpFill/>
            <a:ln>
              <a:noFill/>
            </a:ln>
          </p:spPr>
          <p:txBody>
            <a:bodyPr vert="horz" wrap="square" lIns="82935" tIns="41468" rIns="82935" bIns="41468" numCol="1" anchor="t" anchorCtr="0" compatLnSpc="1">
              <a:prstTxWarp prst="textNoShape">
                <a:avLst/>
              </a:prstTxWarp>
            </a:bodyPr>
            <a:lstStyle/>
            <a:p>
              <a:endParaRPr lang="en-GB" sz="1633"/>
            </a:p>
          </p:txBody>
        </p:sp>
      </p:grpSp>
      <p:grpSp>
        <p:nvGrpSpPr>
          <p:cNvPr id="29" name="Group 28">
            <a:extLst>
              <a:ext uri="{FF2B5EF4-FFF2-40B4-BE49-F238E27FC236}">
                <a16:creationId xmlns:a16="http://schemas.microsoft.com/office/drawing/2014/main" id="{155398DA-8AB0-3679-7EFA-139EB992CC89}"/>
              </a:ext>
            </a:extLst>
          </p:cNvPr>
          <p:cNvGrpSpPr/>
          <p:nvPr/>
        </p:nvGrpSpPr>
        <p:grpSpPr>
          <a:xfrm>
            <a:off x="915138" y="3336567"/>
            <a:ext cx="717286" cy="501055"/>
            <a:chOff x="158750" y="4948238"/>
            <a:chExt cx="793751" cy="628650"/>
          </a:xfrm>
          <a:solidFill>
            <a:schemeClr val="accent1"/>
          </a:solidFill>
        </p:grpSpPr>
        <p:sp>
          <p:nvSpPr>
            <p:cNvPr id="30" name="Freeform 72">
              <a:extLst>
                <a:ext uri="{FF2B5EF4-FFF2-40B4-BE49-F238E27FC236}">
                  <a16:creationId xmlns:a16="http://schemas.microsoft.com/office/drawing/2014/main" id="{D85A992F-18E8-CA67-6D45-30AC78EFE19D}"/>
                </a:ext>
              </a:extLst>
            </p:cNvPr>
            <p:cNvSpPr>
              <a:spLocks/>
            </p:cNvSpPr>
            <p:nvPr/>
          </p:nvSpPr>
          <p:spPr bwMode="auto">
            <a:xfrm>
              <a:off x="728663" y="4948238"/>
              <a:ext cx="223838" cy="227013"/>
            </a:xfrm>
            <a:custGeom>
              <a:avLst/>
              <a:gdLst>
                <a:gd name="T0" fmla="*/ 129 w 142"/>
                <a:gd name="T1" fmla="*/ 59 h 143"/>
                <a:gd name="T2" fmla="*/ 83 w 142"/>
                <a:gd name="T3" fmla="*/ 59 h 143"/>
                <a:gd name="T4" fmla="*/ 83 w 142"/>
                <a:gd name="T5" fmla="*/ 13 h 143"/>
                <a:gd name="T6" fmla="*/ 70 w 142"/>
                <a:gd name="T7" fmla="*/ 0 h 143"/>
                <a:gd name="T8" fmla="*/ 57 w 142"/>
                <a:gd name="T9" fmla="*/ 13 h 143"/>
                <a:gd name="T10" fmla="*/ 57 w 142"/>
                <a:gd name="T11" fmla="*/ 59 h 143"/>
                <a:gd name="T12" fmla="*/ 13 w 142"/>
                <a:gd name="T13" fmla="*/ 59 h 143"/>
                <a:gd name="T14" fmla="*/ 0 w 142"/>
                <a:gd name="T15" fmla="*/ 72 h 143"/>
                <a:gd name="T16" fmla="*/ 13 w 142"/>
                <a:gd name="T17" fmla="*/ 85 h 143"/>
                <a:gd name="T18" fmla="*/ 57 w 142"/>
                <a:gd name="T19" fmla="*/ 85 h 143"/>
                <a:gd name="T20" fmla="*/ 57 w 142"/>
                <a:gd name="T21" fmla="*/ 130 h 143"/>
                <a:gd name="T22" fmla="*/ 70 w 142"/>
                <a:gd name="T23" fmla="*/ 143 h 143"/>
                <a:gd name="T24" fmla="*/ 83 w 142"/>
                <a:gd name="T25" fmla="*/ 130 h 143"/>
                <a:gd name="T26" fmla="*/ 83 w 142"/>
                <a:gd name="T27" fmla="*/ 85 h 143"/>
                <a:gd name="T28" fmla="*/ 129 w 142"/>
                <a:gd name="T29" fmla="*/ 85 h 143"/>
                <a:gd name="T30" fmla="*/ 142 w 142"/>
                <a:gd name="T31" fmla="*/ 72 h 143"/>
                <a:gd name="T32" fmla="*/ 129 w 142"/>
                <a:gd name="T33" fmla="*/ 5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2" h="143">
                  <a:moveTo>
                    <a:pt x="129" y="59"/>
                  </a:moveTo>
                  <a:cubicBezTo>
                    <a:pt x="83" y="59"/>
                    <a:pt x="83" y="59"/>
                    <a:pt x="83" y="59"/>
                  </a:cubicBezTo>
                  <a:cubicBezTo>
                    <a:pt x="83" y="13"/>
                    <a:pt x="83" y="13"/>
                    <a:pt x="83" y="13"/>
                  </a:cubicBezTo>
                  <a:cubicBezTo>
                    <a:pt x="83" y="5"/>
                    <a:pt x="77" y="0"/>
                    <a:pt x="70" y="0"/>
                  </a:cubicBezTo>
                  <a:cubicBezTo>
                    <a:pt x="63" y="0"/>
                    <a:pt x="57" y="5"/>
                    <a:pt x="57" y="13"/>
                  </a:cubicBezTo>
                  <a:cubicBezTo>
                    <a:pt x="57" y="59"/>
                    <a:pt x="57" y="59"/>
                    <a:pt x="57" y="59"/>
                  </a:cubicBezTo>
                  <a:cubicBezTo>
                    <a:pt x="13" y="59"/>
                    <a:pt x="13" y="59"/>
                    <a:pt x="13" y="59"/>
                  </a:cubicBezTo>
                  <a:cubicBezTo>
                    <a:pt x="6" y="59"/>
                    <a:pt x="0" y="65"/>
                    <a:pt x="0" y="72"/>
                  </a:cubicBezTo>
                  <a:cubicBezTo>
                    <a:pt x="0" y="79"/>
                    <a:pt x="6" y="85"/>
                    <a:pt x="13" y="85"/>
                  </a:cubicBezTo>
                  <a:cubicBezTo>
                    <a:pt x="57" y="85"/>
                    <a:pt x="57" y="85"/>
                    <a:pt x="57" y="85"/>
                  </a:cubicBezTo>
                  <a:cubicBezTo>
                    <a:pt x="57" y="130"/>
                    <a:pt x="57" y="130"/>
                    <a:pt x="57" y="130"/>
                  </a:cubicBezTo>
                  <a:cubicBezTo>
                    <a:pt x="57" y="137"/>
                    <a:pt x="63" y="143"/>
                    <a:pt x="70" y="143"/>
                  </a:cubicBezTo>
                  <a:cubicBezTo>
                    <a:pt x="77" y="143"/>
                    <a:pt x="83" y="137"/>
                    <a:pt x="83" y="130"/>
                  </a:cubicBezTo>
                  <a:cubicBezTo>
                    <a:pt x="83" y="85"/>
                    <a:pt x="83" y="85"/>
                    <a:pt x="83" y="85"/>
                  </a:cubicBezTo>
                  <a:cubicBezTo>
                    <a:pt x="129" y="85"/>
                    <a:pt x="129" y="85"/>
                    <a:pt x="129" y="85"/>
                  </a:cubicBezTo>
                  <a:cubicBezTo>
                    <a:pt x="136" y="85"/>
                    <a:pt x="142" y="79"/>
                    <a:pt x="142" y="72"/>
                  </a:cubicBezTo>
                  <a:cubicBezTo>
                    <a:pt x="142" y="65"/>
                    <a:pt x="136" y="59"/>
                    <a:pt x="129"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sp>
          <p:nvSpPr>
            <p:cNvPr id="31" name="Freeform 132">
              <a:extLst>
                <a:ext uri="{FF2B5EF4-FFF2-40B4-BE49-F238E27FC236}">
                  <a16:creationId xmlns:a16="http://schemas.microsoft.com/office/drawing/2014/main" id="{3C1A8BCF-9896-B8D5-A9B0-131E6BF70142}"/>
                </a:ext>
              </a:extLst>
            </p:cNvPr>
            <p:cNvSpPr>
              <a:spLocks/>
            </p:cNvSpPr>
            <p:nvPr/>
          </p:nvSpPr>
          <p:spPr bwMode="auto">
            <a:xfrm>
              <a:off x="436563" y="5143500"/>
              <a:ext cx="344488" cy="50800"/>
            </a:xfrm>
            <a:custGeom>
              <a:avLst/>
              <a:gdLst>
                <a:gd name="T0" fmla="*/ 201 w 217"/>
                <a:gd name="T1" fmla="*/ 32 h 32"/>
                <a:gd name="T2" fmla="*/ 16 w 217"/>
                <a:gd name="T3" fmla="*/ 32 h 32"/>
                <a:gd name="T4" fmla="*/ 0 w 217"/>
                <a:gd name="T5" fmla="*/ 16 h 32"/>
                <a:gd name="T6" fmla="*/ 16 w 217"/>
                <a:gd name="T7" fmla="*/ 0 h 32"/>
                <a:gd name="T8" fmla="*/ 201 w 217"/>
                <a:gd name="T9" fmla="*/ 0 h 32"/>
                <a:gd name="T10" fmla="*/ 217 w 217"/>
                <a:gd name="T11" fmla="*/ 16 h 32"/>
                <a:gd name="T12" fmla="*/ 201 w 217"/>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17" h="32">
                  <a:moveTo>
                    <a:pt x="201" y="32"/>
                  </a:moveTo>
                  <a:cubicBezTo>
                    <a:pt x="16" y="32"/>
                    <a:pt x="16" y="32"/>
                    <a:pt x="16" y="32"/>
                  </a:cubicBezTo>
                  <a:cubicBezTo>
                    <a:pt x="7" y="32"/>
                    <a:pt x="0" y="25"/>
                    <a:pt x="0" y="16"/>
                  </a:cubicBezTo>
                  <a:cubicBezTo>
                    <a:pt x="0" y="7"/>
                    <a:pt x="7" y="0"/>
                    <a:pt x="16" y="0"/>
                  </a:cubicBezTo>
                  <a:cubicBezTo>
                    <a:pt x="201" y="0"/>
                    <a:pt x="201" y="0"/>
                    <a:pt x="201" y="0"/>
                  </a:cubicBezTo>
                  <a:cubicBezTo>
                    <a:pt x="210" y="0"/>
                    <a:pt x="217" y="7"/>
                    <a:pt x="217" y="16"/>
                  </a:cubicBezTo>
                  <a:cubicBezTo>
                    <a:pt x="217" y="25"/>
                    <a:pt x="210" y="32"/>
                    <a:pt x="201"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sp>
          <p:nvSpPr>
            <p:cNvPr id="32" name="Freeform 133">
              <a:extLst>
                <a:ext uri="{FF2B5EF4-FFF2-40B4-BE49-F238E27FC236}">
                  <a16:creationId xmlns:a16="http://schemas.microsoft.com/office/drawing/2014/main" id="{4D72AF63-57FE-FEEF-4220-F31F0BB42B9D}"/>
                </a:ext>
              </a:extLst>
            </p:cNvPr>
            <p:cNvSpPr>
              <a:spLocks/>
            </p:cNvSpPr>
            <p:nvPr/>
          </p:nvSpPr>
          <p:spPr bwMode="auto">
            <a:xfrm>
              <a:off x="158750" y="5045075"/>
              <a:ext cx="252413" cy="192088"/>
            </a:xfrm>
            <a:custGeom>
              <a:avLst/>
              <a:gdLst>
                <a:gd name="T0" fmla="*/ 56 w 160"/>
                <a:gd name="T1" fmla="*/ 121 h 121"/>
                <a:gd name="T2" fmla="*/ 47 w 160"/>
                <a:gd name="T3" fmla="*/ 119 h 121"/>
                <a:gd name="T4" fmla="*/ 10 w 160"/>
                <a:gd name="T5" fmla="*/ 96 h 121"/>
                <a:gd name="T6" fmla="*/ 5 w 160"/>
                <a:gd name="T7" fmla="*/ 73 h 121"/>
                <a:gd name="T8" fmla="*/ 27 w 160"/>
                <a:gd name="T9" fmla="*/ 68 h 121"/>
                <a:gd name="T10" fmla="*/ 54 w 160"/>
                <a:gd name="T11" fmla="*/ 85 h 121"/>
                <a:gd name="T12" fmla="*/ 130 w 160"/>
                <a:gd name="T13" fmla="*/ 7 h 121"/>
                <a:gd name="T14" fmla="*/ 153 w 160"/>
                <a:gd name="T15" fmla="*/ 7 h 121"/>
                <a:gd name="T16" fmla="*/ 153 w 160"/>
                <a:gd name="T17" fmla="*/ 30 h 121"/>
                <a:gd name="T18" fmla="*/ 68 w 160"/>
                <a:gd name="T19" fmla="*/ 117 h 121"/>
                <a:gd name="T20" fmla="*/ 56 w 160"/>
                <a:gd name="T21"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121">
                  <a:moveTo>
                    <a:pt x="56" y="121"/>
                  </a:moveTo>
                  <a:cubicBezTo>
                    <a:pt x="53" y="121"/>
                    <a:pt x="50" y="121"/>
                    <a:pt x="47" y="119"/>
                  </a:cubicBezTo>
                  <a:cubicBezTo>
                    <a:pt x="10" y="96"/>
                    <a:pt x="10" y="96"/>
                    <a:pt x="10" y="96"/>
                  </a:cubicBezTo>
                  <a:cubicBezTo>
                    <a:pt x="3" y="91"/>
                    <a:pt x="0" y="81"/>
                    <a:pt x="5" y="73"/>
                  </a:cubicBezTo>
                  <a:cubicBezTo>
                    <a:pt x="10" y="66"/>
                    <a:pt x="20" y="63"/>
                    <a:pt x="27" y="68"/>
                  </a:cubicBezTo>
                  <a:cubicBezTo>
                    <a:pt x="54" y="85"/>
                    <a:pt x="54" y="85"/>
                    <a:pt x="54" y="85"/>
                  </a:cubicBezTo>
                  <a:cubicBezTo>
                    <a:pt x="130" y="7"/>
                    <a:pt x="130" y="7"/>
                    <a:pt x="130" y="7"/>
                  </a:cubicBezTo>
                  <a:cubicBezTo>
                    <a:pt x="137" y="0"/>
                    <a:pt x="147" y="0"/>
                    <a:pt x="153" y="7"/>
                  </a:cubicBezTo>
                  <a:cubicBezTo>
                    <a:pt x="160" y="13"/>
                    <a:pt x="160" y="23"/>
                    <a:pt x="153" y="30"/>
                  </a:cubicBezTo>
                  <a:cubicBezTo>
                    <a:pt x="68" y="117"/>
                    <a:pt x="68" y="117"/>
                    <a:pt x="68" y="117"/>
                  </a:cubicBezTo>
                  <a:cubicBezTo>
                    <a:pt x="64" y="120"/>
                    <a:pt x="60" y="121"/>
                    <a:pt x="56"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sp>
          <p:nvSpPr>
            <p:cNvPr id="33" name="Freeform 134">
              <a:extLst>
                <a:ext uri="{FF2B5EF4-FFF2-40B4-BE49-F238E27FC236}">
                  <a16:creationId xmlns:a16="http://schemas.microsoft.com/office/drawing/2014/main" id="{9F3607CE-6E42-5B6C-9CF0-44900EA53825}"/>
                </a:ext>
              </a:extLst>
            </p:cNvPr>
            <p:cNvSpPr>
              <a:spLocks/>
            </p:cNvSpPr>
            <p:nvPr/>
          </p:nvSpPr>
          <p:spPr bwMode="auto">
            <a:xfrm>
              <a:off x="436563" y="5313363"/>
              <a:ext cx="344488" cy="52388"/>
            </a:xfrm>
            <a:custGeom>
              <a:avLst/>
              <a:gdLst>
                <a:gd name="T0" fmla="*/ 201 w 217"/>
                <a:gd name="T1" fmla="*/ 33 h 33"/>
                <a:gd name="T2" fmla="*/ 16 w 217"/>
                <a:gd name="T3" fmla="*/ 33 h 33"/>
                <a:gd name="T4" fmla="*/ 0 w 217"/>
                <a:gd name="T5" fmla="*/ 16 h 33"/>
                <a:gd name="T6" fmla="*/ 16 w 217"/>
                <a:gd name="T7" fmla="*/ 0 h 33"/>
                <a:gd name="T8" fmla="*/ 201 w 217"/>
                <a:gd name="T9" fmla="*/ 0 h 33"/>
                <a:gd name="T10" fmla="*/ 217 w 217"/>
                <a:gd name="T11" fmla="*/ 16 h 33"/>
                <a:gd name="T12" fmla="*/ 201 w 217"/>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217" h="33">
                  <a:moveTo>
                    <a:pt x="201" y="33"/>
                  </a:moveTo>
                  <a:cubicBezTo>
                    <a:pt x="16" y="33"/>
                    <a:pt x="16" y="33"/>
                    <a:pt x="16" y="33"/>
                  </a:cubicBezTo>
                  <a:cubicBezTo>
                    <a:pt x="7" y="33"/>
                    <a:pt x="0" y="25"/>
                    <a:pt x="0" y="16"/>
                  </a:cubicBezTo>
                  <a:cubicBezTo>
                    <a:pt x="0" y="7"/>
                    <a:pt x="7" y="0"/>
                    <a:pt x="16" y="0"/>
                  </a:cubicBezTo>
                  <a:cubicBezTo>
                    <a:pt x="201" y="0"/>
                    <a:pt x="201" y="0"/>
                    <a:pt x="201" y="0"/>
                  </a:cubicBezTo>
                  <a:cubicBezTo>
                    <a:pt x="210" y="0"/>
                    <a:pt x="217" y="7"/>
                    <a:pt x="217" y="16"/>
                  </a:cubicBezTo>
                  <a:cubicBezTo>
                    <a:pt x="217" y="25"/>
                    <a:pt x="210" y="33"/>
                    <a:pt x="201"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sp>
          <p:nvSpPr>
            <p:cNvPr id="34" name="Freeform 135">
              <a:extLst>
                <a:ext uri="{FF2B5EF4-FFF2-40B4-BE49-F238E27FC236}">
                  <a16:creationId xmlns:a16="http://schemas.microsoft.com/office/drawing/2014/main" id="{C8979F97-937E-D36C-2CBE-EAEEA0B4B085}"/>
                </a:ext>
              </a:extLst>
            </p:cNvPr>
            <p:cNvSpPr>
              <a:spLocks/>
            </p:cNvSpPr>
            <p:nvPr/>
          </p:nvSpPr>
          <p:spPr bwMode="auto">
            <a:xfrm>
              <a:off x="158750" y="5216525"/>
              <a:ext cx="252413" cy="192088"/>
            </a:xfrm>
            <a:custGeom>
              <a:avLst/>
              <a:gdLst>
                <a:gd name="T0" fmla="*/ 56 w 160"/>
                <a:gd name="T1" fmla="*/ 121 h 121"/>
                <a:gd name="T2" fmla="*/ 47 w 160"/>
                <a:gd name="T3" fmla="*/ 118 h 121"/>
                <a:gd name="T4" fmla="*/ 10 w 160"/>
                <a:gd name="T5" fmla="*/ 95 h 121"/>
                <a:gd name="T6" fmla="*/ 5 w 160"/>
                <a:gd name="T7" fmla="*/ 73 h 121"/>
                <a:gd name="T8" fmla="*/ 27 w 160"/>
                <a:gd name="T9" fmla="*/ 67 h 121"/>
                <a:gd name="T10" fmla="*/ 54 w 160"/>
                <a:gd name="T11" fmla="*/ 84 h 121"/>
                <a:gd name="T12" fmla="*/ 130 w 160"/>
                <a:gd name="T13" fmla="*/ 6 h 121"/>
                <a:gd name="T14" fmla="*/ 153 w 160"/>
                <a:gd name="T15" fmla="*/ 6 h 121"/>
                <a:gd name="T16" fmla="*/ 153 w 160"/>
                <a:gd name="T17" fmla="*/ 29 h 121"/>
                <a:gd name="T18" fmla="*/ 68 w 160"/>
                <a:gd name="T19" fmla="*/ 116 h 121"/>
                <a:gd name="T20" fmla="*/ 56 w 160"/>
                <a:gd name="T21"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121">
                  <a:moveTo>
                    <a:pt x="56" y="121"/>
                  </a:moveTo>
                  <a:cubicBezTo>
                    <a:pt x="53" y="121"/>
                    <a:pt x="50" y="120"/>
                    <a:pt x="47" y="118"/>
                  </a:cubicBezTo>
                  <a:cubicBezTo>
                    <a:pt x="10" y="95"/>
                    <a:pt x="10" y="95"/>
                    <a:pt x="10" y="95"/>
                  </a:cubicBezTo>
                  <a:cubicBezTo>
                    <a:pt x="3" y="90"/>
                    <a:pt x="0" y="80"/>
                    <a:pt x="5" y="73"/>
                  </a:cubicBezTo>
                  <a:cubicBezTo>
                    <a:pt x="10" y="65"/>
                    <a:pt x="20" y="63"/>
                    <a:pt x="27" y="67"/>
                  </a:cubicBezTo>
                  <a:cubicBezTo>
                    <a:pt x="54" y="84"/>
                    <a:pt x="54" y="84"/>
                    <a:pt x="54" y="84"/>
                  </a:cubicBezTo>
                  <a:cubicBezTo>
                    <a:pt x="130" y="6"/>
                    <a:pt x="130" y="6"/>
                    <a:pt x="130" y="6"/>
                  </a:cubicBezTo>
                  <a:cubicBezTo>
                    <a:pt x="137" y="0"/>
                    <a:pt x="147" y="0"/>
                    <a:pt x="153" y="6"/>
                  </a:cubicBezTo>
                  <a:cubicBezTo>
                    <a:pt x="160" y="12"/>
                    <a:pt x="160" y="23"/>
                    <a:pt x="153" y="29"/>
                  </a:cubicBezTo>
                  <a:cubicBezTo>
                    <a:pt x="68" y="116"/>
                    <a:pt x="68" y="116"/>
                    <a:pt x="68" y="116"/>
                  </a:cubicBezTo>
                  <a:cubicBezTo>
                    <a:pt x="64" y="119"/>
                    <a:pt x="60" y="121"/>
                    <a:pt x="56"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sp>
          <p:nvSpPr>
            <p:cNvPr id="35" name="Freeform 136">
              <a:extLst>
                <a:ext uri="{FF2B5EF4-FFF2-40B4-BE49-F238E27FC236}">
                  <a16:creationId xmlns:a16="http://schemas.microsoft.com/office/drawing/2014/main" id="{B81E4AA8-00DB-2C36-5A8C-C36A69662B5E}"/>
                </a:ext>
              </a:extLst>
            </p:cNvPr>
            <p:cNvSpPr>
              <a:spLocks/>
            </p:cNvSpPr>
            <p:nvPr/>
          </p:nvSpPr>
          <p:spPr bwMode="auto">
            <a:xfrm>
              <a:off x="436563" y="5483225"/>
              <a:ext cx="344488" cy="50800"/>
            </a:xfrm>
            <a:custGeom>
              <a:avLst/>
              <a:gdLst>
                <a:gd name="T0" fmla="*/ 201 w 217"/>
                <a:gd name="T1" fmla="*/ 32 h 32"/>
                <a:gd name="T2" fmla="*/ 16 w 217"/>
                <a:gd name="T3" fmla="*/ 32 h 32"/>
                <a:gd name="T4" fmla="*/ 0 w 217"/>
                <a:gd name="T5" fmla="*/ 16 h 32"/>
                <a:gd name="T6" fmla="*/ 16 w 217"/>
                <a:gd name="T7" fmla="*/ 0 h 32"/>
                <a:gd name="T8" fmla="*/ 201 w 217"/>
                <a:gd name="T9" fmla="*/ 0 h 32"/>
                <a:gd name="T10" fmla="*/ 217 w 217"/>
                <a:gd name="T11" fmla="*/ 16 h 32"/>
                <a:gd name="T12" fmla="*/ 201 w 217"/>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17" h="32">
                  <a:moveTo>
                    <a:pt x="201" y="32"/>
                  </a:moveTo>
                  <a:cubicBezTo>
                    <a:pt x="16" y="32"/>
                    <a:pt x="16" y="32"/>
                    <a:pt x="16" y="32"/>
                  </a:cubicBezTo>
                  <a:cubicBezTo>
                    <a:pt x="7" y="32"/>
                    <a:pt x="0" y="25"/>
                    <a:pt x="0" y="16"/>
                  </a:cubicBezTo>
                  <a:cubicBezTo>
                    <a:pt x="0" y="7"/>
                    <a:pt x="7" y="0"/>
                    <a:pt x="16" y="0"/>
                  </a:cubicBezTo>
                  <a:cubicBezTo>
                    <a:pt x="201" y="0"/>
                    <a:pt x="201" y="0"/>
                    <a:pt x="201" y="0"/>
                  </a:cubicBezTo>
                  <a:cubicBezTo>
                    <a:pt x="210" y="0"/>
                    <a:pt x="217" y="7"/>
                    <a:pt x="217" y="16"/>
                  </a:cubicBezTo>
                  <a:cubicBezTo>
                    <a:pt x="217" y="25"/>
                    <a:pt x="210" y="32"/>
                    <a:pt x="201"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sp>
          <p:nvSpPr>
            <p:cNvPr id="36" name="Freeform 137">
              <a:extLst>
                <a:ext uri="{FF2B5EF4-FFF2-40B4-BE49-F238E27FC236}">
                  <a16:creationId xmlns:a16="http://schemas.microsoft.com/office/drawing/2014/main" id="{B72A8D2B-F3EB-7006-81CC-DF52578875CC}"/>
                </a:ext>
              </a:extLst>
            </p:cNvPr>
            <p:cNvSpPr>
              <a:spLocks/>
            </p:cNvSpPr>
            <p:nvPr/>
          </p:nvSpPr>
          <p:spPr bwMode="auto">
            <a:xfrm>
              <a:off x="158750" y="5386388"/>
              <a:ext cx="252413" cy="190500"/>
            </a:xfrm>
            <a:custGeom>
              <a:avLst/>
              <a:gdLst>
                <a:gd name="T0" fmla="*/ 56 w 160"/>
                <a:gd name="T1" fmla="*/ 121 h 121"/>
                <a:gd name="T2" fmla="*/ 47 w 160"/>
                <a:gd name="T3" fmla="*/ 119 h 121"/>
                <a:gd name="T4" fmla="*/ 10 w 160"/>
                <a:gd name="T5" fmla="*/ 95 h 121"/>
                <a:gd name="T6" fmla="*/ 5 w 160"/>
                <a:gd name="T7" fmla="*/ 73 h 121"/>
                <a:gd name="T8" fmla="*/ 27 w 160"/>
                <a:gd name="T9" fmla="*/ 68 h 121"/>
                <a:gd name="T10" fmla="*/ 54 w 160"/>
                <a:gd name="T11" fmla="*/ 84 h 121"/>
                <a:gd name="T12" fmla="*/ 130 w 160"/>
                <a:gd name="T13" fmla="*/ 7 h 121"/>
                <a:gd name="T14" fmla="*/ 153 w 160"/>
                <a:gd name="T15" fmla="*/ 6 h 121"/>
                <a:gd name="T16" fmla="*/ 153 w 160"/>
                <a:gd name="T17" fmla="*/ 29 h 121"/>
                <a:gd name="T18" fmla="*/ 68 w 160"/>
                <a:gd name="T19" fmla="*/ 116 h 121"/>
                <a:gd name="T20" fmla="*/ 56 w 160"/>
                <a:gd name="T21"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121">
                  <a:moveTo>
                    <a:pt x="56" y="121"/>
                  </a:moveTo>
                  <a:cubicBezTo>
                    <a:pt x="53" y="121"/>
                    <a:pt x="50" y="120"/>
                    <a:pt x="47" y="119"/>
                  </a:cubicBezTo>
                  <a:cubicBezTo>
                    <a:pt x="10" y="95"/>
                    <a:pt x="10" y="95"/>
                    <a:pt x="10" y="95"/>
                  </a:cubicBezTo>
                  <a:cubicBezTo>
                    <a:pt x="3" y="91"/>
                    <a:pt x="0" y="81"/>
                    <a:pt x="5" y="73"/>
                  </a:cubicBezTo>
                  <a:cubicBezTo>
                    <a:pt x="10" y="65"/>
                    <a:pt x="20" y="63"/>
                    <a:pt x="27" y="68"/>
                  </a:cubicBezTo>
                  <a:cubicBezTo>
                    <a:pt x="54" y="84"/>
                    <a:pt x="54" y="84"/>
                    <a:pt x="54" y="84"/>
                  </a:cubicBezTo>
                  <a:cubicBezTo>
                    <a:pt x="130" y="7"/>
                    <a:pt x="130" y="7"/>
                    <a:pt x="130" y="7"/>
                  </a:cubicBezTo>
                  <a:cubicBezTo>
                    <a:pt x="137" y="0"/>
                    <a:pt x="147" y="0"/>
                    <a:pt x="153" y="6"/>
                  </a:cubicBezTo>
                  <a:cubicBezTo>
                    <a:pt x="160" y="13"/>
                    <a:pt x="160" y="23"/>
                    <a:pt x="153" y="29"/>
                  </a:cubicBezTo>
                  <a:cubicBezTo>
                    <a:pt x="68" y="116"/>
                    <a:pt x="68" y="116"/>
                    <a:pt x="68" y="116"/>
                  </a:cubicBezTo>
                  <a:cubicBezTo>
                    <a:pt x="64" y="120"/>
                    <a:pt x="60" y="121"/>
                    <a:pt x="56"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grpSp>
      <p:grpSp>
        <p:nvGrpSpPr>
          <p:cNvPr id="37" name="Group 36">
            <a:extLst>
              <a:ext uri="{FF2B5EF4-FFF2-40B4-BE49-F238E27FC236}">
                <a16:creationId xmlns:a16="http://schemas.microsoft.com/office/drawing/2014/main" id="{8341B56B-EF8B-9D8F-430A-A2772FDE2828}"/>
              </a:ext>
            </a:extLst>
          </p:cNvPr>
          <p:cNvGrpSpPr/>
          <p:nvPr/>
        </p:nvGrpSpPr>
        <p:grpSpPr>
          <a:xfrm>
            <a:off x="6456040" y="3222981"/>
            <a:ext cx="655504" cy="576610"/>
            <a:chOff x="9029700" y="1622426"/>
            <a:chExt cx="1030288" cy="742950"/>
          </a:xfrm>
          <a:solidFill>
            <a:schemeClr val="accent1"/>
          </a:solidFill>
        </p:grpSpPr>
        <p:sp>
          <p:nvSpPr>
            <p:cNvPr id="38" name="Freeform 66">
              <a:extLst>
                <a:ext uri="{FF2B5EF4-FFF2-40B4-BE49-F238E27FC236}">
                  <a16:creationId xmlns:a16="http://schemas.microsoft.com/office/drawing/2014/main" id="{4C9028DE-031E-A138-5BC4-C12026BACA10}"/>
                </a:ext>
              </a:extLst>
            </p:cNvPr>
            <p:cNvSpPr>
              <a:spLocks/>
            </p:cNvSpPr>
            <p:nvPr/>
          </p:nvSpPr>
          <p:spPr bwMode="auto">
            <a:xfrm>
              <a:off x="9852025" y="2101851"/>
              <a:ext cx="207963" cy="207963"/>
            </a:xfrm>
            <a:custGeom>
              <a:avLst/>
              <a:gdLst>
                <a:gd name="T0" fmla="*/ 121 w 133"/>
                <a:gd name="T1" fmla="*/ 55 h 133"/>
                <a:gd name="T2" fmla="*/ 78 w 133"/>
                <a:gd name="T3" fmla="*/ 55 h 133"/>
                <a:gd name="T4" fmla="*/ 78 w 133"/>
                <a:gd name="T5" fmla="*/ 12 h 133"/>
                <a:gd name="T6" fmla="*/ 66 w 133"/>
                <a:gd name="T7" fmla="*/ 0 h 133"/>
                <a:gd name="T8" fmla="*/ 54 w 133"/>
                <a:gd name="T9" fmla="*/ 12 h 133"/>
                <a:gd name="T10" fmla="*/ 54 w 133"/>
                <a:gd name="T11" fmla="*/ 55 h 133"/>
                <a:gd name="T12" fmla="*/ 12 w 133"/>
                <a:gd name="T13" fmla="*/ 55 h 133"/>
                <a:gd name="T14" fmla="*/ 0 w 133"/>
                <a:gd name="T15" fmla="*/ 67 h 133"/>
                <a:gd name="T16" fmla="*/ 12 w 133"/>
                <a:gd name="T17" fmla="*/ 79 h 133"/>
                <a:gd name="T18" fmla="*/ 54 w 133"/>
                <a:gd name="T19" fmla="*/ 79 h 133"/>
                <a:gd name="T20" fmla="*/ 54 w 133"/>
                <a:gd name="T21" fmla="*/ 121 h 133"/>
                <a:gd name="T22" fmla="*/ 66 w 133"/>
                <a:gd name="T23" fmla="*/ 133 h 133"/>
                <a:gd name="T24" fmla="*/ 78 w 133"/>
                <a:gd name="T25" fmla="*/ 121 h 133"/>
                <a:gd name="T26" fmla="*/ 78 w 133"/>
                <a:gd name="T27" fmla="*/ 79 h 133"/>
                <a:gd name="T28" fmla="*/ 121 w 133"/>
                <a:gd name="T29" fmla="*/ 79 h 133"/>
                <a:gd name="T30" fmla="*/ 133 w 133"/>
                <a:gd name="T31" fmla="*/ 67 h 133"/>
                <a:gd name="T32" fmla="*/ 121 w 133"/>
                <a:gd name="T33" fmla="*/ 5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 h="133">
                  <a:moveTo>
                    <a:pt x="121" y="55"/>
                  </a:moveTo>
                  <a:cubicBezTo>
                    <a:pt x="78" y="55"/>
                    <a:pt x="78" y="55"/>
                    <a:pt x="78" y="55"/>
                  </a:cubicBezTo>
                  <a:cubicBezTo>
                    <a:pt x="78" y="12"/>
                    <a:pt x="78" y="12"/>
                    <a:pt x="78" y="12"/>
                  </a:cubicBezTo>
                  <a:cubicBezTo>
                    <a:pt x="78" y="5"/>
                    <a:pt x="72" y="0"/>
                    <a:pt x="66" y="0"/>
                  </a:cubicBezTo>
                  <a:cubicBezTo>
                    <a:pt x="59" y="0"/>
                    <a:pt x="54" y="5"/>
                    <a:pt x="54" y="12"/>
                  </a:cubicBezTo>
                  <a:cubicBezTo>
                    <a:pt x="54" y="55"/>
                    <a:pt x="54" y="55"/>
                    <a:pt x="54" y="55"/>
                  </a:cubicBezTo>
                  <a:cubicBezTo>
                    <a:pt x="12" y="55"/>
                    <a:pt x="12" y="55"/>
                    <a:pt x="12" y="55"/>
                  </a:cubicBezTo>
                  <a:cubicBezTo>
                    <a:pt x="6" y="55"/>
                    <a:pt x="0" y="61"/>
                    <a:pt x="0" y="67"/>
                  </a:cubicBezTo>
                  <a:cubicBezTo>
                    <a:pt x="0" y="74"/>
                    <a:pt x="6" y="79"/>
                    <a:pt x="12" y="79"/>
                  </a:cubicBezTo>
                  <a:cubicBezTo>
                    <a:pt x="54" y="79"/>
                    <a:pt x="54" y="79"/>
                    <a:pt x="54" y="79"/>
                  </a:cubicBezTo>
                  <a:cubicBezTo>
                    <a:pt x="54" y="121"/>
                    <a:pt x="54" y="121"/>
                    <a:pt x="54" y="121"/>
                  </a:cubicBezTo>
                  <a:cubicBezTo>
                    <a:pt x="54" y="128"/>
                    <a:pt x="59" y="133"/>
                    <a:pt x="66" y="133"/>
                  </a:cubicBezTo>
                  <a:cubicBezTo>
                    <a:pt x="72" y="133"/>
                    <a:pt x="78" y="128"/>
                    <a:pt x="78" y="121"/>
                  </a:cubicBezTo>
                  <a:cubicBezTo>
                    <a:pt x="78" y="79"/>
                    <a:pt x="78" y="79"/>
                    <a:pt x="78" y="79"/>
                  </a:cubicBezTo>
                  <a:cubicBezTo>
                    <a:pt x="121" y="79"/>
                    <a:pt x="121" y="79"/>
                    <a:pt x="121" y="79"/>
                  </a:cubicBezTo>
                  <a:cubicBezTo>
                    <a:pt x="127" y="79"/>
                    <a:pt x="133" y="74"/>
                    <a:pt x="133" y="67"/>
                  </a:cubicBezTo>
                  <a:cubicBezTo>
                    <a:pt x="133" y="61"/>
                    <a:pt x="127" y="55"/>
                    <a:pt x="121" y="55"/>
                  </a:cubicBezTo>
                  <a:close/>
                </a:path>
              </a:pathLst>
            </a:custGeom>
            <a:grpFill/>
            <a:ln>
              <a:noFill/>
            </a:ln>
          </p:spPr>
          <p:txBody>
            <a:bodyPr vert="horz" wrap="square" lIns="82935" tIns="41468" rIns="82935" bIns="41468" numCol="1" anchor="t" anchorCtr="0" compatLnSpc="1">
              <a:prstTxWarp prst="textNoShape">
                <a:avLst/>
              </a:prstTxWarp>
            </a:bodyPr>
            <a:lstStyle/>
            <a:p>
              <a:endParaRPr lang="en-GB" sz="1633"/>
            </a:p>
          </p:txBody>
        </p:sp>
        <p:sp>
          <p:nvSpPr>
            <p:cNvPr id="39" name="Freeform 76">
              <a:extLst>
                <a:ext uri="{FF2B5EF4-FFF2-40B4-BE49-F238E27FC236}">
                  <a16:creationId xmlns:a16="http://schemas.microsoft.com/office/drawing/2014/main" id="{C58C01FA-7823-5171-A21A-5EC223215D91}"/>
                </a:ext>
              </a:extLst>
            </p:cNvPr>
            <p:cNvSpPr>
              <a:spLocks noEditPoints="1"/>
            </p:cNvSpPr>
            <p:nvPr/>
          </p:nvSpPr>
          <p:spPr bwMode="auto">
            <a:xfrm>
              <a:off x="9029700" y="1622426"/>
              <a:ext cx="993775" cy="742950"/>
            </a:xfrm>
            <a:custGeom>
              <a:avLst/>
              <a:gdLst>
                <a:gd name="T0" fmla="*/ 539 w 636"/>
                <a:gd name="T1" fmla="*/ 168 h 475"/>
                <a:gd name="T2" fmla="*/ 576 w 636"/>
                <a:gd name="T3" fmla="*/ 107 h 475"/>
                <a:gd name="T4" fmla="*/ 506 w 636"/>
                <a:gd name="T5" fmla="*/ 38 h 475"/>
                <a:gd name="T6" fmla="*/ 437 w 636"/>
                <a:gd name="T7" fmla="*/ 107 h 475"/>
                <a:gd name="T8" fmla="*/ 474 w 636"/>
                <a:gd name="T9" fmla="*/ 168 h 475"/>
                <a:gd name="T10" fmla="*/ 413 w 636"/>
                <a:gd name="T11" fmla="*/ 203 h 475"/>
                <a:gd name="T12" fmla="*/ 344 w 636"/>
                <a:gd name="T13" fmla="*/ 180 h 475"/>
                <a:gd name="T14" fmla="*/ 408 w 636"/>
                <a:gd name="T15" fmla="*/ 92 h 475"/>
                <a:gd name="T16" fmla="*/ 316 w 636"/>
                <a:gd name="T17" fmla="*/ 0 h 475"/>
                <a:gd name="T18" fmla="*/ 224 w 636"/>
                <a:gd name="T19" fmla="*/ 92 h 475"/>
                <a:gd name="T20" fmla="*/ 287 w 636"/>
                <a:gd name="T21" fmla="*/ 180 h 475"/>
                <a:gd name="T22" fmla="*/ 222 w 636"/>
                <a:gd name="T23" fmla="*/ 201 h 475"/>
                <a:gd name="T24" fmla="*/ 163 w 636"/>
                <a:gd name="T25" fmla="*/ 168 h 475"/>
                <a:gd name="T26" fmla="*/ 200 w 636"/>
                <a:gd name="T27" fmla="*/ 107 h 475"/>
                <a:gd name="T28" fmla="*/ 131 w 636"/>
                <a:gd name="T29" fmla="*/ 38 h 475"/>
                <a:gd name="T30" fmla="*/ 61 w 636"/>
                <a:gd name="T31" fmla="*/ 107 h 475"/>
                <a:gd name="T32" fmla="*/ 98 w 636"/>
                <a:gd name="T33" fmla="*/ 168 h 475"/>
                <a:gd name="T34" fmla="*/ 0 w 636"/>
                <a:gd name="T35" fmla="*/ 372 h 475"/>
                <a:gd name="T36" fmla="*/ 12 w 636"/>
                <a:gd name="T37" fmla="*/ 384 h 475"/>
                <a:gd name="T38" fmla="*/ 140 w 636"/>
                <a:gd name="T39" fmla="*/ 384 h 475"/>
                <a:gd name="T40" fmla="*/ 138 w 636"/>
                <a:gd name="T41" fmla="*/ 463 h 475"/>
                <a:gd name="T42" fmla="*/ 150 w 636"/>
                <a:gd name="T43" fmla="*/ 475 h 475"/>
                <a:gd name="T44" fmla="*/ 481 w 636"/>
                <a:gd name="T45" fmla="*/ 475 h 475"/>
                <a:gd name="T46" fmla="*/ 493 w 636"/>
                <a:gd name="T47" fmla="*/ 463 h 475"/>
                <a:gd name="T48" fmla="*/ 491 w 636"/>
                <a:gd name="T49" fmla="*/ 384 h 475"/>
                <a:gd name="T50" fmla="*/ 506 w 636"/>
                <a:gd name="T51" fmla="*/ 384 h 475"/>
                <a:gd name="T52" fmla="*/ 518 w 636"/>
                <a:gd name="T53" fmla="*/ 372 h 475"/>
                <a:gd name="T54" fmla="*/ 506 w 636"/>
                <a:gd name="T55" fmla="*/ 360 h 475"/>
                <a:gd name="T56" fmla="*/ 489 w 636"/>
                <a:gd name="T57" fmla="*/ 360 h 475"/>
                <a:gd name="T58" fmla="*/ 432 w 636"/>
                <a:gd name="T59" fmla="*/ 218 h 475"/>
                <a:gd name="T60" fmla="*/ 506 w 636"/>
                <a:gd name="T61" fmla="*/ 189 h 475"/>
                <a:gd name="T62" fmla="*/ 612 w 636"/>
                <a:gd name="T63" fmla="*/ 327 h 475"/>
                <a:gd name="T64" fmla="*/ 624 w 636"/>
                <a:gd name="T65" fmla="*/ 338 h 475"/>
                <a:gd name="T66" fmla="*/ 625 w 636"/>
                <a:gd name="T67" fmla="*/ 338 h 475"/>
                <a:gd name="T68" fmla="*/ 636 w 636"/>
                <a:gd name="T69" fmla="*/ 326 h 475"/>
                <a:gd name="T70" fmla="*/ 539 w 636"/>
                <a:gd name="T71" fmla="*/ 168 h 475"/>
                <a:gd name="T72" fmla="*/ 248 w 636"/>
                <a:gd name="T73" fmla="*/ 92 h 475"/>
                <a:gd name="T74" fmla="*/ 316 w 636"/>
                <a:gd name="T75" fmla="*/ 24 h 475"/>
                <a:gd name="T76" fmla="*/ 384 w 636"/>
                <a:gd name="T77" fmla="*/ 92 h 475"/>
                <a:gd name="T78" fmla="*/ 316 w 636"/>
                <a:gd name="T79" fmla="*/ 160 h 475"/>
                <a:gd name="T80" fmla="*/ 248 w 636"/>
                <a:gd name="T81" fmla="*/ 92 h 475"/>
                <a:gd name="T82" fmla="*/ 131 w 636"/>
                <a:gd name="T83" fmla="*/ 62 h 475"/>
                <a:gd name="T84" fmla="*/ 176 w 636"/>
                <a:gd name="T85" fmla="*/ 107 h 475"/>
                <a:gd name="T86" fmla="*/ 131 w 636"/>
                <a:gd name="T87" fmla="*/ 152 h 475"/>
                <a:gd name="T88" fmla="*/ 85 w 636"/>
                <a:gd name="T89" fmla="*/ 107 h 475"/>
                <a:gd name="T90" fmla="*/ 131 w 636"/>
                <a:gd name="T91" fmla="*/ 62 h 475"/>
                <a:gd name="T92" fmla="*/ 24 w 636"/>
                <a:gd name="T93" fmla="*/ 360 h 475"/>
                <a:gd name="T94" fmla="*/ 131 w 636"/>
                <a:gd name="T95" fmla="*/ 189 h 475"/>
                <a:gd name="T96" fmla="*/ 203 w 636"/>
                <a:gd name="T97" fmla="*/ 215 h 475"/>
                <a:gd name="T98" fmla="*/ 142 w 636"/>
                <a:gd name="T99" fmla="*/ 360 h 475"/>
                <a:gd name="T100" fmla="*/ 24 w 636"/>
                <a:gd name="T101" fmla="*/ 360 h 475"/>
                <a:gd name="T102" fmla="*/ 469 w 636"/>
                <a:gd name="T103" fmla="*/ 451 h 475"/>
                <a:gd name="T104" fmla="*/ 162 w 636"/>
                <a:gd name="T105" fmla="*/ 451 h 475"/>
                <a:gd name="T106" fmla="*/ 165 w 636"/>
                <a:gd name="T107" fmla="*/ 375 h 475"/>
                <a:gd name="T108" fmla="*/ 165 w 636"/>
                <a:gd name="T109" fmla="*/ 372 h 475"/>
                <a:gd name="T110" fmla="*/ 165 w 636"/>
                <a:gd name="T111" fmla="*/ 372 h 475"/>
                <a:gd name="T112" fmla="*/ 316 w 636"/>
                <a:gd name="T113" fmla="*/ 202 h 475"/>
                <a:gd name="T114" fmla="*/ 469 w 636"/>
                <a:gd name="T115" fmla="*/ 451 h 475"/>
                <a:gd name="T116" fmla="*/ 506 w 636"/>
                <a:gd name="T117" fmla="*/ 62 h 475"/>
                <a:gd name="T118" fmla="*/ 552 w 636"/>
                <a:gd name="T119" fmla="*/ 107 h 475"/>
                <a:gd name="T120" fmla="*/ 506 w 636"/>
                <a:gd name="T121" fmla="*/ 152 h 475"/>
                <a:gd name="T122" fmla="*/ 461 w 636"/>
                <a:gd name="T123" fmla="*/ 107 h 475"/>
                <a:gd name="T124" fmla="*/ 506 w 636"/>
                <a:gd name="T125" fmla="*/ 62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6" h="475">
                  <a:moveTo>
                    <a:pt x="539" y="168"/>
                  </a:moveTo>
                  <a:cubicBezTo>
                    <a:pt x="561" y="156"/>
                    <a:pt x="576" y="133"/>
                    <a:pt x="576" y="107"/>
                  </a:cubicBezTo>
                  <a:cubicBezTo>
                    <a:pt x="576" y="69"/>
                    <a:pt x="544" y="38"/>
                    <a:pt x="506" y="38"/>
                  </a:cubicBezTo>
                  <a:cubicBezTo>
                    <a:pt x="468" y="38"/>
                    <a:pt x="437" y="69"/>
                    <a:pt x="437" y="107"/>
                  </a:cubicBezTo>
                  <a:cubicBezTo>
                    <a:pt x="437" y="133"/>
                    <a:pt x="452" y="156"/>
                    <a:pt x="474" y="168"/>
                  </a:cubicBezTo>
                  <a:cubicBezTo>
                    <a:pt x="448" y="173"/>
                    <a:pt x="428" y="185"/>
                    <a:pt x="413" y="203"/>
                  </a:cubicBezTo>
                  <a:cubicBezTo>
                    <a:pt x="394" y="191"/>
                    <a:pt x="372" y="183"/>
                    <a:pt x="344" y="180"/>
                  </a:cubicBezTo>
                  <a:cubicBezTo>
                    <a:pt x="381" y="168"/>
                    <a:pt x="408" y="133"/>
                    <a:pt x="408" y="92"/>
                  </a:cubicBezTo>
                  <a:cubicBezTo>
                    <a:pt x="408" y="42"/>
                    <a:pt x="366" y="0"/>
                    <a:pt x="316" y="0"/>
                  </a:cubicBezTo>
                  <a:cubicBezTo>
                    <a:pt x="265" y="0"/>
                    <a:pt x="224" y="42"/>
                    <a:pt x="224" y="92"/>
                  </a:cubicBezTo>
                  <a:cubicBezTo>
                    <a:pt x="224" y="133"/>
                    <a:pt x="250" y="168"/>
                    <a:pt x="287" y="180"/>
                  </a:cubicBezTo>
                  <a:cubicBezTo>
                    <a:pt x="261" y="183"/>
                    <a:pt x="240" y="190"/>
                    <a:pt x="222" y="201"/>
                  </a:cubicBezTo>
                  <a:cubicBezTo>
                    <a:pt x="207" y="184"/>
                    <a:pt x="187" y="173"/>
                    <a:pt x="163" y="168"/>
                  </a:cubicBezTo>
                  <a:cubicBezTo>
                    <a:pt x="185" y="156"/>
                    <a:pt x="200" y="133"/>
                    <a:pt x="200" y="107"/>
                  </a:cubicBezTo>
                  <a:cubicBezTo>
                    <a:pt x="200" y="69"/>
                    <a:pt x="169" y="38"/>
                    <a:pt x="131" y="38"/>
                  </a:cubicBezTo>
                  <a:cubicBezTo>
                    <a:pt x="93" y="38"/>
                    <a:pt x="61" y="69"/>
                    <a:pt x="61" y="107"/>
                  </a:cubicBezTo>
                  <a:cubicBezTo>
                    <a:pt x="61" y="133"/>
                    <a:pt x="76" y="156"/>
                    <a:pt x="98" y="168"/>
                  </a:cubicBezTo>
                  <a:cubicBezTo>
                    <a:pt x="0" y="188"/>
                    <a:pt x="0" y="297"/>
                    <a:pt x="0" y="372"/>
                  </a:cubicBezTo>
                  <a:cubicBezTo>
                    <a:pt x="0" y="379"/>
                    <a:pt x="6" y="384"/>
                    <a:pt x="12" y="384"/>
                  </a:cubicBezTo>
                  <a:cubicBezTo>
                    <a:pt x="140" y="384"/>
                    <a:pt x="140" y="384"/>
                    <a:pt x="140" y="384"/>
                  </a:cubicBezTo>
                  <a:cubicBezTo>
                    <a:pt x="138" y="412"/>
                    <a:pt x="138" y="439"/>
                    <a:pt x="138" y="463"/>
                  </a:cubicBezTo>
                  <a:cubicBezTo>
                    <a:pt x="138" y="469"/>
                    <a:pt x="144" y="475"/>
                    <a:pt x="150" y="475"/>
                  </a:cubicBezTo>
                  <a:cubicBezTo>
                    <a:pt x="481" y="475"/>
                    <a:pt x="481" y="475"/>
                    <a:pt x="481" y="475"/>
                  </a:cubicBezTo>
                  <a:cubicBezTo>
                    <a:pt x="488" y="475"/>
                    <a:pt x="493" y="469"/>
                    <a:pt x="493" y="463"/>
                  </a:cubicBezTo>
                  <a:cubicBezTo>
                    <a:pt x="493" y="439"/>
                    <a:pt x="493" y="412"/>
                    <a:pt x="491" y="384"/>
                  </a:cubicBezTo>
                  <a:cubicBezTo>
                    <a:pt x="506" y="384"/>
                    <a:pt x="506" y="384"/>
                    <a:pt x="506" y="384"/>
                  </a:cubicBezTo>
                  <a:cubicBezTo>
                    <a:pt x="513" y="384"/>
                    <a:pt x="518" y="379"/>
                    <a:pt x="518" y="372"/>
                  </a:cubicBezTo>
                  <a:cubicBezTo>
                    <a:pt x="518" y="366"/>
                    <a:pt x="513" y="360"/>
                    <a:pt x="506" y="360"/>
                  </a:cubicBezTo>
                  <a:cubicBezTo>
                    <a:pt x="489" y="360"/>
                    <a:pt x="489" y="360"/>
                    <a:pt x="489" y="360"/>
                  </a:cubicBezTo>
                  <a:cubicBezTo>
                    <a:pt x="484" y="306"/>
                    <a:pt x="469" y="252"/>
                    <a:pt x="432" y="218"/>
                  </a:cubicBezTo>
                  <a:cubicBezTo>
                    <a:pt x="449" y="198"/>
                    <a:pt x="473" y="189"/>
                    <a:pt x="506" y="189"/>
                  </a:cubicBezTo>
                  <a:cubicBezTo>
                    <a:pt x="576" y="189"/>
                    <a:pt x="608" y="230"/>
                    <a:pt x="612" y="327"/>
                  </a:cubicBezTo>
                  <a:cubicBezTo>
                    <a:pt x="612" y="333"/>
                    <a:pt x="618" y="338"/>
                    <a:pt x="624" y="338"/>
                  </a:cubicBezTo>
                  <a:cubicBezTo>
                    <a:pt x="624" y="338"/>
                    <a:pt x="624" y="338"/>
                    <a:pt x="625" y="338"/>
                  </a:cubicBezTo>
                  <a:cubicBezTo>
                    <a:pt x="631" y="338"/>
                    <a:pt x="636" y="333"/>
                    <a:pt x="636" y="326"/>
                  </a:cubicBezTo>
                  <a:cubicBezTo>
                    <a:pt x="633" y="264"/>
                    <a:pt x="620" y="185"/>
                    <a:pt x="539" y="168"/>
                  </a:cubicBezTo>
                  <a:close/>
                  <a:moveTo>
                    <a:pt x="248" y="92"/>
                  </a:moveTo>
                  <a:cubicBezTo>
                    <a:pt x="248" y="55"/>
                    <a:pt x="278" y="24"/>
                    <a:pt x="316" y="24"/>
                  </a:cubicBezTo>
                  <a:cubicBezTo>
                    <a:pt x="353" y="24"/>
                    <a:pt x="384" y="55"/>
                    <a:pt x="384" y="92"/>
                  </a:cubicBezTo>
                  <a:cubicBezTo>
                    <a:pt x="384" y="130"/>
                    <a:pt x="353" y="160"/>
                    <a:pt x="316" y="160"/>
                  </a:cubicBezTo>
                  <a:cubicBezTo>
                    <a:pt x="278" y="160"/>
                    <a:pt x="248" y="130"/>
                    <a:pt x="248" y="92"/>
                  </a:cubicBezTo>
                  <a:close/>
                  <a:moveTo>
                    <a:pt x="131" y="62"/>
                  </a:moveTo>
                  <a:cubicBezTo>
                    <a:pt x="156" y="62"/>
                    <a:pt x="176" y="82"/>
                    <a:pt x="176" y="107"/>
                  </a:cubicBezTo>
                  <a:cubicBezTo>
                    <a:pt x="176" y="132"/>
                    <a:pt x="156" y="152"/>
                    <a:pt x="131" y="152"/>
                  </a:cubicBezTo>
                  <a:cubicBezTo>
                    <a:pt x="106" y="152"/>
                    <a:pt x="85" y="132"/>
                    <a:pt x="85" y="107"/>
                  </a:cubicBezTo>
                  <a:cubicBezTo>
                    <a:pt x="85" y="82"/>
                    <a:pt x="106" y="62"/>
                    <a:pt x="131" y="62"/>
                  </a:cubicBezTo>
                  <a:close/>
                  <a:moveTo>
                    <a:pt x="24" y="360"/>
                  </a:moveTo>
                  <a:cubicBezTo>
                    <a:pt x="25" y="265"/>
                    <a:pt x="36" y="189"/>
                    <a:pt x="131" y="189"/>
                  </a:cubicBezTo>
                  <a:cubicBezTo>
                    <a:pt x="162" y="189"/>
                    <a:pt x="186" y="197"/>
                    <a:pt x="203" y="215"/>
                  </a:cubicBezTo>
                  <a:cubicBezTo>
                    <a:pt x="163" y="250"/>
                    <a:pt x="148" y="304"/>
                    <a:pt x="142" y="360"/>
                  </a:cubicBezTo>
                  <a:lnTo>
                    <a:pt x="24" y="360"/>
                  </a:lnTo>
                  <a:close/>
                  <a:moveTo>
                    <a:pt x="469" y="451"/>
                  </a:moveTo>
                  <a:cubicBezTo>
                    <a:pt x="162" y="451"/>
                    <a:pt x="162" y="451"/>
                    <a:pt x="162" y="451"/>
                  </a:cubicBezTo>
                  <a:cubicBezTo>
                    <a:pt x="162" y="426"/>
                    <a:pt x="163" y="400"/>
                    <a:pt x="165" y="375"/>
                  </a:cubicBezTo>
                  <a:cubicBezTo>
                    <a:pt x="165" y="374"/>
                    <a:pt x="165" y="373"/>
                    <a:pt x="165" y="372"/>
                  </a:cubicBezTo>
                  <a:cubicBezTo>
                    <a:pt x="165" y="372"/>
                    <a:pt x="165" y="372"/>
                    <a:pt x="165" y="372"/>
                  </a:cubicBezTo>
                  <a:cubicBezTo>
                    <a:pt x="172" y="283"/>
                    <a:pt x="201" y="202"/>
                    <a:pt x="316" y="202"/>
                  </a:cubicBezTo>
                  <a:cubicBezTo>
                    <a:pt x="464" y="202"/>
                    <a:pt x="469" y="337"/>
                    <a:pt x="469" y="451"/>
                  </a:cubicBezTo>
                  <a:close/>
                  <a:moveTo>
                    <a:pt x="506" y="62"/>
                  </a:moveTo>
                  <a:cubicBezTo>
                    <a:pt x="531" y="62"/>
                    <a:pt x="552" y="82"/>
                    <a:pt x="552" y="107"/>
                  </a:cubicBezTo>
                  <a:cubicBezTo>
                    <a:pt x="552" y="132"/>
                    <a:pt x="531" y="152"/>
                    <a:pt x="506" y="152"/>
                  </a:cubicBezTo>
                  <a:cubicBezTo>
                    <a:pt x="481" y="152"/>
                    <a:pt x="461" y="132"/>
                    <a:pt x="461" y="107"/>
                  </a:cubicBezTo>
                  <a:cubicBezTo>
                    <a:pt x="461" y="82"/>
                    <a:pt x="481" y="62"/>
                    <a:pt x="506" y="62"/>
                  </a:cubicBezTo>
                  <a:close/>
                </a:path>
              </a:pathLst>
            </a:custGeom>
            <a:grpFill/>
            <a:ln>
              <a:noFill/>
            </a:ln>
          </p:spPr>
          <p:txBody>
            <a:bodyPr vert="horz" wrap="square" lIns="82935" tIns="41468" rIns="82935" bIns="41468" numCol="1" anchor="t" anchorCtr="0" compatLnSpc="1">
              <a:prstTxWarp prst="textNoShape">
                <a:avLst/>
              </a:prstTxWarp>
            </a:bodyPr>
            <a:lstStyle/>
            <a:p>
              <a:endParaRPr lang="en-GB" sz="1633"/>
            </a:p>
          </p:txBody>
        </p:sp>
        <p:sp>
          <p:nvSpPr>
            <p:cNvPr id="40" name="Freeform 77">
              <a:extLst>
                <a:ext uri="{FF2B5EF4-FFF2-40B4-BE49-F238E27FC236}">
                  <a16:creationId xmlns:a16="http://schemas.microsoft.com/office/drawing/2014/main" id="{D45833C1-6C59-AD63-DF43-DB570F081BBA}"/>
                </a:ext>
              </a:extLst>
            </p:cNvPr>
            <p:cNvSpPr>
              <a:spLocks noEditPoints="1"/>
            </p:cNvSpPr>
            <p:nvPr/>
          </p:nvSpPr>
          <p:spPr bwMode="auto">
            <a:xfrm>
              <a:off x="9439275" y="1970088"/>
              <a:ext cx="168275" cy="317500"/>
            </a:xfrm>
            <a:custGeom>
              <a:avLst/>
              <a:gdLst>
                <a:gd name="T0" fmla="*/ 98 w 108"/>
                <a:gd name="T1" fmla="*/ 34 h 203"/>
                <a:gd name="T2" fmla="*/ 71 w 108"/>
                <a:gd name="T3" fmla="*/ 7 h 203"/>
                <a:gd name="T4" fmla="*/ 54 w 108"/>
                <a:gd name="T5" fmla="*/ 0 h 203"/>
                <a:gd name="T6" fmla="*/ 36 w 108"/>
                <a:gd name="T7" fmla="*/ 7 h 203"/>
                <a:gd name="T8" fmla="*/ 10 w 108"/>
                <a:gd name="T9" fmla="*/ 33 h 203"/>
                <a:gd name="T10" fmla="*/ 8 w 108"/>
                <a:gd name="T11" fmla="*/ 67 h 203"/>
                <a:gd name="T12" fmla="*/ 12 w 108"/>
                <a:gd name="T13" fmla="*/ 72 h 203"/>
                <a:gd name="T14" fmla="*/ 11 w 108"/>
                <a:gd name="T15" fmla="*/ 73 h 203"/>
                <a:gd name="T16" fmla="*/ 3 w 108"/>
                <a:gd name="T17" fmla="*/ 98 h 203"/>
                <a:gd name="T18" fmla="*/ 27 w 108"/>
                <a:gd name="T19" fmla="*/ 185 h 203"/>
                <a:gd name="T20" fmla="*/ 50 w 108"/>
                <a:gd name="T21" fmla="*/ 203 h 203"/>
                <a:gd name="T22" fmla="*/ 50 w 108"/>
                <a:gd name="T23" fmla="*/ 203 h 203"/>
                <a:gd name="T24" fmla="*/ 74 w 108"/>
                <a:gd name="T25" fmla="*/ 186 h 203"/>
                <a:gd name="T26" fmla="*/ 100 w 108"/>
                <a:gd name="T27" fmla="*/ 96 h 203"/>
                <a:gd name="T28" fmla="*/ 94 w 108"/>
                <a:gd name="T29" fmla="*/ 73 h 203"/>
                <a:gd name="T30" fmla="*/ 98 w 108"/>
                <a:gd name="T31" fmla="*/ 69 h 203"/>
                <a:gd name="T32" fmla="*/ 98 w 108"/>
                <a:gd name="T33" fmla="*/ 34 h 203"/>
                <a:gd name="T34" fmla="*/ 81 w 108"/>
                <a:gd name="T35" fmla="*/ 52 h 203"/>
                <a:gd name="T36" fmla="*/ 68 w 108"/>
                <a:gd name="T37" fmla="*/ 66 h 203"/>
                <a:gd name="T38" fmla="*/ 65 w 108"/>
                <a:gd name="T39" fmla="*/ 75 h 203"/>
                <a:gd name="T40" fmla="*/ 70 w 108"/>
                <a:gd name="T41" fmla="*/ 84 h 203"/>
                <a:gd name="T42" fmla="*/ 77 w 108"/>
                <a:gd name="T43" fmla="*/ 89 h 203"/>
                <a:gd name="T44" fmla="*/ 77 w 108"/>
                <a:gd name="T45" fmla="*/ 90 h 203"/>
                <a:gd name="T46" fmla="*/ 51 w 108"/>
                <a:gd name="T47" fmla="*/ 179 h 203"/>
                <a:gd name="T48" fmla="*/ 50 w 108"/>
                <a:gd name="T49" fmla="*/ 179 h 203"/>
                <a:gd name="T50" fmla="*/ 50 w 108"/>
                <a:gd name="T51" fmla="*/ 191 h 203"/>
                <a:gd name="T52" fmla="*/ 50 w 108"/>
                <a:gd name="T53" fmla="*/ 179 h 203"/>
                <a:gd name="T54" fmla="*/ 50 w 108"/>
                <a:gd name="T55" fmla="*/ 179 h 203"/>
                <a:gd name="T56" fmla="*/ 26 w 108"/>
                <a:gd name="T57" fmla="*/ 92 h 203"/>
                <a:gd name="T58" fmla="*/ 26 w 108"/>
                <a:gd name="T59" fmla="*/ 91 h 203"/>
                <a:gd name="T60" fmla="*/ 37 w 108"/>
                <a:gd name="T61" fmla="*/ 83 h 203"/>
                <a:gd name="T62" fmla="*/ 42 w 108"/>
                <a:gd name="T63" fmla="*/ 75 h 203"/>
                <a:gd name="T64" fmla="*/ 39 w 108"/>
                <a:gd name="T65" fmla="*/ 66 h 203"/>
                <a:gd name="T66" fmla="*/ 26 w 108"/>
                <a:gd name="T67" fmla="*/ 51 h 203"/>
                <a:gd name="T68" fmla="*/ 26 w 108"/>
                <a:gd name="T69" fmla="*/ 50 h 203"/>
                <a:gd name="T70" fmla="*/ 53 w 108"/>
                <a:gd name="T71" fmla="*/ 24 h 203"/>
                <a:gd name="T72" fmla="*/ 54 w 108"/>
                <a:gd name="T73" fmla="*/ 24 h 203"/>
                <a:gd name="T74" fmla="*/ 54 w 108"/>
                <a:gd name="T75" fmla="*/ 24 h 203"/>
                <a:gd name="T76" fmla="*/ 81 w 108"/>
                <a:gd name="T77" fmla="*/ 51 h 203"/>
                <a:gd name="T78" fmla="*/ 81 w 108"/>
                <a:gd name="T79" fmla="*/ 52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8" h="203">
                  <a:moveTo>
                    <a:pt x="98" y="34"/>
                  </a:moveTo>
                  <a:cubicBezTo>
                    <a:pt x="71" y="7"/>
                    <a:pt x="71" y="7"/>
                    <a:pt x="71" y="7"/>
                  </a:cubicBezTo>
                  <a:cubicBezTo>
                    <a:pt x="67" y="2"/>
                    <a:pt x="60" y="0"/>
                    <a:pt x="54" y="0"/>
                  </a:cubicBezTo>
                  <a:cubicBezTo>
                    <a:pt x="47" y="0"/>
                    <a:pt x="41" y="2"/>
                    <a:pt x="36" y="7"/>
                  </a:cubicBezTo>
                  <a:cubicBezTo>
                    <a:pt x="10" y="33"/>
                    <a:pt x="10" y="33"/>
                    <a:pt x="10" y="33"/>
                  </a:cubicBezTo>
                  <a:cubicBezTo>
                    <a:pt x="0" y="43"/>
                    <a:pt x="0" y="57"/>
                    <a:pt x="8" y="67"/>
                  </a:cubicBezTo>
                  <a:cubicBezTo>
                    <a:pt x="12" y="72"/>
                    <a:pt x="12" y="72"/>
                    <a:pt x="12" y="72"/>
                  </a:cubicBezTo>
                  <a:cubicBezTo>
                    <a:pt x="11" y="73"/>
                    <a:pt x="11" y="73"/>
                    <a:pt x="11" y="73"/>
                  </a:cubicBezTo>
                  <a:cubicBezTo>
                    <a:pt x="4" y="79"/>
                    <a:pt x="0" y="89"/>
                    <a:pt x="3" y="98"/>
                  </a:cubicBezTo>
                  <a:cubicBezTo>
                    <a:pt x="27" y="185"/>
                    <a:pt x="27" y="185"/>
                    <a:pt x="27" y="185"/>
                  </a:cubicBezTo>
                  <a:cubicBezTo>
                    <a:pt x="29" y="196"/>
                    <a:pt x="39" y="203"/>
                    <a:pt x="50" y="203"/>
                  </a:cubicBezTo>
                  <a:cubicBezTo>
                    <a:pt x="50" y="203"/>
                    <a:pt x="50" y="203"/>
                    <a:pt x="50" y="203"/>
                  </a:cubicBezTo>
                  <a:cubicBezTo>
                    <a:pt x="61" y="203"/>
                    <a:pt x="71" y="196"/>
                    <a:pt x="74" y="186"/>
                  </a:cubicBezTo>
                  <a:cubicBezTo>
                    <a:pt x="100" y="96"/>
                    <a:pt x="100" y="96"/>
                    <a:pt x="100" y="96"/>
                  </a:cubicBezTo>
                  <a:cubicBezTo>
                    <a:pt x="103" y="88"/>
                    <a:pt x="100" y="79"/>
                    <a:pt x="94" y="73"/>
                  </a:cubicBezTo>
                  <a:cubicBezTo>
                    <a:pt x="98" y="69"/>
                    <a:pt x="98" y="69"/>
                    <a:pt x="98" y="69"/>
                  </a:cubicBezTo>
                  <a:cubicBezTo>
                    <a:pt x="108" y="59"/>
                    <a:pt x="107" y="44"/>
                    <a:pt x="98" y="34"/>
                  </a:cubicBezTo>
                  <a:close/>
                  <a:moveTo>
                    <a:pt x="81" y="52"/>
                  </a:moveTo>
                  <a:cubicBezTo>
                    <a:pt x="68" y="66"/>
                    <a:pt x="68" y="66"/>
                    <a:pt x="68" y="66"/>
                  </a:cubicBezTo>
                  <a:cubicBezTo>
                    <a:pt x="66" y="68"/>
                    <a:pt x="64" y="72"/>
                    <a:pt x="65" y="75"/>
                  </a:cubicBezTo>
                  <a:cubicBezTo>
                    <a:pt x="65" y="79"/>
                    <a:pt x="67" y="82"/>
                    <a:pt x="70" y="84"/>
                  </a:cubicBezTo>
                  <a:cubicBezTo>
                    <a:pt x="77" y="89"/>
                    <a:pt x="77" y="89"/>
                    <a:pt x="77" y="89"/>
                  </a:cubicBezTo>
                  <a:cubicBezTo>
                    <a:pt x="77" y="89"/>
                    <a:pt x="77" y="89"/>
                    <a:pt x="77" y="90"/>
                  </a:cubicBezTo>
                  <a:cubicBezTo>
                    <a:pt x="51" y="179"/>
                    <a:pt x="51" y="179"/>
                    <a:pt x="51" y="179"/>
                  </a:cubicBezTo>
                  <a:cubicBezTo>
                    <a:pt x="51" y="179"/>
                    <a:pt x="51" y="179"/>
                    <a:pt x="50" y="179"/>
                  </a:cubicBezTo>
                  <a:cubicBezTo>
                    <a:pt x="50" y="191"/>
                    <a:pt x="50" y="191"/>
                    <a:pt x="50" y="191"/>
                  </a:cubicBezTo>
                  <a:cubicBezTo>
                    <a:pt x="50" y="179"/>
                    <a:pt x="50" y="179"/>
                    <a:pt x="50" y="179"/>
                  </a:cubicBezTo>
                  <a:cubicBezTo>
                    <a:pt x="50" y="179"/>
                    <a:pt x="50" y="179"/>
                    <a:pt x="50" y="179"/>
                  </a:cubicBezTo>
                  <a:cubicBezTo>
                    <a:pt x="26" y="92"/>
                    <a:pt x="26" y="92"/>
                    <a:pt x="26" y="92"/>
                  </a:cubicBezTo>
                  <a:cubicBezTo>
                    <a:pt x="26" y="92"/>
                    <a:pt x="26" y="92"/>
                    <a:pt x="26" y="91"/>
                  </a:cubicBezTo>
                  <a:cubicBezTo>
                    <a:pt x="37" y="83"/>
                    <a:pt x="37" y="83"/>
                    <a:pt x="37" y="83"/>
                  </a:cubicBezTo>
                  <a:cubicBezTo>
                    <a:pt x="40" y="81"/>
                    <a:pt x="41" y="78"/>
                    <a:pt x="42" y="75"/>
                  </a:cubicBezTo>
                  <a:cubicBezTo>
                    <a:pt x="42" y="71"/>
                    <a:pt x="41" y="68"/>
                    <a:pt x="39" y="66"/>
                  </a:cubicBezTo>
                  <a:cubicBezTo>
                    <a:pt x="26" y="51"/>
                    <a:pt x="26" y="51"/>
                    <a:pt x="26" y="51"/>
                  </a:cubicBezTo>
                  <a:cubicBezTo>
                    <a:pt x="26" y="51"/>
                    <a:pt x="26" y="51"/>
                    <a:pt x="26" y="50"/>
                  </a:cubicBezTo>
                  <a:cubicBezTo>
                    <a:pt x="53" y="24"/>
                    <a:pt x="53" y="24"/>
                    <a:pt x="53" y="24"/>
                  </a:cubicBezTo>
                  <a:cubicBezTo>
                    <a:pt x="53" y="24"/>
                    <a:pt x="53" y="24"/>
                    <a:pt x="54" y="24"/>
                  </a:cubicBezTo>
                  <a:cubicBezTo>
                    <a:pt x="54" y="24"/>
                    <a:pt x="54" y="24"/>
                    <a:pt x="54" y="24"/>
                  </a:cubicBezTo>
                  <a:cubicBezTo>
                    <a:pt x="81" y="51"/>
                    <a:pt x="81" y="51"/>
                    <a:pt x="81" y="51"/>
                  </a:cubicBezTo>
                  <a:cubicBezTo>
                    <a:pt x="81" y="51"/>
                    <a:pt x="81" y="52"/>
                    <a:pt x="81" y="52"/>
                  </a:cubicBezTo>
                  <a:close/>
                </a:path>
              </a:pathLst>
            </a:custGeom>
            <a:grpFill/>
            <a:ln>
              <a:noFill/>
            </a:ln>
          </p:spPr>
          <p:txBody>
            <a:bodyPr vert="horz" wrap="square" lIns="82935" tIns="41468" rIns="82935" bIns="41468" numCol="1" anchor="t" anchorCtr="0" compatLnSpc="1">
              <a:prstTxWarp prst="textNoShape">
                <a:avLst/>
              </a:prstTxWarp>
            </a:bodyPr>
            <a:lstStyle/>
            <a:p>
              <a:endParaRPr lang="en-GB" sz="1633"/>
            </a:p>
          </p:txBody>
        </p:sp>
      </p:grpSp>
      <p:sp>
        <p:nvSpPr>
          <p:cNvPr id="45" name="TextBox 44">
            <a:extLst>
              <a:ext uri="{FF2B5EF4-FFF2-40B4-BE49-F238E27FC236}">
                <a16:creationId xmlns:a16="http://schemas.microsoft.com/office/drawing/2014/main" id="{5BEEF612-FB2F-B817-0B72-7EC0A4720B8D}"/>
              </a:ext>
            </a:extLst>
          </p:cNvPr>
          <p:cNvSpPr txBox="1"/>
          <p:nvPr/>
        </p:nvSpPr>
        <p:spPr>
          <a:xfrm>
            <a:off x="7390333" y="2135689"/>
            <a:ext cx="3692434" cy="2862322"/>
          </a:xfrm>
          <a:prstGeom prst="rect">
            <a:avLst/>
          </a:prstGeom>
          <a:noFill/>
        </p:spPr>
        <p:txBody>
          <a:bodyPr wrap="square" rtlCol="0">
            <a:spAutoFit/>
          </a:bodyPr>
          <a:lstStyle/>
          <a:p>
            <a:r>
              <a:rPr lang="en-GB"/>
              <a:t>Avoid proxy variables for protected classes.</a:t>
            </a:r>
          </a:p>
          <a:p>
            <a:endParaRPr lang="en-GB"/>
          </a:p>
          <a:p>
            <a:endParaRPr lang="en-GB"/>
          </a:p>
          <a:p>
            <a:r>
              <a:rPr lang="en-GB"/>
              <a:t>Work with legal, ethical, and data science teams.</a:t>
            </a:r>
          </a:p>
          <a:p>
            <a:endParaRPr lang="en-GB"/>
          </a:p>
          <a:p>
            <a:endParaRPr lang="en-GB"/>
          </a:p>
          <a:p>
            <a:r>
              <a:rPr lang="en-GB"/>
              <a:t>Use interpretable, transparent models.</a:t>
            </a:r>
          </a:p>
        </p:txBody>
      </p:sp>
      <p:grpSp>
        <p:nvGrpSpPr>
          <p:cNvPr id="46" name="Group 45">
            <a:extLst>
              <a:ext uri="{FF2B5EF4-FFF2-40B4-BE49-F238E27FC236}">
                <a16:creationId xmlns:a16="http://schemas.microsoft.com/office/drawing/2014/main" id="{82954345-E930-FEDE-2E68-58B3AB01DDC1}"/>
              </a:ext>
            </a:extLst>
          </p:cNvPr>
          <p:cNvGrpSpPr>
            <a:grpSpLocks noChangeAspect="1"/>
          </p:cNvGrpSpPr>
          <p:nvPr/>
        </p:nvGrpSpPr>
        <p:grpSpPr>
          <a:xfrm>
            <a:off x="1133654" y="4310216"/>
            <a:ext cx="357653" cy="714125"/>
            <a:chOff x="2891791" y="3556794"/>
            <a:chExt cx="481013" cy="960438"/>
          </a:xfrm>
          <a:solidFill>
            <a:schemeClr val="accent1"/>
          </a:solidFill>
        </p:grpSpPr>
        <p:sp>
          <p:nvSpPr>
            <p:cNvPr id="47" name="Freeform 102">
              <a:extLst>
                <a:ext uri="{FF2B5EF4-FFF2-40B4-BE49-F238E27FC236}">
                  <a16:creationId xmlns:a16="http://schemas.microsoft.com/office/drawing/2014/main" id="{893A1646-7535-0B61-403C-ED92BAE87E14}"/>
                </a:ext>
              </a:extLst>
            </p:cNvPr>
            <p:cNvSpPr>
              <a:spLocks/>
            </p:cNvSpPr>
            <p:nvPr/>
          </p:nvSpPr>
          <p:spPr bwMode="auto">
            <a:xfrm>
              <a:off x="3014029" y="4291807"/>
              <a:ext cx="223838" cy="225425"/>
            </a:xfrm>
            <a:custGeom>
              <a:avLst/>
              <a:gdLst>
                <a:gd name="T0" fmla="*/ 130 w 143"/>
                <a:gd name="T1" fmla="*/ 60 h 144"/>
                <a:gd name="T2" fmla="*/ 83 w 143"/>
                <a:gd name="T3" fmla="*/ 60 h 144"/>
                <a:gd name="T4" fmla="*/ 83 w 143"/>
                <a:gd name="T5" fmla="*/ 13 h 144"/>
                <a:gd name="T6" fmla="*/ 70 w 143"/>
                <a:gd name="T7" fmla="*/ 0 h 144"/>
                <a:gd name="T8" fmla="*/ 57 w 143"/>
                <a:gd name="T9" fmla="*/ 13 h 144"/>
                <a:gd name="T10" fmla="*/ 57 w 143"/>
                <a:gd name="T11" fmla="*/ 60 h 144"/>
                <a:gd name="T12" fmla="*/ 13 w 143"/>
                <a:gd name="T13" fmla="*/ 60 h 144"/>
                <a:gd name="T14" fmla="*/ 0 w 143"/>
                <a:gd name="T15" fmla="*/ 73 h 144"/>
                <a:gd name="T16" fmla="*/ 13 w 143"/>
                <a:gd name="T17" fmla="*/ 86 h 144"/>
                <a:gd name="T18" fmla="*/ 57 w 143"/>
                <a:gd name="T19" fmla="*/ 86 h 144"/>
                <a:gd name="T20" fmla="*/ 57 w 143"/>
                <a:gd name="T21" fmla="*/ 131 h 144"/>
                <a:gd name="T22" fmla="*/ 70 w 143"/>
                <a:gd name="T23" fmla="*/ 144 h 144"/>
                <a:gd name="T24" fmla="*/ 83 w 143"/>
                <a:gd name="T25" fmla="*/ 131 h 144"/>
                <a:gd name="T26" fmla="*/ 83 w 143"/>
                <a:gd name="T27" fmla="*/ 86 h 144"/>
                <a:gd name="T28" fmla="*/ 130 w 143"/>
                <a:gd name="T29" fmla="*/ 86 h 144"/>
                <a:gd name="T30" fmla="*/ 143 w 143"/>
                <a:gd name="T31" fmla="*/ 73 h 144"/>
                <a:gd name="T32" fmla="*/ 130 w 143"/>
                <a:gd name="T33" fmla="*/ 6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3" h="144">
                  <a:moveTo>
                    <a:pt x="130" y="60"/>
                  </a:moveTo>
                  <a:cubicBezTo>
                    <a:pt x="83" y="60"/>
                    <a:pt x="83" y="60"/>
                    <a:pt x="83" y="60"/>
                  </a:cubicBezTo>
                  <a:cubicBezTo>
                    <a:pt x="83" y="13"/>
                    <a:pt x="83" y="13"/>
                    <a:pt x="83" y="13"/>
                  </a:cubicBezTo>
                  <a:cubicBezTo>
                    <a:pt x="83" y="6"/>
                    <a:pt x="77" y="0"/>
                    <a:pt x="70" y="0"/>
                  </a:cubicBezTo>
                  <a:cubicBezTo>
                    <a:pt x="63" y="0"/>
                    <a:pt x="57" y="6"/>
                    <a:pt x="57" y="13"/>
                  </a:cubicBezTo>
                  <a:cubicBezTo>
                    <a:pt x="57" y="60"/>
                    <a:pt x="57" y="60"/>
                    <a:pt x="57" y="60"/>
                  </a:cubicBezTo>
                  <a:cubicBezTo>
                    <a:pt x="13" y="60"/>
                    <a:pt x="13" y="60"/>
                    <a:pt x="13" y="60"/>
                  </a:cubicBezTo>
                  <a:cubicBezTo>
                    <a:pt x="5" y="60"/>
                    <a:pt x="0" y="66"/>
                    <a:pt x="0" y="73"/>
                  </a:cubicBezTo>
                  <a:cubicBezTo>
                    <a:pt x="0" y="80"/>
                    <a:pt x="5" y="86"/>
                    <a:pt x="13" y="86"/>
                  </a:cubicBezTo>
                  <a:cubicBezTo>
                    <a:pt x="57" y="86"/>
                    <a:pt x="57" y="86"/>
                    <a:pt x="57" y="86"/>
                  </a:cubicBezTo>
                  <a:cubicBezTo>
                    <a:pt x="57" y="131"/>
                    <a:pt x="57" y="131"/>
                    <a:pt x="57" y="131"/>
                  </a:cubicBezTo>
                  <a:cubicBezTo>
                    <a:pt x="57" y="139"/>
                    <a:pt x="63" y="144"/>
                    <a:pt x="70" y="144"/>
                  </a:cubicBezTo>
                  <a:cubicBezTo>
                    <a:pt x="77" y="144"/>
                    <a:pt x="83" y="139"/>
                    <a:pt x="83" y="131"/>
                  </a:cubicBezTo>
                  <a:cubicBezTo>
                    <a:pt x="83" y="86"/>
                    <a:pt x="83" y="86"/>
                    <a:pt x="83" y="86"/>
                  </a:cubicBezTo>
                  <a:cubicBezTo>
                    <a:pt x="130" y="86"/>
                    <a:pt x="130" y="86"/>
                    <a:pt x="130" y="86"/>
                  </a:cubicBezTo>
                  <a:cubicBezTo>
                    <a:pt x="137" y="86"/>
                    <a:pt x="143" y="80"/>
                    <a:pt x="143" y="73"/>
                  </a:cubicBezTo>
                  <a:cubicBezTo>
                    <a:pt x="143" y="66"/>
                    <a:pt x="137" y="60"/>
                    <a:pt x="130" y="6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48" name="Freeform 103">
              <a:extLst>
                <a:ext uri="{FF2B5EF4-FFF2-40B4-BE49-F238E27FC236}">
                  <a16:creationId xmlns:a16="http://schemas.microsoft.com/office/drawing/2014/main" id="{8D8D4815-1668-BF9D-EA16-1A606480CD00}"/>
                </a:ext>
              </a:extLst>
            </p:cNvPr>
            <p:cNvSpPr>
              <a:spLocks noEditPoints="1"/>
            </p:cNvSpPr>
            <p:nvPr/>
          </p:nvSpPr>
          <p:spPr bwMode="auto">
            <a:xfrm>
              <a:off x="2891791" y="3556794"/>
              <a:ext cx="481013" cy="674688"/>
            </a:xfrm>
            <a:custGeom>
              <a:avLst/>
              <a:gdLst>
                <a:gd name="T0" fmla="*/ 147 w 307"/>
                <a:gd name="T1" fmla="*/ 430 h 430"/>
                <a:gd name="T2" fmla="*/ 113 w 307"/>
                <a:gd name="T3" fmla="*/ 415 h 430"/>
                <a:gd name="T4" fmla="*/ 100 w 307"/>
                <a:gd name="T5" fmla="*/ 373 h 430"/>
                <a:gd name="T6" fmla="*/ 99 w 307"/>
                <a:gd name="T7" fmla="*/ 358 h 430"/>
                <a:gd name="T8" fmla="*/ 107 w 307"/>
                <a:gd name="T9" fmla="*/ 287 h 430"/>
                <a:gd name="T10" fmla="*/ 163 w 307"/>
                <a:gd name="T11" fmla="*/ 208 h 430"/>
                <a:gd name="T12" fmla="*/ 188 w 307"/>
                <a:gd name="T13" fmla="*/ 181 h 430"/>
                <a:gd name="T14" fmla="*/ 200 w 307"/>
                <a:gd name="T15" fmla="*/ 163 h 430"/>
                <a:gd name="T16" fmla="*/ 204 w 307"/>
                <a:gd name="T17" fmla="*/ 144 h 430"/>
                <a:gd name="T18" fmla="*/ 191 w 307"/>
                <a:gd name="T19" fmla="*/ 109 h 430"/>
                <a:gd name="T20" fmla="*/ 157 w 307"/>
                <a:gd name="T21" fmla="*/ 95 h 430"/>
                <a:gd name="T22" fmla="*/ 122 w 307"/>
                <a:gd name="T23" fmla="*/ 108 h 430"/>
                <a:gd name="T24" fmla="*/ 99 w 307"/>
                <a:gd name="T25" fmla="*/ 157 h 430"/>
                <a:gd name="T26" fmla="*/ 50 w 307"/>
                <a:gd name="T27" fmla="*/ 204 h 430"/>
                <a:gd name="T28" fmla="*/ 14 w 307"/>
                <a:gd name="T29" fmla="*/ 186 h 430"/>
                <a:gd name="T30" fmla="*/ 0 w 307"/>
                <a:gd name="T31" fmla="*/ 150 h 430"/>
                <a:gd name="T32" fmla="*/ 19 w 307"/>
                <a:gd name="T33" fmla="*/ 81 h 430"/>
                <a:gd name="T34" fmla="*/ 73 w 307"/>
                <a:gd name="T35" fmla="*/ 23 h 430"/>
                <a:gd name="T36" fmla="*/ 157 w 307"/>
                <a:gd name="T37" fmla="*/ 0 h 430"/>
                <a:gd name="T38" fmla="*/ 235 w 307"/>
                <a:gd name="T39" fmla="*/ 19 h 430"/>
                <a:gd name="T40" fmla="*/ 288 w 307"/>
                <a:gd name="T41" fmla="*/ 72 h 430"/>
                <a:gd name="T42" fmla="*/ 307 w 307"/>
                <a:gd name="T43" fmla="*/ 144 h 430"/>
                <a:gd name="T44" fmla="*/ 296 w 307"/>
                <a:gd name="T45" fmla="*/ 198 h 430"/>
                <a:gd name="T46" fmla="*/ 271 w 307"/>
                <a:gd name="T47" fmla="*/ 237 h 430"/>
                <a:gd name="T48" fmla="*/ 246 w 307"/>
                <a:gd name="T49" fmla="*/ 263 h 430"/>
                <a:gd name="T50" fmla="*/ 215 w 307"/>
                <a:gd name="T51" fmla="*/ 295 h 430"/>
                <a:gd name="T52" fmla="*/ 197 w 307"/>
                <a:gd name="T53" fmla="*/ 357 h 430"/>
                <a:gd name="T54" fmla="*/ 193 w 307"/>
                <a:gd name="T55" fmla="*/ 385 h 430"/>
                <a:gd name="T56" fmla="*/ 147 w 307"/>
                <a:gd name="T57" fmla="*/ 430 h 430"/>
                <a:gd name="T58" fmla="*/ 157 w 307"/>
                <a:gd name="T59" fmla="*/ 69 h 430"/>
                <a:gd name="T60" fmla="*/ 210 w 307"/>
                <a:gd name="T61" fmla="*/ 91 h 430"/>
                <a:gd name="T62" fmla="*/ 230 w 307"/>
                <a:gd name="T63" fmla="*/ 144 h 430"/>
                <a:gd name="T64" fmla="*/ 223 w 307"/>
                <a:gd name="T65" fmla="*/ 175 h 430"/>
                <a:gd name="T66" fmla="*/ 208 w 307"/>
                <a:gd name="T67" fmla="*/ 198 h 430"/>
                <a:gd name="T68" fmla="*/ 181 w 307"/>
                <a:gd name="T69" fmla="*/ 226 h 430"/>
                <a:gd name="T70" fmla="*/ 132 w 307"/>
                <a:gd name="T71" fmla="*/ 296 h 430"/>
                <a:gd name="T72" fmla="*/ 125 w 307"/>
                <a:gd name="T73" fmla="*/ 358 h 430"/>
                <a:gd name="T74" fmla="*/ 126 w 307"/>
                <a:gd name="T75" fmla="*/ 373 h 430"/>
                <a:gd name="T76" fmla="*/ 132 w 307"/>
                <a:gd name="T77" fmla="*/ 397 h 430"/>
                <a:gd name="T78" fmla="*/ 147 w 307"/>
                <a:gd name="T79" fmla="*/ 404 h 430"/>
                <a:gd name="T80" fmla="*/ 168 w 307"/>
                <a:gd name="T81" fmla="*/ 381 h 430"/>
                <a:gd name="T82" fmla="*/ 168 w 307"/>
                <a:gd name="T83" fmla="*/ 381 h 430"/>
                <a:gd name="T84" fmla="*/ 171 w 307"/>
                <a:gd name="T85" fmla="*/ 355 h 430"/>
                <a:gd name="T86" fmla="*/ 194 w 307"/>
                <a:gd name="T87" fmla="*/ 279 h 430"/>
                <a:gd name="T88" fmla="*/ 228 w 307"/>
                <a:gd name="T89" fmla="*/ 244 h 430"/>
                <a:gd name="T90" fmla="*/ 252 w 307"/>
                <a:gd name="T91" fmla="*/ 220 h 430"/>
                <a:gd name="T92" fmla="*/ 273 w 307"/>
                <a:gd name="T93" fmla="*/ 187 h 430"/>
                <a:gd name="T94" fmla="*/ 281 w 307"/>
                <a:gd name="T95" fmla="*/ 144 h 430"/>
                <a:gd name="T96" fmla="*/ 266 w 307"/>
                <a:gd name="T97" fmla="*/ 85 h 430"/>
                <a:gd name="T98" fmla="*/ 223 w 307"/>
                <a:gd name="T99" fmla="*/ 42 h 430"/>
                <a:gd name="T100" fmla="*/ 157 w 307"/>
                <a:gd name="T101" fmla="*/ 26 h 430"/>
                <a:gd name="T102" fmla="*/ 87 w 307"/>
                <a:gd name="T103" fmla="*/ 45 h 430"/>
                <a:gd name="T104" fmla="*/ 42 w 307"/>
                <a:gd name="T105" fmla="*/ 93 h 430"/>
                <a:gd name="T106" fmla="*/ 26 w 307"/>
                <a:gd name="T107" fmla="*/ 150 h 430"/>
                <a:gd name="T108" fmla="*/ 34 w 307"/>
                <a:gd name="T109" fmla="*/ 169 h 430"/>
                <a:gd name="T110" fmla="*/ 50 w 307"/>
                <a:gd name="T111" fmla="*/ 178 h 430"/>
                <a:gd name="T112" fmla="*/ 74 w 307"/>
                <a:gd name="T113" fmla="*/ 150 h 430"/>
                <a:gd name="T114" fmla="*/ 101 w 307"/>
                <a:gd name="T115" fmla="*/ 92 h 430"/>
                <a:gd name="T116" fmla="*/ 157 w 307"/>
                <a:gd name="T117" fmla="*/ 69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7" h="430">
                  <a:moveTo>
                    <a:pt x="147" y="430"/>
                  </a:moveTo>
                  <a:cubicBezTo>
                    <a:pt x="134" y="430"/>
                    <a:pt x="122" y="425"/>
                    <a:pt x="113" y="415"/>
                  </a:cubicBezTo>
                  <a:cubicBezTo>
                    <a:pt x="104" y="405"/>
                    <a:pt x="100" y="391"/>
                    <a:pt x="100" y="373"/>
                  </a:cubicBezTo>
                  <a:cubicBezTo>
                    <a:pt x="100" y="368"/>
                    <a:pt x="100" y="363"/>
                    <a:pt x="99" y="358"/>
                  </a:cubicBezTo>
                  <a:cubicBezTo>
                    <a:pt x="99" y="335"/>
                    <a:pt x="99" y="310"/>
                    <a:pt x="107" y="287"/>
                  </a:cubicBezTo>
                  <a:cubicBezTo>
                    <a:pt x="119" y="255"/>
                    <a:pt x="141" y="230"/>
                    <a:pt x="163" y="208"/>
                  </a:cubicBezTo>
                  <a:cubicBezTo>
                    <a:pt x="174" y="196"/>
                    <a:pt x="183" y="187"/>
                    <a:pt x="188" y="181"/>
                  </a:cubicBezTo>
                  <a:cubicBezTo>
                    <a:pt x="193" y="176"/>
                    <a:pt x="196" y="170"/>
                    <a:pt x="200" y="163"/>
                  </a:cubicBezTo>
                  <a:cubicBezTo>
                    <a:pt x="202" y="158"/>
                    <a:pt x="204" y="151"/>
                    <a:pt x="204" y="144"/>
                  </a:cubicBezTo>
                  <a:cubicBezTo>
                    <a:pt x="204" y="130"/>
                    <a:pt x="200" y="119"/>
                    <a:pt x="191" y="109"/>
                  </a:cubicBezTo>
                  <a:cubicBezTo>
                    <a:pt x="182" y="100"/>
                    <a:pt x="171" y="95"/>
                    <a:pt x="157" y="95"/>
                  </a:cubicBezTo>
                  <a:cubicBezTo>
                    <a:pt x="140" y="95"/>
                    <a:pt x="129" y="100"/>
                    <a:pt x="122" y="108"/>
                  </a:cubicBezTo>
                  <a:cubicBezTo>
                    <a:pt x="113" y="119"/>
                    <a:pt x="105" y="136"/>
                    <a:pt x="99" y="157"/>
                  </a:cubicBezTo>
                  <a:cubicBezTo>
                    <a:pt x="89" y="196"/>
                    <a:pt x="67" y="204"/>
                    <a:pt x="50" y="204"/>
                  </a:cubicBezTo>
                  <a:cubicBezTo>
                    <a:pt x="36" y="204"/>
                    <a:pt x="24" y="198"/>
                    <a:pt x="14" y="186"/>
                  </a:cubicBezTo>
                  <a:cubicBezTo>
                    <a:pt x="5" y="175"/>
                    <a:pt x="0" y="163"/>
                    <a:pt x="0" y="150"/>
                  </a:cubicBezTo>
                  <a:cubicBezTo>
                    <a:pt x="0" y="127"/>
                    <a:pt x="6" y="104"/>
                    <a:pt x="19" y="81"/>
                  </a:cubicBezTo>
                  <a:cubicBezTo>
                    <a:pt x="31" y="58"/>
                    <a:pt x="50" y="38"/>
                    <a:pt x="73" y="23"/>
                  </a:cubicBezTo>
                  <a:cubicBezTo>
                    <a:pt x="97" y="8"/>
                    <a:pt x="125" y="0"/>
                    <a:pt x="157" y="0"/>
                  </a:cubicBezTo>
                  <a:cubicBezTo>
                    <a:pt x="186" y="0"/>
                    <a:pt x="213" y="7"/>
                    <a:pt x="235" y="19"/>
                  </a:cubicBezTo>
                  <a:cubicBezTo>
                    <a:pt x="258" y="32"/>
                    <a:pt x="276" y="50"/>
                    <a:pt x="288" y="72"/>
                  </a:cubicBezTo>
                  <a:cubicBezTo>
                    <a:pt x="301" y="94"/>
                    <a:pt x="307" y="118"/>
                    <a:pt x="307" y="144"/>
                  </a:cubicBezTo>
                  <a:cubicBezTo>
                    <a:pt x="307" y="164"/>
                    <a:pt x="303" y="182"/>
                    <a:pt x="296" y="198"/>
                  </a:cubicBezTo>
                  <a:cubicBezTo>
                    <a:pt x="289" y="213"/>
                    <a:pt x="281" y="226"/>
                    <a:pt x="271" y="237"/>
                  </a:cubicBezTo>
                  <a:cubicBezTo>
                    <a:pt x="263" y="246"/>
                    <a:pt x="254" y="255"/>
                    <a:pt x="246" y="263"/>
                  </a:cubicBezTo>
                  <a:cubicBezTo>
                    <a:pt x="234" y="273"/>
                    <a:pt x="224" y="284"/>
                    <a:pt x="215" y="295"/>
                  </a:cubicBezTo>
                  <a:cubicBezTo>
                    <a:pt x="202" y="312"/>
                    <a:pt x="200" y="334"/>
                    <a:pt x="197" y="357"/>
                  </a:cubicBezTo>
                  <a:cubicBezTo>
                    <a:pt x="196" y="367"/>
                    <a:pt x="195" y="376"/>
                    <a:pt x="193" y="385"/>
                  </a:cubicBezTo>
                  <a:cubicBezTo>
                    <a:pt x="187" y="424"/>
                    <a:pt x="162" y="430"/>
                    <a:pt x="147" y="430"/>
                  </a:cubicBezTo>
                  <a:close/>
                  <a:moveTo>
                    <a:pt x="157" y="69"/>
                  </a:moveTo>
                  <a:cubicBezTo>
                    <a:pt x="178" y="69"/>
                    <a:pt x="196" y="77"/>
                    <a:pt x="210" y="91"/>
                  </a:cubicBezTo>
                  <a:cubicBezTo>
                    <a:pt x="223" y="106"/>
                    <a:pt x="230" y="124"/>
                    <a:pt x="230" y="144"/>
                  </a:cubicBezTo>
                  <a:cubicBezTo>
                    <a:pt x="230" y="155"/>
                    <a:pt x="228" y="165"/>
                    <a:pt x="223" y="175"/>
                  </a:cubicBezTo>
                  <a:cubicBezTo>
                    <a:pt x="219" y="183"/>
                    <a:pt x="214" y="191"/>
                    <a:pt x="208" y="198"/>
                  </a:cubicBezTo>
                  <a:cubicBezTo>
                    <a:pt x="202" y="205"/>
                    <a:pt x="193" y="214"/>
                    <a:pt x="181" y="226"/>
                  </a:cubicBezTo>
                  <a:cubicBezTo>
                    <a:pt x="161" y="247"/>
                    <a:pt x="141" y="268"/>
                    <a:pt x="132" y="296"/>
                  </a:cubicBezTo>
                  <a:cubicBezTo>
                    <a:pt x="125" y="315"/>
                    <a:pt x="125" y="336"/>
                    <a:pt x="125" y="358"/>
                  </a:cubicBezTo>
                  <a:cubicBezTo>
                    <a:pt x="125" y="363"/>
                    <a:pt x="126" y="368"/>
                    <a:pt x="126" y="373"/>
                  </a:cubicBezTo>
                  <a:cubicBezTo>
                    <a:pt x="126" y="384"/>
                    <a:pt x="128" y="393"/>
                    <a:pt x="132" y="397"/>
                  </a:cubicBezTo>
                  <a:cubicBezTo>
                    <a:pt x="136" y="402"/>
                    <a:pt x="141" y="404"/>
                    <a:pt x="147" y="404"/>
                  </a:cubicBezTo>
                  <a:cubicBezTo>
                    <a:pt x="156" y="404"/>
                    <a:pt x="165" y="401"/>
                    <a:pt x="168" y="381"/>
                  </a:cubicBezTo>
                  <a:cubicBezTo>
                    <a:pt x="168" y="381"/>
                    <a:pt x="168" y="381"/>
                    <a:pt x="168" y="381"/>
                  </a:cubicBezTo>
                  <a:cubicBezTo>
                    <a:pt x="169" y="373"/>
                    <a:pt x="170" y="364"/>
                    <a:pt x="171" y="355"/>
                  </a:cubicBezTo>
                  <a:cubicBezTo>
                    <a:pt x="174" y="330"/>
                    <a:pt x="177" y="302"/>
                    <a:pt x="194" y="279"/>
                  </a:cubicBezTo>
                  <a:cubicBezTo>
                    <a:pt x="204" y="266"/>
                    <a:pt x="216" y="255"/>
                    <a:pt x="228" y="244"/>
                  </a:cubicBezTo>
                  <a:cubicBezTo>
                    <a:pt x="236" y="236"/>
                    <a:pt x="244" y="228"/>
                    <a:pt x="252" y="220"/>
                  </a:cubicBezTo>
                  <a:cubicBezTo>
                    <a:pt x="260" y="211"/>
                    <a:pt x="267" y="200"/>
                    <a:pt x="273" y="187"/>
                  </a:cubicBezTo>
                  <a:cubicBezTo>
                    <a:pt x="278" y="175"/>
                    <a:pt x="281" y="160"/>
                    <a:pt x="281" y="144"/>
                  </a:cubicBezTo>
                  <a:cubicBezTo>
                    <a:pt x="281" y="122"/>
                    <a:pt x="276" y="103"/>
                    <a:pt x="266" y="85"/>
                  </a:cubicBezTo>
                  <a:cubicBezTo>
                    <a:pt x="256" y="67"/>
                    <a:pt x="241" y="53"/>
                    <a:pt x="223" y="42"/>
                  </a:cubicBezTo>
                  <a:cubicBezTo>
                    <a:pt x="204" y="32"/>
                    <a:pt x="182" y="26"/>
                    <a:pt x="157" y="26"/>
                  </a:cubicBezTo>
                  <a:cubicBezTo>
                    <a:pt x="130" y="26"/>
                    <a:pt x="107" y="33"/>
                    <a:pt x="87" y="45"/>
                  </a:cubicBezTo>
                  <a:cubicBezTo>
                    <a:pt x="67" y="58"/>
                    <a:pt x="52" y="74"/>
                    <a:pt x="42" y="93"/>
                  </a:cubicBezTo>
                  <a:cubicBezTo>
                    <a:pt x="31" y="112"/>
                    <a:pt x="26" y="131"/>
                    <a:pt x="26" y="150"/>
                  </a:cubicBezTo>
                  <a:cubicBezTo>
                    <a:pt x="26" y="157"/>
                    <a:pt x="29" y="163"/>
                    <a:pt x="34" y="169"/>
                  </a:cubicBezTo>
                  <a:cubicBezTo>
                    <a:pt x="39" y="175"/>
                    <a:pt x="44" y="178"/>
                    <a:pt x="50" y="178"/>
                  </a:cubicBezTo>
                  <a:cubicBezTo>
                    <a:pt x="55" y="178"/>
                    <a:pt x="67" y="178"/>
                    <a:pt x="74" y="150"/>
                  </a:cubicBezTo>
                  <a:cubicBezTo>
                    <a:pt x="82" y="125"/>
                    <a:pt x="90" y="106"/>
                    <a:pt x="101" y="92"/>
                  </a:cubicBezTo>
                  <a:cubicBezTo>
                    <a:pt x="114" y="77"/>
                    <a:pt x="132" y="69"/>
                    <a:pt x="157" y="6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49" name="Group 48">
            <a:extLst>
              <a:ext uri="{FF2B5EF4-FFF2-40B4-BE49-F238E27FC236}">
                <a16:creationId xmlns:a16="http://schemas.microsoft.com/office/drawing/2014/main" id="{5144316E-8061-8F31-98AA-A8FA7C0239FD}"/>
              </a:ext>
            </a:extLst>
          </p:cNvPr>
          <p:cNvGrpSpPr>
            <a:grpSpLocks noChangeAspect="1"/>
          </p:cNvGrpSpPr>
          <p:nvPr/>
        </p:nvGrpSpPr>
        <p:grpSpPr>
          <a:xfrm>
            <a:off x="6340970" y="2092229"/>
            <a:ext cx="770574" cy="777104"/>
            <a:chOff x="-1054900" y="4965848"/>
            <a:chExt cx="1080666" cy="1079076"/>
          </a:xfrm>
          <a:solidFill>
            <a:schemeClr val="accent1"/>
          </a:solidFill>
        </p:grpSpPr>
        <p:sp>
          <p:nvSpPr>
            <p:cNvPr id="50" name="Freeform 58">
              <a:extLst>
                <a:ext uri="{FF2B5EF4-FFF2-40B4-BE49-F238E27FC236}">
                  <a16:creationId xmlns:a16="http://schemas.microsoft.com/office/drawing/2014/main" id="{5DA91397-00F5-D896-C1D3-6C4083F5DBA7}"/>
                </a:ext>
              </a:extLst>
            </p:cNvPr>
            <p:cNvSpPr>
              <a:spLocks/>
            </p:cNvSpPr>
            <p:nvPr/>
          </p:nvSpPr>
          <p:spPr bwMode="auto">
            <a:xfrm>
              <a:off x="-599287" y="5757850"/>
              <a:ext cx="177800" cy="177800"/>
            </a:xfrm>
            <a:custGeom>
              <a:avLst/>
              <a:gdLst>
                <a:gd name="T0" fmla="*/ 113 w 113"/>
                <a:gd name="T1" fmla="*/ 58 h 113"/>
                <a:gd name="T2" fmla="*/ 57 w 113"/>
                <a:gd name="T3" fmla="*/ 113 h 113"/>
                <a:gd name="T4" fmla="*/ 0 w 113"/>
                <a:gd name="T5" fmla="*/ 57 h 113"/>
                <a:gd name="T6" fmla="*/ 58 w 113"/>
                <a:gd name="T7" fmla="*/ 1 h 113"/>
                <a:gd name="T8" fmla="*/ 113 w 113"/>
                <a:gd name="T9" fmla="*/ 58 h 113"/>
              </a:gdLst>
              <a:ahLst/>
              <a:cxnLst>
                <a:cxn ang="0">
                  <a:pos x="T0" y="T1"/>
                </a:cxn>
                <a:cxn ang="0">
                  <a:pos x="T2" y="T3"/>
                </a:cxn>
                <a:cxn ang="0">
                  <a:pos x="T4" y="T5"/>
                </a:cxn>
                <a:cxn ang="0">
                  <a:pos x="T6" y="T7"/>
                </a:cxn>
                <a:cxn ang="0">
                  <a:pos x="T8" y="T9"/>
                </a:cxn>
              </a:cxnLst>
              <a:rect l="0" t="0" r="r" b="b"/>
              <a:pathLst>
                <a:path w="113" h="113">
                  <a:moveTo>
                    <a:pt x="113" y="58"/>
                  </a:moveTo>
                  <a:cubicBezTo>
                    <a:pt x="113" y="89"/>
                    <a:pt x="88" y="113"/>
                    <a:pt x="57" y="113"/>
                  </a:cubicBezTo>
                  <a:cubicBezTo>
                    <a:pt x="26" y="113"/>
                    <a:pt x="1" y="87"/>
                    <a:pt x="0" y="57"/>
                  </a:cubicBezTo>
                  <a:cubicBezTo>
                    <a:pt x="0" y="25"/>
                    <a:pt x="26" y="0"/>
                    <a:pt x="58" y="1"/>
                  </a:cubicBezTo>
                  <a:cubicBezTo>
                    <a:pt x="89" y="1"/>
                    <a:pt x="113" y="26"/>
                    <a:pt x="113"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59">
              <a:extLst>
                <a:ext uri="{FF2B5EF4-FFF2-40B4-BE49-F238E27FC236}">
                  <a16:creationId xmlns:a16="http://schemas.microsoft.com/office/drawing/2014/main" id="{791BDE1B-B44D-1123-25D8-FD2C6BCD20F4}"/>
                </a:ext>
              </a:extLst>
            </p:cNvPr>
            <p:cNvSpPr>
              <a:spLocks/>
            </p:cNvSpPr>
            <p:nvPr/>
          </p:nvSpPr>
          <p:spPr bwMode="auto">
            <a:xfrm>
              <a:off x="-629449" y="5155080"/>
              <a:ext cx="238125" cy="555625"/>
            </a:xfrm>
            <a:custGeom>
              <a:avLst/>
              <a:gdLst>
                <a:gd name="T0" fmla="*/ 114 w 151"/>
                <a:gd name="T1" fmla="*/ 353 h 353"/>
                <a:gd name="T2" fmla="*/ 40 w 151"/>
                <a:gd name="T3" fmla="*/ 353 h 353"/>
                <a:gd name="T4" fmla="*/ 0 w 151"/>
                <a:gd name="T5" fmla="*/ 0 h 353"/>
                <a:gd name="T6" fmla="*/ 151 w 151"/>
                <a:gd name="T7" fmla="*/ 0 h 353"/>
                <a:gd name="T8" fmla="*/ 114 w 151"/>
                <a:gd name="T9" fmla="*/ 353 h 353"/>
              </a:gdLst>
              <a:ahLst/>
              <a:cxnLst>
                <a:cxn ang="0">
                  <a:pos x="T0" y="T1"/>
                </a:cxn>
                <a:cxn ang="0">
                  <a:pos x="T2" y="T3"/>
                </a:cxn>
                <a:cxn ang="0">
                  <a:pos x="T4" y="T5"/>
                </a:cxn>
                <a:cxn ang="0">
                  <a:pos x="T6" y="T7"/>
                </a:cxn>
                <a:cxn ang="0">
                  <a:pos x="T8" y="T9"/>
                </a:cxn>
              </a:cxnLst>
              <a:rect l="0" t="0" r="r" b="b"/>
              <a:pathLst>
                <a:path w="151" h="353">
                  <a:moveTo>
                    <a:pt x="114" y="353"/>
                  </a:moveTo>
                  <a:cubicBezTo>
                    <a:pt x="89" y="353"/>
                    <a:pt x="66" y="353"/>
                    <a:pt x="40" y="353"/>
                  </a:cubicBezTo>
                  <a:cubicBezTo>
                    <a:pt x="27" y="236"/>
                    <a:pt x="13" y="119"/>
                    <a:pt x="0" y="0"/>
                  </a:cubicBezTo>
                  <a:cubicBezTo>
                    <a:pt x="51" y="0"/>
                    <a:pt x="100" y="0"/>
                    <a:pt x="151" y="0"/>
                  </a:cubicBezTo>
                  <a:cubicBezTo>
                    <a:pt x="138" y="118"/>
                    <a:pt x="126" y="235"/>
                    <a:pt x="114" y="3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91">
              <a:extLst>
                <a:ext uri="{FF2B5EF4-FFF2-40B4-BE49-F238E27FC236}">
                  <a16:creationId xmlns:a16="http://schemas.microsoft.com/office/drawing/2014/main" id="{86A87426-9F98-A543-F02B-E8F6F82DA2A8}"/>
                </a:ext>
              </a:extLst>
            </p:cNvPr>
            <p:cNvSpPr>
              <a:spLocks noEditPoints="1"/>
            </p:cNvSpPr>
            <p:nvPr/>
          </p:nvSpPr>
          <p:spPr bwMode="auto">
            <a:xfrm>
              <a:off x="-1054900" y="4965848"/>
              <a:ext cx="1080666" cy="1079076"/>
            </a:xfrm>
            <a:custGeom>
              <a:avLst/>
              <a:gdLst>
                <a:gd name="T0" fmla="*/ 347 w 693"/>
                <a:gd name="T1" fmla="*/ 692 h 692"/>
                <a:gd name="T2" fmla="*/ 346 w 693"/>
                <a:gd name="T3" fmla="*/ 692 h 692"/>
                <a:gd name="T4" fmla="*/ 0 w 693"/>
                <a:gd name="T5" fmla="*/ 346 h 692"/>
                <a:gd name="T6" fmla="*/ 346 w 693"/>
                <a:gd name="T7" fmla="*/ 0 h 692"/>
                <a:gd name="T8" fmla="*/ 346 w 693"/>
                <a:gd name="T9" fmla="*/ 0 h 692"/>
                <a:gd name="T10" fmla="*/ 590 w 693"/>
                <a:gd name="T11" fmla="*/ 101 h 692"/>
                <a:gd name="T12" fmla="*/ 692 w 693"/>
                <a:gd name="T13" fmla="*/ 345 h 692"/>
                <a:gd name="T14" fmla="*/ 591 w 693"/>
                <a:gd name="T15" fmla="*/ 591 h 692"/>
                <a:gd name="T16" fmla="*/ 347 w 693"/>
                <a:gd name="T17" fmla="*/ 692 h 692"/>
                <a:gd name="T18" fmla="*/ 346 w 693"/>
                <a:gd name="T19" fmla="*/ 12 h 692"/>
                <a:gd name="T20" fmla="*/ 346 w 693"/>
                <a:gd name="T21" fmla="*/ 24 h 692"/>
                <a:gd name="T22" fmla="*/ 24 w 693"/>
                <a:gd name="T23" fmla="*/ 346 h 692"/>
                <a:gd name="T24" fmla="*/ 346 w 693"/>
                <a:gd name="T25" fmla="*/ 668 h 692"/>
                <a:gd name="T26" fmla="*/ 347 w 693"/>
                <a:gd name="T27" fmla="*/ 668 h 692"/>
                <a:gd name="T28" fmla="*/ 574 w 693"/>
                <a:gd name="T29" fmla="*/ 574 h 692"/>
                <a:gd name="T30" fmla="*/ 668 w 693"/>
                <a:gd name="T31" fmla="*/ 346 h 692"/>
                <a:gd name="T32" fmla="*/ 346 w 693"/>
                <a:gd name="T33" fmla="*/ 24 h 692"/>
                <a:gd name="T34" fmla="*/ 346 w 693"/>
                <a:gd name="T35" fmla="*/ 24 h 692"/>
                <a:gd name="T36" fmla="*/ 346 w 693"/>
                <a:gd name="T37" fmla="*/ 1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3" h="692">
                  <a:moveTo>
                    <a:pt x="347" y="692"/>
                  </a:moveTo>
                  <a:cubicBezTo>
                    <a:pt x="347" y="692"/>
                    <a:pt x="346" y="692"/>
                    <a:pt x="346" y="692"/>
                  </a:cubicBezTo>
                  <a:cubicBezTo>
                    <a:pt x="155" y="691"/>
                    <a:pt x="0" y="536"/>
                    <a:pt x="0" y="346"/>
                  </a:cubicBezTo>
                  <a:cubicBezTo>
                    <a:pt x="1" y="155"/>
                    <a:pt x="156" y="0"/>
                    <a:pt x="346" y="0"/>
                  </a:cubicBezTo>
                  <a:cubicBezTo>
                    <a:pt x="346" y="0"/>
                    <a:pt x="346" y="0"/>
                    <a:pt x="346" y="0"/>
                  </a:cubicBezTo>
                  <a:cubicBezTo>
                    <a:pt x="438" y="0"/>
                    <a:pt x="525" y="36"/>
                    <a:pt x="590" y="101"/>
                  </a:cubicBezTo>
                  <a:cubicBezTo>
                    <a:pt x="656" y="166"/>
                    <a:pt x="692" y="253"/>
                    <a:pt x="692" y="345"/>
                  </a:cubicBezTo>
                  <a:cubicBezTo>
                    <a:pt x="693" y="438"/>
                    <a:pt x="657" y="525"/>
                    <a:pt x="591" y="591"/>
                  </a:cubicBezTo>
                  <a:cubicBezTo>
                    <a:pt x="525" y="656"/>
                    <a:pt x="439" y="692"/>
                    <a:pt x="347" y="692"/>
                  </a:cubicBezTo>
                  <a:close/>
                  <a:moveTo>
                    <a:pt x="346" y="12"/>
                  </a:moveTo>
                  <a:cubicBezTo>
                    <a:pt x="346" y="24"/>
                    <a:pt x="346" y="24"/>
                    <a:pt x="346" y="24"/>
                  </a:cubicBezTo>
                  <a:cubicBezTo>
                    <a:pt x="169" y="24"/>
                    <a:pt x="25" y="169"/>
                    <a:pt x="24" y="346"/>
                  </a:cubicBezTo>
                  <a:cubicBezTo>
                    <a:pt x="24" y="523"/>
                    <a:pt x="168" y="667"/>
                    <a:pt x="346" y="668"/>
                  </a:cubicBezTo>
                  <a:cubicBezTo>
                    <a:pt x="346" y="668"/>
                    <a:pt x="347" y="668"/>
                    <a:pt x="347" y="668"/>
                  </a:cubicBezTo>
                  <a:cubicBezTo>
                    <a:pt x="433" y="668"/>
                    <a:pt x="513" y="635"/>
                    <a:pt x="574" y="574"/>
                  </a:cubicBezTo>
                  <a:cubicBezTo>
                    <a:pt x="635" y="512"/>
                    <a:pt x="669" y="431"/>
                    <a:pt x="668" y="346"/>
                  </a:cubicBezTo>
                  <a:cubicBezTo>
                    <a:pt x="667" y="168"/>
                    <a:pt x="523" y="24"/>
                    <a:pt x="346" y="24"/>
                  </a:cubicBezTo>
                  <a:cubicBezTo>
                    <a:pt x="346" y="24"/>
                    <a:pt x="346" y="24"/>
                    <a:pt x="346" y="24"/>
                  </a:cubicBezTo>
                  <a:lnTo>
                    <a:pt x="346"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53" name="Picture 52">
            <a:extLst>
              <a:ext uri="{FF2B5EF4-FFF2-40B4-BE49-F238E27FC236}">
                <a16:creationId xmlns:a16="http://schemas.microsoft.com/office/drawing/2014/main" id="{D1DC38FA-DFDF-49F4-63E1-7B9A52ADA3B8}"/>
              </a:ext>
            </a:extLst>
          </p:cNvPr>
          <p:cNvPicPr>
            <a:picLocks noChangeAspect="1"/>
          </p:cNvPicPr>
          <p:nvPr/>
        </p:nvPicPr>
        <p:blipFill>
          <a:blip r:embed="rId3"/>
          <a:stretch>
            <a:fillRect/>
          </a:stretch>
        </p:blipFill>
        <p:spPr>
          <a:xfrm>
            <a:off x="865639" y="2083450"/>
            <a:ext cx="676715" cy="780356"/>
          </a:xfrm>
          <a:prstGeom prst="rect">
            <a:avLst/>
          </a:prstGeom>
        </p:spPr>
      </p:pic>
    </p:spTree>
    <p:extLst>
      <p:ext uri="{BB962C8B-B14F-4D97-AF65-F5344CB8AC3E}">
        <p14:creationId xmlns:p14="http://schemas.microsoft.com/office/powerpoint/2010/main" val="3375027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E1453-F041-C12F-6842-FAA5352067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B19B43-F8F5-0EB2-528C-B21CDFD0EE6F}"/>
              </a:ext>
            </a:extLst>
          </p:cNvPr>
          <p:cNvSpPr>
            <a:spLocks noGrp="1"/>
          </p:cNvSpPr>
          <p:nvPr>
            <p:ph type="ctrTitle"/>
          </p:nvPr>
        </p:nvSpPr>
        <p:spPr>
          <a:xfrm>
            <a:off x="527050" y="2133608"/>
            <a:ext cx="11041558" cy="1295399"/>
          </a:xfrm>
        </p:spPr>
        <p:txBody>
          <a:bodyPr/>
          <a:lstStyle/>
          <a:p>
            <a:r>
              <a:rPr lang="en-GB"/>
              <a:t>Wrap up</a:t>
            </a:r>
          </a:p>
        </p:txBody>
      </p:sp>
      <p:sp>
        <p:nvSpPr>
          <p:cNvPr id="3" name="Subtitle 2">
            <a:extLst>
              <a:ext uri="{FF2B5EF4-FFF2-40B4-BE49-F238E27FC236}">
                <a16:creationId xmlns:a16="http://schemas.microsoft.com/office/drawing/2014/main" id="{F5F1327E-A825-7066-AB44-37CAF95518CD}"/>
              </a:ext>
            </a:extLst>
          </p:cNvPr>
          <p:cNvSpPr>
            <a:spLocks noGrp="1"/>
          </p:cNvSpPr>
          <p:nvPr>
            <p:ph type="subTitle" idx="1"/>
          </p:nvPr>
        </p:nvSpPr>
        <p:spPr>
          <a:xfrm>
            <a:off x="527055" y="2781300"/>
            <a:ext cx="8521273" cy="1007740"/>
          </a:xfrm>
        </p:spPr>
        <p:txBody>
          <a:bodyPr/>
          <a:lstStyle/>
          <a:p>
            <a:endParaRPr lang="en-GB"/>
          </a:p>
        </p:txBody>
      </p:sp>
      <p:sp>
        <p:nvSpPr>
          <p:cNvPr id="4" name="Date Placeholder 3">
            <a:extLst>
              <a:ext uri="{FF2B5EF4-FFF2-40B4-BE49-F238E27FC236}">
                <a16:creationId xmlns:a16="http://schemas.microsoft.com/office/drawing/2014/main" id="{D8E04FE2-5F07-1B5C-F33C-317A2C46A92B}"/>
              </a:ext>
            </a:extLst>
          </p:cNvPr>
          <p:cNvSpPr>
            <a:spLocks noGrp="1"/>
          </p:cNvSpPr>
          <p:nvPr>
            <p:ph type="dt" sz="half" idx="2"/>
          </p:nvPr>
        </p:nvSpPr>
        <p:spPr/>
        <p:txBody>
          <a:bodyPr/>
          <a:lstStyle/>
          <a:p>
            <a:fld id="{1744C141-B97D-4979-AB76-E8E6AB76C28B}" type="datetime4">
              <a:rPr lang="en-GB" smtClean="0"/>
              <a:pPr/>
              <a:t>02 May 2025</a:t>
            </a:fld>
            <a:endParaRPr lang="en-GB"/>
          </a:p>
        </p:txBody>
      </p:sp>
      <p:pic>
        <p:nvPicPr>
          <p:cNvPr id="5" name="Graphic 2">
            <a:extLst>
              <a:ext uri="{FF2B5EF4-FFF2-40B4-BE49-F238E27FC236}">
                <a16:creationId xmlns:a16="http://schemas.microsoft.com/office/drawing/2014/main" id="{5EAC434D-068E-A954-E70B-ED63C3A64DA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562803" y="19947"/>
            <a:ext cx="2384528" cy="1123053"/>
          </a:xfrm>
          <a:prstGeom prst="rect">
            <a:avLst/>
          </a:prstGeom>
        </p:spPr>
      </p:pic>
    </p:spTree>
    <p:extLst>
      <p:ext uri="{BB962C8B-B14F-4D97-AF65-F5344CB8AC3E}">
        <p14:creationId xmlns:p14="http://schemas.microsoft.com/office/powerpoint/2010/main" val="37959078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D7253-C68E-C4FC-D31F-BF98423229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56BBDB-5805-6D2F-D3BF-19DB49051BEC}"/>
              </a:ext>
            </a:extLst>
          </p:cNvPr>
          <p:cNvSpPr>
            <a:spLocks noGrp="1"/>
          </p:cNvSpPr>
          <p:nvPr>
            <p:ph type="title"/>
          </p:nvPr>
        </p:nvSpPr>
        <p:spPr/>
        <p:txBody>
          <a:bodyPr/>
          <a:lstStyle/>
          <a:p>
            <a:r>
              <a:rPr lang="en-GB"/>
              <a:t>Key takeaways</a:t>
            </a:r>
          </a:p>
        </p:txBody>
      </p:sp>
      <p:sp>
        <p:nvSpPr>
          <p:cNvPr id="4" name="Date Placeholder 3">
            <a:extLst>
              <a:ext uri="{FF2B5EF4-FFF2-40B4-BE49-F238E27FC236}">
                <a16:creationId xmlns:a16="http://schemas.microsoft.com/office/drawing/2014/main" id="{8FDC1C7C-4048-1B20-74BC-8EE8A392B33F}"/>
              </a:ext>
            </a:extLst>
          </p:cNvPr>
          <p:cNvSpPr>
            <a:spLocks noGrp="1"/>
          </p:cNvSpPr>
          <p:nvPr>
            <p:ph type="dt" sz="half" idx="10"/>
          </p:nvPr>
        </p:nvSpPr>
        <p:spPr/>
        <p:txBody>
          <a:bodyPr/>
          <a:lstStyle/>
          <a:p>
            <a:fld id="{BC1242CF-12C1-4411-B532-E91306108269}" type="datetime4">
              <a:rPr lang="en-GB" smtClean="0"/>
              <a:pPr/>
              <a:t>02 May 2025</a:t>
            </a:fld>
            <a:endParaRPr lang="en-GB"/>
          </a:p>
        </p:txBody>
      </p:sp>
      <p:sp>
        <p:nvSpPr>
          <p:cNvPr id="5" name="Slide Number Placeholder 4">
            <a:extLst>
              <a:ext uri="{FF2B5EF4-FFF2-40B4-BE49-F238E27FC236}">
                <a16:creationId xmlns:a16="http://schemas.microsoft.com/office/drawing/2014/main" id="{8597C923-1FCC-256A-7855-9C3B74650E47}"/>
              </a:ext>
            </a:extLst>
          </p:cNvPr>
          <p:cNvSpPr>
            <a:spLocks noGrp="1"/>
          </p:cNvSpPr>
          <p:nvPr>
            <p:ph type="sldNum" sz="quarter" idx="12"/>
          </p:nvPr>
        </p:nvSpPr>
        <p:spPr/>
        <p:txBody>
          <a:bodyPr/>
          <a:lstStyle/>
          <a:p>
            <a:fld id="{FE8DA6AF-1811-4E27-A96F-54109F1D0275}" type="slidenum">
              <a:rPr lang="en-GB" smtClean="0"/>
              <a:pPr/>
              <a:t>24</a:t>
            </a:fld>
            <a:endParaRPr lang="en-GB"/>
          </a:p>
        </p:txBody>
      </p:sp>
      <p:sp>
        <p:nvSpPr>
          <p:cNvPr id="7" name="Subtitle 2">
            <a:extLst>
              <a:ext uri="{FF2B5EF4-FFF2-40B4-BE49-F238E27FC236}">
                <a16:creationId xmlns:a16="http://schemas.microsoft.com/office/drawing/2014/main" id="{31FD2C97-9963-D1EC-6201-74212A84AF65}"/>
              </a:ext>
            </a:extLst>
          </p:cNvPr>
          <p:cNvSpPr txBox="1">
            <a:spLocks/>
          </p:cNvSpPr>
          <p:nvPr/>
        </p:nvSpPr>
        <p:spPr>
          <a:xfrm>
            <a:off x="3327181" y="1768633"/>
            <a:ext cx="7080886" cy="4015138"/>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spcBef>
                <a:spcPts val="0"/>
              </a:spcBef>
              <a:spcAft>
                <a:spcPts val="5400"/>
              </a:spcAft>
            </a:pPr>
            <a:r>
              <a:rPr lang="en-US" sz="2800">
                <a:solidFill>
                  <a:schemeClr val="accent2"/>
                </a:solidFill>
                <a:latin typeface="+mn-lt"/>
              </a:rPr>
              <a:t>These risks can knock you off course</a:t>
            </a:r>
          </a:p>
          <a:p>
            <a:pPr lvl="0" algn="l">
              <a:spcBef>
                <a:spcPts val="0"/>
              </a:spcBef>
              <a:spcAft>
                <a:spcPts val="5400"/>
              </a:spcAft>
            </a:pPr>
            <a:r>
              <a:rPr lang="en-GB" sz="2800">
                <a:solidFill>
                  <a:schemeClr val="accent2"/>
                </a:solidFill>
                <a:latin typeface="+mn-lt"/>
              </a:rPr>
              <a:t>But you </a:t>
            </a:r>
            <a:r>
              <a:rPr lang="en-GB" sz="2800" b="1">
                <a:solidFill>
                  <a:schemeClr val="accent2"/>
                </a:solidFill>
                <a:latin typeface="+mn-lt"/>
              </a:rPr>
              <a:t>can</a:t>
            </a:r>
            <a:r>
              <a:rPr lang="en-GB" sz="2800">
                <a:solidFill>
                  <a:schemeClr val="accent2"/>
                </a:solidFill>
                <a:latin typeface="+mn-lt"/>
              </a:rPr>
              <a:t> and </a:t>
            </a:r>
            <a:r>
              <a:rPr lang="en-GB" sz="2800" b="1">
                <a:solidFill>
                  <a:schemeClr val="accent2"/>
                </a:solidFill>
                <a:latin typeface="+mn-lt"/>
              </a:rPr>
              <a:t>should</a:t>
            </a:r>
            <a:r>
              <a:rPr lang="en-GB" sz="2800">
                <a:solidFill>
                  <a:schemeClr val="accent2"/>
                </a:solidFill>
                <a:latin typeface="+mn-lt"/>
              </a:rPr>
              <a:t> do something about them</a:t>
            </a:r>
            <a:endParaRPr lang="en-US" sz="2800">
              <a:solidFill>
                <a:schemeClr val="accent2"/>
              </a:solidFill>
            </a:endParaRPr>
          </a:p>
          <a:p>
            <a:pPr lvl="0" algn="l">
              <a:spcBef>
                <a:spcPts val="0"/>
              </a:spcBef>
              <a:spcAft>
                <a:spcPts val="5400"/>
              </a:spcAft>
            </a:pPr>
            <a:r>
              <a:rPr lang="en-US" sz="2800">
                <a:solidFill>
                  <a:schemeClr val="accent2"/>
                </a:solidFill>
                <a:latin typeface="+mn-lt"/>
              </a:rPr>
              <a:t>Start by giving these risks the </a:t>
            </a:r>
            <a:r>
              <a:rPr lang="en-US" sz="2800" b="1">
                <a:solidFill>
                  <a:schemeClr val="accent2"/>
                </a:solidFill>
                <a:latin typeface="+mn-lt"/>
              </a:rPr>
              <a:t>time</a:t>
            </a:r>
            <a:r>
              <a:rPr lang="en-US" sz="2800">
                <a:solidFill>
                  <a:schemeClr val="accent2"/>
                </a:solidFill>
                <a:latin typeface="+mn-lt"/>
              </a:rPr>
              <a:t> </a:t>
            </a:r>
            <a:br>
              <a:rPr lang="en-US" sz="2800">
                <a:solidFill>
                  <a:schemeClr val="accent2"/>
                </a:solidFill>
                <a:latin typeface="+mn-lt"/>
              </a:rPr>
            </a:br>
            <a:r>
              <a:rPr lang="en-US" sz="2800">
                <a:solidFill>
                  <a:schemeClr val="accent2"/>
                </a:solidFill>
                <a:latin typeface="+mn-lt"/>
              </a:rPr>
              <a:t>they need to be addressed</a:t>
            </a:r>
            <a:endParaRPr lang="en-GB" sz="2800">
              <a:solidFill>
                <a:schemeClr val="accent2"/>
              </a:solidFill>
              <a:latin typeface="+mn-lt"/>
            </a:endParaRPr>
          </a:p>
        </p:txBody>
      </p:sp>
      <p:grpSp>
        <p:nvGrpSpPr>
          <p:cNvPr id="8" name="Group 7">
            <a:extLst>
              <a:ext uri="{FF2B5EF4-FFF2-40B4-BE49-F238E27FC236}">
                <a16:creationId xmlns:a16="http://schemas.microsoft.com/office/drawing/2014/main" id="{B5A1CE61-95CE-BAE7-5334-E326F450C274}"/>
              </a:ext>
            </a:extLst>
          </p:cNvPr>
          <p:cNvGrpSpPr/>
          <p:nvPr/>
        </p:nvGrpSpPr>
        <p:grpSpPr>
          <a:xfrm>
            <a:off x="1865939" y="1705206"/>
            <a:ext cx="977900" cy="950913"/>
            <a:chOff x="5716588" y="2571750"/>
            <a:chExt cx="977900" cy="950913"/>
          </a:xfrm>
          <a:solidFill>
            <a:schemeClr val="accent2"/>
          </a:solidFill>
        </p:grpSpPr>
        <p:sp>
          <p:nvSpPr>
            <p:cNvPr id="9" name="Freeform 41">
              <a:extLst>
                <a:ext uri="{FF2B5EF4-FFF2-40B4-BE49-F238E27FC236}">
                  <a16:creationId xmlns:a16="http://schemas.microsoft.com/office/drawing/2014/main" id="{9611A2F8-BEF4-EC3E-7D78-9FABF011C22D}"/>
                </a:ext>
              </a:extLst>
            </p:cNvPr>
            <p:cNvSpPr>
              <a:spLocks/>
            </p:cNvSpPr>
            <p:nvPr/>
          </p:nvSpPr>
          <p:spPr bwMode="auto">
            <a:xfrm>
              <a:off x="6151563" y="2828925"/>
              <a:ext cx="157163" cy="160337"/>
            </a:xfrm>
            <a:custGeom>
              <a:avLst/>
              <a:gdLst>
                <a:gd name="T0" fmla="*/ 95 w 100"/>
                <a:gd name="T1" fmla="*/ 80 h 101"/>
                <a:gd name="T2" fmla="*/ 65 w 100"/>
                <a:gd name="T3" fmla="*/ 51 h 101"/>
                <a:gd name="T4" fmla="*/ 95 w 100"/>
                <a:gd name="T5" fmla="*/ 21 h 101"/>
                <a:gd name="T6" fmla="*/ 95 w 100"/>
                <a:gd name="T7" fmla="*/ 4 h 101"/>
                <a:gd name="T8" fmla="*/ 78 w 100"/>
                <a:gd name="T9" fmla="*/ 4 h 101"/>
                <a:gd name="T10" fmla="*/ 49 w 100"/>
                <a:gd name="T11" fmla="*/ 35 h 101"/>
                <a:gd name="T12" fmla="*/ 21 w 100"/>
                <a:gd name="T13" fmla="*/ 7 h 101"/>
                <a:gd name="T14" fmla="*/ 4 w 100"/>
                <a:gd name="T15" fmla="*/ 7 h 101"/>
                <a:gd name="T16" fmla="*/ 4 w 100"/>
                <a:gd name="T17" fmla="*/ 23 h 101"/>
                <a:gd name="T18" fmla="*/ 33 w 100"/>
                <a:gd name="T19" fmla="*/ 51 h 101"/>
                <a:gd name="T20" fmla="*/ 4 w 100"/>
                <a:gd name="T21" fmla="*/ 80 h 101"/>
                <a:gd name="T22" fmla="*/ 4 w 100"/>
                <a:gd name="T23" fmla="*/ 96 h 101"/>
                <a:gd name="T24" fmla="*/ 21 w 100"/>
                <a:gd name="T25" fmla="*/ 96 h 101"/>
                <a:gd name="T26" fmla="*/ 49 w 100"/>
                <a:gd name="T27" fmla="*/ 67 h 101"/>
                <a:gd name="T28" fmla="*/ 79 w 100"/>
                <a:gd name="T29" fmla="*/ 97 h 101"/>
                <a:gd name="T30" fmla="*/ 95 w 100"/>
                <a:gd name="T31" fmla="*/ 96 h 101"/>
                <a:gd name="T32" fmla="*/ 95 w 100"/>
                <a:gd name="T33" fmla="*/ 8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 h="101">
                  <a:moveTo>
                    <a:pt x="95" y="80"/>
                  </a:moveTo>
                  <a:cubicBezTo>
                    <a:pt x="65" y="51"/>
                    <a:pt x="65" y="51"/>
                    <a:pt x="65" y="51"/>
                  </a:cubicBezTo>
                  <a:cubicBezTo>
                    <a:pt x="95" y="21"/>
                    <a:pt x="95" y="21"/>
                    <a:pt x="95" y="21"/>
                  </a:cubicBezTo>
                  <a:cubicBezTo>
                    <a:pt x="99" y="16"/>
                    <a:pt x="99" y="9"/>
                    <a:pt x="95" y="4"/>
                  </a:cubicBezTo>
                  <a:cubicBezTo>
                    <a:pt x="90" y="0"/>
                    <a:pt x="83" y="0"/>
                    <a:pt x="78" y="4"/>
                  </a:cubicBezTo>
                  <a:cubicBezTo>
                    <a:pt x="49" y="35"/>
                    <a:pt x="49" y="35"/>
                    <a:pt x="49" y="35"/>
                  </a:cubicBezTo>
                  <a:cubicBezTo>
                    <a:pt x="21" y="7"/>
                    <a:pt x="21" y="7"/>
                    <a:pt x="21" y="7"/>
                  </a:cubicBezTo>
                  <a:cubicBezTo>
                    <a:pt x="16" y="2"/>
                    <a:pt x="9" y="2"/>
                    <a:pt x="4" y="7"/>
                  </a:cubicBezTo>
                  <a:cubicBezTo>
                    <a:pt x="0" y="11"/>
                    <a:pt x="0" y="19"/>
                    <a:pt x="4" y="23"/>
                  </a:cubicBezTo>
                  <a:cubicBezTo>
                    <a:pt x="33" y="51"/>
                    <a:pt x="33" y="51"/>
                    <a:pt x="33" y="51"/>
                  </a:cubicBezTo>
                  <a:cubicBezTo>
                    <a:pt x="4" y="80"/>
                    <a:pt x="4" y="80"/>
                    <a:pt x="4" y="80"/>
                  </a:cubicBezTo>
                  <a:cubicBezTo>
                    <a:pt x="0" y="84"/>
                    <a:pt x="0" y="92"/>
                    <a:pt x="4" y="96"/>
                  </a:cubicBezTo>
                  <a:cubicBezTo>
                    <a:pt x="9" y="101"/>
                    <a:pt x="16" y="101"/>
                    <a:pt x="21" y="96"/>
                  </a:cubicBezTo>
                  <a:cubicBezTo>
                    <a:pt x="49" y="67"/>
                    <a:pt x="49" y="67"/>
                    <a:pt x="49" y="67"/>
                  </a:cubicBezTo>
                  <a:cubicBezTo>
                    <a:pt x="79" y="97"/>
                    <a:pt x="79" y="97"/>
                    <a:pt x="79" y="97"/>
                  </a:cubicBezTo>
                  <a:cubicBezTo>
                    <a:pt x="83" y="101"/>
                    <a:pt x="91" y="101"/>
                    <a:pt x="95" y="96"/>
                  </a:cubicBezTo>
                  <a:cubicBezTo>
                    <a:pt x="100" y="92"/>
                    <a:pt x="100" y="85"/>
                    <a:pt x="95" y="8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42">
              <a:extLst>
                <a:ext uri="{FF2B5EF4-FFF2-40B4-BE49-F238E27FC236}">
                  <a16:creationId xmlns:a16="http://schemas.microsoft.com/office/drawing/2014/main" id="{CA27D81A-49A9-6641-826C-AFF03EE7032B}"/>
                </a:ext>
              </a:extLst>
            </p:cNvPr>
            <p:cNvSpPr>
              <a:spLocks/>
            </p:cNvSpPr>
            <p:nvPr/>
          </p:nvSpPr>
          <p:spPr bwMode="auto">
            <a:xfrm>
              <a:off x="6057900" y="3197225"/>
              <a:ext cx="155575" cy="160337"/>
            </a:xfrm>
            <a:custGeom>
              <a:avLst/>
              <a:gdLst>
                <a:gd name="T0" fmla="*/ 95 w 99"/>
                <a:gd name="T1" fmla="*/ 80 h 101"/>
                <a:gd name="T2" fmla="*/ 65 w 99"/>
                <a:gd name="T3" fmla="*/ 51 h 101"/>
                <a:gd name="T4" fmla="*/ 95 w 99"/>
                <a:gd name="T5" fmla="*/ 21 h 101"/>
                <a:gd name="T6" fmla="*/ 95 w 99"/>
                <a:gd name="T7" fmla="*/ 4 h 101"/>
                <a:gd name="T8" fmla="*/ 78 w 99"/>
                <a:gd name="T9" fmla="*/ 4 h 101"/>
                <a:gd name="T10" fmla="*/ 49 w 99"/>
                <a:gd name="T11" fmla="*/ 34 h 101"/>
                <a:gd name="T12" fmla="*/ 20 w 99"/>
                <a:gd name="T13" fmla="*/ 7 h 101"/>
                <a:gd name="T14" fmla="*/ 4 w 99"/>
                <a:gd name="T15" fmla="*/ 7 h 101"/>
                <a:gd name="T16" fmla="*/ 4 w 99"/>
                <a:gd name="T17" fmla="*/ 23 h 101"/>
                <a:gd name="T18" fmla="*/ 32 w 99"/>
                <a:gd name="T19" fmla="*/ 51 h 101"/>
                <a:gd name="T20" fmla="*/ 4 w 99"/>
                <a:gd name="T21" fmla="*/ 80 h 101"/>
                <a:gd name="T22" fmla="*/ 4 w 99"/>
                <a:gd name="T23" fmla="*/ 96 h 101"/>
                <a:gd name="T24" fmla="*/ 20 w 99"/>
                <a:gd name="T25" fmla="*/ 96 h 101"/>
                <a:gd name="T26" fmla="*/ 49 w 99"/>
                <a:gd name="T27" fmla="*/ 67 h 101"/>
                <a:gd name="T28" fmla="*/ 79 w 99"/>
                <a:gd name="T29" fmla="*/ 96 h 101"/>
                <a:gd name="T30" fmla="*/ 95 w 99"/>
                <a:gd name="T31" fmla="*/ 96 h 101"/>
                <a:gd name="T32" fmla="*/ 95 w 99"/>
                <a:gd name="T33" fmla="*/ 8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101">
                  <a:moveTo>
                    <a:pt x="95" y="80"/>
                  </a:moveTo>
                  <a:cubicBezTo>
                    <a:pt x="65" y="51"/>
                    <a:pt x="65" y="51"/>
                    <a:pt x="65" y="51"/>
                  </a:cubicBezTo>
                  <a:cubicBezTo>
                    <a:pt x="95" y="21"/>
                    <a:pt x="95" y="21"/>
                    <a:pt x="95" y="21"/>
                  </a:cubicBezTo>
                  <a:cubicBezTo>
                    <a:pt x="99" y="16"/>
                    <a:pt x="99" y="9"/>
                    <a:pt x="95" y="4"/>
                  </a:cubicBezTo>
                  <a:cubicBezTo>
                    <a:pt x="90" y="0"/>
                    <a:pt x="83" y="0"/>
                    <a:pt x="78" y="4"/>
                  </a:cubicBezTo>
                  <a:cubicBezTo>
                    <a:pt x="49" y="34"/>
                    <a:pt x="49" y="34"/>
                    <a:pt x="49" y="34"/>
                  </a:cubicBezTo>
                  <a:cubicBezTo>
                    <a:pt x="20" y="7"/>
                    <a:pt x="20" y="7"/>
                    <a:pt x="20" y="7"/>
                  </a:cubicBezTo>
                  <a:cubicBezTo>
                    <a:pt x="16" y="2"/>
                    <a:pt x="8" y="2"/>
                    <a:pt x="4" y="7"/>
                  </a:cubicBezTo>
                  <a:cubicBezTo>
                    <a:pt x="0" y="11"/>
                    <a:pt x="0" y="19"/>
                    <a:pt x="4" y="23"/>
                  </a:cubicBezTo>
                  <a:cubicBezTo>
                    <a:pt x="32" y="51"/>
                    <a:pt x="32" y="51"/>
                    <a:pt x="32" y="51"/>
                  </a:cubicBezTo>
                  <a:cubicBezTo>
                    <a:pt x="4" y="80"/>
                    <a:pt x="4" y="80"/>
                    <a:pt x="4" y="80"/>
                  </a:cubicBezTo>
                  <a:cubicBezTo>
                    <a:pt x="0" y="84"/>
                    <a:pt x="0" y="92"/>
                    <a:pt x="4" y="96"/>
                  </a:cubicBezTo>
                  <a:cubicBezTo>
                    <a:pt x="9" y="100"/>
                    <a:pt x="16" y="100"/>
                    <a:pt x="20" y="96"/>
                  </a:cubicBezTo>
                  <a:cubicBezTo>
                    <a:pt x="49" y="67"/>
                    <a:pt x="49" y="67"/>
                    <a:pt x="49" y="67"/>
                  </a:cubicBezTo>
                  <a:cubicBezTo>
                    <a:pt x="79" y="96"/>
                    <a:pt x="79" y="96"/>
                    <a:pt x="79" y="96"/>
                  </a:cubicBezTo>
                  <a:cubicBezTo>
                    <a:pt x="83" y="101"/>
                    <a:pt x="90" y="101"/>
                    <a:pt x="95" y="96"/>
                  </a:cubicBezTo>
                  <a:cubicBezTo>
                    <a:pt x="99" y="92"/>
                    <a:pt x="99" y="84"/>
                    <a:pt x="95" y="8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43">
              <a:extLst>
                <a:ext uri="{FF2B5EF4-FFF2-40B4-BE49-F238E27FC236}">
                  <a16:creationId xmlns:a16="http://schemas.microsoft.com/office/drawing/2014/main" id="{6D286E98-33D6-43D3-C7C9-2F390776E721}"/>
                </a:ext>
              </a:extLst>
            </p:cNvPr>
            <p:cNvSpPr>
              <a:spLocks/>
            </p:cNvSpPr>
            <p:nvPr/>
          </p:nvSpPr>
          <p:spPr bwMode="auto">
            <a:xfrm>
              <a:off x="5800725" y="2646363"/>
              <a:ext cx="157163" cy="161925"/>
            </a:xfrm>
            <a:custGeom>
              <a:avLst/>
              <a:gdLst>
                <a:gd name="T0" fmla="*/ 95 w 100"/>
                <a:gd name="T1" fmla="*/ 81 h 102"/>
                <a:gd name="T2" fmla="*/ 65 w 100"/>
                <a:gd name="T3" fmla="*/ 51 h 102"/>
                <a:gd name="T4" fmla="*/ 95 w 100"/>
                <a:gd name="T5" fmla="*/ 21 h 102"/>
                <a:gd name="T6" fmla="*/ 95 w 100"/>
                <a:gd name="T7" fmla="*/ 5 h 102"/>
                <a:gd name="T8" fmla="*/ 79 w 100"/>
                <a:gd name="T9" fmla="*/ 5 h 102"/>
                <a:gd name="T10" fmla="*/ 49 w 100"/>
                <a:gd name="T11" fmla="*/ 35 h 102"/>
                <a:gd name="T12" fmla="*/ 21 w 100"/>
                <a:gd name="T13" fmla="*/ 7 h 102"/>
                <a:gd name="T14" fmla="*/ 4 w 100"/>
                <a:gd name="T15" fmla="*/ 7 h 102"/>
                <a:gd name="T16" fmla="*/ 4 w 100"/>
                <a:gd name="T17" fmla="*/ 24 h 102"/>
                <a:gd name="T18" fmla="*/ 33 w 100"/>
                <a:gd name="T19" fmla="*/ 52 h 102"/>
                <a:gd name="T20" fmla="*/ 4 w 100"/>
                <a:gd name="T21" fmla="*/ 80 h 102"/>
                <a:gd name="T22" fmla="*/ 4 w 100"/>
                <a:gd name="T23" fmla="*/ 97 h 102"/>
                <a:gd name="T24" fmla="*/ 21 w 100"/>
                <a:gd name="T25" fmla="*/ 97 h 102"/>
                <a:gd name="T26" fmla="*/ 49 w 100"/>
                <a:gd name="T27" fmla="*/ 68 h 102"/>
                <a:gd name="T28" fmla="*/ 79 w 100"/>
                <a:gd name="T29" fmla="*/ 97 h 102"/>
                <a:gd name="T30" fmla="*/ 95 w 100"/>
                <a:gd name="T31" fmla="*/ 97 h 102"/>
                <a:gd name="T32" fmla="*/ 95 w 100"/>
                <a:gd name="T33" fmla="*/ 8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 h="102">
                  <a:moveTo>
                    <a:pt x="95" y="81"/>
                  </a:moveTo>
                  <a:cubicBezTo>
                    <a:pt x="65" y="51"/>
                    <a:pt x="65" y="51"/>
                    <a:pt x="65" y="51"/>
                  </a:cubicBezTo>
                  <a:cubicBezTo>
                    <a:pt x="95" y="21"/>
                    <a:pt x="95" y="21"/>
                    <a:pt x="95" y="21"/>
                  </a:cubicBezTo>
                  <a:cubicBezTo>
                    <a:pt x="99" y="17"/>
                    <a:pt x="99" y="9"/>
                    <a:pt x="95" y="5"/>
                  </a:cubicBezTo>
                  <a:cubicBezTo>
                    <a:pt x="90" y="0"/>
                    <a:pt x="83" y="0"/>
                    <a:pt x="79" y="5"/>
                  </a:cubicBezTo>
                  <a:cubicBezTo>
                    <a:pt x="49" y="35"/>
                    <a:pt x="49" y="35"/>
                    <a:pt x="49" y="35"/>
                  </a:cubicBezTo>
                  <a:cubicBezTo>
                    <a:pt x="21" y="7"/>
                    <a:pt x="21" y="7"/>
                    <a:pt x="21" y="7"/>
                  </a:cubicBezTo>
                  <a:cubicBezTo>
                    <a:pt x="16" y="3"/>
                    <a:pt x="9" y="3"/>
                    <a:pt x="4" y="7"/>
                  </a:cubicBezTo>
                  <a:cubicBezTo>
                    <a:pt x="0" y="12"/>
                    <a:pt x="0" y="19"/>
                    <a:pt x="4" y="24"/>
                  </a:cubicBezTo>
                  <a:cubicBezTo>
                    <a:pt x="33" y="52"/>
                    <a:pt x="33" y="52"/>
                    <a:pt x="33" y="52"/>
                  </a:cubicBezTo>
                  <a:cubicBezTo>
                    <a:pt x="4" y="80"/>
                    <a:pt x="4" y="80"/>
                    <a:pt x="4" y="80"/>
                  </a:cubicBezTo>
                  <a:cubicBezTo>
                    <a:pt x="0" y="85"/>
                    <a:pt x="0" y="92"/>
                    <a:pt x="4" y="97"/>
                  </a:cubicBezTo>
                  <a:cubicBezTo>
                    <a:pt x="9" y="101"/>
                    <a:pt x="16" y="101"/>
                    <a:pt x="21" y="97"/>
                  </a:cubicBezTo>
                  <a:cubicBezTo>
                    <a:pt x="49" y="68"/>
                    <a:pt x="49" y="68"/>
                    <a:pt x="49" y="68"/>
                  </a:cubicBezTo>
                  <a:cubicBezTo>
                    <a:pt x="79" y="97"/>
                    <a:pt x="79" y="97"/>
                    <a:pt x="79" y="97"/>
                  </a:cubicBezTo>
                  <a:cubicBezTo>
                    <a:pt x="83" y="102"/>
                    <a:pt x="91" y="102"/>
                    <a:pt x="95" y="97"/>
                  </a:cubicBezTo>
                  <a:cubicBezTo>
                    <a:pt x="100" y="92"/>
                    <a:pt x="100" y="85"/>
                    <a:pt x="95" y="8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44">
              <a:extLst>
                <a:ext uri="{FF2B5EF4-FFF2-40B4-BE49-F238E27FC236}">
                  <a16:creationId xmlns:a16="http://schemas.microsoft.com/office/drawing/2014/main" id="{CD2878A7-9A0B-770D-FC1D-3C1F77A6FC03}"/>
                </a:ext>
              </a:extLst>
            </p:cNvPr>
            <p:cNvSpPr>
              <a:spLocks noEditPoints="1"/>
            </p:cNvSpPr>
            <p:nvPr/>
          </p:nvSpPr>
          <p:spPr bwMode="auto">
            <a:xfrm>
              <a:off x="6553200" y="2571750"/>
              <a:ext cx="107950" cy="130175"/>
            </a:xfrm>
            <a:custGeom>
              <a:avLst/>
              <a:gdLst>
                <a:gd name="T0" fmla="*/ 35 w 69"/>
                <a:gd name="T1" fmla="*/ 83 h 83"/>
                <a:gd name="T2" fmla="*/ 10 w 69"/>
                <a:gd name="T3" fmla="*/ 83 h 83"/>
                <a:gd name="T4" fmla="*/ 2 w 69"/>
                <a:gd name="T5" fmla="*/ 80 h 83"/>
                <a:gd name="T6" fmla="*/ 0 w 69"/>
                <a:gd name="T7" fmla="*/ 72 h 83"/>
                <a:gd name="T8" fmla="*/ 0 w 69"/>
                <a:gd name="T9" fmla="*/ 10 h 83"/>
                <a:gd name="T10" fmla="*/ 2 w 69"/>
                <a:gd name="T11" fmla="*/ 2 h 83"/>
                <a:gd name="T12" fmla="*/ 10 w 69"/>
                <a:gd name="T13" fmla="*/ 0 h 83"/>
                <a:gd name="T14" fmla="*/ 37 w 69"/>
                <a:gd name="T15" fmla="*/ 0 h 83"/>
                <a:gd name="T16" fmla="*/ 47 w 69"/>
                <a:gd name="T17" fmla="*/ 1 h 83"/>
                <a:gd name="T18" fmla="*/ 55 w 69"/>
                <a:gd name="T19" fmla="*/ 3 h 83"/>
                <a:gd name="T20" fmla="*/ 60 w 69"/>
                <a:gd name="T21" fmla="*/ 8 h 83"/>
                <a:gd name="T22" fmla="*/ 64 w 69"/>
                <a:gd name="T23" fmla="*/ 14 h 83"/>
                <a:gd name="T24" fmla="*/ 65 w 69"/>
                <a:gd name="T25" fmla="*/ 21 h 83"/>
                <a:gd name="T26" fmla="*/ 52 w 69"/>
                <a:gd name="T27" fmla="*/ 39 h 83"/>
                <a:gd name="T28" fmla="*/ 69 w 69"/>
                <a:gd name="T29" fmla="*/ 59 h 83"/>
                <a:gd name="T30" fmla="*/ 65 w 69"/>
                <a:gd name="T31" fmla="*/ 71 h 83"/>
                <a:gd name="T32" fmla="*/ 56 w 69"/>
                <a:gd name="T33" fmla="*/ 80 h 83"/>
                <a:gd name="T34" fmla="*/ 47 w 69"/>
                <a:gd name="T35" fmla="*/ 82 h 83"/>
                <a:gd name="T36" fmla="*/ 35 w 69"/>
                <a:gd name="T37" fmla="*/ 83 h 83"/>
                <a:gd name="T38" fmla="*/ 17 w 69"/>
                <a:gd name="T39" fmla="*/ 12 h 83"/>
                <a:gd name="T40" fmla="*/ 17 w 69"/>
                <a:gd name="T41" fmla="*/ 34 h 83"/>
                <a:gd name="T42" fmla="*/ 32 w 69"/>
                <a:gd name="T43" fmla="*/ 34 h 83"/>
                <a:gd name="T44" fmla="*/ 42 w 69"/>
                <a:gd name="T45" fmla="*/ 33 h 83"/>
                <a:gd name="T46" fmla="*/ 47 w 69"/>
                <a:gd name="T47" fmla="*/ 28 h 83"/>
                <a:gd name="T48" fmla="*/ 48 w 69"/>
                <a:gd name="T49" fmla="*/ 23 h 83"/>
                <a:gd name="T50" fmla="*/ 44 w 69"/>
                <a:gd name="T51" fmla="*/ 14 h 83"/>
                <a:gd name="T52" fmla="*/ 30 w 69"/>
                <a:gd name="T53" fmla="*/ 12 h 83"/>
                <a:gd name="T54" fmla="*/ 17 w 69"/>
                <a:gd name="T55" fmla="*/ 12 h 83"/>
                <a:gd name="T56" fmla="*/ 34 w 69"/>
                <a:gd name="T57" fmla="*/ 46 h 83"/>
                <a:gd name="T58" fmla="*/ 17 w 69"/>
                <a:gd name="T59" fmla="*/ 46 h 83"/>
                <a:gd name="T60" fmla="*/ 17 w 69"/>
                <a:gd name="T61" fmla="*/ 70 h 83"/>
                <a:gd name="T62" fmla="*/ 35 w 69"/>
                <a:gd name="T63" fmla="*/ 70 h 83"/>
                <a:gd name="T64" fmla="*/ 52 w 69"/>
                <a:gd name="T65" fmla="*/ 58 h 83"/>
                <a:gd name="T66" fmla="*/ 47 w 69"/>
                <a:gd name="T67" fmla="*/ 49 h 83"/>
                <a:gd name="T68" fmla="*/ 34 w 69"/>
                <a:gd name="T69" fmla="*/ 4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 h="83">
                  <a:moveTo>
                    <a:pt x="35" y="83"/>
                  </a:moveTo>
                  <a:cubicBezTo>
                    <a:pt x="10" y="83"/>
                    <a:pt x="10" y="83"/>
                    <a:pt x="10" y="83"/>
                  </a:cubicBezTo>
                  <a:cubicBezTo>
                    <a:pt x="6" y="83"/>
                    <a:pt x="4" y="82"/>
                    <a:pt x="2" y="80"/>
                  </a:cubicBezTo>
                  <a:cubicBezTo>
                    <a:pt x="1" y="78"/>
                    <a:pt x="0" y="76"/>
                    <a:pt x="0" y="72"/>
                  </a:cubicBezTo>
                  <a:cubicBezTo>
                    <a:pt x="0" y="10"/>
                    <a:pt x="0" y="10"/>
                    <a:pt x="0" y="10"/>
                  </a:cubicBezTo>
                  <a:cubicBezTo>
                    <a:pt x="0" y="6"/>
                    <a:pt x="1" y="4"/>
                    <a:pt x="2" y="2"/>
                  </a:cubicBezTo>
                  <a:cubicBezTo>
                    <a:pt x="4" y="1"/>
                    <a:pt x="6" y="0"/>
                    <a:pt x="10" y="0"/>
                  </a:cubicBezTo>
                  <a:cubicBezTo>
                    <a:pt x="37" y="0"/>
                    <a:pt x="37" y="0"/>
                    <a:pt x="37" y="0"/>
                  </a:cubicBezTo>
                  <a:cubicBezTo>
                    <a:pt x="41" y="0"/>
                    <a:pt x="44" y="0"/>
                    <a:pt x="47" y="1"/>
                  </a:cubicBezTo>
                  <a:cubicBezTo>
                    <a:pt x="50" y="1"/>
                    <a:pt x="53" y="2"/>
                    <a:pt x="55" y="3"/>
                  </a:cubicBezTo>
                  <a:cubicBezTo>
                    <a:pt x="57" y="5"/>
                    <a:pt x="59" y="6"/>
                    <a:pt x="60" y="8"/>
                  </a:cubicBezTo>
                  <a:cubicBezTo>
                    <a:pt x="62" y="10"/>
                    <a:pt x="63" y="12"/>
                    <a:pt x="64" y="14"/>
                  </a:cubicBezTo>
                  <a:cubicBezTo>
                    <a:pt x="64" y="16"/>
                    <a:pt x="65" y="18"/>
                    <a:pt x="65" y="21"/>
                  </a:cubicBezTo>
                  <a:cubicBezTo>
                    <a:pt x="65" y="29"/>
                    <a:pt x="61" y="35"/>
                    <a:pt x="52" y="39"/>
                  </a:cubicBezTo>
                  <a:cubicBezTo>
                    <a:pt x="63" y="42"/>
                    <a:pt x="69" y="49"/>
                    <a:pt x="69" y="59"/>
                  </a:cubicBezTo>
                  <a:cubicBezTo>
                    <a:pt x="69" y="64"/>
                    <a:pt x="67" y="68"/>
                    <a:pt x="65" y="71"/>
                  </a:cubicBezTo>
                  <a:cubicBezTo>
                    <a:pt x="63" y="75"/>
                    <a:pt x="60" y="78"/>
                    <a:pt x="56" y="80"/>
                  </a:cubicBezTo>
                  <a:cubicBezTo>
                    <a:pt x="53" y="81"/>
                    <a:pt x="50" y="81"/>
                    <a:pt x="47" y="82"/>
                  </a:cubicBezTo>
                  <a:cubicBezTo>
                    <a:pt x="44" y="82"/>
                    <a:pt x="40" y="83"/>
                    <a:pt x="35" y="83"/>
                  </a:cubicBezTo>
                  <a:close/>
                  <a:moveTo>
                    <a:pt x="17" y="12"/>
                  </a:moveTo>
                  <a:cubicBezTo>
                    <a:pt x="17" y="34"/>
                    <a:pt x="17" y="34"/>
                    <a:pt x="17" y="34"/>
                  </a:cubicBezTo>
                  <a:cubicBezTo>
                    <a:pt x="32" y="34"/>
                    <a:pt x="32" y="34"/>
                    <a:pt x="32" y="34"/>
                  </a:cubicBezTo>
                  <a:cubicBezTo>
                    <a:pt x="36" y="34"/>
                    <a:pt x="39" y="33"/>
                    <a:pt x="42" y="33"/>
                  </a:cubicBezTo>
                  <a:cubicBezTo>
                    <a:pt x="44" y="32"/>
                    <a:pt x="46" y="30"/>
                    <a:pt x="47" y="28"/>
                  </a:cubicBezTo>
                  <a:cubicBezTo>
                    <a:pt x="48" y="26"/>
                    <a:pt x="48" y="25"/>
                    <a:pt x="48" y="23"/>
                  </a:cubicBezTo>
                  <a:cubicBezTo>
                    <a:pt x="48" y="19"/>
                    <a:pt x="47" y="16"/>
                    <a:pt x="44" y="14"/>
                  </a:cubicBezTo>
                  <a:cubicBezTo>
                    <a:pt x="41" y="13"/>
                    <a:pt x="36" y="12"/>
                    <a:pt x="30" y="12"/>
                  </a:cubicBezTo>
                  <a:lnTo>
                    <a:pt x="17" y="12"/>
                  </a:lnTo>
                  <a:close/>
                  <a:moveTo>
                    <a:pt x="34" y="46"/>
                  </a:moveTo>
                  <a:cubicBezTo>
                    <a:pt x="17" y="46"/>
                    <a:pt x="17" y="46"/>
                    <a:pt x="17" y="46"/>
                  </a:cubicBezTo>
                  <a:cubicBezTo>
                    <a:pt x="17" y="70"/>
                    <a:pt x="17" y="70"/>
                    <a:pt x="17" y="70"/>
                  </a:cubicBezTo>
                  <a:cubicBezTo>
                    <a:pt x="35" y="70"/>
                    <a:pt x="35" y="70"/>
                    <a:pt x="35" y="70"/>
                  </a:cubicBezTo>
                  <a:cubicBezTo>
                    <a:pt x="46" y="70"/>
                    <a:pt x="52" y="66"/>
                    <a:pt x="52" y="58"/>
                  </a:cubicBezTo>
                  <a:cubicBezTo>
                    <a:pt x="52" y="54"/>
                    <a:pt x="50" y="51"/>
                    <a:pt x="47" y="49"/>
                  </a:cubicBezTo>
                  <a:cubicBezTo>
                    <a:pt x="44" y="47"/>
                    <a:pt x="40" y="46"/>
                    <a:pt x="3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45">
              <a:extLst>
                <a:ext uri="{FF2B5EF4-FFF2-40B4-BE49-F238E27FC236}">
                  <a16:creationId xmlns:a16="http://schemas.microsoft.com/office/drawing/2014/main" id="{632C7C80-53DD-B33E-6F48-9D30B12D8289}"/>
                </a:ext>
              </a:extLst>
            </p:cNvPr>
            <p:cNvSpPr>
              <a:spLocks noEditPoints="1"/>
            </p:cNvSpPr>
            <p:nvPr/>
          </p:nvSpPr>
          <p:spPr bwMode="auto">
            <a:xfrm>
              <a:off x="5716588" y="3386138"/>
              <a:ext cx="120650" cy="136525"/>
            </a:xfrm>
            <a:custGeom>
              <a:avLst/>
              <a:gdLst>
                <a:gd name="T0" fmla="*/ 59 w 77"/>
                <a:gd name="T1" fmla="*/ 75 h 86"/>
                <a:gd name="T2" fmla="*/ 55 w 77"/>
                <a:gd name="T3" fmla="*/ 64 h 86"/>
                <a:gd name="T4" fmla="*/ 21 w 77"/>
                <a:gd name="T5" fmla="*/ 64 h 86"/>
                <a:gd name="T6" fmla="*/ 17 w 77"/>
                <a:gd name="T7" fmla="*/ 75 h 86"/>
                <a:gd name="T8" fmla="*/ 13 w 77"/>
                <a:gd name="T9" fmla="*/ 83 h 86"/>
                <a:gd name="T10" fmla="*/ 8 w 77"/>
                <a:gd name="T11" fmla="*/ 86 h 86"/>
                <a:gd name="T12" fmla="*/ 2 w 77"/>
                <a:gd name="T13" fmla="*/ 83 h 86"/>
                <a:gd name="T14" fmla="*/ 0 w 77"/>
                <a:gd name="T15" fmla="*/ 78 h 86"/>
                <a:gd name="T16" fmla="*/ 0 w 77"/>
                <a:gd name="T17" fmla="*/ 75 h 86"/>
                <a:gd name="T18" fmla="*/ 2 w 77"/>
                <a:gd name="T19" fmla="*/ 70 h 86"/>
                <a:gd name="T20" fmla="*/ 23 w 77"/>
                <a:gd name="T21" fmla="*/ 16 h 86"/>
                <a:gd name="T22" fmla="*/ 26 w 77"/>
                <a:gd name="T23" fmla="*/ 10 h 86"/>
                <a:gd name="T24" fmla="*/ 28 w 77"/>
                <a:gd name="T25" fmla="*/ 5 h 86"/>
                <a:gd name="T26" fmla="*/ 32 w 77"/>
                <a:gd name="T27" fmla="*/ 1 h 86"/>
                <a:gd name="T28" fmla="*/ 38 w 77"/>
                <a:gd name="T29" fmla="*/ 0 h 86"/>
                <a:gd name="T30" fmla="*/ 44 w 77"/>
                <a:gd name="T31" fmla="*/ 1 h 86"/>
                <a:gd name="T32" fmla="*/ 48 w 77"/>
                <a:gd name="T33" fmla="*/ 5 h 86"/>
                <a:gd name="T34" fmla="*/ 50 w 77"/>
                <a:gd name="T35" fmla="*/ 9 h 86"/>
                <a:gd name="T36" fmla="*/ 52 w 77"/>
                <a:gd name="T37" fmla="*/ 16 h 86"/>
                <a:gd name="T38" fmla="*/ 74 w 77"/>
                <a:gd name="T39" fmla="*/ 69 h 86"/>
                <a:gd name="T40" fmla="*/ 77 w 77"/>
                <a:gd name="T41" fmla="*/ 78 h 86"/>
                <a:gd name="T42" fmla="*/ 74 w 77"/>
                <a:gd name="T43" fmla="*/ 83 h 86"/>
                <a:gd name="T44" fmla="*/ 68 w 77"/>
                <a:gd name="T45" fmla="*/ 86 h 86"/>
                <a:gd name="T46" fmla="*/ 65 w 77"/>
                <a:gd name="T47" fmla="*/ 85 h 86"/>
                <a:gd name="T48" fmla="*/ 63 w 77"/>
                <a:gd name="T49" fmla="*/ 83 h 86"/>
                <a:gd name="T50" fmla="*/ 61 w 77"/>
                <a:gd name="T51" fmla="*/ 79 h 86"/>
                <a:gd name="T52" fmla="*/ 59 w 77"/>
                <a:gd name="T53" fmla="*/ 75 h 86"/>
                <a:gd name="T54" fmla="*/ 26 w 77"/>
                <a:gd name="T55" fmla="*/ 52 h 86"/>
                <a:gd name="T56" fmla="*/ 50 w 77"/>
                <a:gd name="T57" fmla="*/ 52 h 86"/>
                <a:gd name="T58" fmla="*/ 38 w 77"/>
                <a:gd name="T59" fmla="*/ 18 h 86"/>
                <a:gd name="T60" fmla="*/ 26 w 77"/>
                <a:gd name="T61" fmla="*/ 5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86">
                  <a:moveTo>
                    <a:pt x="59" y="75"/>
                  </a:moveTo>
                  <a:cubicBezTo>
                    <a:pt x="55" y="64"/>
                    <a:pt x="55" y="64"/>
                    <a:pt x="55" y="64"/>
                  </a:cubicBezTo>
                  <a:cubicBezTo>
                    <a:pt x="21" y="64"/>
                    <a:pt x="21" y="64"/>
                    <a:pt x="21" y="64"/>
                  </a:cubicBezTo>
                  <a:cubicBezTo>
                    <a:pt x="17" y="75"/>
                    <a:pt x="17" y="75"/>
                    <a:pt x="17" y="75"/>
                  </a:cubicBezTo>
                  <a:cubicBezTo>
                    <a:pt x="16" y="79"/>
                    <a:pt x="14" y="82"/>
                    <a:pt x="13" y="83"/>
                  </a:cubicBezTo>
                  <a:cubicBezTo>
                    <a:pt x="12" y="85"/>
                    <a:pt x="10" y="86"/>
                    <a:pt x="8" y="86"/>
                  </a:cubicBezTo>
                  <a:cubicBezTo>
                    <a:pt x="6" y="86"/>
                    <a:pt x="4" y="85"/>
                    <a:pt x="2" y="83"/>
                  </a:cubicBezTo>
                  <a:cubicBezTo>
                    <a:pt x="1" y="82"/>
                    <a:pt x="0" y="80"/>
                    <a:pt x="0" y="78"/>
                  </a:cubicBezTo>
                  <a:cubicBezTo>
                    <a:pt x="0" y="77"/>
                    <a:pt x="0" y="76"/>
                    <a:pt x="0" y="75"/>
                  </a:cubicBezTo>
                  <a:cubicBezTo>
                    <a:pt x="1" y="73"/>
                    <a:pt x="1" y="72"/>
                    <a:pt x="2" y="70"/>
                  </a:cubicBezTo>
                  <a:cubicBezTo>
                    <a:pt x="23" y="16"/>
                    <a:pt x="23" y="16"/>
                    <a:pt x="23" y="16"/>
                  </a:cubicBezTo>
                  <a:cubicBezTo>
                    <a:pt x="24" y="14"/>
                    <a:pt x="25" y="12"/>
                    <a:pt x="26" y="10"/>
                  </a:cubicBezTo>
                  <a:cubicBezTo>
                    <a:pt x="26" y="8"/>
                    <a:pt x="27" y="6"/>
                    <a:pt x="28" y="5"/>
                  </a:cubicBezTo>
                  <a:cubicBezTo>
                    <a:pt x="29" y="3"/>
                    <a:pt x="31" y="2"/>
                    <a:pt x="32" y="1"/>
                  </a:cubicBezTo>
                  <a:cubicBezTo>
                    <a:pt x="34" y="1"/>
                    <a:pt x="36" y="0"/>
                    <a:pt x="38" y="0"/>
                  </a:cubicBezTo>
                  <a:cubicBezTo>
                    <a:pt x="40" y="0"/>
                    <a:pt x="42" y="1"/>
                    <a:pt x="44" y="1"/>
                  </a:cubicBezTo>
                  <a:cubicBezTo>
                    <a:pt x="45" y="2"/>
                    <a:pt x="47" y="3"/>
                    <a:pt x="48" y="5"/>
                  </a:cubicBezTo>
                  <a:cubicBezTo>
                    <a:pt x="48" y="6"/>
                    <a:pt x="49" y="8"/>
                    <a:pt x="50" y="9"/>
                  </a:cubicBezTo>
                  <a:cubicBezTo>
                    <a:pt x="51" y="11"/>
                    <a:pt x="51" y="13"/>
                    <a:pt x="52" y="16"/>
                  </a:cubicBezTo>
                  <a:cubicBezTo>
                    <a:pt x="74" y="69"/>
                    <a:pt x="74" y="69"/>
                    <a:pt x="74" y="69"/>
                  </a:cubicBezTo>
                  <a:cubicBezTo>
                    <a:pt x="76" y="73"/>
                    <a:pt x="77" y="76"/>
                    <a:pt x="77" y="78"/>
                  </a:cubicBezTo>
                  <a:cubicBezTo>
                    <a:pt x="77" y="80"/>
                    <a:pt x="76" y="82"/>
                    <a:pt x="74" y="83"/>
                  </a:cubicBezTo>
                  <a:cubicBezTo>
                    <a:pt x="73" y="85"/>
                    <a:pt x="71" y="86"/>
                    <a:pt x="68" y="86"/>
                  </a:cubicBezTo>
                  <a:cubicBezTo>
                    <a:pt x="67" y="86"/>
                    <a:pt x="66" y="85"/>
                    <a:pt x="65" y="85"/>
                  </a:cubicBezTo>
                  <a:cubicBezTo>
                    <a:pt x="64" y="84"/>
                    <a:pt x="63" y="84"/>
                    <a:pt x="63" y="83"/>
                  </a:cubicBezTo>
                  <a:cubicBezTo>
                    <a:pt x="62" y="82"/>
                    <a:pt x="61" y="81"/>
                    <a:pt x="61" y="79"/>
                  </a:cubicBezTo>
                  <a:cubicBezTo>
                    <a:pt x="60" y="78"/>
                    <a:pt x="59" y="76"/>
                    <a:pt x="59" y="75"/>
                  </a:cubicBezTo>
                  <a:close/>
                  <a:moveTo>
                    <a:pt x="26" y="52"/>
                  </a:moveTo>
                  <a:cubicBezTo>
                    <a:pt x="50" y="52"/>
                    <a:pt x="50" y="52"/>
                    <a:pt x="50" y="52"/>
                  </a:cubicBezTo>
                  <a:cubicBezTo>
                    <a:pt x="38" y="18"/>
                    <a:pt x="38" y="18"/>
                    <a:pt x="38" y="18"/>
                  </a:cubicBezTo>
                  <a:lnTo>
                    <a:pt x="26"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63">
              <a:extLst>
                <a:ext uri="{FF2B5EF4-FFF2-40B4-BE49-F238E27FC236}">
                  <a16:creationId xmlns:a16="http://schemas.microsoft.com/office/drawing/2014/main" id="{83B3D359-BC75-EA6A-C528-0FDB84256A54}"/>
                </a:ext>
              </a:extLst>
            </p:cNvPr>
            <p:cNvSpPr>
              <a:spLocks/>
            </p:cNvSpPr>
            <p:nvPr/>
          </p:nvSpPr>
          <p:spPr bwMode="auto">
            <a:xfrm>
              <a:off x="6181725" y="2747963"/>
              <a:ext cx="512763" cy="373062"/>
            </a:xfrm>
            <a:custGeom>
              <a:avLst/>
              <a:gdLst>
                <a:gd name="T0" fmla="*/ 326 w 326"/>
                <a:gd name="T1" fmla="*/ 99 h 237"/>
                <a:gd name="T2" fmla="*/ 265 w 326"/>
                <a:gd name="T3" fmla="*/ 0 h 237"/>
                <a:gd name="T4" fmla="*/ 210 w 326"/>
                <a:gd name="T5" fmla="*/ 102 h 237"/>
                <a:gd name="T6" fmla="*/ 255 w 326"/>
                <a:gd name="T7" fmla="*/ 101 h 237"/>
                <a:gd name="T8" fmla="*/ 121 w 326"/>
                <a:gd name="T9" fmla="*/ 209 h 237"/>
                <a:gd name="T10" fmla="*/ 14 w 326"/>
                <a:gd name="T11" fmla="*/ 209 h 237"/>
                <a:gd name="T12" fmla="*/ 0 w 326"/>
                <a:gd name="T13" fmla="*/ 223 h 237"/>
                <a:gd name="T14" fmla="*/ 14 w 326"/>
                <a:gd name="T15" fmla="*/ 237 h 237"/>
                <a:gd name="T16" fmla="*/ 119 w 326"/>
                <a:gd name="T17" fmla="*/ 237 h 237"/>
                <a:gd name="T18" fmla="*/ 131 w 326"/>
                <a:gd name="T19" fmla="*/ 237 h 237"/>
                <a:gd name="T20" fmla="*/ 283 w 326"/>
                <a:gd name="T21" fmla="*/ 100 h 237"/>
                <a:gd name="T22" fmla="*/ 326 w 326"/>
                <a:gd name="T23" fmla="*/ 99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6" h="237">
                  <a:moveTo>
                    <a:pt x="326" y="99"/>
                  </a:moveTo>
                  <a:cubicBezTo>
                    <a:pt x="265" y="0"/>
                    <a:pt x="265" y="0"/>
                    <a:pt x="265" y="0"/>
                  </a:cubicBezTo>
                  <a:cubicBezTo>
                    <a:pt x="210" y="102"/>
                    <a:pt x="210" y="102"/>
                    <a:pt x="210" y="102"/>
                  </a:cubicBezTo>
                  <a:cubicBezTo>
                    <a:pt x="255" y="101"/>
                    <a:pt x="255" y="101"/>
                    <a:pt x="255" y="101"/>
                  </a:cubicBezTo>
                  <a:cubicBezTo>
                    <a:pt x="229" y="222"/>
                    <a:pt x="126" y="209"/>
                    <a:pt x="121" y="209"/>
                  </a:cubicBezTo>
                  <a:cubicBezTo>
                    <a:pt x="14" y="209"/>
                    <a:pt x="14" y="209"/>
                    <a:pt x="14" y="209"/>
                  </a:cubicBezTo>
                  <a:cubicBezTo>
                    <a:pt x="6" y="209"/>
                    <a:pt x="0" y="215"/>
                    <a:pt x="0" y="223"/>
                  </a:cubicBezTo>
                  <a:cubicBezTo>
                    <a:pt x="0" y="230"/>
                    <a:pt x="6" y="237"/>
                    <a:pt x="14" y="237"/>
                  </a:cubicBezTo>
                  <a:cubicBezTo>
                    <a:pt x="119" y="237"/>
                    <a:pt x="119" y="237"/>
                    <a:pt x="119" y="237"/>
                  </a:cubicBezTo>
                  <a:cubicBezTo>
                    <a:pt x="121" y="237"/>
                    <a:pt x="125" y="237"/>
                    <a:pt x="131" y="237"/>
                  </a:cubicBezTo>
                  <a:cubicBezTo>
                    <a:pt x="167" y="237"/>
                    <a:pt x="260" y="225"/>
                    <a:pt x="283" y="100"/>
                  </a:cubicBezTo>
                  <a:lnTo>
                    <a:pt x="326"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64">
              <a:extLst>
                <a:ext uri="{FF2B5EF4-FFF2-40B4-BE49-F238E27FC236}">
                  <a16:creationId xmlns:a16="http://schemas.microsoft.com/office/drawing/2014/main" id="{1315C2E5-D8C0-E347-EC8C-D4BC60B20A09}"/>
                </a:ext>
              </a:extLst>
            </p:cNvPr>
            <p:cNvSpPr>
              <a:spLocks/>
            </p:cNvSpPr>
            <p:nvPr/>
          </p:nvSpPr>
          <p:spPr bwMode="auto">
            <a:xfrm>
              <a:off x="5745163" y="3074988"/>
              <a:ext cx="252413" cy="273050"/>
            </a:xfrm>
            <a:custGeom>
              <a:avLst/>
              <a:gdLst>
                <a:gd name="T0" fmla="*/ 16 w 161"/>
                <a:gd name="T1" fmla="*/ 173 h 173"/>
                <a:gd name="T2" fmla="*/ 2 w 161"/>
                <a:gd name="T3" fmla="*/ 159 h 173"/>
                <a:gd name="T4" fmla="*/ 145 w 161"/>
                <a:gd name="T5" fmla="*/ 0 h 173"/>
                <a:gd name="T6" fmla="*/ 160 w 161"/>
                <a:gd name="T7" fmla="*/ 13 h 173"/>
                <a:gd name="T8" fmla="*/ 147 w 161"/>
                <a:gd name="T9" fmla="*/ 28 h 173"/>
                <a:gd name="T10" fmla="*/ 30 w 161"/>
                <a:gd name="T11" fmla="*/ 158 h 173"/>
                <a:gd name="T12" fmla="*/ 16 w 161"/>
                <a:gd name="T13" fmla="*/ 173 h 173"/>
                <a:gd name="T14" fmla="*/ 16 w 161"/>
                <a:gd name="T15" fmla="*/ 173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73">
                  <a:moveTo>
                    <a:pt x="16" y="173"/>
                  </a:moveTo>
                  <a:cubicBezTo>
                    <a:pt x="8" y="173"/>
                    <a:pt x="2" y="167"/>
                    <a:pt x="2" y="159"/>
                  </a:cubicBezTo>
                  <a:cubicBezTo>
                    <a:pt x="2" y="158"/>
                    <a:pt x="0" y="10"/>
                    <a:pt x="145" y="0"/>
                  </a:cubicBezTo>
                  <a:cubicBezTo>
                    <a:pt x="153" y="0"/>
                    <a:pt x="160" y="5"/>
                    <a:pt x="160" y="13"/>
                  </a:cubicBezTo>
                  <a:cubicBezTo>
                    <a:pt x="161" y="21"/>
                    <a:pt x="155" y="27"/>
                    <a:pt x="147" y="28"/>
                  </a:cubicBezTo>
                  <a:cubicBezTo>
                    <a:pt x="29" y="36"/>
                    <a:pt x="30" y="153"/>
                    <a:pt x="30" y="158"/>
                  </a:cubicBezTo>
                  <a:cubicBezTo>
                    <a:pt x="30" y="166"/>
                    <a:pt x="24" y="172"/>
                    <a:pt x="16" y="173"/>
                  </a:cubicBezTo>
                  <a:cubicBezTo>
                    <a:pt x="16" y="173"/>
                    <a:pt x="16" y="173"/>
                    <a:pt x="16" y="1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65">
              <a:extLst>
                <a:ext uri="{FF2B5EF4-FFF2-40B4-BE49-F238E27FC236}">
                  <a16:creationId xmlns:a16="http://schemas.microsoft.com/office/drawing/2014/main" id="{3DC25D4B-34FF-16BE-3087-EB6AA7945E3A}"/>
                </a:ext>
              </a:extLst>
            </p:cNvPr>
            <p:cNvSpPr>
              <a:spLocks/>
            </p:cNvSpPr>
            <p:nvPr/>
          </p:nvSpPr>
          <p:spPr bwMode="auto">
            <a:xfrm>
              <a:off x="6003925" y="3070225"/>
              <a:ext cx="44450" cy="44450"/>
            </a:xfrm>
            <a:custGeom>
              <a:avLst/>
              <a:gdLst>
                <a:gd name="T0" fmla="*/ 14 w 28"/>
                <a:gd name="T1" fmla="*/ 28 h 28"/>
                <a:gd name="T2" fmla="*/ 4 w 28"/>
                <a:gd name="T3" fmla="*/ 25 h 28"/>
                <a:gd name="T4" fmla="*/ 0 w 28"/>
                <a:gd name="T5" fmla="*/ 14 h 28"/>
                <a:gd name="T6" fmla="*/ 4 w 28"/>
                <a:gd name="T7" fmla="*/ 4 h 28"/>
                <a:gd name="T8" fmla="*/ 13 w 28"/>
                <a:gd name="T9" fmla="*/ 0 h 28"/>
                <a:gd name="T10" fmla="*/ 23 w 28"/>
                <a:gd name="T11" fmla="*/ 4 h 28"/>
                <a:gd name="T12" fmla="*/ 28 w 28"/>
                <a:gd name="T13" fmla="*/ 14 h 28"/>
                <a:gd name="T14" fmla="*/ 23 w 28"/>
                <a:gd name="T15" fmla="*/ 25 h 28"/>
                <a:gd name="T16" fmla="*/ 14 w 28"/>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8">
                  <a:moveTo>
                    <a:pt x="14" y="28"/>
                  </a:moveTo>
                  <a:cubicBezTo>
                    <a:pt x="10" y="28"/>
                    <a:pt x="7" y="27"/>
                    <a:pt x="4" y="25"/>
                  </a:cubicBezTo>
                  <a:cubicBezTo>
                    <a:pt x="1" y="22"/>
                    <a:pt x="0" y="19"/>
                    <a:pt x="0" y="14"/>
                  </a:cubicBezTo>
                  <a:cubicBezTo>
                    <a:pt x="0" y="10"/>
                    <a:pt x="1" y="7"/>
                    <a:pt x="4" y="4"/>
                  </a:cubicBezTo>
                  <a:cubicBezTo>
                    <a:pt x="6" y="2"/>
                    <a:pt x="10" y="0"/>
                    <a:pt x="13" y="0"/>
                  </a:cubicBezTo>
                  <a:cubicBezTo>
                    <a:pt x="17" y="0"/>
                    <a:pt x="21" y="2"/>
                    <a:pt x="23" y="4"/>
                  </a:cubicBezTo>
                  <a:cubicBezTo>
                    <a:pt x="26" y="7"/>
                    <a:pt x="28" y="10"/>
                    <a:pt x="28" y="14"/>
                  </a:cubicBezTo>
                  <a:cubicBezTo>
                    <a:pt x="28" y="19"/>
                    <a:pt x="26" y="22"/>
                    <a:pt x="23" y="25"/>
                  </a:cubicBezTo>
                  <a:cubicBezTo>
                    <a:pt x="21" y="27"/>
                    <a:pt x="17" y="28"/>
                    <a:pt x="1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66">
              <a:extLst>
                <a:ext uri="{FF2B5EF4-FFF2-40B4-BE49-F238E27FC236}">
                  <a16:creationId xmlns:a16="http://schemas.microsoft.com/office/drawing/2014/main" id="{4989DC65-351A-4F3C-530D-00536DB8C4AB}"/>
                </a:ext>
              </a:extLst>
            </p:cNvPr>
            <p:cNvSpPr>
              <a:spLocks/>
            </p:cNvSpPr>
            <p:nvPr/>
          </p:nvSpPr>
          <p:spPr bwMode="auto">
            <a:xfrm>
              <a:off x="6065838" y="3070225"/>
              <a:ext cx="46038" cy="44450"/>
            </a:xfrm>
            <a:custGeom>
              <a:avLst/>
              <a:gdLst>
                <a:gd name="T0" fmla="*/ 15 w 29"/>
                <a:gd name="T1" fmla="*/ 28 h 28"/>
                <a:gd name="T2" fmla="*/ 5 w 29"/>
                <a:gd name="T3" fmla="*/ 25 h 28"/>
                <a:gd name="T4" fmla="*/ 0 w 29"/>
                <a:gd name="T5" fmla="*/ 14 h 28"/>
                <a:gd name="T6" fmla="*/ 4 w 29"/>
                <a:gd name="T7" fmla="*/ 4 h 28"/>
                <a:gd name="T8" fmla="*/ 14 w 29"/>
                <a:gd name="T9" fmla="*/ 0 h 28"/>
                <a:gd name="T10" fmla="*/ 24 w 29"/>
                <a:gd name="T11" fmla="*/ 4 h 28"/>
                <a:gd name="T12" fmla="*/ 29 w 29"/>
                <a:gd name="T13" fmla="*/ 14 h 28"/>
                <a:gd name="T14" fmla="*/ 24 w 29"/>
                <a:gd name="T15" fmla="*/ 25 h 28"/>
                <a:gd name="T16" fmla="*/ 15 w 29"/>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8">
                  <a:moveTo>
                    <a:pt x="15" y="28"/>
                  </a:moveTo>
                  <a:cubicBezTo>
                    <a:pt x="11" y="28"/>
                    <a:pt x="7" y="27"/>
                    <a:pt x="5" y="25"/>
                  </a:cubicBezTo>
                  <a:cubicBezTo>
                    <a:pt x="2" y="22"/>
                    <a:pt x="0" y="19"/>
                    <a:pt x="0" y="14"/>
                  </a:cubicBezTo>
                  <a:cubicBezTo>
                    <a:pt x="0" y="10"/>
                    <a:pt x="2" y="7"/>
                    <a:pt x="4" y="4"/>
                  </a:cubicBezTo>
                  <a:cubicBezTo>
                    <a:pt x="7" y="2"/>
                    <a:pt x="10" y="0"/>
                    <a:pt x="14" y="0"/>
                  </a:cubicBezTo>
                  <a:cubicBezTo>
                    <a:pt x="18" y="0"/>
                    <a:pt x="22" y="2"/>
                    <a:pt x="24" y="4"/>
                  </a:cubicBezTo>
                  <a:cubicBezTo>
                    <a:pt x="27" y="7"/>
                    <a:pt x="29" y="10"/>
                    <a:pt x="29" y="14"/>
                  </a:cubicBezTo>
                  <a:cubicBezTo>
                    <a:pt x="29" y="19"/>
                    <a:pt x="27" y="22"/>
                    <a:pt x="24" y="25"/>
                  </a:cubicBezTo>
                  <a:cubicBezTo>
                    <a:pt x="22" y="27"/>
                    <a:pt x="18" y="28"/>
                    <a:pt x="15"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7">
              <a:extLst>
                <a:ext uri="{FF2B5EF4-FFF2-40B4-BE49-F238E27FC236}">
                  <a16:creationId xmlns:a16="http://schemas.microsoft.com/office/drawing/2014/main" id="{9D95ED40-5DE0-949F-704C-58C5888A1813}"/>
                </a:ext>
              </a:extLst>
            </p:cNvPr>
            <p:cNvSpPr>
              <a:spLocks/>
            </p:cNvSpPr>
            <p:nvPr/>
          </p:nvSpPr>
          <p:spPr bwMode="auto">
            <a:xfrm>
              <a:off x="6121400" y="3070225"/>
              <a:ext cx="44450" cy="44450"/>
            </a:xfrm>
            <a:custGeom>
              <a:avLst/>
              <a:gdLst>
                <a:gd name="T0" fmla="*/ 14 w 28"/>
                <a:gd name="T1" fmla="*/ 28 h 28"/>
                <a:gd name="T2" fmla="*/ 4 w 28"/>
                <a:gd name="T3" fmla="*/ 25 h 28"/>
                <a:gd name="T4" fmla="*/ 0 w 28"/>
                <a:gd name="T5" fmla="*/ 14 h 28"/>
                <a:gd name="T6" fmla="*/ 4 w 28"/>
                <a:gd name="T7" fmla="*/ 4 h 28"/>
                <a:gd name="T8" fmla="*/ 14 w 28"/>
                <a:gd name="T9" fmla="*/ 0 h 28"/>
                <a:gd name="T10" fmla="*/ 24 w 28"/>
                <a:gd name="T11" fmla="*/ 4 h 28"/>
                <a:gd name="T12" fmla="*/ 28 w 28"/>
                <a:gd name="T13" fmla="*/ 14 h 28"/>
                <a:gd name="T14" fmla="*/ 24 w 28"/>
                <a:gd name="T15" fmla="*/ 25 h 28"/>
                <a:gd name="T16" fmla="*/ 14 w 28"/>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8">
                  <a:moveTo>
                    <a:pt x="14" y="28"/>
                  </a:moveTo>
                  <a:cubicBezTo>
                    <a:pt x="11" y="28"/>
                    <a:pt x="7" y="27"/>
                    <a:pt x="4" y="25"/>
                  </a:cubicBezTo>
                  <a:cubicBezTo>
                    <a:pt x="2" y="22"/>
                    <a:pt x="0" y="19"/>
                    <a:pt x="0" y="14"/>
                  </a:cubicBezTo>
                  <a:cubicBezTo>
                    <a:pt x="0" y="10"/>
                    <a:pt x="2" y="7"/>
                    <a:pt x="4" y="4"/>
                  </a:cubicBezTo>
                  <a:cubicBezTo>
                    <a:pt x="7" y="2"/>
                    <a:pt x="10" y="0"/>
                    <a:pt x="14" y="0"/>
                  </a:cubicBezTo>
                  <a:cubicBezTo>
                    <a:pt x="18" y="0"/>
                    <a:pt x="21" y="2"/>
                    <a:pt x="24" y="4"/>
                  </a:cubicBezTo>
                  <a:cubicBezTo>
                    <a:pt x="27" y="7"/>
                    <a:pt x="28" y="10"/>
                    <a:pt x="28" y="14"/>
                  </a:cubicBezTo>
                  <a:cubicBezTo>
                    <a:pt x="28" y="19"/>
                    <a:pt x="27" y="22"/>
                    <a:pt x="24" y="25"/>
                  </a:cubicBezTo>
                  <a:cubicBezTo>
                    <a:pt x="21" y="27"/>
                    <a:pt x="18" y="28"/>
                    <a:pt x="1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9" name="Group 18">
            <a:extLst>
              <a:ext uri="{FF2B5EF4-FFF2-40B4-BE49-F238E27FC236}">
                <a16:creationId xmlns:a16="http://schemas.microsoft.com/office/drawing/2014/main" id="{034888D0-1D04-8C16-229B-E86C0B4C6BC6}"/>
              </a:ext>
            </a:extLst>
          </p:cNvPr>
          <p:cNvGrpSpPr/>
          <p:nvPr/>
        </p:nvGrpSpPr>
        <p:grpSpPr>
          <a:xfrm>
            <a:off x="1783934" y="3104889"/>
            <a:ext cx="1094284" cy="976750"/>
            <a:chOff x="9193213" y="1509713"/>
            <a:chExt cx="857250" cy="765175"/>
          </a:xfrm>
          <a:solidFill>
            <a:schemeClr val="accent2"/>
          </a:solidFill>
        </p:grpSpPr>
        <p:sp>
          <p:nvSpPr>
            <p:cNvPr id="20" name="Freeform 35">
              <a:extLst>
                <a:ext uri="{FF2B5EF4-FFF2-40B4-BE49-F238E27FC236}">
                  <a16:creationId xmlns:a16="http://schemas.microsoft.com/office/drawing/2014/main" id="{EBBF5061-7D32-0896-1AFF-7D30815D9956}"/>
                </a:ext>
              </a:extLst>
            </p:cNvPr>
            <p:cNvSpPr>
              <a:spLocks noEditPoints="1"/>
            </p:cNvSpPr>
            <p:nvPr/>
          </p:nvSpPr>
          <p:spPr bwMode="auto">
            <a:xfrm>
              <a:off x="9826625" y="1592263"/>
              <a:ext cx="34925" cy="176212"/>
            </a:xfrm>
            <a:custGeom>
              <a:avLst/>
              <a:gdLst>
                <a:gd name="T0" fmla="*/ 3 w 22"/>
                <a:gd name="T1" fmla="*/ 64 h 112"/>
                <a:gd name="T2" fmla="*/ 0 w 22"/>
                <a:gd name="T3" fmla="*/ 28 h 112"/>
                <a:gd name="T4" fmla="*/ 0 w 22"/>
                <a:gd name="T5" fmla="*/ 13 h 112"/>
                <a:gd name="T6" fmla="*/ 3 w 22"/>
                <a:gd name="T7" fmla="*/ 3 h 112"/>
                <a:gd name="T8" fmla="*/ 12 w 22"/>
                <a:gd name="T9" fmla="*/ 0 h 112"/>
                <a:gd name="T10" fmla="*/ 20 w 22"/>
                <a:gd name="T11" fmla="*/ 4 h 112"/>
                <a:gd name="T12" fmla="*/ 22 w 22"/>
                <a:gd name="T13" fmla="*/ 17 h 112"/>
                <a:gd name="T14" fmla="*/ 22 w 22"/>
                <a:gd name="T15" fmla="*/ 27 h 112"/>
                <a:gd name="T16" fmla="*/ 18 w 22"/>
                <a:gd name="T17" fmla="*/ 64 h 112"/>
                <a:gd name="T18" fmla="*/ 16 w 22"/>
                <a:gd name="T19" fmla="*/ 74 h 112"/>
                <a:gd name="T20" fmla="*/ 11 w 22"/>
                <a:gd name="T21" fmla="*/ 77 h 112"/>
                <a:gd name="T22" fmla="*/ 5 w 22"/>
                <a:gd name="T23" fmla="*/ 74 h 112"/>
                <a:gd name="T24" fmla="*/ 3 w 22"/>
                <a:gd name="T25" fmla="*/ 64 h 112"/>
                <a:gd name="T26" fmla="*/ 11 w 22"/>
                <a:gd name="T27" fmla="*/ 112 h 112"/>
                <a:gd name="T28" fmla="*/ 3 w 22"/>
                <a:gd name="T29" fmla="*/ 109 h 112"/>
                <a:gd name="T30" fmla="*/ 0 w 22"/>
                <a:gd name="T31" fmla="*/ 101 h 112"/>
                <a:gd name="T32" fmla="*/ 3 w 22"/>
                <a:gd name="T33" fmla="*/ 93 h 112"/>
                <a:gd name="T34" fmla="*/ 11 w 22"/>
                <a:gd name="T35" fmla="*/ 90 h 112"/>
                <a:gd name="T36" fmla="*/ 19 w 22"/>
                <a:gd name="T37" fmla="*/ 93 h 112"/>
                <a:gd name="T38" fmla="*/ 22 w 22"/>
                <a:gd name="T39" fmla="*/ 101 h 112"/>
                <a:gd name="T40" fmla="*/ 19 w 22"/>
                <a:gd name="T41" fmla="*/ 109 h 112"/>
                <a:gd name="T42" fmla="*/ 11 w 22"/>
                <a:gd name="T43"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112">
                  <a:moveTo>
                    <a:pt x="3" y="64"/>
                  </a:moveTo>
                  <a:cubicBezTo>
                    <a:pt x="0" y="28"/>
                    <a:pt x="0" y="28"/>
                    <a:pt x="0" y="28"/>
                  </a:cubicBezTo>
                  <a:cubicBezTo>
                    <a:pt x="0" y="21"/>
                    <a:pt x="0" y="16"/>
                    <a:pt x="0" y="13"/>
                  </a:cubicBezTo>
                  <a:cubicBezTo>
                    <a:pt x="0" y="9"/>
                    <a:pt x="1" y="6"/>
                    <a:pt x="3" y="3"/>
                  </a:cubicBezTo>
                  <a:cubicBezTo>
                    <a:pt x="5" y="1"/>
                    <a:pt x="8" y="0"/>
                    <a:pt x="12" y="0"/>
                  </a:cubicBezTo>
                  <a:cubicBezTo>
                    <a:pt x="16" y="0"/>
                    <a:pt x="19" y="2"/>
                    <a:pt x="20" y="4"/>
                  </a:cubicBezTo>
                  <a:cubicBezTo>
                    <a:pt x="21" y="7"/>
                    <a:pt x="22" y="12"/>
                    <a:pt x="22" y="17"/>
                  </a:cubicBezTo>
                  <a:cubicBezTo>
                    <a:pt x="22" y="20"/>
                    <a:pt x="22" y="24"/>
                    <a:pt x="22" y="27"/>
                  </a:cubicBezTo>
                  <a:cubicBezTo>
                    <a:pt x="18" y="64"/>
                    <a:pt x="18" y="64"/>
                    <a:pt x="18" y="64"/>
                  </a:cubicBezTo>
                  <a:cubicBezTo>
                    <a:pt x="18" y="68"/>
                    <a:pt x="17" y="71"/>
                    <a:pt x="16" y="74"/>
                  </a:cubicBezTo>
                  <a:cubicBezTo>
                    <a:pt x="15" y="76"/>
                    <a:pt x="13" y="77"/>
                    <a:pt x="11" y="77"/>
                  </a:cubicBezTo>
                  <a:cubicBezTo>
                    <a:pt x="8" y="77"/>
                    <a:pt x="6" y="76"/>
                    <a:pt x="5" y="74"/>
                  </a:cubicBezTo>
                  <a:cubicBezTo>
                    <a:pt x="4" y="72"/>
                    <a:pt x="3" y="68"/>
                    <a:pt x="3" y="64"/>
                  </a:cubicBezTo>
                  <a:close/>
                  <a:moveTo>
                    <a:pt x="11" y="112"/>
                  </a:moveTo>
                  <a:cubicBezTo>
                    <a:pt x="8" y="112"/>
                    <a:pt x="5" y="111"/>
                    <a:pt x="3" y="109"/>
                  </a:cubicBezTo>
                  <a:cubicBezTo>
                    <a:pt x="1" y="108"/>
                    <a:pt x="0" y="105"/>
                    <a:pt x="0" y="101"/>
                  </a:cubicBezTo>
                  <a:cubicBezTo>
                    <a:pt x="0" y="98"/>
                    <a:pt x="1" y="96"/>
                    <a:pt x="3" y="93"/>
                  </a:cubicBezTo>
                  <a:cubicBezTo>
                    <a:pt x="5" y="91"/>
                    <a:pt x="8" y="90"/>
                    <a:pt x="11" y="90"/>
                  </a:cubicBezTo>
                  <a:cubicBezTo>
                    <a:pt x="14" y="90"/>
                    <a:pt x="17" y="91"/>
                    <a:pt x="19" y="93"/>
                  </a:cubicBezTo>
                  <a:cubicBezTo>
                    <a:pt x="21" y="96"/>
                    <a:pt x="22" y="98"/>
                    <a:pt x="22" y="101"/>
                  </a:cubicBezTo>
                  <a:cubicBezTo>
                    <a:pt x="22" y="105"/>
                    <a:pt x="21" y="107"/>
                    <a:pt x="19" y="109"/>
                  </a:cubicBezTo>
                  <a:cubicBezTo>
                    <a:pt x="17" y="111"/>
                    <a:pt x="14" y="112"/>
                    <a:pt x="11" y="11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36">
              <a:extLst>
                <a:ext uri="{FF2B5EF4-FFF2-40B4-BE49-F238E27FC236}">
                  <a16:creationId xmlns:a16="http://schemas.microsoft.com/office/drawing/2014/main" id="{F9CF6455-86B1-DDFF-7818-21A78079FAE2}"/>
                </a:ext>
              </a:extLst>
            </p:cNvPr>
            <p:cNvSpPr>
              <a:spLocks/>
            </p:cNvSpPr>
            <p:nvPr/>
          </p:nvSpPr>
          <p:spPr bwMode="auto">
            <a:xfrm>
              <a:off x="9534525" y="1574800"/>
              <a:ext cx="190500" cy="152400"/>
            </a:xfrm>
            <a:custGeom>
              <a:avLst/>
              <a:gdLst>
                <a:gd name="T0" fmla="*/ 40 w 121"/>
                <a:gd name="T1" fmla="*/ 92 h 97"/>
                <a:gd name="T2" fmla="*/ 57 w 121"/>
                <a:gd name="T3" fmla="*/ 92 h 97"/>
                <a:gd name="T4" fmla="*/ 57 w 121"/>
                <a:gd name="T5" fmla="*/ 75 h 97"/>
                <a:gd name="T6" fmla="*/ 42 w 121"/>
                <a:gd name="T7" fmla="*/ 60 h 97"/>
                <a:gd name="T8" fmla="*/ 109 w 121"/>
                <a:gd name="T9" fmla="*/ 60 h 97"/>
                <a:gd name="T10" fmla="*/ 121 w 121"/>
                <a:gd name="T11" fmla="*/ 48 h 97"/>
                <a:gd name="T12" fmla="*/ 109 w 121"/>
                <a:gd name="T13" fmla="*/ 36 h 97"/>
                <a:gd name="T14" fmla="*/ 42 w 121"/>
                <a:gd name="T15" fmla="*/ 36 h 97"/>
                <a:gd name="T16" fmla="*/ 57 w 121"/>
                <a:gd name="T17" fmla="*/ 22 h 97"/>
                <a:gd name="T18" fmla="*/ 60 w 121"/>
                <a:gd name="T19" fmla="*/ 13 h 97"/>
                <a:gd name="T20" fmla="*/ 57 w 121"/>
                <a:gd name="T21" fmla="*/ 5 h 97"/>
                <a:gd name="T22" fmla="*/ 40 w 121"/>
                <a:gd name="T23" fmla="*/ 5 h 97"/>
                <a:gd name="T24" fmla="*/ 4 w 121"/>
                <a:gd name="T25" fmla="*/ 40 h 97"/>
                <a:gd name="T26" fmla="*/ 4 w 121"/>
                <a:gd name="T27" fmla="*/ 57 h 97"/>
                <a:gd name="T28" fmla="*/ 40 w 121"/>
                <a:gd name="T29" fmla="*/ 9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 h="97">
                  <a:moveTo>
                    <a:pt x="40" y="92"/>
                  </a:moveTo>
                  <a:cubicBezTo>
                    <a:pt x="44" y="97"/>
                    <a:pt x="52" y="97"/>
                    <a:pt x="57" y="92"/>
                  </a:cubicBezTo>
                  <a:cubicBezTo>
                    <a:pt x="61" y="87"/>
                    <a:pt x="61" y="80"/>
                    <a:pt x="57" y="75"/>
                  </a:cubicBezTo>
                  <a:cubicBezTo>
                    <a:pt x="42" y="60"/>
                    <a:pt x="42" y="60"/>
                    <a:pt x="42" y="60"/>
                  </a:cubicBezTo>
                  <a:cubicBezTo>
                    <a:pt x="109" y="60"/>
                    <a:pt x="109" y="60"/>
                    <a:pt x="109" y="60"/>
                  </a:cubicBezTo>
                  <a:cubicBezTo>
                    <a:pt x="116" y="60"/>
                    <a:pt x="121" y="55"/>
                    <a:pt x="121" y="48"/>
                  </a:cubicBezTo>
                  <a:cubicBezTo>
                    <a:pt x="121" y="42"/>
                    <a:pt x="116" y="36"/>
                    <a:pt x="109" y="36"/>
                  </a:cubicBezTo>
                  <a:cubicBezTo>
                    <a:pt x="42" y="36"/>
                    <a:pt x="42" y="36"/>
                    <a:pt x="42" y="36"/>
                  </a:cubicBezTo>
                  <a:cubicBezTo>
                    <a:pt x="57" y="22"/>
                    <a:pt x="57" y="22"/>
                    <a:pt x="57" y="22"/>
                  </a:cubicBezTo>
                  <a:cubicBezTo>
                    <a:pt x="59" y="19"/>
                    <a:pt x="60" y="16"/>
                    <a:pt x="60" y="13"/>
                  </a:cubicBezTo>
                  <a:cubicBezTo>
                    <a:pt x="60" y="10"/>
                    <a:pt x="59" y="7"/>
                    <a:pt x="57" y="5"/>
                  </a:cubicBezTo>
                  <a:cubicBezTo>
                    <a:pt x="52" y="0"/>
                    <a:pt x="44" y="0"/>
                    <a:pt x="40" y="5"/>
                  </a:cubicBezTo>
                  <a:cubicBezTo>
                    <a:pt x="4" y="40"/>
                    <a:pt x="4" y="40"/>
                    <a:pt x="4" y="40"/>
                  </a:cubicBezTo>
                  <a:cubicBezTo>
                    <a:pt x="0" y="45"/>
                    <a:pt x="0" y="52"/>
                    <a:pt x="4" y="57"/>
                  </a:cubicBezTo>
                  <a:lnTo>
                    <a:pt x="40"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37">
              <a:extLst>
                <a:ext uri="{FF2B5EF4-FFF2-40B4-BE49-F238E27FC236}">
                  <a16:creationId xmlns:a16="http://schemas.microsoft.com/office/drawing/2014/main" id="{5FE2B785-402A-FF00-3BB0-221AB4ACF415}"/>
                </a:ext>
              </a:extLst>
            </p:cNvPr>
            <p:cNvSpPr>
              <a:spLocks noEditPoints="1"/>
            </p:cNvSpPr>
            <p:nvPr/>
          </p:nvSpPr>
          <p:spPr bwMode="auto">
            <a:xfrm>
              <a:off x="9193213" y="1509713"/>
              <a:ext cx="857250" cy="765175"/>
            </a:xfrm>
            <a:custGeom>
              <a:avLst/>
              <a:gdLst>
                <a:gd name="T0" fmla="*/ 424 w 545"/>
                <a:gd name="T1" fmla="*/ 6 h 487"/>
                <a:gd name="T2" fmla="*/ 404 w 545"/>
                <a:gd name="T3" fmla="*/ 6 h 487"/>
                <a:gd name="T4" fmla="*/ 285 w 545"/>
                <a:gd name="T5" fmla="*/ 190 h 487"/>
                <a:gd name="T6" fmla="*/ 407 w 545"/>
                <a:gd name="T7" fmla="*/ 196 h 487"/>
                <a:gd name="T8" fmla="*/ 370 w 545"/>
                <a:gd name="T9" fmla="*/ 235 h 487"/>
                <a:gd name="T10" fmla="*/ 387 w 545"/>
                <a:gd name="T11" fmla="*/ 253 h 487"/>
                <a:gd name="T12" fmla="*/ 402 w 545"/>
                <a:gd name="T13" fmla="*/ 308 h 487"/>
                <a:gd name="T14" fmla="*/ 332 w 545"/>
                <a:gd name="T15" fmla="*/ 310 h 487"/>
                <a:gd name="T16" fmla="*/ 320 w 545"/>
                <a:gd name="T17" fmla="*/ 393 h 487"/>
                <a:gd name="T18" fmla="*/ 279 w 545"/>
                <a:gd name="T19" fmla="*/ 355 h 487"/>
                <a:gd name="T20" fmla="*/ 260 w 545"/>
                <a:gd name="T21" fmla="*/ 372 h 487"/>
                <a:gd name="T22" fmla="*/ 201 w 545"/>
                <a:gd name="T23" fmla="*/ 386 h 487"/>
                <a:gd name="T24" fmla="*/ 119 w 545"/>
                <a:gd name="T25" fmla="*/ 309 h 487"/>
                <a:gd name="T26" fmla="*/ 154 w 545"/>
                <a:gd name="T27" fmla="*/ 254 h 487"/>
                <a:gd name="T28" fmla="*/ 122 w 545"/>
                <a:gd name="T29" fmla="*/ 270 h 487"/>
                <a:gd name="T30" fmla="*/ 122 w 545"/>
                <a:gd name="T31" fmla="*/ 194 h 487"/>
                <a:gd name="T32" fmla="*/ 168 w 545"/>
                <a:gd name="T33" fmla="*/ 189 h 487"/>
                <a:gd name="T34" fmla="*/ 218 w 545"/>
                <a:gd name="T35" fmla="*/ 93 h 487"/>
                <a:gd name="T36" fmla="*/ 159 w 545"/>
                <a:gd name="T37" fmla="*/ 3 h 487"/>
                <a:gd name="T38" fmla="*/ 52 w 545"/>
                <a:gd name="T39" fmla="*/ 8 h 487"/>
                <a:gd name="T40" fmla="*/ 2 w 545"/>
                <a:gd name="T41" fmla="*/ 104 h 487"/>
                <a:gd name="T42" fmla="*/ 61 w 545"/>
                <a:gd name="T43" fmla="*/ 194 h 487"/>
                <a:gd name="T44" fmla="*/ 98 w 545"/>
                <a:gd name="T45" fmla="*/ 197 h 487"/>
                <a:gd name="T46" fmla="*/ 83 w 545"/>
                <a:gd name="T47" fmla="*/ 254 h 487"/>
                <a:gd name="T48" fmla="*/ 66 w 545"/>
                <a:gd name="T49" fmla="*/ 254 h 487"/>
                <a:gd name="T50" fmla="*/ 101 w 545"/>
                <a:gd name="T51" fmla="*/ 309 h 487"/>
                <a:gd name="T52" fmla="*/ 110 w 545"/>
                <a:gd name="T53" fmla="*/ 487 h 487"/>
                <a:gd name="T54" fmla="*/ 201 w 545"/>
                <a:gd name="T55" fmla="*/ 410 h 487"/>
                <a:gd name="T56" fmla="*/ 260 w 545"/>
                <a:gd name="T57" fmla="*/ 425 h 487"/>
                <a:gd name="T58" fmla="*/ 260 w 545"/>
                <a:gd name="T59" fmla="*/ 442 h 487"/>
                <a:gd name="T60" fmla="*/ 318 w 545"/>
                <a:gd name="T61" fmla="*/ 407 h 487"/>
                <a:gd name="T62" fmla="*/ 320 w 545"/>
                <a:gd name="T63" fmla="*/ 475 h 487"/>
                <a:gd name="T64" fmla="*/ 496 w 545"/>
                <a:gd name="T65" fmla="*/ 487 h 487"/>
                <a:gd name="T66" fmla="*/ 508 w 545"/>
                <a:gd name="T67" fmla="*/ 322 h 487"/>
                <a:gd name="T68" fmla="*/ 426 w 545"/>
                <a:gd name="T69" fmla="*/ 310 h 487"/>
                <a:gd name="T70" fmla="*/ 426 w 545"/>
                <a:gd name="T71" fmla="*/ 237 h 487"/>
                <a:gd name="T72" fmla="*/ 449 w 545"/>
                <a:gd name="T73" fmla="*/ 256 h 487"/>
                <a:gd name="T74" fmla="*/ 458 w 545"/>
                <a:gd name="T75" fmla="*/ 235 h 487"/>
                <a:gd name="T76" fmla="*/ 421 w 545"/>
                <a:gd name="T77" fmla="*/ 196 h 487"/>
                <a:gd name="T78" fmla="*/ 543 w 545"/>
                <a:gd name="T79" fmla="*/ 190 h 487"/>
                <a:gd name="T80" fmla="*/ 23 w 545"/>
                <a:gd name="T81" fmla="*/ 98 h 487"/>
                <a:gd name="T82" fmla="*/ 153 w 545"/>
                <a:gd name="T83" fmla="*/ 23 h 487"/>
                <a:gd name="T84" fmla="*/ 153 w 545"/>
                <a:gd name="T85" fmla="*/ 174 h 487"/>
                <a:gd name="T86" fmla="*/ 23 w 545"/>
                <a:gd name="T87" fmla="*/ 98 h 487"/>
                <a:gd name="T88" fmla="*/ 45 w 545"/>
                <a:gd name="T89" fmla="*/ 398 h 487"/>
                <a:gd name="T90" fmla="*/ 175 w 545"/>
                <a:gd name="T91" fmla="*/ 398 h 487"/>
                <a:gd name="T92" fmla="*/ 484 w 545"/>
                <a:gd name="T93" fmla="*/ 463 h 487"/>
                <a:gd name="T94" fmla="*/ 344 w 545"/>
                <a:gd name="T95" fmla="*/ 334 h 487"/>
                <a:gd name="T96" fmla="*/ 484 w 545"/>
                <a:gd name="T97" fmla="*/ 463 h 487"/>
                <a:gd name="T98" fmla="*/ 414 w 545"/>
                <a:gd name="T99" fmla="*/ 34 h 487"/>
                <a:gd name="T100" fmla="*/ 318 w 545"/>
                <a:gd name="T101" fmla="*/ 172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45" h="487">
                  <a:moveTo>
                    <a:pt x="542" y="178"/>
                  </a:moveTo>
                  <a:cubicBezTo>
                    <a:pt x="424" y="6"/>
                    <a:pt x="424" y="6"/>
                    <a:pt x="424" y="6"/>
                  </a:cubicBezTo>
                  <a:cubicBezTo>
                    <a:pt x="422" y="2"/>
                    <a:pt x="418" y="0"/>
                    <a:pt x="414" y="0"/>
                  </a:cubicBezTo>
                  <a:cubicBezTo>
                    <a:pt x="410" y="0"/>
                    <a:pt x="406" y="2"/>
                    <a:pt x="404" y="6"/>
                  </a:cubicBezTo>
                  <a:cubicBezTo>
                    <a:pt x="286" y="178"/>
                    <a:pt x="286" y="178"/>
                    <a:pt x="286" y="178"/>
                  </a:cubicBezTo>
                  <a:cubicBezTo>
                    <a:pt x="283" y="181"/>
                    <a:pt x="283" y="186"/>
                    <a:pt x="285" y="190"/>
                  </a:cubicBezTo>
                  <a:cubicBezTo>
                    <a:pt x="287" y="194"/>
                    <a:pt x="291" y="196"/>
                    <a:pt x="296" y="196"/>
                  </a:cubicBezTo>
                  <a:cubicBezTo>
                    <a:pt x="407" y="196"/>
                    <a:pt x="407" y="196"/>
                    <a:pt x="407" y="196"/>
                  </a:cubicBezTo>
                  <a:cubicBezTo>
                    <a:pt x="406" y="197"/>
                    <a:pt x="406" y="197"/>
                    <a:pt x="406" y="198"/>
                  </a:cubicBezTo>
                  <a:cubicBezTo>
                    <a:pt x="370" y="235"/>
                    <a:pt x="370" y="235"/>
                    <a:pt x="370" y="235"/>
                  </a:cubicBezTo>
                  <a:cubicBezTo>
                    <a:pt x="366" y="240"/>
                    <a:pt x="366" y="248"/>
                    <a:pt x="370" y="253"/>
                  </a:cubicBezTo>
                  <a:cubicBezTo>
                    <a:pt x="375" y="258"/>
                    <a:pt x="383" y="258"/>
                    <a:pt x="387" y="253"/>
                  </a:cubicBezTo>
                  <a:cubicBezTo>
                    <a:pt x="402" y="237"/>
                    <a:pt x="402" y="237"/>
                    <a:pt x="402" y="237"/>
                  </a:cubicBezTo>
                  <a:cubicBezTo>
                    <a:pt x="402" y="308"/>
                    <a:pt x="402" y="308"/>
                    <a:pt x="402" y="308"/>
                  </a:cubicBezTo>
                  <a:cubicBezTo>
                    <a:pt x="402" y="309"/>
                    <a:pt x="402" y="309"/>
                    <a:pt x="402" y="310"/>
                  </a:cubicBezTo>
                  <a:cubicBezTo>
                    <a:pt x="332" y="310"/>
                    <a:pt x="332" y="310"/>
                    <a:pt x="332" y="310"/>
                  </a:cubicBezTo>
                  <a:cubicBezTo>
                    <a:pt x="326" y="310"/>
                    <a:pt x="320" y="315"/>
                    <a:pt x="320" y="322"/>
                  </a:cubicBezTo>
                  <a:cubicBezTo>
                    <a:pt x="320" y="393"/>
                    <a:pt x="320" y="393"/>
                    <a:pt x="320" y="393"/>
                  </a:cubicBezTo>
                  <a:cubicBezTo>
                    <a:pt x="320" y="392"/>
                    <a:pt x="319" y="391"/>
                    <a:pt x="318" y="390"/>
                  </a:cubicBezTo>
                  <a:cubicBezTo>
                    <a:pt x="279" y="355"/>
                    <a:pt x="279" y="355"/>
                    <a:pt x="279" y="355"/>
                  </a:cubicBezTo>
                  <a:cubicBezTo>
                    <a:pt x="273" y="350"/>
                    <a:pt x="265" y="350"/>
                    <a:pt x="260" y="355"/>
                  </a:cubicBezTo>
                  <a:cubicBezTo>
                    <a:pt x="254" y="359"/>
                    <a:pt x="254" y="367"/>
                    <a:pt x="260" y="372"/>
                  </a:cubicBezTo>
                  <a:cubicBezTo>
                    <a:pt x="276" y="386"/>
                    <a:pt x="276" y="386"/>
                    <a:pt x="276" y="386"/>
                  </a:cubicBezTo>
                  <a:cubicBezTo>
                    <a:pt x="201" y="386"/>
                    <a:pt x="201" y="386"/>
                    <a:pt x="201" y="386"/>
                  </a:cubicBezTo>
                  <a:cubicBezTo>
                    <a:pt x="200" y="386"/>
                    <a:pt x="199" y="387"/>
                    <a:pt x="198" y="387"/>
                  </a:cubicBezTo>
                  <a:cubicBezTo>
                    <a:pt x="193" y="346"/>
                    <a:pt x="160" y="314"/>
                    <a:pt x="119" y="309"/>
                  </a:cubicBezTo>
                  <a:cubicBezTo>
                    <a:pt x="154" y="272"/>
                    <a:pt x="154" y="272"/>
                    <a:pt x="154" y="272"/>
                  </a:cubicBezTo>
                  <a:cubicBezTo>
                    <a:pt x="158" y="267"/>
                    <a:pt x="158" y="259"/>
                    <a:pt x="154" y="254"/>
                  </a:cubicBezTo>
                  <a:cubicBezTo>
                    <a:pt x="149" y="249"/>
                    <a:pt x="141" y="249"/>
                    <a:pt x="137" y="254"/>
                  </a:cubicBezTo>
                  <a:cubicBezTo>
                    <a:pt x="122" y="270"/>
                    <a:pt x="122" y="270"/>
                    <a:pt x="122" y="270"/>
                  </a:cubicBezTo>
                  <a:cubicBezTo>
                    <a:pt x="122" y="197"/>
                    <a:pt x="122" y="197"/>
                    <a:pt x="122" y="197"/>
                  </a:cubicBezTo>
                  <a:cubicBezTo>
                    <a:pt x="122" y="196"/>
                    <a:pt x="122" y="195"/>
                    <a:pt x="122" y="194"/>
                  </a:cubicBezTo>
                  <a:cubicBezTo>
                    <a:pt x="159" y="194"/>
                    <a:pt x="159" y="194"/>
                    <a:pt x="159" y="194"/>
                  </a:cubicBezTo>
                  <a:cubicBezTo>
                    <a:pt x="163" y="194"/>
                    <a:pt x="167" y="192"/>
                    <a:pt x="168" y="189"/>
                  </a:cubicBezTo>
                  <a:cubicBezTo>
                    <a:pt x="218" y="104"/>
                    <a:pt x="218" y="104"/>
                    <a:pt x="218" y="104"/>
                  </a:cubicBezTo>
                  <a:cubicBezTo>
                    <a:pt x="220" y="100"/>
                    <a:pt x="220" y="96"/>
                    <a:pt x="218" y="93"/>
                  </a:cubicBezTo>
                  <a:cubicBezTo>
                    <a:pt x="168" y="8"/>
                    <a:pt x="168" y="8"/>
                    <a:pt x="168" y="8"/>
                  </a:cubicBezTo>
                  <a:cubicBezTo>
                    <a:pt x="167" y="4"/>
                    <a:pt x="163" y="3"/>
                    <a:pt x="159" y="3"/>
                  </a:cubicBezTo>
                  <a:cubicBezTo>
                    <a:pt x="61" y="3"/>
                    <a:pt x="61" y="3"/>
                    <a:pt x="61" y="3"/>
                  </a:cubicBezTo>
                  <a:cubicBezTo>
                    <a:pt x="57" y="3"/>
                    <a:pt x="54" y="4"/>
                    <a:pt x="52" y="8"/>
                  </a:cubicBezTo>
                  <a:cubicBezTo>
                    <a:pt x="2" y="93"/>
                    <a:pt x="2" y="93"/>
                    <a:pt x="2" y="93"/>
                  </a:cubicBezTo>
                  <a:cubicBezTo>
                    <a:pt x="0" y="96"/>
                    <a:pt x="0" y="100"/>
                    <a:pt x="2" y="104"/>
                  </a:cubicBezTo>
                  <a:cubicBezTo>
                    <a:pt x="52" y="189"/>
                    <a:pt x="52" y="189"/>
                    <a:pt x="52" y="189"/>
                  </a:cubicBezTo>
                  <a:cubicBezTo>
                    <a:pt x="54" y="192"/>
                    <a:pt x="57" y="194"/>
                    <a:pt x="61" y="194"/>
                  </a:cubicBezTo>
                  <a:cubicBezTo>
                    <a:pt x="98" y="194"/>
                    <a:pt x="98" y="194"/>
                    <a:pt x="98" y="194"/>
                  </a:cubicBezTo>
                  <a:cubicBezTo>
                    <a:pt x="98" y="195"/>
                    <a:pt x="98" y="196"/>
                    <a:pt x="98" y="197"/>
                  </a:cubicBezTo>
                  <a:cubicBezTo>
                    <a:pt x="98" y="270"/>
                    <a:pt x="98" y="270"/>
                    <a:pt x="98" y="270"/>
                  </a:cubicBezTo>
                  <a:cubicBezTo>
                    <a:pt x="83" y="254"/>
                    <a:pt x="83" y="254"/>
                    <a:pt x="83" y="254"/>
                  </a:cubicBezTo>
                  <a:cubicBezTo>
                    <a:pt x="81" y="251"/>
                    <a:pt x="78" y="250"/>
                    <a:pt x="75" y="250"/>
                  </a:cubicBezTo>
                  <a:cubicBezTo>
                    <a:pt x="72" y="250"/>
                    <a:pt x="69" y="251"/>
                    <a:pt x="66" y="254"/>
                  </a:cubicBezTo>
                  <a:cubicBezTo>
                    <a:pt x="62" y="259"/>
                    <a:pt x="62" y="267"/>
                    <a:pt x="66" y="272"/>
                  </a:cubicBezTo>
                  <a:cubicBezTo>
                    <a:pt x="101" y="309"/>
                    <a:pt x="101" y="309"/>
                    <a:pt x="101" y="309"/>
                  </a:cubicBezTo>
                  <a:cubicBezTo>
                    <a:pt x="56" y="314"/>
                    <a:pt x="21" y="352"/>
                    <a:pt x="21" y="398"/>
                  </a:cubicBezTo>
                  <a:cubicBezTo>
                    <a:pt x="21" y="447"/>
                    <a:pt x="61" y="487"/>
                    <a:pt x="110" y="487"/>
                  </a:cubicBezTo>
                  <a:cubicBezTo>
                    <a:pt x="155" y="487"/>
                    <a:pt x="192" y="454"/>
                    <a:pt x="198" y="410"/>
                  </a:cubicBezTo>
                  <a:cubicBezTo>
                    <a:pt x="199" y="410"/>
                    <a:pt x="200" y="410"/>
                    <a:pt x="201" y="410"/>
                  </a:cubicBezTo>
                  <a:cubicBezTo>
                    <a:pt x="276" y="410"/>
                    <a:pt x="276" y="410"/>
                    <a:pt x="276" y="410"/>
                  </a:cubicBezTo>
                  <a:cubicBezTo>
                    <a:pt x="260" y="425"/>
                    <a:pt x="260" y="425"/>
                    <a:pt x="260" y="425"/>
                  </a:cubicBezTo>
                  <a:cubicBezTo>
                    <a:pt x="257" y="427"/>
                    <a:pt x="256" y="430"/>
                    <a:pt x="256" y="434"/>
                  </a:cubicBezTo>
                  <a:cubicBezTo>
                    <a:pt x="256" y="437"/>
                    <a:pt x="257" y="440"/>
                    <a:pt x="260" y="442"/>
                  </a:cubicBezTo>
                  <a:cubicBezTo>
                    <a:pt x="265" y="447"/>
                    <a:pt x="273" y="447"/>
                    <a:pt x="279" y="442"/>
                  </a:cubicBezTo>
                  <a:cubicBezTo>
                    <a:pt x="318" y="407"/>
                    <a:pt x="318" y="407"/>
                    <a:pt x="318" y="407"/>
                  </a:cubicBezTo>
                  <a:cubicBezTo>
                    <a:pt x="319" y="406"/>
                    <a:pt x="320" y="405"/>
                    <a:pt x="320" y="404"/>
                  </a:cubicBezTo>
                  <a:cubicBezTo>
                    <a:pt x="320" y="475"/>
                    <a:pt x="320" y="475"/>
                    <a:pt x="320" y="475"/>
                  </a:cubicBezTo>
                  <a:cubicBezTo>
                    <a:pt x="320" y="482"/>
                    <a:pt x="326" y="487"/>
                    <a:pt x="332" y="487"/>
                  </a:cubicBezTo>
                  <a:cubicBezTo>
                    <a:pt x="496" y="487"/>
                    <a:pt x="496" y="487"/>
                    <a:pt x="496" y="487"/>
                  </a:cubicBezTo>
                  <a:cubicBezTo>
                    <a:pt x="502" y="487"/>
                    <a:pt x="508" y="482"/>
                    <a:pt x="508" y="475"/>
                  </a:cubicBezTo>
                  <a:cubicBezTo>
                    <a:pt x="508" y="322"/>
                    <a:pt x="508" y="322"/>
                    <a:pt x="508" y="322"/>
                  </a:cubicBezTo>
                  <a:cubicBezTo>
                    <a:pt x="508" y="315"/>
                    <a:pt x="502" y="310"/>
                    <a:pt x="496" y="310"/>
                  </a:cubicBezTo>
                  <a:cubicBezTo>
                    <a:pt x="426" y="310"/>
                    <a:pt x="426" y="310"/>
                    <a:pt x="426" y="310"/>
                  </a:cubicBezTo>
                  <a:cubicBezTo>
                    <a:pt x="426" y="309"/>
                    <a:pt x="426" y="309"/>
                    <a:pt x="426" y="308"/>
                  </a:cubicBezTo>
                  <a:cubicBezTo>
                    <a:pt x="426" y="237"/>
                    <a:pt x="426" y="237"/>
                    <a:pt x="426" y="237"/>
                  </a:cubicBezTo>
                  <a:cubicBezTo>
                    <a:pt x="441" y="253"/>
                    <a:pt x="441" y="253"/>
                    <a:pt x="441" y="253"/>
                  </a:cubicBezTo>
                  <a:cubicBezTo>
                    <a:pt x="443" y="255"/>
                    <a:pt x="446" y="256"/>
                    <a:pt x="449" y="256"/>
                  </a:cubicBezTo>
                  <a:cubicBezTo>
                    <a:pt x="452" y="256"/>
                    <a:pt x="455" y="255"/>
                    <a:pt x="458" y="253"/>
                  </a:cubicBezTo>
                  <a:cubicBezTo>
                    <a:pt x="462" y="248"/>
                    <a:pt x="462" y="240"/>
                    <a:pt x="458" y="235"/>
                  </a:cubicBezTo>
                  <a:cubicBezTo>
                    <a:pt x="422" y="198"/>
                    <a:pt x="422" y="198"/>
                    <a:pt x="422" y="198"/>
                  </a:cubicBezTo>
                  <a:cubicBezTo>
                    <a:pt x="422" y="197"/>
                    <a:pt x="422" y="197"/>
                    <a:pt x="421" y="196"/>
                  </a:cubicBezTo>
                  <a:cubicBezTo>
                    <a:pt x="532" y="196"/>
                    <a:pt x="532" y="196"/>
                    <a:pt x="532" y="196"/>
                  </a:cubicBezTo>
                  <a:cubicBezTo>
                    <a:pt x="537" y="196"/>
                    <a:pt x="541" y="194"/>
                    <a:pt x="543" y="190"/>
                  </a:cubicBezTo>
                  <a:cubicBezTo>
                    <a:pt x="545" y="186"/>
                    <a:pt x="545" y="181"/>
                    <a:pt x="542" y="178"/>
                  </a:cubicBezTo>
                  <a:close/>
                  <a:moveTo>
                    <a:pt x="23" y="98"/>
                  </a:moveTo>
                  <a:cubicBezTo>
                    <a:pt x="67" y="23"/>
                    <a:pt x="67" y="23"/>
                    <a:pt x="67" y="23"/>
                  </a:cubicBezTo>
                  <a:cubicBezTo>
                    <a:pt x="153" y="23"/>
                    <a:pt x="153" y="23"/>
                    <a:pt x="153" y="23"/>
                  </a:cubicBezTo>
                  <a:cubicBezTo>
                    <a:pt x="197" y="98"/>
                    <a:pt x="197" y="98"/>
                    <a:pt x="197" y="98"/>
                  </a:cubicBezTo>
                  <a:cubicBezTo>
                    <a:pt x="153" y="174"/>
                    <a:pt x="153" y="174"/>
                    <a:pt x="153" y="174"/>
                  </a:cubicBezTo>
                  <a:cubicBezTo>
                    <a:pt x="67" y="174"/>
                    <a:pt x="67" y="174"/>
                    <a:pt x="67" y="174"/>
                  </a:cubicBezTo>
                  <a:lnTo>
                    <a:pt x="23" y="98"/>
                  </a:lnTo>
                  <a:close/>
                  <a:moveTo>
                    <a:pt x="110" y="463"/>
                  </a:moveTo>
                  <a:cubicBezTo>
                    <a:pt x="74" y="463"/>
                    <a:pt x="45" y="434"/>
                    <a:pt x="45" y="398"/>
                  </a:cubicBezTo>
                  <a:cubicBezTo>
                    <a:pt x="45" y="362"/>
                    <a:pt x="74" y="333"/>
                    <a:pt x="110" y="333"/>
                  </a:cubicBezTo>
                  <a:cubicBezTo>
                    <a:pt x="146" y="333"/>
                    <a:pt x="175" y="362"/>
                    <a:pt x="175" y="398"/>
                  </a:cubicBezTo>
                  <a:cubicBezTo>
                    <a:pt x="175" y="434"/>
                    <a:pt x="146" y="463"/>
                    <a:pt x="110" y="463"/>
                  </a:cubicBezTo>
                  <a:close/>
                  <a:moveTo>
                    <a:pt x="484" y="463"/>
                  </a:moveTo>
                  <a:cubicBezTo>
                    <a:pt x="344" y="463"/>
                    <a:pt x="344" y="463"/>
                    <a:pt x="344" y="463"/>
                  </a:cubicBezTo>
                  <a:cubicBezTo>
                    <a:pt x="344" y="334"/>
                    <a:pt x="344" y="334"/>
                    <a:pt x="344" y="334"/>
                  </a:cubicBezTo>
                  <a:cubicBezTo>
                    <a:pt x="484" y="334"/>
                    <a:pt x="484" y="334"/>
                    <a:pt x="484" y="334"/>
                  </a:cubicBezTo>
                  <a:lnTo>
                    <a:pt x="484" y="463"/>
                  </a:lnTo>
                  <a:close/>
                  <a:moveTo>
                    <a:pt x="318" y="172"/>
                  </a:moveTo>
                  <a:cubicBezTo>
                    <a:pt x="414" y="34"/>
                    <a:pt x="414" y="34"/>
                    <a:pt x="414" y="34"/>
                  </a:cubicBezTo>
                  <a:cubicBezTo>
                    <a:pt x="510" y="172"/>
                    <a:pt x="510" y="172"/>
                    <a:pt x="510" y="172"/>
                  </a:cubicBezTo>
                  <a:lnTo>
                    <a:pt x="318"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3" name="Group 22">
            <a:extLst>
              <a:ext uri="{FF2B5EF4-FFF2-40B4-BE49-F238E27FC236}">
                <a16:creationId xmlns:a16="http://schemas.microsoft.com/office/drawing/2014/main" id="{60EC5917-25BF-D95D-0849-0062EE8E5419}"/>
              </a:ext>
            </a:extLst>
          </p:cNvPr>
          <p:cNvGrpSpPr>
            <a:grpSpLocks noChangeAspect="1"/>
          </p:cNvGrpSpPr>
          <p:nvPr/>
        </p:nvGrpSpPr>
        <p:grpSpPr>
          <a:xfrm>
            <a:off x="1894514" y="4880102"/>
            <a:ext cx="958325" cy="913976"/>
            <a:chOff x="6118225" y="3683000"/>
            <a:chExt cx="788988" cy="752475"/>
          </a:xfrm>
          <a:solidFill>
            <a:schemeClr val="accent2"/>
          </a:solidFill>
        </p:grpSpPr>
        <p:sp>
          <p:nvSpPr>
            <p:cNvPr id="24" name="Freeform 103">
              <a:extLst>
                <a:ext uri="{FF2B5EF4-FFF2-40B4-BE49-F238E27FC236}">
                  <a16:creationId xmlns:a16="http://schemas.microsoft.com/office/drawing/2014/main" id="{0FF27B8F-B538-4870-7CF2-A150BE40346E}"/>
                </a:ext>
              </a:extLst>
            </p:cNvPr>
            <p:cNvSpPr>
              <a:spLocks/>
            </p:cNvSpPr>
            <p:nvPr/>
          </p:nvSpPr>
          <p:spPr bwMode="auto">
            <a:xfrm>
              <a:off x="6145213" y="4175125"/>
              <a:ext cx="209550" cy="211137"/>
            </a:xfrm>
            <a:custGeom>
              <a:avLst/>
              <a:gdLst>
                <a:gd name="T0" fmla="*/ 120 w 132"/>
                <a:gd name="T1" fmla="*/ 55 h 133"/>
                <a:gd name="T2" fmla="*/ 77 w 132"/>
                <a:gd name="T3" fmla="*/ 55 h 133"/>
                <a:gd name="T4" fmla="*/ 77 w 132"/>
                <a:gd name="T5" fmla="*/ 12 h 133"/>
                <a:gd name="T6" fmla="*/ 65 w 132"/>
                <a:gd name="T7" fmla="*/ 0 h 133"/>
                <a:gd name="T8" fmla="*/ 53 w 132"/>
                <a:gd name="T9" fmla="*/ 12 h 133"/>
                <a:gd name="T10" fmla="*/ 53 w 132"/>
                <a:gd name="T11" fmla="*/ 55 h 133"/>
                <a:gd name="T12" fmla="*/ 12 w 132"/>
                <a:gd name="T13" fmla="*/ 55 h 133"/>
                <a:gd name="T14" fmla="*/ 0 w 132"/>
                <a:gd name="T15" fmla="*/ 67 h 133"/>
                <a:gd name="T16" fmla="*/ 12 w 132"/>
                <a:gd name="T17" fmla="*/ 79 h 133"/>
                <a:gd name="T18" fmla="*/ 53 w 132"/>
                <a:gd name="T19" fmla="*/ 79 h 133"/>
                <a:gd name="T20" fmla="*/ 53 w 132"/>
                <a:gd name="T21" fmla="*/ 121 h 133"/>
                <a:gd name="T22" fmla="*/ 65 w 132"/>
                <a:gd name="T23" fmla="*/ 133 h 133"/>
                <a:gd name="T24" fmla="*/ 77 w 132"/>
                <a:gd name="T25" fmla="*/ 121 h 133"/>
                <a:gd name="T26" fmla="*/ 77 w 132"/>
                <a:gd name="T27" fmla="*/ 79 h 133"/>
                <a:gd name="T28" fmla="*/ 120 w 132"/>
                <a:gd name="T29" fmla="*/ 79 h 133"/>
                <a:gd name="T30" fmla="*/ 132 w 132"/>
                <a:gd name="T31" fmla="*/ 67 h 133"/>
                <a:gd name="T32" fmla="*/ 120 w 132"/>
                <a:gd name="T33" fmla="*/ 5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33">
                  <a:moveTo>
                    <a:pt x="120" y="55"/>
                  </a:moveTo>
                  <a:cubicBezTo>
                    <a:pt x="77" y="55"/>
                    <a:pt x="77" y="55"/>
                    <a:pt x="77" y="55"/>
                  </a:cubicBezTo>
                  <a:cubicBezTo>
                    <a:pt x="77" y="12"/>
                    <a:pt x="77" y="12"/>
                    <a:pt x="77" y="12"/>
                  </a:cubicBezTo>
                  <a:cubicBezTo>
                    <a:pt x="77" y="5"/>
                    <a:pt x="72" y="0"/>
                    <a:pt x="65" y="0"/>
                  </a:cubicBezTo>
                  <a:cubicBezTo>
                    <a:pt x="58" y="0"/>
                    <a:pt x="53" y="5"/>
                    <a:pt x="53" y="12"/>
                  </a:cubicBezTo>
                  <a:cubicBezTo>
                    <a:pt x="53" y="55"/>
                    <a:pt x="53" y="55"/>
                    <a:pt x="53" y="55"/>
                  </a:cubicBezTo>
                  <a:cubicBezTo>
                    <a:pt x="12" y="55"/>
                    <a:pt x="12" y="55"/>
                    <a:pt x="12" y="55"/>
                  </a:cubicBezTo>
                  <a:cubicBezTo>
                    <a:pt x="5" y="55"/>
                    <a:pt x="0" y="61"/>
                    <a:pt x="0" y="67"/>
                  </a:cubicBezTo>
                  <a:cubicBezTo>
                    <a:pt x="0" y="74"/>
                    <a:pt x="5" y="79"/>
                    <a:pt x="12" y="79"/>
                  </a:cubicBezTo>
                  <a:cubicBezTo>
                    <a:pt x="53" y="79"/>
                    <a:pt x="53" y="79"/>
                    <a:pt x="53" y="79"/>
                  </a:cubicBezTo>
                  <a:cubicBezTo>
                    <a:pt x="53" y="121"/>
                    <a:pt x="53" y="121"/>
                    <a:pt x="53" y="121"/>
                  </a:cubicBezTo>
                  <a:cubicBezTo>
                    <a:pt x="53" y="128"/>
                    <a:pt x="58" y="133"/>
                    <a:pt x="65" y="133"/>
                  </a:cubicBezTo>
                  <a:cubicBezTo>
                    <a:pt x="72" y="133"/>
                    <a:pt x="77" y="128"/>
                    <a:pt x="77" y="121"/>
                  </a:cubicBezTo>
                  <a:cubicBezTo>
                    <a:pt x="77" y="79"/>
                    <a:pt x="77" y="79"/>
                    <a:pt x="77" y="79"/>
                  </a:cubicBezTo>
                  <a:cubicBezTo>
                    <a:pt x="120" y="79"/>
                    <a:pt x="120" y="79"/>
                    <a:pt x="120" y="79"/>
                  </a:cubicBezTo>
                  <a:cubicBezTo>
                    <a:pt x="127" y="79"/>
                    <a:pt x="132" y="74"/>
                    <a:pt x="132" y="67"/>
                  </a:cubicBezTo>
                  <a:cubicBezTo>
                    <a:pt x="132" y="61"/>
                    <a:pt x="127" y="55"/>
                    <a:pt x="120" y="55"/>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a:p>
          </p:txBody>
        </p:sp>
        <p:sp>
          <p:nvSpPr>
            <p:cNvPr id="25" name="Freeform 106">
              <a:extLst>
                <a:ext uri="{FF2B5EF4-FFF2-40B4-BE49-F238E27FC236}">
                  <a16:creationId xmlns:a16="http://schemas.microsoft.com/office/drawing/2014/main" id="{32D73D4A-D441-F0A6-2EDC-9101AF7B5D14}"/>
                </a:ext>
              </a:extLst>
            </p:cNvPr>
            <p:cNvSpPr>
              <a:spLocks/>
            </p:cNvSpPr>
            <p:nvPr/>
          </p:nvSpPr>
          <p:spPr bwMode="auto">
            <a:xfrm>
              <a:off x="6118225" y="3683000"/>
              <a:ext cx="788988" cy="752475"/>
            </a:xfrm>
            <a:custGeom>
              <a:avLst/>
              <a:gdLst>
                <a:gd name="T0" fmla="*/ 261 w 499"/>
                <a:gd name="T1" fmla="*/ 0 h 475"/>
                <a:gd name="T2" fmla="*/ 47 w 499"/>
                <a:gd name="T3" fmla="*/ 134 h 475"/>
                <a:gd name="T4" fmla="*/ 0 w 499"/>
                <a:gd name="T5" fmla="*/ 123 h 475"/>
                <a:gd name="T6" fmla="*/ 36 w 499"/>
                <a:gd name="T7" fmla="*/ 237 h 475"/>
                <a:gd name="T8" fmla="*/ 117 w 499"/>
                <a:gd name="T9" fmla="*/ 150 h 475"/>
                <a:gd name="T10" fmla="*/ 72 w 499"/>
                <a:gd name="T11" fmla="*/ 139 h 475"/>
                <a:gd name="T12" fmla="*/ 261 w 499"/>
                <a:gd name="T13" fmla="*/ 24 h 475"/>
                <a:gd name="T14" fmla="*/ 475 w 499"/>
                <a:gd name="T15" fmla="*/ 237 h 475"/>
                <a:gd name="T16" fmla="*/ 261 w 499"/>
                <a:gd name="T17" fmla="*/ 451 h 475"/>
                <a:gd name="T18" fmla="*/ 139 w 499"/>
                <a:gd name="T19" fmla="*/ 412 h 475"/>
                <a:gd name="T20" fmla="*/ 122 w 499"/>
                <a:gd name="T21" fmla="*/ 415 h 475"/>
                <a:gd name="T22" fmla="*/ 125 w 499"/>
                <a:gd name="T23" fmla="*/ 432 h 475"/>
                <a:gd name="T24" fmla="*/ 261 w 499"/>
                <a:gd name="T25" fmla="*/ 475 h 475"/>
                <a:gd name="T26" fmla="*/ 499 w 499"/>
                <a:gd name="T27" fmla="*/ 237 h 475"/>
                <a:gd name="T28" fmla="*/ 261 w 499"/>
                <a:gd name="T29" fmla="*/ 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9" h="475">
                  <a:moveTo>
                    <a:pt x="261" y="0"/>
                  </a:moveTo>
                  <a:cubicBezTo>
                    <a:pt x="169" y="0"/>
                    <a:pt x="87" y="52"/>
                    <a:pt x="47" y="134"/>
                  </a:cubicBezTo>
                  <a:cubicBezTo>
                    <a:pt x="0" y="123"/>
                    <a:pt x="0" y="123"/>
                    <a:pt x="0" y="123"/>
                  </a:cubicBezTo>
                  <a:cubicBezTo>
                    <a:pt x="36" y="237"/>
                    <a:pt x="36" y="237"/>
                    <a:pt x="36" y="237"/>
                  </a:cubicBezTo>
                  <a:cubicBezTo>
                    <a:pt x="117" y="150"/>
                    <a:pt x="117" y="150"/>
                    <a:pt x="117" y="150"/>
                  </a:cubicBezTo>
                  <a:cubicBezTo>
                    <a:pt x="72" y="139"/>
                    <a:pt x="72" y="139"/>
                    <a:pt x="72" y="139"/>
                  </a:cubicBezTo>
                  <a:cubicBezTo>
                    <a:pt x="108" y="69"/>
                    <a:pt x="180" y="24"/>
                    <a:pt x="261" y="24"/>
                  </a:cubicBezTo>
                  <a:cubicBezTo>
                    <a:pt x="379" y="24"/>
                    <a:pt x="475" y="120"/>
                    <a:pt x="475" y="237"/>
                  </a:cubicBezTo>
                  <a:cubicBezTo>
                    <a:pt x="475" y="355"/>
                    <a:pt x="379" y="451"/>
                    <a:pt x="261" y="451"/>
                  </a:cubicBezTo>
                  <a:cubicBezTo>
                    <a:pt x="217" y="451"/>
                    <a:pt x="175" y="438"/>
                    <a:pt x="139" y="412"/>
                  </a:cubicBezTo>
                  <a:cubicBezTo>
                    <a:pt x="133" y="408"/>
                    <a:pt x="126" y="410"/>
                    <a:pt x="122" y="415"/>
                  </a:cubicBezTo>
                  <a:cubicBezTo>
                    <a:pt x="118" y="421"/>
                    <a:pt x="119" y="428"/>
                    <a:pt x="125" y="432"/>
                  </a:cubicBezTo>
                  <a:cubicBezTo>
                    <a:pt x="165" y="460"/>
                    <a:pt x="212" y="475"/>
                    <a:pt x="261" y="475"/>
                  </a:cubicBezTo>
                  <a:cubicBezTo>
                    <a:pt x="392" y="475"/>
                    <a:pt x="499" y="368"/>
                    <a:pt x="499" y="237"/>
                  </a:cubicBezTo>
                  <a:cubicBezTo>
                    <a:pt x="499" y="106"/>
                    <a:pt x="392" y="0"/>
                    <a:pt x="26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6" name="Freeform 107">
              <a:extLst>
                <a:ext uri="{FF2B5EF4-FFF2-40B4-BE49-F238E27FC236}">
                  <a16:creationId xmlns:a16="http://schemas.microsoft.com/office/drawing/2014/main" id="{DA56AB5D-6867-BFCF-325B-ADDC612DA285}"/>
                </a:ext>
              </a:extLst>
            </p:cNvPr>
            <p:cNvSpPr>
              <a:spLocks/>
            </p:cNvSpPr>
            <p:nvPr/>
          </p:nvSpPr>
          <p:spPr bwMode="auto">
            <a:xfrm>
              <a:off x="6508750" y="3830638"/>
              <a:ext cx="155575" cy="363537"/>
            </a:xfrm>
            <a:custGeom>
              <a:avLst/>
              <a:gdLst>
                <a:gd name="T0" fmla="*/ 85 w 98"/>
                <a:gd name="T1" fmla="*/ 230 h 230"/>
                <a:gd name="T2" fmla="*/ 77 w 98"/>
                <a:gd name="T3" fmla="*/ 226 h 230"/>
                <a:gd name="T4" fmla="*/ 4 w 98"/>
                <a:gd name="T5" fmla="*/ 153 h 230"/>
                <a:gd name="T6" fmla="*/ 0 w 98"/>
                <a:gd name="T7" fmla="*/ 144 h 230"/>
                <a:gd name="T8" fmla="*/ 0 w 98"/>
                <a:gd name="T9" fmla="*/ 12 h 230"/>
                <a:gd name="T10" fmla="*/ 12 w 98"/>
                <a:gd name="T11" fmla="*/ 0 h 230"/>
                <a:gd name="T12" fmla="*/ 24 w 98"/>
                <a:gd name="T13" fmla="*/ 12 h 230"/>
                <a:gd name="T14" fmla="*/ 24 w 98"/>
                <a:gd name="T15" fmla="*/ 139 h 230"/>
                <a:gd name="T16" fmla="*/ 94 w 98"/>
                <a:gd name="T17" fmla="*/ 209 h 230"/>
                <a:gd name="T18" fmla="*/ 94 w 98"/>
                <a:gd name="T19" fmla="*/ 226 h 230"/>
                <a:gd name="T20" fmla="*/ 85 w 98"/>
                <a:gd name="T2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230">
                  <a:moveTo>
                    <a:pt x="85" y="230"/>
                  </a:moveTo>
                  <a:cubicBezTo>
                    <a:pt x="82" y="230"/>
                    <a:pt x="79" y="228"/>
                    <a:pt x="77" y="226"/>
                  </a:cubicBezTo>
                  <a:cubicBezTo>
                    <a:pt x="4" y="153"/>
                    <a:pt x="4" y="153"/>
                    <a:pt x="4" y="153"/>
                  </a:cubicBezTo>
                  <a:cubicBezTo>
                    <a:pt x="1" y="151"/>
                    <a:pt x="0" y="148"/>
                    <a:pt x="0" y="144"/>
                  </a:cubicBezTo>
                  <a:cubicBezTo>
                    <a:pt x="0" y="12"/>
                    <a:pt x="0" y="12"/>
                    <a:pt x="0" y="12"/>
                  </a:cubicBezTo>
                  <a:cubicBezTo>
                    <a:pt x="0" y="5"/>
                    <a:pt x="5" y="0"/>
                    <a:pt x="12" y="0"/>
                  </a:cubicBezTo>
                  <a:cubicBezTo>
                    <a:pt x="19" y="0"/>
                    <a:pt x="24" y="5"/>
                    <a:pt x="24" y="12"/>
                  </a:cubicBezTo>
                  <a:cubicBezTo>
                    <a:pt x="24" y="139"/>
                    <a:pt x="24" y="139"/>
                    <a:pt x="24" y="139"/>
                  </a:cubicBezTo>
                  <a:cubicBezTo>
                    <a:pt x="94" y="209"/>
                    <a:pt x="94" y="209"/>
                    <a:pt x="94" y="209"/>
                  </a:cubicBezTo>
                  <a:cubicBezTo>
                    <a:pt x="98" y="214"/>
                    <a:pt x="98" y="221"/>
                    <a:pt x="94" y="226"/>
                  </a:cubicBezTo>
                  <a:cubicBezTo>
                    <a:pt x="91" y="228"/>
                    <a:pt x="88" y="230"/>
                    <a:pt x="85" y="23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10457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fade">
                                      <p:cBhvr>
                                        <p:cTn id="26"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2071D-596F-C42E-0F0F-D2CF6B48EEA7}"/>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9C106C88-85F1-737C-EEB2-D0C040C4582A}"/>
              </a:ext>
            </a:extLst>
          </p:cNvPr>
          <p:cNvSpPr>
            <a:spLocks noGrp="1"/>
          </p:cNvSpPr>
          <p:nvPr>
            <p:ph type="dt" sz="half" idx="10"/>
          </p:nvPr>
        </p:nvSpPr>
        <p:spPr/>
        <p:txBody>
          <a:bodyPr/>
          <a:lstStyle/>
          <a:p>
            <a:fld id="{BC1242CF-12C1-4411-B532-E91306108269}" type="datetime4">
              <a:rPr lang="en-GB" smtClean="0"/>
              <a:pPr/>
              <a:t>02 May 2025</a:t>
            </a:fld>
            <a:endParaRPr lang="en-GB"/>
          </a:p>
        </p:txBody>
      </p:sp>
      <p:sp>
        <p:nvSpPr>
          <p:cNvPr id="5" name="Slide Number Placeholder 4">
            <a:extLst>
              <a:ext uri="{FF2B5EF4-FFF2-40B4-BE49-F238E27FC236}">
                <a16:creationId xmlns:a16="http://schemas.microsoft.com/office/drawing/2014/main" id="{EBACC7B2-63CC-7D74-0DC6-15CF21EFEC7A}"/>
              </a:ext>
            </a:extLst>
          </p:cNvPr>
          <p:cNvSpPr>
            <a:spLocks noGrp="1"/>
          </p:cNvSpPr>
          <p:nvPr>
            <p:ph type="sldNum" sz="quarter" idx="12"/>
          </p:nvPr>
        </p:nvSpPr>
        <p:spPr/>
        <p:txBody>
          <a:bodyPr/>
          <a:lstStyle/>
          <a:p>
            <a:fld id="{FE8DA6AF-1811-4E27-A96F-54109F1D0275}" type="slidenum">
              <a:rPr lang="en-GB" smtClean="0"/>
              <a:pPr/>
              <a:t>25</a:t>
            </a:fld>
            <a:endParaRPr lang="en-GB"/>
          </a:p>
        </p:txBody>
      </p:sp>
      <p:sp>
        <p:nvSpPr>
          <p:cNvPr id="8" name="Content Placeholder 7">
            <a:extLst>
              <a:ext uri="{FF2B5EF4-FFF2-40B4-BE49-F238E27FC236}">
                <a16:creationId xmlns:a16="http://schemas.microsoft.com/office/drawing/2014/main" id="{B4A8E111-E0A9-58D5-E336-13C54BECFD1B}"/>
              </a:ext>
            </a:extLst>
          </p:cNvPr>
          <p:cNvSpPr>
            <a:spLocks noGrp="1"/>
          </p:cNvSpPr>
          <p:nvPr>
            <p:ph idx="1"/>
          </p:nvPr>
        </p:nvSpPr>
        <p:spPr>
          <a:xfrm>
            <a:off x="511174" y="4005068"/>
            <a:ext cx="10995025" cy="2356403"/>
          </a:xfrm>
        </p:spPr>
        <p:txBody>
          <a:bodyPr/>
          <a:lstStyle/>
          <a:p>
            <a:pPr marL="0" indent="0">
              <a:buNone/>
            </a:pPr>
            <a:r>
              <a:rPr lang="en-GB"/>
              <a:t>Expressions of individual views by members of the Institute and Faculty of Actuaries and its staff are encouraged.</a:t>
            </a:r>
          </a:p>
          <a:p>
            <a:pPr marL="0" indent="0">
              <a:buNone/>
            </a:pPr>
            <a:r>
              <a:rPr lang="en-GB"/>
              <a:t>The views expressed in this presentation are those of the presenter.</a:t>
            </a:r>
          </a:p>
        </p:txBody>
      </p:sp>
      <p:sp>
        <p:nvSpPr>
          <p:cNvPr id="10" name="Rectangular Callout 9">
            <a:extLst>
              <a:ext uri="{FF2B5EF4-FFF2-40B4-BE49-F238E27FC236}">
                <a16:creationId xmlns:a16="http://schemas.microsoft.com/office/drawing/2014/main" id="{588FFBBC-E757-4985-B75E-61AAE9442457}"/>
              </a:ext>
            </a:extLst>
          </p:cNvPr>
          <p:cNvSpPr/>
          <p:nvPr/>
        </p:nvSpPr>
        <p:spPr>
          <a:xfrm>
            <a:off x="511175" y="693242"/>
            <a:ext cx="5440809" cy="1728192"/>
          </a:xfrm>
          <a:prstGeom prst="wedgeRectCallout">
            <a:avLst>
              <a:gd name="adj1" fmla="val -998"/>
              <a:gd name="adj2" fmla="val 12664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ular Callout 6">
            <a:extLst>
              <a:ext uri="{FF2B5EF4-FFF2-40B4-BE49-F238E27FC236}">
                <a16:creationId xmlns:a16="http://schemas.microsoft.com/office/drawing/2014/main" id="{070F38EB-98A0-12BE-B5E4-2FE56F67D5F2}"/>
              </a:ext>
            </a:extLst>
          </p:cNvPr>
          <p:cNvSpPr/>
          <p:nvPr/>
        </p:nvSpPr>
        <p:spPr>
          <a:xfrm>
            <a:off x="6240015" y="693242"/>
            <a:ext cx="5424937" cy="1728192"/>
          </a:xfrm>
          <a:prstGeom prst="wedgeRectCallout">
            <a:avLst>
              <a:gd name="adj1" fmla="val -53799"/>
              <a:gd name="adj2" fmla="val 12758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B51F4EB-7AD6-2DAA-0B87-D408FA8C0BDF}"/>
              </a:ext>
            </a:extLst>
          </p:cNvPr>
          <p:cNvSpPr>
            <a:spLocks noGrp="1"/>
          </p:cNvSpPr>
          <p:nvPr>
            <p:ph type="title"/>
          </p:nvPr>
        </p:nvSpPr>
        <p:spPr>
          <a:xfrm>
            <a:off x="762000" y="985840"/>
            <a:ext cx="4973961" cy="1143000"/>
          </a:xfrm>
        </p:spPr>
        <p:txBody>
          <a:bodyPr/>
          <a:lstStyle/>
          <a:p>
            <a:pPr algn="ctr"/>
            <a:r>
              <a:rPr lang="en-GB" sz="4800" b="0">
                <a:solidFill>
                  <a:schemeClr val="bg2"/>
                </a:solidFill>
              </a:rPr>
              <a:t>Questions</a:t>
            </a:r>
          </a:p>
        </p:txBody>
      </p:sp>
      <p:sp>
        <p:nvSpPr>
          <p:cNvPr id="9" name="Title 1">
            <a:extLst>
              <a:ext uri="{FF2B5EF4-FFF2-40B4-BE49-F238E27FC236}">
                <a16:creationId xmlns:a16="http://schemas.microsoft.com/office/drawing/2014/main" id="{34C97FA3-B1B8-9173-6495-25DFBCF35E6C}"/>
              </a:ext>
            </a:extLst>
          </p:cNvPr>
          <p:cNvSpPr txBox="1">
            <a:spLocks/>
          </p:cNvSpPr>
          <p:nvPr/>
        </p:nvSpPr>
        <p:spPr bwMode="auto">
          <a:xfrm>
            <a:off x="6456040" y="980728"/>
            <a:ext cx="505016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200">
                <a:solidFill>
                  <a:srgbClr val="D9AB16"/>
                </a:solidFill>
                <a:latin typeface="+mj-lt"/>
                <a:ea typeface="+mj-ea"/>
                <a:cs typeface="+mj-cs"/>
              </a:defRPr>
            </a:lvl1pPr>
            <a:lvl2pPr algn="l" rtl="0" fontAlgn="base">
              <a:spcBef>
                <a:spcPct val="0"/>
              </a:spcBef>
              <a:spcAft>
                <a:spcPct val="0"/>
              </a:spcAft>
              <a:defRPr sz="3200">
                <a:solidFill>
                  <a:srgbClr val="D9AB16"/>
                </a:solidFill>
                <a:latin typeface="Arial" charset="0"/>
                <a:cs typeface="Arial" charset="0"/>
              </a:defRPr>
            </a:lvl2pPr>
            <a:lvl3pPr algn="l" rtl="0" fontAlgn="base">
              <a:spcBef>
                <a:spcPct val="0"/>
              </a:spcBef>
              <a:spcAft>
                <a:spcPct val="0"/>
              </a:spcAft>
              <a:defRPr sz="3200">
                <a:solidFill>
                  <a:srgbClr val="D9AB16"/>
                </a:solidFill>
                <a:latin typeface="Arial" charset="0"/>
                <a:cs typeface="Arial" charset="0"/>
              </a:defRPr>
            </a:lvl3pPr>
            <a:lvl4pPr algn="l" rtl="0" fontAlgn="base">
              <a:spcBef>
                <a:spcPct val="0"/>
              </a:spcBef>
              <a:spcAft>
                <a:spcPct val="0"/>
              </a:spcAft>
              <a:defRPr sz="3200">
                <a:solidFill>
                  <a:srgbClr val="D9AB16"/>
                </a:solidFill>
                <a:latin typeface="Arial" charset="0"/>
                <a:cs typeface="Arial" charset="0"/>
              </a:defRPr>
            </a:lvl4pPr>
            <a:lvl5pPr algn="l" rtl="0" fontAlgn="base">
              <a:spcBef>
                <a:spcPct val="0"/>
              </a:spcBef>
              <a:spcAft>
                <a:spcPct val="0"/>
              </a:spcAft>
              <a:defRPr sz="3200">
                <a:solidFill>
                  <a:srgbClr val="D9AB16"/>
                </a:solidFill>
                <a:latin typeface="Arial" charset="0"/>
                <a:cs typeface="Arial" charset="0"/>
              </a:defRPr>
            </a:lvl5pPr>
            <a:lvl6pPr marL="457200" algn="l" rtl="0" fontAlgn="base">
              <a:spcBef>
                <a:spcPct val="0"/>
              </a:spcBef>
              <a:spcAft>
                <a:spcPct val="0"/>
              </a:spcAft>
              <a:defRPr sz="3200">
                <a:solidFill>
                  <a:srgbClr val="D9AB16"/>
                </a:solidFill>
                <a:latin typeface="Arial" charset="0"/>
                <a:cs typeface="Arial" charset="0"/>
              </a:defRPr>
            </a:lvl6pPr>
            <a:lvl7pPr marL="914400" algn="l" rtl="0" fontAlgn="base">
              <a:spcBef>
                <a:spcPct val="0"/>
              </a:spcBef>
              <a:spcAft>
                <a:spcPct val="0"/>
              </a:spcAft>
              <a:defRPr sz="3200">
                <a:solidFill>
                  <a:srgbClr val="D9AB16"/>
                </a:solidFill>
                <a:latin typeface="Arial" charset="0"/>
                <a:cs typeface="Arial" charset="0"/>
              </a:defRPr>
            </a:lvl7pPr>
            <a:lvl8pPr marL="1371600" algn="l" rtl="0" fontAlgn="base">
              <a:spcBef>
                <a:spcPct val="0"/>
              </a:spcBef>
              <a:spcAft>
                <a:spcPct val="0"/>
              </a:spcAft>
              <a:defRPr sz="3200">
                <a:solidFill>
                  <a:srgbClr val="D9AB16"/>
                </a:solidFill>
                <a:latin typeface="Arial" charset="0"/>
                <a:cs typeface="Arial" charset="0"/>
              </a:defRPr>
            </a:lvl8pPr>
            <a:lvl9pPr marL="1828800" algn="l" rtl="0" fontAlgn="base">
              <a:spcBef>
                <a:spcPct val="0"/>
              </a:spcBef>
              <a:spcAft>
                <a:spcPct val="0"/>
              </a:spcAft>
              <a:defRPr sz="3200">
                <a:solidFill>
                  <a:srgbClr val="D9AB16"/>
                </a:solidFill>
                <a:latin typeface="Arial" charset="0"/>
                <a:cs typeface="Arial" charset="0"/>
              </a:defRPr>
            </a:lvl9pPr>
          </a:lstStyle>
          <a:p>
            <a:pPr algn="ctr"/>
            <a:r>
              <a:rPr lang="en-GB" sz="4800">
                <a:solidFill>
                  <a:schemeClr val="bg1"/>
                </a:solidFill>
              </a:rPr>
              <a:t>Comments</a:t>
            </a:r>
          </a:p>
        </p:txBody>
      </p:sp>
    </p:spTree>
    <p:extLst>
      <p:ext uri="{BB962C8B-B14F-4D97-AF65-F5344CB8AC3E}">
        <p14:creationId xmlns:p14="http://schemas.microsoft.com/office/powerpoint/2010/main" val="2096253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0228FDF-268B-8D54-A12F-699349E327CA}"/>
              </a:ext>
            </a:extLst>
          </p:cNvPr>
          <p:cNvSpPr>
            <a:spLocks noGrp="1"/>
          </p:cNvSpPr>
          <p:nvPr>
            <p:ph type="ctrTitle"/>
          </p:nvPr>
        </p:nvSpPr>
        <p:spPr/>
        <p:txBody>
          <a:bodyPr/>
          <a:lstStyle/>
          <a:p>
            <a:r>
              <a:rPr lang="en-GB" dirty="0"/>
              <a:t>Appendix</a:t>
            </a:r>
          </a:p>
        </p:txBody>
      </p:sp>
      <p:sp>
        <p:nvSpPr>
          <p:cNvPr id="5" name="Slide Number Placeholder 4">
            <a:extLst>
              <a:ext uri="{FF2B5EF4-FFF2-40B4-BE49-F238E27FC236}">
                <a16:creationId xmlns:a16="http://schemas.microsoft.com/office/drawing/2014/main" id="{24129DED-BC68-631E-FA23-2DE646CE896C}"/>
              </a:ext>
            </a:extLst>
          </p:cNvPr>
          <p:cNvSpPr>
            <a:spLocks noGrp="1"/>
          </p:cNvSpPr>
          <p:nvPr>
            <p:ph type="sldNum" sz="quarter" idx="4294967295"/>
          </p:nvPr>
        </p:nvSpPr>
        <p:spPr>
          <a:xfrm>
            <a:off x="11328400" y="6402388"/>
            <a:ext cx="863600" cy="339725"/>
          </a:xfrm>
        </p:spPr>
        <p:txBody>
          <a:bodyPr/>
          <a:lstStyle/>
          <a:p>
            <a:fld id="{FE8DA6AF-1811-4E27-A96F-54109F1D0275}" type="slidenum">
              <a:rPr lang="en-GB" smtClean="0"/>
              <a:pPr/>
              <a:t>26</a:t>
            </a:fld>
            <a:endParaRPr lang="en-GB"/>
          </a:p>
        </p:txBody>
      </p:sp>
      <p:pic>
        <p:nvPicPr>
          <p:cNvPr id="8" name="Graphic 2">
            <a:extLst>
              <a:ext uri="{FF2B5EF4-FFF2-40B4-BE49-F238E27FC236}">
                <a16:creationId xmlns:a16="http://schemas.microsoft.com/office/drawing/2014/main" id="{9958BCCA-8B50-7896-69BA-3C2E1877F4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562803" y="19947"/>
            <a:ext cx="2384528" cy="1123053"/>
          </a:xfrm>
          <a:prstGeom prst="rect">
            <a:avLst/>
          </a:prstGeom>
        </p:spPr>
      </p:pic>
    </p:spTree>
    <p:extLst>
      <p:ext uri="{BB962C8B-B14F-4D97-AF65-F5344CB8AC3E}">
        <p14:creationId xmlns:p14="http://schemas.microsoft.com/office/powerpoint/2010/main" val="1833605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5BB70-54CB-BB2A-1BCE-A4AB9607CB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6AB994-4523-9E39-7E43-243694E7EA05}"/>
              </a:ext>
            </a:extLst>
          </p:cNvPr>
          <p:cNvSpPr>
            <a:spLocks noGrp="1"/>
          </p:cNvSpPr>
          <p:nvPr>
            <p:ph type="title"/>
          </p:nvPr>
        </p:nvSpPr>
        <p:spPr/>
        <p:txBody>
          <a:bodyPr/>
          <a:lstStyle/>
          <a:p>
            <a:r>
              <a:rPr lang="en-GB" dirty="0"/>
              <a:t>Evaluate</a:t>
            </a:r>
          </a:p>
        </p:txBody>
      </p:sp>
      <p:sp>
        <p:nvSpPr>
          <p:cNvPr id="4" name="Date Placeholder 3">
            <a:extLst>
              <a:ext uri="{FF2B5EF4-FFF2-40B4-BE49-F238E27FC236}">
                <a16:creationId xmlns:a16="http://schemas.microsoft.com/office/drawing/2014/main" id="{D79CACCD-95E3-AD1A-B579-96D041C9F572}"/>
              </a:ext>
            </a:extLst>
          </p:cNvPr>
          <p:cNvSpPr>
            <a:spLocks noGrp="1"/>
          </p:cNvSpPr>
          <p:nvPr>
            <p:ph type="dt" sz="half" idx="10"/>
          </p:nvPr>
        </p:nvSpPr>
        <p:spPr/>
        <p:txBody>
          <a:bodyPr/>
          <a:lstStyle/>
          <a:p>
            <a:fld id="{BC1242CF-12C1-4411-B532-E91306108269}" type="datetime4">
              <a:rPr lang="en-GB" smtClean="0"/>
              <a:pPr/>
              <a:t>02 May 2025</a:t>
            </a:fld>
            <a:endParaRPr lang="en-GB"/>
          </a:p>
        </p:txBody>
      </p:sp>
      <p:sp>
        <p:nvSpPr>
          <p:cNvPr id="5" name="Slide Number Placeholder 4">
            <a:extLst>
              <a:ext uri="{FF2B5EF4-FFF2-40B4-BE49-F238E27FC236}">
                <a16:creationId xmlns:a16="http://schemas.microsoft.com/office/drawing/2014/main" id="{D11C8EA0-201E-447D-9A81-7067DE24328C}"/>
              </a:ext>
            </a:extLst>
          </p:cNvPr>
          <p:cNvSpPr>
            <a:spLocks noGrp="1"/>
          </p:cNvSpPr>
          <p:nvPr>
            <p:ph type="sldNum" sz="quarter" idx="12"/>
          </p:nvPr>
        </p:nvSpPr>
        <p:spPr/>
        <p:txBody>
          <a:bodyPr/>
          <a:lstStyle/>
          <a:p>
            <a:fld id="{FE8DA6AF-1811-4E27-A96F-54109F1D0275}" type="slidenum">
              <a:rPr lang="en-GB" smtClean="0"/>
              <a:pPr/>
              <a:t>27</a:t>
            </a:fld>
            <a:endParaRPr lang="en-GB"/>
          </a:p>
        </p:txBody>
      </p:sp>
      <p:sp>
        <p:nvSpPr>
          <p:cNvPr id="6" name="Diamond 5">
            <a:extLst>
              <a:ext uri="{FF2B5EF4-FFF2-40B4-BE49-F238E27FC236}">
                <a16:creationId xmlns:a16="http://schemas.microsoft.com/office/drawing/2014/main" id="{A5A488CC-80AB-6B1A-30F9-48270F85C7BE}"/>
              </a:ext>
            </a:extLst>
          </p:cNvPr>
          <p:cNvSpPr/>
          <p:nvPr/>
        </p:nvSpPr>
        <p:spPr>
          <a:xfrm>
            <a:off x="1533592" y="1267781"/>
            <a:ext cx="2484767" cy="2292480"/>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36000" rtlCol="0" anchor="ctr" anchorCtr="0"/>
          <a:lstStyle/>
          <a:p>
            <a:pPr algn="ctr"/>
            <a:r>
              <a:rPr lang="en-GB" sz="1600" b="1">
                <a:solidFill>
                  <a:schemeClr val="bg1"/>
                </a:solidFill>
              </a:rPr>
              <a:t>Is there a reward available for taking the risk?</a:t>
            </a:r>
          </a:p>
        </p:txBody>
      </p:sp>
      <p:cxnSp>
        <p:nvCxnSpPr>
          <p:cNvPr id="7" name="Straight Arrow Connector 6">
            <a:extLst>
              <a:ext uri="{FF2B5EF4-FFF2-40B4-BE49-F238E27FC236}">
                <a16:creationId xmlns:a16="http://schemas.microsoft.com/office/drawing/2014/main" id="{0C224224-C1DA-5B6D-A885-40B302AD4E38}"/>
              </a:ext>
            </a:extLst>
          </p:cNvPr>
          <p:cNvCxnSpPr>
            <a:cxnSpLocks/>
            <a:endCxn id="6" idx="1"/>
          </p:cNvCxnSpPr>
          <p:nvPr/>
        </p:nvCxnSpPr>
        <p:spPr>
          <a:xfrm>
            <a:off x="387999" y="2414019"/>
            <a:ext cx="1145593" cy="2"/>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7082428-754B-9B23-E883-B32D46A8821C}"/>
              </a:ext>
            </a:extLst>
          </p:cNvPr>
          <p:cNvCxnSpPr>
            <a:cxnSpLocks/>
            <a:stCxn id="6" idx="3"/>
          </p:cNvCxnSpPr>
          <p:nvPr/>
        </p:nvCxnSpPr>
        <p:spPr>
          <a:xfrm flipV="1">
            <a:off x="4018360" y="2414020"/>
            <a:ext cx="1145593" cy="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BEA95A4-7E1C-21F5-93BC-60E821908545}"/>
              </a:ext>
            </a:extLst>
          </p:cNvPr>
          <p:cNvCxnSpPr>
            <a:cxnSpLocks/>
            <a:stCxn id="6" idx="2"/>
          </p:cNvCxnSpPr>
          <p:nvPr/>
        </p:nvCxnSpPr>
        <p:spPr>
          <a:xfrm>
            <a:off x="2775976" y="3560261"/>
            <a:ext cx="0" cy="1145593"/>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A553584-32F0-A297-CF27-1B74402C90AE}"/>
              </a:ext>
            </a:extLst>
          </p:cNvPr>
          <p:cNvSpPr/>
          <p:nvPr/>
        </p:nvSpPr>
        <p:spPr>
          <a:xfrm>
            <a:off x="4176353" y="1921851"/>
            <a:ext cx="829606" cy="38185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36000" rtlCol="0" anchor="t" anchorCtr="0"/>
          <a:lstStyle/>
          <a:p>
            <a:pPr algn="ctr"/>
            <a:r>
              <a:rPr lang="en-GB" sz="2400" b="1" dirty="0">
                <a:solidFill>
                  <a:srgbClr val="FF0000"/>
                </a:solidFill>
              </a:rPr>
              <a:t>NO</a:t>
            </a:r>
          </a:p>
        </p:txBody>
      </p:sp>
      <p:sp>
        <p:nvSpPr>
          <p:cNvPr id="11" name="Rectangle 10">
            <a:extLst>
              <a:ext uri="{FF2B5EF4-FFF2-40B4-BE49-F238E27FC236}">
                <a16:creationId xmlns:a16="http://schemas.microsoft.com/office/drawing/2014/main" id="{4B630528-1E76-2456-BAFE-168308243253}"/>
              </a:ext>
            </a:extLst>
          </p:cNvPr>
          <p:cNvSpPr/>
          <p:nvPr/>
        </p:nvSpPr>
        <p:spPr>
          <a:xfrm>
            <a:off x="2697815" y="3992575"/>
            <a:ext cx="1149931" cy="33593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36000" rtlCol="0" anchor="t" anchorCtr="0"/>
          <a:lstStyle/>
          <a:p>
            <a:pPr algn="ctr"/>
            <a:r>
              <a:rPr lang="en-GB" sz="2400" b="1" dirty="0">
                <a:solidFill>
                  <a:srgbClr val="00B050"/>
                </a:solidFill>
              </a:rPr>
              <a:t>YES</a:t>
            </a:r>
          </a:p>
        </p:txBody>
      </p:sp>
      <p:sp>
        <p:nvSpPr>
          <p:cNvPr id="12" name="Rectangle: Rounded Corners 11">
            <a:extLst>
              <a:ext uri="{FF2B5EF4-FFF2-40B4-BE49-F238E27FC236}">
                <a16:creationId xmlns:a16="http://schemas.microsoft.com/office/drawing/2014/main" id="{50A1F3D3-5585-3350-BE72-A9F7B44CA306}"/>
              </a:ext>
            </a:extLst>
          </p:cNvPr>
          <p:cNvSpPr/>
          <p:nvPr/>
        </p:nvSpPr>
        <p:spPr>
          <a:xfrm>
            <a:off x="1630046" y="4725748"/>
            <a:ext cx="2291855" cy="1212420"/>
          </a:xfrm>
          <a:prstGeom prst="round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36000" rtlCol="0" anchor="ctr" anchorCtr="0"/>
          <a:lstStyle/>
          <a:p>
            <a:pPr algn="ctr"/>
            <a:r>
              <a:rPr lang="en-GB" sz="1600" b="1">
                <a:solidFill>
                  <a:schemeClr val="bg1"/>
                </a:solidFill>
              </a:rPr>
              <a:t>Find the risk / </a:t>
            </a:r>
            <a:br>
              <a:rPr lang="en-GB" sz="1600" b="1">
                <a:solidFill>
                  <a:schemeClr val="bg1"/>
                </a:solidFill>
              </a:rPr>
            </a:br>
            <a:r>
              <a:rPr lang="en-GB" sz="1600" b="1">
                <a:solidFill>
                  <a:schemeClr val="bg1"/>
                </a:solidFill>
              </a:rPr>
              <a:t>reward balance</a:t>
            </a:r>
          </a:p>
        </p:txBody>
      </p:sp>
      <p:sp>
        <p:nvSpPr>
          <p:cNvPr id="13" name="Diamond 12">
            <a:extLst>
              <a:ext uri="{FF2B5EF4-FFF2-40B4-BE49-F238E27FC236}">
                <a16:creationId xmlns:a16="http://schemas.microsoft.com/office/drawing/2014/main" id="{91167ED4-B16A-E218-5E23-0EC3C2A1EF00}"/>
              </a:ext>
            </a:extLst>
          </p:cNvPr>
          <p:cNvSpPr/>
          <p:nvPr/>
        </p:nvSpPr>
        <p:spPr>
          <a:xfrm>
            <a:off x="5163953" y="1267781"/>
            <a:ext cx="2484767" cy="2292480"/>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36000" rtlCol="0" anchor="ctr" anchorCtr="0"/>
          <a:lstStyle/>
          <a:p>
            <a:pPr algn="ctr"/>
            <a:r>
              <a:rPr lang="en-GB" sz="1600" b="1">
                <a:solidFill>
                  <a:schemeClr val="bg1"/>
                </a:solidFill>
              </a:rPr>
              <a:t>Can we reduce the likelihood of the risk occurring?</a:t>
            </a:r>
          </a:p>
        </p:txBody>
      </p:sp>
      <p:cxnSp>
        <p:nvCxnSpPr>
          <p:cNvPr id="14" name="Straight Arrow Connector 13">
            <a:extLst>
              <a:ext uri="{FF2B5EF4-FFF2-40B4-BE49-F238E27FC236}">
                <a16:creationId xmlns:a16="http://schemas.microsoft.com/office/drawing/2014/main" id="{43978E2C-F44B-92A0-C868-3223B5B505DE}"/>
              </a:ext>
            </a:extLst>
          </p:cNvPr>
          <p:cNvCxnSpPr/>
          <p:nvPr/>
        </p:nvCxnSpPr>
        <p:spPr>
          <a:xfrm flipV="1">
            <a:off x="7648720" y="2414020"/>
            <a:ext cx="1145593" cy="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CA35184-C4D7-39D9-614C-A94ECAA972E8}"/>
              </a:ext>
            </a:extLst>
          </p:cNvPr>
          <p:cNvSpPr/>
          <p:nvPr/>
        </p:nvSpPr>
        <p:spPr>
          <a:xfrm>
            <a:off x="7826659" y="1934652"/>
            <a:ext cx="829606" cy="38185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36000" rtlCol="0" anchor="t" anchorCtr="0"/>
          <a:lstStyle/>
          <a:p>
            <a:pPr algn="ctr"/>
            <a:r>
              <a:rPr lang="en-GB" sz="2400" b="1" dirty="0">
                <a:solidFill>
                  <a:srgbClr val="FF0000"/>
                </a:solidFill>
              </a:rPr>
              <a:t>NO</a:t>
            </a:r>
          </a:p>
        </p:txBody>
      </p:sp>
      <p:cxnSp>
        <p:nvCxnSpPr>
          <p:cNvPr id="16" name="Straight Arrow Connector 15">
            <a:extLst>
              <a:ext uri="{FF2B5EF4-FFF2-40B4-BE49-F238E27FC236}">
                <a16:creationId xmlns:a16="http://schemas.microsoft.com/office/drawing/2014/main" id="{D6F820EE-A7E4-EDAB-6852-EEABCD556A7C}"/>
              </a:ext>
            </a:extLst>
          </p:cNvPr>
          <p:cNvCxnSpPr>
            <a:cxnSpLocks/>
          </p:cNvCxnSpPr>
          <p:nvPr/>
        </p:nvCxnSpPr>
        <p:spPr>
          <a:xfrm>
            <a:off x="6410628" y="3560261"/>
            <a:ext cx="0" cy="1145593"/>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100826F-A58B-B68A-E6B0-164ACBB77150}"/>
              </a:ext>
            </a:extLst>
          </p:cNvPr>
          <p:cNvSpPr/>
          <p:nvPr/>
        </p:nvSpPr>
        <p:spPr>
          <a:xfrm>
            <a:off x="6332466" y="3992575"/>
            <a:ext cx="1149931" cy="33593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36000" rtlCol="0" anchor="t" anchorCtr="0"/>
          <a:lstStyle/>
          <a:p>
            <a:pPr algn="ctr"/>
            <a:r>
              <a:rPr lang="en-GB" sz="2400" b="1" dirty="0">
                <a:solidFill>
                  <a:srgbClr val="00B050"/>
                </a:solidFill>
              </a:rPr>
              <a:t>YES</a:t>
            </a:r>
          </a:p>
        </p:txBody>
      </p:sp>
      <p:sp>
        <p:nvSpPr>
          <p:cNvPr id="18" name="Rectangle: Rounded Corners 17">
            <a:extLst>
              <a:ext uri="{FF2B5EF4-FFF2-40B4-BE49-F238E27FC236}">
                <a16:creationId xmlns:a16="http://schemas.microsoft.com/office/drawing/2014/main" id="{7E38CC4C-FB0F-6986-F24A-68E7BD402614}"/>
              </a:ext>
            </a:extLst>
          </p:cNvPr>
          <p:cNvSpPr/>
          <p:nvPr/>
        </p:nvSpPr>
        <p:spPr>
          <a:xfrm>
            <a:off x="5005957" y="4725748"/>
            <a:ext cx="2800756" cy="1212420"/>
          </a:xfrm>
          <a:prstGeom prst="round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36000" rtlCol="0" anchor="ctr" anchorCtr="0"/>
          <a:lstStyle/>
          <a:p>
            <a:pPr algn="ctr"/>
            <a:r>
              <a:rPr lang="en-GB" sz="1600" b="1">
                <a:solidFill>
                  <a:schemeClr val="bg1"/>
                </a:solidFill>
              </a:rPr>
              <a:t>Reduce likelihood</a:t>
            </a:r>
          </a:p>
          <a:p>
            <a:pPr algn="ctr"/>
            <a:br>
              <a:rPr lang="en-GB" sz="1600" b="1">
                <a:solidFill>
                  <a:schemeClr val="bg1"/>
                </a:solidFill>
              </a:rPr>
            </a:br>
            <a:r>
              <a:rPr lang="en-GB" sz="1600" b="1">
                <a:solidFill>
                  <a:schemeClr val="bg1"/>
                </a:solidFill>
              </a:rPr>
              <a:t>Improve resilience</a:t>
            </a:r>
          </a:p>
        </p:txBody>
      </p:sp>
      <p:sp>
        <p:nvSpPr>
          <p:cNvPr id="19" name="Rectangle: Rounded Corners 18">
            <a:extLst>
              <a:ext uri="{FF2B5EF4-FFF2-40B4-BE49-F238E27FC236}">
                <a16:creationId xmlns:a16="http://schemas.microsoft.com/office/drawing/2014/main" id="{33229409-6593-FC7F-060F-26222C6BABCD}"/>
              </a:ext>
            </a:extLst>
          </p:cNvPr>
          <p:cNvSpPr/>
          <p:nvPr/>
        </p:nvSpPr>
        <p:spPr>
          <a:xfrm>
            <a:off x="8794313" y="1807809"/>
            <a:ext cx="2799066" cy="1212420"/>
          </a:xfrm>
          <a:prstGeom prst="round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36000" rtlCol="0" anchor="ctr" anchorCtr="0"/>
          <a:lstStyle/>
          <a:p>
            <a:pPr algn="ctr"/>
            <a:r>
              <a:rPr lang="en-GB" sz="1600" b="1" dirty="0">
                <a:solidFill>
                  <a:schemeClr val="bg1"/>
                </a:solidFill>
              </a:rPr>
              <a:t>Reduce impact</a:t>
            </a:r>
          </a:p>
          <a:p>
            <a:pPr algn="ctr"/>
            <a:br>
              <a:rPr lang="en-GB" sz="1600" b="1" dirty="0">
                <a:solidFill>
                  <a:schemeClr val="bg1"/>
                </a:solidFill>
              </a:rPr>
            </a:br>
            <a:r>
              <a:rPr lang="en-GB" sz="1600" b="1" dirty="0">
                <a:solidFill>
                  <a:schemeClr val="bg1"/>
                </a:solidFill>
              </a:rPr>
              <a:t>Improve resilience</a:t>
            </a:r>
          </a:p>
        </p:txBody>
      </p:sp>
      <p:sp>
        <p:nvSpPr>
          <p:cNvPr id="20" name="Rectangle 19">
            <a:extLst>
              <a:ext uri="{FF2B5EF4-FFF2-40B4-BE49-F238E27FC236}">
                <a16:creationId xmlns:a16="http://schemas.microsoft.com/office/drawing/2014/main" id="{00336F07-32A3-6991-F1C6-4E7EA9C87CF3}"/>
              </a:ext>
            </a:extLst>
          </p:cNvPr>
          <p:cNvSpPr/>
          <p:nvPr/>
        </p:nvSpPr>
        <p:spPr>
          <a:xfrm>
            <a:off x="1630047" y="5877272"/>
            <a:ext cx="2291855" cy="50061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36000" rtlCol="0" anchor="ctr" anchorCtr="0"/>
          <a:lstStyle/>
          <a:p>
            <a:pPr algn="ctr"/>
            <a:r>
              <a:rPr lang="en-GB" sz="1600" b="1" dirty="0">
                <a:solidFill>
                  <a:schemeClr val="accent2"/>
                </a:solidFill>
              </a:rPr>
              <a:t>Eg: solvency regime</a:t>
            </a:r>
          </a:p>
        </p:txBody>
      </p:sp>
      <p:sp>
        <p:nvSpPr>
          <p:cNvPr id="21" name="Rectangle 20">
            <a:extLst>
              <a:ext uri="{FF2B5EF4-FFF2-40B4-BE49-F238E27FC236}">
                <a16:creationId xmlns:a16="http://schemas.microsoft.com/office/drawing/2014/main" id="{4F3EC0E9-656F-5708-8D01-A0D0796CD3B6}"/>
              </a:ext>
            </a:extLst>
          </p:cNvPr>
          <p:cNvSpPr/>
          <p:nvPr/>
        </p:nvSpPr>
        <p:spPr>
          <a:xfrm>
            <a:off x="5005957" y="5877272"/>
            <a:ext cx="2800755" cy="50061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36000" rtlCol="0" anchor="ctr" anchorCtr="0"/>
          <a:lstStyle/>
          <a:p>
            <a:pPr algn="ctr"/>
            <a:r>
              <a:rPr lang="en-GB" sz="1600" b="1" dirty="0">
                <a:solidFill>
                  <a:schemeClr val="accent2"/>
                </a:solidFill>
              </a:rPr>
              <a:t>Eg: global food shortage </a:t>
            </a:r>
          </a:p>
        </p:txBody>
      </p:sp>
      <p:sp>
        <p:nvSpPr>
          <p:cNvPr id="22" name="Rectangle 21">
            <a:extLst>
              <a:ext uri="{FF2B5EF4-FFF2-40B4-BE49-F238E27FC236}">
                <a16:creationId xmlns:a16="http://schemas.microsoft.com/office/drawing/2014/main" id="{F35B212B-8F4C-2DD2-ACB1-8ED7469849CA}"/>
              </a:ext>
            </a:extLst>
          </p:cNvPr>
          <p:cNvSpPr/>
          <p:nvPr/>
        </p:nvSpPr>
        <p:spPr>
          <a:xfrm>
            <a:off x="8794313" y="3000396"/>
            <a:ext cx="2800755" cy="50061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36000" rtlCol="0" anchor="ctr" anchorCtr="0"/>
          <a:lstStyle/>
          <a:p>
            <a:pPr algn="ctr"/>
            <a:r>
              <a:rPr lang="en-GB" sz="1600" b="1" dirty="0">
                <a:solidFill>
                  <a:schemeClr val="accent2"/>
                </a:solidFill>
              </a:rPr>
              <a:t>Eg: climate change</a:t>
            </a:r>
          </a:p>
        </p:txBody>
      </p:sp>
    </p:spTree>
    <p:extLst>
      <p:ext uri="{BB962C8B-B14F-4D97-AF65-F5344CB8AC3E}">
        <p14:creationId xmlns:p14="http://schemas.microsoft.com/office/powerpoint/2010/main" val="304804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up)">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animBg="1"/>
      <p:bldP spid="15" grpId="0"/>
      <p:bldP spid="17" grpId="0"/>
      <p:bldP spid="18" grpId="0" animBg="1"/>
      <p:bldP spid="19" grpId="0" animBg="1"/>
      <p:bldP spid="20" grpId="0"/>
      <p:bldP spid="21"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E1063-112A-669D-FD59-FE9B6C2CA6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E823C1-314A-8B9E-F025-185183FD04F5}"/>
              </a:ext>
            </a:extLst>
          </p:cNvPr>
          <p:cNvSpPr>
            <a:spLocks noGrp="1"/>
          </p:cNvSpPr>
          <p:nvPr>
            <p:ph type="title"/>
          </p:nvPr>
        </p:nvSpPr>
        <p:spPr/>
        <p:txBody>
          <a:bodyPr/>
          <a:lstStyle/>
          <a:p>
            <a:r>
              <a:rPr lang="en-GB" dirty="0"/>
              <a:t>Advocate</a:t>
            </a:r>
          </a:p>
        </p:txBody>
      </p:sp>
      <p:sp>
        <p:nvSpPr>
          <p:cNvPr id="4" name="Date Placeholder 3">
            <a:extLst>
              <a:ext uri="{FF2B5EF4-FFF2-40B4-BE49-F238E27FC236}">
                <a16:creationId xmlns:a16="http://schemas.microsoft.com/office/drawing/2014/main" id="{6FB85BF0-5718-4DF5-9DB4-0C0DA1F272E4}"/>
              </a:ext>
            </a:extLst>
          </p:cNvPr>
          <p:cNvSpPr>
            <a:spLocks noGrp="1"/>
          </p:cNvSpPr>
          <p:nvPr>
            <p:ph type="dt" sz="half" idx="10"/>
          </p:nvPr>
        </p:nvSpPr>
        <p:spPr/>
        <p:txBody>
          <a:bodyPr/>
          <a:lstStyle/>
          <a:p>
            <a:fld id="{BC1242CF-12C1-4411-B532-E91306108269}" type="datetime4">
              <a:rPr lang="en-GB" smtClean="0"/>
              <a:pPr/>
              <a:t>02 May 2025</a:t>
            </a:fld>
            <a:endParaRPr lang="en-GB"/>
          </a:p>
        </p:txBody>
      </p:sp>
      <p:sp>
        <p:nvSpPr>
          <p:cNvPr id="5" name="Slide Number Placeholder 4">
            <a:extLst>
              <a:ext uri="{FF2B5EF4-FFF2-40B4-BE49-F238E27FC236}">
                <a16:creationId xmlns:a16="http://schemas.microsoft.com/office/drawing/2014/main" id="{743E41C6-0302-C655-68CF-0B093879E7B3}"/>
              </a:ext>
            </a:extLst>
          </p:cNvPr>
          <p:cNvSpPr>
            <a:spLocks noGrp="1"/>
          </p:cNvSpPr>
          <p:nvPr>
            <p:ph type="sldNum" sz="quarter" idx="12"/>
          </p:nvPr>
        </p:nvSpPr>
        <p:spPr/>
        <p:txBody>
          <a:bodyPr/>
          <a:lstStyle/>
          <a:p>
            <a:fld id="{FE8DA6AF-1811-4E27-A96F-54109F1D0275}" type="slidenum">
              <a:rPr lang="en-GB" smtClean="0"/>
              <a:pPr/>
              <a:t>28</a:t>
            </a:fld>
            <a:endParaRPr lang="en-GB"/>
          </a:p>
        </p:txBody>
      </p:sp>
      <p:sp>
        <p:nvSpPr>
          <p:cNvPr id="6" name="Oval 5">
            <a:extLst>
              <a:ext uri="{FF2B5EF4-FFF2-40B4-BE49-F238E27FC236}">
                <a16:creationId xmlns:a16="http://schemas.microsoft.com/office/drawing/2014/main" id="{072FBD91-BB40-14C3-B630-D870FB1A21E4}"/>
              </a:ext>
            </a:extLst>
          </p:cNvPr>
          <p:cNvSpPr/>
          <p:nvPr/>
        </p:nvSpPr>
        <p:spPr>
          <a:xfrm>
            <a:off x="2164706" y="1340768"/>
            <a:ext cx="2285498" cy="2285498"/>
          </a:xfrm>
          <a:prstGeom prst="ellipse">
            <a:avLst/>
          </a:prstGeom>
          <a:solidFill>
            <a:schemeClr val="accent2"/>
          </a:solidFill>
          <a:ln>
            <a:solidFill>
              <a:schemeClr val="accent2"/>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bg1"/>
                </a:solidFill>
              </a:rPr>
              <a:t>Examples of policy advocacy</a:t>
            </a:r>
          </a:p>
        </p:txBody>
      </p:sp>
      <p:sp>
        <p:nvSpPr>
          <p:cNvPr id="7" name="Rectangle 6">
            <a:extLst>
              <a:ext uri="{FF2B5EF4-FFF2-40B4-BE49-F238E27FC236}">
                <a16:creationId xmlns:a16="http://schemas.microsoft.com/office/drawing/2014/main" id="{25F9C853-B8EA-9500-0412-3AA6B4E3BD52}"/>
              </a:ext>
            </a:extLst>
          </p:cNvPr>
          <p:cNvSpPr/>
          <p:nvPr/>
        </p:nvSpPr>
        <p:spPr>
          <a:xfrm>
            <a:off x="749056" y="4546415"/>
            <a:ext cx="1594374" cy="1552577"/>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36000" rtlCol="0" anchor="ctr" anchorCtr="0"/>
          <a:lstStyle/>
          <a:p>
            <a:pPr algn="ctr"/>
            <a:r>
              <a:rPr lang="en-GB" b="1">
                <a:solidFill>
                  <a:schemeClr val="tx1"/>
                </a:solidFill>
              </a:rPr>
              <a:t>Global investor statements</a:t>
            </a:r>
          </a:p>
        </p:txBody>
      </p:sp>
      <p:sp>
        <p:nvSpPr>
          <p:cNvPr id="8" name="Rectangle 7">
            <a:extLst>
              <a:ext uri="{FF2B5EF4-FFF2-40B4-BE49-F238E27FC236}">
                <a16:creationId xmlns:a16="http://schemas.microsoft.com/office/drawing/2014/main" id="{F7696C9F-CB82-722E-F13C-7E52D5221C0D}"/>
              </a:ext>
            </a:extLst>
          </p:cNvPr>
          <p:cNvSpPr/>
          <p:nvPr/>
        </p:nvSpPr>
        <p:spPr>
          <a:xfrm>
            <a:off x="2510268" y="4546413"/>
            <a:ext cx="1594374" cy="1552577"/>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36000" rtlCol="0" anchor="ctr" anchorCtr="0"/>
          <a:lstStyle/>
          <a:p>
            <a:pPr algn="ctr"/>
            <a:r>
              <a:rPr lang="en-GB" b="1">
                <a:solidFill>
                  <a:schemeClr val="tx1"/>
                </a:solidFill>
              </a:rPr>
              <a:t>LCP’s climate policy asks</a:t>
            </a:r>
          </a:p>
        </p:txBody>
      </p:sp>
      <p:sp>
        <p:nvSpPr>
          <p:cNvPr id="9" name="Rectangle 8">
            <a:extLst>
              <a:ext uri="{FF2B5EF4-FFF2-40B4-BE49-F238E27FC236}">
                <a16:creationId xmlns:a16="http://schemas.microsoft.com/office/drawing/2014/main" id="{18C46E4B-2667-E0BB-3A97-4F8BA2E0559D}"/>
              </a:ext>
            </a:extLst>
          </p:cNvPr>
          <p:cNvSpPr/>
          <p:nvPr/>
        </p:nvSpPr>
        <p:spPr>
          <a:xfrm>
            <a:off x="4271481" y="4546414"/>
            <a:ext cx="1594374" cy="1552577"/>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36000" rtlCol="0" anchor="ctr" anchorCtr="0"/>
          <a:lstStyle/>
          <a:p>
            <a:pPr algn="ctr"/>
            <a:r>
              <a:rPr lang="en-GB" b="1">
                <a:solidFill>
                  <a:schemeClr val="tx1"/>
                </a:solidFill>
              </a:rPr>
              <a:t>Responding to industry consultations</a:t>
            </a:r>
          </a:p>
        </p:txBody>
      </p:sp>
      <p:cxnSp>
        <p:nvCxnSpPr>
          <p:cNvPr id="10" name="Straight Arrow Connector 9">
            <a:extLst>
              <a:ext uri="{FF2B5EF4-FFF2-40B4-BE49-F238E27FC236}">
                <a16:creationId xmlns:a16="http://schemas.microsoft.com/office/drawing/2014/main" id="{2FFB5F27-A849-B4B5-F71F-4520EE75CEF7}"/>
              </a:ext>
            </a:extLst>
          </p:cNvPr>
          <p:cNvCxnSpPr>
            <a:cxnSpLocks/>
            <a:stCxn id="6" idx="4"/>
          </p:cNvCxnSpPr>
          <p:nvPr/>
        </p:nvCxnSpPr>
        <p:spPr>
          <a:xfrm flipH="1">
            <a:off x="2343430" y="3626266"/>
            <a:ext cx="964025" cy="920147"/>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8453050-C1DC-1314-C5B0-8F531DEABCEC}"/>
              </a:ext>
            </a:extLst>
          </p:cNvPr>
          <p:cNvCxnSpPr>
            <a:cxnSpLocks/>
            <a:stCxn id="6" idx="4"/>
            <a:endCxn id="8" idx="0"/>
          </p:cNvCxnSpPr>
          <p:nvPr/>
        </p:nvCxnSpPr>
        <p:spPr>
          <a:xfrm>
            <a:off x="3307455" y="3626266"/>
            <a:ext cx="0" cy="920147"/>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EB6AD60-1210-B5FF-0C72-2B4A3D6FCB35}"/>
              </a:ext>
            </a:extLst>
          </p:cNvPr>
          <p:cNvCxnSpPr>
            <a:cxnSpLocks/>
            <a:stCxn id="6" idx="4"/>
          </p:cNvCxnSpPr>
          <p:nvPr/>
        </p:nvCxnSpPr>
        <p:spPr>
          <a:xfrm>
            <a:off x="3307455" y="3626266"/>
            <a:ext cx="964026" cy="920147"/>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4" descr="a man with a beard is looking up and saying i 'd like to say something">
            <a:extLst>
              <a:ext uri="{FF2B5EF4-FFF2-40B4-BE49-F238E27FC236}">
                <a16:creationId xmlns:a16="http://schemas.microsoft.com/office/drawing/2014/main" id="{B49F3CAA-C754-5255-542E-613DF0DC44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9654" y="2069860"/>
            <a:ext cx="5451975" cy="267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94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par>
                                <p:cTn id="12" presetID="22" presetClass="entr" presetSubtype="1"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par>
                                <p:cTn id="15" presetID="22" presetClass="entr" presetSubtype="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04BB8-31AB-4D71-78FD-66EFC1E523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825A33-6C6F-25D6-6460-9F4DB37A0951}"/>
              </a:ext>
            </a:extLst>
          </p:cNvPr>
          <p:cNvSpPr>
            <a:spLocks noGrp="1"/>
          </p:cNvSpPr>
          <p:nvPr>
            <p:ph type="title"/>
          </p:nvPr>
        </p:nvSpPr>
        <p:spPr/>
        <p:txBody>
          <a:bodyPr/>
          <a:lstStyle/>
          <a:p>
            <a:r>
              <a:rPr lang="en-GB" dirty="0"/>
              <a:t>Collaborate</a:t>
            </a:r>
          </a:p>
        </p:txBody>
      </p:sp>
      <p:sp>
        <p:nvSpPr>
          <p:cNvPr id="4" name="Date Placeholder 3">
            <a:extLst>
              <a:ext uri="{FF2B5EF4-FFF2-40B4-BE49-F238E27FC236}">
                <a16:creationId xmlns:a16="http://schemas.microsoft.com/office/drawing/2014/main" id="{2406417B-1D56-4305-7DEF-C97CED2001C2}"/>
              </a:ext>
            </a:extLst>
          </p:cNvPr>
          <p:cNvSpPr>
            <a:spLocks noGrp="1"/>
          </p:cNvSpPr>
          <p:nvPr>
            <p:ph type="dt" sz="half" idx="10"/>
          </p:nvPr>
        </p:nvSpPr>
        <p:spPr/>
        <p:txBody>
          <a:bodyPr/>
          <a:lstStyle/>
          <a:p>
            <a:fld id="{BC1242CF-12C1-4411-B532-E91306108269}" type="datetime4">
              <a:rPr lang="en-GB" smtClean="0"/>
              <a:pPr/>
              <a:t>02 May 2025</a:t>
            </a:fld>
            <a:endParaRPr lang="en-GB"/>
          </a:p>
        </p:txBody>
      </p:sp>
      <p:sp>
        <p:nvSpPr>
          <p:cNvPr id="5" name="Slide Number Placeholder 4">
            <a:extLst>
              <a:ext uri="{FF2B5EF4-FFF2-40B4-BE49-F238E27FC236}">
                <a16:creationId xmlns:a16="http://schemas.microsoft.com/office/drawing/2014/main" id="{FE0CD0A6-669D-1092-D715-960E293E659E}"/>
              </a:ext>
            </a:extLst>
          </p:cNvPr>
          <p:cNvSpPr>
            <a:spLocks noGrp="1"/>
          </p:cNvSpPr>
          <p:nvPr>
            <p:ph type="sldNum" sz="quarter" idx="12"/>
          </p:nvPr>
        </p:nvSpPr>
        <p:spPr/>
        <p:txBody>
          <a:bodyPr/>
          <a:lstStyle/>
          <a:p>
            <a:fld id="{FE8DA6AF-1811-4E27-A96F-54109F1D0275}" type="slidenum">
              <a:rPr lang="en-GB" smtClean="0"/>
              <a:pPr/>
              <a:t>29</a:t>
            </a:fld>
            <a:endParaRPr lang="en-GB"/>
          </a:p>
        </p:txBody>
      </p:sp>
      <p:cxnSp>
        <p:nvCxnSpPr>
          <p:cNvPr id="6" name="Straight Arrow Connector 5">
            <a:extLst>
              <a:ext uri="{FF2B5EF4-FFF2-40B4-BE49-F238E27FC236}">
                <a16:creationId xmlns:a16="http://schemas.microsoft.com/office/drawing/2014/main" id="{CFC1C022-6C36-0B41-8984-B02750552E64}"/>
              </a:ext>
            </a:extLst>
          </p:cNvPr>
          <p:cNvCxnSpPr>
            <a:cxnSpLocks/>
          </p:cNvCxnSpPr>
          <p:nvPr/>
        </p:nvCxnSpPr>
        <p:spPr>
          <a:xfrm>
            <a:off x="3071831" y="3429000"/>
            <a:ext cx="1176265" cy="0"/>
          </a:xfrm>
          <a:prstGeom prst="straightConnector1">
            <a:avLst/>
          </a:prstGeom>
          <a:ln>
            <a:solidFill>
              <a:srgbClr val="E9458C"/>
            </a:solidFill>
            <a:tailEnd type="triangle"/>
          </a:ln>
          <a:effectLst/>
        </p:spPr>
        <p:style>
          <a:lnRef idx="2">
            <a:schemeClr val="accent3"/>
          </a:lnRef>
          <a:fillRef idx="0">
            <a:schemeClr val="accent3"/>
          </a:fillRef>
          <a:effectRef idx="1">
            <a:schemeClr val="accent3"/>
          </a:effectRef>
          <a:fontRef idx="minor">
            <a:schemeClr val="tx1"/>
          </a:fontRef>
        </p:style>
      </p:cxnSp>
      <p:cxnSp>
        <p:nvCxnSpPr>
          <p:cNvPr id="7" name="Straight Arrow Connector 6">
            <a:extLst>
              <a:ext uri="{FF2B5EF4-FFF2-40B4-BE49-F238E27FC236}">
                <a16:creationId xmlns:a16="http://schemas.microsoft.com/office/drawing/2014/main" id="{59045410-A5B7-20D9-DEE0-1588F03A88A0}"/>
              </a:ext>
            </a:extLst>
          </p:cNvPr>
          <p:cNvCxnSpPr>
            <a:cxnSpLocks/>
          </p:cNvCxnSpPr>
          <p:nvPr/>
        </p:nvCxnSpPr>
        <p:spPr>
          <a:xfrm>
            <a:off x="3506955" y="1933584"/>
            <a:ext cx="1141006" cy="495058"/>
          </a:xfrm>
          <a:prstGeom prst="straightConnector1">
            <a:avLst/>
          </a:prstGeom>
          <a:ln>
            <a:solidFill>
              <a:srgbClr val="E9458C"/>
            </a:solidFill>
            <a:tailEnd type="triangle"/>
          </a:ln>
          <a:effectLst/>
        </p:spPr>
        <p:style>
          <a:lnRef idx="2">
            <a:schemeClr val="accent3"/>
          </a:lnRef>
          <a:fillRef idx="0">
            <a:schemeClr val="accent3"/>
          </a:fillRef>
          <a:effectRef idx="1">
            <a:schemeClr val="accent3"/>
          </a:effectRef>
          <a:fontRef idx="minor">
            <a:schemeClr val="tx1"/>
          </a:fontRef>
        </p:style>
      </p:cxnSp>
      <p:cxnSp>
        <p:nvCxnSpPr>
          <p:cNvPr id="8" name="Straight Arrow Connector 7">
            <a:extLst>
              <a:ext uri="{FF2B5EF4-FFF2-40B4-BE49-F238E27FC236}">
                <a16:creationId xmlns:a16="http://schemas.microsoft.com/office/drawing/2014/main" id="{FA285E98-5FEB-70F2-3FBD-ED42B7579BDD}"/>
              </a:ext>
            </a:extLst>
          </p:cNvPr>
          <p:cNvCxnSpPr>
            <a:cxnSpLocks/>
          </p:cNvCxnSpPr>
          <p:nvPr/>
        </p:nvCxnSpPr>
        <p:spPr>
          <a:xfrm>
            <a:off x="5618995" y="1362618"/>
            <a:ext cx="143098" cy="908613"/>
          </a:xfrm>
          <a:prstGeom prst="straightConnector1">
            <a:avLst/>
          </a:prstGeom>
          <a:ln>
            <a:solidFill>
              <a:schemeClr val="accent3"/>
            </a:solidFill>
            <a:tailEnd type="triangle"/>
          </a:ln>
          <a:effectLst/>
        </p:spPr>
        <p:style>
          <a:lnRef idx="2">
            <a:schemeClr val="accent3"/>
          </a:lnRef>
          <a:fillRef idx="0">
            <a:schemeClr val="accent3"/>
          </a:fillRef>
          <a:effectRef idx="1">
            <a:schemeClr val="accent3"/>
          </a:effectRef>
          <a:fontRef idx="minor">
            <a:schemeClr val="tx1"/>
          </a:fontRef>
        </p:style>
      </p:cxnSp>
      <p:cxnSp>
        <p:nvCxnSpPr>
          <p:cNvPr id="9" name="Straight Arrow Connector 8">
            <a:extLst>
              <a:ext uri="{FF2B5EF4-FFF2-40B4-BE49-F238E27FC236}">
                <a16:creationId xmlns:a16="http://schemas.microsoft.com/office/drawing/2014/main" id="{20CE5112-D2DF-82B6-EA85-A44064FB2DE4}"/>
              </a:ext>
            </a:extLst>
          </p:cNvPr>
          <p:cNvCxnSpPr>
            <a:cxnSpLocks/>
          </p:cNvCxnSpPr>
          <p:nvPr/>
        </p:nvCxnSpPr>
        <p:spPr>
          <a:xfrm flipH="1">
            <a:off x="7916729" y="2323603"/>
            <a:ext cx="1159341" cy="497879"/>
          </a:xfrm>
          <a:prstGeom prst="straightConnector1">
            <a:avLst/>
          </a:prstGeom>
          <a:ln>
            <a:solidFill>
              <a:srgbClr val="E9458C"/>
            </a:solidFill>
            <a:tailEnd type="triangle"/>
          </a:ln>
          <a:effectLst/>
        </p:spPr>
        <p:style>
          <a:lnRef idx="2">
            <a:schemeClr val="accent3"/>
          </a:lnRef>
          <a:fillRef idx="0">
            <a:schemeClr val="accent3"/>
          </a:fillRef>
          <a:effectRef idx="1">
            <a:schemeClr val="accent3"/>
          </a:effectRef>
          <a:fontRef idx="minor">
            <a:schemeClr val="tx1"/>
          </a:fontRef>
        </p:style>
      </p:cxnSp>
      <p:cxnSp>
        <p:nvCxnSpPr>
          <p:cNvPr id="10" name="Straight Arrow Connector 9">
            <a:extLst>
              <a:ext uri="{FF2B5EF4-FFF2-40B4-BE49-F238E27FC236}">
                <a16:creationId xmlns:a16="http://schemas.microsoft.com/office/drawing/2014/main" id="{AAD50AB0-CF9D-0191-B20F-81C01FB4A12A}"/>
              </a:ext>
            </a:extLst>
          </p:cNvPr>
          <p:cNvCxnSpPr>
            <a:cxnSpLocks/>
          </p:cNvCxnSpPr>
          <p:nvPr/>
        </p:nvCxnSpPr>
        <p:spPr>
          <a:xfrm flipH="1" flipV="1">
            <a:off x="7675343" y="3681299"/>
            <a:ext cx="1847127" cy="715229"/>
          </a:xfrm>
          <a:prstGeom prst="straightConnector1">
            <a:avLst/>
          </a:prstGeom>
          <a:ln>
            <a:solidFill>
              <a:srgbClr val="E9458C"/>
            </a:solidFill>
            <a:tailEnd type="triangle"/>
          </a:ln>
          <a:effectLst/>
        </p:spPr>
        <p:style>
          <a:lnRef idx="2">
            <a:schemeClr val="accent3"/>
          </a:lnRef>
          <a:fillRef idx="0">
            <a:schemeClr val="accent3"/>
          </a:fillRef>
          <a:effectRef idx="1">
            <a:schemeClr val="accent3"/>
          </a:effectRef>
          <a:fontRef idx="minor">
            <a:schemeClr val="tx1"/>
          </a:fontRef>
        </p:style>
      </p:cxnSp>
      <p:cxnSp>
        <p:nvCxnSpPr>
          <p:cNvPr id="11" name="Straight Arrow Connector 10">
            <a:extLst>
              <a:ext uri="{FF2B5EF4-FFF2-40B4-BE49-F238E27FC236}">
                <a16:creationId xmlns:a16="http://schemas.microsoft.com/office/drawing/2014/main" id="{9B9B8139-87DB-8D5A-5C61-4A3C6A8299CD}"/>
              </a:ext>
            </a:extLst>
          </p:cNvPr>
          <p:cNvCxnSpPr>
            <a:cxnSpLocks/>
          </p:cNvCxnSpPr>
          <p:nvPr/>
        </p:nvCxnSpPr>
        <p:spPr>
          <a:xfrm flipH="1" flipV="1">
            <a:off x="7211913" y="4619018"/>
            <a:ext cx="1044327" cy="898214"/>
          </a:xfrm>
          <a:prstGeom prst="straightConnector1">
            <a:avLst/>
          </a:prstGeom>
          <a:ln>
            <a:solidFill>
              <a:srgbClr val="E9458C"/>
            </a:solidFill>
            <a:tailEnd type="triangle"/>
          </a:ln>
          <a:effectLst/>
        </p:spPr>
        <p:style>
          <a:lnRef idx="2">
            <a:schemeClr val="accent3"/>
          </a:lnRef>
          <a:fillRef idx="0">
            <a:schemeClr val="accent3"/>
          </a:fillRef>
          <a:effectRef idx="1">
            <a:schemeClr val="accent3"/>
          </a:effectRef>
          <a:fontRef idx="minor">
            <a:schemeClr val="tx1"/>
          </a:fontRef>
        </p:style>
      </p:cxnSp>
      <p:cxnSp>
        <p:nvCxnSpPr>
          <p:cNvPr id="12" name="Straight Arrow Connector 11">
            <a:extLst>
              <a:ext uri="{FF2B5EF4-FFF2-40B4-BE49-F238E27FC236}">
                <a16:creationId xmlns:a16="http://schemas.microsoft.com/office/drawing/2014/main" id="{2D96F5C3-A75B-3B2F-566F-F034D046F598}"/>
              </a:ext>
            </a:extLst>
          </p:cNvPr>
          <p:cNvCxnSpPr>
            <a:cxnSpLocks/>
          </p:cNvCxnSpPr>
          <p:nvPr/>
        </p:nvCxnSpPr>
        <p:spPr>
          <a:xfrm flipV="1">
            <a:off x="3524566" y="4478330"/>
            <a:ext cx="967528" cy="590792"/>
          </a:xfrm>
          <a:prstGeom prst="straightConnector1">
            <a:avLst/>
          </a:prstGeom>
          <a:ln>
            <a:solidFill>
              <a:schemeClr val="accent1"/>
            </a:solidFill>
            <a:tailEnd type="triangle"/>
          </a:ln>
          <a:effectLst/>
        </p:spPr>
        <p:style>
          <a:lnRef idx="2">
            <a:schemeClr val="accent3"/>
          </a:lnRef>
          <a:fillRef idx="0">
            <a:schemeClr val="accent3"/>
          </a:fillRef>
          <a:effectRef idx="1">
            <a:schemeClr val="accent3"/>
          </a:effectRef>
          <a:fontRef idx="minor">
            <a:schemeClr val="tx1"/>
          </a:fontRef>
        </p:style>
      </p:cxnSp>
      <p:cxnSp>
        <p:nvCxnSpPr>
          <p:cNvPr id="13" name="Straight Arrow Connector 12">
            <a:extLst>
              <a:ext uri="{FF2B5EF4-FFF2-40B4-BE49-F238E27FC236}">
                <a16:creationId xmlns:a16="http://schemas.microsoft.com/office/drawing/2014/main" id="{DF9EC591-8280-4399-2FEF-0B7B6547BDCD}"/>
              </a:ext>
            </a:extLst>
          </p:cNvPr>
          <p:cNvCxnSpPr>
            <a:cxnSpLocks/>
          </p:cNvCxnSpPr>
          <p:nvPr/>
        </p:nvCxnSpPr>
        <p:spPr>
          <a:xfrm>
            <a:off x="3088050" y="3761852"/>
            <a:ext cx="1176265" cy="0"/>
          </a:xfrm>
          <a:prstGeom prst="straightConnector1">
            <a:avLst/>
          </a:prstGeom>
          <a:ln>
            <a:solidFill>
              <a:schemeClr val="accent3"/>
            </a:solidFill>
            <a:tailEnd type="triangle"/>
          </a:ln>
          <a:effectLst/>
        </p:spPr>
        <p:style>
          <a:lnRef idx="2">
            <a:schemeClr val="accent3"/>
          </a:lnRef>
          <a:fillRef idx="0">
            <a:schemeClr val="accent3"/>
          </a:fillRef>
          <a:effectRef idx="1">
            <a:schemeClr val="accent3"/>
          </a:effectRef>
          <a:fontRef idx="minor">
            <a:schemeClr val="tx1"/>
          </a:fontRef>
        </p:style>
      </p:cxnSp>
      <p:cxnSp>
        <p:nvCxnSpPr>
          <p:cNvPr id="14" name="Straight Arrow Connector 13">
            <a:extLst>
              <a:ext uri="{FF2B5EF4-FFF2-40B4-BE49-F238E27FC236}">
                <a16:creationId xmlns:a16="http://schemas.microsoft.com/office/drawing/2014/main" id="{40F62A16-99B5-3CA6-6978-2F0B8D4DF8AC}"/>
              </a:ext>
            </a:extLst>
          </p:cNvPr>
          <p:cNvCxnSpPr>
            <a:cxnSpLocks/>
          </p:cNvCxnSpPr>
          <p:nvPr/>
        </p:nvCxnSpPr>
        <p:spPr>
          <a:xfrm flipV="1">
            <a:off x="4264315" y="4718993"/>
            <a:ext cx="726351" cy="974419"/>
          </a:xfrm>
          <a:prstGeom prst="straightConnector1">
            <a:avLst/>
          </a:prstGeom>
          <a:ln>
            <a:solidFill>
              <a:srgbClr val="E9458C"/>
            </a:solidFill>
            <a:tailEnd type="triangle"/>
          </a:ln>
          <a:effectLst/>
        </p:spPr>
        <p:style>
          <a:lnRef idx="2">
            <a:schemeClr val="accent3"/>
          </a:lnRef>
          <a:fillRef idx="0">
            <a:schemeClr val="accent3"/>
          </a:fillRef>
          <a:effectRef idx="1">
            <a:schemeClr val="accent3"/>
          </a:effectRef>
          <a:fontRef idx="minor">
            <a:schemeClr val="tx1"/>
          </a:fontRef>
        </p:style>
      </p:cxnSp>
      <p:cxnSp>
        <p:nvCxnSpPr>
          <p:cNvPr id="15" name="Straight Arrow Connector 14">
            <a:extLst>
              <a:ext uri="{FF2B5EF4-FFF2-40B4-BE49-F238E27FC236}">
                <a16:creationId xmlns:a16="http://schemas.microsoft.com/office/drawing/2014/main" id="{6ED14AF5-8C7C-4CB4-C180-16CC96ABA278}"/>
              </a:ext>
            </a:extLst>
          </p:cNvPr>
          <p:cNvCxnSpPr>
            <a:cxnSpLocks/>
          </p:cNvCxnSpPr>
          <p:nvPr/>
        </p:nvCxnSpPr>
        <p:spPr>
          <a:xfrm flipH="1" flipV="1">
            <a:off x="6401763" y="4972430"/>
            <a:ext cx="126935" cy="1047759"/>
          </a:xfrm>
          <a:prstGeom prst="straightConnector1">
            <a:avLst/>
          </a:prstGeom>
          <a:ln>
            <a:solidFill>
              <a:srgbClr val="E9458C"/>
            </a:solidFill>
            <a:tailEnd type="triangle"/>
          </a:ln>
          <a:effectLst/>
        </p:spPr>
        <p:style>
          <a:lnRef idx="2">
            <a:schemeClr val="accent3"/>
          </a:lnRef>
          <a:fillRef idx="0">
            <a:schemeClr val="accent3"/>
          </a:fillRef>
          <a:effectRef idx="1">
            <a:schemeClr val="accent3"/>
          </a:effectRef>
          <a:fontRef idx="minor">
            <a:schemeClr val="tx1"/>
          </a:fontRef>
        </p:style>
      </p:cxnSp>
      <p:cxnSp>
        <p:nvCxnSpPr>
          <p:cNvPr id="16" name="Straight Arrow Connector 15">
            <a:extLst>
              <a:ext uri="{FF2B5EF4-FFF2-40B4-BE49-F238E27FC236}">
                <a16:creationId xmlns:a16="http://schemas.microsoft.com/office/drawing/2014/main" id="{5A6DB0B2-FE84-E508-080E-2BDCDEFA8DDF}"/>
              </a:ext>
            </a:extLst>
          </p:cNvPr>
          <p:cNvCxnSpPr>
            <a:cxnSpLocks/>
          </p:cNvCxnSpPr>
          <p:nvPr/>
        </p:nvCxnSpPr>
        <p:spPr>
          <a:xfrm flipH="1" flipV="1">
            <a:off x="7622915" y="4249764"/>
            <a:ext cx="1050985" cy="624725"/>
          </a:xfrm>
          <a:prstGeom prst="straightConnector1">
            <a:avLst/>
          </a:prstGeom>
          <a:ln>
            <a:solidFill>
              <a:schemeClr val="accent1"/>
            </a:solidFill>
            <a:tailEnd type="triangle"/>
          </a:ln>
          <a:effectLst/>
        </p:spPr>
        <p:style>
          <a:lnRef idx="3">
            <a:schemeClr val="accent3"/>
          </a:lnRef>
          <a:fillRef idx="0">
            <a:schemeClr val="accent3"/>
          </a:fillRef>
          <a:effectRef idx="2">
            <a:schemeClr val="accent3"/>
          </a:effectRef>
          <a:fontRef idx="minor">
            <a:schemeClr val="tx1"/>
          </a:fontRef>
        </p:style>
      </p:cxnSp>
      <p:cxnSp>
        <p:nvCxnSpPr>
          <p:cNvPr id="17" name="Straight Arrow Connector 16">
            <a:extLst>
              <a:ext uri="{FF2B5EF4-FFF2-40B4-BE49-F238E27FC236}">
                <a16:creationId xmlns:a16="http://schemas.microsoft.com/office/drawing/2014/main" id="{DC20DFDD-D9A7-50B4-93B9-FE940B32D529}"/>
              </a:ext>
            </a:extLst>
          </p:cNvPr>
          <p:cNvCxnSpPr>
            <a:cxnSpLocks/>
          </p:cNvCxnSpPr>
          <p:nvPr/>
        </p:nvCxnSpPr>
        <p:spPr>
          <a:xfrm flipH="1">
            <a:off x="7927686" y="3055085"/>
            <a:ext cx="1279341" cy="61552"/>
          </a:xfrm>
          <a:prstGeom prst="straightConnector1">
            <a:avLst/>
          </a:prstGeom>
          <a:ln>
            <a:solidFill>
              <a:schemeClr val="accent3"/>
            </a:solidFill>
            <a:tailEnd type="triangle"/>
          </a:ln>
          <a:effectLst/>
        </p:spPr>
        <p:style>
          <a:lnRef idx="3">
            <a:schemeClr val="accent3"/>
          </a:lnRef>
          <a:fillRef idx="0">
            <a:schemeClr val="accent3"/>
          </a:fillRef>
          <a:effectRef idx="2">
            <a:schemeClr val="accent3"/>
          </a:effectRef>
          <a:fontRef idx="minor">
            <a:schemeClr val="tx1"/>
          </a:fontRef>
        </p:style>
      </p:cxnSp>
      <p:cxnSp>
        <p:nvCxnSpPr>
          <p:cNvPr id="18" name="Straight Arrow Connector 17">
            <a:extLst>
              <a:ext uri="{FF2B5EF4-FFF2-40B4-BE49-F238E27FC236}">
                <a16:creationId xmlns:a16="http://schemas.microsoft.com/office/drawing/2014/main" id="{0236E2F8-F1AD-A4A4-61D1-392726B1B534}"/>
              </a:ext>
            </a:extLst>
          </p:cNvPr>
          <p:cNvCxnSpPr>
            <a:cxnSpLocks/>
          </p:cNvCxnSpPr>
          <p:nvPr/>
        </p:nvCxnSpPr>
        <p:spPr>
          <a:xfrm flipH="1">
            <a:off x="6908563" y="1232348"/>
            <a:ext cx="479060" cy="1065367"/>
          </a:xfrm>
          <a:prstGeom prst="straightConnector1">
            <a:avLst/>
          </a:prstGeom>
          <a:ln>
            <a:solidFill>
              <a:srgbClr val="E9458C"/>
            </a:solidFill>
            <a:tailEnd type="triangle"/>
          </a:ln>
          <a:effectLst/>
        </p:spPr>
        <p:style>
          <a:lnRef idx="3">
            <a:schemeClr val="accent3"/>
          </a:lnRef>
          <a:fillRef idx="0">
            <a:schemeClr val="accent3"/>
          </a:fillRef>
          <a:effectRef idx="2">
            <a:schemeClr val="accent3"/>
          </a:effectRef>
          <a:fontRef idx="minor">
            <a:schemeClr val="tx1"/>
          </a:fontRef>
        </p:style>
      </p:cxnSp>
      <p:cxnSp>
        <p:nvCxnSpPr>
          <p:cNvPr id="19" name="Straight Arrow Connector 18">
            <a:extLst>
              <a:ext uri="{FF2B5EF4-FFF2-40B4-BE49-F238E27FC236}">
                <a16:creationId xmlns:a16="http://schemas.microsoft.com/office/drawing/2014/main" id="{FE0CEC2A-2C6D-DDA6-F5F5-75D440D09B78}"/>
              </a:ext>
            </a:extLst>
          </p:cNvPr>
          <p:cNvCxnSpPr>
            <a:cxnSpLocks/>
          </p:cNvCxnSpPr>
          <p:nvPr/>
        </p:nvCxnSpPr>
        <p:spPr>
          <a:xfrm>
            <a:off x="4222237" y="1443683"/>
            <a:ext cx="810507" cy="1051531"/>
          </a:xfrm>
          <a:prstGeom prst="straightConnector1">
            <a:avLst/>
          </a:prstGeom>
          <a:ln>
            <a:solidFill>
              <a:schemeClr val="accent1"/>
            </a:solidFill>
            <a:tailEnd type="triangle"/>
          </a:ln>
          <a:effectLst/>
        </p:spPr>
        <p:style>
          <a:lnRef idx="3">
            <a:schemeClr val="accent3"/>
          </a:lnRef>
          <a:fillRef idx="0">
            <a:schemeClr val="accent3"/>
          </a:fillRef>
          <a:effectRef idx="2">
            <a:schemeClr val="accent3"/>
          </a:effectRef>
          <a:fontRef idx="minor">
            <a:schemeClr val="tx1"/>
          </a:fontRef>
        </p:style>
      </p:cxnSp>
      <p:cxnSp>
        <p:nvCxnSpPr>
          <p:cNvPr id="20" name="Straight Arrow Connector 19">
            <a:extLst>
              <a:ext uri="{FF2B5EF4-FFF2-40B4-BE49-F238E27FC236}">
                <a16:creationId xmlns:a16="http://schemas.microsoft.com/office/drawing/2014/main" id="{984EC768-B610-3134-6E46-107B64E005AE}"/>
              </a:ext>
            </a:extLst>
          </p:cNvPr>
          <p:cNvCxnSpPr>
            <a:cxnSpLocks/>
          </p:cNvCxnSpPr>
          <p:nvPr/>
        </p:nvCxnSpPr>
        <p:spPr>
          <a:xfrm>
            <a:off x="2984974" y="2737796"/>
            <a:ext cx="1349392" cy="406980"/>
          </a:xfrm>
          <a:prstGeom prst="straightConnector1">
            <a:avLst/>
          </a:prstGeom>
          <a:ln w="111125">
            <a:solidFill>
              <a:srgbClr val="E9458C"/>
            </a:solidFill>
            <a:tailEnd type="triangle"/>
          </a:ln>
          <a:effectLst/>
        </p:spPr>
        <p:style>
          <a:lnRef idx="3">
            <a:schemeClr val="accent3"/>
          </a:lnRef>
          <a:fillRef idx="0">
            <a:schemeClr val="accent3"/>
          </a:fillRef>
          <a:effectRef idx="2">
            <a:schemeClr val="accent3"/>
          </a:effectRef>
          <a:fontRef idx="minor">
            <a:schemeClr val="tx1"/>
          </a:fontRef>
        </p:style>
      </p:cxnSp>
      <p:cxnSp>
        <p:nvCxnSpPr>
          <p:cNvPr id="21" name="Straight Arrow Connector 20">
            <a:extLst>
              <a:ext uri="{FF2B5EF4-FFF2-40B4-BE49-F238E27FC236}">
                <a16:creationId xmlns:a16="http://schemas.microsoft.com/office/drawing/2014/main" id="{E34529EF-3AB4-46ED-89FB-B15F6302B5AD}"/>
              </a:ext>
            </a:extLst>
          </p:cNvPr>
          <p:cNvCxnSpPr>
            <a:cxnSpLocks/>
          </p:cNvCxnSpPr>
          <p:nvPr/>
        </p:nvCxnSpPr>
        <p:spPr>
          <a:xfrm flipH="1">
            <a:off x="7394231" y="1592333"/>
            <a:ext cx="1173125" cy="1006658"/>
          </a:xfrm>
          <a:prstGeom prst="straightConnector1">
            <a:avLst/>
          </a:prstGeom>
          <a:ln w="190500">
            <a:solidFill>
              <a:schemeClr val="accent3"/>
            </a:solidFill>
            <a:tailEnd type="triangle"/>
          </a:ln>
          <a:effectLst/>
        </p:spPr>
        <p:style>
          <a:lnRef idx="3">
            <a:schemeClr val="accent3"/>
          </a:lnRef>
          <a:fillRef idx="0">
            <a:schemeClr val="accent3"/>
          </a:fillRef>
          <a:effectRef idx="2">
            <a:schemeClr val="accent3"/>
          </a:effectRef>
          <a:fontRef idx="minor">
            <a:schemeClr val="tx1"/>
          </a:fontRef>
        </p:style>
      </p:cxnSp>
      <p:cxnSp>
        <p:nvCxnSpPr>
          <p:cNvPr id="22" name="Straight Arrow Connector 21">
            <a:extLst>
              <a:ext uri="{FF2B5EF4-FFF2-40B4-BE49-F238E27FC236}">
                <a16:creationId xmlns:a16="http://schemas.microsoft.com/office/drawing/2014/main" id="{178A54BB-2B3B-136D-4E2D-DFFE6BF5679C}"/>
              </a:ext>
            </a:extLst>
          </p:cNvPr>
          <p:cNvCxnSpPr>
            <a:cxnSpLocks/>
          </p:cNvCxnSpPr>
          <p:nvPr/>
        </p:nvCxnSpPr>
        <p:spPr>
          <a:xfrm flipH="1" flipV="1">
            <a:off x="6786722" y="4719846"/>
            <a:ext cx="722741" cy="1346514"/>
          </a:xfrm>
          <a:prstGeom prst="straightConnector1">
            <a:avLst/>
          </a:prstGeom>
          <a:ln w="190500">
            <a:solidFill>
              <a:schemeClr val="accent1"/>
            </a:solidFill>
            <a:tailEnd type="triangle"/>
          </a:ln>
          <a:effectLst/>
        </p:spPr>
        <p:style>
          <a:lnRef idx="3">
            <a:schemeClr val="accent3"/>
          </a:lnRef>
          <a:fillRef idx="0">
            <a:schemeClr val="accent3"/>
          </a:fillRef>
          <a:effectRef idx="2">
            <a:schemeClr val="accent3"/>
          </a:effectRef>
          <a:fontRef idx="minor">
            <a:schemeClr val="tx1"/>
          </a:fontRef>
        </p:style>
      </p:cxnSp>
      <p:cxnSp>
        <p:nvCxnSpPr>
          <p:cNvPr id="23" name="Straight Arrow Connector 22">
            <a:extLst>
              <a:ext uri="{FF2B5EF4-FFF2-40B4-BE49-F238E27FC236}">
                <a16:creationId xmlns:a16="http://schemas.microsoft.com/office/drawing/2014/main" id="{DA141D77-0582-D112-FCD6-83E518A95469}"/>
              </a:ext>
            </a:extLst>
          </p:cNvPr>
          <p:cNvCxnSpPr>
            <a:cxnSpLocks/>
          </p:cNvCxnSpPr>
          <p:nvPr/>
        </p:nvCxnSpPr>
        <p:spPr>
          <a:xfrm flipV="1">
            <a:off x="5690544" y="4874490"/>
            <a:ext cx="255687" cy="1145699"/>
          </a:xfrm>
          <a:prstGeom prst="straightConnector1">
            <a:avLst/>
          </a:prstGeom>
          <a:ln>
            <a:solidFill>
              <a:srgbClr val="E9458C"/>
            </a:solidFill>
            <a:tailEnd type="triangle"/>
          </a:ln>
          <a:effectLst/>
        </p:spPr>
        <p:style>
          <a:lnRef idx="2">
            <a:schemeClr val="accent3"/>
          </a:lnRef>
          <a:fillRef idx="0">
            <a:schemeClr val="accent3"/>
          </a:fillRef>
          <a:effectRef idx="1">
            <a:schemeClr val="accent3"/>
          </a:effectRef>
          <a:fontRef idx="minor">
            <a:schemeClr val="tx1"/>
          </a:fontRef>
        </p:style>
      </p:cxnSp>
      <p:cxnSp>
        <p:nvCxnSpPr>
          <p:cNvPr id="24" name="Straight Arrow Connector 23">
            <a:extLst>
              <a:ext uri="{FF2B5EF4-FFF2-40B4-BE49-F238E27FC236}">
                <a16:creationId xmlns:a16="http://schemas.microsoft.com/office/drawing/2014/main" id="{4504ECDD-8AE5-FEEB-2C30-5A834B434E83}"/>
              </a:ext>
            </a:extLst>
          </p:cNvPr>
          <p:cNvCxnSpPr>
            <a:cxnSpLocks/>
          </p:cNvCxnSpPr>
          <p:nvPr/>
        </p:nvCxnSpPr>
        <p:spPr>
          <a:xfrm flipV="1">
            <a:off x="5007505" y="4820252"/>
            <a:ext cx="470444" cy="1199936"/>
          </a:xfrm>
          <a:prstGeom prst="straightConnector1">
            <a:avLst/>
          </a:prstGeom>
          <a:ln>
            <a:solidFill>
              <a:schemeClr val="accent3"/>
            </a:solidFill>
            <a:tailEnd type="triangle"/>
          </a:ln>
          <a:effectLst/>
        </p:spPr>
        <p:style>
          <a:lnRef idx="2">
            <a:schemeClr val="accent3"/>
          </a:lnRef>
          <a:fillRef idx="0">
            <a:schemeClr val="accent3"/>
          </a:fillRef>
          <a:effectRef idx="1">
            <a:schemeClr val="accent3"/>
          </a:effectRef>
          <a:fontRef idx="minor">
            <a:schemeClr val="tx1"/>
          </a:fontRef>
        </p:style>
      </p:cxnSp>
      <p:cxnSp>
        <p:nvCxnSpPr>
          <p:cNvPr id="25" name="Straight Arrow Connector 24">
            <a:extLst>
              <a:ext uri="{FF2B5EF4-FFF2-40B4-BE49-F238E27FC236}">
                <a16:creationId xmlns:a16="http://schemas.microsoft.com/office/drawing/2014/main" id="{CA62684D-175D-5F16-58D0-C1C47F28E23F}"/>
              </a:ext>
            </a:extLst>
          </p:cNvPr>
          <p:cNvCxnSpPr>
            <a:cxnSpLocks/>
          </p:cNvCxnSpPr>
          <p:nvPr/>
        </p:nvCxnSpPr>
        <p:spPr>
          <a:xfrm flipV="1">
            <a:off x="3174789" y="4123767"/>
            <a:ext cx="1147444" cy="312362"/>
          </a:xfrm>
          <a:prstGeom prst="straightConnector1">
            <a:avLst/>
          </a:prstGeom>
          <a:ln w="69850">
            <a:solidFill>
              <a:srgbClr val="E9458C"/>
            </a:solidFill>
            <a:tailEnd type="triangle"/>
          </a:ln>
          <a:effectLst/>
        </p:spPr>
        <p:style>
          <a:lnRef idx="3">
            <a:schemeClr val="accent3"/>
          </a:lnRef>
          <a:fillRef idx="0">
            <a:schemeClr val="accent3"/>
          </a:fillRef>
          <a:effectRef idx="2">
            <a:schemeClr val="accent3"/>
          </a:effectRef>
          <a:fontRef idx="minor">
            <a:schemeClr val="tx1"/>
          </a:fontRef>
        </p:style>
      </p:cxnSp>
      <p:cxnSp>
        <p:nvCxnSpPr>
          <p:cNvPr id="26" name="Straight Arrow Connector 25">
            <a:extLst>
              <a:ext uri="{FF2B5EF4-FFF2-40B4-BE49-F238E27FC236}">
                <a16:creationId xmlns:a16="http://schemas.microsoft.com/office/drawing/2014/main" id="{8BC34C6C-B55B-1642-77FC-5234CD97AEFD}"/>
              </a:ext>
            </a:extLst>
          </p:cNvPr>
          <p:cNvCxnSpPr>
            <a:cxnSpLocks/>
          </p:cNvCxnSpPr>
          <p:nvPr/>
        </p:nvCxnSpPr>
        <p:spPr>
          <a:xfrm flipH="1">
            <a:off x="7777069" y="3429000"/>
            <a:ext cx="1561125" cy="0"/>
          </a:xfrm>
          <a:prstGeom prst="straightConnector1">
            <a:avLst/>
          </a:prstGeom>
          <a:ln w="69850">
            <a:solidFill>
              <a:srgbClr val="E9458C"/>
            </a:solidFill>
            <a:tailEnd type="triangle"/>
          </a:ln>
          <a:effectLst/>
        </p:spPr>
        <p:style>
          <a:lnRef idx="3">
            <a:schemeClr val="accent3"/>
          </a:lnRef>
          <a:fillRef idx="0">
            <a:schemeClr val="accent3"/>
          </a:fillRef>
          <a:effectRef idx="2">
            <a:schemeClr val="accent3"/>
          </a:effectRef>
          <a:fontRef idx="minor">
            <a:schemeClr val="tx1"/>
          </a:fontRef>
        </p:style>
      </p:cxnSp>
      <p:cxnSp>
        <p:nvCxnSpPr>
          <p:cNvPr id="27" name="Straight Arrow Connector 26">
            <a:extLst>
              <a:ext uri="{FF2B5EF4-FFF2-40B4-BE49-F238E27FC236}">
                <a16:creationId xmlns:a16="http://schemas.microsoft.com/office/drawing/2014/main" id="{2922F8FC-032C-CABB-499F-8AC2E3F26878}"/>
              </a:ext>
            </a:extLst>
          </p:cNvPr>
          <p:cNvCxnSpPr>
            <a:cxnSpLocks/>
          </p:cNvCxnSpPr>
          <p:nvPr/>
        </p:nvCxnSpPr>
        <p:spPr>
          <a:xfrm>
            <a:off x="4990666" y="1393044"/>
            <a:ext cx="505871" cy="964138"/>
          </a:xfrm>
          <a:prstGeom prst="straightConnector1">
            <a:avLst/>
          </a:prstGeom>
          <a:ln w="69850">
            <a:solidFill>
              <a:srgbClr val="E9458C"/>
            </a:solidFill>
            <a:tailEnd type="triangle"/>
          </a:ln>
          <a:effectLst/>
        </p:spPr>
        <p:style>
          <a:lnRef idx="3">
            <a:schemeClr val="accent3"/>
          </a:lnRef>
          <a:fillRef idx="0">
            <a:schemeClr val="accent3"/>
          </a:fillRef>
          <a:effectRef idx="2">
            <a:schemeClr val="accent3"/>
          </a:effectRef>
          <a:fontRef idx="minor">
            <a:schemeClr val="tx1"/>
          </a:fontRef>
        </p:style>
      </p:cxnSp>
      <p:cxnSp>
        <p:nvCxnSpPr>
          <p:cNvPr id="28" name="Straight Arrow Connector 27">
            <a:extLst>
              <a:ext uri="{FF2B5EF4-FFF2-40B4-BE49-F238E27FC236}">
                <a16:creationId xmlns:a16="http://schemas.microsoft.com/office/drawing/2014/main" id="{80E5829A-FA58-E6D3-9C65-1A4658E5F4EB}"/>
              </a:ext>
            </a:extLst>
          </p:cNvPr>
          <p:cNvCxnSpPr>
            <a:cxnSpLocks/>
          </p:cNvCxnSpPr>
          <p:nvPr/>
        </p:nvCxnSpPr>
        <p:spPr>
          <a:xfrm flipV="1">
            <a:off x="3808783" y="4624882"/>
            <a:ext cx="1022531" cy="684904"/>
          </a:xfrm>
          <a:prstGeom prst="straightConnector1">
            <a:avLst/>
          </a:prstGeom>
          <a:ln w="69850">
            <a:solidFill>
              <a:schemeClr val="accent1"/>
            </a:solidFill>
            <a:tailEnd type="triangle"/>
          </a:ln>
          <a:effectLst/>
        </p:spPr>
        <p:style>
          <a:lnRef idx="3">
            <a:schemeClr val="accent3"/>
          </a:lnRef>
          <a:fillRef idx="0">
            <a:schemeClr val="accent3"/>
          </a:fillRef>
          <a:effectRef idx="2">
            <a:schemeClr val="accent3"/>
          </a:effectRef>
          <a:fontRef idx="minor">
            <a:schemeClr val="tx1"/>
          </a:fontRef>
        </p:style>
      </p:cxnSp>
      <p:cxnSp>
        <p:nvCxnSpPr>
          <p:cNvPr id="29" name="Straight Arrow Connector 28">
            <a:extLst>
              <a:ext uri="{FF2B5EF4-FFF2-40B4-BE49-F238E27FC236}">
                <a16:creationId xmlns:a16="http://schemas.microsoft.com/office/drawing/2014/main" id="{EA4D4E8F-B52B-1615-C9DD-B51546ED738E}"/>
              </a:ext>
            </a:extLst>
          </p:cNvPr>
          <p:cNvCxnSpPr>
            <a:cxnSpLocks/>
          </p:cNvCxnSpPr>
          <p:nvPr/>
        </p:nvCxnSpPr>
        <p:spPr>
          <a:xfrm flipH="1">
            <a:off x="6293960" y="1303172"/>
            <a:ext cx="271898" cy="923719"/>
          </a:xfrm>
          <a:prstGeom prst="straightConnector1">
            <a:avLst/>
          </a:prstGeom>
          <a:ln w="69850">
            <a:solidFill>
              <a:srgbClr val="E9458C"/>
            </a:solidFill>
            <a:tailEnd type="triangle"/>
          </a:ln>
          <a:effectLst/>
        </p:spPr>
        <p:style>
          <a:lnRef idx="3">
            <a:schemeClr val="accent3"/>
          </a:lnRef>
          <a:fillRef idx="0">
            <a:schemeClr val="accent3"/>
          </a:fillRef>
          <a:effectRef idx="2">
            <a:schemeClr val="accent3"/>
          </a:effectRef>
          <a:fontRef idx="minor">
            <a:schemeClr val="tx1"/>
          </a:fontRef>
        </p:style>
      </p:cxnSp>
      <p:cxnSp>
        <p:nvCxnSpPr>
          <p:cNvPr id="30" name="Straight Arrow Connector 29">
            <a:extLst>
              <a:ext uri="{FF2B5EF4-FFF2-40B4-BE49-F238E27FC236}">
                <a16:creationId xmlns:a16="http://schemas.microsoft.com/office/drawing/2014/main" id="{635CA115-367D-8EC9-E83D-E335B6B04CC3}"/>
              </a:ext>
            </a:extLst>
          </p:cNvPr>
          <p:cNvCxnSpPr>
            <a:cxnSpLocks/>
          </p:cNvCxnSpPr>
          <p:nvPr/>
        </p:nvCxnSpPr>
        <p:spPr>
          <a:xfrm>
            <a:off x="3239419" y="2249604"/>
            <a:ext cx="1141006" cy="495058"/>
          </a:xfrm>
          <a:prstGeom prst="straightConnector1">
            <a:avLst/>
          </a:prstGeom>
          <a:ln>
            <a:solidFill>
              <a:schemeClr val="accent3"/>
            </a:solidFill>
            <a:tailEnd type="triangle"/>
          </a:ln>
          <a:effectLst/>
        </p:spPr>
        <p:style>
          <a:lnRef idx="2">
            <a:schemeClr val="accent3"/>
          </a:lnRef>
          <a:fillRef idx="0">
            <a:schemeClr val="accent3"/>
          </a:fillRef>
          <a:effectRef idx="1">
            <a:schemeClr val="accent3"/>
          </a:effectRef>
          <a:fontRef idx="minor">
            <a:schemeClr val="tx1"/>
          </a:fontRef>
        </p:style>
      </p:cxnSp>
      <p:sp>
        <p:nvSpPr>
          <p:cNvPr id="31" name="Oval 30">
            <a:extLst>
              <a:ext uri="{FF2B5EF4-FFF2-40B4-BE49-F238E27FC236}">
                <a16:creationId xmlns:a16="http://schemas.microsoft.com/office/drawing/2014/main" id="{88B0E8D9-5D86-A47D-4ECF-8192F16F190E}"/>
              </a:ext>
            </a:extLst>
          </p:cNvPr>
          <p:cNvSpPr/>
          <p:nvPr/>
        </p:nvSpPr>
        <p:spPr>
          <a:xfrm>
            <a:off x="4698544" y="2348354"/>
            <a:ext cx="2534955" cy="2534955"/>
          </a:xfrm>
          <a:prstGeom prst="ellipse">
            <a:avLst/>
          </a:prstGeom>
          <a:solidFill>
            <a:schemeClr val="accent2"/>
          </a:solidFill>
          <a:ln>
            <a:solidFill>
              <a:schemeClr val="accent2"/>
            </a:solid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GB" sz="2000">
              <a:solidFill>
                <a:schemeClr val="bg1"/>
              </a:solidFill>
            </a:endParaRPr>
          </a:p>
        </p:txBody>
      </p:sp>
    </p:spTree>
    <p:extLst>
      <p:ext uri="{BB962C8B-B14F-4D97-AF65-F5344CB8AC3E}">
        <p14:creationId xmlns:p14="http://schemas.microsoft.com/office/powerpoint/2010/main" val="3656640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7E29A-1351-8CC8-7675-1DEE7D5354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053FF8-B577-9441-DE0C-9396361C98D3}"/>
              </a:ext>
            </a:extLst>
          </p:cNvPr>
          <p:cNvSpPr>
            <a:spLocks noGrp="1"/>
          </p:cNvSpPr>
          <p:nvPr>
            <p:ph type="ctrTitle"/>
          </p:nvPr>
        </p:nvSpPr>
        <p:spPr>
          <a:xfrm>
            <a:off x="527050" y="2133608"/>
            <a:ext cx="11041558" cy="1295399"/>
          </a:xfrm>
        </p:spPr>
        <p:txBody>
          <a:bodyPr/>
          <a:lstStyle/>
          <a:p>
            <a:r>
              <a:rPr lang="en-GB"/>
              <a:t>Section 1</a:t>
            </a:r>
          </a:p>
        </p:txBody>
      </p:sp>
      <p:sp>
        <p:nvSpPr>
          <p:cNvPr id="3" name="Subtitle 2">
            <a:extLst>
              <a:ext uri="{FF2B5EF4-FFF2-40B4-BE49-F238E27FC236}">
                <a16:creationId xmlns:a16="http://schemas.microsoft.com/office/drawing/2014/main" id="{F51AFC0F-682C-CCAF-DBC6-36B6BC53298D}"/>
              </a:ext>
            </a:extLst>
          </p:cNvPr>
          <p:cNvSpPr>
            <a:spLocks noGrp="1"/>
          </p:cNvSpPr>
          <p:nvPr>
            <p:ph type="subTitle" idx="1"/>
          </p:nvPr>
        </p:nvSpPr>
        <p:spPr>
          <a:xfrm>
            <a:off x="527055" y="2781300"/>
            <a:ext cx="8521273" cy="1007740"/>
          </a:xfrm>
        </p:spPr>
        <p:txBody>
          <a:bodyPr/>
          <a:lstStyle/>
          <a:p>
            <a:r>
              <a:rPr lang="en-GB"/>
              <a:t>Systemic risks – Why the “nothing can be done” mindset is wrong</a:t>
            </a:r>
          </a:p>
        </p:txBody>
      </p:sp>
      <p:sp>
        <p:nvSpPr>
          <p:cNvPr id="4" name="Date Placeholder 3">
            <a:extLst>
              <a:ext uri="{FF2B5EF4-FFF2-40B4-BE49-F238E27FC236}">
                <a16:creationId xmlns:a16="http://schemas.microsoft.com/office/drawing/2014/main" id="{ACDE97D1-158A-BE0E-E13E-C47FCB6C1528}"/>
              </a:ext>
            </a:extLst>
          </p:cNvPr>
          <p:cNvSpPr>
            <a:spLocks noGrp="1"/>
          </p:cNvSpPr>
          <p:nvPr>
            <p:ph type="dt" sz="half" idx="2"/>
          </p:nvPr>
        </p:nvSpPr>
        <p:spPr/>
        <p:txBody>
          <a:bodyPr/>
          <a:lstStyle/>
          <a:p>
            <a:fld id="{1744C141-B97D-4979-AB76-E8E6AB76C28B}" type="datetime4">
              <a:rPr lang="en-GB" smtClean="0"/>
              <a:pPr/>
              <a:t>02 May 2025</a:t>
            </a:fld>
            <a:endParaRPr lang="en-GB"/>
          </a:p>
        </p:txBody>
      </p:sp>
      <p:pic>
        <p:nvPicPr>
          <p:cNvPr id="5" name="Graphic 2">
            <a:extLst>
              <a:ext uri="{FF2B5EF4-FFF2-40B4-BE49-F238E27FC236}">
                <a16:creationId xmlns:a16="http://schemas.microsoft.com/office/drawing/2014/main" id="{BD2B1392-2689-532E-A80B-38CCD510AB6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562803" y="19947"/>
            <a:ext cx="2384528" cy="1123053"/>
          </a:xfrm>
          <a:prstGeom prst="rect">
            <a:avLst/>
          </a:prstGeom>
        </p:spPr>
      </p:pic>
    </p:spTree>
    <p:extLst>
      <p:ext uri="{BB962C8B-B14F-4D97-AF65-F5344CB8AC3E}">
        <p14:creationId xmlns:p14="http://schemas.microsoft.com/office/powerpoint/2010/main" val="35458010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84E5B-6861-258E-B300-3414D70CA2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FBCAEE-3520-0752-8452-90DA7518A0A1}"/>
              </a:ext>
            </a:extLst>
          </p:cNvPr>
          <p:cNvSpPr>
            <a:spLocks noGrp="1"/>
          </p:cNvSpPr>
          <p:nvPr>
            <p:ph type="title"/>
          </p:nvPr>
        </p:nvSpPr>
        <p:spPr/>
        <p:txBody>
          <a:bodyPr/>
          <a:lstStyle/>
          <a:p>
            <a:r>
              <a:rPr lang="en-GB" dirty="0"/>
              <a:t>Collaborate</a:t>
            </a:r>
          </a:p>
        </p:txBody>
      </p:sp>
      <p:sp>
        <p:nvSpPr>
          <p:cNvPr id="4" name="Date Placeholder 3">
            <a:extLst>
              <a:ext uri="{FF2B5EF4-FFF2-40B4-BE49-F238E27FC236}">
                <a16:creationId xmlns:a16="http://schemas.microsoft.com/office/drawing/2014/main" id="{FF15FC3B-2F37-5CA6-F0C6-44F7DFA6560D}"/>
              </a:ext>
            </a:extLst>
          </p:cNvPr>
          <p:cNvSpPr>
            <a:spLocks noGrp="1"/>
          </p:cNvSpPr>
          <p:nvPr>
            <p:ph type="dt" sz="half" idx="10"/>
          </p:nvPr>
        </p:nvSpPr>
        <p:spPr/>
        <p:txBody>
          <a:bodyPr/>
          <a:lstStyle/>
          <a:p>
            <a:fld id="{BC1242CF-12C1-4411-B532-E91306108269}" type="datetime4">
              <a:rPr lang="en-GB" smtClean="0"/>
              <a:pPr/>
              <a:t>02 May 2025</a:t>
            </a:fld>
            <a:endParaRPr lang="en-GB"/>
          </a:p>
        </p:txBody>
      </p:sp>
      <p:sp>
        <p:nvSpPr>
          <p:cNvPr id="5" name="Slide Number Placeholder 4">
            <a:extLst>
              <a:ext uri="{FF2B5EF4-FFF2-40B4-BE49-F238E27FC236}">
                <a16:creationId xmlns:a16="http://schemas.microsoft.com/office/drawing/2014/main" id="{882965AA-8C33-1E58-8E39-50BC0C98083E}"/>
              </a:ext>
            </a:extLst>
          </p:cNvPr>
          <p:cNvSpPr>
            <a:spLocks noGrp="1"/>
          </p:cNvSpPr>
          <p:nvPr>
            <p:ph type="sldNum" sz="quarter" idx="12"/>
          </p:nvPr>
        </p:nvSpPr>
        <p:spPr/>
        <p:txBody>
          <a:bodyPr/>
          <a:lstStyle/>
          <a:p>
            <a:fld id="{FE8DA6AF-1811-4E27-A96F-54109F1D0275}" type="slidenum">
              <a:rPr lang="en-GB" smtClean="0"/>
              <a:pPr/>
              <a:t>30</a:t>
            </a:fld>
            <a:endParaRPr lang="en-GB"/>
          </a:p>
        </p:txBody>
      </p:sp>
      <p:cxnSp>
        <p:nvCxnSpPr>
          <p:cNvPr id="6" name="Straight Arrow Connector 5">
            <a:extLst>
              <a:ext uri="{FF2B5EF4-FFF2-40B4-BE49-F238E27FC236}">
                <a16:creationId xmlns:a16="http://schemas.microsoft.com/office/drawing/2014/main" id="{F218E602-5056-09A9-66BA-5920216643F3}"/>
              </a:ext>
            </a:extLst>
          </p:cNvPr>
          <p:cNvCxnSpPr>
            <a:cxnSpLocks/>
          </p:cNvCxnSpPr>
          <p:nvPr/>
        </p:nvCxnSpPr>
        <p:spPr>
          <a:xfrm flipH="1">
            <a:off x="6195456" y="1053131"/>
            <a:ext cx="412377" cy="1084321"/>
          </a:xfrm>
          <a:prstGeom prst="straightConnector1">
            <a:avLst/>
          </a:prstGeom>
          <a:ln>
            <a:solidFill>
              <a:schemeClr val="accent3"/>
            </a:solidFill>
            <a:tailEnd type="triangle"/>
          </a:ln>
          <a:effectLst/>
        </p:spPr>
        <p:style>
          <a:lnRef idx="2">
            <a:schemeClr val="accent3"/>
          </a:lnRef>
          <a:fillRef idx="0">
            <a:schemeClr val="accent3"/>
          </a:fillRef>
          <a:effectRef idx="1">
            <a:schemeClr val="accent3"/>
          </a:effectRef>
          <a:fontRef idx="minor">
            <a:schemeClr val="tx1"/>
          </a:fontRef>
        </p:style>
      </p:cxnSp>
      <p:cxnSp>
        <p:nvCxnSpPr>
          <p:cNvPr id="7" name="Straight Arrow Connector 6">
            <a:extLst>
              <a:ext uri="{FF2B5EF4-FFF2-40B4-BE49-F238E27FC236}">
                <a16:creationId xmlns:a16="http://schemas.microsoft.com/office/drawing/2014/main" id="{56619AF6-C500-B1E1-B749-B473C6260678}"/>
              </a:ext>
            </a:extLst>
          </p:cNvPr>
          <p:cNvCxnSpPr>
            <a:cxnSpLocks/>
          </p:cNvCxnSpPr>
          <p:nvPr/>
        </p:nvCxnSpPr>
        <p:spPr>
          <a:xfrm flipV="1">
            <a:off x="4290256" y="4913692"/>
            <a:ext cx="683944" cy="846149"/>
          </a:xfrm>
          <a:prstGeom prst="straightConnector1">
            <a:avLst/>
          </a:prstGeom>
          <a:ln>
            <a:solidFill>
              <a:schemeClr val="accent1"/>
            </a:solidFill>
            <a:tailEnd type="triangle"/>
          </a:ln>
          <a:effectLst/>
        </p:spPr>
        <p:style>
          <a:lnRef idx="2">
            <a:schemeClr val="accent3"/>
          </a:lnRef>
          <a:fillRef idx="0">
            <a:schemeClr val="accent3"/>
          </a:fillRef>
          <a:effectRef idx="1">
            <a:schemeClr val="accent3"/>
          </a:effectRef>
          <a:fontRef idx="minor">
            <a:schemeClr val="tx1"/>
          </a:fontRef>
        </p:style>
      </p:cxnSp>
      <p:cxnSp>
        <p:nvCxnSpPr>
          <p:cNvPr id="8" name="Straight Arrow Connector 7">
            <a:extLst>
              <a:ext uri="{FF2B5EF4-FFF2-40B4-BE49-F238E27FC236}">
                <a16:creationId xmlns:a16="http://schemas.microsoft.com/office/drawing/2014/main" id="{76BC4FA0-4A16-F86C-B4A6-FFBD61239010}"/>
              </a:ext>
            </a:extLst>
          </p:cNvPr>
          <p:cNvCxnSpPr>
            <a:cxnSpLocks/>
          </p:cNvCxnSpPr>
          <p:nvPr/>
        </p:nvCxnSpPr>
        <p:spPr>
          <a:xfrm flipV="1">
            <a:off x="3757488" y="4249765"/>
            <a:ext cx="811598" cy="619650"/>
          </a:xfrm>
          <a:prstGeom prst="straightConnector1">
            <a:avLst/>
          </a:prstGeom>
          <a:ln>
            <a:solidFill>
              <a:schemeClr val="accent3"/>
            </a:solidFill>
            <a:tailEnd type="triangle"/>
          </a:ln>
          <a:effectLst/>
        </p:spPr>
        <p:style>
          <a:lnRef idx="2">
            <a:schemeClr val="accent3"/>
          </a:lnRef>
          <a:fillRef idx="0">
            <a:schemeClr val="accent3"/>
          </a:fillRef>
          <a:effectRef idx="1">
            <a:schemeClr val="accent3"/>
          </a:effectRef>
          <a:fontRef idx="minor">
            <a:schemeClr val="tx1"/>
          </a:fontRef>
        </p:style>
      </p:cxnSp>
      <p:cxnSp>
        <p:nvCxnSpPr>
          <p:cNvPr id="9" name="Straight Arrow Connector 8">
            <a:extLst>
              <a:ext uri="{FF2B5EF4-FFF2-40B4-BE49-F238E27FC236}">
                <a16:creationId xmlns:a16="http://schemas.microsoft.com/office/drawing/2014/main" id="{558673F1-DB7D-AC1E-A927-FC762A2717C3}"/>
              </a:ext>
            </a:extLst>
          </p:cNvPr>
          <p:cNvCxnSpPr>
            <a:cxnSpLocks/>
          </p:cNvCxnSpPr>
          <p:nvPr/>
        </p:nvCxnSpPr>
        <p:spPr>
          <a:xfrm flipH="1" flipV="1">
            <a:off x="7394231" y="3615831"/>
            <a:ext cx="1226233" cy="410200"/>
          </a:xfrm>
          <a:prstGeom prst="straightConnector1">
            <a:avLst/>
          </a:prstGeom>
          <a:ln>
            <a:solidFill>
              <a:schemeClr val="accent1"/>
            </a:solidFill>
            <a:tailEnd type="triangle"/>
          </a:ln>
          <a:effectLst/>
        </p:spPr>
        <p:style>
          <a:lnRef idx="3">
            <a:schemeClr val="accent3"/>
          </a:lnRef>
          <a:fillRef idx="0">
            <a:schemeClr val="accent3"/>
          </a:fillRef>
          <a:effectRef idx="2">
            <a:schemeClr val="accent3"/>
          </a:effectRef>
          <a:fontRef idx="minor">
            <a:schemeClr val="tx1"/>
          </a:fontRef>
        </p:style>
      </p:cxnSp>
      <p:cxnSp>
        <p:nvCxnSpPr>
          <p:cNvPr id="10" name="Straight Arrow Connector 9">
            <a:extLst>
              <a:ext uri="{FF2B5EF4-FFF2-40B4-BE49-F238E27FC236}">
                <a16:creationId xmlns:a16="http://schemas.microsoft.com/office/drawing/2014/main" id="{761879C4-E56A-5BB1-E294-33F17342175C}"/>
              </a:ext>
            </a:extLst>
          </p:cNvPr>
          <p:cNvCxnSpPr>
            <a:cxnSpLocks/>
          </p:cNvCxnSpPr>
          <p:nvPr/>
        </p:nvCxnSpPr>
        <p:spPr>
          <a:xfrm flipH="1">
            <a:off x="7286374" y="3045859"/>
            <a:ext cx="1279341" cy="61552"/>
          </a:xfrm>
          <a:prstGeom prst="straightConnector1">
            <a:avLst/>
          </a:prstGeom>
          <a:ln>
            <a:solidFill>
              <a:schemeClr val="accent3"/>
            </a:solidFill>
            <a:tailEnd type="triangle"/>
          </a:ln>
          <a:effectLst/>
        </p:spPr>
        <p:style>
          <a:lnRef idx="3">
            <a:schemeClr val="accent3"/>
          </a:lnRef>
          <a:fillRef idx="0">
            <a:schemeClr val="accent3"/>
          </a:fillRef>
          <a:effectRef idx="2">
            <a:schemeClr val="accent3"/>
          </a:effectRef>
          <a:fontRef idx="minor">
            <a:schemeClr val="tx1"/>
          </a:fontRef>
        </p:style>
      </p:cxnSp>
      <p:cxnSp>
        <p:nvCxnSpPr>
          <p:cNvPr id="11" name="Straight Arrow Connector 10">
            <a:extLst>
              <a:ext uri="{FF2B5EF4-FFF2-40B4-BE49-F238E27FC236}">
                <a16:creationId xmlns:a16="http://schemas.microsoft.com/office/drawing/2014/main" id="{46916EE3-2EB1-6B5E-FBF3-0FA963C059DA}"/>
              </a:ext>
            </a:extLst>
          </p:cNvPr>
          <p:cNvCxnSpPr>
            <a:cxnSpLocks/>
          </p:cNvCxnSpPr>
          <p:nvPr/>
        </p:nvCxnSpPr>
        <p:spPr>
          <a:xfrm>
            <a:off x="5043304" y="1134094"/>
            <a:ext cx="398250" cy="1054529"/>
          </a:xfrm>
          <a:prstGeom prst="straightConnector1">
            <a:avLst/>
          </a:prstGeom>
          <a:ln>
            <a:solidFill>
              <a:schemeClr val="accent1"/>
            </a:solidFill>
            <a:tailEnd type="triangle"/>
          </a:ln>
          <a:effectLst/>
        </p:spPr>
        <p:style>
          <a:lnRef idx="3">
            <a:schemeClr val="accent3"/>
          </a:lnRef>
          <a:fillRef idx="0">
            <a:schemeClr val="accent3"/>
          </a:fillRef>
          <a:effectRef idx="2">
            <a:schemeClr val="accent3"/>
          </a:effectRef>
          <a:fontRef idx="minor">
            <a:schemeClr val="tx1"/>
          </a:fontRef>
        </p:style>
      </p:cxnSp>
      <p:cxnSp>
        <p:nvCxnSpPr>
          <p:cNvPr id="12" name="Straight Arrow Connector 11">
            <a:extLst>
              <a:ext uri="{FF2B5EF4-FFF2-40B4-BE49-F238E27FC236}">
                <a16:creationId xmlns:a16="http://schemas.microsoft.com/office/drawing/2014/main" id="{D6518159-2E7C-0DE4-8FD9-46F657F9CFD9}"/>
              </a:ext>
            </a:extLst>
          </p:cNvPr>
          <p:cNvCxnSpPr>
            <a:cxnSpLocks/>
          </p:cNvCxnSpPr>
          <p:nvPr/>
        </p:nvCxnSpPr>
        <p:spPr>
          <a:xfrm>
            <a:off x="1004955" y="2921885"/>
            <a:ext cx="3640714" cy="482210"/>
          </a:xfrm>
          <a:prstGeom prst="straightConnector1">
            <a:avLst/>
          </a:prstGeom>
          <a:ln w="635000">
            <a:solidFill>
              <a:srgbClr val="E9458C"/>
            </a:solidFill>
            <a:tailEnd type="triangle"/>
          </a:ln>
          <a:effectLst/>
        </p:spPr>
        <p:style>
          <a:lnRef idx="3">
            <a:schemeClr val="accent3"/>
          </a:lnRef>
          <a:fillRef idx="0">
            <a:schemeClr val="accent3"/>
          </a:fillRef>
          <a:effectRef idx="2">
            <a:schemeClr val="accent3"/>
          </a:effectRef>
          <a:fontRef idx="minor">
            <a:schemeClr val="tx1"/>
          </a:fontRef>
        </p:style>
      </p:cxnSp>
      <p:cxnSp>
        <p:nvCxnSpPr>
          <p:cNvPr id="13" name="Straight Arrow Connector 12">
            <a:extLst>
              <a:ext uri="{FF2B5EF4-FFF2-40B4-BE49-F238E27FC236}">
                <a16:creationId xmlns:a16="http://schemas.microsoft.com/office/drawing/2014/main" id="{B7F55F71-E632-A087-9338-DBC367753BD2}"/>
              </a:ext>
            </a:extLst>
          </p:cNvPr>
          <p:cNvCxnSpPr>
            <a:cxnSpLocks/>
          </p:cNvCxnSpPr>
          <p:nvPr/>
        </p:nvCxnSpPr>
        <p:spPr>
          <a:xfrm flipH="1">
            <a:off x="6815683" y="1425234"/>
            <a:ext cx="1173125" cy="1006658"/>
          </a:xfrm>
          <a:prstGeom prst="straightConnector1">
            <a:avLst/>
          </a:prstGeom>
          <a:ln w="190500">
            <a:solidFill>
              <a:schemeClr val="accent3"/>
            </a:solidFill>
            <a:tailEnd type="triangle"/>
          </a:ln>
          <a:effectLst/>
        </p:spPr>
        <p:style>
          <a:lnRef idx="3">
            <a:schemeClr val="accent3"/>
          </a:lnRef>
          <a:fillRef idx="0">
            <a:schemeClr val="accent3"/>
          </a:fillRef>
          <a:effectRef idx="2">
            <a:schemeClr val="accent3"/>
          </a:effectRef>
          <a:fontRef idx="minor">
            <a:schemeClr val="tx1"/>
          </a:fontRef>
        </p:style>
      </p:cxnSp>
      <p:cxnSp>
        <p:nvCxnSpPr>
          <p:cNvPr id="14" name="Straight Arrow Connector 13">
            <a:extLst>
              <a:ext uri="{FF2B5EF4-FFF2-40B4-BE49-F238E27FC236}">
                <a16:creationId xmlns:a16="http://schemas.microsoft.com/office/drawing/2014/main" id="{627C2C12-83B9-881A-C3B0-43150BEC0628}"/>
              </a:ext>
            </a:extLst>
          </p:cNvPr>
          <p:cNvCxnSpPr>
            <a:cxnSpLocks/>
          </p:cNvCxnSpPr>
          <p:nvPr/>
        </p:nvCxnSpPr>
        <p:spPr>
          <a:xfrm flipH="1" flipV="1">
            <a:off x="7372379" y="4391359"/>
            <a:ext cx="1248085" cy="1041407"/>
          </a:xfrm>
          <a:prstGeom prst="straightConnector1">
            <a:avLst/>
          </a:prstGeom>
          <a:ln w="190500">
            <a:solidFill>
              <a:schemeClr val="accent1"/>
            </a:solidFill>
            <a:tailEnd type="triangle"/>
          </a:ln>
          <a:effectLst/>
        </p:spPr>
        <p:style>
          <a:lnRef idx="3">
            <a:schemeClr val="accent3"/>
          </a:lnRef>
          <a:fillRef idx="0">
            <a:schemeClr val="accent3"/>
          </a:fillRef>
          <a:effectRef idx="2">
            <a:schemeClr val="accent3"/>
          </a:effectRef>
          <a:fontRef idx="minor">
            <a:schemeClr val="tx1"/>
          </a:fontRef>
        </p:style>
      </p:cxnSp>
      <p:cxnSp>
        <p:nvCxnSpPr>
          <p:cNvPr id="15" name="Straight Arrow Connector 14">
            <a:extLst>
              <a:ext uri="{FF2B5EF4-FFF2-40B4-BE49-F238E27FC236}">
                <a16:creationId xmlns:a16="http://schemas.microsoft.com/office/drawing/2014/main" id="{3C8DB3BD-D2D6-CB48-5A98-10CC9AC7A582}"/>
              </a:ext>
            </a:extLst>
          </p:cNvPr>
          <p:cNvCxnSpPr>
            <a:cxnSpLocks/>
          </p:cNvCxnSpPr>
          <p:nvPr/>
        </p:nvCxnSpPr>
        <p:spPr>
          <a:xfrm flipH="1" flipV="1">
            <a:off x="6607833" y="4741683"/>
            <a:ext cx="415701" cy="1299606"/>
          </a:xfrm>
          <a:prstGeom prst="straightConnector1">
            <a:avLst/>
          </a:prstGeom>
          <a:ln>
            <a:solidFill>
              <a:schemeClr val="accent3"/>
            </a:solidFill>
            <a:tailEnd type="triangle"/>
          </a:ln>
          <a:effectLst/>
        </p:spPr>
        <p:style>
          <a:lnRef idx="2">
            <a:schemeClr val="accent3"/>
          </a:lnRef>
          <a:fillRef idx="0">
            <a:schemeClr val="accent3"/>
          </a:fillRef>
          <a:effectRef idx="1">
            <a:schemeClr val="accent3"/>
          </a:effectRef>
          <a:fontRef idx="minor">
            <a:schemeClr val="tx1"/>
          </a:fontRef>
        </p:style>
      </p:cxnSp>
      <p:cxnSp>
        <p:nvCxnSpPr>
          <p:cNvPr id="16" name="Straight Arrow Connector 15">
            <a:extLst>
              <a:ext uri="{FF2B5EF4-FFF2-40B4-BE49-F238E27FC236}">
                <a16:creationId xmlns:a16="http://schemas.microsoft.com/office/drawing/2014/main" id="{B5BD644C-A408-B04D-BD29-96523E7A089D}"/>
              </a:ext>
            </a:extLst>
          </p:cNvPr>
          <p:cNvCxnSpPr>
            <a:cxnSpLocks/>
          </p:cNvCxnSpPr>
          <p:nvPr/>
        </p:nvCxnSpPr>
        <p:spPr>
          <a:xfrm flipV="1">
            <a:off x="5402501" y="5043040"/>
            <a:ext cx="363333" cy="1172736"/>
          </a:xfrm>
          <a:prstGeom prst="straightConnector1">
            <a:avLst/>
          </a:prstGeom>
          <a:ln w="69850">
            <a:solidFill>
              <a:schemeClr val="accent1"/>
            </a:solidFill>
            <a:tailEnd type="triangle"/>
          </a:ln>
          <a:effectLst/>
        </p:spPr>
        <p:style>
          <a:lnRef idx="3">
            <a:schemeClr val="accent3"/>
          </a:lnRef>
          <a:fillRef idx="0">
            <a:schemeClr val="accent3"/>
          </a:fillRef>
          <a:effectRef idx="2">
            <a:schemeClr val="accent3"/>
          </a:effectRef>
          <a:fontRef idx="minor">
            <a:schemeClr val="tx1"/>
          </a:fontRef>
        </p:style>
      </p:cxnSp>
      <p:cxnSp>
        <p:nvCxnSpPr>
          <p:cNvPr id="17" name="Straight Arrow Connector 16">
            <a:extLst>
              <a:ext uri="{FF2B5EF4-FFF2-40B4-BE49-F238E27FC236}">
                <a16:creationId xmlns:a16="http://schemas.microsoft.com/office/drawing/2014/main" id="{5EB8AF31-FC37-D316-4CA5-01D0F98343D5}"/>
              </a:ext>
            </a:extLst>
          </p:cNvPr>
          <p:cNvCxnSpPr>
            <a:cxnSpLocks/>
          </p:cNvCxnSpPr>
          <p:nvPr/>
        </p:nvCxnSpPr>
        <p:spPr>
          <a:xfrm>
            <a:off x="3843629" y="1696673"/>
            <a:ext cx="991825" cy="990770"/>
          </a:xfrm>
          <a:prstGeom prst="straightConnector1">
            <a:avLst/>
          </a:prstGeom>
          <a:ln>
            <a:solidFill>
              <a:schemeClr val="accent3"/>
            </a:solidFill>
            <a:tailEnd type="triangle"/>
          </a:ln>
          <a:effectLst/>
        </p:spPr>
        <p:style>
          <a:lnRef idx="2">
            <a:schemeClr val="accent3"/>
          </a:lnRef>
          <a:fillRef idx="0">
            <a:schemeClr val="accent3"/>
          </a:fillRef>
          <a:effectRef idx="1">
            <a:schemeClr val="accent3"/>
          </a:effectRef>
          <a:fontRef idx="minor">
            <a:schemeClr val="tx1"/>
          </a:fontRef>
        </p:style>
      </p:cxnSp>
      <p:sp>
        <p:nvSpPr>
          <p:cNvPr id="18" name="Oval 17">
            <a:extLst>
              <a:ext uri="{FF2B5EF4-FFF2-40B4-BE49-F238E27FC236}">
                <a16:creationId xmlns:a16="http://schemas.microsoft.com/office/drawing/2014/main" id="{2A446D24-57EE-7B22-4B04-EA2CFEE0190A}"/>
              </a:ext>
            </a:extLst>
          </p:cNvPr>
          <p:cNvSpPr/>
          <p:nvPr/>
        </p:nvSpPr>
        <p:spPr>
          <a:xfrm>
            <a:off x="4698544" y="2348354"/>
            <a:ext cx="2534955" cy="2534955"/>
          </a:xfrm>
          <a:prstGeom prst="ellipse">
            <a:avLst/>
          </a:prstGeom>
          <a:solidFill>
            <a:schemeClr val="accent2"/>
          </a:solidFill>
          <a:ln>
            <a:solidFill>
              <a:schemeClr val="accent2"/>
            </a:solid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2000" dirty="0">
                <a:solidFill>
                  <a:schemeClr val="bg1"/>
                </a:solidFill>
              </a:rPr>
              <a:t>Working together amplifies your collective voices</a:t>
            </a:r>
          </a:p>
        </p:txBody>
      </p:sp>
    </p:spTree>
    <p:extLst>
      <p:ext uri="{BB962C8B-B14F-4D97-AF65-F5344CB8AC3E}">
        <p14:creationId xmlns:p14="http://schemas.microsoft.com/office/powerpoint/2010/main" val="4251073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6E230-DBBD-EA38-9A59-E816E61AD7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827437-FBDE-2D21-8650-0F26733D662D}"/>
              </a:ext>
            </a:extLst>
          </p:cNvPr>
          <p:cNvSpPr>
            <a:spLocks noGrp="1"/>
          </p:cNvSpPr>
          <p:nvPr>
            <p:ph type="title"/>
          </p:nvPr>
        </p:nvSpPr>
        <p:spPr/>
        <p:txBody>
          <a:bodyPr/>
          <a:lstStyle/>
          <a:p>
            <a:r>
              <a:rPr lang="en-GB"/>
              <a:t>What can we do about behavioural biases? </a:t>
            </a:r>
          </a:p>
        </p:txBody>
      </p:sp>
      <p:sp>
        <p:nvSpPr>
          <p:cNvPr id="4" name="Date Placeholder 3">
            <a:extLst>
              <a:ext uri="{FF2B5EF4-FFF2-40B4-BE49-F238E27FC236}">
                <a16:creationId xmlns:a16="http://schemas.microsoft.com/office/drawing/2014/main" id="{08B06150-A477-C72D-D078-46E8C89EA682}"/>
              </a:ext>
            </a:extLst>
          </p:cNvPr>
          <p:cNvSpPr>
            <a:spLocks noGrp="1"/>
          </p:cNvSpPr>
          <p:nvPr>
            <p:ph type="dt" sz="half" idx="10"/>
          </p:nvPr>
        </p:nvSpPr>
        <p:spPr/>
        <p:txBody>
          <a:bodyPr/>
          <a:lstStyle/>
          <a:p>
            <a:fld id="{BC1242CF-12C1-4411-B532-E91306108269}" type="datetime4">
              <a:rPr lang="en-GB" smtClean="0"/>
              <a:pPr/>
              <a:t>02 May 2025</a:t>
            </a:fld>
            <a:endParaRPr lang="en-GB"/>
          </a:p>
        </p:txBody>
      </p:sp>
      <p:sp>
        <p:nvSpPr>
          <p:cNvPr id="5" name="Slide Number Placeholder 4">
            <a:extLst>
              <a:ext uri="{FF2B5EF4-FFF2-40B4-BE49-F238E27FC236}">
                <a16:creationId xmlns:a16="http://schemas.microsoft.com/office/drawing/2014/main" id="{70208AB9-B145-C258-C274-E83D25850FFD}"/>
              </a:ext>
            </a:extLst>
          </p:cNvPr>
          <p:cNvSpPr>
            <a:spLocks noGrp="1"/>
          </p:cNvSpPr>
          <p:nvPr>
            <p:ph type="sldNum" sz="quarter" idx="12"/>
          </p:nvPr>
        </p:nvSpPr>
        <p:spPr/>
        <p:txBody>
          <a:bodyPr/>
          <a:lstStyle/>
          <a:p>
            <a:fld id="{FE8DA6AF-1811-4E27-A96F-54109F1D0275}" type="slidenum">
              <a:rPr lang="en-GB" smtClean="0"/>
              <a:pPr/>
              <a:t>31</a:t>
            </a:fld>
            <a:endParaRPr lang="en-GB"/>
          </a:p>
        </p:txBody>
      </p:sp>
      <p:sp>
        <p:nvSpPr>
          <p:cNvPr id="6" name="TextBox 5">
            <a:extLst>
              <a:ext uri="{FF2B5EF4-FFF2-40B4-BE49-F238E27FC236}">
                <a16:creationId xmlns:a16="http://schemas.microsoft.com/office/drawing/2014/main" id="{38825C11-7577-175D-5A44-015F3D178B30}"/>
              </a:ext>
            </a:extLst>
          </p:cNvPr>
          <p:cNvSpPr txBox="1"/>
          <p:nvPr/>
        </p:nvSpPr>
        <p:spPr>
          <a:xfrm>
            <a:off x="1821143" y="2184515"/>
            <a:ext cx="3692434" cy="2585323"/>
          </a:xfrm>
          <a:prstGeom prst="rect">
            <a:avLst/>
          </a:prstGeom>
          <a:noFill/>
        </p:spPr>
        <p:txBody>
          <a:bodyPr wrap="square" rtlCol="0">
            <a:spAutoFit/>
          </a:bodyPr>
          <a:lstStyle/>
          <a:p>
            <a:r>
              <a:rPr lang="en-GB"/>
              <a:t>Acknowledge the biases exist and foster a culture of questioning</a:t>
            </a:r>
          </a:p>
          <a:p>
            <a:endParaRPr lang="en-GB"/>
          </a:p>
          <a:p>
            <a:endParaRPr lang="en-GB"/>
          </a:p>
          <a:p>
            <a:r>
              <a:rPr lang="en-GB"/>
              <a:t>Challenge anchors and assumptions</a:t>
            </a:r>
          </a:p>
          <a:p>
            <a:endParaRPr lang="en-GB"/>
          </a:p>
          <a:p>
            <a:endParaRPr lang="en-GB"/>
          </a:p>
          <a:p>
            <a:r>
              <a:rPr lang="en-GB"/>
              <a:t>Stress-test behavioural scenarios</a:t>
            </a:r>
          </a:p>
        </p:txBody>
      </p:sp>
      <p:grpSp>
        <p:nvGrpSpPr>
          <p:cNvPr id="7" name="Group 6">
            <a:extLst>
              <a:ext uri="{FF2B5EF4-FFF2-40B4-BE49-F238E27FC236}">
                <a16:creationId xmlns:a16="http://schemas.microsoft.com/office/drawing/2014/main" id="{396B4027-229D-C378-3B8B-651E90BF4E70}"/>
              </a:ext>
            </a:extLst>
          </p:cNvPr>
          <p:cNvGrpSpPr/>
          <p:nvPr/>
        </p:nvGrpSpPr>
        <p:grpSpPr>
          <a:xfrm>
            <a:off x="6560188" y="2082579"/>
            <a:ext cx="462191" cy="773199"/>
            <a:chOff x="1704975" y="1344613"/>
            <a:chExt cx="595313" cy="947737"/>
          </a:xfrm>
          <a:solidFill>
            <a:schemeClr val="accent1"/>
          </a:solidFill>
        </p:grpSpPr>
        <p:sp>
          <p:nvSpPr>
            <p:cNvPr id="8" name="Freeform 20">
              <a:extLst>
                <a:ext uri="{FF2B5EF4-FFF2-40B4-BE49-F238E27FC236}">
                  <a16:creationId xmlns:a16="http://schemas.microsoft.com/office/drawing/2014/main" id="{FDFCADAB-204E-DE0C-3114-8FB2E76ABC6A}"/>
                </a:ext>
              </a:extLst>
            </p:cNvPr>
            <p:cNvSpPr>
              <a:spLocks/>
            </p:cNvSpPr>
            <p:nvPr/>
          </p:nvSpPr>
          <p:spPr bwMode="auto">
            <a:xfrm>
              <a:off x="1704975" y="1344613"/>
              <a:ext cx="595313" cy="947737"/>
            </a:xfrm>
            <a:custGeom>
              <a:avLst/>
              <a:gdLst>
                <a:gd name="T0" fmla="*/ 203 w 376"/>
                <a:gd name="T1" fmla="*/ 599 h 599"/>
                <a:gd name="T2" fmla="*/ 160 w 376"/>
                <a:gd name="T3" fmla="*/ 599 h 599"/>
                <a:gd name="T4" fmla="*/ 132 w 376"/>
                <a:gd name="T5" fmla="*/ 571 h 599"/>
                <a:gd name="T6" fmla="*/ 132 w 376"/>
                <a:gd name="T7" fmla="*/ 569 h 599"/>
                <a:gd name="T8" fmla="*/ 160 w 376"/>
                <a:gd name="T9" fmla="*/ 541 h 599"/>
                <a:gd name="T10" fmla="*/ 204 w 376"/>
                <a:gd name="T11" fmla="*/ 541 h 599"/>
                <a:gd name="T12" fmla="*/ 209 w 376"/>
                <a:gd name="T13" fmla="*/ 536 h 599"/>
                <a:gd name="T14" fmla="*/ 204 w 376"/>
                <a:gd name="T15" fmla="*/ 532 h 599"/>
                <a:gd name="T16" fmla="*/ 145 w 376"/>
                <a:gd name="T17" fmla="*/ 532 h 599"/>
                <a:gd name="T18" fmla="*/ 117 w 376"/>
                <a:gd name="T19" fmla="*/ 504 h 599"/>
                <a:gd name="T20" fmla="*/ 145 w 376"/>
                <a:gd name="T21" fmla="*/ 476 h 599"/>
                <a:gd name="T22" fmla="*/ 213 w 376"/>
                <a:gd name="T23" fmla="*/ 476 h 599"/>
                <a:gd name="T24" fmla="*/ 216 w 376"/>
                <a:gd name="T25" fmla="*/ 475 h 599"/>
                <a:gd name="T26" fmla="*/ 327 w 376"/>
                <a:gd name="T27" fmla="*/ 365 h 599"/>
                <a:gd name="T28" fmla="*/ 353 w 376"/>
                <a:gd name="T29" fmla="*/ 297 h 599"/>
                <a:gd name="T30" fmla="*/ 353 w 376"/>
                <a:gd name="T31" fmla="*/ 155 h 599"/>
                <a:gd name="T32" fmla="*/ 221 w 376"/>
                <a:gd name="T33" fmla="*/ 23 h 599"/>
                <a:gd name="T34" fmla="*/ 155 w 376"/>
                <a:gd name="T35" fmla="*/ 23 h 599"/>
                <a:gd name="T36" fmla="*/ 23 w 376"/>
                <a:gd name="T37" fmla="*/ 155 h 599"/>
                <a:gd name="T38" fmla="*/ 23 w 376"/>
                <a:gd name="T39" fmla="*/ 293 h 599"/>
                <a:gd name="T40" fmla="*/ 54 w 376"/>
                <a:gd name="T41" fmla="*/ 366 h 599"/>
                <a:gd name="T42" fmla="*/ 123 w 376"/>
                <a:gd name="T43" fmla="*/ 435 h 599"/>
                <a:gd name="T44" fmla="*/ 132 w 376"/>
                <a:gd name="T45" fmla="*/ 439 h 599"/>
                <a:gd name="T46" fmla="*/ 162 w 376"/>
                <a:gd name="T47" fmla="*/ 439 h 599"/>
                <a:gd name="T48" fmla="*/ 176 w 376"/>
                <a:gd name="T49" fmla="*/ 425 h 599"/>
                <a:gd name="T50" fmla="*/ 176 w 376"/>
                <a:gd name="T51" fmla="*/ 338 h 599"/>
                <a:gd name="T52" fmla="*/ 188 w 376"/>
                <a:gd name="T53" fmla="*/ 326 h 599"/>
                <a:gd name="T54" fmla="*/ 200 w 376"/>
                <a:gd name="T55" fmla="*/ 338 h 599"/>
                <a:gd name="T56" fmla="*/ 200 w 376"/>
                <a:gd name="T57" fmla="*/ 425 h 599"/>
                <a:gd name="T58" fmla="*/ 162 w 376"/>
                <a:gd name="T59" fmla="*/ 463 h 599"/>
                <a:gd name="T60" fmla="*/ 132 w 376"/>
                <a:gd name="T61" fmla="*/ 463 h 599"/>
                <a:gd name="T62" fmla="*/ 106 w 376"/>
                <a:gd name="T63" fmla="*/ 452 h 599"/>
                <a:gd name="T64" fmla="*/ 37 w 376"/>
                <a:gd name="T65" fmla="*/ 383 h 599"/>
                <a:gd name="T66" fmla="*/ 0 w 376"/>
                <a:gd name="T67" fmla="*/ 293 h 599"/>
                <a:gd name="T68" fmla="*/ 0 w 376"/>
                <a:gd name="T69" fmla="*/ 155 h 599"/>
                <a:gd name="T70" fmla="*/ 155 w 376"/>
                <a:gd name="T71" fmla="*/ 0 h 599"/>
                <a:gd name="T72" fmla="*/ 221 w 376"/>
                <a:gd name="T73" fmla="*/ 0 h 599"/>
                <a:gd name="T74" fmla="*/ 376 w 376"/>
                <a:gd name="T75" fmla="*/ 155 h 599"/>
                <a:gd name="T76" fmla="*/ 376 w 376"/>
                <a:gd name="T77" fmla="*/ 297 h 599"/>
                <a:gd name="T78" fmla="*/ 345 w 376"/>
                <a:gd name="T79" fmla="*/ 381 h 599"/>
                <a:gd name="T80" fmla="*/ 232 w 376"/>
                <a:gd name="T81" fmla="*/ 491 h 599"/>
                <a:gd name="T82" fmla="*/ 213 w 376"/>
                <a:gd name="T83" fmla="*/ 499 h 599"/>
                <a:gd name="T84" fmla="*/ 145 w 376"/>
                <a:gd name="T85" fmla="*/ 499 h 599"/>
                <a:gd name="T86" fmla="*/ 141 w 376"/>
                <a:gd name="T87" fmla="*/ 504 h 599"/>
                <a:gd name="T88" fmla="*/ 145 w 376"/>
                <a:gd name="T89" fmla="*/ 508 h 599"/>
                <a:gd name="T90" fmla="*/ 204 w 376"/>
                <a:gd name="T91" fmla="*/ 508 h 599"/>
                <a:gd name="T92" fmla="*/ 232 w 376"/>
                <a:gd name="T93" fmla="*/ 536 h 599"/>
                <a:gd name="T94" fmla="*/ 204 w 376"/>
                <a:gd name="T95" fmla="*/ 564 h 599"/>
                <a:gd name="T96" fmla="*/ 160 w 376"/>
                <a:gd name="T97" fmla="*/ 564 h 599"/>
                <a:gd name="T98" fmla="*/ 156 w 376"/>
                <a:gd name="T99" fmla="*/ 569 h 599"/>
                <a:gd name="T100" fmla="*/ 156 w 376"/>
                <a:gd name="T101" fmla="*/ 571 h 599"/>
                <a:gd name="T102" fmla="*/ 160 w 376"/>
                <a:gd name="T103" fmla="*/ 576 h 599"/>
                <a:gd name="T104" fmla="*/ 203 w 376"/>
                <a:gd name="T105" fmla="*/ 576 h 599"/>
                <a:gd name="T106" fmla="*/ 214 w 376"/>
                <a:gd name="T107" fmla="*/ 588 h 599"/>
                <a:gd name="T108" fmla="*/ 203 w 376"/>
                <a:gd name="T109" fmla="*/ 599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6" h="599">
                  <a:moveTo>
                    <a:pt x="203" y="599"/>
                  </a:moveTo>
                  <a:cubicBezTo>
                    <a:pt x="160" y="599"/>
                    <a:pt x="160" y="599"/>
                    <a:pt x="160" y="599"/>
                  </a:cubicBezTo>
                  <a:cubicBezTo>
                    <a:pt x="145" y="599"/>
                    <a:pt x="132" y="587"/>
                    <a:pt x="132" y="571"/>
                  </a:cubicBezTo>
                  <a:cubicBezTo>
                    <a:pt x="132" y="569"/>
                    <a:pt x="132" y="569"/>
                    <a:pt x="132" y="569"/>
                  </a:cubicBezTo>
                  <a:cubicBezTo>
                    <a:pt x="132" y="553"/>
                    <a:pt x="145" y="541"/>
                    <a:pt x="160" y="541"/>
                  </a:cubicBezTo>
                  <a:cubicBezTo>
                    <a:pt x="204" y="541"/>
                    <a:pt x="204" y="541"/>
                    <a:pt x="204" y="541"/>
                  </a:cubicBezTo>
                  <a:cubicBezTo>
                    <a:pt x="207" y="541"/>
                    <a:pt x="209" y="539"/>
                    <a:pt x="209" y="536"/>
                  </a:cubicBezTo>
                  <a:cubicBezTo>
                    <a:pt x="209" y="534"/>
                    <a:pt x="207" y="532"/>
                    <a:pt x="204" y="532"/>
                  </a:cubicBezTo>
                  <a:cubicBezTo>
                    <a:pt x="145" y="532"/>
                    <a:pt x="145" y="532"/>
                    <a:pt x="145" y="532"/>
                  </a:cubicBezTo>
                  <a:cubicBezTo>
                    <a:pt x="130" y="532"/>
                    <a:pt x="117" y="519"/>
                    <a:pt x="117" y="504"/>
                  </a:cubicBezTo>
                  <a:cubicBezTo>
                    <a:pt x="117" y="488"/>
                    <a:pt x="130" y="476"/>
                    <a:pt x="145" y="476"/>
                  </a:cubicBezTo>
                  <a:cubicBezTo>
                    <a:pt x="213" y="476"/>
                    <a:pt x="213" y="476"/>
                    <a:pt x="213" y="476"/>
                  </a:cubicBezTo>
                  <a:cubicBezTo>
                    <a:pt x="214" y="476"/>
                    <a:pt x="215" y="475"/>
                    <a:pt x="216" y="475"/>
                  </a:cubicBezTo>
                  <a:cubicBezTo>
                    <a:pt x="327" y="365"/>
                    <a:pt x="327" y="365"/>
                    <a:pt x="327" y="365"/>
                  </a:cubicBezTo>
                  <a:cubicBezTo>
                    <a:pt x="343" y="347"/>
                    <a:pt x="353" y="322"/>
                    <a:pt x="353" y="297"/>
                  </a:cubicBezTo>
                  <a:cubicBezTo>
                    <a:pt x="353" y="155"/>
                    <a:pt x="353" y="155"/>
                    <a:pt x="353" y="155"/>
                  </a:cubicBezTo>
                  <a:cubicBezTo>
                    <a:pt x="353" y="82"/>
                    <a:pt x="294" y="23"/>
                    <a:pt x="221" y="23"/>
                  </a:cubicBezTo>
                  <a:cubicBezTo>
                    <a:pt x="155" y="23"/>
                    <a:pt x="155" y="23"/>
                    <a:pt x="155" y="23"/>
                  </a:cubicBezTo>
                  <a:cubicBezTo>
                    <a:pt x="82" y="23"/>
                    <a:pt x="23" y="82"/>
                    <a:pt x="23" y="155"/>
                  </a:cubicBezTo>
                  <a:cubicBezTo>
                    <a:pt x="23" y="293"/>
                    <a:pt x="23" y="293"/>
                    <a:pt x="23" y="293"/>
                  </a:cubicBezTo>
                  <a:cubicBezTo>
                    <a:pt x="23" y="320"/>
                    <a:pt x="34" y="347"/>
                    <a:pt x="54" y="366"/>
                  </a:cubicBezTo>
                  <a:cubicBezTo>
                    <a:pt x="123" y="435"/>
                    <a:pt x="123" y="435"/>
                    <a:pt x="123" y="435"/>
                  </a:cubicBezTo>
                  <a:cubicBezTo>
                    <a:pt x="125" y="438"/>
                    <a:pt x="129" y="439"/>
                    <a:pt x="132" y="439"/>
                  </a:cubicBezTo>
                  <a:cubicBezTo>
                    <a:pt x="162" y="439"/>
                    <a:pt x="162" y="439"/>
                    <a:pt x="162" y="439"/>
                  </a:cubicBezTo>
                  <a:cubicBezTo>
                    <a:pt x="170" y="439"/>
                    <a:pt x="176" y="433"/>
                    <a:pt x="176" y="425"/>
                  </a:cubicBezTo>
                  <a:cubicBezTo>
                    <a:pt x="176" y="338"/>
                    <a:pt x="176" y="338"/>
                    <a:pt x="176" y="338"/>
                  </a:cubicBezTo>
                  <a:cubicBezTo>
                    <a:pt x="176" y="331"/>
                    <a:pt x="182" y="326"/>
                    <a:pt x="188" y="326"/>
                  </a:cubicBezTo>
                  <a:cubicBezTo>
                    <a:pt x="195" y="326"/>
                    <a:pt x="200" y="331"/>
                    <a:pt x="200" y="338"/>
                  </a:cubicBezTo>
                  <a:cubicBezTo>
                    <a:pt x="200" y="425"/>
                    <a:pt x="200" y="425"/>
                    <a:pt x="200" y="425"/>
                  </a:cubicBezTo>
                  <a:cubicBezTo>
                    <a:pt x="200" y="446"/>
                    <a:pt x="183" y="463"/>
                    <a:pt x="162" y="463"/>
                  </a:cubicBezTo>
                  <a:cubicBezTo>
                    <a:pt x="132" y="463"/>
                    <a:pt x="132" y="463"/>
                    <a:pt x="132" y="463"/>
                  </a:cubicBezTo>
                  <a:cubicBezTo>
                    <a:pt x="122" y="463"/>
                    <a:pt x="113" y="459"/>
                    <a:pt x="106" y="452"/>
                  </a:cubicBezTo>
                  <a:cubicBezTo>
                    <a:pt x="37" y="383"/>
                    <a:pt x="37" y="383"/>
                    <a:pt x="37" y="383"/>
                  </a:cubicBezTo>
                  <a:cubicBezTo>
                    <a:pt x="13" y="359"/>
                    <a:pt x="0" y="327"/>
                    <a:pt x="0" y="293"/>
                  </a:cubicBezTo>
                  <a:cubicBezTo>
                    <a:pt x="0" y="155"/>
                    <a:pt x="0" y="155"/>
                    <a:pt x="0" y="155"/>
                  </a:cubicBezTo>
                  <a:cubicBezTo>
                    <a:pt x="0" y="69"/>
                    <a:pt x="70" y="0"/>
                    <a:pt x="155" y="0"/>
                  </a:cubicBezTo>
                  <a:cubicBezTo>
                    <a:pt x="221" y="0"/>
                    <a:pt x="221" y="0"/>
                    <a:pt x="221" y="0"/>
                  </a:cubicBezTo>
                  <a:cubicBezTo>
                    <a:pt x="306" y="0"/>
                    <a:pt x="376" y="69"/>
                    <a:pt x="376" y="155"/>
                  </a:cubicBezTo>
                  <a:cubicBezTo>
                    <a:pt x="376" y="297"/>
                    <a:pt x="376" y="297"/>
                    <a:pt x="376" y="297"/>
                  </a:cubicBezTo>
                  <a:cubicBezTo>
                    <a:pt x="376" y="328"/>
                    <a:pt x="365" y="358"/>
                    <a:pt x="345" y="381"/>
                  </a:cubicBezTo>
                  <a:cubicBezTo>
                    <a:pt x="232" y="491"/>
                    <a:pt x="232" y="491"/>
                    <a:pt x="232" y="491"/>
                  </a:cubicBezTo>
                  <a:cubicBezTo>
                    <a:pt x="227" y="497"/>
                    <a:pt x="220" y="499"/>
                    <a:pt x="213" y="499"/>
                  </a:cubicBezTo>
                  <a:cubicBezTo>
                    <a:pt x="145" y="499"/>
                    <a:pt x="145" y="499"/>
                    <a:pt x="145" y="499"/>
                  </a:cubicBezTo>
                  <a:cubicBezTo>
                    <a:pt x="143" y="499"/>
                    <a:pt x="141" y="501"/>
                    <a:pt x="141" y="504"/>
                  </a:cubicBezTo>
                  <a:cubicBezTo>
                    <a:pt x="141" y="506"/>
                    <a:pt x="143" y="508"/>
                    <a:pt x="145" y="508"/>
                  </a:cubicBezTo>
                  <a:cubicBezTo>
                    <a:pt x="204" y="508"/>
                    <a:pt x="204" y="508"/>
                    <a:pt x="204" y="508"/>
                  </a:cubicBezTo>
                  <a:cubicBezTo>
                    <a:pt x="220" y="508"/>
                    <a:pt x="232" y="521"/>
                    <a:pt x="232" y="536"/>
                  </a:cubicBezTo>
                  <a:cubicBezTo>
                    <a:pt x="232" y="552"/>
                    <a:pt x="220" y="564"/>
                    <a:pt x="204" y="564"/>
                  </a:cubicBezTo>
                  <a:cubicBezTo>
                    <a:pt x="160" y="564"/>
                    <a:pt x="160" y="564"/>
                    <a:pt x="160" y="564"/>
                  </a:cubicBezTo>
                  <a:cubicBezTo>
                    <a:pt x="158" y="564"/>
                    <a:pt x="156" y="566"/>
                    <a:pt x="156" y="569"/>
                  </a:cubicBezTo>
                  <a:cubicBezTo>
                    <a:pt x="156" y="571"/>
                    <a:pt x="156" y="571"/>
                    <a:pt x="156" y="571"/>
                  </a:cubicBezTo>
                  <a:cubicBezTo>
                    <a:pt x="156" y="574"/>
                    <a:pt x="158" y="576"/>
                    <a:pt x="160" y="576"/>
                  </a:cubicBezTo>
                  <a:cubicBezTo>
                    <a:pt x="203" y="576"/>
                    <a:pt x="203" y="576"/>
                    <a:pt x="203" y="576"/>
                  </a:cubicBezTo>
                  <a:cubicBezTo>
                    <a:pt x="209" y="576"/>
                    <a:pt x="214" y="581"/>
                    <a:pt x="214" y="588"/>
                  </a:cubicBezTo>
                  <a:cubicBezTo>
                    <a:pt x="214" y="594"/>
                    <a:pt x="209" y="599"/>
                    <a:pt x="203" y="599"/>
                  </a:cubicBezTo>
                </a:path>
              </a:pathLst>
            </a:custGeom>
            <a:grpFill/>
            <a:ln>
              <a:noFill/>
            </a:ln>
          </p:spPr>
          <p:txBody>
            <a:bodyPr vert="horz" wrap="square" lIns="82935" tIns="41468" rIns="82935" bIns="41468" numCol="1" anchor="t" anchorCtr="0" compatLnSpc="1">
              <a:prstTxWarp prst="textNoShape">
                <a:avLst/>
              </a:prstTxWarp>
            </a:bodyPr>
            <a:lstStyle/>
            <a:p>
              <a:endParaRPr lang="en-GB" sz="1633"/>
            </a:p>
          </p:txBody>
        </p:sp>
        <p:sp>
          <p:nvSpPr>
            <p:cNvPr id="9" name="Freeform 80">
              <a:extLst>
                <a:ext uri="{FF2B5EF4-FFF2-40B4-BE49-F238E27FC236}">
                  <a16:creationId xmlns:a16="http://schemas.microsoft.com/office/drawing/2014/main" id="{7A2139DF-C838-760C-3266-37981D681077}"/>
                </a:ext>
              </a:extLst>
            </p:cNvPr>
            <p:cNvSpPr>
              <a:spLocks/>
            </p:cNvSpPr>
            <p:nvPr/>
          </p:nvSpPr>
          <p:spPr bwMode="auto">
            <a:xfrm>
              <a:off x="1897063" y="1592263"/>
              <a:ext cx="209550" cy="212725"/>
            </a:xfrm>
            <a:custGeom>
              <a:avLst/>
              <a:gdLst>
                <a:gd name="T0" fmla="*/ 120 w 132"/>
                <a:gd name="T1" fmla="*/ 56 h 134"/>
                <a:gd name="T2" fmla="*/ 77 w 132"/>
                <a:gd name="T3" fmla="*/ 56 h 134"/>
                <a:gd name="T4" fmla="*/ 77 w 132"/>
                <a:gd name="T5" fmla="*/ 12 h 134"/>
                <a:gd name="T6" fmla="*/ 65 w 132"/>
                <a:gd name="T7" fmla="*/ 0 h 134"/>
                <a:gd name="T8" fmla="*/ 53 w 132"/>
                <a:gd name="T9" fmla="*/ 12 h 134"/>
                <a:gd name="T10" fmla="*/ 53 w 132"/>
                <a:gd name="T11" fmla="*/ 56 h 134"/>
                <a:gd name="T12" fmla="*/ 12 w 132"/>
                <a:gd name="T13" fmla="*/ 56 h 134"/>
                <a:gd name="T14" fmla="*/ 0 w 132"/>
                <a:gd name="T15" fmla="*/ 68 h 134"/>
                <a:gd name="T16" fmla="*/ 12 w 132"/>
                <a:gd name="T17" fmla="*/ 80 h 134"/>
                <a:gd name="T18" fmla="*/ 53 w 132"/>
                <a:gd name="T19" fmla="*/ 80 h 134"/>
                <a:gd name="T20" fmla="*/ 53 w 132"/>
                <a:gd name="T21" fmla="*/ 122 h 134"/>
                <a:gd name="T22" fmla="*/ 65 w 132"/>
                <a:gd name="T23" fmla="*/ 134 h 134"/>
                <a:gd name="T24" fmla="*/ 77 w 132"/>
                <a:gd name="T25" fmla="*/ 122 h 134"/>
                <a:gd name="T26" fmla="*/ 77 w 132"/>
                <a:gd name="T27" fmla="*/ 80 h 134"/>
                <a:gd name="T28" fmla="*/ 120 w 132"/>
                <a:gd name="T29" fmla="*/ 80 h 134"/>
                <a:gd name="T30" fmla="*/ 132 w 132"/>
                <a:gd name="T31" fmla="*/ 68 h 134"/>
                <a:gd name="T32" fmla="*/ 120 w 132"/>
                <a:gd name="T33" fmla="*/ 5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34">
                  <a:moveTo>
                    <a:pt x="120" y="56"/>
                  </a:moveTo>
                  <a:cubicBezTo>
                    <a:pt x="77" y="56"/>
                    <a:pt x="77" y="56"/>
                    <a:pt x="77" y="56"/>
                  </a:cubicBezTo>
                  <a:cubicBezTo>
                    <a:pt x="77" y="12"/>
                    <a:pt x="77" y="12"/>
                    <a:pt x="77" y="12"/>
                  </a:cubicBezTo>
                  <a:cubicBezTo>
                    <a:pt x="77" y="6"/>
                    <a:pt x="72" y="0"/>
                    <a:pt x="65" y="0"/>
                  </a:cubicBezTo>
                  <a:cubicBezTo>
                    <a:pt x="58" y="0"/>
                    <a:pt x="53" y="6"/>
                    <a:pt x="53" y="12"/>
                  </a:cubicBezTo>
                  <a:cubicBezTo>
                    <a:pt x="53" y="56"/>
                    <a:pt x="53" y="56"/>
                    <a:pt x="53" y="56"/>
                  </a:cubicBezTo>
                  <a:cubicBezTo>
                    <a:pt x="12" y="56"/>
                    <a:pt x="12" y="56"/>
                    <a:pt x="12" y="56"/>
                  </a:cubicBezTo>
                  <a:cubicBezTo>
                    <a:pt x="5" y="56"/>
                    <a:pt x="0" y="61"/>
                    <a:pt x="0" y="68"/>
                  </a:cubicBezTo>
                  <a:cubicBezTo>
                    <a:pt x="0" y="75"/>
                    <a:pt x="5" y="80"/>
                    <a:pt x="12" y="80"/>
                  </a:cubicBezTo>
                  <a:cubicBezTo>
                    <a:pt x="53" y="80"/>
                    <a:pt x="53" y="80"/>
                    <a:pt x="53" y="80"/>
                  </a:cubicBezTo>
                  <a:cubicBezTo>
                    <a:pt x="53" y="122"/>
                    <a:pt x="53" y="122"/>
                    <a:pt x="53" y="122"/>
                  </a:cubicBezTo>
                  <a:cubicBezTo>
                    <a:pt x="53" y="128"/>
                    <a:pt x="58" y="134"/>
                    <a:pt x="65" y="134"/>
                  </a:cubicBezTo>
                  <a:cubicBezTo>
                    <a:pt x="72" y="134"/>
                    <a:pt x="77" y="128"/>
                    <a:pt x="77" y="122"/>
                  </a:cubicBezTo>
                  <a:cubicBezTo>
                    <a:pt x="77" y="80"/>
                    <a:pt x="77" y="80"/>
                    <a:pt x="77" y="80"/>
                  </a:cubicBezTo>
                  <a:cubicBezTo>
                    <a:pt x="120" y="80"/>
                    <a:pt x="120" y="80"/>
                    <a:pt x="120" y="80"/>
                  </a:cubicBezTo>
                  <a:cubicBezTo>
                    <a:pt x="127" y="80"/>
                    <a:pt x="132" y="75"/>
                    <a:pt x="132" y="68"/>
                  </a:cubicBezTo>
                  <a:cubicBezTo>
                    <a:pt x="132" y="61"/>
                    <a:pt x="127" y="56"/>
                    <a:pt x="120" y="56"/>
                  </a:cubicBezTo>
                  <a:close/>
                </a:path>
              </a:pathLst>
            </a:custGeom>
            <a:grpFill/>
            <a:ln>
              <a:noFill/>
            </a:ln>
          </p:spPr>
          <p:txBody>
            <a:bodyPr vert="horz" wrap="square" lIns="82935" tIns="41468" rIns="82935" bIns="41468" numCol="1" anchor="t" anchorCtr="0" compatLnSpc="1">
              <a:prstTxWarp prst="textNoShape">
                <a:avLst/>
              </a:prstTxWarp>
            </a:bodyPr>
            <a:lstStyle/>
            <a:p>
              <a:endParaRPr lang="en-GB" sz="1633"/>
            </a:p>
          </p:txBody>
        </p:sp>
      </p:grpSp>
      <p:grpSp>
        <p:nvGrpSpPr>
          <p:cNvPr id="29" name="Group 28">
            <a:extLst>
              <a:ext uri="{FF2B5EF4-FFF2-40B4-BE49-F238E27FC236}">
                <a16:creationId xmlns:a16="http://schemas.microsoft.com/office/drawing/2014/main" id="{3E48DC9D-C292-3B8E-B2A2-F376C12F3AB8}"/>
              </a:ext>
            </a:extLst>
          </p:cNvPr>
          <p:cNvGrpSpPr/>
          <p:nvPr/>
        </p:nvGrpSpPr>
        <p:grpSpPr>
          <a:xfrm>
            <a:off x="940463" y="4253765"/>
            <a:ext cx="717286" cy="501055"/>
            <a:chOff x="158750" y="4948238"/>
            <a:chExt cx="793751" cy="628650"/>
          </a:xfrm>
          <a:solidFill>
            <a:schemeClr val="accent1"/>
          </a:solidFill>
        </p:grpSpPr>
        <p:sp>
          <p:nvSpPr>
            <p:cNvPr id="30" name="Freeform 72">
              <a:extLst>
                <a:ext uri="{FF2B5EF4-FFF2-40B4-BE49-F238E27FC236}">
                  <a16:creationId xmlns:a16="http://schemas.microsoft.com/office/drawing/2014/main" id="{9ECFAB5B-AECD-17FD-BD8E-9B01AC3CAC50}"/>
                </a:ext>
              </a:extLst>
            </p:cNvPr>
            <p:cNvSpPr>
              <a:spLocks/>
            </p:cNvSpPr>
            <p:nvPr/>
          </p:nvSpPr>
          <p:spPr bwMode="auto">
            <a:xfrm>
              <a:off x="728663" y="4948238"/>
              <a:ext cx="223838" cy="227013"/>
            </a:xfrm>
            <a:custGeom>
              <a:avLst/>
              <a:gdLst>
                <a:gd name="T0" fmla="*/ 129 w 142"/>
                <a:gd name="T1" fmla="*/ 59 h 143"/>
                <a:gd name="T2" fmla="*/ 83 w 142"/>
                <a:gd name="T3" fmla="*/ 59 h 143"/>
                <a:gd name="T4" fmla="*/ 83 w 142"/>
                <a:gd name="T5" fmla="*/ 13 h 143"/>
                <a:gd name="T6" fmla="*/ 70 w 142"/>
                <a:gd name="T7" fmla="*/ 0 h 143"/>
                <a:gd name="T8" fmla="*/ 57 w 142"/>
                <a:gd name="T9" fmla="*/ 13 h 143"/>
                <a:gd name="T10" fmla="*/ 57 w 142"/>
                <a:gd name="T11" fmla="*/ 59 h 143"/>
                <a:gd name="T12" fmla="*/ 13 w 142"/>
                <a:gd name="T13" fmla="*/ 59 h 143"/>
                <a:gd name="T14" fmla="*/ 0 w 142"/>
                <a:gd name="T15" fmla="*/ 72 h 143"/>
                <a:gd name="T16" fmla="*/ 13 w 142"/>
                <a:gd name="T17" fmla="*/ 85 h 143"/>
                <a:gd name="T18" fmla="*/ 57 w 142"/>
                <a:gd name="T19" fmla="*/ 85 h 143"/>
                <a:gd name="T20" fmla="*/ 57 w 142"/>
                <a:gd name="T21" fmla="*/ 130 h 143"/>
                <a:gd name="T22" fmla="*/ 70 w 142"/>
                <a:gd name="T23" fmla="*/ 143 h 143"/>
                <a:gd name="T24" fmla="*/ 83 w 142"/>
                <a:gd name="T25" fmla="*/ 130 h 143"/>
                <a:gd name="T26" fmla="*/ 83 w 142"/>
                <a:gd name="T27" fmla="*/ 85 h 143"/>
                <a:gd name="T28" fmla="*/ 129 w 142"/>
                <a:gd name="T29" fmla="*/ 85 h 143"/>
                <a:gd name="T30" fmla="*/ 142 w 142"/>
                <a:gd name="T31" fmla="*/ 72 h 143"/>
                <a:gd name="T32" fmla="*/ 129 w 142"/>
                <a:gd name="T33" fmla="*/ 5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2" h="143">
                  <a:moveTo>
                    <a:pt x="129" y="59"/>
                  </a:moveTo>
                  <a:cubicBezTo>
                    <a:pt x="83" y="59"/>
                    <a:pt x="83" y="59"/>
                    <a:pt x="83" y="59"/>
                  </a:cubicBezTo>
                  <a:cubicBezTo>
                    <a:pt x="83" y="13"/>
                    <a:pt x="83" y="13"/>
                    <a:pt x="83" y="13"/>
                  </a:cubicBezTo>
                  <a:cubicBezTo>
                    <a:pt x="83" y="5"/>
                    <a:pt x="77" y="0"/>
                    <a:pt x="70" y="0"/>
                  </a:cubicBezTo>
                  <a:cubicBezTo>
                    <a:pt x="63" y="0"/>
                    <a:pt x="57" y="5"/>
                    <a:pt x="57" y="13"/>
                  </a:cubicBezTo>
                  <a:cubicBezTo>
                    <a:pt x="57" y="59"/>
                    <a:pt x="57" y="59"/>
                    <a:pt x="57" y="59"/>
                  </a:cubicBezTo>
                  <a:cubicBezTo>
                    <a:pt x="13" y="59"/>
                    <a:pt x="13" y="59"/>
                    <a:pt x="13" y="59"/>
                  </a:cubicBezTo>
                  <a:cubicBezTo>
                    <a:pt x="6" y="59"/>
                    <a:pt x="0" y="65"/>
                    <a:pt x="0" y="72"/>
                  </a:cubicBezTo>
                  <a:cubicBezTo>
                    <a:pt x="0" y="79"/>
                    <a:pt x="6" y="85"/>
                    <a:pt x="13" y="85"/>
                  </a:cubicBezTo>
                  <a:cubicBezTo>
                    <a:pt x="57" y="85"/>
                    <a:pt x="57" y="85"/>
                    <a:pt x="57" y="85"/>
                  </a:cubicBezTo>
                  <a:cubicBezTo>
                    <a:pt x="57" y="130"/>
                    <a:pt x="57" y="130"/>
                    <a:pt x="57" y="130"/>
                  </a:cubicBezTo>
                  <a:cubicBezTo>
                    <a:pt x="57" y="137"/>
                    <a:pt x="63" y="143"/>
                    <a:pt x="70" y="143"/>
                  </a:cubicBezTo>
                  <a:cubicBezTo>
                    <a:pt x="77" y="143"/>
                    <a:pt x="83" y="137"/>
                    <a:pt x="83" y="130"/>
                  </a:cubicBezTo>
                  <a:cubicBezTo>
                    <a:pt x="83" y="85"/>
                    <a:pt x="83" y="85"/>
                    <a:pt x="83" y="85"/>
                  </a:cubicBezTo>
                  <a:cubicBezTo>
                    <a:pt x="129" y="85"/>
                    <a:pt x="129" y="85"/>
                    <a:pt x="129" y="85"/>
                  </a:cubicBezTo>
                  <a:cubicBezTo>
                    <a:pt x="136" y="85"/>
                    <a:pt x="142" y="79"/>
                    <a:pt x="142" y="72"/>
                  </a:cubicBezTo>
                  <a:cubicBezTo>
                    <a:pt x="142" y="65"/>
                    <a:pt x="136" y="59"/>
                    <a:pt x="129"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sp>
          <p:nvSpPr>
            <p:cNvPr id="31" name="Freeform 132">
              <a:extLst>
                <a:ext uri="{FF2B5EF4-FFF2-40B4-BE49-F238E27FC236}">
                  <a16:creationId xmlns:a16="http://schemas.microsoft.com/office/drawing/2014/main" id="{EF996A0E-E84C-8129-C329-3F28BCF16378}"/>
                </a:ext>
              </a:extLst>
            </p:cNvPr>
            <p:cNvSpPr>
              <a:spLocks/>
            </p:cNvSpPr>
            <p:nvPr/>
          </p:nvSpPr>
          <p:spPr bwMode="auto">
            <a:xfrm>
              <a:off x="436563" y="5143500"/>
              <a:ext cx="344488" cy="50800"/>
            </a:xfrm>
            <a:custGeom>
              <a:avLst/>
              <a:gdLst>
                <a:gd name="T0" fmla="*/ 201 w 217"/>
                <a:gd name="T1" fmla="*/ 32 h 32"/>
                <a:gd name="T2" fmla="*/ 16 w 217"/>
                <a:gd name="T3" fmla="*/ 32 h 32"/>
                <a:gd name="T4" fmla="*/ 0 w 217"/>
                <a:gd name="T5" fmla="*/ 16 h 32"/>
                <a:gd name="T6" fmla="*/ 16 w 217"/>
                <a:gd name="T7" fmla="*/ 0 h 32"/>
                <a:gd name="T8" fmla="*/ 201 w 217"/>
                <a:gd name="T9" fmla="*/ 0 h 32"/>
                <a:gd name="T10" fmla="*/ 217 w 217"/>
                <a:gd name="T11" fmla="*/ 16 h 32"/>
                <a:gd name="T12" fmla="*/ 201 w 217"/>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17" h="32">
                  <a:moveTo>
                    <a:pt x="201" y="32"/>
                  </a:moveTo>
                  <a:cubicBezTo>
                    <a:pt x="16" y="32"/>
                    <a:pt x="16" y="32"/>
                    <a:pt x="16" y="32"/>
                  </a:cubicBezTo>
                  <a:cubicBezTo>
                    <a:pt x="7" y="32"/>
                    <a:pt x="0" y="25"/>
                    <a:pt x="0" y="16"/>
                  </a:cubicBezTo>
                  <a:cubicBezTo>
                    <a:pt x="0" y="7"/>
                    <a:pt x="7" y="0"/>
                    <a:pt x="16" y="0"/>
                  </a:cubicBezTo>
                  <a:cubicBezTo>
                    <a:pt x="201" y="0"/>
                    <a:pt x="201" y="0"/>
                    <a:pt x="201" y="0"/>
                  </a:cubicBezTo>
                  <a:cubicBezTo>
                    <a:pt x="210" y="0"/>
                    <a:pt x="217" y="7"/>
                    <a:pt x="217" y="16"/>
                  </a:cubicBezTo>
                  <a:cubicBezTo>
                    <a:pt x="217" y="25"/>
                    <a:pt x="210" y="32"/>
                    <a:pt x="201"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sp>
          <p:nvSpPr>
            <p:cNvPr id="32" name="Freeform 133">
              <a:extLst>
                <a:ext uri="{FF2B5EF4-FFF2-40B4-BE49-F238E27FC236}">
                  <a16:creationId xmlns:a16="http://schemas.microsoft.com/office/drawing/2014/main" id="{D0776CC5-73DA-1AFC-1DF2-F138DEA15171}"/>
                </a:ext>
              </a:extLst>
            </p:cNvPr>
            <p:cNvSpPr>
              <a:spLocks/>
            </p:cNvSpPr>
            <p:nvPr/>
          </p:nvSpPr>
          <p:spPr bwMode="auto">
            <a:xfrm>
              <a:off x="158750" y="5045075"/>
              <a:ext cx="252413" cy="192088"/>
            </a:xfrm>
            <a:custGeom>
              <a:avLst/>
              <a:gdLst>
                <a:gd name="T0" fmla="*/ 56 w 160"/>
                <a:gd name="T1" fmla="*/ 121 h 121"/>
                <a:gd name="T2" fmla="*/ 47 w 160"/>
                <a:gd name="T3" fmla="*/ 119 h 121"/>
                <a:gd name="T4" fmla="*/ 10 w 160"/>
                <a:gd name="T5" fmla="*/ 96 h 121"/>
                <a:gd name="T6" fmla="*/ 5 w 160"/>
                <a:gd name="T7" fmla="*/ 73 h 121"/>
                <a:gd name="T8" fmla="*/ 27 w 160"/>
                <a:gd name="T9" fmla="*/ 68 h 121"/>
                <a:gd name="T10" fmla="*/ 54 w 160"/>
                <a:gd name="T11" fmla="*/ 85 h 121"/>
                <a:gd name="T12" fmla="*/ 130 w 160"/>
                <a:gd name="T13" fmla="*/ 7 h 121"/>
                <a:gd name="T14" fmla="*/ 153 w 160"/>
                <a:gd name="T15" fmla="*/ 7 h 121"/>
                <a:gd name="T16" fmla="*/ 153 w 160"/>
                <a:gd name="T17" fmla="*/ 30 h 121"/>
                <a:gd name="T18" fmla="*/ 68 w 160"/>
                <a:gd name="T19" fmla="*/ 117 h 121"/>
                <a:gd name="T20" fmla="*/ 56 w 160"/>
                <a:gd name="T21"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121">
                  <a:moveTo>
                    <a:pt x="56" y="121"/>
                  </a:moveTo>
                  <a:cubicBezTo>
                    <a:pt x="53" y="121"/>
                    <a:pt x="50" y="121"/>
                    <a:pt x="47" y="119"/>
                  </a:cubicBezTo>
                  <a:cubicBezTo>
                    <a:pt x="10" y="96"/>
                    <a:pt x="10" y="96"/>
                    <a:pt x="10" y="96"/>
                  </a:cubicBezTo>
                  <a:cubicBezTo>
                    <a:pt x="3" y="91"/>
                    <a:pt x="0" y="81"/>
                    <a:pt x="5" y="73"/>
                  </a:cubicBezTo>
                  <a:cubicBezTo>
                    <a:pt x="10" y="66"/>
                    <a:pt x="20" y="63"/>
                    <a:pt x="27" y="68"/>
                  </a:cubicBezTo>
                  <a:cubicBezTo>
                    <a:pt x="54" y="85"/>
                    <a:pt x="54" y="85"/>
                    <a:pt x="54" y="85"/>
                  </a:cubicBezTo>
                  <a:cubicBezTo>
                    <a:pt x="130" y="7"/>
                    <a:pt x="130" y="7"/>
                    <a:pt x="130" y="7"/>
                  </a:cubicBezTo>
                  <a:cubicBezTo>
                    <a:pt x="137" y="0"/>
                    <a:pt x="147" y="0"/>
                    <a:pt x="153" y="7"/>
                  </a:cubicBezTo>
                  <a:cubicBezTo>
                    <a:pt x="160" y="13"/>
                    <a:pt x="160" y="23"/>
                    <a:pt x="153" y="30"/>
                  </a:cubicBezTo>
                  <a:cubicBezTo>
                    <a:pt x="68" y="117"/>
                    <a:pt x="68" y="117"/>
                    <a:pt x="68" y="117"/>
                  </a:cubicBezTo>
                  <a:cubicBezTo>
                    <a:pt x="64" y="120"/>
                    <a:pt x="60" y="121"/>
                    <a:pt x="56"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sp>
          <p:nvSpPr>
            <p:cNvPr id="33" name="Freeform 134">
              <a:extLst>
                <a:ext uri="{FF2B5EF4-FFF2-40B4-BE49-F238E27FC236}">
                  <a16:creationId xmlns:a16="http://schemas.microsoft.com/office/drawing/2014/main" id="{9BB8F818-C8C4-9A21-60A2-02F51B348C97}"/>
                </a:ext>
              </a:extLst>
            </p:cNvPr>
            <p:cNvSpPr>
              <a:spLocks/>
            </p:cNvSpPr>
            <p:nvPr/>
          </p:nvSpPr>
          <p:spPr bwMode="auto">
            <a:xfrm>
              <a:off x="436563" y="5313363"/>
              <a:ext cx="344488" cy="52388"/>
            </a:xfrm>
            <a:custGeom>
              <a:avLst/>
              <a:gdLst>
                <a:gd name="T0" fmla="*/ 201 w 217"/>
                <a:gd name="T1" fmla="*/ 33 h 33"/>
                <a:gd name="T2" fmla="*/ 16 w 217"/>
                <a:gd name="T3" fmla="*/ 33 h 33"/>
                <a:gd name="T4" fmla="*/ 0 w 217"/>
                <a:gd name="T5" fmla="*/ 16 h 33"/>
                <a:gd name="T6" fmla="*/ 16 w 217"/>
                <a:gd name="T7" fmla="*/ 0 h 33"/>
                <a:gd name="T8" fmla="*/ 201 w 217"/>
                <a:gd name="T9" fmla="*/ 0 h 33"/>
                <a:gd name="T10" fmla="*/ 217 w 217"/>
                <a:gd name="T11" fmla="*/ 16 h 33"/>
                <a:gd name="T12" fmla="*/ 201 w 217"/>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217" h="33">
                  <a:moveTo>
                    <a:pt x="201" y="33"/>
                  </a:moveTo>
                  <a:cubicBezTo>
                    <a:pt x="16" y="33"/>
                    <a:pt x="16" y="33"/>
                    <a:pt x="16" y="33"/>
                  </a:cubicBezTo>
                  <a:cubicBezTo>
                    <a:pt x="7" y="33"/>
                    <a:pt x="0" y="25"/>
                    <a:pt x="0" y="16"/>
                  </a:cubicBezTo>
                  <a:cubicBezTo>
                    <a:pt x="0" y="7"/>
                    <a:pt x="7" y="0"/>
                    <a:pt x="16" y="0"/>
                  </a:cubicBezTo>
                  <a:cubicBezTo>
                    <a:pt x="201" y="0"/>
                    <a:pt x="201" y="0"/>
                    <a:pt x="201" y="0"/>
                  </a:cubicBezTo>
                  <a:cubicBezTo>
                    <a:pt x="210" y="0"/>
                    <a:pt x="217" y="7"/>
                    <a:pt x="217" y="16"/>
                  </a:cubicBezTo>
                  <a:cubicBezTo>
                    <a:pt x="217" y="25"/>
                    <a:pt x="210" y="33"/>
                    <a:pt x="201"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sp>
          <p:nvSpPr>
            <p:cNvPr id="34" name="Freeform 135">
              <a:extLst>
                <a:ext uri="{FF2B5EF4-FFF2-40B4-BE49-F238E27FC236}">
                  <a16:creationId xmlns:a16="http://schemas.microsoft.com/office/drawing/2014/main" id="{281CB004-84B9-F005-DB1B-0A091AB64438}"/>
                </a:ext>
              </a:extLst>
            </p:cNvPr>
            <p:cNvSpPr>
              <a:spLocks/>
            </p:cNvSpPr>
            <p:nvPr/>
          </p:nvSpPr>
          <p:spPr bwMode="auto">
            <a:xfrm>
              <a:off x="158750" y="5216525"/>
              <a:ext cx="252413" cy="192088"/>
            </a:xfrm>
            <a:custGeom>
              <a:avLst/>
              <a:gdLst>
                <a:gd name="T0" fmla="*/ 56 w 160"/>
                <a:gd name="T1" fmla="*/ 121 h 121"/>
                <a:gd name="T2" fmla="*/ 47 w 160"/>
                <a:gd name="T3" fmla="*/ 118 h 121"/>
                <a:gd name="T4" fmla="*/ 10 w 160"/>
                <a:gd name="T5" fmla="*/ 95 h 121"/>
                <a:gd name="T6" fmla="*/ 5 w 160"/>
                <a:gd name="T7" fmla="*/ 73 h 121"/>
                <a:gd name="T8" fmla="*/ 27 w 160"/>
                <a:gd name="T9" fmla="*/ 67 h 121"/>
                <a:gd name="T10" fmla="*/ 54 w 160"/>
                <a:gd name="T11" fmla="*/ 84 h 121"/>
                <a:gd name="T12" fmla="*/ 130 w 160"/>
                <a:gd name="T13" fmla="*/ 6 h 121"/>
                <a:gd name="T14" fmla="*/ 153 w 160"/>
                <a:gd name="T15" fmla="*/ 6 h 121"/>
                <a:gd name="T16" fmla="*/ 153 w 160"/>
                <a:gd name="T17" fmla="*/ 29 h 121"/>
                <a:gd name="T18" fmla="*/ 68 w 160"/>
                <a:gd name="T19" fmla="*/ 116 h 121"/>
                <a:gd name="T20" fmla="*/ 56 w 160"/>
                <a:gd name="T21"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121">
                  <a:moveTo>
                    <a:pt x="56" y="121"/>
                  </a:moveTo>
                  <a:cubicBezTo>
                    <a:pt x="53" y="121"/>
                    <a:pt x="50" y="120"/>
                    <a:pt x="47" y="118"/>
                  </a:cubicBezTo>
                  <a:cubicBezTo>
                    <a:pt x="10" y="95"/>
                    <a:pt x="10" y="95"/>
                    <a:pt x="10" y="95"/>
                  </a:cubicBezTo>
                  <a:cubicBezTo>
                    <a:pt x="3" y="90"/>
                    <a:pt x="0" y="80"/>
                    <a:pt x="5" y="73"/>
                  </a:cubicBezTo>
                  <a:cubicBezTo>
                    <a:pt x="10" y="65"/>
                    <a:pt x="20" y="63"/>
                    <a:pt x="27" y="67"/>
                  </a:cubicBezTo>
                  <a:cubicBezTo>
                    <a:pt x="54" y="84"/>
                    <a:pt x="54" y="84"/>
                    <a:pt x="54" y="84"/>
                  </a:cubicBezTo>
                  <a:cubicBezTo>
                    <a:pt x="130" y="6"/>
                    <a:pt x="130" y="6"/>
                    <a:pt x="130" y="6"/>
                  </a:cubicBezTo>
                  <a:cubicBezTo>
                    <a:pt x="137" y="0"/>
                    <a:pt x="147" y="0"/>
                    <a:pt x="153" y="6"/>
                  </a:cubicBezTo>
                  <a:cubicBezTo>
                    <a:pt x="160" y="12"/>
                    <a:pt x="160" y="23"/>
                    <a:pt x="153" y="29"/>
                  </a:cubicBezTo>
                  <a:cubicBezTo>
                    <a:pt x="68" y="116"/>
                    <a:pt x="68" y="116"/>
                    <a:pt x="68" y="116"/>
                  </a:cubicBezTo>
                  <a:cubicBezTo>
                    <a:pt x="64" y="119"/>
                    <a:pt x="60" y="121"/>
                    <a:pt x="56"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sp>
          <p:nvSpPr>
            <p:cNvPr id="35" name="Freeform 136">
              <a:extLst>
                <a:ext uri="{FF2B5EF4-FFF2-40B4-BE49-F238E27FC236}">
                  <a16:creationId xmlns:a16="http://schemas.microsoft.com/office/drawing/2014/main" id="{DFBDE558-4B52-5D06-62B2-71B1F7D71852}"/>
                </a:ext>
              </a:extLst>
            </p:cNvPr>
            <p:cNvSpPr>
              <a:spLocks/>
            </p:cNvSpPr>
            <p:nvPr/>
          </p:nvSpPr>
          <p:spPr bwMode="auto">
            <a:xfrm>
              <a:off x="436563" y="5483225"/>
              <a:ext cx="344488" cy="50800"/>
            </a:xfrm>
            <a:custGeom>
              <a:avLst/>
              <a:gdLst>
                <a:gd name="T0" fmla="*/ 201 w 217"/>
                <a:gd name="T1" fmla="*/ 32 h 32"/>
                <a:gd name="T2" fmla="*/ 16 w 217"/>
                <a:gd name="T3" fmla="*/ 32 h 32"/>
                <a:gd name="T4" fmla="*/ 0 w 217"/>
                <a:gd name="T5" fmla="*/ 16 h 32"/>
                <a:gd name="T6" fmla="*/ 16 w 217"/>
                <a:gd name="T7" fmla="*/ 0 h 32"/>
                <a:gd name="T8" fmla="*/ 201 w 217"/>
                <a:gd name="T9" fmla="*/ 0 h 32"/>
                <a:gd name="T10" fmla="*/ 217 w 217"/>
                <a:gd name="T11" fmla="*/ 16 h 32"/>
                <a:gd name="T12" fmla="*/ 201 w 217"/>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17" h="32">
                  <a:moveTo>
                    <a:pt x="201" y="32"/>
                  </a:moveTo>
                  <a:cubicBezTo>
                    <a:pt x="16" y="32"/>
                    <a:pt x="16" y="32"/>
                    <a:pt x="16" y="32"/>
                  </a:cubicBezTo>
                  <a:cubicBezTo>
                    <a:pt x="7" y="32"/>
                    <a:pt x="0" y="25"/>
                    <a:pt x="0" y="16"/>
                  </a:cubicBezTo>
                  <a:cubicBezTo>
                    <a:pt x="0" y="7"/>
                    <a:pt x="7" y="0"/>
                    <a:pt x="16" y="0"/>
                  </a:cubicBezTo>
                  <a:cubicBezTo>
                    <a:pt x="201" y="0"/>
                    <a:pt x="201" y="0"/>
                    <a:pt x="201" y="0"/>
                  </a:cubicBezTo>
                  <a:cubicBezTo>
                    <a:pt x="210" y="0"/>
                    <a:pt x="217" y="7"/>
                    <a:pt x="217" y="16"/>
                  </a:cubicBezTo>
                  <a:cubicBezTo>
                    <a:pt x="217" y="25"/>
                    <a:pt x="210" y="32"/>
                    <a:pt x="201"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sp>
          <p:nvSpPr>
            <p:cNvPr id="36" name="Freeform 137">
              <a:extLst>
                <a:ext uri="{FF2B5EF4-FFF2-40B4-BE49-F238E27FC236}">
                  <a16:creationId xmlns:a16="http://schemas.microsoft.com/office/drawing/2014/main" id="{643CDA3F-9DD3-F049-BA32-BC111AFF038D}"/>
                </a:ext>
              </a:extLst>
            </p:cNvPr>
            <p:cNvSpPr>
              <a:spLocks/>
            </p:cNvSpPr>
            <p:nvPr/>
          </p:nvSpPr>
          <p:spPr bwMode="auto">
            <a:xfrm>
              <a:off x="158750" y="5386388"/>
              <a:ext cx="252413" cy="190500"/>
            </a:xfrm>
            <a:custGeom>
              <a:avLst/>
              <a:gdLst>
                <a:gd name="T0" fmla="*/ 56 w 160"/>
                <a:gd name="T1" fmla="*/ 121 h 121"/>
                <a:gd name="T2" fmla="*/ 47 w 160"/>
                <a:gd name="T3" fmla="*/ 119 h 121"/>
                <a:gd name="T4" fmla="*/ 10 w 160"/>
                <a:gd name="T5" fmla="*/ 95 h 121"/>
                <a:gd name="T6" fmla="*/ 5 w 160"/>
                <a:gd name="T7" fmla="*/ 73 h 121"/>
                <a:gd name="T8" fmla="*/ 27 w 160"/>
                <a:gd name="T9" fmla="*/ 68 h 121"/>
                <a:gd name="T10" fmla="*/ 54 w 160"/>
                <a:gd name="T11" fmla="*/ 84 h 121"/>
                <a:gd name="T12" fmla="*/ 130 w 160"/>
                <a:gd name="T13" fmla="*/ 7 h 121"/>
                <a:gd name="T14" fmla="*/ 153 w 160"/>
                <a:gd name="T15" fmla="*/ 6 h 121"/>
                <a:gd name="T16" fmla="*/ 153 w 160"/>
                <a:gd name="T17" fmla="*/ 29 h 121"/>
                <a:gd name="T18" fmla="*/ 68 w 160"/>
                <a:gd name="T19" fmla="*/ 116 h 121"/>
                <a:gd name="T20" fmla="*/ 56 w 160"/>
                <a:gd name="T21"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121">
                  <a:moveTo>
                    <a:pt x="56" y="121"/>
                  </a:moveTo>
                  <a:cubicBezTo>
                    <a:pt x="53" y="121"/>
                    <a:pt x="50" y="120"/>
                    <a:pt x="47" y="119"/>
                  </a:cubicBezTo>
                  <a:cubicBezTo>
                    <a:pt x="10" y="95"/>
                    <a:pt x="10" y="95"/>
                    <a:pt x="10" y="95"/>
                  </a:cubicBezTo>
                  <a:cubicBezTo>
                    <a:pt x="3" y="91"/>
                    <a:pt x="0" y="81"/>
                    <a:pt x="5" y="73"/>
                  </a:cubicBezTo>
                  <a:cubicBezTo>
                    <a:pt x="10" y="65"/>
                    <a:pt x="20" y="63"/>
                    <a:pt x="27" y="68"/>
                  </a:cubicBezTo>
                  <a:cubicBezTo>
                    <a:pt x="54" y="84"/>
                    <a:pt x="54" y="84"/>
                    <a:pt x="54" y="84"/>
                  </a:cubicBezTo>
                  <a:cubicBezTo>
                    <a:pt x="130" y="7"/>
                    <a:pt x="130" y="7"/>
                    <a:pt x="130" y="7"/>
                  </a:cubicBezTo>
                  <a:cubicBezTo>
                    <a:pt x="137" y="0"/>
                    <a:pt x="147" y="0"/>
                    <a:pt x="153" y="6"/>
                  </a:cubicBezTo>
                  <a:cubicBezTo>
                    <a:pt x="160" y="13"/>
                    <a:pt x="160" y="23"/>
                    <a:pt x="153" y="29"/>
                  </a:cubicBezTo>
                  <a:cubicBezTo>
                    <a:pt x="68" y="116"/>
                    <a:pt x="68" y="116"/>
                    <a:pt x="68" y="116"/>
                  </a:cubicBezTo>
                  <a:cubicBezTo>
                    <a:pt x="64" y="120"/>
                    <a:pt x="60" y="121"/>
                    <a:pt x="56"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grpSp>
      <p:grpSp>
        <p:nvGrpSpPr>
          <p:cNvPr id="37" name="Group 36">
            <a:extLst>
              <a:ext uri="{FF2B5EF4-FFF2-40B4-BE49-F238E27FC236}">
                <a16:creationId xmlns:a16="http://schemas.microsoft.com/office/drawing/2014/main" id="{8525D13E-FFDB-48C8-BE67-193FF7620075}"/>
              </a:ext>
            </a:extLst>
          </p:cNvPr>
          <p:cNvGrpSpPr/>
          <p:nvPr/>
        </p:nvGrpSpPr>
        <p:grpSpPr>
          <a:xfrm>
            <a:off x="6450494" y="3281460"/>
            <a:ext cx="655504" cy="576610"/>
            <a:chOff x="9029700" y="1622426"/>
            <a:chExt cx="1030288" cy="742950"/>
          </a:xfrm>
          <a:solidFill>
            <a:schemeClr val="accent1"/>
          </a:solidFill>
        </p:grpSpPr>
        <p:sp>
          <p:nvSpPr>
            <p:cNvPr id="38" name="Freeform 66">
              <a:extLst>
                <a:ext uri="{FF2B5EF4-FFF2-40B4-BE49-F238E27FC236}">
                  <a16:creationId xmlns:a16="http://schemas.microsoft.com/office/drawing/2014/main" id="{8961BE5C-3B91-E12F-298B-3454D0D312E6}"/>
                </a:ext>
              </a:extLst>
            </p:cNvPr>
            <p:cNvSpPr>
              <a:spLocks/>
            </p:cNvSpPr>
            <p:nvPr/>
          </p:nvSpPr>
          <p:spPr bwMode="auto">
            <a:xfrm>
              <a:off x="9852025" y="2101851"/>
              <a:ext cx="207963" cy="207963"/>
            </a:xfrm>
            <a:custGeom>
              <a:avLst/>
              <a:gdLst>
                <a:gd name="T0" fmla="*/ 121 w 133"/>
                <a:gd name="T1" fmla="*/ 55 h 133"/>
                <a:gd name="T2" fmla="*/ 78 w 133"/>
                <a:gd name="T3" fmla="*/ 55 h 133"/>
                <a:gd name="T4" fmla="*/ 78 w 133"/>
                <a:gd name="T5" fmla="*/ 12 h 133"/>
                <a:gd name="T6" fmla="*/ 66 w 133"/>
                <a:gd name="T7" fmla="*/ 0 h 133"/>
                <a:gd name="T8" fmla="*/ 54 w 133"/>
                <a:gd name="T9" fmla="*/ 12 h 133"/>
                <a:gd name="T10" fmla="*/ 54 w 133"/>
                <a:gd name="T11" fmla="*/ 55 h 133"/>
                <a:gd name="T12" fmla="*/ 12 w 133"/>
                <a:gd name="T13" fmla="*/ 55 h 133"/>
                <a:gd name="T14" fmla="*/ 0 w 133"/>
                <a:gd name="T15" fmla="*/ 67 h 133"/>
                <a:gd name="T16" fmla="*/ 12 w 133"/>
                <a:gd name="T17" fmla="*/ 79 h 133"/>
                <a:gd name="T18" fmla="*/ 54 w 133"/>
                <a:gd name="T19" fmla="*/ 79 h 133"/>
                <a:gd name="T20" fmla="*/ 54 w 133"/>
                <a:gd name="T21" fmla="*/ 121 h 133"/>
                <a:gd name="T22" fmla="*/ 66 w 133"/>
                <a:gd name="T23" fmla="*/ 133 h 133"/>
                <a:gd name="T24" fmla="*/ 78 w 133"/>
                <a:gd name="T25" fmla="*/ 121 h 133"/>
                <a:gd name="T26" fmla="*/ 78 w 133"/>
                <a:gd name="T27" fmla="*/ 79 h 133"/>
                <a:gd name="T28" fmla="*/ 121 w 133"/>
                <a:gd name="T29" fmla="*/ 79 h 133"/>
                <a:gd name="T30" fmla="*/ 133 w 133"/>
                <a:gd name="T31" fmla="*/ 67 h 133"/>
                <a:gd name="T32" fmla="*/ 121 w 133"/>
                <a:gd name="T33" fmla="*/ 5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 h="133">
                  <a:moveTo>
                    <a:pt x="121" y="55"/>
                  </a:moveTo>
                  <a:cubicBezTo>
                    <a:pt x="78" y="55"/>
                    <a:pt x="78" y="55"/>
                    <a:pt x="78" y="55"/>
                  </a:cubicBezTo>
                  <a:cubicBezTo>
                    <a:pt x="78" y="12"/>
                    <a:pt x="78" y="12"/>
                    <a:pt x="78" y="12"/>
                  </a:cubicBezTo>
                  <a:cubicBezTo>
                    <a:pt x="78" y="5"/>
                    <a:pt x="72" y="0"/>
                    <a:pt x="66" y="0"/>
                  </a:cubicBezTo>
                  <a:cubicBezTo>
                    <a:pt x="59" y="0"/>
                    <a:pt x="54" y="5"/>
                    <a:pt x="54" y="12"/>
                  </a:cubicBezTo>
                  <a:cubicBezTo>
                    <a:pt x="54" y="55"/>
                    <a:pt x="54" y="55"/>
                    <a:pt x="54" y="55"/>
                  </a:cubicBezTo>
                  <a:cubicBezTo>
                    <a:pt x="12" y="55"/>
                    <a:pt x="12" y="55"/>
                    <a:pt x="12" y="55"/>
                  </a:cubicBezTo>
                  <a:cubicBezTo>
                    <a:pt x="6" y="55"/>
                    <a:pt x="0" y="61"/>
                    <a:pt x="0" y="67"/>
                  </a:cubicBezTo>
                  <a:cubicBezTo>
                    <a:pt x="0" y="74"/>
                    <a:pt x="6" y="79"/>
                    <a:pt x="12" y="79"/>
                  </a:cubicBezTo>
                  <a:cubicBezTo>
                    <a:pt x="54" y="79"/>
                    <a:pt x="54" y="79"/>
                    <a:pt x="54" y="79"/>
                  </a:cubicBezTo>
                  <a:cubicBezTo>
                    <a:pt x="54" y="121"/>
                    <a:pt x="54" y="121"/>
                    <a:pt x="54" y="121"/>
                  </a:cubicBezTo>
                  <a:cubicBezTo>
                    <a:pt x="54" y="128"/>
                    <a:pt x="59" y="133"/>
                    <a:pt x="66" y="133"/>
                  </a:cubicBezTo>
                  <a:cubicBezTo>
                    <a:pt x="72" y="133"/>
                    <a:pt x="78" y="128"/>
                    <a:pt x="78" y="121"/>
                  </a:cubicBezTo>
                  <a:cubicBezTo>
                    <a:pt x="78" y="79"/>
                    <a:pt x="78" y="79"/>
                    <a:pt x="78" y="79"/>
                  </a:cubicBezTo>
                  <a:cubicBezTo>
                    <a:pt x="121" y="79"/>
                    <a:pt x="121" y="79"/>
                    <a:pt x="121" y="79"/>
                  </a:cubicBezTo>
                  <a:cubicBezTo>
                    <a:pt x="127" y="79"/>
                    <a:pt x="133" y="74"/>
                    <a:pt x="133" y="67"/>
                  </a:cubicBezTo>
                  <a:cubicBezTo>
                    <a:pt x="133" y="61"/>
                    <a:pt x="127" y="55"/>
                    <a:pt x="121" y="55"/>
                  </a:cubicBezTo>
                  <a:close/>
                </a:path>
              </a:pathLst>
            </a:custGeom>
            <a:grpFill/>
            <a:ln>
              <a:noFill/>
            </a:ln>
          </p:spPr>
          <p:txBody>
            <a:bodyPr vert="horz" wrap="square" lIns="82935" tIns="41468" rIns="82935" bIns="41468" numCol="1" anchor="t" anchorCtr="0" compatLnSpc="1">
              <a:prstTxWarp prst="textNoShape">
                <a:avLst/>
              </a:prstTxWarp>
            </a:bodyPr>
            <a:lstStyle/>
            <a:p>
              <a:endParaRPr lang="en-GB" sz="1633"/>
            </a:p>
          </p:txBody>
        </p:sp>
        <p:sp>
          <p:nvSpPr>
            <p:cNvPr id="39" name="Freeform 76">
              <a:extLst>
                <a:ext uri="{FF2B5EF4-FFF2-40B4-BE49-F238E27FC236}">
                  <a16:creationId xmlns:a16="http://schemas.microsoft.com/office/drawing/2014/main" id="{E10A8330-1DD2-422D-816D-3B01B517E7BB}"/>
                </a:ext>
              </a:extLst>
            </p:cNvPr>
            <p:cNvSpPr>
              <a:spLocks noEditPoints="1"/>
            </p:cNvSpPr>
            <p:nvPr/>
          </p:nvSpPr>
          <p:spPr bwMode="auto">
            <a:xfrm>
              <a:off x="9029700" y="1622426"/>
              <a:ext cx="993775" cy="742950"/>
            </a:xfrm>
            <a:custGeom>
              <a:avLst/>
              <a:gdLst>
                <a:gd name="T0" fmla="*/ 539 w 636"/>
                <a:gd name="T1" fmla="*/ 168 h 475"/>
                <a:gd name="T2" fmla="*/ 576 w 636"/>
                <a:gd name="T3" fmla="*/ 107 h 475"/>
                <a:gd name="T4" fmla="*/ 506 w 636"/>
                <a:gd name="T5" fmla="*/ 38 h 475"/>
                <a:gd name="T6" fmla="*/ 437 w 636"/>
                <a:gd name="T7" fmla="*/ 107 h 475"/>
                <a:gd name="T8" fmla="*/ 474 w 636"/>
                <a:gd name="T9" fmla="*/ 168 h 475"/>
                <a:gd name="T10" fmla="*/ 413 w 636"/>
                <a:gd name="T11" fmla="*/ 203 h 475"/>
                <a:gd name="T12" fmla="*/ 344 w 636"/>
                <a:gd name="T13" fmla="*/ 180 h 475"/>
                <a:gd name="T14" fmla="*/ 408 w 636"/>
                <a:gd name="T15" fmla="*/ 92 h 475"/>
                <a:gd name="T16" fmla="*/ 316 w 636"/>
                <a:gd name="T17" fmla="*/ 0 h 475"/>
                <a:gd name="T18" fmla="*/ 224 w 636"/>
                <a:gd name="T19" fmla="*/ 92 h 475"/>
                <a:gd name="T20" fmla="*/ 287 w 636"/>
                <a:gd name="T21" fmla="*/ 180 h 475"/>
                <a:gd name="T22" fmla="*/ 222 w 636"/>
                <a:gd name="T23" fmla="*/ 201 h 475"/>
                <a:gd name="T24" fmla="*/ 163 w 636"/>
                <a:gd name="T25" fmla="*/ 168 h 475"/>
                <a:gd name="T26" fmla="*/ 200 w 636"/>
                <a:gd name="T27" fmla="*/ 107 h 475"/>
                <a:gd name="T28" fmla="*/ 131 w 636"/>
                <a:gd name="T29" fmla="*/ 38 h 475"/>
                <a:gd name="T30" fmla="*/ 61 w 636"/>
                <a:gd name="T31" fmla="*/ 107 h 475"/>
                <a:gd name="T32" fmla="*/ 98 w 636"/>
                <a:gd name="T33" fmla="*/ 168 h 475"/>
                <a:gd name="T34" fmla="*/ 0 w 636"/>
                <a:gd name="T35" fmla="*/ 372 h 475"/>
                <a:gd name="T36" fmla="*/ 12 w 636"/>
                <a:gd name="T37" fmla="*/ 384 h 475"/>
                <a:gd name="T38" fmla="*/ 140 w 636"/>
                <a:gd name="T39" fmla="*/ 384 h 475"/>
                <a:gd name="T40" fmla="*/ 138 w 636"/>
                <a:gd name="T41" fmla="*/ 463 h 475"/>
                <a:gd name="T42" fmla="*/ 150 w 636"/>
                <a:gd name="T43" fmla="*/ 475 h 475"/>
                <a:gd name="T44" fmla="*/ 481 w 636"/>
                <a:gd name="T45" fmla="*/ 475 h 475"/>
                <a:gd name="T46" fmla="*/ 493 w 636"/>
                <a:gd name="T47" fmla="*/ 463 h 475"/>
                <a:gd name="T48" fmla="*/ 491 w 636"/>
                <a:gd name="T49" fmla="*/ 384 h 475"/>
                <a:gd name="T50" fmla="*/ 506 w 636"/>
                <a:gd name="T51" fmla="*/ 384 h 475"/>
                <a:gd name="T52" fmla="*/ 518 w 636"/>
                <a:gd name="T53" fmla="*/ 372 h 475"/>
                <a:gd name="T54" fmla="*/ 506 w 636"/>
                <a:gd name="T55" fmla="*/ 360 h 475"/>
                <a:gd name="T56" fmla="*/ 489 w 636"/>
                <a:gd name="T57" fmla="*/ 360 h 475"/>
                <a:gd name="T58" fmla="*/ 432 w 636"/>
                <a:gd name="T59" fmla="*/ 218 h 475"/>
                <a:gd name="T60" fmla="*/ 506 w 636"/>
                <a:gd name="T61" fmla="*/ 189 h 475"/>
                <a:gd name="T62" fmla="*/ 612 w 636"/>
                <a:gd name="T63" fmla="*/ 327 h 475"/>
                <a:gd name="T64" fmla="*/ 624 w 636"/>
                <a:gd name="T65" fmla="*/ 338 h 475"/>
                <a:gd name="T66" fmla="*/ 625 w 636"/>
                <a:gd name="T67" fmla="*/ 338 h 475"/>
                <a:gd name="T68" fmla="*/ 636 w 636"/>
                <a:gd name="T69" fmla="*/ 326 h 475"/>
                <a:gd name="T70" fmla="*/ 539 w 636"/>
                <a:gd name="T71" fmla="*/ 168 h 475"/>
                <a:gd name="T72" fmla="*/ 248 w 636"/>
                <a:gd name="T73" fmla="*/ 92 h 475"/>
                <a:gd name="T74" fmla="*/ 316 w 636"/>
                <a:gd name="T75" fmla="*/ 24 h 475"/>
                <a:gd name="T76" fmla="*/ 384 w 636"/>
                <a:gd name="T77" fmla="*/ 92 h 475"/>
                <a:gd name="T78" fmla="*/ 316 w 636"/>
                <a:gd name="T79" fmla="*/ 160 h 475"/>
                <a:gd name="T80" fmla="*/ 248 w 636"/>
                <a:gd name="T81" fmla="*/ 92 h 475"/>
                <a:gd name="T82" fmla="*/ 131 w 636"/>
                <a:gd name="T83" fmla="*/ 62 h 475"/>
                <a:gd name="T84" fmla="*/ 176 w 636"/>
                <a:gd name="T85" fmla="*/ 107 h 475"/>
                <a:gd name="T86" fmla="*/ 131 w 636"/>
                <a:gd name="T87" fmla="*/ 152 h 475"/>
                <a:gd name="T88" fmla="*/ 85 w 636"/>
                <a:gd name="T89" fmla="*/ 107 h 475"/>
                <a:gd name="T90" fmla="*/ 131 w 636"/>
                <a:gd name="T91" fmla="*/ 62 h 475"/>
                <a:gd name="T92" fmla="*/ 24 w 636"/>
                <a:gd name="T93" fmla="*/ 360 h 475"/>
                <a:gd name="T94" fmla="*/ 131 w 636"/>
                <a:gd name="T95" fmla="*/ 189 h 475"/>
                <a:gd name="T96" fmla="*/ 203 w 636"/>
                <a:gd name="T97" fmla="*/ 215 h 475"/>
                <a:gd name="T98" fmla="*/ 142 w 636"/>
                <a:gd name="T99" fmla="*/ 360 h 475"/>
                <a:gd name="T100" fmla="*/ 24 w 636"/>
                <a:gd name="T101" fmla="*/ 360 h 475"/>
                <a:gd name="T102" fmla="*/ 469 w 636"/>
                <a:gd name="T103" fmla="*/ 451 h 475"/>
                <a:gd name="T104" fmla="*/ 162 w 636"/>
                <a:gd name="T105" fmla="*/ 451 h 475"/>
                <a:gd name="T106" fmla="*/ 165 w 636"/>
                <a:gd name="T107" fmla="*/ 375 h 475"/>
                <a:gd name="T108" fmla="*/ 165 w 636"/>
                <a:gd name="T109" fmla="*/ 372 h 475"/>
                <a:gd name="T110" fmla="*/ 165 w 636"/>
                <a:gd name="T111" fmla="*/ 372 h 475"/>
                <a:gd name="T112" fmla="*/ 316 w 636"/>
                <a:gd name="T113" fmla="*/ 202 h 475"/>
                <a:gd name="T114" fmla="*/ 469 w 636"/>
                <a:gd name="T115" fmla="*/ 451 h 475"/>
                <a:gd name="T116" fmla="*/ 506 w 636"/>
                <a:gd name="T117" fmla="*/ 62 h 475"/>
                <a:gd name="T118" fmla="*/ 552 w 636"/>
                <a:gd name="T119" fmla="*/ 107 h 475"/>
                <a:gd name="T120" fmla="*/ 506 w 636"/>
                <a:gd name="T121" fmla="*/ 152 h 475"/>
                <a:gd name="T122" fmla="*/ 461 w 636"/>
                <a:gd name="T123" fmla="*/ 107 h 475"/>
                <a:gd name="T124" fmla="*/ 506 w 636"/>
                <a:gd name="T125" fmla="*/ 62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6" h="475">
                  <a:moveTo>
                    <a:pt x="539" y="168"/>
                  </a:moveTo>
                  <a:cubicBezTo>
                    <a:pt x="561" y="156"/>
                    <a:pt x="576" y="133"/>
                    <a:pt x="576" y="107"/>
                  </a:cubicBezTo>
                  <a:cubicBezTo>
                    <a:pt x="576" y="69"/>
                    <a:pt x="544" y="38"/>
                    <a:pt x="506" y="38"/>
                  </a:cubicBezTo>
                  <a:cubicBezTo>
                    <a:pt x="468" y="38"/>
                    <a:pt x="437" y="69"/>
                    <a:pt x="437" y="107"/>
                  </a:cubicBezTo>
                  <a:cubicBezTo>
                    <a:pt x="437" y="133"/>
                    <a:pt x="452" y="156"/>
                    <a:pt x="474" y="168"/>
                  </a:cubicBezTo>
                  <a:cubicBezTo>
                    <a:pt x="448" y="173"/>
                    <a:pt x="428" y="185"/>
                    <a:pt x="413" y="203"/>
                  </a:cubicBezTo>
                  <a:cubicBezTo>
                    <a:pt x="394" y="191"/>
                    <a:pt x="372" y="183"/>
                    <a:pt x="344" y="180"/>
                  </a:cubicBezTo>
                  <a:cubicBezTo>
                    <a:pt x="381" y="168"/>
                    <a:pt x="408" y="133"/>
                    <a:pt x="408" y="92"/>
                  </a:cubicBezTo>
                  <a:cubicBezTo>
                    <a:pt x="408" y="42"/>
                    <a:pt x="366" y="0"/>
                    <a:pt x="316" y="0"/>
                  </a:cubicBezTo>
                  <a:cubicBezTo>
                    <a:pt x="265" y="0"/>
                    <a:pt x="224" y="42"/>
                    <a:pt x="224" y="92"/>
                  </a:cubicBezTo>
                  <a:cubicBezTo>
                    <a:pt x="224" y="133"/>
                    <a:pt x="250" y="168"/>
                    <a:pt x="287" y="180"/>
                  </a:cubicBezTo>
                  <a:cubicBezTo>
                    <a:pt x="261" y="183"/>
                    <a:pt x="240" y="190"/>
                    <a:pt x="222" y="201"/>
                  </a:cubicBezTo>
                  <a:cubicBezTo>
                    <a:pt x="207" y="184"/>
                    <a:pt x="187" y="173"/>
                    <a:pt x="163" y="168"/>
                  </a:cubicBezTo>
                  <a:cubicBezTo>
                    <a:pt x="185" y="156"/>
                    <a:pt x="200" y="133"/>
                    <a:pt x="200" y="107"/>
                  </a:cubicBezTo>
                  <a:cubicBezTo>
                    <a:pt x="200" y="69"/>
                    <a:pt x="169" y="38"/>
                    <a:pt x="131" y="38"/>
                  </a:cubicBezTo>
                  <a:cubicBezTo>
                    <a:pt x="93" y="38"/>
                    <a:pt x="61" y="69"/>
                    <a:pt x="61" y="107"/>
                  </a:cubicBezTo>
                  <a:cubicBezTo>
                    <a:pt x="61" y="133"/>
                    <a:pt x="76" y="156"/>
                    <a:pt x="98" y="168"/>
                  </a:cubicBezTo>
                  <a:cubicBezTo>
                    <a:pt x="0" y="188"/>
                    <a:pt x="0" y="297"/>
                    <a:pt x="0" y="372"/>
                  </a:cubicBezTo>
                  <a:cubicBezTo>
                    <a:pt x="0" y="379"/>
                    <a:pt x="6" y="384"/>
                    <a:pt x="12" y="384"/>
                  </a:cubicBezTo>
                  <a:cubicBezTo>
                    <a:pt x="140" y="384"/>
                    <a:pt x="140" y="384"/>
                    <a:pt x="140" y="384"/>
                  </a:cubicBezTo>
                  <a:cubicBezTo>
                    <a:pt x="138" y="412"/>
                    <a:pt x="138" y="439"/>
                    <a:pt x="138" y="463"/>
                  </a:cubicBezTo>
                  <a:cubicBezTo>
                    <a:pt x="138" y="469"/>
                    <a:pt x="144" y="475"/>
                    <a:pt x="150" y="475"/>
                  </a:cubicBezTo>
                  <a:cubicBezTo>
                    <a:pt x="481" y="475"/>
                    <a:pt x="481" y="475"/>
                    <a:pt x="481" y="475"/>
                  </a:cubicBezTo>
                  <a:cubicBezTo>
                    <a:pt x="488" y="475"/>
                    <a:pt x="493" y="469"/>
                    <a:pt x="493" y="463"/>
                  </a:cubicBezTo>
                  <a:cubicBezTo>
                    <a:pt x="493" y="439"/>
                    <a:pt x="493" y="412"/>
                    <a:pt x="491" y="384"/>
                  </a:cubicBezTo>
                  <a:cubicBezTo>
                    <a:pt x="506" y="384"/>
                    <a:pt x="506" y="384"/>
                    <a:pt x="506" y="384"/>
                  </a:cubicBezTo>
                  <a:cubicBezTo>
                    <a:pt x="513" y="384"/>
                    <a:pt x="518" y="379"/>
                    <a:pt x="518" y="372"/>
                  </a:cubicBezTo>
                  <a:cubicBezTo>
                    <a:pt x="518" y="366"/>
                    <a:pt x="513" y="360"/>
                    <a:pt x="506" y="360"/>
                  </a:cubicBezTo>
                  <a:cubicBezTo>
                    <a:pt x="489" y="360"/>
                    <a:pt x="489" y="360"/>
                    <a:pt x="489" y="360"/>
                  </a:cubicBezTo>
                  <a:cubicBezTo>
                    <a:pt x="484" y="306"/>
                    <a:pt x="469" y="252"/>
                    <a:pt x="432" y="218"/>
                  </a:cubicBezTo>
                  <a:cubicBezTo>
                    <a:pt x="449" y="198"/>
                    <a:pt x="473" y="189"/>
                    <a:pt x="506" y="189"/>
                  </a:cubicBezTo>
                  <a:cubicBezTo>
                    <a:pt x="576" y="189"/>
                    <a:pt x="608" y="230"/>
                    <a:pt x="612" y="327"/>
                  </a:cubicBezTo>
                  <a:cubicBezTo>
                    <a:pt x="612" y="333"/>
                    <a:pt x="618" y="338"/>
                    <a:pt x="624" y="338"/>
                  </a:cubicBezTo>
                  <a:cubicBezTo>
                    <a:pt x="624" y="338"/>
                    <a:pt x="624" y="338"/>
                    <a:pt x="625" y="338"/>
                  </a:cubicBezTo>
                  <a:cubicBezTo>
                    <a:pt x="631" y="338"/>
                    <a:pt x="636" y="333"/>
                    <a:pt x="636" y="326"/>
                  </a:cubicBezTo>
                  <a:cubicBezTo>
                    <a:pt x="633" y="264"/>
                    <a:pt x="620" y="185"/>
                    <a:pt x="539" y="168"/>
                  </a:cubicBezTo>
                  <a:close/>
                  <a:moveTo>
                    <a:pt x="248" y="92"/>
                  </a:moveTo>
                  <a:cubicBezTo>
                    <a:pt x="248" y="55"/>
                    <a:pt x="278" y="24"/>
                    <a:pt x="316" y="24"/>
                  </a:cubicBezTo>
                  <a:cubicBezTo>
                    <a:pt x="353" y="24"/>
                    <a:pt x="384" y="55"/>
                    <a:pt x="384" y="92"/>
                  </a:cubicBezTo>
                  <a:cubicBezTo>
                    <a:pt x="384" y="130"/>
                    <a:pt x="353" y="160"/>
                    <a:pt x="316" y="160"/>
                  </a:cubicBezTo>
                  <a:cubicBezTo>
                    <a:pt x="278" y="160"/>
                    <a:pt x="248" y="130"/>
                    <a:pt x="248" y="92"/>
                  </a:cubicBezTo>
                  <a:close/>
                  <a:moveTo>
                    <a:pt x="131" y="62"/>
                  </a:moveTo>
                  <a:cubicBezTo>
                    <a:pt x="156" y="62"/>
                    <a:pt x="176" y="82"/>
                    <a:pt x="176" y="107"/>
                  </a:cubicBezTo>
                  <a:cubicBezTo>
                    <a:pt x="176" y="132"/>
                    <a:pt x="156" y="152"/>
                    <a:pt x="131" y="152"/>
                  </a:cubicBezTo>
                  <a:cubicBezTo>
                    <a:pt x="106" y="152"/>
                    <a:pt x="85" y="132"/>
                    <a:pt x="85" y="107"/>
                  </a:cubicBezTo>
                  <a:cubicBezTo>
                    <a:pt x="85" y="82"/>
                    <a:pt x="106" y="62"/>
                    <a:pt x="131" y="62"/>
                  </a:cubicBezTo>
                  <a:close/>
                  <a:moveTo>
                    <a:pt x="24" y="360"/>
                  </a:moveTo>
                  <a:cubicBezTo>
                    <a:pt x="25" y="265"/>
                    <a:pt x="36" y="189"/>
                    <a:pt x="131" y="189"/>
                  </a:cubicBezTo>
                  <a:cubicBezTo>
                    <a:pt x="162" y="189"/>
                    <a:pt x="186" y="197"/>
                    <a:pt x="203" y="215"/>
                  </a:cubicBezTo>
                  <a:cubicBezTo>
                    <a:pt x="163" y="250"/>
                    <a:pt x="148" y="304"/>
                    <a:pt x="142" y="360"/>
                  </a:cubicBezTo>
                  <a:lnTo>
                    <a:pt x="24" y="360"/>
                  </a:lnTo>
                  <a:close/>
                  <a:moveTo>
                    <a:pt x="469" y="451"/>
                  </a:moveTo>
                  <a:cubicBezTo>
                    <a:pt x="162" y="451"/>
                    <a:pt x="162" y="451"/>
                    <a:pt x="162" y="451"/>
                  </a:cubicBezTo>
                  <a:cubicBezTo>
                    <a:pt x="162" y="426"/>
                    <a:pt x="163" y="400"/>
                    <a:pt x="165" y="375"/>
                  </a:cubicBezTo>
                  <a:cubicBezTo>
                    <a:pt x="165" y="374"/>
                    <a:pt x="165" y="373"/>
                    <a:pt x="165" y="372"/>
                  </a:cubicBezTo>
                  <a:cubicBezTo>
                    <a:pt x="165" y="372"/>
                    <a:pt x="165" y="372"/>
                    <a:pt x="165" y="372"/>
                  </a:cubicBezTo>
                  <a:cubicBezTo>
                    <a:pt x="172" y="283"/>
                    <a:pt x="201" y="202"/>
                    <a:pt x="316" y="202"/>
                  </a:cubicBezTo>
                  <a:cubicBezTo>
                    <a:pt x="464" y="202"/>
                    <a:pt x="469" y="337"/>
                    <a:pt x="469" y="451"/>
                  </a:cubicBezTo>
                  <a:close/>
                  <a:moveTo>
                    <a:pt x="506" y="62"/>
                  </a:moveTo>
                  <a:cubicBezTo>
                    <a:pt x="531" y="62"/>
                    <a:pt x="552" y="82"/>
                    <a:pt x="552" y="107"/>
                  </a:cubicBezTo>
                  <a:cubicBezTo>
                    <a:pt x="552" y="132"/>
                    <a:pt x="531" y="152"/>
                    <a:pt x="506" y="152"/>
                  </a:cubicBezTo>
                  <a:cubicBezTo>
                    <a:pt x="481" y="152"/>
                    <a:pt x="461" y="132"/>
                    <a:pt x="461" y="107"/>
                  </a:cubicBezTo>
                  <a:cubicBezTo>
                    <a:pt x="461" y="82"/>
                    <a:pt x="481" y="62"/>
                    <a:pt x="506" y="62"/>
                  </a:cubicBezTo>
                  <a:close/>
                </a:path>
              </a:pathLst>
            </a:custGeom>
            <a:grpFill/>
            <a:ln>
              <a:noFill/>
            </a:ln>
          </p:spPr>
          <p:txBody>
            <a:bodyPr vert="horz" wrap="square" lIns="82935" tIns="41468" rIns="82935" bIns="41468" numCol="1" anchor="t" anchorCtr="0" compatLnSpc="1">
              <a:prstTxWarp prst="textNoShape">
                <a:avLst/>
              </a:prstTxWarp>
            </a:bodyPr>
            <a:lstStyle/>
            <a:p>
              <a:endParaRPr lang="en-GB" sz="1633"/>
            </a:p>
          </p:txBody>
        </p:sp>
        <p:sp>
          <p:nvSpPr>
            <p:cNvPr id="40" name="Freeform 77">
              <a:extLst>
                <a:ext uri="{FF2B5EF4-FFF2-40B4-BE49-F238E27FC236}">
                  <a16:creationId xmlns:a16="http://schemas.microsoft.com/office/drawing/2014/main" id="{FF2F08A2-297D-62EE-CA45-B80D3861394C}"/>
                </a:ext>
              </a:extLst>
            </p:cNvPr>
            <p:cNvSpPr>
              <a:spLocks noEditPoints="1"/>
            </p:cNvSpPr>
            <p:nvPr/>
          </p:nvSpPr>
          <p:spPr bwMode="auto">
            <a:xfrm>
              <a:off x="9439275" y="1970088"/>
              <a:ext cx="168275" cy="317500"/>
            </a:xfrm>
            <a:custGeom>
              <a:avLst/>
              <a:gdLst>
                <a:gd name="T0" fmla="*/ 98 w 108"/>
                <a:gd name="T1" fmla="*/ 34 h 203"/>
                <a:gd name="T2" fmla="*/ 71 w 108"/>
                <a:gd name="T3" fmla="*/ 7 h 203"/>
                <a:gd name="T4" fmla="*/ 54 w 108"/>
                <a:gd name="T5" fmla="*/ 0 h 203"/>
                <a:gd name="T6" fmla="*/ 36 w 108"/>
                <a:gd name="T7" fmla="*/ 7 h 203"/>
                <a:gd name="T8" fmla="*/ 10 w 108"/>
                <a:gd name="T9" fmla="*/ 33 h 203"/>
                <a:gd name="T10" fmla="*/ 8 w 108"/>
                <a:gd name="T11" fmla="*/ 67 h 203"/>
                <a:gd name="T12" fmla="*/ 12 w 108"/>
                <a:gd name="T13" fmla="*/ 72 h 203"/>
                <a:gd name="T14" fmla="*/ 11 w 108"/>
                <a:gd name="T15" fmla="*/ 73 h 203"/>
                <a:gd name="T16" fmla="*/ 3 w 108"/>
                <a:gd name="T17" fmla="*/ 98 h 203"/>
                <a:gd name="T18" fmla="*/ 27 w 108"/>
                <a:gd name="T19" fmla="*/ 185 h 203"/>
                <a:gd name="T20" fmla="*/ 50 w 108"/>
                <a:gd name="T21" fmla="*/ 203 h 203"/>
                <a:gd name="T22" fmla="*/ 50 w 108"/>
                <a:gd name="T23" fmla="*/ 203 h 203"/>
                <a:gd name="T24" fmla="*/ 74 w 108"/>
                <a:gd name="T25" fmla="*/ 186 h 203"/>
                <a:gd name="T26" fmla="*/ 100 w 108"/>
                <a:gd name="T27" fmla="*/ 96 h 203"/>
                <a:gd name="T28" fmla="*/ 94 w 108"/>
                <a:gd name="T29" fmla="*/ 73 h 203"/>
                <a:gd name="T30" fmla="*/ 98 w 108"/>
                <a:gd name="T31" fmla="*/ 69 h 203"/>
                <a:gd name="T32" fmla="*/ 98 w 108"/>
                <a:gd name="T33" fmla="*/ 34 h 203"/>
                <a:gd name="T34" fmla="*/ 81 w 108"/>
                <a:gd name="T35" fmla="*/ 52 h 203"/>
                <a:gd name="T36" fmla="*/ 68 w 108"/>
                <a:gd name="T37" fmla="*/ 66 h 203"/>
                <a:gd name="T38" fmla="*/ 65 w 108"/>
                <a:gd name="T39" fmla="*/ 75 h 203"/>
                <a:gd name="T40" fmla="*/ 70 w 108"/>
                <a:gd name="T41" fmla="*/ 84 h 203"/>
                <a:gd name="T42" fmla="*/ 77 w 108"/>
                <a:gd name="T43" fmla="*/ 89 h 203"/>
                <a:gd name="T44" fmla="*/ 77 w 108"/>
                <a:gd name="T45" fmla="*/ 90 h 203"/>
                <a:gd name="T46" fmla="*/ 51 w 108"/>
                <a:gd name="T47" fmla="*/ 179 h 203"/>
                <a:gd name="T48" fmla="*/ 50 w 108"/>
                <a:gd name="T49" fmla="*/ 179 h 203"/>
                <a:gd name="T50" fmla="*/ 50 w 108"/>
                <a:gd name="T51" fmla="*/ 191 h 203"/>
                <a:gd name="T52" fmla="*/ 50 w 108"/>
                <a:gd name="T53" fmla="*/ 179 h 203"/>
                <a:gd name="T54" fmla="*/ 50 w 108"/>
                <a:gd name="T55" fmla="*/ 179 h 203"/>
                <a:gd name="T56" fmla="*/ 26 w 108"/>
                <a:gd name="T57" fmla="*/ 92 h 203"/>
                <a:gd name="T58" fmla="*/ 26 w 108"/>
                <a:gd name="T59" fmla="*/ 91 h 203"/>
                <a:gd name="T60" fmla="*/ 37 w 108"/>
                <a:gd name="T61" fmla="*/ 83 h 203"/>
                <a:gd name="T62" fmla="*/ 42 w 108"/>
                <a:gd name="T63" fmla="*/ 75 h 203"/>
                <a:gd name="T64" fmla="*/ 39 w 108"/>
                <a:gd name="T65" fmla="*/ 66 h 203"/>
                <a:gd name="T66" fmla="*/ 26 w 108"/>
                <a:gd name="T67" fmla="*/ 51 h 203"/>
                <a:gd name="T68" fmla="*/ 26 w 108"/>
                <a:gd name="T69" fmla="*/ 50 h 203"/>
                <a:gd name="T70" fmla="*/ 53 w 108"/>
                <a:gd name="T71" fmla="*/ 24 h 203"/>
                <a:gd name="T72" fmla="*/ 54 w 108"/>
                <a:gd name="T73" fmla="*/ 24 h 203"/>
                <a:gd name="T74" fmla="*/ 54 w 108"/>
                <a:gd name="T75" fmla="*/ 24 h 203"/>
                <a:gd name="T76" fmla="*/ 81 w 108"/>
                <a:gd name="T77" fmla="*/ 51 h 203"/>
                <a:gd name="T78" fmla="*/ 81 w 108"/>
                <a:gd name="T79" fmla="*/ 52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8" h="203">
                  <a:moveTo>
                    <a:pt x="98" y="34"/>
                  </a:moveTo>
                  <a:cubicBezTo>
                    <a:pt x="71" y="7"/>
                    <a:pt x="71" y="7"/>
                    <a:pt x="71" y="7"/>
                  </a:cubicBezTo>
                  <a:cubicBezTo>
                    <a:pt x="67" y="2"/>
                    <a:pt x="60" y="0"/>
                    <a:pt x="54" y="0"/>
                  </a:cubicBezTo>
                  <a:cubicBezTo>
                    <a:pt x="47" y="0"/>
                    <a:pt x="41" y="2"/>
                    <a:pt x="36" y="7"/>
                  </a:cubicBezTo>
                  <a:cubicBezTo>
                    <a:pt x="10" y="33"/>
                    <a:pt x="10" y="33"/>
                    <a:pt x="10" y="33"/>
                  </a:cubicBezTo>
                  <a:cubicBezTo>
                    <a:pt x="0" y="43"/>
                    <a:pt x="0" y="57"/>
                    <a:pt x="8" y="67"/>
                  </a:cubicBezTo>
                  <a:cubicBezTo>
                    <a:pt x="12" y="72"/>
                    <a:pt x="12" y="72"/>
                    <a:pt x="12" y="72"/>
                  </a:cubicBezTo>
                  <a:cubicBezTo>
                    <a:pt x="11" y="73"/>
                    <a:pt x="11" y="73"/>
                    <a:pt x="11" y="73"/>
                  </a:cubicBezTo>
                  <a:cubicBezTo>
                    <a:pt x="4" y="79"/>
                    <a:pt x="0" y="89"/>
                    <a:pt x="3" y="98"/>
                  </a:cubicBezTo>
                  <a:cubicBezTo>
                    <a:pt x="27" y="185"/>
                    <a:pt x="27" y="185"/>
                    <a:pt x="27" y="185"/>
                  </a:cubicBezTo>
                  <a:cubicBezTo>
                    <a:pt x="29" y="196"/>
                    <a:pt x="39" y="203"/>
                    <a:pt x="50" y="203"/>
                  </a:cubicBezTo>
                  <a:cubicBezTo>
                    <a:pt x="50" y="203"/>
                    <a:pt x="50" y="203"/>
                    <a:pt x="50" y="203"/>
                  </a:cubicBezTo>
                  <a:cubicBezTo>
                    <a:pt x="61" y="203"/>
                    <a:pt x="71" y="196"/>
                    <a:pt x="74" y="186"/>
                  </a:cubicBezTo>
                  <a:cubicBezTo>
                    <a:pt x="100" y="96"/>
                    <a:pt x="100" y="96"/>
                    <a:pt x="100" y="96"/>
                  </a:cubicBezTo>
                  <a:cubicBezTo>
                    <a:pt x="103" y="88"/>
                    <a:pt x="100" y="79"/>
                    <a:pt x="94" y="73"/>
                  </a:cubicBezTo>
                  <a:cubicBezTo>
                    <a:pt x="98" y="69"/>
                    <a:pt x="98" y="69"/>
                    <a:pt x="98" y="69"/>
                  </a:cubicBezTo>
                  <a:cubicBezTo>
                    <a:pt x="108" y="59"/>
                    <a:pt x="107" y="44"/>
                    <a:pt x="98" y="34"/>
                  </a:cubicBezTo>
                  <a:close/>
                  <a:moveTo>
                    <a:pt x="81" y="52"/>
                  </a:moveTo>
                  <a:cubicBezTo>
                    <a:pt x="68" y="66"/>
                    <a:pt x="68" y="66"/>
                    <a:pt x="68" y="66"/>
                  </a:cubicBezTo>
                  <a:cubicBezTo>
                    <a:pt x="66" y="68"/>
                    <a:pt x="64" y="72"/>
                    <a:pt x="65" y="75"/>
                  </a:cubicBezTo>
                  <a:cubicBezTo>
                    <a:pt x="65" y="79"/>
                    <a:pt x="67" y="82"/>
                    <a:pt x="70" y="84"/>
                  </a:cubicBezTo>
                  <a:cubicBezTo>
                    <a:pt x="77" y="89"/>
                    <a:pt x="77" y="89"/>
                    <a:pt x="77" y="89"/>
                  </a:cubicBezTo>
                  <a:cubicBezTo>
                    <a:pt x="77" y="89"/>
                    <a:pt x="77" y="89"/>
                    <a:pt x="77" y="90"/>
                  </a:cubicBezTo>
                  <a:cubicBezTo>
                    <a:pt x="51" y="179"/>
                    <a:pt x="51" y="179"/>
                    <a:pt x="51" y="179"/>
                  </a:cubicBezTo>
                  <a:cubicBezTo>
                    <a:pt x="51" y="179"/>
                    <a:pt x="51" y="179"/>
                    <a:pt x="50" y="179"/>
                  </a:cubicBezTo>
                  <a:cubicBezTo>
                    <a:pt x="50" y="191"/>
                    <a:pt x="50" y="191"/>
                    <a:pt x="50" y="191"/>
                  </a:cubicBezTo>
                  <a:cubicBezTo>
                    <a:pt x="50" y="179"/>
                    <a:pt x="50" y="179"/>
                    <a:pt x="50" y="179"/>
                  </a:cubicBezTo>
                  <a:cubicBezTo>
                    <a:pt x="50" y="179"/>
                    <a:pt x="50" y="179"/>
                    <a:pt x="50" y="179"/>
                  </a:cubicBezTo>
                  <a:cubicBezTo>
                    <a:pt x="26" y="92"/>
                    <a:pt x="26" y="92"/>
                    <a:pt x="26" y="92"/>
                  </a:cubicBezTo>
                  <a:cubicBezTo>
                    <a:pt x="26" y="92"/>
                    <a:pt x="26" y="92"/>
                    <a:pt x="26" y="91"/>
                  </a:cubicBezTo>
                  <a:cubicBezTo>
                    <a:pt x="37" y="83"/>
                    <a:pt x="37" y="83"/>
                    <a:pt x="37" y="83"/>
                  </a:cubicBezTo>
                  <a:cubicBezTo>
                    <a:pt x="40" y="81"/>
                    <a:pt x="41" y="78"/>
                    <a:pt x="42" y="75"/>
                  </a:cubicBezTo>
                  <a:cubicBezTo>
                    <a:pt x="42" y="71"/>
                    <a:pt x="41" y="68"/>
                    <a:pt x="39" y="66"/>
                  </a:cubicBezTo>
                  <a:cubicBezTo>
                    <a:pt x="26" y="51"/>
                    <a:pt x="26" y="51"/>
                    <a:pt x="26" y="51"/>
                  </a:cubicBezTo>
                  <a:cubicBezTo>
                    <a:pt x="26" y="51"/>
                    <a:pt x="26" y="51"/>
                    <a:pt x="26" y="50"/>
                  </a:cubicBezTo>
                  <a:cubicBezTo>
                    <a:pt x="53" y="24"/>
                    <a:pt x="53" y="24"/>
                    <a:pt x="53" y="24"/>
                  </a:cubicBezTo>
                  <a:cubicBezTo>
                    <a:pt x="53" y="24"/>
                    <a:pt x="53" y="24"/>
                    <a:pt x="54" y="24"/>
                  </a:cubicBezTo>
                  <a:cubicBezTo>
                    <a:pt x="54" y="24"/>
                    <a:pt x="54" y="24"/>
                    <a:pt x="54" y="24"/>
                  </a:cubicBezTo>
                  <a:cubicBezTo>
                    <a:pt x="81" y="51"/>
                    <a:pt x="81" y="51"/>
                    <a:pt x="81" y="51"/>
                  </a:cubicBezTo>
                  <a:cubicBezTo>
                    <a:pt x="81" y="51"/>
                    <a:pt x="81" y="52"/>
                    <a:pt x="81" y="52"/>
                  </a:cubicBezTo>
                  <a:close/>
                </a:path>
              </a:pathLst>
            </a:custGeom>
            <a:grpFill/>
            <a:ln>
              <a:noFill/>
            </a:ln>
          </p:spPr>
          <p:txBody>
            <a:bodyPr vert="horz" wrap="square" lIns="82935" tIns="41468" rIns="82935" bIns="41468" numCol="1" anchor="t" anchorCtr="0" compatLnSpc="1">
              <a:prstTxWarp prst="textNoShape">
                <a:avLst/>
              </a:prstTxWarp>
            </a:bodyPr>
            <a:lstStyle/>
            <a:p>
              <a:endParaRPr lang="en-GB" sz="1633"/>
            </a:p>
          </p:txBody>
        </p:sp>
      </p:grpSp>
      <p:sp>
        <p:nvSpPr>
          <p:cNvPr id="45" name="TextBox 44">
            <a:extLst>
              <a:ext uri="{FF2B5EF4-FFF2-40B4-BE49-F238E27FC236}">
                <a16:creationId xmlns:a16="http://schemas.microsoft.com/office/drawing/2014/main" id="{F44CFFD8-8BB8-E2D6-C2E7-98B0D829D160}"/>
              </a:ext>
            </a:extLst>
          </p:cNvPr>
          <p:cNvSpPr txBox="1"/>
          <p:nvPr/>
        </p:nvSpPr>
        <p:spPr>
          <a:xfrm>
            <a:off x="7390333" y="2135689"/>
            <a:ext cx="3861204" cy="2600712"/>
          </a:xfrm>
          <a:prstGeom prst="rect">
            <a:avLst/>
          </a:prstGeom>
          <a:noFill/>
        </p:spPr>
        <p:txBody>
          <a:bodyPr wrap="square" rtlCol="0">
            <a:spAutoFit/>
          </a:bodyPr>
          <a:lstStyle/>
          <a:p>
            <a:endParaRPr lang="en-GB" sz="1000"/>
          </a:p>
          <a:p>
            <a:r>
              <a:rPr lang="en-GB"/>
              <a:t>Use quantitative bias detection tools</a:t>
            </a:r>
          </a:p>
          <a:p>
            <a:endParaRPr lang="en-GB" sz="700"/>
          </a:p>
          <a:p>
            <a:endParaRPr lang="en-GB" sz="700"/>
          </a:p>
          <a:p>
            <a:endParaRPr lang="en-GB" sz="700"/>
          </a:p>
          <a:p>
            <a:endParaRPr lang="en-GB" sz="700"/>
          </a:p>
          <a:p>
            <a:endParaRPr lang="en-GB"/>
          </a:p>
          <a:p>
            <a:r>
              <a:rPr lang="en-GB"/>
              <a:t>Diversify the decision-making group and protect against groupthink</a:t>
            </a:r>
          </a:p>
          <a:p>
            <a:endParaRPr lang="en-GB"/>
          </a:p>
          <a:p>
            <a:endParaRPr lang="en-GB"/>
          </a:p>
          <a:p>
            <a:r>
              <a:rPr lang="en-GB"/>
              <a:t>Document cognitive risks</a:t>
            </a:r>
          </a:p>
        </p:txBody>
      </p:sp>
      <p:grpSp>
        <p:nvGrpSpPr>
          <p:cNvPr id="46" name="Group 45">
            <a:extLst>
              <a:ext uri="{FF2B5EF4-FFF2-40B4-BE49-F238E27FC236}">
                <a16:creationId xmlns:a16="http://schemas.microsoft.com/office/drawing/2014/main" id="{115E048C-F06E-7A16-4C3E-9FAB56B0616C}"/>
              </a:ext>
            </a:extLst>
          </p:cNvPr>
          <p:cNvGrpSpPr>
            <a:grpSpLocks noChangeAspect="1"/>
          </p:cNvGrpSpPr>
          <p:nvPr/>
        </p:nvGrpSpPr>
        <p:grpSpPr>
          <a:xfrm>
            <a:off x="1102314" y="3260391"/>
            <a:ext cx="357653" cy="714125"/>
            <a:chOff x="2891791" y="3556794"/>
            <a:chExt cx="481013" cy="960438"/>
          </a:xfrm>
          <a:solidFill>
            <a:schemeClr val="accent1"/>
          </a:solidFill>
        </p:grpSpPr>
        <p:sp>
          <p:nvSpPr>
            <p:cNvPr id="47" name="Freeform 102">
              <a:extLst>
                <a:ext uri="{FF2B5EF4-FFF2-40B4-BE49-F238E27FC236}">
                  <a16:creationId xmlns:a16="http://schemas.microsoft.com/office/drawing/2014/main" id="{176420E8-4135-AF2F-68CD-69843D7F6D31}"/>
                </a:ext>
              </a:extLst>
            </p:cNvPr>
            <p:cNvSpPr>
              <a:spLocks/>
            </p:cNvSpPr>
            <p:nvPr/>
          </p:nvSpPr>
          <p:spPr bwMode="auto">
            <a:xfrm>
              <a:off x="3014029" y="4291807"/>
              <a:ext cx="223838" cy="225425"/>
            </a:xfrm>
            <a:custGeom>
              <a:avLst/>
              <a:gdLst>
                <a:gd name="T0" fmla="*/ 130 w 143"/>
                <a:gd name="T1" fmla="*/ 60 h 144"/>
                <a:gd name="T2" fmla="*/ 83 w 143"/>
                <a:gd name="T3" fmla="*/ 60 h 144"/>
                <a:gd name="T4" fmla="*/ 83 w 143"/>
                <a:gd name="T5" fmla="*/ 13 h 144"/>
                <a:gd name="T6" fmla="*/ 70 w 143"/>
                <a:gd name="T7" fmla="*/ 0 h 144"/>
                <a:gd name="T8" fmla="*/ 57 w 143"/>
                <a:gd name="T9" fmla="*/ 13 h 144"/>
                <a:gd name="T10" fmla="*/ 57 w 143"/>
                <a:gd name="T11" fmla="*/ 60 h 144"/>
                <a:gd name="T12" fmla="*/ 13 w 143"/>
                <a:gd name="T13" fmla="*/ 60 h 144"/>
                <a:gd name="T14" fmla="*/ 0 w 143"/>
                <a:gd name="T15" fmla="*/ 73 h 144"/>
                <a:gd name="T16" fmla="*/ 13 w 143"/>
                <a:gd name="T17" fmla="*/ 86 h 144"/>
                <a:gd name="T18" fmla="*/ 57 w 143"/>
                <a:gd name="T19" fmla="*/ 86 h 144"/>
                <a:gd name="T20" fmla="*/ 57 w 143"/>
                <a:gd name="T21" fmla="*/ 131 h 144"/>
                <a:gd name="T22" fmla="*/ 70 w 143"/>
                <a:gd name="T23" fmla="*/ 144 h 144"/>
                <a:gd name="T24" fmla="*/ 83 w 143"/>
                <a:gd name="T25" fmla="*/ 131 h 144"/>
                <a:gd name="T26" fmla="*/ 83 w 143"/>
                <a:gd name="T27" fmla="*/ 86 h 144"/>
                <a:gd name="T28" fmla="*/ 130 w 143"/>
                <a:gd name="T29" fmla="*/ 86 h 144"/>
                <a:gd name="T30" fmla="*/ 143 w 143"/>
                <a:gd name="T31" fmla="*/ 73 h 144"/>
                <a:gd name="T32" fmla="*/ 130 w 143"/>
                <a:gd name="T33" fmla="*/ 6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3" h="144">
                  <a:moveTo>
                    <a:pt x="130" y="60"/>
                  </a:moveTo>
                  <a:cubicBezTo>
                    <a:pt x="83" y="60"/>
                    <a:pt x="83" y="60"/>
                    <a:pt x="83" y="60"/>
                  </a:cubicBezTo>
                  <a:cubicBezTo>
                    <a:pt x="83" y="13"/>
                    <a:pt x="83" y="13"/>
                    <a:pt x="83" y="13"/>
                  </a:cubicBezTo>
                  <a:cubicBezTo>
                    <a:pt x="83" y="6"/>
                    <a:pt x="77" y="0"/>
                    <a:pt x="70" y="0"/>
                  </a:cubicBezTo>
                  <a:cubicBezTo>
                    <a:pt x="63" y="0"/>
                    <a:pt x="57" y="6"/>
                    <a:pt x="57" y="13"/>
                  </a:cubicBezTo>
                  <a:cubicBezTo>
                    <a:pt x="57" y="60"/>
                    <a:pt x="57" y="60"/>
                    <a:pt x="57" y="60"/>
                  </a:cubicBezTo>
                  <a:cubicBezTo>
                    <a:pt x="13" y="60"/>
                    <a:pt x="13" y="60"/>
                    <a:pt x="13" y="60"/>
                  </a:cubicBezTo>
                  <a:cubicBezTo>
                    <a:pt x="5" y="60"/>
                    <a:pt x="0" y="66"/>
                    <a:pt x="0" y="73"/>
                  </a:cubicBezTo>
                  <a:cubicBezTo>
                    <a:pt x="0" y="80"/>
                    <a:pt x="5" y="86"/>
                    <a:pt x="13" y="86"/>
                  </a:cubicBezTo>
                  <a:cubicBezTo>
                    <a:pt x="57" y="86"/>
                    <a:pt x="57" y="86"/>
                    <a:pt x="57" y="86"/>
                  </a:cubicBezTo>
                  <a:cubicBezTo>
                    <a:pt x="57" y="131"/>
                    <a:pt x="57" y="131"/>
                    <a:pt x="57" y="131"/>
                  </a:cubicBezTo>
                  <a:cubicBezTo>
                    <a:pt x="57" y="139"/>
                    <a:pt x="63" y="144"/>
                    <a:pt x="70" y="144"/>
                  </a:cubicBezTo>
                  <a:cubicBezTo>
                    <a:pt x="77" y="144"/>
                    <a:pt x="83" y="139"/>
                    <a:pt x="83" y="131"/>
                  </a:cubicBezTo>
                  <a:cubicBezTo>
                    <a:pt x="83" y="86"/>
                    <a:pt x="83" y="86"/>
                    <a:pt x="83" y="86"/>
                  </a:cubicBezTo>
                  <a:cubicBezTo>
                    <a:pt x="130" y="86"/>
                    <a:pt x="130" y="86"/>
                    <a:pt x="130" y="86"/>
                  </a:cubicBezTo>
                  <a:cubicBezTo>
                    <a:pt x="137" y="86"/>
                    <a:pt x="143" y="80"/>
                    <a:pt x="143" y="73"/>
                  </a:cubicBezTo>
                  <a:cubicBezTo>
                    <a:pt x="143" y="66"/>
                    <a:pt x="137" y="60"/>
                    <a:pt x="130" y="6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48" name="Freeform 103">
              <a:extLst>
                <a:ext uri="{FF2B5EF4-FFF2-40B4-BE49-F238E27FC236}">
                  <a16:creationId xmlns:a16="http://schemas.microsoft.com/office/drawing/2014/main" id="{41C6EC71-1651-F74C-E912-D85FB821303C}"/>
                </a:ext>
              </a:extLst>
            </p:cNvPr>
            <p:cNvSpPr>
              <a:spLocks noEditPoints="1"/>
            </p:cNvSpPr>
            <p:nvPr/>
          </p:nvSpPr>
          <p:spPr bwMode="auto">
            <a:xfrm>
              <a:off x="2891791" y="3556794"/>
              <a:ext cx="481013" cy="674688"/>
            </a:xfrm>
            <a:custGeom>
              <a:avLst/>
              <a:gdLst>
                <a:gd name="T0" fmla="*/ 147 w 307"/>
                <a:gd name="T1" fmla="*/ 430 h 430"/>
                <a:gd name="T2" fmla="*/ 113 w 307"/>
                <a:gd name="T3" fmla="*/ 415 h 430"/>
                <a:gd name="T4" fmla="*/ 100 w 307"/>
                <a:gd name="T5" fmla="*/ 373 h 430"/>
                <a:gd name="T6" fmla="*/ 99 w 307"/>
                <a:gd name="T7" fmla="*/ 358 h 430"/>
                <a:gd name="T8" fmla="*/ 107 w 307"/>
                <a:gd name="T9" fmla="*/ 287 h 430"/>
                <a:gd name="T10" fmla="*/ 163 w 307"/>
                <a:gd name="T11" fmla="*/ 208 h 430"/>
                <a:gd name="T12" fmla="*/ 188 w 307"/>
                <a:gd name="T13" fmla="*/ 181 h 430"/>
                <a:gd name="T14" fmla="*/ 200 w 307"/>
                <a:gd name="T15" fmla="*/ 163 h 430"/>
                <a:gd name="T16" fmla="*/ 204 w 307"/>
                <a:gd name="T17" fmla="*/ 144 h 430"/>
                <a:gd name="T18" fmla="*/ 191 w 307"/>
                <a:gd name="T19" fmla="*/ 109 h 430"/>
                <a:gd name="T20" fmla="*/ 157 w 307"/>
                <a:gd name="T21" fmla="*/ 95 h 430"/>
                <a:gd name="T22" fmla="*/ 122 w 307"/>
                <a:gd name="T23" fmla="*/ 108 h 430"/>
                <a:gd name="T24" fmla="*/ 99 w 307"/>
                <a:gd name="T25" fmla="*/ 157 h 430"/>
                <a:gd name="T26" fmla="*/ 50 w 307"/>
                <a:gd name="T27" fmla="*/ 204 h 430"/>
                <a:gd name="T28" fmla="*/ 14 w 307"/>
                <a:gd name="T29" fmla="*/ 186 h 430"/>
                <a:gd name="T30" fmla="*/ 0 w 307"/>
                <a:gd name="T31" fmla="*/ 150 h 430"/>
                <a:gd name="T32" fmla="*/ 19 w 307"/>
                <a:gd name="T33" fmla="*/ 81 h 430"/>
                <a:gd name="T34" fmla="*/ 73 w 307"/>
                <a:gd name="T35" fmla="*/ 23 h 430"/>
                <a:gd name="T36" fmla="*/ 157 w 307"/>
                <a:gd name="T37" fmla="*/ 0 h 430"/>
                <a:gd name="T38" fmla="*/ 235 w 307"/>
                <a:gd name="T39" fmla="*/ 19 h 430"/>
                <a:gd name="T40" fmla="*/ 288 w 307"/>
                <a:gd name="T41" fmla="*/ 72 h 430"/>
                <a:gd name="T42" fmla="*/ 307 w 307"/>
                <a:gd name="T43" fmla="*/ 144 h 430"/>
                <a:gd name="T44" fmla="*/ 296 w 307"/>
                <a:gd name="T45" fmla="*/ 198 h 430"/>
                <a:gd name="T46" fmla="*/ 271 w 307"/>
                <a:gd name="T47" fmla="*/ 237 h 430"/>
                <a:gd name="T48" fmla="*/ 246 w 307"/>
                <a:gd name="T49" fmla="*/ 263 h 430"/>
                <a:gd name="T50" fmla="*/ 215 w 307"/>
                <a:gd name="T51" fmla="*/ 295 h 430"/>
                <a:gd name="T52" fmla="*/ 197 w 307"/>
                <a:gd name="T53" fmla="*/ 357 h 430"/>
                <a:gd name="T54" fmla="*/ 193 w 307"/>
                <a:gd name="T55" fmla="*/ 385 h 430"/>
                <a:gd name="T56" fmla="*/ 147 w 307"/>
                <a:gd name="T57" fmla="*/ 430 h 430"/>
                <a:gd name="T58" fmla="*/ 157 w 307"/>
                <a:gd name="T59" fmla="*/ 69 h 430"/>
                <a:gd name="T60" fmla="*/ 210 w 307"/>
                <a:gd name="T61" fmla="*/ 91 h 430"/>
                <a:gd name="T62" fmla="*/ 230 w 307"/>
                <a:gd name="T63" fmla="*/ 144 h 430"/>
                <a:gd name="T64" fmla="*/ 223 w 307"/>
                <a:gd name="T65" fmla="*/ 175 h 430"/>
                <a:gd name="T66" fmla="*/ 208 w 307"/>
                <a:gd name="T67" fmla="*/ 198 h 430"/>
                <a:gd name="T68" fmla="*/ 181 w 307"/>
                <a:gd name="T69" fmla="*/ 226 h 430"/>
                <a:gd name="T70" fmla="*/ 132 w 307"/>
                <a:gd name="T71" fmla="*/ 296 h 430"/>
                <a:gd name="T72" fmla="*/ 125 w 307"/>
                <a:gd name="T73" fmla="*/ 358 h 430"/>
                <a:gd name="T74" fmla="*/ 126 w 307"/>
                <a:gd name="T75" fmla="*/ 373 h 430"/>
                <a:gd name="T76" fmla="*/ 132 w 307"/>
                <a:gd name="T77" fmla="*/ 397 h 430"/>
                <a:gd name="T78" fmla="*/ 147 w 307"/>
                <a:gd name="T79" fmla="*/ 404 h 430"/>
                <a:gd name="T80" fmla="*/ 168 w 307"/>
                <a:gd name="T81" fmla="*/ 381 h 430"/>
                <a:gd name="T82" fmla="*/ 168 w 307"/>
                <a:gd name="T83" fmla="*/ 381 h 430"/>
                <a:gd name="T84" fmla="*/ 171 w 307"/>
                <a:gd name="T85" fmla="*/ 355 h 430"/>
                <a:gd name="T86" fmla="*/ 194 w 307"/>
                <a:gd name="T87" fmla="*/ 279 h 430"/>
                <a:gd name="T88" fmla="*/ 228 w 307"/>
                <a:gd name="T89" fmla="*/ 244 h 430"/>
                <a:gd name="T90" fmla="*/ 252 w 307"/>
                <a:gd name="T91" fmla="*/ 220 h 430"/>
                <a:gd name="T92" fmla="*/ 273 w 307"/>
                <a:gd name="T93" fmla="*/ 187 h 430"/>
                <a:gd name="T94" fmla="*/ 281 w 307"/>
                <a:gd name="T95" fmla="*/ 144 h 430"/>
                <a:gd name="T96" fmla="*/ 266 w 307"/>
                <a:gd name="T97" fmla="*/ 85 h 430"/>
                <a:gd name="T98" fmla="*/ 223 w 307"/>
                <a:gd name="T99" fmla="*/ 42 h 430"/>
                <a:gd name="T100" fmla="*/ 157 w 307"/>
                <a:gd name="T101" fmla="*/ 26 h 430"/>
                <a:gd name="T102" fmla="*/ 87 w 307"/>
                <a:gd name="T103" fmla="*/ 45 h 430"/>
                <a:gd name="T104" fmla="*/ 42 w 307"/>
                <a:gd name="T105" fmla="*/ 93 h 430"/>
                <a:gd name="T106" fmla="*/ 26 w 307"/>
                <a:gd name="T107" fmla="*/ 150 h 430"/>
                <a:gd name="T108" fmla="*/ 34 w 307"/>
                <a:gd name="T109" fmla="*/ 169 h 430"/>
                <a:gd name="T110" fmla="*/ 50 w 307"/>
                <a:gd name="T111" fmla="*/ 178 h 430"/>
                <a:gd name="T112" fmla="*/ 74 w 307"/>
                <a:gd name="T113" fmla="*/ 150 h 430"/>
                <a:gd name="T114" fmla="*/ 101 w 307"/>
                <a:gd name="T115" fmla="*/ 92 h 430"/>
                <a:gd name="T116" fmla="*/ 157 w 307"/>
                <a:gd name="T117" fmla="*/ 69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7" h="430">
                  <a:moveTo>
                    <a:pt x="147" y="430"/>
                  </a:moveTo>
                  <a:cubicBezTo>
                    <a:pt x="134" y="430"/>
                    <a:pt x="122" y="425"/>
                    <a:pt x="113" y="415"/>
                  </a:cubicBezTo>
                  <a:cubicBezTo>
                    <a:pt x="104" y="405"/>
                    <a:pt x="100" y="391"/>
                    <a:pt x="100" y="373"/>
                  </a:cubicBezTo>
                  <a:cubicBezTo>
                    <a:pt x="100" y="368"/>
                    <a:pt x="100" y="363"/>
                    <a:pt x="99" y="358"/>
                  </a:cubicBezTo>
                  <a:cubicBezTo>
                    <a:pt x="99" y="335"/>
                    <a:pt x="99" y="310"/>
                    <a:pt x="107" y="287"/>
                  </a:cubicBezTo>
                  <a:cubicBezTo>
                    <a:pt x="119" y="255"/>
                    <a:pt x="141" y="230"/>
                    <a:pt x="163" y="208"/>
                  </a:cubicBezTo>
                  <a:cubicBezTo>
                    <a:pt x="174" y="196"/>
                    <a:pt x="183" y="187"/>
                    <a:pt x="188" y="181"/>
                  </a:cubicBezTo>
                  <a:cubicBezTo>
                    <a:pt x="193" y="176"/>
                    <a:pt x="196" y="170"/>
                    <a:pt x="200" y="163"/>
                  </a:cubicBezTo>
                  <a:cubicBezTo>
                    <a:pt x="202" y="158"/>
                    <a:pt x="204" y="151"/>
                    <a:pt x="204" y="144"/>
                  </a:cubicBezTo>
                  <a:cubicBezTo>
                    <a:pt x="204" y="130"/>
                    <a:pt x="200" y="119"/>
                    <a:pt x="191" y="109"/>
                  </a:cubicBezTo>
                  <a:cubicBezTo>
                    <a:pt x="182" y="100"/>
                    <a:pt x="171" y="95"/>
                    <a:pt x="157" y="95"/>
                  </a:cubicBezTo>
                  <a:cubicBezTo>
                    <a:pt x="140" y="95"/>
                    <a:pt x="129" y="100"/>
                    <a:pt x="122" y="108"/>
                  </a:cubicBezTo>
                  <a:cubicBezTo>
                    <a:pt x="113" y="119"/>
                    <a:pt x="105" y="136"/>
                    <a:pt x="99" y="157"/>
                  </a:cubicBezTo>
                  <a:cubicBezTo>
                    <a:pt x="89" y="196"/>
                    <a:pt x="67" y="204"/>
                    <a:pt x="50" y="204"/>
                  </a:cubicBezTo>
                  <a:cubicBezTo>
                    <a:pt x="36" y="204"/>
                    <a:pt x="24" y="198"/>
                    <a:pt x="14" y="186"/>
                  </a:cubicBezTo>
                  <a:cubicBezTo>
                    <a:pt x="5" y="175"/>
                    <a:pt x="0" y="163"/>
                    <a:pt x="0" y="150"/>
                  </a:cubicBezTo>
                  <a:cubicBezTo>
                    <a:pt x="0" y="127"/>
                    <a:pt x="6" y="104"/>
                    <a:pt x="19" y="81"/>
                  </a:cubicBezTo>
                  <a:cubicBezTo>
                    <a:pt x="31" y="58"/>
                    <a:pt x="50" y="38"/>
                    <a:pt x="73" y="23"/>
                  </a:cubicBezTo>
                  <a:cubicBezTo>
                    <a:pt x="97" y="8"/>
                    <a:pt x="125" y="0"/>
                    <a:pt x="157" y="0"/>
                  </a:cubicBezTo>
                  <a:cubicBezTo>
                    <a:pt x="186" y="0"/>
                    <a:pt x="213" y="7"/>
                    <a:pt x="235" y="19"/>
                  </a:cubicBezTo>
                  <a:cubicBezTo>
                    <a:pt x="258" y="32"/>
                    <a:pt x="276" y="50"/>
                    <a:pt x="288" y="72"/>
                  </a:cubicBezTo>
                  <a:cubicBezTo>
                    <a:pt x="301" y="94"/>
                    <a:pt x="307" y="118"/>
                    <a:pt x="307" y="144"/>
                  </a:cubicBezTo>
                  <a:cubicBezTo>
                    <a:pt x="307" y="164"/>
                    <a:pt x="303" y="182"/>
                    <a:pt x="296" y="198"/>
                  </a:cubicBezTo>
                  <a:cubicBezTo>
                    <a:pt x="289" y="213"/>
                    <a:pt x="281" y="226"/>
                    <a:pt x="271" y="237"/>
                  </a:cubicBezTo>
                  <a:cubicBezTo>
                    <a:pt x="263" y="246"/>
                    <a:pt x="254" y="255"/>
                    <a:pt x="246" y="263"/>
                  </a:cubicBezTo>
                  <a:cubicBezTo>
                    <a:pt x="234" y="273"/>
                    <a:pt x="224" y="284"/>
                    <a:pt x="215" y="295"/>
                  </a:cubicBezTo>
                  <a:cubicBezTo>
                    <a:pt x="202" y="312"/>
                    <a:pt x="200" y="334"/>
                    <a:pt x="197" y="357"/>
                  </a:cubicBezTo>
                  <a:cubicBezTo>
                    <a:pt x="196" y="367"/>
                    <a:pt x="195" y="376"/>
                    <a:pt x="193" y="385"/>
                  </a:cubicBezTo>
                  <a:cubicBezTo>
                    <a:pt x="187" y="424"/>
                    <a:pt x="162" y="430"/>
                    <a:pt x="147" y="430"/>
                  </a:cubicBezTo>
                  <a:close/>
                  <a:moveTo>
                    <a:pt x="157" y="69"/>
                  </a:moveTo>
                  <a:cubicBezTo>
                    <a:pt x="178" y="69"/>
                    <a:pt x="196" y="77"/>
                    <a:pt x="210" y="91"/>
                  </a:cubicBezTo>
                  <a:cubicBezTo>
                    <a:pt x="223" y="106"/>
                    <a:pt x="230" y="124"/>
                    <a:pt x="230" y="144"/>
                  </a:cubicBezTo>
                  <a:cubicBezTo>
                    <a:pt x="230" y="155"/>
                    <a:pt x="228" y="165"/>
                    <a:pt x="223" y="175"/>
                  </a:cubicBezTo>
                  <a:cubicBezTo>
                    <a:pt x="219" y="183"/>
                    <a:pt x="214" y="191"/>
                    <a:pt x="208" y="198"/>
                  </a:cubicBezTo>
                  <a:cubicBezTo>
                    <a:pt x="202" y="205"/>
                    <a:pt x="193" y="214"/>
                    <a:pt x="181" y="226"/>
                  </a:cubicBezTo>
                  <a:cubicBezTo>
                    <a:pt x="161" y="247"/>
                    <a:pt x="141" y="268"/>
                    <a:pt x="132" y="296"/>
                  </a:cubicBezTo>
                  <a:cubicBezTo>
                    <a:pt x="125" y="315"/>
                    <a:pt x="125" y="336"/>
                    <a:pt x="125" y="358"/>
                  </a:cubicBezTo>
                  <a:cubicBezTo>
                    <a:pt x="125" y="363"/>
                    <a:pt x="126" y="368"/>
                    <a:pt x="126" y="373"/>
                  </a:cubicBezTo>
                  <a:cubicBezTo>
                    <a:pt x="126" y="384"/>
                    <a:pt x="128" y="393"/>
                    <a:pt x="132" y="397"/>
                  </a:cubicBezTo>
                  <a:cubicBezTo>
                    <a:pt x="136" y="402"/>
                    <a:pt x="141" y="404"/>
                    <a:pt x="147" y="404"/>
                  </a:cubicBezTo>
                  <a:cubicBezTo>
                    <a:pt x="156" y="404"/>
                    <a:pt x="165" y="401"/>
                    <a:pt x="168" y="381"/>
                  </a:cubicBezTo>
                  <a:cubicBezTo>
                    <a:pt x="168" y="381"/>
                    <a:pt x="168" y="381"/>
                    <a:pt x="168" y="381"/>
                  </a:cubicBezTo>
                  <a:cubicBezTo>
                    <a:pt x="169" y="373"/>
                    <a:pt x="170" y="364"/>
                    <a:pt x="171" y="355"/>
                  </a:cubicBezTo>
                  <a:cubicBezTo>
                    <a:pt x="174" y="330"/>
                    <a:pt x="177" y="302"/>
                    <a:pt x="194" y="279"/>
                  </a:cubicBezTo>
                  <a:cubicBezTo>
                    <a:pt x="204" y="266"/>
                    <a:pt x="216" y="255"/>
                    <a:pt x="228" y="244"/>
                  </a:cubicBezTo>
                  <a:cubicBezTo>
                    <a:pt x="236" y="236"/>
                    <a:pt x="244" y="228"/>
                    <a:pt x="252" y="220"/>
                  </a:cubicBezTo>
                  <a:cubicBezTo>
                    <a:pt x="260" y="211"/>
                    <a:pt x="267" y="200"/>
                    <a:pt x="273" y="187"/>
                  </a:cubicBezTo>
                  <a:cubicBezTo>
                    <a:pt x="278" y="175"/>
                    <a:pt x="281" y="160"/>
                    <a:pt x="281" y="144"/>
                  </a:cubicBezTo>
                  <a:cubicBezTo>
                    <a:pt x="281" y="122"/>
                    <a:pt x="276" y="103"/>
                    <a:pt x="266" y="85"/>
                  </a:cubicBezTo>
                  <a:cubicBezTo>
                    <a:pt x="256" y="67"/>
                    <a:pt x="241" y="53"/>
                    <a:pt x="223" y="42"/>
                  </a:cubicBezTo>
                  <a:cubicBezTo>
                    <a:pt x="204" y="32"/>
                    <a:pt x="182" y="26"/>
                    <a:pt x="157" y="26"/>
                  </a:cubicBezTo>
                  <a:cubicBezTo>
                    <a:pt x="130" y="26"/>
                    <a:pt x="107" y="33"/>
                    <a:pt x="87" y="45"/>
                  </a:cubicBezTo>
                  <a:cubicBezTo>
                    <a:pt x="67" y="58"/>
                    <a:pt x="52" y="74"/>
                    <a:pt x="42" y="93"/>
                  </a:cubicBezTo>
                  <a:cubicBezTo>
                    <a:pt x="31" y="112"/>
                    <a:pt x="26" y="131"/>
                    <a:pt x="26" y="150"/>
                  </a:cubicBezTo>
                  <a:cubicBezTo>
                    <a:pt x="26" y="157"/>
                    <a:pt x="29" y="163"/>
                    <a:pt x="34" y="169"/>
                  </a:cubicBezTo>
                  <a:cubicBezTo>
                    <a:pt x="39" y="175"/>
                    <a:pt x="44" y="178"/>
                    <a:pt x="50" y="178"/>
                  </a:cubicBezTo>
                  <a:cubicBezTo>
                    <a:pt x="55" y="178"/>
                    <a:pt x="67" y="178"/>
                    <a:pt x="74" y="150"/>
                  </a:cubicBezTo>
                  <a:cubicBezTo>
                    <a:pt x="82" y="125"/>
                    <a:pt x="90" y="106"/>
                    <a:pt x="101" y="92"/>
                  </a:cubicBezTo>
                  <a:cubicBezTo>
                    <a:pt x="114" y="77"/>
                    <a:pt x="132" y="69"/>
                    <a:pt x="157" y="6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pic>
        <p:nvPicPr>
          <p:cNvPr id="53" name="Picture 52">
            <a:extLst>
              <a:ext uri="{FF2B5EF4-FFF2-40B4-BE49-F238E27FC236}">
                <a16:creationId xmlns:a16="http://schemas.microsoft.com/office/drawing/2014/main" id="{9D620E46-7EFF-4345-4FD3-41AB795931F0}"/>
              </a:ext>
            </a:extLst>
          </p:cNvPr>
          <p:cNvPicPr>
            <a:picLocks noChangeAspect="1"/>
          </p:cNvPicPr>
          <p:nvPr/>
        </p:nvPicPr>
        <p:blipFill>
          <a:blip r:embed="rId3"/>
          <a:stretch>
            <a:fillRect/>
          </a:stretch>
        </p:blipFill>
        <p:spPr>
          <a:xfrm>
            <a:off x="865639" y="2083450"/>
            <a:ext cx="676715" cy="780356"/>
          </a:xfrm>
          <a:prstGeom prst="rect">
            <a:avLst/>
          </a:prstGeom>
        </p:spPr>
      </p:pic>
      <p:grpSp>
        <p:nvGrpSpPr>
          <p:cNvPr id="10" name="Group 9">
            <a:extLst>
              <a:ext uri="{FF2B5EF4-FFF2-40B4-BE49-F238E27FC236}">
                <a16:creationId xmlns:a16="http://schemas.microsoft.com/office/drawing/2014/main" id="{1412BDAF-F757-492B-F2FA-979D8FC3CFB9}"/>
              </a:ext>
            </a:extLst>
          </p:cNvPr>
          <p:cNvGrpSpPr>
            <a:grpSpLocks noChangeAspect="1"/>
          </p:cNvGrpSpPr>
          <p:nvPr/>
        </p:nvGrpSpPr>
        <p:grpSpPr>
          <a:xfrm>
            <a:off x="6404790" y="4102231"/>
            <a:ext cx="701208" cy="654057"/>
            <a:chOff x="4578350" y="2606675"/>
            <a:chExt cx="920751" cy="858838"/>
          </a:xfrm>
          <a:solidFill>
            <a:schemeClr val="accent1"/>
          </a:solidFill>
        </p:grpSpPr>
        <p:sp>
          <p:nvSpPr>
            <p:cNvPr id="11" name="Freeform 78">
              <a:extLst>
                <a:ext uri="{FF2B5EF4-FFF2-40B4-BE49-F238E27FC236}">
                  <a16:creationId xmlns:a16="http://schemas.microsoft.com/office/drawing/2014/main" id="{BB5868AE-C4BE-96DC-2498-3FA3DBE4EB6A}"/>
                </a:ext>
              </a:extLst>
            </p:cNvPr>
            <p:cNvSpPr>
              <a:spLocks/>
            </p:cNvSpPr>
            <p:nvPr/>
          </p:nvSpPr>
          <p:spPr bwMode="auto">
            <a:xfrm>
              <a:off x="4656138" y="2693988"/>
              <a:ext cx="712788" cy="768350"/>
            </a:xfrm>
            <a:custGeom>
              <a:avLst/>
              <a:gdLst>
                <a:gd name="T0" fmla="*/ 403 w 451"/>
                <a:gd name="T1" fmla="*/ 485 h 485"/>
                <a:gd name="T2" fmla="*/ 48 w 451"/>
                <a:gd name="T3" fmla="*/ 485 h 485"/>
                <a:gd name="T4" fmla="*/ 0 w 451"/>
                <a:gd name="T5" fmla="*/ 437 h 485"/>
                <a:gd name="T6" fmla="*/ 0 w 451"/>
                <a:gd name="T7" fmla="*/ 111 h 485"/>
                <a:gd name="T8" fmla="*/ 12 w 451"/>
                <a:gd name="T9" fmla="*/ 99 h 485"/>
                <a:gd name="T10" fmla="*/ 24 w 451"/>
                <a:gd name="T11" fmla="*/ 111 h 485"/>
                <a:gd name="T12" fmla="*/ 24 w 451"/>
                <a:gd name="T13" fmla="*/ 437 h 485"/>
                <a:gd name="T14" fmla="*/ 48 w 451"/>
                <a:gd name="T15" fmla="*/ 461 h 485"/>
                <a:gd name="T16" fmla="*/ 403 w 451"/>
                <a:gd name="T17" fmla="*/ 461 h 485"/>
                <a:gd name="T18" fmla="*/ 427 w 451"/>
                <a:gd name="T19" fmla="*/ 437 h 485"/>
                <a:gd name="T20" fmla="*/ 427 w 451"/>
                <a:gd name="T21" fmla="*/ 48 h 485"/>
                <a:gd name="T22" fmla="*/ 403 w 451"/>
                <a:gd name="T23" fmla="*/ 24 h 485"/>
                <a:gd name="T24" fmla="*/ 110 w 451"/>
                <a:gd name="T25" fmla="*/ 24 h 485"/>
                <a:gd name="T26" fmla="*/ 98 w 451"/>
                <a:gd name="T27" fmla="*/ 12 h 485"/>
                <a:gd name="T28" fmla="*/ 110 w 451"/>
                <a:gd name="T29" fmla="*/ 0 h 485"/>
                <a:gd name="T30" fmla="*/ 403 w 451"/>
                <a:gd name="T31" fmla="*/ 0 h 485"/>
                <a:gd name="T32" fmla="*/ 451 w 451"/>
                <a:gd name="T33" fmla="*/ 48 h 485"/>
                <a:gd name="T34" fmla="*/ 451 w 451"/>
                <a:gd name="T35" fmla="*/ 437 h 485"/>
                <a:gd name="T36" fmla="*/ 403 w 451"/>
                <a:gd name="T37"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 h="485">
                  <a:moveTo>
                    <a:pt x="403" y="485"/>
                  </a:moveTo>
                  <a:cubicBezTo>
                    <a:pt x="48" y="485"/>
                    <a:pt x="48" y="485"/>
                    <a:pt x="48" y="485"/>
                  </a:cubicBezTo>
                  <a:cubicBezTo>
                    <a:pt x="22" y="485"/>
                    <a:pt x="0" y="463"/>
                    <a:pt x="0" y="437"/>
                  </a:cubicBezTo>
                  <a:cubicBezTo>
                    <a:pt x="0" y="111"/>
                    <a:pt x="0" y="111"/>
                    <a:pt x="0" y="111"/>
                  </a:cubicBezTo>
                  <a:cubicBezTo>
                    <a:pt x="0" y="104"/>
                    <a:pt x="6" y="99"/>
                    <a:pt x="12" y="99"/>
                  </a:cubicBezTo>
                  <a:cubicBezTo>
                    <a:pt x="19" y="99"/>
                    <a:pt x="24" y="104"/>
                    <a:pt x="24" y="111"/>
                  </a:cubicBezTo>
                  <a:cubicBezTo>
                    <a:pt x="24" y="437"/>
                    <a:pt x="24" y="437"/>
                    <a:pt x="24" y="437"/>
                  </a:cubicBezTo>
                  <a:cubicBezTo>
                    <a:pt x="24" y="450"/>
                    <a:pt x="35" y="461"/>
                    <a:pt x="48" y="461"/>
                  </a:cubicBezTo>
                  <a:cubicBezTo>
                    <a:pt x="403" y="461"/>
                    <a:pt x="403" y="461"/>
                    <a:pt x="403" y="461"/>
                  </a:cubicBezTo>
                  <a:cubicBezTo>
                    <a:pt x="416" y="461"/>
                    <a:pt x="427" y="450"/>
                    <a:pt x="427" y="437"/>
                  </a:cubicBezTo>
                  <a:cubicBezTo>
                    <a:pt x="427" y="48"/>
                    <a:pt x="427" y="48"/>
                    <a:pt x="427" y="48"/>
                  </a:cubicBezTo>
                  <a:cubicBezTo>
                    <a:pt x="427" y="35"/>
                    <a:pt x="416" y="24"/>
                    <a:pt x="403" y="24"/>
                  </a:cubicBezTo>
                  <a:cubicBezTo>
                    <a:pt x="110" y="24"/>
                    <a:pt x="110" y="24"/>
                    <a:pt x="110" y="24"/>
                  </a:cubicBezTo>
                  <a:cubicBezTo>
                    <a:pt x="104" y="24"/>
                    <a:pt x="98" y="19"/>
                    <a:pt x="98" y="12"/>
                  </a:cubicBezTo>
                  <a:cubicBezTo>
                    <a:pt x="98" y="6"/>
                    <a:pt x="104" y="0"/>
                    <a:pt x="110" y="0"/>
                  </a:cubicBezTo>
                  <a:cubicBezTo>
                    <a:pt x="403" y="0"/>
                    <a:pt x="403" y="0"/>
                    <a:pt x="403" y="0"/>
                  </a:cubicBezTo>
                  <a:cubicBezTo>
                    <a:pt x="430" y="0"/>
                    <a:pt x="451" y="22"/>
                    <a:pt x="451" y="48"/>
                  </a:cubicBezTo>
                  <a:cubicBezTo>
                    <a:pt x="451" y="437"/>
                    <a:pt x="451" y="437"/>
                    <a:pt x="451" y="437"/>
                  </a:cubicBezTo>
                  <a:cubicBezTo>
                    <a:pt x="451" y="463"/>
                    <a:pt x="430" y="485"/>
                    <a:pt x="403" y="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79">
              <a:extLst>
                <a:ext uri="{FF2B5EF4-FFF2-40B4-BE49-F238E27FC236}">
                  <a16:creationId xmlns:a16="http://schemas.microsoft.com/office/drawing/2014/main" id="{15BDA058-9628-7668-C4A3-B8FC6B9CF0DF}"/>
                </a:ext>
              </a:extLst>
            </p:cNvPr>
            <p:cNvSpPr>
              <a:spLocks/>
            </p:cNvSpPr>
            <p:nvPr/>
          </p:nvSpPr>
          <p:spPr bwMode="auto">
            <a:xfrm>
              <a:off x="4906963" y="2874963"/>
              <a:ext cx="317500" cy="38100"/>
            </a:xfrm>
            <a:custGeom>
              <a:avLst/>
              <a:gdLst>
                <a:gd name="T0" fmla="*/ 188 w 200"/>
                <a:gd name="T1" fmla="*/ 24 h 24"/>
                <a:gd name="T2" fmla="*/ 12 w 200"/>
                <a:gd name="T3" fmla="*/ 24 h 24"/>
                <a:gd name="T4" fmla="*/ 0 w 200"/>
                <a:gd name="T5" fmla="*/ 12 h 24"/>
                <a:gd name="T6" fmla="*/ 12 w 200"/>
                <a:gd name="T7" fmla="*/ 0 h 24"/>
                <a:gd name="T8" fmla="*/ 188 w 200"/>
                <a:gd name="T9" fmla="*/ 0 h 24"/>
                <a:gd name="T10" fmla="*/ 200 w 200"/>
                <a:gd name="T11" fmla="*/ 12 h 24"/>
                <a:gd name="T12" fmla="*/ 188 w 200"/>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00" h="24">
                  <a:moveTo>
                    <a:pt x="188" y="24"/>
                  </a:moveTo>
                  <a:cubicBezTo>
                    <a:pt x="12" y="24"/>
                    <a:pt x="12" y="24"/>
                    <a:pt x="12" y="24"/>
                  </a:cubicBezTo>
                  <a:cubicBezTo>
                    <a:pt x="6" y="24"/>
                    <a:pt x="0" y="18"/>
                    <a:pt x="0" y="12"/>
                  </a:cubicBezTo>
                  <a:cubicBezTo>
                    <a:pt x="0" y="5"/>
                    <a:pt x="6" y="0"/>
                    <a:pt x="12" y="0"/>
                  </a:cubicBezTo>
                  <a:cubicBezTo>
                    <a:pt x="188" y="0"/>
                    <a:pt x="188" y="0"/>
                    <a:pt x="188" y="0"/>
                  </a:cubicBezTo>
                  <a:cubicBezTo>
                    <a:pt x="195" y="0"/>
                    <a:pt x="200" y="5"/>
                    <a:pt x="200" y="12"/>
                  </a:cubicBezTo>
                  <a:cubicBezTo>
                    <a:pt x="200" y="18"/>
                    <a:pt x="195" y="24"/>
                    <a:pt x="188"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80">
              <a:extLst>
                <a:ext uri="{FF2B5EF4-FFF2-40B4-BE49-F238E27FC236}">
                  <a16:creationId xmlns:a16="http://schemas.microsoft.com/office/drawing/2014/main" id="{BC179AC2-C1F8-2A23-0766-D4FA747155E5}"/>
                </a:ext>
              </a:extLst>
            </p:cNvPr>
            <p:cNvSpPr>
              <a:spLocks/>
            </p:cNvSpPr>
            <p:nvPr/>
          </p:nvSpPr>
          <p:spPr bwMode="auto">
            <a:xfrm>
              <a:off x="4787900" y="3000375"/>
              <a:ext cx="436563" cy="38100"/>
            </a:xfrm>
            <a:custGeom>
              <a:avLst/>
              <a:gdLst>
                <a:gd name="T0" fmla="*/ 263 w 275"/>
                <a:gd name="T1" fmla="*/ 24 h 24"/>
                <a:gd name="T2" fmla="*/ 12 w 275"/>
                <a:gd name="T3" fmla="*/ 24 h 24"/>
                <a:gd name="T4" fmla="*/ 0 w 275"/>
                <a:gd name="T5" fmla="*/ 12 h 24"/>
                <a:gd name="T6" fmla="*/ 12 w 275"/>
                <a:gd name="T7" fmla="*/ 0 h 24"/>
                <a:gd name="T8" fmla="*/ 263 w 275"/>
                <a:gd name="T9" fmla="*/ 0 h 24"/>
                <a:gd name="T10" fmla="*/ 275 w 275"/>
                <a:gd name="T11" fmla="*/ 12 h 24"/>
                <a:gd name="T12" fmla="*/ 263 w 275"/>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75" h="24">
                  <a:moveTo>
                    <a:pt x="263" y="24"/>
                  </a:moveTo>
                  <a:cubicBezTo>
                    <a:pt x="12" y="24"/>
                    <a:pt x="12" y="24"/>
                    <a:pt x="12" y="24"/>
                  </a:cubicBezTo>
                  <a:cubicBezTo>
                    <a:pt x="5" y="24"/>
                    <a:pt x="0" y="19"/>
                    <a:pt x="0" y="12"/>
                  </a:cubicBezTo>
                  <a:cubicBezTo>
                    <a:pt x="0" y="5"/>
                    <a:pt x="5" y="0"/>
                    <a:pt x="12" y="0"/>
                  </a:cubicBezTo>
                  <a:cubicBezTo>
                    <a:pt x="263" y="0"/>
                    <a:pt x="263" y="0"/>
                    <a:pt x="263" y="0"/>
                  </a:cubicBezTo>
                  <a:cubicBezTo>
                    <a:pt x="270" y="0"/>
                    <a:pt x="275" y="5"/>
                    <a:pt x="275" y="12"/>
                  </a:cubicBezTo>
                  <a:cubicBezTo>
                    <a:pt x="275" y="19"/>
                    <a:pt x="270" y="24"/>
                    <a:pt x="26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81">
              <a:extLst>
                <a:ext uri="{FF2B5EF4-FFF2-40B4-BE49-F238E27FC236}">
                  <a16:creationId xmlns:a16="http://schemas.microsoft.com/office/drawing/2014/main" id="{1E85C452-F0CE-5162-E0CE-CFB09DAAC3FA}"/>
                </a:ext>
              </a:extLst>
            </p:cNvPr>
            <p:cNvSpPr>
              <a:spLocks/>
            </p:cNvSpPr>
            <p:nvPr/>
          </p:nvSpPr>
          <p:spPr bwMode="auto">
            <a:xfrm>
              <a:off x="4787900" y="3119438"/>
              <a:ext cx="436563" cy="38100"/>
            </a:xfrm>
            <a:custGeom>
              <a:avLst/>
              <a:gdLst>
                <a:gd name="T0" fmla="*/ 263 w 275"/>
                <a:gd name="T1" fmla="*/ 24 h 24"/>
                <a:gd name="T2" fmla="*/ 12 w 275"/>
                <a:gd name="T3" fmla="*/ 24 h 24"/>
                <a:gd name="T4" fmla="*/ 0 w 275"/>
                <a:gd name="T5" fmla="*/ 12 h 24"/>
                <a:gd name="T6" fmla="*/ 12 w 275"/>
                <a:gd name="T7" fmla="*/ 0 h 24"/>
                <a:gd name="T8" fmla="*/ 263 w 275"/>
                <a:gd name="T9" fmla="*/ 0 h 24"/>
                <a:gd name="T10" fmla="*/ 275 w 275"/>
                <a:gd name="T11" fmla="*/ 12 h 24"/>
                <a:gd name="T12" fmla="*/ 263 w 275"/>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75" h="24">
                  <a:moveTo>
                    <a:pt x="263" y="24"/>
                  </a:moveTo>
                  <a:cubicBezTo>
                    <a:pt x="12" y="24"/>
                    <a:pt x="12" y="24"/>
                    <a:pt x="12" y="24"/>
                  </a:cubicBezTo>
                  <a:cubicBezTo>
                    <a:pt x="5" y="24"/>
                    <a:pt x="0" y="19"/>
                    <a:pt x="0" y="12"/>
                  </a:cubicBezTo>
                  <a:cubicBezTo>
                    <a:pt x="0" y="6"/>
                    <a:pt x="5" y="0"/>
                    <a:pt x="12" y="0"/>
                  </a:cubicBezTo>
                  <a:cubicBezTo>
                    <a:pt x="263" y="0"/>
                    <a:pt x="263" y="0"/>
                    <a:pt x="263" y="0"/>
                  </a:cubicBezTo>
                  <a:cubicBezTo>
                    <a:pt x="270" y="0"/>
                    <a:pt x="275" y="6"/>
                    <a:pt x="275" y="12"/>
                  </a:cubicBezTo>
                  <a:cubicBezTo>
                    <a:pt x="275" y="19"/>
                    <a:pt x="270" y="24"/>
                    <a:pt x="26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2">
              <a:extLst>
                <a:ext uri="{FF2B5EF4-FFF2-40B4-BE49-F238E27FC236}">
                  <a16:creationId xmlns:a16="http://schemas.microsoft.com/office/drawing/2014/main" id="{FF2F9D7D-E51D-AE3C-62F5-C320C6593974}"/>
                </a:ext>
              </a:extLst>
            </p:cNvPr>
            <p:cNvSpPr>
              <a:spLocks/>
            </p:cNvSpPr>
            <p:nvPr/>
          </p:nvSpPr>
          <p:spPr bwMode="auto">
            <a:xfrm>
              <a:off x="4787900" y="3252788"/>
              <a:ext cx="436563" cy="36513"/>
            </a:xfrm>
            <a:custGeom>
              <a:avLst/>
              <a:gdLst>
                <a:gd name="T0" fmla="*/ 263 w 275"/>
                <a:gd name="T1" fmla="*/ 24 h 24"/>
                <a:gd name="T2" fmla="*/ 12 w 275"/>
                <a:gd name="T3" fmla="*/ 24 h 24"/>
                <a:gd name="T4" fmla="*/ 0 w 275"/>
                <a:gd name="T5" fmla="*/ 12 h 24"/>
                <a:gd name="T6" fmla="*/ 12 w 275"/>
                <a:gd name="T7" fmla="*/ 0 h 24"/>
                <a:gd name="T8" fmla="*/ 263 w 275"/>
                <a:gd name="T9" fmla="*/ 0 h 24"/>
                <a:gd name="T10" fmla="*/ 275 w 275"/>
                <a:gd name="T11" fmla="*/ 12 h 24"/>
                <a:gd name="T12" fmla="*/ 263 w 275"/>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75" h="24">
                  <a:moveTo>
                    <a:pt x="263" y="24"/>
                  </a:moveTo>
                  <a:cubicBezTo>
                    <a:pt x="12" y="24"/>
                    <a:pt x="12" y="24"/>
                    <a:pt x="12" y="24"/>
                  </a:cubicBezTo>
                  <a:cubicBezTo>
                    <a:pt x="5" y="24"/>
                    <a:pt x="0" y="19"/>
                    <a:pt x="0" y="12"/>
                  </a:cubicBezTo>
                  <a:cubicBezTo>
                    <a:pt x="0" y="5"/>
                    <a:pt x="5" y="0"/>
                    <a:pt x="12" y="0"/>
                  </a:cubicBezTo>
                  <a:cubicBezTo>
                    <a:pt x="263" y="0"/>
                    <a:pt x="263" y="0"/>
                    <a:pt x="263" y="0"/>
                  </a:cubicBezTo>
                  <a:cubicBezTo>
                    <a:pt x="270" y="0"/>
                    <a:pt x="275" y="5"/>
                    <a:pt x="275" y="12"/>
                  </a:cubicBezTo>
                  <a:cubicBezTo>
                    <a:pt x="275" y="19"/>
                    <a:pt x="270" y="24"/>
                    <a:pt x="26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83">
              <a:extLst>
                <a:ext uri="{FF2B5EF4-FFF2-40B4-BE49-F238E27FC236}">
                  <a16:creationId xmlns:a16="http://schemas.microsoft.com/office/drawing/2014/main" id="{25B993AF-3A84-1C5C-5EA8-36BDCC26F834}"/>
                </a:ext>
              </a:extLst>
            </p:cNvPr>
            <p:cNvSpPr>
              <a:spLocks/>
            </p:cNvSpPr>
            <p:nvPr/>
          </p:nvSpPr>
          <p:spPr bwMode="auto">
            <a:xfrm>
              <a:off x="4578350" y="2606675"/>
              <a:ext cx="209550" cy="211138"/>
            </a:xfrm>
            <a:custGeom>
              <a:avLst/>
              <a:gdLst>
                <a:gd name="T0" fmla="*/ 121 w 133"/>
                <a:gd name="T1" fmla="*/ 55 h 133"/>
                <a:gd name="T2" fmla="*/ 77 w 133"/>
                <a:gd name="T3" fmla="*/ 55 h 133"/>
                <a:gd name="T4" fmla="*/ 77 w 133"/>
                <a:gd name="T5" fmla="*/ 12 h 133"/>
                <a:gd name="T6" fmla="*/ 65 w 133"/>
                <a:gd name="T7" fmla="*/ 0 h 133"/>
                <a:gd name="T8" fmla="*/ 53 w 133"/>
                <a:gd name="T9" fmla="*/ 12 h 133"/>
                <a:gd name="T10" fmla="*/ 53 w 133"/>
                <a:gd name="T11" fmla="*/ 55 h 133"/>
                <a:gd name="T12" fmla="*/ 12 w 133"/>
                <a:gd name="T13" fmla="*/ 55 h 133"/>
                <a:gd name="T14" fmla="*/ 0 w 133"/>
                <a:gd name="T15" fmla="*/ 67 h 133"/>
                <a:gd name="T16" fmla="*/ 12 w 133"/>
                <a:gd name="T17" fmla="*/ 79 h 133"/>
                <a:gd name="T18" fmla="*/ 53 w 133"/>
                <a:gd name="T19" fmla="*/ 79 h 133"/>
                <a:gd name="T20" fmla="*/ 53 w 133"/>
                <a:gd name="T21" fmla="*/ 121 h 133"/>
                <a:gd name="T22" fmla="*/ 65 w 133"/>
                <a:gd name="T23" fmla="*/ 133 h 133"/>
                <a:gd name="T24" fmla="*/ 77 w 133"/>
                <a:gd name="T25" fmla="*/ 121 h 133"/>
                <a:gd name="T26" fmla="*/ 77 w 133"/>
                <a:gd name="T27" fmla="*/ 79 h 133"/>
                <a:gd name="T28" fmla="*/ 121 w 133"/>
                <a:gd name="T29" fmla="*/ 79 h 133"/>
                <a:gd name="T30" fmla="*/ 133 w 133"/>
                <a:gd name="T31" fmla="*/ 67 h 133"/>
                <a:gd name="T32" fmla="*/ 121 w 133"/>
                <a:gd name="T33" fmla="*/ 5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 h="133">
                  <a:moveTo>
                    <a:pt x="121" y="55"/>
                  </a:moveTo>
                  <a:cubicBezTo>
                    <a:pt x="77" y="55"/>
                    <a:pt x="77" y="55"/>
                    <a:pt x="77" y="55"/>
                  </a:cubicBezTo>
                  <a:cubicBezTo>
                    <a:pt x="77" y="12"/>
                    <a:pt x="77" y="12"/>
                    <a:pt x="77" y="12"/>
                  </a:cubicBezTo>
                  <a:cubicBezTo>
                    <a:pt x="77" y="5"/>
                    <a:pt x="72" y="0"/>
                    <a:pt x="65" y="0"/>
                  </a:cubicBezTo>
                  <a:cubicBezTo>
                    <a:pt x="59" y="0"/>
                    <a:pt x="53" y="5"/>
                    <a:pt x="53" y="12"/>
                  </a:cubicBezTo>
                  <a:cubicBezTo>
                    <a:pt x="53" y="55"/>
                    <a:pt x="53" y="55"/>
                    <a:pt x="53" y="55"/>
                  </a:cubicBezTo>
                  <a:cubicBezTo>
                    <a:pt x="12" y="55"/>
                    <a:pt x="12" y="55"/>
                    <a:pt x="12" y="55"/>
                  </a:cubicBezTo>
                  <a:cubicBezTo>
                    <a:pt x="5" y="55"/>
                    <a:pt x="0" y="61"/>
                    <a:pt x="0" y="67"/>
                  </a:cubicBezTo>
                  <a:cubicBezTo>
                    <a:pt x="0" y="74"/>
                    <a:pt x="5" y="79"/>
                    <a:pt x="12" y="79"/>
                  </a:cubicBezTo>
                  <a:cubicBezTo>
                    <a:pt x="53" y="79"/>
                    <a:pt x="53" y="79"/>
                    <a:pt x="53" y="79"/>
                  </a:cubicBezTo>
                  <a:cubicBezTo>
                    <a:pt x="53" y="121"/>
                    <a:pt x="53" y="121"/>
                    <a:pt x="53" y="121"/>
                  </a:cubicBezTo>
                  <a:cubicBezTo>
                    <a:pt x="53" y="128"/>
                    <a:pt x="59" y="133"/>
                    <a:pt x="65" y="133"/>
                  </a:cubicBezTo>
                  <a:cubicBezTo>
                    <a:pt x="72" y="133"/>
                    <a:pt x="77" y="128"/>
                    <a:pt x="77" y="121"/>
                  </a:cubicBezTo>
                  <a:cubicBezTo>
                    <a:pt x="77" y="79"/>
                    <a:pt x="77" y="79"/>
                    <a:pt x="77" y="79"/>
                  </a:cubicBezTo>
                  <a:cubicBezTo>
                    <a:pt x="121" y="79"/>
                    <a:pt x="121" y="79"/>
                    <a:pt x="121" y="79"/>
                  </a:cubicBezTo>
                  <a:cubicBezTo>
                    <a:pt x="127" y="79"/>
                    <a:pt x="133" y="74"/>
                    <a:pt x="133" y="67"/>
                  </a:cubicBezTo>
                  <a:cubicBezTo>
                    <a:pt x="133" y="61"/>
                    <a:pt x="127" y="55"/>
                    <a:pt x="121"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84">
              <a:extLst>
                <a:ext uri="{FF2B5EF4-FFF2-40B4-BE49-F238E27FC236}">
                  <a16:creationId xmlns:a16="http://schemas.microsoft.com/office/drawing/2014/main" id="{6B163E45-D315-C9E5-9E89-48B723AABDB0}"/>
                </a:ext>
              </a:extLst>
            </p:cNvPr>
            <p:cNvSpPr>
              <a:spLocks noEditPoints="1"/>
            </p:cNvSpPr>
            <p:nvPr/>
          </p:nvSpPr>
          <p:spPr bwMode="auto">
            <a:xfrm>
              <a:off x="5392738" y="3000375"/>
              <a:ext cx="103188" cy="465138"/>
            </a:xfrm>
            <a:custGeom>
              <a:avLst/>
              <a:gdLst>
                <a:gd name="T0" fmla="*/ 53 w 65"/>
                <a:gd name="T1" fmla="*/ 294 h 294"/>
                <a:gd name="T2" fmla="*/ 12 w 65"/>
                <a:gd name="T3" fmla="*/ 294 h 294"/>
                <a:gd name="T4" fmla="*/ 0 w 65"/>
                <a:gd name="T5" fmla="*/ 282 h 294"/>
                <a:gd name="T6" fmla="*/ 0 w 65"/>
                <a:gd name="T7" fmla="*/ 12 h 294"/>
                <a:gd name="T8" fmla="*/ 12 w 65"/>
                <a:gd name="T9" fmla="*/ 0 h 294"/>
                <a:gd name="T10" fmla="*/ 53 w 65"/>
                <a:gd name="T11" fmla="*/ 0 h 294"/>
                <a:gd name="T12" fmla="*/ 65 w 65"/>
                <a:gd name="T13" fmla="*/ 12 h 294"/>
                <a:gd name="T14" fmla="*/ 65 w 65"/>
                <a:gd name="T15" fmla="*/ 282 h 294"/>
                <a:gd name="T16" fmla="*/ 53 w 65"/>
                <a:gd name="T17" fmla="*/ 294 h 294"/>
                <a:gd name="T18" fmla="*/ 24 w 65"/>
                <a:gd name="T19" fmla="*/ 270 h 294"/>
                <a:gd name="T20" fmla="*/ 41 w 65"/>
                <a:gd name="T21" fmla="*/ 270 h 294"/>
                <a:gd name="T22" fmla="*/ 41 w 65"/>
                <a:gd name="T23" fmla="*/ 24 h 294"/>
                <a:gd name="T24" fmla="*/ 24 w 65"/>
                <a:gd name="T25" fmla="*/ 24 h 294"/>
                <a:gd name="T26" fmla="*/ 24 w 65"/>
                <a:gd name="T27" fmla="*/ 27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294">
                  <a:moveTo>
                    <a:pt x="53" y="294"/>
                  </a:moveTo>
                  <a:cubicBezTo>
                    <a:pt x="12" y="294"/>
                    <a:pt x="12" y="294"/>
                    <a:pt x="12" y="294"/>
                  </a:cubicBezTo>
                  <a:cubicBezTo>
                    <a:pt x="6" y="294"/>
                    <a:pt x="0" y="289"/>
                    <a:pt x="0" y="282"/>
                  </a:cubicBezTo>
                  <a:cubicBezTo>
                    <a:pt x="0" y="12"/>
                    <a:pt x="0" y="12"/>
                    <a:pt x="0" y="12"/>
                  </a:cubicBezTo>
                  <a:cubicBezTo>
                    <a:pt x="0" y="5"/>
                    <a:pt x="6" y="0"/>
                    <a:pt x="12" y="0"/>
                  </a:cubicBezTo>
                  <a:cubicBezTo>
                    <a:pt x="53" y="0"/>
                    <a:pt x="53" y="0"/>
                    <a:pt x="53" y="0"/>
                  </a:cubicBezTo>
                  <a:cubicBezTo>
                    <a:pt x="60" y="0"/>
                    <a:pt x="65" y="5"/>
                    <a:pt x="65" y="12"/>
                  </a:cubicBezTo>
                  <a:cubicBezTo>
                    <a:pt x="65" y="282"/>
                    <a:pt x="65" y="282"/>
                    <a:pt x="65" y="282"/>
                  </a:cubicBezTo>
                  <a:cubicBezTo>
                    <a:pt x="65" y="289"/>
                    <a:pt x="60" y="294"/>
                    <a:pt x="53" y="294"/>
                  </a:cubicBezTo>
                  <a:close/>
                  <a:moveTo>
                    <a:pt x="24" y="270"/>
                  </a:moveTo>
                  <a:cubicBezTo>
                    <a:pt x="41" y="270"/>
                    <a:pt x="41" y="270"/>
                    <a:pt x="41" y="270"/>
                  </a:cubicBezTo>
                  <a:cubicBezTo>
                    <a:pt x="41" y="24"/>
                    <a:pt x="41" y="24"/>
                    <a:pt x="41" y="24"/>
                  </a:cubicBezTo>
                  <a:cubicBezTo>
                    <a:pt x="24" y="24"/>
                    <a:pt x="24" y="24"/>
                    <a:pt x="24" y="24"/>
                  </a:cubicBezTo>
                  <a:lnTo>
                    <a:pt x="24" y="2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85">
              <a:extLst>
                <a:ext uri="{FF2B5EF4-FFF2-40B4-BE49-F238E27FC236}">
                  <a16:creationId xmlns:a16="http://schemas.microsoft.com/office/drawing/2014/main" id="{E07C9EEA-6D67-93A3-92CD-3FF0E72BEBF8}"/>
                </a:ext>
              </a:extLst>
            </p:cNvPr>
            <p:cNvSpPr>
              <a:spLocks noEditPoints="1"/>
            </p:cNvSpPr>
            <p:nvPr/>
          </p:nvSpPr>
          <p:spPr bwMode="auto">
            <a:xfrm>
              <a:off x="5389563" y="2882900"/>
              <a:ext cx="109538" cy="111125"/>
            </a:xfrm>
            <a:custGeom>
              <a:avLst/>
              <a:gdLst>
                <a:gd name="T0" fmla="*/ 56 w 69"/>
                <a:gd name="T1" fmla="*/ 70 h 70"/>
                <a:gd name="T2" fmla="*/ 13 w 69"/>
                <a:gd name="T3" fmla="*/ 70 h 70"/>
                <a:gd name="T4" fmla="*/ 3 w 69"/>
                <a:gd name="T5" fmla="*/ 64 h 70"/>
                <a:gd name="T6" fmla="*/ 2 w 69"/>
                <a:gd name="T7" fmla="*/ 53 h 70"/>
                <a:gd name="T8" fmla="*/ 24 w 69"/>
                <a:gd name="T9" fmla="*/ 7 h 70"/>
                <a:gd name="T10" fmla="*/ 35 w 69"/>
                <a:gd name="T11" fmla="*/ 0 h 70"/>
                <a:gd name="T12" fmla="*/ 45 w 69"/>
                <a:gd name="T13" fmla="*/ 7 h 70"/>
                <a:gd name="T14" fmla="*/ 67 w 69"/>
                <a:gd name="T15" fmla="*/ 53 h 70"/>
                <a:gd name="T16" fmla="*/ 66 w 69"/>
                <a:gd name="T17" fmla="*/ 64 h 70"/>
                <a:gd name="T18" fmla="*/ 56 w 69"/>
                <a:gd name="T19" fmla="*/ 70 h 70"/>
                <a:gd name="T20" fmla="*/ 17 w 69"/>
                <a:gd name="T21" fmla="*/ 58 h 70"/>
                <a:gd name="T22" fmla="*/ 52 w 69"/>
                <a:gd name="T23" fmla="*/ 58 h 70"/>
                <a:gd name="T24" fmla="*/ 35 w 69"/>
                <a:gd name="T25" fmla="*/ 21 h 70"/>
                <a:gd name="T26" fmla="*/ 17 w 69"/>
                <a:gd name="T27" fmla="*/ 5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70">
                  <a:moveTo>
                    <a:pt x="56" y="70"/>
                  </a:moveTo>
                  <a:cubicBezTo>
                    <a:pt x="13" y="70"/>
                    <a:pt x="13" y="70"/>
                    <a:pt x="13" y="70"/>
                  </a:cubicBezTo>
                  <a:cubicBezTo>
                    <a:pt x="9" y="70"/>
                    <a:pt x="5" y="68"/>
                    <a:pt x="3" y="64"/>
                  </a:cubicBezTo>
                  <a:cubicBezTo>
                    <a:pt x="1" y="61"/>
                    <a:pt x="0" y="57"/>
                    <a:pt x="2" y="53"/>
                  </a:cubicBezTo>
                  <a:cubicBezTo>
                    <a:pt x="24" y="7"/>
                    <a:pt x="24" y="7"/>
                    <a:pt x="24" y="7"/>
                  </a:cubicBezTo>
                  <a:cubicBezTo>
                    <a:pt x="26" y="3"/>
                    <a:pt x="30" y="0"/>
                    <a:pt x="35" y="0"/>
                  </a:cubicBezTo>
                  <a:cubicBezTo>
                    <a:pt x="39" y="0"/>
                    <a:pt x="43" y="3"/>
                    <a:pt x="45" y="7"/>
                  </a:cubicBezTo>
                  <a:cubicBezTo>
                    <a:pt x="67" y="53"/>
                    <a:pt x="67" y="53"/>
                    <a:pt x="67" y="53"/>
                  </a:cubicBezTo>
                  <a:cubicBezTo>
                    <a:pt x="69" y="57"/>
                    <a:pt x="69" y="61"/>
                    <a:pt x="66" y="64"/>
                  </a:cubicBezTo>
                  <a:cubicBezTo>
                    <a:pt x="64" y="68"/>
                    <a:pt x="60" y="70"/>
                    <a:pt x="56" y="70"/>
                  </a:cubicBezTo>
                  <a:close/>
                  <a:moveTo>
                    <a:pt x="17" y="58"/>
                  </a:moveTo>
                  <a:cubicBezTo>
                    <a:pt x="52" y="58"/>
                    <a:pt x="52" y="58"/>
                    <a:pt x="52" y="58"/>
                  </a:cubicBezTo>
                  <a:cubicBezTo>
                    <a:pt x="35" y="21"/>
                    <a:pt x="35" y="21"/>
                    <a:pt x="35" y="21"/>
                  </a:cubicBezTo>
                  <a:lnTo>
                    <a:pt x="17"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3" name="Rectangle: Rounded Corners 2">
            <a:extLst>
              <a:ext uri="{FF2B5EF4-FFF2-40B4-BE49-F238E27FC236}">
                <a16:creationId xmlns:a16="http://schemas.microsoft.com/office/drawing/2014/main" id="{A44388E8-E56C-0A2A-E782-5A1CC2A8C4D2}"/>
              </a:ext>
            </a:extLst>
          </p:cNvPr>
          <p:cNvSpPr/>
          <p:nvPr/>
        </p:nvSpPr>
        <p:spPr>
          <a:xfrm>
            <a:off x="6166159" y="3072401"/>
            <a:ext cx="5101915" cy="93426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810721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B8B7D-A689-16BD-ED55-8049A3F5F1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D965EC-5E96-B2EB-7293-45F7F6E38C12}"/>
              </a:ext>
            </a:extLst>
          </p:cNvPr>
          <p:cNvSpPr>
            <a:spLocks noGrp="1"/>
          </p:cNvSpPr>
          <p:nvPr>
            <p:ph type="title"/>
          </p:nvPr>
        </p:nvSpPr>
        <p:spPr/>
        <p:txBody>
          <a:bodyPr/>
          <a:lstStyle/>
          <a:p>
            <a:r>
              <a:rPr lang="en-GB"/>
              <a:t>Identifying groupthink?</a:t>
            </a:r>
          </a:p>
        </p:txBody>
      </p:sp>
      <p:sp>
        <p:nvSpPr>
          <p:cNvPr id="4" name="Date Placeholder 3">
            <a:extLst>
              <a:ext uri="{FF2B5EF4-FFF2-40B4-BE49-F238E27FC236}">
                <a16:creationId xmlns:a16="http://schemas.microsoft.com/office/drawing/2014/main" id="{B189DCD6-5750-AEBD-A68B-0DC4FF5EBDB9}"/>
              </a:ext>
            </a:extLst>
          </p:cNvPr>
          <p:cNvSpPr>
            <a:spLocks noGrp="1"/>
          </p:cNvSpPr>
          <p:nvPr>
            <p:ph type="dt" sz="half" idx="10"/>
          </p:nvPr>
        </p:nvSpPr>
        <p:spPr/>
        <p:txBody>
          <a:bodyPr/>
          <a:lstStyle/>
          <a:p>
            <a:fld id="{BC1242CF-12C1-4411-B532-E91306108269}" type="datetime4">
              <a:rPr lang="en-GB" smtClean="0"/>
              <a:pPr/>
              <a:t>02 May 2025</a:t>
            </a:fld>
            <a:endParaRPr lang="en-GB"/>
          </a:p>
        </p:txBody>
      </p:sp>
      <p:sp>
        <p:nvSpPr>
          <p:cNvPr id="5" name="Slide Number Placeholder 4">
            <a:extLst>
              <a:ext uri="{FF2B5EF4-FFF2-40B4-BE49-F238E27FC236}">
                <a16:creationId xmlns:a16="http://schemas.microsoft.com/office/drawing/2014/main" id="{17EECCD4-15A3-0B68-003F-C1FA598B26FB}"/>
              </a:ext>
            </a:extLst>
          </p:cNvPr>
          <p:cNvSpPr>
            <a:spLocks noGrp="1"/>
          </p:cNvSpPr>
          <p:nvPr>
            <p:ph type="sldNum" sz="quarter" idx="12"/>
          </p:nvPr>
        </p:nvSpPr>
        <p:spPr/>
        <p:txBody>
          <a:bodyPr/>
          <a:lstStyle/>
          <a:p>
            <a:fld id="{FE8DA6AF-1811-4E27-A96F-54109F1D0275}" type="slidenum">
              <a:rPr lang="en-GB" smtClean="0"/>
              <a:pPr/>
              <a:t>32</a:t>
            </a:fld>
            <a:endParaRPr lang="en-GB"/>
          </a:p>
        </p:txBody>
      </p:sp>
      <p:sp>
        <p:nvSpPr>
          <p:cNvPr id="6" name="Text Placeholder 14">
            <a:extLst>
              <a:ext uri="{FF2B5EF4-FFF2-40B4-BE49-F238E27FC236}">
                <a16:creationId xmlns:a16="http://schemas.microsoft.com/office/drawing/2014/main" id="{F3368307-595E-D356-91C6-FF004C83B0AF}"/>
              </a:ext>
            </a:extLst>
          </p:cNvPr>
          <p:cNvSpPr txBox="1">
            <a:spLocks/>
          </p:cNvSpPr>
          <p:nvPr/>
        </p:nvSpPr>
        <p:spPr>
          <a:xfrm>
            <a:off x="527054" y="1268187"/>
            <a:ext cx="9265068" cy="360000"/>
          </a:xfrm>
          <a:prstGeom prst="rect">
            <a:avLst/>
          </a:prstGeom>
        </p:spPr>
        <p:txBody>
          <a:bodyPr/>
          <a:lstStyle>
            <a:lvl1pPr marL="0" indent="0" algn="l" defTabSz="914400" rtl="0" eaLnBrk="1" latinLnBrk="0" hangingPunct="1">
              <a:spcBef>
                <a:spcPts val="0"/>
              </a:spcBef>
              <a:spcAft>
                <a:spcPts val="1600"/>
              </a:spcAft>
              <a:buFont typeface="Arial" panose="020B0604020202020204" pitchFamily="34" charset="0"/>
              <a:buNone/>
              <a:defRPr sz="1600" b="1" kern="1200">
                <a:solidFill>
                  <a:srgbClr val="00A3C7"/>
                </a:solidFill>
                <a:latin typeface="+mn-lt"/>
                <a:ea typeface="+mn-ea"/>
                <a:cs typeface="+mn-cs"/>
              </a:defRPr>
            </a:lvl1pPr>
            <a:lvl2pPr marL="0" indent="0" algn="l" defTabSz="914400" rtl="0" eaLnBrk="1" latinLnBrk="0" hangingPunct="1">
              <a:spcBef>
                <a:spcPts val="0"/>
              </a:spcBef>
              <a:spcAft>
                <a:spcPts val="0"/>
              </a:spcAft>
              <a:buFont typeface="Arial" panose="020B0604020202020204" pitchFamily="34" charset="0"/>
              <a:buNone/>
              <a:defRPr sz="1000" b="1" kern="1200">
                <a:solidFill>
                  <a:schemeClr val="tx1">
                    <a:lumMod val="75000"/>
                    <a:lumOff val="25000"/>
                  </a:schemeClr>
                </a:solidFill>
                <a:latin typeface="+mn-lt"/>
                <a:ea typeface="+mn-ea"/>
                <a:cs typeface="+mn-cs"/>
              </a:defRPr>
            </a:lvl2pPr>
            <a:lvl3pPr marL="0" indent="0" algn="l" defTabSz="914400" rtl="0" eaLnBrk="1" latinLnBrk="0" hangingPunct="1">
              <a:spcBef>
                <a:spcPts val="0"/>
              </a:spcBef>
              <a:spcAft>
                <a:spcPts val="0"/>
              </a:spcAft>
              <a:buFont typeface="Arial" panose="020B0604020202020204" pitchFamily="34" charset="0"/>
              <a:buNone/>
              <a:defRPr sz="1000" b="0" kern="1200">
                <a:solidFill>
                  <a:schemeClr val="tx1">
                    <a:lumMod val="75000"/>
                    <a:lumOff val="25000"/>
                  </a:schemeClr>
                </a:solidFill>
                <a:latin typeface="+mn-lt"/>
                <a:ea typeface="+mn-ea"/>
                <a:cs typeface="+mn-cs"/>
              </a:defRPr>
            </a:lvl3pPr>
            <a:lvl4pPr marL="216000" indent="-216000" algn="l" defTabSz="914400" rtl="0" eaLnBrk="1" latinLnBrk="0" hangingPunct="1">
              <a:spcBef>
                <a:spcPts val="0"/>
              </a:spcBef>
              <a:spcAft>
                <a:spcPts val="0"/>
              </a:spcAft>
              <a:buClr>
                <a:schemeClr val="tx2"/>
              </a:buClr>
              <a:buFont typeface="Wingdings" panose="05000000000000000000" pitchFamily="2" charset="2"/>
              <a:buChar char="n"/>
              <a:defRPr sz="1000" kern="1200">
                <a:solidFill>
                  <a:schemeClr val="tx1">
                    <a:lumMod val="75000"/>
                    <a:lumOff val="25000"/>
                  </a:schemeClr>
                </a:solidFill>
                <a:latin typeface="+mn-lt"/>
                <a:ea typeface="+mn-ea"/>
                <a:cs typeface="+mn-cs"/>
              </a:defRPr>
            </a:lvl4pPr>
            <a:lvl5pPr marL="432000" indent="-216000" algn="l" defTabSz="914400" rtl="0" eaLnBrk="1" latinLnBrk="0" hangingPunct="1">
              <a:spcBef>
                <a:spcPts val="0"/>
              </a:spcBef>
              <a:spcAft>
                <a:spcPts val="0"/>
              </a:spcAft>
              <a:buClr>
                <a:schemeClr val="accent1"/>
              </a:buClr>
              <a:buFont typeface="Wingdings" panose="05000000000000000000" pitchFamily="2" charset="2"/>
              <a:buChar char=""/>
              <a:defRPr sz="1000" kern="1200">
                <a:solidFill>
                  <a:schemeClr val="tx1">
                    <a:lumMod val="75000"/>
                    <a:lumOff val="25000"/>
                  </a:schemeClr>
                </a:solidFill>
                <a:latin typeface="+mn-lt"/>
                <a:ea typeface="+mn-ea"/>
                <a:cs typeface="+mn-cs"/>
              </a:defRPr>
            </a:lvl5pPr>
            <a:lvl6pPr marL="648000" indent="-216000" algn="l" defTabSz="914400" rtl="0" eaLnBrk="1" latinLnBrk="0" hangingPunct="1">
              <a:spcBef>
                <a:spcPts val="0"/>
              </a:spcBef>
              <a:buClr>
                <a:schemeClr val="accent6"/>
              </a:buClr>
              <a:buFont typeface="Wingdings" panose="05000000000000000000" pitchFamily="2" charset="2"/>
              <a:buChar char="n"/>
              <a:defRPr sz="1400" kern="1200">
                <a:solidFill>
                  <a:schemeClr val="tx1"/>
                </a:solidFill>
                <a:latin typeface="+mn-lt"/>
                <a:ea typeface="+mn-ea"/>
                <a:cs typeface="+mn-cs"/>
              </a:defRPr>
            </a:lvl6pPr>
            <a:lvl7pPr marL="864000" indent="-216000" algn="l" defTabSz="914400" rtl="0" eaLnBrk="1" latinLnBrk="0" hangingPunct="1">
              <a:spcBef>
                <a:spcPts val="0"/>
              </a:spcBef>
              <a:buClrTx/>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i="1">
                <a:solidFill>
                  <a:schemeClr val="accent1"/>
                </a:solidFill>
                <a:latin typeface="+mj-lt"/>
              </a:rPr>
              <a:t>Warning signs and symptoms</a:t>
            </a:r>
          </a:p>
        </p:txBody>
      </p:sp>
      <p:sp>
        <p:nvSpPr>
          <p:cNvPr id="10" name="Text Placeholder 8">
            <a:extLst>
              <a:ext uri="{FF2B5EF4-FFF2-40B4-BE49-F238E27FC236}">
                <a16:creationId xmlns:a16="http://schemas.microsoft.com/office/drawing/2014/main" id="{8694C3B2-0CA1-B320-4513-0B702B88B44A}"/>
              </a:ext>
            </a:extLst>
          </p:cNvPr>
          <p:cNvSpPr txBox="1">
            <a:spLocks/>
          </p:cNvSpPr>
          <p:nvPr/>
        </p:nvSpPr>
        <p:spPr>
          <a:xfrm>
            <a:off x="1897912" y="6440586"/>
            <a:ext cx="8768085" cy="293865"/>
          </a:xfrm>
        </p:spPr>
        <p:txBody>
          <a:bodyPr/>
          <a:lstStyle>
            <a:lvl1pPr marL="0" indent="0" algn="l" defTabSz="914400" rtl="0" eaLnBrk="1" latinLnBrk="0" hangingPunct="1">
              <a:spcBef>
                <a:spcPts val="0"/>
              </a:spcBef>
              <a:spcAft>
                <a:spcPts val="1600"/>
              </a:spcAft>
              <a:buFont typeface="Arial" panose="020B0604020202020204" pitchFamily="34" charset="0"/>
              <a:buNone/>
              <a:defRPr sz="1600" b="1" kern="1200">
                <a:solidFill>
                  <a:srgbClr val="00A3C7"/>
                </a:solidFill>
                <a:latin typeface="+mn-lt"/>
                <a:ea typeface="+mn-ea"/>
                <a:cs typeface="+mn-cs"/>
              </a:defRPr>
            </a:lvl1pPr>
            <a:lvl2pPr marL="0" indent="0" algn="l" defTabSz="914400" rtl="0" eaLnBrk="1" latinLnBrk="0" hangingPunct="1">
              <a:spcBef>
                <a:spcPts val="0"/>
              </a:spcBef>
              <a:spcAft>
                <a:spcPts val="0"/>
              </a:spcAft>
              <a:buFont typeface="Arial" panose="020B0604020202020204" pitchFamily="34" charset="0"/>
              <a:buNone/>
              <a:defRPr sz="1000" b="1" kern="1200">
                <a:solidFill>
                  <a:schemeClr val="tx1">
                    <a:lumMod val="75000"/>
                    <a:lumOff val="25000"/>
                  </a:schemeClr>
                </a:solidFill>
                <a:latin typeface="+mn-lt"/>
                <a:ea typeface="+mn-ea"/>
                <a:cs typeface="+mn-cs"/>
              </a:defRPr>
            </a:lvl2pPr>
            <a:lvl3pPr marL="0" indent="0" algn="l" defTabSz="914400" rtl="0" eaLnBrk="1" latinLnBrk="0" hangingPunct="1">
              <a:spcBef>
                <a:spcPts val="0"/>
              </a:spcBef>
              <a:spcAft>
                <a:spcPts val="0"/>
              </a:spcAft>
              <a:buFont typeface="Arial" panose="020B0604020202020204" pitchFamily="34" charset="0"/>
              <a:buNone/>
              <a:defRPr sz="1000" b="0" kern="1200">
                <a:solidFill>
                  <a:schemeClr val="tx1">
                    <a:lumMod val="75000"/>
                    <a:lumOff val="25000"/>
                  </a:schemeClr>
                </a:solidFill>
                <a:latin typeface="+mn-lt"/>
                <a:ea typeface="+mn-ea"/>
                <a:cs typeface="+mn-cs"/>
              </a:defRPr>
            </a:lvl3pPr>
            <a:lvl4pPr marL="216000" indent="-216000" algn="l" defTabSz="914400" rtl="0" eaLnBrk="1" latinLnBrk="0" hangingPunct="1">
              <a:spcBef>
                <a:spcPts val="0"/>
              </a:spcBef>
              <a:spcAft>
                <a:spcPts val="0"/>
              </a:spcAft>
              <a:buClr>
                <a:schemeClr val="tx2"/>
              </a:buClr>
              <a:buFont typeface="Wingdings" panose="05000000000000000000" pitchFamily="2" charset="2"/>
              <a:buChar char="n"/>
              <a:defRPr sz="1000" kern="1200">
                <a:solidFill>
                  <a:schemeClr val="tx1">
                    <a:lumMod val="75000"/>
                    <a:lumOff val="25000"/>
                  </a:schemeClr>
                </a:solidFill>
                <a:latin typeface="+mn-lt"/>
                <a:ea typeface="+mn-ea"/>
                <a:cs typeface="+mn-cs"/>
              </a:defRPr>
            </a:lvl4pPr>
            <a:lvl5pPr marL="432000" indent="-216000" algn="l" defTabSz="914400" rtl="0" eaLnBrk="1" latinLnBrk="0" hangingPunct="1">
              <a:spcBef>
                <a:spcPts val="0"/>
              </a:spcBef>
              <a:spcAft>
                <a:spcPts val="0"/>
              </a:spcAft>
              <a:buClr>
                <a:schemeClr val="accent1"/>
              </a:buClr>
              <a:buFont typeface="Wingdings" panose="05000000000000000000" pitchFamily="2" charset="2"/>
              <a:buChar char=""/>
              <a:defRPr sz="1000" kern="1200">
                <a:solidFill>
                  <a:schemeClr val="tx1">
                    <a:lumMod val="75000"/>
                    <a:lumOff val="25000"/>
                  </a:schemeClr>
                </a:solidFill>
                <a:latin typeface="+mn-lt"/>
                <a:ea typeface="+mn-ea"/>
                <a:cs typeface="+mn-cs"/>
              </a:defRPr>
            </a:lvl5pPr>
            <a:lvl6pPr marL="648000" indent="-216000" algn="l" defTabSz="914400" rtl="0" eaLnBrk="1" latinLnBrk="0" hangingPunct="1">
              <a:spcBef>
                <a:spcPts val="0"/>
              </a:spcBef>
              <a:buClr>
                <a:schemeClr val="accent6"/>
              </a:buClr>
              <a:buFont typeface="Wingdings" panose="05000000000000000000" pitchFamily="2" charset="2"/>
              <a:buChar char="n"/>
              <a:defRPr sz="1400" kern="1200">
                <a:solidFill>
                  <a:schemeClr val="tx1"/>
                </a:solidFill>
                <a:latin typeface="+mn-lt"/>
                <a:ea typeface="+mn-ea"/>
                <a:cs typeface="+mn-cs"/>
              </a:defRPr>
            </a:lvl6pPr>
            <a:lvl7pPr marL="864000" indent="-216000" algn="l" defTabSz="914400" rtl="0" eaLnBrk="1" latinLnBrk="0" hangingPunct="1">
              <a:spcBef>
                <a:spcPts val="0"/>
              </a:spcBef>
              <a:buClrTx/>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829361" eaLnBrk="0" fontAlgn="base" hangingPunct="0">
              <a:spcBef>
                <a:spcPct val="0"/>
              </a:spcBef>
              <a:spcAft>
                <a:spcPct val="0"/>
              </a:spcAft>
            </a:pPr>
            <a:r>
              <a:rPr lang="en-GB" sz="1200" b="0">
                <a:solidFill>
                  <a:schemeClr val="tx1"/>
                </a:solidFill>
              </a:rPr>
              <a:t>Adapted from: </a:t>
            </a:r>
            <a:r>
              <a:rPr lang="en-GB" sz="1200" b="0" i="1">
                <a:solidFill>
                  <a:schemeClr val="tx1"/>
                </a:solidFill>
              </a:rPr>
              <a:t>“</a:t>
            </a:r>
            <a:r>
              <a:rPr lang="en-GB" altLang="en-US" sz="1200" b="0" i="1">
                <a:solidFill>
                  <a:schemeClr val="tx1"/>
                </a:solidFill>
              </a:rPr>
              <a:t>Victims of Groupthink: A Psychological Study of Foreign-Policy Decisions and </a:t>
            </a:r>
            <a:r>
              <a:rPr lang="en-GB" altLang="en-US" sz="1200" b="0" i="1" err="1">
                <a:solidFill>
                  <a:schemeClr val="tx1"/>
                </a:solidFill>
              </a:rPr>
              <a:t>Fiascoes</a:t>
            </a:r>
            <a:r>
              <a:rPr lang="en-GB" altLang="en-US" sz="1200" b="0" i="1">
                <a:solidFill>
                  <a:schemeClr val="tx1"/>
                </a:solidFill>
              </a:rPr>
              <a:t>” </a:t>
            </a:r>
            <a:r>
              <a:rPr lang="en-GB" altLang="en-US" sz="1200" b="0">
                <a:solidFill>
                  <a:schemeClr val="tx1"/>
                </a:solidFill>
              </a:rPr>
              <a:t>– Irving Janis, 1972</a:t>
            </a:r>
          </a:p>
          <a:p>
            <a:endParaRPr lang="en-GB"/>
          </a:p>
          <a:p>
            <a:endParaRPr lang="en-GB"/>
          </a:p>
        </p:txBody>
      </p:sp>
      <p:sp>
        <p:nvSpPr>
          <p:cNvPr id="11" name="Freeform: Shape 4">
            <a:extLst>
              <a:ext uri="{FF2B5EF4-FFF2-40B4-BE49-F238E27FC236}">
                <a16:creationId xmlns:a16="http://schemas.microsoft.com/office/drawing/2014/main" id="{8EB7E212-3C7E-A700-388C-F568385F646B}"/>
              </a:ext>
            </a:extLst>
          </p:cNvPr>
          <p:cNvSpPr/>
          <p:nvPr/>
        </p:nvSpPr>
        <p:spPr>
          <a:xfrm>
            <a:off x="1397856" y="2051812"/>
            <a:ext cx="5952822" cy="486007"/>
          </a:xfrm>
          <a:custGeom>
            <a:avLst/>
            <a:gdLst>
              <a:gd name="connsiteX0" fmla="*/ 0 w 7722641"/>
              <a:gd name="connsiteY0" fmla="*/ 109202 h 655200"/>
              <a:gd name="connsiteX1" fmla="*/ 109202 w 7722641"/>
              <a:gd name="connsiteY1" fmla="*/ 0 h 655200"/>
              <a:gd name="connsiteX2" fmla="*/ 7613439 w 7722641"/>
              <a:gd name="connsiteY2" fmla="*/ 0 h 655200"/>
              <a:gd name="connsiteX3" fmla="*/ 7722641 w 7722641"/>
              <a:gd name="connsiteY3" fmla="*/ 109202 h 655200"/>
              <a:gd name="connsiteX4" fmla="*/ 7722641 w 7722641"/>
              <a:gd name="connsiteY4" fmla="*/ 545998 h 655200"/>
              <a:gd name="connsiteX5" fmla="*/ 7613439 w 7722641"/>
              <a:gd name="connsiteY5" fmla="*/ 655200 h 655200"/>
              <a:gd name="connsiteX6" fmla="*/ 109202 w 7722641"/>
              <a:gd name="connsiteY6" fmla="*/ 655200 h 655200"/>
              <a:gd name="connsiteX7" fmla="*/ 0 w 7722641"/>
              <a:gd name="connsiteY7" fmla="*/ 545998 h 655200"/>
              <a:gd name="connsiteX8" fmla="*/ 0 w 772264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2641" h="655200">
                <a:moveTo>
                  <a:pt x="0" y="109202"/>
                </a:moveTo>
                <a:cubicBezTo>
                  <a:pt x="0" y="48891"/>
                  <a:pt x="48891" y="0"/>
                  <a:pt x="109202" y="0"/>
                </a:cubicBezTo>
                <a:lnTo>
                  <a:pt x="7613439" y="0"/>
                </a:lnTo>
                <a:cubicBezTo>
                  <a:pt x="7673750" y="0"/>
                  <a:pt x="7722641" y="48891"/>
                  <a:pt x="7722641" y="109202"/>
                </a:cubicBezTo>
                <a:lnTo>
                  <a:pt x="7722641" y="545998"/>
                </a:lnTo>
                <a:cubicBezTo>
                  <a:pt x="7722641" y="606309"/>
                  <a:pt x="7673750" y="655200"/>
                  <a:pt x="7613439" y="655200"/>
                </a:cubicBezTo>
                <a:lnTo>
                  <a:pt x="109202" y="655200"/>
                </a:lnTo>
                <a:cubicBezTo>
                  <a:pt x="48891" y="655200"/>
                  <a:pt x="0" y="606309"/>
                  <a:pt x="0" y="545998"/>
                </a:cubicBezTo>
                <a:lnTo>
                  <a:pt x="0" y="109202"/>
                </a:lnTo>
                <a:close/>
              </a:path>
            </a:pathLst>
          </a:custGeom>
          <a:ln>
            <a:noFill/>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98122" tIns="98122" rIns="98122" bIns="98122" numCol="1" spcCol="1270" anchor="ctr" anchorCtr="0">
            <a:noAutofit/>
          </a:bodyPr>
          <a:lstStyle/>
          <a:p>
            <a:pPr algn="ctr" defTabSz="806323">
              <a:lnSpc>
                <a:spcPct val="90000"/>
              </a:lnSpc>
              <a:spcBef>
                <a:spcPct val="0"/>
              </a:spcBef>
              <a:spcAft>
                <a:spcPct val="35000"/>
              </a:spcAft>
            </a:pPr>
            <a:r>
              <a:rPr lang="en-GB"/>
              <a:t>Censorship and self-censorship</a:t>
            </a:r>
          </a:p>
        </p:txBody>
      </p:sp>
      <p:sp>
        <p:nvSpPr>
          <p:cNvPr id="12" name="Freeform: Shape 6">
            <a:extLst>
              <a:ext uri="{FF2B5EF4-FFF2-40B4-BE49-F238E27FC236}">
                <a16:creationId xmlns:a16="http://schemas.microsoft.com/office/drawing/2014/main" id="{ACEB7857-CA27-E7FB-4A20-B244E883F965}"/>
              </a:ext>
            </a:extLst>
          </p:cNvPr>
          <p:cNvSpPr/>
          <p:nvPr/>
        </p:nvSpPr>
        <p:spPr>
          <a:xfrm>
            <a:off x="1397856" y="2639135"/>
            <a:ext cx="5952822" cy="486007"/>
          </a:xfrm>
          <a:custGeom>
            <a:avLst/>
            <a:gdLst>
              <a:gd name="connsiteX0" fmla="*/ 0 w 7722641"/>
              <a:gd name="connsiteY0" fmla="*/ 109202 h 655200"/>
              <a:gd name="connsiteX1" fmla="*/ 109202 w 7722641"/>
              <a:gd name="connsiteY1" fmla="*/ 0 h 655200"/>
              <a:gd name="connsiteX2" fmla="*/ 7613439 w 7722641"/>
              <a:gd name="connsiteY2" fmla="*/ 0 h 655200"/>
              <a:gd name="connsiteX3" fmla="*/ 7722641 w 7722641"/>
              <a:gd name="connsiteY3" fmla="*/ 109202 h 655200"/>
              <a:gd name="connsiteX4" fmla="*/ 7722641 w 7722641"/>
              <a:gd name="connsiteY4" fmla="*/ 545998 h 655200"/>
              <a:gd name="connsiteX5" fmla="*/ 7613439 w 7722641"/>
              <a:gd name="connsiteY5" fmla="*/ 655200 h 655200"/>
              <a:gd name="connsiteX6" fmla="*/ 109202 w 7722641"/>
              <a:gd name="connsiteY6" fmla="*/ 655200 h 655200"/>
              <a:gd name="connsiteX7" fmla="*/ 0 w 7722641"/>
              <a:gd name="connsiteY7" fmla="*/ 545998 h 655200"/>
              <a:gd name="connsiteX8" fmla="*/ 0 w 772264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2641" h="655200">
                <a:moveTo>
                  <a:pt x="0" y="109202"/>
                </a:moveTo>
                <a:cubicBezTo>
                  <a:pt x="0" y="48891"/>
                  <a:pt x="48891" y="0"/>
                  <a:pt x="109202" y="0"/>
                </a:cubicBezTo>
                <a:lnTo>
                  <a:pt x="7613439" y="0"/>
                </a:lnTo>
                <a:cubicBezTo>
                  <a:pt x="7673750" y="0"/>
                  <a:pt x="7722641" y="48891"/>
                  <a:pt x="7722641" y="109202"/>
                </a:cubicBezTo>
                <a:lnTo>
                  <a:pt x="7722641" y="545998"/>
                </a:lnTo>
                <a:cubicBezTo>
                  <a:pt x="7722641" y="606309"/>
                  <a:pt x="7673750" y="655200"/>
                  <a:pt x="7613439" y="655200"/>
                </a:cubicBezTo>
                <a:lnTo>
                  <a:pt x="109202" y="655200"/>
                </a:lnTo>
                <a:cubicBezTo>
                  <a:pt x="48891" y="655200"/>
                  <a:pt x="0" y="606309"/>
                  <a:pt x="0" y="545998"/>
                </a:cubicBezTo>
                <a:lnTo>
                  <a:pt x="0" y="109202"/>
                </a:lnTo>
                <a:close/>
              </a:path>
            </a:pathLst>
          </a:custGeom>
          <a:ln>
            <a:noFill/>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98122" tIns="98122" rIns="98122" bIns="98122" numCol="1" spcCol="1270" anchor="ctr" anchorCtr="0">
            <a:noAutofit/>
          </a:bodyPr>
          <a:lstStyle/>
          <a:p>
            <a:pPr lvl="0" algn="ctr">
              <a:defRPr/>
            </a:pPr>
            <a:r>
              <a:rPr lang="en-GB"/>
              <a:t>Peer pressure</a:t>
            </a:r>
          </a:p>
        </p:txBody>
      </p:sp>
      <p:sp>
        <p:nvSpPr>
          <p:cNvPr id="13" name="Freeform: Shape 7">
            <a:extLst>
              <a:ext uri="{FF2B5EF4-FFF2-40B4-BE49-F238E27FC236}">
                <a16:creationId xmlns:a16="http://schemas.microsoft.com/office/drawing/2014/main" id="{7084858A-8D90-AD25-99DF-076E3DBDEDEB}"/>
              </a:ext>
            </a:extLst>
          </p:cNvPr>
          <p:cNvSpPr/>
          <p:nvPr/>
        </p:nvSpPr>
        <p:spPr>
          <a:xfrm>
            <a:off x="1397856" y="3226458"/>
            <a:ext cx="5952822" cy="486007"/>
          </a:xfrm>
          <a:custGeom>
            <a:avLst/>
            <a:gdLst>
              <a:gd name="connsiteX0" fmla="*/ 0 w 7722641"/>
              <a:gd name="connsiteY0" fmla="*/ 109202 h 655200"/>
              <a:gd name="connsiteX1" fmla="*/ 109202 w 7722641"/>
              <a:gd name="connsiteY1" fmla="*/ 0 h 655200"/>
              <a:gd name="connsiteX2" fmla="*/ 7613439 w 7722641"/>
              <a:gd name="connsiteY2" fmla="*/ 0 h 655200"/>
              <a:gd name="connsiteX3" fmla="*/ 7722641 w 7722641"/>
              <a:gd name="connsiteY3" fmla="*/ 109202 h 655200"/>
              <a:gd name="connsiteX4" fmla="*/ 7722641 w 7722641"/>
              <a:gd name="connsiteY4" fmla="*/ 545998 h 655200"/>
              <a:gd name="connsiteX5" fmla="*/ 7613439 w 7722641"/>
              <a:gd name="connsiteY5" fmla="*/ 655200 h 655200"/>
              <a:gd name="connsiteX6" fmla="*/ 109202 w 7722641"/>
              <a:gd name="connsiteY6" fmla="*/ 655200 h 655200"/>
              <a:gd name="connsiteX7" fmla="*/ 0 w 7722641"/>
              <a:gd name="connsiteY7" fmla="*/ 545998 h 655200"/>
              <a:gd name="connsiteX8" fmla="*/ 0 w 772264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2641" h="655200">
                <a:moveTo>
                  <a:pt x="0" y="109202"/>
                </a:moveTo>
                <a:cubicBezTo>
                  <a:pt x="0" y="48891"/>
                  <a:pt x="48891" y="0"/>
                  <a:pt x="109202" y="0"/>
                </a:cubicBezTo>
                <a:lnTo>
                  <a:pt x="7613439" y="0"/>
                </a:lnTo>
                <a:cubicBezTo>
                  <a:pt x="7673750" y="0"/>
                  <a:pt x="7722641" y="48891"/>
                  <a:pt x="7722641" y="109202"/>
                </a:cubicBezTo>
                <a:lnTo>
                  <a:pt x="7722641" y="545998"/>
                </a:lnTo>
                <a:cubicBezTo>
                  <a:pt x="7722641" y="606309"/>
                  <a:pt x="7673750" y="655200"/>
                  <a:pt x="7613439" y="655200"/>
                </a:cubicBezTo>
                <a:lnTo>
                  <a:pt x="109202" y="655200"/>
                </a:lnTo>
                <a:cubicBezTo>
                  <a:pt x="48891" y="655200"/>
                  <a:pt x="0" y="606309"/>
                  <a:pt x="0" y="545998"/>
                </a:cubicBezTo>
                <a:lnTo>
                  <a:pt x="0" y="109202"/>
                </a:lnTo>
                <a:close/>
              </a:path>
            </a:pathLst>
          </a:custGeom>
          <a:solidFill>
            <a:schemeClr val="tx2"/>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8122" tIns="98122" rIns="98122" bIns="98122" numCol="1" spcCol="1270" anchor="ctr" anchorCtr="0">
            <a:noAutofit/>
          </a:bodyPr>
          <a:lstStyle/>
          <a:p>
            <a:pPr algn="ctr" defTabSz="806323">
              <a:lnSpc>
                <a:spcPct val="90000"/>
              </a:lnSpc>
              <a:spcBef>
                <a:spcPct val="0"/>
              </a:spcBef>
              <a:spcAft>
                <a:spcPct val="35000"/>
              </a:spcAft>
            </a:pPr>
            <a:r>
              <a:rPr lang="en-GB"/>
              <a:t>Stereotyping and scapegoating</a:t>
            </a:r>
          </a:p>
        </p:txBody>
      </p:sp>
      <p:sp>
        <p:nvSpPr>
          <p:cNvPr id="14" name="Freeform: Shape 9">
            <a:extLst>
              <a:ext uri="{FF2B5EF4-FFF2-40B4-BE49-F238E27FC236}">
                <a16:creationId xmlns:a16="http://schemas.microsoft.com/office/drawing/2014/main" id="{C53D8988-5EC3-B561-AE13-FECD4A2C105E}"/>
              </a:ext>
            </a:extLst>
          </p:cNvPr>
          <p:cNvSpPr/>
          <p:nvPr/>
        </p:nvSpPr>
        <p:spPr>
          <a:xfrm>
            <a:off x="1397856" y="3813781"/>
            <a:ext cx="5952822" cy="486007"/>
          </a:xfrm>
          <a:custGeom>
            <a:avLst/>
            <a:gdLst>
              <a:gd name="connsiteX0" fmla="*/ 0 w 7722641"/>
              <a:gd name="connsiteY0" fmla="*/ 109202 h 655200"/>
              <a:gd name="connsiteX1" fmla="*/ 109202 w 7722641"/>
              <a:gd name="connsiteY1" fmla="*/ 0 h 655200"/>
              <a:gd name="connsiteX2" fmla="*/ 7613439 w 7722641"/>
              <a:gd name="connsiteY2" fmla="*/ 0 h 655200"/>
              <a:gd name="connsiteX3" fmla="*/ 7722641 w 7722641"/>
              <a:gd name="connsiteY3" fmla="*/ 109202 h 655200"/>
              <a:gd name="connsiteX4" fmla="*/ 7722641 w 7722641"/>
              <a:gd name="connsiteY4" fmla="*/ 545998 h 655200"/>
              <a:gd name="connsiteX5" fmla="*/ 7613439 w 7722641"/>
              <a:gd name="connsiteY5" fmla="*/ 655200 h 655200"/>
              <a:gd name="connsiteX6" fmla="*/ 109202 w 7722641"/>
              <a:gd name="connsiteY6" fmla="*/ 655200 h 655200"/>
              <a:gd name="connsiteX7" fmla="*/ 0 w 7722641"/>
              <a:gd name="connsiteY7" fmla="*/ 545998 h 655200"/>
              <a:gd name="connsiteX8" fmla="*/ 0 w 772264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2641" h="655200">
                <a:moveTo>
                  <a:pt x="0" y="109202"/>
                </a:moveTo>
                <a:cubicBezTo>
                  <a:pt x="0" y="48891"/>
                  <a:pt x="48891" y="0"/>
                  <a:pt x="109202" y="0"/>
                </a:cubicBezTo>
                <a:lnTo>
                  <a:pt x="7613439" y="0"/>
                </a:lnTo>
                <a:cubicBezTo>
                  <a:pt x="7673750" y="0"/>
                  <a:pt x="7722641" y="48891"/>
                  <a:pt x="7722641" y="109202"/>
                </a:cubicBezTo>
                <a:lnTo>
                  <a:pt x="7722641" y="545998"/>
                </a:lnTo>
                <a:cubicBezTo>
                  <a:pt x="7722641" y="606309"/>
                  <a:pt x="7673750" y="655200"/>
                  <a:pt x="7613439" y="655200"/>
                </a:cubicBezTo>
                <a:lnTo>
                  <a:pt x="109202" y="655200"/>
                </a:lnTo>
                <a:cubicBezTo>
                  <a:pt x="48891" y="655200"/>
                  <a:pt x="0" y="606309"/>
                  <a:pt x="0" y="545998"/>
                </a:cubicBezTo>
                <a:lnTo>
                  <a:pt x="0" y="109202"/>
                </a:lnTo>
                <a:close/>
              </a:path>
            </a:pathLst>
          </a:custGeom>
          <a:solidFill>
            <a:schemeClr val="tx2"/>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98122" tIns="98122" rIns="98122" bIns="98122" numCol="1" spcCol="1270" anchor="ctr" anchorCtr="0">
            <a:noAutofit/>
          </a:bodyPr>
          <a:lstStyle/>
          <a:p>
            <a:pPr algn="ctr" defTabSz="806323">
              <a:lnSpc>
                <a:spcPct val="90000"/>
              </a:lnSpc>
              <a:spcBef>
                <a:spcPct val="0"/>
              </a:spcBef>
              <a:spcAft>
                <a:spcPct val="35000"/>
              </a:spcAft>
            </a:pPr>
            <a:r>
              <a:rPr lang="en-GB"/>
              <a:t>Moral high ground</a:t>
            </a:r>
          </a:p>
        </p:txBody>
      </p:sp>
      <p:sp>
        <p:nvSpPr>
          <p:cNvPr id="15" name="Freeform: Shape 10">
            <a:extLst>
              <a:ext uri="{FF2B5EF4-FFF2-40B4-BE49-F238E27FC236}">
                <a16:creationId xmlns:a16="http://schemas.microsoft.com/office/drawing/2014/main" id="{62F2BE7F-D453-0BF5-CEBB-4125F727D27C}"/>
              </a:ext>
            </a:extLst>
          </p:cNvPr>
          <p:cNvSpPr/>
          <p:nvPr/>
        </p:nvSpPr>
        <p:spPr>
          <a:xfrm>
            <a:off x="1397856" y="4401104"/>
            <a:ext cx="5952822" cy="486007"/>
          </a:xfrm>
          <a:custGeom>
            <a:avLst/>
            <a:gdLst>
              <a:gd name="connsiteX0" fmla="*/ 0 w 7722641"/>
              <a:gd name="connsiteY0" fmla="*/ 109202 h 655200"/>
              <a:gd name="connsiteX1" fmla="*/ 109202 w 7722641"/>
              <a:gd name="connsiteY1" fmla="*/ 0 h 655200"/>
              <a:gd name="connsiteX2" fmla="*/ 7613439 w 7722641"/>
              <a:gd name="connsiteY2" fmla="*/ 0 h 655200"/>
              <a:gd name="connsiteX3" fmla="*/ 7722641 w 7722641"/>
              <a:gd name="connsiteY3" fmla="*/ 109202 h 655200"/>
              <a:gd name="connsiteX4" fmla="*/ 7722641 w 7722641"/>
              <a:gd name="connsiteY4" fmla="*/ 545998 h 655200"/>
              <a:gd name="connsiteX5" fmla="*/ 7613439 w 7722641"/>
              <a:gd name="connsiteY5" fmla="*/ 655200 h 655200"/>
              <a:gd name="connsiteX6" fmla="*/ 109202 w 7722641"/>
              <a:gd name="connsiteY6" fmla="*/ 655200 h 655200"/>
              <a:gd name="connsiteX7" fmla="*/ 0 w 7722641"/>
              <a:gd name="connsiteY7" fmla="*/ 545998 h 655200"/>
              <a:gd name="connsiteX8" fmla="*/ 0 w 772264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2641" h="655200">
                <a:moveTo>
                  <a:pt x="0" y="109202"/>
                </a:moveTo>
                <a:cubicBezTo>
                  <a:pt x="0" y="48891"/>
                  <a:pt x="48891" y="0"/>
                  <a:pt x="109202" y="0"/>
                </a:cubicBezTo>
                <a:lnTo>
                  <a:pt x="7613439" y="0"/>
                </a:lnTo>
                <a:cubicBezTo>
                  <a:pt x="7673750" y="0"/>
                  <a:pt x="7722641" y="48891"/>
                  <a:pt x="7722641" y="109202"/>
                </a:cubicBezTo>
                <a:lnTo>
                  <a:pt x="7722641" y="545998"/>
                </a:lnTo>
                <a:cubicBezTo>
                  <a:pt x="7722641" y="606309"/>
                  <a:pt x="7673750" y="655200"/>
                  <a:pt x="7613439" y="655200"/>
                </a:cubicBezTo>
                <a:lnTo>
                  <a:pt x="109202" y="655200"/>
                </a:lnTo>
                <a:cubicBezTo>
                  <a:pt x="48891" y="655200"/>
                  <a:pt x="0" y="606309"/>
                  <a:pt x="0" y="545998"/>
                </a:cubicBezTo>
                <a:lnTo>
                  <a:pt x="0" y="109202"/>
                </a:lnTo>
                <a:close/>
              </a:path>
            </a:pathLst>
          </a:cu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98122" tIns="98122" rIns="98122" bIns="98122" numCol="1" spcCol="1270" anchor="ctr" anchorCtr="0">
            <a:noAutofit/>
          </a:bodyPr>
          <a:lstStyle/>
          <a:p>
            <a:pPr lvl="0" algn="ctr">
              <a:defRPr/>
            </a:pPr>
            <a:r>
              <a:rPr lang="en-GB"/>
              <a:t>Complacency and excessive optimism</a:t>
            </a:r>
          </a:p>
        </p:txBody>
      </p:sp>
      <p:sp>
        <p:nvSpPr>
          <p:cNvPr id="16" name="Freeform: Shape 11">
            <a:extLst>
              <a:ext uri="{FF2B5EF4-FFF2-40B4-BE49-F238E27FC236}">
                <a16:creationId xmlns:a16="http://schemas.microsoft.com/office/drawing/2014/main" id="{9F902BA1-EBF4-AE09-52B0-AF25DBA13477}"/>
              </a:ext>
            </a:extLst>
          </p:cNvPr>
          <p:cNvSpPr/>
          <p:nvPr/>
        </p:nvSpPr>
        <p:spPr>
          <a:xfrm>
            <a:off x="1397856" y="4988427"/>
            <a:ext cx="5952822" cy="486007"/>
          </a:xfrm>
          <a:custGeom>
            <a:avLst/>
            <a:gdLst>
              <a:gd name="connsiteX0" fmla="*/ 0 w 7722641"/>
              <a:gd name="connsiteY0" fmla="*/ 109202 h 655200"/>
              <a:gd name="connsiteX1" fmla="*/ 109202 w 7722641"/>
              <a:gd name="connsiteY1" fmla="*/ 0 h 655200"/>
              <a:gd name="connsiteX2" fmla="*/ 7613439 w 7722641"/>
              <a:gd name="connsiteY2" fmla="*/ 0 h 655200"/>
              <a:gd name="connsiteX3" fmla="*/ 7722641 w 7722641"/>
              <a:gd name="connsiteY3" fmla="*/ 109202 h 655200"/>
              <a:gd name="connsiteX4" fmla="*/ 7722641 w 7722641"/>
              <a:gd name="connsiteY4" fmla="*/ 545998 h 655200"/>
              <a:gd name="connsiteX5" fmla="*/ 7613439 w 7722641"/>
              <a:gd name="connsiteY5" fmla="*/ 655200 h 655200"/>
              <a:gd name="connsiteX6" fmla="*/ 109202 w 7722641"/>
              <a:gd name="connsiteY6" fmla="*/ 655200 h 655200"/>
              <a:gd name="connsiteX7" fmla="*/ 0 w 7722641"/>
              <a:gd name="connsiteY7" fmla="*/ 545998 h 655200"/>
              <a:gd name="connsiteX8" fmla="*/ 0 w 772264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2641" h="655200">
                <a:moveTo>
                  <a:pt x="0" y="109202"/>
                </a:moveTo>
                <a:cubicBezTo>
                  <a:pt x="0" y="48891"/>
                  <a:pt x="48891" y="0"/>
                  <a:pt x="109202" y="0"/>
                </a:cubicBezTo>
                <a:lnTo>
                  <a:pt x="7613439" y="0"/>
                </a:lnTo>
                <a:cubicBezTo>
                  <a:pt x="7673750" y="0"/>
                  <a:pt x="7722641" y="48891"/>
                  <a:pt x="7722641" y="109202"/>
                </a:cubicBezTo>
                <a:lnTo>
                  <a:pt x="7722641" y="545998"/>
                </a:lnTo>
                <a:cubicBezTo>
                  <a:pt x="7722641" y="606309"/>
                  <a:pt x="7673750" y="655200"/>
                  <a:pt x="7613439" y="655200"/>
                </a:cubicBezTo>
                <a:lnTo>
                  <a:pt x="109202" y="655200"/>
                </a:lnTo>
                <a:cubicBezTo>
                  <a:pt x="48891" y="655200"/>
                  <a:pt x="0" y="606309"/>
                  <a:pt x="0" y="545998"/>
                </a:cubicBezTo>
                <a:lnTo>
                  <a:pt x="0" y="109202"/>
                </a:lnTo>
                <a:close/>
              </a:path>
            </a:pathLst>
          </a:cu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98122" tIns="98122" rIns="98122" bIns="98122" numCol="1" spcCol="1270" anchor="ctr" anchorCtr="0">
            <a:noAutofit/>
          </a:bodyPr>
          <a:lstStyle/>
          <a:p>
            <a:pPr lvl="0" algn="ctr">
              <a:defRPr/>
            </a:pPr>
            <a:r>
              <a:rPr lang="en-GB"/>
              <a:t>Rationalisation and ignoring warnings</a:t>
            </a:r>
          </a:p>
        </p:txBody>
      </p:sp>
      <p:sp>
        <p:nvSpPr>
          <p:cNvPr id="17" name="Freeform: Shape 12">
            <a:extLst>
              <a:ext uri="{FF2B5EF4-FFF2-40B4-BE49-F238E27FC236}">
                <a16:creationId xmlns:a16="http://schemas.microsoft.com/office/drawing/2014/main" id="{1C3D0059-0705-4204-304B-655205675650}"/>
              </a:ext>
            </a:extLst>
          </p:cNvPr>
          <p:cNvSpPr/>
          <p:nvPr/>
        </p:nvSpPr>
        <p:spPr>
          <a:xfrm>
            <a:off x="1397856" y="5575748"/>
            <a:ext cx="5952822" cy="486007"/>
          </a:xfrm>
          <a:custGeom>
            <a:avLst/>
            <a:gdLst>
              <a:gd name="connsiteX0" fmla="*/ 0 w 7722641"/>
              <a:gd name="connsiteY0" fmla="*/ 109202 h 655200"/>
              <a:gd name="connsiteX1" fmla="*/ 109202 w 7722641"/>
              <a:gd name="connsiteY1" fmla="*/ 0 h 655200"/>
              <a:gd name="connsiteX2" fmla="*/ 7613439 w 7722641"/>
              <a:gd name="connsiteY2" fmla="*/ 0 h 655200"/>
              <a:gd name="connsiteX3" fmla="*/ 7722641 w 7722641"/>
              <a:gd name="connsiteY3" fmla="*/ 109202 h 655200"/>
              <a:gd name="connsiteX4" fmla="*/ 7722641 w 7722641"/>
              <a:gd name="connsiteY4" fmla="*/ 545998 h 655200"/>
              <a:gd name="connsiteX5" fmla="*/ 7613439 w 7722641"/>
              <a:gd name="connsiteY5" fmla="*/ 655200 h 655200"/>
              <a:gd name="connsiteX6" fmla="*/ 109202 w 7722641"/>
              <a:gd name="connsiteY6" fmla="*/ 655200 h 655200"/>
              <a:gd name="connsiteX7" fmla="*/ 0 w 7722641"/>
              <a:gd name="connsiteY7" fmla="*/ 545998 h 655200"/>
              <a:gd name="connsiteX8" fmla="*/ 0 w 772264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2641" h="655200">
                <a:moveTo>
                  <a:pt x="0" y="109202"/>
                </a:moveTo>
                <a:cubicBezTo>
                  <a:pt x="0" y="48891"/>
                  <a:pt x="48891" y="0"/>
                  <a:pt x="109202" y="0"/>
                </a:cubicBezTo>
                <a:lnTo>
                  <a:pt x="7613439" y="0"/>
                </a:lnTo>
                <a:cubicBezTo>
                  <a:pt x="7673750" y="0"/>
                  <a:pt x="7722641" y="48891"/>
                  <a:pt x="7722641" y="109202"/>
                </a:cubicBezTo>
                <a:lnTo>
                  <a:pt x="7722641" y="545998"/>
                </a:lnTo>
                <a:cubicBezTo>
                  <a:pt x="7722641" y="606309"/>
                  <a:pt x="7673750" y="655200"/>
                  <a:pt x="7613439" y="655200"/>
                </a:cubicBezTo>
                <a:lnTo>
                  <a:pt x="109202" y="655200"/>
                </a:lnTo>
                <a:cubicBezTo>
                  <a:pt x="48891" y="655200"/>
                  <a:pt x="0" y="606309"/>
                  <a:pt x="0" y="545998"/>
                </a:cubicBezTo>
                <a:lnTo>
                  <a:pt x="0" y="109202"/>
                </a:lnTo>
                <a:close/>
              </a:path>
            </a:pathLst>
          </a:custGeom>
          <a:solidFill>
            <a:schemeClr val="accent1"/>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98122" tIns="98122" rIns="98122" bIns="98122" numCol="1" spcCol="1270" anchor="ctr" anchorCtr="0">
            <a:noAutofit/>
          </a:bodyPr>
          <a:lstStyle/>
          <a:p>
            <a:pPr algn="ctr" defTabSz="806323">
              <a:lnSpc>
                <a:spcPct val="90000"/>
              </a:lnSpc>
              <a:spcBef>
                <a:spcPct val="0"/>
              </a:spcBef>
              <a:spcAft>
                <a:spcPct val="35000"/>
              </a:spcAft>
            </a:pPr>
            <a:r>
              <a:rPr lang="en-GB"/>
              <a:t>Illusion of unanimous decisions</a:t>
            </a:r>
          </a:p>
        </p:txBody>
      </p:sp>
      <p:sp>
        <p:nvSpPr>
          <p:cNvPr id="18" name="Left Bracket 17">
            <a:extLst>
              <a:ext uri="{FF2B5EF4-FFF2-40B4-BE49-F238E27FC236}">
                <a16:creationId xmlns:a16="http://schemas.microsoft.com/office/drawing/2014/main" id="{82B6C57B-D5C6-AE9B-7376-7DF788A91241}"/>
              </a:ext>
            </a:extLst>
          </p:cNvPr>
          <p:cNvSpPr/>
          <p:nvPr/>
        </p:nvSpPr>
        <p:spPr>
          <a:xfrm>
            <a:off x="1069060" y="4433645"/>
            <a:ext cx="41467" cy="1607561"/>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633"/>
          </a:p>
        </p:txBody>
      </p:sp>
      <p:sp>
        <p:nvSpPr>
          <p:cNvPr id="19" name="Left Bracket 18">
            <a:extLst>
              <a:ext uri="{FF2B5EF4-FFF2-40B4-BE49-F238E27FC236}">
                <a16:creationId xmlns:a16="http://schemas.microsoft.com/office/drawing/2014/main" id="{E25D6C35-1404-EE4D-2510-28CF5726A2A0}"/>
              </a:ext>
            </a:extLst>
          </p:cNvPr>
          <p:cNvSpPr/>
          <p:nvPr/>
        </p:nvSpPr>
        <p:spPr>
          <a:xfrm>
            <a:off x="1049986" y="2060197"/>
            <a:ext cx="60540" cy="1064945"/>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633"/>
          </a:p>
        </p:txBody>
      </p:sp>
      <p:sp>
        <p:nvSpPr>
          <p:cNvPr id="20" name="TextBox 19">
            <a:extLst>
              <a:ext uri="{FF2B5EF4-FFF2-40B4-BE49-F238E27FC236}">
                <a16:creationId xmlns:a16="http://schemas.microsoft.com/office/drawing/2014/main" id="{3701D58E-738F-EC0B-02C9-BB05FA9A65EE}"/>
              </a:ext>
            </a:extLst>
          </p:cNvPr>
          <p:cNvSpPr txBox="1"/>
          <p:nvPr/>
        </p:nvSpPr>
        <p:spPr>
          <a:xfrm>
            <a:off x="531982" y="4454193"/>
            <a:ext cx="461665" cy="1607561"/>
          </a:xfrm>
          <a:prstGeom prst="rect">
            <a:avLst/>
          </a:prstGeom>
          <a:noFill/>
        </p:spPr>
        <p:txBody>
          <a:bodyPr vert="vert270" wrap="square" rtlCol="0">
            <a:spAutoFit/>
          </a:bodyPr>
          <a:lstStyle/>
          <a:p>
            <a:pPr algn="ctr"/>
            <a:r>
              <a:rPr lang="en-GB"/>
              <a:t>Denial</a:t>
            </a:r>
          </a:p>
        </p:txBody>
      </p:sp>
      <p:sp>
        <p:nvSpPr>
          <p:cNvPr id="21" name="TextBox 20">
            <a:extLst>
              <a:ext uri="{FF2B5EF4-FFF2-40B4-BE49-F238E27FC236}">
                <a16:creationId xmlns:a16="http://schemas.microsoft.com/office/drawing/2014/main" id="{CB9F16FB-9D29-B86F-07C7-4EE14BA33287}"/>
              </a:ext>
            </a:extLst>
          </p:cNvPr>
          <p:cNvSpPr txBox="1"/>
          <p:nvPr/>
        </p:nvSpPr>
        <p:spPr>
          <a:xfrm>
            <a:off x="517003" y="1623840"/>
            <a:ext cx="461665" cy="1965632"/>
          </a:xfrm>
          <a:prstGeom prst="rect">
            <a:avLst/>
          </a:prstGeom>
          <a:noFill/>
        </p:spPr>
        <p:txBody>
          <a:bodyPr vert="vert270" wrap="square" rtlCol="0">
            <a:spAutoFit/>
          </a:bodyPr>
          <a:lstStyle/>
          <a:p>
            <a:pPr algn="ctr"/>
            <a:r>
              <a:rPr lang="en-GB"/>
              <a:t>Censorship</a:t>
            </a:r>
          </a:p>
        </p:txBody>
      </p:sp>
      <p:sp>
        <p:nvSpPr>
          <p:cNvPr id="22" name="Left Bracket 21">
            <a:extLst>
              <a:ext uri="{FF2B5EF4-FFF2-40B4-BE49-F238E27FC236}">
                <a16:creationId xmlns:a16="http://schemas.microsoft.com/office/drawing/2014/main" id="{89070F77-2789-89A4-41DF-986FE03B0282}"/>
              </a:ext>
            </a:extLst>
          </p:cNvPr>
          <p:cNvSpPr/>
          <p:nvPr/>
        </p:nvSpPr>
        <p:spPr>
          <a:xfrm>
            <a:off x="1069059" y="3272674"/>
            <a:ext cx="41467" cy="1013438"/>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633"/>
          </a:p>
        </p:txBody>
      </p:sp>
      <p:sp>
        <p:nvSpPr>
          <p:cNvPr id="23" name="TextBox 22">
            <a:extLst>
              <a:ext uri="{FF2B5EF4-FFF2-40B4-BE49-F238E27FC236}">
                <a16:creationId xmlns:a16="http://schemas.microsoft.com/office/drawing/2014/main" id="{9D1A707C-AB1E-D04B-B739-A979B9616C45}"/>
              </a:ext>
            </a:extLst>
          </p:cNvPr>
          <p:cNvSpPr txBox="1"/>
          <p:nvPr/>
        </p:nvSpPr>
        <p:spPr>
          <a:xfrm>
            <a:off x="517003" y="2986591"/>
            <a:ext cx="461665" cy="1607561"/>
          </a:xfrm>
          <a:prstGeom prst="rect">
            <a:avLst/>
          </a:prstGeom>
          <a:noFill/>
        </p:spPr>
        <p:txBody>
          <a:bodyPr vert="vert270" wrap="square" rtlCol="0">
            <a:spAutoFit/>
          </a:bodyPr>
          <a:lstStyle/>
          <a:p>
            <a:pPr algn="ctr"/>
            <a:r>
              <a:rPr lang="en-GB"/>
              <a:t>Stigma</a:t>
            </a:r>
          </a:p>
        </p:txBody>
      </p:sp>
      <p:grpSp>
        <p:nvGrpSpPr>
          <p:cNvPr id="3" name="Group 2">
            <a:extLst>
              <a:ext uri="{FF2B5EF4-FFF2-40B4-BE49-F238E27FC236}">
                <a16:creationId xmlns:a16="http://schemas.microsoft.com/office/drawing/2014/main" id="{6AAD1E73-35F4-5506-CF20-C20F9FC5ADA3}"/>
              </a:ext>
            </a:extLst>
          </p:cNvPr>
          <p:cNvGrpSpPr/>
          <p:nvPr/>
        </p:nvGrpSpPr>
        <p:grpSpPr>
          <a:xfrm>
            <a:off x="8622823" y="2615726"/>
            <a:ext cx="1728192" cy="2247531"/>
            <a:chOff x="3602038" y="2636838"/>
            <a:chExt cx="644525" cy="811213"/>
          </a:xfrm>
          <a:solidFill>
            <a:schemeClr val="tx2"/>
          </a:solidFill>
        </p:grpSpPr>
        <p:sp>
          <p:nvSpPr>
            <p:cNvPr id="24" name="Freeform 5">
              <a:extLst>
                <a:ext uri="{FF2B5EF4-FFF2-40B4-BE49-F238E27FC236}">
                  <a16:creationId xmlns:a16="http://schemas.microsoft.com/office/drawing/2014/main" id="{496C0188-E6E0-5285-3DFD-F5DB31ACD669}"/>
                </a:ext>
              </a:extLst>
            </p:cNvPr>
            <p:cNvSpPr>
              <a:spLocks noEditPoints="1"/>
            </p:cNvSpPr>
            <p:nvPr/>
          </p:nvSpPr>
          <p:spPr bwMode="auto">
            <a:xfrm>
              <a:off x="3602038" y="2636838"/>
              <a:ext cx="644525" cy="811213"/>
            </a:xfrm>
            <a:custGeom>
              <a:avLst/>
              <a:gdLst>
                <a:gd name="T0" fmla="*/ 331 w 413"/>
                <a:gd name="T1" fmla="*/ 167 h 519"/>
                <a:gd name="T2" fmla="*/ 286 w 413"/>
                <a:gd name="T3" fmla="*/ 24 h 519"/>
                <a:gd name="T4" fmla="*/ 230 w 413"/>
                <a:gd name="T5" fmla="*/ 8 h 519"/>
                <a:gd name="T6" fmla="*/ 175 w 413"/>
                <a:gd name="T7" fmla="*/ 0 h 519"/>
                <a:gd name="T8" fmla="*/ 126 w 413"/>
                <a:gd name="T9" fmla="*/ 176 h 519"/>
                <a:gd name="T10" fmla="*/ 3 w 413"/>
                <a:gd name="T11" fmla="*/ 330 h 519"/>
                <a:gd name="T12" fmla="*/ 329 w 413"/>
                <a:gd name="T13" fmla="*/ 519 h 519"/>
                <a:gd name="T14" fmla="*/ 371 w 413"/>
                <a:gd name="T15" fmla="*/ 483 h 519"/>
                <a:gd name="T16" fmla="*/ 412 w 413"/>
                <a:gd name="T17" fmla="*/ 447 h 519"/>
                <a:gd name="T18" fmla="*/ 379 w 413"/>
                <a:gd name="T19" fmla="*/ 194 h 519"/>
                <a:gd name="T20" fmla="*/ 291 w 413"/>
                <a:gd name="T21" fmla="*/ 157 h 519"/>
                <a:gd name="T22" fmla="*/ 305 w 413"/>
                <a:gd name="T23" fmla="*/ 52 h 519"/>
                <a:gd name="T24" fmla="*/ 260 w 413"/>
                <a:gd name="T25" fmla="*/ 54 h 519"/>
                <a:gd name="T26" fmla="*/ 273 w 413"/>
                <a:gd name="T27" fmla="*/ 49 h 519"/>
                <a:gd name="T28" fmla="*/ 260 w 413"/>
                <a:gd name="T29" fmla="*/ 151 h 519"/>
                <a:gd name="T30" fmla="*/ 253 w 413"/>
                <a:gd name="T31" fmla="*/ 147 h 519"/>
                <a:gd name="T32" fmla="*/ 260 w 413"/>
                <a:gd name="T33" fmla="*/ 54 h 519"/>
                <a:gd name="T34" fmla="*/ 175 w 413"/>
                <a:gd name="T35" fmla="*/ 24 h 519"/>
                <a:gd name="T36" fmla="*/ 212 w 413"/>
                <a:gd name="T37" fmla="*/ 35 h 519"/>
                <a:gd name="T38" fmla="*/ 241 w 413"/>
                <a:gd name="T39" fmla="*/ 71 h 519"/>
                <a:gd name="T40" fmla="*/ 237 w 413"/>
                <a:gd name="T41" fmla="*/ 128 h 519"/>
                <a:gd name="T42" fmla="*/ 210 w 413"/>
                <a:gd name="T43" fmla="*/ 156 h 519"/>
                <a:gd name="T44" fmla="*/ 175 w 413"/>
                <a:gd name="T45" fmla="*/ 165 h 519"/>
                <a:gd name="T46" fmla="*/ 305 w 413"/>
                <a:gd name="T47" fmla="*/ 495 h 519"/>
                <a:gd name="T48" fmla="*/ 27 w 413"/>
                <a:gd name="T49" fmla="*/ 329 h 519"/>
                <a:gd name="T50" fmla="*/ 58 w 413"/>
                <a:gd name="T51" fmla="*/ 238 h 519"/>
                <a:gd name="T52" fmla="*/ 166 w 413"/>
                <a:gd name="T53" fmla="*/ 195 h 519"/>
                <a:gd name="T54" fmla="*/ 183 w 413"/>
                <a:gd name="T55" fmla="*/ 195 h 519"/>
                <a:gd name="T56" fmla="*/ 271 w 413"/>
                <a:gd name="T57" fmla="*/ 228 h 519"/>
                <a:gd name="T58" fmla="*/ 305 w 413"/>
                <a:gd name="T59" fmla="*/ 345 h 519"/>
                <a:gd name="T60" fmla="*/ 305 w 413"/>
                <a:gd name="T61" fmla="*/ 447 h 519"/>
                <a:gd name="T62" fmla="*/ 305 w 413"/>
                <a:gd name="T63" fmla="*/ 483 h 519"/>
                <a:gd name="T64" fmla="*/ 347 w 413"/>
                <a:gd name="T65" fmla="*/ 423 h 519"/>
                <a:gd name="T66" fmla="*/ 347 w 413"/>
                <a:gd name="T67" fmla="*/ 459 h 519"/>
                <a:gd name="T68" fmla="*/ 329 w 413"/>
                <a:gd name="T69" fmla="*/ 447 h 519"/>
                <a:gd name="T70" fmla="*/ 329 w 413"/>
                <a:gd name="T71" fmla="*/ 307 h 519"/>
                <a:gd name="T72" fmla="*/ 260 w 413"/>
                <a:gd name="T73" fmla="*/ 190 h 519"/>
                <a:gd name="T74" fmla="*/ 347 w 413"/>
                <a:gd name="T75" fmla="*/ 289 h 519"/>
                <a:gd name="T76" fmla="*/ 388 w 413"/>
                <a:gd name="T77" fmla="*/ 423 h 519"/>
                <a:gd name="T78" fmla="*/ 371 w 413"/>
                <a:gd name="T79" fmla="*/ 289 h 519"/>
                <a:gd name="T80" fmla="*/ 321 w 413"/>
                <a:gd name="T81" fmla="*/ 189 h 519"/>
                <a:gd name="T82" fmla="*/ 388 w 413"/>
                <a:gd name="T83" fmla="*/ 274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13" h="519">
                  <a:moveTo>
                    <a:pt x="379" y="194"/>
                  </a:moveTo>
                  <a:cubicBezTo>
                    <a:pt x="366" y="181"/>
                    <a:pt x="350" y="173"/>
                    <a:pt x="331" y="167"/>
                  </a:cubicBezTo>
                  <a:cubicBezTo>
                    <a:pt x="351" y="153"/>
                    <a:pt x="364" y="129"/>
                    <a:pt x="364" y="103"/>
                  </a:cubicBezTo>
                  <a:cubicBezTo>
                    <a:pt x="364" y="59"/>
                    <a:pt x="329" y="24"/>
                    <a:pt x="286" y="24"/>
                  </a:cubicBezTo>
                  <a:cubicBezTo>
                    <a:pt x="284" y="24"/>
                    <a:pt x="282" y="24"/>
                    <a:pt x="280" y="24"/>
                  </a:cubicBezTo>
                  <a:cubicBezTo>
                    <a:pt x="265" y="14"/>
                    <a:pt x="248" y="8"/>
                    <a:pt x="230" y="8"/>
                  </a:cubicBezTo>
                  <a:cubicBezTo>
                    <a:pt x="225" y="8"/>
                    <a:pt x="221" y="9"/>
                    <a:pt x="216" y="9"/>
                  </a:cubicBezTo>
                  <a:cubicBezTo>
                    <a:pt x="204" y="3"/>
                    <a:pt x="190" y="0"/>
                    <a:pt x="175" y="0"/>
                  </a:cubicBezTo>
                  <a:cubicBezTo>
                    <a:pt x="123" y="0"/>
                    <a:pt x="80" y="42"/>
                    <a:pt x="80" y="95"/>
                  </a:cubicBezTo>
                  <a:cubicBezTo>
                    <a:pt x="80" y="129"/>
                    <a:pt x="99" y="159"/>
                    <a:pt x="126" y="176"/>
                  </a:cubicBezTo>
                  <a:cubicBezTo>
                    <a:pt x="90" y="183"/>
                    <a:pt x="61" y="199"/>
                    <a:pt x="40" y="222"/>
                  </a:cubicBezTo>
                  <a:cubicBezTo>
                    <a:pt x="0" y="267"/>
                    <a:pt x="2" y="324"/>
                    <a:pt x="3" y="330"/>
                  </a:cubicBezTo>
                  <a:cubicBezTo>
                    <a:pt x="3" y="519"/>
                    <a:pt x="3" y="519"/>
                    <a:pt x="3" y="519"/>
                  </a:cubicBezTo>
                  <a:cubicBezTo>
                    <a:pt x="329" y="519"/>
                    <a:pt x="329" y="519"/>
                    <a:pt x="329" y="519"/>
                  </a:cubicBezTo>
                  <a:cubicBezTo>
                    <a:pt x="329" y="483"/>
                    <a:pt x="329" y="483"/>
                    <a:pt x="329" y="483"/>
                  </a:cubicBezTo>
                  <a:cubicBezTo>
                    <a:pt x="371" y="483"/>
                    <a:pt x="371" y="483"/>
                    <a:pt x="371" y="483"/>
                  </a:cubicBezTo>
                  <a:cubicBezTo>
                    <a:pt x="371" y="447"/>
                    <a:pt x="371" y="447"/>
                    <a:pt x="371" y="447"/>
                  </a:cubicBezTo>
                  <a:cubicBezTo>
                    <a:pt x="412" y="447"/>
                    <a:pt x="412" y="447"/>
                    <a:pt x="412" y="447"/>
                  </a:cubicBezTo>
                  <a:cubicBezTo>
                    <a:pt x="412" y="274"/>
                    <a:pt x="412" y="274"/>
                    <a:pt x="412" y="274"/>
                  </a:cubicBezTo>
                  <a:cubicBezTo>
                    <a:pt x="412" y="272"/>
                    <a:pt x="413" y="227"/>
                    <a:pt x="379" y="194"/>
                  </a:cubicBezTo>
                  <a:close/>
                  <a:moveTo>
                    <a:pt x="340" y="103"/>
                  </a:moveTo>
                  <a:cubicBezTo>
                    <a:pt x="340" y="131"/>
                    <a:pt x="319" y="154"/>
                    <a:pt x="291" y="157"/>
                  </a:cubicBezTo>
                  <a:cubicBezTo>
                    <a:pt x="307" y="142"/>
                    <a:pt x="317" y="120"/>
                    <a:pt x="317" y="96"/>
                  </a:cubicBezTo>
                  <a:cubicBezTo>
                    <a:pt x="317" y="80"/>
                    <a:pt x="313" y="65"/>
                    <a:pt x="305" y="52"/>
                  </a:cubicBezTo>
                  <a:cubicBezTo>
                    <a:pt x="326" y="59"/>
                    <a:pt x="340" y="79"/>
                    <a:pt x="340" y="103"/>
                  </a:cubicBezTo>
                  <a:close/>
                  <a:moveTo>
                    <a:pt x="260" y="54"/>
                  </a:moveTo>
                  <a:cubicBezTo>
                    <a:pt x="257" y="47"/>
                    <a:pt x="253" y="41"/>
                    <a:pt x="249" y="35"/>
                  </a:cubicBezTo>
                  <a:cubicBezTo>
                    <a:pt x="258" y="38"/>
                    <a:pt x="266" y="43"/>
                    <a:pt x="273" y="49"/>
                  </a:cubicBezTo>
                  <a:cubicBezTo>
                    <a:pt x="285" y="61"/>
                    <a:pt x="293" y="77"/>
                    <a:pt x="293" y="96"/>
                  </a:cubicBezTo>
                  <a:cubicBezTo>
                    <a:pt x="293" y="120"/>
                    <a:pt x="280" y="141"/>
                    <a:pt x="260" y="151"/>
                  </a:cubicBezTo>
                  <a:cubicBezTo>
                    <a:pt x="256" y="154"/>
                    <a:pt x="251" y="156"/>
                    <a:pt x="246" y="157"/>
                  </a:cubicBezTo>
                  <a:cubicBezTo>
                    <a:pt x="249" y="154"/>
                    <a:pt x="251" y="151"/>
                    <a:pt x="253" y="147"/>
                  </a:cubicBezTo>
                  <a:cubicBezTo>
                    <a:pt x="264" y="132"/>
                    <a:pt x="270" y="114"/>
                    <a:pt x="270" y="95"/>
                  </a:cubicBezTo>
                  <a:cubicBezTo>
                    <a:pt x="270" y="80"/>
                    <a:pt x="266" y="66"/>
                    <a:pt x="260" y="54"/>
                  </a:cubicBezTo>
                  <a:close/>
                  <a:moveTo>
                    <a:pt x="104" y="95"/>
                  </a:moveTo>
                  <a:cubicBezTo>
                    <a:pt x="104" y="56"/>
                    <a:pt x="136" y="24"/>
                    <a:pt x="175" y="24"/>
                  </a:cubicBezTo>
                  <a:cubicBezTo>
                    <a:pt x="177" y="24"/>
                    <a:pt x="178" y="24"/>
                    <a:pt x="180" y="24"/>
                  </a:cubicBezTo>
                  <a:cubicBezTo>
                    <a:pt x="192" y="25"/>
                    <a:pt x="203" y="29"/>
                    <a:pt x="212" y="35"/>
                  </a:cubicBezTo>
                  <a:cubicBezTo>
                    <a:pt x="218" y="39"/>
                    <a:pt x="224" y="43"/>
                    <a:pt x="228" y="49"/>
                  </a:cubicBezTo>
                  <a:cubicBezTo>
                    <a:pt x="234" y="55"/>
                    <a:pt x="238" y="62"/>
                    <a:pt x="241" y="71"/>
                  </a:cubicBezTo>
                  <a:cubicBezTo>
                    <a:pt x="244" y="78"/>
                    <a:pt x="246" y="86"/>
                    <a:pt x="246" y="95"/>
                  </a:cubicBezTo>
                  <a:cubicBezTo>
                    <a:pt x="246" y="107"/>
                    <a:pt x="242" y="118"/>
                    <a:pt x="237" y="128"/>
                  </a:cubicBezTo>
                  <a:cubicBezTo>
                    <a:pt x="233" y="136"/>
                    <a:pt x="227" y="142"/>
                    <a:pt x="221" y="148"/>
                  </a:cubicBezTo>
                  <a:cubicBezTo>
                    <a:pt x="218" y="151"/>
                    <a:pt x="214" y="154"/>
                    <a:pt x="210" y="156"/>
                  </a:cubicBezTo>
                  <a:cubicBezTo>
                    <a:pt x="200" y="162"/>
                    <a:pt x="189" y="165"/>
                    <a:pt x="177" y="165"/>
                  </a:cubicBezTo>
                  <a:cubicBezTo>
                    <a:pt x="176" y="165"/>
                    <a:pt x="176" y="165"/>
                    <a:pt x="175" y="165"/>
                  </a:cubicBezTo>
                  <a:cubicBezTo>
                    <a:pt x="136" y="165"/>
                    <a:pt x="104" y="134"/>
                    <a:pt x="104" y="95"/>
                  </a:cubicBezTo>
                  <a:close/>
                  <a:moveTo>
                    <a:pt x="305" y="495"/>
                  </a:moveTo>
                  <a:cubicBezTo>
                    <a:pt x="27" y="495"/>
                    <a:pt x="27" y="495"/>
                    <a:pt x="27" y="495"/>
                  </a:cubicBezTo>
                  <a:cubicBezTo>
                    <a:pt x="27" y="329"/>
                    <a:pt x="27" y="329"/>
                    <a:pt x="27" y="329"/>
                  </a:cubicBezTo>
                  <a:cubicBezTo>
                    <a:pt x="27" y="329"/>
                    <a:pt x="27" y="329"/>
                    <a:pt x="27" y="329"/>
                  </a:cubicBezTo>
                  <a:cubicBezTo>
                    <a:pt x="27" y="328"/>
                    <a:pt x="24" y="276"/>
                    <a:pt x="58" y="238"/>
                  </a:cubicBezTo>
                  <a:cubicBezTo>
                    <a:pt x="72" y="223"/>
                    <a:pt x="90" y="211"/>
                    <a:pt x="112" y="204"/>
                  </a:cubicBezTo>
                  <a:cubicBezTo>
                    <a:pt x="128" y="199"/>
                    <a:pt x="146" y="196"/>
                    <a:pt x="166" y="195"/>
                  </a:cubicBezTo>
                  <a:cubicBezTo>
                    <a:pt x="169" y="195"/>
                    <a:pt x="172" y="195"/>
                    <a:pt x="175" y="195"/>
                  </a:cubicBezTo>
                  <a:cubicBezTo>
                    <a:pt x="178" y="195"/>
                    <a:pt x="181" y="195"/>
                    <a:pt x="183" y="195"/>
                  </a:cubicBezTo>
                  <a:cubicBezTo>
                    <a:pt x="196" y="196"/>
                    <a:pt x="208" y="197"/>
                    <a:pt x="218" y="200"/>
                  </a:cubicBezTo>
                  <a:cubicBezTo>
                    <a:pt x="240" y="205"/>
                    <a:pt x="257" y="214"/>
                    <a:pt x="271" y="228"/>
                  </a:cubicBezTo>
                  <a:cubicBezTo>
                    <a:pt x="305" y="260"/>
                    <a:pt x="305" y="307"/>
                    <a:pt x="305" y="307"/>
                  </a:cubicBezTo>
                  <a:cubicBezTo>
                    <a:pt x="305" y="345"/>
                    <a:pt x="305" y="345"/>
                    <a:pt x="305" y="345"/>
                  </a:cubicBezTo>
                  <a:cubicBezTo>
                    <a:pt x="305" y="423"/>
                    <a:pt x="305" y="423"/>
                    <a:pt x="305" y="423"/>
                  </a:cubicBezTo>
                  <a:cubicBezTo>
                    <a:pt x="305" y="447"/>
                    <a:pt x="305" y="447"/>
                    <a:pt x="305" y="447"/>
                  </a:cubicBezTo>
                  <a:cubicBezTo>
                    <a:pt x="305" y="459"/>
                    <a:pt x="305" y="459"/>
                    <a:pt x="305" y="459"/>
                  </a:cubicBezTo>
                  <a:cubicBezTo>
                    <a:pt x="305" y="483"/>
                    <a:pt x="305" y="483"/>
                    <a:pt x="305" y="483"/>
                  </a:cubicBezTo>
                  <a:lnTo>
                    <a:pt x="305" y="495"/>
                  </a:lnTo>
                  <a:close/>
                  <a:moveTo>
                    <a:pt x="347" y="423"/>
                  </a:moveTo>
                  <a:cubicBezTo>
                    <a:pt x="347" y="447"/>
                    <a:pt x="347" y="447"/>
                    <a:pt x="347" y="447"/>
                  </a:cubicBezTo>
                  <a:cubicBezTo>
                    <a:pt x="347" y="459"/>
                    <a:pt x="347" y="459"/>
                    <a:pt x="347" y="459"/>
                  </a:cubicBezTo>
                  <a:cubicBezTo>
                    <a:pt x="329" y="459"/>
                    <a:pt x="329" y="459"/>
                    <a:pt x="329" y="459"/>
                  </a:cubicBezTo>
                  <a:cubicBezTo>
                    <a:pt x="329" y="447"/>
                    <a:pt x="329" y="447"/>
                    <a:pt x="329" y="447"/>
                  </a:cubicBezTo>
                  <a:cubicBezTo>
                    <a:pt x="329" y="423"/>
                    <a:pt x="329" y="423"/>
                    <a:pt x="329" y="423"/>
                  </a:cubicBezTo>
                  <a:cubicBezTo>
                    <a:pt x="329" y="307"/>
                    <a:pt x="329" y="307"/>
                    <a:pt x="329" y="307"/>
                  </a:cubicBezTo>
                  <a:cubicBezTo>
                    <a:pt x="329" y="305"/>
                    <a:pt x="329" y="250"/>
                    <a:pt x="288" y="211"/>
                  </a:cubicBezTo>
                  <a:cubicBezTo>
                    <a:pt x="280" y="203"/>
                    <a:pt x="271" y="196"/>
                    <a:pt x="260" y="190"/>
                  </a:cubicBezTo>
                  <a:cubicBezTo>
                    <a:pt x="283" y="194"/>
                    <a:pt x="302" y="203"/>
                    <a:pt x="317" y="217"/>
                  </a:cubicBezTo>
                  <a:cubicBezTo>
                    <a:pt x="347" y="246"/>
                    <a:pt x="347" y="289"/>
                    <a:pt x="347" y="289"/>
                  </a:cubicBezTo>
                  <a:lnTo>
                    <a:pt x="347" y="423"/>
                  </a:lnTo>
                  <a:close/>
                  <a:moveTo>
                    <a:pt x="388" y="423"/>
                  </a:moveTo>
                  <a:cubicBezTo>
                    <a:pt x="371" y="423"/>
                    <a:pt x="371" y="423"/>
                    <a:pt x="371" y="423"/>
                  </a:cubicBezTo>
                  <a:cubicBezTo>
                    <a:pt x="371" y="289"/>
                    <a:pt x="371" y="289"/>
                    <a:pt x="371" y="289"/>
                  </a:cubicBezTo>
                  <a:cubicBezTo>
                    <a:pt x="371" y="287"/>
                    <a:pt x="371" y="237"/>
                    <a:pt x="334" y="200"/>
                  </a:cubicBezTo>
                  <a:cubicBezTo>
                    <a:pt x="330" y="196"/>
                    <a:pt x="326" y="193"/>
                    <a:pt x="321" y="189"/>
                  </a:cubicBezTo>
                  <a:cubicBezTo>
                    <a:pt x="337" y="194"/>
                    <a:pt x="351" y="201"/>
                    <a:pt x="362" y="211"/>
                  </a:cubicBezTo>
                  <a:cubicBezTo>
                    <a:pt x="388" y="237"/>
                    <a:pt x="388" y="274"/>
                    <a:pt x="388" y="274"/>
                  </a:cubicBezTo>
                  <a:lnTo>
                    <a:pt x="388" y="423"/>
                  </a:lnTo>
                  <a:close/>
                </a:path>
              </a:pathLst>
            </a:custGeom>
            <a:solidFill>
              <a:srgbClr val="00A3C7"/>
            </a:solidFill>
            <a:ln>
              <a:noFill/>
            </a:ln>
          </p:spPr>
          <p:txBody>
            <a:bodyPr vert="horz" wrap="square" lIns="91440" tIns="45720" rIns="91440" bIns="45720" numCol="1" anchor="t" anchorCtr="0" compatLnSpc="1">
              <a:prstTxWarp prst="textNoShape">
                <a:avLst/>
              </a:prstTxWarp>
            </a:bodyPr>
            <a:lstStyle/>
            <a:p>
              <a:endParaRPr lang="en-GB"/>
            </a:p>
          </p:txBody>
        </p:sp>
        <p:sp>
          <p:nvSpPr>
            <p:cNvPr id="25" name="Freeform 6">
              <a:extLst>
                <a:ext uri="{FF2B5EF4-FFF2-40B4-BE49-F238E27FC236}">
                  <a16:creationId xmlns:a16="http://schemas.microsoft.com/office/drawing/2014/main" id="{E7F4ED60-C449-B116-A349-1906579210FA}"/>
                </a:ext>
              </a:extLst>
            </p:cNvPr>
            <p:cNvSpPr>
              <a:spLocks/>
            </p:cNvSpPr>
            <p:nvPr/>
          </p:nvSpPr>
          <p:spPr bwMode="auto">
            <a:xfrm>
              <a:off x="3771900" y="3087688"/>
              <a:ext cx="206375" cy="209550"/>
            </a:xfrm>
            <a:custGeom>
              <a:avLst/>
              <a:gdLst>
                <a:gd name="T0" fmla="*/ 120 w 132"/>
                <a:gd name="T1" fmla="*/ 56 h 134"/>
                <a:gd name="T2" fmla="*/ 77 w 132"/>
                <a:gd name="T3" fmla="*/ 56 h 134"/>
                <a:gd name="T4" fmla="*/ 77 w 132"/>
                <a:gd name="T5" fmla="*/ 12 h 134"/>
                <a:gd name="T6" fmla="*/ 65 w 132"/>
                <a:gd name="T7" fmla="*/ 0 h 134"/>
                <a:gd name="T8" fmla="*/ 53 w 132"/>
                <a:gd name="T9" fmla="*/ 12 h 134"/>
                <a:gd name="T10" fmla="*/ 53 w 132"/>
                <a:gd name="T11" fmla="*/ 56 h 134"/>
                <a:gd name="T12" fmla="*/ 12 w 132"/>
                <a:gd name="T13" fmla="*/ 56 h 134"/>
                <a:gd name="T14" fmla="*/ 0 w 132"/>
                <a:gd name="T15" fmla="*/ 68 h 134"/>
                <a:gd name="T16" fmla="*/ 12 w 132"/>
                <a:gd name="T17" fmla="*/ 80 h 134"/>
                <a:gd name="T18" fmla="*/ 53 w 132"/>
                <a:gd name="T19" fmla="*/ 80 h 134"/>
                <a:gd name="T20" fmla="*/ 53 w 132"/>
                <a:gd name="T21" fmla="*/ 122 h 134"/>
                <a:gd name="T22" fmla="*/ 65 w 132"/>
                <a:gd name="T23" fmla="*/ 134 h 134"/>
                <a:gd name="T24" fmla="*/ 77 w 132"/>
                <a:gd name="T25" fmla="*/ 122 h 134"/>
                <a:gd name="T26" fmla="*/ 77 w 132"/>
                <a:gd name="T27" fmla="*/ 80 h 134"/>
                <a:gd name="T28" fmla="*/ 120 w 132"/>
                <a:gd name="T29" fmla="*/ 80 h 134"/>
                <a:gd name="T30" fmla="*/ 132 w 132"/>
                <a:gd name="T31" fmla="*/ 68 h 134"/>
                <a:gd name="T32" fmla="*/ 120 w 132"/>
                <a:gd name="T33" fmla="*/ 5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34">
                  <a:moveTo>
                    <a:pt x="120" y="56"/>
                  </a:moveTo>
                  <a:cubicBezTo>
                    <a:pt x="77" y="56"/>
                    <a:pt x="77" y="56"/>
                    <a:pt x="77" y="56"/>
                  </a:cubicBezTo>
                  <a:cubicBezTo>
                    <a:pt x="77" y="12"/>
                    <a:pt x="77" y="12"/>
                    <a:pt x="77" y="12"/>
                  </a:cubicBezTo>
                  <a:cubicBezTo>
                    <a:pt x="77" y="5"/>
                    <a:pt x="71" y="0"/>
                    <a:pt x="65" y="0"/>
                  </a:cubicBezTo>
                  <a:cubicBezTo>
                    <a:pt x="58" y="0"/>
                    <a:pt x="53" y="5"/>
                    <a:pt x="53" y="12"/>
                  </a:cubicBezTo>
                  <a:cubicBezTo>
                    <a:pt x="53" y="56"/>
                    <a:pt x="53" y="56"/>
                    <a:pt x="53" y="56"/>
                  </a:cubicBezTo>
                  <a:cubicBezTo>
                    <a:pt x="12" y="56"/>
                    <a:pt x="12" y="56"/>
                    <a:pt x="12" y="56"/>
                  </a:cubicBezTo>
                  <a:cubicBezTo>
                    <a:pt x="5" y="56"/>
                    <a:pt x="0" y="61"/>
                    <a:pt x="0" y="68"/>
                  </a:cubicBezTo>
                  <a:cubicBezTo>
                    <a:pt x="0" y="74"/>
                    <a:pt x="5" y="80"/>
                    <a:pt x="12" y="80"/>
                  </a:cubicBezTo>
                  <a:cubicBezTo>
                    <a:pt x="53" y="80"/>
                    <a:pt x="53" y="80"/>
                    <a:pt x="53" y="80"/>
                  </a:cubicBezTo>
                  <a:cubicBezTo>
                    <a:pt x="53" y="122"/>
                    <a:pt x="53" y="122"/>
                    <a:pt x="53" y="122"/>
                  </a:cubicBezTo>
                  <a:cubicBezTo>
                    <a:pt x="53" y="128"/>
                    <a:pt x="58" y="134"/>
                    <a:pt x="65" y="134"/>
                  </a:cubicBezTo>
                  <a:cubicBezTo>
                    <a:pt x="71" y="134"/>
                    <a:pt x="77" y="128"/>
                    <a:pt x="77" y="122"/>
                  </a:cubicBezTo>
                  <a:cubicBezTo>
                    <a:pt x="77" y="80"/>
                    <a:pt x="77" y="80"/>
                    <a:pt x="77" y="80"/>
                  </a:cubicBezTo>
                  <a:cubicBezTo>
                    <a:pt x="120" y="80"/>
                    <a:pt x="120" y="80"/>
                    <a:pt x="120" y="80"/>
                  </a:cubicBezTo>
                  <a:cubicBezTo>
                    <a:pt x="127" y="80"/>
                    <a:pt x="132" y="74"/>
                    <a:pt x="132" y="68"/>
                  </a:cubicBezTo>
                  <a:cubicBezTo>
                    <a:pt x="132" y="61"/>
                    <a:pt x="127" y="56"/>
                    <a:pt x="120" y="56"/>
                  </a:cubicBezTo>
                  <a:close/>
                </a:path>
              </a:pathLst>
            </a:custGeom>
            <a:solidFill>
              <a:srgbClr val="00A3C7"/>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8302476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95DFC-7C91-DB5B-E571-451FBA46E5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B3C073-9550-9BF7-A29D-C3612A4E6B72}"/>
              </a:ext>
            </a:extLst>
          </p:cNvPr>
          <p:cNvSpPr>
            <a:spLocks noGrp="1"/>
          </p:cNvSpPr>
          <p:nvPr>
            <p:ph type="title"/>
          </p:nvPr>
        </p:nvSpPr>
        <p:spPr/>
        <p:txBody>
          <a:bodyPr/>
          <a:lstStyle/>
          <a:p>
            <a:r>
              <a:rPr lang="en-GB" sz="3200">
                <a:solidFill>
                  <a:schemeClr val="accent1"/>
                </a:solidFill>
                <a:latin typeface="+mj-lt"/>
              </a:rPr>
              <a:t>How can we protect against groupthink?</a:t>
            </a:r>
            <a:endParaRPr lang="en-GB"/>
          </a:p>
        </p:txBody>
      </p:sp>
      <p:sp>
        <p:nvSpPr>
          <p:cNvPr id="4" name="Date Placeholder 3">
            <a:extLst>
              <a:ext uri="{FF2B5EF4-FFF2-40B4-BE49-F238E27FC236}">
                <a16:creationId xmlns:a16="http://schemas.microsoft.com/office/drawing/2014/main" id="{15627EA2-57B3-7C68-549D-E7DEB2DF4E01}"/>
              </a:ext>
            </a:extLst>
          </p:cNvPr>
          <p:cNvSpPr>
            <a:spLocks noGrp="1"/>
          </p:cNvSpPr>
          <p:nvPr>
            <p:ph type="dt" sz="half" idx="10"/>
          </p:nvPr>
        </p:nvSpPr>
        <p:spPr/>
        <p:txBody>
          <a:bodyPr/>
          <a:lstStyle/>
          <a:p>
            <a:fld id="{BC1242CF-12C1-4411-B532-E91306108269}" type="datetime4">
              <a:rPr lang="en-GB" smtClean="0"/>
              <a:pPr/>
              <a:t>02 May 2025</a:t>
            </a:fld>
            <a:endParaRPr lang="en-GB"/>
          </a:p>
        </p:txBody>
      </p:sp>
      <p:sp>
        <p:nvSpPr>
          <p:cNvPr id="5" name="Slide Number Placeholder 4">
            <a:extLst>
              <a:ext uri="{FF2B5EF4-FFF2-40B4-BE49-F238E27FC236}">
                <a16:creationId xmlns:a16="http://schemas.microsoft.com/office/drawing/2014/main" id="{BCAF8EFC-CFB8-A619-DF28-A1BEFD9E78E7}"/>
              </a:ext>
            </a:extLst>
          </p:cNvPr>
          <p:cNvSpPr>
            <a:spLocks noGrp="1"/>
          </p:cNvSpPr>
          <p:nvPr>
            <p:ph type="sldNum" sz="quarter" idx="12"/>
          </p:nvPr>
        </p:nvSpPr>
        <p:spPr/>
        <p:txBody>
          <a:bodyPr/>
          <a:lstStyle/>
          <a:p>
            <a:fld id="{FE8DA6AF-1811-4E27-A96F-54109F1D0275}" type="slidenum">
              <a:rPr lang="en-GB" smtClean="0"/>
              <a:pPr/>
              <a:t>33</a:t>
            </a:fld>
            <a:endParaRPr lang="en-GB"/>
          </a:p>
        </p:txBody>
      </p:sp>
      <p:sp>
        <p:nvSpPr>
          <p:cNvPr id="6" name="TextBox 5">
            <a:extLst>
              <a:ext uri="{FF2B5EF4-FFF2-40B4-BE49-F238E27FC236}">
                <a16:creationId xmlns:a16="http://schemas.microsoft.com/office/drawing/2014/main" id="{F814A29C-10B7-D6F6-516C-FC40B6B162FA}"/>
              </a:ext>
            </a:extLst>
          </p:cNvPr>
          <p:cNvSpPr txBox="1"/>
          <p:nvPr/>
        </p:nvSpPr>
        <p:spPr>
          <a:xfrm>
            <a:off x="7488936" y="2073453"/>
            <a:ext cx="2775435" cy="3323987"/>
          </a:xfrm>
          <a:prstGeom prst="rect">
            <a:avLst/>
          </a:prstGeom>
          <a:noFill/>
        </p:spPr>
        <p:txBody>
          <a:bodyPr wrap="square" rtlCol="0">
            <a:spAutoFit/>
          </a:bodyPr>
          <a:lstStyle/>
          <a:p>
            <a:pPr>
              <a:spcAft>
                <a:spcPts val="3600"/>
              </a:spcAft>
            </a:pPr>
            <a:r>
              <a:rPr lang="en-GB"/>
              <a:t>Neutral facilitation</a:t>
            </a:r>
          </a:p>
          <a:p>
            <a:pPr>
              <a:spcAft>
                <a:spcPts val="3600"/>
              </a:spcAft>
            </a:pPr>
            <a:r>
              <a:rPr lang="en-GB"/>
              <a:t>           Contingency plans</a:t>
            </a:r>
          </a:p>
          <a:p>
            <a:pPr>
              <a:spcAft>
                <a:spcPts val="3600"/>
              </a:spcAft>
            </a:pPr>
            <a:r>
              <a:rPr lang="en-GB"/>
              <a:t> Delphi method</a:t>
            </a:r>
          </a:p>
          <a:p>
            <a:pPr>
              <a:spcAft>
                <a:spcPts val="3600"/>
              </a:spcAft>
            </a:pPr>
            <a:r>
              <a:rPr lang="en-GB"/>
              <a:t>           Test assumptions</a:t>
            </a:r>
          </a:p>
          <a:p>
            <a:pPr>
              <a:spcAft>
                <a:spcPts val="3600"/>
              </a:spcAft>
            </a:pPr>
            <a:r>
              <a:rPr lang="en-GB"/>
              <a:t>Group idea generation</a:t>
            </a:r>
          </a:p>
        </p:txBody>
      </p:sp>
      <p:sp>
        <p:nvSpPr>
          <p:cNvPr id="10" name="Text Placeholder 4">
            <a:extLst>
              <a:ext uri="{FF2B5EF4-FFF2-40B4-BE49-F238E27FC236}">
                <a16:creationId xmlns:a16="http://schemas.microsoft.com/office/drawing/2014/main" id="{BC1B27C7-E589-96AB-CF8C-AD54FBC56966}"/>
              </a:ext>
            </a:extLst>
          </p:cNvPr>
          <p:cNvSpPr txBox="1">
            <a:spLocks/>
          </p:cNvSpPr>
          <p:nvPr/>
        </p:nvSpPr>
        <p:spPr bwMode="auto">
          <a:xfrm>
            <a:off x="1737703" y="6442907"/>
            <a:ext cx="7239079"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defPPr>
              <a:defRPr lang="en-GB"/>
            </a:defPPr>
            <a:lvl1pPr algn="l" rtl="0" fontAlgn="base">
              <a:spcBef>
                <a:spcPct val="0"/>
              </a:spcBef>
              <a:spcAft>
                <a:spcPct val="0"/>
              </a:spcAft>
              <a:defRPr sz="1200"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t>Source: Adapted from </a:t>
            </a:r>
            <a:r>
              <a:rPr lang="en-GB" i="1"/>
              <a:t>Six Thinking Hats,</a:t>
            </a:r>
            <a:r>
              <a:rPr lang="en-GB" b="1" i="1"/>
              <a:t> </a:t>
            </a:r>
            <a:r>
              <a:rPr lang="en-GB"/>
              <a:t>Edward de Bono</a:t>
            </a:r>
          </a:p>
        </p:txBody>
      </p:sp>
      <p:grpSp>
        <p:nvGrpSpPr>
          <p:cNvPr id="11" name="Group 10">
            <a:extLst>
              <a:ext uri="{FF2B5EF4-FFF2-40B4-BE49-F238E27FC236}">
                <a16:creationId xmlns:a16="http://schemas.microsoft.com/office/drawing/2014/main" id="{52C374C7-6357-5A3D-9CA4-68637435820C}"/>
              </a:ext>
            </a:extLst>
          </p:cNvPr>
          <p:cNvGrpSpPr/>
          <p:nvPr/>
        </p:nvGrpSpPr>
        <p:grpSpPr>
          <a:xfrm>
            <a:off x="342648" y="1809633"/>
            <a:ext cx="6127773" cy="4310585"/>
            <a:chOff x="1404259" y="91933"/>
            <a:chExt cx="5249618" cy="4752621"/>
          </a:xfrm>
        </p:grpSpPr>
        <p:graphicFrame>
          <p:nvGraphicFramePr>
            <p:cNvPr id="12" name="Diagram 11">
              <a:extLst>
                <a:ext uri="{FF2B5EF4-FFF2-40B4-BE49-F238E27FC236}">
                  <a16:creationId xmlns:a16="http://schemas.microsoft.com/office/drawing/2014/main" id="{E03651A2-C8E2-3DFD-064F-66A2FF663B57}"/>
                </a:ext>
              </a:extLst>
            </p:cNvPr>
            <p:cNvGraphicFramePr/>
            <p:nvPr/>
          </p:nvGraphicFramePr>
          <p:xfrm>
            <a:off x="1613318" y="91933"/>
            <a:ext cx="5040559" cy="47526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797D9B73-5A84-5988-37AA-3A974D90DFA2}"/>
                </a:ext>
              </a:extLst>
            </p:cNvPr>
            <p:cNvSpPr txBox="1"/>
            <p:nvPr/>
          </p:nvSpPr>
          <p:spPr>
            <a:xfrm>
              <a:off x="1404259" y="4192531"/>
              <a:ext cx="2384348" cy="378857"/>
            </a:xfrm>
            <a:prstGeom prst="rect">
              <a:avLst/>
            </a:prstGeom>
            <a:noFill/>
          </p:spPr>
          <p:txBody>
            <a:bodyPr wrap="square" rtlCol="0">
              <a:spAutoFit/>
            </a:bodyPr>
            <a:lstStyle/>
            <a:p>
              <a:pPr algn="ctr"/>
              <a:r>
                <a:rPr lang="en-GB" sz="1633" b="1"/>
                <a:t>Six Thinking Hats</a:t>
              </a:r>
            </a:p>
          </p:txBody>
        </p:sp>
      </p:grpSp>
      <p:grpSp>
        <p:nvGrpSpPr>
          <p:cNvPr id="14" name="Group 13">
            <a:extLst>
              <a:ext uri="{FF2B5EF4-FFF2-40B4-BE49-F238E27FC236}">
                <a16:creationId xmlns:a16="http://schemas.microsoft.com/office/drawing/2014/main" id="{59721094-681A-957D-2271-8152B40535FF}"/>
              </a:ext>
            </a:extLst>
          </p:cNvPr>
          <p:cNvGrpSpPr/>
          <p:nvPr/>
        </p:nvGrpSpPr>
        <p:grpSpPr>
          <a:xfrm>
            <a:off x="6770667" y="1890540"/>
            <a:ext cx="462191" cy="773199"/>
            <a:chOff x="1704975" y="1344613"/>
            <a:chExt cx="595313" cy="947737"/>
          </a:xfrm>
          <a:solidFill>
            <a:schemeClr val="accent1"/>
          </a:solidFill>
        </p:grpSpPr>
        <p:sp>
          <p:nvSpPr>
            <p:cNvPr id="15" name="Freeform 20">
              <a:extLst>
                <a:ext uri="{FF2B5EF4-FFF2-40B4-BE49-F238E27FC236}">
                  <a16:creationId xmlns:a16="http://schemas.microsoft.com/office/drawing/2014/main" id="{3A45EEE6-5DDD-023B-A3D6-2731253CBFA4}"/>
                </a:ext>
              </a:extLst>
            </p:cNvPr>
            <p:cNvSpPr>
              <a:spLocks/>
            </p:cNvSpPr>
            <p:nvPr/>
          </p:nvSpPr>
          <p:spPr bwMode="auto">
            <a:xfrm>
              <a:off x="1704975" y="1344613"/>
              <a:ext cx="595313" cy="947737"/>
            </a:xfrm>
            <a:custGeom>
              <a:avLst/>
              <a:gdLst>
                <a:gd name="T0" fmla="*/ 203 w 376"/>
                <a:gd name="T1" fmla="*/ 599 h 599"/>
                <a:gd name="T2" fmla="*/ 160 w 376"/>
                <a:gd name="T3" fmla="*/ 599 h 599"/>
                <a:gd name="T4" fmla="*/ 132 w 376"/>
                <a:gd name="T5" fmla="*/ 571 h 599"/>
                <a:gd name="T6" fmla="*/ 132 w 376"/>
                <a:gd name="T7" fmla="*/ 569 h 599"/>
                <a:gd name="T8" fmla="*/ 160 w 376"/>
                <a:gd name="T9" fmla="*/ 541 h 599"/>
                <a:gd name="T10" fmla="*/ 204 w 376"/>
                <a:gd name="T11" fmla="*/ 541 h 599"/>
                <a:gd name="T12" fmla="*/ 209 w 376"/>
                <a:gd name="T13" fmla="*/ 536 h 599"/>
                <a:gd name="T14" fmla="*/ 204 w 376"/>
                <a:gd name="T15" fmla="*/ 532 h 599"/>
                <a:gd name="T16" fmla="*/ 145 w 376"/>
                <a:gd name="T17" fmla="*/ 532 h 599"/>
                <a:gd name="T18" fmla="*/ 117 w 376"/>
                <a:gd name="T19" fmla="*/ 504 h 599"/>
                <a:gd name="T20" fmla="*/ 145 w 376"/>
                <a:gd name="T21" fmla="*/ 476 h 599"/>
                <a:gd name="T22" fmla="*/ 213 w 376"/>
                <a:gd name="T23" fmla="*/ 476 h 599"/>
                <a:gd name="T24" fmla="*/ 216 w 376"/>
                <a:gd name="T25" fmla="*/ 475 h 599"/>
                <a:gd name="T26" fmla="*/ 327 w 376"/>
                <a:gd name="T27" fmla="*/ 365 h 599"/>
                <a:gd name="T28" fmla="*/ 353 w 376"/>
                <a:gd name="T29" fmla="*/ 297 h 599"/>
                <a:gd name="T30" fmla="*/ 353 w 376"/>
                <a:gd name="T31" fmla="*/ 155 h 599"/>
                <a:gd name="T32" fmla="*/ 221 w 376"/>
                <a:gd name="T33" fmla="*/ 23 h 599"/>
                <a:gd name="T34" fmla="*/ 155 w 376"/>
                <a:gd name="T35" fmla="*/ 23 h 599"/>
                <a:gd name="T36" fmla="*/ 23 w 376"/>
                <a:gd name="T37" fmla="*/ 155 h 599"/>
                <a:gd name="T38" fmla="*/ 23 w 376"/>
                <a:gd name="T39" fmla="*/ 293 h 599"/>
                <a:gd name="T40" fmla="*/ 54 w 376"/>
                <a:gd name="T41" fmla="*/ 366 h 599"/>
                <a:gd name="T42" fmla="*/ 123 w 376"/>
                <a:gd name="T43" fmla="*/ 435 h 599"/>
                <a:gd name="T44" fmla="*/ 132 w 376"/>
                <a:gd name="T45" fmla="*/ 439 h 599"/>
                <a:gd name="T46" fmla="*/ 162 w 376"/>
                <a:gd name="T47" fmla="*/ 439 h 599"/>
                <a:gd name="T48" fmla="*/ 176 w 376"/>
                <a:gd name="T49" fmla="*/ 425 h 599"/>
                <a:gd name="T50" fmla="*/ 176 w 376"/>
                <a:gd name="T51" fmla="*/ 338 h 599"/>
                <a:gd name="T52" fmla="*/ 188 w 376"/>
                <a:gd name="T53" fmla="*/ 326 h 599"/>
                <a:gd name="T54" fmla="*/ 200 w 376"/>
                <a:gd name="T55" fmla="*/ 338 h 599"/>
                <a:gd name="T56" fmla="*/ 200 w 376"/>
                <a:gd name="T57" fmla="*/ 425 h 599"/>
                <a:gd name="T58" fmla="*/ 162 w 376"/>
                <a:gd name="T59" fmla="*/ 463 h 599"/>
                <a:gd name="T60" fmla="*/ 132 w 376"/>
                <a:gd name="T61" fmla="*/ 463 h 599"/>
                <a:gd name="T62" fmla="*/ 106 w 376"/>
                <a:gd name="T63" fmla="*/ 452 h 599"/>
                <a:gd name="T64" fmla="*/ 37 w 376"/>
                <a:gd name="T65" fmla="*/ 383 h 599"/>
                <a:gd name="T66" fmla="*/ 0 w 376"/>
                <a:gd name="T67" fmla="*/ 293 h 599"/>
                <a:gd name="T68" fmla="*/ 0 w 376"/>
                <a:gd name="T69" fmla="*/ 155 h 599"/>
                <a:gd name="T70" fmla="*/ 155 w 376"/>
                <a:gd name="T71" fmla="*/ 0 h 599"/>
                <a:gd name="T72" fmla="*/ 221 w 376"/>
                <a:gd name="T73" fmla="*/ 0 h 599"/>
                <a:gd name="T74" fmla="*/ 376 w 376"/>
                <a:gd name="T75" fmla="*/ 155 h 599"/>
                <a:gd name="T76" fmla="*/ 376 w 376"/>
                <a:gd name="T77" fmla="*/ 297 h 599"/>
                <a:gd name="T78" fmla="*/ 345 w 376"/>
                <a:gd name="T79" fmla="*/ 381 h 599"/>
                <a:gd name="T80" fmla="*/ 232 w 376"/>
                <a:gd name="T81" fmla="*/ 491 h 599"/>
                <a:gd name="T82" fmla="*/ 213 w 376"/>
                <a:gd name="T83" fmla="*/ 499 h 599"/>
                <a:gd name="T84" fmla="*/ 145 w 376"/>
                <a:gd name="T85" fmla="*/ 499 h 599"/>
                <a:gd name="T86" fmla="*/ 141 w 376"/>
                <a:gd name="T87" fmla="*/ 504 h 599"/>
                <a:gd name="T88" fmla="*/ 145 w 376"/>
                <a:gd name="T89" fmla="*/ 508 h 599"/>
                <a:gd name="T90" fmla="*/ 204 w 376"/>
                <a:gd name="T91" fmla="*/ 508 h 599"/>
                <a:gd name="T92" fmla="*/ 232 w 376"/>
                <a:gd name="T93" fmla="*/ 536 h 599"/>
                <a:gd name="T94" fmla="*/ 204 w 376"/>
                <a:gd name="T95" fmla="*/ 564 h 599"/>
                <a:gd name="T96" fmla="*/ 160 w 376"/>
                <a:gd name="T97" fmla="*/ 564 h 599"/>
                <a:gd name="T98" fmla="*/ 156 w 376"/>
                <a:gd name="T99" fmla="*/ 569 h 599"/>
                <a:gd name="T100" fmla="*/ 156 w 376"/>
                <a:gd name="T101" fmla="*/ 571 h 599"/>
                <a:gd name="T102" fmla="*/ 160 w 376"/>
                <a:gd name="T103" fmla="*/ 576 h 599"/>
                <a:gd name="T104" fmla="*/ 203 w 376"/>
                <a:gd name="T105" fmla="*/ 576 h 599"/>
                <a:gd name="T106" fmla="*/ 214 w 376"/>
                <a:gd name="T107" fmla="*/ 588 h 599"/>
                <a:gd name="T108" fmla="*/ 203 w 376"/>
                <a:gd name="T109" fmla="*/ 599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6" h="599">
                  <a:moveTo>
                    <a:pt x="203" y="599"/>
                  </a:moveTo>
                  <a:cubicBezTo>
                    <a:pt x="160" y="599"/>
                    <a:pt x="160" y="599"/>
                    <a:pt x="160" y="599"/>
                  </a:cubicBezTo>
                  <a:cubicBezTo>
                    <a:pt x="145" y="599"/>
                    <a:pt x="132" y="587"/>
                    <a:pt x="132" y="571"/>
                  </a:cubicBezTo>
                  <a:cubicBezTo>
                    <a:pt x="132" y="569"/>
                    <a:pt x="132" y="569"/>
                    <a:pt x="132" y="569"/>
                  </a:cubicBezTo>
                  <a:cubicBezTo>
                    <a:pt x="132" y="553"/>
                    <a:pt x="145" y="541"/>
                    <a:pt x="160" y="541"/>
                  </a:cubicBezTo>
                  <a:cubicBezTo>
                    <a:pt x="204" y="541"/>
                    <a:pt x="204" y="541"/>
                    <a:pt x="204" y="541"/>
                  </a:cubicBezTo>
                  <a:cubicBezTo>
                    <a:pt x="207" y="541"/>
                    <a:pt x="209" y="539"/>
                    <a:pt x="209" y="536"/>
                  </a:cubicBezTo>
                  <a:cubicBezTo>
                    <a:pt x="209" y="534"/>
                    <a:pt x="207" y="532"/>
                    <a:pt x="204" y="532"/>
                  </a:cubicBezTo>
                  <a:cubicBezTo>
                    <a:pt x="145" y="532"/>
                    <a:pt x="145" y="532"/>
                    <a:pt x="145" y="532"/>
                  </a:cubicBezTo>
                  <a:cubicBezTo>
                    <a:pt x="130" y="532"/>
                    <a:pt x="117" y="519"/>
                    <a:pt x="117" y="504"/>
                  </a:cubicBezTo>
                  <a:cubicBezTo>
                    <a:pt x="117" y="488"/>
                    <a:pt x="130" y="476"/>
                    <a:pt x="145" y="476"/>
                  </a:cubicBezTo>
                  <a:cubicBezTo>
                    <a:pt x="213" y="476"/>
                    <a:pt x="213" y="476"/>
                    <a:pt x="213" y="476"/>
                  </a:cubicBezTo>
                  <a:cubicBezTo>
                    <a:pt x="214" y="476"/>
                    <a:pt x="215" y="475"/>
                    <a:pt x="216" y="475"/>
                  </a:cubicBezTo>
                  <a:cubicBezTo>
                    <a:pt x="327" y="365"/>
                    <a:pt x="327" y="365"/>
                    <a:pt x="327" y="365"/>
                  </a:cubicBezTo>
                  <a:cubicBezTo>
                    <a:pt x="343" y="347"/>
                    <a:pt x="353" y="322"/>
                    <a:pt x="353" y="297"/>
                  </a:cubicBezTo>
                  <a:cubicBezTo>
                    <a:pt x="353" y="155"/>
                    <a:pt x="353" y="155"/>
                    <a:pt x="353" y="155"/>
                  </a:cubicBezTo>
                  <a:cubicBezTo>
                    <a:pt x="353" y="82"/>
                    <a:pt x="294" y="23"/>
                    <a:pt x="221" y="23"/>
                  </a:cubicBezTo>
                  <a:cubicBezTo>
                    <a:pt x="155" y="23"/>
                    <a:pt x="155" y="23"/>
                    <a:pt x="155" y="23"/>
                  </a:cubicBezTo>
                  <a:cubicBezTo>
                    <a:pt x="82" y="23"/>
                    <a:pt x="23" y="82"/>
                    <a:pt x="23" y="155"/>
                  </a:cubicBezTo>
                  <a:cubicBezTo>
                    <a:pt x="23" y="293"/>
                    <a:pt x="23" y="293"/>
                    <a:pt x="23" y="293"/>
                  </a:cubicBezTo>
                  <a:cubicBezTo>
                    <a:pt x="23" y="320"/>
                    <a:pt x="34" y="347"/>
                    <a:pt x="54" y="366"/>
                  </a:cubicBezTo>
                  <a:cubicBezTo>
                    <a:pt x="123" y="435"/>
                    <a:pt x="123" y="435"/>
                    <a:pt x="123" y="435"/>
                  </a:cubicBezTo>
                  <a:cubicBezTo>
                    <a:pt x="125" y="438"/>
                    <a:pt x="129" y="439"/>
                    <a:pt x="132" y="439"/>
                  </a:cubicBezTo>
                  <a:cubicBezTo>
                    <a:pt x="162" y="439"/>
                    <a:pt x="162" y="439"/>
                    <a:pt x="162" y="439"/>
                  </a:cubicBezTo>
                  <a:cubicBezTo>
                    <a:pt x="170" y="439"/>
                    <a:pt x="176" y="433"/>
                    <a:pt x="176" y="425"/>
                  </a:cubicBezTo>
                  <a:cubicBezTo>
                    <a:pt x="176" y="338"/>
                    <a:pt x="176" y="338"/>
                    <a:pt x="176" y="338"/>
                  </a:cubicBezTo>
                  <a:cubicBezTo>
                    <a:pt x="176" y="331"/>
                    <a:pt x="182" y="326"/>
                    <a:pt x="188" y="326"/>
                  </a:cubicBezTo>
                  <a:cubicBezTo>
                    <a:pt x="195" y="326"/>
                    <a:pt x="200" y="331"/>
                    <a:pt x="200" y="338"/>
                  </a:cubicBezTo>
                  <a:cubicBezTo>
                    <a:pt x="200" y="425"/>
                    <a:pt x="200" y="425"/>
                    <a:pt x="200" y="425"/>
                  </a:cubicBezTo>
                  <a:cubicBezTo>
                    <a:pt x="200" y="446"/>
                    <a:pt x="183" y="463"/>
                    <a:pt x="162" y="463"/>
                  </a:cubicBezTo>
                  <a:cubicBezTo>
                    <a:pt x="132" y="463"/>
                    <a:pt x="132" y="463"/>
                    <a:pt x="132" y="463"/>
                  </a:cubicBezTo>
                  <a:cubicBezTo>
                    <a:pt x="122" y="463"/>
                    <a:pt x="113" y="459"/>
                    <a:pt x="106" y="452"/>
                  </a:cubicBezTo>
                  <a:cubicBezTo>
                    <a:pt x="37" y="383"/>
                    <a:pt x="37" y="383"/>
                    <a:pt x="37" y="383"/>
                  </a:cubicBezTo>
                  <a:cubicBezTo>
                    <a:pt x="13" y="359"/>
                    <a:pt x="0" y="327"/>
                    <a:pt x="0" y="293"/>
                  </a:cubicBezTo>
                  <a:cubicBezTo>
                    <a:pt x="0" y="155"/>
                    <a:pt x="0" y="155"/>
                    <a:pt x="0" y="155"/>
                  </a:cubicBezTo>
                  <a:cubicBezTo>
                    <a:pt x="0" y="69"/>
                    <a:pt x="70" y="0"/>
                    <a:pt x="155" y="0"/>
                  </a:cubicBezTo>
                  <a:cubicBezTo>
                    <a:pt x="221" y="0"/>
                    <a:pt x="221" y="0"/>
                    <a:pt x="221" y="0"/>
                  </a:cubicBezTo>
                  <a:cubicBezTo>
                    <a:pt x="306" y="0"/>
                    <a:pt x="376" y="69"/>
                    <a:pt x="376" y="155"/>
                  </a:cubicBezTo>
                  <a:cubicBezTo>
                    <a:pt x="376" y="297"/>
                    <a:pt x="376" y="297"/>
                    <a:pt x="376" y="297"/>
                  </a:cubicBezTo>
                  <a:cubicBezTo>
                    <a:pt x="376" y="328"/>
                    <a:pt x="365" y="358"/>
                    <a:pt x="345" y="381"/>
                  </a:cubicBezTo>
                  <a:cubicBezTo>
                    <a:pt x="232" y="491"/>
                    <a:pt x="232" y="491"/>
                    <a:pt x="232" y="491"/>
                  </a:cubicBezTo>
                  <a:cubicBezTo>
                    <a:pt x="227" y="497"/>
                    <a:pt x="220" y="499"/>
                    <a:pt x="213" y="499"/>
                  </a:cubicBezTo>
                  <a:cubicBezTo>
                    <a:pt x="145" y="499"/>
                    <a:pt x="145" y="499"/>
                    <a:pt x="145" y="499"/>
                  </a:cubicBezTo>
                  <a:cubicBezTo>
                    <a:pt x="143" y="499"/>
                    <a:pt x="141" y="501"/>
                    <a:pt x="141" y="504"/>
                  </a:cubicBezTo>
                  <a:cubicBezTo>
                    <a:pt x="141" y="506"/>
                    <a:pt x="143" y="508"/>
                    <a:pt x="145" y="508"/>
                  </a:cubicBezTo>
                  <a:cubicBezTo>
                    <a:pt x="204" y="508"/>
                    <a:pt x="204" y="508"/>
                    <a:pt x="204" y="508"/>
                  </a:cubicBezTo>
                  <a:cubicBezTo>
                    <a:pt x="220" y="508"/>
                    <a:pt x="232" y="521"/>
                    <a:pt x="232" y="536"/>
                  </a:cubicBezTo>
                  <a:cubicBezTo>
                    <a:pt x="232" y="552"/>
                    <a:pt x="220" y="564"/>
                    <a:pt x="204" y="564"/>
                  </a:cubicBezTo>
                  <a:cubicBezTo>
                    <a:pt x="160" y="564"/>
                    <a:pt x="160" y="564"/>
                    <a:pt x="160" y="564"/>
                  </a:cubicBezTo>
                  <a:cubicBezTo>
                    <a:pt x="158" y="564"/>
                    <a:pt x="156" y="566"/>
                    <a:pt x="156" y="569"/>
                  </a:cubicBezTo>
                  <a:cubicBezTo>
                    <a:pt x="156" y="571"/>
                    <a:pt x="156" y="571"/>
                    <a:pt x="156" y="571"/>
                  </a:cubicBezTo>
                  <a:cubicBezTo>
                    <a:pt x="156" y="574"/>
                    <a:pt x="158" y="576"/>
                    <a:pt x="160" y="576"/>
                  </a:cubicBezTo>
                  <a:cubicBezTo>
                    <a:pt x="203" y="576"/>
                    <a:pt x="203" y="576"/>
                    <a:pt x="203" y="576"/>
                  </a:cubicBezTo>
                  <a:cubicBezTo>
                    <a:pt x="209" y="576"/>
                    <a:pt x="214" y="581"/>
                    <a:pt x="214" y="588"/>
                  </a:cubicBezTo>
                  <a:cubicBezTo>
                    <a:pt x="214" y="594"/>
                    <a:pt x="209" y="599"/>
                    <a:pt x="203" y="599"/>
                  </a:cubicBezTo>
                </a:path>
              </a:pathLst>
            </a:custGeom>
            <a:grpFill/>
            <a:ln>
              <a:noFill/>
            </a:ln>
          </p:spPr>
          <p:txBody>
            <a:bodyPr vert="horz" wrap="square" lIns="82935" tIns="41468" rIns="82935" bIns="41468" numCol="1" anchor="t" anchorCtr="0" compatLnSpc="1">
              <a:prstTxWarp prst="textNoShape">
                <a:avLst/>
              </a:prstTxWarp>
            </a:bodyPr>
            <a:lstStyle/>
            <a:p>
              <a:endParaRPr lang="en-GB" sz="1633"/>
            </a:p>
          </p:txBody>
        </p:sp>
        <p:sp>
          <p:nvSpPr>
            <p:cNvPr id="16" name="Freeform 80">
              <a:extLst>
                <a:ext uri="{FF2B5EF4-FFF2-40B4-BE49-F238E27FC236}">
                  <a16:creationId xmlns:a16="http://schemas.microsoft.com/office/drawing/2014/main" id="{DC80AA49-6BFE-0F82-1D20-2DEA96C93716}"/>
                </a:ext>
              </a:extLst>
            </p:cNvPr>
            <p:cNvSpPr>
              <a:spLocks/>
            </p:cNvSpPr>
            <p:nvPr/>
          </p:nvSpPr>
          <p:spPr bwMode="auto">
            <a:xfrm>
              <a:off x="1897063" y="1592263"/>
              <a:ext cx="209550" cy="212725"/>
            </a:xfrm>
            <a:custGeom>
              <a:avLst/>
              <a:gdLst>
                <a:gd name="T0" fmla="*/ 120 w 132"/>
                <a:gd name="T1" fmla="*/ 56 h 134"/>
                <a:gd name="T2" fmla="*/ 77 w 132"/>
                <a:gd name="T3" fmla="*/ 56 h 134"/>
                <a:gd name="T4" fmla="*/ 77 w 132"/>
                <a:gd name="T5" fmla="*/ 12 h 134"/>
                <a:gd name="T6" fmla="*/ 65 w 132"/>
                <a:gd name="T7" fmla="*/ 0 h 134"/>
                <a:gd name="T8" fmla="*/ 53 w 132"/>
                <a:gd name="T9" fmla="*/ 12 h 134"/>
                <a:gd name="T10" fmla="*/ 53 w 132"/>
                <a:gd name="T11" fmla="*/ 56 h 134"/>
                <a:gd name="T12" fmla="*/ 12 w 132"/>
                <a:gd name="T13" fmla="*/ 56 h 134"/>
                <a:gd name="T14" fmla="*/ 0 w 132"/>
                <a:gd name="T15" fmla="*/ 68 h 134"/>
                <a:gd name="T16" fmla="*/ 12 w 132"/>
                <a:gd name="T17" fmla="*/ 80 h 134"/>
                <a:gd name="T18" fmla="*/ 53 w 132"/>
                <a:gd name="T19" fmla="*/ 80 h 134"/>
                <a:gd name="T20" fmla="*/ 53 w 132"/>
                <a:gd name="T21" fmla="*/ 122 h 134"/>
                <a:gd name="T22" fmla="*/ 65 w 132"/>
                <a:gd name="T23" fmla="*/ 134 h 134"/>
                <a:gd name="T24" fmla="*/ 77 w 132"/>
                <a:gd name="T25" fmla="*/ 122 h 134"/>
                <a:gd name="T26" fmla="*/ 77 w 132"/>
                <a:gd name="T27" fmla="*/ 80 h 134"/>
                <a:gd name="T28" fmla="*/ 120 w 132"/>
                <a:gd name="T29" fmla="*/ 80 h 134"/>
                <a:gd name="T30" fmla="*/ 132 w 132"/>
                <a:gd name="T31" fmla="*/ 68 h 134"/>
                <a:gd name="T32" fmla="*/ 120 w 132"/>
                <a:gd name="T33" fmla="*/ 5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34">
                  <a:moveTo>
                    <a:pt x="120" y="56"/>
                  </a:moveTo>
                  <a:cubicBezTo>
                    <a:pt x="77" y="56"/>
                    <a:pt x="77" y="56"/>
                    <a:pt x="77" y="56"/>
                  </a:cubicBezTo>
                  <a:cubicBezTo>
                    <a:pt x="77" y="12"/>
                    <a:pt x="77" y="12"/>
                    <a:pt x="77" y="12"/>
                  </a:cubicBezTo>
                  <a:cubicBezTo>
                    <a:pt x="77" y="6"/>
                    <a:pt x="72" y="0"/>
                    <a:pt x="65" y="0"/>
                  </a:cubicBezTo>
                  <a:cubicBezTo>
                    <a:pt x="58" y="0"/>
                    <a:pt x="53" y="6"/>
                    <a:pt x="53" y="12"/>
                  </a:cubicBezTo>
                  <a:cubicBezTo>
                    <a:pt x="53" y="56"/>
                    <a:pt x="53" y="56"/>
                    <a:pt x="53" y="56"/>
                  </a:cubicBezTo>
                  <a:cubicBezTo>
                    <a:pt x="12" y="56"/>
                    <a:pt x="12" y="56"/>
                    <a:pt x="12" y="56"/>
                  </a:cubicBezTo>
                  <a:cubicBezTo>
                    <a:pt x="5" y="56"/>
                    <a:pt x="0" y="61"/>
                    <a:pt x="0" y="68"/>
                  </a:cubicBezTo>
                  <a:cubicBezTo>
                    <a:pt x="0" y="75"/>
                    <a:pt x="5" y="80"/>
                    <a:pt x="12" y="80"/>
                  </a:cubicBezTo>
                  <a:cubicBezTo>
                    <a:pt x="53" y="80"/>
                    <a:pt x="53" y="80"/>
                    <a:pt x="53" y="80"/>
                  </a:cubicBezTo>
                  <a:cubicBezTo>
                    <a:pt x="53" y="122"/>
                    <a:pt x="53" y="122"/>
                    <a:pt x="53" y="122"/>
                  </a:cubicBezTo>
                  <a:cubicBezTo>
                    <a:pt x="53" y="128"/>
                    <a:pt x="58" y="134"/>
                    <a:pt x="65" y="134"/>
                  </a:cubicBezTo>
                  <a:cubicBezTo>
                    <a:pt x="72" y="134"/>
                    <a:pt x="77" y="128"/>
                    <a:pt x="77" y="122"/>
                  </a:cubicBezTo>
                  <a:cubicBezTo>
                    <a:pt x="77" y="80"/>
                    <a:pt x="77" y="80"/>
                    <a:pt x="77" y="80"/>
                  </a:cubicBezTo>
                  <a:cubicBezTo>
                    <a:pt x="120" y="80"/>
                    <a:pt x="120" y="80"/>
                    <a:pt x="120" y="80"/>
                  </a:cubicBezTo>
                  <a:cubicBezTo>
                    <a:pt x="127" y="80"/>
                    <a:pt x="132" y="75"/>
                    <a:pt x="132" y="68"/>
                  </a:cubicBezTo>
                  <a:cubicBezTo>
                    <a:pt x="132" y="61"/>
                    <a:pt x="127" y="56"/>
                    <a:pt x="120" y="56"/>
                  </a:cubicBezTo>
                  <a:close/>
                </a:path>
              </a:pathLst>
            </a:custGeom>
            <a:grpFill/>
            <a:ln>
              <a:noFill/>
            </a:ln>
          </p:spPr>
          <p:txBody>
            <a:bodyPr vert="horz" wrap="square" lIns="82935" tIns="41468" rIns="82935" bIns="41468" numCol="1" anchor="t" anchorCtr="0" compatLnSpc="1">
              <a:prstTxWarp prst="textNoShape">
                <a:avLst/>
              </a:prstTxWarp>
            </a:bodyPr>
            <a:lstStyle/>
            <a:p>
              <a:endParaRPr lang="en-GB" sz="1633"/>
            </a:p>
          </p:txBody>
        </p:sp>
      </p:grpSp>
      <p:grpSp>
        <p:nvGrpSpPr>
          <p:cNvPr id="17" name="Group 16">
            <a:extLst>
              <a:ext uri="{FF2B5EF4-FFF2-40B4-BE49-F238E27FC236}">
                <a16:creationId xmlns:a16="http://schemas.microsoft.com/office/drawing/2014/main" id="{07E82489-6840-AC8C-FCFC-8341B93AB132}"/>
              </a:ext>
            </a:extLst>
          </p:cNvPr>
          <p:cNvGrpSpPr/>
          <p:nvPr/>
        </p:nvGrpSpPr>
        <p:grpSpPr>
          <a:xfrm>
            <a:off x="10442251" y="4150017"/>
            <a:ext cx="462191" cy="635666"/>
            <a:chOff x="4845051" y="1333501"/>
            <a:chExt cx="763588" cy="939800"/>
          </a:xfrm>
          <a:solidFill>
            <a:schemeClr val="accent1"/>
          </a:solidFill>
        </p:grpSpPr>
        <p:sp>
          <p:nvSpPr>
            <p:cNvPr id="18" name="Freeform 21">
              <a:extLst>
                <a:ext uri="{FF2B5EF4-FFF2-40B4-BE49-F238E27FC236}">
                  <a16:creationId xmlns:a16="http://schemas.microsoft.com/office/drawing/2014/main" id="{7C1A509D-5027-7FCB-3E7A-C02D1D30A6FB}"/>
                </a:ext>
              </a:extLst>
            </p:cNvPr>
            <p:cNvSpPr>
              <a:spLocks/>
            </p:cNvSpPr>
            <p:nvPr/>
          </p:nvSpPr>
          <p:spPr bwMode="auto">
            <a:xfrm>
              <a:off x="4930776" y="1420813"/>
              <a:ext cx="677863" cy="852488"/>
            </a:xfrm>
            <a:custGeom>
              <a:avLst/>
              <a:gdLst>
                <a:gd name="T0" fmla="*/ 329 w 424"/>
                <a:gd name="T1" fmla="*/ 533 h 533"/>
                <a:gd name="T2" fmla="*/ 95 w 424"/>
                <a:gd name="T3" fmla="*/ 533 h 533"/>
                <a:gd name="T4" fmla="*/ 0 w 424"/>
                <a:gd name="T5" fmla="*/ 438 h 533"/>
                <a:gd name="T6" fmla="*/ 0 w 424"/>
                <a:gd name="T7" fmla="*/ 95 h 533"/>
                <a:gd name="T8" fmla="*/ 12 w 424"/>
                <a:gd name="T9" fmla="*/ 83 h 533"/>
                <a:gd name="T10" fmla="*/ 24 w 424"/>
                <a:gd name="T11" fmla="*/ 95 h 533"/>
                <a:gd name="T12" fmla="*/ 24 w 424"/>
                <a:gd name="T13" fmla="*/ 438 h 533"/>
                <a:gd name="T14" fmla="*/ 95 w 424"/>
                <a:gd name="T15" fmla="*/ 509 h 533"/>
                <a:gd name="T16" fmla="*/ 329 w 424"/>
                <a:gd name="T17" fmla="*/ 509 h 533"/>
                <a:gd name="T18" fmla="*/ 400 w 424"/>
                <a:gd name="T19" fmla="*/ 438 h 533"/>
                <a:gd name="T20" fmla="*/ 400 w 424"/>
                <a:gd name="T21" fmla="*/ 95 h 533"/>
                <a:gd name="T22" fmla="*/ 329 w 424"/>
                <a:gd name="T23" fmla="*/ 24 h 533"/>
                <a:gd name="T24" fmla="*/ 95 w 424"/>
                <a:gd name="T25" fmla="*/ 24 h 533"/>
                <a:gd name="T26" fmla="*/ 83 w 424"/>
                <a:gd name="T27" fmla="*/ 12 h 533"/>
                <a:gd name="T28" fmla="*/ 95 w 424"/>
                <a:gd name="T29" fmla="*/ 0 h 533"/>
                <a:gd name="T30" fmla="*/ 329 w 424"/>
                <a:gd name="T31" fmla="*/ 0 h 533"/>
                <a:gd name="T32" fmla="*/ 424 w 424"/>
                <a:gd name="T33" fmla="*/ 95 h 533"/>
                <a:gd name="T34" fmla="*/ 424 w 424"/>
                <a:gd name="T35" fmla="*/ 438 h 533"/>
                <a:gd name="T36" fmla="*/ 329 w 424"/>
                <a:gd name="T37" fmla="*/ 533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4" h="533">
                  <a:moveTo>
                    <a:pt x="329" y="533"/>
                  </a:moveTo>
                  <a:cubicBezTo>
                    <a:pt x="95" y="533"/>
                    <a:pt x="95" y="533"/>
                    <a:pt x="95" y="533"/>
                  </a:cubicBezTo>
                  <a:cubicBezTo>
                    <a:pt x="43" y="533"/>
                    <a:pt x="0" y="491"/>
                    <a:pt x="0" y="438"/>
                  </a:cubicBezTo>
                  <a:cubicBezTo>
                    <a:pt x="0" y="95"/>
                    <a:pt x="0" y="95"/>
                    <a:pt x="0" y="95"/>
                  </a:cubicBezTo>
                  <a:cubicBezTo>
                    <a:pt x="0" y="89"/>
                    <a:pt x="5" y="83"/>
                    <a:pt x="12" y="83"/>
                  </a:cubicBezTo>
                  <a:cubicBezTo>
                    <a:pt x="19" y="83"/>
                    <a:pt x="24" y="89"/>
                    <a:pt x="24" y="95"/>
                  </a:cubicBezTo>
                  <a:cubicBezTo>
                    <a:pt x="24" y="438"/>
                    <a:pt x="24" y="438"/>
                    <a:pt x="24" y="438"/>
                  </a:cubicBezTo>
                  <a:cubicBezTo>
                    <a:pt x="24" y="478"/>
                    <a:pt x="56" y="509"/>
                    <a:pt x="95" y="509"/>
                  </a:cubicBezTo>
                  <a:cubicBezTo>
                    <a:pt x="329" y="509"/>
                    <a:pt x="329" y="509"/>
                    <a:pt x="329" y="509"/>
                  </a:cubicBezTo>
                  <a:cubicBezTo>
                    <a:pt x="368" y="509"/>
                    <a:pt x="400" y="478"/>
                    <a:pt x="400" y="438"/>
                  </a:cubicBezTo>
                  <a:cubicBezTo>
                    <a:pt x="400" y="95"/>
                    <a:pt x="400" y="95"/>
                    <a:pt x="400" y="95"/>
                  </a:cubicBezTo>
                  <a:cubicBezTo>
                    <a:pt x="400" y="56"/>
                    <a:pt x="368" y="24"/>
                    <a:pt x="329" y="24"/>
                  </a:cubicBezTo>
                  <a:cubicBezTo>
                    <a:pt x="95" y="24"/>
                    <a:pt x="95" y="24"/>
                    <a:pt x="95" y="24"/>
                  </a:cubicBezTo>
                  <a:cubicBezTo>
                    <a:pt x="89" y="24"/>
                    <a:pt x="83" y="19"/>
                    <a:pt x="83" y="12"/>
                  </a:cubicBezTo>
                  <a:cubicBezTo>
                    <a:pt x="83" y="6"/>
                    <a:pt x="89" y="0"/>
                    <a:pt x="95" y="0"/>
                  </a:cubicBezTo>
                  <a:cubicBezTo>
                    <a:pt x="329" y="0"/>
                    <a:pt x="329" y="0"/>
                    <a:pt x="329" y="0"/>
                  </a:cubicBezTo>
                  <a:cubicBezTo>
                    <a:pt x="381" y="0"/>
                    <a:pt x="424" y="43"/>
                    <a:pt x="424" y="95"/>
                  </a:cubicBezTo>
                  <a:cubicBezTo>
                    <a:pt x="424" y="438"/>
                    <a:pt x="424" y="438"/>
                    <a:pt x="424" y="438"/>
                  </a:cubicBezTo>
                  <a:cubicBezTo>
                    <a:pt x="424" y="491"/>
                    <a:pt x="381" y="533"/>
                    <a:pt x="329" y="533"/>
                  </a:cubicBezTo>
                  <a:close/>
                </a:path>
              </a:pathLst>
            </a:custGeom>
            <a:grpFill/>
            <a:ln>
              <a:noFill/>
            </a:ln>
          </p:spPr>
          <p:txBody>
            <a:bodyPr vert="horz" wrap="square" lIns="82935" tIns="41468" rIns="82935" bIns="41468" numCol="1" anchor="t" anchorCtr="0" compatLnSpc="1">
              <a:prstTxWarp prst="textNoShape">
                <a:avLst/>
              </a:prstTxWarp>
            </a:bodyPr>
            <a:lstStyle/>
            <a:p>
              <a:endParaRPr lang="en-GB" sz="1633"/>
            </a:p>
          </p:txBody>
        </p:sp>
        <p:sp>
          <p:nvSpPr>
            <p:cNvPr id="19" name="Freeform 22">
              <a:extLst>
                <a:ext uri="{FF2B5EF4-FFF2-40B4-BE49-F238E27FC236}">
                  <a16:creationId xmlns:a16="http://schemas.microsoft.com/office/drawing/2014/main" id="{58193E7C-FCBC-A7B4-503A-1C739D9330D6}"/>
                </a:ext>
              </a:extLst>
            </p:cNvPr>
            <p:cNvSpPr>
              <a:spLocks noEditPoints="1"/>
            </p:cNvSpPr>
            <p:nvPr/>
          </p:nvSpPr>
          <p:spPr bwMode="auto">
            <a:xfrm>
              <a:off x="5018088" y="1509713"/>
              <a:ext cx="504825" cy="233363"/>
            </a:xfrm>
            <a:custGeom>
              <a:avLst/>
              <a:gdLst>
                <a:gd name="T0" fmla="*/ 304 w 316"/>
                <a:gd name="T1" fmla="*/ 146 h 146"/>
                <a:gd name="T2" fmla="*/ 12 w 316"/>
                <a:gd name="T3" fmla="*/ 146 h 146"/>
                <a:gd name="T4" fmla="*/ 0 w 316"/>
                <a:gd name="T5" fmla="*/ 134 h 146"/>
                <a:gd name="T6" fmla="*/ 0 w 316"/>
                <a:gd name="T7" fmla="*/ 12 h 146"/>
                <a:gd name="T8" fmla="*/ 12 w 316"/>
                <a:gd name="T9" fmla="*/ 0 h 146"/>
                <a:gd name="T10" fmla="*/ 304 w 316"/>
                <a:gd name="T11" fmla="*/ 0 h 146"/>
                <a:gd name="T12" fmla="*/ 316 w 316"/>
                <a:gd name="T13" fmla="*/ 12 h 146"/>
                <a:gd name="T14" fmla="*/ 316 w 316"/>
                <a:gd name="T15" fmla="*/ 134 h 146"/>
                <a:gd name="T16" fmla="*/ 304 w 316"/>
                <a:gd name="T17" fmla="*/ 146 h 146"/>
                <a:gd name="T18" fmla="*/ 24 w 316"/>
                <a:gd name="T19" fmla="*/ 122 h 146"/>
                <a:gd name="T20" fmla="*/ 292 w 316"/>
                <a:gd name="T21" fmla="*/ 122 h 146"/>
                <a:gd name="T22" fmla="*/ 292 w 316"/>
                <a:gd name="T23" fmla="*/ 24 h 146"/>
                <a:gd name="T24" fmla="*/ 24 w 316"/>
                <a:gd name="T25" fmla="*/ 24 h 146"/>
                <a:gd name="T26" fmla="*/ 24 w 316"/>
                <a:gd name="T27" fmla="*/ 12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6" h="146">
                  <a:moveTo>
                    <a:pt x="304" y="146"/>
                  </a:moveTo>
                  <a:cubicBezTo>
                    <a:pt x="12" y="146"/>
                    <a:pt x="12" y="146"/>
                    <a:pt x="12" y="146"/>
                  </a:cubicBezTo>
                  <a:cubicBezTo>
                    <a:pt x="6" y="146"/>
                    <a:pt x="0" y="141"/>
                    <a:pt x="0" y="134"/>
                  </a:cubicBezTo>
                  <a:cubicBezTo>
                    <a:pt x="0" y="12"/>
                    <a:pt x="0" y="12"/>
                    <a:pt x="0" y="12"/>
                  </a:cubicBezTo>
                  <a:cubicBezTo>
                    <a:pt x="0" y="6"/>
                    <a:pt x="6" y="0"/>
                    <a:pt x="12" y="0"/>
                  </a:cubicBezTo>
                  <a:cubicBezTo>
                    <a:pt x="304" y="0"/>
                    <a:pt x="304" y="0"/>
                    <a:pt x="304" y="0"/>
                  </a:cubicBezTo>
                  <a:cubicBezTo>
                    <a:pt x="311" y="0"/>
                    <a:pt x="316" y="6"/>
                    <a:pt x="316" y="12"/>
                  </a:cubicBezTo>
                  <a:cubicBezTo>
                    <a:pt x="316" y="134"/>
                    <a:pt x="316" y="134"/>
                    <a:pt x="316" y="134"/>
                  </a:cubicBezTo>
                  <a:cubicBezTo>
                    <a:pt x="316" y="141"/>
                    <a:pt x="311" y="146"/>
                    <a:pt x="304" y="146"/>
                  </a:cubicBezTo>
                  <a:close/>
                  <a:moveTo>
                    <a:pt x="24" y="122"/>
                  </a:moveTo>
                  <a:cubicBezTo>
                    <a:pt x="292" y="122"/>
                    <a:pt x="292" y="122"/>
                    <a:pt x="292" y="122"/>
                  </a:cubicBezTo>
                  <a:cubicBezTo>
                    <a:pt x="292" y="24"/>
                    <a:pt x="292" y="24"/>
                    <a:pt x="292" y="24"/>
                  </a:cubicBezTo>
                  <a:cubicBezTo>
                    <a:pt x="24" y="24"/>
                    <a:pt x="24" y="24"/>
                    <a:pt x="24" y="24"/>
                  </a:cubicBezTo>
                  <a:lnTo>
                    <a:pt x="24" y="122"/>
                  </a:lnTo>
                  <a:close/>
                </a:path>
              </a:pathLst>
            </a:custGeom>
            <a:grpFill/>
            <a:ln>
              <a:noFill/>
            </a:ln>
          </p:spPr>
          <p:txBody>
            <a:bodyPr vert="horz" wrap="square" lIns="82935" tIns="41468" rIns="82935" bIns="41468" numCol="1" anchor="t" anchorCtr="0" compatLnSpc="1">
              <a:prstTxWarp prst="textNoShape">
                <a:avLst/>
              </a:prstTxWarp>
            </a:bodyPr>
            <a:lstStyle/>
            <a:p>
              <a:endParaRPr lang="en-GB" sz="1633"/>
            </a:p>
          </p:txBody>
        </p:sp>
        <p:sp>
          <p:nvSpPr>
            <p:cNvPr id="20" name="Freeform 23">
              <a:extLst>
                <a:ext uri="{FF2B5EF4-FFF2-40B4-BE49-F238E27FC236}">
                  <a16:creationId xmlns:a16="http://schemas.microsoft.com/office/drawing/2014/main" id="{261E3EE3-65D5-48D9-B14C-8130DA71A9FE}"/>
                </a:ext>
              </a:extLst>
            </p:cNvPr>
            <p:cNvSpPr>
              <a:spLocks noEditPoints="1"/>
            </p:cNvSpPr>
            <p:nvPr/>
          </p:nvSpPr>
          <p:spPr bwMode="auto">
            <a:xfrm>
              <a:off x="5370513" y="2068513"/>
              <a:ext cx="127000" cy="120650"/>
            </a:xfrm>
            <a:custGeom>
              <a:avLst/>
              <a:gdLst>
                <a:gd name="T0" fmla="*/ 68 w 80"/>
                <a:gd name="T1" fmla="*/ 75 h 75"/>
                <a:gd name="T2" fmla="*/ 12 w 80"/>
                <a:gd name="T3" fmla="*/ 75 h 75"/>
                <a:gd name="T4" fmla="*/ 0 w 80"/>
                <a:gd name="T5" fmla="*/ 63 h 75"/>
                <a:gd name="T6" fmla="*/ 0 w 80"/>
                <a:gd name="T7" fmla="*/ 12 h 75"/>
                <a:gd name="T8" fmla="*/ 12 w 80"/>
                <a:gd name="T9" fmla="*/ 0 h 75"/>
                <a:gd name="T10" fmla="*/ 68 w 80"/>
                <a:gd name="T11" fmla="*/ 0 h 75"/>
                <a:gd name="T12" fmla="*/ 80 w 80"/>
                <a:gd name="T13" fmla="*/ 12 h 75"/>
                <a:gd name="T14" fmla="*/ 80 w 80"/>
                <a:gd name="T15" fmla="*/ 63 h 75"/>
                <a:gd name="T16" fmla="*/ 68 w 80"/>
                <a:gd name="T17" fmla="*/ 75 h 75"/>
                <a:gd name="T18" fmla="*/ 24 w 80"/>
                <a:gd name="T19" fmla="*/ 51 h 75"/>
                <a:gd name="T20" fmla="*/ 56 w 80"/>
                <a:gd name="T21" fmla="*/ 51 h 75"/>
                <a:gd name="T22" fmla="*/ 56 w 80"/>
                <a:gd name="T23" fmla="*/ 24 h 75"/>
                <a:gd name="T24" fmla="*/ 24 w 80"/>
                <a:gd name="T25" fmla="*/ 24 h 75"/>
                <a:gd name="T26" fmla="*/ 24 w 80"/>
                <a:gd name="T27" fmla="*/ 5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75">
                  <a:moveTo>
                    <a:pt x="68" y="75"/>
                  </a:moveTo>
                  <a:cubicBezTo>
                    <a:pt x="12" y="75"/>
                    <a:pt x="12" y="75"/>
                    <a:pt x="12" y="75"/>
                  </a:cubicBezTo>
                  <a:cubicBezTo>
                    <a:pt x="5" y="75"/>
                    <a:pt x="0" y="69"/>
                    <a:pt x="0" y="63"/>
                  </a:cubicBezTo>
                  <a:cubicBezTo>
                    <a:pt x="0" y="12"/>
                    <a:pt x="0" y="12"/>
                    <a:pt x="0" y="12"/>
                  </a:cubicBezTo>
                  <a:cubicBezTo>
                    <a:pt x="0" y="6"/>
                    <a:pt x="5" y="0"/>
                    <a:pt x="12" y="0"/>
                  </a:cubicBezTo>
                  <a:cubicBezTo>
                    <a:pt x="68" y="0"/>
                    <a:pt x="68" y="0"/>
                    <a:pt x="68" y="0"/>
                  </a:cubicBezTo>
                  <a:cubicBezTo>
                    <a:pt x="75" y="0"/>
                    <a:pt x="80" y="6"/>
                    <a:pt x="80" y="12"/>
                  </a:cubicBezTo>
                  <a:cubicBezTo>
                    <a:pt x="80" y="63"/>
                    <a:pt x="80" y="63"/>
                    <a:pt x="80" y="63"/>
                  </a:cubicBezTo>
                  <a:cubicBezTo>
                    <a:pt x="80" y="69"/>
                    <a:pt x="75" y="75"/>
                    <a:pt x="68" y="75"/>
                  </a:cubicBezTo>
                  <a:close/>
                  <a:moveTo>
                    <a:pt x="24" y="51"/>
                  </a:moveTo>
                  <a:cubicBezTo>
                    <a:pt x="56" y="51"/>
                    <a:pt x="56" y="51"/>
                    <a:pt x="56" y="51"/>
                  </a:cubicBezTo>
                  <a:cubicBezTo>
                    <a:pt x="56" y="24"/>
                    <a:pt x="56" y="24"/>
                    <a:pt x="56" y="24"/>
                  </a:cubicBezTo>
                  <a:cubicBezTo>
                    <a:pt x="24" y="24"/>
                    <a:pt x="24" y="24"/>
                    <a:pt x="24" y="24"/>
                  </a:cubicBezTo>
                  <a:lnTo>
                    <a:pt x="24" y="51"/>
                  </a:lnTo>
                  <a:close/>
                </a:path>
              </a:pathLst>
            </a:custGeom>
            <a:grpFill/>
            <a:ln>
              <a:noFill/>
            </a:ln>
          </p:spPr>
          <p:txBody>
            <a:bodyPr vert="horz" wrap="square" lIns="82935" tIns="41468" rIns="82935" bIns="41468" numCol="1" anchor="t" anchorCtr="0" compatLnSpc="1">
              <a:prstTxWarp prst="textNoShape">
                <a:avLst/>
              </a:prstTxWarp>
            </a:bodyPr>
            <a:lstStyle/>
            <a:p>
              <a:endParaRPr lang="en-GB" sz="1633"/>
            </a:p>
          </p:txBody>
        </p:sp>
        <p:sp>
          <p:nvSpPr>
            <p:cNvPr id="21" name="Freeform 24">
              <a:extLst>
                <a:ext uri="{FF2B5EF4-FFF2-40B4-BE49-F238E27FC236}">
                  <a16:creationId xmlns:a16="http://schemas.microsoft.com/office/drawing/2014/main" id="{E03196BF-B35F-04D4-4566-14CF8C06128E}"/>
                </a:ext>
              </a:extLst>
            </p:cNvPr>
            <p:cNvSpPr>
              <a:spLocks noEditPoints="1"/>
            </p:cNvSpPr>
            <p:nvPr/>
          </p:nvSpPr>
          <p:spPr bwMode="auto">
            <a:xfrm>
              <a:off x="5192713" y="2068513"/>
              <a:ext cx="130175" cy="120650"/>
            </a:xfrm>
            <a:custGeom>
              <a:avLst/>
              <a:gdLst>
                <a:gd name="T0" fmla="*/ 69 w 81"/>
                <a:gd name="T1" fmla="*/ 75 h 75"/>
                <a:gd name="T2" fmla="*/ 12 w 81"/>
                <a:gd name="T3" fmla="*/ 75 h 75"/>
                <a:gd name="T4" fmla="*/ 0 w 81"/>
                <a:gd name="T5" fmla="*/ 63 h 75"/>
                <a:gd name="T6" fmla="*/ 0 w 81"/>
                <a:gd name="T7" fmla="*/ 12 h 75"/>
                <a:gd name="T8" fmla="*/ 12 w 81"/>
                <a:gd name="T9" fmla="*/ 0 h 75"/>
                <a:gd name="T10" fmla="*/ 69 w 81"/>
                <a:gd name="T11" fmla="*/ 0 h 75"/>
                <a:gd name="T12" fmla="*/ 81 w 81"/>
                <a:gd name="T13" fmla="*/ 12 h 75"/>
                <a:gd name="T14" fmla="*/ 81 w 81"/>
                <a:gd name="T15" fmla="*/ 63 h 75"/>
                <a:gd name="T16" fmla="*/ 69 w 81"/>
                <a:gd name="T17" fmla="*/ 75 h 75"/>
                <a:gd name="T18" fmla="*/ 24 w 81"/>
                <a:gd name="T19" fmla="*/ 51 h 75"/>
                <a:gd name="T20" fmla="*/ 57 w 81"/>
                <a:gd name="T21" fmla="*/ 51 h 75"/>
                <a:gd name="T22" fmla="*/ 57 w 81"/>
                <a:gd name="T23" fmla="*/ 24 h 75"/>
                <a:gd name="T24" fmla="*/ 24 w 81"/>
                <a:gd name="T25" fmla="*/ 24 h 75"/>
                <a:gd name="T26" fmla="*/ 24 w 81"/>
                <a:gd name="T27" fmla="*/ 5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 h="75">
                  <a:moveTo>
                    <a:pt x="69" y="75"/>
                  </a:moveTo>
                  <a:cubicBezTo>
                    <a:pt x="12" y="75"/>
                    <a:pt x="12" y="75"/>
                    <a:pt x="12" y="75"/>
                  </a:cubicBezTo>
                  <a:cubicBezTo>
                    <a:pt x="6" y="75"/>
                    <a:pt x="0" y="69"/>
                    <a:pt x="0" y="63"/>
                  </a:cubicBezTo>
                  <a:cubicBezTo>
                    <a:pt x="0" y="12"/>
                    <a:pt x="0" y="12"/>
                    <a:pt x="0" y="12"/>
                  </a:cubicBezTo>
                  <a:cubicBezTo>
                    <a:pt x="0" y="6"/>
                    <a:pt x="6" y="0"/>
                    <a:pt x="12" y="0"/>
                  </a:cubicBezTo>
                  <a:cubicBezTo>
                    <a:pt x="69" y="0"/>
                    <a:pt x="69" y="0"/>
                    <a:pt x="69" y="0"/>
                  </a:cubicBezTo>
                  <a:cubicBezTo>
                    <a:pt x="76" y="0"/>
                    <a:pt x="81" y="6"/>
                    <a:pt x="81" y="12"/>
                  </a:cubicBezTo>
                  <a:cubicBezTo>
                    <a:pt x="81" y="63"/>
                    <a:pt x="81" y="63"/>
                    <a:pt x="81" y="63"/>
                  </a:cubicBezTo>
                  <a:cubicBezTo>
                    <a:pt x="81" y="69"/>
                    <a:pt x="76" y="75"/>
                    <a:pt x="69" y="75"/>
                  </a:cubicBezTo>
                  <a:close/>
                  <a:moveTo>
                    <a:pt x="24" y="51"/>
                  </a:moveTo>
                  <a:cubicBezTo>
                    <a:pt x="57" y="51"/>
                    <a:pt x="57" y="51"/>
                    <a:pt x="57" y="51"/>
                  </a:cubicBezTo>
                  <a:cubicBezTo>
                    <a:pt x="57" y="24"/>
                    <a:pt x="57" y="24"/>
                    <a:pt x="57" y="24"/>
                  </a:cubicBezTo>
                  <a:cubicBezTo>
                    <a:pt x="24" y="24"/>
                    <a:pt x="24" y="24"/>
                    <a:pt x="24" y="24"/>
                  </a:cubicBezTo>
                  <a:lnTo>
                    <a:pt x="24" y="51"/>
                  </a:lnTo>
                  <a:close/>
                </a:path>
              </a:pathLst>
            </a:custGeom>
            <a:grpFill/>
            <a:ln>
              <a:noFill/>
            </a:ln>
          </p:spPr>
          <p:txBody>
            <a:bodyPr vert="horz" wrap="square" lIns="82935" tIns="41468" rIns="82935" bIns="41468" numCol="1" anchor="t" anchorCtr="0" compatLnSpc="1">
              <a:prstTxWarp prst="textNoShape">
                <a:avLst/>
              </a:prstTxWarp>
            </a:bodyPr>
            <a:lstStyle/>
            <a:p>
              <a:endParaRPr lang="en-GB" sz="1633"/>
            </a:p>
          </p:txBody>
        </p:sp>
        <p:sp>
          <p:nvSpPr>
            <p:cNvPr id="22" name="Freeform 25">
              <a:extLst>
                <a:ext uri="{FF2B5EF4-FFF2-40B4-BE49-F238E27FC236}">
                  <a16:creationId xmlns:a16="http://schemas.microsoft.com/office/drawing/2014/main" id="{3F6A8C5A-2430-4F3C-9326-2553C839275A}"/>
                </a:ext>
              </a:extLst>
            </p:cNvPr>
            <p:cNvSpPr>
              <a:spLocks noEditPoints="1"/>
            </p:cNvSpPr>
            <p:nvPr/>
          </p:nvSpPr>
          <p:spPr bwMode="auto">
            <a:xfrm>
              <a:off x="5018088" y="2068513"/>
              <a:ext cx="128588" cy="120650"/>
            </a:xfrm>
            <a:custGeom>
              <a:avLst/>
              <a:gdLst>
                <a:gd name="T0" fmla="*/ 69 w 81"/>
                <a:gd name="T1" fmla="*/ 75 h 75"/>
                <a:gd name="T2" fmla="*/ 12 w 81"/>
                <a:gd name="T3" fmla="*/ 75 h 75"/>
                <a:gd name="T4" fmla="*/ 0 w 81"/>
                <a:gd name="T5" fmla="*/ 63 h 75"/>
                <a:gd name="T6" fmla="*/ 0 w 81"/>
                <a:gd name="T7" fmla="*/ 12 h 75"/>
                <a:gd name="T8" fmla="*/ 12 w 81"/>
                <a:gd name="T9" fmla="*/ 0 h 75"/>
                <a:gd name="T10" fmla="*/ 69 w 81"/>
                <a:gd name="T11" fmla="*/ 0 h 75"/>
                <a:gd name="T12" fmla="*/ 81 w 81"/>
                <a:gd name="T13" fmla="*/ 12 h 75"/>
                <a:gd name="T14" fmla="*/ 81 w 81"/>
                <a:gd name="T15" fmla="*/ 63 h 75"/>
                <a:gd name="T16" fmla="*/ 69 w 81"/>
                <a:gd name="T17" fmla="*/ 75 h 75"/>
                <a:gd name="T18" fmla="*/ 24 w 81"/>
                <a:gd name="T19" fmla="*/ 51 h 75"/>
                <a:gd name="T20" fmla="*/ 57 w 81"/>
                <a:gd name="T21" fmla="*/ 51 h 75"/>
                <a:gd name="T22" fmla="*/ 57 w 81"/>
                <a:gd name="T23" fmla="*/ 24 h 75"/>
                <a:gd name="T24" fmla="*/ 24 w 81"/>
                <a:gd name="T25" fmla="*/ 24 h 75"/>
                <a:gd name="T26" fmla="*/ 24 w 81"/>
                <a:gd name="T27" fmla="*/ 5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 h="75">
                  <a:moveTo>
                    <a:pt x="69" y="75"/>
                  </a:moveTo>
                  <a:cubicBezTo>
                    <a:pt x="12" y="75"/>
                    <a:pt x="12" y="75"/>
                    <a:pt x="12" y="75"/>
                  </a:cubicBezTo>
                  <a:cubicBezTo>
                    <a:pt x="6" y="75"/>
                    <a:pt x="0" y="69"/>
                    <a:pt x="0" y="63"/>
                  </a:cubicBezTo>
                  <a:cubicBezTo>
                    <a:pt x="0" y="12"/>
                    <a:pt x="0" y="12"/>
                    <a:pt x="0" y="12"/>
                  </a:cubicBezTo>
                  <a:cubicBezTo>
                    <a:pt x="0" y="6"/>
                    <a:pt x="6" y="0"/>
                    <a:pt x="12" y="0"/>
                  </a:cubicBezTo>
                  <a:cubicBezTo>
                    <a:pt x="69" y="0"/>
                    <a:pt x="69" y="0"/>
                    <a:pt x="69" y="0"/>
                  </a:cubicBezTo>
                  <a:cubicBezTo>
                    <a:pt x="76" y="0"/>
                    <a:pt x="81" y="6"/>
                    <a:pt x="81" y="12"/>
                  </a:cubicBezTo>
                  <a:cubicBezTo>
                    <a:pt x="81" y="63"/>
                    <a:pt x="81" y="63"/>
                    <a:pt x="81" y="63"/>
                  </a:cubicBezTo>
                  <a:cubicBezTo>
                    <a:pt x="81" y="69"/>
                    <a:pt x="76" y="75"/>
                    <a:pt x="69" y="75"/>
                  </a:cubicBezTo>
                  <a:close/>
                  <a:moveTo>
                    <a:pt x="24" y="51"/>
                  </a:moveTo>
                  <a:cubicBezTo>
                    <a:pt x="57" y="51"/>
                    <a:pt x="57" y="51"/>
                    <a:pt x="57" y="51"/>
                  </a:cubicBezTo>
                  <a:cubicBezTo>
                    <a:pt x="57" y="24"/>
                    <a:pt x="57" y="24"/>
                    <a:pt x="57" y="24"/>
                  </a:cubicBezTo>
                  <a:cubicBezTo>
                    <a:pt x="24" y="24"/>
                    <a:pt x="24" y="24"/>
                    <a:pt x="24" y="24"/>
                  </a:cubicBezTo>
                  <a:lnTo>
                    <a:pt x="24" y="51"/>
                  </a:lnTo>
                  <a:close/>
                </a:path>
              </a:pathLst>
            </a:custGeom>
            <a:grpFill/>
            <a:ln>
              <a:noFill/>
            </a:ln>
          </p:spPr>
          <p:txBody>
            <a:bodyPr vert="horz" wrap="square" lIns="82935" tIns="41468" rIns="82935" bIns="41468" numCol="1" anchor="t" anchorCtr="0" compatLnSpc="1">
              <a:prstTxWarp prst="textNoShape">
                <a:avLst/>
              </a:prstTxWarp>
            </a:bodyPr>
            <a:lstStyle/>
            <a:p>
              <a:endParaRPr lang="en-GB" sz="1633"/>
            </a:p>
          </p:txBody>
        </p:sp>
        <p:sp>
          <p:nvSpPr>
            <p:cNvPr id="23" name="Freeform 26">
              <a:extLst>
                <a:ext uri="{FF2B5EF4-FFF2-40B4-BE49-F238E27FC236}">
                  <a16:creationId xmlns:a16="http://schemas.microsoft.com/office/drawing/2014/main" id="{BF456D85-C538-1532-4052-BA48779CD50D}"/>
                </a:ext>
              </a:extLst>
            </p:cNvPr>
            <p:cNvSpPr>
              <a:spLocks noEditPoints="1"/>
            </p:cNvSpPr>
            <p:nvPr/>
          </p:nvSpPr>
          <p:spPr bwMode="auto">
            <a:xfrm>
              <a:off x="5370513" y="1919288"/>
              <a:ext cx="127000" cy="119063"/>
            </a:xfrm>
            <a:custGeom>
              <a:avLst/>
              <a:gdLst>
                <a:gd name="T0" fmla="*/ 68 w 80"/>
                <a:gd name="T1" fmla="*/ 74 h 74"/>
                <a:gd name="T2" fmla="*/ 12 w 80"/>
                <a:gd name="T3" fmla="*/ 74 h 74"/>
                <a:gd name="T4" fmla="*/ 0 w 80"/>
                <a:gd name="T5" fmla="*/ 62 h 74"/>
                <a:gd name="T6" fmla="*/ 0 w 80"/>
                <a:gd name="T7" fmla="*/ 12 h 74"/>
                <a:gd name="T8" fmla="*/ 12 w 80"/>
                <a:gd name="T9" fmla="*/ 0 h 74"/>
                <a:gd name="T10" fmla="*/ 68 w 80"/>
                <a:gd name="T11" fmla="*/ 0 h 74"/>
                <a:gd name="T12" fmla="*/ 80 w 80"/>
                <a:gd name="T13" fmla="*/ 12 h 74"/>
                <a:gd name="T14" fmla="*/ 80 w 80"/>
                <a:gd name="T15" fmla="*/ 62 h 74"/>
                <a:gd name="T16" fmla="*/ 68 w 80"/>
                <a:gd name="T17" fmla="*/ 74 h 74"/>
                <a:gd name="T18" fmla="*/ 24 w 80"/>
                <a:gd name="T19" fmla="*/ 50 h 74"/>
                <a:gd name="T20" fmla="*/ 56 w 80"/>
                <a:gd name="T21" fmla="*/ 50 h 74"/>
                <a:gd name="T22" fmla="*/ 56 w 80"/>
                <a:gd name="T23" fmla="*/ 24 h 74"/>
                <a:gd name="T24" fmla="*/ 24 w 80"/>
                <a:gd name="T25" fmla="*/ 24 h 74"/>
                <a:gd name="T26" fmla="*/ 24 w 80"/>
                <a:gd name="T27" fmla="*/ 5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74">
                  <a:moveTo>
                    <a:pt x="68" y="74"/>
                  </a:moveTo>
                  <a:cubicBezTo>
                    <a:pt x="12" y="74"/>
                    <a:pt x="12" y="74"/>
                    <a:pt x="12" y="74"/>
                  </a:cubicBezTo>
                  <a:cubicBezTo>
                    <a:pt x="5" y="74"/>
                    <a:pt x="0" y="69"/>
                    <a:pt x="0" y="62"/>
                  </a:cubicBezTo>
                  <a:cubicBezTo>
                    <a:pt x="0" y="12"/>
                    <a:pt x="0" y="12"/>
                    <a:pt x="0" y="12"/>
                  </a:cubicBezTo>
                  <a:cubicBezTo>
                    <a:pt x="0" y="5"/>
                    <a:pt x="5" y="0"/>
                    <a:pt x="12" y="0"/>
                  </a:cubicBezTo>
                  <a:cubicBezTo>
                    <a:pt x="68" y="0"/>
                    <a:pt x="68" y="0"/>
                    <a:pt x="68" y="0"/>
                  </a:cubicBezTo>
                  <a:cubicBezTo>
                    <a:pt x="75" y="0"/>
                    <a:pt x="80" y="5"/>
                    <a:pt x="80" y="12"/>
                  </a:cubicBezTo>
                  <a:cubicBezTo>
                    <a:pt x="80" y="62"/>
                    <a:pt x="80" y="62"/>
                    <a:pt x="80" y="62"/>
                  </a:cubicBezTo>
                  <a:cubicBezTo>
                    <a:pt x="80" y="69"/>
                    <a:pt x="75" y="74"/>
                    <a:pt x="68" y="74"/>
                  </a:cubicBezTo>
                  <a:close/>
                  <a:moveTo>
                    <a:pt x="24" y="50"/>
                  </a:moveTo>
                  <a:cubicBezTo>
                    <a:pt x="56" y="50"/>
                    <a:pt x="56" y="50"/>
                    <a:pt x="56" y="50"/>
                  </a:cubicBezTo>
                  <a:cubicBezTo>
                    <a:pt x="56" y="24"/>
                    <a:pt x="56" y="24"/>
                    <a:pt x="56" y="24"/>
                  </a:cubicBezTo>
                  <a:cubicBezTo>
                    <a:pt x="24" y="24"/>
                    <a:pt x="24" y="24"/>
                    <a:pt x="24" y="24"/>
                  </a:cubicBezTo>
                  <a:lnTo>
                    <a:pt x="24" y="50"/>
                  </a:lnTo>
                  <a:close/>
                </a:path>
              </a:pathLst>
            </a:custGeom>
            <a:grpFill/>
            <a:ln>
              <a:noFill/>
            </a:ln>
          </p:spPr>
          <p:txBody>
            <a:bodyPr vert="horz" wrap="square" lIns="82935" tIns="41468" rIns="82935" bIns="41468" numCol="1" anchor="t" anchorCtr="0" compatLnSpc="1">
              <a:prstTxWarp prst="textNoShape">
                <a:avLst/>
              </a:prstTxWarp>
            </a:bodyPr>
            <a:lstStyle/>
            <a:p>
              <a:endParaRPr lang="en-GB" sz="1633"/>
            </a:p>
          </p:txBody>
        </p:sp>
        <p:sp>
          <p:nvSpPr>
            <p:cNvPr id="24" name="Freeform 27">
              <a:extLst>
                <a:ext uri="{FF2B5EF4-FFF2-40B4-BE49-F238E27FC236}">
                  <a16:creationId xmlns:a16="http://schemas.microsoft.com/office/drawing/2014/main" id="{70A46497-7743-314E-C2CB-7A294C04D50B}"/>
                </a:ext>
              </a:extLst>
            </p:cNvPr>
            <p:cNvSpPr>
              <a:spLocks noEditPoints="1"/>
            </p:cNvSpPr>
            <p:nvPr/>
          </p:nvSpPr>
          <p:spPr bwMode="auto">
            <a:xfrm>
              <a:off x="5192713" y="1919288"/>
              <a:ext cx="130175" cy="119063"/>
            </a:xfrm>
            <a:custGeom>
              <a:avLst/>
              <a:gdLst>
                <a:gd name="T0" fmla="*/ 69 w 81"/>
                <a:gd name="T1" fmla="*/ 74 h 74"/>
                <a:gd name="T2" fmla="*/ 12 w 81"/>
                <a:gd name="T3" fmla="*/ 74 h 74"/>
                <a:gd name="T4" fmla="*/ 0 w 81"/>
                <a:gd name="T5" fmla="*/ 62 h 74"/>
                <a:gd name="T6" fmla="*/ 0 w 81"/>
                <a:gd name="T7" fmla="*/ 12 h 74"/>
                <a:gd name="T8" fmla="*/ 12 w 81"/>
                <a:gd name="T9" fmla="*/ 0 h 74"/>
                <a:gd name="T10" fmla="*/ 69 w 81"/>
                <a:gd name="T11" fmla="*/ 0 h 74"/>
                <a:gd name="T12" fmla="*/ 81 w 81"/>
                <a:gd name="T13" fmla="*/ 12 h 74"/>
                <a:gd name="T14" fmla="*/ 81 w 81"/>
                <a:gd name="T15" fmla="*/ 62 h 74"/>
                <a:gd name="T16" fmla="*/ 69 w 81"/>
                <a:gd name="T17" fmla="*/ 74 h 74"/>
                <a:gd name="T18" fmla="*/ 24 w 81"/>
                <a:gd name="T19" fmla="*/ 50 h 74"/>
                <a:gd name="T20" fmla="*/ 57 w 81"/>
                <a:gd name="T21" fmla="*/ 50 h 74"/>
                <a:gd name="T22" fmla="*/ 57 w 81"/>
                <a:gd name="T23" fmla="*/ 24 h 74"/>
                <a:gd name="T24" fmla="*/ 24 w 81"/>
                <a:gd name="T25" fmla="*/ 24 h 74"/>
                <a:gd name="T26" fmla="*/ 24 w 81"/>
                <a:gd name="T27" fmla="*/ 5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 h="74">
                  <a:moveTo>
                    <a:pt x="69" y="74"/>
                  </a:moveTo>
                  <a:cubicBezTo>
                    <a:pt x="12" y="74"/>
                    <a:pt x="12" y="74"/>
                    <a:pt x="12" y="74"/>
                  </a:cubicBezTo>
                  <a:cubicBezTo>
                    <a:pt x="6" y="74"/>
                    <a:pt x="0" y="69"/>
                    <a:pt x="0" y="62"/>
                  </a:cubicBezTo>
                  <a:cubicBezTo>
                    <a:pt x="0" y="12"/>
                    <a:pt x="0" y="12"/>
                    <a:pt x="0" y="12"/>
                  </a:cubicBezTo>
                  <a:cubicBezTo>
                    <a:pt x="0" y="5"/>
                    <a:pt x="6" y="0"/>
                    <a:pt x="12" y="0"/>
                  </a:cubicBezTo>
                  <a:cubicBezTo>
                    <a:pt x="69" y="0"/>
                    <a:pt x="69" y="0"/>
                    <a:pt x="69" y="0"/>
                  </a:cubicBezTo>
                  <a:cubicBezTo>
                    <a:pt x="76" y="0"/>
                    <a:pt x="81" y="5"/>
                    <a:pt x="81" y="12"/>
                  </a:cubicBezTo>
                  <a:cubicBezTo>
                    <a:pt x="81" y="62"/>
                    <a:pt x="81" y="62"/>
                    <a:pt x="81" y="62"/>
                  </a:cubicBezTo>
                  <a:cubicBezTo>
                    <a:pt x="81" y="69"/>
                    <a:pt x="76" y="74"/>
                    <a:pt x="69" y="74"/>
                  </a:cubicBezTo>
                  <a:close/>
                  <a:moveTo>
                    <a:pt x="24" y="50"/>
                  </a:moveTo>
                  <a:cubicBezTo>
                    <a:pt x="57" y="50"/>
                    <a:pt x="57" y="50"/>
                    <a:pt x="57" y="50"/>
                  </a:cubicBezTo>
                  <a:cubicBezTo>
                    <a:pt x="57" y="24"/>
                    <a:pt x="57" y="24"/>
                    <a:pt x="57" y="24"/>
                  </a:cubicBezTo>
                  <a:cubicBezTo>
                    <a:pt x="24" y="24"/>
                    <a:pt x="24" y="24"/>
                    <a:pt x="24" y="24"/>
                  </a:cubicBezTo>
                  <a:lnTo>
                    <a:pt x="24" y="50"/>
                  </a:lnTo>
                  <a:close/>
                </a:path>
              </a:pathLst>
            </a:custGeom>
            <a:grpFill/>
            <a:ln>
              <a:noFill/>
            </a:ln>
          </p:spPr>
          <p:txBody>
            <a:bodyPr vert="horz" wrap="square" lIns="82935" tIns="41468" rIns="82935" bIns="41468" numCol="1" anchor="t" anchorCtr="0" compatLnSpc="1">
              <a:prstTxWarp prst="textNoShape">
                <a:avLst/>
              </a:prstTxWarp>
            </a:bodyPr>
            <a:lstStyle/>
            <a:p>
              <a:endParaRPr lang="en-GB" sz="1633"/>
            </a:p>
          </p:txBody>
        </p:sp>
        <p:sp>
          <p:nvSpPr>
            <p:cNvPr id="25" name="Freeform 28">
              <a:extLst>
                <a:ext uri="{FF2B5EF4-FFF2-40B4-BE49-F238E27FC236}">
                  <a16:creationId xmlns:a16="http://schemas.microsoft.com/office/drawing/2014/main" id="{30788AC7-7A54-0B82-23ED-4146AC6C6C23}"/>
                </a:ext>
              </a:extLst>
            </p:cNvPr>
            <p:cNvSpPr>
              <a:spLocks noEditPoints="1"/>
            </p:cNvSpPr>
            <p:nvPr/>
          </p:nvSpPr>
          <p:spPr bwMode="auto">
            <a:xfrm>
              <a:off x="5018088" y="1919288"/>
              <a:ext cx="128588" cy="119063"/>
            </a:xfrm>
            <a:custGeom>
              <a:avLst/>
              <a:gdLst>
                <a:gd name="T0" fmla="*/ 69 w 81"/>
                <a:gd name="T1" fmla="*/ 74 h 74"/>
                <a:gd name="T2" fmla="*/ 12 w 81"/>
                <a:gd name="T3" fmla="*/ 74 h 74"/>
                <a:gd name="T4" fmla="*/ 0 w 81"/>
                <a:gd name="T5" fmla="*/ 62 h 74"/>
                <a:gd name="T6" fmla="*/ 0 w 81"/>
                <a:gd name="T7" fmla="*/ 12 h 74"/>
                <a:gd name="T8" fmla="*/ 12 w 81"/>
                <a:gd name="T9" fmla="*/ 0 h 74"/>
                <a:gd name="T10" fmla="*/ 69 w 81"/>
                <a:gd name="T11" fmla="*/ 0 h 74"/>
                <a:gd name="T12" fmla="*/ 81 w 81"/>
                <a:gd name="T13" fmla="*/ 12 h 74"/>
                <a:gd name="T14" fmla="*/ 81 w 81"/>
                <a:gd name="T15" fmla="*/ 62 h 74"/>
                <a:gd name="T16" fmla="*/ 69 w 81"/>
                <a:gd name="T17" fmla="*/ 74 h 74"/>
                <a:gd name="T18" fmla="*/ 24 w 81"/>
                <a:gd name="T19" fmla="*/ 50 h 74"/>
                <a:gd name="T20" fmla="*/ 57 w 81"/>
                <a:gd name="T21" fmla="*/ 50 h 74"/>
                <a:gd name="T22" fmla="*/ 57 w 81"/>
                <a:gd name="T23" fmla="*/ 24 h 74"/>
                <a:gd name="T24" fmla="*/ 24 w 81"/>
                <a:gd name="T25" fmla="*/ 24 h 74"/>
                <a:gd name="T26" fmla="*/ 24 w 81"/>
                <a:gd name="T27" fmla="*/ 5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 h="74">
                  <a:moveTo>
                    <a:pt x="69" y="74"/>
                  </a:moveTo>
                  <a:cubicBezTo>
                    <a:pt x="12" y="74"/>
                    <a:pt x="12" y="74"/>
                    <a:pt x="12" y="74"/>
                  </a:cubicBezTo>
                  <a:cubicBezTo>
                    <a:pt x="6" y="74"/>
                    <a:pt x="0" y="69"/>
                    <a:pt x="0" y="62"/>
                  </a:cubicBezTo>
                  <a:cubicBezTo>
                    <a:pt x="0" y="12"/>
                    <a:pt x="0" y="12"/>
                    <a:pt x="0" y="12"/>
                  </a:cubicBezTo>
                  <a:cubicBezTo>
                    <a:pt x="0" y="5"/>
                    <a:pt x="6" y="0"/>
                    <a:pt x="12" y="0"/>
                  </a:cubicBezTo>
                  <a:cubicBezTo>
                    <a:pt x="69" y="0"/>
                    <a:pt x="69" y="0"/>
                    <a:pt x="69" y="0"/>
                  </a:cubicBezTo>
                  <a:cubicBezTo>
                    <a:pt x="76" y="0"/>
                    <a:pt x="81" y="5"/>
                    <a:pt x="81" y="12"/>
                  </a:cubicBezTo>
                  <a:cubicBezTo>
                    <a:pt x="81" y="62"/>
                    <a:pt x="81" y="62"/>
                    <a:pt x="81" y="62"/>
                  </a:cubicBezTo>
                  <a:cubicBezTo>
                    <a:pt x="81" y="69"/>
                    <a:pt x="76" y="74"/>
                    <a:pt x="69" y="74"/>
                  </a:cubicBezTo>
                  <a:close/>
                  <a:moveTo>
                    <a:pt x="24" y="50"/>
                  </a:moveTo>
                  <a:cubicBezTo>
                    <a:pt x="57" y="50"/>
                    <a:pt x="57" y="50"/>
                    <a:pt x="57" y="50"/>
                  </a:cubicBezTo>
                  <a:cubicBezTo>
                    <a:pt x="57" y="24"/>
                    <a:pt x="57" y="24"/>
                    <a:pt x="57" y="24"/>
                  </a:cubicBezTo>
                  <a:cubicBezTo>
                    <a:pt x="24" y="24"/>
                    <a:pt x="24" y="24"/>
                    <a:pt x="24" y="24"/>
                  </a:cubicBezTo>
                  <a:lnTo>
                    <a:pt x="24" y="50"/>
                  </a:lnTo>
                  <a:close/>
                </a:path>
              </a:pathLst>
            </a:custGeom>
            <a:grpFill/>
            <a:ln>
              <a:noFill/>
            </a:ln>
          </p:spPr>
          <p:txBody>
            <a:bodyPr vert="horz" wrap="square" lIns="82935" tIns="41468" rIns="82935" bIns="41468" numCol="1" anchor="t" anchorCtr="0" compatLnSpc="1">
              <a:prstTxWarp prst="textNoShape">
                <a:avLst/>
              </a:prstTxWarp>
            </a:bodyPr>
            <a:lstStyle/>
            <a:p>
              <a:endParaRPr lang="en-GB" sz="1633"/>
            </a:p>
          </p:txBody>
        </p:sp>
        <p:sp>
          <p:nvSpPr>
            <p:cNvPr id="26" name="Freeform 29">
              <a:extLst>
                <a:ext uri="{FF2B5EF4-FFF2-40B4-BE49-F238E27FC236}">
                  <a16:creationId xmlns:a16="http://schemas.microsoft.com/office/drawing/2014/main" id="{71056676-248F-5A8A-0A05-3682EAF48CA8}"/>
                </a:ext>
              </a:extLst>
            </p:cNvPr>
            <p:cNvSpPr>
              <a:spLocks noEditPoints="1"/>
            </p:cNvSpPr>
            <p:nvPr/>
          </p:nvSpPr>
          <p:spPr bwMode="auto">
            <a:xfrm>
              <a:off x="5370513" y="1771651"/>
              <a:ext cx="127000" cy="117475"/>
            </a:xfrm>
            <a:custGeom>
              <a:avLst/>
              <a:gdLst>
                <a:gd name="T0" fmla="*/ 68 w 80"/>
                <a:gd name="T1" fmla="*/ 74 h 74"/>
                <a:gd name="T2" fmla="*/ 12 w 80"/>
                <a:gd name="T3" fmla="*/ 74 h 74"/>
                <a:gd name="T4" fmla="*/ 0 w 80"/>
                <a:gd name="T5" fmla="*/ 62 h 74"/>
                <a:gd name="T6" fmla="*/ 0 w 80"/>
                <a:gd name="T7" fmla="*/ 12 h 74"/>
                <a:gd name="T8" fmla="*/ 12 w 80"/>
                <a:gd name="T9" fmla="*/ 0 h 74"/>
                <a:gd name="T10" fmla="*/ 68 w 80"/>
                <a:gd name="T11" fmla="*/ 0 h 74"/>
                <a:gd name="T12" fmla="*/ 80 w 80"/>
                <a:gd name="T13" fmla="*/ 12 h 74"/>
                <a:gd name="T14" fmla="*/ 80 w 80"/>
                <a:gd name="T15" fmla="*/ 62 h 74"/>
                <a:gd name="T16" fmla="*/ 68 w 80"/>
                <a:gd name="T17" fmla="*/ 74 h 74"/>
                <a:gd name="T18" fmla="*/ 24 w 80"/>
                <a:gd name="T19" fmla="*/ 50 h 74"/>
                <a:gd name="T20" fmla="*/ 56 w 80"/>
                <a:gd name="T21" fmla="*/ 50 h 74"/>
                <a:gd name="T22" fmla="*/ 56 w 80"/>
                <a:gd name="T23" fmla="*/ 24 h 74"/>
                <a:gd name="T24" fmla="*/ 24 w 80"/>
                <a:gd name="T25" fmla="*/ 24 h 74"/>
                <a:gd name="T26" fmla="*/ 24 w 80"/>
                <a:gd name="T27" fmla="*/ 5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74">
                  <a:moveTo>
                    <a:pt x="68" y="74"/>
                  </a:moveTo>
                  <a:cubicBezTo>
                    <a:pt x="12" y="74"/>
                    <a:pt x="12" y="74"/>
                    <a:pt x="12" y="74"/>
                  </a:cubicBezTo>
                  <a:cubicBezTo>
                    <a:pt x="5" y="74"/>
                    <a:pt x="0" y="69"/>
                    <a:pt x="0" y="62"/>
                  </a:cubicBezTo>
                  <a:cubicBezTo>
                    <a:pt x="0" y="12"/>
                    <a:pt x="0" y="12"/>
                    <a:pt x="0" y="12"/>
                  </a:cubicBezTo>
                  <a:cubicBezTo>
                    <a:pt x="0" y="5"/>
                    <a:pt x="5" y="0"/>
                    <a:pt x="12" y="0"/>
                  </a:cubicBezTo>
                  <a:cubicBezTo>
                    <a:pt x="68" y="0"/>
                    <a:pt x="68" y="0"/>
                    <a:pt x="68" y="0"/>
                  </a:cubicBezTo>
                  <a:cubicBezTo>
                    <a:pt x="75" y="0"/>
                    <a:pt x="80" y="5"/>
                    <a:pt x="80" y="12"/>
                  </a:cubicBezTo>
                  <a:cubicBezTo>
                    <a:pt x="80" y="62"/>
                    <a:pt x="80" y="62"/>
                    <a:pt x="80" y="62"/>
                  </a:cubicBezTo>
                  <a:cubicBezTo>
                    <a:pt x="80" y="69"/>
                    <a:pt x="75" y="74"/>
                    <a:pt x="68" y="74"/>
                  </a:cubicBezTo>
                  <a:close/>
                  <a:moveTo>
                    <a:pt x="24" y="50"/>
                  </a:moveTo>
                  <a:cubicBezTo>
                    <a:pt x="56" y="50"/>
                    <a:pt x="56" y="50"/>
                    <a:pt x="56" y="50"/>
                  </a:cubicBezTo>
                  <a:cubicBezTo>
                    <a:pt x="56" y="24"/>
                    <a:pt x="56" y="24"/>
                    <a:pt x="56" y="24"/>
                  </a:cubicBezTo>
                  <a:cubicBezTo>
                    <a:pt x="24" y="24"/>
                    <a:pt x="24" y="24"/>
                    <a:pt x="24" y="24"/>
                  </a:cubicBezTo>
                  <a:lnTo>
                    <a:pt x="24" y="50"/>
                  </a:lnTo>
                  <a:close/>
                </a:path>
              </a:pathLst>
            </a:custGeom>
            <a:grpFill/>
            <a:ln>
              <a:noFill/>
            </a:ln>
          </p:spPr>
          <p:txBody>
            <a:bodyPr vert="horz" wrap="square" lIns="82935" tIns="41468" rIns="82935" bIns="41468" numCol="1" anchor="t" anchorCtr="0" compatLnSpc="1">
              <a:prstTxWarp prst="textNoShape">
                <a:avLst/>
              </a:prstTxWarp>
            </a:bodyPr>
            <a:lstStyle/>
            <a:p>
              <a:endParaRPr lang="en-GB" sz="1633"/>
            </a:p>
          </p:txBody>
        </p:sp>
        <p:sp>
          <p:nvSpPr>
            <p:cNvPr id="27" name="Freeform 30">
              <a:extLst>
                <a:ext uri="{FF2B5EF4-FFF2-40B4-BE49-F238E27FC236}">
                  <a16:creationId xmlns:a16="http://schemas.microsoft.com/office/drawing/2014/main" id="{F739723E-A0BF-26F9-2FE0-1AE95DAAB746}"/>
                </a:ext>
              </a:extLst>
            </p:cNvPr>
            <p:cNvSpPr>
              <a:spLocks noEditPoints="1"/>
            </p:cNvSpPr>
            <p:nvPr/>
          </p:nvSpPr>
          <p:spPr bwMode="auto">
            <a:xfrm>
              <a:off x="5192713" y="1771651"/>
              <a:ext cx="130175" cy="117475"/>
            </a:xfrm>
            <a:custGeom>
              <a:avLst/>
              <a:gdLst>
                <a:gd name="T0" fmla="*/ 69 w 81"/>
                <a:gd name="T1" fmla="*/ 74 h 74"/>
                <a:gd name="T2" fmla="*/ 12 w 81"/>
                <a:gd name="T3" fmla="*/ 74 h 74"/>
                <a:gd name="T4" fmla="*/ 0 w 81"/>
                <a:gd name="T5" fmla="*/ 62 h 74"/>
                <a:gd name="T6" fmla="*/ 0 w 81"/>
                <a:gd name="T7" fmla="*/ 12 h 74"/>
                <a:gd name="T8" fmla="*/ 12 w 81"/>
                <a:gd name="T9" fmla="*/ 0 h 74"/>
                <a:gd name="T10" fmla="*/ 69 w 81"/>
                <a:gd name="T11" fmla="*/ 0 h 74"/>
                <a:gd name="T12" fmla="*/ 81 w 81"/>
                <a:gd name="T13" fmla="*/ 12 h 74"/>
                <a:gd name="T14" fmla="*/ 81 w 81"/>
                <a:gd name="T15" fmla="*/ 62 h 74"/>
                <a:gd name="T16" fmla="*/ 69 w 81"/>
                <a:gd name="T17" fmla="*/ 74 h 74"/>
                <a:gd name="T18" fmla="*/ 24 w 81"/>
                <a:gd name="T19" fmla="*/ 50 h 74"/>
                <a:gd name="T20" fmla="*/ 57 w 81"/>
                <a:gd name="T21" fmla="*/ 50 h 74"/>
                <a:gd name="T22" fmla="*/ 57 w 81"/>
                <a:gd name="T23" fmla="*/ 24 h 74"/>
                <a:gd name="T24" fmla="*/ 24 w 81"/>
                <a:gd name="T25" fmla="*/ 24 h 74"/>
                <a:gd name="T26" fmla="*/ 24 w 81"/>
                <a:gd name="T27" fmla="*/ 5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 h="74">
                  <a:moveTo>
                    <a:pt x="69" y="74"/>
                  </a:moveTo>
                  <a:cubicBezTo>
                    <a:pt x="12" y="74"/>
                    <a:pt x="12" y="74"/>
                    <a:pt x="12" y="74"/>
                  </a:cubicBezTo>
                  <a:cubicBezTo>
                    <a:pt x="6" y="74"/>
                    <a:pt x="0" y="69"/>
                    <a:pt x="0" y="62"/>
                  </a:cubicBezTo>
                  <a:cubicBezTo>
                    <a:pt x="0" y="12"/>
                    <a:pt x="0" y="12"/>
                    <a:pt x="0" y="12"/>
                  </a:cubicBezTo>
                  <a:cubicBezTo>
                    <a:pt x="0" y="5"/>
                    <a:pt x="6" y="0"/>
                    <a:pt x="12" y="0"/>
                  </a:cubicBezTo>
                  <a:cubicBezTo>
                    <a:pt x="69" y="0"/>
                    <a:pt x="69" y="0"/>
                    <a:pt x="69" y="0"/>
                  </a:cubicBezTo>
                  <a:cubicBezTo>
                    <a:pt x="76" y="0"/>
                    <a:pt x="81" y="5"/>
                    <a:pt x="81" y="12"/>
                  </a:cubicBezTo>
                  <a:cubicBezTo>
                    <a:pt x="81" y="62"/>
                    <a:pt x="81" y="62"/>
                    <a:pt x="81" y="62"/>
                  </a:cubicBezTo>
                  <a:cubicBezTo>
                    <a:pt x="81" y="69"/>
                    <a:pt x="76" y="74"/>
                    <a:pt x="69" y="74"/>
                  </a:cubicBezTo>
                  <a:close/>
                  <a:moveTo>
                    <a:pt x="24" y="50"/>
                  </a:moveTo>
                  <a:cubicBezTo>
                    <a:pt x="57" y="50"/>
                    <a:pt x="57" y="50"/>
                    <a:pt x="57" y="50"/>
                  </a:cubicBezTo>
                  <a:cubicBezTo>
                    <a:pt x="57" y="24"/>
                    <a:pt x="57" y="24"/>
                    <a:pt x="57" y="24"/>
                  </a:cubicBezTo>
                  <a:cubicBezTo>
                    <a:pt x="24" y="24"/>
                    <a:pt x="24" y="24"/>
                    <a:pt x="24" y="24"/>
                  </a:cubicBezTo>
                  <a:lnTo>
                    <a:pt x="24" y="50"/>
                  </a:lnTo>
                  <a:close/>
                </a:path>
              </a:pathLst>
            </a:custGeom>
            <a:grpFill/>
            <a:ln>
              <a:noFill/>
            </a:ln>
          </p:spPr>
          <p:txBody>
            <a:bodyPr vert="horz" wrap="square" lIns="82935" tIns="41468" rIns="82935" bIns="41468" numCol="1" anchor="t" anchorCtr="0" compatLnSpc="1">
              <a:prstTxWarp prst="textNoShape">
                <a:avLst/>
              </a:prstTxWarp>
            </a:bodyPr>
            <a:lstStyle/>
            <a:p>
              <a:endParaRPr lang="en-GB" sz="1633"/>
            </a:p>
          </p:txBody>
        </p:sp>
        <p:sp>
          <p:nvSpPr>
            <p:cNvPr id="28" name="Freeform 31">
              <a:extLst>
                <a:ext uri="{FF2B5EF4-FFF2-40B4-BE49-F238E27FC236}">
                  <a16:creationId xmlns:a16="http://schemas.microsoft.com/office/drawing/2014/main" id="{4EE3DB93-87C2-7BB3-BB55-16E0886F58DE}"/>
                </a:ext>
              </a:extLst>
            </p:cNvPr>
            <p:cNvSpPr>
              <a:spLocks noEditPoints="1"/>
            </p:cNvSpPr>
            <p:nvPr/>
          </p:nvSpPr>
          <p:spPr bwMode="auto">
            <a:xfrm>
              <a:off x="5018088" y="1771651"/>
              <a:ext cx="128588" cy="117475"/>
            </a:xfrm>
            <a:custGeom>
              <a:avLst/>
              <a:gdLst>
                <a:gd name="T0" fmla="*/ 69 w 81"/>
                <a:gd name="T1" fmla="*/ 74 h 74"/>
                <a:gd name="T2" fmla="*/ 12 w 81"/>
                <a:gd name="T3" fmla="*/ 74 h 74"/>
                <a:gd name="T4" fmla="*/ 0 w 81"/>
                <a:gd name="T5" fmla="*/ 62 h 74"/>
                <a:gd name="T6" fmla="*/ 0 w 81"/>
                <a:gd name="T7" fmla="*/ 12 h 74"/>
                <a:gd name="T8" fmla="*/ 12 w 81"/>
                <a:gd name="T9" fmla="*/ 0 h 74"/>
                <a:gd name="T10" fmla="*/ 69 w 81"/>
                <a:gd name="T11" fmla="*/ 0 h 74"/>
                <a:gd name="T12" fmla="*/ 81 w 81"/>
                <a:gd name="T13" fmla="*/ 12 h 74"/>
                <a:gd name="T14" fmla="*/ 81 w 81"/>
                <a:gd name="T15" fmla="*/ 62 h 74"/>
                <a:gd name="T16" fmla="*/ 69 w 81"/>
                <a:gd name="T17" fmla="*/ 74 h 74"/>
                <a:gd name="T18" fmla="*/ 24 w 81"/>
                <a:gd name="T19" fmla="*/ 50 h 74"/>
                <a:gd name="T20" fmla="*/ 57 w 81"/>
                <a:gd name="T21" fmla="*/ 50 h 74"/>
                <a:gd name="T22" fmla="*/ 57 w 81"/>
                <a:gd name="T23" fmla="*/ 24 h 74"/>
                <a:gd name="T24" fmla="*/ 24 w 81"/>
                <a:gd name="T25" fmla="*/ 24 h 74"/>
                <a:gd name="T26" fmla="*/ 24 w 81"/>
                <a:gd name="T27" fmla="*/ 5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 h="74">
                  <a:moveTo>
                    <a:pt x="69" y="74"/>
                  </a:moveTo>
                  <a:cubicBezTo>
                    <a:pt x="12" y="74"/>
                    <a:pt x="12" y="74"/>
                    <a:pt x="12" y="74"/>
                  </a:cubicBezTo>
                  <a:cubicBezTo>
                    <a:pt x="6" y="74"/>
                    <a:pt x="0" y="69"/>
                    <a:pt x="0" y="62"/>
                  </a:cubicBezTo>
                  <a:cubicBezTo>
                    <a:pt x="0" y="12"/>
                    <a:pt x="0" y="12"/>
                    <a:pt x="0" y="12"/>
                  </a:cubicBezTo>
                  <a:cubicBezTo>
                    <a:pt x="0" y="5"/>
                    <a:pt x="6" y="0"/>
                    <a:pt x="12" y="0"/>
                  </a:cubicBezTo>
                  <a:cubicBezTo>
                    <a:pt x="69" y="0"/>
                    <a:pt x="69" y="0"/>
                    <a:pt x="69" y="0"/>
                  </a:cubicBezTo>
                  <a:cubicBezTo>
                    <a:pt x="76" y="0"/>
                    <a:pt x="81" y="5"/>
                    <a:pt x="81" y="12"/>
                  </a:cubicBezTo>
                  <a:cubicBezTo>
                    <a:pt x="81" y="62"/>
                    <a:pt x="81" y="62"/>
                    <a:pt x="81" y="62"/>
                  </a:cubicBezTo>
                  <a:cubicBezTo>
                    <a:pt x="81" y="69"/>
                    <a:pt x="76" y="74"/>
                    <a:pt x="69" y="74"/>
                  </a:cubicBezTo>
                  <a:close/>
                  <a:moveTo>
                    <a:pt x="24" y="50"/>
                  </a:moveTo>
                  <a:cubicBezTo>
                    <a:pt x="57" y="50"/>
                    <a:pt x="57" y="50"/>
                    <a:pt x="57" y="50"/>
                  </a:cubicBezTo>
                  <a:cubicBezTo>
                    <a:pt x="57" y="24"/>
                    <a:pt x="57" y="24"/>
                    <a:pt x="57" y="24"/>
                  </a:cubicBezTo>
                  <a:cubicBezTo>
                    <a:pt x="24" y="24"/>
                    <a:pt x="24" y="24"/>
                    <a:pt x="24" y="24"/>
                  </a:cubicBezTo>
                  <a:lnTo>
                    <a:pt x="24" y="50"/>
                  </a:lnTo>
                  <a:close/>
                </a:path>
              </a:pathLst>
            </a:custGeom>
            <a:grpFill/>
            <a:ln>
              <a:noFill/>
            </a:ln>
          </p:spPr>
          <p:txBody>
            <a:bodyPr vert="horz" wrap="square" lIns="82935" tIns="41468" rIns="82935" bIns="41468" numCol="1" anchor="t" anchorCtr="0" compatLnSpc="1">
              <a:prstTxWarp prst="textNoShape">
                <a:avLst/>
              </a:prstTxWarp>
            </a:bodyPr>
            <a:lstStyle/>
            <a:p>
              <a:endParaRPr lang="en-GB" sz="1633"/>
            </a:p>
          </p:txBody>
        </p:sp>
        <p:sp>
          <p:nvSpPr>
            <p:cNvPr id="29" name="Freeform 32">
              <a:extLst>
                <a:ext uri="{FF2B5EF4-FFF2-40B4-BE49-F238E27FC236}">
                  <a16:creationId xmlns:a16="http://schemas.microsoft.com/office/drawing/2014/main" id="{7B28D6D6-B22A-89BA-DA04-54B799FB7EF0}"/>
                </a:ext>
              </a:extLst>
            </p:cNvPr>
            <p:cNvSpPr>
              <a:spLocks/>
            </p:cNvSpPr>
            <p:nvPr/>
          </p:nvSpPr>
          <p:spPr bwMode="auto">
            <a:xfrm>
              <a:off x="4845051" y="1333501"/>
              <a:ext cx="211138" cy="212725"/>
            </a:xfrm>
            <a:custGeom>
              <a:avLst/>
              <a:gdLst>
                <a:gd name="T0" fmla="*/ 120 w 132"/>
                <a:gd name="T1" fmla="*/ 55 h 133"/>
                <a:gd name="T2" fmla="*/ 77 w 132"/>
                <a:gd name="T3" fmla="*/ 55 h 133"/>
                <a:gd name="T4" fmla="*/ 77 w 132"/>
                <a:gd name="T5" fmla="*/ 12 h 133"/>
                <a:gd name="T6" fmla="*/ 65 w 132"/>
                <a:gd name="T7" fmla="*/ 0 h 133"/>
                <a:gd name="T8" fmla="*/ 53 w 132"/>
                <a:gd name="T9" fmla="*/ 12 h 133"/>
                <a:gd name="T10" fmla="*/ 53 w 132"/>
                <a:gd name="T11" fmla="*/ 55 h 133"/>
                <a:gd name="T12" fmla="*/ 12 w 132"/>
                <a:gd name="T13" fmla="*/ 55 h 133"/>
                <a:gd name="T14" fmla="*/ 0 w 132"/>
                <a:gd name="T15" fmla="*/ 67 h 133"/>
                <a:gd name="T16" fmla="*/ 12 w 132"/>
                <a:gd name="T17" fmla="*/ 79 h 133"/>
                <a:gd name="T18" fmla="*/ 53 w 132"/>
                <a:gd name="T19" fmla="*/ 79 h 133"/>
                <a:gd name="T20" fmla="*/ 53 w 132"/>
                <a:gd name="T21" fmla="*/ 121 h 133"/>
                <a:gd name="T22" fmla="*/ 65 w 132"/>
                <a:gd name="T23" fmla="*/ 133 h 133"/>
                <a:gd name="T24" fmla="*/ 77 w 132"/>
                <a:gd name="T25" fmla="*/ 121 h 133"/>
                <a:gd name="T26" fmla="*/ 77 w 132"/>
                <a:gd name="T27" fmla="*/ 79 h 133"/>
                <a:gd name="T28" fmla="*/ 120 w 132"/>
                <a:gd name="T29" fmla="*/ 79 h 133"/>
                <a:gd name="T30" fmla="*/ 132 w 132"/>
                <a:gd name="T31" fmla="*/ 67 h 133"/>
                <a:gd name="T32" fmla="*/ 120 w 132"/>
                <a:gd name="T33" fmla="*/ 5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33">
                  <a:moveTo>
                    <a:pt x="120" y="55"/>
                  </a:moveTo>
                  <a:cubicBezTo>
                    <a:pt x="77" y="55"/>
                    <a:pt x="77" y="55"/>
                    <a:pt x="77" y="55"/>
                  </a:cubicBezTo>
                  <a:cubicBezTo>
                    <a:pt x="77" y="12"/>
                    <a:pt x="77" y="12"/>
                    <a:pt x="77" y="12"/>
                  </a:cubicBezTo>
                  <a:cubicBezTo>
                    <a:pt x="77" y="5"/>
                    <a:pt x="72" y="0"/>
                    <a:pt x="65" y="0"/>
                  </a:cubicBezTo>
                  <a:cubicBezTo>
                    <a:pt x="58" y="0"/>
                    <a:pt x="53" y="5"/>
                    <a:pt x="53" y="12"/>
                  </a:cubicBezTo>
                  <a:cubicBezTo>
                    <a:pt x="53" y="55"/>
                    <a:pt x="53" y="55"/>
                    <a:pt x="53" y="55"/>
                  </a:cubicBezTo>
                  <a:cubicBezTo>
                    <a:pt x="12" y="55"/>
                    <a:pt x="12" y="55"/>
                    <a:pt x="12" y="55"/>
                  </a:cubicBezTo>
                  <a:cubicBezTo>
                    <a:pt x="5" y="55"/>
                    <a:pt x="0" y="61"/>
                    <a:pt x="0" y="67"/>
                  </a:cubicBezTo>
                  <a:cubicBezTo>
                    <a:pt x="0" y="74"/>
                    <a:pt x="5" y="79"/>
                    <a:pt x="12" y="79"/>
                  </a:cubicBezTo>
                  <a:cubicBezTo>
                    <a:pt x="53" y="79"/>
                    <a:pt x="53" y="79"/>
                    <a:pt x="53" y="79"/>
                  </a:cubicBezTo>
                  <a:cubicBezTo>
                    <a:pt x="53" y="121"/>
                    <a:pt x="53" y="121"/>
                    <a:pt x="53" y="121"/>
                  </a:cubicBezTo>
                  <a:cubicBezTo>
                    <a:pt x="53" y="128"/>
                    <a:pt x="58" y="133"/>
                    <a:pt x="65" y="133"/>
                  </a:cubicBezTo>
                  <a:cubicBezTo>
                    <a:pt x="72" y="133"/>
                    <a:pt x="77" y="128"/>
                    <a:pt x="77" y="121"/>
                  </a:cubicBezTo>
                  <a:cubicBezTo>
                    <a:pt x="77" y="79"/>
                    <a:pt x="77" y="79"/>
                    <a:pt x="77" y="79"/>
                  </a:cubicBezTo>
                  <a:cubicBezTo>
                    <a:pt x="120" y="79"/>
                    <a:pt x="120" y="79"/>
                    <a:pt x="120" y="79"/>
                  </a:cubicBezTo>
                  <a:cubicBezTo>
                    <a:pt x="127" y="79"/>
                    <a:pt x="132" y="74"/>
                    <a:pt x="132" y="67"/>
                  </a:cubicBezTo>
                  <a:cubicBezTo>
                    <a:pt x="132" y="61"/>
                    <a:pt x="127" y="55"/>
                    <a:pt x="120" y="55"/>
                  </a:cubicBezTo>
                  <a:close/>
                </a:path>
              </a:pathLst>
            </a:custGeom>
            <a:grpFill/>
            <a:ln>
              <a:noFill/>
            </a:ln>
          </p:spPr>
          <p:txBody>
            <a:bodyPr vert="horz" wrap="square" lIns="82935" tIns="41468" rIns="82935" bIns="41468" numCol="1" anchor="t" anchorCtr="0" compatLnSpc="1">
              <a:prstTxWarp prst="textNoShape">
                <a:avLst/>
              </a:prstTxWarp>
            </a:bodyPr>
            <a:lstStyle/>
            <a:p>
              <a:endParaRPr lang="en-GB" sz="1633"/>
            </a:p>
          </p:txBody>
        </p:sp>
      </p:grpSp>
      <p:grpSp>
        <p:nvGrpSpPr>
          <p:cNvPr id="30" name="Group 29">
            <a:extLst>
              <a:ext uri="{FF2B5EF4-FFF2-40B4-BE49-F238E27FC236}">
                <a16:creationId xmlns:a16="http://schemas.microsoft.com/office/drawing/2014/main" id="{DC3EB1CE-7D4C-3B46-D161-E973AFF8F869}"/>
              </a:ext>
            </a:extLst>
          </p:cNvPr>
          <p:cNvGrpSpPr/>
          <p:nvPr/>
        </p:nvGrpSpPr>
        <p:grpSpPr>
          <a:xfrm>
            <a:off x="6672609" y="3461607"/>
            <a:ext cx="717286" cy="501055"/>
            <a:chOff x="158750" y="4948238"/>
            <a:chExt cx="793751" cy="628650"/>
          </a:xfrm>
          <a:solidFill>
            <a:schemeClr val="accent1"/>
          </a:solidFill>
        </p:grpSpPr>
        <p:sp>
          <p:nvSpPr>
            <p:cNvPr id="31" name="Freeform 72">
              <a:extLst>
                <a:ext uri="{FF2B5EF4-FFF2-40B4-BE49-F238E27FC236}">
                  <a16:creationId xmlns:a16="http://schemas.microsoft.com/office/drawing/2014/main" id="{E4B4394C-ADE3-82E5-1B2F-863BE328EB4C}"/>
                </a:ext>
              </a:extLst>
            </p:cNvPr>
            <p:cNvSpPr>
              <a:spLocks/>
            </p:cNvSpPr>
            <p:nvPr/>
          </p:nvSpPr>
          <p:spPr bwMode="auto">
            <a:xfrm>
              <a:off x="728663" y="4948238"/>
              <a:ext cx="223838" cy="227013"/>
            </a:xfrm>
            <a:custGeom>
              <a:avLst/>
              <a:gdLst>
                <a:gd name="T0" fmla="*/ 129 w 142"/>
                <a:gd name="T1" fmla="*/ 59 h 143"/>
                <a:gd name="T2" fmla="*/ 83 w 142"/>
                <a:gd name="T3" fmla="*/ 59 h 143"/>
                <a:gd name="T4" fmla="*/ 83 w 142"/>
                <a:gd name="T5" fmla="*/ 13 h 143"/>
                <a:gd name="T6" fmla="*/ 70 w 142"/>
                <a:gd name="T7" fmla="*/ 0 h 143"/>
                <a:gd name="T8" fmla="*/ 57 w 142"/>
                <a:gd name="T9" fmla="*/ 13 h 143"/>
                <a:gd name="T10" fmla="*/ 57 w 142"/>
                <a:gd name="T11" fmla="*/ 59 h 143"/>
                <a:gd name="T12" fmla="*/ 13 w 142"/>
                <a:gd name="T13" fmla="*/ 59 h 143"/>
                <a:gd name="T14" fmla="*/ 0 w 142"/>
                <a:gd name="T15" fmla="*/ 72 h 143"/>
                <a:gd name="T16" fmla="*/ 13 w 142"/>
                <a:gd name="T17" fmla="*/ 85 h 143"/>
                <a:gd name="T18" fmla="*/ 57 w 142"/>
                <a:gd name="T19" fmla="*/ 85 h 143"/>
                <a:gd name="T20" fmla="*/ 57 w 142"/>
                <a:gd name="T21" fmla="*/ 130 h 143"/>
                <a:gd name="T22" fmla="*/ 70 w 142"/>
                <a:gd name="T23" fmla="*/ 143 h 143"/>
                <a:gd name="T24" fmla="*/ 83 w 142"/>
                <a:gd name="T25" fmla="*/ 130 h 143"/>
                <a:gd name="T26" fmla="*/ 83 w 142"/>
                <a:gd name="T27" fmla="*/ 85 h 143"/>
                <a:gd name="T28" fmla="*/ 129 w 142"/>
                <a:gd name="T29" fmla="*/ 85 h 143"/>
                <a:gd name="T30" fmla="*/ 142 w 142"/>
                <a:gd name="T31" fmla="*/ 72 h 143"/>
                <a:gd name="T32" fmla="*/ 129 w 142"/>
                <a:gd name="T33" fmla="*/ 5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2" h="143">
                  <a:moveTo>
                    <a:pt x="129" y="59"/>
                  </a:moveTo>
                  <a:cubicBezTo>
                    <a:pt x="83" y="59"/>
                    <a:pt x="83" y="59"/>
                    <a:pt x="83" y="59"/>
                  </a:cubicBezTo>
                  <a:cubicBezTo>
                    <a:pt x="83" y="13"/>
                    <a:pt x="83" y="13"/>
                    <a:pt x="83" y="13"/>
                  </a:cubicBezTo>
                  <a:cubicBezTo>
                    <a:pt x="83" y="5"/>
                    <a:pt x="77" y="0"/>
                    <a:pt x="70" y="0"/>
                  </a:cubicBezTo>
                  <a:cubicBezTo>
                    <a:pt x="63" y="0"/>
                    <a:pt x="57" y="5"/>
                    <a:pt x="57" y="13"/>
                  </a:cubicBezTo>
                  <a:cubicBezTo>
                    <a:pt x="57" y="59"/>
                    <a:pt x="57" y="59"/>
                    <a:pt x="57" y="59"/>
                  </a:cubicBezTo>
                  <a:cubicBezTo>
                    <a:pt x="13" y="59"/>
                    <a:pt x="13" y="59"/>
                    <a:pt x="13" y="59"/>
                  </a:cubicBezTo>
                  <a:cubicBezTo>
                    <a:pt x="6" y="59"/>
                    <a:pt x="0" y="65"/>
                    <a:pt x="0" y="72"/>
                  </a:cubicBezTo>
                  <a:cubicBezTo>
                    <a:pt x="0" y="79"/>
                    <a:pt x="6" y="85"/>
                    <a:pt x="13" y="85"/>
                  </a:cubicBezTo>
                  <a:cubicBezTo>
                    <a:pt x="57" y="85"/>
                    <a:pt x="57" y="85"/>
                    <a:pt x="57" y="85"/>
                  </a:cubicBezTo>
                  <a:cubicBezTo>
                    <a:pt x="57" y="130"/>
                    <a:pt x="57" y="130"/>
                    <a:pt x="57" y="130"/>
                  </a:cubicBezTo>
                  <a:cubicBezTo>
                    <a:pt x="57" y="137"/>
                    <a:pt x="63" y="143"/>
                    <a:pt x="70" y="143"/>
                  </a:cubicBezTo>
                  <a:cubicBezTo>
                    <a:pt x="77" y="143"/>
                    <a:pt x="83" y="137"/>
                    <a:pt x="83" y="130"/>
                  </a:cubicBezTo>
                  <a:cubicBezTo>
                    <a:pt x="83" y="85"/>
                    <a:pt x="83" y="85"/>
                    <a:pt x="83" y="85"/>
                  </a:cubicBezTo>
                  <a:cubicBezTo>
                    <a:pt x="129" y="85"/>
                    <a:pt x="129" y="85"/>
                    <a:pt x="129" y="85"/>
                  </a:cubicBezTo>
                  <a:cubicBezTo>
                    <a:pt x="136" y="85"/>
                    <a:pt x="142" y="79"/>
                    <a:pt x="142" y="72"/>
                  </a:cubicBezTo>
                  <a:cubicBezTo>
                    <a:pt x="142" y="65"/>
                    <a:pt x="136" y="59"/>
                    <a:pt x="129"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sp>
          <p:nvSpPr>
            <p:cNvPr id="32" name="Freeform 132">
              <a:extLst>
                <a:ext uri="{FF2B5EF4-FFF2-40B4-BE49-F238E27FC236}">
                  <a16:creationId xmlns:a16="http://schemas.microsoft.com/office/drawing/2014/main" id="{9B624EBA-7C2E-E28D-57F3-7389E61A0A9E}"/>
                </a:ext>
              </a:extLst>
            </p:cNvPr>
            <p:cNvSpPr>
              <a:spLocks/>
            </p:cNvSpPr>
            <p:nvPr/>
          </p:nvSpPr>
          <p:spPr bwMode="auto">
            <a:xfrm>
              <a:off x="436563" y="5143500"/>
              <a:ext cx="344488" cy="50800"/>
            </a:xfrm>
            <a:custGeom>
              <a:avLst/>
              <a:gdLst>
                <a:gd name="T0" fmla="*/ 201 w 217"/>
                <a:gd name="T1" fmla="*/ 32 h 32"/>
                <a:gd name="T2" fmla="*/ 16 w 217"/>
                <a:gd name="T3" fmla="*/ 32 h 32"/>
                <a:gd name="T4" fmla="*/ 0 w 217"/>
                <a:gd name="T5" fmla="*/ 16 h 32"/>
                <a:gd name="T6" fmla="*/ 16 w 217"/>
                <a:gd name="T7" fmla="*/ 0 h 32"/>
                <a:gd name="T8" fmla="*/ 201 w 217"/>
                <a:gd name="T9" fmla="*/ 0 h 32"/>
                <a:gd name="T10" fmla="*/ 217 w 217"/>
                <a:gd name="T11" fmla="*/ 16 h 32"/>
                <a:gd name="T12" fmla="*/ 201 w 217"/>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17" h="32">
                  <a:moveTo>
                    <a:pt x="201" y="32"/>
                  </a:moveTo>
                  <a:cubicBezTo>
                    <a:pt x="16" y="32"/>
                    <a:pt x="16" y="32"/>
                    <a:pt x="16" y="32"/>
                  </a:cubicBezTo>
                  <a:cubicBezTo>
                    <a:pt x="7" y="32"/>
                    <a:pt x="0" y="25"/>
                    <a:pt x="0" y="16"/>
                  </a:cubicBezTo>
                  <a:cubicBezTo>
                    <a:pt x="0" y="7"/>
                    <a:pt x="7" y="0"/>
                    <a:pt x="16" y="0"/>
                  </a:cubicBezTo>
                  <a:cubicBezTo>
                    <a:pt x="201" y="0"/>
                    <a:pt x="201" y="0"/>
                    <a:pt x="201" y="0"/>
                  </a:cubicBezTo>
                  <a:cubicBezTo>
                    <a:pt x="210" y="0"/>
                    <a:pt x="217" y="7"/>
                    <a:pt x="217" y="16"/>
                  </a:cubicBezTo>
                  <a:cubicBezTo>
                    <a:pt x="217" y="25"/>
                    <a:pt x="210" y="32"/>
                    <a:pt x="201"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sp>
          <p:nvSpPr>
            <p:cNvPr id="33" name="Freeform 133">
              <a:extLst>
                <a:ext uri="{FF2B5EF4-FFF2-40B4-BE49-F238E27FC236}">
                  <a16:creationId xmlns:a16="http://schemas.microsoft.com/office/drawing/2014/main" id="{2788786D-4939-984D-6744-3681FFB7E0D8}"/>
                </a:ext>
              </a:extLst>
            </p:cNvPr>
            <p:cNvSpPr>
              <a:spLocks/>
            </p:cNvSpPr>
            <p:nvPr/>
          </p:nvSpPr>
          <p:spPr bwMode="auto">
            <a:xfrm>
              <a:off x="158750" y="5045075"/>
              <a:ext cx="252413" cy="192088"/>
            </a:xfrm>
            <a:custGeom>
              <a:avLst/>
              <a:gdLst>
                <a:gd name="T0" fmla="*/ 56 w 160"/>
                <a:gd name="T1" fmla="*/ 121 h 121"/>
                <a:gd name="T2" fmla="*/ 47 w 160"/>
                <a:gd name="T3" fmla="*/ 119 h 121"/>
                <a:gd name="T4" fmla="*/ 10 w 160"/>
                <a:gd name="T5" fmla="*/ 96 h 121"/>
                <a:gd name="T6" fmla="*/ 5 w 160"/>
                <a:gd name="T7" fmla="*/ 73 h 121"/>
                <a:gd name="T8" fmla="*/ 27 w 160"/>
                <a:gd name="T9" fmla="*/ 68 h 121"/>
                <a:gd name="T10" fmla="*/ 54 w 160"/>
                <a:gd name="T11" fmla="*/ 85 h 121"/>
                <a:gd name="T12" fmla="*/ 130 w 160"/>
                <a:gd name="T13" fmla="*/ 7 h 121"/>
                <a:gd name="T14" fmla="*/ 153 w 160"/>
                <a:gd name="T15" fmla="*/ 7 h 121"/>
                <a:gd name="T16" fmla="*/ 153 w 160"/>
                <a:gd name="T17" fmla="*/ 30 h 121"/>
                <a:gd name="T18" fmla="*/ 68 w 160"/>
                <a:gd name="T19" fmla="*/ 117 h 121"/>
                <a:gd name="T20" fmla="*/ 56 w 160"/>
                <a:gd name="T21"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121">
                  <a:moveTo>
                    <a:pt x="56" y="121"/>
                  </a:moveTo>
                  <a:cubicBezTo>
                    <a:pt x="53" y="121"/>
                    <a:pt x="50" y="121"/>
                    <a:pt x="47" y="119"/>
                  </a:cubicBezTo>
                  <a:cubicBezTo>
                    <a:pt x="10" y="96"/>
                    <a:pt x="10" y="96"/>
                    <a:pt x="10" y="96"/>
                  </a:cubicBezTo>
                  <a:cubicBezTo>
                    <a:pt x="3" y="91"/>
                    <a:pt x="0" y="81"/>
                    <a:pt x="5" y="73"/>
                  </a:cubicBezTo>
                  <a:cubicBezTo>
                    <a:pt x="10" y="66"/>
                    <a:pt x="20" y="63"/>
                    <a:pt x="27" y="68"/>
                  </a:cubicBezTo>
                  <a:cubicBezTo>
                    <a:pt x="54" y="85"/>
                    <a:pt x="54" y="85"/>
                    <a:pt x="54" y="85"/>
                  </a:cubicBezTo>
                  <a:cubicBezTo>
                    <a:pt x="130" y="7"/>
                    <a:pt x="130" y="7"/>
                    <a:pt x="130" y="7"/>
                  </a:cubicBezTo>
                  <a:cubicBezTo>
                    <a:pt x="137" y="0"/>
                    <a:pt x="147" y="0"/>
                    <a:pt x="153" y="7"/>
                  </a:cubicBezTo>
                  <a:cubicBezTo>
                    <a:pt x="160" y="13"/>
                    <a:pt x="160" y="23"/>
                    <a:pt x="153" y="30"/>
                  </a:cubicBezTo>
                  <a:cubicBezTo>
                    <a:pt x="68" y="117"/>
                    <a:pt x="68" y="117"/>
                    <a:pt x="68" y="117"/>
                  </a:cubicBezTo>
                  <a:cubicBezTo>
                    <a:pt x="64" y="120"/>
                    <a:pt x="60" y="121"/>
                    <a:pt x="56"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sp>
          <p:nvSpPr>
            <p:cNvPr id="34" name="Freeform 134">
              <a:extLst>
                <a:ext uri="{FF2B5EF4-FFF2-40B4-BE49-F238E27FC236}">
                  <a16:creationId xmlns:a16="http://schemas.microsoft.com/office/drawing/2014/main" id="{19F94CBC-E64A-2B7E-95B5-D5F20E981A0C}"/>
                </a:ext>
              </a:extLst>
            </p:cNvPr>
            <p:cNvSpPr>
              <a:spLocks/>
            </p:cNvSpPr>
            <p:nvPr/>
          </p:nvSpPr>
          <p:spPr bwMode="auto">
            <a:xfrm>
              <a:off x="436563" y="5313363"/>
              <a:ext cx="344488" cy="52388"/>
            </a:xfrm>
            <a:custGeom>
              <a:avLst/>
              <a:gdLst>
                <a:gd name="T0" fmla="*/ 201 w 217"/>
                <a:gd name="T1" fmla="*/ 33 h 33"/>
                <a:gd name="T2" fmla="*/ 16 w 217"/>
                <a:gd name="T3" fmla="*/ 33 h 33"/>
                <a:gd name="T4" fmla="*/ 0 w 217"/>
                <a:gd name="T5" fmla="*/ 16 h 33"/>
                <a:gd name="T6" fmla="*/ 16 w 217"/>
                <a:gd name="T7" fmla="*/ 0 h 33"/>
                <a:gd name="T8" fmla="*/ 201 w 217"/>
                <a:gd name="T9" fmla="*/ 0 h 33"/>
                <a:gd name="T10" fmla="*/ 217 w 217"/>
                <a:gd name="T11" fmla="*/ 16 h 33"/>
                <a:gd name="T12" fmla="*/ 201 w 217"/>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217" h="33">
                  <a:moveTo>
                    <a:pt x="201" y="33"/>
                  </a:moveTo>
                  <a:cubicBezTo>
                    <a:pt x="16" y="33"/>
                    <a:pt x="16" y="33"/>
                    <a:pt x="16" y="33"/>
                  </a:cubicBezTo>
                  <a:cubicBezTo>
                    <a:pt x="7" y="33"/>
                    <a:pt x="0" y="25"/>
                    <a:pt x="0" y="16"/>
                  </a:cubicBezTo>
                  <a:cubicBezTo>
                    <a:pt x="0" y="7"/>
                    <a:pt x="7" y="0"/>
                    <a:pt x="16" y="0"/>
                  </a:cubicBezTo>
                  <a:cubicBezTo>
                    <a:pt x="201" y="0"/>
                    <a:pt x="201" y="0"/>
                    <a:pt x="201" y="0"/>
                  </a:cubicBezTo>
                  <a:cubicBezTo>
                    <a:pt x="210" y="0"/>
                    <a:pt x="217" y="7"/>
                    <a:pt x="217" y="16"/>
                  </a:cubicBezTo>
                  <a:cubicBezTo>
                    <a:pt x="217" y="25"/>
                    <a:pt x="210" y="33"/>
                    <a:pt x="201"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sp>
          <p:nvSpPr>
            <p:cNvPr id="35" name="Freeform 135">
              <a:extLst>
                <a:ext uri="{FF2B5EF4-FFF2-40B4-BE49-F238E27FC236}">
                  <a16:creationId xmlns:a16="http://schemas.microsoft.com/office/drawing/2014/main" id="{9DC73925-7CA3-12AD-B66A-B21C76F40891}"/>
                </a:ext>
              </a:extLst>
            </p:cNvPr>
            <p:cNvSpPr>
              <a:spLocks/>
            </p:cNvSpPr>
            <p:nvPr/>
          </p:nvSpPr>
          <p:spPr bwMode="auto">
            <a:xfrm>
              <a:off x="158750" y="5216525"/>
              <a:ext cx="252413" cy="192088"/>
            </a:xfrm>
            <a:custGeom>
              <a:avLst/>
              <a:gdLst>
                <a:gd name="T0" fmla="*/ 56 w 160"/>
                <a:gd name="T1" fmla="*/ 121 h 121"/>
                <a:gd name="T2" fmla="*/ 47 w 160"/>
                <a:gd name="T3" fmla="*/ 118 h 121"/>
                <a:gd name="T4" fmla="*/ 10 w 160"/>
                <a:gd name="T5" fmla="*/ 95 h 121"/>
                <a:gd name="T6" fmla="*/ 5 w 160"/>
                <a:gd name="T7" fmla="*/ 73 h 121"/>
                <a:gd name="T8" fmla="*/ 27 w 160"/>
                <a:gd name="T9" fmla="*/ 67 h 121"/>
                <a:gd name="T10" fmla="*/ 54 w 160"/>
                <a:gd name="T11" fmla="*/ 84 h 121"/>
                <a:gd name="T12" fmla="*/ 130 w 160"/>
                <a:gd name="T13" fmla="*/ 6 h 121"/>
                <a:gd name="T14" fmla="*/ 153 w 160"/>
                <a:gd name="T15" fmla="*/ 6 h 121"/>
                <a:gd name="T16" fmla="*/ 153 w 160"/>
                <a:gd name="T17" fmla="*/ 29 h 121"/>
                <a:gd name="T18" fmla="*/ 68 w 160"/>
                <a:gd name="T19" fmla="*/ 116 h 121"/>
                <a:gd name="T20" fmla="*/ 56 w 160"/>
                <a:gd name="T21"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121">
                  <a:moveTo>
                    <a:pt x="56" y="121"/>
                  </a:moveTo>
                  <a:cubicBezTo>
                    <a:pt x="53" y="121"/>
                    <a:pt x="50" y="120"/>
                    <a:pt x="47" y="118"/>
                  </a:cubicBezTo>
                  <a:cubicBezTo>
                    <a:pt x="10" y="95"/>
                    <a:pt x="10" y="95"/>
                    <a:pt x="10" y="95"/>
                  </a:cubicBezTo>
                  <a:cubicBezTo>
                    <a:pt x="3" y="90"/>
                    <a:pt x="0" y="80"/>
                    <a:pt x="5" y="73"/>
                  </a:cubicBezTo>
                  <a:cubicBezTo>
                    <a:pt x="10" y="65"/>
                    <a:pt x="20" y="63"/>
                    <a:pt x="27" y="67"/>
                  </a:cubicBezTo>
                  <a:cubicBezTo>
                    <a:pt x="54" y="84"/>
                    <a:pt x="54" y="84"/>
                    <a:pt x="54" y="84"/>
                  </a:cubicBezTo>
                  <a:cubicBezTo>
                    <a:pt x="130" y="6"/>
                    <a:pt x="130" y="6"/>
                    <a:pt x="130" y="6"/>
                  </a:cubicBezTo>
                  <a:cubicBezTo>
                    <a:pt x="137" y="0"/>
                    <a:pt x="147" y="0"/>
                    <a:pt x="153" y="6"/>
                  </a:cubicBezTo>
                  <a:cubicBezTo>
                    <a:pt x="160" y="12"/>
                    <a:pt x="160" y="23"/>
                    <a:pt x="153" y="29"/>
                  </a:cubicBezTo>
                  <a:cubicBezTo>
                    <a:pt x="68" y="116"/>
                    <a:pt x="68" y="116"/>
                    <a:pt x="68" y="116"/>
                  </a:cubicBezTo>
                  <a:cubicBezTo>
                    <a:pt x="64" y="119"/>
                    <a:pt x="60" y="121"/>
                    <a:pt x="56"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sp>
          <p:nvSpPr>
            <p:cNvPr id="36" name="Freeform 136">
              <a:extLst>
                <a:ext uri="{FF2B5EF4-FFF2-40B4-BE49-F238E27FC236}">
                  <a16:creationId xmlns:a16="http://schemas.microsoft.com/office/drawing/2014/main" id="{06EE31FA-830F-96A4-20D4-E8029AB8615D}"/>
                </a:ext>
              </a:extLst>
            </p:cNvPr>
            <p:cNvSpPr>
              <a:spLocks/>
            </p:cNvSpPr>
            <p:nvPr/>
          </p:nvSpPr>
          <p:spPr bwMode="auto">
            <a:xfrm>
              <a:off x="436563" y="5483225"/>
              <a:ext cx="344488" cy="50800"/>
            </a:xfrm>
            <a:custGeom>
              <a:avLst/>
              <a:gdLst>
                <a:gd name="T0" fmla="*/ 201 w 217"/>
                <a:gd name="T1" fmla="*/ 32 h 32"/>
                <a:gd name="T2" fmla="*/ 16 w 217"/>
                <a:gd name="T3" fmla="*/ 32 h 32"/>
                <a:gd name="T4" fmla="*/ 0 w 217"/>
                <a:gd name="T5" fmla="*/ 16 h 32"/>
                <a:gd name="T6" fmla="*/ 16 w 217"/>
                <a:gd name="T7" fmla="*/ 0 h 32"/>
                <a:gd name="T8" fmla="*/ 201 w 217"/>
                <a:gd name="T9" fmla="*/ 0 h 32"/>
                <a:gd name="T10" fmla="*/ 217 w 217"/>
                <a:gd name="T11" fmla="*/ 16 h 32"/>
                <a:gd name="T12" fmla="*/ 201 w 217"/>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17" h="32">
                  <a:moveTo>
                    <a:pt x="201" y="32"/>
                  </a:moveTo>
                  <a:cubicBezTo>
                    <a:pt x="16" y="32"/>
                    <a:pt x="16" y="32"/>
                    <a:pt x="16" y="32"/>
                  </a:cubicBezTo>
                  <a:cubicBezTo>
                    <a:pt x="7" y="32"/>
                    <a:pt x="0" y="25"/>
                    <a:pt x="0" y="16"/>
                  </a:cubicBezTo>
                  <a:cubicBezTo>
                    <a:pt x="0" y="7"/>
                    <a:pt x="7" y="0"/>
                    <a:pt x="16" y="0"/>
                  </a:cubicBezTo>
                  <a:cubicBezTo>
                    <a:pt x="201" y="0"/>
                    <a:pt x="201" y="0"/>
                    <a:pt x="201" y="0"/>
                  </a:cubicBezTo>
                  <a:cubicBezTo>
                    <a:pt x="210" y="0"/>
                    <a:pt x="217" y="7"/>
                    <a:pt x="217" y="16"/>
                  </a:cubicBezTo>
                  <a:cubicBezTo>
                    <a:pt x="217" y="25"/>
                    <a:pt x="210" y="32"/>
                    <a:pt x="201"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sp>
          <p:nvSpPr>
            <p:cNvPr id="37" name="Freeform 137">
              <a:extLst>
                <a:ext uri="{FF2B5EF4-FFF2-40B4-BE49-F238E27FC236}">
                  <a16:creationId xmlns:a16="http://schemas.microsoft.com/office/drawing/2014/main" id="{616E7480-C23B-93C0-7424-E2A24C074CF6}"/>
                </a:ext>
              </a:extLst>
            </p:cNvPr>
            <p:cNvSpPr>
              <a:spLocks/>
            </p:cNvSpPr>
            <p:nvPr/>
          </p:nvSpPr>
          <p:spPr bwMode="auto">
            <a:xfrm>
              <a:off x="158750" y="5386388"/>
              <a:ext cx="252413" cy="190500"/>
            </a:xfrm>
            <a:custGeom>
              <a:avLst/>
              <a:gdLst>
                <a:gd name="T0" fmla="*/ 56 w 160"/>
                <a:gd name="T1" fmla="*/ 121 h 121"/>
                <a:gd name="T2" fmla="*/ 47 w 160"/>
                <a:gd name="T3" fmla="*/ 119 h 121"/>
                <a:gd name="T4" fmla="*/ 10 w 160"/>
                <a:gd name="T5" fmla="*/ 95 h 121"/>
                <a:gd name="T6" fmla="*/ 5 w 160"/>
                <a:gd name="T7" fmla="*/ 73 h 121"/>
                <a:gd name="T8" fmla="*/ 27 w 160"/>
                <a:gd name="T9" fmla="*/ 68 h 121"/>
                <a:gd name="T10" fmla="*/ 54 w 160"/>
                <a:gd name="T11" fmla="*/ 84 h 121"/>
                <a:gd name="T12" fmla="*/ 130 w 160"/>
                <a:gd name="T13" fmla="*/ 7 h 121"/>
                <a:gd name="T14" fmla="*/ 153 w 160"/>
                <a:gd name="T15" fmla="*/ 6 h 121"/>
                <a:gd name="T16" fmla="*/ 153 w 160"/>
                <a:gd name="T17" fmla="*/ 29 h 121"/>
                <a:gd name="T18" fmla="*/ 68 w 160"/>
                <a:gd name="T19" fmla="*/ 116 h 121"/>
                <a:gd name="T20" fmla="*/ 56 w 160"/>
                <a:gd name="T21"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121">
                  <a:moveTo>
                    <a:pt x="56" y="121"/>
                  </a:moveTo>
                  <a:cubicBezTo>
                    <a:pt x="53" y="121"/>
                    <a:pt x="50" y="120"/>
                    <a:pt x="47" y="119"/>
                  </a:cubicBezTo>
                  <a:cubicBezTo>
                    <a:pt x="10" y="95"/>
                    <a:pt x="10" y="95"/>
                    <a:pt x="10" y="95"/>
                  </a:cubicBezTo>
                  <a:cubicBezTo>
                    <a:pt x="3" y="91"/>
                    <a:pt x="0" y="81"/>
                    <a:pt x="5" y="73"/>
                  </a:cubicBezTo>
                  <a:cubicBezTo>
                    <a:pt x="10" y="65"/>
                    <a:pt x="20" y="63"/>
                    <a:pt x="27" y="68"/>
                  </a:cubicBezTo>
                  <a:cubicBezTo>
                    <a:pt x="54" y="84"/>
                    <a:pt x="54" y="84"/>
                    <a:pt x="54" y="84"/>
                  </a:cubicBezTo>
                  <a:cubicBezTo>
                    <a:pt x="130" y="7"/>
                    <a:pt x="130" y="7"/>
                    <a:pt x="130" y="7"/>
                  </a:cubicBezTo>
                  <a:cubicBezTo>
                    <a:pt x="137" y="0"/>
                    <a:pt x="147" y="0"/>
                    <a:pt x="153" y="6"/>
                  </a:cubicBezTo>
                  <a:cubicBezTo>
                    <a:pt x="160" y="13"/>
                    <a:pt x="160" y="23"/>
                    <a:pt x="153" y="29"/>
                  </a:cubicBezTo>
                  <a:cubicBezTo>
                    <a:pt x="68" y="116"/>
                    <a:pt x="68" y="116"/>
                    <a:pt x="68" y="116"/>
                  </a:cubicBezTo>
                  <a:cubicBezTo>
                    <a:pt x="64" y="120"/>
                    <a:pt x="60" y="121"/>
                    <a:pt x="56"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grpSp>
      <p:grpSp>
        <p:nvGrpSpPr>
          <p:cNvPr id="38" name="Group 37">
            <a:extLst>
              <a:ext uri="{FF2B5EF4-FFF2-40B4-BE49-F238E27FC236}">
                <a16:creationId xmlns:a16="http://schemas.microsoft.com/office/drawing/2014/main" id="{781643E7-6AEE-ABB4-1111-10C966DDE836}"/>
              </a:ext>
            </a:extLst>
          </p:cNvPr>
          <p:cNvGrpSpPr/>
          <p:nvPr/>
        </p:nvGrpSpPr>
        <p:grpSpPr>
          <a:xfrm>
            <a:off x="6770667" y="4864494"/>
            <a:ext cx="655504" cy="576610"/>
            <a:chOff x="9029700" y="1622426"/>
            <a:chExt cx="1030288" cy="742950"/>
          </a:xfrm>
          <a:solidFill>
            <a:schemeClr val="accent1"/>
          </a:solidFill>
        </p:grpSpPr>
        <p:sp>
          <p:nvSpPr>
            <p:cNvPr id="39" name="Freeform 66">
              <a:extLst>
                <a:ext uri="{FF2B5EF4-FFF2-40B4-BE49-F238E27FC236}">
                  <a16:creationId xmlns:a16="http://schemas.microsoft.com/office/drawing/2014/main" id="{98DC38DA-52F6-FE33-F089-DE15BE027FC6}"/>
                </a:ext>
              </a:extLst>
            </p:cNvPr>
            <p:cNvSpPr>
              <a:spLocks/>
            </p:cNvSpPr>
            <p:nvPr/>
          </p:nvSpPr>
          <p:spPr bwMode="auto">
            <a:xfrm>
              <a:off x="9852025" y="2101851"/>
              <a:ext cx="207963" cy="207963"/>
            </a:xfrm>
            <a:custGeom>
              <a:avLst/>
              <a:gdLst>
                <a:gd name="T0" fmla="*/ 121 w 133"/>
                <a:gd name="T1" fmla="*/ 55 h 133"/>
                <a:gd name="T2" fmla="*/ 78 w 133"/>
                <a:gd name="T3" fmla="*/ 55 h 133"/>
                <a:gd name="T4" fmla="*/ 78 w 133"/>
                <a:gd name="T5" fmla="*/ 12 h 133"/>
                <a:gd name="T6" fmla="*/ 66 w 133"/>
                <a:gd name="T7" fmla="*/ 0 h 133"/>
                <a:gd name="T8" fmla="*/ 54 w 133"/>
                <a:gd name="T9" fmla="*/ 12 h 133"/>
                <a:gd name="T10" fmla="*/ 54 w 133"/>
                <a:gd name="T11" fmla="*/ 55 h 133"/>
                <a:gd name="T12" fmla="*/ 12 w 133"/>
                <a:gd name="T13" fmla="*/ 55 h 133"/>
                <a:gd name="T14" fmla="*/ 0 w 133"/>
                <a:gd name="T15" fmla="*/ 67 h 133"/>
                <a:gd name="T16" fmla="*/ 12 w 133"/>
                <a:gd name="T17" fmla="*/ 79 h 133"/>
                <a:gd name="T18" fmla="*/ 54 w 133"/>
                <a:gd name="T19" fmla="*/ 79 h 133"/>
                <a:gd name="T20" fmla="*/ 54 w 133"/>
                <a:gd name="T21" fmla="*/ 121 h 133"/>
                <a:gd name="T22" fmla="*/ 66 w 133"/>
                <a:gd name="T23" fmla="*/ 133 h 133"/>
                <a:gd name="T24" fmla="*/ 78 w 133"/>
                <a:gd name="T25" fmla="*/ 121 h 133"/>
                <a:gd name="T26" fmla="*/ 78 w 133"/>
                <a:gd name="T27" fmla="*/ 79 h 133"/>
                <a:gd name="T28" fmla="*/ 121 w 133"/>
                <a:gd name="T29" fmla="*/ 79 h 133"/>
                <a:gd name="T30" fmla="*/ 133 w 133"/>
                <a:gd name="T31" fmla="*/ 67 h 133"/>
                <a:gd name="T32" fmla="*/ 121 w 133"/>
                <a:gd name="T33" fmla="*/ 5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 h="133">
                  <a:moveTo>
                    <a:pt x="121" y="55"/>
                  </a:moveTo>
                  <a:cubicBezTo>
                    <a:pt x="78" y="55"/>
                    <a:pt x="78" y="55"/>
                    <a:pt x="78" y="55"/>
                  </a:cubicBezTo>
                  <a:cubicBezTo>
                    <a:pt x="78" y="12"/>
                    <a:pt x="78" y="12"/>
                    <a:pt x="78" y="12"/>
                  </a:cubicBezTo>
                  <a:cubicBezTo>
                    <a:pt x="78" y="5"/>
                    <a:pt x="72" y="0"/>
                    <a:pt x="66" y="0"/>
                  </a:cubicBezTo>
                  <a:cubicBezTo>
                    <a:pt x="59" y="0"/>
                    <a:pt x="54" y="5"/>
                    <a:pt x="54" y="12"/>
                  </a:cubicBezTo>
                  <a:cubicBezTo>
                    <a:pt x="54" y="55"/>
                    <a:pt x="54" y="55"/>
                    <a:pt x="54" y="55"/>
                  </a:cubicBezTo>
                  <a:cubicBezTo>
                    <a:pt x="12" y="55"/>
                    <a:pt x="12" y="55"/>
                    <a:pt x="12" y="55"/>
                  </a:cubicBezTo>
                  <a:cubicBezTo>
                    <a:pt x="6" y="55"/>
                    <a:pt x="0" y="61"/>
                    <a:pt x="0" y="67"/>
                  </a:cubicBezTo>
                  <a:cubicBezTo>
                    <a:pt x="0" y="74"/>
                    <a:pt x="6" y="79"/>
                    <a:pt x="12" y="79"/>
                  </a:cubicBezTo>
                  <a:cubicBezTo>
                    <a:pt x="54" y="79"/>
                    <a:pt x="54" y="79"/>
                    <a:pt x="54" y="79"/>
                  </a:cubicBezTo>
                  <a:cubicBezTo>
                    <a:pt x="54" y="121"/>
                    <a:pt x="54" y="121"/>
                    <a:pt x="54" y="121"/>
                  </a:cubicBezTo>
                  <a:cubicBezTo>
                    <a:pt x="54" y="128"/>
                    <a:pt x="59" y="133"/>
                    <a:pt x="66" y="133"/>
                  </a:cubicBezTo>
                  <a:cubicBezTo>
                    <a:pt x="72" y="133"/>
                    <a:pt x="78" y="128"/>
                    <a:pt x="78" y="121"/>
                  </a:cubicBezTo>
                  <a:cubicBezTo>
                    <a:pt x="78" y="79"/>
                    <a:pt x="78" y="79"/>
                    <a:pt x="78" y="79"/>
                  </a:cubicBezTo>
                  <a:cubicBezTo>
                    <a:pt x="121" y="79"/>
                    <a:pt x="121" y="79"/>
                    <a:pt x="121" y="79"/>
                  </a:cubicBezTo>
                  <a:cubicBezTo>
                    <a:pt x="127" y="79"/>
                    <a:pt x="133" y="74"/>
                    <a:pt x="133" y="67"/>
                  </a:cubicBezTo>
                  <a:cubicBezTo>
                    <a:pt x="133" y="61"/>
                    <a:pt x="127" y="55"/>
                    <a:pt x="121" y="55"/>
                  </a:cubicBezTo>
                  <a:close/>
                </a:path>
              </a:pathLst>
            </a:custGeom>
            <a:grpFill/>
            <a:ln>
              <a:noFill/>
            </a:ln>
          </p:spPr>
          <p:txBody>
            <a:bodyPr vert="horz" wrap="square" lIns="82935" tIns="41468" rIns="82935" bIns="41468" numCol="1" anchor="t" anchorCtr="0" compatLnSpc="1">
              <a:prstTxWarp prst="textNoShape">
                <a:avLst/>
              </a:prstTxWarp>
            </a:bodyPr>
            <a:lstStyle/>
            <a:p>
              <a:endParaRPr lang="en-GB" sz="1633"/>
            </a:p>
          </p:txBody>
        </p:sp>
        <p:sp>
          <p:nvSpPr>
            <p:cNvPr id="40" name="Freeform 76">
              <a:extLst>
                <a:ext uri="{FF2B5EF4-FFF2-40B4-BE49-F238E27FC236}">
                  <a16:creationId xmlns:a16="http://schemas.microsoft.com/office/drawing/2014/main" id="{C3D523F6-45B8-7C7F-63E7-523C3064B8D5}"/>
                </a:ext>
              </a:extLst>
            </p:cNvPr>
            <p:cNvSpPr>
              <a:spLocks noEditPoints="1"/>
            </p:cNvSpPr>
            <p:nvPr/>
          </p:nvSpPr>
          <p:spPr bwMode="auto">
            <a:xfrm>
              <a:off x="9029700" y="1622426"/>
              <a:ext cx="993775" cy="742950"/>
            </a:xfrm>
            <a:custGeom>
              <a:avLst/>
              <a:gdLst>
                <a:gd name="T0" fmla="*/ 539 w 636"/>
                <a:gd name="T1" fmla="*/ 168 h 475"/>
                <a:gd name="T2" fmla="*/ 576 w 636"/>
                <a:gd name="T3" fmla="*/ 107 h 475"/>
                <a:gd name="T4" fmla="*/ 506 w 636"/>
                <a:gd name="T5" fmla="*/ 38 h 475"/>
                <a:gd name="T6" fmla="*/ 437 w 636"/>
                <a:gd name="T7" fmla="*/ 107 h 475"/>
                <a:gd name="T8" fmla="*/ 474 w 636"/>
                <a:gd name="T9" fmla="*/ 168 h 475"/>
                <a:gd name="T10" fmla="*/ 413 w 636"/>
                <a:gd name="T11" fmla="*/ 203 h 475"/>
                <a:gd name="T12" fmla="*/ 344 w 636"/>
                <a:gd name="T13" fmla="*/ 180 h 475"/>
                <a:gd name="T14" fmla="*/ 408 w 636"/>
                <a:gd name="T15" fmla="*/ 92 h 475"/>
                <a:gd name="T16" fmla="*/ 316 w 636"/>
                <a:gd name="T17" fmla="*/ 0 h 475"/>
                <a:gd name="T18" fmla="*/ 224 w 636"/>
                <a:gd name="T19" fmla="*/ 92 h 475"/>
                <a:gd name="T20" fmla="*/ 287 w 636"/>
                <a:gd name="T21" fmla="*/ 180 h 475"/>
                <a:gd name="T22" fmla="*/ 222 w 636"/>
                <a:gd name="T23" fmla="*/ 201 h 475"/>
                <a:gd name="T24" fmla="*/ 163 w 636"/>
                <a:gd name="T25" fmla="*/ 168 h 475"/>
                <a:gd name="T26" fmla="*/ 200 w 636"/>
                <a:gd name="T27" fmla="*/ 107 h 475"/>
                <a:gd name="T28" fmla="*/ 131 w 636"/>
                <a:gd name="T29" fmla="*/ 38 h 475"/>
                <a:gd name="T30" fmla="*/ 61 w 636"/>
                <a:gd name="T31" fmla="*/ 107 h 475"/>
                <a:gd name="T32" fmla="*/ 98 w 636"/>
                <a:gd name="T33" fmla="*/ 168 h 475"/>
                <a:gd name="T34" fmla="*/ 0 w 636"/>
                <a:gd name="T35" fmla="*/ 372 h 475"/>
                <a:gd name="T36" fmla="*/ 12 w 636"/>
                <a:gd name="T37" fmla="*/ 384 h 475"/>
                <a:gd name="T38" fmla="*/ 140 w 636"/>
                <a:gd name="T39" fmla="*/ 384 h 475"/>
                <a:gd name="T40" fmla="*/ 138 w 636"/>
                <a:gd name="T41" fmla="*/ 463 h 475"/>
                <a:gd name="T42" fmla="*/ 150 w 636"/>
                <a:gd name="T43" fmla="*/ 475 h 475"/>
                <a:gd name="T44" fmla="*/ 481 w 636"/>
                <a:gd name="T45" fmla="*/ 475 h 475"/>
                <a:gd name="T46" fmla="*/ 493 w 636"/>
                <a:gd name="T47" fmla="*/ 463 h 475"/>
                <a:gd name="T48" fmla="*/ 491 w 636"/>
                <a:gd name="T49" fmla="*/ 384 h 475"/>
                <a:gd name="T50" fmla="*/ 506 w 636"/>
                <a:gd name="T51" fmla="*/ 384 h 475"/>
                <a:gd name="T52" fmla="*/ 518 w 636"/>
                <a:gd name="T53" fmla="*/ 372 h 475"/>
                <a:gd name="T54" fmla="*/ 506 w 636"/>
                <a:gd name="T55" fmla="*/ 360 h 475"/>
                <a:gd name="T56" fmla="*/ 489 w 636"/>
                <a:gd name="T57" fmla="*/ 360 h 475"/>
                <a:gd name="T58" fmla="*/ 432 w 636"/>
                <a:gd name="T59" fmla="*/ 218 h 475"/>
                <a:gd name="T60" fmla="*/ 506 w 636"/>
                <a:gd name="T61" fmla="*/ 189 h 475"/>
                <a:gd name="T62" fmla="*/ 612 w 636"/>
                <a:gd name="T63" fmla="*/ 327 h 475"/>
                <a:gd name="T64" fmla="*/ 624 w 636"/>
                <a:gd name="T65" fmla="*/ 338 h 475"/>
                <a:gd name="T66" fmla="*/ 625 w 636"/>
                <a:gd name="T67" fmla="*/ 338 h 475"/>
                <a:gd name="T68" fmla="*/ 636 w 636"/>
                <a:gd name="T69" fmla="*/ 326 h 475"/>
                <a:gd name="T70" fmla="*/ 539 w 636"/>
                <a:gd name="T71" fmla="*/ 168 h 475"/>
                <a:gd name="T72" fmla="*/ 248 w 636"/>
                <a:gd name="T73" fmla="*/ 92 h 475"/>
                <a:gd name="T74" fmla="*/ 316 w 636"/>
                <a:gd name="T75" fmla="*/ 24 h 475"/>
                <a:gd name="T76" fmla="*/ 384 w 636"/>
                <a:gd name="T77" fmla="*/ 92 h 475"/>
                <a:gd name="T78" fmla="*/ 316 w 636"/>
                <a:gd name="T79" fmla="*/ 160 h 475"/>
                <a:gd name="T80" fmla="*/ 248 w 636"/>
                <a:gd name="T81" fmla="*/ 92 h 475"/>
                <a:gd name="T82" fmla="*/ 131 w 636"/>
                <a:gd name="T83" fmla="*/ 62 h 475"/>
                <a:gd name="T84" fmla="*/ 176 w 636"/>
                <a:gd name="T85" fmla="*/ 107 h 475"/>
                <a:gd name="T86" fmla="*/ 131 w 636"/>
                <a:gd name="T87" fmla="*/ 152 h 475"/>
                <a:gd name="T88" fmla="*/ 85 w 636"/>
                <a:gd name="T89" fmla="*/ 107 h 475"/>
                <a:gd name="T90" fmla="*/ 131 w 636"/>
                <a:gd name="T91" fmla="*/ 62 h 475"/>
                <a:gd name="T92" fmla="*/ 24 w 636"/>
                <a:gd name="T93" fmla="*/ 360 h 475"/>
                <a:gd name="T94" fmla="*/ 131 w 636"/>
                <a:gd name="T95" fmla="*/ 189 h 475"/>
                <a:gd name="T96" fmla="*/ 203 w 636"/>
                <a:gd name="T97" fmla="*/ 215 h 475"/>
                <a:gd name="T98" fmla="*/ 142 w 636"/>
                <a:gd name="T99" fmla="*/ 360 h 475"/>
                <a:gd name="T100" fmla="*/ 24 w 636"/>
                <a:gd name="T101" fmla="*/ 360 h 475"/>
                <a:gd name="T102" fmla="*/ 469 w 636"/>
                <a:gd name="T103" fmla="*/ 451 h 475"/>
                <a:gd name="T104" fmla="*/ 162 w 636"/>
                <a:gd name="T105" fmla="*/ 451 h 475"/>
                <a:gd name="T106" fmla="*/ 165 w 636"/>
                <a:gd name="T107" fmla="*/ 375 h 475"/>
                <a:gd name="T108" fmla="*/ 165 w 636"/>
                <a:gd name="T109" fmla="*/ 372 h 475"/>
                <a:gd name="T110" fmla="*/ 165 w 636"/>
                <a:gd name="T111" fmla="*/ 372 h 475"/>
                <a:gd name="T112" fmla="*/ 316 w 636"/>
                <a:gd name="T113" fmla="*/ 202 h 475"/>
                <a:gd name="T114" fmla="*/ 469 w 636"/>
                <a:gd name="T115" fmla="*/ 451 h 475"/>
                <a:gd name="T116" fmla="*/ 506 w 636"/>
                <a:gd name="T117" fmla="*/ 62 h 475"/>
                <a:gd name="T118" fmla="*/ 552 w 636"/>
                <a:gd name="T119" fmla="*/ 107 h 475"/>
                <a:gd name="T120" fmla="*/ 506 w 636"/>
                <a:gd name="T121" fmla="*/ 152 h 475"/>
                <a:gd name="T122" fmla="*/ 461 w 636"/>
                <a:gd name="T123" fmla="*/ 107 h 475"/>
                <a:gd name="T124" fmla="*/ 506 w 636"/>
                <a:gd name="T125" fmla="*/ 62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6" h="475">
                  <a:moveTo>
                    <a:pt x="539" y="168"/>
                  </a:moveTo>
                  <a:cubicBezTo>
                    <a:pt x="561" y="156"/>
                    <a:pt x="576" y="133"/>
                    <a:pt x="576" y="107"/>
                  </a:cubicBezTo>
                  <a:cubicBezTo>
                    <a:pt x="576" y="69"/>
                    <a:pt x="544" y="38"/>
                    <a:pt x="506" y="38"/>
                  </a:cubicBezTo>
                  <a:cubicBezTo>
                    <a:pt x="468" y="38"/>
                    <a:pt x="437" y="69"/>
                    <a:pt x="437" y="107"/>
                  </a:cubicBezTo>
                  <a:cubicBezTo>
                    <a:pt x="437" y="133"/>
                    <a:pt x="452" y="156"/>
                    <a:pt x="474" y="168"/>
                  </a:cubicBezTo>
                  <a:cubicBezTo>
                    <a:pt x="448" y="173"/>
                    <a:pt x="428" y="185"/>
                    <a:pt x="413" y="203"/>
                  </a:cubicBezTo>
                  <a:cubicBezTo>
                    <a:pt x="394" y="191"/>
                    <a:pt x="372" y="183"/>
                    <a:pt x="344" y="180"/>
                  </a:cubicBezTo>
                  <a:cubicBezTo>
                    <a:pt x="381" y="168"/>
                    <a:pt x="408" y="133"/>
                    <a:pt x="408" y="92"/>
                  </a:cubicBezTo>
                  <a:cubicBezTo>
                    <a:pt x="408" y="42"/>
                    <a:pt x="366" y="0"/>
                    <a:pt x="316" y="0"/>
                  </a:cubicBezTo>
                  <a:cubicBezTo>
                    <a:pt x="265" y="0"/>
                    <a:pt x="224" y="42"/>
                    <a:pt x="224" y="92"/>
                  </a:cubicBezTo>
                  <a:cubicBezTo>
                    <a:pt x="224" y="133"/>
                    <a:pt x="250" y="168"/>
                    <a:pt x="287" y="180"/>
                  </a:cubicBezTo>
                  <a:cubicBezTo>
                    <a:pt x="261" y="183"/>
                    <a:pt x="240" y="190"/>
                    <a:pt x="222" y="201"/>
                  </a:cubicBezTo>
                  <a:cubicBezTo>
                    <a:pt x="207" y="184"/>
                    <a:pt x="187" y="173"/>
                    <a:pt x="163" y="168"/>
                  </a:cubicBezTo>
                  <a:cubicBezTo>
                    <a:pt x="185" y="156"/>
                    <a:pt x="200" y="133"/>
                    <a:pt x="200" y="107"/>
                  </a:cubicBezTo>
                  <a:cubicBezTo>
                    <a:pt x="200" y="69"/>
                    <a:pt x="169" y="38"/>
                    <a:pt x="131" y="38"/>
                  </a:cubicBezTo>
                  <a:cubicBezTo>
                    <a:pt x="93" y="38"/>
                    <a:pt x="61" y="69"/>
                    <a:pt x="61" y="107"/>
                  </a:cubicBezTo>
                  <a:cubicBezTo>
                    <a:pt x="61" y="133"/>
                    <a:pt x="76" y="156"/>
                    <a:pt x="98" y="168"/>
                  </a:cubicBezTo>
                  <a:cubicBezTo>
                    <a:pt x="0" y="188"/>
                    <a:pt x="0" y="297"/>
                    <a:pt x="0" y="372"/>
                  </a:cubicBezTo>
                  <a:cubicBezTo>
                    <a:pt x="0" y="379"/>
                    <a:pt x="6" y="384"/>
                    <a:pt x="12" y="384"/>
                  </a:cubicBezTo>
                  <a:cubicBezTo>
                    <a:pt x="140" y="384"/>
                    <a:pt x="140" y="384"/>
                    <a:pt x="140" y="384"/>
                  </a:cubicBezTo>
                  <a:cubicBezTo>
                    <a:pt x="138" y="412"/>
                    <a:pt x="138" y="439"/>
                    <a:pt x="138" y="463"/>
                  </a:cubicBezTo>
                  <a:cubicBezTo>
                    <a:pt x="138" y="469"/>
                    <a:pt x="144" y="475"/>
                    <a:pt x="150" y="475"/>
                  </a:cubicBezTo>
                  <a:cubicBezTo>
                    <a:pt x="481" y="475"/>
                    <a:pt x="481" y="475"/>
                    <a:pt x="481" y="475"/>
                  </a:cubicBezTo>
                  <a:cubicBezTo>
                    <a:pt x="488" y="475"/>
                    <a:pt x="493" y="469"/>
                    <a:pt x="493" y="463"/>
                  </a:cubicBezTo>
                  <a:cubicBezTo>
                    <a:pt x="493" y="439"/>
                    <a:pt x="493" y="412"/>
                    <a:pt x="491" y="384"/>
                  </a:cubicBezTo>
                  <a:cubicBezTo>
                    <a:pt x="506" y="384"/>
                    <a:pt x="506" y="384"/>
                    <a:pt x="506" y="384"/>
                  </a:cubicBezTo>
                  <a:cubicBezTo>
                    <a:pt x="513" y="384"/>
                    <a:pt x="518" y="379"/>
                    <a:pt x="518" y="372"/>
                  </a:cubicBezTo>
                  <a:cubicBezTo>
                    <a:pt x="518" y="366"/>
                    <a:pt x="513" y="360"/>
                    <a:pt x="506" y="360"/>
                  </a:cubicBezTo>
                  <a:cubicBezTo>
                    <a:pt x="489" y="360"/>
                    <a:pt x="489" y="360"/>
                    <a:pt x="489" y="360"/>
                  </a:cubicBezTo>
                  <a:cubicBezTo>
                    <a:pt x="484" y="306"/>
                    <a:pt x="469" y="252"/>
                    <a:pt x="432" y="218"/>
                  </a:cubicBezTo>
                  <a:cubicBezTo>
                    <a:pt x="449" y="198"/>
                    <a:pt x="473" y="189"/>
                    <a:pt x="506" y="189"/>
                  </a:cubicBezTo>
                  <a:cubicBezTo>
                    <a:pt x="576" y="189"/>
                    <a:pt x="608" y="230"/>
                    <a:pt x="612" y="327"/>
                  </a:cubicBezTo>
                  <a:cubicBezTo>
                    <a:pt x="612" y="333"/>
                    <a:pt x="618" y="338"/>
                    <a:pt x="624" y="338"/>
                  </a:cubicBezTo>
                  <a:cubicBezTo>
                    <a:pt x="624" y="338"/>
                    <a:pt x="624" y="338"/>
                    <a:pt x="625" y="338"/>
                  </a:cubicBezTo>
                  <a:cubicBezTo>
                    <a:pt x="631" y="338"/>
                    <a:pt x="636" y="333"/>
                    <a:pt x="636" y="326"/>
                  </a:cubicBezTo>
                  <a:cubicBezTo>
                    <a:pt x="633" y="264"/>
                    <a:pt x="620" y="185"/>
                    <a:pt x="539" y="168"/>
                  </a:cubicBezTo>
                  <a:close/>
                  <a:moveTo>
                    <a:pt x="248" y="92"/>
                  </a:moveTo>
                  <a:cubicBezTo>
                    <a:pt x="248" y="55"/>
                    <a:pt x="278" y="24"/>
                    <a:pt x="316" y="24"/>
                  </a:cubicBezTo>
                  <a:cubicBezTo>
                    <a:pt x="353" y="24"/>
                    <a:pt x="384" y="55"/>
                    <a:pt x="384" y="92"/>
                  </a:cubicBezTo>
                  <a:cubicBezTo>
                    <a:pt x="384" y="130"/>
                    <a:pt x="353" y="160"/>
                    <a:pt x="316" y="160"/>
                  </a:cubicBezTo>
                  <a:cubicBezTo>
                    <a:pt x="278" y="160"/>
                    <a:pt x="248" y="130"/>
                    <a:pt x="248" y="92"/>
                  </a:cubicBezTo>
                  <a:close/>
                  <a:moveTo>
                    <a:pt x="131" y="62"/>
                  </a:moveTo>
                  <a:cubicBezTo>
                    <a:pt x="156" y="62"/>
                    <a:pt x="176" y="82"/>
                    <a:pt x="176" y="107"/>
                  </a:cubicBezTo>
                  <a:cubicBezTo>
                    <a:pt x="176" y="132"/>
                    <a:pt x="156" y="152"/>
                    <a:pt x="131" y="152"/>
                  </a:cubicBezTo>
                  <a:cubicBezTo>
                    <a:pt x="106" y="152"/>
                    <a:pt x="85" y="132"/>
                    <a:pt x="85" y="107"/>
                  </a:cubicBezTo>
                  <a:cubicBezTo>
                    <a:pt x="85" y="82"/>
                    <a:pt x="106" y="62"/>
                    <a:pt x="131" y="62"/>
                  </a:cubicBezTo>
                  <a:close/>
                  <a:moveTo>
                    <a:pt x="24" y="360"/>
                  </a:moveTo>
                  <a:cubicBezTo>
                    <a:pt x="25" y="265"/>
                    <a:pt x="36" y="189"/>
                    <a:pt x="131" y="189"/>
                  </a:cubicBezTo>
                  <a:cubicBezTo>
                    <a:pt x="162" y="189"/>
                    <a:pt x="186" y="197"/>
                    <a:pt x="203" y="215"/>
                  </a:cubicBezTo>
                  <a:cubicBezTo>
                    <a:pt x="163" y="250"/>
                    <a:pt x="148" y="304"/>
                    <a:pt x="142" y="360"/>
                  </a:cubicBezTo>
                  <a:lnTo>
                    <a:pt x="24" y="360"/>
                  </a:lnTo>
                  <a:close/>
                  <a:moveTo>
                    <a:pt x="469" y="451"/>
                  </a:moveTo>
                  <a:cubicBezTo>
                    <a:pt x="162" y="451"/>
                    <a:pt x="162" y="451"/>
                    <a:pt x="162" y="451"/>
                  </a:cubicBezTo>
                  <a:cubicBezTo>
                    <a:pt x="162" y="426"/>
                    <a:pt x="163" y="400"/>
                    <a:pt x="165" y="375"/>
                  </a:cubicBezTo>
                  <a:cubicBezTo>
                    <a:pt x="165" y="374"/>
                    <a:pt x="165" y="373"/>
                    <a:pt x="165" y="372"/>
                  </a:cubicBezTo>
                  <a:cubicBezTo>
                    <a:pt x="165" y="372"/>
                    <a:pt x="165" y="372"/>
                    <a:pt x="165" y="372"/>
                  </a:cubicBezTo>
                  <a:cubicBezTo>
                    <a:pt x="172" y="283"/>
                    <a:pt x="201" y="202"/>
                    <a:pt x="316" y="202"/>
                  </a:cubicBezTo>
                  <a:cubicBezTo>
                    <a:pt x="464" y="202"/>
                    <a:pt x="469" y="337"/>
                    <a:pt x="469" y="451"/>
                  </a:cubicBezTo>
                  <a:close/>
                  <a:moveTo>
                    <a:pt x="506" y="62"/>
                  </a:moveTo>
                  <a:cubicBezTo>
                    <a:pt x="531" y="62"/>
                    <a:pt x="552" y="82"/>
                    <a:pt x="552" y="107"/>
                  </a:cubicBezTo>
                  <a:cubicBezTo>
                    <a:pt x="552" y="132"/>
                    <a:pt x="531" y="152"/>
                    <a:pt x="506" y="152"/>
                  </a:cubicBezTo>
                  <a:cubicBezTo>
                    <a:pt x="481" y="152"/>
                    <a:pt x="461" y="132"/>
                    <a:pt x="461" y="107"/>
                  </a:cubicBezTo>
                  <a:cubicBezTo>
                    <a:pt x="461" y="82"/>
                    <a:pt x="481" y="62"/>
                    <a:pt x="506" y="62"/>
                  </a:cubicBezTo>
                  <a:close/>
                </a:path>
              </a:pathLst>
            </a:custGeom>
            <a:grpFill/>
            <a:ln>
              <a:noFill/>
            </a:ln>
          </p:spPr>
          <p:txBody>
            <a:bodyPr vert="horz" wrap="square" lIns="82935" tIns="41468" rIns="82935" bIns="41468" numCol="1" anchor="t" anchorCtr="0" compatLnSpc="1">
              <a:prstTxWarp prst="textNoShape">
                <a:avLst/>
              </a:prstTxWarp>
            </a:bodyPr>
            <a:lstStyle/>
            <a:p>
              <a:endParaRPr lang="en-GB" sz="1633"/>
            </a:p>
          </p:txBody>
        </p:sp>
        <p:sp>
          <p:nvSpPr>
            <p:cNvPr id="41" name="Freeform 77">
              <a:extLst>
                <a:ext uri="{FF2B5EF4-FFF2-40B4-BE49-F238E27FC236}">
                  <a16:creationId xmlns:a16="http://schemas.microsoft.com/office/drawing/2014/main" id="{2F1B450D-26FC-8983-3B9C-42DDFA2BD5E7}"/>
                </a:ext>
              </a:extLst>
            </p:cNvPr>
            <p:cNvSpPr>
              <a:spLocks noEditPoints="1"/>
            </p:cNvSpPr>
            <p:nvPr/>
          </p:nvSpPr>
          <p:spPr bwMode="auto">
            <a:xfrm>
              <a:off x="9439275" y="1970088"/>
              <a:ext cx="168275" cy="317500"/>
            </a:xfrm>
            <a:custGeom>
              <a:avLst/>
              <a:gdLst>
                <a:gd name="T0" fmla="*/ 98 w 108"/>
                <a:gd name="T1" fmla="*/ 34 h 203"/>
                <a:gd name="T2" fmla="*/ 71 w 108"/>
                <a:gd name="T3" fmla="*/ 7 h 203"/>
                <a:gd name="T4" fmla="*/ 54 w 108"/>
                <a:gd name="T5" fmla="*/ 0 h 203"/>
                <a:gd name="T6" fmla="*/ 36 w 108"/>
                <a:gd name="T7" fmla="*/ 7 h 203"/>
                <a:gd name="T8" fmla="*/ 10 w 108"/>
                <a:gd name="T9" fmla="*/ 33 h 203"/>
                <a:gd name="T10" fmla="*/ 8 w 108"/>
                <a:gd name="T11" fmla="*/ 67 h 203"/>
                <a:gd name="T12" fmla="*/ 12 w 108"/>
                <a:gd name="T13" fmla="*/ 72 h 203"/>
                <a:gd name="T14" fmla="*/ 11 w 108"/>
                <a:gd name="T15" fmla="*/ 73 h 203"/>
                <a:gd name="T16" fmla="*/ 3 w 108"/>
                <a:gd name="T17" fmla="*/ 98 h 203"/>
                <a:gd name="T18" fmla="*/ 27 w 108"/>
                <a:gd name="T19" fmla="*/ 185 h 203"/>
                <a:gd name="T20" fmla="*/ 50 w 108"/>
                <a:gd name="T21" fmla="*/ 203 h 203"/>
                <a:gd name="T22" fmla="*/ 50 w 108"/>
                <a:gd name="T23" fmla="*/ 203 h 203"/>
                <a:gd name="T24" fmla="*/ 74 w 108"/>
                <a:gd name="T25" fmla="*/ 186 h 203"/>
                <a:gd name="T26" fmla="*/ 100 w 108"/>
                <a:gd name="T27" fmla="*/ 96 h 203"/>
                <a:gd name="T28" fmla="*/ 94 w 108"/>
                <a:gd name="T29" fmla="*/ 73 h 203"/>
                <a:gd name="T30" fmla="*/ 98 w 108"/>
                <a:gd name="T31" fmla="*/ 69 h 203"/>
                <a:gd name="T32" fmla="*/ 98 w 108"/>
                <a:gd name="T33" fmla="*/ 34 h 203"/>
                <a:gd name="T34" fmla="*/ 81 w 108"/>
                <a:gd name="T35" fmla="*/ 52 h 203"/>
                <a:gd name="T36" fmla="*/ 68 w 108"/>
                <a:gd name="T37" fmla="*/ 66 h 203"/>
                <a:gd name="T38" fmla="*/ 65 w 108"/>
                <a:gd name="T39" fmla="*/ 75 h 203"/>
                <a:gd name="T40" fmla="*/ 70 w 108"/>
                <a:gd name="T41" fmla="*/ 84 h 203"/>
                <a:gd name="T42" fmla="*/ 77 w 108"/>
                <a:gd name="T43" fmla="*/ 89 h 203"/>
                <a:gd name="T44" fmla="*/ 77 w 108"/>
                <a:gd name="T45" fmla="*/ 90 h 203"/>
                <a:gd name="T46" fmla="*/ 51 w 108"/>
                <a:gd name="T47" fmla="*/ 179 h 203"/>
                <a:gd name="T48" fmla="*/ 50 w 108"/>
                <a:gd name="T49" fmla="*/ 179 h 203"/>
                <a:gd name="T50" fmla="*/ 50 w 108"/>
                <a:gd name="T51" fmla="*/ 191 h 203"/>
                <a:gd name="T52" fmla="*/ 50 w 108"/>
                <a:gd name="T53" fmla="*/ 179 h 203"/>
                <a:gd name="T54" fmla="*/ 50 w 108"/>
                <a:gd name="T55" fmla="*/ 179 h 203"/>
                <a:gd name="T56" fmla="*/ 26 w 108"/>
                <a:gd name="T57" fmla="*/ 92 h 203"/>
                <a:gd name="T58" fmla="*/ 26 w 108"/>
                <a:gd name="T59" fmla="*/ 91 h 203"/>
                <a:gd name="T60" fmla="*/ 37 w 108"/>
                <a:gd name="T61" fmla="*/ 83 h 203"/>
                <a:gd name="T62" fmla="*/ 42 w 108"/>
                <a:gd name="T63" fmla="*/ 75 h 203"/>
                <a:gd name="T64" fmla="*/ 39 w 108"/>
                <a:gd name="T65" fmla="*/ 66 h 203"/>
                <a:gd name="T66" fmla="*/ 26 w 108"/>
                <a:gd name="T67" fmla="*/ 51 h 203"/>
                <a:gd name="T68" fmla="*/ 26 w 108"/>
                <a:gd name="T69" fmla="*/ 50 h 203"/>
                <a:gd name="T70" fmla="*/ 53 w 108"/>
                <a:gd name="T71" fmla="*/ 24 h 203"/>
                <a:gd name="T72" fmla="*/ 54 w 108"/>
                <a:gd name="T73" fmla="*/ 24 h 203"/>
                <a:gd name="T74" fmla="*/ 54 w 108"/>
                <a:gd name="T75" fmla="*/ 24 h 203"/>
                <a:gd name="T76" fmla="*/ 81 w 108"/>
                <a:gd name="T77" fmla="*/ 51 h 203"/>
                <a:gd name="T78" fmla="*/ 81 w 108"/>
                <a:gd name="T79" fmla="*/ 52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8" h="203">
                  <a:moveTo>
                    <a:pt x="98" y="34"/>
                  </a:moveTo>
                  <a:cubicBezTo>
                    <a:pt x="71" y="7"/>
                    <a:pt x="71" y="7"/>
                    <a:pt x="71" y="7"/>
                  </a:cubicBezTo>
                  <a:cubicBezTo>
                    <a:pt x="67" y="2"/>
                    <a:pt x="60" y="0"/>
                    <a:pt x="54" y="0"/>
                  </a:cubicBezTo>
                  <a:cubicBezTo>
                    <a:pt x="47" y="0"/>
                    <a:pt x="41" y="2"/>
                    <a:pt x="36" y="7"/>
                  </a:cubicBezTo>
                  <a:cubicBezTo>
                    <a:pt x="10" y="33"/>
                    <a:pt x="10" y="33"/>
                    <a:pt x="10" y="33"/>
                  </a:cubicBezTo>
                  <a:cubicBezTo>
                    <a:pt x="0" y="43"/>
                    <a:pt x="0" y="57"/>
                    <a:pt x="8" y="67"/>
                  </a:cubicBezTo>
                  <a:cubicBezTo>
                    <a:pt x="12" y="72"/>
                    <a:pt x="12" y="72"/>
                    <a:pt x="12" y="72"/>
                  </a:cubicBezTo>
                  <a:cubicBezTo>
                    <a:pt x="11" y="73"/>
                    <a:pt x="11" y="73"/>
                    <a:pt x="11" y="73"/>
                  </a:cubicBezTo>
                  <a:cubicBezTo>
                    <a:pt x="4" y="79"/>
                    <a:pt x="0" y="89"/>
                    <a:pt x="3" y="98"/>
                  </a:cubicBezTo>
                  <a:cubicBezTo>
                    <a:pt x="27" y="185"/>
                    <a:pt x="27" y="185"/>
                    <a:pt x="27" y="185"/>
                  </a:cubicBezTo>
                  <a:cubicBezTo>
                    <a:pt x="29" y="196"/>
                    <a:pt x="39" y="203"/>
                    <a:pt x="50" y="203"/>
                  </a:cubicBezTo>
                  <a:cubicBezTo>
                    <a:pt x="50" y="203"/>
                    <a:pt x="50" y="203"/>
                    <a:pt x="50" y="203"/>
                  </a:cubicBezTo>
                  <a:cubicBezTo>
                    <a:pt x="61" y="203"/>
                    <a:pt x="71" y="196"/>
                    <a:pt x="74" y="186"/>
                  </a:cubicBezTo>
                  <a:cubicBezTo>
                    <a:pt x="100" y="96"/>
                    <a:pt x="100" y="96"/>
                    <a:pt x="100" y="96"/>
                  </a:cubicBezTo>
                  <a:cubicBezTo>
                    <a:pt x="103" y="88"/>
                    <a:pt x="100" y="79"/>
                    <a:pt x="94" y="73"/>
                  </a:cubicBezTo>
                  <a:cubicBezTo>
                    <a:pt x="98" y="69"/>
                    <a:pt x="98" y="69"/>
                    <a:pt x="98" y="69"/>
                  </a:cubicBezTo>
                  <a:cubicBezTo>
                    <a:pt x="108" y="59"/>
                    <a:pt x="107" y="44"/>
                    <a:pt x="98" y="34"/>
                  </a:cubicBezTo>
                  <a:close/>
                  <a:moveTo>
                    <a:pt x="81" y="52"/>
                  </a:moveTo>
                  <a:cubicBezTo>
                    <a:pt x="68" y="66"/>
                    <a:pt x="68" y="66"/>
                    <a:pt x="68" y="66"/>
                  </a:cubicBezTo>
                  <a:cubicBezTo>
                    <a:pt x="66" y="68"/>
                    <a:pt x="64" y="72"/>
                    <a:pt x="65" y="75"/>
                  </a:cubicBezTo>
                  <a:cubicBezTo>
                    <a:pt x="65" y="79"/>
                    <a:pt x="67" y="82"/>
                    <a:pt x="70" y="84"/>
                  </a:cubicBezTo>
                  <a:cubicBezTo>
                    <a:pt x="77" y="89"/>
                    <a:pt x="77" y="89"/>
                    <a:pt x="77" y="89"/>
                  </a:cubicBezTo>
                  <a:cubicBezTo>
                    <a:pt x="77" y="89"/>
                    <a:pt x="77" y="89"/>
                    <a:pt x="77" y="90"/>
                  </a:cubicBezTo>
                  <a:cubicBezTo>
                    <a:pt x="51" y="179"/>
                    <a:pt x="51" y="179"/>
                    <a:pt x="51" y="179"/>
                  </a:cubicBezTo>
                  <a:cubicBezTo>
                    <a:pt x="51" y="179"/>
                    <a:pt x="51" y="179"/>
                    <a:pt x="50" y="179"/>
                  </a:cubicBezTo>
                  <a:cubicBezTo>
                    <a:pt x="50" y="191"/>
                    <a:pt x="50" y="191"/>
                    <a:pt x="50" y="191"/>
                  </a:cubicBezTo>
                  <a:cubicBezTo>
                    <a:pt x="50" y="179"/>
                    <a:pt x="50" y="179"/>
                    <a:pt x="50" y="179"/>
                  </a:cubicBezTo>
                  <a:cubicBezTo>
                    <a:pt x="50" y="179"/>
                    <a:pt x="50" y="179"/>
                    <a:pt x="50" y="179"/>
                  </a:cubicBezTo>
                  <a:cubicBezTo>
                    <a:pt x="26" y="92"/>
                    <a:pt x="26" y="92"/>
                    <a:pt x="26" y="92"/>
                  </a:cubicBezTo>
                  <a:cubicBezTo>
                    <a:pt x="26" y="92"/>
                    <a:pt x="26" y="92"/>
                    <a:pt x="26" y="91"/>
                  </a:cubicBezTo>
                  <a:cubicBezTo>
                    <a:pt x="37" y="83"/>
                    <a:pt x="37" y="83"/>
                    <a:pt x="37" y="83"/>
                  </a:cubicBezTo>
                  <a:cubicBezTo>
                    <a:pt x="40" y="81"/>
                    <a:pt x="41" y="78"/>
                    <a:pt x="42" y="75"/>
                  </a:cubicBezTo>
                  <a:cubicBezTo>
                    <a:pt x="42" y="71"/>
                    <a:pt x="41" y="68"/>
                    <a:pt x="39" y="66"/>
                  </a:cubicBezTo>
                  <a:cubicBezTo>
                    <a:pt x="26" y="51"/>
                    <a:pt x="26" y="51"/>
                    <a:pt x="26" y="51"/>
                  </a:cubicBezTo>
                  <a:cubicBezTo>
                    <a:pt x="26" y="51"/>
                    <a:pt x="26" y="51"/>
                    <a:pt x="26" y="50"/>
                  </a:cubicBezTo>
                  <a:cubicBezTo>
                    <a:pt x="53" y="24"/>
                    <a:pt x="53" y="24"/>
                    <a:pt x="53" y="24"/>
                  </a:cubicBezTo>
                  <a:cubicBezTo>
                    <a:pt x="53" y="24"/>
                    <a:pt x="53" y="24"/>
                    <a:pt x="54" y="24"/>
                  </a:cubicBezTo>
                  <a:cubicBezTo>
                    <a:pt x="54" y="24"/>
                    <a:pt x="54" y="24"/>
                    <a:pt x="54" y="24"/>
                  </a:cubicBezTo>
                  <a:cubicBezTo>
                    <a:pt x="81" y="51"/>
                    <a:pt x="81" y="51"/>
                    <a:pt x="81" y="51"/>
                  </a:cubicBezTo>
                  <a:cubicBezTo>
                    <a:pt x="81" y="51"/>
                    <a:pt x="81" y="52"/>
                    <a:pt x="81" y="52"/>
                  </a:cubicBezTo>
                  <a:close/>
                </a:path>
              </a:pathLst>
            </a:custGeom>
            <a:grpFill/>
            <a:ln>
              <a:noFill/>
            </a:ln>
          </p:spPr>
          <p:txBody>
            <a:bodyPr vert="horz" wrap="square" lIns="82935" tIns="41468" rIns="82935" bIns="41468" numCol="1" anchor="t" anchorCtr="0" compatLnSpc="1">
              <a:prstTxWarp prst="textNoShape">
                <a:avLst/>
              </a:prstTxWarp>
            </a:bodyPr>
            <a:lstStyle/>
            <a:p>
              <a:endParaRPr lang="en-GB" sz="1633"/>
            </a:p>
          </p:txBody>
        </p:sp>
      </p:grpSp>
      <p:sp>
        <p:nvSpPr>
          <p:cNvPr id="43" name="Text Placeholder 14">
            <a:extLst>
              <a:ext uri="{FF2B5EF4-FFF2-40B4-BE49-F238E27FC236}">
                <a16:creationId xmlns:a16="http://schemas.microsoft.com/office/drawing/2014/main" id="{FC40E091-B384-07CD-10FE-971FE10A7C50}"/>
              </a:ext>
            </a:extLst>
          </p:cNvPr>
          <p:cNvSpPr txBox="1">
            <a:spLocks/>
          </p:cNvSpPr>
          <p:nvPr/>
        </p:nvSpPr>
        <p:spPr>
          <a:xfrm>
            <a:off x="527054" y="1268187"/>
            <a:ext cx="9265068" cy="360000"/>
          </a:xfrm>
          <a:prstGeom prst="rect">
            <a:avLst/>
          </a:prstGeom>
        </p:spPr>
        <p:txBody>
          <a:bodyPr/>
          <a:lstStyle>
            <a:lvl1pPr marL="0" indent="0" algn="l" defTabSz="914400" rtl="0" eaLnBrk="1" latinLnBrk="0" hangingPunct="1">
              <a:spcBef>
                <a:spcPts val="0"/>
              </a:spcBef>
              <a:spcAft>
                <a:spcPts val="1600"/>
              </a:spcAft>
              <a:buFont typeface="Arial" panose="020B0604020202020204" pitchFamily="34" charset="0"/>
              <a:buNone/>
              <a:defRPr sz="1600" b="1" kern="1200">
                <a:solidFill>
                  <a:srgbClr val="00A3C7"/>
                </a:solidFill>
                <a:latin typeface="+mn-lt"/>
                <a:ea typeface="+mn-ea"/>
                <a:cs typeface="+mn-cs"/>
              </a:defRPr>
            </a:lvl1pPr>
            <a:lvl2pPr marL="0" indent="0" algn="l" defTabSz="914400" rtl="0" eaLnBrk="1" latinLnBrk="0" hangingPunct="1">
              <a:spcBef>
                <a:spcPts val="0"/>
              </a:spcBef>
              <a:spcAft>
                <a:spcPts val="0"/>
              </a:spcAft>
              <a:buFont typeface="Arial" panose="020B0604020202020204" pitchFamily="34" charset="0"/>
              <a:buNone/>
              <a:defRPr sz="1000" b="1" kern="1200">
                <a:solidFill>
                  <a:schemeClr val="tx1">
                    <a:lumMod val="75000"/>
                    <a:lumOff val="25000"/>
                  </a:schemeClr>
                </a:solidFill>
                <a:latin typeface="+mn-lt"/>
                <a:ea typeface="+mn-ea"/>
                <a:cs typeface="+mn-cs"/>
              </a:defRPr>
            </a:lvl2pPr>
            <a:lvl3pPr marL="0" indent="0" algn="l" defTabSz="914400" rtl="0" eaLnBrk="1" latinLnBrk="0" hangingPunct="1">
              <a:spcBef>
                <a:spcPts val="0"/>
              </a:spcBef>
              <a:spcAft>
                <a:spcPts val="0"/>
              </a:spcAft>
              <a:buFont typeface="Arial" panose="020B0604020202020204" pitchFamily="34" charset="0"/>
              <a:buNone/>
              <a:defRPr sz="1000" b="0" kern="1200">
                <a:solidFill>
                  <a:schemeClr val="tx1">
                    <a:lumMod val="75000"/>
                    <a:lumOff val="25000"/>
                  </a:schemeClr>
                </a:solidFill>
                <a:latin typeface="+mn-lt"/>
                <a:ea typeface="+mn-ea"/>
                <a:cs typeface="+mn-cs"/>
              </a:defRPr>
            </a:lvl3pPr>
            <a:lvl4pPr marL="216000" indent="-216000" algn="l" defTabSz="914400" rtl="0" eaLnBrk="1" latinLnBrk="0" hangingPunct="1">
              <a:spcBef>
                <a:spcPts val="0"/>
              </a:spcBef>
              <a:spcAft>
                <a:spcPts val="0"/>
              </a:spcAft>
              <a:buClr>
                <a:schemeClr val="tx2"/>
              </a:buClr>
              <a:buFont typeface="Wingdings" panose="05000000000000000000" pitchFamily="2" charset="2"/>
              <a:buChar char="n"/>
              <a:defRPr sz="1000" kern="1200">
                <a:solidFill>
                  <a:schemeClr val="tx1">
                    <a:lumMod val="75000"/>
                    <a:lumOff val="25000"/>
                  </a:schemeClr>
                </a:solidFill>
                <a:latin typeface="+mn-lt"/>
                <a:ea typeface="+mn-ea"/>
                <a:cs typeface="+mn-cs"/>
              </a:defRPr>
            </a:lvl4pPr>
            <a:lvl5pPr marL="432000" indent="-216000" algn="l" defTabSz="914400" rtl="0" eaLnBrk="1" latinLnBrk="0" hangingPunct="1">
              <a:spcBef>
                <a:spcPts val="0"/>
              </a:spcBef>
              <a:spcAft>
                <a:spcPts val="0"/>
              </a:spcAft>
              <a:buClr>
                <a:schemeClr val="accent1"/>
              </a:buClr>
              <a:buFont typeface="Wingdings" panose="05000000000000000000" pitchFamily="2" charset="2"/>
              <a:buChar char=""/>
              <a:defRPr sz="1000" kern="1200">
                <a:solidFill>
                  <a:schemeClr val="tx1">
                    <a:lumMod val="75000"/>
                    <a:lumOff val="25000"/>
                  </a:schemeClr>
                </a:solidFill>
                <a:latin typeface="+mn-lt"/>
                <a:ea typeface="+mn-ea"/>
                <a:cs typeface="+mn-cs"/>
              </a:defRPr>
            </a:lvl5pPr>
            <a:lvl6pPr marL="648000" indent="-216000" algn="l" defTabSz="914400" rtl="0" eaLnBrk="1" latinLnBrk="0" hangingPunct="1">
              <a:spcBef>
                <a:spcPts val="0"/>
              </a:spcBef>
              <a:buClr>
                <a:schemeClr val="accent6"/>
              </a:buClr>
              <a:buFont typeface="Wingdings" panose="05000000000000000000" pitchFamily="2" charset="2"/>
              <a:buChar char="n"/>
              <a:defRPr sz="1400" kern="1200">
                <a:solidFill>
                  <a:schemeClr val="tx1"/>
                </a:solidFill>
                <a:latin typeface="+mn-lt"/>
                <a:ea typeface="+mn-ea"/>
                <a:cs typeface="+mn-cs"/>
              </a:defRPr>
            </a:lvl6pPr>
            <a:lvl7pPr marL="864000" indent="-216000" algn="l" defTabSz="914400" rtl="0" eaLnBrk="1" latinLnBrk="0" hangingPunct="1">
              <a:spcBef>
                <a:spcPts val="0"/>
              </a:spcBef>
              <a:buClrTx/>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i="1">
                <a:solidFill>
                  <a:schemeClr val="accent1"/>
                </a:solidFill>
                <a:latin typeface="+mj-lt"/>
              </a:rPr>
              <a:t>Leverage diverse personalities</a:t>
            </a:r>
          </a:p>
        </p:txBody>
      </p:sp>
      <p:grpSp>
        <p:nvGrpSpPr>
          <p:cNvPr id="3" name="Group 2">
            <a:extLst>
              <a:ext uri="{FF2B5EF4-FFF2-40B4-BE49-F238E27FC236}">
                <a16:creationId xmlns:a16="http://schemas.microsoft.com/office/drawing/2014/main" id="{D6FBFD92-A0B6-28D4-A40C-FC8F60B698FD}"/>
              </a:ext>
            </a:extLst>
          </p:cNvPr>
          <p:cNvGrpSpPr>
            <a:grpSpLocks noChangeAspect="1"/>
          </p:cNvGrpSpPr>
          <p:nvPr/>
        </p:nvGrpSpPr>
        <p:grpSpPr>
          <a:xfrm>
            <a:off x="10327136" y="2714581"/>
            <a:ext cx="692423" cy="692423"/>
            <a:chOff x="9403716" y="1326357"/>
            <a:chExt cx="931863" cy="931863"/>
          </a:xfrm>
          <a:solidFill>
            <a:schemeClr val="tx2"/>
          </a:solidFill>
        </p:grpSpPr>
        <p:sp>
          <p:nvSpPr>
            <p:cNvPr id="44" name="Freeform 5">
              <a:extLst>
                <a:ext uri="{FF2B5EF4-FFF2-40B4-BE49-F238E27FC236}">
                  <a16:creationId xmlns:a16="http://schemas.microsoft.com/office/drawing/2014/main" id="{FB7389A8-AB7A-D130-D061-D13D879157C8}"/>
                </a:ext>
              </a:extLst>
            </p:cNvPr>
            <p:cNvSpPr>
              <a:spLocks noEditPoints="1"/>
            </p:cNvSpPr>
            <p:nvPr/>
          </p:nvSpPr>
          <p:spPr bwMode="auto">
            <a:xfrm>
              <a:off x="9759316" y="1407319"/>
              <a:ext cx="496888" cy="495300"/>
            </a:xfrm>
            <a:custGeom>
              <a:avLst/>
              <a:gdLst>
                <a:gd name="T0" fmla="*/ 158 w 316"/>
                <a:gd name="T1" fmla="*/ 316 h 316"/>
                <a:gd name="T2" fmla="*/ 0 w 316"/>
                <a:gd name="T3" fmla="*/ 158 h 316"/>
                <a:gd name="T4" fmla="*/ 158 w 316"/>
                <a:gd name="T5" fmla="*/ 0 h 316"/>
                <a:gd name="T6" fmla="*/ 316 w 316"/>
                <a:gd name="T7" fmla="*/ 158 h 316"/>
                <a:gd name="T8" fmla="*/ 158 w 316"/>
                <a:gd name="T9" fmla="*/ 316 h 316"/>
                <a:gd name="T10" fmla="*/ 158 w 316"/>
                <a:gd name="T11" fmla="*/ 24 h 316"/>
                <a:gd name="T12" fmla="*/ 24 w 316"/>
                <a:gd name="T13" fmla="*/ 158 h 316"/>
                <a:gd name="T14" fmla="*/ 158 w 316"/>
                <a:gd name="T15" fmla="*/ 292 h 316"/>
                <a:gd name="T16" fmla="*/ 292 w 316"/>
                <a:gd name="T17" fmla="*/ 158 h 316"/>
                <a:gd name="T18" fmla="*/ 158 w 316"/>
                <a:gd name="T19" fmla="*/ 2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316">
                  <a:moveTo>
                    <a:pt x="158" y="316"/>
                  </a:moveTo>
                  <a:cubicBezTo>
                    <a:pt x="71" y="316"/>
                    <a:pt x="0" y="245"/>
                    <a:pt x="0" y="158"/>
                  </a:cubicBezTo>
                  <a:cubicBezTo>
                    <a:pt x="0" y="71"/>
                    <a:pt x="71" y="0"/>
                    <a:pt x="158" y="0"/>
                  </a:cubicBezTo>
                  <a:cubicBezTo>
                    <a:pt x="245" y="0"/>
                    <a:pt x="316" y="71"/>
                    <a:pt x="316" y="158"/>
                  </a:cubicBezTo>
                  <a:cubicBezTo>
                    <a:pt x="316" y="245"/>
                    <a:pt x="245" y="316"/>
                    <a:pt x="158" y="316"/>
                  </a:cubicBezTo>
                  <a:close/>
                  <a:moveTo>
                    <a:pt x="158" y="24"/>
                  </a:moveTo>
                  <a:cubicBezTo>
                    <a:pt x="84" y="24"/>
                    <a:pt x="24" y="84"/>
                    <a:pt x="24" y="158"/>
                  </a:cubicBezTo>
                  <a:cubicBezTo>
                    <a:pt x="24" y="232"/>
                    <a:pt x="84" y="292"/>
                    <a:pt x="158" y="292"/>
                  </a:cubicBezTo>
                  <a:cubicBezTo>
                    <a:pt x="232" y="292"/>
                    <a:pt x="292" y="232"/>
                    <a:pt x="292" y="158"/>
                  </a:cubicBezTo>
                  <a:cubicBezTo>
                    <a:pt x="292" y="84"/>
                    <a:pt x="232" y="24"/>
                    <a:pt x="158" y="24"/>
                  </a:cubicBezTo>
                  <a:close/>
                </a:path>
              </a:pathLst>
            </a:custGeom>
            <a:solidFill>
              <a:srgbClr val="00A3C7"/>
            </a:solidFill>
            <a:ln>
              <a:noFill/>
            </a:ln>
          </p:spPr>
          <p:txBody>
            <a:bodyPr vert="horz" wrap="square" lIns="91440" tIns="45720" rIns="91440" bIns="45720" numCol="1" anchor="t" anchorCtr="0" compatLnSpc="1">
              <a:prstTxWarp prst="textNoShape">
                <a:avLst/>
              </a:prstTxWarp>
            </a:bodyPr>
            <a:lstStyle/>
            <a:p>
              <a:endParaRPr lang="en-GB"/>
            </a:p>
          </p:txBody>
        </p:sp>
        <p:sp>
          <p:nvSpPr>
            <p:cNvPr id="45" name="Freeform 6">
              <a:extLst>
                <a:ext uri="{FF2B5EF4-FFF2-40B4-BE49-F238E27FC236}">
                  <a16:creationId xmlns:a16="http://schemas.microsoft.com/office/drawing/2014/main" id="{6E083286-3349-E5F9-2EC2-9CB3F5589A5D}"/>
                </a:ext>
              </a:extLst>
            </p:cNvPr>
            <p:cNvSpPr>
              <a:spLocks noEditPoints="1"/>
            </p:cNvSpPr>
            <p:nvPr/>
          </p:nvSpPr>
          <p:spPr bwMode="auto">
            <a:xfrm>
              <a:off x="9403716" y="1326357"/>
              <a:ext cx="931863" cy="931863"/>
            </a:xfrm>
            <a:custGeom>
              <a:avLst/>
              <a:gdLst>
                <a:gd name="T0" fmla="*/ 385 w 594"/>
                <a:gd name="T1" fmla="*/ 0 h 594"/>
                <a:gd name="T2" fmla="*/ 177 w 594"/>
                <a:gd name="T3" fmla="*/ 209 h 594"/>
                <a:gd name="T4" fmla="*/ 213 w 594"/>
                <a:gd name="T5" fmla="*/ 326 h 594"/>
                <a:gd name="T6" fmla="*/ 184 w 594"/>
                <a:gd name="T7" fmla="*/ 355 h 594"/>
                <a:gd name="T8" fmla="*/ 136 w 594"/>
                <a:gd name="T9" fmla="*/ 373 h 594"/>
                <a:gd name="T10" fmla="*/ 18 w 594"/>
                <a:gd name="T11" fmla="*/ 491 h 594"/>
                <a:gd name="T12" fmla="*/ 0 w 594"/>
                <a:gd name="T13" fmla="*/ 534 h 594"/>
                <a:gd name="T14" fmla="*/ 18 w 594"/>
                <a:gd name="T15" fmla="*/ 576 h 594"/>
                <a:gd name="T16" fmla="*/ 60 w 594"/>
                <a:gd name="T17" fmla="*/ 594 h 594"/>
                <a:gd name="T18" fmla="*/ 103 w 594"/>
                <a:gd name="T19" fmla="*/ 576 h 594"/>
                <a:gd name="T20" fmla="*/ 221 w 594"/>
                <a:gd name="T21" fmla="*/ 458 h 594"/>
                <a:gd name="T22" fmla="*/ 239 w 594"/>
                <a:gd name="T23" fmla="*/ 415 h 594"/>
                <a:gd name="T24" fmla="*/ 239 w 594"/>
                <a:gd name="T25" fmla="*/ 410 h 594"/>
                <a:gd name="T26" fmla="*/ 268 w 594"/>
                <a:gd name="T27" fmla="*/ 381 h 594"/>
                <a:gd name="T28" fmla="*/ 385 w 594"/>
                <a:gd name="T29" fmla="*/ 417 h 594"/>
                <a:gd name="T30" fmla="*/ 594 w 594"/>
                <a:gd name="T31" fmla="*/ 209 h 594"/>
                <a:gd name="T32" fmla="*/ 385 w 594"/>
                <a:gd name="T33" fmla="*/ 0 h 594"/>
                <a:gd name="T34" fmla="*/ 86 w 594"/>
                <a:gd name="T35" fmla="*/ 559 h 594"/>
                <a:gd name="T36" fmla="*/ 60 w 594"/>
                <a:gd name="T37" fmla="*/ 570 h 594"/>
                <a:gd name="T38" fmla="*/ 35 w 594"/>
                <a:gd name="T39" fmla="*/ 559 h 594"/>
                <a:gd name="T40" fmla="*/ 24 w 594"/>
                <a:gd name="T41" fmla="*/ 534 h 594"/>
                <a:gd name="T42" fmla="*/ 35 w 594"/>
                <a:gd name="T43" fmla="*/ 508 h 594"/>
                <a:gd name="T44" fmla="*/ 126 w 594"/>
                <a:gd name="T45" fmla="*/ 416 h 594"/>
                <a:gd name="T46" fmla="*/ 178 w 594"/>
                <a:gd name="T47" fmla="*/ 468 h 594"/>
                <a:gd name="T48" fmla="*/ 86 w 594"/>
                <a:gd name="T49" fmla="*/ 559 h 594"/>
                <a:gd name="T50" fmla="*/ 385 w 594"/>
                <a:gd name="T51" fmla="*/ 393 h 594"/>
                <a:gd name="T52" fmla="*/ 274 w 594"/>
                <a:gd name="T53" fmla="*/ 355 h 594"/>
                <a:gd name="T54" fmla="*/ 266 w 594"/>
                <a:gd name="T55" fmla="*/ 349 h 594"/>
                <a:gd name="T56" fmla="*/ 219 w 594"/>
                <a:gd name="T57" fmla="*/ 396 h 594"/>
                <a:gd name="T58" fmla="*/ 213 w 594"/>
                <a:gd name="T59" fmla="*/ 401 h 594"/>
                <a:gd name="T60" fmla="*/ 214 w 594"/>
                <a:gd name="T61" fmla="*/ 408 h 594"/>
                <a:gd name="T62" fmla="*/ 215 w 594"/>
                <a:gd name="T63" fmla="*/ 415 h 594"/>
                <a:gd name="T64" fmla="*/ 204 w 594"/>
                <a:gd name="T65" fmla="*/ 441 h 594"/>
                <a:gd name="T66" fmla="*/ 195 w 594"/>
                <a:gd name="T67" fmla="*/ 451 h 594"/>
                <a:gd name="T68" fmla="*/ 143 w 594"/>
                <a:gd name="T69" fmla="*/ 399 h 594"/>
                <a:gd name="T70" fmla="*/ 153 w 594"/>
                <a:gd name="T71" fmla="*/ 390 h 594"/>
                <a:gd name="T72" fmla="*/ 179 w 594"/>
                <a:gd name="T73" fmla="*/ 379 h 594"/>
                <a:gd name="T74" fmla="*/ 186 w 594"/>
                <a:gd name="T75" fmla="*/ 380 h 594"/>
                <a:gd name="T76" fmla="*/ 193 w 594"/>
                <a:gd name="T77" fmla="*/ 381 h 594"/>
                <a:gd name="T78" fmla="*/ 198 w 594"/>
                <a:gd name="T79" fmla="*/ 376 h 594"/>
                <a:gd name="T80" fmla="*/ 245 w 594"/>
                <a:gd name="T81" fmla="*/ 328 h 594"/>
                <a:gd name="T82" fmla="*/ 239 w 594"/>
                <a:gd name="T83" fmla="*/ 320 h 594"/>
                <a:gd name="T84" fmla="*/ 201 w 594"/>
                <a:gd name="T85" fmla="*/ 209 h 594"/>
                <a:gd name="T86" fmla="*/ 385 w 594"/>
                <a:gd name="T87" fmla="*/ 24 h 594"/>
                <a:gd name="T88" fmla="*/ 570 w 594"/>
                <a:gd name="T89" fmla="*/ 209 h 594"/>
                <a:gd name="T90" fmla="*/ 385 w 594"/>
                <a:gd name="T91" fmla="*/ 393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94" h="594">
                  <a:moveTo>
                    <a:pt x="385" y="0"/>
                  </a:moveTo>
                  <a:cubicBezTo>
                    <a:pt x="270" y="0"/>
                    <a:pt x="177" y="94"/>
                    <a:pt x="177" y="209"/>
                  </a:cubicBezTo>
                  <a:cubicBezTo>
                    <a:pt x="177" y="251"/>
                    <a:pt x="190" y="291"/>
                    <a:pt x="213" y="326"/>
                  </a:cubicBezTo>
                  <a:cubicBezTo>
                    <a:pt x="184" y="355"/>
                    <a:pt x="184" y="355"/>
                    <a:pt x="184" y="355"/>
                  </a:cubicBezTo>
                  <a:cubicBezTo>
                    <a:pt x="166" y="353"/>
                    <a:pt x="148" y="360"/>
                    <a:pt x="136" y="373"/>
                  </a:cubicBezTo>
                  <a:cubicBezTo>
                    <a:pt x="18" y="491"/>
                    <a:pt x="18" y="491"/>
                    <a:pt x="18" y="491"/>
                  </a:cubicBezTo>
                  <a:cubicBezTo>
                    <a:pt x="6" y="502"/>
                    <a:pt x="0" y="517"/>
                    <a:pt x="0" y="534"/>
                  </a:cubicBezTo>
                  <a:cubicBezTo>
                    <a:pt x="0" y="550"/>
                    <a:pt x="6" y="565"/>
                    <a:pt x="18" y="576"/>
                  </a:cubicBezTo>
                  <a:cubicBezTo>
                    <a:pt x="29" y="588"/>
                    <a:pt x="44" y="594"/>
                    <a:pt x="60" y="594"/>
                  </a:cubicBezTo>
                  <a:cubicBezTo>
                    <a:pt x="77" y="594"/>
                    <a:pt x="92" y="588"/>
                    <a:pt x="103" y="576"/>
                  </a:cubicBezTo>
                  <a:cubicBezTo>
                    <a:pt x="221" y="458"/>
                    <a:pt x="221" y="458"/>
                    <a:pt x="221" y="458"/>
                  </a:cubicBezTo>
                  <a:cubicBezTo>
                    <a:pt x="233" y="447"/>
                    <a:pt x="239" y="432"/>
                    <a:pt x="239" y="415"/>
                  </a:cubicBezTo>
                  <a:cubicBezTo>
                    <a:pt x="239" y="414"/>
                    <a:pt x="239" y="412"/>
                    <a:pt x="239" y="410"/>
                  </a:cubicBezTo>
                  <a:cubicBezTo>
                    <a:pt x="268" y="381"/>
                    <a:pt x="268" y="381"/>
                    <a:pt x="268" y="381"/>
                  </a:cubicBezTo>
                  <a:cubicBezTo>
                    <a:pt x="303" y="404"/>
                    <a:pt x="343" y="417"/>
                    <a:pt x="385" y="417"/>
                  </a:cubicBezTo>
                  <a:cubicBezTo>
                    <a:pt x="500" y="417"/>
                    <a:pt x="594" y="324"/>
                    <a:pt x="594" y="209"/>
                  </a:cubicBezTo>
                  <a:cubicBezTo>
                    <a:pt x="594" y="94"/>
                    <a:pt x="500" y="0"/>
                    <a:pt x="385" y="0"/>
                  </a:cubicBezTo>
                  <a:close/>
                  <a:moveTo>
                    <a:pt x="86" y="559"/>
                  </a:moveTo>
                  <a:cubicBezTo>
                    <a:pt x="79" y="566"/>
                    <a:pt x="70" y="570"/>
                    <a:pt x="60" y="570"/>
                  </a:cubicBezTo>
                  <a:cubicBezTo>
                    <a:pt x="51" y="570"/>
                    <a:pt x="41" y="566"/>
                    <a:pt x="35" y="559"/>
                  </a:cubicBezTo>
                  <a:cubicBezTo>
                    <a:pt x="28" y="553"/>
                    <a:pt x="24" y="543"/>
                    <a:pt x="24" y="534"/>
                  </a:cubicBezTo>
                  <a:cubicBezTo>
                    <a:pt x="24" y="524"/>
                    <a:pt x="28" y="515"/>
                    <a:pt x="35" y="508"/>
                  </a:cubicBezTo>
                  <a:cubicBezTo>
                    <a:pt x="126" y="416"/>
                    <a:pt x="126" y="416"/>
                    <a:pt x="126" y="416"/>
                  </a:cubicBezTo>
                  <a:cubicBezTo>
                    <a:pt x="178" y="468"/>
                    <a:pt x="178" y="468"/>
                    <a:pt x="178" y="468"/>
                  </a:cubicBezTo>
                  <a:lnTo>
                    <a:pt x="86" y="559"/>
                  </a:lnTo>
                  <a:close/>
                  <a:moveTo>
                    <a:pt x="385" y="393"/>
                  </a:moveTo>
                  <a:cubicBezTo>
                    <a:pt x="345" y="393"/>
                    <a:pt x="306" y="380"/>
                    <a:pt x="274" y="355"/>
                  </a:cubicBezTo>
                  <a:cubicBezTo>
                    <a:pt x="266" y="349"/>
                    <a:pt x="266" y="349"/>
                    <a:pt x="266" y="349"/>
                  </a:cubicBezTo>
                  <a:cubicBezTo>
                    <a:pt x="219" y="396"/>
                    <a:pt x="219" y="396"/>
                    <a:pt x="219" y="396"/>
                  </a:cubicBezTo>
                  <a:cubicBezTo>
                    <a:pt x="213" y="401"/>
                    <a:pt x="213" y="401"/>
                    <a:pt x="213" y="401"/>
                  </a:cubicBezTo>
                  <a:cubicBezTo>
                    <a:pt x="214" y="408"/>
                    <a:pt x="214" y="408"/>
                    <a:pt x="214" y="408"/>
                  </a:cubicBezTo>
                  <a:cubicBezTo>
                    <a:pt x="215" y="410"/>
                    <a:pt x="215" y="413"/>
                    <a:pt x="215" y="415"/>
                  </a:cubicBezTo>
                  <a:cubicBezTo>
                    <a:pt x="215" y="425"/>
                    <a:pt x="211" y="434"/>
                    <a:pt x="204" y="441"/>
                  </a:cubicBezTo>
                  <a:cubicBezTo>
                    <a:pt x="195" y="451"/>
                    <a:pt x="195" y="451"/>
                    <a:pt x="195" y="451"/>
                  </a:cubicBezTo>
                  <a:cubicBezTo>
                    <a:pt x="143" y="399"/>
                    <a:pt x="143" y="399"/>
                    <a:pt x="143" y="399"/>
                  </a:cubicBezTo>
                  <a:cubicBezTo>
                    <a:pt x="153" y="390"/>
                    <a:pt x="153" y="390"/>
                    <a:pt x="153" y="390"/>
                  </a:cubicBezTo>
                  <a:cubicBezTo>
                    <a:pt x="160" y="383"/>
                    <a:pt x="169" y="379"/>
                    <a:pt x="179" y="379"/>
                  </a:cubicBezTo>
                  <a:cubicBezTo>
                    <a:pt x="181" y="379"/>
                    <a:pt x="184" y="379"/>
                    <a:pt x="186" y="380"/>
                  </a:cubicBezTo>
                  <a:cubicBezTo>
                    <a:pt x="193" y="381"/>
                    <a:pt x="193" y="381"/>
                    <a:pt x="193" y="381"/>
                  </a:cubicBezTo>
                  <a:cubicBezTo>
                    <a:pt x="198" y="376"/>
                    <a:pt x="198" y="376"/>
                    <a:pt x="198" y="376"/>
                  </a:cubicBezTo>
                  <a:cubicBezTo>
                    <a:pt x="245" y="328"/>
                    <a:pt x="245" y="328"/>
                    <a:pt x="245" y="328"/>
                  </a:cubicBezTo>
                  <a:cubicBezTo>
                    <a:pt x="239" y="320"/>
                    <a:pt x="239" y="320"/>
                    <a:pt x="239" y="320"/>
                  </a:cubicBezTo>
                  <a:cubicBezTo>
                    <a:pt x="214" y="288"/>
                    <a:pt x="201" y="249"/>
                    <a:pt x="201" y="209"/>
                  </a:cubicBezTo>
                  <a:cubicBezTo>
                    <a:pt x="201" y="107"/>
                    <a:pt x="284" y="24"/>
                    <a:pt x="385" y="24"/>
                  </a:cubicBezTo>
                  <a:cubicBezTo>
                    <a:pt x="487" y="24"/>
                    <a:pt x="570" y="107"/>
                    <a:pt x="570" y="209"/>
                  </a:cubicBezTo>
                  <a:cubicBezTo>
                    <a:pt x="570" y="310"/>
                    <a:pt x="487" y="393"/>
                    <a:pt x="385" y="393"/>
                  </a:cubicBezTo>
                  <a:close/>
                </a:path>
              </a:pathLst>
            </a:custGeom>
            <a:solidFill>
              <a:srgbClr val="00A3C7"/>
            </a:solidFill>
            <a:ln>
              <a:noFill/>
            </a:ln>
          </p:spPr>
          <p:txBody>
            <a:bodyPr vert="horz" wrap="square" lIns="91440" tIns="45720" rIns="91440" bIns="45720" numCol="1" anchor="t" anchorCtr="0" compatLnSpc="1">
              <a:prstTxWarp prst="textNoShape">
                <a:avLst/>
              </a:prstTxWarp>
            </a:bodyPr>
            <a:lstStyle/>
            <a:p>
              <a:endParaRPr lang="en-GB"/>
            </a:p>
          </p:txBody>
        </p:sp>
        <p:sp>
          <p:nvSpPr>
            <p:cNvPr id="46" name="Freeform 32">
              <a:extLst>
                <a:ext uri="{FF2B5EF4-FFF2-40B4-BE49-F238E27FC236}">
                  <a16:creationId xmlns:a16="http://schemas.microsoft.com/office/drawing/2014/main" id="{8D9D075E-6A6F-6987-AF55-93E8E2097FF3}"/>
                </a:ext>
              </a:extLst>
            </p:cNvPr>
            <p:cNvSpPr>
              <a:spLocks/>
            </p:cNvSpPr>
            <p:nvPr/>
          </p:nvSpPr>
          <p:spPr bwMode="auto">
            <a:xfrm>
              <a:off x="9903779" y="1550194"/>
              <a:ext cx="207963" cy="209550"/>
            </a:xfrm>
            <a:custGeom>
              <a:avLst/>
              <a:gdLst>
                <a:gd name="T0" fmla="*/ 120 w 132"/>
                <a:gd name="T1" fmla="*/ 56 h 134"/>
                <a:gd name="T2" fmla="*/ 77 w 132"/>
                <a:gd name="T3" fmla="*/ 56 h 134"/>
                <a:gd name="T4" fmla="*/ 77 w 132"/>
                <a:gd name="T5" fmla="*/ 12 h 134"/>
                <a:gd name="T6" fmla="*/ 65 w 132"/>
                <a:gd name="T7" fmla="*/ 0 h 134"/>
                <a:gd name="T8" fmla="*/ 53 w 132"/>
                <a:gd name="T9" fmla="*/ 12 h 134"/>
                <a:gd name="T10" fmla="*/ 53 w 132"/>
                <a:gd name="T11" fmla="*/ 56 h 134"/>
                <a:gd name="T12" fmla="*/ 12 w 132"/>
                <a:gd name="T13" fmla="*/ 56 h 134"/>
                <a:gd name="T14" fmla="*/ 0 w 132"/>
                <a:gd name="T15" fmla="*/ 68 h 134"/>
                <a:gd name="T16" fmla="*/ 12 w 132"/>
                <a:gd name="T17" fmla="*/ 80 h 134"/>
                <a:gd name="T18" fmla="*/ 53 w 132"/>
                <a:gd name="T19" fmla="*/ 80 h 134"/>
                <a:gd name="T20" fmla="*/ 53 w 132"/>
                <a:gd name="T21" fmla="*/ 122 h 134"/>
                <a:gd name="T22" fmla="*/ 65 w 132"/>
                <a:gd name="T23" fmla="*/ 134 h 134"/>
                <a:gd name="T24" fmla="*/ 77 w 132"/>
                <a:gd name="T25" fmla="*/ 122 h 134"/>
                <a:gd name="T26" fmla="*/ 77 w 132"/>
                <a:gd name="T27" fmla="*/ 80 h 134"/>
                <a:gd name="T28" fmla="*/ 120 w 132"/>
                <a:gd name="T29" fmla="*/ 80 h 134"/>
                <a:gd name="T30" fmla="*/ 132 w 132"/>
                <a:gd name="T31" fmla="*/ 68 h 134"/>
                <a:gd name="T32" fmla="*/ 120 w 132"/>
                <a:gd name="T33" fmla="*/ 5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34">
                  <a:moveTo>
                    <a:pt x="120" y="56"/>
                  </a:moveTo>
                  <a:cubicBezTo>
                    <a:pt x="77" y="56"/>
                    <a:pt x="77" y="56"/>
                    <a:pt x="77" y="56"/>
                  </a:cubicBezTo>
                  <a:cubicBezTo>
                    <a:pt x="77" y="12"/>
                    <a:pt x="77" y="12"/>
                    <a:pt x="77" y="12"/>
                  </a:cubicBezTo>
                  <a:cubicBezTo>
                    <a:pt x="77" y="5"/>
                    <a:pt x="72" y="0"/>
                    <a:pt x="65" y="0"/>
                  </a:cubicBezTo>
                  <a:cubicBezTo>
                    <a:pt x="58" y="0"/>
                    <a:pt x="53" y="5"/>
                    <a:pt x="53" y="12"/>
                  </a:cubicBezTo>
                  <a:cubicBezTo>
                    <a:pt x="53" y="56"/>
                    <a:pt x="53" y="56"/>
                    <a:pt x="53" y="56"/>
                  </a:cubicBezTo>
                  <a:cubicBezTo>
                    <a:pt x="12" y="56"/>
                    <a:pt x="12" y="56"/>
                    <a:pt x="12" y="56"/>
                  </a:cubicBezTo>
                  <a:cubicBezTo>
                    <a:pt x="5" y="56"/>
                    <a:pt x="0" y="61"/>
                    <a:pt x="0" y="68"/>
                  </a:cubicBezTo>
                  <a:cubicBezTo>
                    <a:pt x="0" y="74"/>
                    <a:pt x="5" y="80"/>
                    <a:pt x="12" y="80"/>
                  </a:cubicBezTo>
                  <a:cubicBezTo>
                    <a:pt x="53" y="80"/>
                    <a:pt x="53" y="80"/>
                    <a:pt x="53" y="80"/>
                  </a:cubicBezTo>
                  <a:cubicBezTo>
                    <a:pt x="53" y="122"/>
                    <a:pt x="53" y="122"/>
                    <a:pt x="53" y="122"/>
                  </a:cubicBezTo>
                  <a:cubicBezTo>
                    <a:pt x="53" y="128"/>
                    <a:pt x="58" y="134"/>
                    <a:pt x="65" y="134"/>
                  </a:cubicBezTo>
                  <a:cubicBezTo>
                    <a:pt x="72" y="134"/>
                    <a:pt x="77" y="128"/>
                    <a:pt x="77" y="122"/>
                  </a:cubicBezTo>
                  <a:cubicBezTo>
                    <a:pt x="77" y="80"/>
                    <a:pt x="77" y="80"/>
                    <a:pt x="77" y="80"/>
                  </a:cubicBezTo>
                  <a:cubicBezTo>
                    <a:pt x="120" y="80"/>
                    <a:pt x="120" y="80"/>
                    <a:pt x="120" y="80"/>
                  </a:cubicBezTo>
                  <a:cubicBezTo>
                    <a:pt x="127" y="80"/>
                    <a:pt x="132" y="74"/>
                    <a:pt x="132" y="68"/>
                  </a:cubicBezTo>
                  <a:cubicBezTo>
                    <a:pt x="132" y="61"/>
                    <a:pt x="127" y="56"/>
                    <a:pt x="120" y="56"/>
                  </a:cubicBezTo>
                  <a:close/>
                </a:path>
              </a:pathLst>
            </a:custGeom>
            <a:solidFill>
              <a:srgbClr val="00A3C7"/>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986228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FE351-2CB8-588B-0A38-41C851FAE3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37673C-4F96-F2BA-9F7C-C52A52365B52}"/>
              </a:ext>
            </a:extLst>
          </p:cNvPr>
          <p:cNvSpPr>
            <a:spLocks noGrp="1"/>
          </p:cNvSpPr>
          <p:nvPr>
            <p:ph type="title"/>
          </p:nvPr>
        </p:nvSpPr>
        <p:spPr/>
        <p:txBody>
          <a:bodyPr/>
          <a:lstStyle/>
          <a:p>
            <a:r>
              <a:rPr lang="en-GB"/>
              <a:t>What can we do about flawed data and unfair algorithms? </a:t>
            </a:r>
          </a:p>
        </p:txBody>
      </p:sp>
      <p:sp>
        <p:nvSpPr>
          <p:cNvPr id="4" name="Date Placeholder 3">
            <a:extLst>
              <a:ext uri="{FF2B5EF4-FFF2-40B4-BE49-F238E27FC236}">
                <a16:creationId xmlns:a16="http://schemas.microsoft.com/office/drawing/2014/main" id="{AB0DDE35-EA10-7DAA-5AEF-D5A5E6BD38C5}"/>
              </a:ext>
            </a:extLst>
          </p:cNvPr>
          <p:cNvSpPr>
            <a:spLocks noGrp="1"/>
          </p:cNvSpPr>
          <p:nvPr>
            <p:ph type="dt" sz="half" idx="10"/>
          </p:nvPr>
        </p:nvSpPr>
        <p:spPr/>
        <p:txBody>
          <a:bodyPr/>
          <a:lstStyle/>
          <a:p>
            <a:fld id="{BC1242CF-12C1-4411-B532-E91306108269}" type="datetime4">
              <a:rPr lang="en-GB" smtClean="0"/>
              <a:pPr/>
              <a:t>02 May 2025</a:t>
            </a:fld>
            <a:endParaRPr lang="en-GB"/>
          </a:p>
        </p:txBody>
      </p:sp>
      <p:sp>
        <p:nvSpPr>
          <p:cNvPr id="5" name="Slide Number Placeholder 4">
            <a:extLst>
              <a:ext uri="{FF2B5EF4-FFF2-40B4-BE49-F238E27FC236}">
                <a16:creationId xmlns:a16="http://schemas.microsoft.com/office/drawing/2014/main" id="{5F82FF15-C913-C450-9765-0F3B1A581AD9}"/>
              </a:ext>
            </a:extLst>
          </p:cNvPr>
          <p:cNvSpPr>
            <a:spLocks noGrp="1"/>
          </p:cNvSpPr>
          <p:nvPr>
            <p:ph type="sldNum" sz="quarter" idx="12"/>
          </p:nvPr>
        </p:nvSpPr>
        <p:spPr/>
        <p:txBody>
          <a:bodyPr/>
          <a:lstStyle/>
          <a:p>
            <a:fld id="{FE8DA6AF-1811-4E27-A96F-54109F1D0275}" type="slidenum">
              <a:rPr lang="en-GB" smtClean="0"/>
              <a:pPr/>
              <a:t>34</a:t>
            </a:fld>
            <a:endParaRPr lang="en-GB"/>
          </a:p>
        </p:txBody>
      </p:sp>
      <p:sp>
        <p:nvSpPr>
          <p:cNvPr id="6" name="TextBox 5">
            <a:extLst>
              <a:ext uri="{FF2B5EF4-FFF2-40B4-BE49-F238E27FC236}">
                <a16:creationId xmlns:a16="http://schemas.microsoft.com/office/drawing/2014/main" id="{741C3AD1-567B-8ECE-3D51-5C9BD793995F}"/>
              </a:ext>
            </a:extLst>
          </p:cNvPr>
          <p:cNvSpPr txBox="1"/>
          <p:nvPr/>
        </p:nvSpPr>
        <p:spPr>
          <a:xfrm>
            <a:off x="1821143" y="2184515"/>
            <a:ext cx="3692434" cy="2862322"/>
          </a:xfrm>
          <a:prstGeom prst="rect">
            <a:avLst/>
          </a:prstGeom>
          <a:noFill/>
        </p:spPr>
        <p:txBody>
          <a:bodyPr wrap="square" rtlCol="0">
            <a:spAutoFit/>
          </a:bodyPr>
          <a:lstStyle/>
          <a:p>
            <a:r>
              <a:rPr lang="en-GB"/>
              <a:t>Design models that reflect risk not bias.</a:t>
            </a:r>
          </a:p>
          <a:p>
            <a:endParaRPr lang="en-GB"/>
          </a:p>
          <a:p>
            <a:endParaRPr lang="en-GB"/>
          </a:p>
          <a:p>
            <a:r>
              <a:rPr lang="en-GB"/>
              <a:t>Audit for disparate impact across demographic groups.</a:t>
            </a:r>
          </a:p>
          <a:p>
            <a:endParaRPr lang="en-GB"/>
          </a:p>
          <a:p>
            <a:endParaRPr lang="en-GB"/>
          </a:p>
          <a:p>
            <a:r>
              <a:rPr lang="en-GB"/>
              <a:t>Always question assumptions and data sources.</a:t>
            </a:r>
          </a:p>
        </p:txBody>
      </p:sp>
      <p:grpSp>
        <p:nvGrpSpPr>
          <p:cNvPr id="7" name="Group 6">
            <a:extLst>
              <a:ext uri="{FF2B5EF4-FFF2-40B4-BE49-F238E27FC236}">
                <a16:creationId xmlns:a16="http://schemas.microsoft.com/office/drawing/2014/main" id="{BE1EDF27-6008-686C-554F-E74305DBEE92}"/>
              </a:ext>
            </a:extLst>
          </p:cNvPr>
          <p:cNvGrpSpPr/>
          <p:nvPr/>
        </p:nvGrpSpPr>
        <p:grpSpPr>
          <a:xfrm>
            <a:off x="6557652" y="4221719"/>
            <a:ext cx="462191" cy="773199"/>
            <a:chOff x="1704975" y="1344613"/>
            <a:chExt cx="595313" cy="947737"/>
          </a:xfrm>
          <a:solidFill>
            <a:schemeClr val="accent1"/>
          </a:solidFill>
        </p:grpSpPr>
        <p:sp>
          <p:nvSpPr>
            <p:cNvPr id="8" name="Freeform 20">
              <a:extLst>
                <a:ext uri="{FF2B5EF4-FFF2-40B4-BE49-F238E27FC236}">
                  <a16:creationId xmlns:a16="http://schemas.microsoft.com/office/drawing/2014/main" id="{7316B676-73AC-6C2C-7E71-C251CF5EC0A6}"/>
                </a:ext>
              </a:extLst>
            </p:cNvPr>
            <p:cNvSpPr>
              <a:spLocks/>
            </p:cNvSpPr>
            <p:nvPr/>
          </p:nvSpPr>
          <p:spPr bwMode="auto">
            <a:xfrm>
              <a:off x="1704975" y="1344613"/>
              <a:ext cx="595313" cy="947737"/>
            </a:xfrm>
            <a:custGeom>
              <a:avLst/>
              <a:gdLst>
                <a:gd name="T0" fmla="*/ 203 w 376"/>
                <a:gd name="T1" fmla="*/ 599 h 599"/>
                <a:gd name="T2" fmla="*/ 160 w 376"/>
                <a:gd name="T3" fmla="*/ 599 h 599"/>
                <a:gd name="T4" fmla="*/ 132 w 376"/>
                <a:gd name="T5" fmla="*/ 571 h 599"/>
                <a:gd name="T6" fmla="*/ 132 w 376"/>
                <a:gd name="T7" fmla="*/ 569 h 599"/>
                <a:gd name="T8" fmla="*/ 160 w 376"/>
                <a:gd name="T9" fmla="*/ 541 h 599"/>
                <a:gd name="T10" fmla="*/ 204 w 376"/>
                <a:gd name="T11" fmla="*/ 541 h 599"/>
                <a:gd name="T12" fmla="*/ 209 w 376"/>
                <a:gd name="T13" fmla="*/ 536 h 599"/>
                <a:gd name="T14" fmla="*/ 204 w 376"/>
                <a:gd name="T15" fmla="*/ 532 h 599"/>
                <a:gd name="T16" fmla="*/ 145 w 376"/>
                <a:gd name="T17" fmla="*/ 532 h 599"/>
                <a:gd name="T18" fmla="*/ 117 w 376"/>
                <a:gd name="T19" fmla="*/ 504 h 599"/>
                <a:gd name="T20" fmla="*/ 145 w 376"/>
                <a:gd name="T21" fmla="*/ 476 h 599"/>
                <a:gd name="T22" fmla="*/ 213 w 376"/>
                <a:gd name="T23" fmla="*/ 476 h 599"/>
                <a:gd name="T24" fmla="*/ 216 w 376"/>
                <a:gd name="T25" fmla="*/ 475 h 599"/>
                <a:gd name="T26" fmla="*/ 327 w 376"/>
                <a:gd name="T27" fmla="*/ 365 h 599"/>
                <a:gd name="T28" fmla="*/ 353 w 376"/>
                <a:gd name="T29" fmla="*/ 297 h 599"/>
                <a:gd name="T30" fmla="*/ 353 w 376"/>
                <a:gd name="T31" fmla="*/ 155 h 599"/>
                <a:gd name="T32" fmla="*/ 221 w 376"/>
                <a:gd name="T33" fmla="*/ 23 h 599"/>
                <a:gd name="T34" fmla="*/ 155 w 376"/>
                <a:gd name="T35" fmla="*/ 23 h 599"/>
                <a:gd name="T36" fmla="*/ 23 w 376"/>
                <a:gd name="T37" fmla="*/ 155 h 599"/>
                <a:gd name="T38" fmla="*/ 23 w 376"/>
                <a:gd name="T39" fmla="*/ 293 h 599"/>
                <a:gd name="T40" fmla="*/ 54 w 376"/>
                <a:gd name="T41" fmla="*/ 366 h 599"/>
                <a:gd name="T42" fmla="*/ 123 w 376"/>
                <a:gd name="T43" fmla="*/ 435 h 599"/>
                <a:gd name="T44" fmla="*/ 132 w 376"/>
                <a:gd name="T45" fmla="*/ 439 h 599"/>
                <a:gd name="T46" fmla="*/ 162 w 376"/>
                <a:gd name="T47" fmla="*/ 439 h 599"/>
                <a:gd name="T48" fmla="*/ 176 w 376"/>
                <a:gd name="T49" fmla="*/ 425 h 599"/>
                <a:gd name="T50" fmla="*/ 176 w 376"/>
                <a:gd name="T51" fmla="*/ 338 h 599"/>
                <a:gd name="T52" fmla="*/ 188 w 376"/>
                <a:gd name="T53" fmla="*/ 326 h 599"/>
                <a:gd name="T54" fmla="*/ 200 w 376"/>
                <a:gd name="T55" fmla="*/ 338 h 599"/>
                <a:gd name="T56" fmla="*/ 200 w 376"/>
                <a:gd name="T57" fmla="*/ 425 h 599"/>
                <a:gd name="T58" fmla="*/ 162 w 376"/>
                <a:gd name="T59" fmla="*/ 463 h 599"/>
                <a:gd name="T60" fmla="*/ 132 w 376"/>
                <a:gd name="T61" fmla="*/ 463 h 599"/>
                <a:gd name="T62" fmla="*/ 106 w 376"/>
                <a:gd name="T63" fmla="*/ 452 h 599"/>
                <a:gd name="T64" fmla="*/ 37 w 376"/>
                <a:gd name="T65" fmla="*/ 383 h 599"/>
                <a:gd name="T66" fmla="*/ 0 w 376"/>
                <a:gd name="T67" fmla="*/ 293 h 599"/>
                <a:gd name="T68" fmla="*/ 0 w 376"/>
                <a:gd name="T69" fmla="*/ 155 h 599"/>
                <a:gd name="T70" fmla="*/ 155 w 376"/>
                <a:gd name="T71" fmla="*/ 0 h 599"/>
                <a:gd name="T72" fmla="*/ 221 w 376"/>
                <a:gd name="T73" fmla="*/ 0 h 599"/>
                <a:gd name="T74" fmla="*/ 376 w 376"/>
                <a:gd name="T75" fmla="*/ 155 h 599"/>
                <a:gd name="T76" fmla="*/ 376 w 376"/>
                <a:gd name="T77" fmla="*/ 297 h 599"/>
                <a:gd name="T78" fmla="*/ 345 w 376"/>
                <a:gd name="T79" fmla="*/ 381 h 599"/>
                <a:gd name="T80" fmla="*/ 232 w 376"/>
                <a:gd name="T81" fmla="*/ 491 h 599"/>
                <a:gd name="T82" fmla="*/ 213 w 376"/>
                <a:gd name="T83" fmla="*/ 499 h 599"/>
                <a:gd name="T84" fmla="*/ 145 w 376"/>
                <a:gd name="T85" fmla="*/ 499 h 599"/>
                <a:gd name="T86" fmla="*/ 141 w 376"/>
                <a:gd name="T87" fmla="*/ 504 h 599"/>
                <a:gd name="T88" fmla="*/ 145 w 376"/>
                <a:gd name="T89" fmla="*/ 508 h 599"/>
                <a:gd name="T90" fmla="*/ 204 w 376"/>
                <a:gd name="T91" fmla="*/ 508 h 599"/>
                <a:gd name="T92" fmla="*/ 232 w 376"/>
                <a:gd name="T93" fmla="*/ 536 h 599"/>
                <a:gd name="T94" fmla="*/ 204 w 376"/>
                <a:gd name="T95" fmla="*/ 564 h 599"/>
                <a:gd name="T96" fmla="*/ 160 w 376"/>
                <a:gd name="T97" fmla="*/ 564 h 599"/>
                <a:gd name="T98" fmla="*/ 156 w 376"/>
                <a:gd name="T99" fmla="*/ 569 h 599"/>
                <a:gd name="T100" fmla="*/ 156 w 376"/>
                <a:gd name="T101" fmla="*/ 571 h 599"/>
                <a:gd name="T102" fmla="*/ 160 w 376"/>
                <a:gd name="T103" fmla="*/ 576 h 599"/>
                <a:gd name="T104" fmla="*/ 203 w 376"/>
                <a:gd name="T105" fmla="*/ 576 h 599"/>
                <a:gd name="T106" fmla="*/ 214 w 376"/>
                <a:gd name="T107" fmla="*/ 588 h 599"/>
                <a:gd name="T108" fmla="*/ 203 w 376"/>
                <a:gd name="T109" fmla="*/ 599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6" h="599">
                  <a:moveTo>
                    <a:pt x="203" y="599"/>
                  </a:moveTo>
                  <a:cubicBezTo>
                    <a:pt x="160" y="599"/>
                    <a:pt x="160" y="599"/>
                    <a:pt x="160" y="599"/>
                  </a:cubicBezTo>
                  <a:cubicBezTo>
                    <a:pt x="145" y="599"/>
                    <a:pt x="132" y="587"/>
                    <a:pt x="132" y="571"/>
                  </a:cubicBezTo>
                  <a:cubicBezTo>
                    <a:pt x="132" y="569"/>
                    <a:pt x="132" y="569"/>
                    <a:pt x="132" y="569"/>
                  </a:cubicBezTo>
                  <a:cubicBezTo>
                    <a:pt x="132" y="553"/>
                    <a:pt x="145" y="541"/>
                    <a:pt x="160" y="541"/>
                  </a:cubicBezTo>
                  <a:cubicBezTo>
                    <a:pt x="204" y="541"/>
                    <a:pt x="204" y="541"/>
                    <a:pt x="204" y="541"/>
                  </a:cubicBezTo>
                  <a:cubicBezTo>
                    <a:pt x="207" y="541"/>
                    <a:pt x="209" y="539"/>
                    <a:pt x="209" y="536"/>
                  </a:cubicBezTo>
                  <a:cubicBezTo>
                    <a:pt x="209" y="534"/>
                    <a:pt x="207" y="532"/>
                    <a:pt x="204" y="532"/>
                  </a:cubicBezTo>
                  <a:cubicBezTo>
                    <a:pt x="145" y="532"/>
                    <a:pt x="145" y="532"/>
                    <a:pt x="145" y="532"/>
                  </a:cubicBezTo>
                  <a:cubicBezTo>
                    <a:pt x="130" y="532"/>
                    <a:pt x="117" y="519"/>
                    <a:pt x="117" y="504"/>
                  </a:cubicBezTo>
                  <a:cubicBezTo>
                    <a:pt x="117" y="488"/>
                    <a:pt x="130" y="476"/>
                    <a:pt x="145" y="476"/>
                  </a:cubicBezTo>
                  <a:cubicBezTo>
                    <a:pt x="213" y="476"/>
                    <a:pt x="213" y="476"/>
                    <a:pt x="213" y="476"/>
                  </a:cubicBezTo>
                  <a:cubicBezTo>
                    <a:pt x="214" y="476"/>
                    <a:pt x="215" y="475"/>
                    <a:pt x="216" y="475"/>
                  </a:cubicBezTo>
                  <a:cubicBezTo>
                    <a:pt x="327" y="365"/>
                    <a:pt x="327" y="365"/>
                    <a:pt x="327" y="365"/>
                  </a:cubicBezTo>
                  <a:cubicBezTo>
                    <a:pt x="343" y="347"/>
                    <a:pt x="353" y="322"/>
                    <a:pt x="353" y="297"/>
                  </a:cubicBezTo>
                  <a:cubicBezTo>
                    <a:pt x="353" y="155"/>
                    <a:pt x="353" y="155"/>
                    <a:pt x="353" y="155"/>
                  </a:cubicBezTo>
                  <a:cubicBezTo>
                    <a:pt x="353" y="82"/>
                    <a:pt x="294" y="23"/>
                    <a:pt x="221" y="23"/>
                  </a:cubicBezTo>
                  <a:cubicBezTo>
                    <a:pt x="155" y="23"/>
                    <a:pt x="155" y="23"/>
                    <a:pt x="155" y="23"/>
                  </a:cubicBezTo>
                  <a:cubicBezTo>
                    <a:pt x="82" y="23"/>
                    <a:pt x="23" y="82"/>
                    <a:pt x="23" y="155"/>
                  </a:cubicBezTo>
                  <a:cubicBezTo>
                    <a:pt x="23" y="293"/>
                    <a:pt x="23" y="293"/>
                    <a:pt x="23" y="293"/>
                  </a:cubicBezTo>
                  <a:cubicBezTo>
                    <a:pt x="23" y="320"/>
                    <a:pt x="34" y="347"/>
                    <a:pt x="54" y="366"/>
                  </a:cubicBezTo>
                  <a:cubicBezTo>
                    <a:pt x="123" y="435"/>
                    <a:pt x="123" y="435"/>
                    <a:pt x="123" y="435"/>
                  </a:cubicBezTo>
                  <a:cubicBezTo>
                    <a:pt x="125" y="438"/>
                    <a:pt x="129" y="439"/>
                    <a:pt x="132" y="439"/>
                  </a:cubicBezTo>
                  <a:cubicBezTo>
                    <a:pt x="162" y="439"/>
                    <a:pt x="162" y="439"/>
                    <a:pt x="162" y="439"/>
                  </a:cubicBezTo>
                  <a:cubicBezTo>
                    <a:pt x="170" y="439"/>
                    <a:pt x="176" y="433"/>
                    <a:pt x="176" y="425"/>
                  </a:cubicBezTo>
                  <a:cubicBezTo>
                    <a:pt x="176" y="338"/>
                    <a:pt x="176" y="338"/>
                    <a:pt x="176" y="338"/>
                  </a:cubicBezTo>
                  <a:cubicBezTo>
                    <a:pt x="176" y="331"/>
                    <a:pt x="182" y="326"/>
                    <a:pt x="188" y="326"/>
                  </a:cubicBezTo>
                  <a:cubicBezTo>
                    <a:pt x="195" y="326"/>
                    <a:pt x="200" y="331"/>
                    <a:pt x="200" y="338"/>
                  </a:cubicBezTo>
                  <a:cubicBezTo>
                    <a:pt x="200" y="425"/>
                    <a:pt x="200" y="425"/>
                    <a:pt x="200" y="425"/>
                  </a:cubicBezTo>
                  <a:cubicBezTo>
                    <a:pt x="200" y="446"/>
                    <a:pt x="183" y="463"/>
                    <a:pt x="162" y="463"/>
                  </a:cubicBezTo>
                  <a:cubicBezTo>
                    <a:pt x="132" y="463"/>
                    <a:pt x="132" y="463"/>
                    <a:pt x="132" y="463"/>
                  </a:cubicBezTo>
                  <a:cubicBezTo>
                    <a:pt x="122" y="463"/>
                    <a:pt x="113" y="459"/>
                    <a:pt x="106" y="452"/>
                  </a:cubicBezTo>
                  <a:cubicBezTo>
                    <a:pt x="37" y="383"/>
                    <a:pt x="37" y="383"/>
                    <a:pt x="37" y="383"/>
                  </a:cubicBezTo>
                  <a:cubicBezTo>
                    <a:pt x="13" y="359"/>
                    <a:pt x="0" y="327"/>
                    <a:pt x="0" y="293"/>
                  </a:cubicBezTo>
                  <a:cubicBezTo>
                    <a:pt x="0" y="155"/>
                    <a:pt x="0" y="155"/>
                    <a:pt x="0" y="155"/>
                  </a:cubicBezTo>
                  <a:cubicBezTo>
                    <a:pt x="0" y="69"/>
                    <a:pt x="70" y="0"/>
                    <a:pt x="155" y="0"/>
                  </a:cubicBezTo>
                  <a:cubicBezTo>
                    <a:pt x="221" y="0"/>
                    <a:pt x="221" y="0"/>
                    <a:pt x="221" y="0"/>
                  </a:cubicBezTo>
                  <a:cubicBezTo>
                    <a:pt x="306" y="0"/>
                    <a:pt x="376" y="69"/>
                    <a:pt x="376" y="155"/>
                  </a:cubicBezTo>
                  <a:cubicBezTo>
                    <a:pt x="376" y="297"/>
                    <a:pt x="376" y="297"/>
                    <a:pt x="376" y="297"/>
                  </a:cubicBezTo>
                  <a:cubicBezTo>
                    <a:pt x="376" y="328"/>
                    <a:pt x="365" y="358"/>
                    <a:pt x="345" y="381"/>
                  </a:cubicBezTo>
                  <a:cubicBezTo>
                    <a:pt x="232" y="491"/>
                    <a:pt x="232" y="491"/>
                    <a:pt x="232" y="491"/>
                  </a:cubicBezTo>
                  <a:cubicBezTo>
                    <a:pt x="227" y="497"/>
                    <a:pt x="220" y="499"/>
                    <a:pt x="213" y="499"/>
                  </a:cubicBezTo>
                  <a:cubicBezTo>
                    <a:pt x="145" y="499"/>
                    <a:pt x="145" y="499"/>
                    <a:pt x="145" y="499"/>
                  </a:cubicBezTo>
                  <a:cubicBezTo>
                    <a:pt x="143" y="499"/>
                    <a:pt x="141" y="501"/>
                    <a:pt x="141" y="504"/>
                  </a:cubicBezTo>
                  <a:cubicBezTo>
                    <a:pt x="141" y="506"/>
                    <a:pt x="143" y="508"/>
                    <a:pt x="145" y="508"/>
                  </a:cubicBezTo>
                  <a:cubicBezTo>
                    <a:pt x="204" y="508"/>
                    <a:pt x="204" y="508"/>
                    <a:pt x="204" y="508"/>
                  </a:cubicBezTo>
                  <a:cubicBezTo>
                    <a:pt x="220" y="508"/>
                    <a:pt x="232" y="521"/>
                    <a:pt x="232" y="536"/>
                  </a:cubicBezTo>
                  <a:cubicBezTo>
                    <a:pt x="232" y="552"/>
                    <a:pt x="220" y="564"/>
                    <a:pt x="204" y="564"/>
                  </a:cubicBezTo>
                  <a:cubicBezTo>
                    <a:pt x="160" y="564"/>
                    <a:pt x="160" y="564"/>
                    <a:pt x="160" y="564"/>
                  </a:cubicBezTo>
                  <a:cubicBezTo>
                    <a:pt x="158" y="564"/>
                    <a:pt x="156" y="566"/>
                    <a:pt x="156" y="569"/>
                  </a:cubicBezTo>
                  <a:cubicBezTo>
                    <a:pt x="156" y="571"/>
                    <a:pt x="156" y="571"/>
                    <a:pt x="156" y="571"/>
                  </a:cubicBezTo>
                  <a:cubicBezTo>
                    <a:pt x="156" y="574"/>
                    <a:pt x="158" y="576"/>
                    <a:pt x="160" y="576"/>
                  </a:cubicBezTo>
                  <a:cubicBezTo>
                    <a:pt x="203" y="576"/>
                    <a:pt x="203" y="576"/>
                    <a:pt x="203" y="576"/>
                  </a:cubicBezTo>
                  <a:cubicBezTo>
                    <a:pt x="209" y="576"/>
                    <a:pt x="214" y="581"/>
                    <a:pt x="214" y="588"/>
                  </a:cubicBezTo>
                  <a:cubicBezTo>
                    <a:pt x="214" y="594"/>
                    <a:pt x="209" y="599"/>
                    <a:pt x="203" y="599"/>
                  </a:cubicBezTo>
                </a:path>
              </a:pathLst>
            </a:custGeom>
            <a:grpFill/>
            <a:ln>
              <a:noFill/>
            </a:ln>
          </p:spPr>
          <p:txBody>
            <a:bodyPr vert="horz" wrap="square" lIns="82935" tIns="41468" rIns="82935" bIns="41468" numCol="1" anchor="t" anchorCtr="0" compatLnSpc="1">
              <a:prstTxWarp prst="textNoShape">
                <a:avLst/>
              </a:prstTxWarp>
            </a:bodyPr>
            <a:lstStyle/>
            <a:p>
              <a:endParaRPr lang="en-GB" sz="1633"/>
            </a:p>
          </p:txBody>
        </p:sp>
        <p:sp>
          <p:nvSpPr>
            <p:cNvPr id="9" name="Freeform 80">
              <a:extLst>
                <a:ext uri="{FF2B5EF4-FFF2-40B4-BE49-F238E27FC236}">
                  <a16:creationId xmlns:a16="http://schemas.microsoft.com/office/drawing/2014/main" id="{1641562A-EE23-E487-C971-BD7CE9C7DE6C}"/>
                </a:ext>
              </a:extLst>
            </p:cNvPr>
            <p:cNvSpPr>
              <a:spLocks/>
            </p:cNvSpPr>
            <p:nvPr/>
          </p:nvSpPr>
          <p:spPr bwMode="auto">
            <a:xfrm>
              <a:off x="1897063" y="1592263"/>
              <a:ext cx="209550" cy="212725"/>
            </a:xfrm>
            <a:custGeom>
              <a:avLst/>
              <a:gdLst>
                <a:gd name="T0" fmla="*/ 120 w 132"/>
                <a:gd name="T1" fmla="*/ 56 h 134"/>
                <a:gd name="T2" fmla="*/ 77 w 132"/>
                <a:gd name="T3" fmla="*/ 56 h 134"/>
                <a:gd name="T4" fmla="*/ 77 w 132"/>
                <a:gd name="T5" fmla="*/ 12 h 134"/>
                <a:gd name="T6" fmla="*/ 65 w 132"/>
                <a:gd name="T7" fmla="*/ 0 h 134"/>
                <a:gd name="T8" fmla="*/ 53 w 132"/>
                <a:gd name="T9" fmla="*/ 12 h 134"/>
                <a:gd name="T10" fmla="*/ 53 w 132"/>
                <a:gd name="T11" fmla="*/ 56 h 134"/>
                <a:gd name="T12" fmla="*/ 12 w 132"/>
                <a:gd name="T13" fmla="*/ 56 h 134"/>
                <a:gd name="T14" fmla="*/ 0 w 132"/>
                <a:gd name="T15" fmla="*/ 68 h 134"/>
                <a:gd name="T16" fmla="*/ 12 w 132"/>
                <a:gd name="T17" fmla="*/ 80 h 134"/>
                <a:gd name="T18" fmla="*/ 53 w 132"/>
                <a:gd name="T19" fmla="*/ 80 h 134"/>
                <a:gd name="T20" fmla="*/ 53 w 132"/>
                <a:gd name="T21" fmla="*/ 122 h 134"/>
                <a:gd name="T22" fmla="*/ 65 w 132"/>
                <a:gd name="T23" fmla="*/ 134 h 134"/>
                <a:gd name="T24" fmla="*/ 77 w 132"/>
                <a:gd name="T25" fmla="*/ 122 h 134"/>
                <a:gd name="T26" fmla="*/ 77 w 132"/>
                <a:gd name="T27" fmla="*/ 80 h 134"/>
                <a:gd name="T28" fmla="*/ 120 w 132"/>
                <a:gd name="T29" fmla="*/ 80 h 134"/>
                <a:gd name="T30" fmla="*/ 132 w 132"/>
                <a:gd name="T31" fmla="*/ 68 h 134"/>
                <a:gd name="T32" fmla="*/ 120 w 132"/>
                <a:gd name="T33" fmla="*/ 5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34">
                  <a:moveTo>
                    <a:pt x="120" y="56"/>
                  </a:moveTo>
                  <a:cubicBezTo>
                    <a:pt x="77" y="56"/>
                    <a:pt x="77" y="56"/>
                    <a:pt x="77" y="56"/>
                  </a:cubicBezTo>
                  <a:cubicBezTo>
                    <a:pt x="77" y="12"/>
                    <a:pt x="77" y="12"/>
                    <a:pt x="77" y="12"/>
                  </a:cubicBezTo>
                  <a:cubicBezTo>
                    <a:pt x="77" y="6"/>
                    <a:pt x="72" y="0"/>
                    <a:pt x="65" y="0"/>
                  </a:cubicBezTo>
                  <a:cubicBezTo>
                    <a:pt x="58" y="0"/>
                    <a:pt x="53" y="6"/>
                    <a:pt x="53" y="12"/>
                  </a:cubicBezTo>
                  <a:cubicBezTo>
                    <a:pt x="53" y="56"/>
                    <a:pt x="53" y="56"/>
                    <a:pt x="53" y="56"/>
                  </a:cubicBezTo>
                  <a:cubicBezTo>
                    <a:pt x="12" y="56"/>
                    <a:pt x="12" y="56"/>
                    <a:pt x="12" y="56"/>
                  </a:cubicBezTo>
                  <a:cubicBezTo>
                    <a:pt x="5" y="56"/>
                    <a:pt x="0" y="61"/>
                    <a:pt x="0" y="68"/>
                  </a:cubicBezTo>
                  <a:cubicBezTo>
                    <a:pt x="0" y="75"/>
                    <a:pt x="5" y="80"/>
                    <a:pt x="12" y="80"/>
                  </a:cubicBezTo>
                  <a:cubicBezTo>
                    <a:pt x="53" y="80"/>
                    <a:pt x="53" y="80"/>
                    <a:pt x="53" y="80"/>
                  </a:cubicBezTo>
                  <a:cubicBezTo>
                    <a:pt x="53" y="122"/>
                    <a:pt x="53" y="122"/>
                    <a:pt x="53" y="122"/>
                  </a:cubicBezTo>
                  <a:cubicBezTo>
                    <a:pt x="53" y="128"/>
                    <a:pt x="58" y="134"/>
                    <a:pt x="65" y="134"/>
                  </a:cubicBezTo>
                  <a:cubicBezTo>
                    <a:pt x="72" y="134"/>
                    <a:pt x="77" y="128"/>
                    <a:pt x="77" y="122"/>
                  </a:cubicBezTo>
                  <a:cubicBezTo>
                    <a:pt x="77" y="80"/>
                    <a:pt x="77" y="80"/>
                    <a:pt x="77" y="80"/>
                  </a:cubicBezTo>
                  <a:cubicBezTo>
                    <a:pt x="120" y="80"/>
                    <a:pt x="120" y="80"/>
                    <a:pt x="120" y="80"/>
                  </a:cubicBezTo>
                  <a:cubicBezTo>
                    <a:pt x="127" y="80"/>
                    <a:pt x="132" y="75"/>
                    <a:pt x="132" y="68"/>
                  </a:cubicBezTo>
                  <a:cubicBezTo>
                    <a:pt x="132" y="61"/>
                    <a:pt x="127" y="56"/>
                    <a:pt x="120" y="56"/>
                  </a:cubicBezTo>
                  <a:close/>
                </a:path>
              </a:pathLst>
            </a:custGeom>
            <a:grpFill/>
            <a:ln>
              <a:noFill/>
            </a:ln>
          </p:spPr>
          <p:txBody>
            <a:bodyPr vert="horz" wrap="square" lIns="82935" tIns="41468" rIns="82935" bIns="41468" numCol="1" anchor="t" anchorCtr="0" compatLnSpc="1">
              <a:prstTxWarp prst="textNoShape">
                <a:avLst/>
              </a:prstTxWarp>
            </a:bodyPr>
            <a:lstStyle/>
            <a:p>
              <a:endParaRPr lang="en-GB" sz="1633"/>
            </a:p>
          </p:txBody>
        </p:sp>
      </p:grpSp>
      <p:grpSp>
        <p:nvGrpSpPr>
          <p:cNvPr id="29" name="Group 28">
            <a:extLst>
              <a:ext uri="{FF2B5EF4-FFF2-40B4-BE49-F238E27FC236}">
                <a16:creationId xmlns:a16="http://schemas.microsoft.com/office/drawing/2014/main" id="{155D0F48-DA82-46E3-0D5C-429CACBE7435}"/>
              </a:ext>
            </a:extLst>
          </p:cNvPr>
          <p:cNvGrpSpPr/>
          <p:nvPr/>
        </p:nvGrpSpPr>
        <p:grpSpPr>
          <a:xfrm>
            <a:off x="915138" y="3336567"/>
            <a:ext cx="717286" cy="501055"/>
            <a:chOff x="158750" y="4948238"/>
            <a:chExt cx="793751" cy="628650"/>
          </a:xfrm>
          <a:solidFill>
            <a:schemeClr val="accent1"/>
          </a:solidFill>
        </p:grpSpPr>
        <p:sp>
          <p:nvSpPr>
            <p:cNvPr id="30" name="Freeform 72">
              <a:extLst>
                <a:ext uri="{FF2B5EF4-FFF2-40B4-BE49-F238E27FC236}">
                  <a16:creationId xmlns:a16="http://schemas.microsoft.com/office/drawing/2014/main" id="{88219877-E688-1AE1-E3BF-9DFE528D614B}"/>
                </a:ext>
              </a:extLst>
            </p:cNvPr>
            <p:cNvSpPr>
              <a:spLocks/>
            </p:cNvSpPr>
            <p:nvPr/>
          </p:nvSpPr>
          <p:spPr bwMode="auto">
            <a:xfrm>
              <a:off x="728663" y="4948238"/>
              <a:ext cx="223838" cy="227013"/>
            </a:xfrm>
            <a:custGeom>
              <a:avLst/>
              <a:gdLst>
                <a:gd name="T0" fmla="*/ 129 w 142"/>
                <a:gd name="T1" fmla="*/ 59 h 143"/>
                <a:gd name="T2" fmla="*/ 83 w 142"/>
                <a:gd name="T3" fmla="*/ 59 h 143"/>
                <a:gd name="T4" fmla="*/ 83 w 142"/>
                <a:gd name="T5" fmla="*/ 13 h 143"/>
                <a:gd name="T6" fmla="*/ 70 w 142"/>
                <a:gd name="T7" fmla="*/ 0 h 143"/>
                <a:gd name="T8" fmla="*/ 57 w 142"/>
                <a:gd name="T9" fmla="*/ 13 h 143"/>
                <a:gd name="T10" fmla="*/ 57 w 142"/>
                <a:gd name="T11" fmla="*/ 59 h 143"/>
                <a:gd name="T12" fmla="*/ 13 w 142"/>
                <a:gd name="T13" fmla="*/ 59 h 143"/>
                <a:gd name="T14" fmla="*/ 0 w 142"/>
                <a:gd name="T15" fmla="*/ 72 h 143"/>
                <a:gd name="T16" fmla="*/ 13 w 142"/>
                <a:gd name="T17" fmla="*/ 85 h 143"/>
                <a:gd name="T18" fmla="*/ 57 w 142"/>
                <a:gd name="T19" fmla="*/ 85 h 143"/>
                <a:gd name="T20" fmla="*/ 57 w 142"/>
                <a:gd name="T21" fmla="*/ 130 h 143"/>
                <a:gd name="T22" fmla="*/ 70 w 142"/>
                <a:gd name="T23" fmla="*/ 143 h 143"/>
                <a:gd name="T24" fmla="*/ 83 w 142"/>
                <a:gd name="T25" fmla="*/ 130 h 143"/>
                <a:gd name="T26" fmla="*/ 83 w 142"/>
                <a:gd name="T27" fmla="*/ 85 h 143"/>
                <a:gd name="T28" fmla="*/ 129 w 142"/>
                <a:gd name="T29" fmla="*/ 85 h 143"/>
                <a:gd name="T30" fmla="*/ 142 w 142"/>
                <a:gd name="T31" fmla="*/ 72 h 143"/>
                <a:gd name="T32" fmla="*/ 129 w 142"/>
                <a:gd name="T33" fmla="*/ 5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2" h="143">
                  <a:moveTo>
                    <a:pt x="129" y="59"/>
                  </a:moveTo>
                  <a:cubicBezTo>
                    <a:pt x="83" y="59"/>
                    <a:pt x="83" y="59"/>
                    <a:pt x="83" y="59"/>
                  </a:cubicBezTo>
                  <a:cubicBezTo>
                    <a:pt x="83" y="13"/>
                    <a:pt x="83" y="13"/>
                    <a:pt x="83" y="13"/>
                  </a:cubicBezTo>
                  <a:cubicBezTo>
                    <a:pt x="83" y="5"/>
                    <a:pt x="77" y="0"/>
                    <a:pt x="70" y="0"/>
                  </a:cubicBezTo>
                  <a:cubicBezTo>
                    <a:pt x="63" y="0"/>
                    <a:pt x="57" y="5"/>
                    <a:pt x="57" y="13"/>
                  </a:cubicBezTo>
                  <a:cubicBezTo>
                    <a:pt x="57" y="59"/>
                    <a:pt x="57" y="59"/>
                    <a:pt x="57" y="59"/>
                  </a:cubicBezTo>
                  <a:cubicBezTo>
                    <a:pt x="13" y="59"/>
                    <a:pt x="13" y="59"/>
                    <a:pt x="13" y="59"/>
                  </a:cubicBezTo>
                  <a:cubicBezTo>
                    <a:pt x="6" y="59"/>
                    <a:pt x="0" y="65"/>
                    <a:pt x="0" y="72"/>
                  </a:cubicBezTo>
                  <a:cubicBezTo>
                    <a:pt x="0" y="79"/>
                    <a:pt x="6" y="85"/>
                    <a:pt x="13" y="85"/>
                  </a:cubicBezTo>
                  <a:cubicBezTo>
                    <a:pt x="57" y="85"/>
                    <a:pt x="57" y="85"/>
                    <a:pt x="57" y="85"/>
                  </a:cubicBezTo>
                  <a:cubicBezTo>
                    <a:pt x="57" y="130"/>
                    <a:pt x="57" y="130"/>
                    <a:pt x="57" y="130"/>
                  </a:cubicBezTo>
                  <a:cubicBezTo>
                    <a:pt x="57" y="137"/>
                    <a:pt x="63" y="143"/>
                    <a:pt x="70" y="143"/>
                  </a:cubicBezTo>
                  <a:cubicBezTo>
                    <a:pt x="77" y="143"/>
                    <a:pt x="83" y="137"/>
                    <a:pt x="83" y="130"/>
                  </a:cubicBezTo>
                  <a:cubicBezTo>
                    <a:pt x="83" y="85"/>
                    <a:pt x="83" y="85"/>
                    <a:pt x="83" y="85"/>
                  </a:cubicBezTo>
                  <a:cubicBezTo>
                    <a:pt x="129" y="85"/>
                    <a:pt x="129" y="85"/>
                    <a:pt x="129" y="85"/>
                  </a:cubicBezTo>
                  <a:cubicBezTo>
                    <a:pt x="136" y="85"/>
                    <a:pt x="142" y="79"/>
                    <a:pt x="142" y="72"/>
                  </a:cubicBezTo>
                  <a:cubicBezTo>
                    <a:pt x="142" y="65"/>
                    <a:pt x="136" y="59"/>
                    <a:pt x="129"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sp>
          <p:nvSpPr>
            <p:cNvPr id="31" name="Freeform 132">
              <a:extLst>
                <a:ext uri="{FF2B5EF4-FFF2-40B4-BE49-F238E27FC236}">
                  <a16:creationId xmlns:a16="http://schemas.microsoft.com/office/drawing/2014/main" id="{9F640F51-0B76-320A-C3B3-969E99BD1014}"/>
                </a:ext>
              </a:extLst>
            </p:cNvPr>
            <p:cNvSpPr>
              <a:spLocks/>
            </p:cNvSpPr>
            <p:nvPr/>
          </p:nvSpPr>
          <p:spPr bwMode="auto">
            <a:xfrm>
              <a:off x="436563" y="5143500"/>
              <a:ext cx="344488" cy="50800"/>
            </a:xfrm>
            <a:custGeom>
              <a:avLst/>
              <a:gdLst>
                <a:gd name="T0" fmla="*/ 201 w 217"/>
                <a:gd name="T1" fmla="*/ 32 h 32"/>
                <a:gd name="T2" fmla="*/ 16 w 217"/>
                <a:gd name="T3" fmla="*/ 32 h 32"/>
                <a:gd name="T4" fmla="*/ 0 w 217"/>
                <a:gd name="T5" fmla="*/ 16 h 32"/>
                <a:gd name="T6" fmla="*/ 16 w 217"/>
                <a:gd name="T7" fmla="*/ 0 h 32"/>
                <a:gd name="T8" fmla="*/ 201 w 217"/>
                <a:gd name="T9" fmla="*/ 0 h 32"/>
                <a:gd name="T10" fmla="*/ 217 w 217"/>
                <a:gd name="T11" fmla="*/ 16 h 32"/>
                <a:gd name="T12" fmla="*/ 201 w 217"/>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17" h="32">
                  <a:moveTo>
                    <a:pt x="201" y="32"/>
                  </a:moveTo>
                  <a:cubicBezTo>
                    <a:pt x="16" y="32"/>
                    <a:pt x="16" y="32"/>
                    <a:pt x="16" y="32"/>
                  </a:cubicBezTo>
                  <a:cubicBezTo>
                    <a:pt x="7" y="32"/>
                    <a:pt x="0" y="25"/>
                    <a:pt x="0" y="16"/>
                  </a:cubicBezTo>
                  <a:cubicBezTo>
                    <a:pt x="0" y="7"/>
                    <a:pt x="7" y="0"/>
                    <a:pt x="16" y="0"/>
                  </a:cubicBezTo>
                  <a:cubicBezTo>
                    <a:pt x="201" y="0"/>
                    <a:pt x="201" y="0"/>
                    <a:pt x="201" y="0"/>
                  </a:cubicBezTo>
                  <a:cubicBezTo>
                    <a:pt x="210" y="0"/>
                    <a:pt x="217" y="7"/>
                    <a:pt x="217" y="16"/>
                  </a:cubicBezTo>
                  <a:cubicBezTo>
                    <a:pt x="217" y="25"/>
                    <a:pt x="210" y="32"/>
                    <a:pt x="201"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sp>
          <p:nvSpPr>
            <p:cNvPr id="32" name="Freeform 133">
              <a:extLst>
                <a:ext uri="{FF2B5EF4-FFF2-40B4-BE49-F238E27FC236}">
                  <a16:creationId xmlns:a16="http://schemas.microsoft.com/office/drawing/2014/main" id="{58337F15-79C9-D036-0C9D-A5D34653959E}"/>
                </a:ext>
              </a:extLst>
            </p:cNvPr>
            <p:cNvSpPr>
              <a:spLocks/>
            </p:cNvSpPr>
            <p:nvPr/>
          </p:nvSpPr>
          <p:spPr bwMode="auto">
            <a:xfrm>
              <a:off x="158750" y="5045075"/>
              <a:ext cx="252413" cy="192088"/>
            </a:xfrm>
            <a:custGeom>
              <a:avLst/>
              <a:gdLst>
                <a:gd name="T0" fmla="*/ 56 w 160"/>
                <a:gd name="T1" fmla="*/ 121 h 121"/>
                <a:gd name="T2" fmla="*/ 47 w 160"/>
                <a:gd name="T3" fmla="*/ 119 h 121"/>
                <a:gd name="T4" fmla="*/ 10 w 160"/>
                <a:gd name="T5" fmla="*/ 96 h 121"/>
                <a:gd name="T6" fmla="*/ 5 w 160"/>
                <a:gd name="T7" fmla="*/ 73 h 121"/>
                <a:gd name="T8" fmla="*/ 27 w 160"/>
                <a:gd name="T9" fmla="*/ 68 h 121"/>
                <a:gd name="T10" fmla="*/ 54 w 160"/>
                <a:gd name="T11" fmla="*/ 85 h 121"/>
                <a:gd name="T12" fmla="*/ 130 w 160"/>
                <a:gd name="T13" fmla="*/ 7 h 121"/>
                <a:gd name="T14" fmla="*/ 153 w 160"/>
                <a:gd name="T15" fmla="*/ 7 h 121"/>
                <a:gd name="T16" fmla="*/ 153 w 160"/>
                <a:gd name="T17" fmla="*/ 30 h 121"/>
                <a:gd name="T18" fmla="*/ 68 w 160"/>
                <a:gd name="T19" fmla="*/ 117 h 121"/>
                <a:gd name="T20" fmla="*/ 56 w 160"/>
                <a:gd name="T21"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121">
                  <a:moveTo>
                    <a:pt x="56" y="121"/>
                  </a:moveTo>
                  <a:cubicBezTo>
                    <a:pt x="53" y="121"/>
                    <a:pt x="50" y="121"/>
                    <a:pt x="47" y="119"/>
                  </a:cubicBezTo>
                  <a:cubicBezTo>
                    <a:pt x="10" y="96"/>
                    <a:pt x="10" y="96"/>
                    <a:pt x="10" y="96"/>
                  </a:cubicBezTo>
                  <a:cubicBezTo>
                    <a:pt x="3" y="91"/>
                    <a:pt x="0" y="81"/>
                    <a:pt x="5" y="73"/>
                  </a:cubicBezTo>
                  <a:cubicBezTo>
                    <a:pt x="10" y="66"/>
                    <a:pt x="20" y="63"/>
                    <a:pt x="27" y="68"/>
                  </a:cubicBezTo>
                  <a:cubicBezTo>
                    <a:pt x="54" y="85"/>
                    <a:pt x="54" y="85"/>
                    <a:pt x="54" y="85"/>
                  </a:cubicBezTo>
                  <a:cubicBezTo>
                    <a:pt x="130" y="7"/>
                    <a:pt x="130" y="7"/>
                    <a:pt x="130" y="7"/>
                  </a:cubicBezTo>
                  <a:cubicBezTo>
                    <a:pt x="137" y="0"/>
                    <a:pt x="147" y="0"/>
                    <a:pt x="153" y="7"/>
                  </a:cubicBezTo>
                  <a:cubicBezTo>
                    <a:pt x="160" y="13"/>
                    <a:pt x="160" y="23"/>
                    <a:pt x="153" y="30"/>
                  </a:cubicBezTo>
                  <a:cubicBezTo>
                    <a:pt x="68" y="117"/>
                    <a:pt x="68" y="117"/>
                    <a:pt x="68" y="117"/>
                  </a:cubicBezTo>
                  <a:cubicBezTo>
                    <a:pt x="64" y="120"/>
                    <a:pt x="60" y="121"/>
                    <a:pt x="56"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sp>
          <p:nvSpPr>
            <p:cNvPr id="33" name="Freeform 134">
              <a:extLst>
                <a:ext uri="{FF2B5EF4-FFF2-40B4-BE49-F238E27FC236}">
                  <a16:creationId xmlns:a16="http://schemas.microsoft.com/office/drawing/2014/main" id="{0DCFFA83-CD8E-A588-6D05-B3AC11E70B9F}"/>
                </a:ext>
              </a:extLst>
            </p:cNvPr>
            <p:cNvSpPr>
              <a:spLocks/>
            </p:cNvSpPr>
            <p:nvPr/>
          </p:nvSpPr>
          <p:spPr bwMode="auto">
            <a:xfrm>
              <a:off x="436563" y="5313363"/>
              <a:ext cx="344488" cy="52388"/>
            </a:xfrm>
            <a:custGeom>
              <a:avLst/>
              <a:gdLst>
                <a:gd name="T0" fmla="*/ 201 w 217"/>
                <a:gd name="T1" fmla="*/ 33 h 33"/>
                <a:gd name="T2" fmla="*/ 16 w 217"/>
                <a:gd name="T3" fmla="*/ 33 h 33"/>
                <a:gd name="T4" fmla="*/ 0 w 217"/>
                <a:gd name="T5" fmla="*/ 16 h 33"/>
                <a:gd name="T6" fmla="*/ 16 w 217"/>
                <a:gd name="T7" fmla="*/ 0 h 33"/>
                <a:gd name="T8" fmla="*/ 201 w 217"/>
                <a:gd name="T9" fmla="*/ 0 h 33"/>
                <a:gd name="T10" fmla="*/ 217 w 217"/>
                <a:gd name="T11" fmla="*/ 16 h 33"/>
                <a:gd name="T12" fmla="*/ 201 w 217"/>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217" h="33">
                  <a:moveTo>
                    <a:pt x="201" y="33"/>
                  </a:moveTo>
                  <a:cubicBezTo>
                    <a:pt x="16" y="33"/>
                    <a:pt x="16" y="33"/>
                    <a:pt x="16" y="33"/>
                  </a:cubicBezTo>
                  <a:cubicBezTo>
                    <a:pt x="7" y="33"/>
                    <a:pt x="0" y="25"/>
                    <a:pt x="0" y="16"/>
                  </a:cubicBezTo>
                  <a:cubicBezTo>
                    <a:pt x="0" y="7"/>
                    <a:pt x="7" y="0"/>
                    <a:pt x="16" y="0"/>
                  </a:cubicBezTo>
                  <a:cubicBezTo>
                    <a:pt x="201" y="0"/>
                    <a:pt x="201" y="0"/>
                    <a:pt x="201" y="0"/>
                  </a:cubicBezTo>
                  <a:cubicBezTo>
                    <a:pt x="210" y="0"/>
                    <a:pt x="217" y="7"/>
                    <a:pt x="217" y="16"/>
                  </a:cubicBezTo>
                  <a:cubicBezTo>
                    <a:pt x="217" y="25"/>
                    <a:pt x="210" y="33"/>
                    <a:pt x="201"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sp>
          <p:nvSpPr>
            <p:cNvPr id="34" name="Freeform 135">
              <a:extLst>
                <a:ext uri="{FF2B5EF4-FFF2-40B4-BE49-F238E27FC236}">
                  <a16:creationId xmlns:a16="http://schemas.microsoft.com/office/drawing/2014/main" id="{83EDBCC5-D271-F41F-9768-8D2C5D8B2935}"/>
                </a:ext>
              </a:extLst>
            </p:cNvPr>
            <p:cNvSpPr>
              <a:spLocks/>
            </p:cNvSpPr>
            <p:nvPr/>
          </p:nvSpPr>
          <p:spPr bwMode="auto">
            <a:xfrm>
              <a:off x="158750" y="5216525"/>
              <a:ext cx="252413" cy="192088"/>
            </a:xfrm>
            <a:custGeom>
              <a:avLst/>
              <a:gdLst>
                <a:gd name="T0" fmla="*/ 56 w 160"/>
                <a:gd name="T1" fmla="*/ 121 h 121"/>
                <a:gd name="T2" fmla="*/ 47 w 160"/>
                <a:gd name="T3" fmla="*/ 118 h 121"/>
                <a:gd name="T4" fmla="*/ 10 w 160"/>
                <a:gd name="T5" fmla="*/ 95 h 121"/>
                <a:gd name="T6" fmla="*/ 5 w 160"/>
                <a:gd name="T7" fmla="*/ 73 h 121"/>
                <a:gd name="T8" fmla="*/ 27 w 160"/>
                <a:gd name="T9" fmla="*/ 67 h 121"/>
                <a:gd name="T10" fmla="*/ 54 w 160"/>
                <a:gd name="T11" fmla="*/ 84 h 121"/>
                <a:gd name="T12" fmla="*/ 130 w 160"/>
                <a:gd name="T13" fmla="*/ 6 h 121"/>
                <a:gd name="T14" fmla="*/ 153 w 160"/>
                <a:gd name="T15" fmla="*/ 6 h 121"/>
                <a:gd name="T16" fmla="*/ 153 w 160"/>
                <a:gd name="T17" fmla="*/ 29 h 121"/>
                <a:gd name="T18" fmla="*/ 68 w 160"/>
                <a:gd name="T19" fmla="*/ 116 h 121"/>
                <a:gd name="T20" fmla="*/ 56 w 160"/>
                <a:gd name="T21"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121">
                  <a:moveTo>
                    <a:pt x="56" y="121"/>
                  </a:moveTo>
                  <a:cubicBezTo>
                    <a:pt x="53" y="121"/>
                    <a:pt x="50" y="120"/>
                    <a:pt x="47" y="118"/>
                  </a:cubicBezTo>
                  <a:cubicBezTo>
                    <a:pt x="10" y="95"/>
                    <a:pt x="10" y="95"/>
                    <a:pt x="10" y="95"/>
                  </a:cubicBezTo>
                  <a:cubicBezTo>
                    <a:pt x="3" y="90"/>
                    <a:pt x="0" y="80"/>
                    <a:pt x="5" y="73"/>
                  </a:cubicBezTo>
                  <a:cubicBezTo>
                    <a:pt x="10" y="65"/>
                    <a:pt x="20" y="63"/>
                    <a:pt x="27" y="67"/>
                  </a:cubicBezTo>
                  <a:cubicBezTo>
                    <a:pt x="54" y="84"/>
                    <a:pt x="54" y="84"/>
                    <a:pt x="54" y="84"/>
                  </a:cubicBezTo>
                  <a:cubicBezTo>
                    <a:pt x="130" y="6"/>
                    <a:pt x="130" y="6"/>
                    <a:pt x="130" y="6"/>
                  </a:cubicBezTo>
                  <a:cubicBezTo>
                    <a:pt x="137" y="0"/>
                    <a:pt x="147" y="0"/>
                    <a:pt x="153" y="6"/>
                  </a:cubicBezTo>
                  <a:cubicBezTo>
                    <a:pt x="160" y="12"/>
                    <a:pt x="160" y="23"/>
                    <a:pt x="153" y="29"/>
                  </a:cubicBezTo>
                  <a:cubicBezTo>
                    <a:pt x="68" y="116"/>
                    <a:pt x="68" y="116"/>
                    <a:pt x="68" y="116"/>
                  </a:cubicBezTo>
                  <a:cubicBezTo>
                    <a:pt x="64" y="119"/>
                    <a:pt x="60" y="121"/>
                    <a:pt x="56"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sp>
          <p:nvSpPr>
            <p:cNvPr id="35" name="Freeform 136">
              <a:extLst>
                <a:ext uri="{FF2B5EF4-FFF2-40B4-BE49-F238E27FC236}">
                  <a16:creationId xmlns:a16="http://schemas.microsoft.com/office/drawing/2014/main" id="{0CC7B79E-64E2-621B-FD6C-9D8D386AB8E8}"/>
                </a:ext>
              </a:extLst>
            </p:cNvPr>
            <p:cNvSpPr>
              <a:spLocks/>
            </p:cNvSpPr>
            <p:nvPr/>
          </p:nvSpPr>
          <p:spPr bwMode="auto">
            <a:xfrm>
              <a:off x="436563" y="5483225"/>
              <a:ext cx="344488" cy="50800"/>
            </a:xfrm>
            <a:custGeom>
              <a:avLst/>
              <a:gdLst>
                <a:gd name="T0" fmla="*/ 201 w 217"/>
                <a:gd name="T1" fmla="*/ 32 h 32"/>
                <a:gd name="T2" fmla="*/ 16 w 217"/>
                <a:gd name="T3" fmla="*/ 32 h 32"/>
                <a:gd name="T4" fmla="*/ 0 w 217"/>
                <a:gd name="T5" fmla="*/ 16 h 32"/>
                <a:gd name="T6" fmla="*/ 16 w 217"/>
                <a:gd name="T7" fmla="*/ 0 h 32"/>
                <a:gd name="T8" fmla="*/ 201 w 217"/>
                <a:gd name="T9" fmla="*/ 0 h 32"/>
                <a:gd name="T10" fmla="*/ 217 w 217"/>
                <a:gd name="T11" fmla="*/ 16 h 32"/>
                <a:gd name="T12" fmla="*/ 201 w 217"/>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17" h="32">
                  <a:moveTo>
                    <a:pt x="201" y="32"/>
                  </a:moveTo>
                  <a:cubicBezTo>
                    <a:pt x="16" y="32"/>
                    <a:pt x="16" y="32"/>
                    <a:pt x="16" y="32"/>
                  </a:cubicBezTo>
                  <a:cubicBezTo>
                    <a:pt x="7" y="32"/>
                    <a:pt x="0" y="25"/>
                    <a:pt x="0" y="16"/>
                  </a:cubicBezTo>
                  <a:cubicBezTo>
                    <a:pt x="0" y="7"/>
                    <a:pt x="7" y="0"/>
                    <a:pt x="16" y="0"/>
                  </a:cubicBezTo>
                  <a:cubicBezTo>
                    <a:pt x="201" y="0"/>
                    <a:pt x="201" y="0"/>
                    <a:pt x="201" y="0"/>
                  </a:cubicBezTo>
                  <a:cubicBezTo>
                    <a:pt x="210" y="0"/>
                    <a:pt x="217" y="7"/>
                    <a:pt x="217" y="16"/>
                  </a:cubicBezTo>
                  <a:cubicBezTo>
                    <a:pt x="217" y="25"/>
                    <a:pt x="210" y="32"/>
                    <a:pt x="201"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sp>
          <p:nvSpPr>
            <p:cNvPr id="36" name="Freeform 137">
              <a:extLst>
                <a:ext uri="{FF2B5EF4-FFF2-40B4-BE49-F238E27FC236}">
                  <a16:creationId xmlns:a16="http://schemas.microsoft.com/office/drawing/2014/main" id="{D5CDDE3C-25E7-80D1-945A-495B151E2DCD}"/>
                </a:ext>
              </a:extLst>
            </p:cNvPr>
            <p:cNvSpPr>
              <a:spLocks/>
            </p:cNvSpPr>
            <p:nvPr/>
          </p:nvSpPr>
          <p:spPr bwMode="auto">
            <a:xfrm>
              <a:off x="158750" y="5386388"/>
              <a:ext cx="252413" cy="190500"/>
            </a:xfrm>
            <a:custGeom>
              <a:avLst/>
              <a:gdLst>
                <a:gd name="T0" fmla="*/ 56 w 160"/>
                <a:gd name="T1" fmla="*/ 121 h 121"/>
                <a:gd name="T2" fmla="*/ 47 w 160"/>
                <a:gd name="T3" fmla="*/ 119 h 121"/>
                <a:gd name="T4" fmla="*/ 10 w 160"/>
                <a:gd name="T5" fmla="*/ 95 h 121"/>
                <a:gd name="T6" fmla="*/ 5 w 160"/>
                <a:gd name="T7" fmla="*/ 73 h 121"/>
                <a:gd name="T8" fmla="*/ 27 w 160"/>
                <a:gd name="T9" fmla="*/ 68 h 121"/>
                <a:gd name="T10" fmla="*/ 54 w 160"/>
                <a:gd name="T11" fmla="*/ 84 h 121"/>
                <a:gd name="T12" fmla="*/ 130 w 160"/>
                <a:gd name="T13" fmla="*/ 7 h 121"/>
                <a:gd name="T14" fmla="*/ 153 w 160"/>
                <a:gd name="T15" fmla="*/ 6 h 121"/>
                <a:gd name="T16" fmla="*/ 153 w 160"/>
                <a:gd name="T17" fmla="*/ 29 h 121"/>
                <a:gd name="T18" fmla="*/ 68 w 160"/>
                <a:gd name="T19" fmla="*/ 116 h 121"/>
                <a:gd name="T20" fmla="*/ 56 w 160"/>
                <a:gd name="T21"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121">
                  <a:moveTo>
                    <a:pt x="56" y="121"/>
                  </a:moveTo>
                  <a:cubicBezTo>
                    <a:pt x="53" y="121"/>
                    <a:pt x="50" y="120"/>
                    <a:pt x="47" y="119"/>
                  </a:cubicBezTo>
                  <a:cubicBezTo>
                    <a:pt x="10" y="95"/>
                    <a:pt x="10" y="95"/>
                    <a:pt x="10" y="95"/>
                  </a:cubicBezTo>
                  <a:cubicBezTo>
                    <a:pt x="3" y="91"/>
                    <a:pt x="0" y="81"/>
                    <a:pt x="5" y="73"/>
                  </a:cubicBezTo>
                  <a:cubicBezTo>
                    <a:pt x="10" y="65"/>
                    <a:pt x="20" y="63"/>
                    <a:pt x="27" y="68"/>
                  </a:cubicBezTo>
                  <a:cubicBezTo>
                    <a:pt x="54" y="84"/>
                    <a:pt x="54" y="84"/>
                    <a:pt x="54" y="84"/>
                  </a:cubicBezTo>
                  <a:cubicBezTo>
                    <a:pt x="130" y="7"/>
                    <a:pt x="130" y="7"/>
                    <a:pt x="130" y="7"/>
                  </a:cubicBezTo>
                  <a:cubicBezTo>
                    <a:pt x="137" y="0"/>
                    <a:pt x="147" y="0"/>
                    <a:pt x="153" y="6"/>
                  </a:cubicBezTo>
                  <a:cubicBezTo>
                    <a:pt x="160" y="13"/>
                    <a:pt x="160" y="23"/>
                    <a:pt x="153" y="29"/>
                  </a:cubicBezTo>
                  <a:cubicBezTo>
                    <a:pt x="68" y="116"/>
                    <a:pt x="68" y="116"/>
                    <a:pt x="68" y="116"/>
                  </a:cubicBezTo>
                  <a:cubicBezTo>
                    <a:pt x="64" y="120"/>
                    <a:pt x="60" y="121"/>
                    <a:pt x="56"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grpSp>
      <p:grpSp>
        <p:nvGrpSpPr>
          <p:cNvPr id="37" name="Group 36">
            <a:extLst>
              <a:ext uri="{FF2B5EF4-FFF2-40B4-BE49-F238E27FC236}">
                <a16:creationId xmlns:a16="http://schemas.microsoft.com/office/drawing/2014/main" id="{B0E0455C-F3A7-2A48-449F-401D330AB96F}"/>
              </a:ext>
            </a:extLst>
          </p:cNvPr>
          <p:cNvGrpSpPr/>
          <p:nvPr/>
        </p:nvGrpSpPr>
        <p:grpSpPr>
          <a:xfrm>
            <a:off x="6456040" y="3222981"/>
            <a:ext cx="655504" cy="576610"/>
            <a:chOff x="9029700" y="1622426"/>
            <a:chExt cx="1030288" cy="742950"/>
          </a:xfrm>
          <a:solidFill>
            <a:schemeClr val="accent1"/>
          </a:solidFill>
        </p:grpSpPr>
        <p:sp>
          <p:nvSpPr>
            <p:cNvPr id="38" name="Freeform 66">
              <a:extLst>
                <a:ext uri="{FF2B5EF4-FFF2-40B4-BE49-F238E27FC236}">
                  <a16:creationId xmlns:a16="http://schemas.microsoft.com/office/drawing/2014/main" id="{D934A456-EF78-F3ED-9926-CBBDB4263812}"/>
                </a:ext>
              </a:extLst>
            </p:cNvPr>
            <p:cNvSpPr>
              <a:spLocks/>
            </p:cNvSpPr>
            <p:nvPr/>
          </p:nvSpPr>
          <p:spPr bwMode="auto">
            <a:xfrm>
              <a:off x="9852025" y="2101851"/>
              <a:ext cx="207963" cy="207963"/>
            </a:xfrm>
            <a:custGeom>
              <a:avLst/>
              <a:gdLst>
                <a:gd name="T0" fmla="*/ 121 w 133"/>
                <a:gd name="T1" fmla="*/ 55 h 133"/>
                <a:gd name="T2" fmla="*/ 78 w 133"/>
                <a:gd name="T3" fmla="*/ 55 h 133"/>
                <a:gd name="T4" fmla="*/ 78 w 133"/>
                <a:gd name="T5" fmla="*/ 12 h 133"/>
                <a:gd name="T6" fmla="*/ 66 w 133"/>
                <a:gd name="T7" fmla="*/ 0 h 133"/>
                <a:gd name="T8" fmla="*/ 54 w 133"/>
                <a:gd name="T9" fmla="*/ 12 h 133"/>
                <a:gd name="T10" fmla="*/ 54 w 133"/>
                <a:gd name="T11" fmla="*/ 55 h 133"/>
                <a:gd name="T12" fmla="*/ 12 w 133"/>
                <a:gd name="T13" fmla="*/ 55 h 133"/>
                <a:gd name="T14" fmla="*/ 0 w 133"/>
                <a:gd name="T15" fmla="*/ 67 h 133"/>
                <a:gd name="T16" fmla="*/ 12 w 133"/>
                <a:gd name="T17" fmla="*/ 79 h 133"/>
                <a:gd name="T18" fmla="*/ 54 w 133"/>
                <a:gd name="T19" fmla="*/ 79 h 133"/>
                <a:gd name="T20" fmla="*/ 54 w 133"/>
                <a:gd name="T21" fmla="*/ 121 h 133"/>
                <a:gd name="T22" fmla="*/ 66 w 133"/>
                <a:gd name="T23" fmla="*/ 133 h 133"/>
                <a:gd name="T24" fmla="*/ 78 w 133"/>
                <a:gd name="T25" fmla="*/ 121 h 133"/>
                <a:gd name="T26" fmla="*/ 78 w 133"/>
                <a:gd name="T27" fmla="*/ 79 h 133"/>
                <a:gd name="T28" fmla="*/ 121 w 133"/>
                <a:gd name="T29" fmla="*/ 79 h 133"/>
                <a:gd name="T30" fmla="*/ 133 w 133"/>
                <a:gd name="T31" fmla="*/ 67 h 133"/>
                <a:gd name="T32" fmla="*/ 121 w 133"/>
                <a:gd name="T33" fmla="*/ 5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 h="133">
                  <a:moveTo>
                    <a:pt x="121" y="55"/>
                  </a:moveTo>
                  <a:cubicBezTo>
                    <a:pt x="78" y="55"/>
                    <a:pt x="78" y="55"/>
                    <a:pt x="78" y="55"/>
                  </a:cubicBezTo>
                  <a:cubicBezTo>
                    <a:pt x="78" y="12"/>
                    <a:pt x="78" y="12"/>
                    <a:pt x="78" y="12"/>
                  </a:cubicBezTo>
                  <a:cubicBezTo>
                    <a:pt x="78" y="5"/>
                    <a:pt x="72" y="0"/>
                    <a:pt x="66" y="0"/>
                  </a:cubicBezTo>
                  <a:cubicBezTo>
                    <a:pt x="59" y="0"/>
                    <a:pt x="54" y="5"/>
                    <a:pt x="54" y="12"/>
                  </a:cubicBezTo>
                  <a:cubicBezTo>
                    <a:pt x="54" y="55"/>
                    <a:pt x="54" y="55"/>
                    <a:pt x="54" y="55"/>
                  </a:cubicBezTo>
                  <a:cubicBezTo>
                    <a:pt x="12" y="55"/>
                    <a:pt x="12" y="55"/>
                    <a:pt x="12" y="55"/>
                  </a:cubicBezTo>
                  <a:cubicBezTo>
                    <a:pt x="6" y="55"/>
                    <a:pt x="0" y="61"/>
                    <a:pt x="0" y="67"/>
                  </a:cubicBezTo>
                  <a:cubicBezTo>
                    <a:pt x="0" y="74"/>
                    <a:pt x="6" y="79"/>
                    <a:pt x="12" y="79"/>
                  </a:cubicBezTo>
                  <a:cubicBezTo>
                    <a:pt x="54" y="79"/>
                    <a:pt x="54" y="79"/>
                    <a:pt x="54" y="79"/>
                  </a:cubicBezTo>
                  <a:cubicBezTo>
                    <a:pt x="54" y="121"/>
                    <a:pt x="54" y="121"/>
                    <a:pt x="54" y="121"/>
                  </a:cubicBezTo>
                  <a:cubicBezTo>
                    <a:pt x="54" y="128"/>
                    <a:pt x="59" y="133"/>
                    <a:pt x="66" y="133"/>
                  </a:cubicBezTo>
                  <a:cubicBezTo>
                    <a:pt x="72" y="133"/>
                    <a:pt x="78" y="128"/>
                    <a:pt x="78" y="121"/>
                  </a:cubicBezTo>
                  <a:cubicBezTo>
                    <a:pt x="78" y="79"/>
                    <a:pt x="78" y="79"/>
                    <a:pt x="78" y="79"/>
                  </a:cubicBezTo>
                  <a:cubicBezTo>
                    <a:pt x="121" y="79"/>
                    <a:pt x="121" y="79"/>
                    <a:pt x="121" y="79"/>
                  </a:cubicBezTo>
                  <a:cubicBezTo>
                    <a:pt x="127" y="79"/>
                    <a:pt x="133" y="74"/>
                    <a:pt x="133" y="67"/>
                  </a:cubicBezTo>
                  <a:cubicBezTo>
                    <a:pt x="133" y="61"/>
                    <a:pt x="127" y="55"/>
                    <a:pt x="121" y="55"/>
                  </a:cubicBezTo>
                  <a:close/>
                </a:path>
              </a:pathLst>
            </a:custGeom>
            <a:grpFill/>
            <a:ln>
              <a:noFill/>
            </a:ln>
          </p:spPr>
          <p:txBody>
            <a:bodyPr vert="horz" wrap="square" lIns="82935" tIns="41468" rIns="82935" bIns="41468" numCol="1" anchor="t" anchorCtr="0" compatLnSpc="1">
              <a:prstTxWarp prst="textNoShape">
                <a:avLst/>
              </a:prstTxWarp>
            </a:bodyPr>
            <a:lstStyle/>
            <a:p>
              <a:endParaRPr lang="en-GB" sz="1633"/>
            </a:p>
          </p:txBody>
        </p:sp>
        <p:sp>
          <p:nvSpPr>
            <p:cNvPr id="39" name="Freeform 76">
              <a:extLst>
                <a:ext uri="{FF2B5EF4-FFF2-40B4-BE49-F238E27FC236}">
                  <a16:creationId xmlns:a16="http://schemas.microsoft.com/office/drawing/2014/main" id="{6156C633-99E8-2964-474E-087A9ADDF4B4}"/>
                </a:ext>
              </a:extLst>
            </p:cNvPr>
            <p:cNvSpPr>
              <a:spLocks noEditPoints="1"/>
            </p:cNvSpPr>
            <p:nvPr/>
          </p:nvSpPr>
          <p:spPr bwMode="auto">
            <a:xfrm>
              <a:off x="9029700" y="1622426"/>
              <a:ext cx="993775" cy="742950"/>
            </a:xfrm>
            <a:custGeom>
              <a:avLst/>
              <a:gdLst>
                <a:gd name="T0" fmla="*/ 539 w 636"/>
                <a:gd name="T1" fmla="*/ 168 h 475"/>
                <a:gd name="T2" fmla="*/ 576 w 636"/>
                <a:gd name="T3" fmla="*/ 107 h 475"/>
                <a:gd name="T4" fmla="*/ 506 w 636"/>
                <a:gd name="T5" fmla="*/ 38 h 475"/>
                <a:gd name="T6" fmla="*/ 437 w 636"/>
                <a:gd name="T7" fmla="*/ 107 h 475"/>
                <a:gd name="T8" fmla="*/ 474 w 636"/>
                <a:gd name="T9" fmla="*/ 168 h 475"/>
                <a:gd name="T10" fmla="*/ 413 w 636"/>
                <a:gd name="T11" fmla="*/ 203 h 475"/>
                <a:gd name="T12" fmla="*/ 344 w 636"/>
                <a:gd name="T13" fmla="*/ 180 h 475"/>
                <a:gd name="T14" fmla="*/ 408 w 636"/>
                <a:gd name="T15" fmla="*/ 92 h 475"/>
                <a:gd name="T16" fmla="*/ 316 w 636"/>
                <a:gd name="T17" fmla="*/ 0 h 475"/>
                <a:gd name="T18" fmla="*/ 224 w 636"/>
                <a:gd name="T19" fmla="*/ 92 h 475"/>
                <a:gd name="T20" fmla="*/ 287 w 636"/>
                <a:gd name="T21" fmla="*/ 180 h 475"/>
                <a:gd name="T22" fmla="*/ 222 w 636"/>
                <a:gd name="T23" fmla="*/ 201 h 475"/>
                <a:gd name="T24" fmla="*/ 163 w 636"/>
                <a:gd name="T25" fmla="*/ 168 h 475"/>
                <a:gd name="T26" fmla="*/ 200 w 636"/>
                <a:gd name="T27" fmla="*/ 107 h 475"/>
                <a:gd name="T28" fmla="*/ 131 w 636"/>
                <a:gd name="T29" fmla="*/ 38 h 475"/>
                <a:gd name="T30" fmla="*/ 61 w 636"/>
                <a:gd name="T31" fmla="*/ 107 h 475"/>
                <a:gd name="T32" fmla="*/ 98 w 636"/>
                <a:gd name="T33" fmla="*/ 168 h 475"/>
                <a:gd name="T34" fmla="*/ 0 w 636"/>
                <a:gd name="T35" fmla="*/ 372 h 475"/>
                <a:gd name="T36" fmla="*/ 12 w 636"/>
                <a:gd name="T37" fmla="*/ 384 h 475"/>
                <a:gd name="T38" fmla="*/ 140 w 636"/>
                <a:gd name="T39" fmla="*/ 384 h 475"/>
                <a:gd name="T40" fmla="*/ 138 w 636"/>
                <a:gd name="T41" fmla="*/ 463 h 475"/>
                <a:gd name="T42" fmla="*/ 150 w 636"/>
                <a:gd name="T43" fmla="*/ 475 h 475"/>
                <a:gd name="T44" fmla="*/ 481 w 636"/>
                <a:gd name="T45" fmla="*/ 475 h 475"/>
                <a:gd name="T46" fmla="*/ 493 w 636"/>
                <a:gd name="T47" fmla="*/ 463 h 475"/>
                <a:gd name="T48" fmla="*/ 491 w 636"/>
                <a:gd name="T49" fmla="*/ 384 h 475"/>
                <a:gd name="T50" fmla="*/ 506 w 636"/>
                <a:gd name="T51" fmla="*/ 384 h 475"/>
                <a:gd name="T52" fmla="*/ 518 w 636"/>
                <a:gd name="T53" fmla="*/ 372 h 475"/>
                <a:gd name="T54" fmla="*/ 506 w 636"/>
                <a:gd name="T55" fmla="*/ 360 h 475"/>
                <a:gd name="T56" fmla="*/ 489 w 636"/>
                <a:gd name="T57" fmla="*/ 360 h 475"/>
                <a:gd name="T58" fmla="*/ 432 w 636"/>
                <a:gd name="T59" fmla="*/ 218 h 475"/>
                <a:gd name="T60" fmla="*/ 506 w 636"/>
                <a:gd name="T61" fmla="*/ 189 h 475"/>
                <a:gd name="T62" fmla="*/ 612 w 636"/>
                <a:gd name="T63" fmla="*/ 327 h 475"/>
                <a:gd name="T64" fmla="*/ 624 w 636"/>
                <a:gd name="T65" fmla="*/ 338 h 475"/>
                <a:gd name="T66" fmla="*/ 625 w 636"/>
                <a:gd name="T67" fmla="*/ 338 h 475"/>
                <a:gd name="T68" fmla="*/ 636 w 636"/>
                <a:gd name="T69" fmla="*/ 326 h 475"/>
                <a:gd name="T70" fmla="*/ 539 w 636"/>
                <a:gd name="T71" fmla="*/ 168 h 475"/>
                <a:gd name="T72" fmla="*/ 248 w 636"/>
                <a:gd name="T73" fmla="*/ 92 h 475"/>
                <a:gd name="T74" fmla="*/ 316 w 636"/>
                <a:gd name="T75" fmla="*/ 24 h 475"/>
                <a:gd name="T76" fmla="*/ 384 w 636"/>
                <a:gd name="T77" fmla="*/ 92 h 475"/>
                <a:gd name="T78" fmla="*/ 316 w 636"/>
                <a:gd name="T79" fmla="*/ 160 h 475"/>
                <a:gd name="T80" fmla="*/ 248 w 636"/>
                <a:gd name="T81" fmla="*/ 92 h 475"/>
                <a:gd name="T82" fmla="*/ 131 w 636"/>
                <a:gd name="T83" fmla="*/ 62 h 475"/>
                <a:gd name="T84" fmla="*/ 176 w 636"/>
                <a:gd name="T85" fmla="*/ 107 h 475"/>
                <a:gd name="T86" fmla="*/ 131 w 636"/>
                <a:gd name="T87" fmla="*/ 152 h 475"/>
                <a:gd name="T88" fmla="*/ 85 w 636"/>
                <a:gd name="T89" fmla="*/ 107 h 475"/>
                <a:gd name="T90" fmla="*/ 131 w 636"/>
                <a:gd name="T91" fmla="*/ 62 h 475"/>
                <a:gd name="T92" fmla="*/ 24 w 636"/>
                <a:gd name="T93" fmla="*/ 360 h 475"/>
                <a:gd name="T94" fmla="*/ 131 w 636"/>
                <a:gd name="T95" fmla="*/ 189 h 475"/>
                <a:gd name="T96" fmla="*/ 203 w 636"/>
                <a:gd name="T97" fmla="*/ 215 h 475"/>
                <a:gd name="T98" fmla="*/ 142 w 636"/>
                <a:gd name="T99" fmla="*/ 360 h 475"/>
                <a:gd name="T100" fmla="*/ 24 w 636"/>
                <a:gd name="T101" fmla="*/ 360 h 475"/>
                <a:gd name="T102" fmla="*/ 469 w 636"/>
                <a:gd name="T103" fmla="*/ 451 h 475"/>
                <a:gd name="T104" fmla="*/ 162 w 636"/>
                <a:gd name="T105" fmla="*/ 451 h 475"/>
                <a:gd name="T106" fmla="*/ 165 w 636"/>
                <a:gd name="T107" fmla="*/ 375 h 475"/>
                <a:gd name="T108" fmla="*/ 165 w 636"/>
                <a:gd name="T109" fmla="*/ 372 h 475"/>
                <a:gd name="T110" fmla="*/ 165 w 636"/>
                <a:gd name="T111" fmla="*/ 372 h 475"/>
                <a:gd name="T112" fmla="*/ 316 w 636"/>
                <a:gd name="T113" fmla="*/ 202 h 475"/>
                <a:gd name="T114" fmla="*/ 469 w 636"/>
                <a:gd name="T115" fmla="*/ 451 h 475"/>
                <a:gd name="T116" fmla="*/ 506 w 636"/>
                <a:gd name="T117" fmla="*/ 62 h 475"/>
                <a:gd name="T118" fmla="*/ 552 w 636"/>
                <a:gd name="T119" fmla="*/ 107 h 475"/>
                <a:gd name="T120" fmla="*/ 506 w 636"/>
                <a:gd name="T121" fmla="*/ 152 h 475"/>
                <a:gd name="T122" fmla="*/ 461 w 636"/>
                <a:gd name="T123" fmla="*/ 107 h 475"/>
                <a:gd name="T124" fmla="*/ 506 w 636"/>
                <a:gd name="T125" fmla="*/ 62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6" h="475">
                  <a:moveTo>
                    <a:pt x="539" y="168"/>
                  </a:moveTo>
                  <a:cubicBezTo>
                    <a:pt x="561" y="156"/>
                    <a:pt x="576" y="133"/>
                    <a:pt x="576" y="107"/>
                  </a:cubicBezTo>
                  <a:cubicBezTo>
                    <a:pt x="576" y="69"/>
                    <a:pt x="544" y="38"/>
                    <a:pt x="506" y="38"/>
                  </a:cubicBezTo>
                  <a:cubicBezTo>
                    <a:pt x="468" y="38"/>
                    <a:pt x="437" y="69"/>
                    <a:pt x="437" y="107"/>
                  </a:cubicBezTo>
                  <a:cubicBezTo>
                    <a:pt x="437" y="133"/>
                    <a:pt x="452" y="156"/>
                    <a:pt x="474" y="168"/>
                  </a:cubicBezTo>
                  <a:cubicBezTo>
                    <a:pt x="448" y="173"/>
                    <a:pt x="428" y="185"/>
                    <a:pt x="413" y="203"/>
                  </a:cubicBezTo>
                  <a:cubicBezTo>
                    <a:pt x="394" y="191"/>
                    <a:pt x="372" y="183"/>
                    <a:pt x="344" y="180"/>
                  </a:cubicBezTo>
                  <a:cubicBezTo>
                    <a:pt x="381" y="168"/>
                    <a:pt x="408" y="133"/>
                    <a:pt x="408" y="92"/>
                  </a:cubicBezTo>
                  <a:cubicBezTo>
                    <a:pt x="408" y="42"/>
                    <a:pt x="366" y="0"/>
                    <a:pt x="316" y="0"/>
                  </a:cubicBezTo>
                  <a:cubicBezTo>
                    <a:pt x="265" y="0"/>
                    <a:pt x="224" y="42"/>
                    <a:pt x="224" y="92"/>
                  </a:cubicBezTo>
                  <a:cubicBezTo>
                    <a:pt x="224" y="133"/>
                    <a:pt x="250" y="168"/>
                    <a:pt x="287" y="180"/>
                  </a:cubicBezTo>
                  <a:cubicBezTo>
                    <a:pt x="261" y="183"/>
                    <a:pt x="240" y="190"/>
                    <a:pt x="222" y="201"/>
                  </a:cubicBezTo>
                  <a:cubicBezTo>
                    <a:pt x="207" y="184"/>
                    <a:pt x="187" y="173"/>
                    <a:pt x="163" y="168"/>
                  </a:cubicBezTo>
                  <a:cubicBezTo>
                    <a:pt x="185" y="156"/>
                    <a:pt x="200" y="133"/>
                    <a:pt x="200" y="107"/>
                  </a:cubicBezTo>
                  <a:cubicBezTo>
                    <a:pt x="200" y="69"/>
                    <a:pt x="169" y="38"/>
                    <a:pt x="131" y="38"/>
                  </a:cubicBezTo>
                  <a:cubicBezTo>
                    <a:pt x="93" y="38"/>
                    <a:pt x="61" y="69"/>
                    <a:pt x="61" y="107"/>
                  </a:cubicBezTo>
                  <a:cubicBezTo>
                    <a:pt x="61" y="133"/>
                    <a:pt x="76" y="156"/>
                    <a:pt x="98" y="168"/>
                  </a:cubicBezTo>
                  <a:cubicBezTo>
                    <a:pt x="0" y="188"/>
                    <a:pt x="0" y="297"/>
                    <a:pt x="0" y="372"/>
                  </a:cubicBezTo>
                  <a:cubicBezTo>
                    <a:pt x="0" y="379"/>
                    <a:pt x="6" y="384"/>
                    <a:pt x="12" y="384"/>
                  </a:cubicBezTo>
                  <a:cubicBezTo>
                    <a:pt x="140" y="384"/>
                    <a:pt x="140" y="384"/>
                    <a:pt x="140" y="384"/>
                  </a:cubicBezTo>
                  <a:cubicBezTo>
                    <a:pt x="138" y="412"/>
                    <a:pt x="138" y="439"/>
                    <a:pt x="138" y="463"/>
                  </a:cubicBezTo>
                  <a:cubicBezTo>
                    <a:pt x="138" y="469"/>
                    <a:pt x="144" y="475"/>
                    <a:pt x="150" y="475"/>
                  </a:cubicBezTo>
                  <a:cubicBezTo>
                    <a:pt x="481" y="475"/>
                    <a:pt x="481" y="475"/>
                    <a:pt x="481" y="475"/>
                  </a:cubicBezTo>
                  <a:cubicBezTo>
                    <a:pt x="488" y="475"/>
                    <a:pt x="493" y="469"/>
                    <a:pt x="493" y="463"/>
                  </a:cubicBezTo>
                  <a:cubicBezTo>
                    <a:pt x="493" y="439"/>
                    <a:pt x="493" y="412"/>
                    <a:pt x="491" y="384"/>
                  </a:cubicBezTo>
                  <a:cubicBezTo>
                    <a:pt x="506" y="384"/>
                    <a:pt x="506" y="384"/>
                    <a:pt x="506" y="384"/>
                  </a:cubicBezTo>
                  <a:cubicBezTo>
                    <a:pt x="513" y="384"/>
                    <a:pt x="518" y="379"/>
                    <a:pt x="518" y="372"/>
                  </a:cubicBezTo>
                  <a:cubicBezTo>
                    <a:pt x="518" y="366"/>
                    <a:pt x="513" y="360"/>
                    <a:pt x="506" y="360"/>
                  </a:cubicBezTo>
                  <a:cubicBezTo>
                    <a:pt x="489" y="360"/>
                    <a:pt x="489" y="360"/>
                    <a:pt x="489" y="360"/>
                  </a:cubicBezTo>
                  <a:cubicBezTo>
                    <a:pt x="484" y="306"/>
                    <a:pt x="469" y="252"/>
                    <a:pt x="432" y="218"/>
                  </a:cubicBezTo>
                  <a:cubicBezTo>
                    <a:pt x="449" y="198"/>
                    <a:pt x="473" y="189"/>
                    <a:pt x="506" y="189"/>
                  </a:cubicBezTo>
                  <a:cubicBezTo>
                    <a:pt x="576" y="189"/>
                    <a:pt x="608" y="230"/>
                    <a:pt x="612" y="327"/>
                  </a:cubicBezTo>
                  <a:cubicBezTo>
                    <a:pt x="612" y="333"/>
                    <a:pt x="618" y="338"/>
                    <a:pt x="624" y="338"/>
                  </a:cubicBezTo>
                  <a:cubicBezTo>
                    <a:pt x="624" y="338"/>
                    <a:pt x="624" y="338"/>
                    <a:pt x="625" y="338"/>
                  </a:cubicBezTo>
                  <a:cubicBezTo>
                    <a:pt x="631" y="338"/>
                    <a:pt x="636" y="333"/>
                    <a:pt x="636" y="326"/>
                  </a:cubicBezTo>
                  <a:cubicBezTo>
                    <a:pt x="633" y="264"/>
                    <a:pt x="620" y="185"/>
                    <a:pt x="539" y="168"/>
                  </a:cubicBezTo>
                  <a:close/>
                  <a:moveTo>
                    <a:pt x="248" y="92"/>
                  </a:moveTo>
                  <a:cubicBezTo>
                    <a:pt x="248" y="55"/>
                    <a:pt x="278" y="24"/>
                    <a:pt x="316" y="24"/>
                  </a:cubicBezTo>
                  <a:cubicBezTo>
                    <a:pt x="353" y="24"/>
                    <a:pt x="384" y="55"/>
                    <a:pt x="384" y="92"/>
                  </a:cubicBezTo>
                  <a:cubicBezTo>
                    <a:pt x="384" y="130"/>
                    <a:pt x="353" y="160"/>
                    <a:pt x="316" y="160"/>
                  </a:cubicBezTo>
                  <a:cubicBezTo>
                    <a:pt x="278" y="160"/>
                    <a:pt x="248" y="130"/>
                    <a:pt x="248" y="92"/>
                  </a:cubicBezTo>
                  <a:close/>
                  <a:moveTo>
                    <a:pt x="131" y="62"/>
                  </a:moveTo>
                  <a:cubicBezTo>
                    <a:pt x="156" y="62"/>
                    <a:pt x="176" y="82"/>
                    <a:pt x="176" y="107"/>
                  </a:cubicBezTo>
                  <a:cubicBezTo>
                    <a:pt x="176" y="132"/>
                    <a:pt x="156" y="152"/>
                    <a:pt x="131" y="152"/>
                  </a:cubicBezTo>
                  <a:cubicBezTo>
                    <a:pt x="106" y="152"/>
                    <a:pt x="85" y="132"/>
                    <a:pt x="85" y="107"/>
                  </a:cubicBezTo>
                  <a:cubicBezTo>
                    <a:pt x="85" y="82"/>
                    <a:pt x="106" y="62"/>
                    <a:pt x="131" y="62"/>
                  </a:cubicBezTo>
                  <a:close/>
                  <a:moveTo>
                    <a:pt x="24" y="360"/>
                  </a:moveTo>
                  <a:cubicBezTo>
                    <a:pt x="25" y="265"/>
                    <a:pt x="36" y="189"/>
                    <a:pt x="131" y="189"/>
                  </a:cubicBezTo>
                  <a:cubicBezTo>
                    <a:pt x="162" y="189"/>
                    <a:pt x="186" y="197"/>
                    <a:pt x="203" y="215"/>
                  </a:cubicBezTo>
                  <a:cubicBezTo>
                    <a:pt x="163" y="250"/>
                    <a:pt x="148" y="304"/>
                    <a:pt x="142" y="360"/>
                  </a:cubicBezTo>
                  <a:lnTo>
                    <a:pt x="24" y="360"/>
                  </a:lnTo>
                  <a:close/>
                  <a:moveTo>
                    <a:pt x="469" y="451"/>
                  </a:moveTo>
                  <a:cubicBezTo>
                    <a:pt x="162" y="451"/>
                    <a:pt x="162" y="451"/>
                    <a:pt x="162" y="451"/>
                  </a:cubicBezTo>
                  <a:cubicBezTo>
                    <a:pt x="162" y="426"/>
                    <a:pt x="163" y="400"/>
                    <a:pt x="165" y="375"/>
                  </a:cubicBezTo>
                  <a:cubicBezTo>
                    <a:pt x="165" y="374"/>
                    <a:pt x="165" y="373"/>
                    <a:pt x="165" y="372"/>
                  </a:cubicBezTo>
                  <a:cubicBezTo>
                    <a:pt x="165" y="372"/>
                    <a:pt x="165" y="372"/>
                    <a:pt x="165" y="372"/>
                  </a:cubicBezTo>
                  <a:cubicBezTo>
                    <a:pt x="172" y="283"/>
                    <a:pt x="201" y="202"/>
                    <a:pt x="316" y="202"/>
                  </a:cubicBezTo>
                  <a:cubicBezTo>
                    <a:pt x="464" y="202"/>
                    <a:pt x="469" y="337"/>
                    <a:pt x="469" y="451"/>
                  </a:cubicBezTo>
                  <a:close/>
                  <a:moveTo>
                    <a:pt x="506" y="62"/>
                  </a:moveTo>
                  <a:cubicBezTo>
                    <a:pt x="531" y="62"/>
                    <a:pt x="552" y="82"/>
                    <a:pt x="552" y="107"/>
                  </a:cubicBezTo>
                  <a:cubicBezTo>
                    <a:pt x="552" y="132"/>
                    <a:pt x="531" y="152"/>
                    <a:pt x="506" y="152"/>
                  </a:cubicBezTo>
                  <a:cubicBezTo>
                    <a:pt x="481" y="152"/>
                    <a:pt x="461" y="132"/>
                    <a:pt x="461" y="107"/>
                  </a:cubicBezTo>
                  <a:cubicBezTo>
                    <a:pt x="461" y="82"/>
                    <a:pt x="481" y="62"/>
                    <a:pt x="506" y="62"/>
                  </a:cubicBezTo>
                  <a:close/>
                </a:path>
              </a:pathLst>
            </a:custGeom>
            <a:grpFill/>
            <a:ln>
              <a:noFill/>
            </a:ln>
          </p:spPr>
          <p:txBody>
            <a:bodyPr vert="horz" wrap="square" lIns="82935" tIns="41468" rIns="82935" bIns="41468" numCol="1" anchor="t" anchorCtr="0" compatLnSpc="1">
              <a:prstTxWarp prst="textNoShape">
                <a:avLst/>
              </a:prstTxWarp>
            </a:bodyPr>
            <a:lstStyle/>
            <a:p>
              <a:endParaRPr lang="en-GB" sz="1633"/>
            </a:p>
          </p:txBody>
        </p:sp>
        <p:sp>
          <p:nvSpPr>
            <p:cNvPr id="40" name="Freeform 77">
              <a:extLst>
                <a:ext uri="{FF2B5EF4-FFF2-40B4-BE49-F238E27FC236}">
                  <a16:creationId xmlns:a16="http://schemas.microsoft.com/office/drawing/2014/main" id="{A2A781BC-28CE-65A0-DA98-16036DC2E686}"/>
                </a:ext>
              </a:extLst>
            </p:cNvPr>
            <p:cNvSpPr>
              <a:spLocks noEditPoints="1"/>
            </p:cNvSpPr>
            <p:nvPr/>
          </p:nvSpPr>
          <p:spPr bwMode="auto">
            <a:xfrm>
              <a:off x="9439275" y="1970088"/>
              <a:ext cx="168275" cy="317500"/>
            </a:xfrm>
            <a:custGeom>
              <a:avLst/>
              <a:gdLst>
                <a:gd name="T0" fmla="*/ 98 w 108"/>
                <a:gd name="T1" fmla="*/ 34 h 203"/>
                <a:gd name="T2" fmla="*/ 71 w 108"/>
                <a:gd name="T3" fmla="*/ 7 h 203"/>
                <a:gd name="T4" fmla="*/ 54 w 108"/>
                <a:gd name="T5" fmla="*/ 0 h 203"/>
                <a:gd name="T6" fmla="*/ 36 w 108"/>
                <a:gd name="T7" fmla="*/ 7 h 203"/>
                <a:gd name="T8" fmla="*/ 10 w 108"/>
                <a:gd name="T9" fmla="*/ 33 h 203"/>
                <a:gd name="T10" fmla="*/ 8 w 108"/>
                <a:gd name="T11" fmla="*/ 67 h 203"/>
                <a:gd name="T12" fmla="*/ 12 w 108"/>
                <a:gd name="T13" fmla="*/ 72 h 203"/>
                <a:gd name="T14" fmla="*/ 11 w 108"/>
                <a:gd name="T15" fmla="*/ 73 h 203"/>
                <a:gd name="T16" fmla="*/ 3 w 108"/>
                <a:gd name="T17" fmla="*/ 98 h 203"/>
                <a:gd name="T18" fmla="*/ 27 w 108"/>
                <a:gd name="T19" fmla="*/ 185 h 203"/>
                <a:gd name="T20" fmla="*/ 50 w 108"/>
                <a:gd name="T21" fmla="*/ 203 h 203"/>
                <a:gd name="T22" fmla="*/ 50 w 108"/>
                <a:gd name="T23" fmla="*/ 203 h 203"/>
                <a:gd name="T24" fmla="*/ 74 w 108"/>
                <a:gd name="T25" fmla="*/ 186 h 203"/>
                <a:gd name="T26" fmla="*/ 100 w 108"/>
                <a:gd name="T27" fmla="*/ 96 h 203"/>
                <a:gd name="T28" fmla="*/ 94 w 108"/>
                <a:gd name="T29" fmla="*/ 73 h 203"/>
                <a:gd name="T30" fmla="*/ 98 w 108"/>
                <a:gd name="T31" fmla="*/ 69 h 203"/>
                <a:gd name="T32" fmla="*/ 98 w 108"/>
                <a:gd name="T33" fmla="*/ 34 h 203"/>
                <a:gd name="T34" fmla="*/ 81 w 108"/>
                <a:gd name="T35" fmla="*/ 52 h 203"/>
                <a:gd name="T36" fmla="*/ 68 w 108"/>
                <a:gd name="T37" fmla="*/ 66 h 203"/>
                <a:gd name="T38" fmla="*/ 65 w 108"/>
                <a:gd name="T39" fmla="*/ 75 h 203"/>
                <a:gd name="T40" fmla="*/ 70 w 108"/>
                <a:gd name="T41" fmla="*/ 84 h 203"/>
                <a:gd name="T42" fmla="*/ 77 w 108"/>
                <a:gd name="T43" fmla="*/ 89 h 203"/>
                <a:gd name="T44" fmla="*/ 77 w 108"/>
                <a:gd name="T45" fmla="*/ 90 h 203"/>
                <a:gd name="T46" fmla="*/ 51 w 108"/>
                <a:gd name="T47" fmla="*/ 179 h 203"/>
                <a:gd name="T48" fmla="*/ 50 w 108"/>
                <a:gd name="T49" fmla="*/ 179 h 203"/>
                <a:gd name="T50" fmla="*/ 50 w 108"/>
                <a:gd name="T51" fmla="*/ 191 h 203"/>
                <a:gd name="T52" fmla="*/ 50 w 108"/>
                <a:gd name="T53" fmla="*/ 179 h 203"/>
                <a:gd name="T54" fmla="*/ 50 w 108"/>
                <a:gd name="T55" fmla="*/ 179 h 203"/>
                <a:gd name="T56" fmla="*/ 26 w 108"/>
                <a:gd name="T57" fmla="*/ 92 h 203"/>
                <a:gd name="T58" fmla="*/ 26 w 108"/>
                <a:gd name="T59" fmla="*/ 91 h 203"/>
                <a:gd name="T60" fmla="*/ 37 w 108"/>
                <a:gd name="T61" fmla="*/ 83 h 203"/>
                <a:gd name="T62" fmla="*/ 42 w 108"/>
                <a:gd name="T63" fmla="*/ 75 h 203"/>
                <a:gd name="T64" fmla="*/ 39 w 108"/>
                <a:gd name="T65" fmla="*/ 66 h 203"/>
                <a:gd name="T66" fmla="*/ 26 w 108"/>
                <a:gd name="T67" fmla="*/ 51 h 203"/>
                <a:gd name="T68" fmla="*/ 26 w 108"/>
                <a:gd name="T69" fmla="*/ 50 h 203"/>
                <a:gd name="T70" fmla="*/ 53 w 108"/>
                <a:gd name="T71" fmla="*/ 24 h 203"/>
                <a:gd name="T72" fmla="*/ 54 w 108"/>
                <a:gd name="T73" fmla="*/ 24 h 203"/>
                <a:gd name="T74" fmla="*/ 54 w 108"/>
                <a:gd name="T75" fmla="*/ 24 h 203"/>
                <a:gd name="T76" fmla="*/ 81 w 108"/>
                <a:gd name="T77" fmla="*/ 51 h 203"/>
                <a:gd name="T78" fmla="*/ 81 w 108"/>
                <a:gd name="T79" fmla="*/ 52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8" h="203">
                  <a:moveTo>
                    <a:pt x="98" y="34"/>
                  </a:moveTo>
                  <a:cubicBezTo>
                    <a:pt x="71" y="7"/>
                    <a:pt x="71" y="7"/>
                    <a:pt x="71" y="7"/>
                  </a:cubicBezTo>
                  <a:cubicBezTo>
                    <a:pt x="67" y="2"/>
                    <a:pt x="60" y="0"/>
                    <a:pt x="54" y="0"/>
                  </a:cubicBezTo>
                  <a:cubicBezTo>
                    <a:pt x="47" y="0"/>
                    <a:pt x="41" y="2"/>
                    <a:pt x="36" y="7"/>
                  </a:cubicBezTo>
                  <a:cubicBezTo>
                    <a:pt x="10" y="33"/>
                    <a:pt x="10" y="33"/>
                    <a:pt x="10" y="33"/>
                  </a:cubicBezTo>
                  <a:cubicBezTo>
                    <a:pt x="0" y="43"/>
                    <a:pt x="0" y="57"/>
                    <a:pt x="8" y="67"/>
                  </a:cubicBezTo>
                  <a:cubicBezTo>
                    <a:pt x="12" y="72"/>
                    <a:pt x="12" y="72"/>
                    <a:pt x="12" y="72"/>
                  </a:cubicBezTo>
                  <a:cubicBezTo>
                    <a:pt x="11" y="73"/>
                    <a:pt x="11" y="73"/>
                    <a:pt x="11" y="73"/>
                  </a:cubicBezTo>
                  <a:cubicBezTo>
                    <a:pt x="4" y="79"/>
                    <a:pt x="0" y="89"/>
                    <a:pt x="3" y="98"/>
                  </a:cubicBezTo>
                  <a:cubicBezTo>
                    <a:pt x="27" y="185"/>
                    <a:pt x="27" y="185"/>
                    <a:pt x="27" y="185"/>
                  </a:cubicBezTo>
                  <a:cubicBezTo>
                    <a:pt x="29" y="196"/>
                    <a:pt x="39" y="203"/>
                    <a:pt x="50" y="203"/>
                  </a:cubicBezTo>
                  <a:cubicBezTo>
                    <a:pt x="50" y="203"/>
                    <a:pt x="50" y="203"/>
                    <a:pt x="50" y="203"/>
                  </a:cubicBezTo>
                  <a:cubicBezTo>
                    <a:pt x="61" y="203"/>
                    <a:pt x="71" y="196"/>
                    <a:pt x="74" y="186"/>
                  </a:cubicBezTo>
                  <a:cubicBezTo>
                    <a:pt x="100" y="96"/>
                    <a:pt x="100" y="96"/>
                    <a:pt x="100" y="96"/>
                  </a:cubicBezTo>
                  <a:cubicBezTo>
                    <a:pt x="103" y="88"/>
                    <a:pt x="100" y="79"/>
                    <a:pt x="94" y="73"/>
                  </a:cubicBezTo>
                  <a:cubicBezTo>
                    <a:pt x="98" y="69"/>
                    <a:pt x="98" y="69"/>
                    <a:pt x="98" y="69"/>
                  </a:cubicBezTo>
                  <a:cubicBezTo>
                    <a:pt x="108" y="59"/>
                    <a:pt x="107" y="44"/>
                    <a:pt x="98" y="34"/>
                  </a:cubicBezTo>
                  <a:close/>
                  <a:moveTo>
                    <a:pt x="81" y="52"/>
                  </a:moveTo>
                  <a:cubicBezTo>
                    <a:pt x="68" y="66"/>
                    <a:pt x="68" y="66"/>
                    <a:pt x="68" y="66"/>
                  </a:cubicBezTo>
                  <a:cubicBezTo>
                    <a:pt x="66" y="68"/>
                    <a:pt x="64" y="72"/>
                    <a:pt x="65" y="75"/>
                  </a:cubicBezTo>
                  <a:cubicBezTo>
                    <a:pt x="65" y="79"/>
                    <a:pt x="67" y="82"/>
                    <a:pt x="70" y="84"/>
                  </a:cubicBezTo>
                  <a:cubicBezTo>
                    <a:pt x="77" y="89"/>
                    <a:pt x="77" y="89"/>
                    <a:pt x="77" y="89"/>
                  </a:cubicBezTo>
                  <a:cubicBezTo>
                    <a:pt x="77" y="89"/>
                    <a:pt x="77" y="89"/>
                    <a:pt x="77" y="90"/>
                  </a:cubicBezTo>
                  <a:cubicBezTo>
                    <a:pt x="51" y="179"/>
                    <a:pt x="51" y="179"/>
                    <a:pt x="51" y="179"/>
                  </a:cubicBezTo>
                  <a:cubicBezTo>
                    <a:pt x="51" y="179"/>
                    <a:pt x="51" y="179"/>
                    <a:pt x="50" y="179"/>
                  </a:cubicBezTo>
                  <a:cubicBezTo>
                    <a:pt x="50" y="191"/>
                    <a:pt x="50" y="191"/>
                    <a:pt x="50" y="191"/>
                  </a:cubicBezTo>
                  <a:cubicBezTo>
                    <a:pt x="50" y="179"/>
                    <a:pt x="50" y="179"/>
                    <a:pt x="50" y="179"/>
                  </a:cubicBezTo>
                  <a:cubicBezTo>
                    <a:pt x="50" y="179"/>
                    <a:pt x="50" y="179"/>
                    <a:pt x="50" y="179"/>
                  </a:cubicBezTo>
                  <a:cubicBezTo>
                    <a:pt x="26" y="92"/>
                    <a:pt x="26" y="92"/>
                    <a:pt x="26" y="92"/>
                  </a:cubicBezTo>
                  <a:cubicBezTo>
                    <a:pt x="26" y="92"/>
                    <a:pt x="26" y="92"/>
                    <a:pt x="26" y="91"/>
                  </a:cubicBezTo>
                  <a:cubicBezTo>
                    <a:pt x="37" y="83"/>
                    <a:pt x="37" y="83"/>
                    <a:pt x="37" y="83"/>
                  </a:cubicBezTo>
                  <a:cubicBezTo>
                    <a:pt x="40" y="81"/>
                    <a:pt x="41" y="78"/>
                    <a:pt x="42" y="75"/>
                  </a:cubicBezTo>
                  <a:cubicBezTo>
                    <a:pt x="42" y="71"/>
                    <a:pt x="41" y="68"/>
                    <a:pt x="39" y="66"/>
                  </a:cubicBezTo>
                  <a:cubicBezTo>
                    <a:pt x="26" y="51"/>
                    <a:pt x="26" y="51"/>
                    <a:pt x="26" y="51"/>
                  </a:cubicBezTo>
                  <a:cubicBezTo>
                    <a:pt x="26" y="51"/>
                    <a:pt x="26" y="51"/>
                    <a:pt x="26" y="50"/>
                  </a:cubicBezTo>
                  <a:cubicBezTo>
                    <a:pt x="53" y="24"/>
                    <a:pt x="53" y="24"/>
                    <a:pt x="53" y="24"/>
                  </a:cubicBezTo>
                  <a:cubicBezTo>
                    <a:pt x="53" y="24"/>
                    <a:pt x="53" y="24"/>
                    <a:pt x="54" y="24"/>
                  </a:cubicBezTo>
                  <a:cubicBezTo>
                    <a:pt x="54" y="24"/>
                    <a:pt x="54" y="24"/>
                    <a:pt x="54" y="24"/>
                  </a:cubicBezTo>
                  <a:cubicBezTo>
                    <a:pt x="81" y="51"/>
                    <a:pt x="81" y="51"/>
                    <a:pt x="81" y="51"/>
                  </a:cubicBezTo>
                  <a:cubicBezTo>
                    <a:pt x="81" y="51"/>
                    <a:pt x="81" y="52"/>
                    <a:pt x="81" y="52"/>
                  </a:cubicBezTo>
                  <a:close/>
                </a:path>
              </a:pathLst>
            </a:custGeom>
            <a:grpFill/>
            <a:ln>
              <a:noFill/>
            </a:ln>
          </p:spPr>
          <p:txBody>
            <a:bodyPr vert="horz" wrap="square" lIns="82935" tIns="41468" rIns="82935" bIns="41468" numCol="1" anchor="t" anchorCtr="0" compatLnSpc="1">
              <a:prstTxWarp prst="textNoShape">
                <a:avLst/>
              </a:prstTxWarp>
            </a:bodyPr>
            <a:lstStyle/>
            <a:p>
              <a:endParaRPr lang="en-GB" sz="1633"/>
            </a:p>
          </p:txBody>
        </p:sp>
      </p:grpSp>
      <p:sp>
        <p:nvSpPr>
          <p:cNvPr id="45" name="TextBox 44">
            <a:extLst>
              <a:ext uri="{FF2B5EF4-FFF2-40B4-BE49-F238E27FC236}">
                <a16:creationId xmlns:a16="http://schemas.microsoft.com/office/drawing/2014/main" id="{820ED23D-9A19-1EAC-7AEC-F778362F23CE}"/>
              </a:ext>
            </a:extLst>
          </p:cNvPr>
          <p:cNvSpPr txBox="1"/>
          <p:nvPr/>
        </p:nvSpPr>
        <p:spPr>
          <a:xfrm>
            <a:off x="7390333" y="2135689"/>
            <a:ext cx="3692434" cy="2862322"/>
          </a:xfrm>
          <a:prstGeom prst="rect">
            <a:avLst/>
          </a:prstGeom>
          <a:noFill/>
        </p:spPr>
        <p:txBody>
          <a:bodyPr wrap="square" rtlCol="0">
            <a:spAutoFit/>
          </a:bodyPr>
          <a:lstStyle/>
          <a:p>
            <a:r>
              <a:rPr lang="en-GB"/>
              <a:t>Avoid proxy variables for protected classes.</a:t>
            </a:r>
          </a:p>
          <a:p>
            <a:endParaRPr lang="en-GB"/>
          </a:p>
          <a:p>
            <a:endParaRPr lang="en-GB"/>
          </a:p>
          <a:p>
            <a:r>
              <a:rPr lang="en-GB"/>
              <a:t>Work with legal, ethical, and data science teams.</a:t>
            </a:r>
          </a:p>
          <a:p>
            <a:endParaRPr lang="en-GB"/>
          </a:p>
          <a:p>
            <a:endParaRPr lang="en-GB"/>
          </a:p>
          <a:p>
            <a:r>
              <a:rPr lang="en-GB"/>
              <a:t>Use interpretable, transparent models.</a:t>
            </a:r>
          </a:p>
        </p:txBody>
      </p:sp>
      <p:grpSp>
        <p:nvGrpSpPr>
          <p:cNvPr id="46" name="Group 45">
            <a:extLst>
              <a:ext uri="{FF2B5EF4-FFF2-40B4-BE49-F238E27FC236}">
                <a16:creationId xmlns:a16="http://schemas.microsoft.com/office/drawing/2014/main" id="{3C0FF42D-B415-8A91-FBD4-306EB3CBC4C0}"/>
              </a:ext>
            </a:extLst>
          </p:cNvPr>
          <p:cNvGrpSpPr>
            <a:grpSpLocks noChangeAspect="1"/>
          </p:cNvGrpSpPr>
          <p:nvPr/>
        </p:nvGrpSpPr>
        <p:grpSpPr>
          <a:xfrm>
            <a:off x="1133654" y="4310216"/>
            <a:ext cx="357653" cy="714125"/>
            <a:chOff x="2891791" y="3556794"/>
            <a:chExt cx="481013" cy="960438"/>
          </a:xfrm>
          <a:solidFill>
            <a:schemeClr val="accent1"/>
          </a:solidFill>
        </p:grpSpPr>
        <p:sp>
          <p:nvSpPr>
            <p:cNvPr id="47" name="Freeform 102">
              <a:extLst>
                <a:ext uri="{FF2B5EF4-FFF2-40B4-BE49-F238E27FC236}">
                  <a16:creationId xmlns:a16="http://schemas.microsoft.com/office/drawing/2014/main" id="{C13F718F-1487-9175-923D-69DBB6627EDA}"/>
                </a:ext>
              </a:extLst>
            </p:cNvPr>
            <p:cNvSpPr>
              <a:spLocks/>
            </p:cNvSpPr>
            <p:nvPr/>
          </p:nvSpPr>
          <p:spPr bwMode="auto">
            <a:xfrm>
              <a:off x="3014029" y="4291807"/>
              <a:ext cx="223838" cy="225425"/>
            </a:xfrm>
            <a:custGeom>
              <a:avLst/>
              <a:gdLst>
                <a:gd name="T0" fmla="*/ 130 w 143"/>
                <a:gd name="T1" fmla="*/ 60 h 144"/>
                <a:gd name="T2" fmla="*/ 83 w 143"/>
                <a:gd name="T3" fmla="*/ 60 h 144"/>
                <a:gd name="T4" fmla="*/ 83 w 143"/>
                <a:gd name="T5" fmla="*/ 13 h 144"/>
                <a:gd name="T6" fmla="*/ 70 w 143"/>
                <a:gd name="T7" fmla="*/ 0 h 144"/>
                <a:gd name="T8" fmla="*/ 57 w 143"/>
                <a:gd name="T9" fmla="*/ 13 h 144"/>
                <a:gd name="T10" fmla="*/ 57 w 143"/>
                <a:gd name="T11" fmla="*/ 60 h 144"/>
                <a:gd name="T12" fmla="*/ 13 w 143"/>
                <a:gd name="T13" fmla="*/ 60 h 144"/>
                <a:gd name="T14" fmla="*/ 0 w 143"/>
                <a:gd name="T15" fmla="*/ 73 h 144"/>
                <a:gd name="T16" fmla="*/ 13 w 143"/>
                <a:gd name="T17" fmla="*/ 86 h 144"/>
                <a:gd name="T18" fmla="*/ 57 w 143"/>
                <a:gd name="T19" fmla="*/ 86 h 144"/>
                <a:gd name="T20" fmla="*/ 57 w 143"/>
                <a:gd name="T21" fmla="*/ 131 h 144"/>
                <a:gd name="T22" fmla="*/ 70 w 143"/>
                <a:gd name="T23" fmla="*/ 144 h 144"/>
                <a:gd name="T24" fmla="*/ 83 w 143"/>
                <a:gd name="T25" fmla="*/ 131 h 144"/>
                <a:gd name="T26" fmla="*/ 83 w 143"/>
                <a:gd name="T27" fmla="*/ 86 h 144"/>
                <a:gd name="T28" fmla="*/ 130 w 143"/>
                <a:gd name="T29" fmla="*/ 86 h 144"/>
                <a:gd name="T30" fmla="*/ 143 w 143"/>
                <a:gd name="T31" fmla="*/ 73 h 144"/>
                <a:gd name="T32" fmla="*/ 130 w 143"/>
                <a:gd name="T33" fmla="*/ 6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3" h="144">
                  <a:moveTo>
                    <a:pt x="130" y="60"/>
                  </a:moveTo>
                  <a:cubicBezTo>
                    <a:pt x="83" y="60"/>
                    <a:pt x="83" y="60"/>
                    <a:pt x="83" y="60"/>
                  </a:cubicBezTo>
                  <a:cubicBezTo>
                    <a:pt x="83" y="13"/>
                    <a:pt x="83" y="13"/>
                    <a:pt x="83" y="13"/>
                  </a:cubicBezTo>
                  <a:cubicBezTo>
                    <a:pt x="83" y="6"/>
                    <a:pt x="77" y="0"/>
                    <a:pt x="70" y="0"/>
                  </a:cubicBezTo>
                  <a:cubicBezTo>
                    <a:pt x="63" y="0"/>
                    <a:pt x="57" y="6"/>
                    <a:pt x="57" y="13"/>
                  </a:cubicBezTo>
                  <a:cubicBezTo>
                    <a:pt x="57" y="60"/>
                    <a:pt x="57" y="60"/>
                    <a:pt x="57" y="60"/>
                  </a:cubicBezTo>
                  <a:cubicBezTo>
                    <a:pt x="13" y="60"/>
                    <a:pt x="13" y="60"/>
                    <a:pt x="13" y="60"/>
                  </a:cubicBezTo>
                  <a:cubicBezTo>
                    <a:pt x="5" y="60"/>
                    <a:pt x="0" y="66"/>
                    <a:pt x="0" y="73"/>
                  </a:cubicBezTo>
                  <a:cubicBezTo>
                    <a:pt x="0" y="80"/>
                    <a:pt x="5" y="86"/>
                    <a:pt x="13" y="86"/>
                  </a:cubicBezTo>
                  <a:cubicBezTo>
                    <a:pt x="57" y="86"/>
                    <a:pt x="57" y="86"/>
                    <a:pt x="57" y="86"/>
                  </a:cubicBezTo>
                  <a:cubicBezTo>
                    <a:pt x="57" y="131"/>
                    <a:pt x="57" y="131"/>
                    <a:pt x="57" y="131"/>
                  </a:cubicBezTo>
                  <a:cubicBezTo>
                    <a:pt x="57" y="139"/>
                    <a:pt x="63" y="144"/>
                    <a:pt x="70" y="144"/>
                  </a:cubicBezTo>
                  <a:cubicBezTo>
                    <a:pt x="77" y="144"/>
                    <a:pt x="83" y="139"/>
                    <a:pt x="83" y="131"/>
                  </a:cubicBezTo>
                  <a:cubicBezTo>
                    <a:pt x="83" y="86"/>
                    <a:pt x="83" y="86"/>
                    <a:pt x="83" y="86"/>
                  </a:cubicBezTo>
                  <a:cubicBezTo>
                    <a:pt x="130" y="86"/>
                    <a:pt x="130" y="86"/>
                    <a:pt x="130" y="86"/>
                  </a:cubicBezTo>
                  <a:cubicBezTo>
                    <a:pt x="137" y="86"/>
                    <a:pt x="143" y="80"/>
                    <a:pt x="143" y="73"/>
                  </a:cubicBezTo>
                  <a:cubicBezTo>
                    <a:pt x="143" y="66"/>
                    <a:pt x="137" y="60"/>
                    <a:pt x="130" y="6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48" name="Freeform 103">
              <a:extLst>
                <a:ext uri="{FF2B5EF4-FFF2-40B4-BE49-F238E27FC236}">
                  <a16:creationId xmlns:a16="http://schemas.microsoft.com/office/drawing/2014/main" id="{2877A8C0-846B-3937-7749-B370F4526B49}"/>
                </a:ext>
              </a:extLst>
            </p:cNvPr>
            <p:cNvSpPr>
              <a:spLocks noEditPoints="1"/>
            </p:cNvSpPr>
            <p:nvPr/>
          </p:nvSpPr>
          <p:spPr bwMode="auto">
            <a:xfrm>
              <a:off x="2891791" y="3556794"/>
              <a:ext cx="481013" cy="674688"/>
            </a:xfrm>
            <a:custGeom>
              <a:avLst/>
              <a:gdLst>
                <a:gd name="T0" fmla="*/ 147 w 307"/>
                <a:gd name="T1" fmla="*/ 430 h 430"/>
                <a:gd name="T2" fmla="*/ 113 w 307"/>
                <a:gd name="T3" fmla="*/ 415 h 430"/>
                <a:gd name="T4" fmla="*/ 100 w 307"/>
                <a:gd name="T5" fmla="*/ 373 h 430"/>
                <a:gd name="T6" fmla="*/ 99 w 307"/>
                <a:gd name="T7" fmla="*/ 358 h 430"/>
                <a:gd name="T8" fmla="*/ 107 w 307"/>
                <a:gd name="T9" fmla="*/ 287 h 430"/>
                <a:gd name="T10" fmla="*/ 163 w 307"/>
                <a:gd name="T11" fmla="*/ 208 h 430"/>
                <a:gd name="T12" fmla="*/ 188 w 307"/>
                <a:gd name="T13" fmla="*/ 181 h 430"/>
                <a:gd name="T14" fmla="*/ 200 w 307"/>
                <a:gd name="T15" fmla="*/ 163 h 430"/>
                <a:gd name="T16" fmla="*/ 204 w 307"/>
                <a:gd name="T17" fmla="*/ 144 h 430"/>
                <a:gd name="T18" fmla="*/ 191 w 307"/>
                <a:gd name="T19" fmla="*/ 109 h 430"/>
                <a:gd name="T20" fmla="*/ 157 w 307"/>
                <a:gd name="T21" fmla="*/ 95 h 430"/>
                <a:gd name="T22" fmla="*/ 122 w 307"/>
                <a:gd name="T23" fmla="*/ 108 h 430"/>
                <a:gd name="T24" fmla="*/ 99 w 307"/>
                <a:gd name="T25" fmla="*/ 157 h 430"/>
                <a:gd name="T26" fmla="*/ 50 w 307"/>
                <a:gd name="T27" fmla="*/ 204 h 430"/>
                <a:gd name="T28" fmla="*/ 14 w 307"/>
                <a:gd name="T29" fmla="*/ 186 h 430"/>
                <a:gd name="T30" fmla="*/ 0 w 307"/>
                <a:gd name="T31" fmla="*/ 150 h 430"/>
                <a:gd name="T32" fmla="*/ 19 w 307"/>
                <a:gd name="T33" fmla="*/ 81 h 430"/>
                <a:gd name="T34" fmla="*/ 73 w 307"/>
                <a:gd name="T35" fmla="*/ 23 h 430"/>
                <a:gd name="T36" fmla="*/ 157 w 307"/>
                <a:gd name="T37" fmla="*/ 0 h 430"/>
                <a:gd name="T38" fmla="*/ 235 w 307"/>
                <a:gd name="T39" fmla="*/ 19 h 430"/>
                <a:gd name="T40" fmla="*/ 288 w 307"/>
                <a:gd name="T41" fmla="*/ 72 h 430"/>
                <a:gd name="T42" fmla="*/ 307 w 307"/>
                <a:gd name="T43" fmla="*/ 144 h 430"/>
                <a:gd name="T44" fmla="*/ 296 w 307"/>
                <a:gd name="T45" fmla="*/ 198 h 430"/>
                <a:gd name="T46" fmla="*/ 271 w 307"/>
                <a:gd name="T47" fmla="*/ 237 h 430"/>
                <a:gd name="T48" fmla="*/ 246 w 307"/>
                <a:gd name="T49" fmla="*/ 263 h 430"/>
                <a:gd name="T50" fmla="*/ 215 w 307"/>
                <a:gd name="T51" fmla="*/ 295 h 430"/>
                <a:gd name="T52" fmla="*/ 197 w 307"/>
                <a:gd name="T53" fmla="*/ 357 h 430"/>
                <a:gd name="T54" fmla="*/ 193 w 307"/>
                <a:gd name="T55" fmla="*/ 385 h 430"/>
                <a:gd name="T56" fmla="*/ 147 w 307"/>
                <a:gd name="T57" fmla="*/ 430 h 430"/>
                <a:gd name="T58" fmla="*/ 157 w 307"/>
                <a:gd name="T59" fmla="*/ 69 h 430"/>
                <a:gd name="T60" fmla="*/ 210 w 307"/>
                <a:gd name="T61" fmla="*/ 91 h 430"/>
                <a:gd name="T62" fmla="*/ 230 w 307"/>
                <a:gd name="T63" fmla="*/ 144 h 430"/>
                <a:gd name="T64" fmla="*/ 223 w 307"/>
                <a:gd name="T65" fmla="*/ 175 h 430"/>
                <a:gd name="T66" fmla="*/ 208 w 307"/>
                <a:gd name="T67" fmla="*/ 198 h 430"/>
                <a:gd name="T68" fmla="*/ 181 w 307"/>
                <a:gd name="T69" fmla="*/ 226 h 430"/>
                <a:gd name="T70" fmla="*/ 132 w 307"/>
                <a:gd name="T71" fmla="*/ 296 h 430"/>
                <a:gd name="T72" fmla="*/ 125 w 307"/>
                <a:gd name="T73" fmla="*/ 358 h 430"/>
                <a:gd name="T74" fmla="*/ 126 w 307"/>
                <a:gd name="T75" fmla="*/ 373 h 430"/>
                <a:gd name="T76" fmla="*/ 132 w 307"/>
                <a:gd name="T77" fmla="*/ 397 h 430"/>
                <a:gd name="T78" fmla="*/ 147 w 307"/>
                <a:gd name="T79" fmla="*/ 404 h 430"/>
                <a:gd name="T80" fmla="*/ 168 w 307"/>
                <a:gd name="T81" fmla="*/ 381 h 430"/>
                <a:gd name="T82" fmla="*/ 168 w 307"/>
                <a:gd name="T83" fmla="*/ 381 h 430"/>
                <a:gd name="T84" fmla="*/ 171 w 307"/>
                <a:gd name="T85" fmla="*/ 355 h 430"/>
                <a:gd name="T86" fmla="*/ 194 w 307"/>
                <a:gd name="T87" fmla="*/ 279 h 430"/>
                <a:gd name="T88" fmla="*/ 228 w 307"/>
                <a:gd name="T89" fmla="*/ 244 h 430"/>
                <a:gd name="T90" fmla="*/ 252 w 307"/>
                <a:gd name="T91" fmla="*/ 220 h 430"/>
                <a:gd name="T92" fmla="*/ 273 w 307"/>
                <a:gd name="T93" fmla="*/ 187 h 430"/>
                <a:gd name="T94" fmla="*/ 281 w 307"/>
                <a:gd name="T95" fmla="*/ 144 h 430"/>
                <a:gd name="T96" fmla="*/ 266 w 307"/>
                <a:gd name="T97" fmla="*/ 85 h 430"/>
                <a:gd name="T98" fmla="*/ 223 w 307"/>
                <a:gd name="T99" fmla="*/ 42 h 430"/>
                <a:gd name="T100" fmla="*/ 157 w 307"/>
                <a:gd name="T101" fmla="*/ 26 h 430"/>
                <a:gd name="T102" fmla="*/ 87 w 307"/>
                <a:gd name="T103" fmla="*/ 45 h 430"/>
                <a:gd name="T104" fmla="*/ 42 w 307"/>
                <a:gd name="T105" fmla="*/ 93 h 430"/>
                <a:gd name="T106" fmla="*/ 26 w 307"/>
                <a:gd name="T107" fmla="*/ 150 h 430"/>
                <a:gd name="T108" fmla="*/ 34 w 307"/>
                <a:gd name="T109" fmla="*/ 169 h 430"/>
                <a:gd name="T110" fmla="*/ 50 w 307"/>
                <a:gd name="T111" fmla="*/ 178 h 430"/>
                <a:gd name="T112" fmla="*/ 74 w 307"/>
                <a:gd name="T113" fmla="*/ 150 h 430"/>
                <a:gd name="T114" fmla="*/ 101 w 307"/>
                <a:gd name="T115" fmla="*/ 92 h 430"/>
                <a:gd name="T116" fmla="*/ 157 w 307"/>
                <a:gd name="T117" fmla="*/ 69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7" h="430">
                  <a:moveTo>
                    <a:pt x="147" y="430"/>
                  </a:moveTo>
                  <a:cubicBezTo>
                    <a:pt x="134" y="430"/>
                    <a:pt x="122" y="425"/>
                    <a:pt x="113" y="415"/>
                  </a:cubicBezTo>
                  <a:cubicBezTo>
                    <a:pt x="104" y="405"/>
                    <a:pt x="100" y="391"/>
                    <a:pt x="100" y="373"/>
                  </a:cubicBezTo>
                  <a:cubicBezTo>
                    <a:pt x="100" y="368"/>
                    <a:pt x="100" y="363"/>
                    <a:pt x="99" y="358"/>
                  </a:cubicBezTo>
                  <a:cubicBezTo>
                    <a:pt x="99" y="335"/>
                    <a:pt x="99" y="310"/>
                    <a:pt x="107" y="287"/>
                  </a:cubicBezTo>
                  <a:cubicBezTo>
                    <a:pt x="119" y="255"/>
                    <a:pt x="141" y="230"/>
                    <a:pt x="163" y="208"/>
                  </a:cubicBezTo>
                  <a:cubicBezTo>
                    <a:pt x="174" y="196"/>
                    <a:pt x="183" y="187"/>
                    <a:pt x="188" y="181"/>
                  </a:cubicBezTo>
                  <a:cubicBezTo>
                    <a:pt x="193" y="176"/>
                    <a:pt x="196" y="170"/>
                    <a:pt x="200" y="163"/>
                  </a:cubicBezTo>
                  <a:cubicBezTo>
                    <a:pt x="202" y="158"/>
                    <a:pt x="204" y="151"/>
                    <a:pt x="204" y="144"/>
                  </a:cubicBezTo>
                  <a:cubicBezTo>
                    <a:pt x="204" y="130"/>
                    <a:pt x="200" y="119"/>
                    <a:pt x="191" y="109"/>
                  </a:cubicBezTo>
                  <a:cubicBezTo>
                    <a:pt x="182" y="100"/>
                    <a:pt x="171" y="95"/>
                    <a:pt x="157" y="95"/>
                  </a:cubicBezTo>
                  <a:cubicBezTo>
                    <a:pt x="140" y="95"/>
                    <a:pt x="129" y="100"/>
                    <a:pt x="122" y="108"/>
                  </a:cubicBezTo>
                  <a:cubicBezTo>
                    <a:pt x="113" y="119"/>
                    <a:pt x="105" y="136"/>
                    <a:pt x="99" y="157"/>
                  </a:cubicBezTo>
                  <a:cubicBezTo>
                    <a:pt x="89" y="196"/>
                    <a:pt x="67" y="204"/>
                    <a:pt x="50" y="204"/>
                  </a:cubicBezTo>
                  <a:cubicBezTo>
                    <a:pt x="36" y="204"/>
                    <a:pt x="24" y="198"/>
                    <a:pt x="14" y="186"/>
                  </a:cubicBezTo>
                  <a:cubicBezTo>
                    <a:pt x="5" y="175"/>
                    <a:pt x="0" y="163"/>
                    <a:pt x="0" y="150"/>
                  </a:cubicBezTo>
                  <a:cubicBezTo>
                    <a:pt x="0" y="127"/>
                    <a:pt x="6" y="104"/>
                    <a:pt x="19" y="81"/>
                  </a:cubicBezTo>
                  <a:cubicBezTo>
                    <a:pt x="31" y="58"/>
                    <a:pt x="50" y="38"/>
                    <a:pt x="73" y="23"/>
                  </a:cubicBezTo>
                  <a:cubicBezTo>
                    <a:pt x="97" y="8"/>
                    <a:pt x="125" y="0"/>
                    <a:pt x="157" y="0"/>
                  </a:cubicBezTo>
                  <a:cubicBezTo>
                    <a:pt x="186" y="0"/>
                    <a:pt x="213" y="7"/>
                    <a:pt x="235" y="19"/>
                  </a:cubicBezTo>
                  <a:cubicBezTo>
                    <a:pt x="258" y="32"/>
                    <a:pt x="276" y="50"/>
                    <a:pt x="288" y="72"/>
                  </a:cubicBezTo>
                  <a:cubicBezTo>
                    <a:pt x="301" y="94"/>
                    <a:pt x="307" y="118"/>
                    <a:pt x="307" y="144"/>
                  </a:cubicBezTo>
                  <a:cubicBezTo>
                    <a:pt x="307" y="164"/>
                    <a:pt x="303" y="182"/>
                    <a:pt x="296" y="198"/>
                  </a:cubicBezTo>
                  <a:cubicBezTo>
                    <a:pt x="289" y="213"/>
                    <a:pt x="281" y="226"/>
                    <a:pt x="271" y="237"/>
                  </a:cubicBezTo>
                  <a:cubicBezTo>
                    <a:pt x="263" y="246"/>
                    <a:pt x="254" y="255"/>
                    <a:pt x="246" y="263"/>
                  </a:cubicBezTo>
                  <a:cubicBezTo>
                    <a:pt x="234" y="273"/>
                    <a:pt x="224" y="284"/>
                    <a:pt x="215" y="295"/>
                  </a:cubicBezTo>
                  <a:cubicBezTo>
                    <a:pt x="202" y="312"/>
                    <a:pt x="200" y="334"/>
                    <a:pt x="197" y="357"/>
                  </a:cubicBezTo>
                  <a:cubicBezTo>
                    <a:pt x="196" y="367"/>
                    <a:pt x="195" y="376"/>
                    <a:pt x="193" y="385"/>
                  </a:cubicBezTo>
                  <a:cubicBezTo>
                    <a:pt x="187" y="424"/>
                    <a:pt x="162" y="430"/>
                    <a:pt x="147" y="430"/>
                  </a:cubicBezTo>
                  <a:close/>
                  <a:moveTo>
                    <a:pt x="157" y="69"/>
                  </a:moveTo>
                  <a:cubicBezTo>
                    <a:pt x="178" y="69"/>
                    <a:pt x="196" y="77"/>
                    <a:pt x="210" y="91"/>
                  </a:cubicBezTo>
                  <a:cubicBezTo>
                    <a:pt x="223" y="106"/>
                    <a:pt x="230" y="124"/>
                    <a:pt x="230" y="144"/>
                  </a:cubicBezTo>
                  <a:cubicBezTo>
                    <a:pt x="230" y="155"/>
                    <a:pt x="228" y="165"/>
                    <a:pt x="223" y="175"/>
                  </a:cubicBezTo>
                  <a:cubicBezTo>
                    <a:pt x="219" y="183"/>
                    <a:pt x="214" y="191"/>
                    <a:pt x="208" y="198"/>
                  </a:cubicBezTo>
                  <a:cubicBezTo>
                    <a:pt x="202" y="205"/>
                    <a:pt x="193" y="214"/>
                    <a:pt x="181" y="226"/>
                  </a:cubicBezTo>
                  <a:cubicBezTo>
                    <a:pt x="161" y="247"/>
                    <a:pt x="141" y="268"/>
                    <a:pt x="132" y="296"/>
                  </a:cubicBezTo>
                  <a:cubicBezTo>
                    <a:pt x="125" y="315"/>
                    <a:pt x="125" y="336"/>
                    <a:pt x="125" y="358"/>
                  </a:cubicBezTo>
                  <a:cubicBezTo>
                    <a:pt x="125" y="363"/>
                    <a:pt x="126" y="368"/>
                    <a:pt x="126" y="373"/>
                  </a:cubicBezTo>
                  <a:cubicBezTo>
                    <a:pt x="126" y="384"/>
                    <a:pt x="128" y="393"/>
                    <a:pt x="132" y="397"/>
                  </a:cubicBezTo>
                  <a:cubicBezTo>
                    <a:pt x="136" y="402"/>
                    <a:pt x="141" y="404"/>
                    <a:pt x="147" y="404"/>
                  </a:cubicBezTo>
                  <a:cubicBezTo>
                    <a:pt x="156" y="404"/>
                    <a:pt x="165" y="401"/>
                    <a:pt x="168" y="381"/>
                  </a:cubicBezTo>
                  <a:cubicBezTo>
                    <a:pt x="168" y="381"/>
                    <a:pt x="168" y="381"/>
                    <a:pt x="168" y="381"/>
                  </a:cubicBezTo>
                  <a:cubicBezTo>
                    <a:pt x="169" y="373"/>
                    <a:pt x="170" y="364"/>
                    <a:pt x="171" y="355"/>
                  </a:cubicBezTo>
                  <a:cubicBezTo>
                    <a:pt x="174" y="330"/>
                    <a:pt x="177" y="302"/>
                    <a:pt x="194" y="279"/>
                  </a:cubicBezTo>
                  <a:cubicBezTo>
                    <a:pt x="204" y="266"/>
                    <a:pt x="216" y="255"/>
                    <a:pt x="228" y="244"/>
                  </a:cubicBezTo>
                  <a:cubicBezTo>
                    <a:pt x="236" y="236"/>
                    <a:pt x="244" y="228"/>
                    <a:pt x="252" y="220"/>
                  </a:cubicBezTo>
                  <a:cubicBezTo>
                    <a:pt x="260" y="211"/>
                    <a:pt x="267" y="200"/>
                    <a:pt x="273" y="187"/>
                  </a:cubicBezTo>
                  <a:cubicBezTo>
                    <a:pt x="278" y="175"/>
                    <a:pt x="281" y="160"/>
                    <a:pt x="281" y="144"/>
                  </a:cubicBezTo>
                  <a:cubicBezTo>
                    <a:pt x="281" y="122"/>
                    <a:pt x="276" y="103"/>
                    <a:pt x="266" y="85"/>
                  </a:cubicBezTo>
                  <a:cubicBezTo>
                    <a:pt x="256" y="67"/>
                    <a:pt x="241" y="53"/>
                    <a:pt x="223" y="42"/>
                  </a:cubicBezTo>
                  <a:cubicBezTo>
                    <a:pt x="204" y="32"/>
                    <a:pt x="182" y="26"/>
                    <a:pt x="157" y="26"/>
                  </a:cubicBezTo>
                  <a:cubicBezTo>
                    <a:pt x="130" y="26"/>
                    <a:pt x="107" y="33"/>
                    <a:pt x="87" y="45"/>
                  </a:cubicBezTo>
                  <a:cubicBezTo>
                    <a:pt x="67" y="58"/>
                    <a:pt x="52" y="74"/>
                    <a:pt x="42" y="93"/>
                  </a:cubicBezTo>
                  <a:cubicBezTo>
                    <a:pt x="31" y="112"/>
                    <a:pt x="26" y="131"/>
                    <a:pt x="26" y="150"/>
                  </a:cubicBezTo>
                  <a:cubicBezTo>
                    <a:pt x="26" y="157"/>
                    <a:pt x="29" y="163"/>
                    <a:pt x="34" y="169"/>
                  </a:cubicBezTo>
                  <a:cubicBezTo>
                    <a:pt x="39" y="175"/>
                    <a:pt x="44" y="178"/>
                    <a:pt x="50" y="178"/>
                  </a:cubicBezTo>
                  <a:cubicBezTo>
                    <a:pt x="55" y="178"/>
                    <a:pt x="67" y="178"/>
                    <a:pt x="74" y="150"/>
                  </a:cubicBezTo>
                  <a:cubicBezTo>
                    <a:pt x="82" y="125"/>
                    <a:pt x="90" y="106"/>
                    <a:pt x="101" y="92"/>
                  </a:cubicBezTo>
                  <a:cubicBezTo>
                    <a:pt x="114" y="77"/>
                    <a:pt x="132" y="69"/>
                    <a:pt x="157" y="6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49" name="Group 48">
            <a:extLst>
              <a:ext uri="{FF2B5EF4-FFF2-40B4-BE49-F238E27FC236}">
                <a16:creationId xmlns:a16="http://schemas.microsoft.com/office/drawing/2014/main" id="{A4E1B991-0DCE-27C5-3DFF-5F35C0B5E5B7}"/>
              </a:ext>
            </a:extLst>
          </p:cNvPr>
          <p:cNvGrpSpPr>
            <a:grpSpLocks noChangeAspect="1"/>
          </p:cNvGrpSpPr>
          <p:nvPr/>
        </p:nvGrpSpPr>
        <p:grpSpPr>
          <a:xfrm>
            <a:off x="6340970" y="2092229"/>
            <a:ext cx="770574" cy="777104"/>
            <a:chOff x="-1054900" y="4965848"/>
            <a:chExt cx="1080666" cy="1079076"/>
          </a:xfrm>
          <a:solidFill>
            <a:schemeClr val="accent1"/>
          </a:solidFill>
        </p:grpSpPr>
        <p:sp>
          <p:nvSpPr>
            <p:cNvPr id="50" name="Freeform 58">
              <a:extLst>
                <a:ext uri="{FF2B5EF4-FFF2-40B4-BE49-F238E27FC236}">
                  <a16:creationId xmlns:a16="http://schemas.microsoft.com/office/drawing/2014/main" id="{79F4A746-66D6-5159-79C8-6F7A4DBC5A33}"/>
                </a:ext>
              </a:extLst>
            </p:cNvPr>
            <p:cNvSpPr>
              <a:spLocks/>
            </p:cNvSpPr>
            <p:nvPr/>
          </p:nvSpPr>
          <p:spPr bwMode="auto">
            <a:xfrm>
              <a:off x="-599287" y="5757850"/>
              <a:ext cx="177800" cy="177800"/>
            </a:xfrm>
            <a:custGeom>
              <a:avLst/>
              <a:gdLst>
                <a:gd name="T0" fmla="*/ 113 w 113"/>
                <a:gd name="T1" fmla="*/ 58 h 113"/>
                <a:gd name="T2" fmla="*/ 57 w 113"/>
                <a:gd name="T3" fmla="*/ 113 h 113"/>
                <a:gd name="T4" fmla="*/ 0 w 113"/>
                <a:gd name="T5" fmla="*/ 57 h 113"/>
                <a:gd name="T6" fmla="*/ 58 w 113"/>
                <a:gd name="T7" fmla="*/ 1 h 113"/>
                <a:gd name="T8" fmla="*/ 113 w 113"/>
                <a:gd name="T9" fmla="*/ 58 h 113"/>
              </a:gdLst>
              <a:ahLst/>
              <a:cxnLst>
                <a:cxn ang="0">
                  <a:pos x="T0" y="T1"/>
                </a:cxn>
                <a:cxn ang="0">
                  <a:pos x="T2" y="T3"/>
                </a:cxn>
                <a:cxn ang="0">
                  <a:pos x="T4" y="T5"/>
                </a:cxn>
                <a:cxn ang="0">
                  <a:pos x="T6" y="T7"/>
                </a:cxn>
                <a:cxn ang="0">
                  <a:pos x="T8" y="T9"/>
                </a:cxn>
              </a:cxnLst>
              <a:rect l="0" t="0" r="r" b="b"/>
              <a:pathLst>
                <a:path w="113" h="113">
                  <a:moveTo>
                    <a:pt x="113" y="58"/>
                  </a:moveTo>
                  <a:cubicBezTo>
                    <a:pt x="113" y="89"/>
                    <a:pt x="88" y="113"/>
                    <a:pt x="57" y="113"/>
                  </a:cubicBezTo>
                  <a:cubicBezTo>
                    <a:pt x="26" y="113"/>
                    <a:pt x="1" y="87"/>
                    <a:pt x="0" y="57"/>
                  </a:cubicBezTo>
                  <a:cubicBezTo>
                    <a:pt x="0" y="25"/>
                    <a:pt x="26" y="0"/>
                    <a:pt x="58" y="1"/>
                  </a:cubicBezTo>
                  <a:cubicBezTo>
                    <a:pt x="89" y="1"/>
                    <a:pt x="113" y="26"/>
                    <a:pt x="113"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59">
              <a:extLst>
                <a:ext uri="{FF2B5EF4-FFF2-40B4-BE49-F238E27FC236}">
                  <a16:creationId xmlns:a16="http://schemas.microsoft.com/office/drawing/2014/main" id="{7ED54076-6ED0-DB1F-F61A-1C666406EAA6}"/>
                </a:ext>
              </a:extLst>
            </p:cNvPr>
            <p:cNvSpPr>
              <a:spLocks/>
            </p:cNvSpPr>
            <p:nvPr/>
          </p:nvSpPr>
          <p:spPr bwMode="auto">
            <a:xfrm>
              <a:off x="-629449" y="5155080"/>
              <a:ext cx="238125" cy="555625"/>
            </a:xfrm>
            <a:custGeom>
              <a:avLst/>
              <a:gdLst>
                <a:gd name="T0" fmla="*/ 114 w 151"/>
                <a:gd name="T1" fmla="*/ 353 h 353"/>
                <a:gd name="T2" fmla="*/ 40 w 151"/>
                <a:gd name="T3" fmla="*/ 353 h 353"/>
                <a:gd name="T4" fmla="*/ 0 w 151"/>
                <a:gd name="T5" fmla="*/ 0 h 353"/>
                <a:gd name="T6" fmla="*/ 151 w 151"/>
                <a:gd name="T7" fmla="*/ 0 h 353"/>
                <a:gd name="T8" fmla="*/ 114 w 151"/>
                <a:gd name="T9" fmla="*/ 353 h 353"/>
              </a:gdLst>
              <a:ahLst/>
              <a:cxnLst>
                <a:cxn ang="0">
                  <a:pos x="T0" y="T1"/>
                </a:cxn>
                <a:cxn ang="0">
                  <a:pos x="T2" y="T3"/>
                </a:cxn>
                <a:cxn ang="0">
                  <a:pos x="T4" y="T5"/>
                </a:cxn>
                <a:cxn ang="0">
                  <a:pos x="T6" y="T7"/>
                </a:cxn>
                <a:cxn ang="0">
                  <a:pos x="T8" y="T9"/>
                </a:cxn>
              </a:cxnLst>
              <a:rect l="0" t="0" r="r" b="b"/>
              <a:pathLst>
                <a:path w="151" h="353">
                  <a:moveTo>
                    <a:pt x="114" y="353"/>
                  </a:moveTo>
                  <a:cubicBezTo>
                    <a:pt x="89" y="353"/>
                    <a:pt x="66" y="353"/>
                    <a:pt x="40" y="353"/>
                  </a:cubicBezTo>
                  <a:cubicBezTo>
                    <a:pt x="27" y="236"/>
                    <a:pt x="13" y="119"/>
                    <a:pt x="0" y="0"/>
                  </a:cubicBezTo>
                  <a:cubicBezTo>
                    <a:pt x="51" y="0"/>
                    <a:pt x="100" y="0"/>
                    <a:pt x="151" y="0"/>
                  </a:cubicBezTo>
                  <a:cubicBezTo>
                    <a:pt x="138" y="118"/>
                    <a:pt x="126" y="235"/>
                    <a:pt x="114" y="3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91">
              <a:extLst>
                <a:ext uri="{FF2B5EF4-FFF2-40B4-BE49-F238E27FC236}">
                  <a16:creationId xmlns:a16="http://schemas.microsoft.com/office/drawing/2014/main" id="{96F26F89-F8CF-8D2B-40C5-00364BE0BA90}"/>
                </a:ext>
              </a:extLst>
            </p:cNvPr>
            <p:cNvSpPr>
              <a:spLocks noEditPoints="1"/>
            </p:cNvSpPr>
            <p:nvPr/>
          </p:nvSpPr>
          <p:spPr bwMode="auto">
            <a:xfrm>
              <a:off x="-1054900" y="4965848"/>
              <a:ext cx="1080666" cy="1079076"/>
            </a:xfrm>
            <a:custGeom>
              <a:avLst/>
              <a:gdLst>
                <a:gd name="T0" fmla="*/ 347 w 693"/>
                <a:gd name="T1" fmla="*/ 692 h 692"/>
                <a:gd name="T2" fmla="*/ 346 w 693"/>
                <a:gd name="T3" fmla="*/ 692 h 692"/>
                <a:gd name="T4" fmla="*/ 0 w 693"/>
                <a:gd name="T5" fmla="*/ 346 h 692"/>
                <a:gd name="T6" fmla="*/ 346 w 693"/>
                <a:gd name="T7" fmla="*/ 0 h 692"/>
                <a:gd name="T8" fmla="*/ 346 w 693"/>
                <a:gd name="T9" fmla="*/ 0 h 692"/>
                <a:gd name="T10" fmla="*/ 590 w 693"/>
                <a:gd name="T11" fmla="*/ 101 h 692"/>
                <a:gd name="T12" fmla="*/ 692 w 693"/>
                <a:gd name="T13" fmla="*/ 345 h 692"/>
                <a:gd name="T14" fmla="*/ 591 w 693"/>
                <a:gd name="T15" fmla="*/ 591 h 692"/>
                <a:gd name="T16" fmla="*/ 347 w 693"/>
                <a:gd name="T17" fmla="*/ 692 h 692"/>
                <a:gd name="T18" fmla="*/ 346 w 693"/>
                <a:gd name="T19" fmla="*/ 12 h 692"/>
                <a:gd name="T20" fmla="*/ 346 w 693"/>
                <a:gd name="T21" fmla="*/ 24 h 692"/>
                <a:gd name="T22" fmla="*/ 24 w 693"/>
                <a:gd name="T23" fmla="*/ 346 h 692"/>
                <a:gd name="T24" fmla="*/ 346 w 693"/>
                <a:gd name="T25" fmla="*/ 668 h 692"/>
                <a:gd name="T26" fmla="*/ 347 w 693"/>
                <a:gd name="T27" fmla="*/ 668 h 692"/>
                <a:gd name="T28" fmla="*/ 574 w 693"/>
                <a:gd name="T29" fmla="*/ 574 h 692"/>
                <a:gd name="T30" fmla="*/ 668 w 693"/>
                <a:gd name="T31" fmla="*/ 346 h 692"/>
                <a:gd name="T32" fmla="*/ 346 w 693"/>
                <a:gd name="T33" fmla="*/ 24 h 692"/>
                <a:gd name="T34" fmla="*/ 346 w 693"/>
                <a:gd name="T35" fmla="*/ 24 h 692"/>
                <a:gd name="T36" fmla="*/ 346 w 693"/>
                <a:gd name="T37" fmla="*/ 1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3" h="692">
                  <a:moveTo>
                    <a:pt x="347" y="692"/>
                  </a:moveTo>
                  <a:cubicBezTo>
                    <a:pt x="347" y="692"/>
                    <a:pt x="346" y="692"/>
                    <a:pt x="346" y="692"/>
                  </a:cubicBezTo>
                  <a:cubicBezTo>
                    <a:pt x="155" y="691"/>
                    <a:pt x="0" y="536"/>
                    <a:pt x="0" y="346"/>
                  </a:cubicBezTo>
                  <a:cubicBezTo>
                    <a:pt x="1" y="155"/>
                    <a:pt x="156" y="0"/>
                    <a:pt x="346" y="0"/>
                  </a:cubicBezTo>
                  <a:cubicBezTo>
                    <a:pt x="346" y="0"/>
                    <a:pt x="346" y="0"/>
                    <a:pt x="346" y="0"/>
                  </a:cubicBezTo>
                  <a:cubicBezTo>
                    <a:pt x="438" y="0"/>
                    <a:pt x="525" y="36"/>
                    <a:pt x="590" y="101"/>
                  </a:cubicBezTo>
                  <a:cubicBezTo>
                    <a:pt x="656" y="166"/>
                    <a:pt x="692" y="253"/>
                    <a:pt x="692" y="345"/>
                  </a:cubicBezTo>
                  <a:cubicBezTo>
                    <a:pt x="693" y="438"/>
                    <a:pt x="657" y="525"/>
                    <a:pt x="591" y="591"/>
                  </a:cubicBezTo>
                  <a:cubicBezTo>
                    <a:pt x="525" y="656"/>
                    <a:pt x="439" y="692"/>
                    <a:pt x="347" y="692"/>
                  </a:cubicBezTo>
                  <a:close/>
                  <a:moveTo>
                    <a:pt x="346" y="12"/>
                  </a:moveTo>
                  <a:cubicBezTo>
                    <a:pt x="346" y="24"/>
                    <a:pt x="346" y="24"/>
                    <a:pt x="346" y="24"/>
                  </a:cubicBezTo>
                  <a:cubicBezTo>
                    <a:pt x="169" y="24"/>
                    <a:pt x="25" y="169"/>
                    <a:pt x="24" y="346"/>
                  </a:cubicBezTo>
                  <a:cubicBezTo>
                    <a:pt x="24" y="523"/>
                    <a:pt x="168" y="667"/>
                    <a:pt x="346" y="668"/>
                  </a:cubicBezTo>
                  <a:cubicBezTo>
                    <a:pt x="346" y="668"/>
                    <a:pt x="347" y="668"/>
                    <a:pt x="347" y="668"/>
                  </a:cubicBezTo>
                  <a:cubicBezTo>
                    <a:pt x="433" y="668"/>
                    <a:pt x="513" y="635"/>
                    <a:pt x="574" y="574"/>
                  </a:cubicBezTo>
                  <a:cubicBezTo>
                    <a:pt x="635" y="512"/>
                    <a:pt x="669" y="431"/>
                    <a:pt x="668" y="346"/>
                  </a:cubicBezTo>
                  <a:cubicBezTo>
                    <a:pt x="667" y="168"/>
                    <a:pt x="523" y="24"/>
                    <a:pt x="346" y="24"/>
                  </a:cubicBezTo>
                  <a:cubicBezTo>
                    <a:pt x="346" y="24"/>
                    <a:pt x="346" y="24"/>
                    <a:pt x="346" y="24"/>
                  </a:cubicBezTo>
                  <a:lnTo>
                    <a:pt x="346"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53" name="Picture 52">
            <a:extLst>
              <a:ext uri="{FF2B5EF4-FFF2-40B4-BE49-F238E27FC236}">
                <a16:creationId xmlns:a16="http://schemas.microsoft.com/office/drawing/2014/main" id="{26D821E5-6EE4-16E8-12BF-950ED2E7BF59}"/>
              </a:ext>
            </a:extLst>
          </p:cNvPr>
          <p:cNvPicPr>
            <a:picLocks noChangeAspect="1"/>
          </p:cNvPicPr>
          <p:nvPr/>
        </p:nvPicPr>
        <p:blipFill>
          <a:blip r:embed="rId3"/>
          <a:stretch>
            <a:fillRect/>
          </a:stretch>
        </p:blipFill>
        <p:spPr>
          <a:xfrm>
            <a:off x="865639" y="2083450"/>
            <a:ext cx="676715" cy="780356"/>
          </a:xfrm>
          <a:prstGeom prst="rect">
            <a:avLst/>
          </a:prstGeom>
        </p:spPr>
      </p:pic>
      <p:sp>
        <p:nvSpPr>
          <p:cNvPr id="3" name="Rectangle: Rounded Corners 2">
            <a:extLst>
              <a:ext uri="{FF2B5EF4-FFF2-40B4-BE49-F238E27FC236}">
                <a16:creationId xmlns:a16="http://schemas.microsoft.com/office/drawing/2014/main" id="{B581D429-389C-530E-CD72-462995A94D83}"/>
              </a:ext>
            </a:extLst>
          </p:cNvPr>
          <p:cNvSpPr/>
          <p:nvPr/>
        </p:nvSpPr>
        <p:spPr>
          <a:xfrm>
            <a:off x="650449" y="3007151"/>
            <a:ext cx="4863128" cy="114300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84640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6FBD1-D57E-C6E1-C80E-1C87F94357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107A71-EB81-24C2-F5DE-9724316D37C4}"/>
              </a:ext>
            </a:extLst>
          </p:cNvPr>
          <p:cNvSpPr>
            <a:spLocks noGrp="1"/>
          </p:cNvSpPr>
          <p:nvPr>
            <p:ph type="title"/>
          </p:nvPr>
        </p:nvSpPr>
        <p:spPr/>
        <p:txBody>
          <a:bodyPr/>
          <a:lstStyle/>
          <a:p>
            <a:r>
              <a:rPr lang="en-GB"/>
              <a:t>Identifying flawed data and unfair algorithms</a:t>
            </a:r>
          </a:p>
        </p:txBody>
      </p:sp>
      <p:sp>
        <p:nvSpPr>
          <p:cNvPr id="4" name="Date Placeholder 3">
            <a:extLst>
              <a:ext uri="{FF2B5EF4-FFF2-40B4-BE49-F238E27FC236}">
                <a16:creationId xmlns:a16="http://schemas.microsoft.com/office/drawing/2014/main" id="{5A7E33EA-3A03-BD6B-AABD-6CE64E57A48B}"/>
              </a:ext>
            </a:extLst>
          </p:cNvPr>
          <p:cNvSpPr>
            <a:spLocks noGrp="1"/>
          </p:cNvSpPr>
          <p:nvPr>
            <p:ph type="dt" sz="half" idx="10"/>
          </p:nvPr>
        </p:nvSpPr>
        <p:spPr/>
        <p:txBody>
          <a:bodyPr/>
          <a:lstStyle/>
          <a:p>
            <a:fld id="{BC1242CF-12C1-4411-B532-E91306108269}" type="datetime4">
              <a:rPr lang="en-GB" smtClean="0"/>
              <a:pPr/>
              <a:t>02 May 2025</a:t>
            </a:fld>
            <a:endParaRPr lang="en-GB"/>
          </a:p>
        </p:txBody>
      </p:sp>
      <p:sp>
        <p:nvSpPr>
          <p:cNvPr id="5" name="Slide Number Placeholder 4">
            <a:extLst>
              <a:ext uri="{FF2B5EF4-FFF2-40B4-BE49-F238E27FC236}">
                <a16:creationId xmlns:a16="http://schemas.microsoft.com/office/drawing/2014/main" id="{080EED5A-86D7-4418-89CE-988A726F777E}"/>
              </a:ext>
            </a:extLst>
          </p:cNvPr>
          <p:cNvSpPr>
            <a:spLocks noGrp="1"/>
          </p:cNvSpPr>
          <p:nvPr>
            <p:ph type="sldNum" sz="quarter" idx="12"/>
          </p:nvPr>
        </p:nvSpPr>
        <p:spPr/>
        <p:txBody>
          <a:bodyPr/>
          <a:lstStyle/>
          <a:p>
            <a:fld id="{FE8DA6AF-1811-4E27-A96F-54109F1D0275}" type="slidenum">
              <a:rPr lang="en-GB" smtClean="0"/>
              <a:pPr/>
              <a:t>35</a:t>
            </a:fld>
            <a:endParaRPr lang="en-GB"/>
          </a:p>
        </p:txBody>
      </p:sp>
      <p:sp>
        <p:nvSpPr>
          <p:cNvPr id="6" name="TextBox 5">
            <a:extLst>
              <a:ext uri="{FF2B5EF4-FFF2-40B4-BE49-F238E27FC236}">
                <a16:creationId xmlns:a16="http://schemas.microsoft.com/office/drawing/2014/main" id="{2C5FF6E7-CBA0-7D12-7A4A-F039D49E3E20}"/>
              </a:ext>
            </a:extLst>
          </p:cNvPr>
          <p:cNvSpPr txBox="1"/>
          <p:nvPr/>
        </p:nvSpPr>
        <p:spPr>
          <a:xfrm>
            <a:off x="2380567" y="4410164"/>
            <a:ext cx="2147791" cy="800219"/>
          </a:xfrm>
          <a:prstGeom prst="rect">
            <a:avLst/>
          </a:prstGeom>
          <a:noFill/>
        </p:spPr>
        <p:txBody>
          <a:bodyPr wrap="square" rtlCol="0">
            <a:spAutoFit/>
          </a:bodyPr>
          <a:lstStyle/>
          <a:p>
            <a:pPr algn="ctr"/>
            <a:r>
              <a:rPr lang="en-GB" sz="2800" b="1"/>
              <a:t>Data audit</a:t>
            </a:r>
          </a:p>
          <a:p>
            <a:endParaRPr lang="en-GB"/>
          </a:p>
        </p:txBody>
      </p:sp>
      <p:sp>
        <p:nvSpPr>
          <p:cNvPr id="45" name="TextBox 44">
            <a:extLst>
              <a:ext uri="{FF2B5EF4-FFF2-40B4-BE49-F238E27FC236}">
                <a16:creationId xmlns:a16="http://schemas.microsoft.com/office/drawing/2014/main" id="{24CEB26F-0975-4B66-16D7-65D2D2F8C6AD}"/>
              </a:ext>
            </a:extLst>
          </p:cNvPr>
          <p:cNvSpPr txBox="1"/>
          <p:nvPr/>
        </p:nvSpPr>
        <p:spPr>
          <a:xfrm>
            <a:off x="7113969" y="4401036"/>
            <a:ext cx="2778119" cy="523220"/>
          </a:xfrm>
          <a:prstGeom prst="rect">
            <a:avLst/>
          </a:prstGeom>
          <a:noFill/>
        </p:spPr>
        <p:txBody>
          <a:bodyPr wrap="square" rtlCol="0">
            <a:spAutoFit/>
          </a:bodyPr>
          <a:lstStyle/>
          <a:p>
            <a:pPr algn="ctr"/>
            <a:r>
              <a:rPr lang="en-GB" sz="2800" b="1"/>
              <a:t>Impact testing</a:t>
            </a:r>
          </a:p>
        </p:txBody>
      </p:sp>
      <p:grpSp>
        <p:nvGrpSpPr>
          <p:cNvPr id="54" name="Group 53">
            <a:extLst>
              <a:ext uri="{FF2B5EF4-FFF2-40B4-BE49-F238E27FC236}">
                <a16:creationId xmlns:a16="http://schemas.microsoft.com/office/drawing/2014/main" id="{542EA9B6-1452-B6AF-A96A-8C557F9C7C97}"/>
              </a:ext>
            </a:extLst>
          </p:cNvPr>
          <p:cNvGrpSpPr>
            <a:grpSpLocks noChangeAspect="1"/>
          </p:cNvGrpSpPr>
          <p:nvPr/>
        </p:nvGrpSpPr>
        <p:grpSpPr>
          <a:xfrm>
            <a:off x="2453964" y="1925886"/>
            <a:ext cx="2088232" cy="2105928"/>
            <a:chOff x="-1054900" y="4965848"/>
            <a:chExt cx="1080666" cy="1079076"/>
          </a:xfrm>
          <a:solidFill>
            <a:schemeClr val="accent1"/>
          </a:solidFill>
        </p:grpSpPr>
        <p:sp>
          <p:nvSpPr>
            <p:cNvPr id="55" name="Freeform 58">
              <a:extLst>
                <a:ext uri="{FF2B5EF4-FFF2-40B4-BE49-F238E27FC236}">
                  <a16:creationId xmlns:a16="http://schemas.microsoft.com/office/drawing/2014/main" id="{0B1BB7C7-1AA7-AA41-F0E5-E496ECC8446D}"/>
                </a:ext>
              </a:extLst>
            </p:cNvPr>
            <p:cNvSpPr>
              <a:spLocks/>
            </p:cNvSpPr>
            <p:nvPr/>
          </p:nvSpPr>
          <p:spPr bwMode="auto">
            <a:xfrm>
              <a:off x="-599287" y="5757850"/>
              <a:ext cx="177800" cy="177800"/>
            </a:xfrm>
            <a:custGeom>
              <a:avLst/>
              <a:gdLst>
                <a:gd name="T0" fmla="*/ 113 w 113"/>
                <a:gd name="T1" fmla="*/ 58 h 113"/>
                <a:gd name="T2" fmla="*/ 57 w 113"/>
                <a:gd name="T3" fmla="*/ 113 h 113"/>
                <a:gd name="T4" fmla="*/ 0 w 113"/>
                <a:gd name="T5" fmla="*/ 57 h 113"/>
                <a:gd name="T6" fmla="*/ 58 w 113"/>
                <a:gd name="T7" fmla="*/ 1 h 113"/>
                <a:gd name="T8" fmla="*/ 113 w 113"/>
                <a:gd name="T9" fmla="*/ 58 h 113"/>
              </a:gdLst>
              <a:ahLst/>
              <a:cxnLst>
                <a:cxn ang="0">
                  <a:pos x="T0" y="T1"/>
                </a:cxn>
                <a:cxn ang="0">
                  <a:pos x="T2" y="T3"/>
                </a:cxn>
                <a:cxn ang="0">
                  <a:pos x="T4" y="T5"/>
                </a:cxn>
                <a:cxn ang="0">
                  <a:pos x="T6" y="T7"/>
                </a:cxn>
                <a:cxn ang="0">
                  <a:pos x="T8" y="T9"/>
                </a:cxn>
              </a:cxnLst>
              <a:rect l="0" t="0" r="r" b="b"/>
              <a:pathLst>
                <a:path w="113" h="113">
                  <a:moveTo>
                    <a:pt x="113" y="58"/>
                  </a:moveTo>
                  <a:cubicBezTo>
                    <a:pt x="113" y="89"/>
                    <a:pt x="88" y="113"/>
                    <a:pt x="57" y="113"/>
                  </a:cubicBezTo>
                  <a:cubicBezTo>
                    <a:pt x="26" y="113"/>
                    <a:pt x="1" y="87"/>
                    <a:pt x="0" y="57"/>
                  </a:cubicBezTo>
                  <a:cubicBezTo>
                    <a:pt x="0" y="25"/>
                    <a:pt x="26" y="0"/>
                    <a:pt x="58" y="1"/>
                  </a:cubicBezTo>
                  <a:cubicBezTo>
                    <a:pt x="89" y="1"/>
                    <a:pt x="113" y="26"/>
                    <a:pt x="113"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59">
              <a:extLst>
                <a:ext uri="{FF2B5EF4-FFF2-40B4-BE49-F238E27FC236}">
                  <a16:creationId xmlns:a16="http://schemas.microsoft.com/office/drawing/2014/main" id="{D7D31F4A-10CF-4BC3-0ED8-5773AE4F435A}"/>
                </a:ext>
              </a:extLst>
            </p:cNvPr>
            <p:cNvSpPr>
              <a:spLocks/>
            </p:cNvSpPr>
            <p:nvPr/>
          </p:nvSpPr>
          <p:spPr bwMode="auto">
            <a:xfrm>
              <a:off x="-629449" y="5155080"/>
              <a:ext cx="238125" cy="555625"/>
            </a:xfrm>
            <a:custGeom>
              <a:avLst/>
              <a:gdLst>
                <a:gd name="T0" fmla="*/ 114 w 151"/>
                <a:gd name="T1" fmla="*/ 353 h 353"/>
                <a:gd name="T2" fmla="*/ 40 w 151"/>
                <a:gd name="T3" fmla="*/ 353 h 353"/>
                <a:gd name="T4" fmla="*/ 0 w 151"/>
                <a:gd name="T5" fmla="*/ 0 h 353"/>
                <a:gd name="T6" fmla="*/ 151 w 151"/>
                <a:gd name="T7" fmla="*/ 0 h 353"/>
                <a:gd name="T8" fmla="*/ 114 w 151"/>
                <a:gd name="T9" fmla="*/ 353 h 353"/>
              </a:gdLst>
              <a:ahLst/>
              <a:cxnLst>
                <a:cxn ang="0">
                  <a:pos x="T0" y="T1"/>
                </a:cxn>
                <a:cxn ang="0">
                  <a:pos x="T2" y="T3"/>
                </a:cxn>
                <a:cxn ang="0">
                  <a:pos x="T4" y="T5"/>
                </a:cxn>
                <a:cxn ang="0">
                  <a:pos x="T6" y="T7"/>
                </a:cxn>
                <a:cxn ang="0">
                  <a:pos x="T8" y="T9"/>
                </a:cxn>
              </a:cxnLst>
              <a:rect l="0" t="0" r="r" b="b"/>
              <a:pathLst>
                <a:path w="151" h="353">
                  <a:moveTo>
                    <a:pt x="114" y="353"/>
                  </a:moveTo>
                  <a:cubicBezTo>
                    <a:pt x="89" y="353"/>
                    <a:pt x="66" y="353"/>
                    <a:pt x="40" y="353"/>
                  </a:cubicBezTo>
                  <a:cubicBezTo>
                    <a:pt x="27" y="236"/>
                    <a:pt x="13" y="119"/>
                    <a:pt x="0" y="0"/>
                  </a:cubicBezTo>
                  <a:cubicBezTo>
                    <a:pt x="51" y="0"/>
                    <a:pt x="100" y="0"/>
                    <a:pt x="151" y="0"/>
                  </a:cubicBezTo>
                  <a:cubicBezTo>
                    <a:pt x="138" y="118"/>
                    <a:pt x="126" y="235"/>
                    <a:pt x="114" y="3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91">
              <a:extLst>
                <a:ext uri="{FF2B5EF4-FFF2-40B4-BE49-F238E27FC236}">
                  <a16:creationId xmlns:a16="http://schemas.microsoft.com/office/drawing/2014/main" id="{57567395-7D1D-9257-9117-FDFB78AE7206}"/>
                </a:ext>
              </a:extLst>
            </p:cNvPr>
            <p:cNvSpPr>
              <a:spLocks noEditPoints="1"/>
            </p:cNvSpPr>
            <p:nvPr/>
          </p:nvSpPr>
          <p:spPr bwMode="auto">
            <a:xfrm>
              <a:off x="-1054900" y="4965848"/>
              <a:ext cx="1080666" cy="1079076"/>
            </a:xfrm>
            <a:custGeom>
              <a:avLst/>
              <a:gdLst>
                <a:gd name="T0" fmla="*/ 347 w 693"/>
                <a:gd name="T1" fmla="*/ 692 h 692"/>
                <a:gd name="T2" fmla="*/ 346 w 693"/>
                <a:gd name="T3" fmla="*/ 692 h 692"/>
                <a:gd name="T4" fmla="*/ 0 w 693"/>
                <a:gd name="T5" fmla="*/ 346 h 692"/>
                <a:gd name="T6" fmla="*/ 346 w 693"/>
                <a:gd name="T7" fmla="*/ 0 h 692"/>
                <a:gd name="T8" fmla="*/ 346 w 693"/>
                <a:gd name="T9" fmla="*/ 0 h 692"/>
                <a:gd name="T10" fmla="*/ 590 w 693"/>
                <a:gd name="T11" fmla="*/ 101 h 692"/>
                <a:gd name="T12" fmla="*/ 692 w 693"/>
                <a:gd name="T13" fmla="*/ 345 h 692"/>
                <a:gd name="T14" fmla="*/ 591 w 693"/>
                <a:gd name="T15" fmla="*/ 591 h 692"/>
                <a:gd name="T16" fmla="*/ 347 w 693"/>
                <a:gd name="T17" fmla="*/ 692 h 692"/>
                <a:gd name="T18" fmla="*/ 346 w 693"/>
                <a:gd name="T19" fmla="*/ 12 h 692"/>
                <a:gd name="T20" fmla="*/ 346 w 693"/>
                <a:gd name="T21" fmla="*/ 24 h 692"/>
                <a:gd name="T22" fmla="*/ 24 w 693"/>
                <a:gd name="T23" fmla="*/ 346 h 692"/>
                <a:gd name="T24" fmla="*/ 346 w 693"/>
                <a:gd name="T25" fmla="*/ 668 h 692"/>
                <a:gd name="T26" fmla="*/ 347 w 693"/>
                <a:gd name="T27" fmla="*/ 668 h 692"/>
                <a:gd name="T28" fmla="*/ 574 w 693"/>
                <a:gd name="T29" fmla="*/ 574 h 692"/>
                <a:gd name="T30" fmla="*/ 668 w 693"/>
                <a:gd name="T31" fmla="*/ 346 h 692"/>
                <a:gd name="T32" fmla="*/ 346 w 693"/>
                <a:gd name="T33" fmla="*/ 24 h 692"/>
                <a:gd name="T34" fmla="*/ 346 w 693"/>
                <a:gd name="T35" fmla="*/ 24 h 692"/>
                <a:gd name="T36" fmla="*/ 346 w 693"/>
                <a:gd name="T37" fmla="*/ 1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3" h="692">
                  <a:moveTo>
                    <a:pt x="347" y="692"/>
                  </a:moveTo>
                  <a:cubicBezTo>
                    <a:pt x="347" y="692"/>
                    <a:pt x="346" y="692"/>
                    <a:pt x="346" y="692"/>
                  </a:cubicBezTo>
                  <a:cubicBezTo>
                    <a:pt x="155" y="691"/>
                    <a:pt x="0" y="536"/>
                    <a:pt x="0" y="346"/>
                  </a:cubicBezTo>
                  <a:cubicBezTo>
                    <a:pt x="1" y="155"/>
                    <a:pt x="156" y="0"/>
                    <a:pt x="346" y="0"/>
                  </a:cubicBezTo>
                  <a:cubicBezTo>
                    <a:pt x="346" y="0"/>
                    <a:pt x="346" y="0"/>
                    <a:pt x="346" y="0"/>
                  </a:cubicBezTo>
                  <a:cubicBezTo>
                    <a:pt x="438" y="0"/>
                    <a:pt x="525" y="36"/>
                    <a:pt x="590" y="101"/>
                  </a:cubicBezTo>
                  <a:cubicBezTo>
                    <a:pt x="656" y="166"/>
                    <a:pt x="692" y="253"/>
                    <a:pt x="692" y="345"/>
                  </a:cubicBezTo>
                  <a:cubicBezTo>
                    <a:pt x="693" y="438"/>
                    <a:pt x="657" y="525"/>
                    <a:pt x="591" y="591"/>
                  </a:cubicBezTo>
                  <a:cubicBezTo>
                    <a:pt x="525" y="656"/>
                    <a:pt x="439" y="692"/>
                    <a:pt x="347" y="692"/>
                  </a:cubicBezTo>
                  <a:close/>
                  <a:moveTo>
                    <a:pt x="346" y="12"/>
                  </a:moveTo>
                  <a:cubicBezTo>
                    <a:pt x="346" y="24"/>
                    <a:pt x="346" y="24"/>
                    <a:pt x="346" y="24"/>
                  </a:cubicBezTo>
                  <a:cubicBezTo>
                    <a:pt x="169" y="24"/>
                    <a:pt x="25" y="169"/>
                    <a:pt x="24" y="346"/>
                  </a:cubicBezTo>
                  <a:cubicBezTo>
                    <a:pt x="24" y="523"/>
                    <a:pt x="168" y="667"/>
                    <a:pt x="346" y="668"/>
                  </a:cubicBezTo>
                  <a:cubicBezTo>
                    <a:pt x="346" y="668"/>
                    <a:pt x="347" y="668"/>
                    <a:pt x="347" y="668"/>
                  </a:cubicBezTo>
                  <a:cubicBezTo>
                    <a:pt x="433" y="668"/>
                    <a:pt x="513" y="635"/>
                    <a:pt x="574" y="574"/>
                  </a:cubicBezTo>
                  <a:cubicBezTo>
                    <a:pt x="635" y="512"/>
                    <a:pt x="669" y="431"/>
                    <a:pt x="668" y="346"/>
                  </a:cubicBezTo>
                  <a:cubicBezTo>
                    <a:pt x="667" y="168"/>
                    <a:pt x="523" y="24"/>
                    <a:pt x="346" y="24"/>
                  </a:cubicBezTo>
                  <a:cubicBezTo>
                    <a:pt x="346" y="24"/>
                    <a:pt x="346" y="24"/>
                    <a:pt x="346" y="24"/>
                  </a:cubicBezTo>
                  <a:lnTo>
                    <a:pt x="346"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8" name="Group 57">
            <a:extLst>
              <a:ext uri="{FF2B5EF4-FFF2-40B4-BE49-F238E27FC236}">
                <a16:creationId xmlns:a16="http://schemas.microsoft.com/office/drawing/2014/main" id="{00EC969C-292B-B07F-A924-152A66552852}"/>
              </a:ext>
            </a:extLst>
          </p:cNvPr>
          <p:cNvGrpSpPr>
            <a:grpSpLocks noChangeAspect="1"/>
          </p:cNvGrpSpPr>
          <p:nvPr/>
        </p:nvGrpSpPr>
        <p:grpSpPr>
          <a:xfrm>
            <a:off x="7465295" y="1925887"/>
            <a:ext cx="2015081" cy="2119966"/>
            <a:chOff x="4770438" y="4727576"/>
            <a:chExt cx="1006476" cy="1058863"/>
          </a:xfrm>
          <a:solidFill>
            <a:schemeClr val="accent1"/>
          </a:solidFill>
        </p:grpSpPr>
        <p:sp>
          <p:nvSpPr>
            <p:cNvPr id="59" name="Freeform 171">
              <a:extLst>
                <a:ext uri="{FF2B5EF4-FFF2-40B4-BE49-F238E27FC236}">
                  <a16:creationId xmlns:a16="http://schemas.microsoft.com/office/drawing/2014/main" id="{DFC28DAE-BA92-7914-4650-CA69ED32A2C0}"/>
                </a:ext>
              </a:extLst>
            </p:cNvPr>
            <p:cNvSpPr>
              <a:spLocks/>
            </p:cNvSpPr>
            <p:nvPr/>
          </p:nvSpPr>
          <p:spPr bwMode="auto">
            <a:xfrm>
              <a:off x="4778376" y="5086351"/>
              <a:ext cx="419100" cy="474663"/>
            </a:xfrm>
            <a:custGeom>
              <a:avLst/>
              <a:gdLst>
                <a:gd name="T0" fmla="*/ 250 w 263"/>
                <a:gd name="T1" fmla="*/ 295 h 297"/>
                <a:gd name="T2" fmla="*/ 239 w 263"/>
                <a:gd name="T3" fmla="*/ 288 h 297"/>
                <a:gd name="T4" fmla="*/ 138 w 263"/>
                <a:gd name="T5" fmla="*/ 57 h 297"/>
                <a:gd name="T6" fmla="*/ 24 w 263"/>
                <a:gd name="T7" fmla="*/ 288 h 297"/>
                <a:gd name="T8" fmla="*/ 8 w 263"/>
                <a:gd name="T9" fmla="*/ 294 h 297"/>
                <a:gd name="T10" fmla="*/ 3 w 263"/>
                <a:gd name="T11" fmla="*/ 278 h 297"/>
                <a:gd name="T12" fmla="*/ 140 w 263"/>
                <a:gd name="T13" fmla="*/ 0 h 297"/>
                <a:gd name="T14" fmla="*/ 261 w 263"/>
                <a:gd name="T15" fmla="*/ 278 h 297"/>
                <a:gd name="T16" fmla="*/ 255 w 263"/>
                <a:gd name="T17" fmla="*/ 294 h 297"/>
                <a:gd name="T18" fmla="*/ 250 w 263"/>
                <a:gd name="T19" fmla="*/ 295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97">
                  <a:moveTo>
                    <a:pt x="250" y="295"/>
                  </a:moveTo>
                  <a:cubicBezTo>
                    <a:pt x="245" y="295"/>
                    <a:pt x="241" y="292"/>
                    <a:pt x="239" y="288"/>
                  </a:cubicBezTo>
                  <a:cubicBezTo>
                    <a:pt x="138" y="57"/>
                    <a:pt x="138" y="57"/>
                    <a:pt x="138" y="57"/>
                  </a:cubicBezTo>
                  <a:cubicBezTo>
                    <a:pt x="24" y="288"/>
                    <a:pt x="24" y="288"/>
                    <a:pt x="24" y="288"/>
                  </a:cubicBezTo>
                  <a:cubicBezTo>
                    <a:pt x="21" y="294"/>
                    <a:pt x="14" y="297"/>
                    <a:pt x="8" y="294"/>
                  </a:cubicBezTo>
                  <a:cubicBezTo>
                    <a:pt x="2" y="291"/>
                    <a:pt x="0" y="284"/>
                    <a:pt x="3" y="278"/>
                  </a:cubicBezTo>
                  <a:cubicBezTo>
                    <a:pt x="140" y="0"/>
                    <a:pt x="140" y="0"/>
                    <a:pt x="140" y="0"/>
                  </a:cubicBezTo>
                  <a:cubicBezTo>
                    <a:pt x="261" y="278"/>
                    <a:pt x="261" y="278"/>
                    <a:pt x="261" y="278"/>
                  </a:cubicBezTo>
                  <a:cubicBezTo>
                    <a:pt x="263" y="284"/>
                    <a:pt x="261" y="291"/>
                    <a:pt x="255" y="294"/>
                  </a:cubicBezTo>
                  <a:cubicBezTo>
                    <a:pt x="253" y="295"/>
                    <a:pt x="251" y="295"/>
                    <a:pt x="250" y="295"/>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60" name="Freeform 172">
              <a:extLst>
                <a:ext uri="{FF2B5EF4-FFF2-40B4-BE49-F238E27FC236}">
                  <a16:creationId xmlns:a16="http://schemas.microsoft.com/office/drawing/2014/main" id="{F90E7FEA-8E92-ED4F-17F5-9E853165614B}"/>
                </a:ext>
              </a:extLst>
            </p:cNvPr>
            <p:cNvSpPr>
              <a:spLocks noEditPoints="1"/>
            </p:cNvSpPr>
            <p:nvPr/>
          </p:nvSpPr>
          <p:spPr bwMode="auto">
            <a:xfrm>
              <a:off x="4770438" y="5568951"/>
              <a:ext cx="433388" cy="217488"/>
            </a:xfrm>
            <a:custGeom>
              <a:avLst/>
              <a:gdLst>
                <a:gd name="T0" fmla="*/ 136 w 272"/>
                <a:gd name="T1" fmla="*/ 136 h 136"/>
                <a:gd name="T2" fmla="*/ 1 w 272"/>
                <a:gd name="T3" fmla="*/ 12 h 136"/>
                <a:gd name="T4" fmla="*/ 0 w 272"/>
                <a:gd name="T5" fmla="*/ 0 h 136"/>
                <a:gd name="T6" fmla="*/ 272 w 272"/>
                <a:gd name="T7" fmla="*/ 0 h 136"/>
                <a:gd name="T8" fmla="*/ 271 w 272"/>
                <a:gd name="T9" fmla="*/ 12 h 136"/>
                <a:gd name="T10" fmla="*/ 136 w 272"/>
                <a:gd name="T11" fmla="*/ 136 h 136"/>
                <a:gd name="T12" fmla="*/ 26 w 272"/>
                <a:gd name="T13" fmla="*/ 24 h 136"/>
                <a:gd name="T14" fmla="*/ 136 w 272"/>
                <a:gd name="T15" fmla="*/ 112 h 136"/>
                <a:gd name="T16" fmla="*/ 246 w 272"/>
                <a:gd name="T17" fmla="*/ 24 h 136"/>
                <a:gd name="T18" fmla="*/ 26 w 272"/>
                <a:gd name="T19"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2" h="136">
                  <a:moveTo>
                    <a:pt x="136" y="136"/>
                  </a:moveTo>
                  <a:cubicBezTo>
                    <a:pt x="64" y="136"/>
                    <a:pt x="4" y="81"/>
                    <a:pt x="1" y="12"/>
                  </a:cubicBezTo>
                  <a:cubicBezTo>
                    <a:pt x="0" y="0"/>
                    <a:pt x="0" y="0"/>
                    <a:pt x="0" y="0"/>
                  </a:cubicBezTo>
                  <a:cubicBezTo>
                    <a:pt x="272" y="0"/>
                    <a:pt x="272" y="0"/>
                    <a:pt x="272" y="0"/>
                  </a:cubicBezTo>
                  <a:cubicBezTo>
                    <a:pt x="271" y="12"/>
                    <a:pt x="271" y="12"/>
                    <a:pt x="271" y="12"/>
                  </a:cubicBezTo>
                  <a:cubicBezTo>
                    <a:pt x="267" y="81"/>
                    <a:pt x="208" y="136"/>
                    <a:pt x="136" y="136"/>
                  </a:cubicBezTo>
                  <a:close/>
                  <a:moveTo>
                    <a:pt x="26" y="24"/>
                  </a:moveTo>
                  <a:cubicBezTo>
                    <a:pt x="35" y="74"/>
                    <a:pt x="81" y="112"/>
                    <a:pt x="136" y="112"/>
                  </a:cubicBezTo>
                  <a:cubicBezTo>
                    <a:pt x="191" y="112"/>
                    <a:pt x="236" y="74"/>
                    <a:pt x="246" y="24"/>
                  </a:cubicBezTo>
                  <a:lnTo>
                    <a:pt x="26" y="24"/>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61" name="Freeform 173">
              <a:extLst>
                <a:ext uri="{FF2B5EF4-FFF2-40B4-BE49-F238E27FC236}">
                  <a16:creationId xmlns:a16="http://schemas.microsoft.com/office/drawing/2014/main" id="{0654B699-EC18-FD2C-1801-0E38C3084A79}"/>
                </a:ext>
              </a:extLst>
            </p:cNvPr>
            <p:cNvSpPr>
              <a:spLocks/>
            </p:cNvSpPr>
            <p:nvPr/>
          </p:nvSpPr>
          <p:spPr bwMode="auto">
            <a:xfrm>
              <a:off x="5351463" y="5086351"/>
              <a:ext cx="419100" cy="474663"/>
            </a:xfrm>
            <a:custGeom>
              <a:avLst/>
              <a:gdLst>
                <a:gd name="T0" fmla="*/ 250 w 263"/>
                <a:gd name="T1" fmla="*/ 295 h 297"/>
                <a:gd name="T2" fmla="*/ 239 w 263"/>
                <a:gd name="T3" fmla="*/ 288 h 297"/>
                <a:gd name="T4" fmla="*/ 138 w 263"/>
                <a:gd name="T5" fmla="*/ 57 h 297"/>
                <a:gd name="T6" fmla="*/ 24 w 263"/>
                <a:gd name="T7" fmla="*/ 288 h 297"/>
                <a:gd name="T8" fmla="*/ 8 w 263"/>
                <a:gd name="T9" fmla="*/ 294 h 297"/>
                <a:gd name="T10" fmla="*/ 3 w 263"/>
                <a:gd name="T11" fmla="*/ 278 h 297"/>
                <a:gd name="T12" fmla="*/ 140 w 263"/>
                <a:gd name="T13" fmla="*/ 0 h 297"/>
                <a:gd name="T14" fmla="*/ 261 w 263"/>
                <a:gd name="T15" fmla="*/ 278 h 297"/>
                <a:gd name="T16" fmla="*/ 254 w 263"/>
                <a:gd name="T17" fmla="*/ 294 h 297"/>
                <a:gd name="T18" fmla="*/ 250 w 263"/>
                <a:gd name="T19" fmla="*/ 295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97">
                  <a:moveTo>
                    <a:pt x="250" y="295"/>
                  </a:moveTo>
                  <a:cubicBezTo>
                    <a:pt x="245" y="295"/>
                    <a:pt x="241" y="292"/>
                    <a:pt x="239" y="288"/>
                  </a:cubicBezTo>
                  <a:cubicBezTo>
                    <a:pt x="138" y="57"/>
                    <a:pt x="138" y="57"/>
                    <a:pt x="138" y="57"/>
                  </a:cubicBezTo>
                  <a:cubicBezTo>
                    <a:pt x="24" y="288"/>
                    <a:pt x="24" y="288"/>
                    <a:pt x="24" y="288"/>
                  </a:cubicBezTo>
                  <a:cubicBezTo>
                    <a:pt x="21" y="294"/>
                    <a:pt x="14" y="297"/>
                    <a:pt x="8" y="294"/>
                  </a:cubicBezTo>
                  <a:cubicBezTo>
                    <a:pt x="2" y="291"/>
                    <a:pt x="0" y="284"/>
                    <a:pt x="3" y="278"/>
                  </a:cubicBezTo>
                  <a:cubicBezTo>
                    <a:pt x="140" y="0"/>
                    <a:pt x="140" y="0"/>
                    <a:pt x="140" y="0"/>
                  </a:cubicBezTo>
                  <a:cubicBezTo>
                    <a:pt x="261" y="278"/>
                    <a:pt x="261" y="278"/>
                    <a:pt x="261" y="278"/>
                  </a:cubicBezTo>
                  <a:cubicBezTo>
                    <a:pt x="263" y="284"/>
                    <a:pt x="260" y="291"/>
                    <a:pt x="254" y="294"/>
                  </a:cubicBezTo>
                  <a:cubicBezTo>
                    <a:pt x="253" y="295"/>
                    <a:pt x="251" y="295"/>
                    <a:pt x="250" y="295"/>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62" name="Freeform 174">
              <a:extLst>
                <a:ext uri="{FF2B5EF4-FFF2-40B4-BE49-F238E27FC236}">
                  <a16:creationId xmlns:a16="http://schemas.microsoft.com/office/drawing/2014/main" id="{A2421313-5884-DE67-F0DC-BC5CEE542AD4}"/>
                </a:ext>
              </a:extLst>
            </p:cNvPr>
            <p:cNvSpPr>
              <a:spLocks noEditPoints="1"/>
            </p:cNvSpPr>
            <p:nvPr/>
          </p:nvSpPr>
          <p:spPr bwMode="auto">
            <a:xfrm>
              <a:off x="5343526" y="5568951"/>
              <a:ext cx="433388" cy="217488"/>
            </a:xfrm>
            <a:custGeom>
              <a:avLst/>
              <a:gdLst>
                <a:gd name="T0" fmla="*/ 136 w 272"/>
                <a:gd name="T1" fmla="*/ 136 h 136"/>
                <a:gd name="T2" fmla="*/ 0 w 272"/>
                <a:gd name="T3" fmla="*/ 12 h 136"/>
                <a:gd name="T4" fmla="*/ 0 w 272"/>
                <a:gd name="T5" fmla="*/ 0 h 136"/>
                <a:gd name="T6" fmla="*/ 272 w 272"/>
                <a:gd name="T7" fmla="*/ 0 h 136"/>
                <a:gd name="T8" fmla="*/ 271 w 272"/>
                <a:gd name="T9" fmla="*/ 12 h 136"/>
                <a:gd name="T10" fmla="*/ 136 w 272"/>
                <a:gd name="T11" fmla="*/ 136 h 136"/>
                <a:gd name="T12" fmla="*/ 26 w 272"/>
                <a:gd name="T13" fmla="*/ 24 h 136"/>
                <a:gd name="T14" fmla="*/ 136 w 272"/>
                <a:gd name="T15" fmla="*/ 112 h 136"/>
                <a:gd name="T16" fmla="*/ 245 w 272"/>
                <a:gd name="T17" fmla="*/ 24 h 136"/>
                <a:gd name="T18" fmla="*/ 26 w 272"/>
                <a:gd name="T19"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2" h="136">
                  <a:moveTo>
                    <a:pt x="136" y="136"/>
                  </a:moveTo>
                  <a:cubicBezTo>
                    <a:pt x="64" y="136"/>
                    <a:pt x="4" y="81"/>
                    <a:pt x="0" y="12"/>
                  </a:cubicBezTo>
                  <a:cubicBezTo>
                    <a:pt x="0" y="0"/>
                    <a:pt x="0" y="0"/>
                    <a:pt x="0" y="0"/>
                  </a:cubicBezTo>
                  <a:cubicBezTo>
                    <a:pt x="272" y="0"/>
                    <a:pt x="272" y="0"/>
                    <a:pt x="272" y="0"/>
                  </a:cubicBezTo>
                  <a:cubicBezTo>
                    <a:pt x="271" y="12"/>
                    <a:pt x="271" y="12"/>
                    <a:pt x="271" y="12"/>
                  </a:cubicBezTo>
                  <a:cubicBezTo>
                    <a:pt x="267" y="81"/>
                    <a:pt x="208" y="136"/>
                    <a:pt x="136" y="136"/>
                  </a:cubicBezTo>
                  <a:close/>
                  <a:moveTo>
                    <a:pt x="26" y="24"/>
                  </a:moveTo>
                  <a:cubicBezTo>
                    <a:pt x="35" y="74"/>
                    <a:pt x="81" y="112"/>
                    <a:pt x="136" y="112"/>
                  </a:cubicBezTo>
                  <a:cubicBezTo>
                    <a:pt x="190" y="112"/>
                    <a:pt x="236" y="74"/>
                    <a:pt x="245" y="24"/>
                  </a:cubicBezTo>
                  <a:lnTo>
                    <a:pt x="26" y="24"/>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63" name="Freeform 175">
              <a:extLst>
                <a:ext uri="{FF2B5EF4-FFF2-40B4-BE49-F238E27FC236}">
                  <a16:creationId xmlns:a16="http://schemas.microsoft.com/office/drawing/2014/main" id="{9BA7B9CA-535D-7CEF-5EB4-001E11F79AD2}"/>
                </a:ext>
              </a:extLst>
            </p:cNvPr>
            <p:cNvSpPr>
              <a:spLocks noEditPoints="1"/>
            </p:cNvSpPr>
            <p:nvPr/>
          </p:nvSpPr>
          <p:spPr bwMode="auto">
            <a:xfrm>
              <a:off x="4992688" y="4727576"/>
              <a:ext cx="592138" cy="350838"/>
            </a:xfrm>
            <a:custGeom>
              <a:avLst/>
              <a:gdLst>
                <a:gd name="T0" fmla="*/ 358 w 370"/>
                <a:gd name="T1" fmla="*/ 195 h 219"/>
                <a:gd name="T2" fmla="*/ 253 w 370"/>
                <a:gd name="T3" fmla="*/ 195 h 219"/>
                <a:gd name="T4" fmla="*/ 253 w 370"/>
                <a:gd name="T5" fmla="*/ 193 h 219"/>
                <a:gd name="T6" fmla="*/ 197 w 370"/>
                <a:gd name="T7" fmla="*/ 124 h 219"/>
                <a:gd name="T8" fmla="*/ 197 w 370"/>
                <a:gd name="T9" fmla="*/ 12 h 219"/>
                <a:gd name="T10" fmla="*/ 185 w 370"/>
                <a:gd name="T11" fmla="*/ 0 h 219"/>
                <a:gd name="T12" fmla="*/ 173 w 370"/>
                <a:gd name="T13" fmla="*/ 12 h 219"/>
                <a:gd name="T14" fmla="*/ 173 w 370"/>
                <a:gd name="T15" fmla="*/ 123 h 219"/>
                <a:gd name="T16" fmla="*/ 112 w 370"/>
                <a:gd name="T17" fmla="*/ 193 h 219"/>
                <a:gd name="T18" fmla="*/ 112 w 370"/>
                <a:gd name="T19" fmla="*/ 195 h 219"/>
                <a:gd name="T20" fmla="*/ 12 w 370"/>
                <a:gd name="T21" fmla="*/ 195 h 219"/>
                <a:gd name="T22" fmla="*/ 0 w 370"/>
                <a:gd name="T23" fmla="*/ 207 h 219"/>
                <a:gd name="T24" fmla="*/ 12 w 370"/>
                <a:gd name="T25" fmla="*/ 219 h 219"/>
                <a:gd name="T26" fmla="*/ 358 w 370"/>
                <a:gd name="T27" fmla="*/ 219 h 219"/>
                <a:gd name="T28" fmla="*/ 370 w 370"/>
                <a:gd name="T29" fmla="*/ 207 h 219"/>
                <a:gd name="T30" fmla="*/ 358 w 370"/>
                <a:gd name="T31" fmla="*/ 195 h 219"/>
                <a:gd name="T32" fmla="*/ 229 w 370"/>
                <a:gd name="T33" fmla="*/ 193 h 219"/>
                <a:gd name="T34" fmla="*/ 229 w 370"/>
                <a:gd name="T35" fmla="*/ 195 h 219"/>
                <a:gd name="T36" fmla="*/ 197 w 370"/>
                <a:gd name="T37" fmla="*/ 195 h 219"/>
                <a:gd name="T38" fmla="*/ 197 w 370"/>
                <a:gd name="T39" fmla="*/ 148 h 219"/>
                <a:gd name="T40" fmla="*/ 229 w 370"/>
                <a:gd name="T41" fmla="*/ 193 h 219"/>
                <a:gd name="T42" fmla="*/ 136 w 370"/>
                <a:gd name="T43" fmla="*/ 193 h 219"/>
                <a:gd name="T44" fmla="*/ 173 w 370"/>
                <a:gd name="T45" fmla="*/ 147 h 219"/>
                <a:gd name="T46" fmla="*/ 173 w 370"/>
                <a:gd name="T47" fmla="*/ 195 h 219"/>
                <a:gd name="T48" fmla="*/ 136 w 370"/>
                <a:gd name="T49" fmla="*/ 195 h 219"/>
                <a:gd name="T50" fmla="*/ 136 w 370"/>
                <a:gd name="T51" fmla="*/ 193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 h="219">
                  <a:moveTo>
                    <a:pt x="358" y="195"/>
                  </a:moveTo>
                  <a:cubicBezTo>
                    <a:pt x="253" y="195"/>
                    <a:pt x="253" y="195"/>
                    <a:pt x="253" y="195"/>
                  </a:cubicBezTo>
                  <a:cubicBezTo>
                    <a:pt x="253" y="194"/>
                    <a:pt x="253" y="193"/>
                    <a:pt x="253" y="193"/>
                  </a:cubicBezTo>
                  <a:cubicBezTo>
                    <a:pt x="253" y="159"/>
                    <a:pt x="229" y="130"/>
                    <a:pt x="197" y="124"/>
                  </a:cubicBezTo>
                  <a:cubicBezTo>
                    <a:pt x="197" y="12"/>
                    <a:pt x="197" y="12"/>
                    <a:pt x="197" y="12"/>
                  </a:cubicBezTo>
                  <a:cubicBezTo>
                    <a:pt x="197" y="5"/>
                    <a:pt x="192" y="0"/>
                    <a:pt x="185" y="0"/>
                  </a:cubicBezTo>
                  <a:cubicBezTo>
                    <a:pt x="178" y="0"/>
                    <a:pt x="173" y="5"/>
                    <a:pt x="173" y="12"/>
                  </a:cubicBezTo>
                  <a:cubicBezTo>
                    <a:pt x="173" y="123"/>
                    <a:pt x="173" y="123"/>
                    <a:pt x="173" y="123"/>
                  </a:cubicBezTo>
                  <a:cubicBezTo>
                    <a:pt x="139" y="128"/>
                    <a:pt x="112" y="157"/>
                    <a:pt x="112" y="193"/>
                  </a:cubicBezTo>
                  <a:cubicBezTo>
                    <a:pt x="112" y="193"/>
                    <a:pt x="112" y="194"/>
                    <a:pt x="112" y="195"/>
                  </a:cubicBezTo>
                  <a:cubicBezTo>
                    <a:pt x="12" y="195"/>
                    <a:pt x="12" y="195"/>
                    <a:pt x="12" y="195"/>
                  </a:cubicBezTo>
                  <a:cubicBezTo>
                    <a:pt x="6" y="195"/>
                    <a:pt x="0" y="200"/>
                    <a:pt x="0" y="207"/>
                  </a:cubicBezTo>
                  <a:cubicBezTo>
                    <a:pt x="0" y="213"/>
                    <a:pt x="6" y="219"/>
                    <a:pt x="12" y="219"/>
                  </a:cubicBezTo>
                  <a:cubicBezTo>
                    <a:pt x="358" y="219"/>
                    <a:pt x="358" y="219"/>
                    <a:pt x="358" y="219"/>
                  </a:cubicBezTo>
                  <a:cubicBezTo>
                    <a:pt x="365" y="219"/>
                    <a:pt x="370" y="213"/>
                    <a:pt x="370" y="207"/>
                  </a:cubicBezTo>
                  <a:cubicBezTo>
                    <a:pt x="370" y="200"/>
                    <a:pt x="365" y="195"/>
                    <a:pt x="358" y="195"/>
                  </a:cubicBezTo>
                  <a:close/>
                  <a:moveTo>
                    <a:pt x="229" y="193"/>
                  </a:moveTo>
                  <a:cubicBezTo>
                    <a:pt x="229" y="193"/>
                    <a:pt x="229" y="194"/>
                    <a:pt x="229" y="195"/>
                  </a:cubicBezTo>
                  <a:cubicBezTo>
                    <a:pt x="197" y="195"/>
                    <a:pt x="197" y="195"/>
                    <a:pt x="197" y="195"/>
                  </a:cubicBezTo>
                  <a:cubicBezTo>
                    <a:pt x="197" y="148"/>
                    <a:pt x="197" y="148"/>
                    <a:pt x="197" y="148"/>
                  </a:cubicBezTo>
                  <a:cubicBezTo>
                    <a:pt x="216" y="154"/>
                    <a:pt x="229" y="172"/>
                    <a:pt x="229" y="193"/>
                  </a:cubicBezTo>
                  <a:close/>
                  <a:moveTo>
                    <a:pt x="136" y="193"/>
                  </a:moveTo>
                  <a:cubicBezTo>
                    <a:pt x="136" y="170"/>
                    <a:pt x="152" y="152"/>
                    <a:pt x="173" y="147"/>
                  </a:cubicBezTo>
                  <a:cubicBezTo>
                    <a:pt x="173" y="195"/>
                    <a:pt x="173" y="195"/>
                    <a:pt x="173" y="195"/>
                  </a:cubicBezTo>
                  <a:cubicBezTo>
                    <a:pt x="136" y="195"/>
                    <a:pt x="136" y="195"/>
                    <a:pt x="136" y="195"/>
                  </a:cubicBezTo>
                  <a:cubicBezTo>
                    <a:pt x="136" y="194"/>
                    <a:pt x="136" y="193"/>
                    <a:pt x="136" y="193"/>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41231892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A74D3-C095-D9AD-310D-501518D0C7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6E8F6C-45A8-0660-7FE6-1B37F7F0FE12}"/>
              </a:ext>
            </a:extLst>
          </p:cNvPr>
          <p:cNvSpPr>
            <a:spLocks noGrp="1"/>
          </p:cNvSpPr>
          <p:nvPr>
            <p:ph type="title"/>
          </p:nvPr>
        </p:nvSpPr>
        <p:spPr/>
        <p:txBody>
          <a:bodyPr/>
          <a:lstStyle/>
          <a:p>
            <a:r>
              <a:rPr lang="en-GB"/>
              <a:t>Test and adjust</a:t>
            </a:r>
          </a:p>
        </p:txBody>
      </p:sp>
      <p:sp>
        <p:nvSpPr>
          <p:cNvPr id="4" name="Date Placeholder 3">
            <a:extLst>
              <a:ext uri="{FF2B5EF4-FFF2-40B4-BE49-F238E27FC236}">
                <a16:creationId xmlns:a16="http://schemas.microsoft.com/office/drawing/2014/main" id="{C32DD27A-1369-6479-788E-B988C507149D}"/>
              </a:ext>
            </a:extLst>
          </p:cNvPr>
          <p:cNvSpPr>
            <a:spLocks noGrp="1"/>
          </p:cNvSpPr>
          <p:nvPr>
            <p:ph type="dt" sz="half" idx="10"/>
          </p:nvPr>
        </p:nvSpPr>
        <p:spPr/>
        <p:txBody>
          <a:bodyPr/>
          <a:lstStyle/>
          <a:p>
            <a:fld id="{BC1242CF-12C1-4411-B532-E91306108269}" type="datetime4">
              <a:rPr lang="en-GB" smtClean="0"/>
              <a:pPr/>
              <a:t>02 May 2025</a:t>
            </a:fld>
            <a:endParaRPr lang="en-GB"/>
          </a:p>
        </p:txBody>
      </p:sp>
      <p:sp>
        <p:nvSpPr>
          <p:cNvPr id="5" name="Slide Number Placeholder 4">
            <a:extLst>
              <a:ext uri="{FF2B5EF4-FFF2-40B4-BE49-F238E27FC236}">
                <a16:creationId xmlns:a16="http://schemas.microsoft.com/office/drawing/2014/main" id="{B7E19718-2CCA-57E7-2E35-2DF6B7E1693A}"/>
              </a:ext>
            </a:extLst>
          </p:cNvPr>
          <p:cNvSpPr>
            <a:spLocks noGrp="1"/>
          </p:cNvSpPr>
          <p:nvPr>
            <p:ph type="sldNum" sz="quarter" idx="12"/>
          </p:nvPr>
        </p:nvSpPr>
        <p:spPr/>
        <p:txBody>
          <a:bodyPr/>
          <a:lstStyle/>
          <a:p>
            <a:fld id="{FE8DA6AF-1811-4E27-A96F-54109F1D0275}" type="slidenum">
              <a:rPr lang="en-GB" smtClean="0"/>
              <a:pPr/>
              <a:t>36</a:t>
            </a:fld>
            <a:endParaRPr lang="en-GB"/>
          </a:p>
        </p:txBody>
      </p:sp>
      <p:pic>
        <p:nvPicPr>
          <p:cNvPr id="1026" name="Picture 2">
            <a:extLst>
              <a:ext uri="{FF2B5EF4-FFF2-40B4-BE49-F238E27FC236}">
                <a16:creationId xmlns:a16="http://schemas.microsoft.com/office/drawing/2014/main" id="{F383BECA-8920-F434-517E-8BEA2D28EC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580" y="1565526"/>
            <a:ext cx="4430402" cy="44304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C957E4A-B3DE-A41E-5111-FF673865A48F}"/>
              </a:ext>
            </a:extLst>
          </p:cNvPr>
          <p:cNvSpPr txBox="1"/>
          <p:nvPr/>
        </p:nvSpPr>
        <p:spPr>
          <a:xfrm>
            <a:off x="6312024" y="1543642"/>
            <a:ext cx="4680520" cy="2862322"/>
          </a:xfrm>
          <a:prstGeom prst="rect">
            <a:avLst/>
          </a:prstGeom>
          <a:noFill/>
        </p:spPr>
        <p:txBody>
          <a:bodyPr wrap="square" rtlCol="0">
            <a:spAutoFit/>
          </a:bodyPr>
          <a:lstStyle/>
          <a:p>
            <a:r>
              <a:rPr lang="en-GB" b="1"/>
              <a:t>Disparate impact test:</a:t>
            </a:r>
          </a:p>
          <a:p>
            <a:endParaRPr lang="en-GB" b="1"/>
          </a:p>
          <a:p>
            <a:pPr marL="342900" indent="-342900">
              <a:buFont typeface="+mj-lt"/>
              <a:buAutoNum type="arabicPeriod"/>
            </a:pPr>
            <a:r>
              <a:rPr lang="en-GB"/>
              <a:t>Define the groups</a:t>
            </a:r>
          </a:p>
          <a:p>
            <a:pPr marL="342900" indent="-342900">
              <a:buFont typeface="+mj-lt"/>
              <a:buAutoNum type="arabicPeriod"/>
            </a:pPr>
            <a:r>
              <a:rPr lang="en-GB"/>
              <a:t>Define outcomes</a:t>
            </a:r>
          </a:p>
          <a:p>
            <a:pPr marL="342900" indent="-342900">
              <a:buFont typeface="+mj-lt"/>
              <a:buAutoNum type="arabicPeriod"/>
            </a:pPr>
            <a:r>
              <a:rPr lang="en-GB"/>
              <a:t>Calculate selection rates</a:t>
            </a:r>
          </a:p>
          <a:p>
            <a:pPr marL="342900" indent="-342900">
              <a:buFont typeface="+mj-lt"/>
              <a:buAutoNum type="arabicPeriod"/>
            </a:pPr>
            <a:r>
              <a:rPr lang="en-GB"/>
              <a:t>Apply 80% rule</a:t>
            </a:r>
          </a:p>
          <a:p>
            <a:pPr marL="342900" indent="-342900">
              <a:buFont typeface="+mj-lt"/>
              <a:buAutoNum type="arabicPeriod"/>
            </a:pPr>
            <a:r>
              <a:rPr lang="en-GB"/>
              <a:t>Statistical testing</a:t>
            </a:r>
          </a:p>
          <a:p>
            <a:pPr marL="342900" indent="-342900">
              <a:buFont typeface="+mj-lt"/>
              <a:buAutoNum type="arabicPeriod"/>
            </a:pPr>
            <a:r>
              <a:rPr lang="en-GB"/>
              <a:t>Feature audit</a:t>
            </a:r>
          </a:p>
          <a:p>
            <a:endParaRPr lang="en-GB"/>
          </a:p>
          <a:p>
            <a:r>
              <a:rPr lang="en-GB" b="1"/>
              <a:t>Fairness adjustment may be necessary</a:t>
            </a:r>
          </a:p>
        </p:txBody>
      </p:sp>
      <p:sp>
        <p:nvSpPr>
          <p:cNvPr id="10" name="TextBox 9">
            <a:extLst>
              <a:ext uri="{FF2B5EF4-FFF2-40B4-BE49-F238E27FC236}">
                <a16:creationId xmlns:a16="http://schemas.microsoft.com/office/drawing/2014/main" id="{2DF0D4EE-A42D-5706-79DD-56F0F52AE7A1}"/>
              </a:ext>
            </a:extLst>
          </p:cNvPr>
          <p:cNvSpPr txBox="1"/>
          <p:nvPr/>
        </p:nvSpPr>
        <p:spPr>
          <a:xfrm>
            <a:off x="6312024" y="4653136"/>
            <a:ext cx="4968552" cy="504056"/>
          </a:xfrm>
          <a:prstGeom prst="rect">
            <a:avLst/>
          </a:prstGeom>
          <a:solidFill>
            <a:schemeClr val="accent2"/>
          </a:solidFill>
        </p:spPr>
        <p:txBody>
          <a:bodyPr wrap="square" rtlCol="0" anchor="ctr">
            <a:noAutofit/>
          </a:bodyPr>
          <a:lstStyle/>
          <a:p>
            <a:r>
              <a:rPr lang="en-GB" b="1">
                <a:solidFill>
                  <a:schemeClr val="bg1"/>
                </a:solidFill>
              </a:rPr>
              <a:t>Disparate impact ≠ proof of discrimination</a:t>
            </a:r>
          </a:p>
        </p:txBody>
      </p:sp>
    </p:spTree>
    <p:extLst>
      <p:ext uri="{BB962C8B-B14F-4D97-AF65-F5344CB8AC3E}">
        <p14:creationId xmlns:p14="http://schemas.microsoft.com/office/powerpoint/2010/main" val="2658332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263BE-35F3-6FAA-1544-8C947E6936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7612E6-4975-0122-CF1D-42DCFF042B16}"/>
              </a:ext>
            </a:extLst>
          </p:cNvPr>
          <p:cNvSpPr>
            <a:spLocks noGrp="1"/>
          </p:cNvSpPr>
          <p:nvPr>
            <p:ph type="title"/>
          </p:nvPr>
        </p:nvSpPr>
        <p:spPr/>
        <p:txBody>
          <a:bodyPr/>
          <a:lstStyle/>
          <a:p>
            <a:r>
              <a:rPr lang="en-GB"/>
              <a:t>Examples of systemic risks</a:t>
            </a:r>
          </a:p>
        </p:txBody>
      </p:sp>
      <p:sp>
        <p:nvSpPr>
          <p:cNvPr id="4" name="Date Placeholder 3">
            <a:extLst>
              <a:ext uri="{FF2B5EF4-FFF2-40B4-BE49-F238E27FC236}">
                <a16:creationId xmlns:a16="http://schemas.microsoft.com/office/drawing/2014/main" id="{4BDC5384-53AB-0A2E-2299-854949612772}"/>
              </a:ext>
            </a:extLst>
          </p:cNvPr>
          <p:cNvSpPr>
            <a:spLocks noGrp="1"/>
          </p:cNvSpPr>
          <p:nvPr>
            <p:ph type="dt" sz="half" idx="10"/>
          </p:nvPr>
        </p:nvSpPr>
        <p:spPr/>
        <p:txBody>
          <a:bodyPr/>
          <a:lstStyle/>
          <a:p>
            <a:fld id="{BC1242CF-12C1-4411-B532-E91306108269}" type="datetime4">
              <a:rPr lang="en-GB" smtClean="0"/>
              <a:pPr/>
              <a:t>02 May 2025</a:t>
            </a:fld>
            <a:endParaRPr lang="en-GB"/>
          </a:p>
        </p:txBody>
      </p:sp>
      <p:sp>
        <p:nvSpPr>
          <p:cNvPr id="5" name="Slide Number Placeholder 4">
            <a:extLst>
              <a:ext uri="{FF2B5EF4-FFF2-40B4-BE49-F238E27FC236}">
                <a16:creationId xmlns:a16="http://schemas.microsoft.com/office/drawing/2014/main" id="{DA89C92E-4AD1-5510-0681-426835FDD2D6}"/>
              </a:ext>
            </a:extLst>
          </p:cNvPr>
          <p:cNvSpPr>
            <a:spLocks noGrp="1"/>
          </p:cNvSpPr>
          <p:nvPr>
            <p:ph type="sldNum" sz="quarter" idx="12"/>
          </p:nvPr>
        </p:nvSpPr>
        <p:spPr/>
        <p:txBody>
          <a:bodyPr/>
          <a:lstStyle/>
          <a:p>
            <a:fld id="{FE8DA6AF-1811-4E27-A96F-54109F1D0275}" type="slidenum">
              <a:rPr lang="en-GB" smtClean="0"/>
              <a:pPr/>
              <a:t>4</a:t>
            </a:fld>
            <a:endParaRPr lang="en-GB"/>
          </a:p>
        </p:txBody>
      </p:sp>
      <p:sp>
        <p:nvSpPr>
          <p:cNvPr id="3" name="Content Placeholder 2">
            <a:extLst>
              <a:ext uri="{FF2B5EF4-FFF2-40B4-BE49-F238E27FC236}">
                <a16:creationId xmlns:a16="http://schemas.microsoft.com/office/drawing/2014/main" id="{9F142350-9602-2D8F-1D83-ED53A57397C4}"/>
              </a:ext>
            </a:extLst>
          </p:cNvPr>
          <p:cNvSpPr>
            <a:spLocks noGrp="1"/>
          </p:cNvSpPr>
          <p:nvPr>
            <p:ph idx="1"/>
          </p:nvPr>
        </p:nvSpPr>
        <p:spPr>
          <a:xfrm>
            <a:off x="527055" y="1340768"/>
            <a:ext cx="11055349" cy="1007566"/>
          </a:xfrm>
          <a:solidFill>
            <a:srgbClr val="D9D9D9"/>
          </a:solidFill>
        </p:spPr>
        <p:txBody>
          <a:bodyPr/>
          <a:lstStyle/>
          <a:p>
            <a:pPr marL="0" indent="0" algn="ctr">
              <a:buNone/>
            </a:pPr>
            <a:r>
              <a:rPr lang="en-GB">
                <a:solidFill>
                  <a:schemeClr val="accent2"/>
                </a:solidFill>
              </a:rPr>
              <a:t>Risks that do not just affect the financial performance of one company, or asset class, </a:t>
            </a:r>
            <a:br>
              <a:rPr lang="en-GB">
                <a:solidFill>
                  <a:schemeClr val="accent2"/>
                </a:solidFill>
              </a:rPr>
            </a:br>
            <a:r>
              <a:rPr lang="en-GB">
                <a:solidFill>
                  <a:schemeClr val="accent2"/>
                </a:solidFill>
              </a:rPr>
              <a:t>but can instead impact the performance of an entire financial system and even undermine </a:t>
            </a:r>
            <a:br>
              <a:rPr lang="en-GB">
                <a:solidFill>
                  <a:schemeClr val="accent2"/>
                </a:solidFill>
              </a:rPr>
            </a:br>
            <a:r>
              <a:rPr lang="en-GB">
                <a:solidFill>
                  <a:schemeClr val="accent2"/>
                </a:solidFill>
              </a:rPr>
              <a:t>the stability of financial markets</a:t>
            </a:r>
          </a:p>
        </p:txBody>
      </p:sp>
      <p:sp>
        <p:nvSpPr>
          <p:cNvPr id="6" name="Rectangle: Rounded Corners 5">
            <a:extLst>
              <a:ext uri="{FF2B5EF4-FFF2-40B4-BE49-F238E27FC236}">
                <a16:creationId xmlns:a16="http://schemas.microsoft.com/office/drawing/2014/main" id="{6A925E48-27D3-B678-3F88-5B889C9376FA}"/>
              </a:ext>
            </a:extLst>
          </p:cNvPr>
          <p:cNvSpPr/>
          <p:nvPr/>
        </p:nvSpPr>
        <p:spPr>
          <a:xfrm>
            <a:off x="527055" y="4221088"/>
            <a:ext cx="2808000" cy="1216800"/>
          </a:xfrm>
          <a:prstGeom prst="round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400" b="1">
                <a:solidFill>
                  <a:schemeClr val="accent2"/>
                </a:solidFill>
              </a:rPr>
              <a:t>LDI leverage spiral</a:t>
            </a:r>
            <a:endParaRPr lang="en-GB" sz="2000">
              <a:solidFill>
                <a:schemeClr val="accent2"/>
              </a:solidFill>
            </a:endParaRPr>
          </a:p>
        </p:txBody>
      </p:sp>
      <p:sp>
        <p:nvSpPr>
          <p:cNvPr id="7" name="Rectangle: Rounded Corners 6">
            <a:extLst>
              <a:ext uri="{FF2B5EF4-FFF2-40B4-BE49-F238E27FC236}">
                <a16:creationId xmlns:a16="http://schemas.microsoft.com/office/drawing/2014/main" id="{FB342B11-685E-DC9F-6D6C-4F23EF63B246}"/>
              </a:ext>
            </a:extLst>
          </p:cNvPr>
          <p:cNvSpPr/>
          <p:nvPr/>
        </p:nvSpPr>
        <p:spPr>
          <a:xfrm>
            <a:off x="4650729" y="2676311"/>
            <a:ext cx="2808000" cy="1216800"/>
          </a:xfrm>
          <a:prstGeom prst="roundRect">
            <a:avLst/>
          </a:prstGeom>
          <a:solidFill>
            <a:schemeClr val="bg1"/>
          </a:solidFill>
          <a:ln w="38100">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spcAft>
                <a:spcPts val="600"/>
              </a:spcAft>
            </a:pPr>
            <a:r>
              <a:rPr lang="en-GB" sz="2400" b="1">
                <a:solidFill>
                  <a:schemeClr val="accent2"/>
                </a:solidFill>
              </a:rPr>
              <a:t>Longevity</a:t>
            </a:r>
            <a:endParaRPr lang="en-GB" sz="1400">
              <a:solidFill>
                <a:schemeClr val="accent2"/>
              </a:solidFill>
            </a:endParaRPr>
          </a:p>
        </p:txBody>
      </p:sp>
      <p:sp>
        <p:nvSpPr>
          <p:cNvPr id="8" name="Rectangle: Rounded Corners 7">
            <a:extLst>
              <a:ext uri="{FF2B5EF4-FFF2-40B4-BE49-F238E27FC236}">
                <a16:creationId xmlns:a16="http://schemas.microsoft.com/office/drawing/2014/main" id="{8AA537CD-4D6F-8413-CAF3-F008845BE8F1}"/>
              </a:ext>
            </a:extLst>
          </p:cNvPr>
          <p:cNvSpPr/>
          <p:nvPr/>
        </p:nvSpPr>
        <p:spPr>
          <a:xfrm>
            <a:off x="8774404" y="2676311"/>
            <a:ext cx="2808000" cy="1216800"/>
          </a:xfrm>
          <a:prstGeom prst="roundRect">
            <a:avLst/>
          </a:prstGeom>
          <a:solidFill>
            <a:schemeClr val="bg1"/>
          </a:solidFill>
          <a:ln w="381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spcAft>
                <a:spcPts val="600"/>
              </a:spcAft>
            </a:pPr>
            <a:r>
              <a:rPr lang="en-GB" sz="2400" b="1">
                <a:solidFill>
                  <a:schemeClr val="accent2"/>
                </a:solidFill>
              </a:rPr>
              <a:t>Climate change</a:t>
            </a:r>
            <a:endParaRPr lang="en-GB" sz="2000">
              <a:solidFill>
                <a:schemeClr val="accent2"/>
              </a:solidFill>
            </a:endParaRPr>
          </a:p>
        </p:txBody>
      </p:sp>
      <p:sp>
        <p:nvSpPr>
          <p:cNvPr id="9" name="Rectangle: Rounded Corners 8">
            <a:extLst>
              <a:ext uri="{FF2B5EF4-FFF2-40B4-BE49-F238E27FC236}">
                <a16:creationId xmlns:a16="http://schemas.microsoft.com/office/drawing/2014/main" id="{34AF4872-E32D-061A-E0CD-98707188D56A}"/>
              </a:ext>
            </a:extLst>
          </p:cNvPr>
          <p:cNvSpPr/>
          <p:nvPr/>
        </p:nvSpPr>
        <p:spPr>
          <a:xfrm>
            <a:off x="4650729" y="4221088"/>
            <a:ext cx="2808000" cy="1216800"/>
          </a:xfrm>
          <a:prstGeom prst="roundRect">
            <a:avLst/>
          </a:prstGeom>
          <a:solidFill>
            <a:schemeClr val="bg1"/>
          </a:solidFill>
          <a:ln w="38100">
            <a:solidFill>
              <a:schemeClr val="accent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spcAft>
                <a:spcPts val="600"/>
              </a:spcAft>
            </a:pPr>
            <a:r>
              <a:rPr lang="en-GB" sz="2400" b="1">
                <a:solidFill>
                  <a:schemeClr val="accent2"/>
                </a:solidFill>
              </a:rPr>
              <a:t>Deflation &amp; impact on </a:t>
            </a:r>
            <a:br>
              <a:rPr lang="en-GB" sz="2400" b="1">
                <a:solidFill>
                  <a:schemeClr val="accent2"/>
                </a:solidFill>
              </a:rPr>
            </a:br>
            <a:r>
              <a:rPr lang="en-GB" sz="2400" b="1">
                <a:solidFill>
                  <a:schemeClr val="accent2"/>
                </a:solidFill>
              </a:rPr>
              <a:t>index-linked gilts</a:t>
            </a:r>
            <a:endParaRPr lang="en-GB" sz="1400">
              <a:solidFill>
                <a:schemeClr val="accent2"/>
              </a:solidFill>
            </a:endParaRPr>
          </a:p>
        </p:txBody>
      </p:sp>
      <p:sp>
        <p:nvSpPr>
          <p:cNvPr id="10" name="Rectangle: Rounded Corners 9">
            <a:extLst>
              <a:ext uri="{FF2B5EF4-FFF2-40B4-BE49-F238E27FC236}">
                <a16:creationId xmlns:a16="http://schemas.microsoft.com/office/drawing/2014/main" id="{3DBCB0CE-6309-5E0D-AF25-919174AA37BE}"/>
              </a:ext>
            </a:extLst>
          </p:cNvPr>
          <p:cNvSpPr/>
          <p:nvPr/>
        </p:nvSpPr>
        <p:spPr>
          <a:xfrm>
            <a:off x="527055" y="2676311"/>
            <a:ext cx="2808000" cy="1216800"/>
          </a:xfrm>
          <a:prstGeom prst="roundRect">
            <a:avLst/>
          </a:prstGeom>
          <a:solidFill>
            <a:schemeClr val="bg1"/>
          </a:solidFill>
          <a:ln w="38100">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spcAft>
                <a:spcPts val="600"/>
              </a:spcAft>
            </a:pPr>
            <a:r>
              <a:rPr lang="en-GB" sz="2400" b="1">
                <a:solidFill>
                  <a:schemeClr val="accent2"/>
                </a:solidFill>
              </a:rPr>
              <a:t>Herding of assets</a:t>
            </a:r>
            <a:endParaRPr lang="en-GB" sz="1400">
              <a:solidFill>
                <a:schemeClr val="accent2"/>
              </a:solidFill>
            </a:endParaRPr>
          </a:p>
        </p:txBody>
      </p:sp>
      <p:sp>
        <p:nvSpPr>
          <p:cNvPr id="11" name="Rectangle: Rounded Corners 10">
            <a:extLst>
              <a:ext uri="{FF2B5EF4-FFF2-40B4-BE49-F238E27FC236}">
                <a16:creationId xmlns:a16="http://schemas.microsoft.com/office/drawing/2014/main" id="{5B7610C6-1F81-EA53-0697-333822D19C38}"/>
              </a:ext>
            </a:extLst>
          </p:cNvPr>
          <p:cNvSpPr/>
          <p:nvPr/>
        </p:nvSpPr>
        <p:spPr>
          <a:xfrm>
            <a:off x="8774404" y="4221088"/>
            <a:ext cx="2808000" cy="12168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400" b="1">
                <a:solidFill>
                  <a:schemeClr val="accent2"/>
                </a:solidFill>
              </a:rPr>
              <a:t>Societal upheaval</a:t>
            </a:r>
            <a:endParaRPr lang="en-GB" sz="1400">
              <a:solidFill>
                <a:schemeClr val="accent2"/>
              </a:solidFill>
            </a:endParaRPr>
          </a:p>
        </p:txBody>
      </p:sp>
    </p:spTree>
    <p:extLst>
      <p:ext uri="{BB962C8B-B14F-4D97-AF65-F5344CB8AC3E}">
        <p14:creationId xmlns:p14="http://schemas.microsoft.com/office/powerpoint/2010/main" val="46704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24031-33C8-54A6-87C4-834842202C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2F2351-8A86-D6AA-3929-C9AFED4D744A}"/>
              </a:ext>
            </a:extLst>
          </p:cNvPr>
          <p:cNvSpPr>
            <a:spLocks noGrp="1"/>
          </p:cNvSpPr>
          <p:nvPr>
            <p:ph type="title"/>
          </p:nvPr>
        </p:nvSpPr>
        <p:spPr/>
        <p:txBody>
          <a:bodyPr/>
          <a:lstStyle/>
          <a:p>
            <a:r>
              <a:rPr lang="en-GB"/>
              <a:t>1) It’s good risk management</a:t>
            </a:r>
          </a:p>
        </p:txBody>
      </p:sp>
      <p:sp>
        <p:nvSpPr>
          <p:cNvPr id="4" name="Date Placeholder 3">
            <a:extLst>
              <a:ext uri="{FF2B5EF4-FFF2-40B4-BE49-F238E27FC236}">
                <a16:creationId xmlns:a16="http://schemas.microsoft.com/office/drawing/2014/main" id="{69F17232-7F48-E1A3-9275-C54C5B106C6F}"/>
              </a:ext>
            </a:extLst>
          </p:cNvPr>
          <p:cNvSpPr>
            <a:spLocks noGrp="1"/>
          </p:cNvSpPr>
          <p:nvPr>
            <p:ph type="dt" sz="half" idx="10"/>
          </p:nvPr>
        </p:nvSpPr>
        <p:spPr/>
        <p:txBody>
          <a:bodyPr/>
          <a:lstStyle/>
          <a:p>
            <a:fld id="{BC1242CF-12C1-4411-B532-E91306108269}" type="datetime4">
              <a:rPr lang="en-GB" smtClean="0"/>
              <a:pPr/>
              <a:t>02 May 2025</a:t>
            </a:fld>
            <a:endParaRPr lang="en-GB"/>
          </a:p>
        </p:txBody>
      </p:sp>
      <p:sp>
        <p:nvSpPr>
          <p:cNvPr id="5" name="Slide Number Placeholder 4">
            <a:extLst>
              <a:ext uri="{FF2B5EF4-FFF2-40B4-BE49-F238E27FC236}">
                <a16:creationId xmlns:a16="http://schemas.microsoft.com/office/drawing/2014/main" id="{63A47AD0-1097-AF6A-F074-AECE23A285F9}"/>
              </a:ext>
            </a:extLst>
          </p:cNvPr>
          <p:cNvSpPr>
            <a:spLocks noGrp="1"/>
          </p:cNvSpPr>
          <p:nvPr>
            <p:ph type="sldNum" sz="quarter" idx="12"/>
          </p:nvPr>
        </p:nvSpPr>
        <p:spPr/>
        <p:txBody>
          <a:bodyPr/>
          <a:lstStyle/>
          <a:p>
            <a:fld id="{FE8DA6AF-1811-4E27-A96F-54109F1D0275}" type="slidenum">
              <a:rPr lang="en-GB" smtClean="0"/>
              <a:pPr/>
              <a:t>5</a:t>
            </a:fld>
            <a:endParaRPr lang="en-GB"/>
          </a:p>
        </p:txBody>
      </p:sp>
      <p:pic>
        <p:nvPicPr>
          <p:cNvPr id="6" name="Graphic 5">
            <a:extLst>
              <a:ext uri="{FF2B5EF4-FFF2-40B4-BE49-F238E27FC236}">
                <a16:creationId xmlns:a16="http://schemas.microsoft.com/office/drawing/2014/main" id="{73B99D73-E4B0-1A98-7605-F2E5809A87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29580" y="1786429"/>
            <a:ext cx="9305464" cy="3420000"/>
          </a:xfrm>
          <a:prstGeom prst="rect">
            <a:avLst/>
          </a:prstGeom>
        </p:spPr>
      </p:pic>
      <p:cxnSp>
        <p:nvCxnSpPr>
          <p:cNvPr id="7" name="Straight Arrow Connector 6">
            <a:extLst>
              <a:ext uri="{FF2B5EF4-FFF2-40B4-BE49-F238E27FC236}">
                <a16:creationId xmlns:a16="http://schemas.microsoft.com/office/drawing/2014/main" id="{D47A624B-0BDA-06BA-A712-E4A9B4CBE8B7}"/>
              </a:ext>
            </a:extLst>
          </p:cNvPr>
          <p:cNvCxnSpPr>
            <a:cxnSpLocks/>
          </p:cNvCxnSpPr>
          <p:nvPr/>
        </p:nvCxnSpPr>
        <p:spPr>
          <a:xfrm flipV="1">
            <a:off x="1107440" y="1359624"/>
            <a:ext cx="0" cy="3869576"/>
          </a:xfrm>
          <a:prstGeom prst="straightConnector1">
            <a:avLst/>
          </a:prstGeom>
          <a:ln w="57150">
            <a:solidFill>
              <a:srgbClr val="D9D9D9"/>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D9B56B1-8763-C7EC-A166-D16F955F836D}"/>
              </a:ext>
            </a:extLst>
          </p:cNvPr>
          <p:cNvCxnSpPr>
            <a:cxnSpLocks/>
          </p:cNvCxnSpPr>
          <p:nvPr/>
        </p:nvCxnSpPr>
        <p:spPr>
          <a:xfrm>
            <a:off x="1094740" y="5229200"/>
            <a:ext cx="10383520" cy="0"/>
          </a:xfrm>
          <a:prstGeom prst="straightConnector1">
            <a:avLst/>
          </a:prstGeom>
          <a:ln w="57150">
            <a:solidFill>
              <a:srgbClr val="D9D9D9"/>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5CFE650-3F52-BD1B-20D4-6EA0C336CFD8}"/>
              </a:ext>
            </a:extLst>
          </p:cNvPr>
          <p:cNvSpPr txBox="1"/>
          <p:nvPr/>
        </p:nvSpPr>
        <p:spPr>
          <a:xfrm rot="16200000">
            <a:off x="470343" y="1649255"/>
            <a:ext cx="848370" cy="456305"/>
          </a:xfrm>
          <a:prstGeom prst="rect">
            <a:avLst/>
          </a:prstGeom>
          <a:noFill/>
        </p:spPr>
        <p:txBody>
          <a:bodyPr wrap="square" lIns="0" tIns="0" rIns="0" bIns="0" rtlCol="0">
            <a:noAutofit/>
          </a:bodyPr>
          <a:lstStyle/>
          <a:p>
            <a:pPr algn="l" defTabSz="216000">
              <a:tabLst/>
            </a:pPr>
            <a:r>
              <a:rPr lang="en-GB" sz="2000" i="1">
                <a:latin typeface="Georgia" panose="02040502050405020303" pitchFamily="18" charset="0"/>
              </a:rPr>
              <a:t>Return</a:t>
            </a:r>
          </a:p>
        </p:txBody>
      </p:sp>
      <p:sp>
        <p:nvSpPr>
          <p:cNvPr id="10" name="TextBox 9">
            <a:extLst>
              <a:ext uri="{FF2B5EF4-FFF2-40B4-BE49-F238E27FC236}">
                <a16:creationId xmlns:a16="http://schemas.microsoft.com/office/drawing/2014/main" id="{CBF8CCB3-1052-8DA9-7501-C5E87067A043}"/>
              </a:ext>
            </a:extLst>
          </p:cNvPr>
          <p:cNvSpPr txBox="1"/>
          <p:nvPr/>
        </p:nvSpPr>
        <p:spPr>
          <a:xfrm>
            <a:off x="10543677" y="5288269"/>
            <a:ext cx="873760" cy="294632"/>
          </a:xfrm>
          <a:prstGeom prst="rect">
            <a:avLst/>
          </a:prstGeom>
          <a:noFill/>
        </p:spPr>
        <p:txBody>
          <a:bodyPr wrap="square" lIns="0" tIns="0" rIns="0" bIns="0" rtlCol="0">
            <a:noAutofit/>
          </a:bodyPr>
          <a:lstStyle/>
          <a:p>
            <a:pPr algn="l" defTabSz="216000">
              <a:tabLst/>
            </a:pPr>
            <a:r>
              <a:rPr lang="en-GB" sz="2000" i="1">
                <a:latin typeface="Georgia" panose="02040502050405020303" pitchFamily="18" charset="0"/>
              </a:rPr>
              <a:t>Risk</a:t>
            </a:r>
          </a:p>
        </p:txBody>
      </p:sp>
      <p:sp>
        <p:nvSpPr>
          <p:cNvPr id="11" name="Oval 10">
            <a:extLst>
              <a:ext uri="{FF2B5EF4-FFF2-40B4-BE49-F238E27FC236}">
                <a16:creationId xmlns:a16="http://schemas.microsoft.com/office/drawing/2014/main" id="{B75A85F8-C7A8-93FF-8A32-0C73CB9B73B5}"/>
              </a:ext>
            </a:extLst>
          </p:cNvPr>
          <p:cNvSpPr/>
          <p:nvPr/>
        </p:nvSpPr>
        <p:spPr>
          <a:xfrm>
            <a:off x="4511824" y="4327425"/>
            <a:ext cx="156758" cy="156758"/>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36000" rtlCol="0" anchor="t" anchorCtr="0"/>
          <a:lstStyle/>
          <a:p>
            <a:pPr algn="l"/>
            <a:endParaRPr lang="en-GB" sz="800" b="1">
              <a:solidFill>
                <a:schemeClr val="tx1"/>
              </a:solidFill>
            </a:endParaRPr>
          </a:p>
        </p:txBody>
      </p:sp>
      <p:cxnSp>
        <p:nvCxnSpPr>
          <p:cNvPr id="12" name="Straight Arrow Connector 11">
            <a:extLst>
              <a:ext uri="{FF2B5EF4-FFF2-40B4-BE49-F238E27FC236}">
                <a16:creationId xmlns:a16="http://schemas.microsoft.com/office/drawing/2014/main" id="{B28A5260-920A-7160-0D4B-BAE3D8EC49E5}"/>
              </a:ext>
            </a:extLst>
          </p:cNvPr>
          <p:cNvCxnSpPr>
            <a:cxnSpLocks/>
          </p:cNvCxnSpPr>
          <p:nvPr/>
        </p:nvCxnSpPr>
        <p:spPr>
          <a:xfrm flipH="1">
            <a:off x="3071664" y="4404585"/>
            <a:ext cx="1418894" cy="0"/>
          </a:xfrm>
          <a:prstGeom prst="straightConnector1">
            <a:avLst/>
          </a:prstGeom>
          <a:ln w="57150">
            <a:solidFill>
              <a:schemeClr val="accent2"/>
            </a:solidFill>
            <a:headEnd type="none" w="med" len="med"/>
            <a:tailEnd type="arrow" w="med" len="med"/>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8DEA11F5-E89C-0552-6D61-18C3B04C815C}"/>
              </a:ext>
            </a:extLst>
          </p:cNvPr>
          <p:cNvCxnSpPr>
            <a:cxnSpLocks/>
          </p:cNvCxnSpPr>
          <p:nvPr/>
        </p:nvCxnSpPr>
        <p:spPr>
          <a:xfrm flipV="1">
            <a:off x="4590203" y="3645024"/>
            <a:ext cx="0" cy="654049"/>
          </a:xfrm>
          <a:prstGeom prst="straightConnector1">
            <a:avLst/>
          </a:prstGeom>
          <a:ln w="57150">
            <a:solidFill>
              <a:schemeClr val="accent2"/>
            </a:solidFill>
            <a:headEnd type="none" w="med" len="med"/>
            <a:tailEnd type="arrow" w="med" len="med"/>
          </a:ln>
        </p:spPr>
        <p:style>
          <a:lnRef idx="1">
            <a:schemeClr val="accent2"/>
          </a:lnRef>
          <a:fillRef idx="0">
            <a:schemeClr val="accent2"/>
          </a:fillRef>
          <a:effectRef idx="0">
            <a:schemeClr val="accent2"/>
          </a:effectRef>
          <a:fontRef idx="minor">
            <a:schemeClr val="tx1"/>
          </a:fontRef>
        </p:style>
      </p:cxnSp>
      <p:sp>
        <p:nvSpPr>
          <p:cNvPr id="14" name="Oval 13">
            <a:extLst>
              <a:ext uri="{FF2B5EF4-FFF2-40B4-BE49-F238E27FC236}">
                <a16:creationId xmlns:a16="http://schemas.microsoft.com/office/drawing/2014/main" id="{4AC79947-0A4E-BE54-9177-DF02F29517D3}"/>
              </a:ext>
            </a:extLst>
          </p:cNvPr>
          <p:cNvSpPr/>
          <p:nvPr/>
        </p:nvSpPr>
        <p:spPr>
          <a:xfrm>
            <a:off x="1359969" y="1470089"/>
            <a:ext cx="377073" cy="377073"/>
          </a:xfrm>
          <a:prstGeom prst="ellipse">
            <a:avLst/>
          </a:prstGeom>
          <a:solidFill>
            <a:srgbClr val="F6F4F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36000" rtlCol="0" anchor="ctr" anchorCtr="0"/>
          <a:lstStyle/>
          <a:p>
            <a:pPr algn="ctr"/>
            <a:r>
              <a:rPr lang="en-GB" sz="2400" i="1">
                <a:solidFill>
                  <a:schemeClr val="accent1"/>
                </a:solidFill>
                <a:latin typeface="Georgia" panose="02040502050405020303" pitchFamily="18" charset="0"/>
              </a:rPr>
              <a:t>1</a:t>
            </a:r>
          </a:p>
        </p:txBody>
      </p:sp>
      <p:sp>
        <p:nvSpPr>
          <p:cNvPr id="15" name="TextBox 14">
            <a:extLst>
              <a:ext uri="{FF2B5EF4-FFF2-40B4-BE49-F238E27FC236}">
                <a16:creationId xmlns:a16="http://schemas.microsoft.com/office/drawing/2014/main" id="{2ED3AD7E-D1AC-6D7E-C639-2C0C21BBFBF3}"/>
              </a:ext>
            </a:extLst>
          </p:cNvPr>
          <p:cNvSpPr txBox="1"/>
          <p:nvPr/>
        </p:nvSpPr>
        <p:spPr>
          <a:xfrm>
            <a:off x="1855278" y="1491860"/>
            <a:ext cx="7631622" cy="340458"/>
          </a:xfrm>
          <a:prstGeom prst="rect">
            <a:avLst/>
          </a:prstGeom>
          <a:noFill/>
        </p:spPr>
        <p:txBody>
          <a:bodyPr wrap="square" lIns="0" tIns="0" rIns="0" bIns="0" rtlCol="0">
            <a:noAutofit/>
          </a:bodyPr>
          <a:lstStyle/>
          <a:p>
            <a:pPr algn="l" defTabSz="216000">
              <a:tabLst/>
            </a:pPr>
            <a:r>
              <a:rPr lang="en-GB" sz="2000">
                <a:solidFill>
                  <a:schemeClr val="accent2"/>
                </a:solidFill>
              </a:rPr>
              <a:t>“Risk” is volatility with no consideration of the causes of such risk</a:t>
            </a:r>
          </a:p>
        </p:txBody>
      </p:sp>
      <p:sp>
        <p:nvSpPr>
          <p:cNvPr id="16" name="Oval 15">
            <a:extLst>
              <a:ext uri="{FF2B5EF4-FFF2-40B4-BE49-F238E27FC236}">
                <a16:creationId xmlns:a16="http://schemas.microsoft.com/office/drawing/2014/main" id="{7EB4E166-1B42-3F4B-4454-9FE649C31E99}"/>
              </a:ext>
            </a:extLst>
          </p:cNvPr>
          <p:cNvSpPr/>
          <p:nvPr/>
        </p:nvSpPr>
        <p:spPr>
          <a:xfrm>
            <a:off x="1359969" y="2008980"/>
            <a:ext cx="377073" cy="377073"/>
          </a:xfrm>
          <a:prstGeom prst="ellipse">
            <a:avLst/>
          </a:prstGeom>
          <a:solidFill>
            <a:srgbClr val="F6F4F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36000" rtlCol="0" anchor="ctr" anchorCtr="0"/>
          <a:lstStyle/>
          <a:p>
            <a:pPr algn="ctr"/>
            <a:r>
              <a:rPr lang="en-GB" sz="2400" i="1">
                <a:solidFill>
                  <a:schemeClr val="accent1"/>
                </a:solidFill>
                <a:latin typeface="Georgia" panose="02040502050405020303" pitchFamily="18" charset="0"/>
              </a:rPr>
              <a:t>2</a:t>
            </a:r>
          </a:p>
        </p:txBody>
      </p:sp>
      <p:sp>
        <p:nvSpPr>
          <p:cNvPr id="17" name="TextBox 16">
            <a:extLst>
              <a:ext uri="{FF2B5EF4-FFF2-40B4-BE49-F238E27FC236}">
                <a16:creationId xmlns:a16="http://schemas.microsoft.com/office/drawing/2014/main" id="{9FC57B84-EDA7-EFB7-5A0A-2C4F03C024C4}"/>
              </a:ext>
            </a:extLst>
          </p:cNvPr>
          <p:cNvSpPr txBox="1"/>
          <p:nvPr/>
        </p:nvSpPr>
        <p:spPr>
          <a:xfrm>
            <a:off x="1855278" y="2030751"/>
            <a:ext cx="7631622" cy="340458"/>
          </a:xfrm>
          <a:prstGeom prst="rect">
            <a:avLst/>
          </a:prstGeom>
          <a:noFill/>
        </p:spPr>
        <p:txBody>
          <a:bodyPr wrap="square" lIns="0" tIns="0" rIns="0" bIns="0" rtlCol="0">
            <a:noAutofit/>
          </a:bodyPr>
          <a:lstStyle/>
          <a:p>
            <a:pPr algn="l" defTabSz="216000">
              <a:tabLst/>
            </a:pPr>
            <a:r>
              <a:rPr lang="en-GB" sz="2000">
                <a:solidFill>
                  <a:schemeClr val="accent2"/>
                </a:solidFill>
              </a:rPr>
              <a:t>Assumptions are backward looking</a:t>
            </a:r>
          </a:p>
        </p:txBody>
      </p:sp>
      <p:sp>
        <p:nvSpPr>
          <p:cNvPr id="18" name="Oval 17">
            <a:extLst>
              <a:ext uri="{FF2B5EF4-FFF2-40B4-BE49-F238E27FC236}">
                <a16:creationId xmlns:a16="http://schemas.microsoft.com/office/drawing/2014/main" id="{7A5C6609-C90B-4182-4306-AAA995F6E410}"/>
              </a:ext>
            </a:extLst>
          </p:cNvPr>
          <p:cNvSpPr/>
          <p:nvPr/>
        </p:nvSpPr>
        <p:spPr>
          <a:xfrm>
            <a:off x="1359969" y="2547871"/>
            <a:ext cx="377073" cy="377073"/>
          </a:xfrm>
          <a:prstGeom prst="ellipse">
            <a:avLst/>
          </a:prstGeom>
          <a:solidFill>
            <a:srgbClr val="F6F4F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36000" rtlCol="0" anchor="ctr" anchorCtr="0"/>
          <a:lstStyle/>
          <a:p>
            <a:pPr algn="ctr"/>
            <a:r>
              <a:rPr lang="en-GB" sz="2400" i="1">
                <a:solidFill>
                  <a:schemeClr val="accent1"/>
                </a:solidFill>
                <a:latin typeface="Georgia" panose="02040502050405020303" pitchFamily="18" charset="0"/>
              </a:rPr>
              <a:t>3</a:t>
            </a:r>
          </a:p>
        </p:txBody>
      </p:sp>
      <p:sp>
        <p:nvSpPr>
          <p:cNvPr id="19" name="TextBox 18">
            <a:extLst>
              <a:ext uri="{FF2B5EF4-FFF2-40B4-BE49-F238E27FC236}">
                <a16:creationId xmlns:a16="http://schemas.microsoft.com/office/drawing/2014/main" id="{EB7DD6CE-CAC1-292A-3EA1-957CA1894E7C}"/>
              </a:ext>
            </a:extLst>
          </p:cNvPr>
          <p:cNvSpPr txBox="1"/>
          <p:nvPr/>
        </p:nvSpPr>
        <p:spPr>
          <a:xfrm>
            <a:off x="1855278" y="2569642"/>
            <a:ext cx="7631622" cy="340458"/>
          </a:xfrm>
          <a:prstGeom prst="rect">
            <a:avLst/>
          </a:prstGeom>
          <a:noFill/>
        </p:spPr>
        <p:txBody>
          <a:bodyPr wrap="square" lIns="0" tIns="0" rIns="0" bIns="0" rtlCol="0">
            <a:noAutofit/>
          </a:bodyPr>
          <a:lstStyle/>
          <a:p>
            <a:pPr defTabSz="216000"/>
            <a:r>
              <a:rPr lang="en-GB" sz="2000">
                <a:solidFill>
                  <a:schemeClr val="accent2"/>
                </a:solidFill>
              </a:rPr>
              <a:t>Lack of consideration of tipping points</a:t>
            </a:r>
          </a:p>
        </p:txBody>
      </p:sp>
    </p:spTree>
    <p:extLst>
      <p:ext uri="{BB962C8B-B14F-4D97-AF65-F5344CB8AC3E}">
        <p14:creationId xmlns:p14="http://schemas.microsoft.com/office/powerpoint/2010/main" val="321010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p:bldP spid="18" grpId="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0CDA5-63B1-970B-8783-516B29FFB6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E367FB-C381-5ABB-38B0-20ADA5F5D2E4}"/>
              </a:ext>
            </a:extLst>
          </p:cNvPr>
          <p:cNvSpPr>
            <a:spLocks noGrp="1"/>
          </p:cNvSpPr>
          <p:nvPr>
            <p:ph type="title"/>
          </p:nvPr>
        </p:nvSpPr>
        <p:spPr/>
        <p:txBody>
          <a:bodyPr/>
          <a:lstStyle/>
          <a:p>
            <a:r>
              <a:rPr lang="en-GB"/>
              <a:t>2) It’s right for beneficiaries</a:t>
            </a:r>
          </a:p>
        </p:txBody>
      </p:sp>
      <p:sp>
        <p:nvSpPr>
          <p:cNvPr id="4" name="Date Placeholder 3">
            <a:extLst>
              <a:ext uri="{FF2B5EF4-FFF2-40B4-BE49-F238E27FC236}">
                <a16:creationId xmlns:a16="http://schemas.microsoft.com/office/drawing/2014/main" id="{CA82EAA5-1FBA-188A-0335-A77219AB317C}"/>
              </a:ext>
            </a:extLst>
          </p:cNvPr>
          <p:cNvSpPr>
            <a:spLocks noGrp="1"/>
          </p:cNvSpPr>
          <p:nvPr>
            <p:ph type="dt" sz="half" idx="10"/>
          </p:nvPr>
        </p:nvSpPr>
        <p:spPr/>
        <p:txBody>
          <a:bodyPr/>
          <a:lstStyle/>
          <a:p>
            <a:fld id="{BC1242CF-12C1-4411-B532-E91306108269}" type="datetime4">
              <a:rPr lang="en-GB" smtClean="0"/>
              <a:pPr/>
              <a:t>02 May 2025</a:t>
            </a:fld>
            <a:endParaRPr lang="en-GB"/>
          </a:p>
        </p:txBody>
      </p:sp>
      <p:sp>
        <p:nvSpPr>
          <p:cNvPr id="5" name="Slide Number Placeholder 4">
            <a:extLst>
              <a:ext uri="{FF2B5EF4-FFF2-40B4-BE49-F238E27FC236}">
                <a16:creationId xmlns:a16="http://schemas.microsoft.com/office/drawing/2014/main" id="{43288E69-2D2B-837E-723A-D6DD3A4969E0}"/>
              </a:ext>
            </a:extLst>
          </p:cNvPr>
          <p:cNvSpPr>
            <a:spLocks noGrp="1"/>
          </p:cNvSpPr>
          <p:nvPr>
            <p:ph type="sldNum" sz="quarter" idx="12"/>
          </p:nvPr>
        </p:nvSpPr>
        <p:spPr/>
        <p:txBody>
          <a:bodyPr/>
          <a:lstStyle/>
          <a:p>
            <a:fld id="{FE8DA6AF-1811-4E27-A96F-54109F1D0275}" type="slidenum">
              <a:rPr lang="en-GB" smtClean="0"/>
              <a:pPr/>
              <a:t>6</a:t>
            </a:fld>
            <a:endParaRPr lang="en-GB"/>
          </a:p>
        </p:txBody>
      </p:sp>
      <p:sp>
        <p:nvSpPr>
          <p:cNvPr id="7" name="Free-form: Shape 6">
            <a:extLst>
              <a:ext uri="{FF2B5EF4-FFF2-40B4-BE49-F238E27FC236}">
                <a16:creationId xmlns:a16="http://schemas.microsoft.com/office/drawing/2014/main" id="{164578A5-BADE-653F-5AE5-352B49A9AC78}"/>
              </a:ext>
            </a:extLst>
          </p:cNvPr>
          <p:cNvSpPr/>
          <p:nvPr/>
        </p:nvSpPr>
        <p:spPr>
          <a:xfrm>
            <a:off x="1150394" y="1690109"/>
            <a:ext cx="10248165" cy="2294024"/>
          </a:xfrm>
          <a:custGeom>
            <a:avLst/>
            <a:gdLst>
              <a:gd name="connsiteX0" fmla="*/ 0 w 10248165"/>
              <a:gd name="connsiteY0" fmla="*/ 930982 h 2294024"/>
              <a:gd name="connsiteX1" fmla="*/ 8175458 w 10248165"/>
              <a:gd name="connsiteY1" fmla="*/ 1217771 h 2294024"/>
              <a:gd name="connsiteX2" fmla="*/ 10248166 w 10248165"/>
              <a:gd name="connsiteY2" fmla="*/ 2294024 h 2294024"/>
            </a:gdLst>
            <a:ahLst/>
            <a:cxnLst>
              <a:cxn ang="0">
                <a:pos x="connsiteX0" y="connsiteY0"/>
              </a:cxn>
              <a:cxn ang="0">
                <a:pos x="connsiteX1" y="connsiteY1"/>
              </a:cxn>
              <a:cxn ang="0">
                <a:pos x="connsiteX2" y="connsiteY2"/>
              </a:cxn>
            </a:cxnLst>
            <a:rect l="l" t="t" r="r" b="b"/>
            <a:pathLst>
              <a:path w="10248165" h="2294024">
                <a:moveTo>
                  <a:pt x="0" y="930982"/>
                </a:moveTo>
                <a:cubicBezTo>
                  <a:pt x="0" y="930982"/>
                  <a:pt x="2021120" y="-1343508"/>
                  <a:pt x="8175458" y="1217771"/>
                </a:cubicBezTo>
                <a:cubicBezTo>
                  <a:pt x="8982837" y="1553735"/>
                  <a:pt x="9565438" y="1916001"/>
                  <a:pt x="10248166" y="2294024"/>
                </a:cubicBezTo>
              </a:path>
            </a:pathLst>
          </a:custGeom>
          <a:noFill/>
          <a:ln w="50815" cap="rnd">
            <a:solidFill>
              <a:schemeClr val="accent2"/>
            </a:solid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34285EB7-5568-DF98-6ABD-3AE7A2E75526}"/>
              </a:ext>
            </a:extLst>
          </p:cNvPr>
          <p:cNvSpPr/>
          <p:nvPr/>
        </p:nvSpPr>
        <p:spPr>
          <a:xfrm>
            <a:off x="1138196" y="1755575"/>
            <a:ext cx="10260364" cy="1882682"/>
          </a:xfrm>
          <a:custGeom>
            <a:avLst/>
            <a:gdLst>
              <a:gd name="connsiteX0" fmla="*/ 10260364 w 10260364"/>
              <a:gd name="connsiteY0" fmla="*/ 1370986 h 1882682"/>
              <a:gd name="connsiteX1" fmla="*/ 5771360 w 10260364"/>
              <a:gd name="connsiteY1" fmla="*/ 6546 h 1882682"/>
              <a:gd name="connsiteX2" fmla="*/ 0 w 10260364"/>
              <a:gd name="connsiteY2" fmla="*/ 1882683 h 1882682"/>
            </a:gdLst>
            <a:ahLst/>
            <a:cxnLst>
              <a:cxn ang="0">
                <a:pos x="connsiteX0" y="connsiteY0"/>
              </a:cxn>
              <a:cxn ang="0">
                <a:pos x="connsiteX1" y="connsiteY1"/>
              </a:cxn>
              <a:cxn ang="0">
                <a:pos x="connsiteX2" y="connsiteY2"/>
              </a:cxn>
            </a:cxnLst>
            <a:rect l="l" t="t" r="r" b="b"/>
            <a:pathLst>
              <a:path w="10260364" h="1882682">
                <a:moveTo>
                  <a:pt x="10260364" y="1370986"/>
                </a:moveTo>
                <a:cubicBezTo>
                  <a:pt x="10260364" y="1370986"/>
                  <a:pt x="8468854" y="141999"/>
                  <a:pt x="5771360" y="6546"/>
                </a:cubicBezTo>
                <a:cubicBezTo>
                  <a:pt x="3073865" y="-128907"/>
                  <a:pt x="0" y="1882683"/>
                  <a:pt x="0" y="1882683"/>
                </a:cubicBezTo>
              </a:path>
            </a:pathLst>
          </a:custGeom>
          <a:noFill/>
          <a:ln w="50815" cap="rnd">
            <a:solidFill>
              <a:schemeClr val="accent1"/>
            </a:solid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22DA2B4-7684-9DAE-AC5E-3C3F19715CFF}"/>
              </a:ext>
            </a:extLst>
          </p:cNvPr>
          <p:cNvSpPr/>
          <p:nvPr/>
        </p:nvSpPr>
        <p:spPr>
          <a:xfrm>
            <a:off x="1105413" y="2632515"/>
            <a:ext cx="10379552" cy="1665726"/>
          </a:xfrm>
          <a:custGeom>
            <a:avLst/>
            <a:gdLst>
              <a:gd name="connsiteX0" fmla="*/ 0 w 10379552"/>
              <a:gd name="connsiteY0" fmla="*/ 1093165 h 1665726"/>
              <a:gd name="connsiteX1" fmla="*/ 485521 w 10379552"/>
              <a:gd name="connsiteY1" fmla="*/ 1665726 h 1665726"/>
              <a:gd name="connsiteX2" fmla="*/ 3347567 w 10379552"/>
              <a:gd name="connsiteY2" fmla="*/ 172822 h 1665726"/>
              <a:gd name="connsiteX3" fmla="*/ 10379552 w 10379552"/>
              <a:gd name="connsiteY3" fmla="*/ 1024549 h 1665726"/>
            </a:gdLst>
            <a:ahLst/>
            <a:cxnLst>
              <a:cxn ang="0">
                <a:pos x="connsiteX0" y="connsiteY0"/>
              </a:cxn>
              <a:cxn ang="0">
                <a:pos x="connsiteX1" y="connsiteY1"/>
              </a:cxn>
              <a:cxn ang="0">
                <a:pos x="connsiteX2" y="connsiteY2"/>
              </a:cxn>
              <a:cxn ang="0">
                <a:pos x="connsiteX3" y="connsiteY3"/>
              </a:cxn>
            </a:cxnLst>
            <a:rect l="l" t="t" r="r" b="b"/>
            <a:pathLst>
              <a:path w="10379552" h="1665726">
                <a:moveTo>
                  <a:pt x="0" y="1093165"/>
                </a:moveTo>
                <a:lnTo>
                  <a:pt x="485521" y="1665726"/>
                </a:lnTo>
                <a:cubicBezTo>
                  <a:pt x="485521" y="1665726"/>
                  <a:pt x="1276383" y="434833"/>
                  <a:pt x="3347567" y="172822"/>
                </a:cubicBezTo>
                <a:cubicBezTo>
                  <a:pt x="5418750" y="-89189"/>
                  <a:pt x="7528816" y="-215493"/>
                  <a:pt x="10379552" y="1024549"/>
                </a:cubicBezTo>
              </a:path>
            </a:pathLst>
          </a:custGeom>
          <a:noFill/>
          <a:ln w="50815" cap="rnd">
            <a:solidFill>
              <a:schemeClr val="accent3"/>
            </a:solidFill>
            <a:prstDash val="solid"/>
            <a:miter/>
          </a:ln>
        </p:spPr>
        <p:txBody>
          <a:bodyPr rtlCol="0" anchor="ctr"/>
          <a:lstStyle/>
          <a:p>
            <a:endParaRPr lang="en-GB"/>
          </a:p>
        </p:txBody>
      </p:sp>
      <p:sp>
        <p:nvSpPr>
          <p:cNvPr id="13" name="TextBox 12">
            <a:extLst>
              <a:ext uri="{FF2B5EF4-FFF2-40B4-BE49-F238E27FC236}">
                <a16:creationId xmlns:a16="http://schemas.microsoft.com/office/drawing/2014/main" id="{1902D246-9953-90FB-F93D-1866A8811696}"/>
              </a:ext>
            </a:extLst>
          </p:cNvPr>
          <p:cNvSpPr txBox="1"/>
          <p:nvPr/>
        </p:nvSpPr>
        <p:spPr>
          <a:xfrm>
            <a:off x="1151792" y="5373216"/>
            <a:ext cx="8417528" cy="294626"/>
          </a:xfrm>
          <a:prstGeom prst="rect">
            <a:avLst/>
          </a:prstGeom>
          <a:noFill/>
        </p:spPr>
        <p:txBody>
          <a:bodyPr wrap="square" lIns="0" tIns="0" rIns="0" bIns="0" rtlCol="0">
            <a:noAutofit/>
          </a:bodyPr>
          <a:lstStyle/>
          <a:p>
            <a:pPr algn="l" defTabSz="216000">
              <a:tabLst/>
            </a:pPr>
            <a:r>
              <a:rPr lang="en-GB" sz="2000" i="1">
                <a:solidFill>
                  <a:schemeClr val="accent2"/>
                </a:solidFill>
                <a:latin typeface="Georgia" panose="02040502050405020303" pitchFamily="18" charset="0"/>
              </a:rPr>
              <a:t>      Liabilities						Current plan</a:t>
            </a:r>
          </a:p>
        </p:txBody>
      </p:sp>
      <p:cxnSp>
        <p:nvCxnSpPr>
          <p:cNvPr id="14" name="Straight Connector 13">
            <a:extLst>
              <a:ext uri="{FF2B5EF4-FFF2-40B4-BE49-F238E27FC236}">
                <a16:creationId xmlns:a16="http://schemas.microsoft.com/office/drawing/2014/main" id="{FA110163-5197-19F4-366F-07F8FDF29C17}"/>
              </a:ext>
            </a:extLst>
          </p:cNvPr>
          <p:cNvCxnSpPr>
            <a:cxnSpLocks/>
          </p:cNvCxnSpPr>
          <p:nvPr/>
        </p:nvCxnSpPr>
        <p:spPr>
          <a:xfrm>
            <a:off x="3359696" y="5546571"/>
            <a:ext cx="25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3C3F28-BA3B-528D-B5B9-E9AF902C9689}"/>
              </a:ext>
            </a:extLst>
          </p:cNvPr>
          <p:cNvCxnSpPr/>
          <p:nvPr/>
        </p:nvCxnSpPr>
        <p:spPr>
          <a:xfrm>
            <a:off x="1138196" y="5902711"/>
            <a:ext cx="252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E4999B5-9433-312B-5BAB-B115B97EA28D}"/>
              </a:ext>
            </a:extLst>
          </p:cNvPr>
          <p:cNvCxnSpPr>
            <a:cxnSpLocks/>
          </p:cNvCxnSpPr>
          <p:nvPr/>
        </p:nvCxnSpPr>
        <p:spPr>
          <a:xfrm>
            <a:off x="3359696" y="5901922"/>
            <a:ext cx="252000" cy="0"/>
          </a:xfrm>
          <a:prstGeom prst="line">
            <a:avLst/>
          </a:prstGeom>
          <a:ln w="28575">
            <a:solidFill>
              <a:srgbClr val="C81E4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FCB2F55-D8E5-0251-0B86-038AA20372CD}"/>
              </a:ext>
            </a:extLst>
          </p:cNvPr>
          <p:cNvCxnSpPr/>
          <p:nvPr/>
        </p:nvCxnSpPr>
        <p:spPr>
          <a:xfrm>
            <a:off x="1163093" y="5546571"/>
            <a:ext cx="25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7F48D1E-1ED8-CDC5-C12D-AF6AD841E106}"/>
              </a:ext>
            </a:extLst>
          </p:cNvPr>
          <p:cNvCxnSpPr>
            <a:cxnSpLocks/>
            <a:endCxn id="20" idx="2"/>
          </p:cNvCxnSpPr>
          <p:nvPr/>
        </p:nvCxnSpPr>
        <p:spPr>
          <a:xfrm flipV="1">
            <a:off x="10678159" y="1339015"/>
            <a:ext cx="0" cy="3869576"/>
          </a:xfrm>
          <a:prstGeom prst="line">
            <a:avLst/>
          </a:prstGeom>
          <a:ln w="38100">
            <a:solidFill>
              <a:srgbClr val="008452"/>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60E0134-AFD7-D751-DCCE-B535E1098D5E}"/>
              </a:ext>
            </a:extLst>
          </p:cNvPr>
          <p:cNvSpPr txBox="1"/>
          <p:nvPr/>
        </p:nvSpPr>
        <p:spPr>
          <a:xfrm>
            <a:off x="9654998" y="699725"/>
            <a:ext cx="2046321" cy="639290"/>
          </a:xfrm>
          <a:prstGeom prst="rect">
            <a:avLst/>
          </a:prstGeom>
          <a:noFill/>
          <a:ln>
            <a:noFill/>
          </a:ln>
        </p:spPr>
        <p:txBody>
          <a:bodyPr wrap="square" lIns="0" tIns="0" rIns="0" bIns="0" rtlCol="0">
            <a:noAutofit/>
          </a:bodyPr>
          <a:lstStyle/>
          <a:p>
            <a:pPr algn="ctr" defTabSz="216000">
              <a:tabLst/>
            </a:pPr>
            <a:r>
              <a:rPr lang="en-GB" sz="2000" i="1">
                <a:solidFill>
                  <a:srgbClr val="008452"/>
                </a:solidFill>
              </a:rPr>
              <a:t>Covenant longevity</a:t>
            </a:r>
          </a:p>
        </p:txBody>
      </p:sp>
      <p:cxnSp>
        <p:nvCxnSpPr>
          <p:cNvPr id="3" name="Straight Arrow Connector 2">
            <a:extLst>
              <a:ext uri="{FF2B5EF4-FFF2-40B4-BE49-F238E27FC236}">
                <a16:creationId xmlns:a16="http://schemas.microsoft.com/office/drawing/2014/main" id="{C85E3C99-D784-1C59-D7E5-EB122A3046CD}"/>
              </a:ext>
            </a:extLst>
          </p:cNvPr>
          <p:cNvCxnSpPr>
            <a:cxnSpLocks/>
          </p:cNvCxnSpPr>
          <p:nvPr/>
        </p:nvCxnSpPr>
        <p:spPr>
          <a:xfrm flipV="1">
            <a:off x="1107440" y="1359624"/>
            <a:ext cx="0" cy="3869576"/>
          </a:xfrm>
          <a:prstGeom prst="straightConnector1">
            <a:avLst/>
          </a:prstGeom>
          <a:ln w="57150">
            <a:solidFill>
              <a:srgbClr val="D9D9D9"/>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8519906-368A-9894-D813-FC5F82F1B2CA}"/>
              </a:ext>
            </a:extLst>
          </p:cNvPr>
          <p:cNvCxnSpPr>
            <a:cxnSpLocks/>
          </p:cNvCxnSpPr>
          <p:nvPr/>
        </p:nvCxnSpPr>
        <p:spPr>
          <a:xfrm>
            <a:off x="1094740" y="5229200"/>
            <a:ext cx="10383520" cy="0"/>
          </a:xfrm>
          <a:prstGeom prst="straightConnector1">
            <a:avLst/>
          </a:prstGeom>
          <a:ln w="57150">
            <a:solidFill>
              <a:srgbClr val="D9D9D9"/>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9DEC1AD-3202-9BA5-892C-38EAF46C3AFA}"/>
              </a:ext>
            </a:extLst>
          </p:cNvPr>
          <p:cNvSpPr txBox="1"/>
          <p:nvPr/>
        </p:nvSpPr>
        <p:spPr>
          <a:xfrm rot="16200000">
            <a:off x="662723" y="1456876"/>
            <a:ext cx="463611" cy="456305"/>
          </a:xfrm>
          <a:prstGeom prst="rect">
            <a:avLst/>
          </a:prstGeom>
          <a:noFill/>
        </p:spPr>
        <p:txBody>
          <a:bodyPr wrap="square" lIns="0" tIns="0" rIns="0" bIns="0" rtlCol="0">
            <a:noAutofit/>
          </a:bodyPr>
          <a:lstStyle/>
          <a:p>
            <a:pPr algn="l" defTabSz="216000">
              <a:tabLst/>
            </a:pPr>
            <a:r>
              <a:rPr lang="en-GB" sz="2000" i="1">
                <a:latin typeface="Georgia" panose="02040502050405020303" pitchFamily="18" charset="0"/>
              </a:rPr>
              <a:t>£m</a:t>
            </a:r>
          </a:p>
        </p:txBody>
      </p:sp>
      <p:sp>
        <p:nvSpPr>
          <p:cNvPr id="23" name="TextBox 22">
            <a:extLst>
              <a:ext uri="{FF2B5EF4-FFF2-40B4-BE49-F238E27FC236}">
                <a16:creationId xmlns:a16="http://schemas.microsoft.com/office/drawing/2014/main" id="{B0E14621-ABC9-23DD-B99C-5A5CA6BD0DAC}"/>
              </a:ext>
            </a:extLst>
          </p:cNvPr>
          <p:cNvSpPr txBox="1"/>
          <p:nvPr/>
        </p:nvSpPr>
        <p:spPr>
          <a:xfrm>
            <a:off x="10543677" y="5288269"/>
            <a:ext cx="873760" cy="294632"/>
          </a:xfrm>
          <a:prstGeom prst="rect">
            <a:avLst/>
          </a:prstGeom>
          <a:noFill/>
        </p:spPr>
        <p:txBody>
          <a:bodyPr wrap="square" lIns="0" tIns="0" rIns="0" bIns="0" rtlCol="0">
            <a:noAutofit/>
          </a:bodyPr>
          <a:lstStyle/>
          <a:p>
            <a:pPr algn="l" defTabSz="216000">
              <a:tabLst/>
            </a:pPr>
            <a:r>
              <a:rPr lang="en-GB" sz="2000" i="1">
                <a:latin typeface="Georgia" panose="02040502050405020303" pitchFamily="18" charset="0"/>
              </a:rPr>
              <a:t>Time</a:t>
            </a:r>
          </a:p>
        </p:txBody>
      </p:sp>
      <p:sp>
        <p:nvSpPr>
          <p:cNvPr id="25" name="TextBox 24">
            <a:extLst>
              <a:ext uri="{FF2B5EF4-FFF2-40B4-BE49-F238E27FC236}">
                <a16:creationId xmlns:a16="http://schemas.microsoft.com/office/drawing/2014/main" id="{619291E6-9D1C-679B-5DF9-7CA0BB40DA75}"/>
              </a:ext>
            </a:extLst>
          </p:cNvPr>
          <p:cNvSpPr txBox="1"/>
          <p:nvPr/>
        </p:nvSpPr>
        <p:spPr>
          <a:xfrm>
            <a:off x="1120017" y="5755398"/>
            <a:ext cx="8417528" cy="294626"/>
          </a:xfrm>
          <a:prstGeom prst="rect">
            <a:avLst/>
          </a:prstGeom>
          <a:noFill/>
        </p:spPr>
        <p:txBody>
          <a:bodyPr wrap="square" lIns="0" tIns="0" rIns="0" bIns="0" rtlCol="0">
            <a:noAutofit/>
          </a:bodyPr>
          <a:lstStyle/>
          <a:p>
            <a:pPr algn="l" defTabSz="216000">
              <a:tabLst/>
            </a:pPr>
            <a:r>
              <a:rPr lang="en-GB" sz="2000" i="1">
                <a:solidFill>
                  <a:schemeClr val="accent2"/>
                </a:solidFill>
                <a:latin typeface="Georgia" panose="02040502050405020303" pitchFamily="18" charset="0"/>
              </a:rPr>
              <a:t>      Market shock				Systemic shock</a:t>
            </a:r>
          </a:p>
        </p:txBody>
      </p:sp>
    </p:spTree>
    <p:extLst>
      <p:ext uri="{BB962C8B-B14F-4D97-AF65-F5344CB8AC3E}">
        <p14:creationId xmlns:p14="http://schemas.microsoft.com/office/powerpoint/2010/main" val="118749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80066-DF93-A412-C5DA-A98FAECA51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F98024-A416-B9C4-D389-05C1C2DF5D82}"/>
              </a:ext>
            </a:extLst>
          </p:cNvPr>
          <p:cNvSpPr>
            <a:spLocks noGrp="1"/>
          </p:cNvSpPr>
          <p:nvPr>
            <p:ph type="title"/>
          </p:nvPr>
        </p:nvSpPr>
        <p:spPr/>
        <p:txBody>
          <a:bodyPr/>
          <a:lstStyle/>
          <a:p>
            <a:r>
              <a:rPr lang="en-GB"/>
              <a:t>2) It’s right for beneficiaries</a:t>
            </a:r>
          </a:p>
        </p:txBody>
      </p:sp>
      <p:sp>
        <p:nvSpPr>
          <p:cNvPr id="4" name="Date Placeholder 3">
            <a:extLst>
              <a:ext uri="{FF2B5EF4-FFF2-40B4-BE49-F238E27FC236}">
                <a16:creationId xmlns:a16="http://schemas.microsoft.com/office/drawing/2014/main" id="{01032687-076C-4ECB-7D88-56004CD30CE1}"/>
              </a:ext>
            </a:extLst>
          </p:cNvPr>
          <p:cNvSpPr>
            <a:spLocks noGrp="1"/>
          </p:cNvSpPr>
          <p:nvPr>
            <p:ph type="dt" sz="half" idx="10"/>
          </p:nvPr>
        </p:nvSpPr>
        <p:spPr/>
        <p:txBody>
          <a:bodyPr/>
          <a:lstStyle/>
          <a:p>
            <a:fld id="{BC1242CF-12C1-4411-B532-E91306108269}" type="datetime4">
              <a:rPr lang="en-GB" smtClean="0"/>
              <a:pPr/>
              <a:t>02 May 2025</a:t>
            </a:fld>
            <a:endParaRPr lang="en-GB"/>
          </a:p>
        </p:txBody>
      </p:sp>
      <p:sp>
        <p:nvSpPr>
          <p:cNvPr id="5" name="Slide Number Placeholder 4">
            <a:extLst>
              <a:ext uri="{FF2B5EF4-FFF2-40B4-BE49-F238E27FC236}">
                <a16:creationId xmlns:a16="http://schemas.microsoft.com/office/drawing/2014/main" id="{E0E3C42B-FBCD-1595-C5C2-626181D61EB6}"/>
              </a:ext>
            </a:extLst>
          </p:cNvPr>
          <p:cNvSpPr>
            <a:spLocks noGrp="1"/>
          </p:cNvSpPr>
          <p:nvPr>
            <p:ph type="sldNum" sz="quarter" idx="12"/>
          </p:nvPr>
        </p:nvSpPr>
        <p:spPr/>
        <p:txBody>
          <a:bodyPr/>
          <a:lstStyle/>
          <a:p>
            <a:fld id="{FE8DA6AF-1811-4E27-A96F-54109F1D0275}" type="slidenum">
              <a:rPr lang="en-GB" smtClean="0"/>
              <a:pPr/>
              <a:t>7</a:t>
            </a:fld>
            <a:endParaRPr lang="en-GB"/>
          </a:p>
        </p:txBody>
      </p:sp>
      <p:grpSp>
        <p:nvGrpSpPr>
          <p:cNvPr id="24" name="Group 23">
            <a:extLst>
              <a:ext uri="{FF2B5EF4-FFF2-40B4-BE49-F238E27FC236}">
                <a16:creationId xmlns:a16="http://schemas.microsoft.com/office/drawing/2014/main" id="{30A8187E-0C8C-F7BD-A828-0669FC2DAFF6}"/>
              </a:ext>
            </a:extLst>
          </p:cNvPr>
          <p:cNvGrpSpPr/>
          <p:nvPr/>
        </p:nvGrpSpPr>
        <p:grpSpPr>
          <a:xfrm>
            <a:off x="1105413" y="1567024"/>
            <a:ext cx="10961450" cy="2294024"/>
            <a:chOff x="1105413" y="1441591"/>
            <a:chExt cx="10961450" cy="2294024"/>
          </a:xfrm>
        </p:grpSpPr>
        <p:sp>
          <p:nvSpPr>
            <p:cNvPr id="25" name="Free-form: Shape 24">
              <a:extLst>
                <a:ext uri="{FF2B5EF4-FFF2-40B4-BE49-F238E27FC236}">
                  <a16:creationId xmlns:a16="http://schemas.microsoft.com/office/drawing/2014/main" id="{4A72A9FE-DF20-48B9-AE50-76A372B5453D}"/>
                </a:ext>
              </a:extLst>
            </p:cNvPr>
            <p:cNvSpPr/>
            <p:nvPr/>
          </p:nvSpPr>
          <p:spPr>
            <a:xfrm>
              <a:off x="1818698" y="1441591"/>
              <a:ext cx="10248165" cy="2294024"/>
            </a:xfrm>
            <a:custGeom>
              <a:avLst/>
              <a:gdLst>
                <a:gd name="connsiteX0" fmla="*/ 0 w 10248165"/>
                <a:gd name="connsiteY0" fmla="*/ 930982 h 2294024"/>
                <a:gd name="connsiteX1" fmla="*/ 8175458 w 10248165"/>
                <a:gd name="connsiteY1" fmla="*/ 1217771 h 2294024"/>
                <a:gd name="connsiteX2" fmla="*/ 10248166 w 10248165"/>
                <a:gd name="connsiteY2" fmla="*/ 2294024 h 2294024"/>
              </a:gdLst>
              <a:ahLst/>
              <a:cxnLst>
                <a:cxn ang="0">
                  <a:pos x="connsiteX0" y="connsiteY0"/>
                </a:cxn>
                <a:cxn ang="0">
                  <a:pos x="connsiteX1" y="connsiteY1"/>
                </a:cxn>
                <a:cxn ang="0">
                  <a:pos x="connsiteX2" y="connsiteY2"/>
                </a:cxn>
              </a:cxnLst>
              <a:rect l="l" t="t" r="r" b="b"/>
              <a:pathLst>
                <a:path w="10248165" h="2294024">
                  <a:moveTo>
                    <a:pt x="0" y="930982"/>
                  </a:moveTo>
                  <a:cubicBezTo>
                    <a:pt x="0" y="930982"/>
                    <a:pt x="2021120" y="-1343508"/>
                    <a:pt x="8175458" y="1217771"/>
                  </a:cubicBezTo>
                  <a:cubicBezTo>
                    <a:pt x="8982837" y="1553735"/>
                    <a:pt x="9565438" y="1916001"/>
                    <a:pt x="10248166" y="2294024"/>
                  </a:cubicBezTo>
                </a:path>
              </a:pathLst>
            </a:custGeom>
            <a:noFill/>
            <a:ln w="50815" cap="rnd">
              <a:solidFill>
                <a:schemeClr val="accent2"/>
              </a:solidFill>
              <a:prstDash val="solid"/>
              <a:miter/>
            </a:ln>
          </p:spPr>
          <p:txBody>
            <a:bodyPr rtlCol="0" anchor="ctr"/>
            <a:lstStyle/>
            <a:p>
              <a:endParaRPr lang="en-GB"/>
            </a:p>
          </p:txBody>
        </p:sp>
        <p:cxnSp>
          <p:nvCxnSpPr>
            <p:cNvPr id="26" name="Straight Connector 25">
              <a:extLst>
                <a:ext uri="{FF2B5EF4-FFF2-40B4-BE49-F238E27FC236}">
                  <a16:creationId xmlns:a16="http://schemas.microsoft.com/office/drawing/2014/main" id="{F400A3BC-5E82-E875-DFDC-BD254224DD9D}"/>
                </a:ext>
              </a:extLst>
            </p:cNvPr>
            <p:cNvCxnSpPr>
              <a:cxnSpLocks/>
              <a:stCxn id="39" idx="0"/>
              <a:endCxn id="40" idx="0"/>
            </p:cNvCxnSpPr>
            <p:nvPr/>
          </p:nvCxnSpPr>
          <p:spPr>
            <a:xfrm flipV="1">
              <a:off x="1105413" y="2370982"/>
              <a:ext cx="712587" cy="1004593"/>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7" name="Free-form: Shape 26">
            <a:extLst>
              <a:ext uri="{FF2B5EF4-FFF2-40B4-BE49-F238E27FC236}">
                <a16:creationId xmlns:a16="http://schemas.microsoft.com/office/drawing/2014/main" id="{C71ACDD8-2C3F-2E52-908F-E269A540C776}"/>
              </a:ext>
            </a:extLst>
          </p:cNvPr>
          <p:cNvSpPr/>
          <p:nvPr/>
        </p:nvSpPr>
        <p:spPr>
          <a:xfrm>
            <a:off x="1105413" y="3501008"/>
            <a:ext cx="10380061" cy="1546336"/>
          </a:xfrm>
          <a:custGeom>
            <a:avLst/>
            <a:gdLst>
              <a:gd name="connsiteX0" fmla="*/ 0 w 10380061"/>
              <a:gd name="connsiteY0" fmla="*/ 0 h 1796974"/>
              <a:gd name="connsiteX1" fmla="*/ 703059 w 10380061"/>
              <a:gd name="connsiteY1" fmla="*/ 1796974 h 1796974"/>
              <a:gd name="connsiteX2" fmla="*/ 10380061 w 10380061"/>
              <a:gd name="connsiteY2" fmla="*/ 1514124 h 1796974"/>
            </a:gdLst>
            <a:ahLst/>
            <a:cxnLst>
              <a:cxn ang="0">
                <a:pos x="connsiteX0" y="connsiteY0"/>
              </a:cxn>
              <a:cxn ang="0">
                <a:pos x="connsiteX1" y="connsiteY1"/>
              </a:cxn>
              <a:cxn ang="0">
                <a:pos x="connsiteX2" y="connsiteY2"/>
              </a:cxn>
            </a:cxnLst>
            <a:rect l="l" t="t" r="r" b="b"/>
            <a:pathLst>
              <a:path w="10380061" h="1796974">
                <a:moveTo>
                  <a:pt x="0" y="0"/>
                </a:moveTo>
                <a:lnTo>
                  <a:pt x="703059" y="1796974"/>
                </a:lnTo>
                <a:cubicBezTo>
                  <a:pt x="703059" y="1796974"/>
                  <a:pt x="5780254" y="-1382610"/>
                  <a:pt x="10380061" y="1514124"/>
                </a:cubicBezTo>
              </a:path>
            </a:pathLst>
          </a:custGeom>
          <a:noFill/>
          <a:ln w="50815" cap="rnd">
            <a:solidFill>
              <a:srgbClr val="C81E45"/>
            </a:solidFill>
            <a:prstDash val="solid"/>
            <a:miter/>
          </a:ln>
        </p:spPr>
        <p:txBody>
          <a:bodyPr rtlCol="0" anchor="ctr"/>
          <a:lstStyle/>
          <a:p>
            <a:endParaRPr lang="en-GB"/>
          </a:p>
        </p:txBody>
      </p:sp>
      <p:sp>
        <p:nvSpPr>
          <p:cNvPr id="30" name="Oval 29">
            <a:extLst>
              <a:ext uri="{FF2B5EF4-FFF2-40B4-BE49-F238E27FC236}">
                <a16:creationId xmlns:a16="http://schemas.microsoft.com/office/drawing/2014/main" id="{F9588A64-70DD-6A73-4098-28B8F75E12D5}"/>
              </a:ext>
            </a:extLst>
          </p:cNvPr>
          <p:cNvSpPr/>
          <p:nvPr/>
        </p:nvSpPr>
        <p:spPr>
          <a:xfrm>
            <a:off x="1254431" y="4725144"/>
            <a:ext cx="377073" cy="377073"/>
          </a:xfrm>
          <a:prstGeom prst="ellipse">
            <a:avLst/>
          </a:prstGeom>
          <a:solidFill>
            <a:srgbClr val="F6F4F1"/>
          </a:solidFill>
          <a:ln w="19050">
            <a:solidFill>
              <a:srgbClr val="C81E45"/>
            </a:solid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36000" rtlCol="0" anchor="ctr" anchorCtr="0"/>
          <a:lstStyle/>
          <a:p>
            <a:pPr algn="ctr"/>
            <a:r>
              <a:rPr lang="en-GB" sz="2400" i="1">
                <a:solidFill>
                  <a:srgbClr val="C81E45"/>
                </a:solidFill>
                <a:latin typeface="Georgia" panose="02040502050405020303" pitchFamily="18" charset="0"/>
              </a:rPr>
              <a:t>1</a:t>
            </a:r>
          </a:p>
        </p:txBody>
      </p:sp>
      <p:sp>
        <p:nvSpPr>
          <p:cNvPr id="31" name="Oval 30">
            <a:extLst>
              <a:ext uri="{FF2B5EF4-FFF2-40B4-BE49-F238E27FC236}">
                <a16:creationId xmlns:a16="http://schemas.microsoft.com/office/drawing/2014/main" id="{7222AA92-8799-7AAC-CACD-98C6C3485737}"/>
              </a:ext>
            </a:extLst>
          </p:cNvPr>
          <p:cNvSpPr/>
          <p:nvPr/>
        </p:nvSpPr>
        <p:spPr>
          <a:xfrm>
            <a:off x="3354291" y="3789040"/>
            <a:ext cx="377073" cy="377073"/>
          </a:xfrm>
          <a:prstGeom prst="ellipse">
            <a:avLst/>
          </a:prstGeom>
          <a:solidFill>
            <a:srgbClr val="F6F4F1"/>
          </a:solidFill>
          <a:ln w="19050">
            <a:solidFill>
              <a:srgbClr val="C81E45"/>
            </a:solid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36000" rtlCol="0" anchor="ctr" anchorCtr="0"/>
          <a:lstStyle/>
          <a:p>
            <a:pPr algn="ctr"/>
            <a:r>
              <a:rPr lang="en-GB" sz="2400" i="1">
                <a:solidFill>
                  <a:srgbClr val="C81E45"/>
                </a:solidFill>
                <a:latin typeface="Georgia" panose="02040502050405020303" pitchFamily="18" charset="0"/>
              </a:rPr>
              <a:t>2</a:t>
            </a:r>
          </a:p>
        </p:txBody>
      </p:sp>
      <p:sp>
        <p:nvSpPr>
          <p:cNvPr id="32" name="Oval 31">
            <a:extLst>
              <a:ext uri="{FF2B5EF4-FFF2-40B4-BE49-F238E27FC236}">
                <a16:creationId xmlns:a16="http://schemas.microsoft.com/office/drawing/2014/main" id="{042C886C-34C0-61D0-F0B2-452D0ED81438}"/>
              </a:ext>
            </a:extLst>
          </p:cNvPr>
          <p:cNvSpPr/>
          <p:nvPr/>
        </p:nvSpPr>
        <p:spPr>
          <a:xfrm>
            <a:off x="1359970" y="2149127"/>
            <a:ext cx="377073" cy="377073"/>
          </a:xfrm>
          <a:prstGeom prst="ellipse">
            <a:avLst/>
          </a:prstGeom>
          <a:solidFill>
            <a:srgbClr val="F6F4F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36000" rtlCol="0" anchor="ctr" anchorCtr="0"/>
          <a:lstStyle/>
          <a:p>
            <a:pPr algn="ctr"/>
            <a:r>
              <a:rPr lang="en-GB" sz="2400" i="1">
                <a:solidFill>
                  <a:schemeClr val="accent2"/>
                </a:solidFill>
                <a:latin typeface="Georgia" panose="02040502050405020303" pitchFamily="18" charset="0"/>
              </a:rPr>
              <a:t>3</a:t>
            </a:r>
          </a:p>
        </p:txBody>
      </p:sp>
      <p:sp>
        <p:nvSpPr>
          <p:cNvPr id="6" name="Rectangle 5">
            <a:extLst>
              <a:ext uri="{FF2B5EF4-FFF2-40B4-BE49-F238E27FC236}">
                <a16:creationId xmlns:a16="http://schemas.microsoft.com/office/drawing/2014/main" id="{AEC00B8A-F30D-0D18-BF1C-B5EDA0455B13}"/>
              </a:ext>
            </a:extLst>
          </p:cNvPr>
          <p:cNvSpPr/>
          <p:nvPr/>
        </p:nvSpPr>
        <p:spPr>
          <a:xfrm>
            <a:off x="5348611" y="1198880"/>
            <a:ext cx="6584400" cy="429098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ree-form: Shape 38">
            <a:extLst>
              <a:ext uri="{FF2B5EF4-FFF2-40B4-BE49-F238E27FC236}">
                <a16:creationId xmlns:a16="http://schemas.microsoft.com/office/drawing/2014/main" id="{6C19D6CF-7EAB-22A2-7C4F-D930F6D65831}"/>
              </a:ext>
            </a:extLst>
          </p:cNvPr>
          <p:cNvSpPr/>
          <p:nvPr/>
        </p:nvSpPr>
        <p:spPr>
          <a:xfrm>
            <a:off x="1105413" y="3501008"/>
            <a:ext cx="10380061" cy="1546336"/>
          </a:xfrm>
          <a:custGeom>
            <a:avLst/>
            <a:gdLst>
              <a:gd name="connsiteX0" fmla="*/ 0 w 10380061"/>
              <a:gd name="connsiteY0" fmla="*/ 0 h 1796974"/>
              <a:gd name="connsiteX1" fmla="*/ 703059 w 10380061"/>
              <a:gd name="connsiteY1" fmla="*/ 1796974 h 1796974"/>
              <a:gd name="connsiteX2" fmla="*/ 10380061 w 10380061"/>
              <a:gd name="connsiteY2" fmla="*/ 1514124 h 1796974"/>
            </a:gdLst>
            <a:ahLst/>
            <a:cxnLst>
              <a:cxn ang="0">
                <a:pos x="connsiteX0" y="connsiteY0"/>
              </a:cxn>
              <a:cxn ang="0">
                <a:pos x="connsiteX1" y="connsiteY1"/>
              </a:cxn>
              <a:cxn ang="0">
                <a:pos x="connsiteX2" y="connsiteY2"/>
              </a:cxn>
            </a:cxnLst>
            <a:rect l="l" t="t" r="r" b="b"/>
            <a:pathLst>
              <a:path w="10380061" h="1796974">
                <a:moveTo>
                  <a:pt x="0" y="0"/>
                </a:moveTo>
                <a:lnTo>
                  <a:pt x="703059" y="1796974"/>
                </a:lnTo>
                <a:cubicBezTo>
                  <a:pt x="703059" y="1796974"/>
                  <a:pt x="5780254" y="-1382610"/>
                  <a:pt x="10380061" y="1514124"/>
                </a:cubicBezTo>
              </a:path>
            </a:pathLst>
          </a:custGeom>
          <a:noFill/>
          <a:ln w="50815" cap="rnd">
            <a:solidFill>
              <a:srgbClr val="C81E45"/>
            </a:solidFill>
            <a:prstDash val="dash"/>
            <a:miter/>
          </a:ln>
        </p:spPr>
        <p:txBody>
          <a:bodyPr rtlCol="0" anchor="ctr"/>
          <a:lstStyle/>
          <a:p>
            <a:endParaRPr lang="en-GB"/>
          </a:p>
        </p:txBody>
      </p:sp>
      <p:sp>
        <p:nvSpPr>
          <p:cNvPr id="40" name="Free-form: Shape 39">
            <a:extLst>
              <a:ext uri="{FF2B5EF4-FFF2-40B4-BE49-F238E27FC236}">
                <a16:creationId xmlns:a16="http://schemas.microsoft.com/office/drawing/2014/main" id="{511469EA-A788-5A03-D80B-B5B91273E794}"/>
              </a:ext>
            </a:extLst>
          </p:cNvPr>
          <p:cNvSpPr/>
          <p:nvPr/>
        </p:nvSpPr>
        <p:spPr>
          <a:xfrm>
            <a:off x="1818000" y="1565433"/>
            <a:ext cx="10248165" cy="2294024"/>
          </a:xfrm>
          <a:custGeom>
            <a:avLst/>
            <a:gdLst>
              <a:gd name="connsiteX0" fmla="*/ 0 w 10248165"/>
              <a:gd name="connsiteY0" fmla="*/ 930982 h 2294024"/>
              <a:gd name="connsiteX1" fmla="*/ 8175458 w 10248165"/>
              <a:gd name="connsiteY1" fmla="*/ 1217771 h 2294024"/>
              <a:gd name="connsiteX2" fmla="*/ 10248166 w 10248165"/>
              <a:gd name="connsiteY2" fmla="*/ 2294024 h 2294024"/>
            </a:gdLst>
            <a:ahLst/>
            <a:cxnLst>
              <a:cxn ang="0">
                <a:pos x="connsiteX0" y="connsiteY0"/>
              </a:cxn>
              <a:cxn ang="0">
                <a:pos x="connsiteX1" y="connsiteY1"/>
              </a:cxn>
              <a:cxn ang="0">
                <a:pos x="connsiteX2" y="connsiteY2"/>
              </a:cxn>
            </a:cxnLst>
            <a:rect l="l" t="t" r="r" b="b"/>
            <a:pathLst>
              <a:path w="10248165" h="2294024">
                <a:moveTo>
                  <a:pt x="0" y="930982"/>
                </a:moveTo>
                <a:cubicBezTo>
                  <a:pt x="0" y="930982"/>
                  <a:pt x="2021120" y="-1343508"/>
                  <a:pt x="8175458" y="1217771"/>
                </a:cubicBezTo>
                <a:cubicBezTo>
                  <a:pt x="8982837" y="1553735"/>
                  <a:pt x="9565438" y="1916001"/>
                  <a:pt x="10248166" y="2294024"/>
                </a:cubicBezTo>
              </a:path>
            </a:pathLst>
          </a:custGeom>
          <a:noFill/>
          <a:ln w="50815" cap="rnd">
            <a:solidFill>
              <a:schemeClr val="accent2"/>
            </a:solidFill>
            <a:prstDash val="dash"/>
            <a:miter/>
          </a:ln>
        </p:spPr>
        <p:txBody>
          <a:bodyPr rtlCol="0" anchor="ctr"/>
          <a:lstStyle/>
          <a:p>
            <a:endParaRPr lang="en-GB"/>
          </a:p>
        </p:txBody>
      </p:sp>
      <p:cxnSp>
        <p:nvCxnSpPr>
          <p:cNvPr id="42" name="Straight Connector 41">
            <a:extLst>
              <a:ext uri="{FF2B5EF4-FFF2-40B4-BE49-F238E27FC236}">
                <a16:creationId xmlns:a16="http://schemas.microsoft.com/office/drawing/2014/main" id="{4A4E985A-08FA-3138-CEB2-EDDD5B4BAF31}"/>
              </a:ext>
            </a:extLst>
          </p:cNvPr>
          <p:cNvCxnSpPr>
            <a:cxnSpLocks/>
            <a:endCxn id="43" idx="2"/>
          </p:cNvCxnSpPr>
          <p:nvPr/>
        </p:nvCxnSpPr>
        <p:spPr>
          <a:xfrm flipV="1">
            <a:off x="10678159" y="1339015"/>
            <a:ext cx="0" cy="3870000"/>
          </a:xfrm>
          <a:prstGeom prst="line">
            <a:avLst/>
          </a:prstGeom>
          <a:ln w="38100">
            <a:solidFill>
              <a:srgbClr val="008452"/>
            </a:solidFill>
            <a:prstDash val="dash"/>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04B639E7-8BAC-F978-52AB-00D753ABBD09}"/>
              </a:ext>
            </a:extLst>
          </p:cNvPr>
          <p:cNvSpPr txBox="1"/>
          <p:nvPr/>
        </p:nvSpPr>
        <p:spPr>
          <a:xfrm>
            <a:off x="9654998" y="699725"/>
            <a:ext cx="2046321" cy="639290"/>
          </a:xfrm>
          <a:prstGeom prst="rect">
            <a:avLst/>
          </a:prstGeom>
          <a:noFill/>
          <a:ln>
            <a:noFill/>
          </a:ln>
        </p:spPr>
        <p:txBody>
          <a:bodyPr wrap="square" lIns="0" tIns="0" rIns="0" bIns="0" rtlCol="0">
            <a:noAutofit/>
          </a:bodyPr>
          <a:lstStyle/>
          <a:p>
            <a:pPr algn="ctr" defTabSz="216000">
              <a:tabLst/>
            </a:pPr>
            <a:r>
              <a:rPr lang="en-GB" sz="2000" i="1">
                <a:solidFill>
                  <a:srgbClr val="008452"/>
                </a:solidFill>
              </a:rPr>
              <a:t>Covenant longevity</a:t>
            </a:r>
          </a:p>
        </p:txBody>
      </p:sp>
      <p:sp>
        <p:nvSpPr>
          <p:cNvPr id="44" name="Oval 43">
            <a:extLst>
              <a:ext uri="{FF2B5EF4-FFF2-40B4-BE49-F238E27FC236}">
                <a16:creationId xmlns:a16="http://schemas.microsoft.com/office/drawing/2014/main" id="{2D2FF58A-295C-FDC9-11A6-B9C2C4A73C4C}"/>
              </a:ext>
            </a:extLst>
          </p:cNvPr>
          <p:cNvSpPr/>
          <p:nvPr/>
        </p:nvSpPr>
        <p:spPr>
          <a:xfrm>
            <a:off x="4977401" y="1214132"/>
            <a:ext cx="632679" cy="632679"/>
          </a:xfrm>
          <a:prstGeom prst="ellipse">
            <a:avLst/>
          </a:prstGeom>
          <a:solidFill>
            <a:srgbClr val="F6F4F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36000" rtlCol="0" anchor="ctr" anchorCtr="0"/>
          <a:lstStyle/>
          <a:p>
            <a:pPr algn="ctr"/>
            <a:r>
              <a:rPr lang="en-GB" sz="4800" i="1">
                <a:solidFill>
                  <a:schemeClr val="accent2"/>
                </a:solidFill>
                <a:latin typeface="Georgia" panose="02040502050405020303" pitchFamily="18" charset="0"/>
              </a:rPr>
              <a:t>?</a:t>
            </a:r>
          </a:p>
        </p:txBody>
      </p:sp>
      <p:sp>
        <p:nvSpPr>
          <p:cNvPr id="45" name="Oval 44">
            <a:extLst>
              <a:ext uri="{FF2B5EF4-FFF2-40B4-BE49-F238E27FC236}">
                <a16:creationId xmlns:a16="http://schemas.microsoft.com/office/drawing/2014/main" id="{2056E105-9672-6BC0-3250-F333D4DCA11B}"/>
              </a:ext>
            </a:extLst>
          </p:cNvPr>
          <p:cNvSpPr/>
          <p:nvPr/>
        </p:nvSpPr>
        <p:spPr>
          <a:xfrm>
            <a:off x="4977401" y="3573016"/>
            <a:ext cx="632679" cy="632679"/>
          </a:xfrm>
          <a:prstGeom prst="ellipse">
            <a:avLst/>
          </a:prstGeom>
          <a:solidFill>
            <a:srgbClr val="F6F4F1"/>
          </a:solidFill>
          <a:ln w="19050">
            <a:solidFill>
              <a:srgbClr val="C81E45"/>
            </a:solid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36000" rtlCol="0" anchor="ctr" anchorCtr="0"/>
          <a:lstStyle/>
          <a:p>
            <a:pPr algn="ctr"/>
            <a:r>
              <a:rPr lang="en-GB" sz="4800" i="1">
                <a:solidFill>
                  <a:srgbClr val="C81E45"/>
                </a:solidFill>
                <a:latin typeface="Georgia" panose="02040502050405020303" pitchFamily="18" charset="0"/>
              </a:rPr>
              <a:t>?</a:t>
            </a:r>
          </a:p>
        </p:txBody>
      </p:sp>
      <p:sp>
        <p:nvSpPr>
          <p:cNvPr id="7" name="TextBox 6">
            <a:extLst>
              <a:ext uri="{FF2B5EF4-FFF2-40B4-BE49-F238E27FC236}">
                <a16:creationId xmlns:a16="http://schemas.microsoft.com/office/drawing/2014/main" id="{34340D0A-D5A7-4611-9174-E5A50E765B55}"/>
              </a:ext>
            </a:extLst>
          </p:cNvPr>
          <p:cNvSpPr txBox="1"/>
          <p:nvPr/>
        </p:nvSpPr>
        <p:spPr>
          <a:xfrm>
            <a:off x="1151792" y="5373216"/>
            <a:ext cx="8417528" cy="294626"/>
          </a:xfrm>
          <a:prstGeom prst="rect">
            <a:avLst/>
          </a:prstGeom>
          <a:noFill/>
        </p:spPr>
        <p:txBody>
          <a:bodyPr wrap="square" lIns="0" tIns="0" rIns="0" bIns="0" rtlCol="0">
            <a:noAutofit/>
          </a:bodyPr>
          <a:lstStyle/>
          <a:p>
            <a:pPr algn="l" defTabSz="216000">
              <a:tabLst/>
            </a:pPr>
            <a:r>
              <a:rPr lang="en-GB" sz="2000" i="1">
                <a:solidFill>
                  <a:schemeClr val="accent2"/>
                </a:solidFill>
                <a:latin typeface="Georgia" panose="02040502050405020303" pitchFamily="18" charset="0"/>
              </a:rPr>
              <a:t>      Liabilities						Current plan</a:t>
            </a:r>
          </a:p>
        </p:txBody>
      </p:sp>
      <p:cxnSp>
        <p:nvCxnSpPr>
          <p:cNvPr id="8" name="Straight Connector 7">
            <a:extLst>
              <a:ext uri="{FF2B5EF4-FFF2-40B4-BE49-F238E27FC236}">
                <a16:creationId xmlns:a16="http://schemas.microsoft.com/office/drawing/2014/main" id="{E017B26C-AECA-C004-307F-0EEE74A2533B}"/>
              </a:ext>
            </a:extLst>
          </p:cNvPr>
          <p:cNvCxnSpPr>
            <a:cxnSpLocks/>
          </p:cNvCxnSpPr>
          <p:nvPr/>
        </p:nvCxnSpPr>
        <p:spPr>
          <a:xfrm>
            <a:off x="3359696" y="5546571"/>
            <a:ext cx="25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9EAB7B-B0F3-0DED-FE3C-B28C0E0B4004}"/>
              </a:ext>
            </a:extLst>
          </p:cNvPr>
          <p:cNvCxnSpPr/>
          <p:nvPr/>
        </p:nvCxnSpPr>
        <p:spPr>
          <a:xfrm>
            <a:off x="1138196" y="5902711"/>
            <a:ext cx="252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2DD9A52-455D-2E0D-92ED-2798C1899465}"/>
              </a:ext>
            </a:extLst>
          </p:cNvPr>
          <p:cNvCxnSpPr>
            <a:cxnSpLocks/>
          </p:cNvCxnSpPr>
          <p:nvPr/>
        </p:nvCxnSpPr>
        <p:spPr>
          <a:xfrm>
            <a:off x="3359696" y="5901922"/>
            <a:ext cx="252000" cy="0"/>
          </a:xfrm>
          <a:prstGeom prst="line">
            <a:avLst/>
          </a:prstGeom>
          <a:ln w="28575">
            <a:solidFill>
              <a:srgbClr val="C81E4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A52073B-FA5D-297C-822F-30C46D868092}"/>
              </a:ext>
            </a:extLst>
          </p:cNvPr>
          <p:cNvCxnSpPr/>
          <p:nvPr/>
        </p:nvCxnSpPr>
        <p:spPr>
          <a:xfrm>
            <a:off x="1163093" y="5546571"/>
            <a:ext cx="25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6B4A57B-7F66-6FA7-BD83-34D6D97C1609}"/>
              </a:ext>
            </a:extLst>
          </p:cNvPr>
          <p:cNvCxnSpPr>
            <a:cxnSpLocks/>
          </p:cNvCxnSpPr>
          <p:nvPr/>
        </p:nvCxnSpPr>
        <p:spPr>
          <a:xfrm flipV="1">
            <a:off x="1107440" y="1359624"/>
            <a:ext cx="0" cy="3869576"/>
          </a:xfrm>
          <a:prstGeom prst="straightConnector1">
            <a:avLst/>
          </a:prstGeom>
          <a:ln w="57150">
            <a:solidFill>
              <a:srgbClr val="D9D9D9"/>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7E566DC-91D8-D658-636C-A593355E456A}"/>
              </a:ext>
            </a:extLst>
          </p:cNvPr>
          <p:cNvSpPr txBox="1"/>
          <p:nvPr/>
        </p:nvSpPr>
        <p:spPr>
          <a:xfrm rot="16200000">
            <a:off x="662723" y="1456876"/>
            <a:ext cx="463611" cy="456305"/>
          </a:xfrm>
          <a:prstGeom prst="rect">
            <a:avLst/>
          </a:prstGeom>
          <a:noFill/>
        </p:spPr>
        <p:txBody>
          <a:bodyPr wrap="square" lIns="0" tIns="0" rIns="0" bIns="0" rtlCol="0">
            <a:noAutofit/>
          </a:bodyPr>
          <a:lstStyle/>
          <a:p>
            <a:pPr algn="l" defTabSz="216000">
              <a:tabLst/>
            </a:pPr>
            <a:r>
              <a:rPr lang="en-GB" sz="2000" i="1">
                <a:latin typeface="Georgia" panose="02040502050405020303" pitchFamily="18" charset="0"/>
              </a:rPr>
              <a:t>£m</a:t>
            </a:r>
          </a:p>
        </p:txBody>
      </p:sp>
      <p:sp>
        <p:nvSpPr>
          <p:cNvPr id="15" name="TextBox 14">
            <a:extLst>
              <a:ext uri="{FF2B5EF4-FFF2-40B4-BE49-F238E27FC236}">
                <a16:creationId xmlns:a16="http://schemas.microsoft.com/office/drawing/2014/main" id="{F09034C3-DC1B-B106-335E-A65CF0E417E9}"/>
              </a:ext>
            </a:extLst>
          </p:cNvPr>
          <p:cNvSpPr txBox="1"/>
          <p:nvPr/>
        </p:nvSpPr>
        <p:spPr>
          <a:xfrm>
            <a:off x="10543677" y="5288269"/>
            <a:ext cx="873760" cy="294632"/>
          </a:xfrm>
          <a:prstGeom prst="rect">
            <a:avLst/>
          </a:prstGeom>
          <a:noFill/>
        </p:spPr>
        <p:txBody>
          <a:bodyPr wrap="square" lIns="0" tIns="0" rIns="0" bIns="0" rtlCol="0">
            <a:noAutofit/>
          </a:bodyPr>
          <a:lstStyle/>
          <a:p>
            <a:pPr algn="l" defTabSz="216000">
              <a:tabLst/>
            </a:pPr>
            <a:r>
              <a:rPr lang="en-GB" sz="2000" i="1">
                <a:latin typeface="Georgia" panose="02040502050405020303" pitchFamily="18" charset="0"/>
              </a:rPr>
              <a:t>Time</a:t>
            </a:r>
          </a:p>
        </p:txBody>
      </p:sp>
      <p:sp>
        <p:nvSpPr>
          <p:cNvPr id="16" name="TextBox 15">
            <a:extLst>
              <a:ext uri="{FF2B5EF4-FFF2-40B4-BE49-F238E27FC236}">
                <a16:creationId xmlns:a16="http://schemas.microsoft.com/office/drawing/2014/main" id="{D2DCD69D-7FD5-4776-C08B-9021E6E94FA4}"/>
              </a:ext>
            </a:extLst>
          </p:cNvPr>
          <p:cNvSpPr txBox="1"/>
          <p:nvPr/>
        </p:nvSpPr>
        <p:spPr>
          <a:xfrm>
            <a:off x="1120017" y="5755398"/>
            <a:ext cx="8417528" cy="294626"/>
          </a:xfrm>
          <a:prstGeom prst="rect">
            <a:avLst/>
          </a:prstGeom>
          <a:noFill/>
        </p:spPr>
        <p:txBody>
          <a:bodyPr wrap="square" lIns="0" tIns="0" rIns="0" bIns="0" rtlCol="0">
            <a:noAutofit/>
          </a:bodyPr>
          <a:lstStyle/>
          <a:p>
            <a:pPr algn="l" defTabSz="216000">
              <a:tabLst/>
            </a:pPr>
            <a:r>
              <a:rPr lang="en-GB" sz="2000" i="1">
                <a:solidFill>
                  <a:schemeClr val="accent2"/>
                </a:solidFill>
                <a:latin typeface="Georgia" panose="02040502050405020303" pitchFamily="18" charset="0"/>
              </a:rPr>
              <a:t>      Market shock				Systemic shock</a:t>
            </a:r>
          </a:p>
        </p:txBody>
      </p:sp>
      <p:sp>
        <p:nvSpPr>
          <p:cNvPr id="19" name="Rectangle 18">
            <a:extLst>
              <a:ext uri="{FF2B5EF4-FFF2-40B4-BE49-F238E27FC236}">
                <a16:creationId xmlns:a16="http://schemas.microsoft.com/office/drawing/2014/main" id="{B5012863-DE07-7155-E141-ADBEF228C227}"/>
              </a:ext>
            </a:extLst>
          </p:cNvPr>
          <p:cNvSpPr/>
          <p:nvPr/>
        </p:nvSpPr>
        <p:spPr>
          <a:xfrm>
            <a:off x="11417437" y="1190158"/>
            <a:ext cx="778596" cy="429098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7DE90A5F-EC19-EA82-6173-F3831001C926}"/>
              </a:ext>
            </a:extLst>
          </p:cNvPr>
          <p:cNvCxnSpPr>
            <a:cxnSpLocks/>
          </p:cNvCxnSpPr>
          <p:nvPr/>
        </p:nvCxnSpPr>
        <p:spPr>
          <a:xfrm>
            <a:off x="1094740" y="5229200"/>
            <a:ext cx="10383520" cy="0"/>
          </a:xfrm>
          <a:prstGeom prst="straightConnector1">
            <a:avLst/>
          </a:prstGeom>
          <a:ln w="57150">
            <a:solidFill>
              <a:srgbClr val="D9D9D9"/>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991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left)">
                                      <p:cBhvr>
                                        <p:cTn id="18" dur="500"/>
                                        <p:tgtEl>
                                          <p:spTgt spid="4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left)">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left)">
                                      <p:cBhvr>
                                        <p:cTn id="29" dur="500"/>
                                        <p:tgtEl>
                                          <p:spTgt spid="32"/>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left)">
                                      <p:cBhvr>
                                        <p:cTn id="32" dur="500"/>
                                        <p:tgtEl>
                                          <p:spTgt spid="4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wipe(left)">
                                      <p:cBhvr>
                                        <p:cTn id="35" dur="500"/>
                                        <p:tgtEl>
                                          <p:spTgt spid="44"/>
                                        </p:tgtEl>
                                      </p:cBhvr>
                                    </p:animEffect>
                                  </p:childTnLst>
                                </p:cTn>
                              </p:par>
                              <p:par>
                                <p:cTn id="36" presetID="35" presetClass="path" presetSubtype="0" accel="50000" decel="50000" fill="hold" nodeType="withEffect">
                                  <p:stCondLst>
                                    <p:cond delay="0"/>
                                  </p:stCondLst>
                                  <p:childTnLst>
                                    <p:animMotion origin="layout" path="M -1.25E-6 -4.81481E-6 L -0.44492 -0.00486 " pathEditMode="relative" rAng="0" ptsTypes="AA">
                                      <p:cBhvr>
                                        <p:cTn id="37" dur="2000" fill="hold"/>
                                        <p:tgtEl>
                                          <p:spTgt spid="42"/>
                                        </p:tgtEl>
                                        <p:attrNameLst>
                                          <p:attrName>ppt_x</p:attrName>
                                          <p:attrName>ppt_y</p:attrName>
                                        </p:attrNameLst>
                                      </p:cBhvr>
                                      <p:rCtr x="-22253" y="-255"/>
                                    </p:animMotion>
                                  </p:childTnLst>
                                </p:cTn>
                              </p:par>
                              <p:par>
                                <p:cTn id="38" presetID="35" presetClass="path" presetSubtype="0" accel="50000" decel="50000" fill="hold" grpId="0" nodeType="withEffect">
                                  <p:stCondLst>
                                    <p:cond delay="0"/>
                                  </p:stCondLst>
                                  <p:childTnLst>
                                    <p:animMotion origin="layout" path="M -1.25E-6 -1.11111E-6 L -0.38437 0.19283 " pathEditMode="relative" rAng="0" ptsTypes="AA">
                                      <p:cBhvr>
                                        <p:cTn id="39" dur="2000" fill="hold"/>
                                        <p:tgtEl>
                                          <p:spTgt spid="43"/>
                                        </p:tgtEl>
                                        <p:attrNameLst>
                                          <p:attrName>ppt_x</p:attrName>
                                          <p:attrName>ppt_y</p:attrName>
                                        </p:attrNameLst>
                                      </p:cBhvr>
                                      <p:rCtr x="-19219" y="96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P spid="31" grpId="0" animBg="1"/>
      <p:bldP spid="32" grpId="0" animBg="1"/>
      <p:bldP spid="39" grpId="0" animBg="1"/>
      <p:bldP spid="40" grpId="0" animBg="1"/>
      <p:bldP spid="43" grpId="0"/>
      <p:bldP spid="44" grpId="0" animBg="1"/>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85786-7464-3DFB-32AE-09D46C15A1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3B15EA-1A62-30C9-2ACE-A57E08552268}"/>
              </a:ext>
            </a:extLst>
          </p:cNvPr>
          <p:cNvSpPr>
            <a:spLocks noGrp="1"/>
          </p:cNvSpPr>
          <p:nvPr>
            <p:ph type="title"/>
          </p:nvPr>
        </p:nvSpPr>
        <p:spPr/>
        <p:txBody>
          <a:bodyPr/>
          <a:lstStyle/>
          <a:p>
            <a:r>
              <a:rPr lang="en-GB"/>
              <a:t>3) It’s part of your duty</a:t>
            </a:r>
          </a:p>
        </p:txBody>
      </p:sp>
      <p:sp>
        <p:nvSpPr>
          <p:cNvPr id="4" name="Date Placeholder 3">
            <a:extLst>
              <a:ext uri="{FF2B5EF4-FFF2-40B4-BE49-F238E27FC236}">
                <a16:creationId xmlns:a16="http://schemas.microsoft.com/office/drawing/2014/main" id="{9141F0BA-C92B-286F-1F0D-18E54E958B56}"/>
              </a:ext>
            </a:extLst>
          </p:cNvPr>
          <p:cNvSpPr>
            <a:spLocks noGrp="1"/>
          </p:cNvSpPr>
          <p:nvPr>
            <p:ph type="dt" sz="half" idx="10"/>
          </p:nvPr>
        </p:nvSpPr>
        <p:spPr/>
        <p:txBody>
          <a:bodyPr/>
          <a:lstStyle/>
          <a:p>
            <a:fld id="{BC1242CF-12C1-4411-B532-E91306108269}" type="datetime4">
              <a:rPr lang="en-GB" smtClean="0"/>
              <a:pPr/>
              <a:t>02 May 2025</a:t>
            </a:fld>
            <a:endParaRPr lang="en-GB"/>
          </a:p>
        </p:txBody>
      </p:sp>
      <p:sp>
        <p:nvSpPr>
          <p:cNvPr id="5" name="Slide Number Placeholder 4">
            <a:extLst>
              <a:ext uri="{FF2B5EF4-FFF2-40B4-BE49-F238E27FC236}">
                <a16:creationId xmlns:a16="http://schemas.microsoft.com/office/drawing/2014/main" id="{96EB2B8F-5F5F-E10E-B3A8-193EF3283992}"/>
              </a:ext>
            </a:extLst>
          </p:cNvPr>
          <p:cNvSpPr>
            <a:spLocks noGrp="1"/>
          </p:cNvSpPr>
          <p:nvPr>
            <p:ph type="sldNum" sz="quarter" idx="12"/>
          </p:nvPr>
        </p:nvSpPr>
        <p:spPr/>
        <p:txBody>
          <a:bodyPr/>
          <a:lstStyle/>
          <a:p>
            <a:fld id="{FE8DA6AF-1811-4E27-A96F-54109F1D0275}" type="slidenum">
              <a:rPr lang="en-GB" smtClean="0"/>
              <a:pPr/>
              <a:t>8</a:t>
            </a:fld>
            <a:endParaRPr lang="en-GB"/>
          </a:p>
        </p:txBody>
      </p:sp>
      <p:grpSp>
        <p:nvGrpSpPr>
          <p:cNvPr id="7" name="Group 6">
            <a:extLst>
              <a:ext uri="{FF2B5EF4-FFF2-40B4-BE49-F238E27FC236}">
                <a16:creationId xmlns:a16="http://schemas.microsoft.com/office/drawing/2014/main" id="{26839B1C-2AF6-D06F-2074-0E1B5F342E5A}"/>
              </a:ext>
            </a:extLst>
          </p:cNvPr>
          <p:cNvGrpSpPr/>
          <p:nvPr/>
        </p:nvGrpSpPr>
        <p:grpSpPr>
          <a:xfrm>
            <a:off x="609601" y="1340768"/>
            <a:ext cx="5114259" cy="4837728"/>
            <a:chOff x="609601" y="1340768"/>
            <a:chExt cx="5114259" cy="4837728"/>
          </a:xfrm>
        </p:grpSpPr>
        <p:pic>
          <p:nvPicPr>
            <p:cNvPr id="8" name="Picture 7">
              <a:extLst>
                <a:ext uri="{FF2B5EF4-FFF2-40B4-BE49-F238E27FC236}">
                  <a16:creationId xmlns:a16="http://schemas.microsoft.com/office/drawing/2014/main" id="{90B64C1C-8D0B-FD34-10C0-0D756B85D72E}"/>
                </a:ext>
              </a:extLst>
            </p:cNvPr>
            <p:cNvPicPr>
              <a:picLocks noChangeAspect="1"/>
            </p:cNvPicPr>
            <p:nvPr/>
          </p:nvPicPr>
          <p:blipFill>
            <a:blip r:embed="rId3"/>
            <a:stretch>
              <a:fillRect/>
            </a:stretch>
          </p:blipFill>
          <p:spPr>
            <a:xfrm>
              <a:off x="609601" y="1340768"/>
              <a:ext cx="2394260" cy="3395359"/>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483316E8-BF5B-0F0A-909C-79734744154B}"/>
                </a:ext>
              </a:extLst>
            </p:cNvPr>
            <p:cNvPicPr>
              <a:picLocks noChangeAspect="1"/>
            </p:cNvPicPr>
            <p:nvPr/>
          </p:nvPicPr>
          <p:blipFill>
            <a:blip r:embed="rId4"/>
            <a:stretch>
              <a:fillRect/>
            </a:stretch>
          </p:blipFill>
          <p:spPr>
            <a:xfrm>
              <a:off x="1969601" y="2058946"/>
              <a:ext cx="2394260" cy="3399164"/>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1496F399-C2A5-1059-3553-13ED3EBC4B59}"/>
                </a:ext>
              </a:extLst>
            </p:cNvPr>
            <p:cNvPicPr>
              <a:picLocks noChangeAspect="1"/>
            </p:cNvPicPr>
            <p:nvPr/>
          </p:nvPicPr>
          <p:blipFill>
            <a:blip r:embed="rId5"/>
            <a:stretch>
              <a:fillRect/>
            </a:stretch>
          </p:blipFill>
          <p:spPr>
            <a:xfrm>
              <a:off x="3329600" y="2780928"/>
              <a:ext cx="2394260" cy="3397568"/>
            </a:xfrm>
            <a:prstGeom prst="rect">
              <a:avLst/>
            </a:prstGeom>
            <a:effectLst>
              <a:outerShdw blurRad="50800" dist="38100" dir="2700000" algn="tl" rotWithShape="0">
                <a:prstClr val="black">
                  <a:alpha val="40000"/>
                </a:prstClr>
              </a:outerShdw>
            </a:effectLst>
          </p:spPr>
        </p:pic>
      </p:grpSp>
      <p:pic>
        <p:nvPicPr>
          <p:cNvPr id="11" name="Picture 2" descr="Calculating Alan GIF - Calculating Alan The hangover - Discover &amp; Share GIFs">
            <a:extLst>
              <a:ext uri="{FF2B5EF4-FFF2-40B4-BE49-F238E27FC236}">
                <a16:creationId xmlns:a16="http://schemas.microsoft.com/office/drawing/2014/main" id="{53F4B011-B850-2F3E-D0F4-76EF69B9DE7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6468142" y="1679667"/>
            <a:ext cx="5114257" cy="33235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9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88CE9-4EAA-88AB-4E07-6BE004D690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06993A-C47F-5801-9AC1-B88B50EA42BC}"/>
              </a:ext>
            </a:extLst>
          </p:cNvPr>
          <p:cNvSpPr>
            <a:spLocks noGrp="1"/>
          </p:cNvSpPr>
          <p:nvPr>
            <p:ph type="title"/>
          </p:nvPr>
        </p:nvSpPr>
        <p:spPr/>
        <p:txBody>
          <a:bodyPr/>
          <a:lstStyle/>
          <a:p>
            <a:r>
              <a:rPr lang="en-GB" dirty="0"/>
              <a:t>Thinking in a different way</a:t>
            </a:r>
          </a:p>
        </p:txBody>
      </p:sp>
      <p:sp>
        <p:nvSpPr>
          <p:cNvPr id="4" name="Date Placeholder 3">
            <a:extLst>
              <a:ext uri="{FF2B5EF4-FFF2-40B4-BE49-F238E27FC236}">
                <a16:creationId xmlns:a16="http://schemas.microsoft.com/office/drawing/2014/main" id="{DF99A33C-B3DE-D8E4-2876-340694C21FFC}"/>
              </a:ext>
            </a:extLst>
          </p:cNvPr>
          <p:cNvSpPr>
            <a:spLocks noGrp="1"/>
          </p:cNvSpPr>
          <p:nvPr>
            <p:ph type="dt" sz="half" idx="10"/>
          </p:nvPr>
        </p:nvSpPr>
        <p:spPr/>
        <p:txBody>
          <a:bodyPr/>
          <a:lstStyle/>
          <a:p>
            <a:fld id="{BC1242CF-12C1-4411-B532-E91306108269}" type="datetime4">
              <a:rPr lang="en-GB" smtClean="0"/>
              <a:pPr/>
              <a:t>02 May 2025</a:t>
            </a:fld>
            <a:endParaRPr lang="en-GB"/>
          </a:p>
        </p:txBody>
      </p:sp>
      <p:sp>
        <p:nvSpPr>
          <p:cNvPr id="5" name="Slide Number Placeholder 4">
            <a:extLst>
              <a:ext uri="{FF2B5EF4-FFF2-40B4-BE49-F238E27FC236}">
                <a16:creationId xmlns:a16="http://schemas.microsoft.com/office/drawing/2014/main" id="{0BA3CF94-CCF8-BC6C-37EF-0144C1F446D4}"/>
              </a:ext>
            </a:extLst>
          </p:cNvPr>
          <p:cNvSpPr>
            <a:spLocks noGrp="1"/>
          </p:cNvSpPr>
          <p:nvPr>
            <p:ph type="sldNum" sz="quarter" idx="12"/>
          </p:nvPr>
        </p:nvSpPr>
        <p:spPr/>
        <p:txBody>
          <a:bodyPr/>
          <a:lstStyle/>
          <a:p>
            <a:fld id="{FE8DA6AF-1811-4E27-A96F-54109F1D0275}" type="slidenum">
              <a:rPr lang="en-GB" smtClean="0"/>
              <a:pPr/>
              <a:t>9</a:t>
            </a:fld>
            <a:endParaRPr lang="en-GB"/>
          </a:p>
        </p:txBody>
      </p:sp>
      <p:sp>
        <p:nvSpPr>
          <p:cNvPr id="6" name="Oval 5">
            <a:extLst>
              <a:ext uri="{FF2B5EF4-FFF2-40B4-BE49-F238E27FC236}">
                <a16:creationId xmlns:a16="http://schemas.microsoft.com/office/drawing/2014/main" id="{365610FB-1105-EB4C-CF84-5A68AF86D3E6}"/>
              </a:ext>
            </a:extLst>
          </p:cNvPr>
          <p:cNvSpPr/>
          <p:nvPr/>
        </p:nvSpPr>
        <p:spPr>
          <a:xfrm>
            <a:off x="7392049" y="1547813"/>
            <a:ext cx="2520000" cy="2520000"/>
          </a:xfrm>
          <a:prstGeom prst="ellipse">
            <a:avLst/>
          </a:prstGeom>
          <a:solidFill>
            <a:schemeClr val="accent2"/>
          </a:solidFill>
          <a:ln>
            <a:solidFill>
              <a:schemeClr val="accent2"/>
            </a:solid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2000">
                <a:solidFill>
                  <a:schemeClr val="bg1"/>
                </a:solidFill>
              </a:rPr>
              <a:t>Outward looking</a:t>
            </a:r>
          </a:p>
        </p:txBody>
      </p:sp>
      <p:sp>
        <p:nvSpPr>
          <p:cNvPr id="7" name="Oval 6">
            <a:extLst>
              <a:ext uri="{FF2B5EF4-FFF2-40B4-BE49-F238E27FC236}">
                <a16:creationId xmlns:a16="http://schemas.microsoft.com/office/drawing/2014/main" id="{AE694DAD-36F1-ED9E-72DE-D13F2466455F}"/>
              </a:ext>
            </a:extLst>
          </p:cNvPr>
          <p:cNvSpPr/>
          <p:nvPr/>
        </p:nvSpPr>
        <p:spPr>
          <a:xfrm>
            <a:off x="2564739" y="1547813"/>
            <a:ext cx="2520000" cy="2520000"/>
          </a:xfrm>
          <a:prstGeom prst="ellipse">
            <a:avLst/>
          </a:prstGeom>
          <a:solidFill>
            <a:schemeClr val="accent2"/>
          </a:solidFill>
          <a:ln>
            <a:solidFill>
              <a:schemeClr val="accent2"/>
            </a:solid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2000">
                <a:solidFill>
                  <a:schemeClr val="bg1"/>
                </a:solidFill>
              </a:rPr>
              <a:t>Inward </a:t>
            </a:r>
            <a:br>
              <a:rPr lang="en-GB" sz="2000">
                <a:solidFill>
                  <a:schemeClr val="bg1"/>
                </a:solidFill>
              </a:rPr>
            </a:br>
            <a:r>
              <a:rPr lang="en-GB" sz="2000">
                <a:solidFill>
                  <a:schemeClr val="bg1"/>
                </a:solidFill>
              </a:rPr>
              <a:t>looking</a:t>
            </a:r>
          </a:p>
        </p:txBody>
      </p:sp>
      <p:sp>
        <p:nvSpPr>
          <p:cNvPr id="8" name="Rectangle 7">
            <a:extLst>
              <a:ext uri="{FF2B5EF4-FFF2-40B4-BE49-F238E27FC236}">
                <a16:creationId xmlns:a16="http://schemas.microsoft.com/office/drawing/2014/main" id="{48E4553D-CD8A-5159-7841-A869291A12A8}"/>
              </a:ext>
            </a:extLst>
          </p:cNvPr>
          <p:cNvSpPr/>
          <p:nvPr/>
        </p:nvSpPr>
        <p:spPr>
          <a:xfrm>
            <a:off x="7418666" y="4712110"/>
            <a:ext cx="2466766" cy="651932"/>
          </a:xfrm>
          <a:prstGeom prst="rect">
            <a:avLst/>
          </a:prstGeom>
          <a:solidFill>
            <a:srgbClr val="F6F4F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36000" rtlCol="0" anchor="ctr" anchorCtr="0"/>
          <a:lstStyle/>
          <a:p>
            <a:pPr algn="ctr"/>
            <a:r>
              <a:rPr lang="en-GB" sz="1600" b="1">
                <a:solidFill>
                  <a:schemeClr val="accent2"/>
                </a:solidFill>
              </a:rPr>
              <a:t>What impact can I have on the system?</a:t>
            </a:r>
          </a:p>
        </p:txBody>
      </p:sp>
      <p:sp>
        <p:nvSpPr>
          <p:cNvPr id="9" name="Rectangle 8">
            <a:extLst>
              <a:ext uri="{FF2B5EF4-FFF2-40B4-BE49-F238E27FC236}">
                <a16:creationId xmlns:a16="http://schemas.microsoft.com/office/drawing/2014/main" id="{75A002AB-B849-3F30-8138-6B610A4C9DF3}"/>
              </a:ext>
            </a:extLst>
          </p:cNvPr>
          <p:cNvSpPr/>
          <p:nvPr/>
        </p:nvSpPr>
        <p:spPr>
          <a:xfrm>
            <a:off x="2591356" y="4712110"/>
            <a:ext cx="2466766" cy="651932"/>
          </a:xfrm>
          <a:prstGeom prst="rect">
            <a:avLst/>
          </a:prstGeom>
          <a:solidFill>
            <a:srgbClr val="F6F4F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36000" rtlCol="0" anchor="ctr" anchorCtr="0"/>
          <a:lstStyle/>
          <a:p>
            <a:pPr algn="ctr"/>
            <a:r>
              <a:rPr lang="en-GB" sz="1600" b="1">
                <a:solidFill>
                  <a:schemeClr val="accent2"/>
                </a:solidFill>
              </a:rPr>
              <a:t>What impact does the system have on me?</a:t>
            </a:r>
          </a:p>
        </p:txBody>
      </p:sp>
      <p:cxnSp>
        <p:nvCxnSpPr>
          <p:cNvPr id="10" name="Straight Arrow Connector 9">
            <a:extLst>
              <a:ext uri="{FF2B5EF4-FFF2-40B4-BE49-F238E27FC236}">
                <a16:creationId xmlns:a16="http://schemas.microsoft.com/office/drawing/2014/main" id="{4FBC5498-F0D2-FA43-B325-DF362E78B422}"/>
              </a:ext>
            </a:extLst>
          </p:cNvPr>
          <p:cNvCxnSpPr>
            <a:cxnSpLocks/>
            <a:stCxn id="6" idx="4"/>
            <a:endCxn id="8" idx="0"/>
          </p:cNvCxnSpPr>
          <p:nvPr/>
        </p:nvCxnSpPr>
        <p:spPr>
          <a:xfrm>
            <a:off x="8652049" y="4067813"/>
            <a:ext cx="0" cy="644297"/>
          </a:xfrm>
          <a:prstGeom prst="straightConnector1">
            <a:avLst/>
          </a:prstGeom>
          <a:ln w="82550">
            <a:solidFill>
              <a:schemeClr val="accent2"/>
            </a:solidFill>
            <a:tailEnd type="triangle"/>
          </a:ln>
        </p:spPr>
        <p:style>
          <a:lnRef idx="1">
            <a:schemeClr val="accent4"/>
          </a:lnRef>
          <a:fillRef idx="0">
            <a:schemeClr val="accent4"/>
          </a:fillRef>
          <a:effectRef idx="0">
            <a:schemeClr val="accent4"/>
          </a:effectRef>
          <a:fontRef idx="minor">
            <a:schemeClr val="tx1"/>
          </a:fontRef>
        </p:style>
      </p:cxnSp>
      <p:cxnSp>
        <p:nvCxnSpPr>
          <p:cNvPr id="11" name="Straight Arrow Connector 10">
            <a:extLst>
              <a:ext uri="{FF2B5EF4-FFF2-40B4-BE49-F238E27FC236}">
                <a16:creationId xmlns:a16="http://schemas.microsoft.com/office/drawing/2014/main" id="{AC21BC4A-C510-C6A3-4ED5-37F2A4161EC3}"/>
              </a:ext>
            </a:extLst>
          </p:cNvPr>
          <p:cNvCxnSpPr>
            <a:cxnSpLocks/>
            <a:stCxn id="9" idx="0"/>
            <a:endCxn id="7" idx="4"/>
          </p:cNvCxnSpPr>
          <p:nvPr/>
        </p:nvCxnSpPr>
        <p:spPr>
          <a:xfrm flipV="1">
            <a:off x="3824739" y="4067813"/>
            <a:ext cx="0" cy="644297"/>
          </a:xfrm>
          <a:prstGeom prst="straightConnector1">
            <a:avLst/>
          </a:prstGeom>
          <a:ln w="82550">
            <a:solidFill>
              <a:schemeClr val="accent2"/>
            </a:solidFill>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1706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theme/theme1.xml><?xml version="1.0" encoding="utf-8"?>
<a:theme xmlns:a="http://schemas.openxmlformats.org/drawingml/2006/main" name="IFOA PowerPoint template 07">
  <a:themeElements>
    <a:clrScheme name="IFoA Cyan">
      <a:dk1>
        <a:srgbClr val="3F4548"/>
      </a:dk1>
      <a:lt1>
        <a:sysClr val="window" lastClr="FFFFFF"/>
      </a:lt1>
      <a:dk2>
        <a:srgbClr val="002060"/>
      </a:dk2>
      <a:lt2>
        <a:srgbClr val="FFFFFF"/>
      </a:lt2>
      <a:accent1>
        <a:srgbClr val="009CC8"/>
      </a:accent1>
      <a:accent2>
        <a:srgbClr val="113458"/>
      </a:accent2>
      <a:accent3>
        <a:srgbClr val="D9AB16"/>
      </a:accent3>
      <a:accent4>
        <a:srgbClr val="8076CF"/>
      </a:accent4>
      <a:accent5>
        <a:srgbClr val="11B3A2"/>
      </a:accent5>
      <a:accent6>
        <a:srgbClr val="7CB3E1"/>
      </a:accent6>
      <a:hlink>
        <a:srgbClr val="3F4548"/>
      </a:hlink>
      <a:folHlink>
        <a:srgbClr val="3F4548"/>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9B222EF8-9FCF-44E7-A573-6A22F427C4BF}" vid="{34749C0E-2427-4487-8C3E-7DFD33AF1EB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 blind spots of risk modelling - What you’re missing and why it matters</Template>
  <TotalTime>252</TotalTime>
  <Words>4619</Words>
  <Application>Microsoft Office PowerPoint</Application>
  <PresentationFormat>Widescreen</PresentationFormat>
  <Paragraphs>609</Paragraphs>
  <Slides>36</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Aptos</vt:lpstr>
      <vt:lpstr>Arial</vt:lpstr>
      <vt:lpstr>Georgia</vt:lpstr>
      <vt:lpstr>Symbol</vt:lpstr>
      <vt:lpstr>Times New Roman</vt:lpstr>
      <vt:lpstr>IFOA PowerPoint template 07</vt:lpstr>
      <vt:lpstr>The blind spots of risk modelling:  What you’re missing and why it matters</vt:lpstr>
      <vt:lpstr>Our call to action</vt:lpstr>
      <vt:lpstr>Section 1</vt:lpstr>
      <vt:lpstr>Examples of systemic risks</vt:lpstr>
      <vt:lpstr>1) It’s good risk management</vt:lpstr>
      <vt:lpstr>2) It’s right for beneficiaries</vt:lpstr>
      <vt:lpstr>2) It’s right for beneficiaries</vt:lpstr>
      <vt:lpstr>3) It’s part of your duty</vt:lpstr>
      <vt:lpstr>Thinking in a different way</vt:lpstr>
      <vt:lpstr>Dealing with systemic risks</vt:lpstr>
      <vt:lpstr>Section 2</vt:lpstr>
      <vt:lpstr>Behavioural bias</vt:lpstr>
      <vt:lpstr>Why should we care?</vt:lpstr>
      <vt:lpstr>Examples of behavioural biases that impact modelling</vt:lpstr>
      <vt:lpstr>Case studies</vt:lpstr>
      <vt:lpstr>What can we do about behavioural biases? </vt:lpstr>
      <vt:lpstr>Section 3</vt:lpstr>
      <vt:lpstr>Flawed datasets</vt:lpstr>
      <vt:lpstr>Why should we care?</vt:lpstr>
      <vt:lpstr>Types of data bias</vt:lpstr>
      <vt:lpstr>Case studies</vt:lpstr>
      <vt:lpstr>What can we do about flawed data and unfair algorithms? </vt:lpstr>
      <vt:lpstr>Wrap up</vt:lpstr>
      <vt:lpstr>Key takeaways</vt:lpstr>
      <vt:lpstr>Questions</vt:lpstr>
      <vt:lpstr>Appendix</vt:lpstr>
      <vt:lpstr>Evaluate</vt:lpstr>
      <vt:lpstr>Advocate</vt:lpstr>
      <vt:lpstr>Collaborate</vt:lpstr>
      <vt:lpstr>Collaborate</vt:lpstr>
      <vt:lpstr>What can we do about behavioural biases? </vt:lpstr>
      <vt:lpstr>Identifying groupthink?</vt:lpstr>
      <vt:lpstr>How can we protect against groupthink?</vt:lpstr>
      <vt:lpstr>What can we do about flawed data and unfair algorithms? </vt:lpstr>
      <vt:lpstr>Identifying flawed data and unfair algorithms</vt:lpstr>
      <vt:lpstr>Test and adjust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Jacob Shah (LCP)</dc:creator>
  <cp:lastModifiedBy>Jacob Shah (LCP)</cp:lastModifiedBy>
  <cp:revision>1</cp:revision>
  <dcterms:created xsi:type="dcterms:W3CDTF">2025-04-23T12:23:53Z</dcterms:created>
  <dcterms:modified xsi:type="dcterms:W3CDTF">2025-05-02T12:50:29Z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