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77" r:id="rId5"/>
  </p:sldMasterIdLst>
  <p:notesMasterIdLst>
    <p:notesMasterId r:id="rId29"/>
  </p:notesMasterIdLst>
  <p:sldIdLst>
    <p:sldId id="288" r:id="rId6"/>
    <p:sldId id="291" r:id="rId7"/>
    <p:sldId id="292" r:id="rId8"/>
    <p:sldId id="318" r:id="rId9"/>
    <p:sldId id="319" r:id="rId10"/>
    <p:sldId id="306" r:id="rId11"/>
    <p:sldId id="294" r:id="rId12"/>
    <p:sldId id="307" r:id="rId13"/>
    <p:sldId id="316" r:id="rId14"/>
    <p:sldId id="317" r:id="rId15"/>
    <p:sldId id="298" r:id="rId16"/>
    <p:sldId id="299" r:id="rId17"/>
    <p:sldId id="308" r:id="rId18"/>
    <p:sldId id="301" r:id="rId19"/>
    <p:sldId id="320" r:id="rId20"/>
    <p:sldId id="321" r:id="rId21"/>
    <p:sldId id="297" r:id="rId22"/>
    <p:sldId id="302" r:id="rId23"/>
    <p:sldId id="305" r:id="rId24"/>
    <p:sldId id="309" r:id="rId25"/>
    <p:sldId id="303" r:id="rId26"/>
    <p:sldId id="270" r:id="rId27"/>
    <p:sldId id="300" r:id="rId28"/>
  </p:sldIdLst>
  <p:sldSz cx="12192000" cy="6858000"/>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C8"/>
    <a:srgbClr val="113458"/>
    <a:srgbClr val="8076CF"/>
    <a:srgbClr val="008452"/>
    <a:srgbClr val="952E64"/>
    <a:srgbClr val="D9AB16"/>
    <a:srgbClr val="FFFFFF"/>
    <a:srgbClr val="E9458C"/>
    <a:srgbClr val="4096B8"/>
    <a:srgbClr val="2F50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20107F-2256-443B-B77A-1E9D2DB057DA}" v="1" dt="2025-04-30T10:07:33.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3" autoAdjust="0"/>
    <p:restoredTop sz="88721" autoAdjust="0"/>
  </p:normalViewPr>
  <p:slideViewPr>
    <p:cSldViewPr snapToGrid="0">
      <p:cViewPr varScale="1">
        <p:scale>
          <a:sx n="99" d="100"/>
          <a:sy n="99" d="100"/>
        </p:scale>
        <p:origin x="1122" y="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48645"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48645"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1</a:t>
            </a:fld>
            <a:endParaRPr lang="en-GB" dirty="0"/>
          </a:p>
        </p:txBody>
      </p:sp>
    </p:spTree>
    <p:extLst>
      <p:ext uri="{BB962C8B-B14F-4D97-AF65-F5344CB8AC3E}">
        <p14:creationId xmlns:p14="http://schemas.microsoft.com/office/powerpoint/2010/main" val="3858949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A83A0-C415-3808-6319-37D1BE0C7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70716-723B-6AAD-47C0-9F605A766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E304D-CEF8-2631-0634-A85916F18D84}"/>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068493E3-60EC-0FE0-4BC9-27E265A69283}"/>
              </a:ext>
            </a:extLst>
          </p:cNvPr>
          <p:cNvSpPr>
            <a:spLocks noGrp="1"/>
          </p:cNvSpPr>
          <p:nvPr>
            <p:ph type="sldNum" sz="quarter" idx="5"/>
          </p:nvPr>
        </p:nvSpPr>
        <p:spPr/>
        <p:txBody>
          <a:bodyPr/>
          <a:lstStyle/>
          <a:p>
            <a:fld id="{0C75E569-FA29-4591-9ED9-413A86DC2D18}" type="slidenum">
              <a:rPr lang="en-GB" smtClean="0"/>
              <a:pPr/>
              <a:t>10</a:t>
            </a:fld>
            <a:endParaRPr lang="en-GB" dirty="0"/>
          </a:p>
        </p:txBody>
      </p:sp>
    </p:spTree>
    <p:extLst>
      <p:ext uri="{BB962C8B-B14F-4D97-AF65-F5344CB8AC3E}">
        <p14:creationId xmlns:p14="http://schemas.microsoft.com/office/powerpoint/2010/main" val="34287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8638B-B19C-DEA6-77B5-5423018E7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DF417-D5E6-0AB5-C4B7-408FFEB41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9218F-E90F-816C-F04D-0559C8443660}"/>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9C15F3B9-10F3-BF65-2530-70B54D7D29A3}"/>
              </a:ext>
            </a:extLst>
          </p:cNvPr>
          <p:cNvSpPr>
            <a:spLocks noGrp="1"/>
          </p:cNvSpPr>
          <p:nvPr>
            <p:ph type="sldNum" sz="quarter" idx="5"/>
          </p:nvPr>
        </p:nvSpPr>
        <p:spPr/>
        <p:txBody>
          <a:bodyPr/>
          <a:lstStyle/>
          <a:p>
            <a:fld id="{0C75E569-FA29-4591-9ED9-413A86DC2D18}" type="slidenum">
              <a:rPr lang="en-GB" smtClean="0"/>
              <a:pPr/>
              <a:t>11</a:t>
            </a:fld>
            <a:endParaRPr lang="en-GB" dirty="0"/>
          </a:p>
        </p:txBody>
      </p:sp>
    </p:spTree>
    <p:extLst>
      <p:ext uri="{BB962C8B-B14F-4D97-AF65-F5344CB8AC3E}">
        <p14:creationId xmlns:p14="http://schemas.microsoft.com/office/powerpoint/2010/main" val="210783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63CAD-CDA8-C320-4A3F-0141A7808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013D5-E314-5C2D-36BC-7AB8B4202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619E0-08C8-CA2B-AE7D-5BDEC0DE39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A32185-493C-6A48-17BC-C332A4968691}"/>
              </a:ext>
            </a:extLst>
          </p:cNvPr>
          <p:cNvSpPr>
            <a:spLocks noGrp="1"/>
          </p:cNvSpPr>
          <p:nvPr>
            <p:ph type="sldNum" sz="quarter" idx="5"/>
          </p:nvPr>
        </p:nvSpPr>
        <p:spPr/>
        <p:txBody>
          <a:bodyPr/>
          <a:lstStyle/>
          <a:p>
            <a:fld id="{0C75E569-FA29-4591-9ED9-413A86DC2D18}" type="slidenum">
              <a:rPr lang="en-GB" smtClean="0"/>
              <a:pPr/>
              <a:t>12</a:t>
            </a:fld>
            <a:endParaRPr lang="en-GB"/>
          </a:p>
        </p:txBody>
      </p:sp>
    </p:spTree>
    <p:extLst>
      <p:ext uri="{BB962C8B-B14F-4D97-AF65-F5344CB8AC3E}">
        <p14:creationId xmlns:p14="http://schemas.microsoft.com/office/powerpoint/2010/main" val="105224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1F648-EBC1-EA17-DE5D-BEE23B95F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1A769-1A8C-96FD-FA09-01A938952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225057-6109-1536-0F50-386BA91F39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61267BF-E0CD-977C-99DF-742F313DC416}"/>
              </a:ext>
            </a:extLst>
          </p:cNvPr>
          <p:cNvSpPr>
            <a:spLocks noGrp="1"/>
          </p:cNvSpPr>
          <p:nvPr>
            <p:ph type="sldNum" sz="quarter" idx="5"/>
          </p:nvPr>
        </p:nvSpPr>
        <p:spPr/>
        <p:txBody>
          <a:bodyPr/>
          <a:lstStyle/>
          <a:p>
            <a:fld id="{0C75E569-FA29-4591-9ED9-413A86DC2D18}" type="slidenum">
              <a:rPr lang="en-GB" smtClean="0"/>
              <a:pPr/>
              <a:t>13</a:t>
            </a:fld>
            <a:endParaRPr lang="en-GB"/>
          </a:p>
        </p:txBody>
      </p:sp>
    </p:spTree>
    <p:extLst>
      <p:ext uri="{BB962C8B-B14F-4D97-AF65-F5344CB8AC3E}">
        <p14:creationId xmlns:p14="http://schemas.microsoft.com/office/powerpoint/2010/main" val="206009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6104-ED43-F456-6C62-E43E8666B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95725B-3C64-C37A-44E6-DED704CD5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D5175-863C-C79A-A6FC-DB00AEC8B70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6E6A08-8B90-CB99-6932-1ABD6A60936A}"/>
              </a:ext>
            </a:extLst>
          </p:cNvPr>
          <p:cNvSpPr>
            <a:spLocks noGrp="1"/>
          </p:cNvSpPr>
          <p:nvPr>
            <p:ph type="sldNum" sz="quarter" idx="5"/>
          </p:nvPr>
        </p:nvSpPr>
        <p:spPr/>
        <p:txBody>
          <a:bodyPr/>
          <a:lstStyle/>
          <a:p>
            <a:fld id="{0C75E569-FA29-4591-9ED9-413A86DC2D18}" type="slidenum">
              <a:rPr lang="en-GB" smtClean="0"/>
              <a:pPr/>
              <a:t>14</a:t>
            </a:fld>
            <a:endParaRPr lang="en-GB"/>
          </a:p>
        </p:txBody>
      </p:sp>
    </p:spTree>
    <p:extLst>
      <p:ext uri="{BB962C8B-B14F-4D97-AF65-F5344CB8AC3E}">
        <p14:creationId xmlns:p14="http://schemas.microsoft.com/office/powerpoint/2010/main" val="2985195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8B6C5-D42B-E2C2-421D-B90342E91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2F106A-22A7-8D89-0B7E-A0E24808B7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7E9663-4B47-C29E-E732-CE184B0501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7179C8-BF36-88FF-7A75-094B2E0E0281}"/>
              </a:ext>
            </a:extLst>
          </p:cNvPr>
          <p:cNvSpPr>
            <a:spLocks noGrp="1"/>
          </p:cNvSpPr>
          <p:nvPr>
            <p:ph type="sldNum" sz="quarter" idx="5"/>
          </p:nvPr>
        </p:nvSpPr>
        <p:spPr/>
        <p:txBody>
          <a:bodyPr/>
          <a:lstStyle/>
          <a:p>
            <a:fld id="{0C75E569-FA29-4591-9ED9-413A86DC2D18}" type="slidenum">
              <a:rPr lang="en-GB" smtClean="0"/>
              <a:pPr/>
              <a:t>15</a:t>
            </a:fld>
            <a:endParaRPr lang="en-GB" dirty="0"/>
          </a:p>
        </p:txBody>
      </p:sp>
    </p:spTree>
    <p:extLst>
      <p:ext uri="{BB962C8B-B14F-4D97-AF65-F5344CB8AC3E}">
        <p14:creationId xmlns:p14="http://schemas.microsoft.com/office/powerpoint/2010/main" val="375752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56A0C-EE6F-B0E8-051E-BDF690B4FC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6598E-C5D8-D2D6-D509-8AB944DEF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82352-BC93-D6E6-F921-087D79081B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C779-6893-A5D3-C355-300D1F66A969}"/>
              </a:ext>
            </a:extLst>
          </p:cNvPr>
          <p:cNvSpPr>
            <a:spLocks noGrp="1"/>
          </p:cNvSpPr>
          <p:nvPr>
            <p:ph type="sldNum" sz="quarter" idx="5"/>
          </p:nvPr>
        </p:nvSpPr>
        <p:spPr/>
        <p:txBody>
          <a:bodyPr/>
          <a:lstStyle/>
          <a:p>
            <a:fld id="{0C75E569-FA29-4591-9ED9-413A86DC2D18}" type="slidenum">
              <a:rPr lang="en-GB" smtClean="0"/>
              <a:pPr/>
              <a:t>16</a:t>
            </a:fld>
            <a:endParaRPr lang="en-GB" dirty="0"/>
          </a:p>
        </p:txBody>
      </p:sp>
    </p:spTree>
    <p:extLst>
      <p:ext uri="{BB962C8B-B14F-4D97-AF65-F5344CB8AC3E}">
        <p14:creationId xmlns:p14="http://schemas.microsoft.com/office/powerpoint/2010/main" val="1571643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C557-B237-5133-D2BE-2A0465708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A4F04-794D-B98A-3DCE-6A12DCEC2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B348AD-9283-9D49-46AC-C5FD85DBA274}"/>
              </a:ext>
            </a:extLst>
          </p:cNvPr>
          <p:cNvSpPr>
            <a:spLocks noGrp="1"/>
          </p:cNvSpPr>
          <p:nvPr>
            <p:ph type="body" idx="1"/>
          </p:nvPr>
        </p:nvSpPr>
        <p:spPr/>
        <p:txBody>
          <a:bodyPr/>
          <a:lstStyle/>
          <a:p>
            <a:pPr marL="0" indent="0">
              <a:buFontTx/>
              <a:buNone/>
            </a:pPr>
            <a:endParaRPr lang="en-GB"/>
          </a:p>
        </p:txBody>
      </p:sp>
      <p:sp>
        <p:nvSpPr>
          <p:cNvPr id="4" name="Slide Number Placeholder 3">
            <a:extLst>
              <a:ext uri="{FF2B5EF4-FFF2-40B4-BE49-F238E27FC236}">
                <a16:creationId xmlns:a16="http://schemas.microsoft.com/office/drawing/2014/main" id="{8C8F6B70-C594-8498-76D1-5EBAD78B5D54}"/>
              </a:ext>
            </a:extLst>
          </p:cNvPr>
          <p:cNvSpPr>
            <a:spLocks noGrp="1"/>
          </p:cNvSpPr>
          <p:nvPr>
            <p:ph type="sldNum" sz="quarter" idx="5"/>
          </p:nvPr>
        </p:nvSpPr>
        <p:spPr/>
        <p:txBody>
          <a:bodyPr/>
          <a:lstStyle/>
          <a:p>
            <a:fld id="{0C75E569-FA29-4591-9ED9-413A86DC2D18}" type="slidenum">
              <a:rPr lang="en-GB" smtClean="0"/>
              <a:pPr/>
              <a:t>17</a:t>
            </a:fld>
            <a:endParaRPr lang="en-GB"/>
          </a:p>
        </p:txBody>
      </p:sp>
    </p:spTree>
    <p:extLst>
      <p:ext uri="{BB962C8B-B14F-4D97-AF65-F5344CB8AC3E}">
        <p14:creationId xmlns:p14="http://schemas.microsoft.com/office/powerpoint/2010/main" val="3785676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7019F-5303-68A5-6903-F521E2613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1F3B3-85F9-B99C-13C4-A393EFF3A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DC4B3-7652-0DEF-AC4F-2CE75C72F5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80ADE59-32B2-B442-07DD-FCDFEAEA82A2}"/>
              </a:ext>
            </a:extLst>
          </p:cNvPr>
          <p:cNvSpPr>
            <a:spLocks noGrp="1"/>
          </p:cNvSpPr>
          <p:nvPr>
            <p:ph type="sldNum" sz="quarter" idx="5"/>
          </p:nvPr>
        </p:nvSpPr>
        <p:spPr/>
        <p:txBody>
          <a:bodyPr/>
          <a:lstStyle/>
          <a:p>
            <a:fld id="{0C75E569-FA29-4591-9ED9-413A86DC2D18}" type="slidenum">
              <a:rPr lang="en-GB" smtClean="0"/>
              <a:pPr/>
              <a:t>18</a:t>
            </a:fld>
            <a:endParaRPr lang="en-GB"/>
          </a:p>
        </p:txBody>
      </p:sp>
    </p:spTree>
    <p:extLst>
      <p:ext uri="{BB962C8B-B14F-4D97-AF65-F5344CB8AC3E}">
        <p14:creationId xmlns:p14="http://schemas.microsoft.com/office/powerpoint/2010/main" val="701433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F0D63-EE37-7DB2-E706-FFE06DFD7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31C5E-429C-D1CB-1FE9-287A9E3B2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00498-10A5-3C26-A36F-407F86DA69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AB8D1B-E5DA-1B14-50BB-BAB99548780C}"/>
              </a:ext>
            </a:extLst>
          </p:cNvPr>
          <p:cNvSpPr>
            <a:spLocks noGrp="1"/>
          </p:cNvSpPr>
          <p:nvPr>
            <p:ph type="sldNum" sz="quarter" idx="5"/>
          </p:nvPr>
        </p:nvSpPr>
        <p:spPr/>
        <p:txBody>
          <a:bodyPr/>
          <a:lstStyle/>
          <a:p>
            <a:fld id="{0C75E569-FA29-4591-9ED9-413A86DC2D18}" type="slidenum">
              <a:rPr lang="en-GB" smtClean="0"/>
              <a:pPr/>
              <a:t>19</a:t>
            </a:fld>
            <a:endParaRPr lang="en-GB"/>
          </a:p>
        </p:txBody>
      </p:sp>
    </p:spTree>
    <p:extLst>
      <p:ext uri="{BB962C8B-B14F-4D97-AF65-F5344CB8AC3E}">
        <p14:creationId xmlns:p14="http://schemas.microsoft.com/office/powerpoint/2010/main" val="295075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75E569-FA29-4591-9ED9-413A86DC2D18}" type="slidenum">
              <a:rPr lang="en-GB" smtClean="0"/>
              <a:pPr/>
              <a:t>2</a:t>
            </a:fld>
            <a:endParaRPr lang="en-GB" dirty="0"/>
          </a:p>
        </p:txBody>
      </p:sp>
    </p:spTree>
    <p:extLst>
      <p:ext uri="{BB962C8B-B14F-4D97-AF65-F5344CB8AC3E}">
        <p14:creationId xmlns:p14="http://schemas.microsoft.com/office/powerpoint/2010/main" val="3273423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DBA35-AD37-BADC-5D2D-B9E906DF2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5F9E0-5F1B-CE35-6757-3D7F92A99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BDFD6-A9A3-F3A7-1DBD-93A8A6BA229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A794B78-9969-231E-DB71-8933F6E2B8D6}"/>
              </a:ext>
            </a:extLst>
          </p:cNvPr>
          <p:cNvSpPr>
            <a:spLocks noGrp="1"/>
          </p:cNvSpPr>
          <p:nvPr>
            <p:ph type="sldNum" sz="quarter" idx="5"/>
          </p:nvPr>
        </p:nvSpPr>
        <p:spPr/>
        <p:txBody>
          <a:bodyPr/>
          <a:lstStyle/>
          <a:p>
            <a:fld id="{0C75E569-FA29-4591-9ED9-413A86DC2D18}" type="slidenum">
              <a:rPr lang="en-GB" smtClean="0"/>
              <a:pPr/>
              <a:t>20</a:t>
            </a:fld>
            <a:endParaRPr lang="en-GB"/>
          </a:p>
        </p:txBody>
      </p:sp>
    </p:spTree>
    <p:extLst>
      <p:ext uri="{BB962C8B-B14F-4D97-AF65-F5344CB8AC3E}">
        <p14:creationId xmlns:p14="http://schemas.microsoft.com/office/powerpoint/2010/main" val="777399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5703A-A9D9-D7E5-470D-B2F500726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9B565-1BE7-BB62-F6A0-66B7DE565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F725F-52A9-B4D7-5A78-DEEDCBDF3D4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59337C-06E0-8007-AB6B-80D4B93E7679}"/>
              </a:ext>
            </a:extLst>
          </p:cNvPr>
          <p:cNvSpPr>
            <a:spLocks noGrp="1"/>
          </p:cNvSpPr>
          <p:nvPr>
            <p:ph type="sldNum" sz="quarter" idx="5"/>
          </p:nvPr>
        </p:nvSpPr>
        <p:spPr/>
        <p:txBody>
          <a:bodyPr/>
          <a:lstStyle/>
          <a:p>
            <a:fld id="{0C75E569-FA29-4591-9ED9-413A86DC2D18}" type="slidenum">
              <a:rPr lang="en-GB" smtClean="0"/>
              <a:pPr/>
              <a:t>21</a:t>
            </a:fld>
            <a:endParaRPr lang="en-GB"/>
          </a:p>
        </p:txBody>
      </p:sp>
    </p:spTree>
    <p:extLst>
      <p:ext uri="{BB962C8B-B14F-4D97-AF65-F5344CB8AC3E}">
        <p14:creationId xmlns:p14="http://schemas.microsoft.com/office/powerpoint/2010/main" val="1052227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75E569-FA29-4591-9ED9-413A86DC2D18}" type="slidenum">
              <a:rPr lang="en-GB" smtClean="0"/>
              <a:pPr/>
              <a:t>22</a:t>
            </a:fld>
            <a:endParaRPr lang="en-GB"/>
          </a:p>
        </p:txBody>
      </p:sp>
    </p:spTree>
    <p:extLst>
      <p:ext uri="{BB962C8B-B14F-4D97-AF65-F5344CB8AC3E}">
        <p14:creationId xmlns:p14="http://schemas.microsoft.com/office/powerpoint/2010/main" val="1120591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would welcome your feedback on this event so we can ensure that we are delivering events that work for you, our members, so please do let us know how we are doing….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53479-E91F-49AC-88ED-36666183A3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87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DAF5-2482-C0F5-A98B-2FA932CE3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C7327-03D1-941A-F81D-6C49AC712B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45420-0307-9606-6771-2EB0D05327B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6F69DA-0242-9E73-5081-1F1F34B85EB2}"/>
              </a:ext>
            </a:extLst>
          </p:cNvPr>
          <p:cNvSpPr>
            <a:spLocks noGrp="1"/>
          </p:cNvSpPr>
          <p:nvPr>
            <p:ph type="sldNum" sz="quarter" idx="5"/>
          </p:nvPr>
        </p:nvSpPr>
        <p:spPr/>
        <p:txBody>
          <a:bodyPr/>
          <a:lstStyle/>
          <a:p>
            <a:fld id="{0C75E569-FA29-4591-9ED9-413A86DC2D18}" type="slidenum">
              <a:rPr lang="en-GB" smtClean="0"/>
              <a:pPr/>
              <a:t>3</a:t>
            </a:fld>
            <a:endParaRPr lang="en-GB" dirty="0"/>
          </a:p>
        </p:txBody>
      </p:sp>
    </p:spTree>
    <p:extLst>
      <p:ext uri="{BB962C8B-B14F-4D97-AF65-F5344CB8AC3E}">
        <p14:creationId xmlns:p14="http://schemas.microsoft.com/office/powerpoint/2010/main" val="1960623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0425-D335-503C-C531-FF0AE7F23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D2DEF-ED02-3F6C-887D-E93670D27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9B7AA-B5AE-5D46-1BD7-34147616CCE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A1B6127-3F4E-C47A-741C-A94638B9ADE3}"/>
              </a:ext>
            </a:extLst>
          </p:cNvPr>
          <p:cNvSpPr>
            <a:spLocks noGrp="1"/>
          </p:cNvSpPr>
          <p:nvPr>
            <p:ph type="sldNum" sz="quarter" idx="5"/>
          </p:nvPr>
        </p:nvSpPr>
        <p:spPr/>
        <p:txBody>
          <a:bodyPr/>
          <a:lstStyle/>
          <a:p>
            <a:fld id="{0C75E569-FA29-4591-9ED9-413A86DC2D18}" type="slidenum">
              <a:rPr lang="en-GB" smtClean="0"/>
              <a:pPr/>
              <a:t>4</a:t>
            </a:fld>
            <a:endParaRPr lang="en-GB" dirty="0"/>
          </a:p>
        </p:txBody>
      </p:sp>
    </p:spTree>
    <p:extLst>
      <p:ext uri="{BB962C8B-B14F-4D97-AF65-F5344CB8AC3E}">
        <p14:creationId xmlns:p14="http://schemas.microsoft.com/office/powerpoint/2010/main" val="202078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0B82D-B34A-7D1A-CB81-EF7D7D706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3CEEA-4E60-7A06-7289-C4B069B45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431D8-F739-9F6C-E7B2-2C610A92F4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2356F47-E18C-280E-E81D-6B9E702850B3}"/>
              </a:ext>
            </a:extLst>
          </p:cNvPr>
          <p:cNvSpPr>
            <a:spLocks noGrp="1"/>
          </p:cNvSpPr>
          <p:nvPr>
            <p:ph type="sldNum" sz="quarter" idx="5"/>
          </p:nvPr>
        </p:nvSpPr>
        <p:spPr/>
        <p:txBody>
          <a:bodyPr/>
          <a:lstStyle/>
          <a:p>
            <a:fld id="{0C75E569-FA29-4591-9ED9-413A86DC2D18}" type="slidenum">
              <a:rPr lang="en-GB" smtClean="0"/>
              <a:pPr/>
              <a:t>5</a:t>
            </a:fld>
            <a:endParaRPr lang="en-GB" dirty="0"/>
          </a:p>
        </p:txBody>
      </p:sp>
    </p:spTree>
    <p:extLst>
      <p:ext uri="{BB962C8B-B14F-4D97-AF65-F5344CB8AC3E}">
        <p14:creationId xmlns:p14="http://schemas.microsoft.com/office/powerpoint/2010/main" val="316878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52060-0F20-9392-651D-DAB914A5D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DEA31D-2D84-5E68-AA05-DA0D64CD3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8C138-0A19-FD33-EAA6-D1B32B14D0F5}"/>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D71F88A-8028-60F8-0D71-7062F531D86E}"/>
              </a:ext>
            </a:extLst>
          </p:cNvPr>
          <p:cNvSpPr>
            <a:spLocks noGrp="1"/>
          </p:cNvSpPr>
          <p:nvPr>
            <p:ph type="sldNum" sz="quarter" idx="5"/>
          </p:nvPr>
        </p:nvSpPr>
        <p:spPr/>
        <p:txBody>
          <a:bodyPr/>
          <a:lstStyle/>
          <a:p>
            <a:fld id="{0C75E569-FA29-4591-9ED9-413A86DC2D18}" type="slidenum">
              <a:rPr lang="en-GB" smtClean="0"/>
              <a:pPr/>
              <a:t>6</a:t>
            </a:fld>
            <a:endParaRPr lang="en-GB" dirty="0"/>
          </a:p>
        </p:txBody>
      </p:sp>
    </p:spTree>
    <p:extLst>
      <p:ext uri="{BB962C8B-B14F-4D97-AF65-F5344CB8AC3E}">
        <p14:creationId xmlns:p14="http://schemas.microsoft.com/office/powerpoint/2010/main" val="26490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09E25-A1BB-D416-AC4A-E246B10C7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7B26C-9E34-3B44-D696-30A34D513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08C09-9E3B-1EE4-1C83-0070DE92820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07C0D2-A06C-0109-91E5-B026BA28E6A8}"/>
              </a:ext>
            </a:extLst>
          </p:cNvPr>
          <p:cNvSpPr>
            <a:spLocks noGrp="1"/>
          </p:cNvSpPr>
          <p:nvPr>
            <p:ph type="sldNum" sz="quarter" idx="5"/>
          </p:nvPr>
        </p:nvSpPr>
        <p:spPr/>
        <p:txBody>
          <a:bodyPr/>
          <a:lstStyle/>
          <a:p>
            <a:fld id="{0C75E569-FA29-4591-9ED9-413A86DC2D18}" type="slidenum">
              <a:rPr lang="en-GB" smtClean="0"/>
              <a:pPr/>
              <a:t>7</a:t>
            </a:fld>
            <a:endParaRPr lang="en-GB" dirty="0"/>
          </a:p>
        </p:txBody>
      </p:sp>
    </p:spTree>
    <p:extLst>
      <p:ext uri="{BB962C8B-B14F-4D97-AF65-F5344CB8AC3E}">
        <p14:creationId xmlns:p14="http://schemas.microsoft.com/office/powerpoint/2010/main" val="153152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C26B9-E482-759C-5FE2-1DDFEE6DC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26039-13CE-918D-EB24-7E861A7204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6B7F5F-A123-2808-9BD7-21BF55A995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DC3B1F9-DAB6-EA43-13D1-E0FF534EC3BD}"/>
              </a:ext>
            </a:extLst>
          </p:cNvPr>
          <p:cNvSpPr>
            <a:spLocks noGrp="1"/>
          </p:cNvSpPr>
          <p:nvPr>
            <p:ph type="sldNum" sz="quarter" idx="5"/>
          </p:nvPr>
        </p:nvSpPr>
        <p:spPr/>
        <p:txBody>
          <a:bodyPr/>
          <a:lstStyle/>
          <a:p>
            <a:fld id="{0C75E569-FA29-4591-9ED9-413A86DC2D18}" type="slidenum">
              <a:rPr lang="en-GB" smtClean="0"/>
              <a:pPr/>
              <a:t>8</a:t>
            </a:fld>
            <a:endParaRPr lang="en-GB" dirty="0"/>
          </a:p>
        </p:txBody>
      </p:sp>
    </p:spTree>
    <p:extLst>
      <p:ext uri="{BB962C8B-B14F-4D97-AF65-F5344CB8AC3E}">
        <p14:creationId xmlns:p14="http://schemas.microsoft.com/office/powerpoint/2010/main" val="263383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558B-19F9-7A07-7FF8-1018990B9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ECFC3-4921-8355-5BA8-C2BCB0835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8BB7F-7DBC-3C76-329E-EC687B477208}"/>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F6F21F9E-73F0-44E1-E0DB-6D39DDAC9E44}"/>
              </a:ext>
            </a:extLst>
          </p:cNvPr>
          <p:cNvSpPr>
            <a:spLocks noGrp="1"/>
          </p:cNvSpPr>
          <p:nvPr>
            <p:ph type="sldNum" sz="quarter" idx="5"/>
          </p:nvPr>
        </p:nvSpPr>
        <p:spPr/>
        <p:txBody>
          <a:bodyPr/>
          <a:lstStyle/>
          <a:p>
            <a:fld id="{0C75E569-FA29-4591-9ED9-413A86DC2D18}" type="slidenum">
              <a:rPr lang="en-GB" smtClean="0"/>
              <a:pPr/>
              <a:t>9</a:t>
            </a:fld>
            <a:endParaRPr lang="en-GB" dirty="0"/>
          </a:p>
        </p:txBody>
      </p:sp>
    </p:spTree>
    <p:extLst>
      <p:ext uri="{BB962C8B-B14F-4D97-AF65-F5344CB8AC3E}">
        <p14:creationId xmlns:p14="http://schemas.microsoft.com/office/powerpoint/2010/main" val="2935207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w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39" y="1066801"/>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06 May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6" y="6410332"/>
            <a:ext cx="1846689" cy="300075"/>
          </a:xfrm>
          <a:noFill/>
          <a:ln w="12700">
            <a:solidFill>
              <a:schemeClr val="tx2">
                <a:lumMod val="65000"/>
                <a:lumOff val="35000"/>
              </a:schemeClr>
            </a:solidFill>
          </a:ln>
          <a:effectLst>
            <a:softEdge rad="31750"/>
          </a:effectLst>
        </p:spPr>
        <p:txBody>
          <a:bodyPr/>
          <a:lstStyle>
            <a:lvl1pPr>
              <a:defRPr b="1">
                <a:solidFill>
                  <a:schemeClr val="tx1"/>
                </a:solidFill>
              </a:defRPr>
            </a:lvl1pPr>
          </a:lstStyle>
          <a:p>
            <a:fld id="{1744C141-B97D-4979-AB76-E8E6AB76C28B}" type="datetime4">
              <a:rPr lang="en-GB" smtClean="0"/>
              <a:pPr/>
              <a:t>06 May 2025</a:t>
            </a:fld>
            <a:endParaRPr lang="en-GB"/>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9D143EA-A2F3-48B5-BC61-6CC1B4478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36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06 May 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06 May 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24"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06 May 2025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06 May 2025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06 May 2025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5" y="404813"/>
            <a:ext cx="11055349" cy="1143000"/>
          </a:xfrm>
        </p:spPr>
        <p:txBody>
          <a:bodyPr/>
          <a:lstStyle/>
          <a:p>
            <a:r>
              <a:rPr lang="en-GB"/>
              <a:t>Click to edit Master title style</a:t>
            </a:r>
          </a:p>
        </p:txBody>
      </p:sp>
      <p:sp>
        <p:nvSpPr>
          <p:cNvPr id="3" name="Text Placeholder 2"/>
          <p:cNvSpPr>
            <a:spLocks noGrp="1"/>
          </p:cNvSpPr>
          <p:nvPr>
            <p:ph type="body" sz="half" idx="1"/>
          </p:nvPr>
        </p:nvSpPr>
        <p:spPr>
          <a:xfrm>
            <a:off x="527052" y="1557338"/>
            <a:ext cx="5425017" cy="4640262"/>
          </a:xfrm>
        </p:spPr>
        <p:txBody>
          <a:bodyPr/>
          <a:lstStyle>
            <a:lvl1pPr>
              <a:defRPr sz="2200"/>
            </a:lvl1pPr>
            <a:lvl2pPr>
              <a:defRPr sz="2000"/>
            </a:lvl2pPr>
            <a:lvl3pPr>
              <a:defRPr sz="1800"/>
            </a:lvl3pPr>
            <a:lvl4pPr>
              <a:defRPr sz="16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GB"/>
              <a:t>Click icon to add chart</a:t>
            </a:r>
          </a:p>
        </p:txBody>
      </p:sp>
      <p:sp>
        <p:nvSpPr>
          <p:cNvPr id="5" name="Date Placeholder 4"/>
          <p:cNvSpPr>
            <a:spLocks noGrp="1"/>
          </p:cNvSpPr>
          <p:nvPr>
            <p:ph type="dt" sz="half" idx="10"/>
          </p:nvPr>
        </p:nvSpPr>
        <p:spPr>
          <a:xfrm>
            <a:off x="527054" y="6410325"/>
            <a:ext cx="2688166" cy="331788"/>
          </a:xfrm>
        </p:spPr>
        <p:txBody>
          <a:bodyPr/>
          <a:lstStyle>
            <a:lvl1pPr>
              <a:defRPr/>
            </a:lvl1pPr>
          </a:lstStyle>
          <a:p>
            <a:fld id="{E55E8865-9CB5-4569-9D00-F0979EDB96F2}" type="datetime4">
              <a:rPr lang="en-GB"/>
              <a:pPr/>
              <a:t>06 May 2025</a:t>
            </a:fld>
            <a:endParaRPr lang="en-GB"/>
          </a:p>
        </p:txBody>
      </p:sp>
      <p:sp>
        <p:nvSpPr>
          <p:cNvPr id="6" name="Footer Placeholder 5"/>
          <p:cNvSpPr>
            <a:spLocks noGrp="1"/>
          </p:cNvSpPr>
          <p:nvPr>
            <p:ph type="ftr" sz="quarter" idx="11"/>
          </p:nvPr>
        </p:nvSpPr>
        <p:spPr>
          <a:xfrm>
            <a:off x="3215223"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8" name="Picture 4" descr="E:\Pants Work\Current Work\Actuaries 2011\IFOA Rebrand 2012\PowerPoint\blue_crest.pn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625740" y="1066802"/>
            <a:ext cx="5261461" cy="553838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6" y="2133610"/>
            <a:ext cx="10979144" cy="1295399"/>
          </a:xfrm>
        </p:spPr>
        <p:txBody>
          <a:bodyPr anchor="t"/>
          <a:lstStyle>
            <a:lvl1pPr>
              <a:defRPr sz="3600" b="1"/>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9988545" cy="1007740"/>
          </a:xfrm>
        </p:spPr>
        <p:txBody>
          <a:bodyPr/>
          <a:lstStyle>
            <a:lvl1pPr marL="0" indent="0">
              <a:spcBef>
                <a:spcPts val="0"/>
              </a:spcBef>
              <a:buFontTx/>
              <a:buNone/>
              <a:defRPr sz="2667">
                <a:solidFill>
                  <a:schemeClr val="bg1"/>
                </a:solidFill>
              </a:defRPr>
            </a:lvl1pPr>
          </a:lstStyle>
          <a:p>
            <a:pPr lvl="0"/>
            <a:r>
              <a:rPr lang="en-US" noProof="0"/>
              <a:t>Click to edit Master subtitle style</a:t>
            </a:r>
            <a:endParaRPr lang="en-GB" noProof="0"/>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3400" y="260351"/>
            <a:ext cx="2560491"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692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10902949" cy="1295399"/>
          </a:xfrm>
        </p:spPr>
        <p:txBody>
          <a:bodyPr anchor="t"/>
          <a:lstStyle>
            <a:lvl1pPr>
              <a:defRPr sz="3600" b="1"/>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9531345" cy="1007740"/>
          </a:xfrm>
        </p:spPr>
        <p:txBody>
          <a:bodyPr/>
          <a:lstStyle>
            <a:lvl1pPr marL="0" indent="0">
              <a:spcBef>
                <a:spcPts val="0"/>
              </a:spcBef>
              <a:buFontTx/>
              <a:buNone/>
              <a:defRPr sz="2667">
                <a:solidFill>
                  <a:schemeClr val="bg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a:solidFill>
                  <a:prstClr val="white"/>
                </a:solidFill>
              </a:rPr>
              <a:pPr/>
              <a:t>06 May 2025</a:t>
            </a:fld>
            <a:endParaRPr lang="en-GB">
              <a:solidFill>
                <a:prstClr val="white"/>
              </a:solidFill>
            </a:endParaRPr>
          </a:p>
        </p:txBody>
      </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1"/>
            <a:ext cx="2560491"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83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69443" y="5540870"/>
            <a:ext cx="12990394" cy="969717"/>
            <a:chOff x="-300177" y="5540873"/>
            <a:chExt cx="10554698" cy="969718"/>
          </a:xfrm>
        </p:grpSpPr>
        <p:sp>
          <p:nvSpPr>
            <p:cNvPr id="7" name="TextBox 6"/>
            <p:cNvSpPr txBox="1"/>
            <p:nvPr userDrawn="1"/>
          </p:nvSpPr>
          <p:spPr>
            <a:xfrm rot="18900000">
              <a:off x="944258" y="6069380"/>
              <a:ext cx="1095613" cy="441211"/>
            </a:xfrm>
            <a:prstGeom prst="rect">
              <a:avLst/>
            </a:prstGeom>
            <a:noFill/>
          </p:spPr>
          <p:txBody>
            <a:bodyPr wrap="none" rtlCol="0">
              <a:spAutoFit/>
            </a:bodyPr>
            <a:lstStyle/>
            <a:p>
              <a:r>
                <a:rPr lang="en-GB" sz="2267">
                  <a:solidFill>
                    <a:srgbClr val="7CB3E1">
                      <a:lumMod val="50000"/>
                    </a:srgbClr>
                  </a:solidFill>
                </a:rPr>
                <a:t>Progress</a:t>
              </a:r>
            </a:p>
          </p:txBody>
        </p:sp>
        <p:sp>
          <p:nvSpPr>
            <p:cNvPr id="8" name="TextBox 7"/>
            <p:cNvSpPr txBox="1"/>
            <p:nvPr userDrawn="1"/>
          </p:nvSpPr>
          <p:spPr>
            <a:xfrm rot="18900000">
              <a:off x="1341018" y="6019047"/>
              <a:ext cx="1344379" cy="441211"/>
            </a:xfrm>
            <a:prstGeom prst="rect">
              <a:avLst/>
            </a:prstGeom>
            <a:noFill/>
          </p:spPr>
          <p:txBody>
            <a:bodyPr wrap="none" rtlCol="0">
              <a:spAutoFit/>
            </a:bodyPr>
            <a:lstStyle/>
            <a:p>
              <a:r>
                <a:rPr lang="en-GB" sz="2267">
                  <a:solidFill>
                    <a:srgbClr val="7CB3E1">
                      <a:lumMod val="50000"/>
                    </a:srgbClr>
                  </a:solidFill>
                </a:rPr>
                <a:t>Community</a:t>
              </a:r>
            </a:p>
          </p:txBody>
        </p:sp>
        <p:sp>
          <p:nvSpPr>
            <p:cNvPr id="9" name="TextBox 8"/>
            <p:cNvSpPr txBox="1"/>
            <p:nvPr userDrawn="1"/>
          </p:nvSpPr>
          <p:spPr>
            <a:xfrm rot="18900000">
              <a:off x="1735376" y="5641540"/>
              <a:ext cx="2198780" cy="441211"/>
            </a:xfrm>
            <a:prstGeom prst="rect">
              <a:avLst/>
            </a:prstGeom>
            <a:noFill/>
          </p:spPr>
          <p:txBody>
            <a:bodyPr wrap="none" rtlCol="0">
              <a:spAutoFit/>
            </a:bodyPr>
            <a:lstStyle/>
            <a:p>
              <a:r>
                <a:rPr lang="en-GB" sz="2267">
                  <a:solidFill>
                    <a:srgbClr val="7CB3E1">
                      <a:lumMod val="50000"/>
                    </a:srgbClr>
                  </a:solidFill>
                </a:rPr>
                <a:t>Sessional Meetings</a:t>
              </a:r>
            </a:p>
          </p:txBody>
        </p:sp>
        <p:sp>
          <p:nvSpPr>
            <p:cNvPr id="11" name="TextBox 10"/>
            <p:cNvSpPr txBox="1"/>
            <p:nvPr userDrawn="1"/>
          </p:nvSpPr>
          <p:spPr>
            <a:xfrm rot="18900000">
              <a:off x="2475239" y="6019044"/>
              <a:ext cx="1201111" cy="441211"/>
            </a:xfrm>
            <a:prstGeom prst="rect">
              <a:avLst/>
            </a:prstGeom>
            <a:noFill/>
          </p:spPr>
          <p:txBody>
            <a:bodyPr wrap="none" rtlCol="0">
              <a:spAutoFit/>
            </a:bodyPr>
            <a:lstStyle/>
            <a:p>
              <a:r>
                <a:rPr lang="en-GB" sz="2267">
                  <a:solidFill>
                    <a:srgbClr val="7CB3E1">
                      <a:lumMod val="50000"/>
                    </a:srgbClr>
                  </a:solidFill>
                </a:rPr>
                <a:t>Education</a:t>
              </a:r>
            </a:p>
          </p:txBody>
        </p:sp>
        <p:sp>
          <p:nvSpPr>
            <p:cNvPr id="12" name="TextBox 11"/>
            <p:cNvSpPr txBox="1"/>
            <p:nvPr userDrawn="1"/>
          </p:nvSpPr>
          <p:spPr>
            <a:xfrm rot="18900000">
              <a:off x="2887838" y="5792543"/>
              <a:ext cx="1785542" cy="441211"/>
            </a:xfrm>
            <a:prstGeom prst="rect">
              <a:avLst/>
            </a:prstGeom>
            <a:noFill/>
          </p:spPr>
          <p:txBody>
            <a:bodyPr wrap="none" rtlCol="0">
              <a:spAutoFit/>
            </a:bodyPr>
            <a:lstStyle/>
            <a:p>
              <a:r>
                <a:rPr lang="en-GB" sz="2267">
                  <a:solidFill>
                    <a:srgbClr val="7CB3E1">
                      <a:lumMod val="50000"/>
                    </a:srgbClr>
                  </a:solidFill>
                </a:rPr>
                <a:t>Working parties</a:t>
              </a:r>
            </a:p>
          </p:txBody>
        </p:sp>
        <p:sp>
          <p:nvSpPr>
            <p:cNvPr id="13" name="TextBox 12"/>
            <p:cNvSpPr txBox="1"/>
            <p:nvPr userDrawn="1"/>
          </p:nvSpPr>
          <p:spPr>
            <a:xfrm rot="18900000">
              <a:off x="3487239" y="5943547"/>
              <a:ext cx="1462901" cy="441211"/>
            </a:xfrm>
            <a:prstGeom prst="rect">
              <a:avLst/>
            </a:prstGeom>
            <a:noFill/>
          </p:spPr>
          <p:txBody>
            <a:bodyPr wrap="none" rtlCol="0">
              <a:spAutoFit/>
            </a:bodyPr>
            <a:lstStyle/>
            <a:p>
              <a:r>
                <a:rPr lang="en-GB" sz="2267">
                  <a:solidFill>
                    <a:srgbClr val="7CB3E1">
                      <a:lumMod val="50000"/>
                    </a:srgbClr>
                  </a:solidFill>
                </a:rPr>
                <a:t>Volunteering</a:t>
              </a:r>
            </a:p>
          </p:txBody>
        </p:sp>
        <p:sp>
          <p:nvSpPr>
            <p:cNvPr id="14" name="TextBox 13"/>
            <p:cNvSpPr txBox="1"/>
            <p:nvPr userDrawn="1"/>
          </p:nvSpPr>
          <p:spPr>
            <a:xfrm rot="18900000">
              <a:off x="4095601" y="6035824"/>
              <a:ext cx="1162038" cy="441211"/>
            </a:xfrm>
            <a:prstGeom prst="rect">
              <a:avLst/>
            </a:prstGeom>
            <a:noFill/>
          </p:spPr>
          <p:txBody>
            <a:bodyPr wrap="none" rtlCol="0">
              <a:spAutoFit/>
            </a:bodyPr>
            <a:lstStyle/>
            <a:p>
              <a:r>
                <a:rPr lang="en-GB" sz="2267">
                  <a:solidFill>
                    <a:srgbClr val="7CB3E1">
                      <a:lumMod val="50000"/>
                    </a:srgbClr>
                  </a:solidFill>
                </a:rPr>
                <a:t>Research</a:t>
              </a:r>
            </a:p>
          </p:txBody>
        </p:sp>
        <p:sp>
          <p:nvSpPr>
            <p:cNvPr id="15" name="TextBox 14"/>
            <p:cNvSpPr txBox="1"/>
            <p:nvPr userDrawn="1"/>
          </p:nvSpPr>
          <p:spPr>
            <a:xfrm rot="18900000">
              <a:off x="4443879" y="5675095"/>
              <a:ext cx="2078956" cy="441211"/>
            </a:xfrm>
            <a:prstGeom prst="rect">
              <a:avLst/>
            </a:prstGeom>
            <a:noFill/>
          </p:spPr>
          <p:txBody>
            <a:bodyPr wrap="none" rtlCol="0">
              <a:spAutoFit/>
            </a:bodyPr>
            <a:lstStyle/>
            <a:p>
              <a:r>
                <a:rPr lang="en-GB" sz="2267">
                  <a:solidFill>
                    <a:srgbClr val="7CB3E1">
                      <a:lumMod val="50000"/>
                    </a:srgbClr>
                  </a:solidFill>
                </a:rPr>
                <a:t>Shaping the future</a:t>
              </a:r>
            </a:p>
          </p:txBody>
        </p:sp>
        <p:sp>
          <p:nvSpPr>
            <p:cNvPr id="16" name="TextBox 15"/>
            <p:cNvSpPr txBox="1"/>
            <p:nvPr userDrawn="1"/>
          </p:nvSpPr>
          <p:spPr>
            <a:xfrm rot="18900000">
              <a:off x="5179395" y="5954931"/>
              <a:ext cx="1331355" cy="441211"/>
            </a:xfrm>
            <a:prstGeom prst="rect">
              <a:avLst/>
            </a:prstGeom>
            <a:noFill/>
          </p:spPr>
          <p:txBody>
            <a:bodyPr wrap="none" rtlCol="0">
              <a:spAutoFit/>
            </a:bodyPr>
            <a:lstStyle/>
            <a:p>
              <a:r>
                <a:rPr lang="en-GB" sz="2267">
                  <a:solidFill>
                    <a:srgbClr val="7CB3E1">
                      <a:lumMod val="50000"/>
                    </a:srgbClr>
                  </a:solidFill>
                </a:rPr>
                <a:t>Networking</a:t>
              </a:r>
            </a:p>
          </p:txBody>
        </p:sp>
        <p:sp>
          <p:nvSpPr>
            <p:cNvPr id="17" name="TextBox 16"/>
            <p:cNvSpPr txBox="1"/>
            <p:nvPr userDrawn="1"/>
          </p:nvSpPr>
          <p:spPr>
            <a:xfrm rot="18900000">
              <a:off x="5547389" y="5560644"/>
              <a:ext cx="2302975" cy="441211"/>
            </a:xfrm>
            <a:prstGeom prst="rect">
              <a:avLst/>
            </a:prstGeom>
            <a:noFill/>
          </p:spPr>
          <p:txBody>
            <a:bodyPr wrap="none" rtlCol="0">
              <a:spAutoFit/>
            </a:bodyPr>
            <a:lstStyle/>
            <a:p>
              <a:r>
                <a:rPr lang="en-GB" sz="2267">
                  <a:solidFill>
                    <a:srgbClr val="7CB3E1">
                      <a:lumMod val="50000"/>
                    </a:srgbClr>
                  </a:solidFill>
                </a:rPr>
                <a:t>Professional support</a:t>
              </a:r>
            </a:p>
          </p:txBody>
        </p:sp>
        <p:sp>
          <p:nvSpPr>
            <p:cNvPr id="18" name="TextBox 17"/>
            <p:cNvSpPr txBox="1"/>
            <p:nvPr userDrawn="1"/>
          </p:nvSpPr>
          <p:spPr>
            <a:xfrm rot="18900000">
              <a:off x="6109333" y="5636147"/>
              <a:ext cx="2118029" cy="441211"/>
            </a:xfrm>
            <a:prstGeom prst="rect">
              <a:avLst/>
            </a:prstGeom>
            <a:noFill/>
          </p:spPr>
          <p:txBody>
            <a:bodyPr wrap="none" rtlCol="0">
              <a:spAutoFit/>
            </a:bodyPr>
            <a:lstStyle/>
            <a:p>
              <a:r>
                <a:rPr lang="en-GB" sz="2267">
                  <a:solidFill>
                    <a:srgbClr val="7CB3E1">
                      <a:lumMod val="50000"/>
                    </a:srgbClr>
                  </a:solidFill>
                </a:rPr>
                <a:t>Enterprise and risk</a:t>
              </a:r>
            </a:p>
          </p:txBody>
        </p:sp>
        <p:sp>
          <p:nvSpPr>
            <p:cNvPr id="19" name="TextBox 18"/>
            <p:cNvSpPr txBox="1"/>
            <p:nvPr userDrawn="1"/>
          </p:nvSpPr>
          <p:spPr>
            <a:xfrm rot="18900000">
              <a:off x="6712719" y="5761980"/>
              <a:ext cx="1818467" cy="441211"/>
            </a:xfrm>
            <a:prstGeom prst="rect">
              <a:avLst/>
            </a:prstGeom>
            <a:noFill/>
          </p:spPr>
          <p:txBody>
            <a:bodyPr wrap="none" rtlCol="0">
              <a:spAutoFit/>
            </a:bodyPr>
            <a:lstStyle/>
            <a:p>
              <a:r>
                <a:rPr lang="en-GB" sz="2267">
                  <a:solidFill>
                    <a:srgbClr val="7CB3E1">
                      <a:lumMod val="50000"/>
                    </a:srgbClr>
                  </a:solidFill>
                </a:rPr>
                <a:t>Learned society</a:t>
              </a:r>
            </a:p>
          </p:txBody>
        </p:sp>
        <p:sp>
          <p:nvSpPr>
            <p:cNvPr id="20" name="TextBox 19"/>
            <p:cNvSpPr txBox="1"/>
            <p:nvPr userDrawn="1"/>
          </p:nvSpPr>
          <p:spPr>
            <a:xfrm rot="18900000">
              <a:off x="7340609" y="5988484"/>
              <a:ext cx="1370428" cy="441211"/>
            </a:xfrm>
            <a:prstGeom prst="rect">
              <a:avLst/>
            </a:prstGeom>
            <a:noFill/>
          </p:spPr>
          <p:txBody>
            <a:bodyPr wrap="none" rtlCol="0">
              <a:spAutoFit/>
            </a:bodyPr>
            <a:lstStyle/>
            <a:p>
              <a:r>
                <a:rPr lang="en-GB" sz="2267">
                  <a:solidFill>
                    <a:srgbClr val="7CB3E1">
                      <a:lumMod val="50000"/>
                    </a:srgbClr>
                  </a:solidFill>
                </a:rPr>
                <a:t>Opportunity</a:t>
              </a:r>
            </a:p>
          </p:txBody>
        </p:sp>
        <p:sp>
          <p:nvSpPr>
            <p:cNvPr id="21" name="TextBox 20"/>
            <p:cNvSpPr txBox="1"/>
            <p:nvPr userDrawn="1"/>
          </p:nvSpPr>
          <p:spPr>
            <a:xfrm rot="18900000">
              <a:off x="7775900" y="5602591"/>
              <a:ext cx="2155799" cy="441211"/>
            </a:xfrm>
            <a:prstGeom prst="rect">
              <a:avLst/>
            </a:prstGeom>
            <a:noFill/>
          </p:spPr>
          <p:txBody>
            <a:bodyPr wrap="none" rtlCol="0">
              <a:spAutoFit/>
            </a:bodyPr>
            <a:lstStyle/>
            <a:p>
              <a:r>
                <a:rPr lang="en-GB" sz="2267">
                  <a:solidFill>
                    <a:srgbClr val="7CB3E1">
                      <a:lumMod val="50000"/>
                    </a:srgbClr>
                  </a:solidFill>
                </a:rPr>
                <a:t>International profile</a:t>
              </a:r>
            </a:p>
          </p:txBody>
        </p:sp>
        <p:sp>
          <p:nvSpPr>
            <p:cNvPr id="22" name="TextBox 21"/>
            <p:cNvSpPr txBox="1"/>
            <p:nvPr userDrawn="1"/>
          </p:nvSpPr>
          <p:spPr>
            <a:xfrm rot="18900000">
              <a:off x="8505673" y="6047208"/>
              <a:ext cx="1043515" cy="441211"/>
            </a:xfrm>
            <a:prstGeom prst="rect">
              <a:avLst/>
            </a:prstGeom>
            <a:noFill/>
          </p:spPr>
          <p:txBody>
            <a:bodyPr wrap="none" rtlCol="0">
              <a:spAutoFit/>
            </a:bodyPr>
            <a:lstStyle/>
            <a:p>
              <a:r>
                <a:rPr lang="en-GB" sz="2267">
                  <a:solidFill>
                    <a:srgbClr val="7CB3E1">
                      <a:lumMod val="50000"/>
                    </a:srgbClr>
                  </a:solidFill>
                </a:rPr>
                <a:t>Journals</a:t>
              </a:r>
            </a:p>
          </p:txBody>
        </p:sp>
        <p:sp>
          <p:nvSpPr>
            <p:cNvPr id="23" name="TextBox 22"/>
            <p:cNvSpPr txBox="1"/>
            <p:nvPr userDrawn="1"/>
          </p:nvSpPr>
          <p:spPr>
            <a:xfrm rot="18900000">
              <a:off x="8962239" y="5996875"/>
              <a:ext cx="1292282" cy="441211"/>
            </a:xfrm>
            <a:prstGeom prst="rect">
              <a:avLst/>
            </a:prstGeom>
            <a:noFill/>
          </p:spPr>
          <p:txBody>
            <a:bodyPr wrap="none" rtlCol="0">
              <a:spAutoFit/>
            </a:bodyPr>
            <a:lstStyle/>
            <a:p>
              <a:r>
                <a:rPr lang="en-GB" sz="2267">
                  <a:solidFill>
                    <a:srgbClr val="7CB3E1">
                      <a:lumMod val="50000"/>
                    </a:srgbClr>
                  </a:solidFill>
                </a:rPr>
                <a:t>Supporting</a:t>
              </a:r>
            </a:p>
          </p:txBody>
        </p:sp>
        <p:sp>
          <p:nvSpPr>
            <p:cNvPr id="24" name="TextBox 23"/>
            <p:cNvSpPr txBox="1"/>
            <p:nvPr userDrawn="1"/>
          </p:nvSpPr>
          <p:spPr>
            <a:xfrm rot="18900000">
              <a:off x="-300177" y="5540873"/>
              <a:ext cx="1134686" cy="441211"/>
            </a:xfrm>
            <a:prstGeom prst="rect">
              <a:avLst/>
            </a:prstGeom>
            <a:noFill/>
          </p:spPr>
          <p:txBody>
            <a:bodyPr wrap="none" rtlCol="0">
              <a:spAutoFit/>
            </a:bodyPr>
            <a:lstStyle/>
            <a:p>
              <a:r>
                <a:rPr lang="en-GB" sz="2267">
                  <a:solidFill>
                    <a:srgbClr val="7CB3E1">
                      <a:lumMod val="50000"/>
                    </a:srgbClr>
                  </a:solidFill>
                </a:rPr>
                <a:t>Expertise</a:t>
              </a:r>
            </a:p>
          </p:txBody>
        </p:sp>
        <p:sp>
          <p:nvSpPr>
            <p:cNvPr id="25" name="TextBox 24"/>
            <p:cNvSpPr txBox="1"/>
            <p:nvPr userDrawn="1"/>
          </p:nvSpPr>
          <p:spPr>
            <a:xfrm rot="18900000">
              <a:off x="-183405" y="5868044"/>
              <a:ext cx="1464203" cy="441211"/>
            </a:xfrm>
            <a:prstGeom prst="rect">
              <a:avLst/>
            </a:prstGeom>
            <a:noFill/>
          </p:spPr>
          <p:txBody>
            <a:bodyPr wrap="none" rtlCol="0">
              <a:spAutoFit/>
            </a:bodyPr>
            <a:lstStyle/>
            <a:p>
              <a:r>
                <a:rPr lang="en-GB" sz="2267">
                  <a:solidFill>
                    <a:srgbClr val="7CB3E1">
                      <a:lumMod val="50000"/>
                    </a:srgbClr>
                  </a:solidFill>
                </a:rPr>
                <a:t>Sponsorship</a:t>
              </a:r>
            </a:p>
          </p:txBody>
        </p:sp>
        <p:sp>
          <p:nvSpPr>
            <p:cNvPr id="26" name="TextBox 25"/>
            <p:cNvSpPr txBox="1"/>
            <p:nvPr userDrawn="1"/>
          </p:nvSpPr>
          <p:spPr>
            <a:xfrm rot="18900000">
              <a:off x="208876" y="5649929"/>
              <a:ext cx="2172731" cy="441211"/>
            </a:xfrm>
            <a:prstGeom prst="rect">
              <a:avLst/>
            </a:prstGeom>
            <a:noFill/>
          </p:spPr>
          <p:txBody>
            <a:bodyPr wrap="none" rtlCol="0">
              <a:spAutoFit/>
            </a:bodyPr>
            <a:lstStyle/>
            <a:p>
              <a:r>
                <a:rPr lang="en-GB" sz="2267">
                  <a:solidFill>
                    <a:srgbClr val="7CB3E1">
                      <a:lumMod val="50000"/>
                    </a:srgbClr>
                  </a:solidFill>
                </a:rPr>
                <a:t>Thought leadership</a:t>
              </a:r>
            </a:p>
          </p:txBody>
        </p:sp>
      </p:grpSp>
      <p:sp>
        <p:nvSpPr>
          <p:cNvPr id="3074" name="Rectangle 2"/>
          <p:cNvSpPr>
            <a:spLocks noGrp="1" noChangeArrowheads="1"/>
          </p:cNvSpPr>
          <p:nvPr>
            <p:ph type="ctrTitle"/>
          </p:nvPr>
        </p:nvSpPr>
        <p:spPr>
          <a:xfrm>
            <a:off x="527051" y="2133610"/>
            <a:ext cx="109029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5" y="2781301"/>
            <a:ext cx="10128760" cy="1007740"/>
          </a:xfrm>
        </p:spPr>
        <p:txBody>
          <a:bodyPr/>
          <a:lstStyle>
            <a:lvl1pPr marL="0" indent="0">
              <a:spcBef>
                <a:spcPts val="0"/>
              </a:spcBef>
              <a:buFontTx/>
              <a:buNone/>
              <a:defRPr sz="2667">
                <a:solidFill>
                  <a:schemeClr val="bg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a:solidFill>
                  <a:prstClr val="white"/>
                </a:solidFill>
              </a:rPr>
              <a:pPr/>
              <a:t>06 May 2025</a:t>
            </a:fld>
            <a:endParaRPr lang="en-GB">
              <a:solidFill>
                <a:prstClr val="white"/>
              </a:solidFill>
            </a:endParaRPr>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1"/>
            <a:ext cx="2560491"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93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6" y="2133608"/>
            <a:ext cx="10979144" cy="1295399"/>
          </a:xfrm>
        </p:spPr>
        <p:txBody>
          <a:bodyPr anchor="t"/>
          <a:lstStyle>
            <a:lvl1pPr>
              <a:defRPr sz="3600" b="1">
                <a:solidFill>
                  <a:schemeClr val="accent3"/>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99885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06 May 2025</a:t>
            </a:fld>
            <a:endParaRPr lang="en-GB"/>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7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3" y="2133610"/>
            <a:ext cx="9991439" cy="1295399"/>
          </a:xfrm>
        </p:spPr>
        <p:txBody>
          <a:bodyPr anchor="t"/>
          <a:lstStyle>
            <a:lvl1pPr>
              <a:defRPr sz="3600" b="1"/>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pic>
        <p:nvPicPr>
          <p:cNvPr id="31"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nvSpPr>
        <p:spPr>
          <a:xfrm rot="18900000">
            <a:off x="1162166" y="6069382"/>
            <a:ext cx="1348446" cy="441211"/>
          </a:xfrm>
          <a:prstGeom prst="rect">
            <a:avLst/>
          </a:prstGeom>
          <a:noFill/>
        </p:spPr>
        <p:txBody>
          <a:bodyPr wrap="none" lIns="91440" tIns="45720" rIns="91440" bIns="45720" rtlCol="0">
            <a:spAutoFit/>
          </a:bodyPr>
          <a:lstStyle/>
          <a:p>
            <a:r>
              <a:rPr lang="en-GB" sz="2267">
                <a:solidFill>
                  <a:prstClr val="white">
                    <a:lumMod val="75000"/>
                  </a:prstClr>
                </a:solidFill>
              </a:rPr>
              <a:t>Progress</a:t>
            </a:r>
          </a:p>
        </p:txBody>
      </p:sp>
      <p:sp>
        <p:nvSpPr>
          <p:cNvPr id="33" name="TextBox 32"/>
          <p:cNvSpPr txBox="1"/>
          <p:nvPr userDrawn="1"/>
        </p:nvSpPr>
        <p:spPr>
          <a:xfrm rot="18900000">
            <a:off x="1650487" y="6019049"/>
            <a:ext cx="1654620" cy="441211"/>
          </a:xfrm>
          <a:prstGeom prst="rect">
            <a:avLst/>
          </a:prstGeom>
          <a:noFill/>
        </p:spPr>
        <p:txBody>
          <a:bodyPr wrap="none" lIns="91440" tIns="45720" rIns="91440" bIns="45720" rtlCol="0">
            <a:spAutoFit/>
          </a:bodyPr>
          <a:lstStyle/>
          <a:p>
            <a:r>
              <a:rPr lang="en-GB" sz="2267">
                <a:solidFill>
                  <a:prstClr val="white">
                    <a:lumMod val="75000"/>
                  </a:prstClr>
                </a:solidFill>
              </a:rPr>
              <a:t>Community</a:t>
            </a:r>
          </a:p>
        </p:txBody>
      </p:sp>
      <p:sp>
        <p:nvSpPr>
          <p:cNvPr id="34" name="TextBox 33"/>
          <p:cNvSpPr txBox="1"/>
          <p:nvPr userDrawn="1"/>
        </p:nvSpPr>
        <p:spPr>
          <a:xfrm rot="18900000">
            <a:off x="2135851" y="5641543"/>
            <a:ext cx="2706190" cy="441211"/>
          </a:xfrm>
          <a:prstGeom prst="rect">
            <a:avLst/>
          </a:prstGeom>
          <a:noFill/>
        </p:spPr>
        <p:txBody>
          <a:bodyPr wrap="none" lIns="91440" tIns="45720" rIns="91440" bIns="45720" rtlCol="0">
            <a:spAutoFit/>
          </a:bodyPr>
          <a:lstStyle/>
          <a:p>
            <a:r>
              <a:rPr lang="en-GB" sz="2267">
                <a:solidFill>
                  <a:prstClr val="white">
                    <a:lumMod val="75000"/>
                  </a:prstClr>
                </a:solidFill>
              </a:rPr>
              <a:t>Sessional Meetings</a:t>
            </a:r>
          </a:p>
        </p:txBody>
      </p:sp>
      <p:sp>
        <p:nvSpPr>
          <p:cNvPr id="35" name="TextBox 34"/>
          <p:cNvSpPr txBox="1"/>
          <p:nvPr userDrawn="1"/>
        </p:nvSpPr>
        <p:spPr>
          <a:xfrm rot="18900000">
            <a:off x="3046451" y="6019047"/>
            <a:ext cx="1478290" cy="441211"/>
          </a:xfrm>
          <a:prstGeom prst="rect">
            <a:avLst/>
          </a:prstGeom>
          <a:noFill/>
        </p:spPr>
        <p:txBody>
          <a:bodyPr wrap="none" lIns="91440" tIns="45720" rIns="91440" bIns="45720" rtlCol="0">
            <a:spAutoFit/>
          </a:bodyPr>
          <a:lstStyle/>
          <a:p>
            <a:r>
              <a:rPr lang="en-GB" sz="2267">
                <a:solidFill>
                  <a:prstClr val="white">
                    <a:lumMod val="75000"/>
                  </a:prstClr>
                </a:solidFill>
              </a:rPr>
              <a:t>Education</a:t>
            </a:r>
          </a:p>
        </p:txBody>
      </p:sp>
      <p:sp>
        <p:nvSpPr>
          <p:cNvPr id="36" name="TextBox 35"/>
          <p:cNvSpPr txBox="1"/>
          <p:nvPr userDrawn="1"/>
        </p:nvSpPr>
        <p:spPr>
          <a:xfrm rot="18900000">
            <a:off x="3554268" y="5792546"/>
            <a:ext cx="2197589" cy="441211"/>
          </a:xfrm>
          <a:prstGeom prst="rect">
            <a:avLst/>
          </a:prstGeom>
          <a:noFill/>
        </p:spPr>
        <p:txBody>
          <a:bodyPr wrap="none" lIns="91440" tIns="45720" rIns="91440" bIns="45720" rtlCol="0">
            <a:spAutoFit/>
          </a:bodyPr>
          <a:lstStyle/>
          <a:p>
            <a:r>
              <a:rPr lang="en-GB" sz="2267">
                <a:solidFill>
                  <a:prstClr val="white">
                    <a:lumMod val="75000"/>
                  </a:prstClr>
                </a:solidFill>
              </a:rPr>
              <a:t>Working parties</a:t>
            </a:r>
          </a:p>
        </p:txBody>
      </p:sp>
      <p:sp>
        <p:nvSpPr>
          <p:cNvPr id="37" name="TextBox 36"/>
          <p:cNvSpPr txBox="1"/>
          <p:nvPr userDrawn="1"/>
        </p:nvSpPr>
        <p:spPr>
          <a:xfrm rot="18900000">
            <a:off x="4291991" y="5943550"/>
            <a:ext cx="1800493" cy="441211"/>
          </a:xfrm>
          <a:prstGeom prst="rect">
            <a:avLst/>
          </a:prstGeom>
          <a:noFill/>
        </p:spPr>
        <p:txBody>
          <a:bodyPr wrap="none" lIns="91440" tIns="45720" rIns="91440" bIns="45720" rtlCol="0">
            <a:spAutoFit/>
          </a:bodyPr>
          <a:lstStyle/>
          <a:p>
            <a:r>
              <a:rPr lang="en-GB" sz="2267">
                <a:solidFill>
                  <a:prstClr val="white">
                    <a:lumMod val="75000"/>
                  </a:prstClr>
                </a:solidFill>
              </a:rPr>
              <a:t>Volunteering</a:t>
            </a:r>
          </a:p>
        </p:txBody>
      </p:sp>
      <p:sp>
        <p:nvSpPr>
          <p:cNvPr id="38" name="TextBox 37"/>
          <p:cNvSpPr txBox="1"/>
          <p:nvPr userDrawn="1"/>
        </p:nvSpPr>
        <p:spPr>
          <a:xfrm rot="18900000">
            <a:off x="5040741" y="6035827"/>
            <a:ext cx="1430200" cy="441211"/>
          </a:xfrm>
          <a:prstGeom prst="rect">
            <a:avLst/>
          </a:prstGeom>
          <a:noFill/>
        </p:spPr>
        <p:txBody>
          <a:bodyPr wrap="none" lIns="91440" tIns="45720" rIns="91440" bIns="45720" rtlCol="0">
            <a:spAutoFit/>
          </a:bodyPr>
          <a:lstStyle/>
          <a:p>
            <a:r>
              <a:rPr lang="en-GB" sz="2267">
                <a:solidFill>
                  <a:prstClr val="white">
                    <a:lumMod val="75000"/>
                  </a:prstClr>
                </a:solidFill>
              </a:rPr>
              <a:t>Research</a:t>
            </a:r>
          </a:p>
        </p:txBody>
      </p:sp>
      <p:sp>
        <p:nvSpPr>
          <p:cNvPr id="39" name="TextBox 38"/>
          <p:cNvSpPr txBox="1"/>
          <p:nvPr userDrawn="1"/>
        </p:nvSpPr>
        <p:spPr>
          <a:xfrm rot="18900000">
            <a:off x="5469391" y="5675099"/>
            <a:ext cx="2558714" cy="441211"/>
          </a:xfrm>
          <a:prstGeom prst="rect">
            <a:avLst/>
          </a:prstGeom>
          <a:noFill/>
        </p:spPr>
        <p:txBody>
          <a:bodyPr wrap="none" lIns="91440" tIns="45720" rIns="91440" bIns="45720" rtlCol="0">
            <a:spAutoFit/>
          </a:bodyPr>
          <a:lstStyle/>
          <a:p>
            <a:r>
              <a:rPr lang="en-GB" sz="2267">
                <a:solidFill>
                  <a:prstClr val="white">
                    <a:lumMod val="75000"/>
                  </a:prstClr>
                </a:solidFill>
              </a:rPr>
              <a:t>Shaping the future</a:t>
            </a:r>
          </a:p>
        </p:txBody>
      </p:sp>
      <p:sp>
        <p:nvSpPr>
          <p:cNvPr id="40" name="TextBox 39"/>
          <p:cNvSpPr txBox="1"/>
          <p:nvPr userDrawn="1"/>
        </p:nvSpPr>
        <p:spPr>
          <a:xfrm rot="18900000">
            <a:off x="6374642" y="5954935"/>
            <a:ext cx="1638590" cy="441211"/>
          </a:xfrm>
          <a:prstGeom prst="rect">
            <a:avLst/>
          </a:prstGeom>
          <a:noFill/>
        </p:spPr>
        <p:txBody>
          <a:bodyPr wrap="none" lIns="91440" tIns="45720" rIns="91440" bIns="45720" rtlCol="0">
            <a:spAutoFit/>
          </a:bodyPr>
          <a:lstStyle/>
          <a:p>
            <a:r>
              <a:rPr lang="en-GB" sz="2267">
                <a:solidFill>
                  <a:prstClr val="white">
                    <a:lumMod val="75000"/>
                  </a:prstClr>
                </a:solidFill>
              </a:rPr>
              <a:t>Networking</a:t>
            </a:r>
          </a:p>
        </p:txBody>
      </p:sp>
      <p:sp>
        <p:nvSpPr>
          <p:cNvPr id="41" name="TextBox 40"/>
          <p:cNvSpPr txBox="1"/>
          <p:nvPr userDrawn="1"/>
        </p:nvSpPr>
        <p:spPr>
          <a:xfrm rot="18900000">
            <a:off x="6827558" y="5560647"/>
            <a:ext cx="2834430" cy="441211"/>
          </a:xfrm>
          <a:prstGeom prst="rect">
            <a:avLst/>
          </a:prstGeom>
          <a:noFill/>
        </p:spPr>
        <p:txBody>
          <a:bodyPr wrap="none" lIns="91440" tIns="45720" rIns="91440" bIns="45720" rtlCol="0">
            <a:spAutoFit/>
          </a:bodyPr>
          <a:lstStyle/>
          <a:p>
            <a:r>
              <a:rPr lang="en-GB" sz="2267">
                <a:solidFill>
                  <a:prstClr val="white">
                    <a:lumMod val="75000"/>
                  </a:prstClr>
                </a:solidFill>
              </a:rPr>
              <a:t>Professional support</a:t>
            </a:r>
          </a:p>
        </p:txBody>
      </p:sp>
      <p:sp>
        <p:nvSpPr>
          <p:cNvPr id="42" name="TextBox 41"/>
          <p:cNvSpPr txBox="1"/>
          <p:nvPr userDrawn="1"/>
        </p:nvSpPr>
        <p:spPr>
          <a:xfrm rot="18900000">
            <a:off x="7519182" y="5636150"/>
            <a:ext cx="2606804" cy="441211"/>
          </a:xfrm>
          <a:prstGeom prst="rect">
            <a:avLst/>
          </a:prstGeom>
          <a:noFill/>
        </p:spPr>
        <p:txBody>
          <a:bodyPr wrap="none" lIns="91440" tIns="45720" rIns="91440" bIns="45720" rtlCol="0">
            <a:spAutoFit/>
          </a:bodyPr>
          <a:lstStyle/>
          <a:p>
            <a:r>
              <a:rPr lang="en-GB" sz="2267">
                <a:solidFill>
                  <a:prstClr val="white">
                    <a:lumMod val="75000"/>
                  </a:prstClr>
                </a:solidFill>
              </a:rPr>
              <a:t>Enterprise and risk</a:t>
            </a:r>
          </a:p>
        </p:txBody>
      </p:sp>
      <p:sp>
        <p:nvSpPr>
          <p:cNvPr id="43" name="TextBox 42"/>
          <p:cNvSpPr txBox="1"/>
          <p:nvPr userDrawn="1"/>
        </p:nvSpPr>
        <p:spPr>
          <a:xfrm rot="18900000">
            <a:off x="8261810" y="5761983"/>
            <a:ext cx="2238113" cy="441211"/>
          </a:xfrm>
          <a:prstGeom prst="rect">
            <a:avLst/>
          </a:prstGeom>
          <a:noFill/>
        </p:spPr>
        <p:txBody>
          <a:bodyPr wrap="none" lIns="91440" tIns="45720" rIns="91440" bIns="45720" rtlCol="0">
            <a:spAutoFit/>
          </a:bodyPr>
          <a:lstStyle/>
          <a:p>
            <a:r>
              <a:rPr lang="en-GB" sz="2267">
                <a:solidFill>
                  <a:prstClr val="white">
                    <a:lumMod val="75000"/>
                  </a:prstClr>
                </a:solidFill>
              </a:rPr>
              <a:t>Learned society</a:t>
            </a:r>
          </a:p>
        </p:txBody>
      </p:sp>
      <p:sp>
        <p:nvSpPr>
          <p:cNvPr id="44" name="TextBox 43"/>
          <p:cNvSpPr txBox="1"/>
          <p:nvPr userDrawn="1"/>
        </p:nvSpPr>
        <p:spPr>
          <a:xfrm rot="18900000">
            <a:off x="9034600" y="5988487"/>
            <a:ext cx="1686680" cy="441211"/>
          </a:xfrm>
          <a:prstGeom prst="rect">
            <a:avLst/>
          </a:prstGeom>
          <a:noFill/>
        </p:spPr>
        <p:txBody>
          <a:bodyPr wrap="none" lIns="91440" tIns="45720" rIns="91440" bIns="45720" rtlCol="0">
            <a:spAutoFit/>
          </a:bodyPr>
          <a:lstStyle/>
          <a:p>
            <a:r>
              <a:rPr lang="en-GB" sz="2267">
                <a:solidFill>
                  <a:prstClr val="white">
                    <a:lumMod val="75000"/>
                  </a:prstClr>
                </a:solidFill>
              </a:rPr>
              <a:t>Opportunity</a:t>
            </a:r>
          </a:p>
        </p:txBody>
      </p:sp>
      <p:sp>
        <p:nvSpPr>
          <p:cNvPr id="45" name="TextBox 44"/>
          <p:cNvSpPr txBox="1"/>
          <p:nvPr userDrawn="1"/>
        </p:nvSpPr>
        <p:spPr>
          <a:xfrm rot="18900000">
            <a:off x="9570340" y="5602594"/>
            <a:ext cx="2653290" cy="441211"/>
          </a:xfrm>
          <a:prstGeom prst="rect">
            <a:avLst/>
          </a:prstGeom>
          <a:noFill/>
        </p:spPr>
        <p:txBody>
          <a:bodyPr wrap="none" lIns="91440" tIns="45720" rIns="91440" bIns="45720" rtlCol="0">
            <a:spAutoFit/>
          </a:bodyPr>
          <a:lstStyle/>
          <a:p>
            <a:r>
              <a:rPr lang="en-GB" sz="2267">
                <a:solidFill>
                  <a:prstClr val="white">
                    <a:lumMod val="75000"/>
                  </a:prstClr>
                </a:solidFill>
              </a:rPr>
              <a:t>International profile</a:t>
            </a:r>
          </a:p>
        </p:txBody>
      </p:sp>
      <p:sp>
        <p:nvSpPr>
          <p:cNvPr id="46" name="TextBox 45"/>
          <p:cNvSpPr txBox="1"/>
          <p:nvPr userDrawn="1"/>
        </p:nvSpPr>
        <p:spPr>
          <a:xfrm rot="18900000">
            <a:off x="10468523" y="6047210"/>
            <a:ext cx="1284326" cy="441211"/>
          </a:xfrm>
          <a:prstGeom prst="rect">
            <a:avLst/>
          </a:prstGeom>
          <a:noFill/>
        </p:spPr>
        <p:txBody>
          <a:bodyPr wrap="none" lIns="91440" tIns="45720" rIns="91440" bIns="45720" rtlCol="0">
            <a:spAutoFit/>
          </a:bodyPr>
          <a:lstStyle/>
          <a:p>
            <a:r>
              <a:rPr lang="en-GB" sz="2267">
                <a:solidFill>
                  <a:prstClr val="white">
                    <a:lumMod val="75000"/>
                  </a:prstClr>
                </a:solidFill>
              </a:rPr>
              <a:t>Journals</a:t>
            </a:r>
          </a:p>
        </p:txBody>
      </p:sp>
      <p:sp>
        <p:nvSpPr>
          <p:cNvPr id="47" name="TextBox 46"/>
          <p:cNvSpPr txBox="1"/>
          <p:nvPr userDrawn="1"/>
        </p:nvSpPr>
        <p:spPr>
          <a:xfrm rot="18900000">
            <a:off x="11030451" y="5996877"/>
            <a:ext cx="1590500" cy="441211"/>
          </a:xfrm>
          <a:prstGeom prst="rect">
            <a:avLst/>
          </a:prstGeom>
          <a:noFill/>
        </p:spPr>
        <p:txBody>
          <a:bodyPr wrap="none" lIns="91440" tIns="45720" rIns="91440" bIns="45720" rtlCol="0">
            <a:spAutoFit/>
          </a:bodyPr>
          <a:lstStyle/>
          <a:p>
            <a:r>
              <a:rPr lang="en-GB" sz="2267">
                <a:solidFill>
                  <a:prstClr val="white">
                    <a:lumMod val="75000"/>
                  </a:prstClr>
                </a:solidFill>
              </a:rPr>
              <a:t>Supporting</a:t>
            </a:r>
          </a:p>
        </p:txBody>
      </p:sp>
      <p:sp>
        <p:nvSpPr>
          <p:cNvPr id="48" name="TextBox 47"/>
          <p:cNvSpPr txBox="1"/>
          <p:nvPr userDrawn="1"/>
        </p:nvSpPr>
        <p:spPr>
          <a:xfrm rot="18900000">
            <a:off x="-369445" y="5540877"/>
            <a:ext cx="1396536" cy="441211"/>
          </a:xfrm>
          <a:prstGeom prst="rect">
            <a:avLst/>
          </a:prstGeom>
          <a:noFill/>
        </p:spPr>
        <p:txBody>
          <a:bodyPr wrap="none" lIns="91440" tIns="45720" rIns="91440" bIns="45720" rtlCol="0">
            <a:spAutoFit/>
          </a:bodyPr>
          <a:lstStyle/>
          <a:p>
            <a:r>
              <a:rPr lang="en-GB" sz="2267">
                <a:solidFill>
                  <a:prstClr val="white">
                    <a:lumMod val="75000"/>
                  </a:prstClr>
                </a:solidFill>
              </a:rPr>
              <a:t>Expertise</a:t>
            </a:r>
          </a:p>
        </p:txBody>
      </p:sp>
      <p:sp>
        <p:nvSpPr>
          <p:cNvPr id="49" name="TextBox 48"/>
          <p:cNvSpPr txBox="1"/>
          <p:nvPr userDrawn="1"/>
        </p:nvSpPr>
        <p:spPr>
          <a:xfrm rot="18900000">
            <a:off x="-225725" y="5868047"/>
            <a:ext cx="1802096" cy="441211"/>
          </a:xfrm>
          <a:prstGeom prst="rect">
            <a:avLst/>
          </a:prstGeom>
          <a:noFill/>
        </p:spPr>
        <p:txBody>
          <a:bodyPr wrap="none" lIns="91440" tIns="45720" rIns="91440" bIns="45720" rtlCol="0">
            <a:spAutoFit/>
          </a:bodyPr>
          <a:lstStyle/>
          <a:p>
            <a:r>
              <a:rPr lang="en-GB" sz="2267">
                <a:solidFill>
                  <a:prstClr val="white">
                    <a:lumMod val="75000"/>
                  </a:prstClr>
                </a:solidFill>
              </a:rPr>
              <a:t>Sponsorship</a:t>
            </a:r>
          </a:p>
        </p:txBody>
      </p:sp>
      <p:sp>
        <p:nvSpPr>
          <p:cNvPr id="50" name="TextBox 49"/>
          <p:cNvSpPr txBox="1"/>
          <p:nvPr userDrawn="1"/>
        </p:nvSpPr>
        <p:spPr>
          <a:xfrm rot="18900000">
            <a:off x="257083" y="5649933"/>
            <a:ext cx="2674130" cy="441211"/>
          </a:xfrm>
          <a:prstGeom prst="rect">
            <a:avLst/>
          </a:prstGeom>
          <a:noFill/>
        </p:spPr>
        <p:txBody>
          <a:bodyPr wrap="none" lIns="91440" tIns="45720" rIns="91440" bIns="45720" rtlCol="0">
            <a:spAutoFit/>
          </a:bodyPr>
          <a:lstStyle/>
          <a:p>
            <a:r>
              <a:rPr lang="en-GB" sz="2267">
                <a:solidFill>
                  <a:prstClr val="white">
                    <a:lumMod val="75000"/>
                  </a:prstClr>
                </a:solidFill>
              </a:rPr>
              <a:t>Thought leadership</a:t>
            </a:r>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tx1"/>
                </a:solidFill>
              </a:defRPr>
            </a:lvl1pPr>
          </a:lstStyle>
          <a:p>
            <a:fld id="{1744C141-B97D-4979-AB76-E8E6AB76C28B}" type="datetime4">
              <a:rPr lang="en-GB" smtClean="0">
                <a:solidFill>
                  <a:srgbClr val="3F4548"/>
                </a:solidFill>
              </a:rPr>
              <a:pPr/>
              <a:t>06 May 2025</a:t>
            </a:fld>
            <a:endParaRPr lang="en-GB">
              <a:solidFill>
                <a:srgbClr val="3F4548"/>
              </a:solidFill>
            </a:endParaRPr>
          </a:p>
        </p:txBody>
      </p:sp>
    </p:spTree>
    <p:extLst>
      <p:ext uri="{BB962C8B-B14F-4D97-AF65-F5344CB8AC3E}">
        <p14:creationId xmlns:p14="http://schemas.microsoft.com/office/powerpoint/2010/main" val="103906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110553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smtClean="0">
                <a:solidFill>
                  <a:prstClr val="white"/>
                </a:solidFill>
              </a:rPr>
              <a:pPr/>
              <a:t>06 May 2025</a:t>
            </a:fld>
            <a:endParaRPr lang="en-GB">
              <a:solidFill>
                <a:prstClr val="white"/>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93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2" y="2133610"/>
            <a:ext cx="84645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tx1"/>
                </a:solidFill>
              </a:defRPr>
            </a:lvl1pPr>
          </a:lstStyle>
          <a:p>
            <a:fld id="{1744C141-B97D-4979-AB76-E8E6AB76C28B}" type="datetime4">
              <a:rPr lang="en-GB" smtClean="0">
                <a:solidFill>
                  <a:srgbClr val="3F4548"/>
                </a:solidFill>
              </a:rPr>
              <a:pPr/>
              <a:t>06 May 2025</a:t>
            </a:fld>
            <a:endParaRPr lang="en-GB">
              <a:solidFill>
                <a:srgbClr val="3F4548"/>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18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8693149"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6" y="6410326"/>
            <a:ext cx="2927349" cy="331788"/>
          </a:xfrm>
          <a:prstGeom prst="rect">
            <a:avLst/>
          </a:prstGeom>
        </p:spPr>
        <p:txBody>
          <a:bodyPr/>
          <a:lstStyle>
            <a:lvl1pPr>
              <a:defRPr>
                <a:solidFill>
                  <a:schemeClr val="bg1"/>
                </a:solidFill>
              </a:defRPr>
            </a:lvl1pPr>
          </a:lstStyle>
          <a:p>
            <a:fld id="{1744C141-B97D-4979-AB76-E8E6AB76C28B}" type="datetime4">
              <a:rPr lang="en-GB" smtClean="0">
                <a:solidFill>
                  <a:prstClr val="white"/>
                </a:solidFill>
              </a:rPr>
              <a:pPr/>
              <a:t>06 May 2025</a:t>
            </a:fld>
            <a:endParaRPr lang="en-GB">
              <a:solidFill>
                <a:prstClr val="white"/>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063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10"/>
            <a:ext cx="9505951" cy="1295399"/>
          </a:xfrm>
        </p:spPr>
        <p:txBody>
          <a:bodyPr anchor="t"/>
          <a:lstStyle>
            <a:lvl1pPr>
              <a:defRPr sz="3600"/>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527056" y="2781301"/>
            <a:ext cx="8161867" cy="1007740"/>
          </a:xfrm>
        </p:spPr>
        <p:txBody>
          <a:bodyPr/>
          <a:lstStyle>
            <a:lvl1pPr marL="0" indent="0">
              <a:spcBef>
                <a:spcPts val="0"/>
              </a:spcBef>
              <a:buFontTx/>
              <a:buNone/>
              <a:defRPr sz="2667">
                <a:solidFill>
                  <a:schemeClr val="tx1"/>
                </a:solidFill>
              </a:defRPr>
            </a:lvl1pPr>
          </a:lstStyle>
          <a:p>
            <a:pPr lvl="0"/>
            <a:r>
              <a:rPr lang="en-US" noProof="0"/>
              <a:t>Click to edit Master subtitle style</a:t>
            </a:r>
            <a:endParaRPr lang="en-GB" noProof="0"/>
          </a:p>
        </p:txBody>
      </p:sp>
      <p:sp>
        <p:nvSpPr>
          <p:cNvPr id="3076" name="Rectangle 4"/>
          <p:cNvSpPr>
            <a:spLocks noGrp="1" noChangeArrowheads="1"/>
          </p:cNvSpPr>
          <p:nvPr>
            <p:ph type="dt" sz="half" idx="2"/>
          </p:nvPr>
        </p:nvSpPr>
        <p:spPr>
          <a:xfrm>
            <a:off x="527057" y="6410333"/>
            <a:ext cx="1846689" cy="300075"/>
          </a:xfrm>
          <a:prstGeom prst="rect">
            <a:avLst/>
          </a:prstGeo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06 May 2025</a:t>
            </a:fld>
            <a:endParaRPr lang="en-GB">
              <a:solidFill>
                <a:srgbClr val="3F4548"/>
              </a:solidFill>
            </a:endParaRPr>
          </a:p>
        </p:txBody>
      </p:sp>
      <p:pic>
        <p:nvPicPr>
          <p:cNvPr id="6"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91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27054" y="6410326"/>
            <a:ext cx="2688167" cy="331788"/>
          </a:xfrm>
          <a:prstGeom prst="rect">
            <a:avLst/>
          </a:prstGeom>
        </p:spPr>
        <p:txBody>
          <a:bodyPr/>
          <a:lstStyle>
            <a:lvl1pPr>
              <a:defRPr/>
            </a:lvl1pPr>
          </a:lstStyle>
          <a:p>
            <a:fld id="{BC1242CF-12C1-4411-B532-E91306108269}" type="datetime4">
              <a:rPr lang="en-GB">
                <a:solidFill>
                  <a:srgbClr val="3F4548"/>
                </a:solidFill>
              </a:rPr>
              <a:pPr/>
              <a:t>06 May 2025</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2606806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27053" y="1557338"/>
            <a:ext cx="5425017" cy="4640263"/>
          </a:xfrm>
        </p:spPr>
        <p:txBody>
          <a:bodyPr/>
          <a:lstStyle>
            <a:lvl1pPr>
              <a:defRPr sz="2267"/>
            </a:lvl1pPr>
            <a:lvl2pPr>
              <a:defRPr sz="2000"/>
            </a:lvl2pPr>
            <a:lvl3pPr>
              <a:defRPr sz="1867"/>
            </a:lvl3pPr>
            <a:lvl4pPr>
              <a:defRPr sz="1600"/>
            </a:lvl4pPr>
            <a:lvl5pPr>
              <a:defRPr sz="14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55266" y="1557338"/>
            <a:ext cx="5427135" cy="4640263"/>
          </a:xfrm>
        </p:spPr>
        <p:txBody>
          <a:bodyPr/>
          <a:lstStyle>
            <a:lvl1pPr>
              <a:defRPr sz="2267"/>
            </a:lvl1pPr>
            <a:lvl2pPr>
              <a:defRPr sz="2000"/>
            </a:lvl2pPr>
            <a:lvl3pPr>
              <a:defRPr sz="1867"/>
            </a:lvl3pPr>
            <a:lvl4pPr>
              <a:defRPr sz="1600"/>
            </a:lvl4pPr>
            <a:lvl5pPr>
              <a:defRPr sz="14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527054" y="6410326"/>
            <a:ext cx="2688167" cy="331788"/>
          </a:xfrm>
          <a:prstGeom prst="rect">
            <a:avLst/>
          </a:prstGeom>
        </p:spPr>
        <p:txBody>
          <a:bodyPr/>
          <a:lstStyle>
            <a:lvl1pPr>
              <a:defRPr/>
            </a:lvl1pPr>
          </a:lstStyle>
          <a:p>
            <a:fld id="{A978B6D0-AB09-4B3E-9118-B4659F37B303}" type="datetime4">
              <a:rPr lang="en-GB">
                <a:solidFill>
                  <a:srgbClr val="3F4548"/>
                </a:solidFill>
              </a:rPr>
              <a:pPr/>
              <a:t>06 May 2025</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64902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267" b="1"/>
            </a:lvl1pPr>
            <a:lvl2pPr marL="457213" indent="0">
              <a:buNone/>
              <a:defRPr sz="2000" b="1"/>
            </a:lvl2pPr>
            <a:lvl3pPr marL="914424" indent="0">
              <a:buNone/>
              <a:defRPr sz="1867" b="1"/>
            </a:lvl3pPr>
            <a:lvl4pPr marL="1371634" indent="0">
              <a:buNone/>
              <a:defRPr sz="1600" b="1"/>
            </a:lvl4pPr>
            <a:lvl5pPr marL="1828846" indent="0">
              <a:buNone/>
              <a:defRPr sz="1600" b="1"/>
            </a:lvl5pPr>
            <a:lvl6pPr marL="2286058"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67"/>
            </a:lvl1pPr>
            <a:lvl2pPr>
              <a:defRPr sz="2000"/>
            </a:lvl2pPr>
            <a:lvl3pPr>
              <a:defRPr sz="1867"/>
            </a:lvl3pPr>
            <a:lvl4pPr>
              <a:defRPr sz="1600"/>
            </a:lvl4pPr>
            <a:lvl5pPr>
              <a:defRPr sz="1467"/>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7" y="1535113"/>
            <a:ext cx="5389035" cy="639763"/>
          </a:xfrm>
        </p:spPr>
        <p:txBody>
          <a:bodyPr anchor="b"/>
          <a:lstStyle>
            <a:lvl1pPr marL="0" indent="0">
              <a:buNone/>
              <a:defRPr sz="2267" b="1"/>
            </a:lvl1pPr>
            <a:lvl2pPr marL="457213" indent="0">
              <a:buNone/>
              <a:defRPr sz="2000" b="1"/>
            </a:lvl2pPr>
            <a:lvl3pPr marL="914424" indent="0">
              <a:buNone/>
              <a:defRPr sz="1867" b="1"/>
            </a:lvl3pPr>
            <a:lvl4pPr marL="1371634" indent="0">
              <a:buNone/>
              <a:defRPr sz="1600" b="1"/>
            </a:lvl4pPr>
            <a:lvl5pPr marL="1828846" indent="0">
              <a:buNone/>
              <a:defRPr sz="1600" b="1"/>
            </a:lvl5pPr>
            <a:lvl6pPr marL="2286058"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5" cy="3951288"/>
          </a:xfrm>
        </p:spPr>
        <p:txBody>
          <a:bodyPr/>
          <a:lstStyle>
            <a:lvl1pPr>
              <a:defRPr sz="2267"/>
            </a:lvl1pPr>
            <a:lvl2pPr>
              <a:defRPr sz="2000"/>
            </a:lvl2pPr>
            <a:lvl3pPr>
              <a:defRPr sz="1867"/>
            </a:lvl3pPr>
            <a:lvl4pPr>
              <a:defRPr sz="1600"/>
            </a:lvl4pPr>
            <a:lvl5pPr>
              <a:defRPr sz="1467"/>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527054" y="6410326"/>
            <a:ext cx="2688167" cy="331788"/>
          </a:xfrm>
          <a:prstGeom prst="rect">
            <a:avLst/>
          </a:prstGeom>
        </p:spPr>
        <p:txBody>
          <a:bodyPr/>
          <a:lstStyle>
            <a:lvl1pPr>
              <a:defRPr/>
            </a:lvl1pPr>
          </a:lstStyle>
          <a:p>
            <a:fld id="{F2D14434-9E7D-48B3-A0B1-B61FF5889F61}" type="datetime4">
              <a:rPr lang="en-GB">
                <a:solidFill>
                  <a:srgbClr val="3F4548"/>
                </a:solidFill>
              </a:rPr>
              <a:pPr/>
              <a:t>06 May 2025</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950126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527054" y="6410326"/>
            <a:ext cx="2688167" cy="331788"/>
          </a:xfrm>
          <a:prstGeom prst="rect">
            <a:avLst/>
          </a:prstGeom>
        </p:spPr>
        <p:txBody>
          <a:bodyPr/>
          <a:lstStyle>
            <a:lvl1pPr>
              <a:defRPr/>
            </a:lvl1pPr>
          </a:lstStyle>
          <a:p>
            <a:fld id="{00CB7BE8-6A98-487E-A0BA-75F334DA4484}" type="datetime4">
              <a:rPr lang="en-GB">
                <a:solidFill>
                  <a:srgbClr val="3F4548"/>
                </a:solidFill>
              </a:rPr>
              <a:pPr/>
              <a:t>06 May 2025</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595329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27054" y="6410326"/>
            <a:ext cx="2688167" cy="331788"/>
          </a:xfrm>
          <a:prstGeom prst="rect">
            <a:avLst/>
          </a:prstGeom>
        </p:spPr>
        <p:txBody>
          <a:bodyPr/>
          <a:lstStyle>
            <a:lvl1pPr>
              <a:defRPr/>
            </a:lvl1pPr>
          </a:lstStyle>
          <a:p>
            <a:fld id="{57B165FE-1D5F-4086-A6F1-ADCC09BA4FF2}" type="datetime4">
              <a:rPr lang="en-GB">
                <a:solidFill>
                  <a:srgbClr val="3F4548"/>
                </a:solidFill>
              </a:rPr>
              <a:pPr/>
              <a:t>06 May 2025</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195956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51811" y="5546038"/>
            <a:ext cx="12952723" cy="959392"/>
            <a:chOff x="-285849" y="5546036"/>
            <a:chExt cx="10524089" cy="959392"/>
          </a:xfrm>
        </p:grpSpPr>
        <p:sp>
          <p:nvSpPr>
            <p:cNvPr id="7" name="TextBox 6"/>
            <p:cNvSpPr txBox="1"/>
            <p:nvPr userDrawn="1"/>
          </p:nvSpPr>
          <p:spPr>
            <a:xfrm rot="18900000">
              <a:off x="957932" y="6074541"/>
              <a:ext cx="1068262" cy="430887"/>
            </a:xfrm>
            <a:prstGeom prst="rect">
              <a:avLst/>
            </a:prstGeom>
            <a:noFill/>
          </p:spPr>
          <p:txBody>
            <a:bodyPr wrap="none" rtlCol="0">
              <a:spAutoFit/>
            </a:bodyPr>
            <a:lstStyle/>
            <a:p>
              <a:r>
                <a:rPr lang="en-GB" sz="2200">
                  <a:solidFill>
                    <a:srgbClr val="2F5079"/>
                  </a:solidFill>
                </a:rPr>
                <a:t>Progress</a:t>
              </a:r>
            </a:p>
          </p:txBody>
        </p:sp>
        <p:sp>
          <p:nvSpPr>
            <p:cNvPr id="8" name="TextBox 7"/>
            <p:cNvSpPr txBox="1"/>
            <p:nvPr userDrawn="1"/>
          </p:nvSpPr>
          <p:spPr>
            <a:xfrm rot="18900000">
              <a:off x="1357949" y="6024208"/>
              <a:ext cx="1310516" cy="430887"/>
            </a:xfrm>
            <a:prstGeom prst="rect">
              <a:avLst/>
            </a:prstGeom>
            <a:noFill/>
          </p:spPr>
          <p:txBody>
            <a:bodyPr wrap="none" rtlCol="0">
              <a:spAutoFit/>
            </a:bodyPr>
            <a:lstStyle/>
            <a:p>
              <a:r>
                <a:rPr lang="en-GB" sz="2200">
                  <a:solidFill>
                    <a:srgbClr val="2F5079"/>
                  </a:solidFill>
                </a:rPr>
                <a:t>Community</a:t>
              </a:r>
            </a:p>
          </p:txBody>
        </p:sp>
        <p:sp>
          <p:nvSpPr>
            <p:cNvPr id="9" name="TextBox 8"/>
            <p:cNvSpPr txBox="1"/>
            <p:nvPr userDrawn="1"/>
          </p:nvSpPr>
          <p:spPr>
            <a:xfrm rot="18900000">
              <a:off x="1765332" y="5646703"/>
              <a:ext cx="2138868" cy="430887"/>
            </a:xfrm>
            <a:prstGeom prst="rect">
              <a:avLst/>
            </a:prstGeom>
            <a:noFill/>
          </p:spPr>
          <p:txBody>
            <a:bodyPr wrap="none" rtlCol="0">
              <a:spAutoFit/>
            </a:bodyPr>
            <a:lstStyle/>
            <a:p>
              <a:r>
                <a:rPr lang="en-GB" sz="2200">
                  <a:solidFill>
                    <a:srgbClr val="2F5079"/>
                  </a:solidFill>
                </a:rPr>
                <a:t>Sessional Meetings</a:t>
              </a:r>
            </a:p>
          </p:txBody>
        </p:sp>
        <p:sp>
          <p:nvSpPr>
            <p:cNvPr id="11" name="TextBox 10"/>
            <p:cNvSpPr txBox="1"/>
            <p:nvPr userDrawn="1"/>
          </p:nvSpPr>
          <p:spPr>
            <a:xfrm rot="18900000">
              <a:off x="2490868" y="6024206"/>
              <a:ext cx="1169852" cy="430887"/>
            </a:xfrm>
            <a:prstGeom prst="rect">
              <a:avLst/>
            </a:prstGeom>
            <a:noFill/>
          </p:spPr>
          <p:txBody>
            <a:bodyPr wrap="none" rtlCol="0">
              <a:spAutoFit/>
            </a:bodyPr>
            <a:lstStyle/>
            <a:p>
              <a:r>
                <a:rPr lang="en-GB" sz="2200">
                  <a:solidFill>
                    <a:srgbClr val="2F5079"/>
                  </a:solidFill>
                </a:rPr>
                <a:t>Education</a:t>
              </a:r>
            </a:p>
          </p:txBody>
        </p:sp>
        <p:sp>
          <p:nvSpPr>
            <p:cNvPr id="12" name="TextBox 11"/>
            <p:cNvSpPr txBox="1"/>
            <p:nvPr userDrawn="1"/>
          </p:nvSpPr>
          <p:spPr>
            <a:xfrm rot="18900000">
              <a:off x="2910553" y="5797705"/>
              <a:ext cx="1740113" cy="430887"/>
            </a:xfrm>
            <a:prstGeom prst="rect">
              <a:avLst/>
            </a:prstGeom>
            <a:noFill/>
          </p:spPr>
          <p:txBody>
            <a:bodyPr wrap="none" rtlCol="0">
              <a:spAutoFit/>
            </a:bodyPr>
            <a:lstStyle/>
            <a:p>
              <a:pPr algn="l"/>
              <a:r>
                <a:rPr lang="en-GB" sz="2200">
                  <a:solidFill>
                    <a:srgbClr val="2F5079"/>
                  </a:solidFill>
                </a:rPr>
                <a:t>Working parties</a:t>
              </a:r>
            </a:p>
          </p:txBody>
        </p:sp>
        <p:sp>
          <p:nvSpPr>
            <p:cNvPr id="13" name="TextBox 12"/>
            <p:cNvSpPr txBox="1"/>
            <p:nvPr userDrawn="1"/>
          </p:nvSpPr>
          <p:spPr>
            <a:xfrm rot="18900000">
              <a:off x="3505942" y="5948709"/>
              <a:ext cx="1425495" cy="430887"/>
            </a:xfrm>
            <a:prstGeom prst="rect">
              <a:avLst/>
            </a:prstGeom>
            <a:noFill/>
          </p:spPr>
          <p:txBody>
            <a:bodyPr wrap="none" rtlCol="0">
              <a:spAutoFit/>
            </a:bodyPr>
            <a:lstStyle/>
            <a:p>
              <a:r>
                <a:rPr lang="en-GB" sz="2200">
                  <a:solidFill>
                    <a:srgbClr val="2F5079"/>
                  </a:solidFill>
                </a:rPr>
                <a:t>Volunteering</a:t>
              </a:r>
            </a:p>
          </p:txBody>
        </p:sp>
        <p:sp>
          <p:nvSpPr>
            <p:cNvPr id="14" name="TextBox 13"/>
            <p:cNvSpPr txBox="1"/>
            <p:nvPr userDrawn="1"/>
          </p:nvSpPr>
          <p:spPr>
            <a:xfrm rot="18900000">
              <a:off x="4110578" y="6040986"/>
              <a:ext cx="1132081" cy="430887"/>
            </a:xfrm>
            <a:prstGeom prst="rect">
              <a:avLst/>
            </a:prstGeom>
            <a:noFill/>
          </p:spPr>
          <p:txBody>
            <a:bodyPr wrap="none" rtlCol="0">
              <a:spAutoFit/>
            </a:bodyPr>
            <a:lstStyle/>
            <a:p>
              <a:r>
                <a:rPr lang="en-GB" sz="2200">
                  <a:solidFill>
                    <a:srgbClr val="2F5079"/>
                  </a:solidFill>
                </a:rPr>
                <a:t>Research</a:t>
              </a:r>
            </a:p>
          </p:txBody>
        </p:sp>
        <p:sp>
          <p:nvSpPr>
            <p:cNvPr id="15" name="TextBox 14"/>
            <p:cNvSpPr txBox="1"/>
            <p:nvPr userDrawn="1"/>
          </p:nvSpPr>
          <p:spPr>
            <a:xfrm rot="18900000">
              <a:off x="4470578" y="5680258"/>
              <a:ext cx="2025555" cy="430887"/>
            </a:xfrm>
            <a:prstGeom prst="rect">
              <a:avLst/>
            </a:prstGeom>
            <a:noFill/>
          </p:spPr>
          <p:txBody>
            <a:bodyPr wrap="none" rtlCol="0">
              <a:spAutoFit/>
            </a:bodyPr>
            <a:lstStyle/>
            <a:p>
              <a:r>
                <a:rPr lang="en-GB" sz="2200">
                  <a:solidFill>
                    <a:srgbClr val="2F5079"/>
                  </a:solidFill>
                </a:rPr>
                <a:t>Shaping</a:t>
              </a:r>
              <a:r>
                <a:rPr lang="en-GB" sz="2200" baseline="0">
                  <a:solidFill>
                    <a:srgbClr val="2F5079"/>
                  </a:solidFill>
                </a:rPr>
                <a:t> the future</a:t>
              </a:r>
              <a:endParaRPr lang="en-GB" sz="2200">
                <a:solidFill>
                  <a:srgbClr val="2F5079"/>
                </a:solidFill>
              </a:endParaRPr>
            </a:p>
          </p:txBody>
        </p:sp>
        <p:sp>
          <p:nvSpPr>
            <p:cNvPr id="16" name="TextBox 15"/>
            <p:cNvSpPr txBox="1"/>
            <p:nvPr userDrawn="1"/>
          </p:nvSpPr>
          <p:spPr>
            <a:xfrm rot="18900000">
              <a:off x="5196326" y="5960094"/>
              <a:ext cx="1297491" cy="430887"/>
            </a:xfrm>
            <a:prstGeom prst="rect">
              <a:avLst/>
            </a:prstGeom>
            <a:noFill/>
          </p:spPr>
          <p:txBody>
            <a:bodyPr wrap="none" rtlCol="0">
              <a:spAutoFit/>
            </a:bodyPr>
            <a:lstStyle/>
            <a:p>
              <a:r>
                <a:rPr lang="en-GB" sz="2200">
                  <a:solidFill>
                    <a:srgbClr val="2F5079"/>
                  </a:solidFill>
                </a:rPr>
                <a:t>Networking</a:t>
              </a:r>
            </a:p>
          </p:txBody>
        </p:sp>
        <p:sp>
          <p:nvSpPr>
            <p:cNvPr id="17" name="TextBox 16"/>
            <p:cNvSpPr txBox="1"/>
            <p:nvPr userDrawn="1"/>
          </p:nvSpPr>
          <p:spPr>
            <a:xfrm rot="18900000">
              <a:off x="5577996" y="5565807"/>
              <a:ext cx="2241760" cy="430887"/>
            </a:xfrm>
            <a:prstGeom prst="rect">
              <a:avLst/>
            </a:prstGeom>
            <a:noFill/>
          </p:spPr>
          <p:txBody>
            <a:bodyPr wrap="none" rtlCol="0">
              <a:spAutoFit/>
            </a:bodyPr>
            <a:lstStyle/>
            <a:p>
              <a:r>
                <a:rPr lang="en-GB" sz="2200">
                  <a:solidFill>
                    <a:srgbClr val="2F5079"/>
                  </a:solidFill>
                </a:rPr>
                <a:t>Professional</a:t>
              </a:r>
              <a:r>
                <a:rPr lang="en-GB" sz="2200" baseline="0">
                  <a:solidFill>
                    <a:srgbClr val="2F5079"/>
                  </a:solidFill>
                </a:rPr>
                <a:t> support</a:t>
              </a:r>
              <a:endParaRPr lang="en-GB" sz="2200">
                <a:solidFill>
                  <a:srgbClr val="2F5079"/>
                </a:solidFill>
              </a:endParaRPr>
            </a:p>
          </p:txBody>
        </p:sp>
        <p:sp>
          <p:nvSpPr>
            <p:cNvPr id="18" name="TextBox 17"/>
            <p:cNvSpPr txBox="1"/>
            <p:nvPr userDrawn="1"/>
          </p:nvSpPr>
          <p:spPr>
            <a:xfrm rot="18900000">
              <a:off x="6136684" y="5641309"/>
              <a:ext cx="2063326" cy="430887"/>
            </a:xfrm>
            <a:prstGeom prst="rect">
              <a:avLst/>
            </a:prstGeom>
            <a:noFill/>
          </p:spPr>
          <p:txBody>
            <a:bodyPr wrap="none" rtlCol="0">
              <a:spAutoFit/>
            </a:bodyPr>
            <a:lstStyle/>
            <a:p>
              <a:r>
                <a:rPr lang="en-GB" sz="2200">
                  <a:solidFill>
                    <a:srgbClr val="2F5079"/>
                  </a:solidFill>
                </a:rPr>
                <a:t>Enterprise and risk</a:t>
              </a:r>
            </a:p>
          </p:txBody>
        </p:sp>
        <p:sp>
          <p:nvSpPr>
            <p:cNvPr id="19" name="TextBox 18"/>
            <p:cNvSpPr txBox="1"/>
            <p:nvPr userDrawn="1"/>
          </p:nvSpPr>
          <p:spPr>
            <a:xfrm rot="18900000">
              <a:off x="6736813" y="5767143"/>
              <a:ext cx="1770277" cy="430887"/>
            </a:xfrm>
            <a:prstGeom prst="rect">
              <a:avLst/>
            </a:prstGeom>
            <a:noFill/>
          </p:spPr>
          <p:txBody>
            <a:bodyPr wrap="none" rtlCol="0">
              <a:spAutoFit/>
            </a:bodyPr>
            <a:lstStyle/>
            <a:p>
              <a:r>
                <a:rPr lang="en-GB" sz="2200">
                  <a:solidFill>
                    <a:srgbClr val="2F5079"/>
                  </a:solidFill>
                </a:rPr>
                <a:t>Learned</a:t>
              </a:r>
              <a:r>
                <a:rPr lang="en-GB" sz="2200" baseline="0">
                  <a:solidFill>
                    <a:srgbClr val="2F5079"/>
                  </a:solidFill>
                </a:rPr>
                <a:t> society</a:t>
              </a:r>
              <a:endParaRPr lang="en-GB" sz="2200">
                <a:solidFill>
                  <a:srgbClr val="2F5079"/>
                </a:solidFill>
              </a:endParaRPr>
            </a:p>
          </p:txBody>
        </p:sp>
        <p:sp>
          <p:nvSpPr>
            <p:cNvPr id="20" name="TextBox 19"/>
            <p:cNvSpPr txBox="1"/>
            <p:nvPr userDrawn="1"/>
          </p:nvSpPr>
          <p:spPr>
            <a:xfrm rot="18900000">
              <a:off x="7357541" y="5993647"/>
              <a:ext cx="1336564" cy="430887"/>
            </a:xfrm>
            <a:prstGeom prst="rect">
              <a:avLst/>
            </a:prstGeom>
            <a:noFill/>
          </p:spPr>
          <p:txBody>
            <a:bodyPr wrap="none" rtlCol="0">
              <a:spAutoFit/>
            </a:bodyPr>
            <a:lstStyle/>
            <a:p>
              <a:r>
                <a:rPr lang="en-GB" sz="2200">
                  <a:solidFill>
                    <a:srgbClr val="2F5079"/>
                  </a:solidFill>
                </a:rPr>
                <a:t>Opportunity</a:t>
              </a:r>
            </a:p>
          </p:txBody>
        </p:sp>
        <p:sp>
          <p:nvSpPr>
            <p:cNvPr id="21" name="TextBox 20"/>
            <p:cNvSpPr txBox="1"/>
            <p:nvPr userDrawn="1"/>
          </p:nvSpPr>
          <p:spPr>
            <a:xfrm rot="18900000">
              <a:off x="7802599" y="5607753"/>
              <a:ext cx="2102399" cy="430887"/>
            </a:xfrm>
            <a:prstGeom prst="rect">
              <a:avLst/>
            </a:prstGeom>
            <a:noFill/>
          </p:spPr>
          <p:txBody>
            <a:bodyPr wrap="none" rtlCol="0">
              <a:spAutoFit/>
            </a:bodyPr>
            <a:lstStyle/>
            <a:p>
              <a:r>
                <a:rPr lang="en-GB" sz="2200">
                  <a:solidFill>
                    <a:srgbClr val="2F5079"/>
                  </a:solidFill>
                </a:rPr>
                <a:t>International profile</a:t>
              </a:r>
            </a:p>
          </p:txBody>
        </p:sp>
        <p:sp>
          <p:nvSpPr>
            <p:cNvPr id="22" name="TextBox 21"/>
            <p:cNvSpPr txBox="1"/>
            <p:nvPr userDrawn="1"/>
          </p:nvSpPr>
          <p:spPr>
            <a:xfrm rot="18900000">
              <a:off x="8518697" y="6052369"/>
              <a:ext cx="1017466" cy="430887"/>
            </a:xfrm>
            <a:prstGeom prst="rect">
              <a:avLst/>
            </a:prstGeom>
            <a:noFill/>
          </p:spPr>
          <p:txBody>
            <a:bodyPr wrap="none" rtlCol="0">
              <a:spAutoFit/>
            </a:bodyPr>
            <a:lstStyle/>
            <a:p>
              <a:r>
                <a:rPr lang="en-GB" sz="2200">
                  <a:solidFill>
                    <a:srgbClr val="2F5079"/>
                  </a:solidFill>
                </a:rPr>
                <a:t>Journals</a:t>
              </a:r>
            </a:p>
          </p:txBody>
        </p:sp>
        <p:sp>
          <p:nvSpPr>
            <p:cNvPr id="23" name="TextBox 22"/>
            <p:cNvSpPr txBox="1"/>
            <p:nvPr userDrawn="1"/>
          </p:nvSpPr>
          <p:spPr>
            <a:xfrm rot="18900000">
              <a:off x="8978520" y="6002036"/>
              <a:ext cx="1259720" cy="430887"/>
            </a:xfrm>
            <a:prstGeom prst="rect">
              <a:avLst/>
            </a:prstGeom>
            <a:noFill/>
          </p:spPr>
          <p:txBody>
            <a:bodyPr wrap="none" rtlCol="0">
              <a:spAutoFit/>
            </a:bodyPr>
            <a:lstStyle/>
            <a:p>
              <a:r>
                <a:rPr lang="en-GB" sz="2200">
                  <a:solidFill>
                    <a:srgbClr val="2F5079"/>
                  </a:solidFill>
                </a:rPr>
                <a:t>Supporting</a:t>
              </a:r>
            </a:p>
          </p:txBody>
        </p:sp>
        <p:sp>
          <p:nvSpPr>
            <p:cNvPr id="24" name="TextBox 23"/>
            <p:cNvSpPr txBox="1"/>
            <p:nvPr userDrawn="1"/>
          </p:nvSpPr>
          <p:spPr>
            <a:xfrm rot="18900000">
              <a:off x="-285849" y="5546036"/>
              <a:ext cx="1106032" cy="430887"/>
            </a:xfrm>
            <a:prstGeom prst="rect">
              <a:avLst/>
            </a:prstGeom>
            <a:noFill/>
          </p:spPr>
          <p:txBody>
            <a:bodyPr wrap="none" rtlCol="0">
              <a:spAutoFit/>
            </a:bodyPr>
            <a:lstStyle/>
            <a:p>
              <a:r>
                <a:rPr lang="en-GB" sz="2200">
                  <a:solidFill>
                    <a:srgbClr val="2F5079"/>
                  </a:solidFill>
                </a:rPr>
                <a:t>Expertise</a:t>
              </a:r>
            </a:p>
          </p:txBody>
        </p:sp>
        <p:sp>
          <p:nvSpPr>
            <p:cNvPr id="25" name="TextBox 24"/>
            <p:cNvSpPr txBox="1"/>
            <p:nvPr userDrawn="1"/>
          </p:nvSpPr>
          <p:spPr>
            <a:xfrm rot="18900000">
              <a:off x="-163868" y="5873207"/>
              <a:ext cx="1425130" cy="430887"/>
            </a:xfrm>
            <a:prstGeom prst="rect">
              <a:avLst/>
            </a:prstGeom>
            <a:noFill/>
          </p:spPr>
          <p:txBody>
            <a:bodyPr wrap="none" rtlCol="0">
              <a:spAutoFit/>
            </a:bodyPr>
            <a:lstStyle/>
            <a:p>
              <a:r>
                <a:rPr lang="en-GB" sz="2200">
                  <a:solidFill>
                    <a:srgbClr val="2F5079"/>
                  </a:solidFill>
                </a:rPr>
                <a:t>Sponsorship</a:t>
              </a:r>
            </a:p>
          </p:txBody>
        </p:sp>
        <p:sp>
          <p:nvSpPr>
            <p:cNvPr id="26" name="TextBox 25"/>
            <p:cNvSpPr txBox="1"/>
            <p:nvPr userDrawn="1"/>
          </p:nvSpPr>
          <p:spPr>
            <a:xfrm rot="18900000">
              <a:off x="237530" y="5655092"/>
              <a:ext cx="2115424" cy="430887"/>
            </a:xfrm>
            <a:prstGeom prst="rect">
              <a:avLst/>
            </a:prstGeom>
            <a:noFill/>
          </p:spPr>
          <p:txBody>
            <a:bodyPr wrap="none" rtlCol="0">
              <a:spAutoFit/>
            </a:bodyPr>
            <a:lstStyle/>
            <a:p>
              <a:r>
                <a:rPr lang="en-GB" sz="2200">
                  <a:solidFill>
                    <a:srgbClr val="2F5079"/>
                  </a:solidFill>
                </a:rPr>
                <a:t>Thought leadership</a:t>
              </a:r>
            </a:p>
          </p:txBody>
        </p:sp>
      </p:grpSp>
      <p:sp>
        <p:nvSpPr>
          <p:cNvPr id="3074" name="Rectangle 2"/>
          <p:cNvSpPr>
            <a:spLocks noGrp="1" noChangeArrowheads="1"/>
          </p:cNvSpPr>
          <p:nvPr>
            <p:ph type="ctrTitle"/>
          </p:nvPr>
        </p:nvSpPr>
        <p:spPr>
          <a:xfrm>
            <a:off x="527050" y="2133608"/>
            <a:ext cx="10902949" cy="1295399"/>
          </a:xfrm>
        </p:spPr>
        <p:txBody>
          <a:bodyPr anchor="t"/>
          <a:lstStyle>
            <a:lvl1pPr>
              <a:defRPr sz="3600">
                <a:solidFill>
                  <a:schemeClr val="accent3"/>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10128760"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06 May 2025</a:t>
            </a:fld>
            <a:endParaRPr lang="en-GB"/>
          </a:p>
        </p:txBody>
      </p:sp>
      <p:pic>
        <p:nvPicPr>
          <p:cNvPr id="27"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6"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3" y="1557338"/>
            <a:ext cx="5425017" cy="4640263"/>
          </a:xfrm>
        </p:spPr>
        <p:txBody>
          <a:bodyPr/>
          <a:lstStyle>
            <a:lvl1pPr>
              <a:defRPr sz="2267"/>
            </a:lvl1pPr>
            <a:lvl2pPr>
              <a:defRPr sz="2000"/>
            </a:lvl2pPr>
            <a:lvl3pPr>
              <a:defRPr sz="1867"/>
            </a:lvl3pPr>
            <a:lvl4pPr>
              <a:defRPr sz="1600"/>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6155266" y="1557338"/>
            <a:ext cx="5427135" cy="4640263"/>
          </a:xfrm>
        </p:spPr>
        <p:txBody>
          <a:bodyPr/>
          <a:lstStyle>
            <a:lvl1pPr>
              <a:defRPr sz="2267"/>
            </a:lvl1pPr>
          </a:lstStyle>
          <a:p>
            <a:r>
              <a:rPr lang="en-US"/>
              <a:t>Click icon to add chart</a:t>
            </a:r>
            <a:endParaRPr lang="en-GB"/>
          </a:p>
        </p:txBody>
      </p:sp>
      <p:sp>
        <p:nvSpPr>
          <p:cNvPr id="5" name="Date Placeholder 4"/>
          <p:cNvSpPr>
            <a:spLocks noGrp="1"/>
          </p:cNvSpPr>
          <p:nvPr>
            <p:ph type="dt" sz="half" idx="10"/>
          </p:nvPr>
        </p:nvSpPr>
        <p:spPr>
          <a:xfrm>
            <a:off x="527054" y="6410326"/>
            <a:ext cx="2688167" cy="331788"/>
          </a:xfrm>
          <a:prstGeom prst="rect">
            <a:avLst/>
          </a:prstGeom>
        </p:spPr>
        <p:txBody>
          <a:bodyPr/>
          <a:lstStyle>
            <a:lvl1pPr>
              <a:defRPr/>
            </a:lvl1pPr>
          </a:lstStyle>
          <a:p>
            <a:fld id="{E55E8865-9CB5-4569-9D00-F0979EDB96F2}" type="datetime4">
              <a:rPr lang="en-GB">
                <a:solidFill>
                  <a:srgbClr val="3F4548"/>
                </a:solidFill>
              </a:rPr>
              <a:pPr/>
              <a:t>06 May 2025</a:t>
            </a:fld>
            <a:endParaRPr lang="en-GB">
              <a:solidFill>
                <a:srgbClr val="3F4548"/>
              </a:solidFill>
            </a:endParaRPr>
          </a:p>
        </p:txBody>
      </p:sp>
      <p:sp>
        <p:nvSpPr>
          <p:cNvPr id="6" name="Footer Placeholder 5"/>
          <p:cNvSpPr>
            <a:spLocks noGrp="1"/>
          </p:cNvSpPr>
          <p:nvPr>
            <p:ph type="ftr" sz="quarter" idx="11"/>
          </p:nvPr>
        </p:nvSpPr>
        <p:spPr>
          <a:xfrm>
            <a:off x="3215224" y="6410326"/>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3" y="6402396"/>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2841347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27054" y="6410326"/>
            <a:ext cx="2688167" cy="331788"/>
          </a:xfrm>
          <a:prstGeom prst="rect">
            <a:avLst/>
          </a:prstGeom>
        </p:spPr>
        <p:txBody>
          <a:bodyPr/>
          <a:lstStyle/>
          <a:p>
            <a:fld id="{54BAF313-7243-4F7C-9432-46175C2A020E}" type="datetimeFigureOut">
              <a:rPr lang="en-SG" smtClean="0">
                <a:solidFill>
                  <a:srgbClr val="3F4548"/>
                </a:solidFill>
              </a:rPr>
              <a:pPr/>
              <a:t>6/5/2025</a:t>
            </a:fld>
            <a:endParaRPr lang="en-SG">
              <a:solidFill>
                <a:srgbClr val="3F4548"/>
              </a:solidFill>
            </a:endParaRPr>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4431086A-C4E2-47CB-9543-C692ED7B5F02}" type="slidenum">
              <a:rPr lang="en-SG" smtClean="0"/>
              <a:pPr/>
              <a:t>‹#›</a:t>
            </a:fld>
            <a:endParaRPr lang="en-SG"/>
          </a:p>
        </p:txBody>
      </p:sp>
    </p:spTree>
    <p:extLst>
      <p:ext uri="{BB962C8B-B14F-4D97-AF65-F5344CB8AC3E}">
        <p14:creationId xmlns:p14="http://schemas.microsoft.com/office/powerpoint/2010/main" val="3569862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527054" y="6410326"/>
            <a:ext cx="2688167" cy="331788"/>
          </a:xfrm>
          <a:prstGeom prst="rect">
            <a:avLst/>
          </a:prstGeom>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06 May 2025</a:t>
            </a:fld>
            <a:endParaRPr lang="en-GB">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a:p>
        </p:txBody>
      </p:sp>
      <p:sp>
        <p:nvSpPr>
          <p:cNvPr id="6" name="Content Placeholder 2"/>
          <p:cNvSpPr>
            <a:spLocks noGrp="1"/>
          </p:cNvSpPr>
          <p:nvPr>
            <p:ph idx="1"/>
          </p:nvPr>
        </p:nvSpPr>
        <p:spPr>
          <a:xfrm>
            <a:off x="512612" y="1556792"/>
            <a:ext cx="11152339" cy="464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845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0" y="2133608"/>
            <a:ext cx="10902949" cy="1295399"/>
          </a:xfrm>
        </p:spPr>
        <p:txBody>
          <a:bodyPr anchor="t"/>
          <a:lstStyle>
            <a:lvl1pPr>
              <a:defRPr sz="3600" b="1">
                <a:solidFill>
                  <a:schemeClr val="accent3"/>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9531345"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a:pPr/>
              <a:t>06 May 2025</a:t>
            </a:fld>
            <a:endParaRPr lang="en-GB"/>
          </a:p>
        </p:txBody>
      </p:sp>
      <p:grpSp>
        <p:nvGrpSpPr>
          <p:cNvPr id="4" name="Group 3"/>
          <p:cNvGrpSpPr/>
          <p:nvPr userDrawn="1"/>
        </p:nvGrpSpPr>
        <p:grpSpPr>
          <a:xfrm>
            <a:off x="9588402" y="404664"/>
            <a:ext cx="2340244" cy="897997"/>
            <a:chOff x="7905328" y="493473"/>
            <a:chExt cx="1718172"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615388" y="594713"/>
              <a:ext cx="1008112" cy="454355"/>
            </a:xfrm>
            <a:prstGeom prst="rect">
              <a:avLst/>
            </a:prstGeom>
            <a:noFill/>
          </p:spPr>
          <p:txBody>
            <a:bodyPr wrap="square" rtlCol="0">
              <a:spAutoFit/>
            </a:bodyPr>
            <a:lstStyle/>
            <a:p>
              <a:r>
                <a:rPr lang="en-GB" sz="1800">
                  <a:solidFill>
                    <a:schemeClr val="bg1"/>
                  </a:solidFill>
                </a:rPr>
                <a:t>Partner</a:t>
              </a:r>
            </a:p>
            <a:p>
              <a:r>
                <a:rPr lang="en-GB" sz="1800">
                  <a:solidFill>
                    <a:schemeClr val="bg1"/>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25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8693149" cy="1295399"/>
          </a:xfrm>
        </p:spPr>
        <p:txBody>
          <a:bodyPr anchor="t"/>
          <a:lstStyle>
            <a:lvl1pPr>
              <a:defRPr sz="3600">
                <a:solidFill>
                  <a:schemeClr val="bg1"/>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accent3"/>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5" y="6410325"/>
            <a:ext cx="2927349" cy="331788"/>
          </a:xfrm>
        </p:spPr>
        <p:txBody>
          <a:bodyPr/>
          <a:lstStyle>
            <a:lvl1pPr>
              <a:defRPr>
                <a:solidFill>
                  <a:schemeClr val="bg1"/>
                </a:solidFill>
              </a:defRPr>
            </a:lvl1pPr>
          </a:lstStyle>
          <a:p>
            <a:fld id="{1744C141-B97D-4979-AB76-E8E6AB76C28B}" type="datetime4">
              <a:rPr lang="en-GB" smtClean="0"/>
              <a:pPr/>
              <a:t>06 May 2025</a:t>
            </a:fld>
            <a:endParaRPr lang="en-GB"/>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2B5E93A1-97F2-4F0B-97B4-7DE5BCAEF38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348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06 May 2025</a:t>
            </a:fld>
            <a:endParaRPr lang="en-GB"/>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30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1"/>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06 May 2025</a:t>
            </a:fld>
            <a:endParaRPr lang="en-GB"/>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83A24984-E1B2-407C-9C01-0E1FE92EBEC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081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06 May 2025</a:t>
            </a:fld>
            <a:endParaRPr lang="en-GB"/>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8"/>
            <a:ext cx="9505950" cy="1295399"/>
          </a:xfrm>
        </p:spPr>
        <p:txBody>
          <a:bodyPr anchor="t"/>
          <a:lstStyle>
            <a:lvl1pPr>
              <a:defRPr sz="3600">
                <a:solidFill>
                  <a:schemeClr val="accent3"/>
                </a:solidFill>
              </a:defRPr>
            </a:lvl1pPr>
          </a:lstStyle>
          <a:p>
            <a:pPr lvl="0"/>
            <a:r>
              <a:rPr lang="en-GB" noProof="0"/>
              <a:t>Click to edit Master title style</a:t>
            </a:r>
          </a:p>
        </p:txBody>
      </p:sp>
      <p:sp>
        <p:nvSpPr>
          <p:cNvPr id="3075" name="Rectangle 3"/>
          <p:cNvSpPr>
            <a:spLocks noGrp="1" noChangeArrowheads="1"/>
          </p:cNvSpPr>
          <p:nvPr>
            <p:ph type="subTitle" idx="1"/>
          </p:nvPr>
        </p:nvSpPr>
        <p:spPr>
          <a:xfrm>
            <a:off x="527055" y="2781300"/>
            <a:ext cx="8161867" cy="1007740"/>
          </a:xfrm>
        </p:spPr>
        <p:txBody>
          <a:bodyPr/>
          <a:lstStyle>
            <a:lvl1pPr marL="0" indent="0">
              <a:spcBef>
                <a:spcPts val="0"/>
              </a:spcBef>
              <a:buFontTx/>
              <a:buNone/>
              <a:defRPr sz="2600">
                <a:solidFill>
                  <a:schemeClr val="bg1"/>
                </a:solidFill>
              </a:defRPr>
            </a:lvl1pPr>
          </a:lstStyle>
          <a:p>
            <a:pPr lvl="0"/>
            <a:r>
              <a:rPr lang="en-GB" noProof="0"/>
              <a:t>Click to edit Master subtitle style</a:t>
            </a:r>
          </a:p>
        </p:txBody>
      </p:sp>
      <p:sp>
        <p:nvSpPr>
          <p:cNvPr id="3076" name="Rectangle 4"/>
          <p:cNvSpPr>
            <a:spLocks noGrp="1" noChangeArrowheads="1"/>
          </p:cNvSpPr>
          <p:nvPr>
            <p:ph type="dt" sz="half" idx="2"/>
          </p:nvPr>
        </p:nvSpPr>
        <p:spPr>
          <a:xfrm>
            <a:off x="527056" y="6410332"/>
            <a:ext cx="1846689" cy="300075"/>
          </a:xfrm>
          <a:noFill/>
          <a:effectLst>
            <a:softEdge rad="31750"/>
          </a:effectLst>
        </p:spPr>
        <p:txBody>
          <a:bodyPr/>
          <a:lstStyle>
            <a:lvl1pPr>
              <a:defRPr>
                <a:solidFill>
                  <a:schemeClr val="bg1"/>
                </a:solidFill>
              </a:defRPr>
            </a:lvl1pPr>
          </a:lstStyle>
          <a:p>
            <a:fld id="{1744C141-B97D-4979-AB76-E8E6AB76C28B}" type="datetime4">
              <a:rPr lang="en-GB" smtClean="0"/>
              <a:pPr/>
              <a:t>06 May 2025</a:t>
            </a:fld>
            <a:endParaRPr lang="en-GB"/>
          </a:p>
        </p:txBody>
      </p:sp>
      <p:pic>
        <p:nvPicPr>
          <p:cNvPr id="7" name="Picture 4" descr="E:\Pants Work\Current Work\Actuaries 2011\Logos all\IFOA Logo\Lanscape - Standard\WMF logos\IFOA_logo_L_RGB_WO_text.wmf">
            <a:extLst>
              <a:ext uri="{FF2B5EF4-FFF2-40B4-BE49-F238E27FC236}">
                <a16:creationId xmlns:a16="http://schemas.microsoft.com/office/drawing/2014/main" id="{FE279110-C7C3-460A-A314-D193AF4E881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w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5"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527055"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527054"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06 May 2025</a:t>
            </a:fld>
            <a:endParaRPr lang="en-GB"/>
          </a:p>
        </p:txBody>
      </p:sp>
      <p:sp>
        <p:nvSpPr>
          <p:cNvPr id="1029" name="Rectangle 5"/>
          <p:cNvSpPr>
            <a:spLocks noGrp="1" noChangeArrowheads="1"/>
          </p:cNvSpPr>
          <p:nvPr>
            <p:ph type="ftr" sz="quarter" idx="3"/>
          </p:nvPr>
        </p:nvSpPr>
        <p:spPr bwMode="auto">
          <a:xfrm>
            <a:off x="3215223" y="6410325"/>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a:p>
        </p:txBody>
      </p:sp>
      <p:sp>
        <p:nvSpPr>
          <p:cNvPr id="1031" name="Line 7"/>
          <p:cNvSpPr>
            <a:spLocks noChangeShapeType="1"/>
          </p:cNvSpPr>
          <p:nvPr/>
        </p:nvSpPr>
        <p:spPr bwMode="auto">
          <a:xfrm>
            <a:off x="624423"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60" name="Picture 2" descr="E:\Pants Work\Current Work\Actuaries 2011\Logos all\IFOA Logo\Lanscape - Standard\WMF logos\IFOA_logo_L_RGB.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9906000" y="5563121"/>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userDrawn="1"/>
        </p:nvGrpSpPr>
        <p:grpSpPr>
          <a:xfrm>
            <a:off x="-3137354"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userDrawn="1"/>
          </p:nvSpPr>
          <p:spPr>
            <a:xfrm>
              <a:off x="-2982572" y="99308"/>
              <a:ext cx="2839661" cy="153888"/>
            </a:xfrm>
            <a:prstGeom prst="rect">
              <a:avLst/>
            </a:prstGeom>
            <a:noFill/>
          </p:spPr>
          <p:txBody>
            <a:bodyPr wrap="square" lIns="0" tIns="0" rIns="0" bIns="0" rtlCol="0">
              <a:spAutoFit/>
            </a:bodyPr>
            <a:lstStyle/>
            <a:p>
              <a:r>
                <a:rPr lang="en-GB" sz="1000" b="1">
                  <a:solidFill>
                    <a:schemeClr val="accent2"/>
                  </a:solidFill>
                </a:rPr>
                <a:t>Colour</a:t>
              </a:r>
              <a:r>
                <a:rPr lang="en-GB" sz="1000" b="1" baseline="0">
                  <a:solidFill>
                    <a:schemeClr val="accent2"/>
                  </a:solidFill>
                </a:rPr>
                <a:t> palette for PowerPoint presentations</a:t>
              </a:r>
              <a:endParaRPr lang="en-US" sz="1000" b="1">
                <a:solidFill>
                  <a:schemeClr val="accent2"/>
                </a:solidFill>
              </a:endParaRPr>
            </a:p>
          </p:txBody>
        </p:sp>
        <p:grpSp>
          <p:nvGrpSpPr>
            <p:cNvPr id="64" name="Group 58"/>
            <p:cNvGrpSpPr/>
            <p:nvPr userDrawn="1"/>
          </p:nvGrpSpPr>
          <p:grpSpPr>
            <a:xfrm>
              <a:off x="-2982571" y="476672"/>
              <a:ext cx="2863473" cy="307777"/>
              <a:chOff x="-2982571" y="476672"/>
              <a:chExt cx="2863473" cy="307777"/>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a:t>Dark blue</a:t>
                </a:r>
              </a:p>
              <a:p>
                <a:r>
                  <a:rPr lang="en-GB" sz="1000"/>
                  <a:t>R:17</a:t>
                </a:r>
                <a:r>
                  <a:rPr lang="en-GB" sz="1000" baseline="0"/>
                  <a:t>  G:52  B:88</a:t>
                </a:r>
                <a:endParaRPr lang="en-US" sz="1000"/>
              </a:p>
            </p:txBody>
          </p:sp>
        </p:grpSp>
        <p:grpSp>
          <p:nvGrpSpPr>
            <p:cNvPr id="65" name="Group 13"/>
            <p:cNvGrpSpPr/>
            <p:nvPr userDrawn="1"/>
          </p:nvGrpSpPr>
          <p:grpSpPr>
            <a:xfrm>
              <a:off x="-2982575" y="882170"/>
              <a:ext cx="2863476" cy="307777"/>
              <a:chOff x="-2928990" y="365095"/>
              <a:chExt cx="2643206" cy="307777"/>
            </a:xfrm>
          </p:grpSpPr>
          <p:sp>
            <p:nvSpPr>
              <p:cNvPr id="104" name="Rectangle 14"/>
              <p:cNvSpPr/>
              <p:nvPr userDrawn="1"/>
            </p:nvSpPr>
            <p:spPr>
              <a:xfrm>
                <a:off x="-2928990" y="365095"/>
                <a:ext cx="285752"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5"/>
              <p:cNvSpPr txBox="1"/>
              <p:nvPr userDrawn="1"/>
            </p:nvSpPr>
            <p:spPr>
              <a:xfrm>
                <a:off x="-2500362" y="365095"/>
                <a:ext cx="2214578" cy="307777"/>
              </a:xfrm>
              <a:prstGeom prst="rect">
                <a:avLst/>
              </a:prstGeom>
              <a:noFill/>
            </p:spPr>
            <p:txBody>
              <a:bodyPr wrap="square" lIns="0" tIns="0" rIns="0" bIns="0" rtlCol="0">
                <a:spAutoFit/>
              </a:bodyPr>
              <a:lstStyle/>
              <a:p>
                <a:r>
                  <a:rPr lang="en-GB" sz="1000"/>
                  <a:t>Gold</a:t>
                </a:r>
              </a:p>
              <a:p>
                <a:r>
                  <a:rPr lang="en-GB" sz="1000"/>
                  <a:t>R:217</a:t>
                </a:r>
                <a:r>
                  <a:rPr lang="en-GB" sz="1000" baseline="0"/>
                  <a:t>  G:171  B:22</a:t>
                </a:r>
                <a:endParaRPr lang="en-US" sz="800"/>
              </a:p>
            </p:txBody>
          </p:sp>
        </p:grpSp>
        <p:grpSp>
          <p:nvGrpSpPr>
            <p:cNvPr id="66" name="Group 16"/>
            <p:cNvGrpSpPr/>
            <p:nvPr userDrawn="1"/>
          </p:nvGrpSpPr>
          <p:grpSpPr>
            <a:xfrm>
              <a:off x="-2982575" y="1277829"/>
              <a:ext cx="2863476" cy="307777"/>
              <a:chOff x="-2928990" y="63509"/>
              <a:chExt cx="2643206" cy="307777"/>
            </a:xfrm>
          </p:grpSpPr>
          <p:sp>
            <p:nvSpPr>
              <p:cNvPr id="102" name="Rectangle 17"/>
              <p:cNvSpPr/>
              <p:nvPr userDrawn="1"/>
            </p:nvSpPr>
            <p:spPr>
              <a:xfrm>
                <a:off x="-2928990" y="63509"/>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8"/>
              <p:cNvSpPr txBox="1"/>
              <p:nvPr userDrawn="1"/>
            </p:nvSpPr>
            <p:spPr>
              <a:xfrm>
                <a:off x="-2500362" y="63509"/>
                <a:ext cx="2214578" cy="307777"/>
              </a:xfrm>
              <a:prstGeom prst="rect">
                <a:avLst/>
              </a:prstGeom>
              <a:noFill/>
            </p:spPr>
            <p:txBody>
              <a:bodyPr wrap="square" lIns="0" tIns="0" rIns="0" bIns="0" rtlCol="0">
                <a:spAutoFit/>
              </a:bodyPr>
              <a:lstStyle/>
              <a:p>
                <a:r>
                  <a:rPr lang="en-GB" sz="1000"/>
                  <a:t>Mid blue</a:t>
                </a:r>
              </a:p>
              <a:p>
                <a:r>
                  <a:rPr lang="en-GB" sz="1000"/>
                  <a:t>R:64</a:t>
                </a:r>
                <a:r>
                  <a:rPr lang="en-GB" sz="1000" baseline="0"/>
                  <a:t>  G:150  B:184</a:t>
                </a:r>
                <a:endParaRPr lang="en-US" sz="1000"/>
              </a:p>
            </p:txBody>
          </p:sp>
        </p:grpSp>
        <p:sp>
          <p:nvSpPr>
            <p:cNvPr id="67" name="TextBox 66"/>
            <p:cNvSpPr txBox="1"/>
            <p:nvPr userDrawn="1"/>
          </p:nvSpPr>
          <p:spPr>
            <a:xfrm>
              <a:off x="-2982571" y="2122984"/>
              <a:ext cx="2399126" cy="153888"/>
            </a:xfrm>
            <a:prstGeom prst="rect">
              <a:avLst/>
            </a:prstGeom>
            <a:noFill/>
          </p:spPr>
          <p:txBody>
            <a:bodyPr wrap="square" lIns="0" tIns="0" rIns="0" bIns="0" rtlCol="0">
              <a:spAutoFit/>
            </a:bodyPr>
            <a:lstStyle/>
            <a:p>
              <a:r>
                <a:rPr lang="en-GB" sz="1000" b="1">
                  <a:solidFill>
                    <a:schemeClr val="accent1"/>
                  </a:solidFill>
                </a:rPr>
                <a:t>Secondary colour palette</a:t>
              </a:r>
              <a:endParaRPr lang="en-US" sz="1000" b="1">
                <a:solidFill>
                  <a:schemeClr val="accent1"/>
                </a:solidFill>
              </a:endParaRPr>
            </a:p>
          </p:txBody>
        </p:sp>
        <p:sp>
          <p:nvSpPr>
            <p:cNvPr id="68" name="TextBox 67"/>
            <p:cNvSpPr txBox="1"/>
            <p:nvPr userDrawn="1"/>
          </p:nvSpPr>
          <p:spPr>
            <a:xfrm>
              <a:off x="-2982571" y="260648"/>
              <a:ext cx="2399126" cy="153888"/>
            </a:xfrm>
            <a:prstGeom prst="rect">
              <a:avLst/>
            </a:prstGeom>
            <a:noFill/>
          </p:spPr>
          <p:txBody>
            <a:bodyPr wrap="square" lIns="0" tIns="0" rIns="0" bIns="0" rtlCol="0">
              <a:spAutoFit/>
            </a:bodyPr>
            <a:lstStyle/>
            <a:p>
              <a:pPr>
                <a:tabLst>
                  <a:tab pos="2419350" algn="l"/>
                </a:tabLst>
              </a:pPr>
              <a:r>
                <a:rPr lang="en-GB" sz="1000" b="1">
                  <a:solidFill>
                    <a:schemeClr val="accent1"/>
                  </a:solidFill>
                </a:rPr>
                <a:t>Primary colour palette</a:t>
              </a:r>
              <a:endParaRPr lang="en-US" sz="1000" b="1">
                <a:solidFill>
                  <a:schemeClr val="accent1"/>
                </a:solidFill>
              </a:endParaRPr>
            </a:p>
          </p:txBody>
        </p:sp>
        <p:grpSp>
          <p:nvGrpSpPr>
            <p:cNvPr id="69" name="Group 24"/>
            <p:cNvGrpSpPr/>
            <p:nvPr userDrawn="1"/>
          </p:nvGrpSpPr>
          <p:grpSpPr>
            <a:xfrm>
              <a:off x="-2982575" y="1688965"/>
              <a:ext cx="2863476" cy="307777"/>
              <a:chOff x="-2928990" y="63509"/>
              <a:chExt cx="2643206" cy="307777"/>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userDrawn="1"/>
            </p:nvSpPr>
            <p:spPr>
              <a:xfrm>
                <a:off x="-2500362" y="63509"/>
                <a:ext cx="2214578" cy="307777"/>
              </a:xfrm>
              <a:prstGeom prst="rect">
                <a:avLst/>
              </a:prstGeom>
              <a:noFill/>
            </p:spPr>
            <p:txBody>
              <a:bodyPr wrap="square" lIns="0" tIns="0" rIns="0" bIns="0" rtlCol="0">
                <a:spAutoFit/>
              </a:bodyPr>
              <a:lstStyle/>
              <a:p>
                <a:r>
                  <a:rPr lang="en-GB" sz="1000"/>
                  <a:t>Light grey</a:t>
                </a:r>
              </a:p>
              <a:p>
                <a:r>
                  <a:rPr lang="en-GB" sz="1000"/>
                  <a:t>R:220</a:t>
                </a:r>
                <a:r>
                  <a:rPr lang="en-GB" sz="1000" baseline="0"/>
                  <a:t>  G:221  B:217</a:t>
                </a:r>
                <a:endParaRPr lang="en-US" sz="1000"/>
              </a:p>
            </p:txBody>
          </p:sp>
        </p:grpSp>
        <p:grpSp>
          <p:nvGrpSpPr>
            <p:cNvPr id="70" name="Group 27"/>
            <p:cNvGrpSpPr/>
            <p:nvPr userDrawn="1"/>
          </p:nvGrpSpPr>
          <p:grpSpPr>
            <a:xfrm>
              <a:off x="-2982575" y="2373330"/>
              <a:ext cx="2863476" cy="307777"/>
              <a:chOff x="-2928990" y="336738"/>
              <a:chExt cx="2643206" cy="307777"/>
            </a:xfrm>
          </p:grpSpPr>
          <p:sp>
            <p:nvSpPr>
              <p:cNvPr id="98" name="Rectangle 97"/>
              <p:cNvSpPr/>
              <p:nvPr userDrawn="1"/>
            </p:nvSpPr>
            <p:spPr>
              <a:xfrm>
                <a:off x="-2928990" y="33673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userDrawn="1"/>
            </p:nvSpPr>
            <p:spPr>
              <a:xfrm>
                <a:off x="-2500362" y="336738"/>
                <a:ext cx="2214578" cy="307777"/>
              </a:xfrm>
              <a:prstGeom prst="rect">
                <a:avLst/>
              </a:prstGeom>
              <a:noFill/>
            </p:spPr>
            <p:txBody>
              <a:bodyPr wrap="square" lIns="0" tIns="0" rIns="0" bIns="0" rtlCol="0">
                <a:spAutoFit/>
              </a:bodyPr>
              <a:lstStyle/>
              <a:p>
                <a:r>
                  <a:rPr lang="en-GB" sz="1000"/>
                  <a:t>Pea green</a:t>
                </a:r>
              </a:p>
              <a:p>
                <a:r>
                  <a:rPr lang="en-GB" sz="1000"/>
                  <a:t>R:121</a:t>
                </a:r>
                <a:r>
                  <a:rPr lang="en-GB" sz="1000" baseline="0"/>
                  <a:t>  G:163  B:42</a:t>
                </a:r>
                <a:endParaRPr lang="en-US" sz="1000"/>
              </a:p>
            </p:txBody>
          </p:sp>
        </p:grpSp>
        <p:grpSp>
          <p:nvGrpSpPr>
            <p:cNvPr id="71" name="Group 60"/>
            <p:cNvGrpSpPr/>
            <p:nvPr userDrawn="1"/>
          </p:nvGrpSpPr>
          <p:grpSpPr>
            <a:xfrm>
              <a:off x="-2982571" y="2784466"/>
              <a:ext cx="2863473" cy="307777"/>
              <a:chOff x="-2982571" y="2784466"/>
              <a:chExt cx="2863473" cy="307777"/>
            </a:xfrm>
          </p:grpSpPr>
          <p:sp>
            <p:nvSpPr>
              <p:cNvPr id="96" name="Rectangle 95"/>
              <p:cNvSpPr/>
              <p:nvPr userDrawn="1"/>
            </p:nvSpPr>
            <p:spPr>
              <a:xfrm>
                <a:off x="-2982571" y="278446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userDrawn="1"/>
            </p:nvSpPr>
            <p:spPr>
              <a:xfrm>
                <a:off x="-2518224" y="2784466"/>
                <a:ext cx="2399126" cy="307777"/>
              </a:xfrm>
              <a:prstGeom prst="rect">
                <a:avLst/>
              </a:prstGeom>
              <a:noFill/>
            </p:spPr>
            <p:txBody>
              <a:bodyPr wrap="square" lIns="0" tIns="0" rIns="0" bIns="0" rtlCol="0">
                <a:spAutoFit/>
              </a:bodyPr>
              <a:lstStyle/>
              <a:p>
                <a:r>
                  <a:rPr lang="en-GB" sz="1000"/>
                  <a:t>Forest green</a:t>
                </a:r>
              </a:p>
              <a:p>
                <a:r>
                  <a:rPr lang="en-GB" sz="1000"/>
                  <a:t>R:</a:t>
                </a:r>
                <a:r>
                  <a:rPr lang="en-GB" sz="1000" baseline="0"/>
                  <a:t>0 G:132  B:82</a:t>
                </a:r>
                <a:endParaRPr lang="en-US" sz="1000"/>
              </a:p>
            </p:txBody>
          </p:sp>
        </p:grpSp>
        <p:grpSp>
          <p:nvGrpSpPr>
            <p:cNvPr id="72" name="Group 33"/>
            <p:cNvGrpSpPr/>
            <p:nvPr userDrawn="1"/>
          </p:nvGrpSpPr>
          <p:grpSpPr>
            <a:xfrm>
              <a:off x="-2982575" y="3195602"/>
              <a:ext cx="2863476" cy="307777"/>
              <a:chOff x="-2928990" y="336738"/>
              <a:chExt cx="2643206" cy="307777"/>
            </a:xfrm>
          </p:grpSpPr>
          <p:sp>
            <p:nvSpPr>
              <p:cNvPr id="94" name="Rectangle 93"/>
              <p:cNvSpPr/>
              <p:nvPr userDrawn="1"/>
            </p:nvSpPr>
            <p:spPr>
              <a:xfrm>
                <a:off x="-2928990" y="33673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userDrawn="1"/>
            </p:nvSpPr>
            <p:spPr>
              <a:xfrm>
                <a:off x="-2500362" y="336738"/>
                <a:ext cx="2214578" cy="307777"/>
              </a:xfrm>
              <a:prstGeom prst="rect">
                <a:avLst/>
              </a:prstGeom>
              <a:noFill/>
            </p:spPr>
            <p:txBody>
              <a:bodyPr wrap="square" lIns="0" tIns="0" rIns="0" bIns="0" rtlCol="0">
                <a:spAutoFit/>
              </a:bodyPr>
              <a:lstStyle/>
              <a:p>
                <a:r>
                  <a:rPr lang="en-GB" sz="1000"/>
                  <a:t>Bottle green</a:t>
                </a:r>
              </a:p>
              <a:p>
                <a:r>
                  <a:rPr lang="en-GB" sz="1000"/>
                  <a:t>R:17</a:t>
                </a:r>
                <a:r>
                  <a:rPr lang="en-GB" sz="1000" baseline="0"/>
                  <a:t>  G:179  B:162</a:t>
                </a:r>
                <a:endParaRPr lang="en-US" sz="1000"/>
              </a:p>
            </p:txBody>
          </p:sp>
        </p:grpSp>
        <p:grpSp>
          <p:nvGrpSpPr>
            <p:cNvPr id="74" name="Group 63"/>
            <p:cNvGrpSpPr/>
            <p:nvPr userDrawn="1"/>
          </p:nvGrpSpPr>
          <p:grpSpPr>
            <a:xfrm>
              <a:off x="-2982571" y="3645024"/>
              <a:ext cx="2863473" cy="307777"/>
              <a:chOff x="-2982571" y="3645024"/>
              <a:chExt cx="2863473" cy="307777"/>
            </a:xfrm>
          </p:grpSpPr>
          <p:sp>
            <p:nvSpPr>
              <p:cNvPr id="90" name="Rectangle 89"/>
              <p:cNvSpPr/>
              <p:nvPr userDrawn="1"/>
            </p:nvSpPr>
            <p:spPr>
              <a:xfrm>
                <a:off x="-2982571" y="364502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userDrawn="1"/>
            </p:nvSpPr>
            <p:spPr>
              <a:xfrm>
                <a:off x="-2518224" y="3645024"/>
                <a:ext cx="2399126" cy="307777"/>
              </a:xfrm>
              <a:prstGeom prst="rect">
                <a:avLst/>
              </a:prstGeom>
              <a:noFill/>
            </p:spPr>
            <p:txBody>
              <a:bodyPr wrap="square" lIns="0" tIns="0" rIns="0" bIns="0" rtlCol="0">
                <a:spAutoFit/>
              </a:bodyPr>
              <a:lstStyle/>
              <a:p>
                <a:r>
                  <a:rPr lang="en-GB" sz="1000"/>
                  <a:t>Light blue</a:t>
                </a:r>
              </a:p>
              <a:p>
                <a:r>
                  <a:rPr lang="en-GB" sz="1000"/>
                  <a:t>R:124</a:t>
                </a:r>
                <a:r>
                  <a:rPr lang="en-GB" sz="1000" baseline="0"/>
                  <a:t>  G:179  B:225</a:t>
                </a:r>
                <a:endParaRPr lang="en-US" sz="1000"/>
              </a:p>
            </p:txBody>
          </p:sp>
        </p:grpSp>
        <p:grpSp>
          <p:nvGrpSpPr>
            <p:cNvPr id="75" name="Group 43"/>
            <p:cNvGrpSpPr/>
            <p:nvPr userDrawn="1"/>
          </p:nvGrpSpPr>
          <p:grpSpPr>
            <a:xfrm>
              <a:off x="-2982575" y="4056160"/>
              <a:ext cx="2863476" cy="307777"/>
              <a:chOff x="-2928990" y="-36112"/>
              <a:chExt cx="2643206" cy="307777"/>
            </a:xfrm>
          </p:grpSpPr>
          <p:sp>
            <p:nvSpPr>
              <p:cNvPr id="88" name="Rectangle 87"/>
              <p:cNvSpPr/>
              <p:nvPr userDrawn="1"/>
            </p:nvSpPr>
            <p:spPr>
              <a:xfrm>
                <a:off x="-2928990" y="-36112"/>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userDrawn="1"/>
            </p:nvSpPr>
            <p:spPr>
              <a:xfrm>
                <a:off x="-2500362" y="-36112"/>
                <a:ext cx="2214578" cy="307777"/>
              </a:xfrm>
              <a:prstGeom prst="rect">
                <a:avLst/>
              </a:prstGeom>
              <a:noFill/>
            </p:spPr>
            <p:txBody>
              <a:bodyPr wrap="square" lIns="0" tIns="0" rIns="0" bIns="0" rtlCol="0">
                <a:spAutoFit/>
              </a:bodyPr>
              <a:lstStyle/>
              <a:p>
                <a:r>
                  <a:rPr lang="en-GB" sz="1000"/>
                  <a:t>Violet</a:t>
                </a:r>
              </a:p>
              <a:p>
                <a:r>
                  <a:rPr lang="en-GB" sz="1000"/>
                  <a:t>R:128</a:t>
                </a:r>
                <a:r>
                  <a:rPr lang="en-GB" sz="1000" baseline="0"/>
                  <a:t>  G:118  B:207</a:t>
                </a:r>
                <a:endParaRPr lang="en-US" sz="1000"/>
              </a:p>
            </p:txBody>
          </p:sp>
        </p:grpSp>
        <p:grpSp>
          <p:nvGrpSpPr>
            <p:cNvPr id="76" name="Group 46"/>
            <p:cNvGrpSpPr/>
            <p:nvPr userDrawn="1"/>
          </p:nvGrpSpPr>
          <p:grpSpPr>
            <a:xfrm>
              <a:off x="-2982575" y="4467296"/>
              <a:ext cx="2863476" cy="307777"/>
              <a:chOff x="-2928990" y="-36112"/>
              <a:chExt cx="2643206" cy="307777"/>
            </a:xfrm>
          </p:grpSpPr>
          <p:sp>
            <p:nvSpPr>
              <p:cNvPr id="86" name="Rectangle 85"/>
              <p:cNvSpPr/>
              <p:nvPr userDrawn="1"/>
            </p:nvSpPr>
            <p:spPr>
              <a:xfrm>
                <a:off x="-2928990" y="-36112"/>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userDrawn="1"/>
            </p:nvSpPr>
            <p:spPr>
              <a:xfrm>
                <a:off x="-2500362" y="-36112"/>
                <a:ext cx="2214578" cy="307777"/>
              </a:xfrm>
              <a:prstGeom prst="rect">
                <a:avLst/>
              </a:prstGeom>
              <a:noFill/>
            </p:spPr>
            <p:txBody>
              <a:bodyPr wrap="square" lIns="0" tIns="0" rIns="0" bIns="0" rtlCol="0">
                <a:spAutoFit/>
              </a:bodyPr>
              <a:lstStyle/>
              <a:p>
                <a:r>
                  <a:rPr lang="en-GB" sz="1000"/>
                  <a:t>Purple</a:t>
                </a:r>
              </a:p>
              <a:p>
                <a:r>
                  <a:rPr lang="en-GB" sz="1000"/>
                  <a:t>R:143</a:t>
                </a:r>
                <a:r>
                  <a:rPr lang="en-GB" sz="1000" baseline="0"/>
                  <a:t>  G:70  B:147</a:t>
                </a:r>
                <a:endParaRPr lang="en-US" sz="1000"/>
              </a:p>
            </p:txBody>
          </p:sp>
        </p:grpSp>
        <p:grpSp>
          <p:nvGrpSpPr>
            <p:cNvPr id="77" name="Group 49"/>
            <p:cNvGrpSpPr/>
            <p:nvPr userDrawn="1"/>
          </p:nvGrpSpPr>
          <p:grpSpPr>
            <a:xfrm>
              <a:off x="-2982575" y="5713511"/>
              <a:ext cx="2863476" cy="307777"/>
              <a:chOff x="-2928990" y="798967"/>
              <a:chExt cx="2643206" cy="307777"/>
            </a:xfrm>
          </p:grpSpPr>
          <p:sp>
            <p:nvSpPr>
              <p:cNvPr id="84" name="Rectangle 83"/>
              <p:cNvSpPr/>
              <p:nvPr userDrawn="1"/>
            </p:nvSpPr>
            <p:spPr>
              <a:xfrm>
                <a:off x="-2928990" y="798967"/>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userDrawn="1"/>
            </p:nvSpPr>
            <p:spPr>
              <a:xfrm>
                <a:off x="-2500362" y="798967"/>
                <a:ext cx="2214578" cy="307777"/>
              </a:xfrm>
              <a:prstGeom prst="rect">
                <a:avLst/>
              </a:prstGeom>
              <a:noFill/>
            </p:spPr>
            <p:txBody>
              <a:bodyPr wrap="square" lIns="0" tIns="0" rIns="0" bIns="0" rtlCol="0">
                <a:spAutoFit/>
              </a:bodyPr>
              <a:lstStyle/>
              <a:p>
                <a:r>
                  <a:rPr lang="en-GB" sz="1000"/>
                  <a:t>Fuscia</a:t>
                </a:r>
              </a:p>
              <a:p>
                <a:r>
                  <a:rPr lang="en-GB" sz="1000"/>
                  <a:t>R:233</a:t>
                </a:r>
                <a:r>
                  <a:rPr lang="en-GB" sz="1000" baseline="0"/>
                  <a:t>  G:69  B:140</a:t>
                </a:r>
                <a:endParaRPr lang="en-US" sz="1000"/>
              </a:p>
            </p:txBody>
          </p:sp>
        </p:grpSp>
        <p:grpSp>
          <p:nvGrpSpPr>
            <p:cNvPr id="78" name="Group 52"/>
            <p:cNvGrpSpPr/>
            <p:nvPr userDrawn="1"/>
          </p:nvGrpSpPr>
          <p:grpSpPr>
            <a:xfrm>
              <a:off x="-2982575" y="5281463"/>
              <a:ext cx="2863476" cy="307777"/>
              <a:chOff x="-2928990" y="-44217"/>
              <a:chExt cx="2643206" cy="307777"/>
            </a:xfrm>
          </p:grpSpPr>
          <p:sp>
            <p:nvSpPr>
              <p:cNvPr id="82" name="Rectangle 81"/>
              <p:cNvSpPr/>
              <p:nvPr userDrawn="1"/>
            </p:nvSpPr>
            <p:spPr>
              <a:xfrm>
                <a:off x="-2928990" y="-44217"/>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userDrawn="1"/>
            </p:nvSpPr>
            <p:spPr>
              <a:xfrm>
                <a:off x="-2500362" y="-44217"/>
                <a:ext cx="2214578" cy="307777"/>
              </a:xfrm>
              <a:prstGeom prst="rect">
                <a:avLst/>
              </a:prstGeom>
              <a:noFill/>
            </p:spPr>
            <p:txBody>
              <a:bodyPr wrap="square" lIns="0" tIns="0" rIns="0" bIns="0" rtlCol="0">
                <a:spAutoFit/>
              </a:bodyPr>
              <a:lstStyle/>
              <a:p>
                <a:r>
                  <a:rPr lang="en-GB" sz="1000"/>
                  <a:t>Red</a:t>
                </a:r>
              </a:p>
              <a:p>
                <a:r>
                  <a:rPr lang="en-GB" sz="1000"/>
                  <a:t>R:200</a:t>
                </a:r>
                <a:r>
                  <a:rPr lang="en-GB" sz="1000" baseline="0"/>
                  <a:t>  G:30  B:69</a:t>
                </a:r>
                <a:endParaRPr lang="en-US" sz="1000"/>
              </a:p>
            </p:txBody>
          </p:sp>
        </p:grpSp>
        <p:grpSp>
          <p:nvGrpSpPr>
            <p:cNvPr id="79" name="Group 55"/>
            <p:cNvGrpSpPr/>
            <p:nvPr userDrawn="1"/>
          </p:nvGrpSpPr>
          <p:grpSpPr>
            <a:xfrm>
              <a:off x="-2982575" y="6145559"/>
              <a:ext cx="2863476" cy="307777"/>
              <a:chOff x="-2928990" y="408746"/>
              <a:chExt cx="2643206" cy="307777"/>
            </a:xfrm>
          </p:grpSpPr>
          <p:sp>
            <p:nvSpPr>
              <p:cNvPr id="80" name="Rectangle 79"/>
              <p:cNvSpPr/>
              <p:nvPr userDrawn="1"/>
            </p:nvSpPr>
            <p:spPr>
              <a:xfrm>
                <a:off x="-2928990" y="408746"/>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userDrawn="1"/>
            </p:nvSpPr>
            <p:spPr>
              <a:xfrm>
                <a:off x="-2500362" y="408746"/>
                <a:ext cx="2214578" cy="307777"/>
              </a:xfrm>
              <a:prstGeom prst="rect">
                <a:avLst/>
              </a:prstGeom>
              <a:noFill/>
            </p:spPr>
            <p:txBody>
              <a:bodyPr wrap="square" lIns="0" tIns="0" rIns="0" bIns="0" rtlCol="0">
                <a:spAutoFit/>
              </a:bodyPr>
              <a:lstStyle/>
              <a:p>
                <a:r>
                  <a:rPr lang="en-GB" sz="1000"/>
                  <a:t>Orange</a:t>
                </a:r>
              </a:p>
              <a:p>
                <a:r>
                  <a:rPr lang="en-GB" sz="1000"/>
                  <a:t>R:238</a:t>
                </a:r>
                <a:r>
                  <a:rPr lang="en-GB" sz="1000" baseline="0"/>
                  <a:t>  G:116  B:29</a:t>
                </a:r>
                <a:endParaRPr lang="en-US" sz="1000"/>
              </a:p>
            </p:txBody>
          </p:sp>
        </p:grpSp>
      </p:grpSp>
      <p:sp>
        <p:nvSpPr>
          <p:cNvPr id="57" name="Rectangle 56">
            <a:extLst>
              <a:ext uri="{FF2B5EF4-FFF2-40B4-BE49-F238E27FC236}">
                <a16:creationId xmlns:a16="http://schemas.microsoft.com/office/drawing/2014/main" id="{13806877-BA01-4216-88CE-219A8CE4A280}"/>
              </a:ext>
            </a:extLst>
          </p:cNvPr>
          <p:cNvSpPr/>
          <p:nvPr userDrawn="1"/>
        </p:nvSpPr>
        <p:spPr>
          <a:xfrm>
            <a:off x="-2977008" y="4869160"/>
            <a:ext cx="309565" cy="285752"/>
          </a:xfrm>
          <a:prstGeom prst="rect">
            <a:avLst/>
          </a:prstGeom>
          <a:solidFill>
            <a:srgbClr val="952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A47EF7E-4961-40F5-A2E0-ED88A6A0CF09}"/>
              </a:ext>
            </a:extLst>
          </p:cNvPr>
          <p:cNvSpPr txBox="1"/>
          <p:nvPr userDrawn="1"/>
        </p:nvSpPr>
        <p:spPr>
          <a:xfrm>
            <a:off x="-2512661" y="4869160"/>
            <a:ext cx="2399129" cy="307777"/>
          </a:xfrm>
          <a:prstGeom prst="rect">
            <a:avLst/>
          </a:prstGeom>
          <a:noFill/>
        </p:spPr>
        <p:txBody>
          <a:bodyPr wrap="square" lIns="0" tIns="0" rIns="0" bIns="0" rtlCol="0">
            <a:spAutoFit/>
          </a:bodyPr>
          <a:lstStyle/>
          <a:p>
            <a:r>
              <a:rPr lang="en-GB" sz="1000"/>
              <a:t>Plum</a:t>
            </a:r>
          </a:p>
          <a:p>
            <a:r>
              <a:rPr lang="en-GB" sz="1000"/>
              <a:t>R:149</a:t>
            </a:r>
            <a:r>
              <a:rPr lang="en-GB" sz="1000" baseline="0"/>
              <a:t>  G:46  B:100</a:t>
            </a:r>
            <a:endParaRPr lang="en-US" sz="1000"/>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62" r:id="rId3"/>
    <p:sldLayoutId id="2147483670" r:id="rId4"/>
    <p:sldLayoutId id="2147483668" r:id="rId5"/>
    <p:sldLayoutId id="2147483669" r:id="rId6"/>
    <p:sldLayoutId id="2147483673" r:id="rId7"/>
    <p:sldLayoutId id="2147483675" r:id="rId8"/>
    <p:sldLayoutId id="2147483676" r:id="rId9"/>
    <p:sldLayoutId id="2147483674" r:id="rId10"/>
    <p:sldLayoutId id="2147483650" r:id="rId11"/>
    <p:sldLayoutId id="2147483652" r:id="rId12"/>
    <p:sldLayoutId id="2147483653" r:id="rId13"/>
    <p:sldLayoutId id="2147483654" r:id="rId14"/>
    <p:sldLayoutId id="2147483655" r:id="rId15"/>
    <p:sldLayoutId id="2147483660" r:id="rId16"/>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24" algn="l" rtl="0" eaLnBrk="1" fontAlgn="base" hangingPunct="1">
        <a:spcBef>
          <a:spcPct val="0"/>
        </a:spcBef>
        <a:spcAft>
          <a:spcPct val="0"/>
        </a:spcAft>
        <a:defRPr sz="3200">
          <a:solidFill>
            <a:srgbClr val="D9AB16"/>
          </a:solidFill>
          <a:latin typeface="Arial" charset="0"/>
          <a:cs typeface="Arial" charset="0"/>
        </a:defRPr>
      </a:lvl6pPr>
      <a:lvl7pPr marL="914446" algn="l" rtl="0" eaLnBrk="1" fontAlgn="base" hangingPunct="1">
        <a:spcBef>
          <a:spcPct val="0"/>
        </a:spcBef>
        <a:spcAft>
          <a:spcPct val="0"/>
        </a:spcAft>
        <a:defRPr sz="3200">
          <a:solidFill>
            <a:srgbClr val="D9AB16"/>
          </a:solidFill>
          <a:latin typeface="Arial" charset="0"/>
          <a:cs typeface="Arial" charset="0"/>
        </a:defRPr>
      </a:lvl7pPr>
      <a:lvl8pPr marL="1371668" algn="l" rtl="0" eaLnBrk="1" fontAlgn="base" hangingPunct="1">
        <a:spcBef>
          <a:spcPct val="0"/>
        </a:spcBef>
        <a:spcAft>
          <a:spcPct val="0"/>
        </a:spcAft>
        <a:defRPr sz="3200">
          <a:solidFill>
            <a:srgbClr val="D9AB16"/>
          </a:solidFill>
          <a:latin typeface="Arial" charset="0"/>
          <a:cs typeface="Arial" charset="0"/>
        </a:defRPr>
      </a:lvl8pPr>
      <a:lvl9pPr marL="1828892" algn="l" rtl="0" eaLnBrk="1" fontAlgn="base" hangingPunct="1">
        <a:spcBef>
          <a:spcPct val="0"/>
        </a:spcBef>
        <a:spcAft>
          <a:spcPct val="0"/>
        </a:spcAft>
        <a:defRPr sz="3200">
          <a:solidFill>
            <a:srgbClr val="D9AB16"/>
          </a:solidFill>
          <a:latin typeface="Arial" charset="0"/>
          <a:cs typeface="Arial" charset="0"/>
        </a:defRPr>
      </a:lvl9pPr>
    </p:titleStyle>
    <p:body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4"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8" algn="l" defTabSz="914446" rtl="0" eaLnBrk="1" latinLnBrk="0" hangingPunct="1">
        <a:defRPr sz="1800" kern="1200">
          <a:solidFill>
            <a:schemeClr val="tx1"/>
          </a:solidFill>
          <a:latin typeface="+mn-lt"/>
          <a:ea typeface="+mn-ea"/>
          <a:cs typeface="+mn-cs"/>
        </a:defRPr>
      </a:lvl4pPr>
      <a:lvl5pPr marL="1828892"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2"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6"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527056" y="1557338"/>
            <a:ext cx="11055349" cy="464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9" name="Rectangle 5"/>
          <p:cNvSpPr>
            <a:spLocks noGrp="1" noChangeArrowheads="1"/>
          </p:cNvSpPr>
          <p:nvPr>
            <p:ph type="ftr" sz="quarter" idx="3"/>
          </p:nvPr>
        </p:nvSpPr>
        <p:spPr bwMode="auto">
          <a:xfrm>
            <a:off x="3215223" y="6410326"/>
            <a:ext cx="745277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10801353" y="640239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a:p>
        </p:txBody>
      </p:sp>
      <p:pic>
        <p:nvPicPr>
          <p:cNvPr id="60" name="Picture 2" descr="E:\Pants Work\Current Work\Actuaries 2011\Logos all\IFOA Logo\Lanscape - Standard\WMF logos\IFOA_logo_L_RGB.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06000" y="5563122"/>
            <a:ext cx="1656184" cy="67419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4"/>
          <p:cNvGrpSpPr/>
          <p:nvPr/>
        </p:nvGrpSpPr>
        <p:grpSpPr>
          <a:xfrm>
            <a:off x="-3137355" y="0"/>
            <a:ext cx="3018256" cy="6858000"/>
            <a:chOff x="-3137354" y="0"/>
            <a:chExt cx="3018256" cy="6858000"/>
          </a:xfrm>
        </p:grpSpPr>
        <p:sp>
          <p:nvSpPr>
            <p:cNvPr id="62" name="Rectangle 6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3" name="TextBox 62"/>
            <p:cNvSpPr txBox="1"/>
            <p:nvPr userDrawn="1"/>
          </p:nvSpPr>
          <p:spPr>
            <a:xfrm>
              <a:off x="-2982573" y="99308"/>
              <a:ext cx="2839661" cy="164212"/>
            </a:xfrm>
            <a:prstGeom prst="rect">
              <a:avLst/>
            </a:prstGeom>
            <a:noFill/>
          </p:spPr>
          <p:txBody>
            <a:bodyPr wrap="square" lIns="0" tIns="0" rIns="0" bIns="0" rtlCol="0">
              <a:spAutoFit/>
            </a:bodyPr>
            <a:lstStyle/>
            <a:p>
              <a:r>
                <a:rPr lang="en-GB" sz="1067" b="1">
                  <a:solidFill>
                    <a:srgbClr val="113458"/>
                  </a:solidFill>
                </a:rPr>
                <a:t>Colour palette for PowerPoint presentations</a:t>
              </a:r>
              <a:endParaRPr lang="en-US" sz="1067" b="1">
                <a:solidFill>
                  <a:srgbClr val="113458"/>
                </a:solidFill>
              </a:endParaRPr>
            </a:p>
          </p:txBody>
        </p:sp>
        <p:grpSp>
          <p:nvGrpSpPr>
            <p:cNvPr id="64" name="Group 58"/>
            <p:cNvGrpSpPr/>
            <p:nvPr userDrawn="1"/>
          </p:nvGrpSpPr>
          <p:grpSpPr>
            <a:xfrm>
              <a:off x="-2982571" y="476672"/>
              <a:ext cx="2863473" cy="328423"/>
              <a:chOff x="-2982571" y="476672"/>
              <a:chExt cx="2863473" cy="328423"/>
            </a:xfrm>
          </p:grpSpPr>
          <p:sp>
            <p:nvSpPr>
              <p:cNvPr id="10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7" name="TextBox 11"/>
              <p:cNvSpPr txBox="1"/>
              <p:nvPr userDrawn="1"/>
            </p:nvSpPr>
            <p:spPr>
              <a:xfrm>
                <a:off x="-2518224" y="476672"/>
                <a:ext cx="2399126" cy="328423"/>
              </a:xfrm>
              <a:prstGeom prst="rect">
                <a:avLst/>
              </a:prstGeom>
              <a:noFill/>
            </p:spPr>
            <p:txBody>
              <a:bodyPr wrap="square" lIns="0" tIns="0" rIns="0" bIns="0" rtlCol="0">
                <a:spAutoFit/>
              </a:bodyPr>
              <a:lstStyle/>
              <a:p>
                <a:r>
                  <a:rPr lang="en-GB" sz="1067">
                    <a:solidFill>
                      <a:srgbClr val="3F4548"/>
                    </a:solidFill>
                  </a:rPr>
                  <a:t>Dark blue</a:t>
                </a:r>
              </a:p>
              <a:p>
                <a:r>
                  <a:rPr lang="en-GB" sz="1067">
                    <a:solidFill>
                      <a:srgbClr val="3F4548"/>
                    </a:solidFill>
                  </a:rPr>
                  <a:t>R17  G52  B88</a:t>
                </a:r>
                <a:endParaRPr lang="en-US" sz="1067">
                  <a:solidFill>
                    <a:srgbClr val="3F4548"/>
                  </a:solidFill>
                </a:endParaRPr>
              </a:p>
            </p:txBody>
          </p:sp>
        </p:grpSp>
        <p:grpSp>
          <p:nvGrpSpPr>
            <p:cNvPr id="65" name="Group 13"/>
            <p:cNvGrpSpPr/>
            <p:nvPr userDrawn="1"/>
          </p:nvGrpSpPr>
          <p:grpSpPr>
            <a:xfrm>
              <a:off x="-2982575" y="882170"/>
              <a:ext cx="2863476" cy="328423"/>
              <a:chOff x="-2928990" y="365095"/>
              <a:chExt cx="2643206" cy="328423"/>
            </a:xfrm>
          </p:grpSpPr>
          <p:sp>
            <p:nvSpPr>
              <p:cNvPr id="10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5" name="TextBox 15"/>
              <p:cNvSpPr txBox="1"/>
              <p:nvPr userDrawn="1"/>
            </p:nvSpPr>
            <p:spPr>
              <a:xfrm>
                <a:off x="-2500362" y="365095"/>
                <a:ext cx="2214578" cy="328423"/>
              </a:xfrm>
              <a:prstGeom prst="rect">
                <a:avLst/>
              </a:prstGeom>
              <a:noFill/>
            </p:spPr>
            <p:txBody>
              <a:bodyPr wrap="square" lIns="0" tIns="0" rIns="0" bIns="0" rtlCol="0">
                <a:spAutoFit/>
              </a:bodyPr>
              <a:lstStyle/>
              <a:p>
                <a:r>
                  <a:rPr lang="en-GB" sz="1067">
                    <a:solidFill>
                      <a:srgbClr val="3F4548"/>
                    </a:solidFill>
                  </a:rPr>
                  <a:t>Gold</a:t>
                </a:r>
              </a:p>
              <a:p>
                <a:r>
                  <a:rPr lang="en-GB" sz="1067">
                    <a:solidFill>
                      <a:srgbClr val="3F4548"/>
                    </a:solidFill>
                  </a:rPr>
                  <a:t>R217  G171  B22</a:t>
                </a:r>
                <a:endParaRPr lang="en-US" sz="800">
                  <a:solidFill>
                    <a:srgbClr val="3F4548"/>
                  </a:solidFill>
                </a:endParaRPr>
              </a:p>
            </p:txBody>
          </p:sp>
        </p:grpSp>
        <p:grpSp>
          <p:nvGrpSpPr>
            <p:cNvPr id="66" name="Group 16"/>
            <p:cNvGrpSpPr/>
            <p:nvPr userDrawn="1"/>
          </p:nvGrpSpPr>
          <p:grpSpPr>
            <a:xfrm>
              <a:off x="-2982575" y="1277829"/>
              <a:ext cx="2863476" cy="328423"/>
              <a:chOff x="-2928990" y="63509"/>
              <a:chExt cx="2643206" cy="328423"/>
            </a:xfrm>
          </p:grpSpPr>
          <p:sp>
            <p:nvSpPr>
              <p:cNvPr id="10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3" name="TextBox 18"/>
              <p:cNvSpPr txBox="1"/>
              <p:nvPr userDrawn="1"/>
            </p:nvSpPr>
            <p:spPr>
              <a:xfrm>
                <a:off x="-2500362" y="63509"/>
                <a:ext cx="2214578" cy="328423"/>
              </a:xfrm>
              <a:prstGeom prst="rect">
                <a:avLst/>
              </a:prstGeom>
              <a:noFill/>
            </p:spPr>
            <p:txBody>
              <a:bodyPr wrap="square" lIns="0" tIns="0" rIns="0" bIns="0" rtlCol="0">
                <a:spAutoFit/>
              </a:bodyPr>
              <a:lstStyle/>
              <a:p>
                <a:r>
                  <a:rPr lang="en-GB" sz="1067">
                    <a:solidFill>
                      <a:srgbClr val="3F4548"/>
                    </a:solidFill>
                  </a:rPr>
                  <a:t>Mid blue</a:t>
                </a:r>
              </a:p>
              <a:p>
                <a:r>
                  <a:rPr lang="en-GB" sz="1067">
                    <a:solidFill>
                      <a:srgbClr val="3F4548"/>
                    </a:solidFill>
                  </a:rPr>
                  <a:t>R64  G150  B184</a:t>
                </a:r>
                <a:endParaRPr lang="en-US" sz="1067">
                  <a:solidFill>
                    <a:srgbClr val="3F4548"/>
                  </a:solidFill>
                </a:endParaRPr>
              </a:p>
            </p:txBody>
          </p:sp>
        </p:grpSp>
        <p:sp>
          <p:nvSpPr>
            <p:cNvPr id="67" name="TextBox 66"/>
            <p:cNvSpPr txBox="1"/>
            <p:nvPr userDrawn="1"/>
          </p:nvSpPr>
          <p:spPr>
            <a:xfrm>
              <a:off x="-2982571" y="2122984"/>
              <a:ext cx="2399127" cy="164212"/>
            </a:xfrm>
            <a:prstGeom prst="rect">
              <a:avLst/>
            </a:prstGeom>
            <a:noFill/>
          </p:spPr>
          <p:txBody>
            <a:bodyPr wrap="square" lIns="0" tIns="0" rIns="0" bIns="0" rtlCol="0">
              <a:spAutoFit/>
            </a:bodyPr>
            <a:lstStyle/>
            <a:p>
              <a:r>
                <a:rPr lang="en-GB" sz="1067" b="1">
                  <a:solidFill>
                    <a:srgbClr val="D9AB16"/>
                  </a:solidFill>
                </a:rPr>
                <a:t>Secondary colour palette</a:t>
              </a:r>
              <a:endParaRPr lang="en-US" sz="1067" b="1">
                <a:solidFill>
                  <a:srgbClr val="D9AB16"/>
                </a:solidFill>
              </a:endParaRPr>
            </a:p>
          </p:txBody>
        </p:sp>
        <p:sp>
          <p:nvSpPr>
            <p:cNvPr id="68" name="TextBox 67"/>
            <p:cNvSpPr txBox="1"/>
            <p:nvPr userDrawn="1"/>
          </p:nvSpPr>
          <p:spPr>
            <a:xfrm>
              <a:off x="-2982571" y="260648"/>
              <a:ext cx="2399127" cy="164212"/>
            </a:xfrm>
            <a:prstGeom prst="rect">
              <a:avLst/>
            </a:prstGeom>
            <a:noFill/>
          </p:spPr>
          <p:txBody>
            <a:bodyPr wrap="square" lIns="0" tIns="0" rIns="0" bIns="0" rtlCol="0">
              <a:spAutoFit/>
            </a:bodyPr>
            <a:lstStyle/>
            <a:p>
              <a:pPr>
                <a:tabLst>
                  <a:tab pos="2419290" algn="l"/>
                </a:tabLst>
              </a:pPr>
              <a:r>
                <a:rPr lang="en-GB" sz="1067" b="1">
                  <a:solidFill>
                    <a:srgbClr val="D9AB16"/>
                  </a:solidFill>
                </a:rPr>
                <a:t>Primary colour palette</a:t>
              </a:r>
              <a:endParaRPr lang="en-US" sz="1067" b="1">
                <a:solidFill>
                  <a:srgbClr val="D9AB16"/>
                </a:solidFill>
              </a:endParaRPr>
            </a:p>
          </p:txBody>
        </p:sp>
        <p:grpSp>
          <p:nvGrpSpPr>
            <p:cNvPr id="69" name="Group 24"/>
            <p:cNvGrpSpPr/>
            <p:nvPr userDrawn="1"/>
          </p:nvGrpSpPr>
          <p:grpSpPr>
            <a:xfrm>
              <a:off x="-2982575" y="1688965"/>
              <a:ext cx="2863476" cy="328423"/>
              <a:chOff x="-2928990" y="63509"/>
              <a:chExt cx="2643206" cy="328423"/>
            </a:xfrm>
          </p:grpSpPr>
          <p:sp>
            <p:nvSpPr>
              <p:cNvPr id="100" name="Rectangle 9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1" name="TextBox 100"/>
              <p:cNvSpPr txBox="1"/>
              <p:nvPr userDrawn="1"/>
            </p:nvSpPr>
            <p:spPr>
              <a:xfrm>
                <a:off x="-2500362" y="63509"/>
                <a:ext cx="2214578" cy="328423"/>
              </a:xfrm>
              <a:prstGeom prst="rect">
                <a:avLst/>
              </a:prstGeom>
              <a:noFill/>
            </p:spPr>
            <p:txBody>
              <a:bodyPr wrap="square" lIns="0" tIns="0" rIns="0" bIns="0" rtlCol="0">
                <a:spAutoFit/>
              </a:bodyPr>
              <a:lstStyle/>
              <a:p>
                <a:r>
                  <a:rPr lang="en-GB" sz="1067">
                    <a:solidFill>
                      <a:srgbClr val="3F4548"/>
                    </a:solidFill>
                  </a:rPr>
                  <a:t>Light grey</a:t>
                </a:r>
              </a:p>
              <a:p>
                <a:r>
                  <a:rPr lang="en-GB" sz="1067">
                    <a:solidFill>
                      <a:srgbClr val="3F4548"/>
                    </a:solidFill>
                  </a:rPr>
                  <a:t>R220  G221  B217</a:t>
                </a:r>
                <a:endParaRPr lang="en-US" sz="1067">
                  <a:solidFill>
                    <a:srgbClr val="3F4548"/>
                  </a:solidFill>
                </a:endParaRPr>
              </a:p>
            </p:txBody>
          </p:sp>
        </p:grpSp>
        <p:grpSp>
          <p:nvGrpSpPr>
            <p:cNvPr id="70" name="Group 27"/>
            <p:cNvGrpSpPr/>
            <p:nvPr userDrawn="1"/>
          </p:nvGrpSpPr>
          <p:grpSpPr>
            <a:xfrm>
              <a:off x="-2982575" y="2733370"/>
              <a:ext cx="2863476" cy="328423"/>
              <a:chOff x="-2928990" y="696778"/>
              <a:chExt cx="2643206" cy="328423"/>
            </a:xfrm>
          </p:grpSpPr>
          <p:sp>
            <p:nvSpPr>
              <p:cNvPr id="98" name="Rectangle 9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9" name="TextBox 98"/>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Pea green</a:t>
                </a:r>
              </a:p>
              <a:p>
                <a:r>
                  <a:rPr lang="en-GB" sz="1067">
                    <a:solidFill>
                      <a:srgbClr val="3F4548"/>
                    </a:solidFill>
                  </a:rPr>
                  <a:t>R121  G163  B42</a:t>
                </a:r>
                <a:endParaRPr lang="en-US" sz="1067">
                  <a:solidFill>
                    <a:srgbClr val="3F4548"/>
                  </a:solidFill>
                </a:endParaRPr>
              </a:p>
            </p:txBody>
          </p:sp>
        </p:grpSp>
        <p:grpSp>
          <p:nvGrpSpPr>
            <p:cNvPr id="71" name="Group 60"/>
            <p:cNvGrpSpPr/>
            <p:nvPr userDrawn="1"/>
          </p:nvGrpSpPr>
          <p:grpSpPr>
            <a:xfrm>
              <a:off x="-2982571" y="3144506"/>
              <a:ext cx="2863473" cy="328423"/>
              <a:chOff x="-2982571" y="3144506"/>
              <a:chExt cx="2863473" cy="328423"/>
            </a:xfrm>
          </p:grpSpPr>
          <p:sp>
            <p:nvSpPr>
              <p:cNvPr id="96" name="Rectangle 9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7" name="TextBox 96"/>
              <p:cNvSpPr txBox="1"/>
              <p:nvPr userDrawn="1"/>
            </p:nvSpPr>
            <p:spPr>
              <a:xfrm>
                <a:off x="-2518224" y="3144506"/>
                <a:ext cx="2399126" cy="328423"/>
              </a:xfrm>
              <a:prstGeom prst="rect">
                <a:avLst/>
              </a:prstGeom>
              <a:noFill/>
            </p:spPr>
            <p:txBody>
              <a:bodyPr wrap="square" lIns="0" tIns="0" rIns="0" bIns="0" rtlCol="0">
                <a:spAutoFit/>
              </a:bodyPr>
              <a:lstStyle/>
              <a:p>
                <a:r>
                  <a:rPr lang="en-GB" sz="1067">
                    <a:solidFill>
                      <a:srgbClr val="3F4548"/>
                    </a:solidFill>
                  </a:rPr>
                  <a:t>Forest green</a:t>
                </a:r>
              </a:p>
              <a:p>
                <a:r>
                  <a:rPr lang="en-GB" sz="1067">
                    <a:solidFill>
                      <a:srgbClr val="3F4548"/>
                    </a:solidFill>
                  </a:rPr>
                  <a:t>R0 G132  B82</a:t>
                </a:r>
                <a:endParaRPr lang="en-US" sz="1067">
                  <a:solidFill>
                    <a:srgbClr val="3F4548"/>
                  </a:solidFill>
                </a:endParaRPr>
              </a:p>
            </p:txBody>
          </p:sp>
        </p:grpSp>
        <p:grpSp>
          <p:nvGrpSpPr>
            <p:cNvPr id="72" name="Group 33"/>
            <p:cNvGrpSpPr/>
            <p:nvPr userDrawn="1"/>
          </p:nvGrpSpPr>
          <p:grpSpPr>
            <a:xfrm>
              <a:off x="-2982575" y="3555642"/>
              <a:ext cx="2863476" cy="328423"/>
              <a:chOff x="-2928990" y="696778"/>
              <a:chExt cx="2643206" cy="328423"/>
            </a:xfrm>
          </p:grpSpPr>
          <p:sp>
            <p:nvSpPr>
              <p:cNvPr id="94" name="Rectangle 9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5" name="TextBox 94"/>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Bottle green</a:t>
                </a:r>
              </a:p>
              <a:p>
                <a:r>
                  <a:rPr lang="en-GB" sz="1067">
                    <a:solidFill>
                      <a:srgbClr val="3F4548"/>
                    </a:solidFill>
                  </a:rPr>
                  <a:t>R17  G179  B162</a:t>
                </a:r>
                <a:endParaRPr lang="en-US" sz="1067">
                  <a:solidFill>
                    <a:srgbClr val="3F4548"/>
                  </a:solidFill>
                </a:endParaRPr>
              </a:p>
            </p:txBody>
          </p:sp>
        </p:grpSp>
        <p:grpSp>
          <p:nvGrpSpPr>
            <p:cNvPr id="73" name="Group 36"/>
            <p:cNvGrpSpPr/>
            <p:nvPr userDrawn="1"/>
          </p:nvGrpSpPr>
          <p:grpSpPr>
            <a:xfrm>
              <a:off x="-2982575" y="3966778"/>
              <a:ext cx="2863476" cy="328423"/>
              <a:chOff x="-2928990" y="696778"/>
              <a:chExt cx="2643206" cy="328423"/>
            </a:xfrm>
          </p:grpSpPr>
          <p:sp>
            <p:nvSpPr>
              <p:cNvPr id="92" name="Rectangle 9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3" name="TextBox 92"/>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Cyan</a:t>
                </a:r>
              </a:p>
              <a:p>
                <a:r>
                  <a:rPr lang="en-GB" sz="1067">
                    <a:solidFill>
                      <a:srgbClr val="3F4548"/>
                    </a:solidFill>
                  </a:rPr>
                  <a:t>R0  G156  B200</a:t>
                </a:r>
                <a:endParaRPr lang="en-US" sz="1067">
                  <a:solidFill>
                    <a:srgbClr val="3F4548"/>
                  </a:solidFill>
                </a:endParaRPr>
              </a:p>
            </p:txBody>
          </p:sp>
        </p:grpSp>
        <p:grpSp>
          <p:nvGrpSpPr>
            <p:cNvPr id="74" name="Group 63"/>
            <p:cNvGrpSpPr/>
            <p:nvPr userDrawn="1"/>
          </p:nvGrpSpPr>
          <p:grpSpPr>
            <a:xfrm>
              <a:off x="-2982571" y="4377914"/>
              <a:ext cx="2863473" cy="328423"/>
              <a:chOff x="-2982571" y="4377914"/>
              <a:chExt cx="2863473" cy="328423"/>
            </a:xfrm>
          </p:grpSpPr>
          <p:sp>
            <p:nvSpPr>
              <p:cNvPr id="90" name="Rectangle 8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1" name="TextBox 90"/>
              <p:cNvSpPr txBox="1"/>
              <p:nvPr userDrawn="1"/>
            </p:nvSpPr>
            <p:spPr>
              <a:xfrm>
                <a:off x="-2518224" y="4377914"/>
                <a:ext cx="2399126" cy="328423"/>
              </a:xfrm>
              <a:prstGeom prst="rect">
                <a:avLst/>
              </a:prstGeom>
              <a:noFill/>
            </p:spPr>
            <p:txBody>
              <a:bodyPr wrap="square" lIns="0" tIns="0" rIns="0" bIns="0" rtlCol="0">
                <a:spAutoFit/>
              </a:bodyPr>
              <a:lstStyle/>
              <a:p>
                <a:r>
                  <a:rPr lang="en-GB" sz="1067">
                    <a:solidFill>
                      <a:srgbClr val="3F4548"/>
                    </a:solidFill>
                  </a:rPr>
                  <a:t>Light blue</a:t>
                </a:r>
              </a:p>
              <a:p>
                <a:r>
                  <a:rPr lang="en-GB" sz="1067">
                    <a:solidFill>
                      <a:srgbClr val="3F4548"/>
                    </a:solidFill>
                  </a:rPr>
                  <a:t>R124  G179  B225</a:t>
                </a:r>
                <a:endParaRPr lang="en-US" sz="1067">
                  <a:solidFill>
                    <a:srgbClr val="3F4548"/>
                  </a:solidFill>
                </a:endParaRPr>
              </a:p>
            </p:txBody>
          </p:sp>
        </p:grpSp>
        <p:grpSp>
          <p:nvGrpSpPr>
            <p:cNvPr id="75" name="Group 43"/>
            <p:cNvGrpSpPr/>
            <p:nvPr userDrawn="1"/>
          </p:nvGrpSpPr>
          <p:grpSpPr>
            <a:xfrm>
              <a:off x="-2982575" y="4789050"/>
              <a:ext cx="2863476" cy="328423"/>
              <a:chOff x="-2928990" y="696778"/>
              <a:chExt cx="2643206" cy="328423"/>
            </a:xfrm>
          </p:grpSpPr>
          <p:sp>
            <p:nvSpPr>
              <p:cNvPr id="88" name="Rectangle 8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9" name="TextBox 88"/>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Violet</a:t>
                </a:r>
              </a:p>
              <a:p>
                <a:r>
                  <a:rPr lang="en-GB" sz="1067">
                    <a:solidFill>
                      <a:srgbClr val="3F4548"/>
                    </a:solidFill>
                  </a:rPr>
                  <a:t>R128  G118  B207</a:t>
                </a:r>
                <a:endParaRPr lang="en-US" sz="1067">
                  <a:solidFill>
                    <a:srgbClr val="3F4548"/>
                  </a:solidFill>
                </a:endParaRPr>
              </a:p>
            </p:txBody>
          </p:sp>
        </p:grpSp>
        <p:grpSp>
          <p:nvGrpSpPr>
            <p:cNvPr id="76" name="Group 46"/>
            <p:cNvGrpSpPr/>
            <p:nvPr userDrawn="1"/>
          </p:nvGrpSpPr>
          <p:grpSpPr>
            <a:xfrm>
              <a:off x="-2982575" y="5200186"/>
              <a:ext cx="2863476" cy="328423"/>
              <a:chOff x="-2928990" y="696778"/>
              <a:chExt cx="2643206" cy="328423"/>
            </a:xfrm>
          </p:grpSpPr>
          <p:sp>
            <p:nvSpPr>
              <p:cNvPr id="86" name="Rectangle 8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7" name="TextBox 86"/>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Purple</a:t>
                </a:r>
              </a:p>
              <a:p>
                <a:r>
                  <a:rPr lang="en-GB" sz="1067">
                    <a:solidFill>
                      <a:srgbClr val="3F4548"/>
                    </a:solidFill>
                  </a:rPr>
                  <a:t>R143  G70  B147</a:t>
                </a:r>
                <a:endParaRPr lang="en-US" sz="1067">
                  <a:solidFill>
                    <a:srgbClr val="3F4548"/>
                  </a:solidFill>
                </a:endParaRPr>
              </a:p>
            </p:txBody>
          </p:sp>
        </p:grpSp>
        <p:grpSp>
          <p:nvGrpSpPr>
            <p:cNvPr id="77" name="Group 49"/>
            <p:cNvGrpSpPr/>
            <p:nvPr userDrawn="1"/>
          </p:nvGrpSpPr>
          <p:grpSpPr>
            <a:xfrm>
              <a:off x="-2982575" y="5611322"/>
              <a:ext cx="2863476" cy="328423"/>
              <a:chOff x="-2928990" y="696778"/>
              <a:chExt cx="2643206" cy="328423"/>
            </a:xfrm>
          </p:grpSpPr>
          <p:sp>
            <p:nvSpPr>
              <p:cNvPr id="84" name="Rectangle 8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5" name="TextBox 84"/>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Fuscia</a:t>
                </a:r>
              </a:p>
              <a:p>
                <a:r>
                  <a:rPr lang="en-GB" sz="1067">
                    <a:solidFill>
                      <a:srgbClr val="3F4548"/>
                    </a:solidFill>
                  </a:rPr>
                  <a:t>R233  G69  B140</a:t>
                </a:r>
                <a:endParaRPr lang="en-US" sz="1067">
                  <a:solidFill>
                    <a:srgbClr val="3F4548"/>
                  </a:solidFill>
                </a:endParaRPr>
              </a:p>
            </p:txBody>
          </p:sp>
        </p:grpSp>
        <p:grpSp>
          <p:nvGrpSpPr>
            <p:cNvPr id="78" name="Group 52"/>
            <p:cNvGrpSpPr/>
            <p:nvPr userDrawn="1"/>
          </p:nvGrpSpPr>
          <p:grpSpPr>
            <a:xfrm>
              <a:off x="-2982575" y="6022458"/>
              <a:ext cx="2863476" cy="328423"/>
              <a:chOff x="-2928990" y="696778"/>
              <a:chExt cx="2643206" cy="328423"/>
            </a:xfrm>
          </p:grpSpPr>
          <p:sp>
            <p:nvSpPr>
              <p:cNvPr id="82" name="Rectangle 8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3" name="TextBox 82"/>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Red</a:t>
                </a:r>
              </a:p>
              <a:p>
                <a:r>
                  <a:rPr lang="en-GB" sz="1067">
                    <a:solidFill>
                      <a:srgbClr val="3F4548"/>
                    </a:solidFill>
                  </a:rPr>
                  <a:t>R200  G30  B69</a:t>
                </a:r>
                <a:endParaRPr lang="en-US" sz="1067">
                  <a:solidFill>
                    <a:srgbClr val="3F4548"/>
                  </a:solidFill>
                </a:endParaRPr>
              </a:p>
            </p:txBody>
          </p:sp>
        </p:grpSp>
        <p:grpSp>
          <p:nvGrpSpPr>
            <p:cNvPr id="79" name="Group 55"/>
            <p:cNvGrpSpPr/>
            <p:nvPr userDrawn="1"/>
          </p:nvGrpSpPr>
          <p:grpSpPr>
            <a:xfrm>
              <a:off x="-2982575" y="6433591"/>
              <a:ext cx="2863476" cy="328423"/>
              <a:chOff x="-2928990" y="696778"/>
              <a:chExt cx="2643206" cy="328423"/>
            </a:xfrm>
          </p:grpSpPr>
          <p:sp>
            <p:nvSpPr>
              <p:cNvPr id="80" name="Rectangle 7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1" name="TextBox 80"/>
              <p:cNvSpPr txBox="1"/>
              <p:nvPr userDrawn="1"/>
            </p:nvSpPr>
            <p:spPr>
              <a:xfrm>
                <a:off x="-2500362" y="696778"/>
                <a:ext cx="2214578" cy="328423"/>
              </a:xfrm>
              <a:prstGeom prst="rect">
                <a:avLst/>
              </a:prstGeom>
              <a:noFill/>
            </p:spPr>
            <p:txBody>
              <a:bodyPr wrap="square" lIns="0" tIns="0" rIns="0" bIns="0" rtlCol="0">
                <a:spAutoFit/>
              </a:bodyPr>
              <a:lstStyle/>
              <a:p>
                <a:r>
                  <a:rPr lang="en-GB" sz="1067">
                    <a:solidFill>
                      <a:srgbClr val="3F4548"/>
                    </a:solidFill>
                  </a:rPr>
                  <a:t>Orange</a:t>
                </a:r>
              </a:p>
              <a:p>
                <a:r>
                  <a:rPr lang="en-GB" sz="1067">
                    <a:solidFill>
                      <a:srgbClr val="3F4548"/>
                    </a:solidFill>
                  </a:rPr>
                  <a:t>R238  G116  29</a:t>
                </a:r>
                <a:endParaRPr lang="en-US" sz="1067">
                  <a:solidFill>
                    <a:srgbClr val="3F4548"/>
                  </a:solidFill>
                </a:endParaRPr>
              </a:p>
            </p:txBody>
          </p:sp>
        </p:grpSp>
      </p:grpSp>
    </p:spTree>
    <p:extLst>
      <p:ext uri="{BB962C8B-B14F-4D97-AF65-F5344CB8AC3E}">
        <p14:creationId xmlns:p14="http://schemas.microsoft.com/office/powerpoint/2010/main" val="91434503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13" algn="l" rtl="0" eaLnBrk="1" fontAlgn="base" hangingPunct="1">
        <a:spcBef>
          <a:spcPct val="0"/>
        </a:spcBef>
        <a:spcAft>
          <a:spcPct val="0"/>
        </a:spcAft>
        <a:defRPr sz="3200">
          <a:solidFill>
            <a:srgbClr val="D9AB16"/>
          </a:solidFill>
          <a:latin typeface="Arial" charset="0"/>
          <a:cs typeface="Arial" charset="0"/>
        </a:defRPr>
      </a:lvl6pPr>
      <a:lvl7pPr marL="914424" algn="l" rtl="0" eaLnBrk="1" fontAlgn="base" hangingPunct="1">
        <a:spcBef>
          <a:spcPct val="0"/>
        </a:spcBef>
        <a:spcAft>
          <a:spcPct val="0"/>
        </a:spcAft>
        <a:defRPr sz="3200">
          <a:solidFill>
            <a:srgbClr val="D9AB16"/>
          </a:solidFill>
          <a:latin typeface="Arial" charset="0"/>
          <a:cs typeface="Arial" charset="0"/>
        </a:defRPr>
      </a:lvl7pPr>
      <a:lvl8pPr marL="1371634" algn="l" rtl="0" eaLnBrk="1" fontAlgn="base" hangingPunct="1">
        <a:spcBef>
          <a:spcPct val="0"/>
        </a:spcBef>
        <a:spcAft>
          <a:spcPct val="0"/>
        </a:spcAft>
        <a:defRPr sz="3200">
          <a:solidFill>
            <a:srgbClr val="D9AB16"/>
          </a:solidFill>
          <a:latin typeface="Arial" charset="0"/>
          <a:cs typeface="Arial" charset="0"/>
        </a:defRPr>
      </a:lvl8pPr>
      <a:lvl9pPr marL="1828846" algn="l" rtl="0" eaLnBrk="1" fontAlgn="base" hangingPunct="1">
        <a:spcBef>
          <a:spcPct val="0"/>
        </a:spcBef>
        <a:spcAft>
          <a:spcPct val="0"/>
        </a:spcAft>
        <a:defRPr sz="3200">
          <a:solidFill>
            <a:srgbClr val="D9AB16"/>
          </a:solidFill>
          <a:latin typeface="Arial" charset="0"/>
          <a:cs typeface="Arial" charset="0"/>
        </a:defRPr>
      </a:lvl9pPr>
    </p:titleStyle>
    <p:bodyStyle>
      <a:lvl1pPr marL="269883" indent="-269883"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69" indent="-268295"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91" indent="-174629" algn="l" rtl="0" eaLnBrk="1" fontAlgn="base" hangingPunct="1">
        <a:spcBef>
          <a:spcPct val="50000"/>
        </a:spcBef>
        <a:spcAft>
          <a:spcPct val="0"/>
        </a:spcAft>
        <a:buClr>
          <a:srgbClr val="D9AB16"/>
        </a:buClr>
        <a:buChar char="•"/>
        <a:defRPr>
          <a:solidFill>
            <a:srgbClr val="3F4548"/>
          </a:solidFill>
          <a:latin typeface="+mn-lt"/>
          <a:cs typeface="+mn-cs"/>
        </a:defRPr>
      </a:lvl3pPr>
      <a:lvl4pPr marL="1433549" indent="-182569"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333" indent="-176218" algn="l" rtl="0" eaLnBrk="1" fontAlgn="base" hangingPunct="1">
        <a:spcBef>
          <a:spcPct val="50000"/>
        </a:spcBef>
        <a:spcAft>
          <a:spcPct val="0"/>
        </a:spcAft>
        <a:buClr>
          <a:srgbClr val="D9AB16"/>
        </a:buClr>
        <a:buFont typeface="Arial" pitchFamily="34" charset="0"/>
        <a:buChar char="•"/>
        <a:defRPr sz="1467">
          <a:solidFill>
            <a:srgbClr val="3F4548"/>
          </a:solidFill>
          <a:latin typeface="+mn-lt"/>
          <a:cs typeface="+mn-cs"/>
        </a:defRPr>
      </a:lvl5pPr>
      <a:lvl6pPr marL="2249544" indent="-176218" algn="l" rtl="0" eaLnBrk="1" fontAlgn="base" hangingPunct="1">
        <a:spcBef>
          <a:spcPct val="50000"/>
        </a:spcBef>
        <a:spcAft>
          <a:spcPct val="0"/>
        </a:spcAft>
        <a:buClr>
          <a:srgbClr val="D9AB16"/>
        </a:buClr>
        <a:buChar char="»"/>
        <a:defRPr sz="1467">
          <a:solidFill>
            <a:srgbClr val="0D2E64"/>
          </a:solidFill>
          <a:latin typeface="+mn-lt"/>
          <a:cs typeface="+mn-cs"/>
        </a:defRPr>
      </a:lvl6pPr>
      <a:lvl7pPr marL="2706755" indent="-176218" algn="l" rtl="0" eaLnBrk="1" fontAlgn="base" hangingPunct="1">
        <a:spcBef>
          <a:spcPct val="50000"/>
        </a:spcBef>
        <a:spcAft>
          <a:spcPct val="0"/>
        </a:spcAft>
        <a:buClr>
          <a:srgbClr val="D9AB16"/>
        </a:buClr>
        <a:buChar char="»"/>
        <a:defRPr sz="1467">
          <a:solidFill>
            <a:srgbClr val="0D2E64"/>
          </a:solidFill>
          <a:latin typeface="+mn-lt"/>
          <a:cs typeface="+mn-cs"/>
        </a:defRPr>
      </a:lvl7pPr>
      <a:lvl8pPr marL="3163968" indent="-176218" algn="l" rtl="0" eaLnBrk="1" fontAlgn="base" hangingPunct="1">
        <a:spcBef>
          <a:spcPct val="50000"/>
        </a:spcBef>
        <a:spcAft>
          <a:spcPct val="0"/>
        </a:spcAft>
        <a:buClr>
          <a:srgbClr val="D9AB16"/>
        </a:buClr>
        <a:buChar char="»"/>
        <a:defRPr sz="1467">
          <a:solidFill>
            <a:srgbClr val="0D2E64"/>
          </a:solidFill>
          <a:latin typeface="+mn-lt"/>
          <a:cs typeface="+mn-cs"/>
        </a:defRPr>
      </a:lvl8pPr>
      <a:lvl9pPr marL="3621179" indent="-176218" algn="l" rtl="0" eaLnBrk="1" fontAlgn="base" hangingPunct="1">
        <a:spcBef>
          <a:spcPct val="50000"/>
        </a:spcBef>
        <a:spcAft>
          <a:spcPct val="0"/>
        </a:spcAft>
        <a:buClr>
          <a:srgbClr val="D9AB16"/>
        </a:buClr>
        <a:buChar char="»"/>
        <a:defRPr sz="1467">
          <a:solidFill>
            <a:srgbClr val="0D2E64"/>
          </a:solidFill>
          <a:latin typeface="+mn-lt"/>
          <a:cs typeface="+mn-cs"/>
        </a:defRPr>
      </a:lvl9pPr>
    </p:bodyStyle>
    <p:otherStyle>
      <a:defPPr>
        <a:defRPr lang="en-US"/>
      </a:defPPr>
      <a:lvl1pPr marL="0" algn="l" defTabSz="914424" rtl="0" eaLnBrk="1" latinLnBrk="0" hangingPunct="1">
        <a:defRPr sz="1867" kern="1200">
          <a:solidFill>
            <a:schemeClr val="tx1"/>
          </a:solidFill>
          <a:latin typeface="+mn-lt"/>
          <a:ea typeface="+mn-ea"/>
          <a:cs typeface="+mn-cs"/>
        </a:defRPr>
      </a:lvl1pPr>
      <a:lvl2pPr marL="457213" algn="l" defTabSz="914424" rtl="0" eaLnBrk="1" latinLnBrk="0" hangingPunct="1">
        <a:defRPr sz="1867" kern="1200">
          <a:solidFill>
            <a:schemeClr val="tx1"/>
          </a:solidFill>
          <a:latin typeface="+mn-lt"/>
          <a:ea typeface="+mn-ea"/>
          <a:cs typeface="+mn-cs"/>
        </a:defRPr>
      </a:lvl2pPr>
      <a:lvl3pPr marL="914424" algn="l" defTabSz="914424" rtl="0" eaLnBrk="1" latinLnBrk="0" hangingPunct="1">
        <a:defRPr sz="1867" kern="1200">
          <a:solidFill>
            <a:schemeClr val="tx1"/>
          </a:solidFill>
          <a:latin typeface="+mn-lt"/>
          <a:ea typeface="+mn-ea"/>
          <a:cs typeface="+mn-cs"/>
        </a:defRPr>
      </a:lvl3pPr>
      <a:lvl4pPr marL="1371634" algn="l" defTabSz="914424" rtl="0" eaLnBrk="1" latinLnBrk="0" hangingPunct="1">
        <a:defRPr sz="1867" kern="1200">
          <a:solidFill>
            <a:schemeClr val="tx1"/>
          </a:solidFill>
          <a:latin typeface="+mn-lt"/>
          <a:ea typeface="+mn-ea"/>
          <a:cs typeface="+mn-cs"/>
        </a:defRPr>
      </a:lvl4pPr>
      <a:lvl5pPr marL="1828846" algn="l" defTabSz="914424" rtl="0" eaLnBrk="1" latinLnBrk="0" hangingPunct="1">
        <a:defRPr sz="1867" kern="1200">
          <a:solidFill>
            <a:schemeClr val="tx1"/>
          </a:solidFill>
          <a:latin typeface="+mn-lt"/>
          <a:ea typeface="+mn-ea"/>
          <a:cs typeface="+mn-cs"/>
        </a:defRPr>
      </a:lvl5pPr>
      <a:lvl6pPr marL="2286058" algn="l" defTabSz="914424" rtl="0" eaLnBrk="1" latinLnBrk="0" hangingPunct="1">
        <a:defRPr sz="1867" kern="1200">
          <a:solidFill>
            <a:schemeClr val="tx1"/>
          </a:solidFill>
          <a:latin typeface="+mn-lt"/>
          <a:ea typeface="+mn-ea"/>
          <a:cs typeface="+mn-cs"/>
        </a:defRPr>
      </a:lvl6pPr>
      <a:lvl7pPr marL="2743269" algn="l" defTabSz="914424" rtl="0" eaLnBrk="1" latinLnBrk="0" hangingPunct="1">
        <a:defRPr sz="1867" kern="1200">
          <a:solidFill>
            <a:schemeClr val="tx1"/>
          </a:solidFill>
          <a:latin typeface="+mn-lt"/>
          <a:ea typeface="+mn-ea"/>
          <a:cs typeface="+mn-cs"/>
        </a:defRPr>
      </a:lvl7pPr>
      <a:lvl8pPr marL="3200480" algn="l" defTabSz="914424" rtl="0" eaLnBrk="1" latinLnBrk="0" hangingPunct="1">
        <a:defRPr sz="1867" kern="1200">
          <a:solidFill>
            <a:schemeClr val="tx1"/>
          </a:solidFill>
          <a:latin typeface="+mn-lt"/>
          <a:ea typeface="+mn-ea"/>
          <a:cs typeface="+mn-cs"/>
        </a:defRPr>
      </a:lvl8pPr>
      <a:lvl9pPr marL="3657691" algn="l" defTabSz="914424"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www.linkedin.com/in/tgdurk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496BD-D731-498B-BF9A-4FAA1FFD6C13}"/>
              </a:ext>
            </a:extLst>
          </p:cNvPr>
          <p:cNvSpPr>
            <a:spLocks noGrp="1"/>
          </p:cNvSpPr>
          <p:nvPr>
            <p:ph type="ctrTitle"/>
          </p:nvPr>
        </p:nvSpPr>
        <p:spPr>
          <a:xfrm>
            <a:off x="527051" y="1844824"/>
            <a:ext cx="6865093" cy="1295399"/>
          </a:xfrm>
        </p:spPr>
        <p:txBody>
          <a:bodyPr/>
          <a:lstStyle/>
          <a:p>
            <a:r>
              <a:rPr lang="en-GB" dirty="0"/>
              <a:t>Is coding critical to modern actuarial work?</a:t>
            </a:r>
          </a:p>
        </p:txBody>
      </p:sp>
      <p:sp>
        <p:nvSpPr>
          <p:cNvPr id="3" name="Subtitle 2">
            <a:extLst>
              <a:ext uri="{FF2B5EF4-FFF2-40B4-BE49-F238E27FC236}">
                <a16:creationId xmlns:a16="http://schemas.microsoft.com/office/drawing/2014/main" id="{52E29247-889E-4218-B12E-86ADB1AE8A6B}"/>
              </a:ext>
            </a:extLst>
          </p:cNvPr>
          <p:cNvSpPr>
            <a:spLocks noGrp="1"/>
          </p:cNvSpPr>
          <p:nvPr>
            <p:ph type="subTitle" idx="1"/>
          </p:nvPr>
        </p:nvSpPr>
        <p:spPr>
          <a:xfrm>
            <a:off x="527055" y="3213908"/>
            <a:ext cx="8161867" cy="1007740"/>
          </a:xfrm>
        </p:spPr>
        <p:txBody>
          <a:bodyPr/>
          <a:lstStyle/>
          <a:p>
            <a:r>
              <a:rPr lang="en-GB" dirty="0"/>
              <a:t>Tom Durkin, LCP</a:t>
            </a:r>
          </a:p>
          <a:p>
            <a:r>
              <a:rPr lang="en-GB" dirty="0"/>
              <a:t>30 April 2025</a:t>
            </a:r>
          </a:p>
        </p:txBody>
      </p:sp>
      <p:sp>
        <p:nvSpPr>
          <p:cNvPr id="4" name="Date Placeholder 3">
            <a:extLst>
              <a:ext uri="{FF2B5EF4-FFF2-40B4-BE49-F238E27FC236}">
                <a16:creationId xmlns:a16="http://schemas.microsoft.com/office/drawing/2014/main" id="{7B393A9F-F503-41FD-83A6-238399169BC7}"/>
              </a:ext>
            </a:extLst>
          </p:cNvPr>
          <p:cNvSpPr>
            <a:spLocks noGrp="1"/>
          </p:cNvSpPr>
          <p:nvPr>
            <p:ph type="dt" sz="half" idx="2"/>
          </p:nvPr>
        </p:nvSpPr>
        <p:spPr/>
        <p:txBody>
          <a:bodyPr/>
          <a:lstStyle/>
          <a:p>
            <a:fld id="{1744C141-B97D-4979-AB76-E8E6AB76C28B}" type="datetime4">
              <a:rPr lang="en-GB" smtClean="0"/>
              <a:pPr/>
              <a:t>06 May 2025</a:t>
            </a:fld>
            <a:endParaRPr lang="en-GB" dirty="0"/>
          </a:p>
        </p:txBody>
      </p:sp>
    </p:spTree>
    <p:extLst>
      <p:ext uri="{BB962C8B-B14F-4D97-AF65-F5344CB8AC3E}">
        <p14:creationId xmlns:p14="http://schemas.microsoft.com/office/powerpoint/2010/main" val="729505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3C60-32C4-5278-DE35-542EA7F8064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A9874A3-9259-1C66-BACD-791CBC83420F}"/>
              </a:ext>
            </a:extLst>
          </p:cNvPr>
          <p:cNvSpPr txBox="1"/>
          <p:nvPr/>
        </p:nvSpPr>
        <p:spPr>
          <a:xfrm>
            <a:off x="527054" y="1455134"/>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Clear focus on the “problem”</a:t>
            </a:r>
          </a:p>
        </p:txBody>
      </p:sp>
      <p:sp>
        <p:nvSpPr>
          <p:cNvPr id="7" name="TextBox 6">
            <a:extLst>
              <a:ext uri="{FF2B5EF4-FFF2-40B4-BE49-F238E27FC236}">
                <a16:creationId xmlns:a16="http://schemas.microsoft.com/office/drawing/2014/main" id="{814E21DD-5C75-7D70-6DD7-D6C954696DF4}"/>
              </a:ext>
            </a:extLst>
          </p:cNvPr>
          <p:cNvSpPr txBox="1"/>
          <p:nvPr/>
        </p:nvSpPr>
        <p:spPr>
          <a:xfrm>
            <a:off x="527053" y="2652903"/>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Prototyping</a:t>
            </a:r>
          </a:p>
        </p:txBody>
      </p:sp>
      <p:sp>
        <p:nvSpPr>
          <p:cNvPr id="8" name="TextBox 7">
            <a:extLst>
              <a:ext uri="{FF2B5EF4-FFF2-40B4-BE49-F238E27FC236}">
                <a16:creationId xmlns:a16="http://schemas.microsoft.com/office/drawing/2014/main" id="{2AAF7F3D-5E3A-A53E-DFAC-531361C1283E}"/>
              </a:ext>
            </a:extLst>
          </p:cNvPr>
          <p:cNvSpPr txBox="1"/>
          <p:nvPr/>
        </p:nvSpPr>
        <p:spPr>
          <a:xfrm>
            <a:off x="527047" y="5048440"/>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Version</a:t>
            </a:r>
            <a:br>
              <a:rPr lang="en-GB" sz="2400" b="0" dirty="0"/>
            </a:br>
            <a:r>
              <a:rPr lang="en-GB" sz="2400" b="0" dirty="0"/>
              <a:t>control</a:t>
            </a:r>
          </a:p>
        </p:txBody>
      </p:sp>
      <p:sp>
        <p:nvSpPr>
          <p:cNvPr id="10" name="TextBox 9">
            <a:extLst>
              <a:ext uri="{FF2B5EF4-FFF2-40B4-BE49-F238E27FC236}">
                <a16:creationId xmlns:a16="http://schemas.microsoft.com/office/drawing/2014/main" id="{52A615A9-7FD8-8AFB-B309-203A61BD8D2D}"/>
              </a:ext>
            </a:extLst>
          </p:cNvPr>
          <p:cNvSpPr txBox="1"/>
          <p:nvPr/>
        </p:nvSpPr>
        <p:spPr>
          <a:xfrm>
            <a:off x="527052" y="3850672"/>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Testing</a:t>
            </a:r>
          </a:p>
        </p:txBody>
      </p:sp>
      <p:sp>
        <p:nvSpPr>
          <p:cNvPr id="2" name="Title 1">
            <a:extLst>
              <a:ext uri="{FF2B5EF4-FFF2-40B4-BE49-F238E27FC236}">
                <a16:creationId xmlns:a16="http://schemas.microsoft.com/office/drawing/2014/main" id="{36E8626C-E299-EEF4-06B0-65C48124F2F9}"/>
              </a:ext>
            </a:extLst>
          </p:cNvPr>
          <p:cNvSpPr>
            <a:spLocks noGrp="1"/>
          </p:cNvSpPr>
          <p:nvPr>
            <p:ph type="title"/>
          </p:nvPr>
        </p:nvSpPr>
        <p:spPr/>
        <p:txBody>
          <a:bodyPr/>
          <a:lstStyle/>
          <a:p>
            <a:r>
              <a:rPr lang="en-GB" dirty="0"/>
              <a:t>Coding mindset – structured approach</a:t>
            </a:r>
          </a:p>
        </p:txBody>
      </p:sp>
      <p:sp>
        <p:nvSpPr>
          <p:cNvPr id="4" name="Date Placeholder 3">
            <a:extLst>
              <a:ext uri="{FF2B5EF4-FFF2-40B4-BE49-F238E27FC236}">
                <a16:creationId xmlns:a16="http://schemas.microsoft.com/office/drawing/2014/main" id="{5273FEC9-DC84-CB9B-7058-2A0D5289BD65}"/>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DEA4E0E8-C432-365C-5962-18C3E2FF2084}"/>
              </a:ext>
            </a:extLst>
          </p:cNvPr>
          <p:cNvSpPr>
            <a:spLocks noGrp="1"/>
          </p:cNvSpPr>
          <p:nvPr>
            <p:ph type="sldNum" sz="quarter" idx="12"/>
          </p:nvPr>
        </p:nvSpPr>
        <p:spPr/>
        <p:txBody>
          <a:bodyPr/>
          <a:lstStyle/>
          <a:p>
            <a:fld id="{FE8DA6AF-1811-4E27-A96F-54109F1D0275}" type="slidenum">
              <a:rPr lang="en-GB" smtClean="0"/>
              <a:pPr/>
              <a:t>10</a:t>
            </a:fld>
            <a:endParaRPr lang="en-GB" dirty="0"/>
          </a:p>
        </p:txBody>
      </p:sp>
      <p:sp>
        <p:nvSpPr>
          <p:cNvPr id="12" name="TextBox 11">
            <a:extLst>
              <a:ext uri="{FF2B5EF4-FFF2-40B4-BE49-F238E27FC236}">
                <a16:creationId xmlns:a16="http://schemas.microsoft.com/office/drawing/2014/main" id="{50DEBA17-250A-42E0-8AFA-B5407AC848B3}"/>
              </a:ext>
            </a:extLst>
          </p:cNvPr>
          <p:cNvSpPr txBox="1"/>
          <p:nvPr/>
        </p:nvSpPr>
        <p:spPr>
          <a:xfrm>
            <a:off x="3215221" y="1588692"/>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Are we laser focused on the outcome throughout?</a:t>
            </a:r>
          </a:p>
          <a:p>
            <a:pPr marL="285750" indent="-285750">
              <a:spcAft>
                <a:spcPts val="600"/>
              </a:spcAft>
              <a:buFont typeface="Arial" panose="020B0604020202020204" pitchFamily="34" charset="0"/>
              <a:buChar char="•"/>
            </a:pPr>
            <a:r>
              <a:rPr lang="en-GB" sz="2000" dirty="0"/>
              <a:t>Are we using new tech because it’s there, or because it’s useful?</a:t>
            </a:r>
          </a:p>
        </p:txBody>
      </p:sp>
      <p:sp>
        <p:nvSpPr>
          <p:cNvPr id="13" name="TextBox 12">
            <a:extLst>
              <a:ext uri="{FF2B5EF4-FFF2-40B4-BE49-F238E27FC236}">
                <a16:creationId xmlns:a16="http://schemas.microsoft.com/office/drawing/2014/main" id="{EBC905B9-20DF-C257-0250-6684A1E1596D}"/>
              </a:ext>
            </a:extLst>
          </p:cNvPr>
          <p:cNvSpPr txBox="1"/>
          <p:nvPr/>
        </p:nvSpPr>
        <p:spPr>
          <a:xfrm>
            <a:off x="3215220" y="2807253"/>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Do we routinely tackle the hard questions first?</a:t>
            </a:r>
          </a:p>
          <a:p>
            <a:pPr marL="285750" indent="-285750">
              <a:spcAft>
                <a:spcPts val="600"/>
              </a:spcAft>
              <a:buFont typeface="Arial" panose="020B0604020202020204" pitchFamily="34" charset="0"/>
              <a:buChar char="•"/>
            </a:pPr>
            <a:r>
              <a:rPr lang="en-GB" sz="2000" dirty="0"/>
              <a:t>How often does a “prototype” morph into the “solution”?</a:t>
            </a:r>
          </a:p>
        </p:txBody>
      </p:sp>
      <p:sp>
        <p:nvSpPr>
          <p:cNvPr id="14" name="TextBox 13">
            <a:extLst>
              <a:ext uri="{FF2B5EF4-FFF2-40B4-BE49-F238E27FC236}">
                <a16:creationId xmlns:a16="http://schemas.microsoft.com/office/drawing/2014/main" id="{CEDC326D-EC11-E6CA-E08F-12029D549E55}"/>
              </a:ext>
            </a:extLst>
          </p:cNvPr>
          <p:cNvSpPr txBox="1"/>
          <p:nvPr/>
        </p:nvSpPr>
        <p:spPr>
          <a:xfrm>
            <a:off x="3215220" y="3994766"/>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What parts of the work are tested? And what isn’t?</a:t>
            </a:r>
          </a:p>
          <a:p>
            <a:pPr marL="285750" indent="-285750">
              <a:spcAft>
                <a:spcPts val="600"/>
              </a:spcAft>
              <a:buFont typeface="Arial" panose="020B0604020202020204" pitchFamily="34" charset="0"/>
              <a:buChar char="•"/>
            </a:pPr>
            <a:r>
              <a:rPr lang="en-GB" sz="2000" dirty="0"/>
              <a:t>Does every test have a clear purpose?</a:t>
            </a:r>
          </a:p>
        </p:txBody>
      </p:sp>
      <p:sp>
        <p:nvSpPr>
          <p:cNvPr id="15" name="TextBox 14">
            <a:extLst>
              <a:ext uri="{FF2B5EF4-FFF2-40B4-BE49-F238E27FC236}">
                <a16:creationId xmlns:a16="http://schemas.microsoft.com/office/drawing/2014/main" id="{2B076E1E-007B-F732-3A83-7C8179ACAEEE}"/>
              </a:ext>
            </a:extLst>
          </p:cNvPr>
          <p:cNvSpPr txBox="1"/>
          <p:nvPr/>
        </p:nvSpPr>
        <p:spPr>
          <a:xfrm>
            <a:off x="3215220" y="5165662"/>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Is version control good practice used across everything?</a:t>
            </a:r>
          </a:p>
          <a:p>
            <a:pPr marL="285750" indent="-285750">
              <a:spcAft>
                <a:spcPts val="600"/>
              </a:spcAft>
              <a:buFont typeface="Arial" panose="020B0604020202020204" pitchFamily="34" charset="0"/>
              <a:buChar char="•"/>
            </a:pPr>
            <a:r>
              <a:rPr lang="en-GB" sz="2000" dirty="0"/>
              <a:t>Have you checked that you can readily roll back?</a:t>
            </a:r>
          </a:p>
        </p:txBody>
      </p:sp>
    </p:spTree>
    <p:extLst>
      <p:ext uri="{BB962C8B-B14F-4D97-AF65-F5344CB8AC3E}">
        <p14:creationId xmlns:p14="http://schemas.microsoft.com/office/powerpoint/2010/main" val="348114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AD81-4B8A-FC11-2F73-6BAF49F98E0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060D6DC-1E31-949E-7D35-762D3CE04C31}"/>
              </a:ext>
            </a:extLst>
          </p:cNvPr>
          <p:cNvPicPr>
            <a:picLocks noChangeAspect="1"/>
          </p:cNvPicPr>
          <p:nvPr/>
        </p:nvPicPr>
        <p:blipFill>
          <a:blip r:embed="rId3">
            <a:duotone>
              <a:prstClr val="black"/>
              <a:schemeClr val="accent6">
                <a:tint val="45000"/>
                <a:satMod val="400000"/>
              </a:schemeClr>
            </a:duotone>
          </a:blip>
          <a:srcRect l="195" r="3604" b="10596"/>
          <a:stretch/>
        </p:blipFill>
        <p:spPr>
          <a:xfrm>
            <a:off x="0" y="1"/>
            <a:ext cx="12192000" cy="6858000"/>
          </a:xfrm>
          <a:prstGeom prst="rect">
            <a:avLst/>
          </a:prstGeom>
        </p:spPr>
      </p:pic>
      <p:sp>
        <p:nvSpPr>
          <p:cNvPr id="2" name="Title 1">
            <a:extLst>
              <a:ext uri="{FF2B5EF4-FFF2-40B4-BE49-F238E27FC236}">
                <a16:creationId xmlns:a16="http://schemas.microsoft.com/office/drawing/2014/main" id="{6D0CC962-D5D8-C3D5-A1E8-421F85698CC3}"/>
              </a:ext>
            </a:extLst>
          </p:cNvPr>
          <p:cNvSpPr>
            <a:spLocks noGrp="1"/>
          </p:cNvSpPr>
          <p:nvPr>
            <p:ph type="title"/>
          </p:nvPr>
        </p:nvSpPr>
        <p:spPr/>
        <p:txBody>
          <a:bodyPr/>
          <a:lstStyle/>
          <a:p>
            <a:r>
              <a:rPr lang="en-GB" dirty="0">
                <a:solidFill>
                  <a:schemeClr val="bg1"/>
                </a:solidFill>
              </a:rPr>
              <a:t>Coding mindset</a:t>
            </a:r>
          </a:p>
        </p:txBody>
      </p:sp>
      <p:sp>
        <p:nvSpPr>
          <p:cNvPr id="4" name="Date Placeholder 3">
            <a:extLst>
              <a:ext uri="{FF2B5EF4-FFF2-40B4-BE49-F238E27FC236}">
                <a16:creationId xmlns:a16="http://schemas.microsoft.com/office/drawing/2014/main" id="{F3D9BC5E-5E40-6D65-B523-F05407019935}"/>
              </a:ext>
            </a:extLst>
          </p:cNvPr>
          <p:cNvSpPr>
            <a:spLocks noGrp="1"/>
          </p:cNvSpPr>
          <p:nvPr>
            <p:ph type="dt" sz="half" idx="10"/>
          </p:nvPr>
        </p:nvSpPr>
        <p:spPr/>
        <p:txBody>
          <a:bodyPr/>
          <a:lstStyle/>
          <a:p>
            <a:fld id="{BC1242CF-12C1-4411-B532-E91306108269}" type="datetime4">
              <a:rPr lang="en-GB" sz="1100" smtClean="0">
                <a:solidFill>
                  <a:schemeClr val="bg1"/>
                </a:solidFill>
              </a:rPr>
              <a:pPr/>
              <a:t>06 May 2025</a:t>
            </a:fld>
            <a:endParaRPr lang="en-GB" sz="1100" dirty="0">
              <a:solidFill>
                <a:schemeClr val="bg1"/>
              </a:solidFill>
            </a:endParaRPr>
          </a:p>
        </p:txBody>
      </p:sp>
      <p:sp>
        <p:nvSpPr>
          <p:cNvPr id="5" name="Slide Number Placeholder 4">
            <a:extLst>
              <a:ext uri="{FF2B5EF4-FFF2-40B4-BE49-F238E27FC236}">
                <a16:creationId xmlns:a16="http://schemas.microsoft.com/office/drawing/2014/main" id="{2E47F68C-8740-D1DF-4C19-12B2B84F440F}"/>
              </a:ext>
            </a:extLst>
          </p:cNvPr>
          <p:cNvSpPr>
            <a:spLocks noGrp="1"/>
          </p:cNvSpPr>
          <p:nvPr>
            <p:ph type="sldNum" sz="quarter" idx="12"/>
          </p:nvPr>
        </p:nvSpPr>
        <p:spPr/>
        <p:txBody>
          <a:bodyPr/>
          <a:lstStyle/>
          <a:p>
            <a:fld id="{FE8DA6AF-1811-4E27-A96F-54109F1D0275}" type="slidenum">
              <a:rPr lang="en-GB" smtClean="0">
                <a:solidFill>
                  <a:schemeClr val="bg1"/>
                </a:solidFill>
              </a:rPr>
              <a:pPr/>
              <a:t>11</a:t>
            </a:fld>
            <a:endParaRPr lang="en-GB" dirty="0">
              <a:solidFill>
                <a:schemeClr val="bg1"/>
              </a:solidFill>
            </a:endParaRPr>
          </a:p>
        </p:txBody>
      </p:sp>
      <p:sp>
        <p:nvSpPr>
          <p:cNvPr id="6" name="TextBox 5">
            <a:extLst>
              <a:ext uri="{FF2B5EF4-FFF2-40B4-BE49-F238E27FC236}">
                <a16:creationId xmlns:a16="http://schemas.microsoft.com/office/drawing/2014/main" id="{B7FB17E1-76FD-BE5F-4A7A-4CF3F3B2599F}"/>
              </a:ext>
            </a:extLst>
          </p:cNvPr>
          <p:cNvSpPr txBox="1"/>
          <p:nvPr/>
        </p:nvSpPr>
        <p:spPr>
          <a:xfrm>
            <a:off x="1390647" y="2539602"/>
            <a:ext cx="9410706" cy="2123658"/>
          </a:xfrm>
          <a:prstGeom prst="rect">
            <a:avLst/>
          </a:prstGeom>
          <a:noFill/>
        </p:spPr>
        <p:txBody>
          <a:bodyPr wrap="square" rtlCol="0" anchor="ctr">
            <a:spAutoFit/>
          </a:bodyPr>
          <a:lstStyle/>
          <a:p>
            <a:pPr algn="ctr"/>
            <a:r>
              <a:rPr lang="en-GB" sz="6600" i="1" dirty="0">
                <a:solidFill>
                  <a:schemeClr val="bg1"/>
                </a:solidFill>
                <a:latin typeface="Georgia" panose="02040502050405020303" pitchFamily="18" charset="0"/>
              </a:rPr>
              <a:t>How often do you say it’s “not unreasonable”?</a:t>
            </a:r>
          </a:p>
        </p:txBody>
      </p:sp>
    </p:spTree>
    <p:extLst>
      <p:ext uri="{BB962C8B-B14F-4D97-AF65-F5344CB8AC3E}">
        <p14:creationId xmlns:p14="http://schemas.microsoft.com/office/powerpoint/2010/main" val="219100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F9C11-D394-57A8-0374-7DF054376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565B0-5B26-46EB-956D-07AD3912B896}"/>
              </a:ext>
            </a:extLst>
          </p:cNvPr>
          <p:cNvSpPr>
            <a:spLocks noGrp="1"/>
          </p:cNvSpPr>
          <p:nvPr>
            <p:ph type="title"/>
          </p:nvPr>
        </p:nvSpPr>
        <p:spPr/>
        <p:txBody>
          <a:bodyPr/>
          <a:lstStyle/>
          <a:p>
            <a:r>
              <a:rPr lang="en-GB" dirty="0"/>
              <a:t>Getting started with coding</a:t>
            </a:r>
          </a:p>
        </p:txBody>
      </p:sp>
      <p:sp>
        <p:nvSpPr>
          <p:cNvPr id="4" name="Date Placeholder 3">
            <a:extLst>
              <a:ext uri="{FF2B5EF4-FFF2-40B4-BE49-F238E27FC236}">
                <a16:creationId xmlns:a16="http://schemas.microsoft.com/office/drawing/2014/main" id="{DB50DCEA-3468-3041-3359-6C8630DCAC92}"/>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03B19521-0712-EACB-5D1A-32A6AADAC58E}"/>
              </a:ext>
            </a:extLst>
          </p:cNvPr>
          <p:cNvSpPr>
            <a:spLocks noGrp="1"/>
          </p:cNvSpPr>
          <p:nvPr>
            <p:ph type="sldNum" sz="quarter" idx="12"/>
          </p:nvPr>
        </p:nvSpPr>
        <p:spPr/>
        <p:txBody>
          <a:bodyPr/>
          <a:lstStyle/>
          <a:p>
            <a:fld id="{FE8DA6AF-1811-4E27-A96F-54109F1D0275}" type="slidenum">
              <a:rPr lang="en-GB" smtClean="0"/>
              <a:pPr/>
              <a:t>12</a:t>
            </a:fld>
            <a:endParaRPr lang="en-GB" dirty="0"/>
          </a:p>
        </p:txBody>
      </p:sp>
      <p:graphicFrame>
        <p:nvGraphicFramePr>
          <p:cNvPr id="3" name="Table 2">
            <a:extLst>
              <a:ext uri="{FF2B5EF4-FFF2-40B4-BE49-F238E27FC236}">
                <a16:creationId xmlns:a16="http://schemas.microsoft.com/office/drawing/2014/main" id="{AF1837E8-FE15-ED4C-5A8A-6F4E330D6412}"/>
              </a:ext>
            </a:extLst>
          </p:cNvPr>
          <p:cNvGraphicFramePr>
            <a:graphicFrameLocks noGrp="1"/>
          </p:cNvGraphicFramePr>
          <p:nvPr>
            <p:extLst>
              <p:ext uri="{D42A27DB-BD31-4B8C-83A1-F6EECF244321}">
                <p14:modId xmlns:p14="http://schemas.microsoft.com/office/powerpoint/2010/main" val="1173549979"/>
              </p:ext>
            </p:extLst>
          </p:nvPr>
        </p:nvGraphicFramePr>
        <p:xfrm>
          <a:off x="609595" y="1493919"/>
          <a:ext cx="10972810" cy="3005509"/>
        </p:xfrm>
        <a:graphic>
          <a:graphicData uri="http://schemas.openxmlformats.org/drawingml/2006/table">
            <a:tbl>
              <a:tblPr firstRow="1" bandRow="1">
                <a:tableStyleId>{5C22544A-7EE6-4342-B048-85BDC9FD1C3A}</a:tableStyleId>
              </a:tblPr>
              <a:tblGrid>
                <a:gridCol w="4840512">
                  <a:extLst>
                    <a:ext uri="{9D8B030D-6E8A-4147-A177-3AD203B41FA5}">
                      <a16:colId xmlns:a16="http://schemas.microsoft.com/office/drawing/2014/main" val="1289385125"/>
                    </a:ext>
                  </a:extLst>
                </a:gridCol>
                <a:gridCol w="3066149">
                  <a:extLst>
                    <a:ext uri="{9D8B030D-6E8A-4147-A177-3AD203B41FA5}">
                      <a16:colId xmlns:a16="http://schemas.microsoft.com/office/drawing/2014/main" val="344953776"/>
                    </a:ext>
                  </a:extLst>
                </a:gridCol>
                <a:gridCol w="3066149">
                  <a:extLst>
                    <a:ext uri="{9D8B030D-6E8A-4147-A177-3AD203B41FA5}">
                      <a16:colId xmlns:a16="http://schemas.microsoft.com/office/drawing/2014/main" val="1776814343"/>
                    </a:ext>
                  </a:extLst>
                </a:gridCol>
              </a:tblGrid>
              <a:tr h="561137">
                <a:tc>
                  <a:txBody>
                    <a:bodyPr/>
                    <a:lstStyle/>
                    <a:p>
                      <a:r>
                        <a:rPr lang="en-GB" sz="2000" dirty="0">
                          <a:solidFill>
                            <a:schemeClr val="tx1"/>
                          </a:solidFill>
                        </a:rPr>
                        <a:t>What programming language?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2" gridSpan="2">
                  <a:txBody>
                    <a:bodyPr/>
                    <a:lstStyle/>
                    <a:p>
                      <a:r>
                        <a:rPr lang="en-GB" sz="2000" b="0" dirty="0">
                          <a:solidFill>
                            <a:schemeClr val="tx1"/>
                          </a:solidFill>
                        </a:rPr>
                        <a:t>For many, a good starting point is Python, Visual Studio Code and GitHub</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2" hMerge="1">
                  <a:txBody>
                    <a:bodyPr/>
                    <a:lstStyle/>
                    <a:p>
                      <a:endParaRPr lang="en-GB"/>
                    </a:p>
                  </a:txBody>
                  <a:tcPr/>
                </a:tc>
                <a:extLst>
                  <a:ext uri="{0D108BD9-81ED-4DB2-BD59-A6C34878D82A}">
                    <a16:rowId xmlns:a16="http://schemas.microsoft.com/office/drawing/2014/main" val="1748286509"/>
                  </a:ext>
                </a:extLst>
              </a:tr>
              <a:tr h="561137">
                <a:tc>
                  <a:txBody>
                    <a:bodyPr/>
                    <a:lstStyle/>
                    <a:p>
                      <a:r>
                        <a:rPr lang="en-GB" sz="2000" b="1" dirty="0">
                          <a:solidFill>
                            <a:schemeClr val="tx1"/>
                          </a:solidFill>
                        </a:rPr>
                        <a:t>What development environment?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vMerge="1">
                  <a:txBody>
                    <a:bodyPr/>
                    <a:lstStyle/>
                    <a:p>
                      <a:endParaRPr lang="en-GB" sz="2800" b="0">
                        <a:solidFill>
                          <a:schemeClr val="tx1"/>
                        </a:solidFil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hMerge="1" vMerge="1">
                  <a:txBody>
                    <a:bodyPr/>
                    <a:lstStyle/>
                    <a:p>
                      <a:endParaRPr lang="en-GB"/>
                    </a:p>
                  </a:txBody>
                  <a:tcPr/>
                </a:tc>
                <a:extLst>
                  <a:ext uri="{0D108BD9-81ED-4DB2-BD59-A6C34878D82A}">
                    <a16:rowId xmlns:a16="http://schemas.microsoft.com/office/drawing/2014/main" val="3383531243"/>
                  </a:ext>
                </a:extLst>
              </a:tr>
              <a:tr h="1112821">
                <a:tc>
                  <a:txBody>
                    <a:bodyPr/>
                    <a:lstStyle/>
                    <a:p>
                      <a:r>
                        <a:rPr lang="en-GB" sz="2000" b="1" dirty="0">
                          <a:solidFill>
                            <a:schemeClr val="tx1"/>
                          </a:solidFill>
                        </a:rPr>
                        <a:t>Where to start?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447675" indent="-350838">
                        <a:buFont typeface="Arial" panose="020B0604020202020204" pitchFamily="34" charset="0"/>
                        <a:buChar char="•"/>
                      </a:pPr>
                      <a:r>
                        <a:rPr lang="en-GB" sz="2000" b="0" dirty="0">
                          <a:solidFill>
                            <a:schemeClr val="tx1"/>
                          </a:solidFill>
                        </a:rPr>
                        <a:t>A specific project</a:t>
                      </a:r>
                    </a:p>
                    <a:p>
                      <a:pPr marL="447675" indent="-350838">
                        <a:buFont typeface="Arial" panose="020B0604020202020204" pitchFamily="34" charset="0"/>
                        <a:buChar char="•"/>
                      </a:pPr>
                      <a:r>
                        <a:rPr lang="en-GB" sz="2000" b="0" dirty="0">
                          <a:solidFill>
                            <a:schemeClr val="tx1"/>
                          </a:solidFill>
                        </a:rPr>
                        <a:t>(</a:t>
                      </a:r>
                      <a:r>
                        <a:rPr lang="en-GB" sz="2000" b="0" dirty="0" err="1">
                          <a:solidFill>
                            <a:schemeClr val="tx1"/>
                          </a:solidFill>
                        </a:rPr>
                        <a:t>eg</a:t>
                      </a:r>
                      <a:r>
                        <a:rPr lang="en-GB" sz="2000" b="0" dirty="0">
                          <a:solidFill>
                            <a:schemeClr val="tx1"/>
                          </a:solidFill>
                        </a:rPr>
                        <a:t>) </a:t>
                      </a:r>
                      <a:r>
                        <a:rPr lang="en-GB" sz="2000" b="0" dirty="0" err="1">
                          <a:solidFill>
                            <a:schemeClr val="tx1"/>
                          </a:solidFill>
                        </a:rPr>
                        <a:t>Codecademy</a:t>
                      </a:r>
                      <a:endParaRPr lang="en-GB" sz="2000" b="0" dirty="0">
                        <a:solidFill>
                          <a:schemeClr val="tx1"/>
                        </a:solidFill>
                      </a:endParaRPr>
                    </a:p>
                    <a:p>
                      <a:pPr marL="447675" marR="0" lvl="0" indent="-350838"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solidFill>
                            <a:schemeClr val="tx1"/>
                          </a:solidFill>
                        </a:rPr>
                        <a:t>(</a:t>
                      </a:r>
                      <a:r>
                        <a:rPr lang="en-GB" sz="2000" b="0" dirty="0" err="1">
                          <a:solidFill>
                            <a:schemeClr val="tx1"/>
                          </a:solidFill>
                        </a:rPr>
                        <a:t>eg</a:t>
                      </a:r>
                      <a:r>
                        <a:rPr lang="en-GB" sz="2000" b="0" dirty="0">
                          <a:solidFill>
                            <a:schemeClr val="tx1"/>
                          </a:solidFill>
                        </a:rPr>
                        <a:t>) Chat-GPT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447675" marR="0" lvl="0" indent="-350838"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solidFill>
                            <a:schemeClr val="tx1"/>
                          </a:solidFill>
                        </a:rPr>
                        <a:t>A good book</a:t>
                      </a:r>
                    </a:p>
                    <a:p>
                      <a:pPr marL="447675" marR="0" lvl="0" indent="-350838"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dirty="0">
                          <a:solidFill>
                            <a:schemeClr val="tx1"/>
                          </a:solidFill>
                        </a:rPr>
                        <a:t>Advent of Code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62145010"/>
                  </a:ext>
                </a:extLst>
              </a:tr>
              <a:tr h="770414">
                <a:tc>
                  <a:txBody>
                    <a:bodyPr/>
                    <a:lstStyle/>
                    <a:p>
                      <a:r>
                        <a:rPr lang="en-GB" sz="2000" b="1">
                          <a:solidFill>
                            <a:schemeClr val="tx1"/>
                          </a:solidFill>
                        </a:rPr>
                        <a:t>I don’t have time!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gridSpan="2">
                  <a:txBody>
                    <a:bodyPr/>
                    <a:lstStyle/>
                    <a:p>
                      <a:pPr marL="447675" marR="0" lvl="0" indent="-350838"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kern="1200" dirty="0">
                          <a:solidFill>
                            <a:schemeClr val="tx1"/>
                          </a:solidFill>
                          <a:latin typeface="+mn-lt"/>
                          <a:ea typeface="+mn-ea"/>
                          <a:cs typeface="+mn-cs"/>
                        </a:rPr>
                        <a:t>Habit mindset</a:t>
                      </a:r>
                    </a:p>
                    <a:p>
                      <a:pPr marL="447675" marR="0" lvl="0" indent="-350838" algn="l" defTabSz="91444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kern="1200" dirty="0">
                          <a:solidFill>
                            <a:schemeClr val="tx1"/>
                          </a:solidFill>
                          <a:latin typeface="+mn-lt"/>
                          <a:ea typeface="+mn-ea"/>
                          <a:cs typeface="+mn-cs"/>
                        </a:rPr>
                        <a:t>30min each day?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16042126"/>
                  </a:ext>
                </a:extLst>
              </a:tr>
            </a:tbl>
          </a:graphicData>
        </a:graphic>
      </p:graphicFrame>
      <p:sp>
        <p:nvSpPr>
          <p:cNvPr id="10" name="Content Placeholder 7">
            <a:extLst>
              <a:ext uri="{FF2B5EF4-FFF2-40B4-BE49-F238E27FC236}">
                <a16:creationId xmlns:a16="http://schemas.microsoft.com/office/drawing/2014/main" id="{C2801CB0-7E69-2BCB-7DFB-C1C2ED20B49D}"/>
              </a:ext>
            </a:extLst>
          </p:cNvPr>
          <p:cNvSpPr>
            <a:spLocks noGrp="1"/>
          </p:cNvSpPr>
          <p:nvPr>
            <p:ph idx="1"/>
          </p:nvPr>
        </p:nvSpPr>
        <p:spPr>
          <a:xfrm>
            <a:off x="609595" y="4737844"/>
            <a:ext cx="6710541" cy="1511622"/>
          </a:xfrm>
        </p:spPr>
        <p:txBody>
          <a:bodyPr/>
          <a:lstStyle/>
          <a:p>
            <a:pPr marL="0" indent="0">
              <a:spcBef>
                <a:spcPts val="300"/>
              </a:spcBef>
              <a:spcAft>
                <a:spcPts val="300"/>
              </a:spcAft>
              <a:buNone/>
            </a:pPr>
            <a:r>
              <a:rPr lang="en-GB" b="1" dirty="0"/>
              <a:t>Additional workplace IT gotchas:</a:t>
            </a:r>
          </a:p>
          <a:p>
            <a:pPr>
              <a:spcBef>
                <a:spcPts val="300"/>
              </a:spcBef>
            </a:pPr>
            <a:r>
              <a:rPr lang="en-GB" dirty="0"/>
              <a:t>Software installation</a:t>
            </a:r>
          </a:p>
          <a:p>
            <a:pPr>
              <a:spcBef>
                <a:spcPts val="300"/>
              </a:spcBef>
            </a:pPr>
            <a:r>
              <a:rPr lang="en-GB" dirty="0"/>
              <a:t>Version control of packages</a:t>
            </a:r>
          </a:p>
          <a:p>
            <a:pPr>
              <a:spcBef>
                <a:spcPts val="300"/>
              </a:spcBef>
            </a:pPr>
            <a:r>
              <a:rPr lang="en-GB" dirty="0"/>
              <a:t>Information security/data protection</a:t>
            </a:r>
          </a:p>
        </p:txBody>
      </p:sp>
    </p:spTree>
    <p:extLst>
      <p:ext uri="{BB962C8B-B14F-4D97-AF65-F5344CB8AC3E}">
        <p14:creationId xmlns:p14="http://schemas.microsoft.com/office/powerpoint/2010/main" val="97350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B0F32-ADA1-CD49-1B4C-5CDEC90DEE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BF6AA-6861-189B-0389-7C11550D0B62}"/>
              </a:ext>
            </a:extLst>
          </p:cNvPr>
          <p:cNvSpPr>
            <a:spLocks noGrp="1"/>
          </p:cNvSpPr>
          <p:nvPr>
            <p:ph type="title"/>
          </p:nvPr>
        </p:nvSpPr>
        <p:spPr/>
        <p:txBody>
          <a:bodyPr/>
          <a:lstStyle/>
          <a:p>
            <a:r>
              <a:rPr lang="en-GB"/>
              <a:t>Taking your coding to the next level</a:t>
            </a:r>
          </a:p>
        </p:txBody>
      </p:sp>
      <p:sp>
        <p:nvSpPr>
          <p:cNvPr id="4" name="Date Placeholder 3">
            <a:extLst>
              <a:ext uri="{FF2B5EF4-FFF2-40B4-BE49-F238E27FC236}">
                <a16:creationId xmlns:a16="http://schemas.microsoft.com/office/drawing/2014/main" id="{4243C5C7-86C2-2B9F-20F0-7A3ACE44505D}"/>
              </a:ext>
            </a:extLst>
          </p:cNvPr>
          <p:cNvSpPr>
            <a:spLocks noGrp="1"/>
          </p:cNvSpPr>
          <p:nvPr>
            <p:ph type="dt" sz="half" idx="10"/>
          </p:nvPr>
        </p:nvSpPr>
        <p:spPr/>
        <p:txBody>
          <a:bodyPr/>
          <a:lstStyle/>
          <a:p>
            <a:fld id="{BC1242CF-12C1-4411-B532-E91306108269}" type="datetime4">
              <a:rPr lang="en-GB" smtClean="0"/>
              <a:pPr/>
              <a:t>06 May 2025</a:t>
            </a:fld>
            <a:endParaRPr lang="en-GB"/>
          </a:p>
        </p:txBody>
      </p:sp>
      <p:sp>
        <p:nvSpPr>
          <p:cNvPr id="5" name="Slide Number Placeholder 4">
            <a:extLst>
              <a:ext uri="{FF2B5EF4-FFF2-40B4-BE49-F238E27FC236}">
                <a16:creationId xmlns:a16="http://schemas.microsoft.com/office/drawing/2014/main" id="{215FFEC9-C9E4-B9DE-A7B0-27B0ACD06D59}"/>
              </a:ext>
            </a:extLst>
          </p:cNvPr>
          <p:cNvSpPr>
            <a:spLocks noGrp="1"/>
          </p:cNvSpPr>
          <p:nvPr>
            <p:ph type="sldNum" sz="quarter" idx="12"/>
          </p:nvPr>
        </p:nvSpPr>
        <p:spPr/>
        <p:txBody>
          <a:bodyPr/>
          <a:lstStyle/>
          <a:p>
            <a:fld id="{FE8DA6AF-1811-4E27-A96F-54109F1D0275}" type="slidenum">
              <a:rPr lang="en-GB" smtClean="0"/>
              <a:pPr/>
              <a:t>13</a:t>
            </a:fld>
            <a:endParaRPr lang="en-GB"/>
          </a:p>
        </p:txBody>
      </p:sp>
      <p:sp>
        <p:nvSpPr>
          <p:cNvPr id="8" name="Content Placeholder 7">
            <a:extLst>
              <a:ext uri="{FF2B5EF4-FFF2-40B4-BE49-F238E27FC236}">
                <a16:creationId xmlns:a16="http://schemas.microsoft.com/office/drawing/2014/main" id="{7141D89A-F88E-5320-5921-532646523601}"/>
              </a:ext>
            </a:extLst>
          </p:cNvPr>
          <p:cNvSpPr>
            <a:spLocks noGrp="1"/>
          </p:cNvSpPr>
          <p:nvPr>
            <p:ph idx="1"/>
          </p:nvPr>
        </p:nvSpPr>
        <p:spPr/>
        <p:txBody>
          <a:bodyPr/>
          <a:lstStyle/>
          <a:p>
            <a:pPr marL="0" indent="0">
              <a:buNone/>
            </a:pPr>
            <a:r>
              <a:rPr lang="en-GB" dirty="0"/>
              <a:t>Lots of potential ways – see what works best for you:</a:t>
            </a:r>
          </a:p>
          <a:p>
            <a:r>
              <a:rPr lang="en-GB" dirty="0"/>
              <a:t>Work on real projects (either in or out of work)</a:t>
            </a:r>
          </a:p>
          <a:p>
            <a:r>
              <a:rPr lang="en-GB" dirty="0"/>
              <a:t>Collaboration with other people</a:t>
            </a:r>
          </a:p>
          <a:p>
            <a:r>
              <a:rPr lang="en-GB" dirty="0"/>
              <a:t>Build an interactive analytics dashboard</a:t>
            </a:r>
          </a:p>
          <a:p>
            <a:r>
              <a:rPr lang="en-GB" dirty="0"/>
              <a:t>Become “native” in a second language</a:t>
            </a:r>
          </a:p>
          <a:p>
            <a:r>
              <a:rPr lang="en-GB" dirty="0"/>
              <a:t>Technical deep dives (</a:t>
            </a:r>
            <a:r>
              <a:rPr lang="en-GB" dirty="0" err="1"/>
              <a:t>eg</a:t>
            </a:r>
            <a:r>
              <a:rPr lang="en-GB" dirty="0"/>
              <a:t>, data structures/containers)</a:t>
            </a:r>
          </a:p>
          <a:p>
            <a:r>
              <a:rPr lang="en-GB" dirty="0"/>
              <a:t>Automate day to day tasks</a:t>
            </a:r>
          </a:p>
          <a:p>
            <a:r>
              <a:rPr lang="en-GB" dirty="0"/>
              <a:t>Learn about unit testing</a:t>
            </a:r>
          </a:p>
          <a:p>
            <a:r>
              <a:rPr lang="en-GB" dirty="0"/>
              <a:t>Books, articles and online course</a:t>
            </a:r>
          </a:p>
          <a:p>
            <a:r>
              <a:rPr lang="en-GB" dirty="0" err="1"/>
              <a:t>CodeJams</a:t>
            </a:r>
            <a:endParaRPr lang="en-GB" dirty="0"/>
          </a:p>
        </p:txBody>
      </p:sp>
    </p:spTree>
    <p:extLst>
      <p:ext uri="{BB962C8B-B14F-4D97-AF65-F5344CB8AC3E}">
        <p14:creationId xmlns:p14="http://schemas.microsoft.com/office/powerpoint/2010/main" val="2537108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7937D-4C2D-06DB-29AE-A57FDFD28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FFFA0-1AD5-DE54-E961-766D99FC7A0B}"/>
              </a:ext>
            </a:extLst>
          </p:cNvPr>
          <p:cNvSpPr>
            <a:spLocks noGrp="1"/>
          </p:cNvSpPr>
          <p:nvPr>
            <p:ph type="title"/>
          </p:nvPr>
        </p:nvSpPr>
        <p:spPr/>
        <p:txBody>
          <a:bodyPr/>
          <a:lstStyle/>
          <a:p>
            <a:r>
              <a:rPr lang="en-GB"/>
              <a:t>Advent of Code (highly recommended)</a:t>
            </a:r>
          </a:p>
        </p:txBody>
      </p:sp>
      <p:sp>
        <p:nvSpPr>
          <p:cNvPr id="4" name="Date Placeholder 3">
            <a:extLst>
              <a:ext uri="{FF2B5EF4-FFF2-40B4-BE49-F238E27FC236}">
                <a16:creationId xmlns:a16="http://schemas.microsoft.com/office/drawing/2014/main" id="{A2508554-E52E-DE1B-BB52-3EDDDF05D282}"/>
              </a:ext>
            </a:extLst>
          </p:cNvPr>
          <p:cNvSpPr>
            <a:spLocks noGrp="1"/>
          </p:cNvSpPr>
          <p:nvPr>
            <p:ph type="dt" sz="half" idx="10"/>
          </p:nvPr>
        </p:nvSpPr>
        <p:spPr/>
        <p:txBody>
          <a:bodyPr/>
          <a:lstStyle/>
          <a:p>
            <a:fld id="{BC1242CF-12C1-4411-B532-E91306108269}" type="datetime4">
              <a:rPr lang="en-GB" smtClean="0"/>
              <a:pPr/>
              <a:t>06 May 2025</a:t>
            </a:fld>
            <a:endParaRPr lang="en-GB"/>
          </a:p>
        </p:txBody>
      </p:sp>
      <p:sp>
        <p:nvSpPr>
          <p:cNvPr id="5" name="Slide Number Placeholder 4">
            <a:extLst>
              <a:ext uri="{FF2B5EF4-FFF2-40B4-BE49-F238E27FC236}">
                <a16:creationId xmlns:a16="http://schemas.microsoft.com/office/drawing/2014/main" id="{E4391EF6-053F-32FB-7CC7-0E1827E1C7CB}"/>
              </a:ext>
            </a:extLst>
          </p:cNvPr>
          <p:cNvSpPr>
            <a:spLocks noGrp="1"/>
          </p:cNvSpPr>
          <p:nvPr>
            <p:ph type="sldNum" sz="quarter" idx="12"/>
          </p:nvPr>
        </p:nvSpPr>
        <p:spPr/>
        <p:txBody>
          <a:bodyPr/>
          <a:lstStyle/>
          <a:p>
            <a:fld id="{FE8DA6AF-1811-4E27-A96F-54109F1D0275}" type="slidenum">
              <a:rPr lang="en-GB" smtClean="0"/>
              <a:pPr/>
              <a:t>14</a:t>
            </a:fld>
            <a:endParaRPr lang="en-GB"/>
          </a:p>
        </p:txBody>
      </p:sp>
      <p:sp>
        <p:nvSpPr>
          <p:cNvPr id="8" name="Content Placeholder 7">
            <a:extLst>
              <a:ext uri="{FF2B5EF4-FFF2-40B4-BE49-F238E27FC236}">
                <a16:creationId xmlns:a16="http://schemas.microsoft.com/office/drawing/2014/main" id="{EFC5E596-DE5A-8220-1DD1-87DD99A36705}"/>
              </a:ext>
            </a:extLst>
          </p:cNvPr>
          <p:cNvSpPr>
            <a:spLocks noGrp="1"/>
          </p:cNvSpPr>
          <p:nvPr>
            <p:ph idx="1"/>
          </p:nvPr>
        </p:nvSpPr>
        <p:spPr>
          <a:xfrm>
            <a:off x="7151086" y="1819424"/>
            <a:ext cx="4550301" cy="4032448"/>
          </a:xfrm>
        </p:spPr>
        <p:txBody>
          <a:bodyPr/>
          <a:lstStyle/>
          <a:p>
            <a:pPr>
              <a:spcBef>
                <a:spcPts val="600"/>
              </a:spcBef>
              <a:spcAft>
                <a:spcPts val="600"/>
              </a:spcAft>
            </a:pPr>
            <a:r>
              <a:rPr lang="en-GB"/>
              <a:t>Daily coding puzzles released in December each year</a:t>
            </a:r>
          </a:p>
          <a:p>
            <a:pPr>
              <a:spcBef>
                <a:spcPts val="600"/>
              </a:spcBef>
              <a:spcAft>
                <a:spcPts val="600"/>
              </a:spcAft>
            </a:pPr>
            <a:r>
              <a:rPr lang="en-GB"/>
              <a:t>Two parts per day – the second part typically being a lot harder!</a:t>
            </a:r>
          </a:p>
          <a:p>
            <a:pPr>
              <a:spcBef>
                <a:spcPts val="600"/>
              </a:spcBef>
              <a:spcAft>
                <a:spcPts val="600"/>
              </a:spcAft>
            </a:pPr>
            <a:r>
              <a:rPr lang="en-GB"/>
              <a:t>First ten days or so relatively straightforward .. then it gets harder</a:t>
            </a:r>
          </a:p>
          <a:p>
            <a:pPr>
              <a:spcBef>
                <a:spcPts val="600"/>
              </a:spcBef>
              <a:spcAft>
                <a:spcPts val="600"/>
              </a:spcAft>
            </a:pPr>
            <a:r>
              <a:rPr lang="en-GB"/>
              <a:t>No restrictions on coding language or approach</a:t>
            </a:r>
          </a:p>
          <a:p>
            <a:pPr>
              <a:spcBef>
                <a:spcPts val="600"/>
              </a:spcBef>
              <a:spcAft>
                <a:spcPts val="600"/>
              </a:spcAft>
            </a:pPr>
            <a:r>
              <a:rPr lang="en-GB"/>
              <a:t>Great potential way to develop your coding skills</a:t>
            </a:r>
          </a:p>
        </p:txBody>
      </p:sp>
      <p:grpSp>
        <p:nvGrpSpPr>
          <p:cNvPr id="9" name="Group 8">
            <a:extLst>
              <a:ext uri="{FF2B5EF4-FFF2-40B4-BE49-F238E27FC236}">
                <a16:creationId xmlns:a16="http://schemas.microsoft.com/office/drawing/2014/main" id="{FD6319C9-AB04-DEF3-9E08-9481FD26EA81}"/>
              </a:ext>
            </a:extLst>
          </p:cNvPr>
          <p:cNvGrpSpPr/>
          <p:nvPr/>
        </p:nvGrpSpPr>
        <p:grpSpPr>
          <a:xfrm>
            <a:off x="747936" y="1336135"/>
            <a:ext cx="6284168" cy="4824536"/>
            <a:chOff x="747936" y="1316885"/>
            <a:chExt cx="6284168" cy="4824536"/>
          </a:xfrm>
        </p:grpSpPr>
        <p:pic>
          <p:nvPicPr>
            <p:cNvPr id="6" name="Picture 5">
              <a:extLst>
                <a:ext uri="{FF2B5EF4-FFF2-40B4-BE49-F238E27FC236}">
                  <a16:creationId xmlns:a16="http://schemas.microsoft.com/office/drawing/2014/main" id="{2A2EF68B-882A-37B7-974D-9BDD7A8867F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l="578" t="1704" r="1483" b="1899"/>
            <a:stretch/>
          </p:blipFill>
          <p:spPr>
            <a:xfrm>
              <a:off x="747936" y="1316885"/>
              <a:ext cx="6284168" cy="4824536"/>
            </a:xfrm>
            <a:prstGeom prst="rect">
              <a:avLst/>
            </a:prstGeom>
          </p:spPr>
        </p:pic>
        <p:pic>
          <p:nvPicPr>
            <p:cNvPr id="7" name="Picture 6">
              <a:extLst>
                <a:ext uri="{FF2B5EF4-FFF2-40B4-BE49-F238E27FC236}">
                  <a16:creationId xmlns:a16="http://schemas.microsoft.com/office/drawing/2014/main" id="{11464FD2-0E0E-CCCB-2472-025C49088B8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l="67431" t="92730" r="1483" b="1899"/>
            <a:stretch/>
          </p:blipFill>
          <p:spPr>
            <a:xfrm>
              <a:off x="5694122" y="1351586"/>
              <a:ext cx="1321048" cy="140064"/>
            </a:xfrm>
            <a:prstGeom prst="rect">
              <a:avLst/>
            </a:prstGeom>
          </p:spPr>
        </p:pic>
      </p:grpSp>
    </p:spTree>
    <p:extLst>
      <p:ext uri="{BB962C8B-B14F-4D97-AF65-F5344CB8AC3E}">
        <p14:creationId xmlns:p14="http://schemas.microsoft.com/office/powerpoint/2010/main" val="1362918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58D0-4C55-BBD0-395A-E8B67B29A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6151FA-BAF9-2054-6FCF-A53944582771}"/>
              </a:ext>
            </a:extLst>
          </p:cNvPr>
          <p:cNvSpPr>
            <a:spLocks noGrp="1"/>
          </p:cNvSpPr>
          <p:nvPr>
            <p:ph type="title"/>
          </p:nvPr>
        </p:nvSpPr>
        <p:spPr/>
        <p:txBody>
          <a:bodyPr/>
          <a:lstStyle/>
          <a:p>
            <a:r>
              <a:rPr lang="en-GB" dirty="0"/>
              <a:t>What has helped you most on your coding journey?</a:t>
            </a:r>
          </a:p>
        </p:txBody>
      </p:sp>
      <p:sp>
        <p:nvSpPr>
          <p:cNvPr id="4" name="Date Placeholder 3">
            <a:extLst>
              <a:ext uri="{FF2B5EF4-FFF2-40B4-BE49-F238E27FC236}">
                <a16:creationId xmlns:a16="http://schemas.microsoft.com/office/drawing/2014/main" id="{D8B95851-82A5-3C42-C3F3-E662CD9F0B34}"/>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1B1BDB2C-A88E-7184-393A-66C22E7DE36F}"/>
              </a:ext>
            </a:extLst>
          </p:cNvPr>
          <p:cNvSpPr>
            <a:spLocks noGrp="1"/>
          </p:cNvSpPr>
          <p:nvPr>
            <p:ph type="sldNum" sz="quarter" idx="12"/>
          </p:nvPr>
        </p:nvSpPr>
        <p:spPr/>
        <p:txBody>
          <a:bodyPr/>
          <a:lstStyle/>
          <a:p>
            <a:fld id="{FE8DA6AF-1811-4E27-A96F-54109F1D0275}" type="slidenum">
              <a:rPr lang="en-GB" smtClean="0"/>
              <a:pPr/>
              <a:t>15</a:t>
            </a:fld>
            <a:endParaRPr lang="en-GB" dirty="0"/>
          </a:p>
        </p:txBody>
      </p:sp>
      <p:pic>
        <p:nvPicPr>
          <p:cNvPr id="9" name="Picture 8">
            <a:extLst>
              <a:ext uri="{FF2B5EF4-FFF2-40B4-BE49-F238E27FC236}">
                <a16:creationId xmlns:a16="http://schemas.microsoft.com/office/drawing/2014/main" id="{CF73C0E0-BC1D-29F3-060A-A23E930C0A43}"/>
              </a:ext>
            </a:extLst>
          </p:cNvPr>
          <p:cNvPicPr>
            <a:picLocks noChangeAspect="1"/>
          </p:cNvPicPr>
          <p:nvPr/>
        </p:nvPicPr>
        <p:blipFill>
          <a:blip r:embed="rId3"/>
          <a:srcRect l="595" t="17599" r="4376" b="3078"/>
          <a:stretch/>
        </p:blipFill>
        <p:spPr>
          <a:xfrm>
            <a:off x="990600" y="1474010"/>
            <a:ext cx="9990488" cy="3987800"/>
          </a:xfrm>
          <a:prstGeom prst="rect">
            <a:avLst/>
          </a:prstGeom>
        </p:spPr>
      </p:pic>
    </p:spTree>
    <p:extLst>
      <p:ext uri="{BB962C8B-B14F-4D97-AF65-F5344CB8AC3E}">
        <p14:creationId xmlns:p14="http://schemas.microsoft.com/office/powerpoint/2010/main" val="365750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089C0-FFF8-727C-7938-F3A8C3FBCC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15AEE-84DC-2C3E-63A2-015FA7D4E4AB}"/>
              </a:ext>
            </a:extLst>
          </p:cNvPr>
          <p:cNvSpPr>
            <a:spLocks noGrp="1"/>
          </p:cNvSpPr>
          <p:nvPr>
            <p:ph type="title"/>
          </p:nvPr>
        </p:nvSpPr>
        <p:spPr/>
        <p:txBody>
          <a:bodyPr/>
          <a:lstStyle/>
          <a:p>
            <a:r>
              <a:rPr lang="en-GB" dirty="0"/>
              <a:t>What has helped you most on your coding journey?</a:t>
            </a:r>
          </a:p>
        </p:txBody>
      </p:sp>
      <p:sp>
        <p:nvSpPr>
          <p:cNvPr id="4" name="Date Placeholder 3">
            <a:extLst>
              <a:ext uri="{FF2B5EF4-FFF2-40B4-BE49-F238E27FC236}">
                <a16:creationId xmlns:a16="http://schemas.microsoft.com/office/drawing/2014/main" id="{F42D85E5-A750-77B8-7017-6077C7CFA37C}"/>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AF1E434E-8FAD-8512-E08C-584FE97227C8}"/>
              </a:ext>
            </a:extLst>
          </p:cNvPr>
          <p:cNvSpPr>
            <a:spLocks noGrp="1"/>
          </p:cNvSpPr>
          <p:nvPr>
            <p:ph type="sldNum" sz="quarter" idx="12"/>
          </p:nvPr>
        </p:nvSpPr>
        <p:spPr/>
        <p:txBody>
          <a:bodyPr/>
          <a:lstStyle/>
          <a:p>
            <a:fld id="{FE8DA6AF-1811-4E27-A96F-54109F1D0275}" type="slidenum">
              <a:rPr lang="en-GB" smtClean="0"/>
              <a:pPr/>
              <a:t>16</a:t>
            </a:fld>
            <a:endParaRPr lang="en-GB" dirty="0"/>
          </a:p>
        </p:txBody>
      </p:sp>
    </p:spTree>
    <p:extLst>
      <p:ext uri="{BB962C8B-B14F-4D97-AF65-F5344CB8AC3E}">
        <p14:creationId xmlns:p14="http://schemas.microsoft.com/office/powerpoint/2010/main" val="421402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3A4B6-2BA4-495F-8FCB-B605A8A97037}"/>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B59ECB7-99E0-5915-68DB-AF4AD2502253}"/>
              </a:ext>
            </a:extLst>
          </p:cNvPr>
          <p:cNvGraphicFramePr>
            <a:graphicFrameLocks noGrp="1"/>
          </p:cNvGraphicFramePr>
          <p:nvPr>
            <p:extLst>
              <p:ext uri="{D42A27DB-BD31-4B8C-83A1-F6EECF244321}">
                <p14:modId xmlns:p14="http://schemas.microsoft.com/office/powerpoint/2010/main" val="306429576"/>
              </p:ext>
            </p:extLst>
          </p:nvPr>
        </p:nvGraphicFramePr>
        <p:xfrm>
          <a:off x="7891644" y="1367805"/>
          <a:ext cx="3683988" cy="3986997"/>
        </p:xfrm>
        <a:graphic>
          <a:graphicData uri="http://schemas.openxmlformats.org/drawingml/2006/table">
            <a:tbl>
              <a:tblPr firstRow="1" bandRow="1">
                <a:tableStyleId>{5C22544A-7EE6-4342-B048-85BDC9FD1C3A}</a:tableStyleId>
              </a:tblPr>
              <a:tblGrid>
                <a:gridCol w="3683988">
                  <a:extLst>
                    <a:ext uri="{9D8B030D-6E8A-4147-A177-3AD203B41FA5}">
                      <a16:colId xmlns:a16="http://schemas.microsoft.com/office/drawing/2014/main" val="3754717184"/>
                    </a:ext>
                  </a:extLst>
                </a:gridCol>
              </a:tblGrid>
              <a:tr h="648072">
                <a:tc>
                  <a:txBody>
                    <a:bodyPr/>
                    <a:lstStyle/>
                    <a:p>
                      <a:pPr algn="ctr"/>
                      <a:r>
                        <a:rPr lang="en-GB" sz="2400" dirty="0"/>
                        <a:t>Deploying Python</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488377"/>
                  </a:ext>
                </a:extLst>
              </a:tr>
              <a:tr h="3338925">
                <a:tc>
                  <a:txBody>
                    <a:bodyPr/>
                    <a:lstStyle/>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Python engine for Technical Provisions</a:t>
                      </a:r>
                    </a:p>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Built in VS Code</a:t>
                      </a:r>
                    </a:p>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Deployed in Databricks</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009CC8"/>
                    </a:solidFill>
                  </a:tcPr>
                </a:tc>
                <a:extLst>
                  <a:ext uri="{0D108BD9-81ED-4DB2-BD59-A6C34878D82A}">
                    <a16:rowId xmlns:a16="http://schemas.microsoft.com/office/drawing/2014/main" val="1358955632"/>
                  </a:ext>
                </a:extLst>
              </a:tr>
            </a:tbl>
          </a:graphicData>
        </a:graphic>
      </p:graphicFrame>
      <p:sp>
        <p:nvSpPr>
          <p:cNvPr id="2" name="Title 1">
            <a:extLst>
              <a:ext uri="{FF2B5EF4-FFF2-40B4-BE49-F238E27FC236}">
                <a16:creationId xmlns:a16="http://schemas.microsoft.com/office/drawing/2014/main" id="{0E809556-0967-E251-A775-56F84CE99D9E}"/>
              </a:ext>
            </a:extLst>
          </p:cNvPr>
          <p:cNvSpPr>
            <a:spLocks noGrp="1"/>
          </p:cNvSpPr>
          <p:nvPr>
            <p:ph type="title"/>
          </p:nvPr>
        </p:nvSpPr>
        <p:spPr/>
        <p:txBody>
          <a:bodyPr/>
          <a:lstStyle/>
          <a:p>
            <a:r>
              <a:rPr lang="en-GB"/>
              <a:t>Case studies</a:t>
            </a:r>
          </a:p>
        </p:txBody>
      </p:sp>
      <p:sp>
        <p:nvSpPr>
          <p:cNvPr id="4" name="Date Placeholder 3">
            <a:extLst>
              <a:ext uri="{FF2B5EF4-FFF2-40B4-BE49-F238E27FC236}">
                <a16:creationId xmlns:a16="http://schemas.microsoft.com/office/drawing/2014/main" id="{81A22A7A-33D2-79B7-2AEB-8EDF613DC348}"/>
              </a:ext>
            </a:extLst>
          </p:cNvPr>
          <p:cNvSpPr>
            <a:spLocks noGrp="1"/>
          </p:cNvSpPr>
          <p:nvPr>
            <p:ph type="dt" sz="half" idx="10"/>
          </p:nvPr>
        </p:nvSpPr>
        <p:spPr/>
        <p:txBody>
          <a:bodyPr/>
          <a:lstStyle/>
          <a:p>
            <a:fld id="{BC1242CF-12C1-4411-B532-E91306108269}" type="datetime4">
              <a:rPr lang="en-GB" smtClean="0"/>
              <a:pPr/>
              <a:t>06 May 2025</a:t>
            </a:fld>
            <a:endParaRPr lang="en-GB"/>
          </a:p>
        </p:txBody>
      </p:sp>
      <p:sp>
        <p:nvSpPr>
          <p:cNvPr id="5" name="Slide Number Placeholder 4">
            <a:extLst>
              <a:ext uri="{FF2B5EF4-FFF2-40B4-BE49-F238E27FC236}">
                <a16:creationId xmlns:a16="http://schemas.microsoft.com/office/drawing/2014/main" id="{9CF00A92-9CD0-0906-C3EA-75D40C684EEF}"/>
              </a:ext>
            </a:extLst>
          </p:cNvPr>
          <p:cNvSpPr>
            <a:spLocks noGrp="1"/>
          </p:cNvSpPr>
          <p:nvPr>
            <p:ph type="sldNum" sz="quarter" idx="12"/>
          </p:nvPr>
        </p:nvSpPr>
        <p:spPr/>
        <p:txBody>
          <a:bodyPr/>
          <a:lstStyle/>
          <a:p>
            <a:fld id="{FE8DA6AF-1811-4E27-A96F-54109F1D0275}" type="slidenum">
              <a:rPr lang="en-GB" smtClean="0"/>
              <a:pPr/>
              <a:t>17</a:t>
            </a:fld>
            <a:endParaRPr lang="en-GB"/>
          </a:p>
        </p:txBody>
      </p:sp>
      <p:graphicFrame>
        <p:nvGraphicFramePr>
          <p:cNvPr id="3" name="Table 2">
            <a:extLst>
              <a:ext uri="{FF2B5EF4-FFF2-40B4-BE49-F238E27FC236}">
                <a16:creationId xmlns:a16="http://schemas.microsoft.com/office/drawing/2014/main" id="{08C6805B-93BA-046C-2185-04AB803CA378}"/>
              </a:ext>
            </a:extLst>
          </p:cNvPr>
          <p:cNvGraphicFramePr>
            <a:graphicFrameLocks noGrp="1"/>
          </p:cNvGraphicFramePr>
          <p:nvPr>
            <p:extLst>
              <p:ext uri="{D42A27DB-BD31-4B8C-83A1-F6EECF244321}">
                <p14:modId xmlns:p14="http://schemas.microsoft.com/office/powerpoint/2010/main" val="2703469082"/>
              </p:ext>
            </p:extLst>
          </p:nvPr>
        </p:nvGraphicFramePr>
        <p:xfrm>
          <a:off x="4207656" y="1367805"/>
          <a:ext cx="3683988" cy="3986997"/>
        </p:xfrm>
        <a:graphic>
          <a:graphicData uri="http://schemas.openxmlformats.org/drawingml/2006/table">
            <a:tbl>
              <a:tblPr firstRow="1" bandRow="1">
                <a:tableStyleId>{5C22544A-7EE6-4342-B048-85BDC9FD1C3A}</a:tableStyleId>
              </a:tblPr>
              <a:tblGrid>
                <a:gridCol w="3683988">
                  <a:extLst>
                    <a:ext uri="{9D8B030D-6E8A-4147-A177-3AD203B41FA5}">
                      <a16:colId xmlns:a16="http://schemas.microsoft.com/office/drawing/2014/main" val="816192260"/>
                    </a:ext>
                  </a:extLst>
                </a:gridCol>
              </a:tblGrid>
              <a:tr h="648072">
                <a:tc>
                  <a:txBody>
                    <a:bodyPr/>
                    <a:lstStyle/>
                    <a:p>
                      <a:pPr algn="ctr"/>
                      <a:r>
                        <a:rPr lang="en-GB" sz="2400" dirty="0"/>
                        <a:t>Use of Excel</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488377"/>
                  </a:ext>
                </a:extLst>
              </a:tr>
              <a:tr h="3338925">
                <a:tc>
                  <a:txBody>
                    <a:bodyPr/>
                    <a:lstStyle/>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Clear data structure</a:t>
                      </a:r>
                    </a:p>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Separating “front end” from data</a:t>
                      </a:r>
                    </a:p>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Structured approach to links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009CC8"/>
                    </a:solidFill>
                  </a:tcPr>
                </a:tc>
                <a:extLst>
                  <a:ext uri="{0D108BD9-81ED-4DB2-BD59-A6C34878D82A}">
                    <a16:rowId xmlns:a16="http://schemas.microsoft.com/office/drawing/2014/main" val="1358955632"/>
                  </a:ext>
                </a:extLst>
              </a:tr>
            </a:tbl>
          </a:graphicData>
        </a:graphic>
      </p:graphicFrame>
      <p:graphicFrame>
        <p:nvGraphicFramePr>
          <p:cNvPr id="9" name="Table 8">
            <a:extLst>
              <a:ext uri="{FF2B5EF4-FFF2-40B4-BE49-F238E27FC236}">
                <a16:creationId xmlns:a16="http://schemas.microsoft.com/office/drawing/2014/main" id="{80CF86BE-2302-9E33-1014-CF46C746A665}"/>
              </a:ext>
            </a:extLst>
          </p:cNvPr>
          <p:cNvGraphicFramePr>
            <a:graphicFrameLocks noGrp="1"/>
          </p:cNvGraphicFramePr>
          <p:nvPr>
            <p:extLst>
              <p:ext uri="{D42A27DB-BD31-4B8C-83A1-F6EECF244321}">
                <p14:modId xmlns:p14="http://schemas.microsoft.com/office/powerpoint/2010/main" val="140663862"/>
              </p:ext>
            </p:extLst>
          </p:nvPr>
        </p:nvGraphicFramePr>
        <p:xfrm>
          <a:off x="523668" y="1367805"/>
          <a:ext cx="3683988" cy="3986997"/>
        </p:xfrm>
        <a:graphic>
          <a:graphicData uri="http://schemas.openxmlformats.org/drawingml/2006/table">
            <a:tbl>
              <a:tblPr firstRow="1" bandRow="1">
                <a:tableStyleId>{5C22544A-7EE6-4342-B048-85BDC9FD1C3A}</a:tableStyleId>
              </a:tblPr>
              <a:tblGrid>
                <a:gridCol w="3683988">
                  <a:extLst>
                    <a:ext uri="{9D8B030D-6E8A-4147-A177-3AD203B41FA5}">
                      <a16:colId xmlns:a16="http://schemas.microsoft.com/office/drawing/2014/main" val="1573267697"/>
                    </a:ext>
                  </a:extLst>
                </a:gridCol>
              </a:tblGrid>
              <a:tr h="648072">
                <a:tc>
                  <a:txBody>
                    <a:bodyPr/>
                    <a:lstStyle/>
                    <a:p>
                      <a:pPr algn="ctr"/>
                      <a:r>
                        <a:rPr lang="en-GB" sz="2400" b="1" kern="1200" dirty="0">
                          <a:solidFill>
                            <a:schemeClr val="lt1"/>
                          </a:solidFill>
                          <a:latin typeface="+mn-lt"/>
                          <a:ea typeface="+mn-ea"/>
                          <a:cs typeface="+mn-cs"/>
                        </a:rPr>
                        <a:t>Model review</a:t>
                      </a: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4488377"/>
                  </a:ext>
                </a:extLst>
              </a:tr>
              <a:tr h="3338925">
                <a:tc>
                  <a:txBody>
                    <a:bodyPr/>
                    <a:lstStyle/>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Clear purpose</a:t>
                      </a:r>
                    </a:p>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Coverage</a:t>
                      </a:r>
                    </a:p>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Well defined tests</a:t>
                      </a:r>
                    </a:p>
                    <a:p>
                      <a:pPr marL="625475" indent="-457200" algn="l" defTabSz="914446" rtl="0" eaLnBrk="1" latinLnBrk="0" hangingPunct="1">
                        <a:spcBef>
                          <a:spcPts val="1200"/>
                        </a:spcBef>
                        <a:spcAft>
                          <a:spcPts val="1200"/>
                        </a:spcAft>
                        <a:buFont typeface="Arial" panose="020B0604020202020204" pitchFamily="34" charset="0"/>
                        <a:buChar char="•"/>
                      </a:pPr>
                      <a:r>
                        <a:rPr lang="en-GB" sz="2400" b="0" kern="1200" dirty="0">
                          <a:solidFill>
                            <a:schemeClr val="lt1"/>
                          </a:solidFill>
                          <a:latin typeface="+mn-lt"/>
                          <a:ea typeface="+mn-ea"/>
                          <a:cs typeface="+mn-cs"/>
                        </a:rPr>
                        <a:t>Testing discipline</a:t>
                      </a: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009CC8"/>
                    </a:solidFill>
                  </a:tcPr>
                </a:tc>
                <a:extLst>
                  <a:ext uri="{0D108BD9-81ED-4DB2-BD59-A6C34878D82A}">
                    <a16:rowId xmlns:a16="http://schemas.microsoft.com/office/drawing/2014/main" val="1358955632"/>
                  </a:ext>
                </a:extLst>
              </a:tr>
            </a:tbl>
          </a:graphicData>
        </a:graphic>
      </p:graphicFrame>
    </p:spTree>
    <p:extLst>
      <p:ext uri="{BB962C8B-B14F-4D97-AF65-F5344CB8AC3E}">
        <p14:creationId xmlns:p14="http://schemas.microsoft.com/office/powerpoint/2010/main" val="14393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1960A-26D9-9F6E-2A6D-A8686A5C3A92}"/>
            </a:ext>
          </a:extLst>
        </p:cNvPr>
        <p:cNvGrpSpPr/>
        <p:nvPr/>
      </p:nvGrpSpPr>
      <p:grpSpPr>
        <a:xfrm>
          <a:off x="0" y="0"/>
          <a:ext cx="0" cy="0"/>
          <a:chOff x="0" y="0"/>
          <a:chExt cx="0" cy="0"/>
        </a:xfrm>
      </p:grpSpPr>
      <p:pic>
        <p:nvPicPr>
          <p:cNvPr id="3" name="Picture 2" descr="A green matrix of buildings">
            <a:extLst>
              <a:ext uri="{FF2B5EF4-FFF2-40B4-BE49-F238E27FC236}">
                <a16:creationId xmlns:a16="http://schemas.microsoft.com/office/drawing/2014/main" id="{E0E1E3BF-F7FF-39F5-53A7-8E4A236DCD3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2967" t="14740" r="2969" b="10433"/>
          <a:stretch/>
        </p:blipFill>
        <p:spPr>
          <a:xfrm>
            <a:off x="0" y="0"/>
            <a:ext cx="12192000" cy="6858000"/>
          </a:xfrm>
          <a:prstGeom prst="rect">
            <a:avLst/>
          </a:prstGeom>
          <a:solidFill>
            <a:schemeClr val="bg1">
              <a:lumMod val="65000"/>
            </a:schemeClr>
          </a:solidFill>
        </p:spPr>
      </p:pic>
      <p:sp>
        <p:nvSpPr>
          <p:cNvPr id="2" name="Title 1">
            <a:extLst>
              <a:ext uri="{FF2B5EF4-FFF2-40B4-BE49-F238E27FC236}">
                <a16:creationId xmlns:a16="http://schemas.microsoft.com/office/drawing/2014/main" id="{DE5B8241-A219-CCC6-FDC8-5342F17F54CD}"/>
              </a:ext>
            </a:extLst>
          </p:cNvPr>
          <p:cNvSpPr>
            <a:spLocks noGrp="1"/>
          </p:cNvSpPr>
          <p:nvPr>
            <p:ph type="title"/>
          </p:nvPr>
        </p:nvSpPr>
        <p:spPr/>
        <p:txBody>
          <a:bodyPr/>
          <a:lstStyle/>
          <a:p>
            <a:r>
              <a:rPr lang="en-GB">
                <a:solidFill>
                  <a:schemeClr val="bg1"/>
                </a:solidFill>
              </a:rPr>
              <a:t>What about AI?</a:t>
            </a:r>
          </a:p>
        </p:txBody>
      </p:sp>
      <p:sp>
        <p:nvSpPr>
          <p:cNvPr id="4" name="Date Placeholder 3">
            <a:extLst>
              <a:ext uri="{FF2B5EF4-FFF2-40B4-BE49-F238E27FC236}">
                <a16:creationId xmlns:a16="http://schemas.microsoft.com/office/drawing/2014/main" id="{8022A116-7F9E-F2F0-630C-CE46232D234B}"/>
              </a:ext>
            </a:extLst>
          </p:cNvPr>
          <p:cNvSpPr>
            <a:spLocks noGrp="1"/>
          </p:cNvSpPr>
          <p:nvPr>
            <p:ph type="dt" sz="half" idx="10"/>
          </p:nvPr>
        </p:nvSpPr>
        <p:spPr/>
        <p:txBody>
          <a:bodyPr/>
          <a:lstStyle/>
          <a:p>
            <a:fld id="{BC1242CF-12C1-4411-B532-E91306108269}" type="datetime4">
              <a:rPr lang="en-GB" smtClean="0">
                <a:solidFill>
                  <a:schemeClr val="bg1"/>
                </a:solidFill>
              </a:rPr>
              <a:pPr/>
              <a:t>06 May 2025</a:t>
            </a:fld>
            <a:endParaRPr lang="en-GB">
              <a:solidFill>
                <a:schemeClr val="bg1"/>
              </a:solidFill>
            </a:endParaRPr>
          </a:p>
        </p:txBody>
      </p:sp>
      <p:sp>
        <p:nvSpPr>
          <p:cNvPr id="5" name="Slide Number Placeholder 4">
            <a:extLst>
              <a:ext uri="{FF2B5EF4-FFF2-40B4-BE49-F238E27FC236}">
                <a16:creationId xmlns:a16="http://schemas.microsoft.com/office/drawing/2014/main" id="{D937AC79-31B7-8292-87C5-60D49746C88F}"/>
              </a:ext>
            </a:extLst>
          </p:cNvPr>
          <p:cNvSpPr>
            <a:spLocks noGrp="1"/>
          </p:cNvSpPr>
          <p:nvPr>
            <p:ph type="sldNum" sz="quarter" idx="12"/>
          </p:nvPr>
        </p:nvSpPr>
        <p:spPr/>
        <p:txBody>
          <a:bodyPr/>
          <a:lstStyle/>
          <a:p>
            <a:fld id="{FE8DA6AF-1811-4E27-A96F-54109F1D0275}" type="slidenum">
              <a:rPr lang="en-GB" smtClean="0">
                <a:solidFill>
                  <a:schemeClr val="bg1"/>
                </a:solidFill>
              </a:rPr>
              <a:pPr/>
              <a:t>18</a:t>
            </a:fld>
            <a:endParaRPr lang="en-GB">
              <a:solidFill>
                <a:schemeClr val="bg1"/>
              </a:solidFill>
            </a:endParaRPr>
          </a:p>
        </p:txBody>
      </p:sp>
      <p:sp>
        <p:nvSpPr>
          <p:cNvPr id="7" name="TextBox 6">
            <a:extLst>
              <a:ext uri="{FF2B5EF4-FFF2-40B4-BE49-F238E27FC236}">
                <a16:creationId xmlns:a16="http://schemas.microsoft.com/office/drawing/2014/main" id="{42E600F9-9BCA-1C79-3143-BE68C94B72C0}"/>
              </a:ext>
            </a:extLst>
          </p:cNvPr>
          <p:cNvSpPr txBox="1"/>
          <p:nvPr/>
        </p:nvSpPr>
        <p:spPr>
          <a:xfrm>
            <a:off x="1703512" y="2069872"/>
            <a:ext cx="8784976" cy="3139321"/>
          </a:xfrm>
          <a:prstGeom prst="rect">
            <a:avLst/>
          </a:prstGeom>
          <a:noFill/>
        </p:spPr>
        <p:txBody>
          <a:bodyPr wrap="square" rtlCol="0" anchor="ctr">
            <a:spAutoFit/>
          </a:bodyPr>
          <a:lstStyle/>
          <a:p>
            <a:pPr algn="ctr"/>
            <a:r>
              <a:rPr lang="en-GB" sz="6600" i="1">
                <a:solidFill>
                  <a:schemeClr val="bg1"/>
                </a:solidFill>
                <a:latin typeface="Georgia" panose="02040502050405020303" pitchFamily="18" charset="0"/>
              </a:rPr>
              <a:t>AI is a great tool, but the limitations need to be carefully managed</a:t>
            </a:r>
          </a:p>
        </p:txBody>
      </p:sp>
    </p:spTree>
    <p:extLst>
      <p:ext uri="{BB962C8B-B14F-4D97-AF65-F5344CB8AC3E}">
        <p14:creationId xmlns:p14="http://schemas.microsoft.com/office/powerpoint/2010/main" val="389099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F225E-9CB3-48F8-D797-5E39A9269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03F20B-6307-4FB3-6242-102D2A52A3FC}"/>
              </a:ext>
            </a:extLst>
          </p:cNvPr>
          <p:cNvSpPr>
            <a:spLocks noGrp="1"/>
          </p:cNvSpPr>
          <p:nvPr>
            <p:ph type="title"/>
          </p:nvPr>
        </p:nvSpPr>
        <p:spPr/>
        <p:txBody>
          <a:bodyPr/>
          <a:lstStyle/>
          <a:p>
            <a:r>
              <a:rPr lang="en-GB"/>
              <a:t>How to get the best from AI?</a:t>
            </a:r>
          </a:p>
        </p:txBody>
      </p:sp>
      <p:sp>
        <p:nvSpPr>
          <p:cNvPr id="4" name="Date Placeholder 3">
            <a:extLst>
              <a:ext uri="{FF2B5EF4-FFF2-40B4-BE49-F238E27FC236}">
                <a16:creationId xmlns:a16="http://schemas.microsoft.com/office/drawing/2014/main" id="{AD27737D-5243-9EF7-D9DF-80189AA1C354}"/>
              </a:ext>
            </a:extLst>
          </p:cNvPr>
          <p:cNvSpPr>
            <a:spLocks noGrp="1"/>
          </p:cNvSpPr>
          <p:nvPr>
            <p:ph type="dt" sz="half" idx="10"/>
          </p:nvPr>
        </p:nvSpPr>
        <p:spPr/>
        <p:txBody>
          <a:bodyPr/>
          <a:lstStyle/>
          <a:p>
            <a:fld id="{BC1242CF-12C1-4411-B532-E91306108269}" type="datetime4">
              <a:rPr lang="en-GB" smtClean="0"/>
              <a:pPr/>
              <a:t>06 May 2025</a:t>
            </a:fld>
            <a:endParaRPr lang="en-GB"/>
          </a:p>
        </p:txBody>
      </p:sp>
      <p:sp>
        <p:nvSpPr>
          <p:cNvPr id="5" name="Slide Number Placeholder 4">
            <a:extLst>
              <a:ext uri="{FF2B5EF4-FFF2-40B4-BE49-F238E27FC236}">
                <a16:creationId xmlns:a16="http://schemas.microsoft.com/office/drawing/2014/main" id="{FE11D5C7-8F48-841D-1EC2-EA43CAA4C466}"/>
              </a:ext>
            </a:extLst>
          </p:cNvPr>
          <p:cNvSpPr>
            <a:spLocks noGrp="1"/>
          </p:cNvSpPr>
          <p:nvPr>
            <p:ph type="sldNum" sz="quarter" idx="12"/>
          </p:nvPr>
        </p:nvSpPr>
        <p:spPr/>
        <p:txBody>
          <a:bodyPr/>
          <a:lstStyle/>
          <a:p>
            <a:fld id="{FE8DA6AF-1811-4E27-A96F-54109F1D0275}" type="slidenum">
              <a:rPr lang="en-GB" smtClean="0"/>
              <a:pPr/>
              <a:t>19</a:t>
            </a:fld>
            <a:endParaRPr lang="en-GB"/>
          </a:p>
        </p:txBody>
      </p:sp>
      <p:sp>
        <p:nvSpPr>
          <p:cNvPr id="8" name="Content Placeholder 7">
            <a:extLst>
              <a:ext uri="{FF2B5EF4-FFF2-40B4-BE49-F238E27FC236}">
                <a16:creationId xmlns:a16="http://schemas.microsoft.com/office/drawing/2014/main" id="{11F0E027-4D51-5922-E582-A3CD7156776D}"/>
              </a:ext>
            </a:extLst>
          </p:cNvPr>
          <p:cNvSpPr>
            <a:spLocks noGrp="1"/>
          </p:cNvSpPr>
          <p:nvPr>
            <p:ph idx="1"/>
          </p:nvPr>
        </p:nvSpPr>
        <p:spPr/>
        <p:txBody>
          <a:bodyPr/>
          <a:lstStyle/>
          <a:p>
            <a:r>
              <a:rPr lang="en-GB"/>
              <a:t>Initial code ready for human review</a:t>
            </a:r>
          </a:p>
          <a:p>
            <a:r>
              <a:rPr lang="en-GB"/>
              <a:t>A great learning tool, including quickly checking syntax</a:t>
            </a:r>
          </a:p>
          <a:p>
            <a:r>
              <a:rPr lang="en-GB"/>
              <a:t>Building out knowledge of programming techniques</a:t>
            </a:r>
          </a:p>
          <a:p>
            <a:r>
              <a:rPr lang="en-GB"/>
              <a:t>Refactoring existing code</a:t>
            </a:r>
          </a:p>
          <a:p>
            <a:r>
              <a:rPr lang="en-GB"/>
              <a:t>Interpreting error messages</a:t>
            </a:r>
          </a:p>
          <a:p>
            <a:r>
              <a:rPr lang="en-GB"/>
              <a:t>Writing tests</a:t>
            </a:r>
          </a:p>
          <a:p>
            <a:endParaRPr lang="en-GB"/>
          </a:p>
        </p:txBody>
      </p:sp>
    </p:spTree>
    <p:extLst>
      <p:ext uri="{BB962C8B-B14F-4D97-AF65-F5344CB8AC3E}">
        <p14:creationId xmlns:p14="http://schemas.microsoft.com/office/powerpoint/2010/main" val="159858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DA6F8-40D0-7E8F-F36D-AF86AD9E6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6CBC6-EB0A-E58F-0A17-DBA24B2FEFAB}"/>
              </a:ext>
            </a:extLst>
          </p:cNvPr>
          <p:cNvSpPr>
            <a:spLocks noGrp="1"/>
          </p:cNvSpPr>
          <p:nvPr>
            <p:ph type="title"/>
          </p:nvPr>
        </p:nvSpPr>
        <p:spPr/>
        <p:txBody>
          <a:bodyPr/>
          <a:lstStyle/>
          <a:p>
            <a:r>
              <a:rPr lang="en-GB" dirty="0"/>
              <a:t>Agenda</a:t>
            </a:r>
          </a:p>
        </p:txBody>
      </p:sp>
      <p:sp>
        <p:nvSpPr>
          <p:cNvPr id="4" name="Date Placeholder 3">
            <a:extLst>
              <a:ext uri="{FF2B5EF4-FFF2-40B4-BE49-F238E27FC236}">
                <a16:creationId xmlns:a16="http://schemas.microsoft.com/office/drawing/2014/main" id="{876BC28A-9009-E39E-B701-8948C0A384E2}"/>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FA32D7E6-D69D-4099-86A7-46C1EF503F2E}"/>
              </a:ext>
            </a:extLst>
          </p:cNvPr>
          <p:cNvSpPr>
            <a:spLocks noGrp="1"/>
          </p:cNvSpPr>
          <p:nvPr>
            <p:ph type="sldNum" sz="quarter" idx="12"/>
          </p:nvPr>
        </p:nvSpPr>
        <p:spPr/>
        <p:txBody>
          <a:bodyPr/>
          <a:lstStyle/>
          <a:p>
            <a:fld id="{FE8DA6AF-1811-4E27-A96F-54109F1D0275}" type="slidenum">
              <a:rPr lang="en-GB" smtClean="0"/>
              <a:pPr/>
              <a:t>2</a:t>
            </a:fld>
            <a:endParaRPr lang="en-GB" dirty="0"/>
          </a:p>
        </p:txBody>
      </p:sp>
      <p:sp>
        <p:nvSpPr>
          <p:cNvPr id="8" name="Content Placeholder 7">
            <a:extLst>
              <a:ext uri="{FF2B5EF4-FFF2-40B4-BE49-F238E27FC236}">
                <a16:creationId xmlns:a16="http://schemas.microsoft.com/office/drawing/2014/main" id="{5593197C-0002-7EEA-E35C-FE6CF2807449}"/>
              </a:ext>
            </a:extLst>
          </p:cNvPr>
          <p:cNvSpPr>
            <a:spLocks noGrp="1"/>
          </p:cNvSpPr>
          <p:nvPr>
            <p:ph idx="1"/>
          </p:nvPr>
        </p:nvSpPr>
        <p:spPr/>
        <p:txBody>
          <a:bodyPr/>
          <a:lstStyle/>
          <a:p>
            <a:pPr marL="457200" indent="-457200">
              <a:buFont typeface="+mj-lt"/>
              <a:buAutoNum type="arabicPeriod"/>
            </a:pPr>
            <a:r>
              <a:rPr lang="en-GB" dirty="0"/>
              <a:t>A bit about me</a:t>
            </a:r>
          </a:p>
          <a:p>
            <a:pPr marL="457200" indent="-457200">
              <a:buFont typeface="+mj-lt"/>
              <a:buAutoNum type="arabicPeriod"/>
            </a:pPr>
            <a:r>
              <a:rPr lang="en-GB" dirty="0"/>
              <a:t>What do I mean by coding?</a:t>
            </a:r>
          </a:p>
          <a:p>
            <a:pPr marL="457200" indent="-457200">
              <a:buFont typeface="+mj-lt"/>
              <a:buAutoNum type="arabicPeriod"/>
            </a:pPr>
            <a:r>
              <a:rPr lang="en-GB" dirty="0"/>
              <a:t>“Coding” vs. a “coding mindset”</a:t>
            </a:r>
          </a:p>
          <a:p>
            <a:pPr marL="457200" indent="-457200">
              <a:buFont typeface="+mj-lt"/>
              <a:buAutoNum type="arabicPeriod"/>
            </a:pPr>
            <a:r>
              <a:rPr lang="en-GB" dirty="0"/>
              <a:t>Is coding critical?</a:t>
            </a:r>
          </a:p>
          <a:p>
            <a:pPr marL="457200" indent="-457200">
              <a:buFont typeface="+mj-lt"/>
              <a:buAutoNum type="arabicPeriod"/>
            </a:pPr>
            <a:r>
              <a:rPr lang="en-GB" dirty="0"/>
              <a:t>Case studies</a:t>
            </a:r>
          </a:p>
          <a:p>
            <a:pPr marL="457200" indent="-457200">
              <a:buFont typeface="+mj-lt"/>
              <a:buAutoNum type="arabicPeriod"/>
            </a:pPr>
            <a:r>
              <a:rPr lang="en-GB" dirty="0"/>
              <a:t>What about AI?</a:t>
            </a:r>
          </a:p>
          <a:p>
            <a:pPr marL="457200" indent="-457200">
              <a:buFont typeface="+mj-lt"/>
              <a:buAutoNum type="arabicPeriod"/>
            </a:pPr>
            <a:r>
              <a:rPr lang="en-GB" dirty="0"/>
              <a:t>Where next?</a:t>
            </a:r>
          </a:p>
        </p:txBody>
      </p:sp>
      <p:pic>
        <p:nvPicPr>
          <p:cNvPr id="3" name="Picture 2">
            <a:extLst>
              <a:ext uri="{FF2B5EF4-FFF2-40B4-BE49-F238E27FC236}">
                <a16:creationId xmlns:a16="http://schemas.microsoft.com/office/drawing/2014/main" id="{24CC4236-C5D4-232B-A931-8026DD402CA7}"/>
              </a:ext>
            </a:extLst>
          </p:cNvPr>
          <p:cNvPicPr>
            <a:picLocks noChangeAspect="1"/>
          </p:cNvPicPr>
          <p:nvPr/>
        </p:nvPicPr>
        <p:blipFill>
          <a:blip r:embed="rId3"/>
          <a:srcRect l="61628" t="17599" r="4376" b="11346"/>
          <a:stretch/>
        </p:blipFill>
        <p:spPr>
          <a:xfrm>
            <a:off x="6070600" y="2428038"/>
            <a:ext cx="3543300" cy="3541377"/>
          </a:xfrm>
          <a:prstGeom prst="rect">
            <a:avLst/>
          </a:prstGeom>
        </p:spPr>
      </p:pic>
      <p:sp>
        <p:nvSpPr>
          <p:cNvPr id="6" name="TextBox 5">
            <a:extLst>
              <a:ext uri="{FF2B5EF4-FFF2-40B4-BE49-F238E27FC236}">
                <a16:creationId xmlns:a16="http://schemas.microsoft.com/office/drawing/2014/main" id="{E3B645CC-DB9B-B146-E950-BA8D6BBD9986}"/>
              </a:ext>
            </a:extLst>
          </p:cNvPr>
          <p:cNvSpPr txBox="1"/>
          <p:nvPr/>
        </p:nvSpPr>
        <p:spPr>
          <a:xfrm>
            <a:off x="6096000" y="1130300"/>
            <a:ext cx="4025900" cy="1323439"/>
          </a:xfrm>
          <a:prstGeom prst="rect">
            <a:avLst/>
          </a:prstGeom>
          <a:noFill/>
        </p:spPr>
        <p:txBody>
          <a:bodyPr wrap="square" rtlCol="0">
            <a:spAutoFit/>
          </a:bodyPr>
          <a:lstStyle/>
          <a:p>
            <a:r>
              <a:rPr lang="en-GB" sz="2000" b="1" dirty="0">
                <a:solidFill>
                  <a:srgbClr val="3F4548"/>
                </a:solidFill>
                <a:latin typeface="+mn-lt"/>
                <a:cs typeface="+mn-cs"/>
              </a:rPr>
              <a:t>Polling: www.ment.com</a:t>
            </a:r>
          </a:p>
          <a:p>
            <a:r>
              <a:rPr lang="en-GB" sz="2000" b="1" dirty="0">
                <a:solidFill>
                  <a:srgbClr val="3F4548"/>
                </a:solidFill>
                <a:latin typeface="+mn-lt"/>
                <a:cs typeface="+mn-cs"/>
              </a:rPr>
              <a:t>Code: 5561 0424</a:t>
            </a:r>
          </a:p>
          <a:p>
            <a:endParaRPr lang="en-GB" sz="2000" dirty="0">
              <a:solidFill>
                <a:srgbClr val="3F4548"/>
              </a:solidFill>
              <a:latin typeface="+mn-lt"/>
              <a:cs typeface="+mn-cs"/>
            </a:endParaRPr>
          </a:p>
          <a:p>
            <a:r>
              <a:rPr lang="en-GB" sz="2000" dirty="0">
                <a:solidFill>
                  <a:srgbClr val="3F4548"/>
                </a:solidFill>
                <a:latin typeface="+mn-lt"/>
                <a:cs typeface="+mn-cs"/>
              </a:rPr>
              <a:t>Or use QR code:</a:t>
            </a:r>
          </a:p>
        </p:txBody>
      </p:sp>
    </p:spTree>
    <p:extLst>
      <p:ext uri="{BB962C8B-B14F-4D97-AF65-F5344CB8AC3E}">
        <p14:creationId xmlns:p14="http://schemas.microsoft.com/office/powerpoint/2010/main" val="159362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0A545-36F6-AABA-E038-BC5E50526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8540E-1A62-13DF-3E90-A568D5164FDC}"/>
              </a:ext>
            </a:extLst>
          </p:cNvPr>
          <p:cNvSpPr>
            <a:spLocks noGrp="1"/>
          </p:cNvSpPr>
          <p:nvPr>
            <p:ph type="title"/>
          </p:nvPr>
        </p:nvSpPr>
        <p:spPr/>
        <p:txBody>
          <a:bodyPr/>
          <a:lstStyle/>
          <a:p>
            <a:r>
              <a:rPr lang="en-GB" dirty="0"/>
              <a:t>Is coding critical?</a:t>
            </a:r>
          </a:p>
        </p:txBody>
      </p:sp>
      <p:sp>
        <p:nvSpPr>
          <p:cNvPr id="4" name="Date Placeholder 3">
            <a:extLst>
              <a:ext uri="{FF2B5EF4-FFF2-40B4-BE49-F238E27FC236}">
                <a16:creationId xmlns:a16="http://schemas.microsoft.com/office/drawing/2014/main" id="{654C172A-6F01-AB04-F01B-DDF6F4AADCDE}"/>
              </a:ext>
            </a:extLst>
          </p:cNvPr>
          <p:cNvSpPr>
            <a:spLocks noGrp="1"/>
          </p:cNvSpPr>
          <p:nvPr>
            <p:ph type="dt" sz="half" idx="10"/>
          </p:nvPr>
        </p:nvSpPr>
        <p:spPr/>
        <p:txBody>
          <a:bodyPr/>
          <a:lstStyle/>
          <a:p>
            <a:fld id="{BC1242CF-12C1-4411-B532-E91306108269}" type="datetime4">
              <a:rPr lang="en-GB" smtClean="0"/>
              <a:pPr/>
              <a:t>06 May 2025</a:t>
            </a:fld>
            <a:endParaRPr lang="en-GB"/>
          </a:p>
        </p:txBody>
      </p:sp>
      <p:sp>
        <p:nvSpPr>
          <p:cNvPr id="5" name="Slide Number Placeholder 4">
            <a:extLst>
              <a:ext uri="{FF2B5EF4-FFF2-40B4-BE49-F238E27FC236}">
                <a16:creationId xmlns:a16="http://schemas.microsoft.com/office/drawing/2014/main" id="{3600EA98-6D8C-C258-9EFF-2E7CA149057D}"/>
              </a:ext>
            </a:extLst>
          </p:cNvPr>
          <p:cNvSpPr>
            <a:spLocks noGrp="1"/>
          </p:cNvSpPr>
          <p:nvPr>
            <p:ph type="sldNum" sz="quarter" idx="12"/>
          </p:nvPr>
        </p:nvSpPr>
        <p:spPr/>
        <p:txBody>
          <a:bodyPr/>
          <a:lstStyle/>
          <a:p>
            <a:fld id="{FE8DA6AF-1811-4E27-A96F-54109F1D0275}" type="slidenum">
              <a:rPr lang="en-GB" smtClean="0"/>
              <a:pPr/>
              <a:t>20</a:t>
            </a:fld>
            <a:endParaRPr lang="en-GB"/>
          </a:p>
        </p:txBody>
      </p:sp>
      <p:sp>
        <p:nvSpPr>
          <p:cNvPr id="6" name="Rectangle 5">
            <a:extLst>
              <a:ext uri="{FF2B5EF4-FFF2-40B4-BE49-F238E27FC236}">
                <a16:creationId xmlns:a16="http://schemas.microsoft.com/office/drawing/2014/main" id="{9CA1274E-8E47-19F0-7F04-533717E7DDAE}"/>
              </a:ext>
            </a:extLst>
          </p:cNvPr>
          <p:cNvSpPr/>
          <p:nvPr/>
        </p:nvSpPr>
        <p:spPr>
          <a:xfrm>
            <a:off x="527053" y="1484784"/>
            <a:ext cx="11055349" cy="1143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t>A “coding mindset” is valuable for </a:t>
            </a:r>
            <a:r>
              <a:rPr lang="en-GB" sz="2800" b="1" u="sng"/>
              <a:t>all</a:t>
            </a:r>
            <a:r>
              <a:rPr lang="en-GB" sz="2800"/>
              <a:t> actuaries</a:t>
            </a:r>
          </a:p>
        </p:txBody>
      </p:sp>
      <p:sp>
        <p:nvSpPr>
          <p:cNvPr id="7" name="Rectangle 6">
            <a:extLst>
              <a:ext uri="{FF2B5EF4-FFF2-40B4-BE49-F238E27FC236}">
                <a16:creationId xmlns:a16="http://schemas.microsoft.com/office/drawing/2014/main" id="{6ED6922E-11EB-9C8E-9285-122DE9AD82BA}"/>
              </a:ext>
            </a:extLst>
          </p:cNvPr>
          <p:cNvSpPr/>
          <p:nvPr/>
        </p:nvSpPr>
        <p:spPr>
          <a:xfrm>
            <a:off x="527052" y="2836168"/>
            <a:ext cx="11055349" cy="1143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t>“Coding” remains a hugely valuable skill for </a:t>
            </a:r>
            <a:r>
              <a:rPr lang="en-GB" sz="2800" b="1" u="sng"/>
              <a:t>many</a:t>
            </a:r>
            <a:r>
              <a:rPr lang="en-GB" sz="2800"/>
              <a:t> actuaries</a:t>
            </a:r>
          </a:p>
        </p:txBody>
      </p:sp>
      <p:sp>
        <p:nvSpPr>
          <p:cNvPr id="9" name="Rectangle 8">
            <a:extLst>
              <a:ext uri="{FF2B5EF4-FFF2-40B4-BE49-F238E27FC236}">
                <a16:creationId xmlns:a16="http://schemas.microsoft.com/office/drawing/2014/main" id="{80008B17-CC28-BC44-D277-B1CA93969A95}"/>
              </a:ext>
            </a:extLst>
          </p:cNvPr>
          <p:cNvSpPr/>
          <p:nvPr/>
        </p:nvSpPr>
        <p:spPr>
          <a:xfrm>
            <a:off x="527051" y="4192654"/>
            <a:ext cx="11055349" cy="1143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t>Both are </a:t>
            </a:r>
            <a:r>
              <a:rPr lang="en-GB" sz="2800" b="1" u="sng"/>
              <a:t>critical</a:t>
            </a:r>
            <a:r>
              <a:rPr lang="en-GB" sz="2800"/>
              <a:t> for the profession overall</a:t>
            </a:r>
          </a:p>
        </p:txBody>
      </p:sp>
    </p:spTree>
    <p:extLst>
      <p:ext uri="{BB962C8B-B14F-4D97-AF65-F5344CB8AC3E}">
        <p14:creationId xmlns:p14="http://schemas.microsoft.com/office/powerpoint/2010/main" val="162522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D71E-3968-7DD6-4F0D-C6CA1A079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866EF-B628-D064-C8EE-CF5317858969}"/>
              </a:ext>
            </a:extLst>
          </p:cNvPr>
          <p:cNvSpPr>
            <a:spLocks noGrp="1"/>
          </p:cNvSpPr>
          <p:nvPr>
            <p:ph type="title"/>
          </p:nvPr>
        </p:nvSpPr>
        <p:spPr/>
        <p:txBody>
          <a:bodyPr/>
          <a:lstStyle/>
          <a:p>
            <a:r>
              <a:rPr lang="en-GB"/>
              <a:t>Where next?</a:t>
            </a:r>
          </a:p>
        </p:txBody>
      </p:sp>
      <p:sp>
        <p:nvSpPr>
          <p:cNvPr id="4" name="Date Placeholder 3">
            <a:extLst>
              <a:ext uri="{FF2B5EF4-FFF2-40B4-BE49-F238E27FC236}">
                <a16:creationId xmlns:a16="http://schemas.microsoft.com/office/drawing/2014/main" id="{10DD3259-B438-EB70-F165-B2220B1A6F97}"/>
              </a:ext>
            </a:extLst>
          </p:cNvPr>
          <p:cNvSpPr>
            <a:spLocks noGrp="1"/>
          </p:cNvSpPr>
          <p:nvPr>
            <p:ph type="dt" sz="half" idx="10"/>
          </p:nvPr>
        </p:nvSpPr>
        <p:spPr/>
        <p:txBody>
          <a:bodyPr/>
          <a:lstStyle/>
          <a:p>
            <a:fld id="{BC1242CF-12C1-4411-B532-E91306108269}" type="datetime4">
              <a:rPr lang="en-GB" smtClean="0"/>
              <a:pPr/>
              <a:t>06 May 2025</a:t>
            </a:fld>
            <a:endParaRPr lang="en-GB"/>
          </a:p>
        </p:txBody>
      </p:sp>
      <p:sp>
        <p:nvSpPr>
          <p:cNvPr id="5" name="Slide Number Placeholder 4">
            <a:extLst>
              <a:ext uri="{FF2B5EF4-FFF2-40B4-BE49-F238E27FC236}">
                <a16:creationId xmlns:a16="http://schemas.microsoft.com/office/drawing/2014/main" id="{17DCF800-8A6D-86C4-54F8-403CB6DD90D8}"/>
              </a:ext>
            </a:extLst>
          </p:cNvPr>
          <p:cNvSpPr>
            <a:spLocks noGrp="1"/>
          </p:cNvSpPr>
          <p:nvPr>
            <p:ph type="sldNum" sz="quarter" idx="12"/>
          </p:nvPr>
        </p:nvSpPr>
        <p:spPr/>
        <p:txBody>
          <a:bodyPr/>
          <a:lstStyle/>
          <a:p>
            <a:fld id="{FE8DA6AF-1811-4E27-A96F-54109F1D0275}" type="slidenum">
              <a:rPr lang="en-GB" smtClean="0"/>
              <a:pPr/>
              <a:t>21</a:t>
            </a:fld>
            <a:endParaRPr lang="en-GB"/>
          </a:p>
        </p:txBody>
      </p:sp>
      <p:sp>
        <p:nvSpPr>
          <p:cNvPr id="6" name="Rectangle 5">
            <a:extLst>
              <a:ext uri="{FF2B5EF4-FFF2-40B4-BE49-F238E27FC236}">
                <a16:creationId xmlns:a16="http://schemas.microsoft.com/office/drawing/2014/main" id="{6873B498-2573-6A73-D1A1-04EDB3625D84}"/>
              </a:ext>
            </a:extLst>
          </p:cNvPr>
          <p:cNvSpPr/>
          <p:nvPr/>
        </p:nvSpPr>
        <p:spPr>
          <a:xfrm>
            <a:off x="527053" y="1484784"/>
            <a:ext cx="11055349" cy="1143000"/>
          </a:xfrm>
          <a:prstGeom prst="rect">
            <a:avLst/>
          </a:prstGeom>
          <a:solidFill>
            <a:srgbClr val="009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Questions to test your coding mindset</a:t>
            </a:r>
            <a:endParaRPr lang="en-GB" sz="1600" dirty="0"/>
          </a:p>
        </p:txBody>
      </p:sp>
      <p:sp>
        <p:nvSpPr>
          <p:cNvPr id="7" name="Rectangle 6">
            <a:extLst>
              <a:ext uri="{FF2B5EF4-FFF2-40B4-BE49-F238E27FC236}">
                <a16:creationId xmlns:a16="http://schemas.microsoft.com/office/drawing/2014/main" id="{CF6B3880-23EE-E476-66A3-154D2910F827}"/>
              </a:ext>
            </a:extLst>
          </p:cNvPr>
          <p:cNvSpPr/>
          <p:nvPr/>
        </p:nvSpPr>
        <p:spPr>
          <a:xfrm>
            <a:off x="527052" y="2836168"/>
            <a:ext cx="11055349" cy="1143000"/>
          </a:xfrm>
          <a:prstGeom prst="rect">
            <a:avLst/>
          </a:prstGeom>
          <a:solidFill>
            <a:srgbClr val="009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Ideas to start coding, or take it to the next level</a:t>
            </a:r>
            <a:endParaRPr lang="en-GB" sz="1600" dirty="0"/>
          </a:p>
        </p:txBody>
      </p:sp>
      <p:sp>
        <p:nvSpPr>
          <p:cNvPr id="9" name="Rectangle 8">
            <a:extLst>
              <a:ext uri="{FF2B5EF4-FFF2-40B4-BE49-F238E27FC236}">
                <a16:creationId xmlns:a16="http://schemas.microsoft.com/office/drawing/2014/main" id="{B82B3B93-401B-F977-3CF7-9ADD065FAA5C}"/>
              </a:ext>
            </a:extLst>
          </p:cNvPr>
          <p:cNvSpPr/>
          <p:nvPr/>
        </p:nvSpPr>
        <p:spPr>
          <a:xfrm>
            <a:off x="527051" y="4192654"/>
            <a:ext cx="11055349" cy="1143000"/>
          </a:xfrm>
          <a:prstGeom prst="rect">
            <a:avLst/>
          </a:prstGeom>
          <a:solidFill>
            <a:srgbClr val="009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t>Work collaboratively across your teams and the profession</a:t>
            </a:r>
          </a:p>
        </p:txBody>
      </p:sp>
    </p:spTree>
    <p:extLst>
      <p:ext uri="{BB962C8B-B14F-4D97-AF65-F5344CB8AC3E}">
        <p14:creationId xmlns:p14="http://schemas.microsoft.com/office/powerpoint/2010/main" val="220066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1242CF-12C1-4411-B532-E91306108269}" type="datetime4">
              <a:rPr lang="en-GB" smtClean="0"/>
              <a:pPr/>
              <a:t>06 May 2025</a:t>
            </a:fld>
            <a:endParaRPr lang="en-GB"/>
          </a:p>
        </p:txBody>
      </p:sp>
      <p:sp>
        <p:nvSpPr>
          <p:cNvPr id="5" name="Slide Number Placeholder 4"/>
          <p:cNvSpPr>
            <a:spLocks noGrp="1"/>
          </p:cNvSpPr>
          <p:nvPr>
            <p:ph type="sldNum" sz="quarter" idx="12"/>
          </p:nvPr>
        </p:nvSpPr>
        <p:spPr/>
        <p:txBody>
          <a:bodyPr/>
          <a:lstStyle/>
          <a:p>
            <a:fld id="{FE8DA6AF-1811-4E27-A96F-54109F1D0275}" type="slidenum">
              <a:rPr lang="en-GB" smtClean="0"/>
              <a:pPr/>
              <a:t>22</a:t>
            </a:fld>
            <a:endParaRPr lang="en-GB"/>
          </a:p>
        </p:txBody>
      </p:sp>
      <p:sp>
        <p:nvSpPr>
          <p:cNvPr id="8" name="Content Placeholder 7"/>
          <p:cNvSpPr>
            <a:spLocks noGrp="1"/>
          </p:cNvSpPr>
          <p:nvPr>
            <p:ph idx="1"/>
          </p:nvPr>
        </p:nvSpPr>
        <p:spPr>
          <a:xfrm>
            <a:off x="511174" y="4005068"/>
            <a:ext cx="10995025" cy="2356403"/>
          </a:xfrm>
        </p:spPr>
        <p:txBody>
          <a:bodyPr/>
          <a:lstStyle/>
          <a:p>
            <a:pPr marL="0" indent="0">
              <a:buNone/>
            </a:pPr>
            <a:r>
              <a:rPr lang="en-GB"/>
              <a:t>Expressions of individual views by members of the Institute and Faculty of Actuaries and its staff are encouraged.</a:t>
            </a:r>
          </a:p>
          <a:p>
            <a:pPr marL="0" indent="0">
              <a:buNone/>
            </a:pPr>
            <a:r>
              <a:rPr lang="en-GB"/>
              <a:t>The views expressed in this presentation are those of the presenter.</a:t>
            </a:r>
          </a:p>
        </p:txBody>
      </p:sp>
      <p:sp>
        <p:nvSpPr>
          <p:cNvPr id="10" name="Rectangular Callout 9"/>
          <p:cNvSpPr/>
          <p:nvPr/>
        </p:nvSpPr>
        <p:spPr>
          <a:xfrm>
            <a:off x="511175" y="693242"/>
            <a:ext cx="5440809"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6240015" y="693242"/>
            <a:ext cx="542493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62000" y="985840"/>
            <a:ext cx="4973961" cy="1143000"/>
          </a:xfrm>
        </p:spPr>
        <p:txBody>
          <a:bodyPr/>
          <a:lstStyle/>
          <a:p>
            <a:pPr algn="ctr"/>
            <a:r>
              <a:rPr lang="en-GB" sz="4800" b="0">
                <a:solidFill>
                  <a:schemeClr val="bg2"/>
                </a:solidFill>
              </a:rPr>
              <a:t>Questions</a:t>
            </a:r>
          </a:p>
        </p:txBody>
      </p:sp>
      <p:sp>
        <p:nvSpPr>
          <p:cNvPr id="9" name="Title 1"/>
          <p:cNvSpPr txBox="1">
            <a:spLocks/>
          </p:cNvSpPr>
          <p:nvPr/>
        </p:nvSpPr>
        <p:spPr bwMode="auto">
          <a:xfrm>
            <a:off x="6456040" y="980728"/>
            <a:ext cx="50501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a:solidFill>
                  <a:schemeClr val="bg1"/>
                </a:solidFill>
              </a:rPr>
              <a:t>Comments</a:t>
            </a:r>
          </a:p>
        </p:txBody>
      </p:sp>
    </p:spTree>
    <p:extLst>
      <p:ext uri="{BB962C8B-B14F-4D97-AF65-F5344CB8AC3E}">
        <p14:creationId xmlns:p14="http://schemas.microsoft.com/office/powerpoint/2010/main" val="3964465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4310" y="5085366"/>
            <a:ext cx="987716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0" b="0" i="0" u="none" strike="noStrike" kern="1200" cap="none" spc="0" normalizeH="0" baseline="0" noProof="0">
                <a:ln>
                  <a:noFill/>
                </a:ln>
                <a:solidFill>
                  <a:prstClr val="white"/>
                </a:solidFill>
                <a:effectLst/>
                <a:uLnTx/>
                <a:uFillTx/>
                <a:latin typeface="Arial"/>
                <a:ea typeface="+mn-ea"/>
                <a:cs typeface="Arial"/>
              </a:rPr>
              <a:t>Feedback</a:t>
            </a:r>
          </a:p>
        </p:txBody>
      </p:sp>
      <p:pic>
        <p:nvPicPr>
          <p:cNvPr id="3" name="Picture 2" descr="Qr code&#10;&#10;Description automatically generated">
            <a:extLst>
              <a:ext uri="{FF2B5EF4-FFF2-40B4-BE49-F238E27FC236}">
                <a16:creationId xmlns:a16="http://schemas.microsoft.com/office/drawing/2014/main" id="{A3A0B6B7-0A24-4F5C-8F73-B9009E75B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1652587"/>
            <a:ext cx="2857500" cy="3552825"/>
          </a:xfrm>
          <a:prstGeom prst="rect">
            <a:avLst/>
          </a:prstGeom>
        </p:spPr>
      </p:pic>
      <p:pic>
        <p:nvPicPr>
          <p:cNvPr id="13" name="Picture 12" descr="A qr code with black squares&#10;&#10;AI-generated content may be incorrect.">
            <a:extLst>
              <a:ext uri="{FF2B5EF4-FFF2-40B4-BE49-F238E27FC236}">
                <a16:creationId xmlns:a16="http://schemas.microsoft.com/office/drawing/2014/main" id="{73E1B27E-3446-36ED-8B34-2882EFF51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281" y="1947250"/>
            <a:ext cx="2275438" cy="2275438"/>
          </a:xfrm>
          <a:prstGeom prst="rect">
            <a:avLst/>
          </a:prstGeom>
        </p:spPr>
      </p:pic>
    </p:spTree>
    <p:extLst>
      <p:ext uri="{BB962C8B-B14F-4D97-AF65-F5344CB8AC3E}">
        <p14:creationId xmlns:p14="http://schemas.microsoft.com/office/powerpoint/2010/main" val="301252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0897-A8AE-F4D8-FC41-5C29BC3DE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F29A5-2D0C-66A8-551E-EE79816C563D}"/>
              </a:ext>
            </a:extLst>
          </p:cNvPr>
          <p:cNvSpPr>
            <a:spLocks noGrp="1"/>
          </p:cNvSpPr>
          <p:nvPr>
            <p:ph type="title"/>
          </p:nvPr>
        </p:nvSpPr>
        <p:spPr/>
        <p:txBody>
          <a:bodyPr/>
          <a:lstStyle/>
          <a:p>
            <a:r>
              <a:rPr lang="en-GB" dirty="0"/>
              <a:t>A bit about me</a:t>
            </a:r>
          </a:p>
        </p:txBody>
      </p:sp>
      <p:sp>
        <p:nvSpPr>
          <p:cNvPr id="4" name="Date Placeholder 3">
            <a:extLst>
              <a:ext uri="{FF2B5EF4-FFF2-40B4-BE49-F238E27FC236}">
                <a16:creationId xmlns:a16="http://schemas.microsoft.com/office/drawing/2014/main" id="{4559BB5C-3E07-E41E-980A-BFD62E3004BA}"/>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EB869B01-0D68-A0B1-7D15-1A4EF7584BCE}"/>
              </a:ext>
            </a:extLst>
          </p:cNvPr>
          <p:cNvSpPr>
            <a:spLocks noGrp="1"/>
          </p:cNvSpPr>
          <p:nvPr>
            <p:ph type="sldNum" sz="quarter" idx="12"/>
          </p:nvPr>
        </p:nvSpPr>
        <p:spPr/>
        <p:txBody>
          <a:bodyPr/>
          <a:lstStyle/>
          <a:p>
            <a:fld id="{FE8DA6AF-1811-4E27-A96F-54109F1D0275}" type="slidenum">
              <a:rPr lang="en-GB" smtClean="0"/>
              <a:pPr/>
              <a:t>3</a:t>
            </a:fld>
            <a:endParaRPr lang="en-GB" dirty="0"/>
          </a:p>
        </p:txBody>
      </p:sp>
      <p:sp>
        <p:nvSpPr>
          <p:cNvPr id="8" name="Content Placeholder 7">
            <a:extLst>
              <a:ext uri="{FF2B5EF4-FFF2-40B4-BE49-F238E27FC236}">
                <a16:creationId xmlns:a16="http://schemas.microsoft.com/office/drawing/2014/main" id="{A8FB3238-375D-4B46-5C2C-DDCB4861FFF3}"/>
              </a:ext>
            </a:extLst>
          </p:cNvPr>
          <p:cNvSpPr>
            <a:spLocks noGrp="1"/>
          </p:cNvSpPr>
          <p:nvPr>
            <p:ph idx="1"/>
          </p:nvPr>
        </p:nvSpPr>
        <p:spPr/>
        <p:txBody>
          <a:bodyPr/>
          <a:lstStyle/>
          <a:p>
            <a:r>
              <a:rPr lang="en-GB" dirty="0"/>
              <a:t>General insurance actuary and NED</a:t>
            </a:r>
          </a:p>
          <a:p>
            <a:r>
              <a:rPr lang="en-GB" dirty="0"/>
              <a:t>30+ years coding experience</a:t>
            </a:r>
          </a:p>
          <a:p>
            <a:r>
              <a:rPr lang="en-GB" dirty="0"/>
              <a:t>Range of coding projects:</a:t>
            </a:r>
          </a:p>
          <a:p>
            <a:pPr lvl="1"/>
            <a:r>
              <a:rPr lang="en-GB" dirty="0"/>
              <a:t>Wide range of calculation engines</a:t>
            </a:r>
          </a:p>
          <a:p>
            <a:pPr lvl="1"/>
            <a:r>
              <a:rPr lang="en-GB" dirty="0"/>
              <a:t>Capital model design and build</a:t>
            </a:r>
          </a:p>
          <a:p>
            <a:pPr lvl="1"/>
            <a:r>
              <a:rPr lang="en-GB" dirty="0"/>
              <a:t>Actuarial modernisation</a:t>
            </a:r>
          </a:p>
          <a:p>
            <a:pPr lvl="1"/>
            <a:r>
              <a:rPr lang="en-GB" dirty="0"/>
              <a:t>Coding competitions and games</a:t>
            </a:r>
          </a:p>
          <a:p>
            <a:r>
              <a:rPr lang="en-GB" dirty="0"/>
              <a:t>Actuary and coder – not a software engineer</a:t>
            </a:r>
          </a:p>
        </p:txBody>
      </p:sp>
      <p:pic>
        <p:nvPicPr>
          <p:cNvPr id="2050" name="Picture 2" descr="Tom Durkin">
            <a:extLst>
              <a:ext uri="{FF2B5EF4-FFF2-40B4-BE49-F238E27FC236}">
                <a16:creationId xmlns:a16="http://schemas.microsoft.com/office/drawing/2014/main" id="{39080ED8-A697-D357-998B-94E9DD7E33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512" y="1243511"/>
            <a:ext cx="2947079" cy="294707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7">
            <a:extLst>
              <a:ext uri="{FF2B5EF4-FFF2-40B4-BE49-F238E27FC236}">
                <a16:creationId xmlns:a16="http://schemas.microsoft.com/office/drawing/2014/main" id="{D34BDCD5-C515-6051-C078-8C27D9A72729}"/>
              </a:ext>
            </a:extLst>
          </p:cNvPr>
          <p:cNvSpPr txBox="1">
            <a:spLocks/>
          </p:cNvSpPr>
          <p:nvPr/>
        </p:nvSpPr>
        <p:spPr bwMode="auto">
          <a:xfrm>
            <a:off x="6720512" y="4285840"/>
            <a:ext cx="3528392" cy="154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89" indent="-269889" algn="l" rtl="0" eaLnBrk="1" fontAlgn="base" hangingPunct="1">
              <a:spcBef>
                <a:spcPct val="50000"/>
              </a:spcBef>
              <a:spcAft>
                <a:spcPct val="0"/>
              </a:spcAft>
              <a:buClr>
                <a:schemeClr val="accent1"/>
              </a:buClr>
              <a:buChar char="•"/>
              <a:defRPr sz="2000">
                <a:solidFill>
                  <a:srgbClr val="3F4548"/>
                </a:solidFill>
                <a:latin typeface="+mn-lt"/>
                <a:ea typeface="+mn-ea"/>
                <a:cs typeface="+mn-cs"/>
              </a:defRPr>
            </a:lvl1pPr>
            <a:lvl2pPr marL="717586" indent="-268301" algn="l" rtl="0" eaLnBrk="1" fontAlgn="base" hangingPunct="1">
              <a:spcBef>
                <a:spcPct val="50000"/>
              </a:spcBef>
              <a:spcAft>
                <a:spcPct val="0"/>
              </a:spcAft>
              <a:buClr>
                <a:schemeClr val="accent1"/>
              </a:buClr>
              <a:buChar char="–"/>
              <a:defRPr sz="1800">
                <a:solidFill>
                  <a:srgbClr val="3F4548"/>
                </a:solidFill>
                <a:latin typeface="+mn-lt"/>
                <a:cs typeface="+mn-cs"/>
              </a:defRPr>
            </a:lvl2pPr>
            <a:lvl3pPr marL="1071617" indent="-174633" algn="l" rtl="0" eaLnBrk="1" fontAlgn="base" hangingPunct="1">
              <a:spcBef>
                <a:spcPct val="50000"/>
              </a:spcBef>
              <a:spcAft>
                <a:spcPct val="0"/>
              </a:spcAft>
              <a:buClr>
                <a:schemeClr val="accent1"/>
              </a:buClr>
              <a:buChar char="•"/>
              <a:defRPr sz="1600">
                <a:solidFill>
                  <a:srgbClr val="3F4548"/>
                </a:solidFill>
                <a:latin typeface="+mn-lt"/>
                <a:cs typeface="+mn-cs"/>
              </a:defRPr>
            </a:lvl3pPr>
            <a:lvl4pPr marL="1433585" indent="-182573" algn="l" rtl="0" eaLnBrk="1" fontAlgn="base" hangingPunct="1">
              <a:spcBef>
                <a:spcPct val="50000"/>
              </a:spcBef>
              <a:spcAft>
                <a:spcPct val="0"/>
              </a:spcAft>
              <a:buClr>
                <a:schemeClr val="accent1"/>
              </a:buClr>
              <a:buChar char="–"/>
              <a:defRPr sz="1400">
                <a:solidFill>
                  <a:srgbClr val="3F4548"/>
                </a:solidFill>
                <a:latin typeface="+mn-lt"/>
                <a:cs typeface="+mn-cs"/>
              </a:defRPr>
            </a:lvl4pPr>
            <a:lvl5pPr marL="1792377" indent="-176222" algn="l" rtl="0" eaLnBrk="1" fontAlgn="base" hangingPunct="1">
              <a:spcBef>
                <a:spcPct val="50000"/>
              </a:spcBef>
              <a:spcAft>
                <a:spcPct val="0"/>
              </a:spcAft>
              <a:buClr>
                <a:schemeClr val="accent1"/>
              </a:buClr>
              <a:buFont typeface="Arial" pitchFamily="34" charset="0"/>
              <a:buChar char="•"/>
              <a:defRPr sz="1200">
                <a:solidFill>
                  <a:srgbClr val="3F4548"/>
                </a:solidFill>
                <a:latin typeface="+mn-lt"/>
                <a:cs typeface="+mn-cs"/>
              </a:defRPr>
            </a:lvl5pPr>
            <a:lvl6pPr marL="2249600" indent="-176222"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823" indent="-176222"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4046" indent="-176222"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269" indent="-176222"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spcBef>
                <a:spcPts val="0"/>
              </a:spcBef>
              <a:buNone/>
            </a:pPr>
            <a:r>
              <a:rPr lang="en-GB" b="1" kern="0" dirty="0"/>
              <a:t>Tom Durkin</a:t>
            </a:r>
          </a:p>
          <a:p>
            <a:pPr marL="0" indent="0">
              <a:spcBef>
                <a:spcPts val="0"/>
              </a:spcBef>
              <a:buNone/>
            </a:pPr>
            <a:r>
              <a:rPr lang="en-GB" b="1" i="1" kern="0" dirty="0"/>
              <a:t>Partner, LCP</a:t>
            </a:r>
          </a:p>
          <a:p>
            <a:pPr marL="0" indent="0">
              <a:spcBef>
                <a:spcPts val="0"/>
              </a:spcBef>
              <a:buNone/>
            </a:pPr>
            <a:r>
              <a:rPr lang="en-GB" kern="0" dirty="0"/>
              <a:t>tom.durkin@lcp.uk.com</a:t>
            </a:r>
          </a:p>
          <a:p>
            <a:pPr marL="0" indent="0">
              <a:spcBef>
                <a:spcPts val="0"/>
              </a:spcBef>
              <a:buNone/>
            </a:pPr>
            <a:r>
              <a:rPr lang="en-GB" kern="0" dirty="0">
                <a:hlinkClick r:id="rId4"/>
              </a:rPr>
              <a:t>LinkedIn</a:t>
            </a:r>
            <a:endParaRPr lang="en-GB" kern="0" dirty="0"/>
          </a:p>
        </p:txBody>
      </p:sp>
    </p:spTree>
    <p:extLst>
      <p:ext uri="{BB962C8B-B14F-4D97-AF65-F5344CB8AC3E}">
        <p14:creationId xmlns:p14="http://schemas.microsoft.com/office/powerpoint/2010/main" val="330502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F3EA-1881-53BC-1E69-0965787F2E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C1FF3-775A-E97E-B127-9204D33B1A98}"/>
              </a:ext>
            </a:extLst>
          </p:cNvPr>
          <p:cNvSpPr>
            <a:spLocks noGrp="1"/>
          </p:cNvSpPr>
          <p:nvPr>
            <p:ph type="title"/>
          </p:nvPr>
        </p:nvSpPr>
        <p:spPr/>
        <p:txBody>
          <a:bodyPr/>
          <a:lstStyle/>
          <a:p>
            <a:r>
              <a:rPr lang="en-GB" dirty="0"/>
              <a:t>Where are you on your coding journey?</a:t>
            </a:r>
          </a:p>
        </p:txBody>
      </p:sp>
      <p:sp>
        <p:nvSpPr>
          <p:cNvPr id="4" name="Date Placeholder 3">
            <a:extLst>
              <a:ext uri="{FF2B5EF4-FFF2-40B4-BE49-F238E27FC236}">
                <a16:creationId xmlns:a16="http://schemas.microsoft.com/office/drawing/2014/main" id="{839E9A5B-C48C-9148-CB18-3A4323F479CC}"/>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EBE3EF03-B472-57E2-F227-13CBA60CCDD6}"/>
              </a:ext>
            </a:extLst>
          </p:cNvPr>
          <p:cNvSpPr>
            <a:spLocks noGrp="1"/>
          </p:cNvSpPr>
          <p:nvPr>
            <p:ph type="sldNum" sz="quarter" idx="12"/>
          </p:nvPr>
        </p:nvSpPr>
        <p:spPr/>
        <p:txBody>
          <a:bodyPr/>
          <a:lstStyle/>
          <a:p>
            <a:fld id="{FE8DA6AF-1811-4E27-A96F-54109F1D0275}" type="slidenum">
              <a:rPr lang="en-GB" smtClean="0"/>
              <a:pPr/>
              <a:t>4</a:t>
            </a:fld>
            <a:endParaRPr lang="en-GB" dirty="0"/>
          </a:p>
        </p:txBody>
      </p:sp>
      <p:pic>
        <p:nvPicPr>
          <p:cNvPr id="18" name="Picture 17">
            <a:extLst>
              <a:ext uri="{FF2B5EF4-FFF2-40B4-BE49-F238E27FC236}">
                <a16:creationId xmlns:a16="http://schemas.microsoft.com/office/drawing/2014/main" id="{7D022ADD-E8AD-D98C-9EF8-FAC686298855}"/>
              </a:ext>
            </a:extLst>
          </p:cNvPr>
          <p:cNvPicPr>
            <a:picLocks noChangeAspect="1"/>
          </p:cNvPicPr>
          <p:nvPr/>
        </p:nvPicPr>
        <p:blipFill>
          <a:blip r:embed="rId3"/>
          <a:srcRect l="595" t="17599" r="4376" b="3078"/>
          <a:stretch/>
        </p:blipFill>
        <p:spPr>
          <a:xfrm>
            <a:off x="990600" y="1474010"/>
            <a:ext cx="9990488" cy="3987800"/>
          </a:xfrm>
          <a:prstGeom prst="rect">
            <a:avLst/>
          </a:prstGeom>
        </p:spPr>
      </p:pic>
    </p:spTree>
    <p:extLst>
      <p:ext uri="{BB962C8B-B14F-4D97-AF65-F5344CB8AC3E}">
        <p14:creationId xmlns:p14="http://schemas.microsoft.com/office/powerpoint/2010/main" val="377968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BD8DE-17D7-2325-0D22-5266BC715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E45BA-0323-07D0-1BB9-8908BE222445}"/>
              </a:ext>
            </a:extLst>
          </p:cNvPr>
          <p:cNvSpPr>
            <a:spLocks noGrp="1"/>
          </p:cNvSpPr>
          <p:nvPr>
            <p:ph type="title"/>
          </p:nvPr>
        </p:nvSpPr>
        <p:spPr/>
        <p:txBody>
          <a:bodyPr/>
          <a:lstStyle/>
          <a:p>
            <a:r>
              <a:rPr lang="en-GB" dirty="0"/>
              <a:t>Where are you on your coding journey?</a:t>
            </a:r>
          </a:p>
        </p:txBody>
      </p:sp>
      <p:sp>
        <p:nvSpPr>
          <p:cNvPr id="4" name="Date Placeholder 3">
            <a:extLst>
              <a:ext uri="{FF2B5EF4-FFF2-40B4-BE49-F238E27FC236}">
                <a16:creationId xmlns:a16="http://schemas.microsoft.com/office/drawing/2014/main" id="{D71996A5-6A34-A77B-0768-2F5E2A751469}"/>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AA29CF12-FEB4-039E-8E6D-239AA075CCC9}"/>
              </a:ext>
            </a:extLst>
          </p:cNvPr>
          <p:cNvSpPr>
            <a:spLocks noGrp="1"/>
          </p:cNvSpPr>
          <p:nvPr>
            <p:ph type="sldNum" sz="quarter" idx="12"/>
          </p:nvPr>
        </p:nvSpPr>
        <p:spPr/>
        <p:txBody>
          <a:bodyPr/>
          <a:lstStyle/>
          <a:p>
            <a:fld id="{FE8DA6AF-1811-4E27-A96F-54109F1D0275}" type="slidenum">
              <a:rPr lang="en-GB" smtClean="0"/>
              <a:pPr/>
              <a:t>5</a:t>
            </a:fld>
            <a:endParaRPr lang="en-GB" dirty="0"/>
          </a:p>
        </p:txBody>
      </p:sp>
    </p:spTree>
    <p:extLst>
      <p:ext uri="{BB962C8B-B14F-4D97-AF65-F5344CB8AC3E}">
        <p14:creationId xmlns:p14="http://schemas.microsoft.com/office/powerpoint/2010/main" val="11290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4F25F-7ECE-BA77-E530-724EF5980577}"/>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7077244E-E4C1-39F5-5F89-F307037ACA38}"/>
              </a:ext>
            </a:extLst>
          </p:cNvPr>
          <p:cNvPicPr>
            <a:picLocks noChangeAspect="1"/>
          </p:cNvPicPr>
          <p:nvPr/>
        </p:nvPicPr>
        <p:blipFill>
          <a:blip r:embed="rId3"/>
          <a:stretch>
            <a:fillRect/>
          </a:stretch>
        </p:blipFill>
        <p:spPr>
          <a:xfrm>
            <a:off x="8595995" y="1490663"/>
            <a:ext cx="3068950" cy="3814676"/>
          </a:xfrm>
          <a:prstGeom prst="rect">
            <a:avLst/>
          </a:prstGeom>
          <a:ln>
            <a:solidFill>
              <a:schemeClr val="tx1"/>
            </a:solidFill>
          </a:ln>
        </p:spPr>
      </p:pic>
      <p:pic>
        <p:nvPicPr>
          <p:cNvPr id="17" name="Picture 16">
            <a:extLst>
              <a:ext uri="{FF2B5EF4-FFF2-40B4-BE49-F238E27FC236}">
                <a16:creationId xmlns:a16="http://schemas.microsoft.com/office/drawing/2014/main" id="{77E14F32-34AA-013E-2E0D-2534FDCB705B}"/>
              </a:ext>
            </a:extLst>
          </p:cNvPr>
          <p:cNvPicPr>
            <a:picLocks noChangeAspect="1"/>
          </p:cNvPicPr>
          <p:nvPr/>
        </p:nvPicPr>
        <p:blipFill>
          <a:blip r:embed="rId4"/>
          <a:stretch>
            <a:fillRect/>
          </a:stretch>
        </p:blipFill>
        <p:spPr>
          <a:xfrm>
            <a:off x="609596" y="1490663"/>
            <a:ext cx="4146545" cy="3413411"/>
          </a:xfrm>
          <a:prstGeom prst="rect">
            <a:avLst/>
          </a:prstGeom>
          <a:ln>
            <a:solidFill>
              <a:schemeClr val="tx1"/>
            </a:solidFill>
          </a:ln>
        </p:spPr>
      </p:pic>
      <p:sp>
        <p:nvSpPr>
          <p:cNvPr id="2" name="Title 1">
            <a:extLst>
              <a:ext uri="{FF2B5EF4-FFF2-40B4-BE49-F238E27FC236}">
                <a16:creationId xmlns:a16="http://schemas.microsoft.com/office/drawing/2014/main" id="{A2B05CDE-C1B7-7CD8-EE7B-31BC35032CB6}"/>
              </a:ext>
            </a:extLst>
          </p:cNvPr>
          <p:cNvSpPr>
            <a:spLocks noGrp="1"/>
          </p:cNvSpPr>
          <p:nvPr>
            <p:ph type="title"/>
          </p:nvPr>
        </p:nvSpPr>
        <p:spPr/>
        <p:txBody>
          <a:bodyPr/>
          <a:lstStyle/>
          <a:p>
            <a:r>
              <a:rPr lang="en-GB" dirty="0"/>
              <a:t>What do I mean by coding?</a:t>
            </a:r>
          </a:p>
        </p:txBody>
      </p:sp>
      <p:sp>
        <p:nvSpPr>
          <p:cNvPr id="4" name="Date Placeholder 3">
            <a:extLst>
              <a:ext uri="{FF2B5EF4-FFF2-40B4-BE49-F238E27FC236}">
                <a16:creationId xmlns:a16="http://schemas.microsoft.com/office/drawing/2014/main" id="{16956F93-379A-8502-90EF-091EB68FC69D}"/>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4E56450E-1CDB-1473-88D4-B59CF8572C2A}"/>
              </a:ext>
            </a:extLst>
          </p:cNvPr>
          <p:cNvSpPr>
            <a:spLocks noGrp="1"/>
          </p:cNvSpPr>
          <p:nvPr>
            <p:ph type="sldNum" sz="quarter" idx="12"/>
          </p:nvPr>
        </p:nvSpPr>
        <p:spPr/>
        <p:txBody>
          <a:bodyPr/>
          <a:lstStyle/>
          <a:p>
            <a:fld id="{FE8DA6AF-1811-4E27-A96F-54109F1D0275}" type="slidenum">
              <a:rPr lang="en-GB" smtClean="0"/>
              <a:pPr/>
              <a:t>6</a:t>
            </a:fld>
            <a:endParaRPr lang="en-GB" dirty="0"/>
          </a:p>
        </p:txBody>
      </p:sp>
      <p:pic>
        <p:nvPicPr>
          <p:cNvPr id="19" name="Picture 4">
            <a:extLst>
              <a:ext uri="{FF2B5EF4-FFF2-40B4-BE49-F238E27FC236}">
                <a16:creationId xmlns:a16="http://schemas.microsoft.com/office/drawing/2014/main" id="{2EFA9F76-41F1-3DAD-85D3-E730E60C20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4447" y="1490663"/>
            <a:ext cx="3323241" cy="20314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8B19AE24-2E2B-6781-66FB-A79E03329E3C}"/>
              </a:ext>
            </a:extLst>
          </p:cNvPr>
          <p:cNvPicPr>
            <a:picLocks noChangeAspect="1"/>
          </p:cNvPicPr>
          <p:nvPr/>
        </p:nvPicPr>
        <p:blipFill>
          <a:blip r:embed="rId6"/>
          <a:srcRect t="22122"/>
          <a:stretch/>
        </p:blipFill>
        <p:spPr>
          <a:xfrm>
            <a:off x="5386918" y="3383749"/>
            <a:ext cx="4270125" cy="2545689"/>
          </a:xfrm>
          <a:prstGeom prst="rect">
            <a:avLst/>
          </a:prstGeom>
          <a:ln>
            <a:solidFill>
              <a:schemeClr val="tx1"/>
            </a:solidFill>
          </a:ln>
        </p:spPr>
      </p:pic>
      <p:pic>
        <p:nvPicPr>
          <p:cNvPr id="1032" name="Picture 8">
            <a:extLst>
              <a:ext uri="{FF2B5EF4-FFF2-40B4-BE49-F238E27FC236}">
                <a16:creationId xmlns:a16="http://schemas.microsoft.com/office/drawing/2014/main" id="{45B8CCA0-6333-D097-2B27-63FA5C9ECB8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722" t="4088" r="11083" b="2733"/>
          <a:stretch/>
        </p:blipFill>
        <p:spPr bwMode="auto">
          <a:xfrm>
            <a:off x="1784603" y="3383749"/>
            <a:ext cx="3344009" cy="25456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EB8AEDE7-A8B2-0FA6-89D4-6F3250797FFE}"/>
              </a:ext>
            </a:extLst>
          </p:cNvPr>
          <p:cNvSpPr txBox="1"/>
          <p:nvPr/>
        </p:nvSpPr>
        <p:spPr>
          <a:xfrm>
            <a:off x="599110" y="6031382"/>
            <a:ext cx="7408239" cy="276999"/>
          </a:xfrm>
          <a:prstGeom prst="rect">
            <a:avLst/>
          </a:prstGeom>
          <a:noFill/>
        </p:spPr>
        <p:txBody>
          <a:bodyPr wrap="square" rtlCol="0">
            <a:spAutoFit/>
          </a:bodyPr>
          <a:lstStyle/>
          <a:p>
            <a:r>
              <a:rPr lang="en-GB" sz="1200" dirty="0"/>
              <a:t>Sources: python.org, scratch.mit.edu, Unreal Engine, Crazee Rider 6502 (Kevin Edwards), Excel</a:t>
            </a:r>
          </a:p>
        </p:txBody>
      </p:sp>
    </p:spTree>
    <p:extLst>
      <p:ext uri="{BB962C8B-B14F-4D97-AF65-F5344CB8AC3E}">
        <p14:creationId xmlns:p14="http://schemas.microsoft.com/office/powerpoint/2010/main" val="180422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C692A-93AF-3D9D-5134-9CD7D1A58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7AA87-724C-F9CF-137E-FF82111F045C}"/>
              </a:ext>
            </a:extLst>
          </p:cNvPr>
          <p:cNvSpPr>
            <a:spLocks noGrp="1"/>
          </p:cNvSpPr>
          <p:nvPr>
            <p:ph type="title"/>
          </p:nvPr>
        </p:nvSpPr>
        <p:spPr/>
        <p:txBody>
          <a:bodyPr/>
          <a:lstStyle/>
          <a:p>
            <a:r>
              <a:rPr lang="en-GB" dirty="0"/>
              <a:t>“Coding” vs. a “coding mindset”</a:t>
            </a:r>
          </a:p>
        </p:txBody>
      </p:sp>
      <p:sp>
        <p:nvSpPr>
          <p:cNvPr id="4" name="Date Placeholder 3">
            <a:extLst>
              <a:ext uri="{FF2B5EF4-FFF2-40B4-BE49-F238E27FC236}">
                <a16:creationId xmlns:a16="http://schemas.microsoft.com/office/drawing/2014/main" id="{DFD50C78-5B5C-8FFC-A6C6-2B29991D606F}"/>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130D6B54-6117-F5E0-9285-5046D31F1947}"/>
              </a:ext>
            </a:extLst>
          </p:cNvPr>
          <p:cNvSpPr>
            <a:spLocks noGrp="1"/>
          </p:cNvSpPr>
          <p:nvPr>
            <p:ph type="sldNum" sz="quarter" idx="12"/>
          </p:nvPr>
        </p:nvSpPr>
        <p:spPr/>
        <p:txBody>
          <a:bodyPr/>
          <a:lstStyle/>
          <a:p>
            <a:fld id="{FE8DA6AF-1811-4E27-A96F-54109F1D0275}" type="slidenum">
              <a:rPr lang="en-GB" smtClean="0"/>
              <a:pPr/>
              <a:t>7</a:t>
            </a:fld>
            <a:endParaRPr lang="en-GB" dirty="0"/>
          </a:p>
        </p:txBody>
      </p:sp>
      <p:sp>
        <p:nvSpPr>
          <p:cNvPr id="8" name="Arrow: Left-Right 7">
            <a:extLst>
              <a:ext uri="{FF2B5EF4-FFF2-40B4-BE49-F238E27FC236}">
                <a16:creationId xmlns:a16="http://schemas.microsoft.com/office/drawing/2014/main" id="{86567AEC-BD3C-8088-39EE-891281E31005}"/>
              </a:ext>
            </a:extLst>
          </p:cNvPr>
          <p:cNvSpPr/>
          <p:nvPr/>
        </p:nvSpPr>
        <p:spPr>
          <a:xfrm>
            <a:off x="3215220" y="2956849"/>
            <a:ext cx="5761560" cy="1440160"/>
          </a:xfrm>
          <a:prstGeom prst="lef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57DC3C2A-3020-9D6D-24E8-185FB8578736}"/>
              </a:ext>
            </a:extLst>
          </p:cNvPr>
          <p:cNvSpPr txBox="1"/>
          <p:nvPr/>
        </p:nvSpPr>
        <p:spPr>
          <a:xfrm>
            <a:off x="2351584" y="1761375"/>
            <a:ext cx="2036317" cy="830997"/>
          </a:xfrm>
          <a:prstGeom prst="rect">
            <a:avLst/>
          </a:prstGeom>
          <a:noFill/>
        </p:spPr>
        <p:txBody>
          <a:bodyPr wrap="square" rtlCol="0">
            <a:spAutoFit/>
          </a:bodyPr>
          <a:lstStyle/>
          <a:p>
            <a:pPr algn="ctr"/>
            <a:r>
              <a:rPr lang="en-GB" sz="2400" dirty="0"/>
              <a:t>Programming languages</a:t>
            </a:r>
          </a:p>
        </p:txBody>
      </p:sp>
      <p:sp>
        <p:nvSpPr>
          <p:cNvPr id="12" name="TextBox 11">
            <a:extLst>
              <a:ext uri="{FF2B5EF4-FFF2-40B4-BE49-F238E27FC236}">
                <a16:creationId xmlns:a16="http://schemas.microsoft.com/office/drawing/2014/main" id="{C3F5DA86-19FF-965C-E57B-41FA4CEE2594}"/>
              </a:ext>
            </a:extLst>
          </p:cNvPr>
          <p:cNvSpPr txBox="1"/>
          <p:nvPr/>
        </p:nvSpPr>
        <p:spPr>
          <a:xfrm>
            <a:off x="9552639" y="3322986"/>
            <a:ext cx="1680514" cy="830997"/>
          </a:xfrm>
          <a:prstGeom prst="rect">
            <a:avLst/>
          </a:prstGeom>
          <a:noFill/>
        </p:spPr>
        <p:txBody>
          <a:bodyPr wrap="square" rtlCol="0">
            <a:spAutoFit/>
          </a:bodyPr>
          <a:lstStyle/>
          <a:p>
            <a:pPr algn="ctr"/>
            <a:r>
              <a:rPr lang="en-GB" sz="2400" dirty="0"/>
              <a:t>Systems thinking</a:t>
            </a:r>
          </a:p>
        </p:txBody>
      </p:sp>
      <p:sp>
        <p:nvSpPr>
          <p:cNvPr id="14" name="TextBox 13">
            <a:extLst>
              <a:ext uri="{FF2B5EF4-FFF2-40B4-BE49-F238E27FC236}">
                <a16:creationId xmlns:a16="http://schemas.microsoft.com/office/drawing/2014/main" id="{6BCC7C5D-0F23-EC6A-81AC-B1A98325F4DD}"/>
              </a:ext>
            </a:extLst>
          </p:cNvPr>
          <p:cNvSpPr txBox="1"/>
          <p:nvPr/>
        </p:nvSpPr>
        <p:spPr>
          <a:xfrm>
            <a:off x="8452173" y="4668545"/>
            <a:ext cx="1680514" cy="830997"/>
          </a:xfrm>
          <a:prstGeom prst="rect">
            <a:avLst/>
          </a:prstGeom>
          <a:noFill/>
        </p:spPr>
        <p:txBody>
          <a:bodyPr wrap="square" rtlCol="0">
            <a:spAutoFit/>
          </a:bodyPr>
          <a:lstStyle/>
          <a:p>
            <a:pPr algn="ctr"/>
            <a:r>
              <a:rPr lang="en-GB" sz="2400" dirty="0"/>
              <a:t>Structured approach</a:t>
            </a:r>
          </a:p>
        </p:txBody>
      </p:sp>
      <p:sp>
        <p:nvSpPr>
          <p:cNvPr id="15" name="TextBox 14">
            <a:extLst>
              <a:ext uri="{FF2B5EF4-FFF2-40B4-BE49-F238E27FC236}">
                <a16:creationId xmlns:a16="http://schemas.microsoft.com/office/drawing/2014/main" id="{C1EC868B-EF62-5595-AA4C-A53B12FB072C}"/>
              </a:ext>
            </a:extLst>
          </p:cNvPr>
          <p:cNvSpPr txBox="1"/>
          <p:nvPr/>
        </p:nvSpPr>
        <p:spPr>
          <a:xfrm>
            <a:off x="891331" y="2602906"/>
            <a:ext cx="2036317" cy="830997"/>
          </a:xfrm>
          <a:prstGeom prst="rect">
            <a:avLst/>
          </a:prstGeom>
          <a:noFill/>
        </p:spPr>
        <p:txBody>
          <a:bodyPr wrap="square" rtlCol="0">
            <a:spAutoFit/>
          </a:bodyPr>
          <a:lstStyle/>
          <a:p>
            <a:pPr algn="ctr"/>
            <a:r>
              <a:rPr lang="en-GB" sz="2400" dirty="0"/>
              <a:t>Syntax and semantics</a:t>
            </a:r>
          </a:p>
        </p:txBody>
      </p:sp>
      <p:sp>
        <p:nvSpPr>
          <p:cNvPr id="16" name="TextBox 15">
            <a:extLst>
              <a:ext uri="{FF2B5EF4-FFF2-40B4-BE49-F238E27FC236}">
                <a16:creationId xmlns:a16="http://schemas.microsoft.com/office/drawing/2014/main" id="{390BAF3E-03A3-5FE9-47F3-7ECE2313557F}"/>
              </a:ext>
            </a:extLst>
          </p:cNvPr>
          <p:cNvSpPr txBox="1"/>
          <p:nvPr/>
        </p:nvSpPr>
        <p:spPr>
          <a:xfrm>
            <a:off x="8324011" y="2035401"/>
            <a:ext cx="1736666" cy="830997"/>
          </a:xfrm>
          <a:prstGeom prst="rect">
            <a:avLst/>
          </a:prstGeom>
          <a:noFill/>
        </p:spPr>
        <p:txBody>
          <a:bodyPr wrap="square" rtlCol="0">
            <a:spAutoFit/>
          </a:bodyPr>
          <a:lstStyle/>
          <a:p>
            <a:pPr algn="ctr"/>
            <a:r>
              <a:rPr lang="en-GB" sz="2400" dirty="0"/>
              <a:t>Problem solving</a:t>
            </a:r>
          </a:p>
        </p:txBody>
      </p:sp>
      <p:sp>
        <p:nvSpPr>
          <p:cNvPr id="17" name="TextBox 16">
            <a:extLst>
              <a:ext uri="{FF2B5EF4-FFF2-40B4-BE49-F238E27FC236}">
                <a16:creationId xmlns:a16="http://schemas.microsoft.com/office/drawing/2014/main" id="{78EAFE3A-6C8E-685D-C02B-7497A25FC705}"/>
              </a:ext>
            </a:extLst>
          </p:cNvPr>
          <p:cNvSpPr txBox="1"/>
          <p:nvPr/>
        </p:nvSpPr>
        <p:spPr>
          <a:xfrm>
            <a:off x="783000" y="3718219"/>
            <a:ext cx="2036317" cy="461665"/>
          </a:xfrm>
          <a:prstGeom prst="rect">
            <a:avLst/>
          </a:prstGeom>
          <a:noFill/>
        </p:spPr>
        <p:txBody>
          <a:bodyPr wrap="square" rtlCol="0">
            <a:spAutoFit/>
          </a:bodyPr>
          <a:lstStyle/>
          <a:p>
            <a:pPr algn="ctr"/>
            <a:r>
              <a:rPr lang="en-GB" sz="2400" dirty="0"/>
              <a:t>Algorithms</a:t>
            </a:r>
          </a:p>
        </p:txBody>
      </p:sp>
      <p:sp>
        <p:nvSpPr>
          <p:cNvPr id="18" name="TextBox 17">
            <a:extLst>
              <a:ext uri="{FF2B5EF4-FFF2-40B4-BE49-F238E27FC236}">
                <a16:creationId xmlns:a16="http://schemas.microsoft.com/office/drawing/2014/main" id="{127BB1DD-BADD-3942-87FB-34301E4C8573}"/>
              </a:ext>
            </a:extLst>
          </p:cNvPr>
          <p:cNvSpPr txBox="1"/>
          <p:nvPr/>
        </p:nvSpPr>
        <p:spPr>
          <a:xfrm>
            <a:off x="1178903" y="4468490"/>
            <a:ext cx="2036317" cy="461665"/>
          </a:xfrm>
          <a:prstGeom prst="rect">
            <a:avLst/>
          </a:prstGeom>
          <a:noFill/>
        </p:spPr>
        <p:txBody>
          <a:bodyPr wrap="square" rtlCol="0">
            <a:spAutoFit/>
          </a:bodyPr>
          <a:lstStyle/>
          <a:p>
            <a:pPr algn="ctr"/>
            <a:r>
              <a:rPr lang="en-GB" sz="2400" dirty="0"/>
              <a:t>Debugging</a:t>
            </a:r>
          </a:p>
        </p:txBody>
      </p:sp>
      <p:sp>
        <p:nvSpPr>
          <p:cNvPr id="19" name="TextBox 18">
            <a:extLst>
              <a:ext uri="{FF2B5EF4-FFF2-40B4-BE49-F238E27FC236}">
                <a16:creationId xmlns:a16="http://schemas.microsoft.com/office/drawing/2014/main" id="{A496A4B8-76F8-EB27-C911-E8EAE7D5BD51}"/>
              </a:ext>
            </a:extLst>
          </p:cNvPr>
          <p:cNvSpPr txBox="1"/>
          <p:nvPr/>
        </p:nvSpPr>
        <p:spPr>
          <a:xfrm>
            <a:off x="2499382" y="5070880"/>
            <a:ext cx="2036317" cy="830997"/>
          </a:xfrm>
          <a:prstGeom prst="rect">
            <a:avLst/>
          </a:prstGeom>
          <a:noFill/>
        </p:spPr>
        <p:txBody>
          <a:bodyPr wrap="square" rtlCol="0">
            <a:spAutoFit/>
          </a:bodyPr>
          <a:lstStyle/>
          <a:p>
            <a:pPr algn="ctr"/>
            <a:r>
              <a:rPr lang="en-GB" sz="2400" dirty="0"/>
              <a:t>Development tools</a:t>
            </a:r>
          </a:p>
        </p:txBody>
      </p:sp>
      <p:sp>
        <p:nvSpPr>
          <p:cNvPr id="20" name="TextBox 19">
            <a:extLst>
              <a:ext uri="{FF2B5EF4-FFF2-40B4-BE49-F238E27FC236}">
                <a16:creationId xmlns:a16="http://schemas.microsoft.com/office/drawing/2014/main" id="{79311879-4681-0DB4-0246-F3C6F480E8D9}"/>
              </a:ext>
            </a:extLst>
          </p:cNvPr>
          <p:cNvSpPr txBox="1"/>
          <p:nvPr/>
        </p:nvSpPr>
        <p:spPr>
          <a:xfrm>
            <a:off x="3615014" y="3402348"/>
            <a:ext cx="1824530" cy="523220"/>
          </a:xfrm>
          <a:prstGeom prst="rect">
            <a:avLst/>
          </a:prstGeom>
          <a:noFill/>
        </p:spPr>
        <p:txBody>
          <a:bodyPr wrap="square" rtlCol="0" anchor="ctr">
            <a:spAutoFit/>
          </a:bodyPr>
          <a:lstStyle/>
          <a:p>
            <a:r>
              <a:rPr lang="en-GB" sz="2800" b="1" dirty="0">
                <a:solidFill>
                  <a:schemeClr val="bg1"/>
                </a:solidFill>
              </a:rPr>
              <a:t>Coding</a:t>
            </a:r>
          </a:p>
        </p:txBody>
      </p:sp>
      <p:sp>
        <p:nvSpPr>
          <p:cNvPr id="22" name="TextBox 21">
            <a:extLst>
              <a:ext uri="{FF2B5EF4-FFF2-40B4-BE49-F238E27FC236}">
                <a16:creationId xmlns:a16="http://schemas.microsoft.com/office/drawing/2014/main" id="{A8BF9B9C-2672-BE6A-A61D-8A54358F73C0}"/>
              </a:ext>
            </a:extLst>
          </p:cNvPr>
          <p:cNvSpPr txBox="1"/>
          <p:nvPr/>
        </p:nvSpPr>
        <p:spPr>
          <a:xfrm>
            <a:off x="6731372" y="3402348"/>
            <a:ext cx="1824530" cy="523220"/>
          </a:xfrm>
          <a:prstGeom prst="rect">
            <a:avLst/>
          </a:prstGeom>
          <a:noFill/>
        </p:spPr>
        <p:txBody>
          <a:bodyPr wrap="square" rtlCol="0" anchor="ctr">
            <a:spAutoFit/>
          </a:bodyPr>
          <a:lstStyle/>
          <a:p>
            <a:pPr algn="r"/>
            <a:r>
              <a:rPr lang="en-GB" sz="2800" b="1" dirty="0">
                <a:solidFill>
                  <a:schemeClr val="bg1"/>
                </a:solidFill>
              </a:rPr>
              <a:t>Mindset</a:t>
            </a:r>
          </a:p>
        </p:txBody>
      </p:sp>
    </p:spTree>
    <p:extLst>
      <p:ext uri="{BB962C8B-B14F-4D97-AF65-F5344CB8AC3E}">
        <p14:creationId xmlns:p14="http://schemas.microsoft.com/office/powerpoint/2010/main" val="252577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C869C-0ED9-F7B3-1261-1551265B6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33C55A-962D-996A-54F1-DDF9FAF20E44}"/>
              </a:ext>
            </a:extLst>
          </p:cNvPr>
          <p:cNvSpPr>
            <a:spLocks noGrp="1"/>
          </p:cNvSpPr>
          <p:nvPr>
            <p:ph type="title"/>
          </p:nvPr>
        </p:nvSpPr>
        <p:spPr/>
        <p:txBody>
          <a:bodyPr/>
          <a:lstStyle/>
          <a:p>
            <a:r>
              <a:rPr lang="en-GB" dirty="0"/>
              <a:t>Is coding critical?</a:t>
            </a:r>
          </a:p>
        </p:txBody>
      </p:sp>
      <p:sp>
        <p:nvSpPr>
          <p:cNvPr id="4" name="Date Placeholder 3">
            <a:extLst>
              <a:ext uri="{FF2B5EF4-FFF2-40B4-BE49-F238E27FC236}">
                <a16:creationId xmlns:a16="http://schemas.microsoft.com/office/drawing/2014/main" id="{98E53099-F1BD-5BC3-7211-D83282E3AC34}"/>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7A8901C3-2CDA-89A4-2F15-A21E01EBE8C6}"/>
              </a:ext>
            </a:extLst>
          </p:cNvPr>
          <p:cNvSpPr>
            <a:spLocks noGrp="1"/>
          </p:cNvSpPr>
          <p:nvPr>
            <p:ph type="sldNum" sz="quarter" idx="12"/>
          </p:nvPr>
        </p:nvSpPr>
        <p:spPr/>
        <p:txBody>
          <a:bodyPr/>
          <a:lstStyle/>
          <a:p>
            <a:fld id="{FE8DA6AF-1811-4E27-A96F-54109F1D0275}" type="slidenum">
              <a:rPr lang="en-GB" smtClean="0"/>
              <a:pPr/>
              <a:t>8</a:t>
            </a:fld>
            <a:endParaRPr lang="en-GB" dirty="0"/>
          </a:p>
        </p:txBody>
      </p:sp>
      <p:sp>
        <p:nvSpPr>
          <p:cNvPr id="6" name="Rectangle 5">
            <a:extLst>
              <a:ext uri="{FF2B5EF4-FFF2-40B4-BE49-F238E27FC236}">
                <a16:creationId xmlns:a16="http://schemas.microsoft.com/office/drawing/2014/main" id="{D165527B-9425-D34F-AB78-CA81A7FC8A1C}"/>
              </a:ext>
            </a:extLst>
          </p:cNvPr>
          <p:cNvSpPr/>
          <p:nvPr/>
        </p:nvSpPr>
        <p:spPr>
          <a:xfrm>
            <a:off x="527053" y="1484784"/>
            <a:ext cx="11055349" cy="1143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A “coding mindset” is valuable for </a:t>
            </a:r>
            <a:r>
              <a:rPr lang="en-GB" sz="2800" b="1" u="sng" dirty="0"/>
              <a:t>all</a:t>
            </a:r>
            <a:r>
              <a:rPr lang="en-GB" sz="2800" dirty="0"/>
              <a:t> actuaries</a:t>
            </a:r>
          </a:p>
        </p:txBody>
      </p:sp>
      <p:sp>
        <p:nvSpPr>
          <p:cNvPr id="7" name="Rectangle 6">
            <a:extLst>
              <a:ext uri="{FF2B5EF4-FFF2-40B4-BE49-F238E27FC236}">
                <a16:creationId xmlns:a16="http://schemas.microsoft.com/office/drawing/2014/main" id="{8BD0EE81-6503-52F1-6C1B-98AF96A7683E}"/>
              </a:ext>
            </a:extLst>
          </p:cNvPr>
          <p:cNvSpPr/>
          <p:nvPr/>
        </p:nvSpPr>
        <p:spPr>
          <a:xfrm>
            <a:off x="527052" y="2836168"/>
            <a:ext cx="11055349" cy="1143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“Coding” remains a hugely valuable skill for </a:t>
            </a:r>
            <a:r>
              <a:rPr lang="en-GB" sz="2800" b="1" u="sng" dirty="0"/>
              <a:t>many</a:t>
            </a:r>
            <a:r>
              <a:rPr lang="en-GB" sz="2800" dirty="0"/>
              <a:t> actuaries</a:t>
            </a:r>
          </a:p>
        </p:txBody>
      </p:sp>
      <p:sp>
        <p:nvSpPr>
          <p:cNvPr id="9" name="Rectangle 8">
            <a:extLst>
              <a:ext uri="{FF2B5EF4-FFF2-40B4-BE49-F238E27FC236}">
                <a16:creationId xmlns:a16="http://schemas.microsoft.com/office/drawing/2014/main" id="{0D73AF74-55AB-F0F2-F6D0-FC8CBA67B5F8}"/>
              </a:ext>
            </a:extLst>
          </p:cNvPr>
          <p:cNvSpPr/>
          <p:nvPr/>
        </p:nvSpPr>
        <p:spPr>
          <a:xfrm>
            <a:off x="527051" y="4192654"/>
            <a:ext cx="11055349" cy="1143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Both are </a:t>
            </a:r>
            <a:r>
              <a:rPr lang="en-GB" sz="2800" b="1" u="sng" dirty="0"/>
              <a:t>critical</a:t>
            </a:r>
            <a:r>
              <a:rPr lang="en-GB" sz="2800" dirty="0"/>
              <a:t> for the profession overall</a:t>
            </a:r>
          </a:p>
        </p:txBody>
      </p:sp>
    </p:spTree>
    <p:extLst>
      <p:ext uri="{BB962C8B-B14F-4D97-AF65-F5344CB8AC3E}">
        <p14:creationId xmlns:p14="http://schemas.microsoft.com/office/powerpoint/2010/main" val="366536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245EE-7F22-FBBF-56B7-5299AB27CC0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7899F99-9F38-74F9-6F0A-5CEE6312CE4F}"/>
              </a:ext>
            </a:extLst>
          </p:cNvPr>
          <p:cNvSpPr txBox="1"/>
          <p:nvPr/>
        </p:nvSpPr>
        <p:spPr>
          <a:xfrm>
            <a:off x="527054" y="1455134"/>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Assessing “size” of problem</a:t>
            </a:r>
          </a:p>
        </p:txBody>
      </p:sp>
      <p:sp>
        <p:nvSpPr>
          <p:cNvPr id="7" name="TextBox 6">
            <a:extLst>
              <a:ext uri="{FF2B5EF4-FFF2-40B4-BE49-F238E27FC236}">
                <a16:creationId xmlns:a16="http://schemas.microsoft.com/office/drawing/2014/main" id="{37E2CC27-23FB-A8C5-25AF-E905EB514BE1}"/>
              </a:ext>
            </a:extLst>
          </p:cNvPr>
          <p:cNvSpPr txBox="1"/>
          <p:nvPr/>
        </p:nvSpPr>
        <p:spPr>
          <a:xfrm>
            <a:off x="527053" y="2652903"/>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Separation of concerns</a:t>
            </a:r>
          </a:p>
        </p:txBody>
      </p:sp>
      <p:sp>
        <p:nvSpPr>
          <p:cNvPr id="8" name="TextBox 7">
            <a:extLst>
              <a:ext uri="{FF2B5EF4-FFF2-40B4-BE49-F238E27FC236}">
                <a16:creationId xmlns:a16="http://schemas.microsoft.com/office/drawing/2014/main" id="{5AD39C6E-2BCA-2979-E385-0E414A9A01E2}"/>
              </a:ext>
            </a:extLst>
          </p:cNvPr>
          <p:cNvSpPr txBox="1"/>
          <p:nvPr/>
        </p:nvSpPr>
        <p:spPr>
          <a:xfrm>
            <a:off x="527047" y="5048440"/>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Symmetry</a:t>
            </a:r>
          </a:p>
        </p:txBody>
      </p:sp>
      <p:sp>
        <p:nvSpPr>
          <p:cNvPr id="10" name="TextBox 9">
            <a:extLst>
              <a:ext uri="{FF2B5EF4-FFF2-40B4-BE49-F238E27FC236}">
                <a16:creationId xmlns:a16="http://schemas.microsoft.com/office/drawing/2014/main" id="{6C7D330F-3F9C-8C8B-F237-A9DC1A8164F3}"/>
              </a:ext>
            </a:extLst>
          </p:cNvPr>
          <p:cNvSpPr txBox="1"/>
          <p:nvPr/>
        </p:nvSpPr>
        <p:spPr>
          <a:xfrm>
            <a:off x="527052" y="3850672"/>
            <a:ext cx="2604679" cy="1104710"/>
          </a:xfrm>
          <a:prstGeom prst="rect">
            <a:avLst/>
          </a:prstGeom>
          <a:solidFill>
            <a:srgbClr val="113458"/>
          </a:solidFill>
        </p:spPr>
        <p:txBody>
          <a:bodyPr wrap="square" rtlCol="0" anchor="ctr">
            <a:noAutofit/>
          </a:bodyPr>
          <a:lstStyle>
            <a:defPPr>
              <a:defRPr lang="en-GB"/>
            </a:defPPr>
            <a:lvl1pPr algn="ctr">
              <a:defRPr sz="2800" b="1">
                <a:solidFill>
                  <a:schemeClr val="bg1"/>
                </a:solidFill>
              </a:defRPr>
            </a:lvl1pPr>
          </a:lstStyle>
          <a:p>
            <a:r>
              <a:rPr lang="en-GB" sz="2400" b="0" dirty="0"/>
              <a:t>Data model/</a:t>
            </a:r>
            <a:br>
              <a:rPr lang="en-GB" sz="2400" b="0" dirty="0"/>
            </a:br>
            <a:r>
              <a:rPr lang="en-GB" sz="2400" b="0" dirty="0"/>
              <a:t>structure</a:t>
            </a:r>
          </a:p>
        </p:txBody>
      </p:sp>
      <p:sp>
        <p:nvSpPr>
          <p:cNvPr id="2" name="Title 1">
            <a:extLst>
              <a:ext uri="{FF2B5EF4-FFF2-40B4-BE49-F238E27FC236}">
                <a16:creationId xmlns:a16="http://schemas.microsoft.com/office/drawing/2014/main" id="{EC1E4D4E-0C1F-1E79-6639-B6DB778F30E5}"/>
              </a:ext>
            </a:extLst>
          </p:cNvPr>
          <p:cNvSpPr>
            <a:spLocks noGrp="1"/>
          </p:cNvSpPr>
          <p:nvPr>
            <p:ph type="title"/>
          </p:nvPr>
        </p:nvSpPr>
        <p:spPr/>
        <p:txBody>
          <a:bodyPr/>
          <a:lstStyle/>
          <a:p>
            <a:r>
              <a:rPr lang="en-GB" dirty="0"/>
              <a:t>Coding mindset – systems thinking</a:t>
            </a:r>
          </a:p>
        </p:txBody>
      </p:sp>
      <p:sp>
        <p:nvSpPr>
          <p:cNvPr id="4" name="Date Placeholder 3">
            <a:extLst>
              <a:ext uri="{FF2B5EF4-FFF2-40B4-BE49-F238E27FC236}">
                <a16:creationId xmlns:a16="http://schemas.microsoft.com/office/drawing/2014/main" id="{2A102AB7-D99C-F5C5-6632-6A8A009FC0B5}"/>
              </a:ext>
            </a:extLst>
          </p:cNvPr>
          <p:cNvSpPr>
            <a:spLocks noGrp="1"/>
          </p:cNvSpPr>
          <p:nvPr>
            <p:ph type="dt" sz="half" idx="10"/>
          </p:nvPr>
        </p:nvSpPr>
        <p:spPr/>
        <p:txBody>
          <a:bodyPr/>
          <a:lstStyle/>
          <a:p>
            <a:fld id="{BC1242CF-12C1-4411-B532-E91306108269}" type="datetime4">
              <a:rPr lang="en-GB" smtClean="0"/>
              <a:pPr/>
              <a:t>06 May 2025</a:t>
            </a:fld>
            <a:endParaRPr lang="en-GB" dirty="0"/>
          </a:p>
        </p:txBody>
      </p:sp>
      <p:sp>
        <p:nvSpPr>
          <p:cNvPr id="5" name="Slide Number Placeholder 4">
            <a:extLst>
              <a:ext uri="{FF2B5EF4-FFF2-40B4-BE49-F238E27FC236}">
                <a16:creationId xmlns:a16="http://schemas.microsoft.com/office/drawing/2014/main" id="{376AA09A-55C9-DFF2-8546-F34595548C77}"/>
              </a:ext>
            </a:extLst>
          </p:cNvPr>
          <p:cNvSpPr>
            <a:spLocks noGrp="1"/>
          </p:cNvSpPr>
          <p:nvPr>
            <p:ph type="sldNum" sz="quarter" idx="12"/>
          </p:nvPr>
        </p:nvSpPr>
        <p:spPr/>
        <p:txBody>
          <a:bodyPr/>
          <a:lstStyle/>
          <a:p>
            <a:fld id="{FE8DA6AF-1811-4E27-A96F-54109F1D0275}" type="slidenum">
              <a:rPr lang="en-GB" smtClean="0"/>
              <a:pPr/>
              <a:t>9</a:t>
            </a:fld>
            <a:endParaRPr lang="en-GB" dirty="0"/>
          </a:p>
        </p:txBody>
      </p:sp>
      <p:sp>
        <p:nvSpPr>
          <p:cNvPr id="12" name="TextBox 11">
            <a:extLst>
              <a:ext uri="{FF2B5EF4-FFF2-40B4-BE49-F238E27FC236}">
                <a16:creationId xmlns:a16="http://schemas.microsoft.com/office/drawing/2014/main" id="{694AC0AC-15AB-ADCA-6B9B-7544246FFED2}"/>
              </a:ext>
            </a:extLst>
          </p:cNvPr>
          <p:cNvSpPr txBox="1"/>
          <p:nvPr/>
        </p:nvSpPr>
        <p:spPr>
          <a:xfrm>
            <a:off x="3215221" y="1588692"/>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How complex is the problem we are trying to solve?</a:t>
            </a:r>
          </a:p>
          <a:p>
            <a:pPr marL="285750" indent="-285750">
              <a:spcAft>
                <a:spcPts val="600"/>
              </a:spcAft>
              <a:buFont typeface="Arial" panose="020B0604020202020204" pitchFamily="34" charset="0"/>
              <a:buChar char="•"/>
            </a:pPr>
            <a:r>
              <a:rPr lang="en-GB" sz="2000" dirty="0"/>
              <a:t>What level of compute power/storage is needed?</a:t>
            </a:r>
          </a:p>
        </p:txBody>
      </p:sp>
      <p:sp>
        <p:nvSpPr>
          <p:cNvPr id="13" name="TextBox 12">
            <a:extLst>
              <a:ext uri="{FF2B5EF4-FFF2-40B4-BE49-F238E27FC236}">
                <a16:creationId xmlns:a16="http://schemas.microsoft.com/office/drawing/2014/main" id="{F80B0915-5FFD-3099-81A1-EF6FE761CE15}"/>
              </a:ext>
            </a:extLst>
          </p:cNvPr>
          <p:cNvSpPr txBox="1"/>
          <p:nvPr/>
        </p:nvSpPr>
        <p:spPr>
          <a:xfrm>
            <a:off x="3215220" y="2807253"/>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What is our strategy on home grown vs. off-the-shelf solutions?</a:t>
            </a:r>
          </a:p>
          <a:p>
            <a:pPr marL="285750" indent="-285750">
              <a:spcAft>
                <a:spcPts val="600"/>
              </a:spcAft>
              <a:buFont typeface="Arial" panose="020B0604020202020204" pitchFamily="34" charset="0"/>
              <a:buChar char="•"/>
            </a:pPr>
            <a:r>
              <a:rPr lang="en-GB" sz="2000" dirty="0"/>
              <a:t>Are you clear on the inputs/output for each component?</a:t>
            </a:r>
          </a:p>
        </p:txBody>
      </p:sp>
      <p:sp>
        <p:nvSpPr>
          <p:cNvPr id="14" name="TextBox 13">
            <a:extLst>
              <a:ext uri="{FF2B5EF4-FFF2-40B4-BE49-F238E27FC236}">
                <a16:creationId xmlns:a16="http://schemas.microsoft.com/office/drawing/2014/main" id="{FA76AF40-9108-0DC0-975E-CCA08D02223A}"/>
              </a:ext>
            </a:extLst>
          </p:cNvPr>
          <p:cNvSpPr txBox="1"/>
          <p:nvPr/>
        </p:nvSpPr>
        <p:spPr>
          <a:xfrm>
            <a:off x="3215220" y="3994766"/>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Is the data structure clear and consistent throughout?</a:t>
            </a:r>
          </a:p>
          <a:p>
            <a:pPr marL="285750" indent="-285750">
              <a:spcAft>
                <a:spcPts val="600"/>
              </a:spcAft>
              <a:buFont typeface="Arial" panose="020B0604020202020204" pitchFamily="34" charset="0"/>
              <a:buChar char="•"/>
            </a:pPr>
            <a:r>
              <a:rPr lang="en-GB" sz="2000" dirty="0"/>
              <a:t>How often does it need to change, and why?</a:t>
            </a:r>
          </a:p>
        </p:txBody>
      </p:sp>
      <p:sp>
        <p:nvSpPr>
          <p:cNvPr id="15" name="TextBox 14">
            <a:extLst>
              <a:ext uri="{FF2B5EF4-FFF2-40B4-BE49-F238E27FC236}">
                <a16:creationId xmlns:a16="http://schemas.microsoft.com/office/drawing/2014/main" id="{89853EB2-FD7E-E504-D267-E9F746CA660C}"/>
              </a:ext>
            </a:extLst>
          </p:cNvPr>
          <p:cNvSpPr txBox="1"/>
          <p:nvPr/>
        </p:nvSpPr>
        <p:spPr>
          <a:xfrm>
            <a:off x="3215220" y="5165662"/>
            <a:ext cx="8449725" cy="7848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2000" dirty="0"/>
              <a:t>Do we routinely aim to maximise symmetry?</a:t>
            </a:r>
          </a:p>
          <a:p>
            <a:pPr marL="285750" indent="-285750">
              <a:spcAft>
                <a:spcPts val="600"/>
              </a:spcAft>
              <a:buFont typeface="Arial" panose="020B0604020202020204" pitchFamily="34" charset="0"/>
              <a:buChar char="•"/>
            </a:pPr>
            <a:r>
              <a:rPr lang="en-GB" sz="2000" dirty="0"/>
              <a:t>Where are there asymmetries, why?</a:t>
            </a:r>
          </a:p>
        </p:txBody>
      </p:sp>
    </p:spTree>
    <p:extLst>
      <p:ext uri="{BB962C8B-B14F-4D97-AF65-F5344CB8AC3E}">
        <p14:creationId xmlns:p14="http://schemas.microsoft.com/office/powerpoint/2010/main" val="373504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theme/theme1.xml><?xml version="1.0" encoding="utf-8"?>
<a:theme xmlns:a="http://schemas.openxmlformats.org/drawingml/2006/main" name="IFOA PowerPoint template 07">
  <a:themeElements>
    <a:clrScheme name="IFoA Cyan">
      <a:dk1>
        <a:srgbClr val="3F4548"/>
      </a:dk1>
      <a:lt1>
        <a:sysClr val="window" lastClr="FFFFFF"/>
      </a:lt1>
      <a:dk2>
        <a:srgbClr val="002060"/>
      </a:dk2>
      <a:lt2>
        <a:srgbClr val="FFFFFF"/>
      </a:lt2>
      <a:accent1>
        <a:srgbClr val="009CC8"/>
      </a:accent1>
      <a:accent2>
        <a:srgbClr val="113458"/>
      </a:accent2>
      <a:accent3>
        <a:srgbClr val="D9AB16"/>
      </a:accent3>
      <a:accent4>
        <a:srgbClr val="8076CF"/>
      </a:accent4>
      <a:accent5>
        <a:srgbClr val="11B3A2"/>
      </a:accent5>
      <a:accent6>
        <a:srgbClr val="7CB3E1"/>
      </a:accent6>
      <a:hlink>
        <a:srgbClr val="3F4548"/>
      </a:hlink>
      <a:folHlink>
        <a:srgbClr val="3F454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template 16.9 V02.potx [Read-Only]" id="{D15B89E0-329E-46CF-87C1-D4FE644F2BDE}" vid="{93490C56-489D-49C1-82D3-D140E9F029EF}"/>
    </a:ext>
  </a:extLst>
</a:theme>
</file>

<file path=ppt/theme/theme2.xml><?xml version="1.0" encoding="utf-8"?>
<a:theme xmlns:a="http://schemas.openxmlformats.org/drawingml/2006/main" name="IFOA PowerPoint template 16.9">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PowerPoint 16.9.potx" id="{57431F25-0E3D-4E56-8B00-A405E6DD11F0}" vid="{97C7A00C-46BF-4582-B91A-E7C534285BB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879d6f-2fd2-443b-a781-2439c085c5b8">
      <Terms xmlns="http://schemas.microsoft.com/office/infopath/2007/PartnerControls"/>
    </lcf76f155ced4ddcb4097134ff3c332f>
    <TaxCatchAll xmlns="919e1d24-1a2b-49f6-9a8b-bc3de2bec6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F51E6F19A8EC45A30408DF5AC12F0A" ma:contentTypeVersion="11" ma:contentTypeDescription="Create a new document." ma:contentTypeScope="" ma:versionID="a80878f2bf5ba644ec1ff4a3096bd619">
  <xsd:schema xmlns:xsd="http://www.w3.org/2001/XMLSchema" xmlns:xs="http://www.w3.org/2001/XMLSchema" xmlns:p="http://schemas.microsoft.com/office/2006/metadata/properties" xmlns:ns2="12879d6f-2fd2-443b-a781-2439c085c5b8" xmlns:ns3="919e1d24-1a2b-49f6-9a8b-bc3de2bec602" targetNamespace="http://schemas.microsoft.com/office/2006/metadata/properties" ma:root="true" ma:fieldsID="4d1e0030294ff7e145ad94665d47f103" ns2:_="" ns3:_="">
    <xsd:import namespace="12879d6f-2fd2-443b-a781-2439c085c5b8"/>
    <xsd:import namespace="919e1d24-1a2b-49f6-9a8b-bc3de2bec6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79d6f-2fd2-443b-a781-2439c085c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c5664ec-2097-44f6-aef9-a995d752de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e1d24-1a2b-49f6-9a8b-bc3de2bec60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e5e3440-a892-40ed-bed4-b490fdc6b01d}" ma:internalName="TaxCatchAll" ma:showField="CatchAllData" ma:web="919e1d24-1a2b-49f6-9a8b-bc3de2bec6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2664E7-C38F-4F65-B280-27AB81F016CC}">
  <ds:schemaRefs>
    <ds:schemaRef ds:uri="http://schemas.microsoft.com/office/2006/metadata/properties"/>
    <ds:schemaRef ds:uri="http://schemas.microsoft.com/office/infopath/2007/PartnerControls"/>
    <ds:schemaRef ds:uri="12879d6f-2fd2-443b-a781-2439c085c5b8"/>
    <ds:schemaRef ds:uri="919e1d24-1a2b-49f6-9a8b-bc3de2bec602"/>
  </ds:schemaRefs>
</ds:datastoreItem>
</file>

<file path=customXml/itemProps2.xml><?xml version="1.0" encoding="utf-8"?>
<ds:datastoreItem xmlns:ds="http://schemas.openxmlformats.org/officeDocument/2006/customXml" ds:itemID="{CCD06055-E4CF-4656-A11A-9994B2C4F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79d6f-2fd2-443b-a781-2439c085c5b8"/>
    <ds:schemaRef ds:uri="919e1d24-1a2b-49f6-9a8b-bc3de2bec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D3BED6-BBBF-472E-BD5E-BC5C4B65B8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IFOA PowerPoint template 16.9 V02</Template>
  <TotalTime>0</TotalTime>
  <Words>963</Words>
  <Application>Microsoft Office PowerPoint</Application>
  <PresentationFormat>Widescreen</PresentationFormat>
  <Paragraphs>214</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Georgia</vt:lpstr>
      <vt:lpstr>IFOA PowerPoint template 07</vt:lpstr>
      <vt:lpstr>IFOA PowerPoint template 16.9</vt:lpstr>
      <vt:lpstr>Is coding critical to modern actuarial work?</vt:lpstr>
      <vt:lpstr>Agenda</vt:lpstr>
      <vt:lpstr>A bit about me</vt:lpstr>
      <vt:lpstr>Where are you on your coding journey?</vt:lpstr>
      <vt:lpstr>Where are you on your coding journey?</vt:lpstr>
      <vt:lpstr>What do I mean by coding?</vt:lpstr>
      <vt:lpstr>“Coding” vs. a “coding mindset”</vt:lpstr>
      <vt:lpstr>Is coding critical?</vt:lpstr>
      <vt:lpstr>Coding mindset – systems thinking</vt:lpstr>
      <vt:lpstr>Coding mindset – structured approach</vt:lpstr>
      <vt:lpstr>Coding mindset</vt:lpstr>
      <vt:lpstr>Getting started with coding</vt:lpstr>
      <vt:lpstr>Taking your coding to the next level</vt:lpstr>
      <vt:lpstr>Advent of Code (highly recommended)</vt:lpstr>
      <vt:lpstr>What has helped you most on your coding journey?</vt:lpstr>
      <vt:lpstr>What has helped you most on your coding journey?</vt:lpstr>
      <vt:lpstr>Case studies</vt:lpstr>
      <vt:lpstr>What about AI?</vt:lpstr>
      <vt:lpstr>How to get the best from AI?</vt:lpstr>
      <vt:lpstr>Is coding critical?</vt:lpstr>
      <vt:lpstr>Where next?</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2025-04-30T09:44:22Z</dcterms:created>
  <dcterms:modified xsi:type="dcterms:W3CDTF">2025-05-06T19:44:21Z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0x010100F9F51E6F19A8EC45A30408DF5AC12F0A</vt:lpwstr>
  </property>
  <property fmtid="{D5CDD505-2E9C-101B-9397-08002B2CF9AE}" pid="3" name="MediaServiceImageTags">
    <vt:lpwstr/>
  </property>
</Properties>
</file>