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4" r:id="rId2"/>
    <p:sldMasterId id="2147483771" r:id="rId3"/>
  </p:sldMasterIdLst>
  <p:notesMasterIdLst>
    <p:notesMasterId r:id="rId19"/>
  </p:notesMasterIdLst>
  <p:sldIdLst>
    <p:sldId id="320" r:id="rId4"/>
    <p:sldId id="322" r:id="rId5"/>
    <p:sldId id="321" r:id="rId6"/>
    <p:sldId id="319" r:id="rId7"/>
    <p:sldId id="323" r:id="rId8"/>
    <p:sldId id="324" r:id="rId9"/>
    <p:sldId id="325" r:id="rId10"/>
    <p:sldId id="326" r:id="rId11"/>
    <p:sldId id="273" r:id="rId12"/>
    <p:sldId id="279" r:id="rId13"/>
    <p:sldId id="316" r:id="rId14"/>
    <p:sldId id="272" r:id="rId15"/>
    <p:sldId id="317" r:id="rId16"/>
    <p:sldId id="318" r:id="rId17"/>
    <p:sldId id="314" r:id="rId18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47484A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47484A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47484A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47484A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47484A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47484A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47484A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47484A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47484A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012"/>
    <a:srgbClr val="1AA0AA"/>
    <a:srgbClr val="616B9C"/>
    <a:srgbClr val="D5872B"/>
    <a:srgbClr val="E20177"/>
    <a:srgbClr val="EE3424"/>
    <a:srgbClr val="47484A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1" autoAdjust="0"/>
    <p:restoredTop sz="89867" autoAdjust="0"/>
  </p:normalViewPr>
  <p:slideViewPr>
    <p:cSldViewPr snapToGrid="0">
      <p:cViewPr varScale="1">
        <p:scale>
          <a:sx n="73" d="100"/>
          <a:sy n="73" d="100"/>
        </p:scale>
        <p:origin x="-1080" y="-102"/>
      </p:cViewPr>
      <p:guideLst>
        <p:guide orient="horz" pos="3929"/>
        <p:guide orient="horz" pos="3612"/>
        <p:guide orient="horz" pos="981"/>
        <p:guide pos="3120"/>
        <p:guide pos="353"/>
        <p:guide pos="5956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2F3A84-630A-4C8E-B25F-226B0EF52CD5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32CBE-0767-4AA1-B76C-64E827B86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b="1" smtClean="0"/>
              <a:t>FV measurement ED – other points:</a:t>
            </a:r>
          </a:p>
          <a:p>
            <a:pPr>
              <a:buFontTx/>
              <a:buChar char="•"/>
            </a:pPr>
            <a:r>
              <a:rPr lang="en-GB" smtClean="0"/>
              <a:t>When determining fair value, all available and relevant market prices should be considered.</a:t>
            </a:r>
          </a:p>
          <a:p>
            <a:pPr>
              <a:buFontTx/>
              <a:buChar char="•"/>
            </a:pPr>
            <a:r>
              <a:rPr lang="en-GB" smtClean="0"/>
              <a:t>The use of bid prices in the measurement of financial instrument assets is not required.</a:t>
            </a:r>
          </a:p>
          <a:p>
            <a:pPr>
              <a:buFontTx/>
              <a:buChar char="•"/>
            </a:pPr>
            <a:r>
              <a:rPr lang="en-GB" smtClean="0"/>
              <a:t>The fair value of a liability should reflect the effect of non-performance risk (i.e. risk of default).</a:t>
            </a:r>
          </a:p>
          <a:p>
            <a:pPr>
              <a:buFontTx/>
              <a:buChar char="•"/>
            </a:pPr>
            <a:r>
              <a:rPr lang="en-GB" smtClean="0"/>
              <a:t>The fair value measurement should consider the most advantageous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D078E-4566-414B-8EB0-AEBE736827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 descr="AP_Cover_edi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7" descr="AP_logo_RGB_150dp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28638"/>
            <a:ext cx="23161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360363" y="6438900"/>
            <a:ext cx="9186862" cy="95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61950" y="1947863"/>
            <a:ext cx="9190038" cy="971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68313" y="6537325"/>
            <a:ext cx="5970587" cy="144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600">
                <a:solidFill>
                  <a:srgbClr val="FFFFFF"/>
                </a:solidFill>
              </a:rPr>
              <a:t>© 2011 The Actuarial Profession </a:t>
            </a:r>
            <a:r>
              <a:rPr lang="en-US" sz="600">
                <a:solidFill>
                  <a:schemeClr val="accent1"/>
                </a:solidFill>
                <a:sym typeface="Wingdings" pitchFamily="2" charset="2"/>
              </a:rPr>
              <a:t></a:t>
            </a:r>
            <a:r>
              <a:rPr lang="en-US" sz="600">
                <a:solidFill>
                  <a:schemeClr val="accent1"/>
                </a:solidFill>
              </a:rPr>
              <a:t> </a:t>
            </a:r>
            <a:r>
              <a:rPr lang="en-US" sz="600">
                <a:solidFill>
                  <a:schemeClr val="bg1"/>
                </a:solidFill>
              </a:rPr>
              <a:t>www.actuaries.org.uk</a:t>
            </a:r>
          </a:p>
        </p:txBody>
      </p: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-3136900" y="0"/>
            <a:ext cx="3017837" cy="6858000"/>
            <a:chOff x="-3137354" y="0"/>
            <a:chExt cx="3018256" cy="6858000"/>
          </a:xfrm>
        </p:grpSpPr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-3137354" y="0"/>
              <a:ext cx="3018256" cy="6858000"/>
              <a:chOff x="-3137354" y="0"/>
              <a:chExt cx="3018256" cy="6858000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-3137354" y="0"/>
                <a:ext cx="299444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/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-2983346" y="100013"/>
                <a:ext cx="2840432" cy="15240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accent2"/>
                    </a:solidFill>
                    <a:latin typeface="+mn-lt"/>
                    <a:cs typeface="+mn-cs"/>
                  </a:rPr>
                  <a:t>Colour palette for PowerPoint presentations</a:t>
                </a:r>
                <a:endParaRPr lang="en-US" sz="1000" b="1" dirty="0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4" name="Group 58"/>
              <p:cNvGrpSpPr>
                <a:grpSpLocks/>
              </p:cNvGrpSpPr>
              <p:nvPr userDrawn="1"/>
            </p:nvGrpSpPr>
            <p:grpSpPr bwMode="auto">
              <a:xfrm>
                <a:off x="-2983346" y="611188"/>
                <a:ext cx="2864248" cy="307975"/>
                <a:chOff x="-2983346" y="611188"/>
                <a:chExt cx="2864248" cy="307975"/>
              </a:xfrm>
            </p:grpSpPr>
            <p:sp>
              <p:nvSpPr>
                <p:cNvPr id="56" name="Rectangle 9"/>
                <p:cNvSpPr/>
                <p:nvPr userDrawn="1"/>
              </p:nvSpPr>
              <p:spPr>
                <a:xfrm>
                  <a:off x="-2983346" y="611188"/>
                  <a:ext cx="309606" cy="2857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57" name="TextBox 11"/>
                <p:cNvSpPr txBox="1"/>
                <p:nvPr userDrawn="1"/>
              </p:nvSpPr>
              <p:spPr>
                <a:xfrm>
                  <a:off x="-2518143" y="611188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Actuarial Bright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R148  G166  B31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13"/>
              <p:cNvGrpSpPr>
                <a:grpSpLocks/>
              </p:cNvGrpSpPr>
              <p:nvPr userDrawn="1"/>
            </p:nvGrpSpPr>
            <p:grpSpPr bwMode="auto">
              <a:xfrm>
                <a:off x="-2983346" y="1017588"/>
                <a:ext cx="2864248" cy="307975"/>
                <a:chOff x="-2929703" y="500513"/>
                <a:chExt cx="2643920" cy="307975"/>
              </a:xfrm>
            </p:grpSpPr>
            <p:sp>
              <p:nvSpPr>
                <p:cNvPr id="54" name="Rectangle 14"/>
                <p:cNvSpPr/>
                <p:nvPr userDrawn="1"/>
              </p:nvSpPr>
              <p:spPr>
                <a:xfrm>
                  <a:off x="-2929703" y="500513"/>
                  <a:ext cx="285790" cy="28575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55" name="TextBox 15"/>
                <p:cNvSpPr txBox="1"/>
                <p:nvPr userDrawn="1"/>
              </p:nvSpPr>
              <p:spPr>
                <a:xfrm>
                  <a:off x="-2500285" y="500513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Actuarial Slate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R32  G44  B52 *</a:t>
                  </a:r>
                  <a:endParaRPr lang="en-US" sz="8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6" name="Group 16"/>
              <p:cNvGrpSpPr>
                <a:grpSpLocks/>
              </p:cNvGrpSpPr>
              <p:nvPr userDrawn="1"/>
            </p:nvGrpSpPr>
            <p:grpSpPr bwMode="auto">
              <a:xfrm>
                <a:off x="-2983346" y="1714500"/>
                <a:ext cx="2864248" cy="307975"/>
                <a:chOff x="-2929703" y="500180"/>
                <a:chExt cx="2643920" cy="307975"/>
              </a:xfrm>
            </p:grpSpPr>
            <p:sp>
              <p:nvSpPr>
                <p:cNvPr id="52" name="Rectangle 17"/>
                <p:cNvSpPr/>
                <p:nvPr userDrawn="1"/>
              </p:nvSpPr>
              <p:spPr>
                <a:xfrm>
                  <a:off x="-2929703" y="500180"/>
                  <a:ext cx="285790" cy="28575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53" name="TextBox 18"/>
                <p:cNvSpPr txBox="1"/>
                <p:nvPr userDrawn="1"/>
              </p:nvSpPr>
              <p:spPr>
                <a:xfrm>
                  <a:off x="-2500285" y="500180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Olive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R120  G162  B47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7" name="TextBox 16"/>
              <p:cNvSpPr txBox="1"/>
              <p:nvPr userDrawn="1"/>
            </p:nvSpPr>
            <p:spPr>
              <a:xfrm>
                <a:off x="-2983346" y="1500188"/>
                <a:ext cx="2400633" cy="153987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Secondary colour palette</a:t>
                </a:r>
                <a:endParaRPr lang="en-US" sz="10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 userDrawn="1"/>
            </p:nvSpPr>
            <p:spPr>
              <a:xfrm>
                <a:off x="-2983346" y="376238"/>
                <a:ext cx="2400633" cy="15240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Primary colour palette</a:t>
                </a:r>
                <a:endParaRPr lang="en-US" sz="10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9" name="Group 24"/>
              <p:cNvGrpSpPr>
                <a:grpSpLocks/>
              </p:cNvGrpSpPr>
              <p:nvPr userDrawn="1"/>
            </p:nvGrpSpPr>
            <p:grpSpPr bwMode="auto">
              <a:xfrm>
                <a:off x="-2983346" y="2125663"/>
                <a:ext cx="2864248" cy="307975"/>
                <a:chOff x="-2929703" y="500207"/>
                <a:chExt cx="2643920" cy="307975"/>
              </a:xfrm>
            </p:grpSpPr>
            <p:sp>
              <p:nvSpPr>
                <p:cNvPr id="50" name="Rectangle 49"/>
                <p:cNvSpPr/>
                <p:nvPr userDrawn="1"/>
              </p:nvSpPr>
              <p:spPr>
                <a:xfrm>
                  <a:off x="-2929703" y="500207"/>
                  <a:ext cx="285790" cy="285750"/>
                </a:xfrm>
                <a:prstGeom prst="rect">
                  <a:avLst/>
                </a:prstGeom>
                <a:solidFill>
                  <a:srgbClr val="0093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51" name="TextBox 50"/>
                <p:cNvSpPr txBox="1"/>
                <p:nvPr userDrawn="1"/>
              </p:nvSpPr>
              <p:spPr>
                <a:xfrm>
                  <a:off x="-2500285" y="500207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Bottle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R0  G147  B127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" name="Group 27"/>
              <p:cNvGrpSpPr>
                <a:grpSpLocks/>
              </p:cNvGrpSpPr>
              <p:nvPr userDrawn="1"/>
            </p:nvGrpSpPr>
            <p:grpSpPr bwMode="auto">
              <a:xfrm>
                <a:off x="-2983346" y="2536825"/>
                <a:ext cx="2864248" cy="307975"/>
                <a:chOff x="-2929703" y="500233"/>
                <a:chExt cx="2643920" cy="307975"/>
              </a:xfrm>
            </p:grpSpPr>
            <p:sp>
              <p:nvSpPr>
                <p:cNvPr id="48" name="Rectangle 47"/>
                <p:cNvSpPr/>
                <p:nvPr userDrawn="1"/>
              </p:nvSpPr>
              <p:spPr>
                <a:xfrm>
                  <a:off x="-2929703" y="500233"/>
                  <a:ext cx="285790" cy="28575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9" name="TextBox 48"/>
                <p:cNvSpPr txBox="1"/>
                <p:nvPr userDrawn="1"/>
              </p:nvSpPr>
              <p:spPr>
                <a:xfrm>
                  <a:off x="-2500285" y="500233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Turquoise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R0  G138  B176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1" name="Group 60"/>
              <p:cNvGrpSpPr>
                <a:grpSpLocks/>
              </p:cNvGrpSpPr>
              <p:nvPr userDrawn="1"/>
            </p:nvGrpSpPr>
            <p:grpSpPr bwMode="auto">
              <a:xfrm>
                <a:off x="-2983346" y="2947988"/>
                <a:ext cx="2864248" cy="307975"/>
                <a:chOff x="-2983346" y="2947988"/>
                <a:chExt cx="2864248" cy="307975"/>
              </a:xfrm>
            </p:grpSpPr>
            <p:sp>
              <p:nvSpPr>
                <p:cNvPr id="46" name="Rectangle 45"/>
                <p:cNvSpPr/>
                <p:nvPr userDrawn="1"/>
              </p:nvSpPr>
              <p:spPr>
                <a:xfrm>
                  <a:off x="-2983346" y="2947988"/>
                  <a:ext cx="309606" cy="285750"/>
                </a:xfrm>
                <a:prstGeom prst="rect">
                  <a:avLst/>
                </a:prstGeom>
                <a:solidFill>
                  <a:srgbClr val="1AA0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7" name="TextBox 46"/>
                <p:cNvSpPr txBox="1"/>
                <p:nvPr userDrawn="1"/>
              </p:nvSpPr>
              <p:spPr>
                <a:xfrm>
                  <a:off x="-2518143" y="2947988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Aqua Blue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R26 G160  B170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" name="Group 33"/>
              <p:cNvGrpSpPr>
                <a:grpSpLocks/>
              </p:cNvGrpSpPr>
              <p:nvPr userDrawn="1"/>
            </p:nvGrpSpPr>
            <p:grpSpPr bwMode="auto">
              <a:xfrm>
                <a:off x="-2983346" y="3359150"/>
                <a:ext cx="2864248" cy="307975"/>
                <a:chOff x="-2929703" y="500286"/>
                <a:chExt cx="2643920" cy="307975"/>
              </a:xfrm>
            </p:grpSpPr>
            <p:sp>
              <p:nvSpPr>
                <p:cNvPr id="44" name="Rectangle 43"/>
                <p:cNvSpPr/>
                <p:nvPr userDrawn="1"/>
              </p:nvSpPr>
              <p:spPr>
                <a:xfrm>
                  <a:off x="-2929703" y="500286"/>
                  <a:ext cx="285790" cy="285750"/>
                </a:xfrm>
                <a:prstGeom prst="rect">
                  <a:avLst/>
                </a:prstGeom>
                <a:solidFill>
                  <a:srgbClr val="7ECD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5" name="TextBox 44"/>
                <p:cNvSpPr txBox="1"/>
                <p:nvPr userDrawn="1"/>
              </p:nvSpPr>
              <p:spPr>
                <a:xfrm>
                  <a:off x="-2500285" y="500286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Pastel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R126  G205  B195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3" name="Group 36"/>
              <p:cNvGrpSpPr>
                <a:grpSpLocks/>
              </p:cNvGrpSpPr>
              <p:nvPr userDrawn="1"/>
            </p:nvGrpSpPr>
            <p:grpSpPr bwMode="auto">
              <a:xfrm>
                <a:off x="-2983346" y="3770313"/>
                <a:ext cx="2864248" cy="307975"/>
                <a:chOff x="-2929703" y="500313"/>
                <a:chExt cx="2643920" cy="307975"/>
              </a:xfrm>
            </p:grpSpPr>
            <p:sp>
              <p:nvSpPr>
                <p:cNvPr id="42" name="Rectangle 41"/>
                <p:cNvSpPr/>
                <p:nvPr userDrawn="1"/>
              </p:nvSpPr>
              <p:spPr>
                <a:xfrm>
                  <a:off x="-2929703" y="500313"/>
                  <a:ext cx="285790" cy="28575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3" name="TextBox 42"/>
                <p:cNvSpPr txBox="1"/>
                <p:nvPr userDrawn="1"/>
              </p:nvSpPr>
              <p:spPr>
                <a:xfrm>
                  <a:off x="-2500285" y="500313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Light Purple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R123  G149  B174*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4" name="Group 63"/>
              <p:cNvGrpSpPr>
                <a:grpSpLocks/>
              </p:cNvGrpSpPr>
              <p:nvPr userDrawn="1"/>
            </p:nvGrpSpPr>
            <p:grpSpPr bwMode="auto">
              <a:xfrm>
                <a:off x="-2983346" y="4181475"/>
                <a:ext cx="2864248" cy="307975"/>
                <a:chOff x="-2983346" y="4181475"/>
                <a:chExt cx="2864248" cy="307975"/>
              </a:xfrm>
            </p:grpSpPr>
            <p:sp>
              <p:nvSpPr>
                <p:cNvPr id="40" name="Rectangle 39"/>
                <p:cNvSpPr/>
                <p:nvPr userDrawn="1"/>
              </p:nvSpPr>
              <p:spPr>
                <a:xfrm>
                  <a:off x="-2983346" y="4181475"/>
                  <a:ext cx="309606" cy="285750"/>
                </a:xfrm>
                <a:prstGeom prst="rect">
                  <a:avLst/>
                </a:prstGeom>
                <a:solidFill>
                  <a:srgbClr val="616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1" name="TextBox 40"/>
                <p:cNvSpPr txBox="1"/>
                <p:nvPr userDrawn="1"/>
              </p:nvSpPr>
              <p:spPr>
                <a:xfrm>
                  <a:off x="-2518143" y="4181475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Purple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R97  G107  B156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" name="Group 43"/>
              <p:cNvGrpSpPr>
                <a:grpSpLocks/>
              </p:cNvGrpSpPr>
              <p:nvPr userDrawn="1"/>
            </p:nvGrpSpPr>
            <p:grpSpPr bwMode="auto">
              <a:xfrm>
                <a:off x="-2983346" y="4592638"/>
                <a:ext cx="2864248" cy="307975"/>
                <a:chOff x="-2929703" y="500366"/>
                <a:chExt cx="2643920" cy="307975"/>
              </a:xfrm>
            </p:grpSpPr>
            <p:sp>
              <p:nvSpPr>
                <p:cNvPr id="38" name="Rectangle 37"/>
                <p:cNvSpPr/>
                <p:nvPr userDrawn="1"/>
              </p:nvSpPr>
              <p:spPr>
                <a:xfrm>
                  <a:off x="-2929703" y="500366"/>
                  <a:ext cx="285790" cy="285750"/>
                </a:xfrm>
                <a:prstGeom prst="rect">
                  <a:avLst/>
                </a:prstGeom>
                <a:solidFill>
                  <a:srgbClr val="BAA3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9" name="TextBox 38"/>
                <p:cNvSpPr txBox="1"/>
                <p:nvPr userDrawn="1"/>
              </p:nvSpPr>
              <p:spPr>
                <a:xfrm>
                  <a:off x="-2500285" y="500366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Ecru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R186  G163  B171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" name="Group 46"/>
              <p:cNvGrpSpPr>
                <a:grpSpLocks/>
              </p:cNvGrpSpPr>
              <p:nvPr userDrawn="1"/>
            </p:nvGrpSpPr>
            <p:grpSpPr bwMode="auto">
              <a:xfrm>
                <a:off x="-2983346" y="5003800"/>
                <a:ext cx="2864248" cy="307975"/>
                <a:chOff x="-2929703" y="500392"/>
                <a:chExt cx="2643920" cy="307975"/>
              </a:xfrm>
            </p:grpSpPr>
            <p:sp>
              <p:nvSpPr>
                <p:cNvPr id="36" name="Rectangle 35"/>
                <p:cNvSpPr/>
                <p:nvPr userDrawn="1"/>
              </p:nvSpPr>
              <p:spPr>
                <a:xfrm>
                  <a:off x="-2929703" y="500392"/>
                  <a:ext cx="285790" cy="285750"/>
                </a:xfrm>
                <a:prstGeom prst="rect">
                  <a:avLst/>
                </a:prstGeom>
                <a:solidFill>
                  <a:srgbClr val="D7B0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7" name="TextBox 36"/>
                <p:cNvSpPr txBox="1"/>
                <p:nvPr userDrawn="1"/>
              </p:nvSpPr>
              <p:spPr>
                <a:xfrm>
                  <a:off x="-2500285" y="500392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Yellow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R215  G176  B18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7" name="Group 49"/>
              <p:cNvGrpSpPr>
                <a:grpSpLocks/>
              </p:cNvGrpSpPr>
              <p:nvPr userDrawn="1"/>
            </p:nvGrpSpPr>
            <p:grpSpPr bwMode="auto">
              <a:xfrm>
                <a:off x="-2983346" y="5414963"/>
                <a:ext cx="2864248" cy="307975"/>
                <a:chOff x="-2929703" y="500419"/>
                <a:chExt cx="2643920" cy="307975"/>
              </a:xfrm>
            </p:grpSpPr>
            <p:sp>
              <p:nvSpPr>
                <p:cNvPr id="34" name="Rectangle 33"/>
                <p:cNvSpPr/>
                <p:nvPr userDrawn="1"/>
              </p:nvSpPr>
              <p:spPr>
                <a:xfrm>
                  <a:off x="-2929703" y="500419"/>
                  <a:ext cx="285790" cy="285750"/>
                </a:xfrm>
                <a:prstGeom prst="rect">
                  <a:avLst/>
                </a:prstGeom>
                <a:solidFill>
                  <a:srgbClr val="D587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5" name="TextBox 34"/>
                <p:cNvSpPr txBox="1"/>
                <p:nvPr userDrawn="1"/>
              </p:nvSpPr>
              <p:spPr>
                <a:xfrm>
                  <a:off x="-2500285" y="500419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Orange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R213  G135  B43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8" name="Group 52"/>
              <p:cNvGrpSpPr>
                <a:grpSpLocks/>
              </p:cNvGrpSpPr>
              <p:nvPr userDrawn="1"/>
            </p:nvGrpSpPr>
            <p:grpSpPr bwMode="auto">
              <a:xfrm>
                <a:off x="-2983346" y="5826125"/>
                <a:ext cx="2864248" cy="307975"/>
                <a:chOff x="-2929703" y="500445"/>
                <a:chExt cx="2643920" cy="307975"/>
              </a:xfrm>
            </p:grpSpPr>
            <p:sp>
              <p:nvSpPr>
                <p:cNvPr id="32" name="Rectangle 31"/>
                <p:cNvSpPr/>
                <p:nvPr userDrawn="1"/>
              </p:nvSpPr>
              <p:spPr>
                <a:xfrm>
                  <a:off x="-2929703" y="500445"/>
                  <a:ext cx="285790" cy="285750"/>
                </a:xfrm>
                <a:prstGeom prst="rect">
                  <a:avLst/>
                </a:prstGeom>
                <a:solidFill>
                  <a:srgbClr val="EE34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3" name="TextBox 32"/>
                <p:cNvSpPr txBox="1"/>
                <p:nvPr userDrawn="1"/>
              </p:nvSpPr>
              <p:spPr>
                <a:xfrm>
                  <a:off x="-2500285" y="500445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Red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R238  G52  B36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9" name="Group 55"/>
              <p:cNvGrpSpPr>
                <a:grpSpLocks/>
              </p:cNvGrpSpPr>
              <p:nvPr userDrawn="1"/>
            </p:nvGrpSpPr>
            <p:grpSpPr bwMode="auto">
              <a:xfrm>
                <a:off x="-2983346" y="6237288"/>
                <a:ext cx="2864248" cy="307975"/>
                <a:chOff x="-2929703" y="500475"/>
                <a:chExt cx="2643920" cy="307975"/>
              </a:xfrm>
            </p:grpSpPr>
            <p:sp>
              <p:nvSpPr>
                <p:cNvPr id="30" name="Rectangle 29"/>
                <p:cNvSpPr/>
                <p:nvPr userDrawn="1"/>
              </p:nvSpPr>
              <p:spPr>
                <a:xfrm>
                  <a:off x="-2929703" y="500475"/>
                  <a:ext cx="285790" cy="285750"/>
                </a:xfrm>
                <a:prstGeom prst="rect">
                  <a:avLst/>
                </a:prstGeom>
                <a:solidFill>
                  <a:srgbClr val="E201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1" name="TextBox 30"/>
                <p:cNvSpPr txBox="1"/>
                <p:nvPr userDrawn="1"/>
              </p:nvSpPr>
              <p:spPr>
                <a:xfrm>
                  <a:off x="-2500285" y="500475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</a:t>
                  </a:r>
                  <a:r>
                    <a:rPr lang="en-GB" sz="1000" dirty="0" err="1">
                      <a:solidFill>
                        <a:schemeClr val="tx1"/>
                      </a:solidFill>
                      <a:latin typeface="+mn-lt"/>
                      <a:cs typeface="+mn-cs"/>
                    </a:rPr>
                    <a:t>Rubine</a:t>
                  </a: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 Red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R226  G1  B119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1" name="TextBox 10"/>
            <p:cNvSpPr txBox="1"/>
            <p:nvPr userDrawn="1"/>
          </p:nvSpPr>
          <p:spPr>
            <a:xfrm>
              <a:off x="-2976995" y="6626225"/>
              <a:ext cx="2715002" cy="12382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prstClr val="black"/>
                  </a:solidFill>
                  <a:latin typeface="+mn-lt"/>
                  <a:cs typeface="+mn-cs"/>
                </a:rPr>
                <a:t>*This colour reference is for screen presentations only</a:t>
              </a:r>
              <a:endParaRPr lang="en-US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5744" y="4336428"/>
            <a:ext cx="5456244" cy="1281106"/>
          </a:xfrm>
        </p:spPr>
        <p:txBody>
          <a:bodyPr>
            <a:noAutofit/>
          </a:bodyPr>
          <a:lstStyle>
            <a:lvl1pPr marL="0" indent="0" algn="r">
              <a:lnSpc>
                <a:spcPts val="4600"/>
              </a:lnSpc>
              <a:buNone/>
              <a:defRPr sz="4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130426"/>
            <a:ext cx="9001125" cy="634039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8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111875"/>
            <a:ext cx="4598988" cy="3032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6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6EB49-426A-46D1-BBDA-712F64BEC12A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218B-1058-4E7E-848E-42D92D434FEE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6F7C-9EC4-4244-A06C-B3BFA1A6CC1B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4D94F-5337-4B35-8C76-D73952D7AECE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DCC5-EE85-4217-943A-643A7FC8921A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DA1D-16A8-4585-8FA1-DAB5570B74D1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9E22-3E92-4260-AF73-12AF96D7C4CD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9B43-3B71-4F73-93EF-ED1A8F1A857A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0ED2-0C66-4D52-BD4A-BB1708A2AE6A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600200"/>
            <a:ext cx="22288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65341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42A49-9869-48A2-8F4B-A1A3BB6D4559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458788" y="6537325"/>
            <a:ext cx="2159000" cy="144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600">
                <a:solidFill>
                  <a:schemeClr val="accent2"/>
                </a:solidFill>
              </a:rPr>
              <a:t>© 2011 The Actuarial Profession </a:t>
            </a:r>
            <a:r>
              <a:rPr lang="en-US" sz="600">
                <a:solidFill>
                  <a:schemeClr val="accent2"/>
                </a:solidFill>
                <a:sym typeface="Wingdings" pitchFamily="2" charset="2"/>
              </a:rPr>
              <a:t></a:t>
            </a:r>
            <a:r>
              <a:rPr lang="en-US" sz="600">
                <a:solidFill>
                  <a:schemeClr val="accent2"/>
                </a:solidFill>
              </a:rPr>
              <a:t> www.actuaries.org.uk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3000-E3F0-4BD4-A49A-DDD749A30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92FB-9938-444D-A3A7-763838E5F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57C1-5AFC-4A82-BEBA-EFF7D0D8E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65F0-7ABB-4DD8-9585-C5AD876FC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57375"/>
            <a:ext cx="4424362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7625" y="1857375"/>
            <a:ext cx="4424363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EECC-36F6-4D84-A01E-7962DBC14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1CAF-045D-4B50-A3CA-880546F4A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6417-FAED-4FC3-9A20-3E4A86620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015B6-138D-43AE-88C0-0C76A8B15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180E-BFE0-40B7-817B-80FF1FAE13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7419-CECD-425B-A94A-A3F715499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1480-BEA6-4D15-A19B-8AF3E4369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1950" y="1947863"/>
            <a:ext cx="9190038" cy="971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360363" y="6438900"/>
            <a:ext cx="9186862" cy="95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8" descr="AP_logo_100%G_15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" y="498475"/>
            <a:ext cx="23495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-3136900" y="0"/>
            <a:ext cx="3017837" cy="6858000"/>
            <a:chOff x="-3137354" y="0"/>
            <a:chExt cx="3018256" cy="6858000"/>
          </a:xfrm>
        </p:grpSpPr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-3137354" y="0"/>
              <a:ext cx="3018256" cy="6858000"/>
              <a:chOff x="-3137354" y="0"/>
              <a:chExt cx="3018256" cy="6858000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-3137354" y="0"/>
                <a:ext cx="299444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/>
              </a:p>
            </p:txBody>
          </p:sp>
          <p:sp>
            <p:nvSpPr>
              <p:cNvPr id="11" name="TextBox 10"/>
              <p:cNvSpPr txBox="1"/>
              <p:nvPr userDrawn="1"/>
            </p:nvSpPr>
            <p:spPr>
              <a:xfrm>
                <a:off x="-2983346" y="100013"/>
                <a:ext cx="2840432" cy="15240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accent2"/>
                    </a:solidFill>
                    <a:latin typeface="+mn-lt"/>
                    <a:cs typeface="+mn-cs"/>
                  </a:rPr>
                  <a:t>Colour palette for PowerPoint presentations</a:t>
                </a:r>
                <a:endParaRPr lang="en-US" sz="1000" b="1" dirty="0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 userDrawn="1"/>
            </p:nvGrpSpPr>
            <p:grpSpPr bwMode="auto">
              <a:xfrm>
                <a:off x="-2983346" y="611188"/>
                <a:ext cx="2864248" cy="307975"/>
                <a:chOff x="-2983346" y="611188"/>
                <a:chExt cx="2864248" cy="307975"/>
              </a:xfrm>
            </p:grpSpPr>
            <p:sp>
              <p:nvSpPr>
                <p:cNvPr id="54" name="Rectangle 9"/>
                <p:cNvSpPr/>
                <p:nvPr userDrawn="1"/>
              </p:nvSpPr>
              <p:spPr>
                <a:xfrm>
                  <a:off x="-2983346" y="611188"/>
                  <a:ext cx="309606" cy="2857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55" name="TextBox 11"/>
                <p:cNvSpPr txBox="1"/>
                <p:nvPr userDrawn="1"/>
              </p:nvSpPr>
              <p:spPr>
                <a:xfrm>
                  <a:off x="-2518143" y="611188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Actuarial Bright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R148  G166  B31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3" name="Group 13"/>
              <p:cNvGrpSpPr>
                <a:grpSpLocks/>
              </p:cNvGrpSpPr>
              <p:nvPr userDrawn="1"/>
            </p:nvGrpSpPr>
            <p:grpSpPr bwMode="auto">
              <a:xfrm>
                <a:off x="-2983346" y="1017588"/>
                <a:ext cx="2864248" cy="307975"/>
                <a:chOff x="-2929703" y="500513"/>
                <a:chExt cx="2643920" cy="307975"/>
              </a:xfrm>
            </p:grpSpPr>
            <p:sp>
              <p:nvSpPr>
                <p:cNvPr id="52" name="Rectangle 14"/>
                <p:cNvSpPr/>
                <p:nvPr userDrawn="1"/>
              </p:nvSpPr>
              <p:spPr>
                <a:xfrm>
                  <a:off x="-2929703" y="500513"/>
                  <a:ext cx="285790" cy="28575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53" name="TextBox 15"/>
                <p:cNvSpPr txBox="1"/>
                <p:nvPr userDrawn="1"/>
              </p:nvSpPr>
              <p:spPr>
                <a:xfrm>
                  <a:off x="-2500285" y="500513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Actuarial Slate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R32  G44  B52 *</a:t>
                  </a:r>
                  <a:endParaRPr lang="en-US" sz="8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" name="Group 16"/>
              <p:cNvGrpSpPr>
                <a:grpSpLocks/>
              </p:cNvGrpSpPr>
              <p:nvPr userDrawn="1"/>
            </p:nvGrpSpPr>
            <p:grpSpPr bwMode="auto">
              <a:xfrm>
                <a:off x="-2983346" y="1714500"/>
                <a:ext cx="2864248" cy="307975"/>
                <a:chOff x="-2929703" y="500180"/>
                <a:chExt cx="2643920" cy="307975"/>
              </a:xfrm>
            </p:grpSpPr>
            <p:sp>
              <p:nvSpPr>
                <p:cNvPr id="50" name="Rectangle 17"/>
                <p:cNvSpPr/>
                <p:nvPr userDrawn="1"/>
              </p:nvSpPr>
              <p:spPr>
                <a:xfrm>
                  <a:off x="-2929703" y="500180"/>
                  <a:ext cx="285790" cy="28575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51" name="TextBox 18"/>
                <p:cNvSpPr txBox="1"/>
                <p:nvPr userDrawn="1"/>
              </p:nvSpPr>
              <p:spPr>
                <a:xfrm>
                  <a:off x="-2500285" y="500180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Olive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R120  G162  B47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5" name="TextBox 14"/>
              <p:cNvSpPr txBox="1"/>
              <p:nvPr userDrawn="1"/>
            </p:nvSpPr>
            <p:spPr>
              <a:xfrm>
                <a:off x="-2983346" y="1500188"/>
                <a:ext cx="2400633" cy="153987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Secondary colour palette</a:t>
                </a:r>
                <a:endParaRPr lang="en-US" sz="10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 userDrawn="1"/>
            </p:nvSpPr>
            <p:spPr>
              <a:xfrm>
                <a:off x="-2983346" y="376238"/>
                <a:ext cx="2400633" cy="15240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Primary colour palette</a:t>
                </a:r>
                <a:endParaRPr lang="en-US" sz="10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7" name="Group 24"/>
              <p:cNvGrpSpPr>
                <a:grpSpLocks/>
              </p:cNvGrpSpPr>
              <p:nvPr userDrawn="1"/>
            </p:nvGrpSpPr>
            <p:grpSpPr bwMode="auto">
              <a:xfrm>
                <a:off x="-2983346" y="2125663"/>
                <a:ext cx="2864248" cy="307975"/>
                <a:chOff x="-2929703" y="500207"/>
                <a:chExt cx="2643920" cy="307975"/>
              </a:xfrm>
            </p:grpSpPr>
            <p:sp>
              <p:nvSpPr>
                <p:cNvPr id="48" name="Rectangle 47"/>
                <p:cNvSpPr/>
                <p:nvPr userDrawn="1"/>
              </p:nvSpPr>
              <p:spPr>
                <a:xfrm>
                  <a:off x="-2929703" y="500207"/>
                  <a:ext cx="285790" cy="285750"/>
                </a:xfrm>
                <a:prstGeom prst="rect">
                  <a:avLst/>
                </a:prstGeom>
                <a:solidFill>
                  <a:srgbClr val="0093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9" name="TextBox 48"/>
                <p:cNvSpPr txBox="1"/>
                <p:nvPr userDrawn="1"/>
              </p:nvSpPr>
              <p:spPr>
                <a:xfrm>
                  <a:off x="-2500285" y="500207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Bottle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R0  G147  B127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" name="Group 27"/>
              <p:cNvGrpSpPr>
                <a:grpSpLocks/>
              </p:cNvGrpSpPr>
              <p:nvPr userDrawn="1"/>
            </p:nvGrpSpPr>
            <p:grpSpPr bwMode="auto">
              <a:xfrm>
                <a:off x="-2983346" y="2536825"/>
                <a:ext cx="2864248" cy="307975"/>
                <a:chOff x="-2929703" y="500233"/>
                <a:chExt cx="2643920" cy="307975"/>
              </a:xfrm>
            </p:grpSpPr>
            <p:sp>
              <p:nvSpPr>
                <p:cNvPr id="46" name="Rectangle 45"/>
                <p:cNvSpPr/>
                <p:nvPr userDrawn="1"/>
              </p:nvSpPr>
              <p:spPr>
                <a:xfrm>
                  <a:off x="-2929703" y="500233"/>
                  <a:ext cx="285790" cy="28575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7" name="TextBox 46"/>
                <p:cNvSpPr txBox="1"/>
                <p:nvPr userDrawn="1"/>
              </p:nvSpPr>
              <p:spPr>
                <a:xfrm>
                  <a:off x="-2500285" y="500233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Turquoise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R0  G138  B176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" name="Group 60"/>
              <p:cNvGrpSpPr>
                <a:grpSpLocks/>
              </p:cNvGrpSpPr>
              <p:nvPr userDrawn="1"/>
            </p:nvGrpSpPr>
            <p:grpSpPr bwMode="auto">
              <a:xfrm>
                <a:off x="-2983346" y="2947988"/>
                <a:ext cx="2864248" cy="307975"/>
                <a:chOff x="-2983346" y="2947988"/>
                <a:chExt cx="2864248" cy="307975"/>
              </a:xfrm>
            </p:grpSpPr>
            <p:sp>
              <p:nvSpPr>
                <p:cNvPr id="44" name="Rectangle 43"/>
                <p:cNvSpPr/>
                <p:nvPr userDrawn="1"/>
              </p:nvSpPr>
              <p:spPr>
                <a:xfrm>
                  <a:off x="-2983346" y="2947988"/>
                  <a:ext cx="309606" cy="285750"/>
                </a:xfrm>
                <a:prstGeom prst="rect">
                  <a:avLst/>
                </a:prstGeom>
                <a:solidFill>
                  <a:srgbClr val="1AA0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5" name="TextBox 44"/>
                <p:cNvSpPr txBox="1"/>
                <p:nvPr userDrawn="1"/>
              </p:nvSpPr>
              <p:spPr>
                <a:xfrm>
                  <a:off x="-2518143" y="2947988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Aqua Blue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R26 G160  B170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" name="Group 33"/>
              <p:cNvGrpSpPr>
                <a:grpSpLocks/>
              </p:cNvGrpSpPr>
              <p:nvPr userDrawn="1"/>
            </p:nvGrpSpPr>
            <p:grpSpPr bwMode="auto">
              <a:xfrm>
                <a:off x="-2983346" y="3359150"/>
                <a:ext cx="2864248" cy="307975"/>
                <a:chOff x="-2929703" y="500286"/>
                <a:chExt cx="2643920" cy="307975"/>
              </a:xfrm>
            </p:grpSpPr>
            <p:sp>
              <p:nvSpPr>
                <p:cNvPr id="42" name="Rectangle 41"/>
                <p:cNvSpPr/>
                <p:nvPr userDrawn="1"/>
              </p:nvSpPr>
              <p:spPr>
                <a:xfrm>
                  <a:off x="-2929703" y="500286"/>
                  <a:ext cx="285790" cy="285750"/>
                </a:xfrm>
                <a:prstGeom prst="rect">
                  <a:avLst/>
                </a:prstGeom>
                <a:solidFill>
                  <a:srgbClr val="7ECD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3" name="TextBox 42"/>
                <p:cNvSpPr txBox="1"/>
                <p:nvPr userDrawn="1"/>
              </p:nvSpPr>
              <p:spPr>
                <a:xfrm>
                  <a:off x="-2500285" y="500286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Pastel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R126  G205  B195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1" name="Group 36"/>
              <p:cNvGrpSpPr>
                <a:grpSpLocks/>
              </p:cNvGrpSpPr>
              <p:nvPr userDrawn="1"/>
            </p:nvGrpSpPr>
            <p:grpSpPr bwMode="auto">
              <a:xfrm>
                <a:off x="-2983346" y="3770313"/>
                <a:ext cx="2864248" cy="307975"/>
                <a:chOff x="-2929703" y="500313"/>
                <a:chExt cx="2643920" cy="307975"/>
              </a:xfrm>
            </p:grpSpPr>
            <p:sp>
              <p:nvSpPr>
                <p:cNvPr id="40" name="Rectangle 39"/>
                <p:cNvSpPr/>
                <p:nvPr userDrawn="1"/>
              </p:nvSpPr>
              <p:spPr>
                <a:xfrm>
                  <a:off x="-2929703" y="500313"/>
                  <a:ext cx="285790" cy="28575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1" name="TextBox 40"/>
                <p:cNvSpPr txBox="1"/>
                <p:nvPr userDrawn="1"/>
              </p:nvSpPr>
              <p:spPr>
                <a:xfrm>
                  <a:off x="-2500285" y="500313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Light Purple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R123  G149  B174*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" name="Group 63"/>
              <p:cNvGrpSpPr>
                <a:grpSpLocks/>
              </p:cNvGrpSpPr>
              <p:nvPr userDrawn="1"/>
            </p:nvGrpSpPr>
            <p:grpSpPr bwMode="auto">
              <a:xfrm>
                <a:off x="-2983346" y="4181475"/>
                <a:ext cx="2864248" cy="307975"/>
                <a:chOff x="-2983346" y="4181475"/>
                <a:chExt cx="2864248" cy="307975"/>
              </a:xfrm>
            </p:grpSpPr>
            <p:sp>
              <p:nvSpPr>
                <p:cNvPr id="38" name="Rectangle 37"/>
                <p:cNvSpPr/>
                <p:nvPr userDrawn="1"/>
              </p:nvSpPr>
              <p:spPr>
                <a:xfrm>
                  <a:off x="-2983346" y="4181475"/>
                  <a:ext cx="309606" cy="285750"/>
                </a:xfrm>
                <a:prstGeom prst="rect">
                  <a:avLst/>
                </a:prstGeom>
                <a:solidFill>
                  <a:srgbClr val="616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9" name="TextBox 38"/>
                <p:cNvSpPr txBox="1"/>
                <p:nvPr userDrawn="1"/>
              </p:nvSpPr>
              <p:spPr>
                <a:xfrm>
                  <a:off x="-2518143" y="4181475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Purple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R97  G107  B156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3" name="Group 43"/>
              <p:cNvGrpSpPr>
                <a:grpSpLocks/>
              </p:cNvGrpSpPr>
              <p:nvPr userDrawn="1"/>
            </p:nvGrpSpPr>
            <p:grpSpPr bwMode="auto">
              <a:xfrm>
                <a:off x="-2983346" y="4592638"/>
                <a:ext cx="2864248" cy="307975"/>
                <a:chOff x="-2929703" y="500366"/>
                <a:chExt cx="2643920" cy="307975"/>
              </a:xfrm>
            </p:grpSpPr>
            <p:sp>
              <p:nvSpPr>
                <p:cNvPr id="36" name="Rectangle 35"/>
                <p:cNvSpPr/>
                <p:nvPr userDrawn="1"/>
              </p:nvSpPr>
              <p:spPr>
                <a:xfrm>
                  <a:off x="-2929703" y="500366"/>
                  <a:ext cx="285790" cy="285750"/>
                </a:xfrm>
                <a:prstGeom prst="rect">
                  <a:avLst/>
                </a:prstGeom>
                <a:solidFill>
                  <a:srgbClr val="BAA3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7" name="TextBox 36"/>
                <p:cNvSpPr txBox="1"/>
                <p:nvPr userDrawn="1"/>
              </p:nvSpPr>
              <p:spPr>
                <a:xfrm>
                  <a:off x="-2500285" y="500366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Ecru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R186  G163  B171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4" name="Group 46"/>
              <p:cNvGrpSpPr>
                <a:grpSpLocks/>
              </p:cNvGrpSpPr>
              <p:nvPr userDrawn="1"/>
            </p:nvGrpSpPr>
            <p:grpSpPr bwMode="auto">
              <a:xfrm>
                <a:off x="-2983346" y="5003800"/>
                <a:ext cx="2864248" cy="307975"/>
                <a:chOff x="-2929703" y="500392"/>
                <a:chExt cx="2643920" cy="307975"/>
              </a:xfrm>
            </p:grpSpPr>
            <p:sp>
              <p:nvSpPr>
                <p:cNvPr id="34" name="Rectangle 33"/>
                <p:cNvSpPr/>
                <p:nvPr userDrawn="1"/>
              </p:nvSpPr>
              <p:spPr>
                <a:xfrm>
                  <a:off x="-2929703" y="500392"/>
                  <a:ext cx="285790" cy="285750"/>
                </a:xfrm>
                <a:prstGeom prst="rect">
                  <a:avLst/>
                </a:prstGeom>
                <a:solidFill>
                  <a:srgbClr val="D7B0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5" name="TextBox 34"/>
                <p:cNvSpPr txBox="1"/>
                <p:nvPr userDrawn="1"/>
              </p:nvSpPr>
              <p:spPr>
                <a:xfrm>
                  <a:off x="-2500285" y="500392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Yellow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R215  G176  B18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" name="Group 49"/>
              <p:cNvGrpSpPr>
                <a:grpSpLocks/>
              </p:cNvGrpSpPr>
              <p:nvPr userDrawn="1"/>
            </p:nvGrpSpPr>
            <p:grpSpPr bwMode="auto">
              <a:xfrm>
                <a:off x="-2983346" y="5414963"/>
                <a:ext cx="2864248" cy="307975"/>
                <a:chOff x="-2929703" y="500419"/>
                <a:chExt cx="2643920" cy="307975"/>
              </a:xfrm>
            </p:grpSpPr>
            <p:sp>
              <p:nvSpPr>
                <p:cNvPr id="32" name="Rectangle 31"/>
                <p:cNvSpPr/>
                <p:nvPr userDrawn="1"/>
              </p:nvSpPr>
              <p:spPr>
                <a:xfrm>
                  <a:off x="-2929703" y="500419"/>
                  <a:ext cx="285790" cy="285750"/>
                </a:xfrm>
                <a:prstGeom prst="rect">
                  <a:avLst/>
                </a:prstGeom>
                <a:solidFill>
                  <a:srgbClr val="D587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3" name="TextBox 32"/>
                <p:cNvSpPr txBox="1"/>
                <p:nvPr userDrawn="1"/>
              </p:nvSpPr>
              <p:spPr>
                <a:xfrm>
                  <a:off x="-2500285" y="500419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Orange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R213  G135  B43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" name="Group 52"/>
              <p:cNvGrpSpPr>
                <a:grpSpLocks/>
              </p:cNvGrpSpPr>
              <p:nvPr userDrawn="1"/>
            </p:nvGrpSpPr>
            <p:grpSpPr bwMode="auto">
              <a:xfrm>
                <a:off x="-2983346" y="5826125"/>
                <a:ext cx="2864248" cy="307975"/>
                <a:chOff x="-2929703" y="500445"/>
                <a:chExt cx="2643920" cy="307975"/>
              </a:xfrm>
            </p:grpSpPr>
            <p:sp>
              <p:nvSpPr>
                <p:cNvPr id="30" name="Rectangle 29"/>
                <p:cNvSpPr/>
                <p:nvPr userDrawn="1"/>
              </p:nvSpPr>
              <p:spPr>
                <a:xfrm>
                  <a:off x="-2929703" y="500445"/>
                  <a:ext cx="285790" cy="285750"/>
                </a:xfrm>
                <a:prstGeom prst="rect">
                  <a:avLst/>
                </a:prstGeom>
                <a:solidFill>
                  <a:srgbClr val="EE34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1" name="TextBox 30"/>
                <p:cNvSpPr txBox="1"/>
                <p:nvPr userDrawn="1"/>
              </p:nvSpPr>
              <p:spPr>
                <a:xfrm>
                  <a:off x="-2500285" y="500445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Red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R238  G52  B36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7" name="Group 55"/>
              <p:cNvGrpSpPr>
                <a:grpSpLocks/>
              </p:cNvGrpSpPr>
              <p:nvPr userDrawn="1"/>
            </p:nvGrpSpPr>
            <p:grpSpPr bwMode="auto">
              <a:xfrm>
                <a:off x="-2983346" y="6237288"/>
                <a:ext cx="2864248" cy="307975"/>
                <a:chOff x="-2929703" y="500475"/>
                <a:chExt cx="2643920" cy="307975"/>
              </a:xfrm>
            </p:grpSpPr>
            <p:sp>
              <p:nvSpPr>
                <p:cNvPr id="28" name="Rectangle 27"/>
                <p:cNvSpPr/>
                <p:nvPr userDrawn="1"/>
              </p:nvSpPr>
              <p:spPr>
                <a:xfrm>
                  <a:off x="-2929703" y="500475"/>
                  <a:ext cx="285790" cy="285750"/>
                </a:xfrm>
                <a:prstGeom prst="rect">
                  <a:avLst/>
                </a:prstGeom>
                <a:solidFill>
                  <a:srgbClr val="E201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29" name="TextBox 28"/>
                <p:cNvSpPr txBox="1"/>
                <p:nvPr userDrawn="1"/>
              </p:nvSpPr>
              <p:spPr>
                <a:xfrm>
                  <a:off x="-2500285" y="500475"/>
                  <a:ext cx="2214502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</a:t>
                  </a:r>
                  <a:r>
                    <a:rPr lang="en-GB" sz="1000" dirty="0" err="1">
                      <a:solidFill>
                        <a:schemeClr val="tx1"/>
                      </a:solidFill>
                      <a:latin typeface="+mn-lt"/>
                      <a:cs typeface="+mn-cs"/>
                    </a:rPr>
                    <a:t>Rubine</a:t>
                  </a: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 Red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R226  G1  B119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 userDrawn="1"/>
          </p:nvSpPr>
          <p:spPr>
            <a:xfrm>
              <a:off x="-2976995" y="6626225"/>
              <a:ext cx="2715002" cy="12382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prstClr val="black"/>
                  </a:solidFill>
                  <a:latin typeface="+mn-lt"/>
                  <a:cs typeface="+mn-cs"/>
                </a:rPr>
                <a:t>*This colour reference is for screen presentations only</a:t>
              </a:r>
              <a:endParaRPr lang="en-US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6" name="Footer Placeholder 4"/>
          <p:cNvSpPr txBox="1">
            <a:spLocks/>
          </p:cNvSpPr>
          <p:nvPr userDrawn="1"/>
        </p:nvSpPr>
        <p:spPr bwMode="auto">
          <a:xfrm>
            <a:off x="468313" y="6537325"/>
            <a:ext cx="59705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600">
                <a:solidFill>
                  <a:schemeClr val="tx1"/>
                </a:solidFill>
              </a:rPr>
              <a:t>© 2011 The Actuarial Profession </a:t>
            </a:r>
            <a:r>
              <a:rPr lang="en-US" sz="600">
                <a:solidFill>
                  <a:schemeClr val="tx1"/>
                </a:solidFill>
                <a:sym typeface="Wingdings" pitchFamily="2" charset="2"/>
              </a:rPr>
              <a:t></a:t>
            </a:r>
            <a:r>
              <a:rPr lang="en-US" sz="600">
                <a:solidFill>
                  <a:schemeClr val="tx1"/>
                </a:solidFill>
              </a:rPr>
              <a:t> www.actuaries.org.uk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2131200"/>
            <a:ext cx="9000000" cy="633600"/>
          </a:xfrm>
        </p:spPr>
        <p:txBody>
          <a:bodyPr/>
          <a:lstStyle>
            <a:lvl1pPr algn="l">
              <a:lnSpc>
                <a:spcPts val="2300"/>
              </a:lnSpc>
              <a:defRPr sz="2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6800" y="4338000"/>
            <a:ext cx="5457600" cy="1281600"/>
          </a:xfrm>
        </p:spPr>
        <p:txBody>
          <a:bodyPr>
            <a:noAutofit/>
          </a:bodyPr>
          <a:lstStyle>
            <a:lvl1pPr marL="0" indent="0" algn="r">
              <a:lnSpc>
                <a:spcPts val="4600"/>
              </a:lnSpc>
              <a:buNone/>
              <a:defRPr sz="4000" b="1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488950"/>
            <a:ext cx="2249488" cy="5637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863" y="488950"/>
            <a:ext cx="6599237" cy="5637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7FDA-1AD6-4E81-8CD9-509BCB26B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468313" y="6537325"/>
            <a:ext cx="59705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600">
                <a:solidFill>
                  <a:schemeClr val="tx1"/>
                </a:solidFill>
              </a:rPr>
              <a:t>© 2011 The Actuarial Profession </a:t>
            </a:r>
            <a:r>
              <a:rPr lang="en-US" sz="600">
                <a:solidFill>
                  <a:schemeClr val="tx1"/>
                </a:solidFill>
                <a:sym typeface="Wingdings" pitchFamily="2" charset="2"/>
              </a:rPr>
              <a:t></a:t>
            </a:r>
            <a:r>
              <a:rPr lang="en-US" sz="600">
                <a:solidFill>
                  <a:schemeClr val="tx1"/>
                </a:solidFill>
              </a:rPr>
              <a:t> www.actuaries.org.uk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30" y="1578657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30" y="2218419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4400" y="1578657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4400" y="2218419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6E23-B3A7-48E6-AF94-8C57EEFC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395B-E7F0-402B-9429-F21004BC0C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The Actuarial Profession </a:t>
            </a:r>
            <a:r>
              <a:rPr lang="en-US">
                <a:solidFill>
                  <a:schemeClr val="accent1"/>
                </a:solidFill>
                <a:sym typeface="Wingdings" pitchFamily="2" charset="2"/>
              </a:rPr>
              <a:t></a:t>
            </a:r>
            <a:r>
              <a:rPr lang="en-US">
                <a:solidFill>
                  <a:srgbClr val="6F7D17"/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489600"/>
            <a:ext cx="9001126" cy="752400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303" y="1857600"/>
            <a:ext cx="5537729" cy="428604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862" y="1857600"/>
            <a:ext cx="3203443" cy="42860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0C7C-FB01-43ED-BB08-F9F5A7B7B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The Actuarial Profession </a:t>
            </a:r>
            <a:r>
              <a:rPr lang="en-US">
                <a:solidFill>
                  <a:schemeClr val="accent1"/>
                </a:solidFill>
                <a:sym typeface="Wingdings" pitchFamily="2" charset="2"/>
              </a:rPr>
              <a:t></a:t>
            </a:r>
            <a:r>
              <a:rPr lang="en-US">
                <a:solidFill>
                  <a:srgbClr val="6F7D17"/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88950"/>
            <a:ext cx="9001125" cy="752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857375"/>
            <a:ext cx="9001125" cy="4268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6D9C-7C7D-4F59-AEDF-6A4D7ECB4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The Actuarial Profession </a:t>
            </a:r>
            <a:r>
              <a:rPr lang="en-US">
                <a:solidFill>
                  <a:schemeClr val="accent1"/>
                </a:solidFill>
                <a:sym typeface="Wingdings" pitchFamily="2" charset="2"/>
              </a:rPr>
              <a:t></a:t>
            </a:r>
            <a:r>
              <a:rPr lang="en-US">
                <a:solidFill>
                  <a:srgbClr val="6F7D17"/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B5CE-F97D-4915-90FF-BF88BC93C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The Actuarial Profession </a:t>
            </a:r>
            <a:r>
              <a:rPr lang="en-US">
                <a:solidFill>
                  <a:schemeClr val="accent1"/>
                </a:solidFill>
                <a:sym typeface="Wingdings" pitchFamily="2" charset="2"/>
              </a:rPr>
              <a:t></a:t>
            </a:r>
            <a:r>
              <a:rPr lang="en-US">
                <a:solidFill>
                  <a:srgbClr val="6F7D17"/>
                </a:solidFill>
              </a:rPr>
              <a:t> </a:t>
            </a:r>
            <a:r>
              <a:rPr lang="en-US"/>
              <a:t>www.actuaries.org.uk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7D1C-0198-43BC-B735-0B0E8F6035A4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88950"/>
            <a:ext cx="9001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0863" y="1857375"/>
            <a:ext cx="9001125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1000" y="6410325"/>
            <a:ext cx="274638" cy="25241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0186AA-ED0D-4AD6-A1E8-93A6C2241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60363" y="349250"/>
            <a:ext cx="9186862" cy="793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60363" y="1357313"/>
            <a:ext cx="9186862" cy="1587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138" y="6548438"/>
            <a:ext cx="2157412" cy="1444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600">
                <a:solidFill>
                  <a:srgbClr val="496476"/>
                </a:solidFill>
              </a:defRPr>
            </a:lvl1pPr>
          </a:lstStyle>
          <a:p>
            <a:pPr>
              <a:defRPr/>
            </a:pPr>
            <a:r>
              <a:rPr lang="en-US"/>
              <a:t>© 2011 The Actuarial Profession </a:t>
            </a:r>
            <a:r>
              <a:rPr lang="en-US">
                <a:solidFill>
                  <a:schemeClr val="accent1"/>
                </a:solidFill>
                <a:sym typeface="Wingdings" pitchFamily="2" charset="2"/>
              </a:rPr>
              <a:t></a:t>
            </a:r>
            <a:r>
              <a:rPr lang="en-US">
                <a:solidFill>
                  <a:srgbClr val="6F7D17"/>
                </a:solidFill>
              </a:rPr>
              <a:t> </a:t>
            </a:r>
            <a:r>
              <a:rPr lang="en-US"/>
              <a:t>www.actuaries.org.uk</a:t>
            </a:r>
          </a:p>
        </p:txBody>
      </p:sp>
      <p:grpSp>
        <p:nvGrpSpPr>
          <p:cNvPr id="1032" name="Group 65"/>
          <p:cNvGrpSpPr>
            <a:grpSpLocks/>
          </p:cNvGrpSpPr>
          <p:nvPr/>
        </p:nvGrpSpPr>
        <p:grpSpPr bwMode="auto">
          <a:xfrm>
            <a:off x="-3136900" y="0"/>
            <a:ext cx="3017837" cy="6858000"/>
            <a:chOff x="-3137354" y="0"/>
            <a:chExt cx="3018256" cy="6858000"/>
          </a:xfrm>
        </p:grpSpPr>
        <p:grpSp>
          <p:nvGrpSpPr>
            <p:cNvPr id="1033" name="Group 64"/>
            <p:cNvGrpSpPr>
              <a:grpSpLocks/>
            </p:cNvGrpSpPr>
            <p:nvPr/>
          </p:nvGrpSpPr>
          <p:grpSpPr bwMode="auto">
            <a:xfrm>
              <a:off x="-3137354" y="0"/>
              <a:ext cx="3018256" cy="6858000"/>
              <a:chOff x="-3137354" y="0"/>
              <a:chExt cx="3018256" cy="6858000"/>
            </a:xfrm>
          </p:grpSpPr>
          <p:sp>
            <p:nvSpPr>
              <p:cNvPr id="69" name="Rectangle 68"/>
              <p:cNvSpPr/>
              <p:nvPr userDrawn="1"/>
            </p:nvSpPr>
            <p:spPr>
              <a:xfrm>
                <a:off x="-3137354" y="0"/>
                <a:ext cx="299444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/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>
                <a:off x="-2983346" y="100013"/>
                <a:ext cx="2840432" cy="15240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accent2"/>
                    </a:solidFill>
                    <a:latin typeface="+mn-lt"/>
                    <a:cs typeface="+mn-cs"/>
                  </a:rPr>
                  <a:t>Colour palette for PowerPoint presentations</a:t>
                </a:r>
                <a:endParaRPr lang="en-US" sz="1000" b="1" dirty="0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037" name="Group 58"/>
              <p:cNvGrpSpPr>
                <a:grpSpLocks/>
              </p:cNvGrpSpPr>
              <p:nvPr userDrawn="1"/>
            </p:nvGrpSpPr>
            <p:grpSpPr bwMode="auto">
              <a:xfrm>
                <a:off x="-2982571" y="611619"/>
                <a:ext cx="2863473" cy="307777"/>
                <a:chOff x="-2982571" y="611619"/>
                <a:chExt cx="2863473" cy="307777"/>
              </a:xfrm>
            </p:grpSpPr>
            <p:sp>
              <p:nvSpPr>
                <p:cNvPr id="113" name="Rectangle 9"/>
                <p:cNvSpPr/>
                <p:nvPr userDrawn="1"/>
              </p:nvSpPr>
              <p:spPr>
                <a:xfrm>
                  <a:off x="-2983346" y="611188"/>
                  <a:ext cx="309606" cy="2857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4" name="TextBox 11"/>
                <p:cNvSpPr txBox="1"/>
                <p:nvPr userDrawn="1"/>
              </p:nvSpPr>
              <p:spPr>
                <a:xfrm>
                  <a:off x="-2518143" y="611188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Actuarial Bright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R148  G166  B31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38" name="Group 13"/>
              <p:cNvGrpSpPr>
                <a:grpSpLocks/>
              </p:cNvGrpSpPr>
              <p:nvPr userDrawn="1"/>
            </p:nvGrpSpPr>
            <p:grpSpPr bwMode="auto">
              <a:xfrm>
                <a:off x="-2982575" y="1017117"/>
                <a:ext cx="2863476" cy="307777"/>
                <a:chOff x="-2928990" y="500042"/>
                <a:chExt cx="2643206" cy="307777"/>
              </a:xfrm>
            </p:grpSpPr>
            <p:sp>
              <p:nvSpPr>
                <p:cNvPr id="111" name="Rectangle 14"/>
                <p:cNvSpPr/>
                <p:nvPr userDrawn="1"/>
              </p:nvSpPr>
              <p:spPr>
                <a:xfrm>
                  <a:off x="-2929702" y="500513"/>
                  <a:ext cx="285790" cy="28575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2" name="TextBox 15"/>
                <p:cNvSpPr txBox="1"/>
                <p:nvPr userDrawn="1"/>
              </p:nvSpPr>
              <p:spPr>
                <a:xfrm>
                  <a:off x="-2500284" y="500513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Actuarial Slate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R32  G44  B52 *</a:t>
                  </a:r>
                  <a:endParaRPr lang="en-US" sz="8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39" name="Group 16"/>
              <p:cNvGrpSpPr>
                <a:grpSpLocks/>
              </p:cNvGrpSpPr>
              <p:nvPr userDrawn="1"/>
            </p:nvGrpSpPr>
            <p:grpSpPr bwMode="auto">
              <a:xfrm>
                <a:off x="-2982575" y="171436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109" name="Rectangle 17"/>
                <p:cNvSpPr/>
                <p:nvPr userDrawn="1"/>
              </p:nvSpPr>
              <p:spPr>
                <a:xfrm>
                  <a:off x="-2929702" y="500180"/>
                  <a:ext cx="285790" cy="28575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0" name="TextBox 18"/>
                <p:cNvSpPr txBox="1"/>
                <p:nvPr userDrawn="1"/>
              </p:nvSpPr>
              <p:spPr>
                <a:xfrm>
                  <a:off x="-2500284" y="500180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Olive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R120  G162  B47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74" name="TextBox 73"/>
              <p:cNvSpPr txBox="1"/>
              <p:nvPr userDrawn="1"/>
            </p:nvSpPr>
            <p:spPr>
              <a:xfrm>
                <a:off x="-2983346" y="1500188"/>
                <a:ext cx="2400633" cy="153987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Secondary colour palette</a:t>
                </a:r>
                <a:endParaRPr lang="en-US" sz="10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-2983346" y="376238"/>
                <a:ext cx="2400633" cy="15240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Primary colour palette</a:t>
                </a:r>
                <a:endParaRPr lang="en-US" sz="10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042" name="Group 24"/>
              <p:cNvGrpSpPr>
                <a:grpSpLocks/>
              </p:cNvGrpSpPr>
              <p:nvPr userDrawn="1"/>
            </p:nvGrpSpPr>
            <p:grpSpPr bwMode="auto">
              <a:xfrm>
                <a:off x="-2982575" y="2125498"/>
                <a:ext cx="2863476" cy="307777"/>
                <a:chOff x="-2928990" y="500042"/>
                <a:chExt cx="2643206" cy="307777"/>
              </a:xfrm>
            </p:grpSpPr>
            <p:sp>
              <p:nvSpPr>
                <p:cNvPr id="107" name="Rectangle 106"/>
                <p:cNvSpPr/>
                <p:nvPr userDrawn="1"/>
              </p:nvSpPr>
              <p:spPr>
                <a:xfrm>
                  <a:off x="-2929702" y="500207"/>
                  <a:ext cx="285790" cy="285750"/>
                </a:xfrm>
                <a:prstGeom prst="rect">
                  <a:avLst/>
                </a:prstGeom>
                <a:solidFill>
                  <a:srgbClr val="0093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8" name="TextBox 107"/>
                <p:cNvSpPr txBox="1"/>
                <p:nvPr userDrawn="1"/>
              </p:nvSpPr>
              <p:spPr>
                <a:xfrm>
                  <a:off x="-2500284" y="500207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Bottle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R0  G147  B127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3" name="Group 27"/>
              <p:cNvGrpSpPr>
                <a:grpSpLocks/>
              </p:cNvGrpSpPr>
              <p:nvPr userDrawn="1"/>
            </p:nvGrpSpPr>
            <p:grpSpPr bwMode="auto">
              <a:xfrm>
                <a:off x="-2982575" y="253663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105" name="Rectangle 104"/>
                <p:cNvSpPr/>
                <p:nvPr userDrawn="1"/>
              </p:nvSpPr>
              <p:spPr>
                <a:xfrm>
                  <a:off x="-2929702" y="500233"/>
                  <a:ext cx="285790" cy="28575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6" name="TextBox 105"/>
                <p:cNvSpPr txBox="1"/>
                <p:nvPr userDrawn="1"/>
              </p:nvSpPr>
              <p:spPr>
                <a:xfrm>
                  <a:off x="-2500284" y="500233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Turquoise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R0  G138  B176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4" name="Group 60"/>
              <p:cNvGrpSpPr>
                <a:grpSpLocks/>
              </p:cNvGrpSpPr>
              <p:nvPr userDrawn="1"/>
            </p:nvGrpSpPr>
            <p:grpSpPr bwMode="auto">
              <a:xfrm>
                <a:off x="-2982571" y="2947770"/>
                <a:ext cx="2863473" cy="307777"/>
                <a:chOff x="-2982571" y="2947770"/>
                <a:chExt cx="2863473" cy="307777"/>
              </a:xfrm>
            </p:grpSpPr>
            <p:sp>
              <p:nvSpPr>
                <p:cNvPr id="103" name="Rectangle 102"/>
                <p:cNvSpPr/>
                <p:nvPr userDrawn="1"/>
              </p:nvSpPr>
              <p:spPr>
                <a:xfrm>
                  <a:off x="-2983346" y="2947988"/>
                  <a:ext cx="309606" cy="285750"/>
                </a:xfrm>
                <a:prstGeom prst="rect">
                  <a:avLst/>
                </a:prstGeom>
                <a:solidFill>
                  <a:srgbClr val="1AA0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4" name="TextBox 103"/>
                <p:cNvSpPr txBox="1"/>
                <p:nvPr userDrawn="1"/>
              </p:nvSpPr>
              <p:spPr>
                <a:xfrm>
                  <a:off x="-2518143" y="2947988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Aqua Blue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R26 G160  B170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5" name="Group 33"/>
              <p:cNvGrpSpPr>
                <a:grpSpLocks/>
              </p:cNvGrpSpPr>
              <p:nvPr userDrawn="1"/>
            </p:nvGrpSpPr>
            <p:grpSpPr bwMode="auto">
              <a:xfrm>
                <a:off x="-2982575" y="335890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101" name="Rectangle 100"/>
                <p:cNvSpPr/>
                <p:nvPr userDrawn="1"/>
              </p:nvSpPr>
              <p:spPr>
                <a:xfrm>
                  <a:off x="-2929702" y="500286"/>
                  <a:ext cx="285790" cy="285750"/>
                </a:xfrm>
                <a:prstGeom prst="rect">
                  <a:avLst/>
                </a:prstGeom>
                <a:solidFill>
                  <a:srgbClr val="7ECD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2" name="TextBox 101"/>
                <p:cNvSpPr txBox="1"/>
                <p:nvPr userDrawn="1"/>
              </p:nvSpPr>
              <p:spPr>
                <a:xfrm>
                  <a:off x="-2500284" y="500286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Pastel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R126  G205  B195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6" name="Group 36"/>
              <p:cNvGrpSpPr>
                <a:grpSpLocks/>
              </p:cNvGrpSpPr>
              <p:nvPr userDrawn="1"/>
            </p:nvGrpSpPr>
            <p:grpSpPr bwMode="auto">
              <a:xfrm>
                <a:off x="-2982575" y="377004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99" name="Rectangle 98"/>
                <p:cNvSpPr/>
                <p:nvPr userDrawn="1"/>
              </p:nvSpPr>
              <p:spPr>
                <a:xfrm>
                  <a:off x="-2929702" y="500313"/>
                  <a:ext cx="285790" cy="28575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0" name="TextBox 99"/>
                <p:cNvSpPr txBox="1"/>
                <p:nvPr userDrawn="1"/>
              </p:nvSpPr>
              <p:spPr>
                <a:xfrm>
                  <a:off x="-2500284" y="500313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Light Purple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R123  G149  B174*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7" name="Group 63"/>
              <p:cNvGrpSpPr>
                <a:grpSpLocks/>
              </p:cNvGrpSpPr>
              <p:nvPr userDrawn="1"/>
            </p:nvGrpSpPr>
            <p:grpSpPr bwMode="auto">
              <a:xfrm>
                <a:off x="-2982571" y="4181178"/>
                <a:ext cx="2863473" cy="307777"/>
                <a:chOff x="-2982571" y="4181178"/>
                <a:chExt cx="2863473" cy="307777"/>
              </a:xfrm>
            </p:grpSpPr>
            <p:sp>
              <p:nvSpPr>
                <p:cNvPr id="97" name="Rectangle 96"/>
                <p:cNvSpPr/>
                <p:nvPr userDrawn="1"/>
              </p:nvSpPr>
              <p:spPr>
                <a:xfrm>
                  <a:off x="-2983346" y="4181475"/>
                  <a:ext cx="309606" cy="285750"/>
                </a:xfrm>
                <a:prstGeom prst="rect">
                  <a:avLst/>
                </a:prstGeom>
                <a:solidFill>
                  <a:srgbClr val="616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98" name="TextBox 97"/>
                <p:cNvSpPr txBox="1"/>
                <p:nvPr userDrawn="1"/>
              </p:nvSpPr>
              <p:spPr>
                <a:xfrm>
                  <a:off x="-2518143" y="4181475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Purple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R97  G107  B156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8" name="Group 43"/>
              <p:cNvGrpSpPr>
                <a:grpSpLocks/>
              </p:cNvGrpSpPr>
              <p:nvPr userDrawn="1"/>
            </p:nvGrpSpPr>
            <p:grpSpPr bwMode="auto">
              <a:xfrm>
                <a:off x="-2982575" y="459231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95" name="Rectangle 94"/>
                <p:cNvSpPr/>
                <p:nvPr userDrawn="1"/>
              </p:nvSpPr>
              <p:spPr>
                <a:xfrm>
                  <a:off x="-2929702" y="500366"/>
                  <a:ext cx="285790" cy="285750"/>
                </a:xfrm>
                <a:prstGeom prst="rect">
                  <a:avLst/>
                </a:prstGeom>
                <a:solidFill>
                  <a:srgbClr val="BAA3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96" name="TextBox 95"/>
                <p:cNvSpPr txBox="1"/>
                <p:nvPr userDrawn="1"/>
              </p:nvSpPr>
              <p:spPr>
                <a:xfrm>
                  <a:off x="-2500284" y="500366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Ecru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R186  G163  B171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9" name="Group 46"/>
              <p:cNvGrpSpPr>
                <a:grpSpLocks/>
              </p:cNvGrpSpPr>
              <p:nvPr userDrawn="1"/>
            </p:nvGrpSpPr>
            <p:grpSpPr bwMode="auto">
              <a:xfrm>
                <a:off x="-2982575" y="5003450"/>
                <a:ext cx="2863476" cy="307777"/>
                <a:chOff x="-2928990" y="500042"/>
                <a:chExt cx="2643206" cy="307777"/>
              </a:xfrm>
            </p:grpSpPr>
            <p:sp>
              <p:nvSpPr>
                <p:cNvPr id="93" name="Rectangle 92"/>
                <p:cNvSpPr/>
                <p:nvPr userDrawn="1"/>
              </p:nvSpPr>
              <p:spPr>
                <a:xfrm>
                  <a:off x="-2929702" y="500392"/>
                  <a:ext cx="285790" cy="285750"/>
                </a:xfrm>
                <a:prstGeom prst="rect">
                  <a:avLst/>
                </a:prstGeom>
                <a:solidFill>
                  <a:srgbClr val="D7B0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94" name="TextBox 93"/>
                <p:cNvSpPr txBox="1"/>
                <p:nvPr userDrawn="1"/>
              </p:nvSpPr>
              <p:spPr>
                <a:xfrm>
                  <a:off x="-2500284" y="500392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Yellow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R215  G176  B18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50" name="Group 49"/>
              <p:cNvGrpSpPr>
                <a:grpSpLocks/>
              </p:cNvGrpSpPr>
              <p:nvPr userDrawn="1"/>
            </p:nvGrpSpPr>
            <p:grpSpPr bwMode="auto">
              <a:xfrm>
                <a:off x="-2982575" y="541458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91" name="Rectangle 90"/>
                <p:cNvSpPr/>
                <p:nvPr userDrawn="1"/>
              </p:nvSpPr>
              <p:spPr>
                <a:xfrm>
                  <a:off x="-2929702" y="500419"/>
                  <a:ext cx="285790" cy="285750"/>
                </a:xfrm>
                <a:prstGeom prst="rect">
                  <a:avLst/>
                </a:prstGeom>
                <a:solidFill>
                  <a:srgbClr val="D587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92" name="TextBox 91"/>
                <p:cNvSpPr txBox="1"/>
                <p:nvPr userDrawn="1"/>
              </p:nvSpPr>
              <p:spPr>
                <a:xfrm>
                  <a:off x="-2500284" y="500419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Orange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R213  G135  B43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51" name="Group 52"/>
              <p:cNvGrpSpPr>
                <a:grpSpLocks/>
              </p:cNvGrpSpPr>
              <p:nvPr userDrawn="1"/>
            </p:nvGrpSpPr>
            <p:grpSpPr bwMode="auto">
              <a:xfrm>
                <a:off x="-2982575" y="582572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89" name="Rectangle 88"/>
                <p:cNvSpPr/>
                <p:nvPr userDrawn="1"/>
              </p:nvSpPr>
              <p:spPr>
                <a:xfrm>
                  <a:off x="-2929702" y="500445"/>
                  <a:ext cx="285790" cy="285750"/>
                </a:xfrm>
                <a:prstGeom prst="rect">
                  <a:avLst/>
                </a:prstGeom>
                <a:solidFill>
                  <a:srgbClr val="EE34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90" name="TextBox 89"/>
                <p:cNvSpPr txBox="1"/>
                <p:nvPr userDrawn="1"/>
              </p:nvSpPr>
              <p:spPr>
                <a:xfrm>
                  <a:off x="-2500284" y="500445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Red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R238  G52  B36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52" name="Group 55"/>
              <p:cNvGrpSpPr>
                <a:grpSpLocks/>
              </p:cNvGrpSpPr>
              <p:nvPr userDrawn="1"/>
            </p:nvGrpSpPr>
            <p:grpSpPr bwMode="auto">
              <a:xfrm>
                <a:off x="-2982575" y="6236855"/>
                <a:ext cx="2863476" cy="307777"/>
                <a:chOff x="-2928990" y="500042"/>
                <a:chExt cx="2643206" cy="307777"/>
              </a:xfrm>
            </p:grpSpPr>
            <p:sp>
              <p:nvSpPr>
                <p:cNvPr id="87" name="Rectangle 86"/>
                <p:cNvSpPr/>
                <p:nvPr userDrawn="1"/>
              </p:nvSpPr>
              <p:spPr>
                <a:xfrm>
                  <a:off x="-2929702" y="500475"/>
                  <a:ext cx="285790" cy="285750"/>
                </a:xfrm>
                <a:prstGeom prst="rect">
                  <a:avLst/>
                </a:prstGeom>
                <a:solidFill>
                  <a:srgbClr val="E201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88" name="TextBox 87"/>
                <p:cNvSpPr txBox="1"/>
                <p:nvPr userDrawn="1"/>
              </p:nvSpPr>
              <p:spPr>
                <a:xfrm>
                  <a:off x="-2500284" y="500475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</a:t>
                  </a:r>
                  <a:r>
                    <a:rPr lang="en-GB" sz="1000" dirty="0" err="1">
                      <a:solidFill>
                        <a:schemeClr val="tx1"/>
                      </a:solidFill>
                      <a:latin typeface="+mn-lt"/>
                      <a:cs typeface="+mn-cs"/>
                    </a:rPr>
                    <a:t>Rubine</a:t>
                  </a: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 Red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R226  G1  B119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 userDrawn="1"/>
          </p:nvSpPr>
          <p:spPr>
            <a:xfrm>
              <a:off x="-2976995" y="6626225"/>
              <a:ext cx="2715002" cy="12382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prstClr val="black"/>
                  </a:solidFill>
                  <a:latin typeface="+mn-lt"/>
                  <a:cs typeface="+mn-cs"/>
                </a:rPr>
                <a:t>*This colour reference is for screen presentations only</a:t>
              </a:r>
              <a:endParaRPr lang="en-US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776" r:id="rId5"/>
    <p:sldLayoutId id="2147483777" r:id="rId6"/>
    <p:sldLayoutId id="2147483778" r:id="rId7"/>
    <p:sldLayoutId id="2147483779" r:id="rId8"/>
  </p:sldLayoutIdLst>
  <p:hf hdr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 descr="11275_Globe_72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1950" y="0"/>
            <a:ext cx="91821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gray">
          <a:xfrm>
            <a:off x="738188" y="952500"/>
            <a:ext cx="6426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solidFill>
                  <a:schemeClr val="bg1"/>
                </a:solidFill>
                <a:cs typeface="+mn-cs"/>
              </a:rPr>
              <a:t>International Financial Reporting Standards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024438" y="3860800"/>
            <a:ext cx="4251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Presenter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760413" y="371475"/>
            <a:ext cx="128905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CCC44A14-CCDB-4D1F-8CD4-D97E4060838D}" type="datetimeFigureOut">
              <a:rPr lang="en-US"/>
              <a:pPr>
                <a:defRPr/>
              </a:pPr>
              <a:t>4/7/2011</a:t>
            </a:fld>
            <a:endParaRPr lang="en-GB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gray">
          <a:xfrm>
            <a:off x="758825" y="5883275"/>
            <a:ext cx="4049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The views expressed in this presentation are those of the presenter, 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not necessarily those of the IASB or IFRS Foundation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58825" y="6462713"/>
            <a:ext cx="61182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© 2011 IFRS Foundation.  30 Cannon Street  |  London EC4M 6XH  |  UK.  www.ifrs.org</a:t>
            </a:r>
          </a:p>
          <a:p>
            <a:pPr>
              <a:defRPr/>
            </a:pPr>
            <a:endParaRPr lang="en-US"/>
          </a:p>
        </p:txBody>
      </p:sp>
      <p:pic>
        <p:nvPicPr>
          <p:cNvPr id="10248" name="Picture 8" descr="IFRS TM logo_CMY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5388" y="6062663"/>
            <a:ext cx="23034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ts val="1200"/>
        </a:spcBef>
        <a:spcAft>
          <a:spcPct val="0"/>
        </a:spcAft>
        <a:buClr>
          <a:schemeClr val="bg2"/>
        </a:buClr>
        <a:buChar char="•"/>
        <a:defRPr sz="2800">
          <a:solidFill>
            <a:srgbClr val="47484A"/>
          </a:solidFill>
          <a:latin typeface="+mn-lt"/>
          <a:ea typeface="+mn-ea"/>
          <a:cs typeface="+mn-cs"/>
        </a:defRPr>
      </a:lvl1pPr>
      <a:lvl2pPr marL="809625" indent="-26670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rgbClr val="47484A"/>
          </a:solidFill>
          <a:latin typeface="+mn-lt"/>
          <a:cs typeface="+mn-cs"/>
        </a:defRPr>
      </a:lvl2pPr>
      <a:lvl3pPr marL="1343025" indent="-26670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rgbClr val="47484A"/>
          </a:solidFill>
          <a:latin typeface="+mn-lt"/>
          <a:cs typeface="+mn-cs"/>
        </a:defRPr>
      </a:lvl3pPr>
      <a:lvl4pPr marL="1885950" indent="-26670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rgbClr val="47484A"/>
          </a:solidFill>
          <a:latin typeface="+mn-lt"/>
          <a:cs typeface="+mn-cs"/>
        </a:defRPr>
      </a:lvl4pPr>
      <a:lvl5pPr marL="2419350" indent="-26670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rgbClr val="47484A"/>
          </a:solidFill>
          <a:latin typeface="+mn-lt"/>
          <a:cs typeface="+mn-cs"/>
        </a:defRPr>
      </a:lvl5pPr>
      <a:lvl6pPr marL="2876550" indent="-266700" algn="l" rtl="0" fontAlgn="base"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rgbClr val="47484A"/>
          </a:solidFill>
          <a:latin typeface="+mn-lt"/>
          <a:cs typeface="+mn-cs"/>
        </a:defRPr>
      </a:lvl6pPr>
      <a:lvl7pPr marL="3333750" indent="-266700" algn="l" rtl="0" fontAlgn="base"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rgbClr val="47484A"/>
          </a:solidFill>
          <a:latin typeface="+mn-lt"/>
          <a:cs typeface="+mn-cs"/>
        </a:defRPr>
      </a:lvl7pPr>
      <a:lvl8pPr marL="3790950" indent="-266700" algn="l" rtl="0" fontAlgn="base"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rgbClr val="47484A"/>
          </a:solidFill>
          <a:latin typeface="+mn-lt"/>
          <a:cs typeface="+mn-cs"/>
        </a:defRPr>
      </a:lvl8pPr>
      <a:lvl9pPr marL="4248150" indent="-266700" algn="l" rtl="0" fontAlgn="base"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rgbClr val="4748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88950"/>
            <a:ext cx="9001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0863" y="1857375"/>
            <a:ext cx="9001125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1000" y="6410325"/>
            <a:ext cx="273050" cy="25241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F7B53-212F-4005-AEA5-2BE651300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60363" y="349250"/>
            <a:ext cx="9186862" cy="793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60363" y="1357313"/>
            <a:ext cx="9186862" cy="1587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550" y="6548438"/>
            <a:ext cx="2159000" cy="144462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60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2010 The Actuarial Profession </a:t>
            </a:r>
            <a:r>
              <a:rPr lang="en-US">
                <a:solidFill>
                  <a:schemeClr val="accent1"/>
                </a:solidFill>
                <a:sym typeface="Wingdings"/>
              </a:rPr>
              <a:t>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www.actuaries.org.uk</a:t>
            </a:r>
          </a:p>
        </p:txBody>
      </p:sp>
      <p:grpSp>
        <p:nvGrpSpPr>
          <p:cNvPr id="22536" name="Group 65"/>
          <p:cNvGrpSpPr>
            <a:grpSpLocks/>
          </p:cNvGrpSpPr>
          <p:nvPr/>
        </p:nvGrpSpPr>
        <p:grpSpPr bwMode="auto">
          <a:xfrm>
            <a:off x="-3136900" y="0"/>
            <a:ext cx="3017837" cy="6858000"/>
            <a:chOff x="-3137354" y="0"/>
            <a:chExt cx="3018256" cy="6858000"/>
          </a:xfrm>
        </p:grpSpPr>
        <p:grpSp>
          <p:nvGrpSpPr>
            <p:cNvPr id="22537" name="Group 64"/>
            <p:cNvGrpSpPr>
              <a:grpSpLocks/>
            </p:cNvGrpSpPr>
            <p:nvPr/>
          </p:nvGrpSpPr>
          <p:grpSpPr bwMode="auto">
            <a:xfrm>
              <a:off x="-3137354" y="0"/>
              <a:ext cx="3018256" cy="6858000"/>
              <a:chOff x="-3137354" y="0"/>
              <a:chExt cx="3018256" cy="6858000"/>
            </a:xfrm>
          </p:grpSpPr>
          <p:sp>
            <p:nvSpPr>
              <p:cNvPr id="69" name="Rectangle 68"/>
              <p:cNvSpPr/>
              <p:nvPr userDrawn="1"/>
            </p:nvSpPr>
            <p:spPr>
              <a:xfrm>
                <a:off x="-3137354" y="0"/>
                <a:ext cx="299444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/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>
                <a:off x="-2983346" y="100013"/>
                <a:ext cx="2840432" cy="15240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accent2"/>
                    </a:solidFill>
                    <a:latin typeface="+mn-lt"/>
                    <a:cs typeface="+mn-cs"/>
                  </a:rPr>
                  <a:t>Colour palette for PowerPoint presentations</a:t>
                </a:r>
                <a:endParaRPr lang="en-US" sz="1000" b="1" dirty="0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22541" name="Group 58"/>
              <p:cNvGrpSpPr>
                <a:grpSpLocks/>
              </p:cNvGrpSpPr>
              <p:nvPr userDrawn="1"/>
            </p:nvGrpSpPr>
            <p:grpSpPr bwMode="auto">
              <a:xfrm>
                <a:off x="-2982571" y="611619"/>
                <a:ext cx="2863473" cy="307777"/>
                <a:chOff x="-2982571" y="611619"/>
                <a:chExt cx="2863473" cy="307777"/>
              </a:xfrm>
            </p:grpSpPr>
            <p:sp>
              <p:nvSpPr>
                <p:cNvPr id="113" name="Rectangle 9"/>
                <p:cNvSpPr/>
                <p:nvPr userDrawn="1"/>
              </p:nvSpPr>
              <p:spPr>
                <a:xfrm>
                  <a:off x="-2983346" y="611188"/>
                  <a:ext cx="309606" cy="2857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4" name="TextBox 11"/>
                <p:cNvSpPr txBox="1"/>
                <p:nvPr userDrawn="1"/>
              </p:nvSpPr>
              <p:spPr>
                <a:xfrm>
                  <a:off x="-2518143" y="611188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Actuarial Bright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R148  G166  B31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42" name="Group 13"/>
              <p:cNvGrpSpPr>
                <a:grpSpLocks/>
              </p:cNvGrpSpPr>
              <p:nvPr userDrawn="1"/>
            </p:nvGrpSpPr>
            <p:grpSpPr bwMode="auto">
              <a:xfrm>
                <a:off x="-2982575" y="1017117"/>
                <a:ext cx="2863476" cy="307777"/>
                <a:chOff x="-2928990" y="500042"/>
                <a:chExt cx="2643206" cy="307777"/>
              </a:xfrm>
            </p:grpSpPr>
            <p:sp>
              <p:nvSpPr>
                <p:cNvPr id="111" name="Rectangle 14"/>
                <p:cNvSpPr/>
                <p:nvPr userDrawn="1"/>
              </p:nvSpPr>
              <p:spPr>
                <a:xfrm>
                  <a:off x="-2929702" y="500513"/>
                  <a:ext cx="285790" cy="28575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2" name="TextBox 15"/>
                <p:cNvSpPr txBox="1"/>
                <p:nvPr userDrawn="1"/>
              </p:nvSpPr>
              <p:spPr>
                <a:xfrm>
                  <a:off x="-2500284" y="500513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Actuarial Slate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R32  G44  B52 *</a:t>
                  </a:r>
                  <a:endParaRPr lang="en-US" sz="8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43" name="Group 16"/>
              <p:cNvGrpSpPr>
                <a:grpSpLocks/>
              </p:cNvGrpSpPr>
              <p:nvPr userDrawn="1"/>
            </p:nvGrpSpPr>
            <p:grpSpPr bwMode="auto">
              <a:xfrm>
                <a:off x="-2982575" y="171436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109" name="Rectangle 17"/>
                <p:cNvSpPr/>
                <p:nvPr userDrawn="1"/>
              </p:nvSpPr>
              <p:spPr>
                <a:xfrm>
                  <a:off x="-2929702" y="500180"/>
                  <a:ext cx="285790" cy="28575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0" name="TextBox 18"/>
                <p:cNvSpPr txBox="1"/>
                <p:nvPr userDrawn="1"/>
              </p:nvSpPr>
              <p:spPr>
                <a:xfrm>
                  <a:off x="-2500284" y="500180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Olive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R120  G162  B47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74" name="TextBox 73"/>
              <p:cNvSpPr txBox="1"/>
              <p:nvPr userDrawn="1"/>
            </p:nvSpPr>
            <p:spPr>
              <a:xfrm>
                <a:off x="-2983346" y="1500188"/>
                <a:ext cx="2400633" cy="153987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Secondary colour palette</a:t>
                </a:r>
                <a:endParaRPr lang="en-US" sz="10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-2983346" y="376238"/>
                <a:ext cx="2400633" cy="15240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Primary colour palette</a:t>
                </a:r>
                <a:endParaRPr lang="en-US" sz="10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22546" name="Group 24"/>
              <p:cNvGrpSpPr>
                <a:grpSpLocks/>
              </p:cNvGrpSpPr>
              <p:nvPr userDrawn="1"/>
            </p:nvGrpSpPr>
            <p:grpSpPr bwMode="auto">
              <a:xfrm>
                <a:off x="-2982575" y="2125498"/>
                <a:ext cx="2863476" cy="307777"/>
                <a:chOff x="-2928990" y="500042"/>
                <a:chExt cx="2643206" cy="307777"/>
              </a:xfrm>
            </p:grpSpPr>
            <p:sp>
              <p:nvSpPr>
                <p:cNvPr id="107" name="Rectangle 106"/>
                <p:cNvSpPr/>
                <p:nvPr userDrawn="1"/>
              </p:nvSpPr>
              <p:spPr>
                <a:xfrm>
                  <a:off x="-2929702" y="500207"/>
                  <a:ext cx="285790" cy="285750"/>
                </a:xfrm>
                <a:prstGeom prst="rect">
                  <a:avLst/>
                </a:prstGeom>
                <a:solidFill>
                  <a:srgbClr val="0093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8" name="TextBox 107"/>
                <p:cNvSpPr txBox="1"/>
                <p:nvPr userDrawn="1"/>
              </p:nvSpPr>
              <p:spPr>
                <a:xfrm>
                  <a:off x="-2500284" y="500207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Bottle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R0  G147  B127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47" name="Group 27"/>
              <p:cNvGrpSpPr>
                <a:grpSpLocks/>
              </p:cNvGrpSpPr>
              <p:nvPr userDrawn="1"/>
            </p:nvGrpSpPr>
            <p:grpSpPr bwMode="auto">
              <a:xfrm>
                <a:off x="-2982575" y="253663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105" name="Rectangle 104"/>
                <p:cNvSpPr/>
                <p:nvPr userDrawn="1"/>
              </p:nvSpPr>
              <p:spPr>
                <a:xfrm>
                  <a:off x="-2929702" y="500233"/>
                  <a:ext cx="285790" cy="28575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6" name="TextBox 105"/>
                <p:cNvSpPr txBox="1"/>
                <p:nvPr userDrawn="1"/>
              </p:nvSpPr>
              <p:spPr>
                <a:xfrm>
                  <a:off x="-2500284" y="500233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Turquoise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R0  G138  B176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48" name="Group 60"/>
              <p:cNvGrpSpPr>
                <a:grpSpLocks/>
              </p:cNvGrpSpPr>
              <p:nvPr userDrawn="1"/>
            </p:nvGrpSpPr>
            <p:grpSpPr bwMode="auto">
              <a:xfrm>
                <a:off x="-2982571" y="2947770"/>
                <a:ext cx="2863473" cy="307777"/>
                <a:chOff x="-2982571" y="2947770"/>
                <a:chExt cx="2863473" cy="307777"/>
              </a:xfrm>
            </p:grpSpPr>
            <p:sp>
              <p:nvSpPr>
                <p:cNvPr id="103" name="Rectangle 102"/>
                <p:cNvSpPr/>
                <p:nvPr userDrawn="1"/>
              </p:nvSpPr>
              <p:spPr>
                <a:xfrm>
                  <a:off x="-2983346" y="2947988"/>
                  <a:ext cx="309606" cy="285750"/>
                </a:xfrm>
                <a:prstGeom prst="rect">
                  <a:avLst/>
                </a:prstGeom>
                <a:solidFill>
                  <a:srgbClr val="1AA0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4" name="TextBox 103"/>
                <p:cNvSpPr txBox="1"/>
                <p:nvPr userDrawn="1"/>
              </p:nvSpPr>
              <p:spPr>
                <a:xfrm>
                  <a:off x="-2518143" y="2947988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Aqua Blue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R26 G160  B170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49" name="Group 33"/>
              <p:cNvGrpSpPr>
                <a:grpSpLocks/>
              </p:cNvGrpSpPr>
              <p:nvPr userDrawn="1"/>
            </p:nvGrpSpPr>
            <p:grpSpPr bwMode="auto">
              <a:xfrm>
                <a:off x="-2982575" y="335890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101" name="Rectangle 100"/>
                <p:cNvSpPr/>
                <p:nvPr userDrawn="1"/>
              </p:nvSpPr>
              <p:spPr>
                <a:xfrm>
                  <a:off x="-2929702" y="500286"/>
                  <a:ext cx="285790" cy="285750"/>
                </a:xfrm>
                <a:prstGeom prst="rect">
                  <a:avLst/>
                </a:prstGeom>
                <a:solidFill>
                  <a:srgbClr val="7ECD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2" name="TextBox 101"/>
                <p:cNvSpPr txBox="1"/>
                <p:nvPr userDrawn="1"/>
              </p:nvSpPr>
              <p:spPr>
                <a:xfrm>
                  <a:off x="-2500284" y="500286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Pastel Green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R126  G205  B195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50" name="Group 36"/>
              <p:cNvGrpSpPr>
                <a:grpSpLocks/>
              </p:cNvGrpSpPr>
              <p:nvPr userDrawn="1"/>
            </p:nvGrpSpPr>
            <p:grpSpPr bwMode="auto">
              <a:xfrm>
                <a:off x="-2982575" y="377004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99" name="Rectangle 98"/>
                <p:cNvSpPr/>
                <p:nvPr userDrawn="1"/>
              </p:nvSpPr>
              <p:spPr>
                <a:xfrm>
                  <a:off x="-2929702" y="500313"/>
                  <a:ext cx="285790" cy="28575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0" name="TextBox 99"/>
                <p:cNvSpPr txBox="1"/>
                <p:nvPr userDrawn="1"/>
              </p:nvSpPr>
              <p:spPr>
                <a:xfrm>
                  <a:off x="-2500284" y="500313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Light Purple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R123  G149  B174*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51" name="Group 63"/>
              <p:cNvGrpSpPr>
                <a:grpSpLocks/>
              </p:cNvGrpSpPr>
              <p:nvPr userDrawn="1"/>
            </p:nvGrpSpPr>
            <p:grpSpPr bwMode="auto">
              <a:xfrm>
                <a:off x="-2982571" y="4181178"/>
                <a:ext cx="2863473" cy="307777"/>
                <a:chOff x="-2982571" y="4181178"/>
                <a:chExt cx="2863473" cy="307777"/>
              </a:xfrm>
            </p:grpSpPr>
            <p:sp>
              <p:nvSpPr>
                <p:cNvPr id="97" name="Rectangle 96"/>
                <p:cNvSpPr/>
                <p:nvPr userDrawn="1"/>
              </p:nvSpPr>
              <p:spPr>
                <a:xfrm>
                  <a:off x="-2983346" y="4181475"/>
                  <a:ext cx="309606" cy="285750"/>
                </a:xfrm>
                <a:prstGeom prst="rect">
                  <a:avLst/>
                </a:prstGeom>
                <a:solidFill>
                  <a:srgbClr val="616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98" name="TextBox 97"/>
                <p:cNvSpPr txBox="1"/>
                <p:nvPr userDrawn="1"/>
              </p:nvSpPr>
              <p:spPr>
                <a:xfrm>
                  <a:off x="-2518143" y="4181475"/>
                  <a:ext cx="2399045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Purple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R97  G107  B156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52" name="Group 43"/>
              <p:cNvGrpSpPr>
                <a:grpSpLocks/>
              </p:cNvGrpSpPr>
              <p:nvPr userDrawn="1"/>
            </p:nvGrpSpPr>
            <p:grpSpPr bwMode="auto">
              <a:xfrm>
                <a:off x="-2982575" y="459231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95" name="Rectangle 94"/>
                <p:cNvSpPr/>
                <p:nvPr userDrawn="1"/>
              </p:nvSpPr>
              <p:spPr>
                <a:xfrm>
                  <a:off x="-2929702" y="500366"/>
                  <a:ext cx="285790" cy="285750"/>
                </a:xfrm>
                <a:prstGeom prst="rect">
                  <a:avLst/>
                </a:prstGeom>
                <a:solidFill>
                  <a:srgbClr val="BAA3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96" name="TextBox 95"/>
                <p:cNvSpPr txBox="1"/>
                <p:nvPr userDrawn="1"/>
              </p:nvSpPr>
              <p:spPr>
                <a:xfrm>
                  <a:off x="-2500284" y="500366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Ecru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R186  G163  B171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53" name="Group 46"/>
              <p:cNvGrpSpPr>
                <a:grpSpLocks/>
              </p:cNvGrpSpPr>
              <p:nvPr userDrawn="1"/>
            </p:nvGrpSpPr>
            <p:grpSpPr bwMode="auto">
              <a:xfrm>
                <a:off x="-2982575" y="5003450"/>
                <a:ext cx="2863476" cy="307777"/>
                <a:chOff x="-2928990" y="500042"/>
                <a:chExt cx="2643206" cy="307777"/>
              </a:xfrm>
            </p:grpSpPr>
            <p:sp>
              <p:nvSpPr>
                <p:cNvPr id="93" name="Rectangle 92"/>
                <p:cNvSpPr/>
                <p:nvPr userDrawn="1"/>
              </p:nvSpPr>
              <p:spPr>
                <a:xfrm>
                  <a:off x="-2929702" y="500392"/>
                  <a:ext cx="285790" cy="285750"/>
                </a:xfrm>
                <a:prstGeom prst="rect">
                  <a:avLst/>
                </a:prstGeom>
                <a:solidFill>
                  <a:srgbClr val="D7B0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94" name="TextBox 93"/>
                <p:cNvSpPr txBox="1"/>
                <p:nvPr userDrawn="1"/>
              </p:nvSpPr>
              <p:spPr>
                <a:xfrm>
                  <a:off x="-2500284" y="500392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Yellow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R215  G176  B18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54" name="Group 49"/>
              <p:cNvGrpSpPr>
                <a:grpSpLocks/>
              </p:cNvGrpSpPr>
              <p:nvPr userDrawn="1"/>
            </p:nvGrpSpPr>
            <p:grpSpPr bwMode="auto">
              <a:xfrm>
                <a:off x="-2982575" y="541458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91" name="Rectangle 90"/>
                <p:cNvSpPr/>
                <p:nvPr userDrawn="1"/>
              </p:nvSpPr>
              <p:spPr>
                <a:xfrm>
                  <a:off x="-2929702" y="500419"/>
                  <a:ext cx="285790" cy="285750"/>
                </a:xfrm>
                <a:prstGeom prst="rect">
                  <a:avLst/>
                </a:prstGeom>
                <a:solidFill>
                  <a:srgbClr val="D587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92" name="TextBox 91"/>
                <p:cNvSpPr txBox="1"/>
                <p:nvPr userDrawn="1"/>
              </p:nvSpPr>
              <p:spPr>
                <a:xfrm>
                  <a:off x="-2500284" y="500419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Orange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R213  G135  B43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55" name="Group 52"/>
              <p:cNvGrpSpPr>
                <a:grpSpLocks/>
              </p:cNvGrpSpPr>
              <p:nvPr userDrawn="1"/>
            </p:nvGrpSpPr>
            <p:grpSpPr bwMode="auto">
              <a:xfrm>
                <a:off x="-2982575" y="582572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89" name="Rectangle 88"/>
                <p:cNvSpPr/>
                <p:nvPr userDrawn="1"/>
              </p:nvSpPr>
              <p:spPr>
                <a:xfrm>
                  <a:off x="-2929702" y="500445"/>
                  <a:ext cx="285790" cy="285750"/>
                </a:xfrm>
                <a:prstGeom prst="rect">
                  <a:avLst/>
                </a:prstGeom>
                <a:solidFill>
                  <a:srgbClr val="EE34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90" name="TextBox 89"/>
                <p:cNvSpPr txBox="1"/>
                <p:nvPr userDrawn="1"/>
              </p:nvSpPr>
              <p:spPr>
                <a:xfrm>
                  <a:off x="-2500284" y="500445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Red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R238  G52  B36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56" name="Group 55"/>
              <p:cNvGrpSpPr>
                <a:grpSpLocks/>
              </p:cNvGrpSpPr>
              <p:nvPr userDrawn="1"/>
            </p:nvGrpSpPr>
            <p:grpSpPr bwMode="auto">
              <a:xfrm>
                <a:off x="-2982575" y="6236855"/>
                <a:ext cx="2863476" cy="307777"/>
                <a:chOff x="-2928990" y="500042"/>
                <a:chExt cx="2643206" cy="307777"/>
              </a:xfrm>
            </p:grpSpPr>
            <p:sp>
              <p:nvSpPr>
                <p:cNvPr id="87" name="Rectangle 86"/>
                <p:cNvSpPr/>
                <p:nvPr userDrawn="1"/>
              </p:nvSpPr>
              <p:spPr>
                <a:xfrm>
                  <a:off x="-2929702" y="500475"/>
                  <a:ext cx="285790" cy="285750"/>
                </a:xfrm>
                <a:prstGeom prst="rect">
                  <a:avLst/>
                </a:prstGeom>
                <a:solidFill>
                  <a:srgbClr val="E201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88" name="TextBox 87"/>
                <p:cNvSpPr txBox="1"/>
                <p:nvPr userDrawn="1"/>
              </p:nvSpPr>
              <p:spPr>
                <a:xfrm>
                  <a:off x="-2500284" y="500475"/>
                  <a:ext cx="2214501" cy="3079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Secondary </a:t>
                  </a:r>
                  <a:r>
                    <a:rPr lang="en-GB" sz="1000" dirty="0" err="1">
                      <a:solidFill>
                        <a:schemeClr val="tx1"/>
                      </a:solidFill>
                      <a:latin typeface="+mn-lt"/>
                      <a:cs typeface="+mn-cs"/>
                    </a:rPr>
                    <a:t>Rubine</a:t>
                  </a: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 Red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dirty="0">
                      <a:solidFill>
                        <a:schemeClr val="tx1"/>
                      </a:solidFill>
                      <a:latin typeface="+mn-lt"/>
                      <a:cs typeface="+mn-cs"/>
                    </a:rPr>
                    <a:t>R226  G1  B119</a:t>
                  </a:r>
                  <a:endParaRPr lang="en-US" sz="1000" dirty="0">
                    <a:solidFill>
                      <a:schemeClr val="tx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 userDrawn="1"/>
          </p:nvSpPr>
          <p:spPr>
            <a:xfrm>
              <a:off x="-2976995" y="6626225"/>
              <a:ext cx="2715002" cy="12382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prstClr val="black"/>
                  </a:solidFill>
                  <a:latin typeface="+mn-lt"/>
                  <a:cs typeface="+mn-cs"/>
                </a:rPr>
                <a:t>*This colour reference is for screen presentations only</a:t>
              </a:r>
              <a:endParaRPr lang="en-US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400">
          <a:solidFill>
            <a:schemeClr val="accent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16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1600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14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ts val="400"/>
        </a:spcBef>
        <a:spcAft>
          <a:spcPct val="0"/>
        </a:spcAft>
        <a:buFont typeface="Arial" charset="0"/>
        <a:buChar char="–"/>
        <a:defRPr sz="14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ts val="400"/>
        </a:spcBef>
        <a:spcAft>
          <a:spcPct val="0"/>
        </a:spcAft>
        <a:buFont typeface="Arial" charset="0"/>
        <a:buChar char="–"/>
        <a:defRPr sz="14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ts val="400"/>
        </a:spcBef>
        <a:spcAft>
          <a:spcPct val="0"/>
        </a:spcAft>
        <a:buFont typeface="Arial" charset="0"/>
        <a:buChar char="–"/>
        <a:defRPr sz="14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ts val="400"/>
        </a:spcBef>
        <a:spcAft>
          <a:spcPct val="0"/>
        </a:spcAft>
        <a:buFont typeface="Arial" charset="0"/>
        <a:buChar char="–"/>
        <a:defRPr sz="14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uaries.org.uk/sites/all/files/documents/pdf/110411110511combined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ubtitle 2"/>
          <p:cNvSpPr>
            <a:spLocks noGrp="1"/>
          </p:cNvSpPr>
          <p:nvPr>
            <p:ph type="subTitle" idx="1"/>
          </p:nvPr>
        </p:nvSpPr>
        <p:spPr>
          <a:xfrm>
            <a:off x="1568450" y="3687763"/>
            <a:ext cx="7983538" cy="2117725"/>
          </a:xfrm>
        </p:spPr>
        <p:txBody>
          <a:bodyPr/>
          <a:lstStyle/>
          <a:p>
            <a:pPr eaLnBrk="1" hangingPunct="1"/>
            <a:r>
              <a:rPr lang="en-GB" smtClean="0"/>
              <a:t>Insurance accounting: </a:t>
            </a:r>
          </a:p>
          <a:p>
            <a:pPr eaLnBrk="1" hangingPunct="1"/>
            <a:r>
              <a:rPr lang="en-US" sz="3200" b="0" smtClean="0"/>
              <a:t>A new era?</a:t>
            </a:r>
          </a:p>
        </p:txBody>
      </p:sp>
      <p:sp>
        <p:nvSpPr>
          <p:cNvPr id="7172" name="Date Placeholder 6"/>
          <p:cNvSpPr>
            <a:spLocks noGrp="1"/>
          </p:cNvSpPr>
          <p:nvPr>
            <p:ph type="dt" sz="quarter" idx="10"/>
          </p:nvPr>
        </p:nvSpPr>
        <p:spPr bwMode="auto">
          <a:xfrm>
            <a:off x="6681788" y="5868988"/>
            <a:ext cx="2870200" cy="51276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</a:rPr>
              <a:t>London, 11 April 2011</a:t>
            </a:r>
          </a:p>
        </p:txBody>
      </p:sp>
      <p:sp>
        <p:nvSpPr>
          <p:cNvPr id="35843" name="Title 1"/>
          <p:cNvSpPr>
            <a:spLocks noGrp="1"/>
          </p:cNvSpPr>
          <p:nvPr>
            <p:ph type="ctrTitle"/>
          </p:nvPr>
        </p:nvSpPr>
        <p:spPr>
          <a:xfrm>
            <a:off x="422275" y="2001838"/>
            <a:ext cx="9001125" cy="866775"/>
          </a:xfrm>
        </p:spPr>
        <p:txBody>
          <a:bodyPr wrap="none"/>
          <a:lstStyle/>
          <a:p>
            <a:pPr defTabSz="900113" eaLnBrk="1" hangingPunct="1">
              <a:lnSpc>
                <a:spcPts val="2400"/>
              </a:lnSpc>
            </a:pPr>
            <a:r>
              <a:rPr lang="en-GB" sz="2400" b="1" smtClean="0">
                <a:solidFill>
                  <a:schemeClr val="bg1"/>
                </a:solidFill>
              </a:rPr>
              <a:t>Sessional research event</a:t>
            </a:r>
            <a:r>
              <a:rPr lang="en-GB" sz="2800" b="1" smtClean="0">
                <a:solidFill>
                  <a:schemeClr val="bg1"/>
                </a:solidFill>
              </a:rPr>
              <a:t/>
            </a:r>
            <a:br>
              <a:rPr lang="en-GB" sz="2800" b="1" smtClean="0">
                <a:solidFill>
                  <a:schemeClr val="bg1"/>
                </a:solidFill>
              </a:rPr>
            </a:br>
            <a:r>
              <a:rPr lang="en-GB" smtClean="0">
                <a:solidFill>
                  <a:schemeClr val="bg1"/>
                </a:solidFill>
                <a:cs typeface="Arial" charset="0"/>
              </a:rPr>
              <a:t>Anthony Coughlan and Kamran Foroughi, on behalf of the IFRS Working Party</a:t>
            </a: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Other Insurance Contract ED issues arising for UK life insurers</a:t>
            </a:r>
            <a:endParaRPr lang="en-GB" smtClean="0"/>
          </a:p>
        </p:txBody>
      </p:sp>
      <p:graphicFrame>
        <p:nvGraphicFramePr>
          <p:cNvPr id="137251" name="Group 35"/>
          <p:cNvGraphicFramePr>
            <a:graphicFrameLocks noGrp="1"/>
          </p:cNvGraphicFramePr>
          <p:nvPr>
            <p:ph sz="quarter" idx="4294967295"/>
          </p:nvPr>
        </p:nvGraphicFramePr>
        <p:xfrm>
          <a:off x="577850" y="1622425"/>
          <a:ext cx="8775700" cy="4791075"/>
        </p:xfrm>
        <a:graphic>
          <a:graphicData uri="http://schemas.openxmlformats.org/drawingml/2006/table">
            <a:tbl>
              <a:tblPr/>
              <a:tblGrid>
                <a:gridCol w="1460500"/>
                <a:gridCol w="3055938"/>
                <a:gridCol w="42592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Topic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Exposure Draft position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Why is this an issue?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Transitional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arrangements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Change from the Existing IFRS liability to Proposed IFRS liability (defined to 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exclude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residual margin) released to shareholder equity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Combined with excluded cash flows, creates future losses on in force books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Conservative risk adjustment?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IASB has indicated that this aspect of ED will change, but to what?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Excluded expense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cash flows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General overheads and all acquisition costs not incremental at contract level excluded from PV of the fulfilment cash flows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Narrower definition than Existing IFRS resulting in increased new business strain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Recent IASB Board meeting (2 February) considered permitting acquisition costs incremental at the portfolio level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Unbundling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Unbundling required where components not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“closely related”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the insurance coverage.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Closely related”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not defined and so could be subject to different interpretation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Fundamental to the measurement of the liabilities and recognition of profit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Practical challenges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6ACD3-A8C9-4EF3-A913-2432E9401A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Other Insurance Contract ED issues arising for UK life insurers (continued)</a:t>
            </a:r>
            <a:endParaRPr lang="en-GB" smtClean="0"/>
          </a:p>
        </p:txBody>
      </p:sp>
      <p:graphicFrame>
        <p:nvGraphicFramePr>
          <p:cNvPr id="138275" name="Group 35"/>
          <p:cNvGraphicFramePr>
            <a:graphicFrameLocks noGrp="1"/>
          </p:cNvGraphicFramePr>
          <p:nvPr>
            <p:ph sz="quarter" idx="4294967295"/>
          </p:nvPr>
        </p:nvGraphicFramePr>
        <p:xfrm>
          <a:off x="577850" y="1622425"/>
          <a:ext cx="8775700" cy="4791075"/>
        </p:xfrm>
        <a:graphic>
          <a:graphicData uri="http://schemas.openxmlformats.org/drawingml/2006/table">
            <a:tbl>
              <a:tblPr/>
              <a:tblGrid>
                <a:gridCol w="1460500"/>
                <a:gridCol w="3055938"/>
                <a:gridCol w="42592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Topic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Exposure Draft position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Why is this an issue?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Contract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boundaries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Contract boundary triggered by pricing reassessment at “policyholder” level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Generally preferred to QIS5 definition, but some unintended consequences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Recent IASB Board meeting (21-22 March) considered a “contract renewal” definition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Participating business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Para. B61(j): include liabilities for future policyholders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Contradicted elsewhere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Clarification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the treatment of surplus assets in a with-profits fund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required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Estate is a main source of capital for a mutual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Presentation and disclosures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Summarised margin presentation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Reconciliation of contract balances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Risk adjustment confidence level disclosure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Focus on liability side of the balance sheet rather than capturing the full interactions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Mixes an analysis by source of surplus and by source of cash flow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Significant additional work for European insurers for little or no benefit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B2301-2C41-4B85-BD40-88ABC091EE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Implications for new business earnings </a:t>
            </a:r>
            <a:endParaRPr lang="en-GB" smtClean="0"/>
          </a:p>
        </p:txBody>
      </p:sp>
      <p:sp>
        <p:nvSpPr>
          <p:cNvPr id="139266" name="Content Placeholder 2"/>
          <p:cNvSpPr>
            <a:spLocks noGrp="1"/>
          </p:cNvSpPr>
          <p:nvPr>
            <p:ph idx="1"/>
          </p:nvPr>
        </p:nvSpPr>
        <p:spPr>
          <a:xfrm>
            <a:off x="508000" y="1557338"/>
            <a:ext cx="89154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000" dirty="0" smtClean="0"/>
              <a:t>Illustrative pre-tax earnings profile for an immediate annuity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No day 1 profit due to residual margin. Possibility for day one loss given potential differences between the ED discount rate and the pricing discount rate</a:t>
            </a:r>
          </a:p>
          <a:p>
            <a:r>
              <a:rPr lang="en-GB" sz="1800" dirty="0" smtClean="0"/>
              <a:t>Non-incremental acquisition costs expensed at inception</a:t>
            </a:r>
          </a:p>
          <a:p>
            <a:r>
              <a:rPr lang="en-GB" sz="1800" dirty="0" smtClean="0"/>
              <a:t>Profits deferred and released with the residual margin over the life of the contract</a:t>
            </a:r>
          </a:p>
          <a:p>
            <a:pPr eaLnBrk="1" hangingPunct="1"/>
            <a:endParaRPr lang="en-GB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4C0549-F0F1-4D35-990E-FB1B10B9BF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9268" name="Chart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563" y="1946275"/>
            <a:ext cx="5224462" cy="27701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Conclusions</a:t>
            </a:r>
            <a:endParaRPr lang="en-GB" smtClean="0"/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>
          <a:xfrm>
            <a:off x="508000" y="1557338"/>
            <a:ext cx="89154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We welcome many aspects of the Exposure Draft including:</a:t>
            </a:r>
          </a:p>
          <a:p>
            <a:pPr eaLnBrk="1" hangingPunct="1"/>
            <a:r>
              <a:rPr lang="en-GB" sz="2000" dirty="0" smtClean="0"/>
              <a:t>Development of single accounting practice and measurement model</a:t>
            </a:r>
          </a:p>
          <a:p>
            <a:pPr eaLnBrk="1" hangingPunct="1"/>
            <a:r>
              <a:rPr lang="en-GB" sz="2000" dirty="0" smtClean="0"/>
              <a:t>Inclusion of expected cash flows and explicit risk adjustment</a:t>
            </a:r>
          </a:p>
          <a:p>
            <a:pPr eaLnBrk="1" hangingPunct="1"/>
            <a:r>
              <a:rPr lang="en-GB" sz="2000" dirty="0" smtClean="0"/>
              <a:t>Current estimates based on observable prices for market variables and entity specific assumptions for non-market variables</a:t>
            </a:r>
          </a:p>
          <a:p>
            <a:pPr eaLnBrk="1" hangingPunct="1"/>
            <a:r>
              <a:rPr lang="en-GB" sz="2000" dirty="0" smtClean="0"/>
              <a:t>Potential for fewer accounting mismatches</a:t>
            </a:r>
          </a:p>
          <a:p>
            <a:pPr eaLnBrk="1" hangingPunct="1">
              <a:buFont typeface="Arial" charset="0"/>
              <a:buNone/>
            </a:pPr>
            <a:endParaRPr lang="en-GB" sz="20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However, we have identified a number of issues with the measurement model:</a:t>
            </a:r>
          </a:p>
          <a:p>
            <a:pPr eaLnBrk="1" hangingPunct="1"/>
            <a:r>
              <a:rPr lang="en-GB" sz="2000" dirty="0" smtClean="0"/>
              <a:t>Challenges in understanding hybrid nature of model</a:t>
            </a:r>
          </a:p>
          <a:p>
            <a:pPr eaLnBrk="1" hangingPunct="1"/>
            <a:r>
              <a:rPr lang="en-GB" sz="2000" dirty="0" smtClean="0"/>
              <a:t>Significant volatility may arise</a:t>
            </a:r>
          </a:p>
          <a:p>
            <a:pPr eaLnBrk="1" hangingPunct="1"/>
            <a:r>
              <a:rPr lang="en-GB" sz="2000" dirty="0" smtClean="0"/>
              <a:t>May be hard to distinguish between accounting and economic mismatches</a:t>
            </a:r>
          </a:p>
          <a:p>
            <a:pPr eaLnBrk="1" hangingPunct="1"/>
            <a:r>
              <a:rPr lang="en-GB" sz="2000" dirty="0" smtClean="0"/>
              <a:t>Risk adjustment and residual margin proposals raise number of concerns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77914-68EB-4BA2-ACA3-39D19360589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Future role of supplementary information?</a:t>
            </a:r>
            <a:endParaRPr lang="en-GB" smtClean="0"/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>
          <a:xfrm>
            <a:off x="508000" y="1557338"/>
            <a:ext cx="89154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b="1" smtClean="0">
                <a:solidFill>
                  <a:schemeClr val="accent1"/>
                </a:solidFill>
              </a:rPr>
              <a:t>Shift in reporting emphasis in recent years ...</a:t>
            </a:r>
            <a:endParaRPr lang="en-GB" sz="1800" smtClean="0"/>
          </a:p>
          <a:p>
            <a:r>
              <a:rPr lang="en-GB" sz="2000" smtClean="0">
                <a:solidFill>
                  <a:schemeClr val="tx1"/>
                </a:solidFill>
              </a:rPr>
              <a:t>Greater focus on IFRS earnings as a headline earnings metric </a:t>
            </a:r>
          </a:p>
          <a:p>
            <a:r>
              <a:rPr lang="en-GB" sz="2000" smtClean="0"/>
              <a:t>Increased focus on the amount and timing of expected cash flows</a:t>
            </a:r>
          </a:p>
          <a:p>
            <a:pPr eaLnBrk="1" hangingPunct="1">
              <a:buFont typeface="Arial" charset="0"/>
              <a:buNone/>
            </a:pPr>
            <a:endParaRPr lang="en-GB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GB" sz="1800" b="1" smtClean="0">
                <a:solidFill>
                  <a:schemeClr val="accent1"/>
                </a:solidFill>
              </a:rPr>
              <a:t>Will Proposed IFRS and Solvency II meet investors’ needs?</a:t>
            </a:r>
          </a:p>
          <a:p>
            <a:r>
              <a:rPr lang="en-GB" sz="2000" smtClean="0">
                <a:solidFill>
                  <a:schemeClr val="tx1"/>
                </a:solidFill>
              </a:rPr>
              <a:t>Proposed IFRS</a:t>
            </a:r>
          </a:p>
          <a:p>
            <a:pPr lvl="1"/>
            <a:r>
              <a:rPr lang="en-GB" sz="2000" smtClean="0">
                <a:solidFill>
                  <a:schemeClr val="tx1"/>
                </a:solidFill>
              </a:rPr>
              <a:t>Hybrid approach – negative value of new business, volatility</a:t>
            </a:r>
          </a:p>
          <a:p>
            <a:pPr lvl="1"/>
            <a:r>
              <a:rPr lang="en-GB" sz="2000" smtClean="0">
                <a:solidFill>
                  <a:schemeClr val="tx1"/>
                </a:solidFill>
              </a:rPr>
              <a:t>Limitations in minimum presentation standards </a:t>
            </a:r>
          </a:p>
          <a:p>
            <a:pPr lvl="1"/>
            <a:r>
              <a:rPr lang="en-GB" sz="2000" smtClean="0">
                <a:solidFill>
                  <a:schemeClr val="tx1"/>
                </a:solidFill>
              </a:rPr>
              <a:t>No information on free surplus or cash flows</a:t>
            </a:r>
          </a:p>
          <a:p>
            <a:r>
              <a:rPr lang="en-GB" sz="2000" smtClean="0">
                <a:solidFill>
                  <a:schemeClr val="tx1"/>
                </a:solidFill>
              </a:rPr>
              <a:t>Solvency II QIS 5</a:t>
            </a:r>
          </a:p>
          <a:p>
            <a:pPr lvl="1"/>
            <a:r>
              <a:rPr lang="en-GB" sz="2000" smtClean="0">
                <a:solidFill>
                  <a:schemeClr val="tx1"/>
                </a:solidFill>
              </a:rPr>
              <a:t>Is this an economic approach? </a:t>
            </a:r>
          </a:p>
          <a:p>
            <a:pPr lvl="1"/>
            <a:r>
              <a:rPr lang="en-GB" sz="2000" smtClean="0">
                <a:solidFill>
                  <a:schemeClr val="tx1"/>
                </a:solidFill>
              </a:rPr>
              <a:t>Focus on capital ratios, what about equity and performance statement?</a:t>
            </a:r>
          </a:p>
          <a:p>
            <a:pPr lvl="1"/>
            <a:r>
              <a:rPr lang="en-GB" sz="2000" smtClean="0">
                <a:solidFill>
                  <a:schemeClr val="tx1"/>
                </a:solidFill>
              </a:rPr>
              <a:t>No information on free surplus or cash flows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B57D1-2616-4CBF-9E97-D152B6A3D3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9" descr="Mic_MR_F.jpg"/>
          <p:cNvPicPr>
            <a:picLocks noChangeAspect="1"/>
          </p:cNvPicPr>
          <p:nvPr/>
        </p:nvPicPr>
        <p:blipFill>
          <a:blip r:embed="rId2" cstate="print"/>
          <a:srcRect t="9232" r="3725"/>
          <a:stretch>
            <a:fillRect/>
          </a:stretch>
        </p:blipFill>
        <p:spPr bwMode="auto">
          <a:xfrm>
            <a:off x="4587875" y="1436688"/>
            <a:ext cx="495935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Questions or comments?</a:t>
            </a:r>
            <a:endParaRPr lang="en-US" smtClean="0"/>
          </a:p>
        </p:txBody>
      </p:sp>
      <p:sp>
        <p:nvSpPr>
          <p:cNvPr id="142339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50863" y="1857375"/>
            <a:ext cx="5545137" cy="4286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mtClean="0"/>
              <a:t>Expressions of individual views by members of The Actuarial Profession and its staff are encouraged.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mtClean="0"/>
              <a:t>The views expressed in this presentation are those of the presenters.</a:t>
            </a:r>
            <a:endParaRPr lang="en-US" smtClean="0"/>
          </a:p>
        </p:txBody>
      </p:sp>
      <p:sp>
        <p:nvSpPr>
          <p:cNvPr id="12293" name="Slide Number Placeholder 5"/>
          <p:cNvSpPr txBox="1">
            <a:spLocks noGrp="1"/>
          </p:cNvSpPr>
          <p:nvPr/>
        </p:nvSpPr>
        <p:spPr bwMode="auto">
          <a:xfrm>
            <a:off x="9271000" y="6410325"/>
            <a:ext cx="273050" cy="252413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fld id="{7D30AA8B-452E-46F7-BDA6-81AC9EB003C9}" type="slidenum">
              <a:rPr lang="en-US" sz="1200">
                <a:solidFill>
                  <a:schemeClr val="accent2"/>
                </a:solidFill>
                <a:latin typeface="+mn-lt"/>
                <a:cs typeface="+mn-cs"/>
              </a:rPr>
              <a:pPr algn="ctr">
                <a:defRPr/>
              </a:pPr>
              <a:t>14</a:t>
            </a:fld>
            <a:endParaRPr lang="en-US" sz="12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142341" name="Footer Placeholder 4"/>
          <p:cNvSpPr txBox="1">
            <a:spLocks/>
          </p:cNvSpPr>
          <p:nvPr/>
        </p:nvSpPr>
        <p:spPr bwMode="auto">
          <a:xfrm>
            <a:off x="458788" y="6537325"/>
            <a:ext cx="2159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600">
                <a:solidFill>
                  <a:schemeClr val="accent2"/>
                </a:solidFill>
              </a:rPr>
              <a:t>© 2011 The Actuarial Profession </a:t>
            </a:r>
            <a:r>
              <a:rPr lang="en-US" sz="600">
                <a:solidFill>
                  <a:schemeClr val="accent2"/>
                </a:solidFill>
                <a:sym typeface="Wingdings" pitchFamily="2" charset="2"/>
              </a:rPr>
              <a:t></a:t>
            </a:r>
            <a:r>
              <a:rPr lang="en-US" sz="600">
                <a:solidFill>
                  <a:schemeClr val="accent2"/>
                </a:solidFill>
              </a:rPr>
              <a:t> www.actuaries.org.uk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Working Party background and introductions</a:t>
            </a:r>
            <a:endParaRPr lang="en-GB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08000" y="1557338"/>
            <a:ext cx="8915400" cy="4525962"/>
          </a:xfrm>
        </p:spPr>
        <p:txBody>
          <a:bodyPr/>
          <a:lstStyle/>
          <a:p>
            <a:pPr eaLnBrk="1" hangingPunct="1"/>
            <a:r>
              <a:rPr lang="en-GB" sz="1800" smtClean="0"/>
              <a:t>Set up in May/June 2010, following request from Life PEC</a:t>
            </a:r>
          </a:p>
          <a:p>
            <a:pPr eaLnBrk="1" hangingPunct="1"/>
            <a:r>
              <a:rPr lang="en-GB" sz="1800" smtClean="0"/>
              <a:t>Purpose to:</a:t>
            </a:r>
          </a:p>
          <a:p>
            <a:pPr lvl="1" eaLnBrk="1" hangingPunct="1"/>
            <a:r>
              <a:rPr lang="en-GB" sz="1800" smtClean="0"/>
              <a:t>Describe Insurance Contracts ED and other recent IASB developments</a:t>
            </a:r>
          </a:p>
          <a:p>
            <a:pPr lvl="1" eaLnBrk="1" hangingPunct="1"/>
            <a:r>
              <a:rPr lang="en-GB" sz="1800" smtClean="0"/>
              <a:t>Set out key issues for life insurers (much also relevant to non-life insurers)</a:t>
            </a:r>
          </a:p>
          <a:p>
            <a:pPr lvl="1" eaLnBrk="1" hangingPunct="1"/>
            <a:r>
              <a:rPr lang="en-GB" sz="1800" smtClean="0"/>
              <a:t>Compare Proposed IFRS measurement model with Solvency II and MCEV</a:t>
            </a:r>
          </a:p>
          <a:p>
            <a:pPr lvl="1" eaLnBrk="1" hangingPunct="1"/>
            <a:r>
              <a:rPr lang="en-GB" sz="1800" smtClean="0"/>
              <a:t>Consider possible future role of supplementary reporting</a:t>
            </a:r>
          </a:p>
          <a:p>
            <a:pPr eaLnBrk="1" hangingPunct="1"/>
            <a:r>
              <a:rPr lang="en-GB" sz="1800" smtClean="0"/>
              <a:t>Link to working party paper: </a:t>
            </a:r>
            <a:r>
              <a:rPr lang="en-GB" sz="1400" smtClean="0">
                <a:hlinkClick r:id="rId2"/>
              </a:rPr>
              <a:t>https://www.actuaries.org.uk/sites/all/files/documents/pdf/110411110511combined.pdf</a:t>
            </a:r>
            <a:endParaRPr lang="en-GB" sz="1400" smtClean="0"/>
          </a:p>
          <a:p>
            <a:pPr eaLnBrk="1" hangingPunct="1">
              <a:buFont typeface="Arial" charset="0"/>
              <a:buNone/>
            </a:pPr>
            <a:r>
              <a:rPr lang="en-GB" sz="1800" b="1" smtClean="0"/>
              <a:t>Working party members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C05DD-DFD1-4782-9427-8C0B99DF04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9263" y="4610100"/>
          <a:ext cx="7427912" cy="1857375"/>
        </p:xfrm>
        <a:graphic>
          <a:graphicData uri="http://schemas.openxmlformats.org/drawingml/2006/table">
            <a:tbl>
              <a:tblPr/>
              <a:tblGrid>
                <a:gridCol w="2476500"/>
                <a:gridCol w="2474912"/>
                <a:gridCol w="2476500"/>
              </a:tblGrid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Chris Barnard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Raymond Bennett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Darren Clay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Edward Conway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Steve Corfield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Anthony Coughlan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Kamran Foroughi (Chair)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James Harrison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Gary Hibbett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Irina Kendix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Marylène Lanari-Boisclair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Chris O’Brien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Jeremy Straker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DF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DF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550863" y="488950"/>
            <a:ext cx="9355137" cy="752475"/>
          </a:xfrm>
        </p:spPr>
        <p:txBody>
          <a:bodyPr/>
          <a:lstStyle/>
          <a:p>
            <a:r>
              <a:rPr lang="en-GB" smtClean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77C5E-8779-4298-BFB4-2268B68F5D0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7891" name="Footer Placeholder 4"/>
          <p:cNvSpPr txBox="1">
            <a:spLocks/>
          </p:cNvSpPr>
          <p:nvPr/>
        </p:nvSpPr>
        <p:spPr bwMode="auto">
          <a:xfrm>
            <a:off x="458788" y="6537325"/>
            <a:ext cx="2159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600">
                <a:solidFill>
                  <a:schemeClr val="accent2"/>
                </a:solidFill>
              </a:rPr>
              <a:t>© 2011 The Actuarial Profession </a:t>
            </a:r>
            <a:r>
              <a:rPr lang="en-US" sz="600">
                <a:solidFill>
                  <a:schemeClr val="accent2"/>
                </a:solidFill>
                <a:sym typeface="Wingdings" pitchFamily="2" charset="2"/>
              </a:rPr>
              <a:t></a:t>
            </a:r>
            <a:r>
              <a:rPr lang="en-US" sz="600">
                <a:solidFill>
                  <a:schemeClr val="accent2"/>
                </a:solidFill>
              </a:rPr>
              <a:t> www.actuaries.org.uk</a:t>
            </a:r>
          </a:p>
        </p:txBody>
      </p:sp>
      <p:graphicFrame>
        <p:nvGraphicFramePr>
          <p:cNvPr id="37905" name="Group 17"/>
          <p:cNvGraphicFramePr>
            <a:graphicFrameLocks noGrp="1"/>
          </p:cNvGraphicFramePr>
          <p:nvPr/>
        </p:nvGraphicFramePr>
        <p:xfrm>
          <a:off x="549275" y="1695450"/>
          <a:ext cx="8594725" cy="2804160"/>
        </p:xfrm>
        <a:graphic>
          <a:graphicData uri="http://schemas.openxmlformats.org/drawingml/2006/table">
            <a:tbl>
              <a:tblPr/>
              <a:tblGrid>
                <a:gridCol w="8594725"/>
              </a:tblGrid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Existing and proposed IFRS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Exposure Draft: Review of measurement model and issues arising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Conclusions and future role of supplementary reporting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 and questions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Existing IFRS</a:t>
            </a:r>
            <a:endParaRPr lang="en-GB" b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72231-A8AA-4837-9C48-B961831200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30053" name="Content Placeholder 2"/>
          <p:cNvSpPr>
            <a:spLocks noGrp="1"/>
          </p:cNvSpPr>
          <p:nvPr>
            <p:ph idx="4294967295"/>
          </p:nvPr>
        </p:nvSpPr>
        <p:spPr>
          <a:xfrm>
            <a:off x="550863" y="5759407"/>
            <a:ext cx="9001125" cy="681037"/>
          </a:xfrm>
        </p:spPr>
        <p:txBody>
          <a:bodyPr/>
          <a:lstStyle/>
          <a:p>
            <a:pPr marL="271463" indent="-271463" eaLnBrk="1" hangingPunct="1">
              <a:spcBef>
                <a:spcPct val="0"/>
              </a:spcBef>
            </a:pPr>
            <a:r>
              <a:rPr lang="en-GB" sz="1400" dirty="0" smtClean="0"/>
              <a:t>Other IASB projects also impact insurers, for example:</a:t>
            </a:r>
          </a:p>
          <a:p>
            <a:pPr marL="542925" lvl="1" indent="-271463" eaLnBrk="1" hangingPunct="1">
              <a:spcBef>
                <a:spcPct val="0"/>
              </a:spcBef>
            </a:pPr>
            <a:r>
              <a:rPr lang="en-GB" sz="1400" dirty="0" smtClean="0"/>
              <a:t>Fair value measurement framework</a:t>
            </a:r>
          </a:p>
          <a:p>
            <a:pPr marL="542925" lvl="1" indent="-271463" eaLnBrk="1" hangingPunct="1">
              <a:spcBef>
                <a:spcPct val="0"/>
              </a:spcBef>
            </a:pPr>
            <a:r>
              <a:rPr lang="en-GB" sz="1400" dirty="0" smtClean="0"/>
              <a:t>Disclosures, in particular to the Statement of Comprehensive Income</a:t>
            </a:r>
          </a:p>
        </p:txBody>
      </p:sp>
      <p:sp>
        <p:nvSpPr>
          <p:cNvPr id="130054" name="TextBox 7"/>
          <p:cNvSpPr txBox="1">
            <a:spLocks noChangeArrowheads="1"/>
          </p:cNvSpPr>
          <p:nvPr/>
        </p:nvSpPr>
        <p:spPr bwMode="auto">
          <a:xfrm>
            <a:off x="435110" y="1658983"/>
            <a:ext cx="2099083" cy="2210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IAS 18: Revenue</a:t>
            </a:r>
          </a:p>
        </p:txBody>
      </p:sp>
      <p:sp>
        <p:nvSpPr>
          <p:cNvPr id="130055" name="TextBox 8"/>
          <p:cNvSpPr txBox="1">
            <a:spLocks noChangeArrowheads="1"/>
          </p:cNvSpPr>
          <p:nvPr/>
        </p:nvSpPr>
        <p:spPr bwMode="auto">
          <a:xfrm>
            <a:off x="422411" y="1909259"/>
            <a:ext cx="23860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IFRS 4: Insurance Contracts</a:t>
            </a:r>
          </a:p>
        </p:txBody>
      </p:sp>
      <p:sp>
        <p:nvSpPr>
          <p:cNvPr id="130056" name="TextBox 9"/>
          <p:cNvSpPr txBox="1">
            <a:spLocks noChangeArrowheads="1"/>
          </p:cNvSpPr>
          <p:nvPr/>
        </p:nvSpPr>
        <p:spPr bwMode="auto">
          <a:xfrm>
            <a:off x="412886" y="3186926"/>
            <a:ext cx="2136775" cy="405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IAS 39: Financial Instruments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Recognition and measurement</a:t>
            </a:r>
          </a:p>
        </p:txBody>
      </p:sp>
      <p:sp>
        <p:nvSpPr>
          <p:cNvPr id="130057" name="TextBox 10"/>
          <p:cNvSpPr txBox="1">
            <a:spLocks noChangeArrowheads="1"/>
          </p:cNvSpPr>
          <p:nvPr/>
        </p:nvSpPr>
        <p:spPr bwMode="auto">
          <a:xfrm>
            <a:off x="409711" y="3620313"/>
            <a:ext cx="2386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IAS 32: Financial Instruments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130058" name="TextBox 11"/>
          <p:cNvSpPr txBox="1">
            <a:spLocks noChangeArrowheads="1"/>
          </p:cNvSpPr>
          <p:nvPr/>
        </p:nvSpPr>
        <p:spPr bwMode="auto">
          <a:xfrm>
            <a:off x="411298" y="4052113"/>
            <a:ext cx="2076450" cy="4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IFRS 7: Financial Instruments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Disclosures</a:t>
            </a:r>
          </a:p>
        </p:txBody>
      </p:sp>
      <p:sp>
        <p:nvSpPr>
          <p:cNvPr id="130059" name="TextBox 12"/>
          <p:cNvSpPr txBox="1">
            <a:spLocks noChangeArrowheads="1"/>
          </p:cNvSpPr>
          <p:nvPr/>
        </p:nvSpPr>
        <p:spPr bwMode="auto">
          <a:xfrm>
            <a:off x="6674078" y="2071092"/>
            <a:ext cx="209073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IAS 12: Income Taxes</a:t>
            </a:r>
          </a:p>
        </p:txBody>
      </p:sp>
      <p:sp>
        <p:nvSpPr>
          <p:cNvPr id="130060" name="TextBox 13"/>
          <p:cNvSpPr txBox="1">
            <a:spLocks noChangeArrowheads="1"/>
          </p:cNvSpPr>
          <p:nvPr/>
        </p:nvSpPr>
        <p:spPr bwMode="auto">
          <a:xfrm>
            <a:off x="6674078" y="2304455"/>
            <a:ext cx="23860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IAS 19: Employee Benefits</a:t>
            </a:r>
          </a:p>
        </p:txBody>
      </p:sp>
      <p:sp>
        <p:nvSpPr>
          <p:cNvPr id="130061" name="TextBox 15"/>
          <p:cNvSpPr txBox="1">
            <a:spLocks noChangeArrowheads="1"/>
          </p:cNvSpPr>
          <p:nvPr/>
        </p:nvSpPr>
        <p:spPr bwMode="auto">
          <a:xfrm>
            <a:off x="6687141" y="2574102"/>
            <a:ext cx="2170112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IAS 39: Financial Instruments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Recognition and measurement</a:t>
            </a:r>
          </a:p>
        </p:txBody>
      </p:sp>
      <p:sp>
        <p:nvSpPr>
          <p:cNvPr id="130062" name="TextBox 16"/>
          <p:cNvSpPr txBox="1">
            <a:spLocks noChangeArrowheads="1"/>
          </p:cNvSpPr>
          <p:nvPr/>
        </p:nvSpPr>
        <p:spPr bwMode="auto">
          <a:xfrm>
            <a:off x="6674078" y="3395566"/>
            <a:ext cx="2160587" cy="217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IFRS 4: Insurance Contracts</a:t>
            </a:r>
          </a:p>
        </p:txBody>
      </p:sp>
      <p:sp>
        <p:nvSpPr>
          <p:cNvPr id="130064" name="TextBox 18"/>
          <p:cNvSpPr txBox="1">
            <a:spLocks noChangeArrowheads="1"/>
          </p:cNvSpPr>
          <p:nvPr/>
        </p:nvSpPr>
        <p:spPr bwMode="auto">
          <a:xfrm>
            <a:off x="6674078" y="4084362"/>
            <a:ext cx="2160587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IAS 39: Financial Instruments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Recognition and measurement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8835435" y="3293738"/>
            <a:ext cx="96837" cy="431800"/>
          </a:xfrm>
          <a:prstGeom prst="rightBrace">
            <a:avLst>
              <a:gd name="adj1" fmla="val 394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100"/>
          </a:p>
        </p:txBody>
      </p:sp>
      <p:sp>
        <p:nvSpPr>
          <p:cNvPr id="130067" name="TextBox 21"/>
          <p:cNvSpPr txBox="1">
            <a:spLocks noChangeArrowheads="1"/>
          </p:cNvSpPr>
          <p:nvPr/>
        </p:nvSpPr>
        <p:spPr bwMode="auto">
          <a:xfrm>
            <a:off x="8989422" y="3306801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Insurance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Contracts</a:t>
            </a:r>
          </a:p>
        </p:txBody>
      </p:sp>
      <p:sp>
        <p:nvSpPr>
          <p:cNvPr id="130068" name="TextBox 22"/>
          <p:cNvSpPr txBox="1">
            <a:spLocks noChangeArrowheads="1"/>
          </p:cNvSpPr>
          <p:nvPr/>
        </p:nvSpPr>
        <p:spPr bwMode="auto">
          <a:xfrm>
            <a:off x="8979128" y="4065176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Investment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Contracts</a:t>
            </a:r>
          </a:p>
        </p:txBody>
      </p:sp>
      <p:sp>
        <p:nvSpPr>
          <p:cNvPr id="130069" name="Content Placeholder 2"/>
          <p:cNvSpPr txBox="1">
            <a:spLocks/>
          </p:cNvSpPr>
          <p:nvPr/>
        </p:nvSpPr>
        <p:spPr bwMode="auto">
          <a:xfrm>
            <a:off x="2573338" y="5311772"/>
            <a:ext cx="73009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800"/>
              </a:spcBef>
              <a:buClr>
                <a:schemeClr val="accent1"/>
              </a:buClr>
              <a:buFont typeface="Arial" charset="0"/>
              <a:buNone/>
            </a:pPr>
            <a:r>
              <a:rPr lang="en-GB" sz="1400" b="1" dirty="0" smtClean="0">
                <a:solidFill>
                  <a:schemeClr val="tx1"/>
                </a:solidFill>
              </a:rPr>
              <a:t>= standard </a:t>
            </a:r>
            <a:r>
              <a:rPr lang="en-GB" sz="1400" b="1" dirty="0">
                <a:solidFill>
                  <a:schemeClr val="tx1"/>
                </a:solidFill>
              </a:rPr>
              <a:t>undergoing major review with implications for insurers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0070" name="TextBox 7"/>
          <p:cNvSpPr txBox="1">
            <a:spLocks noChangeArrowheads="1"/>
          </p:cNvSpPr>
          <p:nvPr/>
        </p:nvSpPr>
        <p:spPr bwMode="auto">
          <a:xfrm>
            <a:off x="520700" y="5362572"/>
            <a:ext cx="2025650" cy="204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8857207" y="4047030"/>
            <a:ext cx="96837" cy="431800"/>
          </a:xfrm>
          <a:prstGeom prst="rightBrace">
            <a:avLst>
              <a:gd name="adj1" fmla="val 394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100"/>
          </a:p>
        </p:txBody>
      </p:sp>
      <p:grpSp>
        <p:nvGrpSpPr>
          <p:cNvPr id="34" name="Group 33"/>
          <p:cNvGrpSpPr/>
          <p:nvPr/>
        </p:nvGrpSpPr>
        <p:grpSpPr>
          <a:xfrm>
            <a:off x="2090055" y="1580623"/>
            <a:ext cx="5016137" cy="3761553"/>
            <a:chOff x="3944982" y="2625637"/>
            <a:chExt cx="5016137" cy="3761553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4502286" y="2625637"/>
              <a:ext cx="1738312" cy="644978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Intangibles / DAC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4502286" y="3259274"/>
              <a:ext cx="1738312" cy="441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Property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4502286" y="3697197"/>
              <a:ext cx="1738312" cy="220721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spcAft>
                  <a:spcPts val="1000"/>
                </a:spcAft>
              </a:pPr>
              <a:r>
                <a:rPr lang="en-GB" sz="1400" dirty="0" smtClean="0">
                  <a:solidFill>
                    <a:schemeClr val="bg1"/>
                  </a:solidFill>
                </a:rPr>
                <a:t>Financial Instruments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6692492" y="3209522"/>
              <a:ext cx="1738312" cy="357187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dirty="0" smtClean="0">
                  <a:solidFill>
                    <a:schemeClr val="bg1"/>
                  </a:solidFill>
                </a:rPr>
                <a:t>Other Liabilities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6692492" y="3568432"/>
              <a:ext cx="1738312" cy="441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Debt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6692492" y="4010298"/>
              <a:ext cx="1738312" cy="18941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spcAft>
                  <a:spcPts val="1000"/>
                </a:spcAft>
              </a:pPr>
              <a:r>
                <a:rPr lang="en-GB" sz="1400" dirty="0" smtClean="0">
                  <a:solidFill>
                    <a:schemeClr val="bg1"/>
                  </a:solidFill>
                </a:rPr>
                <a:t>Contract     Liabilities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6688150" y="2630397"/>
              <a:ext cx="1738312" cy="583066"/>
            </a:xfrm>
            <a:prstGeom prst="rect">
              <a:avLst/>
            </a:prstGeom>
            <a:solidFill>
              <a:srgbClr val="D7B01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dirty="0" smtClean="0">
                  <a:solidFill>
                    <a:schemeClr val="bg1"/>
                  </a:solidFill>
                </a:rPr>
                <a:t>Equity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4484868" y="5945865"/>
              <a:ext cx="1738312" cy="441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defRPr/>
              </a:pPr>
              <a:r>
                <a:rPr lang="en-GB" sz="1400" dirty="0" smtClean="0">
                  <a:solidFill>
                    <a:schemeClr val="tx1"/>
                  </a:solidFill>
                </a:rPr>
                <a:t>Assets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6675075" y="5928448"/>
              <a:ext cx="1738312" cy="441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defRPr/>
              </a:pPr>
              <a:r>
                <a:rPr lang="en-GB" sz="1400" dirty="0" smtClean="0">
                  <a:solidFill>
                    <a:schemeClr val="tx1"/>
                  </a:solidFill>
                </a:rPr>
                <a:t>Liabilities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944982" y="5917474"/>
              <a:ext cx="50161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Proposed IFRS – key developments</a:t>
            </a:r>
            <a:endParaRPr lang="en-GB" smtClean="0"/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508000" y="1506538"/>
            <a:ext cx="8915400" cy="48847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Insurance contracts ED (to replace IFRS 4)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GB" sz="18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IFRS 9: Financial instruments (to replace IAS 39)</a:t>
            </a:r>
          </a:p>
          <a:p>
            <a:pPr eaLnBrk="1" hangingPunct="1"/>
            <a:r>
              <a:rPr lang="en-GB" sz="1600" dirty="0" smtClean="0"/>
              <a:t>Classification and measurement of financial assets - Fair value or Amortised cost only</a:t>
            </a:r>
          </a:p>
          <a:p>
            <a:pPr eaLnBrk="1" hangingPunct="1"/>
            <a:r>
              <a:rPr lang="en-GB" sz="1600" dirty="0" smtClean="0"/>
              <a:t>Liability deposit floor retained; affects business classified as “investment contracts”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GB" sz="1600" dirty="0" smtClean="0"/>
          </a:p>
          <a:p>
            <a:pPr eaLnBrk="1" hangingPunct="1">
              <a:buFont typeface="Arial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Revenue recognition ED (to replace IAS 18)</a:t>
            </a:r>
            <a:endParaRPr lang="en-GB" sz="1800" dirty="0" smtClean="0"/>
          </a:p>
          <a:p>
            <a:pPr eaLnBrk="1" hangingPunct="1"/>
            <a:r>
              <a:rPr lang="en-GB" sz="1600" dirty="0" smtClean="0"/>
              <a:t>Affects business classified as “investment contracts” </a:t>
            </a:r>
          </a:p>
          <a:p>
            <a:pPr eaLnBrk="1" hangingPunct="1"/>
            <a:r>
              <a:rPr lang="en-GB" sz="1600" dirty="0" smtClean="0"/>
              <a:t>Exposure draft removed deferral of acquisition costs</a:t>
            </a:r>
          </a:p>
          <a:p>
            <a:pPr eaLnBrk="1" hangingPunct="1"/>
            <a:r>
              <a:rPr lang="en-GB" sz="1600" dirty="0" smtClean="0"/>
              <a:t>2 February Board meeting considered permitting retention of DAC incremental at contract level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GB" sz="16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Fair value measurement ED (new standard defining how to fair value)</a:t>
            </a:r>
          </a:p>
          <a:p>
            <a:r>
              <a:rPr lang="en-GB" sz="1600" i="1" dirty="0" smtClean="0"/>
              <a:t>“ ... the price that would be received to sell an asset or transfer a liability in an </a:t>
            </a:r>
            <a:r>
              <a:rPr lang="en-GB" sz="1600" b="1" i="1" dirty="0" smtClean="0"/>
              <a:t>orderly transaction</a:t>
            </a:r>
            <a:r>
              <a:rPr lang="en-GB" sz="1600" i="1" dirty="0" smtClean="0"/>
              <a:t> between market participants at the measurement date”</a:t>
            </a:r>
          </a:p>
          <a:p>
            <a:r>
              <a:rPr lang="en-GB" sz="1600" dirty="0" smtClean="0"/>
              <a:t>The fair value of a liability should reflect the effect of non-performance risk (i.e. own credit risk)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D4BD42-8C2E-46B9-A5A3-5DA34C40F2B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Exposure Draft: The building block approach</a:t>
            </a:r>
            <a:endParaRPr lang="en-GB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7DF84-2E94-4F40-BF84-A46A3C6636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2433638" y="1622425"/>
            <a:ext cx="7278687" cy="5080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1600" dirty="0" smtClean="0">
                <a:solidFill>
                  <a:schemeClr val="accent1"/>
                </a:solidFill>
              </a:rPr>
              <a:t>Probability weighted best estimate cash flows</a:t>
            </a:r>
          </a:p>
          <a:p>
            <a:r>
              <a:rPr lang="en-GB" sz="1600" dirty="0" smtClean="0"/>
              <a:t>Current and entity specific assumptions for non-market variables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No deposit floor</a:t>
            </a:r>
          </a:p>
          <a:p>
            <a:pPr>
              <a:buFont typeface="Arial" charset="0"/>
              <a:buNone/>
            </a:pPr>
            <a:r>
              <a:rPr lang="en-GB" sz="1600" dirty="0" smtClean="0">
                <a:solidFill>
                  <a:schemeClr val="accent1"/>
                </a:solidFill>
              </a:rPr>
              <a:t>Allowance for time value of money</a:t>
            </a:r>
          </a:p>
          <a:p>
            <a:r>
              <a:rPr lang="en-GB" sz="1600" dirty="0" smtClean="0"/>
              <a:t>Consistent with observable market prices for instruments with cash flows whose characteristics reflect the liability (includes an illiquidity premium)</a:t>
            </a:r>
          </a:p>
          <a:p>
            <a:pPr>
              <a:buFont typeface="Arial" charset="0"/>
              <a:buNone/>
            </a:pPr>
            <a:r>
              <a:rPr lang="en-GB" sz="1600" dirty="0" smtClean="0">
                <a:solidFill>
                  <a:schemeClr val="accent1"/>
                </a:solidFill>
              </a:rPr>
              <a:t>Risk </a:t>
            </a:r>
            <a:r>
              <a:rPr lang="en-GB" sz="1600" dirty="0" smtClean="0">
                <a:solidFill>
                  <a:schemeClr val="accent1"/>
                </a:solidFill>
              </a:rPr>
              <a:t>adjustment</a:t>
            </a:r>
            <a:endParaRPr lang="en-GB" sz="1600" dirty="0" smtClean="0">
              <a:solidFill>
                <a:schemeClr val="accent1"/>
              </a:solidFill>
            </a:endParaRPr>
          </a:p>
          <a:p>
            <a:r>
              <a:rPr lang="en-GB" sz="1600" i="1" dirty="0" smtClean="0"/>
              <a:t>“the maximum amount the insurer would rationally pay to be relieved of the risk that the ultimate fulfilment cash flows exceed those expected”</a:t>
            </a:r>
            <a:endParaRPr lang="en-GB" sz="1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sz="1600" dirty="0" smtClean="0"/>
              <a:t>Only three permitted methods and “portfolio level” diversification </a:t>
            </a:r>
          </a:p>
          <a:p>
            <a:pPr>
              <a:buFont typeface="Arial" charset="0"/>
              <a:buNone/>
            </a:pPr>
            <a:r>
              <a:rPr lang="en-GB" sz="1600" dirty="0" smtClean="0">
                <a:solidFill>
                  <a:schemeClr val="accent1"/>
                </a:solidFill>
              </a:rPr>
              <a:t>Residual margin</a:t>
            </a:r>
          </a:p>
          <a:p>
            <a:pPr eaLnBrk="1" hangingPunct="1"/>
            <a:r>
              <a:rPr lang="en-GB" sz="1600" dirty="0" smtClean="0"/>
              <a:t>Separate risk and residual margin (no composite margin)</a:t>
            </a:r>
          </a:p>
          <a:p>
            <a:pPr eaLnBrk="1" hangingPunct="1"/>
            <a:r>
              <a:rPr lang="en-GB" sz="1600" dirty="0" smtClean="0"/>
              <a:t>Set to eliminate gain at inception. Day one loss recognised immediately</a:t>
            </a:r>
          </a:p>
          <a:p>
            <a:pPr eaLnBrk="1" hangingPunct="1"/>
            <a:r>
              <a:rPr lang="en-GB" sz="1600" dirty="0" smtClean="0"/>
              <a:t>Estimated at cohort level – </a:t>
            </a:r>
            <a:r>
              <a:rPr lang="en-GB" sz="1600" dirty="0" smtClean="0"/>
              <a:t>similar inception </a:t>
            </a:r>
            <a:r>
              <a:rPr lang="en-GB" sz="1600" dirty="0" smtClean="0"/>
              <a:t>date and </a:t>
            </a:r>
            <a:r>
              <a:rPr lang="en-GB" sz="1600" dirty="0" smtClean="0"/>
              <a:t>coverage </a:t>
            </a:r>
            <a:r>
              <a:rPr lang="en-GB" sz="1600" dirty="0" smtClean="0"/>
              <a:t>period</a:t>
            </a:r>
          </a:p>
          <a:p>
            <a:pPr eaLnBrk="1" hangingPunct="1"/>
            <a:r>
              <a:rPr lang="en-GB" sz="1600" dirty="0" smtClean="0"/>
              <a:t>Earned over coverage period with no subsequent re-measurement</a:t>
            </a:r>
            <a:endParaRPr lang="en-GB" sz="1600" dirty="0" smtClean="0">
              <a:solidFill>
                <a:schemeClr val="accent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9738" y="2443163"/>
            <a:ext cx="1738312" cy="35718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4000" tIns="36000" rIns="54000" bIns="36000" anchor="ctr"/>
          <a:lstStyle/>
          <a:p>
            <a:pPr algn="ctr">
              <a:spcAft>
                <a:spcPts val="1000"/>
              </a:spcAft>
              <a:defRPr/>
            </a:pPr>
            <a:r>
              <a:rPr lang="en-GB" sz="1600">
                <a:solidFill>
                  <a:srgbClr val="FFFFFF"/>
                </a:solidFill>
              </a:rPr>
              <a:t>Residual Margin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39738" y="2854325"/>
            <a:ext cx="1738312" cy="4413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4000" tIns="36000" rIns="54000" bIns="36000" anchor="ctr"/>
          <a:lstStyle/>
          <a:p>
            <a:pPr algn="ctr">
              <a:defRPr/>
            </a:pPr>
            <a:r>
              <a:rPr lang="en-GB" sz="1600">
                <a:solidFill>
                  <a:srgbClr val="FFFFFF"/>
                </a:solidFill>
              </a:rPr>
              <a:t>Risk Adjustment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3126" name="Rectangle 3"/>
          <p:cNvSpPr>
            <a:spLocks noChangeArrowheads="1"/>
          </p:cNvSpPr>
          <p:nvPr/>
        </p:nvSpPr>
        <p:spPr bwMode="auto">
          <a:xfrm>
            <a:off x="439738" y="3357563"/>
            <a:ext cx="1738312" cy="2265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4000" tIns="36000" rIns="54000" bIns="36000" anchor="ctr"/>
          <a:lstStyle/>
          <a:p>
            <a:pPr algn="ctr">
              <a:spcAft>
                <a:spcPts val="1000"/>
              </a:spcAft>
            </a:pPr>
            <a:r>
              <a:rPr lang="en-GB" sz="1600">
                <a:solidFill>
                  <a:schemeClr val="bg1"/>
                </a:solidFill>
              </a:rPr>
              <a:t>Discounted probability weighted estimate of fulfilment cash flows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33127" name="TextBox 31"/>
          <p:cNvSpPr txBox="1">
            <a:spLocks noChangeArrowheads="1"/>
          </p:cNvSpPr>
          <p:nvPr/>
        </p:nvSpPr>
        <p:spPr bwMode="auto">
          <a:xfrm>
            <a:off x="192088" y="184081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b="1" dirty="0">
                <a:solidFill>
                  <a:schemeClr val="accent1"/>
                </a:solidFill>
              </a:rPr>
              <a:t>Contract 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Exposure Draft: Review of measurement model</a:t>
            </a:r>
            <a:endParaRPr lang="en-GB" smtClean="0"/>
          </a:p>
        </p:txBody>
      </p:sp>
      <p:sp>
        <p:nvSpPr>
          <p:cNvPr id="134146" name="Content Placeholder 2"/>
          <p:cNvSpPr>
            <a:spLocks noGrp="1"/>
          </p:cNvSpPr>
          <p:nvPr>
            <p:ph idx="1"/>
          </p:nvPr>
        </p:nvSpPr>
        <p:spPr>
          <a:xfrm>
            <a:off x="508000" y="1557338"/>
            <a:ext cx="89154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Measurement approach</a:t>
            </a:r>
          </a:p>
          <a:p>
            <a:pPr eaLnBrk="1" hangingPunct="1"/>
            <a:r>
              <a:rPr lang="en-GB" sz="1800" dirty="0" smtClean="0"/>
              <a:t>Spectrum of insurance accounting models: elements of deferral-and-matching and economic value approaches</a:t>
            </a:r>
          </a:p>
          <a:p>
            <a:pPr eaLnBrk="1" hangingPunct="1"/>
            <a:r>
              <a:rPr lang="en-GB" sz="1800" dirty="0" smtClean="0"/>
              <a:t>ED model is a hybrid between the two approaches, for example:</a:t>
            </a:r>
          </a:p>
          <a:p>
            <a:pPr lvl="1" eaLnBrk="1" hangingPunct="1"/>
            <a:r>
              <a:rPr lang="en-GB" sz="1800" dirty="0" smtClean="0"/>
              <a:t>Expected value using current estimates</a:t>
            </a:r>
          </a:p>
          <a:p>
            <a:pPr lvl="1" eaLnBrk="1" hangingPunct="1"/>
            <a:r>
              <a:rPr lang="en-GB" sz="1800" dirty="0" smtClean="0"/>
              <a:t>Residual margin eliminates day 1 profit and is earned over the coverage period</a:t>
            </a:r>
          </a:p>
          <a:p>
            <a:pPr lvl="1" eaLnBrk="1" hangingPunct="1"/>
            <a:r>
              <a:rPr lang="en-GB" sz="1800" dirty="0" smtClean="0"/>
              <a:t>Restricted diversification benefit in the risk adjustment</a:t>
            </a:r>
          </a:p>
          <a:p>
            <a:pPr>
              <a:buFont typeface="Arial" charset="0"/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Volatility and discount rates	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Accounting versus economic mismatches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Alternatives proposed by industry: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Subsequent re-measurement of the residual margin?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Locked-in liability discount rate where assets measured at amortised cost?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Presentation – Use of OCI rather than taking all changes to net income?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Recent Board meeting: “top down” vs. “bottom-up” discount rate approaches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AC2404-3669-4C4F-9599-A5772796E0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Exposure Draft: Review of measurement model (continued)</a:t>
            </a:r>
            <a:endParaRPr lang="en-GB" smtClean="0"/>
          </a:p>
        </p:txBody>
      </p:sp>
      <p:sp>
        <p:nvSpPr>
          <p:cNvPr id="135170" name="Content Placeholder 2"/>
          <p:cNvSpPr>
            <a:spLocks noGrp="1"/>
          </p:cNvSpPr>
          <p:nvPr>
            <p:ph idx="1"/>
          </p:nvPr>
        </p:nvSpPr>
        <p:spPr>
          <a:xfrm>
            <a:off x="508000" y="1557338"/>
            <a:ext cx="89154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Paper discusses following possible mismatches:</a:t>
            </a:r>
          </a:p>
          <a:p>
            <a:r>
              <a:rPr lang="en-GB" sz="1800" dirty="0" smtClean="0"/>
              <a:t>FV “orderly transaction” principle vs. ED calibration to observable market prices</a:t>
            </a:r>
          </a:p>
          <a:p>
            <a:r>
              <a:rPr lang="en-GB" sz="1800" dirty="0" smtClean="0"/>
              <a:t>Non-performance or own credit risk</a:t>
            </a:r>
          </a:p>
          <a:p>
            <a:r>
              <a:rPr lang="en-GB" sz="1800" dirty="0" smtClean="0"/>
              <a:t>Illiquidity premium and viability of investment strategies in extreme market conditions</a:t>
            </a:r>
          </a:p>
          <a:p>
            <a:r>
              <a:rPr lang="en-GB" sz="1800" dirty="0" smtClean="0"/>
              <a:t>Inconsistency between the IAS 12 tax measurement and ED measurement model </a:t>
            </a:r>
          </a:p>
          <a:p>
            <a:pPr>
              <a:buFont typeface="Arial" charset="0"/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Risk </a:t>
            </a:r>
            <a:r>
              <a:rPr lang="en-GB" sz="1800" dirty="0" smtClean="0">
                <a:solidFill>
                  <a:schemeClr val="accent1"/>
                </a:solidFill>
              </a:rPr>
              <a:t>adjustment</a:t>
            </a:r>
            <a:endParaRPr lang="en-GB" sz="1800" dirty="0" smtClean="0">
              <a:solidFill>
                <a:schemeClr val="accent1"/>
              </a:solidFill>
            </a:endParaRPr>
          </a:p>
          <a:p>
            <a:r>
              <a:rPr lang="en-GB" sz="1800" dirty="0" smtClean="0"/>
              <a:t>Appears to introduce exit value concept from the insurer’s own perspective</a:t>
            </a:r>
          </a:p>
          <a:p>
            <a:r>
              <a:rPr lang="en-GB" sz="1800" dirty="0" smtClean="0"/>
              <a:t>21 March Board meeting principle changed to: </a:t>
            </a:r>
            <a:r>
              <a:rPr lang="en-GB" sz="1800" i="1" dirty="0" smtClean="0"/>
              <a:t>“compensation the insurer requires to bear the risk that the ultimate fulfilment cash flows exceed those expected.”</a:t>
            </a:r>
          </a:p>
          <a:p>
            <a:r>
              <a:rPr lang="en-GB" sz="1800" dirty="0" smtClean="0"/>
              <a:t>Diversification benefit</a:t>
            </a:r>
          </a:p>
          <a:p>
            <a:pPr>
              <a:buFont typeface="Arial" charset="0"/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Residual margin</a:t>
            </a:r>
          </a:p>
          <a:p>
            <a:r>
              <a:rPr lang="en-GB" sz="1800" dirty="0" smtClean="0"/>
              <a:t>Unit of measurement increases likelihood and potential level of day one losses</a:t>
            </a:r>
          </a:p>
          <a:p>
            <a:r>
              <a:rPr lang="en-GB" sz="1800" dirty="0" smtClean="0"/>
              <a:t>Amortisation pattern</a:t>
            </a:r>
            <a:endParaRPr lang="en-GB" sz="1800" dirty="0" smtClean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2DC51-BF41-45CA-9D1C-1EF370EAE8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Timeline</a:t>
            </a:r>
            <a:endParaRPr lang="en-GB" smtClean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478C8-93B0-4DC5-A7F1-6B19D1166B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33" name="Straight Connector 58"/>
          <p:cNvCxnSpPr>
            <a:cxnSpLocks noChangeShapeType="1"/>
          </p:cNvCxnSpPr>
          <p:nvPr/>
        </p:nvCxnSpPr>
        <p:spPr bwMode="auto">
          <a:xfrm rot="5400000">
            <a:off x="7237776" y="3930786"/>
            <a:ext cx="4597400" cy="0"/>
          </a:xfrm>
          <a:prstGeom prst="line">
            <a:avLst/>
          </a:prstGeom>
          <a:noFill/>
          <a:ln w="12700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/>
          </a:ln>
        </p:spPr>
      </p:cxnSp>
      <p:cxnSp>
        <p:nvCxnSpPr>
          <p:cNvPr id="34" name="Straight Connector 57"/>
          <p:cNvCxnSpPr>
            <a:cxnSpLocks noChangeShapeType="1"/>
          </p:cNvCxnSpPr>
          <p:nvPr/>
        </p:nvCxnSpPr>
        <p:spPr bwMode="auto">
          <a:xfrm rot="5400000">
            <a:off x="5819775" y="3913323"/>
            <a:ext cx="4597400" cy="0"/>
          </a:xfrm>
          <a:prstGeom prst="line">
            <a:avLst/>
          </a:prstGeom>
          <a:noFill/>
          <a:ln w="12700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/>
          </a:ln>
        </p:spPr>
      </p:cxnSp>
      <p:cxnSp>
        <p:nvCxnSpPr>
          <p:cNvPr id="35" name="Straight Connector 56"/>
          <p:cNvCxnSpPr>
            <a:cxnSpLocks noChangeShapeType="1"/>
          </p:cNvCxnSpPr>
          <p:nvPr/>
        </p:nvCxnSpPr>
        <p:spPr bwMode="auto">
          <a:xfrm rot="5400000">
            <a:off x="4468813" y="3930786"/>
            <a:ext cx="4597400" cy="0"/>
          </a:xfrm>
          <a:prstGeom prst="line">
            <a:avLst/>
          </a:prstGeom>
          <a:noFill/>
          <a:ln w="12700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/>
          </a:ln>
        </p:spPr>
      </p:cxnSp>
      <p:cxnSp>
        <p:nvCxnSpPr>
          <p:cNvPr id="36" name="Straight Connector 52"/>
          <p:cNvCxnSpPr>
            <a:cxnSpLocks noChangeShapeType="1"/>
          </p:cNvCxnSpPr>
          <p:nvPr/>
        </p:nvCxnSpPr>
        <p:spPr bwMode="auto">
          <a:xfrm rot="5400000">
            <a:off x="2271713" y="3930786"/>
            <a:ext cx="4597400" cy="0"/>
          </a:xfrm>
          <a:prstGeom prst="line">
            <a:avLst/>
          </a:prstGeom>
          <a:noFill/>
          <a:ln w="12700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/>
          </a:ln>
        </p:spPr>
      </p:cxnSp>
      <p:sp>
        <p:nvSpPr>
          <p:cNvPr id="37" name="Rectangle 173"/>
          <p:cNvSpPr>
            <a:spLocks noChangeArrowheads="1"/>
          </p:cNvSpPr>
          <p:nvPr/>
        </p:nvSpPr>
        <p:spPr bwMode="auto">
          <a:xfrm>
            <a:off x="6762750" y="1436914"/>
            <a:ext cx="1355725" cy="26502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lIns="0" tIns="45477" rIns="0" bIns="45477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rgbClr val="FFFFFF"/>
                </a:solidFill>
                <a:latin typeface="+mn-lt"/>
              </a:rPr>
              <a:t>2012</a:t>
            </a:r>
            <a:endParaRPr lang="en-GB" sz="1400" dirty="0">
              <a:solidFill>
                <a:srgbClr val="FFFF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389188" y="1436914"/>
            <a:ext cx="2178050" cy="26502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lIns="0" tIns="45477" rIns="0" bIns="45477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rgbClr val="FFFFFF"/>
                </a:solidFill>
                <a:latin typeface="+mn-lt"/>
                <a:ea typeface="ＭＳ Ｐゴシック"/>
                <a:cs typeface="ＭＳ Ｐゴシック"/>
              </a:rPr>
              <a:t>2010</a:t>
            </a:r>
          </a:p>
        </p:txBody>
      </p:sp>
      <p:sp>
        <p:nvSpPr>
          <p:cNvPr id="45" name="AutoShape 88"/>
          <p:cNvSpPr>
            <a:spLocks noChangeArrowheads="1"/>
          </p:cNvSpPr>
          <p:nvPr/>
        </p:nvSpPr>
        <p:spPr bwMode="auto">
          <a:xfrm>
            <a:off x="5632450" y="2494419"/>
            <a:ext cx="3232468" cy="620256"/>
          </a:xfrm>
          <a:prstGeom prst="homePlate">
            <a:avLst>
              <a:gd name="adj" fmla="val 21972"/>
            </a:avLst>
          </a:prstGeom>
          <a:solidFill>
            <a:srgbClr val="616B9C"/>
          </a:solidFill>
          <a:ln w="9525">
            <a:noFill/>
            <a:prstDash val="solid"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Effective 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date 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of 1 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January 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2013?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AutoShape 88"/>
          <p:cNvSpPr>
            <a:spLocks noChangeArrowheads="1"/>
          </p:cNvSpPr>
          <p:nvPr/>
        </p:nvSpPr>
        <p:spPr bwMode="auto">
          <a:xfrm>
            <a:off x="4440238" y="1792422"/>
            <a:ext cx="1187450" cy="617403"/>
          </a:xfrm>
          <a:prstGeom prst="homePlate">
            <a:avLst>
              <a:gd name="adj" fmla="val 20226"/>
            </a:avLst>
          </a:prstGeom>
          <a:solidFill>
            <a:srgbClr val="616B9C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Final standard</a:t>
            </a:r>
          </a:p>
        </p:txBody>
      </p:sp>
      <p:sp>
        <p:nvSpPr>
          <p:cNvPr id="51" name="AutoShape 88"/>
          <p:cNvSpPr>
            <a:spLocks noChangeArrowheads="1"/>
          </p:cNvSpPr>
          <p:nvPr/>
        </p:nvSpPr>
        <p:spPr bwMode="auto">
          <a:xfrm>
            <a:off x="5632450" y="1792422"/>
            <a:ext cx="3810000" cy="617403"/>
          </a:xfrm>
          <a:prstGeom prst="homePlate">
            <a:avLst>
              <a:gd name="adj" fmla="val 21218"/>
            </a:avLst>
          </a:prstGeom>
          <a:solidFill>
            <a:srgbClr val="616B9C"/>
          </a:solidFill>
          <a:ln w="9525">
            <a:noFill/>
            <a:prstDash val="solid"/>
            <a:miter lim="800000"/>
            <a:headEnd/>
            <a:tailEnd/>
          </a:ln>
        </p:spPr>
        <p:txBody>
          <a:bodyPr lIns="54000" tIns="51163" rIns="0" bIns="51163" anchor="ctr" anchorCtr="0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Possible effective date  of 1 January 2015 </a:t>
            </a:r>
          </a:p>
        </p:txBody>
      </p:sp>
      <p:sp>
        <p:nvSpPr>
          <p:cNvPr id="53" name="Rectangle 173"/>
          <p:cNvSpPr>
            <a:spLocks noChangeArrowheads="1"/>
          </p:cNvSpPr>
          <p:nvPr/>
        </p:nvSpPr>
        <p:spPr bwMode="auto">
          <a:xfrm>
            <a:off x="8118475" y="1437589"/>
            <a:ext cx="1417411" cy="269109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lIns="0" tIns="45477" rIns="0" bIns="45477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rgbClr val="FFFFFF"/>
                </a:solidFill>
                <a:latin typeface="+mn-lt"/>
              </a:rPr>
              <a:t>2013 -2015</a:t>
            </a:r>
            <a:endParaRPr lang="en-GB" sz="1400" dirty="0">
              <a:solidFill>
                <a:srgbClr val="FFFF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54" name="AutoShape 88"/>
          <p:cNvSpPr>
            <a:spLocks noChangeArrowheads="1"/>
          </p:cNvSpPr>
          <p:nvPr/>
        </p:nvSpPr>
        <p:spPr bwMode="auto">
          <a:xfrm>
            <a:off x="3454400" y="2496869"/>
            <a:ext cx="2178050" cy="617805"/>
          </a:xfrm>
          <a:prstGeom prst="homePlate">
            <a:avLst>
              <a:gd name="adj" fmla="val 23456"/>
            </a:avLst>
          </a:prstGeom>
          <a:solidFill>
            <a:srgbClr val="616B9C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marL="85725"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Final 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standard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AutoShape 88"/>
          <p:cNvSpPr>
            <a:spLocks noChangeArrowheads="1"/>
          </p:cNvSpPr>
          <p:nvPr/>
        </p:nvSpPr>
        <p:spPr bwMode="auto">
          <a:xfrm>
            <a:off x="4191000" y="3881437"/>
            <a:ext cx="1273175" cy="619125"/>
          </a:xfrm>
          <a:prstGeom prst="homePlate">
            <a:avLst>
              <a:gd name="adj" fmla="val 22620"/>
            </a:avLst>
          </a:prstGeom>
          <a:solidFill>
            <a:srgbClr val="616B9C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Final standard</a:t>
            </a:r>
          </a:p>
        </p:txBody>
      </p:sp>
      <p:sp>
        <p:nvSpPr>
          <p:cNvPr id="62" name="AutoShape 88"/>
          <p:cNvSpPr>
            <a:spLocks noChangeArrowheads="1"/>
          </p:cNvSpPr>
          <p:nvPr/>
        </p:nvSpPr>
        <p:spPr bwMode="auto">
          <a:xfrm>
            <a:off x="5460998" y="3881438"/>
            <a:ext cx="3390856" cy="619125"/>
          </a:xfrm>
          <a:prstGeom prst="homePlate">
            <a:avLst>
              <a:gd name="adj" fmla="val 24889"/>
            </a:avLst>
          </a:prstGeom>
          <a:solidFill>
            <a:srgbClr val="616B9C"/>
          </a:solidFill>
          <a:ln w="9525">
            <a:noFill/>
            <a:prstDash val="solid"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Expected effective date 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 no earlier than  1 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January 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2013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5" name="AutoShape 88"/>
          <p:cNvSpPr>
            <a:spLocks noChangeArrowheads="1"/>
          </p:cNvSpPr>
          <p:nvPr/>
        </p:nvSpPr>
        <p:spPr bwMode="auto">
          <a:xfrm>
            <a:off x="4089400" y="3181437"/>
            <a:ext cx="922338" cy="619038"/>
          </a:xfrm>
          <a:prstGeom prst="homePlate">
            <a:avLst>
              <a:gd name="adj" fmla="val 23522"/>
            </a:avLst>
          </a:prstGeom>
          <a:solidFill>
            <a:srgbClr val="616B9C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Final standard</a:t>
            </a:r>
          </a:p>
        </p:txBody>
      </p:sp>
      <p:sp>
        <p:nvSpPr>
          <p:cNvPr id="66" name="AutoShape 88"/>
          <p:cNvSpPr>
            <a:spLocks noChangeArrowheads="1"/>
          </p:cNvSpPr>
          <p:nvPr/>
        </p:nvSpPr>
        <p:spPr bwMode="auto">
          <a:xfrm>
            <a:off x="5011736" y="3181437"/>
            <a:ext cx="3827055" cy="619038"/>
          </a:xfrm>
          <a:prstGeom prst="homePlate">
            <a:avLst>
              <a:gd name="adj" fmla="val 25026"/>
            </a:avLst>
          </a:prstGeom>
          <a:solidFill>
            <a:srgbClr val="616B9C"/>
          </a:solidFill>
          <a:ln w="9525">
            <a:noFill/>
            <a:prstDash val="solid"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Expected effective date of 1 January 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2013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94249" y="1797167"/>
            <a:ext cx="399108" cy="272258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944" tIns="45474" rIns="90944" bIns="45474">
            <a:spAutoFit/>
          </a:bodyPr>
          <a:lstStyle/>
          <a:p>
            <a:pPr algn="ctr" defTabSz="858838" eaLnBrk="0" hangingPunct="0">
              <a:spcBef>
                <a:spcPts val="1200"/>
              </a:spcBef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IFRS </a:t>
            </a:r>
            <a:r>
              <a:rPr lang="en-GB" sz="1400" baseline="30000" dirty="0">
                <a:solidFill>
                  <a:schemeClr val="bg1"/>
                </a:solidFill>
                <a:latin typeface="+mn-lt"/>
              </a:rPr>
              <a:t>(1)</a:t>
            </a: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4562475" y="1436914"/>
            <a:ext cx="2200275" cy="26502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lIns="0" tIns="45477" rIns="0" bIns="45477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rgbClr val="FFFFFF"/>
                </a:solidFill>
                <a:latin typeface="+mn-lt"/>
                <a:ea typeface="ＭＳ Ｐゴシック"/>
                <a:cs typeface="ＭＳ Ｐゴシック"/>
              </a:rPr>
              <a:t>2011</a:t>
            </a:r>
          </a:p>
        </p:txBody>
      </p:sp>
      <p:sp>
        <p:nvSpPr>
          <p:cNvPr id="69" name="AutoShape 88"/>
          <p:cNvSpPr>
            <a:spLocks noChangeArrowheads="1"/>
          </p:cNvSpPr>
          <p:nvPr/>
        </p:nvSpPr>
        <p:spPr bwMode="auto">
          <a:xfrm>
            <a:off x="2408238" y="5732647"/>
            <a:ext cx="4368800" cy="498338"/>
          </a:xfrm>
          <a:prstGeom prst="homePlate">
            <a:avLst>
              <a:gd name="adj" fmla="val 22472"/>
            </a:avLst>
          </a:prstGeom>
          <a:solidFill>
            <a:srgbClr val="1AA0AA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Technical guidance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407312" y="4633914"/>
            <a:ext cx="399108" cy="15955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944" tIns="45474" rIns="90944" bIns="45474">
            <a:spAutoFit/>
          </a:bodyPr>
          <a:lstStyle/>
          <a:p>
            <a:pPr algn="ctr" defTabSz="858838" eaLnBrk="0" hangingPunct="0">
              <a:spcBef>
                <a:spcPts val="1200"/>
              </a:spcBef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Solvency II</a:t>
            </a: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966788" y="4634184"/>
            <a:ext cx="1346200" cy="498338"/>
          </a:xfrm>
          <a:prstGeom prst="rect">
            <a:avLst/>
          </a:prstGeom>
          <a:solidFill>
            <a:srgbClr val="1AA0AA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rgbClr val="FFFFFF"/>
                </a:solidFill>
                <a:latin typeface="+mn-lt"/>
                <a:ea typeface="ＭＳ Ｐゴシック"/>
                <a:cs typeface="ＭＳ Ｐゴシック"/>
              </a:rPr>
              <a:t>Level 1</a:t>
            </a:r>
          </a:p>
        </p:txBody>
      </p:sp>
      <p:sp>
        <p:nvSpPr>
          <p:cNvPr id="72" name="Rectangle 16"/>
          <p:cNvSpPr>
            <a:spLocks noChangeArrowheads="1"/>
          </p:cNvSpPr>
          <p:nvPr/>
        </p:nvSpPr>
        <p:spPr bwMode="auto">
          <a:xfrm>
            <a:off x="966788" y="5183414"/>
            <a:ext cx="1346200" cy="498339"/>
          </a:xfrm>
          <a:prstGeom prst="rect">
            <a:avLst/>
          </a:prstGeom>
          <a:solidFill>
            <a:srgbClr val="1AA0AA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rgbClr val="FFFFFF"/>
                </a:solidFill>
                <a:latin typeface="+mn-lt"/>
                <a:ea typeface="ＭＳ Ｐゴシック"/>
                <a:cs typeface="ＭＳ Ｐゴシック"/>
              </a:rPr>
              <a:t>Level 2</a:t>
            </a: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966788" y="5732647"/>
            <a:ext cx="1346200" cy="498338"/>
          </a:xfrm>
          <a:prstGeom prst="rect">
            <a:avLst/>
          </a:prstGeom>
          <a:solidFill>
            <a:srgbClr val="1AA0AA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rgbClr val="FFFFFF"/>
                </a:solidFill>
                <a:latin typeface="+mn-lt"/>
                <a:ea typeface="ＭＳ Ｐゴシック"/>
                <a:cs typeface="ＭＳ Ｐゴシック"/>
              </a:rPr>
              <a:t>Level 3</a:t>
            </a:r>
          </a:p>
        </p:txBody>
      </p:sp>
      <p:sp>
        <p:nvSpPr>
          <p:cNvPr id="74" name="AutoShape 87"/>
          <p:cNvSpPr>
            <a:spLocks noChangeArrowheads="1"/>
          </p:cNvSpPr>
          <p:nvPr/>
        </p:nvSpPr>
        <p:spPr bwMode="auto">
          <a:xfrm>
            <a:off x="2408238" y="5183414"/>
            <a:ext cx="4071937" cy="498339"/>
          </a:xfrm>
          <a:prstGeom prst="homePlate">
            <a:avLst>
              <a:gd name="adj" fmla="val 23056"/>
            </a:avLst>
          </a:prstGeom>
          <a:solidFill>
            <a:srgbClr val="1AA0AA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Implementing measures</a:t>
            </a:r>
          </a:p>
        </p:txBody>
      </p:sp>
      <p:sp>
        <p:nvSpPr>
          <p:cNvPr id="77" name="AutoShape 87"/>
          <p:cNvSpPr>
            <a:spLocks noChangeArrowheads="1"/>
          </p:cNvSpPr>
          <p:nvPr/>
        </p:nvSpPr>
        <p:spPr bwMode="auto">
          <a:xfrm>
            <a:off x="2403567" y="4634184"/>
            <a:ext cx="2322422" cy="498338"/>
          </a:xfrm>
          <a:prstGeom prst="homePlate">
            <a:avLst>
              <a:gd name="adj" fmla="val 23516"/>
            </a:avLst>
          </a:prstGeom>
          <a:solidFill>
            <a:srgbClr val="1AA0AA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Draft Omnibus  II Directive</a:t>
            </a: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683714" y="6345238"/>
            <a:ext cx="8135938" cy="20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buFontTx/>
              <a:buChar char="•"/>
              <a:defRPr/>
            </a:pPr>
            <a:r>
              <a:rPr lang="en-GB" sz="1200" baseline="30000" dirty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(</a:t>
            </a:r>
            <a:r>
              <a:rPr lang="en-GB" sz="1300" baseline="30000" dirty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1) </a:t>
            </a:r>
            <a:r>
              <a:rPr lang="en-GB" sz="1300" dirty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The effective date of all IFRS standards is subject to EU endorsement and the IASB transition project</a:t>
            </a:r>
          </a:p>
        </p:txBody>
      </p:sp>
      <p:sp>
        <p:nvSpPr>
          <p:cNvPr id="80" name="AutoShape 88"/>
          <p:cNvSpPr>
            <a:spLocks noChangeArrowheads="1"/>
          </p:cNvSpPr>
          <p:nvPr/>
        </p:nvSpPr>
        <p:spPr bwMode="auto">
          <a:xfrm>
            <a:off x="6775478" y="4637314"/>
            <a:ext cx="2081168" cy="1580605"/>
          </a:xfrm>
          <a:prstGeom prst="homePlate">
            <a:avLst>
              <a:gd name="adj" fmla="val 25999"/>
            </a:avLst>
          </a:prstGeom>
          <a:solidFill>
            <a:srgbClr val="1AA0AA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Effective date  of              1 January 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2013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973636" y="1792423"/>
            <a:ext cx="1347788" cy="619125"/>
          </a:xfrm>
          <a:prstGeom prst="rect">
            <a:avLst/>
          </a:prstGeom>
          <a:solidFill>
            <a:srgbClr val="616B9C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Insurance </a:t>
            </a:r>
          </a:p>
          <a:p>
            <a:pPr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contracts</a:t>
            </a: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982342" y="2493468"/>
            <a:ext cx="1347788" cy="619125"/>
          </a:xfrm>
          <a:prstGeom prst="rect">
            <a:avLst/>
          </a:prstGeom>
          <a:solidFill>
            <a:srgbClr val="616B9C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 smtClean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Financial instruments</a:t>
            </a:r>
            <a:endParaRPr lang="en-GB" sz="1400" dirty="0">
              <a:solidFill>
                <a:schemeClr val="bg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977987" y="3181452"/>
            <a:ext cx="1347788" cy="619125"/>
          </a:xfrm>
          <a:prstGeom prst="rect">
            <a:avLst/>
          </a:prstGeom>
          <a:solidFill>
            <a:srgbClr val="616B9C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 smtClean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Fair value measurement</a:t>
            </a:r>
            <a:endParaRPr lang="en-GB" sz="1400" dirty="0">
              <a:solidFill>
                <a:schemeClr val="bg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973630" y="3882497"/>
            <a:ext cx="1347788" cy="619125"/>
          </a:xfrm>
          <a:prstGeom prst="rect">
            <a:avLst/>
          </a:prstGeom>
          <a:solidFill>
            <a:srgbClr val="616B9C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 smtClean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Revenue Recognition</a:t>
            </a:r>
            <a:endParaRPr lang="en-GB" sz="1400" dirty="0">
              <a:solidFill>
                <a:schemeClr val="bg1"/>
              </a:solidFill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_PPT_Speaker_graphics_F">
  <a:themeElements>
    <a:clrScheme name="AP_speaker_colour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4A61F"/>
      </a:accent1>
      <a:accent2>
        <a:srgbClr val="202C34"/>
      </a:accent2>
      <a:accent3>
        <a:srgbClr val="7B95AE"/>
      </a:accent3>
      <a:accent4>
        <a:srgbClr val="008AB0"/>
      </a:accent4>
      <a:accent5>
        <a:srgbClr val="78A22F"/>
      </a:accent5>
      <a:accent6>
        <a:srgbClr val="616B9C"/>
      </a:accent6>
      <a:hlink>
        <a:srgbClr val="EE342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AP_PPT_Speaker_graphics_F">
  <a:themeElements>
    <a:clrScheme name="8_AP_PPT_Speaker_graphics_F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4A61F"/>
      </a:accent1>
      <a:accent2>
        <a:srgbClr val="202C34"/>
      </a:accent2>
      <a:accent3>
        <a:srgbClr val="FFFFFF"/>
      </a:accent3>
      <a:accent4>
        <a:srgbClr val="000000"/>
      </a:accent4>
      <a:accent5>
        <a:srgbClr val="C8D0AB"/>
      </a:accent5>
      <a:accent6>
        <a:srgbClr val="1C272E"/>
      </a:accent6>
      <a:hlink>
        <a:srgbClr val="EE3424"/>
      </a:hlink>
      <a:folHlink>
        <a:srgbClr val="800080"/>
      </a:folHlink>
    </a:clrScheme>
    <a:fontScheme name="8_AP_PPT_Speaker_graphics_F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AP_PPT_Speaker_graphics_F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4A61F"/>
        </a:accent1>
        <a:accent2>
          <a:srgbClr val="202C34"/>
        </a:accent2>
        <a:accent3>
          <a:srgbClr val="FFFFFF"/>
        </a:accent3>
        <a:accent4>
          <a:srgbClr val="000000"/>
        </a:accent4>
        <a:accent5>
          <a:srgbClr val="C8D0AB"/>
        </a:accent5>
        <a:accent6>
          <a:srgbClr val="1C272E"/>
        </a:accent6>
        <a:hlink>
          <a:srgbClr val="EE3424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AP_PPT_Speaker_graphics_F</Template>
  <TotalTime>1621</TotalTime>
  <Words>1515</Words>
  <Application>Microsoft Office PowerPoint</Application>
  <PresentationFormat>A4 Paper (210x297 mm)</PresentationFormat>
  <Paragraphs>254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AP_PPT_Speaker_graphics_F</vt:lpstr>
      <vt:lpstr>1_Default Design</vt:lpstr>
      <vt:lpstr>8_AP_PPT_Speaker_graphics_F</vt:lpstr>
      <vt:lpstr>Sessional research event Anthony Coughlan and Kamran Foroughi, on behalf of the IFRS Working Party</vt:lpstr>
      <vt:lpstr>Working Party background and introductions</vt:lpstr>
      <vt:lpstr>Agenda</vt:lpstr>
      <vt:lpstr>Existing IFRS</vt:lpstr>
      <vt:lpstr>Proposed IFRS – key developments</vt:lpstr>
      <vt:lpstr>Exposure Draft: The building block approach</vt:lpstr>
      <vt:lpstr>Exposure Draft: Review of measurement model</vt:lpstr>
      <vt:lpstr>Exposure Draft: Review of measurement model (continued)</vt:lpstr>
      <vt:lpstr>Timeline</vt:lpstr>
      <vt:lpstr>Other Insurance Contract ED issues arising for UK life insurers</vt:lpstr>
      <vt:lpstr>Other Insurance Contract ED issues arising for UK life insurers (continued)</vt:lpstr>
      <vt:lpstr>Implications for new business earnings </vt:lpstr>
      <vt:lpstr>Conclusions</vt:lpstr>
      <vt:lpstr>Future role of supplementary information?</vt:lpstr>
      <vt:lpstr>Questions or comments?</vt:lpstr>
    </vt:vector>
  </TitlesOfParts>
  <Company>Actuarial Profession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accounting: a new era?</dc:title>
  <dc:creator>IFRS Working Party</dc:creator>
  <cp:lastModifiedBy>Anthony Coughlan</cp:lastModifiedBy>
  <cp:revision>93</cp:revision>
  <dcterms:created xsi:type="dcterms:W3CDTF">2010-03-11T12:43:39Z</dcterms:created>
  <dcterms:modified xsi:type="dcterms:W3CDTF">2011-04-07T15:17:02Z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ct">
    <vt:lpwstr>COVINS10</vt:lpwstr>
  </property>
</Properties>
</file>