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81" r:id="rId3"/>
    <p:sldId id="291" r:id="rId4"/>
    <p:sldId id="299" r:id="rId5"/>
    <p:sldId id="295" r:id="rId6"/>
    <p:sldId id="287" r:id="rId7"/>
    <p:sldId id="297" r:id="rId8"/>
    <p:sldId id="292" r:id="rId9"/>
    <p:sldId id="293" r:id="rId10"/>
    <p:sldId id="288" r:id="rId11"/>
    <p:sldId id="300" r:id="rId12"/>
    <p:sldId id="286" r:id="rId13"/>
    <p:sldId id="285" r:id="rId14"/>
    <p:sldId id="290" r:id="rId15"/>
    <p:sldId id="284" r:id="rId16"/>
    <p:sldId id="289" r:id="rId17"/>
    <p:sldId id="270" r:id="rId18"/>
  </p:sldIdLst>
  <p:sldSz cx="9144000" cy="5143500" type="screen16x9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3429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685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0287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1714500" algn="l" defTabSz="6858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057400" algn="l" defTabSz="6858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2400300" algn="l" defTabSz="6858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2743200" algn="l" defTabSz="6858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247" userDrawn="1">
          <p15:clr>
            <a:srgbClr val="A4A3A4"/>
          </p15:clr>
        </p15:guide>
        <p15:guide id="2" pos="322" userDrawn="1">
          <p15:clr>
            <a:srgbClr val="A4A3A4"/>
          </p15:clr>
        </p15:guide>
        <p15:guide id="3" orient="horz" pos="3185">
          <p15:clr>
            <a:srgbClr val="A4A3A4"/>
          </p15:clr>
        </p15:guide>
        <p15:guide id="4" pos="24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an Collier" initials="IC" lastIdx="1" clrIdx="0">
    <p:extLst>
      <p:ext uri="{19B8F6BF-5375-455C-9EA6-DF929625EA0E}">
        <p15:presenceInfo xmlns:p15="http://schemas.microsoft.com/office/powerpoint/2012/main" userId="4b94d6fccd890da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2F5079"/>
    <a:srgbClr val="E9458C"/>
    <a:srgbClr val="000000"/>
    <a:srgbClr val="79A32A"/>
    <a:srgbClr val="008452"/>
    <a:srgbClr val="11B3A2"/>
    <a:srgbClr val="009CC8"/>
    <a:srgbClr val="7CB3E1"/>
    <a:srgbClr val="8076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3842" autoAdjust="0"/>
  </p:normalViewPr>
  <p:slideViewPr>
    <p:cSldViewPr showGuides="1">
      <p:cViewPr varScale="1">
        <p:scale>
          <a:sx n="83" d="100"/>
          <a:sy n="83" d="100"/>
        </p:scale>
        <p:origin x="708" y="52"/>
      </p:cViewPr>
      <p:guideLst>
        <p:guide orient="horz" pos="4247"/>
        <p:guide pos="322"/>
        <p:guide orient="horz" pos="3185"/>
        <p:guide pos="24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516"/>
    </p:cViewPr>
  </p:sorterViewPr>
  <p:notesViewPr>
    <p:cSldViewPr>
      <p:cViewPr varScale="1">
        <p:scale>
          <a:sx n="51" d="100"/>
          <a:sy n="51" d="100"/>
        </p:scale>
        <p:origin x="2692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3-23T10:55:39.492" idx="1">
    <p:pos x="10" y="10"/>
    <p:text/>
    <p:extLst>
      <p:ext uri="{C676402C-5697-4E1C-873F-D02D1690AC5C}">
        <p15:threadingInfo xmlns:p15="http://schemas.microsoft.com/office/powerpoint/2012/main" timeZoneBias="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481535A-FFAD-332A-70ED-CB70776FD8B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FB02D2-BF51-DE01-C3F3-DB043FBC99B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8CB27C-031F-4942-9279-7D653CE95FF5}" type="datetimeFigureOut">
              <a:rPr lang="en-GB" smtClean="0"/>
              <a:t>24/04/2023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465732-1D67-EC55-BCA0-156720C07AB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693E27-0D4C-94D4-D3D8-17CA5B4B52B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24CD15-1A3C-472B-9B8A-AE119B4313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86766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C75E569-FA29-4591-9ED9-413A86DC2D1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24832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342900" algn="l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685800" algn="l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028700" algn="l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371600" algn="l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75E569-FA29-4591-9ED9-413A86DC2D18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3552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w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1134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E:\Pants Work\Current Work\Actuaries 2011\IFOA Rebrand 2012\PowerPoint\blue_crest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305" y="800101"/>
            <a:ext cx="3946096" cy="4153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92" y="1600207"/>
            <a:ext cx="8234358" cy="971549"/>
          </a:xfrm>
        </p:spPr>
        <p:txBody>
          <a:bodyPr anchor="t"/>
          <a:lstStyle>
            <a:lvl1pPr>
              <a:defRPr sz="2700" b="1"/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91" y="2085975"/>
            <a:ext cx="7491409" cy="755805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95292" y="4807744"/>
            <a:ext cx="2195512" cy="2488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19 March 2020</a:t>
            </a:r>
            <a:endParaRPr lang="en-GB"/>
          </a:p>
        </p:txBody>
      </p:sp>
      <p:pic>
        <p:nvPicPr>
          <p:cNvPr id="7" name="Picture 4" descr="E:\Pants Work\Current Work\Actuaries 2011\Logos all\IFOA Logo\Lanscape - Standard\WMF logos\IFOA_logo_L_RGB_WO_text.wmf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195263"/>
            <a:ext cx="1920368" cy="781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289" y="1168003"/>
            <a:ext cx="4068763" cy="3480197"/>
          </a:xfrm>
        </p:spPr>
        <p:txBody>
          <a:bodyPr/>
          <a:lstStyle>
            <a:lvl1pPr>
              <a:defRPr sz="17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6449" y="1168003"/>
            <a:ext cx="4070351" cy="3480197"/>
          </a:xfrm>
        </p:spPr>
        <p:txBody>
          <a:bodyPr/>
          <a:lstStyle>
            <a:lvl1pPr>
              <a:defRPr sz="17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19 March 2020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5E1C19-A04E-4390-A400-023E4FCB19F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8328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004" y="30349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42918" indent="0">
              <a:buNone/>
              <a:defRPr sz="1500" b="1"/>
            </a:lvl2pPr>
            <a:lvl3pPr marL="685835" indent="0">
              <a:buNone/>
              <a:defRPr sz="1400" b="1"/>
            </a:lvl3pPr>
            <a:lvl4pPr marL="1028751" indent="0">
              <a:buNone/>
              <a:defRPr sz="1200" b="1"/>
            </a:lvl4pPr>
            <a:lvl5pPr marL="1371669" indent="0">
              <a:buNone/>
              <a:defRPr sz="1200" b="1"/>
            </a:lvl5pPr>
            <a:lvl6pPr marL="1714586" indent="0">
              <a:buNone/>
              <a:defRPr sz="1200" b="1"/>
            </a:lvl6pPr>
            <a:lvl7pPr marL="2057503" indent="0">
              <a:buNone/>
              <a:defRPr sz="1200" b="1"/>
            </a:lvl7pPr>
            <a:lvl8pPr marL="2400420" indent="0">
              <a:buNone/>
              <a:defRPr sz="1200" b="1"/>
            </a:lvl8pPr>
            <a:lvl9pPr marL="2743337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7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1335"/>
            <a:ext cx="4041776" cy="479822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42918" indent="0">
              <a:buNone/>
              <a:defRPr sz="1500" b="1"/>
            </a:lvl2pPr>
            <a:lvl3pPr marL="685835" indent="0">
              <a:buNone/>
              <a:defRPr sz="1400" b="1"/>
            </a:lvl3pPr>
            <a:lvl4pPr marL="1028751" indent="0">
              <a:buNone/>
              <a:defRPr sz="1200" b="1"/>
            </a:lvl4pPr>
            <a:lvl5pPr marL="1371669" indent="0">
              <a:buNone/>
              <a:defRPr sz="1200" b="1"/>
            </a:lvl5pPr>
            <a:lvl6pPr marL="1714586" indent="0">
              <a:buNone/>
              <a:defRPr sz="1200" b="1"/>
            </a:lvl6pPr>
            <a:lvl7pPr marL="2057503" indent="0">
              <a:buNone/>
              <a:defRPr sz="1200" b="1"/>
            </a:lvl7pPr>
            <a:lvl8pPr marL="2400420" indent="0">
              <a:buNone/>
              <a:defRPr sz="1200" b="1"/>
            </a:lvl8pPr>
            <a:lvl9pPr marL="2743337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156"/>
            <a:ext cx="4041776" cy="2963466"/>
          </a:xfrm>
        </p:spPr>
        <p:txBody>
          <a:bodyPr/>
          <a:lstStyle>
            <a:lvl1pPr>
              <a:defRPr sz="17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19 March 2020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B513AD-2D40-40B6-B454-91430654BAD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15094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19 March 2020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C5EDD3-CB13-45EB-8A5C-B486875EE4D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57581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19163B-AE06-E0F2-8EBB-19E7F1B02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19 March 2020</a:t>
            </a: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3066C5-7AD4-27AF-2750-F24383036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3091C9-8241-93F7-65D1-4FE43F12F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5C0B4-F90D-4B90-B187-E84366B0723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24979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92" y="303610"/>
            <a:ext cx="8291512" cy="8572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95289" y="1168003"/>
            <a:ext cx="4068763" cy="3480197"/>
          </a:xfrm>
        </p:spPr>
        <p:txBody>
          <a:bodyPr/>
          <a:lstStyle>
            <a:lvl1pPr>
              <a:defRPr sz="17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16449" y="1168003"/>
            <a:ext cx="4070351" cy="3480197"/>
          </a:xfrm>
        </p:spPr>
        <p:txBody>
          <a:bodyPr/>
          <a:lstStyle>
            <a:lvl1pPr>
              <a:defRPr sz="1700"/>
            </a:lvl1pPr>
          </a:lstStyle>
          <a:p>
            <a:r>
              <a:rPr lang="en-US"/>
              <a:t>Click icon to add chart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95290" y="4807744"/>
            <a:ext cx="2016125" cy="24884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19 March 2020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11418" y="4807744"/>
            <a:ext cx="4321175" cy="248841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01015" y="4801797"/>
            <a:ext cx="647700" cy="254794"/>
          </a:xfrm>
        </p:spPr>
        <p:txBody>
          <a:bodyPr/>
          <a:lstStyle>
            <a:lvl1pPr>
              <a:defRPr/>
            </a:lvl1pPr>
          </a:lstStyle>
          <a:p>
            <a:fld id="{DD990B9C-E09A-4941-8EE5-1699664D5C7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7601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">
    <p:bg>
      <p:bgPr>
        <a:solidFill>
          <a:srgbClr val="1134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1600207"/>
            <a:ext cx="8177212" cy="971549"/>
          </a:xfrm>
        </p:spPr>
        <p:txBody>
          <a:bodyPr anchor="t"/>
          <a:lstStyle>
            <a:lvl1pPr>
              <a:defRPr sz="2700" b="1"/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91" y="2085975"/>
            <a:ext cx="7148509" cy="755805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95292" y="4807744"/>
            <a:ext cx="2195512" cy="2488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19 March 2020</a:t>
            </a:r>
            <a:endParaRPr lang="en-GB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7693823" y="404980"/>
            <a:ext cx="1189338" cy="496537"/>
            <a:chOff x="7905328" y="493473"/>
            <a:chExt cx="1656184" cy="662050"/>
          </a:xfrm>
        </p:grpSpPr>
        <p:sp>
          <p:nvSpPr>
            <p:cNvPr id="2" name="Oval 1"/>
            <p:cNvSpPr/>
            <p:nvPr userDrawn="1"/>
          </p:nvSpPr>
          <p:spPr>
            <a:xfrm>
              <a:off x="7905328" y="493473"/>
              <a:ext cx="648072" cy="63127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 userDrawn="1"/>
          </p:nvSpPr>
          <p:spPr>
            <a:xfrm>
              <a:off x="8553400" y="539969"/>
              <a:ext cx="1008112" cy="615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solidFill>
                    <a:schemeClr val="bg1"/>
                  </a:solidFill>
                </a:rPr>
                <a:t>Partner</a:t>
              </a:r>
            </a:p>
            <a:p>
              <a:r>
                <a:rPr lang="en-GB" sz="1200" dirty="0">
                  <a:solidFill>
                    <a:schemeClr val="bg1"/>
                  </a:solidFill>
                </a:rPr>
                <a:t>Logo</a:t>
              </a:r>
            </a:p>
          </p:txBody>
        </p:sp>
      </p:grpSp>
      <p:grpSp>
        <p:nvGrpSpPr>
          <p:cNvPr id="5" name="Group 4"/>
          <p:cNvGrpSpPr/>
          <p:nvPr userDrawn="1"/>
        </p:nvGrpSpPr>
        <p:grpSpPr>
          <a:xfrm>
            <a:off x="6286500" y="404979"/>
            <a:ext cx="1189338" cy="496537"/>
            <a:chOff x="7905328" y="1357569"/>
            <a:chExt cx="1656184" cy="662050"/>
          </a:xfrm>
        </p:grpSpPr>
        <p:sp>
          <p:nvSpPr>
            <p:cNvPr id="9" name="Oval 8"/>
            <p:cNvSpPr/>
            <p:nvPr userDrawn="1"/>
          </p:nvSpPr>
          <p:spPr>
            <a:xfrm>
              <a:off x="7905328" y="1357569"/>
              <a:ext cx="648072" cy="63127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TextBox 11"/>
            <p:cNvSpPr txBox="1"/>
            <p:nvPr userDrawn="1"/>
          </p:nvSpPr>
          <p:spPr>
            <a:xfrm>
              <a:off x="8553400" y="1404065"/>
              <a:ext cx="1008112" cy="615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solidFill>
                    <a:schemeClr val="bg1"/>
                  </a:solidFill>
                </a:rPr>
                <a:t>Partner</a:t>
              </a:r>
            </a:p>
            <a:p>
              <a:r>
                <a:rPr lang="en-GB" sz="1200" dirty="0">
                  <a:solidFill>
                    <a:schemeClr val="bg1"/>
                  </a:solidFill>
                </a:rPr>
                <a:t>Logo</a:t>
              </a:r>
            </a:p>
          </p:txBody>
        </p:sp>
      </p:grpSp>
      <p:pic>
        <p:nvPicPr>
          <p:cNvPr id="13" name="Picture 4" descr="E:\Pants Work\Current Work\Actuaries 2011\Logos all\IFOA Logo\Lanscape - Standard\WMF logos\IFOA_logo_L_RGB_WO_text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195263"/>
            <a:ext cx="1920368" cy="781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9255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bg>
      <p:bgPr>
        <a:solidFill>
          <a:srgbClr val="1134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-300968" y="4144137"/>
            <a:ext cx="9791567" cy="750322"/>
            <a:chOff x="-326052" y="5525517"/>
            <a:chExt cx="10607533" cy="1000430"/>
          </a:xfrm>
        </p:grpSpPr>
        <p:sp>
          <p:nvSpPr>
            <p:cNvPr id="7" name="TextBox 6"/>
            <p:cNvSpPr txBox="1"/>
            <p:nvPr userDrawn="1"/>
          </p:nvSpPr>
          <p:spPr>
            <a:xfrm rot="18900000">
              <a:off x="918816" y="6054023"/>
              <a:ext cx="1146495" cy="4719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700" dirty="0">
                  <a:solidFill>
                    <a:schemeClr val="accent3">
                      <a:lumMod val="50000"/>
                    </a:schemeClr>
                  </a:solidFill>
                </a:rPr>
                <a:t>Progress</a:t>
              </a:r>
            </a:p>
          </p:txBody>
        </p:sp>
        <p:sp>
          <p:nvSpPr>
            <p:cNvPr id="8" name="TextBox 7"/>
            <p:cNvSpPr txBox="1"/>
            <p:nvPr userDrawn="1"/>
          </p:nvSpPr>
          <p:spPr>
            <a:xfrm rot="18900000">
              <a:off x="1315795" y="6003689"/>
              <a:ext cx="1394827" cy="4719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700" dirty="0">
                  <a:solidFill>
                    <a:schemeClr val="accent3">
                      <a:lumMod val="50000"/>
                    </a:schemeClr>
                  </a:solidFill>
                </a:rPr>
                <a:t>Community</a:t>
              </a:r>
            </a:p>
          </p:txBody>
        </p:sp>
        <p:sp>
          <p:nvSpPr>
            <p:cNvPr id="9" name="TextBox 8"/>
            <p:cNvSpPr txBox="1"/>
            <p:nvPr userDrawn="1"/>
          </p:nvSpPr>
          <p:spPr>
            <a:xfrm rot="18900000">
              <a:off x="1708416" y="5626184"/>
              <a:ext cx="2252700" cy="4719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700" dirty="0">
                  <a:solidFill>
                    <a:schemeClr val="accent3">
                      <a:lumMod val="50000"/>
                    </a:schemeClr>
                  </a:solidFill>
                </a:rPr>
                <a:t>Sessional Meetings</a:t>
              </a:r>
            </a:p>
          </p:txBody>
        </p:sp>
        <p:sp>
          <p:nvSpPr>
            <p:cNvPr id="11" name="TextBox 10"/>
            <p:cNvSpPr txBox="1"/>
            <p:nvPr userDrawn="1"/>
          </p:nvSpPr>
          <p:spPr>
            <a:xfrm rot="18900000">
              <a:off x="2448712" y="6003687"/>
              <a:ext cx="1254163" cy="4719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700" dirty="0">
                  <a:solidFill>
                    <a:schemeClr val="accent3">
                      <a:lumMod val="50000"/>
                    </a:schemeClr>
                  </a:solidFill>
                </a:rPr>
                <a:t>Education</a:t>
              </a:r>
            </a:p>
          </p:txBody>
        </p:sp>
        <p:sp>
          <p:nvSpPr>
            <p:cNvPr id="12" name="TextBox 11"/>
            <p:cNvSpPr txBox="1"/>
            <p:nvPr userDrawn="1"/>
          </p:nvSpPr>
          <p:spPr>
            <a:xfrm rot="18900000">
              <a:off x="2861294" y="5777187"/>
              <a:ext cx="1838629" cy="4719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700" dirty="0">
                  <a:solidFill>
                    <a:schemeClr val="accent3">
                      <a:lumMod val="50000"/>
                    </a:schemeClr>
                  </a:solidFill>
                </a:rPr>
                <a:t>Working parties</a:t>
              </a:r>
            </a:p>
          </p:txBody>
        </p:sp>
        <p:sp>
          <p:nvSpPr>
            <p:cNvPr id="13" name="TextBox 12"/>
            <p:cNvSpPr txBox="1"/>
            <p:nvPr userDrawn="1"/>
          </p:nvSpPr>
          <p:spPr>
            <a:xfrm rot="18900000">
              <a:off x="3460079" y="5928191"/>
              <a:ext cx="1517222" cy="4719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700" dirty="0">
                  <a:solidFill>
                    <a:schemeClr val="accent3">
                      <a:lumMod val="50000"/>
                    </a:schemeClr>
                  </a:solidFill>
                </a:rPr>
                <a:t>Volunteering</a:t>
              </a:r>
            </a:p>
          </p:txBody>
        </p:sp>
        <p:sp>
          <p:nvSpPr>
            <p:cNvPr id="14" name="TextBox 13"/>
            <p:cNvSpPr txBox="1"/>
            <p:nvPr userDrawn="1"/>
          </p:nvSpPr>
          <p:spPr>
            <a:xfrm rot="18900000">
              <a:off x="4070377" y="6020467"/>
              <a:ext cx="1212485" cy="4719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700" dirty="0">
                  <a:solidFill>
                    <a:schemeClr val="accent3">
                      <a:lumMod val="50000"/>
                    </a:schemeClr>
                  </a:solidFill>
                </a:rPr>
                <a:t>Research</a:t>
              </a:r>
            </a:p>
          </p:txBody>
        </p:sp>
        <p:sp>
          <p:nvSpPr>
            <p:cNvPr id="15" name="TextBox 14"/>
            <p:cNvSpPr txBox="1"/>
            <p:nvPr userDrawn="1"/>
          </p:nvSpPr>
          <p:spPr>
            <a:xfrm rot="18900000">
              <a:off x="4414313" y="5659739"/>
              <a:ext cx="2138085" cy="4719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700" dirty="0">
                  <a:solidFill>
                    <a:schemeClr val="accent3">
                      <a:lumMod val="50000"/>
                    </a:schemeClr>
                  </a:solidFill>
                </a:rPr>
                <a:t>Shaping</a:t>
              </a:r>
              <a:r>
                <a:rPr lang="en-GB" sz="1700" baseline="0" dirty="0">
                  <a:solidFill>
                    <a:schemeClr val="accent3">
                      <a:lumMod val="50000"/>
                    </a:schemeClr>
                  </a:solidFill>
                </a:rPr>
                <a:t> the future</a:t>
              </a:r>
              <a:endParaRPr lang="en-GB" sz="17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6" name="TextBox 15"/>
            <p:cNvSpPr txBox="1"/>
            <p:nvPr userDrawn="1"/>
          </p:nvSpPr>
          <p:spPr>
            <a:xfrm rot="18900000">
              <a:off x="5153737" y="5939575"/>
              <a:ext cx="1382670" cy="4719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700" dirty="0">
                  <a:solidFill>
                    <a:schemeClr val="accent3">
                      <a:lumMod val="50000"/>
                    </a:schemeClr>
                  </a:solidFill>
                </a:rPr>
                <a:t>Networking</a:t>
              </a:r>
            </a:p>
          </p:txBody>
        </p:sp>
        <p:sp>
          <p:nvSpPr>
            <p:cNvPr id="17" name="TextBox 16"/>
            <p:cNvSpPr txBox="1"/>
            <p:nvPr userDrawn="1"/>
          </p:nvSpPr>
          <p:spPr>
            <a:xfrm rot="18900000">
              <a:off x="5519560" y="5545288"/>
              <a:ext cx="2358633" cy="4719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700" dirty="0">
                  <a:solidFill>
                    <a:schemeClr val="accent3">
                      <a:lumMod val="50000"/>
                    </a:schemeClr>
                  </a:solidFill>
                </a:rPr>
                <a:t>Professional</a:t>
              </a:r>
              <a:r>
                <a:rPr lang="en-GB" sz="1700" baseline="0" dirty="0">
                  <a:solidFill>
                    <a:schemeClr val="accent3">
                      <a:lumMod val="50000"/>
                    </a:schemeClr>
                  </a:solidFill>
                </a:rPr>
                <a:t> support</a:t>
              </a:r>
              <a:endParaRPr lang="en-GB" sz="17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8" name="TextBox 17"/>
            <p:cNvSpPr txBox="1"/>
            <p:nvPr userDrawn="1"/>
          </p:nvSpPr>
          <p:spPr>
            <a:xfrm rot="18900000">
              <a:off x="6081939" y="5620791"/>
              <a:ext cx="2172817" cy="4719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700" dirty="0">
                  <a:solidFill>
                    <a:schemeClr val="accent3">
                      <a:lumMod val="50000"/>
                    </a:schemeClr>
                  </a:solidFill>
                </a:rPr>
                <a:t>Enterprise and risk</a:t>
              </a:r>
            </a:p>
          </p:txBody>
        </p:sp>
        <p:sp>
          <p:nvSpPr>
            <p:cNvPr id="19" name="TextBox 18"/>
            <p:cNvSpPr txBox="1"/>
            <p:nvPr userDrawn="1"/>
          </p:nvSpPr>
          <p:spPr>
            <a:xfrm rot="18900000">
              <a:off x="6685758" y="5746624"/>
              <a:ext cx="1872388" cy="4719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700" dirty="0">
                  <a:solidFill>
                    <a:schemeClr val="accent3">
                      <a:lumMod val="50000"/>
                    </a:schemeClr>
                  </a:solidFill>
                </a:rPr>
                <a:t>Learned</a:t>
              </a:r>
              <a:r>
                <a:rPr lang="en-GB" sz="1700" baseline="0" dirty="0">
                  <a:solidFill>
                    <a:schemeClr val="accent3">
                      <a:lumMod val="50000"/>
                    </a:schemeClr>
                  </a:solidFill>
                </a:rPr>
                <a:t> society</a:t>
              </a:r>
              <a:endParaRPr lang="en-GB" sz="17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20" name="TextBox 19"/>
            <p:cNvSpPr txBox="1"/>
            <p:nvPr userDrawn="1"/>
          </p:nvSpPr>
          <p:spPr>
            <a:xfrm rot="18900000">
              <a:off x="7313649" y="5973128"/>
              <a:ext cx="1424350" cy="4719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700" dirty="0">
                  <a:solidFill>
                    <a:schemeClr val="accent3">
                      <a:lumMod val="50000"/>
                    </a:schemeClr>
                  </a:solidFill>
                </a:rPr>
                <a:t>Opportunity</a:t>
              </a:r>
            </a:p>
          </p:txBody>
        </p:sp>
        <p:sp>
          <p:nvSpPr>
            <p:cNvPr id="21" name="TextBox 20"/>
            <p:cNvSpPr txBox="1"/>
            <p:nvPr userDrawn="1"/>
          </p:nvSpPr>
          <p:spPr>
            <a:xfrm rot="18900000">
              <a:off x="7746551" y="5587235"/>
              <a:ext cx="2214495" cy="4719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700" dirty="0">
                  <a:solidFill>
                    <a:schemeClr val="accent3">
                      <a:lumMod val="50000"/>
                    </a:schemeClr>
                  </a:solidFill>
                </a:rPr>
                <a:t>International profile</a:t>
              </a:r>
            </a:p>
          </p:txBody>
        </p:sp>
        <p:sp>
          <p:nvSpPr>
            <p:cNvPr id="22" name="TextBox 21"/>
            <p:cNvSpPr txBox="1"/>
            <p:nvPr userDrawn="1"/>
          </p:nvSpPr>
          <p:spPr>
            <a:xfrm rot="18900000">
              <a:off x="8480231" y="6031851"/>
              <a:ext cx="1094398" cy="4719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700" dirty="0">
                  <a:solidFill>
                    <a:schemeClr val="accent3">
                      <a:lumMod val="50000"/>
                    </a:schemeClr>
                  </a:solidFill>
                </a:rPr>
                <a:t>Journals</a:t>
              </a:r>
            </a:p>
          </p:txBody>
        </p:sp>
        <p:sp>
          <p:nvSpPr>
            <p:cNvPr id="23" name="TextBox 22"/>
            <p:cNvSpPr txBox="1"/>
            <p:nvPr userDrawn="1"/>
          </p:nvSpPr>
          <p:spPr>
            <a:xfrm rot="18900000">
              <a:off x="8935279" y="5981517"/>
              <a:ext cx="1346202" cy="4719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700" dirty="0">
                  <a:solidFill>
                    <a:schemeClr val="accent3">
                      <a:lumMod val="50000"/>
                    </a:schemeClr>
                  </a:solidFill>
                </a:rPr>
                <a:t>Supporting</a:t>
              </a:r>
            </a:p>
          </p:txBody>
        </p:sp>
        <p:sp>
          <p:nvSpPr>
            <p:cNvPr id="24" name="TextBox 23"/>
            <p:cNvSpPr txBox="1"/>
            <p:nvPr userDrawn="1"/>
          </p:nvSpPr>
          <p:spPr>
            <a:xfrm rot="18900000">
              <a:off x="-326052" y="5525517"/>
              <a:ext cx="1186437" cy="4719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700" dirty="0">
                  <a:solidFill>
                    <a:schemeClr val="accent3">
                      <a:lumMod val="50000"/>
                    </a:schemeClr>
                  </a:solidFill>
                </a:rPr>
                <a:t>Expertise</a:t>
              </a:r>
            </a:p>
          </p:txBody>
        </p:sp>
        <p:sp>
          <p:nvSpPr>
            <p:cNvPr id="25" name="TextBox 24"/>
            <p:cNvSpPr txBox="1"/>
            <p:nvPr userDrawn="1"/>
          </p:nvSpPr>
          <p:spPr>
            <a:xfrm rot="18900000">
              <a:off x="-209497" y="5852688"/>
              <a:ext cx="1516387" cy="4719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700" dirty="0">
                  <a:solidFill>
                    <a:schemeClr val="accent3">
                      <a:lumMod val="50000"/>
                    </a:schemeClr>
                  </a:solidFill>
                </a:rPr>
                <a:t>Sponsorship</a:t>
              </a:r>
            </a:p>
          </p:txBody>
        </p:sp>
        <p:sp>
          <p:nvSpPr>
            <p:cNvPr id="26" name="TextBox 25"/>
            <p:cNvSpPr txBox="1"/>
            <p:nvPr userDrawn="1"/>
          </p:nvSpPr>
          <p:spPr>
            <a:xfrm rot="18900000">
              <a:off x="181048" y="5634573"/>
              <a:ext cx="2228388" cy="4719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700" dirty="0">
                  <a:solidFill>
                    <a:schemeClr val="accent3">
                      <a:lumMod val="50000"/>
                    </a:schemeClr>
                  </a:solidFill>
                </a:rPr>
                <a:t>Thought leadership</a:t>
              </a:r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1600207"/>
            <a:ext cx="8177212" cy="971549"/>
          </a:xfrm>
        </p:spPr>
        <p:txBody>
          <a:bodyPr anchor="t"/>
          <a:lstStyle>
            <a:lvl1pPr>
              <a:defRPr sz="2700"/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91" y="2085975"/>
            <a:ext cx="7596570" cy="755805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95292" y="4807744"/>
            <a:ext cx="2195512" cy="2488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19 March 2020</a:t>
            </a:r>
            <a:endParaRPr lang="en-GB"/>
          </a:p>
        </p:txBody>
      </p:sp>
      <p:pic>
        <p:nvPicPr>
          <p:cNvPr id="27" name="Picture 4" descr="E:\Pants Work\Current Work\Actuaries 2011\Logos all\IFOA Logo\Lanscape - Standard\WMF logos\IFOA_logo_L_RGB_WO_text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195263"/>
            <a:ext cx="1920368" cy="781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2919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9" y="1600207"/>
            <a:ext cx="7493579" cy="971549"/>
          </a:xfrm>
        </p:spPr>
        <p:txBody>
          <a:bodyPr anchor="t"/>
          <a:lstStyle>
            <a:lvl1pPr>
              <a:defRPr sz="2700" b="1"/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92" y="2085975"/>
            <a:ext cx="6121400" cy="755805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pic>
        <p:nvPicPr>
          <p:cNvPr id="31" name="Picture 2" descr="E:\Pants Work\Current Work\Actuaries 2011\Logos all\IFOA Logo\Lanscape - Standard\WMF logos\IFOA_logo_L_RGB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186680"/>
            <a:ext cx="1941452" cy="790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 userDrawn="1"/>
        </p:nvSpPr>
        <p:spPr>
          <a:xfrm rot="18900000">
            <a:off x="871223" y="4552061"/>
            <a:ext cx="1012137" cy="330860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GB" sz="1700" dirty="0">
                <a:solidFill>
                  <a:schemeClr val="bg1">
                    <a:lumMod val="75000"/>
                  </a:schemeClr>
                </a:solidFill>
              </a:rPr>
              <a:t>Progress</a:t>
            </a:r>
          </a:p>
        </p:txBody>
      </p:sp>
      <p:sp>
        <p:nvSpPr>
          <p:cNvPr id="33" name="TextBox 32"/>
          <p:cNvSpPr txBox="1"/>
          <p:nvPr userDrawn="1"/>
        </p:nvSpPr>
        <p:spPr>
          <a:xfrm rot="18900000">
            <a:off x="1237665" y="4514311"/>
            <a:ext cx="1241365" cy="330860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GB" sz="1700" dirty="0">
                <a:solidFill>
                  <a:schemeClr val="bg1">
                    <a:lumMod val="75000"/>
                  </a:schemeClr>
                </a:solidFill>
              </a:rPr>
              <a:t>Community</a:t>
            </a:r>
          </a:p>
        </p:txBody>
      </p:sp>
      <p:sp>
        <p:nvSpPr>
          <p:cNvPr id="34" name="TextBox 33"/>
          <p:cNvSpPr txBox="1"/>
          <p:nvPr userDrawn="1"/>
        </p:nvSpPr>
        <p:spPr>
          <a:xfrm rot="18900000">
            <a:off x="1600085" y="4231182"/>
            <a:ext cx="2033249" cy="330860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GB" sz="1700" dirty="0">
                <a:solidFill>
                  <a:schemeClr val="bg1">
                    <a:lumMod val="75000"/>
                  </a:schemeClr>
                </a:solidFill>
              </a:rPr>
              <a:t>Sessional Meetings</a:t>
            </a:r>
          </a:p>
        </p:txBody>
      </p:sp>
      <p:sp>
        <p:nvSpPr>
          <p:cNvPr id="35" name="TextBox 34"/>
          <p:cNvSpPr txBox="1"/>
          <p:nvPr userDrawn="1"/>
        </p:nvSpPr>
        <p:spPr>
          <a:xfrm rot="18900000">
            <a:off x="2283435" y="4514310"/>
            <a:ext cx="1111523" cy="330860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GB" sz="1700" dirty="0">
                <a:solidFill>
                  <a:schemeClr val="bg1">
                    <a:lumMod val="75000"/>
                  </a:schemeClr>
                </a:solidFill>
              </a:rPr>
              <a:t>Education</a:t>
            </a:r>
          </a:p>
        </p:txBody>
      </p:sp>
      <p:sp>
        <p:nvSpPr>
          <p:cNvPr id="36" name="TextBox 35"/>
          <p:cNvSpPr txBox="1"/>
          <p:nvPr userDrawn="1"/>
        </p:nvSpPr>
        <p:spPr>
          <a:xfrm rot="18900000">
            <a:off x="2664282" y="4344434"/>
            <a:ext cx="1651029" cy="330860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l"/>
            <a:r>
              <a:rPr lang="en-GB" sz="1700" dirty="0">
                <a:solidFill>
                  <a:schemeClr val="bg1">
                    <a:lumMod val="75000"/>
                  </a:schemeClr>
                </a:solidFill>
              </a:rPr>
              <a:t>Working parties</a:t>
            </a:r>
          </a:p>
        </p:txBody>
      </p:sp>
      <p:sp>
        <p:nvSpPr>
          <p:cNvPr id="37" name="TextBox 36"/>
          <p:cNvSpPr txBox="1"/>
          <p:nvPr userDrawn="1"/>
        </p:nvSpPr>
        <p:spPr>
          <a:xfrm rot="18900000">
            <a:off x="3217005" y="4457687"/>
            <a:ext cx="1354345" cy="330860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GB" sz="1700" dirty="0">
                <a:solidFill>
                  <a:schemeClr val="bg1">
                    <a:lumMod val="75000"/>
                  </a:schemeClr>
                </a:solidFill>
              </a:rPr>
              <a:t>Volunteering</a:t>
            </a:r>
          </a:p>
        </p:txBody>
      </p:sp>
      <p:sp>
        <p:nvSpPr>
          <p:cNvPr id="38" name="TextBox 37"/>
          <p:cNvSpPr txBox="1"/>
          <p:nvPr userDrawn="1"/>
        </p:nvSpPr>
        <p:spPr>
          <a:xfrm rot="18900000">
            <a:off x="3780355" y="4526895"/>
            <a:ext cx="1073051" cy="330860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GB" sz="1700" dirty="0">
                <a:solidFill>
                  <a:schemeClr val="bg1">
                    <a:lumMod val="75000"/>
                  </a:schemeClr>
                </a:solidFill>
              </a:rPr>
              <a:t>Research</a:t>
            </a:r>
          </a:p>
        </p:txBody>
      </p:sp>
      <p:sp>
        <p:nvSpPr>
          <p:cNvPr id="39" name="TextBox 38"/>
          <p:cNvSpPr txBox="1"/>
          <p:nvPr userDrawn="1"/>
        </p:nvSpPr>
        <p:spPr>
          <a:xfrm rot="18900000">
            <a:off x="4097835" y="4256349"/>
            <a:ext cx="1927451" cy="330860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GB" sz="1700" dirty="0">
                <a:solidFill>
                  <a:schemeClr val="bg1">
                    <a:lumMod val="75000"/>
                  </a:schemeClr>
                </a:solidFill>
              </a:rPr>
              <a:t>Shaping</a:t>
            </a:r>
            <a:r>
              <a:rPr lang="en-GB" sz="1700" baseline="0" dirty="0">
                <a:solidFill>
                  <a:schemeClr val="bg1">
                    <a:lumMod val="75000"/>
                  </a:schemeClr>
                </a:solidFill>
              </a:rPr>
              <a:t> the future</a:t>
            </a:r>
            <a:endParaRPr lang="en-GB" sz="17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0" name="TextBox 39"/>
          <p:cNvSpPr txBox="1"/>
          <p:nvPr userDrawn="1"/>
        </p:nvSpPr>
        <p:spPr>
          <a:xfrm rot="18900000">
            <a:off x="4780380" y="4466226"/>
            <a:ext cx="1230145" cy="330860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GB" sz="1700" dirty="0">
                <a:solidFill>
                  <a:schemeClr val="bg1">
                    <a:lumMod val="75000"/>
                  </a:schemeClr>
                </a:solidFill>
              </a:rPr>
              <a:t>Networking</a:t>
            </a:r>
          </a:p>
        </p:txBody>
      </p:sp>
      <p:sp>
        <p:nvSpPr>
          <p:cNvPr id="41" name="TextBox 40"/>
          <p:cNvSpPr txBox="1"/>
          <p:nvPr userDrawn="1"/>
        </p:nvSpPr>
        <p:spPr>
          <a:xfrm rot="18900000">
            <a:off x="5118063" y="4170510"/>
            <a:ext cx="2131033" cy="330860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GB" sz="1700" dirty="0">
                <a:solidFill>
                  <a:schemeClr val="bg1">
                    <a:lumMod val="75000"/>
                  </a:schemeClr>
                </a:solidFill>
              </a:rPr>
              <a:t>Professional</a:t>
            </a:r>
            <a:r>
              <a:rPr lang="en-GB" sz="1700" baseline="0" dirty="0">
                <a:solidFill>
                  <a:schemeClr val="bg1">
                    <a:lumMod val="75000"/>
                  </a:schemeClr>
                </a:solidFill>
              </a:rPr>
              <a:t> support</a:t>
            </a:r>
            <a:endParaRPr lang="en-GB" sz="17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2" name="TextBox 41"/>
          <p:cNvSpPr txBox="1"/>
          <p:nvPr userDrawn="1"/>
        </p:nvSpPr>
        <p:spPr>
          <a:xfrm rot="18900000">
            <a:off x="5637182" y="4227137"/>
            <a:ext cx="1959511" cy="330860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GB" sz="1700" dirty="0">
                <a:solidFill>
                  <a:schemeClr val="bg1">
                    <a:lumMod val="75000"/>
                  </a:schemeClr>
                </a:solidFill>
              </a:rPr>
              <a:t>Enterprise and risk</a:t>
            </a:r>
          </a:p>
        </p:txBody>
      </p:sp>
      <p:sp>
        <p:nvSpPr>
          <p:cNvPr id="43" name="TextBox 42"/>
          <p:cNvSpPr txBox="1"/>
          <p:nvPr userDrawn="1"/>
        </p:nvSpPr>
        <p:spPr>
          <a:xfrm rot="18900000">
            <a:off x="6194553" y="4321512"/>
            <a:ext cx="1682192" cy="330860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GB" sz="1700" dirty="0">
                <a:solidFill>
                  <a:schemeClr val="bg1">
                    <a:lumMod val="75000"/>
                  </a:schemeClr>
                </a:solidFill>
              </a:rPr>
              <a:t>Learned</a:t>
            </a:r>
            <a:r>
              <a:rPr lang="en-GB" sz="1700" baseline="0" dirty="0">
                <a:solidFill>
                  <a:schemeClr val="bg1">
                    <a:lumMod val="75000"/>
                  </a:schemeClr>
                </a:solidFill>
              </a:rPr>
              <a:t> society</a:t>
            </a:r>
            <a:endParaRPr lang="en-GB" sz="17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4" name="TextBox 43"/>
          <p:cNvSpPr txBox="1"/>
          <p:nvPr userDrawn="1"/>
        </p:nvSpPr>
        <p:spPr>
          <a:xfrm rot="18900000">
            <a:off x="6774146" y="4491390"/>
            <a:ext cx="1268617" cy="330860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GB" sz="1700" dirty="0">
                <a:solidFill>
                  <a:schemeClr val="bg1">
                    <a:lumMod val="75000"/>
                  </a:schemeClr>
                </a:solidFill>
              </a:rPr>
              <a:t>Opportunity</a:t>
            </a:r>
          </a:p>
        </p:txBody>
      </p:sp>
      <p:sp>
        <p:nvSpPr>
          <p:cNvPr id="45" name="TextBox 44"/>
          <p:cNvSpPr txBox="1"/>
          <p:nvPr userDrawn="1"/>
        </p:nvSpPr>
        <p:spPr>
          <a:xfrm rot="18900000">
            <a:off x="7173747" y="4201970"/>
            <a:ext cx="1997983" cy="330860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GB" sz="1700" dirty="0">
                <a:solidFill>
                  <a:schemeClr val="bg1">
                    <a:lumMod val="75000"/>
                  </a:schemeClr>
                </a:solidFill>
              </a:rPr>
              <a:t>International profile</a:t>
            </a:r>
          </a:p>
        </p:txBody>
      </p:sp>
      <p:sp>
        <p:nvSpPr>
          <p:cNvPr id="46" name="TextBox 45"/>
          <p:cNvSpPr txBox="1"/>
          <p:nvPr userDrawn="1"/>
        </p:nvSpPr>
        <p:spPr>
          <a:xfrm rot="18900000">
            <a:off x="7850991" y="4535432"/>
            <a:ext cx="964046" cy="330860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GB" sz="1700" dirty="0">
                <a:solidFill>
                  <a:schemeClr val="bg1">
                    <a:lumMod val="75000"/>
                  </a:schemeClr>
                </a:solidFill>
              </a:rPr>
              <a:t>Journals</a:t>
            </a:r>
          </a:p>
        </p:txBody>
      </p:sp>
      <p:sp>
        <p:nvSpPr>
          <p:cNvPr id="47" name="TextBox 46"/>
          <p:cNvSpPr txBox="1"/>
          <p:nvPr userDrawn="1"/>
        </p:nvSpPr>
        <p:spPr>
          <a:xfrm rot="18900000">
            <a:off x="8271035" y="4497682"/>
            <a:ext cx="1196481" cy="330860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GB" sz="1700" dirty="0">
                <a:solidFill>
                  <a:schemeClr val="bg1">
                    <a:lumMod val="75000"/>
                  </a:schemeClr>
                </a:solidFill>
              </a:rPr>
              <a:t>Supporting</a:t>
            </a:r>
          </a:p>
        </p:txBody>
      </p:sp>
      <p:sp>
        <p:nvSpPr>
          <p:cNvPr id="48" name="TextBox 47"/>
          <p:cNvSpPr txBox="1"/>
          <p:nvPr userDrawn="1"/>
        </p:nvSpPr>
        <p:spPr>
          <a:xfrm rot="18900000">
            <a:off x="-277885" y="4155682"/>
            <a:ext cx="1049005" cy="330860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GB" sz="1700" dirty="0">
                <a:solidFill>
                  <a:schemeClr val="bg1">
                    <a:lumMod val="75000"/>
                  </a:schemeClr>
                </a:solidFill>
              </a:rPr>
              <a:t>Expertise</a:t>
            </a:r>
          </a:p>
        </p:txBody>
      </p:sp>
      <p:sp>
        <p:nvSpPr>
          <p:cNvPr id="49" name="TextBox 48"/>
          <p:cNvSpPr txBox="1"/>
          <p:nvPr userDrawn="1"/>
        </p:nvSpPr>
        <p:spPr>
          <a:xfrm rot="18900000">
            <a:off x="-170296" y="4401060"/>
            <a:ext cx="1353576" cy="330860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GB" sz="1700" dirty="0">
                <a:solidFill>
                  <a:schemeClr val="bg1">
                    <a:lumMod val="75000"/>
                  </a:schemeClr>
                </a:solidFill>
              </a:rPr>
              <a:t>Sponsorship</a:t>
            </a:r>
          </a:p>
        </p:txBody>
      </p:sp>
      <p:sp>
        <p:nvSpPr>
          <p:cNvPr id="50" name="TextBox 49"/>
          <p:cNvSpPr txBox="1"/>
          <p:nvPr userDrawn="1"/>
        </p:nvSpPr>
        <p:spPr>
          <a:xfrm rot="18900000">
            <a:off x="190207" y="4237474"/>
            <a:ext cx="2010807" cy="330860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GB" sz="1700" dirty="0">
                <a:solidFill>
                  <a:schemeClr val="bg1">
                    <a:lumMod val="75000"/>
                  </a:schemeClr>
                </a:solidFill>
              </a:rPr>
              <a:t>Thought leadership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95292" y="4807744"/>
            <a:ext cx="2195512" cy="24884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19 March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9159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1600207"/>
            <a:ext cx="8291512" cy="971549"/>
          </a:xfrm>
        </p:spPr>
        <p:txBody>
          <a:bodyPr anchor="t"/>
          <a:lstStyle>
            <a:lvl1pPr>
              <a:defRPr sz="2700"/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92" y="2085975"/>
            <a:ext cx="6121400" cy="755805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95292" y="4807744"/>
            <a:ext cx="2195512" cy="2488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19 March 2020</a:t>
            </a:r>
            <a:endParaRPr lang="en-GB" dirty="0"/>
          </a:p>
        </p:txBody>
      </p:sp>
      <p:pic>
        <p:nvPicPr>
          <p:cNvPr id="6" name="Picture 2" descr="E:\Pants Work\Current Work\Actuaries 2011\Logos all\IFOA Logo\Lanscape - Standard\WMF logos\IFOA_logo_L_RGB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186680"/>
            <a:ext cx="1941452" cy="790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625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9" y="1600207"/>
            <a:ext cx="6348412" cy="971549"/>
          </a:xfrm>
        </p:spPr>
        <p:txBody>
          <a:bodyPr anchor="t"/>
          <a:lstStyle>
            <a:lvl1pPr>
              <a:defRPr sz="2700"/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92" y="2085975"/>
            <a:ext cx="6121400" cy="755805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95292" y="4807744"/>
            <a:ext cx="2195512" cy="24884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19 March 2020</a:t>
            </a:r>
            <a:endParaRPr lang="en-GB" dirty="0"/>
          </a:p>
        </p:txBody>
      </p:sp>
      <p:pic>
        <p:nvPicPr>
          <p:cNvPr id="6" name="Picture 2" descr="E:\Pants Work\Current Work\Actuaries 2011\Logos all\IFOA Logo\Lanscape - Standard\WMF logos\IFOA_logo_L_RGB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186680"/>
            <a:ext cx="1941452" cy="790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4859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8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1600207"/>
            <a:ext cx="6519862" cy="971549"/>
          </a:xfrm>
        </p:spPr>
        <p:txBody>
          <a:bodyPr anchor="t"/>
          <a:lstStyle>
            <a:lvl1pPr>
              <a:defRPr sz="2700"/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92" y="2085975"/>
            <a:ext cx="6121400" cy="755805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95292" y="4807744"/>
            <a:ext cx="2195512" cy="2488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19 March 2020</a:t>
            </a:r>
            <a:endParaRPr lang="en-GB" dirty="0"/>
          </a:p>
        </p:txBody>
      </p:sp>
      <p:pic>
        <p:nvPicPr>
          <p:cNvPr id="6" name="Picture 2" descr="E:\Pants Work\Current Work\Actuaries 2011\Logos all\IFOA Logo\Lanscape - Standard\WMF logos\IFOA_logo_L_RGB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186680"/>
            <a:ext cx="1941452" cy="790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2348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9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1600207"/>
            <a:ext cx="7129463" cy="971549"/>
          </a:xfrm>
        </p:spPr>
        <p:txBody>
          <a:bodyPr anchor="t"/>
          <a:lstStyle>
            <a:lvl1pPr>
              <a:defRPr sz="2700"/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92" y="2085975"/>
            <a:ext cx="6121400" cy="755805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95292" y="4807750"/>
            <a:ext cx="1385017" cy="225056"/>
          </a:xfrm>
          <a:gradFill>
            <a:gsLst>
              <a:gs pos="0">
                <a:schemeClr val="bg2">
                  <a:alpha val="53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0"/>
          </a:gradFill>
          <a:effectLst>
            <a:softEdge rad="31750"/>
          </a:effectLst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19 March 2020</a:t>
            </a:r>
            <a:endParaRPr lang="en-GB" dirty="0"/>
          </a:p>
        </p:txBody>
      </p:sp>
      <p:pic>
        <p:nvPicPr>
          <p:cNvPr id="6" name="Picture 2" descr="E:\Pants Work\Current Work\Actuaries 2011\Logos all\IFOA Logo\Lanscape - Standard\WMF logos\IFOA_logo_L_RGB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186680"/>
            <a:ext cx="1941452" cy="790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7307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19 March 2020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8DA6AF-1811-4E27-A96F-54109F1D027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6545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92" y="303610"/>
            <a:ext cx="8291512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92" y="1168003"/>
            <a:ext cx="8291512" cy="3480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95290" y="4807744"/>
            <a:ext cx="2016125" cy="248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/>
              <a:t>19 March 2020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11417" y="4807744"/>
            <a:ext cx="5589583" cy="248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3F4548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01015" y="4801797"/>
            <a:ext cx="647700" cy="254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3F4548"/>
                </a:solidFill>
              </a:defRPr>
            </a:lvl1pPr>
          </a:lstStyle>
          <a:p>
            <a:fld id="{65C5C0B4-F90D-4B90-B187-E84366B0723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468318" y="4747022"/>
            <a:ext cx="8207375" cy="0"/>
          </a:xfrm>
          <a:prstGeom prst="line">
            <a:avLst/>
          </a:prstGeom>
          <a:noFill/>
          <a:ln w="12700">
            <a:solidFill>
              <a:srgbClr val="D9AB1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/>
          <a:lstStyle/>
          <a:p>
            <a:endParaRPr lang="en-GB" dirty="0"/>
          </a:p>
        </p:txBody>
      </p:sp>
      <p:pic>
        <p:nvPicPr>
          <p:cNvPr id="60" name="Picture 2" descr="E:\Pants Work\Current Work\Actuaries 2011\Logos all\IFOA Logo\Lanscape - Standard\WMF logos\IFOA_logo_L_RGB.wmf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4172341"/>
            <a:ext cx="1242138" cy="505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1" name="Group 64"/>
          <p:cNvGrpSpPr/>
          <p:nvPr/>
        </p:nvGrpSpPr>
        <p:grpSpPr>
          <a:xfrm>
            <a:off x="-2353016" y="0"/>
            <a:ext cx="2263692" cy="5143500"/>
            <a:chOff x="-3137354" y="0"/>
            <a:chExt cx="3018256" cy="6858000"/>
          </a:xfrm>
        </p:grpSpPr>
        <p:sp>
          <p:nvSpPr>
            <p:cNvPr id="62" name="Rectangle 61"/>
            <p:cNvSpPr/>
            <p:nvPr userDrawn="1"/>
          </p:nvSpPr>
          <p:spPr>
            <a:xfrm>
              <a:off x="-3137354" y="0"/>
              <a:ext cx="2994443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TextBox 62"/>
            <p:cNvSpPr txBox="1"/>
            <p:nvPr userDrawn="1"/>
          </p:nvSpPr>
          <p:spPr>
            <a:xfrm>
              <a:off x="-2982573" y="99308"/>
              <a:ext cx="2839661" cy="32829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800" b="1" dirty="0">
                  <a:solidFill>
                    <a:schemeClr val="accent2"/>
                  </a:solidFill>
                </a:rPr>
                <a:t>Colour</a:t>
              </a:r>
              <a:r>
                <a:rPr lang="en-GB" sz="800" b="1" baseline="0" dirty="0">
                  <a:solidFill>
                    <a:schemeClr val="accent2"/>
                  </a:solidFill>
                </a:rPr>
                <a:t> palette for PowerPoint presentations</a:t>
              </a:r>
              <a:endParaRPr lang="en-US" sz="800" b="1" dirty="0">
                <a:solidFill>
                  <a:schemeClr val="accent2"/>
                </a:solidFill>
              </a:endParaRPr>
            </a:p>
          </p:txBody>
        </p:sp>
        <p:grpSp>
          <p:nvGrpSpPr>
            <p:cNvPr id="64" name="Group 58"/>
            <p:cNvGrpSpPr/>
            <p:nvPr userDrawn="1"/>
          </p:nvGrpSpPr>
          <p:grpSpPr>
            <a:xfrm>
              <a:off x="-2982571" y="476672"/>
              <a:ext cx="2863473" cy="328294"/>
              <a:chOff x="-2982571" y="476672"/>
              <a:chExt cx="2863473" cy="328294"/>
            </a:xfrm>
          </p:grpSpPr>
          <p:sp>
            <p:nvSpPr>
              <p:cNvPr id="106" name="Rectangle 9"/>
              <p:cNvSpPr/>
              <p:nvPr userDrawn="1"/>
            </p:nvSpPr>
            <p:spPr>
              <a:xfrm>
                <a:off x="-2982571" y="476672"/>
                <a:ext cx="309565" cy="28575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7" name="TextBox 11"/>
              <p:cNvSpPr txBox="1"/>
              <p:nvPr userDrawn="1"/>
            </p:nvSpPr>
            <p:spPr>
              <a:xfrm>
                <a:off x="-2518224" y="476672"/>
                <a:ext cx="2399126" cy="32829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800" dirty="0"/>
                  <a:t>Dark blue</a:t>
                </a:r>
              </a:p>
              <a:p>
                <a:r>
                  <a:rPr lang="en-GB" sz="800" dirty="0"/>
                  <a:t>R17</a:t>
                </a:r>
                <a:r>
                  <a:rPr lang="en-GB" sz="800" baseline="0" dirty="0"/>
                  <a:t>  G52  B88</a:t>
                </a:r>
                <a:endParaRPr lang="en-US" sz="800" dirty="0"/>
              </a:p>
            </p:txBody>
          </p:sp>
        </p:grpSp>
        <p:grpSp>
          <p:nvGrpSpPr>
            <p:cNvPr id="65" name="Group 13"/>
            <p:cNvGrpSpPr/>
            <p:nvPr userDrawn="1"/>
          </p:nvGrpSpPr>
          <p:grpSpPr>
            <a:xfrm>
              <a:off x="-2982575" y="882170"/>
              <a:ext cx="2863476" cy="328294"/>
              <a:chOff x="-2928990" y="365095"/>
              <a:chExt cx="2643206" cy="328294"/>
            </a:xfrm>
          </p:grpSpPr>
          <p:sp>
            <p:nvSpPr>
              <p:cNvPr id="104" name="Rectangle 14"/>
              <p:cNvSpPr/>
              <p:nvPr userDrawn="1"/>
            </p:nvSpPr>
            <p:spPr>
              <a:xfrm>
                <a:off x="-2928990" y="365095"/>
                <a:ext cx="285752" cy="28575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TextBox 15"/>
              <p:cNvSpPr txBox="1"/>
              <p:nvPr userDrawn="1"/>
            </p:nvSpPr>
            <p:spPr>
              <a:xfrm>
                <a:off x="-2500362" y="365095"/>
                <a:ext cx="2214578" cy="32829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800" dirty="0"/>
                  <a:t>Gold</a:t>
                </a:r>
              </a:p>
              <a:p>
                <a:r>
                  <a:rPr lang="en-GB" sz="800" dirty="0"/>
                  <a:t>R217</a:t>
                </a:r>
                <a:r>
                  <a:rPr lang="en-GB" sz="800" baseline="0" dirty="0"/>
                  <a:t>  G171  B22</a:t>
                </a:r>
                <a:endParaRPr lang="en-US" sz="600" dirty="0"/>
              </a:p>
            </p:txBody>
          </p:sp>
        </p:grpSp>
        <p:grpSp>
          <p:nvGrpSpPr>
            <p:cNvPr id="66" name="Group 16"/>
            <p:cNvGrpSpPr/>
            <p:nvPr userDrawn="1"/>
          </p:nvGrpSpPr>
          <p:grpSpPr>
            <a:xfrm>
              <a:off x="-2982575" y="1277829"/>
              <a:ext cx="2863476" cy="328294"/>
              <a:chOff x="-2928990" y="63509"/>
              <a:chExt cx="2643206" cy="328294"/>
            </a:xfrm>
          </p:grpSpPr>
          <p:sp>
            <p:nvSpPr>
              <p:cNvPr id="102" name="Rectangle 17"/>
              <p:cNvSpPr/>
              <p:nvPr userDrawn="1"/>
            </p:nvSpPr>
            <p:spPr>
              <a:xfrm>
                <a:off x="-2928990" y="63509"/>
                <a:ext cx="285752" cy="285752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3" name="TextBox 18"/>
              <p:cNvSpPr txBox="1"/>
              <p:nvPr userDrawn="1"/>
            </p:nvSpPr>
            <p:spPr>
              <a:xfrm>
                <a:off x="-2500362" y="63509"/>
                <a:ext cx="2214578" cy="32829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800" dirty="0"/>
                  <a:t>Mid blue</a:t>
                </a:r>
              </a:p>
              <a:p>
                <a:r>
                  <a:rPr lang="en-GB" sz="800" dirty="0"/>
                  <a:t>R64</a:t>
                </a:r>
                <a:r>
                  <a:rPr lang="en-GB" sz="800" baseline="0" dirty="0"/>
                  <a:t>  G150  B184</a:t>
                </a:r>
                <a:endParaRPr lang="en-US" sz="800" dirty="0"/>
              </a:p>
            </p:txBody>
          </p:sp>
        </p:grpSp>
        <p:sp>
          <p:nvSpPr>
            <p:cNvPr id="67" name="TextBox 66"/>
            <p:cNvSpPr txBox="1"/>
            <p:nvPr userDrawn="1"/>
          </p:nvSpPr>
          <p:spPr>
            <a:xfrm>
              <a:off x="-2982571" y="2122984"/>
              <a:ext cx="2399127" cy="16414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800" b="1" dirty="0">
                  <a:solidFill>
                    <a:schemeClr val="accent1"/>
                  </a:solidFill>
                </a:rPr>
                <a:t>Secondary colour palette</a:t>
              </a:r>
              <a:endParaRPr lang="en-US" sz="800" b="1" dirty="0">
                <a:solidFill>
                  <a:schemeClr val="accent1"/>
                </a:solidFill>
              </a:endParaRPr>
            </a:p>
          </p:txBody>
        </p:sp>
        <p:sp>
          <p:nvSpPr>
            <p:cNvPr id="68" name="TextBox 67"/>
            <p:cNvSpPr txBox="1"/>
            <p:nvPr userDrawn="1"/>
          </p:nvSpPr>
          <p:spPr>
            <a:xfrm>
              <a:off x="-2982571" y="260648"/>
              <a:ext cx="2399127" cy="16414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tabLst>
                  <a:tab pos="1814513" algn="l"/>
                </a:tabLst>
              </a:pPr>
              <a:r>
                <a:rPr lang="en-GB" sz="800" b="1" dirty="0">
                  <a:solidFill>
                    <a:schemeClr val="accent1"/>
                  </a:solidFill>
                </a:rPr>
                <a:t>Primary colour palette</a:t>
              </a:r>
              <a:endParaRPr lang="en-US" sz="800" b="1" dirty="0">
                <a:solidFill>
                  <a:schemeClr val="accent1"/>
                </a:solidFill>
              </a:endParaRPr>
            </a:p>
          </p:txBody>
        </p:sp>
        <p:grpSp>
          <p:nvGrpSpPr>
            <p:cNvPr id="69" name="Group 24"/>
            <p:cNvGrpSpPr/>
            <p:nvPr userDrawn="1"/>
          </p:nvGrpSpPr>
          <p:grpSpPr>
            <a:xfrm>
              <a:off x="-2982575" y="1688965"/>
              <a:ext cx="2863476" cy="328294"/>
              <a:chOff x="-2928990" y="63509"/>
              <a:chExt cx="2643206" cy="328294"/>
            </a:xfrm>
          </p:grpSpPr>
          <p:sp>
            <p:nvSpPr>
              <p:cNvPr id="100" name="Rectangle 99"/>
              <p:cNvSpPr/>
              <p:nvPr userDrawn="1"/>
            </p:nvSpPr>
            <p:spPr>
              <a:xfrm>
                <a:off x="-2928990" y="63509"/>
                <a:ext cx="285752" cy="28575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1" name="TextBox 100"/>
              <p:cNvSpPr txBox="1"/>
              <p:nvPr userDrawn="1"/>
            </p:nvSpPr>
            <p:spPr>
              <a:xfrm>
                <a:off x="-2500362" y="63509"/>
                <a:ext cx="2214578" cy="32829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800" dirty="0"/>
                  <a:t>Light grey</a:t>
                </a:r>
              </a:p>
              <a:p>
                <a:r>
                  <a:rPr lang="en-GB" sz="800" dirty="0"/>
                  <a:t>R220</a:t>
                </a:r>
                <a:r>
                  <a:rPr lang="en-GB" sz="800" baseline="0" dirty="0"/>
                  <a:t>  G221  B217</a:t>
                </a:r>
                <a:endParaRPr lang="en-US" sz="800" dirty="0"/>
              </a:p>
            </p:txBody>
          </p:sp>
        </p:grpSp>
        <p:grpSp>
          <p:nvGrpSpPr>
            <p:cNvPr id="70" name="Group 27"/>
            <p:cNvGrpSpPr/>
            <p:nvPr userDrawn="1"/>
          </p:nvGrpSpPr>
          <p:grpSpPr>
            <a:xfrm>
              <a:off x="-2982575" y="2733370"/>
              <a:ext cx="2863476" cy="328294"/>
              <a:chOff x="-2928990" y="696778"/>
              <a:chExt cx="2643206" cy="328294"/>
            </a:xfrm>
          </p:grpSpPr>
          <p:sp>
            <p:nvSpPr>
              <p:cNvPr id="98" name="Rectangle 97"/>
              <p:cNvSpPr/>
              <p:nvPr userDrawn="1"/>
            </p:nvSpPr>
            <p:spPr>
              <a:xfrm>
                <a:off x="-2928990" y="696778"/>
                <a:ext cx="285752" cy="285752"/>
              </a:xfrm>
              <a:prstGeom prst="rect">
                <a:avLst/>
              </a:prstGeom>
              <a:solidFill>
                <a:srgbClr val="79A32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9" name="TextBox 98"/>
              <p:cNvSpPr txBox="1"/>
              <p:nvPr userDrawn="1"/>
            </p:nvSpPr>
            <p:spPr>
              <a:xfrm>
                <a:off x="-2500362" y="696778"/>
                <a:ext cx="2214578" cy="32829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800" dirty="0"/>
                  <a:t>Pea green</a:t>
                </a:r>
              </a:p>
              <a:p>
                <a:r>
                  <a:rPr lang="en-GB" sz="800" dirty="0"/>
                  <a:t>R121</a:t>
                </a:r>
                <a:r>
                  <a:rPr lang="en-GB" sz="800" baseline="0" dirty="0"/>
                  <a:t>  G163  B42</a:t>
                </a:r>
                <a:endParaRPr lang="en-US" sz="800" dirty="0"/>
              </a:p>
            </p:txBody>
          </p:sp>
        </p:grpSp>
        <p:grpSp>
          <p:nvGrpSpPr>
            <p:cNvPr id="71" name="Group 60"/>
            <p:cNvGrpSpPr/>
            <p:nvPr userDrawn="1"/>
          </p:nvGrpSpPr>
          <p:grpSpPr>
            <a:xfrm>
              <a:off x="-2982571" y="3144506"/>
              <a:ext cx="2863473" cy="328294"/>
              <a:chOff x="-2982571" y="3144506"/>
              <a:chExt cx="2863473" cy="328294"/>
            </a:xfrm>
          </p:grpSpPr>
          <p:sp>
            <p:nvSpPr>
              <p:cNvPr id="96" name="Rectangle 95"/>
              <p:cNvSpPr/>
              <p:nvPr userDrawn="1"/>
            </p:nvSpPr>
            <p:spPr>
              <a:xfrm>
                <a:off x="-2982571" y="3144506"/>
                <a:ext cx="309565" cy="285752"/>
              </a:xfrm>
              <a:prstGeom prst="rect">
                <a:avLst/>
              </a:prstGeom>
              <a:solidFill>
                <a:srgbClr val="0084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7" name="TextBox 96"/>
              <p:cNvSpPr txBox="1"/>
              <p:nvPr userDrawn="1"/>
            </p:nvSpPr>
            <p:spPr>
              <a:xfrm>
                <a:off x="-2518224" y="3144506"/>
                <a:ext cx="2399126" cy="32829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800" dirty="0"/>
                  <a:t>Forest green</a:t>
                </a:r>
              </a:p>
              <a:p>
                <a:r>
                  <a:rPr lang="en-GB" sz="800" dirty="0"/>
                  <a:t>R</a:t>
                </a:r>
                <a:r>
                  <a:rPr lang="en-GB" sz="800" baseline="0" dirty="0"/>
                  <a:t>0 G132  B82</a:t>
                </a:r>
                <a:endParaRPr lang="en-US" sz="800" dirty="0"/>
              </a:p>
            </p:txBody>
          </p:sp>
        </p:grpSp>
        <p:grpSp>
          <p:nvGrpSpPr>
            <p:cNvPr id="72" name="Group 33"/>
            <p:cNvGrpSpPr/>
            <p:nvPr userDrawn="1"/>
          </p:nvGrpSpPr>
          <p:grpSpPr>
            <a:xfrm>
              <a:off x="-2982575" y="3555642"/>
              <a:ext cx="2863476" cy="328294"/>
              <a:chOff x="-2928990" y="696778"/>
              <a:chExt cx="2643206" cy="328294"/>
            </a:xfrm>
          </p:grpSpPr>
          <p:sp>
            <p:nvSpPr>
              <p:cNvPr id="94" name="Rectangle 93"/>
              <p:cNvSpPr/>
              <p:nvPr userDrawn="1"/>
            </p:nvSpPr>
            <p:spPr>
              <a:xfrm>
                <a:off x="-2928990" y="696778"/>
                <a:ext cx="285752" cy="285752"/>
              </a:xfrm>
              <a:prstGeom prst="rect">
                <a:avLst/>
              </a:prstGeom>
              <a:solidFill>
                <a:srgbClr val="11B3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5" name="TextBox 94"/>
              <p:cNvSpPr txBox="1"/>
              <p:nvPr userDrawn="1"/>
            </p:nvSpPr>
            <p:spPr>
              <a:xfrm>
                <a:off x="-2500362" y="696778"/>
                <a:ext cx="2214578" cy="32829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800" dirty="0"/>
                  <a:t>Bottle green</a:t>
                </a:r>
              </a:p>
              <a:p>
                <a:r>
                  <a:rPr lang="en-GB" sz="800" dirty="0"/>
                  <a:t>R17</a:t>
                </a:r>
                <a:r>
                  <a:rPr lang="en-GB" sz="800" baseline="0" dirty="0"/>
                  <a:t>  G179  B162</a:t>
                </a:r>
                <a:endParaRPr lang="en-US" sz="800" dirty="0"/>
              </a:p>
            </p:txBody>
          </p:sp>
        </p:grpSp>
        <p:grpSp>
          <p:nvGrpSpPr>
            <p:cNvPr id="73" name="Group 36"/>
            <p:cNvGrpSpPr/>
            <p:nvPr userDrawn="1"/>
          </p:nvGrpSpPr>
          <p:grpSpPr>
            <a:xfrm>
              <a:off x="-2982575" y="3966778"/>
              <a:ext cx="2863476" cy="328294"/>
              <a:chOff x="-2928990" y="696778"/>
              <a:chExt cx="2643206" cy="328294"/>
            </a:xfrm>
          </p:grpSpPr>
          <p:sp>
            <p:nvSpPr>
              <p:cNvPr id="92" name="Rectangle 91"/>
              <p:cNvSpPr/>
              <p:nvPr userDrawn="1"/>
            </p:nvSpPr>
            <p:spPr>
              <a:xfrm>
                <a:off x="-2928990" y="696778"/>
                <a:ext cx="285752" cy="285752"/>
              </a:xfrm>
              <a:prstGeom prst="rect">
                <a:avLst/>
              </a:prstGeom>
              <a:solidFill>
                <a:srgbClr val="009CC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3" name="TextBox 92"/>
              <p:cNvSpPr txBox="1"/>
              <p:nvPr userDrawn="1"/>
            </p:nvSpPr>
            <p:spPr>
              <a:xfrm>
                <a:off x="-2500362" y="696778"/>
                <a:ext cx="2214578" cy="32829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800" dirty="0"/>
                  <a:t>Cyan</a:t>
                </a:r>
              </a:p>
              <a:p>
                <a:r>
                  <a:rPr lang="en-GB" sz="800" dirty="0"/>
                  <a:t>R0</a:t>
                </a:r>
                <a:r>
                  <a:rPr lang="en-GB" sz="800" baseline="0" dirty="0"/>
                  <a:t>  G156  B200</a:t>
                </a:r>
                <a:endParaRPr lang="en-US" sz="800" dirty="0"/>
              </a:p>
            </p:txBody>
          </p:sp>
        </p:grpSp>
        <p:grpSp>
          <p:nvGrpSpPr>
            <p:cNvPr id="74" name="Group 63"/>
            <p:cNvGrpSpPr/>
            <p:nvPr userDrawn="1"/>
          </p:nvGrpSpPr>
          <p:grpSpPr>
            <a:xfrm>
              <a:off x="-2982571" y="4377914"/>
              <a:ext cx="2863473" cy="328294"/>
              <a:chOff x="-2982571" y="4377914"/>
              <a:chExt cx="2863473" cy="328294"/>
            </a:xfrm>
          </p:grpSpPr>
          <p:sp>
            <p:nvSpPr>
              <p:cNvPr id="90" name="Rectangle 89"/>
              <p:cNvSpPr/>
              <p:nvPr userDrawn="1"/>
            </p:nvSpPr>
            <p:spPr>
              <a:xfrm>
                <a:off x="-2982571" y="4377914"/>
                <a:ext cx="309565" cy="285752"/>
              </a:xfrm>
              <a:prstGeom prst="rect">
                <a:avLst/>
              </a:prstGeom>
              <a:solidFill>
                <a:srgbClr val="7CB3E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1" name="TextBox 90"/>
              <p:cNvSpPr txBox="1"/>
              <p:nvPr userDrawn="1"/>
            </p:nvSpPr>
            <p:spPr>
              <a:xfrm>
                <a:off x="-2518224" y="4377914"/>
                <a:ext cx="2399126" cy="32829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800" dirty="0"/>
                  <a:t>Light blue</a:t>
                </a:r>
              </a:p>
              <a:p>
                <a:r>
                  <a:rPr lang="en-GB" sz="800" dirty="0"/>
                  <a:t>R124</a:t>
                </a:r>
                <a:r>
                  <a:rPr lang="en-GB" sz="800" baseline="0" dirty="0"/>
                  <a:t>  G179  B225</a:t>
                </a:r>
                <a:endParaRPr lang="en-US" sz="800" dirty="0"/>
              </a:p>
            </p:txBody>
          </p:sp>
        </p:grpSp>
        <p:grpSp>
          <p:nvGrpSpPr>
            <p:cNvPr id="75" name="Group 43"/>
            <p:cNvGrpSpPr/>
            <p:nvPr userDrawn="1"/>
          </p:nvGrpSpPr>
          <p:grpSpPr>
            <a:xfrm>
              <a:off x="-2982575" y="4789050"/>
              <a:ext cx="2863476" cy="328294"/>
              <a:chOff x="-2928990" y="696778"/>
              <a:chExt cx="2643206" cy="328294"/>
            </a:xfrm>
          </p:grpSpPr>
          <p:sp>
            <p:nvSpPr>
              <p:cNvPr id="88" name="Rectangle 87"/>
              <p:cNvSpPr/>
              <p:nvPr userDrawn="1"/>
            </p:nvSpPr>
            <p:spPr>
              <a:xfrm>
                <a:off x="-2928990" y="696778"/>
                <a:ext cx="285752" cy="285752"/>
              </a:xfrm>
              <a:prstGeom prst="rect">
                <a:avLst/>
              </a:prstGeom>
              <a:solidFill>
                <a:srgbClr val="8076C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9" name="TextBox 88"/>
              <p:cNvSpPr txBox="1"/>
              <p:nvPr userDrawn="1"/>
            </p:nvSpPr>
            <p:spPr>
              <a:xfrm>
                <a:off x="-2500362" y="696778"/>
                <a:ext cx="2214578" cy="32829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800" dirty="0"/>
                  <a:t>Violet</a:t>
                </a:r>
              </a:p>
              <a:p>
                <a:r>
                  <a:rPr lang="en-GB" sz="800" dirty="0"/>
                  <a:t>R128</a:t>
                </a:r>
                <a:r>
                  <a:rPr lang="en-GB" sz="800" baseline="0" dirty="0"/>
                  <a:t>  G118  B207</a:t>
                </a:r>
                <a:endParaRPr lang="en-US" sz="800" dirty="0"/>
              </a:p>
            </p:txBody>
          </p:sp>
        </p:grpSp>
        <p:grpSp>
          <p:nvGrpSpPr>
            <p:cNvPr id="76" name="Group 46"/>
            <p:cNvGrpSpPr/>
            <p:nvPr userDrawn="1"/>
          </p:nvGrpSpPr>
          <p:grpSpPr>
            <a:xfrm>
              <a:off x="-2982575" y="5200186"/>
              <a:ext cx="2863476" cy="328294"/>
              <a:chOff x="-2928990" y="696778"/>
              <a:chExt cx="2643206" cy="328294"/>
            </a:xfrm>
          </p:grpSpPr>
          <p:sp>
            <p:nvSpPr>
              <p:cNvPr id="86" name="Rectangle 85"/>
              <p:cNvSpPr/>
              <p:nvPr userDrawn="1"/>
            </p:nvSpPr>
            <p:spPr>
              <a:xfrm>
                <a:off x="-2928990" y="696778"/>
                <a:ext cx="285752" cy="285752"/>
              </a:xfrm>
              <a:prstGeom prst="rect">
                <a:avLst/>
              </a:prstGeom>
              <a:solidFill>
                <a:srgbClr val="8F46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7" name="TextBox 86"/>
              <p:cNvSpPr txBox="1"/>
              <p:nvPr userDrawn="1"/>
            </p:nvSpPr>
            <p:spPr>
              <a:xfrm>
                <a:off x="-2500362" y="696778"/>
                <a:ext cx="2214578" cy="32829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800" dirty="0"/>
                  <a:t>Purple</a:t>
                </a:r>
              </a:p>
              <a:p>
                <a:r>
                  <a:rPr lang="en-GB" sz="800" dirty="0"/>
                  <a:t>R143</a:t>
                </a:r>
                <a:r>
                  <a:rPr lang="en-GB" sz="800" baseline="0" dirty="0"/>
                  <a:t>  G70  B147</a:t>
                </a:r>
                <a:endParaRPr lang="en-US" sz="800" dirty="0"/>
              </a:p>
            </p:txBody>
          </p:sp>
        </p:grpSp>
        <p:grpSp>
          <p:nvGrpSpPr>
            <p:cNvPr id="77" name="Group 49"/>
            <p:cNvGrpSpPr/>
            <p:nvPr userDrawn="1"/>
          </p:nvGrpSpPr>
          <p:grpSpPr>
            <a:xfrm>
              <a:off x="-2982575" y="5611322"/>
              <a:ext cx="2863476" cy="328294"/>
              <a:chOff x="-2928990" y="696778"/>
              <a:chExt cx="2643206" cy="328294"/>
            </a:xfrm>
          </p:grpSpPr>
          <p:sp>
            <p:nvSpPr>
              <p:cNvPr id="84" name="Rectangle 83"/>
              <p:cNvSpPr/>
              <p:nvPr userDrawn="1"/>
            </p:nvSpPr>
            <p:spPr>
              <a:xfrm>
                <a:off x="-2928990" y="696778"/>
                <a:ext cx="285752" cy="285752"/>
              </a:xfrm>
              <a:prstGeom prst="rect">
                <a:avLst/>
              </a:prstGeom>
              <a:solidFill>
                <a:srgbClr val="E9458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5" name="TextBox 84"/>
              <p:cNvSpPr txBox="1"/>
              <p:nvPr userDrawn="1"/>
            </p:nvSpPr>
            <p:spPr>
              <a:xfrm>
                <a:off x="-2500362" y="696778"/>
                <a:ext cx="2214578" cy="32829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800" dirty="0" err="1"/>
                  <a:t>Fuscia</a:t>
                </a:r>
                <a:endParaRPr lang="en-GB" sz="800" dirty="0"/>
              </a:p>
              <a:p>
                <a:r>
                  <a:rPr lang="en-GB" sz="800" dirty="0"/>
                  <a:t>R233</a:t>
                </a:r>
                <a:r>
                  <a:rPr lang="en-GB" sz="800" baseline="0" dirty="0"/>
                  <a:t>  G69  B140</a:t>
                </a:r>
                <a:endParaRPr lang="en-US" sz="800" dirty="0"/>
              </a:p>
            </p:txBody>
          </p:sp>
        </p:grpSp>
        <p:grpSp>
          <p:nvGrpSpPr>
            <p:cNvPr id="78" name="Group 52"/>
            <p:cNvGrpSpPr/>
            <p:nvPr userDrawn="1"/>
          </p:nvGrpSpPr>
          <p:grpSpPr>
            <a:xfrm>
              <a:off x="-2982575" y="6022458"/>
              <a:ext cx="2863476" cy="328294"/>
              <a:chOff x="-2928990" y="696778"/>
              <a:chExt cx="2643206" cy="328294"/>
            </a:xfrm>
          </p:grpSpPr>
          <p:sp>
            <p:nvSpPr>
              <p:cNvPr id="82" name="Rectangle 81"/>
              <p:cNvSpPr/>
              <p:nvPr userDrawn="1"/>
            </p:nvSpPr>
            <p:spPr>
              <a:xfrm>
                <a:off x="-2928990" y="696778"/>
                <a:ext cx="285752" cy="285752"/>
              </a:xfrm>
              <a:prstGeom prst="rect">
                <a:avLst/>
              </a:prstGeom>
              <a:solidFill>
                <a:srgbClr val="C81E4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TextBox 82"/>
              <p:cNvSpPr txBox="1"/>
              <p:nvPr userDrawn="1"/>
            </p:nvSpPr>
            <p:spPr>
              <a:xfrm>
                <a:off x="-2500362" y="696778"/>
                <a:ext cx="2214578" cy="32829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800" dirty="0"/>
                  <a:t>Red</a:t>
                </a:r>
              </a:p>
              <a:p>
                <a:r>
                  <a:rPr lang="en-GB" sz="800" dirty="0"/>
                  <a:t>R200</a:t>
                </a:r>
                <a:r>
                  <a:rPr lang="en-GB" sz="800" baseline="0" dirty="0"/>
                  <a:t>  G30  B69</a:t>
                </a:r>
                <a:endParaRPr lang="en-US" sz="800" dirty="0"/>
              </a:p>
            </p:txBody>
          </p:sp>
        </p:grpSp>
        <p:grpSp>
          <p:nvGrpSpPr>
            <p:cNvPr id="79" name="Group 55"/>
            <p:cNvGrpSpPr/>
            <p:nvPr userDrawn="1"/>
          </p:nvGrpSpPr>
          <p:grpSpPr>
            <a:xfrm>
              <a:off x="-2982575" y="6433591"/>
              <a:ext cx="2863476" cy="328294"/>
              <a:chOff x="-2928990" y="696778"/>
              <a:chExt cx="2643206" cy="328294"/>
            </a:xfrm>
          </p:grpSpPr>
          <p:sp>
            <p:nvSpPr>
              <p:cNvPr id="80" name="Rectangle 79"/>
              <p:cNvSpPr/>
              <p:nvPr userDrawn="1"/>
            </p:nvSpPr>
            <p:spPr>
              <a:xfrm>
                <a:off x="-2928990" y="696778"/>
                <a:ext cx="285752" cy="285752"/>
              </a:xfrm>
              <a:prstGeom prst="rect">
                <a:avLst/>
              </a:prstGeom>
              <a:solidFill>
                <a:srgbClr val="EE741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TextBox 80"/>
              <p:cNvSpPr txBox="1"/>
              <p:nvPr userDrawn="1"/>
            </p:nvSpPr>
            <p:spPr>
              <a:xfrm>
                <a:off x="-2500362" y="696778"/>
                <a:ext cx="2214578" cy="32829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800" dirty="0"/>
                  <a:t>Orange</a:t>
                </a:r>
              </a:p>
              <a:p>
                <a:r>
                  <a:rPr lang="en-GB" sz="800" dirty="0"/>
                  <a:t>R238</a:t>
                </a:r>
                <a:r>
                  <a:rPr lang="en-GB" sz="800" baseline="0" dirty="0"/>
                  <a:t>  G116  29</a:t>
                </a:r>
                <a:endParaRPr lang="en-US" sz="800" dirty="0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0" r:id="rId2"/>
    <p:sldLayoutId id="2147483662" r:id="rId3"/>
    <p:sldLayoutId id="2147483661" r:id="rId4"/>
    <p:sldLayoutId id="2147483664" r:id="rId5"/>
    <p:sldLayoutId id="2147483666" r:id="rId6"/>
    <p:sldLayoutId id="2147483668" r:id="rId7"/>
    <p:sldLayoutId id="2147483669" r:id="rId8"/>
    <p:sldLayoutId id="2147483650" r:id="rId9"/>
    <p:sldLayoutId id="2147483652" r:id="rId10"/>
    <p:sldLayoutId id="2147483653" r:id="rId11"/>
    <p:sldLayoutId id="2147483654" r:id="rId12"/>
    <p:sldLayoutId id="2147483655" r:id="rId13"/>
    <p:sldLayoutId id="2147483660" r:id="rId14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9AB16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D9AB16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D9AB16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D9AB16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D9AB16"/>
          </a:solidFill>
          <a:latin typeface="Arial" charset="0"/>
          <a:cs typeface="Arial" charset="0"/>
        </a:defRPr>
      </a:lvl5pPr>
      <a:lvl6pPr marL="342918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D9AB16"/>
          </a:solidFill>
          <a:latin typeface="Arial" charset="0"/>
          <a:cs typeface="Arial" charset="0"/>
        </a:defRPr>
      </a:lvl6pPr>
      <a:lvl7pPr marL="685835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D9AB16"/>
          </a:solidFill>
          <a:latin typeface="Arial" charset="0"/>
          <a:cs typeface="Arial" charset="0"/>
        </a:defRPr>
      </a:lvl7pPr>
      <a:lvl8pPr marL="1028751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D9AB16"/>
          </a:solidFill>
          <a:latin typeface="Arial" charset="0"/>
          <a:cs typeface="Arial" charset="0"/>
        </a:defRPr>
      </a:lvl8pPr>
      <a:lvl9pPr marL="1371669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D9AB16"/>
          </a:solidFill>
          <a:latin typeface="Arial" charset="0"/>
          <a:cs typeface="Arial" charset="0"/>
        </a:defRPr>
      </a:lvl9pPr>
    </p:titleStyle>
    <p:bodyStyle>
      <a:lvl1pPr marL="202417" indent="-202417" algn="l" rtl="0" eaLnBrk="1" fontAlgn="base" hangingPunct="1">
        <a:spcBef>
          <a:spcPct val="50000"/>
        </a:spcBef>
        <a:spcAft>
          <a:spcPct val="0"/>
        </a:spcAft>
        <a:buClr>
          <a:srgbClr val="D9AB16"/>
        </a:buClr>
        <a:buChar char="•"/>
        <a:defRPr sz="1800">
          <a:solidFill>
            <a:srgbClr val="3F4548"/>
          </a:solidFill>
          <a:latin typeface="+mn-lt"/>
          <a:ea typeface="+mn-ea"/>
          <a:cs typeface="+mn-cs"/>
        </a:defRPr>
      </a:lvl1pPr>
      <a:lvl2pPr marL="538190" indent="-201226" algn="l" rtl="0" eaLnBrk="1" fontAlgn="base" hangingPunct="1">
        <a:spcBef>
          <a:spcPct val="50000"/>
        </a:spcBef>
        <a:spcAft>
          <a:spcPct val="0"/>
        </a:spcAft>
        <a:buClr>
          <a:srgbClr val="D9AB16"/>
        </a:buClr>
        <a:buChar char="–"/>
        <a:defRPr sz="1500">
          <a:solidFill>
            <a:srgbClr val="3F4548"/>
          </a:solidFill>
          <a:latin typeface="+mn-lt"/>
          <a:cs typeface="+mn-cs"/>
        </a:defRPr>
      </a:lvl2pPr>
      <a:lvl3pPr marL="803713" indent="-130975" algn="l" rtl="0" eaLnBrk="1" fontAlgn="base" hangingPunct="1">
        <a:spcBef>
          <a:spcPct val="50000"/>
        </a:spcBef>
        <a:spcAft>
          <a:spcPct val="0"/>
        </a:spcAft>
        <a:buClr>
          <a:srgbClr val="D9AB16"/>
        </a:buClr>
        <a:buChar char="•"/>
        <a:defRPr>
          <a:solidFill>
            <a:srgbClr val="3F4548"/>
          </a:solidFill>
          <a:latin typeface="+mn-lt"/>
          <a:cs typeface="+mn-cs"/>
        </a:defRPr>
      </a:lvl3pPr>
      <a:lvl4pPr marL="1075189" indent="-136930" algn="l" rtl="0" eaLnBrk="1" fontAlgn="base" hangingPunct="1">
        <a:spcBef>
          <a:spcPct val="50000"/>
        </a:spcBef>
        <a:spcAft>
          <a:spcPct val="0"/>
        </a:spcAft>
        <a:buClr>
          <a:srgbClr val="D9AB16"/>
        </a:buClr>
        <a:buChar char="–"/>
        <a:defRPr sz="1200">
          <a:solidFill>
            <a:srgbClr val="3F4548"/>
          </a:solidFill>
          <a:latin typeface="+mn-lt"/>
          <a:cs typeface="+mn-cs"/>
        </a:defRPr>
      </a:lvl4pPr>
      <a:lvl5pPr marL="1344283" indent="-132167" algn="l" rtl="0" eaLnBrk="1" fontAlgn="base" hangingPunct="1">
        <a:spcBef>
          <a:spcPct val="50000"/>
        </a:spcBef>
        <a:spcAft>
          <a:spcPct val="0"/>
        </a:spcAft>
        <a:buClr>
          <a:srgbClr val="D9AB16"/>
        </a:buClr>
        <a:buFont typeface="Arial" pitchFamily="34" charset="0"/>
        <a:buChar char="•"/>
        <a:defRPr sz="1100">
          <a:solidFill>
            <a:srgbClr val="3F4548"/>
          </a:solidFill>
          <a:latin typeface="+mn-lt"/>
          <a:cs typeface="+mn-cs"/>
        </a:defRPr>
      </a:lvl5pPr>
      <a:lvl6pPr marL="1687200" indent="-132167" algn="l" rtl="0" eaLnBrk="1" fontAlgn="base" hangingPunct="1">
        <a:spcBef>
          <a:spcPct val="50000"/>
        </a:spcBef>
        <a:spcAft>
          <a:spcPct val="0"/>
        </a:spcAft>
        <a:buClr>
          <a:srgbClr val="D9AB16"/>
        </a:buClr>
        <a:buChar char="»"/>
        <a:defRPr sz="1100">
          <a:solidFill>
            <a:srgbClr val="0D2E64"/>
          </a:solidFill>
          <a:latin typeface="+mn-lt"/>
          <a:cs typeface="+mn-cs"/>
        </a:defRPr>
      </a:lvl6pPr>
      <a:lvl7pPr marL="2030117" indent="-132167" algn="l" rtl="0" eaLnBrk="1" fontAlgn="base" hangingPunct="1">
        <a:spcBef>
          <a:spcPct val="50000"/>
        </a:spcBef>
        <a:spcAft>
          <a:spcPct val="0"/>
        </a:spcAft>
        <a:buClr>
          <a:srgbClr val="D9AB16"/>
        </a:buClr>
        <a:buChar char="»"/>
        <a:defRPr sz="1100">
          <a:solidFill>
            <a:srgbClr val="0D2E64"/>
          </a:solidFill>
          <a:latin typeface="+mn-lt"/>
          <a:cs typeface="+mn-cs"/>
        </a:defRPr>
      </a:lvl7pPr>
      <a:lvl8pPr marL="2373035" indent="-132167" algn="l" rtl="0" eaLnBrk="1" fontAlgn="base" hangingPunct="1">
        <a:spcBef>
          <a:spcPct val="50000"/>
        </a:spcBef>
        <a:spcAft>
          <a:spcPct val="0"/>
        </a:spcAft>
        <a:buClr>
          <a:srgbClr val="D9AB16"/>
        </a:buClr>
        <a:buChar char="»"/>
        <a:defRPr sz="1100">
          <a:solidFill>
            <a:srgbClr val="0D2E64"/>
          </a:solidFill>
          <a:latin typeface="+mn-lt"/>
          <a:cs typeface="+mn-cs"/>
        </a:defRPr>
      </a:lvl8pPr>
      <a:lvl9pPr marL="2715952" indent="-132167" algn="l" rtl="0" eaLnBrk="1" fontAlgn="base" hangingPunct="1">
        <a:spcBef>
          <a:spcPct val="50000"/>
        </a:spcBef>
        <a:spcAft>
          <a:spcPct val="0"/>
        </a:spcAft>
        <a:buClr>
          <a:srgbClr val="D9AB16"/>
        </a:buClr>
        <a:buChar char="»"/>
        <a:defRPr sz="1100">
          <a:solidFill>
            <a:srgbClr val="0D2E64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68583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18" algn="l" defTabSz="68583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35" algn="l" defTabSz="68583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51" algn="l" defTabSz="68583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algn="l" defTabSz="68583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86" algn="l" defTabSz="68583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503" algn="l" defTabSz="68583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420" algn="l" defTabSz="68583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337" algn="l" defTabSz="68583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A Cashless Society and a Central Bank Digital Currency-where are we now?</a:t>
            </a:r>
            <a:br>
              <a:rPr lang="en-GB" dirty="0"/>
            </a:br>
            <a:br>
              <a:rPr lang="en-GB" sz="2800" dirty="0"/>
            </a:br>
            <a:endParaRPr lang="en-GB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92" y="2535262"/>
            <a:ext cx="8281164" cy="972592"/>
          </a:xfrm>
        </p:spPr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Ian Collier, Chairman of The IFoA Cashless Society Working Party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Risks and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8003"/>
            <a:ext cx="8229603" cy="3480197"/>
          </a:xfrm>
        </p:spPr>
        <p:txBody>
          <a:bodyPr/>
          <a:lstStyle/>
          <a:p>
            <a:r>
              <a:rPr lang="en-GB" sz="1400" dirty="0"/>
              <a:t>21 risks and issues highlighted in our interim paper “A Cashless Society- Benefits, Risks and Issues</a:t>
            </a:r>
          </a:p>
          <a:p>
            <a:r>
              <a:rPr lang="en-GB" sz="1400" dirty="0"/>
              <a:t>Amongst them:</a:t>
            </a:r>
          </a:p>
          <a:p>
            <a:pPr lvl="1"/>
            <a:r>
              <a:rPr lang="en-GB" sz="1400" dirty="0"/>
              <a:t>Totalitarian Society (Big Brother Syndrome). </a:t>
            </a:r>
          </a:p>
          <a:p>
            <a:pPr lvl="1"/>
            <a:r>
              <a:rPr lang="en-GB" sz="1400" dirty="0"/>
              <a:t>Trust in Banks and Governments</a:t>
            </a:r>
          </a:p>
          <a:p>
            <a:pPr lvl="1"/>
            <a:r>
              <a:rPr lang="en-GB" sz="1400" dirty="0"/>
              <a:t>Financial Exclusion</a:t>
            </a:r>
          </a:p>
          <a:p>
            <a:pPr lvl="1"/>
            <a:r>
              <a:rPr lang="en-GB" sz="1400" dirty="0"/>
              <a:t>Digital Economy Readiness</a:t>
            </a:r>
          </a:p>
          <a:p>
            <a:pPr lvl="1"/>
            <a:r>
              <a:rPr lang="en-GB" sz="1400" dirty="0"/>
              <a:t>Security of Transactions</a:t>
            </a:r>
          </a:p>
          <a:p>
            <a:pPr lvl="1"/>
            <a:r>
              <a:rPr lang="en-GB" sz="1400" dirty="0"/>
              <a:t>Social Value of Cash</a:t>
            </a:r>
          </a:p>
          <a:p>
            <a:pPr lvl="1"/>
            <a:r>
              <a:rPr lang="en-GB" sz="1400" dirty="0"/>
              <a:t>Sovereignty Risks and Financial Stability</a:t>
            </a:r>
          </a:p>
          <a:p>
            <a:pPr lvl="1"/>
            <a:r>
              <a:rPr lang="en-GB" sz="1400" dirty="0"/>
              <a:t>Lack of competition</a:t>
            </a:r>
          </a:p>
          <a:p>
            <a:pPr lvl="1"/>
            <a:r>
              <a:rPr lang="en-GB" sz="1400" dirty="0"/>
              <a:t>IT Outage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88005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B72F0-2D78-809E-AC84-8640F01DA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Political Objections to going Cashless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AFE111-4633-EF28-383B-881DCE93B0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Totalitarian Society and invasion of privacy.  This remains the largest and most difficult objection to solve.</a:t>
            </a:r>
          </a:p>
          <a:p>
            <a:r>
              <a:rPr lang="en-GB" sz="2400" dirty="0"/>
              <a:t>Inconvenience to many people who rely on cash. [David Cameron vetoing the abolition of 1p and 2p coins proposed by George Osbourne]</a:t>
            </a:r>
          </a:p>
          <a:p>
            <a:r>
              <a:rPr lang="en-GB" sz="2400" dirty="0"/>
              <a:t>Other problems probably solvable with a transition period of training</a:t>
            </a:r>
          </a:p>
          <a:p>
            <a:endParaRPr lang="en-GB" sz="2400" dirty="0"/>
          </a:p>
          <a:p>
            <a:endParaRPr lang="en-GB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7AA8E4-1A12-E9D5-68F7-6061D2B64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83036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2"/>
                </a:solidFill>
              </a:rPr>
              <a:t>Financial Inclusion and the growth of mobile money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8003"/>
            <a:ext cx="8229603" cy="3480197"/>
          </a:xfrm>
        </p:spPr>
        <p:txBody>
          <a:bodyPr/>
          <a:lstStyle/>
          <a:p>
            <a:pPr marL="0" indent="0" algn="ctr">
              <a:buNone/>
            </a:pPr>
            <a:r>
              <a:rPr lang="en-GB" sz="1600" b="1" dirty="0"/>
              <a:t>Difference between developed and developing countries</a:t>
            </a:r>
          </a:p>
          <a:p>
            <a:pPr marL="0" indent="0" algn="ctr">
              <a:buNone/>
            </a:pPr>
            <a:endParaRPr lang="en-GB" sz="1600" dirty="0"/>
          </a:p>
          <a:p>
            <a:pPr marL="0" indent="0" algn="ctr">
              <a:buNone/>
            </a:pPr>
            <a:endParaRPr lang="en-GB" sz="1600" dirty="0"/>
          </a:p>
          <a:p>
            <a:r>
              <a:rPr lang="en-GB" dirty="0"/>
              <a:t>For developed countries, de-cashing can lead to financial exclusion, particularly for the unbanked, the technically naïve, the elderly, and often the poorest members of our society</a:t>
            </a:r>
          </a:p>
          <a:p>
            <a:endParaRPr lang="en-GB" dirty="0"/>
          </a:p>
          <a:p>
            <a:r>
              <a:rPr lang="en-GB" dirty="0"/>
              <a:t>In developing countries, it has increased financial Inclusion dramatically, although probably still leaving some people behind.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97630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2"/>
                </a:solidFill>
              </a:rPr>
              <a:t>Financial Inclusion and the growth of mobile money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8003"/>
            <a:ext cx="8229603" cy="3480197"/>
          </a:xfrm>
        </p:spPr>
        <p:txBody>
          <a:bodyPr/>
          <a:lstStyle/>
          <a:p>
            <a:r>
              <a:rPr lang="en-GB" dirty="0"/>
              <a:t>M-Pesa growth in Kenya and beyond</a:t>
            </a:r>
          </a:p>
          <a:p>
            <a:r>
              <a:rPr lang="en-GB" dirty="0"/>
              <a:t>Safaricom, owned by Vodafone, enables SMS transactions.</a:t>
            </a:r>
          </a:p>
          <a:p>
            <a:r>
              <a:rPr lang="en-GB" dirty="0"/>
              <a:t>Financially empowered the population, especially in rural regions and women.</a:t>
            </a:r>
          </a:p>
          <a:p>
            <a:r>
              <a:rPr lang="en-GB" dirty="0"/>
              <a:t>No need for internet access, not smart phones.</a:t>
            </a:r>
          </a:p>
          <a:p>
            <a:r>
              <a:rPr lang="en-GB" dirty="0"/>
              <a:t>96% of Kenyan families have access to M-Pesa.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Can developed countries learn from experience in Africa and elsewhere?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71247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2"/>
                </a:solidFill>
              </a:rPr>
              <a:t>Consequences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8003"/>
            <a:ext cx="8229603" cy="3480197"/>
          </a:xfrm>
        </p:spPr>
        <p:txBody>
          <a:bodyPr/>
          <a:lstStyle/>
          <a:p>
            <a:r>
              <a:rPr lang="en-GB" dirty="0"/>
              <a:t>Throughout the de-cashing process, the unit cost of providing cash will increase.</a:t>
            </a:r>
          </a:p>
          <a:p>
            <a:r>
              <a:rPr lang="en-GB" dirty="0"/>
              <a:t>Access to cash will become more difficult to achieve, despite efforts to avoid that.</a:t>
            </a:r>
          </a:p>
          <a:p>
            <a:r>
              <a:rPr lang="en-GB" dirty="0"/>
              <a:t>A poverty premium is likely to prevail as costs of cash usage increase affecting mostly the poorer elements of our society.</a:t>
            </a:r>
          </a:p>
          <a:p>
            <a:r>
              <a:rPr lang="en-GB" dirty="0"/>
              <a:t>The CSWP has been arguing that legislation to ensure that cash remains available is not sufficient and that a de-cashing transition programme should be immediately instigated by government</a:t>
            </a:r>
          </a:p>
          <a:p>
            <a:r>
              <a:rPr lang="en-GB" dirty="0"/>
              <a:t>Can the problem of privacy be solved?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08787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2"/>
                </a:solidFill>
              </a:rPr>
              <a:t>Cryptocurrencies and Central Bank Digital Currencies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8003"/>
            <a:ext cx="8229603" cy="3708003"/>
          </a:xfrm>
        </p:spPr>
        <p:txBody>
          <a:bodyPr/>
          <a:lstStyle/>
          <a:p>
            <a:r>
              <a:rPr lang="en-GB" sz="1400" dirty="0"/>
              <a:t>Cryptocurrencies, such as Bitcoin have gained much interest over the past few years.</a:t>
            </a:r>
          </a:p>
          <a:p>
            <a:r>
              <a:rPr lang="en-GB" sz="1400" dirty="0"/>
              <a:t>Digital currency is a form of electronic money combined with new technology involving cryptography, peer-to-peer networking, databases and a system of consensus. We use the term digital currency to refer to cryptocurrencies like bitcoin, that is electronic money but with a blockchain component.</a:t>
            </a:r>
          </a:p>
          <a:p>
            <a:r>
              <a:rPr lang="en-GB" sz="1400" dirty="0"/>
              <a:t>Central Banks are looking at Central Bank Digital Currencies.  </a:t>
            </a:r>
          </a:p>
          <a:p>
            <a:r>
              <a:rPr lang="en-GB" sz="1400" b="1" dirty="0"/>
              <a:t>A UK CBDC has been dubbed “Britcoin”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/>
              <a:t>There are advantages regarding monetary control.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/>
              <a:t>A CBDC could maintain seigniorage.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/>
              <a:t>…but could jeopardise the fractional banking system.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/>
              <a:t>For that reason, the BoE has suggested that “Britcoin” holders will not have accounts directly at the Bank. This weakens the ability to use a CBDC as a tool for monetary control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/>
              <a:t>“Britcoin” probably held on digital wallets.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70202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2"/>
                </a:solidFill>
              </a:rPr>
              <a:t>What would a “Britcoin” look like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8003"/>
            <a:ext cx="8229603" cy="348019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sz="1600" dirty="0"/>
              <a:t>It appears that the Bank has made the decision not to allow the public direct access to accounts with the BoE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600" dirty="0"/>
              <a:t>So with reduced ability to affect monetary control, what is the point of its creation?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600" dirty="0"/>
              <a:t>There are many doubters, including a former BoE Governor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600" dirty="0"/>
              <a:t>However, if we were to go cashless then every pound note surrendered would result in the Bank requiring to pay the holder the equivalent sum into his bank account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600" dirty="0"/>
              <a:t>With £80bn Notes in Circulation, that potentially is the amount of lost seignorage.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600" dirty="0"/>
              <a:t>If a CBDC exists then the notes are replaced by the equivalent “</a:t>
            </a:r>
            <a:r>
              <a:rPr lang="en-GB" sz="1600" dirty="0" err="1"/>
              <a:t>Britcoins</a:t>
            </a:r>
            <a:r>
              <a:rPr lang="en-GB" sz="1600" dirty="0"/>
              <a:t>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600" dirty="0" err="1"/>
              <a:t>Britcoins</a:t>
            </a:r>
            <a:r>
              <a:rPr lang="en-GB" sz="1600" dirty="0"/>
              <a:t> could be kept in Crypto-style wallets ensuring privacy.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600" b="1" dirty="0"/>
              <a:t>So is the best reason for a CBDC to prepare the Bank for a Cashless Society?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10488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83381" y="3003802"/>
            <a:ext cx="8246269" cy="1767302"/>
          </a:xfrm>
        </p:spPr>
        <p:txBody>
          <a:bodyPr/>
          <a:lstStyle/>
          <a:p>
            <a:pPr marL="0" indent="0">
              <a:buNone/>
            </a:pPr>
            <a:r>
              <a:rPr lang="en-GB" sz="900" dirty="0"/>
              <a:t>The views expressed in this [publication/presentation] are those of invited contributors and not necessarily those of the IFoA. The IFoA do not endorse any of the views stated, nor any claims or representations made in this [publication/presentation] and accept no responsibility or liability to any person for loss or damage suffered as a consequence of their placing reliance upon any view, claim or representation made in this [publication/presentation]. </a:t>
            </a:r>
            <a:br>
              <a:rPr lang="en-GB" sz="900" dirty="0"/>
            </a:br>
            <a:endParaRPr lang="en-GB" sz="900" dirty="0"/>
          </a:p>
          <a:p>
            <a:pPr marL="0" indent="0">
              <a:buNone/>
            </a:pPr>
            <a:r>
              <a:rPr lang="en-GB" sz="900" dirty="0"/>
              <a:t>The information and expressions of opinion contained in this publication are not intended to be a comprehensive study, nor to provide actuarial advice or advice of any nature and should not be treated as a substitute for specific advice concerning individual situations. On no account may any part of this [publication/presentation] be reproduced without the written permission of the IFoA [</a:t>
            </a:r>
            <a:r>
              <a:rPr lang="en-GB" sz="900" i="1" dirty="0"/>
              <a:t>or authors, in the case of non-IFoA research</a:t>
            </a:r>
            <a:r>
              <a:rPr lang="en-GB" sz="900" dirty="0"/>
              <a:t>].</a:t>
            </a:r>
          </a:p>
        </p:txBody>
      </p:sp>
      <p:sp>
        <p:nvSpPr>
          <p:cNvPr id="10" name="Rectangular Callout 9"/>
          <p:cNvSpPr/>
          <p:nvPr/>
        </p:nvSpPr>
        <p:spPr>
          <a:xfrm>
            <a:off x="383382" y="519931"/>
            <a:ext cx="4080607" cy="1296144"/>
          </a:xfrm>
          <a:prstGeom prst="wedgeRectCallout">
            <a:avLst>
              <a:gd name="adj1" fmla="val -998"/>
              <a:gd name="adj2" fmla="val 12664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GB" dirty="0"/>
          </a:p>
        </p:txBody>
      </p:sp>
      <p:sp>
        <p:nvSpPr>
          <p:cNvPr id="7" name="Rectangular Callout 6"/>
          <p:cNvSpPr/>
          <p:nvPr/>
        </p:nvSpPr>
        <p:spPr>
          <a:xfrm>
            <a:off x="4680012" y="519931"/>
            <a:ext cx="4068703" cy="1296144"/>
          </a:xfrm>
          <a:prstGeom prst="wedgeRectCallout">
            <a:avLst>
              <a:gd name="adj1" fmla="val -53799"/>
              <a:gd name="adj2" fmla="val 12758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739380"/>
            <a:ext cx="3730471" cy="857250"/>
          </a:xfrm>
        </p:spPr>
        <p:txBody>
          <a:bodyPr/>
          <a:lstStyle/>
          <a:p>
            <a:pPr algn="ctr"/>
            <a:r>
              <a:rPr lang="en-GB" sz="3600" dirty="0">
                <a:solidFill>
                  <a:schemeClr val="accent2"/>
                </a:solidFill>
              </a:rPr>
              <a:t>Questions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4842030" y="735546"/>
            <a:ext cx="378762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GB" sz="3600" dirty="0">
                <a:solidFill>
                  <a:schemeClr val="bg1"/>
                </a:solidFill>
              </a:rPr>
              <a:t>Comments</a:t>
            </a:r>
          </a:p>
        </p:txBody>
      </p:sp>
    </p:spTree>
    <p:extLst>
      <p:ext uri="{BB962C8B-B14F-4D97-AF65-F5344CB8AC3E}">
        <p14:creationId xmlns:p14="http://schemas.microsoft.com/office/powerpoint/2010/main" val="3964465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1"/>
                </a:solidFill>
              </a:rPr>
              <a:t>What is happening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8003"/>
            <a:ext cx="8229603" cy="348019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Reduced usage of Cash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In 2008, 6 out of 10 transactions in the UK were made by cash.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By 2021 this had reduced to between 1 and 2 out of 10.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UK Payment Market Report suggests this could continue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Every previous forecast for the reduction of cash usage has underestimated the move away from cash.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We call this process of using less cash as “de-cashing”.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944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C35FE-E637-44C7-AB09-80E990372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Joint Authorities Cash Strategy-JACS</a:t>
            </a:r>
            <a:br>
              <a:rPr lang="en-GB" dirty="0"/>
            </a:br>
            <a:r>
              <a:rPr lang="en-GB" dirty="0"/>
              <a:t>Safeguarding the UK’s Cash Infrastructure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13ABEEC-08A5-40C1-8131-10EF89FBA1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400" dirty="0"/>
              <a:t>Chaired by HMT and includes BoE, PSR and FCA- Formed after Call for Evidence on Cash and Digital Payments</a:t>
            </a:r>
          </a:p>
          <a:p>
            <a:r>
              <a:rPr lang="en-GB" sz="1400" dirty="0"/>
              <a:t>Chancellor said government will bring forward legislation to protect cash.</a:t>
            </a:r>
          </a:p>
          <a:p>
            <a:r>
              <a:rPr lang="en-GB" sz="1400" dirty="0"/>
              <a:t>9.3bn cash payments in 2019</a:t>
            </a:r>
          </a:p>
          <a:p>
            <a:r>
              <a:rPr lang="en-GB" sz="1400" dirty="0"/>
              <a:t>5bn cash payments in 2022</a:t>
            </a:r>
          </a:p>
          <a:p>
            <a:r>
              <a:rPr lang="en-GB" sz="1400" dirty="0"/>
              <a:t>8.6 bn contactless payments in 2019</a:t>
            </a:r>
          </a:p>
          <a:p>
            <a:r>
              <a:rPr lang="en-GB" sz="1400" dirty="0"/>
              <a:t>17bn debit card payments in 2019</a:t>
            </a:r>
          </a:p>
          <a:p>
            <a:r>
              <a:rPr lang="en-GB" sz="1400" dirty="0"/>
              <a:t>80% of cash withdrawals through Free To Use (FTU) ATMs</a:t>
            </a:r>
          </a:p>
          <a:p>
            <a:r>
              <a:rPr lang="en-GB" sz="1400" dirty="0"/>
              <a:t>Cash withdrawals decline 21% in the year to Feb 2020</a:t>
            </a:r>
          </a:p>
          <a:p>
            <a:r>
              <a:rPr lang="en-GB" sz="1400" dirty="0"/>
              <a:t>FTU ATMs decline 17.5% in two years to Feb 2020</a:t>
            </a:r>
          </a:p>
          <a:p>
            <a:r>
              <a:rPr lang="en-GB" sz="1400" dirty="0"/>
              <a:t>Is legislation to protect cash necessary, sufficient or even undesirable?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2FA460-14BF-4CE1-97B9-3303E838C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5EDD3-CB13-45EB-8A5C-B486875EE4D2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2295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14877-F499-CDB6-2D9A-85F17A560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Are Cards more expensive than Cash for retailers?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6A872A-0CF6-727B-5946-CE51D1DC71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0" i="0" dirty="0">
                <a:solidFill>
                  <a:srgbClr val="4D4D4F"/>
                </a:solidFill>
                <a:effectLst/>
                <a:latin typeface="Lato" panose="020B0604020202020204" pitchFamily="34" charset="0"/>
              </a:rPr>
              <a:t>While card usage soared, so did the costs associated with accepting these payments. Retailers incurred costs of £1.3 billion just to accept card payments from customers in 2021</a:t>
            </a:r>
          </a:p>
          <a:p>
            <a:r>
              <a:rPr lang="en-GB" dirty="0">
                <a:solidFill>
                  <a:srgbClr val="4D4D4F"/>
                </a:solidFill>
                <a:latin typeface="Lato" panose="020B0604020202020204" pitchFamily="34" charset="0"/>
              </a:rPr>
              <a:t>That works out at about 7p per transaction</a:t>
            </a:r>
          </a:p>
          <a:p>
            <a:r>
              <a:rPr lang="en-GB" dirty="0">
                <a:solidFill>
                  <a:srgbClr val="4D4D4F"/>
                </a:solidFill>
                <a:latin typeface="Lato" panose="020B0604020202020204" pitchFamily="34" charset="0"/>
              </a:rPr>
              <a:t>Cash costs c £9.5bn to the economy of which £5bn is creating the infrastructure so cost per transaction is over £1.00 per transaction.</a:t>
            </a:r>
          </a:p>
          <a:p>
            <a:r>
              <a:rPr lang="en-GB" dirty="0">
                <a:solidFill>
                  <a:srgbClr val="4D4D4F"/>
                </a:solidFill>
                <a:latin typeface="Lato" panose="020B0604020202020204" pitchFamily="34" charset="0"/>
              </a:rPr>
              <a:t>Why does Sainsbury offer “Cashback” to its customers?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057B2A-7074-0918-6238-CA42CE8EA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1340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0C3A873-8094-D97D-80E4-A209B1D89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5C0B4-F90D-4B90-B187-E84366B07232}" type="slidenum">
              <a:rPr lang="en-GB" smtClean="0"/>
              <a:pPr/>
              <a:t>5</a:t>
            </a:fld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A21FE9-7E24-B6B1-AAB5-A1308003E1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699542"/>
            <a:ext cx="8425187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1056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Benefits of a Cashless Society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8003"/>
            <a:ext cx="8229603" cy="3480197"/>
          </a:xfrm>
        </p:spPr>
        <p:txBody>
          <a:bodyPr/>
          <a:lstStyle/>
          <a:p>
            <a:r>
              <a:rPr lang="en-GB" sz="1400" dirty="0"/>
              <a:t>Tax Evasion</a:t>
            </a:r>
          </a:p>
          <a:p>
            <a:r>
              <a:rPr lang="en-GB" sz="1400" dirty="0"/>
              <a:t>Crime Reduction</a:t>
            </a:r>
          </a:p>
          <a:p>
            <a:r>
              <a:rPr lang="en-GB" sz="1400" dirty="0"/>
              <a:t>Reduction of Illegal Immigration and modern day slavery</a:t>
            </a:r>
          </a:p>
          <a:p>
            <a:r>
              <a:rPr lang="en-GB" sz="1400" dirty="0"/>
              <a:t>Estimate that use of cash costs 0.45% of GDP, circa £9.9 bn in UK</a:t>
            </a:r>
          </a:p>
          <a:p>
            <a:r>
              <a:rPr lang="en-GB" sz="1400" dirty="0"/>
              <a:t>This includes maintaining the cash infra structure and the cost to the economy of handling cash.</a:t>
            </a:r>
          </a:p>
          <a:p>
            <a:r>
              <a:rPr lang="en-GB" sz="1400" dirty="0"/>
              <a:t>Cash infrastructure costs about £5bn (LINK)</a:t>
            </a:r>
          </a:p>
          <a:p>
            <a:r>
              <a:rPr lang="en-GB" sz="1400" dirty="0"/>
              <a:t>Reduction of Business Costs (why does Sainsbury’s offer cash-back?)</a:t>
            </a:r>
          </a:p>
          <a:p>
            <a:r>
              <a:rPr lang="en-GB" sz="1400" dirty="0"/>
              <a:t>Negative Interest Rate Policies enabled</a:t>
            </a:r>
          </a:p>
          <a:p>
            <a:r>
              <a:rPr lang="en-GB" sz="1400" dirty="0"/>
              <a:t>Automated Payment Transaction (APT) tax	</a:t>
            </a:r>
          </a:p>
          <a:p>
            <a:endParaRPr lang="en-GB" sz="1400" dirty="0"/>
          </a:p>
          <a:p>
            <a:pPr marL="0" indent="0">
              <a:buNone/>
            </a:pPr>
            <a:endParaRPr lang="en-GB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0702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2BE7EE2-CE4A-B582-5ACF-AA75EB7AE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5C0B4-F90D-4B90-B187-E84366B07232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E212C1-350E-9255-3AA9-D97C3D5A42B8}"/>
              </a:ext>
            </a:extLst>
          </p:cNvPr>
          <p:cNvSpPr txBox="1"/>
          <p:nvPr/>
        </p:nvSpPr>
        <p:spPr>
          <a:xfrm>
            <a:off x="1259632" y="2248585"/>
            <a:ext cx="6624736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dirty="0"/>
              <a:t>The less use of cash will make the unit cost of cash usage uneconomic</a:t>
            </a:r>
          </a:p>
          <a:p>
            <a:pPr algn="ctr"/>
            <a:endParaRPr lang="en-GB" sz="2800" dirty="0"/>
          </a:p>
          <a:p>
            <a:pPr algn="ctr"/>
            <a:r>
              <a:rPr lang="en-GB" sz="2000" dirty="0"/>
              <a:t>Similar infrastructure cost of c£5n but 25% of transactions since 2008</a:t>
            </a:r>
          </a:p>
        </p:txBody>
      </p:sp>
    </p:spTree>
    <p:extLst>
      <p:ext uri="{BB962C8B-B14F-4D97-AF65-F5344CB8AC3E}">
        <p14:creationId xmlns:p14="http://schemas.microsoft.com/office/powerpoint/2010/main" val="18128711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BF7AC2-15EE-6C28-C301-C0FE1FC1C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8560E59-7C12-C275-0D58-812D8BD170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608" y="1419622"/>
            <a:ext cx="7200800" cy="3228578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6843468-173C-80BD-554A-48500CADA0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531320"/>
            <a:ext cx="7344816" cy="4080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004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88F3626-3BE6-0BA5-C9DF-B8AB1EEED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01015" y="4801797"/>
            <a:ext cx="647700" cy="254794"/>
          </a:xfrm>
        </p:spPr>
        <p:txBody>
          <a:bodyPr/>
          <a:lstStyle/>
          <a:p>
            <a:fld id="{22D29D89-28D6-400C-BE2E-4CB4EC7E1F86}" type="slidenum">
              <a:rPr lang="en-GB" smtClean="0"/>
              <a:pPr/>
              <a:t>9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9BAB24-5692-5E4C-3A10-DE85E169BA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4467" y="1096377"/>
            <a:ext cx="6559865" cy="325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418189"/>
      </p:ext>
    </p:extLst>
  </p:cSld>
  <p:clrMapOvr>
    <a:masterClrMapping/>
  </p:clrMapOvr>
</p:sld>
</file>

<file path=ppt/theme/theme1.xml><?xml version="1.0" encoding="utf-8"?>
<a:theme xmlns:a="http://schemas.openxmlformats.org/drawingml/2006/main" name="IFOA PowerPoint template 16.9">
  <a:themeElements>
    <a:clrScheme name="Custom 3">
      <a:dk1>
        <a:srgbClr val="3F4548"/>
      </a:dk1>
      <a:lt1>
        <a:sysClr val="window" lastClr="FFFFFF"/>
      </a:lt1>
      <a:dk2>
        <a:srgbClr val="000000"/>
      </a:dk2>
      <a:lt2>
        <a:srgbClr val="FFFFFF"/>
      </a:lt2>
      <a:accent1>
        <a:srgbClr val="D9AB16"/>
      </a:accent1>
      <a:accent2>
        <a:srgbClr val="113458"/>
      </a:accent2>
      <a:accent3>
        <a:srgbClr val="7CB3E1"/>
      </a:accent3>
      <a:accent4>
        <a:srgbClr val="4096B8"/>
      </a:accent4>
      <a:accent5>
        <a:srgbClr val="11B3A2"/>
      </a:accent5>
      <a:accent6>
        <a:srgbClr val="008452"/>
      </a:accent6>
      <a:hlink>
        <a:srgbClr val="D9AB16"/>
      </a:hlink>
      <a:folHlink>
        <a:srgbClr val="D9AB16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IFOA PowerPoint 16.9.potx" id="{57431F25-0E3D-4E56-8B00-A405E6DD11F0}" vid="{97C7A00C-46BF-4582-B91A-E7C534285BBB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IFOA PowerPoint template 16.9</Template>
  <TotalTime>1751</TotalTime>
  <Words>1224</Words>
  <Application>Microsoft Office PowerPoint</Application>
  <PresentationFormat>On-screen Show (16:9)</PresentationFormat>
  <Paragraphs>119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Lato</vt:lpstr>
      <vt:lpstr>IFOA PowerPoint template 16.9</vt:lpstr>
      <vt:lpstr>A Cashless Society and a Central Bank Digital Currency-where are we now?  </vt:lpstr>
      <vt:lpstr>What is happening</vt:lpstr>
      <vt:lpstr>Joint Authorities Cash Strategy-JACS Safeguarding the UK’s Cash Infrastructure</vt:lpstr>
      <vt:lpstr>Are Cards more expensive than Cash for retailers?</vt:lpstr>
      <vt:lpstr>PowerPoint Presentation</vt:lpstr>
      <vt:lpstr>Benefits of a Cashless Society </vt:lpstr>
      <vt:lpstr>PowerPoint Presentation</vt:lpstr>
      <vt:lpstr>PowerPoint Presentation</vt:lpstr>
      <vt:lpstr>PowerPoint Presentation</vt:lpstr>
      <vt:lpstr>Risks and Issues</vt:lpstr>
      <vt:lpstr>Political Objections to going Cashless</vt:lpstr>
      <vt:lpstr>Financial Inclusion and the growth of mobile money</vt:lpstr>
      <vt:lpstr>Financial Inclusion and the growth of mobile money</vt:lpstr>
      <vt:lpstr>Consequences</vt:lpstr>
      <vt:lpstr>Cryptocurrencies and Central Bank Digital Currencies</vt:lpstr>
      <vt:lpstr>What would a “Britcoin” look like</vt:lpstr>
      <vt:lpstr>Questions</vt:lpstr>
    </vt:vector>
  </TitlesOfParts>
  <Company>IFoA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Windows User</dc:creator>
  <cp:lastModifiedBy>Niki Park</cp:lastModifiedBy>
  <cp:revision>35</cp:revision>
  <dcterms:created xsi:type="dcterms:W3CDTF">2016-07-04T15:53:51Z</dcterms:created>
  <dcterms:modified xsi:type="dcterms:W3CDTF">2023-04-24T13:19:02Z</dcterms:modified>
</cp:coreProperties>
</file>