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30"/>
  </p:notesMasterIdLst>
  <p:sldIdLst>
    <p:sldId id="256" r:id="rId6"/>
    <p:sldId id="282" r:id="rId7"/>
    <p:sldId id="319" r:id="rId8"/>
    <p:sldId id="296" r:id="rId9"/>
    <p:sldId id="320" r:id="rId10"/>
    <p:sldId id="299" r:id="rId11"/>
    <p:sldId id="298" r:id="rId12"/>
    <p:sldId id="294" r:id="rId13"/>
    <p:sldId id="295" r:id="rId14"/>
    <p:sldId id="279" r:id="rId15"/>
    <p:sldId id="307" r:id="rId16"/>
    <p:sldId id="308" r:id="rId17"/>
    <p:sldId id="314" r:id="rId18"/>
    <p:sldId id="313" r:id="rId19"/>
    <p:sldId id="303" r:id="rId20"/>
    <p:sldId id="304" r:id="rId21"/>
    <p:sldId id="312" r:id="rId22"/>
    <p:sldId id="305" r:id="rId23"/>
    <p:sldId id="315" r:id="rId24"/>
    <p:sldId id="317" r:id="rId25"/>
    <p:sldId id="306" r:id="rId26"/>
    <p:sldId id="318" r:id="rId27"/>
    <p:sldId id="316" r:id="rId28"/>
    <p:sldId id="270" r:id="rId29"/>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458"/>
    <a:srgbClr val="2F5079"/>
    <a:srgbClr val="0D897D"/>
    <a:srgbClr val="11B3A2"/>
    <a:srgbClr val="8076CF"/>
    <a:srgbClr val="FFFFFF"/>
    <a:srgbClr val="E9458C"/>
    <a:srgbClr val="000000"/>
    <a:srgbClr val="79A32A"/>
    <a:srgbClr val="008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7671" autoAdjust="0"/>
  </p:normalViewPr>
  <p:slideViewPr>
    <p:cSldViewPr showGuides="1">
      <p:cViewPr varScale="1">
        <p:scale>
          <a:sx n="64" d="100"/>
          <a:sy n="64" d="100"/>
        </p:scale>
        <p:origin x="1434" y="66"/>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baseline="0">
                <a:solidFill>
                  <a:srgbClr val="113458"/>
                </a:solidFill>
                <a:latin typeface="Arial" panose="020B0604020202020204" pitchFamily="34" charset="0"/>
                <a:ea typeface="+mn-ea"/>
                <a:cs typeface="Arial" panose="020B0604020202020204" pitchFamily="34" charset="0"/>
              </a:defRPr>
            </a:pPr>
            <a:r>
              <a:rPr lang="en-US" b="1"/>
              <a:t>Number and Value of DB Transfers</a:t>
            </a:r>
          </a:p>
        </c:rich>
      </c:tx>
      <c:overlay val="0"/>
      <c:spPr>
        <a:noFill/>
        <a:ln>
          <a:noFill/>
        </a:ln>
        <a:effectLst/>
      </c:spPr>
      <c:txPr>
        <a:bodyPr rot="0" spcFirstLastPara="1" vertOverflow="ellipsis" vert="horz" wrap="square" anchor="ctr" anchorCtr="1"/>
        <a:lstStyle/>
        <a:p>
          <a:pPr>
            <a:defRPr sz="1680" b="1" i="0" u="none" strike="noStrike" baseline="0">
              <a:solidFill>
                <a:srgbClr val="113458"/>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714102188510878"/>
          <c:y val="0.12541989689765304"/>
          <c:w val="0.73412077219489347"/>
          <c:h val="0.78318000503584728"/>
        </c:manualLayout>
      </c:layout>
      <c:barChart>
        <c:barDir val="col"/>
        <c:grouping val="clustered"/>
        <c:varyColors val="0"/>
        <c:ser>
          <c:idx val="0"/>
          <c:order val="0"/>
          <c:spPr>
            <a:solidFill>
              <a:srgbClr val="4096B8"/>
            </a:solidFill>
            <a:ln>
              <a:noFill/>
            </a:ln>
            <a:effectLst/>
          </c:spPr>
          <c:invertIfNegative val="0"/>
          <c:cat>
            <c:strRef>
              <c:f>Sheet1!$A$1:$A$3</c:f>
              <c:strCache>
                <c:ptCount val="3"/>
                <c:pt idx="0">
                  <c:v>2016/17</c:v>
                </c:pt>
                <c:pt idx="1">
                  <c:v>2017/18</c:v>
                </c:pt>
                <c:pt idx="2">
                  <c:v>2018/19</c:v>
                </c:pt>
              </c:strCache>
            </c:strRef>
          </c:cat>
          <c:val>
            <c:numRef>
              <c:f>Sheet1!$B$1:$B$3</c:f>
              <c:numCache>
                <c:formatCode>#,##0</c:formatCode>
                <c:ptCount val="3"/>
                <c:pt idx="0">
                  <c:v>80000</c:v>
                </c:pt>
                <c:pt idx="1">
                  <c:v>100000</c:v>
                </c:pt>
                <c:pt idx="2">
                  <c:v>210000</c:v>
                </c:pt>
              </c:numCache>
            </c:numRef>
          </c:val>
          <c:extLst>
            <c:ext xmlns:c16="http://schemas.microsoft.com/office/drawing/2014/chart" uri="{C3380CC4-5D6E-409C-BE32-E72D297353CC}">
              <c16:uniqueId val="{00000000-8109-4B8F-9001-0EFECE0B988E}"/>
            </c:ext>
          </c:extLst>
        </c:ser>
        <c:dLbls>
          <c:showLegendKey val="0"/>
          <c:showVal val="0"/>
          <c:showCatName val="0"/>
          <c:showSerName val="0"/>
          <c:showPercent val="0"/>
          <c:showBubbleSize val="0"/>
        </c:dLbls>
        <c:gapWidth val="25"/>
        <c:axId val="635056768"/>
        <c:axId val="635061360"/>
      </c:barChart>
      <c:lineChart>
        <c:grouping val="standard"/>
        <c:varyColors val="0"/>
        <c:ser>
          <c:idx val="1"/>
          <c:order val="1"/>
          <c:spPr>
            <a:ln w="28575" cap="rnd">
              <a:solidFill>
                <a:srgbClr val="D9AB16"/>
              </a:solidFill>
              <a:round/>
            </a:ln>
            <a:effectLst/>
          </c:spPr>
          <c:marker>
            <c:symbol val="none"/>
          </c:marker>
          <c:dPt>
            <c:idx val="2"/>
            <c:marker>
              <c:symbol val="none"/>
            </c:marker>
            <c:bubble3D val="0"/>
            <c:extLst>
              <c:ext xmlns:c16="http://schemas.microsoft.com/office/drawing/2014/chart" uri="{C3380CC4-5D6E-409C-BE32-E72D297353CC}">
                <c16:uniqueId val="{00000001-8109-4B8F-9001-0EFECE0B988E}"/>
              </c:ext>
            </c:extLst>
          </c:dPt>
          <c:cat>
            <c:strRef>
              <c:f>Sheet1!$A$1:$A$3</c:f>
              <c:strCache>
                <c:ptCount val="3"/>
                <c:pt idx="0">
                  <c:v>2016/17</c:v>
                </c:pt>
                <c:pt idx="1">
                  <c:v>2017/18</c:v>
                </c:pt>
                <c:pt idx="2">
                  <c:v>2018/19</c:v>
                </c:pt>
              </c:strCache>
            </c:strRef>
          </c:cat>
          <c:val>
            <c:numRef>
              <c:f>Sheet1!$C$1:$C$3</c:f>
              <c:numCache>
                <c:formatCode>General</c:formatCode>
                <c:ptCount val="3"/>
                <c:pt idx="0">
                  <c:v>12</c:v>
                </c:pt>
                <c:pt idx="1">
                  <c:v>14</c:v>
                </c:pt>
                <c:pt idx="2">
                  <c:v>34</c:v>
                </c:pt>
              </c:numCache>
            </c:numRef>
          </c:val>
          <c:smooth val="0"/>
          <c:extLst>
            <c:ext xmlns:c16="http://schemas.microsoft.com/office/drawing/2014/chart" uri="{C3380CC4-5D6E-409C-BE32-E72D297353CC}">
              <c16:uniqueId val="{00000002-8109-4B8F-9001-0EFECE0B988E}"/>
            </c:ext>
          </c:extLst>
        </c:ser>
        <c:dLbls>
          <c:showLegendKey val="0"/>
          <c:showVal val="0"/>
          <c:showCatName val="0"/>
          <c:showSerName val="0"/>
          <c:showPercent val="0"/>
          <c:showBubbleSize val="0"/>
        </c:dLbls>
        <c:marker val="1"/>
        <c:smooth val="0"/>
        <c:axId val="635057752"/>
        <c:axId val="635055128"/>
      </c:lineChart>
      <c:catAx>
        <c:axId val="63505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rgbClr val="113458"/>
                </a:solidFill>
                <a:latin typeface="Arial" panose="020B0604020202020204" pitchFamily="34" charset="0"/>
                <a:ea typeface="+mn-ea"/>
                <a:cs typeface="Arial" panose="020B0604020202020204" pitchFamily="34" charset="0"/>
              </a:defRPr>
            </a:pPr>
            <a:endParaRPr lang="en-US"/>
          </a:p>
        </c:txPr>
        <c:crossAx val="635061360"/>
        <c:crosses val="autoZero"/>
        <c:auto val="1"/>
        <c:lblAlgn val="ctr"/>
        <c:lblOffset val="100"/>
        <c:noMultiLvlLbl val="0"/>
      </c:catAx>
      <c:valAx>
        <c:axId val="635061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baseline="0">
                    <a:solidFill>
                      <a:srgbClr val="113458"/>
                    </a:solidFill>
                    <a:latin typeface="Arial" panose="020B0604020202020204" pitchFamily="34" charset="0"/>
                    <a:ea typeface="+mn-ea"/>
                    <a:cs typeface="Arial" panose="020B0604020202020204" pitchFamily="34" charset="0"/>
                  </a:defRPr>
                </a:pPr>
                <a:r>
                  <a:rPr lang="en-GB"/>
                  <a:t>Number</a:t>
                </a:r>
              </a:p>
            </c:rich>
          </c:tx>
          <c:layout>
            <c:manualLayout>
              <c:xMode val="edge"/>
              <c:yMode val="edge"/>
              <c:x val="8.0342146422300968E-3"/>
              <c:y val="0.43383108708040136"/>
            </c:manualLayout>
          </c:layout>
          <c:overlay val="0"/>
          <c:spPr>
            <a:noFill/>
            <a:ln>
              <a:noFill/>
            </a:ln>
            <a:effectLst/>
          </c:spPr>
          <c:txPr>
            <a:bodyPr rot="-5400000" spcFirstLastPara="1" vertOverflow="ellipsis" vert="horz" wrap="square" anchor="ctr" anchorCtr="1"/>
            <a:lstStyle/>
            <a:p>
              <a:pPr>
                <a:defRPr sz="1400" b="0" i="0" u="none" strike="noStrike" baseline="0">
                  <a:solidFill>
                    <a:srgbClr val="113458"/>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baseline="0">
                <a:solidFill>
                  <a:srgbClr val="113458"/>
                </a:solidFill>
                <a:latin typeface="Arial" panose="020B0604020202020204" pitchFamily="34" charset="0"/>
                <a:ea typeface="+mn-ea"/>
                <a:cs typeface="Arial" panose="020B0604020202020204" pitchFamily="34" charset="0"/>
              </a:defRPr>
            </a:pPr>
            <a:endParaRPr lang="en-US"/>
          </a:p>
        </c:txPr>
        <c:crossAx val="635056768"/>
        <c:crosses val="autoZero"/>
        <c:crossBetween val="between"/>
      </c:valAx>
      <c:valAx>
        <c:axId val="635055128"/>
        <c:scaling>
          <c:orientation val="minMax"/>
        </c:scaling>
        <c:delete val="0"/>
        <c:axPos val="r"/>
        <c:title>
          <c:tx>
            <c:rich>
              <a:bodyPr rot="-5400000" spcFirstLastPara="1" vertOverflow="ellipsis" vert="horz" wrap="square" anchor="ctr" anchorCtr="1"/>
              <a:lstStyle/>
              <a:p>
                <a:pPr>
                  <a:defRPr sz="1400" b="0" i="0" u="none" strike="noStrike" baseline="0">
                    <a:solidFill>
                      <a:srgbClr val="113458"/>
                    </a:solidFill>
                    <a:latin typeface="Arial" panose="020B0604020202020204" pitchFamily="34" charset="0"/>
                    <a:ea typeface="+mn-ea"/>
                    <a:cs typeface="Arial" panose="020B0604020202020204" pitchFamily="34" charset="0"/>
                  </a:defRPr>
                </a:pPr>
                <a:r>
                  <a:rPr lang="en-GB"/>
                  <a:t>Value (£bn)</a:t>
                </a:r>
              </a:p>
            </c:rich>
          </c:tx>
          <c:layout>
            <c:manualLayout>
              <c:xMode val="edge"/>
              <c:yMode val="edge"/>
              <c:x val="0.95501377952755906"/>
              <c:y val="0.41530876348789736"/>
            </c:manualLayout>
          </c:layout>
          <c:overlay val="0"/>
          <c:spPr>
            <a:noFill/>
            <a:ln>
              <a:noFill/>
            </a:ln>
            <a:effectLst/>
          </c:spPr>
          <c:txPr>
            <a:bodyPr rot="-5400000" spcFirstLastPara="1" vertOverflow="ellipsis" vert="horz" wrap="square" anchor="ctr" anchorCtr="1"/>
            <a:lstStyle/>
            <a:p>
              <a:pPr>
                <a:defRPr sz="1400" b="0" i="0" u="none" strike="noStrike" baseline="0">
                  <a:solidFill>
                    <a:srgbClr val="113458"/>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baseline="0">
                <a:solidFill>
                  <a:srgbClr val="113458"/>
                </a:solidFill>
                <a:latin typeface="Arial" panose="020B0604020202020204" pitchFamily="34" charset="0"/>
                <a:ea typeface="+mn-ea"/>
                <a:cs typeface="Arial" panose="020B0604020202020204" pitchFamily="34" charset="0"/>
              </a:defRPr>
            </a:pPr>
            <a:endParaRPr lang="en-US"/>
          </a:p>
        </c:txPr>
        <c:crossAx val="635057752"/>
        <c:crosses val="max"/>
        <c:crossBetween val="between"/>
      </c:valAx>
      <c:catAx>
        <c:axId val="635057752"/>
        <c:scaling>
          <c:orientation val="minMax"/>
        </c:scaling>
        <c:delete val="1"/>
        <c:axPos val="b"/>
        <c:numFmt formatCode="General" sourceLinked="1"/>
        <c:majorTickMark val="out"/>
        <c:minorTickMark val="none"/>
        <c:tickLblPos val="nextTo"/>
        <c:crossAx val="63505512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rgbClr val="113458"/>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200400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 off: </a:t>
            </a:r>
          </a:p>
          <a:p>
            <a:pPr marL="171450" indent="-171450">
              <a:buFontTx/>
              <a:buChar char="-"/>
            </a:pPr>
            <a:r>
              <a:rPr lang="en-GB" dirty="0"/>
              <a:t>What our objectives are and what we’ve done so far (verbally talk about literature review and what we’ve been focusing on)</a:t>
            </a:r>
          </a:p>
          <a:p>
            <a:pPr marL="171450" indent="-171450">
              <a:buFontTx/>
              <a:buChar char="-"/>
            </a:pPr>
            <a:r>
              <a:rPr lang="en-GB" dirty="0"/>
              <a:t>We have completed 1) which is what our focus today is on, with a paper published soon, with our focus next year being on 3). </a:t>
            </a:r>
          </a:p>
        </p:txBody>
      </p:sp>
      <p:sp>
        <p:nvSpPr>
          <p:cNvPr id="4" name="Slide Number Placeholder 3"/>
          <p:cNvSpPr>
            <a:spLocks noGrp="1"/>
          </p:cNvSpPr>
          <p:nvPr>
            <p:ph type="sldNum" sz="quarter" idx="10"/>
          </p:nvPr>
        </p:nvSpPr>
        <p:spPr/>
        <p:txBody>
          <a:bodyPr/>
          <a:lstStyle/>
          <a:p>
            <a:fld id="{E01C4A85-BF3C-45ED-B3B0-F1CA43E7056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11369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 off: </a:t>
            </a:r>
          </a:p>
          <a:p>
            <a:pPr marL="171450" indent="-171450">
              <a:buFontTx/>
              <a:buChar char="-"/>
            </a:pPr>
            <a:r>
              <a:rPr lang="en-GB" dirty="0"/>
              <a:t>Pensions freedoms introduced – great, more choice. </a:t>
            </a:r>
          </a:p>
          <a:p>
            <a:pPr marL="171450" indent="-171450">
              <a:buFontTx/>
              <a:buChar char="-"/>
            </a:pPr>
            <a:r>
              <a:rPr lang="en-GB" dirty="0"/>
              <a:t>BUT This has led to people moving away from purchasing annuities and instead drawing money down from their pension savings – which brings with it more risks…AND more people transferring out of DB pension schemes</a:t>
            </a:r>
          </a:p>
        </p:txBody>
      </p:sp>
      <p:sp>
        <p:nvSpPr>
          <p:cNvPr id="4" name="Slide Number Placeholder 3"/>
          <p:cNvSpPr>
            <a:spLocks noGrp="1"/>
          </p:cNvSpPr>
          <p:nvPr>
            <p:ph type="sldNum" sz="quarter" idx="10"/>
          </p:nvPr>
        </p:nvSpPr>
        <p:spPr/>
        <p:txBody>
          <a:bodyPr/>
          <a:lstStyle/>
          <a:p>
            <a:fld id="{E01C4A85-BF3C-45ED-B3B0-F1CA43E7056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0530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 off: </a:t>
            </a:r>
          </a:p>
          <a:p>
            <a:pPr marL="171450" indent="-171450">
              <a:buFontTx/>
              <a:buChar char="-"/>
            </a:pPr>
            <a:r>
              <a:rPr lang="en-GB" dirty="0"/>
              <a:t>Pensions freedoms introduced – great, more choice. </a:t>
            </a:r>
          </a:p>
          <a:p>
            <a:pPr marL="171450" indent="-171450">
              <a:buFontTx/>
              <a:buChar char="-"/>
            </a:pPr>
            <a:r>
              <a:rPr lang="en-GB" dirty="0"/>
              <a:t>BUT This has led to people moving away from purchasing annuities and instead drawing money down from their pension savings – which brings with it more risks…AND more people transferring out of DB pension schemes</a:t>
            </a:r>
          </a:p>
        </p:txBody>
      </p:sp>
      <p:sp>
        <p:nvSpPr>
          <p:cNvPr id="4" name="Slide Number Placeholder 3"/>
          <p:cNvSpPr>
            <a:spLocks noGrp="1"/>
          </p:cNvSpPr>
          <p:nvPr>
            <p:ph type="sldNum" sz="quarter" idx="10"/>
          </p:nvPr>
        </p:nvSpPr>
        <p:spPr/>
        <p:txBody>
          <a:bodyPr/>
          <a:lstStyle/>
          <a:p>
            <a:fld id="{E01C4A85-BF3C-45ED-B3B0-F1CA43E7056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07060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 off: </a:t>
            </a:r>
          </a:p>
          <a:p>
            <a:pPr marL="171450" indent="-171450">
              <a:buFontTx/>
              <a:buChar char="-"/>
            </a:pPr>
            <a:r>
              <a:rPr lang="en-GB" dirty="0"/>
              <a:t>Pensions freedoms introduced – great, more choice. </a:t>
            </a:r>
          </a:p>
          <a:p>
            <a:pPr marL="171450" indent="-171450">
              <a:buFontTx/>
              <a:buChar char="-"/>
            </a:pPr>
            <a:r>
              <a:rPr lang="en-GB" dirty="0"/>
              <a:t>BUT This has led to people moving away from purchasing annuities and instead drawing money down from their pension savings – which brings with it more risks…AND more people transferring out of DB pension schemes</a:t>
            </a:r>
          </a:p>
        </p:txBody>
      </p:sp>
      <p:sp>
        <p:nvSpPr>
          <p:cNvPr id="4" name="Slide Number Placeholder 3"/>
          <p:cNvSpPr>
            <a:spLocks noGrp="1"/>
          </p:cNvSpPr>
          <p:nvPr>
            <p:ph type="sldNum" sz="quarter" idx="10"/>
          </p:nvPr>
        </p:nvSpPr>
        <p:spPr/>
        <p:txBody>
          <a:bodyPr/>
          <a:lstStyle/>
          <a:p>
            <a:fld id="{E01C4A85-BF3C-45ED-B3B0-F1CA43E7056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6115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 off: </a:t>
            </a:r>
          </a:p>
          <a:p>
            <a:pPr marL="171450" indent="-171450">
              <a:buFontTx/>
              <a:buChar char="-"/>
            </a:pPr>
            <a:r>
              <a:rPr lang="en-GB" dirty="0"/>
              <a:t>Cover risks that individuals are exposed to in retirement (especially those if they don’t have an annuity)</a:t>
            </a:r>
          </a:p>
          <a:p>
            <a:pPr marL="171450" indent="-171450">
              <a:buFontTx/>
              <a:buChar char="-"/>
            </a:pPr>
            <a:r>
              <a:rPr lang="en-GB" sz="1200" kern="1200" dirty="0">
                <a:solidFill>
                  <a:schemeClr val="tx1"/>
                </a:solidFill>
                <a:effectLst/>
                <a:latin typeface="Arial" charset="0"/>
                <a:ea typeface="+mn-ea"/>
                <a:cs typeface="Arial" charset="0"/>
              </a:rPr>
              <a:t>However, four years on from the introduction of the new freedoms, there remain few new, innovative, solutions available to consumers in the UK market.  What are the reasons for this, and what can be done to support further innovation in this area?</a:t>
            </a:r>
          </a:p>
        </p:txBody>
      </p:sp>
      <p:sp>
        <p:nvSpPr>
          <p:cNvPr id="4" name="Slide Number Placeholder 3"/>
          <p:cNvSpPr>
            <a:spLocks noGrp="1"/>
          </p:cNvSpPr>
          <p:nvPr>
            <p:ph type="sldNum" sz="quarter" idx="10"/>
          </p:nvPr>
        </p:nvSpPr>
        <p:spPr/>
        <p:txBody>
          <a:bodyPr/>
          <a:lstStyle/>
          <a:p>
            <a:fld id="{E01C4A85-BF3C-45ED-B3B0-F1CA43E7056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7722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75E569-FA29-4591-9ED9-413A86DC2D18}"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545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391479433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18 October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18 October 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18 October 2019</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18 October 2019</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18 October 2019</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18 October 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18 October 2019</a:t>
            </a:fld>
            <a:endParaRPr lang="en-GB"/>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383414" y="1066802"/>
            <a:ext cx="4274937"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33" y="2133610"/>
            <a:ext cx="8920555" cy="1295399"/>
          </a:xfrm>
        </p:spPr>
        <p:txBody>
          <a:bodyPr anchor="t"/>
          <a:lstStyle>
            <a:lvl1pPr>
              <a:defRPr sz="2925"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3" y="2781301"/>
            <a:ext cx="8115693" cy="1007740"/>
          </a:xfrm>
        </p:spPr>
        <p:txBody>
          <a:bodyPr/>
          <a:lstStyle>
            <a:lvl1pPr marL="0" indent="0">
              <a:spcBef>
                <a:spcPts val="0"/>
              </a:spcBef>
              <a:buFontTx/>
              <a:buNone/>
              <a:defRPr sz="2167">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a:pPr/>
              <a:t>18 October 2019</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3387" y="260351"/>
            <a:ext cx="208039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84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8858646" cy="1295399"/>
          </a:xfrm>
        </p:spPr>
        <p:txBody>
          <a:bodyPr anchor="t"/>
          <a:lstStyle>
            <a:lvl1pPr>
              <a:defRPr sz="2925"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3" y="2781301"/>
            <a:ext cx="7744218" cy="1007740"/>
          </a:xfrm>
        </p:spPr>
        <p:txBody>
          <a:bodyPr/>
          <a:lstStyle>
            <a:lvl1pPr marL="0" indent="0">
              <a:spcBef>
                <a:spcPts val="0"/>
              </a:spcBef>
              <a:buFontTx/>
              <a:buNone/>
              <a:defRPr sz="2167">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a:pPr/>
              <a:t>18 October 2019</a:t>
            </a:fld>
            <a:endParaRPr lang="en-GB"/>
          </a:p>
        </p:txBody>
      </p:sp>
      <p:grpSp>
        <p:nvGrpSpPr>
          <p:cNvPr id="4" name="Group 3"/>
          <p:cNvGrpSpPr/>
          <p:nvPr userDrawn="1"/>
        </p:nvGrpSpPr>
        <p:grpSpPr>
          <a:xfrm>
            <a:off x="8334975" y="539974"/>
            <a:ext cx="1288450" cy="631270"/>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492444"/>
            </a:xfrm>
            <a:prstGeom prst="rect">
              <a:avLst/>
            </a:prstGeom>
            <a:noFill/>
          </p:spPr>
          <p:txBody>
            <a:bodyPr wrap="square" rtlCol="0">
              <a:spAutoFit/>
            </a:bodyPr>
            <a:lstStyle/>
            <a:p>
              <a:r>
                <a:rPr lang="en-GB" sz="1300" dirty="0">
                  <a:solidFill>
                    <a:schemeClr val="bg1"/>
                  </a:solidFill>
                </a:rPr>
                <a:t>Partner</a:t>
              </a:r>
            </a:p>
            <a:p>
              <a:r>
                <a:rPr lang="en-GB" sz="1300" dirty="0">
                  <a:solidFill>
                    <a:schemeClr val="bg1"/>
                  </a:solidFill>
                </a:rPr>
                <a:t>Logo</a:t>
              </a:r>
            </a:p>
          </p:txBody>
        </p:sp>
      </p:grpSp>
      <p:grpSp>
        <p:nvGrpSpPr>
          <p:cNvPr id="5" name="Group 4"/>
          <p:cNvGrpSpPr/>
          <p:nvPr userDrawn="1"/>
        </p:nvGrpSpPr>
        <p:grpSpPr>
          <a:xfrm>
            <a:off x="6810375" y="539972"/>
            <a:ext cx="1288450" cy="631270"/>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492444"/>
            </a:xfrm>
            <a:prstGeom prst="rect">
              <a:avLst/>
            </a:prstGeom>
            <a:noFill/>
          </p:spPr>
          <p:txBody>
            <a:bodyPr wrap="square" rtlCol="0">
              <a:spAutoFit/>
            </a:bodyPr>
            <a:lstStyle/>
            <a:p>
              <a:r>
                <a:rPr lang="en-GB" sz="1300" dirty="0">
                  <a:solidFill>
                    <a:schemeClr val="bg1"/>
                  </a:solidFill>
                </a:rPr>
                <a:t>Partner</a:t>
              </a:r>
            </a:p>
            <a:p>
              <a:r>
                <a:rPr lang="en-GB" sz="13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7" y="260351"/>
            <a:ext cx="208039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65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18086" y="5573578"/>
            <a:ext cx="10590272" cy="904314"/>
            <a:chOff x="-318090" y="5573575"/>
            <a:chExt cx="10590274" cy="904314"/>
          </a:xfrm>
        </p:grpSpPr>
        <p:sp>
          <p:nvSpPr>
            <p:cNvPr id="7" name="TextBox 6"/>
            <p:cNvSpPr txBox="1"/>
            <p:nvPr userDrawn="1"/>
          </p:nvSpPr>
          <p:spPr>
            <a:xfrm rot="18900000">
              <a:off x="926845" y="6102080"/>
              <a:ext cx="1130438" cy="375809"/>
            </a:xfrm>
            <a:prstGeom prst="rect">
              <a:avLst/>
            </a:prstGeom>
            <a:noFill/>
          </p:spPr>
          <p:txBody>
            <a:bodyPr wrap="none" rtlCol="0">
              <a:spAutoFit/>
            </a:bodyPr>
            <a:lstStyle/>
            <a:p>
              <a:r>
                <a:rPr lang="en-GB" sz="1842" dirty="0">
                  <a:solidFill>
                    <a:schemeClr val="accent3">
                      <a:lumMod val="50000"/>
                    </a:schemeClr>
                  </a:solidFill>
                </a:rPr>
                <a:t>Progress</a:t>
              </a:r>
            </a:p>
          </p:txBody>
        </p:sp>
        <p:sp>
          <p:nvSpPr>
            <p:cNvPr id="8" name="TextBox 7"/>
            <p:cNvSpPr txBox="1"/>
            <p:nvPr userDrawn="1"/>
          </p:nvSpPr>
          <p:spPr>
            <a:xfrm rot="18900000">
              <a:off x="1322955" y="6051747"/>
              <a:ext cx="1380506" cy="375809"/>
            </a:xfrm>
            <a:prstGeom prst="rect">
              <a:avLst/>
            </a:prstGeom>
            <a:noFill/>
          </p:spPr>
          <p:txBody>
            <a:bodyPr wrap="none" rtlCol="0">
              <a:spAutoFit/>
            </a:bodyPr>
            <a:lstStyle/>
            <a:p>
              <a:r>
                <a:rPr lang="en-GB" sz="1842" dirty="0">
                  <a:solidFill>
                    <a:schemeClr val="accent3">
                      <a:lumMod val="50000"/>
                    </a:schemeClr>
                  </a:solidFill>
                </a:rPr>
                <a:t>Community</a:t>
              </a:r>
            </a:p>
          </p:txBody>
        </p:sp>
        <p:sp>
          <p:nvSpPr>
            <p:cNvPr id="9" name="TextBox 8"/>
            <p:cNvSpPr txBox="1"/>
            <p:nvPr userDrawn="1"/>
          </p:nvSpPr>
          <p:spPr>
            <a:xfrm rot="18900000">
              <a:off x="1716511" y="5674241"/>
              <a:ext cx="2236510" cy="375809"/>
            </a:xfrm>
            <a:prstGeom prst="rect">
              <a:avLst/>
            </a:prstGeom>
            <a:noFill/>
          </p:spPr>
          <p:txBody>
            <a:bodyPr wrap="none" rtlCol="0">
              <a:spAutoFit/>
            </a:bodyPr>
            <a:lstStyle/>
            <a:p>
              <a:r>
                <a:rPr lang="en-GB" sz="1842" dirty="0">
                  <a:solidFill>
                    <a:schemeClr val="accent3">
                      <a:lumMod val="50000"/>
                    </a:schemeClr>
                  </a:solidFill>
                </a:rPr>
                <a:t>Sessional Meetings</a:t>
              </a:r>
            </a:p>
          </p:txBody>
        </p:sp>
        <p:sp>
          <p:nvSpPr>
            <p:cNvPr id="11" name="TextBox 10"/>
            <p:cNvSpPr txBox="1"/>
            <p:nvPr userDrawn="1"/>
          </p:nvSpPr>
          <p:spPr>
            <a:xfrm rot="18900000">
              <a:off x="2457676" y="6051744"/>
              <a:ext cx="1236236" cy="375809"/>
            </a:xfrm>
            <a:prstGeom prst="rect">
              <a:avLst/>
            </a:prstGeom>
            <a:noFill/>
          </p:spPr>
          <p:txBody>
            <a:bodyPr wrap="none" rtlCol="0">
              <a:spAutoFit/>
            </a:bodyPr>
            <a:lstStyle/>
            <a:p>
              <a:r>
                <a:rPr lang="en-GB" sz="1842" dirty="0">
                  <a:solidFill>
                    <a:schemeClr val="accent3">
                      <a:lumMod val="50000"/>
                    </a:schemeClr>
                  </a:solidFill>
                </a:rPr>
                <a:t>Education</a:t>
              </a:r>
            </a:p>
          </p:txBody>
        </p:sp>
        <p:sp>
          <p:nvSpPr>
            <p:cNvPr id="12" name="TextBox 11"/>
            <p:cNvSpPr txBox="1"/>
            <p:nvPr userDrawn="1"/>
          </p:nvSpPr>
          <p:spPr>
            <a:xfrm rot="18900000">
              <a:off x="2868885" y="5825244"/>
              <a:ext cx="1823448" cy="375809"/>
            </a:xfrm>
            <a:prstGeom prst="rect">
              <a:avLst/>
            </a:prstGeom>
            <a:noFill/>
          </p:spPr>
          <p:txBody>
            <a:bodyPr wrap="none" rtlCol="0">
              <a:spAutoFit/>
            </a:bodyPr>
            <a:lstStyle/>
            <a:p>
              <a:pPr algn="l"/>
              <a:r>
                <a:rPr lang="en-GB" sz="1842" dirty="0">
                  <a:solidFill>
                    <a:schemeClr val="accent3">
                      <a:lumMod val="50000"/>
                    </a:schemeClr>
                  </a:solidFill>
                </a:rPr>
                <a:t>Working parties</a:t>
              </a:r>
            </a:p>
          </p:txBody>
        </p:sp>
        <p:sp>
          <p:nvSpPr>
            <p:cNvPr id="13" name="TextBox 12"/>
            <p:cNvSpPr txBox="1"/>
            <p:nvPr userDrawn="1"/>
          </p:nvSpPr>
          <p:spPr>
            <a:xfrm rot="18900000">
              <a:off x="3469221" y="5976248"/>
              <a:ext cx="1498936" cy="375809"/>
            </a:xfrm>
            <a:prstGeom prst="rect">
              <a:avLst/>
            </a:prstGeom>
            <a:noFill/>
          </p:spPr>
          <p:txBody>
            <a:bodyPr wrap="none" rtlCol="0">
              <a:spAutoFit/>
            </a:bodyPr>
            <a:lstStyle/>
            <a:p>
              <a:r>
                <a:rPr lang="en-GB" sz="1842" dirty="0">
                  <a:solidFill>
                    <a:schemeClr val="accent3">
                      <a:lumMod val="50000"/>
                    </a:schemeClr>
                  </a:solidFill>
                </a:rPr>
                <a:t>Volunteering</a:t>
              </a:r>
            </a:p>
          </p:txBody>
        </p:sp>
        <p:sp>
          <p:nvSpPr>
            <p:cNvPr id="14" name="TextBox 13"/>
            <p:cNvSpPr txBox="1"/>
            <p:nvPr userDrawn="1"/>
          </p:nvSpPr>
          <p:spPr>
            <a:xfrm rot="18900000">
              <a:off x="4078539" y="6068524"/>
              <a:ext cx="1196161" cy="375809"/>
            </a:xfrm>
            <a:prstGeom prst="rect">
              <a:avLst/>
            </a:prstGeom>
            <a:noFill/>
          </p:spPr>
          <p:txBody>
            <a:bodyPr wrap="none" rtlCol="0">
              <a:spAutoFit/>
            </a:bodyPr>
            <a:lstStyle/>
            <a:p>
              <a:r>
                <a:rPr lang="en-GB" sz="1842" dirty="0">
                  <a:solidFill>
                    <a:schemeClr val="accent3">
                      <a:lumMod val="50000"/>
                    </a:schemeClr>
                  </a:solidFill>
                </a:rPr>
                <a:t>Research</a:t>
              </a:r>
            </a:p>
          </p:txBody>
        </p:sp>
        <p:sp>
          <p:nvSpPr>
            <p:cNvPr id="15" name="TextBox 14"/>
            <p:cNvSpPr txBox="1"/>
            <p:nvPr userDrawn="1"/>
          </p:nvSpPr>
          <p:spPr>
            <a:xfrm rot="18900000">
              <a:off x="4425214" y="5707796"/>
              <a:ext cx="2116285" cy="375809"/>
            </a:xfrm>
            <a:prstGeom prst="rect">
              <a:avLst/>
            </a:prstGeom>
            <a:noFill/>
          </p:spPr>
          <p:txBody>
            <a:bodyPr wrap="none" rtlCol="0">
              <a:spAutoFit/>
            </a:bodyPr>
            <a:lstStyle/>
            <a:p>
              <a:r>
                <a:rPr lang="en-GB" sz="1842" dirty="0">
                  <a:solidFill>
                    <a:schemeClr val="accent3">
                      <a:lumMod val="50000"/>
                    </a:schemeClr>
                  </a:solidFill>
                </a:rPr>
                <a:t>Shaping</a:t>
              </a:r>
              <a:r>
                <a:rPr lang="en-GB" sz="1842" baseline="0" dirty="0">
                  <a:solidFill>
                    <a:schemeClr val="accent3">
                      <a:lumMod val="50000"/>
                    </a:schemeClr>
                  </a:solidFill>
                </a:rPr>
                <a:t> the future</a:t>
              </a:r>
              <a:endParaRPr lang="en-GB" sz="1842" dirty="0">
                <a:solidFill>
                  <a:schemeClr val="accent3">
                    <a:lumMod val="50000"/>
                  </a:schemeClr>
                </a:solidFill>
              </a:endParaRPr>
            </a:p>
          </p:txBody>
        </p:sp>
        <p:sp>
          <p:nvSpPr>
            <p:cNvPr id="16" name="TextBox 15"/>
            <p:cNvSpPr txBox="1"/>
            <p:nvPr userDrawn="1"/>
          </p:nvSpPr>
          <p:spPr>
            <a:xfrm rot="18900000">
              <a:off x="5162033" y="5987632"/>
              <a:ext cx="1366080" cy="375809"/>
            </a:xfrm>
            <a:prstGeom prst="rect">
              <a:avLst/>
            </a:prstGeom>
            <a:noFill/>
          </p:spPr>
          <p:txBody>
            <a:bodyPr wrap="none" rtlCol="0">
              <a:spAutoFit/>
            </a:bodyPr>
            <a:lstStyle/>
            <a:p>
              <a:r>
                <a:rPr lang="en-GB" sz="1842" dirty="0">
                  <a:solidFill>
                    <a:schemeClr val="accent3">
                      <a:lumMod val="50000"/>
                    </a:schemeClr>
                  </a:solidFill>
                </a:rPr>
                <a:t>Networking</a:t>
              </a:r>
            </a:p>
          </p:txBody>
        </p:sp>
        <p:sp>
          <p:nvSpPr>
            <p:cNvPr id="17" name="TextBox 16"/>
            <p:cNvSpPr txBox="1"/>
            <p:nvPr userDrawn="1"/>
          </p:nvSpPr>
          <p:spPr>
            <a:xfrm rot="18900000">
              <a:off x="5528523" y="5593345"/>
              <a:ext cx="2340705" cy="375809"/>
            </a:xfrm>
            <a:prstGeom prst="rect">
              <a:avLst/>
            </a:prstGeom>
            <a:noFill/>
          </p:spPr>
          <p:txBody>
            <a:bodyPr wrap="none" rtlCol="0">
              <a:spAutoFit/>
            </a:bodyPr>
            <a:lstStyle/>
            <a:p>
              <a:r>
                <a:rPr lang="en-GB" sz="1842" dirty="0">
                  <a:solidFill>
                    <a:schemeClr val="accent3">
                      <a:lumMod val="50000"/>
                    </a:schemeClr>
                  </a:solidFill>
                </a:rPr>
                <a:t>Professional</a:t>
              </a:r>
              <a:r>
                <a:rPr lang="en-GB" sz="1842" baseline="0" dirty="0">
                  <a:solidFill>
                    <a:schemeClr val="accent3">
                      <a:lumMod val="50000"/>
                    </a:schemeClr>
                  </a:solidFill>
                </a:rPr>
                <a:t> support</a:t>
              </a:r>
              <a:endParaRPr lang="en-GB" sz="1842" dirty="0">
                <a:solidFill>
                  <a:schemeClr val="accent3">
                    <a:lumMod val="50000"/>
                  </a:schemeClr>
                </a:solidFill>
              </a:endParaRPr>
            </a:p>
          </p:txBody>
        </p:sp>
        <p:sp>
          <p:nvSpPr>
            <p:cNvPr id="18" name="TextBox 17"/>
            <p:cNvSpPr txBox="1"/>
            <p:nvPr userDrawn="1"/>
          </p:nvSpPr>
          <p:spPr>
            <a:xfrm rot="18900000">
              <a:off x="6090167" y="5668848"/>
              <a:ext cx="2156360" cy="375809"/>
            </a:xfrm>
            <a:prstGeom prst="rect">
              <a:avLst/>
            </a:prstGeom>
            <a:noFill/>
          </p:spPr>
          <p:txBody>
            <a:bodyPr wrap="none" rtlCol="0">
              <a:spAutoFit/>
            </a:bodyPr>
            <a:lstStyle/>
            <a:p>
              <a:r>
                <a:rPr lang="en-GB" sz="1842" dirty="0">
                  <a:solidFill>
                    <a:schemeClr val="accent3">
                      <a:lumMod val="50000"/>
                    </a:schemeClr>
                  </a:solidFill>
                </a:rPr>
                <a:t>Enterprise and risk</a:t>
              </a:r>
            </a:p>
          </p:txBody>
        </p:sp>
        <p:sp>
          <p:nvSpPr>
            <p:cNvPr id="19" name="TextBox 18"/>
            <p:cNvSpPr txBox="1"/>
            <p:nvPr userDrawn="1"/>
          </p:nvSpPr>
          <p:spPr>
            <a:xfrm rot="18900000">
              <a:off x="6694455" y="5794681"/>
              <a:ext cx="1854995" cy="375809"/>
            </a:xfrm>
            <a:prstGeom prst="rect">
              <a:avLst/>
            </a:prstGeom>
            <a:noFill/>
          </p:spPr>
          <p:txBody>
            <a:bodyPr wrap="none" rtlCol="0">
              <a:spAutoFit/>
            </a:bodyPr>
            <a:lstStyle/>
            <a:p>
              <a:r>
                <a:rPr lang="en-GB" sz="1842" dirty="0">
                  <a:solidFill>
                    <a:schemeClr val="accent3">
                      <a:lumMod val="50000"/>
                    </a:schemeClr>
                  </a:solidFill>
                </a:rPr>
                <a:t>Learned</a:t>
              </a:r>
              <a:r>
                <a:rPr lang="en-GB" sz="1842" baseline="0" dirty="0">
                  <a:solidFill>
                    <a:schemeClr val="accent3">
                      <a:lumMod val="50000"/>
                    </a:schemeClr>
                  </a:solidFill>
                </a:rPr>
                <a:t> society</a:t>
              </a:r>
              <a:endParaRPr lang="en-GB" sz="1842" dirty="0">
                <a:solidFill>
                  <a:schemeClr val="accent3">
                    <a:lumMod val="50000"/>
                  </a:schemeClr>
                </a:solidFill>
              </a:endParaRPr>
            </a:p>
          </p:txBody>
        </p:sp>
        <p:sp>
          <p:nvSpPr>
            <p:cNvPr id="20" name="TextBox 19"/>
            <p:cNvSpPr txBox="1"/>
            <p:nvPr userDrawn="1"/>
          </p:nvSpPr>
          <p:spPr>
            <a:xfrm rot="18900000">
              <a:off x="7321944" y="6021185"/>
              <a:ext cx="1407758" cy="375809"/>
            </a:xfrm>
            <a:prstGeom prst="rect">
              <a:avLst/>
            </a:prstGeom>
            <a:noFill/>
          </p:spPr>
          <p:txBody>
            <a:bodyPr wrap="none" rtlCol="0">
              <a:spAutoFit/>
            </a:bodyPr>
            <a:lstStyle/>
            <a:p>
              <a:r>
                <a:rPr lang="en-GB" sz="1842" dirty="0">
                  <a:solidFill>
                    <a:schemeClr val="accent3">
                      <a:lumMod val="50000"/>
                    </a:schemeClr>
                  </a:solidFill>
                </a:rPr>
                <a:t>Opportunity</a:t>
              </a:r>
            </a:p>
          </p:txBody>
        </p:sp>
        <p:sp>
          <p:nvSpPr>
            <p:cNvPr id="21" name="TextBox 20"/>
            <p:cNvSpPr txBox="1"/>
            <p:nvPr userDrawn="1"/>
          </p:nvSpPr>
          <p:spPr>
            <a:xfrm rot="18900000">
              <a:off x="7755581" y="5635292"/>
              <a:ext cx="2196435" cy="375809"/>
            </a:xfrm>
            <a:prstGeom prst="rect">
              <a:avLst/>
            </a:prstGeom>
            <a:noFill/>
          </p:spPr>
          <p:txBody>
            <a:bodyPr wrap="none" rtlCol="0">
              <a:spAutoFit/>
            </a:bodyPr>
            <a:lstStyle/>
            <a:p>
              <a:r>
                <a:rPr lang="en-GB" sz="1842" dirty="0">
                  <a:solidFill>
                    <a:schemeClr val="accent3">
                      <a:lumMod val="50000"/>
                    </a:schemeClr>
                  </a:solidFill>
                </a:rPr>
                <a:t>International profile</a:t>
              </a:r>
            </a:p>
          </p:txBody>
        </p:sp>
        <p:sp>
          <p:nvSpPr>
            <p:cNvPr id="22" name="TextBox 21"/>
            <p:cNvSpPr txBox="1"/>
            <p:nvPr userDrawn="1"/>
          </p:nvSpPr>
          <p:spPr>
            <a:xfrm rot="18900000">
              <a:off x="8487859" y="6079908"/>
              <a:ext cx="1079142" cy="375809"/>
            </a:xfrm>
            <a:prstGeom prst="rect">
              <a:avLst/>
            </a:prstGeom>
            <a:noFill/>
          </p:spPr>
          <p:txBody>
            <a:bodyPr wrap="none" rtlCol="0">
              <a:spAutoFit/>
            </a:bodyPr>
            <a:lstStyle/>
            <a:p>
              <a:r>
                <a:rPr lang="en-GB" sz="1842" dirty="0">
                  <a:solidFill>
                    <a:schemeClr val="accent3">
                      <a:lumMod val="50000"/>
                    </a:schemeClr>
                  </a:solidFill>
                </a:rPr>
                <a:t>Journals</a:t>
              </a:r>
            </a:p>
          </p:txBody>
        </p:sp>
        <p:sp>
          <p:nvSpPr>
            <p:cNvPr id="23" name="TextBox 22"/>
            <p:cNvSpPr txBox="1"/>
            <p:nvPr userDrawn="1"/>
          </p:nvSpPr>
          <p:spPr>
            <a:xfrm rot="18900000">
              <a:off x="8944576" y="6029575"/>
              <a:ext cx="1327608" cy="375809"/>
            </a:xfrm>
            <a:prstGeom prst="rect">
              <a:avLst/>
            </a:prstGeom>
            <a:noFill/>
          </p:spPr>
          <p:txBody>
            <a:bodyPr wrap="none" rtlCol="0">
              <a:spAutoFit/>
            </a:bodyPr>
            <a:lstStyle/>
            <a:p>
              <a:r>
                <a:rPr lang="en-GB" sz="1842" dirty="0">
                  <a:solidFill>
                    <a:schemeClr val="accent3">
                      <a:lumMod val="50000"/>
                    </a:schemeClr>
                  </a:solidFill>
                </a:rPr>
                <a:t>Supporting</a:t>
              </a:r>
            </a:p>
          </p:txBody>
        </p:sp>
        <p:sp>
          <p:nvSpPr>
            <p:cNvPr id="24" name="TextBox 23"/>
            <p:cNvSpPr txBox="1"/>
            <p:nvPr userDrawn="1"/>
          </p:nvSpPr>
          <p:spPr>
            <a:xfrm rot="18900000">
              <a:off x="-318090" y="5573575"/>
              <a:ext cx="1170513" cy="375809"/>
            </a:xfrm>
            <a:prstGeom prst="rect">
              <a:avLst/>
            </a:prstGeom>
            <a:noFill/>
          </p:spPr>
          <p:txBody>
            <a:bodyPr wrap="none" rtlCol="0">
              <a:spAutoFit/>
            </a:bodyPr>
            <a:lstStyle/>
            <a:p>
              <a:r>
                <a:rPr lang="en-GB" sz="1842" dirty="0">
                  <a:solidFill>
                    <a:schemeClr val="accent3">
                      <a:lumMod val="50000"/>
                    </a:schemeClr>
                  </a:solidFill>
                </a:rPr>
                <a:t>Expertise</a:t>
              </a:r>
            </a:p>
          </p:txBody>
        </p:sp>
        <p:sp>
          <p:nvSpPr>
            <p:cNvPr id="25" name="TextBox 24"/>
            <p:cNvSpPr txBox="1"/>
            <p:nvPr userDrawn="1"/>
          </p:nvSpPr>
          <p:spPr>
            <a:xfrm rot="18900000">
              <a:off x="-200867" y="5900746"/>
              <a:ext cx="1499128" cy="375809"/>
            </a:xfrm>
            <a:prstGeom prst="rect">
              <a:avLst/>
            </a:prstGeom>
            <a:noFill/>
          </p:spPr>
          <p:txBody>
            <a:bodyPr wrap="none" rtlCol="0">
              <a:spAutoFit/>
            </a:bodyPr>
            <a:lstStyle/>
            <a:p>
              <a:r>
                <a:rPr lang="en-GB" sz="1842" dirty="0">
                  <a:solidFill>
                    <a:schemeClr val="accent3">
                      <a:lumMod val="50000"/>
                    </a:schemeClr>
                  </a:solidFill>
                </a:rPr>
                <a:t>Sponsorship</a:t>
              </a:r>
            </a:p>
          </p:txBody>
        </p:sp>
        <p:sp>
          <p:nvSpPr>
            <p:cNvPr id="26" name="TextBox 25"/>
            <p:cNvSpPr txBox="1"/>
            <p:nvPr userDrawn="1"/>
          </p:nvSpPr>
          <p:spPr>
            <a:xfrm rot="18900000">
              <a:off x="190612" y="5682631"/>
              <a:ext cx="2209259" cy="375809"/>
            </a:xfrm>
            <a:prstGeom prst="rect">
              <a:avLst/>
            </a:prstGeom>
            <a:noFill/>
          </p:spPr>
          <p:txBody>
            <a:bodyPr wrap="none" rtlCol="0">
              <a:spAutoFit/>
            </a:bodyPr>
            <a:lstStyle/>
            <a:p>
              <a:r>
                <a:rPr lang="en-GB" sz="1842"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428229" y="2133610"/>
            <a:ext cx="8858646" cy="1295399"/>
          </a:xfrm>
        </p:spPr>
        <p:txBody>
          <a:bodyPr anchor="t"/>
          <a:lstStyle>
            <a:lvl1pPr>
              <a:defRPr sz="2925"/>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2" y="2781301"/>
            <a:ext cx="8229618" cy="1007740"/>
          </a:xfrm>
        </p:spPr>
        <p:txBody>
          <a:bodyPr/>
          <a:lstStyle>
            <a:lvl1pPr marL="0" indent="0">
              <a:spcBef>
                <a:spcPts val="0"/>
              </a:spcBef>
              <a:buFontTx/>
              <a:buNone/>
              <a:defRPr sz="2167">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a:pPr/>
              <a:t>18 October 2019</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7" y="260351"/>
            <a:ext cx="208039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9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30" y="2133610"/>
            <a:ext cx="8118044" cy="1295399"/>
          </a:xfrm>
        </p:spPr>
        <p:txBody>
          <a:bodyPr anchor="t"/>
          <a:lstStyle>
            <a:lvl1pPr>
              <a:defRPr sz="2925"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167">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944160" y="6110740"/>
            <a:ext cx="1095813" cy="358497"/>
          </a:xfrm>
          <a:prstGeom prst="rect">
            <a:avLst/>
          </a:prstGeom>
          <a:noFill/>
        </p:spPr>
        <p:txBody>
          <a:bodyPr wrap="none" lIns="74295" tIns="37148" rIns="74295" bIns="37148" rtlCol="0">
            <a:spAutoFit/>
          </a:bodyPr>
          <a:lstStyle/>
          <a:p>
            <a:r>
              <a:rPr lang="en-GB" sz="1842" dirty="0">
                <a:solidFill>
                  <a:schemeClr val="bg1">
                    <a:lumMod val="75000"/>
                  </a:schemeClr>
                </a:solidFill>
              </a:rPr>
              <a:t>Progress</a:t>
            </a:r>
          </a:p>
        </p:txBody>
      </p:sp>
      <p:sp>
        <p:nvSpPr>
          <p:cNvPr id="33" name="TextBox 32"/>
          <p:cNvSpPr txBox="1"/>
          <p:nvPr userDrawn="1"/>
        </p:nvSpPr>
        <p:spPr>
          <a:xfrm rot="18900000">
            <a:off x="1340270" y="6060407"/>
            <a:ext cx="1345881" cy="358497"/>
          </a:xfrm>
          <a:prstGeom prst="rect">
            <a:avLst/>
          </a:prstGeom>
          <a:noFill/>
        </p:spPr>
        <p:txBody>
          <a:bodyPr wrap="none" lIns="74295" tIns="37148" rIns="74295" bIns="37148" rtlCol="0">
            <a:spAutoFit/>
          </a:bodyPr>
          <a:lstStyle/>
          <a:p>
            <a:r>
              <a:rPr lang="en-GB" sz="1842" dirty="0">
                <a:solidFill>
                  <a:schemeClr val="bg1">
                    <a:lumMod val="75000"/>
                  </a:schemeClr>
                </a:solidFill>
              </a:rPr>
              <a:t>Community</a:t>
            </a:r>
          </a:p>
        </p:txBody>
      </p:sp>
      <p:sp>
        <p:nvSpPr>
          <p:cNvPr id="34" name="TextBox 33"/>
          <p:cNvSpPr txBox="1"/>
          <p:nvPr userDrawn="1"/>
        </p:nvSpPr>
        <p:spPr>
          <a:xfrm rot="18900000">
            <a:off x="1733826" y="5682902"/>
            <a:ext cx="2201885" cy="358497"/>
          </a:xfrm>
          <a:prstGeom prst="rect">
            <a:avLst/>
          </a:prstGeom>
          <a:noFill/>
        </p:spPr>
        <p:txBody>
          <a:bodyPr wrap="none" lIns="74295" tIns="37148" rIns="74295" bIns="37148" rtlCol="0">
            <a:spAutoFit/>
          </a:bodyPr>
          <a:lstStyle/>
          <a:p>
            <a:r>
              <a:rPr lang="en-GB" sz="1842" dirty="0">
                <a:solidFill>
                  <a:schemeClr val="bg1">
                    <a:lumMod val="75000"/>
                  </a:schemeClr>
                </a:solidFill>
              </a:rPr>
              <a:t>Sessional Meetings</a:t>
            </a:r>
          </a:p>
        </p:txBody>
      </p:sp>
      <p:sp>
        <p:nvSpPr>
          <p:cNvPr id="35" name="TextBox 34"/>
          <p:cNvSpPr txBox="1"/>
          <p:nvPr userDrawn="1"/>
        </p:nvSpPr>
        <p:spPr>
          <a:xfrm rot="18900000">
            <a:off x="2474991" y="6060406"/>
            <a:ext cx="1201611" cy="358497"/>
          </a:xfrm>
          <a:prstGeom prst="rect">
            <a:avLst/>
          </a:prstGeom>
          <a:noFill/>
        </p:spPr>
        <p:txBody>
          <a:bodyPr wrap="none" lIns="74295" tIns="37148" rIns="74295" bIns="37148" rtlCol="0">
            <a:spAutoFit/>
          </a:bodyPr>
          <a:lstStyle/>
          <a:p>
            <a:r>
              <a:rPr lang="en-GB" sz="1842" dirty="0">
                <a:solidFill>
                  <a:schemeClr val="bg1">
                    <a:lumMod val="75000"/>
                  </a:schemeClr>
                </a:solidFill>
              </a:rPr>
              <a:t>Education</a:t>
            </a:r>
          </a:p>
        </p:txBody>
      </p:sp>
      <p:sp>
        <p:nvSpPr>
          <p:cNvPr id="36" name="TextBox 35"/>
          <p:cNvSpPr txBox="1"/>
          <p:nvPr userDrawn="1"/>
        </p:nvSpPr>
        <p:spPr>
          <a:xfrm rot="18900000">
            <a:off x="2886201" y="5833904"/>
            <a:ext cx="1788823" cy="358497"/>
          </a:xfrm>
          <a:prstGeom prst="rect">
            <a:avLst/>
          </a:prstGeom>
          <a:noFill/>
        </p:spPr>
        <p:txBody>
          <a:bodyPr wrap="none" lIns="74295" tIns="37148" rIns="74295" bIns="37148" rtlCol="0">
            <a:spAutoFit/>
          </a:bodyPr>
          <a:lstStyle/>
          <a:p>
            <a:pPr algn="l"/>
            <a:r>
              <a:rPr lang="en-GB" sz="1842" dirty="0">
                <a:solidFill>
                  <a:schemeClr val="bg1">
                    <a:lumMod val="75000"/>
                  </a:schemeClr>
                </a:solidFill>
              </a:rPr>
              <a:t>Working parties</a:t>
            </a:r>
          </a:p>
        </p:txBody>
      </p:sp>
      <p:sp>
        <p:nvSpPr>
          <p:cNvPr id="37" name="TextBox 36"/>
          <p:cNvSpPr txBox="1"/>
          <p:nvPr userDrawn="1"/>
        </p:nvSpPr>
        <p:spPr>
          <a:xfrm rot="18900000">
            <a:off x="3486537" y="5984908"/>
            <a:ext cx="1464312" cy="358497"/>
          </a:xfrm>
          <a:prstGeom prst="rect">
            <a:avLst/>
          </a:prstGeom>
          <a:noFill/>
        </p:spPr>
        <p:txBody>
          <a:bodyPr wrap="none" lIns="74295" tIns="37148" rIns="74295" bIns="37148" rtlCol="0">
            <a:spAutoFit/>
          </a:bodyPr>
          <a:lstStyle/>
          <a:p>
            <a:r>
              <a:rPr lang="en-GB" sz="1842" dirty="0">
                <a:solidFill>
                  <a:schemeClr val="bg1">
                    <a:lumMod val="75000"/>
                  </a:schemeClr>
                </a:solidFill>
              </a:rPr>
              <a:t>Volunteering</a:t>
            </a:r>
          </a:p>
        </p:txBody>
      </p:sp>
      <p:sp>
        <p:nvSpPr>
          <p:cNvPr id="38" name="TextBox 37"/>
          <p:cNvSpPr txBox="1"/>
          <p:nvPr userDrawn="1"/>
        </p:nvSpPr>
        <p:spPr>
          <a:xfrm rot="18900000">
            <a:off x="4095853" y="6077186"/>
            <a:ext cx="1161536" cy="358497"/>
          </a:xfrm>
          <a:prstGeom prst="rect">
            <a:avLst/>
          </a:prstGeom>
          <a:noFill/>
        </p:spPr>
        <p:txBody>
          <a:bodyPr wrap="none" lIns="74295" tIns="37148" rIns="74295" bIns="37148" rtlCol="0">
            <a:spAutoFit/>
          </a:bodyPr>
          <a:lstStyle/>
          <a:p>
            <a:r>
              <a:rPr lang="en-GB" sz="1842" dirty="0">
                <a:solidFill>
                  <a:schemeClr val="bg1">
                    <a:lumMod val="75000"/>
                  </a:schemeClr>
                </a:solidFill>
              </a:rPr>
              <a:t>Research</a:t>
            </a:r>
          </a:p>
        </p:txBody>
      </p:sp>
      <p:sp>
        <p:nvSpPr>
          <p:cNvPr id="39" name="TextBox 38"/>
          <p:cNvSpPr txBox="1"/>
          <p:nvPr userDrawn="1"/>
        </p:nvSpPr>
        <p:spPr>
          <a:xfrm rot="18900000">
            <a:off x="4442528" y="5716458"/>
            <a:ext cx="2081660" cy="358497"/>
          </a:xfrm>
          <a:prstGeom prst="rect">
            <a:avLst/>
          </a:prstGeom>
          <a:noFill/>
        </p:spPr>
        <p:txBody>
          <a:bodyPr wrap="none" lIns="74295" tIns="37148" rIns="74295" bIns="37148" rtlCol="0">
            <a:spAutoFit/>
          </a:bodyPr>
          <a:lstStyle/>
          <a:p>
            <a:r>
              <a:rPr lang="en-GB" sz="1842" dirty="0">
                <a:solidFill>
                  <a:schemeClr val="bg1">
                    <a:lumMod val="75000"/>
                  </a:schemeClr>
                </a:solidFill>
              </a:rPr>
              <a:t>Shaping</a:t>
            </a:r>
            <a:r>
              <a:rPr lang="en-GB" sz="1842" baseline="0" dirty="0">
                <a:solidFill>
                  <a:schemeClr val="bg1">
                    <a:lumMod val="75000"/>
                  </a:schemeClr>
                </a:solidFill>
              </a:rPr>
              <a:t> the future</a:t>
            </a:r>
            <a:endParaRPr lang="en-GB" sz="1842" dirty="0">
              <a:solidFill>
                <a:schemeClr val="bg1">
                  <a:lumMod val="75000"/>
                </a:schemeClr>
              </a:solidFill>
            </a:endParaRPr>
          </a:p>
        </p:txBody>
      </p:sp>
      <p:sp>
        <p:nvSpPr>
          <p:cNvPr id="40" name="TextBox 39"/>
          <p:cNvSpPr txBox="1"/>
          <p:nvPr userDrawn="1"/>
        </p:nvSpPr>
        <p:spPr>
          <a:xfrm rot="18900000">
            <a:off x="5179346" y="5996294"/>
            <a:ext cx="1331455" cy="358497"/>
          </a:xfrm>
          <a:prstGeom prst="rect">
            <a:avLst/>
          </a:prstGeom>
          <a:noFill/>
        </p:spPr>
        <p:txBody>
          <a:bodyPr wrap="none" lIns="74295" tIns="37148" rIns="74295" bIns="37148" rtlCol="0">
            <a:spAutoFit/>
          </a:bodyPr>
          <a:lstStyle/>
          <a:p>
            <a:r>
              <a:rPr lang="en-GB" sz="1842" dirty="0">
                <a:solidFill>
                  <a:schemeClr val="bg1">
                    <a:lumMod val="75000"/>
                  </a:schemeClr>
                </a:solidFill>
              </a:rPr>
              <a:t>Networking</a:t>
            </a:r>
          </a:p>
        </p:txBody>
      </p:sp>
      <p:sp>
        <p:nvSpPr>
          <p:cNvPr id="41" name="TextBox 40"/>
          <p:cNvSpPr txBox="1"/>
          <p:nvPr userDrawn="1"/>
        </p:nvSpPr>
        <p:spPr>
          <a:xfrm rot="18900000">
            <a:off x="5545838" y="5602006"/>
            <a:ext cx="2306081" cy="358497"/>
          </a:xfrm>
          <a:prstGeom prst="rect">
            <a:avLst/>
          </a:prstGeom>
          <a:noFill/>
        </p:spPr>
        <p:txBody>
          <a:bodyPr wrap="none" lIns="74295" tIns="37148" rIns="74295" bIns="37148" rtlCol="0">
            <a:spAutoFit/>
          </a:bodyPr>
          <a:lstStyle/>
          <a:p>
            <a:r>
              <a:rPr lang="en-GB" sz="1842" dirty="0">
                <a:solidFill>
                  <a:schemeClr val="bg1">
                    <a:lumMod val="75000"/>
                  </a:schemeClr>
                </a:solidFill>
              </a:rPr>
              <a:t>Professional</a:t>
            </a:r>
            <a:r>
              <a:rPr lang="en-GB" sz="1842" baseline="0" dirty="0">
                <a:solidFill>
                  <a:schemeClr val="bg1">
                    <a:lumMod val="75000"/>
                  </a:schemeClr>
                </a:solidFill>
              </a:rPr>
              <a:t> support</a:t>
            </a:r>
            <a:endParaRPr lang="en-GB" sz="1842" dirty="0">
              <a:solidFill>
                <a:schemeClr val="bg1">
                  <a:lumMod val="75000"/>
                </a:schemeClr>
              </a:solidFill>
            </a:endParaRPr>
          </a:p>
        </p:txBody>
      </p:sp>
      <p:sp>
        <p:nvSpPr>
          <p:cNvPr id="42" name="TextBox 41"/>
          <p:cNvSpPr txBox="1"/>
          <p:nvPr userDrawn="1"/>
        </p:nvSpPr>
        <p:spPr>
          <a:xfrm rot="18900000">
            <a:off x="6107482" y="5677508"/>
            <a:ext cx="2121735" cy="358497"/>
          </a:xfrm>
          <a:prstGeom prst="rect">
            <a:avLst/>
          </a:prstGeom>
          <a:noFill/>
        </p:spPr>
        <p:txBody>
          <a:bodyPr wrap="none" lIns="74295" tIns="37148" rIns="74295" bIns="37148" rtlCol="0">
            <a:spAutoFit/>
          </a:bodyPr>
          <a:lstStyle/>
          <a:p>
            <a:r>
              <a:rPr lang="en-GB" sz="1842" dirty="0">
                <a:solidFill>
                  <a:schemeClr val="bg1">
                    <a:lumMod val="75000"/>
                  </a:schemeClr>
                </a:solidFill>
              </a:rPr>
              <a:t>Enterprise and risk</a:t>
            </a:r>
          </a:p>
        </p:txBody>
      </p:sp>
      <p:sp>
        <p:nvSpPr>
          <p:cNvPr id="43" name="TextBox 42"/>
          <p:cNvSpPr txBox="1"/>
          <p:nvPr userDrawn="1"/>
        </p:nvSpPr>
        <p:spPr>
          <a:xfrm rot="18900000">
            <a:off x="6711769" y="5803342"/>
            <a:ext cx="1820370" cy="358497"/>
          </a:xfrm>
          <a:prstGeom prst="rect">
            <a:avLst/>
          </a:prstGeom>
          <a:noFill/>
        </p:spPr>
        <p:txBody>
          <a:bodyPr wrap="none" lIns="74295" tIns="37148" rIns="74295" bIns="37148" rtlCol="0">
            <a:spAutoFit/>
          </a:bodyPr>
          <a:lstStyle/>
          <a:p>
            <a:r>
              <a:rPr lang="en-GB" sz="1842" dirty="0">
                <a:solidFill>
                  <a:schemeClr val="bg1">
                    <a:lumMod val="75000"/>
                  </a:schemeClr>
                </a:solidFill>
              </a:rPr>
              <a:t>Learned</a:t>
            </a:r>
            <a:r>
              <a:rPr lang="en-GB" sz="1842" baseline="0" dirty="0">
                <a:solidFill>
                  <a:schemeClr val="bg1">
                    <a:lumMod val="75000"/>
                  </a:schemeClr>
                </a:solidFill>
              </a:rPr>
              <a:t> society</a:t>
            </a:r>
            <a:endParaRPr lang="en-GB" sz="1842" dirty="0">
              <a:solidFill>
                <a:schemeClr val="bg1">
                  <a:lumMod val="75000"/>
                </a:schemeClr>
              </a:solidFill>
            </a:endParaRPr>
          </a:p>
        </p:txBody>
      </p:sp>
      <p:sp>
        <p:nvSpPr>
          <p:cNvPr id="44" name="TextBox 43"/>
          <p:cNvSpPr txBox="1"/>
          <p:nvPr userDrawn="1"/>
        </p:nvSpPr>
        <p:spPr>
          <a:xfrm rot="18900000">
            <a:off x="7339260" y="6029846"/>
            <a:ext cx="1373133" cy="358497"/>
          </a:xfrm>
          <a:prstGeom prst="rect">
            <a:avLst/>
          </a:prstGeom>
          <a:noFill/>
        </p:spPr>
        <p:txBody>
          <a:bodyPr wrap="none" lIns="74295" tIns="37148" rIns="74295" bIns="37148" rtlCol="0">
            <a:spAutoFit/>
          </a:bodyPr>
          <a:lstStyle/>
          <a:p>
            <a:r>
              <a:rPr lang="en-GB" sz="1842" dirty="0">
                <a:solidFill>
                  <a:schemeClr val="bg1">
                    <a:lumMod val="75000"/>
                  </a:schemeClr>
                </a:solidFill>
              </a:rPr>
              <a:t>Opportunity</a:t>
            </a:r>
          </a:p>
        </p:txBody>
      </p:sp>
      <p:sp>
        <p:nvSpPr>
          <p:cNvPr id="45" name="TextBox 44"/>
          <p:cNvSpPr txBox="1"/>
          <p:nvPr userDrawn="1"/>
        </p:nvSpPr>
        <p:spPr>
          <a:xfrm rot="18900000">
            <a:off x="7772896" y="5643952"/>
            <a:ext cx="2161810" cy="358497"/>
          </a:xfrm>
          <a:prstGeom prst="rect">
            <a:avLst/>
          </a:prstGeom>
          <a:noFill/>
        </p:spPr>
        <p:txBody>
          <a:bodyPr wrap="none" lIns="74295" tIns="37148" rIns="74295" bIns="37148" rtlCol="0">
            <a:spAutoFit/>
          </a:bodyPr>
          <a:lstStyle/>
          <a:p>
            <a:r>
              <a:rPr lang="en-GB" sz="1842" dirty="0">
                <a:solidFill>
                  <a:schemeClr val="bg1">
                    <a:lumMod val="75000"/>
                  </a:schemeClr>
                </a:solidFill>
              </a:rPr>
              <a:t>International profile</a:t>
            </a:r>
          </a:p>
        </p:txBody>
      </p:sp>
      <p:sp>
        <p:nvSpPr>
          <p:cNvPr id="46" name="TextBox 45"/>
          <p:cNvSpPr txBox="1"/>
          <p:nvPr userDrawn="1"/>
        </p:nvSpPr>
        <p:spPr>
          <a:xfrm rot="18900000">
            <a:off x="8505174" y="6088568"/>
            <a:ext cx="1044517" cy="358497"/>
          </a:xfrm>
          <a:prstGeom prst="rect">
            <a:avLst/>
          </a:prstGeom>
          <a:noFill/>
        </p:spPr>
        <p:txBody>
          <a:bodyPr wrap="none" lIns="74295" tIns="37148" rIns="74295" bIns="37148" rtlCol="0">
            <a:spAutoFit/>
          </a:bodyPr>
          <a:lstStyle/>
          <a:p>
            <a:r>
              <a:rPr lang="en-GB" sz="1842" dirty="0">
                <a:solidFill>
                  <a:schemeClr val="bg1">
                    <a:lumMod val="75000"/>
                  </a:schemeClr>
                </a:solidFill>
              </a:rPr>
              <a:t>Journals</a:t>
            </a:r>
          </a:p>
        </p:txBody>
      </p:sp>
      <p:sp>
        <p:nvSpPr>
          <p:cNvPr id="47" name="TextBox 46"/>
          <p:cNvSpPr txBox="1"/>
          <p:nvPr userDrawn="1"/>
        </p:nvSpPr>
        <p:spPr>
          <a:xfrm rot="18900000">
            <a:off x="8961890" y="6038235"/>
            <a:ext cx="1292983" cy="358497"/>
          </a:xfrm>
          <a:prstGeom prst="rect">
            <a:avLst/>
          </a:prstGeom>
          <a:noFill/>
        </p:spPr>
        <p:txBody>
          <a:bodyPr wrap="none" lIns="74295" tIns="37148" rIns="74295" bIns="37148" rtlCol="0">
            <a:spAutoFit/>
          </a:bodyPr>
          <a:lstStyle/>
          <a:p>
            <a:r>
              <a:rPr lang="en-GB" sz="1842" dirty="0">
                <a:solidFill>
                  <a:schemeClr val="bg1">
                    <a:lumMod val="75000"/>
                  </a:schemeClr>
                </a:solidFill>
              </a:rPr>
              <a:t>Supporting</a:t>
            </a:r>
          </a:p>
        </p:txBody>
      </p:sp>
      <p:sp>
        <p:nvSpPr>
          <p:cNvPr id="48" name="TextBox 47"/>
          <p:cNvSpPr txBox="1"/>
          <p:nvPr userDrawn="1"/>
        </p:nvSpPr>
        <p:spPr>
          <a:xfrm rot="18900000">
            <a:off x="-300775" y="5582235"/>
            <a:ext cx="1135888" cy="358497"/>
          </a:xfrm>
          <a:prstGeom prst="rect">
            <a:avLst/>
          </a:prstGeom>
          <a:noFill/>
        </p:spPr>
        <p:txBody>
          <a:bodyPr wrap="none" lIns="74295" tIns="37148" rIns="74295" bIns="37148" rtlCol="0">
            <a:spAutoFit/>
          </a:bodyPr>
          <a:lstStyle/>
          <a:p>
            <a:r>
              <a:rPr lang="en-GB" sz="1842" dirty="0">
                <a:solidFill>
                  <a:schemeClr val="bg1">
                    <a:lumMod val="75000"/>
                  </a:schemeClr>
                </a:solidFill>
              </a:rPr>
              <a:t>Expertise</a:t>
            </a:r>
          </a:p>
        </p:txBody>
      </p:sp>
      <p:sp>
        <p:nvSpPr>
          <p:cNvPr id="49" name="TextBox 48"/>
          <p:cNvSpPr txBox="1"/>
          <p:nvPr userDrawn="1"/>
        </p:nvSpPr>
        <p:spPr>
          <a:xfrm rot="18900000">
            <a:off x="-183552" y="5909406"/>
            <a:ext cx="1464503" cy="358497"/>
          </a:xfrm>
          <a:prstGeom prst="rect">
            <a:avLst/>
          </a:prstGeom>
          <a:noFill/>
        </p:spPr>
        <p:txBody>
          <a:bodyPr wrap="none" lIns="74295" tIns="37148" rIns="74295" bIns="37148" rtlCol="0">
            <a:spAutoFit/>
          </a:bodyPr>
          <a:lstStyle/>
          <a:p>
            <a:r>
              <a:rPr lang="en-GB" sz="1842" dirty="0">
                <a:solidFill>
                  <a:schemeClr val="bg1">
                    <a:lumMod val="75000"/>
                  </a:schemeClr>
                </a:solidFill>
              </a:rPr>
              <a:t>Sponsorship</a:t>
            </a:r>
          </a:p>
        </p:txBody>
      </p:sp>
      <p:sp>
        <p:nvSpPr>
          <p:cNvPr id="50" name="TextBox 49"/>
          <p:cNvSpPr txBox="1"/>
          <p:nvPr userDrawn="1"/>
        </p:nvSpPr>
        <p:spPr>
          <a:xfrm rot="18900000">
            <a:off x="207928" y="5691291"/>
            <a:ext cx="2174634" cy="358497"/>
          </a:xfrm>
          <a:prstGeom prst="rect">
            <a:avLst/>
          </a:prstGeom>
          <a:noFill/>
        </p:spPr>
        <p:txBody>
          <a:bodyPr wrap="none" lIns="74295" tIns="37148" rIns="74295" bIns="37148" rtlCol="0">
            <a:spAutoFit/>
          </a:bodyPr>
          <a:lstStyle/>
          <a:p>
            <a:r>
              <a:rPr lang="en-GB" sz="1842" dirty="0">
                <a:solidFill>
                  <a:schemeClr val="bg1">
                    <a:lumMod val="75000"/>
                  </a:schemeClr>
                </a:solidFill>
              </a:rPr>
              <a:t>Thought leadership</a:t>
            </a:r>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tx1"/>
                </a:solidFill>
              </a:defRPr>
            </a:lvl1pPr>
          </a:lstStyle>
          <a:p>
            <a:fld id="{1744C141-B97D-4979-AB76-E8E6AB76C28B}" type="datetime4">
              <a:rPr lang="en-GB" smtClean="0"/>
              <a:pPr/>
              <a:t>18 October 2019</a:t>
            </a:fld>
            <a:endParaRPr lang="en-GB" dirty="0"/>
          </a:p>
        </p:txBody>
      </p:sp>
    </p:spTree>
    <p:extLst>
      <p:ext uri="{BB962C8B-B14F-4D97-AF65-F5344CB8AC3E}">
        <p14:creationId xmlns:p14="http://schemas.microsoft.com/office/powerpoint/2010/main" val="88765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18 October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spTree>
    <p:extLst>
      <p:ext uri="{BB962C8B-B14F-4D97-AF65-F5344CB8AC3E}">
        <p14:creationId xmlns:p14="http://schemas.microsoft.com/office/powerpoint/2010/main" val="1499255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8982471" cy="1295399"/>
          </a:xfrm>
        </p:spPr>
        <p:txBody>
          <a:bodyPr anchor="t"/>
          <a:lstStyle>
            <a:lvl1pPr>
              <a:defRPr sz="2925"/>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167">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smtClean="0"/>
              <a:pPr/>
              <a:t>18 October 2019</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35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30" y="2133610"/>
            <a:ext cx="6877446" cy="1295399"/>
          </a:xfrm>
        </p:spPr>
        <p:txBody>
          <a:bodyPr anchor="t"/>
          <a:lstStyle>
            <a:lvl1pPr>
              <a:defRPr sz="2925"/>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167">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tx1"/>
                </a:solidFill>
              </a:defRPr>
            </a:lvl1pPr>
          </a:lstStyle>
          <a:p>
            <a:fld id="{1744C141-B97D-4979-AB76-E8E6AB76C28B}" type="datetime4">
              <a:rPr lang="en-GB" smtClean="0"/>
              <a:pPr/>
              <a:t>18 October 2019</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437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7063184" cy="1295399"/>
          </a:xfrm>
        </p:spPr>
        <p:txBody>
          <a:bodyPr anchor="t"/>
          <a:lstStyle>
            <a:lvl1pPr>
              <a:defRPr sz="2925"/>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167">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3" y="6410326"/>
            <a:ext cx="2378471" cy="331788"/>
          </a:xfrm>
        </p:spPr>
        <p:txBody>
          <a:bodyPr/>
          <a:lstStyle>
            <a:lvl1pPr>
              <a:defRPr>
                <a:solidFill>
                  <a:schemeClr val="bg1"/>
                </a:solidFill>
              </a:defRPr>
            </a:lvl1pPr>
          </a:lstStyle>
          <a:p>
            <a:fld id="{1744C141-B97D-4979-AB76-E8E6AB76C28B}" type="datetime4">
              <a:rPr lang="en-GB" smtClean="0"/>
              <a:pPr/>
              <a:t>18 October 2019</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83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10"/>
            <a:ext cx="7723585" cy="1295399"/>
          </a:xfrm>
        </p:spPr>
        <p:txBody>
          <a:bodyPr anchor="t"/>
          <a:lstStyle>
            <a:lvl1pPr>
              <a:defRPr sz="2925"/>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33" y="2781301"/>
            <a:ext cx="6631517" cy="1007740"/>
          </a:xfrm>
        </p:spPr>
        <p:txBody>
          <a:bodyPr/>
          <a:lstStyle>
            <a:lvl1pPr marL="0" indent="0">
              <a:spcBef>
                <a:spcPts val="0"/>
              </a:spcBef>
              <a:buFontTx/>
              <a:buNone/>
              <a:defRPr sz="2167">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34" y="6410333"/>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18 October 2019</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387" y="248907"/>
            <a:ext cx="2103240"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18 October 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316661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30" y="1557338"/>
            <a:ext cx="4407827" cy="4640263"/>
          </a:xfrm>
        </p:spPr>
        <p:txBody>
          <a:bodyPr/>
          <a:lstStyle>
            <a:lvl1pPr>
              <a:defRPr sz="1842"/>
            </a:lvl1pPr>
            <a:lvl2pPr>
              <a:defRPr sz="1625"/>
            </a:lvl2pPr>
            <a:lvl3pPr>
              <a:defRPr sz="1517"/>
            </a:lvl3pPr>
            <a:lvl4pPr>
              <a:defRPr sz="1300"/>
            </a:lvl4pPr>
            <a:lvl5pPr>
              <a:defRPr sz="1192"/>
            </a:lvl5pPr>
            <a:lvl6pPr>
              <a:defRPr sz="1517"/>
            </a:lvl6pPr>
            <a:lvl7pPr>
              <a:defRPr sz="1517"/>
            </a:lvl7pPr>
            <a:lvl8pPr>
              <a:defRPr sz="1517"/>
            </a:lvl8pPr>
            <a:lvl9pPr>
              <a:defRPr sz="1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7" cy="4640263"/>
          </a:xfrm>
        </p:spPr>
        <p:txBody>
          <a:bodyPr/>
          <a:lstStyle>
            <a:lvl1pPr>
              <a:defRPr sz="1842"/>
            </a:lvl1pPr>
            <a:lvl2pPr>
              <a:defRPr sz="1625"/>
            </a:lvl2pPr>
            <a:lvl3pPr>
              <a:defRPr sz="1517"/>
            </a:lvl3pPr>
            <a:lvl4pPr>
              <a:defRPr sz="1300"/>
            </a:lvl4pPr>
            <a:lvl5pPr>
              <a:defRPr sz="1192"/>
            </a:lvl5pPr>
            <a:lvl6pPr>
              <a:defRPr sz="1517"/>
            </a:lvl6pPr>
            <a:lvl7pPr>
              <a:defRPr sz="1517"/>
            </a:lvl7pPr>
            <a:lvl8pPr>
              <a:defRPr sz="1517"/>
            </a:lvl8pPr>
            <a:lvl9pPr>
              <a:defRPr sz="1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18 October 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2598924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3"/>
          </a:xfrm>
        </p:spPr>
        <p:txBody>
          <a:bodyPr anchor="b"/>
          <a:lstStyle>
            <a:lvl1pPr marL="0" indent="0">
              <a:buNone/>
              <a:defRPr sz="1842" b="1"/>
            </a:lvl1pPr>
            <a:lvl2pPr marL="371483" indent="0">
              <a:buNone/>
              <a:defRPr sz="1625" b="1"/>
            </a:lvl2pPr>
            <a:lvl3pPr marL="742965" indent="0">
              <a:buNone/>
              <a:defRPr sz="1517" b="1"/>
            </a:lvl3pPr>
            <a:lvl4pPr marL="1114446" indent="0">
              <a:buNone/>
              <a:defRPr sz="1300" b="1"/>
            </a:lvl4pPr>
            <a:lvl5pPr marL="1485929" indent="0">
              <a:buNone/>
              <a:defRPr sz="1300" b="1"/>
            </a:lvl5pPr>
            <a:lvl6pPr marL="1857411" indent="0">
              <a:buNone/>
              <a:defRPr sz="1300" b="1"/>
            </a:lvl6pPr>
            <a:lvl7pPr marL="2228893" indent="0">
              <a:buNone/>
              <a:defRPr sz="1300" b="1"/>
            </a:lvl7pPr>
            <a:lvl8pPr marL="2600375" indent="0">
              <a:buNone/>
              <a:defRPr sz="1300" b="1"/>
            </a:lvl8pPr>
            <a:lvl9pPr marL="2971857" indent="0">
              <a:buNone/>
              <a:defRPr sz="13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842"/>
            </a:lvl1pPr>
            <a:lvl2pPr>
              <a:defRPr sz="1625"/>
            </a:lvl2pPr>
            <a:lvl3pPr>
              <a:defRPr sz="1517"/>
            </a:lvl3pPr>
            <a:lvl4pPr>
              <a:defRPr sz="1300"/>
            </a:lvl4pPr>
            <a:lvl5pPr>
              <a:defRPr sz="1192"/>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0" y="1535113"/>
            <a:ext cx="4378591" cy="639763"/>
          </a:xfrm>
        </p:spPr>
        <p:txBody>
          <a:bodyPr anchor="b"/>
          <a:lstStyle>
            <a:lvl1pPr marL="0" indent="0">
              <a:buNone/>
              <a:defRPr sz="1842" b="1"/>
            </a:lvl1pPr>
            <a:lvl2pPr marL="371483" indent="0">
              <a:buNone/>
              <a:defRPr sz="1625" b="1"/>
            </a:lvl2pPr>
            <a:lvl3pPr marL="742965" indent="0">
              <a:buNone/>
              <a:defRPr sz="1517" b="1"/>
            </a:lvl3pPr>
            <a:lvl4pPr marL="1114446" indent="0">
              <a:buNone/>
              <a:defRPr sz="1300" b="1"/>
            </a:lvl4pPr>
            <a:lvl5pPr marL="1485929" indent="0">
              <a:buNone/>
              <a:defRPr sz="1300" b="1"/>
            </a:lvl5pPr>
            <a:lvl6pPr marL="1857411" indent="0">
              <a:buNone/>
              <a:defRPr sz="1300" b="1"/>
            </a:lvl6pPr>
            <a:lvl7pPr marL="2228893" indent="0">
              <a:buNone/>
              <a:defRPr sz="1300" b="1"/>
            </a:lvl7pPr>
            <a:lvl8pPr marL="2600375" indent="0">
              <a:buNone/>
              <a:defRPr sz="1300" b="1"/>
            </a:lvl8pPr>
            <a:lvl9pPr marL="2971857"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32110" y="2174875"/>
            <a:ext cx="4378591" cy="3951288"/>
          </a:xfrm>
        </p:spPr>
        <p:txBody>
          <a:bodyPr/>
          <a:lstStyle>
            <a:lvl1pPr>
              <a:defRPr sz="1842"/>
            </a:lvl1pPr>
            <a:lvl2pPr>
              <a:defRPr sz="1625"/>
            </a:lvl2pPr>
            <a:lvl3pPr>
              <a:defRPr sz="1517"/>
            </a:lvl3pPr>
            <a:lvl4pPr>
              <a:defRPr sz="1300"/>
            </a:lvl4pPr>
            <a:lvl5pPr>
              <a:defRPr sz="1192"/>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18 October 2019</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1132977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18 October 2019</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644537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18 October 2019</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4293452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33"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30" y="1557338"/>
            <a:ext cx="4407827" cy="4640263"/>
          </a:xfrm>
        </p:spPr>
        <p:txBody>
          <a:bodyPr/>
          <a:lstStyle>
            <a:lvl1pPr>
              <a:defRPr sz="1842"/>
            </a:lvl1pPr>
            <a:lvl2pPr>
              <a:defRPr sz="1625"/>
            </a:lvl2pPr>
            <a:lvl3pPr>
              <a:defRPr sz="1517"/>
            </a:lvl3pPr>
            <a:lvl4pPr>
              <a:defRPr sz="1300"/>
            </a:lvl4pPr>
            <a:lvl5pPr>
              <a:defRPr sz="119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7" cy="4640263"/>
          </a:xfrm>
        </p:spPr>
        <p:txBody>
          <a:bodyPr/>
          <a:lstStyle>
            <a:lvl1pPr>
              <a:defRPr sz="1842"/>
            </a:lvl1pPr>
          </a:lstStyle>
          <a:p>
            <a:r>
              <a:rPr lang="en-US"/>
              <a:t>Click icon to add chart</a:t>
            </a:r>
            <a:endParaRPr lang="en-GB" dirty="0"/>
          </a:p>
        </p:txBody>
      </p:sp>
      <p:sp>
        <p:nvSpPr>
          <p:cNvPr id="5" name="Date Placeholder 4"/>
          <p:cNvSpPr>
            <a:spLocks noGrp="1"/>
          </p:cNvSpPr>
          <p:nvPr>
            <p:ph type="dt" sz="half" idx="10"/>
          </p:nvPr>
        </p:nvSpPr>
        <p:spPr>
          <a:xfrm>
            <a:off x="428232" y="6410326"/>
            <a:ext cx="2184135" cy="331788"/>
          </a:xfrm>
        </p:spPr>
        <p:txBody>
          <a:bodyPr/>
          <a:lstStyle>
            <a:lvl1pPr>
              <a:defRPr/>
            </a:lvl1pPr>
          </a:lstStyle>
          <a:p>
            <a:fld id="{E55E8865-9CB5-4569-9D00-F0979EDB96F2}" type="datetime4">
              <a:rPr lang="en-GB"/>
              <a:pPr/>
              <a:t>18 October 2019</a:t>
            </a:fld>
            <a:endParaRPr lang="en-GB"/>
          </a:p>
        </p:txBody>
      </p:sp>
      <p:sp>
        <p:nvSpPr>
          <p:cNvPr id="6" name="Footer Placeholder 5"/>
          <p:cNvSpPr>
            <a:spLocks noGrp="1"/>
          </p:cNvSpPr>
          <p:nvPr>
            <p:ph type="ftr" sz="quarter" idx="11"/>
          </p:nvPr>
        </p:nvSpPr>
        <p:spPr>
          <a:xfrm>
            <a:off x="2612370" y="6410326"/>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100" y="6402396"/>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4407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accent3">
                      <a:lumMod val="50000"/>
                    </a:schemeClr>
                  </a:solidFill>
                </a:rPr>
                <a:t>Progress</a:t>
              </a: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accent3">
                      <a:lumMod val="50000"/>
                    </a:schemeClr>
                  </a:solidFill>
                </a:rPr>
                <a:t>Community</a:t>
              </a: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accent3">
                      <a:lumMod val="50000"/>
                    </a:schemeClr>
                  </a:solidFill>
                </a:rPr>
                <a:t>Sessional Meetings</a:t>
              </a: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accent3">
                      <a:lumMod val="50000"/>
                    </a:schemeClr>
                  </a:solidFill>
                </a:rPr>
                <a:t>Education</a:t>
              </a: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accent3">
                      <a:lumMod val="50000"/>
                    </a:schemeClr>
                  </a:solidFill>
                </a:rPr>
                <a:t>Working parties</a:t>
              </a: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accent3">
                      <a:lumMod val="50000"/>
                    </a:schemeClr>
                  </a:solidFill>
                </a:rPr>
                <a:t>Volunteering</a:t>
              </a: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accent3">
                      <a:lumMod val="50000"/>
                    </a:schemeClr>
                  </a:solidFill>
                </a:rPr>
                <a:t>Research</a:t>
              </a: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accent3">
                      <a:lumMod val="50000"/>
                    </a:schemeClr>
                  </a:solidFill>
                </a:rPr>
                <a:t>Shaping</a:t>
              </a:r>
              <a:r>
                <a:rPr lang="en-GB" sz="2200" baseline="0" dirty="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accent3">
                      <a:lumMod val="50000"/>
                    </a:schemeClr>
                  </a:solidFill>
                </a:rPr>
                <a:t>Networking</a:t>
              </a: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accent3">
                      <a:lumMod val="50000"/>
                    </a:schemeClr>
                  </a:solidFill>
                </a:rPr>
                <a:t>Professional</a:t>
              </a:r>
              <a:r>
                <a:rPr lang="en-GB" sz="2200" baseline="0" dirty="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accent3">
                      <a:lumMod val="50000"/>
                    </a:schemeClr>
                  </a:solidFill>
                </a:rPr>
                <a:t>Enterprise and risk</a:t>
              </a: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accent3">
                      <a:lumMod val="50000"/>
                    </a:schemeClr>
                  </a:solidFill>
                </a:rPr>
                <a:t>Learned</a:t>
              </a:r>
              <a:r>
                <a:rPr lang="en-GB" sz="2200" baseline="0" dirty="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accent3">
                      <a:lumMod val="50000"/>
                    </a:schemeClr>
                  </a:solidFill>
                </a:rPr>
                <a:t>Opportunity</a:t>
              </a: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accent3">
                      <a:lumMod val="50000"/>
                    </a:schemeClr>
                  </a:solidFill>
                </a:rPr>
                <a:t>International profile</a:t>
              </a: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accent3">
                      <a:lumMod val="50000"/>
                    </a:schemeClr>
                  </a:solidFill>
                </a:rPr>
                <a:t>Journals</a:t>
              </a: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accent3">
                      <a:lumMod val="50000"/>
                    </a:schemeClr>
                  </a:solidFill>
                </a:rPr>
                <a:t>Supporting</a:t>
              </a: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accent3">
                      <a:lumMod val="50000"/>
                    </a:schemeClr>
                  </a:solidFill>
                </a:rPr>
                <a:t>Expertise</a:t>
              </a: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accent3">
                      <a:lumMod val="50000"/>
                    </a:schemeClr>
                  </a:solidFill>
                </a:rPr>
                <a:t>Sponsorship</a:t>
              </a: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18 October 2019</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bg1">
                    <a:lumMod val="75000"/>
                  </a:schemeClr>
                </a:solidFill>
              </a:rPr>
              <a:t>Progress</a:t>
            </a: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bg1">
                    <a:lumMod val="75000"/>
                  </a:schemeClr>
                </a:solidFill>
              </a:rPr>
              <a:t>Community</a:t>
            </a: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bg1">
                    <a:lumMod val="75000"/>
                  </a:schemeClr>
                </a:solidFill>
              </a:rPr>
              <a:t>Sessional Meetings</a:t>
            </a: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bg1">
                    <a:lumMod val="75000"/>
                  </a:schemeClr>
                </a:solidFill>
              </a:rPr>
              <a:t>Education</a:t>
            </a: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bg1">
                    <a:lumMod val="75000"/>
                  </a:schemeClr>
                </a:solidFill>
              </a:rPr>
              <a:t>Working parties</a:t>
            </a: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bg1">
                    <a:lumMod val="75000"/>
                  </a:schemeClr>
                </a:solidFill>
              </a:rPr>
              <a:t>Volunteering</a:t>
            </a: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bg1">
                    <a:lumMod val="75000"/>
                  </a:schemeClr>
                </a:solidFill>
              </a:rPr>
              <a:t>Research</a:t>
            </a: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bg1">
                    <a:lumMod val="75000"/>
                  </a:schemeClr>
                </a:solidFill>
              </a:rPr>
              <a:t>Shaping</a:t>
            </a:r>
            <a:r>
              <a:rPr lang="en-GB" sz="2200" baseline="0" dirty="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bg1">
                    <a:lumMod val="75000"/>
                  </a:schemeClr>
                </a:solidFill>
              </a:rPr>
              <a:t>Networking</a:t>
            </a: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bg1">
                    <a:lumMod val="75000"/>
                  </a:schemeClr>
                </a:solidFill>
              </a:rPr>
              <a:t>Professional</a:t>
            </a:r>
            <a:r>
              <a:rPr lang="en-GB" sz="2200" baseline="0" dirty="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bg1">
                    <a:lumMod val="75000"/>
                  </a:schemeClr>
                </a:solidFill>
              </a:rPr>
              <a:t>Enterprise and risk</a:t>
            </a: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bg1">
                    <a:lumMod val="75000"/>
                  </a:schemeClr>
                </a:solidFill>
              </a:rPr>
              <a:t>Learned</a:t>
            </a:r>
            <a:r>
              <a:rPr lang="en-GB" sz="2200" baseline="0" dirty="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bg1">
                    <a:lumMod val="75000"/>
                  </a:schemeClr>
                </a:solidFill>
              </a:rPr>
              <a:t>Opportunity</a:t>
            </a: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bg1">
                    <a:lumMod val="75000"/>
                  </a:schemeClr>
                </a:solidFill>
              </a:rPr>
              <a:t>International profile</a:t>
            </a: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bg1">
                    <a:lumMod val="75000"/>
                  </a:schemeClr>
                </a:solidFill>
              </a:rPr>
              <a:t>Journals</a:t>
            </a: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bg1">
                    <a:lumMod val="75000"/>
                  </a:schemeClr>
                </a:solidFill>
              </a:rPr>
              <a:t>Supporting</a:t>
            </a: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bg1">
                    <a:lumMod val="75000"/>
                  </a:schemeClr>
                </a:solidFill>
              </a:rPr>
              <a:t>Expertise</a:t>
            </a: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bg1">
                    <a:lumMod val="75000"/>
                  </a:schemeClr>
                </a:solidFill>
              </a:rPr>
              <a:t>Sponsorship</a:t>
            </a: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18 October 2019</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18 October 2019</a:t>
            </a:fld>
            <a:endParaRPr lang="en-GB" dirty="0"/>
          </a:p>
        </p:txBody>
      </p:sp>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18 October 2019</a:t>
            </a:fld>
            <a:endParaRPr lang="en-GB" dirty="0"/>
          </a:p>
        </p:txBody>
      </p:sp>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18 October 2019</a:t>
            </a:fld>
            <a:endParaRPr lang="en-GB" dirty="0"/>
          </a:p>
        </p:txBody>
      </p:sp>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18 October 2019</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18 October 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w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18 October 2019</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61312"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33"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33" y="1557338"/>
            <a:ext cx="8982471"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32" y="6410326"/>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75">
                <a:solidFill>
                  <a:schemeClr val="tx1"/>
                </a:solidFill>
              </a:defRPr>
            </a:lvl1pPr>
          </a:lstStyle>
          <a:p>
            <a:fld id="{0D5A5B80-4E0E-41F8-BFF5-504EC24C412E}" type="datetime4">
              <a:rPr lang="en-GB" smtClean="0"/>
              <a:pPr/>
              <a:t>18 October 2019</a:t>
            </a:fld>
            <a:endParaRPr lang="en-GB" dirty="0"/>
          </a:p>
        </p:txBody>
      </p:sp>
      <p:sp>
        <p:nvSpPr>
          <p:cNvPr id="1029" name="Rectangle 5"/>
          <p:cNvSpPr>
            <a:spLocks noGrp="1" noChangeArrowheads="1"/>
          </p:cNvSpPr>
          <p:nvPr>
            <p:ph type="ftr" sz="quarter" idx="3"/>
          </p:nvPr>
        </p:nvSpPr>
        <p:spPr bwMode="auto">
          <a:xfrm>
            <a:off x="2612369" y="6410326"/>
            <a:ext cx="605538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75">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100" y="6402396"/>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75">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5"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37148" rIns="74295" bIns="37148"/>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48625" y="5563122"/>
            <a:ext cx="1345650"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549101" y="0"/>
            <a:ext cx="2452333"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99308"/>
              <a:ext cx="2839662" cy="133434"/>
            </a:xfrm>
            <a:prstGeom prst="rect">
              <a:avLst/>
            </a:prstGeom>
            <a:noFill/>
          </p:spPr>
          <p:txBody>
            <a:bodyPr wrap="square" lIns="0" tIns="0" rIns="0" bIns="0" rtlCol="0">
              <a:spAutoFit/>
            </a:bodyPr>
            <a:lstStyle/>
            <a:p>
              <a:r>
                <a:rPr lang="en-GB" sz="867" b="1" dirty="0">
                  <a:solidFill>
                    <a:schemeClr val="accent2"/>
                  </a:solidFill>
                </a:rPr>
                <a:t>Colour</a:t>
              </a:r>
              <a:r>
                <a:rPr lang="en-GB" sz="867" b="1" baseline="0" dirty="0">
                  <a:solidFill>
                    <a:schemeClr val="accent2"/>
                  </a:solidFill>
                </a:rPr>
                <a:t> palette for PowerPoint presentations</a:t>
              </a:r>
              <a:endParaRPr lang="en-US" sz="867" b="1" dirty="0">
                <a:solidFill>
                  <a:schemeClr val="accent2"/>
                </a:solidFill>
              </a:endParaRPr>
            </a:p>
          </p:txBody>
        </p:sp>
        <p:grpSp>
          <p:nvGrpSpPr>
            <p:cNvPr id="64" name="Group 58"/>
            <p:cNvGrpSpPr/>
            <p:nvPr userDrawn="1"/>
          </p:nvGrpSpPr>
          <p:grpSpPr>
            <a:xfrm>
              <a:off x="-2982571" y="476672"/>
              <a:ext cx="2863473" cy="285752"/>
              <a:chOff x="-2982571" y="476672"/>
              <a:chExt cx="2863473" cy="285752"/>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266868"/>
              </a:xfrm>
              <a:prstGeom prst="rect">
                <a:avLst/>
              </a:prstGeom>
              <a:noFill/>
            </p:spPr>
            <p:txBody>
              <a:bodyPr wrap="square" lIns="0" tIns="0" rIns="0" bIns="0" rtlCol="0">
                <a:spAutoFit/>
              </a:bodyPr>
              <a:lstStyle/>
              <a:p>
                <a:r>
                  <a:rPr lang="en-GB" sz="867" dirty="0"/>
                  <a:t>Dark blue</a:t>
                </a:r>
              </a:p>
              <a:p>
                <a:r>
                  <a:rPr lang="en-GB" sz="867" dirty="0"/>
                  <a:t>R17</a:t>
                </a:r>
                <a:r>
                  <a:rPr lang="en-GB" sz="867" baseline="0" dirty="0"/>
                  <a:t>  G52  B88</a:t>
                </a:r>
                <a:endParaRPr lang="en-US" sz="867" dirty="0"/>
              </a:p>
            </p:txBody>
          </p:sp>
        </p:grpSp>
        <p:grpSp>
          <p:nvGrpSpPr>
            <p:cNvPr id="65" name="Group 13"/>
            <p:cNvGrpSpPr/>
            <p:nvPr userDrawn="1"/>
          </p:nvGrpSpPr>
          <p:grpSpPr>
            <a:xfrm>
              <a:off x="-2982575" y="882170"/>
              <a:ext cx="2863476" cy="285752"/>
              <a:chOff x="-2928990" y="365095"/>
              <a:chExt cx="2643206" cy="285752"/>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266868"/>
              </a:xfrm>
              <a:prstGeom prst="rect">
                <a:avLst/>
              </a:prstGeom>
              <a:noFill/>
            </p:spPr>
            <p:txBody>
              <a:bodyPr wrap="square" lIns="0" tIns="0" rIns="0" bIns="0" rtlCol="0">
                <a:spAutoFit/>
              </a:bodyPr>
              <a:lstStyle/>
              <a:p>
                <a:r>
                  <a:rPr lang="en-GB" sz="867" dirty="0"/>
                  <a:t>Gold</a:t>
                </a:r>
              </a:p>
              <a:p>
                <a:r>
                  <a:rPr lang="en-GB" sz="867" dirty="0"/>
                  <a:t>R217</a:t>
                </a:r>
                <a:r>
                  <a:rPr lang="en-GB" sz="867" baseline="0" dirty="0"/>
                  <a:t>  G171  B22</a:t>
                </a:r>
                <a:endParaRPr lang="en-US" sz="650" dirty="0"/>
              </a:p>
            </p:txBody>
          </p:sp>
        </p:grpSp>
        <p:grpSp>
          <p:nvGrpSpPr>
            <p:cNvPr id="66" name="Group 16"/>
            <p:cNvGrpSpPr/>
            <p:nvPr userDrawn="1"/>
          </p:nvGrpSpPr>
          <p:grpSpPr>
            <a:xfrm>
              <a:off x="-2982575" y="1277829"/>
              <a:ext cx="2863476" cy="285752"/>
              <a:chOff x="-2928990" y="63509"/>
              <a:chExt cx="2643206" cy="285752"/>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266868"/>
              </a:xfrm>
              <a:prstGeom prst="rect">
                <a:avLst/>
              </a:prstGeom>
              <a:noFill/>
            </p:spPr>
            <p:txBody>
              <a:bodyPr wrap="square" lIns="0" tIns="0" rIns="0" bIns="0" rtlCol="0">
                <a:spAutoFit/>
              </a:bodyPr>
              <a:lstStyle/>
              <a:p>
                <a:r>
                  <a:rPr lang="en-GB" sz="867" dirty="0"/>
                  <a:t>Mid blue</a:t>
                </a:r>
              </a:p>
              <a:p>
                <a:r>
                  <a:rPr lang="en-GB" sz="867" dirty="0"/>
                  <a:t>R64</a:t>
                </a:r>
                <a:r>
                  <a:rPr lang="en-GB" sz="867" baseline="0" dirty="0"/>
                  <a:t>  G150  B184</a:t>
                </a:r>
                <a:endParaRPr lang="en-US" sz="867" dirty="0"/>
              </a:p>
            </p:txBody>
          </p:sp>
        </p:grpSp>
        <p:sp>
          <p:nvSpPr>
            <p:cNvPr id="67" name="TextBox 66"/>
            <p:cNvSpPr txBox="1"/>
            <p:nvPr userDrawn="1"/>
          </p:nvSpPr>
          <p:spPr>
            <a:xfrm>
              <a:off x="-2982571" y="2122984"/>
              <a:ext cx="2399127" cy="133434"/>
            </a:xfrm>
            <a:prstGeom prst="rect">
              <a:avLst/>
            </a:prstGeom>
            <a:noFill/>
          </p:spPr>
          <p:txBody>
            <a:bodyPr wrap="square" lIns="0" tIns="0" rIns="0" bIns="0" rtlCol="0">
              <a:spAutoFit/>
            </a:bodyPr>
            <a:lstStyle/>
            <a:p>
              <a:r>
                <a:rPr lang="en-GB" sz="867" b="1" dirty="0">
                  <a:solidFill>
                    <a:schemeClr val="accent1"/>
                  </a:solidFill>
                </a:rPr>
                <a:t>Secondary colour palette</a:t>
              </a:r>
              <a:endParaRPr lang="en-US" sz="867" b="1" dirty="0">
                <a:solidFill>
                  <a:schemeClr val="accent1"/>
                </a:solidFill>
              </a:endParaRPr>
            </a:p>
          </p:txBody>
        </p:sp>
        <p:sp>
          <p:nvSpPr>
            <p:cNvPr id="68" name="TextBox 67"/>
            <p:cNvSpPr txBox="1"/>
            <p:nvPr userDrawn="1"/>
          </p:nvSpPr>
          <p:spPr>
            <a:xfrm>
              <a:off x="-2982571" y="260648"/>
              <a:ext cx="2399127" cy="133434"/>
            </a:xfrm>
            <a:prstGeom prst="rect">
              <a:avLst/>
            </a:prstGeom>
            <a:noFill/>
          </p:spPr>
          <p:txBody>
            <a:bodyPr wrap="square" lIns="0" tIns="0" rIns="0" bIns="0" rtlCol="0">
              <a:spAutoFit/>
            </a:bodyPr>
            <a:lstStyle/>
            <a:p>
              <a:pPr>
                <a:tabLst>
                  <a:tab pos="1965662" algn="l"/>
                </a:tabLst>
              </a:pPr>
              <a:r>
                <a:rPr lang="en-GB" sz="867" b="1" dirty="0">
                  <a:solidFill>
                    <a:schemeClr val="accent1"/>
                  </a:solidFill>
                </a:rPr>
                <a:t>Primary colour palette</a:t>
              </a:r>
              <a:endParaRPr lang="en-US" sz="867" b="1" dirty="0">
                <a:solidFill>
                  <a:schemeClr val="accent1"/>
                </a:solidFill>
              </a:endParaRPr>
            </a:p>
          </p:txBody>
        </p:sp>
        <p:grpSp>
          <p:nvGrpSpPr>
            <p:cNvPr id="69" name="Group 24"/>
            <p:cNvGrpSpPr/>
            <p:nvPr userDrawn="1"/>
          </p:nvGrpSpPr>
          <p:grpSpPr>
            <a:xfrm>
              <a:off x="-2982575" y="1688965"/>
              <a:ext cx="2863476" cy="285752"/>
              <a:chOff x="-2928990" y="63509"/>
              <a:chExt cx="2643206" cy="285752"/>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266868"/>
              </a:xfrm>
              <a:prstGeom prst="rect">
                <a:avLst/>
              </a:prstGeom>
              <a:noFill/>
            </p:spPr>
            <p:txBody>
              <a:bodyPr wrap="square" lIns="0" tIns="0" rIns="0" bIns="0" rtlCol="0">
                <a:spAutoFit/>
              </a:bodyPr>
              <a:lstStyle/>
              <a:p>
                <a:r>
                  <a:rPr lang="en-GB" sz="867" dirty="0"/>
                  <a:t>Light grey</a:t>
                </a:r>
              </a:p>
              <a:p>
                <a:r>
                  <a:rPr lang="en-GB" sz="867" dirty="0"/>
                  <a:t>R220</a:t>
                </a:r>
                <a:r>
                  <a:rPr lang="en-GB" sz="867" baseline="0" dirty="0"/>
                  <a:t>  G221  B217</a:t>
                </a:r>
                <a:endParaRPr lang="en-US" sz="867" dirty="0"/>
              </a:p>
            </p:txBody>
          </p:sp>
        </p:grpSp>
        <p:grpSp>
          <p:nvGrpSpPr>
            <p:cNvPr id="70" name="Group 27"/>
            <p:cNvGrpSpPr/>
            <p:nvPr userDrawn="1"/>
          </p:nvGrpSpPr>
          <p:grpSpPr>
            <a:xfrm>
              <a:off x="-2982575" y="2733370"/>
              <a:ext cx="2863476" cy="285752"/>
              <a:chOff x="-2928990" y="696778"/>
              <a:chExt cx="2643206" cy="285752"/>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266868"/>
              </a:xfrm>
              <a:prstGeom prst="rect">
                <a:avLst/>
              </a:prstGeom>
              <a:noFill/>
            </p:spPr>
            <p:txBody>
              <a:bodyPr wrap="square" lIns="0" tIns="0" rIns="0" bIns="0" rtlCol="0">
                <a:spAutoFit/>
              </a:bodyPr>
              <a:lstStyle/>
              <a:p>
                <a:r>
                  <a:rPr lang="en-GB" sz="867" dirty="0"/>
                  <a:t>Pea green</a:t>
                </a:r>
              </a:p>
              <a:p>
                <a:r>
                  <a:rPr lang="en-GB" sz="867" dirty="0"/>
                  <a:t>R121</a:t>
                </a:r>
                <a:r>
                  <a:rPr lang="en-GB" sz="867" baseline="0" dirty="0"/>
                  <a:t>  G163  B42</a:t>
                </a:r>
                <a:endParaRPr lang="en-US" sz="867" dirty="0"/>
              </a:p>
            </p:txBody>
          </p:sp>
        </p:grpSp>
        <p:grpSp>
          <p:nvGrpSpPr>
            <p:cNvPr id="71" name="Group 60"/>
            <p:cNvGrpSpPr/>
            <p:nvPr userDrawn="1"/>
          </p:nvGrpSpPr>
          <p:grpSpPr>
            <a:xfrm>
              <a:off x="-2982571" y="3144506"/>
              <a:ext cx="2863473" cy="285752"/>
              <a:chOff x="-2982571" y="3144506"/>
              <a:chExt cx="2863473" cy="285752"/>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266868"/>
              </a:xfrm>
              <a:prstGeom prst="rect">
                <a:avLst/>
              </a:prstGeom>
              <a:noFill/>
            </p:spPr>
            <p:txBody>
              <a:bodyPr wrap="square" lIns="0" tIns="0" rIns="0" bIns="0" rtlCol="0">
                <a:spAutoFit/>
              </a:bodyPr>
              <a:lstStyle/>
              <a:p>
                <a:r>
                  <a:rPr lang="en-GB" sz="867" dirty="0"/>
                  <a:t>Forest green</a:t>
                </a:r>
              </a:p>
              <a:p>
                <a:r>
                  <a:rPr lang="en-GB" sz="867" dirty="0"/>
                  <a:t>R</a:t>
                </a:r>
                <a:r>
                  <a:rPr lang="en-GB" sz="867" baseline="0" dirty="0"/>
                  <a:t>0 G132  B82</a:t>
                </a:r>
                <a:endParaRPr lang="en-US" sz="867" dirty="0"/>
              </a:p>
            </p:txBody>
          </p:sp>
        </p:grpSp>
        <p:grpSp>
          <p:nvGrpSpPr>
            <p:cNvPr id="72" name="Group 33"/>
            <p:cNvGrpSpPr/>
            <p:nvPr userDrawn="1"/>
          </p:nvGrpSpPr>
          <p:grpSpPr>
            <a:xfrm>
              <a:off x="-2982575" y="3555642"/>
              <a:ext cx="2863476" cy="285752"/>
              <a:chOff x="-2928990" y="696778"/>
              <a:chExt cx="2643206" cy="285752"/>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266868"/>
              </a:xfrm>
              <a:prstGeom prst="rect">
                <a:avLst/>
              </a:prstGeom>
              <a:noFill/>
            </p:spPr>
            <p:txBody>
              <a:bodyPr wrap="square" lIns="0" tIns="0" rIns="0" bIns="0" rtlCol="0">
                <a:spAutoFit/>
              </a:bodyPr>
              <a:lstStyle/>
              <a:p>
                <a:r>
                  <a:rPr lang="en-GB" sz="867" dirty="0"/>
                  <a:t>Bottle green</a:t>
                </a:r>
              </a:p>
              <a:p>
                <a:r>
                  <a:rPr lang="en-GB" sz="867" dirty="0"/>
                  <a:t>R17</a:t>
                </a:r>
                <a:r>
                  <a:rPr lang="en-GB" sz="867" baseline="0" dirty="0"/>
                  <a:t>  G179  B162</a:t>
                </a:r>
                <a:endParaRPr lang="en-US" sz="867" dirty="0"/>
              </a:p>
            </p:txBody>
          </p:sp>
        </p:grpSp>
        <p:grpSp>
          <p:nvGrpSpPr>
            <p:cNvPr id="73" name="Group 36"/>
            <p:cNvGrpSpPr/>
            <p:nvPr userDrawn="1"/>
          </p:nvGrpSpPr>
          <p:grpSpPr>
            <a:xfrm>
              <a:off x="-2982575" y="3966778"/>
              <a:ext cx="2863476" cy="285752"/>
              <a:chOff x="-2928990" y="696778"/>
              <a:chExt cx="2643206" cy="285752"/>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266868"/>
              </a:xfrm>
              <a:prstGeom prst="rect">
                <a:avLst/>
              </a:prstGeom>
              <a:noFill/>
            </p:spPr>
            <p:txBody>
              <a:bodyPr wrap="square" lIns="0" tIns="0" rIns="0" bIns="0" rtlCol="0">
                <a:spAutoFit/>
              </a:bodyPr>
              <a:lstStyle/>
              <a:p>
                <a:r>
                  <a:rPr lang="en-GB" sz="867" dirty="0"/>
                  <a:t>Cyan</a:t>
                </a:r>
              </a:p>
              <a:p>
                <a:r>
                  <a:rPr lang="en-GB" sz="867" dirty="0"/>
                  <a:t>R0</a:t>
                </a:r>
                <a:r>
                  <a:rPr lang="en-GB" sz="867" baseline="0" dirty="0"/>
                  <a:t>  G156  B200</a:t>
                </a:r>
                <a:endParaRPr lang="en-US" sz="867" dirty="0"/>
              </a:p>
            </p:txBody>
          </p:sp>
        </p:grpSp>
        <p:grpSp>
          <p:nvGrpSpPr>
            <p:cNvPr id="74" name="Group 63"/>
            <p:cNvGrpSpPr/>
            <p:nvPr userDrawn="1"/>
          </p:nvGrpSpPr>
          <p:grpSpPr>
            <a:xfrm>
              <a:off x="-2982571" y="4377914"/>
              <a:ext cx="2863473" cy="285752"/>
              <a:chOff x="-2982571" y="4377914"/>
              <a:chExt cx="2863473" cy="285752"/>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266868"/>
              </a:xfrm>
              <a:prstGeom prst="rect">
                <a:avLst/>
              </a:prstGeom>
              <a:noFill/>
            </p:spPr>
            <p:txBody>
              <a:bodyPr wrap="square" lIns="0" tIns="0" rIns="0" bIns="0" rtlCol="0">
                <a:spAutoFit/>
              </a:bodyPr>
              <a:lstStyle/>
              <a:p>
                <a:r>
                  <a:rPr lang="en-GB" sz="867" dirty="0"/>
                  <a:t>Light blue</a:t>
                </a:r>
              </a:p>
              <a:p>
                <a:r>
                  <a:rPr lang="en-GB" sz="867" dirty="0"/>
                  <a:t>R124</a:t>
                </a:r>
                <a:r>
                  <a:rPr lang="en-GB" sz="867" baseline="0" dirty="0"/>
                  <a:t>  G179  B225</a:t>
                </a:r>
                <a:endParaRPr lang="en-US" sz="867" dirty="0"/>
              </a:p>
            </p:txBody>
          </p:sp>
        </p:grpSp>
        <p:grpSp>
          <p:nvGrpSpPr>
            <p:cNvPr id="75" name="Group 43"/>
            <p:cNvGrpSpPr/>
            <p:nvPr userDrawn="1"/>
          </p:nvGrpSpPr>
          <p:grpSpPr>
            <a:xfrm>
              <a:off x="-2982575" y="4789050"/>
              <a:ext cx="2863476" cy="285752"/>
              <a:chOff x="-2928990" y="696778"/>
              <a:chExt cx="2643206" cy="285752"/>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266868"/>
              </a:xfrm>
              <a:prstGeom prst="rect">
                <a:avLst/>
              </a:prstGeom>
              <a:noFill/>
            </p:spPr>
            <p:txBody>
              <a:bodyPr wrap="square" lIns="0" tIns="0" rIns="0" bIns="0" rtlCol="0">
                <a:spAutoFit/>
              </a:bodyPr>
              <a:lstStyle/>
              <a:p>
                <a:r>
                  <a:rPr lang="en-GB" sz="867" dirty="0"/>
                  <a:t>Violet</a:t>
                </a:r>
              </a:p>
              <a:p>
                <a:r>
                  <a:rPr lang="en-GB" sz="867" dirty="0"/>
                  <a:t>R128</a:t>
                </a:r>
                <a:r>
                  <a:rPr lang="en-GB" sz="867" baseline="0" dirty="0"/>
                  <a:t>  G118  B207</a:t>
                </a:r>
                <a:endParaRPr lang="en-US" sz="867" dirty="0"/>
              </a:p>
            </p:txBody>
          </p:sp>
        </p:grpSp>
        <p:grpSp>
          <p:nvGrpSpPr>
            <p:cNvPr id="76" name="Group 46"/>
            <p:cNvGrpSpPr/>
            <p:nvPr userDrawn="1"/>
          </p:nvGrpSpPr>
          <p:grpSpPr>
            <a:xfrm>
              <a:off x="-2982575" y="5200186"/>
              <a:ext cx="2863476" cy="285752"/>
              <a:chOff x="-2928990" y="696778"/>
              <a:chExt cx="2643206" cy="285752"/>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266868"/>
              </a:xfrm>
              <a:prstGeom prst="rect">
                <a:avLst/>
              </a:prstGeom>
              <a:noFill/>
            </p:spPr>
            <p:txBody>
              <a:bodyPr wrap="square" lIns="0" tIns="0" rIns="0" bIns="0" rtlCol="0">
                <a:spAutoFit/>
              </a:bodyPr>
              <a:lstStyle/>
              <a:p>
                <a:r>
                  <a:rPr lang="en-GB" sz="867" dirty="0"/>
                  <a:t>Purple</a:t>
                </a:r>
              </a:p>
              <a:p>
                <a:r>
                  <a:rPr lang="en-GB" sz="867" dirty="0"/>
                  <a:t>R143</a:t>
                </a:r>
                <a:r>
                  <a:rPr lang="en-GB" sz="867" baseline="0" dirty="0"/>
                  <a:t>  G70  B147</a:t>
                </a:r>
                <a:endParaRPr lang="en-US" sz="867" dirty="0"/>
              </a:p>
            </p:txBody>
          </p:sp>
        </p:grpSp>
        <p:grpSp>
          <p:nvGrpSpPr>
            <p:cNvPr id="77" name="Group 49"/>
            <p:cNvGrpSpPr/>
            <p:nvPr userDrawn="1"/>
          </p:nvGrpSpPr>
          <p:grpSpPr>
            <a:xfrm>
              <a:off x="-2982575" y="5611322"/>
              <a:ext cx="2863476" cy="285752"/>
              <a:chOff x="-2928990" y="696778"/>
              <a:chExt cx="2643206" cy="285752"/>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266868"/>
              </a:xfrm>
              <a:prstGeom prst="rect">
                <a:avLst/>
              </a:prstGeom>
              <a:noFill/>
            </p:spPr>
            <p:txBody>
              <a:bodyPr wrap="square" lIns="0" tIns="0" rIns="0" bIns="0" rtlCol="0">
                <a:spAutoFit/>
              </a:bodyPr>
              <a:lstStyle/>
              <a:p>
                <a:r>
                  <a:rPr lang="en-GB" sz="867" dirty="0" err="1"/>
                  <a:t>Fuscia</a:t>
                </a:r>
                <a:endParaRPr lang="en-GB" sz="867" dirty="0"/>
              </a:p>
              <a:p>
                <a:r>
                  <a:rPr lang="en-GB" sz="867" dirty="0"/>
                  <a:t>R233</a:t>
                </a:r>
                <a:r>
                  <a:rPr lang="en-GB" sz="867" baseline="0" dirty="0"/>
                  <a:t>  G69  B140</a:t>
                </a:r>
                <a:endParaRPr lang="en-US" sz="867" dirty="0"/>
              </a:p>
            </p:txBody>
          </p:sp>
        </p:grpSp>
        <p:grpSp>
          <p:nvGrpSpPr>
            <p:cNvPr id="78" name="Group 52"/>
            <p:cNvGrpSpPr/>
            <p:nvPr userDrawn="1"/>
          </p:nvGrpSpPr>
          <p:grpSpPr>
            <a:xfrm>
              <a:off x="-2982575" y="6022458"/>
              <a:ext cx="2863476" cy="285752"/>
              <a:chOff x="-2928990" y="696778"/>
              <a:chExt cx="2643206" cy="285752"/>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266868"/>
              </a:xfrm>
              <a:prstGeom prst="rect">
                <a:avLst/>
              </a:prstGeom>
              <a:noFill/>
            </p:spPr>
            <p:txBody>
              <a:bodyPr wrap="square" lIns="0" tIns="0" rIns="0" bIns="0" rtlCol="0">
                <a:spAutoFit/>
              </a:bodyPr>
              <a:lstStyle/>
              <a:p>
                <a:r>
                  <a:rPr lang="en-GB" sz="867" dirty="0"/>
                  <a:t>Red</a:t>
                </a:r>
              </a:p>
              <a:p>
                <a:r>
                  <a:rPr lang="en-GB" sz="867" dirty="0"/>
                  <a:t>R200</a:t>
                </a:r>
                <a:r>
                  <a:rPr lang="en-GB" sz="867" baseline="0" dirty="0"/>
                  <a:t>  G30  B69</a:t>
                </a:r>
                <a:endParaRPr lang="en-US" sz="867" dirty="0"/>
              </a:p>
            </p:txBody>
          </p:sp>
        </p:grpSp>
        <p:grpSp>
          <p:nvGrpSpPr>
            <p:cNvPr id="79" name="Group 55"/>
            <p:cNvGrpSpPr/>
            <p:nvPr userDrawn="1"/>
          </p:nvGrpSpPr>
          <p:grpSpPr>
            <a:xfrm>
              <a:off x="-2982575" y="6433591"/>
              <a:ext cx="2863476" cy="285752"/>
              <a:chOff x="-2928990" y="696778"/>
              <a:chExt cx="2643206" cy="285752"/>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266868"/>
              </a:xfrm>
              <a:prstGeom prst="rect">
                <a:avLst/>
              </a:prstGeom>
              <a:noFill/>
            </p:spPr>
            <p:txBody>
              <a:bodyPr wrap="square" lIns="0" tIns="0" rIns="0" bIns="0" rtlCol="0">
                <a:spAutoFit/>
              </a:bodyPr>
              <a:lstStyle/>
              <a:p>
                <a:r>
                  <a:rPr lang="en-GB" sz="867" dirty="0"/>
                  <a:t>Orange</a:t>
                </a:r>
              </a:p>
              <a:p>
                <a:r>
                  <a:rPr lang="en-GB" sz="867" dirty="0"/>
                  <a:t>R238</a:t>
                </a:r>
                <a:r>
                  <a:rPr lang="en-GB" sz="867" baseline="0" dirty="0"/>
                  <a:t>  G116  29</a:t>
                </a:r>
                <a:endParaRPr lang="en-US" sz="867" dirty="0"/>
              </a:p>
            </p:txBody>
          </p:sp>
        </p:grpSp>
      </p:grpSp>
    </p:spTree>
    <p:extLst>
      <p:ext uri="{BB962C8B-B14F-4D97-AF65-F5344CB8AC3E}">
        <p14:creationId xmlns:p14="http://schemas.microsoft.com/office/powerpoint/2010/main" val="24823180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hdr="0" ftr="0"/>
  <p:txStyles>
    <p:titleStyle>
      <a:lvl1pPr algn="l" rtl="0" eaLnBrk="1" fontAlgn="base" hangingPunct="1">
        <a:spcBef>
          <a:spcPct val="0"/>
        </a:spcBef>
        <a:spcAft>
          <a:spcPct val="0"/>
        </a:spcAft>
        <a:defRPr sz="2600" b="1">
          <a:solidFill>
            <a:srgbClr val="D9AB16"/>
          </a:solidFill>
          <a:latin typeface="+mj-lt"/>
          <a:ea typeface="+mj-ea"/>
          <a:cs typeface="+mj-cs"/>
        </a:defRPr>
      </a:lvl1pPr>
      <a:lvl2pPr algn="l" rtl="0" eaLnBrk="1" fontAlgn="base" hangingPunct="1">
        <a:spcBef>
          <a:spcPct val="0"/>
        </a:spcBef>
        <a:spcAft>
          <a:spcPct val="0"/>
        </a:spcAft>
        <a:defRPr sz="2600">
          <a:solidFill>
            <a:srgbClr val="D9AB16"/>
          </a:solidFill>
          <a:latin typeface="Arial" charset="0"/>
          <a:cs typeface="Arial" charset="0"/>
        </a:defRPr>
      </a:lvl2pPr>
      <a:lvl3pPr algn="l" rtl="0" eaLnBrk="1" fontAlgn="base" hangingPunct="1">
        <a:spcBef>
          <a:spcPct val="0"/>
        </a:spcBef>
        <a:spcAft>
          <a:spcPct val="0"/>
        </a:spcAft>
        <a:defRPr sz="2600">
          <a:solidFill>
            <a:srgbClr val="D9AB16"/>
          </a:solidFill>
          <a:latin typeface="Arial" charset="0"/>
          <a:cs typeface="Arial" charset="0"/>
        </a:defRPr>
      </a:lvl3pPr>
      <a:lvl4pPr algn="l" rtl="0" eaLnBrk="1" fontAlgn="base" hangingPunct="1">
        <a:spcBef>
          <a:spcPct val="0"/>
        </a:spcBef>
        <a:spcAft>
          <a:spcPct val="0"/>
        </a:spcAft>
        <a:defRPr sz="2600">
          <a:solidFill>
            <a:srgbClr val="D9AB16"/>
          </a:solidFill>
          <a:latin typeface="Arial" charset="0"/>
          <a:cs typeface="Arial" charset="0"/>
        </a:defRPr>
      </a:lvl4pPr>
      <a:lvl5pPr algn="l" rtl="0" eaLnBrk="1" fontAlgn="base" hangingPunct="1">
        <a:spcBef>
          <a:spcPct val="0"/>
        </a:spcBef>
        <a:spcAft>
          <a:spcPct val="0"/>
        </a:spcAft>
        <a:defRPr sz="2600">
          <a:solidFill>
            <a:srgbClr val="D9AB16"/>
          </a:solidFill>
          <a:latin typeface="Arial" charset="0"/>
          <a:cs typeface="Arial" charset="0"/>
        </a:defRPr>
      </a:lvl5pPr>
      <a:lvl6pPr marL="371483" algn="l" rtl="0" eaLnBrk="1" fontAlgn="base" hangingPunct="1">
        <a:spcBef>
          <a:spcPct val="0"/>
        </a:spcBef>
        <a:spcAft>
          <a:spcPct val="0"/>
        </a:spcAft>
        <a:defRPr sz="2600">
          <a:solidFill>
            <a:srgbClr val="D9AB16"/>
          </a:solidFill>
          <a:latin typeface="Arial" charset="0"/>
          <a:cs typeface="Arial" charset="0"/>
        </a:defRPr>
      </a:lvl6pPr>
      <a:lvl7pPr marL="742965" algn="l" rtl="0" eaLnBrk="1" fontAlgn="base" hangingPunct="1">
        <a:spcBef>
          <a:spcPct val="0"/>
        </a:spcBef>
        <a:spcAft>
          <a:spcPct val="0"/>
        </a:spcAft>
        <a:defRPr sz="2600">
          <a:solidFill>
            <a:srgbClr val="D9AB16"/>
          </a:solidFill>
          <a:latin typeface="Arial" charset="0"/>
          <a:cs typeface="Arial" charset="0"/>
        </a:defRPr>
      </a:lvl7pPr>
      <a:lvl8pPr marL="1114446" algn="l" rtl="0" eaLnBrk="1" fontAlgn="base" hangingPunct="1">
        <a:spcBef>
          <a:spcPct val="0"/>
        </a:spcBef>
        <a:spcAft>
          <a:spcPct val="0"/>
        </a:spcAft>
        <a:defRPr sz="2600">
          <a:solidFill>
            <a:srgbClr val="D9AB16"/>
          </a:solidFill>
          <a:latin typeface="Arial" charset="0"/>
          <a:cs typeface="Arial" charset="0"/>
        </a:defRPr>
      </a:lvl8pPr>
      <a:lvl9pPr marL="1485929" algn="l" rtl="0" eaLnBrk="1" fontAlgn="base" hangingPunct="1">
        <a:spcBef>
          <a:spcPct val="0"/>
        </a:spcBef>
        <a:spcAft>
          <a:spcPct val="0"/>
        </a:spcAft>
        <a:defRPr sz="2600">
          <a:solidFill>
            <a:srgbClr val="D9AB16"/>
          </a:solidFill>
          <a:latin typeface="Arial" charset="0"/>
          <a:cs typeface="Arial" charset="0"/>
        </a:defRPr>
      </a:lvl9pPr>
    </p:titleStyle>
    <p:bodyStyle>
      <a:lvl1pPr marL="219278" indent="-219278" algn="l" rtl="0" eaLnBrk="1" fontAlgn="base" hangingPunct="1">
        <a:spcBef>
          <a:spcPct val="50000"/>
        </a:spcBef>
        <a:spcAft>
          <a:spcPct val="0"/>
        </a:spcAft>
        <a:buClr>
          <a:srgbClr val="D9AB16"/>
        </a:buClr>
        <a:buChar char="•"/>
        <a:defRPr sz="1950">
          <a:solidFill>
            <a:srgbClr val="3F4548"/>
          </a:solidFill>
          <a:latin typeface="+mn-lt"/>
          <a:ea typeface="+mn-ea"/>
          <a:cs typeface="+mn-cs"/>
        </a:defRPr>
      </a:lvl1pPr>
      <a:lvl2pPr marL="583021" indent="-217988" algn="l" rtl="0" eaLnBrk="1" fontAlgn="base" hangingPunct="1">
        <a:spcBef>
          <a:spcPct val="50000"/>
        </a:spcBef>
        <a:spcAft>
          <a:spcPct val="0"/>
        </a:spcAft>
        <a:buClr>
          <a:srgbClr val="D9AB16"/>
        </a:buClr>
        <a:buChar char="–"/>
        <a:defRPr sz="1625">
          <a:solidFill>
            <a:srgbClr val="3F4548"/>
          </a:solidFill>
          <a:latin typeface="+mn-lt"/>
          <a:cs typeface="+mn-cs"/>
        </a:defRPr>
      </a:lvl2pPr>
      <a:lvl3pPr marL="870662" indent="-141885" algn="l" rtl="0" eaLnBrk="1" fontAlgn="base" hangingPunct="1">
        <a:spcBef>
          <a:spcPct val="50000"/>
        </a:spcBef>
        <a:spcAft>
          <a:spcPct val="0"/>
        </a:spcAft>
        <a:buClr>
          <a:srgbClr val="D9AB16"/>
        </a:buClr>
        <a:buChar char="•"/>
        <a:defRPr>
          <a:solidFill>
            <a:srgbClr val="3F4548"/>
          </a:solidFill>
          <a:latin typeface="+mn-lt"/>
          <a:cs typeface="+mn-cs"/>
        </a:defRPr>
      </a:lvl3pPr>
      <a:lvl4pPr marL="1164752" indent="-148336" algn="l" rtl="0" eaLnBrk="1" fontAlgn="base" hangingPunct="1">
        <a:spcBef>
          <a:spcPct val="50000"/>
        </a:spcBef>
        <a:spcAft>
          <a:spcPct val="0"/>
        </a:spcAft>
        <a:buClr>
          <a:srgbClr val="D9AB16"/>
        </a:buClr>
        <a:buChar char="–"/>
        <a:defRPr sz="1300">
          <a:solidFill>
            <a:srgbClr val="3F4548"/>
          </a:solidFill>
          <a:latin typeface="+mn-lt"/>
          <a:cs typeface="+mn-cs"/>
        </a:defRPr>
      </a:lvl4pPr>
      <a:lvl5pPr marL="1456262" indent="-143177" algn="l" rtl="0" eaLnBrk="1" fontAlgn="base" hangingPunct="1">
        <a:spcBef>
          <a:spcPct val="50000"/>
        </a:spcBef>
        <a:spcAft>
          <a:spcPct val="0"/>
        </a:spcAft>
        <a:buClr>
          <a:srgbClr val="D9AB16"/>
        </a:buClr>
        <a:buFont typeface="Arial" pitchFamily="34" charset="0"/>
        <a:buChar char="•"/>
        <a:defRPr sz="1192">
          <a:solidFill>
            <a:srgbClr val="3F4548"/>
          </a:solidFill>
          <a:latin typeface="+mn-lt"/>
          <a:cs typeface="+mn-cs"/>
        </a:defRPr>
      </a:lvl5pPr>
      <a:lvl6pPr marL="1827744" indent="-143177" algn="l" rtl="0" eaLnBrk="1" fontAlgn="base" hangingPunct="1">
        <a:spcBef>
          <a:spcPct val="50000"/>
        </a:spcBef>
        <a:spcAft>
          <a:spcPct val="0"/>
        </a:spcAft>
        <a:buClr>
          <a:srgbClr val="D9AB16"/>
        </a:buClr>
        <a:buChar char="»"/>
        <a:defRPr sz="1192">
          <a:solidFill>
            <a:srgbClr val="0D2E64"/>
          </a:solidFill>
          <a:latin typeface="+mn-lt"/>
          <a:cs typeface="+mn-cs"/>
        </a:defRPr>
      </a:lvl6pPr>
      <a:lvl7pPr marL="2199226" indent="-143177" algn="l" rtl="0" eaLnBrk="1" fontAlgn="base" hangingPunct="1">
        <a:spcBef>
          <a:spcPct val="50000"/>
        </a:spcBef>
        <a:spcAft>
          <a:spcPct val="0"/>
        </a:spcAft>
        <a:buClr>
          <a:srgbClr val="D9AB16"/>
        </a:buClr>
        <a:buChar char="»"/>
        <a:defRPr sz="1192">
          <a:solidFill>
            <a:srgbClr val="0D2E64"/>
          </a:solidFill>
          <a:latin typeface="+mn-lt"/>
          <a:cs typeface="+mn-cs"/>
        </a:defRPr>
      </a:lvl7pPr>
      <a:lvl8pPr marL="2570709" indent="-143177" algn="l" rtl="0" eaLnBrk="1" fontAlgn="base" hangingPunct="1">
        <a:spcBef>
          <a:spcPct val="50000"/>
        </a:spcBef>
        <a:spcAft>
          <a:spcPct val="0"/>
        </a:spcAft>
        <a:buClr>
          <a:srgbClr val="D9AB16"/>
        </a:buClr>
        <a:buChar char="»"/>
        <a:defRPr sz="1192">
          <a:solidFill>
            <a:srgbClr val="0D2E64"/>
          </a:solidFill>
          <a:latin typeface="+mn-lt"/>
          <a:cs typeface="+mn-cs"/>
        </a:defRPr>
      </a:lvl8pPr>
      <a:lvl9pPr marL="2942191" indent="-143177" algn="l" rtl="0" eaLnBrk="1" fontAlgn="base" hangingPunct="1">
        <a:spcBef>
          <a:spcPct val="50000"/>
        </a:spcBef>
        <a:spcAft>
          <a:spcPct val="0"/>
        </a:spcAft>
        <a:buClr>
          <a:srgbClr val="D9AB16"/>
        </a:buClr>
        <a:buChar char="»"/>
        <a:defRPr sz="1192">
          <a:solidFill>
            <a:srgbClr val="0D2E64"/>
          </a:solidFill>
          <a:latin typeface="+mn-lt"/>
          <a:cs typeface="+mn-cs"/>
        </a:defRPr>
      </a:lvl9pPr>
    </p:bodyStyle>
    <p:otherStyle>
      <a:defPPr>
        <a:defRPr lang="en-US"/>
      </a:defPPr>
      <a:lvl1pPr marL="0" algn="l" defTabSz="742965" rtl="0" eaLnBrk="1" latinLnBrk="0" hangingPunct="1">
        <a:defRPr sz="1517" kern="1200">
          <a:solidFill>
            <a:schemeClr val="tx1"/>
          </a:solidFill>
          <a:latin typeface="+mn-lt"/>
          <a:ea typeface="+mn-ea"/>
          <a:cs typeface="+mn-cs"/>
        </a:defRPr>
      </a:lvl1pPr>
      <a:lvl2pPr marL="371483" algn="l" defTabSz="742965" rtl="0" eaLnBrk="1" latinLnBrk="0" hangingPunct="1">
        <a:defRPr sz="1517" kern="1200">
          <a:solidFill>
            <a:schemeClr val="tx1"/>
          </a:solidFill>
          <a:latin typeface="+mn-lt"/>
          <a:ea typeface="+mn-ea"/>
          <a:cs typeface="+mn-cs"/>
        </a:defRPr>
      </a:lvl2pPr>
      <a:lvl3pPr marL="742965" algn="l" defTabSz="742965" rtl="0" eaLnBrk="1" latinLnBrk="0" hangingPunct="1">
        <a:defRPr sz="1517" kern="1200">
          <a:solidFill>
            <a:schemeClr val="tx1"/>
          </a:solidFill>
          <a:latin typeface="+mn-lt"/>
          <a:ea typeface="+mn-ea"/>
          <a:cs typeface="+mn-cs"/>
        </a:defRPr>
      </a:lvl3pPr>
      <a:lvl4pPr marL="1114446" algn="l" defTabSz="742965" rtl="0" eaLnBrk="1" latinLnBrk="0" hangingPunct="1">
        <a:defRPr sz="1517" kern="1200">
          <a:solidFill>
            <a:schemeClr val="tx1"/>
          </a:solidFill>
          <a:latin typeface="+mn-lt"/>
          <a:ea typeface="+mn-ea"/>
          <a:cs typeface="+mn-cs"/>
        </a:defRPr>
      </a:lvl4pPr>
      <a:lvl5pPr marL="1485929" algn="l" defTabSz="742965" rtl="0" eaLnBrk="1" latinLnBrk="0" hangingPunct="1">
        <a:defRPr sz="1517" kern="1200">
          <a:solidFill>
            <a:schemeClr val="tx1"/>
          </a:solidFill>
          <a:latin typeface="+mn-lt"/>
          <a:ea typeface="+mn-ea"/>
          <a:cs typeface="+mn-cs"/>
        </a:defRPr>
      </a:lvl5pPr>
      <a:lvl6pPr marL="1857411" algn="l" defTabSz="742965" rtl="0" eaLnBrk="1" latinLnBrk="0" hangingPunct="1">
        <a:defRPr sz="1517" kern="1200">
          <a:solidFill>
            <a:schemeClr val="tx1"/>
          </a:solidFill>
          <a:latin typeface="+mn-lt"/>
          <a:ea typeface="+mn-ea"/>
          <a:cs typeface="+mn-cs"/>
        </a:defRPr>
      </a:lvl6pPr>
      <a:lvl7pPr marL="2228893" algn="l" defTabSz="742965" rtl="0" eaLnBrk="1" latinLnBrk="0" hangingPunct="1">
        <a:defRPr sz="1517" kern="1200">
          <a:solidFill>
            <a:schemeClr val="tx1"/>
          </a:solidFill>
          <a:latin typeface="+mn-lt"/>
          <a:ea typeface="+mn-ea"/>
          <a:cs typeface="+mn-cs"/>
        </a:defRPr>
      </a:lvl7pPr>
      <a:lvl8pPr marL="2600375" algn="l" defTabSz="742965" rtl="0" eaLnBrk="1" latinLnBrk="0" hangingPunct="1">
        <a:defRPr sz="1517" kern="1200">
          <a:solidFill>
            <a:schemeClr val="tx1"/>
          </a:solidFill>
          <a:latin typeface="+mn-lt"/>
          <a:ea typeface="+mn-ea"/>
          <a:cs typeface="+mn-cs"/>
        </a:defRPr>
      </a:lvl8pPr>
      <a:lvl9pPr marL="2971857" algn="l" defTabSz="742965" rtl="0" eaLnBrk="1" latinLnBrk="0" hangingPunct="1">
        <a:defRPr sz="15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6496" y="1844824"/>
            <a:ext cx="8413203" cy="1151383"/>
          </a:xfrm>
        </p:spPr>
        <p:txBody>
          <a:bodyPr/>
          <a:lstStyle/>
          <a:p>
            <a:r>
              <a:rPr lang="en-GB" sz="4400" dirty="0"/>
              <a:t>Developing Better Retirement Products in the UK</a:t>
            </a:r>
          </a:p>
        </p:txBody>
      </p:sp>
      <p:sp>
        <p:nvSpPr>
          <p:cNvPr id="2051" name="Rectangle 3"/>
          <p:cNvSpPr>
            <a:spLocks noGrp="1" noChangeArrowheads="1"/>
          </p:cNvSpPr>
          <p:nvPr>
            <p:ph type="subTitle" idx="1"/>
          </p:nvPr>
        </p:nvSpPr>
        <p:spPr>
          <a:xfrm>
            <a:off x="416496" y="4293096"/>
            <a:ext cx="9145016" cy="1296144"/>
          </a:xfrm>
        </p:spPr>
        <p:txBody>
          <a:bodyPr/>
          <a:lstStyle/>
          <a:p>
            <a:r>
              <a:rPr lang="en-GB" sz="2200" b="1" dirty="0"/>
              <a:t>Danni Brotherston FIA CERA</a:t>
            </a:r>
            <a:endParaRPr lang="en-GB" sz="2200" dirty="0"/>
          </a:p>
          <a:p>
            <a:r>
              <a:rPr lang="en-GB" sz="2200" b="1" dirty="0"/>
              <a:t>Esther Hawley FIA </a:t>
            </a:r>
            <a:endParaRPr lang="en-GB" sz="2200" dirty="0"/>
          </a:p>
          <a:p>
            <a:r>
              <a:rPr lang="en-GB" sz="2200" dirty="0"/>
              <a:t>Modelling Innovative Pre and Post Retirement Products Working Party</a:t>
            </a:r>
          </a:p>
          <a:p>
            <a:endParaRPr lang="en-GB" sz="2200" dirty="0"/>
          </a:p>
          <a:p>
            <a:endParaRPr lang="en-GB" sz="2000" dirty="0"/>
          </a:p>
          <a:p>
            <a:endParaRPr lang="en-GB" dirty="0"/>
          </a:p>
          <a:p>
            <a:endParaRPr lang="en-GB" dirty="0"/>
          </a:p>
          <a:p>
            <a:endParaRPr lang="en-GB" dirty="0"/>
          </a:p>
        </p:txBody>
      </p:sp>
      <p:sp>
        <p:nvSpPr>
          <p:cNvPr id="4" name="Rectangle 4"/>
          <p:cNvSpPr>
            <a:spLocks noGrp="1" noChangeArrowheads="1"/>
          </p:cNvSpPr>
          <p:nvPr>
            <p:ph type="dt" sz="half" idx="2"/>
          </p:nvPr>
        </p:nvSpPr>
        <p:spPr/>
        <p:txBody>
          <a:bodyPr/>
          <a:lstStyle/>
          <a:p>
            <a:r>
              <a:rPr lang="en-GB" dirty="0"/>
              <a:t>October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defTabSz="685835"/>
            <a:r>
              <a:rPr lang="en-GB" sz="3200" kern="1200" dirty="0"/>
              <a:t>Existing and potential products for servicing consumer needs</a:t>
            </a:r>
          </a:p>
        </p:txBody>
      </p:sp>
      <p:sp>
        <p:nvSpPr>
          <p:cNvPr id="4" name="Date Placeholder 3"/>
          <p:cNvSpPr>
            <a:spLocks noGrp="1"/>
          </p:cNvSpPr>
          <p:nvPr>
            <p:ph type="dt" sz="half" idx="2"/>
          </p:nvPr>
        </p:nvSpPr>
        <p:spPr/>
        <p:txBody>
          <a:bodyPr/>
          <a:lstStyle/>
          <a:p>
            <a:pPr defTabSz="990570"/>
            <a:fld id="{1744C141-B97D-4979-AB76-E8E6AB76C28B}" type="datetime4">
              <a:rPr lang="en-GB">
                <a:solidFill>
                  <a:srgbClr val="3F4548"/>
                </a:solidFill>
              </a:rPr>
              <a:pPr defTabSz="990570"/>
              <a:t>18 October 2019</a:t>
            </a:fld>
            <a:endParaRPr lang="en-GB" dirty="0">
              <a:solidFill>
                <a:srgbClr val="3F4548"/>
              </a:solidFill>
            </a:endParaRPr>
          </a:p>
        </p:txBody>
      </p:sp>
    </p:spTree>
    <p:extLst>
      <p:ext uri="{BB962C8B-B14F-4D97-AF65-F5344CB8AC3E}">
        <p14:creationId xmlns:p14="http://schemas.microsoft.com/office/powerpoint/2010/main" val="152722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8BDC-60BE-4218-A225-E662D223F029}"/>
              </a:ext>
            </a:extLst>
          </p:cNvPr>
          <p:cNvSpPr>
            <a:spLocks noGrp="1"/>
          </p:cNvSpPr>
          <p:nvPr>
            <p:ph type="title"/>
          </p:nvPr>
        </p:nvSpPr>
        <p:spPr>
          <a:xfrm>
            <a:off x="428229" y="404813"/>
            <a:ext cx="8982471" cy="1143000"/>
          </a:xfrm>
        </p:spPr>
        <p:txBody>
          <a:bodyPr/>
          <a:lstStyle/>
          <a:p>
            <a:r>
              <a:rPr lang="en-GB" sz="2800" dirty="0"/>
              <a:t>Example of products considered</a:t>
            </a:r>
          </a:p>
        </p:txBody>
      </p:sp>
      <p:sp>
        <p:nvSpPr>
          <p:cNvPr id="3" name="Date Placeholder 2">
            <a:extLst>
              <a:ext uri="{FF2B5EF4-FFF2-40B4-BE49-F238E27FC236}">
                <a16:creationId xmlns:a16="http://schemas.microsoft.com/office/drawing/2014/main" id="{218447F1-6E7C-4B22-875D-679B404D3B49}"/>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ED2DA624-42F6-469F-9486-2BE02973627F}"/>
              </a:ext>
            </a:extLst>
          </p:cNvPr>
          <p:cNvSpPr>
            <a:spLocks noGrp="1"/>
          </p:cNvSpPr>
          <p:nvPr>
            <p:ph type="sldNum" sz="quarter" idx="12"/>
          </p:nvPr>
        </p:nvSpPr>
        <p:spPr/>
        <p:txBody>
          <a:bodyPr/>
          <a:lstStyle/>
          <a:p>
            <a:fld id="{CCC5EDD3-CB13-45EB-8A5C-B486875EE4D2}" type="slidenum">
              <a:rPr lang="en-GB" smtClean="0"/>
              <a:pPr/>
              <a:t>11</a:t>
            </a:fld>
            <a:endParaRPr lang="en-GB"/>
          </a:p>
        </p:txBody>
      </p:sp>
      <p:grpSp>
        <p:nvGrpSpPr>
          <p:cNvPr id="14" name="Group 13">
            <a:extLst>
              <a:ext uri="{FF2B5EF4-FFF2-40B4-BE49-F238E27FC236}">
                <a16:creationId xmlns:a16="http://schemas.microsoft.com/office/drawing/2014/main" id="{6644AF13-C997-4A85-A9A0-40275016615F}"/>
              </a:ext>
            </a:extLst>
          </p:cNvPr>
          <p:cNvGrpSpPr/>
          <p:nvPr/>
        </p:nvGrpSpPr>
        <p:grpSpPr>
          <a:xfrm>
            <a:off x="602382" y="1700808"/>
            <a:ext cx="8173715" cy="1656184"/>
            <a:chOff x="602382" y="1700808"/>
            <a:chExt cx="8173715" cy="1656184"/>
          </a:xfrm>
        </p:grpSpPr>
        <p:sp>
          <p:nvSpPr>
            <p:cNvPr id="5" name="Rectangle: Rounded Corners 4">
              <a:extLst>
                <a:ext uri="{FF2B5EF4-FFF2-40B4-BE49-F238E27FC236}">
                  <a16:creationId xmlns:a16="http://schemas.microsoft.com/office/drawing/2014/main" id="{42CA51D7-76A2-4E85-A50B-E3D57BE3E66E}"/>
                </a:ext>
              </a:extLst>
            </p:cNvPr>
            <p:cNvSpPr/>
            <p:nvPr/>
          </p:nvSpPr>
          <p:spPr>
            <a:xfrm>
              <a:off x="978978" y="2271277"/>
              <a:ext cx="18358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Immediate annuity</a:t>
              </a:r>
            </a:p>
          </p:txBody>
        </p:sp>
        <p:sp>
          <p:nvSpPr>
            <p:cNvPr id="8" name="Rectangle: Rounded Corners 7">
              <a:extLst>
                <a:ext uri="{FF2B5EF4-FFF2-40B4-BE49-F238E27FC236}">
                  <a16:creationId xmlns:a16="http://schemas.microsoft.com/office/drawing/2014/main" id="{AEC9DEEF-7DAC-4A8F-B982-E87709E3AEEB}"/>
                </a:ext>
              </a:extLst>
            </p:cNvPr>
            <p:cNvSpPr/>
            <p:nvPr/>
          </p:nvSpPr>
          <p:spPr>
            <a:xfrm>
              <a:off x="3733083" y="2229731"/>
              <a:ext cx="18358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Deferred annuity</a:t>
              </a:r>
            </a:p>
          </p:txBody>
        </p:sp>
        <p:sp>
          <p:nvSpPr>
            <p:cNvPr id="9" name="Rectangle: Rounded Corners 8">
              <a:extLst>
                <a:ext uri="{FF2B5EF4-FFF2-40B4-BE49-F238E27FC236}">
                  <a16:creationId xmlns:a16="http://schemas.microsoft.com/office/drawing/2014/main" id="{BC706314-B381-4B8C-A833-7889DACE8BC0}"/>
                </a:ext>
              </a:extLst>
            </p:cNvPr>
            <p:cNvSpPr/>
            <p:nvPr/>
          </p:nvSpPr>
          <p:spPr>
            <a:xfrm>
              <a:off x="6487188" y="2221794"/>
              <a:ext cx="18358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Variable annuity</a:t>
              </a:r>
            </a:p>
          </p:txBody>
        </p:sp>
        <p:sp>
          <p:nvSpPr>
            <p:cNvPr id="12" name="Rectangle: Rounded Corners 11">
              <a:extLst>
                <a:ext uri="{FF2B5EF4-FFF2-40B4-BE49-F238E27FC236}">
                  <a16:creationId xmlns:a16="http://schemas.microsoft.com/office/drawing/2014/main" id="{257F041A-5818-4B9A-BA7D-20E3E3EDEED5}"/>
                </a:ext>
              </a:extLst>
            </p:cNvPr>
            <p:cNvSpPr/>
            <p:nvPr/>
          </p:nvSpPr>
          <p:spPr>
            <a:xfrm>
              <a:off x="602382" y="1700808"/>
              <a:ext cx="8173715" cy="165618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9166DD2C-BBF5-41AE-BA0A-6FBA9E72D12E}"/>
                </a:ext>
              </a:extLst>
            </p:cNvPr>
            <p:cNvSpPr txBox="1"/>
            <p:nvPr/>
          </p:nvSpPr>
          <p:spPr>
            <a:xfrm>
              <a:off x="3224808" y="1770782"/>
              <a:ext cx="2448272" cy="369332"/>
            </a:xfrm>
            <a:prstGeom prst="rect">
              <a:avLst/>
            </a:prstGeom>
            <a:noFill/>
          </p:spPr>
          <p:txBody>
            <a:bodyPr wrap="square" rtlCol="0">
              <a:spAutoFit/>
            </a:bodyPr>
            <a:lstStyle/>
            <a:p>
              <a:pPr algn="ctr"/>
              <a:r>
                <a:rPr lang="en-GB" b="1" u="sng" dirty="0">
                  <a:solidFill>
                    <a:srgbClr val="113458"/>
                  </a:solidFill>
                </a:rPr>
                <a:t>Annuities</a:t>
              </a:r>
            </a:p>
          </p:txBody>
        </p:sp>
      </p:grpSp>
      <p:grpSp>
        <p:nvGrpSpPr>
          <p:cNvPr id="17" name="Group 16">
            <a:extLst>
              <a:ext uri="{FF2B5EF4-FFF2-40B4-BE49-F238E27FC236}">
                <a16:creationId xmlns:a16="http://schemas.microsoft.com/office/drawing/2014/main" id="{26F75E45-8CC4-45FD-8F88-972E13BBB214}"/>
              </a:ext>
            </a:extLst>
          </p:cNvPr>
          <p:cNvGrpSpPr/>
          <p:nvPr/>
        </p:nvGrpSpPr>
        <p:grpSpPr>
          <a:xfrm>
            <a:off x="602382" y="3861232"/>
            <a:ext cx="8175600" cy="1656000"/>
            <a:chOff x="602382" y="3767534"/>
            <a:chExt cx="8175600" cy="1656000"/>
          </a:xfrm>
        </p:grpSpPr>
        <p:sp>
          <p:nvSpPr>
            <p:cNvPr id="6" name="Rectangle: Rounded Corners 5">
              <a:extLst>
                <a:ext uri="{FF2B5EF4-FFF2-40B4-BE49-F238E27FC236}">
                  <a16:creationId xmlns:a16="http://schemas.microsoft.com/office/drawing/2014/main" id="{6C7502BF-7C54-4889-9339-B107A78D7055}"/>
                </a:ext>
              </a:extLst>
            </p:cNvPr>
            <p:cNvSpPr/>
            <p:nvPr/>
          </p:nvSpPr>
          <p:spPr>
            <a:xfrm>
              <a:off x="776536" y="4343783"/>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Drawdown</a:t>
              </a:r>
            </a:p>
          </p:txBody>
        </p:sp>
        <p:sp>
          <p:nvSpPr>
            <p:cNvPr id="7" name="Rectangle: Rounded Corners 6">
              <a:extLst>
                <a:ext uri="{FF2B5EF4-FFF2-40B4-BE49-F238E27FC236}">
                  <a16:creationId xmlns:a16="http://schemas.microsoft.com/office/drawing/2014/main" id="{87DF97B5-1F81-44B5-BA2E-B85E3F3E5275}"/>
                </a:ext>
              </a:extLst>
            </p:cNvPr>
            <p:cNvSpPr/>
            <p:nvPr/>
          </p:nvSpPr>
          <p:spPr>
            <a:xfrm>
              <a:off x="6813800" y="4343783"/>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With-profits</a:t>
              </a:r>
            </a:p>
          </p:txBody>
        </p:sp>
        <p:sp>
          <p:nvSpPr>
            <p:cNvPr id="10" name="Rectangle: Rounded Corners 9">
              <a:extLst>
                <a:ext uri="{FF2B5EF4-FFF2-40B4-BE49-F238E27FC236}">
                  <a16:creationId xmlns:a16="http://schemas.microsoft.com/office/drawing/2014/main" id="{8BA4816C-1C8D-4BE4-826D-E3411207578C}"/>
                </a:ext>
              </a:extLst>
            </p:cNvPr>
            <p:cNvSpPr/>
            <p:nvPr/>
          </p:nvSpPr>
          <p:spPr>
            <a:xfrm>
              <a:off x="4796500" y="4369356"/>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Tontines</a:t>
              </a:r>
            </a:p>
          </p:txBody>
        </p:sp>
        <p:sp>
          <p:nvSpPr>
            <p:cNvPr id="11" name="Rectangle: Rounded Corners 10">
              <a:extLst>
                <a:ext uri="{FF2B5EF4-FFF2-40B4-BE49-F238E27FC236}">
                  <a16:creationId xmlns:a16="http://schemas.microsoft.com/office/drawing/2014/main" id="{64DC5014-E7E4-479B-8AB8-F9C3D660BCE8}"/>
                </a:ext>
              </a:extLst>
            </p:cNvPr>
            <p:cNvSpPr/>
            <p:nvPr/>
          </p:nvSpPr>
          <p:spPr>
            <a:xfrm>
              <a:off x="2786518" y="4360236"/>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Equity release mortgages</a:t>
              </a:r>
            </a:p>
          </p:txBody>
        </p:sp>
        <p:sp>
          <p:nvSpPr>
            <p:cNvPr id="15" name="Rectangle: Rounded Corners 14">
              <a:extLst>
                <a:ext uri="{FF2B5EF4-FFF2-40B4-BE49-F238E27FC236}">
                  <a16:creationId xmlns:a16="http://schemas.microsoft.com/office/drawing/2014/main" id="{035B7504-234C-4AD0-8D28-A68098ACF37D}"/>
                </a:ext>
              </a:extLst>
            </p:cNvPr>
            <p:cNvSpPr/>
            <p:nvPr/>
          </p:nvSpPr>
          <p:spPr>
            <a:xfrm>
              <a:off x="602382" y="3767534"/>
              <a:ext cx="8175600" cy="1656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E0AC16F8-6551-4949-A6CF-912E46515286}"/>
                </a:ext>
              </a:extLst>
            </p:cNvPr>
            <p:cNvSpPr txBox="1"/>
            <p:nvPr/>
          </p:nvSpPr>
          <p:spPr>
            <a:xfrm>
              <a:off x="3398210" y="3839358"/>
              <a:ext cx="2448272" cy="369332"/>
            </a:xfrm>
            <a:prstGeom prst="rect">
              <a:avLst/>
            </a:prstGeom>
            <a:noFill/>
          </p:spPr>
          <p:txBody>
            <a:bodyPr wrap="square" rtlCol="0">
              <a:spAutoFit/>
            </a:bodyPr>
            <a:lstStyle/>
            <a:p>
              <a:pPr algn="ctr"/>
              <a:r>
                <a:rPr lang="en-GB" b="1" u="sng" dirty="0">
                  <a:solidFill>
                    <a:srgbClr val="113458"/>
                  </a:solidFill>
                </a:rPr>
                <a:t>Other products</a:t>
              </a:r>
            </a:p>
          </p:txBody>
        </p:sp>
      </p:grpSp>
    </p:spTree>
    <p:extLst>
      <p:ext uri="{BB962C8B-B14F-4D97-AF65-F5344CB8AC3E}">
        <p14:creationId xmlns:p14="http://schemas.microsoft.com/office/powerpoint/2010/main" val="325847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CD8B-3298-42A6-BF71-7A36F5440968}"/>
              </a:ext>
            </a:extLst>
          </p:cNvPr>
          <p:cNvSpPr>
            <a:spLocks noGrp="1"/>
          </p:cNvSpPr>
          <p:nvPr>
            <p:ph type="title"/>
          </p:nvPr>
        </p:nvSpPr>
        <p:spPr>
          <a:noFill/>
          <a:ln>
            <a:noFill/>
          </a:ln>
        </p:spPr>
        <p:txBody>
          <a:bodyPr/>
          <a:lstStyle/>
          <a:p>
            <a:r>
              <a:rPr lang="en-GB" sz="2800" dirty="0"/>
              <a:t>Products which merit further exploration</a:t>
            </a:r>
          </a:p>
        </p:txBody>
      </p:sp>
      <p:sp>
        <p:nvSpPr>
          <p:cNvPr id="3" name="Date Placeholder 2">
            <a:extLst>
              <a:ext uri="{FF2B5EF4-FFF2-40B4-BE49-F238E27FC236}">
                <a16:creationId xmlns:a16="http://schemas.microsoft.com/office/drawing/2014/main" id="{DDBDB2A3-9E77-4240-B22D-80BA402BB15F}"/>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25D1693E-D318-4B9E-959B-1FD40931913D}"/>
              </a:ext>
            </a:extLst>
          </p:cNvPr>
          <p:cNvSpPr>
            <a:spLocks noGrp="1"/>
          </p:cNvSpPr>
          <p:nvPr>
            <p:ph type="sldNum" sz="quarter" idx="12"/>
          </p:nvPr>
        </p:nvSpPr>
        <p:spPr/>
        <p:txBody>
          <a:bodyPr/>
          <a:lstStyle/>
          <a:p>
            <a:fld id="{CCC5EDD3-CB13-45EB-8A5C-B486875EE4D2}" type="slidenum">
              <a:rPr lang="en-GB" smtClean="0"/>
              <a:pPr/>
              <a:t>12</a:t>
            </a:fld>
            <a:endParaRPr lang="en-GB"/>
          </a:p>
        </p:txBody>
      </p:sp>
      <p:grpSp>
        <p:nvGrpSpPr>
          <p:cNvPr id="5" name="Group 4">
            <a:extLst>
              <a:ext uri="{FF2B5EF4-FFF2-40B4-BE49-F238E27FC236}">
                <a16:creationId xmlns:a16="http://schemas.microsoft.com/office/drawing/2014/main" id="{5487810B-DE0D-4E37-9C2E-D8458E803348}"/>
              </a:ext>
            </a:extLst>
          </p:cNvPr>
          <p:cNvGrpSpPr/>
          <p:nvPr/>
        </p:nvGrpSpPr>
        <p:grpSpPr>
          <a:xfrm>
            <a:off x="602382" y="1700808"/>
            <a:ext cx="8173715" cy="1656184"/>
            <a:chOff x="602382" y="1700808"/>
            <a:chExt cx="8173715" cy="1656184"/>
          </a:xfrm>
        </p:grpSpPr>
        <p:sp>
          <p:nvSpPr>
            <p:cNvPr id="6" name="Rectangle: Rounded Corners 5">
              <a:extLst>
                <a:ext uri="{FF2B5EF4-FFF2-40B4-BE49-F238E27FC236}">
                  <a16:creationId xmlns:a16="http://schemas.microsoft.com/office/drawing/2014/main" id="{5649F33B-418B-4464-9850-64141B0B41E8}"/>
                </a:ext>
              </a:extLst>
            </p:cNvPr>
            <p:cNvSpPr/>
            <p:nvPr/>
          </p:nvSpPr>
          <p:spPr>
            <a:xfrm>
              <a:off x="978978" y="2271277"/>
              <a:ext cx="18358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Traditional annuity</a:t>
              </a:r>
            </a:p>
          </p:txBody>
        </p:sp>
        <p:sp>
          <p:nvSpPr>
            <p:cNvPr id="7" name="Rectangle: Rounded Corners 6">
              <a:extLst>
                <a:ext uri="{FF2B5EF4-FFF2-40B4-BE49-F238E27FC236}">
                  <a16:creationId xmlns:a16="http://schemas.microsoft.com/office/drawing/2014/main" id="{476DDCAE-E067-4AF9-A47F-973D3923C983}"/>
                </a:ext>
              </a:extLst>
            </p:cNvPr>
            <p:cNvSpPr/>
            <p:nvPr/>
          </p:nvSpPr>
          <p:spPr>
            <a:xfrm>
              <a:off x="3733083" y="2229731"/>
              <a:ext cx="18358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Deferred annuity</a:t>
              </a:r>
            </a:p>
          </p:txBody>
        </p:sp>
        <p:sp>
          <p:nvSpPr>
            <p:cNvPr id="8" name="Rectangle: Rounded Corners 7">
              <a:extLst>
                <a:ext uri="{FF2B5EF4-FFF2-40B4-BE49-F238E27FC236}">
                  <a16:creationId xmlns:a16="http://schemas.microsoft.com/office/drawing/2014/main" id="{5E70A8B9-B3B1-4645-9BDB-E3DC79D82F9A}"/>
                </a:ext>
              </a:extLst>
            </p:cNvPr>
            <p:cNvSpPr/>
            <p:nvPr/>
          </p:nvSpPr>
          <p:spPr>
            <a:xfrm>
              <a:off x="6487188" y="2221794"/>
              <a:ext cx="18358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Variable annuity</a:t>
              </a:r>
            </a:p>
          </p:txBody>
        </p:sp>
        <p:sp>
          <p:nvSpPr>
            <p:cNvPr id="9" name="Rectangle: Rounded Corners 8">
              <a:extLst>
                <a:ext uri="{FF2B5EF4-FFF2-40B4-BE49-F238E27FC236}">
                  <a16:creationId xmlns:a16="http://schemas.microsoft.com/office/drawing/2014/main" id="{02A8233B-B28F-49B7-BBCB-258C54923217}"/>
                </a:ext>
              </a:extLst>
            </p:cNvPr>
            <p:cNvSpPr/>
            <p:nvPr/>
          </p:nvSpPr>
          <p:spPr>
            <a:xfrm>
              <a:off x="602382" y="1700808"/>
              <a:ext cx="8173715" cy="165618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17971615-963E-4936-9CFF-367BE2DCB302}"/>
                </a:ext>
              </a:extLst>
            </p:cNvPr>
            <p:cNvSpPr txBox="1"/>
            <p:nvPr/>
          </p:nvSpPr>
          <p:spPr>
            <a:xfrm>
              <a:off x="3224808" y="1770782"/>
              <a:ext cx="2448272" cy="369332"/>
            </a:xfrm>
            <a:prstGeom prst="rect">
              <a:avLst/>
            </a:prstGeom>
            <a:noFill/>
          </p:spPr>
          <p:txBody>
            <a:bodyPr wrap="square" rtlCol="0">
              <a:spAutoFit/>
            </a:bodyPr>
            <a:lstStyle/>
            <a:p>
              <a:pPr algn="ctr"/>
              <a:r>
                <a:rPr lang="en-GB" b="1" u="sng" dirty="0"/>
                <a:t>Annuities</a:t>
              </a:r>
            </a:p>
          </p:txBody>
        </p:sp>
      </p:grpSp>
      <p:grpSp>
        <p:nvGrpSpPr>
          <p:cNvPr id="11" name="Group 10">
            <a:extLst>
              <a:ext uri="{FF2B5EF4-FFF2-40B4-BE49-F238E27FC236}">
                <a16:creationId xmlns:a16="http://schemas.microsoft.com/office/drawing/2014/main" id="{CF8A2B9F-D07F-4E17-B260-2C918FBD3778}"/>
              </a:ext>
            </a:extLst>
          </p:cNvPr>
          <p:cNvGrpSpPr/>
          <p:nvPr/>
        </p:nvGrpSpPr>
        <p:grpSpPr>
          <a:xfrm>
            <a:off x="602382" y="3861232"/>
            <a:ext cx="8175600" cy="1656000"/>
            <a:chOff x="602382" y="3767534"/>
            <a:chExt cx="8175600" cy="1656000"/>
          </a:xfrm>
        </p:grpSpPr>
        <p:sp>
          <p:nvSpPr>
            <p:cNvPr id="12" name="Rectangle: Rounded Corners 11">
              <a:extLst>
                <a:ext uri="{FF2B5EF4-FFF2-40B4-BE49-F238E27FC236}">
                  <a16:creationId xmlns:a16="http://schemas.microsoft.com/office/drawing/2014/main" id="{143EFA86-BA09-42D3-A077-90377A77C2D6}"/>
                </a:ext>
              </a:extLst>
            </p:cNvPr>
            <p:cNvSpPr/>
            <p:nvPr/>
          </p:nvSpPr>
          <p:spPr>
            <a:xfrm>
              <a:off x="776536" y="4343783"/>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Drawdown</a:t>
              </a:r>
            </a:p>
          </p:txBody>
        </p:sp>
        <p:sp>
          <p:nvSpPr>
            <p:cNvPr id="13" name="Rectangle: Rounded Corners 12">
              <a:extLst>
                <a:ext uri="{FF2B5EF4-FFF2-40B4-BE49-F238E27FC236}">
                  <a16:creationId xmlns:a16="http://schemas.microsoft.com/office/drawing/2014/main" id="{8CC32CB9-B8EC-4C90-B542-B3A192B4E9CE}"/>
                </a:ext>
              </a:extLst>
            </p:cNvPr>
            <p:cNvSpPr/>
            <p:nvPr/>
          </p:nvSpPr>
          <p:spPr>
            <a:xfrm>
              <a:off x="6813800" y="4343783"/>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With-profits</a:t>
              </a:r>
            </a:p>
          </p:txBody>
        </p:sp>
        <p:sp>
          <p:nvSpPr>
            <p:cNvPr id="14" name="Rectangle: Rounded Corners 13">
              <a:extLst>
                <a:ext uri="{FF2B5EF4-FFF2-40B4-BE49-F238E27FC236}">
                  <a16:creationId xmlns:a16="http://schemas.microsoft.com/office/drawing/2014/main" id="{21752A5A-7048-409D-B030-094E1B01DB0F}"/>
                </a:ext>
              </a:extLst>
            </p:cNvPr>
            <p:cNvSpPr/>
            <p:nvPr/>
          </p:nvSpPr>
          <p:spPr>
            <a:xfrm>
              <a:off x="4796500" y="4369356"/>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Tontines</a:t>
              </a:r>
            </a:p>
          </p:txBody>
        </p:sp>
        <p:sp>
          <p:nvSpPr>
            <p:cNvPr id="15" name="Rectangle: Rounded Corners 14">
              <a:extLst>
                <a:ext uri="{FF2B5EF4-FFF2-40B4-BE49-F238E27FC236}">
                  <a16:creationId xmlns:a16="http://schemas.microsoft.com/office/drawing/2014/main" id="{6A972868-7D00-4DBB-B9BF-D44C5F49C612}"/>
                </a:ext>
              </a:extLst>
            </p:cNvPr>
            <p:cNvSpPr/>
            <p:nvPr/>
          </p:nvSpPr>
          <p:spPr>
            <a:xfrm>
              <a:off x="2786518" y="4360236"/>
              <a:ext cx="183582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Equity release mortgages</a:t>
              </a:r>
            </a:p>
          </p:txBody>
        </p:sp>
        <p:sp>
          <p:nvSpPr>
            <p:cNvPr id="16" name="Rectangle: Rounded Corners 15">
              <a:extLst>
                <a:ext uri="{FF2B5EF4-FFF2-40B4-BE49-F238E27FC236}">
                  <a16:creationId xmlns:a16="http://schemas.microsoft.com/office/drawing/2014/main" id="{5A5B3396-4592-4181-A6C2-5F56BFEA8C82}"/>
                </a:ext>
              </a:extLst>
            </p:cNvPr>
            <p:cNvSpPr/>
            <p:nvPr/>
          </p:nvSpPr>
          <p:spPr>
            <a:xfrm>
              <a:off x="602382" y="3767534"/>
              <a:ext cx="8175600" cy="16560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5057C222-3999-4FC0-9E58-7C6F882D8A39}"/>
                </a:ext>
              </a:extLst>
            </p:cNvPr>
            <p:cNvSpPr txBox="1"/>
            <p:nvPr/>
          </p:nvSpPr>
          <p:spPr>
            <a:xfrm>
              <a:off x="3398210" y="3839358"/>
              <a:ext cx="2448272" cy="369332"/>
            </a:xfrm>
            <a:prstGeom prst="rect">
              <a:avLst/>
            </a:prstGeom>
            <a:noFill/>
          </p:spPr>
          <p:txBody>
            <a:bodyPr wrap="square" rtlCol="0">
              <a:spAutoFit/>
            </a:bodyPr>
            <a:lstStyle/>
            <a:p>
              <a:pPr algn="ctr"/>
              <a:r>
                <a:rPr lang="en-GB" b="1" u="sng" dirty="0"/>
                <a:t>Other products</a:t>
              </a:r>
            </a:p>
          </p:txBody>
        </p:sp>
      </p:grpSp>
      <p:sp>
        <p:nvSpPr>
          <p:cNvPr id="18" name="Rectangle 17">
            <a:extLst>
              <a:ext uri="{FF2B5EF4-FFF2-40B4-BE49-F238E27FC236}">
                <a16:creationId xmlns:a16="http://schemas.microsoft.com/office/drawing/2014/main" id="{E83305B8-2591-48DF-B077-5F0C346BA9F4}"/>
              </a:ext>
            </a:extLst>
          </p:cNvPr>
          <p:cNvSpPr/>
          <p:nvPr/>
        </p:nvSpPr>
        <p:spPr>
          <a:xfrm>
            <a:off x="776536" y="2140114"/>
            <a:ext cx="2304256" cy="114487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84BC438-93F3-4EC1-99E7-1156484B383B}"/>
              </a:ext>
            </a:extLst>
          </p:cNvPr>
          <p:cNvSpPr/>
          <p:nvPr/>
        </p:nvSpPr>
        <p:spPr>
          <a:xfrm>
            <a:off x="744764" y="4297094"/>
            <a:ext cx="1913400" cy="114487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9C918CF-E070-417C-B48D-B910E73589DE}"/>
              </a:ext>
            </a:extLst>
          </p:cNvPr>
          <p:cNvSpPr/>
          <p:nvPr/>
        </p:nvSpPr>
        <p:spPr>
          <a:xfrm>
            <a:off x="6733234" y="4297094"/>
            <a:ext cx="1964182" cy="110221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222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3800-1ECD-4AFA-97C5-FF070BE48ED6}"/>
              </a:ext>
            </a:extLst>
          </p:cNvPr>
          <p:cNvSpPr>
            <a:spLocks noGrp="1"/>
          </p:cNvSpPr>
          <p:nvPr>
            <p:ph type="title"/>
          </p:nvPr>
        </p:nvSpPr>
        <p:spPr/>
        <p:txBody>
          <a:bodyPr/>
          <a:lstStyle/>
          <a:p>
            <a:r>
              <a:rPr lang="en-GB" sz="2800" dirty="0"/>
              <a:t>Deferred annuity</a:t>
            </a:r>
          </a:p>
        </p:txBody>
      </p:sp>
      <p:sp>
        <p:nvSpPr>
          <p:cNvPr id="3" name="Date Placeholder 2">
            <a:extLst>
              <a:ext uri="{FF2B5EF4-FFF2-40B4-BE49-F238E27FC236}">
                <a16:creationId xmlns:a16="http://schemas.microsoft.com/office/drawing/2014/main" id="{6F3395F8-F554-4B36-A63B-B415EF2013A6}"/>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DD329DB6-6B7D-4C25-A464-CFF7F71EFD80}"/>
              </a:ext>
            </a:extLst>
          </p:cNvPr>
          <p:cNvSpPr>
            <a:spLocks noGrp="1"/>
          </p:cNvSpPr>
          <p:nvPr>
            <p:ph type="sldNum" sz="quarter" idx="12"/>
          </p:nvPr>
        </p:nvSpPr>
        <p:spPr/>
        <p:txBody>
          <a:bodyPr/>
          <a:lstStyle/>
          <a:p>
            <a:fld id="{CCC5EDD3-CB13-45EB-8A5C-B486875EE4D2}" type="slidenum">
              <a:rPr lang="en-GB" smtClean="0"/>
              <a:pPr/>
              <a:t>13</a:t>
            </a:fld>
            <a:endParaRPr lang="en-GB"/>
          </a:p>
        </p:txBody>
      </p:sp>
      <p:sp>
        <p:nvSpPr>
          <p:cNvPr id="5" name="Rectangle 1">
            <a:extLst>
              <a:ext uri="{FF2B5EF4-FFF2-40B4-BE49-F238E27FC236}">
                <a16:creationId xmlns:a16="http://schemas.microsoft.com/office/drawing/2014/main" id="{5A462BFB-3FED-4CA9-9CE8-0A633AB4D87D}"/>
              </a:ext>
            </a:extLst>
          </p:cNvPr>
          <p:cNvSpPr/>
          <p:nvPr/>
        </p:nvSpPr>
        <p:spPr>
          <a:xfrm>
            <a:off x="428228" y="1514561"/>
            <a:ext cx="9049543" cy="3947234"/>
          </a:xfrm>
          <a:prstGeom prst="rect">
            <a:avLst/>
          </a:prstGeom>
        </p:spPr>
        <p:txBody>
          <a:bodyPr wrap="square">
            <a:spAutoFit/>
          </a:bodyPr>
          <a:lstStyle/>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Product Features</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Si</a:t>
            </a:r>
            <a:r>
              <a:rPr lang="en-GB" dirty="0" err="1">
                <a:solidFill>
                  <a:srgbClr val="113458"/>
                </a:solidFill>
                <a:latin typeface="Arial" panose="020B0604020202020204" pitchFamily="34" charset="0"/>
                <a:ea typeface="Times New Roman" panose="02020603050405020304" pitchFamily="18" charset="0"/>
                <a:cs typeface="Arial" panose="020B0604020202020204" pitchFamily="34" charset="0"/>
              </a:rPr>
              <a:t>milar</a:t>
            </a: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 to immediate annuity but payment starts after a deferral period</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The terms of the future stream of income at outset</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Funds are still accessible during deferral period</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Available in countries such at US, Australia and Denmark</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Challenges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Providers need to hold significant capital requirement to cover</a:t>
            </a:r>
          </a:p>
          <a:p>
            <a:pPr marL="742950" lvl="1" indent="-285750" algn="just">
              <a:lnSpc>
                <a:spcPts val="1400"/>
              </a:lnSpc>
              <a:spcAft>
                <a:spcPts val="1200"/>
              </a:spcAft>
              <a:buFontTx/>
              <a:buChar cha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longevity risk</a:t>
            </a:r>
          </a:p>
          <a:p>
            <a:pPr marL="742950" lvl="1" indent="-285750" algn="just">
              <a:lnSpc>
                <a:spcPts val="1400"/>
              </a:lnSpc>
              <a:spcAft>
                <a:spcPts val="1200"/>
              </a:spcAft>
              <a:buFontTx/>
              <a:buChar cha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market risk</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Difficulty in sourcing sufficiently long assets to back deferred annuities</a:t>
            </a: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just" defTabSz="914400" rtl="0" eaLnBrk="1" fontAlgn="base" latinLnBrk="0" hangingPunct="1">
              <a:lnSpc>
                <a:spcPts val="1400"/>
              </a:lnSpc>
              <a:spcBef>
                <a:spcPct val="0"/>
              </a:spcBef>
              <a:spcAft>
                <a:spcPts val="1200"/>
              </a:spcAft>
              <a:buClrTx/>
              <a:buSzTx/>
              <a:buFontTx/>
              <a:buNone/>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0247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B5C5-175F-4BB7-87FC-0FFD9BCCDE94}"/>
              </a:ext>
            </a:extLst>
          </p:cNvPr>
          <p:cNvSpPr>
            <a:spLocks noGrp="1"/>
          </p:cNvSpPr>
          <p:nvPr>
            <p:ph type="title"/>
          </p:nvPr>
        </p:nvSpPr>
        <p:spPr/>
        <p:txBody>
          <a:bodyPr/>
          <a:lstStyle/>
          <a:p>
            <a:r>
              <a:rPr lang="en-GB" sz="2800" dirty="0"/>
              <a:t>Variable annuity</a:t>
            </a:r>
          </a:p>
        </p:txBody>
      </p:sp>
      <p:sp>
        <p:nvSpPr>
          <p:cNvPr id="3" name="Date Placeholder 2">
            <a:extLst>
              <a:ext uri="{FF2B5EF4-FFF2-40B4-BE49-F238E27FC236}">
                <a16:creationId xmlns:a16="http://schemas.microsoft.com/office/drawing/2014/main" id="{42E29CA7-275D-4A39-B415-108EFE70B681}"/>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9DB80D1E-C3F0-42E5-B1FF-BCED87C2145C}"/>
              </a:ext>
            </a:extLst>
          </p:cNvPr>
          <p:cNvSpPr>
            <a:spLocks noGrp="1"/>
          </p:cNvSpPr>
          <p:nvPr>
            <p:ph type="sldNum" sz="quarter" idx="12"/>
          </p:nvPr>
        </p:nvSpPr>
        <p:spPr/>
        <p:txBody>
          <a:bodyPr/>
          <a:lstStyle/>
          <a:p>
            <a:fld id="{CCC5EDD3-CB13-45EB-8A5C-B486875EE4D2}" type="slidenum">
              <a:rPr lang="en-GB" smtClean="0"/>
              <a:pPr/>
              <a:t>14</a:t>
            </a:fld>
            <a:endParaRPr lang="en-GB"/>
          </a:p>
        </p:txBody>
      </p:sp>
      <p:sp>
        <p:nvSpPr>
          <p:cNvPr id="5" name="Rectangle 1">
            <a:extLst>
              <a:ext uri="{FF2B5EF4-FFF2-40B4-BE49-F238E27FC236}">
                <a16:creationId xmlns:a16="http://schemas.microsoft.com/office/drawing/2014/main" id="{C5C5A7FC-C9AF-44D6-AC1A-59F8F8850A2A}"/>
              </a:ext>
            </a:extLst>
          </p:cNvPr>
          <p:cNvSpPr/>
          <p:nvPr/>
        </p:nvSpPr>
        <p:spPr>
          <a:xfrm>
            <a:off x="428229" y="1700808"/>
            <a:ext cx="8269188" cy="2987997"/>
          </a:xfrm>
          <a:prstGeom prst="rect">
            <a:avLst/>
          </a:prstGeom>
        </p:spPr>
        <p:txBody>
          <a:bodyPr wrap="square">
            <a:spAutoFit/>
          </a:bodyPr>
          <a:lstStyle/>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Product Features</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Seen as a crossover between annuities and drawdown products</a:t>
            </a:r>
          </a:p>
          <a:p>
            <a:pPr marL="285750" marR="0" lvl="0" indent="-285750" algn="just" defTabSz="914400" rtl="0" eaLnBrk="1" fontAlgn="base" latinLnBrk="0" hangingPunct="1">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Offers flexibility of drawdown while retaining some level of guarantees to consumers</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Available in countries such as US and Japan</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Challenges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Products were considered to have high guarantee charges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The design of the products are relatively more complex than alternative</a:t>
            </a:r>
          </a:p>
        </p:txBody>
      </p:sp>
    </p:spTree>
    <p:extLst>
      <p:ext uri="{BB962C8B-B14F-4D97-AF65-F5344CB8AC3E}">
        <p14:creationId xmlns:p14="http://schemas.microsoft.com/office/powerpoint/2010/main" val="29745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590" y="1168329"/>
            <a:ext cx="1725014" cy="1725014"/>
          </a:xfrm>
          <a:prstGeom prst="rect">
            <a:avLst/>
          </a:prstGeom>
        </p:spPr>
      </p:pic>
      <p:sp>
        <p:nvSpPr>
          <p:cNvPr id="2" name="Titel 1"/>
          <p:cNvSpPr>
            <a:spLocks noGrp="1"/>
          </p:cNvSpPr>
          <p:nvPr>
            <p:ph type="title"/>
          </p:nvPr>
        </p:nvSpPr>
        <p:spPr>
          <a:xfrm>
            <a:off x="428229" y="404813"/>
            <a:ext cx="8982471" cy="863947"/>
          </a:xfrm>
        </p:spPr>
        <p:txBody>
          <a:bodyPr/>
          <a:lstStyle/>
          <a:p>
            <a:r>
              <a:rPr lang="de-DE" sz="2800" dirty="0"/>
              <a:t>Equity release mortgages</a:t>
            </a:r>
            <a:endParaRPr lang="en-US" sz="2800" dirty="0"/>
          </a:p>
        </p:txBody>
      </p:sp>
      <p:sp>
        <p:nvSpPr>
          <p:cNvPr id="3" name="Datumsplatzhalt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0CB7BE8-6A98-487E-A0BA-75F334DA4484}" type="datetime4">
              <a:rPr kumimoji="0" lang="en-GB" sz="1200" b="0" i="0" u="none" strike="noStrike" kern="1200" cap="none" spc="0" normalizeH="0" baseline="0" noProof="0" smtClean="0">
                <a:ln>
                  <a:noFill/>
                </a:ln>
                <a:solidFill>
                  <a:srgbClr val="3F4548"/>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 October 2019</a:t>
            </a:fld>
            <a:endParaRPr kumimoji="0" lang="en-GB" sz="1200" b="0" i="0" u="none" strike="noStrike" kern="1200" cap="none" spc="0" normalizeH="0" baseline="0" noProof="0">
              <a:ln>
                <a:noFill/>
              </a:ln>
              <a:solidFill>
                <a:srgbClr val="3F4548"/>
              </a:solidFill>
              <a:effectLst/>
              <a:uLnTx/>
              <a:uFillTx/>
              <a:latin typeface="Arial" charset="0"/>
              <a:ea typeface="+mn-ea"/>
              <a:cs typeface="Arial" charset="0"/>
            </a:endParaRPr>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C5EDD3-CB13-45EB-8A5C-B486875EE4D2}" type="slidenum">
              <a:rPr kumimoji="0" lang="en-GB" sz="1200" b="0" i="0" u="none" strike="noStrike" kern="1200" cap="none" spc="0" normalizeH="0" baseline="0" noProof="0" smtClean="0">
                <a:ln>
                  <a:noFill/>
                </a:ln>
                <a:solidFill>
                  <a:srgbClr val="3F4548"/>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3F4548"/>
              </a:solidFill>
              <a:effectLst/>
              <a:uLnTx/>
              <a:uFillTx/>
              <a:latin typeface="Arial" charset="0"/>
              <a:ea typeface="+mn-ea"/>
              <a:cs typeface="Arial" charset="0"/>
            </a:endParaRPr>
          </a:p>
        </p:txBody>
      </p:sp>
      <p:sp>
        <p:nvSpPr>
          <p:cNvPr id="6" name="Rectangle 1">
            <a:extLst>
              <a:ext uri="{FF2B5EF4-FFF2-40B4-BE49-F238E27FC236}">
                <a16:creationId xmlns:a16="http://schemas.microsoft.com/office/drawing/2014/main" id="{DC70D99E-A0E0-4A0E-BBA0-516A4AE3F918}"/>
              </a:ext>
            </a:extLst>
          </p:cNvPr>
          <p:cNvSpPr/>
          <p:nvPr/>
        </p:nvSpPr>
        <p:spPr>
          <a:xfrm>
            <a:off x="428228" y="1306596"/>
            <a:ext cx="7693124" cy="4965462"/>
          </a:xfrm>
          <a:prstGeom prst="rect">
            <a:avLst/>
          </a:prstGeom>
        </p:spPr>
        <p:txBody>
          <a:bodyPr wrap="square">
            <a:spAutoFit/>
          </a:bodyPr>
          <a:lstStyle/>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Product Features</a:t>
            </a:r>
          </a:p>
          <a:p>
            <a:pPr marL="285750" indent="-285750" algn="just">
              <a:lnSpc>
                <a:spcPts val="1400"/>
              </a:lnSpc>
              <a:spcAft>
                <a:spcPts val="1200"/>
              </a:spcAft>
              <a:buFontTx/>
              <a:buChar char="-"/>
              <a:defRPr/>
            </a:pPr>
            <a:r>
              <a:rPr lang="en-GB" dirty="0">
                <a:solidFill>
                  <a:srgbClr val="113458"/>
                </a:solidFill>
                <a:latin typeface="Arial" panose="020B0604020202020204" pitchFamily="34" charset="0"/>
                <a:cs typeface="Arial" panose="020B0604020202020204" pitchFamily="34" charset="0"/>
              </a:rPr>
              <a:t>Lump sum (size depends on age and property value)</a:t>
            </a:r>
          </a:p>
          <a:p>
            <a:pPr marL="285750" indent="-285750" algn="just">
              <a:lnSpc>
                <a:spcPts val="1400"/>
              </a:lnSpc>
              <a:spcAft>
                <a:spcPts val="1200"/>
              </a:spcAft>
              <a:buFontTx/>
              <a:buChar char="-"/>
              <a:defRPr/>
            </a:pPr>
            <a:r>
              <a:rPr lang="en-GB" dirty="0">
                <a:solidFill>
                  <a:srgbClr val="113458"/>
                </a:solidFill>
                <a:latin typeface="Arial" panose="020B0604020202020204" pitchFamily="34" charset="0"/>
                <a:cs typeface="Arial" panose="020B0604020202020204" pitchFamily="34" charset="0"/>
              </a:rPr>
              <a:t>Secured against property</a:t>
            </a:r>
          </a:p>
          <a:p>
            <a:pPr marL="285750" indent="-285750" algn="just">
              <a:lnSpc>
                <a:spcPts val="1400"/>
              </a:lnSpc>
              <a:spcAft>
                <a:spcPts val="1200"/>
              </a:spcAft>
              <a:buFontTx/>
              <a:buChar char="-"/>
              <a:defRPr/>
            </a:pPr>
            <a:r>
              <a:rPr lang="en-GB" dirty="0">
                <a:solidFill>
                  <a:srgbClr val="113458"/>
                </a:solidFill>
                <a:latin typeface="Arial" panose="020B0604020202020204" pitchFamily="34" charset="0"/>
                <a:cs typeface="Arial" panose="020B0604020202020204" pitchFamily="34" charset="0"/>
              </a:rPr>
              <a:t>Loan and interest (depending on product design) repaid upon death</a:t>
            </a:r>
          </a:p>
          <a:p>
            <a:pPr marL="285750" indent="-285750" algn="just">
              <a:lnSpc>
                <a:spcPts val="1400"/>
              </a:lnSpc>
              <a:spcAft>
                <a:spcPts val="1200"/>
              </a:spcAft>
              <a:buFontTx/>
              <a:buChar char="-"/>
              <a:defRPr/>
            </a:pPr>
            <a:r>
              <a:rPr lang="en-GB" dirty="0">
                <a:solidFill>
                  <a:srgbClr val="113458"/>
                </a:solidFill>
                <a:latin typeface="Arial" panose="020B0604020202020204" pitchFamily="34" charset="0"/>
                <a:cs typeface="Arial" panose="020B0604020202020204" pitchFamily="34" charset="0"/>
              </a:rPr>
              <a:t>More than one tranche is possible (up to maximum LTV)</a:t>
            </a:r>
          </a:p>
          <a:p>
            <a:pPr marL="285750" indent="-285750" algn="just">
              <a:lnSpc>
                <a:spcPts val="1400"/>
              </a:lnSpc>
              <a:spcAft>
                <a:spcPts val="1200"/>
              </a:spcAft>
              <a:buFontTx/>
              <a:buChar char="-"/>
              <a:defRPr/>
            </a:pPr>
            <a:r>
              <a:rPr lang="en-GB" dirty="0">
                <a:solidFill>
                  <a:srgbClr val="113458"/>
                </a:solidFill>
                <a:latin typeface="Arial" panose="020B0604020202020204" pitchFamily="34" charset="0"/>
                <a:cs typeface="Arial" panose="020B0604020202020204" pitchFamily="34" charset="0"/>
              </a:rPr>
              <a:t>Allows to maintain place of residence</a:t>
            </a:r>
          </a:p>
          <a:p>
            <a:pPr marL="285750" indent="-285750" algn="just">
              <a:lnSpc>
                <a:spcPts val="1400"/>
              </a:lnSpc>
              <a:spcAft>
                <a:spcPts val="1200"/>
              </a:spcAft>
              <a:buFontTx/>
              <a:buChar char="-"/>
              <a:defRPr/>
            </a:pPr>
            <a:r>
              <a:rPr lang="en-GB" dirty="0">
                <a:solidFill>
                  <a:srgbClr val="113458"/>
                </a:solidFill>
                <a:latin typeface="Arial" panose="020B0604020202020204" pitchFamily="34" charset="0"/>
                <a:cs typeface="Arial" panose="020B0604020202020204" pitchFamily="34" charset="0"/>
              </a:rPr>
              <a:t>Can be used for financing of care, financing ongoing expenses, one off large expenses (grandchildren’s education, old age care) etc.</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Previous history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No debt ceiling (many pensioners were left with significant debt to repay).</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Times New Roman" panose="02020603050405020304" pitchFamily="18" charset="0"/>
              </a:rPr>
              <a:t>Variable interest on loans</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Times New Roman" panose="02020603050405020304" pitchFamily="18" charset="0"/>
              </a:rPr>
              <a:t>Design assumed property prices will only ever go up</a:t>
            </a: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1" indent="0" algn="just" defTabSz="914400" rtl="0" eaLnBrk="1" fontAlgn="base" latinLnBrk="0" hangingPunct="1">
              <a:lnSpc>
                <a:spcPts val="1400"/>
              </a:lnSpc>
              <a:spcBef>
                <a:spcPct val="0"/>
              </a:spcBef>
              <a:spcAft>
                <a:spcPts val="1200"/>
              </a:spcAft>
              <a:buClrTx/>
              <a:buSzTx/>
              <a:buFontTx/>
              <a:buNone/>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just" defTabSz="914400" rtl="0" eaLnBrk="1" fontAlgn="base" latinLnBrk="0" hangingPunct="1">
              <a:lnSpc>
                <a:spcPts val="1400"/>
              </a:lnSpc>
              <a:spcBef>
                <a:spcPct val="0"/>
              </a:spcBef>
              <a:spcAft>
                <a:spcPts val="1200"/>
              </a:spcAft>
              <a:buClrTx/>
              <a:buSzTx/>
              <a:buFontTx/>
              <a:buNone/>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8998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229" y="404813"/>
            <a:ext cx="8982471" cy="863947"/>
          </a:xfrm>
        </p:spPr>
        <p:txBody>
          <a:bodyPr/>
          <a:lstStyle/>
          <a:p>
            <a:r>
              <a:rPr lang="de-DE" sz="2800" dirty="0"/>
              <a:t>Equity release mortgages (continued)</a:t>
            </a:r>
            <a:endParaRPr lang="en-US" sz="2800" dirty="0"/>
          </a:p>
        </p:txBody>
      </p:sp>
      <p:sp>
        <p:nvSpPr>
          <p:cNvPr id="3" name="Datumsplatzhalt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0CB7BE8-6A98-487E-A0BA-75F334DA4484}" type="datetime4">
              <a:rPr kumimoji="0" lang="en-GB" sz="1200" b="0" i="0" u="none" strike="noStrike" kern="1200" cap="none" spc="0" normalizeH="0" baseline="0" noProof="0" smtClean="0">
                <a:ln>
                  <a:noFill/>
                </a:ln>
                <a:solidFill>
                  <a:srgbClr val="3F4548"/>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 October 2019</a:t>
            </a:fld>
            <a:endParaRPr kumimoji="0" lang="en-GB" sz="1200" b="0" i="0" u="none" strike="noStrike" kern="1200" cap="none" spc="0" normalizeH="0" baseline="0" noProof="0">
              <a:ln>
                <a:noFill/>
              </a:ln>
              <a:solidFill>
                <a:srgbClr val="3F4548"/>
              </a:solidFill>
              <a:effectLst/>
              <a:uLnTx/>
              <a:uFillTx/>
              <a:latin typeface="Arial" charset="0"/>
              <a:ea typeface="+mn-ea"/>
              <a:cs typeface="Arial" charset="0"/>
            </a:endParaRPr>
          </a:p>
        </p:txBody>
      </p:sp>
      <p:sp>
        <p:nvSpPr>
          <p:cNvPr id="4" name="Foliennummernplatzhalt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C5EDD3-CB13-45EB-8A5C-B486875EE4D2}" type="slidenum">
              <a:rPr kumimoji="0" lang="en-GB" sz="1200" b="0" i="0" u="none" strike="noStrike" kern="1200" cap="none" spc="0" normalizeH="0" baseline="0" noProof="0" smtClean="0">
                <a:ln>
                  <a:noFill/>
                </a:ln>
                <a:solidFill>
                  <a:srgbClr val="3F4548"/>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3F4548"/>
              </a:solidFill>
              <a:effectLst/>
              <a:uLnTx/>
              <a:uFillTx/>
              <a:latin typeface="Arial" charset="0"/>
              <a:ea typeface="+mn-ea"/>
              <a:cs typeface="Arial" charset="0"/>
            </a:endParaRPr>
          </a:p>
        </p:txBody>
      </p:sp>
      <p:sp>
        <p:nvSpPr>
          <p:cNvPr id="6" name="Rectangle 1">
            <a:extLst>
              <a:ext uri="{FF2B5EF4-FFF2-40B4-BE49-F238E27FC236}">
                <a16:creationId xmlns:a16="http://schemas.microsoft.com/office/drawing/2014/main" id="{DC70D99E-A0E0-4A0E-BBA0-516A4AE3F918}"/>
              </a:ext>
            </a:extLst>
          </p:cNvPr>
          <p:cNvSpPr/>
          <p:nvPr/>
        </p:nvSpPr>
        <p:spPr>
          <a:xfrm>
            <a:off x="428228" y="1306596"/>
            <a:ext cx="9205292" cy="4793620"/>
          </a:xfrm>
          <a:prstGeom prst="rect">
            <a:avLst/>
          </a:prstGeom>
        </p:spPr>
        <p:txBody>
          <a:bodyPr wrap="square">
            <a:spAutoFit/>
          </a:bodyPr>
          <a:lstStyle/>
          <a:p>
            <a:pPr marL="285750" marR="0" lvl="0" indent="-285750" algn="just" defTabSz="914400" rtl="0" eaLnBrk="1" fontAlgn="base" latinLnBrk="0" hangingPunct="1">
              <a:lnSpc>
                <a:spcPts val="1400"/>
              </a:lnSpc>
              <a:spcBef>
                <a:spcPct val="0"/>
              </a:spcBef>
              <a:spcAft>
                <a:spcPts val="120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Market opportunities</a:t>
            </a:r>
          </a:p>
          <a:p>
            <a:pPr marL="742950" marR="0" lvl="1"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Rising demand for old age care</a:t>
            </a:r>
          </a:p>
          <a:p>
            <a:pPr marL="742950" marR="0" lvl="1"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Lack of pension savings</a:t>
            </a:r>
          </a:p>
          <a:p>
            <a:pPr marL="742950" marR="0" lvl="1"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Rapidly growing market </a:t>
            </a: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(£3.94bn lending in 2018</a:t>
            </a:r>
            <a:r>
              <a:rPr lang="en-GB" baseline="30000" dirty="0">
                <a:solidFill>
                  <a:srgbClr val="113458"/>
                </a:solidFill>
                <a:latin typeface="Arial" panose="020B0604020202020204" pitchFamily="34" charset="0"/>
                <a:ea typeface="Times New Roman" panose="02020603050405020304" pitchFamily="18" charset="0"/>
                <a:cs typeface="Arial" panose="020B0604020202020204" pitchFamily="34" charset="0"/>
              </a:rPr>
              <a:t>1</a:t>
            </a: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a:t>
            </a:r>
          </a:p>
          <a:p>
            <a:pPr marR="0" lvl="1" algn="just" defTabSz="914400" rtl="0" eaLnBrk="1" fontAlgn="base" latinLnBrk="0" hangingPunct="1">
              <a:lnSpc>
                <a:spcPts val="1400"/>
              </a:lnSpc>
              <a:spcBef>
                <a:spcPct val="0"/>
              </a:spcBef>
              <a:spcAft>
                <a:spcPts val="1200"/>
              </a:spcAft>
              <a:buClrTx/>
              <a:buSzTx/>
              <a:tabLst/>
              <a:defRPr/>
            </a:pPr>
            <a:endPar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base" latinLnBrk="0" hangingPunct="1">
              <a:lnSpc>
                <a:spcPts val="1400"/>
              </a:lnSpc>
              <a:spcBef>
                <a:spcPct val="0"/>
              </a:spcBef>
              <a:spcAft>
                <a:spcPts val="120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Product risk</a:t>
            </a:r>
          </a:p>
          <a:p>
            <a:pPr marL="742950" marR="0" lvl="1"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Borrower has no incentive to maintain the property</a:t>
            </a:r>
          </a:p>
          <a:p>
            <a:pPr marL="742950" marR="0" lvl="1"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Times New Roman" panose="02020603050405020304" pitchFamily="18" charset="0"/>
              </a:rPr>
              <a:t>Behavioural/perception aspects (e.g. viewed as failure to save for retirement, reduced inheritance)</a:t>
            </a:r>
          </a:p>
          <a:p>
            <a:pPr marL="0" marR="0" lvl="0" indent="0" algn="just" defTabSz="914400" rtl="0" eaLnBrk="1" fontAlgn="base" latinLnBrk="0" hangingPunct="1">
              <a:lnSpc>
                <a:spcPts val="1400"/>
              </a:lnSpc>
              <a:spcBef>
                <a:spcPct val="0"/>
              </a:spcBef>
              <a:spcAft>
                <a:spcPts val="1200"/>
              </a:spcAft>
              <a:buClrTx/>
              <a:buSzTx/>
              <a:buFontTx/>
              <a:buNone/>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base" latinLnBrk="0" hangingPunct="1">
              <a:lnSpc>
                <a:spcPts val="1400"/>
              </a:lnSpc>
              <a:spcBef>
                <a:spcPct val="0"/>
              </a:spcBef>
              <a:spcAft>
                <a:spcPts val="120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Recent expansion of providers</a:t>
            </a:r>
          </a:p>
          <a:p>
            <a:pPr marL="742950" marR="0" lvl="1"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Product improvement: No Negative Equity guarantees</a:t>
            </a:r>
          </a:p>
          <a:p>
            <a:pPr marL="742950" marR="0" lvl="1"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Still relatively low LTV ratio</a:t>
            </a:r>
            <a:endPar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defTabSz="914400" rtl="0" eaLnBrk="1" fontAlgn="base" latinLnBrk="0" hangingPunct="1">
              <a:lnSpc>
                <a:spcPts val="1400"/>
              </a:lnSpc>
              <a:spcBef>
                <a:spcPct val="0"/>
              </a:spcBef>
              <a:spcAft>
                <a:spcPts val="1200"/>
              </a:spcAft>
              <a:buClrTx/>
              <a:buSzTx/>
              <a:buFontTx/>
              <a:buChar char="-"/>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ts val="1400"/>
              </a:lnSpc>
              <a:spcAft>
                <a:spcPts val="1200"/>
              </a:spcAft>
              <a:buFont typeface="Wingdings" panose="05000000000000000000" pitchFamily="2" charset="2"/>
              <a:buChar char="Ø"/>
              <a:defRPr/>
            </a:pPr>
            <a:r>
              <a:rPr lang="en-GB" b="1" dirty="0">
                <a:solidFill>
                  <a:srgbClr val="113458"/>
                </a:solidFill>
                <a:latin typeface="Arial" panose="020B0604020202020204" pitchFamily="34" charset="0"/>
                <a:ea typeface="Times New Roman" panose="02020603050405020304" pitchFamily="18" charset="0"/>
                <a:cs typeface="Arial" panose="020B0604020202020204" pitchFamily="34" charset="0"/>
              </a:rPr>
              <a:t>Regulatory scrutiny</a:t>
            </a:r>
          </a:p>
        </p:txBody>
      </p:sp>
      <p:sp>
        <p:nvSpPr>
          <p:cNvPr id="5" name="Rectangle 4">
            <a:extLst>
              <a:ext uri="{FF2B5EF4-FFF2-40B4-BE49-F238E27FC236}">
                <a16:creationId xmlns:a16="http://schemas.microsoft.com/office/drawing/2014/main" id="{68398FDE-7537-430F-80F3-FF9B6D791622}"/>
              </a:ext>
            </a:extLst>
          </p:cNvPr>
          <p:cNvSpPr/>
          <p:nvPr/>
        </p:nvSpPr>
        <p:spPr>
          <a:xfrm>
            <a:off x="2216696" y="6402389"/>
            <a:ext cx="4953000" cy="261610"/>
          </a:xfrm>
          <a:prstGeom prst="rect">
            <a:avLst/>
          </a:prstGeom>
        </p:spPr>
        <p:txBody>
          <a:bodyPr>
            <a:spAutoFit/>
          </a:bodyPr>
          <a:lstStyle/>
          <a:p>
            <a:pPr marL="0" indent="0">
              <a:spcBef>
                <a:spcPts val="0"/>
              </a:spcBef>
              <a:buNone/>
            </a:pPr>
            <a:r>
              <a:rPr lang="en-GB" sz="1100" dirty="0"/>
              <a:t>Source: (1) Equity Release Council Spring 2019 Market Report.</a:t>
            </a:r>
          </a:p>
        </p:txBody>
      </p:sp>
    </p:spTree>
    <p:extLst>
      <p:ext uri="{BB962C8B-B14F-4D97-AF65-F5344CB8AC3E}">
        <p14:creationId xmlns:p14="http://schemas.microsoft.com/office/powerpoint/2010/main" val="224013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5CA9-429D-4A19-9CBA-5E377162D7F4}"/>
              </a:ext>
            </a:extLst>
          </p:cNvPr>
          <p:cNvSpPr>
            <a:spLocks noGrp="1"/>
          </p:cNvSpPr>
          <p:nvPr>
            <p:ph type="title"/>
          </p:nvPr>
        </p:nvSpPr>
        <p:spPr/>
        <p:txBody>
          <a:bodyPr/>
          <a:lstStyle/>
          <a:p>
            <a:r>
              <a:rPr lang="en-GB" sz="2800" dirty="0"/>
              <a:t>Tontines</a:t>
            </a:r>
          </a:p>
        </p:txBody>
      </p:sp>
      <p:sp>
        <p:nvSpPr>
          <p:cNvPr id="3" name="Date Placeholder 2">
            <a:extLst>
              <a:ext uri="{FF2B5EF4-FFF2-40B4-BE49-F238E27FC236}">
                <a16:creationId xmlns:a16="http://schemas.microsoft.com/office/drawing/2014/main" id="{CB992791-4F77-41BA-92F7-E54BF09724D1}"/>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83800E22-238B-48B7-BF67-B98479AA084D}"/>
              </a:ext>
            </a:extLst>
          </p:cNvPr>
          <p:cNvSpPr>
            <a:spLocks noGrp="1"/>
          </p:cNvSpPr>
          <p:nvPr>
            <p:ph type="sldNum" sz="quarter" idx="12"/>
          </p:nvPr>
        </p:nvSpPr>
        <p:spPr/>
        <p:txBody>
          <a:bodyPr/>
          <a:lstStyle/>
          <a:p>
            <a:fld id="{CCC5EDD3-CB13-45EB-8A5C-B486875EE4D2}" type="slidenum">
              <a:rPr lang="en-GB" smtClean="0"/>
              <a:pPr/>
              <a:t>17</a:t>
            </a:fld>
            <a:endParaRPr lang="en-GB"/>
          </a:p>
        </p:txBody>
      </p:sp>
      <p:sp>
        <p:nvSpPr>
          <p:cNvPr id="5" name="Rectangle 1">
            <a:extLst>
              <a:ext uri="{FF2B5EF4-FFF2-40B4-BE49-F238E27FC236}">
                <a16:creationId xmlns:a16="http://schemas.microsoft.com/office/drawing/2014/main" id="{9BBF9652-6F36-49C9-B016-62FAB31CCB51}"/>
              </a:ext>
            </a:extLst>
          </p:cNvPr>
          <p:cNvSpPr/>
          <p:nvPr/>
        </p:nvSpPr>
        <p:spPr>
          <a:xfrm>
            <a:off x="428229" y="1628800"/>
            <a:ext cx="8269188" cy="3947234"/>
          </a:xfrm>
          <a:prstGeom prst="rect">
            <a:avLst/>
          </a:prstGeom>
        </p:spPr>
        <p:txBody>
          <a:bodyPr wrap="square">
            <a:spAutoFit/>
          </a:bodyPr>
          <a:lstStyle/>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Product Features</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Pooling of a large number of individuals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Distributions are actuarially fair/equitable</a:t>
            </a: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Income is not guaranteed</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Schemes can be designed to operate in perpetuity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Longevity risks remains with individuals, making it more affordable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endParaRPr kumimoji="0" lang="en-GB" sz="1800"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ts val="14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Challenges </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Negative perceptions linked to tontines</a:t>
            </a:r>
          </a:p>
          <a:p>
            <a:pPr marL="742950" lvl="1" indent="-285750" algn="just">
              <a:lnSpc>
                <a:spcPts val="1400"/>
              </a:lnSpc>
              <a:spcAft>
                <a:spcPts val="1200"/>
              </a:spcAft>
              <a:buFontTx/>
              <a:buChar cha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Immoral to be benefit from someone’s death</a:t>
            </a:r>
          </a:p>
          <a:p>
            <a:pPr marL="742950" lvl="1" indent="-285750" algn="just">
              <a:lnSpc>
                <a:spcPts val="1400"/>
              </a:lnSpc>
              <a:spcAft>
                <a:spcPts val="1200"/>
              </a:spcAft>
              <a:buFontTx/>
              <a:buChar cha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Lottery structure for some schemes</a:t>
            </a:r>
          </a:p>
          <a:p>
            <a:pPr marL="285750" marR="0" lvl="0" indent="-285750" algn="just" defTabSz="914400" rtl="0" eaLnBrk="1" fontAlgn="base" latinLnBrk="0" hangingPunct="1">
              <a:lnSpc>
                <a:spcPts val="1400"/>
              </a:lnSpc>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There are a various variations of tontines, some of which could be complex </a:t>
            </a:r>
          </a:p>
        </p:txBody>
      </p:sp>
    </p:spTree>
    <p:extLst>
      <p:ext uri="{BB962C8B-B14F-4D97-AF65-F5344CB8AC3E}">
        <p14:creationId xmlns:p14="http://schemas.microsoft.com/office/powerpoint/2010/main" val="103451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defTabSz="685835"/>
            <a:r>
              <a:rPr lang="en-GB" sz="3200" kern="1200" dirty="0"/>
              <a:t>Our proposed framework for measuring success</a:t>
            </a:r>
          </a:p>
        </p:txBody>
      </p:sp>
      <p:sp>
        <p:nvSpPr>
          <p:cNvPr id="4" name="Date Placeholder 3"/>
          <p:cNvSpPr>
            <a:spLocks noGrp="1"/>
          </p:cNvSpPr>
          <p:nvPr>
            <p:ph type="dt" sz="half" idx="2"/>
          </p:nvPr>
        </p:nvSpPr>
        <p:spPr/>
        <p:txBody>
          <a:bodyPr/>
          <a:lstStyle/>
          <a:p>
            <a:pPr marL="0" marR="0" lvl="0" indent="0" algn="l" defTabSz="990570" rtl="0" eaLnBrk="1" fontAlgn="base" latinLnBrk="0" hangingPunct="1">
              <a:lnSpc>
                <a:spcPct val="100000"/>
              </a:lnSpc>
              <a:spcBef>
                <a:spcPct val="0"/>
              </a:spcBef>
              <a:spcAft>
                <a:spcPct val="0"/>
              </a:spcAft>
              <a:buClrTx/>
              <a:buSzTx/>
              <a:buFontTx/>
              <a:buNone/>
              <a:tabLst/>
              <a:defRPr/>
            </a:pPr>
            <a:fld id="{1744C141-B97D-4979-AB76-E8E6AB76C28B}" type="datetime4">
              <a:rPr kumimoji="0" lang="en-GB" sz="975" b="0" i="0" u="none" strike="noStrike" kern="1200" cap="none" spc="0" normalizeH="0" baseline="0" noProof="0">
                <a:ln>
                  <a:noFill/>
                </a:ln>
                <a:solidFill>
                  <a:srgbClr val="3F4548"/>
                </a:solidFill>
                <a:effectLst/>
                <a:uLnTx/>
                <a:uFillTx/>
                <a:latin typeface="Arial" charset="0"/>
                <a:ea typeface="+mn-ea"/>
                <a:cs typeface="Arial" charset="0"/>
              </a:rPr>
              <a:pPr marL="0" marR="0" lvl="0" indent="0" algn="l" defTabSz="990570" rtl="0" eaLnBrk="1" fontAlgn="base" latinLnBrk="0" hangingPunct="1">
                <a:lnSpc>
                  <a:spcPct val="100000"/>
                </a:lnSpc>
                <a:spcBef>
                  <a:spcPct val="0"/>
                </a:spcBef>
                <a:spcAft>
                  <a:spcPct val="0"/>
                </a:spcAft>
                <a:buClrTx/>
                <a:buSzTx/>
                <a:buFontTx/>
                <a:buNone/>
                <a:tabLst/>
                <a:defRPr/>
              </a:pPr>
              <a:t>18 October 2019</a:t>
            </a:fld>
            <a:endParaRPr kumimoji="0" lang="en-GB" sz="975" b="0" i="0" u="none" strike="noStrike" kern="1200" cap="none" spc="0" normalizeH="0" baseline="0" noProof="0" dirty="0">
              <a:ln>
                <a:noFill/>
              </a:ln>
              <a:solidFill>
                <a:srgbClr val="3F4548"/>
              </a:solidFill>
              <a:effectLst/>
              <a:uLnTx/>
              <a:uFillTx/>
              <a:latin typeface="Arial" charset="0"/>
              <a:ea typeface="+mn-ea"/>
              <a:cs typeface="Arial" charset="0"/>
            </a:endParaRPr>
          </a:p>
        </p:txBody>
      </p:sp>
    </p:spTree>
    <p:extLst>
      <p:ext uri="{BB962C8B-B14F-4D97-AF65-F5344CB8AC3E}">
        <p14:creationId xmlns:p14="http://schemas.microsoft.com/office/powerpoint/2010/main" val="353702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E95-5765-47EB-BAD7-BC7F3B64BE40}"/>
              </a:ext>
            </a:extLst>
          </p:cNvPr>
          <p:cNvSpPr>
            <a:spLocks noGrp="1"/>
          </p:cNvSpPr>
          <p:nvPr>
            <p:ph type="title"/>
          </p:nvPr>
        </p:nvSpPr>
        <p:spPr/>
        <p:txBody>
          <a:bodyPr/>
          <a:lstStyle/>
          <a:p>
            <a:r>
              <a:rPr lang="en-GB" sz="2800" dirty="0"/>
              <a:t>Some consumer needs</a:t>
            </a:r>
          </a:p>
        </p:txBody>
      </p:sp>
      <p:sp>
        <p:nvSpPr>
          <p:cNvPr id="3" name="Date Placeholder 2">
            <a:extLst>
              <a:ext uri="{FF2B5EF4-FFF2-40B4-BE49-F238E27FC236}">
                <a16:creationId xmlns:a16="http://schemas.microsoft.com/office/drawing/2014/main" id="{D9034ACC-E5BC-460A-AAB0-5CB7BD756551}"/>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C9DDCC3C-C7B1-485C-899D-CCBD9BA50541}"/>
              </a:ext>
            </a:extLst>
          </p:cNvPr>
          <p:cNvSpPr>
            <a:spLocks noGrp="1"/>
          </p:cNvSpPr>
          <p:nvPr>
            <p:ph type="sldNum" sz="quarter" idx="12"/>
          </p:nvPr>
        </p:nvSpPr>
        <p:spPr/>
        <p:txBody>
          <a:bodyPr/>
          <a:lstStyle/>
          <a:p>
            <a:fld id="{CCC5EDD3-CB13-45EB-8A5C-B486875EE4D2}" type="slidenum">
              <a:rPr lang="en-GB" smtClean="0"/>
              <a:pPr/>
              <a:t>19</a:t>
            </a:fld>
            <a:endParaRPr lang="en-GB"/>
          </a:p>
        </p:txBody>
      </p:sp>
      <p:sp>
        <p:nvSpPr>
          <p:cNvPr id="5" name="Rectangle 1">
            <a:extLst>
              <a:ext uri="{FF2B5EF4-FFF2-40B4-BE49-F238E27FC236}">
                <a16:creationId xmlns:a16="http://schemas.microsoft.com/office/drawing/2014/main" id="{655E36A3-D299-495B-A498-B7C30A453B04}"/>
              </a:ext>
            </a:extLst>
          </p:cNvPr>
          <p:cNvSpPr/>
          <p:nvPr/>
        </p:nvSpPr>
        <p:spPr>
          <a:xfrm>
            <a:off x="292197" y="1547813"/>
            <a:ext cx="4452763" cy="4437112"/>
          </a:xfrm>
          <a:prstGeom prst="rect">
            <a:avLst/>
          </a:prstGeom>
        </p:spPr>
        <p:txBody>
          <a:bodyPr wrap="square">
            <a:spAutoFit/>
          </a:bodyPr>
          <a:lstStyle/>
          <a:p>
            <a:pPr marL="285750" marR="0" lvl="0" indent="-285750" algn="just" defTabSz="914400" rtl="0" eaLnBrk="1" fontAlgn="base" latinLnBrk="0" hangingPunct="1">
              <a:lnSpc>
                <a:spcPts val="1400"/>
              </a:lnSpc>
              <a:spcBef>
                <a:spcPct val="0"/>
              </a:spcBef>
              <a:spcAft>
                <a:spcPts val="1200"/>
              </a:spcAft>
              <a:buClrTx/>
              <a:buSzTx/>
              <a:buFont typeface="Wingdings" panose="05000000000000000000" pitchFamily="2" charset="2"/>
              <a:buChar char="Ø"/>
              <a:tabLst/>
              <a:defRPr/>
            </a:pPr>
            <a:r>
              <a:rPr kumimoji="0" lang="en-GB"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Management of longevity risk</a:t>
            </a:r>
          </a:p>
          <a:p>
            <a:pPr marL="742950" marR="0" lvl="1" indent="-285750" algn="just" defTabSz="914400" rtl="0" eaLnBrk="1" fontAlgn="base" latinLnBrk="0" hangingPunct="1">
              <a:spcBef>
                <a:spcPct val="0"/>
              </a:spcBef>
              <a:spcAft>
                <a:spcPts val="1200"/>
              </a:spcAft>
              <a:buClrTx/>
              <a:buSzTx/>
              <a:buFontTx/>
              <a:buChar char="-"/>
              <a:tabLst/>
              <a:defRPr/>
            </a:pPr>
            <a:r>
              <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rPr>
              <a:t>Low probability of running out of funds</a:t>
            </a:r>
            <a:endParaRPr kumimoji="0" lang="en-GB"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R="0" lvl="1" algn="just" defTabSz="914400" rtl="0" eaLnBrk="1" fontAlgn="base" latinLnBrk="0" hangingPunct="1">
              <a:lnSpc>
                <a:spcPts val="1400"/>
              </a:lnSpc>
              <a:spcBef>
                <a:spcPct val="0"/>
              </a:spcBef>
              <a:spcAft>
                <a:spcPts val="1200"/>
              </a:spcAft>
              <a:buClrTx/>
              <a:buSzTx/>
              <a:tabLst/>
              <a:defRPr/>
            </a:pPr>
            <a:endParaRPr kumimoji="0" lang="en-GB"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base" latinLnBrk="0" hangingPunct="1">
              <a:lnSpc>
                <a:spcPts val="1400"/>
              </a:lnSpc>
              <a:spcBef>
                <a:spcPct val="0"/>
              </a:spcBef>
              <a:spcAft>
                <a:spcPts val="1200"/>
              </a:spcAft>
              <a:buClrTx/>
              <a:buSzTx/>
              <a:buFont typeface="Wingdings" panose="05000000000000000000" pitchFamily="2" charset="2"/>
              <a:buChar char="Ø"/>
              <a:tabLst/>
              <a:defRPr/>
            </a:pPr>
            <a:r>
              <a:rPr kumimoji="0" lang="en-GB"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Reliability of income</a:t>
            </a:r>
          </a:p>
          <a:p>
            <a:pPr marL="742950" marR="0" lvl="1" indent="-285750" algn="just" defTabSz="914400" rtl="0" eaLnBrk="1" fontAlgn="base" latinLnBrk="0" hangingPunct="1">
              <a:spcBef>
                <a:spcPct val="0"/>
              </a:spcBef>
              <a:spcAft>
                <a:spcPts val="1200"/>
              </a:spcAft>
              <a:buClrTx/>
              <a:buSzTx/>
              <a:buFontTx/>
              <a:buChar char="-"/>
              <a:tabLst/>
              <a:defRPr/>
            </a:pPr>
            <a:r>
              <a:rPr kumimoji="0" lang="en-GB"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Sufficient income to live on from year to year </a:t>
            </a:r>
          </a:p>
          <a:p>
            <a:pPr marL="742950" marR="0" lvl="1" indent="-285750" algn="just" defTabSz="914400" rtl="0" eaLnBrk="1" fontAlgn="base" latinLnBrk="0" hangingPunct="1">
              <a:spcBef>
                <a:spcPct val="0"/>
              </a:spcBef>
              <a:spcAft>
                <a:spcPts val="1200"/>
              </a:spcAft>
              <a:buClrTx/>
              <a:buSzTx/>
              <a:buFontTx/>
              <a:buChar char="-"/>
              <a:tabLst/>
              <a:defRPr/>
            </a:pPr>
            <a:r>
              <a:rPr kumimoji="0" lang="en-GB"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e.g. inflation protection, not too volatile</a:t>
            </a:r>
            <a:endParaRPr kumimoji="0" lang="en-GB"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ts val="1400"/>
              </a:lnSpc>
              <a:spcBef>
                <a:spcPct val="0"/>
              </a:spcBef>
              <a:spcAft>
                <a:spcPts val="1200"/>
              </a:spcAft>
              <a:buClrTx/>
              <a:buSzTx/>
              <a:buFontTx/>
              <a:buNone/>
              <a:tabLst/>
              <a:defRPr/>
            </a:pPr>
            <a:endParaRPr kumimoji="0" lang="en-GB"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base" latinLnBrk="0" hangingPunct="1">
              <a:lnSpc>
                <a:spcPts val="1400"/>
              </a:lnSpc>
              <a:spcBef>
                <a:spcPct val="0"/>
              </a:spcBef>
              <a:spcAft>
                <a:spcPts val="1200"/>
              </a:spcAft>
              <a:buClrTx/>
              <a:buSzTx/>
              <a:buFont typeface="Wingdings" panose="05000000000000000000" pitchFamily="2" charset="2"/>
              <a:buChar char="Ø"/>
              <a:tabLst/>
              <a:defRPr/>
            </a:pPr>
            <a:r>
              <a:rPr kumimoji="0" lang="en-GB"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Flexibility</a:t>
            </a:r>
          </a:p>
          <a:p>
            <a:pPr marL="742950" marR="0" lvl="1" indent="-285750" algn="just" defTabSz="914400" rtl="0" eaLnBrk="1" fontAlgn="base" latinLnBrk="0" hangingPunct="1">
              <a:spcBef>
                <a:spcPct val="0"/>
              </a:spcBef>
              <a:spcAft>
                <a:spcPts val="1200"/>
              </a:spcAft>
              <a:buClrTx/>
              <a:buSzTx/>
              <a:buFontTx/>
              <a:buChar char="-"/>
              <a:tabLst/>
              <a:defRPr/>
            </a:pPr>
            <a:r>
              <a:rPr kumimoji="0" lang="en-GB" b="0"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rPr>
              <a:t>Ability to change solution over time</a:t>
            </a:r>
            <a:endPar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1">
            <a:extLst>
              <a:ext uri="{FF2B5EF4-FFF2-40B4-BE49-F238E27FC236}">
                <a16:creationId xmlns:a16="http://schemas.microsoft.com/office/drawing/2014/main" id="{08C588AB-83E7-4279-B96F-CC47AFCF2E30}"/>
              </a:ext>
            </a:extLst>
          </p:cNvPr>
          <p:cNvSpPr/>
          <p:nvPr/>
        </p:nvSpPr>
        <p:spPr>
          <a:xfrm>
            <a:off x="5169024" y="1570144"/>
            <a:ext cx="4452763" cy="3688189"/>
          </a:xfrm>
          <a:prstGeom prst="rect">
            <a:avLst/>
          </a:prstGeom>
        </p:spPr>
        <p:txBody>
          <a:bodyPr wrap="square">
            <a:spAutoFit/>
          </a:bodyPr>
          <a:lstStyle/>
          <a:p>
            <a:pPr marL="285750" indent="-285750" algn="just">
              <a:lnSpc>
                <a:spcPts val="1400"/>
              </a:lnSpc>
              <a:spcAft>
                <a:spcPts val="1200"/>
              </a:spcAft>
              <a:buFont typeface="Wingdings" panose="05000000000000000000" pitchFamily="2" charset="2"/>
              <a:buChar char="Ø"/>
            </a:pPr>
            <a:r>
              <a:rPr lang="en-GB" b="1" dirty="0"/>
              <a:t>Possibility of leaving a bequest</a:t>
            </a:r>
            <a:endParaRPr lang="en-GB" b="1" dirty="0">
              <a:solidFill>
                <a:srgbClr val="113458"/>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400"/>
              </a:lnSpc>
              <a:spcAft>
                <a:spcPts val="1200"/>
              </a:spcAft>
              <a:buFont typeface="Wingdings" panose="05000000000000000000" pitchFamily="2" charset="2"/>
              <a:buChar char="Ø"/>
            </a:pPr>
            <a:endParaRPr lang="en-GB" b="1" dirty="0">
              <a:solidFill>
                <a:srgbClr val="113458"/>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ts val="1400"/>
              </a:lnSpc>
              <a:spcAft>
                <a:spcPts val="1200"/>
              </a:spcAft>
              <a:buFont typeface="Wingdings" panose="05000000000000000000" pitchFamily="2" charset="2"/>
              <a:buChar char="Ø"/>
            </a:pPr>
            <a:r>
              <a:rPr lang="en-GB" b="1" dirty="0">
                <a:solidFill>
                  <a:srgbClr val="113458"/>
                </a:solidFill>
                <a:latin typeface="Arial" panose="020B0604020202020204" pitchFamily="34" charset="0"/>
                <a:ea typeface="Times New Roman" panose="02020603050405020304" pitchFamily="18" charset="0"/>
                <a:cs typeface="Arial" panose="020B0604020202020204" pitchFamily="34" charset="0"/>
              </a:rPr>
              <a:t>Perception of good value for money</a:t>
            </a:r>
          </a:p>
          <a:p>
            <a:pPr lvl="1" algn="just">
              <a:lnSpc>
                <a:spcPts val="1400"/>
              </a:lnSpc>
              <a:spcAft>
                <a:spcPts val="1200"/>
              </a:spcAft>
              <a:defRPr/>
            </a:pPr>
            <a:endParaRPr lang="en-GB" dirty="0">
              <a:solidFill>
                <a:srgbClr val="113458"/>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ts val="1400"/>
              </a:lnSpc>
              <a:spcAft>
                <a:spcPts val="1200"/>
              </a:spcAft>
              <a:buFont typeface="Wingdings" panose="05000000000000000000" pitchFamily="2" charset="2"/>
              <a:buChar char="Ø"/>
              <a:defRPr/>
            </a:pPr>
            <a:r>
              <a:rPr lang="en-GB" b="1" dirty="0">
                <a:solidFill>
                  <a:srgbClr val="113458"/>
                </a:solidFill>
                <a:latin typeface="Arial" panose="020B0604020202020204" pitchFamily="34" charset="0"/>
                <a:ea typeface="Times New Roman" panose="02020603050405020304" pitchFamily="18" charset="0"/>
                <a:cs typeface="Arial" panose="020B0604020202020204" pitchFamily="34" charset="0"/>
              </a:rPr>
              <a:t>Simplicity</a:t>
            </a:r>
          </a:p>
          <a:p>
            <a:pPr marL="742950" lvl="1" indent="-285750" algn="just">
              <a:spcAft>
                <a:spcPts val="1200"/>
              </a:spcAft>
              <a:buFontTx/>
              <a:buChar char="-"/>
            </a:pPr>
            <a:r>
              <a:rPr lang="en-GB" dirty="0">
                <a:solidFill>
                  <a:srgbClr val="113458"/>
                </a:solidFill>
                <a:latin typeface="Arial" panose="020B0604020202020204" pitchFamily="34" charset="0"/>
                <a:cs typeface="Arial" panose="020B0604020202020204" pitchFamily="34" charset="0"/>
              </a:rPr>
              <a:t>Simple for consumers to understand</a:t>
            </a:r>
          </a:p>
          <a:p>
            <a:pPr marL="285750" lvl="0" indent="-285750" algn="just">
              <a:lnSpc>
                <a:spcPts val="1400"/>
              </a:lnSpc>
              <a:spcAft>
                <a:spcPts val="1200"/>
              </a:spcAft>
              <a:buFont typeface="Wingdings" panose="05000000000000000000" pitchFamily="2" charset="2"/>
              <a:buChar char="Ø"/>
              <a:defRPr/>
            </a:pPr>
            <a:endParaRPr kumimoji="0" lang="en-GB" b="1" i="0" u="none" strike="noStrike" kern="1200" cap="none" spc="0" normalizeH="0" baseline="0" noProof="0" dirty="0">
              <a:ln>
                <a:noFill/>
              </a:ln>
              <a:solidFill>
                <a:srgbClr val="113458"/>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ts val="1400"/>
              </a:lnSpc>
              <a:spcAft>
                <a:spcPts val="1200"/>
              </a:spcAft>
              <a:buFont typeface="Wingdings" panose="05000000000000000000" pitchFamily="2" charset="2"/>
              <a:buChar char="Ø"/>
            </a:pPr>
            <a:r>
              <a:rPr lang="en-GB" b="1" dirty="0">
                <a:solidFill>
                  <a:srgbClr val="113458"/>
                </a:solidFill>
                <a:latin typeface="Arial" panose="020B0604020202020204" pitchFamily="34" charset="0"/>
                <a:ea typeface="Times New Roman" panose="02020603050405020304" pitchFamily="18" charset="0"/>
                <a:cs typeface="Arial" panose="020B0604020202020204" pitchFamily="34" charset="0"/>
              </a:rPr>
              <a:t>Low maintenance for the consumer</a:t>
            </a:r>
          </a:p>
          <a:p>
            <a:pPr marL="742950" lvl="1" indent="-285750" algn="just">
              <a:spcAft>
                <a:spcPts val="1200"/>
              </a:spcAft>
              <a:buFontTx/>
              <a:buChar char="-"/>
            </a:pPr>
            <a:r>
              <a:rPr lang="en-GB" dirty="0">
                <a:solidFill>
                  <a:srgbClr val="113458"/>
                </a:solidFill>
                <a:latin typeface="Arial" panose="020B0604020202020204" pitchFamily="34" charset="0"/>
                <a:cs typeface="Arial" panose="020B0604020202020204" pitchFamily="34" charset="0"/>
              </a:rPr>
              <a:t>Requires minimal input from consumer on ongoing basis</a:t>
            </a:r>
          </a:p>
        </p:txBody>
      </p:sp>
      <p:cxnSp>
        <p:nvCxnSpPr>
          <p:cNvPr id="8" name="Straight Connector 7">
            <a:extLst>
              <a:ext uri="{FF2B5EF4-FFF2-40B4-BE49-F238E27FC236}">
                <a16:creationId xmlns:a16="http://schemas.microsoft.com/office/drawing/2014/main" id="{E7C6B728-F84B-4E17-828A-8FC9F586C1A4}"/>
              </a:ext>
            </a:extLst>
          </p:cNvPr>
          <p:cNvCxnSpPr>
            <a:cxnSpLocks/>
          </p:cNvCxnSpPr>
          <p:nvPr/>
        </p:nvCxnSpPr>
        <p:spPr>
          <a:xfrm>
            <a:off x="4991473" y="1547813"/>
            <a:ext cx="0" cy="461749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3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3143-1E2A-416A-BE83-DB293407B2CE}"/>
              </a:ext>
            </a:extLst>
          </p:cNvPr>
          <p:cNvSpPr>
            <a:spLocks noGrp="1"/>
          </p:cNvSpPr>
          <p:nvPr>
            <p:ph type="title"/>
          </p:nvPr>
        </p:nvSpPr>
        <p:spPr/>
        <p:txBody>
          <a:bodyPr/>
          <a:lstStyle/>
          <a:p>
            <a:r>
              <a:rPr lang="en-GB" dirty="0"/>
              <a:t>Agenda</a:t>
            </a:r>
          </a:p>
        </p:txBody>
      </p:sp>
      <p:graphicFrame>
        <p:nvGraphicFramePr>
          <p:cNvPr id="6" name="Content Placeholder 5">
            <a:extLst>
              <a:ext uri="{FF2B5EF4-FFF2-40B4-BE49-F238E27FC236}">
                <a16:creationId xmlns:a16="http://schemas.microsoft.com/office/drawing/2014/main" id="{14BD4249-51DF-42D3-A93A-B251805ECCCA}"/>
              </a:ext>
            </a:extLst>
          </p:cNvPr>
          <p:cNvGraphicFramePr>
            <a:graphicFrameLocks noGrp="1"/>
          </p:cNvGraphicFramePr>
          <p:nvPr>
            <p:ph idx="1"/>
            <p:extLst>
              <p:ext uri="{D42A27DB-BD31-4B8C-83A1-F6EECF244321}">
                <p14:modId xmlns:p14="http://schemas.microsoft.com/office/powerpoint/2010/main" val="886559950"/>
              </p:ext>
            </p:extLst>
          </p:nvPr>
        </p:nvGraphicFramePr>
        <p:xfrm>
          <a:off x="409007" y="1700808"/>
          <a:ext cx="8720457" cy="3672408"/>
        </p:xfrm>
        <a:graphic>
          <a:graphicData uri="http://schemas.openxmlformats.org/drawingml/2006/table">
            <a:tbl>
              <a:tblPr firstRow="1" bandRow="1">
                <a:tableStyleId>{2D5ABB26-0587-4C30-8999-92F81FD0307C}</a:tableStyleId>
              </a:tblPr>
              <a:tblGrid>
                <a:gridCol w="894748">
                  <a:extLst>
                    <a:ext uri="{9D8B030D-6E8A-4147-A177-3AD203B41FA5}">
                      <a16:colId xmlns:a16="http://schemas.microsoft.com/office/drawing/2014/main" val="3624680820"/>
                    </a:ext>
                  </a:extLst>
                </a:gridCol>
                <a:gridCol w="7825709">
                  <a:extLst>
                    <a:ext uri="{9D8B030D-6E8A-4147-A177-3AD203B41FA5}">
                      <a16:colId xmlns:a16="http://schemas.microsoft.com/office/drawing/2014/main" val="3588975631"/>
                    </a:ext>
                  </a:extLst>
                </a:gridCol>
              </a:tblGrid>
              <a:tr h="612068">
                <a:tc>
                  <a:txBody>
                    <a:bodyPr/>
                    <a:lstStyle/>
                    <a:p>
                      <a:pPr algn="ctr"/>
                      <a:r>
                        <a:rPr lang="en-GB" sz="2200" b="1" dirty="0">
                          <a:solidFill>
                            <a:srgbClr val="D9AB16"/>
                          </a:solidFill>
                        </a:rPr>
                        <a:t>01</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1" dirty="0">
                          <a:solidFill>
                            <a:srgbClr val="D9AB16"/>
                          </a:solidFill>
                        </a:rPr>
                        <a:t>Introduction to the Working Party</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32474"/>
                  </a:ext>
                </a:extLst>
              </a:tr>
              <a:tr h="612068">
                <a:tc>
                  <a:txBody>
                    <a:bodyPr/>
                    <a:lstStyle/>
                    <a:p>
                      <a:pPr algn="ctr"/>
                      <a:r>
                        <a:rPr lang="en-GB" sz="2200" b="1" dirty="0">
                          <a:solidFill>
                            <a:srgbClr val="D9AB16"/>
                          </a:solidFill>
                        </a:rPr>
                        <a:t>02</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35" rtl="0" eaLnBrk="1" latinLnBrk="0" hangingPunct="1"/>
                      <a:r>
                        <a:rPr lang="en-GB" sz="1400" b="1" kern="1200" dirty="0">
                          <a:solidFill>
                            <a:srgbClr val="D9AB16"/>
                          </a:solidFill>
                          <a:latin typeface="+mn-lt"/>
                          <a:ea typeface="+mn-ea"/>
                          <a:cs typeface="+mn-cs"/>
                        </a:rPr>
                        <a:t>Background on the retirement market in the UK</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493789"/>
                  </a:ext>
                </a:extLst>
              </a:tr>
              <a:tr h="612068">
                <a:tc>
                  <a:txBody>
                    <a:bodyPr/>
                    <a:lstStyle/>
                    <a:p>
                      <a:pPr algn="ctr"/>
                      <a:r>
                        <a:rPr lang="en-GB" sz="2200" b="1" dirty="0">
                          <a:solidFill>
                            <a:srgbClr val="D9AB16"/>
                          </a:solidFill>
                        </a:rPr>
                        <a:t>03</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35" rtl="0" eaLnBrk="1" latinLnBrk="0" hangingPunct="1"/>
                      <a:r>
                        <a:rPr lang="en-GB" sz="1400" b="1" kern="1200" dirty="0">
                          <a:solidFill>
                            <a:srgbClr val="D9AB16"/>
                          </a:solidFill>
                          <a:latin typeface="+mn-lt"/>
                          <a:ea typeface="+mn-ea"/>
                          <a:cs typeface="+mn-cs"/>
                        </a:rPr>
                        <a:t>Existing and potential products for servicing consumer needs</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954230"/>
                  </a:ext>
                </a:extLst>
              </a:tr>
              <a:tr h="612068">
                <a:tc>
                  <a:txBody>
                    <a:bodyPr/>
                    <a:lstStyle/>
                    <a:p>
                      <a:pPr algn="ctr"/>
                      <a:r>
                        <a:rPr lang="en-GB" sz="2200" b="1" dirty="0">
                          <a:solidFill>
                            <a:srgbClr val="D9AB16"/>
                          </a:solidFill>
                        </a:rPr>
                        <a:t>04</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35" rtl="0" eaLnBrk="1" latinLnBrk="0" hangingPunct="1"/>
                      <a:r>
                        <a:rPr lang="en-GB" sz="1400" b="1" kern="1200" dirty="0">
                          <a:solidFill>
                            <a:srgbClr val="D9AB16"/>
                          </a:solidFill>
                          <a:latin typeface="+mn-lt"/>
                          <a:ea typeface="+mn-ea"/>
                          <a:cs typeface="+mn-cs"/>
                        </a:rPr>
                        <a:t>Our proposed framework for measuring success</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3549"/>
                  </a:ext>
                </a:extLst>
              </a:tr>
              <a:tr h="612068">
                <a:tc>
                  <a:txBody>
                    <a:bodyPr/>
                    <a:lstStyle/>
                    <a:p>
                      <a:pPr algn="ctr"/>
                      <a:r>
                        <a:rPr lang="en-GB" sz="2200" b="1" dirty="0">
                          <a:solidFill>
                            <a:srgbClr val="D9AB16"/>
                          </a:solidFill>
                        </a:rPr>
                        <a:t>05</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35" rtl="0" eaLnBrk="1" latinLnBrk="0" hangingPunct="1"/>
                      <a:r>
                        <a:rPr lang="en-GB" sz="1400" b="1" kern="1200" dirty="0">
                          <a:solidFill>
                            <a:srgbClr val="D9AB16"/>
                          </a:solidFill>
                          <a:latin typeface="+mn-lt"/>
                          <a:ea typeface="+mn-ea"/>
                          <a:cs typeface="+mn-cs"/>
                        </a:rPr>
                        <a:t>Conclusion and next steps</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091472"/>
                  </a:ext>
                </a:extLst>
              </a:tr>
              <a:tr h="612068">
                <a:tc>
                  <a:txBody>
                    <a:bodyPr/>
                    <a:lstStyle/>
                    <a:p>
                      <a:pPr algn="ctr"/>
                      <a:r>
                        <a:rPr lang="en-GB" sz="2200" b="1" dirty="0">
                          <a:solidFill>
                            <a:srgbClr val="D9AB16"/>
                          </a:solidFill>
                        </a:rPr>
                        <a:t>06</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35" rtl="0" eaLnBrk="1" latinLnBrk="0" hangingPunct="1"/>
                      <a:r>
                        <a:rPr lang="en-GB" sz="1400" b="1" kern="1200" dirty="0">
                          <a:solidFill>
                            <a:srgbClr val="D9AB16"/>
                          </a:solidFill>
                          <a:latin typeface="+mn-lt"/>
                          <a:ea typeface="+mn-ea"/>
                          <a:cs typeface="+mn-cs"/>
                        </a:rPr>
                        <a:t>Questions / comments</a:t>
                      </a: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139365"/>
                  </a:ext>
                </a:extLst>
              </a:tr>
            </a:tbl>
          </a:graphicData>
        </a:graphic>
      </p:graphicFrame>
      <p:sp>
        <p:nvSpPr>
          <p:cNvPr id="4" name="Date Placeholder 3">
            <a:extLst>
              <a:ext uri="{FF2B5EF4-FFF2-40B4-BE49-F238E27FC236}">
                <a16:creationId xmlns:a16="http://schemas.microsoft.com/office/drawing/2014/main" id="{E3AB8606-2A52-402E-AA34-7BC7CF583BD6}"/>
              </a:ext>
            </a:extLst>
          </p:cNvPr>
          <p:cNvSpPr>
            <a:spLocks noGrp="1"/>
          </p:cNvSpPr>
          <p:nvPr>
            <p:ph type="dt" sz="half" idx="10"/>
          </p:nvPr>
        </p:nvSpPr>
        <p:spPr/>
        <p:txBody>
          <a:bodyPr/>
          <a:lstStyle/>
          <a:p>
            <a:pPr defTabSz="990570"/>
            <a:fld id="{BC1242CF-12C1-4411-B532-E91306108269}" type="datetime4">
              <a:rPr lang="en-GB">
                <a:solidFill>
                  <a:srgbClr val="3F4548"/>
                </a:solidFill>
              </a:rPr>
              <a:pPr defTabSz="990570"/>
              <a:t>18 October 2019</a:t>
            </a:fld>
            <a:endParaRPr lang="en-GB" dirty="0">
              <a:solidFill>
                <a:srgbClr val="3F4548"/>
              </a:solidFill>
            </a:endParaRPr>
          </a:p>
        </p:txBody>
      </p:sp>
      <p:sp>
        <p:nvSpPr>
          <p:cNvPr id="5" name="Slide Number Placeholder 4">
            <a:extLst>
              <a:ext uri="{FF2B5EF4-FFF2-40B4-BE49-F238E27FC236}">
                <a16:creationId xmlns:a16="http://schemas.microsoft.com/office/drawing/2014/main" id="{3DE8C6F2-89C3-40BB-A1E1-9EED60C2DAE4}"/>
              </a:ext>
            </a:extLst>
          </p:cNvPr>
          <p:cNvSpPr>
            <a:spLocks noGrp="1"/>
          </p:cNvSpPr>
          <p:nvPr>
            <p:ph type="sldNum" sz="quarter" idx="12"/>
          </p:nvPr>
        </p:nvSpPr>
        <p:spPr/>
        <p:txBody>
          <a:bodyPr/>
          <a:lstStyle/>
          <a:p>
            <a:pPr defTabSz="990570"/>
            <a:fld id="{FE8DA6AF-1811-4E27-A96F-54109F1D0275}" type="slidenum">
              <a:rPr lang="en-GB"/>
              <a:pPr defTabSz="990570"/>
              <a:t>2</a:t>
            </a:fld>
            <a:endParaRPr lang="en-GB"/>
          </a:p>
        </p:txBody>
      </p:sp>
    </p:spTree>
    <p:extLst>
      <p:ext uri="{BB962C8B-B14F-4D97-AF65-F5344CB8AC3E}">
        <p14:creationId xmlns:p14="http://schemas.microsoft.com/office/powerpoint/2010/main" val="108971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8DBA-03F2-4574-914B-78CC60B7B61F}"/>
              </a:ext>
            </a:extLst>
          </p:cNvPr>
          <p:cNvSpPr>
            <a:spLocks noGrp="1"/>
          </p:cNvSpPr>
          <p:nvPr>
            <p:ph type="title"/>
          </p:nvPr>
        </p:nvSpPr>
        <p:spPr/>
        <p:txBody>
          <a:bodyPr/>
          <a:lstStyle/>
          <a:p>
            <a:r>
              <a:rPr lang="en-GB" sz="2800" dirty="0"/>
              <a:t>Metrics for measuring success</a:t>
            </a:r>
          </a:p>
        </p:txBody>
      </p:sp>
      <p:sp>
        <p:nvSpPr>
          <p:cNvPr id="3" name="Date Placeholder 2">
            <a:extLst>
              <a:ext uri="{FF2B5EF4-FFF2-40B4-BE49-F238E27FC236}">
                <a16:creationId xmlns:a16="http://schemas.microsoft.com/office/drawing/2014/main" id="{C73B06B6-EB3F-4175-B76F-E7B7D6BC8DFA}"/>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72558DAA-222C-4BB5-AB93-95071885CB5A}"/>
              </a:ext>
            </a:extLst>
          </p:cNvPr>
          <p:cNvSpPr>
            <a:spLocks noGrp="1"/>
          </p:cNvSpPr>
          <p:nvPr>
            <p:ph type="sldNum" sz="quarter" idx="12"/>
          </p:nvPr>
        </p:nvSpPr>
        <p:spPr/>
        <p:txBody>
          <a:bodyPr/>
          <a:lstStyle/>
          <a:p>
            <a:fld id="{CCC5EDD3-CB13-45EB-8A5C-B486875EE4D2}" type="slidenum">
              <a:rPr lang="en-GB" smtClean="0"/>
              <a:pPr/>
              <a:t>20</a:t>
            </a:fld>
            <a:endParaRPr lang="en-GB"/>
          </a:p>
        </p:txBody>
      </p:sp>
      <p:sp>
        <p:nvSpPr>
          <p:cNvPr id="5" name="Rectangle 4">
            <a:extLst>
              <a:ext uri="{FF2B5EF4-FFF2-40B4-BE49-F238E27FC236}">
                <a16:creationId xmlns:a16="http://schemas.microsoft.com/office/drawing/2014/main" id="{6A0E4D31-FAC0-4C26-B614-BA649E4654A6}"/>
              </a:ext>
            </a:extLst>
          </p:cNvPr>
          <p:cNvSpPr/>
          <p:nvPr/>
        </p:nvSpPr>
        <p:spPr>
          <a:xfrm>
            <a:off x="560512" y="1412776"/>
            <a:ext cx="3672408" cy="416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9941D2E-7292-466C-9012-26A88E74C319}"/>
              </a:ext>
            </a:extLst>
          </p:cNvPr>
          <p:cNvSpPr txBox="1"/>
          <p:nvPr/>
        </p:nvSpPr>
        <p:spPr>
          <a:xfrm>
            <a:off x="632520" y="1484784"/>
            <a:ext cx="3471394" cy="3970318"/>
          </a:xfrm>
          <a:prstGeom prst="rect">
            <a:avLst/>
          </a:prstGeom>
          <a:noFill/>
        </p:spPr>
        <p:txBody>
          <a:bodyPr wrap="square" rtlCol="0">
            <a:spAutoFit/>
          </a:bodyPr>
          <a:lstStyle/>
          <a:p>
            <a:r>
              <a:rPr lang="en-GB" b="1" u="sng" dirty="0">
                <a:solidFill>
                  <a:schemeClr val="bg1"/>
                </a:solidFill>
              </a:rPr>
              <a:t>Quantitative measures</a:t>
            </a:r>
          </a:p>
          <a:p>
            <a:endParaRPr lang="en-GB" dirty="0">
              <a:solidFill>
                <a:schemeClr val="bg1"/>
              </a:solidFill>
            </a:endParaRPr>
          </a:p>
          <a:p>
            <a:r>
              <a:rPr lang="en-GB" dirty="0">
                <a:solidFill>
                  <a:schemeClr val="bg1"/>
                </a:solidFill>
              </a:rPr>
              <a:t>Stochastic simulations for each combination of products and assess:</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Probability of nominal income &gt;x% of initial income</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Probability of real income &gt;y% of initial income</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Probability of total value &gt;z% of starting fund value</a:t>
            </a:r>
          </a:p>
        </p:txBody>
      </p:sp>
      <p:sp>
        <p:nvSpPr>
          <p:cNvPr id="7" name="Rectangle 6">
            <a:extLst>
              <a:ext uri="{FF2B5EF4-FFF2-40B4-BE49-F238E27FC236}">
                <a16:creationId xmlns:a16="http://schemas.microsoft.com/office/drawing/2014/main" id="{BEFE32DB-03D5-4BF2-9940-810FAFFBA09D}"/>
              </a:ext>
            </a:extLst>
          </p:cNvPr>
          <p:cNvSpPr/>
          <p:nvPr/>
        </p:nvSpPr>
        <p:spPr>
          <a:xfrm>
            <a:off x="5241032" y="1412776"/>
            <a:ext cx="3672408" cy="416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C112D4E-19FA-4E40-BABD-DED690E40025}"/>
              </a:ext>
            </a:extLst>
          </p:cNvPr>
          <p:cNvSpPr txBox="1"/>
          <p:nvPr/>
        </p:nvSpPr>
        <p:spPr>
          <a:xfrm>
            <a:off x="5385048" y="1524848"/>
            <a:ext cx="3471394" cy="3416320"/>
          </a:xfrm>
          <a:prstGeom prst="rect">
            <a:avLst/>
          </a:prstGeom>
          <a:noFill/>
        </p:spPr>
        <p:txBody>
          <a:bodyPr wrap="square" rtlCol="0">
            <a:spAutoFit/>
          </a:bodyPr>
          <a:lstStyle/>
          <a:p>
            <a:r>
              <a:rPr lang="en-GB" b="1" u="sng" dirty="0">
                <a:solidFill>
                  <a:schemeClr val="bg1"/>
                </a:solidFill>
              </a:rPr>
              <a:t>Qualitative measures</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Level of simplicity / ease of understanding</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Any ongoing requirements</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Level of flexibility in early years</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Longevity protection after age 95</a:t>
            </a:r>
          </a:p>
        </p:txBody>
      </p:sp>
      <p:sp>
        <p:nvSpPr>
          <p:cNvPr id="9" name="Rectangle 8">
            <a:extLst>
              <a:ext uri="{FF2B5EF4-FFF2-40B4-BE49-F238E27FC236}">
                <a16:creationId xmlns:a16="http://schemas.microsoft.com/office/drawing/2014/main" id="{FD8ECD55-75F7-4BDA-B0F3-DF9C86E7F2BD}"/>
              </a:ext>
            </a:extLst>
          </p:cNvPr>
          <p:cNvSpPr/>
          <p:nvPr/>
        </p:nvSpPr>
        <p:spPr>
          <a:xfrm>
            <a:off x="617510" y="1484784"/>
            <a:ext cx="3543402" cy="3970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0AEEEF8-36B7-4C4F-9272-1CFC029DB923}"/>
              </a:ext>
            </a:extLst>
          </p:cNvPr>
          <p:cNvSpPr/>
          <p:nvPr/>
        </p:nvSpPr>
        <p:spPr>
          <a:xfrm>
            <a:off x="5313040" y="1484784"/>
            <a:ext cx="3543402" cy="3970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250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defTabSz="685835"/>
            <a:r>
              <a:rPr lang="en-GB" sz="3200" kern="1200" dirty="0"/>
              <a:t>Conclusions and next steps</a:t>
            </a:r>
          </a:p>
        </p:txBody>
      </p:sp>
      <p:sp>
        <p:nvSpPr>
          <p:cNvPr id="4" name="Date Placeholder 3"/>
          <p:cNvSpPr>
            <a:spLocks noGrp="1"/>
          </p:cNvSpPr>
          <p:nvPr>
            <p:ph type="dt" sz="half" idx="2"/>
          </p:nvPr>
        </p:nvSpPr>
        <p:spPr/>
        <p:txBody>
          <a:bodyPr/>
          <a:lstStyle/>
          <a:p>
            <a:pPr marL="0" marR="0" lvl="0" indent="0" algn="l" defTabSz="990570" rtl="0" eaLnBrk="1" fontAlgn="base" latinLnBrk="0" hangingPunct="1">
              <a:lnSpc>
                <a:spcPct val="100000"/>
              </a:lnSpc>
              <a:spcBef>
                <a:spcPct val="0"/>
              </a:spcBef>
              <a:spcAft>
                <a:spcPct val="0"/>
              </a:spcAft>
              <a:buClrTx/>
              <a:buSzTx/>
              <a:buFontTx/>
              <a:buNone/>
              <a:tabLst/>
              <a:defRPr/>
            </a:pPr>
            <a:fld id="{1744C141-B97D-4979-AB76-E8E6AB76C28B}" type="datetime4">
              <a:rPr kumimoji="0" lang="en-GB" sz="975" b="0" i="0" u="none" strike="noStrike" kern="1200" cap="none" spc="0" normalizeH="0" baseline="0" noProof="0">
                <a:ln>
                  <a:noFill/>
                </a:ln>
                <a:solidFill>
                  <a:srgbClr val="3F4548"/>
                </a:solidFill>
                <a:effectLst/>
                <a:uLnTx/>
                <a:uFillTx/>
                <a:latin typeface="Arial" charset="0"/>
                <a:ea typeface="+mn-ea"/>
                <a:cs typeface="Arial" charset="0"/>
              </a:rPr>
              <a:pPr marL="0" marR="0" lvl="0" indent="0" algn="l" defTabSz="990570" rtl="0" eaLnBrk="1" fontAlgn="base" latinLnBrk="0" hangingPunct="1">
                <a:lnSpc>
                  <a:spcPct val="100000"/>
                </a:lnSpc>
                <a:spcBef>
                  <a:spcPct val="0"/>
                </a:spcBef>
                <a:spcAft>
                  <a:spcPct val="0"/>
                </a:spcAft>
                <a:buClrTx/>
                <a:buSzTx/>
                <a:buFontTx/>
                <a:buNone/>
                <a:tabLst/>
                <a:defRPr/>
              </a:pPr>
              <a:t>18 October 2019</a:t>
            </a:fld>
            <a:endParaRPr kumimoji="0" lang="en-GB" sz="975" b="0" i="0" u="none" strike="noStrike" kern="1200" cap="none" spc="0" normalizeH="0" baseline="0" noProof="0" dirty="0">
              <a:ln>
                <a:noFill/>
              </a:ln>
              <a:solidFill>
                <a:srgbClr val="3F4548"/>
              </a:solidFill>
              <a:effectLst/>
              <a:uLnTx/>
              <a:uFillTx/>
              <a:latin typeface="Arial" charset="0"/>
              <a:ea typeface="+mn-ea"/>
              <a:cs typeface="Arial" charset="0"/>
            </a:endParaRPr>
          </a:p>
        </p:txBody>
      </p:sp>
    </p:spTree>
    <p:extLst>
      <p:ext uri="{BB962C8B-B14F-4D97-AF65-F5344CB8AC3E}">
        <p14:creationId xmlns:p14="http://schemas.microsoft.com/office/powerpoint/2010/main" val="326453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E95-5765-47EB-BAD7-BC7F3B64BE40}"/>
              </a:ext>
            </a:extLst>
          </p:cNvPr>
          <p:cNvSpPr>
            <a:spLocks noGrp="1"/>
          </p:cNvSpPr>
          <p:nvPr>
            <p:ph type="title"/>
          </p:nvPr>
        </p:nvSpPr>
        <p:spPr/>
        <p:txBody>
          <a:bodyPr/>
          <a:lstStyle/>
          <a:p>
            <a:r>
              <a:rPr lang="en-GB" sz="2800" dirty="0"/>
              <a:t>Conclusions</a:t>
            </a:r>
          </a:p>
        </p:txBody>
      </p:sp>
      <p:sp>
        <p:nvSpPr>
          <p:cNvPr id="3" name="Date Placeholder 2">
            <a:extLst>
              <a:ext uri="{FF2B5EF4-FFF2-40B4-BE49-F238E27FC236}">
                <a16:creationId xmlns:a16="http://schemas.microsoft.com/office/drawing/2014/main" id="{D9034ACC-E5BC-460A-AAB0-5CB7BD756551}"/>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C9DDCC3C-C7B1-485C-899D-CCBD9BA50541}"/>
              </a:ext>
            </a:extLst>
          </p:cNvPr>
          <p:cNvSpPr>
            <a:spLocks noGrp="1"/>
          </p:cNvSpPr>
          <p:nvPr>
            <p:ph type="sldNum" sz="quarter" idx="12"/>
          </p:nvPr>
        </p:nvSpPr>
        <p:spPr/>
        <p:txBody>
          <a:bodyPr/>
          <a:lstStyle/>
          <a:p>
            <a:fld id="{CCC5EDD3-CB13-45EB-8A5C-B486875EE4D2}" type="slidenum">
              <a:rPr lang="en-GB" smtClean="0"/>
              <a:pPr/>
              <a:t>22</a:t>
            </a:fld>
            <a:endParaRPr lang="en-GB"/>
          </a:p>
        </p:txBody>
      </p:sp>
      <p:sp>
        <p:nvSpPr>
          <p:cNvPr id="5" name="TextBox 4">
            <a:extLst>
              <a:ext uri="{FF2B5EF4-FFF2-40B4-BE49-F238E27FC236}">
                <a16:creationId xmlns:a16="http://schemas.microsoft.com/office/drawing/2014/main" id="{1C8E9826-CAE7-4F3C-8EC1-01EB8651626C}"/>
              </a:ext>
            </a:extLst>
          </p:cNvPr>
          <p:cNvSpPr txBox="1"/>
          <p:nvPr/>
        </p:nvSpPr>
        <p:spPr>
          <a:xfrm>
            <a:off x="428232" y="1700808"/>
            <a:ext cx="8629224" cy="2893100"/>
          </a:xfrm>
          <a:prstGeom prst="rect">
            <a:avLst/>
          </a:prstGeom>
          <a:noFill/>
        </p:spPr>
        <p:txBody>
          <a:bodyPr wrap="square" rtlCol="0">
            <a:spAutoFit/>
          </a:bodyPr>
          <a:lstStyle/>
          <a:p>
            <a:pPr marL="285750" indent="-285750">
              <a:buFont typeface="Arial" panose="020B0604020202020204" pitchFamily="34" charset="0"/>
              <a:buChar char="•"/>
            </a:pPr>
            <a:r>
              <a:rPr lang="en-GB" sz="2600" dirty="0"/>
              <a:t>There are opportunities in the current retirement market</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dirty="0"/>
              <a:t>The working party believes that combination of products could offer attractive solutions for consumers</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dirty="0"/>
              <a:t>Getting this right will be of great benefit to both consumers and providers</a:t>
            </a:r>
          </a:p>
        </p:txBody>
      </p:sp>
    </p:spTree>
    <p:extLst>
      <p:ext uri="{BB962C8B-B14F-4D97-AF65-F5344CB8AC3E}">
        <p14:creationId xmlns:p14="http://schemas.microsoft.com/office/powerpoint/2010/main" val="373614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E95-5765-47EB-BAD7-BC7F3B64BE40}"/>
              </a:ext>
            </a:extLst>
          </p:cNvPr>
          <p:cNvSpPr>
            <a:spLocks noGrp="1"/>
          </p:cNvSpPr>
          <p:nvPr>
            <p:ph type="title"/>
          </p:nvPr>
        </p:nvSpPr>
        <p:spPr/>
        <p:txBody>
          <a:bodyPr/>
          <a:lstStyle/>
          <a:p>
            <a:r>
              <a:rPr lang="en-GB" sz="2800" dirty="0"/>
              <a:t>Next steps</a:t>
            </a:r>
          </a:p>
        </p:txBody>
      </p:sp>
      <p:sp>
        <p:nvSpPr>
          <p:cNvPr id="3" name="Date Placeholder 2">
            <a:extLst>
              <a:ext uri="{FF2B5EF4-FFF2-40B4-BE49-F238E27FC236}">
                <a16:creationId xmlns:a16="http://schemas.microsoft.com/office/drawing/2014/main" id="{D9034ACC-E5BC-460A-AAB0-5CB7BD756551}"/>
              </a:ext>
            </a:extLst>
          </p:cNvPr>
          <p:cNvSpPr>
            <a:spLocks noGrp="1"/>
          </p:cNvSpPr>
          <p:nvPr>
            <p:ph type="dt" sz="half" idx="10"/>
          </p:nvPr>
        </p:nvSpPr>
        <p:spPr/>
        <p:txBody>
          <a:bodyPr/>
          <a:lstStyle/>
          <a:p>
            <a:fld id="{00CB7BE8-6A98-487E-A0BA-75F334DA4484}" type="datetime4">
              <a:rPr lang="en-GB" smtClean="0"/>
              <a:pPr/>
              <a:t>18 October 2019</a:t>
            </a:fld>
            <a:endParaRPr lang="en-GB"/>
          </a:p>
        </p:txBody>
      </p:sp>
      <p:sp>
        <p:nvSpPr>
          <p:cNvPr id="4" name="Slide Number Placeholder 3">
            <a:extLst>
              <a:ext uri="{FF2B5EF4-FFF2-40B4-BE49-F238E27FC236}">
                <a16:creationId xmlns:a16="http://schemas.microsoft.com/office/drawing/2014/main" id="{C9DDCC3C-C7B1-485C-899D-CCBD9BA50541}"/>
              </a:ext>
            </a:extLst>
          </p:cNvPr>
          <p:cNvSpPr>
            <a:spLocks noGrp="1"/>
          </p:cNvSpPr>
          <p:nvPr>
            <p:ph type="sldNum" sz="quarter" idx="12"/>
          </p:nvPr>
        </p:nvSpPr>
        <p:spPr/>
        <p:txBody>
          <a:bodyPr/>
          <a:lstStyle/>
          <a:p>
            <a:fld id="{CCC5EDD3-CB13-45EB-8A5C-B486875EE4D2}" type="slidenum">
              <a:rPr lang="en-GB" smtClean="0"/>
              <a:pPr/>
              <a:t>23</a:t>
            </a:fld>
            <a:endParaRPr lang="en-GB"/>
          </a:p>
        </p:txBody>
      </p:sp>
      <p:sp>
        <p:nvSpPr>
          <p:cNvPr id="6" name="TextBox 5">
            <a:extLst>
              <a:ext uri="{FF2B5EF4-FFF2-40B4-BE49-F238E27FC236}">
                <a16:creationId xmlns:a16="http://schemas.microsoft.com/office/drawing/2014/main" id="{5C22FFF3-C207-476D-9668-C058C9FE3DC4}"/>
              </a:ext>
            </a:extLst>
          </p:cNvPr>
          <p:cNvSpPr txBox="1"/>
          <p:nvPr/>
        </p:nvSpPr>
        <p:spPr>
          <a:xfrm>
            <a:off x="428232" y="1547813"/>
            <a:ext cx="8629224"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Publish first paper in Q1 2020 setting out</a:t>
            </a:r>
          </a:p>
          <a:p>
            <a:pPr marL="742950" lvl="1" indent="-285750">
              <a:buFont typeface="Arial" panose="020B0604020202020204" pitchFamily="34" charset="0"/>
              <a:buChar char="•"/>
            </a:pPr>
            <a:r>
              <a:rPr lang="en-GB" sz="2400" dirty="0"/>
              <a:t>More detailed framework for measuring success</a:t>
            </a:r>
          </a:p>
          <a:p>
            <a:pPr marL="742950" lvl="1" indent="-285750">
              <a:buFont typeface="Arial" panose="020B0604020202020204" pitchFamily="34" charset="0"/>
              <a:buChar char="•"/>
            </a:pPr>
            <a:r>
              <a:rPr lang="en-GB" sz="2400" dirty="0"/>
              <a:t>The combination of products to perform modelling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Perform modelling on the selected combinations and share results of analysis in second paper </a:t>
            </a:r>
          </a:p>
        </p:txBody>
      </p:sp>
    </p:spTree>
    <p:extLst>
      <p:ext uri="{BB962C8B-B14F-4D97-AF65-F5344CB8AC3E}">
        <p14:creationId xmlns:p14="http://schemas.microsoft.com/office/powerpoint/2010/main" val="421551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November 2019</a:t>
            </a:r>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sp>
        <p:nvSpPr>
          <p:cNvPr id="8" name="Content Placeholder 7"/>
          <p:cNvSpPr>
            <a:spLocks noGrp="1"/>
          </p:cNvSpPr>
          <p:nvPr>
            <p:ph idx="1"/>
          </p:nvPr>
        </p:nvSpPr>
        <p:spPr>
          <a:xfrm>
            <a:off x="536500" y="3933056"/>
            <a:ext cx="9099788" cy="2428411"/>
          </a:xfrm>
        </p:spPr>
        <p:txBody>
          <a:bodyPr/>
          <a:lstStyle/>
          <a:p>
            <a:pPr marL="0" indent="0">
              <a:buNone/>
            </a:pPr>
            <a:r>
              <a:rPr lang="en-GB" sz="1200" dirty="0"/>
              <a:t>The views expressed in this presentation are those of invited contributors and not necessarily those of the IFoA. The IFoA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1200" dirty="0"/>
            </a:br>
            <a:endParaRPr lang="en-GB" sz="1200" dirty="0"/>
          </a:p>
          <a:p>
            <a:pPr marL="0" indent="0">
              <a:buNone/>
            </a:pPr>
            <a:r>
              <a:rPr lang="en-GB" sz="12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a:t>
            </a:r>
            <a:r>
              <a:rPr lang="en-GB" sz="1200" dirty="0" err="1"/>
              <a:t>IFoA</a:t>
            </a:r>
            <a:r>
              <a:rPr lang="en-GB" sz="1200" dirty="0"/>
              <a:t>.</a:t>
            </a:r>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76536" y="985838"/>
            <a:ext cx="3816424" cy="1143000"/>
          </a:xfrm>
        </p:spPr>
        <p:txBody>
          <a:bodyPr/>
          <a:lstStyle/>
          <a:p>
            <a:pPr algn="ctr"/>
            <a:r>
              <a:rPr lang="en-GB" sz="4800" dirty="0">
                <a:solidFill>
                  <a:schemeClr val="accent2"/>
                </a:solidFill>
              </a:rPr>
              <a:t>Questions</a:t>
            </a: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defTabSz="685835"/>
            <a:r>
              <a:rPr lang="en-GB" sz="3200" kern="1200" dirty="0"/>
              <a:t>Introduction to the working party</a:t>
            </a:r>
          </a:p>
        </p:txBody>
      </p:sp>
      <p:sp>
        <p:nvSpPr>
          <p:cNvPr id="4" name="Date Placeholder 3"/>
          <p:cNvSpPr>
            <a:spLocks noGrp="1"/>
          </p:cNvSpPr>
          <p:nvPr>
            <p:ph type="dt" sz="half" idx="2"/>
          </p:nvPr>
        </p:nvSpPr>
        <p:spPr/>
        <p:txBody>
          <a:bodyPr/>
          <a:lstStyle/>
          <a:p>
            <a:pPr defTabSz="990570"/>
            <a:fld id="{1744C141-B97D-4979-AB76-E8E6AB76C28B}" type="datetime4">
              <a:rPr lang="en-GB">
                <a:solidFill>
                  <a:srgbClr val="3F4548"/>
                </a:solidFill>
              </a:rPr>
              <a:pPr defTabSz="990570"/>
              <a:t>18 October 2019</a:t>
            </a:fld>
            <a:endParaRPr lang="en-GB" dirty="0">
              <a:solidFill>
                <a:srgbClr val="3F4548"/>
              </a:solidFill>
            </a:endParaRPr>
          </a:p>
        </p:txBody>
      </p:sp>
    </p:spTree>
    <p:extLst>
      <p:ext uri="{BB962C8B-B14F-4D97-AF65-F5344CB8AC3E}">
        <p14:creationId xmlns:p14="http://schemas.microsoft.com/office/powerpoint/2010/main" val="31676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solidFill>
                  <a:srgbClr val="3F4548"/>
                </a:solidFill>
              </a:rPr>
              <a:t>November 2019</a:t>
            </a:r>
          </a:p>
        </p:txBody>
      </p:sp>
      <p:sp>
        <p:nvSpPr>
          <p:cNvPr id="4" name="Slide Number Placeholder 3"/>
          <p:cNvSpPr>
            <a:spLocks noGrp="1"/>
          </p:cNvSpPr>
          <p:nvPr>
            <p:ph type="sldNum" sz="quarter" idx="12"/>
          </p:nvPr>
        </p:nvSpPr>
        <p:spPr/>
        <p:txBody>
          <a:bodyPr/>
          <a:lstStyle/>
          <a:p>
            <a:fld id="{CCC5EDD3-CB13-45EB-8A5C-B486875EE4D2}" type="slidenum">
              <a:rPr lang="en-GB" smtClean="0"/>
              <a:pPr/>
              <a:t>4</a:t>
            </a:fld>
            <a:endParaRPr lang="en-GB"/>
          </a:p>
        </p:txBody>
      </p:sp>
      <p:sp>
        <p:nvSpPr>
          <p:cNvPr id="7" name="Title 6">
            <a:extLst>
              <a:ext uri="{FF2B5EF4-FFF2-40B4-BE49-F238E27FC236}">
                <a16:creationId xmlns:a16="http://schemas.microsoft.com/office/drawing/2014/main" id="{136898E6-6151-41DC-AE4C-A0AFFD7B8620}"/>
              </a:ext>
            </a:extLst>
          </p:cNvPr>
          <p:cNvSpPr>
            <a:spLocks noGrp="1"/>
          </p:cNvSpPr>
          <p:nvPr>
            <p:ph type="title"/>
          </p:nvPr>
        </p:nvSpPr>
        <p:spPr>
          <a:xfrm>
            <a:off x="144463" y="188640"/>
            <a:ext cx="8982471" cy="1143000"/>
          </a:xfrm>
        </p:spPr>
        <p:txBody>
          <a:bodyPr/>
          <a:lstStyle/>
          <a:p>
            <a:r>
              <a:rPr lang="en-GB" sz="2800" dirty="0"/>
              <a:t>Working Party Objectives</a:t>
            </a:r>
          </a:p>
        </p:txBody>
      </p:sp>
      <p:sp>
        <p:nvSpPr>
          <p:cNvPr id="2" name="Rectangle 1">
            <a:extLst>
              <a:ext uri="{FF2B5EF4-FFF2-40B4-BE49-F238E27FC236}">
                <a16:creationId xmlns:a16="http://schemas.microsoft.com/office/drawing/2014/main" id="{DC70D99E-A0E0-4A0E-BBA0-516A4AE3F918}"/>
              </a:ext>
            </a:extLst>
          </p:cNvPr>
          <p:cNvSpPr/>
          <p:nvPr/>
        </p:nvSpPr>
        <p:spPr>
          <a:xfrm>
            <a:off x="247228" y="1281525"/>
            <a:ext cx="7010028" cy="4523739"/>
          </a:xfrm>
          <a:prstGeom prst="rect">
            <a:avLst/>
          </a:prstGeom>
        </p:spPr>
        <p:txBody>
          <a:bodyPr wrap="square">
            <a:spAutoFit/>
          </a:bodyPr>
          <a:lstStyle/>
          <a:p>
            <a:pPr marL="342900" lvl="0" indent="-342900">
              <a:lnSpc>
                <a:spcPct val="150000"/>
              </a:lnSpc>
              <a:buFont typeface="+mj-lt"/>
              <a:buAutoNum type="arabicParenR"/>
            </a:pPr>
            <a:r>
              <a:rPr lang="en-GB" sz="2000" dirty="0">
                <a:solidFill>
                  <a:srgbClr val="113458"/>
                </a:solidFill>
              </a:rPr>
              <a:t>a selection of potential retirement products and/or investment techniques that could help improve the options available to consumers on retirement</a:t>
            </a:r>
          </a:p>
          <a:p>
            <a:pPr marL="342900" lvl="0" indent="-342900" algn="just">
              <a:lnSpc>
                <a:spcPts val="1400"/>
              </a:lnSpc>
              <a:spcAft>
                <a:spcPts val="1200"/>
              </a:spcAft>
              <a:buFont typeface="+mj-lt"/>
              <a:buAutoNum type="arabicParenR"/>
            </a:pPr>
            <a:endParaRPr lang="en-GB" sz="2000" dirty="0">
              <a:solidFill>
                <a:srgbClr val="113458"/>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50000"/>
              </a:lnSpc>
              <a:buFont typeface="+mj-lt"/>
              <a:buAutoNum type="arabicParenR"/>
            </a:pPr>
            <a:r>
              <a:rPr lang="en-GB" sz="2000" dirty="0">
                <a:solidFill>
                  <a:srgbClr val="113458"/>
                </a:solidFill>
              </a:rPr>
              <a:t>a framework for assessing how successful the different approaches are when measured against consumer needs and wants</a:t>
            </a:r>
          </a:p>
          <a:p>
            <a:pPr marL="342900" indent="-342900">
              <a:lnSpc>
                <a:spcPct val="150000"/>
              </a:lnSpc>
              <a:buFont typeface="+mj-lt"/>
              <a:buAutoNum type="arabicParenR"/>
            </a:pPr>
            <a:endParaRPr lang="en-GB" sz="2000" dirty="0">
              <a:solidFill>
                <a:srgbClr val="113458"/>
              </a:solidFill>
            </a:endParaRPr>
          </a:p>
          <a:p>
            <a:pPr marL="342900" indent="-342900">
              <a:lnSpc>
                <a:spcPct val="150000"/>
              </a:lnSpc>
              <a:buFont typeface="+mj-lt"/>
              <a:buAutoNum type="arabicParenR"/>
            </a:pPr>
            <a:r>
              <a:rPr lang="en-GB" sz="2000" dirty="0">
                <a:solidFill>
                  <a:srgbClr val="113458"/>
                </a:solidFill>
              </a:rPr>
              <a:t>modelling to analyse the success of each suggested approach against the outlined framework</a:t>
            </a:r>
          </a:p>
        </p:txBody>
      </p:sp>
      <p:sp>
        <p:nvSpPr>
          <p:cNvPr id="8" name="Rectangle 7">
            <a:extLst>
              <a:ext uri="{FF2B5EF4-FFF2-40B4-BE49-F238E27FC236}">
                <a16:creationId xmlns:a16="http://schemas.microsoft.com/office/drawing/2014/main" id="{EB233836-E08B-4AFE-8245-EAB8926DBDE9}"/>
              </a:ext>
            </a:extLst>
          </p:cNvPr>
          <p:cNvSpPr/>
          <p:nvPr/>
        </p:nvSpPr>
        <p:spPr>
          <a:xfrm>
            <a:off x="8150026" y="2524879"/>
            <a:ext cx="1755974" cy="2946961"/>
          </a:xfrm>
          <a:prstGeom prst="rect">
            <a:avLst/>
          </a:prstGeom>
        </p:spPr>
        <p:txBody>
          <a:bodyPr wrap="square">
            <a:spAutoFit/>
          </a:bodyPr>
          <a:lstStyle/>
          <a:p>
            <a:pPr lvl="0" algn="just">
              <a:lnSpc>
                <a:spcPts val="1400"/>
              </a:lnSpc>
              <a:spcAft>
                <a:spcPts val="1200"/>
              </a:spcAft>
            </a:pPr>
            <a:r>
              <a:rPr lang="en-GB" sz="2000" b="1" dirty="0">
                <a:solidFill>
                  <a:srgbClr val="113458"/>
                </a:solidFill>
                <a:effectLst/>
                <a:latin typeface="Arial" panose="020B0604020202020204" pitchFamily="34" charset="0"/>
                <a:ea typeface="Times New Roman" panose="02020603050405020304" pitchFamily="18" charset="0"/>
                <a:cs typeface="Times New Roman" panose="02020603050405020304" pitchFamily="18" charset="0"/>
              </a:rPr>
              <a:t>Paper 1</a:t>
            </a:r>
          </a:p>
          <a:p>
            <a:pPr lvl="0" algn="just">
              <a:lnSpc>
                <a:spcPts val="1400"/>
              </a:lnSpc>
              <a:spcAft>
                <a:spcPts val="1200"/>
              </a:spcAft>
            </a:pPr>
            <a:r>
              <a:rPr lang="en-GB" sz="2000" b="1" dirty="0">
                <a:solidFill>
                  <a:srgbClr val="113458"/>
                </a:solidFill>
                <a:latin typeface="Arial" panose="020B0604020202020204" pitchFamily="34" charset="0"/>
                <a:ea typeface="Times New Roman" panose="02020603050405020304" pitchFamily="18" charset="0"/>
                <a:cs typeface="Times New Roman" panose="02020603050405020304" pitchFamily="18" charset="0"/>
              </a:rPr>
              <a:t>(Q1 2020)</a:t>
            </a:r>
          </a:p>
          <a:p>
            <a:pPr lvl="0" algn="just">
              <a:lnSpc>
                <a:spcPts val="1400"/>
              </a:lnSpc>
              <a:spcAft>
                <a:spcPts val="1200"/>
              </a:spcAft>
            </a:pPr>
            <a:endParaRPr lang="en-GB" sz="2000" b="1" dirty="0">
              <a:solidFill>
                <a:srgbClr val="113458"/>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ts val="1400"/>
              </a:lnSpc>
              <a:spcAft>
                <a:spcPts val="1200"/>
              </a:spcAft>
            </a:pPr>
            <a:endParaRPr lang="en-GB" sz="2000" b="1" dirty="0">
              <a:solidFill>
                <a:srgbClr val="113458"/>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ts val="1400"/>
              </a:lnSpc>
              <a:spcAft>
                <a:spcPts val="1200"/>
              </a:spcAft>
            </a:pPr>
            <a:endParaRPr lang="en-GB" sz="2000" b="1" dirty="0">
              <a:solidFill>
                <a:srgbClr val="113458"/>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ts val="1400"/>
              </a:lnSpc>
              <a:spcAft>
                <a:spcPts val="1200"/>
              </a:spcAft>
            </a:pPr>
            <a:endParaRPr lang="en-GB" sz="2000" b="1" dirty="0">
              <a:solidFill>
                <a:srgbClr val="113458"/>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gn="just">
              <a:lnSpc>
                <a:spcPts val="1400"/>
              </a:lnSpc>
              <a:spcAft>
                <a:spcPts val="1200"/>
              </a:spcAft>
            </a:pPr>
            <a:endParaRPr lang="en-GB" sz="2000" b="1" dirty="0">
              <a:solidFill>
                <a:srgbClr val="113458"/>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ts val="1400"/>
              </a:lnSpc>
              <a:spcAft>
                <a:spcPts val="1200"/>
              </a:spcAft>
            </a:pPr>
            <a:r>
              <a:rPr lang="en-GB" sz="2000" b="1" dirty="0">
                <a:solidFill>
                  <a:srgbClr val="113458"/>
                </a:solidFill>
                <a:effectLst/>
                <a:latin typeface="Arial" panose="020B0604020202020204" pitchFamily="34" charset="0"/>
                <a:ea typeface="Times New Roman" panose="02020603050405020304" pitchFamily="18" charset="0"/>
                <a:cs typeface="Times New Roman" panose="02020603050405020304" pitchFamily="18" charset="0"/>
              </a:rPr>
              <a:t>Paper 2</a:t>
            </a:r>
          </a:p>
          <a:p>
            <a:pPr lvl="0" algn="just">
              <a:lnSpc>
                <a:spcPts val="1400"/>
              </a:lnSpc>
              <a:spcAft>
                <a:spcPts val="1200"/>
              </a:spcAft>
            </a:pPr>
            <a:r>
              <a:rPr lang="en-GB" sz="2000" b="1" dirty="0">
                <a:solidFill>
                  <a:srgbClr val="113458"/>
                </a:solidFill>
                <a:latin typeface="Arial" panose="020B0604020202020204" pitchFamily="34" charset="0"/>
                <a:ea typeface="Times New Roman" panose="02020603050405020304" pitchFamily="18" charset="0"/>
                <a:cs typeface="Times New Roman" panose="02020603050405020304" pitchFamily="18" charset="0"/>
              </a:rPr>
              <a:t>(H2 2020)</a:t>
            </a:r>
            <a:endParaRPr lang="en-GB" sz="2000" b="1" dirty="0">
              <a:solidFill>
                <a:srgbClr val="113458"/>
              </a:solidFill>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5601DAB3-5073-4451-A34D-CFAEC386E573}"/>
              </a:ext>
            </a:extLst>
          </p:cNvPr>
          <p:cNvCxnSpPr>
            <a:cxnSpLocks/>
          </p:cNvCxnSpPr>
          <p:nvPr/>
        </p:nvCxnSpPr>
        <p:spPr>
          <a:xfrm>
            <a:off x="6897216" y="5061039"/>
            <a:ext cx="10801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EBE251F3-A584-446E-9701-7CF8356B6077}"/>
              </a:ext>
            </a:extLst>
          </p:cNvPr>
          <p:cNvSpPr/>
          <p:nvPr/>
        </p:nvSpPr>
        <p:spPr>
          <a:xfrm>
            <a:off x="7617296" y="1596785"/>
            <a:ext cx="360040" cy="2480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9947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defTabSz="685835"/>
            <a:r>
              <a:rPr lang="en-GB" sz="3200" kern="1200" dirty="0"/>
              <a:t>Background on the retirement market in the UK</a:t>
            </a:r>
          </a:p>
        </p:txBody>
      </p:sp>
      <p:sp>
        <p:nvSpPr>
          <p:cNvPr id="4" name="Date Placeholder 3"/>
          <p:cNvSpPr>
            <a:spLocks noGrp="1"/>
          </p:cNvSpPr>
          <p:nvPr>
            <p:ph type="dt" sz="half" idx="2"/>
          </p:nvPr>
        </p:nvSpPr>
        <p:spPr/>
        <p:txBody>
          <a:bodyPr/>
          <a:lstStyle/>
          <a:p>
            <a:pPr defTabSz="990570"/>
            <a:fld id="{1744C141-B97D-4979-AB76-E8E6AB76C28B}" type="datetime4">
              <a:rPr lang="en-GB">
                <a:solidFill>
                  <a:srgbClr val="3F4548"/>
                </a:solidFill>
              </a:rPr>
              <a:pPr defTabSz="990570"/>
              <a:t>18 October 2019</a:t>
            </a:fld>
            <a:endParaRPr lang="en-GB" dirty="0">
              <a:solidFill>
                <a:srgbClr val="3F4548"/>
              </a:solidFill>
            </a:endParaRPr>
          </a:p>
        </p:txBody>
      </p:sp>
    </p:spTree>
    <p:extLst>
      <p:ext uri="{BB962C8B-B14F-4D97-AF65-F5344CB8AC3E}">
        <p14:creationId xmlns:p14="http://schemas.microsoft.com/office/powerpoint/2010/main" val="394881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solidFill>
                  <a:srgbClr val="3F4548"/>
                </a:solidFill>
              </a:rPr>
              <a:t>November 2019</a:t>
            </a:r>
          </a:p>
        </p:txBody>
      </p:sp>
      <p:sp>
        <p:nvSpPr>
          <p:cNvPr id="4" name="Slide Number Placeholder 3"/>
          <p:cNvSpPr>
            <a:spLocks noGrp="1"/>
          </p:cNvSpPr>
          <p:nvPr>
            <p:ph type="sldNum" sz="quarter" idx="12"/>
          </p:nvPr>
        </p:nvSpPr>
        <p:spPr/>
        <p:txBody>
          <a:bodyPr/>
          <a:lstStyle/>
          <a:p>
            <a:fld id="{CCC5EDD3-CB13-45EB-8A5C-B486875EE4D2}" type="slidenum">
              <a:rPr lang="en-GB" smtClean="0"/>
              <a:pPr/>
              <a:t>6</a:t>
            </a:fld>
            <a:endParaRPr lang="en-GB"/>
          </a:p>
        </p:txBody>
      </p:sp>
      <p:sp>
        <p:nvSpPr>
          <p:cNvPr id="7" name="Title 6">
            <a:extLst>
              <a:ext uri="{FF2B5EF4-FFF2-40B4-BE49-F238E27FC236}">
                <a16:creationId xmlns:a16="http://schemas.microsoft.com/office/drawing/2014/main" id="{136898E6-6151-41DC-AE4C-A0AFFD7B8620}"/>
              </a:ext>
            </a:extLst>
          </p:cNvPr>
          <p:cNvSpPr>
            <a:spLocks noGrp="1"/>
          </p:cNvSpPr>
          <p:nvPr>
            <p:ph type="title"/>
          </p:nvPr>
        </p:nvSpPr>
        <p:spPr>
          <a:xfrm>
            <a:off x="261381" y="236016"/>
            <a:ext cx="8982471" cy="1143000"/>
          </a:xfrm>
        </p:spPr>
        <p:txBody>
          <a:bodyPr/>
          <a:lstStyle/>
          <a:p>
            <a:r>
              <a:rPr lang="en-GB" sz="2800" dirty="0"/>
              <a:t>Background</a:t>
            </a:r>
          </a:p>
        </p:txBody>
      </p:sp>
      <p:pic>
        <p:nvPicPr>
          <p:cNvPr id="5" name="Picture 4">
            <a:extLst>
              <a:ext uri="{FF2B5EF4-FFF2-40B4-BE49-F238E27FC236}">
                <a16:creationId xmlns:a16="http://schemas.microsoft.com/office/drawing/2014/main" id="{0F96E893-3A74-4B63-88AC-7343ADA4A797}"/>
              </a:ext>
            </a:extLst>
          </p:cNvPr>
          <p:cNvPicPr>
            <a:picLocks noChangeAspect="1"/>
          </p:cNvPicPr>
          <p:nvPr/>
        </p:nvPicPr>
        <p:blipFill rotWithShape="1">
          <a:blip r:embed="rId3"/>
          <a:srcRect l="69058" t="21969" r="10588" b="25047"/>
          <a:stretch/>
        </p:blipFill>
        <p:spPr>
          <a:xfrm>
            <a:off x="662148" y="1379016"/>
            <a:ext cx="2580555" cy="3778670"/>
          </a:xfrm>
          <a:prstGeom prst="rect">
            <a:avLst/>
          </a:prstGeom>
        </p:spPr>
      </p:pic>
      <p:pic>
        <p:nvPicPr>
          <p:cNvPr id="8" name="Picture 7">
            <a:extLst>
              <a:ext uri="{FF2B5EF4-FFF2-40B4-BE49-F238E27FC236}">
                <a16:creationId xmlns:a16="http://schemas.microsoft.com/office/drawing/2014/main" id="{65A73E31-BCE4-46B1-927B-4FCADF5C880B}"/>
              </a:ext>
            </a:extLst>
          </p:cNvPr>
          <p:cNvPicPr>
            <a:picLocks noChangeAspect="1"/>
          </p:cNvPicPr>
          <p:nvPr/>
        </p:nvPicPr>
        <p:blipFill rotWithShape="1">
          <a:blip r:embed="rId4"/>
          <a:srcRect l="20924" t="50000" r="28920" b="24155"/>
          <a:stretch/>
        </p:blipFill>
        <p:spPr>
          <a:xfrm>
            <a:off x="3759001" y="807516"/>
            <a:ext cx="4968552" cy="1440160"/>
          </a:xfrm>
          <a:prstGeom prst="rect">
            <a:avLst/>
          </a:prstGeom>
        </p:spPr>
      </p:pic>
      <p:pic>
        <p:nvPicPr>
          <p:cNvPr id="10" name="Picture 9">
            <a:extLst>
              <a:ext uri="{FF2B5EF4-FFF2-40B4-BE49-F238E27FC236}">
                <a16:creationId xmlns:a16="http://schemas.microsoft.com/office/drawing/2014/main" id="{5325C6BB-5EE8-45A3-8061-1E12CFE318B3}"/>
              </a:ext>
            </a:extLst>
          </p:cNvPr>
          <p:cNvPicPr>
            <a:picLocks noChangeAspect="1"/>
          </p:cNvPicPr>
          <p:nvPr/>
        </p:nvPicPr>
        <p:blipFill rotWithShape="1">
          <a:blip r:embed="rId5"/>
          <a:srcRect l="20197" t="53877" r="60904" b="22862"/>
          <a:stretch/>
        </p:blipFill>
        <p:spPr>
          <a:xfrm>
            <a:off x="5823183" y="2237546"/>
            <a:ext cx="3162520" cy="2189437"/>
          </a:xfrm>
          <a:prstGeom prst="rect">
            <a:avLst/>
          </a:prstGeom>
        </p:spPr>
      </p:pic>
      <p:pic>
        <p:nvPicPr>
          <p:cNvPr id="11" name="Picture 10">
            <a:extLst>
              <a:ext uri="{FF2B5EF4-FFF2-40B4-BE49-F238E27FC236}">
                <a16:creationId xmlns:a16="http://schemas.microsoft.com/office/drawing/2014/main" id="{721724D4-4011-4815-8046-3B4BA34D2302}"/>
              </a:ext>
            </a:extLst>
          </p:cNvPr>
          <p:cNvPicPr>
            <a:picLocks noChangeAspect="1"/>
          </p:cNvPicPr>
          <p:nvPr/>
        </p:nvPicPr>
        <p:blipFill rotWithShape="1">
          <a:blip r:embed="rId6"/>
          <a:srcRect l="18017" t="64215" r="34734" b="25446"/>
          <a:stretch/>
        </p:blipFill>
        <p:spPr>
          <a:xfrm>
            <a:off x="3616814" y="4736028"/>
            <a:ext cx="4680520" cy="576064"/>
          </a:xfrm>
          <a:prstGeom prst="rect">
            <a:avLst/>
          </a:prstGeom>
        </p:spPr>
      </p:pic>
    </p:spTree>
    <p:extLst>
      <p:ext uri="{BB962C8B-B14F-4D97-AF65-F5344CB8AC3E}">
        <p14:creationId xmlns:p14="http://schemas.microsoft.com/office/powerpoint/2010/main" val="288257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solidFill>
                  <a:srgbClr val="3F4548"/>
                </a:solidFill>
              </a:rPr>
              <a:t>November 2019</a:t>
            </a:r>
          </a:p>
        </p:txBody>
      </p:sp>
      <p:sp>
        <p:nvSpPr>
          <p:cNvPr id="4" name="Slide Number Placeholder 3"/>
          <p:cNvSpPr>
            <a:spLocks noGrp="1"/>
          </p:cNvSpPr>
          <p:nvPr>
            <p:ph type="sldNum" sz="quarter" idx="12"/>
          </p:nvPr>
        </p:nvSpPr>
        <p:spPr/>
        <p:txBody>
          <a:bodyPr/>
          <a:lstStyle/>
          <a:p>
            <a:fld id="{CCC5EDD3-CB13-45EB-8A5C-B486875EE4D2}" type="slidenum">
              <a:rPr lang="en-GB" smtClean="0"/>
              <a:pPr/>
              <a:t>7</a:t>
            </a:fld>
            <a:endParaRPr lang="en-GB"/>
          </a:p>
        </p:txBody>
      </p:sp>
      <p:sp>
        <p:nvSpPr>
          <p:cNvPr id="7" name="Title 6">
            <a:extLst>
              <a:ext uri="{FF2B5EF4-FFF2-40B4-BE49-F238E27FC236}">
                <a16:creationId xmlns:a16="http://schemas.microsoft.com/office/drawing/2014/main" id="{136898E6-6151-41DC-AE4C-A0AFFD7B8620}"/>
              </a:ext>
            </a:extLst>
          </p:cNvPr>
          <p:cNvSpPr>
            <a:spLocks noGrp="1"/>
          </p:cNvSpPr>
          <p:nvPr>
            <p:ph type="title"/>
          </p:nvPr>
        </p:nvSpPr>
        <p:spPr>
          <a:xfrm>
            <a:off x="261381" y="236016"/>
            <a:ext cx="8982471" cy="1143000"/>
          </a:xfrm>
        </p:spPr>
        <p:txBody>
          <a:bodyPr/>
          <a:lstStyle/>
          <a:p>
            <a:r>
              <a:rPr lang="en-GB" sz="2800" dirty="0"/>
              <a:t>Background</a:t>
            </a:r>
          </a:p>
        </p:txBody>
      </p:sp>
      <p:sp>
        <p:nvSpPr>
          <p:cNvPr id="11" name="TextBox 10">
            <a:extLst>
              <a:ext uri="{FF2B5EF4-FFF2-40B4-BE49-F238E27FC236}">
                <a16:creationId xmlns:a16="http://schemas.microsoft.com/office/drawing/2014/main" id="{2F7398E7-7C02-4110-97FB-4660225145C2}"/>
              </a:ext>
            </a:extLst>
          </p:cNvPr>
          <p:cNvSpPr txBox="1"/>
          <p:nvPr/>
        </p:nvSpPr>
        <p:spPr>
          <a:xfrm>
            <a:off x="261381" y="5525729"/>
            <a:ext cx="8735108" cy="338554"/>
          </a:xfrm>
          <a:prstGeom prst="rect">
            <a:avLst/>
          </a:prstGeom>
          <a:noFill/>
        </p:spPr>
        <p:txBody>
          <a:bodyPr wrap="square" rtlCol="0">
            <a:spAutoFit/>
          </a:bodyPr>
          <a:lstStyle/>
          <a:p>
            <a:r>
              <a:rPr lang="en-GB" sz="800" i="1" dirty="0">
                <a:solidFill>
                  <a:srgbClr val="113458"/>
                </a:solidFill>
              </a:rPr>
              <a:t>Source: Barnett Waddingham; compiled from data published by the Financial Conduct Authority (FCA)</a:t>
            </a:r>
          </a:p>
          <a:p>
            <a:r>
              <a:rPr lang="en-GB" sz="800" i="1" dirty="0">
                <a:solidFill>
                  <a:srgbClr val="113458"/>
                </a:solidFill>
              </a:rPr>
              <a:t>* Figures for drawdown sales and UFPLS were not collected in the same format between July and September 2015 and were therefore omitted by the FCA. </a:t>
            </a:r>
          </a:p>
        </p:txBody>
      </p:sp>
      <p:pic>
        <p:nvPicPr>
          <p:cNvPr id="5" name="Picture 4"/>
          <p:cNvPicPr>
            <a:picLocks noChangeAspect="1"/>
          </p:cNvPicPr>
          <p:nvPr/>
        </p:nvPicPr>
        <p:blipFill>
          <a:blip r:embed="rId3"/>
          <a:stretch>
            <a:fillRect/>
          </a:stretch>
        </p:blipFill>
        <p:spPr>
          <a:xfrm>
            <a:off x="32606" y="1304230"/>
            <a:ext cx="9687383" cy="4276105"/>
          </a:xfrm>
          <a:prstGeom prst="rect">
            <a:avLst/>
          </a:prstGeom>
        </p:spPr>
      </p:pic>
    </p:spTree>
    <p:extLst>
      <p:ext uri="{BB962C8B-B14F-4D97-AF65-F5344CB8AC3E}">
        <p14:creationId xmlns:p14="http://schemas.microsoft.com/office/powerpoint/2010/main" val="269070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solidFill>
                  <a:srgbClr val="3F4548"/>
                </a:solidFill>
              </a:rPr>
              <a:t>November 2019</a:t>
            </a:r>
          </a:p>
        </p:txBody>
      </p:sp>
      <p:sp>
        <p:nvSpPr>
          <p:cNvPr id="4" name="Slide Number Placeholder 3"/>
          <p:cNvSpPr>
            <a:spLocks noGrp="1"/>
          </p:cNvSpPr>
          <p:nvPr>
            <p:ph type="sldNum" sz="quarter" idx="12"/>
          </p:nvPr>
        </p:nvSpPr>
        <p:spPr/>
        <p:txBody>
          <a:bodyPr/>
          <a:lstStyle/>
          <a:p>
            <a:fld id="{CCC5EDD3-CB13-45EB-8A5C-B486875EE4D2}" type="slidenum">
              <a:rPr lang="en-GB" smtClean="0"/>
              <a:pPr/>
              <a:t>8</a:t>
            </a:fld>
            <a:endParaRPr lang="en-GB"/>
          </a:p>
        </p:txBody>
      </p:sp>
      <p:sp>
        <p:nvSpPr>
          <p:cNvPr id="7" name="Title 6">
            <a:extLst>
              <a:ext uri="{FF2B5EF4-FFF2-40B4-BE49-F238E27FC236}">
                <a16:creationId xmlns:a16="http://schemas.microsoft.com/office/drawing/2014/main" id="{136898E6-6151-41DC-AE4C-A0AFFD7B8620}"/>
              </a:ext>
            </a:extLst>
          </p:cNvPr>
          <p:cNvSpPr>
            <a:spLocks noGrp="1"/>
          </p:cNvSpPr>
          <p:nvPr>
            <p:ph type="title"/>
          </p:nvPr>
        </p:nvSpPr>
        <p:spPr>
          <a:xfrm>
            <a:off x="261381" y="236016"/>
            <a:ext cx="8982471" cy="1143000"/>
          </a:xfrm>
        </p:spPr>
        <p:txBody>
          <a:bodyPr/>
          <a:lstStyle/>
          <a:p>
            <a:r>
              <a:rPr lang="en-GB" sz="2800" dirty="0"/>
              <a:t>Background</a:t>
            </a:r>
          </a:p>
        </p:txBody>
      </p:sp>
      <p:sp>
        <p:nvSpPr>
          <p:cNvPr id="11" name="TextBox 10">
            <a:extLst>
              <a:ext uri="{FF2B5EF4-FFF2-40B4-BE49-F238E27FC236}">
                <a16:creationId xmlns:a16="http://schemas.microsoft.com/office/drawing/2014/main" id="{2F7398E7-7C02-4110-97FB-4660225145C2}"/>
              </a:ext>
            </a:extLst>
          </p:cNvPr>
          <p:cNvSpPr txBox="1"/>
          <p:nvPr/>
        </p:nvSpPr>
        <p:spPr>
          <a:xfrm>
            <a:off x="907232" y="5731321"/>
            <a:ext cx="4464496" cy="215444"/>
          </a:xfrm>
          <a:prstGeom prst="rect">
            <a:avLst/>
          </a:prstGeom>
          <a:noFill/>
        </p:spPr>
        <p:txBody>
          <a:bodyPr wrap="square" rtlCol="0">
            <a:spAutoFit/>
          </a:bodyPr>
          <a:lstStyle/>
          <a:p>
            <a:r>
              <a:rPr lang="en-GB" sz="800" i="1" dirty="0">
                <a:solidFill>
                  <a:srgbClr val="113458"/>
                </a:solidFill>
              </a:rPr>
              <a:t>Source: The Pensions Regulator (via a Freedom of Information Request from Royal London)</a:t>
            </a:r>
          </a:p>
        </p:txBody>
      </p:sp>
      <p:graphicFrame>
        <p:nvGraphicFramePr>
          <p:cNvPr id="12" name="Chart 11">
            <a:extLst>
              <a:ext uri="{FF2B5EF4-FFF2-40B4-BE49-F238E27FC236}">
                <a16:creationId xmlns:a16="http://schemas.microsoft.com/office/drawing/2014/main" id="{65AEA819-E9D6-44A0-AC82-313059F24D54}"/>
              </a:ext>
            </a:extLst>
          </p:cNvPr>
          <p:cNvGraphicFramePr>
            <a:graphicFrameLocks/>
          </p:cNvGraphicFramePr>
          <p:nvPr>
            <p:extLst>
              <p:ext uri="{D42A27DB-BD31-4B8C-83A1-F6EECF244321}">
                <p14:modId xmlns:p14="http://schemas.microsoft.com/office/powerpoint/2010/main" val="4219253461"/>
              </p:ext>
            </p:extLst>
          </p:nvPr>
        </p:nvGraphicFramePr>
        <p:xfrm>
          <a:off x="433909" y="1318440"/>
          <a:ext cx="8191499" cy="4198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22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solidFill>
                  <a:srgbClr val="3F4548"/>
                </a:solidFill>
              </a:rPr>
              <a:t>November 2019</a:t>
            </a:r>
          </a:p>
        </p:txBody>
      </p:sp>
      <p:sp>
        <p:nvSpPr>
          <p:cNvPr id="4" name="Slide Number Placeholder 3"/>
          <p:cNvSpPr>
            <a:spLocks noGrp="1"/>
          </p:cNvSpPr>
          <p:nvPr>
            <p:ph type="sldNum" sz="quarter" idx="12"/>
          </p:nvPr>
        </p:nvSpPr>
        <p:spPr/>
        <p:txBody>
          <a:bodyPr/>
          <a:lstStyle/>
          <a:p>
            <a:fld id="{CCC5EDD3-CB13-45EB-8A5C-B486875EE4D2}" type="slidenum">
              <a:rPr lang="en-GB" smtClean="0"/>
              <a:pPr/>
              <a:t>9</a:t>
            </a:fld>
            <a:endParaRPr lang="en-GB"/>
          </a:p>
        </p:txBody>
      </p:sp>
      <p:sp>
        <p:nvSpPr>
          <p:cNvPr id="7" name="Title 6">
            <a:extLst>
              <a:ext uri="{FF2B5EF4-FFF2-40B4-BE49-F238E27FC236}">
                <a16:creationId xmlns:a16="http://schemas.microsoft.com/office/drawing/2014/main" id="{136898E6-6151-41DC-AE4C-A0AFFD7B8620}"/>
              </a:ext>
            </a:extLst>
          </p:cNvPr>
          <p:cNvSpPr>
            <a:spLocks noGrp="1"/>
          </p:cNvSpPr>
          <p:nvPr>
            <p:ph type="title"/>
          </p:nvPr>
        </p:nvSpPr>
        <p:spPr>
          <a:xfrm>
            <a:off x="242910" y="260648"/>
            <a:ext cx="8982471" cy="1143000"/>
          </a:xfrm>
        </p:spPr>
        <p:txBody>
          <a:bodyPr/>
          <a:lstStyle/>
          <a:p>
            <a:r>
              <a:rPr lang="en-GB" sz="2800" dirty="0"/>
              <a:t>Background</a:t>
            </a:r>
          </a:p>
        </p:txBody>
      </p:sp>
      <p:sp>
        <p:nvSpPr>
          <p:cNvPr id="9" name="TextBox 8">
            <a:extLst>
              <a:ext uri="{FF2B5EF4-FFF2-40B4-BE49-F238E27FC236}">
                <a16:creationId xmlns:a16="http://schemas.microsoft.com/office/drawing/2014/main" id="{DD5A912D-2D8E-4EAB-B093-32D18F4BE203}"/>
              </a:ext>
            </a:extLst>
          </p:cNvPr>
          <p:cNvSpPr txBox="1"/>
          <p:nvPr/>
        </p:nvSpPr>
        <p:spPr>
          <a:xfrm>
            <a:off x="242910" y="1988840"/>
            <a:ext cx="9049543"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rgbClr val="113458"/>
              </a:solidFill>
            </a:endParaRPr>
          </a:p>
        </p:txBody>
      </p:sp>
      <p:sp>
        <p:nvSpPr>
          <p:cNvPr id="6" name="TextBox 5">
            <a:extLst>
              <a:ext uri="{FF2B5EF4-FFF2-40B4-BE49-F238E27FC236}">
                <a16:creationId xmlns:a16="http://schemas.microsoft.com/office/drawing/2014/main" id="{18F238B7-1FD3-4651-9726-60C5363E8D29}"/>
              </a:ext>
            </a:extLst>
          </p:cNvPr>
          <p:cNvSpPr txBox="1"/>
          <p:nvPr/>
        </p:nvSpPr>
        <p:spPr>
          <a:xfrm>
            <a:off x="242909" y="1403648"/>
            <a:ext cx="8982471" cy="3631763"/>
          </a:xfrm>
          <a:prstGeom prst="rect">
            <a:avLst/>
          </a:prstGeom>
          <a:noFill/>
        </p:spPr>
        <p:txBody>
          <a:bodyPr wrap="square" rtlCol="0">
            <a:spAutoFit/>
          </a:bodyPr>
          <a:lstStyle/>
          <a:p>
            <a:pPr>
              <a:lnSpc>
                <a:spcPct val="150000"/>
              </a:lnSpc>
            </a:pPr>
            <a:r>
              <a:rPr lang="en-GB" sz="2000" dirty="0">
                <a:solidFill>
                  <a:srgbClr val="113458"/>
                </a:solidFill>
              </a:rPr>
              <a:t>Risks to consider in retirement: </a:t>
            </a:r>
          </a:p>
          <a:p>
            <a:pPr marL="285750" indent="-285750">
              <a:lnSpc>
                <a:spcPct val="150000"/>
              </a:lnSpc>
              <a:buFont typeface="Arial" panose="020B0604020202020204" pitchFamily="34" charset="0"/>
              <a:buChar char="•"/>
            </a:pPr>
            <a:r>
              <a:rPr lang="en-GB" sz="2000" dirty="0">
                <a:solidFill>
                  <a:srgbClr val="113458"/>
                </a:solidFill>
              </a:rPr>
              <a:t>Longevity</a:t>
            </a:r>
          </a:p>
          <a:p>
            <a:pPr marL="285750" indent="-285750">
              <a:lnSpc>
                <a:spcPct val="150000"/>
              </a:lnSpc>
              <a:buFont typeface="Arial" panose="020B0604020202020204" pitchFamily="34" charset="0"/>
              <a:buChar char="•"/>
            </a:pPr>
            <a:r>
              <a:rPr lang="en-GB" sz="2000" dirty="0">
                <a:solidFill>
                  <a:srgbClr val="113458"/>
                </a:solidFill>
              </a:rPr>
              <a:t>Inflation </a:t>
            </a:r>
          </a:p>
          <a:p>
            <a:pPr marL="285750" indent="-285750">
              <a:lnSpc>
                <a:spcPct val="150000"/>
              </a:lnSpc>
              <a:buFont typeface="Arial" panose="020B0604020202020204" pitchFamily="34" charset="0"/>
              <a:buChar char="•"/>
            </a:pPr>
            <a:r>
              <a:rPr lang="en-GB" sz="2000" dirty="0">
                <a:solidFill>
                  <a:srgbClr val="113458"/>
                </a:solidFill>
              </a:rPr>
              <a:t>Market</a:t>
            </a:r>
          </a:p>
          <a:p>
            <a:pPr marL="285750" indent="-285750">
              <a:lnSpc>
                <a:spcPct val="150000"/>
              </a:lnSpc>
              <a:buFont typeface="Arial" panose="020B0604020202020204" pitchFamily="34" charset="0"/>
              <a:buChar char="•"/>
            </a:pPr>
            <a:r>
              <a:rPr lang="en-GB" sz="2000" dirty="0">
                <a:solidFill>
                  <a:srgbClr val="113458"/>
                </a:solidFill>
              </a:rPr>
              <a:t>Interest Rate</a:t>
            </a:r>
          </a:p>
          <a:p>
            <a:pPr marL="285750" indent="-285750">
              <a:lnSpc>
                <a:spcPct val="150000"/>
              </a:lnSpc>
              <a:buFont typeface="Arial" panose="020B0604020202020204" pitchFamily="34" charset="0"/>
              <a:buChar char="•"/>
            </a:pPr>
            <a:r>
              <a:rPr lang="en-GB" sz="2000" dirty="0">
                <a:solidFill>
                  <a:srgbClr val="113458"/>
                </a:solidFill>
              </a:rPr>
              <a:t>Investor Behaviour</a:t>
            </a:r>
          </a:p>
          <a:p>
            <a:pPr marL="285750" indent="-285750">
              <a:lnSpc>
                <a:spcPct val="150000"/>
              </a:lnSpc>
              <a:buFont typeface="Arial" panose="020B0604020202020204" pitchFamily="34" charset="0"/>
              <a:buChar char="•"/>
            </a:pPr>
            <a:r>
              <a:rPr lang="en-GB" sz="2000" dirty="0">
                <a:solidFill>
                  <a:srgbClr val="113458"/>
                </a:solidFill>
              </a:rPr>
              <a:t>Sequencing Risk</a:t>
            </a:r>
          </a:p>
          <a:p>
            <a:r>
              <a:rPr lang="en-GB" sz="2000" dirty="0">
                <a:solidFill>
                  <a:srgbClr val="113458"/>
                </a:solidFill>
              </a:rPr>
              <a:t>   </a:t>
            </a:r>
          </a:p>
        </p:txBody>
      </p:sp>
    </p:spTree>
    <p:extLst>
      <p:ext uri="{BB962C8B-B14F-4D97-AF65-F5344CB8AC3E}">
        <p14:creationId xmlns:p14="http://schemas.microsoft.com/office/powerpoint/2010/main" val="3501133840"/>
      </p:ext>
    </p:extLst>
  </p:cSld>
  <p:clrMapOvr>
    <a:masterClrMapping/>
  </p:clrMapOvr>
</p:sld>
</file>

<file path=ppt/theme/theme1.xml><?xml version="1.0" encoding="utf-8"?>
<a:theme xmlns:a="http://schemas.openxmlformats.org/drawingml/2006/main" name="IFOA PowerPoint template 14 gold B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34FA6E018F864D932E41AAEEA2C27A" ma:contentTypeVersion="11" ma:contentTypeDescription="Create a new document." ma:contentTypeScope="" ma:versionID="ca3a1a4e48a828dbec89fb4f949bfcbc">
  <xsd:schema xmlns:xsd="http://www.w3.org/2001/XMLSchema" xmlns:xs="http://www.w3.org/2001/XMLSchema" xmlns:p="http://schemas.microsoft.com/office/2006/metadata/properties" xmlns:ns3="4802eb33-b08b-4ec6-b0d3-a0d23583930f" xmlns:ns4="ab2f6f4f-4718-465e-8823-a299b8105ba0" targetNamespace="http://schemas.microsoft.com/office/2006/metadata/properties" ma:root="true" ma:fieldsID="75d327c7354c10a6db99a5e569a82aa1" ns3:_="" ns4:_="">
    <xsd:import namespace="4802eb33-b08b-4ec6-b0d3-a0d23583930f"/>
    <xsd:import namespace="ab2f6f4f-4718-465e-8823-a299b8105b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EventHashCode" minOccurs="0"/>
                <xsd:element ref="ns3:MediaServiceGenerationTim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2eb33-b08b-4ec6-b0d3-a0d2358393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Location" ma:index="11" nillable="true" ma:displayName="MediaServiceLocation" ma:descrip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2f6f4f-4718-465e-8823-a299b8105b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E4699-5F51-47A9-A07D-CB443CEBC747}">
  <ds:schemaRefs>
    <ds:schemaRef ds:uri="http://purl.org/dc/elements/1.1/"/>
    <ds:schemaRef ds:uri="http://schemas.microsoft.com/office/2006/metadata/properties"/>
    <ds:schemaRef ds:uri="ab2f6f4f-4718-465e-8823-a299b8105ba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802eb33-b08b-4ec6-b0d3-a0d23583930f"/>
    <ds:schemaRef ds:uri="http://www.w3.org/XML/1998/namespace"/>
    <ds:schemaRef ds:uri="http://purl.org/dc/dcmitype/"/>
  </ds:schemaRefs>
</ds:datastoreItem>
</file>

<file path=customXml/itemProps2.xml><?xml version="1.0" encoding="utf-8"?>
<ds:datastoreItem xmlns:ds="http://schemas.openxmlformats.org/officeDocument/2006/customXml" ds:itemID="{304C7268-F210-4060-B069-FE2F38AB4687}">
  <ds:schemaRefs>
    <ds:schemaRef ds:uri="http://schemas.microsoft.com/sharepoint/v3/contenttype/forms"/>
  </ds:schemaRefs>
</ds:datastoreItem>
</file>

<file path=customXml/itemProps3.xml><?xml version="1.0" encoding="utf-8"?>
<ds:datastoreItem xmlns:ds="http://schemas.openxmlformats.org/officeDocument/2006/customXml" ds:itemID="{34703B3E-8A2B-4672-9541-EB19A8194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2eb33-b08b-4ec6-b0d3-a0d23583930f"/>
    <ds:schemaRef ds:uri="ab2f6f4f-4718-465e-8823-a299b8105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IFOA PowerPoint template 14 gold BOLD</Template>
  <TotalTime>2954</TotalTime>
  <Words>1277</Words>
  <Application>Microsoft Office PowerPoint</Application>
  <PresentationFormat>A4 Paper (210x297 mm)</PresentationFormat>
  <Paragraphs>260</Paragraphs>
  <Slides>24</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Times New Roman</vt:lpstr>
      <vt:lpstr>Wingdings</vt:lpstr>
      <vt:lpstr>IFOA PowerPoint template 14 gold BOLD</vt:lpstr>
      <vt:lpstr>IFOA PowerPoint template 16.9</vt:lpstr>
      <vt:lpstr>Developing Better Retirement Products in the UK</vt:lpstr>
      <vt:lpstr>Agenda</vt:lpstr>
      <vt:lpstr>Introduction to the working party</vt:lpstr>
      <vt:lpstr>Working Party Objectives</vt:lpstr>
      <vt:lpstr>Background on the retirement market in the UK</vt:lpstr>
      <vt:lpstr>Background</vt:lpstr>
      <vt:lpstr>Background</vt:lpstr>
      <vt:lpstr>Background</vt:lpstr>
      <vt:lpstr>Background</vt:lpstr>
      <vt:lpstr>Existing and potential products for servicing consumer needs</vt:lpstr>
      <vt:lpstr>Example of products considered</vt:lpstr>
      <vt:lpstr>Products which merit further exploration</vt:lpstr>
      <vt:lpstr>Deferred annuity</vt:lpstr>
      <vt:lpstr>Variable annuity</vt:lpstr>
      <vt:lpstr>Equity release mortgages</vt:lpstr>
      <vt:lpstr>Equity release mortgages (continued)</vt:lpstr>
      <vt:lpstr>Tontines</vt:lpstr>
      <vt:lpstr>Our proposed framework for measuring success</vt:lpstr>
      <vt:lpstr>Some consumer needs</vt:lpstr>
      <vt:lpstr>Metrics for measuring success</vt:lpstr>
      <vt:lpstr>Conclusions and next steps</vt:lpstr>
      <vt:lpstr>Conclusions</vt:lpstr>
      <vt:lpstr>Next steps</vt:lpstr>
      <vt:lpstr>Questions</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Esther Hawley</cp:lastModifiedBy>
  <cp:revision>133</cp:revision>
  <dcterms:created xsi:type="dcterms:W3CDTF">2015-06-11T15:03:59Z</dcterms:created>
  <dcterms:modified xsi:type="dcterms:W3CDTF">2019-10-18T13:40:01Z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0x0101008234FA6E018F864D932E41AAEEA2C27A</vt:lpwstr>
  </property>
</Properties>
</file>