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79" r:id="rId5"/>
    <p:sldId id="443" r:id="rId6"/>
    <p:sldId id="467" r:id="rId7"/>
    <p:sldId id="393" r:id="rId8"/>
    <p:sldId id="446" r:id="rId9"/>
    <p:sldId id="448" r:id="rId10"/>
    <p:sldId id="452" r:id="rId11"/>
    <p:sldId id="477" r:id="rId12"/>
    <p:sldId id="454" r:id="rId13"/>
    <p:sldId id="466" r:id="rId14"/>
    <p:sldId id="423" r:id="rId15"/>
    <p:sldId id="453" r:id="rId16"/>
    <p:sldId id="375" r:id="rId17"/>
    <p:sldId id="333" r:id="rId18"/>
    <p:sldId id="456" r:id="rId19"/>
    <p:sldId id="301" r:id="rId20"/>
    <p:sldId id="382" r:id="rId21"/>
    <p:sldId id="472" r:id="rId22"/>
    <p:sldId id="368" r:id="rId23"/>
    <p:sldId id="457" r:id="rId24"/>
    <p:sldId id="458" r:id="rId25"/>
    <p:sldId id="459" r:id="rId26"/>
    <p:sldId id="460" r:id="rId27"/>
    <p:sldId id="381" r:id="rId28"/>
    <p:sldId id="469" r:id="rId29"/>
    <p:sldId id="461" r:id="rId30"/>
    <p:sldId id="462" r:id="rId31"/>
    <p:sldId id="470" r:id="rId32"/>
    <p:sldId id="464" r:id="rId33"/>
    <p:sldId id="465" r:id="rId34"/>
    <p:sldId id="468" r:id="rId35"/>
    <p:sldId id="270" r:id="rId36"/>
  </p:sldIdLst>
  <p:sldSz cx="12192000" cy="6858000"/>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2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2E64"/>
    <a:srgbClr val="2F5079"/>
    <a:srgbClr val="FFFFFF"/>
    <a:srgbClr val="E9458C"/>
    <a:srgbClr val="000000"/>
    <a:srgbClr val="79A32A"/>
    <a:srgbClr val="008452"/>
    <a:srgbClr val="11B3A2"/>
    <a:srgbClr val="009CC8"/>
    <a:srgbClr val="7C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953" autoAdjust="0"/>
  </p:normalViewPr>
  <p:slideViewPr>
    <p:cSldViewPr showGuides="1">
      <p:cViewPr varScale="1">
        <p:scale>
          <a:sx n="108" d="100"/>
          <a:sy n="108" d="100"/>
        </p:scale>
        <p:origin x="204" y="114"/>
      </p:cViewPr>
      <p:guideLst>
        <p:guide orient="horz" pos="4247"/>
        <p:guide pos="322"/>
      </p:guideLst>
    </p:cSldViewPr>
  </p:slideViewPr>
  <p:notesTextViewPr>
    <p:cViewPr>
      <p:scale>
        <a:sx n="100" d="100"/>
        <a:sy n="100" d="100"/>
      </p:scale>
      <p:origin x="0" y="0"/>
    </p:cViewPr>
  </p:notesTextViewPr>
  <p:sorterViewPr>
    <p:cViewPr>
      <p:scale>
        <a:sx n="160" d="100"/>
        <a:sy n="160" d="100"/>
      </p:scale>
      <p:origin x="0" y="-15096"/>
    </p:cViewPr>
  </p:sorterViewPr>
  <p:notesViewPr>
    <p:cSldViewPr showGuides="1">
      <p:cViewPr varScale="1">
        <p:scale>
          <a:sx n="88" d="100"/>
          <a:sy n="88" d="100"/>
        </p:scale>
        <p:origin x="271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a:t>Type of advice</a:t>
            </a:r>
          </a:p>
        </c:rich>
      </c:tx>
      <c:layout>
        <c:manualLayout>
          <c:xMode val="edge"/>
          <c:yMode val="edge"/>
          <c:x val="0.27123600395978792"/>
          <c:y val="1.1184965598597595E-2"/>
        </c:manualLayout>
      </c:layout>
      <c:overlay val="0"/>
    </c:title>
    <c:autoTitleDeleted val="0"/>
    <c:plotArea>
      <c:layout>
        <c:manualLayout>
          <c:layoutTarget val="inner"/>
          <c:xMode val="edge"/>
          <c:yMode val="edge"/>
          <c:x val="0.13745854902778307"/>
          <c:y val="0.1249315280869365"/>
          <c:w val="0.44065660012785829"/>
          <c:h val="0.57567123091110273"/>
        </c:manualLayout>
      </c:layout>
      <c:pieChart>
        <c:varyColors val="1"/>
        <c:ser>
          <c:idx val="0"/>
          <c:order val="0"/>
          <c:tx>
            <c:strRef>
              <c:f>Sheet1!$B$1</c:f>
              <c:strCache>
                <c:ptCount val="1"/>
                <c:pt idx="0">
                  <c:v>Sales</c:v>
                </c:pt>
              </c:strCache>
            </c:strRef>
          </c:tx>
          <c:spPr>
            <a:ln w="19050">
              <a:solidFill>
                <a:schemeClr val="bg2"/>
              </a:solidFill>
            </a:ln>
          </c:spPr>
          <c:dPt>
            <c:idx val="3"/>
            <c:bubble3D val="0"/>
            <c:spPr>
              <a:solidFill>
                <a:schemeClr val="accent4"/>
              </a:solidFill>
              <a:ln w="19050">
                <a:solidFill>
                  <a:schemeClr val="bg2"/>
                </a:solidFill>
              </a:ln>
            </c:spPr>
            <c:extLst>
              <c:ext xmlns:c16="http://schemas.microsoft.com/office/drawing/2014/chart" uri="{C3380CC4-5D6E-409C-BE32-E72D297353CC}">
                <c16:uniqueId val="{00000001-8787-4729-89A5-385F3AE49E7C}"/>
              </c:ext>
            </c:extLst>
          </c:dPt>
          <c:dPt>
            <c:idx val="4"/>
            <c:bubble3D val="0"/>
            <c:spPr>
              <a:solidFill>
                <a:schemeClr val="accent5"/>
              </a:solidFill>
              <a:ln w="19050">
                <a:solidFill>
                  <a:schemeClr val="bg2"/>
                </a:solidFill>
              </a:ln>
            </c:spPr>
            <c:extLst>
              <c:ext xmlns:c16="http://schemas.microsoft.com/office/drawing/2014/chart" uri="{C3380CC4-5D6E-409C-BE32-E72D297353CC}">
                <c16:uniqueId val="{00000003-8787-4729-89A5-385F3AE49E7C}"/>
              </c:ext>
            </c:extLst>
          </c:dPt>
          <c:dLbls>
            <c:spPr>
              <a:noFill/>
              <a:ln>
                <a:noFill/>
              </a:ln>
              <a:effectLst/>
            </c:sp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Sheet1!$A$2:$A$7</c:f>
              <c:strCache>
                <c:ptCount val="6"/>
                <c:pt idx="0">
                  <c:v>Member option exercise</c:v>
                </c:pt>
                <c:pt idx="1">
                  <c:v>GMP conversion</c:v>
                </c:pt>
                <c:pt idx="2">
                  <c:v>Settlement-related changes</c:v>
                </c:pt>
                <c:pt idx="3">
                  <c:v>Change/closure to future accrual</c:v>
                </c:pt>
                <c:pt idx="4">
                  <c:v>Discretionary pension increases</c:v>
                </c:pt>
                <c:pt idx="5">
                  <c:v>Other</c:v>
                </c:pt>
              </c:strCache>
            </c:strRef>
          </c:cat>
          <c:val>
            <c:numRef>
              <c:f>Sheet1!$B$2:$B$7</c:f>
              <c:numCache>
                <c:formatCode>General</c:formatCode>
                <c:ptCount val="6"/>
                <c:pt idx="0">
                  <c:v>9</c:v>
                </c:pt>
                <c:pt idx="1">
                  <c:v>5</c:v>
                </c:pt>
                <c:pt idx="2">
                  <c:v>3</c:v>
                </c:pt>
                <c:pt idx="3">
                  <c:v>9</c:v>
                </c:pt>
                <c:pt idx="4">
                  <c:v>10</c:v>
                </c:pt>
                <c:pt idx="5">
                  <c:v>8</c:v>
                </c:pt>
              </c:numCache>
            </c:numRef>
          </c:val>
          <c:extLst>
            <c:ext xmlns:c16="http://schemas.microsoft.com/office/drawing/2014/chart" uri="{C3380CC4-5D6E-409C-BE32-E72D297353CC}">
              <c16:uniqueId val="{00000004-8787-4729-89A5-385F3AE49E7C}"/>
            </c:ext>
          </c:extLst>
        </c:ser>
        <c:dLbls>
          <c:showLegendKey val="0"/>
          <c:showVal val="0"/>
          <c:showCatName val="0"/>
          <c:showSerName val="0"/>
          <c:showPercent val="1"/>
          <c:showBubbleSize val="0"/>
          <c:showLeaderLines val="1"/>
        </c:dLbls>
        <c:firstSliceAng val="0"/>
      </c:pieChart>
      <c:spPr>
        <a:ln w="25400">
          <a:solidFill>
            <a:schemeClr val="bg2"/>
          </a:solidFill>
        </a:ln>
      </c:spPr>
    </c:plotArea>
    <c:legend>
      <c:legendPos val="r"/>
      <c:layout>
        <c:manualLayout>
          <c:xMode val="edge"/>
          <c:yMode val="edge"/>
          <c:x val="4.4654452007613407E-2"/>
          <c:y val="0.79542375687270395"/>
          <c:w val="0.69213295936388375"/>
          <c:h val="0.1957075197365071"/>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2000" dirty="0"/>
              <a:t>Number of documents submitted</a:t>
            </a:r>
          </a:p>
        </c:rich>
      </c:tx>
      <c:layout>
        <c:manualLayout>
          <c:xMode val="edge"/>
          <c:yMode val="edge"/>
          <c:x val="0.12867391169271711"/>
          <c:y val="3.47494056833801E-2"/>
        </c:manualLayout>
      </c:layout>
      <c:overlay val="0"/>
    </c:title>
    <c:autoTitleDeleted val="0"/>
    <c:plotArea>
      <c:layout>
        <c:manualLayout>
          <c:layoutTarget val="inner"/>
          <c:xMode val="edge"/>
          <c:yMode val="edge"/>
          <c:x val="0.19457086820519165"/>
          <c:y val="0.1825334927386271"/>
          <c:w val="0.48408188714240358"/>
          <c:h val="0.55734333306738293"/>
        </c:manualLayout>
      </c:layout>
      <c:pieChart>
        <c:varyColors val="1"/>
        <c:ser>
          <c:idx val="0"/>
          <c:order val="0"/>
          <c:tx>
            <c:strRef>
              <c:f>Sheet1!$B$1</c:f>
              <c:strCache>
                <c:ptCount val="1"/>
                <c:pt idx="0">
                  <c:v>Sales</c:v>
                </c:pt>
              </c:strCache>
            </c:strRef>
          </c:tx>
          <c:spPr>
            <a:ln w="19050">
              <a:solidFill>
                <a:schemeClr val="bg2"/>
              </a:solidFill>
            </a:ln>
          </c:spPr>
          <c:dPt>
            <c:idx val="3"/>
            <c:bubble3D val="0"/>
            <c:spPr>
              <a:solidFill>
                <a:schemeClr val="accent4"/>
              </a:solidFill>
              <a:ln w="19050">
                <a:solidFill>
                  <a:schemeClr val="bg2"/>
                </a:solidFill>
              </a:ln>
            </c:spPr>
            <c:extLst>
              <c:ext xmlns:c16="http://schemas.microsoft.com/office/drawing/2014/chart" uri="{C3380CC4-5D6E-409C-BE32-E72D297353CC}">
                <c16:uniqueId val="{00000001-C340-415D-B9EA-05A7C123B7B7}"/>
              </c:ext>
            </c:extLst>
          </c:dPt>
          <c:dPt>
            <c:idx val="4"/>
            <c:bubble3D val="0"/>
            <c:spPr>
              <a:solidFill>
                <a:schemeClr val="accent5"/>
              </a:solidFill>
              <a:ln w="19050">
                <a:solidFill>
                  <a:schemeClr val="bg2"/>
                </a:solidFill>
              </a:ln>
            </c:spPr>
            <c:extLst>
              <c:ext xmlns:c16="http://schemas.microsoft.com/office/drawing/2014/chart" uri="{C3380CC4-5D6E-409C-BE32-E72D297353CC}">
                <c16:uniqueId val="{00000003-C340-415D-B9EA-05A7C123B7B7}"/>
              </c:ext>
            </c:extLst>
          </c:dPt>
          <c:dLbls>
            <c:spPr>
              <a:noFill/>
              <a:ln>
                <a:noFill/>
              </a:ln>
              <a:effectLst/>
            </c:sp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1</c:v>
                </c:pt>
                <c:pt idx="1">
                  <c:v>2</c:v>
                </c:pt>
                <c:pt idx="2">
                  <c:v>3</c:v>
                </c:pt>
                <c:pt idx="3">
                  <c:v>&gt;3</c:v>
                </c:pt>
              </c:strCache>
            </c:strRef>
          </c:cat>
          <c:val>
            <c:numRef>
              <c:f>Sheet1!$B$2:$B$5</c:f>
              <c:numCache>
                <c:formatCode>General</c:formatCode>
                <c:ptCount val="4"/>
                <c:pt idx="0">
                  <c:v>28</c:v>
                </c:pt>
                <c:pt idx="1">
                  <c:v>8</c:v>
                </c:pt>
                <c:pt idx="2">
                  <c:v>3</c:v>
                </c:pt>
                <c:pt idx="3">
                  <c:v>2</c:v>
                </c:pt>
              </c:numCache>
            </c:numRef>
          </c:val>
          <c:extLst>
            <c:ext xmlns:c16="http://schemas.microsoft.com/office/drawing/2014/chart" uri="{C3380CC4-5D6E-409C-BE32-E72D297353CC}">
              <c16:uniqueId val="{00000004-C340-415D-B9EA-05A7C123B7B7}"/>
            </c:ext>
          </c:extLst>
        </c:ser>
        <c:dLbls>
          <c:showLegendKey val="0"/>
          <c:showVal val="0"/>
          <c:showCatName val="0"/>
          <c:showSerName val="0"/>
          <c:showPercent val="1"/>
          <c:showBubbleSize val="0"/>
          <c:showLeaderLines val="1"/>
        </c:dLbls>
        <c:firstSliceAng val="0"/>
      </c:pieChart>
      <c:spPr>
        <a:ln w="25400">
          <a:solidFill>
            <a:schemeClr val="bg2"/>
          </a:solidFill>
        </a:ln>
      </c:spPr>
    </c:plotArea>
    <c:legend>
      <c:legendPos val="r"/>
      <c:layout>
        <c:manualLayout>
          <c:xMode val="edge"/>
          <c:yMode val="edge"/>
          <c:x val="7.6796189816554894E-2"/>
          <c:y val="0.82160646807801796"/>
          <c:w val="0.4516293250758826"/>
          <c:h val="0.13286901284375374"/>
        </c:manualLayout>
      </c:layout>
      <c:overlay val="0"/>
      <c:txPr>
        <a:bodyPr/>
        <a:lstStyle/>
        <a:p>
          <a:pPr>
            <a:defRPr sz="16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Number of documents in each format</a:t>
            </a:r>
          </a:p>
        </c:rich>
      </c:tx>
      <c:layout>
        <c:manualLayout>
          <c:xMode val="edge"/>
          <c:yMode val="edge"/>
          <c:x val="0.16009731738078198"/>
          <c:y val="3.6393663490652713E-2"/>
        </c:manualLayout>
      </c:layout>
      <c:overlay val="0"/>
    </c:title>
    <c:autoTitleDeleted val="0"/>
    <c:plotArea>
      <c:layout/>
      <c:barChart>
        <c:barDir val="bar"/>
        <c:grouping val="clustered"/>
        <c:varyColors val="0"/>
        <c:ser>
          <c:idx val="0"/>
          <c:order val="0"/>
          <c:tx>
            <c:strRef>
              <c:f>Sheet1!$B$1</c:f>
              <c:strCache>
                <c:ptCount val="1"/>
                <c:pt idx="0">
                  <c:v>Series 1</c:v>
                </c:pt>
              </c:strCache>
            </c:strRef>
          </c:tx>
          <c:invertIfNegative val="0"/>
          <c:cat>
            <c:strRef>
              <c:f>Sheet1!$A$2:$A$6</c:f>
              <c:strCache>
                <c:ptCount val="5"/>
                <c:pt idx="0">
                  <c:v> Member comms</c:v>
                </c:pt>
                <c:pt idx="1">
                  <c:v> Draft letter</c:v>
                </c:pt>
                <c:pt idx="2">
                  <c:v> Email</c:v>
                </c:pt>
                <c:pt idx="3">
                  <c:v> - Report / paper
 (ie Word-based)</c:v>
                </c:pt>
                <c:pt idx="4">
                  <c:v> Presentation 
(ie Powerpoint based)</c:v>
                </c:pt>
              </c:strCache>
            </c:strRef>
          </c:cat>
          <c:val>
            <c:numRef>
              <c:f>Sheet1!$B$2:$B$6</c:f>
              <c:numCache>
                <c:formatCode>General</c:formatCode>
                <c:ptCount val="5"/>
                <c:pt idx="0">
                  <c:v>9</c:v>
                </c:pt>
                <c:pt idx="1">
                  <c:v>3</c:v>
                </c:pt>
                <c:pt idx="2">
                  <c:v>1</c:v>
                </c:pt>
                <c:pt idx="3">
                  <c:v>26</c:v>
                </c:pt>
                <c:pt idx="4">
                  <c:v>24</c:v>
                </c:pt>
              </c:numCache>
            </c:numRef>
          </c:val>
          <c:extLst>
            <c:ext xmlns:c16="http://schemas.microsoft.com/office/drawing/2014/chart" uri="{C3380CC4-5D6E-409C-BE32-E72D297353CC}">
              <c16:uniqueId val="{00000000-51BC-454D-88E8-2CAAAEF3B82E}"/>
            </c:ext>
          </c:extLst>
        </c:ser>
        <c:dLbls>
          <c:showLegendKey val="0"/>
          <c:showVal val="0"/>
          <c:showCatName val="0"/>
          <c:showSerName val="0"/>
          <c:showPercent val="0"/>
          <c:showBubbleSize val="0"/>
        </c:dLbls>
        <c:gapWidth val="48"/>
        <c:axId val="359954384"/>
        <c:axId val="358432304"/>
      </c:barChart>
      <c:catAx>
        <c:axId val="359954384"/>
        <c:scaling>
          <c:orientation val="minMax"/>
        </c:scaling>
        <c:delete val="0"/>
        <c:axPos val="l"/>
        <c:numFmt formatCode="General" sourceLinked="0"/>
        <c:majorTickMark val="none"/>
        <c:minorTickMark val="none"/>
        <c:tickLblPos val="nextTo"/>
        <c:crossAx val="358432304"/>
        <c:crosses val="autoZero"/>
        <c:auto val="1"/>
        <c:lblAlgn val="ctr"/>
        <c:lblOffset val="100"/>
        <c:noMultiLvlLbl val="0"/>
      </c:catAx>
      <c:valAx>
        <c:axId val="358432304"/>
        <c:scaling>
          <c:orientation val="minMax"/>
          <c:max val="27"/>
          <c:min val="0"/>
        </c:scaling>
        <c:delete val="0"/>
        <c:axPos val="b"/>
        <c:majorGridlines/>
        <c:numFmt formatCode="General" sourceLinked="1"/>
        <c:majorTickMark val="none"/>
        <c:minorTickMark val="none"/>
        <c:tickLblPos val="nextTo"/>
        <c:spPr>
          <a:ln>
            <a:noFill/>
          </a:ln>
        </c:spPr>
        <c:crossAx val="359954384"/>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3FCEB-4FCB-4737-ADD8-0937677E824F}"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37947AB3-A3B8-40B2-83FF-191F67F172FE}">
      <dgm:prSet/>
      <dgm:spPr/>
      <dgm:t>
        <a:bodyPr/>
        <a:lstStyle/>
        <a:p>
          <a:pPr>
            <a:defRPr cap="all"/>
          </a:pPr>
          <a:r>
            <a:rPr lang="en-GB"/>
            <a:t>My firm has taken part, but I’ve not been involved</a:t>
          </a:r>
          <a:endParaRPr lang="en-US"/>
        </a:p>
      </dgm:t>
    </dgm:pt>
    <dgm:pt modelId="{C4CB303E-4076-4BF3-85E6-CC4F6A84EE6F}" type="parTrans" cxnId="{4AAEED20-E9EC-4A08-A117-D8FAD6270075}">
      <dgm:prSet/>
      <dgm:spPr/>
      <dgm:t>
        <a:bodyPr/>
        <a:lstStyle/>
        <a:p>
          <a:endParaRPr lang="en-US"/>
        </a:p>
      </dgm:t>
    </dgm:pt>
    <dgm:pt modelId="{8D882C68-5D68-4447-8DCB-EF1083750947}" type="sibTrans" cxnId="{4AAEED20-E9EC-4A08-A117-D8FAD6270075}">
      <dgm:prSet/>
      <dgm:spPr/>
      <dgm:t>
        <a:bodyPr/>
        <a:lstStyle/>
        <a:p>
          <a:endParaRPr lang="en-US"/>
        </a:p>
      </dgm:t>
    </dgm:pt>
    <dgm:pt modelId="{4129B3E2-344B-4800-8475-2022C2D5BC70}">
      <dgm:prSet/>
      <dgm:spPr/>
      <dgm:t>
        <a:bodyPr/>
        <a:lstStyle/>
        <a:p>
          <a:pPr>
            <a:defRPr cap="all"/>
          </a:pPr>
          <a:r>
            <a:rPr lang="en-GB"/>
            <a:t>My advice has been submitted to a review</a:t>
          </a:r>
          <a:endParaRPr lang="en-US"/>
        </a:p>
      </dgm:t>
    </dgm:pt>
    <dgm:pt modelId="{E328D323-6525-4D95-819D-A091BE4C1F5B}" type="parTrans" cxnId="{7923F4A7-C686-4C3D-80AA-B7D6D26A5FDD}">
      <dgm:prSet/>
      <dgm:spPr/>
      <dgm:t>
        <a:bodyPr/>
        <a:lstStyle/>
        <a:p>
          <a:endParaRPr lang="en-US"/>
        </a:p>
      </dgm:t>
    </dgm:pt>
    <dgm:pt modelId="{87791218-E2D2-42EA-AB87-46B7E1AFD206}" type="sibTrans" cxnId="{7923F4A7-C686-4C3D-80AA-B7D6D26A5FDD}">
      <dgm:prSet/>
      <dgm:spPr/>
      <dgm:t>
        <a:bodyPr/>
        <a:lstStyle/>
        <a:p>
          <a:endParaRPr lang="en-US"/>
        </a:p>
      </dgm:t>
    </dgm:pt>
    <dgm:pt modelId="{CC288544-9CFB-4AE2-BE69-945317164031}">
      <dgm:prSet/>
      <dgm:spPr/>
      <dgm:t>
        <a:bodyPr/>
        <a:lstStyle/>
        <a:p>
          <a:pPr>
            <a:defRPr cap="all"/>
          </a:pPr>
          <a:r>
            <a:rPr lang="en-GB"/>
            <a:t>I’ve led efforts within my firm for a review</a:t>
          </a:r>
          <a:endParaRPr lang="en-US"/>
        </a:p>
      </dgm:t>
    </dgm:pt>
    <dgm:pt modelId="{5B05B276-42C5-498B-A34D-E08E068DE386}" type="parTrans" cxnId="{5B322F15-F849-4564-9EA4-A7D47C242E82}">
      <dgm:prSet/>
      <dgm:spPr/>
      <dgm:t>
        <a:bodyPr/>
        <a:lstStyle/>
        <a:p>
          <a:endParaRPr lang="en-US"/>
        </a:p>
      </dgm:t>
    </dgm:pt>
    <dgm:pt modelId="{97DC8A20-EC8A-4B7F-B20C-367DA730E1A9}" type="sibTrans" cxnId="{5B322F15-F849-4564-9EA4-A7D47C242E82}">
      <dgm:prSet/>
      <dgm:spPr/>
      <dgm:t>
        <a:bodyPr/>
        <a:lstStyle/>
        <a:p>
          <a:endParaRPr lang="en-US"/>
        </a:p>
      </dgm:t>
    </dgm:pt>
    <dgm:pt modelId="{AF1A0B4E-1F4B-4609-ACAA-8F15E35F2144}">
      <dgm:prSet/>
      <dgm:spPr/>
      <dgm:t>
        <a:bodyPr/>
        <a:lstStyle/>
        <a:p>
          <a:pPr>
            <a:defRPr cap="all"/>
          </a:pPr>
          <a:r>
            <a:rPr lang="en-GB" dirty="0"/>
            <a:t>None of the above</a:t>
          </a:r>
          <a:endParaRPr lang="en-US" b="0" dirty="0"/>
        </a:p>
      </dgm:t>
    </dgm:pt>
    <dgm:pt modelId="{B084A486-14B5-4A78-9D42-086F8DCD9518}" type="parTrans" cxnId="{8005B79A-BC13-49E6-B7D3-CB4D239F8DF6}">
      <dgm:prSet/>
      <dgm:spPr/>
      <dgm:t>
        <a:bodyPr/>
        <a:lstStyle/>
        <a:p>
          <a:endParaRPr lang="en-US"/>
        </a:p>
      </dgm:t>
    </dgm:pt>
    <dgm:pt modelId="{8BA93E24-E2FB-4997-BA31-6387A85FEC72}" type="sibTrans" cxnId="{8005B79A-BC13-49E6-B7D3-CB4D239F8DF6}">
      <dgm:prSet/>
      <dgm:spPr/>
      <dgm:t>
        <a:bodyPr/>
        <a:lstStyle/>
        <a:p>
          <a:endParaRPr lang="en-US"/>
        </a:p>
      </dgm:t>
    </dgm:pt>
    <dgm:pt modelId="{EB873368-5028-43B7-9965-5AB502223D0D}" type="pres">
      <dgm:prSet presAssocID="{C633FCEB-4FCB-4737-ADD8-0937677E824F}" presName="root" presStyleCnt="0">
        <dgm:presLayoutVars>
          <dgm:dir/>
          <dgm:resizeHandles val="exact"/>
        </dgm:presLayoutVars>
      </dgm:prSet>
      <dgm:spPr/>
    </dgm:pt>
    <dgm:pt modelId="{15CA668C-DDB3-45B7-871F-A3142BA4FDC7}" type="pres">
      <dgm:prSet presAssocID="{37947AB3-A3B8-40B2-83FF-191F67F172FE}" presName="compNode" presStyleCnt="0"/>
      <dgm:spPr/>
    </dgm:pt>
    <dgm:pt modelId="{3C8F0C60-3CA3-426A-A0A6-8AAF3804667F}" type="pres">
      <dgm:prSet presAssocID="{37947AB3-A3B8-40B2-83FF-191F67F172FE}" presName="iconBgRect" presStyleLbl="bgShp" presStyleIdx="0" presStyleCnt="4"/>
      <dgm:spPr/>
    </dgm:pt>
    <dgm:pt modelId="{F8AD8CB3-5132-4F85-806F-FF87D88A2C89}" type="pres">
      <dgm:prSet presAssocID="{37947AB3-A3B8-40B2-83FF-191F67F172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18B72842-3C59-4C8A-B771-D2A5F4FF5627}" type="pres">
      <dgm:prSet presAssocID="{37947AB3-A3B8-40B2-83FF-191F67F172FE}" presName="spaceRect" presStyleCnt="0"/>
      <dgm:spPr/>
    </dgm:pt>
    <dgm:pt modelId="{82342DB9-4670-45E9-B4A4-3A817B3237E0}" type="pres">
      <dgm:prSet presAssocID="{37947AB3-A3B8-40B2-83FF-191F67F172FE}" presName="textRect" presStyleLbl="revTx" presStyleIdx="0" presStyleCnt="4">
        <dgm:presLayoutVars>
          <dgm:chMax val="1"/>
          <dgm:chPref val="1"/>
        </dgm:presLayoutVars>
      </dgm:prSet>
      <dgm:spPr/>
    </dgm:pt>
    <dgm:pt modelId="{BB215620-03B6-4745-98A1-1996A031CE2A}" type="pres">
      <dgm:prSet presAssocID="{8D882C68-5D68-4447-8DCB-EF1083750947}" presName="sibTrans" presStyleCnt="0"/>
      <dgm:spPr/>
    </dgm:pt>
    <dgm:pt modelId="{9D07631D-6BBF-4BDA-8CAF-50FAF2FD8891}" type="pres">
      <dgm:prSet presAssocID="{4129B3E2-344B-4800-8475-2022C2D5BC70}" presName="compNode" presStyleCnt="0"/>
      <dgm:spPr/>
    </dgm:pt>
    <dgm:pt modelId="{9A62766C-29A2-44E9-BB55-BF8101C08747}" type="pres">
      <dgm:prSet presAssocID="{4129B3E2-344B-4800-8475-2022C2D5BC70}" presName="iconBgRect" presStyleLbl="bgShp" presStyleIdx="1" presStyleCnt="4"/>
      <dgm:spPr/>
    </dgm:pt>
    <dgm:pt modelId="{72D80FC8-4F55-4908-9929-9DD4621055EC}" type="pres">
      <dgm:prSet presAssocID="{4129B3E2-344B-4800-8475-2022C2D5BC7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ick"/>
        </a:ext>
      </dgm:extLst>
    </dgm:pt>
    <dgm:pt modelId="{BD78FC06-3174-4FA0-9972-E6523786B1FA}" type="pres">
      <dgm:prSet presAssocID="{4129B3E2-344B-4800-8475-2022C2D5BC70}" presName="spaceRect" presStyleCnt="0"/>
      <dgm:spPr/>
    </dgm:pt>
    <dgm:pt modelId="{C298A061-249C-4FBA-AE16-5CEEC0B2AC06}" type="pres">
      <dgm:prSet presAssocID="{4129B3E2-344B-4800-8475-2022C2D5BC70}" presName="textRect" presStyleLbl="revTx" presStyleIdx="1" presStyleCnt="4">
        <dgm:presLayoutVars>
          <dgm:chMax val="1"/>
          <dgm:chPref val="1"/>
        </dgm:presLayoutVars>
      </dgm:prSet>
      <dgm:spPr/>
    </dgm:pt>
    <dgm:pt modelId="{C92DADBD-6F58-4EC9-BE06-9BFD789B37CF}" type="pres">
      <dgm:prSet presAssocID="{87791218-E2D2-42EA-AB87-46B7E1AFD206}" presName="sibTrans" presStyleCnt="0"/>
      <dgm:spPr/>
    </dgm:pt>
    <dgm:pt modelId="{DD26C268-A0FC-4A88-BE01-AFE252B86706}" type="pres">
      <dgm:prSet presAssocID="{CC288544-9CFB-4AE2-BE69-945317164031}" presName="compNode" presStyleCnt="0"/>
      <dgm:spPr/>
    </dgm:pt>
    <dgm:pt modelId="{D852AE21-EA86-4F57-B3B3-EB38670007CF}" type="pres">
      <dgm:prSet presAssocID="{CC288544-9CFB-4AE2-BE69-945317164031}" presName="iconBgRect" presStyleLbl="bgShp" presStyleIdx="2" presStyleCnt="4"/>
      <dgm:spPr/>
    </dgm:pt>
    <dgm:pt modelId="{2A09F3F2-6C76-4A8A-AC50-54B138317AB5}" type="pres">
      <dgm:prSet presAssocID="{CC288544-9CFB-4AE2-BE69-94531716403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7A9E4FA7-2147-4B81-A9BF-70A225881401}" type="pres">
      <dgm:prSet presAssocID="{CC288544-9CFB-4AE2-BE69-945317164031}" presName="spaceRect" presStyleCnt="0"/>
      <dgm:spPr/>
    </dgm:pt>
    <dgm:pt modelId="{2D7FD0A7-CDF3-4DF5-B350-8030D38B21A8}" type="pres">
      <dgm:prSet presAssocID="{CC288544-9CFB-4AE2-BE69-945317164031}" presName="textRect" presStyleLbl="revTx" presStyleIdx="2" presStyleCnt="4">
        <dgm:presLayoutVars>
          <dgm:chMax val="1"/>
          <dgm:chPref val="1"/>
        </dgm:presLayoutVars>
      </dgm:prSet>
      <dgm:spPr/>
    </dgm:pt>
    <dgm:pt modelId="{8278D368-FD24-453F-982F-7F83BB032AFC}" type="pres">
      <dgm:prSet presAssocID="{97DC8A20-EC8A-4B7F-B20C-367DA730E1A9}" presName="sibTrans" presStyleCnt="0"/>
      <dgm:spPr/>
    </dgm:pt>
    <dgm:pt modelId="{0E2C4910-D665-41E8-8FF1-79EBAD80782E}" type="pres">
      <dgm:prSet presAssocID="{AF1A0B4E-1F4B-4609-ACAA-8F15E35F2144}" presName="compNode" presStyleCnt="0"/>
      <dgm:spPr/>
    </dgm:pt>
    <dgm:pt modelId="{4406324F-1794-4BA4-83D4-5BA635612925}" type="pres">
      <dgm:prSet presAssocID="{AF1A0B4E-1F4B-4609-ACAA-8F15E35F2144}" presName="iconBgRect" presStyleLbl="bgShp" presStyleIdx="3" presStyleCnt="4"/>
      <dgm:spPr/>
    </dgm:pt>
    <dgm:pt modelId="{9361E708-01A2-4272-87BD-F408403DBF4B}" type="pres">
      <dgm:prSet presAssocID="{AF1A0B4E-1F4B-4609-ACAA-8F15E35F214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rvous Face Outline"/>
        </a:ext>
      </dgm:extLst>
    </dgm:pt>
    <dgm:pt modelId="{FBBC8911-7B1B-4956-8A39-393E36A4801F}" type="pres">
      <dgm:prSet presAssocID="{AF1A0B4E-1F4B-4609-ACAA-8F15E35F2144}" presName="spaceRect" presStyleCnt="0"/>
      <dgm:spPr/>
    </dgm:pt>
    <dgm:pt modelId="{2882BE2F-92EF-493B-9F3F-7C90B066642B}" type="pres">
      <dgm:prSet presAssocID="{AF1A0B4E-1F4B-4609-ACAA-8F15E35F2144}" presName="textRect" presStyleLbl="revTx" presStyleIdx="3" presStyleCnt="4">
        <dgm:presLayoutVars>
          <dgm:chMax val="1"/>
          <dgm:chPref val="1"/>
        </dgm:presLayoutVars>
      </dgm:prSet>
      <dgm:spPr/>
    </dgm:pt>
  </dgm:ptLst>
  <dgm:cxnLst>
    <dgm:cxn modelId="{5B322F15-F849-4564-9EA4-A7D47C242E82}" srcId="{C633FCEB-4FCB-4737-ADD8-0937677E824F}" destId="{CC288544-9CFB-4AE2-BE69-945317164031}" srcOrd="2" destOrd="0" parTransId="{5B05B276-42C5-498B-A34D-E08E068DE386}" sibTransId="{97DC8A20-EC8A-4B7F-B20C-367DA730E1A9}"/>
    <dgm:cxn modelId="{4AAEED20-E9EC-4A08-A117-D8FAD6270075}" srcId="{C633FCEB-4FCB-4737-ADD8-0937677E824F}" destId="{37947AB3-A3B8-40B2-83FF-191F67F172FE}" srcOrd="0" destOrd="0" parTransId="{C4CB303E-4076-4BF3-85E6-CC4F6A84EE6F}" sibTransId="{8D882C68-5D68-4447-8DCB-EF1083750947}"/>
    <dgm:cxn modelId="{8005B79A-BC13-49E6-B7D3-CB4D239F8DF6}" srcId="{C633FCEB-4FCB-4737-ADD8-0937677E824F}" destId="{AF1A0B4E-1F4B-4609-ACAA-8F15E35F2144}" srcOrd="3" destOrd="0" parTransId="{B084A486-14B5-4A78-9D42-086F8DCD9518}" sibTransId="{8BA93E24-E2FB-4997-BA31-6387A85FEC72}"/>
    <dgm:cxn modelId="{7923F4A7-C686-4C3D-80AA-B7D6D26A5FDD}" srcId="{C633FCEB-4FCB-4737-ADD8-0937677E824F}" destId="{4129B3E2-344B-4800-8475-2022C2D5BC70}" srcOrd="1" destOrd="0" parTransId="{E328D323-6525-4D95-819D-A091BE4C1F5B}" sibTransId="{87791218-E2D2-42EA-AB87-46B7E1AFD206}"/>
    <dgm:cxn modelId="{0EBC66CA-60A8-4E9D-838A-DF991A50EDA4}" type="presOf" srcId="{C633FCEB-4FCB-4737-ADD8-0937677E824F}" destId="{EB873368-5028-43B7-9965-5AB502223D0D}" srcOrd="0" destOrd="0" presId="urn:microsoft.com/office/officeart/2018/5/layout/IconCircleLabelList"/>
    <dgm:cxn modelId="{F28D73D8-B4EB-434F-B0F6-1879A44B61FA}" type="presOf" srcId="{CC288544-9CFB-4AE2-BE69-945317164031}" destId="{2D7FD0A7-CDF3-4DF5-B350-8030D38B21A8}" srcOrd="0" destOrd="0" presId="urn:microsoft.com/office/officeart/2018/5/layout/IconCircleLabelList"/>
    <dgm:cxn modelId="{5BA6D3D8-890F-40E6-8CFC-EE7495875BE3}" type="presOf" srcId="{37947AB3-A3B8-40B2-83FF-191F67F172FE}" destId="{82342DB9-4670-45E9-B4A4-3A817B3237E0}" srcOrd="0" destOrd="0" presId="urn:microsoft.com/office/officeart/2018/5/layout/IconCircleLabelList"/>
    <dgm:cxn modelId="{9AC8EAF0-96D6-4D07-8955-AE4921228ED5}" type="presOf" srcId="{4129B3E2-344B-4800-8475-2022C2D5BC70}" destId="{C298A061-249C-4FBA-AE16-5CEEC0B2AC06}" srcOrd="0" destOrd="0" presId="urn:microsoft.com/office/officeart/2018/5/layout/IconCircleLabelList"/>
    <dgm:cxn modelId="{B3625DF1-76D0-402C-8510-58E76C215F3B}" type="presOf" srcId="{AF1A0B4E-1F4B-4609-ACAA-8F15E35F2144}" destId="{2882BE2F-92EF-493B-9F3F-7C90B066642B}" srcOrd="0" destOrd="0" presId="urn:microsoft.com/office/officeart/2018/5/layout/IconCircleLabelList"/>
    <dgm:cxn modelId="{0B7B036C-966E-45B3-B402-5D1F384461EE}" type="presParOf" srcId="{EB873368-5028-43B7-9965-5AB502223D0D}" destId="{15CA668C-DDB3-45B7-871F-A3142BA4FDC7}" srcOrd="0" destOrd="0" presId="urn:microsoft.com/office/officeart/2018/5/layout/IconCircleLabelList"/>
    <dgm:cxn modelId="{EE6A9984-F429-4F28-981F-9044112F572A}" type="presParOf" srcId="{15CA668C-DDB3-45B7-871F-A3142BA4FDC7}" destId="{3C8F0C60-3CA3-426A-A0A6-8AAF3804667F}" srcOrd="0" destOrd="0" presId="urn:microsoft.com/office/officeart/2018/5/layout/IconCircleLabelList"/>
    <dgm:cxn modelId="{2B79A581-B68A-4801-B6EA-B1186D4124BC}" type="presParOf" srcId="{15CA668C-DDB3-45B7-871F-A3142BA4FDC7}" destId="{F8AD8CB3-5132-4F85-806F-FF87D88A2C89}" srcOrd="1" destOrd="0" presId="urn:microsoft.com/office/officeart/2018/5/layout/IconCircleLabelList"/>
    <dgm:cxn modelId="{EA8C818F-362D-4361-A0E7-790EFBA74710}" type="presParOf" srcId="{15CA668C-DDB3-45B7-871F-A3142BA4FDC7}" destId="{18B72842-3C59-4C8A-B771-D2A5F4FF5627}" srcOrd="2" destOrd="0" presId="urn:microsoft.com/office/officeart/2018/5/layout/IconCircleLabelList"/>
    <dgm:cxn modelId="{2DC0F933-5C56-4741-BDC3-809A83191DBF}" type="presParOf" srcId="{15CA668C-DDB3-45B7-871F-A3142BA4FDC7}" destId="{82342DB9-4670-45E9-B4A4-3A817B3237E0}" srcOrd="3" destOrd="0" presId="urn:microsoft.com/office/officeart/2018/5/layout/IconCircleLabelList"/>
    <dgm:cxn modelId="{8CE03AA1-82FD-4055-B660-0F4C4CBF7C7F}" type="presParOf" srcId="{EB873368-5028-43B7-9965-5AB502223D0D}" destId="{BB215620-03B6-4745-98A1-1996A031CE2A}" srcOrd="1" destOrd="0" presId="urn:microsoft.com/office/officeart/2018/5/layout/IconCircleLabelList"/>
    <dgm:cxn modelId="{DC4876A4-8396-4CBB-8F18-E6BC15E1249D}" type="presParOf" srcId="{EB873368-5028-43B7-9965-5AB502223D0D}" destId="{9D07631D-6BBF-4BDA-8CAF-50FAF2FD8891}" srcOrd="2" destOrd="0" presId="urn:microsoft.com/office/officeart/2018/5/layout/IconCircleLabelList"/>
    <dgm:cxn modelId="{6997F7CE-1510-4B03-BEAD-B9F661850AA7}" type="presParOf" srcId="{9D07631D-6BBF-4BDA-8CAF-50FAF2FD8891}" destId="{9A62766C-29A2-44E9-BB55-BF8101C08747}" srcOrd="0" destOrd="0" presId="urn:microsoft.com/office/officeart/2018/5/layout/IconCircleLabelList"/>
    <dgm:cxn modelId="{F9BE6D71-3932-4BFD-BEA9-A051EFD918B3}" type="presParOf" srcId="{9D07631D-6BBF-4BDA-8CAF-50FAF2FD8891}" destId="{72D80FC8-4F55-4908-9929-9DD4621055EC}" srcOrd="1" destOrd="0" presId="urn:microsoft.com/office/officeart/2018/5/layout/IconCircleLabelList"/>
    <dgm:cxn modelId="{59784B3E-3034-42A2-9C17-C2610CA10AE8}" type="presParOf" srcId="{9D07631D-6BBF-4BDA-8CAF-50FAF2FD8891}" destId="{BD78FC06-3174-4FA0-9972-E6523786B1FA}" srcOrd="2" destOrd="0" presId="urn:microsoft.com/office/officeart/2018/5/layout/IconCircleLabelList"/>
    <dgm:cxn modelId="{36391FC0-DAC6-4AD1-9E35-1B4600690EEA}" type="presParOf" srcId="{9D07631D-6BBF-4BDA-8CAF-50FAF2FD8891}" destId="{C298A061-249C-4FBA-AE16-5CEEC0B2AC06}" srcOrd="3" destOrd="0" presId="urn:microsoft.com/office/officeart/2018/5/layout/IconCircleLabelList"/>
    <dgm:cxn modelId="{63EFC10E-E1F2-4290-8AB1-4706FFA661E0}" type="presParOf" srcId="{EB873368-5028-43B7-9965-5AB502223D0D}" destId="{C92DADBD-6F58-4EC9-BE06-9BFD789B37CF}" srcOrd="3" destOrd="0" presId="urn:microsoft.com/office/officeart/2018/5/layout/IconCircleLabelList"/>
    <dgm:cxn modelId="{704CEEAA-A671-4CCC-BABC-F3942927E5CA}" type="presParOf" srcId="{EB873368-5028-43B7-9965-5AB502223D0D}" destId="{DD26C268-A0FC-4A88-BE01-AFE252B86706}" srcOrd="4" destOrd="0" presId="urn:microsoft.com/office/officeart/2018/5/layout/IconCircleLabelList"/>
    <dgm:cxn modelId="{D4E2CC56-A7A9-430B-BB1D-01296D829731}" type="presParOf" srcId="{DD26C268-A0FC-4A88-BE01-AFE252B86706}" destId="{D852AE21-EA86-4F57-B3B3-EB38670007CF}" srcOrd="0" destOrd="0" presId="urn:microsoft.com/office/officeart/2018/5/layout/IconCircleLabelList"/>
    <dgm:cxn modelId="{DAEB5AAA-BE3D-4C75-9300-2A02E4F4F638}" type="presParOf" srcId="{DD26C268-A0FC-4A88-BE01-AFE252B86706}" destId="{2A09F3F2-6C76-4A8A-AC50-54B138317AB5}" srcOrd="1" destOrd="0" presId="urn:microsoft.com/office/officeart/2018/5/layout/IconCircleLabelList"/>
    <dgm:cxn modelId="{3A3428C8-E9A3-4C83-9A9B-2B3B2D9F6B4B}" type="presParOf" srcId="{DD26C268-A0FC-4A88-BE01-AFE252B86706}" destId="{7A9E4FA7-2147-4B81-A9BF-70A225881401}" srcOrd="2" destOrd="0" presId="urn:microsoft.com/office/officeart/2018/5/layout/IconCircleLabelList"/>
    <dgm:cxn modelId="{F85625D8-A609-4B27-9B58-D9F3D4249D19}" type="presParOf" srcId="{DD26C268-A0FC-4A88-BE01-AFE252B86706}" destId="{2D7FD0A7-CDF3-4DF5-B350-8030D38B21A8}" srcOrd="3" destOrd="0" presId="urn:microsoft.com/office/officeart/2018/5/layout/IconCircleLabelList"/>
    <dgm:cxn modelId="{5CBB574C-DF27-4229-B2DE-AA16A7EA741D}" type="presParOf" srcId="{EB873368-5028-43B7-9965-5AB502223D0D}" destId="{8278D368-FD24-453F-982F-7F83BB032AFC}" srcOrd="5" destOrd="0" presId="urn:microsoft.com/office/officeart/2018/5/layout/IconCircleLabelList"/>
    <dgm:cxn modelId="{D8FDC276-43DF-411B-80CB-0334A6F098E9}" type="presParOf" srcId="{EB873368-5028-43B7-9965-5AB502223D0D}" destId="{0E2C4910-D665-41E8-8FF1-79EBAD80782E}" srcOrd="6" destOrd="0" presId="urn:microsoft.com/office/officeart/2018/5/layout/IconCircleLabelList"/>
    <dgm:cxn modelId="{0F48EF12-8C0F-46CE-BFA1-2E8A3AA9ED72}" type="presParOf" srcId="{0E2C4910-D665-41E8-8FF1-79EBAD80782E}" destId="{4406324F-1794-4BA4-83D4-5BA635612925}" srcOrd="0" destOrd="0" presId="urn:microsoft.com/office/officeart/2018/5/layout/IconCircleLabelList"/>
    <dgm:cxn modelId="{34CD439D-E3BB-47EA-9ABD-DE68E22D6DC4}" type="presParOf" srcId="{0E2C4910-D665-41E8-8FF1-79EBAD80782E}" destId="{9361E708-01A2-4272-87BD-F408403DBF4B}" srcOrd="1" destOrd="0" presId="urn:microsoft.com/office/officeart/2018/5/layout/IconCircleLabelList"/>
    <dgm:cxn modelId="{D9ECA381-1303-4996-8168-83F4B46E391A}" type="presParOf" srcId="{0E2C4910-D665-41E8-8FF1-79EBAD80782E}" destId="{FBBC8911-7B1B-4956-8A39-393E36A4801F}" srcOrd="2" destOrd="0" presId="urn:microsoft.com/office/officeart/2018/5/layout/IconCircleLabelList"/>
    <dgm:cxn modelId="{8903E6BB-D9A3-44F8-B5B7-BD4462E7CD03}" type="presParOf" srcId="{0E2C4910-D665-41E8-8FF1-79EBAD80782E}" destId="{2882BE2F-92EF-493B-9F3F-7C90B066642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802285-D4F3-413C-8426-F24724422A11}"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GB"/>
        </a:p>
      </dgm:t>
    </dgm:pt>
    <dgm:pt modelId="{1D1ADC9C-8FA4-4F45-BD53-1FCC369CB70A}">
      <dgm:prSet phldrT="[Text]"/>
      <dgm:spPr/>
      <dgm:t>
        <a:bodyPr/>
        <a:lstStyle/>
        <a:p>
          <a:r>
            <a:rPr lang="en-GB" dirty="0"/>
            <a:t>Quality</a:t>
          </a:r>
        </a:p>
      </dgm:t>
    </dgm:pt>
    <dgm:pt modelId="{3B383620-0B9B-405B-B705-DBCA611943D8}" type="parTrans" cxnId="{BFA05E97-1245-4DCF-94BC-2212D1801115}">
      <dgm:prSet/>
      <dgm:spPr/>
      <dgm:t>
        <a:bodyPr/>
        <a:lstStyle/>
        <a:p>
          <a:endParaRPr lang="en-GB"/>
        </a:p>
      </dgm:t>
    </dgm:pt>
    <dgm:pt modelId="{DD45E6EC-13D5-41FD-AAB5-CBCAB791A287}" type="sibTrans" cxnId="{BFA05E97-1245-4DCF-94BC-2212D1801115}">
      <dgm:prSet/>
      <dgm:spPr/>
      <dgm:t>
        <a:bodyPr/>
        <a:lstStyle/>
        <a:p>
          <a:endParaRPr lang="en-GB"/>
        </a:p>
      </dgm:t>
    </dgm:pt>
    <dgm:pt modelId="{18D1FC14-9644-4654-A1BF-8192C51AE8A1}">
      <dgm:prSet phldrT="[Text]"/>
      <dgm:spPr/>
      <dgm:t>
        <a:bodyPr/>
        <a:lstStyle/>
        <a:p>
          <a:r>
            <a:rPr lang="en-GB" dirty="0"/>
            <a:t>Promote best </a:t>
          </a:r>
          <a:r>
            <a:rPr lang="en-GB" dirty="0">
              <a:latin typeface="Arial"/>
              <a:cs typeface="Arial"/>
            </a:rPr>
            <a:t>practices</a:t>
          </a:r>
          <a:endParaRPr lang="en-GB" dirty="0"/>
        </a:p>
      </dgm:t>
    </dgm:pt>
    <dgm:pt modelId="{3B32649A-24D0-441F-A985-4EEF1EFB7D68}" type="parTrans" cxnId="{8786991C-B9A0-426F-8629-1513557F1914}">
      <dgm:prSet/>
      <dgm:spPr/>
      <dgm:t>
        <a:bodyPr/>
        <a:lstStyle/>
        <a:p>
          <a:endParaRPr lang="en-GB"/>
        </a:p>
      </dgm:t>
    </dgm:pt>
    <dgm:pt modelId="{182AC661-10A8-4F9D-80CF-AD0832AEC10D}" type="sibTrans" cxnId="{8786991C-B9A0-426F-8629-1513557F1914}">
      <dgm:prSet/>
      <dgm:spPr/>
      <dgm:t>
        <a:bodyPr/>
        <a:lstStyle/>
        <a:p>
          <a:endParaRPr lang="en-GB"/>
        </a:p>
      </dgm:t>
    </dgm:pt>
    <dgm:pt modelId="{1721F2A1-CC9F-4AA2-A502-1DE5B282F851}">
      <dgm:prSet phldrT="[Text]"/>
      <dgm:spPr/>
      <dgm:t>
        <a:bodyPr/>
        <a:lstStyle/>
        <a:p>
          <a:pPr rtl="0"/>
          <a:r>
            <a:rPr lang="en-GB" dirty="0"/>
            <a:t>Highlight the work</a:t>
          </a:r>
          <a:br>
            <a:rPr lang="en-GB" dirty="0">
              <a:latin typeface="Arial"/>
              <a:cs typeface="Arial"/>
            </a:rPr>
          </a:br>
          <a:r>
            <a:rPr lang="en-GB" dirty="0">
              <a:latin typeface="Arial"/>
              <a:cs typeface="Arial"/>
            </a:rPr>
            <a:t> </a:t>
          </a:r>
          <a:r>
            <a:rPr lang="en-GB" dirty="0"/>
            <a:t>of actuaries</a:t>
          </a:r>
        </a:p>
      </dgm:t>
    </dgm:pt>
    <dgm:pt modelId="{16443D02-95CC-4CD5-AE28-9D2FB53162DA}" type="parTrans" cxnId="{631C81CB-BED4-4416-BC8F-6A62721B2641}">
      <dgm:prSet/>
      <dgm:spPr/>
      <dgm:t>
        <a:bodyPr/>
        <a:lstStyle/>
        <a:p>
          <a:endParaRPr lang="en-GB"/>
        </a:p>
      </dgm:t>
    </dgm:pt>
    <dgm:pt modelId="{F6CCC186-8015-46A6-A10E-DAB245B70FB5}" type="sibTrans" cxnId="{631C81CB-BED4-4416-BC8F-6A62721B2641}">
      <dgm:prSet/>
      <dgm:spPr/>
      <dgm:t>
        <a:bodyPr/>
        <a:lstStyle/>
        <a:p>
          <a:endParaRPr lang="en-GB"/>
        </a:p>
      </dgm:t>
    </dgm:pt>
    <dgm:pt modelId="{9420B26D-1B7D-44D0-B3E1-CAFECE028FF9}">
      <dgm:prSet phldrT="[Text]"/>
      <dgm:spPr/>
      <dgm:t>
        <a:bodyPr/>
        <a:lstStyle/>
        <a:p>
          <a:pPr rtl="0"/>
          <a:r>
            <a:rPr lang="en-GB" dirty="0"/>
            <a:t>Career-long </a:t>
          </a:r>
          <a:br>
            <a:rPr lang="en-GB" dirty="0">
              <a:latin typeface="Arial"/>
              <a:cs typeface="Arial"/>
            </a:rPr>
          </a:br>
          <a:r>
            <a:rPr lang="en-GB" dirty="0"/>
            <a:t>learning</a:t>
          </a:r>
        </a:p>
      </dgm:t>
    </dgm:pt>
    <dgm:pt modelId="{7FF3EF3A-F60A-4BF6-92CC-0930FC81DE49}" type="parTrans" cxnId="{6F6AAE8E-2517-4A49-91F6-D24BE1C7D5CD}">
      <dgm:prSet/>
      <dgm:spPr/>
      <dgm:t>
        <a:bodyPr/>
        <a:lstStyle/>
        <a:p>
          <a:endParaRPr lang="en-GB"/>
        </a:p>
      </dgm:t>
    </dgm:pt>
    <dgm:pt modelId="{413821C3-7D67-4112-AB14-6FE28FCE9368}" type="sibTrans" cxnId="{6F6AAE8E-2517-4A49-91F6-D24BE1C7D5CD}">
      <dgm:prSet/>
      <dgm:spPr/>
      <dgm:t>
        <a:bodyPr/>
        <a:lstStyle/>
        <a:p>
          <a:endParaRPr lang="en-GB"/>
        </a:p>
      </dgm:t>
    </dgm:pt>
    <dgm:pt modelId="{84022B10-A13F-421D-AF57-3D3DF846FEB2}">
      <dgm:prSet phldrT="[Text]"/>
      <dgm:spPr/>
      <dgm:t>
        <a:bodyPr/>
        <a:lstStyle/>
        <a:p>
          <a:pPr rtl="0"/>
          <a:r>
            <a:rPr lang="en-GB" dirty="0"/>
            <a:t>Standards / </a:t>
          </a:r>
          <a:br>
            <a:rPr lang="en-GB" dirty="0">
              <a:latin typeface="Arial"/>
              <a:cs typeface="Arial"/>
            </a:rPr>
          </a:br>
          <a:r>
            <a:rPr lang="en-GB" dirty="0"/>
            <a:t>Guidance</a:t>
          </a:r>
        </a:p>
      </dgm:t>
    </dgm:pt>
    <dgm:pt modelId="{754C36B1-4FFD-474B-B6EE-76A3031E165E}" type="parTrans" cxnId="{6F50DAC5-0C40-4469-A700-DDBD17A50BAD}">
      <dgm:prSet/>
      <dgm:spPr/>
      <dgm:t>
        <a:bodyPr/>
        <a:lstStyle/>
        <a:p>
          <a:endParaRPr lang="en-GB"/>
        </a:p>
      </dgm:t>
    </dgm:pt>
    <dgm:pt modelId="{DD41522C-C879-45A5-96D8-DDA5ABEC6E56}" type="sibTrans" cxnId="{6F50DAC5-0C40-4469-A700-DDBD17A50BAD}">
      <dgm:prSet/>
      <dgm:spPr/>
      <dgm:t>
        <a:bodyPr/>
        <a:lstStyle/>
        <a:p>
          <a:endParaRPr lang="en-GB"/>
        </a:p>
      </dgm:t>
    </dgm:pt>
    <dgm:pt modelId="{A94F5C7D-D293-4809-815A-71C2084B59B0}" type="pres">
      <dgm:prSet presAssocID="{77802285-D4F3-413C-8426-F24724422A11}" presName="diagram" presStyleCnt="0">
        <dgm:presLayoutVars>
          <dgm:chMax val="1"/>
          <dgm:dir/>
          <dgm:animLvl val="ctr"/>
          <dgm:resizeHandles val="exact"/>
        </dgm:presLayoutVars>
      </dgm:prSet>
      <dgm:spPr/>
    </dgm:pt>
    <dgm:pt modelId="{072CD51B-C3B3-4EEA-B141-FD338B3B7CA5}" type="pres">
      <dgm:prSet presAssocID="{77802285-D4F3-413C-8426-F24724422A11}" presName="matrix" presStyleCnt="0"/>
      <dgm:spPr/>
    </dgm:pt>
    <dgm:pt modelId="{133D3677-7B75-4A25-923F-CE293E857E8F}" type="pres">
      <dgm:prSet presAssocID="{77802285-D4F3-413C-8426-F24724422A11}" presName="tile1" presStyleLbl="node1" presStyleIdx="0" presStyleCnt="4"/>
      <dgm:spPr/>
    </dgm:pt>
    <dgm:pt modelId="{8195BB0F-C219-4A33-B978-2ADF92C89632}" type="pres">
      <dgm:prSet presAssocID="{77802285-D4F3-413C-8426-F24724422A11}" presName="tile1text" presStyleLbl="node1" presStyleIdx="0" presStyleCnt="4">
        <dgm:presLayoutVars>
          <dgm:chMax val="0"/>
          <dgm:chPref val="0"/>
          <dgm:bulletEnabled val="1"/>
        </dgm:presLayoutVars>
      </dgm:prSet>
      <dgm:spPr/>
    </dgm:pt>
    <dgm:pt modelId="{F3FA8728-F33F-4D6A-8B12-A56E8D25E764}" type="pres">
      <dgm:prSet presAssocID="{77802285-D4F3-413C-8426-F24724422A11}" presName="tile2" presStyleLbl="node1" presStyleIdx="1" presStyleCnt="4"/>
      <dgm:spPr/>
    </dgm:pt>
    <dgm:pt modelId="{B6748F83-FF6E-491C-B9BE-5F1EA0B74B99}" type="pres">
      <dgm:prSet presAssocID="{77802285-D4F3-413C-8426-F24724422A11}" presName="tile2text" presStyleLbl="node1" presStyleIdx="1" presStyleCnt="4">
        <dgm:presLayoutVars>
          <dgm:chMax val="0"/>
          <dgm:chPref val="0"/>
          <dgm:bulletEnabled val="1"/>
        </dgm:presLayoutVars>
      </dgm:prSet>
      <dgm:spPr/>
    </dgm:pt>
    <dgm:pt modelId="{240D700A-1DFC-4253-8EEF-8A58EECF6E15}" type="pres">
      <dgm:prSet presAssocID="{77802285-D4F3-413C-8426-F24724422A11}" presName="tile3" presStyleLbl="node1" presStyleIdx="2" presStyleCnt="4"/>
      <dgm:spPr/>
    </dgm:pt>
    <dgm:pt modelId="{5CC35F60-113F-4DCE-841A-59355BDC0921}" type="pres">
      <dgm:prSet presAssocID="{77802285-D4F3-413C-8426-F24724422A11}" presName="tile3text" presStyleLbl="node1" presStyleIdx="2" presStyleCnt="4">
        <dgm:presLayoutVars>
          <dgm:chMax val="0"/>
          <dgm:chPref val="0"/>
          <dgm:bulletEnabled val="1"/>
        </dgm:presLayoutVars>
      </dgm:prSet>
      <dgm:spPr/>
    </dgm:pt>
    <dgm:pt modelId="{E7325ADC-A009-4676-A329-0432A8814980}" type="pres">
      <dgm:prSet presAssocID="{77802285-D4F3-413C-8426-F24724422A11}" presName="tile4" presStyleLbl="node1" presStyleIdx="3" presStyleCnt="4"/>
      <dgm:spPr/>
    </dgm:pt>
    <dgm:pt modelId="{27ECE1C1-A9D9-44A2-BE62-C916A29E9645}" type="pres">
      <dgm:prSet presAssocID="{77802285-D4F3-413C-8426-F24724422A11}" presName="tile4text" presStyleLbl="node1" presStyleIdx="3" presStyleCnt="4">
        <dgm:presLayoutVars>
          <dgm:chMax val="0"/>
          <dgm:chPref val="0"/>
          <dgm:bulletEnabled val="1"/>
        </dgm:presLayoutVars>
      </dgm:prSet>
      <dgm:spPr/>
    </dgm:pt>
    <dgm:pt modelId="{E753D6AE-53DD-42D7-8FDD-98A971E0C487}" type="pres">
      <dgm:prSet presAssocID="{77802285-D4F3-413C-8426-F24724422A11}" presName="centerTile" presStyleLbl="fgShp" presStyleIdx="0" presStyleCnt="1">
        <dgm:presLayoutVars>
          <dgm:chMax val="0"/>
          <dgm:chPref val="0"/>
        </dgm:presLayoutVars>
      </dgm:prSet>
      <dgm:spPr/>
    </dgm:pt>
  </dgm:ptLst>
  <dgm:cxnLst>
    <dgm:cxn modelId="{52B6E010-2664-486E-A485-77BBD6C8CCDA}" type="presOf" srcId="{1721F2A1-CC9F-4AA2-A502-1DE5B282F851}" destId="{B6748F83-FF6E-491C-B9BE-5F1EA0B74B99}" srcOrd="1" destOrd="0" presId="urn:microsoft.com/office/officeart/2005/8/layout/matrix1"/>
    <dgm:cxn modelId="{8786991C-B9A0-426F-8629-1513557F1914}" srcId="{1D1ADC9C-8FA4-4F45-BD53-1FCC369CB70A}" destId="{18D1FC14-9644-4654-A1BF-8192C51AE8A1}" srcOrd="0" destOrd="0" parTransId="{3B32649A-24D0-441F-A985-4EEF1EFB7D68}" sibTransId="{182AC661-10A8-4F9D-80CF-AD0832AEC10D}"/>
    <dgm:cxn modelId="{B819D84F-D61B-4027-A367-CF394C4A1B11}" type="presOf" srcId="{77802285-D4F3-413C-8426-F24724422A11}" destId="{A94F5C7D-D293-4809-815A-71C2084B59B0}" srcOrd="0" destOrd="0" presId="urn:microsoft.com/office/officeart/2005/8/layout/matrix1"/>
    <dgm:cxn modelId="{EE4AF556-215A-42CD-B50D-CC2FC559D9E7}" type="presOf" srcId="{9420B26D-1B7D-44D0-B3E1-CAFECE028FF9}" destId="{5CC35F60-113F-4DCE-841A-59355BDC0921}" srcOrd="1" destOrd="0" presId="urn:microsoft.com/office/officeart/2005/8/layout/matrix1"/>
    <dgm:cxn modelId="{2D064E87-6D96-47FC-B2FE-FB9C2F0F2BD5}" type="presOf" srcId="{84022B10-A13F-421D-AF57-3D3DF846FEB2}" destId="{27ECE1C1-A9D9-44A2-BE62-C916A29E9645}" srcOrd="1" destOrd="0" presId="urn:microsoft.com/office/officeart/2005/8/layout/matrix1"/>
    <dgm:cxn modelId="{A9119E8C-969F-4F84-BD25-6D7AC19679AD}" type="presOf" srcId="{1D1ADC9C-8FA4-4F45-BD53-1FCC369CB70A}" destId="{E753D6AE-53DD-42D7-8FDD-98A971E0C487}" srcOrd="0" destOrd="0" presId="urn:microsoft.com/office/officeart/2005/8/layout/matrix1"/>
    <dgm:cxn modelId="{6F6AAE8E-2517-4A49-91F6-D24BE1C7D5CD}" srcId="{1D1ADC9C-8FA4-4F45-BD53-1FCC369CB70A}" destId="{9420B26D-1B7D-44D0-B3E1-CAFECE028FF9}" srcOrd="2" destOrd="0" parTransId="{7FF3EF3A-F60A-4BF6-92CC-0930FC81DE49}" sibTransId="{413821C3-7D67-4112-AB14-6FE28FCE9368}"/>
    <dgm:cxn modelId="{BFA05E97-1245-4DCF-94BC-2212D1801115}" srcId="{77802285-D4F3-413C-8426-F24724422A11}" destId="{1D1ADC9C-8FA4-4F45-BD53-1FCC369CB70A}" srcOrd="0" destOrd="0" parTransId="{3B383620-0B9B-405B-B705-DBCA611943D8}" sibTransId="{DD45E6EC-13D5-41FD-AAB5-CBCAB791A287}"/>
    <dgm:cxn modelId="{459431B8-14ED-486E-95B6-E28387C74CD4}" type="presOf" srcId="{18D1FC14-9644-4654-A1BF-8192C51AE8A1}" destId="{8195BB0F-C219-4A33-B978-2ADF92C89632}" srcOrd="1" destOrd="0" presId="urn:microsoft.com/office/officeart/2005/8/layout/matrix1"/>
    <dgm:cxn modelId="{7BFB11C2-82AC-4D3E-9467-A8863A8C51D4}" type="presOf" srcId="{1721F2A1-CC9F-4AA2-A502-1DE5B282F851}" destId="{F3FA8728-F33F-4D6A-8B12-A56E8D25E764}" srcOrd="0" destOrd="0" presId="urn:microsoft.com/office/officeart/2005/8/layout/matrix1"/>
    <dgm:cxn modelId="{6F50DAC5-0C40-4469-A700-DDBD17A50BAD}" srcId="{1D1ADC9C-8FA4-4F45-BD53-1FCC369CB70A}" destId="{84022B10-A13F-421D-AF57-3D3DF846FEB2}" srcOrd="3" destOrd="0" parTransId="{754C36B1-4FFD-474B-B6EE-76A3031E165E}" sibTransId="{DD41522C-C879-45A5-96D8-DDA5ABEC6E56}"/>
    <dgm:cxn modelId="{631C81CB-BED4-4416-BC8F-6A62721B2641}" srcId="{1D1ADC9C-8FA4-4F45-BD53-1FCC369CB70A}" destId="{1721F2A1-CC9F-4AA2-A502-1DE5B282F851}" srcOrd="1" destOrd="0" parTransId="{16443D02-95CC-4CD5-AE28-9D2FB53162DA}" sibTransId="{F6CCC186-8015-46A6-A10E-DAB245B70FB5}"/>
    <dgm:cxn modelId="{C37A50D8-0423-4272-8779-8C52CB43D84A}" type="presOf" srcId="{18D1FC14-9644-4654-A1BF-8192C51AE8A1}" destId="{133D3677-7B75-4A25-923F-CE293E857E8F}" srcOrd="0" destOrd="0" presId="urn:microsoft.com/office/officeart/2005/8/layout/matrix1"/>
    <dgm:cxn modelId="{8AD0A3F2-874E-4E0B-880F-3CAC6C050D03}" type="presOf" srcId="{9420B26D-1B7D-44D0-B3E1-CAFECE028FF9}" destId="{240D700A-1DFC-4253-8EEF-8A58EECF6E15}" srcOrd="0" destOrd="0" presId="urn:microsoft.com/office/officeart/2005/8/layout/matrix1"/>
    <dgm:cxn modelId="{526808FF-71C5-4375-A3C2-4DE875D77A6C}" type="presOf" srcId="{84022B10-A13F-421D-AF57-3D3DF846FEB2}" destId="{E7325ADC-A009-4676-A329-0432A8814980}" srcOrd="0" destOrd="0" presId="urn:microsoft.com/office/officeart/2005/8/layout/matrix1"/>
    <dgm:cxn modelId="{CC5143B3-4FD7-4506-BA9C-948F9F1E474D}" type="presParOf" srcId="{A94F5C7D-D293-4809-815A-71C2084B59B0}" destId="{072CD51B-C3B3-4EEA-B141-FD338B3B7CA5}" srcOrd="0" destOrd="0" presId="urn:microsoft.com/office/officeart/2005/8/layout/matrix1"/>
    <dgm:cxn modelId="{73B9E4D5-CCD6-450A-9C47-71AB8B7787DE}" type="presParOf" srcId="{072CD51B-C3B3-4EEA-B141-FD338B3B7CA5}" destId="{133D3677-7B75-4A25-923F-CE293E857E8F}" srcOrd="0" destOrd="0" presId="urn:microsoft.com/office/officeart/2005/8/layout/matrix1"/>
    <dgm:cxn modelId="{68609397-5380-4454-B18F-D5B0ECC12A76}" type="presParOf" srcId="{072CD51B-C3B3-4EEA-B141-FD338B3B7CA5}" destId="{8195BB0F-C219-4A33-B978-2ADF92C89632}" srcOrd="1" destOrd="0" presId="urn:microsoft.com/office/officeart/2005/8/layout/matrix1"/>
    <dgm:cxn modelId="{0293338C-9A51-4AFB-ADC1-65B31B420F25}" type="presParOf" srcId="{072CD51B-C3B3-4EEA-B141-FD338B3B7CA5}" destId="{F3FA8728-F33F-4D6A-8B12-A56E8D25E764}" srcOrd="2" destOrd="0" presId="urn:microsoft.com/office/officeart/2005/8/layout/matrix1"/>
    <dgm:cxn modelId="{49DCCD7C-355D-4B5C-A757-40D3BBA75B9C}" type="presParOf" srcId="{072CD51B-C3B3-4EEA-B141-FD338B3B7CA5}" destId="{B6748F83-FF6E-491C-B9BE-5F1EA0B74B99}" srcOrd="3" destOrd="0" presId="urn:microsoft.com/office/officeart/2005/8/layout/matrix1"/>
    <dgm:cxn modelId="{1A58A0AE-4F38-4586-A4F5-62990BD39668}" type="presParOf" srcId="{072CD51B-C3B3-4EEA-B141-FD338B3B7CA5}" destId="{240D700A-1DFC-4253-8EEF-8A58EECF6E15}" srcOrd="4" destOrd="0" presId="urn:microsoft.com/office/officeart/2005/8/layout/matrix1"/>
    <dgm:cxn modelId="{78B680CF-427B-4319-AB38-EA15470E2FC5}" type="presParOf" srcId="{072CD51B-C3B3-4EEA-B141-FD338B3B7CA5}" destId="{5CC35F60-113F-4DCE-841A-59355BDC0921}" srcOrd="5" destOrd="0" presId="urn:microsoft.com/office/officeart/2005/8/layout/matrix1"/>
    <dgm:cxn modelId="{34267A55-636C-4CFC-A5BE-3C6A867248CC}" type="presParOf" srcId="{072CD51B-C3B3-4EEA-B141-FD338B3B7CA5}" destId="{E7325ADC-A009-4676-A329-0432A8814980}" srcOrd="6" destOrd="0" presId="urn:microsoft.com/office/officeart/2005/8/layout/matrix1"/>
    <dgm:cxn modelId="{75561241-7433-48F1-B693-32469C3440E7}" type="presParOf" srcId="{072CD51B-C3B3-4EEA-B141-FD338B3B7CA5}" destId="{27ECE1C1-A9D9-44A2-BE62-C916A29E9645}" srcOrd="7" destOrd="0" presId="urn:microsoft.com/office/officeart/2005/8/layout/matrix1"/>
    <dgm:cxn modelId="{CD84DC92-156C-4DC5-9882-A5E830F93DE1}" type="presParOf" srcId="{A94F5C7D-D293-4809-815A-71C2084B59B0}" destId="{E753D6AE-53DD-42D7-8FDD-98A971E0C48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80DCEC-2ED2-46C2-83EE-CC263319532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97AF1DA-755C-4640-ABFA-BB52E4A6E033}">
      <dgm:prSet phldrT="[Text]" phldr="0"/>
      <dgm:spPr>
        <a:solidFill>
          <a:schemeClr val="tx2"/>
        </a:solidFill>
        <a:ln>
          <a:solidFill>
            <a:schemeClr val="tx2"/>
          </a:solidFill>
        </a:ln>
      </dgm:spPr>
      <dgm:t>
        <a:bodyPr/>
        <a:lstStyle/>
        <a:p>
          <a:pPr rtl="0"/>
          <a:r>
            <a:rPr lang="en-US" dirty="0">
              <a:latin typeface="Arial"/>
              <a:cs typeface="Arial"/>
            </a:rPr>
            <a:t>Pensions Actuarial Factors</a:t>
          </a:r>
          <a:br>
            <a:rPr lang="en-US" dirty="0">
              <a:latin typeface="Arial"/>
              <a:cs typeface="Arial"/>
            </a:rPr>
          </a:br>
          <a:r>
            <a:rPr lang="en-US" dirty="0">
              <a:latin typeface="Arial"/>
              <a:cs typeface="Arial"/>
            </a:rPr>
            <a:t>2020</a:t>
          </a:r>
          <a:endParaRPr lang="en-US" dirty="0"/>
        </a:p>
      </dgm:t>
    </dgm:pt>
    <dgm:pt modelId="{DD675DC6-DB4D-4D8E-9965-5FAFEC7DA74F}" type="parTrans" cxnId="{D29DE8E0-4789-4D42-928E-C0534FEFB4BB}">
      <dgm:prSet/>
      <dgm:spPr/>
      <dgm:t>
        <a:bodyPr/>
        <a:lstStyle/>
        <a:p>
          <a:endParaRPr lang="en-US"/>
        </a:p>
      </dgm:t>
    </dgm:pt>
    <dgm:pt modelId="{0D9A5834-910D-4E23-A978-D1B71F1956C8}" type="sibTrans" cxnId="{D29DE8E0-4789-4D42-928E-C0534FEFB4BB}">
      <dgm:prSet/>
      <dgm:spPr/>
      <dgm:t>
        <a:bodyPr/>
        <a:lstStyle/>
        <a:p>
          <a:endParaRPr lang="en-US"/>
        </a:p>
      </dgm:t>
    </dgm:pt>
    <dgm:pt modelId="{00995E3C-89E4-4D41-9E43-082C5EADF46D}">
      <dgm:prSet phldrT="[Text]" phldr="0"/>
      <dgm:spPr/>
      <dgm:t>
        <a:bodyPr/>
        <a:lstStyle/>
        <a:p>
          <a:pPr rtl="0"/>
          <a:r>
            <a:rPr lang="en-US" dirty="0">
              <a:latin typeface="Arial"/>
              <a:cs typeface="Arial"/>
            </a:rPr>
            <a:t>Pensions on divorce</a:t>
          </a:r>
          <a:br>
            <a:rPr lang="en-US" dirty="0">
              <a:latin typeface="Arial"/>
              <a:cs typeface="Arial"/>
            </a:rPr>
          </a:br>
          <a:r>
            <a:rPr lang="en-US" dirty="0">
              <a:latin typeface="Arial"/>
              <a:cs typeface="Arial"/>
            </a:rPr>
            <a:t>2024</a:t>
          </a:r>
          <a:endParaRPr lang="en-US" dirty="0"/>
        </a:p>
      </dgm:t>
    </dgm:pt>
    <dgm:pt modelId="{E3A3C6FC-2A03-4E84-82D5-8DA01ADEB282}" type="parTrans" cxnId="{EBCD3860-31DA-42C7-B20B-C4F653E59498}">
      <dgm:prSet/>
      <dgm:spPr/>
      <dgm:t>
        <a:bodyPr/>
        <a:lstStyle/>
        <a:p>
          <a:endParaRPr lang="en-US"/>
        </a:p>
      </dgm:t>
    </dgm:pt>
    <dgm:pt modelId="{1CF9C731-3785-4270-A584-43D36DB35267}" type="sibTrans" cxnId="{EBCD3860-31DA-42C7-B20B-C4F653E59498}">
      <dgm:prSet/>
      <dgm:spPr/>
      <dgm:t>
        <a:bodyPr/>
        <a:lstStyle/>
        <a:p>
          <a:endParaRPr lang="en-US"/>
        </a:p>
      </dgm:t>
    </dgm:pt>
    <dgm:pt modelId="{C1F41433-EC24-44EA-AC38-185EAB78F61D}">
      <dgm:prSet phldr="0"/>
      <dgm:spPr/>
      <dgm:t>
        <a:bodyPr/>
        <a:lstStyle/>
        <a:p>
          <a:pPr rtl="0"/>
          <a:r>
            <a:rPr lang="en-US" dirty="0">
              <a:latin typeface="Arial"/>
              <a:cs typeface="Arial"/>
            </a:rPr>
            <a:t>Funeral plan trusts</a:t>
          </a:r>
          <a:br>
            <a:rPr lang="en-US" dirty="0">
              <a:latin typeface="Arial"/>
              <a:cs typeface="Arial"/>
            </a:rPr>
          </a:br>
          <a:r>
            <a:rPr lang="en-US" dirty="0">
              <a:latin typeface="Arial"/>
              <a:cs typeface="Arial"/>
            </a:rPr>
            <a:t>2022</a:t>
          </a:r>
        </a:p>
      </dgm:t>
    </dgm:pt>
    <dgm:pt modelId="{5304F8F5-7B06-4B82-83CD-F4C3BEA37061}" type="parTrans" cxnId="{FE9855CC-1310-4587-AFFF-B9F1724DA405}">
      <dgm:prSet/>
      <dgm:spPr/>
      <dgm:t>
        <a:bodyPr/>
        <a:lstStyle/>
        <a:p>
          <a:endParaRPr lang="en-GB"/>
        </a:p>
      </dgm:t>
    </dgm:pt>
    <dgm:pt modelId="{C8E4096C-90B7-4D42-A8BF-6543A0B6547D}" type="sibTrans" cxnId="{FE9855CC-1310-4587-AFFF-B9F1724DA405}">
      <dgm:prSet/>
      <dgm:spPr/>
      <dgm:t>
        <a:bodyPr/>
        <a:lstStyle/>
        <a:p>
          <a:endParaRPr lang="en-GB"/>
        </a:p>
      </dgm:t>
    </dgm:pt>
    <dgm:pt modelId="{E24875FE-5CBB-4364-8CA1-26FBB64EB9D1}">
      <dgm:prSet phldr="0"/>
      <dgm:spPr/>
      <dgm:t>
        <a:bodyPr/>
        <a:lstStyle/>
        <a:p>
          <a:r>
            <a:rPr lang="en-US" dirty="0">
              <a:latin typeface="Arial"/>
              <a:cs typeface="Arial"/>
            </a:rPr>
            <a:t>Equity release</a:t>
          </a:r>
          <a:br>
            <a:rPr lang="en-US" dirty="0">
              <a:latin typeface="Arial"/>
              <a:cs typeface="Arial"/>
            </a:rPr>
          </a:br>
          <a:r>
            <a:rPr lang="en-US" dirty="0">
              <a:latin typeface="Arial"/>
              <a:cs typeface="Arial"/>
            </a:rPr>
            <a:t>2022</a:t>
          </a:r>
          <a:endParaRPr lang="en-US" dirty="0"/>
        </a:p>
      </dgm:t>
    </dgm:pt>
    <dgm:pt modelId="{D57C48D2-7BD7-495E-AC47-F8F76A37CB09}" type="parTrans" cxnId="{38420427-1ECD-4458-A01D-D0B38243C68C}">
      <dgm:prSet/>
      <dgm:spPr/>
      <dgm:t>
        <a:bodyPr/>
        <a:lstStyle/>
        <a:p>
          <a:endParaRPr lang="en-GB"/>
        </a:p>
      </dgm:t>
    </dgm:pt>
    <dgm:pt modelId="{D2F695FF-002E-4917-AAA3-242EC5C36B46}" type="sibTrans" cxnId="{38420427-1ECD-4458-A01D-D0B38243C68C}">
      <dgm:prSet/>
      <dgm:spPr/>
      <dgm:t>
        <a:bodyPr/>
        <a:lstStyle/>
        <a:p>
          <a:endParaRPr lang="en-GB"/>
        </a:p>
      </dgm:t>
    </dgm:pt>
    <dgm:pt modelId="{183E3AFA-4466-4427-BC05-C81B8170C282}">
      <dgm:prSet phldr="0"/>
      <dgm:spPr/>
      <dgm:t>
        <a:bodyPr/>
        <a:lstStyle/>
        <a:p>
          <a:pPr rtl="0"/>
          <a:r>
            <a:rPr lang="en-US" dirty="0">
              <a:latin typeface="Arial"/>
              <a:cs typeface="Arial"/>
            </a:rPr>
            <a:t>Data science and AI</a:t>
          </a:r>
          <a:br>
            <a:rPr lang="en-US" dirty="0">
              <a:latin typeface="Arial"/>
              <a:cs typeface="Arial"/>
            </a:rPr>
          </a:br>
          <a:r>
            <a:rPr lang="en-US" dirty="0">
              <a:latin typeface="Arial"/>
              <a:cs typeface="Arial"/>
            </a:rPr>
            <a:t>2024</a:t>
          </a:r>
        </a:p>
      </dgm:t>
    </dgm:pt>
    <dgm:pt modelId="{F30AF20D-2183-4993-81E4-B994B75CEC64}" type="parTrans" cxnId="{19EDFE4B-0D45-4A7F-9133-05AEE63B05E6}">
      <dgm:prSet/>
      <dgm:spPr/>
      <dgm:t>
        <a:bodyPr/>
        <a:lstStyle/>
        <a:p>
          <a:endParaRPr lang="en-GB"/>
        </a:p>
      </dgm:t>
    </dgm:pt>
    <dgm:pt modelId="{87BDDA8B-17CC-4E6A-B07A-62BBCD19DD36}" type="sibTrans" cxnId="{19EDFE4B-0D45-4A7F-9133-05AEE63B05E6}">
      <dgm:prSet/>
      <dgm:spPr/>
      <dgm:t>
        <a:bodyPr/>
        <a:lstStyle/>
        <a:p>
          <a:endParaRPr lang="en-GB"/>
        </a:p>
      </dgm:t>
    </dgm:pt>
    <dgm:pt modelId="{D08F7705-FD2E-4648-96F3-D5AC1083B15B}">
      <dgm:prSet phldrT="[Text]" phldr="0"/>
      <dgm:spPr/>
      <dgm:t>
        <a:bodyPr/>
        <a:lstStyle/>
        <a:p>
          <a:pPr rtl="0"/>
          <a:r>
            <a:rPr lang="en-US" dirty="0">
              <a:latin typeface="Arial"/>
              <a:cs typeface="Arial"/>
            </a:rPr>
            <a:t>General insurance pricing</a:t>
          </a:r>
          <a:br>
            <a:rPr lang="en-US" dirty="0">
              <a:latin typeface="Arial"/>
              <a:cs typeface="Arial"/>
            </a:rPr>
          </a:br>
          <a:r>
            <a:rPr lang="en-US" dirty="0">
              <a:latin typeface="Arial"/>
              <a:cs typeface="Arial"/>
            </a:rPr>
            <a:t>2021</a:t>
          </a:r>
          <a:endParaRPr lang="en-US" dirty="0"/>
        </a:p>
      </dgm:t>
    </dgm:pt>
    <dgm:pt modelId="{45B9827B-D38D-4576-A404-4A0F826BABB0}" type="parTrans" cxnId="{2F58BCFF-8239-45DA-8EDA-CEA411A03396}">
      <dgm:prSet/>
      <dgm:spPr/>
      <dgm:t>
        <a:bodyPr/>
        <a:lstStyle/>
        <a:p>
          <a:endParaRPr lang="en-GB"/>
        </a:p>
      </dgm:t>
    </dgm:pt>
    <dgm:pt modelId="{5FA36756-8569-48AA-BC23-A240E125CDD3}" type="sibTrans" cxnId="{2F58BCFF-8239-45DA-8EDA-CEA411A03396}">
      <dgm:prSet/>
      <dgm:spPr/>
      <dgm:t>
        <a:bodyPr/>
        <a:lstStyle/>
        <a:p>
          <a:endParaRPr lang="en-GB"/>
        </a:p>
      </dgm:t>
    </dgm:pt>
    <dgm:pt modelId="{7CD05858-6495-4DD8-A70F-7BBC52F9E71C}">
      <dgm:prSet phldrT="[Text]" phldr="0"/>
      <dgm:spPr/>
      <dgm:t>
        <a:bodyPr/>
        <a:lstStyle/>
        <a:p>
          <a:pPr rtl="0"/>
          <a:r>
            <a:rPr lang="en-US" dirty="0"/>
            <a:t>Climate-related risk</a:t>
          </a:r>
          <a:br>
            <a:rPr lang="en-US" dirty="0"/>
          </a:br>
          <a:r>
            <a:rPr lang="en-US" dirty="0"/>
            <a:t>2021</a:t>
          </a:r>
        </a:p>
      </dgm:t>
    </dgm:pt>
    <dgm:pt modelId="{3087A7F2-6D3F-4CC9-A647-2B94940543D5}" type="parTrans" cxnId="{F9192559-0971-4F06-B718-5A1D895F45B7}">
      <dgm:prSet/>
      <dgm:spPr/>
      <dgm:t>
        <a:bodyPr/>
        <a:lstStyle/>
        <a:p>
          <a:endParaRPr lang="en-GB"/>
        </a:p>
      </dgm:t>
    </dgm:pt>
    <dgm:pt modelId="{496428C3-3A0D-4036-9813-24FBC7B947C4}" type="sibTrans" cxnId="{F9192559-0971-4F06-B718-5A1D895F45B7}">
      <dgm:prSet/>
      <dgm:spPr/>
      <dgm:t>
        <a:bodyPr/>
        <a:lstStyle/>
        <a:p>
          <a:endParaRPr lang="en-GB"/>
        </a:p>
      </dgm:t>
    </dgm:pt>
    <dgm:pt modelId="{D06F1ADF-BA39-4B24-BF23-7AD5FBECAFA4}">
      <dgm:prSet phldr="0"/>
      <dgm:spPr>
        <a:solidFill>
          <a:schemeClr val="tx2"/>
        </a:solidFill>
        <a:ln>
          <a:solidFill>
            <a:schemeClr val="tx2"/>
          </a:solidFill>
        </a:ln>
      </dgm:spPr>
      <dgm:t>
        <a:bodyPr/>
        <a:lstStyle/>
        <a:p>
          <a:r>
            <a:rPr lang="en-US" dirty="0"/>
            <a:t>Corporate pensions</a:t>
          </a:r>
          <a:br>
            <a:rPr lang="en-US" dirty="0"/>
          </a:br>
          <a:r>
            <a:rPr lang="en-US" dirty="0"/>
            <a:t>2023</a:t>
          </a:r>
        </a:p>
      </dgm:t>
    </dgm:pt>
    <dgm:pt modelId="{0E51C0AA-3A23-4019-B8CF-E866DF921516}" type="parTrans" cxnId="{78462680-1F54-46EB-BCF1-BEAB6F463695}">
      <dgm:prSet/>
      <dgm:spPr/>
      <dgm:t>
        <a:bodyPr/>
        <a:lstStyle/>
        <a:p>
          <a:endParaRPr lang="en-GB"/>
        </a:p>
      </dgm:t>
    </dgm:pt>
    <dgm:pt modelId="{52A8CB0B-09E4-4222-AEDD-103A80CA4B00}" type="sibTrans" cxnId="{78462680-1F54-46EB-BCF1-BEAB6F463695}">
      <dgm:prSet/>
      <dgm:spPr/>
      <dgm:t>
        <a:bodyPr/>
        <a:lstStyle/>
        <a:p>
          <a:endParaRPr lang="en-GB"/>
        </a:p>
      </dgm:t>
    </dgm:pt>
    <dgm:pt modelId="{94575DEF-7BC9-4D16-B8F6-166AF1F3453C}">
      <dgm:prSet phldrT="[Text]" phldr="0"/>
      <dgm:spPr/>
      <dgm:t>
        <a:bodyPr/>
        <a:lstStyle/>
        <a:p>
          <a:pPr rtl="0"/>
          <a:r>
            <a:rPr lang="en-US" dirty="0"/>
            <a:t>Cyber Risk</a:t>
          </a:r>
          <a:br>
            <a:rPr lang="en-US" dirty="0"/>
          </a:br>
          <a:r>
            <a:rPr lang="en-US" dirty="0"/>
            <a:t>2024</a:t>
          </a:r>
        </a:p>
      </dgm:t>
    </dgm:pt>
    <dgm:pt modelId="{EB1B7A85-A7E5-4759-8F45-440E47E3A946}" type="parTrans" cxnId="{449AB25A-88CE-48F9-8A3C-C8986A85DE89}">
      <dgm:prSet/>
      <dgm:spPr/>
      <dgm:t>
        <a:bodyPr/>
        <a:lstStyle/>
        <a:p>
          <a:endParaRPr lang="en-GB"/>
        </a:p>
      </dgm:t>
    </dgm:pt>
    <dgm:pt modelId="{5E475722-5AB0-4E85-A12B-F8192377A197}" type="sibTrans" cxnId="{449AB25A-88CE-48F9-8A3C-C8986A85DE89}">
      <dgm:prSet/>
      <dgm:spPr/>
      <dgm:t>
        <a:bodyPr/>
        <a:lstStyle/>
        <a:p>
          <a:endParaRPr lang="en-GB"/>
        </a:p>
      </dgm:t>
    </dgm:pt>
    <dgm:pt modelId="{67FCEB13-FEC0-4CBE-B23F-4AEA8D9B3FD5}" type="pres">
      <dgm:prSet presAssocID="{0880DCEC-2ED2-46C2-83EE-CC2633195329}" presName="diagram" presStyleCnt="0">
        <dgm:presLayoutVars>
          <dgm:dir/>
          <dgm:resizeHandles val="exact"/>
        </dgm:presLayoutVars>
      </dgm:prSet>
      <dgm:spPr/>
    </dgm:pt>
    <dgm:pt modelId="{81CF041C-A370-4A97-9BBD-523BB56C94C0}" type="pres">
      <dgm:prSet presAssocID="{C97AF1DA-755C-4640-ABFA-BB52E4A6E033}" presName="node" presStyleLbl="node1" presStyleIdx="0" presStyleCnt="9">
        <dgm:presLayoutVars>
          <dgm:bulletEnabled val="1"/>
        </dgm:presLayoutVars>
      </dgm:prSet>
      <dgm:spPr/>
    </dgm:pt>
    <dgm:pt modelId="{B118FE1E-4B43-4220-91C1-D2A4C080B8C8}" type="pres">
      <dgm:prSet presAssocID="{0D9A5834-910D-4E23-A978-D1B71F1956C8}" presName="sibTrans" presStyleCnt="0"/>
      <dgm:spPr/>
    </dgm:pt>
    <dgm:pt modelId="{77261BE8-88E0-46A6-9022-B672C843CD68}" type="pres">
      <dgm:prSet presAssocID="{D08F7705-FD2E-4648-96F3-D5AC1083B15B}" presName="node" presStyleLbl="node1" presStyleIdx="1" presStyleCnt="9">
        <dgm:presLayoutVars>
          <dgm:bulletEnabled val="1"/>
        </dgm:presLayoutVars>
      </dgm:prSet>
      <dgm:spPr/>
    </dgm:pt>
    <dgm:pt modelId="{2BAC5DB9-44EE-4403-BDEA-FE0406026F40}" type="pres">
      <dgm:prSet presAssocID="{5FA36756-8569-48AA-BC23-A240E125CDD3}" presName="sibTrans" presStyleCnt="0"/>
      <dgm:spPr/>
    </dgm:pt>
    <dgm:pt modelId="{8121160B-064E-4B95-A2BF-55B73D69C727}" type="pres">
      <dgm:prSet presAssocID="{7CD05858-6495-4DD8-A70F-7BBC52F9E71C}" presName="node" presStyleLbl="node1" presStyleIdx="2" presStyleCnt="9">
        <dgm:presLayoutVars>
          <dgm:bulletEnabled val="1"/>
        </dgm:presLayoutVars>
      </dgm:prSet>
      <dgm:spPr/>
    </dgm:pt>
    <dgm:pt modelId="{07DB3392-54C2-47CE-899D-D40AADBF2000}" type="pres">
      <dgm:prSet presAssocID="{496428C3-3A0D-4036-9813-24FBC7B947C4}" presName="sibTrans" presStyleCnt="0"/>
      <dgm:spPr/>
    </dgm:pt>
    <dgm:pt modelId="{B00F04F3-4F73-449D-8564-2C09F2D91F0E}" type="pres">
      <dgm:prSet presAssocID="{C1F41433-EC24-44EA-AC38-185EAB78F61D}" presName="node" presStyleLbl="node1" presStyleIdx="3" presStyleCnt="9">
        <dgm:presLayoutVars>
          <dgm:bulletEnabled val="1"/>
        </dgm:presLayoutVars>
      </dgm:prSet>
      <dgm:spPr/>
    </dgm:pt>
    <dgm:pt modelId="{7C63796A-7550-4D66-A476-7197520A2E27}" type="pres">
      <dgm:prSet presAssocID="{C8E4096C-90B7-4D42-A8BF-6543A0B6547D}" presName="sibTrans" presStyleCnt="0"/>
      <dgm:spPr/>
    </dgm:pt>
    <dgm:pt modelId="{1D7676A5-3234-4A45-B755-7FAFFD106F1A}" type="pres">
      <dgm:prSet presAssocID="{E24875FE-5CBB-4364-8CA1-26FBB64EB9D1}" presName="node" presStyleLbl="node1" presStyleIdx="4" presStyleCnt="9" custLinFactNeighborX="-1194" custLinFactNeighborY="-2930">
        <dgm:presLayoutVars>
          <dgm:bulletEnabled val="1"/>
        </dgm:presLayoutVars>
      </dgm:prSet>
      <dgm:spPr/>
    </dgm:pt>
    <dgm:pt modelId="{D1074AF6-D91B-474C-837F-3124C6C514F8}" type="pres">
      <dgm:prSet presAssocID="{D2F695FF-002E-4917-AAA3-242EC5C36B46}" presName="sibTrans" presStyleCnt="0"/>
      <dgm:spPr/>
    </dgm:pt>
    <dgm:pt modelId="{EBEFCC7E-16F2-4A4C-8DCC-A412C2D3B1BC}" type="pres">
      <dgm:prSet presAssocID="{D06F1ADF-BA39-4B24-BF23-7AD5FBECAFA4}" presName="node" presStyleLbl="node1" presStyleIdx="5" presStyleCnt="9">
        <dgm:presLayoutVars>
          <dgm:bulletEnabled val="1"/>
        </dgm:presLayoutVars>
      </dgm:prSet>
      <dgm:spPr/>
    </dgm:pt>
    <dgm:pt modelId="{1A54E701-DB79-4BDF-ACFE-0AEB7C82A0C1}" type="pres">
      <dgm:prSet presAssocID="{52A8CB0B-09E4-4222-AEDD-103A80CA4B00}" presName="sibTrans" presStyleCnt="0"/>
      <dgm:spPr/>
    </dgm:pt>
    <dgm:pt modelId="{1B21D0E3-6E23-4CB7-961D-53DB6EBBF699}" type="pres">
      <dgm:prSet presAssocID="{183E3AFA-4466-4427-BC05-C81B8170C282}" presName="node" presStyleLbl="node1" presStyleIdx="6" presStyleCnt="9">
        <dgm:presLayoutVars>
          <dgm:bulletEnabled val="1"/>
        </dgm:presLayoutVars>
      </dgm:prSet>
      <dgm:spPr/>
    </dgm:pt>
    <dgm:pt modelId="{889EBE57-108D-4C43-AC45-3075EC2482D4}" type="pres">
      <dgm:prSet presAssocID="{87BDDA8B-17CC-4E6A-B07A-62BBCD19DD36}" presName="sibTrans" presStyleCnt="0"/>
      <dgm:spPr/>
    </dgm:pt>
    <dgm:pt modelId="{EF4B9E70-AA1A-40C3-926D-3D4EF749A8FD}" type="pres">
      <dgm:prSet presAssocID="{00995E3C-89E4-4D41-9E43-082C5EADF46D}" presName="node" presStyleLbl="node1" presStyleIdx="7" presStyleCnt="9">
        <dgm:presLayoutVars>
          <dgm:bulletEnabled val="1"/>
        </dgm:presLayoutVars>
      </dgm:prSet>
      <dgm:spPr/>
    </dgm:pt>
    <dgm:pt modelId="{98308C62-FAB7-4232-B392-415BA21D0BE4}" type="pres">
      <dgm:prSet presAssocID="{1CF9C731-3785-4270-A584-43D36DB35267}" presName="sibTrans" presStyleCnt="0"/>
      <dgm:spPr/>
    </dgm:pt>
    <dgm:pt modelId="{2EB68AEB-35A8-4DB0-820A-466C0C57C2F1}" type="pres">
      <dgm:prSet presAssocID="{94575DEF-7BC9-4D16-B8F6-166AF1F3453C}" presName="node" presStyleLbl="node1" presStyleIdx="8" presStyleCnt="9">
        <dgm:presLayoutVars>
          <dgm:bulletEnabled val="1"/>
        </dgm:presLayoutVars>
      </dgm:prSet>
      <dgm:spPr/>
    </dgm:pt>
  </dgm:ptLst>
  <dgm:cxnLst>
    <dgm:cxn modelId="{FF9B7302-4196-4D97-8347-42AC24E6DB22}" type="presOf" srcId="{E24875FE-5CBB-4364-8CA1-26FBB64EB9D1}" destId="{1D7676A5-3234-4A45-B755-7FAFFD106F1A}" srcOrd="0" destOrd="0" presId="urn:microsoft.com/office/officeart/2005/8/layout/default"/>
    <dgm:cxn modelId="{0403F812-7E62-4DEE-87D3-F91486DC1004}" type="presOf" srcId="{D08F7705-FD2E-4648-96F3-D5AC1083B15B}" destId="{77261BE8-88E0-46A6-9022-B672C843CD68}" srcOrd="0" destOrd="0" presId="urn:microsoft.com/office/officeart/2005/8/layout/default"/>
    <dgm:cxn modelId="{38420427-1ECD-4458-A01D-D0B38243C68C}" srcId="{0880DCEC-2ED2-46C2-83EE-CC2633195329}" destId="{E24875FE-5CBB-4364-8CA1-26FBB64EB9D1}" srcOrd="4" destOrd="0" parTransId="{D57C48D2-7BD7-495E-AC47-F8F76A37CB09}" sibTransId="{D2F695FF-002E-4917-AAA3-242EC5C36B46}"/>
    <dgm:cxn modelId="{22FF2435-96BF-4A57-954A-8843A161FA32}" type="presOf" srcId="{C1F41433-EC24-44EA-AC38-185EAB78F61D}" destId="{B00F04F3-4F73-449D-8564-2C09F2D91F0E}" srcOrd="0" destOrd="0" presId="urn:microsoft.com/office/officeart/2005/8/layout/default"/>
    <dgm:cxn modelId="{6CC31C36-4201-4778-8B7B-4968BD2835C0}" type="presOf" srcId="{7CD05858-6495-4DD8-A70F-7BBC52F9E71C}" destId="{8121160B-064E-4B95-A2BF-55B73D69C727}" srcOrd="0" destOrd="0" presId="urn:microsoft.com/office/officeart/2005/8/layout/default"/>
    <dgm:cxn modelId="{0A00543E-6811-4E63-B342-C5FE41A5D989}" type="presOf" srcId="{C97AF1DA-755C-4640-ABFA-BB52E4A6E033}" destId="{81CF041C-A370-4A97-9BBD-523BB56C94C0}" srcOrd="0" destOrd="0" presId="urn:microsoft.com/office/officeart/2005/8/layout/default"/>
    <dgm:cxn modelId="{EBCD3860-31DA-42C7-B20B-C4F653E59498}" srcId="{0880DCEC-2ED2-46C2-83EE-CC2633195329}" destId="{00995E3C-89E4-4D41-9E43-082C5EADF46D}" srcOrd="7" destOrd="0" parTransId="{E3A3C6FC-2A03-4E84-82D5-8DA01ADEB282}" sibTransId="{1CF9C731-3785-4270-A584-43D36DB35267}"/>
    <dgm:cxn modelId="{19EDFE4B-0D45-4A7F-9133-05AEE63B05E6}" srcId="{0880DCEC-2ED2-46C2-83EE-CC2633195329}" destId="{183E3AFA-4466-4427-BC05-C81B8170C282}" srcOrd="6" destOrd="0" parTransId="{F30AF20D-2183-4993-81E4-B994B75CEC64}" sibTransId="{87BDDA8B-17CC-4E6A-B07A-62BBCD19DD36}"/>
    <dgm:cxn modelId="{F9192559-0971-4F06-B718-5A1D895F45B7}" srcId="{0880DCEC-2ED2-46C2-83EE-CC2633195329}" destId="{7CD05858-6495-4DD8-A70F-7BBC52F9E71C}" srcOrd="2" destOrd="0" parTransId="{3087A7F2-6D3F-4CC9-A647-2B94940543D5}" sibTransId="{496428C3-3A0D-4036-9813-24FBC7B947C4}"/>
    <dgm:cxn modelId="{449AB25A-88CE-48F9-8A3C-C8986A85DE89}" srcId="{0880DCEC-2ED2-46C2-83EE-CC2633195329}" destId="{94575DEF-7BC9-4D16-B8F6-166AF1F3453C}" srcOrd="8" destOrd="0" parTransId="{EB1B7A85-A7E5-4759-8F45-440E47E3A946}" sibTransId="{5E475722-5AB0-4E85-A12B-F8192377A197}"/>
    <dgm:cxn modelId="{32D0267B-5B66-4B58-B218-EEA1D92B14C7}" type="presOf" srcId="{0880DCEC-2ED2-46C2-83EE-CC2633195329}" destId="{67FCEB13-FEC0-4CBE-B23F-4AEA8D9B3FD5}" srcOrd="0" destOrd="0" presId="urn:microsoft.com/office/officeart/2005/8/layout/default"/>
    <dgm:cxn modelId="{9DB94F7D-CF64-42C9-90B7-DF62D441BD79}" type="presOf" srcId="{00995E3C-89E4-4D41-9E43-082C5EADF46D}" destId="{EF4B9E70-AA1A-40C3-926D-3D4EF749A8FD}" srcOrd="0" destOrd="0" presId="urn:microsoft.com/office/officeart/2005/8/layout/default"/>
    <dgm:cxn modelId="{78462680-1F54-46EB-BCF1-BEAB6F463695}" srcId="{0880DCEC-2ED2-46C2-83EE-CC2633195329}" destId="{D06F1ADF-BA39-4B24-BF23-7AD5FBECAFA4}" srcOrd="5" destOrd="0" parTransId="{0E51C0AA-3A23-4019-B8CF-E866DF921516}" sibTransId="{52A8CB0B-09E4-4222-AEDD-103A80CA4B00}"/>
    <dgm:cxn modelId="{F28204B8-C812-4629-AF99-B6FA27AEA1EE}" type="presOf" srcId="{D06F1ADF-BA39-4B24-BF23-7AD5FBECAFA4}" destId="{EBEFCC7E-16F2-4A4C-8DCC-A412C2D3B1BC}" srcOrd="0" destOrd="0" presId="urn:microsoft.com/office/officeart/2005/8/layout/default"/>
    <dgm:cxn modelId="{B2DCFAC4-96C3-4E07-BE65-F25AB7737935}" type="presOf" srcId="{94575DEF-7BC9-4D16-B8F6-166AF1F3453C}" destId="{2EB68AEB-35A8-4DB0-820A-466C0C57C2F1}" srcOrd="0" destOrd="0" presId="urn:microsoft.com/office/officeart/2005/8/layout/default"/>
    <dgm:cxn modelId="{FE9855CC-1310-4587-AFFF-B9F1724DA405}" srcId="{0880DCEC-2ED2-46C2-83EE-CC2633195329}" destId="{C1F41433-EC24-44EA-AC38-185EAB78F61D}" srcOrd="3" destOrd="0" parTransId="{5304F8F5-7B06-4B82-83CD-F4C3BEA37061}" sibTransId="{C8E4096C-90B7-4D42-A8BF-6543A0B6547D}"/>
    <dgm:cxn modelId="{264CB0CF-9942-4993-86DC-FED20089E90E}" type="presOf" srcId="{183E3AFA-4466-4427-BC05-C81B8170C282}" destId="{1B21D0E3-6E23-4CB7-961D-53DB6EBBF699}" srcOrd="0" destOrd="0" presId="urn:microsoft.com/office/officeart/2005/8/layout/default"/>
    <dgm:cxn modelId="{D29DE8E0-4789-4D42-928E-C0534FEFB4BB}" srcId="{0880DCEC-2ED2-46C2-83EE-CC2633195329}" destId="{C97AF1DA-755C-4640-ABFA-BB52E4A6E033}" srcOrd="0" destOrd="0" parTransId="{DD675DC6-DB4D-4D8E-9965-5FAFEC7DA74F}" sibTransId="{0D9A5834-910D-4E23-A978-D1B71F1956C8}"/>
    <dgm:cxn modelId="{2F58BCFF-8239-45DA-8EDA-CEA411A03396}" srcId="{0880DCEC-2ED2-46C2-83EE-CC2633195329}" destId="{D08F7705-FD2E-4648-96F3-D5AC1083B15B}" srcOrd="1" destOrd="0" parTransId="{45B9827B-D38D-4576-A404-4A0F826BABB0}" sibTransId="{5FA36756-8569-48AA-BC23-A240E125CDD3}"/>
    <dgm:cxn modelId="{FE909CD1-99D5-4CE4-8AFC-03579B543E4B}" type="presParOf" srcId="{67FCEB13-FEC0-4CBE-B23F-4AEA8D9B3FD5}" destId="{81CF041C-A370-4A97-9BBD-523BB56C94C0}" srcOrd="0" destOrd="0" presId="urn:microsoft.com/office/officeart/2005/8/layout/default"/>
    <dgm:cxn modelId="{FA6FC6EE-9E05-4E43-B597-2AD2E299180A}" type="presParOf" srcId="{67FCEB13-FEC0-4CBE-B23F-4AEA8D9B3FD5}" destId="{B118FE1E-4B43-4220-91C1-D2A4C080B8C8}" srcOrd="1" destOrd="0" presId="urn:microsoft.com/office/officeart/2005/8/layout/default"/>
    <dgm:cxn modelId="{445E0121-5FF1-458D-994C-36ED5D635B97}" type="presParOf" srcId="{67FCEB13-FEC0-4CBE-B23F-4AEA8D9B3FD5}" destId="{77261BE8-88E0-46A6-9022-B672C843CD68}" srcOrd="2" destOrd="0" presId="urn:microsoft.com/office/officeart/2005/8/layout/default"/>
    <dgm:cxn modelId="{E5D57C1D-92F8-4E9B-BEB4-B80EE9686C76}" type="presParOf" srcId="{67FCEB13-FEC0-4CBE-B23F-4AEA8D9B3FD5}" destId="{2BAC5DB9-44EE-4403-BDEA-FE0406026F40}" srcOrd="3" destOrd="0" presId="urn:microsoft.com/office/officeart/2005/8/layout/default"/>
    <dgm:cxn modelId="{6D440C6B-D1B4-4ED1-87B6-184EDF036381}" type="presParOf" srcId="{67FCEB13-FEC0-4CBE-B23F-4AEA8D9B3FD5}" destId="{8121160B-064E-4B95-A2BF-55B73D69C727}" srcOrd="4" destOrd="0" presId="urn:microsoft.com/office/officeart/2005/8/layout/default"/>
    <dgm:cxn modelId="{199A7663-FF44-47BE-8046-4903585E9AFD}" type="presParOf" srcId="{67FCEB13-FEC0-4CBE-B23F-4AEA8D9B3FD5}" destId="{07DB3392-54C2-47CE-899D-D40AADBF2000}" srcOrd="5" destOrd="0" presId="urn:microsoft.com/office/officeart/2005/8/layout/default"/>
    <dgm:cxn modelId="{3A00F16F-FB34-400D-A0A4-7057F30DAAD8}" type="presParOf" srcId="{67FCEB13-FEC0-4CBE-B23F-4AEA8D9B3FD5}" destId="{B00F04F3-4F73-449D-8564-2C09F2D91F0E}" srcOrd="6" destOrd="0" presId="urn:microsoft.com/office/officeart/2005/8/layout/default"/>
    <dgm:cxn modelId="{EC3A4C54-17A9-4A00-813D-83A69C107B50}" type="presParOf" srcId="{67FCEB13-FEC0-4CBE-B23F-4AEA8D9B3FD5}" destId="{7C63796A-7550-4D66-A476-7197520A2E27}" srcOrd="7" destOrd="0" presId="urn:microsoft.com/office/officeart/2005/8/layout/default"/>
    <dgm:cxn modelId="{A25EBA16-20DF-4ACA-A175-698E51FFA6D0}" type="presParOf" srcId="{67FCEB13-FEC0-4CBE-B23F-4AEA8D9B3FD5}" destId="{1D7676A5-3234-4A45-B755-7FAFFD106F1A}" srcOrd="8" destOrd="0" presId="urn:microsoft.com/office/officeart/2005/8/layout/default"/>
    <dgm:cxn modelId="{5461E909-A0B2-441C-A81F-661C36A3B64B}" type="presParOf" srcId="{67FCEB13-FEC0-4CBE-B23F-4AEA8D9B3FD5}" destId="{D1074AF6-D91B-474C-837F-3124C6C514F8}" srcOrd="9" destOrd="0" presId="urn:microsoft.com/office/officeart/2005/8/layout/default"/>
    <dgm:cxn modelId="{32DBD9EE-DFA7-40C3-8100-2C0CB476E2D9}" type="presParOf" srcId="{67FCEB13-FEC0-4CBE-B23F-4AEA8D9B3FD5}" destId="{EBEFCC7E-16F2-4A4C-8DCC-A412C2D3B1BC}" srcOrd="10" destOrd="0" presId="urn:microsoft.com/office/officeart/2005/8/layout/default"/>
    <dgm:cxn modelId="{CEA7F685-24F9-4EEA-A499-EBB2988FA419}" type="presParOf" srcId="{67FCEB13-FEC0-4CBE-B23F-4AEA8D9B3FD5}" destId="{1A54E701-DB79-4BDF-ACFE-0AEB7C82A0C1}" srcOrd="11" destOrd="0" presId="urn:microsoft.com/office/officeart/2005/8/layout/default"/>
    <dgm:cxn modelId="{9CFA68AA-71C9-42E2-BD31-2E1FD99AA0B6}" type="presParOf" srcId="{67FCEB13-FEC0-4CBE-B23F-4AEA8D9B3FD5}" destId="{1B21D0E3-6E23-4CB7-961D-53DB6EBBF699}" srcOrd="12" destOrd="0" presId="urn:microsoft.com/office/officeart/2005/8/layout/default"/>
    <dgm:cxn modelId="{F2B8023D-C31B-4B24-AB55-61CFF3D818BE}" type="presParOf" srcId="{67FCEB13-FEC0-4CBE-B23F-4AEA8D9B3FD5}" destId="{889EBE57-108D-4C43-AC45-3075EC2482D4}" srcOrd="13" destOrd="0" presId="urn:microsoft.com/office/officeart/2005/8/layout/default"/>
    <dgm:cxn modelId="{C04B925B-0B67-45B3-BC26-47725FFB9552}" type="presParOf" srcId="{67FCEB13-FEC0-4CBE-B23F-4AEA8D9B3FD5}" destId="{EF4B9E70-AA1A-40C3-926D-3D4EF749A8FD}" srcOrd="14" destOrd="0" presId="urn:microsoft.com/office/officeart/2005/8/layout/default"/>
    <dgm:cxn modelId="{20F8CD78-1D42-4369-B4F4-4917DB368D67}" type="presParOf" srcId="{67FCEB13-FEC0-4CBE-B23F-4AEA8D9B3FD5}" destId="{98308C62-FAB7-4232-B392-415BA21D0BE4}" srcOrd="15" destOrd="0" presId="urn:microsoft.com/office/officeart/2005/8/layout/default"/>
    <dgm:cxn modelId="{144BB7D1-4F9F-4AB7-8361-BF7F0CDF93F4}" type="presParOf" srcId="{67FCEB13-FEC0-4CBE-B23F-4AEA8D9B3FD5}" destId="{2EB68AEB-35A8-4DB0-820A-466C0C57C2F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B3BF26-36B5-4BE4-B2C6-10DC1DF76EB5}" type="doc">
      <dgm:prSet loTypeId="urn:microsoft.com/office/officeart/2018/2/layout/IconCircleList" loCatId="icon" qsTypeId="urn:microsoft.com/office/officeart/2005/8/quickstyle/simple4" qsCatId="simple" csTypeId="urn:microsoft.com/office/officeart/2005/8/colors/accent1_1" csCatId="accent1" phldr="1"/>
      <dgm:spPr/>
      <dgm:t>
        <a:bodyPr/>
        <a:lstStyle/>
        <a:p>
          <a:endParaRPr lang="en-GB"/>
        </a:p>
      </dgm:t>
    </dgm:pt>
    <dgm:pt modelId="{43916AEB-38FD-4545-96EB-13D612108EE3}">
      <dgm:prSet phldrT="[Text]"/>
      <dgm:spPr/>
      <dgm:t>
        <a:bodyPr/>
        <a:lstStyle/>
        <a:p>
          <a:pPr>
            <a:lnSpc>
              <a:spcPct val="100000"/>
            </a:lnSpc>
          </a:pPr>
          <a:r>
            <a:rPr lang="en-GB" dirty="0"/>
            <a:t>Actuaries’ Code and TAS 100/300</a:t>
          </a:r>
        </a:p>
      </dgm:t>
    </dgm:pt>
    <dgm:pt modelId="{2988B234-7EC0-47F2-B429-FCA324B82201}" type="parTrans" cxnId="{FEFE60E8-3655-4DDF-AA6A-94A58032C9AD}">
      <dgm:prSet/>
      <dgm:spPr/>
      <dgm:t>
        <a:bodyPr/>
        <a:lstStyle/>
        <a:p>
          <a:endParaRPr lang="en-GB"/>
        </a:p>
      </dgm:t>
    </dgm:pt>
    <dgm:pt modelId="{8F62754C-1CC3-4A63-91AE-BCF523482D67}" type="sibTrans" cxnId="{FEFE60E8-3655-4DDF-AA6A-94A58032C9AD}">
      <dgm:prSet/>
      <dgm:spPr/>
      <dgm:t>
        <a:bodyPr/>
        <a:lstStyle/>
        <a:p>
          <a:pPr>
            <a:lnSpc>
              <a:spcPct val="100000"/>
            </a:lnSpc>
          </a:pPr>
          <a:endParaRPr lang="en-GB"/>
        </a:p>
      </dgm:t>
    </dgm:pt>
    <dgm:pt modelId="{8AFD0C89-DC7C-49A9-9D26-2988FF053C19}">
      <dgm:prSet phldrT="[Text]"/>
      <dgm:spPr/>
      <dgm:t>
        <a:bodyPr/>
        <a:lstStyle/>
        <a:p>
          <a:pPr>
            <a:lnSpc>
              <a:spcPct val="100000"/>
            </a:lnSpc>
          </a:pPr>
          <a:r>
            <a:rPr lang="en-GB" dirty="0"/>
            <a:t>APS X2 Work Review</a:t>
          </a:r>
        </a:p>
      </dgm:t>
    </dgm:pt>
    <dgm:pt modelId="{7C12524C-8AAF-4CC6-9454-4F8777347AE4}" type="parTrans" cxnId="{C30B7C6D-9FDA-4813-BFDE-B90389C5C402}">
      <dgm:prSet/>
      <dgm:spPr/>
      <dgm:t>
        <a:bodyPr/>
        <a:lstStyle/>
        <a:p>
          <a:endParaRPr lang="en-GB"/>
        </a:p>
      </dgm:t>
    </dgm:pt>
    <dgm:pt modelId="{24311E85-F05F-4734-8E13-B47282619B1B}" type="sibTrans" cxnId="{C30B7C6D-9FDA-4813-BFDE-B90389C5C402}">
      <dgm:prSet/>
      <dgm:spPr/>
      <dgm:t>
        <a:bodyPr/>
        <a:lstStyle/>
        <a:p>
          <a:pPr>
            <a:lnSpc>
              <a:spcPct val="100000"/>
            </a:lnSpc>
          </a:pPr>
          <a:endParaRPr lang="en-GB"/>
        </a:p>
      </dgm:t>
    </dgm:pt>
    <dgm:pt modelId="{5789B61D-3394-4956-8D03-0E3304AC50A2}">
      <dgm:prSet phldrT="[Text]"/>
      <dgm:spPr/>
      <dgm:t>
        <a:bodyPr/>
        <a:lstStyle/>
        <a:p>
          <a:pPr>
            <a:lnSpc>
              <a:spcPct val="100000"/>
            </a:lnSpc>
          </a:pPr>
          <a:r>
            <a:rPr lang="en-GB" dirty="0"/>
            <a:t>Approach to members</a:t>
          </a:r>
        </a:p>
      </dgm:t>
    </dgm:pt>
    <dgm:pt modelId="{140DE4FE-ECF3-4941-891F-26CB2D9F32D3}" type="parTrans" cxnId="{6E0158A8-D68D-4946-9234-5D289AADF6CA}">
      <dgm:prSet/>
      <dgm:spPr/>
      <dgm:t>
        <a:bodyPr/>
        <a:lstStyle/>
        <a:p>
          <a:endParaRPr lang="en-GB"/>
        </a:p>
      </dgm:t>
    </dgm:pt>
    <dgm:pt modelId="{88B6E440-DAA1-40F7-9D9F-1CF5894B7B5B}" type="sibTrans" cxnId="{6E0158A8-D68D-4946-9234-5D289AADF6CA}">
      <dgm:prSet/>
      <dgm:spPr/>
      <dgm:t>
        <a:bodyPr/>
        <a:lstStyle/>
        <a:p>
          <a:pPr>
            <a:lnSpc>
              <a:spcPct val="100000"/>
            </a:lnSpc>
          </a:pPr>
          <a:endParaRPr lang="en-GB"/>
        </a:p>
      </dgm:t>
    </dgm:pt>
    <dgm:pt modelId="{31CE0A18-660C-4EBC-8C99-89D6ACAB47A5}">
      <dgm:prSet phldrT="[Text]"/>
      <dgm:spPr/>
      <dgm:t>
        <a:bodyPr/>
        <a:lstStyle/>
        <a:p>
          <a:pPr>
            <a:lnSpc>
              <a:spcPct val="100000"/>
            </a:lnSpc>
          </a:pPr>
          <a:r>
            <a:rPr lang="en-GB" dirty="0"/>
            <a:t>Interviews and feedback</a:t>
          </a:r>
        </a:p>
      </dgm:t>
    </dgm:pt>
    <dgm:pt modelId="{6AD20F14-C35C-4002-A076-B761660E5E19}" type="parTrans" cxnId="{5407E98C-785C-42AC-A533-DC570FD912DA}">
      <dgm:prSet/>
      <dgm:spPr/>
      <dgm:t>
        <a:bodyPr/>
        <a:lstStyle/>
        <a:p>
          <a:endParaRPr lang="en-GB"/>
        </a:p>
      </dgm:t>
    </dgm:pt>
    <dgm:pt modelId="{EA699B7B-54E4-4564-B59C-5BF51E296FD9}" type="sibTrans" cxnId="{5407E98C-785C-42AC-A533-DC570FD912DA}">
      <dgm:prSet/>
      <dgm:spPr/>
      <dgm:t>
        <a:bodyPr/>
        <a:lstStyle/>
        <a:p>
          <a:endParaRPr lang="en-GB"/>
        </a:p>
      </dgm:t>
    </dgm:pt>
    <dgm:pt modelId="{90F7A09A-450F-455C-B0E4-7E9C38C15AB3}">
      <dgm:prSet phldrT="[Text]"/>
      <dgm:spPr/>
      <dgm:t>
        <a:bodyPr/>
        <a:lstStyle/>
        <a:p>
          <a:pPr>
            <a:lnSpc>
              <a:spcPct val="100000"/>
            </a:lnSpc>
          </a:pPr>
          <a:r>
            <a:rPr lang="en-GB" dirty="0"/>
            <a:t>Presentation and context of advice</a:t>
          </a:r>
        </a:p>
      </dgm:t>
    </dgm:pt>
    <dgm:pt modelId="{8CB66135-C1AE-41F5-A7D5-E87D3E8FDB84}" type="sibTrans" cxnId="{E2EF2CC0-8366-4D65-8732-2E7EFC350C37}">
      <dgm:prSet/>
      <dgm:spPr/>
      <dgm:t>
        <a:bodyPr/>
        <a:lstStyle/>
        <a:p>
          <a:pPr>
            <a:lnSpc>
              <a:spcPct val="100000"/>
            </a:lnSpc>
          </a:pPr>
          <a:endParaRPr lang="en-GB"/>
        </a:p>
      </dgm:t>
    </dgm:pt>
    <dgm:pt modelId="{6A92E1F0-6E57-44E8-B5A9-E1468CF0E668}" type="parTrans" cxnId="{E2EF2CC0-8366-4D65-8732-2E7EFC350C37}">
      <dgm:prSet/>
      <dgm:spPr/>
      <dgm:t>
        <a:bodyPr/>
        <a:lstStyle/>
        <a:p>
          <a:endParaRPr lang="en-GB"/>
        </a:p>
      </dgm:t>
    </dgm:pt>
    <dgm:pt modelId="{C6E830F1-6FBC-4940-BF1D-088047C34840}" type="pres">
      <dgm:prSet presAssocID="{9AB3BF26-36B5-4BE4-B2C6-10DC1DF76EB5}" presName="root" presStyleCnt="0">
        <dgm:presLayoutVars>
          <dgm:dir/>
          <dgm:resizeHandles val="exact"/>
        </dgm:presLayoutVars>
      </dgm:prSet>
      <dgm:spPr/>
    </dgm:pt>
    <dgm:pt modelId="{518391F5-E7A5-476C-AD36-FD9C2A4E60AB}" type="pres">
      <dgm:prSet presAssocID="{9AB3BF26-36B5-4BE4-B2C6-10DC1DF76EB5}" presName="container" presStyleCnt="0">
        <dgm:presLayoutVars>
          <dgm:dir/>
          <dgm:resizeHandles val="exact"/>
        </dgm:presLayoutVars>
      </dgm:prSet>
      <dgm:spPr/>
    </dgm:pt>
    <dgm:pt modelId="{13B7A922-A456-4C41-A20F-6528A3902383}" type="pres">
      <dgm:prSet presAssocID="{90F7A09A-450F-455C-B0E4-7E9C38C15AB3}" presName="compNode" presStyleCnt="0"/>
      <dgm:spPr/>
    </dgm:pt>
    <dgm:pt modelId="{09CB4F90-5C26-4E63-8D90-E0906E93AF3C}" type="pres">
      <dgm:prSet presAssocID="{90F7A09A-450F-455C-B0E4-7E9C38C15AB3}" presName="iconBgRect" presStyleLbl="bgShp" presStyleIdx="0" presStyleCnt="5"/>
      <dgm:spPr/>
    </dgm:pt>
    <dgm:pt modelId="{7E61DC19-00E5-46D6-BD41-7E008BC82FBE}" type="pres">
      <dgm:prSet presAssocID="{90F7A09A-450F-455C-B0E4-7E9C38C15AB3}"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sers outline"/>
        </a:ext>
      </dgm:extLst>
    </dgm:pt>
    <dgm:pt modelId="{24C3DAA5-C7EA-42FA-8C0B-DFD07BA2110B}" type="pres">
      <dgm:prSet presAssocID="{90F7A09A-450F-455C-B0E4-7E9C38C15AB3}" presName="spaceRect" presStyleCnt="0"/>
      <dgm:spPr/>
    </dgm:pt>
    <dgm:pt modelId="{02CCC6B0-3F75-4306-9A22-F238FD455430}" type="pres">
      <dgm:prSet presAssocID="{90F7A09A-450F-455C-B0E4-7E9C38C15AB3}" presName="textRect" presStyleLbl="revTx" presStyleIdx="0" presStyleCnt="5">
        <dgm:presLayoutVars>
          <dgm:chMax val="1"/>
          <dgm:chPref val="1"/>
        </dgm:presLayoutVars>
      </dgm:prSet>
      <dgm:spPr/>
    </dgm:pt>
    <dgm:pt modelId="{BFC354F2-F6F8-4180-97B1-A3ED2F846F06}" type="pres">
      <dgm:prSet presAssocID="{8CB66135-C1AE-41F5-A7D5-E87D3E8FDB84}" presName="sibTrans" presStyleLbl="sibTrans2D1" presStyleIdx="0" presStyleCnt="0"/>
      <dgm:spPr/>
    </dgm:pt>
    <dgm:pt modelId="{21ADE357-5B35-4AC4-8BFA-6E736BA06E3D}" type="pres">
      <dgm:prSet presAssocID="{43916AEB-38FD-4545-96EB-13D612108EE3}" presName="compNode" presStyleCnt="0"/>
      <dgm:spPr/>
    </dgm:pt>
    <dgm:pt modelId="{6AA4E3F6-8104-4C50-8E3C-0AD82AB71E1C}" type="pres">
      <dgm:prSet presAssocID="{43916AEB-38FD-4545-96EB-13D612108EE3}" presName="iconBgRect" presStyleLbl="bgShp" presStyleIdx="1" presStyleCnt="5"/>
      <dgm:spPr/>
    </dgm:pt>
    <dgm:pt modelId="{9FC6D982-D88C-452B-89A2-B7C8818B92CA}" type="pres">
      <dgm:prSet presAssocID="{43916AEB-38FD-4545-96EB-13D612108EE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Judge female outline"/>
        </a:ext>
      </dgm:extLst>
    </dgm:pt>
    <dgm:pt modelId="{A9295481-7E73-46EF-AD4F-EFF876C5ED60}" type="pres">
      <dgm:prSet presAssocID="{43916AEB-38FD-4545-96EB-13D612108EE3}" presName="spaceRect" presStyleCnt="0"/>
      <dgm:spPr/>
    </dgm:pt>
    <dgm:pt modelId="{05709306-E6D6-491F-A5BF-768088519E38}" type="pres">
      <dgm:prSet presAssocID="{43916AEB-38FD-4545-96EB-13D612108EE3}" presName="textRect" presStyleLbl="revTx" presStyleIdx="1" presStyleCnt="5">
        <dgm:presLayoutVars>
          <dgm:chMax val="1"/>
          <dgm:chPref val="1"/>
        </dgm:presLayoutVars>
      </dgm:prSet>
      <dgm:spPr/>
    </dgm:pt>
    <dgm:pt modelId="{68BAD131-BFB9-4462-9AFE-0D5E3AADB44B}" type="pres">
      <dgm:prSet presAssocID="{8F62754C-1CC3-4A63-91AE-BCF523482D67}" presName="sibTrans" presStyleLbl="sibTrans2D1" presStyleIdx="0" presStyleCnt="0"/>
      <dgm:spPr/>
    </dgm:pt>
    <dgm:pt modelId="{90410F8C-E3D7-4770-87D8-4C23E496728B}" type="pres">
      <dgm:prSet presAssocID="{8AFD0C89-DC7C-49A9-9D26-2988FF053C19}" presName="compNode" presStyleCnt="0"/>
      <dgm:spPr/>
    </dgm:pt>
    <dgm:pt modelId="{6064EECB-0CEC-41D7-97D1-2B3EAB795AFD}" type="pres">
      <dgm:prSet presAssocID="{8AFD0C89-DC7C-49A9-9D26-2988FF053C19}" presName="iconBgRect" presStyleLbl="bgShp" presStyleIdx="2" presStyleCnt="5"/>
      <dgm:spPr/>
    </dgm:pt>
    <dgm:pt modelId="{496F9F85-AF75-44AF-87F0-A20885EDC444}" type="pres">
      <dgm:prSet presAssocID="{8AFD0C89-DC7C-49A9-9D26-2988FF053C1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Mixed outline"/>
        </a:ext>
      </dgm:extLst>
    </dgm:pt>
    <dgm:pt modelId="{E5D72E38-2C23-4E2D-A704-5479A545E5EA}" type="pres">
      <dgm:prSet presAssocID="{8AFD0C89-DC7C-49A9-9D26-2988FF053C19}" presName="spaceRect" presStyleCnt="0"/>
      <dgm:spPr/>
    </dgm:pt>
    <dgm:pt modelId="{380EB85F-951D-40F3-B7D4-77D55F511DC6}" type="pres">
      <dgm:prSet presAssocID="{8AFD0C89-DC7C-49A9-9D26-2988FF053C19}" presName="textRect" presStyleLbl="revTx" presStyleIdx="2" presStyleCnt="5">
        <dgm:presLayoutVars>
          <dgm:chMax val="1"/>
          <dgm:chPref val="1"/>
        </dgm:presLayoutVars>
      </dgm:prSet>
      <dgm:spPr/>
    </dgm:pt>
    <dgm:pt modelId="{7AB8A2BF-E024-4357-90C9-27A98F9B8C7E}" type="pres">
      <dgm:prSet presAssocID="{24311E85-F05F-4734-8E13-B47282619B1B}" presName="sibTrans" presStyleLbl="sibTrans2D1" presStyleIdx="0" presStyleCnt="0"/>
      <dgm:spPr/>
    </dgm:pt>
    <dgm:pt modelId="{0E2FAEB9-A03D-4755-A065-455D7828AADE}" type="pres">
      <dgm:prSet presAssocID="{5789B61D-3394-4956-8D03-0E3304AC50A2}" presName="compNode" presStyleCnt="0"/>
      <dgm:spPr/>
    </dgm:pt>
    <dgm:pt modelId="{D1F56DAB-6B65-482F-B478-E3BF6879CE4E}" type="pres">
      <dgm:prSet presAssocID="{5789B61D-3394-4956-8D03-0E3304AC50A2}" presName="iconBgRect" presStyleLbl="bgShp" presStyleIdx="3" presStyleCnt="5" custLinFactX="100000" custLinFactNeighborX="103806" custLinFactNeighborY="4681"/>
      <dgm:spPr/>
    </dgm:pt>
    <dgm:pt modelId="{D01FBE17-B60E-40ED-8985-E1A0B82BD3EE}" type="pres">
      <dgm:prSet presAssocID="{5789B61D-3394-4956-8D03-0E3304AC50A2}" presName="iconRect" presStyleLbl="node1" presStyleIdx="3" presStyleCnt="5" custLinFactX="154507" custLinFactNeighborX="200000" custLinFactNeighborY="991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5DA66F6B-EBB7-4360-8132-2A4AF70D4A5B}" type="pres">
      <dgm:prSet presAssocID="{5789B61D-3394-4956-8D03-0E3304AC50A2}" presName="spaceRect" presStyleCnt="0"/>
      <dgm:spPr/>
    </dgm:pt>
    <dgm:pt modelId="{D0955D71-385A-405D-A31A-4B51DDB4C912}" type="pres">
      <dgm:prSet presAssocID="{5789B61D-3394-4956-8D03-0E3304AC50A2}" presName="textRect" presStyleLbl="revTx" presStyleIdx="3" presStyleCnt="5" custLinFactNeighborX="86758" custLinFactNeighborY="4681">
        <dgm:presLayoutVars>
          <dgm:chMax val="1"/>
          <dgm:chPref val="1"/>
        </dgm:presLayoutVars>
      </dgm:prSet>
      <dgm:spPr/>
    </dgm:pt>
    <dgm:pt modelId="{A8488A3F-D8F6-4CAF-8203-1B9BA90ED563}" type="pres">
      <dgm:prSet presAssocID="{88B6E440-DAA1-40F7-9D9F-1CF5894B7B5B}" presName="sibTrans" presStyleLbl="sibTrans2D1" presStyleIdx="0" presStyleCnt="0"/>
      <dgm:spPr/>
    </dgm:pt>
    <dgm:pt modelId="{1A58D24C-FB4A-4D38-AB6A-FA50E56FDFB1}" type="pres">
      <dgm:prSet presAssocID="{31CE0A18-660C-4EBC-8C99-89D6ACAB47A5}" presName="compNode" presStyleCnt="0"/>
      <dgm:spPr/>
    </dgm:pt>
    <dgm:pt modelId="{FEE5E7A8-A989-4F2A-98B0-0342046414EA}" type="pres">
      <dgm:prSet presAssocID="{31CE0A18-660C-4EBC-8C99-89D6ACAB47A5}" presName="iconBgRect" presStyleLbl="bgShp" presStyleIdx="4" presStyleCnt="5" custLinFactX="100000" custLinFactNeighborX="103588" custLinFactNeighborY="4681"/>
      <dgm:spPr/>
    </dgm:pt>
    <dgm:pt modelId="{6914AB17-7781-47E4-8066-B32988607C40}" type="pres">
      <dgm:prSet presAssocID="{31CE0A18-660C-4EBC-8C99-89D6ACAB47A5}" presName="iconRect" presStyleLbl="node1" presStyleIdx="4" presStyleCnt="5" custLinFactX="152859" custLinFactNeighborX="200000" custLinFactNeighborY="991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losed book outline"/>
        </a:ext>
      </dgm:extLst>
    </dgm:pt>
    <dgm:pt modelId="{D4D9DA3D-252E-4008-BCD7-DD983D8E277B}" type="pres">
      <dgm:prSet presAssocID="{31CE0A18-660C-4EBC-8C99-89D6ACAB47A5}" presName="spaceRect" presStyleCnt="0"/>
      <dgm:spPr/>
    </dgm:pt>
    <dgm:pt modelId="{90CF741D-D444-4FC7-99A7-81E6AD7C3DDC}" type="pres">
      <dgm:prSet presAssocID="{31CE0A18-660C-4EBC-8C99-89D6ACAB47A5}" presName="textRect" presStyleLbl="revTx" presStyleIdx="4" presStyleCnt="5" custLinFactNeighborX="91034" custLinFactNeighborY="4681">
        <dgm:presLayoutVars>
          <dgm:chMax val="1"/>
          <dgm:chPref val="1"/>
        </dgm:presLayoutVars>
      </dgm:prSet>
      <dgm:spPr/>
    </dgm:pt>
  </dgm:ptLst>
  <dgm:cxnLst>
    <dgm:cxn modelId="{A16E0515-742E-4B6C-9AD8-985B0BB78044}" type="presOf" srcId="{90F7A09A-450F-455C-B0E4-7E9C38C15AB3}" destId="{02CCC6B0-3F75-4306-9A22-F238FD455430}" srcOrd="0" destOrd="0" presId="urn:microsoft.com/office/officeart/2018/2/layout/IconCircleList"/>
    <dgm:cxn modelId="{A23ACA33-7047-480A-A95F-67EC939433FB}" type="presOf" srcId="{9AB3BF26-36B5-4BE4-B2C6-10DC1DF76EB5}" destId="{C6E830F1-6FBC-4940-BF1D-088047C34840}" srcOrd="0" destOrd="0" presId="urn:microsoft.com/office/officeart/2018/2/layout/IconCircleList"/>
    <dgm:cxn modelId="{C30B7C6D-9FDA-4813-BFDE-B90389C5C402}" srcId="{9AB3BF26-36B5-4BE4-B2C6-10DC1DF76EB5}" destId="{8AFD0C89-DC7C-49A9-9D26-2988FF053C19}" srcOrd="2" destOrd="0" parTransId="{7C12524C-8AAF-4CC6-9454-4F8777347AE4}" sibTransId="{24311E85-F05F-4734-8E13-B47282619B1B}"/>
    <dgm:cxn modelId="{84FDDC6F-656B-4D15-8436-CC88018A1AAB}" type="presOf" srcId="{5789B61D-3394-4956-8D03-0E3304AC50A2}" destId="{D0955D71-385A-405D-A31A-4B51DDB4C912}" srcOrd="0" destOrd="0" presId="urn:microsoft.com/office/officeart/2018/2/layout/IconCircleList"/>
    <dgm:cxn modelId="{0AE07F76-F7C4-40DF-8947-DBEF3087E9A3}" type="presOf" srcId="{8F62754C-1CC3-4A63-91AE-BCF523482D67}" destId="{68BAD131-BFB9-4462-9AFE-0D5E3AADB44B}" srcOrd="0" destOrd="0" presId="urn:microsoft.com/office/officeart/2018/2/layout/IconCircleList"/>
    <dgm:cxn modelId="{5407E98C-785C-42AC-A533-DC570FD912DA}" srcId="{9AB3BF26-36B5-4BE4-B2C6-10DC1DF76EB5}" destId="{31CE0A18-660C-4EBC-8C99-89D6ACAB47A5}" srcOrd="4" destOrd="0" parTransId="{6AD20F14-C35C-4002-A076-B761660E5E19}" sibTransId="{EA699B7B-54E4-4564-B59C-5BF51E296FD9}"/>
    <dgm:cxn modelId="{C95E4C93-1096-43FD-B519-35A246009065}" type="presOf" srcId="{8AFD0C89-DC7C-49A9-9D26-2988FF053C19}" destId="{380EB85F-951D-40F3-B7D4-77D55F511DC6}" srcOrd="0" destOrd="0" presId="urn:microsoft.com/office/officeart/2018/2/layout/IconCircleList"/>
    <dgm:cxn modelId="{E00F3F96-6CD8-442B-8D18-63F7FA8E9EEB}" type="presOf" srcId="{43916AEB-38FD-4545-96EB-13D612108EE3}" destId="{05709306-E6D6-491F-A5BF-768088519E38}" srcOrd="0" destOrd="0" presId="urn:microsoft.com/office/officeart/2018/2/layout/IconCircleList"/>
    <dgm:cxn modelId="{4916A8A5-C242-4CF6-8A7D-96B7B2C22C36}" type="presOf" srcId="{31CE0A18-660C-4EBC-8C99-89D6ACAB47A5}" destId="{90CF741D-D444-4FC7-99A7-81E6AD7C3DDC}" srcOrd="0" destOrd="0" presId="urn:microsoft.com/office/officeart/2018/2/layout/IconCircleList"/>
    <dgm:cxn modelId="{6E0158A8-D68D-4946-9234-5D289AADF6CA}" srcId="{9AB3BF26-36B5-4BE4-B2C6-10DC1DF76EB5}" destId="{5789B61D-3394-4956-8D03-0E3304AC50A2}" srcOrd="3" destOrd="0" parTransId="{140DE4FE-ECF3-4941-891F-26CB2D9F32D3}" sibTransId="{88B6E440-DAA1-40F7-9D9F-1CF5894B7B5B}"/>
    <dgm:cxn modelId="{F3C315AA-3B4B-4168-B89E-2EB55E177B0F}" type="presOf" srcId="{88B6E440-DAA1-40F7-9D9F-1CF5894B7B5B}" destId="{A8488A3F-D8F6-4CAF-8203-1B9BA90ED563}" srcOrd="0" destOrd="0" presId="urn:microsoft.com/office/officeart/2018/2/layout/IconCircleList"/>
    <dgm:cxn modelId="{B1B0C8B4-6BA8-4B75-A5D0-6266CD6CBBF9}" type="presOf" srcId="{8CB66135-C1AE-41F5-A7D5-E87D3E8FDB84}" destId="{BFC354F2-F6F8-4180-97B1-A3ED2F846F06}" srcOrd="0" destOrd="0" presId="urn:microsoft.com/office/officeart/2018/2/layout/IconCircleList"/>
    <dgm:cxn modelId="{E2EF2CC0-8366-4D65-8732-2E7EFC350C37}" srcId="{9AB3BF26-36B5-4BE4-B2C6-10DC1DF76EB5}" destId="{90F7A09A-450F-455C-B0E4-7E9C38C15AB3}" srcOrd="0" destOrd="0" parTransId="{6A92E1F0-6E57-44E8-B5A9-E1468CF0E668}" sibTransId="{8CB66135-C1AE-41F5-A7D5-E87D3E8FDB84}"/>
    <dgm:cxn modelId="{FD294FD2-BBAE-4C67-A3AC-1BBA5AA44FC4}" type="presOf" srcId="{24311E85-F05F-4734-8E13-B47282619B1B}" destId="{7AB8A2BF-E024-4357-90C9-27A98F9B8C7E}" srcOrd="0" destOrd="0" presId="urn:microsoft.com/office/officeart/2018/2/layout/IconCircleList"/>
    <dgm:cxn modelId="{FEFE60E8-3655-4DDF-AA6A-94A58032C9AD}" srcId="{9AB3BF26-36B5-4BE4-B2C6-10DC1DF76EB5}" destId="{43916AEB-38FD-4545-96EB-13D612108EE3}" srcOrd="1" destOrd="0" parTransId="{2988B234-7EC0-47F2-B429-FCA324B82201}" sibTransId="{8F62754C-1CC3-4A63-91AE-BCF523482D67}"/>
    <dgm:cxn modelId="{4EDC369B-01D4-436D-A0B8-9606E0E61D76}" type="presParOf" srcId="{C6E830F1-6FBC-4940-BF1D-088047C34840}" destId="{518391F5-E7A5-476C-AD36-FD9C2A4E60AB}" srcOrd="0" destOrd="0" presId="urn:microsoft.com/office/officeart/2018/2/layout/IconCircleList"/>
    <dgm:cxn modelId="{082F6144-C135-48C4-A0EB-241F96F3CA60}" type="presParOf" srcId="{518391F5-E7A5-476C-AD36-FD9C2A4E60AB}" destId="{13B7A922-A456-4C41-A20F-6528A3902383}" srcOrd="0" destOrd="0" presId="urn:microsoft.com/office/officeart/2018/2/layout/IconCircleList"/>
    <dgm:cxn modelId="{8D1E94BB-AC6F-4556-B983-7FBC54B1846B}" type="presParOf" srcId="{13B7A922-A456-4C41-A20F-6528A3902383}" destId="{09CB4F90-5C26-4E63-8D90-E0906E93AF3C}" srcOrd="0" destOrd="0" presId="urn:microsoft.com/office/officeart/2018/2/layout/IconCircleList"/>
    <dgm:cxn modelId="{E67B10DB-24DE-4BD6-824B-8AEC94458B31}" type="presParOf" srcId="{13B7A922-A456-4C41-A20F-6528A3902383}" destId="{7E61DC19-00E5-46D6-BD41-7E008BC82FBE}" srcOrd="1" destOrd="0" presId="urn:microsoft.com/office/officeart/2018/2/layout/IconCircleList"/>
    <dgm:cxn modelId="{5E57F442-1C37-4F2C-8073-F449062A0476}" type="presParOf" srcId="{13B7A922-A456-4C41-A20F-6528A3902383}" destId="{24C3DAA5-C7EA-42FA-8C0B-DFD07BA2110B}" srcOrd="2" destOrd="0" presId="urn:microsoft.com/office/officeart/2018/2/layout/IconCircleList"/>
    <dgm:cxn modelId="{4B0640E9-13A2-4B89-82CC-91553A705416}" type="presParOf" srcId="{13B7A922-A456-4C41-A20F-6528A3902383}" destId="{02CCC6B0-3F75-4306-9A22-F238FD455430}" srcOrd="3" destOrd="0" presId="urn:microsoft.com/office/officeart/2018/2/layout/IconCircleList"/>
    <dgm:cxn modelId="{DC069F37-B78F-4BD7-B017-4FE970A6805E}" type="presParOf" srcId="{518391F5-E7A5-476C-AD36-FD9C2A4E60AB}" destId="{BFC354F2-F6F8-4180-97B1-A3ED2F846F06}" srcOrd="1" destOrd="0" presId="urn:microsoft.com/office/officeart/2018/2/layout/IconCircleList"/>
    <dgm:cxn modelId="{0370ED80-E39A-4620-84A2-8B8F7A9575AC}" type="presParOf" srcId="{518391F5-E7A5-476C-AD36-FD9C2A4E60AB}" destId="{21ADE357-5B35-4AC4-8BFA-6E736BA06E3D}" srcOrd="2" destOrd="0" presId="urn:microsoft.com/office/officeart/2018/2/layout/IconCircleList"/>
    <dgm:cxn modelId="{84E72904-CE53-461C-A04B-1FEA0D2EE3F5}" type="presParOf" srcId="{21ADE357-5B35-4AC4-8BFA-6E736BA06E3D}" destId="{6AA4E3F6-8104-4C50-8E3C-0AD82AB71E1C}" srcOrd="0" destOrd="0" presId="urn:microsoft.com/office/officeart/2018/2/layout/IconCircleList"/>
    <dgm:cxn modelId="{4B35E4AF-08E6-4E92-AC4D-A62AF67AF78E}" type="presParOf" srcId="{21ADE357-5B35-4AC4-8BFA-6E736BA06E3D}" destId="{9FC6D982-D88C-452B-89A2-B7C8818B92CA}" srcOrd="1" destOrd="0" presId="urn:microsoft.com/office/officeart/2018/2/layout/IconCircleList"/>
    <dgm:cxn modelId="{167DA533-AFB3-410C-B617-03E3E4489C02}" type="presParOf" srcId="{21ADE357-5B35-4AC4-8BFA-6E736BA06E3D}" destId="{A9295481-7E73-46EF-AD4F-EFF876C5ED60}" srcOrd="2" destOrd="0" presId="urn:microsoft.com/office/officeart/2018/2/layout/IconCircleList"/>
    <dgm:cxn modelId="{B314BB33-0EC9-4A92-BAB3-1B25E2E492E1}" type="presParOf" srcId="{21ADE357-5B35-4AC4-8BFA-6E736BA06E3D}" destId="{05709306-E6D6-491F-A5BF-768088519E38}" srcOrd="3" destOrd="0" presId="urn:microsoft.com/office/officeart/2018/2/layout/IconCircleList"/>
    <dgm:cxn modelId="{6982DC2A-A02C-4CB6-B49A-179A1EA82A26}" type="presParOf" srcId="{518391F5-E7A5-476C-AD36-FD9C2A4E60AB}" destId="{68BAD131-BFB9-4462-9AFE-0D5E3AADB44B}" srcOrd="3" destOrd="0" presId="urn:microsoft.com/office/officeart/2018/2/layout/IconCircleList"/>
    <dgm:cxn modelId="{E039C54E-773E-4B1A-B8BB-5F047CC67C1F}" type="presParOf" srcId="{518391F5-E7A5-476C-AD36-FD9C2A4E60AB}" destId="{90410F8C-E3D7-4770-87D8-4C23E496728B}" srcOrd="4" destOrd="0" presId="urn:microsoft.com/office/officeart/2018/2/layout/IconCircleList"/>
    <dgm:cxn modelId="{2707BFE8-045B-417C-B614-AE669BE005AE}" type="presParOf" srcId="{90410F8C-E3D7-4770-87D8-4C23E496728B}" destId="{6064EECB-0CEC-41D7-97D1-2B3EAB795AFD}" srcOrd="0" destOrd="0" presId="urn:microsoft.com/office/officeart/2018/2/layout/IconCircleList"/>
    <dgm:cxn modelId="{E8CE36DD-9008-4519-9C07-D2AD4FAA7ADD}" type="presParOf" srcId="{90410F8C-E3D7-4770-87D8-4C23E496728B}" destId="{496F9F85-AF75-44AF-87F0-A20885EDC444}" srcOrd="1" destOrd="0" presId="urn:microsoft.com/office/officeart/2018/2/layout/IconCircleList"/>
    <dgm:cxn modelId="{EAD912B8-8B63-4763-ACBE-84862C0F93CB}" type="presParOf" srcId="{90410F8C-E3D7-4770-87D8-4C23E496728B}" destId="{E5D72E38-2C23-4E2D-A704-5479A545E5EA}" srcOrd="2" destOrd="0" presId="urn:microsoft.com/office/officeart/2018/2/layout/IconCircleList"/>
    <dgm:cxn modelId="{4B88366E-4342-4754-8B47-5F0B372DA29B}" type="presParOf" srcId="{90410F8C-E3D7-4770-87D8-4C23E496728B}" destId="{380EB85F-951D-40F3-B7D4-77D55F511DC6}" srcOrd="3" destOrd="0" presId="urn:microsoft.com/office/officeart/2018/2/layout/IconCircleList"/>
    <dgm:cxn modelId="{7DDD5E34-9326-4D21-8C05-92C732ABF6CB}" type="presParOf" srcId="{518391F5-E7A5-476C-AD36-FD9C2A4E60AB}" destId="{7AB8A2BF-E024-4357-90C9-27A98F9B8C7E}" srcOrd="5" destOrd="0" presId="urn:microsoft.com/office/officeart/2018/2/layout/IconCircleList"/>
    <dgm:cxn modelId="{E801711D-3B24-4D52-88D9-34A1BB9C7828}" type="presParOf" srcId="{518391F5-E7A5-476C-AD36-FD9C2A4E60AB}" destId="{0E2FAEB9-A03D-4755-A065-455D7828AADE}" srcOrd="6" destOrd="0" presId="urn:microsoft.com/office/officeart/2018/2/layout/IconCircleList"/>
    <dgm:cxn modelId="{D51CA506-2FB3-49B5-BC33-3DD1A4DC50A0}" type="presParOf" srcId="{0E2FAEB9-A03D-4755-A065-455D7828AADE}" destId="{D1F56DAB-6B65-482F-B478-E3BF6879CE4E}" srcOrd="0" destOrd="0" presId="urn:microsoft.com/office/officeart/2018/2/layout/IconCircleList"/>
    <dgm:cxn modelId="{C85BE578-3DBE-4FB2-B737-2D54183A0B78}" type="presParOf" srcId="{0E2FAEB9-A03D-4755-A065-455D7828AADE}" destId="{D01FBE17-B60E-40ED-8985-E1A0B82BD3EE}" srcOrd="1" destOrd="0" presId="urn:microsoft.com/office/officeart/2018/2/layout/IconCircleList"/>
    <dgm:cxn modelId="{3D6AE51D-78F5-4ABD-8C45-A5739CF01A73}" type="presParOf" srcId="{0E2FAEB9-A03D-4755-A065-455D7828AADE}" destId="{5DA66F6B-EBB7-4360-8132-2A4AF70D4A5B}" srcOrd="2" destOrd="0" presId="urn:microsoft.com/office/officeart/2018/2/layout/IconCircleList"/>
    <dgm:cxn modelId="{77DBE152-A9AC-4020-B76C-E3F17D304DEA}" type="presParOf" srcId="{0E2FAEB9-A03D-4755-A065-455D7828AADE}" destId="{D0955D71-385A-405D-A31A-4B51DDB4C912}" srcOrd="3" destOrd="0" presId="urn:microsoft.com/office/officeart/2018/2/layout/IconCircleList"/>
    <dgm:cxn modelId="{CFC4546F-A5C6-442C-B7C9-847525F83AE5}" type="presParOf" srcId="{518391F5-E7A5-476C-AD36-FD9C2A4E60AB}" destId="{A8488A3F-D8F6-4CAF-8203-1B9BA90ED563}" srcOrd="7" destOrd="0" presId="urn:microsoft.com/office/officeart/2018/2/layout/IconCircleList"/>
    <dgm:cxn modelId="{7ADD745D-E4DC-4136-81D5-B15710F60985}" type="presParOf" srcId="{518391F5-E7A5-476C-AD36-FD9C2A4E60AB}" destId="{1A58D24C-FB4A-4D38-AB6A-FA50E56FDFB1}" srcOrd="8" destOrd="0" presId="urn:microsoft.com/office/officeart/2018/2/layout/IconCircleList"/>
    <dgm:cxn modelId="{7669150A-D79C-4C44-987A-31F39C108766}" type="presParOf" srcId="{1A58D24C-FB4A-4D38-AB6A-FA50E56FDFB1}" destId="{FEE5E7A8-A989-4F2A-98B0-0342046414EA}" srcOrd="0" destOrd="0" presId="urn:microsoft.com/office/officeart/2018/2/layout/IconCircleList"/>
    <dgm:cxn modelId="{BC840680-0554-4486-8414-D893E84C773D}" type="presParOf" srcId="{1A58D24C-FB4A-4D38-AB6A-FA50E56FDFB1}" destId="{6914AB17-7781-47E4-8066-B32988607C40}" srcOrd="1" destOrd="0" presId="urn:microsoft.com/office/officeart/2018/2/layout/IconCircleList"/>
    <dgm:cxn modelId="{421DCCE7-090D-4A44-A0BE-35E37D4F0C19}" type="presParOf" srcId="{1A58D24C-FB4A-4D38-AB6A-FA50E56FDFB1}" destId="{D4D9DA3D-252E-4008-BCD7-DD983D8E277B}" srcOrd="2" destOrd="0" presId="urn:microsoft.com/office/officeart/2018/2/layout/IconCircleList"/>
    <dgm:cxn modelId="{DE96FE20-9142-403F-8017-48388BEE399C}" type="presParOf" srcId="{1A58D24C-FB4A-4D38-AB6A-FA50E56FDFB1}" destId="{90CF741D-D444-4FC7-99A7-81E6AD7C3DD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C454336-0BB5-486C-90E3-921CB87A638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A43B51-4949-4979-837C-EE46F97BC8C4}">
      <dgm:prSet/>
      <dgm:spPr/>
      <dgm:t>
        <a:bodyPr/>
        <a:lstStyle/>
        <a:p>
          <a:pPr rtl="0"/>
          <a:r>
            <a:rPr lang="en-GB" dirty="0"/>
            <a:t>Overall standard of </a:t>
          </a:r>
          <a:r>
            <a:rPr lang="en-GB" dirty="0">
              <a:latin typeface="Arial"/>
              <a:cs typeface="Arial"/>
            </a:rPr>
            <a:t>advice</a:t>
          </a:r>
          <a:endParaRPr lang="en-US" dirty="0">
            <a:latin typeface="Arial"/>
            <a:cs typeface="Arial"/>
          </a:endParaRPr>
        </a:p>
      </dgm:t>
    </dgm:pt>
    <dgm:pt modelId="{2DE74EEE-F908-474B-A54F-EA7891F322B7}" type="parTrans" cxnId="{B0F8806B-9358-4828-80CB-F2BE0424A137}">
      <dgm:prSet/>
      <dgm:spPr/>
      <dgm:t>
        <a:bodyPr/>
        <a:lstStyle/>
        <a:p>
          <a:endParaRPr lang="en-US"/>
        </a:p>
      </dgm:t>
    </dgm:pt>
    <dgm:pt modelId="{F8C10C1E-5749-40D9-8794-40FFAFAEF020}" type="sibTrans" cxnId="{B0F8806B-9358-4828-80CB-F2BE0424A137}">
      <dgm:prSet/>
      <dgm:spPr/>
      <dgm:t>
        <a:bodyPr/>
        <a:lstStyle/>
        <a:p>
          <a:endParaRPr lang="en-US"/>
        </a:p>
      </dgm:t>
    </dgm:pt>
    <dgm:pt modelId="{DFC914FA-335D-44DA-B698-1323EBCAD56D}">
      <dgm:prSet/>
      <dgm:spPr/>
      <dgm:t>
        <a:bodyPr/>
        <a:lstStyle/>
        <a:p>
          <a:pPr rtl="0"/>
          <a:r>
            <a:rPr lang="en-GB" dirty="0"/>
            <a:t>Member impact</a:t>
          </a:r>
          <a:endParaRPr lang="en-US" dirty="0">
            <a:latin typeface="Arial"/>
            <a:cs typeface="Arial"/>
          </a:endParaRPr>
        </a:p>
      </dgm:t>
    </dgm:pt>
    <dgm:pt modelId="{FE14F8CD-7C62-44F2-87AB-0C6A2EB01B28}" type="parTrans" cxnId="{1E8983AC-4F51-4135-999E-7CC1A84272DE}">
      <dgm:prSet/>
      <dgm:spPr/>
      <dgm:t>
        <a:bodyPr/>
        <a:lstStyle/>
        <a:p>
          <a:endParaRPr lang="en-US"/>
        </a:p>
      </dgm:t>
    </dgm:pt>
    <dgm:pt modelId="{0F815BBB-F48D-4A20-B620-07305DB88300}" type="sibTrans" cxnId="{1E8983AC-4F51-4135-999E-7CC1A84272DE}">
      <dgm:prSet/>
      <dgm:spPr/>
      <dgm:t>
        <a:bodyPr/>
        <a:lstStyle/>
        <a:p>
          <a:endParaRPr lang="en-US"/>
        </a:p>
      </dgm:t>
    </dgm:pt>
    <dgm:pt modelId="{D79B3778-9D11-42A8-B231-E162288BF00A}">
      <dgm:prSet/>
      <dgm:spPr/>
      <dgm:t>
        <a:bodyPr/>
        <a:lstStyle/>
        <a:p>
          <a:pPr rtl="0"/>
          <a:r>
            <a:rPr lang="en-GB" dirty="0"/>
            <a:t>Inflation</a:t>
          </a:r>
          <a:endParaRPr lang="en-US" dirty="0">
            <a:latin typeface="Arial"/>
            <a:cs typeface="Arial"/>
          </a:endParaRPr>
        </a:p>
      </dgm:t>
    </dgm:pt>
    <dgm:pt modelId="{C1160732-1679-4480-AD93-C54EE205FA6A}" type="parTrans" cxnId="{D3B6E8D3-C1BC-496E-981F-A7D90DE3758A}">
      <dgm:prSet/>
      <dgm:spPr/>
      <dgm:t>
        <a:bodyPr/>
        <a:lstStyle/>
        <a:p>
          <a:endParaRPr lang="en-US"/>
        </a:p>
      </dgm:t>
    </dgm:pt>
    <dgm:pt modelId="{74874CD8-066E-455C-AC88-0DD1FC15FE95}" type="sibTrans" cxnId="{D3B6E8D3-C1BC-496E-981F-A7D90DE3758A}">
      <dgm:prSet/>
      <dgm:spPr/>
      <dgm:t>
        <a:bodyPr/>
        <a:lstStyle/>
        <a:p>
          <a:endParaRPr lang="en-US"/>
        </a:p>
      </dgm:t>
    </dgm:pt>
    <dgm:pt modelId="{7CED3F7B-DC3F-481F-944E-DE1A1C64593A}">
      <dgm:prSet phldr="0"/>
      <dgm:spPr/>
      <dgm:t>
        <a:bodyPr/>
        <a:lstStyle/>
        <a:p>
          <a:pPr rtl="0"/>
          <a:r>
            <a:rPr lang="en-GB" sz="1000" dirty="0">
              <a:latin typeface="Arial"/>
              <a:cs typeface="Arial"/>
            </a:rPr>
            <a:t>Overall</a:t>
          </a:r>
          <a:r>
            <a:rPr lang="en-GB" sz="1000" dirty="0"/>
            <a:t> standard good</a:t>
          </a:r>
          <a:endParaRPr lang="en-US" dirty="0">
            <a:latin typeface="Arial"/>
            <a:cs typeface="Arial"/>
          </a:endParaRPr>
        </a:p>
      </dgm:t>
    </dgm:pt>
    <dgm:pt modelId="{18CA590F-1318-48A6-A145-65E6EC9048C2}" type="parTrans" cxnId="{E4A75C32-92B4-4F04-8E4B-2D56F551964C}">
      <dgm:prSet/>
      <dgm:spPr/>
      <dgm:t>
        <a:bodyPr/>
        <a:lstStyle/>
        <a:p>
          <a:endParaRPr lang="en-GB"/>
        </a:p>
      </dgm:t>
    </dgm:pt>
    <dgm:pt modelId="{7166191B-1C81-491D-BEF8-CA8EDC03C34E}" type="sibTrans" cxnId="{E4A75C32-92B4-4F04-8E4B-2D56F551964C}">
      <dgm:prSet/>
      <dgm:spPr/>
      <dgm:t>
        <a:bodyPr/>
        <a:lstStyle/>
        <a:p>
          <a:endParaRPr lang="en-GB"/>
        </a:p>
      </dgm:t>
    </dgm:pt>
    <dgm:pt modelId="{32218AB7-6979-4059-860B-468CDB6E6BD1}">
      <dgm:prSet phldr="0"/>
      <dgm:spPr/>
      <dgm:t>
        <a:bodyPr/>
        <a:lstStyle/>
        <a:p>
          <a:r>
            <a:rPr lang="en-GB" sz="1000" dirty="0"/>
            <a:t>Evidence showing</a:t>
          </a:r>
          <a:r>
            <a:rPr lang="en-GB" sz="1000" dirty="0">
              <a:latin typeface="Arial"/>
              <a:cs typeface="Arial"/>
            </a:rPr>
            <a:t> </a:t>
          </a:r>
          <a:r>
            <a:rPr lang="en-GB" sz="1000" dirty="0"/>
            <a:t>consistently </a:t>
          </a:r>
          <a:r>
            <a:rPr lang="en-GB" sz="1000" dirty="0">
              <a:latin typeface="Arial"/>
              <a:cs typeface="Arial"/>
            </a:rPr>
            <a:t>sound compliance</a:t>
          </a:r>
          <a:r>
            <a:rPr lang="en-GB" sz="1000" dirty="0"/>
            <a:t> levels</a:t>
          </a:r>
          <a:r>
            <a:rPr lang="en-GB" dirty="0">
              <a:latin typeface="Arial"/>
              <a:cs typeface="Arial"/>
            </a:rPr>
            <a:t> </a:t>
          </a:r>
          <a:endParaRPr lang="en-GB" dirty="0"/>
        </a:p>
      </dgm:t>
    </dgm:pt>
    <dgm:pt modelId="{59F2F2E6-4CD9-490A-9238-49C8D764D0E0}" type="parTrans" cxnId="{8417A2A1-6EA9-448C-8B34-F66757183980}">
      <dgm:prSet/>
      <dgm:spPr/>
      <dgm:t>
        <a:bodyPr/>
        <a:lstStyle/>
        <a:p>
          <a:endParaRPr lang="en-GB"/>
        </a:p>
      </dgm:t>
    </dgm:pt>
    <dgm:pt modelId="{C38392A0-9C5C-44B0-BADE-A771123D9ECC}" type="sibTrans" cxnId="{8417A2A1-6EA9-448C-8B34-F66757183980}">
      <dgm:prSet/>
      <dgm:spPr/>
      <dgm:t>
        <a:bodyPr/>
        <a:lstStyle/>
        <a:p>
          <a:endParaRPr lang="en-GB"/>
        </a:p>
      </dgm:t>
    </dgm:pt>
    <dgm:pt modelId="{50F9DC9E-5B83-4502-B103-502D23FF9387}">
      <dgm:prSet phldr="0"/>
      <dgm:spPr/>
      <dgm:t>
        <a:bodyPr/>
        <a:lstStyle/>
        <a:p>
          <a:r>
            <a:rPr lang="en-GB" sz="1000" dirty="0">
              <a:latin typeface="Arial"/>
              <a:cs typeface="Arial"/>
            </a:rPr>
            <a:t>Actuaries don’t always </a:t>
          </a:r>
          <a:r>
            <a:rPr lang="en-GB" sz="1000" dirty="0">
              <a:solidFill>
                <a:schemeClr val="tx1"/>
              </a:solidFill>
              <a:latin typeface="Arial"/>
              <a:cs typeface="Arial"/>
            </a:rPr>
            <a:t>adequately explain </a:t>
          </a:r>
          <a:r>
            <a:rPr lang="en-GB" sz="1000" dirty="0">
              <a:latin typeface="Arial"/>
              <a:cs typeface="Arial"/>
            </a:rPr>
            <a:t>how benefit changes will impact scheme members</a:t>
          </a:r>
          <a:endParaRPr lang="en-GB" dirty="0"/>
        </a:p>
      </dgm:t>
    </dgm:pt>
    <dgm:pt modelId="{8C66BC89-A1DA-4037-B21C-FA564BBE49EA}" type="parTrans" cxnId="{693AF2F4-BD07-4535-B304-39806E0A72AC}">
      <dgm:prSet/>
      <dgm:spPr/>
      <dgm:t>
        <a:bodyPr/>
        <a:lstStyle/>
        <a:p>
          <a:endParaRPr lang="en-GB"/>
        </a:p>
      </dgm:t>
    </dgm:pt>
    <dgm:pt modelId="{B1BF8A4C-2658-42E5-9E14-118D29D74200}" type="sibTrans" cxnId="{693AF2F4-BD07-4535-B304-39806E0A72AC}">
      <dgm:prSet/>
      <dgm:spPr/>
      <dgm:t>
        <a:bodyPr/>
        <a:lstStyle/>
        <a:p>
          <a:endParaRPr lang="en-GB"/>
        </a:p>
      </dgm:t>
    </dgm:pt>
    <dgm:pt modelId="{DE11BD1A-D3B2-4AD5-B9B0-7AE8A30A9895}">
      <dgm:prSet phldr="0"/>
      <dgm:spPr/>
      <dgm:t>
        <a:bodyPr/>
        <a:lstStyle/>
        <a:p>
          <a:r>
            <a:rPr lang="en-GB" sz="1000" dirty="0">
              <a:latin typeface="Arial"/>
              <a:cs typeface="Arial"/>
            </a:rPr>
            <a:t>Actuaries don’t always </a:t>
          </a:r>
          <a:r>
            <a:rPr lang="en-GB" sz="1000" dirty="0">
              <a:solidFill>
                <a:schemeClr val="tx1"/>
              </a:solidFill>
              <a:latin typeface="Arial"/>
              <a:cs typeface="Arial"/>
            </a:rPr>
            <a:t>adequately explain </a:t>
          </a:r>
          <a:r>
            <a:rPr lang="en-GB" sz="1000" dirty="0">
              <a:latin typeface="Arial"/>
              <a:cs typeface="Arial"/>
            </a:rPr>
            <a:t>how changes will affect inflation protection</a:t>
          </a:r>
          <a:endParaRPr lang="en-US" dirty="0"/>
        </a:p>
      </dgm:t>
    </dgm:pt>
    <dgm:pt modelId="{4218D8F2-E854-460E-A41E-3FC4F84596D5}" type="parTrans" cxnId="{C0CE5B3A-9D2A-4DA2-9C23-3808F7A17016}">
      <dgm:prSet/>
      <dgm:spPr/>
      <dgm:t>
        <a:bodyPr/>
        <a:lstStyle/>
        <a:p>
          <a:endParaRPr lang="en-GB"/>
        </a:p>
      </dgm:t>
    </dgm:pt>
    <dgm:pt modelId="{6DDC24B8-079A-4F29-8ADD-A192952D8AF7}" type="sibTrans" cxnId="{C0CE5B3A-9D2A-4DA2-9C23-3808F7A17016}">
      <dgm:prSet/>
      <dgm:spPr/>
      <dgm:t>
        <a:bodyPr/>
        <a:lstStyle/>
        <a:p>
          <a:endParaRPr lang="en-GB"/>
        </a:p>
      </dgm:t>
    </dgm:pt>
    <dgm:pt modelId="{01C2E073-BD11-48D3-974A-94BAEAAD19DE}">
      <dgm:prSet phldr="0"/>
      <dgm:spPr/>
      <dgm:t>
        <a:bodyPr/>
        <a:lstStyle/>
        <a:p>
          <a:r>
            <a:rPr lang="en-GB" dirty="0"/>
            <a:t>Good practice examples</a:t>
          </a:r>
        </a:p>
      </dgm:t>
    </dgm:pt>
    <dgm:pt modelId="{69340E40-95F9-407B-9BE9-0CDA8AC55D07}" type="parTrans" cxnId="{9B55C2DD-3D74-4D4D-8A27-D7EE49B45EF0}">
      <dgm:prSet/>
      <dgm:spPr/>
      <dgm:t>
        <a:bodyPr/>
        <a:lstStyle/>
        <a:p>
          <a:endParaRPr lang="en-GB"/>
        </a:p>
      </dgm:t>
    </dgm:pt>
    <dgm:pt modelId="{E7FC8058-6520-49A6-8BDB-5E095EE04541}" type="sibTrans" cxnId="{9B55C2DD-3D74-4D4D-8A27-D7EE49B45EF0}">
      <dgm:prSet/>
      <dgm:spPr/>
      <dgm:t>
        <a:bodyPr/>
        <a:lstStyle/>
        <a:p>
          <a:endParaRPr lang="en-GB"/>
        </a:p>
      </dgm:t>
    </dgm:pt>
    <dgm:pt modelId="{E70D8DFE-40BD-4DCC-B450-8925C16D7399}" type="pres">
      <dgm:prSet presAssocID="{2C454336-0BB5-486C-90E3-921CB87A638A}" presName="Name0" presStyleCnt="0">
        <dgm:presLayoutVars>
          <dgm:dir/>
          <dgm:animLvl val="lvl"/>
          <dgm:resizeHandles val="exact"/>
        </dgm:presLayoutVars>
      </dgm:prSet>
      <dgm:spPr/>
    </dgm:pt>
    <dgm:pt modelId="{B6F8D241-05B3-4AA9-8623-4E3EB77A7B63}" type="pres">
      <dgm:prSet presAssocID="{44A43B51-4949-4979-837C-EE46F97BC8C4}" presName="composite" presStyleCnt="0"/>
      <dgm:spPr/>
    </dgm:pt>
    <dgm:pt modelId="{575B032F-441F-4D49-848B-8B639DF813AF}" type="pres">
      <dgm:prSet presAssocID="{44A43B51-4949-4979-837C-EE46F97BC8C4}" presName="parTx" presStyleLbl="alignNode1" presStyleIdx="0" presStyleCnt="3">
        <dgm:presLayoutVars>
          <dgm:chMax val="0"/>
          <dgm:chPref val="0"/>
          <dgm:bulletEnabled val="1"/>
        </dgm:presLayoutVars>
      </dgm:prSet>
      <dgm:spPr/>
    </dgm:pt>
    <dgm:pt modelId="{E20A59AE-A360-4487-94DF-C87223FB5012}" type="pres">
      <dgm:prSet presAssocID="{44A43B51-4949-4979-837C-EE46F97BC8C4}" presName="desTx" presStyleLbl="alignAccFollowNode1" presStyleIdx="0" presStyleCnt="3">
        <dgm:presLayoutVars>
          <dgm:bulletEnabled val="1"/>
        </dgm:presLayoutVars>
      </dgm:prSet>
      <dgm:spPr/>
    </dgm:pt>
    <dgm:pt modelId="{0568165B-4C73-46FD-B36C-5659D440E5A7}" type="pres">
      <dgm:prSet presAssocID="{F8C10C1E-5749-40D9-8794-40FFAFAEF020}" presName="space" presStyleCnt="0"/>
      <dgm:spPr/>
    </dgm:pt>
    <dgm:pt modelId="{C1F89D65-E081-48E6-80CD-012B6A67A333}" type="pres">
      <dgm:prSet presAssocID="{DFC914FA-335D-44DA-B698-1323EBCAD56D}" presName="composite" presStyleCnt="0"/>
      <dgm:spPr/>
    </dgm:pt>
    <dgm:pt modelId="{B334B043-F353-49C1-98E3-C97E525694C5}" type="pres">
      <dgm:prSet presAssocID="{DFC914FA-335D-44DA-B698-1323EBCAD56D}" presName="parTx" presStyleLbl="alignNode1" presStyleIdx="1" presStyleCnt="3">
        <dgm:presLayoutVars>
          <dgm:chMax val="0"/>
          <dgm:chPref val="0"/>
          <dgm:bulletEnabled val="1"/>
        </dgm:presLayoutVars>
      </dgm:prSet>
      <dgm:spPr/>
    </dgm:pt>
    <dgm:pt modelId="{6F8824E8-0036-4532-BDB6-C8FA67F291DD}" type="pres">
      <dgm:prSet presAssocID="{DFC914FA-335D-44DA-B698-1323EBCAD56D}" presName="desTx" presStyleLbl="alignAccFollowNode1" presStyleIdx="1" presStyleCnt="3">
        <dgm:presLayoutVars>
          <dgm:bulletEnabled val="1"/>
        </dgm:presLayoutVars>
      </dgm:prSet>
      <dgm:spPr/>
    </dgm:pt>
    <dgm:pt modelId="{2B577D74-F6A8-423F-B942-E3FD0C4CDE20}" type="pres">
      <dgm:prSet presAssocID="{0F815BBB-F48D-4A20-B620-07305DB88300}" presName="space" presStyleCnt="0"/>
      <dgm:spPr/>
    </dgm:pt>
    <dgm:pt modelId="{21DCC68C-7CC2-4DBA-AD7D-2DD7B33E577F}" type="pres">
      <dgm:prSet presAssocID="{D79B3778-9D11-42A8-B231-E162288BF00A}" presName="composite" presStyleCnt="0"/>
      <dgm:spPr/>
    </dgm:pt>
    <dgm:pt modelId="{F3AE1511-0E47-4126-8387-A41459C3FAA8}" type="pres">
      <dgm:prSet presAssocID="{D79B3778-9D11-42A8-B231-E162288BF00A}" presName="parTx" presStyleLbl="alignNode1" presStyleIdx="2" presStyleCnt="3">
        <dgm:presLayoutVars>
          <dgm:chMax val="0"/>
          <dgm:chPref val="0"/>
          <dgm:bulletEnabled val="1"/>
        </dgm:presLayoutVars>
      </dgm:prSet>
      <dgm:spPr/>
    </dgm:pt>
    <dgm:pt modelId="{25299453-5BB9-4755-AB06-CB9520BA7721}" type="pres">
      <dgm:prSet presAssocID="{D79B3778-9D11-42A8-B231-E162288BF00A}" presName="desTx" presStyleLbl="alignAccFollowNode1" presStyleIdx="2" presStyleCnt="3">
        <dgm:presLayoutVars>
          <dgm:bulletEnabled val="1"/>
        </dgm:presLayoutVars>
      </dgm:prSet>
      <dgm:spPr/>
    </dgm:pt>
  </dgm:ptLst>
  <dgm:cxnLst>
    <dgm:cxn modelId="{47D67E03-F154-47B6-9264-1C4EE4F08F6C}" type="presOf" srcId="{50F9DC9E-5B83-4502-B103-502D23FF9387}" destId="{6F8824E8-0036-4532-BDB6-C8FA67F291DD}" srcOrd="0" destOrd="0" presId="urn:microsoft.com/office/officeart/2005/8/layout/hList1"/>
    <dgm:cxn modelId="{E4A75C32-92B4-4F04-8E4B-2D56F551964C}" srcId="{44A43B51-4949-4979-837C-EE46F97BC8C4}" destId="{7CED3F7B-DC3F-481F-944E-DE1A1C64593A}" srcOrd="0" destOrd="0" parTransId="{18CA590F-1318-48A6-A145-65E6EC9048C2}" sibTransId="{7166191B-1C81-491D-BEF8-CA8EDC03C34E}"/>
    <dgm:cxn modelId="{C0CE5B3A-9D2A-4DA2-9C23-3808F7A17016}" srcId="{D79B3778-9D11-42A8-B231-E162288BF00A}" destId="{DE11BD1A-D3B2-4AD5-B9B0-7AE8A30A9895}" srcOrd="0" destOrd="0" parTransId="{4218D8F2-E854-460E-A41E-3FC4F84596D5}" sibTransId="{6DDC24B8-079A-4F29-8ADD-A192952D8AF7}"/>
    <dgm:cxn modelId="{B0F8806B-9358-4828-80CB-F2BE0424A137}" srcId="{2C454336-0BB5-486C-90E3-921CB87A638A}" destId="{44A43B51-4949-4979-837C-EE46F97BC8C4}" srcOrd="0" destOrd="0" parTransId="{2DE74EEE-F908-474B-A54F-EA7891F322B7}" sibTransId="{F8C10C1E-5749-40D9-8794-40FFAFAEF020}"/>
    <dgm:cxn modelId="{3F6B6673-4FE0-48EC-B80D-6B9814DC8BB9}" type="presOf" srcId="{DFC914FA-335D-44DA-B698-1323EBCAD56D}" destId="{B334B043-F353-49C1-98E3-C97E525694C5}" srcOrd="0" destOrd="0" presId="urn:microsoft.com/office/officeart/2005/8/layout/hList1"/>
    <dgm:cxn modelId="{67581A85-1102-4E60-BBB2-B466F2E62FE5}" type="presOf" srcId="{7CED3F7B-DC3F-481F-944E-DE1A1C64593A}" destId="{E20A59AE-A360-4487-94DF-C87223FB5012}" srcOrd="0" destOrd="0" presId="urn:microsoft.com/office/officeart/2005/8/layout/hList1"/>
    <dgm:cxn modelId="{8417A2A1-6EA9-448C-8B34-F66757183980}" srcId="{44A43B51-4949-4979-837C-EE46F97BC8C4}" destId="{32218AB7-6979-4059-860B-468CDB6E6BD1}" srcOrd="1" destOrd="0" parTransId="{59F2F2E6-4CD9-490A-9238-49C8D764D0E0}" sibTransId="{C38392A0-9C5C-44B0-BADE-A771123D9ECC}"/>
    <dgm:cxn modelId="{447D62A8-AB5A-41E6-B192-C2C4E368C7E9}" type="presOf" srcId="{44A43B51-4949-4979-837C-EE46F97BC8C4}" destId="{575B032F-441F-4D49-848B-8B639DF813AF}" srcOrd="0" destOrd="0" presId="urn:microsoft.com/office/officeart/2005/8/layout/hList1"/>
    <dgm:cxn modelId="{0C3196A9-17BB-4227-967B-B8BD9898578B}" type="presOf" srcId="{DE11BD1A-D3B2-4AD5-B9B0-7AE8A30A9895}" destId="{25299453-5BB9-4755-AB06-CB9520BA7721}" srcOrd="0" destOrd="0" presId="urn:microsoft.com/office/officeart/2005/8/layout/hList1"/>
    <dgm:cxn modelId="{F26400AC-053B-432C-A454-1D4BDDF382B8}" type="presOf" srcId="{32218AB7-6979-4059-860B-468CDB6E6BD1}" destId="{E20A59AE-A360-4487-94DF-C87223FB5012}" srcOrd="0" destOrd="1" presId="urn:microsoft.com/office/officeart/2005/8/layout/hList1"/>
    <dgm:cxn modelId="{1E8983AC-4F51-4135-999E-7CC1A84272DE}" srcId="{2C454336-0BB5-486C-90E3-921CB87A638A}" destId="{DFC914FA-335D-44DA-B698-1323EBCAD56D}" srcOrd="1" destOrd="0" parTransId="{FE14F8CD-7C62-44F2-87AB-0C6A2EB01B28}" sibTransId="{0F815BBB-F48D-4A20-B620-07305DB88300}"/>
    <dgm:cxn modelId="{D3B6E8D3-C1BC-496E-981F-A7D90DE3758A}" srcId="{2C454336-0BB5-486C-90E3-921CB87A638A}" destId="{D79B3778-9D11-42A8-B231-E162288BF00A}" srcOrd="2" destOrd="0" parTransId="{C1160732-1679-4480-AD93-C54EE205FA6A}" sibTransId="{74874CD8-066E-455C-AC88-0DD1FC15FE95}"/>
    <dgm:cxn modelId="{9BFB07D9-EE95-46AE-B24B-62EDF78F6092}" type="presOf" srcId="{01C2E073-BD11-48D3-974A-94BAEAAD19DE}" destId="{E20A59AE-A360-4487-94DF-C87223FB5012}" srcOrd="0" destOrd="2" presId="urn:microsoft.com/office/officeart/2005/8/layout/hList1"/>
    <dgm:cxn modelId="{F50054D9-61A7-4756-A157-398A5EB4E2CF}" type="presOf" srcId="{2C454336-0BB5-486C-90E3-921CB87A638A}" destId="{E70D8DFE-40BD-4DCC-B450-8925C16D7399}" srcOrd="0" destOrd="0" presId="urn:microsoft.com/office/officeart/2005/8/layout/hList1"/>
    <dgm:cxn modelId="{9B55C2DD-3D74-4D4D-8A27-D7EE49B45EF0}" srcId="{44A43B51-4949-4979-837C-EE46F97BC8C4}" destId="{01C2E073-BD11-48D3-974A-94BAEAAD19DE}" srcOrd="2" destOrd="0" parTransId="{69340E40-95F9-407B-9BE9-0CDA8AC55D07}" sibTransId="{E7FC8058-6520-49A6-8BDB-5E095EE04541}"/>
    <dgm:cxn modelId="{3BADBAE2-B64A-4E16-941A-ED72CA7FD628}" type="presOf" srcId="{D79B3778-9D11-42A8-B231-E162288BF00A}" destId="{F3AE1511-0E47-4126-8387-A41459C3FAA8}" srcOrd="0" destOrd="0" presId="urn:microsoft.com/office/officeart/2005/8/layout/hList1"/>
    <dgm:cxn modelId="{693AF2F4-BD07-4535-B304-39806E0A72AC}" srcId="{DFC914FA-335D-44DA-B698-1323EBCAD56D}" destId="{50F9DC9E-5B83-4502-B103-502D23FF9387}" srcOrd="0" destOrd="0" parTransId="{8C66BC89-A1DA-4037-B21C-FA564BBE49EA}" sibTransId="{B1BF8A4C-2658-42E5-9E14-118D29D74200}"/>
    <dgm:cxn modelId="{87960C51-7EB4-4858-8E91-F5F47CA0A82C}" type="presParOf" srcId="{E70D8DFE-40BD-4DCC-B450-8925C16D7399}" destId="{B6F8D241-05B3-4AA9-8623-4E3EB77A7B63}" srcOrd="0" destOrd="0" presId="urn:microsoft.com/office/officeart/2005/8/layout/hList1"/>
    <dgm:cxn modelId="{9D1EA2EC-78EF-4EFD-9B8B-033047198B37}" type="presParOf" srcId="{B6F8D241-05B3-4AA9-8623-4E3EB77A7B63}" destId="{575B032F-441F-4D49-848B-8B639DF813AF}" srcOrd="0" destOrd="0" presId="urn:microsoft.com/office/officeart/2005/8/layout/hList1"/>
    <dgm:cxn modelId="{4E593B14-62A9-4A17-8C1C-D39A3141954A}" type="presParOf" srcId="{B6F8D241-05B3-4AA9-8623-4E3EB77A7B63}" destId="{E20A59AE-A360-4487-94DF-C87223FB5012}" srcOrd="1" destOrd="0" presId="urn:microsoft.com/office/officeart/2005/8/layout/hList1"/>
    <dgm:cxn modelId="{B6E4EEE6-68C8-4152-ACFD-8F805141A436}" type="presParOf" srcId="{E70D8DFE-40BD-4DCC-B450-8925C16D7399}" destId="{0568165B-4C73-46FD-B36C-5659D440E5A7}" srcOrd="1" destOrd="0" presId="urn:microsoft.com/office/officeart/2005/8/layout/hList1"/>
    <dgm:cxn modelId="{3A77203C-ED12-4F8A-B24F-0A71B4BCFF6F}" type="presParOf" srcId="{E70D8DFE-40BD-4DCC-B450-8925C16D7399}" destId="{C1F89D65-E081-48E6-80CD-012B6A67A333}" srcOrd="2" destOrd="0" presId="urn:microsoft.com/office/officeart/2005/8/layout/hList1"/>
    <dgm:cxn modelId="{FC99F1EE-BB69-4C1D-8848-EE850DF5B0AE}" type="presParOf" srcId="{C1F89D65-E081-48E6-80CD-012B6A67A333}" destId="{B334B043-F353-49C1-98E3-C97E525694C5}" srcOrd="0" destOrd="0" presId="urn:microsoft.com/office/officeart/2005/8/layout/hList1"/>
    <dgm:cxn modelId="{2B1610C8-EFDC-4AC5-A370-D8A2FF2FCD21}" type="presParOf" srcId="{C1F89D65-E081-48E6-80CD-012B6A67A333}" destId="{6F8824E8-0036-4532-BDB6-C8FA67F291DD}" srcOrd="1" destOrd="0" presId="urn:microsoft.com/office/officeart/2005/8/layout/hList1"/>
    <dgm:cxn modelId="{754AE5EF-BBF1-4A7C-88A9-85CA20BF6240}" type="presParOf" srcId="{E70D8DFE-40BD-4DCC-B450-8925C16D7399}" destId="{2B577D74-F6A8-423F-B942-E3FD0C4CDE20}" srcOrd="3" destOrd="0" presId="urn:microsoft.com/office/officeart/2005/8/layout/hList1"/>
    <dgm:cxn modelId="{0F845DC6-EFAA-44B9-9EA2-CF6C31863B53}" type="presParOf" srcId="{E70D8DFE-40BD-4DCC-B450-8925C16D7399}" destId="{21DCC68C-7CC2-4DBA-AD7D-2DD7B33E577F}" srcOrd="4" destOrd="0" presId="urn:microsoft.com/office/officeart/2005/8/layout/hList1"/>
    <dgm:cxn modelId="{192D42BE-AFF5-467D-941D-AC667EE8EB43}" type="presParOf" srcId="{21DCC68C-7CC2-4DBA-AD7D-2DD7B33E577F}" destId="{F3AE1511-0E47-4126-8387-A41459C3FAA8}" srcOrd="0" destOrd="0" presId="urn:microsoft.com/office/officeart/2005/8/layout/hList1"/>
    <dgm:cxn modelId="{D0B42CDD-D279-4D77-9446-FA57071D5F40}" type="presParOf" srcId="{21DCC68C-7CC2-4DBA-AD7D-2DD7B33E577F}" destId="{25299453-5BB9-4755-AB06-CB9520BA772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454336-0BB5-486C-90E3-921CB87A638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680A0AB-97D2-496A-B8A3-976813ABB1DA}">
      <dgm:prSet/>
      <dgm:spPr/>
      <dgm:t>
        <a:bodyPr/>
        <a:lstStyle/>
        <a:p>
          <a:pPr rtl="0"/>
          <a:r>
            <a:rPr lang="en-GB" dirty="0"/>
            <a:t>Means-tested benefits</a:t>
          </a:r>
          <a:endParaRPr lang="en-US" dirty="0">
            <a:latin typeface="Arial"/>
            <a:cs typeface="Arial"/>
          </a:endParaRPr>
        </a:p>
      </dgm:t>
    </dgm:pt>
    <dgm:pt modelId="{587EA3F0-EF89-46EB-8ABD-D19C7E3FB431}" type="parTrans" cxnId="{249F0E93-0DB7-4793-9649-49B7CB08F4C1}">
      <dgm:prSet/>
      <dgm:spPr/>
      <dgm:t>
        <a:bodyPr/>
        <a:lstStyle/>
        <a:p>
          <a:endParaRPr lang="en-US"/>
        </a:p>
      </dgm:t>
    </dgm:pt>
    <dgm:pt modelId="{3792E476-8804-4A86-87D2-30F21E15B539}" type="sibTrans" cxnId="{249F0E93-0DB7-4793-9649-49B7CB08F4C1}">
      <dgm:prSet/>
      <dgm:spPr/>
      <dgm:t>
        <a:bodyPr/>
        <a:lstStyle/>
        <a:p>
          <a:endParaRPr lang="en-US"/>
        </a:p>
      </dgm:t>
    </dgm:pt>
    <dgm:pt modelId="{392AA7DC-E478-4608-A08B-AA7D5DB6745D}">
      <dgm:prSet/>
      <dgm:spPr/>
      <dgm:t>
        <a:bodyPr/>
        <a:lstStyle/>
        <a:p>
          <a:pPr rtl="0"/>
          <a:r>
            <a:rPr lang="en-GB" dirty="0"/>
            <a:t>TAS 300</a:t>
          </a:r>
          <a:endParaRPr lang="en-US" dirty="0">
            <a:latin typeface="Arial"/>
            <a:cs typeface="Arial"/>
          </a:endParaRPr>
        </a:p>
      </dgm:t>
    </dgm:pt>
    <dgm:pt modelId="{F996C674-9260-4EC6-AC9F-DDB816B01CD7}" type="parTrans" cxnId="{E291B3A9-6B48-4975-ADAC-02ACE7C204D3}">
      <dgm:prSet/>
      <dgm:spPr/>
      <dgm:t>
        <a:bodyPr/>
        <a:lstStyle/>
        <a:p>
          <a:endParaRPr lang="en-US"/>
        </a:p>
      </dgm:t>
    </dgm:pt>
    <dgm:pt modelId="{7745F2CA-782D-4628-B064-A1B939711692}" type="sibTrans" cxnId="{E291B3A9-6B48-4975-ADAC-02ACE7C204D3}">
      <dgm:prSet/>
      <dgm:spPr/>
      <dgm:t>
        <a:bodyPr/>
        <a:lstStyle/>
        <a:p>
          <a:endParaRPr lang="en-US"/>
        </a:p>
      </dgm:t>
    </dgm:pt>
    <dgm:pt modelId="{A7C0406B-E6B5-4271-9FA3-FBB255F83C33}">
      <dgm:prSet/>
      <dgm:spPr/>
      <dgm:t>
        <a:bodyPr/>
        <a:lstStyle/>
        <a:p>
          <a:pPr rtl="0"/>
          <a:r>
            <a:rPr lang="en-GB" dirty="0"/>
            <a:t>Environment</a:t>
          </a:r>
          <a:endParaRPr lang="en-US" dirty="0">
            <a:latin typeface="Arial"/>
            <a:cs typeface="Arial"/>
          </a:endParaRPr>
        </a:p>
      </dgm:t>
    </dgm:pt>
    <dgm:pt modelId="{5D70B9E1-6018-4251-A48E-569F0B763348}" type="parTrans" cxnId="{7E75BEF7-691D-4707-A3F8-7D80D7FD168F}">
      <dgm:prSet/>
      <dgm:spPr/>
      <dgm:t>
        <a:bodyPr/>
        <a:lstStyle/>
        <a:p>
          <a:endParaRPr lang="en-US"/>
        </a:p>
      </dgm:t>
    </dgm:pt>
    <dgm:pt modelId="{CBF8DA72-D0DE-434F-8A0C-5B4C77B466B4}" type="sibTrans" cxnId="{7E75BEF7-691D-4707-A3F8-7D80D7FD168F}">
      <dgm:prSet/>
      <dgm:spPr/>
      <dgm:t>
        <a:bodyPr/>
        <a:lstStyle/>
        <a:p>
          <a:endParaRPr lang="en-US"/>
        </a:p>
      </dgm:t>
    </dgm:pt>
    <dgm:pt modelId="{EC6482E9-C52C-4187-B1A1-658233109229}">
      <dgm:prSet phldr="0"/>
      <dgm:spPr/>
      <dgm:t>
        <a:bodyPr/>
        <a:lstStyle/>
        <a:p>
          <a:r>
            <a:rPr lang="en-GB" sz="1000" dirty="0">
              <a:latin typeface="Arial"/>
              <a:cs typeface="Arial"/>
            </a:rPr>
            <a:t>Don’t always flag impact</a:t>
          </a:r>
          <a:endParaRPr lang="en-GB" dirty="0"/>
        </a:p>
      </dgm:t>
    </dgm:pt>
    <dgm:pt modelId="{4C5F822E-2298-49A1-AB4F-E44A570C3BA0}" type="parTrans" cxnId="{6FD96CDA-35FB-466E-8675-A4E91C86DD55}">
      <dgm:prSet/>
      <dgm:spPr/>
      <dgm:t>
        <a:bodyPr/>
        <a:lstStyle/>
        <a:p>
          <a:endParaRPr lang="en-GB"/>
        </a:p>
      </dgm:t>
    </dgm:pt>
    <dgm:pt modelId="{EA5B6B0F-AFEE-4BB9-970D-01CDF9862AC9}" type="sibTrans" cxnId="{6FD96CDA-35FB-466E-8675-A4E91C86DD55}">
      <dgm:prSet/>
      <dgm:spPr/>
      <dgm:t>
        <a:bodyPr/>
        <a:lstStyle/>
        <a:p>
          <a:endParaRPr lang="en-GB"/>
        </a:p>
      </dgm:t>
    </dgm:pt>
    <dgm:pt modelId="{E896E58C-F6FC-4CDF-83BC-D04EAB2D45E7}">
      <dgm:prSet phldr="0"/>
      <dgm:spPr/>
      <dgm:t>
        <a:bodyPr/>
        <a:lstStyle/>
        <a:p>
          <a:r>
            <a:rPr lang="en-GB" sz="1000" dirty="0">
              <a:latin typeface="Arial"/>
              <a:cs typeface="Arial"/>
            </a:rPr>
            <a:t>Inconsistent application</a:t>
          </a:r>
          <a:endParaRPr lang="en-US" dirty="0"/>
        </a:p>
      </dgm:t>
    </dgm:pt>
    <dgm:pt modelId="{6EC74757-0CAC-4698-B5A8-64F9BB16A7E8}" type="parTrans" cxnId="{18D938E0-883F-4CB5-AE13-7D9B78730C09}">
      <dgm:prSet/>
      <dgm:spPr/>
      <dgm:t>
        <a:bodyPr/>
        <a:lstStyle/>
        <a:p>
          <a:endParaRPr lang="en-GB"/>
        </a:p>
      </dgm:t>
    </dgm:pt>
    <dgm:pt modelId="{E908956E-B330-4D8E-BD0D-1822423A4770}" type="sibTrans" cxnId="{18D938E0-883F-4CB5-AE13-7D9B78730C09}">
      <dgm:prSet/>
      <dgm:spPr/>
      <dgm:t>
        <a:bodyPr/>
        <a:lstStyle/>
        <a:p>
          <a:endParaRPr lang="en-GB"/>
        </a:p>
      </dgm:t>
    </dgm:pt>
    <dgm:pt modelId="{2EF47B13-EED2-4001-BFF4-10E7DE23C8C7}">
      <dgm:prSet phldr="0"/>
      <dgm:spPr/>
      <dgm:t>
        <a:bodyPr/>
        <a:lstStyle/>
        <a:p>
          <a:r>
            <a:rPr lang="en-GB" sz="1000" dirty="0">
              <a:latin typeface="Arial"/>
              <a:cs typeface="Arial"/>
            </a:rPr>
            <a:t>More advice on surplus refunds and on wind-up</a:t>
          </a:r>
          <a:endParaRPr lang="en-US" dirty="0"/>
        </a:p>
      </dgm:t>
    </dgm:pt>
    <dgm:pt modelId="{AE9ED9E3-623A-4AFA-A6AD-BD41A69576AD}" type="parTrans" cxnId="{18E378F1-B06B-4A40-901F-B3A9D0451DB6}">
      <dgm:prSet/>
      <dgm:spPr/>
      <dgm:t>
        <a:bodyPr/>
        <a:lstStyle/>
        <a:p>
          <a:endParaRPr lang="en-GB"/>
        </a:p>
      </dgm:t>
    </dgm:pt>
    <dgm:pt modelId="{E687D441-8617-4A71-9225-F81E8384F160}" type="sibTrans" cxnId="{18E378F1-B06B-4A40-901F-B3A9D0451DB6}">
      <dgm:prSet/>
      <dgm:spPr/>
      <dgm:t>
        <a:bodyPr/>
        <a:lstStyle/>
        <a:p>
          <a:endParaRPr lang="en-GB"/>
        </a:p>
      </dgm:t>
    </dgm:pt>
    <dgm:pt modelId="{A1018047-4FC3-48A8-8396-3DC015278AE4}">
      <dgm:prSet phldr="0"/>
      <dgm:spPr/>
      <dgm:t>
        <a:bodyPr/>
        <a:lstStyle/>
        <a:p>
          <a:r>
            <a:rPr lang="en-GB" dirty="0"/>
            <a:t>Contrast with pensions tax changes</a:t>
          </a:r>
        </a:p>
      </dgm:t>
    </dgm:pt>
    <dgm:pt modelId="{E8BBBFBA-8601-42EF-BD8B-73DB8347F1C9}" type="parTrans" cxnId="{D8FF189D-96BD-43CB-BDC8-E4B7AF521E20}">
      <dgm:prSet/>
      <dgm:spPr/>
      <dgm:t>
        <a:bodyPr/>
        <a:lstStyle/>
        <a:p>
          <a:endParaRPr lang="en-GB"/>
        </a:p>
      </dgm:t>
    </dgm:pt>
    <dgm:pt modelId="{27BF2AC8-A6D2-4A7E-8E92-D7674ED73FA9}" type="sibTrans" cxnId="{D8FF189D-96BD-43CB-BDC8-E4B7AF521E20}">
      <dgm:prSet/>
      <dgm:spPr/>
      <dgm:t>
        <a:bodyPr/>
        <a:lstStyle/>
        <a:p>
          <a:endParaRPr lang="en-GB"/>
        </a:p>
      </dgm:t>
    </dgm:pt>
    <dgm:pt modelId="{E70D8DFE-40BD-4DCC-B450-8925C16D7399}" type="pres">
      <dgm:prSet presAssocID="{2C454336-0BB5-486C-90E3-921CB87A638A}" presName="Name0" presStyleCnt="0">
        <dgm:presLayoutVars>
          <dgm:dir/>
          <dgm:animLvl val="lvl"/>
          <dgm:resizeHandles val="exact"/>
        </dgm:presLayoutVars>
      </dgm:prSet>
      <dgm:spPr/>
    </dgm:pt>
    <dgm:pt modelId="{2A0234D0-27D0-4CBF-A149-650EA768A605}" type="pres">
      <dgm:prSet presAssocID="{2680A0AB-97D2-496A-B8A3-976813ABB1DA}" presName="composite" presStyleCnt="0"/>
      <dgm:spPr/>
    </dgm:pt>
    <dgm:pt modelId="{7C4DA06F-C356-4AB8-A386-10B8FE4B2D2A}" type="pres">
      <dgm:prSet presAssocID="{2680A0AB-97D2-496A-B8A3-976813ABB1DA}" presName="parTx" presStyleLbl="alignNode1" presStyleIdx="0" presStyleCnt="3">
        <dgm:presLayoutVars>
          <dgm:chMax val="0"/>
          <dgm:chPref val="0"/>
          <dgm:bulletEnabled val="1"/>
        </dgm:presLayoutVars>
      </dgm:prSet>
      <dgm:spPr/>
    </dgm:pt>
    <dgm:pt modelId="{8783FE06-0E03-4B3B-890C-F6364AC6BE85}" type="pres">
      <dgm:prSet presAssocID="{2680A0AB-97D2-496A-B8A3-976813ABB1DA}" presName="desTx" presStyleLbl="alignAccFollowNode1" presStyleIdx="0" presStyleCnt="3">
        <dgm:presLayoutVars>
          <dgm:bulletEnabled val="1"/>
        </dgm:presLayoutVars>
      </dgm:prSet>
      <dgm:spPr/>
    </dgm:pt>
    <dgm:pt modelId="{1FF02F47-7FBD-44E9-B9B4-D4FE08858B67}" type="pres">
      <dgm:prSet presAssocID="{3792E476-8804-4A86-87D2-30F21E15B539}" presName="space" presStyleCnt="0"/>
      <dgm:spPr/>
    </dgm:pt>
    <dgm:pt modelId="{1CCC64DB-2522-43A1-B93B-793DA028C6E0}" type="pres">
      <dgm:prSet presAssocID="{392AA7DC-E478-4608-A08B-AA7D5DB6745D}" presName="composite" presStyleCnt="0"/>
      <dgm:spPr/>
    </dgm:pt>
    <dgm:pt modelId="{951483DF-2D69-4213-B1ED-E80B2C2A65D3}" type="pres">
      <dgm:prSet presAssocID="{392AA7DC-E478-4608-A08B-AA7D5DB6745D}" presName="parTx" presStyleLbl="alignNode1" presStyleIdx="1" presStyleCnt="3">
        <dgm:presLayoutVars>
          <dgm:chMax val="0"/>
          <dgm:chPref val="0"/>
          <dgm:bulletEnabled val="1"/>
        </dgm:presLayoutVars>
      </dgm:prSet>
      <dgm:spPr/>
    </dgm:pt>
    <dgm:pt modelId="{B0A34961-6133-48E2-A3C3-1A43FE27A10E}" type="pres">
      <dgm:prSet presAssocID="{392AA7DC-E478-4608-A08B-AA7D5DB6745D}" presName="desTx" presStyleLbl="alignAccFollowNode1" presStyleIdx="1" presStyleCnt="3">
        <dgm:presLayoutVars>
          <dgm:bulletEnabled val="1"/>
        </dgm:presLayoutVars>
      </dgm:prSet>
      <dgm:spPr/>
    </dgm:pt>
    <dgm:pt modelId="{9772A7CF-D797-4F3C-934A-FF2EBB7C3545}" type="pres">
      <dgm:prSet presAssocID="{7745F2CA-782D-4628-B064-A1B939711692}" presName="space" presStyleCnt="0"/>
      <dgm:spPr/>
    </dgm:pt>
    <dgm:pt modelId="{094B0753-2195-4C4A-AF80-82F3288699A2}" type="pres">
      <dgm:prSet presAssocID="{A7C0406B-E6B5-4271-9FA3-FBB255F83C33}" presName="composite" presStyleCnt="0"/>
      <dgm:spPr/>
    </dgm:pt>
    <dgm:pt modelId="{DEBA9AE7-43A4-4DE9-A857-4B17118EFE6A}" type="pres">
      <dgm:prSet presAssocID="{A7C0406B-E6B5-4271-9FA3-FBB255F83C33}" presName="parTx" presStyleLbl="alignNode1" presStyleIdx="2" presStyleCnt="3">
        <dgm:presLayoutVars>
          <dgm:chMax val="0"/>
          <dgm:chPref val="0"/>
          <dgm:bulletEnabled val="1"/>
        </dgm:presLayoutVars>
      </dgm:prSet>
      <dgm:spPr/>
    </dgm:pt>
    <dgm:pt modelId="{74855B1F-F75E-46BF-9B5B-E55BFFB60AD8}" type="pres">
      <dgm:prSet presAssocID="{A7C0406B-E6B5-4271-9FA3-FBB255F83C33}" presName="desTx" presStyleLbl="alignAccFollowNode1" presStyleIdx="2" presStyleCnt="3">
        <dgm:presLayoutVars>
          <dgm:bulletEnabled val="1"/>
        </dgm:presLayoutVars>
      </dgm:prSet>
      <dgm:spPr/>
    </dgm:pt>
  </dgm:ptLst>
  <dgm:cxnLst>
    <dgm:cxn modelId="{AEFFD42F-090C-4198-9A6F-956723E32B50}" type="presOf" srcId="{A1018047-4FC3-48A8-8396-3DC015278AE4}" destId="{8783FE06-0E03-4B3B-890C-F6364AC6BE85}" srcOrd="0" destOrd="1" presId="urn:microsoft.com/office/officeart/2005/8/layout/hList1"/>
    <dgm:cxn modelId="{8DFFBC31-A736-482C-A320-978CF53DC247}" type="presOf" srcId="{E896E58C-F6FC-4CDF-83BC-D04EAB2D45E7}" destId="{B0A34961-6133-48E2-A3C3-1A43FE27A10E}" srcOrd="0" destOrd="0" presId="urn:microsoft.com/office/officeart/2005/8/layout/hList1"/>
    <dgm:cxn modelId="{8E91077F-C798-488A-97ED-3129FB4B8E22}" type="presOf" srcId="{2EF47B13-EED2-4001-BFF4-10E7DE23C8C7}" destId="{74855B1F-F75E-46BF-9B5B-E55BFFB60AD8}" srcOrd="0" destOrd="0" presId="urn:microsoft.com/office/officeart/2005/8/layout/hList1"/>
    <dgm:cxn modelId="{249F0E93-0DB7-4793-9649-49B7CB08F4C1}" srcId="{2C454336-0BB5-486C-90E3-921CB87A638A}" destId="{2680A0AB-97D2-496A-B8A3-976813ABB1DA}" srcOrd="0" destOrd="0" parTransId="{587EA3F0-EF89-46EB-8ABD-D19C7E3FB431}" sibTransId="{3792E476-8804-4A86-87D2-30F21E15B539}"/>
    <dgm:cxn modelId="{D8FF189D-96BD-43CB-BDC8-E4B7AF521E20}" srcId="{2680A0AB-97D2-496A-B8A3-976813ABB1DA}" destId="{A1018047-4FC3-48A8-8396-3DC015278AE4}" srcOrd="1" destOrd="0" parTransId="{E8BBBFBA-8601-42EF-BD8B-73DB8347F1C9}" sibTransId="{27BF2AC8-A6D2-4A7E-8E92-D7674ED73FA9}"/>
    <dgm:cxn modelId="{5C21ADA7-4755-431F-B554-7B5C33525E9F}" type="presOf" srcId="{2680A0AB-97D2-496A-B8A3-976813ABB1DA}" destId="{7C4DA06F-C356-4AB8-A386-10B8FE4B2D2A}" srcOrd="0" destOrd="0" presId="urn:microsoft.com/office/officeart/2005/8/layout/hList1"/>
    <dgm:cxn modelId="{E291B3A9-6B48-4975-ADAC-02ACE7C204D3}" srcId="{2C454336-0BB5-486C-90E3-921CB87A638A}" destId="{392AA7DC-E478-4608-A08B-AA7D5DB6745D}" srcOrd="1" destOrd="0" parTransId="{F996C674-9260-4EC6-AC9F-DDB816B01CD7}" sibTransId="{7745F2CA-782D-4628-B064-A1B939711692}"/>
    <dgm:cxn modelId="{0B7F65AA-E1B7-46F8-8882-46BA5D7BB69F}" type="presOf" srcId="{392AA7DC-E478-4608-A08B-AA7D5DB6745D}" destId="{951483DF-2D69-4213-B1ED-E80B2C2A65D3}" srcOrd="0" destOrd="0" presId="urn:microsoft.com/office/officeart/2005/8/layout/hList1"/>
    <dgm:cxn modelId="{F50054D9-61A7-4756-A157-398A5EB4E2CF}" type="presOf" srcId="{2C454336-0BB5-486C-90E3-921CB87A638A}" destId="{E70D8DFE-40BD-4DCC-B450-8925C16D7399}" srcOrd="0" destOrd="0" presId="urn:microsoft.com/office/officeart/2005/8/layout/hList1"/>
    <dgm:cxn modelId="{6FD96CDA-35FB-466E-8675-A4E91C86DD55}" srcId="{2680A0AB-97D2-496A-B8A3-976813ABB1DA}" destId="{EC6482E9-C52C-4187-B1A1-658233109229}" srcOrd="0" destOrd="0" parTransId="{4C5F822E-2298-49A1-AB4F-E44A570C3BA0}" sibTransId="{EA5B6B0F-AFEE-4BB9-970D-01CDF9862AC9}"/>
    <dgm:cxn modelId="{875149DC-DBE1-4B11-85FB-58C95D5EDCA9}" type="presOf" srcId="{EC6482E9-C52C-4187-B1A1-658233109229}" destId="{8783FE06-0E03-4B3B-890C-F6364AC6BE85}" srcOrd="0" destOrd="0" presId="urn:microsoft.com/office/officeart/2005/8/layout/hList1"/>
    <dgm:cxn modelId="{18D938E0-883F-4CB5-AE13-7D9B78730C09}" srcId="{392AA7DC-E478-4608-A08B-AA7D5DB6745D}" destId="{E896E58C-F6FC-4CDF-83BC-D04EAB2D45E7}" srcOrd="0" destOrd="0" parTransId="{6EC74757-0CAC-4698-B5A8-64F9BB16A7E8}" sibTransId="{E908956E-B330-4D8E-BD0D-1822423A4770}"/>
    <dgm:cxn modelId="{EA5D6BF1-45AB-496B-B5EF-275EE2AA2003}" type="presOf" srcId="{A7C0406B-E6B5-4271-9FA3-FBB255F83C33}" destId="{DEBA9AE7-43A4-4DE9-A857-4B17118EFE6A}" srcOrd="0" destOrd="0" presId="urn:microsoft.com/office/officeart/2005/8/layout/hList1"/>
    <dgm:cxn modelId="{18E378F1-B06B-4A40-901F-B3A9D0451DB6}" srcId="{A7C0406B-E6B5-4271-9FA3-FBB255F83C33}" destId="{2EF47B13-EED2-4001-BFF4-10E7DE23C8C7}" srcOrd="0" destOrd="0" parTransId="{AE9ED9E3-623A-4AFA-A6AD-BD41A69576AD}" sibTransId="{E687D441-8617-4A71-9225-F81E8384F160}"/>
    <dgm:cxn modelId="{7E75BEF7-691D-4707-A3F8-7D80D7FD168F}" srcId="{2C454336-0BB5-486C-90E3-921CB87A638A}" destId="{A7C0406B-E6B5-4271-9FA3-FBB255F83C33}" srcOrd="2" destOrd="0" parTransId="{5D70B9E1-6018-4251-A48E-569F0B763348}" sibTransId="{CBF8DA72-D0DE-434F-8A0C-5B4C77B466B4}"/>
    <dgm:cxn modelId="{3FADB313-7A6E-4A2B-AA2E-7AE88E2A305B}" type="presParOf" srcId="{E70D8DFE-40BD-4DCC-B450-8925C16D7399}" destId="{2A0234D0-27D0-4CBF-A149-650EA768A605}" srcOrd="0" destOrd="0" presId="urn:microsoft.com/office/officeart/2005/8/layout/hList1"/>
    <dgm:cxn modelId="{D486E528-C6B8-4809-9E15-304DF7A2A678}" type="presParOf" srcId="{2A0234D0-27D0-4CBF-A149-650EA768A605}" destId="{7C4DA06F-C356-4AB8-A386-10B8FE4B2D2A}" srcOrd="0" destOrd="0" presId="urn:microsoft.com/office/officeart/2005/8/layout/hList1"/>
    <dgm:cxn modelId="{A099A175-BFDD-4C80-8AD8-2EFFFD477D3E}" type="presParOf" srcId="{2A0234D0-27D0-4CBF-A149-650EA768A605}" destId="{8783FE06-0E03-4B3B-890C-F6364AC6BE85}" srcOrd="1" destOrd="0" presId="urn:microsoft.com/office/officeart/2005/8/layout/hList1"/>
    <dgm:cxn modelId="{D25EFC63-33B0-4364-8AE8-212AAD591937}" type="presParOf" srcId="{E70D8DFE-40BD-4DCC-B450-8925C16D7399}" destId="{1FF02F47-7FBD-44E9-B9B4-D4FE08858B67}" srcOrd="1" destOrd="0" presId="urn:microsoft.com/office/officeart/2005/8/layout/hList1"/>
    <dgm:cxn modelId="{1EB853CB-8100-4CF7-88B2-1A5C40F69B6A}" type="presParOf" srcId="{E70D8DFE-40BD-4DCC-B450-8925C16D7399}" destId="{1CCC64DB-2522-43A1-B93B-793DA028C6E0}" srcOrd="2" destOrd="0" presId="urn:microsoft.com/office/officeart/2005/8/layout/hList1"/>
    <dgm:cxn modelId="{1EEF72E2-046F-4E6C-9DE5-FA39C998F1D0}" type="presParOf" srcId="{1CCC64DB-2522-43A1-B93B-793DA028C6E0}" destId="{951483DF-2D69-4213-B1ED-E80B2C2A65D3}" srcOrd="0" destOrd="0" presId="urn:microsoft.com/office/officeart/2005/8/layout/hList1"/>
    <dgm:cxn modelId="{F2AE330E-AEB7-400D-8C95-8D980A4148CE}" type="presParOf" srcId="{1CCC64DB-2522-43A1-B93B-793DA028C6E0}" destId="{B0A34961-6133-48E2-A3C3-1A43FE27A10E}" srcOrd="1" destOrd="0" presId="urn:microsoft.com/office/officeart/2005/8/layout/hList1"/>
    <dgm:cxn modelId="{53B2EC07-7141-4D8F-95E0-AFF73D04E316}" type="presParOf" srcId="{E70D8DFE-40BD-4DCC-B450-8925C16D7399}" destId="{9772A7CF-D797-4F3C-934A-FF2EBB7C3545}" srcOrd="3" destOrd="0" presId="urn:microsoft.com/office/officeart/2005/8/layout/hList1"/>
    <dgm:cxn modelId="{980A50A7-33EE-4939-AB68-4E93317E7EFD}" type="presParOf" srcId="{E70D8DFE-40BD-4DCC-B450-8925C16D7399}" destId="{094B0753-2195-4C4A-AF80-82F3288699A2}" srcOrd="4" destOrd="0" presId="urn:microsoft.com/office/officeart/2005/8/layout/hList1"/>
    <dgm:cxn modelId="{03F5498E-3138-4D4F-9831-46201606F6BA}" type="presParOf" srcId="{094B0753-2195-4C4A-AF80-82F3288699A2}" destId="{DEBA9AE7-43A4-4DE9-A857-4B17118EFE6A}" srcOrd="0" destOrd="0" presId="urn:microsoft.com/office/officeart/2005/8/layout/hList1"/>
    <dgm:cxn modelId="{95FC83E3-FD2E-4E7F-AC49-0478E2C564E1}" type="presParOf" srcId="{094B0753-2195-4C4A-AF80-82F3288699A2}" destId="{74855B1F-F75E-46BF-9B5B-E55BFFB60AD8}"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7562DB-F4B3-4A34-9D5B-23377FB70E90}"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C209EE15-6B90-4534-8D47-99C6D803CE5C}">
      <dgm:prSet/>
      <dgm:spPr/>
      <dgm:t>
        <a:bodyPr/>
        <a:lstStyle/>
        <a:p>
          <a:pPr>
            <a:defRPr cap="all"/>
          </a:pPr>
          <a:r>
            <a:rPr lang="en-GB"/>
            <a:t>Too little</a:t>
          </a:r>
          <a:endParaRPr lang="en-US"/>
        </a:p>
      </dgm:t>
    </dgm:pt>
    <dgm:pt modelId="{7C1F8C03-926C-4A46-B1FF-4D934B213B79}" type="parTrans" cxnId="{2CF1A006-C194-41C9-9D7A-4F9CFFAC9E1A}">
      <dgm:prSet/>
      <dgm:spPr/>
      <dgm:t>
        <a:bodyPr/>
        <a:lstStyle/>
        <a:p>
          <a:endParaRPr lang="en-US"/>
        </a:p>
      </dgm:t>
    </dgm:pt>
    <dgm:pt modelId="{2B2C71BD-007A-48B9-B69A-E6925FB7B64B}" type="sibTrans" cxnId="{2CF1A006-C194-41C9-9D7A-4F9CFFAC9E1A}">
      <dgm:prSet/>
      <dgm:spPr/>
      <dgm:t>
        <a:bodyPr/>
        <a:lstStyle/>
        <a:p>
          <a:endParaRPr lang="en-US"/>
        </a:p>
      </dgm:t>
    </dgm:pt>
    <dgm:pt modelId="{18C5E317-A7FE-4917-9EF3-EBBBAC3F470D}">
      <dgm:prSet/>
      <dgm:spPr/>
      <dgm:t>
        <a:bodyPr/>
        <a:lstStyle/>
        <a:p>
          <a:pPr>
            <a:defRPr cap="all"/>
          </a:pPr>
          <a:r>
            <a:rPr lang="en-GB"/>
            <a:t>Too much </a:t>
          </a:r>
          <a:endParaRPr lang="en-US"/>
        </a:p>
      </dgm:t>
    </dgm:pt>
    <dgm:pt modelId="{4934D649-8198-4C69-BB96-173E85452432}" type="parTrans" cxnId="{74D24484-5395-4E7D-AAAB-A0C9DE97EA78}">
      <dgm:prSet/>
      <dgm:spPr/>
      <dgm:t>
        <a:bodyPr/>
        <a:lstStyle/>
        <a:p>
          <a:endParaRPr lang="en-US"/>
        </a:p>
      </dgm:t>
    </dgm:pt>
    <dgm:pt modelId="{C8179172-C543-46E4-8640-30C05A8DCB52}" type="sibTrans" cxnId="{74D24484-5395-4E7D-AAAB-A0C9DE97EA78}">
      <dgm:prSet/>
      <dgm:spPr/>
      <dgm:t>
        <a:bodyPr/>
        <a:lstStyle/>
        <a:p>
          <a:endParaRPr lang="en-US"/>
        </a:p>
      </dgm:t>
    </dgm:pt>
    <dgm:pt modelId="{31A69C8A-EBF2-4476-9E46-AF9C6B1AFC8C}">
      <dgm:prSet/>
      <dgm:spPr/>
      <dgm:t>
        <a:bodyPr/>
        <a:lstStyle/>
        <a:p>
          <a:pPr>
            <a:defRPr cap="all"/>
          </a:pPr>
          <a:r>
            <a:rPr lang="en-GB"/>
            <a:t>Just right</a:t>
          </a:r>
          <a:endParaRPr lang="en-US"/>
        </a:p>
      </dgm:t>
    </dgm:pt>
    <dgm:pt modelId="{0D0A9A8A-2AB8-45AA-B707-A526EC8C9FA5}" type="parTrans" cxnId="{FC2933A7-F55E-4CF0-B63A-8A95643CF3A7}">
      <dgm:prSet/>
      <dgm:spPr/>
      <dgm:t>
        <a:bodyPr/>
        <a:lstStyle/>
        <a:p>
          <a:endParaRPr lang="en-US"/>
        </a:p>
      </dgm:t>
    </dgm:pt>
    <dgm:pt modelId="{CFB31274-728F-48B5-9E17-55F1EE712592}" type="sibTrans" cxnId="{FC2933A7-F55E-4CF0-B63A-8A95643CF3A7}">
      <dgm:prSet/>
      <dgm:spPr/>
      <dgm:t>
        <a:bodyPr/>
        <a:lstStyle/>
        <a:p>
          <a:endParaRPr lang="en-US"/>
        </a:p>
      </dgm:t>
    </dgm:pt>
    <dgm:pt modelId="{E9ABBCAA-2603-407D-B61E-B1626D517EBB}" type="pres">
      <dgm:prSet presAssocID="{467562DB-F4B3-4A34-9D5B-23377FB70E90}" presName="root" presStyleCnt="0">
        <dgm:presLayoutVars>
          <dgm:dir/>
          <dgm:resizeHandles val="exact"/>
        </dgm:presLayoutVars>
      </dgm:prSet>
      <dgm:spPr/>
    </dgm:pt>
    <dgm:pt modelId="{1453E83E-859A-4049-A9A7-8EC5CECF5F44}" type="pres">
      <dgm:prSet presAssocID="{C209EE15-6B90-4534-8D47-99C6D803CE5C}" presName="compNode" presStyleCnt="0"/>
      <dgm:spPr/>
    </dgm:pt>
    <dgm:pt modelId="{02571063-3C29-436E-9B51-CF92ECA3055D}" type="pres">
      <dgm:prSet presAssocID="{C209EE15-6B90-4534-8D47-99C6D803CE5C}" presName="iconBgRect" presStyleLbl="bgShp" presStyleIdx="0" presStyleCnt="3"/>
      <dgm:spPr/>
    </dgm:pt>
    <dgm:pt modelId="{01F5B134-B55E-4BDD-8EBA-42185C502261}" type="pres">
      <dgm:prSet presAssocID="{C209EE15-6B90-4534-8D47-99C6D803CE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ack-O-Lantern"/>
        </a:ext>
      </dgm:extLst>
    </dgm:pt>
    <dgm:pt modelId="{0308AE36-6B09-4DEA-ABC1-7D1FE2A2C13C}" type="pres">
      <dgm:prSet presAssocID="{C209EE15-6B90-4534-8D47-99C6D803CE5C}" presName="spaceRect" presStyleCnt="0"/>
      <dgm:spPr/>
    </dgm:pt>
    <dgm:pt modelId="{C73508D1-4E41-43F0-B3D4-D1F761F1101D}" type="pres">
      <dgm:prSet presAssocID="{C209EE15-6B90-4534-8D47-99C6D803CE5C}" presName="textRect" presStyleLbl="revTx" presStyleIdx="0" presStyleCnt="3">
        <dgm:presLayoutVars>
          <dgm:chMax val="1"/>
          <dgm:chPref val="1"/>
        </dgm:presLayoutVars>
      </dgm:prSet>
      <dgm:spPr/>
    </dgm:pt>
    <dgm:pt modelId="{A858B0B5-63FE-479C-B611-EC4CD7A2B5B1}" type="pres">
      <dgm:prSet presAssocID="{2B2C71BD-007A-48B9-B69A-E6925FB7B64B}" presName="sibTrans" presStyleCnt="0"/>
      <dgm:spPr/>
    </dgm:pt>
    <dgm:pt modelId="{2FEFACE4-549E-4F22-8696-E9653EAE7585}" type="pres">
      <dgm:prSet presAssocID="{18C5E317-A7FE-4917-9EF3-EBBBAC3F470D}" presName="compNode" presStyleCnt="0"/>
      <dgm:spPr/>
    </dgm:pt>
    <dgm:pt modelId="{BCEC6C58-F83F-4ACF-B26C-112C1FA391EE}" type="pres">
      <dgm:prSet presAssocID="{18C5E317-A7FE-4917-9EF3-EBBBAC3F470D}" presName="iconBgRect" presStyleLbl="bgShp" presStyleIdx="1" presStyleCnt="3"/>
      <dgm:spPr/>
    </dgm:pt>
    <dgm:pt modelId="{312DE72F-AB3E-4DA5-BC57-B205AD6A229D}" type="pres">
      <dgm:prSet presAssocID="{18C5E317-A7FE-4917-9EF3-EBBBAC3F47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d Face with No Fill"/>
        </a:ext>
      </dgm:extLst>
    </dgm:pt>
    <dgm:pt modelId="{100612DA-95B4-471C-A91E-E079ABEBC2C3}" type="pres">
      <dgm:prSet presAssocID="{18C5E317-A7FE-4917-9EF3-EBBBAC3F470D}" presName="spaceRect" presStyleCnt="0"/>
      <dgm:spPr/>
    </dgm:pt>
    <dgm:pt modelId="{FAF6DF49-31F2-4861-8696-463E62854D33}" type="pres">
      <dgm:prSet presAssocID="{18C5E317-A7FE-4917-9EF3-EBBBAC3F470D}" presName="textRect" presStyleLbl="revTx" presStyleIdx="1" presStyleCnt="3">
        <dgm:presLayoutVars>
          <dgm:chMax val="1"/>
          <dgm:chPref val="1"/>
        </dgm:presLayoutVars>
      </dgm:prSet>
      <dgm:spPr/>
    </dgm:pt>
    <dgm:pt modelId="{9DCB36F2-62C6-47DA-A845-F10B3BD4407B}" type="pres">
      <dgm:prSet presAssocID="{C8179172-C543-46E4-8640-30C05A8DCB52}" presName="sibTrans" presStyleCnt="0"/>
      <dgm:spPr/>
    </dgm:pt>
    <dgm:pt modelId="{F0D93C45-876E-4F3D-BF0A-EDD344FC5FCF}" type="pres">
      <dgm:prSet presAssocID="{31A69C8A-EBF2-4476-9E46-AF9C6B1AFC8C}" presName="compNode" presStyleCnt="0"/>
      <dgm:spPr/>
    </dgm:pt>
    <dgm:pt modelId="{9D0DD97D-C655-4307-96AF-EFFBD5E15BDE}" type="pres">
      <dgm:prSet presAssocID="{31A69C8A-EBF2-4476-9E46-AF9C6B1AFC8C}" presName="iconBgRect" presStyleLbl="bgShp" presStyleIdx="2" presStyleCnt="3"/>
      <dgm:spPr/>
    </dgm:pt>
    <dgm:pt modelId="{E15A02E5-BE43-470C-BCC6-EC719E9C53E6}" type="pres">
      <dgm:prSet presAssocID="{31A69C8A-EBF2-4476-9E46-AF9C6B1AFC8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ck"/>
        </a:ext>
      </dgm:extLst>
    </dgm:pt>
    <dgm:pt modelId="{3ED8565C-9D90-4A72-8581-CACF6BFB77E0}" type="pres">
      <dgm:prSet presAssocID="{31A69C8A-EBF2-4476-9E46-AF9C6B1AFC8C}" presName="spaceRect" presStyleCnt="0"/>
      <dgm:spPr/>
    </dgm:pt>
    <dgm:pt modelId="{F59DF086-3165-4A50-89CF-B72BD634A341}" type="pres">
      <dgm:prSet presAssocID="{31A69C8A-EBF2-4476-9E46-AF9C6B1AFC8C}" presName="textRect" presStyleLbl="revTx" presStyleIdx="2" presStyleCnt="3">
        <dgm:presLayoutVars>
          <dgm:chMax val="1"/>
          <dgm:chPref val="1"/>
        </dgm:presLayoutVars>
      </dgm:prSet>
      <dgm:spPr/>
    </dgm:pt>
  </dgm:ptLst>
  <dgm:cxnLst>
    <dgm:cxn modelId="{2CF1A006-C194-41C9-9D7A-4F9CFFAC9E1A}" srcId="{467562DB-F4B3-4A34-9D5B-23377FB70E90}" destId="{C209EE15-6B90-4534-8D47-99C6D803CE5C}" srcOrd="0" destOrd="0" parTransId="{7C1F8C03-926C-4A46-B1FF-4D934B213B79}" sibTransId="{2B2C71BD-007A-48B9-B69A-E6925FB7B64B}"/>
    <dgm:cxn modelId="{4DBF4262-B553-431A-BD6C-D03C81331615}" type="presOf" srcId="{18C5E317-A7FE-4917-9EF3-EBBBAC3F470D}" destId="{FAF6DF49-31F2-4861-8696-463E62854D33}" srcOrd="0" destOrd="0" presId="urn:microsoft.com/office/officeart/2018/5/layout/IconCircleLabelList"/>
    <dgm:cxn modelId="{74D24484-5395-4E7D-AAAB-A0C9DE97EA78}" srcId="{467562DB-F4B3-4A34-9D5B-23377FB70E90}" destId="{18C5E317-A7FE-4917-9EF3-EBBBAC3F470D}" srcOrd="1" destOrd="0" parTransId="{4934D649-8198-4C69-BB96-173E85452432}" sibTransId="{C8179172-C543-46E4-8640-30C05A8DCB52}"/>
    <dgm:cxn modelId="{5DC74B90-845B-4B60-8A45-246782D78441}" type="presOf" srcId="{C209EE15-6B90-4534-8D47-99C6D803CE5C}" destId="{C73508D1-4E41-43F0-B3D4-D1F761F1101D}" srcOrd="0" destOrd="0" presId="urn:microsoft.com/office/officeart/2018/5/layout/IconCircleLabelList"/>
    <dgm:cxn modelId="{FC2933A7-F55E-4CF0-B63A-8A95643CF3A7}" srcId="{467562DB-F4B3-4A34-9D5B-23377FB70E90}" destId="{31A69C8A-EBF2-4476-9E46-AF9C6B1AFC8C}" srcOrd="2" destOrd="0" parTransId="{0D0A9A8A-2AB8-45AA-B707-A526EC8C9FA5}" sibTransId="{CFB31274-728F-48B5-9E17-55F1EE712592}"/>
    <dgm:cxn modelId="{EC8E28AB-9708-4AF6-9992-A782A3101097}" type="presOf" srcId="{31A69C8A-EBF2-4476-9E46-AF9C6B1AFC8C}" destId="{F59DF086-3165-4A50-89CF-B72BD634A341}" srcOrd="0" destOrd="0" presId="urn:microsoft.com/office/officeart/2018/5/layout/IconCircleLabelList"/>
    <dgm:cxn modelId="{711663AD-7429-44BD-9506-BFF03EE063E6}" type="presOf" srcId="{467562DB-F4B3-4A34-9D5B-23377FB70E90}" destId="{E9ABBCAA-2603-407D-B61E-B1626D517EBB}" srcOrd="0" destOrd="0" presId="urn:microsoft.com/office/officeart/2018/5/layout/IconCircleLabelList"/>
    <dgm:cxn modelId="{D458CC7B-BB32-47C4-9DB6-3F5B7788980F}" type="presParOf" srcId="{E9ABBCAA-2603-407D-B61E-B1626D517EBB}" destId="{1453E83E-859A-4049-A9A7-8EC5CECF5F44}" srcOrd="0" destOrd="0" presId="urn:microsoft.com/office/officeart/2018/5/layout/IconCircleLabelList"/>
    <dgm:cxn modelId="{89CF8C68-8AD1-42CD-BBDE-F53FCE38D148}" type="presParOf" srcId="{1453E83E-859A-4049-A9A7-8EC5CECF5F44}" destId="{02571063-3C29-436E-9B51-CF92ECA3055D}" srcOrd="0" destOrd="0" presId="urn:microsoft.com/office/officeart/2018/5/layout/IconCircleLabelList"/>
    <dgm:cxn modelId="{5CD3FC0B-49C9-4482-B397-0D22C18DD941}" type="presParOf" srcId="{1453E83E-859A-4049-A9A7-8EC5CECF5F44}" destId="{01F5B134-B55E-4BDD-8EBA-42185C502261}" srcOrd="1" destOrd="0" presId="urn:microsoft.com/office/officeart/2018/5/layout/IconCircleLabelList"/>
    <dgm:cxn modelId="{41CDC42F-4114-4644-A901-F2CBF0D7D35B}" type="presParOf" srcId="{1453E83E-859A-4049-A9A7-8EC5CECF5F44}" destId="{0308AE36-6B09-4DEA-ABC1-7D1FE2A2C13C}" srcOrd="2" destOrd="0" presId="urn:microsoft.com/office/officeart/2018/5/layout/IconCircleLabelList"/>
    <dgm:cxn modelId="{374B7A57-DF15-40A5-BFBF-B65D2BA795A1}" type="presParOf" srcId="{1453E83E-859A-4049-A9A7-8EC5CECF5F44}" destId="{C73508D1-4E41-43F0-B3D4-D1F761F1101D}" srcOrd="3" destOrd="0" presId="urn:microsoft.com/office/officeart/2018/5/layout/IconCircleLabelList"/>
    <dgm:cxn modelId="{98B4D375-D9C0-41F0-913A-F3537A837BD3}" type="presParOf" srcId="{E9ABBCAA-2603-407D-B61E-B1626D517EBB}" destId="{A858B0B5-63FE-479C-B611-EC4CD7A2B5B1}" srcOrd="1" destOrd="0" presId="urn:microsoft.com/office/officeart/2018/5/layout/IconCircleLabelList"/>
    <dgm:cxn modelId="{4E9332CE-F032-46DA-8DC7-0A4E31D76F2F}" type="presParOf" srcId="{E9ABBCAA-2603-407D-B61E-B1626D517EBB}" destId="{2FEFACE4-549E-4F22-8696-E9653EAE7585}" srcOrd="2" destOrd="0" presId="urn:microsoft.com/office/officeart/2018/5/layout/IconCircleLabelList"/>
    <dgm:cxn modelId="{E8911738-9F9C-41D6-B525-07E937F1B63C}" type="presParOf" srcId="{2FEFACE4-549E-4F22-8696-E9653EAE7585}" destId="{BCEC6C58-F83F-4ACF-B26C-112C1FA391EE}" srcOrd="0" destOrd="0" presId="urn:microsoft.com/office/officeart/2018/5/layout/IconCircleLabelList"/>
    <dgm:cxn modelId="{C2210F7F-A0E8-4179-8202-4A103028B7EA}" type="presParOf" srcId="{2FEFACE4-549E-4F22-8696-E9653EAE7585}" destId="{312DE72F-AB3E-4DA5-BC57-B205AD6A229D}" srcOrd="1" destOrd="0" presId="urn:microsoft.com/office/officeart/2018/5/layout/IconCircleLabelList"/>
    <dgm:cxn modelId="{66850840-624B-4EF1-8344-82DF6CDDA446}" type="presParOf" srcId="{2FEFACE4-549E-4F22-8696-E9653EAE7585}" destId="{100612DA-95B4-471C-A91E-E079ABEBC2C3}" srcOrd="2" destOrd="0" presId="urn:microsoft.com/office/officeart/2018/5/layout/IconCircleLabelList"/>
    <dgm:cxn modelId="{E51800C9-F1A7-4A44-9749-A291B1ED07DE}" type="presParOf" srcId="{2FEFACE4-549E-4F22-8696-E9653EAE7585}" destId="{FAF6DF49-31F2-4861-8696-463E62854D33}" srcOrd="3" destOrd="0" presId="urn:microsoft.com/office/officeart/2018/5/layout/IconCircleLabelList"/>
    <dgm:cxn modelId="{3AE9A255-DBBF-424A-BB94-DBE32FB10F2A}" type="presParOf" srcId="{E9ABBCAA-2603-407D-B61E-B1626D517EBB}" destId="{9DCB36F2-62C6-47DA-A845-F10B3BD4407B}" srcOrd="3" destOrd="0" presId="urn:microsoft.com/office/officeart/2018/5/layout/IconCircleLabelList"/>
    <dgm:cxn modelId="{6C24FCC1-C1E6-4D6F-94FC-7369C80295E8}" type="presParOf" srcId="{E9ABBCAA-2603-407D-B61E-B1626D517EBB}" destId="{F0D93C45-876E-4F3D-BF0A-EDD344FC5FCF}" srcOrd="4" destOrd="0" presId="urn:microsoft.com/office/officeart/2018/5/layout/IconCircleLabelList"/>
    <dgm:cxn modelId="{B616C40B-4497-4DAE-ABD3-16564C6D6E6B}" type="presParOf" srcId="{F0D93C45-876E-4F3D-BF0A-EDD344FC5FCF}" destId="{9D0DD97D-C655-4307-96AF-EFFBD5E15BDE}" srcOrd="0" destOrd="0" presId="urn:microsoft.com/office/officeart/2018/5/layout/IconCircleLabelList"/>
    <dgm:cxn modelId="{F38115D3-A098-4A06-8962-93E58329376D}" type="presParOf" srcId="{F0D93C45-876E-4F3D-BF0A-EDD344FC5FCF}" destId="{E15A02E5-BE43-470C-BCC6-EC719E9C53E6}" srcOrd="1" destOrd="0" presId="urn:microsoft.com/office/officeart/2018/5/layout/IconCircleLabelList"/>
    <dgm:cxn modelId="{25649EE3-1FD2-4243-A938-D15DDE3D1B4C}" type="presParOf" srcId="{F0D93C45-876E-4F3D-BF0A-EDD344FC5FCF}" destId="{3ED8565C-9D90-4A72-8581-CACF6BFB77E0}" srcOrd="2" destOrd="0" presId="urn:microsoft.com/office/officeart/2018/5/layout/IconCircleLabelList"/>
    <dgm:cxn modelId="{B5A78204-9930-4C10-A72F-42AADAB31930}" type="presParOf" srcId="{F0D93C45-876E-4F3D-BF0A-EDD344FC5FCF}" destId="{F59DF086-3165-4A50-89CF-B72BD634A34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F0C60-3CA3-426A-A0A6-8AAF3804667F}">
      <dsp:nvSpPr>
        <dsp:cNvPr id="0" name=""/>
        <dsp:cNvSpPr/>
      </dsp:nvSpPr>
      <dsp:spPr>
        <a:xfrm>
          <a:off x="610209" y="1008747"/>
          <a:ext cx="1450860" cy="14508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AD8CB3-5132-4F85-806F-FF87D88A2C89}">
      <dsp:nvSpPr>
        <dsp:cNvPr id="0" name=""/>
        <dsp:cNvSpPr/>
      </dsp:nvSpPr>
      <dsp:spPr>
        <a:xfrm>
          <a:off x="919409" y="1317946"/>
          <a:ext cx="832460" cy="8324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342DB9-4670-45E9-B4A4-3A817B3237E0}">
      <dsp:nvSpPr>
        <dsp:cNvPr id="0" name=""/>
        <dsp:cNvSpPr/>
      </dsp:nvSpPr>
      <dsp:spPr>
        <a:xfrm>
          <a:off x="146410" y="2911514"/>
          <a:ext cx="23784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a:t>My firm has taken part, but I’ve not been involved</a:t>
          </a:r>
          <a:endParaRPr lang="en-US" sz="1800" kern="1200"/>
        </a:p>
      </dsp:txBody>
      <dsp:txXfrm>
        <a:off x="146410" y="2911514"/>
        <a:ext cx="2378459" cy="720000"/>
      </dsp:txXfrm>
    </dsp:sp>
    <dsp:sp modelId="{9A62766C-29A2-44E9-BB55-BF8101C08747}">
      <dsp:nvSpPr>
        <dsp:cNvPr id="0" name=""/>
        <dsp:cNvSpPr/>
      </dsp:nvSpPr>
      <dsp:spPr>
        <a:xfrm>
          <a:off x="3404899" y="1008747"/>
          <a:ext cx="1450860" cy="14508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80FC8-4F55-4908-9929-9DD4621055EC}">
      <dsp:nvSpPr>
        <dsp:cNvPr id="0" name=""/>
        <dsp:cNvSpPr/>
      </dsp:nvSpPr>
      <dsp:spPr>
        <a:xfrm>
          <a:off x="3714099" y="1317946"/>
          <a:ext cx="832460" cy="8324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98A061-249C-4FBA-AE16-5CEEC0B2AC06}">
      <dsp:nvSpPr>
        <dsp:cNvPr id="0" name=""/>
        <dsp:cNvSpPr/>
      </dsp:nvSpPr>
      <dsp:spPr>
        <a:xfrm>
          <a:off x="2941099" y="2911514"/>
          <a:ext cx="23784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a:t>My advice has been submitted to a review</a:t>
          </a:r>
          <a:endParaRPr lang="en-US" sz="1800" kern="1200"/>
        </a:p>
      </dsp:txBody>
      <dsp:txXfrm>
        <a:off x="2941099" y="2911514"/>
        <a:ext cx="2378459" cy="720000"/>
      </dsp:txXfrm>
    </dsp:sp>
    <dsp:sp modelId="{D852AE21-EA86-4F57-B3B3-EB38670007CF}">
      <dsp:nvSpPr>
        <dsp:cNvPr id="0" name=""/>
        <dsp:cNvSpPr/>
      </dsp:nvSpPr>
      <dsp:spPr>
        <a:xfrm>
          <a:off x="6199589" y="1008747"/>
          <a:ext cx="1450860" cy="14508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09F3F2-6C76-4A8A-AC50-54B138317AB5}">
      <dsp:nvSpPr>
        <dsp:cNvPr id="0" name=""/>
        <dsp:cNvSpPr/>
      </dsp:nvSpPr>
      <dsp:spPr>
        <a:xfrm>
          <a:off x="6508788" y="1317946"/>
          <a:ext cx="832460" cy="8324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7FD0A7-CDF3-4DF5-B350-8030D38B21A8}">
      <dsp:nvSpPr>
        <dsp:cNvPr id="0" name=""/>
        <dsp:cNvSpPr/>
      </dsp:nvSpPr>
      <dsp:spPr>
        <a:xfrm>
          <a:off x="5735789" y="2911514"/>
          <a:ext cx="23784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a:t>I’ve led efforts within my firm for a review</a:t>
          </a:r>
          <a:endParaRPr lang="en-US" sz="1800" kern="1200"/>
        </a:p>
      </dsp:txBody>
      <dsp:txXfrm>
        <a:off x="5735789" y="2911514"/>
        <a:ext cx="2378459" cy="720000"/>
      </dsp:txXfrm>
    </dsp:sp>
    <dsp:sp modelId="{4406324F-1794-4BA4-83D4-5BA635612925}">
      <dsp:nvSpPr>
        <dsp:cNvPr id="0" name=""/>
        <dsp:cNvSpPr/>
      </dsp:nvSpPr>
      <dsp:spPr>
        <a:xfrm>
          <a:off x="8994278" y="1008747"/>
          <a:ext cx="1450860" cy="14508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1E708-01A2-4272-87BD-F408403DBF4B}">
      <dsp:nvSpPr>
        <dsp:cNvPr id="0" name=""/>
        <dsp:cNvSpPr/>
      </dsp:nvSpPr>
      <dsp:spPr>
        <a:xfrm>
          <a:off x="9303478" y="1317946"/>
          <a:ext cx="832460" cy="8324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82BE2F-92EF-493B-9F3F-7C90B066642B}">
      <dsp:nvSpPr>
        <dsp:cNvPr id="0" name=""/>
        <dsp:cNvSpPr/>
      </dsp:nvSpPr>
      <dsp:spPr>
        <a:xfrm>
          <a:off x="8530479" y="2911514"/>
          <a:ext cx="23784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dirty="0"/>
            <a:t>None of the above</a:t>
          </a:r>
          <a:endParaRPr lang="en-US" sz="1800" b="0" kern="1200" dirty="0"/>
        </a:p>
      </dsp:txBody>
      <dsp:txXfrm>
        <a:off x="8530479" y="2911514"/>
        <a:ext cx="237845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D3677-7B75-4A25-923F-CE293E857E8F}">
      <dsp:nvSpPr>
        <dsp:cNvPr id="0" name=""/>
        <dsp:cNvSpPr/>
      </dsp:nvSpPr>
      <dsp:spPr>
        <a:xfrm rot="16200000">
          <a:off x="1532140" y="-1532140"/>
          <a:ext cx="1475754" cy="4540035"/>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Promote best </a:t>
          </a:r>
          <a:r>
            <a:rPr lang="en-GB" sz="2700" kern="1200" dirty="0">
              <a:latin typeface="Arial"/>
              <a:cs typeface="Arial"/>
            </a:rPr>
            <a:t>practices</a:t>
          </a:r>
          <a:endParaRPr lang="en-GB" sz="2700" kern="1200" dirty="0"/>
        </a:p>
      </dsp:txBody>
      <dsp:txXfrm rot="5400000">
        <a:off x="-1" y="1"/>
        <a:ext cx="4540035" cy="1106815"/>
      </dsp:txXfrm>
    </dsp:sp>
    <dsp:sp modelId="{F3FA8728-F33F-4D6A-8B12-A56E8D25E764}">
      <dsp:nvSpPr>
        <dsp:cNvPr id="0" name=""/>
        <dsp:cNvSpPr/>
      </dsp:nvSpPr>
      <dsp:spPr>
        <a:xfrm>
          <a:off x="4540035" y="0"/>
          <a:ext cx="4540035" cy="1475754"/>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en-GB" sz="2700" kern="1200" dirty="0"/>
            <a:t>Highlight the work</a:t>
          </a:r>
          <a:br>
            <a:rPr lang="en-GB" sz="2700" kern="1200" dirty="0">
              <a:latin typeface="Arial"/>
              <a:cs typeface="Arial"/>
            </a:rPr>
          </a:br>
          <a:r>
            <a:rPr lang="en-GB" sz="2700" kern="1200" dirty="0">
              <a:latin typeface="Arial"/>
              <a:cs typeface="Arial"/>
            </a:rPr>
            <a:t> </a:t>
          </a:r>
          <a:r>
            <a:rPr lang="en-GB" sz="2700" kern="1200" dirty="0"/>
            <a:t>of actuaries</a:t>
          </a:r>
        </a:p>
      </dsp:txBody>
      <dsp:txXfrm>
        <a:off x="4540035" y="0"/>
        <a:ext cx="4540035" cy="1106815"/>
      </dsp:txXfrm>
    </dsp:sp>
    <dsp:sp modelId="{240D700A-1DFC-4253-8EEF-8A58EECF6E15}">
      <dsp:nvSpPr>
        <dsp:cNvPr id="0" name=""/>
        <dsp:cNvSpPr/>
      </dsp:nvSpPr>
      <dsp:spPr>
        <a:xfrm rot="10800000">
          <a:off x="0" y="1475754"/>
          <a:ext cx="4540035" cy="1475754"/>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en-GB" sz="2700" kern="1200" dirty="0"/>
            <a:t>Career-long </a:t>
          </a:r>
          <a:br>
            <a:rPr lang="en-GB" sz="2700" kern="1200" dirty="0">
              <a:latin typeface="Arial"/>
              <a:cs typeface="Arial"/>
            </a:rPr>
          </a:br>
          <a:r>
            <a:rPr lang="en-GB" sz="2700" kern="1200" dirty="0"/>
            <a:t>learning</a:t>
          </a:r>
        </a:p>
      </dsp:txBody>
      <dsp:txXfrm rot="10800000">
        <a:off x="0" y="1844693"/>
        <a:ext cx="4540035" cy="1106815"/>
      </dsp:txXfrm>
    </dsp:sp>
    <dsp:sp modelId="{E7325ADC-A009-4676-A329-0432A8814980}">
      <dsp:nvSpPr>
        <dsp:cNvPr id="0" name=""/>
        <dsp:cNvSpPr/>
      </dsp:nvSpPr>
      <dsp:spPr>
        <a:xfrm rot="5400000">
          <a:off x="6072176" y="-56386"/>
          <a:ext cx="1475754" cy="4540035"/>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en-GB" sz="2700" kern="1200" dirty="0"/>
            <a:t>Standards / </a:t>
          </a:r>
          <a:br>
            <a:rPr lang="en-GB" sz="2700" kern="1200" dirty="0">
              <a:latin typeface="Arial"/>
              <a:cs typeface="Arial"/>
            </a:rPr>
          </a:br>
          <a:r>
            <a:rPr lang="en-GB" sz="2700" kern="1200" dirty="0"/>
            <a:t>Guidance</a:t>
          </a:r>
        </a:p>
      </dsp:txBody>
      <dsp:txXfrm rot="-5400000">
        <a:off x="4540035" y="1844693"/>
        <a:ext cx="4540035" cy="1106815"/>
      </dsp:txXfrm>
    </dsp:sp>
    <dsp:sp modelId="{E753D6AE-53DD-42D7-8FDD-98A971E0C487}">
      <dsp:nvSpPr>
        <dsp:cNvPr id="0" name=""/>
        <dsp:cNvSpPr/>
      </dsp:nvSpPr>
      <dsp:spPr>
        <a:xfrm>
          <a:off x="3178024" y="1106815"/>
          <a:ext cx="2724021" cy="737877"/>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Quality</a:t>
          </a:r>
        </a:p>
      </dsp:txBody>
      <dsp:txXfrm>
        <a:off x="3214044" y="1142835"/>
        <a:ext cx="2651981" cy="6658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F041C-A370-4A97-9BBD-523BB56C94C0}">
      <dsp:nvSpPr>
        <dsp:cNvPr id="0" name=""/>
        <dsp:cNvSpPr/>
      </dsp:nvSpPr>
      <dsp:spPr>
        <a:xfrm>
          <a:off x="1043702" y="1049"/>
          <a:ext cx="2319081" cy="1391449"/>
        </a:xfrm>
        <a:prstGeom prst="rect">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Arial"/>
              <a:cs typeface="Arial"/>
            </a:rPr>
            <a:t>Pensions Actuarial Factors</a:t>
          </a:r>
          <a:br>
            <a:rPr lang="en-US" sz="2300" kern="1200" dirty="0">
              <a:latin typeface="Arial"/>
              <a:cs typeface="Arial"/>
            </a:rPr>
          </a:br>
          <a:r>
            <a:rPr lang="en-US" sz="2300" kern="1200" dirty="0">
              <a:latin typeface="Arial"/>
              <a:cs typeface="Arial"/>
            </a:rPr>
            <a:t>2020</a:t>
          </a:r>
          <a:endParaRPr lang="en-US" sz="2300" kern="1200" dirty="0"/>
        </a:p>
      </dsp:txBody>
      <dsp:txXfrm>
        <a:off x="1043702" y="1049"/>
        <a:ext cx="2319081" cy="1391449"/>
      </dsp:txXfrm>
    </dsp:sp>
    <dsp:sp modelId="{77261BE8-88E0-46A6-9022-B672C843CD68}">
      <dsp:nvSpPr>
        <dsp:cNvPr id="0" name=""/>
        <dsp:cNvSpPr/>
      </dsp:nvSpPr>
      <dsp:spPr>
        <a:xfrm>
          <a:off x="3594692" y="1049"/>
          <a:ext cx="2319081" cy="13914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Arial"/>
              <a:cs typeface="Arial"/>
            </a:rPr>
            <a:t>General insurance pricing</a:t>
          </a:r>
          <a:br>
            <a:rPr lang="en-US" sz="2300" kern="1200" dirty="0">
              <a:latin typeface="Arial"/>
              <a:cs typeface="Arial"/>
            </a:rPr>
          </a:br>
          <a:r>
            <a:rPr lang="en-US" sz="2300" kern="1200" dirty="0">
              <a:latin typeface="Arial"/>
              <a:cs typeface="Arial"/>
            </a:rPr>
            <a:t>2021</a:t>
          </a:r>
          <a:endParaRPr lang="en-US" sz="2300" kern="1200" dirty="0"/>
        </a:p>
      </dsp:txBody>
      <dsp:txXfrm>
        <a:off x="3594692" y="1049"/>
        <a:ext cx="2319081" cy="1391449"/>
      </dsp:txXfrm>
    </dsp:sp>
    <dsp:sp modelId="{8121160B-064E-4B95-A2BF-55B73D69C727}">
      <dsp:nvSpPr>
        <dsp:cNvPr id="0" name=""/>
        <dsp:cNvSpPr/>
      </dsp:nvSpPr>
      <dsp:spPr>
        <a:xfrm>
          <a:off x="6145682" y="1049"/>
          <a:ext cx="2319081" cy="13914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Climate-related risk</a:t>
          </a:r>
          <a:br>
            <a:rPr lang="en-US" sz="2300" kern="1200" dirty="0"/>
          </a:br>
          <a:r>
            <a:rPr lang="en-US" sz="2300" kern="1200" dirty="0"/>
            <a:t>2021</a:t>
          </a:r>
        </a:p>
      </dsp:txBody>
      <dsp:txXfrm>
        <a:off x="6145682" y="1049"/>
        <a:ext cx="2319081" cy="1391449"/>
      </dsp:txXfrm>
    </dsp:sp>
    <dsp:sp modelId="{B00F04F3-4F73-449D-8564-2C09F2D91F0E}">
      <dsp:nvSpPr>
        <dsp:cNvPr id="0" name=""/>
        <dsp:cNvSpPr/>
      </dsp:nvSpPr>
      <dsp:spPr>
        <a:xfrm>
          <a:off x="1043702" y="1624406"/>
          <a:ext cx="2319081" cy="13914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Arial"/>
              <a:cs typeface="Arial"/>
            </a:rPr>
            <a:t>Funeral plan trusts</a:t>
          </a:r>
          <a:br>
            <a:rPr lang="en-US" sz="2300" kern="1200" dirty="0">
              <a:latin typeface="Arial"/>
              <a:cs typeface="Arial"/>
            </a:rPr>
          </a:br>
          <a:r>
            <a:rPr lang="en-US" sz="2300" kern="1200" dirty="0">
              <a:latin typeface="Arial"/>
              <a:cs typeface="Arial"/>
            </a:rPr>
            <a:t>2022</a:t>
          </a:r>
        </a:p>
      </dsp:txBody>
      <dsp:txXfrm>
        <a:off x="1043702" y="1624406"/>
        <a:ext cx="2319081" cy="1391449"/>
      </dsp:txXfrm>
    </dsp:sp>
    <dsp:sp modelId="{1D7676A5-3234-4A45-B755-7FAFFD106F1A}">
      <dsp:nvSpPr>
        <dsp:cNvPr id="0" name=""/>
        <dsp:cNvSpPr/>
      </dsp:nvSpPr>
      <dsp:spPr>
        <a:xfrm>
          <a:off x="3567002" y="1583637"/>
          <a:ext cx="2319081" cy="139144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a:cs typeface="Arial"/>
            </a:rPr>
            <a:t>Equity release</a:t>
          </a:r>
          <a:br>
            <a:rPr lang="en-US" sz="2300" kern="1200" dirty="0">
              <a:latin typeface="Arial"/>
              <a:cs typeface="Arial"/>
            </a:rPr>
          </a:br>
          <a:r>
            <a:rPr lang="en-US" sz="2300" kern="1200" dirty="0">
              <a:latin typeface="Arial"/>
              <a:cs typeface="Arial"/>
            </a:rPr>
            <a:t>2022</a:t>
          </a:r>
          <a:endParaRPr lang="en-US" sz="2300" kern="1200" dirty="0"/>
        </a:p>
      </dsp:txBody>
      <dsp:txXfrm>
        <a:off x="3567002" y="1583637"/>
        <a:ext cx="2319081" cy="1391449"/>
      </dsp:txXfrm>
    </dsp:sp>
    <dsp:sp modelId="{EBEFCC7E-16F2-4A4C-8DCC-A412C2D3B1BC}">
      <dsp:nvSpPr>
        <dsp:cNvPr id="0" name=""/>
        <dsp:cNvSpPr/>
      </dsp:nvSpPr>
      <dsp:spPr>
        <a:xfrm>
          <a:off x="6145682" y="1624406"/>
          <a:ext cx="2319081" cy="1391449"/>
        </a:xfrm>
        <a:prstGeom prst="rect">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Corporate pensions</a:t>
          </a:r>
          <a:br>
            <a:rPr lang="en-US" sz="2300" kern="1200" dirty="0"/>
          </a:br>
          <a:r>
            <a:rPr lang="en-US" sz="2300" kern="1200" dirty="0"/>
            <a:t>2023</a:t>
          </a:r>
        </a:p>
      </dsp:txBody>
      <dsp:txXfrm>
        <a:off x="6145682" y="1624406"/>
        <a:ext cx="2319081" cy="1391449"/>
      </dsp:txXfrm>
    </dsp:sp>
    <dsp:sp modelId="{1B21D0E3-6E23-4CB7-961D-53DB6EBBF699}">
      <dsp:nvSpPr>
        <dsp:cNvPr id="0" name=""/>
        <dsp:cNvSpPr/>
      </dsp:nvSpPr>
      <dsp:spPr>
        <a:xfrm>
          <a:off x="1043702" y="3247764"/>
          <a:ext cx="2319081" cy="13914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Arial"/>
              <a:cs typeface="Arial"/>
            </a:rPr>
            <a:t>Data science and AI</a:t>
          </a:r>
          <a:br>
            <a:rPr lang="en-US" sz="2300" kern="1200" dirty="0">
              <a:latin typeface="Arial"/>
              <a:cs typeface="Arial"/>
            </a:rPr>
          </a:br>
          <a:r>
            <a:rPr lang="en-US" sz="2300" kern="1200" dirty="0">
              <a:latin typeface="Arial"/>
              <a:cs typeface="Arial"/>
            </a:rPr>
            <a:t>2024</a:t>
          </a:r>
        </a:p>
      </dsp:txBody>
      <dsp:txXfrm>
        <a:off x="1043702" y="3247764"/>
        <a:ext cx="2319081" cy="1391449"/>
      </dsp:txXfrm>
    </dsp:sp>
    <dsp:sp modelId="{EF4B9E70-AA1A-40C3-926D-3D4EF749A8FD}">
      <dsp:nvSpPr>
        <dsp:cNvPr id="0" name=""/>
        <dsp:cNvSpPr/>
      </dsp:nvSpPr>
      <dsp:spPr>
        <a:xfrm>
          <a:off x="3594692" y="3247764"/>
          <a:ext cx="2319081" cy="13914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Arial"/>
              <a:cs typeface="Arial"/>
            </a:rPr>
            <a:t>Pensions on divorce</a:t>
          </a:r>
          <a:br>
            <a:rPr lang="en-US" sz="2300" kern="1200" dirty="0">
              <a:latin typeface="Arial"/>
              <a:cs typeface="Arial"/>
            </a:rPr>
          </a:br>
          <a:r>
            <a:rPr lang="en-US" sz="2300" kern="1200" dirty="0">
              <a:latin typeface="Arial"/>
              <a:cs typeface="Arial"/>
            </a:rPr>
            <a:t>2024</a:t>
          </a:r>
          <a:endParaRPr lang="en-US" sz="2300" kern="1200" dirty="0"/>
        </a:p>
      </dsp:txBody>
      <dsp:txXfrm>
        <a:off x="3594692" y="3247764"/>
        <a:ext cx="2319081" cy="1391449"/>
      </dsp:txXfrm>
    </dsp:sp>
    <dsp:sp modelId="{2EB68AEB-35A8-4DB0-820A-466C0C57C2F1}">
      <dsp:nvSpPr>
        <dsp:cNvPr id="0" name=""/>
        <dsp:cNvSpPr/>
      </dsp:nvSpPr>
      <dsp:spPr>
        <a:xfrm>
          <a:off x="6145682" y="3247764"/>
          <a:ext cx="2319081" cy="13914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t>Cyber Risk</a:t>
          </a:r>
          <a:br>
            <a:rPr lang="en-US" sz="2300" kern="1200" dirty="0"/>
          </a:br>
          <a:r>
            <a:rPr lang="en-US" sz="2300" kern="1200" dirty="0"/>
            <a:t>2024</a:t>
          </a:r>
        </a:p>
      </dsp:txBody>
      <dsp:txXfrm>
        <a:off x="6145682" y="3247764"/>
        <a:ext cx="2319081" cy="13914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B4F90-5C26-4E63-8D90-E0906E93AF3C}">
      <dsp:nvSpPr>
        <dsp:cNvPr id="0" name=""/>
        <dsp:cNvSpPr/>
      </dsp:nvSpPr>
      <dsp:spPr>
        <a:xfrm>
          <a:off x="272439" y="808240"/>
          <a:ext cx="919531" cy="919531"/>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E61DC19-00E5-46D6-BD41-7E008BC82FBE}">
      <dsp:nvSpPr>
        <dsp:cNvPr id="0" name=""/>
        <dsp:cNvSpPr/>
      </dsp:nvSpPr>
      <dsp:spPr>
        <a:xfrm>
          <a:off x="465541" y="1001342"/>
          <a:ext cx="533328" cy="53332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CCC6B0-3F75-4306-9A22-F238FD455430}">
      <dsp:nvSpPr>
        <dsp:cNvPr id="0" name=""/>
        <dsp:cNvSpPr/>
      </dsp:nvSpPr>
      <dsp:spPr>
        <a:xfrm>
          <a:off x="1389014" y="808240"/>
          <a:ext cx="2167467" cy="91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t>Presentation and context of advice</a:t>
          </a:r>
        </a:p>
      </dsp:txBody>
      <dsp:txXfrm>
        <a:off x="1389014" y="808240"/>
        <a:ext cx="2167467" cy="919531"/>
      </dsp:txXfrm>
    </dsp:sp>
    <dsp:sp modelId="{6AA4E3F6-8104-4C50-8E3C-0AD82AB71E1C}">
      <dsp:nvSpPr>
        <dsp:cNvPr id="0" name=""/>
        <dsp:cNvSpPr/>
      </dsp:nvSpPr>
      <dsp:spPr>
        <a:xfrm>
          <a:off x="3934146" y="808240"/>
          <a:ext cx="919531" cy="919531"/>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FC6D982-D88C-452B-89A2-B7C8818B92CA}">
      <dsp:nvSpPr>
        <dsp:cNvPr id="0" name=""/>
        <dsp:cNvSpPr/>
      </dsp:nvSpPr>
      <dsp:spPr>
        <a:xfrm>
          <a:off x="4127248" y="1001342"/>
          <a:ext cx="533328" cy="5333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709306-E6D6-491F-A5BF-768088519E38}">
      <dsp:nvSpPr>
        <dsp:cNvPr id="0" name=""/>
        <dsp:cNvSpPr/>
      </dsp:nvSpPr>
      <dsp:spPr>
        <a:xfrm>
          <a:off x="5050720" y="808240"/>
          <a:ext cx="2167467" cy="91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t>Actuaries’ Code and TAS 100/300</a:t>
          </a:r>
        </a:p>
      </dsp:txBody>
      <dsp:txXfrm>
        <a:off x="5050720" y="808240"/>
        <a:ext cx="2167467" cy="919531"/>
      </dsp:txXfrm>
    </dsp:sp>
    <dsp:sp modelId="{6064EECB-0CEC-41D7-97D1-2B3EAB795AFD}">
      <dsp:nvSpPr>
        <dsp:cNvPr id="0" name=""/>
        <dsp:cNvSpPr/>
      </dsp:nvSpPr>
      <dsp:spPr>
        <a:xfrm>
          <a:off x="7595853" y="808240"/>
          <a:ext cx="919531" cy="919531"/>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6F9F85-AF75-44AF-87F0-A20885EDC444}">
      <dsp:nvSpPr>
        <dsp:cNvPr id="0" name=""/>
        <dsp:cNvSpPr/>
      </dsp:nvSpPr>
      <dsp:spPr>
        <a:xfrm>
          <a:off x="7788954" y="1001342"/>
          <a:ext cx="533328" cy="5333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0EB85F-951D-40F3-B7D4-77D55F511DC6}">
      <dsp:nvSpPr>
        <dsp:cNvPr id="0" name=""/>
        <dsp:cNvSpPr/>
      </dsp:nvSpPr>
      <dsp:spPr>
        <a:xfrm>
          <a:off x="8712427" y="808240"/>
          <a:ext cx="2167467" cy="91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t>APS X2 Work Review</a:t>
          </a:r>
        </a:p>
      </dsp:txBody>
      <dsp:txXfrm>
        <a:off x="8712427" y="808240"/>
        <a:ext cx="2167467" cy="919531"/>
      </dsp:txXfrm>
    </dsp:sp>
    <dsp:sp modelId="{D1F56DAB-6B65-482F-B478-E3BF6879CE4E}">
      <dsp:nvSpPr>
        <dsp:cNvPr id="0" name=""/>
        <dsp:cNvSpPr/>
      </dsp:nvSpPr>
      <dsp:spPr>
        <a:xfrm>
          <a:off x="2146500" y="2478577"/>
          <a:ext cx="919531" cy="919531"/>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01FBE17-B60E-40ED-8985-E1A0B82BD3EE}">
      <dsp:nvSpPr>
        <dsp:cNvPr id="0" name=""/>
        <dsp:cNvSpPr/>
      </dsp:nvSpPr>
      <dsp:spPr>
        <a:xfrm>
          <a:off x="2356228" y="2681515"/>
          <a:ext cx="533328" cy="5333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0955D71-385A-405D-A31A-4B51DDB4C912}">
      <dsp:nvSpPr>
        <dsp:cNvPr id="0" name=""/>
        <dsp:cNvSpPr/>
      </dsp:nvSpPr>
      <dsp:spPr>
        <a:xfrm>
          <a:off x="3269465" y="2478577"/>
          <a:ext cx="2167467" cy="91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t>Approach to members</a:t>
          </a:r>
        </a:p>
      </dsp:txBody>
      <dsp:txXfrm>
        <a:off x="3269465" y="2478577"/>
        <a:ext cx="2167467" cy="919531"/>
      </dsp:txXfrm>
    </dsp:sp>
    <dsp:sp modelId="{FEE5E7A8-A989-4F2A-98B0-0342046414EA}">
      <dsp:nvSpPr>
        <dsp:cNvPr id="0" name=""/>
        <dsp:cNvSpPr/>
      </dsp:nvSpPr>
      <dsp:spPr>
        <a:xfrm>
          <a:off x="5806202" y="2478577"/>
          <a:ext cx="919531" cy="919531"/>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914AB17-7781-47E4-8066-B32988607C40}">
      <dsp:nvSpPr>
        <dsp:cNvPr id="0" name=""/>
        <dsp:cNvSpPr/>
      </dsp:nvSpPr>
      <dsp:spPr>
        <a:xfrm>
          <a:off x="6009145" y="2681515"/>
          <a:ext cx="533328" cy="5333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0CF741D-D444-4FC7-99A7-81E6AD7C3DDC}">
      <dsp:nvSpPr>
        <dsp:cNvPr id="0" name=""/>
        <dsp:cNvSpPr/>
      </dsp:nvSpPr>
      <dsp:spPr>
        <a:xfrm>
          <a:off x="7023853" y="2478577"/>
          <a:ext cx="2167467" cy="91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t>Interviews and feedback</a:t>
          </a:r>
        </a:p>
      </dsp:txBody>
      <dsp:txXfrm>
        <a:off x="7023853" y="2478577"/>
        <a:ext cx="2167467" cy="9195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B032F-441F-4D49-848B-8B639DF813AF}">
      <dsp:nvSpPr>
        <dsp:cNvPr id="0" name=""/>
        <dsp:cNvSpPr/>
      </dsp:nvSpPr>
      <dsp:spPr>
        <a:xfrm>
          <a:off x="3422" y="108665"/>
          <a:ext cx="3336946"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GB" sz="1700" kern="1200" dirty="0"/>
            <a:t>Overall standard of </a:t>
          </a:r>
          <a:r>
            <a:rPr lang="en-GB" sz="1700" kern="1200" dirty="0">
              <a:latin typeface="Arial"/>
              <a:cs typeface="Arial"/>
            </a:rPr>
            <a:t>advice</a:t>
          </a:r>
          <a:endParaRPr lang="en-US" sz="1700" kern="1200" dirty="0">
            <a:latin typeface="Arial"/>
            <a:cs typeface="Arial"/>
          </a:endParaRPr>
        </a:p>
      </dsp:txBody>
      <dsp:txXfrm>
        <a:off x="3422" y="108665"/>
        <a:ext cx="3336946" cy="489600"/>
      </dsp:txXfrm>
    </dsp:sp>
    <dsp:sp modelId="{E20A59AE-A360-4487-94DF-C87223FB5012}">
      <dsp:nvSpPr>
        <dsp:cNvPr id="0" name=""/>
        <dsp:cNvSpPr/>
      </dsp:nvSpPr>
      <dsp:spPr>
        <a:xfrm>
          <a:off x="3422" y="598265"/>
          <a:ext cx="3336946" cy="118995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GB" sz="1700" kern="1200" dirty="0">
              <a:latin typeface="Arial"/>
              <a:cs typeface="Arial"/>
            </a:rPr>
            <a:t>Overall</a:t>
          </a:r>
          <a:r>
            <a:rPr lang="en-GB" sz="1700" kern="1200" dirty="0"/>
            <a:t> standard good</a:t>
          </a:r>
          <a:endParaRPr lang="en-US" sz="1700" kern="1200" dirty="0">
            <a:latin typeface="Arial"/>
            <a:cs typeface="Arial"/>
          </a:endParaRPr>
        </a:p>
        <a:p>
          <a:pPr marL="171450" lvl="1" indent="-171450" algn="l" defTabSz="755650">
            <a:lnSpc>
              <a:spcPct val="90000"/>
            </a:lnSpc>
            <a:spcBef>
              <a:spcPct val="0"/>
            </a:spcBef>
            <a:spcAft>
              <a:spcPct val="15000"/>
            </a:spcAft>
            <a:buChar char="•"/>
          </a:pPr>
          <a:r>
            <a:rPr lang="en-GB" sz="1700" kern="1200" dirty="0"/>
            <a:t>Evidence showing</a:t>
          </a:r>
          <a:r>
            <a:rPr lang="en-GB" sz="1700" kern="1200" dirty="0">
              <a:latin typeface="Arial"/>
              <a:cs typeface="Arial"/>
            </a:rPr>
            <a:t> </a:t>
          </a:r>
          <a:r>
            <a:rPr lang="en-GB" sz="1700" kern="1200" dirty="0"/>
            <a:t>consistently </a:t>
          </a:r>
          <a:r>
            <a:rPr lang="en-GB" sz="1700" kern="1200" dirty="0">
              <a:latin typeface="Arial"/>
              <a:cs typeface="Arial"/>
            </a:rPr>
            <a:t>sound compliance</a:t>
          </a:r>
          <a:r>
            <a:rPr lang="en-GB" sz="1700" kern="1200" dirty="0"/>
            <a:t> levels</a:t>
          </a:r>
          <a:r>
            <a:rPr lang="en-GB" sz="1700" kern="1200" dirty="0">
              <a:latin typeface="Arial"/>
              <a:cs typeface="Arial"/>
            </a:rPr>
            <a:t> </a:t>
          </a:r>
          <a:endParaRPr lang="en-GB" sz="1700" kern="1200" dirty="0"/>
        </a:p>
        <a:p>
          <a:pPr marL="171450" lvl="1" indent="-171450" algn="l" defTabSz="755650">
            <a:lnSpc>
              <a:spcPct val="90000"/>
            </a:lnSpc>
            <a:spcBef>
              <a:spcPct val="0"/>
            </a:spcBef>
            <a:spcAft>
              <a:spcPct val="15000"/>
            </a:spcAft>
            <a:buChar char="•"/>
          </a:pPr>
          <a:r>
            <a:rPr lang="en-GB" sz="1700" kern="1200" dirty="0"/>
            <a:t>Good practice examples</a:t>
          </a:r>
        </a:p>
      </dsp:txBody>
      <dsp:txXfrm>
        <a:off x="3422" y="598265"/>
        <a:ext cx="3336946" cy="1189957"/>
      </dsp:txXfrm>
    </dsp:sp>
    <dsp:sp modelId="{B334B043-F353-49C1-98E3-C97E525694C5}">
      <dsp:nvSpPr>
        <dsp:cNvPr id="0" name=""/>
        <dsp:cNvSpPr/>
      </dsp:nvSpPr>
      <dsp:spPr>
        <a:xfrm>
          <a:off x="3807540" y="108665"/>
          <a:ext cx="3336946"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GB" sz="1700" kern="1200" dirty="0"/>
            <a:t>Member impact</a:t>
          </a:r>
          <a:endParaRPr lang="en-US" sz="1700" kern="1200" dirty="0">
            <a:latin typeface="Arial"/>
            <a:cs typeface="Arial"/>
          </a:endParaRPr>
        </a:p>
      </dsp:txBody>
      <dsp:txXfrm>
        <a:off x="3807540" y="108665"/>
        <a:ext cx="3336946" cy="489600"/>
      </dsp:txXfrm>
    </dsp:sp>
    <dsp:sp modelId="{6F8824E8-0036-4532-BDB6-C8FA67F291DD}">
      <dsp:nvSpPr>
        <dsp:cNvPr id="0" name=""/>
        <dsp:cNvSpPr/>
      </dsp:nvSpPr>
      <dsp:spPr>
        <a:xfrm>
          <a:off x="3807540" y="598265"/>
          <a:ext cx="3336946" cy="118995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a:latin typeface="Arial"/>
              <a:cs typeface="Arial"/>
            </a:rPr>
            <a:t>Actuaries don’t always </a:t>
          </a:r>
          <a:r>
            <a:rPr lang="en-GB" sz="1700" kern="1200" dirty="0">
              <a:solidFill>
                <a:schemeClr val="tx1"/>
              </a:solidFill>
              <a:latin typeface="Arial"/>
              <a:cs typeface="Arial"/>
            </a:rPr>
            <a:t>adequately explain </a:t>
          </a:r>
          <a:r>
            <a:rPr lang="en-GB" sz="1700" kern="1200" dirty="0">
              <a:latin typeface="Arial"/>
              <a:cs typeface="Arial"/>
            </a:rPr>
            <a:t>how benefit changes will impact scheme members</a:t>
          </a:r>
          <a:endParaRPr lang="en-GB" sz="1700" kern="1200" dirty="0"/>
        </a:p>
      </dsp:txBody>
      <dsp:txXfrm>
        <a:off x="3807540" y="598265"/>
        <a:ext cx="3336946" cy="1189957"/>
      </dsp:txXfrm>
    </dsp:sp>
    <dsp:sp modelId="{F3AE1511-0E47-4126-8387-A41459C3FAA8}">
      <dsp:nvSpPr>
        <dsp:cNvPr id="0" name=""/>
        <dsp:cNvSpPr/>
      </dsp:nvSpPr>
      <dsp:spPr>
        <a:xfrm>
          <a:off x="7611659" y="108665"/>
          <a:ext cx="3336946"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GB" sz="1700" kern="1200" dirty="0"/>
            <a:t>Inflation</a:t>
          </a:r>
          <a:endParaRPr lang="en-US" sz="1700" kern="1200" dirty="0">
            <a:latin typeface="Arial"/>
            <a:cs typeface="Arial"/>
          </a:endParaRPr>
        </a:p>
      </dsp:txBody>
      <dsp:txXfrm>
        <a:off x="7611659" y="108665"/>
        <a:ext cx="3336946" cy="489600"/>
      </dsp:txXfrm>
    </dsp:sp>
    <dsp:sp modelId="{25299453-5BB9-4755-AB06-CB9520BA7721}">
      <dsp:nvSpPr>
        <dsp:cNvPr id="0" name=""/>
        <dsp:cNvSpPr/>
      </dsp:nvSpPr>
      <dsp:spPr>
        <a:xfrm>
          <a:off x="7611659" y="598265"/>
          <a:ext cx="3336946" cy="118995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a:latin typeface="Arial"/>
              <a:cs typeface="Arial"/>
            </a:rPr>
            <a:t>Actuaries don’t always </a:t>
          </a:r>
          <a:r>
            <a:rPr lang="en-GB" sz="1700" kern="1200" dirty="0">
              <a:solidFill>
                <a:schemeClr val="tx1"/>
              </a:solidFill>
              <a:latin typeface="Arial"/>
              <a:cs typeface="Arial"/>
            </a:rPr>
            <a:t>adequately explain </a:t>
          </a:r>
          <a:r>
            <a:rPr lang="en-GB" sz="1700" kern="1200" dirty="0">
              <a:latin typeface="Arial"/>
              <a:cs typeface="Arial"/>
            </a:rPr>
            <a:t>how changes will affect inflation protection</a:t>
          </a:r>
          <a:endParaRPr lang="en-US" sz="1700" kern="1200" dirty="0"/>
        </a:p>
      </dsp:txBody>
      <dsp:txXfrm>
        <a:off x="7611659" y="598265"/>
        <a:ext cx="3336946" cy="11899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DA06F-C356-4AB8-A386-10B8FE4B2D2A}">
      <dsp:nvSpPr>
        <dsp:cNvPr id="0" name=""/>
        <dsp:cNvSpPr/>
      </dsp:nvSpPr>
      <dsp:spPr>
        <a:xfrm>
          <a:off x="3423" y="111444"/>
          <a:ext cx="3338352"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GB" sz="2000" kern="1200" dirty="0"/>
            <a:t>Means-tested benefits</a:t>
          </a:r>
          <a:endParaRPr lang="en-US" sz="2000" kern="1200" dirty="0">
            <a:latin typeface="Arial"/>
            <a:cs typeface="Arial"/>
          </a:endParaRPr>
        </a:p>
      </dsp:txBody>
      <dsp:txXfrm>
        <a:off x="3423" y="111444"/>
        <a:ext cx="3338352" cy="576000"/>
      </dsp:txXfrm>
    </dsp:sp>
    <dsp:sp modelId="{8783FE06-0E03-4B3B-890C-F6364AC6BE85}">
      <dsp:nvSpPr>
        <dsp:cNvPr id="0" name=""/>
        <dsp:cNvSpPr/>
      </dsp:nvSpPr>
      <dsp:spPr>
        <a:xfrm>
          <a:off x="3423" y="687444"/>
          <a:ext cx="3338352" cy="10979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latin typeface="Arial"/>
              <a:cs typeface="Arial"/>
            </a:rPr>
            <a:t>Don’t always flag impact</a:t>
          </a:r>
          <a:endParaRPr lang="en-GB" sz="2000" kern="1200" dirty="0"/>
        </a:p>
        <a:p>
          <a:pPr marL="228600" lvl="1" indent="-228600" algn="l" defTabSz="889000">
            <a:lnSpc>
              <a:spcPct val="90000"/>
            </a:lnSpc>
            <a:spcBef>
              <a:spcPct val="0"/>
            </a:spcBef>
            <a:spcAft>
              <a:spcPct val="15000"/>
            </a:spcAft>
            <a:buChar char="•"/>
          </a:pPr>
          <a:r>
            <a:rPr lang="en-GB" sz="2000" kern="1200" dirty="0"/>
            <a:t>Contrast with pensions tax changes</a:t>
          </a:r>
        </a:p>
      </dsp:txBody>
      <dsp:txXfrm>
        <a:off x="3423" y="687444"/>
        <a:ext cx="3338352" cy="1097999"/>
      </dsp:txXfrm>
    </dsp:sp>
    <dsp:sp modelId="{951483DF-2D69-4213-B1ED-E80B2C2A65D3}">
      <dsp:nvSpPr>
        <dsp:cNvPr id="0" name=""/>
        <dsp:cNvSpPr/>
      </dsp:nvSpPr>
      <dsp:spPr>
        <a:xfrm>
          <a:off x="3809146" y="111444"/>
          <a:ext cx="3338352"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GB" sz="2000" kern="1200" dirty="0"/>
            <a:t>TAS 300</a:t>
          </a:r>
          <a:endParaRPr lang="en-US" sz="2000" kern="1200" dirty="0">
            <a:latin typeface="Arial"/>
            <a:cs typeface="Arial"/>
          </a:endParaRPr>
        </a:p>
      </dsp:txBody>
      <dsp:txXfrm>
        <a:off x="3809146" y="111444"/>
        <a:ext cx="3338352" cy="576000"/>
      </dsp:txXfrm>
    </dsp:sp>
    <dsp:sp modelId="{B0A34961-6133-48E2-A3C3-1A43FE27A10E}">
      <dsp:nvSpPr>
        <dsp:cNvPr id="0" name=""/>
        <dsp:cNvSpPr/>
      </dsp:nvSpPr>
      <dsp:spPr>
        <a:xfrm>
          <a:off x="3809146" y="687444"/>
          <a:ext cx="3338352" cy="10979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latin typeface="Arial"/>
              <a:cs typeface="Arial"/>
            </a:rPr>
            <a:t>Inconsistent application</a:t>
          </a:r>
          <a:endParaRPr lang="en-US" sz="2000" kern="1200" dirty="0"/>
        </a:p>
      </dsp:txBody>
      <dsp:txXfrm>
        <a:off x="3809146" y="687444"/>
        <a:ext cx="3338352" cy="1097999"/>
      </dsp:txXfrm>
    </dsp:sp>
    <dsp:sp modelId="{DEBA9AE7-43A4-4DE9-A857-4B17118EFE6A}">
      <dsp:nvSpPr>
        <dsp:cNvPr id="0" name=""/>
        <dsp:cNvSpPr/>
      </dsp:nvSpPr>
      <dsp:spPr>
        <a:xfrm>
          <a:off x="7614868" y="111444"/>
          <a:ext cx="3338352"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GB" sz="2000" kern="1200" dirty="0"/>
            <a:t>Environment</a:t>
          </a:r>
          <a:endParaRPr lang="en-US" sz="2000" kern="1200" dirty="0">
            <a:latin typeface="Arial"/>
            <a:cs typeface="Arial"/>
          </a:endParaRPr>
        </a:p>
      </dsp:txBody>
      <dsp:txXfrm>
        <a:off x="7614868" y="111444"/>
        <a:ext cx="3338352" cy="576000"/>
      </dsp:txXfrm>
    </dsp:sp>
    <dsp:sp modelId="{74855B1F-F75E-46BF-9B5B-E55BFFB60AD8}">
      <dsp:nvSpPr>
        <dsp:cNvPr id="0" name=""/>
        <dsp:cNvSpPr/>
      </dsp:nvSpPr>
      <dsp:spPr>
        <a:xfrm>
          <a:off x="7614868" y="687444"/>
          <a:ext cx="3338352" cy="10979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latin typeface="Arial"/>
              <a:cs typeface="Arial"/>
            </a:rPr>
            <a:t>More advice on surplus refunds and on wind-up</a:t>
          </a:r>
          <a:endParaRPr lang="en-US" sz="2000" kern="1200" dirty="0"/>
        </a:p>
      </dsp:txBody>
      <dsp:txXfrm>
        <a:off x="7614868" y="687444"/>
        <a:ext cx="3338352" cy="10979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71063-3C29-436E-9B51-CF92ECA3055D}">
      <dsp:nvSpPr>
        <dsp:cNvPr id="0" name=""/>
        <dsp:cNvSpPr/>
      </dsp:nvSpPr>
      <dsp:spPr>
        <a:xfrm>
          <a:off x="699174" y="655130"/>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F5B134-B55E-4BDD-8EBA-42185C502261}">
      <dsp:nvSpPr>
        <dsp:cNvPr id="0" name=""/>
        <dsp:cNvSpPr/>
      </dsp:nvSpPr>
      <dsp:spPr>
        <a:xfrm>
          <a:off x="1123299" y="1079255"/>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3508D1-4E41-43F0-B3D4-D1F761F1101D}">
      <dsp:nvSpPr>
        <dsp:cNvPr id="0" name=""/>
        <dsp:cNvSpPr/>
      </dsp:nvSpPr>
      <dsp:spPr>
        <a:xfrm>
          <a:off x="62986" y="326513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GB" sz="4000" kern="1200"/>
            <a:t>Too little</a:t>
          </a:r>
          <a:endParaRPr lang="en-US" sz="4000" kern="1200"/>
        </a:p>
      </dsp:txBody>
      <dsp:txXfrm>
        <a:off x="62986" y="3265131"/>
        <a:ext cx="3262500" cy="720000"/>
      </dsp:txXfrm>
    </dsp:sp>
    <dsp:sp modelId="{BCEC6C58-F83F-4ACF-B26C-112C1FA391EE}">
      <dsp:nvSpPr>
        <dsp:cNvPr id="0" name=""/>
        <dsp:cNvSpPr/>
      </dsp:nvSpPr>
      <dsp:spPr>
        <a:xfrm>
          <a:off x="4532612" y="655130"/>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DE72F-AB3E-4DA5-BC57-B205AD6A229D}">
      <dsp:nvSpPr>
        <dsp:cNvPr id="0" name=""/>
        <dsp:cNvSpPr/>
      </dsp:nvSpPr>
      <dsp:spPr>
        <a:xfrm>
          <a:off x="4956737" y="1079255"/>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F6DF49-31F2-4861-8696-463E62854D33}">
      <dsp:nvSpPr>
        <dsp:cNvPr id="0" name=""/>
        <dsp:cNvSpPr/>
      </dsp:nvSpPr>
      <dsp:spPr>
        <a:xfrm>
          <a:off x="3896424" y="326513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GB" sz="4000" kern="1200"/>
            <a:t>Too much </a:t>
          </a:r>
          <a:endParaRPr lang="en-US" sz="4000" kern="1200"/>
        </a:p>
      </dsp:txBody>
      <dsp:txXfrm>
        <a:off x="3896424" y="3265131"/>
        <a:ext cx="3262500" cy="720000"/>
      </dsp:txXfrm>
    </dsp:sp>
    <dsp:sp modelId="{9D0DD97D-C655-4307-96AF-EFFBD5E15BDE}">
      <dsp:nvSpPr>
        <dsp:cNvPr id="0" name=""/>
        <dsp:cNvSpPr/>
      </dsp:nvSpPr>
      <dsp:spPr>
        <a:xfrm>
          <a:off x="8366049" y="655130"/>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A02E5-BE43-470C-BCC6-EC719E9C53E6}">
      <dsp:nvSpPr>
        <dsp:cNvPr id="0" name=""/>
        <dsp:cNvSpPr/>
      </dsp:nvSpPr>
      <dsp:spPr>
        <a:xfrm>
          <a:off x="8790174" y="1079255"/>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9DF086-3165-4A50-89CF-B72BD634A341}">
      <dsp:nvSpPr>
        <dsp:cNvPr id="0" name=""/>
        <dsp:cNvSpPr/>
      </dsp:nvSpPr>
      <dsp:spPr>
        <a:xfrm>
          <a:off x="7729862" y="326513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GB" sz="4000" kern="1200"/>
            <a:t>Just right</a:t>
          </a:r>
          <a:endParaRPr lang="en-US" sz="4000" kern="1200"/>
        </a:p>
      </dsp:txBody>
      <dsp:txXfrm>
        <a:off x="7729862" y="3265131"/>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3</a:t>
            </a:fld>
            <a:endParaRPr lang="en-GB"/>
          </a:p>
        </p:txBody>
      </p:sp>
    </p:spTree>
    <p:extLst>
      <p:ext uri="{BB962C8B-B14F-4D97-AF65-F5344CB8AC3E}">
        <p14:creationId xmlns:p14="http://schemas.microsoft.com/office/powerpoint/2010/main" val="347876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NEIL</a:t>
            </a:r>
          </a:p>
        </p:txBody>
      </p:sp>
      <p:sp>
        <p:nvSpPr>
          <p:cNvPr id="4" name="Slide Number Placeholder 3"/>
          <p:cNvSpPr>
            <a:spLocks noGrp="1"/>
          </p:cNvSpPr>
          <p:nvPr>
            <p:ph type="sldNum" sz="quarter" idx="5"/>
          </p:nvPr>
        </p:nvSpPr>
        <p:spPr/>
        <p:txBody>
          <a:bodyPr/>
          <a:lstStyle/>
          <a:p>
            <a:fld id="{0C75E569-FA29-4591-9ED9-413A86DC2D18}" type="slidenum">
              <a:rPr lang="en-GB" smtClean="0"/>
              <a:pPr/>
              <a:t>17</a:t>
            </a:fld>
            <a:endParaRPr lang="en-GB" dirty="0"/>
          </a:p>
        </p:txBody>
      </p:sp>
    </p:spTree>
    <p:extLst>
      <p:ext uri="{BB962C8B-B14F-4D97-AF65-F5344CB8AC3E}">
        <p14:creationId xmlns:p14="http://schemas.microsoft.com/office/powerpoint/2010/main" val="258599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19</a:t>
            </a:fld>
            <a:endParaRPr lang="en-GB" dirty="0"/>
          </a:p>
        </p:txBody>
      </p:sp>
    </p:spTree>
    <p:extLst>
      <p:ext uri="{BB962C8B-B14F-4D97-AF65-F5344CB8AC3E}">
        <p14:creationId xmlns:p14="http://schemas.microsoft.com/office/powerpoint/2010/main" val="3984998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A428B-A2EE-482B-443E-91C1C657C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AAAB9-03BB-055C-B9F8-7385D9BDE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517A6-AEA3-7993-43BD-B259DCC6FA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99CCB2-267B-4CD4-9284-98969A157304}"/>
              </a:ext>
            </a:extLst>
          </p:cNvPr>
          <p:cNvSpPr>
            <a:spLocks noGrp="1"/>
          </p:cNvSpPr>
          <p:nvPr>
            <p:ph type="sldNum" sz="quarter" idx="5"/>
          </p:nvPr>
        </p:nvSpPr>
        <p:spPr/>
        <p:txBody>
          <a:bodyPr/>
          <a:lstStyle/>
          <a:p>
            <a:fld id="{0C75E569-FA29-4591-9ED9-413A86DC2D18}" type="slidenum">
              <a:rPr lang="en-GB" smtClean="0"/>
              <a:pPr/>
              <a:t>20</a:t>
            </a:fld>
            <a:endParaRPr lang="en-GB" dirty="0"/>
          </a:p>
        </p:txBody>
      </p:sp>
    </p:spTree>
    <p:extLst>
      <p:ext uri="{BB962C8B-B14F-4D97-AF65-F5344CB8AC3E}">
        <p14:creationId xmlns:p14="http://schemas.microsoft.com/office/powerpoint/2010/main" val="3832624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56D10-C7E7-DD21-F7DA-B960CFA70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9255F-A25A-FD20-8A18-526BE115F6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5BE32-5B4D-20B0-4BB7-E37838AF91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23C3A85-B6FD-92F8-2F68-55861BA55DEE}"/>
              </a:ext>
            </a:extLst>
          </p:cNvPr>
          <p:cNvSpPr>
            <a:spLocks noGrp="1"/>
          </p:cNvSpPr>
          <p:nvPr>
            <p:ph type="sldNum" sz="quarter" idx="5"/>
          </p:nvPr>
        </p:nvSpPr>
        <p:spPr/>
        <p:txBody>
          <a:bodyPr/>
          <a:lstStyle/>
          <a:p>
            <a:fld id="{0C75E569-FA29-4591-9ED9-413A86DC2D18}" type="slidenum">
              <a:rPr lang="en-GB" smtClean="0"/>
              <a:pPr/>
              <a:t>21</a:t>
            </a:fld>
            <a:endParaRPr lang="en-GB" dirty="0"/>
          </a:p>
        </p:txBody>
      </p:sp>
    </p:spTree>
    <p:extLst>
      <p:ext uri="{BB962C8B-B14F-4D97-AF65-F5344CB8AC3E}">
        <p14:creationId xmlns:p14="http://schemas.microsoft.com/office/powerpoint/2010/main" val="97989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97418-4704-9C9F-6873-F630B9700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DF889-6300-EF23-4BBB-3266D7666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72410-56BB-28BA-4D9B-3FEC627C03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D43492-8C80-6A98-BEEC-FB3A56810E9D}"/>
              </a:ext>
            </a:extLst>
          </p:cNvPr>
          <p:cNvSpPr>
            <a:spLocks noGrp="1"/>
          </p:cNvSpPr>
          <p:nvPr>
            <p:ph type="sldNum" sz="quarter" idx="5"/>
          </p:nvPr>
        </p:nvSpPr>
        <p:spPr/>
        <p:txBody>
          <a:bodyPr/>
          <a:lstStyle/>
          <a:p>
            <a:fld id="{0C75E569-FA29-4591-9ED9-413A86DC2D18}" type="slidenum">
              <a:rPr lang="en-GB" smtClean="0"/>
              <a:pPr/>
              <a:t>22</a:t>
            </a:fld>
            <a:endParaRPr lang="en-GB" dirty="0"/>
          </a:p>
        </p:txBody>
      </p:sp>
    </p:spTree>
    <p:extLst>
      <p:ext uri="{BB962C8B-B14F-4D97-AF65-F5344CB8AC3E}">
        <p14:creationId xmlns:p14="http://schemas.microsoft.com/office/powerpoint/2010/main" val="374945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DB4D9-1AB2-E15C-7207-135D84875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4E09E8-01AC-088E-97D3-3B386984F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B1DEE-9906-7A1F-5876-DC7A7DEB8F2E}"/>
              </a:ext>
            </a:extLst>
          </p:cNvPr>
          <p:cNvSpPr>
            <a:spLocks noGrp="1"/>
          </p:cNvSpPr>
          <p:nvPr>
            <p:ph type="body" idx="1"/>
          </p:nvPr>
        </p:nvSpPr>
        <p:spPr/>
        <p:txBody>
          <a:bodyPr/>
          <a:lstStyle/>
          <a:p>
            <a:pPr marL="269233" indent="-269233"/>
            <a:r>
              <a:rPr lang="en-GB" sz="1200" dirty="0">
                <a:solidFill>
                  <a:srgbClr val="FF0000"/>
                </a:solidFill>
                <a:latin typeface="Arial"/>
                <a:ea typeface="Calibri" panose="020F0502020204030204" pitchFamily="34" charset="0"/>
              </a:rPr>
              <a:t>TAS 100 compliance good</a:t>
            </a:r>
          </a:p>
          <a:p>
            <a:pPr marL="269233" indent="-269233"/>
            <a:r>
              <a:rPr lang="en-GB" sz="1200" dirty="0">
                <a:solidFill>
                  <a:srgbClr val="FF0000"/>
                </a:solidFill>
                <a:latin typeface="Arial"/>
                <a:ea typeface="Calibri" panose="020F0502020204030204" pitchFamily="34" charset="0"/>
              </a:rPr>
              <a:t>No Code compliance statements</a:t>
            </a:r>
          </a:p>
          <a:p>
            <a:pPr marL="269233" indent="-269233"/>
            <a:r>
              <a:rPr lang="en-GB" sz="1200" dirty="0">
                <a:solidFill>
                  <a:srgbClr val="FF0000"/>
                </a:solidFill>
                <a:latin typeface="Arial"/>
                <a:ea typeface="Calibri" panose="020F0502020204030204" pitchFamily="34" charset="0"/>
              </a:rPr>
              <a:t>APS X2</a:t>
            </a:r>
          </a:p>
          <a:p>
            <a:endParaRPr lang="en-GB" dirty="0"/>
          </a:p>
        </p:txBody>
      </p:sp>
      <p:sp>
        <p:nvSpPr>
          <p:cNvPr id="4" name="Slide Number Placeholder 3">
            <a:extLst>
              <a:ext uri="{FF2B5EF4-FFF2-40B4-BE49-F238E27FC236}">
                <a16:creationId xmlns:a16="http://schemas.microsoft.com/office/drawing/2014/main" id="{EE0FF9DB-CDBF-DF31-0BD1-5E12FE845DA5}"/>
              </a:ext>
            </a:extLst>
          </p:cNvPr>
          <p:cNvSpPr>
            <a:spLocks noGrp="1"/>
          </p:cNvSpPr>
          <p:nvPr>
            <p:ph type="sldNum" sz="quarter" idx="5"/>
          </p:nvPr>
        </p:nvSpPr>
        <p:spPr/>
        <p:txBody>
          <a:bodyPr/>
          <a:lstStyle/>
          <a:p>
            <a:fld id="{0C75E569-FA29-4591-9ED9-413A86DC2D18}" type="slidenum">
              <a:rPr lang="en-GB" smtClean="0"/>
              <a:pPr/>
              <a:t>23</a:t>
            </a:fld>
            <a:endParaRPr lang="en-GB" dirty="0"/>
          </a:p>
        </p:txBody>
      </p:sp>
    </p:spTree>
    <p:extLst>
      <p:ext uri="{BB962C8B-B14F-4D97-AF65-F5344CB8AC3E}">
        <p14:creationId xmlns:p14="http://schemas.microsoft.com/office/powerpoint/2010/main" val="97745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24</a:t>
            </a:fld>
            <a:endParaRPr lang="en-GB" dirty="0"/>
          </a:p>
        </p:txBody>
      </p:sp>
    </p:spTree>
    <p:extLst>
      <p:ext uri="{BB962C8B-B14F-4D97-AF65-F5344CB8AC3E}">
        <p14:creationId xmlns:p14="http://schemas.microsoft.com/office/powerpoint/2010/main" val="301018829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6625739" y="1066801"/>
            <a:ext cx="5261461" cy="553838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27056" y="2133608"/>
            <a:ext cx="10979144" cy="1295399"/>
          </a:xfrm>
        </p:spPr>
        <p:txBody>
          <a:bodyPr anchor="t"/>
          <a:lstStyle>
            <a:lvl1pPr>
              <a:defRPr sz="3600" b="1">
                <a:solidFill>
                  <a:schemeClr val="accent3"/>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988545"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11 July 2025</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ln w="12700">
            <a:solidFill>
              <a:schemeClr val="tx2">
                <a:lumMod val="65000"/>
                <a:lumOff val="35000"/>
              </a:schemeClr>
            </a:solidFill>
          </a:ln>
          <a:effectLst>
            <a:softEdge rad="31750"/>
          </a:effectLst>
        </p:spPr>
        <p:txBody>
          <a:bodyPr/>
          <a:lstStyle>
            <a:lvl1pPr>
              <a:defRPr b="1">
                <a:solidFill>
                  <a:schemeClr val="tx1"/>
                </a:solidFill>
              </a:defRPr>
            </a:lvl1pPr>
          </a:lstStyle>
          <a:p>
            <a:fld id="{1744C141-B97D-4979-AB76-E8E6AB76C28B}" type="datetime4">
              <a:rPr lang="en-GB" smtClean="0"/>
              <a:pPr/>
              <a:t>11 July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9D143EA-A2F3-48B5-BC61-6CC1B4478A7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6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11 July 2025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55266" y="1557338"/>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11 July 2025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GB"/>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11 July 2025</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11 July 2025</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11 July 2025</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a:lstStyle/>
          <a:p>
            <a:r>
              <a:rPr lang="en-GB"/>
              <a:t>Click to edit Master title style</a:t>
            </a:r>
          </a:p>
        </p:txBody>
      </p:sp>
      <p:sp>
        <p:nvSpPr>
          <p:cNvPr id="3" name="Text Placeholder 2"/>
          <p:cNvSpPr>
            <a:spLocks noGrp="1"/>
          </p:cNvSpPr>
          <p:nvPr>
            <p:ph type="body"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hart Placeholder 3"/>
          <p:cNvSpPr>
            <a:spLocks noGrp="1"/>
          </p:cNvSpPr>
          <p:nvPr>
            <p:ph type="chart" sz="half" idx="2"/>
          </p:nvPr>
        </p:nvSpPr>
        <p:spPr>
          <a:xfrm>
            <a:off x="6155266" y="1557338"/>
            <a:ext cx="5427134" cy="4640262"/>
          </a:xfrm>
        </p:spPr>
        <p:txBody>
          <a:bodyPr/>
          <a:lstStyle>
            <a:lvl1pPr>
              <a:defRPr sz="2200"/>
            </a:lvl1pPr>
          </a:lstStyle>
          <a:p>
            <a:r>
              <a:rPr lang="en-GB"/>
              <a:t>Click icon to add chart</a:t>
            </a:r>
            <a:endParaRPr lang="en-GB" dirty="0"/>
          </a:p>
        </p:txBody>
      </p:sp>
      <p:sp>
        <p:nvSpPr>
          <p:cNvPr id="5" name="Date Placeholder 4"/>
          <p:cNvSpPr>
            <a:spLocks noGrp="1"/>
          </p:cNvSpPr>
          <p:nvPr>
            <p:ph type="dt" sz="half" idx="10"/>
          </p:nvPr>
        </p:nvSpPr>
        <p:spPr>
          <a:xfrm>
            <a:off x="527054" y="6410325"/>
            <a:ext cx="2688166" cy="331788"/>
          </a:xfrm>
        </p:spPr>
        <p:txBody>
          <a:bodyPr/>
          <a:lstStyle>
            <a:lvl1pPr>
              <a:defRPr/>
            </a:lvl1pPr>
          </a:lstStyle>
          <a:p>
            <a:fld id="{E55E8865-9CB5-4569-9D00-F0979EDB96F2}" type="datetime4">
              <a:rPr lang="en-GB"/>
              <a:pPr/>
              <a:t>11 July 2025</a:t>
            </a:fld>
            <a:endParaRPr lang="en-GB"/>
          </a:p>
        </p:txBody>
      </p:sp>
      <p:sp>
        <p:nvSpPr>
          <p:cNvPr id="6" name="Footer Placeholder 5"/>
          <p:cNvSpPr>
            <a:spLocks noGrp="1"/>
          </p:cNvSpPr>
          <p:nvPr>
            <p:ph type="ftr" sz="quarter" idx="11"/>
          </p:nvPr>
        </p:nvSpPr>
        <p:spPr>
          <a:xfrm>
            <a:off x="3215223" y="6410325"/>
            <a:ext cx="5761567"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10801353" y="6402396"/>
            <a:ext cx="8636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r>
              <a:rPr lang="en-US" dirty="0">
                <a:solidFill>
                  <a:srgbClr val="3F4548"/>
                </a:solidFill>
              </a:rPr>
              <a:t>16 June 2020</a:t>
            </a:r>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6" name="Content Placeholder 2"/>
          <p:cNvSpPr>
            <a:spLocks noGrp="1"/>
          </p:cNvSpPr>
          <p:nvPr>
            <p:ph idx="1"/>
          </p:nvPr>
        </p:nvSpPr>
        <p:spPr>
          <a:xfrm>
            <a:off x="512612" y="1556792"/>
            <a:ext cx="11152339" cy="464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73778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6" y="2133608"/>
            <a:ext cx="10979144" cy="1295399"/>
          </a:xfrm>
        </p:spPr>
        <p:txBody>
          <a:bodyPr anchor="t"/>
          <a:lstStyle>
            <a:lvl1pPr>
              <a:defRPr sz="3600" b="1">
                <a:solidFill>
                  <a:schemeClr val="accent3"/>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988545"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11 July 2025</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7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51811" y="5546038"/>
            <a:ext cx="12952723" cy="959392"/>
            <a:chOff x="-285849" y="5546036"/>
            <a:chExt cx="10524089" cy="959392"/>
          </a:xfrm>
        </p:grpSpPr>
        <p:sp>
          <p:nvSpPr>
            <p:cNvPr id="7" name="TextBox 6"/>
            <p:cNvSpPr txBox="1"/>
            <p:nvPr userDrawn="1"/>
          </p:nvSpPr>
          <p:spPr>
            <a:xfrm rot="18900000">
              <a:off x="957932" y="6074541"/>
              <a:ext cx="1068262" cy="430887"/>
            </a:xfrm>
            <a:prstGeom prst="rect">
              <a:avLst/>
            </a:prstGeom>
            <a:noFill/>
          </p:spPr>
          <p:txBody>
            <a:bodyPr wrap="none" rtlCol="0">
              <a:spAutoFit/>
            </a:bodyPr>
            <a:lstStyle/>
            <a:p>
              <a:r>
                <a:rPr lang="en-GB" sz="2200" dirty="0">
                  <a:solidFill>
                    <a:srgbClr val="2F5079"/>
                  </a:solidFill>
                </a:rPr>
                <a:t>Progress</a:t>
              </a:r>
            </a:p>
          </p:txBody>
        </p:sp>
        <p:sp>
          <p:nvSpPr>
            <p:cNvPr id="8" name="TextBox 7"/>
            <p:cNvSpPr txBox="1"/>
            <p:nvPr userDrawn="1"/>
          </p:nvSpPr>
          <p:spPr>
            <a:xfrm rot="18900000">
              <a:off x="1357949" y="6024208"/>
              <a:ext cx="1310516" cy="430887"/>
            </a:xfrm>
            <a:prstGeom prst="rect">
              <a:avLst/>
            </a:prstGeom>
            <a:noFill/>
          </p:spPr>
          <p:txBody>
            <a:bodyPr wrap="none" rtlCol="0">
              <a:spAutoFit/>
            </a:bodyPr>
            <a:lstStyle/>
            <a:p>
              <a:r>
                <a:rPr lang="en-GB" sz="2200" dirty="0">
                  <a:solidFill>
                    <a:srgbClr val="2F5079"/>
                  </a:solidFill>
                </a:rPr>
                <a:t>Community</a:t>
              </a:r>
            </a:p>
          </p:txBody>
        </p:sp>
        <p:sp>
          <p:nvSpPr>
            <p:cNvPr id="9" name="TextBox 8"/>
            <p:cNvSpPr txBox="1"/>
            <p:nvPr userDrawn="1"/>
          </p:nvSpPr>
          <p:spPr>
            <a:xfrm rot="18900000">
              <a:off x="1765332" y="5646703"/>
              <a:ext cx="2138868" cy="430887"/>
            </a:xfrm>
            <a:prstGeom prst="rect">
              <a:avLst/>
            </a:prstGeom>
            <a:noFill/>
          </p:spPr>
          <p:txBody>
            <a:bodyPr wrap="none" rtlCol="0">
              <a:spAutoFit/>
            </a:bodyPr>
            <a:lstStyle/>
            <a:p>
              <a:r>
                <a:rPr lang="en-GB" sz="2200" dirty="0">
                  <a:solidFill>
                    <a:srgbClr val="2F5079"/>
                  </a:solidFill>
                </a:rPr>
                <a:t>Sessional Meetings</a:t>
              </a:r>
            </a:p>
          </p:txBody>
        </p:sp>
        <p:sp>
          <p:nvSpPr>
            <p:cNvPr id="11" name="TextBox 10"/>
            <p:cNvSpPr txBox="1"/>
            <p:nvPr userDrawn="1"/>
          </p:nvSpPr>
          <p:spPr>
            <a:xfrm rot="18900000">
              <a:off x="2490868" y="6024206"/>
              <a:ext cx="1169852" cy="430887"/>
            </a:xfrm>
            <a:prstGeom prst="rect">
              <a:avLst/>
            </a:prstGeom>
            <a:noFill/>
          </p:spPr>
          <p:txBody>
            <a:bodyPr wrap="none" rtlCol="0">
              <a:spAutoFit/>
            </a:bodyPr>
            <a:lstStyle/>
            <a:p>
              <a:r>
                <a:rPr lang="en-GB" sz="2200" dirty="0">
                  <a:solidFill>
                    <a:srgbClr val="2F5079"/>
                  </a:solidFill>
                </a:rPr>
                <a:t>Education</a:t>
              </a:r>
            </a:p>
          </p:txBody>
        </p:sp>
        <p:sp>
          <p:nvSpPr>
            <p:cNvPr id="12" name="TextBox 11"/>
            <p:cNvSpPr txBox="1"/>
            <p:nvPr userDrawn="1"/>
          </p:nvSpPr>
          <p:spPr>
            <a:xfrm rot="18900000">
              <a:off x="2910553" y="5797705"/>
              <a:ext cx="1740113" cy="430887"/>
            </a:xfrm>
            <a:prstGeom prst="rect">
              <a:avLst/>
            </a:prstGeom>
            <a:noFill/>
          </p:spPr>
          <p:txBody>
            <a:bodyPr wrap="none" rtlCol="0">
              <a:spAutoFit/>
            </a:bodyPr>
            <a:lstStyle/>
            <a:p>
              <a:pPr algn="l"/>
              <a:r>
                <a:rPr lang="en-GB" sz="2200" dirty="0">
                  <a:solidFill>
                    <a:srgbClr val="2F5079"/>
                  </a:solidFill>
                </a:rPr>
                <a:t>Working parties</a:t>
              </a:r>
            </a:p>
          </p:txBody>
        </p:sp>
        <p:sp>
          <p:nvSpPr>
            <p:cNvPr id="13" name="TextBox 12"/>
            <p:cNvSpPr txBox="1"/>
            <p:nvPr userDrawn="1"/>
          </p:nvSpPr>
          <p:spPr>
            <a:xfrm rot="18900000">
              <a:off x="3505942" y="5948709"/>
              <a:ext cx="1425495" cy="430887"/>
            </a:xfrm>
            <a:prstGeom prst="rect">
              <a:avLst/>
            </a:prstGeom>
            <a:noFill/>
          </p:spPr>
          <p:txBody>
            <a:bodyPr wrap="none" rtlCol="0">
              <a:spAutoFit/>
            </a:bodyPr>
            <a:lstStyle/>
            <a:p>
              <a:r>
                <a:rPr lang="en-GB" sz="2200" dirty="0">
                  <a:solidFill>
                    <a:srgbClr val="2F5079"/>
                  </a:solidFill>
                </a:rPr>
                <a:t>Volunteering</a:t>
              </a:r>
            </a:p>
          </p:txBody>
        </p:sp>
        <p:sp>
          <p:nvSpPr>
            <p:cNvPr id="14" name="TextBox 13"/>
            <p:cNvSpPr txBox="1"/>
            <p:nvPr userDrawn="1"/>
          </p:nvSpPr>
          <p:spPr>
            <a:xfrm rot="18900000">
              <a:off x="4110578" y="6040986"/>
              <a:ext cx="1132081" cy="430887"/>
            </a:xfrm>
            <a:prstGeom prst="rect">
              <a:avLst/>
            </a:prstGeom>
            <a:noFill/>
          </p:spPr>
          <p:txBody>
            <a:bodyPr wrap="none" rtlCol="0">
              <a:spAutoFit/>
            </a:bodyPr>
            <a:lstStyle/>
            <a:p>
              <a:r>
                <a:rPr lang="en-GB" sz="2200" dirty="0">
                  <a:solidFill>
                    <a:srgbClr val="2F5079"/>
                  </a:solidFill>
                </a:rPr>
                <a:t>Research</a:t>
              </a:r>
            </a:p>
          </p:txBody>
        </p:sp>
        <p:sp>
          <p:nvSpPr>
            <p:cNvPr id="15" name="TextBox 14"/>
            <p:cNvSpPr txBox="1"/>
            <p:nvPr userDrawn="1"/>
          </p:nvSpPr>
          <p:spPr>
            <a:xfrm rot="18900000">
              <a:off x="4470578" y="5680258"/>
              <a:ext cx="2025555" cy="430887"/>
            </a:xfrm>
            <a:prstGeom prst="rect">
              <a:avLst/>
            </a:prstGeom>
            <a:noFill/>
          </p:spPr>
          <p:txBody>
            <a:bodyPr wrap="none" rtlCol="0">
              <a:spAutoFit/>
            </a:bodyPr>
            <a:lstStyle/>
            <a:p>
              <a:r>
                <a:rPr lang="en-GB" sz="2200" dirty="0">
                  <a:solidFill>
                    <a:srgbClr val="2F5079"/>
                  </a:solidFill>
                </a:rPr>
                <a:t>Shaping</a:t>
              </a:r>
              <a:r>
                <a:rPr lang="en-GB" sz="2200" baseline="0" dirty="0">
                  <a:solidFill>
                    <a:srgbClr val="2F5079"/>
                  </a:solidFill>
                </a:rPr>
                <a:t> the future</a:t>
              </a:r>
              <a:endParaRPr lang="en-GB" sz="2200" dirty="0">
                <a:solidFill>
                  <a:srgbClr val="2F5079"/>
                </a:solidFill>
              </a:endParaRPr>
            </a:p>
          </p:txBody>
        </p:sp>
        <p:sp>
          <p:nvSpPr>
            <p:cNvPr id="16" name="TextBox 15"/>
            <p:cNvSpPr txBox="1"/>
            <p:nvPr userDrawn="1"/>
          </p:nvSpPr>
          <p:spPr>
            <a:xfrm rot="18900000">
              <a:off x="5196326" y="5960094"/>
              <a:ext cx="1297491" cy="430887"/>
            </a:xfrm>
            <a:prstGeom prst="rect">
              <a:avLst/>
            </a:prstGeom>
            <a:noFill/>
          </p:spPr>
          <p:txBody>
            <a:bodyPr wrap="none" rtlCol="0">
              <a:spAutoFit/>
            </a:bodyPr>
            <a:lstStyle/>
            <a:p>
              <a:r>
                <a:rPr lang="en-GB" sz="2200" dirty="0">
                  <a:solidFill>
                    <a:srgbClr val="2F5079"/>
                  </a:solidFill>
                </a:rPr>
                <a:t>Networking</a:t>
              </a:r>
            </a:p>
          </p:txBody>
        </p:sp>
        <p:sp>
          <p:nvSpPr>
            <p:cNvPr id="17" name="TextBox 16"/>
            <p:cNvSpPr txBox="1"/>
            <p:nvPr userDrawn="1"/>
          </p:nvSpPr>
          <p:spPr>
            <a:xfrm rot="18900000">
              <a:off x="5577996" y="5565807"/>
              <a:ext cx="2241760" cy="430887"/>
            </a:xfrm>
            <a:prstGeom prst="rect">
              <a:avLst/>
            </a:prstGeom>
            <a:noFill/>
          </p:spPr>
          <p:txBody>
            <a:bodyPr wrap="none" rtlCol="0">
              <a:spAutoFit/>
            </a:bodyPr>
            <a:lstStyle/>
            <a:p>
              <a:r>
                <a:rPr lang="en-GB" sz="2200" dirty="0">
                  <a:solidFill>
                    <a:srgbClr val="2F5079"/>
                  </a:solidFill>
                </a:rPr>
                <a:t>Professional</a:t>
              </a:r>
              <a:r>
                <a:rPr lang="en-GB" sz="2200" baseline="0" dirty="0">
                  <a:solidFill>
                    <a:srgbClr val="2F5079"/>
                  </a:solidFill>
                </a:rPr>
                <a:t> support</a:t>
              </a:r>
              <a:endParaRPr lang="en-GB" sz="2200" dirty="0">
                <a:solidFill>
                  <a:srgbClr val="2F5079"/>
                </a:solidFill>
              </a:endParaRPr>
            </a:p>
          </p:txBody>
        </p:sp>
        <p:sp>
          <p:nvSpPr>
            <p:cNvPr id="18" name="TextBox 17"/>
            <p:cNvSpPr txBox="1"/>
            <p:nvPr userDrawn="1"/>
          </p:nvSpPr>
          <p:spPr>
            <a:xfrm rot="18900000">
              <a:off x="6136684" y="5641309"/>
              <a:ext cx="2063326" cy="430887"/>
            </a:xfrm>
            <a:prstGeom prst="rect">
              <a:avLst/>
            </a:prstGeom>
            <a:noFill/>
          </p:spPr>
          <p:txBody>
            <a:bodyPr wrap="none" rtlCol="0">
              <a:spAutoFit/>
            </a:bodyPr>
            <a:lstStyle/>
            <a:p>
              <a:r>
                <a:rPr lang="en-GB" sz="2200" dirty="0">
                  <a:solidFill>
                    <a:srgbClr val="2F5079"/>
                  </a:solidFill>
                </a:rPr>
                <a:t>Enterprise and risk</a:t>
              </a:r>
            </a:p>
          </p:txBody>
        </p:sp>
        <p:sp>
          <p:nvSpPr>
            <p:cNvPr id="19" name="TextBox 18"/>
            <p:cNvSpPr txBox="1"/>
            <p:nvPr userDrawn="1"/>
          </p:nvSpPr>
          <p:spPr>
            <a:xfrm rot="18900000">
              <a:off x="6736813" y="5767143"/>
              <a:ext cx="1770277" cy="430887"/>
            </a:xfrm>
            <a:prstGeom prst="rect">
              <a:avLst/>
            </a:prstGeom>
            <a:noFill/>
          </p:spPr>
          <p:txBody>
            <a:bodyPr wrap="none" rtlCol="0">
              <a:spAutoFit/>
            </a:bodyPr>
            <a:lstStyle/>
            <a:p>
              <a:r>
                <a:rPr lang="en-GB" sz="2200" dirty="0">
                  <a:solidFill>
                    <a:srgbClr val="2F5079"/>
                  </a:solidFill>
                </a:rPr>
                <a:t>Learned</a:t>
              </a:r>
              <a:r>
                <a:rPr lang="en-GB" sz="2200" baseline="0" dirty="0">
                  <a:solidFill>
                    <a:srgbClr val="2F5079"/>
                  </a:solidFill>
                </a:rPr>
                <a:t> society</a:t>
              </a:r>
              <a:endParaRPr lang="en-GB" sz="2200" dirty="0">
                <a:solidFill>
                  <a:srgbClr val="2F5079"/>
                </a:solidFill>
              </a:endParaRPr>
            </a:p>
          </p:txBody>
        </p:sp>
        <p:sp>
          <p:nvSpPr>
            <p:cNvPr id="20" name="TextBox 19"/>
            <p:cNvSpPr txBox="1"/>
            <p:nvPr userDrawn="1"/>
          </p:nvSpPr>
          <p:spPr>
            <a:xfrm rot="18900000">
              <a:off x="7357541" y="5993647"/>
              <a:ext cx="1336564" cy="430887"/>
            </a:xfrm>
            <a:prstGeom prst="rect">
              <a:avLst/>
            </a:prstGeom>
            <a:noFill/>
          </p:spPr>
          <p:txBody>
            <a:bodyPr wrap="none" rtlCol="0">
              <a:spAutoFit/>
            </a:bodyPr>
            <a:lstStyle/>
            <a:p>
              <a:r>
                <a:rPr lang="en-GB" sz="2200" dirty="0">
                  <a:solidFill>
                    <a:srgbClr val="2F5079"/>
                  </a:solidFill>
                </a:rPr>
                <a:t>Opportunity</a:t>
              </a:r>
            </a:p>
          </p:txBody>
        </p:sp>
        <p:sp>
          <p:nvSpPr>
            <p:cNvPr id="21" name="TextBox 20"/>
            <p:cNvSpPr txBox="1"/>
            <p:nvPr userDrawn="1"/>
          </p:nvSpPr>
          <p:spPr>
            <a:xfrm rot="18900000">
              <a:off x="7802599" y="5607753"/>
              <a:ext cx="2102399" cy="430887"/>
            </a:xfrm>
            <a:prstGeom prst="rect">
              <a:avLst/>
            </a:prstGeom>
            <a:noFill/>
          </p:spPr>
          <p:txBody>
            <a:bodyPr wrap="none" rtlCol="0">
              <a:spAutoFit/>
            </a:bodyPr>
            <a:lstStyle/>
            <a:p>
              <a:r>
                <a:rPr lang="en-GB" sz="2200" dirty="0">
                  <a:solidFill>
                    <a:srgbClr val="2F5079"/>
                  </a:solidFill>
                </a:rPr>
                <a:t>International profile</a:t>
              </a:r>
            </a:p>
          </p:txBody>
        </p:sp>
        <p:sp>
          <p:nvSpPr>
            <p:cNvPr id="22" name="TextBox 21"/>
            <p:cNvSpPr txBox="1"/>
            <p:nvPr userDrawn="1"/>
          </p:nvSpPr>
          <p:spPr>
            <a:xfrm rot="18900000">
              <a:off x="8518697" y="6052369"/>
              <a:ext cx="1017466" cy="430887"/>
            </a:xfrm>
            <a:prstGeom prst="rect">
              <a:avLst/>
            </a:prstGeom>
            <a:noFill/>
          </p:spPr>
          <p:txBody>
            <a:bodyPr wrap="none" rtlCol="0">
              <a:spAutoFit/>
            </a:bodyPr>
            <a:lstStyle/>
            <a:p>
              <a:r>
                <a:rPr lang="en-GB" sz="2200" dirty="0">
                  <a:solidFill>
                    <a:srgbClr val="2F5079"/>
                  </a:solidFill>
                </a:rPr>
                <a:t>Journals</a:t>
              </a:r>
            </a:p>
          </p:txBody>
        </p:sp>
        <p:sp>
          <p:nvSpPr>
            <p:cNvPr id="23" name="TextBox 22"/>
            <p:cNvSpPr txBox="1"/>
            <p:nvPr userDrawn="1"/>
          </p:nvSpPr>
          <p:spPr>
            <a:xfrm rot="18900000">
              <a:off x="8978520" y="6002036"/>
              <a:ext cx="1259720" cy="430887"/>
            </a:xfrm>
            <a:prstGeom prst="rect">
              <a:avLst/>
            </a:prstGeom>
            <a:noFill/>
          </p:spPr>
          <p:txBody>
            <a:bodyPr wrap="none" rtlCol="0">
              <a:spAutoFit/>
            </a:bodyPr>
            <a:lstStyle/>
            <a:p>
              <a:r>
                <a:rPr lang="en-GB" sz="2200" dirty="0">
                  <a:solidFill>
                    <a:srgbClr val="2F5079"/>
                  </a:solidFill>
                </a:rPr>
                <a:t>Supporting</a:t>
              </a:r>
            </a:p>
          </p:txBody>
        </p:sp>
        <p:sp>
          <p:nvSpPr>
            <p:cNvPr id="24" name="TextBox 23"/>
            <p:cNvSpPr txBox="1"/>
            <p:nvPr userDrawn="1"/>
          </p:nvSpPr>
          <p:spPr>
            <a:xfrm rot="18900000">
              <a:off x="-285849" y="5546036"/>
              <a:ext cx="1106032" cy="430887"/>
            </a:xfrm>
            <a:prstGeom prst="rect">
              <a:avLst/>
            </a:prstGeom>
            <a:noFill/>
          </p:spPr>
          <p:txBody>
            <a:bodyPr wrap="none" rtlCol="0">
              <a:spAutoFit/>
            </a:bodyPr>
            <a:lstStyle/>
            <a:p>
              <a:r>
                <a:rPr lang="en-GB" sz="2200" dirty="0">
                  <a:solidFill>
                    <a:srgbClr val="2F5079"/>
                  </a:solidFill>
                </a:rPr>
                <a:t>Expertise</a:t>
              </a:r>
            </a:p>
          </p:txBody>
        </p:sp>
        <p:sp>
          <p:nvSpPr>
            <p:cNvPr id="25" name="TextBox 24"/>
            <p:cNvSpPr txBox="1"/>
            <p:nvPr userDrawn="1"/>
          </p:nvSpPr>
          <p:spPr>
            <a:xfrm rot="18900000">
              <a:off x="-163868" y="5873207"/>
              <a:ext cx="1425130" cy="430887"/>
            </a:xfrm>
            <a:prstGeom prst="rect">
              <a:avLst/>
            </a:prstGeom>
            <a:noFill/>
          </p:spPr>
          <p:txBody>
            <a:bodyPr wrap="none" rtlCol="0">
              <a:spAutoFit/>
            </a:bodyPr>
            <a:lstStyle/>
            <a:p>
              <a:r>
                <a:rPr lang="en-GB" sz="2200" dirty="0">
                  <a:solidFill>
                    <a:srgbClr val="2F5079"/>
                  </a:solidFill>
                </a:rPr>
                <a:t>Sponsorship</a:t>
              </a:r>
            </a:p>
          </p:txBody>
        </p:sp>
        <p:sp>
          <p:nvSpPr>
            <p:cNvPr id="26" name="TextBox 25"/>
            <p:cNvSpPr txBox="1"/>
            <p:nvPr userDrawn="1"/>
          </p:nvSpPr>
          <p:spPr>
            <a:xfrm rot="18900000">
              <a:off x="237530" y="5655092"/>
              <a:ext cx="2115424" cy="430887"/>
            </a:xfrm>
            <a:prstGeom prst="rect">
              <a:avLst/>
            </a:prstGeom>
            <a:noFill/>
          </p:spPr>
          <p:txBody>
            <a:bodyPr wrap="none" rtlCol="0">
              <a:spAutoFit/>
            </a:bodyPr>
            <a:lstStyle/>
            <a:p>
              <a:r>
                <a:rPr lang="en-GB" sz="2200" dirty="0">
                  <a:solidFill>
                    <a:srgbClr val="2F5079"/>
                  </a:solidFill>
                </a:rPr>
                <a:t>Thought leadership</a:t>
              </a:r>
            </a:p>
          </p:txBody>
        </p:sp>
      </p:grpSp>
      <p:sp>
        <p:nvSpPr>
          <p:cNvPr id="3074" name="Rectangle 2"/>
          <p:cNvSpPr>
            <a:spLocks noGrp="1" noChangeArrowheads="1"/>
          </p:cNvSpPr>
          <p:nvPr>
            <p:ph type="ctrTitle"/>
          </p:nvPr>
        </p:nvSpPr>
        <p:spPr>
          <a:xfrm>
            <a:off x="527050" y="2133608"/>
            <a:ext cx="10902949" cy="1295399"/>
          </a:xfrm>
        </p:spPr>
        <p:txBody>
          <a:bodyPr anchor="t"/>
          <a:lstStyle>
            <a:lvl1pPr>
              <a:defRPr sz="3600">
                <a:solidFill>
                  <a:schemeClr val="accent3"/>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10128760"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11 July 2025</a:t>
            </a:fld>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0" y="2133608"/>
            <a:ext cx="10902949" cy="1295399"/>
          </a:xfrm>
        </p:spPr>
        <p:txBody>
          <a:bodyPr anchor="t"/>
          <a:lstStyle>
            <a:lvl1pPr>
              <a:defRPr sz="3600" b="1">
                <a:solidFill>
                  <a:schemeClr val="accent3"/>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531345"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11 July 2025</a:t>
            </a:fld>
            <a:endParaRPr lang="en-GB"/>
          </a:p>
        </p:txBody>
      </p:sp>
      <p:grpSp>
        <p:nvGrpSpPr>
          <p:cNvPr id="4" name="Group 3"/>
          <p:cNvGrpSpPr/>
          <p:nvPr userDrawn="1"/>
        </p:nvGrpSpPr>
        <p:grpSpPr>
          <a:xfrm>
            <a:off x="9588402" y="404664"/>
            <a:ext cx="2340244" cy="897997"/>
            <a:chOff x="7905328" y="493473"/>
            <a:chExt cx="1718172"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615388" y="594713"/>
              <a:ext cx="1008112" cy="454355"/>
            </a:xfrm>
            <a:prstGeom prst="rect">
              <a:avLst/>
            </a:prstGeom>
            <a:noFill/>
          </p:spPr>
          <p:txBody>
            <a:bodyPr wrap="square" rtlCol="0">
              <a:spAutoFit/>
            </a:bodyPr>
            <a:lstStyle/>
            <a:p>
              <a:r>
                <a:rPr lang="en-GB" sz="1800" dirty="0">
                  <a:solidFill>
                    <a:schemeClr val="bg1"/>
                  </a:solidFill>
                </a:rPr>
                <a:t>Partner</a:t>
              </a:r>
            </a:p>
            <a:p>
              <a:r>
                <a:rPr lang="en-GB" sz="1800" dirty="0">
                  <a:solidFill>
                    <a:schemeClr val="bg1"/>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8693149" cy="1295399"/>
          </a:xfrm>
        </p:spPr>
        <p:txBody>
          <a:bodyPr anchor="t"/>
          <a:lstStyle>
            <a:lvl1pPr>
              <a:defRPr sz="3600">
                <a:solidFill>
                  <a:schemeClr val="bg1"/>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accent3"/>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smtClean="0"/>
              <a:pPr/>
              <a:t>11 July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2B5E93A1-97F2-4F0B-97B4-7DE5BCAEF38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1"/>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11 July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3A24984-E1B2-407C-9C01-0E1FE92EBEC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1"/>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11 July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3A24984-E1B2-407C-9C01-0E1FE92EBEC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20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11 July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FE279110-C7C3-460A-A314-D193AF4E881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4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GB"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11 July 2025</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FE279110-C7C3-460A-A314-D193AF4E881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98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5"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GB" dirty="0"/>
          </a:p>
        </p:txBody>
      </p:sp>
      <p:sp>
        <p:nvSpPr>
          <p:cNvPr id="1027" name="Rectangle 3"/>
          <p:cNvSpPr>
            <a:spLocks noGrp="1" noChangeArrowheads="1"/>
          </p:cNvSpPr>
          <p:nvPr>
            <p:ph type="body" idx="1"/>
          </p:nvPr>
        </p:nvSpPr>
        <p:spPr bwMode="auto">
          <a:xfrm>
            <a:off x="527055" y="1557338"/>
            <a:ext cx="11055349"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28" name="Rectangle 4"/>
          <p:cNvSpPr>
            <a:spLocks noGrp="1" noChangeArrowheads="1"/>
          </p:cNvSpPr>
          <p:nvPr>
            <p:ph type="dt" sz="half" idx="2"/>
          </p:nvPr>
        </p:nvSpPr>
        <p:spPr bwMode="auto">
          <a:xfrm>
            <a:off x="527054"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11 July 2025</a:t>
            </a:fld>
            <a:endParaRPr lang="en-GB" dirty="0"/>
          </a:p>
        </p:txBody>
      </p:sp>
      <p:sp>
        <p:nvSpPr>
          <p:cNvPr id="1029" name="Rectangle 5"/>
          <p:cNvSpPr>
            <a:spLocks noGrp="1" noChangeArrowheads="1"/>
          </p:cNvSpPr>
          <p:nvPr>
            <p:ph type="ftr" sz="quarter" idx="3"/>
          </p:nvPr>
        </p:nvSpPr>
        <p:spPr bwMode="auto">
          <a:xfrm>
            <a:off x="3215223" y="6410325"/>
            <a:ext cx="745277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10801353" y="6402396"/>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624423"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60" name="Picture 2" descr="E:\Pants Work\Current Work\Actuaries 2011\Logos all\IFOA Logo\Lanscape - Standard\WMF logos\IFOA_logo_L_RGB.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9906000" y="5563121"/>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userDrawn="1"/>
        </p:nvGrpSpPr>
        <p:grpSpPr>
          <a:xfrm>
            <a:off x="-3137354" y="0"/>
            <a:ext cx="3018256" cy="68580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64" name="Group 58"/>
            <p:cNvGrpSpPr/>
            <p:nvPr userDrawn="1"/>
          </p:nvGrpSpPr>
          <p:grpSpPr>
            <a:xfrm>
              <a:off x="-2982571" y="476672"/>
              <a:ext cx="2863473" cy="307777"/>
              <a:chOff x="-2982571" y="476672"/>
              <a:chExt cx="2863473" cy="307777"/>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65" name="Group 13"/>
            <p:cNvGrpSpPr/>
            <p:nvPr userDrawn="1"/>
          </p:nvGrpSpPr>
          <p:grpSpPr>
            <a:xfrm>
              <a:off x="-2982575" y="882170"/>
              <a:ext cx="2863476" cy="307777"/>
              <a:chOff x="-2928990" y="365095"/>
              <a:chExt cx="2643206" cy="307777"/>
            </a:xfrm>
          </p:grpSpPr>
          <p:sp>
            <p:nvSpPr>
              <p:cNvPr id="104" name="Rectangle 14"/>
              <p:cNvSpPr/>
              <p:nvPr userDrawn="1"/>
            </p:nvSpPr>
            <p:spPr>
              <a:xfrm>
                <a:off x="-2928990" y="365095"/>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800" dirty="0"/>
              </a:p>
            </p:txBody>
          </p:sp>
        </p:grpSp>
        <p:grpSp>
          <p:nvGrpSpPr>
            <p:cNvPr id="66" name="Group 16"/>
            <p:cNvGrpSpPr/>
            <p:nvPr userDrawn="1"/>
          </p:nvGrpSpPr>
          <p:grpSpPr>
            <a:xfrm>
              <a:off x="-2982575" y="1277829"/>
              <a:ext cx="2863476" cy="307777"/>
              <a:chOff x="-2928990" y="63509"/>
              <a:chExt cx="2643206" cy="307777"/>
            </a:xfrm>
          </p:grpSpPr>
          <p:sp>
            <p:nvSpPr>
              <p:cNvPr id="102" name="Rectangle 17"/>
              <p:cNvSpPr/>
              <p:nvPr userDrawn="1"/>
            </p:nvSpPr>
            <p:spPr>
              <a:xfrm>
                <a:off x="-2928990" y="63509"/>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a:t>Mid blue</a:t>
                </a:r>
              </a:p>
              <a:p>
                <a:r>
                  <a:rPr lang="en-GB" sz="1000" dirty="0"/>
                  <a:t>R:64</a:t>
                </a:r>
                <a:r>
                  <a:rPr lang="en-GB" sz="1000" baseline="0" dirty="0"/>
                  <a:t>  G:150  B:184</a:t>
                </a:r>
                <a:endParaRPr lang="en-US" sz="1000" dirty="0"/>
              </a:p>
            </p:txBody>
          </p:sp>
        </p:grpSp>
        <p:sp>
          <p:nvSpPr>
            <p:cNvPr id="67" name="TextBox 6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68" name="TextBox 6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grpSp>
          <p:nvGrpSpPr>
            <p:cNvPr id="69" name="Group 24"/>
            <p:cNvGrpSpPr/>
            <p:nvPr userDrawn="1"/>
          </p:nvGrpSpPr>
          <p:grpSpPr>
            <a:xfrm>
              <a:off x="-2982575" y="1688965"/>
              <a:ext cx="2863476" cy="307777"/>
              <a:chOff x="-2928990" y="63509"/>
              <a:chExt cx="2643206" cy="307777"/>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63509"/>
                <a:ext cx="2214578" cy="307777"/>
              </a:xfrm>
              <a:prstGeom prst="rect">
                <a:avLst/>
              </a:prstGeom>
              <a:noFill/>
            </p:spPr>
            <p:txBody>
              <a:bodyPr wrap="square" lIns="0" tIns="0" rIns="0" bIns="0" rtlCol="0">
                <a:spAutoFit/>
              </a:bodyPr>
              <a:lstStyle/>
              <a:p>
                <a:r>
                  <a:rPr lang="en-GB" sz="1000" dirty="0"/>
                  <a:t>Light grey</a:t>
                </a:r>
              </a:p>
              <a:p>
                <a:r>
                  <a:rPr lang="en-GB" sz="1000" dirty="0"/>
                  <a:t>R:220</a:t>
                </a:r>
                <a:r>
                  <a:rPr lang="en-GB" sz="1000" baseline="0" dirty="0"/>
                  <a:t>  G:221  B:217</a:t>
                </a:r>
                <a:endParaRPr lang="en-US" sz="1000" dirty="0"/>
              </a:p>
            </p:txBody>
          </p:sp>
        </p:grpSp>
        <p:grpSp>
          <p:nvGrpSpPr>
            <p:cNvPr id="70" name="Group 27"/>
            <p:cNvGrpSpPr/>
            <p:nvPr userDrawn="1"/>
          </p:nvGrpSpPr>
          <p:grpSpPr>
            <a:xfrm>
              <a:off x="-2982575" y="2373330"/>
              <a:ext cx="2863476" cy="307777"/>
              <a:chOff x="-2928990" y="336738"/>
              <a:chExt cx="2643206" cy="307777"/>
            </a:xfrm>
          </p:grpSpPr>
          <p:sp>
            <p:nvSpPr>
              <p:cNvPr id="98" name="Rectangle 97"/>
              <p:cNvSpPr/>
              <p:nvPr userDrawn="1"/>
            </p:nvSpPr>
            <p:spPr>
              <a:xfrm>
                <a:off x="-2928990" y="33673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userDrawn="1"/>
            </p:nvSpPr>
            <p:spPr>
              <a:xfrm>
                <a:off x="-2500362" y="33673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grpSp>
          <p:nvGrpSpPr>
            <p:cNvPr id="71" name="Group 60"/>
            <p:cNvGrpSpPr/>
            <p:nvPr userDrawn="1"/>
          </p:nvGrpSpPr>
          <p:grpSpPr>
            <a:xfrm>
              <a:off x="-2982571" y="2784466"/>
              <a:ext cx="2863473" cy="307777"/>
              <a:chOff x="-2982571" y="2784466"/>
              <a:chExt cx="2863473" cy="307777"/>
            </a:xfrm>
          </p:grpSpPr>
          <p:sp>
            <p:nvSpPr>
              <p:cNvPr id="96" name="Rectangle 95"/>
              <p:cNvSpPr/>
              <p:nvPr userDrawn="1"/>
            </p:nvSpPr>
            <p:spPr>
              <a:xfrm>
                <a:off x="-2982571" y="278446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2784466"/>
                <a:ext cx="2399126" cy="307777"/>
              </a:xfrm>
              <a:prstGeom prst="rect">
                <a:avLst/>
              </a:prstGeom>
              <a:noFill/>
            </p:spPr>
            <p:txBody>
              <a:bodyPr wrap="square" lIns="0" tIns="0" rIns="0" bIns="0" rtlCol="0">
                <a:spAutoFit/>
              </a:bodyPr>
              <a:lstStyle/>
              <a:p>
                <a:r>
                  <a:rPr lang="en-GB" sz="1000" dirty="0"/>
                  <a:t>Forest green</a:t>
                </a:r>
              </a:p>
              <a:p>
                <a:r>
                  <a:rPr lang="en-GB" sz="1000" dirty="0"/>
                  <a:t>R:</a:t>
                </a:r>
                <a:r>
                  <a:rPr lang="en-GB" sz="1000" baseline="0" dirty="0"/>
                  <a:t>0 G:132  B:82</a:t>
                </a:r>
                <a:endParaRPr lang="en-US" sz="1000" dirty="0"/>
              </a:p>
            </p:txBody>
          </p:sp>
        </p:grpSp>
        <p:grpSp>
          <p:nvGrpSpPr>
            <p:cNvPr id="72" name="Group 33"/>
            <p:cNvGrpSpPr/>
            <p:nvPr userDrawn="1"/>
          </p:nvGrpSpPr>
          <p:grpSpPr>
            <a:xfrm>
              <a:off x="-2982575" y="3195602"/>
              <a:ext cx="2863476" cy="307777"/>
              <a:chOff x="-2928990" y="336738"/>
              <a:chExt cx="2643206" cy="307777"/>
            </a:xfrm>
          </p:grpSpPr>
          <p:sp>
            <p:nvSpPr>
              <p:cNvPr id="94" name="Rectangle 93"/>
              <p:cNvSpPr/>
              <p:nvPr userDrawn="1"/>
            </p:nvSpPr>
            <p:spPr>
              <a:xfrm>
                <a:off x="-2928990" y="33673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33673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74" name="Group 63"/>
            <p:cNvGrpSpPr/>
            <p:nvPr userDrawn="1"/>
          </p:nvGrpSpPr>
          <p:grpSpPr>
            <a:xfrm>
              <a:off x="-2982571" y="3645024"/>
              <a:ext cx="2863473" cy="307777"/>
              <a:chOff x="-2982571" y="3645024"/>
              <a:chExt cx="2863473" cy="307777"/>
            </a:xfrm>
          </p:grpSpPr>
          <p:sp>
            <p:nvSpPr>
              <p:cNvPr id="90" name="Rectangle 89"/>
              <p:cNvSpPr/>
              <p:nvPr userDrawn="1"/>
            </p:nvSpPr>
            <p:spPr>
              <a:xfrm>
                <a:off x="-2982571" y="364502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364502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75" name="Group 43"/>
            <p:cNvGrpSpPr/>
            <p:nvPr userDrawn="1"/>
          </p:nvGrpSpPr>
          <p:grpSpPr>
            <a:xfrm>
              <a:off x="-2982575" y="4056160"/>
              <a:ext cx="2863476" cy="307777"/>
              <a:chOff x="-2928990" y="-36112"/>
              <a:chExt cx="2643206" cy="307777"/>
            </a:xfrm>
          </p:grpSpPr>
          <p:sp>
            <p:nvSpPr>
              <p:cNvPr id="88" name="Rectangle 87"/>
              <p:cNvSpPr/>
              <p:nvPr userDrawn="1"/>
            </p:nvSpPr>
            <p:spPr>
              <a:xfrm>
                <a:off x="-2928990" y="-36112"/>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36112"/>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76" name="Group 46"/>
            <p:cNvGrpSpPr/>
            <p:nvPr userDrawn="1"/>
          </p:nvGrpSpPr>
          <p:grpSpPr>
            <a:xfrm>
              <a:off x="-2982575" y="4467296"/>
              <a:ext cx="2863476" cy="307777"/>
              <a:chOff x="-2928990" y="-36112"/>
              <a:chExt cx="2643206" cy="307777"/>
            </a:xfrm>
          </p:grpSpPr>
          <p:sp>
            <p:nvSpPr>
              <p:cNvPr id="86" name="Rectangle 85"/>
              <p:cNvSpPr/>
              <p:nvPr userDrawn="1"/>
            </p:nvSpPr>
            <p:spPr>
              <a:xfrm>
                <a:off x="-2928990" y="-36112"/>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36112"/>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77" name="Group 49"/>
            <p:cNvGrpSpPr/>
            <p:nvPr userDrawn="1"/>
          </p:nvGrpSpPr>
          <p:grpSpPr>
            <a:xfrm>
              <a:off x="-2982575" y="5713511"/>
              <a:ext cx="2863476" cy="307777"/>
              <a:chOff x="-2928990" y="798967"/>
              <a:chExt cx="2643206" cy="307777"/>
            </a:xfrm>
          </p:grpSpPr>
          <p:sp>
            <p:nvSpPr>
              <p:cNvPr id="84" name="Rectangle 83"/>
              <p:cNvSpPr/>
              <p:nvPr userDrawn="1"/>
            </p:nvSpPr>
            <p:spPr>
              <a:xfrm>
                <a:off x="-2928990" y="798967"/>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798967"/>
                <a:ext cx="2214578" cy="307777"/>
              </a:xfrm>
              <a:prstGeom prst="rect">
                <a:avLst/>
              </a:prstGeom>
              <a:noFill/>
            </p:spPr>
            <p:txBody>
              <a:bodyPr wrap="square" lIns="0" tIns="0" rIns="0" bIns="0" rtlCol="0">
                <a:spAutoFit/>
              </a:bodyPr>
              <a:lstStyle/>
              <a:p>
                <a:r>
                  <a:rPr lang="en-GB" sz="1000" dirty="0" err="1"/>
                  <a:t>Fuscia</a:t>
                </a:r>
                <a:endParaRPr lang="en-GB" sz="1000" dirty="0"/>
              </a:p>
              <a:p>
                <a:r>
                  <a:rPr lang="en-GB" sz="1000" dirty="0"/>
                  <a:t>R:233</a:t>
                </a:r>
                <a:r>
                  <a:rPr lang="en-GB" sz="1000" baseline="0" dirty="0"/>
                  <a:t>  G:69  B:140</a:t>
                </a:r>
                <a:endParaRPr lang="en-US" sz="1000" dirty="0"/>
              </a:p>
            </p:txBody>
          </p:sp>
        </p:grpSp>
        <p:grpSp>
          <p:nvGrpSpPr>
            <p:cNvPr id="78" name="Group 52"/>
            <p:cNvGrpSpPr/>
            <p:nvPr userDrawn="1"/>
          </p:nvGrpSpPr>
          <p:grpSpPr>
            <a:xfrm>
              <a:off x="-2982575" y="5281463"/>
              <a:ext cx="2863476" cy="307777"/>
              <a:chOff x="-2928990" y="-44217"/>
              <a:chExt cx="2643206" cy="307777"/>
            </a:xfrm>
          </p:grpSpPr>
          <p:sp>
            <p:nvSpPr>
              <p:cNvPr id="82" name="Rectangle 81"/>
              <p:cNvSpPr/>
              <p:nvPr userDrawn="1"/>
            </p:nvSpPr>
            <p:spPr>
              <a:xfrm>
                <a:off x="-2928990" y="-44217"/>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44217"/>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79" name="Group 55"/>
            <p:cNvGrpSpPr/>
            <p:nvPr userDrawn="1"/>
          </p:nvGrpSpPr>
          <p:grpSpPr>
            <a:xfrm>
              <a:off x="-2982575" y="6145559"/>
              <a:ext cx="2863476" cy="307777"/>
              <a:chOff x="-2928990" y="408746"/>
              <a:chExt cx="2643206" cy="307777"/>
            </a:xfrm>
          </p:grpSpPr>
          <p:sp>
            <p:nvSpPr>
              <p:cNvPr id="80" name="Rectangle 79"/>
              <p:cNvSpPr/>
              <p:nvPr userDrawn="1"/>
            </p:nvSpPr>
            <p:spPr>
              <a:xfrm>
                <a:off x="-2928990" y="408746"/>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userDrawn="1"/>
            </p:nvSpPr>
            <p:spPr>
              <a:xfrm>
                <a:off x="-2500362" y="408746"/>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B:29</a:t>
                </a:r>
                <a:endParaRPr lang="en-US" sz="1000" dirty="0"/>
              </a:p>
            </p:txBody>
          </p:sp>
        </p:grpSp>
      </p:grpSp>
      <p:sp>
        <p:nvSpPr>
          <p:cNvPr id="57" name="Rectangle 56">
            <a:extLst>
              <a:ext uri="{FF2B5EF4-FFF2-40B4-BE49-F238E27FC236}">
                <a16:creationId xmlns:a16="http://schemas.microsoft.com/office/drawing/2014/main" id="{13806877-BA01-4216-88CE-219A8CE4A280}"/>
              </a:ext>
            </a:extLst>
          </p:cNvPr>
          <p:cNvSpPr/>
          <p:nvPr userDrawn="1"/>
        </p:nvSpPr>
        <p:spPr>
          <a:xfrm>
            <a:off x="-2977008" y="4869160"/>
            <a:ext cx="309565" cy="285752"/>
          </a:xfrm>
          <a:prstGeom prst="rect">
            <a:avLst/>
          </a:prstGeom>
          <a:solidFill>
            <a:srgbClr val="952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7A47EF7E-4961-40F5-A2E0-ED88A6A0CF09}"/>
              </a:ext>
            </a:extLst>
          </p:cNvPr>
          <p:cNvSpPr txBox="1"/>
          <p:nvPr userDrawn="1"/>
        </p:nvSpPr>
        <p:spPr>
          <a:xfrm>
            <a:off x="-2512661" y="4869160"/>
            <a:ext cx="2399129" cy="307777"/>
          </a:xfrm>
          <a:prstGeom prst="rect">
            <a:avLst/>
          </a:prstGeom>
          <a:noFill/>
        </p:spPr>
        <p:txBody>
          <a:bodyPr wrap="square" lIns="0" tIns="0" rIns="0" bIns="0" rtlCol="0">
            <a:spAutoFit/>
          </a:bodyPr>
          <a:lstStyle/>
          <a:p>
            <a:r>
              <a:rPr lang="en-GB" sz="1000" dirty="0"/>
              <a:t>Plum</a:t>
            </a:r>
          </a:p>
          <a:p>
            <a:r>
              <a:rPr lang="en-GB" sz="1000" dirty="0"/>
              <a:t>R:149</a:t>
            </a:r>
            <a:r>
              <a:rPr lang="en-GB" sz="1000" baseline="0" dirty="0"/>
              <a:t>  G:46  B:100</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1" r:id="rId2"/>
    <p:sldLayoutId id="2147483662" r:id="rId3"/>
    <p:sldLayoutId id="2147483670" r:id="rId4"/>
    <p:sldLayoutId id="2147483668" r:id="rId5"/>
    <p:sldLayoutId id="2147483669" r:id="rId6"/>
    <p:sldLayoutId id="2147483673" r:id="rId7"/>
    <p:sldLayoutId id="2147483675" r:id="rId8"/>
    <p:sldLayoutId id="2147483676" r:id="rId9"/>
    <p:sldLayoutId id="2147483674" r:id="rId10"/>
    <p:sldLayoutId id="2147483650" r:id="rId11"/>
    <p:sldLayoutId id="2147483652" r:id="rId12"/>
    <p:sldLayoutId id="2147483653" r:id="rId13"/>
    <p:sldLayoutId id="2147483654" r:id="rId14"/>
    <p:sldLayoutId id="2147483655" r:id="rId15"/>
    <p:sldLayoutId id="2147483660" r:id="rId16"/>
    <p:sldLayoutId id="2147483677" r:id="rId17"/>
  </p:sldLayoutIdLst>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p:titleStyle>
    <p:bodyStyle>
      <a:lvl1pPr marL="269889" indent="-269889"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18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sz="1600">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4.sv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Pension scheme design thematic review</a:t>
            </a:r>
          </a:p>
        </p:txBody>
      </p:sp>
      <p:sp>
        <p:nvSpPr>
          <p:cNvPr id="6" name="Subtitle 5"/>
          <p:cNvSpPr>
            <a:spLocks noGrp="1"/>
          </p:cNvSpPr>
          <p:nvPr>
            <p:ph type="subTitle" idx="1"/>
          </p:nvPr>
        </p:nvSpPr>
        <p:spPr>
          <a:xfrm>
            <a:off x="623392" y="3284984"/>
            <a:ext cx="8161867" cy="1007740"/>
          </a:xfrm>
        </p:spPr>
        <p:txBody>
          <a:bodyPr/>
          <a:lstStyle/>
          <a:p>
            <a:r>
              <a:rPr lang="en-GB" dirty="0"/>
              <a:t>David Gordon</a:t>
            </a:r>
          </a:p>
          <a:p>
            <a:r>
              <a:rPr lang="en-GB" dirty="0"/>
              <a:t>Alan Marshall</a:t>
            </a:r>
          </a:p>
          <a:p>
            <a:r>
              <a:rPr lang="en-GB" dirty="0"/>
              <a:t>Neil Buckley</a:t>
            </a:r>
          </a:p>
          <a:p>
            <a:endParaRPr lang="en-GB" dirty="0"/>
          </a:p>
          <a:p>
            <a:r>
              <a:rPr lang="en-GB" dirty="0"/>
              <a:t>3 July 2025</a:t>
            </a:r>
          </a:p>
        </p:txBody>
      </p:sp>
      <p:sp>
        <p:nvSpPr>
          <p:cNvPr id="4" name="Date Placeholder 3"/>
          <p:cNvSpPr>
            <a:spLocks noGrp="1"/>
          </p:cNvSpPr>
          <p:nvPr>
            <p:ph type="dt" sz="half" idx="2"/>
          </p:nvPr>
        </p:nvSpPr>
        <p:spPr/>
        <p:txBody>
          <a:bodyPr/>
          <a:lstStyle/>
          <a:p>
            <a:fld id="{1744C141-B97D-4979-AB76-E8E6AB76C28B}" type="datetime4">
              <a:rPr lang="en-GB" smtClean="0"/>
              <a:pPr/>
              <a:t>11 July 2025</a:t>
            </a:fld>
            <a:endParaRPr lang="en-GB" dirty="0"/>
          </a:p>
        </p:txBody>
      </p:sp>
    </p:spTree>
    <p:extLst>
      <p:ext uri="{BB962C8B-B14F-4D97-AF65-F5344CB8AC3E}">
        <p14:creationId xmlns:p14="http://schemas.microsoft.com/office/powerpoint/2010/main" val="1527229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6C023-8D7D-F084-7032-3F969AD561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5480D-E06A-C7EF-7E7E-3169D546BFA3}"/>
              </a:ext>
            </a:extLst>
          </p:cNvPr>
          <p:cNvSpPr>
            <a:spLocks noGrp="1"/>
          </p:cNvSpPr>
          <p:nvPr>
            <p:ph type="title"/>
          </p:nvPr>
        </p:nvSpPr>
        <p:spPr/>
        <p:txBody>
          <a:bodyPr/>
          <a:lstStyle/>
          <a:p>
            <a:r>
              <a:rPr lang="en-GB" dirty="0"/>
              <a:t>Poll 2 – what’s your area of work?</a:t>
            </a:r>
          </a:p>
        </p:txBody>
      </p:sp>
      <p:sp>
        <p:nvSpPr>
          <p:cNvPr id="4" name="Date Placeholder 3">
            <a:extLst>
              <a:ext uri="{FF2B5EF4-FFF2-40B4-BE49-F238E27FC236}">
                <a16:creationId xmlns:a16="http://schemas.microsoft.com/office/drawing/2014/main" id="{8E2B6E8E-D57E-195C-955D-5D16D1A476EB}"/>
              </a:ext>
            </a:extLst>
          </p:cNvPr>
          <p:cNvSpPr>
            <a:spLocks noGrp="1"/>
          </p:cNvSpPr>
          <p:nvPr>
            <p:ph type="dt" sz="half" idx="10"/>
          </p:nvPr>
        </p:nvSpPr>
        <p:spPr/>
        <p:txBody>
          <a:bodyPr/>
          <a:lstStyle/>
          <a:p>
            <a:fld id="{BC1242CF-12C1-4411-B532-E91306108269}" type="datetime4">
              <a:rPr lang="en-GB" smtClean="0"/>
              <a:pPr/>
              <a:t>11 July 2025</a:t>
            </a:fld>
            <a:endParaRPr lang="en-GB"/>
          </a:p>
        </p:txBody>
      </p:sp>
      <p:sp>
        <p:nvSpPr>
          <p:cNvPr id="5" name="Slide Number Placeholder 4">
            <a:extLst>
              <a:ext uri="{FF2B5EF4-FFF2-40B4-BE49-F238E27FC236}">
                <a16:creationId xmlns:a16="http://schemas.microsoft.com/office/drawing/2014/main" id="{7E1C8AA0-BB71-44A1-13BB-B451EB309CC5}"/>
              </a:ext>
            </a:extLst>
          </p:cNvPr>
          <p:cNvSpPr>
            <a:spLocks noGrp="1"/>
          </p:cNvSpPr>
          <p:nvPr>
            <p:ph type="sldNum" sz="quarter" idx="12"/>
          </p:nvPr>
        </p:nvSpPr>
        <p:spPr/>
        <p:txBody>
          <a:bodyPr/>
          <a:lstStyle/>
          <a:p>
            <a:fld id="{FE8DA6AF-1811-4E27-A96F-54109F1D0275}" type="slidenum">
              <a:rPr lang="en-GB" smtClean="0"/>
              <a:pPr/>
              <a:t>10</a:t>
            </a:fld>
            <a:endParaRPr lang="en-GB"/>
          </a:p>
        </p:txBody>
      </p:sp>
      <p:sp>
        <p:nvSpPr>
          <p:cNvPr id="3" name="Content Placeholder 2">
            <a:extLst>
              <a:ext uri="{FF2B5EF4-FFF2-40B4-BE49-F238E27FC236}">
                <a16:creationId xmlns:a16="http://schemas.microsoft.com/office/drawing/2014/main" id="{BB306569-E542-4DAB-3624-4607FFB405FE}"/>
              </a:ext>
            </a:extLst>
          </p:cNvPr>
          <p:cNvSpPr>
            <a:spLocks noGrp="1"/>
          </p:cNvSpPr>
          <p:nvPr>
            <p:ph idx="4294967295"/>
          </p:nvPr>
        </p:nvSpPr>
        <p:spPr>
          <a:xfrm>
            <a:off x="609603" y="1547813"/>
            <a:ext cx="11055350" cy="4640262"/>
          </a:xfrm>
        </p:spPr>
        <p:txBody>
          <a:bodyPr/>
          <a:lstStyle/>
          <a:p>
            <a:r>
              <a:rPr lang="en-GB" dirty="0"/>
              <a:t>Scheme actuary</a:t>
            </a:r>
          </a:p>
          <a:p>
            <a:r>
              <a:rPr lang="en-GB" dirty="0"/>
              <a:t>Other actuary or student working in pensions</a:t>
            </a:r>
          </a:p>
          <a:p>
            <a:r>
              <a:rPr lang="en-GB" dirty="0"/>
              <a:t>Investment</a:t>
            </a:r>
          </a:p>
          <a:p>
            <a:r>
              <a:rPr lang="en-GB" dirty="0"/>
              <a:t>Insurance</a:t>
            </a:r>
          </a:p>
          <a:p>
            <a:r>
              <a:rPr lang="en-GB" dirty="0"/>
              <a:t>Other / wider fields</a:t>
            </a:r>
          </a:p>
        </p:txBody>
      </p:sp>
    </p:spTree>
    <p:extLst>
      <p:ext uri="{BB962C8B-B14F-4D97-AF65-F5344CB8AC3E}">
        <p14:creationId xmlns:p14="http://schemas.microsoft.com/office/powerpoint/2010/main" val="1564506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Pension scheme design</a:t>
            </a:r>
            <a:br>
              <a:rPr lang="en-GB" dirty="0"/>
            </a:br>
            <a:r>
              <a:rPr lang="en-GB" dirty="0">
                <a:solidFill>
                  <a:schemeClr val="tx1"/>
                </a:solidFill>
              </a:rPr>
              <a:t>Published scope</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11</a:t>
            </a:fld>
            <a:endParaRPr lang="en-GB" dirty="0"/>
          </a:p>
        </p:txBody>
      </p:sp>
      <p:sp>
        <p:nvSpPr>
          <p:cNvPr id="3" name="Content Placeholder 2"/>
          <p:cNvSpPr>
            <a:spLocks noGrp="1"/>
          </p:cNvSpPr>
          <p:nvPr>
            <p:ph idx="1"/>
          </p:nvPr>
        </p:nvSpPr>
        <p:spPr/>
        <p:txBody>
          <a:bodyPr/>
          <a:lstStyle/>
          <a:p>
            <a:pPr marL="0" indent="0">
              <a:buNone/>
            </a:pPr>
            <a:r>
              <a:rPr lang="en-GB" b="1" dirty="0"/>
              <a:t>Pension scheme design</a:t>
            </a:r>
          </a:p>
          <a:p>
            <a:pPr marL="0" indent="0">
              <a:buNone/>
            </a:pPr>
            <a:r>
              <a:rPr lang="en-GB" i="1" dirty="0"/>
              <a:t>Advice given to trustees or sponsors on changes to member benefits</a:t>
            </a:r>
            <a:br>
              <a:rPr lang="en-GB" dirty="0"/>
            </a:br>
            <a:endParaRPr lang="en-GB" dirty="0"/>
          </a:p>
          <a:p>
            <a:pPr marL="0" indent="0">
              <a:buNone/>
            </a:pPr>
            <a:r>
              <a:rPr lang="en-GB" dirty="0"/>
              <a:t>Actuarial advice is critical when benefit changes are proposed for UK DB pension schemes, as it affects the accrued or future benefits payable to scheme members.</a:t>
            </a:r>
          </a:p>
          <a:p>
            <a:pPr marL="0" indent="0">
              <a:buNone/>
            </a:pPr>
            <a:r>
              <a:rPr lang="en-GB" dirty="0"/>
              <a:t>The advice in this area ranges from changes to future benefits (including closure to new accrual) to adjustments to the timing or structure of accrued benefits. The review will look at current practices adopted by actuaries in pension scheme design affecting groups of scheme members. It will also cover the treatment of potential conflicts of interest.</a:t>
            </a:r>
          </a:p>
        </p:txBody>
      </p:sp>
      <p:sp>
        <p:nvSpPr>
          <p:cNvPr id="7" name="Rectangle 6"/>
          <p:cNvSpPr/>
          <p:nvPr/>
        </p:nvSpPr>
        <p:spPr>
          <a:xfrm>
            <a:off x="527052" y="1547815"/>
            <a:ext cx="11137899" cy="905676"/>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6" name="Date Placeholder 2">
            <a:extLst>
              <a:ext uri="{FF2B5EF4-FFF2-40B4-BE49-F238E27FC236}">
                <a16:creationId xmlns:a16="http://schemas.microsoft.com/office/drawing/2014/main" id="{EE55591A-46EA-5D23-B84E-A1E9EA8B7857}"/>
              </a:ext>
            </a:extLst>
          </p:cNvPr>
          <p:cNvSpPr>
            <a:spLocks noGrp="1"/>
          </p:cNvSpPr>
          <p:nvPr>
            <p:ph type="dt" sz="half" idx="10"/>
          </p:nvPr>
        </p:nvSpPr>
        <p:spPr>
          <a:xfrm>
            <a:off x="527053" y="6410326"/>
            <a:ext cx="2688167" cy="331788"/>
          </a:xfrm>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11 July 2025</a:t>
            </a:fld>
            <a:endParaRPr lang="en-GB" dirty="0">
              <a:solidFill>
                <a:srgbClr val="3F4548"/>
              </a:solidFill>
            </a:endParaRPr>
          </a:p>
        </p:txBody>
      </p:sp>
      <p:sp>
        <p:nvSpPr>
          <p:cNvPr id="4" name="TextBox 3">
            <a:extLst>
              <a:ext uri="{FF2B5EF4-FFF2-40B4-BE49-F238E27FC236}">
                <a16:creationId xmlns:a16="http://schemas.microsoft.com/office/drawing/2014/main" id="{E8A9CE92-7D80-C708-B9C0-F23608B748FD}"/>
              </a:ext>
            </a:extLst>
          </p:cNvPr>
          <p:cNvSpPr txBox="1"/>
          <p:nvPr/>
        </p:nvSpPr>
        <p:spPr>
          <a:xfrm>
            <a:off x="1871531" y="5460541"/>
            <a:ext cx="7776864" cy="584775"/>
          </a:xfrm>
          <a:prstGeom prst="rect">
            <a:avLst/>
          </a:prstGeom>
          <a:solidFill>
            <a:schemeClr val="accent1">
              <a:lumMod val="20000"/>
              <a:lumOff val="80000"/>
            </a:schemeClr>
          </a:solidFill>
        </p:spPr>
        <p:txBody>
          <a:bodyPr wrap="square" rtlCol="0">
            <a:spAutoFit/>
          </a:bodyPr>
          <a:lstStyle/>
          <a:p>
            <a:pPr algn="ctr"/>
            <a:r>
              <a:rPr lang="en-GB" sz="1600" i="1" dirty="0">
                <a:solidFill>
                  <a:schemeClr val="accent1"/>
                </a:solidFill>
              </a:rPr>
              <a:t>Given recent high inflation, this review is also covering the advice to trustees or sponsors on whether or not to award discretionary pension increases. </a:t>
            </a:r>
          </a:p>
        </p:txBody>
      </p:sp>
    </p:spTree>
    <p:extLst>
      <p:ext uri="{BB962C8B-B14F-4D97-AF65-F5344CB8AC3E}">
        <p14:creationId xmlns:p14="http://schemas.microsoft.com/office/powerpoint/2010/main" val="285840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0897B-009E-051E-0A36-7D11323475C9}"/>
              </a:ext>
            </a:extLst>
          </p:cNvPr>
          <p:cNvSpPr>
            <a:spLocks noGrp="1"/>
          </p:cNvSpPr>
          <p:nvPr>
            <p:ph type="title"/>
          </p:nvPr>
        </p:nvSpPr>
        <p:spPr/>
        <p:txBody>
          <a:bodyPr/>
          <a:lstStyle/>
          <a:p>
            <a:r>
              <a:rPr lang="en-GB" dirty="0"/>
              <a:t>Submissions</a:t>
            </a:r>
          </a:p>
        </p:txBody>
      </p:sp>
      <p:sp>
        <p:nvSpPr>
          <p:cNvPr id="3" name="Content Placeholder 2">
            <a:extLst>
              <a:ext uri="{FF2B5EF4-FFF2-40B4-BE49-F238E27FC236}">
                <a16:creationId xmlns:a16="http://schemas.microsoft.com/office/drawing/2014/main" id="{6BA95159-9D89-8D7A-8E66-EA666B46B229}"/>
              </a:ext>
            </a:extLst>
          </p:cNvPr>
          <p:cNvSpPr>
            <a:spLocks noGrp="1"/>
          </p:cNvSpPr>
          <p:nvPr>
            <p:ph idx="1"/>
          </p:nvPr>
        </p:nvSpPr>
        <p:spPr>
          <a:xfrm>
            <a:off x="6233850" y="1485330"/>
            <a:ext cx="5496937" cy="1511622"/>
          </a:xfrm>
        </p:spPr>
        <p:txBody>
          <a:bodyPr/>
          <a:lstStyle/>
          <a:p>
            <a:r>
              <a:rPr lang="en-GB" dirty="0"/>
              <a:t>We asked for up to five pension scheme design reports, based on business volumes.</a:t>
            </a:r>
          </a:p>
          <a:p>
            <a:r>
              <a:rPr lang="en-GB" dirty="0"/>
              <a:t>We received 41 examples from 11 organisations: </a:t>
            </a:r>
          </a:p>
        </p:txBody>
      </p:sp>
      <p:sp>
        <p:nvSpPr>
          <p:cNvPr id="4" name="Date Placeholder 3">
            <a:extLst>
              <a:ext uri="{FF2B5EF4-FFF2-40B4-BE49-F238E27FC236}">
                <a16:creationId xmlns:a16="http://schemas.microsoft.com/office/drawing/2014/main" id="{D806FDD0-EC7A-CC4C-0CE3-A8DB3B7EED60}"/>
              </a:ext>
            </a:extLst>
          </p:cNvPr>
          <p:cNvSpPr>
            <a:spLocks noGrp="1"/>
          </p:cNvSpPr>
          <p:nvPr>
            <p:ph type="dt" sz="half" idx="10"/>
          </p:nvPr>
        </p:nvSpPr>
        <p:spPr/>
        <p:txBody>
          <a:bodyPr/>
          <a:lstStyle/>
          <a:p>
            <a:fld id="{BC1242CF-12C1-4411-B532-E91306108269}" type="datetime4">
              <a:rPr lang="en-GB" smtClean="0"/>
              <a:pPr/>
              <a:t>11 July 2025</a:t>
            </a:fld>
            <a:endParaRPr lang="en-GB"/>
          </a:p>
        </p:txBody>
      </p:sp>
      <p:sp>
        <p:nvSpPr>
          <p:cNvPr id="5" name="Slide Number Placeholder 4">
            <a:extLst>
              <a:ext uri="{FF2B5EF4-FFF2-40B4-BE49-F238E27FC236}">
                <a16:creationId xmlns:a16="http://schemas.microsoft.com/office/drawing/2014/main" id="{64440CC8-A811-601C-F26C-C14D66ED99B8}"/>
              </a:ext>
            </a:extLst>
          </p:cNvPr>
          <p:cNvSpPr>
            <a:spLocks noGrp="1"/>
          </p:cNvSpPr>
          <p:nvPr>
            <p:ph type="sldNum" sz="quarter" idx="12"/>
          </p:nvPr>
        </p:nvSpPr>
        <p:spPr/>
        <p:txBody>
          <a:bodyPr/>
          <a:lstStyle/>
          <a:p>
            <a:fld id="{FE8DA6AF-1811-4E27-A96F-54109F1D0275}" type="slidenum">
              <a:rPr lang="en-GB" smtClean="0"/>
              <a:pPr/>
              <a:t>12</a:t>
            </a:fld>
            <a:endParaRPr lang="en-GB"/>
          </a:p>
        </p:txBody>
      </p:sp>
      <p:sp>
        <p:nvSpPr>
          <p:cNvPr id="6" name="TextBox 5">
            <a:extLst>
              <a:ext uri="{FF2B5EF4-FFF2-40B4-BE49-F238E27FC236}">
                <a16:creationId xmlns:a16="http://schemas.microsoft.com/office/drawing/2014/main" id="{69815C06-259B-BD5F-30C0-FA1E8AB446C2}"/>
              </a:ext>
            </a:extLst>
          </p:cNvPr>
          <p:cNvSpPr txBox="1"/>
          <p:nvPr/>
        </p:nvSpPr>
        <p:spPr>
          <a:xfrm>
            <a:off x="6609109" y="3140968"/>
            <a:ext cx="4920874" cy="1323439"/>
          </a:xfrm>
          <a:prstGeom prst="rect">
            <a:avLst/>
          </a:prstGeom>
          <a:solidFill>
            <a:schemeClr val="accent1">
              <a:lumMod val="40000"/>
              <a:lumOff val="60000"/>
              <a:alpha val="25000"/>
            </a:schemeClr>
          </a:solidFill>
        </p:spPr>
        <p:txBody>
          <a:bodyPr wrap="square" rtlCol="0">
            <a:spAutoFit/>
          </a:bodyPr>
          <a:lstStyle/>
          <a:p>
            <a:pPr algn="ctr"/>
            <a:r>
              <a:rPr lang="en-GB" sz="2000" dirty="0">
                <a:solidFill>
                  <a:schemeClr val="accent1"/>
                </a:solidFill>
              </a:rPr>
              <a:t>Barnett Waddingham ~ First Actuarial ~ Gallagher ~ Goddard Perry ~ GAD ~ Hymans Robertson ~ </a:t>
            </a:r>
            <a:r>
              <a:rPr lang="en-GB" sz="2000" dirty="0" err="1">
                <a:solidFill>
                  <a:schemeClr val="accent1"/>
                </a:solidFill>
              </a:rPr>
              <a:t>Isio</a:t>
            </a:r>
            <a:r>
              <a:rPr lang="en-GB" sz="2000" dirty="0">
                <a:solidFill>
                  <a:schemeClr val="accent1"/>
                </a:solidFill>
              </a:rPr>
              <a:t> ~ Mercer ~ PwC ~ Quantum ~ WTW</a:t>
            </a:r>
          </a:p>
        </p:txBody>
      </p:sp>
      <p:graphicFrame>
        <p:nvGraphicFramePr>
          <p:cNvPr id="9" name="Content Placeholder 5">
            <a:extLst>
              <a:ext uri="{FF2B5EF4-FFF2-40B4-BE49-F238E27FC236}">
                <a16:creationId xmlns:a16="http://schemas.microsoft.com/office/drawing/2014/main" id="{7D345559-8D16-D055-1A04-9993F49ABD27}"/>
              </a:ext>
            </a:extLst>
          </p:cNvPr>
          <p:cNvGraphicFramePr>
            <a:graphicFrameLocks/>
          </p:cNvGraphicFramePr>
          <p:nvPr>
            <p:extLst>
              <p:ext uri="{D42A27DB-BD31-4B8C-83A1-F6EECF244321}">
                <p14:modId xmlns:p14="http://schemas.microsoft.com/office/powerpoint/2010/main" val="2916839150"/>
              </p:ext>
            </p:extLst>
          </p:nvPr>
        </p:nvGraphicFramePr>
        <p:xfrm>
          <a:off x="130417" y="1547813"/>
          <a:ext cx="8186290" cy="48505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9947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FBEB-BDDB-07B2-1240-E36A570ECF2E}"/>
              </a:ext>
            </a:extLst>
          </p:cNvPr>
          <p:cNvSpPr>
            <a:spLocks noGrp="1"/>
          </p:cNvSpPr>
          <p:nvPr>
            <p:ph type="title"/>
          </p:nvPr>
        </p:nvSpPr>
        <p:spPr/>
        <p:txBody>
          <a:bodyPr/>
          <a:lstStyle/>
          <a:p>
            <a:r>
              <a:rPr lang="en-GB" dirty="0"/>
              <a:t>About the examples</a:t>
            </a:r>
            <a:endParaRPr lang="en-GB" dirty="0">
              <a:solidFill>
                <a:srgbClr val="FF0000"/>
              </a:solidFill>
            </a:endParaRPr>
          </a:p>
        </p:txBody>
      </p:sp>
      <p:sp>
        <p:nvSpPr>
          <p:cNvPr id="4" name="Date Placeholder 3">
            <a:extLst>
              <a:ext uri="{FF2B5EF4-FFF2-40B4-BE49-F238E27FC236}">
                <a16:creationId xmlns:a16="http://schemas.microsoft.com/office/drawing/2014/main" id="{4C11409C-DACE-B642-AF0A-A12EB374E660}"/>
              </a:ext>
            </a:extLst>
          </p:cNvPr>
          <p:cNvSpPr>
            <a:spLocks noGrp="1"/>
          </p:cNvSpPr>
          <p:nvPr>
            <p:ph type="dt" sz="half" idx="10"/>
          </p:nvPr>
        </p:nvSpPr>
        <p:spPr>
          <a:xfrm>
            <a:off x="527053" y="6410326"/>
            <a:ext cx="2688167" cy="331788"/>
          </a:xfrm>
        </p:spPr>
        <p:txBody>
          <a:bodyPr wrap="square" anchor="t">
            <a:normAutofit/>
          </a:bodyPr>
          <a:lstStyle/>
          <a:p>
            <a:pPr>
              <a:spcAft>
                <a:spcPts val="600"/>
              </a:spcAft>
            </a:pPr>
            <a:fld id="{A72BB45F-77FA-44E0-BDD2-E8267DFB7E60}" type="datetime4">
              <a:rPr lang="en-GB" smtClean="0">
                <a:solidFill>
                  <a:srgbClr val="3F4548"/>
                </a:solidFill>
              </a:rPr>
              <a:pPr>
                <a:spcAft>
                  <a:spcPts val="600"/>
                </a:spcAft>
              </a:pPr>
              <a:t>11 July 2025</a:t>
            </a:fld>
            <a:endParaRPr lang="en-GB" dirty="0">
              <a:solidFill>
                <a:srgbClr val="3F4548"/>
              </a:solidFill>
            </a:endParaRPr>
          </a:p>
        </p:txBody>
      </p:sp>
      <p:sp>
        <p:nvSpPr>
          <p:cNvPr id="5" name="Slide Number Placeholder 3">
            <a:extLst>
              <a:ext uri="{FF2B5EF4-FFF2-40B4-BE49-F238E27FC236}">
                <a16:creationId xmlns:a16="http://schemas.microsoft.com/office/drawing/2014/main" id="{89FEC985-9EC4-77D0-3412-F6C306CB2E4C}"/>
              </a:ext>
            </a:extLst>
          </p:cNvPr>
          <p:cNvSpPr>
            <a:spLocks noGrp="1"/>
          </p:cNvSpPr>
          <p:nvPr>
            <p:ph type="sldNum" sz="quarter" idx="12"/>
          </p:nvPr>
        </p:nvSpPr>
        <p:spPr>
          <a:xfrm>
            <a:off x="10801353" y="6402396"/>
            <a:ext cx="863600" cy="339725"/>
          </a:xfrm>
        </p:spPr>
        <p:txBody>
          <a:bodyPr/>
          <a:lstStyle/>
          <a:p>
            <a:pPr fontAlgn="base">
              <a:spcBef>
                <a:spcPct val="0"/>
              </a:spcBef>
              <a:spcAft>
                <a:spcPct val="0"/>
              </a:spcAft>
            </a:pPr>
            <a:fld id="{65C5C0B4-F90D-4B90-B187-E84366B07232}" type="slidenum">
              <a:rPr lang="en-GB" smtClean="0"/>
              <a:pPr fontAlgn="base">
                <a:spcBef>
                  <a:spcPct val="0"/>
                </a:spcBef>
                <a:spcAft>
                  <a:spcPct val="0"/>
                </a:spcAft>
              </a:pPr>
              <a:t>13</a:t>
            </a:fld>
            <a:endParaRPr lang="en-GB" dirty="0"/>
          </a:p>
        </p:txBody>
      </p:sp>
      <p:graphicFrame>
        <p:nvGraphicFramePr>
          <p:cNvPr id="6" name="Content Placeholder 5">
            <a:extLst>
              <a:ext uri="{FF2B5EF4-FFF2-40B4-BE49-F238E27FC236}">
                <a16:creationId xmlns:a16="http://schemas.microsoft.com/office/drawing/2014/main" id="{DA0C4083-D917-BA53-E2AA-8495360B6263}"/>
              </a:ext>
            </a:extLst>
          </p:cNvPr>
          <p:cNvGraphicFramePr>
            <a:graphicFrameLocks noGrp="1"/>
          </p:cNvGraphicFramePr>
          <p:nvPr>
            <p:ph idx="1"/>
            <p:extLst>
              <p:ext uri="{D42A27DB-BD31-4B8C-83A1-F6EECF244321}">
                <p14:modId xmlns:p14="http://schemas.microsoft.com/office/powerpoint/2010/main" val="3996412601"/>
              </p:ext>
            </p:extLst>
          </p:nvPr>
        </p:nvGraphicFramePr>
        <p:xfrm>
          <a:off x="6617602" y="1559797"/>
          <a:ext cx="5584613" cy="48505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7">
            <a:extLst>
              <a:ext uri="{FF2B5EF4-FFF2-40B4-BE49-F238E27FC236}">
                <a16:creationId xmlns:a16="http://schemas.microsoft.com/office/drawing/2014/main" id="{977DE472-2D49-64EB-82B1-4A725FC85491}"/>
              </a:ext>
            </a:extLst>
          </p:cNvPr>
          <p:cNvGraphicFramePr>
            <a:graphicFrameLocks/>
          </p:cNvGraphicFramePr>
          <p:nvPr>
            <p:extLst>
              <p:ext uri="{D42A27DB-BD31-4B8C-83A1-F6EECF244321}">
                <p14:modId xmlns:p14="http://schemas.microsoft.com/office/powerpoint/2010/main" val="836530279"/>
              </p:ext>
            </p:extLst>
          </p:nvPr>
        </p:nvGraphicFramePr>
        <p:xfrm>
          <a:off x="623392" y="1556792"/>
          <a:ext cx="5929808"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5525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11055349" cy="1143000"/>
          </a:xfrm>
        </p:spPr>
        <p:txBody>
          <a:bodyPr wrap="square" anchor="ctr">
            <a:normAutofit/>
          </a:bodyPr>
          <a:lstStyle/>
          <a:p>
            <a:r>
              <a:rPr lang="en-GB" dirty="0"/>
              <a:t>Review scope and approach</a:t>
            </a:r>
          </a:p>
        </p:txBody>
      </p:sp>
      <p:sp>
        <p:nvSpPr>
          <p:cNvPr id="4" name="Date Placeholder 3"/>
          <p:cNvSpPr>
            <a:spLocks noGrp="1"/>
          </p:cNvSpPr>
          <p:nvPr>
            <p:ph type="dt" sz="half" idx="10"/>
          </p:nvPr>
        </p:nvSpPr>
        <p:spPr>
          <a:xfrm>
            <a:off x="527053" y="6410326"/>
            <a:ext cx="2688167" cy="331788"/>
          </a:xfrm>
        </p:spPr>
        <p:txBody>
          <a:bodyPr wrap="square" anchor="t">
            <a:normAutofit/>
          </a:bodyPr>
          <a:lstStyle/>
          <a:p>
            <a:pPr>
              <a:spcAft>
                <a:spcPts val="600"/>
              </a:spcAft>
            </a:pPr>
            <a:fld id="{A72BB45F-77FA-44E0-BDD2-E8267DFB7E60}" type="datetime4">
              <a:rPr lang="en-GB" smtClean="0">
                <a:solidFill>
                  <a:srgbClr val="3F4548"/>
                </a:solidFill>
              </a:rPr>
              <a:pPr>
                <a:spcAft>
                  <a:spcPts val="600"/>
                </a:spcAft>
              </a:pPr>
              <a:t>11 July 2025</a:t>
            </a:fld>
            <a:endParaRPr lang="en-GB" dirty="0">
              <a:solidFill>
                <a:srgbClr val="3F4548"/>
              </a:solidFill>
            </a:endParaRPr>
          </a:p>
        </p:txBody>
      </p:sp>
      <p:sp>
        <p:nvSpPr>
          <p:cNvPr id="5" name="Slide Number Placeholder 4"/>
          <p:cNvSpPr>
            <a:spLocks noGrp="1"/>
          </p:cNvSpPr>
          <p:nvPr>
            <p:ph type="sldNum" sz="quarter" idx="12"/>
          </p:nvPr>
        </p:nvSpPr>
        <p:spPr>
          <a:xfrm>
            <a:off x="10801351" y="6402391"/>
            <a:ext cx="863600" cy="339725"/>
          </a:xfrm>
        </p:spPr>
        <p:txBody>
          <a:bodyPr wrap="square" anchor="t">
            <a:normAutofit/>
          </a:bodyPr>
          <a:lstStyle/>
          <a:p>
            <a:pPr>
              <a:spcAft>
                <a:spcPts val="600"/>
              </a:spcAft>
            </a:pPr>
            <a:fld id="{FE8DA6AF-1811-4E27-A96F-54109F1D0275}" type="slidenum">
              <a:rPr lang="en-GB" smtClean="0"/>
              <a:pPr>
                <a:spcAft>
                  <a:spcPts val="600"/>
                </a:spcAft>
              </a:pPr>
              <a:t>14</a:t>
            </a:fld>
            <a:endParaRPr lang="en-GB" dirty="0"/>
          </a:p>
        </p:txBody>
      </p:sp>
      <p:graphicFrame>
        <p:nvGraphicFramePr>
          <p:cNvPr id="10" name="Content Placeholder 5"/>
          <p:cNvGraphicFramePr>
            <a:graphicFrameLocks/>
          </p:cNvGraphicFramePr>
          <p:nvPr>
            <p:extLst>
              <p:ext uri="{D42A27DB-BD31-4B8C-83A1-F6EECF244321}">
                <p14:modId xmlns:p14="http://schemas.microsoft.com/office/powerpoint/2010/main" val="1078186187"/>
              </p:ext>
            </p:extLst>
          </p:nvPr>
        </p:nvGraphicFramePr>
        <p:xfrm>
          <a:off x="512612" y="1528803"/>
          <a:ext cx="11152335" cy="4163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927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E1B02-E1D8-7325-DEDF-46A63284BDA0}"/>
              </a:ext>
            </a:extLst>
          </p:cNvPr>
          <p:cNvSpPr>
            <a:spLocks noGrp="1"/>
          </p:cNvSpPr>
          <p:nvPr>
            <p:ph type="ctrTitle"/>
          </p:nvPr>
        </p:nvSpPr>
        <p:spPr/>
        <p:txBody>
          <a:bodyPr/>
          <a:lstStyle/>
          <a:p>
            <a:r>
              <a:rPr lang="en-GB" dirty="0"/>
              <a:t>Report highlights</a:t>
            </a:r>
          </a:p>
        </p:txBody>
      </p:sp>
      <p:sp>
        <p:nvSpPr>
          <p:cNvPr id="3" name="Subtitle 2">
            <a:extLst>
              <a:ext uri="{FF2B5EF4-FFF2-40B4-BE49-F238E27FC236}">
                <a16:creationId xmlns:a16="http://schemas.microsoft.com/office/drawing/2014/main" id="{CD4C6F42-7C1D-D91F-1415-E77660FA3AAF}"/>
              </a:ext>
            </a:extLst>
          </p:cNvPr>
          <p:cNvSpPr>
            <a:spLocks noGrp="1"/>
          </p:cNvSpPr>
          <p:nvPr>
            <p:ph type="subTitle" idx="1"/>
          </p:nvPr>
        </p:nvSpPr>
        <p:spPr/>
        <p:txBody>
          <a:bodyPr/>
          <a:lstStyle/>
          <a:p>
            <a:endParaRPr lang="en-GB"/>
          </a:p>
        </p:txBody>
      </p:sp>
      <p:sp>
        <p:nvSpPr>
          <p:cNvPr id="4" name="Date Placeholder 3">
            <a:extLst>
              <a:ext uri="{FF2B5EF4-FFF2-40B4-BE49-F238E27FC236}">
                <a16:creationId xmlns:a16="http://schemas.microsoft.com/office/drawing/2014/main" id="{B1E1D69D-FB97-89B7-B1FB-EDBEB9C89F6F}"/>
              </a:ext>
            </a:extLst>
          </p:cNvPr>
          <p:cNvSpPr>
            <a:spLocks noGrp="1"/>
          </p:cNvSpPr>
          <p:nvPr>
            <p:ph type="dt" sz="half" idx="2"/>
          </p:nvPr>
        </p:nvSpPr>
        <p:spPr/>
        <p:txBody>
          <a:bodyPr/>
          <a:lstStyle/>
          <a:p>
            <a:fld id="{1744C141-B97D-4979-AB76-E8E6AB76C28B}" type="datetime4">
              <a:rPr lang="en-GB" smtClean="0"/>
              <a:pPr/>
              <a:t>11 July 2025</a:t>
            </a:fld>
            <a:endParaRPr lang="en-GB" dirty="0"/>
          </a:p>
        </p:txBody>
      </p:sp>
    </p:spTree>
    <p:extLst>
      <p:ext uri="{BB962C8B-B14F-4D97-AF65-F5344CB8AC3E}">
        <p14:creationId xmlns:p14="http://schemas.microsoft.com/office/powerpoint/2010/main" val="2255969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11055349" cy="1143000"/>
          </a:xfrm>
        </p:spPr>
        <p:txBody>
          <a:bodyPr wrap="square" anchor="ctr">
            <a:normAutofit/>
          </a:bodyPr>
          <a:lstStyle/>
          <a:p>
            <a:r>
              <a:rPr lang="en-GB" dirty="0"/>
              <a:t>Main findings</a:t>
            </a:r>
            <a:endParaRPr lang="en-GB" dirty="0">
              <a:solidFill>
                <a:srgbClr val="FF0000"/>
              </a:solidFill>
            </a:endParaRPr>
          </a:p>
        </p:txBody>
      </p:sp>
      <p:sp>
        <p:nvSpPr>
          <p:cNvPr id="4" name="Date Placeholder 3"/>
          <p:cNvSpPr>
            <a:spLocks noGrp="1"/>
          </p:cNvSpPr>
          <p:nvPr>
            <p:ph type="dt" sz="half" idx="10"/>
          </p:nvPr>
        </p:nvSpPr>
        <p:spPr>
          <a:xfrm>
            <a:off x="527053" y="6410326"/>
            <a:ext cx="2688167" cy="331788"/>
          </a:xfrm>
        </p:spPr>
        <p:txBody>
          <a:bodyPr wrap="square" anchor="t">
            <a:normAutofit/>
          </a:bodyPr>
          <a:lstStyle/>
          <a:p>
            <a:pPr>
              <a:spcAft>
                <a:spcPts val="600"/>
              </a:spcAft>
            </a:pPr>
            <a:fld id="{E04BE29F-8D06-4984-A184-32267264A04E}" type="datetime4">
              <a:rPr lang="en-GB" smtClean="0">
                <a:solidFill>
                  <a:srgbClr val="3F4548"/>
                </a:solidFill>
              </a:rPr>
              <a:pPr>
                <a:spcAft>
                  <a:spcPts val="600"/>
                </a:spcAft>
              </a:pPr>
              <a:t>11 July 2025</a:t>
            </a:fld>
            <a:endParaRPr lang="en-GB" dirty="0">
              <a:solidFill>
                <a:srgbClr val="3F4548"/>
              </a:solidFill>
            </a:endParaRPr>
          </a:p>
        </p:txBody>
      </p:sp>
      <p:sp>
        <p:nvSpPr>
          <p:cNvPr id="5" name="Slide Number Placeholder 4"/>
          <p:cNvSpPr>
            <a:spLocks noGrp="1"/>
          </p:cNvSpPr>
          <p:nvPr>
            <p:ph type="sldNum" sz="quarter" idx="12"/>
          </p:nvPr>
        </p:nvSpPr>
        <p:spPr>
          <a:xfrm>
            <a:off x="10801351" y="6402391"/>
            <a:ext cx="863600" cy="339725"/>
          </a:xfrm>
        </p:spPr>
        <p:txBody>
          <a:bodyPr wrap="square" anchor="t">
            <a:normAutofit/>
          </a:bodyPr>
          <a:lstStyle/>
          <a:p>
            <a:pPr>
              <a:spcAft>
                <a:spcPts val="600"/>
              </a:spcAft>
            </a:pPr>
            <a:fld id="{FE8DA6AF-1811-4E27-A96F-54109F1D0275}" type="slidenum">
              <a:rPr lang="en-GB" smtClean="0"/>
              <a:pPr>
                <a:spcAft>
                  <a:spcPts val="600"/>
                </a:spcAft>
              </a:pPr>
              <a:t>16</a:t>
            </a:fld>
            <a:endParaRPr lang="en-GB" dirty="0"/>
          </a:p>
        </p:txBody>
      </p:sp>
      <p:graphicFrame>
        <p:nvGraphicFramePr>
          <p:cNvPr id="7" name="Content Placeholder 2">
            <a:extLst>
              <a:ext uri="{FF2B5EF4-FFF2-40B4-BE49-F238E27FC236}">
                <a16:creationId xmlns:a16="http://schemas.microsoft.com/office/drawing/2014/main" id="{1CA77BF9-BC07-04BE-4CEA-8BD651E610D0}"/>
              </a:ext>
            </a:extLst>
          </p:cNvPr>
          <p:cNvGraphicFramePr>
            <a:graphicFrameLocks noGrp="1"/>
          </p:cNvGraphicFramePr>
          <p:nvPr>
            <p:ph idx="1"/>
            <p:extLst>
              <p:ext uri="{D42A27DB-BD31-4B8C-83A1-F6EECF244321}">
                <p14:modId xmlns:p14="http://schemas.microsoft.com/office/powerpoint/2010/main" val="3045121248"/>
              </p:ext>
            </p:extLst>
          </p:nvPr>
        </p:nvGraphicFramePr>
        <p:xfrm>
          <a:off x="630374" y="1629482"/>
          <a:ext cx="10952028" cy="1896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Content Placeholder 2">
            <a:extLst>
              <a:ext uri="{FF2B5EF4-FFF2-40B4-BE49-F238E27FC236}">
                <a16:creationId xmlns:a16="http://schemas.microsoft.com/office/drawing/2014/main" id="{BEBD9CC4-1ABC-B956-EE00-C25ED3294117}"/>
              </a:ext>
            </a:extLst>
          </p:cNvPr>
          <p:cNvGraphicFramePr>
            <a:graphicFrameLocks/>
          </p:cNvGraphicFramePr>
          <p:nvPr>
            <p:extLst>
              <p:ext uri="{D42A27DB-BD31-4B8C-83A1-F6EECF244321}">
                <p14:modId xmlns:p14="http://schemas.microsoft.com/office/powerpoint/2010/main" val="647336708"/>
              </p:ext>
            </p:extLst>
          </p:nvPr>
        </p:nvGraphicFramePr>
        <p:xfrm>
          <a:off x="625756" y="3644346"/>
          <a:ext cx="10956645" cy="18968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8B0E9716-B510-42CB-BFA2-A80B11FD002A}"/>
              </a:ext>
            </a:extLst>
          </p:cNvPr>
          <p:cNvSpPr txBox="1"/>
          <p:nvPr/>
        </p:nvSpPr>
        <p:spPr>
          <a:xfrm>
            <a:off x="1919536" y="5661248"/>
            <a:ext cx="7488832" cy="615553"/>
          </a:xfrm>
          <a:prstGeom prst="rect">
            <a:avLst/>
          </a:prstGeom>
          <a:noFill/>
        </p:spPr>
        <p:txBody>
          <a:bodyPr wrap="square" rtlCol="0">
            <a:spAutoFit/>
          </a:bodyPr>
          <a:lstStyle/>
          <a:p>
            <a:pPr algn="ctr"/>
            <a:r>
              <a:rPr lang="en-GB" sz="1700" i="1" dirty="0">
                <a:solidFill>
                  <a:schemeClr val="accent1"/>
                </a:solidFill>
              </a:rPr>
              <a:t>Advice could be improved to enhance client deliverables, demonstrate standards being met, and to ensure appropriate member outcomes</a:t>
            </a:r>
          </a:p>
        </p:txBody>
      </p:sp>
    </p:spTree>
    <p:extLst>
      <p:ext uri="{BB962C8B-B14F-4D97-AF65-F5344CB8AC3E}">
        <p14:creationId xmlns:p14="http://schemas.microsoft.com/office/powerpoint/2010/main" val="2684106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8304-5F25-7B34-60C3-BD6864F56B8C}"/>
              </a:ext>
            </a:extLst>
          </p:cNvPr>
          <p:cNvSpPr>
            <a:spLocks noGrp="1"/>
          </p:cNvSpPr>
          <p:nvPr>
            <p:ph type="title"/>
          </p:nvPr>
        </p:nvSpPr>
        <p:spPr/>
        <p:txBody>
          <a:bodyPr/>
          <a:lstStyle/>
          <a:p>
            <a:r>
              <a:rPr lang="en-GB" dirty="0" err="1"/>
              <a:t>IFoA</a:t>
            </a:r>
            <a:r>
              <a:rPr lang="en-GB" dirty="0"/>
              <a:t> Regulatory Board</a:t>
            </a:r>
          </a:p>
        </p:txBody>
      </p:sp>
      <p:sp>
        <p:nvSpPr>
          <p:cNvPr id="3" name="Content Placeholder 2">
            <a:extLst>
              <a:ext uri="{FF2B5EF4-FFF2-40B4-BE49-F238E27FC236}">
                <a16:creationId xmlns:a16="http://schemas.microsoft.com/office/drawing/2014/main" id="{71DE8F09-72EB-6735-BE0D-948096141690}"/>
              </a:ext>
            </a:extLst>
          </p:cNvPr>
          <p:cNvSpPr>
            <a:spLocks noGrp="1"/>
          </p:cNvSpPr>
          <p:nvPr>
            <p:ph idx="1"/>
          </p:nvPr>
        </p:nvSpPr>
        <p:spPr>
          <a:xfrm>
            <a:off x="527056" y="1573047"/>
            <a:ext cx="11055349" cy="4640263"/>
          </a:xfrm>
        </p:spPr>
        <p:txBody>
          <a:bodyPr/>
          <a:lstStyle/>
          <a:p>
            <a:pPr marL="269233" indent="-269233"/>
            <a:r>
              <a:rPr lang="en-GB" sz="2133" dirty="0"/>
              <a:t>Welcomes Thematic Review report</a:t>
            </a:r>
            <a:endParaRPr lang="en-US" sz="2133" dirty="0"/>
          </a:p>
          <a:p>
            <a:pPr marL="269233" indent="-269233"/>
            <a:r>
              <a:rPr lang="en-GB" sz="2133" dirty="0"/>
              <a:t>Thanks members and organisations that took part</a:t>
            </a:r>
          </a:p>
          <a:p>
            <a:pPr marL="269233" indent="-269233"/>
            <a:r>
              <a:rPr lang="en-GB" sz="2133" dirty="0"/>
              <a:t>Welcomes the finding that actuarial work is of good quality with sound levels of compliance with standards</a:t>
            </a:r>
          </a:p>
          <a:p>
            <a:pPr marL="269233" indent="-269233"/>
            <a:r>
              <a:rPr lang="en-GB" sz="2133" dirty="0"/>
              <a:t>We wish to highlight the key theme running through the findings that actuaries should explain more fully how potential DB design changes might affect members, whether it’s the benefit itself, the inflationary impact or the potential effect on means-tested state benefits.</a:t>
            </a:r>
          </a:p>
          <a:p>
            <a:pPr marL="269233" indent="-269233"/>
            <a:r>
              <a:rPr lang="en-GB" sz="2133" dirty="0"/>
              <a:t>Considering actions:</a:t>
            </a:r>
          </a:p>
          <a:p>
            <a:pPr marL="717109" lvl="1" indent="-267540"/>
            <a:r>
              <a:rPr lang="en-GB" sz="2133" dirty="0"/>
              <a:t>professionalism resources. </a:t>
            </a:r>
          </a:p>
          <a:p>
            <a:pPr marL="717109" lvl="1" indent="-267540"/>
            <a:r>
              <a:rPr lang="en-GB" sz="2133" dirty="0"/>
              <a:t>discuss with fellow regulators and other stakeholders</a:t>
            </a:r>
          </a:p>
          <a:p>
            <a:pPr marL="269233" indent="-269233"/>
            <a:endParaRPr lang="en-GB" sz="2133" dirty="0"/>
          </a:p>
          <a:p>
            <a:pPr marL="269233" indent="-269233"/>
            <a:endParaRPr lang="en-GB" dirty="0"/>
          </a:p>
        </p:txBody>
      </p:sp>
      <p:sp>
        <p:nvSpPr>
          <p:cNvPr id="6" name="Date Placeholder 3">
            <a:extLst>
              <a:ext uri="{FF2B5EF4-FFF2-40B4-BE49-F238E27FC236}">
                <a16:creationId xmlns:a16="http://schemas.microsoft.com/office/drawing/2014/main" id="{CB350463-7CD6-B0BE-1DF7-2DA9326B0916}"/>
              </a:ext>
            </a:extLst>
          </p:cNvPr>
          <p:cNvSpPr>
            <a:spLocks noGrp="1"/>
          </p:cNvSpPr>
          <p:nvPr>
            <p:ph type="dt" sz="half" idx="10"/>
          </p:nvPr>
        </p:nvSpPr>
        <p:spPr>
          <a:xfrm>
            <a:off x="527053" y="6410326"/>
            <a:ext cx="2688167" cy="331788"/>
          </a:xfrm>
        </p:spPr>
        <p:txBody>
          <a:bodyPr wrap="square" anchor="t">
            <a:normAutofit/>
          </a:bodyPr>
          <a:lstStyle/>
          <a:p>
            <a:pPr>
              <a:spcAft>
                <a:spcPts val="600"/>
              </a:spcAft>
            </a:pPr>
            <a:fld id="{A72BB45F-77FA-44E0-BDD2-E8267DFB7E60}" type="datetime4">
              <a:rPr lang="en-GB" smtClean="0">
                <a:solidFill>
                  <a:srgbClr val="3F4548"/>
                </a:solidFill>
              </a:rPr>
              <a:pPr>
                <a:spcAft>
                  <a:spcPts val="600"/>
                </a:spcAft>
              </a:pPr>
              <a:t>11 July 2025</a:t>
            </a:fld>
            <a:endParaRPr lang="en-GB" dirty="0">
              <a:solidFill>
                <a:srgbClr val="3F4548"/>
              </a:solidFill>
            </a:endParaRPr>
          </a:p>
        </p:txBody>
      </p:sp>
      <p:sp>
        <p:nvSpPr>
          <p:cNvPr id="7" name="Slide Number Placeholder 3">
            <a:extLst>
              <a:ext uri="{FF2B5EF4-FFF2-40B4-BE49-F238E27FC236}">
                <a16:creationId xmlns:a16="http://schemas.microsoft.com/office/drawing/2014/main" id="{E70D133C-FC7D-AC8A-01CA-EFFFD595F5BD}"/>
              </a:ext>
            </a:extLst>
          </p:cNvPr>
          <p:cNvSpPr>
            <a:spLocks noGrp="1"/>
          </p:cNvSpPr>
          <p:nvPr>
            <p:ph type="sldNum" sz="quarter" idx="12"/>
          </p:nvPr>
        </p:nvSpPr>
        <p:spPr>
          <a:xfrm>
            <a:off x="10801353" y="6402396"/>
            <a:ext cx="863600" cy="339725"/>
          </a:xfrm>
        </p:spPr>
        <p:txBody>
          <a:bodyPr/>
          <a:lstStyle/>
          <a:p>
            <a:pPr fontAlgn="base">
              <a:spcBef>
                <a:spcPct val="0"/>
              </a:spcBef>
              <a:spcAft>
                <a:spcPct val="0"/>
              </a:spcAft>
            </a:pPr>
            <a:fld id="{65C5C0B4-F90D-4B90-B187-E84366B07232}" type="slidenum">
              <a:rPr lang="en-GB" smtClean="0"/>
              <a:pPr fontAlgn="base">
                <a:spcBef>
                  <a:spcPct val="0"/>
                </a:spcBef>
                <a:spcAft>
                  <a:spcPct val="0"/>
                </a:spcAft>
              </a:pPr>
              <a:t>17</a:t>
            </a:fld>
            <a:endParaRPr lang="en-GB" dirty="0"/>
          </a:p>
        </p:txBody>
      </p:sp>
    </p:spTree>
    <p:extLst>
      <p:ext uri="{BB962C8B-B14F-4D97-AF65-F5344CB8AC3E}">
        <p14:creationId xmlns:p14="http://schemas.microsoft.com/office/powerpoint/2010/main" val="413884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DCF20-DC5F-42B1-D689-4AF73F486ED1}"/>
              </a:ext>
            </a:extLst>
          </p:cNvPr>
          <p:cNvSpPr>
            <a:spLocks noGrp="1"/>
          </p:cNvSpPr>
          <p:nvPr>
            <p:ph type="ctrTitle"/>
          </p:nvPr>
        </p:nvSpPr>
        <p:spPr/>
        <p:txBody>
          <a:bodyPr/>
          <a:lstStyle/>
          <a:p>
            <a:r>
              <a:rPr lang="en-GB" dirty="0"/>
              <a:t>Findings in detail</a:t>
            </a:r>
          </a:p>
        </p:txBody>
      </p:sp>
      <p:sp>
        <p:nvSpPr>
          <p:cNvPr id="3" name="Subtitle 2">
            <a:extLst>
              <a:ext uri="{FF2B5EF4-FFF2-40B4-BE49-F238E27FC236}">
                <a16:creationId xmlns:a16="http://schemas.microsoft.com/office/drawing/2014/main" id="{4EA63BAE-40F6-F123-02CC-2E0669FFFC57}"/>
              </a:ext>
            </a:extLst>
          </p:cNvPr>
          <p:cNvSpPr>
            <a:spLocks noGrp="1"/>
          </p:cNvSpPr>
          <p:nvPr>
            <p:ph type="subTitle" idx="1"/>
          </p:nvPr>
        </p:nvSpPr>
        <p:spPr/>
        <p:txBody>
          <a:bodyPr/>
          <a:lstStyle/>
          <a:p>
            <a:endParaRPr lang="en-GB"/>
          </a:p>
        </p:txBody>
      </p:sp>
      <p:sp>
        <p:nvSpPr>
          <p:cNvPr id="4" name="Date Placeholder 3">
            <a:extLst>
              <a:ext uri="{FF2B5EF4-FFF2-40B4-BE49-F238E27FC236}">
                <a16:creationId xmlns:a16="http://schemas.microsoft.com/office/drawing/2014/main" id="{6754F743-6818-D84A-48B4-1A26708F8DB6}"/>
              </a:ext>
            </a:extLst>
          </p:cNvPr>
          <p:cNvSpPr>
            <a:spLocks noGrp="1"/>
          </p:cNvSpPr>
          <p:nvPr>
            <p:ph type="dt" sz="half" idx="2"/>
          </p:nvPr>
        </p:nvSpPr>
        <p:spPr/>
        <p:txBody>
          <a:bodyPr/>
          <a:lstStyle/>
          <a:p>
            <a:fld id="{1744C141-B97D-4979-AB76-E8E6AB76C28B}" type="datetime4">
              <a:rPr lang="en-GB" smtClean="0"/>
              <a:pPr/>
              <a:t>11 July 2025</a:t>
            </a:fld>
            <a:endParaRPr lang="en-GB" dirty="0"/>
          </a:p>
        </p:txBody>
      </p:sp>
    </p:spTree>
    <p:extLst>
      <p:ext uri="{BB962C8B-B14F-4D97-AF65-F5344CB8AC3E}">
        <p14:creationId xmlns:p14="http://schemas.microsoft.com/office/powerpoint/2010/main" val="1483269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Overall standard</a:t>
            </a:r>
          </a:p>
        </p:txBody>
      </p:sp>
      <p:sp>
        <p:nvSpPr>
          <p:cNvPr id="3" name="Content Placeholder 2">
            <a:extLst>
              <a:ext uri="{FF2B5EF4-FFF2-40B4-BE49-F238E27FC236}">
                <a16:creationId xmlns:a16="http://schemas.microsoft.com/office/drawing/2014/main" id="{9AA26A42-4DE5-DFB4-2223-4B9D7ABACFF4}"/>
              </a:ext>
            </a:extLst>
          </p:cNvPr>
          <p:cNvSpPr>
            <a:spLocks noGrp="1"/>
          </p:cNvSpPr>
          <p:nvPr>
            <p:ph idx="1"/>
          </p:nvPr>
        </p:nvSpPr>
        <p:spPr/>
        <p:txBody>
          <a:bodyPr/>
          <a:lstStyle/>
          <a:p>
            <a:pPr marL="0" indent="0">
              <a:buNone/>
            </a:pPr>
            <a:r>
              <a:rPr lang="en-GB" b="1" dirty="0">
                <a:latin typeface="Arial" panose="020B0604020202020204" pitchFamily="34" charset="0"/>
              </a:rPr>
              <a:t>Finding: </a:t>
            </a:r>
            <a:r>
              <a:rPr lang="en-GB" dirty="0">
                <a:latin typeface="Arial" panose="020B0604020202020204" pitchFamily="34" charset="0"/>
              </a:rPr>
              <a:t>The overall standard of advice was good. We found evidence to show consistently sound levels of compliance with relevant standards and guidance.</a:t>
            </a:r>
          </a:p>
          <a:p>
            <a:pPr marL="269233" indent="-269233"/>
            <a:endParaRPr lang="en-GB" dirty="0">
              <a:latin typeface="Arial"/>
            </a:endParaRPr>
          </a:p>
          <a:p>
            <a:pPr marL="269233" indent="-269233"/>
            <a:r>
              <a:rPr lang="en-GB" sz="2133" dirty="0">
                <a:latin typeface="Arial"/>
              </a:rPr>
              <a:t>Code, TAS 100 and TAS 300</a:t>
            </a:r>
            <a:endParaRPr lang="en-GB" sz="2133" dirty="0">
              <a:latin typeface="Arial" panose="020B0604020202020204" pitchFamily="34" charset="0"/>
            </a:endParaRPr>
          </a:p>
          <a:p>
            <a:pPr marL="269233" indent="-269233"/>
            <a:r>
              <a:rPr lang="en-GB" sz="2133" dirty="0">
                <a:latin typeface="Arial"/>
              </a:rPr>
              <a:t>Good evidence</a:t>
            </a:r>
            <a:endParaRPr lang="en-GB" sz="2133" dirty="0">
              <a:latin typeface="Arial" panose="020B0604020202020204" pitchFamily="34" charset="0"/>
            </a:endParaRPr>
          </a:p>
          <a:p>
            <a:pPr marL="269233" indent="-269233"/>
            <a:r>
              <a:rPr lang="en-GB" sz="2133" dirty="0">
                <a:latin typeface="Arial"/>
                <a:ea typeface="Calibri" panose="020F0502020204030204" pitchFamily="34" charset="0"/>
              </a:rPr>
              <a:t>Good practice examples highlighted through report</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11 July 2025</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19</a:t>
            </a:fld>
            <a:endParaRPr lang="en-GB" dirty="0"/>
          </a:p>
        </p:txBody>
      </p:sp>
      <p:sp>
        <p:nvSpPr>
          <p:cNvPr id="7" name="Rectangle 6">
            <a:extLst>
              <a:ext uri="{FF2B5EF4-FFF2-40B4-BE49-F238E27FC236}">
                <a16:creationId xmlns:a16="http://schemas.microsoft.com/office/drawing/2014/main" id="{D677EB1F-E9F8-18B2-E377-9DA0504F8147}"/>
              </a:ext>
            </a:extLst>
          </p:cNvPr>
          <p:cNvSpPr/>
          <p:nvPr/>
        </p:nvSpPr>
        <p:spPr>
          <a:xfrm>
            <a:off x="527054" y="1547814"/>
            <a:ext cx="11055349" cy="82506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4" descr="Business Growth outline">
            <a:extLst>
              <a:ext uri="{FF2B5EF4-FFF2-40B4-BE49-F238E27FC236}">
                <a16:creationId xmlns:a16="http://schemas.microsoft.com/office/drawing/2014/main" id="{598AF51A-0953-F6B1-DEDA-F11B37EAC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00256" y="192088"/>
            <a:ext cx="1219200" cy="1219200"/>
          </a:xfrm>
          <a:prstGeom prst="rect">
            <a:avLst/>
          </a:prstGeom>
        </p:spPr>
      </p:pic>
      <p:sp>
        <p:nvSpPr>
          <p:cNvPr id="8" name="Rectangle 7">
            <a:extLst>
              <a:ext uri="{FF2B5EF4-FFF2-40B4-BE49-F238E27FC236}">
                <a16:creationId xmlns:a16="http://schemas.microsoft.com/office/drawing/2014/main" id="{39795CE3-6A5D-5DB0-FC33-4767439B571D}"/>
              </a:ext>
            </a:extLst>
          </p:cNvPr>
          <p:cNvSpPr/>
          <p:nvPr/>
        </p:nvSpPr>
        <p:spPr>
          <a:xfrm>
            <a:off x="527052" y="1547815"/>
            <a:ext cx="11137899" cy="825068"/>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83290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490DE-D819-EABD-58F3-848B5C93BF75}"/>
              </a:ext>
            </a:extLst>
          </p:cNvPr>
          <p:cNvSpPr>
            <a:spLocks noGrp="1"/>
          </p:cNvSpPr>
          <p:nvPr>
            <p:ph type="title"/>
          </p:nvPr>
        </p:nvSpPr>
        <p:spPr/>
        <p:txBody>
          <a:bodyPr/>
          <a:lstStyle/>
          <a:p>
            <a:r>
              <a:rPr lang="en-GB"/>
              <a:t>What we’ll cover today</a:t>
            </a:r>
            <a:endParaRPr lang="en-GB" dirty="0">
              <a:solidFill>
                <a:srgbClr val="FF0000"/>
              </a:solidFill>
            </a:endParaRPr>
          </a:p>
        </p:txBody>
      </p:sp>
      <p:sp>
        <p:nvSpPr>
          <p:cNvPr id="3" name="Content Placeholder 2">
            <a:extLst>
              <a:ext uri="{FF2B5EF4-FFF2-40B4-BE49-F238E27FC236}">
                <a16:creationId xmlns:a16="http://schemas.microsoft.com/office/drawing/2014/main" id="{18AEC187-5457-FC5D-1F30-99BB4B2A6348}"/>
              </a:ext>
            </a:extLst>
          </p:cNvPr>
          <p:cNvSpPr>
            <a:spLocks noGrp="1"/>
          </p:cNvSpPr>
          <p:nvPr>
            <p:ph idx="1"/>
          </p:nvPr>
        </p:nvSpPr>
        <p:spPr>
          <a:xfrm>
            <a:off x="527055" y="1557338"/>
            <a:ext cx="6145009" cy="4640262"/>
          </a:xfrm>
        </p:spPr>
        <p:txBody>
          <a:bodyPr/>
          <a:lstStyle/>
          <a:p>
            <a:r>
              <a:rPr lang="en-GB" dirty="0"/>
              <a:t>Thematic Review Programme</a:t>
            </a:r>
          </a:p>
          <a:p>
            <a:r>
              <a:rPr lang="en-GB" dirty="0"/>
              <a:t>Pension scheme design thematic review highlights</a:t>
            </a:r>
          </a:p>
          <a:p>
            <a:r>
              <a:rPr lang="en-GB" dirty="0"/>
              <a:t>Questions – please use Q&amp;A button</a:t>
            </a:r>
          </a:p>
          <a:p>
            <a:endParaRPr lang="en-GB" dirty="0"/>
          </a:p>
        </p:txBody>
      </p:sp>
      <p:sp>
        <p:nvSpPr>
          <p:cNvPr id="4" name="Date Placeholder 3">
            <a:extLst>
              <a:ext uri="{FF2B5EF4-FFF2-40B4-BE49-F238E27FC236}">
                <a16:creationId xmlns:a16="http://schemas.microsoft.com/office/drawing/2014/main" id="{0F35E0C4-39EA-8A54-3E6C-10B2A5288C8B}"/>
              </a:ext>
            </a:extLst>
          </p:cNvPr>
          <p:cNvSpPr>
            <a:spLocks noGrp="1"/>
          </p:cNvSpPr>
          <p:nvPr>
            <p:ph type="dt" sz="half" idx="10"/>
          </p:nvPr>
        </p:nvSpPr>
        <p:spPr/>
        <p:txBody>
          <a:bodyPr/>
          <a:lstStyle/>
          <a:p>
            <a:fld id="{BC1242CF-12C1-4411-B532-E91306108269}" type="datetime4">
              <a:rPr lang="en-GB" smtClean="0"/>
              <a:pPr/>
              <a:t>11 July 2025</a:t>
            </a:fld>
            <a:endParaRPr lang="en-GB"/>
          </a:p>
        </p:txBody>
      </p:sp>
      <p:sp>
        <p:nvSpPr>
          <p:cNvPr id="5" name="Slide Number Placeholder 4">
            <a:extLst>
              <a:ext uri="{FF2B5EF4-FFF2-40B4-BE49-F238E27FC236}">
                <a16:creationId xmlns:a16="http://schemas.microsoft.com/office/drawing/2014/main" id="{B1779066-6026-1F68-077C-F04EB3084BB8}"/>
              </a:ext>
            </a:extLst>
          </p:cNvPr>
          <p:cNvSpPr>
            <a:spLocks noGrp="1"/>
          </p:cNvSpPr>
          <p:nvPr>
            <p:ph type="sldNum" sz="quarter" idx="12"/>
          </p:nvPr>
        </p:nvSpPr>
        <p:spPr/>
        <p:txBody>
          <a:bodyPr/>
          <a:lstStyle/>
          <a:p>
            <a:fld id="{FE8DA6AF-1811-4E27-A96F-54109F1D0275}" type="slidenum">
              <a:rPr lang="en-GB" smtClean="0"/>
              <a:pPr/>
              <a:t>2</a:t>
            </a:fld>
            <a:endParaRPr lang="en-GB"/>
          </a:p>
        </p:txBody>
      </p:sp>
      <p:pic>
        <p:nvPicPr>
          <p:cNvPr id="9" name="Picture 8">
            <a:extLst>
              <a:ext uri="{FF2B5EF4-FFF2-40B4-BE49-F238E27FC236}">
                <a16:creationId xmlns:a16="http://schemas.microsoft.com/office/drawing/2014/main" id="{F7EA2034-6ECE-8EC7-595D-7407BC990412}"/>
              </a:ext>
            </a:extLst>
          </p:cNvPr>
          <p:cNvPicPr>
            <a:picLocks noChangeAspect="1"/>
          </p:cNvPicPr>
          <p:nvPr/>
        </p:nvPicPr>
        <p:blipFill>
          <a:blip r:embed="rId2"/>
          <a:stretch>
            <a:fillRect/>
          </a:stretch>
        </p:blipFill>
        <p:spPr>
          <a:xfrm>
            <a:off x="7227494" y="1412776"/>
            <a:ext cx="4350046" cy="3536708"/>
          </a:xfrm>
          <a:prstGeom prst="rect">
            <a:avLst/>
          </a:prstGeom>
        </p:spPr>
      </p:pic>
    </p:spTree>
    <p:extLst>
      <p:ext uri="{BB962C8B-B14F-4D97-AF65-F5344CB8AC3E}">
        <p14:creationId xmlns:p14="http://schemas.microsoft.com/office/powerpoint/2010/main" val="4225906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A8032-1772-9E21-ACFC-68B251CF2B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0E76D-F369-B277-BAD5-9A66F9068817}"/>
              </a:ext>
            </a:extLst>
          </p:cNvPr>
          <p:cNvSpPr>
            <a:spLocks noGrp="1"/>
          </p:cNvSpPr>
          <p:nvPr>
            <p:ph type="title"/>
          </p:nvPr>
        </p:nvSpPr>
        <p:spPr/>
        <p:txBody>
          <a:bodyPr/>
          <a:lstStyle/>
          <a:p>
            <a:r>
              <a:rPr lang="en-GB" dirty="0"/>
              <a:t>Member impact</a:t>
            </a:r>
          </a:p>
        </p:txBody>
      </p:sp>
      <p:sp>
        <p:nvSpPr>
          <p:cNvPr id="3" name="Content Placeholder 2">
            <a:extLst>
              <a:ext uri="{FF2B5EF4-FFF2-40B4-BE49-F238E27FC236}">
                <a16:creationId xmlns:a16="http://schemas.microsoft.com/office/drawing/2014/main" id="{8FA95623-4490-7D8E-9A48-B0A9BAC1DC97}"/>
              </a:ext>
            </a:extLst>
          </p:cNvPr>
          <p:cNvSpPr>
            <a:spLocks noGrp="1"/>
          </p:cNvSpPr>
          <p:nvPr>
            <p:ph idx="1"/>
          </p:nvPr>
        </p:nvSpPr>
        <p:spPr/>
        <p:txBody>
          <a:bodyPr/>
          <a:lstStyle/>
          <a:p>
            <a:pPr marL="0" indent="0">
              <a:buNone/>
            </a:pPr>
            <a:r>
              <a:rPr lang="en-GB" b="1" dirty="0">
                <a:latin typeface="Arial" panose="020B0604020202020204" pitchFamily="34" charset="0"/>
              </a:rPr>
              <a:t>Finding: </a:t>
            </a:r>
            <a:r>
              <a:rPr lang="en-GB" dirty="0">
                <a:latin typeface="Arial" panose="020B0604020202020204" pitchFamily="34" charset="0"/>
              </a:rPr>
              <a:t>Actuaries don’t always adequately explain how benefit changes will impact scheme members</a:t>
            </a:r>
          </a:p>
          <a:p>
            <a:pPr marL="269233" indent="-269233"/>
            <a:endParaRPr lang="en-GB" dirty="0">
              <a:latin typeface="Arial"/>
            </a:endParaRPr>
          </a:p>
          <a:p>
            <a:pPr marL="269233" indent="-269233"/>
            <a:r>
              <a:rPr lang="en-GB" sz="2133" dirty="0">
                <a:latin typeface="Arial"/>
              </a:rPr>
              <a:t>Focus on interests of user (trustees or sponsor)</a:t>
            </a:r>
          </a:p>
          <a:p>
            <a:pPr marL="269233" indent="-269233"/>
            <a:r>
              <a:rPr lang="en-GB" sz="2133" dirty="0">
                <a:latin typeface="Arial"/>
              </a:rPr>
              <a:t>Less evidence of </a:t>
            </a:r>
          </a:p>
          <a:p>
            <a:pPr marL="716930" lvl="1" indent="-269233"/>
            <a:r>
              <a:rPr lang="en-GB" sz="1933" dirty="0">
                <a:latin typeface="Arial"/>
              </a:rPr>
              <a:t>how proposed changes impact on the members themselves</a:t>
            </a:r>
          </a:p>
          <a:p>
            <a:pPr marL="716930" lvl="1" indent="-269233"/>
            <a:r>
              <a:rPr lang="en-GB" sz="1933" dirty="0">
                <a:latin typeface="Arial"/>
              </a:rPr>
              <a:t>changes in risks facing members </a:t>
            </a:r>
          </a:p>
        </p:txBody>
      </p:sp>
      <p:sp>
        <p:nvSpPr>
          <p:cNvPr id="5" name="Date Placeholder 4">
            <a:extLst>
              <a:ext uri="{FF2B5EF4-FFF2-40B4-BE49-F238E27FC236}">
                <a16:creationId xmlns:a16="http://schemas.microsoft.com/office/drawing/2014/main" id="{2F36609B-4A1E-5539-85C7-3514E02F4288}"/>
              </a:ext>
            </a:extLst>
          </p:cNvPr>
          <p:cNvSpPr>
            <a:spLocks noGrp="1"/>
          </p:cNvSpPr>
          <p:nvPr>
            <p:ph type="dt" sz="half" idx="10"/>
          </p:nvPr>
        </p:nvSpPr>
        <p:spPr/>
        <p:txBody>
          <a:bodyPr/>
          <a:lstStyle/>
          <a:p>
            <a:fld id="{D61A727E-B859-494B-9C10-3BAA998F8E13}" type="datetime4">
              <a:rPr lang="en-GB" smtClean="0">
                <a:solidFill>
                  <a:srgbClr val="3F4548"/>
                </a:solidFill>
              </a:rPr>
              <a:t>11 July 2025</a:t>
            </a:fld>
            <a:endParaRPr lang="en-GB" dirty="0">
              <a:solidFill>
                <a:srgbClr val="3F4548"/>
              </a:solidFill>
            </a:endParaRPr>
          </a:p>
        </p:txBody>
      </p:sp>
      <p:sp>
        <p:nvSpPr>
          <p:cNvPr id="6" name="Slide Number Placeholder 5">
            <a:extLst>
              <a:ext uri="{FF2B5EF4-FFF2-40B4-BE49-F238E27FC236}">
                <a16:creationId xmlns:a16="http://schemas.microsoft.com/office/drawing/2014/main" id="{E6712EFF-2092-A629-6D9D-080C3106666D}"/>
              </a:ext>
            </a:extLst>
          </p:cNvPr>
          <p:cNvSpPr>
            <a:spLocks noGrp="1"/>
          </p:cNvSpPr>
          <p:nvPr>
            <p:ph type="sldNum" sz="quarter" idx="12"/>
          </p:nvPr>
        </p:nvSpPr>
        <p:spPr/>
        <p:txBody>
          <a:bodyPr/>
          <a:lstStyle/>
          <a:p>
            <a:fld id="{375E1C19-A04E-4390-A400-023E4FCB19F2}" type="slidenum">
              <a:rPr lang="en-GB" smtClean="0"/>
              <a:pPr/>
              <a:t>20</a:t>
            </a:fld>
            <a:endParaRPr lang="en-GB" dirty="0"/>
          </a:p>
        </p:txBody>
      </p:sp>
      <p:sp>
        <p:nvSpPr>
          <p:cNvPr id="7" name="Rectangle 6">
            <a:extLst>
              <a:ext uri="{FF2B5EF4-FFF2-40B4-BE49-F238E27FC236}">
                <a16:creationId xmlns:a16="http://schemas.microsoft.com/office/drawing/2014/main" id="{86895E8D-AC25-CECF-77F1-70B51F3F2C13}"/>
              </a:ext>
            </a:extLst>
          </p:cNvPr>
          <p:cNvSpPr/>
          <p:nvPr/>
        </p:nvSpPr>
        <p:spPr>
          <a:xfrm>
            <a:off x="527054" y="1547814"/>
            <a:ext cx="11055349" cy="82506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4" descr="Business Growth outline">
            <a:extLst>
              <a:ext uri="{FF2B5EF4-FFF2-40B4-BE49-F238E27FC236}">
                <a16:creationId xmlns:a16="http://schemas.microsoft.com/office/drawing/2014/main" id="{9D1072CE-6875-9FA1-4914-EC16F19DA2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00256" y="192088"/>
            <a:ext cx="1219200" cy="1219200"/>
          </a:xfrm>
          <a:prstGeom prst="rect">
            <a:avLst/>
          </a:prstGeom>
        </p:spPr>
      </p:pic>
      <p:sp>
        <p:nvSpPr>
          <p:cNvPr id="8" name="Rectangle 7">
            <a:extLst>
              <a:ext uri="{FF2B5EF4-FFF2-40B4-BE49-F238E27FC236}">
                <a16:creationId xmlns:a16="http://schemas.microsoft.com/office/drawing/2014/main" id="{C8244F65-A06E-9409-6E29-736753765C26}"/>
              </a:ext>
            </a:extLst>
          </p:cNvPr>
          <p:cNvSpPr/>
          <p:nvPr/>
        </p:nvSpPr>
        <p:spPr>
          <a:xfrm>
            <a:off x="527052" y="1547815"/>
            <a:ext cx="11137899" cy="825068"/>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3458221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D7C1A-E50D-BFE2-B974-F2BA39C3B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FFF5D-B374-4BF5-8D84-90F201685781}"/>
              </a:ext>
            </a:extLst>
          </p:cNvPr>
          <p:cNvSpPr>
            <a:spLocks noGrp="1"/>
          </p:cNvSpPr>
          <p:nvPr>
            <p:ph type="title"/>
          </p:nvPr>
        </p:nvSpPr>
        <p:spPr/>
        <p:txBody>
          <a:bodyPr/>
          <a:lstStyle/>
          <a:p>
            <a:r>
              <a:rPr lang="en-GB" dirty="0"/>
              <a:t>Inflation</a:t>
            </a:r>
          </a:p>
        </p:txBody>
      </p:sp>
      <p:sp>
        <p:nvSpPr>
          <p:cNvPr id="3" name="Content Placeholder 2">
            <a:extLst>
              <a:ext uri="{FF2B5EF4-FFF2-40B4-BE49-F238E27FC236}">
                <a16:creationId xmlns:a16="http://schemas.microsoft.com/office/drawing/2014/main" id="{E7E64111-F08C-FB0B-32A7-8877949A9E5D}"/>
              </a:ext>
            </a:extLst>
          </p:cNvPr>
          <p:cNvSpPr>
            <a:spLocks noGrp="1"/>
          </p:cNvSpPr>
          <p:nvPr>
            <p:ph idx="1"/>
          </p:nvPr>
        </p:nvSpPr>
        <p:spPr/>
        <p:txBody>
          <a:bodyPr/>
          <a:lstStyle/>
          <a:p>
            <a:pPr marL="0" indent="0">
              <a:buNone/>
            </a:pPr>
            <a:r>
              <a:rPr lang="en-GB" b="1" dirty="0">
                <a:latin typeface="Arial" panose="020B0604020202020204" pitchFamily="34" charset="0"/>
              </a:rPr>
              <a:t>Finding: </a:t>
            </a:r>
            <a:r>
              <a:rPr lang="en-GB" dirty="0">
                <a:latin typeface="Arial" panose="020B0604020202020204" pitchFamily="34" charset="0"/>
              </a:rPr>
              <a:t>Actuaries don’t always adequately explain how changes will affect inflation protection</a:t>
            </a:r>
            <a:endParaRPr lang="en-GB" dirty="0">
              <a:latin typeface="Arial"/>
            </a:endParaRPr>
          </a:p>
          <a:p>
            <a:pPr marL="269233" indent="-269233"/>
            <a:endParaRPr lang="en-GB" sz="2133" dirty="0">
              <a:latin typeface="Arial"/>
            </a:endParaRPr>
          </a:p>
          <a:p>
            <a:pPr marL="269233" indent="-269233"/>
            <a:r>
              <a:rPr lang="en-GB" sz="2133" dirty="0">
                <a:latin typeface="Arial"/>
              </a:rPr>
              <a:t>Many benefit changes related to inflation risk</a:t>
            </a:r>
            <a:endParaRPr lang="en-GB" sz="2133" dirty="0">
              <a:latin typeface="Arial" panose="020B0604020202020204" pitchFamily="34" charset="0"/>
            </a:endParaRPr>
          </a:p>
          <a:p>
            <a:pPr marL="269233" indent="-269233"/>
            <a:r>
              <a:rPr lang="en-GB" sz="2133" dirty="0">
                <a:latin typeface="Arial" panose="020B0604020202020204" pitchFamily="34" charset="0"/>
              </a:rPr>
              <a:t>Little explanation of how inflation risk will impact on member benefits</a:t>
            </a:r>
          </a:p>
          <a:p>
            <a:pPr marL="269233" indent="-269233"/>
            <a:r>
              <a:rPr lang="en-GB" sz="2133" dirty="0">
                <a:latin typeface="Arial" panose="020B0604020202020204" pitchFamily="34" charset="0"/>
              </a:rPr>
              <a:t>Few references to recent inflation spike from 2021 to 2024</a:t>
            </a:r>
          </a:p>
          <a:p>
            <a:pPr marL="0" indent="0">
              <a:buNone/>
            </a:pPr>
            <a:endParaRPr lang="en-GB" sz="2133" dirty="0">
              <a:latin typeface="Arial"/>
              <a:ea typeface="Calibri" panose="020F0502020204030204" pitchFamily="34" charset="0"/>
            </a:endParaRPr>
          </a:p>
        </p:txBody>
      </p:sp>
      <p:sp>
        <p:nvSpPr>
          <p:cNvPr id="5" name="Date Placeholder 4">
            <a:extLst>
              <a:ext uri="{FF2B5EF4-FFF2-40B4-BE49-F238E27FC236}">
                <a16:creationId xmlns:a16="http://schemas.microsoft.com/office/drawing/2014/main" id="{D239F3F9-C884-1CC2-DAFA-1955E1554F57}"/>
              </a:ext>
            </a:extLst>
          </p:cNvPr>
          <p:cNvSpPr>
            <a:spLocks noGrp="1"/>
          </p:cNvSpPr>
          <p:nvPr>
            <p:ph type="dt" sz="half" idx="10"/>
          </p:nvPr>
        </p:nvSpPr>
        <p:spPr/>
        <p:txBody>
          <a:bodyPr/>
          <a:lstStyle/>
          <a:p>
            <a:fld id="{D61A727E-B859-494B-9C10-3BAA998F8E13}" type="datetime4">
              <a:rPr lang="en-GB" smtClean="0">
                <a:solidFill>
                  <a:srgbClr val="3F4548"/>
                </a:solidFill>
              </a:rPr>
              <a:t>11 July 2025</a:t>
            </a:fld>
            <a:endParaRPr lang="en-GB" dirty="0">
              <a:solidFill>
                <a:srgbClr val="3F4548"/>
              </a:solidFill>
            </a:endParaRPr>
          </a:p>
        </p:txBody>
      </p:sp>
      <p:sp>
        <p:nvSpPr>
          <p:cNvPr id="6" name="Slide Number Placeholder 5">
            <a:extLst>
              <a:ext uri="{FF2B5EF4-FFF2-40B4-BE49-F238E27FC236}">
                <a16:creationId xmlns:a16="http://schemas.microsoft.com/office/drawing/2014/main" id="{D018102A-5C9C-6622-A2F4-7878AFF6CCEC}"/>
              </a:ext>
            </a:extLst>
          </p:cNvPr>
          <p:cNvSpPr>
            <a:spLocks noGrp="1"/>
          </p:cNvSpPr>
          <p:nvPr>
            <p:ph type="sldNum" sz="quarter" idx="12"/>
          </p:nvPr>
        </p:nvSpPr>
        <p:spPr/>
        <p:txBody>
          <a:bodyPr/>
          <a:lstStyle/>
          <a:p>
            <a:fld id="{375E1C19-A04E-4390-A400-023E4FCB19F2}" type="slidenum">
              <a:rPr lang="en-GB" smtClean="0"/>
              <a:pPr/>
              <a:t>21</a:t>
            </a:fld>
            <a:endParaRPr lang="en-GB" dirty="0"/>
          </a:p>
        </p:txBody>
      </p:sp>
      <p:sp>
        <p:nvSpPr>
          <p:cNvPr id="7" name="Rectangle 6">
            <a:extLst>
              <a:ext uri="{FF2B5EF4-FFF2-40B4-BE49-F238E27FC236}">
                <a16:creationId xmlns:a16="http://schemas.microsoft.com/office/drawing/2014/main" id="{F2E5E59F-2943-EF75-299D-E62AFCEE7025}"/>
              </a:ext>
            </a:extLst>
          </p:cNvPr>
          <p:cNvSpPr/>
          <p:nvPr/>
        </p:nvSpPr>
        <p:spPr>
          <a:xfrm>
            <a:off x="527054" y="1547814"/>
            <a:ext cx="11055349" cy="82506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311F10E-BE86-D928-E474-ED413245F7AF}"/>
              </a:ext>
            </a:extLst>
          </p:cNvPr>
          <p:cNvSpPr/>
          <p:nvPr/>
        </p:nvSpPr>
        <p:spPr>
          <a:xfrm>
            <a:off x="527052" y="1547815"/>
            <a:ext cx="11137899" cy="513033"/>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927322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8D87C-75B7-373C-20ED-428A4F3A3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073A8-55DF-1ECA-1DC6-E9F7B44A9A16}"/>
              </a:ext>
            </a:extLst>
          </p:cNvPr>
          <p:cNvSpPr>
            <a:spLocks noGrp="1"/>
          </p:cNvSpPr>
          <p:nvPr>
            <p:ph type="title"/>
          </p:nvPr>
        </p:nvSpPr>
        <p:spPr/>
        <p:txBody>
          <a:bodyPr/>
          <a:lstStyle/>
          <a:p>
            <a:r>
              <a:rPr lang="en-GB" dirty="0"/>
              <a:t>Means-tested benefits</a:t>
            </a:r>
          </a:p>
        </p:txBody>
      </p:sp>
      <p:sp>
        <p:nvSpPr>
          <p:cNvPr id="3" name="Content Placeholder 2">
            <a:extLst>
              <a:ext uri="{FF2B5EF4-FFF2-40B4-BE49-F238E27FC236}">
                <a16:creationId xmlns:a16="http://schemas.microsoft.com/office/drawing/2014/main" id="{2BFFAFF1-F2F4-DA69-6417-C3A63E416401}"/>
              </a:ext>
            </a:extLst>
          </p:cNvPr>
          <p:cNvSpPr>
            <a:spLocks noGrp="1"/>
          </p:cNvSpPr>
          <p:nvPr>
            <p:ph idx="1"/>
          </p:nvPr>
        </p:nvSpPr>
        <p:spPr/>
        <p:txBody>
          <a:bodyPr/>
          <a:lstStyle/>
          <a:p>
            <a:pPr marL="0" indent="0">
              <a:buNone/>
            </a:pPr>
            <a:r>
              <a:rPr lang="en-GB" b="1" dirty="0">
                <a:latin typeface="Arial" panose="020B0604020202020204" pitchFamily="34" charset="0"/>
              </a:rPr>
              <a:t>Finding: </a:t>
            </a:r>
            <a:r>
              <a:rPr lang="en-GB" dirty="0">
                <a:latin typeface="Arial" panose="020B0604020202020204" pitchFamily="34" charset="0"/>
              </a:rPr>
              <a:t>Actuaries don’t always adequately how proposed changes may impact means-tested benefits. This contrasts with pensions tax, where advice invariably addressed this point.</a:t>
            </a:r>
          </a:p>
          <a:p>
            <a:pPr marL="0" indent="0">
              <a:buNone/>
            </a:pPr>
            <a:endParaRPr lang="en-GB" dirty="0">
              <a:latin typeface="Arial" panose="020B0604020202020204" pitchFamily="34" charset="0"/>
            </a:endParaRPr>
          </a:p>
          <a:p>
            <a:pPr marL="269233" indent="-269233"/>
            <a:r>
              <a:rPr lang="en-GB" sz="2133" dirty="0">
                <a:latin typeface="Arial"/>
              </a:rPr>
              <a:t>Scheme design changes may lead to step-change in pension income, or payment of a lump sum, which may affect means-tested benefits.</a:t>
            </a:r>
          </a:p>
          <a:p>
            <a:pPr marL="269233" indent="-269233"/>
            <a:r>
              <a:rPr lang="en-GB" sz="2133" dirty="0">
                <a:latin typeface="Arial"/>
              </a:rPr>
              <a:t>May affect only a few members</a:t>
            </a:r>
          </a:p>
          <a:p>
            <a:pPr marL="269233" indent="-269233"/>
            <a:r>
              <a:rPr lang="en-GB" sz="2133" dirty="0">
                <a:latin typeface="Arial"/>
              </a:rPr>
              <a:t>This may influence whether member should take up option</a:t>
            </a:r>
          </a:p>
          <a:p>
            <a:pPr marL="269233" indent="-269233"/>
            <a:r>
              <a:rPr lang="en-GB" sz="2133" dirty="0">
                <a:latin typeface="Arial"/>
              </a:rPr>
              <a:t>Contrast with pensions tax where advice covered this, and often alternative approaches put forward to reduce risk members are affected</a:t>
            </a:r>
            <a:endParaRPr lang="en-GB" sz="2133" dirty="0">
              <a:latin typeface="Arial"/>
              <a:ea typeface="Calibri" panose="020F0502020204030204" pitchFamily="34" charset="0"/>
            </a:endParaRPr>
          </a:p>
        </p:txBody>
      </p:sp>
      <p:sp>
        <p:nvSpPr>
          <p:cNvPr id="5" name="Date Placeholder 4">
            <a:extLst>
              <a:ext uri="{FF2B5EF4-FFF2-40B4-BE49-F238E27FC236}">
                <a16:creationId xmlns:a16="http://schemas.microsoft.com/office/drawing/2014/main" id="{E6225E8C-E0EC-EA42-7437-154179905840}"/>
              </a:ext>
            </a:extLst>
          </p:cNvPr>
          <p:cNvSpPr>
            <a:spLocks noGrp="1"/>
          </p:cNvSpPr>
          <p:nvPr>
            <p:ph type="dt" sz="half" idx="10"/>
          </p:nvPr>
        </p:nvSpPr>
        <p:spPr/>
        <p:txBody>
          <a:bodyPr/>
          <a:lstStyle/>
          <a:p>
            <a:fld id="{D61A727E-B859-494B-9C10-3BAA998F8E13}" type="datetime4">
              <a:rPr lang="en-GB" smtClean="0">
                <a:solidFill>
                  <a:srgbClr val="3F4548"/>
                </a:solidFill>
              </a:rPr>
              <a:t>11 July 2025</a:t>
            </a:fld>
            <a:endParaRPr lang="en-GB" dirty="0">
              <a:solidFill>
                <a:srgbClr val="3F4548"/>
              </a:solidFill>
            </a:endParaRPr>
          </a:p>
        </p:txBody>
      </p:sp>
      <p:sp>
        <p:nvSpPr>
          <p:cNvPr id="6" name="Slide Number Placeholder 5">
            <a:extLst>
              <a:ext uri="{FF2B5EF4-FFF2-40B4-BE49-F238E27FC236}">
                <a16:creationId xmlns:a16="http://schemas.microsoft.com/office/drawing/2014/main" id="{E7EB4DE4-8C9C-A9D8-5D44-A1FDEBD6E0D1}"/>
              </a:ext>
            </a:extLst>
          </p:cNvPr>
          <p:cNvSpPr>
            <a:spLocks noGrp="1"/>
          </p:cNvSpPr>
          <p:nvPr>
            <p:ph type="sldNum" sz="quarter" idx="12"/>
          </p:nvPr>
        </p:nvSpPr>
        <p:spPr/>
        <p:txBody>
          <a:bodyPr/>
          <a:lstStyle/>
          <a:p>
            <a:fld id="{375E1C19-A04E-4390-A400-023E4FCB19F2}" type="slidenum">
              <a:rPr lang="en-GB" smtClean="0"/>
              <a:pPr/>
              <a:t>22</a:t>
            </a:fld>
            <a:endParaRPr lang="en-GB" dirty="0"/>
          </a:p>
        </p:txBody>
      </p:sp>
      <p:sp>
        <p:nvSpPr>
          <p:cNvPr id="7" name="Rectangle 6">
            <a:extLst>
              <a:ext uri="{FF2B5EF4-FFF2-40B4-BE49-F238E27FC236}">
                <a16:creationId xmlns:a16="http://schemas.microsoft.com/office/drawing/2014/main" id="{1F3D3F7B-EFD5-B3D6-CC2E-F63C099C91DE}"/>
              </a:ext>
            </a:extLst>
          </p:cNvPr>
          <p:cNvSpPr/>
          <p:nvPr/>
        </p:nvSpPr>
        <p:spPr>
          <a:xfrm>
            <a:off x="527054" y="1547814"/>
            <a:ext cx="11055349" cy="82506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514F68E-0428-F664-632F-7CA8D525CBF4}"/>
              </a:ext>
            </a:extLst>
          </p:cNvPr>
          <p:cNvSpPr/>
          <p:nvPr/>
        </p:nvSpPr>
        <p:spPr>
          <a:xfrm>
            <a:off x="527052" y="1547815"/>
            <a:ext cx="11137899" cy="825068"/>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119299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4D2F9-622E-F65B-5C50-3AEAADB8C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F98CE-7FE1-2AA5-2E76-0C06FA55721B}"/>
              </a:ext>
            </a:extLst>
          </p:cNvPr>
          <p:cNvSpPr>
            <a:spLocks noGrp="1"/>
          </p:cNvSpPr>
          <p:nvPr>
            <p:ph type="title"/>
          </p:nvPr>
        </p:nvSpPr>
        <p:spPr/>
        <p:txBody>
          <a:bodyPr/>
          <a:lstStyle/>
          <a:p>
            <a:r>
              <a:rPr lang="en-GB" dirty="0"/>
              <a:t>TAS 300</a:t>
            </a:r>
          </a:p>
        </p:txBody>
      </p:sp>
      <p:sp>
        <p:nvSpPr>
          <p:cNvPr id="3" name="Content Placeholder 2">
            <a:extLst>
              <a:ext uri="{FF2B5EF4-FFF2-40B4-BE49-F238E27FC236}">
                <a16:creationId xmlns:a16="http://schemas.microsoft.com/office/drawing/2014/main" id="{DA0836E7-69F9-2713-17B5-6689DE00AB32}"/>
              </a:ext>
            </a:extLst>
          </p:cNvPr>
          <p:cNvSpPr>
            <a:spLocks noGrp="1"/>
          </p:cNvSpPr>
          <p:nvPr>
            <p:ph idx="1"/>
          </p:nvPr>
        </p:nvSpPr>
        <p:spPr/>
        <p:txBody>
          <a:bodyPr/>
          <a:lstStyle/>
          <a:p>
            <a:pPr marL="0" indent="0">
              <a:buNone/>
            </a:pPr>
            <a:r>
              <a:rPr lang="en-GB" b="1" dirty="0">
                <a:latin typeface="Arial" panose="020B0604020202020204" pitchFamily="34" charset="0"/>
              </a:rPr>
              <a:t>Finding: </a:t>
            </a:r>
            <a:r>
              <a:rPr lang="en-GB" dirty="0">
                <a:latin typeface="Arial" panose="020B0604020202020204" pitchFamily="34" charset="0"/>
              </a:rPr>
              <a:t>Inconsistent use of TAS 300 compliance statements</a:t>
            </a:r>
          </a:p>
          <a:p>
            <a:pPr marL="269233" indent="-269233"/>
            <a:endParaRPr lang="en-GB" dirty="0">
              <a:latin typeface="Arial"/>
            </a:endParaRPr>
          </a:p>
          <a:p>
            <a:pPr marL="269233" indent="-269233"/>
            <a:r>
              <a:rPr lang="en-GB" sz="2133" dirty="0">
                <a:latin typeface="Arial" panose="020B0604020202020204" pitchFamily="34" charset="0"/>
              </a:rPr>
              <a:t>In-scope work without TAS 300 compliance statements</a:t>
            </a:r>
          </a:p>
          <a:p>
            <a:pPr marL="269233" indent="-269233"/>
            <a:r>
              <a:rPr lang="en-GB" sz="2133" dirty="0">
                <a:latin typeface="Arial" panose="020B0604020202020204" pitchFamily="34" charset="0"/>
              </a:rPr>
              <a:t>Out of scope work included compliance statements</a:t>
            </a:r>
          </a:p>
          <a:p>
            <a:pPr marL="269233" indent="-269233"/>
            <a:r>
              <a:rPr lang="en-GB" sz="2133" dirty="0">
                <a:latin typeface="Arial" panose="020B0604020202020204" pitchFamily="34" charset="0"/>
              </a:rPr>
              <a:t>Work generally appeared to comply either way</a:t>
            </a:r>
          </a:p>
          <a:p>
            <a:pPr marL="269233" indent="-269233"/>
            <a:r>
              <a:rPr lang="en-GB" sz="2133" dirty="0">
                <a:latin typeface="Arial" panose="020B0604020202020204" pitchFamily="34" charset="0"/>
              </a:rPr>
              <a:t>Scope being clarified in updated TAS 300</a:t>
            </a:r>
          </a:p>
          <a:p>
            <a:pPr marL="269233" indent="-269233"/>
            <a:endParaRPr lang="en-GB" sz="2133" dirty="0">
              <a:latin typeface="Arial" panose="020B0604020202020204" pitchFamily="34" charset="0"/>
            </a:endParaRPr>
          </a:p>
        </p:txBody>
      </p:sp>
      <p:sp>
        <p:nvSpPr>
          <p:cNvPr id="5" name="Date Placeholder 4">
            <a:extLst>
              <a:ext uri="{FF2B5EF4-FFF2-40B4-BE49-F238E27FC236}">
                <a16:creationId xmlns:a16="http://schemas.microsoft.com/office/drawing/2014/main" id="{A6F0E248-9990-28B8-C6B6-41CC1B9C30D1}"/>
              </a:ext>
            </a:extLst>
          </p:cNvPr>
          <p:cNvSpPr>
            <a:spLocks noGrp="1"/>
          </p:cNvSpPr>
          <p:nvPr>
            <p:ph type="dt" sz="half" idx="10"/>
          </p:nvPr>
        </p:nvSpPr>
        <p:spPr/>
        <p:txBody>
          <a:bodyPr/>
          <a:lstStyle/>
          <a:p>
            <a:fld id="{D61A727E-B859-494B-9C10-3BAA998F8E13}" type="datetime4">
              <a:rPr lang="en-GB" smtClean="0">
                <a:solidFill>
                  <a:srgbClr val="3F4548"/>
                </a:solidFill>
              </a:rPr>
              <a:t>11 July 2025</a:t>
            </a:fld>
            <a:endParaRPr lang="en-GB" dirty="0">
              <a:solidFill>
                <a:srgbClr val="3F4548"/>
              </a:solidFill>
            </a:endParaRPr>
          </a:p>
        </p:txBody>
      </p:sp>
      <p:sp>
        <p:nvSpPr>
          <p:cNvPr id="6" name="Slide Number Placeholder 5">
            <a:extLst>
              <a:ext uri="{FF2B5EF4-FFF2-40B4-BE49-F238E27FC236}">
                <a16:creationId xmlns:a16="http://schemas.microsoft.com/office/drawing/2014/main" id="{EBCCD0F6-3AD3-7A7A-237E-8E26800615D0}"/>
              </a:ext>
            </a:extLst>
          </p:cNvPr>
          <p:cNvSpPr>
            <a:spLocks noGrp="1"/>
          </p:cNvSpPr>
          <p:nvPr>
            <p:ph type="sldNum" sz="quarter" idx="12"/>
          </p:nvPr>
        </p:nvSpPr>
        <p:spPr/>
        <p:txBody>
          <a:bodyPr/>
          <a:lstStyle/>
          <a:p>
            <a:fld id="{375E1C19-A04E-4390-A400-023E4FCB19F2}" type="slidenum">
              <a:rPr lang="en-GB" smtClean="0"/>
              <a:pPr/>
              <a:t>23</a:t>
            </a:fld>
            <a:endParaRPr lang="en-GB" dirty="0"/>
          </a:p>
        </p:txBody>
      </p:sp>
      <p:sp>
        <p:nvSpPr>
          <p:cNvPr id="7" name="Rectangle 6">
            <a:extLst>
              <a:ext uri="{FF2B5EF4-FFF2-40B4-BE49-F238E27FC236}">
                <a16:creationId xmlns:a16="http://schemas.microsoft.com/office/drawing/2014/main" id="{16CADE0F-200F-BFBB-106F-5BB3A61B1F0D}"/>
              </a:ext>
            </a:extLst>
          </p:cNvPr>
          <p:cNvSpPr/>
          <p:nvPr/>
        </p:nvSpPr>
        <p:spPr>
          <a:xfrm>
            <a:off x="527054" y="1547814"/>
            <a:ext cx="11055349" cy="82506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C3F6050-0B26-3DCA-835B-BCBFA5485558}"/>
              </a:ext>
            </a:extLst>
          </p:cNvPr>
          <p:cNvSpPr/>
          <p:nvPr/>
        </p:nvSpPr>
        <p:spPr>
          <a:xfrm>
            <a:off x="527052" y="1547815"/>
            <a:ext cx="11137899" cy="825068"/>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pic>
        <p:nvPicPr>
          <p:cNvPr id="4" name="Graphic 8" descr="Contract outline">
            <a:extLst>
              <a:ext uri="{FF2B5EF4-FFF2-40B4-BE49-F238E27FC236}">
                <a16:creationId xmlns:a16="http://schemas.microsoft.com/office/drawing/2014/main" id="{7CA97543-F7E0-A1D7-73DC-FA743459BB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2264" y="106280"/>
            <a:ext cx="1228809" cy="1228809"/>
          </a:xfrm>
          <a:prstGeom prst="rect">
            <a:avLst/>
          </a:prstGeom>
        </p:spPr>
      </p:pic>
    </p:spTree>
    <p:extLst>
      <p:ext uri="{BB962C8B-B14F-4D97-AF65-F5344CB8AC3E}">
        <p14:creationId xmlns:p14="http://schemas.microsoft.com/office/powerpoint/2010/main" val="2996234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Business environment</a:t>
            </a:r>
          </a:p>
        </p:txBody>
      </p:sp>
      <p:sp>
        <p:nvSpPr>
          <p:cNvPr id="3" name="Content Placeholder 2">
            <a:extLst>
              <a:ext uri="{FF2B5EF4-FFF2-40B4-BE49-F238E27FC236}">
                <a16:creationId xmlns:a16="http://schemas.microsoft.com/office/drawing/2014/main" id="{9AA26A42-4DE5-DFB4-2223-4B9D7ABACFF4}"/>
              </a:ext>
            </a:extLst>
          </p:cNvPr>
          <p:cNvSpPr>
            <a:spLocks noGrp="1"/>
          </p:cNvSpPr>
          <p:nvPr>
            <p:ph idx="1"/>
          </p:nvPr>
        </p:nvSpPr>
        <p:spPr>
          <a:xfrm>
            <a:off x="527056" y="1547442"/>
            <a:ext cx="11055349" cy="4768911"/>
          </a:xfrm>
        </p:spPr>
        <p:txBody>
          <a:bodyPr/>
          <a:lstStyle/>
          <a:p>
            <a:pPr marL="0" indent="0">
              <a:buNone/>
            </a:pPr>
            <a:r>
              <a:rPr lang="en-GB" b="1" dirty="0">
                <a:latin typeface="Arial"/>
              </a:rPr>
              <a:t>Finding: </a:t>
            </a:r>
            <a:r>
              <a:rPr lang="en-GB" dirty="0">
                <a:latin typeface="Arial"/>
              </a:rPr>
              <a:t>The UK DB pensions world is changing rapidly. This means increased challenges and complexities for actuaries providing advice in this domain.</a:t>
            </a:r>
          </a:p>
          <a:p>
            <a:pPr marL="0" indent="0">
              <a:buNone/>
            </a:pPr>
            <a:endParaRPr lang="en-GB" sz="2133" dirty="0">
              <a:latin typeface="Arial"/>
            </a:endParaRPr>
          </a:p>
          <a:p>
            <a:pPr marL="0" indent="0">
              <a:buNone/>
            </a:pPr>
            <a:r>
              <a:rPr lang="en-GB" sz="2133" dirty="0">
                <a:latin typeface="Arial"/>
              </a:rPr>
              <a:t>Evolving backdrop:</a:t>
            </a:r>
          </a:p>
          <a:p>
            <a:pPr marL="269233" indent="-269233"/>
            <a:r>
              <a:rPr lang="en-GB" sz="2133" dirty="0">
                <a:latin typeface="Arial"/>
              </a:rPr>
              <a:t>Improved funding levels leading to further calls for discretionary pension increases</a:t>
            </a:r>
          </a:p>
          <a:p>
            <a:pPr marL="269233" indent="-269233"/>
            <a:r>
              <a:rPr lang="en-GB" sz="2133" dirty="0">
                <a:latin typeface="Arial"/>
              </a:rPr>
              <a:t>Benefit simplification to assist transactions</a:t>
            </a:r>
          </a:p>
          <a:p>
            <a:pPr marL="269233" indent="-269233"/>
            <a:r>
              <a:rPr lang="en-GB" sz="2133" dirty="0">
                <a:latin typeface="Arial"/>
              </a:rPr>
              <a:t>Distribution of surplus on wind-up</a:t>
            </a:r>
          </a:p>
          <a:p>
            <a:pPr marL="269233" indent="-269233"/>
            <a:r>
              <a:rPr lang="en-GB" sz="2133" dirty="0">
                <a:latin typeface="Arial"/>
              </a:rPr>
              <a:t>Government proposals to release surplus for ongoing schemes</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11 July 2025</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24</a:t>
            </a:fld>
            <a:endParaRPr lang="en-GB" dirty="0"/>
          </a:p>
        </p:txBody>
      </p:sp>
      <p:sp>
        <p:nvSpPr>
          <p:cNvPr id="7" name="Rectangle 6">
            <a:extLst>
              <a:ext uri="{FF2B5EF4-FFF2-40B4-BE49-F238E27FC236}">
                <a16:creationId xmlns:a16="http://schemas.microsoft.com/office/drawing/2014/main" id="{D677EB1F-E9F8-18B2-E377-9DA0504F8147}"/>
              </a:ext>
            </a:extLst>
          </p:cNvPr>
          <p:cNvSpPr/>
          <p:nvPr/>
        </p:nvSpPr>
        <p:spPr>
          <a:xfrm>
            <a:off x="568326" y="1537918"/>
            <a:ext cx="11055349" cy="834965"/>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9" descr="Customer review outline">
            <a:extLst>
              <a:ext uri="{FF2B5EF4-FFF2-40B4-BE49-F238E27FC236}">
                <a16:creationId xmlns:a16="http://schemas.microsoft.com/office/drawing/2014/main" id="{F719EBCA-C10F-CF3F-07DB-848A5742CB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8235" y="268219"/>
            <a:ext cx="1219200" cy="1219200"/>
          </a:xfrm>
          <a:prstGeom prst="rect">
            <a:avLst/>
          </a:prstGeom>
        </p:spPr>
      </p:pic>
      <p:sp>
        <p:nvSpPr>
          <p:cNvPr id="8" name="Rectangle 7">
            <a:extLst>
              <a:ext uri="{FF2B5EF4-FFF2-40B4-BE49-F238E27FC236}">
                <a16:creationId xmlns:a16="http://schemas.microsoft.com/office/drawing/2014/main" id="{4E7A69EF-27B9-76DB-D339-59D54DC258C6}"/>
              </a:ext>
            </a:extLst>
          </p:cNvPr>
          <p:cNvSpPr/>
          <p:nvPr/>
        </p:nvSpPr>
        <p:spPr>
          <a:xfrm>
            <a:off x="527052" y="1547815"/>
            <a:ext cx="11137899" cy="905676"/>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606206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92C7-71E8-55C0-7343-0A8023B7D8B8}"/>
              </a:ext>
            </a:extLst>
          </p:cNvPr>
          <p:cNvSpPr>
            <a:spLocks noGrp="1"/>
          </p:cNvSpPr>
          <p:nvPr>
            <p:ph type="title"/>
          </p:nvPr>
        </p:nvSpPr>
        <p:spPr>
          <a:xfrm>
            <a:off x="527055" y="404813"/>
            <a:ext cx="11055349" cy="1143000"/>
          </a:xfrm>
        </p:spPr>
        <p:txBody>
          <a:bodyPr wrap="square" anchor="ctr">
            <a:normAutofit/>
          </a:bodyPr>
          <a:lstStyle/>
          <a:p>
            <a:pPr>
              <a:lnSpc>
                <a:spcPct val="90000"/>
              </a:lnSpc>
            </a:pPr>
            <a:r>
              <a:rPr lang="en-GB" sz="2700" dirty="0"/>
              <a:t>Poll 3 – how would you describe current actuarial standards and guidance applying to pension scheme design work?</a:t>
            </a:r>
          </a:p>
        </p:txBody>
      </p:sp>
      <p:sp>
        <p:nvSpPr>
          <p:cNvPr id="4" name="Date Placeholder 3">
            <a:extLst>
              <a:ext uri="{FF2B5EF4-FFF2-40B4-BE49-F238E27FC236}">
                <a16:creationId xmlns:a16="http://schemas.microsoft.com/office/drawing/2014/main" id="{A1F8D545-7B85-F451-D842-E310CC67997F}"/>
              </a:ext>
            </a:extLst>
          </p:cNvPr>
          <p:cNvSpPr>
            <a:spLocks noGrp="1"/>
          </p:cNvSpPr>
          <p:nvPr>
            <p:ph type="dt" sz="half" idx="10"/>
          </p:nvPr>
        </p:nvSpPr>
        <p:spPr>
          <a:xfrm>
            <a:off x="527054" y="6410325"/>
            <a:ext cx="2688166" cy="331788"/>
          </a:xfrm>
        </p:spPr>
        <p:txBody>
          <a:bodyPr wrap="square" anchor="t">
            <a:normAutofit/>
          </a:bodyPr>
          <a:lstStyle/>
          <a:p>
            <a:pPr>
              <a:spcAft>
                <a:spcPts val="600"/>
              </a:spcAft>
            </a:pPr>
            <a:fld id="{BC1242CF-12C1-4411-B532-E91306108269}" type="datetime4">
              <a:rPr lang="en-GB" smtClean="0"/>
              <a:pPr>
                <a:spcAft>
                  <a:spcPts val="600"/>
                </a:spcAft>
              </a:pPr>
              <a:t>11 July 2025</a:t>
            </a:fld>
            <a:endParaRPr lang="en-GB"/>
          </a:p>
        </p:txBody>
      </p:sp>
      <p:sp>
        <p:nvSpPr>
          <p:cNvPr id="5" name="Slide Number Placeholder 4">
            <a:extLst>
              <a:ext uri="{FF2B5EF4-FFF2-40B4-BE49-F238E27FC236}">
                <a16:creationId xmlns:a16="http://schemas.microsoft.com/office/drawing/2014/main" id="{4D7100DB-F256-D8C6-E6B2-A8C1C9FFA043}"/>
              </a:ext>
            </a:extLst>
          </p:cNvPr>
          <p:cNvSpPr>
            <a:spLocks noGrp="1"/>
          </p:cNvSpPr>
          <p:nvPr>
            <p:ph type="sldNum" sz="quarter" idx="12"/>
          </p:nvPr>
        </p:nvSpPr>
        <p:spPr>
          <a:xfrm>
            <a:off x="10801353" y="6402396"/>
            <a:ext cx="863600" cy="339725"/>
          </a:xfrm>
        </p:spPr>
        <p:txBody>
          <a:bodyPr wrap="square" anchor="t">
            <a:normAutofit/>
          </a:bodyPr>
          <a:lstStyle/>
          <a:p>
            <a:pPr>
              <a:spcAft>
                <a:spcPts val="600"/>
              </a:spcAft>
            </a:pPr>
            <a:fld id="{FE8DA6AF-1811-4E27-A96F-54109F1D0275}" type="slidenum">
              <a:rPr lang="en-GB" smtClean="0"/>
              <a:pPr>
                <a:spcAft>
                  <a:spcPts val="600"/>
                </a:spcAft>
              </a:pPr>
              <a:t>25</a:t>
            </a:fld>
            <a:endParaRPr lang="en-GB"/>
          </a:p>
        </p:txBody>
      </p:sp>
      <p:graphicFrame>
        <p:nvGraphicFramePr>
          <p:cNvPr id="7" name="Content Placeholder 2">
            <a:extLst>
              <a:ext uri="{FF2B5EF4-FFF2-40B4-BE49-F238E27FC236}">
                <a16:creationId xmlns:a16="http://schemas.microsoft.com/office/drawing/2014/main" id="{04AD9A12-627F-A7AD-3E9A-6C5B0AA29F18}"/>
              </a:ext>
            </a:extLst>
          </p:cNvPr>
          <p:cNvGraphicFramePr>
            <a:graphicFrameLocks noGrp="1"/>
          </p:cNvGraphicFramePr>
          <p:nvPr>
            <p:ph idx="1"/>
            <p:extLst>
              <p:ext uri="{D42A27DB-BD31-4B8C-83A1-F6EECF244321}">
                <p14:modId xmlns:p14="http://schemas.microsoft.com/office/powerpoint/2010/main" val="3200778125"/>
              </p:ext>
            </p:extLst>
          </p:nvPr>
        </p:nvGraphicFramePr>
        <p:xfrm>
          <a:off x="527055" y="1557338"/>
          <a:ext cx="11055349" cy="4640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4000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0F2A-8F20-3188-3999-940763C6E87C}"/>
              </a:ext>
            </a:extLst>
          </p:cNvPr>
          <p:cNvSpPr>
            <a:spLocks noGrp="1"/>
          </p:cNvSpPr>
          <p:nvPr>
            <p:ph type="title"/>
          </p:nvPr>
        </p:nvSpPr>
        <p:spPr/>
        <p:txBody>
          <a:bodyPr/>
          <a:lstStyle/>
          <a:p>
            <a:r>
              <a:rPr lang="en-GB" dirty="0"/>
              <a:t>Appropriateness of data</a:t>
            </a:r>
          </a:p>
        </p:txBody>
      </p:sp>
      <p:sp>
        <p:nvSpPr>
          <p:cNvPr id="3" name="Content Placeholder 2">
            <a:extLst>
              <a:ext uri="{FF2B5EF4-FFF2-40B4-BE49-F238E27FC236}">
                <a16:creationId xmlns:a16="http://schemas.microsoft.com/office/drawing/2014/main" id="{34AF6154-0BAE-9C99-8A3D-0F2D7877A121}"/>
              </a:ext>
            </a:extLst>
          </p:cNvPr>
          <p:cNvSpPr>
            <a:spLocks noGrp="1"/>
          </p:cNvSpPr>
          <p:nvPr>
            <p:ph idx="1"/>
          </p:nvPr>
        </p:nvSpPr>
        <p:spPr/>
        <p:txBody>
          <a:bodyPr/>
          <a:lstStyle/>
          <a:p>
            <a:pPr marL="0" indent="0">
              <a:buNone/>
            </a:pPr>
            <a:r>
              <a:rPr lang="en-GB" b="1" dirty="0"/>
              <a:t>Finding: </a:t>
            </a:r>
            <a:r>
              <a:rPr lang="en-GB" dirty="0"/>
              <a:t>Actuaries did not always adequately indicate the appropriateness of the data for the exercise</a:t>
            </a:r>
          </a:p>
          <a:p>
            <a:pPr marL="0" indent="0">
              <a:buNone/>
            </a:pPr>
            <a:endParaRPr lang="en-GB" dirty="0"/>
          </a:p>
          <a:p>
            <a:r>
              <a:rPr lang="en-GB" dirty="0"/>
              <a:t>Advice often based on data for latest actuarial valuation, or a dataset prepared for exercise</a:t>
            </a:r>
          </a:p>
          <a:p>
            <a:r>
              <a:rPr lang="en-GB" dirty="0"/>
              <a:t>Depends on nature of advice</a:t>
            </a:r>
          </a:p>
          <a:p>
            <a:r>
              <a:rPr lang="en-GB" dirty="0"/>
              <a:t>Several statements confirming reliance on data, with no attempt to validate</a:t>
            </a:r>
          </a:p>
          <a:p>
            <a:r>
              <a:rPr lang="en-GB" dirty="0"/>
              <a:t>Best examples showed clear statement of why the data source believed to be appropriate for the exercise</a:t>
            </a:r>
          </a:p>
        </p:txBody>
      </p:sp>
      <p:sp>
        <p:nvSpPr>
          <p:cNvPr id="4" name="Date Placeholder 3">
            <a:extLst>
              <a:ext uri="{FF2B5EF4-FFF2-40B4-BE49-F238E27FC236}">
                <a16:creationId xmlns:a16="http://schemas.microsoft.com/office/drawing/2014/main" id="{6CFF3CEA-8A8A-9CA3-58CB-ED79F228DCF2}"/>
              </a:ext>
            </a:extLst>
          </p:cNvPr>
          <p:cNvSpPr>
            <a:spLocks noGrp="1"/>
          </p:cNvSpPr>
          <p:nvPr>
            <p:ph type="dt" sz="half" idx="10"/>
          </p:nvPr>
        </p:nvSpPr>
        <p:spPr/>
        <p:txBody>
          <a:bodyPr/>
          <a:lstStyle/>
          <a:p>
            <a:fld id="{BC1242CF-12C1-4411-B532-E91306108269}" type="datetime4">
              <a:rPr lang="en-GB" smtClean="0"/>
              <a:pPr/>
              <a:t>11 July 2025</a:t>
            </a:fld>
            <a:endParaRPr lang="en-GB"/>
          </a:p>
        </p:txBody>
      </p:sp>
      <p:sp>
        <p:nvSpPr>
          <p:cNvPr id="5" name="Slide Number Placeholder 4">
            <a:extLst>
              <a:ext uri="{FF2B5EF4-FFF2-40B4-BE49-F238E27FC236}">
                <a16:creationId xmlns:a16="http://schemas.microsoft.com/office/drawing/2014/main" id="{E981C744-AC06-D404-0A76-4380EA90F2D0}"/>
              </a:ext>
            </a:extLst>
          </p:cNvPr>
          <p:cNvSpPr>
            <a:spLocks noGrp="1"/>
          </p:cNvSpPr>
          <p:nvPr>
            <p:ph type="sldNum" sz="quarter" idx="12"/>
          </p:nvPr>
        </p:nvSpPr>
        <p:spPr/>
        <p:txBody>
          <a:bodyPr/>
          <a:lstStyle/>
          <a:p>
            <a:fld id="{FE8DA6AF-1811-4E27-A96F-54109F1D0275}" type="slidenum">
              <a:rPr lang="en-GB" smtClean="0"/>
              <a:pPr/>
              <a:t>26</a:t>
            </a:fld>
            <a:endParaRPr lang="en-GB"/>
          </a:p>
        </p:txBody>
      </p:sp>
      <p:sp>
        <p:nvSpPr>
          <p:cNvPr id="6" name="Rectangle 5">
            <a:extLst>
              <a:ext uri="{FF2B5EF4-FFF2-40B4-BE49-F238E27FC236}">
                <a16:creationId xmlns:a16="http://schemas.microsoft.com/office/drawing/2014/main" id="{A2B1D5A2-B887-F624-E497-58F84EE60CB8}"/>
              </a:ext>
            </a:extLst>
          </p:cNvPr>
          <p:cNvSpPr/>
          <p:nvPr/>
        </p:nvSpPr>
        <p:spPr>
          <a:xfrm>
            <a:off x="527052" y="1547815"/>
            <a:ext cx="11137899" cy="905676"/>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498968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4E543-4125-AEE3-8C73-92EB957A4C45}"/>
              </a:ext>
            </a:extLst>
          </p:cNvPr>
          <p:cNvSpPr>
            <a:spLocks noGrp="1"/>
          </p:cNvSpPr>
          <p:nvPr>
            <p:ph type="title"/>
          </p:nvPr>
        </p:nvSpPr>
        <p:spPr/>
        <p:txBody>
          <a:bodyPr/>
          <a:lstStyle/>
          <a:p>
            <a:r>
              <a:rPr lang="en-GB" dirty="0"/>
              <a:t>Good communications</a:t>
            </a:r>
          </a:p>
        </p:txBody>
      </p:sp>
      <p:sp>
        <p:nvSpPr>
          <p:cNvPr id="3" name="Content Placeholder 2">
            <a:extLst>
              <a:ext uri="{FF2B5EF4-FFF2-40B4-BE49-F238E27FC236}">
                <a16:creationId xmlns:a16="http://schemas.microsoft.com/office/drawing/2014/main" id="{86E575A7-DA36-3640-0E28-70D9FB394F5A}"/>
              </a:ext>
            </a:extLst>
          </p:cNvPr>
          <p:cNvSpPr>
            <a:spLocks noGrp="1"/>
          </p:cNvSpPr>
          <p:nvPr>
            <p:ph idx="1"/>
          </p:nvPr>
        </p:nvSpPr>
        <p:spPr/>
        <p:txBody>
          <a:bodyPr/>
          <a:lstStyle/>
          <a:p>
            <a:pPr marL="0" indent="0">
              <a:buNone/>
            </a:pPr>
            <a:r>
              <a:rPr lang="en-GB" b="1" dirty="0"/>
              <a:t>Finding: </a:t>
            </a:r>
            <a:r>
              <a:rPr lang="en-GB" dirty="0"/>
              <a:t>in longer examples, actuaries used good communications practices to increase chance of user understanding</a:t>
            </a:r>
          </a:p>
          <a:p>
            <a:pPr marL="0" indent="0">
              <a:buNone/>
            </a:pPr>
            <a:endParaRPr lang="en-GB" dirty="0"/>
          </a:p>
          <a:p>
            <a:r>
              <a:rPr lang="en-GB" dirty="0"/>
              <a:t>Executive summaries</a:t>
            </a:r>
          </a:p>
          <a:p>
            <a:r>
              <a:rPr lang="en-GB" dirty="0"/>
              <a:t>Internal document links</a:t>
            </a:r>
          </a:p>
          <a:p>
            <a:r>
              <a:rPr lang="en-GB" dirty="0"/>
              <a:t>Decisions logs</a:t>
            </a:r>
          </a:p>
        </p:txBody>
      </p:sp>
      <p:sp>
        <p:nvSpPr>
          <p:cNvPr id="4" name="Date Placeholder 3">
            <a:extLst>
              <a:ext uri="{FF2B5EF4-FFF2-40B4-BE49-F238E27FC236}">
                <a16:creationId xmlns:a16="http://schemas.microsoft.com/office/drawing/2014/main" id="{97D12946-7329-441B-2B53-6A5965FD5833}"/>
              </a:ext>
            </a:extLst>
          </p:cNvPr>
          <p:cNvSpPr>
            <a:spLocks noGrp="1"/>
          </p:cNvSpPr>
          <p:nvPr>
            <p:ph type="dt" sz="half" idx="10"/>
          </p:nvPr>
        </p:nvSpPr>
        <p:spPr/>
        <p:txBody>
          <a:bodyPr/>
          <a:lstStyle/>
          <a:p>
            <a:fld id="{BC1242CF-12C1-4411-B532-E91306108269}" type="datetime4">
              <a:rPr lang="en-GB" smtClean="0"/>
              <a:pPr/>
              <a:t>11 July 2025</a:t>
            </a:fld>
            <a:endParaRPr lang="en-GB"/>
          </a:p>
        </p:txBody>
      </p:sp>
      <p:sp>
        <p:nvSpPr>
          <p:cNvPr id="5" name="Slide Number Placeholder 4">
            <a:extLst>
              <a:ext uri="{FF2B5EF4-FFF2-40B4-BE49-F238E27FC236}">
                <a16:creationId xmlns:a16="http://schemas.microsoft.com/office/drawing/2014/main" id="{DE76C0C1-883E-EE9C-D378-3A4952810381}"/>
              </a:ext>
            </a:extLst>
          </p:cNvPr>
          <p:cNvSpPr>
            <a:spLocks noGrp="1"/>
          </p:cNvSpPr>
          <p:nvPr>
            <p:ph type="sldNum" sz="quarter" idx="12"/>
          </p:nvPr>
        </p:nvSpPr>
        <p:spPr/>
        <p:txBody>
          <a:bodyPr/>
          <a:lstStyle/>
          <a:p>
            <a:fld id="{FE8DA6AF-1811-4E27-A96F-54109F1D0275}" type="slidenum">
              <a:rPr lang="en-GB" smtClean="0"/>
              <a:pPr/>
              <a:t>27</a:t>
            </a:fld>
            <a:endParaRPr lang="en-GB"/>
          </a:p>
        </p:txBody>
      </p:sp>
      <p:sp>
        <p:nvSpPr>
          <p:cNvPr id="6" name="Rectangle 5">
            <a:extLst>
              <a:ext uri="{FF2B5EF4-FFF2-40B4-BE49-F238E27FC236}">
                <a16:creationId xmlns:a16="http://schemas.microsoft.com/office/drawing/2014/main" id="{08C84EED-D9ED-6D36-7FC3-89A138C50CF2}"/>
              </a:ext>
            </a:extLst>
          </p:cNvPr>
          <p:cNvSpPr/>
          <p:nvPr/>
        </p:nvSpPr>
        <p:spPr>
          <a:xfrm>
            <a:off x="527052" y="1547815"/>
            <a:ext cx="11137899" cy="905676"/>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581967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050C8-901F-137F-C570-E8EDF74D7E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0A787-1BBE-8729-5076-E510ED6512B9}"/>
              </a:ext>
            </a:extLst>
          </p:cNvPr>
          <p:cNvSpPr>
            <a:spLocks noGrp="1"/>
          </p:cNvSpPr>
          <p:nvPr>
            <p:ph type="title"/>
          </p:nvPr>
        </p:nvSpPr>
        <p:spPr/>
        <p:txBody>
          <a:bodyPr/>
          <a:lstStyle/>
          <a:p>
            <a:r>
              <a:rPr lang="en-GB" dirty="0"/>
              <a:t>Member communications</a:t>
            </a:r>
          </a:p>
        </p:txBody>
      </p:sp>
      <p:sp>
        <p:nvSpPr>
          <p:cNvPr id="3" name="Content Placeholder 2">
            <a:extLst>
              <a:ext uri="{FF2B5EF4-FFF2-40B4-BE49-F238E27FC236}">
                <a16:creationId xmlns:a16="http://schemas.microsoft.com/office/drawing/2014/main" id="{DEE9A7B5-5D7E-1286-7254-E350A9BAFC48}"/>
              </a:ext>
            </a:extLst>
          </p:cNvPr>
          <p:cNvSpPr>
            <a:spLocks noGrp="1"/>
          </p:cNvSpPr>
          <p:nvPr>
            <p:ph idx="1"/>
          </p:nvPr>
        </p:nvSpPr>
        <p:spPr/>
        <p:txBody>
          <a:bodyPr/>
          <a:lstStyle/>
          <a:p>
            <a:pPr marL="0" indent="0">
              <a:buNone/>
            </a:pPr>
            <a:r>
              <a:rPr lang="en-GB" b="1" dirty="0"/>
              <a:t>Finding: </a:t>
            </a:r>
            <a:r>
              <a:rPr lang="en-GB" dirty="0"/>
              <a:t>in isolated examples actuaries did not use terms consistently throughout the member communication, which risks misunderstandings</a:t>
            </a:r>
          </a:p>
          <a:p>
            <a:pPr marL="0" indent="0">
              <a:buNone/>
            </a:pPr>
            <a:endParaRPr lang="en-GB" dirty="0"/>
          </a:p>
          <a:p>
            <a:r>
              <a:rPr lang="en-GB" dirty="0"/>
              <a:t>Several examples of member communications drafted by actuaries submitted</a:t>
            </a:r>
          </a:p>
          <a:p>
            <a:r>
              <a:rPr lang="en-GB" dirty="0"/>
              <a:t>Reviewed against Code principles</a:t>
            </a:r>
          </a:p>
          <a:p>
            <a:r>
              <a:rPr lang="en-GB" dirty="0"/>
              <a:t>Change in nature of risks could be explained better</a:t>
            </a:r>
          </a:p>
          <a:p>
            <a:r>
              <a:rPr lang="en-GB" dirty="0"/>
              <a:t>Language sometimes not totally consistent</a:t>
            </a:r>
          </a:p>
        </p:txBody>
      </p:sp>
      <p:sp>
        <p:nvSpPr>
          <p:cNvPr id="4" name="Date Placeholder 3">
            <a:extLst>
              <a:ext uri="{FF2B5EF4-FFF2-40B4-BE49-F238E27FC236}">
                <a16:creationId xmlns:a16="http://schemas.microsoft.com/office/drawing/2014/main" id="{E488F237-3B67-29DA-01E6-0DC615596DFA}"/>
              </a:ext>
            </a:extLst>
          </p:cNvPr>
          <p:cNvSpPr>
            <a:spLocks noGrp="1"/>
          </p:cNvSpPr>
          <p:nvPr>
            <p:ph type="dt" sz="half" idx="10"/>
          </p:nvPr>
        </p:nvSpPr>
        <p:spPr/>
        <p:txBody>
          <a:bodyPr/>
          <a:lstStyle/>
          <a:p>
            <a:fld id="{BC1242CF-12C1-4411-B532-E91306108269}" type="datetime4">
              <a:rPr lang="en-GB" smtClean="0"/>
              <a:pPr/>
              <a:t>11 July 2025</a:t>
            </a:fld>
            <a:endParaRPr lang="en-GB"/>
          </a:p>
        </p:txBody>
      </p:sp>
      <p:sp>
        <p:nvSpPr>
          <p:cNvPr id="5" name="Slide Number Placeholder 4">
            <a:extLst>
              <a:ext uri="{FF2B5EF4-FFF2-40B4-BE49-F238E27FC236}">
                <a16:creationId xmlns:a16="http://schemas.microsoft.com/office/drawing/2014/main" id="{EE754F2D-993D-0B1A-C13C-2BECC33D7D7F}"/>
              </a:ext>
            </a:extLst>
          </p:cNvPr>
          <p:cNvSpPr>
            <a:spLocks noGrp="1"/>
          </p:cNvSpPr>
          <p:nvPr>
            <p:ph type="sldNum" sz="quarter" idx="12"/>
          </p:nvPr>
        </p:nvSpPr>
        <p:spPr/>
        <p:txBody>
          <a:bodyPr/>
          <a:lstStyle/>
          <a:p>
            <a:fld id="{FE8DA6AF-1811-4E27-A96F-54109F1D0275}" type="slidenum">
              <a:rPr lang="en-GB" smtClean="0"/>
              <a:pPr/>
              <a:t>28</a:t>
            </a:fld>
            <a:endParaRPr lang="en-GB"/>
          </a:p>
        </p:txBody>
      </p:sp>
      <p:sp>
        <p:nvSpPr>
          <p:cNvPr id="6" name="Rectangle 5">
            <a:extLst>
              <a:ext uri="{FF2B5EF4-FFF2-40B4-BE49-F238E27FC236}">
                <a16:creationId xmlns:a16="http://schemas.microsoft.com/office/drawing/2014/main" id="{814D0D1F-5D21-5CC0-F659-690BD902662D}"/>
              </a:ext>
            </a:extLst>
          </p:cNvPr>
          <p:cNvSpPr/>
          <p:nvPr/>
        </p:nvSpPr>
        <p:spPr>
          <a:xfrm>
            <a:off x="527052" y="1547815"/>
            <a:ext cx="11137899" cy="905676"/>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494980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6359-A773-4808-6A23-724FA80DAF85}"/>
              </a:ext>
            </a:extLst>
          </p:cNvPr>
          <p:cNvSpPr>
            <a:spLocks noGrp="1"/>
          </p:cNvSpPr>
          <p:nvPr>
            <p:ph type="title"/>
          </p:nvPr>
        </p:nvSpPr>
        <p:spPr/>
        <p:txBody>
          <a:bodyPr/>
          <a:lstStyle/>
          <a:p>
            <a:r>
              <a:rPr lang="en-GB" dirty="0"/>
              <a:t>Good practices – GMP conversion</a:t>
            </a:r>
          </a:p>
        </p:txBody>
      </p:sp>
      <p:sp>
        <p:nvSpPr>
          <p:cNvPr id="3" name="Content Placeholder 2">
            <a:extLst>
              <a:ext uri="{FF2B5EF4-FFF2-40B4-BE49-F238E27FC236}">
                <a16:creationId xmlns:a16="http://schemas.microsoft.com/office/drawing/2014/main" id="{4DD0E154-0596-F172-F2FA-445FED35E26C}"/>
              </a:ext>
            </a:extLst>
          </p:cNvPr>
          <p:cNvSpPr>
            <a:spLocks noGrp="1"/>
          </p:cNvSpPr>
          <p:nvPr>
            <p:ph sz="half" idx="1"/>
          </p:nvPr>
        </p:nvSpPr>
        <p:spPr/>
        <p:txBody>
          <a:bodyPr/>
          <a:lstStyle/>
          <a:p>
            <a:pPr marL="0" indent="0">
              <a:buNone/>
            </a:pPr>
            <a:r>
              <a:rPr lang="en-GB" sz="1800" b="1" dirty="0"/>
              <a:t>The GMP conversion advice provided information covering:</a:t>
            </a:r>
          </a:p>
          <a:p>
            <a:r>
              <a:rPr lang="en-GB" sz="1800" dirty="0"/>
              <a:t>Individual member impacts</a:t>
            </a:r>
          </a:p>
          <a:p>
            <a:r>
              <a:rPr lang="en-GB" sz="1800" dirty="0"/>
              <a:t>Commentary on change in member’s inflation exposure</a:t>
            </a:r>
          </a:p>
          <a:p>
            <a:r>
              <a:rPr lang="en-GB" sz="1800" dirty="0"/>
              <a:t>Inflation sensitivities</a:t>
            </a:r>
          </a:p>
          <a:p>
            <a:r>
              <a:rPr lang="en-GB" sz="1800" dirty="0"/>
              <a:t>Pensions tax implications</a:t>
            </a:r>
          </a:p>
        </p:txBody>
      </p:sp>
      <p:sp>
        <p:nvSpPr>
          <p:cNvPr id="4" name="Content Placeholder 3">
            <a:extLst>
              <a:ext uri="{FF2B5EF4-FFF2-40B4-BE49-F238E27FC236}">
                <a16:creationId xmlns:a16="http://schemas.microsoft.com/office/drawing/2014/main" id="{3FE96898-9818-A655-7B22-193481DAD939}"/>
              </a:ext>
            </a:extLst>
          </p:cNvPr>
          <p:cNvSpPr>
            <a:spLocks noGrp="1"/>
          </p:cNvSpPr>
          <p:nvPr>
            <p:ph sz="half" idx="2"/>
          </p:nvPr>
        </p:nvSpPr>
        <p:spPr/>
        <p:txBody>
          <a:bodyPr/>
          <a:lstStyle/>
          <a:p>
            <a:pPr marL="0" indent="0">
              <a:buNone/>
            </a:pPr>
            <a:r>
              <a:rPr lang="en-GB" sz="1800" b="1" dirty="0"/>
              <a:t>Plus non-actuarial information:</a:t>
            </a:r>
          </a:p>
          <a:p>
            <a:r>
              <a:rPr lang="en-GB" sz="1800" dirty="0"/>
              <a:t>Decisions log </a:t>
            </a:r>
          </a:p>
          <a:p>
            <a:r>
              <a:rPr lang="en-GB" sz="1800" dirty="0"/>
              <a:t>Summary of earlier advice, including training</a:t>
            </a:r>
          </a:p>
          <a:p>
            <a:r>
              <a:rPr lang="en-GB" sz="1800" dirty="0"/>
              <a:t>Clarity on decisions to be taken</a:t>
            </a:r>
          </a:p>
          <a:p>
            <a:r>
              <a:rPr lang="en-GB" sz="1800" dirty="0"/>
              <a:t>‘Jargon buster’ section </a:t>
            </a:r>
          </a:p>
          <a:p>
            <a:r>
              <a:rPr lang="en-GB" sz="1800" dirty="0"/>
              <a:t>Implications on means-tested benefits</a:t>
            </a:r>
          </a:p>
          <a:p>
            <a:endParaRPr lang="en-GB" sz="1800" dirty="0"/>
          </a:p>
        </p:txBody>
      </p:sp>
      <p:sp>
        <p:nvSpPr>
          <p:cNvPr id="5" name="Date Placeholder 4">
            <a:extLst>
              <a:ext uri="{FF2B5EF4-FFF2-40B4-BE49-F238E27FC236}">
                <a16:creationId xmlns:a16="http://schemas.microsoft.com/office/drawing/2014/main" id="{AF499C22-E238-E22B-F17D-EC0E1A211D16}"/>
              </a:ext>
            </a:extLst>
          </p:cNvPr>
          <p:cNvSpPr>
            <a:spLocks noGrp="1"/>
          </p:cNvSpPr>
          <p:nvPr>
            <p:ph type="dt" sz="half" idx="10"/>
          </p:nvPr>
        </p:nvSpPr>
        <p:spPr/>
        <p:txBody>
          <a:bodyPr/>
          <a:lstStyle/>
          <a:p>
            <a:fld id="{A978B6D0-AB09-4B3E-9118-B4659F37B303}" type="datetime4">
              <a:rPr lang="en-GB" smtClean="0"/>
              <a:pPr/>
              <a:t>11 July 2025</a:t>
            </a:fld>
            <a:endParaRPr lang="en-GB" dirty="0"/>
          </a:p>
        </p:txBody>
      </p:sp>
      <p:sp>
        <p:nvSpPr>
          <p:cNvPr id="6" name="Slide Number Placeholder 5">
            <a:extLst>
              <a:ext uri="{FF2B5EF4-FFF2-40B4-BE49-F238E27FC236}">
                <a16:creationId xmlns:a16="http://schemas.microsoft.com/office/drawing/2014/main" id="{18E9F0AA-E18E-1CC1-9EC8-22F0FB61EBC9}"/>
              </a:ext>
            </a:extLst>
          </p:cNvPr>
          <p:cNvSpPr>
            <a:spLocks noGrp="1"/>
          </p:cNvSpPr>
          <p:nvPr>
            <p:ph type="sldNum" sz="quarter" idx="12"/>
          </p:nvPr>
        </p:nvSpPr>
        <p:spPr/>
        <p:txBody>
          <a:bodyPr/>
          <a:lstStyle/>
          <a:p>
            <a:fld id="{375E1C19-A04E-4390-A400-023E4FCB19F2}" type="slidenum">
              <a:rPr lang="en-GB" smtClean="0"/>
              <a:pPr/>
              <a:t>29</a:t>
            </a:fld>
            <a:endParaRPr lang="en-GB"/>
          </a:p>
        </p:txBody>
      </p:sp>
    </p:spTree>
    <p:extLst>
      <p:ext uri="{BB962C8B-B14F-4D97-AF65-F5344CB8AC3E}">
        <p14:creationId xmlns:p14="http://schemas.microsoft.com/office/powerpoint/2010/main" val="58209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42A50-6A43-4D70-6339-4881026ED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27BF8A-180E-5ACC-4C26-AE52A0DB7522}"/>
              </a:ext>
            </a:extLst>
          </p:cNvPr>
          <p:cNvSpPr>
            <a:spLocks noGrp="1"/>
          </p:cNvSpPr>
          <p:nvPr>
            <p:ph type="title"/>
          </p:nvPr>
        </p:nvSpPr>
        <p:spPr>
          <a:xfrm>
            <a:off x="527055" y="404813"/>
            <a:ext cx="11055349" cy="1143000"/>
          </a:xfrm>
        </p:spPr>
        <p:txBody>
          <a:bodyPr wrap="square" anchor="ctr">
            <a:normAutofit/>
          </a:bodyPr>
          <a:lstStyle/>
          <a:p>
            <a:r>
              <a:rPr lang="en-GB" dirty="0"/>
              <a:t>Poll 1 – what’s your thematic review experience?</a:t>
            </a:r>
          </a:p>
        </p:txBody>
      </p:sp>
      <p:sp>
        <p:nvSpPr>
          <p:cNvPr id="4" name="Date Placeholder 3">
            <a:extLst>
              <a:ext uri="{FF2B5EF4-FFF2-40B4-BE49-F238E27FC236}">
                <a16:creationId xmlns:a16="http://schemas.microsoft.com/office/drawing/2014/main" id="{0BAF547E-4C38-303D-1B17-2D444D7E13C9}"/>
              </a:ext>
            </a:extLst>
          </p:cNvPr>
          <p:cNvSpPr>
            <a:spLocks noGrp="1"/>
          </p:cNvSpPr>
          <p:nvPr>
            <p:ph type="dt" sz="half" idx="10"/>
          </p:nvPr>
        </p:nvSpPr>
        <p:spPr>
          <a:xfrm>
            <a:off x="527054" y="6410325"/>
            <a:ext cx="2688166" cy="331788"/>
          </a:xfrm>
        </p:spPr>
        <p:txBody>
          <a:bodyPr wrap="square" anchor="t">
            <a:normAutofit/>
          </a:bodyPr>
          <a:lstStyle/>
          <a:p>
            <a:pPr>
              <a:spcAft>
                <a:spcPts val="600"/>
              </a:spcAft>
            </a:pPr>
            <a:fld id="{BC1242CF-12C1-4411-B532-E91306108269}" type="datetime4">
              <a:rPr lang="en-GB" smtClean="0"/>
              <a:pPr>
                <a:spcAft>
                  <a:spcPts val="600"/>
                </a:spcAft>
              </a:pPr>
              <a:t>11 July 2025</a:t>
            </a:fld>
            <a:endParaRPr lang="en-GB"/>
          </a:p>
        </p:txBody>
      </p:sp>
      <p:sp>
        <p:nvSpPr>
          <p:cNvPr id="5" name="Slide Number Placeholder 4">
            <a:extLst>
              <a:ext uri="{FF2B5EF4-FFF2-40B4-BE49-F238E27FC236}">
                <a16:creationId xmlns:a16="http://schemas.microsoft.com/office/drawing/2014/main" id="{2E7E746A-5BCC-86EB-7C67-4FBA53DCB23B}"/>
              </a:ext>
            </a:extLst>
          </p:cNvPr>
          <p:cNvSpPr>
            <a:spLocks noGrp="1"/>
          </p:cNvSpPr>
          <p:nvPr>
            <p:ph type="sldNum" sz="quarter" idx="12"/>
          </p:nvPr>
        </p:nvSpPr>
        <p:spPr>
          <a:xfrm>
            <a:off x="10801353" y="6402396"/>
            <a:ext cx="863600" cy="339725"/>
          </a:xfrm>
        </p:spPr>
        <p:txBody>
          <a:bodyPr wrap="square" anchor="t">
            <a:normAutofit/>
          </a:bodyPr>
          <a:lstStyle/>
          <a:p>
            <a:pPr>
              <a:spcAft>
                <a:spcPts val="600"/>
              </a:spcAft>
            </a:pPr>
            <a:fld id="{FE8DA6AF-1811-4E27-A96F-54109F1D0275}" type="slidenum">
              <a:rPr lang="en-GB" smtClean="0"/>
              <a:pPr>
                <a:spcAft>
                  <a:spcPts val="600"/>
                </a:spcAft>
              </a:pPr>
              <a:t>3</a:t>
            </a:fld>
            <a:endParaRPr lang="en-GB"/>
          </a:p>
        </p:txBody>
      </p:sp>
      <p:graphicFrame>
        <p:nvGraphicFramePr>
          <p:cNvPr id="7" name="Content Placeholder 2">
            <a:extLst>
              <a:ext uri="{FF2B5EF4-FFF2-40B4-BE49-F238E27FC236}">
                <a16:creationId xmlns:a16="http://schemas.microsoft.com/office/drawing/2014/main" id="{AB602365-8DA1-32F4-9038-FEDCCEEE57D8}"/>
              </a:ext>
            </a:extLst>
          </p:cNvPr>
          <p:cNvGraphicFramePr>
            <a:graphicFrameLocks noGrp="1"/>
          </p:cNvGraphicFramePr>
          <p:nvPr>
            <p:ph idx="1"/>
            <p:extLst>
              <p:ext uri="{D42A27DB-BD31-4B8C-83A1-F6EECF244321}">
                <p14:modId xmlns:p14="http://schemas.microsoft.com/office/powerpoint/2010/main" val="1017811641"/>
              </p:ext>
            </p:extLst>
          </p:nvPr>
        </p:nvGraphicFramePr>
        <p:xfrm>
          <a:off x="527055" y="1557338"/>
          <a:ext cx="11055349" cy="4640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0698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0860E-27F4-8CF9-D6F5-170A4EBED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DF5069-E0E7-8C80-594E-6784899FA728}"/>
              </a:ext>
            </a:extLst>
          </p:cNvPr>
          <p:cNvSpPr>
            <a:spLocks noGrp="1"/>
          </p:cNvSpPr>
          <p:nvPr>
            <p:ph type="title"/>
          </p:nvPr>
        </p:nvSpPr>
        <p:spPr/>
        <p:txBody>
          <a:bodyPr/>
          <a:lstStyle/>
          <a:p>
            <a:r>
              <a:rPr lang="en-GB" dirty="0"/>
              <a:t>Good practices – discretionary increases</a:t>
            </a:r>
          </a:p>
        </p:txBody>
      </p:sp>
      <p:sp>
        <p:nvSpPr>
          <p:cNvPr id="3" name="Content Placeholder 2">
            <a:extLst>
              <a:ext uri="{FF2B5EF4-FFF2-40B4-BE49-F238E27FC236}">
                <a16:creationId xmlns:a16="http://schemas.microsoft.com/office/drawing/2014/main" id="{1A6ED76E-2C1B-5DE8-6EF6-6AAF87D270C1}"/>
              </a:ext>
            </a:extLst>
          </p:cNvPr>
          <p:cNvSpPr>
            <a:spLocks noGrp="1"/>
          </p:cNvSpPr>
          <p:nvPr>
            <p:ph sz="half" idx="1"/>
          </p:nvPr>
        </p:nvSpPr>
        <p:spPr/>
        <p:txBody>
          <a:bodyPr/>
          <a:lstStyle/>
          <a:p>
            <a:pPr marL="0" indent="0">
              <a:buNone/>
            </a:pPr>
            <a:r>
              <a:rPr lang="en-GB" sz="1800" b="1" dirty="0"/>
              <a:t>The discretionary increase advice provided information covering:</a:t>
            </a:r>
          </a:p>
          <a:p>
            <a:r>
              <a:rPr lang="en-GB" sz="1800" dirty="0"/>
              <a:t>What increases are pre-funded?</a:t>
            </a:r>
          </a:p>
          <a:p>
            <a:r>
              <a:rPr lang="en-GB" sz="1800" dirty="0"/>
              <a:t>What impact does a particular potential increase have on liabilities?</a:t>
            </a:r>
          </a:p>
          <a:p>
            <a:r>
              <a:rPr lang="en-GB" sz="1800" dirty="0"/>
              <a:t>What is approximate funding position for context?</a:t>
            </a:r>
          </a:p>
          <a:p>
            <a:r>
              <a:rPr lang="en-GB" sz="1800" dirty="0"/>
              <a:t>How have members’ pensions been affected by inflation cumulatively?</a:t>
            </a:r>
          </a:p>
        </p:txBody>
      </p:sp>
      <p:sp>
        <p:nvSpPr>
          <p:cNvPr id="4" name="Content Placeholder 3">
            <a:extLst>
              <a:ext uri="{FF2B5EF4-FFF2-40B4-BE49-F238E27FC236}">
                <a16:creationId xmlns:a16="http://schemas.microsoft.com/office/drawing/2014/main" id="{577E63C8-6D2B-0197-1274-79863EC3BA75}"/>
              </a:ext>
            </a:extLst>
          </p:cNvPr>
          <p:cNvSpPr>
            <a:spLocks noGrp="1"/>
          </p:cNvSpPr>
          <p:nvPr>
            <p:ph sz="half" idx="2"/>
          </p:nvPr>
        </p:nvSpPr>
        <p:spPr/>
        <p:txBody>
          <a:bodyPr/>
          <a:lstStyle/>
          <a:p>
            <a:pPr marL="0" indent="0">
              <a:buNone/>
            </a:pPr>
            <a:r>
              <a:rPr lang="en-GB" sz="1800" b="1" dirty="0"/>
              <a:t>Plus non-actuarial information:</a:t>
            </a:r>
          </a:p>
          <a:p>
            <a:r>
              <a:rPr lang="en-GB" sz="1800" dirty="0"/>
              <a:t>Who has a role in deciding on a discretionary increase?</a:t>
            </a:r>
          </a:p>
          <a:p>
            <a:r>
              <a:rPr lang="en-GB" sz="1800" dirty="0"/>
              <a:t>Which elements of pension receive a guaranteed increase?</a:t>
            </a:r>
          </a:p>
          <a:p>
            <a:r>
              <a:rPr lang="en-GB" sz="1800" dirty="0"/>
              <a:t>What increases have been given in recent years?</a:t>
            </a:r>
          </a:p>
          <a:p>
            <a:r>
              <a:rPr lang="en-GB" sz="1800" dirty="0"/>
              <a:t>What has inflation been in recent years?</a:t>
            </a:r>
          </a:p>
          <a:p>
            <a:r>
              <a:rPr lang="en-GB" sz="1800" dirty="0"/>
              <a:t>Where there are different benefit categories, how many members might be affected by different potential increase levels?</a:t>
            </a:r>
          </a:p>
          <a:p>
            <a:endParaRPr lang="en-GB" sz="1800" dirty="0"/>
          </a:p>
        </p:txBody>
      </p:sp>
      <p:sp>
        <p:nvSpPr>
          <p:cNvPr id="5" name="Date Placeholder 4">
            <a:extLst>
              <a:ext uri="{FF2B5EF4-FFF2-40B4-BE49-F238E27FC236}">
                <a16:creationId xmlns:a16="http://schemas.microsoft.com/office/drawing/2014/main" id="{23640E40-EC90-DC04-82C4-6DEEF86E5656}"/>
              </a:ext>
            </a:extLst>
          </p:cNvPr>
          <p:cNvSpPr>
            <a:spLocks noGrp="1"/>
          </p:cNvSpPr>
          <p:nvPr>
            <p:ph type="dt" sz="half" idx="10"/>
          </p:nvPr>
        </p:nvSpPr>
        <p:spPr/>
        <p:txBody>
          <a:bodyPr/>
          <a:lstStyle/>
          <a:p>
            <a:fld id="{A978B6D0-AB09-4B3E-9118-B4659F37B303}" type="datetime4">
              <a:rPr lang="en-GB" smtClean="0"/>
              <a:pPr/>
              <a:t>11 July 2025</a:t>
            </a:fld>
            <a:endParaRPr lang="en-GB" dirty="0"/>
          </a:p>
        </p:txBody>
      </p:sp>
      <p:sp>
        <p:nvSpPr>
          <p:cNvPr id="6" name="Slide Number Placeholder 5">
            <a:extLst>
              <a:ext uri="{FF2B5EF4-FFF2-40B4-BE49-F238E27FC236}">
                <a16:creationId xmlns:a16="http://schemas.microsoft.com/office/drawing/2014/main" id="{FF22B380-389F-31FD-7D09-B5CF618A91EA}"/>
              </a:ext>
            </a:extLst>
          </p:cNvPr>
          <p:cNvSpPr>
            <a:spLocks noGrp="1"/>
          </p:cNvSpPr>
          <p:nvPr>
            <p:ph type="sldNum" sz="quarter" idx="12"/>
          </p:nvPr>
        </p:nvSpPr>
        <p:spPr/>
        <p:txBody>
          <a:bodyPr/>
          <a:lstStyle/>
          <a:p>
            <a:fld id="{375E1C19-A04E-4390-A400-023E4FCB19F2}" type="slidenum">
              <a:rPr lang="en-GB" smtClean="0"/>
              <a:pPr/>
              <a:t>30</a:t>
            </a:fld>
            <a:endParaRPr lang="en-GB"/>
          </a:p>
        </p:txBody>
      </p:sp>
    </p:spTree>
    <p:extLst>
      <p:ext uri="{BB962C8B-B14F-4D97-AF65-F5344CB8AC3E}">
        <p14:creationId xmlns:p14="http://schemas.microsoft.com/office/powerpoint/2010/main" val="1315246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D9A6-C8A7-F939-EB2F-1FC580B38880}"/>
              </a:ext>
            </a:extLst>
          </p:cNvPr>
          <p:cNvSpPr>
            <a:spLocks noGrp="1"/>
          </p:cNvSpPr>
          <p:nvPr>
            <p:ph type="title"/>
          </p:nvPr>
        </p:nvSpPr>
        <p:spPr/>
        <p:txBody>
          <a:bodyPr/>
          <a:lstStyle/>
          <a:p>
            <a:r>
              <a:rPr lang="en-GB" dirty="0"/>
              <a:t>Poll 4 – what actions are you planning?</a:t>
            </a:r>
          </a:p>
        </p:txBody>
      </p:sp>
      <p:sp>
        <p:nvSpPr>
          <p:cNvPr id="3" name="Content Placeholder 2">
            <a:extLst>
              <a:ext uri="{FF2B5EF4-FFF2-40B4-BE49-F238E27FC236}">
                <a16:creationId xmlns:a16="http://schemas.microsoft.com/office/drawing/2014/main" id="{2427E1E5-DAFD-F8F1-D162-99B1FFB9A79F}"/>
              </a:ext>
            </a:extLst>
          </p:cNvPr>
          <p:cNvSpPr>
            <a:spLocks noGrp="1"/>
          </p:cNvSpPr>
          <p:nvPr>
            <p:ph idx="1"/>
          </p:nvPr>
        </p:nvSpPr>
        <p:spPr/>
        <p:txBody>
          <a:bodyPr/>
          <a:lstStyle/>
          <a:p>
            <a:r>
              <a:rPr lang="en-GB" dirty="0"/>
              <a:t>Read report</a:t>
            </a:r>
          </a:p>
          <a:p>
            <a:r>
              <a:rPr lang="en-GB" dirty="0"/>
              <a:t>Group discussion</a:t>
            </a:r>
          </a:p>
          <a:p>
            <a:r>
              <a:rPr lang="en-GB" dirty="0"/>
              <a:t>Review templates / guidance / practices</a:t>
            </a:r>
          </a:p>
          <a:p>
            <a:r>
              <a:rPr lang="en-GB" dirty="0"/>
              <a:t>All of the above</a:t>
            </a:r>
          </a:p>
          <a:p>
            <a:r>
              <a:rPr lang="en-GB" dirty="0"/>
              <a:t>Other</a:t>
            </a:r>
          </a:p>
          <a:p>
            <a:r>
              <a:rPr lang="en-GB" dirty="0"/>
              <a:t>Not sure / none yet</a:t>
            </a:r>
          </a:p>
        </p:txBody>
      </p:sp>
      <p:sp>
        <p:nvSpPr>
          <p:cNvPr id="4" name="Date Placeholder 3">
            <a:extLst>
              <a:ext uri="{FF2B5EF4-FFF2-40B4-BE49-F238E27FC236}">
                <a16:creationId xmlns:a16="http://schemas.microsoft.com/office/drawing/2014/main" id="{EA7A8261-D3E4-FE35-B438-FA7311B840D4}"/>
              </a:ext>
            </a:extLst>
          </p:cNvPr>
          <p:cNvSpPr>
            <a:spLocks noGrp="1"/>
          </p:cNvSpPr>
          <p:nvPr>
            <p:ph type="dt" sz="half" idx="10"/>
          </p:nvPr>
        </p:nvSpPr>
        <p:spPr/>
        <p:txBody>
          <a:bodyPr/>
          <a:lstStyle/>
          <a:p>
            <a:fld id="{BC1242CF-12C1-4411-B532-E91306108269}" type="datetime4">
              <a:rPr lang="en-GB" smtClean="0"/>
              <a:pPr/>
              <a:t>11 July 2025</a:t>
            </a:fld>
            <a:endParaRPr lang="en-GB"/>
          </a:p>
        </p:txBody>
      </p:sp>
      <p:sp>
        <p:nvSpPr>
          <p:cNvPr id="5" name="Slide Number Placeholder 4">
            <a:extLst>
              <a:ext uri="{FF2B5EF4-FFF2-40B4-BE49-F238E27FC236}">
                <a16:creationId xmlns:a16="http://schemas.microsoft.com/office/drawing/2014/main" id="{2D982FCD-12BA-734E-27B9-C05F0D6CA0C9}"/>
              </a:ext>
            </a:extLst>
          </p:cNvPr>
          <p:cNvSpPr>
            <a:spLocks noGrp="1"/>
          </p:cNvSpPr>
          <p:nvPr>
            <p:ph type="sldNum" sz="quarter" idx="12"/>
          </p:nvPr>
        </p:nvSpPr>
        <p:spPr/>
        <p:txBody>
          <a:bodyPr/>
          <a:lstStyle/>
          <a:p>
            <a:fld id="{FE8DA6AF-1811-4E27-A96F-54109F1D0275}" type="slidenum">
              <a:rPr lang="en-GB" smtClean="0"/>
              <a:pPr/>
              <a:t>31</a:t>
            </a:fld>
            <a:endParaRPr lang="en-GB"/>
          </a:p>
        </p:txBody>
      </p:sp>
    </p:spTree>
    <p:extLst>
      <p:ext uri="{BB962C8B-B14F-4D97-AF65-F5344CB8AC3E}">
        <p14:creationId xmlns:p14="http://schemas.microsoft.com/office/powerpoint/2010/main" val="3509880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11 July 2025</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32</a:t>
            </a:fld>
            <a:endParaRPr lang="en-GB"/>
          </a:p>
        </p:txBody>
      </p:sp>
      <p:sp>
        <p:nvSpPr>
          <p:cNvPr id="8" name="Content Placeholder 7"/>
          <p:cNvSpPr>
            <a:spLocks noGrp="1"/>
          </p:cNvSpPr>
          <p:nvPr>
            <p:ph idx="1"/>
          </p:nvPr>
        </p:nvSpPr>
        <p:spPr>
          <a:xfrm>
            <a:off x="511174" y="4005068"/>
            <a:ext cx="10995025" cy="2356403"/>
          </a:xfrm>
        </p:spPr>
        <p:txBody>
          <a:bodyPr/>
          <a:lstStyle/>
          <a:p>
            <a:pPr marL="0" indent="0">
              <a:buNone/>
            </a:pPr>
            <a:r>
              <a:rPr lang="en-GB" dirty="0"/>
              <a:t>Expressions of individual views by members of the Institute and Faculty of Actuaries and its staff are encouraged.</a:t>
            </a:r>
          </a:p>
          <a:p>
            <a:pPr marL="0" indent="0">
              <a:buNone/>
            </a:pPr>
            <a:r>
              <a:rPr lang="en-GB" dirty="0"/>
              <a:t>The views expressed in this presentation are those of the presenter.</a:t>
            </a:r>
          </a:p>
        </p:txBody>
      </p:sp>
      <p:sp>
        <p:nvSpPr>
          <p:cNvPr id="10" name="Rectangular Callout 9"/>
          <p:cNvSpPr/>
          <p:nvPr/>
        </p:nvSpPr>
        <p:spPr>
          <a:xfrm>
            <a:off x="511175" y="693242"/>
            <a:ext cx="5440809"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6240015" y="693242"/>
            <a:ext cx="5424937"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62000" y="985840"/>
            <a:ext cx="4973961" cy="1143000"/>
          </a:xfrm>
        </p:spPr>
        <p:txBody>
          <a:bodyPr/>
          <a:lstStyle/>
          <a:p>
            <a:pPr algn="ctr"/>
            <a:r>
              <a:rPr lang="en-GB" sz="4800" b="0" dirty="0">
                <a:solidFill>
                  <a:schemeClr val="bg2"/>
                </a:solidFill>
              </a:rPr>
              <a:t>Questions</a:t>
            </a:r>
          </a:p>
        </p:txBody>
      </p:sp>
      <p:sp>
        <p:nvSpPr>
          <p:cNvPr id="9" name="Title 1"/>
          <p:cNvSpPr txBox="1">
            <a:spLocks/>
          </p:cNvSpPr>
          <p:nvPr/>
        </p:nvSpPr>
        <p:spPr bwMode="auto">
          <a:xfrm>
            <a:off x="6456040" y="980728"/>
            <a:ext cx="50501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Tree>
    <p:extLst>
      <p:ext uri="{BB962C8B-B14F-4D97-AF65-F5344CB8AC3E}">
        <p14:creationId xmlns:p14="http://schemas.microsoft.com/office/powerpoint/2010/main" val="396446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189" algn="l" rtl="0" fontAlgn="base">
              <a:spcBef>
                <a:spcPct val="0"/>
              </a:spcBef>
              <a:spcAft>
                <a:spcPct val="0"/>
              </a:spcAft>
              <a:defRPr kern="1200">
                <a:solidFill>
                  <a:schemeClr val="tx1"/>
                </a:solidFill>
                <a:latin typeface="Arial" charset="0"/>
                <a:ea typeface="+mn-ea"/>
                <a:cs typeface="Arial" charset="0"/>
              </a:defRPr>
            </a:lvl2pPr>
            <a:lvl3pPr marL="914377" algn="l" rtl="0" fontAlgn="base">
              <a:spcBef>
                <a:spcPct val="0"/>
              </a:spcBef>
              <a:spcAft>
                <a:spcPct val="0"/>
              </a:spcAft>
              <a:defRPr kern="1200">
                <a:solidFill>
                  <a:schemeClr val="tx1"/>
                </a:solidFill>
                <a:latin typeface="Arial" charset="0"/>
                <a:ea typeface="+mn-ea"/>
                <a:cs typeface="Arial" charset="0"/>
              </a:defRPr>
            </a:lvl3pPr>
            <a:lvl4pPr marL="1371566" algn="l" rtl="0" fontAlgn="base">
              <a:spcBef>
                <a:spcPct val="0"/>
              </a:spcBef>
              <a:spcAft>
                <a:spcPct val="0"/>
              </a:spcAft>
              <a:defRPr kern="1200">
                <a:solidFill>
                  <a:schemeClr val="tx1"/>
                </a:solidFill>
                <a:latin typeface="Arial" charset="0"/>
                <a:ea typeface="+mn-ea"/>
                <a:cs typeface="Arial" charset="0"/>
              </a:defRPr>
            </a:lvl4pPr>
            <a:lvl5pPr marL="1828754" algn="l" rtl="0" fontAlgn="base">
              <a:spcBef>
                <a:spcPct val="0"/>
              </a:spcBef>
              <a:spcAft>
                <a:spcPct val="0"/>
              </a:spcAft>
              <a:defRPr kern="1200">
                <a:solidFill>
                  <a:schemeClr val="tx1"/>
                </a:solidFill>
                <a:latin typeface="Arial" charset="0"/>
                <a:ea typeface="+mn-ea"/>
                <a:cs typeface="Arial" charset="0"/>
              </a:defRPr>
            </a:lvl5pPr>
            <a:lvl6pPr marL="2285943" algn="l" defTabSz="914377" rtl="0" eaLnBrk="1" latinLnBrk="0" hangingPunct="1">
              <a:defRPr kern="1200">
                <a:solidFill>
                  <a:schemeClr val="tx1"/>
                </a:solidFill>
                <a:latin typeface="Arial" charset="0"/>
                <a:ea typeface="+mn-ea"/>
                <a:cs typeface="Arial" charset="0"/>
              </a:defRPr>
            </a:lvl6pPr>
            <a:lvl7pPr marL="2743131" algn="l" defTabSz="914377" rtl="0" eaLnBrk="1" latinLnBrk="0" hangingPunct="1">
              <a:defRPr kern="1200">
                <a:solidFill>
                  <a:schemeClr val="tx1"/>
                </a:solidFill>
                <a:latin typeface="Arial" charset="0"/>
                <a:ea typeface="+mn-ea"/>
                <a:cs typeface="Arial" charset="0"/>
              </a:defRPr>
            </a:lvl7pPr>
            <a:lvl8pPr marL="3200320" algn="l" defTabSz="914377" rtl="0" eaLnBrk="1" latinLnBrk="0" hangingPunct="1">
              <a:defRPr kern="1200">
                <a:solidFill>
                  <a:schemeClr val="tx1"/>
                </a:solidFill>
                <a:latin typeface="Arial" charset="0"/>
                <a:ea typeface="+mn-ea"/>
                <a:cs typeface="Arial" charset="0"/>
              </a:defRPr>
            </a:lvl8pPr>
            <a:lvl9pPr marL="3657509" algn="l" defTabSz="914377" rtl="0" eaLnBrk="1" latinLnBrk="0" hangingPunct="1">
              <a:defRPr kern="1200">
                <a:solidFill>
                  <a:schemeClr val="tx1"/>
                </a:solidFill>
                <a:latin typeface="Arial" charset="0"/>
                <a:ea typeface="+mn-ea"/>
                <a:cs typeface="Arial" charset="0"/>
              </a:defRPr>
            </a:lvl9pPr>
          </a:lstStyle>
          <a:p>
            <a:r>
              <a:rPr lang="en-GB" dirty="0">
                <a:solidFill>
                  <a:schemeClr val="accent1"/>
                </a:solidFill>
                <a:latin typeface="Arial"/>
                <a:cs typeface="Arial"/>
              </a:rPr>
              <a:t>Thematic Review Programme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83370295"/>
              </p:ext>
            </p:extLst>
          </p:nvPr>
        </p:nvGraphicFramePr>
        <p:xfrm>
          <a:off x="1199457" y="1557339"/>
          <a:ext cx="9080071" cy="2951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3">
            <a:extLst>
              <a:ext uri="{FF2B5EF4-FFF2-40B4-BE49-F238E27FC236}">
                <a16:creationId xmlns:a16="http://schemas.microsoft.com/office/drawing/2014/main" id="{3A54E1AC-4ACC-9B44-177F-DC76CD94953A}"/>
              </a:ext>
            </a:extLst>
          </p:cNvPr>
          <p:cNvSpPr>
            <a:spLocks noGrp="1"/>
          </p:cNvSpPr>
          <p:nvPr>
            <p:ph type="dt" sz="half" idx="10"/>
          </p:nvPr>
        </p:nvSpPr>
        <p:spPr>
          <a:xfrm>
            <a:off x="527054" y="6410326"/>
            <a:ext cx="2688167" cy="331788"/>
          </a:xfrm>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609570" algn="l" rtl="0" fontAlgn="base">
              <a:spcBef>
                <a:spcPct val="0"/>
              </a:spcBef>
              <a:spcAft>
                <a:spcPct val="0"/>
              </a:spcAft>
              <a:defRPr kern="1200">
                <a:solidFill>
                  <a:schemeClr val="tx1"/>
                </a:solidFill>
                <a:latin typeface="Arial" charset="0"/>
                <a:ea typeface="+mn-ea"/>
                <a:cs typeface="Arial" charset="0"/>
              </a:defRPr>
            </a:lvl2pPr>
            <a:lvl3pPr marL="1219139" algn="l" rtl="0" fontAlgn="base">
              <a:spcBef>
                <a:spcPct val="0"/>
              </a:spcBef>
              <a:spcAft>
                <a:spcPct val="0"/>
              </a:spcAft>
              <a:defRPr kern="1200">
                <a:solidFill>
                  <a:schemeClr val="tx1"/>
                </a:solidFill>
                <a:latin typeface="Arial" charset="0"/>
                <a:ea typeface="+mn-ea"/>
                <a:cs typeface="Arial" charset="0"/>
              </a:defRPr>
            </a:lvl3pPr>
            <a:lvl4pPr marL="1828709" algn="l" rtl="0" fontAlgn="base">
              <a:spcBef>
                <a:spcPct val="0"/>
              </a:spcBef>
              <a:spcAft>
                <a:spcPct val="0"/>
              </a:spcAft>
              <a:defRPr kern="1200">
                <a:solidFill>
                  <a:schemeClr val="tx1"/>
                </a:solidFill>
                <a:latin typeface="Arial" charset="0"/>
                <a:ea typeface="+mn-ea"/>
                <a:cs typeface="Arial" charset="0"/>
              </a:defRPr>
            </a:lvl4pPr>
            <a:lvl5pPr marL="2438278" algn="l" rtl="0" fontAlgn="base">
              <a:spcBef>
                <a:spcPct val="0"/>
              </a:spcBef>
              <a:spcAft>
                <a:spcPct val="0"/>
              </a:spcAft>
              <a:defRPr kern="1200">
                <a:solidFill>
                  <a:schemeClr val="tx1"/>
                </a:solidFill>
                <a:latin typeface="Arial" charset="0"/>
                <a:ea typeface="+mn-ea"/>
                <a:cs typeface="Arial" charset="0"/>
              </a:defRPr>
            </a:lvl5pPr>
            <a:lvl6pPr marL="3047848" algn="l" defTabSz="1219139" rtl="0" eaLnBrk="1" latinLnBrk="0" hangingPunct="1">
              <a:defRPr kern="1200">
                <a:solidFill>
                  <a:schemeClr val="tx1"/>
                </a:solidFill>
                <a:latin typeface="Arial" charset="0"/>
                <a:ea typeface="+mn-ea"/>
                <a:cs typeface="Arial" charset="0"/>
              </a:defRPr>
            </a:lvl6pPr>
            <a:lvl7pPr marL="3657417" algn="l" defTabSz="1219139" rtl="0" eaLnBrk="1" latinLnBrk="0" hangingPunct="1">
              <a:defRPr kern="1200">
                <a:solidFill>
                  <a:schemeClr val="tx1"/>
                </a:solidFill>
                <a:latin typeface="Arial" charset="0"/>
                <a:ea typeface="+mn-ea"/>
                <a:cs typeface="Arial" charset="0"/>
              </a:defRPr>
            </a:lvl7pPr>
            <a:lvl8pPr marL="4266987" algn="l" defTabSz="1219139" rtl="0" eaLnBrk="1" latinLnBrk="0" hangingPunct="1">
              <a:defRPr kern="1200">
                <a:solidFill>
                  <a:schemeClr val="tx1"/>
                </a:solidFill>
                <a:latin typeface="Arial" charset="0"/>
                <a:ea typeface="+mn-ea"/>
                <a:cs typeface="Arial" charset="0"/>
              </a:defRPr>
            </a:lvl8pPr>
            <a:lvl9pPr marL="4876557" algn="l" defTabSz="1219139" rtl="0" eaLnBrk="1" latinLnBrk="0" hangingPunct="1">
              <a:defRPr kern="1200">
                <a:solidFill>
                  <a:schemeClr val="tx1"/>
                </a:solidFill>
                <a:latin typeface="Arial" charset="0"/>
                <a:ea typeface="+mn-ea"/>
                <a:cs typeface="Arial" charset="0"/>
              </a:defRPr>
            </a:lvl9pPr>
          </a:lstStyle>
          <a:p>
            <a:fld id="{BC1242CF-12C1-4411-B532-E91306108269}" type="datetime4">
              <a:rPr lang="en-GB" smtClean="0">
                <a:solidFill>
                  <a:srgbClr val="3F4548"/>
                </a:solidFill>
              </a:rPr>
              <a:pPr/>
              <a:t>11 July 2025</a:t>
            </a:fld>
            <a:endParaRPr lang="en-GB" dirty="0">
              <a:solidFill>
                <a:srgbClr val="3F4548"/>
              </a:solidFill>
            </a:endParaRPr>
          </a:p>
        </p:txBody>
      </p:sp>
      <p:sp>
        <p:nvSpPr>
          <p:cNvPr id="5" name="Content Placeholder 4">
            <a:extLst>
              <a:ext uri="{FF2B5EF4-FFF2-40B4-BE49-F238E27FC236}">
                <a16:creationId xmlns:a16="http://schemas.microsoft.com/office/drawing/2014/main" id="{B6D58A76-27C8-0760-85D7-C46FA8275B2B}"/>
              </a:ext>
            </a:extLst>
          </p:cNvPr>
          <p:cNvSpPr txBox="1">
            <a:spLocks/>
          </p:cNvSpPr>
          <p:nvPr/>
        </p:nvSpPr>
        <p:spPr bwMode="auto">
          <a:xfrm>
            <a:off x="654547" y="4797999"/>
            <a:ext cx="9080069" cy="158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189" algn="l" rtl="0" fontAlgn="base">
              <a:spcBef>
                <a:spcPct val="0"/>
              </a:spcBef>
              <a:spcAft>
                <a:spcPct val="0"/>
              </a:spcAft>
              <a:defRPr kern="1200">
                <a:solidFill>
                  <a:schemeClr val="tx1"/>
                </a:solidFill>
                <a:latin typeface="Arial" charset="0"/>
                <a:ea typeface="+mn-ea"/>
                <a:cs typeface="Arial" charset="0"/>
              </a:defRPr>
            </a:lvl2pPr>
            <a:lvl3pPr marL="914377" algn="l" rtl="0" fontAlgn="base">
              <a:spcBef>
                <a:spcPct val="0"/>
              </a:spcBef>
              <a:spcAft>
                <a:spcPct val="0"/>
              </a:spcAft>
              <a:defRPr kern="1200">
                <a:solidFill>
                  <a:schemeClr val="tx1"/>
                </a:solidFill>
                <a:latin typeface="Arial" charset="0"/>
                <a:ea typeface="+mn-ea"/>
                <a:cs typeface="Arial" charset="0"/>
              </a:defRPr>
            </a:lvl3pPr>
            <a:lvl4pPr marL="1371566" algn="l" rtl="0" fontAlgn="base">
              <a:spcBef>
                <a:spcPct val="0"/>
              </a:spcBef>
              <a:spcAft>
                <a:spcPct val="0"/>
              </a:spcAft>
              <a:defRPr kern="1200">
                <a:solidFill>
                  <a:schemeClr val="tx1"/>
                </a:solidFill>
                <a:latin typeface="Arial" charset="0"/>
                <a:ea typeface="+mn-ea"/>
                <a:cs typeface="Arial" charset="0"/>
              </a:defRPr>
            </a:lvl4pPr>
            <a:lvl5pPr marL="1828754" algn="l" rtl="0" fontAlgn="base">
              <a:spcBef>
                <a:spcPct val="0"/>
              </a:spcBef>
              <a:spcAft>
                <a:spcPct val="0"/>
              </a:spcAft>
              <a:defRPr kern="1200">
                <a:solidFill>
                  <a:schemeClr val="tx1"/>
                </a:solidFill>
                <a:latin typeface="Arial" charset="0"/>
                <a:ea typeface="+mn-ea"/>
                <a:cs typeface="Arial" charset="0"/>
              </a:defRPr>
            </a:lvl5pPr>
            <a:lvl6pPr marL="2285943" algn="l" defTabSz="914377" rtl="0" eaLnBrk="1" latinLnBrk="0" hangingPunct="1">
              <a:defRPr kern="1200">
                <a:solidFill>
                  <a:schemeClr val="tx1"/>
                </a:solidFill>
                <a:latin typeface="Arial" charset="0"/>
                <a:ea typeface="+mn-ea"/>
                <a:cs typeface="Arial" charset="0"/>
              </a:defRPr>
            </a:lvl6pPr>
            <a:lvl7pPr marL="2743131" algn="l" defTabSz="914377" rtl="0" eaLnBrk="1" latinLnBrk="0" hangingPunct="1">
              <a:defRPr kern="1200">
                <a:solidFill>
                  <a:schemeClr val="tx1"/>
                </a:solidFill>
                <a:latin typeface="Arial" charset="0"/>
                <a:ea typeface="+mn-ea"/>
                <a:cs typeface="Arial" charset="0"/>
              </a:defRPr>
            </a:lvl7pPr>
            <a:lvl8pPr marL="3200320" algn="l" defTabSz="914377" rtl="0" eaLnBrk="1" latinLnBrk="0" hangingPunct="1">
              <a:defRPr kern="1200">
                <a:solidFill>
                  <a:schemeClr val="tx1"/>
                </a:solidFill>
                <a:latin typeface="Arial" charset="0"/>
                <a:ea typeface="+mn-ea"/>
                <a:cs typeface="Arial" charset="0"/>
              </a:defRPr>
            </a:lvl8pPr>
            <a:lvl9pPr marL="3657509" algn="l" defTabSz="914377" rtl="0" eaLnBrk="1" latinLnBrk="0" hangingPunct="1">
              <a:defRPr kern="1200">
                <a:solidFill>
                  <a:schemeClr val="tx1"/>
                </a:solidFill>
                <a:latin typeface="Arial" charset="0"/>
                <a:ea typeface="+mn-ea"/>
                <a:cs typeface="Arial" charset="0"/>
              </a:defRPr>
            </a:lvl9pPr>
          </a:lstStyle>
          <a:p>
            <a:pPr marL="0" indent="0">
              <a:buNone/>
            </a:pPr>
            <a:r>
              <a:rPr kumimoji="0" lang="en-GB" b="1" i="0" u="none" strike="noStrike" kern="0" cap="none" spc="0" normalizeH="0" baseline="0" noProof="0" dirty="0">
                <a:ln>
                  <a:noFill/>
                </a:ln>
                <a:solidFill>
                  <a:schemeClr val="accent1"/>
                </a:solidFill>
                <a:effectLst/>
                <a:uLnTx/>
                <a:uFillTx/>
                <a:latin typeface="Arial"/>
                <a:ea typeface="+mj-ea"/>
                <a:cs typeface="Arial"/>
              </a:rPr>
              <a:t>Benefits</a:t>
            </a:r>
          </a:p>
          <a:p>
            <a:pPr marL="269889" indent="-269889">
              <a:spcBef>
                <a:spcPct val="50000"/>
              </a:spcBef>
              <a:buClr>
                <a:schemeClr val="accent1"/>
              </a:buClr>
              <a:buFont typeface="Arial" panose="020B0604020202020204" pitchFamily="34" charset="0"/>
              <a:buChar char="•"/>
            </a:pPr>
            <a:r>
              <a:rPr lang="en-GB" sz="2000" dirty="0">
                <a:solidFill>
                  <a:srgbClr val="3F4548"/>
                </a:solidFill>
                <a:latin typeface="+mn-lt"/>
                <a:cs typeface="+mn-cs"/>
              </a:rPr>
              <a:t>Independent objective feedback to members</a:t>
            </a:r>
          </a:p>
          <a:p>
            <a:pPr marL="269889" indent="-269889">
              <a:spcBef>
                <a:spcPct val="50000"/>
              </a:spcBef>
              <a:buClr>
                <a:schemeClr val="accent1"/>
              </a:buClr>
              <a:buFont typeface="Arial" panose="020B0604020202020204" pitchFamily="34" charset="0"/>
              <a:buChar char="•"/>
            </a:pPr>
            <a:r>
              <a:rPr lang="en-GB" sz="2000" dirty="0">
                <a:solidFill>
                  <a:srgbClr val="3F4548"/>
                </a:solidFill>
                <a:latin typeface="+mn-lt"/>
                <a:cs typeface="+mn-cs"/>
              </a:rPr>
              <a:t>To build a meaningful picture of actuarial work being undertaken</a:t>
            </a:r>
          </a:p>
        </p:txBody>
      </p:sp>
      <p:sp>
        <p:nvSpPr>
          <p:cNvPr id="7" name="TextBox 6">
            <a:extLst>
              <a:ext uri="{FF2B5EF4-FFF2-40B4-BE49-F238E27FC236}">
                <a16:creationId xmlns:a16="http://schemas.microsoft.com/office/drawing/2014/main" id="{8797633D-0267-A102-E36D-E562D31E0343}"/>
              </a:ext>
            </a:extLst>
          </p:cNvPr>
          <p:cNvSpPr txBox="1"/>
          <p:nvPr/>
        </p:nvSpPr>
        <p:spPr>
          <a:xfrm>
            <a:off x="6418539" y="4769303"/>
            <a:ext cx="3286487" cy="748988"/>
          </a:xfrm>
          <a:prstGeom prst="rect">
            <a:avLst/>
          </a:prstGeom>
          <a:noFill/>
        </p:spPr>
        <p:txBody>
          <a:bodyPr wrap="square" rtlCol="0">
            <a:spAutoFit/>
          </a:bodyPr>
          <a:lstStyle/>
          <a:p>
            <a:r>
              <a:rPr lang="en-GB" sz="1600" dirty="0">
                <a:solidFill>
                  <a:schemeClr val="accent1"/>
                </a:solidFill>
              </a:rPr>
              <a:t>Over </a:t>
            </a:r>
            <a:r>
              <a:rPr lang="en-GB" sz="2667" b="1" dirty="0">
                <a:solidFill>
                  <a:schemeClr val="accent1"/>
                </a:solidFill>
              </a:rPr>
              <a:t>60</a:t>
            </a:r>
            <a:r>
              <a:rPr lang="en-GB" sz="1600" dirty="0">
                <a:solidFill>
                  <a:schemeClr val="accent1"/>
                </a:solidFill>
              </a:rPr>
              <a:t> organisations have taken part in at least one exercise</a:t>
            </a:r>
          </a:p>
        </p:txBody>
      </p:sp>
      <p:sp>
        <p:nvSpPr>
          <p:cNvPr id="8" name="Slide Number Placeholder 4">
            <a:extLst>
              <a:ext uri="{FF2B5EF4-FFF2-40B4-BE49-F238E27FC236}">
                <a16:creationId xmlns:a16="http://schemas.microsoft.com/office/drawing/2014/main" id="{E1C6ACA0-81F9-0E68-3BB0-AD57837E8B25}"/>
              </a:ext>
            </a:extLst>
          </p:cNvPr>
          <p:cNvSpPr>
            <a:spLocks noGrp="1"/>
          </p:cNvSpPr>
          <p:nvPr>
            <p:ph type="sldNum" sz="quarter" idx="12"/>
          </p:nvPr>
        </p:nvSpPr>
        <p:spPr>
          <a:xfrm>
            <a:off x="10801353" y="6402396"/>
            <a:ext cx="863600" cy="339725"/>
          </a:xfrm>
        </p:spPr>
        <p:txBody>
          <a:bodyPr/>
          <a:lstStyle/>
          <a:p>
            <a:fld id="{FE8DA6AF-1811-4E27-A96F-54109F1D0275}" type="slidenum">
              <a:rPr lang="en-GB" smtClean="0"/>
              <a:pPr/>
              <a:t>4</a:t>
            </a:fld>
            <a:endParaRPr lang="en-GB" dirty="0"/>
          </a:p>
        </p:txBody>
      </p:sp>
    </p:spTree>
    <p:extLst>
      <p:ext uri="{BB962C8B-B14F-4D97-AF65-F5344CB8AC3E}">
        <p14:creationId xmlns:p14="http://schemas.microsoft.com/office/powerpoint/2010/main" val="421440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F698-5A0F-4EB5-AFC2-B156E156FD7C}"/>
              </a:ext>
            </a:extLst>
          </p:cNvPr>
          <p:cNvSpPr>
            <a:spLocks noGrp="1"/>
          </p:cNvSpPr>
          <p:nvPr>
            <p:ph type="title"/>
          </p:nvPr>
        </p:nvSpPr>
        <p:spPr/>
        <p:txBody>
          <a:bodyPr/>
          <a:lstStyle/>
          <a:p>
            <a:r>
              <a:rPr lang="en-GB" dirty="0"/>
              <a:t>Thematic review programme </a:t>
            </a:r>
            <a:br>
              <a:rPr lang="en-GB" dirty="0"/>
            </a:br>
            <a:r>
              <a:rPr lang="en-GB" dirty="0">
                <a:solidFill>
                  <a:schemeClr val="accent3"/>
                </a:solidFill>
              </a:rPr>
              <a:t>Work to date</a:t>
            </a:r>
            <a:endParaRPr lang="en-GB" dirty="0"/>
          </a:p>
        </p:txBody>
      </p:sp>
      <p:sp>
        <p:nvSpPr>
          <p:cNvPr id="4" name="Date Placeholder 3">
            <a:extLst>
              <a:ext uri="{FF2B5EF4-FFF2-40B4-BE49-F238E27FC236}">
                <a16:creationId xmlns:a16="http://schemas.microsoft.com/office/drawing/2014/main" id="{9B6B5785-AA78-4708-B3E7-7556FE51ABF0}"/>
              </a:ext>
            </a:extLst>
          </p:cNvPr>
          <p:cNvSpPr>
            <a:spLocks noGrp="1"/>
          </p:cNvSpPr>
          <p:nvPr>
            <p:ph type="dt" sz="half" idx="10"/>
          </p:nvPr>
        </p:nvSpPr>
        <p:spPr/>
        <p:txBody>
          <a:bodyPr/>
          <a:lstStyle/>
          <a:p>
            <a:fld id="{BC1242CF-12C1-4411-B532-E91306108269}" type="datetime4">
              <a:rPr lang="en-GB" smtClean="0">
                <a:solidFill>
                  <a:srgbClr val="3F4548"/>
                </a:solidFill>
              </a:rPr>
              <a:pPr/>
              <a:t>11 July 2025</a:t>
            </a:fld>
            <a:endParaRPr lang="en-GB" dirty="0">
              <a:solidFill>
                <a:srgbClr val="3F4548"/>
              </a:solidFill>
            </a:endParaRPr>
          </a:p>
        </p:txBody>
      </p:sp>
      <p:sp>
        <p:nvSpPr>
          <p:cNvPr id="5" name="Slide Number Placeholder 4">
            <a:extLst>
              <a:ext uri="{FF2B5EF4-FFF2-40B4-BE49-F238E27FC236}">
                <a16:creationId xmlns:a16="http://schemas.microsoft.com/office/drawing/2014/main" id="{476AF10E-19FF-9185-B5F8-E400F45C2F4D}"/>
              </a:ext>
            </a:extLst>
          </p:cNvPr>
          <p:cNvSpPr>
            <a:spLocks noGrp="1"/>
          </p:cNvSpPr>
          <p:nvPr>
            <p:ph type="sldNum" sz="quarter" idx="12"/>
          </p:nvPr>
        </p:nvSpPr>
        <p:spPr/>
        <p:txBody>
          <a:bodyPr/>
          <a:lstStyle/>
          <a:p>
            <a:fld id="{FE8DA6AF-1811-4E27-A96F-54109F1D0275}" type="slidenum">
              <a:rPr lang="en-GB" smtClean="0"/>
              <a:pPr/>
              <a:t>5</a:t>
            </a:fld>
            <a:endParaRPr lang="en-GB" dirty="0"/>
          </a:p>
        </p:txBody>
      </p:sp>
      <p:graphicFrame>
        <p:nvGraphicFramePr>
          <p:cNvPr id="6" name="Content Placeholder 5">
            <a:extLst>
              <a:ext uri="{FF2B5EF4-FFF2-40B4-BE49-F238E27FC236}">
                <a16:creationId xmlns:a16="http://schemas.microsoft.com/office/drawing/2014/main" id="{378A9250-7738-93A1-8897-6D9CD132812B}"/>
              </a:ext>
            </a:extLst>
          </p:cNvPr>
          <p:cNvGraphicFramePr>
            <a:graphicFrameLocks noGrp="1"/>
          </p:cNvGraphicFramePr>
          <p:nvPr>
            <p:ph idx="1"/>
          </p:nvPr>
        </p:nvGraphicFramePr>
        <p:xfrm>
          <a:off x="512763" y="1557338"/>
          <a:ext cx="9508467" cy="4640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982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507B-4F62-0419-A577-2F0C257727BB}"/>
              </a:ext>
            </a:extLst>
          </p:cNvPr>
          <p:cNvSpPr>
            <a:spLocks noGrp="1"/>
          </p:cNvSpPr>
          <p:nvPr>
            <p:ph type="title"/>
          </p:nvPr>
        </p:nvSpPr>
        <p:spPr/>
        <p:txBody>
          <a:bodyPr/>
          <a:lstStyle/>
          <a:p>
            <a:r>
              <a:rPr lang="en-GB" dirty="0"/>
              <a:t>Current activity</a:t>
            </a:r>
          </a:p>
        </p:txBody>
      </p:sp>
      <p:sp>
        <p:nvSpPr>
          <p:cNvPr id="4" name="Date Placeholder 3">
            <a:extLst>
              <a:ext uri="{FF2B5EF4-FFF2-40B4-BE49-F238E27FC236}">
                <a16:creationId xmlns:a16="http://schemas.microsoft.com/office/drawing/2014/main" id="{51453A4F-2AF9-2639-15EE-A803F7DAB228}"/>
              </a:ext>
            </a:extLst>
          </p:cNvPr>
          <p:cNvSpPr>
            <a:spLocks noGrp="1"/>
          </p:cNvSpPr>
          <p:nvPr>
            <p:ph type="dt" sz="half" idx="10"/>
          </p:nvPr>
        </p:nvSpPr>
        <p:spPr/>
        <p:txBody>
          <a:bodyPr/>
          <a:lstStyle/>
          <a:p>
            <a:fld id="{BC1242CF-12C1-4411-B532-E91306108269}" type="datetime4">
              <a:rPr lang="en-GB" smtClean="0"/>
              <a:pPr/>
              <a:t>11 July 2025</a:t>
            </a:fld>
            <a:endParaRPr lang="en-GB"/>
          </a:p>
        </p:txBody>
      </p:sp>
      <p:sp>
        <p:nvSpPr>
          <p:cNvPr id="5" name="Slide Number Placeholder 4">
            <a:extLst>
              <a:ext uri="{FF2B5EF4-FFF2-40B4-BE49-F238E27FC236}">
                <a16:creationId xmlns:a16="http://schemas.microsoft.com/office/drawing/2014/main" id="{037F5D9D-5E42-4BF9-E84E-033557A3F812}"/>
              </a:ext>
            </a:extLst>
          </p:cNvPr>
          <p:cNvSpPr>
            <a:spLocks noGrp="1"/>
          </p:cNvSpPr>
          <p:nvPr>
            <p:ph type="sldNum" sz="quarter" idx="12"/>
          </p:nvPr>
        </p:nvSpPr>
        <p:spPr/>
        <p:txBody>
          <a:bodyPr/>
          <a:lstStyle/>
          <a:p>
            <a:fld id="{FE8DA6AF-1811-4E27-A96F-54109F1D0275}" type="slidenum">
              <a:rPr lang="en-GB" smtClean="0"/>
              <a:pPr/>
              <a:t>6</a:t>
            </a:fld>
            <a:endParaRPr lang="en-GB"/>
          </a:p>
        </p:txBody>
      </p:sp>
      <p:sp>
        <p:nvSpPr>
          <p:cNvPr id="9" name="Content Placeholder 8">
            <a:extLst>
              <a:ext uri="{FF2B5EF4-FFF2-40B4-BE49-F238E27FC236}">
                <a16:creationId xmlns:a16="http://schemas.microsoft.com/office/drawing/2014/main" id="{E95EAA63-D014-9D21-E074-F26C16E137A4}"/>
              </a:ext>
            </a:extLst>
          </p:cNvPr>
          <p:cNvSpPr>
            <a:spLocks noGrp="1"/>
          </p:cNvSpPr>
          <p:nvPr>
            <p:ph idx="1"/>
          </p:nvPr>
        </p:nvSpPr>
        <p:spPr/>
        <p:txBody>
          <a:bodyPr/>
          <a:lstStyle/>
          <a:p>
            <a:endParaRPr lang="en-GB" dirty="0"/>
          </a:p>
        </p:txBody>
      </p:sp>
      <p:graphicFrame>
        <p:nvGraphicFramePr>
          <p:cNvPr id="10" name="Content Placeholder 5">
            <a:extLst>
              <a:ext uri="{FF2B5EF4-FFF2-40B4-BE49-F238E27FC236}">
                <a16:creationId xmlns:a16="http://schemas.microsoft.com/office/drawing/2014/main" id="{9238D5C2-9932-A9DA-B8F6-CE8DC9EB065B}"/>
              </a:ext>
            </a:extLst>
          </p:cNvPr>
          <p:cNvGraphicFramePr>
            <a:graphicFrameLocks/>
          </p:cNvGraphicFramePr>
          <p:nvPr>
            <p:extLst>
              <p:ext uri="{D42A27DB-BD31-4B8C-83A1-F6EECF244321}">
                <p14:modId xmlns:p14="http://schemas.microsoft.com/office/powerpoint/2010/main" val="847510713"/>
              </p:ext>
            </p:extLst>
          </p:nvPr>
        </p:nvGraphicFramePr>
        <p:xfrm>
          <a:off x="609596" y="1556792"/>
          <a:ext cx="10972808" cy="3780420"/>
        </p:xfrm>
        <a:graphic>
          <a:graphicData uri="http://schemas.openxmlformats.org/drawingml/2006/table">
            <a:tbl>
              <a:tblPr firstRow="1" bandRow="1">
                <a:tableStyleId>{21E4AEA4-8DFA-4A89-87EB-49C32662AFE0}</a:tableStyleId>
              </a:tblPr>
              <a:tblGrid>
                <a:gridCol w="7508343">
                  <a:extLst>
                    <a:ext uri="{9D8B030D-6E8A-4147-A177-3AD203B41FA5}">
                      <a16:colId xmlns:a16="http://schemas.microsoft.com/office/drawing/2014/main" val="20000"/>
                    </a:ext>
                  </a:extLst>
                </a:gridCol>
                <a:gridCol w="3464465">
                  <a:extLst>
                    <a:ext uri="{9D8B030D-6E8A-4147-A177-3AD203B41FA5}">
                      <a16:colId xmlns:a16="http://schemas.microsoft.com/office/drawing/2014/main" val="20001"/>
                    </a:ext>
                  </a:extLst>
                </a:gridCol>
              </a:tblGrid>
              <a:tr h="756084">
                <a:tc>
                  <a:txBody>
                    <a:bodyPr/>
                    <a:lstStyle/>
                    <a:p>
                      <a:r>
                        <a:rPr lang="en-GB" sz="1800" dirty="0"/>
                        <a:t>Topic</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Status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56084">
                <a:tc>
                  <a:txBody>
                    <a:bodyPr/>
                    <a:lstStyle/>
                    <a:p>
                      <a:r>
                        <a:rPr lang="en-GB" dirty="0"/>
                        <a:t>Pension scheme design</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Published 2 June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756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F4548"/>
                          </a:solidFill>
                        </a:rPr>
                        <a:t>Climate and sustainability</a:t>
                      </a:r>
                    </a:p>
                  </a:txBody>
                  <a:tcP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F4548"/>
                          </a:solidFill>
                        </a:rPr>
                        <a:t>Still time for submissions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6807616"/>
                  </a:ext>
                </a:extLst>
              </a:tr>
              <a:tr h="756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F4548"/>
                          </a:solidFill>
                        </a:rPr>
                        <a:t>Consumer fairness and financial inclusion</a:t>
                      </a:r>
                    </a:p>
                  </a:txBody>
                  <a:tcP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F4548"/>
                          </a:solidFill>
                        </a:rPr>
                        <a:t>2</a:t>
                      </a:r>
                      <a:r>
                        <a:rPr lang="en-GB" sz="1800" baseline="30000" dirty="0">
                          <a:solidFill>
                            <a:srgbClr val="3F4548"/>
                          </a:solidFill>
                        </a:rPr>
                        <a:t>nd</a:t>
                      </a:r>
                      <a:r>
                        <a:rPr lang="en-GB" sz="1800" dirty="0">
                          <a:solidFill>
                            <a:srgbClr val="3F4548"/>
                          </a:solidFill>
                        </a:rPr>
                        <a:t> half 2025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756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F4548"/>
                          </a:solidFill>
                        </a:rPr>
                        <a:t>Pensions advice in new funding environment</a:t>
                      </a:r>
                    </a:p>
                  </a:txBody>
                  <a:tcPr>
                    <a:lnL w="12700" cmpd="sng">
                      <a:noFill/>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F4548"/>
                          </a:solidFill>
                        </a:rPr>
                        <a:t>2026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9392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7D91B-ED0B-36F0-6BA6-5CEBA22D1620}"/>
              </a:ext>
            </a:extLst>
          </p:cNvPr>
          <p:cNvSpPr>
            <a:spLocks noGrp="1"/>
          </p:cNvSpPr>
          <p:nvPr>
            <p:ph type="title"/>
          </p:nvPr>
        </p:nvSpPr>
        <p:spPr/>
        <p:txBody>
          <a:bodyPr/>
          <a:lstStyle/>
          <a:p>
            <a:r>
              <a:rPr lang="en-GB" dirty="0"/>
              <a:t>Climate and sustainability</a:t>
            </a:r>
            <a:br>
              <a:rPr lang="en-GB" dirty="0"/>
            </a:br>
            <a:r>
              <a:rPr lang="en-GB" dirty="0">
                <a:solidFill>
                  <a:schemeClr val="accent3"/>
                </a:solidFill>
              </a:rPr>
              <a:t>Still time to take part</a:t>
            </a:r>
          </a:p>
        </p:txBody>
      </p:sp>
      <p:sp>
        <p:nvSpPr>
          <p:cNvPr id="3" name="Content Placeholder 2">
            <a:extLst>
              <a:ext uri="{FF2B5EF4-FFF2-40B4-BE49-F238E27FC236}">
                <a16:creationId xmlns:a16="http://schemas.microsoft.com/office/drawing/2014/main" id="{5B19A3C2-73D3-1737-7D72-BAC9BC24EF14}"/>
              </a:ext>
            </a:extLst>
          </p:cNvPr>
          <p:cNvSpPr>
            <a:spLocks noGrp="1"/>
          </p:cNvSpPr>
          <p:nvPr>
            <p:ph idx="1"/>
          </p:nvPr>
        </p:nvSpPr>
        <p:spPr>
          <a:xfrm>
            <a:off x="527055" y="1557338"/>
            <a:ext cx="6721073" cy="4640262"/>
          </a:xfrm>
        </p:spPr>
        <p:txBody>
          <a:bodyPr/>
          <a:lstStyle/>
          <a:p>
            <a:r>
              <a:rPr lang="en-GB" dirty="0"/>
              <a:t>Aim: to understand the role of actuaries in this domain</a:t>
            </a:r>
          </a:p>
          <a:p>
            <a:endParaRPr lang="en-GB" dirty="0"/>
          </a:p>
          <a:p>
            <a:r>
              <a:rPr lang="en-GB" dirty="0"/>
              <a:t>Submissions:</a:t>
            </a:r>
          </a:p>
          <a:p>
            <a:pPr lvl="1"/>
            <a:r>
              <a:rPr lang="en-GB" dirty="0"/>
              <a:t>Tell us about how climate affects your work – whether ‘regular’ actuarial work or specialist climate</a:t>
            </a:r>
          </a:p>
          <a:p>
            <a:pPr lvl="1"/>
            <a:r>
              <a:rPr lang="en-GB" dirty="0"/>
              <a:t>Simple case studies</a:t>
            </a:r>
          </a:p>
          <a:p>
            <a:pPr lvl="1"/>
            <a:r>
              <a:rPr lang="en-GB" dirty="0"/>
              <a:t>Submit examples</a:t>
            </a:r>
          </a:p>
          <a:p>
            <a:endParaRPr lang="en-GB" dirty="0"/>
          </a:p>
          <a:p>
            <a:r>
              <a:rPr lang="en-GB" dirty="0"/>
              <a:t>Individual or organisation</a:t>
            </a:r>
          </a:p>
          <a:p>
            <a:endParaRPr lang="en-GB" dirty="0"/>
          </a:p>
          <a:p>
            <a:r>
              <a:rPr lang="en-GB" dirty="0"/>
              <a:t>Submissions open until 11 July</a:t>
            </a:r>
          </a:p>
          <a:p>
            <a:endParaRPr lang="en-GB" dirty="0"/>
          </a:p>
        </p:txBody>
      </p:sp>
      <p:sp>
        <p:nvSpPr>
          <p:cNvPr id="4" name="Date Placeholder 3">
            <a:extLst>
              <a:ext uri="{FF2B5EF4-FFF2-40B4-BE49-F238E27FC236}">
                <a16:creationId xmlns:a16="http://schemas.microsoft.com/office/drawing/2014/main" id="{769182E6-8557-7AC2-1778-39720C6941D1}"/>
              </a:ext>
            </a:extLst>
          </p:cNvPr>
          <p:cNvSpPr>
            <a:spLocks noGrp="1"/>
          </p:cNvSpPr>
          <p:nvPr>
            <p:ph type="dt" sz="half" idx="10"/>
          </p:nvPr>
        </p:nvSpPr>
        <p:spPr/>
        <p:txBody>
          <a:bodyPr/>
          <a:lstStyle/>
          <a:p>
            <a:fld id="{BC1242CF-12C1-4411-B532-E91306108269}" type="datetime4">
              <a:rPr lang="en-GB" smtClean="0"/>
              <a:pPr/>
              <a:t>11 July 2025</a:t>
            </a:fld>
            <a:endParaRPr lang="en-GB"/>
          </a:p>
        </p:txBody>
      </p:sp>
      <p:sp>
        <p:nvSpPr>
          <p:cNvPr id="5" name="Slide Number Placeholder 4">
            <a:extLst>
              <a:ext uri="{FF2B5EF4-FFF2-40B4-BE49-F238E27FC236}">
                <a16:creationId xmlns:a16="http://schemas.microsoft.com/office/drawing/2014/main" id="{90EADB0F-3F52-C039-A322-AB46C0FBD236}"/>
              </a:ext>
            </a:extLst>
          </p:cNvPr>
          <p:cNvSpPr>
            <a:spLocks noGrp="1"/>
          </p:cNvSpPr>
          <p:nvPr>
            <p:ph type="sldNum" sz="quarter" idx="12"/>
          </p:nvPr>
        </p:nvSpPr>
        <p:spPr/>
        <p:txBody>
          <a:bodyPr/>
          <a:lstStyle/>
          <a:p>
            <a:fld id="{FE8DA6AF-1811-4E27-A96F-54109F1D0275}" type="slidenum">
              <a:rPr lang="en-GB" smtClean="0"/>
              <a:pPr/>
              <a:t>7</a:t>
            </a:fld>
            <a:endParaRPr lang="en-GB"/>
          </a:p>
        </p:txBody>
      </p:sp>
      <p:pic>
        <p:nvPicPr>
          <p:cNvPr id="6" name="Picture 5">
            <a:extLst>
              <a:ext uri="{FF2B5EF4-FFF2-40B4-BE49-F238E27FC236}">
                <a16:creationId xmlns:a16="http://schemas.microsoft.com/office/drawing/2014/main" id="{06765237-F11A-2857-4ECA-6C644BBB342F}"/>
              </a:ext>
            </a:extLst>
          </p:cNvPr>
          <p:cNvPicPr>
            <a:picLocks noChangeAspect="1"/>
          </p:cNvPicPr>
          <p:nvPr/>
        </p:nvPicPr>
        <p:blipFill>
          <a:blip r:embed="rId2"/>
          <a:stretch>
            <a:fillRect/>
          </a:stretch>
        </p:blipFill>
        <p:spPr>
          <a:xfrm>
            <a:off x="8184233" y="1262159"/>
            <a:ext cx="3398172" cy="3398172"/>
          </a:xfrm>
          <a:prstGeom prst="rect">
            <a:avLst/>
          </a:prstGeom>
        </p:spPr>
      </p:pic>
    </p:spTree>
    <p:extLst>
      <p:ext uri="{BB962C8B-B14F-4D97-AF65-F5344CB8AC3E}">
        <p14:creationId xmlns:p14="http://schemas.microsoft.com/office/powerpoint/2010/main" val="373305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8C390-7E0C-6568-0BDE-485A84E008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FCC2E-723B-E675-B726-5CD32FEFA78F}"/>
              </a:ext>
            </a:extLst>
          </p:cNvPr>
          <p:cNvSpPr>
            <a:spLocks noGrp="1"/>
          </p:cNvSpPr>
          <p:nvPr>
            <p:ph type="title"/>
          </p:nvPr>
        </p:nvSpPr>
        <p:spPr/>
        <p:txBody>
          <a:bodyPr/>
          <a:lstStyle/>
          <a:p>
            <a:r>
              <a:rPr lang="en-GB" dirty="0"/>
              <a:t>APS X2: Review of Actuarial Work</a:t>
            </a:r>
            <a:br>
              <a:rPr lang="en-GB" dirty="0"/>
            </a:br>
            <a:r>
              <a:rPr lang="en-GB" dirty="0">
                <a:solidFill>
                  <a:schemeClr val="accent3"/>
                </a:solidFill>
              </a:rPr>
              <a:t>Consultation open</a:t>
            </a:r>
          </a:p>
        </p:txBody>
      </p:sp>
      <p:sp>
        <p:nvSpPr>
          <p:cNvPr id="3" name="Content Placeholder 2">
            <a:extLst>
              <a:ext uri="{FF2B5EF4-FFF2-40B4-BE49-F238E27FC236}">
                <a16:creationId xmlns:a16="http://schemas.microsoft.com/office/drawing/2014/main" id="{ED94D0F9-7E91-F4D8-E70C-E493EF2B3F49}"/>
              </a:ext>
            </a:extLst>
          </p:cNvPr>
          <p:cNvSpPr>
            <a:spLocks noGrp="1"/>
          </p:cNvSpPr>
          <p:nvPr>
            <p:ph idx="1"/>
          </p:nvPr>
        </p:nvSpPr>
        <p:spPr>
          <a:xfrm>
            <a:off x="527055" y="1557338"/>
            <a:ext cx="6721073" cy="4640262"/>
          </a:xfrm>
        </p:spPr>
        <p:txBody>
          <a:bodyPr/>
          <a:lstStyle/>
          <a:p>
            <a:r>
              <a:rPr lang="en-GB" dirty="0"/>
              <a:t>Regulatory Board is seeking feedback on: </a:t>
            </a:r>
          </a:p>
          <a:p>
            <a:pPr lvl="1"/>
            <a:r>
              <a:rPr lang="en-GB" dirty="0"/>
              <a:t>proposed minor amendments to Actuarial Profession Standard (APS) X2; and </a:t>
            </a:r>
          </a:p>
          <a:p>
            <a:pPr lvl="1"/>
            <a:r>
              <a:rPr lang="en-GB" dirty="0"/>
              <a:t>the existing non-mandatory guidance and case studies. </a:t>
            </a:r>
          </a:p>
          <a:p>
            <a:endParaRPr lang="en-GB" dirty="0"/>
          </a:p>
          <a:p>
            <a:r>
              <a:rPr lang="en-GB" dirty="0"/>
              <a:t>Responses invited from individuals or organisations</a:t>
            </a:r>
          </a:p>
          <a:p>
            <a:endParaRPr lang="en-GB" dirty="0"/>
          </a:p>
          <a:p>
            <a:r>
              <a:rPr lang="en-GB" dirty="0"/>
              <a:t>Consultation runs to 15 September</a:t>
            </a:r>
          </a:p>
          <a:p>
            <a:endParaRPr lang="en-GB" dirty="0"/>
          </a:p>
        </p:txBody>
      </p:sp>
      <p:sp>
        <p:nvSpPr>
          <p:cNvPr id="4" name="Date Placeholder 3">
            <a:extLst>
              <a:ext uri="{FF2B5EF4-FFF2-40B4-BE49-F238E27FC236}">
                <a16:creationId xmlns:a16="http://schemas.microsoft.com/office/drawing/2014/main" id="{A1483176-D2BC-E6C6-4716-6768DAF00FAB}"/>
              </a:ext>
            </a:extLst>
          </p:cNvPr>
          <p:cNvSpPr>
            <a:spLocks noGrp="1"/>
          </p:cNvSpPr>
          <p:nvPr>
            <p:ph type="dt" sz="half" idx="10"/>
          </p:nvPr>
        </p:nvSpPr>
        <p:spPr/>
        <p:txBody>
          <a:bodyPr/>
          <a:lstStyle/>
          <a:p>
            <a:fld id="{BC1242CF-12C1-4411-B532-E91306108269}" type="datetime4">
              <a:rPr lang="en-GB" smtClean="0"/>
              <a:pPr/>
              <a:t>11 July 2025</a:t>
            </a:fld>
            <a:endParaRPr lang="en-GB"/>
          </a:p>
        </p:txBody>
      </p:sp>
      <p:sp>
        <p:nvSpPr>
          <p:cNvPr id="5" name="Slide Number Placeholder 4">
            <a:extLst>
              <a:ext uri="{FF2B5EF4-FFF2-40B4-BE49-F238E27FC236}">
                <a16:creationId xmlns:a16="http://schemas.microsoft.com/office/drawing/2014/main" id="{F1FF921C-2A56-73E4-391F-2E00F445FF45}"/>
              </a:ext>
            </a:extLst>
          </p:cNvPr>
          <p:cNvSpPr>
            <a:spLocks noGrp="1"/>
          </p:cNvSpPr>
          <p:nvPr>
            <p:ph type="sldNum" sz="quarter" idx="12"/>
          </p:nvPr>
        </p:nvSpPr>
        <p:spPr/>
        <p:txBody>
          <a:bodyPr/>
          <a:lstStyle/>
          <a:p>
            <a:fld id="{FE8DA6AF-1811-4E27-A96F-54109F1D0275}" type="slidenum">
              <a:rPr lang="en-GB" smtClean="0"/>
              <a:pPr/>
              <a:t>8</a:t>
            </a:fld>
            <a:endParaRPr lang="en-GB"/>
          </a:p>
        </p:txBody>
      </p:sp>
      <p:pic>
        <p:nvPicPr>
          <p:cNvPr id="7" name="Picture 6" descr="QR code for the Actuaries UK consultation page">
            <a:extLst>
              <a:ext uri="{FF2B5EF4-FFF2-40B4-BE49-F238E27FC236}">
                <a16:creationId xmlns:a16="http://schemas.microsoft.com/office/drawing/2014/main" id="{3AB45143-83F3-83F0-CB76-080B41E294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8248" y="1340768"/>
            <a:ext cx="3354788" cy="3354788"/>
          </a:xfrm>
          <a:prstGeom prst="rect">
            <a:avLst/>
          </a:prstGeom>
          <a:noFill/>
          <a:ln>
            <a:noFill/>
          </a:ln>
        </p:spPr>
      </p:pic>
    </p:spTree>
    <p:extLst>
      <p:ext uri="{BB962C8B-B14F-4D97-AF65-F5344CB8AC3E}">
        <p14:creationId xmlns:p14="http://schemas.microsoft.com/office/powerpoint/2010/main" val="387538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D278-1DAC-AE01-216A-0BED0661EE01}"/>
              </a:ext>
            </a:extLst>
          </p:cNvPr>
          <p:cNvSpPr>
            <a:spLocks noGrp="1"/>
          </p:cNvSpPr>
          <p:nvPr>
            <p:ph type="ctrTitle"/>
          </p:nvPr>
        </p:nvSpPr>
        <p:spPr/>
        <p:txBody>
          <a:bodyPr/>
          <a:lstStyle/>
          <a:p>
            <a:r>
              <a:rPr lang="en-GB" dirty="0"/>
              <a:t>Pension scheme design thematic review</a:t>
            </a:r>
          </a:p>
        </p:txBody>
      </p:sp>
      <p:sp>
        <p:nvSpPr>
          <p:cNvPr id="3" name="Subtitle 2">
            <a:extLst>
              <a:ext uri="{FF2B5EF4-FFF2-40B4-BE49-F238E27FC236}">
                <a16:creationId xmlns:a16="http://schemas.microsoft.com/office/drawing/2014/main" id="{532C6D05-7FEC-3BA1-E8E5-415C34ADC9A7}"/>
              </a:ext>
            </a:extLst>
          </p:cNvPr>
          <p:cNvSpPr>
            <a:spLocks noGrp="1"/>
          </p:cNvSpPr>
          <p:nvPr>
            <p:ph type="subTitle" idx="1"/>
          </p:nvPr>
        </p:nvSpPr>
        <p:spPr/>
        <p:txBody>
          <a:bodyPr/>
          <a:lstStyle/>
          <a:p>
            <a:endParaRPr lang="en-GB"/>
          </a:p>
        </p:txBody>
      </p:sp>
      <p:sp>
        <p:nvSpPr>
          <p:cNvPr id="4" name="Date Placeholder 3">
            <a:extLst>
              <a:ext uri="{FF2B5EF4-FFF2-40B4-BE49-F238E27FC236}">
                <a16:creationId xmlns:a16="http://schemas.microsoft.com/office/drawing/2014/main" id="{A125F909-8597-1A9C-C41D-7D3714AA6482}"/>
              </a:ext>
            </a:extLst>
          </p:cNvPr>
          <p:cNvSpPr>
            <a:spLocks noGrp="1"/>
          </p:cNvSpPr>
          <p:nvPr>
            <p:ph type="dt" sz="half" idx="2"/>
          </p:nvPr>
        </p:nvSpPr>
        <p:spPr/>
        <p:txBody>
          <a:bodyPr/>
          <a:lstStyle/>
          <a:p>
            <a:fld id="{1744C141-B97D-4979-AB76-E8E6AB76C28B}" type="datetime4">
              <a:rPr lang="en-GB" smtClean="0"/>
              <a:pPr/>
              <a:t>11 July 2025</a:t>
            </a:fld>
            <a:endParaRPr lang="en-GB" dirty="0"/>
          </a:p>
        </p:txBody>
      </p:sp>
    </p:spTree>
    <p:extLst>
      <p:ext uri="{BB962C8B-B14F-4D97-AF65-F5344CB8AC3E}">
        <p14:creationId xmlns:p14="http://schemas.microsoft.com/office/powerpoint/2010/main" val="257215393"/>
      </p:ext>
    </p:extLst>
  </p:cSld>
  <p:clrMapOvr>
    <a:masterClrMapping/>
  </p:clrMapOvr>
</p:sld>
</file>

<file path=ppt/theme/theme1.xml><?xml version="1.0" encoding="utf-8"?>
<a:theme xmlns:a="http://schemas.openxmlformats.org/drawingml/2006/main" name="IFOA PowerPoint template 07">
  <a:themeElements>
    <a:clrScheme name="IFoA Cyan">
      <a:dk1>
        <a:srgbClr val="3F4548"/>
      </a:dk1>
      <a:lt1>
        <a:sysClr val="window" lastClr="FFFFFF"/>
      </a:lt1>
      <a:dk2>
        <a:srgbClr val="002060"/>
      </a:dk2>
      <a:lt2>
        <a:srgbClr val="FFFFFF"/>
      </a:lt2>
      <a:accent1>
        <a:srgbClr val="009CC8"/>
      </a:accent1>
      <a:accent2>
        <a:srgbClr val="113458"/>
      </a:accent2>
      <a:accent3>
        <a:srgbClr val="D9AB16"/>
      </a:accent3>
      <a:accent4>
        <a:srgbClr val="8076CF"/>
      </a:accent4>
      <a:accent5>
        <a:srgbClr val="11B3A2"/>
      </a:accent5>
      <a:accent6>
        <a:srgbClr val="7CB3E1"/>
      </a:accent6>
      <a:hlink>
        <a:srgbClr val="3F4548"/>
      </a:hlink>
      <a:folHlink>
        <a:srgbClr val="3F454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template 16.9 V02.potx [Read-Only]" id="{D15B89E0-329E-46CF-87C1-D4FE644F2BDE}" vid="{93490C56-489D-49C1-82D3-D140E9F029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879d6f-2fd2-443b-a781-2439c085c5b8">
      <Terms xmlns="http://schemas.microsoft.com/office/infopath/2007/PartnerControls"/>
    </lcf76f155ced4ddcb4097134ff3c332f>
    <TaxCatchAll xmlns="919e1d24-1a2b-49f6-9a8b-bc3de2bec60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F51E6F19A8EC45A30408DF5AC12F0A" ma:contentTypeVersion="11" ma:contentTypeDescription="Create a new document." ma:contentTypeScope="" ma:versionID="a80878f2bf5ba644ec1ff4a3096bd619">
  <xsd:schema xmlns:xsd="http://www.w3.org/2001/XMLSchema" xmlns:xs="http://www.w3.org/2001/XMLSchema" xmlns:p="http://schemas.microsoft.com/office/2006/metadata/properties" xmlns:ns2="12879d6f-2fd2-443b-a781-2439c085c5b8" xmlns:ns3="919e1d24-1a2b-49f6-9a8b-bc3de2bec602" targetNamespace="http://schemas.microsoft.com/office/2006/metadata/properties" ma:root="true" ma:fieldsID="4d1e0030294ff7e145ad94665d47f103" ns2:_="" ns3:_="">
    <xsd:import namespace="12879d6f-2fd2-443b-a781-2439c085c5b8"/>
    <xsd:import namespace="919e1d24-1a2b-49f6-9a8b-bc3de2bec60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79d6f-2fd2-443b-a781-2439c085c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c5664ec-2097-44f6-aef9-a995d752de4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9e1d24-1a2b-49f6-9a8b-bc3de2bec60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e5e3440-a892-40ed-bed4-b490fdc6b01d}" ma:internalName="TaxCatchAll" ma:showField="CatchAllData" ma:web="919e1d24-1a2b-49f6-9a8b-bc3de2bec6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4FF545-4CBB-4EFA-B2B0-2CD9496BFF90}">
  <ds:schemaRefs>
    <ds:schemaRef ds:uri="http://schemas.microsoft.com/office/2006/metadata/properties"/>
    <ds:schemaRef ds:uri="http://schemas.microsoft.com/office/infopath/2007/PartnerControls"/>
    <ds:schemaRef ds:uri="12879d6f-2fd2-443b-a781-2439c085c5b8"/>
    <ds:schemaRef ds:uri="919e1d24-1a2b-49f6-9a8b-bc3de2bec602"/>
  </ds:schemaRefs>
</ds:datastoreItem>
</file>

<file path=customXml/itemProps2.xml><?xml version="1.0" encoding="utf-8"?>
<ds:datastoreItem xmlns:ds="http://schemas.openxmlformats.org/officeDocument/2006/customXml" ds:itemID="{136CAE7E-9D49-427F-ACA1-27B3739DD6E2}">
  <ds:schemaRefs>
    <ds:schemaRef ds:uri="http://schemas.microsoft.com/sharepoint/v3/contenttype/forms"/>
  </ds:schemaRefs>
</ds:datastoreItem>
</file>

<file path=customXml/itemProps3.xml><?xml version="1.0" encoding="utf-8"?>
<ds:datastoreItem xmlns:ds="http://schemas.openxmlformats.org/officeDocument/2006/customXml" ds:itemID="{88DB8955-AB24-4FB1-B2C6-C3E9C9B323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79d6f-2fd2-443b-a781-2439c085c5b8"/>
    <ds:schemaRef ds:uri="919e1d24-1a2b-49f6-9a8b-bc3de2bec6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IFOA PowerPoint template 16.9 V02</Template>
  <TotalTime>1224</TotalTime>
  <Words>1531</Words>
  <Application>Microsoft Office PowerPoint</Application>
  <PresentationFormat>Widescreen</PresentationFormat>
  <Paragraphs>291</Paragraphs>
  <Slides>32</Slides>
  <Notes>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IFOA PowerPoint template 07</vt:lpstr>
      <vt:lpstr>Pension scheme design thematic review</vt:lpstr>
      <vt:lpstr>What we’ll cover today</vt:lpstr>
      <vt:lpstr>Poll 1 – what’s your thematic review experience?</vt:lpstr>
      <vt:lpstr>Thematic Review Programme</vt:lpstr>
      <vt:lpstr>Thematic review programme  Work to date</vt:lpstr>
      <vt:lpstr>Current activity</vt:lpstr>
      <vt:lpstr>Climate and sustainability Still time to take part</vt:lpstr>
      <vt:lpstr>APS X2: Review of Actuarial Work Consultation open</vt:lpstr>
      <vt:lpstr>Pension scheme design thematic review</vt:lpstr>
      <vt:lpstr>Poll 2 – what’s your area of work?</vt:lpstr>
      <vt:lpstr>Pension scheme design Published scope</vt:lpstr>
      <vt:lpstr>Submissions</vt:lpstr>
      <vt:lpstr>About the examples</vt:lpstr>
      <vt:lpstr>Review scope and approach</vt:lpstr>
      <vt:lpstr>Report highlights</vt:lpstr>
      <vt:lpstr>Main findings</vt:lpstr>
      <vt:lpstr>IFoA Regulatory Board</vt:lpstr>
      <vt:lpstr>Findings in detail</vt:lpstr>
      <vt:lpstr>Overall standard</vt:lpstr>
      <vt:lpstr>Member impact</vt:lpstr>
      <vt:lpstr>Inflation</vt:lpstr>
      <vt:lpstr>Means-tested benefits</vt:lpstr>
      <vt:lpstr>TAS 300</vt:lpstr>
      <vt:lpstr>Business environment</vt:lpstr>
      <vt:lpstr>Poll 3 – how would you describe current actuarial standards and guidance applying to pension scheme design work?</vt:lpstr>
      <vt:lpstr>Appropriateness of data</vt:lpstr>
      <vt:lpstr>Good communications</vt:lpstr>
      <vt:lpstr>Member communications</vt:lpstr>
      <vt:lpstr>Good practices – GMP conversion</vt:lpstr>
      <vt:lpstr>Good practices – discretionary increases</vt:lpstr>
      <vt:lpstr>Poll 4 – what actions are you planning?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Jemma Smith</dc:creator>
  <cp:lastModifiedBy>David Gordon</cp:lastModifiedBy>
  <cp:revision>40</cp:revision>
  <dcterms:created xsi:type="dcterms:W3CDTF">2024-09-09T07:36:55Z</dcterms:created>
  <dcterms:modified xsi:type="dcterms:W3CDTF">2025-07-11T12:28:33Z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0x010100F9F51E6F19A8EC45A30408DF5AC12F0A</vt:lpwstr>
  </property>
</Properties>
</file>