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12192000"/>
  <p:defaultTextStyle>
    <a:defPPr>
      <a:defRPr lang="en-GB"/>
    </a:defPPr>
    <a:lvl1pPr algn="l">
      <a:spcBef>
        <a:spcPts val="0"/>
      </a:spcBef>
      <a:spcAft>
        <a:spcPts val="0"/>
      </a:spcAft>
      <a:defRPr>
        <a:solidFill>
          <a:schemeClr val="tx1"/>
        </a:solidFill>
        <a:latin typeface="Arial"/>
        <a:ea typeface="+mn-ea"/>
      </a:defRPr>
    </a:lvl1pPr>
    <a:lvl2pPr marL="457200" algn="l">
      <a:spcBef>
        <a:spcPts val="0"/>
      </a:spcBef>
      <a:spcAft>
        <a:spcPts val="0"/>
      </a:spcAft>
      <a:defRPr>
        <a:solidFill>
          <a:schemeClr val="tx1"/>
        </a:solidFill>
        <a:latin typeface="Arial"/>
        <a:ea typeface="+mn-ea"/>
      </a:defRPr>
    </a:lvl2pPr>
    <a:lvl3pPr marL="914400" algn="l">
      <a:spcBef>
        <a:spcPts val="0"/>
      </a:spcBef>
      <a:spcAft>
        <a:spcPts val="0"/>
      </a:spcAft>
      <a:defRPr>
        <a:solidFill>
          <a:schemeClr val="tx1"/>
        </a:solidFill>
        <a:latin typeface="Arial"/>
        <a:ea typeface="+mn-ea"/>
      </a:defRPr>
    </a:lvl3pPr>
    <a:lvl4pPr marL="1371600" algn="l">
      <a:spcBef>
        <a:spcPts val="0"/>
      </a:spcBef>
      <a:spcAft>
        <a:spcPts val="0"/>
      </a:spcAft>
      <a:defRPr>
        <a:solidFill>
          <a:schemeClr val="tx1"/>
        </a:solidFill>
        <a:latin typeface="Arial"/>
        <a:ea typeface="+mn-ea"/>
      </a:defRPr>
    </a:lvl4pPr>
    <a:lvl5pPr marL="1828800" algn="l">
      <a:spcBef>
        <a:spcPts val="0"/>
      </a:spcBef>
      <a:spcAft>
        <a:spcPts val="0"/>
      </a:spcAft>
      <a:defRPr>
        <a:solidFill>
          <a:schemeClr val="tx1"/>
        </a:solidFill>
        <a:latin typeface="Arial"/>
        <a:ea typeface="+mn-ea"/>
      </a:defRPr>
    </a:lvl5pPr>
    <a:lvl6pPr marL="2286000" algn="l" defTabSz="914400">
      <a:defRPr>
        <a:solidFill>
          <a:schemeClr val="tx1"/>
        </a:solidFill>
        <a:latin typeface="Arial"/>
        <a:ea typeface="+mn-ea"/>
      </a:defRPr>
    </a:lvl6pPr>
    <a:lvl7pPr marL="2743200" algn="l" defTabSz="914400">
      <a:defRPr>
        <a:solidFill>
          <a:schemeClr val="tx1"/>
        </a:solidFill>
        <a:latin typeface="Arial"/>
        <a:ea typeface="+mn-ea"/>
      </a:defRPr>
    </a:lvl7pPr>
    <a:lvl8pPr marL="3200400" algn="l" defTabSz="914400">
      <a:defRPr>
        <a:solidFill>
          <a:schemeClr val="tx1"/>
        </a:solidFill>
        <a:latin typeface="Arial"/>
        <a:ea typeface="+mn-ea"/>
      </a:defRPr>
    </a:lvl8pPr>
    <a:lvl9pPr marL="3657600" algn="l" defTabSz="914400">
      <a:defRPr>
        <a:solidFill>
          <a:schemeClr val="tx1"/>
        </a:solidFill>
        <a:latin typeface="Arial"/>
        <a:ea typeface="+mn-e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6721E-81DB-4B5C-8E03-4E3DB048FFBE}" v="10" dt="2024-05-08T07:41:09.199"/>
    <p1510:client id="{7AC0379E-9168-46E0-958E-118AAB7B2399}" v="8" dt="2024-05-08T09:53:37.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936" y="6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bg>
      <p:bgPr>
        <a:solidFill>
          <a:srgbClr val="113458"/>
        </a:solidFill>
        <a:effectLst/>
      </p:bgPr>
    </p:bg>
    <p:spTree>
      <p:nvGrpSpPr>
        <p:cNvPr id="1" name=""/>
        <p:cNvGrpSpPr/>
        <p:nvPr/>
      </p:nvGrpSpPr>
      <p:grpSpPr bwMode="auto">
        <a:xfrm>
          <a:off x="0" y="0"/>
          <a:ext cx="0" cy="0"/>
          <a:chOff x="0" y="0"/>
          <a:chExt cx="0" cy="0"/>
        </a:xfrm>
      </p:grpSpPr>
      <p:pic>
        <p:nvPicPr>
          <p:cNvPr id="4" name="Picture 4" descr="E:\Pants Work\Current Work\Actuaries 2011\IFOA Rebrand 2012\PowerPoint\blue_crest.png"/>
          <p:cNvPicPr>
            <a:picLocks noChangeAspect="1" noChangeArrowheads="1"/>
          </p:cNvPicPr>
          <p:nvPr userDrawn="1"/>
        </p:nvPicPr>
        <p:blipFill>
          <a:blip r:embed="rId2"/>
          <a:stretch/>
        </p:blipFill>
        <p:spPr bwMode="auto">
          <a:xfrm>
            <a:off x="6625740" y="1066802"/>
            <a:ext cx="5261461" cy="5538380"/>
          </a:xfrm>
          <a:prstGeom prst="rect">
            <a:avLst/>
          </a:prstGeom>
          <a:noFill/>
        </p:spPr>
      </p:pic>
      <p:sp>
        <p:nvSpPr>
          <p:cNvPr id="5" name="Rectangle 2"/>
          <p:cNvSpPr>
            <a:spLocks noGrp="1" noChangeArrowheads="1"/>
          </p:cNvSpPr>
          <p:nvPr>
            <p:ph type="ctrTitle"/>
          </p:nvPr>
        </p:nvSpPr>
        <p:spPr bwMode="auto">
          <a:xfrm>
            <a:off x="527056" y="2133610"/>
            <a:ext cx="10979144" cy="1295399"/>
          </a:xfrm>
        </p:spPr>
        <p:txBody>
          <a:bodyPr anchor="t"/>
          <a:lstStyle>
            <a:lvl1pPr>
              <a:defRPr sz="3600" b="1"/>
            </a:lvl1pPr>
          </a:lstStyle>
          <a:p>
            <a:pPr lvl="0">
              <a:defRPr/>
            </a:pPr>
            <a:r>
              <a:rPr lang="en-US"/>
              <a:t>Click to edit Master title style</a:t>
            </a:r>
            <a:endParaRPr lang="en-GB"/>
          </a:p>
        </p:txBody>
      </p:sp>
      <p:sp>
        <p:nvSpPr>
          <p:cNvPr id="6" name="Rectangle 3"/>
          <p:cNvSpPr>
            <a:spLocks noGrp="1" noChangeArrowheads="1"/>
          </p:cNvSpPr>
          <p:nvPr>
            <p:ph type="subTitle" idx="1"/>
          </p:nvPr>
        </p:nvSpPr>
        <p:spPr bwMode="auto">
          <a:xfrm>
            <a:off x="527056" y="2781301"/>
            <a:ext cx="9988545" cy="1007740"/>
          </a:xfrm>
        </p:spPr>
        <p:txBody>
          <a:bodyPr/>
          <a:lstStyle>
            <a:lvl1pPr marL="0" indent="0">
              <a:spcBef>
                <a:spcPts val="0"/>
              </a:spcBef>
              <a:buFontTx/>
              <a:buNone/>
              <a:defRPr sz="2650">
                <a:solidFill>
                  <a:schemeClr val="bg1"/>
                </a:solidFill>
              </a:defRPr>
            </a:lvl1pPr>
          </a:lstStyle>
          <a:p>
            <a:pPr lvl="0">
              <a:defRPr/>
            </a:pPr>
            <a:r>
              <a:rPr lang="en-US"/>
              <a:t>Click to edit Master subtitle style</a:t>
            </a:r>
            <a:endParaRPr lang="en-GB"/>
          </a:p>
        </p:txBody>
      </p:sp>
      <p:sp>
        <p:nvSpPr>
          <p:cNvPr id="7" name="Rectangle 4"/>
          <p:cNvSpPr>
            <a:spLocks noGrp="1" noChangeArrowheads="1"/>
          </p:cNvSpPr>
          <p:nvPr>
            <p:ph type="dt" sz="half" idx="2"/>
          </p:nvPr>
        </p:nvSpPr>
        <p:spPr bwMode="auto">
          <a:xfrm>
            <a:off x="527056" y="6410326"/>
            <a:ext cx="2927349" cy="331788"/>
          </a:xfrm>
        </p:spPr>
        <p:txBody>
          <a:bodyPr/>
          <a:lstStyle>
            <a:lvl1pPr>
              <a:defRPr>
                <a:solidFill>
                  <a:schemeClr val="bg1"/>
                </a:solidFill>
              </a:defRPr>
            </a:lvl1pPr>
          </a:lstStyle>
          <a:p>
            <a:pPr>
              <a:defRPr/>
            </a:pPr>
            <a:fld id="{9DFEA4F0-0AA0-47DD-9957-F3D3D0422254}" type="datetime4">
              <a:t>May 14, 2024</a:t>
            </a:fld>
            <a:endParaRPr lang="en-GB" dirty="0"/>
          </a:p>
        </p:txBody>
      </p:sp>
      <p:pic>
        <p:nvPicPr>
          <p:cNvPr id="8" name="Picture 4" descr="E:\Pants Work\Current Work\Actuaries 2011\Logos all\IFOA Logo\Lanscape - Standard\WMF logos\IFOA_logo_L_RGB_WO_text.wmf"/>
          <p:cNvPicPr>
            <a:picLocks noChangeAspect="1" noChangeArrowheads="1"/>
          </p:cNvPicPr>
          <p:nvPr userDrawn="1"/>
        </p:nvPicPr>
        <p:blipFill>
          <a:blip r:embed="rId3"/>
          <a:stretch/>
        </p:blipFill>
        <p:spPr bwMode="auto">
          <a:xfrm>
            <a:off x="533400" y="260350"/>
            <a:ext cx="2560491" cy="1042311"/>
          </a:xfrm>
          <a:prstGeom prst="rect">
            <a:avLst/>
          </a:prstGeom>
          <a:noFill/>
        </p:spPr>
      </p:pic>
    </p:spTree>
  </p:cSld>
  <p:clrMapOvr>
    <a:masterClrMapping/>
  </p:clrMapOvr>
  <p:hf/>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Content Placeholder 2"/>
          <p:cNvSpPr>
            <a:spLocks noGrp="1"/>
          </p:cNvSpPr>
          <p:nvPr>
            <p:ph sz="half" idx="1"/>
          </p:nvPr>
        </p:nvSpPr>
        <p:spPr bwMode="auto">
          <a:xfrm>
            <a:off x="527053" y="1557337"/>
            <a:ext cx="5425017" cy="4640263"/>
          </a:xfrm>
        </p:spPr>
        <p:txBody>
          <a:bodyPr/>
          <a:lstStyle>
            <a:lvl1pPr>
              <a:defRPr sz="2250"/>
            </a:lvl1pPr>
            <a:lvl2pPr>
              <a:defRPr sz="2000"/>
            </a:lvl2pPr>
            <a:lvl3pPr>
              <a:defRPr sz="1850"/>
            </a:lvl3pPr>
            <a:lvl4pPr>
              <a:defRPr sz="1600"/>
            </a:lvl4pPr>
            <a:lvl5pPr>
              <a:defRPr sz="1450"/>
            </a:lvl5pPr>
            <a:lvl6pPr>
              <a:defRPr sz="1850"/>
            </a:lvl6pPr>
            <a:lvl7pPr>
              <a:defRPr sz="1850"/>
            </a:lvl7pPr>
            <a:lvl8pPr>
              <a:defRPr sz="1850"/>
            </a:lvl8pPr>
            <a:lvl9pPr>
              <a:defRPr sz="185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Content Placeholder 3"/>
          <p:cNvSpPr>
            <a:spLocks noGrp="1"/>
          </p:cNvSpPr>
          <p:nvPr>
            <p:ph sz="half" idx="2"/>
          </p:nvPr>
        </p:nvSpPr>
        <p:spPr bwMode="auto">
          <a:xfrm>
            <a:off x="6155265" y="1557337"/>
            <a:ext cx="5427135" cy="4640263"/>
          </a:xfrm>
        </p:spPr>
        <p:txBody>
          <a:bodyPr/>
          <a:lstStyle>
            <a:lvl1pPr>
              <a:defRPr sz="2250"/>
            </a:lvl1pPr>
            <a:lvl2pPr>
              <a:defRPr sz="2000"/>
            </a:lvl2pPr>
            <a:lvl3pPr>
              <a:defRPr sz="1850"/>
            </a:lvl3pPr>
            <a:lvl4pPr>
              <a:defRPr sz="1600"/>
            </a:lvl4pPr>
            <a:lvl5pPr>
              <a:defRPr sz="1450"/>
            </a:lvl5pPr>
            <a:lvl6pPr>
              <a:defRPr sz="1850"/>
            </a:lvl6pPr>
            <a:lvl7pPr>
              <a:defRPr sz="1850"/>
            </a:lvl7pPr>
            <a:lvl8pPr>
              <a:defRPr sz="1850"/>
            </a:lvl8pPr>
            <a:lvl9pPr>
              <a:defRPr sz="185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Date Placeholder 4"/>
          <p:cNvSpPr>
            <a:spLocks noGrp="1"/>
          </p:cNvSpPr>
          <p:nvPr>
            <p:ph type="dt" sz="half" idx="10"/>
          </p:nvPr>
        </p:nvSpPr>
        <p:spPr bwMode="auto"/>
        <p:txBody>
          <a:bodyPr/>
          <a:lstStyle>
            <a:lvl1pPr>
              <a:defRPr/>
            </a:lvl1pPr>
          </a:lstStyle>
          <a:p>
            <a:pPr>
              <a:defRPr/>
            </a:pPr>
            <a:fld id="{7CE37C25-60AE-4464-8940-8E137D0D092C}" type="datetime4">
              <a:t>May 14, 2024</a:t>
            </a:fld>
            <a:endParaRPr lang="en-GB" dirty="0"/>
          </a:p>
        </p:txBody>
      </p:sp>
      <p:sp>
        <p:nvSpPr>
          <p:cNvPr id="8" name="Footer Placeholder 5"/>
          <p:cNvSpPr>
            <a:spLocks noGrp="1"/>
          </p:cNvSpPr>
          <p:nvPr>
            <p:ph type="ftr" sz="quarter" idx="11"/>
          </p:nvPr>
        </p:nvSpPr>
        <p:spPr bwMode="auto"/>
        <p:txBody>
          <a:bodyPr/>
          <a:lstStyle>
            <a:lvl1pPr>
              <a:defRPr/>
            </a:lvl1pPr>
          </a:lstStyle>
          <a:p>
            <a:pPr>
              <a:defRPr/>
            </a:pPr>
            <a:endParaRPr lang="en-GB" dirty="0"/>
          </a:p>
        </p:txBody>
      </p:sp>
      <p:sp>
        <p:nvSpPr>
          <p:cNvPr id="9" name="Slide Number Placeholder 6"/>
          <p:cNvSpPr>
            <a:spLocks noGrp="1"/>
          </p:cNvSpPr>
          <p:nvPr>
            <p:ph type="sldNum" sz="quarter" idx="12"/>
          </p:nvPr>
        </p:nvSpPr>
        <p:spPr bwMode="auto"/>
        <p:txBody>
          <a:bodyPr/>
          <a:lstStyle>
            <a:lvl1pPr>
              <a:defRPr/>
            </a:lvl1pPr>
          </a:lstStyle>
          <a:p>
            <a:pPr>
              <a:defRPr/>
            </a:pPr>
            <a:fld id="{375E1C19-A04E-4390-A400-023E4FCB19F2}" type="slidenum">
              <a:t>‹#›</a:t>
            </a:fld>
            <a:endParaRPr lang="en-GB" dirty="0"/>
          </a:p>
        </p:txBody>
      </p:sp>
    </p:spTree>
  </p:cSld>
  <p:clrMapOvr>
    <a:masterClrMapping/>
  </p:clrMapOvr>
  <p:hf/>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29339" y="404664"/>
            <a:ext cx="10972800" cy="1143000"/>
          </a:xfrm>
        </p:spPr>
        <p:txBody>
          <a:bodyPr/>
          <a:lstStyle>
            <a:lvl1pPr>
              <a:defRPr/>
            </a:lvl1pPr>
          </a:lstStyle>
          <a:p>
            <a:pPr>
              <a:defRPr/>
            </a:pPr>
            <a:r>
              <a:rPr lang="en-US"/>
              <a:t>Click to edit Master title style</a:t>
            </a:r>
            <a:endParaRPr lang="en-GB"/>
          </a:p>
        </p:txBody>
      </p:sp>
      <p:sp>
        <p:nvSpPr>
          <p:cNvPr id="5" name="Text Placeholder 2"/>
          <p:cNvSpPr>
            <a:spLocks noGrp="1"/>
          </p:cNvSpPr>
          <p:nvPr>
            <p:ph type="body" idx="1"/>
          </p:nvPr>
        </p:nvSpPr>
        <p:spPr bwMode="auto">
          <a:xfrm>
            <a:off x="609600" y="1535113"/>
            <a:ext cx="5386917" cy="639763"/>
          </a:xfrm>
        </p:spPr>
        <p:txBody>
          <a:bodyPr anchor="b"/>
          <a:lstStyle>
            <a:lvl1pPr marL="0" indent="0">
              <a:buNone/>
              <a:defRPr sz="2250" b="1"/>
            </a:lvl1pPr>
            <a:lvl2pPr marL="457213" indent="0">
              <a:buNone/>
              <a:defRPr sz="2000" b="1"/>
            </a:lvl2pPr>
            <a:lvl3pPr marL="914424" indent="0">
              <a:buNone/>
              <a:defRPr sz="1850" b="1"/>
            </a:lvl3pPr>
            <a:lvl4pPr marL="1371634" indent="0">
              <a:buNone/>
              <a:defRPr sz="1600" b="1"/>
            </a:lvl4pPr>
            <a:lvl5pPr marL="1828846"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defRPr/>
            </a:pPr>
            <a:r>
              <a:rPr lang="en-US"/>
              <a:t>Click to edit Master text styles</a:t>
            </a:r>
            <a:endParaRPr/>
          </a:p>
        </p:txBody>
      </p:sp>
      <p:sp>
        <p:nvSpPr>
          <p:cNvPr id="6" name="Content Placeholder 3"/>
          <p:cNvSpPr>
            <a:spLocks noGrp="1"/>
          </p:cNvSpPr>
          <p:nvPr>
            <p:ph sz="half" idx="2"/>
          </p:nvPr>
        </p:nvSpPr>
        <p:spPr bwMode="auto">
          <a:xfrm>
            <a:off x="609600" y="2174875"/>
            <a:ext cx="5386917" cy="3951288"/>
          </a:xfrm>
        </p:spPr>
        <p:txBody>
          <a:bodyPr/>
          <a:lstStyle>
            <a:lvl1pPr>
              <a:defRPr sz="2250"/>
            </a:lvl1pPr>
            <a:lvl2pPr>
              <a:defRPr sz="2000"/>
            </a:lvl2pPr>
            <a:lvl3pPr>
              <a:defRPr sz="1850"/>
            </a:lvl3pPr>
            <a:lvl4pPr>
              <a:defRPr sz="1600"/>
            </a:lvl4pPr>
            <a:lvl5pPr>
              <a:defRPr sz="145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Text Placeholder 4"/>
          <p:cNvSpPr>
            <a:spLocks noGrp="1"/>
          </p:cNvSpPr>
          <p:nvPr>
            <p:ph type="body" sz="quarter" idx="3"/>
          </p:nvPr>
        </p:nvSpPr>
        <p:spPr bwMode="auto">
          <a:xfrm>
            <a:off x="6193366" y="1535113"/>
            <a:ext cx="5389035" cy="639763"/>
          </a:xfrm>
        </p:spPr>
        <p:txBody>
          <a:bodyPr anchor="b"/>
          <a:lstStyle>
            <a:lvl1pPr marL="0" indent="0">
              <a:buNone/>
              <a:defRPr sz="2250" b="1"/>
            </a:lvl1pPr>
            <a:lvl2pPr marL="457213" indent="0">
              <a:buNone/>
              <a:defRPr sz="2000" b="1"/>
            </a:lvl2pPr>
            <a:lvl3pPr marL="914424" indent="0">
              <a:buNone/>
              <a:defRPr sz="1850" b="1"/>
            </a:lvl3pPr>
            <a:lvl4pPr marL="1371634" indent="0">
              <a:buNone/>
              <a:defRPr sz="1600" b="1"/>
            </a:lvl4pPr>
            <a:lvl5pPr marL="1828846"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defRPr/>
            </a:pPr>
            <a:r>
              <a:rPr lang="en-US"/>
              <a:t>Click to edit Master text styles</a:t>
            </a:r>
            <a:endParaRPr/>
          </a:p>
        </p:txBody>
      </p:sp>
      <p:sp>
        <p:nvSpPr>
          <p:cNvPr id="8" name="Content Placeholder 5"/>
          <p:cNvSpPr>
            <a:spLocks noGrp="1"/>
          </p:cNvSpPr>
          <p:nvPr>
            <p:ph sz="quarter" idx="4"/>
          </p:nvPr>
        </p:nvSpPr>
        <p:spPr bwMode="auto">
          <a:xfrm>
            <a:off x="6193366" y="2174875"/>
            <a:ext cx="5389035" cy="3951288"/>
          </a:xfrm>
        </p:spPr>
        <p:txBody>
          <a:bodyPr/>
          <a:lstStyle>
            <a:lvl1pPr>
              <a:defRPr sz="2250"/>
            </a:lvl1pPr>
            <a:lvl2pPr>
              <a:defRPr sz="2000"/>
            </a:lvl2pPr>
            <a:lvl3pPr>
              <a:defRPr sz="1850"/>
            </a:lvl3pPr>
            <a:lvl4pPr>
              <a:defRPr sz="1600"/>
            </a:lvl4pPr>
            <a:lvl5pPr>
              <a:defRPr sz="145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9" name="Date Placeholder 6"/>
          <p:cNvSpPr>
            <a:spLocks noGrp="1"/>
          </p:cNvSpPr>
          <p:nvPr>
            <p:ph type="dt" sz="half" idx="10"/>
          </p:nvPr>
        </p:nvSpPr>
        <p:spPr bwMode="auto"/>
        <p:txBody>
          <a:bodyPr/>
          <a:lstStyle>
            <a:lvl1pPr>
              <a:defRPr/>
            </a:lvl1pPr>
          </a:lstStyle>
          <a:p>
            <a:pPr>
              <a:defRPr/>
            </a:pPr>
            <a:fld id="{5B38B081-8806-4531-A252-28B516009E17}" type="datetime4">
              <a:t>May 14, 2024</a:t>
            </a:fld>
            <a:endParaRPr lang="en-GB" dirty="0"/>
          </a:p>
        </p:txBody>
      </p:sp>
      <p:sp>
        <p:nvSpPr>
          <p:cNvPr id="10" name="Footer Placeholder 7"/>
          <p:cNvSpPr>
            <a:spLocks noGrp="1"/>
          </p:cNvSpPr>
          <p:nvPr>
            <p:ph type="ftr" sz="quarter" idx="11"/>
          </p:nvPr>
        </p:nvSpPr>
        <p:spPr bwMode="auto"/>
        <p:txBody>
          <a:bodyPr/>
          <a:lstStyle>
            <a:lvl1pPr>
              <a:defRPr/>
            </a:lvl1pPr>
          </a:lstStyle>
          <a:p>
            <a:pPr>
              <a:defRPr/>
            </a:pPr>
            <a:endParaRPr lang="en-GB" dirty="0"/>
          </a:p>
        </p:txBody>
      </p:sp>
      <p:sp>
        <p:nvSpPr>
          <p:cNvPr id="11" name="Slide Number Placeholder 8"/>
          <p:cNvSpPr>
            <a:spLocks noGrp="1"/>
          </p:cNvSpPr>
          <p:nvPr>
            <p:ph type="sldNum" sz="quarter" idx="12"/>
          </p:nvPr>
        </p:nvSpPr>
        <p:spPr bwMode="auto"/>
        <p:txBody>
          <a:bodyPr/>
          <a:lstStyle>
            <a:lvl1pPr>
              <a:defRPr/>
            </a:lvl1pPr>
          </a:lstStyle>
          <a:p>
            <a:pPr>
              <a:defRPr/>
            </a:pPr>
            <a:fld id="{1FB513AD-2D40-40B6-B454-91430654BAD4}" type="slidenum">
              <a:t>‹#›</a:t>
            </a:fld>
            <a:endParaRPr lang="en-GB" dirty="0"/>
          </a:p>
        </p:txBody>
      </p:sp>
    </p:spTree>
  </p:cSld>
  <p:clrMapOvr>
    <a:masterClrMapping/>
  </p:clrMapOvr>
  <p:hf/>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Date Placeholder 2"/>
          <p:cNvSpPr>
            <a:spLocks noGrp="1"/>
          </p:cNvSpPr>
          <p:nvPr>
            <p:ph type="dt" sz="half" idx="10"/>
          </p:nvPr>
        </p:nvSpPr>
        <p:spPr bwMode="auto"/>
        <p:txBody>
          <a:bodyPr/>
          <a:lstStyle>
            <a:lvl1pPr>
              <a:defRPr/>
            </a:lvl1pPr>
          </a:lstStyle>
          <a:p>
            <a:pPr>
              <a:defRPr/>
            </a:pPr>
            <a:fld id="{08CC2A52-3381-4B05-8952-BFD71371908F}" type="datetime4">
              <a:t>May 14, 2024</a:t>
            </a:fld>
            <a:endParaRPr lang="en-GB" dirty="0"/>
          </a:p>
        </p:txBody>
      </p:sp>
      <p:sp>
        <p:nvSpPr>
          <p:cNvPr id="6" name="Footer Placeholder 3"/>
          <p:cNvSpPr>
            <a:spLocks noGrp="1"/>
          </p:cNvSpPr>
          <p:nvPr>
            <p:ph type="ftr" sz="quarter" idx="11"/>
          </p:nvPr>
        </p:nvSpPr>
        <p:spPr bwMode="auto"/>
        <p:txBody>
          <a:bodyPr/>
          <a:lstStyle>
            <a:lvl1pPr>
              <a:defRPr/>
            </a:lvl1pPr>
          </a:lstStyle>
          <a:p>
            <a:pPr>
              <a:defRPr/>
            </a:pPr>
            <a:endParaRPr lang="en-GB" dirty="0"/>
          </a:p>
        </p:txBody>
      </p:sp>
      <p:sp>
        <p:nvSpPr>
          <p:cNvPr id="7" name="Slide Number Placeholder 4"/>
          <p:cNvSpPr>
            <a:spLocks noGrp="1"/>
          </p:cNvSpPr>
          <p:nvPr>
            <p:ph type="sldNum" sz="quarter" idx="12"/>
          </p:nvPr>
        </p:nvSpPr>
        <p:spPr bwMode="auto"/>
        <p:txBody>
          <a:bodyPr/>
          <a:lstStyle>
            <a:lvl1pPr>
              <a:defRPr/>
            </a:lvl1pPr>
          </a:lstStyle>
          <a:p>
            <a:pPr>
              <a:defRPr/>
            </a:pPr>
            <a:fld id="{CCC5EDD3-CB13-45EB-8A5C-B486875EE4D2}" type="slidenum">
              <a:t>‹#›</a:t>
            </a:fld>
            <a:endParaRPr lang="en-GB" dirty="0"/>
          </a:p>
        </p:txBody>
      </p:sp>
    </p:spTree>
  </p:cSld>
  <p:clrMapOvr>
    <a:masterClrMapping/>
  </p:clrMapOvr>
  <p:hf/>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lvl1pPr>
              <a:defRPr/>
            </a:lvl1pPr>
          </a:lstStyle>
          <a:p>
            <a:pPr>
              <a:defRPr/>
            </a:pPr>
            <a:fld id="{1F56C3CC-BB01-4829-80B6-403A2C448314}" type="datetime4">
              <a:t>May 14, 2024</a:t>
            </a:fld>
            <a:endParaRPr lang="en-GB" dirty="0"/>
          </a:p>
        </p:txBody>
      </p:sp>
      <p:sp>
        <p:nvSpPr>
          <p:cNvPr id="5" name="Footer Placeholder 2"/>
          <p:cNvSpPr>
            <a:spLocks noGrp="1"/>
          </p:cNvSpPr>
          <p:nvPr>
            <p:ph type="ftr" sz="quarter" idx="11"/>
          </p:nvPr>
        </p:nvSpPr>
        <p:spPr bwMode="auto"/>
        <p:txBody>
          <a:bodyPr/>
          <a:lstStyle>
            <a:lvl1pPr>
              <a:defRPr/>
            </a:lvl1pPr>
          </a:lstStyle>
          <a:p>
            <a:pPr>
              <a:defRPr/>
            </a:pPr>
            <a:endParaRPr lang="en-GB" dirty="0"/>
          </a:p>
        </p:txBody>
      </p:sp>
      <p:sp>
        <p:nvSpPr>
          <p:cNvPr id="6" name="Slide Number Placeholder 3"/>
          <p:cNvSpPr>
            <a:spLocks noGrp="1"/>
          </p:cNvSpPr>
          <p:nvPr>
            <p:ph type="sldNum" sz="quarter" idx="12"/>
          </p:nvPr>
        </p:nvSpPr>
        <p:spPr bwMode="auto"/>
        <p:txBody>
          <a:bodyPr/>
          <a:lstStyle>
            <a:lvl1pPr>
              <a:defRPr/>
            </a:lvl1pPr>
          </a:lstStyle>
          <a:p>
            <a:pPr>
              <a:defRPr/>
            </a:pPr>
            <a:fld id="{22D29D89-28D6-400C-BE2E-4CB4EC7E1F86}" type="slidenum">
              <a:t>‹#›</a:t>
            </a:fld>
            <a:endParaRPr lang="en-GB" dirty="0"/>
          </a:p>
        </p:txBody>
      </p:sp>
    </p:spTree>
  </p:cSld>
  <p:clrMapOvr>
    <a:masterClrMapping/>
  </p:clrMapOvr>
  <p:hf/>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xAndChart" preserve="1" userDrawn="1">
  <p:cSld name="Title, Text and Char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27056" y="404813"/>
            <a:ext cx="11055349" cy="1143000"/>
          </a:xfrm>
        </p:spPr>
        <p:txBody>
          <a:bodyPr/>
          <a:lstStyle/>
          <a:p>
            <a:pPr>
              <a:defRPr/>
            </a:pPr>
            <a:r>
              <a:rPr lang="en-US"/>
              <a:t>Click to edit Master title style</a:t>
            </a:r>
            <a:endParaRPr lang="en-GB"/>
          </a:p>
        </p:txBody>
      </p:sp>
      <p:sp>
        <p:nvSpPr>
          <p:cNvPr id="5" name="Text Placeholder 2"/>
          <p:cNvSpPr>
            <a:spLocks noGrp="1"/>
          </p:cNvSpPr>
          <p:nvPr>
            <p:ph type="body" sz="half" idx="1"/>
          </p:nvPr>
        </p:nvSpPr>
        <p:spPr bwMode="auto">
          <a:xfrm>
            <a:off x="527053" y="1557337"/>
            <a:ext cx="5425017" cy="4640263"/>
          </a:xfrm>
        </p:spPr>
        <p:txBody>
          <a:bodyPr/>
          <a:lstStyle>
            <a:lvl1pPr>
              <a:defRPr sz="2250"/>
            </a:lvl1pPr>
            <a:lvl2pPr>
              <a:defRPr sz="2000"/>
            </a:lvl2pPr>
            <a:lvl3pPr>
              <a:defRPr sz="1850"/>
            </a:lvl3pPr>
            <a:lvl4pPr>
              <a:defRPr sz="1600"/>
            </a:lvl4pPr>
            <a:lvl5pPr>
              <a:defRPr sz="145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Chart Placeholder 3"/>
          <p:cNvSpPr>
            <a:spLocks noGrp="1"/>
          </p:cNvSpPr>
          <p:nvPr>
            <p:ph type="chart" sz="half" idx="2"/>
          </p:nvPr>
        </p:nvSpPr>
        <p:spPr bwMode="auto">
          <a:xfrm>
            <a:off x="6155265" y="1557337"/>
            <a:ext cx="5427135" cy="4640263"/>
          </a:xfrm>
        </p:spPr>
        <p:txBody>
          <a:bodyPr/>
          <a:lstStyle>
            <a:lvl1pPr>
              <a:defRPr sz="2250"/>
            </a:lvl1pPr>
          </a:lstStyle>
          <a:p>
            <a:pPr>
              <a:defRPr/>
            </a:pPr>
            <a:r>
              <a:rPr lang="en-US" dirty="0"/>
              <a:t>Click icon to add chart</a:t>
            </a:r>
            <a:endParaRPr lang="en-GB" dirty="0"/>
          </a:p>
        </p:txBody>
      </p:sp>
      <p:sp>
        <p:nvSpPr>
          <p:cNvPr id="7" name="Date Placeholder 4"/>
          <p:cNvSpPr>
            <a:spLocks noGrp="1"/>
          </p:cNvSpPr>
          <p:nvPr>
            <p:ph type="dt" sz="half" idx="10"/>
          </p:nvPr>
        </p:nvSpPr>
        <p:spPr bwMode="auto">
          <a:xfrm>
            <a:off x="527054" y="6410326"/>
            <a:ext cx="2688166" cy="331788"/>
          </a:xfrm>
        </p:spPr>
        <p:txBody>
          <a:bodyPr/>
          <a:lstStyle>
            <a:lvl1pPr>
              <a:defRPr/>
            </a:lvl1pPr>
          </a:lstStyle>
          <a:p>
            <a:pPr>
              <a:defRPr/>
            </a:pPr>
            <a:fld id="{5F907163-348A-47A3-AA9F-65CBAE987283}" type="datetime4">
              <a:t>May 14, 2024</a:t>
            </a:fld>
            <a:endParaRPr lang="en-GB" dirty="0"/>
          </a:p>
        </p:txBody>
      </p:sp>
      <p:sp>
        <p:nvSpPr>
          <p:cNvPr id="8" name="Footer Placeholder 5"/>
          <p:cNvSpPr>
            <a:spLocks noGrp="1"/>
          </p:cNvSpPr>
          <p:nvPr>
            <p:ph type="ftr" sz="quarter" idx="11"/>
          </p:nvPr>
        </p:nvSpPr>
        <p:spPr bwMode="auto">
          <a:xfrm>
            <a:off x="3215224" y="6410326"/>
            <a:ext cx="5761567" cy="331788"/>
          </a:xfrm>
        </p:spPr>
        <p:txBody>
          <a:bodyPr/>
          <a:lstStyle>
            <a:lvl1pPr>
              <a:defRPr/>
            </a:lvl1pPr>
          </a:lstStyle>
          <a:p>
            <a:pPr>
              <a:defRPr/>
            </a:pPr>
            <a:endParaRPr lang="en-GB" dirty="0"/>
          </a:p>
        </p:txBody>
      </p:sp>
      <p:sp>
        <p:nvSpPr>
          <p:cNvPr id="9" name="Slide Number Placeholder 6"/>
          <p:cNvSpPr>
            <a:spLocks noGrp="1"/>
          </p:cNvSpPr>
          <p:nvPr>
            <p:ph type="sldNum" sz="quarter" idx="12"/>
          </p:nvPr>
        </p:nvSpPr>
        <p:spPr bwMode="auto">
          <a:xfrm>
            <a:off x="10801353" y="6402396"/>
            <a:ext cx="863599" cy="339725"/>
          </a:xfrm>
        </p:spPr>
        <p:txBody>
          <a:bodyPr/>
          <a:lstStyle>
            <a:lvl1pPr>
              <a:defRPr/>
            </a:lvl1pPr>
          </a:lstStyle>
          <a:p>
            <a:pPr>
              <a:defRPr/>
            </a:pPr>
            <a:fld id="{DD990B9C-E09A-4941-8EE5-1699664D5C7B}" type="slidenum">
              <a:t>‹#›</a:t>
            </a:fld>
            <a:endParaRPr lang="en-GB" dirty="0"/>
          </a:p>
        </p:txBody>
      </p:sp>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3_Title Slide">
    <p:bg>
      <p:bgPr>
        <a:solidFill>
          <a:srgbClr val="113458"/>
        </a:solid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ctrTitle"/>
          </p:nvPr>
        </p:nvSpPr>
        <p:spPr bwMode="auto">
          <a:xfrm>
            <a:off x="527051" y="2133610"/>
            <a:ext cx="10902949" cy="1295399"/>
          </a:xfrm>
        </p:spPr>
        <p:txBody>
          <a:bodyPr anchor="t"/>
          <a:lstStyle>
            <a:lvl1pPr>
              <a:defRPr sz="3600" b="1"/>
            </a:lvl1pPr>
          </a:lstStyle>
          <a:p>
            <a:pPr lvl="0">
              <a:defRPr/>
            </a:pPr>
            <a:r>
              <a:rPr lang="en-US"/>
              <a:t>Click to edit Master title style</a:t>
            </a:r>
            <a:endParaRPr lang="en-GB"/>
          </a:p>
        </p:txBody>
      </p:sp>
      <p:sp>
        <p:nvSpPr>
          <p:cNvPr id="5" name="Rectangle 3"/>
          <p:cNvSpPr>
            <a:spLocks noGrp="1" noChangeArrowheads="1"/>
          </p:cNvSpPr>
          <p:nvPr>
            <p:ph type="subTitle" idx="1"/>
          </p:nvPr>
        </p:nvSpPr>
        <p:spPr bwMode="auto">
          <a:xfrm>
            <a:off x="527056" y="2781301"/>
            <a:ext cx="9531345" cy="1007740"/>
          </a:xfrm>
        </p:spPr>
        <p:txBody>
          <a:bodyPr/>
          <a:lstStyle>
            <a:lvl1pPr marL="0" indent="0">
              <a:spcBef>
                <a:spcPts val="0"/>
              </a:spcBef>
              <a:buFontTx/>
              <a:buNone/>
              <a:defRPr sz="2650">
                <a:solidFill>
                  <a:schemeClr val="bg1"/>
                </a:solidFill>
              </a:defRPr>
            </a:lvl1pPr>
          </a:lstStyle>
          <a:p>
            <a:pPr lvl="0">
              <a:defRPr/>
            </a:pPr>
            <a:r>
              <a:rPr lang="en-US"/>
              <a:t>Click to edit Master subtitle style</a:t>
            </a:r>
            <a:endParaRPr lang="en-GB"/>
          </a:p>
        </p:txBody>
      </p:sp>
      <p:sp>
        <p:nvSpPr>
          <p:cNvPr id="6" name="Rectangle 4"/>
          <p:cNvSpPr>
            <a:spLocks noGrp="1" noChangeArrowheads="1"/>
          </p:cNvSpPr>
          <p:nvPr>
            <p:ph type="dt" sz="half" idx="2"/>
          </p:nvPr>
        </p:nvSpPr>
        <p:spPr bwMode="auto">
          <a:xfrm>
            <a:off x="527056" y="6410326"/>
            <a:ext cx="2927349" cy="331788"/>
          </a:xfrm>
        </p:spPr>
        <p:txBody>
          <a:bodyPr/>
          <a:lstStyle>
            <a:lvl1pPr>
              <a:defRPr>
                <a:solidFill>
                  <a:schemeClr val="bg1"/>
                </a:solidFill>
              </a:defRPr>
            </a:lvl1pPr>
          </a:lstStyle>
          <a:p>
            <a:pPr>
              <a:defRPr/>
            </a:pPr>
            <a:fld id="{4D9B973B-0219-45D9-B375-2764D3F33026}" type="datetime4">
              <a:t>May 14, 2024</a:t>
            </a:fld>
            <a:endParaRPr lang="en-GB" dirty="0"/>
          </a:p>
        </p:txBody>
      </p:sp>
      <p:grpSp>
        <p:nvGrpSpPr>
          <p:cNvPr id="7" name="Group 3"/>
          <p:cNvGrpSpPr/>
          <p:nvPr userDrawn="1"/>
        </p:nvGrpSpPr>
        <p:grpSpPr bwMode="auto">
          <a:xfrm>
            <a:off x="10258431" y="539974"/>
            <a:ext cx="1585784" cy="631271"/>
            <a:chOff x="7905328" y="493473"/>
            <a:chExt cx="1656184" cy="631272"/>
          </a:xfrm>
        </p:grpSpPr>
        <p:sp>
          <p:nvSpPr>
            <p:cNvPr id="8" name="Oval 1"/>
            <p:cNvSpPr/>
            <p:nvPr userDrawn="1"/>
          </p:nvSpPr>
          <p:spPr bwMode="auto">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9" name="TextBox 2"/>
            <p:cNvSpPr>
              <a:spLocks noAdjustHandles="1"/>
            </p:cNvSpPr>
            <p:nvPr userDrawn="1"/>
          </p:nvSpPr>
          <p:spPr bwMode="auto">
            <a:xfrm>
              <a:off x="8553400" y="539969"/>
              <a:ext cx="1008112" cy="584775"/>
            </a:xfrm>
            <a:prstGeom prst="rect">
              <a:avLst/>
            </a:prstGeom>
            <a:noFill/>
          </p:spPr>
          <p:txBody>
            <a:bodyPr wrap="square" rtlCol="0">
              <a:spAutoFit/>
            </a:bodyPr>
            <a:lstStyle/>
            <a:p>
              <a:pPr>
                <a:defRPr/>
              </a:pPr>
              <a:r>
                <a:rPr lang="en-GB" sz="1600" dirty="0">
                  <a:solidFill>
                    <a:schemeClr val="bg1"/>
                  </a:solidFill>
                </a:rPr>
                <a:t>Partner</a:t>
              </a:r>
              <a:endParaRPr dirty="0"/>
            </a:p>
            <a:p>
              <a:pPr>
                <a:defRPr/>
              </a:pPr>
              <a:r>
                <a:rPr lang="en-GB" sz="1600" dirty="0">
                  <a:solidFill>
                    <a:schemeClr val="bg1"/>
                  </a:solidFill>
                </a:rPr>
                <a:t>Logo</a:t>
              </a:r>
              <a:endParaRPr dirty="0"/>
            </a:p>
          </p:txBody>
        </p:sp>
      </p:grpSp>
      <p:grpSp>
        <p:nvGrpSpPr>
          <p:cNvPr id="10" name="Group 4"/>
          <p:cNvGrpSpPr/>
          <p:nvPr userDrawn="1"/>
        </p:nvGrpSpPr>
        <p:grpSpPr bwMode="auto">
          <a:xfrm>
            <a:off x="8382000" y="539972"/>
            <a:ext cx="1585784" cy="631271"/>
            <a:chOff x="7905328" y="1357569"/>
            <a:chExt cx="1656184" cy="631272"/>
          </a:xfrm>
        </p:grpSpPr>
        <p:sp>
          <p:nvSpPr>
            <p:cNvPr id="11" name="Oval 8"/>
            <p:cNvSpPr/>
            <p:nvPr userDrawn="1"/>
          </p:nvSpPr>
          <p:spPr bwMode="auto">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12" name="TextBox 11"/>
            <p:cNvSpPr>
              <a:spLocks noAdjustHandles="1"/>
            </p:cNvSpPr>
            <p:nvPr userDrawn="1"/>
          </p:nvSpPr>
          <p:spPr bwMode="auto">
            <a:xfrm>
              <a:off x="8553400" y="1404065"/>
              <a:ext cx="1008112" cy="584775"/>
            </a:xfrm>
            <a:prstGeom prst="rect">
              <a:avLst/>
            </a:prstGeom>
            <a:noFill/>
          </p:spPr>
          <p:txBody>
            <a:bodyPr wrap="square" rtlCol="0">
              <a:spAutoFit/>
            </a:bodyPr>
            <a:lstStyle/>
            <a:p>
              <a:pPr>
                <a:defRPr/>
              </a:pPr>
              <a:r>
                <a:rPr lang="en-GB" sz="1600" dirty="0">
                  <a:solidFill>
                    <a:schemeClr val="bg1"/>
                  </a:solidFill>
                </a:rPr>
                <a:t>Partner</a:t>
              </a:r>
              <a:endParaRPr dirty="0"/>
            </a:p>
            <a:p>
              <a:pPr>
                <a:defRPr/>
              </a:pPr>
              <a:r>
                <a:rPr lang="en-GB" sz="1600" dirty="0">
                  <a:solidFill>
                    <a:schemeClr val="bg1"/>
                  </a:solidFill>
                </a:rPr>
                <a:t>Logo</a:t>
              </a:r>
              <a:endParaRPr dirty="0"/>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a:stretch/>
        </p:blipFill>
        <p:spPr bwMode="auto">
          <a:xfrm>
            <a:off x="533400" y="260350"/>
            <a:ext cx="2560491" cy="1042311"/>
          </a:xfrm>
          <a:prstGeom prst="rect">
            <a:avLst/>
          </a:prstGeom>
          <a:noFill/>
        </p:spPr>
      </p:pic>
    </p:spTree>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2_Title Slide">
    <p:bg>
      <p:bgPr>
        <a:solidFill>
          <a:srgbClr val="113458"/>
        </a:solidFill>
        <a:effectLst/>
      </p:bgPr>
    </p:bg>
    <p:spTree>
      <p:nvGrpSpPr>
        <p:cNvPr id="1" name=""/>
        <p:cNvGrpSpPr/>
        <p:nvPr/>
      </p:nvGrpSpPr>
      <p:grpSpPr bwMode="auto">
        <a:xfrm>
          <a:off x="0" y="0"/>
          <a:ext cx="0" cy="0"/>
          <a:chOff x="0" y="0"/>
          <a:chExt cx="0" cy="0"/>
        </a:xfrm>
      </p:grpSpPr>
      <p:grpSp>
        <p:nvGrpSpPr>
          <p:cNvPr id="4" name="Group 1"/>
          <p:cNvGrpSpPr/>
          <p:nvPr userDrawn="1"/>
        </p:nvGrpSpPr>
        <p:grpSpPr bwMode="auto">
          <a:xfrm>
            <a:off x="-369443" y="5540870"/>
            <a:ext cx="12990394" cy="969717"/>
            <a:chOff x="-300177" y="5540873"/>
            <a:chExt cx="10554698" cy="969718"/>
          </a:xfrm>
        </p:grpSpPr>
        <p:sp>
          <p:nvSpPr>
            <p:cNvPr id="5" name="TextBox 6"/>
            <p:cNvSpPr>
              <a:spLocks noAdjustHandles="1"/>
            </p:cNvSpPr>
            <p:nvPr userDrawn="1"/>
          </p:nvSpPr>
          <p:spPr bwMode="auto">
            <a:xfrm rot="18900000">
              <a:off x="944258" y="6069380"/>
              <a:ext cx="1095613" cy="441211"/>
            </a:xfrm>
            <a:prstGeom prst="rect">
              <a:avLst/>
            </a:prstGeom>
            <a:noFill/>
          </p:spPr>
          <p:txBody>
            <a:bodyPr wrap="none" rtlCol="0">
              <a:spAutoFit/>
            </a:bodyPr>
            <a:lstStyle/>
            <a:p>
              <a:pPr>
                <a:defRPr/>
              </a:pPr>
              <a:r>
                <a:rPr lang="en-GB" sz="2250" dirty="0">
                  <a:solidFill>
                    <a:schemeClr val="accent3">
                      <a:lumMod val="50000"/>
                    </a:schemeClr>
                  </a:solidFill>
                </a:rPr>
                <a:t>Progress</a:t>
              </a:r>
              <a:endParaRPr dirty="0"/>
            </a:p>
          </p:txBody>
        </p:sp>
        <p:sp>
          <p:nvSpPr>
            <p:cNvPr id="6" name="TextBox 7"/>
            <p:cNvSpPr>
              <a:spLocks noAdjustHandles="1"/>
            </p:cNvSpPr>
            <p:nvPr userDrawn="1"/>
          </p:nvSpPr>
          <p:spPr bwMode="auto">
            <a:xfrm rot="18900000">
              <a:off x="1341018" y="6019047"/>
              <a:ext cx="1344379" cy="441211"/>
            </a:xfrm>
            <a:prstGeom prst="rect">
              <a:avLst/>
            </a:prstGeom>
            <a:noFill/>
          </p:spPr>
          <p:txBody>
            <a:bodyPr wrap="none" rtlCol="0">
              <a:spAutoFit/>
            </a:bodyPr>
            <a:lstStyle/>
            <a:p>
              <a:pPr>
                <a:defRPr/>
              </a:pPr>
              <a:r>
                <a:rPr lang="en-GB" sz="2250" dirty="0">
                  <a:solidFill>
                    <a:schemeClr val="accent3">
                      <a:lumMod val="50000"/>
                    </a:schemeClr>
                  </a:solidFill>
                </a:rPr>
                <a:t>Community</a:t>
              </a:r>
              <a:endParaRPr dirty="0"/>
            </a:p>
          </p:txBody>
        </p:sp>
        <p:sp>
          <p:nvSpPr>
            <p:cNvPr id="7" name="TextBox 8"/>
            <p:cNvSpPr>
              <a:spLocks noAdjustHandles="1"/>
            </p:cNvSpPr>
            <p:nvPr userDrawn="1"/>
          </p:nvSpPr>
          <p:spPr bwMode="auto">
            <a:xfrm rot="18900000">
              <a:off x="1735376" y="5641540"/>
              <a:ext cx="2198780" cy="441211"/>
            </a:xfrm>
            <a:prstGeom prst="rect">
              <a:avLst/>
            </a:prstGeom>
            <a:noFill/>
          </p:spPr>
          <p:txBody>
            <a:bodyPr wrap="none" rtlCol="0">
              <a:spAutoFit/>
            </a:bodyPr>
            <a:lstStyle/>
            <a:p>
              <a:pPr>
                <a:defRPr/>
              </a:pPr>
              <a:r>
                <a:rPr lang="en-GB" sz="2250" dirty="0">
                  <a:solidFill>
                    <a:schemeClr val="accent3">
                      <a:lumMod val="50000"/>
                    </a:schemeClr>
                  </a:solidFill>
                </a:rPr>
                <a:t>Sessional Meetings</a:t>
              </a:r>
              <a:endParaRPr dirty="0"/>
            </a:p>
          </p:txBody>
        </p:sp>
        <p:sp>
          <p:nvSpPr>
            <p:cNvPr id="8" name="TextBox 10"/>
            <p:cNvSpPr>
              <a:spLocks noAdjustHandles="1"/>
            </p:cNvSpPr>
            <p:nvPr userDrawn="1"/>
          </p:nvSpPr>
          <p:spPr bwMode="auto">
            <a:xfrm rot="18900000">
              <a:off x="2475239" y="6019043"/>
              <a:ext cx="1201111" cy="441211"/>
            </a:xfrm>
            <a:prstGeom prst="rect">
              <a:avLst/>
            </a:prstGeom>
            <a:noFill/>
          </p:spPr>
          <p:txBody>
            <a:bodyPr wrap="none" rtlCol="0">
              <a:spAutoFit/>
            </a:bodyPr>
            <a:lstStyle/>
            <a:p>
              <a:pPr>
                <a:defRPr/>
              </a:pPr>
              <a:r>
                <a:rPr lang="en-GB" sz="2250" dirty="0">
                  <a:solidFill>
                    <a:schemeClr val="accent3">
                      <a:lumMod val="50000"/>
                    </a:schemeClr>
                  </a:solidFill>
                </a:rPr>
                <a:t>Education</a:t>
              </a:r>
              <a:endParaRPr dirty="0"/>
            </a:p>
          </p:txBody>
        </p:sp>
        <p:sp>
          <p:nvSpPr>
            <p:cNvPr id="9" name="TextBox 11"/>
            <p:cNvSpPr>
              <a:spLocks noAdjustHandles="1"/>
            </p:cNvSpPr>
            <p:nvPr userDrawn="1"/>
          </p:nvSpPr>
          <p:spPr bwMode="auto">
            <a:xfrm rot="18900000">
              <a:off x="2887838" y="5792543"/>
              <a:ext cx="1785542" cy="441211"/>
            </a:xfrm>
            <a:prstGeom prst="rect">
              <a:avLst/>
            </a:prstGeom>
            <a:noFill/>
          </p:spPr>
          <p:txBody>
            <a:bodyPr wrap="none" rtlCol="0">
              <a:spAutoFit/>
            </a:bodyPr>
            <a:lstStyle/>
            <a:p>
              <a:pPr algn="l">
                <a:defRPr/>
              </a:pPr>
              <a:r>
                <a:rPr lang="en-GB" sz="2250" dirty="0">
                  <a:solidFill>
                    <a:schemeClr val="accent3">
                      <a:lumMod val="50000"/>
                    </a:schemeClr>
                  </a:solidFill>
                </a:rPr>
                <a:t>Working parties</a:t>
              </a:r>
              <a:endParaRPr dirty="0"/>
            </a:p>
          </p:txBody>
        </p:sp>
        <p:sp>
          <p:nvSpPr>
            <p:cNvPr id="10" name="TextBox 12"/>
            <p:cNvSpPr>
              <a:spLocks noAdjustHandles="1"/>
            </p:cNvSpPr>
            <p:nvPr userDrawn="1"/>
          </p:nvSpPr>
          <p:spPr bwMode="auto">
            <a:xfrm rot="18900000">
              <a:off x="3487239" y="5943547"/>
              <a:ext cx="1462901" cy="441211"/>
            </a:xfrm>
            <a:prstGeom prst="rect">
              <a:avLst/>
            </a:prstGeom>
            <a:noFill/>
          </p:spPr>
          <p:txBody>
            <a:bodyPr wrap="none" rtlCol="0">
              <a:spAutoFit/>
            </a:bodyPr>
            <a:lstStyle/>
            <a:p>
              <a:pPr>
                <a:defRPr/>
              </a:pPr>
              <a:r>
                <a:rPr lang="en-GB" sz="2250" dirty="0">
                  <a:solidFill>
                    <a:schemeClr val="accent3">
                      <a:lumMod val="50000"/>
                    </a:schemeClr>
                  </a:solidFill>
                </a:rPr>
                <a:t>Volunteering</a:t>
              </a:r>
              <a:endParaRPr dirty="0"/>
            </a:p>
          </p:txBody>
        </p:sp>
        <p:sp>
          <p:nvSpPr>
            <p:cNvPr id="11" name="TextBox 13"/>
            <p:cNvSpPr>
              <a:spLocks noAdjustHandles="1"/>
            </p:cNvSpPr>
            <p:nvPr userDrawn="1"/>
          </p:nvSpPr>
          <p:spPr bwMode="auto">
            <a:xfrm rot="18900000">
              <a:off x="4095601" y="6035824"/>
              <a:ext cx="1162038" cy="441211"/>
            </a:xfrm>
            <a:prstGeom prst="rect">
              <a:avLst/>
            </a:prstGeom>
            <a:noFill/>
          </p:spPr>
          <p:txBody>
            <a:bodyPr wrap="none" rtlCol="0">
              <a:spAutoFit/>
            </a:bodyPr>
            <a:lstStyle/>
            <a:p>
              <a:pPr>
                <a:defRPr/>
              </a:pPr>
              <a:r>
                <a:rPr lang="en-GB" sz="2250" dirty="0">
                  <a:solidFill>
                    <a:schemeClr val="accent3">
                      <a:lumMod val="50000"/>
                    </a:schemeClr>
                  </a:solidFill>
                </a:rPr>
                <a:t>Research</a:t>
              </a:r>
              <a:endParaRPr dirty="0"/>
            </a:p>
          </p:txBody>
        </p:sp>
        <p:sp>
          <p:nvSpPr>
            <p:cNvPr id="12" name="TextBox 14"/>
            <p:cNvSpPr>
              <a:spLocks noAdjustHandles="1"/>
            </p:cNvSpPr>
            <p:nvPr userDrawn="1"/>
          </p:nvSpPr>
          <p:spPr bwMode="auto">
            <a:xfrm rot="18900000">
              <a:off x="4443879" y="5675095"/>
              <a:ext cx="2078956" cy="441211"/>
            </a:xfrm>
            <a:prstGeom prst="rect">
              <a:avLst/>
            </a:prstGeom>
            <a:noFill/>
          </p:spPr>
          <p:txBody>
            <a:bodyPr wrap="none" rtlCol="0">
              <a:spAutoFit/>
            </a:bodyPr>
            <a:lstStyle/>
            <a:p>
              <a:pPr>
                <a:defRPr/>
              </a:pPr>
              <a:r>
                <a:rPr lang="en-GB" sz="2250" dirty="0">
                  <a:solidFill>
                    <a:schemeClr val="accent3">
                      <a:lumMod val="50000"/>
                    </a:schemeClr>
                  </a:solidFill>
                </a:rPr>
                <a:t>Shaping the future</a:t>
              </a:r>
            </a:p>
          </p:txBody>
        </p:sp>
        <p:sp>
          <p:nvSpPr>
            <p:cNvPr id="13" name="TextBox 15"/>
            <p:cNvSpPr>
              <a:spLocks noAdjustHandles="1"/>
            </p:cNvSpPr>
            <p:nvPr userDrawn="1"/>
          </p:nvSpPr>
          <p:spPr bwMode="auto">
            <a:xfrm rot="18900000">
              <a:off x="5179395" y="5954931"/>
              <a:ext cx="1331355" cy="441211"/>
            </a:xfrm>
            <a:prstGeom prst="rect">
              <a:avLst/>
            </a:prstGeom>
            <a:noFill/>
          </p:spPr>
          <p:txBody>
            <a:bodyPr wrap="none" rtlCol="0">
              <a:spAutoFit/>
            </a:bodyPr>
            <a:lstStyle/>
            <a:p>
              <a:pPr>
                <a:defRPr/>
              </a:pPr>
              <a:r>
                <a:rPr lang="en-GB" sz="2250" dirty="0">
                  <a:solidFill>
                    <a:schemeClr val="accent3">
                      <a:lumMod val="50000"/>
                    </a:schemeClr>
                  </a:solidFill>
                </a:rPr>
                <a:t>Networking</a:t>
              </a:r>
              <a:endParaRPr dirty="0"/>
            </a:p>
          </p:txBody>
        </p:sp>
        <p:sp>
          <p:nvSpPr>
            <p:cNvPr id="14" name="TextBox 16"/>
            <p:cNvSpPr>
              <a:spLocks noAdjustHandles="1"/>
            </p:cNvSpPr>
            <p:nvPr userDrawn="1"/>
          </p:nvSpPr>
          <p:spPr bwMode="auto">
            <a:xfrm rot="18900000">
              <a:off x="5547389" y="5560644"/>
              <a:ext cx="2302975" cy="441211"/>
            </a:xfrm>
            <a:prstGeom prst="rect">
              <a:avLst/>
            </a:prstGeom>
            <a:noFill/>
          </p:spPr>
          <p:txBody>
            <a:bodyPr wrap="none" rtlCol="0">
              <a:spAutoFit/>
            </a:bodyPr>
            <a:lstStyle/>
            <a:p>
              <a:pPr>
                <a:defRPr/>
              </a:pPr>
              <a:r>
                <a:rPr lang="en-GB" sz="2250" dirty="0">
                  <a:solidFill>
                    <a:schemeClr val="accent3">
                      <a:lumMod val="50000"/>
                    </a:schemeClr>
                  </a:solidFill>
                </a:rPr>
                <a:t>Professional support</a:t>
              </a:r>
            </a:p>
          </p:txBody>
        </p:sp>
        <p:sp>
          <p:nvSpPr>
            <p:cNvPr id="15" name="TextBox 17"/>
            <p:cNvSpPr>
              <a:spLocks noAdjustHandles="1"/>
            </p:cNvSpPr>
            <p:nvPr userDrawn="1"/>
          </p:nvSpPr>
          <p:spPr bwMode="auto">
            <a:xfrm rot="18900000">
              <a:off x="6109333" y="5636147"/>
              <a:ext cx="2118029" cy="441211"/>
            </a:xfrm>
            <a:prstGeom prst="rect">
              <a:avLst/>
            </a:prstGeom>
            <a:noFill/>
          </p:spPr>
          <p:txBody>
            <a:bodyPr wrap="none" rtlCol="0">
              <a:spAutoFit/>
            </a:bodyPr>
            <a:lstStyle/>
            <a:p>
              <a:pPr>
                <a:defRPr/>
              </a:pPr>
              <a:r>
                <a:rPr lang="en-GB" sz="2250" dirty="0">
                  <a:solidFill>
                    <a:schemeClr val="accent3">
                      <a:lumMod val="50000"/>
                    </a:schemeClr>
                  </a:solidFill>
                </a:rPr>
                <a:t>Enterprise and risk</a:t>
              </a:r>
              <a:endParaRPr dirty="0"/>
            </a:p>
          </p:txBody>
        </p:sp>
        <p:sp>
          <p:nvSpPr>
            <p:cNvPr id="16" name="TextBox 18"/>
            <p:cNvSpPr>
              <a:spLocks noAdjustHandles="1"/>
            </p:cNvSpPr>
            <p:nvPr userDrawn="1"/>
          </p:nvSpPr>
          <p:spPr bwMode="auto">
            <a:xfrm rot="18900000">
              <a:off x="6712719" y="5761980"/>
              <a:ext cx="1818467" cy="441211"/>
            </a:xfrm>
            <a:prstGeom prst="rect">
              <a:avLst/>
            </a:prstGeom>
            <a:noFill/>
          </p:spPr>
          <p:txBody>
            <a:bodyPr wrap="none" rtlCol="0">
              <a:spAutoFit/>
            </a:bodyPr>
            <a:lstStyle/>
            <a:p>
              <a:pPr>
                <a:defRPr/>
              </a:pPr>
              <a:r>
                <a:rPr lang="en-GB" sz="2250" dirty="0">
                  <a:solidFill>
                    <a:schemeClr val="accent3">
                      <a:lumMod val="50000"/>
                    </a:schemeClr>
                  </a:solidFill>
                </a:rPr>
                <a:t>Learned society</a:t>
              </a:r>
            </a:p>
          </p:txBody>
        </p:sp>
        <p:sp>
          <p:nvSpPr>
            <p:cNvPr id="17" name="TextBox 19"/>
            <p:cNvSpPr>
              <a:spLocks noAdjustHandles="1"/>
            </p:cNvSpPr>
            <p:nvPr userDrawn="1"/>
          </p:nvSpPr>
          <p:spPr bwMode="auto">
            <a:xfrm rot="18900000">
              <a:off x="7340609" y="5988484"/>
              <a:ext cx="1370428" cy="441211"/>
            </a:xfrm>
            <a:prstGeom prst="rect">
              <a:avLst/>
            </a:prstGeom>
            <a:noFill/>
          </p:spPr>
          <p:txBody>
            <a:bodyPr wrap="none" rtlCol="0">
              <a:spAutoFit/>
            </a:bodyPr>
            <a:lstStyle/>
            <a:p>
              <a:pPr>
                <a:defRPr/>
              </a:pPr>
              <a:r>
                <a:rPr lang="en-GB" sz="2250" dirty="0">
                  <a:solidFill>
                    <a:schemeClr val="accent3">
                      <a:lumMod val="50000"/>
                    </a:schemeClr>
                  </a:solidFill>
                </a:rPr>
                <a:t>Opportunity</a:t>
              </a:r>
              <a:endParaRPr dirty="0"/>
            </a:p>
          </p:txBody>
        </p:sp>
        <p:sp>
          <p:nvSpPr>
            <p:cNvPr id="18" name="TextBox 20"/>
            <p:cNvSpPr>
              <a:spLocks noAdjustHandles="1"/>
            </p:cNvSpPr>
            <p:nvPr userDrawn="1"/>
          </p:nvSpPr>
          <p:spPr bwMode="auto">
            <a:xfrm rot="18900000">
              <a:off x="7775900" y="5602591"/>
              <a:ext cx="2155799" cy="441211"/>
            </a:xfrm>
            <a:prstGeom prst="rect">
              <a:avLst/>
            </a:prstGeom>
            <a:noFill/>
          </p:spPr>
          <p:txBody>
            <a:bodyPr wrap="none" rtlCol="0">
              <a:spAutoFit/>
            </a:bodyPr>
            <a:lstStyle/>
            <a:p>
              <a:pPr>
                <a:defRPr/>
              </a:pPr>
              <a:r>
                <a:rPr lang="en-GB" sz="2250" dirty="0">
                  <a:solidFill>
                    <a:schemeClr val="accent3">
                      <a:lumMod val="50000"/>
                    </a:schemeClr>
                  </a:solidFill>
                </a:rPr>
                <a:t>International profile</a:t>
              </a:r>
              <a:endParaRPr dirty="0"/>
            </a:p>
          </p:txBody>
        </p:sp>
        <p:sp>
          <p:nvSpPr>
            <p:cNvPr id="19" name="TextBox 21"/>
            <p:cNvSpPr>
              <a:spLocks noAdjustHandles="1"/>
            </p:cNvSpPr>
            <p:nvPr userDrawn="1"/>
          </p:nvSpPr>
          <p:spPr bwMode="auto">
            <a:xfrm rot="18900000">
              <a:off x="8505673" y="6047208"/>
              <a:ext cx="1043515" cy="441211"/>
            </a:xfrm>
            <a:prstGeom prst="rect">
              <a:avLst/>
            </a:prstGeom>
            <a:noFill/>
          </p:spPr>
          <p:txBody>
            <a:bodyPr wrap="none" rtlCol="0">
              <a:spAutoFit/>
            </a:bodyPr>
            <a:lstStyle/>
            <a:p>
              <a:pPr>
                <a:defRPr/>
              </a:pPr>
              <a:r>
                <a:rPr lang="en-GB" sz="2250" dirty="0">
                  <a:solidFill>
                    <a:schemeClr val="accent3">
                      <a:lumMod val="50000"/>
                    </a:schemeClr>
                  </a:solidFill>
                </a:rPr>
                <a:t>Journals</a:t>
              </a:r>
              <a:endParaRPr dirty="0"/>
            </a:p>
          </p:txBody>
        </p:sp>
        <p:sp>
          <p:nvSpPr>
            <p:cNvPr id="20" name="TextBox 22"/>
            <p:cNvSpPr>
              <a:spLocks noAdjustHandles="1"/>
            </p:cNvSpPr>
            <p:nvPr userDrawn="1"/>
          </p:nvSpPr>
          <p:spPr bwMode="auto">
            <a:xfrm rot="18900000">
              <a:off x="8962239" y="5996875"/>
              <a:ext cx="1292282" cy="441211"/>
            </a:xfrm>
            <a:prstGeom prst="rect">
              <a:avLst/>
            </a:prstGeom>
            <a:noFill/>
          </p:spPr>
          <p:txBody>
            <a:bodyPr wrap="none" rtlCol="0">
              <a:spAutoFit/>
            </a:bodyPr>
            <a:lstStyle/>
            <a:p>
              <a:pPr>
                <a:defRPr/>
              </a:pPr>
              <a:r>
                <a:rPr lang="en-GB" sz="2250" dirty="0">
                  <a:solidFill>
                    <a:schemeClr val="accent3">
                      <a:lumMod val="50000"/>
                    </a:schemeClr>
                  </a:solidFill>
                </a:rPr>
                <a:t>Supporting</a:t>
              </a:r>
              <a:endParaRPr dirty="0"/>
            </a:p>
          </p:txBody>
        </p:sp>
        <p:sp>
          <p:nvSpPr>
            <p:cNvPr id="21" name="TextBox 23"/>
            <p:cNvSpPr>
              <a:spLocks noAdjustHandles="1"/>
            </p:cNvSpPr>
            <p:nvPr userDrawn="1"/>
          </p:nvSpPr>
          <p:spPr bwMode="auto">
            <a:xfrm rot="18900000">
              <a:off x="-300177" y="5540873"/>
              <a:ext cx="1134686" cy="441211"/>
            </a:xfrm>
            <a:prstGeom prst="rect">
              <a:avLst/>
            </a:prstGeom>
            <a:noFill/>
          </p:spPr>
          <p:txBody>
            <a:bodyPr wrap="none" rtlCol="0">
              <a:spAutoFit/>
            </a:bodyPr>
            <a:lstStyle/>
            <a:p>
              <a:pPr>
                <a:defRPr/>
              </a:pPr>
              <a:r>
                <a:rPr lang="en-GB" sz="2250" dirty="0">
                  <a:solidFill>
                    <a:schemeClr val="accent3">
                      <a:lumMod val="50000"/>
                    </a:schemeClr>
                  </a:solidFill>
                </a:rPr>
                <a:t>Expertise</a:t>
              </a:r>
              <a:endParaRPr dirty="0"/>
            </a:p>
          </p:txBody>
        </p:sp>
        <p:sp>
          <p:nvSpPr>
            <p:cNvPr id="22" name="TextBox 24"/>
            <p:cNvSpPr>
              <a:spLocks noAdjustHandles="1"/>
            </p:cNvSpPr>
            <p:nvPr userDrawn="1"/>
          </p:nvSpPr>
          <p:spPr bwMode="auto">
            <a:xfrm rot="18900000">
              <a:off x="-183405" y="5868044"/>
              <a:ext cx="1464203" cy="441211"/>
            </a:xfrm>
            <a:prstGeom prst="rect">
              <a:avLst/>
            </a:prstGeom>
            <a:noFill/>
          </p:spPr>
          <p:txBody>
            <a:bodyPr wrap="none" rtlCol="0">
              <a:spAutoFit/>
            </a:bodyPr>
            <a:lstStyle/>
            <a:p>
              <a:pPr>
                <a:defRPr/>
              </a:pPr>
              <a:r>
                <a:rPr lang="en-GB" sz="2250" dirty="0">
                  <a:solidFill>
                    <a:schemeClr val="accent3">
                      <a:lumMod val="50000"/>
                    </a:schemeClr>
                  </a:solidFill>
                </a:rPr>
                <a:t>Sponsorship</a:t>
              </a:r>
              <a:endParaRPr dirty="0"/>
            </a:p>
          </p:txBody>
        </p:sp>
        <p:sp>
          <p:nvSpPr>
            <p:cNvPr id="23" name="TextBox 25"/>
            <p:cNvSpPr>
              <a:spLocks noAdjustHandles="1"/>
            </p:cNvSpPr>
            <p:nvPr userDrawn="1"/>
          </p:nvSpPr>
          <p:spPr bwMode="auto">
            <a:xfrm rot="18900000">
              <a:off x="208876" y="5649929"/>
              <a:ext cx="2172731" cy="441211"/>
            </a:xfrm>
            <a:prstGeom prst="rect">
              <a:avLst/>
            </a:prstGeom>
            <a:noFill/>
          </p:spPr>
          <p:txBody>
            <a:bodyPr wrap="none" rtlCol="0">
              <a:spAutoFit/>
            </a:bodyPr>
            <a:lstStyle/>
            <a:p>
              <a:pPr>
                <a:defRPr/>
              </a:pPr>
              <a:r>
                <a:rPr lang="en-GB" sz="2250" dirty="0">
                  <a:solidFill>
                    <a:schemeClr val="accent3">
                      <a:lumMod val="50000"/>
                    </a:schemeClr>
                  </a:solidFill>
                </a:rPr>
                <a:t>Thought leadership</a:t>
              </a:r>
              <a:endParaRPr dirty="0"/>
            </a:p>
          </p:txBody>
        </p:sp>
      </p:grpSp>
      <p:sp>
        <p:nvSpPr>
          <p:cNvPr id="24" name="Rectangle 2"/>
          <p:cNvSpPr>
            <a:spLocks noGrp="1" noChangeArrowheads="1"/>
          </p:cNvSpPr>
          <p:nvPr>
            <p:ph type="ctrTitle"/>
          </p:nvPr>
        </p:nvSpPr>
        <p:spPr bwMode="auto">
          <a:xfrm>
            <a:off x="527051" y="2133610"/>
            <a:ext cx="10902949" cy="1295399"/>
          </a:xfrm>
        </p:spPr>
        <p:txBody>
          <a:bodyPr anchor="t"/>
          <a:lstStyle>
            <a:lvl1pPr>
              <a:defRPr sz="3600"/>
            </a:lvl1pPr>
          </a:lstStyle>
          <a:p>
            <a:pPr lvl="0">
              <a:defRPr/>
            </a:pPr>
            <a:r>
              <a:rPr lang="en-US"/>
              <a:t>Click to edit Master title style</a:t>
            </a:r>
            <a:endParaRPr lang="en-GB"/>
          </a:p>
        </p:txBody>
      </p:sp>
      <p:sp>
        <p:nvSpPr>
          <p:cNvPr id="25" name="Rectangle 3"/>
          <p:cNvSpPr>
            <a:spLocks noGrp="1" noChangeArrowheads="1"/>
          </p:cNvSpPr>
          <p:nvPr>
            <p:ph type="subTitle" idx="1"/>
          </p:nvPr>
        </p:nvSpPr>
        <p:spPr bwMode="auto">
          <a:xfrm>
            <a:off x="527055" y="2781301"/>
            <a:ext cx="10128760" cy="1007740"/>
          </a:xfrm>
        </p:spPr>
        <p:txBody>
          <a:bodyPr/>
          <a:lstStyle>
            <a:lvl1pPr marL="0" indent="0">
              <a:spcBef>
                <a:spcPts val="0"/>
              </a:spcBef>
              <a:buFontTx/>
              <a:buNone/>
              <a:defRPr sz="2650">
                <a:solidFill>
                  <a:schemeClr val="bg1"/>
                </a:solidFill>
              </a:defRPr>
            </a:lvl1pPr>
          </a:lstStyle>
          <a:p>
            <a:pPr lvl="0">
              <a:defRPr/>
            </a:pPr>
            <a:r>
              <a:rPr lang="en-US"/>
              <a:t>Click to edit Master subtitle style</a:t>
            </a:r>
            <a:endParaRPr lang="en-GB"/>
          </a:p>
        </p:txBody>
      </p:sp>
      <p:sp>
        <p:nvSpPr>
          <p:cNvPr id="26" name="Rectangle 4"/>
          <p:cNvSpPr>
            <a:spLocks noGrp="1" noChangeArrowheads="1"/>
          </p:cNvSpPr>
          <p:nvPr>
            <p:ph type="dt" sz="half" idx="2"/>
          </p:nvPr>
        </p:nvSpPr>
        <p:spPr bwMode="auto">
          <a:xfrm>
            <a:off x="527056" y="6410326"/>
            <a:ext cx="2927349" cy="331788"/>
          </a:xfrm>
        </p:spPr>
        <p:txBody>
          <a:bodyPr/>
          <a:lstStyle>
            <a:lvl1pPr>
              <a:defRPr>
                <a:solidFill>
                  <a:schemeClr val="bg1"/>
                </a:solidFill>
              </a:defRPr>
            </a:lvl1pPr>
          </a:lstStyle>
          <a:p>
            <a:pPr>
              <a:defRPr/>
            </a:pPr>
            <a:fld id="{FBC0FB8B-9A5C-4020-B603-0297B295E299}" type="datetime4">
              <a:t>May 14, 2024</a:t>
            </a:fld>
            <a:endParaRPr lang="en-GB" dirty="0"/>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a:stretch/>
        </p:blipFill>
        <p:spPr bwMode="auto">
          <a:xfrm>
            <a:off x="533400" y="260350"/>
            <a:ext cx="2560491" cy="1042311"/>
          </a:xfrm>
          <a:prstGeom prst="rect">
            <a:avLst/>
          </a:prstGeom>
          <a:noFill/>
        </p:spPr>
      </p:pic>
    </p:spTree>
  </p:cSld>
  <p:clrMapOvr>
    <a:masterClrMapping/>
  </p:clrMapOvr>
  <p:hf/>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1_Title Slide">
    <p:bg>
      <p:bgPr>
        <a:solidFill>
          <a:schemeClr val="bg1"/>
        </a:solid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ctrTitle"/>
          </p:nvPr>
        </p:nvSpPr>
        <p:spPr bwMode="auto">
          <a:xfrm>
            <a:off x="527053" y="2133610"/>
            <a:ext cx="9991439" cy="1295399"/>
          </a:xfrm>
        </p:spPr>
        <p:txBody>
          <a:bodyPr anchor="t"/>
          <a:lstStyle>
            <a:lvl1pPr>
              <a:defRPr sz="3600" b="1"/>
            </a:lvl1pPr>
          </a:lstStyle>
          <a:p>
            <a:pPr lvl="0">
              <a:defRPr/>
            </a:pPr>
            <a:r>
              <a:rPr lang="en-US"/>
              <a:t>Click to edit Master title style</a:t>
            </a:r>
            <a:endParaRPr lang="en-GB"/>
          </a:p>
        </p:txBody>
      </p:sp>
      <p:sp>
        <p:nvSpPr>
          <p:cNvPr id="5" name="Rectangle 3"/>
          <p:cNvSpPr>
            <a:spLocks noGrp="1" noChangeArrowheads="1"/>
          </p:cNvSpPr>
          <p:nvPr>
            <p:ph type="subTitle" idx="1"/>
          </p:nvPr>
        </p:nvSpPr>
        <p:spPr bwMode="auto">
          <a:xfrm>
            <a:off x="527056" y="2781301"/>
            <a:ext cx="8161867" cy="1007740"/>
          </a:xfrm>
        </p:spPr>
        <p:txBody>
          <a:bodyPr/>
          <a:lstStyle>
            <a:lvl1pPr marL="0" indent="0">
              <a:spcBef>
                <a:spcPts val="0"/>
              </a:spcBef>
              <a:buFontTx/>
              <a:buNone/>
              <a:defRPr sz="2650">
                <a:solidFill>
                  <a:schemeClr val="tx1"/>
                </a:solidFill>
              </a:defRPr>
            </a:lvl1pPr>
          </a:lstStyle>
          <a:p>
            <a:pPr lvl="0">
              <a:defRPr/>
            </a:pPr>
            <a:r>
              <a:rPr lang="en-US"/>
              <a:t>Click to edit Master subtitle style</a:t>
            </a:r>
            <a:endParaRPr lang="en-GB"/>
          </a:p>
        </p:txBody>
      </p:sp>
      <p:pic>
        <p:nvPicPr>
          <p:cNvPr id="6" name="Picture 2" descr="E:\Pants Work\Current Work\Actuaries 2011\Logos all\IFOA Logo\Lanscape - Standard\WMF logos\IFOA_logo_L_RGB.wmf"/>
          <p:cNvPicPr>
            <a:picLocks noChangeAspect="1" noChangeArrowheads="1"/>
          </p:cNvPicPr>
          <p:nvPr userDrawn="1"/>
        </p:nvPicPr>
        <p:blipFill>
          <a:blip r:embed="rId2"/>
          <a:stretch/>
        </p:blipFill>
        <p:spPr bwMode="auto">
          <a:xfrm>
            <a:off x="533400" y="248907"/>
            <a:ext cx="2588603" cy="1053755"/>
          </a:xfrm>
          <a:prstGeom prst="rect">
            <a:avLst/>
          </a:prstGeom>
          <a:noFill/>
        </p:spPr>
      </p:pic>
      <p:sp>
        <p:nvSpPr>
          <p:cNvPr id="7" name="TextBox 31"/>
          <p:cNvSpPr>
            <a:spLocks noAdjustHandles="1"/>
          </p:cNvSpPr>
          <p:nvPr userDrawn="1"/>
        </p:nvSpPr>
        <p:spPr bwMode="auto">
          <a:xfrm rot="18900000">
            <a:off x="1162166" y="6069382"/>
            <a:ext cx="1348446"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Progress</a:t>
            </a:r>
            <a:endParaRPr dirty="0"/>
          </a:p>
        </p:txBody>
      </p:sp>
      <p:sp>
        <p:nvSpPr>
          <p:cNvPr id="8" name="TextBox 32"/>
          <p:cNvSpPr>
            <a:spLocks noAdjustHandles="1"/>
          </p:cNvSpPr>
          <p:nvPr userDrawn="1"/>
        </p:nvSpPr>
        <p:spPr bwMode="auto">
          <a:xfrm rot="18900000">
            <a:off x="1650487" y="6019049"/>
            <a:ext cx="165462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Community</a:t>
            </a:r>
            <a:endParaRPr dirty="0"/>
          </a:p>
        </p:txBody>
      </p:sp>
      <p:sp>
        <p:nvSpPr>
          <p:cNvPr id="9" name="TextBox 33"/>
          <p:cNvSpPr>
            <a:spLocks noAdjustHandles="1"/>
          </p:cNvSpPr>
          <p:nvPr userDrawn="1"/>
        </p:nvSpPr>
        <p:spPr bwMode="auto">
          <a:xfrm rot="18900000">
            <a:off x="2135851" y="5641543"/>
            <a:ext cx="270619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Sessional Meetings</a:t>
            </a:r>
            <a:endParaRPr dirty="0"/>
          </a:p>
        </p:txBody>
      </p:sp>
      <p:sp>
        <p:nvSpPr>
          <p:cNvPr id="10" name="TextBox 34"/>
          <p:cNvSpPr>
            <a:spLocks noAdjustHandles="1"/>
          </p:cNvSpPr>
          <p:nvPr userDrawn="1"/>
        </p:nvSpPr>
        <p:spPr bwMode="auto">
          <a:xfrm rot="18900000">
            <a:off x="3046451" y="6019047"/>
            <a:ext cx="1478289"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Education</a:t>
            </a:r>
            <a:endParaRPr dirty="0"/>
          </a:p>
        </p:txBody>
      </p:sp>
      <p:sp>
        <p:nvSpPr>
          <p:cNvPr id="11" name="TextBox 35"/>
          <p:cNvSpPr>
            <a:spLocks noAdjustHandles="1"/>
          </p:cNvSpPr>
          <p:nvPr userDrawn="1"/>
        </p:nvSpPr>
        <p:spPr bwMode="auto">
          <a:xfrm rot="18900000">
            <a:off x="3554267" y="5792546"/>
            <a:ext cx="2197589" cy="441211"/>
          </a:xfrm>
          <a:prstGeom prst="rect">
            <a:avLst/>
          </a:prstGeom>
          <a:noFill/>
        </p:spPr>
        <p:txBody>
          <a:bodyPr wrap="none" lIns="91440" tIns="45720" rIns="91440" bIns="45720" rtlCol="0">
            <a:spAutoFit/>
          </a:bodyPr>
          <a:lstStyle/>
          <a:p>
            <a:pPr algn="l">
              <a:defRPr/>
            </a:pPr>
            <a:r>
              <a:rPr lang="en-GB" sz="2250" dirty="0">
                <a:solidFill>
                  <a:schemeClr val="bg1">
                    <a:lumMod val="75000"/>
                  </a:schemeClr>
                </a:solidFill>
              </a:rPr>
              <a:t>Working parties</a:t>
            </a:r>
            <a:endParaRPr dirty="0"/>
          </a:p>
        </p:txBody>
      </p:sp>
      <p:sp>
        <p:nvSpPr>
          <p:cNvPr id="12" name="TextBox 36"/>
          <p:cNvSpPr>
            <a:spLocks noAdjustHandles="1"/>
          </p:cNvSpPr>
          <p:nvPr userDrawn="1"/>
        </p:nvSpPr>
        <p:spPr bwMode="auto">
          <a:xfrm rot="18900000">
            <a:off x="4291991" y="5943549"/>
            <a:ext cx="1800493"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Volunteering</a:t>
            </a:r>
            <a:endParaRPr dirty="0"/>
          </a:p>
        </p:txBody>
      </p:sp>
      <p:sp>
        <p:nvSpPr>
          <p:cNvPr id="13" name="TextBox 37"/>
          <p:cNvSpPr>
            <a:spLocks noAdjustHandles="1"/>
          </p:cNvSpPr>
          <p:nvPr userDrawn="1"/>
        </p:nvSpPr>
        <p:spPr bwMode="auto">
          <a:xfrm rot="18900000">
            <a:off x="5040740" y="6035827"/>
            <a:ext cx="1430199"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Research</a:t>
            </a:r>
            <a:endParaRPr dirty="0"/>
          </a:p>
        </p:txBody>
      </p:sp>
      <p:sp>
        <p:nvSpPr>
          <p:cNvPr id="14" name="TextBox 38"/>
          <p:cNvSpPr>
            <a:spLocks noAdjustHandles="1"/>
          </p:cNvSpPr>
          <p:nvPr userDrawn="1"/>
        </p:nvSpPr>
        <p:spPr bwMode="auto">
          <a:xfrm rot="18900000">
            <a:off x="5469391" y="5675099"/>
            <a:ext cx="2558714"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Shaping the future</a:t>
            </a:r>
          </a:p>
        </p:txBody>
      </p:sp>
      <p:sp>
        <p:nvSpPr>
          <p:cNvPr id="15" name="TextBox 39"/>
          <p:cNvSpPr>
            <a:spLocks noAdjustHandles="1"/>
          </p:cNvSpPr>
          <p:nvPr userDrawn="1"/>
        </p:nvSpPr>
        <p:spPr bwMode="auto">
          <a:xfrm rot="18900000">
            <a:off x="6374642" y="5954935"/>
            <a:ext cx="163859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Networking</a:t>
            </a:r>
            <a:endParaRPr dirty="0"/>
          </a:p>
        </p:txBody>
      </p:sp>
      <p:sp>
        <p:nvSpPr>
          <p:cNvPr id="16" name="TextBox 40"/>
          <p:cNvSpPr>
            <a:spLocks noAdjustHandles="1"/>
          </p:cNvSpPr>
          <p:nvPr userDrawn="1"/>
        </p:nvSpPr>
        <p:spPr bwMode="auto">
          <a:xfrm rot="18900000">
            <a:off x="6827558" y="5560647"/>
            <a:ext cx="283443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Professional support</a:t>
            </a:r>
          </a:p>
        </p:txBody>
      </p:sp>
      <p:sp>
        <p:nvSpPr>
          <p:cNvPr id="17" name="TextBox 41"/>
          <p:cNvSpPr>
            <a:spLocks noAdjustHandles="1"/>
          </p:cNvSpPr>
          <p:nvPr userDrawn="1"/>
        </p:nvSpPr>
        <p:spPr bwMode="auto">
          <a:xfrm rot="18900000">
            <a:off x="7519182" y="5636150"/>
            <a:ext cx="2606804"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Enterprise and risk</a:t>
            </a:r>
            <a:endParaRPr dirty="0"/>
          </a:p>
        </p:txBody>
      </p:sp>
      <p:sp>
        <p:nvSpPr>
          <p:cNvPr id="18" name="TextBox 42"/>
          <p:cNvSpPr>
            <a:spLocks noAdjustHandles="1"/>
          </p:cNvSpPr>
          <p:nvPr userDrawn="1"/>
        </p:nvSpPr>
        <p:spPr bwMode="auto">
          <a:xfrm rot="18900000">
            <a:off x="8261809" y="5761983"/>
            <a:ext cx="2238113"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Learned society</a:t>
            </a:r>
          </a:p>
        </p:txBody>
      </p:sp>
      <p:sp>
        <p:nvSpPr>
          <p:cNvPr id="19" name="TextBox 43"/>
          <p:cNvSpPr>
            <a:spLocks noAdjustHandles="1"/>
          </p:cNvSpPr>
          <p:nvPr userDrawn="1"/>
        </p:nvSpPr>
        <p:spPr bwMode="auto">
          <a:xfrm rot="18900000">
            <a:off x="9034600" y="5988487"/>
            <a:ext cx="168668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Opportunity</a:t>
            </a:r>
            <a:endParaRPr dirty="0"/>
          </a:p>
        </p:txBody>
      </p:sp>
      <p:sp>
        <p:nvSpPr>
          <p:cNvPr id="20" name="TextBox 44"/>
          <p:cNvSpPr>
            <a:spLocks noAdjustHandles="1"/>
          </p:cNvSpPr>
          <p:nvPr userDrawn="1"/>
        </p:nvSpPr>
        <p:spPr bwMode="auto">
          <a:xfrm rot="18900000">
            <a:off x="9570340" y="5602594"/>
            <a:ext cx="265329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International profile</a:t>
            </a:r>
            <a:endParaRPr dirty="0"/>
          </a:p>
        </p:txBody>
      </p:sp>
      <p:sp>
        <p:nvSpPr>
          <p:cNvPr id="21" name="TextBox 45"/>
          <p:cNvSpPr>
            <a:spLocks noAdjustHandles="1"/>
          </p:cNvSpPr>
          <p:nvPr userDrawn="1"/>
        </p:nvSpPr>
        <p:spPr bwMode="auto">
          <a:xfrm rot="18900000">
            <a:off x="10468523" y="6047210"/>
            <a:ext cx="1284326"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Journals</a:t>
            </a:r>
            <a:endParaRPr dirty="0"/>
          </a:p>
        </p:txBody>
      </p:sp>
      <p:sp>
        <p:nvSpPr>
          <p:cNvPr id="22" name="TextBox 46"/>
          <p:cNvSpPr>
            <a:spLocks noAdjustHandles="1"/>
          </p:cNvSpPr>
          <p:nvPr userDrawn="1"/>
        </p:nvSpPr>
        <p:spPr bwMode="auto">
          <a:xfrm rot="18900000">
            <a:off x="11030451" y="5996877"/>
            <a:ext cx="159050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Supporting</a:t>
            </a:r>
            <a:endParaRPr dirty="0"/>
          </a:p>
        </p:txBody>
      </p:sp>
      <p:sp>
        <p:nvSpPr>
          <p:cNvPr id="23" name="TextBox 47"/>
          <p:cNvSpPr>
            <a:spLocks noAdjustHandles="1"/>
          </p:cNvSpPr>
          <p:nvPr userDrawn="1"/>
        </p:nvSpPr>
        <p:spPr bwMode="auto">
          <a:xfrm rot="18900000">
            <a:off x="-369445" y="5540877"/>
            <a:ext cx="1396536"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Expertise</a:t>
            </a:r>
            <a:endParaRPr dirty="0"/>
          </a:p>
        </p:txBody>
      </p:sp>
      <p:sp>
        <p:nvSpPr>
          <p:cNvPr id="24" name="TextBox 48"/>
          <p:cNvSpPr>
            <a:spLocks noAdjustHandles="1"/>
          </p:cNvSpPr>
          <p:nvPr userDrawn="1"/>
        </p:nvSpPr>
        <p:spPr bwMode="auto">
          <a:xfrm rot="18900000">
            <a:off x="-225725" y="5868047"/>
            <a:ext cx="1802096"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Sponsorship</a:t>
            </a:r>
            <a:endParaRPr dirty="0"/>
          </a:p>
        </p:txBody>
      </p:sp>
      <p:sp>
        <p:nvSpPr>
          <p:cNvPr id="25" name="TextBox 49"/>
          <p:cNvSpPr>
            <a:spLocks noAdjustHandles="1"/>
          </p:cNvSpPr>
          <p:nvPr userDrawn="1"/>
        </p:nvSpPr>
        <p:spPr bwMode="auto">
          <a:xfrm rot="18900000">
            <a:off x="257083" y="5649933"/>
            <a:ext cx="2674130" cy="441211"/>
          </a:xfrm>
          <a:prstGeom prst="rect">
            <a:avLst/>
          </a:prstGeom>
          <a:noFill/>
        </p:spPr>
        <p:txBody>
          <a:bodyPr wrap="none" lIns="91440" tIns="45720" rIns="91440" bIns="45720" rtlCol="0">
            <a:spAutoFit/>
          </a:bodyPr>
          <a:lstStyle/>
          <a:p>
            <a:pPr>
              <a:defRPr/>
            </a:pPr>
            <a:r>
              <a:rPr lang="en-GB" sz="2250" dirty="0">
                <a:solidFill>
                  <a:schemeClr val="bg1">
                    <a:lumMod val="75000"/>
                  </a:schemeClr>
                </a:solidFill>
              </a:rPr>
              <a:t>Thought leadership</a:t>
            </a:r>
            <a:endParaRPr dirty="0"/>
          </a:p>
        </p:txBody>
      </p:sp>
      <p:sp>
        <p:nvSpPr>
          <p:cNvPr id="26" name="Rectangle 4"/>
          <p:cNvSpPr>
            <a:spLocks noGrp="1" noChangeArrowheads="1"/>
          </p:cNvSpPr>
          <p:nvPr>
            <p:ph type="dt" sz="half" idx="2"/>
          </p:nvPr>
        </p:nvSpPr>
        <p:spPr bwMode="auto">
          <a:xfrm>
            <a:off x="527056" y="6410326"/>
            <a:ext cx="2927349" cy="331788"/>
          </a:xfrm>
        </p:spPr>
        <p:txBody>
          <a:bodyPr/>
          <a:lstStyle>
            <a:lvl1pPr>
              <a:defRPr>
                <a:solidFill>
                  <a:schemeClr val="tx1"/>
                </a:solidFill>
              </a:defRPr>
            </a:lvl1pPr>
          </a:lstStyle>
          <a:p>
            <a:pPr>
              <a:defRPr/>
            </a:pPr>
            <a:fld id="{0B83F59B-A5BA-4C99-9BF5-FFAD132FABDD}" type="datetime4">
              <a:t>May 14, 2024</a:t>
            </a:fld>
            <a:endParaRPr lang="en-GB" dirty="0"/>
          </a:p>
        </p:txBody>
      </p:sp>
    </p:spTree>
  </p:cSld>
  <p:clrMapOvr>
    <a:masterClrMapping/>
  </p:clrMapOvr>
  <p:hf/>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4_Title Slide">
    <p:bg>
      <p:bgPr>
        <a:blipFill>
          <a:blip r:embed="rId2"/>
          <a:stretch/>
        </a:blip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ctrTitle"/>
          </p:nvPr>
        </p:nvSpPr>
        <p:spPr bwMode="auto">
          <a:xfrm>
            <a:off x="527051" y="2133610"/>
            <a:ext cx="11055349" cy="1295399"/>
          </a:xfrm>
        </p:spPr>
        <p:txBody>
          <a:bodyPr anchor="t"/>
          <a:lstStyle>
            <a:lvl1pPr>
              <a:defRPr sz="3600"/>
            </a:lvl1pPr>
          </a:lstStyle>
          <a:p>
            <a:pPr lvl="0">
              <a:defRPr/>
            </a:pPr>
            <a:r>
              <a:rPr lang="en-US"/>
              <a:t>Click to edit Master title style</a:t>
            </a:r>
            <a:endParaRPr lang="en-GB"/>
          </a:p>
        </p:txBody>
      </p:sp>
      <p:sp>
        <p:nvSpPr>
          <p:cNvPr id="5" name="Rectangle 3"/>
          <p:cNvSpPr>
            <a:spLocks noGrp="1" noChangeArrowheads="1"/>
          </p:cNvSpPr>
          <p:nvPr>
            <p:ph type="subTitle" idx="1"/>
          </p:nvPr>
        </p:nvSpPr>
        <p:spPr bwMode="auto">
          <a:xfrm>
            <a:off x="527056" y="2781301"/>
            <a:ext cx="8161867" cy="1007740"/>
          </a:xfrm>
        </p:spPr>
        <p:txBody>
          <a:bodyPr/>
          <a:lstStyle>
            <a:lvl1pPr marL="0" indent="0">
              <a:spcBef>
                <a:spcPts val="0"/>
              </a:spcBef>
              <a:buFontTx/>
              <a:buNone/>
              <a:defRPr sz="2650">
                <a:solidFill>
                  <a:schemeClr val="tx1"/>
                </a:solidFill>
              </a:defRPr>
            </a:lvl1pPr>
          </a:lstStyle>
          <a:p>
            <a:pPr lvl="0">
              <a:defRPr/>
            </a:pPr>
            <a:r>
              <a:rPr lang="en-US"/>
              <a:t>Click to edit Master subtitle style</a:t>
            </a:r>
            <a:endParaRPr lang="en-GB"/>
          </a:p>
        </p:txBody>
      </p:sp>
      <p:sp>
        <p:nvSpPr>
          <p:cNvPr id="6" name="Rectangle 4"/>
          <p:cNvSpPr>
            <a:spLocks noGrp="1" noChangeArrowheads="1"/>
          </p:cNvSpPr>
          <p:nvPr>
            <p:ph type="dt" sz="half" idx="2"/>
          </p:nvPr>
        </p:nvSpPr>
        <p:spPr bwMode="auto">
          <a:xfrm>
            <a:off x="527056" y="6410326"/>
            <a:ext cx="2927349" cy="331788"/>
          </a:xfrm>
        </p:spPr>
        <p:txBody>
          <a:bodyPr/>
          <a:lstStyle>
            <a:lvl1pPr>
              <a:defRPr>
                <a:solidFill>
                  <a:schemeClr val="bg1"/>
                </a:solidFill>
              </a:defRPr>
            </a:lvl1pPr>
          </a:lstStyle>
          <a:p>
            <a:pPr>
              <a:defRPr/>
            </a:pPr>
            <a:fld id="{238EE219-F19E-41F6-BECA-09588F040D9B}" type="datetime4">
              <a:t>May 14, 2024</a:t>
            </a:fld>
            <a:endParaRPr lang="en-GB" dirty="0"/>
          </a:p>
        </p:txBody>
      </p:sp>
      <p:pic>
        <p:nvPicPr>
          <p:cNvPr id="7" name="Picture 2" descr="E:\Pants Work\Current Work\Actuaries 2011\Logos all\IFOA Logo\Lanscape - Standard\WMF logos\IFOA_logo_L_RGB.wmf"/>
          <p:cNvPicPr>
            <a:picLocks noChangeAspect="1" noChangeArrowheads="1"/>
          </p:cNvPicPr>
          <p:nvPr userDrawn="1"/>
        </p:nvPicPr>
        <p:blipFill>
          <a:blip r:embed="rId3"/>
          <a:stretch/>
        </p:blipFill>
        <p:spPr bwMode="auto">
          <a:xfrm>
            <a:off x="533400" y="248907"/>
            <a:ext cx="2588603" cy="1053755"/>
          </a:xfrm>
          <a:prstGeom prst="rect">
            <a:avLst/>
          </a:prstGeom>
          <a:noFill/>
        </p:spPr>
      </p:pic>
    </p:spTree>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6_Title Slide">
    <p:bg>
      <p:bgPr>
        <a:blipFill>
          <a:blip r:embed="rId2"/>
          <a:stretch/>
        </a:blip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ctrTitle"/>
          </p:nvPr>
        </p:nvSpPr>
        <p:spPr bwMode="auto">
          <a:xfrm>
            <a:off x="527052" y="2133610"/>
            <a:ext cx="8464549" cy="1295399"/>
          </a:xfrm>
        </p:spPr>
        <p:txBody>
          <a:bodyPr anchor="t"/>
          <a:lstStyle>
            <a:lvl1pPr>
              <a:defRPr sz="3600"/>
            </a:lvl1pPr>
          </a:lstStyle>
          <a:p>
            <a:pPr lvl="0">
              <a:defRPr/>
            </a:pPr>
            <a:r>
              <a:rPr lang="en-US"/>
              <a:t>Click to edit Master title style</a:t>
            </a:r>
            <a:endParaRPr lang="en-GB"/>
          </a:p>
        </p:txBody>
      </p:sp>
      <p:sp>
        <p:nvSpPr>
          <p:cNvPr id="5" name="Rectangle 3"/>
          <p:cNvSpPr>
            <a:spLocks noGrp="1" noChangeArrowheads="1"/>
          </p:cNvSpPr>
          <p:nvPr>
            <p:ph type="subTitle" idx="1"/>
          </p:nvPr>
        </p:nvSpPr>
        <p:spPr bwMode="auto">
          <a:xfrm>
            <a:off x="527056" y="2781301"/>
            <a:ext cx="8161867" cy="1007740"/>
          </a:xfrm>
        </p:spPr>
        <p:txBody>
          <a:bodyPr/>
          <a:lstStyle>
            <a:lvl1pPr marL="0" indent="0">
              <a:spcBef>
                <a:spcPts val="0"/>
              </a:spcBef>
              <a:buFontTx/>
              <a:buNone/>
              <a:defRPr sz="2650">
                <a:solidFill>
                  <a:schemeClr val="tx1"/>
                </a:solidFill>
              </a:defRPr>
            </a:lvl1pPr>
          </a:lstStyle>
          <a:p>
            <a:pPr lvl="0">
              <a:defRPr/>
            </a:pPr>
            <a:r>
              <a:rPr lang="en-US"/>
              <a:t>Click to edit Master subtitle style</a:t>
            </a:r>
            <a:endParaRPr lang="en-GB"/>
          </a:p>
        </p:txBody>
      </p:sp>
      <p:sp>
        <p:nvSpPr>
          <p:cNvPr id="6" name="Rectangle 4"/>
          <p:cNvSpPr>
            <a:spLocks noGrp="1" noChangeArrowheads="1"/>
          </p:cNvSpPr>
          <p:nvPr>
            <p:ph type="dt" sz="half" idx="2"/>
          </p:nvPr>
        </p:nvSpPr>
        <p:spPr bwMode="auto">
          <a:xfrm>
            <a:off x="527056" y="6410326"/>
            <a:ext cx="2927349" cy="331788"/>
          </a:xfrm>
        </p:spPr>
        <p:txBody>
          <a:bodyPr/>
          <a:lstStyle>
            <a:lvl1pPr>
              <a:defRPr>
                <a:solidFill>
                  <a:schemeClr val="tx1"/>
                </a:solidFill>
              </a:defRPr>
            </a:lvl1pPr>
          </a:lstStyle>
          <a:p>
            <a:pPr>
              <a:defRPr/>
            </a:pPr>
            <a:fld id="{CA02A857-BCDD-4B93-BF77-5688BC901B57}" type="datetime4">
              <a:t>May 14, 2024</a:t>
            </a:fld>
            <a:endParaRPr lang="en-GB" dirty="0"/>
          </a:p>
        </p:txBody>
      </p:sp>
      <p:pic>
        <p:nvPicPr>
          <p:cNvPr id="7" name="Picture 2" descr="E:\Pants Work\Current Work\Actuaries 2011\Logos all\IFOA Logo\Lanscape - Standard\WMF logos\IFOA_logo_L_RGB.wmf"/>
          <p:cNvPicPr>
            <a:picLocks noChangeAspect="1" noChangeArrowheads="1"/>
          </p:cNvPicPr>
          <p:nvPr userDrawn="1"/>
        </p:nvPicPr>
        <p:blipFill>
          <a:blip r:embed="rId3"/>
          <a:stretch/>
        </p:blipFill>
        <p:spPr bwMode="auto">
          <a:xfrm>
            <a:off x="533400" y="248907"/>
            <a:ext cx="2588603" cy="1053755"/>
          </a:xfrm>
          <a:prstGeom prst="rect">
            <a:avLst/>
          </a:prstGeom>
          <a:noFill/>
        </p:spPr>
      </p:pic>
    </p:spTree>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8_Title Slide">
    <p:bg>
      <p:bgPr>
        <a:blipFill>
          <a:blip r:embed="rId2"/>
          <a:stretch/>
        </a:blip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ctrTitle"/>
          </p:nvPr>
        </p:nvSpPr>
        <p:spPr bwMode="auto">
          <a:xfrm>
            <a:off x="527051" y="2133610"/>
            <a:ext cx="8693149" cy="1295399"/>
          </a:xfrm>
        </p:spPr>
        <p:txBody>
          <a:bodyPr anchor="t"/>
          <a:lstStyle>
            <a:lvl1pPr>
              <a:defRPr sz="3600"/>
            </a:lvl1pPr>
          </a:lstStyle>
          <a:p>
            <a:pPr lvl="0">
              <a:defRPr/>
            </a:pPr>
            <a:r>
              <a:rPr lang="en-US"/>
              <a:t>Click to edit Master title style</a:t>
            </a:r>
            <a:endParaRPr lang="en-GB"/>
          </a:p>
        </p:txBody>
      </p:sp>
      <p:sp>
        <p:nvSpPr>
          <p:cNvPr id="5" name="Rectangle 3"/>
          <p:cNvSpPr>
            <a:spLocks noGrp="1" noChangeArrowheads="1"/>
          </p:cNvSpPr>
          <p:nvPr>
            <p:ph type="subTitle" idx="1"/>
          </p:nvPr>
        </p:nvSpPr>
        <p:spPr bwMode="auto">
          <a:xfrm>
            <a:off x="527056" y="2781301"/>
            <a:ext cx="8161867" cy="1007740"/>
          </a:xfrm>
        </p:spPr>
        <p:txBody>
          <a:bodyPr/>
          <a:lstStyle>
            <a:lvl1pPr marL="0" indent="0">
              <a:spcBef>
                <a:spcPts val="0"/>
              </a:spcBef>
              <a:buFontTx/>
              <a:buNone/>
              <a:defRPr sz="2650">
                <a:solidFill>
                  <a:schemeClr val="tx1"/>
                </a:solidFill>
              </a:defRPr>
            </a:lvl1pPr>
          </a:lstStyle>
          <a:p>
            <a:pPr lvl="0">
              <a:defRPr/>
            </a:pPr>
            <a:r>
              <a:rPr lang="en-US"/>
              <a:t>Click to edit Master subtitle style</a:t>
            </a:r>
            <a:endParaRPr lang="en-GB"/>
          </a:p>
        </p:txBody>
      </p:sp>
      <p:sp>
        <p:nvSpPr>
          <p:cNvPr id="6" name="Rectangle 4"/>
          <p:cNvSpPr>
            <a:spLocks noGrp="1" noChangeArrowheads="1"/>
          </p:cNvSpPr>
          <p:nvPr>
            <p:ph type="dt" sz="half" idx="2"/>
          </p:nvPr>
        </p:nvSpPr>
        <p:spPr bwMode="auto">
          <a:xfrm>
            <a:off x="527056" y="6410326"/>
            <a:ext cx="2927349" cy="331788"/>
          </a:xfrm>
        </p:spPr>
        <p:txBody>
          <a:bodyPr/>
          <a:lstStyle>
            <a:lvl1pPr>
              <a:defRPr>
                <a:solidFill>
                  <a:schemeClr val="bg1"/>
                </a:solidFill>
              </a:defRPr>
            </a:lvl1pPr>
          </a:lstStyle>
          <a:p>
            <a:pPr>
              <a:defRPr/>
            </a:pPr>
            <a:fld id="{BE2A96CF-9A12-4F51-A4A1-582EF4889700}" type="datetime4">
              <a:t>May 14, 2024</a:t>
            </a:fld>
            <a:endParaRPr lang="en-GB" dirty="0"/>
          </a:p>
        </p:txBody>
      </p:sp>
      <p:pic>
        <p:nvPicPr>
          <p:cNvPr id="7" name="Picture 2" descr="E:\Pants Work\Current Work\Actuaries 2011\Logos all\IFOA Logo\Lanscape - Standard\WMF logos\IFOA_logo_L_RGB.wmf"/>
          <p:cNvPicPr>
            <a:picLocks noChangeAspect="1" noChangeArrowheads="1"/>
          </p:cNvPicPr>
          <p:nvPr userDrawn="1"/>
        </p:nvPicPr>
        <p:blipFill>
          <a:blip r:embed="rId3"/>
          <a:stretch/>
        </p:blipFill>
        <p:spPr bwMode="auto">
          <a:xfrm>
            <a:off x="533400" y="248907"/>
            <a:ext cx="2588603" cy="1053755"/>
          </a:xfrm>
          <a:prstGeom prst="rect">
            <a:avLst/>
          </a:prstGeom>
          <a:noFill/>
        </p:spPr>
      </p:pic>
    </p:spTree>
  </p:cSld>
  <p:clrMapOvr>
    <a:masterClrMapping/>
  </p:clrMapOvr>
  <p:hf/>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9_Title Slide">
    <p:bg>
      <p:bgPr>
        <a:blipFill>
          <a:blip r:embed="rId2"/>
          <a:stretch/>
        </a:blip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ctrTitle"/>
          </p:nvPr>
        </p:nvSpPr>
        <p:spPr bwMode="auto">
          <a:xfrm>
            <a:off x="527051" y="2133610"/>
            <a:ext cx="9505951" cy="1295399"/>
          </a:xfrm>
        </p:spPr>
        <p:txBody>
          <a:bodyPr anchor="t"/>
          <a:lstStyle>
            <a:lvl1pPr>
              <a:defRPr sz="3600"/>
            </a:lvl1pPr>
          </a:lstStyle>
          <a:p>
            <a:pPr lvl="0">
              <a:defRPr/>
            </a:pPr>
            <a:r>
              <a:rPr lang="en-US"/>
              <a:t>Click to edit Master title style</a:t>
            </a:r>
            <a:endParaRPr lang="en-GB"/>
          </a:p>
        </p:txBody>
      </p:sp>
      <p:sp>
        <p:nvSpPr>
          <p:cNvPr id="5" name="Rectangle 3"/>
          <p:cNvSpPr>
            <a:spLocks noGrp="1" noChangeArrowheads="1"/>
          </p:cNvSpPr>
          <p:nvPr>
            <p:ph type="subTitle" idx="1"/>
          </p:nvPr>
        </p:nvSpPr>
        <p:spPr bwMode="auto">
          <a:xfrm>
            <a:off x="527056" y="2781301"/>
            <a:ext cx="8161867" cy="1007740"/>
          </a:xfrm>
        </p:spPr>
        <p:txBody>
          <a:bodyPr/>
          <a:lstStyle>
            <a:lvl1pPr marL="0" indent="0">
              <a:spcBef>
                <a:spcPts val="0"/>
              </a:spcBef>
              <a:buFontTx/>
              <a:buNone/>
              <a:defRPr sz="2650">
                <a:solidFill>
                  <a:schemeClr val="tx1"/>
                </a:solidFill>
              </a:defRPr>
            </a:lvl1pPr>
          </a:lstStyle>
          <a:p>
            <a:pPr lvl="0">
              <a:defRPr/>
            </a:pPr>
            <a:r>
              <a:rPr lang="en-US"/>
              <a:t>Click to edit Master subtitle style</a:t>
            </a:r>
            <a:endParaRPr lang="en-GB"/>
          </a:p>
        </p:txBody>
      </p:sp>
      <p:sp>
        <p:nvSpPr>
          <p:cNvPr id="6" name="Rectangle 4"/>
          <p:cNvSpPr>
            <a:spLocks noGrp="1" noChangeArrowheads="1"/>
          </p:cNvSpPr>
          <p:nvPr>
            <p:ph type="dt" sz="half" idx="2"/>
          </p:nvPr>
        </p:nvSpPr>
        <p:spPr bwMode="auto">
          <a:xfrm>
            <a:off x="527057" y="6410333"/>
            <a:ext cx="1846689" cy="300075"/>
          </a:xfrm>
          <a:prstGeom prst="rect">
            <a:avLst/>
          </a:prstGeom>
          <a:gradFill>
            <a:gsLst>
              <a:gs pos="0">
                <a:schemeClr val="bg2">
                  <a:alpha val="53000"/>
                </a:schemeClr>
              </a:gs>
              <a:gs pos="100000">
                <a:schemeClr val="bg1">
                  <a:alpha val="54000"/>
                </a:schemeClr>
              </a:gs>
            </a:gsLst>
            <a:lin ang="5400000" scaled="0"/>
          </a:gradFill>
        </p:spPr>
        <p:txBody>
          <a:bodyPr/>
          <a:lstStyle>
            <a:lvl1pPr>
              <a:defRPr>
                <a:solidFill>
                  <a:schemeClr val="tx1"/>
                </a:solidFill>
              </a:defRPr>
            </a:lvl1pPr>
          </a:lstStyle>
          <a:p>
            <a:pPr>
              <a:defRPr/>
            </a:pPr>
            <a:fld id="{F56BE417-DF4B-49C8-8963-D9E8413080AA}" type="datetime4">
              <a:t>May 14, 2024</a:t>
            </a:fld>
            <a:endParaRPr lang="en-GB" dirty="0"/>
          </a:p>
        </p:txBody>
      </p:sp>
      <p:pic>
        <p:nvPicPr>
          <p:cNvPr id="7" name="Picture 2" descr="E:\Pants Work\Current Work\Actuaries 2011\Logos all\IFOA Logo\Lanscape - Standard\WMF logos\IFOA_logo_L_RGB.wmf"/>
          <p:cNvPicPr>
            <a:picLocks noChangeAspect="1" noChangeArrowheads="1"/>
          </p:cNvPicPr>
          <p:nvPr userDrawn="1"/>
        </p:nvPicPr>
        <p:blipFill>
          <a:blip r:embed="rId3"/>
          <a:stretch/>
        </p:blipFill>
        <p:spPr bwMode="auto">
          <a:xfrm>
            <a:off x="533400" y="248907"/>
            <a:ext cx="2588603" cy="1053755"/>
          </a:xfrm>
          <a:prstGeom prst="rect">
            <a:avLst/>
          </a:prstGeom>
          <a:noFill/>
        </p:spPr>
      </p:pic>
    </p:spTree>
  </p:cSld>
  <p:clrMapOvr>
    <a:masterClrMapping/>
  </p:clrMapOvr>
  <p:hf/>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e Placeholder 3"/>
          <p:cNvSpPr>
            <a:spLocks noGrp="1"/>
          </p:cNvSpPr>
          <p:nvPr>
            <p:ph type="dt" sz="half" idx="10"/>
          </p:nvPr>
        </p:nvSpPr>
        <p:spPr bwMode="auto"/>
        <p:txBody>
          <a:bodyPr/>
          <a:lstStyle>
            <a:lvl1pPr>
              <a:defRPr/>
            </a:lvl1pPr>
          </a:lstStyle>
          <a:p>
            <a:pPr>
              <a:defRPr/>
            </a:pPr>
            <a:fld id="{0A3E9738-6D52-4BBB-9F48-A6D0EF64C6E3}" type="datetime4">
              <a:t>May 14, 2024</a:t>
            </a:fld>
            <a:endParaRPr lang="en-GB" dirty="0"/>
          </a:p>
        </p:txBody>
      </p:sp>
      <p:sp>
        <p:nvSpPr>
          <p:cNvPr id="7" name="Footer Placeholder 4"/>
          <p:cNvSpPr>
            <a:spLocks noGrp="1"/>
          </p:cNvSpPr>
          <p:nvPr>
            <p:ph type="ftr" sz="quarter" idx="11"/>
          </p:nvPr>
        </p:nvSpPr>
        <p:spPr bwMode="auto"/>
        <p:txBody>
          <a:bodyPr/>
          <a:lstStyle>
            <a:lvl1pPr>
              <a:defRPr/>
            </a:lvl1pPr>
          </a:lstStyle>
          <a:p>
            <a:pPr>
              <a:defRPr/>
            </a:pPr>
            <a:endParaRPr lang="en-GB" dirty="0"/>
          </a:p>
        </p:txBody>
      </p:sp>
      <p:sp>
        <p:nvSpPr>
          <p:cNvPr id="8" name="Slide Number Placeholder 5"/>
          <p:cNvSpPr>
            <a:spLocks noGrp="1"/>
          </p:cNvSpPr>
          <p:nvPr>
            <p:ph type="sldNum" sz="quarter" idx="12"/>
          </p:nvPr>
        </p:nvSpPr>
        <p:spPr bwMode="auto"/>
        <p:txBody>
          <a:bodyPr/>
          <a:lstStyle>
            <a:lvl1pPr>
              <a:defRPr/>
            </a:lvl1pPr>
          </a:lstStyle>
          <a:p>
            <a:pPr>
              <a:defRPr/>
            </a:pPr>
            <a:fld id="{FE8DA6AF-1811-4E27-A96F-54109F1D0275}" type="slidenum">
              <a:t>‹#›</a:t>
            </a:fld>
            <a:endParaRPr lang="en-GB" dirty="0"/>
          </a:p>
        </p:txBody>
      </p:sp>
    </p:spTree>
  </p:cSld>
  <p:clrMapOvr>
    <a:masterClrMapping/>
  </p:clrMapOvr>
  <p:hf/>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title"/>
          </p:nvPr>
        </p:nvSpPr>
        <p:spPr bwMode="auto">
          <a:xfrm>
            <a:off x="527056" y="404813"/>
            <a:ext cx="11055349" cy="1143000"/>
          </a:xfrm>
          <a:prstGeom prst="rect">
            <a:avLst/>
          </a:prstGeom>
          <a:noFill/>
          <a:ln>
            <a:noFill/>
          </a:ln>
        </p:spPr>
        <p:txBody>
          <a:bodyPr vert="horz" wrap="square" lIns="68580" tIns="34290" rIns="68580" bIns="34290" numCol="1" anchor="ctr" anchorCtr="0" compatLnSpc="1">
            <a:prstTxWarp prst="textNoShape">
              <a:avLst/>
            </a:prstTxWarp>
          </a:bodyPr>
          <a:lstStyle/>
          <a:p>
            <a:pPr lvl="0">
              <a:defRPr/>
            </a:pPr>
            <a:r>
              <a:rPr lang="en-US"/>
              <a:t>Click to edit Master title style</a:t>
            </a:r>
            <a:endParaRPr lang="en-GB"/>
          </a:p>
        </p:txBody>
      </p:sp>
      <p:sp>
        <p:nvSpPr>
          <p:cNvPr id="5" name="Rectangle 3"/>
          <p:cNvSpPr>
            <a:spLocks noGrp="1" noChangeArrowheads="1"/>
          </p:cNvSpPr>
          <p:nvPr>
            <p:ph type="body" idx="1"/>
          </p:nvPr>
        </p:nvSpPr>
        <p:spPr bwMode="auto">
          <a:xfrm>
            <a:off x="527056" y="1557337"/>
            <a:ext cx="11055349" cy="4640263"/>
          </a:xfrm>
          <a:prstGeom prst="rect">
            <a:avLst/>
          </a:prstGeom>
          <a:noFill/>
          <a:ln>
            <a:noFill/>
          </a:ln>
        </p:spPr>
        <p:txBody>
          <a:bodyPr vert="horz" wrap="square" lIns="68580" tIns="34290" rIns="68580" bIns="3429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Rectangle 4"/>
          <p:cNvSpPr>
            <a:spLocks noGrp="1" noChangeArrowheads="1"/>
          </p:cNvSpPr>
          <p:nvPr>
            <p:ph type="dt" sz="half" idx="2"/>
          </p:nvPr>
        </p:nvSpPr>
        <p:spPr bwMode="auto">
          <a:xfrm>
            <a:off x="527054" y="6410326"/>
            <a:ext cx="2688166" cy="331788"/>
          </a:xfrm>
          <a:prstGeom prst="rect">
            <a:avLst/>
          </a:prstGeom>
          <a:noFill/>
          <a:ln>
            <a:noFill/>
          </a:ln>
        </p:spPr>
        <p:txBody>
          <a:bodyPr vert="horz" wrap="square" lIns="68580" tIns="34290" rIns="68580" bIns="34290" numCol="1" anchor="t" anchorCtr="0" compatLnSpc="1">
            <a:prstTxWarp prst="textNoShape">
              <a:avLst/>
            </a:prstTxWarp>
          </a:bodyPr>
          <a:lstStyle>
            <a:lvl1pPr>
              <a:defRPr sz="1200">
                <a:solidFill>
                  <a:schemeClr val="tx1"/>
                </a:solidFill>
              </a:defRPr>
            </a:lvl1pPr>
          </a:lstStyle>
          <a:p>
            <a:pPr>
              <a:defRPr/>
            </a:pPr>
            <a:fld id="{05F11B82-7D3D-4FF9-BBD0-356E50DE7562}" type="datetime4">
              <a:t>May 14, 2024</a:t>
            </a:fld>
            <a:endParaRPr lang="en-GB" dirty="0"/>
          </a:p>
        </p:txBody>
      </p:sp>
      <p:sp>
        <p:nvSpPr>
          <p:cNvPr id="7" name="Rectangle 5"/>
          <p:cNvSpPr>
            <a:spLocks noGrp="1" noChangeArrowheads="1"/>
          </p:cNvSpPr>
          <p:nvPr>
            <p:ph type="ftr" sz="quarter" idx="3"/>
          </p:nvPr>
        </p:nvSpPr>
        <p:spPr bwMode="auto">
          <a:xfrm>
            <a:off x="3215223" y="6410326"/>
            <a:ext cx="7452777" cy="331788"/>
          </a:xfrm>
          <a:prstGeom prst="rect">
            <a:avLst/>
          </a:prstGeom>
          <a:noFill/>
          <a:ln>
            <a:noFill/>
          </a:ln>
        </p:spPr>
        <p:txBody>
          <a:bodyPr vert="horz" wrap="square" lIns="68580" tIns="34290" rIns="68580" bIns="34290" numCol="1" anchor="t" anchorCtr="0" compatLnSpc="1">
            <a:prstTxWarp prst="textNoShape">
              <a:avLst/>
            </a:prstTxWarp>
          </a:bodyPr>
          <a:lstStyle>
            <a:lvl1pPr>
              <a:defRPr sz="1200">
                <a:solidFill>
                  <a:srgbClr val="3F4548"/>
                </a:solidFill>
              </a:defRPr>
            </a:lvl1pPr>
          </a:lstStyle>
          <a:p>
            <a:pPr>
              <a:defRPr/>
            </a:pPr>
            <a:endParaRPr lang="en-GB" dirty="0"/>
          </a:p>
        </p:txBody>
      </p:sp>
      <p:sp>
        <p:nvSpPr>
          <p:cNvPr id="8" name="Rectangle 6"/>
          <p:cNvSpPr>
            <a:spLocks noGrp="1" noChangeArrowheads="1"/>
          </p:cNvSpPr>
          <p:nvPr>
            <p:ph type="sldNum" sz="quarter" idx="4"/>
          </p:nvPr>
        </p:nvSpPr>
        <p:spPr bwMode="auto">
          <a:xfrm>
            <a:off x="10801353" y="6402396"/>
            <a:ext cx="863599" cy="339725"/>
          </a:xfrm>
          <a:prstGeom prst="rect">
            <a:avLst/>
          </a:prstGeom>
          <a:noFill/>
          <a:ln>
            <a:noFill/>
          </a:ln>
        </p:spPr>
        <p:txBody>
          <a:bodyPr vert="horz" wrap="square" lIns="68580" tIns="34290" rIns="68580" bIns="34290" numCol="1" anchor="t" anchorCtr="0" compatLnSpc="1">
            <a:prstTxWarp prst="textNoShape">
              <a:avLst/>
            </a:prstTxWarp>
          </a:bodyPr>
          <a:lstStyle>
            <a:lvl1pPr algn="r">
              <a:defRPr sz="1200">
                <a:solidFill>
                  <a:srgbClr val="3F4548"/>
                </a:solidFill>
              </a:defRPr>
            </a:lvl1pPr>
          </a:lstStyle>
          <a:p>
            <a:pPr>
              <a:defRPr/>
            </a:pPr>
            <a:fld id="{65C5C0B4-F90D-4B90-B187-E84366B07232}" type="slidenum">
              <a:t>‹#›</a:t>
            </a:fld>
            <a:endParaRPr lang="en-GB" dirty="0"/>
          </a:p>
        </p:txBody>
      </p:sp>
      <p:sp>
        <p:nvSpPr>
          <p:cNvPr id="9" name="Line 7"/>
          <p:cNvSpPr>
            <a:spLocks noChangeShapeType="1"/>
          </p:cNvSpPr>
          <p:nvPr/>
        </p:nvSpPr>
        <p:spPr bwMode="auto">
          <a:xfrm>
            <a:off x="624424" y="6329363"/>
            <a:ext cx="10943167" cy="0"/>
          </a:xfrm>
          <a:prstGeom prst="line">
            <a:avLst/>
          </a:prstGeom>
          <a:noFill/>
          <a:ln w="12700">
            <a:solidFill>
              <a:srgbClr val="D9AB16"/>
            </a:solidFill>
            <a:round/>
            <a:headEnd/>
            <a:tailEnd/>
          </a:ln>
        </p:spPr>
        <p:txBody>
          <a:bodyPr lIns="91440" tIns="45720" rIns="91440" bIns="45720"/>
          <a:lstStyle/>
          <a:p>
            <a:pPr>
              <a:defRPr/>
            </a:pPr>
            <a:endParaRPr lang="en-GB" dirty="0"/>
          </a:p>
        </p:txBody>
      </p:sp>
      <p:pic>
        <p:nvPicPr>
          <p:cNvPr id="10" name="Picture 2" descr="E:\Pants Work\Current Work\Actuaries 2011\Logos all\IFOA Logo\Lanscape - Standard\WMF logos\IFOA_logo_L_RGB.wmf"/>
          <p:cNvPicPr>
            <a:picLocks noChangeAspect="1" noChangeArrowheads="1"/>
          </p:cNvPicPr>
          <p:nvPr/>
        </p:nvPicPr>
        <p:blipFill>
          <a:blip r:embed="rId16"/>
          <a:stretch/>
        </p:blipFill>
        <p:spPr bwMode="auto">
          <a:xfrm>
            <a:off x="9906000" y="5563122"/>
            <a:ext cx="1656184" cy="674191"/>
          </a:xfrm>
          <a:prstGeom prst="rect">
            <a:avLst/>
          </a:prstGeom>
          <a:noFill/>
        </p:spPr>
      </p:pic>
      <p:grpSp>
        <p:nvGrpSpPr>
          <p:cNvPr id="11" name="Group 64"/>
          <p:cNvGrpSpPr/>
          <p:nvPr/>
        </p:nvGrpSpPr>
        <p:grpSpPr bwMode="auto">
          <a:xfrm>
            <a:off x="-3137355" y="0"/>
            <a:ext cx="3018256" cy="6858000"/>
            <a:chOff x="-3137354" y="0"/>
            <a:chExt cx="3018256" cy="6858000"/>
          </a:xfrm>
        </p:grpSpPr>
        <p:sp>
          <p:nvSpPr>
            <p:cNvPr id="12" name="Rectangle 61"/>
            <p:cNvSpPr/>
            <p:nvPr userDrawn="1"/>
          </p:nvSpPr>
          <p:spPr bwMode="auto">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13" name="TextBox 62"/>
            <p:cNvSpPr>
              <a:spLocks noAdjustHandles="1"/>
            </p:cNvSpPr>
            <p:nvPr userDrawn="1"/>
          </p:nvSpPr>
          <p:spPr bwMode="auto">
            <a:xfrm>
              <a:off x="-2982573" y="99308"/>
              <a:ext cx="2839661" cy="164212"/>
            </a:xfrm>
            <a:prstGeom prst="rect">
              <a:avLst/>
            </a:prstGeom>
            <a:noFill/>
          </p:spPr>
          <p:txBody>
            <a:bodyPr wrap="square" lIns="0" tIns="0" rIns="0" bIns="0" rtlCol="0">
              <a:spAutoFit/>
            </a:bodyPr>
            <a:lstStyle/>
            <a:p>
              <a:pPr>
                <a:defRPr/>
              </a:pPr>
              <a:r>
                <a:rPr lang="en-GB" sz="1050" b="1" dirty="0">
                  <a:solidFill>
                    <a:schemeClr val="accent2"/>
                  </a:solidFill>
                </a:rPr>
                <a:t>Colour palette for PowerPoint presentations</a:t>
              </a:r>
              <a:endParaRPr lang="en-US" sz="1050" b="1" dirty="0">
                <a:solidFill>
                  <a:schemeClr val="accent2"/>
                </a:solidFill>
              </a:endParaRPr>
            </a:p>
          </p:txBody>
        </p:sp>
        <p:grpSp>
          <p:nvGrpSpPr>
            <p:cNvPr id="14" name="Group 58"/>
            <p:cNvGrpSpPr/>
            <p:nvPr userDrawn="1"/>
          </p:nvGrpSpPr>
          <p:grpSpPr bwMode="auto">
            <a:xfrm>
              <a:off x="-2982571" y="476672"/>
              <a:ext cx="2863473" cy="328423"/>
              <a:chOff x="-2982571" y="476672"/>
              <a:chExt cx="2863473" cy="328423"/>
            </a:xfrm>
          </p:grpSpPr>
          <p:sp>
            <p:nvSpPr>
              <p:cNvPr id="15" name="Rectangle 9"/>
              <p:cNvSpPr/>
              <p:nvPr userDrawn="1"/>
            </p:nvSpPr>
            <p:spPr bwMode="auto">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16" name="TextBox 11"/>
              <p:cNvSpPr>
                <a:spLocks noAdjustHandles="1"/>
              </p:cNvSpPr>
              <p:nvPr userDrawn="1"/>
            </p:nvSpPr>
            <p:spPr bwMode="auto">
              <a:xfrm>
                <a:off x="-2518224" y="476672"/>
                <a:ext cx="2399126" cy="328423"/>
              </a:xfrm>
              <a:prstGeom prst="rect">
                <a:avLst/>
              </a:prstGeom>
              <a:noFill/>
            </p:spPr>
            <p:txBody>
              <a:bodyPr wrap="square" lIns="0" tIns="0" rIns="0" bIns="0" rtlCol="0">
                <a:spAutoFit/>
              </a:bodyPr>
              <a:lstStyle/>
              <a:p>
                <a:pPr>
                  <a:defRPr/>
                </a:pPr>
                <a:r>
                  <a:rPr lang="en-GB" sz="1050" dirty="0"/>
                  <a:t>Dark blue</a:t>
                </a:r>
                <a:endParaRPr dirty="0"/>
              </a:p>
              <a:p>
                <a:pPr>
                  <a:defRPr/>
                </a:pPr>
                <a:r>
                  <a:rPr lang="en-GB" sz="1050" dirty="0"/>
                  <a:t>R17  G52  B88</a:t>
                </a:r>
                <a:endParaRPr lang="en-US" sz="1050" dirty="0"/>
              </a:p>
            </p:txBody>
          </p:sp>
        </p:grpSp>
        <p:grpSp>
          <p:nvGrpSpPr>
            <p:cNvPr id="17" name="Group 13"/>
            <p:cNvGrpSpPr/>
            <p:nvPr userDrawn="1"/>
          </p:nvGrpSpPr>
          <p:grpSpPr bwMode="auto">
            <a:xfrm>
              <a:off x="-2982575" y="882170"/>
              <a:ext cx="2863476" cy="328423"/>
              <a:chOff x="-2928990" y="365095"/>
              <a:chExt cx="2643206" cy="328423"/>
            </a:xfrm>
          </p:grpSpPr>
          <p:sp>
            <p:nvSpPr>
              <p:cNvPr id="18" name="Rectangle 14"/>
              <p:cNvSpPr/>
              <p:nvPr userDrawn="1"/>
            </p:nvSpPr>
            <p:spPr bwMode="auto">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19" name="TextBox 15"/>
              <p:cNvSpPr>
                <a:spLocks noAdjustHandles="1"/>
              </p:cNvSpPr>
              <p:nvPr userDrawn="1"/>
            </p:nvSpPr>
            <p:spPr bwMode="auto">
              <a:xfrm>
                <a:off x="-2500362" y="365095"/>
                <a:ext cx="2214578" cy="328423"/>
              </a:xfrm>
              <a:prstGeom prst="rect">
                <a:avLst/>
              </a:prstGeom>
              <a:noFill/>
            </p:spPr>
            <p:txBody>
              <a:bodyPr wrap="square" lIns="0" tIns="0" rIns="0" bIns="0" rtlCol="0">
                <a:spAutoFit/>
              </a:bodyPr>
              <a:lstStyle/>
              <a:p>
                <a:pPr>
                  <a:defRPr/>
                </a:pPr>
                <a:r>
                  <a:rPr lang="en-GB" sz="1050" dirty="0"/>
                  <a:t>Gold</a:t>
                </a:r>
                <a:endParaRPr dirty="0"/>
              </a:p>
              <a:p>
                <a:pPr>
                  <a:defRPr/>
                </a:pPr>
                <a:r>
                  <a:rPr lang="en-GB" sz="1050" dirty="0"/>
                  <a:t>R217  G171  B22</a:t>
                </a:r>
                <a:endParaRPr lang="en-US" sz="800" dirty="0"/>
              </a:p>
            </p:txBody>
          </p:sp>
        </p:grpSp>
        <p:grpSp>
          <p:nvGrpSpPr>
            <p:cNvPr id="20" name="Group 16"/>
            <p:cNvGrpSpPr/>
            <p:nvPr userDrawn="1"/>
          </p:nvGrpSpPr>
          <p:grpSpPr bwMode="auto">
            <a:xfrm>
              <a:off x="-2982575" y="1277829"/>
              <a:ext cx="2863476" cy="328423"/>
              <a:chOff x="-2928990" y="63509"/>
              <a:chExt cx="2643206" cy="328423"/>
            </a:xfrm>
          </p:grpSpPr>
          <p:sp>
            <p:nvSpPr>
              <p:cNvPr id="21" name="Rectangle 17"/>
              <p:cNvSpPr/>
              <p:nvPr userDrawn="1"/>
            </p:nvSpPr>
            <p:spPr bwMode="auto">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22" name="TextBox 18"/>
              <p:cNvSpPr>
                <a:spLocks noAdjustHandles="1"/>
              </p:cNvSpPr>
              <p:nvPr userDrawn="1"/>
            </p:nvSpPr>
            <p:spPr bwMode="auto">
              <a:xfrm>
                <a:off x="-2500362" y="63509"/>
                <a:ext cx="2214578" cy="328423"/>
              </a:xfrm>
              <a:prstGeom prst="rect">
                <a:avLst/>
              </a:prstGeom>
              <a:noFill/>
            </p:spPr>
            <p:txBody>
              <a:bodyPr wrap="square" lIns="0" tIns="0" rIns="0" bIns="0" rtlCol="0">
                <a:spAutoFit/>
              </a:bodyPr>
              <a:lstStyle/>
              <a:p>
                <a:pPr>
                  <a:defRPr/>
                </a:pPr>
                <a:r>
                  <a:rPr lang="en-GB" sz="1050" dirty="0"/>
                  <a:t>Mid blue</a:t>
                </a:r>
                <a:endParaRPr dirty="0"/>
              </a:p>
              <a:p>
                <a:pPr>
                  <a:defRPr/>
                </a:pPr>
                <a:r>
                  <a:rPr lang="en-GB" sz="1050" dirty="0"/>
                  <a:t>R64  G150  B184</a:t>
                </a:r>
                <a:endParaRPr lang="en-US" sz="1050" dirty="0"/>
              </a:p>
            </p:txBody>
          </p:sp>
        </p:grpSp>
        <p:sp>
          <p:nvSpPr>
            <p:cNvPr id="23" name="TextBox 66"/>
            <p:cNvSpPr>
              <a:spLocks noAdjustHandles="1"/>
            </p:cNvSpPr>
            <p:nvPr userDrawn="1"/>
          </p:nvSpPr>
          <p:spPr bwMode="auto">
            <a:xfrm>
              <a:off x="-2982571" y="2122984"/>
              <a:ext cx="2399127" cy="164212"/>
            </a:xfrm>
            <a:prstGeom prst="rect">
              <a:avLst/>
            </a:prstGeom>
            <a:noFill/>
          </p:spPr>
          <p:txBody>
            <a:bodyPr wrap="square" lIns="0" tIns="0" rIns="0" bIns="0" rtlCol="0">
              <a:spAutoFit/>
            </a:bodyPr>
            <a:lstStyle/>
            <a:p>
              <a:pPr>
                <a:defRPr/>
              </a:pPr>
              <a:r>
                <a:rPr lang="en-GB" sz="1050" b="1" dirty="0">
                  <a:solidFill>
                    <a:schemeClr val="accent1"/>
                  </a:solidFill>
                </a:rPr>
                <a:t>Secondary colour palette</a:t>
              </a:r>
              <a:endParaRPr lang="en-US" sz="1050" b="1" dirty="0">
                <a:solidFill>
                  <a:schemeClr val="accent1"/>
                </a:solidFill>
              </a:endParaRPr>
            </a:p>
          </p:txBody>
        </p:sp>
        <p:sp>
          <p:nvSpPr>
            <p:cNvPr id="24" name="TextBox 67"/>
            <p:cNvSpPr>
              <a:spLocks noAdjustHandles="1"/>
            </p:cNvSpPr>
            <p:nvPr userDrawn="1"/>
          </p:nvSpPr>
          <p:spPr bwMode="auto">
            <a:xfrm>
              <a:off x="-2982571" y="260648"/>
              <a:ext cx="2399127" cy="164212"/>
            </a:xfrm>
            <a:prstGeom prst="rect">
              <a:avLst/>
            </a:prstGeom>
            <a:noFill/>
          </p:spPr>
          <p:txBody>
            <a:bodyPr wrap="square" lIns="0" tIns="0" rIns="0" bIns="0" rtlCol="0">
              <a:spAutoFit/>
            </a:bodyPr>
            <a:lstStyle/>
            <a:p>
              <a:pPr>
                <a:defRPr/>
              </a:pPr>
              <a:r>
                <a:rPr lang="en-GB" sz="1050" b="1" dirty="0">
                  <a:solidFill>
                    <a:schemeClr val="accent1"/>
                  </a:solidFill>
                </a:rPr>
                <a:t>Primary colour palette</a:t>
              </a:r>
              <a:endParaRPr lang="en-US" sz="1050" b="1" dirty="0">
                <a:solidFill>
                  <a:schemeClr val="accent1"/>
                </a:solidFill>
              </a:endParaRPr>
            </a:p>
          </p:txBody>
        </p:sp>
        <p:grpSp>
          <p:nvGrpSpPr>
            <p:cNvPr id="25" name="Group 24"/>
            <p:cNvGrpSpPr/>
            <p:nvPr userDrawn="1"/>
          </p:nvGrpSpPr>
          <p:grpSpPr bwMode="auto">
            <a:xfrm>
              <a:off x="-2982575" y="1688965"/>
              <a:ext cx="2863476" cy="328423"/>
              <a:chOff x="-2928990" y="63509"/>
              <a:chExt cx="2643206" cy="328423"/>
            </a:xfrm>
          </p:grpSpPr>
          <p:sp>
            <p:nvSpPr>
              <p:cNvPr id="26" name="Rectangle 99"/>
              <p:cNvSpPr/>
              <p:nvPr userDrawn="1"/>
            </p:nvSpPr>
            <p:spPr bwMode="auto">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27" name="TextBox 100"/>
              <p:cNvSpPr>
                <a:spLocks noAdjustHandles="1"/>
              </p:cNvSpPr>
              <p:nvPr userDrawn="1"/>
            </p:nvSpPr>
            <p:spPr bwMode="auto">
              <a:xfrm>
                <a:off x="-2500362" y="63509"/>
                <a:ext cx="2214578" cy="328423"/>
              </a:xfrm>
              <a:prstGeom prst="rect">
                <a:avLst/>
              </a:prstGeom>
              <a:noFill/>
            </p:spPr>
            <p:txBody>
              <a:bodyPr wrap="square" lIns="0" tIns="0" rIns="0" bIns="0" rtlCol="0">
                <a:spAutoFit/>
              </a:bodyPr>
              <a:lstStyle/>
              <a:p>
                <a:pPr>
                  <a:defRPr/>
                </a:pPr>
                <a:r>
                  <a:rPr lang="en-GB" sz="1050" dirty="0"/>
                  <a:t>Light grey</a:t>
                </a:r>
                <a:endParaRPr dirty="0"/>
              </a:p>
              <a:p>
                <a:pPr>
                  <a:defRPr/>
                </a:pPr>
                <a:r>
                  <a:rPr lang="en-GB" sz="1050" dirty="0"/>
                  <a:t>R220  G221  B217</a:t>
                </a:r>
                <a:endParaRPr lang="en-US" sz="1050" dirty="0"/>
              </a:p>
            </p:txBody>
          </p:sp>
        </p:grpSp>
        <p:grpSp>
          <p:nvGrpSpPr>
            <p:cNvPr id="28" name="Group 27"/>
            <p:cNvGrpSpPr/>
            <p:nvPr userDrawn="1"/>
          </p:nvGrpSpPr>
          <p:grpSpPr bwMode="auto">
            <a:xfrm>
              <a:off x="-2982575" y="2733370"/>
              <a:ext cx="2863476" cy="328423"/>
              <a:chOff x="-2928990" y="696778"/>
              <a:chExt cx="2643206" cy="328423"/>
            </a:xfrm>
          </p:grpSpPr>
          <p:sp>
            <p:nvSpPr>
              <p:cNvPr id="29" name="Rectangle 97"/>
              <p:cNvSpPr/>
              <p:nvPr userDrawn="1"/>
            </p:nvSpPr>
            <p:spPr bwMode="auto">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30" name="TextBox 98"/>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Pea green</a:t>
                </a:r>
                <a:endParaRPr dirty="0"/>
              </a:p>
              <a:p>
                <a:pPr>
                  <a:defRPr/>
                </a:pPr>
                <a:r>
                  <a:rPr lang="en-GB" sz="1050" dirty="0"/>
                  <a:t>R121  G163  B42</a:t>
                </a:r>
                <a:endParaRPr lang="en-US" sz="1050" dirty="0"/>
              </a:p>
            </p:txBody>
          </p:sp>
        </p:grpSp>
        <p:grpSp>
          <p:nvGrpSpPr>
            <p:cNvPr id="31" name="Group 60"/>
            <p:cNvGrpSpPr/>
            <p:nvPr userDrawn="1"/>
          </p:nvGrpSpPr>
          <p:grpSpPr bwMode="auto">
            <a:xfrm>
              <a:off x="-2982571" y="3144506"/>
              <a:ext cx="2863473" cy="328423"/>
              <a:chOff x="-2982571" y="3144506"/>
              <a:chExt cx="2863473" cy="328423"/>
            </a:xfrm>
          </p:grpSpPr>
          <p:sp>
            <p:nvSpPr>
              <p:cNvPr id="32" name="Rectangle 95"/>
              <p:cNvSpPr/>
              <p:nvPr userDrawn="1"/>
            </p:nvSpPr>
            <p:spPr bwMode="auto">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33" name="TextBox 96"/>
              <p:cNvSpPr>
                <a:spLocks noAdjustHandles="1"/>
              </p:cNvSpPr>
              <p:nvPr userDrawn="1"/>
            </p:nvSpPr>
            <p:spPr bwMode="auto">
              <a:xfrm>
                <a:off x="-2518224" y="3144506"/>
                <a:ext cx="2399126" cy="328423"/>
              </a:xfrm>
              <a:prstGeom prst="rect">
                <a:avLst/>
              </a:prstGeom>
              <a:noFill/>
            </p:spPr>
            <p:txBody>
              <a:bodyPr wrap="square" lIns="0" tIns="0" rIns="0" bIns="0" rtlCol="0">
                <a:spAutoFit/>
              </a:bodyPr>
              <a:lstStyle/>
              <a:p>
                <a:pPr>
                  <a:defRPr/>
                </a:pPr>
                <a:r>
                  <a:rPr lang="en-GB" sz="1050" dirty="0"/>
                  <a:t>Forest green</a:t>
                </a:r>
                <a:endParaRPr dirty="0"/>
              </a:p>
              <a:p>
                <a:pPr>
                  <a:defRPr/>
                </a:pPr>
                <a:r>
                  <a:rPr lang="en-GB" sz="1050" dirty="0"/>
                  <a:t>R0 G132  B82</a:t>
                </a:r>
                <a:endParaRPr lang="en-US" sz="1050" dirty="0"/>
              </a:p>
            </p:txBody>
          </p:sp>
        </p:grpSp>
        <p:grpSp>
          <p:nvGrpSpPr>
            <p:cNvPr id="34" name="Group 33"/>
            <p:cNvGrpSpPr/>
            <p:nvPr userDrawn="1"/>
          </p:nvGrpSpPr>
          <p:grpSpPr bwMode="auto">
            <a:xfrm>
              <a:off x="-2982575" y="3555642"/>
              <a:ext cx="2863476" cy="328423"/>
              <a:chOff x="-2928990" y="696778"/>
              <a:chExt cx="2643206" cy="328423"/>
            </a:xfrm>
          </p:grpSpPr>
          <p:sp>
            <p:nvSpPr>
              <p:cNvPr id="35" name="Rectangle 93"/>
              <p:cNvSpPr/>
              <p:nvPr userDrawn="1"/>
            </p:nvSpPr>
            <p:spPr bwMode="auto">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36" name="TextBox 94"/>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Bottle green</a:t>
                </a:r>
                <a:endParaRPr dirty="0"/>
              </a:p>
              <a:p>
                <a:pPr>
                  <a:defRPr/>
                </a:pPr>
                <a:r>
                  <a:rPr lang="en-GB" sz="1050" dirty="0"/>
                  <a:t>R17  G179  B162</a:t>
                </a:r>
                <a:endParaRPr lang="en-US" sz="1050" dirty="0"/>
              </a:p>
            </p:txBody>
          </p:sp>
        </p:grpSp>
        <p:grpSp>
          <p:nvGrpSpPr>
            <p:cNvPr id="37" name="Group 36"/>
            <p:cNvGrpSpPr/>
            <p:nvPr userDrawn="1"/>
          </p:nvGrpSpPr>
          <p:grpSpPr bwMode="auto">
            <a:xfrm>
              <a:off x="-2982575" y="3966778"/>
              <a:ext cx="2863476" cy="328423"/>
              <a:chOff x="-2928990" y="696778"/>
              <a:chExt cx="2643206" cy="328423"/>
            </a:xfrm>
          </p:grpSpPr>
          <p:sp>
            <p:nvSpPr>
              <p:cNvPr id="38" name="Rectangle 91"/>
              <p:cNvSpPr/>
              <p:nvPr userDrawn="1"/>
            </p:nvSpPr>
            <p:spPr bwMode="auto">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39" name="TextBox 92"/>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Cyan</a:t>
                </a:r>
                <a:endParaRPr dirty="0"/>
              </a:p>
              <a:p>
                <a:pPr>
                  <a:defRPr/>
                </a:pPr>
                <a:r>
                  <a:rPr lang="en-GB" sz="1050" dirty="0"/>
                  <a:t>R0  G156  B200</a:t>
                </a:r>
                <a:endParaRPr lang="en-US" sz="1050" dirty="0"/>
              </a:p>
            </p:txBody>
          </p:sp>
        </p:grpSp>
        <p:grpSp>
          <p:nvGrpSpPr>
            <p:cNvPr id="40" name="Group 63"/>
            <p:cNvGrpSpPr/>
            <p:nvPr userDrawn="1"/>
          </p:nvGrpSpPr>
          <p:grpSpPr bwMode="auto">
            <a:xfrm>
              <a:off x="-2982571" y="4377914"/>
              <a:ext cx="2863473" cy="328423"/>
              <a:chOff x="-2982571" y="4377914"/>
              <a:chExt cx="2863473" cy="328423"/>
            </a:xfrm>
          </p:grpSpPr>
          <p:sp>
            <p:nvSpPr>
              <p:cNvPr id="41" name="Rectangle 89"/>
              <p:cNvSpPr/>
              <p:nvPr userDrawn="1"/>
            </p:nvSpPr>
            <p:spPr bwMode="auto">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42" name="TextBox 90"/>
              <p:cNvSpPr>
                <a:spLocks noAdjustHandles="1"/>
              </p:cNvSpPr>
              <p:nvPr userDrawn="1"/>
            </p:nvSpPr>
            <p:spPr bwMode="auto">
              <a:xfrm>
                <a:off x="-2518224" y="4377914"/>
                <a:ext cx="2399126" cy="328423"/>
              </a:xfrm>
              <a:prstGeom prst="rect">
                <a:avLst/>
              </a:prstGeom>
              <a:noFill/>
            </p:spPr>
            <p:txBody>
              <a:bodyPr wrap="square" lIns="0" tIns="0" rIns="0" bIns="0" rtlCol="0">
                <a:spAutoFit/>
              </a:bodyPr>
              <a:lstStyle/>
              <a:p>
                <a:pPr>
                  <a:defRPr/>
                </a:pPr>
                <a:r>
                  <a:rPr lang="en-GB" sz="1050" dirty="0"/>
                  <a:t>Light blue</a:t>
                </a:r>
                <a:endParaRPr dirty="0"/>
              </a:p>
              <a:p>
                <a:pPr>
                  <a:defRPr/>
                </a:pPr>
                <a:r>
                  <a:rPr lang="en-GB" sz="1050" dirty="0"/>
                  <a:t>R124  G179  B225</a:t>
                </a:r>
                <a:endParaRPr lang="en-US" sz="1050" dirty="0"/>
              </a:p>
            </p:txBody>
          </p:sp>
        </p:grpSp>
        <p:grpSp>
          <p:nvGrpSpPr>
            <p:cNvPr id="43" name="Group 43"/>
            <p:cNvGrpSpPr/>
            <p:nvPr userDrawn="1"/>
          </p:nvGrpSpPr>
          <p:grpSpPr bwMode="auto">
            <a:xfrm>
              <a:off x="-2982575" y="4789050"/>
              <a:ext cx="2863476" cy="328423"/>
              <a:chOff x="-2928990" y="696778"/>
              <a:chExt cx="2643206" cy="328423"/>
            </a:xfrm>
          </p:grpSpPr>
          <p:sp>
            <p:nvSpPr>
              <p:cNvPr id="44" name="Rectangle 87"/>
              <p:cNvSpPr/>
              <p:nvPr userDrawn="1"/>
            </p:nvSpPr>
            <p:spPr bwMode="auto">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45" name="TextBox 88"/>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Violet</a:t>
                </a:r>
                <a:endParaRPr dirty="0"/>
              </a:p>
              <a:p>
                <a:pPr>
                  <a:defRPr/>
                </a:pPr>
                <a:r>
                  <a:rPr lang="en-GB" sz="1050" dirty="0"/>
                  <a:t>R128  G118  B207</a:t>
                </a:r>
                <a:endParaRPr lang="en-US" sz="1050" dirty="0"/>
              </a:p>
            </p:txBody>
          </p:sp>
        </p:grpSp>
        <p:grpSp>
          <p:nvGrpSpPr>
            <p:cNvPr id="46" name="Group 46"/>
            <p:cNvGrpSpPr/>
            <p:nvPr userDrawn="1"/>
          </p:nvGrpSpPr>
          <p:grpSpPr bwMode="auto">
            <a:xfrm>
              <a:off x="-2982575" y="5200186"/>
              <a:ext cx="2863476" cy="328423"/>
              <a:chOff x="-2928990" y="696778"/>
              <a:chExt cx="2643206" cy="328423"/>
            </a:xfrm>
          </p:grpSpPr>
          <p:sp>
            <p:nvSpPr>
              <p:cNvPr id="47" name="Rectangle 85"/>
              <p:cNvSpPr/>
              <p:nvPr userDrawn="1"/>
            </p:nvSpPr>
            <p:spPr bwMode="auto">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48" name="TextBox 86"/>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Purple</a:t>
                </a:r>
                <a:endParaRPr dirty="0"/>
              </a:p>
              <a:p>
                <a:pPr>
                  <a:defRPr/>
                </a:pPr>
                <a:r>
                  <a:rPr lang="en-GB" sz="1050" dirty="0"/>
                  <a:t>R143  G70  B147</a:t>
                </a:r>
                <a:endParaRPr lang="en-US" sz="1050" dirty="0"/>
              </a:p>
            </p:txBody>
          </p:sp>
        </p:grpSp>
        <p:grpSp>
          <p:nvGrpSpPr>
            <p:cNvPr id="49" name="Group 49"/>
            <p:cNvGrpSpPr/>
            <p:nvPr userDrawn="1"/>
          </p:nvGrpSpPr>
          <p:grpSpPr bwMode="auto">
            <a:xfrm>
              <a:off x="-2982575" y="5611322"/>
              <a:ext cx="2863476" cy="328423"/>
              <a:chOff x="-2928990" y="696778"/>
              <a:chExt cx="2643206" cy="328423"/>
            </a:xfrm>
          </p:grpSpPr>
          <p:sp>
            <p:nvSpPr>
              <p:cNvPr id="50" name="Rectangle 83"/>
              <p:cNvSpPr/>
              <p:nvPr userDrawn="1"/>
            </p:nvSpPr>
            <p:spPr bwMode="auto">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1" name="TextBox 84"/>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Fuscia</a:t>
                </a:r>
                <a:endParaRPr dirty="0"/>
              </a:p>
              <a:p>
                <a:pPr>
                  <a:defRPr/>
                </a:pPr>
                <a:r>
                  <a:rPr lang="en-GB" sz="1050" dirty="0"/>
                  <a:t>R233  G69  B140</a:t>
                </a:r>
                <a:endParaRPr lang="en-US" sz="1050" dirty="0"/>
              </a:p>
            </p:txBody>
          </p:sp>
        </p:grpSp>
        <p:grpSp>
          <p:nvGrpSpPr>
            <p:cNvPr id="52" name="Group 52"/>
            <p:cNvGrpSpPr/>
            <p:nvPr userDrawn="1"/>
          </p:nvGrpSpPr>
          <p:grpSpPr bwMode="auto">
            <a:xfrm>
              <a:off x="-2982575" y="6022458"/>
              <a:ext cx="2863476" cy="328423"/>
              <a:chOff x="-2928990" y="696778"/>
              <a:chExt cx="2643206" cy="328423"/>
            </a:xfrm>
          </p:grpSpPr>
          <p:sp>
            <p:nvSpPr>
              <p:cNvPr id="53" name="Rectangle 81"/>
              <p:cNvSpPr/>
              <p:nvPr userDrawn="1"/>
            </p:nvSpPr>
            <p:spPr bwMode="auto">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4" name="TextBox 82"/>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Red</a:t>
                </a:r>
                <a:endParaRPr dirty="0"/>
              </a:p>
              <a:p>
                <a:pPr>
                  <a:defRPr/>
                </a:pPr>
                <a:r>
                  <a:rPr lang="en-GB" sz="1050" dirty="0"/>
                  <a:t>R200  G30  B69</a:t>
                </a:r>
                <a:endParaRPr lang="en-US" sz="1050" dirty="0"/>
              </a:p>
            </p:txBody>
          </p:sp>
        </p:grpSp>
        <p:grpSp>
          <p:nvGrpSpPr>
            <p:cNvPr id="55" name="Group 55"/>
            <p:cNvGrpSpPr/>
            <p:nvPr userDrawn="1"/>
          </p:nvGrpSpPr>
          <p:grpSpPr bwMode="auto">
            <a:xfrm>
              <a:off x="-2982575" y="6433591"/>
              <a:ext cx="2863476" cy="328423"/>
              <a:chOff x="-2928990" y="696778"/>
              <a:chExt cx="2643206" cy="328423"/>
            </a:xfrm>
          </p:grpSpPr>
          <p:sp>
            <p:nvSpPr>
              <p:cNvPr id="56" name="Rectangle 79"/>
              <p:cNvSpPr/>
              <p:nvPr userDrawn="1"/>
            </p:nvSpPr>
            <p:spPr bwMode="auto">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7" name="TextBox 80"/>
              <p:cNvSpPr>
                <a:spLocks noAdjustHandles="1"/>
              </p:cNvSpPr>
              <p:nvPr userDrawn="1"/>
            </p:nvSpPr>
            <p:spPr bwMode="auto">
              <a:xfrm>
                <a:off x="-2500362" y="696778"/>
                <a:ext cx="2214578" cy="328423"/>
              </a:xfrm>
              <a:prstGeom prst="rect">
                <a:avLst/>
              </a:prstGeom>
              <a:noFill/>
            </p:spPr>
            <p:txBody>
              <a:bodyPr wrap="square" lIns="0" tIns="0" rIns="0" bIns="0" rtlCol="0">
                <a:spAutoFit/>
              </a:bodyPr>
              <a:lstStyle/>
              <a:p>
                <a:pPr>
                  <a:defRPr/>
                </a:pPr>
                <a:r>
                  <a:rPr lang="en-GB" sz="1050" dirty="0"/>
                  <a:t>Orange</a:t>
                </a:r>
                <a:endParaRPr dirty="0"/>
              </a:p>
              <a:p>
                <a:pPr>
                  <a:defRPr/>
                </a:pPr>
                <a:r>
                  <a:rPr lang="en-GB" sz="1050" dirty="0"/>
                  <a:t>R238  G116  29</a:t>
                </a:r>
                <a:endParaRPr lang="en-US" sz="1050" dirty="0"/>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a:spcBef>
          <a:spcPts val="0"/>
        </a:spcBef>
        <a:spcAft>
          <a:spcPts val="0"/>
        </a:spcAft>
        <a:defRPr sz="3200" b="1">
          <a:solidFill>
            <a:srgbClr val="D9AB16"/>
          </a:solidFill>
          <a:latin typeface="+mj-lt"/>
          <a:ea typeface="+mj-ea"/>
        </a:defRPr>
      </a:lvl1pPr>
      <a:lvl2pPr algn="l">
        <a:spcBef>
          <a:spcPts val="0"/>
        </a:spcBef>
        <a:spcAft>
          <a:spcPts val="0"/>
        </a:spcAft>
        <a:defRPr sz="3200">
          <a:solidFill>
            <a:srgbClr val="D9AB16"/>
          </a:solidFill>
          <a:latin typeface="Arial"/>
        </a:defRPr>
      </a:lvl2pPr>
      <a:lvl3pPr algn="l">
        <a:spcBef>
          <a:spcPts val="0"/>
        </a:spcBef>
        <a:spcAft>
          <a:spcPts val="0"/>
        </a:spcAft>
        <a:defRPr sz="3200">
          <a:solidFill>
            <a:srgbClr val="D9AB16"/>
          </a:solidFill>
          <a:latin typeface="Arial"/>
        </a:defRPr>
      </a:lvl3pPr>
      <a:lvl4pPr algn="l">
        <a:spcBef>
          <a:spcPts val="0"/>
        </a:spcBef>
        <a:spcAft>
          <a:spcPts val="0"/>
        </a:spcAft>
        <a:defRPr sz="3200">
          <a:solidFill>
            <a:srgbClr val="D9AB16"/>
          </a:solidFill>
          <a:latin typeface="Arial"/>
        </a:defRPr>
      </a:lvl4pPr>
      <a:lvl5pPr algn="l">
        <a:spcBef>
          <a:spcPts val="0"/>
        </a:spcBef>
        <a:spcAft>
          <a:spcPts val="0"/>
        </a:spcAft>
        <a:defRPr sz="3200">
          <a:solidFill>
            <a:srgbClr val="D9AB16"/>
          </a:solidFill>
          <a:latin typeface="Arial"/>
        </a:defRPr>
      </a:lvl5pPr>
      <a:lvl6pPr marL="457213" algn="l">
        <a:spcBef>
          <a:spcPts val="0"/>
        </a:spcBef>
        <a:spcAft>
          <a:spcPts val="0"/>
        </a:spcAft>
        <a:defRPr sz="3200">
          <a:solidFill>
            <a:srgbClr val="D9AB16"/>
          </a:solidFill>
          <a:latin typeface="Arial"/>
        </a:defRPr>
      </a:lvl6pPr>
      <a:lvl7pPr marL="914424" algn="l">
        <a:spcBef>
          <a:spcPts val="0"/>
        </a:spcBef>
        <a:spcAft>
          <a:spcPts val="0"/>
        </a:spcAft>
        <a:defRPr sz="3200">
          <a:solidFill>
            <a:srgbClr val="D9AB16"/>
          </a:solidFill>
          <a:latin typeface="Arial"/>
        </a:defRPr>
      </a:lvl7pPr>
      <a:lvl8pPr marL="1371634" algn="l">
        <a:spcBef>
          <a:spcPts val="0"/>
        </a:spcBef>
        <a:spcAft>
          <a:spcPts val="0"/>
        </a:spcAft>
        <a:defRPr sz="3200">
          <a:solidFill>
            <a:srgbClr val="D9AB16"/>
          </a:solidFill>
          <a:latin typeface="Arial"/>
        </a:defRPr>
      </a:lvl8pPr>
      <a:lvl9pPr marL="1828846" algn="l">
        <a:spcBef>
          <a:spcPts val="0"/>
        </a:spcBef>
        <a:spcAft>
          <a:spcPts val="0"/>
        </a:spcAft>
        <a:defRPr sz="3200">
          <a:solidFill>
            <a:srgbClr val="D9AB16"/>
          </a:solidFill>
          <a:latin typeface="Arial"/>
        </a:defRPr>
      </a:lvl9pPr>
    </p:titleStyle>
    <p:bodyStyle>
      <a:lvl1pPr marL="269883" indent="-269883" algn="l">
        <a:spcBef>
          <a:spcPts val="0"/>
        </a:spcBef>
        <a:spcAft>
          <a:spcPts val="0"/>
        </a:spcAft>
        <a:buClr>
          <a:srgbClr val="D9AB16"/>
        </a:buClr>
        <a:buChar char="•"/>
        <a:defRPr sz="2400">
          <a:solidFill>
            <a:srgbClr val="3F4548"/>
          </a:solidFill>
          <a:latin typeface="+mn-lt"/>
          <a:ea typeface="+mn-ea"/>
        </a:defRPr>
      </a:lvl1pPr>
      <a:lvl2pPr marL="717569" indent="-268295" algn="l">
        <a:spcBef>
          <a:spcPts val="0"/>
        </a:spcBef>
        <a:spcAft>
          <a:spcPts val="0"/>
        </a:spcAft>
        <a:buClr>
          <a:srgbClr val="D9AB16"/>
        </a:buClr>
        <a:buChar char="–"/>
        <a:defRPr sz="2000">
          <a:solidFill>
            <a:srgbClr val="3F4548"/>
          </a:solidFill>
          <a:latin typeface="+mn-lt"/>
        </a:defRPr>
      </a:lvl2pPr>
      <a:lvl3pPr marL="1071591" indent="-174629" algn="l">
        <a:spcBef>
          <a:spcPts val="0"/>
        </a:spcBef>
        <a:spcAft>
          <a:spcPts val="0"/>
        </a:spcAft>
        <a:buClr>
          <a:srgbClr val="D9AB16"/>
        </a:buClr>
        <a:buChar char="•"/>
        <a:defRPr>
          <a:solidFill>
            <a:srgbClr val="3F4548"/>
          </a:solidFill>
          <a:latin typeface="+mn-lt"/>
        </a:defRPr>
      </a:lvl3pPr>
      <a:lvl4pPr marL="1433549" indent="-182569" algn="l">
        <a:spcBef>
          <a:spcPts val="0"/>
        </a:spcBef>
        <a:spcAft>
          <a:spcPts val="0"/>
        </a:spcAft>
        <a:buClr>
          <a:srgbClr val="D9AB16"/>
        </a:buClr>
        <a:buChar char="–"/>
        <a:defRPr sz="1600">
          <a:solidFill>
            <a:srgbClr val="3F4548"/>
          </a:solidFill>
          <a:latin typeface="+mn-lt"/>
        </a:defRPr>
      </a:lvl4pPr>
      <a:lvl5pPr marL="1792333" indent="-176218" algn="l">
        <a:spcBef>
          <a:spcPts val="0"/>
        </a:spcBef>
        <a:spcAft>
          <a:spcPts val="0"/>
        </a:spcAft>
        <a:buClr>
          <a:srgbClr val="D9AB16"/>
        </a:buClr>
        <a:buFont typeface="Arial"/>
        <a:buChar char="•"/>
        <a:defRPr sz="1450">
          <a:solidFill>
            <a:srgbClr val="3F4548"/>
          </a:solidFill>
          <a:latin typeface="+mn-lt"/>
        </a:defRPr>
      </a:lvl5pPr>
      <a:lvl6pPr marL="2249544" indent="-176218" algn="l">
        <a:spcBef>
          <a:spcPts val="0"/>
        </a:spcBef>
        <a:spcAft>
          <a:spcPts val="0"/>
        </a:spcAft>
        <a:buClr>
          <a:srgbClr val="D9AB16"/>
        </a:buClr>
        <a:buChar char="»"/>
        <a:defRPr sz="1450">
          <a:solidFill>
            <a:srgbClr val="0D2E64"/>
          </a:solidFill>
          <a:latin typeface="+mn-lt"/>
        </a:defRPr>
      </a:lvl6pPr>
      <a:lvl7pPr marL="2706755" indent="-176218" algn="l">
        <a:spcBef>
          <a:spcPts val="0"/>
        </a:spcBef>
        <a:spcAft>
          <a:spcPts val="0"/>
        </a:spcAft>
        <a:buClr>
          <a:srgbClr val="D9AB16"/>
        </a:buClr>
        <a:buChar char="»"/>
        <a:defRPr sz="1450">
          <a:solidFill>
            <a:srgbClr val="0D2E64"/>
          </a:solidFill>
          <a:latin typeface="+mn-lt"/>
        </a:defRPr>
      </a:lvl7pPr>
      <a:lvl8pPr marL="3163968" indent="-176218" algn="l">
        <a:spcBef>
          <a:spcPts val="0"/>
        </a:spcBef>
        <a:spcAft>
          <a:spcPts val="0"/>
        </a:spcAft>
        <a:buClr>
          <a:srgbClr val="D9AB16"/>
        </a:buClr>
        <a:buChar char="»"/>
        <a:defRPr sz="1450">
          <a:solidFill>
            <a:srgbClr val="0D2E64"/>
          </a:solidFill>
          <a:latin typeface="+mn-lt"/>
        </a:defRPr>
      </a:lvl8pPr>
      <a:lvl9pPr marL="3621179" indent="-176218" algn="l">
        <a:spcBef>
          <a:spcPts val="0"/>
        </a:spcBef>
        <a:spcAft>
          <a:spcPts val="0"/>
        </a:spcAft>
        <a:buClr>
          <a:srgbClr val="D9AB16"/>
        </a:buClr>
        <a:buChar char="»"/>
        <a:defRPr sz="1450">
          <a:solidFill>
            <a:srgbClr val="0D2E64"/>
          </a:solidFill>
          <a:latin typeface="+mn-lt"/>
        </a:defRPr>
      </a:lvl9pPr>
    </p:bodyStyle>
    <p:otherStyle>
      <a:defPPr>
        <a:defRPr lang="en-US"/>
      </a:defPPr>
      <a:lvl1pPr marL="0" algn="l" defTabSz="914424">
        <a:defRPr sz="1850">
          <a:solidFill>
            <a:schemeClr val="tx1"/>
          </a:solidFill>
          <a:latin typeface="+mn-lt"/>
          <a:ea typeface="+mn-ea"/>
        </a:defRPr>
      </a:lvl1pPr>
      <a:lvl2pPr marL="457213" algn="l" defTabSz="914424">
        <a:defRPr sz="1850">
          <a:solidFill>
            <a:schemeClr val="tx1"/>
          </a:solidFill>
          <a:latin typeface="+mn-lt"/>
          <a:ea typeface="+mn-ea"/>
        </a:defRPr>
      </a:lvl2pPr>
      <a:lvl3pPr marL="914424" algn="l" defTabSz="914424">
        <a:defRPr sz="1850">
          <a:solidFill>
            <a:schemeClr val="tx1"/>
          </a:solidFill>
          <a:latin typeface="+mn-lt"/>
          <a:ea typeface="+mn-ea"/>
        </a:defRPr>
      </a:lvl3pPr>
      <a:lvl4pPr marL="1371634" algn="l" defTabSz="914424">
        <a:defRPr sz="1850">
          <a:solidFill>
            <a:schemeClr val="tx1"/>
          </a:solidFill>
          <a:latin typeface="+mn-lt"/>
          <a:ea typeface="+mn-ea"/>
        </a:defRPr>
      </a:lvl4pPr>
      <a:lvl5pPr marL="1828846" algn="l" defTabSz="914424">
        <a:defRPr sz="1850">
          <a:solidFill>
            <a:schemeClr val="tx1"/>
          </a:solidFill>
          <a:latin typeface="+mn-lt"/>
          <a:ea typeface="+mn-ea"/>
        </a:defRPr>
      </a:lvl5pPr>
      <a:lvl6pPr marL="2286058" algn="l" defTabSz="914424">
        <a:defRPr sz="1850">
          <a:solidFill>
            <a:schemeClr val="tx1"/>
          </a:solidFill>
          <a:latin typeface="+mn-lt"/>
          <a:ea typeface="+mn-ea"/>
        </a:defRPr>
      </a:lvl6pPr>
      <a:lvl7pPr marL="2743269" algn="l" defTabSz="914424">
        <a:defRPr sz="1850">
          <a:solidFill>
            <a:schemeClr val="tx1"/>
          </a:solidFill>
          <a:latin typeface="+mn-lt"/>
          <a:ea typeface="+mn-ea"/>
        </a:defRPr>
      </a:lvl7pPr>
      <a:lvl8pPr marL="3200480" algn="l" defTabSz="914424">
        <a:defRPr sz="1850">
          <a:solidFill>
            <a:schemeClr val="tx1"/>
          </a:solidFill>
          <a:latin typeface="+mn-lt"/>
          <a:ea typeface="+mn-ea"/>
        </a:defRPr>
      </a:lvl8pPr>
      <a:lvl9pPr marL="3657691" algn="l" defTabSz="914424">
        <a:defRPr sz="1850">
          <a:solidFill>
            <a:schemeClr val="tx1"/>
          </a:solidFill>
          <a:latin typeface="+mn-lt"/>
          <a:ea typeface="+mn-ea"/>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lse.ac.uk/granthaminstitute/wp-content/uploads/2023/06/Global_trends_in_climate_change_litigation_2023_snapshot.pdf"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lse.ac.uk/granthaminstitute/wp-content/uploads/2023/06/Global_trends_in_climate_change_litigation_2023_snapshot.pdf" TargetMode="External"/><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le.actuaries.org.uk/course/view.php?id=1684" TargetMode="Externa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urveymonkey.com/r/Climate_Change_Reserving_2024"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actuaries.org.uk/media/cfhhpdtf/reserving-for-climate-change.pdf" TargetMode="External"/><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r>
              <a:rPr lang="en-GB" dirty="0"/>
              <a:t>Sessional Meeting</a:t>
            </a:r>
            <a:br>
              <a:rPr lang="en-GB" dirty="0"/>
            </a:br>
            <a:r>
              <a:rPr lang="en-GB" dirty="0"/>
              <a:t>Reserving for Climate Change</a:t>
            </a:r>
            <a:br>
              <a:rPr lang="en-GB" dirty="0"/>
            </a:br>
            <a:br>
              <a:rPr lang="en-GB" dirty="0"/>
            </a:br>
            <a:r>
              <a:rPr lang="en-GB" sz="2400" dirty="0"/>
              <a:t>The Climate Change Reserving Working Party</a:t>
            </a:r>
            <a:endParaRPr lang="en-US" sz="2400" dirty="0"/>
          </a:p>
        </p:txBody>
      </p:sp>
      <p:sp>
        <p:nvSpPr>
          <p:cNvPr id="5" name="Subtitle 2"/>
          <p:cNvSpPr>
            <a:spLocks noGrp="1"/>
          </p:cNvSpPr>
          <p:nvPr>
            <p:ph type="subTitle" idx="1"/>
          </p:nvPr>
        </p:nvSpPr>
        <p:spPr bwMode="auto">
          <a:xfrm>
            <a:off x="527057" y="3861048"/>
            <a:ext cx="8593280" cy="1007740"/>
          </a:xfrm>
        </p:spPr>
        <p:txBody>
          <a:bodyPr/>
          <a:lstStyle/>
          <a:p>
            <a:pPr>
              <a:defRPr/>
            </a:pPr>
            <a:endParaRPr lang="en-GB" dirty="0"/>
          </a:p>
          <a:p>
            <a:pPr>
              <a:defRPr/>
            </a:pPr>
            <a:r>
              <a:rPr lang="en-GB" sz="1800" b="1" dirty="0"/>
              <a:t>8 May 2024</a:t>
            </a:r>
            <a:endParaRPr lang="en-US" sz="1800" b="1" dirty="0"/>
          </a:p>
        </p:txBody>
      </p:sp>
      <p:pic>
        <p:nvPicPr>
          <p:cNvPr id="6" name="Picture 3" descr="A qr code on a white background&#10;&#10;Description automatically generated"/>
          <p:cNvPicPr>
            <a:picLocks noChangeAspect="1"/>
          </p:cNvPicPr>
          <p:nvPr/>
        </p:nvPicPr>
        <p:blipFill>
          <a:blip r:embed="rId2"/>
          <a:stretch/>
        </p:blipFill>
        <p:spPr bwMode="auto">
          <a:xfrm>
            <a:off x="10774864" y="2565"/>
            <a:ext cx="1410211" cy="1410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Climate Change – the challenge for reserving actuaries</a:t>
            </a:r>
            <a:endParaRPr lang="en-GB" dirty="0"/>
          </a:p>
        </p:txBody>
      </p:sp>
      <p:sp>
        <p:nvSpPr>
          <p:cNvPr id="5" name="Subtitle 2"/>
          <p:cNvSpPr>
            <a:spLocks noGrp="1"/>
          </p:cNvSpPr>
          <p:nvPr>
            <p:ph type="subTitle" idx="1"/>
          </p:nvPr>
        </p:nvSpPr>
        <p:spPr bwMode="auto">
          <a:xfrm>
            <a:off x="527056" y="3356992"/>
            <a:ext cx="9988545" cy="1007740"/>
          </a:xfrm>
        </p:spPr>
        <p:txBody>
          <a:bodyPr/>
          <a:lstStyle/>
          <a:p>
            <a:pPr>
              <a:defRPr/>
            </a:pPr>
            <a:r>
              <a:rPr lang="en-GB" dirty="0"/>
              <a:t>Josie Durley</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27056" y="404813"/>
            <a:ext cx="11617617" cy="1143000"/>
          </a:xfrm>
        </p:spPr>
        <p:txBody>
          <a:bodyPr/>
          <a:lstStyle/>
          <a:p>
            <a:pPr>
              <a:defRPr/>
            </a:pPr>
            <a:r>
              <a:rPr lang="en-GB" dirty="0"/>
              <a:t>Why Climate Change is a Challenging Risk to Model</a:t>
            </a:r>
            <a:endParaRPr dirty="0"/>
          </a:p>
        </p:txBody>
      </p:sp>
      <p:pic>
        <p:nvPicPr>
          <p:cNvPr id="5" name="Content Placeholder 4" descr="A black background with a rainbow colored line  Description automatically generated"/>
          <p:cNvPicPr>
            <a:picLocks noGrp="1"/>
          </p:cNvPicPr>
          <p:nvPr>
            <p:ph idx="1"/>
          </p:nvPr>
        </p:nvPicPr>
        <p:blipFill>
          <a:blip r:embed="rId2"/>
          <a:srcRect b="70455"/>
          <a:stretch/>
        </p:blipFill>
        <p:spPr bwMode="auto">
          <a:xfrm>
            <a:off x="1103446" y="1604799"/>
            <a:ext cx="9697908" cy="1248138"/>
          </a:xfrm>
          <a:prstGeom prst="rect">
            <a:avLst/>
          </a:prstGeom>
          <a:noFill/>
        </p:spPr>
      </p:pic>
      <p:sp>
        <p:nvSpPr>
          <p:cNvPr id="6" name="Date Placeholder 3"/>
          <p:cNvSpPr>
            <a:spLocks noGrp="1"/>
          </p:cNvSpPr>
          <p:nvPr>
            <p:ph type="dt" sz="half" idx="10"/>
          </p:nvPr>
        </p:nvSpPr>
        <p:spPr bwMode="auto"/>
        <p:txBody>
          <a:bodyPr/>
          <a:lstStyle/>
          <a:p>
            <a:pPr>
              <a:defRPr/>
            </a:pPr>
            <a:r>
              <a:rPr lang="en-GB" dirty="0"/>
              <a:t>8 May 2024</a:t>
            </a:r>
            <a:endParaRPr dirty="0"/>
          </a:p>
        </p:txBody>
      </p:sp>
      <p:sp>
        <p:nvSpPr>
          <p:cNvPr id="7" name="Slide Number Placeholder 3"/>
          <p:cNvSpPr>
            <a:spLocks noGrp="1"/>
          </p:cNvSpPr>
          <p:nvPr>
            <p:ph type="sldNum" sz="quarter" idx="12"/>
          </p:nvPr>
        </p:nvSpPr>
        <p:spPr bwMode="auto"/>
        <p:txBody>
          <a:bodyPr/>
          <a:lstStyle/>
          <a:p>
            <a:pPr>
              <a:defRPr/>
            </a:pPr>
            <a:r>
              <a:rPr lang="en-GB" dirty="0"/>
              <a:t>11</a:t>
            </a:r>
          </a:p>
        </p:txBody>
      </p:sp>
      <p:sp>
        <p:nvSpPr>
          <p:cNvPr id="8" name="Oval 2"/>
          <p:cNvSpPr/>
          <p:nvPr/>
        </p:nvSpPr>
        <p:spPr bwMode="auto">
          <a:xfrm>
            <a:off x="7140608" y="1521179"/>
            <a:ext cx="936104" cy="945083"/>
          </a:xfrm>
          <a:prstGeom prst="ellipse">
            <a:avLst/>
          </a:prstGeom>
          <a:noFill/>
          <a:ln w="730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9" name="Content Placeholder 7"/>
          <p:cNvSpPr>
            <a:spLocks/>
          </p:cNvSpPr>
          <p:nvPr/>
        </p:nvSpPr>
        <p:spPr bwMode="auto">
          <a:xfrm>
            <a:off x="5231904" y="3212975"/>
            <a:ext cx="6433048" cy="2520281"/>
          </a:xfrm>
          <a:prstGeom prst="rect">
            <a:avLst/>
          </a:prstGeom>
        </p:spPr>
        <p:txBody>
          <a:bodyPr/>
          <a:lstStyle>
            <a:lvl1pPr marL="269889" indent="-269889" algn="l">
              <a:spcBef>
                <a:spcPts val="0"/>
              </a:spcBef>
              <a:spcAft>
                <a:spcPts val="0"/>
              </a:spcAft>
              <a:buClr>
                <a:schemeClr val="accent1"/>
              </a:buClr>
              <a:buChar char="•"/>
              <a:defRPr sz="2400">
                <a:solidFill>
                  <a:srgbClr val="3F4548"/>
                </a:solidFill>
                <a:latin typeface="+mn-lt"/>
                <a:ea typeface="+mn-ea"/>
              </a:defRPr>
            </a:lvl1pPr>
            <a:lvl2pPr marL="717586" indent="-268301" algn="l">
              <a:spcBef>
                <a:spcPts val="0"/>
              </a:spcBef>
              <a:spcAft>
                <a:spcPts val="0"/>
              </a:spcAft>
              <a:buClr>
                <a:schemeClr val="accent1"/>
              </a:buClr>
              <a:buChar char="–"/>
              <a:defRPr sz="2000">
                <a:solidFill>
                  <a:srgbClr val="3F4548"/>
                </a:solidFill>
                <a:latin typeface="+mn-lt"/>
              </a:defRPr>
            </a:lvl2pPr>
            <a:lvl3pPr marL="1071617" indent="-174633" algn="l">
              <a:spcBef>
                <a:spcPts val="0"/>
              </a:spcBef>
              <a:spcAft>
                <a:spcPts val="0"/>
              </a:spcAft>
              <a:buClr>
                <a:schemeClr val="accent1"/>
              </a:buClr>
              <a:buChar char="•"/>
              <a:defRPr>
                <a:solidFill>
                  <a:srgbClr val="3F4548"/>
                </a:solidFill>
                <a:latin typeface="+mn-lt"/>
              </a:defRPr>
            </a:lvl3pPr>
            <a:lvl4pPr marL="1433585" indent="-182573" algn="l">
              <a:spcBef>
                <a:spcPts val="0"/>
              </a:spcBef>
              <a:spcAft>
                <a:spcPts val="0"/>
              </a:spcAft>
              <a:buClr>
                <a:schemeClr val="accent1"/>
              </a:buClr>
              <a:buChar char="–"/>
              <a:defRPr sz="1600">
                <a:solidFill>
                  <a:srgbClr val="3F4548"/>
                </a:solidFill>
                <a:latin typeface="+mn-lt"/>
              </a:defRPr>
            </a:lvl4pPr>
            <a:lvl5pPr marL="1792377" indent="-176222" algn="l">
              <a:spcBef>
                <a:spcPts val="0"/>
              </a:spcBef>
              <a:spcAft>
                <a:spcPts val="0"/>
              </a:spcAft>
              <a:buClr>
                <a:schemeClr val="accent1"/>
              </a:buClr>
              <a:buFont typeface="Arial"/>
              <a:buChar char="•"/>
              <a:defRPr sz="1400">
                <a:solidFill>
                  <a:srgbClr val="3F4548"/>
                </a:solidFill>
                <a:latin typeface="+mn-lt"/>
              </a:defRPr>
            </a:lvl5pPr>
            <a:lvl6pPr marL="2249600" indent="-176222" algn="l">
              <a:spcBef>
                <a:spcPts val="0"/>
              </a:spcBef>
              <a:spcAft>
                <a:spcPts val="0"/>
              </a:spcAft>
              <a:buClr>
                <a:srgbClr val="D9AB16"/>
              </a:buClr>
              <a:buChar char="»"/>
              <a:defRPr sz="1400">
                <a:solidFill>
                  <a:srgbClr val="0D2E64"/>
                </a:solidFill>
                <a:latin typeface="+mn-lt"/>
              </a:defRPr>
            </a:lvl6pPr>
            <a:lvl7pPr marL="2706823" indent="-176222" algn="l">
              <a:spcBef>
                <a:spcPts val="0"/>
              </a:spcBef>
              <a:spcAft>
                <a:spcPts val="0"/>
              </a:spcAft>
              <a:buClr>
                <a:srgbClr val="D9AB16"/>
              </a:buClr>
              <a:buChar char="»"/>
              <a:defRPr sz="1400">
                <a:solidFill>
                  <a:srgbClr val="0D2E64"/>
                </a:solidFill>
                <a:latin typeface="+mn-lt"/>
              </a:defRPr>
            </a:lvl7pPr>
            <a:lvl8pPr marL="3164046" indent="-176222" algn="l">
              <a:spcBef>
                <a:spcPts val="0"/>
              </a:spcBef>
              <a:spcAft>
                <a:spcPts val="0"/>
              </a:spcAft>
              <a:buClr>
                <a:srgbClr val="D9AB16"/>
              </a:buClr>
              <a:buChar char="»"/>
              <a:defRPr sz="1400">
                <a:solidFill>
                  <a:srgbClr val="0D2E64"/>
                </a:solidFill>
                <a:latin typeface="+mn-lt"/>
              </a:defRPr>
            </a:lvl8pPr>
            <a:lvl9pPr marL="3621269" indent="-176222" algn="l">
              <a:spcBef>
                <a:spcPts val="0"/>
              </a:spcBef>
              <a:spcAft>
                <a:spcPts val="0"/>
              </a:spcAft>
              <a:buClr>
                <a:srgbClr val="D9AB16"/>
              </a:buClr>
              <a:buChar char="»"/>
              <a:defRPr sz="1400">
                <a:solidFill>
                  <a:srgbClr val="0D2E64"/>
                </a:solidFill>
                <a:latin typeface="+mn-lt"/>
              </a:defRPr>
            </a:lvl9pPr>
          </a:lstStyle>
          <a:p>
            <a:pPr marL="0" indent="0">
              <a:spcAft>
                <a:spcPts val="600"/>
              </a:spcAft>
              <a:buFontTx/>
              <a:buNone/>
              <a:defRPr/>
            </a:pPr>
            <a:r>
              <a:rPr lang="en-GB" sz="2000" dirty="0"/>
              <a:t>Climate change:</a:t>
            </a:r>
            <a:endParaRPr sz="2000" dirty="0"/>
          </a:p>
          <a:p>
            <a:pPr>
              <a:spcAft>
                <a:spcPts val="600"/>
              </a:spcAft>
              <a:defRPr/>
            </a:pPr>
            <a:r>
              <a:rPr lang="en-GB" sz="2000" dirty="0"/>
              <a:t>is systemic </a:t>
            </a:r>
            <a:endParaRPr sz="2000" dirty="0"/>
          </a:p>
          <a:p>
            <a:pPr>
              <a:spcAft>
                <a:spcPts val="600"/>
              </a:spcAft>
              <a:defRPr/>
            </a:pPr>
            <a:r>
              <a:rPr lang="en-GB" sz="2000" dirty="0"/>
              <a:t>is evolving along a long timeline of impacts.</a:t>
            </a:r>
            <a:endParaRPr sz="2000" dirty="0"/>
          </a:p>
          <a:p>
            <a:pPr>
              <a:spcAft>
                <a:spcPts val="600"/>
              </a:spcAft>
              <a:defRPr/>
            </a:pPr>
            <a:r>
              <a:rPr lang="en-GB" sz="2000" dirty="0"/>
              <a:t>is both a causal event and amplifier of events…</a:t>
            </a:r>
            <a:endParaRPr sz="2000" dirty="0"/>
          </a:p>
          <a:p>
            <a:pPr>
              <a:spcAft>
                <a:spcPts val="600"/>
              </a:spcAft>
              <a:defRPr/>
            </a:pPr>
            <a:r>
              <a:rPr lang="en-GB" sz="2000" dirty="0"/>
              <a:t>“attribution” is an emerging science</a:t>
            </a:r>
            <a:endParaRPr sz="2000" dirty="0"/>
          </a:p>
        </p:txBody>
      </p:sp>
      <p:pic>
        <p:nvPicPr>
          <p:cNvPr id="10" name="Picture 7"/>
          <p:cNvPicPr>
            <a:picLocks noChangeAspect="1"/>
          </p:cNvPicPr>
          <p:nvPr/>
        </p:nvPicPr>
        <p:blipFill>
          <a:blip r:embed="rId3"/>
          <a:stretch/>
        </p:blipFill>
        <p:spPr bwMode="auto">
          <a:xfrm>
            <a:off x="885372" y="2924944"/>
            <a:ext cx="3698460" cy="3239768"/>
          </a:xfrm>
          <a:prstGeom prst="rect">
            <a:avLst/>
          </a:prstGeom>
          <a:ln>
            <a:solidFill>
              <a:srgbClr val="000000"/>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The Signal and The Noise</a:t>
            </a:r>
            <a:endParaRPr dirty="0"/>
          </a:p>
        </p:txBody>
      </p:sp>
      <p:sp>
        <p:nvSpPr>
          <p:cNvPr id="5" name="Date Placeholder 3"/>
          <p:cNvSpPr>
            <a:spLocks noGrp="1"/>
          </p:cNvSpPr>
          <p:nvPr>
            <p:ph type="dt" sz="half" idx="10"/>
          </p:nvPr>
        </p:nvSpPr>
        <p:spPr bwMode="auto"/>
        <p:txBody>
          <a:bodyPr/>
          <a:lstStyle/>
          <a:p>
            <a:pPr>
              <a:defRPr/>
            </a:pPr>
            <a:r>
              <a:rPr lang="en-GB" dirty="0"/>
              <a:t>8 May 2024</a:t>
            </a:r>
            <a:endParaRPr dirty="0"/>
          </a:p>
        </p:txBody>
      </p:sp>
      <p:sp>
        <p:nvSpPr>
          <p:cNvPr id="6" name="Slide Number Placeholder 4"/>
          <p:cNvSpPr>
            <a:spLocks noGrp="1"/>
          </p:cNvSpPr>
          <p:nvPr>
            <p:ph type="sldNum" sz="quarter" idx="12"/>
          </p:nvPr>
        </p:nvSpPr>
        <p:spPr bwMode="auto"/>
        <p:txBody>
          <a:bodyPr/>
          <a:lstStyle/>
          <a:p>
            <a:pPr>
              <a:defRPr/>
            </a:pPr>
            <a:r>
              <a:rPr lang="en-GB" dirty="0"/>
              <a:t>12</a:t>
            </a:r>
          </a:p>
        </p:txBody>
      </p:sp>
      <p:pic>
        <p:nvPicPr>
          <p:cNvPr id="7" name="Picture 6" descr="Grapefruit-Sized&quot; Hail Stones Smash Dozens Of Vehicles In Canada"/>
          <p:cNvPicPr>
            <a:picLocks noChangeAspect="1" noChangeArrowheads="1"/>
          </p:cNvPicPr>
          <p:nvPr/>
        </p:nvPicPr>
        <p:blipFill>
          <a:blip r:embed="rId2"/>
          <a:stretch/>
        </p:blipFill>
        <p:spPr bwMode="auto">
          <a:xfrm>
            <a:off x="7481228" y="1364584"/>
            <a:ext cx="4607793" cy="2835565"/>
          </a:xfrm>
          <a:prstGeom prst="rect">
            <a:avLst/>
          </a:prstGeom>
          <a:noFill/>
          <a:ln>
            <a:solidFill>
              <a:srgbClr val="000000"/>
            </a:solidFill>
          </a:ln>
        </p:spPr>
      </p:pic>
      <p:pic>
        <p:nvPicPr>
          <p:cNvPr id="8" name="Picture 7"/>
          <p:cNvPicPr>
            <a:picLocks noChangeAspect="1"/>
          </p:cNvPicPr>
          <p:nvPr/>
        </p:nvPicPr>
        <p:blipFill>
          <a:blip r:embed="rId3"/>
          <a:stretch/>
        </p:blipFill>
        <p:spPr bwMode="auto">
          <a:xfrm>
            <a:off x="436583" y="1397764"/>
            <a:ext cx="4161168" cy="2346524"/>
          </a:xfrm>
          <a:prstGeom prst="rect">
            <a:avLst/>
          </a:prstGeom>
          <a:ln>
            <a:solidFill>
              <a:srgbClr val="000000"/>
            </a:solidFill>
          </a:ln>
        </p:spPr>
      </p:pic>
      <p:pic>
        <p:nvPicPr>
          <p:cNvPr id="9" name="Picture 8" descr="Everyone got supper': drivers stranded by floods on motorway set up food  kitchens for fellow travellers | NSW and Queensland floods 2022 | The  Guardian"/>
          <p:cNvPicPr>
            <a:picLocks noChangeAspect="1" noChangeArrowheads="1"/>
          </p:cNvPicPr>
          <p:nvPr/>
        </p:nvPicPr>
        <p:blipFill>
          <a:blip r:embed="rId4"/>
          <a:stretch/>
        </p:blipFill>
        <p:spPr bwMode="auto">
          <a:xfrm>
            <a:off x="1935735" y="3528392"/>
            <a:ext cx="2780928" cy="2780928"/>
          </a:xfrm>
          <a:prstGeom prst="rect">
            <a:avLst/>
          </a:prstGeom>
          <a:noFill/>
          <a:ln>
            <a:solidFill>
              <a:srgbClr val="000000"/>
            </a:solidFill>
          </a:ln>
        </p:spPr>
      </p:pic>
      <p:pic>
        <p:nvPicPr>
          <p:cNvPr id="10" name="Picture 10" descr="California Is Burning—Nationalize PG&amp;E | The Nation"/>
          <p:cNvPicPr>
            <a:picLocks noChangeAspect="1" noChangeArrowheads="1"/>
          </p:cNvPicPr>
          <p:nvPr/>
        </p:nvPicPr>
        <p:blipFill>
          <a:blip r:embed="rId5"/>
          <a:srcRect l="19282" r="24442"/>
          <a:stretch/>
        </p:blipFill>
        <p:spPr bwMode="auto">
          <a:xfrm>
            <a:off x="7481228" y="4019980"/>
            <a:ext cx="2088232" cy="2337171"/>
          </a:xfrm>
          <a:prstGeom prst="rect">
            <a:avLst/>
          </a:prstGeom>
          <a:noFill/>
          <a:ln>
            <a:solidFill>
              <a:srgbClr val="000000"/>
            </a:solidFill>
          </a:ln>
        </p:spPr>
      </p:pic>
      <p:pic>
        <p:nvPicPr>
          <p:cNvPr id="11" name="Picture 12" descr="Carbon credit icon vector for graphic design, logo, website, social media,  mobile app, UI illustration. 24221135 Vector Art at Vecteezy"/>
          <p:cNvPicPr>
            <a:picLocks noChangeAspect="1" noChangeArrowheads="1"/>
          </p:cNvPicPr>
          <p:nvPr/>
        </p:nvPicPr>
        <p:blipFill>
          <a:blip r:embed="rId6"/>
          <a:stretch/>
        </p:blipFill>
        <p:spPr bwMode="auto">
          <a:xfrm>
            <a:off x="277851" y="4088474"/>
            <a:ext cx="2204864" cy="2204864"/>
          </a:xfrm>
          <a:prstGeom prst="rect">
            <a:avLst/>
          </a:prstGeom>
          <a:noFill/>
          <a:ln>
            <a:solidFill>
              <a:srgbClr val="000000"/>
            </a:solidFill>
          </a:ln>
        </p:spPr>
      </p:pic>
      <p:pic>
        <p:nvPicPr>
          <p:cNvPr id="12" name="Picture 14" descr="Sea-Level Rise to Send 'Climate Migrants' to Phoenix, Arizona — and It  Might be a Good Thin | Phoenix New Times"/>
          <p:cNvPicPr>
            <a:picLocks noChangeAspect="1" noChangeArrowheads="1"/>
          </p:cNvPicPr>
          <p:nvPr/>
        </p:nvPicPr>
        <p:blipFill>
          <a:blip r:embed="rId7"/>
          <a:stretch/>
        </p:blipFill>
        <p:spPr bwMode="auto">
          <a:xfrm>
            <a:off x="4279940" y="1319464"/>
            <a:ext cx="3707904" cy="2780928"/>
          </a:xfrm>
          <a:prstGeom prst="rect">
            <a:avLst/>
          </a:prstGeom>
          <a:noFill/>
          <a:ln>
            <a:solidFill>
              <a:srgbClr val="000000"/>
            </a:solidFill>
          </a:ln>
        </p:spPr>
      </p:pic>
      <p:pic>
        <p:nvPicPr>
          <p:cNvPr id="13" name="Picture 8"/>
          <p:cNvPicPr>
            <a:picLocks noChangeAspect="1"/>
          </p:cNvPicPr>
          <p:nvPr/>
        </p:nvPicPr>
        <p:blipFill>
          <a:blip r:embed="rId8"/>
          <a:srcRect l="11193" r="13272"/>
          <a:stretch/>
        </p:blipFill>
        <p:spPr bwMode="auto">
          <a:xfrm>
            <a:off x="9430318" y="4132744"/>
            <a:ext cx="2467735" cy="2176576"/>
          </a:xfrm>
          <a:prstGeom prst="rect">
            <a:avLst/>
          </a:prstGeom>
          <a:ln>
            <a:solidFill>
              <a:srgbClr val="000000"/>
            </a:solidFill>
          </a:ln>
        </p:spPr>
      </p:pic>
      <p:pic>
        <p:nvPicPr>
          <p:cNvPr id="14" name="Picture 6"/>
          <p:cNvPicPr>
            <a:picLocks noChangeAspect="1"/>
          </p:cNvPicPr>
          <p:nvPr/>
        </p:nvPicPr>
        <p:blipFill>
          <a:blip r:embed="rId9"/>
          <a:stretch/>
        </p:blipFill>
        <p:spPr bwMode="auto">
          <a:xfrm>
            <a:off x="4379481" y="4029972"/>
            <a:ext cx="3508821" cy="2346524"/>
          </a:xfrm>
          <a:prstGeom prst="rect">
            <a:avLst/>
          </a:prstGeom>
          <a:ln>
            <a:solidFill>
              <a:srgbClr val="00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r>
              <a:rPr lang="en-GB" dirty="0"/>
              <a:t>8 May 2024</a:t>
            </a:r>
            <a:endParaRPr dirty="0"/>
          </a:p>
        </p:txBody>
      </p:sp>
      <p:sp>
        <p:nvSpPr>
          <p:cNvPr id="5" name="Slide Number Placeholder 4"/>
          <p:cNvSpPr>
            <a:spLocks noGrp="1"/>
          </p:cNvSpPr>
          <p:nvPr>
            <p:ph type="sldNum" sz="quarter" idx="12"/>
          </p:nvPr>
        </p:nvSpPr>
        <p:spPr bwMode="auto"/>
        <p:txBody>
          <a:bodyPr/>
          <a:lstStyle/>
          <a:p>
            <a:pPr>
              <a:defRPr/>
            </a:pPr>
            <a:r>
              <a:rPr lang="en-GB" dirty="0"/>
              <a:t>13</a:t>
            </a:r>
          </a:p>
        </p:txBody>
      </p:sp>
      <p:sp>
        <p:nvSpPr>
          <p:cNvPr id="6" name="TextBox 2"/>
          <p:cNvSpPr>
            <a:spLocks/>
          </p:cNvSpPr>
          <p:nvPr/>
        </p:nvSpPr>
        <p:spPr bwMode="auto">
          <a:xfrm>
            <a:off x="3011323" y="6015467"/>
            <a:ext cx="5832648" cy="256992"/>
          </a:xfrm>
          <a:prstGeom prst="rect">
            <a:avLst/>
          </a:prstGeom>
          <a:noFill/>
        </p:spPr>
        <p:txBody>
          <a:bodyPr wrap="square" rtlCol="0">
            <a:spAutoFit/>
          </a:bodyPr>
          <a:lstStyle/>
          <a:p>
            <a:pPr>
              <a:defRPr/>
            </a:pPr>
            <a:r>
              <a:rPr lang="en-GB" sz="1050" dirty="0"/>
              <a:t>Source: Climate Change Reserving Working Party “Boiling the Ocean?” GIRO2022</a:t>
            </a:r>
            <a:endParaRPr dirty="0"/>
          </a:p>
        </p:txBody>
      </p:sp>
      <p:sp>
        <p:nvSpPr>
          <p:cNvPr id="7" name="Content Placeholder 2"/>
          <p:cNvSpPr>
            <a:spLocks/>
          </p:cNvSpPr>
          <p:nvPr/>
        </p:nvSpPr>
        <p:spPr bwMode="auto">
          <a:xfrm>
            <a:off x="4295800" y="1556792"/>
            <a:ext cx="5832648" cy="1732633"/>
          </a:xfrm>
          <a:prstGeom prst="wedgeRoundRectCallout">
            <a:avLst>
              <a:gd name="adj1" fmla="val -81257"/>
              <a:gd name="adj2" fmla="val 123087"/>
              <a:gd name="adj3" fmla="val 16667"/>
            </a:avLst>
          </a:prstGeom>
          <a:noFill/>
          <a:ln>
            <a:solidFill>
              <a:schemeClr val="accent1"/>
            </a:solidFill>
          </a:ln>
        </p:spPr>
        <p:txBody>
          <a:bodyPr vert="horz" wrap="square" lIns="68580" tIns="34290" rIns="68580" bIns="34290" numCol="1" anchor="t" anchorCtr="0" compatLnSpc="1">
            <a:prstTxWarp prst="textNoShape">
              <a:avLst/>
            </a:prstTxWarp>
          </a:bodyPr>
          <a:lstStyle>
            <a:lvl1pPr marL="202417" indent="-202417" algn="l">
              <a:spcBef>
                <a:spcPts val="0"/>
              </a:spcBef>
              <a:spcAft>
                <a:spcPts val="0"/>
              </a:spcAft>
              <a:buClr>
                <a:srgbClr val="D9AB16"/>
              </a:buClr>
              <a:buChar char="•"/>
              <a:defRPr sz="1800">
                <a:solidFill>
                  <a:srgbClr val="3F4548"/>
                </a:solidFill>
                <a:latin typeface="+mn-lt"/>
                <a:ea typeface="+mn-ea"/>
              </a:defRPr>
            </a:lvl1pPr>
            <a:lvl2pPr marL="538190" indent="-201226" algn="l">
              <a:spcBef>
                <a:spcPts val="0"/>
              </a:spcBef>
              <a:spcAft>
                <a:spcPts val="0"/>
              </a:spcAft>
              <a:buClr>
                <a:srgbClr val="D9AB16"/>
              </a:buClr>
              <a:buChar char="–"/>
              <a:defRPr sz="1500">
                <a:solidFill>
                  <a:srgbClr val="3F4548"/>
                </a:solidFill>
                <a:latin typeface="+mn-lt"/>
              </a:defRPr>
            </a:lvl2pPr>
            <a:lvl3pPr marL="803713" indent="-130975" algn="l">
              <a:spcBef>
                <a:spcPts val="0"/>
              </a:spcBef>
              <a:spcAft>
                <a:spcPts val="0"/>
              </a:spcAft>
              <a:buClr>
                <a:srgbClr val="D9AB16"/>
              </a:buClr>
              <a:buChar char="•"/>
              <a:defRPr>
                <a:solidFill>
                  <a:srgbClr val="3F4548"/>
                </a:solidFill>
                <a:latin typeface="+mn-lt"/>
              </a:defRPr>
            </a:lvl3pPr>
            <a:lvl4pPr marL="1075189" indent="-136930" algn="l">
              <a:spcBef>
                <a:spcPts val="0"/>
              </a:spcBef>
              <a:spcAft>
                <a:spcPts val="0"/>
              </a:spcAft>
              <a:buClr>
                <a:srgbClr val="D9AB16"/>
              </a:buClr>
              <a:buChar char="–"/>
              <a:defRPr sz="1200">
                <a:solidFill>
                  <a:srgbClr val="3F4548"/>
                </a:solidFill>
                <a:latin typeface="+mn-lt"/>
              </a:defRPr>
            </a:lvl4pPr>
            <a:lvl5pPr marL="1344283" indent="-132167" algn="l">
              <a:spcBef>
                <a:spcPts val="0"/>
              </a:spcBef>
              <a:spcAft>
                <a:spcPts val="0"/>
              </a:spcAft>
              <a:buClr>
                <a:srgbClr val="D9AB16"/>
              </a:buClr>
              <a:buFont typeface="Arial"/>
              <a:buChar char="•"/>
              <a:defRPr sz="1100">
                <a:solidFill>
                  <a:srgbClr val="3F4548"/>
                </a:solidFill>
                <a:latin typeface="+mn-lt"/>
              </a:defRPr>
            </a:lvl5pPr>
            <a:lvl6pPr marL="1687200" indent="-132167" algn="l">
              <a:spcBef>
                <a:spcPts val="0"/>
              </a:spcBef>
              <a:spcAft>
                <a:spcPts val="0"/>
              </a:spcAft>
              <a:buClr>
                <a:srgbClr val="D9AB16"/>
              </a:buClr>
              <a:buChar char="»"/>
              <a:defRPr sz="1100">
                <a:solidFill>
                  <a:srgbClr val="0D2E64"/>
                </a:solidFill>
                <a:latin typeface="+mn-lt"/>
              </a:defRPr>
            </a:lvl6pPr>
            <a:lvl7pPr marL="2030117" indent="-132167" algn="l">
              <a:spcBef>
                <a:spcPts val="0"/>
              </a:spcBef>
              <a:spcAft>
                <a:spcPts val="0"/>
              </a:spcAft>
              <a:buClr>
                <a:srgbClr val="D9AB16"/>
              </a:buClr>
              <a:buChar char="»"/>
              <a:defRPr sz="1100">
                <a:solidFill>
                  <a:srgbClr val="0D2E64"/>
                </a:solidFill>
                <a:latin typeface="+mn-lt"/>
              </a:defRPr>
            </a:lvl7pPr>
            <a:lvl8pPr marL="2373035" indent="-132167" algn="l">
              <a:spcBef>
                <a:spcPts val="0"/>
              </a:spcBef>
              <a:spcAft>
                <a:spcPts val="0"/>
              </a:spcAft>
              <a:buClr>
                <a:srgbClr val="D9AB16"/>
              </a:buClr>
              <a:buChar char="»"/>
              <a:defRPr sz="1100">
                <a:solidFill>
                  <a:srgbClr val="0D2E64"/>
                </a:solidFill>
                <a:latin typeface="+mn-lt"/>
              </a:defRPr>
            </a:lvl8pPr>
            <a:lvl9pPr marL="2715952" indent="-132167" algn="l">
              <a:spcBef>
                <a:spcPts val="0"/>
              </a:spcBef>
              <a:spcAft>
                <a:spcPts val="0"/>
              </a:spcAft>
              <a:buClr>
                <a:srgbClr val="D9AB16"/>
              </a:buClr>
              <a:buChar char="»"/>
              <a:defRPr sz="1100">
                <a:solidFill>
                  <a:srgbClr val="0D2E64"/>
                </a:solidFill>
                <a:latin typeface="+mn-lt"/>
              </a:defRPr>
            </a:lvl9pPr>
          </a:lstStyle>
          <a:p>
            <a:pPr marL="0" indent="0">
              <a:buFontTx/>
              <a:buNone/>
              <a:defRPr/>
            </a:pPr>
            <a:r>
              <a:rPr lang="en-GB" sz="2400" dirty="0">
                <a:solidFill>
                  <a:schemeClr val="tx1"/>
                </a:solidFill>
              </a:rPr>
              <a:t>“Since reserving is assessing the cost of claims which has occurred I do not see the role of climate change in reserving. It is an underwriting consideration”</a:t>
            </a:r>
            <a:endParaRPr dirty="0"/>
          </a:p>
        </p:txBody>
      </p:sp>
      <p:sp>
        <p:nvSpPr>
          <p:cNvPr id="8" name="Title 1"/>
          <p:cNvSpPr>
            <a:spLocks noGrp="1"/>
          </p:cNvSpPr>
          <p:nvPr>
            <p:ph type="title"/>
          </p:nvPr>
        </p:nvSpPr>
        <p:spPr bwMode="auto">
          <a:xfrm>
            <a:off x="527056" y="404813"/>
            <a:ext cx="11055349" cy="1143000"/>
          </a:xfrm>
        </p:spPr>
        <p:txBody>
          <a:bodyPr/>
          <a:lstStyle/>
          <a:p>
            <a:pPr>
              <a:defRPr/>
            </a:pPr>
            <a:r>
              <a:rPr lang="en-GB" dirty="0"/>
              <a:t>Pushback</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Climate Litigation – What’s going on?</a:t>
            </a:r>
            <a:endParaRPr lang="en-GB" dirty="0"/>
          </a:p>
        </p:txBody>
      </p:sp>
      <p:sp>
        <p:nvSpPr>
          <p:cNvPr id="5" name="Subtitle 2"/>
          <p:cNvSpPr>
            <a:spLocks noGrp="1"/>
          </p:cNvSpPr>
          <p:nvPr>
            <p:ph type="subTitle" idx="1"/>
          </p:nvPr>
        </p:nvSpPr>
        <p:spPr bwMode="auto"/>
        <p:txBody>
          <a:bodyPr/>
          <a:lstStyle/>
          <a:p>
            <a:pPr>
              <a:defRPr/>
            </a:pPr>
            <a:r>
              <a:rPr lang="en-GB" dirty="0"/>
              <a:t>Lucy Thomas</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The climate litigation problem(s)</a:t>
            </a:r>
            <a:endParaRPr dirty="0"/>
          </a:p>
        </p:txBody>
      </p:sp>
      <p:sp>
        <p:nvSpPr>
          <p:cNvPr id="5" name="Content Placeholder 2"/>
          <p:cNvSpPr>
            <a:spLocks noGrp="1"/>
          </p:cNvSpPr>
          <p:nvPr>
            <p:ph idx="1"/>
          </p:nvPr>
        </p:nvSpPr>
        <p:spPr bwMode="auto"/>
        <p:txBody>
          <a:bodyPr/>
          <a:lstStyle/>
          <a:p>
            <a:pPr marL="0" indent="0">
              <a:buNone/>
              <a:defRPr/>
            </a:pPr>
            <a:r>
              <a:rPr lang="en-GB" dirty="0"/>
              <a:t>Understanding climate change exposure is difficult and still rather uncertain since many of the risks are only just starting to appear</a:t>
            </a:r>
            <a:endParaRPr dirty="0"/>
          </a:p>
        </p:txBody>
      </p:sp>
      <p:sp>
        <p:nvSpPr>
          <p:cNvPr id="6" name="Date Placeholder 3"/>
          <p:cNvSpPr>
            <a:spLocks noGrp="1"/>
          </p:cNvSpPr>
          <p:nvPr>
            <p:ph type="dt" sz="half" idx="10"/>
          </p:nvPr>
        </p:nvSpPr>
        <p:spPr bwMode="auto"/>
        <p:txBody>
          <a:bodyPr/>
          <a:lstStyle/>
          <a:p>
            <a:pPr>
              <a:defRPr/>
            </a:pPr>
            <a:r>
              <a:rPr lang="en-GB" dirty="0"/>
              <a:t>8 May 2024</a:t>
            </a:r>
            <a:endParaRPr dirty="0"/>
          </a:p>
        </p:txBody>
      </p:sp>
      <p:sp>
        <p:nvSpPr>
          <p:cNvPr id="7" name="Slide Number Placeholder 3"/>
          <p:cNvSpPr>
            <a:spLocks noGrp="1"/>
          </p:cNvSpPr>
          <p:nvPr>
            <p:ph type="sldNum" sz="quarter" idx="12"/>
          </p:nvPr>
        </p:nvSpPr>
        <p:spPr bwMode="auto"/>
        <p:txBody>
          <a:bodyPr/>
          <a:lstStyle/>
          <a:p>
            <a:pPr>
              <a:defRPr/>
            </a:pPr>
            <a:r>
              <a:rPr lang="en-GB" dirty="0"/>
              <a:t>15</a:t>
            </a:r>
          </a:p>
        </p:txBody>
      </p:sp>
      <p:pic>
        <p:nvPicPr>
          <p:cNvPr id="8" name="Picture 5"/>
          <p:cNvPicPr>
            <a:picLocks noChangeAspect="1"/>
          </p:cNvPicPr>
          <p:nvPr/>
        </p:nvPicPr>
        <p:blipFill>
          <a:blip r:embed="rId2"/>
          <a:stretch/>
        </p:blipFill>
        <p:spPr bwMode="auto">
          <a:xfrm>
            <a:off x="581144" y="2492896"/>
            <a:ext cx="5165531" cy="3552395"/>
          </a:xfrm>
          <a:prstGeom prst="rect">
            <a:avLst/>
          </a:prstGeom>
          <a:ln>
            <a:solidFill>
              <a:schemeClr val="tx1">
                <a:lumMod val="50000"/>
              </a:schemeClr>
            </a:solidFill>
          </a:ln>
        </p:spPr>
      </p:pic>
      <p:sp>
        <p:nvSpPr>
          <p:cNvPr id="9" name="TextBox 6"/>
          <p:cNvSpPr>
            <a:spLocks/>
          </p:cNvSpPr>
          <p:nvPr/>
        </p:nvSpPr>
        <p:spPr bwMode="auto">
          <a:xfrm>
            <a:off x="511175" y="6053236"/>
            <a:ext cx="5370380" cy="256992"/>
          </a:xfrm>
          <a:prstGeom prst="rect">
            <a:avLst/>
          </a:prstGeom>
          <a:noFill/>
        </p:spPr>
        <p:txBody>
          <a:bodyPr wrap="none" rtlCol="0">
            <a:spAutoFit/>
          </a:bodyPr>
          <a:lstStyle/>
          <a:p>
            <a:pPr>
              <a:defRPr/>
            </a:pPr>
            <a:r>
              <a:rPr lang="en-GB" sz="1050" dirty="0"/>
              <a:t>Sources: </a:t>
            </a:r>
            <a:r>
              <a:rPr lang="en-GB" sz="1050" u="sng" dirty="0">
                <a:solidFill>
                  <a:schemeClr val="accent1"/>
                </a:solidFill>
                <a:hlinkClick r:id="rId3"/>
              </a:rPr>
              <a:t>Global_trends_in_climate_change_litigation_2023_snapshot.pdf (lse.ac.uk)</a:t>
            </a:r>
            <a:endParaRPr lang="en-GB" sz="1050" dirty="0"/>
          </a:p>
        </p:txBody>
      </p:sp>
      <p:sp>
        <p:nvSpPr>
          <p:cNvPr id="10" name="Chart Placeholder 3"/>
          <p:cNvSpPr>
            <a:spLocks/>
          </p:cNvSpPr>
          <p:nvPr/>
        </p:nvSpPr>
        <p:spPr bwMode="auto">
          <a:xfrm>
            <a:off x="6155265" y="2492896"/>
            <a:ext cx="5427134" cy="3704704"/>
          </a:xfrm>
          <a:prstGeom prst="rect">
            <a:avLst/>
          </a:prstGeom>
        </p:spPr>
        <p:txBody>
          <a:bodyPr/>
          <a:lstStyle>
            <a:lvl1pPr marL="269889" indent="-269889" algn="l">
              <a:spcBef>
                <a:spcPts val="0"/>
              </a:spcBef>
              <a:spcAft>
                <a:spcPts val="0"/>
              </a:spcAft>
              <a:buClr>
                <a:schemeClr val="accent1"/>
              </a:buClr>
              <a:buChar char="•"/>
              <a:defRPr sz="2400">
                <a:solidFill>
                  <a:srgbClr val="3F4548"/>
                </a:solidFill>
                <a:latin typeface="+mn-lt"/>
                <a:ea typeface="+mn-ea"/>
              </a:defRPr>
            </a:lvl1pPr>
            <a:lvl2pPr marL="717586" indent="-268301" algn="l">
              <a:spcBef>
                <a:spcPts val="0"/>
              </a:spcBef>
              <a:spcAft>
                <a:spcPts val="0"/>
              </a:spcAft>
              <a:buClr>
                <a:schemeClr val="accent1"/>
              </a:buClr>
              <a:buChar char="–"/>
              <a:defRPr sz="2000">
                <a:solidFill>
                  <a:srgbClr val="3F4548"/>
                </a:solidFill>
                <a:latin typeface="+mn-lt"/>
              </a:defRPr>
            </a:lvl2pPr>
            <a:lvl3pPr marL="1071617" indent="-174633" algn="l">
              <a:spcBef>
                <a:spcPts val="0"/>
              </a:spcBef>
              <a:spcAft>
                <a:spcPts val="0"/>
              </a:spcAft>
              <a:buClr>
                <a:schemeClr val="accent1"/>
              </a:buClr>
              <a:buChar char="•"/>
              <a:defRPr>
                <a:solidFill>
                  <a:srgbClr val="3F4548"/>
                </a:solidFill>
                <a:latin typeface="+mn-lt"/>
              </a:defRPr>
            </a:lvl3pPr>
            <a:lvl4pPr marL="1433585" indent="-182573" algn="l">
              <a:spcBef>
                <a:spcPts val="0"/>
              </a:spcBef>
              <a:spcAft>
                <a:spcPts val="0"/>
              </a:spcAft>
              <a:buClr>
                <a:schemeClr val="accent1"/>
              </a:buClr>
              <a:buChar char="–"/>
              <a:defRPr sz="1600">
                <a:solidFill>
                  <a:srgbClr val="3F4548"/>
                </a:solidFill>
                <a:latin typeface="+mn-lt"/>
              </a:defRPr>
            </a:lvl4pPr>
            <a:lvl5pPr marL="1792377" indent="-176222" algn="l">
              <a:spcBef>
                <a:spcPts val="0"/>
              </a:spcBef>
              <a:spcAft>
                <a:spcPts val="0"/>
              </a:spcAft>
              <a:buClr>
                <a:schemeClr val="accent1"/>
              </a:buClr>
              <a:buFont typeface="Arial"/>
              <a:buChar char="•"/>
              <a:defRPr sz="1400">
                <a:solidFill>
                  <a:srgbClr val="3F4548"/>
                </a:solidFill>
                <a:latin typeface="+mn-lt"/>
              </a:defRPr>
            </a:lvl5pPr>
            <a:lvl6pPr marL="2249600" indent="-176222" algn="l">
              <a:spcBef>
                <a:spcPts val="0"/>
              </a:spcBef>
              <a:spcAft>
                <a:spcPts val="0"/>
              </a:spcAft>
              <a:buClr>
                <a:srgbClr val="D9AB16"/>
              </a:buClr>
              <a:buChar char="»"/>
              <a:defRPr sz="1400">
                <a:solidFill>
                  <a:srgbClr val="0D2E64"/>
                </a:solidFill>
                <a:latin typeface="+mn-lt"/>
              </a:defRPr>
            </a:lvl6pPr>
            <a:lvl7pPr marL="2706823" indent="-176222" algn="l">
              <a:spcBef>
                <a:spcPts val="0"/>
              </a:spcBef>
              <a:spcAft>
                <a:spcPts val="0"/>
              </a:spcAft>
              <a:buClr>
                <a:srgbClr val="D9AB16"/>
              </a:buClr>
              <a:buChar char="»"/>
              <a:defRPr sz="1400">
                <a:solidFill>
                  <a:srgbClr val="0D2E64"/>
                </a:solidFill>
                <a:latin typeface="+mn-lt"/>
              </a:defRPr>
            </a:lvl7pPr>
            <a:lvl8pPr marL="3164046" indent="-176222" algn="l">
              <a:spcBef>
                <a:spcPts val="0"/>
              </a:spcBef>
              <a:spcAft>
                <a:spcPts val="0"/>
              </a:spcAft>
              <a:buClr>
                <a:srgbClr val="D9AB16"/>
              </a:buClr>
              <a:buChar char="»"/>
              <a:defRPr sz="1400">
                <a:solidFill>
                  <a:srgbClr val="0D2E64"/>
                </a:solidFill>
                <a:latin typeface="+mn-lt"/>
              </a:defRPr>
            </a:lvl8pPr>
            <a:lvl9pPr marL="3621269" indent="-176222" algn="l">
              <a:spcBef>
                <a:spcPts val="0"/>
              </a:spcBef>
              <a:spcAft>
                <a:spcPts val="0"/>
              </a:spcAft>
              <a:buClr>
                <a:srgbClr val="D9AB16"/>
              </a:buClr>
              <a:buChar char="»"/>
              <a:defRPr sz="1400">
                <a:solidFill>
                  <a:srgbClr val="0D2E64"/>
                </a:solidFill>
                <a:latin typeface="+mn-lt"/>
              </a:defRPr>
            </a:lvl9pPr>
          </a:lstStyle>
          <a:p>
            <a:pPr>
              <a:defRPr/>
            </a:pPr>
            <a:endParaRPr lang="en-GB" u="sng" dirty="0"/>
          </a:p>
          <a:p>
            <a:pPr marL="0" indent="0">
              <a:buNone/>
              <a:defRPr/>
            </a:pPr>
            <a:r>
              <a:rPr lang="en-GB" b="1" dirty="0"/>
              <a:t>Definition unclear </a:t>
            </a:r>
            <a:r>
              <a:rPr lang="en-GB" dirty="0"/>
              <a:t>on what constitutes a Climate Change loss</a:t>
            </a:r>
            <a:endParaRPr dirty="0"/>
          </a:p>
          <a:p>
            <a:pPr marL="0" indent="0">
              <a:buNone/>
              <a:defRPr/>
            </a:pPr>
            <a:endParaRPr lang="en-GB" u="sng" dirty="0"/>
          </a:p>
          <a:p>
            <a:pPr marL="0" indent="0">
              <a:buNone/>
              <a:defRPr/>
            </a:pPr>
            <a:r>
              <a:rPr lang="en-GB" b="1" dirty="0"/>
              <a:t>Limited information </a:t>
            </a:r>
            <a:r>
              <a:rPr lang="en-GB" dirty="0"/>
              <a:t>currently available on Climate Change losses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Litigation landscape is complex and evolving</a:t>
            </a:r>
            <a:endParaRPr dirty="0"/>
          </a:p>
        </p:txBody>
      </p:sp>
      <p:sp>
        <p:nvSpPr>
          <p:cNvPr id="5" name="Content Placeholder 2"/>
          <p:cNvSpPr>
            <a:spLocks noGrp="1"/>
          </p:cNvSpPr>
          <p:nvPr>
            <p:ph idx="1"/>
          </p:nvPr>
        </p:nvSpPr>
        <p:spPr bwMode="auto">
          <a:xfrm>
            <a:off x="527057" y="1557337"/>
            <a:ext cx="5640952" cy="4640263"/>
          </a:xfrm>
        </p:spPr>
        <p:txBody>
          <a:bodyPr/>
          <a:lstStyle/>
          <a:p>
            <a:pPr marL="0" indent="0">
              <a:buNone/>
              <a:defRPr/>
            </a:pPr>
            <a:r>
              <a:rPr lang="en-GB" dirty="0"/>
              <a:t>Types of claim include:</a:t>
            </a:r>
            <a:br>
              <a:rPr lang="en-GB" dirty="0"/>
            </a:br>
            <a:endParaRPr dirty="0"/>
          </a:p>
          <a:p>
            <a:pPr>
              <a:spcAft>
                <a:spcPts val="600"/>
              </a:spcAft>
              <a:defRPr/>
            </a:pPr>
            <a:r>
              <a:rPr lang="en-GB" dirty="0"/>
              <a:t>Framework cases</a:t>
            </a:r>
            <a:endParaRPr dirty="0"/>
          </a:p>
          <a:p>
            <a:pPr>
              <a:spcAft>
                <a:spcPts val="600"/>
              </a:spcAft>
              <a:defRPr/>
            </a:pPr>
            <a:r>
              <a:rPr lang="en-GB" dirty="0"/>
              <a:t>Direct tort/compensation claims</a:t>
            </a:r>
            <a:endParaRPr dirty="0"/>
          </a:p>
          <a:p>
            <a:pPr>
              <a:spcAft>
                <a:spcPts val="600"/>
              </a:spcAft>
              <a:defRPr/>
            </a:pPr>
            <a:r>
              <a:rPr lang="en-GB" dirty="0"/>
              <a:t>Strategic cases</a:t>
            </a:r>
            <a:endParaRPr dirty="0"/>
          </a:p>
          <a:p>
            <a:pPr>
              <a:spcAft>
                <a:spcPts val="600"/>
              </a:spcAft>
              <a:defRPr/>
            </a:pPr>
            <a:r>
              <a:rPr lang="en-GB" dirty="0"/>
              <a:t>“Counter claims”</a:t>
            </a:r>
            <a:endParaRPr dirty="0"/>
          </a:p>
          <a:p>
            <a:pPr>
              <a:spcAft>
                <a:spcPts val="600"/>
              </a:spcAft>
              <a:defRPr/>
            </a:pPr>
            <a:r>
              <a:rPr lang="en-GB" dirty="0"/>
              <a:t>“Silent climate” claims</a:t>
            </a:r>
            <a:endParaRPr dirty="0"/>
          </a:p>
          <a:p>
            <a:pPr>
              <a:defRPr/>
            </a:pPr>
            <a:endParaRPr lang="en-GB" dirty="0"/>
          </a:p>
          <a:p>
            <a:pPr marL="0" indent="0">
              <a:buNone/>
              <a:defRPr/>
            </a:pPr>
            <a:r>
              <a:rPr lang="en-GB" dirty="0"/>
              <a:t>Attribution science playing an increasing role in cases</a:t>
            </a:r>
            <a:endParaRPr dirty="0"/>
          </a:p>
        </p:txBody>
      </p:sp>
      <p:sp>
        <p:nvSpPr>
          <p:cNvPr id="6" name="Date Placeholder 3"/>
          <p:cNvSpPr>
            <a:spLocks noGrp="1"/>
          </p:cNvSpPr>
          <p:nvPr>
            <p:ph type="dt" sz="half" idx="10"/>
          </p:nvPr>
        </p:nvSpPr>
        <p:spPr bwMode="auto"/>
        <p:txBody>
          <a:bodyPr/>
          <a:lstStyle/>
          <a:p>
            <a:pPr>
              <a:defRPr/>
            </a:pPr>
            <a:r>
              <a:rPr lang="en-GB" dirty="0"/>
              <a:t>8 May 2024</a:t>
            </a:r>
            <a:endParaRPr dirty="0"/>
          </a:p>
        </p:txBody>
      </p:sp>
      <p:sp>
        <p:nvSpPr>
          <p:cNvPr id="7" name="Slide Number Placeholder 3"/>
          <p:cNvSpPr>
            <a:spLocks noGrp="1"/>
          </p:cNvSpPr>
          <p:nvPr>
            <p:ph type="sldNum" sz="quarter" idx="12"/>
          </p:nvPr>
        </p:nvSpPr>
        <p:spPr bwMode="auto"/>
        <p:txBody>
          <a:bodyPr/>
          <a:lstStyle/>
          <a:p>
            <a:pPr>
              <a:defRPr/>
            </a:pPr>
            <a:r>
              <a:rPr lang="en-GB" dirty="0"/>
              <a:t>16</a:t>
            </a:r>
          </a:p>
        </p:txBody>
      </p:sp>
      <p:pic>
        <p:nvPicPr>
          <p:cNvPr id="8" name="Picture 4"/>
          <p:cNvPicPr>
            <a:picLocks noChangeAspect="1"/>
          </p:cNvPicPr>
          <p:nvPr/>
        </p:nvPicPr>
        <p:blipFill>
          <a:blip r:embed="rId2"/>
          <a:stretch/>
        </p:blipFill>
        <p:spPr bwMode="auto">
          <a:xfrm>
            <a:off x="6384032" y="1652802"/>
            <a:ext cx="4995047" cy="3552395"/>
          </a:xfrm>
          <a:prstGeom prst="rect">
            <a:avLst/>
          </a:prstGeom>
          <a:ln>
            <a:solidFill>
              <a:schemeClr val="tx1">
                <a:lumMod val="50000"/>
              </a:schemeClr>
            </a:solidFill>
          </a:ln>
        </p:spPr>
      </p:pic>
      <p:sp>
        <p:nvSpPr>
          <p:cNvPr id="9" name="TextBox 5"/>
          <p:cNvSpPr>
            <a:spLocks/>
          </p:cNvSpPr>
          <p:nvPr/>
        </p:nvSpPr>
        <p:spPr bwMode="auto">
          <a:xfrm>
            <a:off x="527310" y="6043005"/>
            <a:ext cx="5301451" cy="256992"/>
          </a:xfrm>
          <a:prstGeom prst="rect">
            <a:avLst/>
          </a:prstGeom>
          <a:noFill/>
        </p:spPr>
        <p:txBody>
          <a:bodyPr wrap="none" rtlCol="0">
            <a:spAutoFit/>
          </a:bodyPr>
          <a:lstStyle/>
          <a:p>
            <a:pPr>
              <a:defRPr/>
            </a:pPr>
            <a:r>
              <a:rPr lang="en-GB" sz="1050" dirty="0"/>
              <a:t>Source: </a:t>
            </a:r>
            <a:r>
              <a:rPr lang="en-GB" sz="1050" u="sng" dirty="0">
                <a:solidFill>
                  <a:schemeClr val="accent1"/>
                </a:solidFill>
                <a:hlinkClick r:id="rId3"/>
              </a:rPr>
              <a:t>Global_trends_in_climate_change_litigation_2023_snapshot.pdf (lse.ac.uk)</a:t>
            </a:r>
            <a:endParaRPr lang="en-GB"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Case study – Lliuya vs. RWE AG</a:t>
            </a:r>
            <a:endParaRPr dirty="0"/>
          </a:p>
        </p:txBody>
      </p:sp>
      <p:sp>
        <p:nvSpPr>
          <p:cNvPr id="5" name="Date Placeholder 3"/>
          <p:cNvSpPr>
            <a:spLocks noGrp="1"/>
          </p:cNvSpPr>
          <p:nvPr>
            <p:ph type="dt" sz="half" idx="10"/>
          </p:nvPr>
        </p:nvSpPr>
        <p:spPr bwMode="auto"/>
        <p:txBody>
          <a:bodyPr/>
          <a:lstStyle/>
          <a:p>
            <a:pPr>
              <a:defRPr/>
            </a:pPr>
            <a:r>
              <a:rPr lang="en-GB" dirty="0"/>
              <a:t>8 May 2024</a:t>
            </a:r>
            <a:endParaRPr dirty="0"/>
          </a:p>
        </p:txBody>
      </p:sp>
      <p:sp>
        <p:nvSpPr>
          <p:cNvPr id="6" name="Slide Number Placeholder 4"/>
          <p:cNvSpPr>
            <a:spLocks noGrp="1"/>
          </p:cNvSpPr>
          <p:nvPr>
            <p:ph type="sldNum" sz="quarter" idx="12"/>
          </p:nvPr>
        </p:nvSpPr>
        <p:spPr bwMode="auto"/>
        <p:txBody>
          <a:bodyPr/>
          <a:lstStyle/>
          <a:p>
            <a:pPr>
              <a:defRPr/>
            </a:pPr>
            <a:r>
              <a:rPr lang="en-GB" dirty="0"/>
              <a:t>17</a:t>
            </a:r>
          </a:p>
        </p:txBody>
      </p:sp>
      <p:pic>
        <p:nvPicPr>
          <p:cNvPr id="7" name="Picture 8"/>
          <p:cNvPicPr>
            <a:picLocks noChangeAspect="1"/>
          </p:cNvPicPr>
          <p:nvPr/>
        </p:nvPicPr>
        <p:blipFill>
          <a:blip r:embed="rId2"/>
          <a:stretch/>
        </p:blipFill>
        <p:spPr bwMode="auto">
          <a:xfrm>
            <a:off x="6370235" y="1700808"/>
            <a:ext cx="5054357" cy="3369571"/>
          </a:xfrm>
          <a:prstGeom prst="rect">
            <a:avLst/>
          </a:prstGeom>
        </p:spPr>
      </p:pic>
      <p:sp>
        <p:nvSpPr>
          <p:cNvPr id="8" name="TextBox 9"/>
          <p:cNvSpPr>
            <a:spLocks/>
          </p:cNvSpPr>
          <p:nvPr/>
        </p:nvSpPr>
        <p:spPr bwMode="auto">
          <a:xfrm>
            <a:off x="6362760" y="5096606"/>
            <a:ext cx="3355855" cy="276999"/>
          </a:xfrm>
          <a:prstGeom prst="rect">
            <a:avLst/>
          </a:prstGeom>
          <a:noFill/>
        </p:spPr>
        <p:txBody>
          <a:bodyPr wrap="none" rtlCol="0">
            <a:spAutoFit/>
          </a:bodyPr>
          <a:lstStyle/>
          <a:p>
            <a:pPr>
              <a:defRPr/>
            </a:pPr>
            <a:r>
              <a:rPr lang="en-GB" sz="1200" dirty="0">
                <a:latin typeface="+mn-lt"/>
              </a:rPr>
              <a:t>Credit: </a:t>
            </a:r>
            <a:r>
              <a:rPr lang="en-GB" sz="1200" b="0" i="0" dirty="0">
                <a:latin typeface="+mn-lt"/>
              </a:rPr>
              <a:t>Walter Hupiu Tapia / Germanwatch e.V.</a:t>
            </a:r>
            <a:endParaRPr lang="en-GB" sz="1200" dirty="0">
              <a:latin typeface="+mn-lt"/>
            </a:endParaRPr>
          </a:p>
        </p:txBody>
      </p:sp>
      <p:sp>
        <p:nvSpPr>
          <p:cNvPr id="9" name="Content Placeholder 2"/>
          <p:cNvSpPr>
            <a:spLocks/>
          </p:cNvSpPr>
          <p:nvPr/>
        </p:nvSpPr>
        <p:spPr bwMode="auto">
          <a:xfrm>
            <a:off x="527055" y="1592781"/>
            <a:ext cx="6145010" cy="4284492"/>
          </a:xfrm>
          <a:prstGeom prst="rect">
            <a:avLst/>
          </a:prstGeom>
          <a:noFill/>
          <a:ln>
            <a:noFill/>
          </a:ln>
        </p:spPr>
        <p:txBody>
          <a:bodyPr vert="horz" wrap="square" lIns="68580" tIns="34290" rIns="68580" bIns="34290" numCol="1" anchor="t" anchorCtr="0" compatLnSpc="1">
            <a:prstTxWarp prst="textNoShape">
              <a:avLst/>
            </a:prstTxWarp>
          </a:bodyPr>
          <a:lstStyle>
            <a:lvl1pPr marL="269883" indent="-269883" algn="l">
              <a:spcBef>
                <a:spcPts val="0"/>
              </a:spcBef>
              <a:spcAft>
                <a:spcPts val="0"/>
              </a:spcAft>
              <a:buClr>
                <a:srgbClr val="D9AB16"/>
              </a:buClr>
              <a:buChar char="•"/>
              <a:defRPr sz="2400">
                <a:solidFill>
                  <a:srgbClr val="3F4548"/>
                </a:solidFill>
                <a:latin typeface="+mn-lt"/>
                <a:ea typeface="+mn-ea"/>
              </a:defRPr>
            </a:lvl1pPr>
            <a:lvl2pPr marL="717569" indent="-268295" algn="l">
              <a:spcBef>
                <a:spcPts val="0"/>
              </a:spcBef>
              <a:spcAft>
                <a:spcPts val="0"/>
              </a:spcAft>
              <a:buClr>
                <a:srgbClr val="D9AB16"/>
              </a:buClr>
              <a:buChar char="–"/>
              <a:defRPr sz="2000">
                <a:solidFill>
                  <a:srgbClr val="3F4548"/>
                </a:solidFill>
                <a:latin typeface="+mn-lt"/>
              </a:defRPr>
            </a:lvl2pPr>
            <a:lvl3pPr marL="1071591" indent="-174629" algn="l">
              <a:spcBef>
                <a:spcPts val="0"/>
              </a:spcBef>
              <a:spcAft>
                <a:spcPts val="0"/>
              </a:spcAft>
              <a:buClr>
                <a:srgbClr val="D9AB16"/>
              </a:buClr>
              <a:buChar char="•"/>
              <a:defRPr>
                <a:solidFill>
                  <a:srgbClr val="3F4548"/>
                </a:solidFill>
                <a:latin typeface="+mn-lt"/>
              </a:defRPr>
            </a:lvl3pPr>
            <a:lvl4pPr marL="1433549" indent="-182569" algn="l">
              <a:spcBef>
                <a:spcPts val="0"/>
              </a:spcBef>
              <a:spcAft>
                <a:spcPts val="0"/>
              </a:spcAft>
              <a:buClr>
                <a:srgbClr val="D9AB16"/>
              </a:buClr>
              <a:buChar char="–"/>
              <a:defRPr sz="1600">
                <a:solidFill>
                  <a:srgbClr val="3F4548"/>
                </a:solidFill>
                <a:latin typeface="+mn-lt"/>
              </a:defRPr>
            </a:lvl4pPr>
            <a:lvl5pPr marL="1792333" indent="-176218" algn="l">
              <a:spcBef>
                <a:spcPts val="0"/>
              </a:spcBef>
              <a:spcAft>
                <a:spcPts val="0"/>
              </a:spcAft>
              <a:buClr>
                <a:srgbClr val="D9AB16"/>
              </a:buClr>
              <a:buFont typeface="Arial"/>
              <a:buChar char="•"/>
              <a:defRPr sz="1450">
                <a:solidFill>
                  <a:srgbClr val="3F4548"/>
                </a:solidFill>
                <a:latin typeface="+mn-lt"/>
              </a:defRPr>
            </a:lvl5pPr>
            <a:lvl6pPr marL="2249544" indent="-176218" algn="l">
              <a:spcBef>
                <a:spcPts val="0"/>
              </a:spcBef>
              <a:spcAft>
                <a:spcPts val="0"/>
              </a:spcAft>
              <a:buClr>
                <a:srgbClr val="D9AB16"/>
              </a:buClr>
              <a:buChar char="»"/>
              <a:defRPr sz="1450">
                <a:solidFill>
                  <a:srgbClr val="0D2E64"/>
                </a:solidFill>
                <a:latin typeface="+mn-lt"/>
              </a:defRPr>
            </a:lvl6pPr>
            <a:lvl7pPr marL="2706755" indent="-176218" algn="l">
              <a:spcBef>
                <a:spcPts val="0"/>
              </a:spcBef>
              <a:spcAft>
                <a:spcPts val="0"/>
              </a:spcAft>
              <a:buClr>
                <a:srgbClr val="D9AB16"/>
              </a:buClr>
              <a:buChar char="»"/>
              <a:defRPr sz="1450">
                <a:solidFill>
                  <a:srgbClr val="0D2E64"/>
                </a:solidFill>
                <a:latin typeface="+mn-lt"/>
              </a:defRPr>
            </a:lvl7pPr>
            <a:lvl8pPr marL="3163968" indent="-176218" algn="l">
              <a:spcBef>
                <a:spcPts val="0"/>
              </a:spcBef>
              <a:spcAft>
                <a:spcPts val="0"/>
              </a:spcAft>
              <a:buClr>
                <a:srgbClr val="D9AB16"/>
              </a:buClr>
              <a:buChar char="»"/>
              <a:defRPr sz="1450">
                <a:solidFill>
                  <a:srgbClr val="0D2E64"/>
                </a:solidFill>
                <a:latin typeface="+mn-lt"/>
              </a:defRPr>
            </a:lvl8pPr>
            <a:lvl9pPr marL="3621179" indent="-176218" algn="l">
              <a:spcBef>
                <a:spcPts val="0"/>
              </a:spcBef>
              <a:spcAft>
                <a:spcPts val="0"/>
              </a:spcAft>
              <a:buClr>
                <a:srgbClr val="D9AB16"/>
              </a:buClr>
              <a:buChar char="»"/>
              <a:defRPr sz="1450">
                <a:solidFill>
                  <a:srgbClr val="0D2E64"/>
                </a:solidFill>
                <a:latin typeface="+mn-lt"/>
              </a:defRPr>
            </a:lvl9pPr>
          </a:lstStyle>
          <a:p>
            <a:pPr>
              <a:defRPr/>
            </a:pPr>
            <a:r>
              <a:rPr lang="en-GB" dirty="0"/>
              <a:t>Link between climate change and increased flood risk</a:t>
            </a:r>
            <a:endParaRPr dirty="0"/>
          </a:p>
          <a:p>
            <a:pPr>
              <a:defRPr/>
            </a:pPr>
            <a:r>
              <a:rPr lang="en-GB" dirty="0"/>
              <a:t>Link between climate change and emissions</a:t>
            </a:r>
            <a:endParaRPr dirty="0"/>
          </a:p>
          <a:p>
            <a:pPr>
              <a:defRPr/>
            </a:pPr>
            <a:r>
              <a:rPr lang="en-GB" dirty="0"/>
              <a:t>Attribution of contribution of RWE to historical greenhouse gas emissions</a:t>
            </a:r>
            <a:br>
              <a:rPr lang="en-GB" dirty="0"/>
            </a:br>
            <a:r>
              <a:rPr lang="en-GB" dirty="0"/>
              <a:t>	</a:t>
            </a:r>
            <a:r>
              <a:rPr lang="en-GB" sz="1800" i="1" dirty="0"/>
              <a:t>0.47% of global emissions 1854-2010</a:t>
            </a:r>
            <a:r>
              <a:rPr lang="en-GB" sz="1800" i="1" baseline="30000" dirty="0"/>
              <a:t>1</a:t>
            </a:r>
          </a:p>
          <a:p>
            <a:pPr>
              <a:defRPr/>
            </a:pPr>
            <a:r>
              <a:rPr lang="en-GB" dirty="0"/>
              <a:t>Proportional allocation of costs of flood risk mitigation</a:t>
            </a:r>
            <a:br>
              <a:rPr lang="en-GB" dirty="0"/>
            </a:br>
            <a:r>
              <a:rPr lang="en-GB" dirty="0"/>
              <a:t>	</a:t>
            </a:r>
            <a:r>
              <a:rPr lang="en-GB" sz="1800" i="1" dirty="0"/>
              <a:t>0.47% of €3.5m = €17k</a:t>
            </a:r>
            <a:endParaRPr lang="en-GB" dirty="0"/>
          </a:p>
        </p:txBody>
      </p:sp>
      <p:sp>
        <p:nvSpPr>
          <p:cNvPr id="10" name="TextBox 12"/>
          <p:cNvSpPr>
            <a:spLocks/>
          </p:cNvSpPr>
          <p:nvPr/>
        </p:nvSpPr>
        <p:spPr bwMode="auto">
          <a:xfrm>
            <a:off x="614837" y="5924934"/>
            <a:ext cx="9103778" cy="430887"/>
          </a:xfrm>
          <a:prstGeom prst="rect">
            <a:avLst/>
          </a:prstGeom>
          <a:noFill/>
        </p:spPr>
        <p:txBody>
          <a:bodyPr wrap="square" rtlCol="0">
            <a:spAutoFit/>
          </a:bodyPr>
          <a:lstStyle/>
          <a:p>
            <a:pPr>
              <a:defRPr/>
            </a:pPr>
            <a:r>
              <a:rPr lang="en-GB" sz="1100" baseline="30000" dirty="0"/>
              <a:t>1</a:t>
            </a:r>
            <a:r>
              <a:rPr lang="en-GB" sz="1100" dirty="0"/>
              <a:t> Heede, R. Tracing anthropogenic carbon dioxide and methane emissions to fossil fuel and cement producers, 1854-2010. Climatic Change 122, 229-241 (2014). https://doi.org/10.1007/s10584-013-0986-y - Supplementary Table 3</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Tools and techniques – the way ahead</a:t>
            </a:r>
            <a:endParaRPr lang="en-GB" dirty="0"/>
          </a:p>
        </p:txBody>
      </p:sp>
      <p:sp>
        <p:nvSpPr>
          <p:cNvPr id="5" name="Subtitle 2"/>
          <p:cNvSpPr>
            <a:spLocks noGrp="1"/>
          </p:cNvSpPr>
          <p:nvPr>
            <p:ph type="subTitle" idx="1"/>
          </p:nvPr>
        </p:nvSpPr>
        <p:spPr bwMode="auto"/>
        <p:txBody>
          <a:bodyPr/>
          <a:lstStyle/>
          <a:p>
            <a:pPr>
              <a:defRPr/>
            </a:pPr>
            <a:r>
              <a:rPr lang="en-GB" b="1" dirty="0"/>
              <a:t>Heatmaps:</a:t>
            </a:r>
            <a:endParaRPr dirty="0"/>
          </a:p>
          <a:p>
            <a:pPr>
              <a:defRPr/>
            </a:pPr>
            <a:r>
              <a:rPr lang="en-GB" dirty="0"/>
              <a:t>Martin Massey</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Using heatmaps to assess potential exposures</a:t>
            </a:r>
            <a:endParaRPr dirty="0"/>
          </a:p>
        </p:txBody>
      </p:sp>
      <p:sp>
        <p:nvSpPr>
          <p:cNvPr id="5" name="Date Placeholder 3"/>
          <p:cNvSpPr>
            <a:spLocks noGrp="1"/>
          </p:cNvSpPr>
          <p:nvPr>
            <p:ph type="dt" sz="half" idx="10"/>
          </p:nvPr>
        </p:nvSpPr>
        <p:spPr bwMode="auto"/>
        <p:txBody>
          <a:bodyPr/>
          <a:lstStyle/>
          <a:p>
            <a:pPr>
              <a:defRPr/>
            </a:pPr>
            <a:r>
              <a:rPr lang="en-GB" dirty="0"/>
              <a:t>8 May 2024</a:t>
            </a:r>
            <a:endParaRPr dirty="0"/>
          </a:p>
        </p:txBody>
      </p:sp>
      <p:sp>
        <p:nvSpPr>
          <p:cNvPr id="6" name="Slide Number Placeholder 4"/>
          <p:cNvSpPr>
            <a:spLocks noGrp="1"/>
          </p:cNvSpPr>
          <p:nvPr>
            <p:ph type="sldNum" sz="quarter" idx="12"/>
          </p:nvPr>
        </p:nvSpPr>
        <p:spPr bwMode="auto"/>
        <p:txBody>
          <a:bodyPr/>
          <a:lstStyle/>
          <a:p>
            <a:pPr>
              <a:defRPr/>
            </a:pPr>
            <a:r>
              <a:rPr lang="en-GB" dirty="0"/>
              <a:t>19</a:t>
            </a:r>
          </a:p>
        </p:txBody>
      </p:sp>
      <p:sp>
        <p:nvSpPr>
          <p:cNvPr id="7" name="TextBox 2"/>
          <p:cNvSpPr>
            <a:spLocks/>
          </p:cNvSpPr>
          <p:nvPr/>
        </p:nvSpPr>
        <p:spPr bwMode="auto">
          <a:xfrm>
            <a:off x="511175" y="1628800"/>
            <a:ext cx="4792738" cy="4801314"/>
          </a:xfrm>
          <a:prstGeom prst="rect">
            <a:avLst/>
          </a:prstGeom>
          <a:noFill/>
        </p:spPr>
        <p:txBody>
          <a:bodyPr wrap="square" rtlCol="0">
            <a:spAutoFit/>
          </a:bodyPr>
          <a:lstStyle/>
          <a:p>
            <a:pPr>
              <a:spcAft>
                <a:spcPts val="600"/>
              </a:spcAft>
              <a:defRPr/>
            </a:pPr>
            <a:r>
              <a:rPr lang="en-GB" dirty="0"/>
              <a:t>Objectives of Working Group</a:t>
            </a:r>
            <a:endParaRPr dirty="0"/>
          </a:p>
          <a:p>
            <a:pPr marL="285750" indent="-285750">
              <a:spcAft>
                <a:spcPts val="600"/>
              </a:spcAft>
              <a:buFont typeface="Arial"/>
              <a:buChar char="•"/>
              <a:defRPr/>
            </a:pPr>
            <a:r>
              <a:rPr lang="en-GB" sz="1600" dirty="0"/>
              <a:t>Identify qualitative tools to support quantitative assessment for reserving actuaries</a:t>
            </a:r>
            <a:endParaRPr sz="1600" dirty="0"/>
          </a:p>
          <a:p>
            <a:pPr marL="285750" indent="-285750">
              <a:spcAft>
                <a:spcPts val="600"/>
              </a:spcAft>
              <a:buFont typeface="Arial"/>
              <a:buChar char="•"/>
              <a:defRPr/>
            </a:pPr>
            <a:r>
              <a:rPr lang="en-GB" sz="1600" dirty="0"/>
              <a:t>Provide Insights into current climate claims triggers aligned to physical, transition and legal climate risks</a:t>
            </a:r>
            <a:endParaRPr sz="1600" dirty="0"/>
          </a:p>
          <a:p>
            <a:pPr marL="285750" indent="-285750">
              <a:spcAft>
                <a:spcPts val="600"/>
              </a:spcAft>
              <a:buFont typeface="Arial"/>
              <a:buChar char="•"/>
              <a:defRPr/>
            </a:pPr>
            <a:r>
              <a:rPr lang="en-GB" sz="1600" dirty="0"/>
              <a:t>Design of initial heatmaps for key lines of business: </a:t>
            </a:r>
            <a:endParaRPr sz="1600" dirty="0"/>
          </a:p>
          <a:p>
            <a:pPr marL="742950" lvl="1" indent="-285750">
              <a:spcAft>
                <a:spcPts val="600"/>
              </a:spcAft>
              <a:buFont typeface="Arial"/>
              <a:buChar char="•"/>
              <a:defRPr/>
            </a:pPr>
            <a:r>
              <a:rPr lang="en-GB" sz="1600" dirty="0"/>
              <a:t>Directors  and Officers</a:t>
            </a:r>
            <a:endParaRPr sz="1600" dirty="0"/>
          </a:p>
          <a:p>
            <a:pPr marL="742950" lvl="1" indent="-285750">
              <a:spcAft>
                <a:spcPts val="600"/>
              </a:spcAft>
              <a:buFont typeface="Arial"/>
              <a:buChar char="•"/>
              <a:defRPr/>
            </a:pPr>
            <a:r>
              <a:rPr lang="en-GB" sz="1600" dirty="0"/>
              <a:t>Property and Business Interruption</a:t>
            </a:r>
            <a:endParaRPr sz="1600" dirty="0"/>
          </a:p>
          <a:p>
            <a:pPr>
              <a:spcBef>
                <a:spcPts val="1200"/>
              </a:spcBef>
              <a:spcAft>
                <a:spcPts val="600"/>
              </a:spcAft>
              <a:defRPr/>
            </a:pPr>
            <a:r>
              <a:rPr lang="en-GB" dirty="0"/>
              <a:t>Next steps</a:t>
            </a:r>
            <a:endParaRPr dirty="0"/>
          </a:p>
          <a:p>
            <a:pPr marL="285750" indent="-285750">
              <a:spcAft>
                <a:spcPts val="600"/>
              </a:spcAft>
              <a:buFont typeface="Arial"/>
              <a:buChar char="•"/>
              <a:defRPr/>
            </a:pPr>
            <a:r>
              <a:rPr lang="en-GB" sz="1600" dirty="0"/>
              <a:t>Validate and expand research</a:t>
            </a:r>
            <a:endParaRPr sz="1600" dirty="0"/>
          </a:p>
          <a:p>
            <a:pPr marL="742950" lvl="1" indent="-285750">
              <a:spcAft>
                <a:spcPts val="600"/>
              </a:spcAft>
              <a:buFont typeface="Arial"/>
              <a:buChar char="•"/>
              <a:defRPr/>
            </a:pPr>
            <a:r>
              <a:rPr lang="en-GB" sz="1600" dirty="0"/>
              <a:t>Additional lines</a:t>
            </a:r>
            <a:endParaRPr sz="1600" dirty="0"/>
          </a:p>
          <a:p>
            <a:pPr marL="742950" lvl="1" indent="-285750">
              <a:spcAft>
                <a:spcPts val="600"/>
              </a:spcAft>
              <a:buFont typeface="Arial"/>
              <a:buChar char="•"/>
              <a:defRPr/>
            </a:pPr>
            <a:r>
              <a:rPr lang="en-GB" sz="1600" dirty="0"/>
              <a:t>Jurisdiction and sectors impacts</a:t>
            </a:r>
            <a:endParaRPr sz="1600" dirty="0"/>
          </a:p>
          <a:p>
            <a:pPr lvl="1">
              <a:defRPr/>
            </a:pPr>
            <a:endParaRPr lang="en-GB" dirty="0"/>
          </a:p>
        </p:txBody>
      </p:sp>
      <p:pic>
        <p:nvPicPr>
          <p:cNvPr id="8" name="Picture 10"/>
          <p:cNvPicPr>
            <a:picLocks noChangeAspect="1"/>
          </p:cNvPicPr>
          <p:nvPr/>
        </p:nvPicPr>
        <p:blipFill>
          <a:blip r:embed="rId2"/>
          <a:stretch/>
        </p:blipFill>
        <p:spPr bwMode="auto">
          <a:xfrm>
            <a:off x="5219563" y="2171842"/>
            <a:ext cx="6461262" cy="2788022"/>
          </a:xfrm>
          <a:prstGeom prst="rect">
            <a:avLst/>
          </a:prstGeom>
        </p:spPr>
      </p:pic>
      <p:sp>
        <p:nvSpPr>
          <p:cNvPr id="9" name="TextBox 12"/>
          <p:cNvSpPr>
            <a:spLocks/>
          </p:cNvSpPr>
          <p:nvPr/>
        </p:nvSpPr>
        <p:spPr bwMode="auto">
          <a:xfrm>
            <a:off x="6528048" y="1622285"/>
            <a:ext cx="7671546" cy="923330"/>
          </a:xfrm>
          <a:prstGeom prst="rect">
            <a:avLst/>
          </a:prstGeom>
          <a:noFill/>
        </p:spPr>
        <p:txBody>
          <a:bodyPr wrap="square">
            <a:spAutoFit/>
          </a:bodyPr>
          <a:lstStyle/>
          <a:p>
            <a:pPr>
              <a:defRPr/>
            </a:pPr>
            <a:r>
              <a:rPr lang="en-GB" dirty="0"/>
              <a:t>Types of climate-related risks</a:t>
            </a:r>
            <a:endParaRPr dirty="0"/>
          </a:p>
          <a:p>
            <a:pPr>
              <a:defRPr/>
            </a:pPr>
            <a:br>
              <a:rPr lang="en-GB" dirty="0"/>
            </a:b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Speakers</a:t>
            </a:r>
            <a:endParaRPr dirty="0"/>
          </a:p>
        </p:txBody>
      </p:sp>
      <p:sp>
        <p:nvSpPr>
          <p:cNvPr id="5" name="Content Placeholder 2"/>
          <p:cNvSpPr>
            <a:spLocks noGrp="1"/>
          </p:cNvSpPr>
          <p:nvPr>
            <p:ph idx="1"/>
          </p:nvPr>
        </p:nvSpPr>
        <p:spPr bwMode="auto"/>
        <p:txBody>
          <a:bodyPr/>
          <a:lstStyle/>
          <a:p>
            <a:pPr marL="0" indent="0">
              <a:spcAft>
                <a:spcPts val="1200"/>
              </a:spcAft>
              <a:buNone/>
              <a:defRPr/>
            </a:pPr>
            <a:r>
              <a:rPr lang="en-GB" dirty="0"/>
              <a:t>Sessional Meeting Chair – Sue Dreksler</a:t>
            </a:r>
            <a:endParaRPr dirty="0"/>
          </a:p>
          <a:p>
            <a:pPr marL="0" indent="0">
              <a:spcAft>
                <a:spcPts val="1200"/>
              </a:spcAft>
              <a:buNone/>
              <a:defRPr/>
            </a:pPr>
            <a:r>
              <a:rPr lang="en-GB" dirty="0"/>
              <a:t>Climate Change Reserving Working Party representatives:</a:t>
            </a:r>
            <a:endParaRPr dirty="0"/>
          </a:p>
          <a:p>
            <a:pPr>
              <a:spcAft>
                <a:spcPts val="600"/>
              </a:spcAft>
              <a:defRPr/>
            </a:pPr>
            <a:r>
              <a:rPr lang="en-GB" dirty="0"/>
              <a:t>Alex Marcuson</a:t>
            </a:r>
            <a:endParaRPr dirty="0"/>
          </a:p>
          <a:p>
            <a:pPr>
              <a:spcBef>
                <a:spcPts val="600"/>
              </a:spcBef>
              <a:spcAft>
                <a:spcPts val="600"/>
              </a:spcAft>
              <a:defRPr/>
            </a:pPr>
            <a:r>
              <a:rPr lang="en-GB" dirty="0"/>
              <a:t>Josie Durley</a:t>
            </a:r>
            <a:endParaRPr dirty="0"/>
          </a:p>
          <a:p>
            <a:pPr>
              <a:spcBef>
                <a:spcPts val="600"/>
              </a:spcBef>
              <a:spcAft>
                <a:spcPts val="600"/>
              </a:spcAft>
              <a:defRPr/>
            </a:pPr>
            <a:r>
              <a:rPr lang="en-GB" dirty="0"/>
              <a:t>Lucy Thomas</a:t>
            </a:r>
            <a:endParaRPr dirty="0"/>
          </a:p>
          <a:p>
            <a:pPr>
              <a:spcBef>
                <a:spcPts val="600"/>
              </a:spcBef>
              <a:spcAft>
                <a:spcPts val="600"/>
              </a:spcAft>
              <a:defRPr/>
            </a:pPr>
            <a:r>
              <a:rPr lang="en-GB" dirty="0"/>
              <a:t>Martin Massey</a:t>
            </a:r>
            <a:endParaRPr dirty="0"/>
          </a:p>
          <a:p>
            <a:pPr>
              <a:spcBef>
                <a:spcPts val="600"/>
              </a:spcBef>
              <a:spcAft>
                <a:spcPts val="600"/>
              </a:spcAft>
              <a:defRPr/>
            </a:pPr>
            <a:r>
              <a:rPr lang="en-GB" dirty="0"/>
              <a:t>Sarah Grimshaw</a:t>
            </a:r>
            <a:endParaRPr dirty="0"/>
          </a:p>
          <a:p>
            <a:pPr>
              <a:spcBef>
                <a:spcPts val="600"/>
              </a:spcBef>
              <a:spcAft>
                <a:spcPts val="1200"/>
              </a:spcAft>
              <a:defRPr/>
            </a:pPr>
            <a:r>
              <a:rPr lang="en-GB" dirty="0"/>
              <a:t>James Orr</a:t>
            </a:r>
            <a:endParaRPr dirty="0"/>
          </a:p>
          <a:p>
            <a:pPr marL="0" indent="0">
              <a:spcAft>
                <a:spcPts val="600"/>
              </a:spcAft>
              <a:buNone/>
              <a:defRPr/>
            </a:pPr>
            <a:r>
              <a:rPr lang="en-GB" dirty="0"/>
              <a:t>Closing the debate – Martin White</a:t>
            </a:r>
            <a:endParaRPr dirty="0"/>
          </a:p>
        </p:txBody>
      </p:sp>
      <p:sp>
        <p:nvSpPr>
          <p:cNvPr id="6" name="Slide Number Placeholder 3"/>
          <p:cNvSpPr>
            <a:spLocks noGrp="1"/>
          </p:cNvSpPr>
          <p:nvPr>
            <p:ph type="sldNum" sz="quarter" idx="12"/>
          </p:nvPr>
        </p:nvSpPr>
        <p:spPr bwMode="auto"/>
        <p:txBody>
          <a:bodyPr/>
          <a:lstStyle/>
          <a:p>
            <a:pPr>
              <a:defRPr/>
            </a:pPr>
            <a:r>
              <a:rPr lang="en-GB" dirty="0"/>
              <a:t>2</a:t>
            </a:r>
          </a:p>
        </p:txBody>
      </p:sp>
      <p:pic>
        <p:nvPicPr>
          <p:cNvPr id="7" name="Picture 4" descr="A qr code on a white background&#10;&#10;Description automatically generated"/>
          <p:cNvPicPr>
            <a:picLocks noChangeAspect="1"/>
          </p:cNvPicPr>
          <p:nvPr/>
        </p:nvPicPr>
        <p:blipFill>
          <a:blip r:embed="rId2"/>
          <a:stretch/>
        </p:blipFill>
        <p:spPr bwMode="auto">
          <a:xfrm>
            <a:off x="7464152" y="3573016"/>
            <a:ext cx="2396542" cy="23965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HeatMap Case Study Outputs and Uses</a:t>
            </a:r>
            <a:endParaRPr dirty="0"/>
          </a:p>
        </p:txBody>
      </p:sp>
      <p:sp>
        <p:nvSpPr>
          <p:cNvPr id="5" name="Date Placeholder 3"/>
          <p:cNvSpPr>
            <a:spLocks noGrp="1"/>
          </p:cNvSpPr>
          <p:nvPr>
            <p:ph type="dt" sz="half" idx="10"/>
          </p:nvPr>
        </p:nvSpPr>
        <p:spPr bwMode="auto"/>
        <p:txBody>
          <a:bodyPr/>
          <a:lstStyle/>
          <a:p>
            <a:pPr>
              <a:defRPr/>
            </a:pPr>
            <a:r>
              <a:rPr lang="en-GB" dirty="0"/>
              <a:t>8 May 2024</a:t>
            </a:r>
            <a:endParaRPr dirty="0"/>
          </a:p>
        </p:txBody>
      </p:sp>
      <p:sp>
        <p:nvSpPr>
          <p:cNvPr id="6" name="Slide Number Placeholder 4"/>
          <p:cNvSpPr>
            <a:spLocks noGrp="1"/>
          </p:cNvSpPr>
          <p:nvPr>
            <p:ph type="sldNum" sz="quarter" idx="12"/>
          </p:nvPr>
        </p:nvSpPr>
        <p:spPr bwMode="auto"/>
        <p:txBody>
          <a:bodyPr/>
          <a:lstStyle/>
          <a:p>
            <a:pPr>
              <a:defRPr/>
            </a:pPr>
            <a:r>
              <a:rPr lang="en-GB" dirty="0"/>
              <a:t>20</a:t>
            </a:r>
          </a:p>
        </p:txBody>
      </p:sp>
      <p:pic>
        <p:nvPicPr>
          <p:cNvPr id="7" name="Picture 9"/>
          <p:cNvPicPr>
            <a:picLocks noChangeAspect="1"/>
          </p:cNvPicPr>
          <p:nvPr/>
        </p:nvPicPr>
        <p:blipFill>
          <a:blip r:embed="rId2"/>
          <a:srcRect t="2857"/>
          <a:stretch/>
        </p:blipFill>
        <p:spPr bwMode="auto">
          <a:xfrm>
            <a:off x="4943871" y="3765655"/>
            <a:ext cx="4520906" cy="2453547"/>
          </a:xfrm>
          <a:prstGeom prst="rect">
            <a:avLst/>
          </a:prstGeom>
          <a:ln>
            <a:solidFill>
              <a:schemeClr val="accent1"/>
            </a:solidFill>
          </a:ln>
        </p:spPr>
      </p:pic>
      <p:pic>
        <p:nvPicPr>
          <p:cNvPr id="8" name="Picture 5"/>
          <p:cNvPicPr>
            <a:picLocks noChangeAspect="1"/>
          </p:cNvPicPr>
          <p:nvPr/>
        </p:nvPicPr>
        <p:blipFill>
          <a:blip r:embed="rId3"/>
          <a:stretch/>
        </p:blipFill>
        <p:spPr bwMode="auto">
          <a:xfrm>
            <a:off x="6600056" y="1461815"/>
            <a:ext cx="4520906" cy="2177933"/>
          </a:xfrm>
          <a:prstGeom prst="rect">
            <a:avLst/>
          </a:prstGeom>
          <a:ln>
            <a:solidFill>
              <a:schemeClr val="accent1"/>
            </a:solidFill>
          </a:ln>
        </p:spPr>
      </p:pic>
      <p:sp>
        <p:nvSpPr>
          <p:cNvPr id="9" name="TextBox 8"/>
          <p:cNvSpPr>
            <a:spLocks/>
          </p:cNvSpPr>
          <p:nvPr/>
        </p:nvSpPr>
        <p:spPr bwMode="auto">
          <a:xfrm>
            <a:off x="509760" y="1562256"/>
            <a:ext cx="4153199" cy="4601260"/>
          </a:xfrm>
          <a:prstGeom prst="rect">
            <a:avLst/>
          </a:prstGeom>
          <a:noFill/>
        </p:spPr>
        <p:txBody>
          <a:bodyPr wrap="square">
            <a:spAutoFit/>
          </a:bodyPr>
          <a:lstStyle/>
          <a:p>
            <a:pPr>
              <a:spcAft>
                <a:spcPts val="600"/>
              </a:spcAft>
              <a:defRPr/>
            </a:pPr>
            <a:r>
              <a:rPr lang="en-GB" dirty="0"/>
              <a:t>Case Studies</a:t>
            </a:r>
            <a:endParaRPr sz="2000" dirty="0"/>
          </a:p>
          <a:p>
            <a:pPr marL="285750" indent="-285750">
              <a:spcAft>
                <a:spcPts val="600"/>
              </a:spcAft>
              <a:buFont typeface="Arial"/>
              <a:buChar char="•"/>
              <a:defRPr/>
            </a:pPr>
            <a:r>
              <a:rPr lang="en-GB" sz="1600" dirty="0"/>
              <a:t>D&amp;O and Property lines of business</a:t>
            </a:r>
            <a:endParaRPr sz="2000" dirty="0"/>
          </a:p>
          <a:p>
            <a:pPr marL="285750" indent="-285750">
              <a:spcAft>
                <a:spcPts val="600"/>
              </a:spcAft>
              <a:buFont typeface="Arial"/>
              <a:buChar char="•"/>
              <a:defRPr/>
            </a:pPr>
            <a:r>
              <a:rPr lang="en-GB" sz="1600" dirty="0"/>
              <a:t>Triggers/drivers mapped against climate related risks and RAG status</a:t>
            </a:r>
            <a:endParaRPr sz="2000" dirty="0"/>
          </a:p>
          <a:p>
            <a:pPr marL="285750" indent="-285750">
              <a:spcAft>
                <a:spcPts val="600"/>
              </a:spcAft>
              <a:buFont typeface="Arial"/>
              <a:buChar char="•"/>
              <a:defRPr/>
            </a:pPr>
            <a:r>
              <a:rPr lang="en-GB" sz="1600" dirty="0"/>
              <a:t>Litigation case studies as a primary reference point for D&amp;O (Inaction; Errors in Action; and Misstatement)</a:t>
            </a:r>
            <a:endParaRPr sz="2000" dirty="0"/>
          </a:p>
          <a:p>
            <a:pPr marL="285750" indent="-285750">
              <a:spcAft>
                <a:spcPts val="600"/>
              </a:spcAft>
              <a:buFont typeface="Arial"/>
              <a:buChar char="•"/>
              <a:defRPr/>
            </a:pPr>
            <a:r>
              <a:rPr lang="en-GB" sz="1600" dirty="0"/>
              <a:t>Property heavily impacted by acute and chronic physical risks of climate change.</a:t>
            </a:r>
            <a:endParaRPr sz="2000" dirty="0"/>
          </a:p>
          <a:p>
            <a:pPr>
              <a:spcBef>
                <a:spcPts val="1200"/>
              </a:spcBef>
              <a:spcAft>
                <a:spcPts val="600"/>
              </a:spcAft>
              <a:defRPr/>
            </a:pPr>
            <a:r>
              <a:rPr lang="en-GB" dirty="0"/>
              <a:t>Uses of Reserving Actuaries</a:t>
            </a:r>
            <a:endParaRPr sz="2000" dirty="0"/>
          </a:p>
          <a:p>
            <a:pPr marL="285750" indent="-285750">
              <a:spcAft>
                <a:spcPts val="600"/>
              </a:spcAft>
              <a:buFont typeface="Arial"/>
              <a:buChar char="•"/>
              <a:defRPr/>
            </a:pPr>
            <a:r>
              <a:rPr lang="en-GB" sz="1600" dirty="0"/>
              <a:t>Ascertain whether additional allowances for climate change related risks are required</a:t>
            </a:r>
            <a:endParaRPr sz="2000" dirty="0"/>
          </a:p>
          <a:p>
            <a:pPr marL="285750" indent="-285750">
              <a:spcAft>
                <a:spcPts val="600"/>
              </a:spcAft>
              <a:buFont typeface="Arial"/>
              <a:buChar char="•"/>
              <a:defRPr/>
            </a:pPr>
            <a:r>
              <a:rPr lang="en-GB" sz="1600" dirty="0"/>
              <a:t>Support improvements in reserving methodologies and assumptions </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Tools and techniques – the way ahead</a:t>
            </a:r>
            <a:endParaRPr lang="en-GB" dirty="0"/>
          </a:p>
        </p:txBody>
      </p:sp>
      <p:sp>
        <p:nvSpPr>
          <p:cNvPr id="5" name="Subtitle 2"/>
          <p:cNvSpPr>
            <a:spLocks noGrp="1"/>
          </p:cNvSpPr>
          <p:nvPr>
            <p:ph type="subTitle" idx="1"/>
          </p:nvPr>
        </p:nvSpPr>
        <p:spPr bwMode="auto"/>
        <p:txBody>
          <a:bodyPr/>
          <a:lstStyle/>
          <a:p>
            <a:pPr>
              <a:defRPr/>
            </a:pPr>
            <a:r>
              <a:rPr lang="en-GB" b="1" dirty="0"/>
              <a:t>Other qualitative techniques:</a:t>
            </a:r>
            <a:endParaRPr dirty="0"/>
          </a:p>
          <a:p>
            <a:pPr>
              <a:defRPr/>
            </a:pPr>
            <a:r>
              <a:rPr lang="en-GB" dirty="0"/>
              <a:t>Sarah Grimshaw</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Talking to underwriting and claims experts</a:t>
            </a:r>
            <a:endParaRPr dirty="0"/>
          </a:p>
        </p:txBody>
      </p:sp>
      <p:sp>
        <p:nvSpPr>
          <p:cNvPr id="5" name="Text Placeholder 5"/>
          <p:cNvSpPr>
            <a:spLocks noGrp="1"/>
          </p:cNvSpPr>
          <p:nvPr>
            <p:ph type="body" idx="1"/>
          </p:nvPr>
        </p:nvSpPr>
        <p:spPr bwMode="auto"/>
        <p:txBody>
          <a:bodyPr/>
          <a:lstStyle/>
          <a:p>
            <a:pPr>
              <a:defRPr/>
            </a:pPr>
            <a:r>
              <a:rPr lang="en-GB" sz="2400" dirty="0"/>
              <a:t>Underwriting</a:t>
            </a:r>
            <a:endParaRPr sz="2400" dirty="0"/>
          </a:p>
        </p:txBody>
      </p:sp>
      <p:sp>
        <p:nvSpPr>
          <p:cNvPr id="6" name="Content Placeholder 6"/>
          <p:cNvSpPr>
            <a:spLocks noGrp="1"/>
          </p:cNvSpPr>
          <p:nvPr>
            <p:ph sz="half" idx="2"/>
          </p:nvPr>
        </p:nvSpPr>
        <p:spPr bwMode="auto"/>
        <p:txBody>
          <a:bodyPr/>
          <a:lstStyle/>
          <a:p>
            <a:pPr>
              <a:spcAft>
                <a:spcPts val="600"/>
              </a:spcAft>
              <a:defRPr/>
            </a:pPr>
            <a:r>
              <a:rPr lang="en-GB" sz="2400" dirty="0"/>
              <a:t>How have policy wordings changed to cater for climate change?</a:t>
            </a:r>
            <a:endParaRPr sz="2400" dirty="0"/>
          </a:p>
          <a:p>
            <a:pPr>
              <a:spcAft>
                <a:spcPts val="600"/>
              </a:spcAft>
              <a:defRPr/>
            </a:pPr>
            <a:r>
              <a:rPr lang="en-GB" sz="2400" dirty="0"/>
              <a:t>Have exclusionary wordings been used?  Which?  From when?</a:t>
            </a:r>
            <a:endParaRPr sz="2400" dirty="0"/>
          </a:p>
          <a:p>
            <a:pPr>
              <a:spcAft>
                <a:spcPts val="600"/>
              </a:spcAft>
              <a:defRPr/>
            </a:pPr>
            <a:r>
              <a:rPr lang="en-GB" sz="2400" dirty="0"/>
              <a:t>Do we track explicit write-ins?</a:t>
            </a:r>
            <a:endParaRPr sz="2400" dirty="0"/>
          </a:p>
          <a:p>
            <a:pPr>
              <a:spcAft>
                <a:spcPts val="600"/>
              </a:spcAft>
              <a:defRPr/>
            </a:pPr>
            <a:r>
              <a:rPr lang="en-GB" sz="2400" dirty="0"/>
              <a:t>What aggregate modelling do we perform?</a:t>
            </a:r>
            <a:endParaRPr sz="2400" dirty="0"/>
          </a:p>
          <a:p>
            <a:pPr>
              <a:spcAft>
                <a:spcPts val="600"/>
              </a:spcAft>
              <a:defRPr/>
            </a:pPr>
            <a:r>
              <a:rPr lang="en-GB" sz="2400" dirty="0"/>
              <a:t>What modelling tools are we relying upon?</a:t>
            </a:r>
            <a:endParaRPr sz="2400" dirty="0"/>
          </a:p>
        </p:txBody>
      </p:sp>
      <p:sp>
        <p:nvSpPr>
          <p:cNvPr id="7" name="Text Placeholder 7"/>
          <p:cNvSpPr>
            <a:spLocks noGrp="1"/>
          </p:cNvSpPr>
          <p:nvPr>
            <p:ph type="body" sz="quarter" idx="3"/>
          </p:nvPr>
        </p:nvSpPr>
        <p:spPr bwMode="auto"/>
        <p:txBody>
          <a:bodyPr/>
          <a:lstStyle/>
          <a:p>
            <a:pPr>
              <a:defRPr/>
            </a:pPr>
            <a:r>
              <a:rPr lang="en-GB" sz="2400" dirty="0"/>
              <a:t>Claims</a:t>
            </a:r>
            <a:endParaRPr sz="2400" dirty="0"/>
          </a:p>
        </p:txBody>
      </p:sp>
      <p:sp>
        <p:nvSpPr>
          <p:cNvPr id="8" name="Content Placeholder 8"/>
          <p:cNvSpPr>
            <a:spLocks noGrp="1"/>
          </p:cNvSpPr>
          <p:nvPr>
            <p:ph sz="quarter" idx="4"/>
          </p:nvPr>
        </p:nvSpPr>
        <p:spPr bwMode="auto"/>
        <p:txBody>
          <a:bodyPr/>
          <a:lstStyle/>
          <a:p>
            <a:pPr>
              <a:spcAft>
                <a:spcPts val="600"/>
              </a:spcAft>
              <a:defRPr/>
            </a:pPr>
            <a:r>
              <a:rPr lang="en-GB" sz="2400" dirty="0"/>
              <a:t>What claim watch-lists are currently maintained?</a:t>
            </a:r>
            <a:endParaRPr sz="2400" dirty="0"/>
          </a:p>
          <a:p>
            <a:pPr>
              <a:spcAft>
                <a:spcPts val="600"/>
              </a:spcAft>
              <a:defRPr/>
            </a:pPr>
            <a:r>
              <a:rPr lang="en-GB" sz="2400" dirty="0"/>
              <a:t>Are any climate change flags used?</a:t>
            </a:r>
            <a:endParaRPr sz="2400" dirty="0"/>
          </a:p>
          <a:p>
            <a:pPr>
              <a:spcAft>
                <a:spcPts val="600"/>
              </a:spcAft>
              <a:defRPr/>
            </a:pPr>
            <a:r>
              <a:rPr lang="en-GB" sz="2400" dirty="0"/>
              <a:t>Are there any emerging claim types?</a:t>
            </a:r>
            <a:endParaRPr sz="2400" dirty="0"/>
          </a:p>
          <a:p>
            <a:pPr>
              <a:spcAft>
                <a:spcPts val="600"/>
              </a:spcAft>
              <a:defRPr/>
            </a:pPr>
            <a:r>
              <a:rPr lang="en-GB" sz="2400" dirty="0"/>
              <a:t>What are the main legal defences?</a:t>
            </a:r>
            <a:endParaRPr sz="2400" dirty="0"/>
          </a:p>
        </p:txBody>
      </p:sp>
      <p:sp>
        <p:nvSpPr>
          <p:cNvPr id="9" name="Date Placeholder 3"/>
          <p:cNvSpPr>
            <a:spLocks noGrp="1"/>
          </p:cNvSpPr>
          <p:nvPr>
            <p:ph type="dt" sz="half" idx="10"/>
          </p:nvPr>
        </p:nvSpPr>
        <p:spPr bwMode="auto"/>
        <p:txBody>
          <a:bodyPr/>
          <a:lstStyle/>
          <a:p>
            <a:pPr marL="0" marR="0" lvl="0" indent="0" algn="l" defTabSz="914400">
              <a:lnSpc>
                <a:spcPct val="100000"/>
              </a:lnSpc>
              <a:spcBef>
                <a:spcPts val="0"/>
              </a:spcBef>
              <a:spcAft>
                <a:spcPts val="0"/>
              </a:spcAft>
              <a:buClrTx/>
              <a:buSzTx/>
              <a:buFontTx/>
              <a:buNone/>
              <a:defRPr/>
            </a:pPr>
            <a:r>
              <a:rPr lang="en-GB" sz="1200" b="0" i="0" u="none" strike="noStrike" cap="none" spc="0" dirty="0">
                <a:ln>
                  <a:noFill/>
                </a:ln>
                <a:solidFill>
                  <a:srgbClr val="3F4548"/>
                </a:solidFill>
                <a:latin typeface="Arial"/>
                <a:ea typeface="+mn-ea"/>
              </a:rPr>
              <a:t>8 May 2024</a:t>
            </a:r>
            <a:endParaRPr dirty="0"/>
          </a:p>
        </p:txBody>
      </p:sp>
      <p:sp>
        <p:nvSpPr>
          <p:cNvPr id="10" name="Slide Number Placeholder 4"/>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r>
              <a:rPr lang="en-GB" sz="1200" b="0" i="0" u="none" strike="noStrike" cap="none" spc="0" dirty="0">
                <a:ln>
                  <a:noFill/>
                </a:ln>
                <a:solidFill>
                  <a:srgbClr val="3F4548"/>
                </a:solidFill>
                <a:latin typeface="Arial"/>
                <a:ea typeface="+mn-ea"/>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Back Book Exposures</a:t>
            </a:r>
            <a:endParaRPr dirty="0"/>
          </a:p>
        </p:txBody>
      </p:sp>
      <p:sp>
        <p:nvSpPr>
          <p:cNvPr id="5" name="Date Placeholder 3"/>
          <p:cNvSpPr>
            <a:spLocks noGrp="1"/>
          </p:cNvSpPr>
          <p:nvPr>
            <p:ph type="dt" sz="half" idx="10"/>
          </p:nvPr>
        </p:nvSpPr>
        <p:spPr bwMode="auto"/>
        <p:txBody>
          <a:bodyPr/>
          <a:lstStyle/>
          <a:p>
            <a:pPr marL="0" marR="0" lvl="0" indent="0" algn="l" defTabSz="914400">
              <a:lnSpc>
                <a:spcPct val="100000"/>
              </a:lnSpc>
              <a:spcBef>
                <a:spcPts val="0"/>
              </a:spcBef>
              <a:spcAft>
                <a:spcPts val="0"/>
              </a:spcAft>
              <a:buClrTx/>
              <a:buSzTx/>
              <a:buFontTx/>
              <a:buNone/>
              <a:defRPr/>
            </a:pPr>
            <a:r>
              <a:rPr lang="en-GB" sz="1200" b="0" i="0" u="none" strike="noStrike" cap="none" spc="0" dirty="0">
                <a:ln>
                  <a:noFill/>
                </a:ln>
                <a:solidFill>
                  <a:srgbClr val="3F4548"/>
                </a:solidFill>
                <a:latin typeface="Arial"/>
                <a:ea typeface="+mn-ea"/>
              </a:rPr>
              <a:t>8 May 2024</a:t>
            </a:r>
            <a:endParaRPr dirty="0"/>
          </a:p>
        </p:txBody>
      </p:sp>
      <p:sp>
        <p:nvSpPr>
          <p:cNvPr id="6" name="Slide Number Placeholder 4"/>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r>
              <a:rPr lang="en-GB" sz="1200" b="0" i="0" u="none" strike="noStrike" cap="none" spc="0" dirty="0">
                <a:ln>
                  <a:noFill/>
                </a:ln>
                <a:solidFill>
                  <a:srgbClr val="3F4548"/>
                </a:solidFill>
                <a:latin typeface="Arial"/>
                <a:ea typeface="+mn-ea"/>
              </a:rPr>
              <a:t>23</a:t>
            </a:r>
          </a:p>
        </p:txBody>
      </p:sp>
      <p:grpSp>
        <p:nvGrpSpPr>
          <p:cNvPr id="7" name="Diagram 12"/>
          <p:cNvGrpSpPr/>
          <p:nvPr/>
        </p:nvGrpSpPr>
        <p:grpSpPr bwMode="auto">
          <a:xfrm>
            <a:off x="527054" y="1358047"/>
            <a:ext cx="10972800" cy="4439071"/>
            <a:chOff x="0" y="0"/>
            <a:chExt cx="10043747" cy="4439071"/>
          </a:xfrm>
        </p:grpSpPr>
        <p:sp>
          <p:nvSpPr>
            <p:cNvPr id="8" name="Arrow: Chevron 7"/>
            <p:cNvSpPr/>
            <p:nvPr/>
          </p:nvSpPr>
          <p:spPr bwMode="auto">
            <a:xfrm rot="5400000">
              <a:off x="-147282" y="149082"/>
              <a:ext cx="981884" cy="687319"/>
            </a:xfrm>
            <a:prstGeom prst="chevron">
              <a:avLst>
                <a:gd name="adj" fmla="val 50000"/>
              </a:avLst>
            </a:prstGeom>
            <a:solidFill>
              <a:srgbClr val="C81E45"/>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12700" tIns="12700" rIns="12700" bIns="12700" numCol="1" spcCol="1270" anchor="ctr" anchorCtr="0">
              <a:noAutofit/>
            </a:bodyPr>
            <a:lstStyle/>
            <a:p>
              <a:pPr marL="0" lvl="0" indent="0" algn="ctr" defTabSz="889000">
                <a:lnSpc>
                  <a:spcPct val="90000"/>
                </a:lnSpc>
                <a:spcBef>
                  <a:spcPts val="0"/>
                </a:spcBef>
                <a:spcAft>
                  <a:spcPts val="0"/>
                </a:spcAft>
                <a:buNone/>
                <a:defRPr/>
              </a:pPr>
              <a:r>
                <a:rPr lang="en-GB" sz="2000" dirty="0"/>
                <a:t>Tier 1</a:t>
              </a:r>
              <a:endParaRPr sz="2000" dirty="0"/>
            </a:p>
          </p:txBody>
        </p:sp>
        <p:sp>
          <p:nvSpPr>
            <p:cNvPr id="9" name="Rectangle: Top Corners Rounded 8"/>
            <p:cNvSpPr/>
            <p:nvPr/>
          </p:nvSpPr>
          <p:spPr bwMode="auto">
            <a:xfrm rot="5400000">
              <a:off x="5046420" y="-4357301"/>
              <a:ext cx="638224" cy="9356427"/>
            </a:xfrm>
            <a:prstGeom prst="round2SameRect">
              <a:avLst>
                <a:gd name="adj1" fmla="val 16667"/>
                <a:gd name="adj2" fmla="val 0"/>
              </a:avLst>
            </a:prstGeom>
            <a:solidFill>
              <a:schemeClr val="lt1">
                <a:hueOff val="0"/>
                <a:satOff val="0"/>
                <a:lumOff val="0"/>
                <a:alphaOff val="0"/>
                <a:alpha val="90000"/>
              </a:schemeClr>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p:style>
          <p:txBody>
            <a:bodyPr spcFirstLastPara="0" vert="vert270"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en-GB" sz="2000" dirty="0"/>
                <a:t>Little or no knowledge of historical UW activities.</a:t>
              </a:r>
            </a:p>
          </p:txBody>
        </p:sp>
        <p:sp>
          <p:nvSpPr>
            <p:cNvPr id="10" name="Arrow: Chevron 9"/>
            <p:cNvSpPr/>
            <p:nvPr/>
          </p:nvSpPr>
          <p:spPr bwMode="auto">
            <a:xfrm rot="5400000">
              <a:off x="-147282" y="1012479"/>
              <a:ext cx="981884" cy="687319"/>
            </a:xfrm>
            <a:prstGeom prst="chevron">
              <a:avLst>
                <a:gd name="adj" fmla="val 50000"/>
              </a:avLst>
            </a:prstGeom>
            <a:solidFill>
              <a:srgbClr val="E9458C"/>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12700" tIns="12700" rIns="12700" bIns="12700" numCol="1" spcCol="1270" anchor="ctr" anchorCtr="0">
              <a:noAutofit/>
            </a:bodyPr>
            <a:lstStyle/>
            <a:p>
              <a:pPr marL="0" lvl="0" indent="0" algn="ctr" defTabSz="889000">
                <a:lnSpc>
                  <a:spcPct val="90000"/>
                </a:lnSpc>
                <a:spcBef>
                  <a:spcPts val="0"/>
                </a:spcBef>
                <a:spcAft>
                  <a:spcPts val="0"/>
                </a:spcAft>
                <a:buNone/>
                <a:defRPr/>
              </a:pPr>
              <a:r>
                <a:rPr lang="en-GB" sz="2000" dirty="0"/>
                <a:t>Tier 2</a:t>
              </a:r>
              <a:endParaRPr sz="2000" dirty="0"/>
            </a:p>
          </p:txBody>
        </p:sp>
        <p:sp>
          <p:nvSpPr>
            <p:cNvPr id="11" name="Rectangle: Top Corners Rounded 10"/>
            <p:cNvSpPr/>
            <p:nvPr/>
          </p:nvSpPr>
          <p:spPr bwMode="auto">
            <a:xfrm rot="5400000">
              <a:off x="5046420" y="-3493904"/>
              <a:ext cx="638224" cy="9356427"/>
            </a:xfrm>
            <a:prstGeom prst="round2SameRect">
              <a:avLst>
                <a:gd name="adj1" fmla="val 16667"/>
                <a:gd name="adj2" fmla="val 0"/>
              </a:avLst>
            </a:prstGeom>
            <a:solidFill>
              <a:schemeClr val="lt1">
                <a:hueOff val="0"/>
                <a:satOff val="0"/>
                <a:lumOff val="0"/>
                <a:alphaOff val="0"/>
                <a:alpha val="90000"/>
              </a:schemeClr>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p:style>
          <p:txBody>
            <a:bodyPr spcFirstLastPara="0" vert="vert270"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en-GB" sz="2000" dirty="0"/>
                <a:t>Partial awareness of UW periods, LOBs, basis of cover and industries covered.</a:t>
              </a:r>
            </a:p>
          </p:txBody>
        </p:sp>
        <p:sp>
          <p:nvSpPr>
            <p:cNvPr id="12" name="Arrow: Chevron 11"/>
            <p:cNvSpPr/>
            <p:nvPr/>
          </p:nvSpPr>
          <p:spPr bwMode="auto">
            <a:xfrm rot="5400000">
              <a:off x="-147282" y="1875875"/>
              <a:ext cx="981884" cy="687319"/>
            </a:xfrm>
            <a:prstGeom prst="chevron">
              <a:avLst>
                <a:gd name="adj" fmla="val 5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12700" tIns="12700" rIns="12700" bIns="12700" numCol="1" spcCol="1270" anchor="ctr" anchorCtr="0">
              <a:noAutofit/>
            </a:bodyPr>
            <a:lstStyle/>
            <a:p>
              <a:pPr marL="0" lvl="0" indent="0" algn="ctr" defTabSz="889000">
                <a:lnSpc>
                  <a:spcPct val="90000"/>
                </a:lnSpc>
                <a:spcBef>
                  <a:spcPts val="0"/>
                </a:spcBef>
                <a:spcAft>
                  <a:spcPts val="0"/>
                </a:spcAft>
                <a:buNone/>
                <a:defRPr/>
              </a:pPr>
              <a:r>
                <a:rPr lang="en-GB" sz="2000" dirty="0"/>
                <a:t>Tier 3</a:t>
              </a:r>
              <a:endParaRPr sz="2000" dirty="0"/>
            </a:p>
          </p:txBody>
        </p:sp>
        <p:sp>
          <p:nvSpPr>
            <p:cNvPr id="13" name="Rectangle: Top Corners Rounded 12"/>
            <p:cNvSpPr/>
            <p:nvPr/>
          </p:nvSpPr>
          <p:spPr bwMode="auto">
            <a:xfrm rot="5400000">
              <a:off x="5046420" y="-2630508"/>
              <a:ext cx="638224" cy="9356427"/>
            </a:xfrm>
            <a:prstGeom prst="round2SameRect">
              <a:avLst>
                <a:gd name="adj1" fmla="val 16667"/>
                <a:gd name="adj2" fmla="val 0"/>
              </a:avLst>
            </a:prstGeom>
            <a:solidFill>
              <a:schemeClr val="lt1">
                <a:hueOff val="0"/>
                <a:satOff val="0"/>
                <a:lumOff val="0"/>
                <a:alphaOff val="0"/>
                <a:alpha val="90000"/>
              </a:schemeClr>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p:style>
          <p:txBody>
            <a:bodyPr spcFirstLastPara="0" vert="vert270"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en-GB" sz="2000" dirty="0"/>
                <a:t>Complete awareness of UW periods, LOBs, basis of cover and industries covered. </a:t>
              </a:r>
            </a:p>
            <a:p>
              <a:pPr marL="171450" lvl="1" indent="-171450" algn="l" defTabSz="800100">
                <a:lnSpc>
                  <a:spcPct val="90000"/>
                </a:lnSpc>
                <a:spcBef>
                  <a:spcPts val="0"/>
                </a:spcBef>
                <a:spcAft>
                  <a:spcPts val="0"/>
                </a:spcAft>
                <a:buChar char="•"/>
                <a:defRPr/>
              </a:pPr>
              <a:r>
                <a:rPr lang="en-GB" sz="2000" dirty="0"/>
                <a:t>Little or no details of underlying insured names, policy limits, coverage, T&amp;Cs.</a:t>
              </a:r>
            </a:p>
          </p:txBody>
        </p:sp>
        <p:sp>
          <p:nvSpPr>
            <p:cNvPr id="14" name="Arrow: Chevron 13"/>
            <p:cNvSpPr/>
            <p:nvPr/>
          </p:nvSpPr>
          <p:spPr bwMode="auto">
            <a:xfrm rot="5400000">
              <a:off x="-147282" y="2739272"/>
              <a:ext cx="981884" cy="687319"/>
            </a:xfrm>
            <a:prstGeom prst="chevron">
              <a:avLst>
                <a:gd name="adj" fmla="val 50000"/>
              </a:avLst>
            </a:prstGeom>
            <a:solidFill>
              <a:srgbClr val="11B3A2"/>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12700" tIns="12700" rIns="12700" bIns="12700" numCol="1" spcCol="1270" anchor="ctr" anchorCtr="0">
              <a:noAutofit/>
            </a:bodyPr>
            <a:lstStyle/>
            <a:p>
              <a:pPr marL="0" lvl="0" indent="0" algn="ctr" defTabSz="889000">
                <a:lnSpc>
                  <a:spcPct val="90000"/>
                </a:lnSpc>
                <a:spcBef>
                  <a:spcPts val="0"/>
                </a:spcBef>
                <a:spcAft>
                  <a:spcPts val="0"/>
                </a:spcAft>
                <a:buNone/>
                <a:defRPr/>
              </a:pPr>
              <a:r>
                <a:rPr lang="en-GB" sz="2000" dirty="0"/>
                <a:t>Tier 4</a:t>
              </a:r>
            </a:p>
          </p:txBody>
        </p:sp>
        <p:sp>
          <p:nvSpPr>
            <p:cNvPr id="15" name="Rectangle: Top Corners Rounded 14"/>
            <p:cNvSpPr/>
            <p:nvPr/>
          </p:nvSpPr>
          <p:spPr bwMode="auto">
            <a:xfrm rot="5400000">
              <a:off x="5046420" y="-1767111"/>
              <a:ext cx="638224" cy="9356427"/>
            </a:xfrm>
            <a:prstGeom prst="round2SameRect">
              <a:avLst>
                <a:gd name="adj1" fmla="val 16667"/>
                <a:gd name="adj2" fmla="val 0"/>
              </a:avLst>
            </a:prstGeom>
            <a:solidFill>
              <a:schemeClr val="lt1">
                <a:hueOff val="0"/>
                <a:satOff val="0"/>
                <a:lumOff val="0"/>
                <a:alphaOff val="0"/>
                <a:alpha val="90000"/>
              </a:schemeClr>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p:style>
          <p:txBody>
            <a:bodyPr spcFirstLastPara="0" vert="vert270"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en-GB" sz="2000" dirty="0"/>
                <a:t>Complete awareness of UW periods, LOBs, basis of cover and industries covered. </a:t>
              </a:r>
            </a:p>
            <a:p>
              <a:pPr marL="171450" lvl="1" indent="-171450" algn="l" defTabSz="800100">
                <a:lnSpc>
                  <a:spcPct val="90000"/>
                </a:lnSpc>
                <a:spcBef>
                  <a:spcPts val="0"/>
                </a:spcBef>
                <a:spcAft>
                  <a:spcPts val="0"/>
                </a:spcAft>
                <a:buChar char="•"/>
                <a:defRPr/>
              </a:pPr>
              <a:r>
                <a:rPr lang="en-GB" sz="2000" dirty="0"/>
                <a:t>Partial details of underlying insured names, policy limits, coverage, T&amp;Cs.</a:t>
              </a:r>
            </a:p>
          </p:txBody>
        </p:sp>
        <p:sp>
          <p:nvSpPr>
            <p:cNvPr id="16" name="Arrow: Chevron 15"/>
            <p:cNvSpPr/>
            <p:nvPr/>
          </p:nvSpPr>
          <p:spPr bwMode="auto">
            <a:xfrm rot="5400000">
              <a:off x="-147282" y="3602668"/>
              <a:ext cx="981884" cy="687319"/>
            </a:xfrm>
            <a:prstGeom prst="chevron">
              <a:avLst>
                <a:gd name="adj" fmla="val 50000"/>
              </a:avLst>
            </a:prstGeom>
            <a:solidFill>
              <a:srgbClr val="008452"/>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12700" tIns="12700" rIns="12700" bIns="12700" numCol="1" spcCol="1270" anchor="ctr" anchorCtr="0">
              <a:noAutofit/>
            </a:bodyPr>
            <a:lstStyle/>
            <a:p>
              <a:pPr marL="0" lvl="0" indent="0" algn="ctr" defTabSz="889000">
                <a:lnSpc>
                  <a:spcPct val="90000"/>
                </a:lnSpc>
                <a:spcBef>
                  <a:spcPts val="0"/>
                </a:spcBef>
                <a:spcAft>
                  <a:spcPts val="0"/>
                </a:spcAft>
                <a:buNone/>
                <a:defRPr/>
              </a:pPr>
              <a:r>
                <a:rPr lang="en-GB" sz="2000" dirty="0"/>
                <a:t>Tier 5</a:t>
              </a:r>
            </a:p>
          </p:txBody>
        </p:sp>
        <p:sp>
          <p:nvSpPr>
            <p:cNvPr id="17" name="Rectangle: Top Corners Rounded 16"/>
            <p:cNvSpPr/>
            <p:nvPr/>
          </p:nvSpPr>
          <p:spPr bwMode="auto">
            <a:xfrm rot="5400000">
              <a:off x="5046420" y="-903715"/>
              <a:ext cx="638224" cy="9356427"/>
            </a:xfrm>
            <a:prstGeom prst="round2SameRect">
              <a:avLst>
                <a:gd name="adj1" fmla="val 16667"/>
                <a:gd name="adj2" fmla="val 0"/>
              </a:avLst>
            </a:prstGeom>
            <a:solidFill>
              <a:schemeClr val="lt1">
                <a:hueOff val="0"/>
                <a:satOff val="0"/>
                <a:lumOff val="0"/>
                <a:alphaOff val="0"/>
                <a:alpha val="90000"/>
              </a:schemeClr>
            </a:solidFill>
            <a:ln w="25400" cap="flat" cmpd="sng" algn="ctr">
              <a:solidFill>
                <a:schemeClr val="accent1">
                  <a:hueOff val="0"/>
                  <a:satOff val="0"/>
                  <a:lumOff val="0"/>
                  <a:alphaOff val="0"/>
                </a:schemeClr>
              </a:solidFill>
              <a:prstDash val="solid"/>
            </a:ln>
          </p:spPr>
          <p:style>
            <a:lnRef idx="2">
              <a:srgbClr val="000000"/>
            </a:lnRef>
            <a:fillRef idx="1">
              <a:srgbClr val="000000"/>
            </a:fillRef>
            <a:effectRef idx="0">
              <a:srgbClr val="000000"/>
            </a:effectRef>
            <a:fontRef idx="minor"/>
          </p:style>
          <p:txBody>
            <a:bodyPr spcFirstLastPara="0" vert="vert270" wrap="square" lIns="128016" tIns="11430" rIns="11430" bIns="11430" numCol="1" spcCol="1270" anchor="ctr" anchorCtr="0">
              <a:noAutofit/>
            </a:bodyPr>
            <a:lstStyle/>
            <a:p>
              <a:pPr marL="171450" lvl="1" indent="-171450" algn="l" defTabSz="800100">
                <a:lnSpc>
                  <a:spcPct val="90000"/>
                </a:lnSpc>
                <a:spcBef>
                  <a:spcPts val="0"/>
                </a:spcBef>
                <a:spcAft>
                  <a:spcPts val="0"/>
                </a:spcAft>
                <a:buChar char="•"/>
                <a:defRPr/>
              </a:pPr>
              <a:r>
                <a:rPr lang="en-GB" sz="2000" dirty="0"/>
                <a:t>Complete awareness of UW periods, LOBs, basis of cover and industries covered.</a:t>
              </a:r>
            </a:p>
            <a:p>
              <a:pPr marL="171450" lvl="1" indent="-171450" algn="l" defTabSz="800100">
                <a:lnSpc>
                  <a:spcPct val="90000"/>
                </a:lnSpc>
                <a:spcBef>
                  <a:spcPts val="0"/>
                </a:spcBef>
                <a:spcAft>
                  <a:spcPts val="0"/>
                </a:spcAft>
                <a:buChar char="•"/>
                <a:defRPr/>
              </a:pPr>
              <a:r>
                <a:rPr lang="en-GB" sz="2000" dirty="0"/>
                <a:t>Comprehensive details of underlying insured names, policy limits, coverage, T&amp;Cs.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Other tools and resources</a:t>
            </a:r>
            <a:endParaRPr dirty="0"/>
          </a:p>
        </p:txBody>
      </p:sp>
      <p:sp>
        <p:nvSpPr>
          <p:cNvPr id="5" name="Content Placeholder 2"/>
          <p:cNvSpPr>
            <a:spLocks noGrp="1"/>
          </p:cNvSpPr>
          <p:nvPr>
            <p:ph idx="1"/>
          </p:nvPr>
        </p:nvSpPr>
        <p:spPr bwMode="auto">
          <a:xfrm>
            <a:off x="472464" y="4388384"/>
            <a:ext cx="2688166" cy="527743"/>
          </a:xfrm>
        </p:spPr>
        <p:txBody>
          <a:bodyPr/>
          <a:lstStyle/>
          <a:p>
            <a:pPr marL="0" indent="0">
              <a:buNone/>
              <a:defRPr/>
            </a:pPr>
            <a:r>
              <a:rPr lang="en-GB" sz="1400" dirty="0"/>
              <a:t>Source:</a:t>
            </a:r>
            <a:br>
              <a:rPr lang="en-GB" sz="1400" dirty="0"/>
            </a:br>
            <a:r>
              <a:rPr lang="en-GB" sz="1400" dirty="0"/>
              <a:t>https://interactive-atlas.ipcc.ch/</a:t>
            </a:r>
            <a:endParaRPr dirty="0"/>
          </a:p>
        </p:txBody>
      </p:sp>
      <p:sp>
        <p:nvSpPr>
          <p:cNvPr id="6" name="Date Placeholder 3"/>
          <p:cNvSpPr>
            <a:spLocks noGrp="1"/>
          </p:cNvSpPr>
          <p:nvPr>
            <p:ph type="dt" sz="half" idx="10"/>
          </p:nvPr>
        </p:nvSpPr>
        <p:spPr bwMode="auto"/>
        <p:txBody>
          <a:bodyPr/>
          <a:lstStyle/>
          <a:p>
            <a:pPr marL="0" marR="0" lvl="0" indent="0" algn="l" defTabSz="914400">
              <a:lnSpc>
                <a:spcPct val="100000"/>
              </a:lnSpc>
              <a:spcBef>
                <a:spcPts val="0"/>
              </a:spcBef>
              <a:spcAft>
                <a:spcPts val="0"/>
              </a:spcAft>
              <a:buClrTx/>
              <a:buSzTx/>
              <a:buFontTx/>
              <a:buNone/>
              <a:defRPr/>
            </a:pPr>
            <a:r>
              <a:rPr lang="en-GB" sz="1200" b="0" i="0" u="none" strike="noStrike" cap="none" spc="0" dirty="0">
                <a:ln>
                  <a:noFill/>
                </a:ln>
                <a:solidFill>
                  <a:srgbClr val="3F4548"/>
                </a:solidFill>
                <a:latin typeface="Arial"/>
                <a:ea typeface="+mn-ea"/>
              </a:rPr>
              <a:t>8 May 2024</a:t>
            </a:r>
            <a:endParaRPr dirty="0"/>
          </a:p>
        </p:txBody>
      </p:sp>
      <p:sp>
        <p:nvSpPr>
          <p:cNvPr id="7" name="Slide Number Placeholder 4"/>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r>
              <a:rPr lang="en-GB" sz="1200" b="0" i="0" u="none" strike="noStrike" cap="none" spc="0" dirty="0">
                <a:ln>
                  <a:noFill/>
                </a:ln>
                <a:solidFill>
                  <a:srgbClr val="3F4548"/>
                </a:solidFill>
                <a:latin typeface="Arial"/>
                <a:ea typeface="+mn-ea"/>
              </a:rPr>
              <a:t>24</a:t>
            </a:r>
          </a:p>
        </p:txBody>
      </p:sp>
      <p:pic>
        <p:nvPicPr>
          <p:cNvPr id="8" name="Picture 5" descr="A screenshot of a computer screen  Description automatically generated"/>
          <p:cNvPicPr/>
          <p:nvPr/>
        </p:nvPicPr>
        <p:blipFill>
          <a:blip r:embed="rId2"/>
          <a:stretch/>
        </p:blipFill>
        <p:spPr bwMode="auto">
          <a:xfrm>
            <a:off x="562469" y="1988840"/>
            <a:ext cx="4381404" cy="2399544"/>
          </a:xfrm>
          <a:prstGeom prst="rect">
            <a:avLst/>
          </a:prstGeom>
          <a:ln>
            <a:solidFill>
              <a:schemeClr val="accent1"/>
            </a:solidFill>
          </a:ln>
        </p:spPr>
      </p:pic>
      <p:sp>
        <p:nvSpPr>
          <p:cNvPr id="9" name="TextBox 6"/>
          <p:cNvSpPr>
            <a:spLocks/>
          </p:cNvSpPr>
          <p:nvPr/>
        </p:nvSpPr>
        <p:spPr bwMode="auto">
          <a:xfrm>
            <a:off x="479376" y="1500532"/>
            <a:ext cx="10321977" cy="46166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en-GB" sz="2400" b="0" i="0" u="none" strike="noStrike" cap="none" spc="0" dirty="0">
                <a:ln>
                  <a:noFill/>
                </a:ln>
                <a:solidFill>
                  <a:srgbClr val="3F4548"/>
                </a:solidFill>
                <a:latin typeface="Arial"/>
                <a:ea typeface="+mn-ea"/>
              </a:rPr>
              <a:t>…included in paper…</a:t>
            </a:r>
            <a:endParaRPr sz="2400" dirty="0"/>
          </a:p>
        </p:txBody>
      </p:sp>
      <p:pic>
        <p:nvPicPr>
          <p:cNvPr id="10" name="Picture 2"/>
          <p:cNvPicPr>
            <a:picLocks noChangeAspect="1" noChangeArrowheads="1"/>
          </p:cNvPicPr>
          <p:nvPr/>
        </p:nvPicPr>
        <p:blipFill>
          <a:blip r:embed="rId3"/>
          <a:stretch/>
        </p:blipFill>
        <p:spPr bwMode="auto">
          <a:xfrm>
            <a:off x="3071664" y="3356992"/>
            <a:ext cx="5426051" cy="2672754"/>
          </a:xfrm>
          <a:prstGeom prst="rect">
            <a:avLst/>
          </a:prstGeom>
          <a:noFill/>
          <a:ln>
            <a:solidFill>
              <a:schemeClr val="accent1"/>
            </a:solidFill>
          </a:ln>
        </p:spPr>
      </p:pic>
      <p:pic>
        <p:nvPicPr>
          <p:cNvPr id="11" name="Picture 7" descr="A map of the world  Description automatically generated"/>
          <p:cNvPicPr/>
          <p:nvPr/>
        </p:nvPicPr>
        <p:blipFill>
          <a:blip r:embed="rId4"/>
          <a:stretch/>
        </p:blipFill>
        <p:spPr bwMode="auto">
          <a:xfrm>
            <a:off x="7392144" y="1904296"/>
            <a:ext cx="4019069" cy="2555602"/>
          </a:xfrm>
          <a:prstGeom prst="rect">
            <a:avLst/>
          </a:prstGeom>
          <a:ln>
            <a:solidFill>
              <a:schemeClr val="accent1"/>
            </a:solidFill>
          </a:ln>
        </p:spPr>
      </p:pic>
      <p:sp>
        <p:nvSpPr>
          <p:cNvPr id="12" name="Content Placeholder 2"/>
          <p:cNvSpPr>
            <a:spLocks/>
          </p:cNvSpPr>
          <p:nvPr/>
        </p:nvSpPr>
        <p:spPr bwMode="auto">
          <a:xfrm>
            <a:off x="8544272" y="4437112"/>
            <a:ext cx="2817185" cy="1152128"/>
          </a:xfrm>
          <a:prstGeom prst="rect">
            <a:avLst/>
          </a:prstGeom>
          <a:noFill/>
          <a:ln>
            <a:noFill/>
          </a:ln>
        </p:spPr>
        <p:txBody>
          <a:bodyPr vert="horz" wrap="square" lIns="91440" tIns="45720" rIns="91440" bIns="45720" numCol="1" anchor="t" anchorCtr="0" compatLnSpc="1">
            <a:prstTxWarp prst="textNoShape">
              <a:avLst/>
            </a:prstTxWarp>
          </a:bodyPr>
          <a:lstStyle>
            <a:lvl1pPr marL="269889" indent="-269889" algn="l">
              <a:spcBef>
                <a:spcPts val="0"/>
              </a:spcBef>
              <a:spcAft>
                <a:spcPts val="0"/>
              </a:spcAft>
              <a:buClr>
                <a:schemeClr val="accent1"/>
              </a:buClr>
              <a:buChar char="•"/>
              <a:defRPr sz="2400">
                <a:solidFill>
                  <a:srgbClr val="3F4548"/>
                </a:solidFill>
                <a:latin typeface="+mn-lt"/>
                <a:ea typeface="+mn-ea"/>
              </a:defRPr>
            </a:lvl1pPr>
            <a:lvl2pPr marL="717586" indent="-268301" algn="l">
              <a:spcBef>
                <a:spcPts val="0"/>
              </a:spcBef>
              <a:spcAft>
                <a:spcPts val="0"/>
              </a:spcAft>
              <a:buClr>
                <a:schemeClr val="accent1"/>
              </a:buClr>
              <a:buChar char="–"/>
              <a:defRPr sz="2000">
                <a:solidFill>
                  <a:srgbClr val="3F4548"/>
                </a:solidFill>
                <a:latin typeface="+mn-lt"/>
              </a:defRPr>
            </a:lvl2pPr>
            <a:lvl3pPr marL="1071617" indent="-174633" algn="l">
              <a:spcBef>
                <a:spcPts val="0"/>
              </a:spcBef>
              <a:spcAft>
                <a:spcPts val="0"/>
              </a:spcAft>
              <a:buClr>
                <a:schemeClr val="accent1"/>
              </a:buClr>
              <a:buChar char="•"/>
              <a:defRPr>
                <a:solidFill>
                  <a:srgbClr val="3F4548"/>
                </a:solidFill>
                <a:latin typeface="+mn-lt"/>
              </a:defRPr>
            </a:lvl3pPr>
            <a:lvl4pPr marL="1433585" indent="-182573" algn="l">
              <a:spcBef>
                <a:spcPts val="0"/>
              </a:spcBef>
              <a:spcAft>
                <a:spcPts val="0"/>
              </a:spcAft>
              <a:buClr>
                <a:schemeClr val="accent1"/>
              </a:buClr>
              <a:buChar char="–"/>
              <a:defRPr sz="1600">
                <a:solidFill>
                  <a:srgbClr val="3F4548"/>
                </a:solidFill>
                <a:latin typeface="+mn-lt"/>
              </a:defRPr>
            </a:lvl4pPr>
            <a:lvl5pPr marL="1792377" indent="-176222" algn="l">
              <a:spcBef>
                <a:spcPts val="0"/>
              </a:spcBef>
              <a:spcAft>
                <a:spcPts val="0"/>
              </a:spcAft>
              <a:buClr>
                <a:schemeClr val="accent1"/>
              </a:buClr>
              <a:buFont typeface="Arial"/>
              <a:buChar char="•"/>
              <a:defRPr sz="1400">
                <a:solidFill>
                  <a:srgbClr val="3F4548"/>
                </a:solidFill>
                <a:latin typeface="+mn-lt"/>
              </a:defRPr>
            </a:lvl5pPr>
            <a:lvl6pPr marL="2249600" indent="-176222" algn="l">
              <a:spcBef>
                <a:spcPts val="0"/>
              </a:spcBef>
              <a:spcAft>
                <a:spcPts val="0"/>
              </a:spcAft>
              <a:buClr>
                <a:srgbClr val="D9AB16"/>
              </a:buClr>
              <a:buChar char="»"/>
              <a:defRPr sz="1400">
                <a:solidFill>
                  <a:srgbClr val="0D2E64"/>
                </a:solidFill>
                <a:latin typeface="+mn-lt"/>
              </a:defRPr>
            </a:lvl6pPr>
            <a:lvl7pPr marL="2706823" indent="-176222" algn="l">
              <a:spcBef>
                <a:spcPts val="0"/>
              </a:spcBef>
              <a:spcAft>
                <a:spcPts val="0"/>
              </a:spcAft>
              <a:buClr>
                <a:srgbClr val="D9AB16"/>
              </a:buClr>
              <a:buChar char="»"/>
              <a:defRPr sz="1400">
                <a:solidFill>
                  <a:srgbClr val="0D2E64"/>
                </a:solidFill>
                <a:latin typeface="+mn-lt"/>
              </a:defRPr>
            </a:lvl7pPr>
            <a:lvl8pPr marL="3164046" indent="-176222" algn="l">
              <a:spcBef>
                <a:spcPts val="0"/>
              </a:spcBef>
              <a:spcAft>
                <a:spcPts val="0"/>
              </a:spcAft>
              <a:buClr>
                <a:srgbClr val="D9AB16"/>
              </a:buClr>
              <a:buChar char="»"/>
              <a:defRPr sz="1400">
                <a:solidFill>
                  <a:srgbClr val="0D2E64"/>
                </a:solidFill>
                <a:latin typeface="+mn-lt"/>
              </a:defRPr>
            </a:lvl8pPr>
            <a:lvl9pPr marL="3621269" indent="-176222" algn="l">
              <a:spcBef>
                <a:spcPts val="0"/>
              </a:spcBef>
              <a:spcAft>
                <a:spcPts val="0"/>
              </a:spcAft>
              <a:buClr>
                <a:srgbClr val="D9AB16"/>
              </a:buClr>
              <a:buChar char="»"/>
              <a:defRPr sz="1400">
                <a:solidFill>
                  <a:srgbClr val="0D2E64"/>
                </a:solidFill>
                <a:latin typeface="+mn-lt"/>
              </a:defRPr>
            </a:lvl9pPr>
          </a:lstStyle>
          <a:p>
            <a:pPr marL="0" marR="0" lvl="0" indent="0" algn="l" defTabSz="914400">
              <a:lnSpc>
                <a:spcPct val="100000"/>
              </a:lnSpc>
              <a:spcBef>
                <a:spcPts val="0"/>
              </a:spcBef>
              <a:spcAft>
                <a:spcPts val="0"/>
              </a:spcAft>
              <a:buClr>
                <a:srgbClr val="D9AB16"/>
              </a:buClr>
              <a:buSzTx/>
              <a:buFontTx/>
              <a:buNone/>
              <a:defRPr/>
            </a:pPr>
            <a:r>
              <a:rPr lang="en-GB" sz="1400" b="0" i="0" u="none" strike="noStrike" cap="none" spc="0" dirty="0">
                <a:ln>
                  <a:noFill/>
                </a:ln>
                <a:solidFill>
                  <a:srgbClr val="3F4548"/>
                </a:solidFill>
                <a:latin typeface="Arial"/>
                <a:ea typeface="+mn-ea"/>
              </a:rPr>
              <a:t>Source: </a:t>
            </a:r>
            <a:r>
              <a:rPr lang="en-US" sz="1400" b="0" i="0" u="none" strike="noStrike" cap="none" spc="0" dirty="0">
                <a:ln>
                  <a:noFill/>
                </a:ln>
                <a:solidFill>
                  <a:srgbClr val="3F4548"/>
                </a:solidFill>
                <a:latin typeface="Arial"/>
                <a:ea typeface="+mn-ea"/>
              </a:rPr>
              <a:t>https://www.lse.ac.uk/granthaminstitute/publication/global-trends-in-climate-change-litigation-2023-snapshot</a:t>
            </a:r>
            <a:endParaRPr lang="en-GB" sz="1400" b="0" i="0" u="none" strike="noStrike" cap="none" spc="0" dirty="0">
              <a:ln>
                <a:noFill/>
              </a:ln>
              <a:solidFill>
                <a:srgbClr val="3F4548"/>
              </a:solidFill>
              <a:latin typeface="Arial"/>
              <a:ea typeface="+mn-ea"/>
            </a:endParaRPr>
          </a:p>
        </p:txBody>
      </p:sp>
      <p:sp>
        <p:nvSpPr>
          <p:cNvPr id="13" name="Content Placeholder 2"/>
          <p:cNvSpPr>
            <a:spLocks/>
          </p:cNvSpPr>
          <p:nvPr/>
        </p:nvSpPr>
        <p:spPr bwMode="auto">
          <a:xfrm>
            <a:off x="2999656" y="6020325"/>
            <a:ext cx="5426049" cy="339725"/>
          </a:xfrm>
          <a:prstGeom prst="rect">
            <a:avLst/>
          </a:prstGeom>
          <a:noFill/>
          <a:ln>
            <a:noFill/>
          </a:ln>
        </p:spPr>
        <p:txBody>
          <a:bodyPr vert="horz" wrap="square" lIns="91440" tIns="45720" rIns="91440" bIns="45720" numCol="1" anchor="t" anchorCtr="0" compatLnSpc="1">
            <a:prstTxWarp prst="textNoShape">
              <a:avLst/>
            </a:prstTxWarp>
          </a:bodyPr>
          <a:lstStyle>
            <a:lvl1pPr marL="269889" indent="-269889" algn="l">
              <a:spcBef>
                <a:spcPts val="0"/>
              </a:spcBef>
              <a:spcAft>
                <a:spcPts val="0"/>
              </a:spcAft>
              <a:buClr>
                <a:schemeClr val="accent1"/>
              </a:buClr>
              <a:buChar char="•"/>
              <a:defRPr sz="2400">
                <a:solidFill>
                  <a:srgbClr val="3F4548"/>
                </a:solidFill>
                <a:latin typeface="+mn-lt"/>
                <a:ea typeface="+mn-ea"/>
              </a:defRPr>
            </a:lvl1pPr>
            <a:lvl2pPr marL="717586" indent="-268301" algn="l">
              <a:spcBef>
                <a:spcPts val="0"/>
              </a:spcBef>
              <a:spcAft>
                <a:spcPts val="0"/>
              </a:spcAft>
              <a:buClr>
                <a:schemeClr val="accent1"/>
              </a:buClr>
              <a:buChar char="–"/>
              <a:defRPr sz="2000">
                <a:solidFill>
                  <a:srgbClr val="3F4548"/>
                </a:solidFill>
                <a:latin typeface="+mn-lt"/>
              </a:defRPr>
            </a:lvl2pPr>
            <a:lvl3pPr marL="1071617" indent="-174633" algn="l">
              <a:spcBef>
                <a:spcPts val="0"/>
              </a:spcBef>
              <a:spcAft>
                <a:spcPts val="0"/>
              </a:spcAft>
              <a:buClr>
                <a:schemeClr val="accent1"/>
              </a:buClr>
              <a:buChar char="•"/>
              <a:defRPr>
                <a:solidFill>
                  <a:srgbClr val="3F4548"/>
                </a:solidFill>
                <a:latin typeface="+mn-lt"/>
              </a:defRPr>
            </a:lvl3pPr>
            <a:lvl4pPr marL="1433585" indent="-182573" algn="l">
              <a:spcBef>
                <a:spcPts val="0"/>
              </a:spcBef>
              <a:spcAft>
                <a:spcPts val="0"/>
              </a:spcAft>
              <a:buClr>
                <a:schemeClr val="accent1"/>
              </a:buClr>
              <a:buChar char="–"/>
              <a:defRPr sz="1600">
                <a:solidFill>
                  <a:srgbClr val="3F4548"/>
                </a:solidFill>
                <a:latin typeface="+mn-lt"/>
              </a:defRPr>
            </a:lvl4pPr>
            <a:lvl5pPr marL="1792377" indent="-176222" algn="l">
              <a:spcBef>
                <a:spcPts val="0"/>
              </a:spcBef>
              <a:spcAft>
                <a:spcPts val="0"/>
              </a:spcAft>
              <a:buClr>
                <a:schemeClr val="accent1"/>
              </a:buClr>
              <a:buFont typeface="Arial"/>
              <a:buChar char="•"/>
              <a:defRPr sz="1400">
                <a:solidFill>
                  <a:srgbClr val="3F4548"/>
                </a:solidFill>
                <a:latin typeface="+mn-lt"/>
              </a:defRPr>
            </a:lvl5pPr>
            <a:lvl6pPr marL="2249600" indent="-176222" algn="l">
              <a:spcBef>
                <a:spcPts val="0"/>
              </a:spcBef>
              <a:spcAft>
                <a:spcPts val="0"/>
              </a:spcAft>
              <a:buClr>
                <a:srgbClr val="D9AB16"/>
              </a:buClr>
              <a:buChar char="»"/>
              <a:defRPr sz="1400">
                <a:solidFill>
                  <a:srgbClr val="0D2E64"/>
                </a:solidFill>
                <a:latin typeface="+mn-lt"/>
              </a:defRPr>
            </a:lvl6pPr>
            <a:lvl7pPr marL="2706823" indent="-176222" algn="l">
              <a:spcBef>
                <a:spcPts val="0"/>
              </a:spcBef>
              <a:spcAft>
                <a:spcPts val="0"/>
              </a:spcAft>
              <a:buClr>
                <a:srgbClr val="D9AB16"/>
              </a:buClr>
              <a:buChar char="»"/>
              <a:defRPr sz="1400">
                <a:solidFill>
                  <a:srgbClr val="0D2E64"/>
                </a:solidFill>
                <a:latin typeface="+mn-lt"/>
              </a:defRPr>
            </a:lvl7pPr>
            <a:lvl8pPr marL="3164046" indent="-176222" algn="l">
              <a:spcBef>
                <a:spcPts val="0"/>
              </a:spcBef>
              <a:spcAft>
                <a:spcPts val="0"/>
              </a:spcAft>
              <a:buClr>
                <a:srgbClr val="D9AB16"/>
              </a:buClr>
              <a:buChar char="»"/>
              <a:defRPr sz="1400">
                <a:solidFill>
                  <a:srgbClr val="0D2E64"/>
                </a:solidFill>
                <a:latin typeface="+mn-lt"/>
              </a:defRPr>
            </a:lvl8pPr>
            <a:lvl9pPr marL="3621269" indent="-176222" algn="l">
              <a:spcBef>
                <a:spcPts val="0"/>
              </a:spcBef>
              <a:spcAft>
                <a:spcPts val="0"/>
              </a:spcAft>
              <a:buClr>
                <a:srgbClr val="D9AB16"/>
              </a:buClr>
              <a:buChar char="»"/>
              <a:defRPr sz="1400">
                <a:solidFill>
                  <a:srgbClr val="0D2E64"/>
                </a:solidFill>
                <a:latin typeface="+mn-lt"/>
              </a:defRPr>
            </a:lvl9pPr>
          </a:lstStyle>
          <a:p>
            <a:pPr marL="0" marR="0" lvl="0" indent="0" algn="l" defTabSz="914400">
              <a:lnSpc>
                <a:spcPct val="100000"/>
              </a:lnSpc>
              <a:spcBef>
                <a:spcPts val="0"/>
              </a:spcBef>
              <a:spcAft>
                <a:spcPts val="0"/>
              </a:spcAft>
              <a:buClr>
                <a:srgbClr val="D9AB16"/>
              </a:buClr>
              <a:buSzTx/>
              <a:buFontTx/>
              <a:buNone/>
              <a:defRPr/>
            </a:pPr>
            <a:r>
              <a:rPr lang="en-GB" sz="1400" b="0" i="0" u="none" strike="noStrike" cap="none" spc="0" dirty="0">
                <a:ln>
                  <a:noFill/>
                </a:ln>
                <a:solidFill>
                  <a:srgbClr val="3F4548"/>
                </a:solidFill>
                <a:latin typeface="Arial"/>
                <a:ea typeface="+mn-ea"/>
              </a:rPr>
              <a:t>Source: </a:t>
            </a:r>
            <a:r>
              <a:rPr lang="en-US" sz="1400" b="0" i="0" u="none" strike="noStrike" cap="none" spc="0" dirty="0">
                <a:ln>
                  <a:noFill/>
                </a:ln>
                <a:solidFill>
                  <a:srgbClr val="3F4548"/>
                </a:solidFill>
                <a:latin typeface="Arial"/>
                <a:ea typeface="+mn-ea"/>
              </a:rPr>
              <a:t>https://sasb.org/standards/materiality-map/</a:t>
            </a:r>
            <a:endParaRPr lang="en-GB" sz="1400" b="0" i="0" u="none" strike="noStrike" cap="none" spc="0" dirty="0">
              <a:ln>
                <a:noFill/>
              </a:ln>
              <a:solidFill>
                <a:srgbClr val="3F4548"/>
              </a:solidFill>
              <a:latin typeface="Arial"/>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Professional Obligations:</a:t>
            </a:r>
            <a:br>
              <a:rPr lang="en-GB" dirty="0">
                <a:latin typeface="Arial"/>
              </a:rPr>
            </a:br>
            <a:r>
              <a:rPr lang="en-GB" dirty="0">
                <a:latin typeface="Arial"/>
              </a:rPr>
              <a:t>Talking about the weather</a:t>
            </a:r>
            <a:endParaRPr lang="en-GB" dirty="0"/>
          </a:p>
        </p:txBody>
      </p:sp>
      <p:sp>
        <p:nvSpPr>
          <p:cNvPr id="5" name="Subtitle 2"/>
          <p:cNvSpPr>
            <a:spLocks noGrp="1"/>
          </p:cNvSpPr>
          <p:nvPr>
            <p:ph type="subTitle" idx="1"/>
          </p:nvPr>
        </p:nvSpPr>
        <p:spPr bwMode="auto"/>
        <p:txBody>
          <a:bodyPr/>
          <a:lstStyle/>
          <a:p>
            <a:pPr>
              <a:defRPr/>
            </a:pPr>
            <a:endParaRPr lang="en-GB" dirty="0"/>
          </a:p>
          <a:p>
            <a:pPr>
              <a:defRPr/>
            </a:pPr>
            <a:r>
              <a:rPr lang="en-GB" dirty="0"/>
              <a:t>Alex Marcuson</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Some historical context for reserving</a:t>
            </a:r>
            <a:endParaRPr dirty="0"/>
          </a:p>
        </p:txBody>
      </p:sp>
      <p:sp>
        <p:nvSpPr>
          <p:cNvPr id="5" name="Date Placeholder 3"/>
          <p:cNvSpPr>
            <a:spLocks noGrp="1"/>
          </p:cNvSpPr>
          <p:nvPr>
            <p:ph type="dt" sz="half" idx="10"/>
          </p:nvPr>
        </p:nvSpPr>
        <p:spPr bwMode="auto"/>
        <p:txBody>
          <a:bodyPr/>
          <a:lstStyle/>
          <a:p>
            <a:pPr>
              <a:defRPr/>
            </a:pPr>
            <a:r>
              <a:rPr lang="en-GB" dirty="0"/>
              <a:t>8 May 2024</a:t>
            </a:r>
            <a:endParaRPr dirty="0"/>
          </a:p>
        </p:txBody>
      </p:sp>
      <p:sp>
        <p:nvSpPr>
          <p:cNvPr id="6" name="Slide Number Placeholder 3"/>
          <p:cNvSpPr>
            <a:spLocks noGrp="1"/>
          </p:cNvSpPr>
          <p:nvPr>
            <p:ph type="sldNum" sz="quarter" idx="12"/>
          </p:nvPr>
        </p:nvSpPr>
        <p:spPr bwMode="auto"/>
        <p:txBody>
          <a:bodyPr/>
          <a:lstStyle/>
          <a:p>
            <a:pPr>
              <a:defRPr/>
            </a:pPr>
            <a:r>
              <a:rPr lang="en-GB" dirty="0"/>
              <a:t>26</a:t>
            </a:r>
          </a:p>
        </p:txBody>
      </p:sp>
      <p:grpSp>
        <p:nvGrpSpPr>
          <p:cNvPr id="7" name="Group 2"/>
          <p:cNvGrpSpPr/>
          <p:nvPr/>
        </p:nvGrpSpPr>
        <p:grpSpPr bwMode="auto">
          <a:xfrm rot="20781780">
            <a:off x="1668906" y="2180860"/>
            <a:ext cx="7925409" cy="2976332"/>
            <a:chOff x="1668906" y="2180860"/>
            <a:chExt cx="7925409" cy="2976332"/>
          </a:xfrm>
        </p:grpSpPr>
        <p:sp>
          <p:nvSpPr>
            <p:cNvPr id="8" name="Rectangle 5"/>
            <p:cNvSpPr/>
            <p:nvPr/>
          </p:nvSpPr>
          <p:spPr bwMode="auto">
            <a:xfrm>
              <a:off x="1668906" y="2180860"/>
              <a:ext cx="7925409" cy="2784309"/>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GB" sz="4800" dirty="0">
                  <a:solidFill>
                    <a:schemeClr val="tx1"/>
                  </a:solidFill>
                  <a:latin typeface="Times New Roman"/>
                </a:rPr>
                <a:t>S&amp;P Report Blasts Actuaries</a:t>
              </a:r>
              <a:endParaRPr dirty="0"/>
            </a:p>
            <a:p>
              <a:pPr>
                <a:defRPr/>
              </a:pPr>
              <a:r>
                <a:rPr lang="en-GB" dirty="0">
                  <a:solidFill>
                    <a:schemeClr val="tx1"/>
                  </a:solidFill>
                  <a:latin typeface="Times New Roman"/>
                </a:rPr>
                <a:t>   “</a:t>
              </a:r>
              <a:r>
                <a:rPr lang="en-GB" i="1" dirty="0">
                  <a:solidFill>
                    <a:schemeClr val="tx1"/>
                  </a:solidFill>
                  <a:latin typeface="Times New Roman"/>
                </a:rPr>
                <a:t>Actuaries are signing off on reserves that turn out to be</a:t>
              </a:r>
              <a:br>
                <a:rPr lang="en-GB" i="1" dirty="0">
                  <a:solidFill>
                    <a:schemeClr val="tx1"/>
                  </a:solidFill>
                  <a:latin typeface="Times New Roman"/>
                </a:rPr>
              </a:br>
              <a:r>
                <a:rPr lang="en-GB" i="1" dirty="0">
                  <a:solidFill>
                    <a:schemeClr val="tx1"/>
                  </a:solidFill>
                  <a:latin typeface="Times New Roman"/>
                </a:rPr>
                <a:t>    wildly inaccurate… It’s an abysmal track record.</a:t>
              </a:r>
              <a:r>
                <a:rPr lang="en-GB" dirty="0">
                  <a:solidFill>
                    <a:schemeClr val="tx1"/>
                  </a:solidFill>
                  <a:latin typeface="Times New Roman"/>
                </a:rPr>
                <a:t>”</a:t>
              </a:r>
              <a:endParaRPr dirty="0"/>
            </a:p>
            <a:p>
              <a:pPr algn="r">
                <a:spcBef>
                  <a:spcPts val="800"/>
                </a:spcBef>
                <a:defRPr/>
              </a:pPr>
              <a:r>
                <a:rPr lang="en-GB" sz="1850" dirty="0">
                  <a:solidFill>
                    <a:schemeClr val="tx1"/>
                  </a:solidFill>
                  <a:latin typeface="Times New Roman"/>
                </a:rPr>
                <a:t>Steve Dreyer, analyst in S&amp;P’s insurance ratings division. Nov. 2002</a:t>
              </a:r>
              <a:endParaRPr lang="en-GB" sz="1450" dirty="0">
                <a:solidFill>
                  <a:schemeClr val="tx1"/>
                </a:solidFill>
                <a:latin typeface="Times New Roman"/>
              </a:endParaRPr>
            </a:p>
          </p:txBody>
        </p:sp>
        <p:sp>
          <p:nvSpPr>
            <p:cNvPr id="9" name="Freeform: Shape 6"/>
            <p:cNvSpPr/>
            <p:nvPr/>
          </p:nvSpPr>
          <p:spPr bwMode="auto">
            <a:xfrm>
              <a:off x="1668906" y="4293097"/>
              <a:ext cx="7914807" cy="707964"/>
            </a:xfrm>
            <a:custGeom>
              <a:avLst/>
              <a:gdLst>
                <a:gd name="connsiteX0" fmla="*/ 0 w 5936105"/>
                <a:gd name="connsiteY0" fmla="*/ 397239 h 427220"/>
                <a:gd name="connsiteX1" fmla="*/ 37475 w 5936105"/>
                <a:gd name="connsiteY1" fmla="*/ 239843 h 427220"/>
                <a:gd name="connsiteX2" fmla="*/ 59960 w 5936105"/>
                <a:gd name="connsiteY2" fmla="*/ 187377 h 427220"/>
                <a:gd name="connsiteX3" fmla="*/ 74951 w 5936105"/>
                <a:gd name="connsiteY3" fmla="*/ 172387 h 427220"/>
                <a:gd name="connsiteX4" fmla="*/ 89941 w 5936105"/>
                <a:gd name="connsiteY4" fmla="*/ 149902 h 427220"/>
                <a:gd name="connsiteX5" fmla="*/ 112426 w 5936105"/>
                <a:gd name="connsiteY5" fmla="*/ 104931 h 427220"/>
                <a:gd name="connsiteX6" fmla="*/ 164891 w 5936105"/>
                <a:gd name="connsiteY6" fmla="*/ 67456 h 427220"/>
                <a:gd name="connsiteX7" fmla="*/ 299803 w 5936105"/>
                <a:gd name="connsiteY7" fmla="*/ 14990 h 427220"/>
                <a:gd name="connsiteX8" fmla="*/ 457200 w 5936105"/>
                <a:gd name="connsiteY8" fmla="*/ 0 h 427220"/>
                <a:gd name="connsiteX9" fmla="*/ 599606 w 5936105"/>
                <a:gd name="connsiteY9" fmla="*/ 44970 h 427220"/>
                <a:gd name="connsiteX10" fmla="*/ 652072 w 5936105"/>
                <a:gd name="connsiteY10" fmla="*/ 97436 h 427220"/>
                <a:gd name="connsiteX11" fmla="*/ 719528 w 5936105"/>
                <a:gd name="connsiteY11" fmla="*/ 179882 h 427220"/>
                <a:gd name="connsiteX12" fmla="*/ 742013 w 5936105"/>
                <a:gd name="connsiteY12" fmla="*/ 187377 h 427220"/>
                <a:gd name="connsiteX13" fmla="*/ 884419 w 5936105"/>
                <a:gd name="connsiteY13" fmla="*/ 239843 h 427220"/>
                <a:gd name="connsiteX14" fmla="*/ 914400 w 5936105"/>
                <a:gd name="connsiteY14" fmla="*/ 209862 h 427220"/>
                <a:gd name="connsiteX15" fmla="*/ 936885 w 5936105"/>
                <a:gd name="connsiteY15" fmla="*/ 179882 h 427220"/>
                <a:gd name="connsiteX16" fmla="*/ 996846 w 5936105"/>
                <a:gd name="connsiteY16" fmla="*/ 119921 h 427220"/>
                <a:gd name="connsiteX17" fmla="*/ 1026826 w 5936105"/>
                <a:gd name="connsiteY17" fmla="*/ 82446 h 427220"/>
                <a:gd name="connsiteX18" fmla="*/ 1116767 w 5936105"/>
                <a:gd name="connsiteY18" fmla="*/ 29980 h 427220"/>
                <a:gd name="connsiteX19" fmla="*/ 1274164 w 5936105"/>
                <a:gd name="connsiteY19" fmla="*/ 44970 h 427220"/>
                <a:gd name="connsiteX20" fmla="*/ 1386590 w 5936105"/>
                <a:gd name="connsiteY20" fmla="*/ 89941 h 427220"/>
                <a:gd name="connsiteX21" fmla="*/ 1506511 w 5936105"/>
                <a:gd name="connsiteY21" fmla="*/ 217357 h 427220"/>
                <a:gd name="connsiteX22" fmla="*/ 1603947 w 5936105"/>
                <a:gd name="connsiteY22" fmla="*/ 269823 h 427220"/>
                <a:gd name="connsiteX23" fmla="*/ 1641423 w 5936105"/>
                <a:gd name="connsiteY23" fmla="*/ 292308 h 427220"/>
                <a:gd name="connsiteX24" fmla="*/ 1671403 w 5936105"/>
                <a:gd name="connsiteY24" fmla="*/ 314793 h 427220"/>
                <a:gd name="connsiteX25" fmla="*/ 1708878 w 5936105"/>
                <a:gd name="connsiteY25" fmla="*/ 322288 h 427220"/>
                <a:gd name="connsiteX26" fmla="*/ 1783829 w 5936105"/>
                <a:gd name="connsiteY26" fmla="*/ 314793 h 427220"/>
                <a:gd name="connsiteX27" fmla="*/ 1971206 w 5936105"/>
                <a:gd name="connsiteY27" fmla="*/ 224852 h 427220"/>
                <a:gd name="connsiteX28" fmla="*/ 2031167 w 5936105"/>
                <a:gd name="connsiteY28" fmla="*/ 164892 h 427220"/>
                <a:gd name="connsiteX29" fmla="*/ 2113613 w 5936105"/>
                <a:gd name="connsiteY29" fmla="*/ 112426 h 427220"/>
                <a:gd name="connsiteX30" fmla="*/ 2143593 w 5936105"/>
                <a:gd name="connsiteY30" fmla="*/ 89941 h 427220"/>
                <a:gd name="connsiteX31" fmla="*/ 2263514 w 5936105"/>
                <a:gd name="connsiteY31" fmla="*/ 194872 h 427220"/>
                <a:gd name="connsiteX32" fmla="*/ 2525842 w 5936105"/>
                <a:gd name="connsiteY32" fmla="*/ 277318 h 427220"/>
                <a:gd name="connsiteX33" fmla="*/ 2660754 w 5936105"/>
                <a:gd name="connsiteY33" fmla="*/ 292308 h 427220"/>
                <a:gd name="connsiteX34" fmla="*/ 2750695 w 5936105"/>
                <a:gd name="connsiteY34" fmla="*/ 284813 h 427220"/>
                <a:gd name="connsiteX35" fmla="*/ 2780675 w 5936105"/>
                <a:gd name="connsiteY35" fmla="*/ 262328 h 427220"/>
                <a:gd name="connsiteX36" fmla="*/ 2825646 w 5936105"/>
                <a:gd name="connsiteY36" fmla="*/ 209862 h 427220"/>
                <a:gd name="connsiteX37" fmla="*/ 2878111 w 5936105"/>
                <a:gd name="connsiteY37" fmla="*/ 164892 h 427220"/>
                <a:gd name="connsiteX38" fmla="*/ 2900596 w 5936105"/>
                <a:gd name="connsiteY38" fmla="*/ 142406 h 427220"/>
                <a:gd name="connsiteX39" fmla="*/ 2930577 w 5936105"/>
                <a:gd name="connsiteY39" fmla="*/ 134911 h 427220"/>
                <a:gd name="connsiteX40" fmla="*/ 3177914 w 5936105"/>
                <a:gd name="connsiteY40" fmla="*/ 209862 h 427220"/>
                <a:gd name="connsiteX41" fmla="*/ 3335311 w 5936105"/>
                <a:gd name="connsiteY41" fmla="*/ 217357 h 427220"/>
                <a:gd name="connsiteX42" fmla="*/ 3642610 w 5936105"/>
                <a:gd name="connsiteY42" fmla="*/ 262328 h 427220"/>
                <a:gd name="connsiteX43" fmla="*/ 3695075 w 5936105"/>
                <a:gd name="connsiteY43" fmla="*/ 232347 h 427220"/>
                <a:gd name="connsiteX44" fmla="*/ 3852472 w 5936105"/>
                <a:gd name="connsiteY44" fmla="*/ 164892 h 427220"/>
                <a:gd name="connsiteX45" fmla="*/ 3889947 w 5936105"/>
                <a:gd name="connsiteY45" fmla="*/ 134911 h 427220"/>
                <a:gd name="connsiteX46" fmla="*/ 3912432 w 5936105"/>
                <a:gd name="connsiteY46" fmla="*/ 127416 h 427220"/>
                <a:gd name="connsiteX47" fmla="*/ 4129790 w 5936105"/>
                <a:gd name="connsiteY47" fmla="*/ 164892 h 427220"/>
                <a:gd name="connsiteX48" fmla="*/ 4257206 w 5936105"/>
                <a:gd name="connsiteY48" fmla="*/ 172387 h 427220"/>
                <a:gd name="connsiteX49" fmla="*/ 4317167 w 5936105"/>
                <a:gd name="connsiteY49" fmla="*/ 262328 h 427220"/>
                <a:gd name="connsiteX50" fmla="*/ 4332157 w 5936105"/>
                <a:gd name="connsiteY50" fmla="*/ 284813 h 427220"/>
                <a:gd name="connsiteX51" fmla="*/ 4377128 w 5936105"/>
                <a:gd name="connsiteY51" fmla="*/ 299803 h 427220"/>
                <a:gd name="connsiteX52" fmla="*/ 4542019 w 5936105"/>
                <a:gd name="connsiteY52" fmla="*/ 277318 h 427220"/>
                <a:gd name="connsiteX53" fmla="*/ 4594485 w 5936105"/>
                <a:gd name="connsiteY53" fmla="*/ 239843 h 427220"/>
                <a:gd name="connsiteX54" fmla="*/ 4639455 w 5936105"/>
                <a:gd name="connsiteY54" fmla="*/ 217357 h 427220"/>
                <a:gd name="connsiteX55" fmla="*/ 4669436 w 5936105"/>
                <a:gd name="connsiteY55" fmla="*/ 194872 h 427220"/>
                <a:gd name="connsiteX56" fmla="*/ 4774367 w 5936105"/>
                <a:gd name="connsiteY56" fmla="*/ 157397 h 427220"/>
                <a:gd name="connsiteX57" fmla="*/ 4916773 w 5936105"/>
                <a:gd name="connsiteY57" fmla="*/ 59961 h 427220"/>
                <a:gd name="connsiteX58" fmla="*/ 4984229 w 5936105"/>
                <a:gd name="connsiteY58" fmla="*/ 29980 h 427220"/>
                <a:gd name="connsiteX59" fmla="*/ 5006714 w 5936105"/>
                <a:gd name="connsiteY59" fmla="*/ 14990 h 427220"/>
                <a:gd name="connsiteX60" fmla="*/ 5149121 w 5936105"/>
                <a:gd name="connsiteY60" fmla="*/ 127416 h 427220"/>
                <a:gd name="connsiteX61" fmla="*/ 5291528 w 5936105"/>
                <a:gd name="connsiteY61" fmla="*/ 224852 h 427220"/>
                <a:gd name="connsiteX62" fmla="*/ 5456419 w 5936105"/>
                <a:gd name="connsiteY62" fmla="*/ 352269 h 427220"/>
                <a:gd name="connsiteX63" fmla="*/ 5621311 w 5936105"/>
                <a:gd name="connsiteY63" fmla="*/ 389744 h 427220"/>
                <a:gd name="connsiteX64" fmla="*/ 5673777 w 5936105"/>
                <a:gd name="connsiteY64" fmla="*/ 382249 h 427220"/>
                <a:gd name="connsiteX65" fmla="*/ 5688767 w 5936105"/>
                <a:gd name="connsiteY65" fmla="*/ 359764 h 427220"/>
                <a:gd name="connsiteX66" fmla="*/ 5711252 w 5936105"/>
                <a:gd name="connsiteY66" fmla="*/ 329784 h 427220"/>
                <a:gd name="connsiteX67" fmla="*/ 5726242 w 5936105"/>
                <a:gd name="connsiteY67" fmla="*/ 307298 h 427220"/>
                <a:gd name="connsiteX68" fmla="*/ 5763718 w 5936105"/>
                <a:gd name="connsiteY68" fmla="*/ 254833 h 427220"/>
                <a:gd name="connsiteX69" fmla="*/ 5786203 w 5936105"/>
                <a:gd name="connsiteY69" fmla="*/ 262328 h 427220"/>
                <a:gd name="connsiteX70" fmla="*/ 5883639 w 5936105"/>
                <a:gd name="connsiteY70" fmla="*/ 374754 h 427220"/>
                <a:gd name="connsiteX71" fmla="*/ 5898629 w 5936105"/>
                <a:gd name="connsiteY71" fmla="*/ 397239 h 427220"/>
                <a:gd name="connsiteX72" fmla="*/ 5928610 w 5936105"/>
                <a:gd name="connsiteY72" fmla="*/ 419725 h 427220"/>
                <a:gd name="connsiteX73" fmla="*/ 5936105 w 5936105"/>
                <a:gd name="connsiteY73" fmla="*/ 427220 h 42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936105" h="427220" extrusionOk="0">
                  <a:moveTo>
                    <a:pt x="0" y="397239"/>
                  </a:moveTo>
                  <a:cubicBezTo>
                    <a:pt x="11049" y="330945"/>
                    <a:pt x="10782" y="323736"/>
                    <a:pt x="37475" y="239843"/>
                  </a:cubicBezTo>
                  <a:cubicBezTo>
                    <a:pt x="43244" y="221712"/>
                    <a:pt x="50720" y="204010"/>
                    <a:pt x="59960" y="187377"/>
                  </a:cubicBezTo>
                  <a:cubicBezTo>
                    <a:pt x="63392" y="181200"/>
                    <a:pt x="70536" y="177905"/>
                    <a:pt x="74951" y="172387"/>
                  </a:cubicBezTo>
                  <a:cubicBezTo>
                    <a:pt x="80578" y="165353"/>
                    <a:pt x="85566" y="157776"/>
                    <a:pt x="89941" y="149902"/>
                  </a:cubicBezTo>
                  <a:cubicBezTo>
                    <a:pt x="98080" y="135251"/>
                    <a:pt x="101152" y="117332"/>
                    <a:pt x="112426" y="104931"/>
                  </a:cubicBezTo>
                  <a:cubicBezTo>
                    <a:pt x="126883" y="89029"/>
                    <a:pt x="146813" y="79078"/>
                    <a:pt x="164891" y="67456"/>
                  </a:cubicBezTo>
                  <a:cubicBezTo>
                    <a:pt x="213515" y="36198"/>
                    <a:pt x="238334" y="24594"/>
                    <a:pt x="299803" y="14990"/>
                  </a:cubicBezTo>
                  <a:cubicBezTo>
                    <a:pt x="351874" y="6854"/>
                    <a:pt x="404734" y="4997"/>
                    <a:pt x="457200" y="0"/>
                  </a:cubicBezTo>
                  <a:cubicBezTo>
                    <a:pt x="504669" y="14990"/>
                    <a:pt x="555082" y="22708"/>
                    <a:pt x="599606" y="44970"/>
                  </a:cubicBezTo>
                  <a:cubicBezTo>
                    <a:pt x="621728" y="56031"/>
                    <a:pt x="652072" y="97436"/>
                    <a:pt x="652072" y="97436"/>
                  </a:cubicBezTo>
                  <a:cubicBezTo>
                    <a:pt x="667215" y="127721"/>
                    <a:pt x="683308" y="167809"/>
                    <a:pt x="719528" y="179882"/>
                  </a:cubicBezTo>
                  <a:lnTo>
                    <a:pt x="742013" y="187377"/>
                  </a:lnTo>
                  <a:cubicBezTo>
                    <a:pt x="821486" y="266851"/>
                    <a:pt x="773823" y="249897"/>
                    <a:pt x="884419" y="239843"/>
                  </a:cubicBezTo>
                  <a:cubicBezTo>
                    <a:pt x="894413" y="229849"/>
                    <a:pt x="905093" y="220498"/>
                    <a:pt x="914400" y="209862"/>
                  </a:cubicBezTo>
                  <a:cubicBezTo>
                    <a:pt x="922626" y="200461"/>
                    <a:pt x="928444" y="189090"/>
                    <a:pt x="936885" y="179882"/>
                  </a:cubicBezTo>
                  <a:cubicBezTo>
                    <a:pt x="955985" y="159046"/>
                    <a:pt x="979188" y="141993"/>
                    <a:pt x="996846" y="119921"/>
                  </a:cubicBezTo>
                  <a:cubicBezTo>
                    <a:pt x="1006839" y="107429"/>
                    <a:pt x="1014028" y="92044"/>
                    <a:pt x="1026826" y="82446"/>
                  </a:cubicBezTo>
                  <a:cubicBezTo>
                    <a:pt x="1054593" y="61621"/>
                    <a:pt x="1116767" y="29980"/>
                    <a:pt x="1116767" y="29980"/>
                  </a:cubicBezTo>
                  <a:cubicBezTo>
                    <a:pt x="1169233" y="34977"/>
                    <a:pt x="1222030" y="37246"/>
                    <a:pt x="1274164" y="44970"/>
                  </a:cubicBezTo>
                  <a:cubicBezTo>
                    <a:pt x="1299776" y="48764"/>
                    <a:pt x="1371192" y="83097"/>
                    <a:pt x="1386590" y="89941"/>
                  </a:cubicBezTo>
                  <a:cubicBezTo>
                    <a:pt x="1424811" y="140902"/>
                    <a:pt x="1443715" y="169053"/>
                    <a:pt x="1506511" y="217357"/>
                  </a:cubicBezTo>
                  <a:cubicBezTo>
                    <a:pt x="1535749" y="239848"/>
                    <a:pt x="1571701" y="251909"/>
                    <a:pt x="1603947" y="269823"/>
                  </a:cubicBezTo>
                  <a:cubicBezTo>
                    <a:pt x="1616682" y="276898"/>
                    <a:pt x="1629302" y="284227"/>
                    <a:pt x="1641423" y="292308"/>
                  </a:cubicBezTo>
                  <a:cubicBezTo>
                    <a:pt x="1651817" y="299237"/>
                    <a:pt x="1659988" y="309720"/>
                    <a:pt x="1671403" y="314793"/>
                  </a:cubicBezTo>
                  <a:cubicBezTo>
                    <a:pt x="1683044" y="319967"/>
                    <a:pt x="1696386" y="319790"/>
                    <a:pt x="1708878" y="322288"/>
                  </a:cubicBezTo>
                  <a:cubicBezTo>
                    <a:pt x="1733862" y="319790"/>
                    <a:pt x="1759605" y="321399"/>
                    <a:pt x="1783829" y="314793"/>
                  </a:cubicBezTo>
                  <a:cubicBezTo>
                    <a:pt x="1823218" y="304051"/>
                    <a:pt x="1941262" y="246241"/>
                    <a:pt x="1971206" y="224852"/>
                  </a:cubicBezTo>
                  <a:cubicBezTo>
                    <a:pt x="1994207" y="208423"/>
                    <a:pt x="2006930" y="179435"/>
                    <a:pt x="2031167" y="164892"/>
                  </a:cubicBezTo>
                  <a:cubicBezTo>
                    <a:pt x="2068694" y="142375"/>
                    <a:pt x="2075561" y="139062"/>
                    <a:pt x="2113613" y="112426"/>
                  </a:cubicBezTo>
                  <a:cubicBezTo>
                    <a:pt x="2123847" y="105263"/>
                    <a:pt x="2133600" y="97436"/>
                    <a:pt x="2143593" y="89941"/>
                  </a:cubicBezTo>
                  <a:cubicBezTo>
                    <a:pt x="2177171" y="123519"/>
                    <a:pt x="2228982" y="177139"/>
                    <a:pt x="2263514" y="194872"/>
                  </a:cubicBezTo>
                  <a:cubicBezTo>
                    <a:pt x="2331079" y="229568"/>
                    <a:pt x="2440983" y="265195"/>
                    <a:pt x="2525842" y="277318"/>
                  </a:cubicBezTo>
                  <a:cubicBezTo>
                    <a:pt x="2570635" y="283717"/>
                    <a:pt x="2615783" y="287311"/>
                    <a:pt x="2660754" y="292308"/>
                  </a:cubicBezTo>
                  <a:cubicBezTo>
                    <a:pt x="2690734" y="289810"/>
                    <a:pt x="2721509" y="292109"/>
                    <a:pt x="2750695" y="284813"/>
                  </a:cubicBezTo>
                  <a:cubicBezTo>
                    <a:pt x="2762814" y="281783"/>
                    <a:pt x="2771191" y="270457"/>
                    <a:pt x="2780675" y="262328"/>
                  </a:cubicBezTo>
                  <a:cubicBezTo>
                    <a:pt x="2810717" y="236578"/>
                    <a:pt x="2798304" y="241760"/>
                    <a:pt x="2825646" y="209862"/>
                  </a:cubicBezTo>
                  <a:cubicBezTo>
                    <a:pt x="2851399" y="179817"/>
                    <a:pt x="2846210" y="192236"/>
                    <a:pt x="2878111" y="164892"/>
                  </a:cubicBezTo>
                  <a:cubicBezTo>
                    <a:pt x="2886159" y="157994"/>
                    <a:pt x="2891393" y="147665"/>
                    <a:pt x="2900596" y="142406"/>
                  </a:cubicBezTo>
                  <a:cubicBezTo>
                    <a:pt x="2909540" y="137295"/>
                    <a:pt x="2920583" y="137409"/>
                    <a:pt x="2930577" y="134911"/>
                  </a:cubicBezTo>
                  <a:cubicBezTo>
                    <a:pt x="2961277" y="145145"/>
                    <a:pt x="3121499" y="203024"/>
                    <a:pt x="3177914" y="209862"/>
                  </a:cubicBezTo>
                  <a:cubicBezTo>
                    <a:pt x="3230057" y="216182"/>
                    <a:pt x="3282845" y="214859"/>
                    <a:pt x="3335311" y="217357"/>
                  </a:cubicBezTo>
                  <a:cubicBezTo>
                    <a:pt x="3464334" y="257677"/>
                    <a:pt x="3488853" y="276743"/>
                    <a:pt x="3642610" y="262328"/>
                  </a:cubicBezTo>
                  <a:cubicBezTo>
                    <a:pt x="3662664" y="260448"/>
                    <a:pt x="3677251" y="241728"/>
                    <a:pt x="3695075" y="232347"/>
                  </a:cubicBezTo>
                  <a:cubicBezTo>
                    <a:pt x="3791055" y="181831"/>
                    <a:pt x="3763937" y="194403"/>
                    <a:pt x="3852472" y="164892"/>
                  </a:cubicBezTo>
                  <a:cubicBezTo>
                    <a:pt x="3864964" y="154898"/>
                    <a:pt x="3876381" y="143390"/>
                    <a:pt x="3889947" y="134911"/>
                  </a:cubicBezTo>
                  <a:cubicBezTo>
                    <a:pt x="3896646" y="130724"/>
                    <a:pt x="3904593" y="126436"/>
                    <a:pt x="3912432" y="127416"/>
                  </a:cubicBezTo>
                  <a:cubicBezTo>
                    <a:pt x="3985386" y="136535"/>
                    <a:pt x="4056886" y="155383"/>
                    <a:pt x="4129790" y="164892"/>
                  </a:cubicBezTo>
                  <a:cubicBezTo>
                    <a:pt x="4171978" y="170395"/>
                    <a:pt x="4214734" y="169889"/>
                    <a:pt x="4257206" y="172387"/>
                  </a:cubicBezTo>
                  <a:cubicBezTo>
                    <a:pt x="4324340" y="279798"/>
                    <a:pt x="4268331" y="193956"/>
                    <a:pt x="4317167" y="262328"/>
                  </a:cubicBezTo>
                  <a:cubicBezTo>
                    <a:pt x="4322403" y="269658"/>
                    <a:pt x="4324518" y="280039"/>
                    <a:pt x="4332157" y="284813"/>
                  </a:cubicBezTo>
                  <a:cubicBezTo>
                    <a:pt x="4345556" y="293187"/>
                    <a:pt x="4362138" y="294806"/>
                    <a:pt x="4377128" y="299803"/>
                  </a:cubicBezTo>
                  <a:cubicBezTo>
                    <a:pt x="4432092" y="292308"/>
                    <a:pt x="4488544" y="292070"/>
                    <a:pt x="4542019" y="277318"/>
                  </a:cubicBezTo>
                  <a:cubicBezTo>
                    <a:pt x="4562737" y="271603"/>
                    <a:pt x="4576181" y="251107"/>
                    <a:pt x="4594485" y="239843"/>
                  </a:cubicBezTo>
                  <a:cubicBezTo>
                    <a:pt x="4608758" y="231059"/>
                    <a:pt x="4625084" y="225980"/>
                    <a:pt x="4639455" y="217357"/>
                  </a:cubicBezTo>
                  <a:cubicBezTo>
                    <a:pt x="4650167" y="210930"/>
                    <a:pt x="4658021" y="199945"/>
                    <a:pt x="4669436" y="194872"/>
                  </a:cubicBezTo>
                  <a:cubicBezTo>
                    <a:pt x="4703376" y="179788"/>
                    <a:pt x="4740555" y="172766"/>
                    <a:pt x="4774367" y="157397"/>
                  </a:cubicBezTo>
                  <a:cubicBezTo>
                    <a:pt x="4820710" y="136332"/>
                    <a:pt x="4876444" y="84158"/>
                    <a:pt x="4916773" y="59961"/>
                  </a:cubicBezTo>
                  <a:cubicBezTo>
                    <a:pt x="4937873" y="47301"/>
                    <a:pt x="4962221" y="40984"/>
                    <a:pt x="4984229" y="29980"/>
                  </a:cubicBezTo>
                  <a:cubicBezTo>
                    <a:pt x="4992286" y="25952"/>
                    <a:pt x="4999219" y="19987"/>
                    <a:pt x="5006714" y="14990"/>
                  </a:cubicBezTo>
                  <a:cubicBezTo>
                    <a:pt x="5054183" y="52465"/>
                    <a:pt x="5100432" y="91540"/>
                    <a:pt x="5149121" y="127416"/>
                  </a:cubicBezTo>
                  <a:cubicBezTo>
                    <a:pt x="5195425" y="161535"/>
                    <a:pt x="5246016" y="189683"/>
                    <a:pt x="5291528" y="224852"/>
                  </a:cubicBezTo>
                  <a:cubicBezTo>
                    <a:pt x="5346492" y="267324"/>
                    <a:pt x="5388685" y="336875"/>
                    <a:pt x="5456419" y="352269"/>
                  </a:cubicBezTo>
                  <a:lnTo>
                    <a:pt x="5621311" y="389744"/>
                  </a:lnTo>
                  <a:cubicBezTo>
                    <a:pt x="5638800" y="387246"/>
                    <a:pt x="5657633" y="389424"/>
                    <a:pt x="5673777" y="382249"/>
                  </a:cubicBezTo>
                  <a:cubicBezTo>
                    <a:pt x="5682009" y="378591"/>
                    <a:pt x="5683531" y="367094"/>
                    <a:pt x="5688767" y="359764"/>
                  </a:cubicBezTo>
                  <a:cubicBezTo>
                    <a:pt x="5696028" y="349599"/>
                    <a:pt x="5703991" y="339949"/>
                    <a:pt x="5711252" y="329784"/>
                  </a:cubicBezTo>
                  <a:cubicBezTo>
                    <a:pt x="5716488" y="322454"/>
                    <a:pt x="5721006" y="314628"/>
                    <a:pt x="5726242" y="307298"/>
                  </a:cubicBezTo>
                  <a:cubicBezTo>
                    <a:pt x="5772738" y="242204"/>
                    <a:pt x="5728382" y="307836"/>
                    <a:pt x="5763718" y="254833"/>
                  </a:cubicBezTo>
                  <a:cubicBezTo>
                    <a:pt x="5771213" y="257331"/>
                    <a:pt x="5780034" y="257393"/>
                    <a:pt x="5786203" y="262328"/>
                  </a:cubicBezTo>
                  <a:cubicBezTo>
                    <a:pt x="5822204" y="291128"/>
                    <a:pt x="5858308" y="336757"/>
                    <a:pt x="5883639" y="374754"/>
                  </a:cubicBezTo>
                  <a:cubicBezTo>
                    <a:pt x="5888636" y="382249"/>
                    <a:pt x="5892259" y="390869"/>
                    <a:pt x="5898629" y="397239"/>
                  </a:cubicBezTo>
                  <a:cubicBezTo>
                    <a:pt x="5907462" y="406072"/>
                    <a:pt x="5918855" y="411921"/>
                    <a:pt x="5928610" y="419725"/>
                  </a:cubicBezTo>
                  <a:cubicBezTo>
                    <a:pt x="5931369" y="421932"/>
                    <a:pt x="5933607" y="424722"/>
                    <a:pt x="5936105" y="427220"/>
                  </a:cubicBez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10" name="Rectangle 7"/>
            <p:cNvSpPr/>
            <p:nvPr/>
          </p:nvSpPr>
          <p:spPr bwMode="auto">
            <a:xfrm>
              <a:off x="1668906" y="4965171"/>
              <a:ext cx="3178956" cy="192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GB" dirty="0"/>
              <a:t>Communicating Climate Uncertainty in Reserves</a:t>
            </a:r>
            <a:endParaRPr dirty="0"/>
          </a:p>
        </p:txBody>
      </p:sp>
      <p:sp>
        <p:nvSpPr>
          <p:cNvPr id="5" name="Content Placeholder 4"/>
          <p:cNvSpPr>
            <a:spLocks noGrp="1"/>
          </p:cNvSpPr>
          <p:nvPr>
            <p:ph idx="1"/>
          </p:nvPr>
        </p:nvSpPr>
        <p:spPr bwMode="auto">
          <a:xfrm>
            <a:off x="527055" y="1557337"/>
            <a:ext cx="5352921" cy="4640262"/>
          </a:xfrm>
        </p:spPr>
        <p:txBody>
          <a:bodyPr/>
          <a:lstStyle/>
          <a:p>
            <a:pPr>
              <a:spcAft>
                <a:spcPts val="600"/>
              </a:spcAft>
              <a:defRPr/>
            </a:pPr>
            <a:r>
              <a:rPr lang="en-GB" dirty="0"/>
              <a:t>Many layers to communicating uncertainty in reserves.</a:t>
            </a:r>
            <a:endParaRPr dirty="0"/>
          </a:p>
          <a:p>
            <a:pPr>
              <a:spcAft>
                <a:spcPts val="600"/>
              </a:spcAft>
              <a:defRPr/>
            </a:pPr>
            <a:r>
              <a:rPr lang="en-GB" dirty="0"/>
              <a:t>A significant section of our paper is devoted to this; particular focus on Lloyd’s SAO large loss wordings.</a:t>
            </a:r>
            <a:endParaRPr dirty="0"/>
          </a:p>
          <a:p>
            <a:pPr>
              <a:spcAft>
                <a:spcPts val="600"/>
              </a:spcAft>
              <a:defRPr/>
            </a:pPr>
            <a:r>
              <a:rPr lang="en-GB" dirty="0"/>
              <a:t>Increasing attention in ORSA and reserving reports/board papers is now appropriate.</a:t>
            </a:r>
            <a:endParaRPr dirty="0"/>
          </a:p>
        </p:txBody>
      </p:sp>
      <p:sp>
        <p:nvSpPr>
          <p:cNvPr id="6" name="Date Placeholder 6"/>
          <p:cNvSpPr>
            <a:spLocks noGrp="1"/>
          </p:cNvSpPr>
          <p:nvPr>
            <p:ph type="dt" sz="half" idx="10"/>
          </p:nvPr>
        </p:nvSpPr>
        <p:spPr bwMode="auto"/>
        <p:txBody>
          <a:bodyPr/>
          <a:lstStyle/>
          <a:p>
            <a:pPr>
              <a:defRPr/>
            </a:pPr>
            <a:r>
              <a:rPr lang="en-GB" dirty="0"/>
              <a:t>8 May 2024</a:t>
            </a:r>
            <a:endParaRPr dirty="0"/>
          </a:p>
        </p:txBody>
      </p:sp>
      <p:sp>
        <p:nvSpPr>
          <p:cNvPr id="7" name="Slide Number Placeholder 4"/>
          <p:cNvSpPr>
            <a:spLocks noGrp="1"/>
          </p:cNvSpPr>
          <p:nvPr>
            <p:ph type="sldNum" sz="quarter" idx="12"/>
          </p:nvPr>
        </p:nvSpPr>
        <p:spPr bwMode="auto"/>
        <p:txBody>
          <a:bodyPr/>
          <a:lstStyle/>
          <a:p>
            <a:pPr>
              <a:defRPr/>
            </a:pPr>
            <a:r>
              <a:rPr lang="en-GB" dirty="0"/>
              <a:t>27</a:t>
            </a:r>
          </a:p>
        </p:txBody>
      </p:sp>
      <p:sp>
        <p:nvSpPr>
          <p:cNvPr id="8" name="Isosceles Triangle 5"/>
          <p:cNvSpPr>
            <a:spLocks noChangeAspect="1"/>
          </p:cNvSpPr>
          <p:nvPr/>
        </p:nvSpPr>
        <p:spPr bwMode="auto">
          <a:xfrm>
            <a:off x="6456040" y="1547813"/>
            <a:ext cx="5472608" cy="3976472"/>
          </a:xfrm>
          <a:prstGeom prst="triangle">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sz="3600" dirty="0"/>
          </a:p>
        </p:txBody>
      </p:sp>
      <p:sp>
        <p:nvSpPr>
          <p:cNvPr id="9" name="Isosceles Triangle 6"/>
          <p:cNvSpPr>
            <a:spLocks noChangeAspect="1"/>
          </p:cNvSpPr>
          <p:nvPr/>
        </p:nvSpPr>
        <p:spPr bwMode="auto">
          <a:xfrm>
            <a:off x="7247554" y="1522413"/>
            <a:ext cx="3864180" cy="2807766"/>
          </a:xfrm>
          <a:prstGeom prst="triangle">
            <a:avLst>
              <a:gd name="adj" fmla="val 50000"/>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10" name="Isosceles Triangle 7"/>
          <p:cNvSpPr>
            <a:spLocks noChangeAspect="1"/>
          </p:cNvSpPr>
          <p:nvPr/>
        </p:nvSpPr>
        <p:spPr bwMode="auto">
          <a:xfrm>
            <a:off x="7457670" y="1545176"/>
            <a:ext cx="3469347" cy="2520875"/>
          </a:xfrm>
          <a:prstGeom prst="triangle">
            <a:avLst>
              <a:gd name="adj" fmla="val 50000"/>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defRPr/>
            </a:pPr>
            <a:endParaRPr lang="en-GB" sz="2000" dirty="0"/>
          </a:p>
        </p:txBody>
      </p:sp>
      <p:sp>
        <p:nvSpPr>
          <p:cNvPr id="11" name="Isosceles Triangle 8"/>
          <p:cNvSpPr>
            <a:spLocks noChangeAspect="1"/>
          </p:cNvSpPr>
          <p:nvPr/>
        </p:nvSpPr>
        <p:spPr bwMode="auto">
          <a:xfrm>
            <a:off x="8132281" y="1525297"/>
            <a:ext cx="2130243" cy="1547863"/>
          </a:xfrm>
          <a:prstGeom prst="triangle">
            <a:avLst>
              <a:gd name="adj" fmla="val 50000"/>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12" name="Isosceles Triangle 9"/>
          <p:cNvSpPr>
            <a:spLocks noChangeAspect="1"/>
          </p:cNvSpPr>
          <p:nvPr/>
        </p:nvSpPr>
        <p:spPr bwMode="auto">
          <a:xfrm>
            <a:off x="8350690" y="1500560"/>
            <a:ext cx="1683306" cy="1223113"/>
          </a:xfrm>
          <a:prstGeom prst="triangle">
            <a:avLst>
              <a:gd name="adj" fmla="val 50000"/>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defRPr/>
            </a:pPr>
            <a:endParaRPr lang="en-GB" sz="1400" dirty="0">
              <a:solidFill>
                <a:schemeClr val="bg1"/>
              </a:solidFill>
            </a:endParaRPr>
          </a:p>
        </p:txBody>
      </p:sp>
      <p:cxnSp>
        <p:nvCxnSpPr>
          <p:cNvPr id="13" name="Straight Connector 11"/>
          <p:cNvCxnSpPr>
            <a:cxnSpLocks/>
          </p:cNvCxnSpPr>
          <p:nvPr/>
        </p:nvCxnSpPr>
        <p:spPr bwMode="auto">
          <a:xfrm>
            <a:off x="7253903" y="4355579"/>
            <a:ext cx="3888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bwMode="auto">
          <a:xfrm>
            <a:off x="8125931" y="3092210"/>
            <a:ext cx="21302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0"/>
          <p:cNvSpPr>
            <a:spLocks/>
          </p:cNvSpPr>
          <p:nvPr/>
        </p:nvSpPr>
        <p:spPr bwMode="auto">
          <a:xfrm>
            <a:off x="7562704" y="3186874"/>
            <a:ext cx="3233879" cy="830997"/>
          </a:xfrm>
          <a:prstGeom prst="rect">
            <a:avLst/>
          </a:prstGeom>
          <a:noFill/>
        </p:spPr>
        <p:txBody>
          <a:bodyPr wrap="square" rtlCol="0">
            <a:spAutoFit/>
          </a:bodyPr>
          <a:lstStyle/>
          <a:p>
            <a:pPr algn="ctr">
              <a:defRPr/>
            </a:pPr>
            <a:r>
              <a:rPr lang="en-GB" sz="2400" dirty="0">
                <a:solidFill>
                  <a:schemeClr val="bg1"/>
                </a:solidFill>
              </a:rPr>
              <a:t>ORSA Report</a:t>
            </a:r>
            <a:endParaRPr dirty="0"/>
          </a:p>
          <a:p>
            <a:pPr algn="ctr">
              <a:defRPr/>
            </a:pPr>
            <a:r>
              <a:rPr lang="en-GB" sz="2400" dirty="0">
                <a:solidFill>
                  <a:schemeClr val="bg1"/>
                </a:solidFill>
              </a:rPr>
              <a:t>Management Papers</a:t>
            </a:r>
            <a:endParaRPr dirty="0"/>
          </a:p>
        </p:txBody>
      </p:sp>
      <p:sp>
        <p:nvSpPr>
          <p:cNvPr id="16" name="TextBox 12"/>
          <p:cNvSpPr>
            <a:spLocks/>
          </p:cNvSpPr>
          <p:nvPr/>
        </p:nvSpPr>
        <p:spPr bwMode="auto">
          <a:xfrm>
            <a:off x="7580462" y="1824433"/>
            <a:ext cx="3233879" cy="923330"/>
          </a:xfrm>
          <a:prstGeom prst="rect">
            <a:avLst/>
          </a:prstGeom>
          <a:noFill/>
        </p:spPr>
        <p:txBody>
          <a:bodyPr wrap="square" rtlCol="0">
            <a:spAutoFit/>
          </a:bodyPr>
          <a:lstStyle/>
          <a:p>
            <a:pPr algn="ctr">
              <a:defRPr/>
            </a:pPr>
            <a:r>
              <a:rPr lang="en-GB" dirty="0">
                <a:solidFill>
                  <a:schemeClr val="bg1"/>
                </a:solidFill>
              </a:rPr>
              <a:t>Large</a:t>
            </a:r>
            <a:endParaRPr dirty="0"/>
          </a:p>
          <a:p>
            <a:pPr algn="ctr">
              <a:defRPr/>
            </a:pPr>
            <a:r>
              <a:rPr lang="en-GB" dirty="0">
                <a:solidFill>
                  <a:schemeClr val="bg1"/>
                </a:solidFill>
              </a:rPr>
              <a:t>Loss</a:t>
            </a:r>
            <a:endParaRPr dirty="0"/>
          </a:p>
          <a:p>
            <a:pPr algn="ctr">
              <a:defRPr/>
            </a:pPr>
            <a:r>
              <a:rPr lang="en-GB" dirty="0">
                <a:solidFill>
                  <a:schemeClr val="bg1"/>
                </a:solidFill>
              </a:rPr>
              <a:t>Wordings</a:t>
            </a:r>
            <a:endParaRPr dirty="0"/>
          </a:p>
        </p:txBody>
      </p:sp>
      <p:sp>
        <p:nvSpPr>
          <p:cNvPr id="17" name="TextBox 14"/>
          <p:cNvSpPr>
            <a:spLocks/>
          </p:cNvSpPr>
          <p:nvPr/>
        </p:nvSpPr>
        <p:spPr bwMode="auto">
          <a:xfrm>
            <a:off x="6695058" y="4467108"/>
            <a:ext cx="5004687" cy="954107"/>
          </a:xfrm>
          <a:prstGeom prst="rect">
            <a:avLst/>
          </a:prstGeom>
          <a:noFill/>
        </p:spPr>
        <p:txBody>
          <a:bodyPr wrap="square" rtlCol="0">
            <a:spAutoFit/>
          </a:bodyPr>
          <a:lstStyle/>
          <a:p>
            <a:pPr algn="ctr">
              <a:defRPr/>
            </a:pPr>
            <a:r>
              <a:rPr lang="en-GB" sz="2800" dirty="0">
                <a:solidFill>
                  <a:schemeClr val="bg1"/>
                </a:solidFill>
              </a:rPr>
              <a:t>Education</a:t>
            </a:r>
            <a:endParaRPr dirty="0"/>
          </a:p>
          <a:p>
            <a:pPr algn="ctr">
              <a:defRPr/>
            </a:pPr>
            <a:r>
              <a:rPr lang="en-GB" sz="2800" dirty="0">
                <a:solidFill>
                  <a:schemeClr val="bg1"/>
                </a:solidFill>
              </a:rPr>
              <a:t>Informal Board Discussions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What is the responsibility of the reserving actuary?</a:t>
            </a:r>
            <a:endParaRPr dirty="0"/>
          </a:p>
        </p:txBody>
      </p:sp>
      <p:sp>
        <p:nvSpPr>
          <p:cNvPr id="5" name="Date Placeholder 3"/>
          <p:cNvSpPr>
            <a:spLocks noGrp="1"/>
          </p:cNvSpPr>
          <p:nvPr>
            <p:ph type="dt" sz="half" idx="10"/>
          </p:nvPr>
        </p:nvSpPr>
        <p:spPr bwMode="auto"/>
        <p:txBody>
          <a:bodyPr/>
          <a:lstStyle/>
          <a:p>
            <a:pPr>
              <a:defRPr/>
            </a:pPr>
            <a:r>
              <a:rPr lang="en-GB" dirty="0"/>
              <a:t>8 May 2024</a:t>
            </a:r>
            <a:endParaRPr dirty="0"/>
          </a:p>
        </p:txBody>
      </p:sp>
      <p:sp>
        <p:nvSpPr>
          <p:cNvPr id="6" name="Slide Number Placeholder 4"/>
          <p:cNvSpPr>
            <a:spLocks noGrp="1"/>
          </p:cNvSpPr>
          <p:nvPr>
            <p:ph type="sldNum" sz="quarter" idx="12"/>
          </p:nvPr>
        </p:nvSpPr>
        <p:spPr bwMode="auto"/>
        <p:txBody>
          <a:bodyPr/>
          <a:lstStyle/>
          <a:p>
            <a:pPr>
              <a:defRPr/>
            </a:pPr>
            <a:r>
              <a:rPr lang="en-GB" dirty="0"/>
              <a:t>28</a:t>
            </a:r>
          </a:p>
        </p:txBody>
      </p:sp>
      <p:grpSp>
        <p:nvGrpSpPr>
          <p:cNvPr id="7" name="Group 10"/>
          <p:cNvGrpSpPr/>
          <p:nvPr/>
        </p:nvGrpSpPr>
        <p:grpSpPr bwMode="auto">
          <a:xfrm>
            <a:off x="695400" y="-171400"/>
            <a:ext cx="9550405" cy="6309733"/>
            <a:chOff x="1010091" y="-171400"/>
            <a:chExt cx="9550405" cy="6309733"/>
          </a:xfrm>
        </p:grpSpPr>
        <p:grpSp>
          <p:nvGrpSpPr>
            <p:cNvPr id="8" name="Diagram 6"/>
            <p:cNvGrpSpPr/>
            <p:nvPr/>
          </p:nvGrpSpPr>
          <p:grpSpPr bwMode="auto">
            <a:xfrm>
              <a:off x="1010091" y="-171400"/>
              <a:ext cx="9550405" cy="6309733"/>
              <a:chOff x="0" y="0"/>
              <a:chExt cx="9550405" cy="6309733"/>
            </a:xfrm>
          </p:grpSpPr>
          <p:sp>
            <p:nvSpPr>
              <p:cNvPr id="9" name="Hexagon 8"/>
              <p:cNvSpPr/>
              <p:nvPr/>
            </p:nvSpPr>
            <p:spPr bwMode="auto">
              <a:xfrm rot="5400000">
                <a:off x="6744054" y="4060712"/>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91440" tIns="91440" rIns="91440" bIns="91440" numCol="1" spcCol="1270" anchor="ctr" anchorCtr="0">
                <a:noAutofit/>
              </a:bodyPr>
              <a:lstStyle/>
              <a:p>
                <a:pPr marL="0" lvl="0" indent="0" algn="ctr" defTabSz="1066800">
                  <a:lnSpc>
                    <a:spcPct val="90000"/>
                  </a:lnSpc>
                  <a:spcBef>
                    <a:spcPts val="0"/>
                  </a:spcBef>
                  <a:spcAft>
                    <a:spcPts val="0"/>
                  </a:spcAft>
                  <a:buNone/>
                  <a:defRPr/>
                </a:pPr>
                <a:r>
                  <a:rPr lang="en-GB" sz="2400" dirty="0">
                    <a:solidFill>
                      <a:schemeClr val="tx2"/>
                    </a:solidFill>
                  </a:rPr>
                  <a:t>Bring people with you</a:t>
                </a:r>
                <a:endParaRPr lang="en-GB" sz="2400" b="1" dirty="0">
                  <a:solidFill>
                    <a:schemeClr val="tx2"/>
                  </a:solidFill>
                </a:endParaRPr>
              </a:p>
            </p:txBody>
          </p:sp>
          <p:sp>
            <p:nvSpPr>
              <p:cNvPr id="10" name="Rectangle 9"/>
              <p:cNvSpPr/>
              <p:nvPr/>
            </p:nvSpPr>
            <p:spPr bwMode="auto">
              <a:xfrm>
                <a:off x="6373589" y="470323"/>
                <a:ext cx="2607894" cy="1402093"/>
              </a:xfrm>
              <a:prstGeom prst="rect">
                <a:avLst/>
              </a:prstGeom>
              <a:noFill/>
              <a:ln>
                <a:noFill/>
              </a:ln>
            </p:spPr>
            <p:style>
              <a:lnRef idx="0">
                <a:srgbClr val="000000"/>
              </a:lnRef>
              <a:fillRef idx="0">
                <a:srgbClr val="000000"/>
              </a:fillRef>
              <a:effectRef idx="0">
                <a:srgbClr val="000000"/>
              </a:effectRef>
              <a:fontRef idx="minor"/>
            </p:style>
            <p:txBody>
              <a:bodyPr/>
              <a:lstStyle/>
              <a:p>
                <a:endParaRPr lang="en-GB"/>
              </a:p>
            </p:txBody>
          </p:sp>
          <p:sp>
            <p:nvSpPr>
              <p:cNvPr id="11" name="Hexagon 10"/>
              <p:cNvSpPr/>
              <p:nvPr/>
            </p:nvSpPr>
            <p:spPr bwMode="auto">
              <a:xfrm rot="5400000">
                <a:off x="853494" y="2138348"/>
                <a:ext cx="2336823" cy="2033036"/>
              </a:xfrm>
              <a:prstGeom prst="hexagon">
                <a:avLst>
                  <a:gd name="adj" fmla="val 25000"/>
                  <a:gd name="vf" fmla="val 115470"/>
                </a:avLst>
              </a:prstGeom>
              <a:solidFill>
                <a:schemeClr val="bg1"/>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ts val="0"/>
                  </a:spcBef>
                  <a:spcAft>
                    <a:spcPts val="0"/>
                  </a:spcAft>
                  <a:buNone/>
                  <a:defRPr/>
                </a:pPr>
                <a:endParaRPr lang="en-GB" sz="3600" dirty="0"/>
              </a:p>
            </p:txBody>
          </p:sp>
          <p:sp>
            <p:nvSpPr>
              <p:cNvPr id="12" name="Hexagon 11"/>
              <p:cNvSpPr/>
              <p:nvPr/>
            </p:nvSpPr>
            <p:spPr bwMode="auto">
              <a:xfrm rot="5400000">
                <a:off x="3024921" y="2138348"/>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0" tIns="91440" rIns="0" bIns="91440" numCol="1" spcCol="1270" anchor="ctr" anchorCtr="0">
                <a:noAutofit/>
              </a:bodyPr>
              <a:lstStyle/>
              <a:p>
                <a:pPr marL="0" lvl="0" indent="0" algn="ctr" defTabSz="1066800">
                  <a:lnSpc>
                    <a:spcPct val="90000"/>
                  </a:lnSpc>
                  <a:spcBef>
                    <a:spcPts val="0"/>
                  </a:spcBef>
                  <a:spcAft>
                    <a:spcPts val="0"/>
                  </a:spcAft>
                  <a:buNone/>
                  <a:defRPr/>
                </a:pPr>
                <a:r>
                  <a:rPr lang="en-GB" sz="2400" dirty="0">
                    <a:solidFill>
                      <a:schemeClr val="tx2"/>
                    </a:solidFill>
                  </a:rPr>
                  <a:t>Facing Facts</a:t>
                </a:r>
                <a:endParaRPr dirty="0"/>
              </a:p>
            </p:txBody>
          </p:sp>
          <p:sp>
            <p:nvSpPr>
              <p:cNvPr id="13" name="Rectangle 12"/>
              <p:cNvSpPr/>
              <p:nvPr/>
            </p:nvSpPr>
            <p:spPr bwMode="auto">
              <a:xfrm>
                <a:off x="568920" y="2453819"/>
                <a:ext cx="2523769" cy="1402093"/>
              </a:xfrm>
              <a:prstGeom prst="rect">
                <a:avLst/>
              </a:prstGeom>
              <a:noFill/>
              <a:ln>
                <a:noFill/>
              </a:ln>
            </p:spPr>
            <p:style>
              <a:lnRef idx="0">
                <a:srgbClr val="000000"/>
              </a:lnRef>
              <a:fillRef idx="0">
                <a:srgbClr val="000000"/>
              </a:fillRef>
              <a:effectRef idx="0">
                <a:srgbClr val="000000"/>
              </a:effectRef>
              <a:fontRef idx="minor"/>
            </p:style>
            <p:txBody>
              <a:bodyPr/>
              <a:lstStyle/>
              <a:p>
                <a:endParaRPr lang="en-GB"/>
              </a:p>
            </p:txBody>
          </p:sp>
          <p:sp>
            <p:nvSpPr>
              <p:cNvPr id="14" name="Hexagon 13"/>
              <p:cNvSpPr/>
              <p:nvPr/>
            </p:nvSpPr>
            <p:spPr bwMode="auto">
              <a:xfrm rot="5400000">
                <a:off x="5665875" y="2138348"/>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vert270" wrap="square" lIns="0" tIns="0" rIns="0" bIns="0" numCol="1" spcCol="1270" anchor="ctr" anchorCtr="0">
                <a:noAutofit/>
              </a:bodyPr>
              <a:lstStyle/>
              <a:p>
                <a:pPr marL="0" lvl="0" indent="0" algn="ctr" defTabSz="1066800">
                  <a:lnSpc>
                    <a:spcPct val="90000"/>
                  </a:lnSpc>
                  <a:spcBef>
                    <a:spcPts val="0"/>
                  </a:spcBef>
                  <a:spcAft>
                    <a:spcPts val="0"/>
                  </a:spcAft>
                  <a:buNone/>
                  <a:defRPr/>
                </a:pPr>
                <a:r>
                  <a:rPr lang="en-GB" sz="2400" dirty="0">
                    <a:solidFill>
                      <a:schemeClr val="tx2"/>
                    </a:solidFill>
                  </a:rPr>
                  <a:t>Systemic known unknowns</a:t>
                </a:r>
                <a:endParaRPr dirty="0"/>
              </a:p>
            </p:txBody>
          </p:sp>
          <p:sp>
            <p:nvSpPr>
              <p:cNvPr id="15" name="Hexagon 14"/>
              <p:cNvSpPr/>
              <p:nvPr/>
            </p:nvSpPr>
            <p:spPr bwMode="auto">
              <a:xfrm rot="5400000">
                <a:off x="4126967" y="4124803"/>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ts val="0"/>
                  </a:spcBef>
                  <a:spcAft>
                    <a:spcPts val="0"/>
                  </a:spcAft>
                  <a:buNone/>
                  <a:defRPr/>
                </a:pPr>
                <a:endParaRPr lang="en-GB" sz="6500" dirty="0">
                  <a:solidFill>
                    <a:schemeClr val="tx2"/>
                  </a:solidFill>
                </a:endParaRPr>
              </a:p>
            </p:txBody>
          </p:sp>
          <p:sp>
            <p:nvSpPr>
              <p:cNvPr id="16" name="Rectangle 15"/>
              <p:cNvSpPr/>
              <p:nvPr/>
            </p:nvSpPr>
            <p:spPr bwMode="auto">
              <a:xfrm>
                <a:off x="6373589" y="4437315"/>
                <a:ext cx="2607894" cy="1402093"/>
              </a:xfrm>
              <a:prstGeom prst="rect">
                <a:avLst/>
              </a:prstGeom>
              <a:noFill/>
              <a:ln>
                <a:noFill/>
              </a:ln>
            </p:spPr>
            <p:style>
              <a:lnRef idx="0">
                <a:srgbClr val="000000"/>
              </a:lnRef>
              <a:fillRef idx="0">
                <a:srgbClr val="000000"/>
              </a:fillRef>
              <a:effectRef idx="0">
                <a:srgbClr val="000000"/>
              </a:effectRef>
              <a:fontRef idx="minor"/>
            </p:style>
            <p:txBody>
              <a:bodyPr/>
              <a:lstStyle/>
              <a:p>
                <a:endParaRPr lang="en-GB"/>
              </a:p>
            </p:txBody>
          </p:sp>
          <p:sp>
            <p:nvSpPr>
              <p:cNvPr id="17" name="Hexagon 16"/>
              <p:cNvSpPr/>
              <p:nvPr/>
            </p:nvSpPr>
            <p:spPr bwMode="auto">
              <a:xfrm rot="5400000">
                <a:off x="1931288" y="4121843"/>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ts val="0"/>
                  </a:spcBef>
                  <a:spcAft>
                    <a:spcPts val="0"/>
                  </a:spcAft>
                  <a:buNone/>
                  <a:defRPr/>
                </a:pPr>
                <a:endParaRPr lang="en-GB" sz="2400" dirty="0">
                  <a:solidFill>
                    <a:schemeClr val="tx2"/>
                  </a:solidFill>
                </a:endParaRPr>
              </a:p>
            </p:txBody>
          </p:sp>
        </p:grpSp>
        <p:sp>
          <p:nvSpPr>
            <p:cNvPr id="18" name="TextBox 8"/>
            <p:cNvSpPr>
              <a:spLocks/>
            </p:cNvSpPr>
            <p:nvPr/>
          </p:nvSpPr>
          <p:spPr bwMode="auto">
            <a:xfrm>
              <a:off x="3011517" y="4581128"/>
              <a:ext cx="2160240" cy="830997"/>
            </a:xfrm>
            <a:prstGeom prst="rect">
              <a:avLst/>
            </a:prstGeom>
            <a:noFill/>
          </p:spPr>
          <p:txBody>
            <a:bodyPr wrap="square" rtlCol="0">
              <a:spAutoFit/>
            </a:bodyPr>
            <a:lstStyle/>
            <a:p>
              <a:pPr algn="ctr">
                <a:defRPr/>
              </a:pPr>
              <a:r>
                <a:rPr lang="en-GB" sz="2400" dirty="0">
                  <a:solidFill>
                    <a:schemeClr val="tx2"/>
                  </a:solidFill>
                </a:rPr>
                <a:t>Inconvenient truths</a:t>
              </a:r>
              <a:endParaRPr dirty="0"/>
            </a:p>
          </p:txBody>
        </p:sp>
        <p:sp>
          <p:nvSpPr>
            <p:cNvPr id="19" name="TextBox 9"/>
            <p:cNvSpPr>
              <a:spLocks/>
            </p:cNvSpPr>
            <p:nvPr/>
          </p:nvSpPr>
          <p:spPr bwMode="auto">
            <a:xfrm>
              <a:off x="5255928" y="4188648"/>
              <a:ext cx="2160240" cy="1569660"/>
            </a:xfrm>
            <a:prstGeom prst="rect">
              <a:avLst/>
            </a:prstGeom>
            <a:noFill/>
          </p:spPr>
          <p:txBody>
            <a:bodyPr wrap="square" rtlCol="0">
              <a:spAutoFit/>
            </a:bodyPr>
            <a:lstStyle/>
            <a:p>
              <a:pPr algn="ctr">
                <a:defRPr/>
              </a:pPr>
              <a:r>
                <a:rPr lang="en-GB" sz="2400" dirty="0">
                  <a:solidFill>
                    <a:schemeClr val="tx2"/>
                  </a:solidFill>
                </a:rPr>
                <a:t>Profession vs. Client / Employer Interests</a:t>
              </a:r>
              <a:endParaRPr dirty="0"/>
            </a:p>
          </p:txBody>
        </p:sp>
      </p:grpSp>
      <p:grpSp>
        <p:nvGrpSpPr>
          <p:cNvPr id="2" name="Group 10">
            <a:extLst>
              <a:ext uri="{FF2B5EF4-FFF2-40B4-BE49-F238E27FC236}">
                <a16:creationId xmlns:a16="http://schemas.microsoft.com/office/drawing/2014/main" id="{07BB079B-9AC0-BB4F-9EEE-C6975AD40439}"/>
              </a:ext>
            </a:extLst>
          </p:cNvPr>
          <p:cNvGrpSpPr/>
          <p:nvPr/>
        </p:nvGrpSpPr>
        <p:grpSpPr bwMode="auto">
          <a:xfrm>
            <a:off x="12531371" y="-19000"/>
            <a:ext cx="9550405" cy="6309733"/>
            <a:chOff x="1010091" y="-171400"/>
            <a:chExt cx="9550405" cy="6309733"/>
          </a:xfrm>
        </p:grpSpPr>
        <p:grpSp>
          <p:nvGrpSpPr>
            <p:cNvPr id="3" name="Diagram 6">
              <a:extLst>
                <a:ext uri="{FF2B5EF4-FFF2-40B4-BE49-F238E27FC236}">
                  <a16:creationId xmlns:a16="http://schemas.microsoft.com/office/drawing/2014/main" id="{26BE74BF-1CE2-C899-6586-53272A4333BD}"/>
                </a:ext>
              </a:extLst>
            </p:cNvPr>
            <p:cNvGrpSpPr/>
            <p:nvPr/>
          </p:nvGrpSpPr>
          <p:grpSpPr bwMode="auto">
            <a:xfrm>
              <a:off x="1010091" y="-171400"/>
              <a:ext cx="9550405" cy="6309733"/>
              <a:chOff x="0" y="0"/>
              <a:chExt cx="9550405" cy="6309733"/>
            </a:xfrm>
          </p:grpSpPr>
          <p:sp>
            <p:nvSpPr>
              <p:cNvPr id="22" name="Hexagon 21">
                <a:extLst>
                  <a:ext uri="{FF2B5EF4-FFF2-40B4-BE49-F238E27FC236}">
                    <a16:creationId xmlns:a16="http://schemas.microsoft.com/office/drawing/2014/main" id="{2274F5BE-7D1A-F48A-81D5-D3EC291754AD}"/>
                  </a:ext>
                </a:extLst>
              </p:cNvPr>
              <p:cNvSpPr/>
              <p:nvPr/>
            </p:nvSpPr>
            <p:spPr bwMode="auto">
              <a:xfrm rot="5400000">
                <a:off x="6744054" y="4060712"/>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ts val="0"/>
                  </a:spcBef>
                  <a:spcAft>
                    <a:spcPts val="0"/>
                  </a:spcAft>
                  <a:buNone/>
                  <a:defRPr/>
                </a:pPr>
                <a:r>
                  <a:rPr lang="en-GB" sz="2400" dirty="0">
                    <a:solidFill>
                      <a:schemeClr val="tx2"/>
                    </a:solidFill>
                  </a:rPr>
                  <a:t>Bring people with you</a:t>
                </a:r>
                <a:endParaRPr lang="en-GB" sz="2400" b="1" dirty="0">
                  <a:solidFill>
                    <a:schemeClr val="tx2"/>
                  </a:solidFill>
                </a:endParaRPr>
              </a:p>
            </p:txBody>
          </p:sp>
          <p:sp>
            <p:nvSpPr>
              <p:cNvPr id="23" name="Rectangle 22">
                <a:extLst>
                  <a:ext uri="{FF2B5EF4-FFF2-40B4-BE49-F238E27FC236}">
                    <a16:creationId xmlns:a16="http://schemas.microsoft.com/office/drawing/2014/main" id="{09A405B4-820B-2C00-D0CD-8E0A555AD8DE}"/>
                  </a:ext>
                </a:extLst>
              </p:cNvPr>
              <p:cNvSpPr/>
              <p:nvPr/>
            </p:nvSpPr>
            <p:spPr bwMode="auto">
              <a:xfrm>
                <a:off x="6373589" y="470323"/>
                <a:ext cx="2607894" cy="1402093"/>
              </a:xfrm>
              <a:prstGeom prst="rect">
                <a:avLst/>
              </a:prstGeom>
              <a:noFill/>
              <a:ln>
                <a:noFill/>
              </a:ln>
            </p:spPr>
            <p:style>
              <a:lnRef idx="0">
                <a:srgbClr val="000000"/>
              </a:lnRef>
              <a:fillRef idx="0">
                <a:srgbClr val="000000"/>
              </a:fillRef>
              <a:effectRef idx="0">
                <a:srgbClr val="000000"/>
              </a:effectRef>
              <a:fontRef idx="minor"/>
            </p:style>
            <p:txBody>
              <a:bodyPr/>
              <a:lstStyle/>
              <a:p>
                <a:endParaRPr lang="en-GB"/>
              </a:p>
            </p:txBody>
          </p:sp>
          <p:sp>
            <p:nvSpPr>
              <p:cNvPr id="24" name="Hexagon 23">
                <a:extLst>
                  <a:ext uri="{FF2B5EF4-FFF2-40B4-BE49-F238E27FC236}">
                    <a16:creationId xmlns:a16="http://schemas.microsoft.com/office/drawing/2014/main" id="{4F788449-7303-C81A-41C3-F13BAA9D221B}"/>
                  </a:ext>
                </a:extLst>
              </p:cNvPr>
              <p:cNvSpPr/>
              <p:nvPr/>
            </p:nvSpPr>
            <p:spPr bwMode="auto">
              <a:xfrm rot="5400000">
                <a:off x="853494" y="2138348"/>
                <a:ext cx="2336823" cy="2033036"/>
              </a:xfrm>
              <a:prstGeom prst="hexagon">
                <a:avLst>
                  <a:gd name="adj" fmla="val 25000"/>
                  <a:gd name="vf" fmla="val 115470"/>
                </a:avLst>
              </a:prstGeom>
              <a:solidFill>
                <a:schemeClr val="bg1"/>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ts val="0"/>
                  </a:spcBef>
                  <a:spcAft>
                    <a:spcPts val="0"/>
                  </a:spcAft>
                  <a:buNone/>
                  <a:defRPr/>
                </a:pPr>
                <a:endParaRPr lang="en-GB" sz="3600" dirty="0"/>
              </a:p>
            </p:txBody>
          </p:sp>
          <p:sp>
            <p:nvSpPr>
              <p:cNvPr id="25" name="Hexagon 24">
                <a:extLst>
                  <a:ext uri="{FF2B5EF4-FFF2-40B4-BE49-F238E27FC236}">
                    <a16:creationId xmlns:a16="http://schemas.microsoft.com/office/drawing/2014/main" id="{E18A1387-86BA-7C2A-F2EF-1F677D03F16E}"/>
                  </a:ext>
                </a:extLst>
              </p:cNvPr>
              <p:cNvSpPr/>
              <p:nvPr/>
            </p:nvSpPr>
            <p:spPr bwMode="auto">
              <a:xfrm rot="5400000">
                <a:off x="3024921" y="2138348"/>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0" tIns="91440" rIns="0" bIns="91440" numCol="1" spcCol="1270" anchor="ctr" anchorCtr="0">
                <a:noAutofit/>
              </a:bodyPr>
              <a:lstStyle/>
              <a:p>
                <a:pPr marL="0" lvl="0" indent="0" algn="ctr" defTabSz="1066800">
                  <a:lnSpc>
                    <a:spcPct val="90000"/>
                  </a:lnSpc>
                  <a:spcBef>
                    <a:spcPts val="0"/>
                  </a:spcBef>
                  <a:spcAft>
                    <a:spcPts val="0"/>
                  </a:spcAft>
                  <a:buNone/>
                  <a:defRPr/>
                </a:pPr>
                <a:r>
                  <a:rPr lang="en-GB" sz="2400" dirty="0">
                    <a:solidFill>
                      <a:schemeClr val="tx2"/>
                    </a:solidFill>
                  </a:rPr>
                  <a:t>Facing Facts</a:t>
                </a:r>
                <a:endParaRPr dirty="0"/>
              </a:p>
            </p:txBody>
          </p:sp>
          <p:sp>
            <p:nvSpPr>
              <p:cNvPr id="26" name="Rectangle 25">
                <a:extLst>
                  <a:ext uri="{FF2B5EF4-FFF2-40B4-BE49-F238E27FC236}">
                    <a16:creationId xmlns:a16="http://schemas.microsoft.com/office/drawing/2014/main" id="{21DC14EE-1B96-8287-A300-E0AE7D11A9CB}"/>
                  </a:ext>
                </a:extLst>
              </p:cNvPr>
              <p:cNvSpPr/>
              <p:nvPr/>
            </p:nvSpPr>
            <p:spPr bwMode="auto">
              <a:xfrm>
                <a:off x="568920" y="2453819"/>
                <a:ext cx="2523769" cy="1402093"/>
              </a:xfrm>
              <a:prstGeom prst="rect">
                <a:avLst/>
              </a:prstGeom>
              <a:noFill/>
              <a:ln>
                <a:noFill/>
              </a:ln>
            </p:spPr>
            <p:style>
              <a:lnRef idx="0">
                <a:srgbClr val="000000"/>
              </a:lnRef>
              <a:fillRef idx="0">
                <a:srgbClr val="000000"/>
              </a:fillRef>
              <a:effectRef idx="0">
                <a:srgbClr val="000000"/>
              </a:effectRef>
              <a:fontRef idx="minor"/>
            </p:style>
            <p:txBody>
              <a:bodyPr/>
              <a:lstStyle/>
              <a:p>
                <a:endParaRPr lang="en-GB"/>
              </a:p>
            </p:txBody>
          </p:sp>
          <p:sp>
            <p:nvSpPr>
              <p:cNvPr id="27" name="Hexagon 26">
                <a:extLst>
                  <a:ext uri="{FF2B5EF4-FFF2-40B4-BE49-F238E27FC236}">
                    <a16:creationId xmlns:a16="http://schemas.microsoft.com/office/drawing/2014/main" id="{C71A8AF1-66A6-EDBD-79F8-5C5320A61A61}"/>
                  </a:ext>
                </a:extLst>
              </p:cNvPr>
              <p:cNvSpPr/>
              <p:nvPr/>
            </p:nvSpPr>
            <p:spPr bwMode="auto">
              <a:xfrm rot="5400000">
                <a:off x="5665875" y="2138348"/>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ts val="0"/>
                  </a:spcBef>
                  <a:spcAft>
                    <a:spcPts val="0"/>
                  </a:spcAft>
                  <a:buNone/>
                  <a:defRPr/>
                </a:pPr>
                <a:r>
                  <a:rPr lang="en-GB" sz="2400" dirty="0">
                    <a:solidFill>
                      <a:schemeClr val="tx2"/>
                    </a:solidFill>
                  </a:rPr>
                  <a:t>Systemic known unknowns</a:t>
                </a:r>
                <a:endParaRPr dirty="0"/>
              </a:p>
            </p:txBody>
          </p:sp>
          <p:sp>
            <p:nvSpPr>
              <p:cNvPr id="28" name="Hexagon 27">
                <a:extLst>
                  <a:ext uri="{FF2B5EF4-FFF2-40B4-BE49-F238E27FC236}">
                    <a16:creationId xmlns:a16="http://schemas.microsoft.com/office/drawing/2014/main" id="{58F169F9-297C-F274-32DD-0AE2084508B9}"/>
                  </a:ext>
                </a:extLst>
              </p:cNvPr>
              <p:cNvSpPr/>
              <p:nvPr/>
            </p:nvSpPr>
            <p:spPr bwMode="auto">
              <a:xfrm rot="5400000">
                <a:off x="4126967" y="4124803"/>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ts val="0"/>
                  </a:spcBef>
                  <a:spcAft>
                    <a:spcPts val="0"/>
                  </a:spcAft>
                  <a:buNone/>
                  <a:defRPr/>
                </a:pPr>
                <a:endParaRPr lang="en-GB" sz="6500" dirty="0">
                  <a:solidFill>
                    <a:schemeClr val="tx2"/>
                  </a:solidFill>
                </a:endParaRPr>
              </a:p>
            </p:txBody>
          </p:sp>
          <p:sp>
            <p:nvSpPr>
              <p:cNvPr id="29" name="Rectangle 28">
                <a:extLst>
                  <a:ext uri="{FF2B5EF4-FFF2-40B4-BE49-F238E27FC236}">
                    <a16:creationId xmlns:a16="http://schemas.microsoft.com/office/drawing/2014/main" id="{30AD08DF-AFFD-0C0E-C337-E72CD554DA9B}"/>
                  </a:ext>
                </a:extLst>
              </p:cNvPr>
              <p:cNvSpPr/>
              <p:nvPr/>
            </p:nvSpPr>
            <p:spPr bwMode="auto">
              <a:xfrm>
                <a:off x="6373589" y="4437315"/>
                <a:ext cx="2607894" cy="1402093"/>
              </a:xfrm>
              <a:prstGeom prst="rect">
                <a:avLst/>
              </a:prstGeom>
              <a:noFill/>
              <a:ln>
                <a:noFill/>
              </a:ln>
            </p:spPr>
            <p:style>
              <a:lnRef idx="0">
                <a:srgbClr val="000000"/>
              </a:lnRef>
              <a:fillRef idx="0">
                <a:srgbClr val="000000"/>
              </a:fillRef>
              <a:effectRef idx="0">
                <a:srgbClr val="000000"/>
              </a:effectRef>
              <a:fontRef idx="minor"/>
            </p:style>
            <p:txBody>
              <a:bodyPr/>
              <a:lstStyle/>
              <a:p>
                <a:endParaRPr lang="en-GB"/>
              </a:p>
            </p:txBody>
          </p:sp>
          <p:sp>
            <p:nvSpPr>
              <p:cNvPr id="30" name="Hexagon 29">
                <a:extLst>
                  <a:ext uri="{FF2B5EF4-FFF2-40B4-BE49-F238E27FC236}">
                    <a16:creationId xmlns:a16="http://schemas.microsoft.com/office/drawing/2014/main" id="{D92D72A2-4A98-7507-E087-8DA5A59AE0DA}"/>
                  </a:ext>
                </a:extLst>
              </p:cNvPr>
              <p:cNvSpPr/>
              <p:nvPr/>
            </p:nvSpPr>
            <p:spPr bwMode="auto">
              <a:xfrm rot="5400000">
                <a:off x="1931288" y="4121843"/>
                <a:ext cx="2336823" cy="20330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ts val="0"/>
                  </a:spcBef>
                  <a:spcAft>
                    <a:spcPts val="0"/>
                  </a:spcAft>
                  <a:buNone/>
                  <a:defRPr/>
                </a:pPr>
                <a:endParaRPr lang="en-GB" sz="2400" dirty="0">
                  <a:solidFill>
                    <a:schemeClr val="tx2"/>
                  </a:solidFill>
                </a:endParaRPr>
              </a:p>
            </p:txBody>
          </p:sp>
        </p:grpSp>
        <p:sp>
          <p:nvSpPr>
            <p:cNvPr id="20" name="TextBox 8">
              <a:extLst>
                <a:ext uri="{FF2B5EF4-FFF2-40B4-BE49-F238E27FC236}">
                  <a16:creationId xmlns:a16="http://schemas.microsoft.com/office/drawing/2014/main" id="{11BD20A3-A34F-C721-0A88-E53EBD679CF9}"/>
                </a:ext>
              </a:extLst>
            </p:cNvPr>
            <p:cNvSpPr>
              <a:spLocks/>
            </p:cNvSpPr>
            <p:nvPr/>
          </p:nvSpPr>
          <p:spPr bwMode="auto">
            <a:xfrm>
              <a:off x="3011517" y="4581128"/>
              <a:ext cx="2160240" cy="830997"/>
            </a:xfrm>
            <a:prstGeom prst="rect">
              <a:avLst/>
            </a:prstGeom>
            <a:noFill/>
          </p:spPr>
          <p:txBody>
            <a:bodyPr wrap="square" rtlCol="0">
              <a:spAutoFit/>
            </a:bodyPr>
            <a:lstStyle/>
            <a:p>
              <a:pPr algn="ctr">
                <a:defRPr/>
              </a:pPr>
              <a:r>
                <a:rPr lang="en-GB" sz="2400" dirty="0">
                  <a:solidFill>
                    <a:schemeClr val="tx2"/>
                  </a:solidFill>
                </a:rPr>
                <a:t>Inconvenient truths</a:t>
              </a:r>
              <a:endParaRPr dirty="0"/>
            </a:p>
          </p:txBody>
        </p:sp>
        <p:sp>
          <p:nvSpPr>
            <p:cNvPr id="21" name="TextBox 9">
              <a:extLst>
                <a:ext uri="{FF2B5EF4-FFF2-40B4-BE49-F238E27FC236}">
                  <a16:creationId xmlns:a16="http://schemas.microsoft.com/office/drawing/2014/main" id="{C4E1438D-7204-562B-B00E-0E5E7C6F5D6C}"/>
                </a:ext>
              </a:extLst>
            </p:cNvPr>
            <p:cNvSpPr>
              <a:spLocks/>
            </p:cNvSpPr>
            <p:nvPr/>
          </p:nvSpPr>
          <p:spPr bwMode="auto">
            <a:xfrm>
              <a:off x="5255928" y="4188648"/>
              <a:ext cx="2160240" cy="1569660"/>
            </a:xfrm>
            <a:prstGeom prst="rect">
              <a:avLst/>
            </a:prstGeom>
            <a:noFill/>
          </p:spPr>
          <p:txBody>
            <a:bodyPr wrap="square" rtlCol="0">
              <a:spAutoFit/>
            </a:bodyPr>
            <a:lstStyle/>
            <a:p>
              <a:pPr algn="ctr">
                <a:defRPr/>
              </a:pPr>
              <a:r>
                <a:rPr lang="en-GB" sz="2400" dirty="0">
                  <a:solidFill>
                    <a:schemeClr val="tx2"/>
                  </a:solidFill>
                </a:rPr>
                <a:t>Profession vs. Client / Employer Interests</a:t>
              </a:r>
              <a:endParaRPr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Discussion and Debate</a:t>
            </a:r>
            <a:endParaRPr lang="en-GB" dirty="0"/>
          </a:p>
        </p:txBody>
      </p:sp>
      <p:sp>
        <p:nvSpPr>
          <p:cNvPr id="5"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Working Party Paper – 2023</a:t>
            </a:r>
            <a:endParaRPr dirty="0"/>
          </a:p>
        </p:txBody>
      </p:sp>
      <p:sp>
        <p:nvSpPr>
          <p:cNvPr id="5" name="Content Placeholder 2"/>
          <p:cNvSpPr>
            <a:spLocks noGrp="1"/>
          </p:cNvSpPr>
          <p:nvPr>
            <p:ph idx="1"/>
          </p:nvPr>
        </p:nvSpPr>
        <p:spPr bwMode="auto">
          <a:xfrm>
            <a:off x="527055" y="1557337"/>
            <a:ext cx="6865089" cy="4640262"/>
          </a:xfrm>
        </p:spPr>
        <p:txBody>
          <a:bodyPr/>
          <a:lstStyle/>
          <a:p>
            <a:pPr marL="0" indent="0">
              <a:spcAft>
                <a:spcPts val="600"/>
              </a:spcAft>
              <a:buNone/>
              <a:defRPr/>
            </a:pPr>
            <a:r>
              <a:rPr lang="en-GB" sz="1800" dirty="0"/>
              <a:t>Contents</a:t>
            </a:r>
            <a:endParaRPr dirty="0"/>
          </a:p>
          <a:p>
            <a:pPr marL="678673" lvl="1" indent="-342900">
              <a:spcAft>
                <a:spcPts val="600"/>
              </a:spcAft>
              <a:buFont typeface="+mj-lt"/>
              <a:buAutoNum type="arabicPeriod"/>
              <a:defRPr/>
            </a:pPr>
            <a:r>
              <a:rPr lang="en-GB" sz="1600" dirty="0"/>
              <a:t>Overview of this Paper</a:t>
            </a:r>
            <a:endParaRPr dirty="0"/>
          </a:p>
          <a:p>
            <a:pPr marL="678673" lvl="1" indent="-342900">
              <a:spcAft>
                <a:spcPts val="600"/>
              </a:spcAft>
              <a:buFont typeface="+mj-lt"/>
              <a:buAutoNum type="arabicPeriod"/>
              <a:defRPr/>
            </a:pPr>
            <a:r>
              <a:rPr lang="en-GB" sz="1600" dirty="0"/>
              <a:t>Climate Change Litigation Case Studies</a:t>
            </a:r>
            <a:endParaRPr dirty="0"/>
          </a:p>
          <a:p>
            <a:pPr marL="678673" lvl="1" indent="-342900">
              <a:spcAft>
                <a:spcPts val="600"/>
              </a:spcAft>
              <a:buFont typeface="+mj-lt"/>
              <a:buAutoNum type="arabicPeriod"/>
              <a:defRPr/>
            </a:pPr>
            <a:r>
              <a:rPr lang="en-GB" sz="1600" dirty="0"/>
              <a:t>Communicating Climate Change Reserving Uncertainty</a:t>
            </a:r>
            <a:endParaRPr dirty="0"/>
          </a:p>
          <a:p>
            <a:pPr marL="678673" lvl="1" indent="-342900">
              <a:spcAft>
                <a:spcPts val="600"/>
              </a:spcAft>
              <a:buFont typeface="+mj-lt"/>
              <a:buAutoNum type="arabicPeriod"/>
              <a:defRPr/>
            </a:pPr>
            <a:r>
              <a:rPr lang="en-GB" sz="1600" dirty="0"/>
              <a:t>Assessing Climate Change Uncertainty using Qualitative Methods</a:t>
            </a:r>
            <a:endParaRPr dirty="0"/>
          </a:p>
          <a:p>
            <a:pPr marL="678673" lvl="1" indent="-342900">
              <a:spcAft>
                <a:spcPts val="600"/>
              </a:spcAft>
              <a:buFont typeface="+mj-lt"/>
              <a:buAutoNum type="arabicPeriod"/>
              <a:defRPr/>
            </a:pPr>
            <a:r>
              <a:rPr lang="en-GB" sz="1600" dirty="0"/>
              <a:t>Conclusion</a:t>
            </a:r>
            <a:endParaRPr dirty="0"/>
          </a:p>
          <a:p>
            <a:pPr marL="0" indent="-111924">
              <a:spcAft>
                <a:spcPts val="600"/>
              </a:spcAft>
              <a:buNone/>
              <a:defRPr/>
            </a:pPr>
            <a:endParaRPr lang="en-GB" sz="2000" dirty="0"/>
          </a:p>
          <a:p>
            <a:pPr marL="0" indent="-111924">
              <a:spcAft>
                <a:spcPts val="600"/>
              </a:spcAft>
              <a:buNone/>
              <a:defRPr/>
            </a:pPr>
            <a:r>
              <a:rPr lang="en-GB" sz="2000" dirty="0"/>
              <a:t>Find the paper here:</a:t>
            </a:r>
            <a:endParaRPr dirty="0"/>
          </a:p>
          <a:p>
            <a:pPr marL="0" indent="-111924">
              <a:spcAft>
                <a:spcPts val="600"/>
              </a:spcAft>
              <a:buNone/>
              <a:defRPr/>
            </a:pPr>
            <a:r>
              <a:rPr lang="en-GB" sz="2000" u="sng" dirty="0">
                <a:solidFill>
                  <a:schemeClr val="hlink"/>
                </a:solidFill>
                <a:hlinkClick r:id="rId2"/>
              </a:rPr>
              <a:t>https:\\vle.actuaries.org.uk\course/view.php?id=1684</a:t>
            </a:r>
            <a:r>
              <a:rPr lang="en-GB" sz="2000" dirty="0"/>
              <a:t> </a:t>
            </a:r>
            <a:endParaRPr dirty="0"/>
          </a:p>
          <a:p>
            <a:pPr marL="0" indent="-111924">
              <a:spcAft>
                <a:spcPts val="600"/>
              </a:spcAft>
              <a:buNone/>
              <a:defRPr/>
            </a:pPr>
            <a:endParaRPr lang="en-GB" sz="2000" dirty="0"/>
          </a:p>
          <a:p>
            <a:pPr marL="0" indent="-111924">
              <a:spcAft>
                <a:spcPts val="600"/>
              </a:spcAft>
              <a:buNone/>
              <a:defRPr/>
            </a:pPr>
            <a:endParaRPr lang="en-GB" sz="2000" dirty="0"/>
          </a:p>
          <a:p>
            <a:pPr marL="0" indent="-111924">
              <a:spcAft>
                <a:spcPts val="600"/>
              </a:spcAft>
              <a:buNone/>
              <a:defRPr/>
            </a:pPr>
            <a:r>
              <a:rPr lang="en-GB" sz="2000" dirty="0"/>
              <a:t>Winner of the 2023 Brian Hey Prize</a:t>
            </a:r>
            <a:endParaRPr dirty="0"/>
          </a:p>
        </p:txBody>
      </p:sp>
      <p:sp>
        <p:nvSpPr>
          <p:cNvPr id="6" name="Date Placeholder 3"/>
          <p:cNvSpPr>
            <a:spLocks noGrp="1"/>
          </p:cNvSpPr>
          <p:nvPr>
            <p:ph type="dt" sz="half" idx="10"/>
          </p:nvPr>
        </p:nvSpPr>
        <p:spPr bwMode="auto"/>
        <p:txBody>
          <a:bodyPr/>
          <a:lstStyle/>
          <a:p>
            <a:pPr>
              <a:defRPr/>
            </a:pPr>
            <a:r>
              <a:rPr lang="en-GB" dirty="0"/>
              <a:t>8 May 2024</a:t>
            </a:r>
            <a:endParaRPr dirty="0"/>
          </a:p>
        </p:txBody>
      </p:sp>
      <p:sp>
        <p:nvSpPr>
          <p:cNvPr id="7" name="Slide Number Placeholder 4"/>
          <p:cNvSpPr>
            <a:spLocks noGrp="1"/>
          </p:cNvSpPr>
          <p:nvPr>
            <p:ph type="sldNum" sz="quarter" idx="12"/>
          </p:nvPr>
        </p:nvSpPr>
        <p:spPr bwMode="auto"/>
        <p:txBody>
          <a:bodyPr/>
          <a:lstStyle/>
          <a:p>
            <a:pPr>
              <a:defRPr/>
            </a:pPr>
            <a:r>
              <a:rPr lang="en-GB" dirty="0"/>
              <a:t>3</a:t>
            </a:r>
          </a:p>
        </p:txBody>
      </p:sp>
      <p:pic>
        <p:nvPicPr>
          <p:cNvPr id="8" name="Picture 7"/>
          <p:cNvPicPr>
            <a:picLocks noChangeAspect="1"/>
          </p:cNvPicPr>
          <p:nvPr/>
        </p:nvPicPr>
        <p:blipFill>
          <a:blip r:embed="rId3"/>
          <a:stretch/>
        </p:blipFill>
        <p:spPr bwMode="auto">
          <a:xfrm>
            <a:off x="7682134" y="686395"/>
            <a:ext cx="3886474" cy="5550917"/>
          </a:xfrm>
          <a:prstGeom prst="rect">
            <a:avLst/>
          </a:prstGeom>
          <a:noFill/>
          <a:ln>
            <a:solidFill>
              <a:schemeClr val="tx2"/>
            </a:solidFill>
          </a:ln>
        </p:spPr>
      </p:pic>
      <p:pic>
        <p:nvPicPr>
          <p:cNvPr id="9" name="Picture 5" descr="A qr code on a white background&#10;&#10;Description automatically generated"/>
          <p:cNvPicPr>
            <a:picLocks noChangeAspect="1"/>
          </p:cNvPicPr>
          <p:nvPr/>
        </p:nvPicPr>
        <p:blipFill>
          <a:blip r:embed="rId4"/>
          <a:stretch/>
        </p:blipFill>
        <p:spPr bwMode="auto">
          <a:xfrm>
            <a:off x="6385011" y="5085184"/>
            <a:ext cx="1152128" cy="115212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Closing Thoughts on the Debate</a:t>
            </a:r>
            <a:endParaRPr lang="en-GB" dirty="0"/>
          </a:p>
        </p:txBody>
      </p:sp>
      <p:sp>
        <p:nvSpPr>
          <p:cNvPr id="5" name="Subtitle 2"/>
          <p:cNvSpPr>
            <a:spLocks noGrp="1"/>
          </p:cNvSpPr>
          <p:nvPr>
            <p:ph type="subTitle" idx="1"/>
          </p:nvPr>
        </p:nvSpPr>
        <p:spPr bwMode="auto"/>
        <p:txBody>
          <a:bodyPr/>
          <a:lstStyle/>
          <a:p>
            <a:pPr>
              <a:defRPr/>
            </a:pPr>
            <a:r>
              <a:rPr lang="en-GB" dirty="0"/>
              <a:t>Martin White</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30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7"/>
          <p:cNvSpPr>
            <a:spLocks noGrp="1"/>
          </p:cNvSpPr>
          <p:nvPr>
            <p:ph type="ctrTitle"/>
          </p:nvPr>
        </p:nvSpPr>
        <p:spPr bwMode="auto"/>
        <p:txBody>
          <a:bodyPr/>
          <a:lstStyle/>
          <a:p>
            <a:pPr>
              <a:defRPr/>
            </a:pPr>
            <a:r>
              <a:rPr lang="en-GB" dirty="0">
                <a:latin typeface="Arial"/>
              </a:rPr>
              <a:t>Response on behalf of the Working Party</a:t>
            </a:r>
            <a:endParaRPr lang="en-GB" dirty="0"/>
          </a:p>
        </p:txBody>
      </p:sp>
      <p:sp>
        <p:nvSpPr>
          <p:cNvPr id="5" name="Subtitle 2"/>
          <p:cNvSpPr>
            <a:spLocks noGrp="1"/>
          </p:cNvSpPr>
          <p:nvPr>
            <p:ph type="subTitle" idx="1"/>
          </p:nvPr>
        </p:nvSpPr>
        <p:spPr bwMode="auto"/>
        <p:txBody>
          <a:bodyPr/>
          <a:lstStyle/>
          <a:p>
            <a:pPr>
              <a:defRPr/>
            </a:pPr>
            <a:r>
              <a:rPr lang="en-GB" dirty="0"/>
              <a:t>James Orr</a:t>
            </a:r>
            <a:endParaRPr lang="en-US" dirty="0"/>
          </a:p>
        </p:txBody>
      </p:sp>
      <p:sp>
        <p:nvSpPr>
          <p:cNvPr id="6" name="Slide Number Placeholder 4"/>
          <p:cNvSpPr>
            <a:spLocks noGrp="1"/>
          </p:cNvSpPr>
          <p:nvPr>
            <p:ph type="sldNum" sz="quarter" idx="4294967295"/>
          </p:nvPr>
        </p:nvSpPr>
        <p:spPr bwMode="auto">
          <a:xfrm>
            <a:off x="11328400" y="6402388"/>
            <a:ext cx="863599" cy="339725"/>
          </a:xfrm>
        </p:spPr>
        <p:txBody>
          <a:bodyPr/>
          <a:lstStyle/>
          <a:p>
            <a:pPr>
              <a:defRPr/>
            </a:pPr>
            <a:r>
              <a:rPr lang="en-GB" dirty="0"/>
              <a:t>31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Survey 2024</a:t>
            </a:r>
            <a:endParaRPr dirty="0"/>
          </a:p>
        </p:txBody>
      </p:sp>
      <p:sp>
        <p:nvSpPr>
          <p:cNvPr id="5" name="Content Placeholder 2"/>
          <p:cNvSpPr>
            <a:spLocks noGrp="1"/>
          </p:cNvSpPr>
          <p:nvPr>
            <p:ph idx="1"/>
          </p:nvPr>
        </p:nvSpPr>
        <p:spPr bwMode="auto"/>
        <p:txBody>
          <a:bodyPr/>
          <a:lstStyle/>
          <a:p>
            <a:pPr marL="0" indent="0">
              <a:buNone/>
              <a:defRPr/>
            </a:pPr>
            <a:r>
              <a:rPr lang="en-GB" dirty="0"/>
              <a:t>Please participate in the working party survey here</a:t>
            </a:r>
            <a:endParaRPr dirty="0"/>
          </a:p>
          <a:p>
            <a:pPr marL="0" indent="0">
              <a:buNone/>
              <a:defRPr/>
            </a:pPr>
            <a:r>
              <a:rPr lang="en-GB" dirty="0"/>
              <a:t>	</a:t>
            </a:r>
            <a:r>
              <a:rPr u="sng" dirty="0">
                <a:solidFill>
                  <a:schemeClr val="hlink"/>
                </a:solidFill>
                <a:hlinkClick r:id="rId2"/>
              </a:rPr>
              <a:t>https://www.surveymonkey.com/r/Climate_Change_Reserving_2024</a:t>
            </a:r>
            <a:endParaRPr lang="en-GB" dirty="0"/>
          </a:p>
        </p:txBody>
      </p:sp>
      <p:sp>
        <p:nvSpPr>
          <p:cNvPr id="6" name="Slide Number Placeholder 3"/>
          <p:cNvSpPr>
            <a:spLocks noGrp="1"/>
          </p:cNvSpPr>
          <p:nvPr>
            <p:ph type="sldNum" sz="quarter" idx="12"/>
          </p:nvPr>
        </p:nvSpPr>
        <p:spPr bwMode="auto"/>
        <p:txBody>
          <a:bodyPr/>
          <a:lstStyle/>
          <a:p>
            <a:pPr>
              <a:defRPr/>
            </a:pPr>
            <a:r>
              <a:rPr lang="en-GB" dirty="0"/>
              <a:t>32</a:t>
            </a:r>
          </a:p>
        </p:txBody>
      </p:sp>
      <p:pic>
        <p:nvPicPr>
          <p:cNvPr id="7" name="Picture 6"/>
          <p:cNvPicPr>
            <a:picLocks noChangeAspect="1"/>
          </p:cNvPicPr>
          <p:nvPr/>
        </p:nvPicPr>
        <p:blipFill>
          <a:blip r:embed="rId3"/>
          <a:stretch/>
        </p:blipFill>
        <p:spPr bwMode="auto">
          <a:xfrm>
            <a:off x="3989452" y="2652711"/>
            <a:ext cx="3222156" cy="32221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a:xfrm>
            <a:off x="527056" y="2790056"/>
            <a:ext cx="11055349" cy="1143000"/>
          </a:xfrm>
        </p:spPr>
        <p:txBody>
          <a:bodyPr/>
          <a:lstStyle/>
          <a:p>
            <a:pPr>
              <a:defRPr/>
            </a:pPr>
            <a:r>
              <a:rPr lang="en-GB" sz="6000" dirty="0"/>
              <a:t>THANK YOU</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r>
              <a:rPr lang="en-GB" dirty="0"/>
              <a:t>Sessional Meeting</a:t>
            </a:r>
            <a:br>
              <a:rPr lang="en-GB" dirty="0"/>
            </a:br>
            <a:r>
              <a:rPr lang="en-GB" dirty="0"/>
              <a:t>Reserving for Climate Change</a:t>
            </a:r>
            <a:br>
              <a:rPr lang="en-GB" dirty="0"/>
            </a:br>
            <a:br>
              <a:rPr lang="en-GB" dirty="0"/>
            </a:br>
            <a:r>
              <a:rPr lang="en-GB" sz="2400" dirty="0"/>
              <a:t>The Climate Change Reserving Working Party</a:t>
            </a:r>
            <a:endParaRPr lang="en-US" sz="2400" dirty="0"/>
          </a:p>
        </p:txBody>
      </p:sp>
      <p:sp>
        <p:nvSpPr>
          <p:cNvPr id="5" name="Subtitle 2"/>
          <p:cNvSpPr>
            <a:spLocks noGrp="1"/>
          </p:cNvSpPr>
          <p:nvPr>
            <p:ph type="subTitle" idx="1"/>
          </p:nvPr>
        </p:nvSpPr>
        <p:spPr bwMode="auto">
          <a:xfrm>
            <a:off x="527057" y="3861048"/>
            <a:ext cx="8593280" cy="1007740"/>
          </a:xfrm>
        </p:spPr>
        <p:txBody>
          <a:bodyPr/>
          <a:lstStyle/>
          <a:p>
            <a:pPr>
              <a:defRPr/>
            </a:pPr>
            <a:endParaRPr lang="en-GB" dirty="0"/>
          </a:p>
          <a:p>
            <a:pPr>
              <a:defRPr/>
            </a:pPr>
            <a:r>
              <a:rPr lang="en-GB" sz="1800" b="1" dirty="0"/>
              <a:t>8 May 2024</a:t>
            </a:r>
            <a:endParaRPr lang="en-US" sz="1800" b="1" dirty="0"/>
          </a:p>
        </p:txBody>
      </p:sp>
      <p:pic>
        <p:nvPicPr>
          <p:cNvPr id="6" name="Picture 3" descr="A qr code on a white background&#10;&#10;Description automatically generated"/>
          <p:cNvPicPr>
            <a:picLocks noChangeAspect="1"/>
          </p:cNvPicPr>
          <p:nvPr/>
        </p:nvPicPr>
        <p:blipFill>
          <a:blip r:embed="rId2"/>
          <a:stretch/>
        </p:blipFill>
        <p:spPr bwMode="auto">
          <a:xfrm>
            <a:off x="10774864" y="2565"/>
            <a:ext cx="1410211" cy="1410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Working Party Members during 2023</a:t>
            </a:r>
            <a:endParaRPr dirty="0"/>
          </a:p>
        </p:txBody>
      </p:sp>
      <p:sp>
        <p:nvSpPr>
          <p:cNvPr id="5" name="Content Placeholder 8"/>
          <p:cNvSpPr>
            <a:spLocks noGrp="1"/>
          </p:cNvSpPr>
          <p:nvPr>
            <p:ph sz="half" idx="1"/>
          </p:nvPr>
        </p:nvSpPr>
        <p:spPr bwMode="auto">
          <a:xfrm>
            <a:off x="527053" y="1557337"/>
            <a:ext cx="2472604" cy="4640262"/>
          </a:xfrm>
        </p:spPr>
        <p:txBody>
          <a:bodyPr/>
          <a:lstStyle/>
          <a:p>
            <a:pPr>
              <a:spcAft>
                <a:spcPts val="600"/>
              </a:spcAft>
              <a:defRPr/>
            </a:pPr>
            <a:endParaRPr lang="en-GB" sz="1800" dirty="0"/>
          </a:p>
          <a:p>
            <a:pPr marL="0" indent="0">
              <a:spcAft>
                <a:spcPts val="600"/>
              </a:spcAft>
              <a:buNone/>
              <a:defRPr/>
            </a:pPr>
            <a:r>
              <a:rPr lang="en-GB" sz="1800" dirty="0"/>
              <a:t>Alex Marcuson</a:t>
            </a:r>
            <a:endParaRPr dirty="0"/>
          </a:p>
          <a:p>
            <a:pPr marL="0" indent="0">
              <a:spcAft>
                <a:spcPts val="600"/>
              </a:spcAft>
              <a:buNone/>
              <a:defRPr/>
            </a:pPr>
            <a:r>
              <a:rPr lang="en-GB" sz="1800" dirty="0"/>
              <a:t>Keat Ang</a:t>
            </a:r>
            <a:endParaRPr dirty="0"/>
          </a:p>
          <a:p>
            <a:pPr marL="0" indent="0">
              <a:spcAft>
                <a:spcPts val="600"/>
              </a:spcAft>
              <a:buNone/>
              <a:defRPr/>
            </a:pPr>
            <a:r>
              <a:rPr lang="en-GB" sz="1800" dirty="0"/>
              <a:t>Yurie Budhi</a:t>
            </a:r>
            <a:endParaRPr dirty="0"/>
          </a:p>
          <a:p>
            <a:pPr marL="0" indent="0">
              <a:spcAft>
                <a:spcPts val="600"/>
              </a:spcAft>
              <a:buNone/>
              <a:defRPr/>
            </a:pPr>
            <a:r>
              <a:rPr lang="en-GB" sz="1800" dirty="0"/>
              <a:t>Josie Durley</a:t>
            </a:r>
            <a:endParaRPr dirty="0"/>
          </a:p>
          <a:p>
            <a:pPr marL="0" indent="0">
              <a:spcAft>
                <a:spcPts val="600"/>
              </a:spcAft>
              <a:buNone/>
              <a:defRPr/>
            </a:pPr>
            <a:r>
              <a:rPr lang="en-GB" sz="1800" dirty="0"/>
              <a:t>Laura Evans</a:t>
            </a:r>
            <a:endParaRPr dirty="0"/>
          </a:p>
          <a:p>
            <a:pPr marL="0" indent="0">
              <a:spcAft>
                <a:spcPts val="600"/>
              </a:spcAft>
              <a:buNone/>
              <a:defRPr/>
            </a:pPr>
            <a:r>
              <a:rPr lang="en-GB" sz="1800" dirty="0"/>
              <a:t>Konrad Farrugia</a:t>
            </a:r>
            <a:endParaRPr dirty="0"/>
          </a:p>
          <a:p>
            <a:pPr marL="0" indent="0">
              <a:spcAft>
                <a:spcPts val="600"/>
              </a:spcAft>
              <a:buNone/>
              <a:defRPr/>
            </a:pPr>
            <a:r>
              <a:rPr lang="en-GB" sz="1800" dirty="0"/>
              <a:t>Sarah Grimshaw</a:t>
            </a:r>
            <a:endParaRPr dirty="0"/>
          </a:p>
          <a:p>
            <a:pPr marL="0" indent="0">
              <a:spcAft>
                <a:spcPts val="600"/>
              </a:spcAft>
              <a:buNone/>
              <a:defRPr/>
            </a:pPr>
            <a:r>
              <a:rPr lang="en-GB" sz="1800" dirty="0"/>
              <a:t>Nicky Holtzhausen</a:t>
            </a:r>
            <a:endParaRPr dirty="0"/>
          </a:p>
          <a:p>
            <a:pPr marL="0" indent="0">
              <a:spcAft>
                <a:spcPts val="600"/>
              </a:spcAft>
              <a:buNone/>
              <a:defRPr/>
            </a:pPr>
            <a:r>
              <a:rPr lang="en-GB" sz="1800" dirty="0"/>
              <a:t>Pamela Hoto</a:t>
            </a:r>
            <a:endParaRPr dirty="0"/>
          </a:p>
          <a:p>
            <a:pPr marL="0" indent="0">
              <a:spcAft>
                <a:spcPts val="600"/>
              </a:spcAft>
              <a:buNone/>
              <a:defRPr/>
            </a:pPr>
            <a:r>
              <a:rPr lang="en-GB" sz="1800" dirty="0"/>
              <a:t>Martin Massey</a:t>
            </a:r>
            <a:endParaRPr dirty="0"/>
          </a:p>
          <a:p>
            <a:pPr>
              <a:spcAft>
                <a:spcPts val="600"/>
              </a:spcAft>
              <a:defRPr/>
            </a:pPr>
            <a:endParaRPr lang="en-GB" sz="1800" dirty="0"/>
          </a:p>
        </p:txBody>
      </p:sp>
      <p:sp>
        <p:nvSpPr>
          <p:cNvPr id="6" name="Content Placeholder 9"/>
          <p:cNvSpPr>
            <a:spLocks noGrp="1"/>
          </p:cNvSpPr>
          <p:nvPr>
            <p:ph sz="half" idx="2"/>
          </p:nvPr>
        </p:nvSpPr>
        <p:spPr bwMode="auto">
          <a:xfrm>
            <a:off x="2927648" y="1557337"/>
            <a:ext cx="2592288" cy="4640262"/>
          </a:xfrm>
        </p:spPr>
        <p:txBody>
          <a:bodyPr/>
          <a:lstStyle/>
          <a:p>
            <a:pPr>
              <a:spcAft>
                <a:spcPts val="600"/>
              </a:spcAft>
              <a:defRPr/>
            </a:pPr>
            <a:endParaRPr lang="en-GB" sz="1800" dirty="0"/>
          </a:p>
          <a:p>
            <a:pPr marL="0" indent="0">
              <a:spcAft>
                <a:spcPts val="600"/>
              </a:spcAft>
              <a:buNone/>
              <a:defRPr/>
            </a:pPr>
            <a:r>
              <a:rPr lang="en-GB" sz="1800" dirty="0"/>
              <a:t>James Orr</a:t>
            </a:r>
            <a:endParaRPr dirty="0"/>
          </a:p>
          <a:p>
            <a:pPr marL="0" indent="0">
              <a:spcAft>
                <a:spcPts val="600"/>
              </a:spcAft>
              <a:buNone/>
              <a:defRPr/>
            </a:pPr>
            <a:r>
              <a:rPr lang="en-GB" sz="1800" dirty="0"/>
              <a:t>Lara Palmer</a:t>
            </a:r>
            <a:endParaRPr dirty="0"/>
          </a:p>
          <a:p>
            <a:pPr marL="0" indent="0">
              <a:spcAft>
                <a:spcPts val="600"/>
              </a:spcAft>
              <a:buNone/>
              <a:defRPr/>
            </a:pPr>
            <a:r>
              <a:rPr lang="en-GB" sz="1800" dirty="0"/>
              <a:t>Steve Patfield</a:t>
            </a:r>
            <a:endParaRPr dirty="0"/>
          </a:p>
          <a:p>
            <a:pPr marL="0" indent="0">
              <a:spcAft>
                <a:spcPts val="600"/>
              </a:spcAft>
              <a:buNone/>
              <a:defRPr/>
            </a:pPr>
            <a:r>
              <a:rPr lang="en-GB" sz="1800" dirty="0"/>
              <a:t>Ian Penfold</a:t>
            </a:r>
            <a:endParaRPr dirty="0"/>
          </a:p>
          <a:p>
            <a:pPr marL="0" indent="0">
              <a:spcAft>
                <a:spcPts val="600"/>
              </a:spcAft>
              <a:buNone/>
              <a:defRPr/>
            </a:pPr>
            <a:r>
              <a:rPr lang="en-GB" sz="1800" dirty="0"/>
              <a:t>Nidhi Rathod</a:t>
            </a:r>
            <a:endParaRPr dirty="0"/>
          </a:p>
          <a:p>
            <a:pPr marL="0" indent="0">
              <a:spcAft>
                <a:spcPts val="600"/>
              </a:spcAft>
              <a:buNone/>
              <a:defRPr/>
            </a:pPr>
            <a:r>
              <a:rPr lang="en-GB" sz="1800" dirty="0"/>
              <a:t>Nikhil Shah</a:t>
            </a:r>
            <a:endParaRPr dirty="0"/>
          </a:p>
          <a:p>
            <a:pPr marL="0" indent="0">
              <a:spcAft>
                <a:spcPts val="600"/>
              </a:spcAft>
              <a:buNone/>
              <a:defRPr/>
            </a:pPr>
            <a:r>
              <a:rPr lang="en-GB" sz="1800" dirty="0"/>
              <a:t>Clifford Smith</a:t>
            </a:r>
            <a:endParaRPr dirty="0"/>
          </a:p>
          <a:p>
            <a:pPr marL="0" indent="0">
              <a:spcAft>
                <a:spcPts val="600"/>
              </a:spcAft>
              <a:buNone/>
              <a:defRPr/>
            </a:pPr>
            <a:r>
              <a:rPr lang="en-GB" sz="1800" dirty="0"/>
              <a:t>Lucy Thomas</a:t>
            </a:r>
            <a:endParaRPr dirty="0"/>
          </a:p>
          <a:p>
            <a:pPr marL="0" indent="0">
              <a:spcAft>
                <a:spcPts val="600"/>
              </a:spcAft>
              <a:buNone/>
              <a:defRPr/>
            </a:pPr>
            <a:r>
              <a:rPr lang="en-GB" sz="1800" dirty="0"/>
              <a:t>Hannah Tonkin</a:t>
            </a:r>
            <a:endParaRPr dirty="0"/>
          </a:p>
          <a:p>
            <a:pPr marL="0" indent="0">
              <a:spcAft>
                <a:spcPts val="600"/>
              </a:spcAft>
              <a:buNone/>
              <a:defRPr/>
            </a:pPr>
            <a:r>
              <a:rPr lang="en-GB" sz="1800" dirty="0"/>
              <a:t>Charlie Winnan</a:t>
            </a:r>
            <a:endParaRPr dirty="0"/>
          </a:p>
        </p:txBody>
      </p:sp>
      <p:sp>
        <p:nvSpPr>
          <p:cNvPr id="7" name="Date Placeholder 6"/>
          <p:cNvSpPr>
            <a:spLocks noGrp="1"/>
          </p:cNvSpPr>
          <p:nvPr>
            <p:ph type="dt" sz="half" idx="10"/>
          </p:nvPr>
        </p:nvSpPr>
        <p:spPr bwMode="auto"/>
        <p:txBody>
          <a:bodyPr/>
          <a:lstStyle/>
          <a:p>
            <a:pPr>
              <a:defRPr/>
            </a:pPr>
            <a:r>
              <a:rPr lang="en-GB" dirty="0"/>
              <a:t>8 May 2024</a:t>
            </a:r>
            <a:endParaRPr dirty="0"/>
          </a:p>
        </p:txBody>
      </p:sp>
      <p:sp>
        <p:nvSpPr>
          <p:cNvPr id="8" name="Slide Number Placeholder 7"/>
          <p:cNvSpPr>
            <a:spLocks noGrp="1"/>
          </p:cNvSpPr>
          <p:nvPr>
            <p:ph type="sldNum" sz="quarter" idx="12"/>
          </p:nvPr>
        </p:nvSpPr>
        <p:spPr bwMode="auto"/>
        <p:txBody>
          <a:bodyPr/>
          <a:lstStyle/>
          <a:p>
            <a:pPr>
              <a:defRPr/>
            </a:pPr>
            <a:r>
              <a:rPr lang="en-GB" dirty="0"/>
              <a:t>4</a:t>
            </a:r>
          </a:p>
        </p:txBody>
      </p:sp>
      <p:sp>
        <p:nvSpPr>
          <p:cNvPr id="9" name="Rectangle 10"/>
          <p:cNvSpPr/>
          <p:nvPr/>
        </p:nvSpPr>
        <p:spPr bwMode="auto">
          <a:xfrm>
            <a:off x="5879976" y="2132856"/>
            <a:ext cx="5544616" cy="12241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GB" sz="2400" b="1" dirty="0">
                <a:solidFill>
                  <a:schemeClr val="tx2"/>
                </a:solidFill>
              </a:rPr>
              <a:t>Work ongoing during 2024 with refreshed working party membership</a:t>
            </a:r>
            <a:endParaRPr dirty="0"/>
          </a:p>
          <a:p>
            <a:pPr algn="ctr">
              <a:defRPr/>
            </a:pPr>
            <a:endParaRPr lang="en-GB" sz="2400" b="1" dirty="0"/>
          </a:p>
        </p:txBody>
      </p:sp>
      <p:pic>
        <p:nvPicPr>
          <p:cNvPr id="10" name="Picture 3" descr="A qr code on a white background&#10;&#10;Description automatically generated"/>
          <p:cNvPicPr>
            <a:picLocks noChangeAspect="1"/>
          </p:cNvPicPr>
          <p:nvPr/>
        </p:nvPicPr>
        <p:blipFill>
          <a:blip r:embed="rId2"/>
          <a:stretch/>
        </p:blipFill>
        <p:spPr bwMode="auto">
          <a:xfrm>
            <a:off x="6312024" y="3789040"/>
            <a:ext cx="2160240" cy="21602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r>
              <a:rPr lang="en-GB" dirty="0"/>
              <a:t>Reserving for Climate Change</a:t>
            </a:r>
            <a:br>
              <a:rPr lang="en-GB" dirty="0"/>
            </a:br>
            <a:br>
              <a:rPr lang="en-GB" dirty="0"/>
            </a:br>
            <a:r>
              <a:rPr lang="en-GB" sz="2400" dirty="0"/>
              <a:t>The Climate Change Reserving Working Party Paper 2023</a:t>
            </a:r>
            <a:endParaRPr lang="en-US" sz="2400" dirty="0"/>
          </a:p>
        </p:txBody>
      </p:sp>
      <p:sp>
        <p:nvSpPr>
          <p:cNvPr id="5" name="Subtitle 2"/>
          <p:cNvSpPr>
            <a:spLocks noGrp="1"/>
          </p:cNvSpPr>
          <p:nvPr>
            <p:ph type="subTitle" idx="1"/>
          </p:nvPr>
        </p:nvSpPr>
        <p:spPr bwMode="auto">
          <a:xfrm>
            <a:off x="527057" y="3861048"/>
            <a:ext cx="8593280" cy="1007740"/>
          </a:xfrm>
        </p:spPr>
        <p:txBody>
          <a:bodyPr/>
          <a:lstStyle/>
          <a:p>
            <a:pPr>
              <a:defRPr/>
            </a:pPr>
            <a:endParaRPr lang="en-GB" dirty="0"/>
          </a:p>
          <a:p>
            <a:pPr>
              <a:defRPr/>
            </a:pPr>
            <a:r>
              <a:rPr lang="en-GB" sz="1800" b="1" dirty="0"/>
              <a:t>8 May 2024</a:t>
            </a:r>
            <a:endParaRPr lang="en-US" sz="1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Disclaimer</a:t>
            </a:r>
            <a:endParaRPr dirty="0"/>
          </a:p>
        </p:txBody>
      </p:sp>
      <p:sp>
        <p:nvSpPr>
          <p:cNvPr id="5" name="Content Placeholder 2"/>
          <p:cNvSpPr>
            <a:spLocks noGrp="1"/>
          </p:cNvSpPr>
          <p:nvPr>
            <p:ph idx="1"/>
          </p:nvPr>
        </p:nvSpPr>
        <p:spPr bwMode="auto"/>
        <p:txBody>
          <a:bodyPr/>
          <a:lstStyle/>
          <a:p>
            <a:pPr marL="0" indent="0">
              <a:spcAft>
                <a:spcPts val="600"/>
              </a:spcAft>
              <a:buNone/>
              <a:defRPr/>
            </a:pPr>
            <a:r>
              <a:rPr lang="en-US" sz="1200" dirty="0"/>
              <a:t>The views expressed in this presentation are those of invited contributors and not necessarily those of the Institute and Faculty of Actuaries. The Institute and Faculty of Actuaries do not endorse any of the views stated, nor any claims or representations made in this publication and accept no responsibility or liability to any person for loss or damage suffered as a consequence of their placing reliance upon any view, claim or representation made in this presentation. The information and expressions of opinion contained in this presentation are not intended to be a comprehensive study, nor to provide actuarial advice or advice of any nature and should not be treated as a substitute for specific advice concerning individual situations. On no account may any part of this publication be reproduced without the written permission of the Institute and Faculty of Actuaries.</a:t>
            </a:r>
            <a:endParaRPr dirty="0"/>
          </a:p>
          <a:p>
            <a:pPr marL="0" indent="0">
              <a:spcAft>
                <a:spcPts val="600"/>
              </a:spcAft>
              <a:buNone/>
              <a:defRPr/>
            </a:pPr>
            <a:r>
              <a:rPr lang="en-US" sz="1200" dirty="0"/>
              <a:t>In preparing the paper being discussed today, members of the working party have reviewed an extensive volume of underlying legal and other documents and research papers in order to </a:t>
            </a:r>
            <a:r>
              <a:rPr lang="en-GB" sz="1200" dirty="0"/>
              <a:t>summarise</a:t>
            </a:r>
            <a:r>
              <a:rPr lang="en-US" sz="1200" dirty="0"/>
              <a:t> in a generic fashion what they believe to be the key points to bring to the attention of reserving actuaries. The working party </a:t>
            </a:r>
            <a:r>
              <a:rPr lang="en-GB" sz="1200" dirty="0"/>
              <a:t>emphasises</a:t>
            </a:r>
            <a:r>
              <a:rPr lang="en-US" sz="1200" dirty="0"/>
              <a:t> that this is not a legal or scientific analysis of the arguments, and no conclusions should be drawn from this paper regarding the merits or otherwise of the legal, scientific and moral arguments presented. The paper is intended to provide an overview of the materials reviewed and of areas which, in the opinion of the working party, may be of interest to actuaries. It should be noted however that the topics presented reflect only a small number of the areas which could have been considered in relation to this topic.</a:t>
            </a:r>
            <a:endParaRPr dirty="0"/>
          </a:p>
          <a:p>
            <a:pPr marL="0" indent="0">
              <a:spcAft>
                <a:spcPts val="600"/>
              </a:spcAft>
              <a:buNone/>
              <a:defRPr/>
            </a:pPr>
            <a:r>
              <a:rPr lang="en-US" sz="1200" dirty="0"/>
              <a:t>While care has been taken to present the information accurately and as understood by members of the working party at the time of preparing this paper, no duty of care is accepted by the authors, nor is any liability for any errors or omissions contained within it.  Any party choosing to place reliance on the information contained within the paper or this presentation does so at their own risk.  Seminar attendees and readers of the paper should therefore ensure that (i) they should obtain their own legal or other professional advice regarding matters presented in this paper, including, but not limited to, specific questions relating to the legal and regulatory cases presented and their impact on the insurance lines of business discussed; (ii) they are aware of subsequent updates that may affect their interpretation of the matters presented.  While care has been taken to present the information as understood at the time of preparing this paper, recent and future developments may affect the interpretation of the matters presented, potentially materially.</a:t>
            </a:r>
            <a:endParaRPr dirty="0"/>
          </a:p>
          <a:p>
            <a:pPr marL="0" indent="0">
              <a:spcAft>
                <a:spcPts val="600"/>
              </a:spcAft>
              <a:buNone/>
              <a:defRPr/>
            </a:pPr>
            <a:endParaRPr lang="en-US" sz="1200" dirty="0"/>
          </a:p>
          <a:p>
            <a:pPr marL="0" indent="0">
              <a:buNone/>
              <a:defRPr/>
            </a:pPr>
            <a:endParaRPr lang="en-GB" sz="1200" dirty="0"/>
          </a:p>
        </p:txBody>
      </p:sp>
      <p:sp>
        <p:nvSpPr>
          <p:cNvPr id="6" name="Date Placeholder 3"/>
          <p:cNvSpPr>
            <a:spLocks noGrp="1"/>
          </p:cNvSpPr>
          <p:nvPr>
            <p:ph type="dt" sz="half" idx="10"/>
          </p:nvPr>
        </p:nvSpPr>
        <p:spPr bwMode="auto"/>
        <p:txBody>
          <a:bodyPr/>
          <a:lstStyle/>
          <a:p>
            <a:pPr>
              <a:defRPr/>
            </a:pPr>
            <a:r>
              <a:rPr lang="en-GB" dirty="0"/>
              <a:t>8 May 2024</a:t>
            </a:r>
            <a:endParaRPr dirty="0"/>
          </a:p>
        </p:txBody>
      </p:sp>
      <p:sp>
        <p:nvSpPr>
          <p:cNvPr id="7" name="Slide Number Placeholder 4"/>
          <p:cNvSpPr>
            <a:spLocks noGrp="1"/>
          </p:cNvSpPr>
          <p:nvPr>
            <p:ph type="sldNum" sz="quarter" idx="12"/>
          </p:nvPr>
        </p:nvSpPr>
        <p:spPr bwMode="auto"/>
        <p:txBody>
          <a:bodyPr/>
          <a:lstStyle/>
          <a:p>
            <a:pPr>
              <a:defRPr/>
            </a:pPr>
            <a:r>
              <a:rPr lang="en-GB" dirty="0"/>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Objectives of the paper</a:t>
            </a:r>
            <a:endParaRPr dirty="0"/>
          </a:p>
        </p:txBody>
      </p:sp>
      <p:sp>
        <p:nvSpPr>
          <p:cNvPr id="5" name="Content Placeholder 2"/>
          <p:cNvSpPr>
            <a:spLocks noGrp="1"/>
          </p:cNvSpPr>
          <p:nvPr>
            <p:ph idx="1"/>
          </p:nvPr>
        </p:nvSpPr>
        <p:spPr bwMode="auto"/>
        <p:txBody>
          <a:bodyPr/>
          <a:lstStyle/>
          <a:p>
            <a:pPr>
              <a:defRPr/>
            </a:pPr>
            <a:endParaRPr lang="en-GB" dirty="0"/>
          </a:p>
          <a:p>
            <a:pPr>
              <a:defRPr/>
            </a:pPr>
            <a:r>
              <a:rPr lang="en-GB" dirty="0"/>
              <a:t>Engage reserving actuaries with this critical topic</a:t>
            </a:r>
            <a:endParaRPr dirty="0"/>
          </a:p>
          <a:p>
            <a:pPr>
              <a:defRPr/>
            </a:pPr>
            <a:endParaRPr lang="en-GB" dirty="0"/>
          </a:p>
          <a:p>
            <a:pPr>
              <a:defRPr/>
            </a:pPr>
            <a:r>
              <a:rPr lang="en-GB" dirty="0"/>
              <a:t>Develop a voice for reserving actuaries on climate change</a:t>
            </a:r>
            <a:endParaRPr dirty="0"/>
          </a:p>
          <a:p>
            <a:pPr>
              <a:defRPr/>
            </a:pPr>
            <a:endParaRPr lang="en-GB" dirty="0"/>
          </a:p>
          <a:p>
            <a:pPr>
              <a:defRPr/>
            </a:pPr>
            <a:r>
              <a:rPr lang="en-GB" dirty="0"/>
              <a:t>Provide practical approaches to discharging professional responsibilities</a:t>
            </a:r>
            <a:endParaRPr dirty="0"/>
          </a:p>
        </p:txBody>
      </p:sp>
      <p:sp>
        <p:nvSpPr>
          <p:cNvPr id="6" name="Slide Number Placeholder 3"/>
          <p:cNvSpPr>
            <a:spLocks noGrp="1"/>
          </p:cNvSpPr>
          <p:nvPr>
            <p:ph type="sldNum" sz="quarter" idx="12"/>
          </p:nvPr>
        </p:nvSpPr>
        <p:spPr bwMode="auto"/>
        <p:txBody>
          <a:bodyPr/>
          <a:lstStyle/>
          <a:p>
            <a:pPr>
              <a:defRPr/>
            </a:pPr>
            <a:r>
              <a:rPr lang="en-GB" dirty="0"/>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5" descr="A qr code on a white background&#10;&#10;Description automatically generated"/>
          <p:cNvPicPr>
            <a:picLocks noChangeAspect="1"/>
          </p:cNvPicPr>
          <p:nvPr/>
        </p:nvPicPr>
        <p:blipFill>
          <a:blip r:embed="rId2"/>
          <a:stretch/>
        </p:blipFill>
        <p:spPr bwMode="auto">
          <a:xfrm>
            <a:off x="9833935" y="1476890"/>
            <a:ext cx="1748470" cy="1748470"/>
          </a:xfrm>
          <a:prstGeom prst="rect">
            <a:avLst/>
          </a:prstGeom>
        </p:spPr>
      </p:pic>
      <p:sp>
        <p:nvSpPr>
          <p:cNvPr id="5" name="Title 1"/>
          <p:cNvSpPr>
            <a:spLocks noGrp="1"/>
          </p:cNvSpPr>
          <p:nvPr>
            <p:ph type="title"/>
          </p:nvPr>
        </p:nvSpPr>
        <p:spPr bwMode="auto"/>
        <p:txBody>
          <a:bodyPr/>
          <a:lstStyle/>
          <a:p>
            <a:pPr>
              <a:defRPr/>
            </a:pPr>
            <a:r>
              <a:rPr lang="en-GB" dirty="0"/>
              <a:t>Objectives of this Sessional Meeting</a:t>
            </a:r>
            <a:endParaRPr dirty="0"/>
          </a:p>
        </p:txBody>
      </p:sp>
      <p:sp>
        <p:nvSpPr>
          <p:cNvPr id="6" name="Content Placeholder 2"/>
          <p:cNvSpPr>
            <a:spLocks noGrp="1"/>
          </p:cNvSpPr>
          <p:nvPr>
            <p:ph idx="1"/>
          </p:nvPr>
        </p:nvSpPr>
        <p:spPr bwMode="auto">
          <a:xfrm>
            <a:off x="527057" y="1557337"/>
            <a:ext cx="8737296" cy="4640263"/>
          </a:xfrm>
        </p:spPr>
        <p:txBody>
          <a:bodyPr/>
          <a:lstStyle/>
          <a:p>
            <a:pPr>
              <a:defRPr/>
            </a:pPr>
            <a:endParaRPr lang="en-GB" dirty="0"/>
          </a:p>
          <a:p>
            <a:pPr>
              <a:defRPr/>
            </a:pPr>
            <a:r>
              <a:rPr lang="en-GB" dirty="0"/>
              <a:t>Encourage you to read the paper</a:t>
            </a:r>
            <a:endParaRPr dirty="0"/>
          </a:p>
          <a:p>
            <a:pPr marL="447686" lvl="1" indent="0">
              <a:buNone/>
              <a:defRPr/>
            </a:pPr>
            <a:r>
              <a:rPr lang="en-GB" u="sng" dirty="0">
                <a:solidFill>
                  <a:schemeClr val="hlink"/>
                </a:solidFill>
                <a:hlinkClick r:id="rId3"/>
              </a:rPr>
              <a:t>https://actuaries.org.uk/media/cfhhpdtf/reserving-for-climate-change.pdf</a:t>
            </a:r>
            <a:r>
              <a:rPr lang="en-GB" dirty="0"/>
              <a:t> </a:t>
            </a:r>
            <a:endParaRPr dirty="0"/>
          </a:p>
          <a:p>
            <a:pPr>
              <a:defRPr/>
            </a:pPr>
            <a:endParaRPr lang="en-GB" dirty="0"/>
          </a:p>
          <a:p>
            <a:pPr>
              <a:defRPr/>
            </a:pPr>
            <a:r>
              <a:rPr lang="en-GB" dirty="0"/>
              <a:t>Recruit survey participants</a:t>
            </a:r>
            <a:endParaRPr dirty="0"/>
          </a:p>
          <a:p>
            <a:pPr marL="449274" lvl="1" indent="0">
              <a:buNone/>
              <a:defRPr/>
            </a:pPr>
            <a:r>
              <a:rPr lang="en-GB" u="sng" dirty="0">
                <a:solidFill>
                  <a:schemeClr val="hlink"/>
                </a:solidFill>
              </a:rPr>
              <a:t>https://www.surveymonkey.com/r/Climate_Change_Reserving_2024</a:t>
            </a:r>
          </a:p>
          <a:p>
            <a:pPr marL="0" indent="0">
              <a:buNone/>
              <a:defRPr/>
            </a:pPr>
            <a:endParaRPr lang="en-GB" dirty="0"/>
          </a:p>
          <a:p>
            <a:pPr>
              <a:defRPr/>
            </a:pPr>
            <a:r>
              <a:rPr lang="en-GB" dirty="0"/>
              <a:t>Hold a meaningful debate about professional response of reserving actuaries to climate change</a:t>
            </a:r>
            <a:endParaRPr dirty="0"/>
          </a:p>
          <a:p>
            <a:pPr>
              <a:defRPr/>
            </a:pPr>
            <a:endParaRPr lang="en-GB" dirty="0"/>
          </a:p>
        </p:txBody>
      </p:sp>
      <p:sp>
        <p:nvSpPr>
          <p:cNvPr id="7" name="Slide Number Placeholder 3"/>
          <p:cNvSpPr>
            <a:spLocks noGrp="1"/>
          </p:cNvSpPr>
          <p:nvPr>
            <p:ph type="sldNum" sz="quarter" idx="12"/>
          </p:nvPr>
        </p:nvSpPr>
        <p:spPr bwMode="auto"/>
        <p:txBody>
          <a:bodyPr/>
          <a:lstStyle/>
          <a:p>
            <a:pPr>
              <a:defRPr/>
            </a:pPr>
            <a:r>
              <a:rPr lang="en-GB" dirty="0"/>
              <a:t>8</a:t>
            </a:r>
          </a:p>
        </p:txBody>
      </p:sp>
      <p:sp>
        <p:nvSpPr>
          <p:cNvPr id="8" name="TextBox 4"/>
          <p:cNvSpPr>
            <a:spLocks/>
          </p:cNvSpPr>
          <p:nvPr/>
        </p:nvSpPr>
        <p:spPr bwMode="auto">
          <a:xfrm>
            <a:off x="9696400" y="1268760"/>
            <a:ext cx="825867" cy="369332"/>
          </a:xfrm>
          <a:prstGeom prst="rect">
            <a:avLst/>
          </a:prstGeom>
          <a:noFill/>
        </p:spPr>
        <p:txBody>
          <a:bodyPr wrap="none" rtlCol="0">
            <a:spAutoFit/>
          </a:bodyPr>
          <a:lstStyle/>
          <a:p>
            <a:pPr>
              <a:defRPr/>
            </a:pPr>
            <a:r>
              <a:rPr lang="en-GB" b="1" dirty="0"/>
              <a:t>Paper</a:t>
            </a:r>
            <a:endParaRPr dirty="0"/>
          </a:p>
        </p:txBody>
      </p:sp>
      <p:sp>
        <p:nvSpPr>
          <p:cNvPr id="9" name="TextBox 6"/>
          <p:cNvSpPr>
            <a:spLocks/>
          </p:cNvSpPr>
          <p:nvPr/>
        </p:nvSpPr>
        <p:spPr bwMode="auto">
          <a:xfrm>
            <a:off x="9691837" y="3417226"/>
            <a:ext cx="954107" cy="369332"/>
          </a:xfrm>
          <a:prstGeom prst="rect">
            <a:avLst/>
          </a:prstGeom>
          <a:noFill/>
        </p:spPr>
        <p:txBody>
          <a:bodyPr wrap="none" rtlCol="0">
            <a:spAutoFit/>
          </a:bodyPr>
          <a:lstStyle/>
          <a:p>
            <a:pPr>
              <a:defRPr/>
            </a:pPr>
            <a:r>
              <a:rPr lang="en-GB" b="1" dirty="0"/>
              <a:t>Survey</a:t>
            </a:r>
            <a:endParaRPr dirty="0"/>
          </a:p>
        </p:txBody>
      </p:sp>
      <p:sp>
        <p:nvSpPr>
          <p:cNvPr id="10" name="Arrow: Right 9"/>
          <p:cNvSpPr/>
          <p:nvPr/>
        </p:nvSpPr>
        <p:spPr bwMode="auto">
          <a:xfrm>
            <a:off x="8091946" y="2604221"/>
            <a:ext cx="1748470" cy="392731"/>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sp>
        <p:nvSpPr>
          <p:cNvPr id="11" name="Arrow: Right 10"/>
          <p:cNvSpPr/>
          <p:nvPr/>
        </p:nvSpPr>
        <p:spPr bwMode="auto">
          <a:xfrm>
            <a:off x="8091946" y="3684341"/>
            <a:ext cx="1748470" cy="392731"/>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dirty="0"/>
          </a:p>
        </p:txBody>
      </p:sp>
      <p:pic>
        <p:nvPicPr>
          <p:cNvPr id="12" name="Picture 11"/>
          <p:cNvPicPr>
            <a:picLocks noChangeAspect="1"/>
          </p:cNvPicPr>
          <p:nvPr/>
        </p:nvPicPr>
        <p:blipFill>
          <a:blip r:embed="rId4"/>
          <a:stretch/>
        </p:blipFill>
        <p:spPr bwMode="auto">
          <a:xfrm>
            <a:off x="9999040" y="3714549"/>
            <a:ext cx="1417932" cy="14179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Agenda</a:t>
            </a:r>
            <a:endParaRPr dirty="0"/>
          </a:p>
        </p:txBody>
      </p:sp>
      <p:sp>
        <p:nvSpPr>
          <p:cNvPr id="5" name="Content Placeholder 2"/>
          <p:cNvSpPr>
            <a:spLocks noGrp="1"/>
          </p:cNvSpPr>
          <p:nvPr>
            <p:ph idx="1"/>
          </p:nvPr>
        </p:nvSpPr>
        <p:spPr bwMode="auto"/>
        <p:txBody>
          <a:bodyPr/>
          <a:lstStyle/>
          <a:p>
            <a:pPr marL="283464" marR="0" indent="-283464" algn="l">
              <a:lnSpc>
                <a:spcPct val="150000"/>
              </a:lnSpc>
              <a:spcBef>
                <a:spcPts val="0"/>
              </a:spcBef>
              <a:spcAft>
                <a:spcPts val="0"/>
              </a:spcAft>
              <a:defRPr/>
            </a:pPr>
            <a:r>
              <a:rPr lang="en-GB" dirty="0">
                <a:latin typeface="Arial"/>
              </a:rPr>
              <a:t>Climate Change – the challenge for reserving actuaries</a:t>
            </a:r>
            <a:endParaRPr lang="en-GB" dirty="0">
              <a:solidFill>
                <a:srgbClr val="7030A0"/>
              </a:solidFill>
              <a:latin typeface="Arial"/>
            </a:endParaRPr>
          </a:p>
          <a:p>
            <a:pPr marL="283464" marR="0" indent="-283464" algn="l">
              <a:lnSpc>
                <a:spcPct val="150000"/>
              </a:lnSpc>
              <a:spcBef>
                <a:spcPts val="0"/>
              </a:spcBef>
              <a:spcAft>
                <a:spcPts val="0"/>
              </a:spcAft>
              <a:defRPr/>
            </a:pPr>
            <a:r>
              <a:rPr lang="en-GB" dirty="0">
                <a:latin typeface="Arial"/>
              </a:rPr>
              <a:t>Climate Litigation – what’s going on?</a:t>
            </a:r>
            <a:endParaRPr lang="en-GB" dirty="0">
              <a:solidFill>
                <a:srgbClr val="7030A0"/>
              </a:solidFill>
              <a:latin typeface="Arial"/>
            </a:endParaRPr>
          </a:p>
          <a:p>
            <a:pPr marL="283464" marR="0" indent="-283464" algn="l">
              <a:lnSpc>
                <a:spcPct val="150000"/>
              </a:lnSpc>
              <a:spcBef>
                <a:spcPts val="0"/>
              </a:spcBef>
              <a:spcAft>
                <a:spcPts val="0"/>
              </a:spcAft>
              <a:defRPr/>
            </a:pPr>
            <a:r>
              <a:rPr lang="en-GB" dirty="0">
                <a:latin typeface="Arial"/>
              </a:rPr>
              <a:t>Tools and techniques – practical tools</a:t>
            </a:r>
            <a:endParaRPr dirty="0"/>
          </a:p>
          <a:p>
            <a:pPr marL="731150" lvl="1" indent="-283464">
              <a:lnSpc>
                <a:spcPct val="150000"/>
              </a:lnSpc>
              <a:spcBef>
                <a:spcPts val="0"/>
              </a:spcBef>
              <a:spcAft>
                <a:spcPts val="0"/>
              </a:spcAft>
              <a:defRPr/>
            </a:pPr>
            <a:r>
              <a:rPr lang="en-GB" dirty="0">
                <a:latin typeface="Arial"/>
              </a:rPr>
              <a:t>Heatmaps</a:t>
            </a:r>
            <a:endParaRPr dirty="0"/>
          </a:p>
          <a:p>
            <a:pPr marL="731150" lvl="1" indent="-283464">
              <a:lnSpc>
                <a:spcPct val="150000"/>
              </a:lnSpc>
              <a:spcBef>
                <a:spcPts val="0"/>
              </a:spcBef>
              <a:spcAft>
                <a:spcPts val="0"/>
              </a:spcAft>
              <a:defRPr/>
            </a:pPr>
            <a:r>
              <a:rPr lang="en-GB" dirty="0">
                <a:latin typeface="Arial"/>
              </a:rPr>
              <a:t>Other qualitative approaches</a:t>
            </a:r>
            <a:endParaRPr dirty="0"/>
          </a:p>
          <a:p>
            <a:pPr marL="283464" marR="0" indent="-283464" algn="l">
              <a:lnSpc>
                <a:spcPct val="150000"/>
              </a:lnSpc>
              <a:spcBef>
                <a:spcPts val="0"/>
              </a:spcBef>
              <a:spcAft>
                <a:spcPts val="0"/>
              </a:spcAft>
              <a:defRPr/>
            </a:pPr>
            <a:r>
              <a:rPr lang="en-GB" dirty="0">
                <a:latin typeface="Arial"/>
              </a:rPr>
              <a:t>Professional Obligations – talking about the weather…</a:t>
            </a:r>
            <a:endParaRPr dirty="0"/>
          </a:p>
          <a:p>
            <a:pPr marL="283464" marR="0" indent="-283464" algn="l">
              <a:lnSpc>
                <a:spcPct val="150000"/>
              </a:lnSpc>
              <a:spcBef>
                <a:spcPts val="0"/>
              </a:spcBef>
              <a:spcAft>
                <a:spcPts val="0"/>
              </a:spcAft>
              <a:defRPr/>
            </a:pPr>
            <a:r>
              <a:rPr lang="en-GB" dirty="0">
                <a:latin typeface="Arial"/>
              </a:rPr>
              <a:t>Debate</a:t>
            </a:r>
            <a:endParaRPr dirty="0"/>
          </a:p>
          <a:p>
            <a:pPr marL="283464" marR="0" indent="-283464" algn="l">
              <a:lnSpc>
                <a:spcPct val="150000"/>
              </a:lnSpc>
              <a:spcBef>
                <a:spcPts val="0"/>
              </a:spcBef>
              <a:spcAft>
                <a:spcPts val="0"/>
              </a:spcAft>
              <a:defRPr/>
            </a:pPr>
            <a:r>
              <a:rPr lang="en-GB" dirty="0">
                <a:latin typeface="Arial"/>
              </a:rPr>
              <a:t>Summary of discussion and response on behalf of working party</a:t>
            </a:r>
            <a:endParaRPr dirty="0"/>
          </a:p>
          <a:p>
            <a:pPr marL="0" marR="0" indent="0" algn="l">
              <a:spcBef>
                <a:spcPts val="0"/>
              </a:spcBef>
              <a:spcAft>
                <a:spcPts val="0"/>
              </a:spcAft>
              <a:buNone/>
              <a:defRPr/>
            </a:pPr>
            <a:endParaRPr lang="en-GB" dirty="0">
              <a:latin typeface="Arial"/>
            </a:endParaRPr>
          </a:p>
          <a:p>
            <a:pPr marL="731150" lvl="1" indent="-283464">
              <a:spcBef>
                <a:spcPts val="0"/>
              </a:spcBef>
              <a:spcAft>
                <a:spcPts val="0"/>
              </a:spcAft>
              <a:defRPr/>
            </a:pPr>
            <a:endParaRPr lang="en-GB" dirty="0">
              <a:solidFill>
                <a:srgbClr val="7030A0"/>
              </a:solidFill>
              <a:latin typeface="Arial"/>
            </a:endParaRPr>
          </a:p>
        </p:txBody>
      </p:sp>
      <p:sp>
        <p:nvSpPr>
          <p:cNvPr id="6" name="Date Placeholder 3"/>
          <p:cNvSpPr>
            <a:spLocks noGrp="1"/>
          </p:cNvSpPr>
          <p:nvPr>
            <p:ph type="dt" sz="half" idx="10"/>
          </p:nvPr>
        </p:nvSpPr>
        <p:spPr bwMode="auto"/>
        <p:txBody>
          <a:bodyPr/>
          <a:lstStyle/>
          <a:p>
            <a:pPr>
              <a:defRPr/>
            </a:pPr>
            <a:r>
              <a:rPr lang="en-GB" dirty="0"/>
              <a:t>8 May 2024</a:t>
            </a:r>
            <a:endParaRPr dirty="0"/>
          </a:p>
        </p:txBody>
      </p:sp>
      <p:sp>
        <p:nvSpPr>
          <p:cNvPr id="7" name="Slide Number Placeholder 4"/>
          <p:cNvSpPr>
            <a:spLocks noGrp="1"/>
          </p:cNvSpPr>
          <p:nvPr>
            <p:ph type="sldNum" sz="quarter" idx="12"/>
          </p:nvPr>
        </p:nvSpPr>
        <p:spPr bwMode="auto"/>
        <p:txBody>
          <a:bodyPr/>
          <a:lstStyle/>
          <a:p>
            <a:pPr>
              <a:defRPr/>
            </a:pPr>
            <a:r>
              <a:rPr lang="en-GB" dirty="0"/>
              <a:t>9</a:t>
            </a:r>
          </a:p>
        </p:txBody>
      </p:sp>
    </p:spTree>
  </p:cSld>
  <p:clrMapOvr>
    <a:masterClrMapping/>
  </p:clrMapOvr>
</p:sld>
</file>

<file path=ppt/theme/theme1.xml><?xml version="1.0" encoding="utf-8"?>
<a:theme xmlns:a="http://schemas.openxmlformats.org/drawingml/2006/main" name="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53</TotalTime>
  <Words>1906</Words>
  <Application>Microsoft Office PowerPoint</Application>
  <PresentationFormat>Widescreen</PresentationFormat>
  <Paragraphs>270</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Times New Roman</vt:lpstr>
      <vt:lpstr>IFOA PowerPoint template 16.9</vt:lpstr>
      <vt:lpstr>Sessional Meeting Reserving for Climate Change  The Climate Change Reserving Working Party</vt:lpstr>
      <vt:lpstr>Speakers</vt:lpstr>
      <vt:lpstr>Working Party Paper – 2023</vt:lpstr>
      <vt:lpstr>Working Party Members during 2023</vt:lpstr>
      <vt:lpstr>Reserving for Climate Change  The Climate Change Reserving Working Party Paper 2023</vt:lpstr>
      <vt:lpstr>Disclaimer</vt:lpstr>
      <vt:lpstr>Objectives of the paper</vt:lpstr>
      <vt:lpstr>Objectives of this Sessional Meeting</vt:lpstr>
      <vt:lpstr>Agenda</vt:lpstr>
      <vt:lpstr>Climate Change – the challenge for reserving actuaries</vt:lpstr>
      <vt:lpstr>Why Climate Change is a Challenging Risk to Model</vt:lpstr>
      <vt:lpstr>The Signal and The Noise</vt:lpstr>
      <vt:lpstr>Pushback</vt:lpstr>
      <vt:lpstr>Climate Litigation – What’s going on?</vt:lpstr>
      <vt:lpstr>The climate litigation problem(s)</vt:lpstr>
      <vt:lpstr>Litigation landscape is complex and evolving</vt:lpstr>
      <vt:lpstr>Case study – Lliuya vs. RWE AG</vt:lpstr>
      <vt:lpstr>Tools and techniques – the way ahead</vt:lpstr>
      <vt:lpstr>Using heatmaps to assess potential exposures</vt:lpstr>
      <vt:lpstr>HeatMap Case Study Outputs and Uses</vt:lpstr>
      <vt:lpstr>Tools and techniques – the way ahead</vt:lpstr>
      <vt:lpstr>Talking to underwriting and claims experts</vt:lpstr>
      <vt:lpstr>Back Book Exposures</vt:lpstr>
      <vt:lpstr>Other tools and resources</vt:lpstr>
      <vt:lpstr>Professional Obligations: Talking about the weather</vt:lpstr>
      <vt:lpstr>Some historical context for reserving</vt:lpstr>
      <vt:lpstr>Communicating Climate Uncertainty in Reserves</vt:lpstr>
      <vt:lpstr>What is the responsibility of the reserving actuary?</vt:lpstr>
      <vt:lpstr>Discussion and Debate</vt:lpstr>
      <vt:lpstr>Closing Thoughts on the Debate</vt:lpstr>
      <vt:lpstr>Response on behalf of the Working Party</vt:lpstr>
      <vt:lpstr>Survey 2024</vt:lpstr>
      <vt:lpstr>THANK YOU</vt:lpstr>
      <vt:lpstr>Sessional Meeting Reserving for Climate Change  The Climate Change Reserving Working Party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Sessional Meeting Reserving for Climate Change  The Climate Change Reserving Working Party</dc:title>
  <dc:creator>Rosie Brooks</dc:creator>
  <cp:lastModifiedBy>Rosie Brooks</cp:lastModifiedBy>
  <cp:revision>3</cp:revision>
  <dcterms:modified xsi:type="dcterms:W3CDTF">2024-05-14T11:14:56Z</dcterms:modified>
</cp:coreProperties>
</file>