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4"/>
  </p:notesMasterIdLst>
  <p:sldIdLst>
    <p:sldId id="305" r:id="rId3"/>
    <p:sldId id="304" r:id="rId4"/>
    <p:sldId id="258" r:id="rId5"/>
    <p:sldId id="257" r:id="rId6"/>
    <p:sldId id="279" r:id="rId7"/>
    <p:sldId id="280" r:id="rId8"/>
    <p:sldId id="281" r:id="rId9"/>
    <p:sldId id="282" r:id="rId10"/>
    <p:sldId id="300" r:id="rId11"/>
    <p:sldId id="325" r:id="rId12"/>
    <p:sldId id="301" r:id="rId13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C8"/>
    <a:srgbClr val="952E64"/>
    <a:srgbClr val="2F5079"/>
    <a:srgbClr val="FFFFFF"/>
    <a:srgbClr val="E9458C"/>
    <a:srgbClr val="000000"/>
    <a:srgbClr val="79A32A"/>
    <a:srgbClr val="008452"/>
    <a:srgbClr val="11B3A2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howGuides="1">
      <p:cViewPr varScale="1">
        <p:scale>
          <a:sx n="67" d="100"/>
          <a:sy n="67" d="100"/>
        </p:scale>
        <p:origin x="452" y="44"/>
      </p:cViewPr>
      <p:guideLst>
        <p:guide orient="horz" pos="4247"/>
        <p:guide pos="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"/>
    </p:cViewPr>
  </p:sorterViewPr>
  <p:notesViewPr>
    <p:cSldViewPr showGuides="1">
      <p:cViewPr varScale="1">
        <p:scale>
          <a:sx n="88" d="100"/>
          <a:sy n="88" d="100"/>
        </p:scale>
        <p:origin x="271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05 December 2022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05 December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6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05 December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7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05 December 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05 December 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05 December 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05 December 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05 December 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05 December 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hasis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0"/>
          <a:stretch/>
        </p:blipFill>
        <p:spPr>
          <a:xfrm>
            <a:off x="8686800" y="0"/>
            <a:ext cx="4151072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 December 2022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8592312" y="-362857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0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4AA63-A223-A00A-B9C3-31C8171B5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DBE4CD-3F95-D5FC-AB22-4FA8276BE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5D2DA9-3C87-2F9B-DB4F-5AE578F7F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5C4A-205F-4204-8E08-298D1E0D5932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33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05 December 2022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75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0B850B-842E-CE40-A6D7-7EEAC9F3A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70469-35EF-3199-5C91-938D2F188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1BDB63-DA90-5491-575F-4CDA4C34A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B280-7F9A-42FF-810E-F53248C1FB1F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43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223582-E400-758D-E4D8-5A4D3CF3D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9E2DE2-2876-5F21-D714-35E9B19EB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47ADD-2975-58C3-E3DC-5D843E398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CEDA-FE4E-4C61-88BB-99F97ECBE5A1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51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34ED0-D73F-CD39-FCD5-1FB0A707B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380FA-C31E-6260-EC26-42FE349B9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5CF55-E859-7A83-28F1-07EE365F9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2AC6E-3446-4D08-928A-7874CC85F78C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996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DE2175-E1FA-650B-9BB0-5263F6B9C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59AEF9-AC3F-F6F2-BE9A-DD93E5040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A3D2C4-06F4-7188-53B5-F8716905C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EED15-04B9-4652-AD89-3B79BBE927C8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539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60058D-AE16-C64C-3090-C3171DFF2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CED5B-5AE6-9CE7-DF0A-D39839343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4D7E84-A786-CB2C-EFC7-D5F99A0CB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110A-1F80-4D23-B5D2-D173045E8B42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463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ECEAB0-3BFD-3FED-B8AC-0CDF56B45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9A13A6-33D0-4DF8-68DA-8F8CF2323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756A61-3E52-9096-7AE1-C46B5CBE0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FBF4-6AB1-4E26-A959-26103D7C2427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649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78A0E2-EF43-D281-06CF-BEA88AE91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1653A-04C0-B9D4-CEEE-48FAB719D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2AFC6-749F-D434-7330-DD09F2E43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D965-E4FF-4535-B100-897C5CD36107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667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F2961-F69B-916D-D176-AFFF15502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E9A744-F6DF-B2F1-0100-0158F8770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B4301-6A21-1C88-A64A-BB44F7089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572E5-6696-49BE-AF2A-DE189A56742B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778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BE545-1D4A-E507-C361-B969E32A1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A595FA-2FFD-EDCB-28BD-7EBF0EAA6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49CDFA-A306-5425-50FB-12718B7BA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F80A0-6B6C-470C-BDE4-A0A74F340ECF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910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ED7FB6-D435-C354-01FC-451532D6D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9E39C0-3DA6-FB23-9F40-8A6F1AFF2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7C84B9-0838-03C2-17CC-80578D895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17F48-7191-41C1-BAF7-D406E6D24AD8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92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>
                  <a:solidFill>
                    <a:srgbClr val="2F5079"/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Shaping</a:t>
              </a:r>
              <a:r>
                <a:rPr lang="en-GB" sz="2200" baseline="0" dirty="0">
                  <a:solidFill>
                    <a:srgbClr val="2F5079"/>
                  </a:solidFill>
                </a:rPr>
                <a:t> the future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Professional</a:t>
              </a:r>
              <a:r>
                <a:rPr lang="en-GB" sz="2200" baseline="0" dirty="0">
                  <a:solidFill>
                    <a:srgbClr val="2F5079"/>
                  </a:solidFill>
                </a:rPr>
                <a:t> support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Learned</a:t>
              </a:r>
              <a:r>
                <a:rPr lang="en-GB" sz="2200" baseline="0" dirty="0">
                  <a:solidFill>
                    <a:srgbClr val="2F5079"/>
                  </a:solidFill>
                </a:rPr>
                <a:t> society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05 December 2022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05 December 2022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588402" y="404664"/>
            <a:ext cx="2340244" cy="897997"/>
            <a:chOff x="7905328" y="493473"/>
            <a:chExt cx="1718172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615388" y="594713"/>
              <a:ext cx="1008112" cy="45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8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05 December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2B5E93A1-97F2-4F0B-97B4-7DE5BCAE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05 December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05 December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0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05 December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4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05 December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05 December 2022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G:52  B:88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R:217</a:t>
                </a:r>
                <a:r>
                  <a:rPr lang="en-GB" sz="1000" baseline="0" dirty="0"/>
                  <a:t>  G:171  B:22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R:64</a:t>
                </a:r>
                <a:r>
                  <a:rPr lang="en-GB" sz="1000" baseline="0" dirty="0"/>
                  <a:t>  G:150  B:184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R:220</a:t>
                </a:r>
                <a:r>
                  <a:rPr lang="en-GB" sz="1000" baseline="0" dirty="0"/>
                  <a:t>  G:221  B:217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373330"/>
              <a:ext cx="2863476" cy="307777"/>
              <a:chOff x="-2928990" y="33673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R:121</a:t>
                </a:r>
                <a:r>
                  <a:rPr lang="en-GB" sz="1000" baseline="0" dirty="0"/>
                  <a:t>  G:163  B:42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2784466"/>
              <a:ext cx="2863473" cy="307777"/>
              <a:chOff x="-2982571" y="278446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278446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278446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R:</a:t>
                </a:r>
                <a:r>
                  <a:rPr lang="en-GB" sz="1000" baseline="0" dirty="0"/>
                  <a:t>0 G:132  B:82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195602"/>
              <a:ext cx="2863476" cy="307777"/>
              <a:chOff x="-2928990" y="33673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G:179  B:162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3645024"/>
              <a:ext cx="2863473" cy="307777"/>
              <a:chOff x="-2982571" y="364502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364502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364502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R:124</a:t>
                </a:r>
                <a:r>
                  <a:rPr lang="en-GB" sz="1000" baseline="0" dirty="0"/>
                  <a:t>  G:179  B:225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056160"/>
              <a:ext cx="2863476" cy="307777"/>
              <a:chOff x="-2928990" y="-36112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R:128</a:t>
                </a:r>
                <a:r>
                  <a:rPr lang="en-GB" sz="1000" baseline="0" dirty="0"/>
                  <a:t>  G:118  B:207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4467296"/>
              <a:ext cx="2863476" cy="307777"/>
              <a:chOff x="-2928990" y="-36112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R:143</a:t>
                </a:r>
                <a:r>
                  <a:rPr lang="en-GB" sz="1000" baseline="0" dirty="0"/>
                  <a:t>  G:70  B:147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713511"/>
              <a:ext cx="2863476" cy="307777"/>
              <a:chOff x="-2928990" y="798967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798967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7989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R:233</a:t>
                </a:r>
                <a:r>
                  <a:rPr lang="en-GB" sz="1000" baseline="0" dirty="0"/>
                  <a:t>  G:69  B:140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5281463"/>
              <a:ext cx="2863476" cy="307777"/>
              <a:chOff x="-2928990" y="-44217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-44217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-4421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R:200</a:t>
                </a:r>
                <a:r>
                  <a:rPr lang="en-GB" sz="1000" baseline="0" dirty="0"/>
                  <a:t>  G:30  B:69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145559"/>
              <a:ext cx="2863476" cy="307777"/>
              <a:chOff x="-2928990" y="408746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408746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408746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R:238</a:t>
                </a:r>
                <a:r>
                  <a:rPr lang="en-GB" sz="1000" baseline="0" dirty="0"/>
                  <a:t>  G:116  B:29</a:t>
                </a:r>
                <a:endParaRPr lang="en-US" sz="1000" dirty="0"/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3806877-BA01-4216-88CE-219A8CE4A280}"/>
              </a:ext>
            </a:extLst>
          </p:cNvPr>
          <p:cNvSpPr/>
          <p:nvPr userDrawn="1"/>
        </p:nvSpPr>
        <p:spPr>
          <a:xfrm>
            <a:off x="-2977008" y="4869160"/>
            <a:ext cx="309565" cy="285752"/>
          </a:xfrm>
          <a:prstGeom prst="rect">
            <a:avLst/>
          </a:prstGeom>
          <a:solidFill>
            <a:srgbClr val="95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47EF7E-4961-40F5-A2E0-ED88A6A0CF09}"/>
              </a:ext>
            </a:extLst>
          </p:cNvPr>
          <p:cNvSpPr txBox="1"/>
          <p:nvPr userDrawn="1"/>
        </p:nvSpPr>
        <p:spPr>
          <a:xfrm>
            <a:off x="-2512661" y="486916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Plum</a:t>
            </a:r>
          </a:p>
          <a:p>
            <a:r>
              <a:rPr lang="en-GB" sz="1000" dirty="0"/>
              <a:t>R:149</a:t>
            </a:r>
            <a:r>
              <a:rPr lang="en-GB" sz="1000" baseline="0" dirty="0"/>
              <a:t>  G:46  B:100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2" r:id="rId3"/>
    <p:sldLayoutId id="2147483670" r:id="rId4"/>
    <p:sldLayoutId id="2147483668" r:id="rId5"/>
    <p:sldLayoutId id="2147483669" r:id="rId6"/>
    <p:sldLayoutId id="2147483673" r:id="rId7"/>
    <p:sldLayoutId id="2147483675" r:id="rId8"/>
    <p:sldLayoutId id="2147483676" r:id="rId9"/>
    <p:sldLayoutId id="2147483674" r:id="rId10"/>
    <p:sldLayoutId id="2147483677" r:id="rId11"/>
    <p:sldLayoutId id="2147483650" r:id="rId12"/>
    <p:sldLayoutId id="2147483652" r:id="rId13"/>
    <p:sldLayoutId id="2147483653" r:id="rId14"/>
    <p:sldLayoutId id="2147483654" r:id="rId15"/>
    <p:sldLayoutId id="2147483655" r:id="rId16"/>
    <p:sldLayoutId id="2147483660" r:id="rId17"/>
    <p:sldLayoutId id="2147483678" r:id="rId1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8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2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AD00E3-0255-C7DE-6247-B2DE2D9C4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143CCD-7979-2B76-7A67-28FE5EB0F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A828E4-E177-F48D-2BDE-03A633780E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8B915B-8804-BC19-8A98-8C2B767774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Vlechtwerk oktober 2006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2A3A3C-9FCF-1C62-3647-88F44DF228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5C57CC-ED08-4E8D-8149-33EBFB32B4D3}" type="slidenum">
              <a:rPr lang="nl-NL" altLang="en-US"/>
              <a:pPr>
                <a:defRPr/>
              </a:pPr>
              <a:t>‹#›</a:t>
            </a:fld>
            <a:r>
              <a:rPr lang="nl-NL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89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ck.vanbenschoten@ukfinance.org.uk" TargetMode="External"/><Relationship Id="rId2" Type="http://schemas.openxmlformats.org/officeDocument/2006/relationships/hyperlink" Target="mailto:hedwige.nuyens@ibfed.org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981A-332B-44E2-8041-3F82B12CC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099" y="1557225"/>
            <a:ext cx="11356980" cy="1491906"/>
          </a:xfrm>
        </p:spPr>
        <p:txBody>
          <a:bodyPr/>
          <a:lstStyle/>
          <a:p>
            <a:r>
              <a:rPr lang="en-GB" sz="3100" dirty="0"/>
              <a:t>Digital Currencies – CBDC, </a:t>
            </a:r>
            <a:r>
              <a:rPr lang="en-GB" sz="3100" dirty="0" err="1"/>
              <a:t>Stablecoins</a:t>
            </a:r>
            <a:r>
              <a:rPr lang="en-GB" sz="3100" dirty="0"/>
              <a:t>, Tokens and more</a:t>
            </a:r>
            <a:br>
              <a:rPr lang="en-GB" sz="3100" dirty="0"/>
            </a:br>
            <a:br>
              <a:rPr lang="en-GB" sz="3100" dirty="0"/>
            </a:br>
            <a:br>
              <a:rPr lang="en-GB" dirty="0"/>
            </a:br>
            <a:br>
              <a:rPr lang="en-GB" dirty="0"/>
            </a:br>
            <a:r>
              <a:rPr lang="en-GB" sz="2800" dirty="0">
                <a:solidFill>
                  <a:schemeClr val="bg1"/>
                </a:solidFill>
              </a:rPr>
              <a:t>5 December 2022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	</a:t>
            </a:r>
            <a:r>
              <a:rPr lang="en-GB" dirty="0"/>
              <a:t>					</a:t>
            </a:r>
            <a:br>
              <a:rPr lang="en-GB" dirty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13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511175" y="533400"/>
            <a:ext cx="5440809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533399"/>
            <a:ext cx="5440809" cy="1728192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055" y="3789040"/>
            <a:ext cx="11055349" cy="240856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panellists.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EE0A-45CE-4C8B-89E4-78184E871CED}" type="datetime4">
              <a:rPr lang="en-GB" smtClean="0"/>
              <a:t>05 December 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6240015" y="533400"/>
            <a:ext cx="542493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56040" y="820886"/>
            <a:ext cx="5050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42610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5FE-1D5F-4086-A6F1-ADCC09BA4FF2}" type="datetime4">
              <a:rPr lang="en-GB" smtClean="0"/>
              <a:pPr/>
              <a:t>05 December 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FEF0A6-68E1-4F3D-AE26-31D7C383195B}"/>
              </a:ext>
            </a:extLst>
          </p:cNvPr>
          <p:cNvSpPr txBox="1">
            <a:spLocks/>
          </p:cNvSpPr>
          <p:nvPr/>
        </p:nvSpPr>
        <p:spPr>
          <a:xfrm>
            <a:off x="527056" y="2133608"/>
            <a:ext cx="10979144" cy="12953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7200" kern="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9454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5FE-1D5F-4086-A6F1-ADCC09BA4FF2}" type="datetime4">
              <a:rPr lang="en-GB" smtClean="0"/>
              <a:pPr/>
              <a:t>05 December 2022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11846" y="486842"/>
            <a:ext cx="3768746" cy="635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kern="0" dirty="0"/>
              <a:t>Chair</a:t>
            </a:r>
            <a:endParaRPr lang="en-GB" kern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07368" y="4237635"/>
            <a:ext cx="2530318" cy="1876053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2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endParaRPr lang="en-GB" sz="1600" kern="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00056" y="486842"/>
            <a:ext cx="2209682" cy="635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kern="0" dirty="0"/>
              <a:t>Speakers</a:t>
            </a:r>
            <a:endParaRPr lang="en-GB" kern="0" dirty="0"/>
          </a:p>
        </p:txBody>
      </p:sp>
      <p:sp>
        <p:nvSpPr>
          <p:cNvPr id="6" name="Rectangle 5"/>
          <p:cNvSpPr/>
          <p:nvPr/>
        </p:nvSpPr>
        <p:spPr>
          <a:xfrm>
            <a:off x="673213" y="3573016"/>
            <a:ext cx="2395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Peter Towers</a:t>
            </a:r>
          </a:p>
          <a:p>
            <a:pPr algn="ctr"/>
            <a:r>
              <a:rPr lang="en-GB" i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Financial Regulation Planning and Industry Funding</a:t>
            </a:r>
          </a:p>
          <a:p>
            <a:pPr algn="ctr"/>
            <a:r>
              <a:rPr lang="en-GB" b="0" i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Central Bank of Ireland</a:t>
            </a:r>
            <a:endParaRPr lang="en-GB" dirty="0"/>
          </a:p>
          <a:p>
            <a:pPr algn="ctr"/>
            <a:r>
              <a:rPr lang="en-GB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8680" y="3573016"/>
            <a:ext cx="28555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 </a:t>
            </a:r>
            <a:r>
              <a:rPr lang="en-GB" b="1" i="0" dirty="0" err="1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Hedwige</a:t>
            </a:r>
            <a:r>
              <a:rPr lang="en-GB" b="1" i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Nuyens</a:t>
            </a:r>
            <a:endParaRPr lang="en-GB" dirty="0"/>
          </a:p>
          <a:p>
            <a:pPr algn="ctr"/>
            <a:r>
              <a:rPr lang="en-GB" b="0" i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Managing Director, International Banking Federation</a:t>
            </a:r>
          </a:p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hedwige.nuyens@ibfed.org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704896" y="3597762"/>
            <a:ext cx="4079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 </a:t>
            </a:r>
            <a:r>
              <a:rPr lang="en-GB" b="1" i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Nick Van </a:t>
            </a:r>
            <a:r>
              <a:rPr lang="en-GB" b="1" i="0" dirty="0" err="1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Benschoten</a:t>
            </a:r>
            <a:endParaRPr lang="en-GB" dirty="0"/>
          </a:p>
          <a:p>
            <a:pPr algn="ctr"/>
            <a:r>
              <a:rPr lang="en-GB" b="0" i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Director International Illicit Finance, UK Finance</a:t>
            </a:r>
          </a:p>
          <a:p>
            <a:pPr algn="ctr"/>
            <a:endParaRPr lang="en-GB" b="0" i="0" dirty="0">
              <a:solidFill>
                <a:srgbClr val="50505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nick.vanbenschoten@ukfinance.org.uk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3584D5-B574-959C-18F8-2DFB3D39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2" y="1327652"/>
            <a:ext cx="2073762" cy="20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D8D99F9-D4A6-CDA7-F1D0-7D82F170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23" y="1223529"/>
            <a:ext cx="2041479" cy="204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45FE6E5-68B3-CC1E-F847-738F342E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152128"/>
            <a:ext cx="1785658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0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nummer 5">
            <a:extLst>
              <a:ext uri="{FF2B5EF4-FFF2-40B4-BE49-F238E27FC236}">
                <a16:creationId xmlns:a16="http://schemas.microsoft.com/office/drawing/2014/main" id="{4C0B6F03-5E6C-AE73-E2F6-64E9FA1A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C3EE37B7-BF38-44D8-86D6-8B23F4EF5D4B}" type="slidenum">
              <a:rPr lang="nl-NL" altLang="en-US" sz="1400">
                <a:solidFill>
                  <a:srgbClr val="000000"/>
                </a:solidFill>
                <a:cs typeface="+mn-cs"/>
              </a:rPr>
              <a:pPr>
                <a:spcBef>
                  <a:spcPct val="0"/>
                </a:spcBef>
                <a:buNone/>
              </a:pPr>
              <a:t>3</a:t>
            </a:fld>
            <a:r>
              <a:rPr lang="nl-NL" altLang="en-US" sz="140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B0C378D-82D9-D4D5-9FC1-F222A62EAF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404813"/>
            <a:ext cx="7772400" cy="863600"/>
          </a:xfrm>
        </p:spPr>
        <p:txBody>
          <a:bodyPr/>
          <a:lstStyle/>
          <a:p>
            <a:pPr algn="l" eaLnBrk="1" hangingPunct="1"/>
            <a:r>
              <a:rPr lang="fr-FR" altLang="en-US" sz="2400" b="1" dirty="0"/>
              <a:t>Definitions</a:t>
            </a:r>
            <a:endParaRPr lang="nl-NL" altLang="en-US" sz="2400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254E51D-0D0E-0BB3-7D35-9D73BC5D61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5189" y="1412876"/>
            <a:ext cx="7921625" cy="4225925"/>
          </a:xfrm>
        </p:spPr>
        <p:txBody>
          <a:bodyPr/>
          <a:lstStyle/>
          <a:p>
            <a:pPr marL="179388" indent="-179388" algn="l">
              <a:lnSpc>
                <a:spcPts val="3000"/>
              </a:lnSpc>
              <a:buFont typeface="Arial" panose="020B0604020202020204" pitchFamily="34" charset="0"/>
              <a:buChar char="-"/>
            </a:pPr>
            <a:r>
              <a:rPr lang="en-GB" sz="2400" b="1" dirty="0">
                <a:solidFill>
                  <a:srgbClr val="202124"/>
                </a:solidFill>
                <a:ea typeface="Calibri" panose="020F0502020204030204" pitchFamily="34" charset="0"/>
              </a:rPr>
              <a:t>Digital Currencies: </a:t>
            </a:r>
            <a:r>
              <a:rPr lang="en-GB" sz="2400" dirty="0">
                <a:solidFill>
                  <a:srgbClr val="202124"/>
                </a:solidFill>
                <a:ea typeface="Calibri" panose="020F0502020204030204" pitchFamily="34" charset="0"/>
              </a:rPr>
              <a:t>tokens in electronic form, using blockchain technology. </a:t>
            </a:r>
          </a:p>
          <a:p>
            <a:pPr marL="179388" indent="-179388" algn="l">
              <a:lnSpc>
                <a:spcPts val="3000"/>
              </a:lnSpc>
              <a:buFont typeface="Arial" panose="020B0604020202020204" pitchFamily="34" charset="0"/>
              <a:buChar char="-"/>
            </a:pPr>
            <a:endParaRPr lang="en-GB" sz="2400" dirty="0">
              <a:solidFill>
                <a:srgbClr val="202124"/>
              </a:solidFill>
              <a:ea typeface="Calibri" panose="020F0502020204030204" pitchFamily="34" charset="0"/>
            </a:endParaRPr>
          </a:p>
          <a:p>
            <a:pPr marL="179388" indent="-179388" algn="l">
              <a:lnSpc>
                <a:spcPts val="3000"/>
              </a:lnSpc>
              <a:buFont typeface="Arial" panose="020B0604020202020204" pitchFamily="34" charset="0"/>
              <a:buChar char="-"/>
            </a:pPr>
            <a:r>
              <a:rPr lang="en-GB" sz="2400" b="1" dirty="0">
                <a:solidFill>
                  <a:srgbClr val="20212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Blockchain Technology: </a:t>
            </a:r>
            <a:r>
              <a:rPr lang="en-GB" sz="2400" dirty="0">
                <a:solidFill>
                  <a:srgbClr val="20212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digital ledger of transactions, duplicated and distributed across the entire network of computer systems on the blockchain. 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8" indent="-179388" algn="l">
              <a:lnSpc>
                <a:spcPts val="3000"/>
              </a:lnSpc>
              <a:buFont typeface="Arial" panose="020B0604020202020204" pitchFamily="34" charset="0"/>
              <a:buChar char="-"/>
            </a:pPr>
            <a:endParaRPr lang="en-GB" sz="1800" dirty="0">
              <a:solidFill>
                <a:srgbClr val="20212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5">
            <a:extLst>
              <a:ext uri="{FF2B5EF4-FFF2-40B4-BE49-F238E27FC236}">
                <a16:creationId xmlns:a16="http://schemas.microsoft.com/office/drawing/2014/main" id="{10269C0A-2FF5-42B9-40D0-CCC838DA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C91E6ED8-6655-4F27-ADEA-6075CDC0B253}" type="slidenum">
              <a:rPr lang="nl-NL" altLang="en-US" sz="1400">
                <a:solidFill>
                  <a:srgbClr val="000000"/>
                </a:solidFill>
                <a:cs typeface="+mn-cs"/>
              </a:rPr>
              <a:pPr>
                <a:spcBef>
                  <a:spcPct val="0"/>
                </a:spcBef>
                <a:buNone/>
              </a:pPr>
              <a:t>4</a:t>
            </a:fld>
            <a:r>
              <a:rPr lang="nl-NL" altLang="en-US" sz="140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7791C34-BA81-219C-49C4-53044C2F89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404813"/>
            <a:ext cx="7772400" cy="863600"/>
          </a:xfrm>
        </p:spPr>
        <p:txBody>
          <a:bodyPr/>
          <a:lstStyle/>
          <a:p>
            <a:pPr algn="l" eaLnBrk="1" hangingPunct="1"/>
            <a:r>
              <a:rPr lang="nl-BE" altLang="en-US" sz="2400" b="1" dirty="0"/>
              <a:t>3 main types of Digital Currencies</a:t>
            </a:r>
            <a:endParaRPr lang="nl-NL" altLang="en-US" sz="2400" b="1" dirty="0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EA222AC4-E38F-15DF-73AD-36DF203A53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5188" y="1412876"/>
            <a:ext cx="8208962" cy="4537075"/>
          </a:xfrm>
        </p:spPr>
        <p:txBody>
          <a:bodyPr/>
          <a:lstStyle/>
          <a:p>
            <a:pPr algn="l">
              <a:buFont typeface="Wingdings" pitchFamily="2" charset="2"/>
              <a:buChar char="Ø"/>
              <a:defRPr/>
            </a:pPr>
            <a:endParaRPr lang="nl-BE" sz="2000"/>
          </a:p>
          <a:p>
            <a:pPr marL="609600" indent="-609600" eaLnBrk="1" hangingPunct="1">
              <a:buFontTx/>
              <a:buChar char="-"/>
              <a:defRPr/>
            </a:pPr>
            <a:endParaRPr lang="nl-BE" sz="2000"/>
          </a:p>
          <a:p>
            <a:pPr marL="609600" indent="-609600" eaLnBrk="1" hangingPunct="1">
              <a:defRPr/>
            </a:pPr>
            <a:endParaRPr lang="nl-NL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357398-E8CE-1F8A-9A98-B7CD24C045BF}"/>
              </a:ext>
            </a:extLst>
          </p:cNvPr>
          <p:cNvGraphicFramePr>
            <a:graphicFrameLocks noGrp="1"/>
          </p:cNvGraphicFramePr>
          <p:nvPr/>
        </p:nvGraphicFramePr>
        <p:xfrm>
          <a:off x="2208214" y="1412875"/>
          <a:ext cx="7704210" cy="4275884"/>
        </p:xfrm>
        <a:graphic>
          <a:graphicData uri="http://schemas.openxmlformats.org/drawingml/2006/table">
            <a:tbl>
              <a:tblPr firstRow="1" firstCol="1" bandRow="1"/>
              <a:tblGrid>
                <a:gridCol w="1439514">
                  <a:extLst>
                    <a:ext uri="{9D8B030D-6E8A-4147-A177-3AD203B41FA5}">
                      <a16:colId xmlns:a16="http://schemas.microsoft.com/office/drawing/2014/main" val="2856251039"/>
                    </a:ext>
                  </a:extLst>
                </a:gridCol>
                <a:gridCol w="2654039">
                  <a:extLst>
                    <a:ext uri="{9D8B030D-6E8A-4147-A177-3AD203B41FA5}">
                      <a16:colId xmlns:a16="http://schemas.microsoft.com/office/drawing/2014/main" val="3039195996"/>
                    </a:ext>
                  </a:extLst>
                </a:gridCol>
                <a:gridCol w="1906924">
                  <a:extLst>
                    <a:ext uri="{9D8B030D-6E8A-4147-A177-3AD203B41FA5}">
                      <a16:colId xmlns:a16="http://schemas.microsoft.com/office/drawing/2014/main" val="2814001642"/>
                    </a:ext>
                  </a:extLst>
                </a:gridCol>
                <a:gridCol w="1703733">
                  <a:extLst>
                    <a:ext uri="{9D8B030D-6E8A-4147-A177-3AD203B41FA5}">
                      <a16:colId xmlns:a16="http://schemas.microsoft.com/office/drawing/2014/main" val="1128492661"/>
                    </a:ext>
                  </a:extLst>
                </a:gridCol>
              </a:tblGrid>
              <a:tr h="8887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Central Bank Digital Currencies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Stablecoins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Crypto-currencies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471736"/>
                  </a:ext>
                </a:extLst>
              </a:tr>
              <a:tr h="11273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Issuer</a:t>
                      </a:r>
                      <a:endParaRPr lang="en-GB" sz="2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Central Bank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Regulated Bank or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Private Company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Private company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400816"/>
                  </a:ext>
                </a:extLst>
              </a:tr>
              <a:tr h="88873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Pegged to a currency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GB" sz="2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 but No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913500"/>
                  </a:ext>
                </a:extLst>
              </a:tr>
              <a:tr h="11273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GB" sz="2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China, Bahamas, Nigeria</a:t>
                      </a:r>
                      <a:endParaRPr lang="en-GB" sz="2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 and UK (to come)</a:t>
                      </a:r>
                      <a:endParaRPr lang="en-GB" sz="2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Tether, </a:t>
                      </a:r>
                      <a:r>
                        <a:rPr lang="en-GB" sz="2000" i="1" dirty="0" err="1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TerraUSD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BinanceUSD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Bitcoin, </a:t>
                      </a:r>
                      <a:r>
                        <a:rPr lang="en-GB" sz="2000" i="1" dirty="0">
                          <a:solidFill>
                            <a:srgbClr val="20212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FTX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2370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5">
            <a:extLst>
              <a:ext uri="{FF2B5EF4-FFF2-40B4-BE49-F238E27FC236}">
                <a16:creationId xmlns:a16="http://schemas.microsoft.com/office/drawing/2014/main" id="{10269C0A-2FF5-42B9-40D0-CCC838DA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C91E6ED8-6655-4F27-ADEA-6075CDC0B253}" type="slidenum">
              <a:rPr lang="nl-NL" altLang="en-US" sz="1400">
                <a:solidFill>
                  <a:srgbClr val="000000"/>
                </a:solidFill>
                <a:cs typeface="+mn-cs"/>
              </a:rPr>
              <a:pPr>
                <a:spcBef>
                  <a:spcPct val="0"/>
                </a:spcBef>
                <a:buNone/>
              </a:pPr>
              <a:t>5</a:t>
            </a:fld>
            <a:r>
              <a:rPr lang="nl-NL" altLang="en-US" sz="140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7791C34-BA81-219C-49C4-53044C2F89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404813"/>
            <a:ext cx="7772400" cy="863600"/>
          </a:xfrm>
        </p:spPr>
        <p:txBody>
          <a:bodyPr/>
          <a:lstStyle/>
          <a:p>
            <a:pPr algn="l" eaLnBrk="1" hangingPunct="1"/>
            <a:r>
              <a:rPr lang="en-GB" sz="2400" b="1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 Bank Digital Currencies vs Cash Money</a:t>
            </a:r>
            <a:endParaRPr lang="nl-NL" altLang="en-US" sz="2400" b="1" dirty="0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EA222AC4-E38F-15DF-73AD-36DF203A53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5188" y="1412876"/>
            <a:ext cx="8208962" cy="4537075"/>
          </a:xfrm>
        </p:spPr>
        <p:txBody>
          <a:bodyPr/>
          <a:lstStyle/>
          <a:p>
            <a:pPr algn="l">
              <a:buFont typeface="Wingdings" pitchFamily="2" charset="2"/>
              <a:buChar char="Ø"/>
              <a:defRPr/>
            </a:pPr>
            <a:endParaRPr lang="nl-BE" sz="2000" dirty="0"/>
          </a:p>
          <a:p>
            <a:pPr marL="609600" indent="-609600" eaLnBrk="1" hangingPunct="1">
              <a:buFontTx/>
              <a:buChar char="-"/>
              <a:defRPr/>
            </a:pPr>
            <a:endParaRPr lang="nl-BE" sz="2000" dirty="0"/>
          </a:p>
          <a:p>
            <a:pPr marL="609600" indent="-609600" eaLnBrk="1" hangingPunct="1">
              <a:defRPr/>
            </a:pPr>
            <a:endParaRPr lang="nl-NL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B0D920-EBFB-580C-527C-BC501D93B1AD}"/>
              </a:ext>
            </a:extLst>
          </p:cNvPr>
          <p:cNvGraphicFramePr>
            <a:graphicFrameLocks noGrp="1"/>
          </p:cNvGraphicFramePr>
          <p:nvPr/>
        </p:nvGraphicFramePr>
        <p:xfrm>
          <a:off x="2351584" y="1844825"/>
          <a:ext cx="7560840" cy="4193219"/>
        </p:xfrm>
        <a:graphic>
          <a:graphicData uri="http://schemas.openxmlformats.org/drawingml/2006/table">
            <a:tbl>
              <a:tblPr firstRow="1" firstCol="1" bandRow="1"/>
              <a:tblGrid>
                <a:gridCol w="3780420">
                  <a:extLst>
                    <a:ext uri="{9D8B030D-6E8A-4147-A177-3AD203B41FA5}">
                      <a16:colId xmlns:a16="http://schemas.microsoft.com/office/drawing/2014/main" val="77932813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3812191097"/>
                    </a:ext>
                  </a:extLst>
                </a:gridCol>
              </a:tblGrid>
              <a:tr h="586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Advantages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197483"/>
                  </a:ext>
                </a:extLst>
              </a:tr>
              <a:tr h="586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Programmable (smart contracts)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Limitations to use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031931"/>
                  </a:ext>
                </a:extLst>
              </a:tr>
              <a:tr h="586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Secure (individually encrypted)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097264"/>
                  </a:ext>
                </a:extLst>
              </a:tr>
              <a:tr h="586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Timestamped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Privacy?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833129"/>
                  </a:ext>
                </a:extLst>
              </a:tr>
              <a:tr h="586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Traceable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Privacy?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537912"/>
                  </a:ext>
                </a:extLst>
              </a:tr>
              <a:tr h="586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transaction cost for payments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Still to be confirmed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175808"/>
                  </a:ext>
                </a:extLst>
              </a:tr>
              <a:tr h="586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 time settlement for payments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Still to be confirmed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58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67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5">
            <a:extLst>
              <a:ext uri="{FF2B5EF4-FFF2-40B4-BE49-F238E27FC236}">
                <a16:creationId xmlns:a16="http://schemas.microsoft.com/office/drawing/2014/main" id="{10269C0A-2FF5-42B9-40D0-CCC838DA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C91E6ED8-6655-4F27-ADEA-6075CDC0B253}" type="slidenum">
              <a:rPr lang="nl-NL" altLang="en-US" sz="1400">
                <a:solidFill>
                  <a:srgbClr val="000000"/>
                </a:solidFill>
                <a:cs typeface="+mn-cs"/>
              </a:rPr>
              <a:pPr>
                <a:spcBef>
                  <a:spcPct val="0"/>
                </a:spcBef>
                <a:buNone/>
              </a:pPr>
              <a:t>6</a:t>
            </a:fld>
            <a:r>
              <a:rPr lang="nl-NL" altLang="en-US" sz="140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7791C34-BA81-219C-49C4-53044C2F89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404813"/>
            <a:ext cx="7772400" cy="863600"/>
          </a:xfrm>
        </p:spPr>
        <p:txBody>
          <a:bodyPr/>
          <a:lstStyle/>
          <a:p>
            <a:pPr algn="l" eaLnBrk="1" hangingPunct="1"/>
            <a:r>
              <a:rPr lang="en-GB" sz="2400" b="1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Stable Coins vs Bank Accounts</a:t>
            </a:r>
            <a:endParaRPr lang="nl-NL" altLang="en-US" sz="2400" b="1" dirty="0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EA222AC4-E38F-15DF-73AD-36DF203A53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5188" y="1412876"/>
            <a:ext cx="8208962" cy="4537075"/>
          </a:xfrm>
        </p:spPr>
        <p:txBody>
          <a:bodyPr/>
          <a:lstStyle/>
          <a:p>
            <a:pPr algn="l">
              <a:buFont typeface="Wingdings" pitchFamily="2" charset="2"/>
              <a:buChar char="Ø"/>
              <a:defRPr/>
            </a:pPr>
            <a:endParaRPr lang="nl-BE" sz="2000" dirty="0"/>
          </a:p>
          <a:p>
            <a:pPr marL="609600" indent="-609600" eaLnBrk="1" hangingPunct="1">
              <a:buFontTx/>
              <a:buChar char="-"/>
              <a:defRPr/>
            </a:pPr>
            <a:endParaRPr lang="nl-BE" sz="2000" dirty="0"/>
          </a:p>
          <a:p>
            <a:pPr marL="609600" indent="-609600" eaLnBrk="1" hangingPunct="1">
              <a:defRPr/>
            </a:pPr>
            <a:endParaRPr lang="nl-NL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E40B52-F133-EF0B-9452-DCDB6A56D1A4}"/>
              </a:ext>
            </a:extLst>
          </p:cNvPr>
          <p:cNvGraphicFramePr>
            <a:graphicFrameLocks noGrp="1"/>
          </p:cNvGraphicFramePr>
          <p:nvPr/>
        </p:nvGraphicFramePr>
        <p:xfrm>
          <a:off x="2135188" y="1700809"/>
          <a:ext cx="7489204" cy="4150268"/>
        </p:xfrm>
        <a:graphic>
          <a:graphicData uri="http://schemas.openxmlformats.org/drawingml/2006/table">
            <a:tbl>
              <a:tblPr firstRow="1" firstCol="1" bandRow="1"/>
              <a:tblGrid>
                <a:gridCol w="3744602">
                  <a:extLst>
                    <a:ext uri="{9D8B030D-6E8A-4147-A177-3AD203B41FA5}">
                      <a16:colId xmlns:a16="http://schemas.microsoft.com/office/drawing/2014/main" val="4205165042"/>
                    </a:ext>
                  </a:extLst>
                </a:gridCol>
                <a:gridCol w="3744602">
                  <a:extLst>
                    <a:ext uri="{9D8B030D-6E8A-4147-A177-3AD203B41FA5}">
                      <a16:colId xmlns:a16="http://schemas.microsoft.com/office/drawing/2014/main" val="1804777833"/>
                    </a:ext>
                  </a:extLst>
                </a:gridCol>
              </a:tblGrid>
              <a:tr h="4472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Advantages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84953"/>
                  </a:ext>
                </a:extLst>
              </a:tr>
              <a:tr h="4472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Programmable (smart contracts)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Limitations to use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420615"/>
                  </a:ext>
                </a:extLst>
              </a:tr>
              <a:tr h="9171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Secure (individually encrypted)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secure if not regulated or not pegged properly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123334"/>
                  </a:ext>
                </a:extLst>
              </a:tr>
              <a:tr h="4472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Timestamped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Privacy?</a:t>
                      </a:r>
                      <a:endParaRPr lang="en-GB" sz="2000" dirty="0">
                        <a:solidFill>
                          <a:srgbClr val="20212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43709"/>
                  </a:ext>
                </a:extLst>
              </a:tr>
              <a:tr h="4472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Traceable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Privacy?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757022"/>
                  </a:ext>
                </a:extLst>
              </a:tr>
              <a:tr h="4472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transaction cost for payments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 but no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791628"/>
                  </a:ext>
                </a:extLst>
              </a:tr>
              <a:tr h="4472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 time settlement for payments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 but no, process delays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4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32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5">
            <a:extLst>
              <a:ext uri="{FF2B5EF4-FFF2-40B4-BE49-F238E27FC236}">
                <a16:creationId xmlns:a16="http://schemas.microsoft.com/office/drawing/2014/main" id="{10269C0A-2FF5-42B9-40D0-CCC838DA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C91E6ED8-6655-4F27-ADEA-6075CDC0B253}" type="slidenum">
              <a:rPr lang="nl-NL" altLang="en-US" sz="1400">
                <a:solidFill>
                  <a:srgbClr val="000000"/>
                </a:solidFill>
                <a:cs typeface="+mn-cs"/>
              </a:rPr>
              <a:pPr>
                <a:spcBef>
                  <a:spcPct val="0"/>
                </a:spcBef>
                <a:buNone/>
              </a:pPr>
              <a:t>7</a:t>
            </a:fld>
            <a:r>
              <a:rPr lang="nl-NL" altLang="en-US" sz="140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7791C34-BA81-219C-49C4-53044C2F89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404813"/>
            <a:ext cx="7772400" cy="863600"/>
          </a:xfrm>
        </p:spPr>
        <p:txBody>
          <a:bodyPr/>
          <a:lstStyle/>
          <a:p>
            <a:pPr algn="l" eaLnBrk="1" hangingPunct="1"/>
            <a:r>
              <a:rPr lang="nl-NL" altLang="en-US" sz="24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altLang="en-US" sz="2400" b="1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ryptocurrencies</a:t>
            </a:r>
            <a:endParaRPr lang="nl-NL" altLang="en-US" sz="2400" b="1" dirty="0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EA222AC4-E38F-15DF-73AD-36DF203A53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5188" y="1412876"/>
            <a:ext cx="8208962" cy="4537075"/>
          </a:xfrm>
        </p:spPr>
        <p:txBody>
          <a:bodyPr/>
          <a:lstStyle/>
          <a:p>
            <a:pPr algn="l">
              <a:buFont typeface="Wingdings" pitchFamily="2" charset="2"/>
              <a:buChar char="Ø"/>
              <a:defRPr/>
            </a:pPr>
            <a:endParaRPr lang="nl-BE" sz="2000" dirty="0"/>
          </a:p>
          <a:p>
            <a:pPr marL="609600" indent="-609600" eaLnBrk="1" hangingPunct="1">
              <a:buFontTx/>
              <a:buChar char="-"/>
              <a:defRPr/>
            </a:pPr>
            <a:endParaRPr lang="nl-BE" sz="2000" dirty="0"/>
          </a:p>
          <a:p>
            <a:pPr marL="609600" indent="-609600" eaLnBrk="1" hangingPunct="1">
              <a:defRPr/>
            </a:pPr>
            <a:endParaRPr lang="nl-NL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3AF0E4-D571-C969-51F9-ED2D2A8B0182}"/>
              </a:ext>
            </a:extLst>
          </p:cNvPr>
          <p:cNvGraphicFramePr>
            <a:graphicFrameLocks noGrp="1"/>
          </p:cNvGraphicFramePr>
          <p:nvPr/>
        </p:nvGraphicFramePr>
        <p:xfrm>
          <a:off x="2386001" y="1563689"/>
          <a:ext cx="7594612" cy="4236317"/>
        </p:xfrm>
        <a:graphic>
          <a:graphicData uri="http://schemas.openxmlformats.org/drawingml/2006/table">
            <a:tbl>
              <a:tblPr firstRow="1" firstCol="1" bandRow="1"/>
              <a:tblGrid>
                <a:gridCol w="3577729">
                  <a:extLst>
                    <a:ext uri="{9D8B030D-6E8A-4147-A177-3AD203B41FA5}">
                      <a16:colId xmlns:a16="http://schemas.microsoft.com/office/drawing/2014/main" val="3111505964"/>
                    </a:ext>
                  </a:extLst>
                </a:gridCol>
                <a:gridCol w="4016883">
                  <a:extLst>
                    <a:ext uri="{9D8B030D-6E8A-4147-A177-3AD203B41FA5}">
                      <a16:colId xmlns:a16="http://schemas.microsoft.com/office/drawing/2014/main" val="507009075"/>
                    </a:ext>
                  </a:extLst>
                </a:gridCol>
              </a:tblGrid>
              <a:tr h="3744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Advantages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13871"/>
                  </a:ext>
                </a:extLst>
              </a:tr>
              <a:tr h="3744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Secure?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Prone to hacks and scams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968557"/>
                  </a:ext>
                </a:extLst>
              </a:tr>
              <a:tr h="7680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000" kern="12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Traceable and Clean?</a:t>
                      </a:r>
                      <a:endParaRPr lang="en-GB" sz="2000" kern="1200" dirty="0">
                        <a:solidFill>
                          <a:srgbClr val="20212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Easy use for Money Laundering and Criminal activities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064109"/>
                  </a:ext>
                </a:extLst>
              </a:tr>
              <a:tr h="7680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Easy and Fast payments?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Heavy transaction costs and risk of processing delays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289858"/>
                  </a:ext>
                </a:extLst>
              </a:tr>
              <a:tr h="3744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Money of the </a:t>
                      </a:r>
                      <a:r>
                        <a:rPr lang="nl-NL" sz="2000" kern="12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future</a:t>
                      </a:r>
                      <a:r>
                        <a:rPr lang="nl-NL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scalable, huge energy cost of mining activities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378537"/>
                  </a:ext>
                </a:extLst>
              </a:tr>
              <a:tr h="3744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Good for financial inclusion?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regulation nor protection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346814"/>
                  </a:ext>
                </a:extLst>
              </a:tr>
              <a:tr h="3744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000" kern="12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Investment of choice? </a:t>
                      </a:r>
                      <a:endParaRPr lang="en-GB" sz="2000" kern="1200" dirty="0">
                        <a:solidFill>
                          <a:srgbClr val="20212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000" kern="12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Big swings in price, no protection, extremely volatile and unpredictable</a:t>
                      </a:r>
                      <a:endParaRPr lang="en-GB" sz="2000" kern="1200" dirty="0">
                        <a:solidFill>
                          <a:srgbClr val="20212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86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33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5">
            <a:extLst>
              <a:ext uri="{FF2B5EF4-FFF2-40B4-BE49-F238E27FC236}">
                <a16:creationId xmlns:a16="http://schemas.microsoft.com/office/drawing/2014/main" id="{10269C0A-2FF5-42B9-40D0-CCC838DA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C91E6ED8-6655-4F27-ADEA-6075CDC0B253}" type="slidenum">
              <a:rPr lang="nl-NL" altLang="en-US" sz="1400">
                <a:solidFill>
                  <a:srgbClr val="000000"/>
                </a:solidFill>
                <a:cs typeface="+mn-cs"/>
              </a:rPr>
              <a:pPr>
                <a:spcBef>
                  <a:spcPct val="0"/>
                </a:spcBef>
                <a:buNone/>
              </a:pPr>
              <a:t>8</a:t>
            </a:fld>
            <a:r>
              <a:rPr lang="nl-NL" altLang="en-US" sz="140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7791C34-BA81-219C-49C4-53044C2F89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9" y="404813"/>
            <a:ext cx="7845425" cy="863600"/>
          </a:xfrm>
        </p:spPr>
        <p:txBody>
          <a:bodyPr/>
          <a:lstStyle/>
          <a:p>
            <a:pPr algn="l" eaLnBrk="1" hangingPunct="1"/>
            <a:r>
              <a:rPr lang="nl-NL" altLang="en-US" sz="24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to ask</a:t>
            </a:r>
            <a:endParaRPr lang="nl-NL" altLang="en-US" sz="2400" b="1" dirty="0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EA222AC4-E38F-15DF-73AD-36DF203A53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5188" y="1412876"/>
            <a:ext cx="8425308" cy="4680421"/>
          </a:xfrm>
        </p:spPr>
        <p:txBody>
          <a:bodyPr/>
          <a:lstStyle/>
          <a:p>
            <a:pPr algn="l">
              <a:lnSpc>
                <a:spcPts val="21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do I know about the counterpart?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1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do they do with the money? What is their business model? </a:t>
            </a:r>
          </a:p>
          <a:p>
            <a:pPr algn="l">
              <a:lnSpc>
                <a:spcPts val="21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the counterpart regulated?  How long has it existed? 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100"/>
              </a:lnSpc>
              <a:spcBef>
                <a:spcPts val="5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100"/>
              </a:lnSpc>
              <a:spcBef>
                <a:spcPts val="500"/>
              </a:spcBef>
              <a:spcAft>
                <a:spcPts val="600"/>
              </a:spcAft>
            </a:pPr>
            <a:r>
              <a:rPr lang="en-GB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my risk appetite?  Can I afford to lose everything? </a:t>
            </a:r>
          </a:p>
          <a:p>
            <a:pPr algn="l">
              <a:lnSpc>
                <a:spcPts val="2100"/>
              </a:lnSpc>
              <a:spcBef>
                <a:spcPts val="500"/>
              </a:spcBef>
              <a:spcAft>
                <a:spcPts val="600"/>
              </a:spcAft>
            </a:pPr>
            <a:r>
              <a:rPr lang="en-GB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my motivation? Fear of Missing Out (FOMO) or risk spreading?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100"/>
              </a:lnSpc>
              <a:spcBef>
                <a:spcPts val="5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------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1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quickly / easy can I retrieve my investment (market liquidity)?</a:t>
            </a:r>
          </a:p>
          <a:p>
            <a:pPr algn="l">
              <a:lnSpc>
                <a:spcPts val="21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can I follow up my investment and transactions? </a:t>
            </a:r>
          </a:p>
          <a:p>
            <a:pPr algn="l">
              <a:lnSpc>
                <a:spcPts val="2100"/>
              </a:lnSpc>
              <a:spcBef>
                <a:spcPts val="500"/>
              </a:spcBef>
              <a:spcAft>
                <a:spcPts val="500"/>
              </a:spcAft>
            </a:pP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itchFamily="2" charset="2"/>
              <a:buChar char="Ø"/>
              <a:defRPr/>
            </a:pPr>
            <a:endParaRPr lang="nl-BE" sz="2000" dirty="0"/>
          </a:p>
          <a:p>
            <a:pPr marL="609600" indent="-609600" eaLnBrk="1" hangingPunct="1">
              <a:buFontTx/>
              <a:buChar char="-"/>
              <a:defRPr/>
            </a:pPr>
            <a:endParaRPr lang="nl-BE" sz="2000" dirty="0"/>
          </a:p>
          <a:p>
            <a:pPr marL="609600" indent="-609600" eaLnBrk="1" hangingPunct="1">
              <a:defRPr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9456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5FE-1D5F-4086-A6F1-ADCC09BA4FF2}" type="datetime4">
              <a:rPr lang="en-GB" smtClean="0"/>
              <a:pPr/>
              <a:t>05 December 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AutoShape 2" descr="Vicky Pryce | Economist &amp; Business Consult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AutoShape 8" descr="https://s297553056.websitehome.co.uk/wp-content/uploads/2016/06/DSC05526_p-600x900-200x3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12775" y="1538699"/>
            <a:ext cx="10902949" cy="12953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kern="0" dirty="0">
                <a:solidFill>
                  <a:srgbClr val="009CC8"/>
                </a:solidFill>
              </a:rPr>
              <a:t>Please scan the below QR Code to complete the feedback survey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A55A63-416E-EDFD-6EEA-2DA93280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642873"/>
            <a:ext cx="2834372" cy="28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35397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07">
  <a:themeElements>
    <a:clrScheme name="IFoA Cyan">
      <a:dk1>
        <a:srgbClr val="3F4548"/>
      </a:dk1>
      <a:lt1>
        <a:sysClr val="window" lastClr="FFFFFF"/>
      </a:lt1>
      <a:dk2>
        <a:srgbClr val="002060"/>
      </a:dk2>
      <a:lt2>
        <a:srgbClr val="FFFFFF"/>
      </a:lt2>
      <a:accent1>
        <a:srgbClr val="009CC8"/>
      </a:accent1>
      <a:accent2>
        <a:srgbClr val="113458"/>
      </a:accent2>
      <a:accent3>
        <a:srgbClr val="D9AB16"/>
      </a:accent3>
      <a:accent4>
        <a:srgbClr val="8076CF"/>
      </a:accent4>
      <a:accent5>
        <a:srgbClr val="11B3A2"/>
      </a:accent5>
      <a:accent6>
        <a:srgbClr val="7CB3E1"/>
      </a:accent6>
      <a:hlink>
        <a:srgbClr val="3F4548"/>
      </a:hlink>
      <a:folHlink>
        <a:srgbClr val="3F454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B222EF8-9FCF-44E7-A573-6A22F427C4BF}" vid="{34749C0E-2427-4487-8C3E-7DFD33AF1EBF}"/>
    </a:ext>
  </a:ext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 V03 2021</Template>
  <TotalTime>3684</TotalTime>
  <Words>492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IFOA PowerPoint template 07</vt:lpstr>
      <vt:lpstr>Standaardontwerp</vt:lpstr>
      <vt:lpstr>Digital Currencies – CBDC, Stablecoins, Tokens and more    5 December 2022          </vt:lpstr>
      <vt:lpstr>PowerPoint Presentation</vt:lpstr>
      <vt:lpstr>Definitions</vt:lpstr>
      <vt:lpstr>3 main types of Digital Currencies</vt:lpstr>
      <vt:lpstr>Central Bank Digital Currencies vs Cash Money</vt:lpstr>
      <vt:lpstr>Stable Coins vs Bank Accounts</vt:lpstr>
      <vt:lpstr>Cryptocurrencies</vt:lpstr>
      <vt:lpstr>Questions to ask</vt:lpstr>
      <vt:lpstr>PowerPoint Presentation</vt:lpstr>
      <vt:lpstr>Questions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Glasgow: The IFoA Sustainability Thought Leadership Series  What do developing countries need from COP26?  6 September 2021</dc:title>
  <dc:creator>Faye Alessandrello</dc:creator>
  <cp:lastModifiedBy>Danielle Wyld</cp:lastModifiedBy>
  <cp:revision>105</cp:revision>
  <dcterms:created xsi:type="dcterms:W3CDTF">2021-09-03T13:26:46Z</dcterms:created>
  <dcterms:modified xsi:type="dcterms:W3CDTF">2022-12-05T12:57:32Z</dcterms:modified>
</cp:coreProperties>
</file>