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19" r:id="rId3"/>
    <p:sldId id="279" r:id="rId4"/>
    <p:sldId id="283" r:id="rId5"/>
    <p:sldId id="285" r:id="rId6"/>
    <p:sldId id="286" r:id="rId7"/>
    <p:sldId id="287" r:id="rId8"/>
    <p:sldId id="288" r:id="rId9"/>
    <p:sldId id="290" r:id="rId10"/>
    <p:sldId id="291" r:id="rId11"/>
    <p:sldId id="292" r:id="rId12"/>
    <p:sldId id="293" r:id="rId13"/>
    <p:sldId id="294" r:id="rId14"/>
    <p:sldId id="295" r:id="rId15"/>
    <p:sldId id="296" r:id="rId16"/>
    <p:sldId id="301" r:id="rId17"/>
    <p:sldId id="314" r:id="rId18"/>
    <p:sldId id="308" r:id="rId19"/>
    <p:sldId id="318" r:id="rId20"/>
    <p:sldId id="300" r:id="rId21"/>
    <p:sldId id="297" r:id="rId22"/>
    <p:sldId id="313" r:id="rId23"/>
    <p:sldId id="317" r:id="rId24"/>
    <p:sldId id="309" r:id="rId25"/>
    <p:sldId id="305" r:id="rId26"/>
    <p:sldId id="307" r:id="rId27"/>
    <p:sldId id="310" r:id="rId28"/>
    <p:sldId id="306" r:id="rId29"/>
    <p:sldId id="320" r:id="rId30"/>
    <p:sldId id="321" r:id="rId31"/>
  </p:sldIdLst>
  <p:sldSz cx="9144000" cy="5143500" type="screen16x9"/>
  <p:notesSz cx="6797675" cy="987425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247" userDrawn="1">
          <p15:clr>
            <a:srgbClr val="A4A3A4"/>
          </p15:clr>
        </p15:guide>
        <p15:guide id="2" pos="3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FFFF"/>
    <a:srgbClr val="2F5079"/>
    <a:srgbClr val="E9458C"/>
    <a:srgbClr val="000000"/>
    <a:srgbClr val="79A32A"/>
    <a:srgbClr val="008452"/>
    <a:srgbClr val="11B3A2"/>
    <a:srgbClr val="009CC8"/>
    <a:srgbClr val="7C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howGuides="1">
      <p:cViewPr>
        <p:scale>
          <a:sx n="112" d="100"/>
          <a:sy n="112" d="100"/>
        </p:scale>
        <p:origin x="-1584" y="-798"/>
      </p:cViewPr>
      <p:guideLst>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93E6F-80DD-4F9A-AA2B-0986AD56E52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64EBDEE2-694F-4202-85FD-31F3CC8CEC27}">
      <dgm:prSet phldrT="[Text]"/>
      <dgm:spPr/>
      <dgm:t>
        <a:bodyPr/>
        <a:lstStyle/>
        <a:p>
          <a:r>
            <a:rPr lang="en-GB" b="1" dirty="0" smtClean="0"/>
            <a:t>Random Walk</a:t>
          </a:r>
          <a:endParaRPr lang="en-GB" b="1" dirty="0"/>
        </a:p>
      </dgm:t>
    </dgm:pt>
    <dgm:pt modelId="{9E9BF42C-B64B-4ECE-9706-8707745D1432}" type="parTrans" cxnId="{A1305847-75D9-416B-B0E4-907E46EEC758}">
      <dgm:prSet/>
      <dgm:spPr/>
      <dgm:t>
        <a:bodyPr/>
        <a:lstStyle/>
        <a:p>
          <a:endParaRPr lang="en-GB"/>
        </a:p>
      </dgm:t>
    </dgm:pt>
    <dgm:pt modelId="{B71E483F-D044-47EA-854E-9ECDD5B1A55A}" type="sibTrans" cxnId="{A1305847-75D9-416B-B0E4-907E46EEC758}">
      <dgm:prSet/>
      <dgm:spPr/>
      <dgm:t>
        <a:bodyPr/>
        <a:lstStyle/>
        <a:p>
          <a:endParaRPr lang="en-GB"/>
        </a:p>
      </dgm:t>
    </dgm:pt>
    <dgm:pt modelId="{CCBE6BB1-6B7D-4E31-837D-2B02DB9C406A}">
      <dgm:prSet phldrT="[Text]"/>
      <dgm:spPr/>
      <dgm:t>
        <a:bodyPr/>
        <a:lstStyle/>
        <a:p>
          <a:r>
            <a:rPr lang="en-GB" dirty="0" smtClean="0"/>
            <a:t>…</a:t>
          </a:r>
          <a:endParaRPr lang="en-GB" dirty="0"/>
        </a:p>
      </dgm:t>
    </dgm:pt>
    <dgm:pt modelId="{BD25DDF6-42CF-4AD3-997D-AD0C6154C8AB}" type="parTrans" cxnId="{2B0D0273-C4E1-48B7-9CE6-9FB039902346}">
      <dgm:prSet/>
      <dgm:spPr/>
      <dgm:t>
        <a:bodyPr/>
        <a:lstStyle/>
        <a:p>
          <a:endParaRPr lang="en-GB"/>
        </a:p>
      </dgm:t>
    </dgm:pt>
    <dgm:pt modelId="{1017D4CF-9DF0-41B6-ABF5-13A10EC264F7}" type="sibTrans" cxnId="{2B0D0273-C4E1-48B7-9CE6-9FB039902346}">
      <dgm:prSet/>
      <dgm:spPr/>
      <dgm:t>
        <a:bodyPr/>
        <a:lstStyle/>
        <a:p>
          <a:endParaRPr lang="en-GB"/>
        </a:p>
      </dgm:t>
    </dgm:pt>
    <dgm:pt modelId="{D7CA1C02-CB84-4335-8033-B6D53E24C1A5}">
      <dgm:prSet phldrT="[Text]"/>
      <dgm:spPr/>
      <dgm:t>
        <a:bodyPr/>
        <a:lstStyle/>
        <a:p>
          <a:r>
            <a:rPr lang="en-GB" dirty="0" smtClean="0"/>
            <a:t>…</a:t>
          </a:r>
          <a:endParaRPr lang="en-GB" dirty="0"/>
        </a:p>
      </dgm:t>
    </dgm:pt>
    <dgm:pt modelId="{55ADF61E-A83F-46E1-BE60-F67E404AF5F6}" type="parTrans" cxnId="{32071119-BE97-475F-A69F-D413D81C981F}">
      <dgm:prSet/>
      <dgm:spPr/>
      <dgm:t>
        <a:bodyPr/>
        <a:lstStyle/>
        <a:p>
          <a:endParaRPr lang="en-GB"/>
        </a:p>
      </dgm:t>
    </dgm:pt>
    <dgm:pt modelId="{5978C49F-999E-4B45-9269-6DF8C58277D1}" type="sibTrans" cxnId="{32071119-BE97-475F-A69F-D413D81C981F}">
      <dgm:prSet/>
      <dgm:spPr/>
      <dgm:t>
        <a:bodyPr/>
        <a:lstStyle/>
        <a:p>
          <a:endParaRPr lang="en-GB"/>
        </a:p>
      </dgm:t>
    </dgm:pt>
    <dgm:pt modelId="{820E1F02-1F44-4D89-90D1-C59B39EB7EC1}">
      <dgm:prSet phldrT="[Text]"/>
      <dgm:spPr/>
      <dgm:t>
        <a:bodyPr/>
        <a:lstStyle/>
        <a:p>
          <a:r>
            <a:rPr lang="en-GB" b="1" dirty="0" smtClean="0"/>
            <a:t>Wilkie</a:t>
          </a:r>
          <a:endParaRPr lang="en-GB" b="1" dirty="0"/>
        </a:p>
      </dgm:t>
    </dgm:pt>
    <dgm:pt modelId="{34C47F9F-FFA4-48A1-8867-EBC7C25D710E}" type="parTrans" cxnId="{1017A87C-C933-4871-972E-307C3F32F4DC}">
      <dgm:prSet/>
      <dgm:spPr/>
      <dgm:t>
        <a:bodyPr/>
        <a:lstStyle/>
        <a:p>
          <a:endParaRPr lang="en-GB"/>
        </a:p>
      </dgm:t>
    </dgm:pt>
    <dgm:pt modelId="{DBAD8771-CCF8-41F2-B964-6794820DB341}" type="sibTrans" cxnId="{1017A87C-C933-4871-972E-307C3F32F4DC}">
      <dgm:prSet/>
      <dgm:spPr/>
      <dgm:t>
        <a:bodyPr/>
        <a:lstStyle/>
        <a:p>
          <a:endParaRPr lang="en-GB"/>
        </a:p>
      </dgm:t>
    </dgm:pt>
    <dgm:pt modelId="{90A946A6-8C55-4B2C-9338-AF5C4D769B93}">
      <dgm:prSet phldrT="[Text]"/>
      <dgm:spPr/>
      <dgm:t>
        <a:bodyPr/>
        <a:lstStyle/>
        <a:p>
          <a:r>
            <a:rPr lang="en-GB" dirty="0" smtClean="0"/>
            <a:t>…</a:t>
          </a:r>
          <a:endParaRPr lang="en-GB" dirty="0"/>
        </a:p>
      </dgm:t>
    </dgm:pt>
    <dgm:pt modelId="{1EB5BC60-F6B8-4CC2-8829-7E20F1FBA382}" type="parTrans" cxnId="{CEAE411D-DDD9-49AF-9691-D57091F6E851}">
      <dgm:prSet/>
      <dgm:spPr/>
      <dgm:t>
        <a:bodyPr/>
        <a:lstStyle/>
        <a:p>
          <a:endParaRPr lang="en-GB"/>
        </a:p>
      </dgm:t>
    </dgm:pt>
    <dgm:pt modelId="{6962C20A-F2B5-4578-B90C-3CD9684E8527}" type="sibTrans" cxnId="{CEAE411D-DDD9-49AF-9691-D57091F6E851}">
      <dgm:prSet/>
      <dgm:spPr/>
      <dgm:t>
        <a:bodyPr/>
        <a:lstStyle/>
        <a:p>
          <a:endParaRPr lang="en-GB"/>
        </a:p>
      </dgm:t>
    </dgm:pt>
    <dgm:pt modelId="{9A3A49F7-9F60-4353-84B4-D56ECC1F7929}">
      <dgm:prSet phldrT="[Text]"/>
      <dgm:spPr/>
      <dgm:t>
        <a:bodyPr/>
        <a:lstStyle/>
        <a:p>
          <a:r>
            <a:rPr lang="en-GB" dirty="0" smtClean="0"/>
            <a:t>…</a:t>
          </a:r>
          <a:endParaRPr lang="en-GB" dirty="0"/>
        </a:p>
      </dgm:t>
    </dgm:pt>
    <dgm:pt modelId="{762B0EF2-9000-48D4-B3AD-0CE9E376F8B5}" type="parTrans" cxnId="{DA6C934C-4C4C-4121-BF19-C3420F1D81E1}">
      <dgm:prSet/>
      <dgm:spPr/>
      <dgm:t>
        <a:bodyPr/>
        <a:lstStyle/>
        <a:p>
          <a:endParaRPr lang="en-GB"/>
        </a:p>
      </dgm:t>
    </dgm:pt>
    <dgm:pt modelId="{05AF8B03-22A8-4FEF-B7D1-5C226E16B440}" type="sibTrans" cxnId="{DA6C934C-4C4C-4121-BF19-C3420F1D81E1}">
      <dgm:prSet/>
      <dgm:spPr/>
      <dgm:t>
        <a:bodyPr/>
        <a:lstStyle/>
        <a:p>
          <a:endParaRPr lang="en-GB"/>
        </a:p>
      </dgm:t>
    </dgm:pt>
    <dgm:pt modelId="{7AB172E6-AAFC-4110-B0BE-1A82D06F2375}">
      <dgm:prSet phldrT="[Text]"/>
      <dgm:spPr/>
      <dgm:t>
        <a:bodyPr/>
        <a:lstStyle/>
        <a:p>
          <a:r>
            <a:rPr lang="en-GB" dirty="0" smtClean="0"/>
            <a:t>…</a:t>
          </a:r>
          <a:endParaRPr lang="en-GB" dirty="0"/>
        </a:p>
      </dgm:t>
    </dgm:pt>
    <dgm:pt modelId="{503F3FEE-A43E-4ACB-8AC8-CE49AA99A5BA}" type="parTrans" cxnId="{A2E64FF3-3604-42EA-B956-9A2FB177AA2B}">
      <dgm:prSet/>
      <dgm:spPr/>
      <dgm:t>
        <a:bodyPr/>
        <a:lstStyle/>
        <a:p>
          <a:endParaRPr lang="en-GB"/>
        </a:p>
      </dgm:t>
    </dgm:pt>
    <dgm:pt modelId="{CDCC6D49-5B90-445A-8C3A-89235BD4E030}" type="sibTrans" cxnId="{A2E64FF3-3604-42EA-B956-9A2FB177AA2B}">
      <dgm:prSet/>
      <dgm:spPr/>
      <dgm:t>
        <a:bodyPr/>
        <a:lstStyle/>
        <a:p>
          <a:endParaRPr lang="en-GB"/>
        </a:p>
      </dgm:t>
    </dgm:pt>
    <dgm:pt modelId="{D4967386-8467-4278-9CA3-AE67A262F90B}" type="pres">
      <dgm:prSet presAssocID="{12293E6F-80DD-4F9A-AA2B-0986AD56E522}" presName="outerComposite" presStyleCnt="0">
        <dgm:presLayoutVars>
          <dgm:chMax val="2"/>
          <dgm:animLvl val="lvl"/>
          <dgm:resizeHandles val="exact"/>
        </dgm:presLayoutVars>
      </dgm:prSet>
      <dgm:spPr/>
      <dgm:t>
        <a:bodyPr/>
        <a:lstStyle/>
        <a:p>
          <a:endParaRPr lang="en-GB"/>
        </a:p>
      </dgm:t>
    </dgm:pt>
    <dgm:pt modelId="{B8541A4D-83E4-40E1-8351-3520D146647B}" type="pres">
      <dgm:prSet presAssocID="{12293E6F-80DD-4F9A-AA2B-0986AD56E522}" presName="dummyMaxCanvas" presStyleCnt="0"/>
      <dgm:spPr/>
    </dgm:pt>
    <dgm:pt modelId="{D7AD8102-5E51-4366-B6DC-7F95EE7A50EA}" type="pres">
      <dgm:prSet presAssocID="{12293E6F-80DD-4F9A-AA2B-0986AD56E522}" presName="parentComposite" presStyleCnt="0"/>
      <dgm:spPr/>
    </dgm:pt>
    <dgm:pt modelId="{29AF5944-9165-45FA-B29F-21C03E2248C5}" type="pres">
      <dgm:prSet presAssocID="{12293E6F-80DD-4F9A-AA2B-0986AD56E522}" presName="parent1" presStyleLbl="alignAccFollowNode1" presStyleIdx="0" presStyleCnt="4">
        <dgm:presLayoutVars>
          <dgm:chMax val="4"/>
        </dgm:presLayoutVars>
      </dgm:prSet>
      <dgm:spPr/>
      <dgm:t>
        <a:bodyPr/>
        <a:lstStyle/>
        <a:p>
          <a:endParaRPr lang="en-GB"/>
        </a:p>
      </dgm:t>
    </dgm:pt>
    <dgm:pt modelId="{85DF7A45-D3DE-4D5C-9085-6ACA41DC8910}" type="pres">
      <dgm:prSet presAssocID="{12293E6F-80DD-4F9A-AA2B-0986AD56E522}" presName="parent2" presStyleLbl="alignAccFollowNode1" presStyleIdx="1" presStyleCnt="4">
        <dgm:presLayoutVars>
          <dgm:chMax val="4"/>
        </dgm:presLayoutVars>
      </dgm:prSet>
      <dgm:spPr/>
      <dgm:t>
        <a:bodyPr/>
        <a:lstStyle/>
        <a:p>
          <a:endParaRPr lang="en-GB"/>
        </a:p>
      </dgm:t>
    </dgm:pt>
    <dgm:pt modelId="{91617BAE-C25D-456A-94D9-BE283C54CCBA}" type="pres">
      <dgm:prSet presAssocID="{12293E6F-80DD-4F9A-AA2B-0986AD56E522}" presName="childrenComposite" presStyleCnt="0"/>
      <dgm:spPr/>
    </dgm:pt>
    <dgm:pt modelId="{850221F4-C518-46D6-8789-970291E70361}" type="pres">
      <dgm:prSet presAssocID="{12293E6F-80DD-4F9A-AA2B-0986AD56E522}" presName="dummyMaxCanvas_ChildArea" presStyleCnt="0"/>
      <dgm:spPr/>
    </dgm:pt>
    <dgm:pt modelId="{5F7842C9-A9C7-4F3A-A46E-FE590CC6AABE}" type="pres">
      <dgm:prSet presAssocID="{12293E6F-80DD-4F9A-AA2B-0986AD56E522}" presName="fulcrum" presStyleLbl="alignAccFollowNode1" presStyleIdx="2" presStyleCnt="4"/>
      <dgm:spPr/>
    </dgm:pt>
    <dgm:pt modelId="{DABC306D-6D18-44C8-994D-3EE7C37EE1E5}" type="pres">
      <dgm:prSet presAssocID="{12293E6F-80DD-4F9A-AA2B-0986AD56E522}" presName="balance_23" presStyleLbl="alignAccFollowNode1" presStyleIdx="3" presStyleCnt="4">
        <dgm:presLayoutVars>
          <dgm:bulletEnabled val="1"/>
        </dgm:presLayoutVars>
      </dgm:prSet>
      <dgm:spPr/>
    </dgm:pt>
    <dgm:pt modelId="{5E822390-7843-4CB3-82F5-452A42AE2980}" type="pres">
      <dgm:prSet presAssocID="{12293E6F-80DD-4F9A-AA2B-0986AD56E522}" presName="right_23_1" presStyleLbl="node1" presStyleIdx="0" presStyleCnt="5">
        <dgm:presLayoutVars>
          <dgm:bulletEnabled val="1"/>
        </dgm:presLayoutVars>
      </dgm:prSet>
      <dgm:spPr/>
      <dgm:t>
        <a:bodyPr/>
        <a:lstStyle/>
        <a:p>
          <a:endParaRPr lang="en-GB"/>
        </a:p>
      </dgm:t>
    </dgm:pt>
    <dgm:pt modelId="{684804F7-6C36-4663-9821-9710D9115999}" type="pres">
      <dgm:prSet presAssocID="{12293E6F-80DD-4F9A-AA2B-0986AD56E522}" presName="right_23_2" presStyleLbl="node1" presStyleIdx="1" presStyleCnt="5">
        <dgm:presLayoutVars>
          <dgm:bulletEnabled val="1"/>
        </dgm:presLayoutVars>
      </dgm:prSet>
      <dgm:spPr/>
      <dgm:t>
        <a:bodyPr/>
        <a:lstStyle/>
        <a:p>
          <a:endParaRPr lang="en-GB"/>
        </a:p>
      </dgm:t>
    </dgm:pt>
    <dgm:pt modelId="{01C6DE1C-F7F8-4DE0-B6B6-7CF6CB6ED2FA}" type="pres">
      <dgm:prSet presAssocID="{12293E6F-80DD-4F9A-AA2B-0986AD56E522}" presName="right_23_3" presStyleLbl="node1" presStyleIdx="2" presStyleCnt="5">
        <dgm:presLayoutVars>
          <dgm:bulletEnabled val="1"/>
        </dgm:presLayoutVars>
      </dgm:prSet>
      <dgm:spPr/>
      <dgm:t>
        <a:bodyPr/>
        <a:lstStyle/>
        <a:p>
          <a:endParaRPr lang="en-GB"/>
        </a:p>
      </dgm:t>
    </dgm:pt>
    <dgm:pt modelId="{35E373D2-8C8E-4006-BC4E-E7628032B3AA}" type="pres">
      <dgm:prSet presAssocID="{12293E6F-80DD-4F9A-AA2B-0986AD56E522}" presName="left_23_1" presStyleLbl="node1" presStyleIdx="3" presStyleCnt="5">
        <dgm:presLayoutVars>
          <dgm:bulletEnabled val="1"/>
        </dgm:presLayoutVars>
      </dgm:prSet>
      <dgm:spPr/>
      <dgm:t>
        <a:bodyPr/>
        <a:lstStyle/>
        <a:p>
          <a:endParaRPr lang="en-GB"/>
        </a:p>
      </dgm:t>
    </dgm:pt>
    <dgm:pt modelId="{969F283D-3AAD-4B8D-9343-9C1098EE1F63}" type="pres">
      <dgm:prSet presAssocID="{12293E6F-80DD-4F9A-AA2B-0986AD56E522}" presName="left_23_2" presStyleLbl="node1" presStyleIdx="4" presStyleCnt="5">
        <dgm:presLayoutVars>
          <dgm:bulletEnabled val="1"/>
        </dgm:presLayoutVars>
      </dgm:prSet>
      <dgm:spPr/>
      <dgm:t>
        <a:bodyPr/>
        <a:lstStyle/>
        <a:p>
          <a:endParaRPr lang="en-GB"/>
        </a:p>
      </dgm:t>
    </dgm:pt>
  </dgm:ptLst>
  <dgm:cxnLst>
    <dgm:cxn modelId="{89932395-F458-4BF0-921C-61EEFA3C461B}" type="presOf" srcId="{12293E6F-80DD-4F9A-AA2B-0986AD56E522}" destId="{D4967386-8467-4278-9CA3-AE67A262F90B}" srcOrd="0" destOrd="0" presId="urn:microsoft.com/office/officeart/2005/8/layout/balance1"/>
    <dgm:cxn modelId="{A1305847-75D9-416B-B0E4-907E46EEC758}" srcId="{12293E6F-80DD-4F9A-AA2B-0986AD56E522}" destId="{64EBDEE2-694F-4202-85FD-31F3CC8CEC27}" srcOrd="0" destOrd="0" parTransId="{9E9BF42C-B64B-4ECE-9706-8707745D1432}" sibTransId="{B71E483F-D044-47EA-854E-9ECDD5B1A55A}"/>
    <dgm:cxn modelId="{32071119-BE97-475F-A69F-D413D81C981F}" srcId="{64EBDEE2-694F-4202-85FD-31F3CC8CEC27}" destId="{D7CA1C02-CB84-4335-8033-B6D53E24C1A5}" srcOrd="1" destOrd="0" parTransId="{55ADF61E-A83F-46E1-BE60-F67E404AF5F6}" sibTransId="{5978C49F-999E-4B45-9269-6DF8C58277D1}"/>
    <dgm:cxn modelId="{1017A87C-C933-4871-972E-307C3F32F4DC}" srcId="{12293E6F-80DD-4F9A-AA2B-0986AD56E522}" destId="{820E1F02-1F44-4D89-90D1-C59B39EB7EC1}" srcOrd="1" destOrd="0" parTransId="{34C47F9F-FFA4-48A1-8867-EBC7C25D710E}" sibTransId="{DBAD8771-CCF8-41F2-B964-6794820DB341}"/>
    <dgm:cxn modelId="{98834848-30D9-49D4-8357-EC331C2519BB}" type="presOf" srcId="{7AB172E6-AAFC-4110-B0BE-1A82D06F2375}" destId="{01C6DE1C-F7F8-4DE0-B6B6-7CF6CB6ED2FA}" srcOrd="0" destOrd="0" presId="urn:microsoft.com/office/officeart/2005/8/layout/balance1"/>
    <dgm:cxn modelId="{A2E64FF3-3604-42EA-B956-9A2FB177AA2B}" srcId="{820E1F02-1F44-4D89-90D1-C59B39EB7EC1}" destId="{7AB172E6-AAFC-4110-B0BE-1A82D06F2375}" srcOrd="2" destOrd="0" parTransId="{503F3FEE-A43E-4ACB-8AC8-CE49AA99A5BA}" sibTransId="{CDCC6D49-5B90-445A-8C3A-89235BD4E030}"/>
    <dgm:cxn modelId="{C59B734E-8762-4D51-81D2-4B26267C7975}" type="presOf" srcId="{9A3A49F7-9F60-4353-84B4-D56ECC1F7929}" destId="{684804F7-6C36-4663-9821-9710D9115999}" srcOrd="0" destOrd="0" presId="urn:microsoft.com/office/officeart/2005/8/layout/balance1"/>
    <dgm:cxn modelId="{7259BD01-CE1B-477A-AC3B-68F1C57139A4}" type="presOf" srcId="{820E1F02-1F44-4D89-90D1-C59B39EB7EC1}" destId="{85DF7A45-D3DE-4D5C-9085-6ACA41DC8910}" srcOrd="0" destOrd="0" presId="urn:microsoft.com/office/officeart/2005/8/layout/balance1"/>
    <dgm:cxn modelId="{DA6C934C-4C4C-4121-BF19-C3420F1D81E1}" srcId="{820E1F02-1F44-4D89-90D1-C59B39EB7EC1}" destId="{9A3A49F7-9F60-4353-84B4-D56ECC1F7929}" srcOrd="1" destOrd="0" parTransId="{762B0EF2-9000-48D4-B3AD-0CE9E376F8B5}" sibTransId="{05AF8B03-22A8-4FEF-B7D1-5C226E16B440}"/>
    <dgm:cxn modelId="{CEAE411D-DDD9-49AF-9691-D57091F6E851}" srcId="{820E1F02-1F44-4D89-90D1-C59B39EB7EC1}" destId="{90A946A6-8C55-4B2C-9338-AF5C4D769B93}" srcOrd="0" destOrd="0" parTransId="{1EB5BC60-F6B8-4CC2-8829-7E20F1FBA382}" sibTransId="{6962C20A-F2B5-4578-B90C-3CD9684E8527}"/>
    <dgm:cxn modelId="{72926AE5-2A7C-47FE-BB25-EB04F6C12D94}" type="presOf" srcId="{CCBE6BB1-6B7D-4E31-837D-2B02DB9C406A}" destId="{35E373D2-8C8E-4006-BC4E-E7628032B3AA}" srcOrd="0" destOrd="0" presId="urn:microsoft.com/office/officeart/2005/8/layout/balance1"/>
    <dgm:cxn modelId="{2B0D0273-C4E1-48B7-9CE6-9FB039902346}" srcId="{64EBDEE2-694F-4202-85FD-31F3CC8CEC27}" destId="{CCBE6BB1-6B7D-4E31-837D-2B02DB9C406A}" srcOrd="0" destOrd="0" parTransId="{BD25DDF6-42CF-4AD3-997D-AD0C6154C8AB}" sibTransId="{1017D4CF-9DF0-41B6-ABF5-13A10EC264F7}"/>
    <dgm:cxn modelId="{D3AC5C66-784F-4767-9DED-1760696C49C4}" type="presOf" srcId="{D7CA1C02-CB84-4335-8033-B6D53E24C1A5}" destId="{969F283D-3AAD-4B8D-9343-9C1098EE1F63}" srcOrd="0" destOrd="0" presId="urn:microsoft.com/office/officeart/2005/8/layout/balance1"/>
    <dgm:cxn modelId="{87D29C4C-DB92-46E9-963D-B4040466840E}" type="presOf" srcId="{90A946A6-8C55-4B2C-9338-AF5C4D769B93}" destId="{5E822390-7843-4CB3-82F5-452A42AE2980}" srcOrd="0" destOrd="0" presId="urn:microsoft.com/office/officeart/2005/8/layout/balance1"/>
    <dgm:cxn modelId="{9BEE4ADC-E6F8-477C-B5C8-A64BE8B673BD}" type="presOf" srcId="{64EBDEE2-694F-4202-85FD-31F3CC8CEC27}" destId="{29AF5944-9165-45FA-B29F-21C03E2248C5}" srcOrd="0" destOrd="0" presId="urn:microsoft.com/office/officeart/2005/8/layout/balance1"/>
    <dgm:cxn modelId="{D806880D-FB0C-4E35-BEC9-3C64C720705F}" type="presParOf" srcId="{D4967386-8467-4278-9CA3-AE67A262F90B}" destId="{B8541A4D-83E4-40E1-8351-3520D146647B}" srcOrd="0" destOrd="0" presId="urn:microsoft.com/office/officeart/2005/8/layout/balance1"/>
    <dgm:cxn modelId="{7F2295A8-7390-4C8E-BCF7-C4C358B01ACF}" type="presParOf" srcId="{D4967386-8467-4278-9CA3-AE67A262F90B}" destId="{D7AD8102-5E51-4366-B6DC-7F95EE7A50EA}" srcOrd="1" destOrd="0" presId="urn:microsoft.com/office/officeart/2005/8/layout/balance1"/>
    <dgm:cxn modelId="{544BA1B6-84C8-4A08-A2EE-B713DF119E68}" type="presParOf" srcId="{D7AD8102-5E51-4366-B6DC-7F95EE7A50EA}" destId="{29AF5944-9165-45FA-B29F-21C03E2248C5}" srcOrd="0" destOrd="0" presId="urn:microsoft.com/office/officeart/2005/8/layout/balance1"/>
    <dgm:cxn modelId="{9CEF47A6-3999-4372-922C-DEB83A21F010}" type="presParOf" srcId="{D7AD8102-5E51-4366-B6DC-7F95EE7A50EA}" destId="{85DF7A45-D3DE-4D5C-9085-6ACA41DC8910}" srcOrd="1" destOrd="0" presId="urn:microsoft.com/office/officeart/2005/8/layout/balance1"/>
    <dgm:cxn modelId="{59B981C2-099A-457C-A679-FF59EAADDFF3}" type="presParOf" srcId="{D4967386-8467-4278-9CA3-AE67A262F90B}" destId="{91617BAE-C25D-456A-94D9-BE283C54CCBA}" srcOrd="2" destOrd="0" presId="urn:microsoft.com/office/officeart/2005/8/layout/balance1"/>
    <dgm:cxn modelId="{1ACA0B98-AE41-47E6-AAD1-066424CEFA45}" type="presParOf" srcId="{91617BAE-C25D-456A-94D9-BE283C54CCBA}" destId="{850221F4-C518-46D6-8789-970291E70361}" srcOrd="0" destOrd="0" presId="urn:microsoft.com/office/officeart/2005/8/layout/balance1"/>
    <dgm:cxn modelId="{A55E2429-D01C-483C-A5FE-6C7065CF3F52}" type="presParOf" srcId="{91617BAE-C25D-456A-94D9-BE283C54CCBA}" destId="{5F7842C9-A9C7-4F3A-A46E-FE590CC6AABE}" srcOrd="1" destOrd="0" presId="urn:microsoft.com/office/officeart/2005/8/layout/balance1"/>
    <dgm:cxn modelId="{5ABC613D-3B58-4D63-B076-3CC50044C2DE}" type="presParOf" srcId="{91617BAE-C25D-456A-94D9-BE283C54CCBA}" destId="{DABC306D-6D18-44C8-994D-3EE7C37EE1E5}" srcOrd="2" destOrd="0" presId="urn:microsoft.com/office/officeart/2005/8/layout/balance1"/>
    <dgm:cxn modelId="{2D502351-FB51-47CB-BE83-7880225DE8C8}" type="presParOf" srcId="{91617BAE-C25D-456A-94D9-BE283C54CCBA}" destId="{5E822390-7843-4CB3-82F5-452A42AE2980}" srcOrd="3" destOrd="0" presId="urn:microsoft.com/office/officeart/2005/8/layout/balance1"/>
    <dgm:cxn modelId="{CA0F94E1-339B-4CB0-A3D4-53238B684D02}" type="presParOf" srcId="{91617BAE-C25D-456A-94D9-BE283C54CCBA}" destId="{684804F7-6C36-4663-9821-9710D9115999}" srcOrd="4" destOrd="0" presId="urn:microsoft.com/office/officeart/2005/8/layout/balance1"/>
    <dgm:cxn modelId="{D8CB8A47-4737-40DB-ACC3-003B7581D0C9}" type="presParOf" srcId="{91617BAE-C25D-456A-94D9-BE283C54CCBA}" destId="{01C6DE1C-F7F8-4DE0-B6B6-7CF6CB6ED2FA}" srcOrd="5" destOrd="0" presId="urn:microsoft.com/office/officeart/2005/8/layout/balance1"/>
    <dgm:cxn modelId="{8DF4132B-B473-4379-9C5F-7854E24D9242}" type="presParOf" srcId="{91617BAE-C25D-456A-94D9-BE283C54CCBA}" destId="{35E373D2-8C8E-4006-BC4E-E7628032B3AA}" srcOrd="6" destOrd="0" presId="urn:microsoft.com/office/officeart/2005/8/layout/balance1"/>
    <dgm:cxn modelId="{34CD8F08-3B59-4A14-A02E-A6FE3BA19642}" type="presParOf" srcId="{91617BAE-C25D-456A-94D9-BE283C54CCBA}" destId="{969F283D-3AAD-4B8D-9343-9C1098EE1F63}"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6A659-28E4-4E56-A9E0-1F0713FE0870}" type="doc">
      <dgm:prSet loTypeId="urn:microsoft.com/office/officeart/2005/8/layout/pList2" loCatId="list" qsTypeId="urn:microsoft.com/office/officeart/2005/8/quickstyle/simple1" qsCatId="simple" csTypeId="urn:microsoft.com/office/officeart/2005/8/colors/colorful5" csCatId="colorful" phldr="1"/>
      <dgm:spPr/>
    </dgm:pt>
    <dgm:pt modelId="{88D2A3F7-4EC1-47DD-B307-754C81E63DE9}">
      <dgm:prSet phldrT="[Text]" custT="1"/>
      <dgm:spPr/>
      <dgm:t>
        <a:bodyPr/>
        <a:lstStyle/>
        <a:p>
          <a:r>
            <a:rPr lang="en-GB" sz="1400" b="1" dirty="0" smtClean="0"/>
            <a:t>Crisis</a:t>
          </a:r>
        </a:p>
        <a:p>
          <a:endParaRPr lang="en-GB" sz="1400" b="1" dirty="0" smtClean="0"/>
        </a:p>
        <a:p>
          <a:r>
            <a:rPr lang="en-GB" sz="1300" dirty="0" smtClean="0"/>
            <a:t>Post Equitable Life, a general realisation that embedded “</a:t>
          </a:r>
          <a:r>
            <a:rPr lang="en-GB" sz="1300" b="1" dirty="0" smtClean="0"/>
            <a:t>Cost of Guarantees</a:t>
          </a:r>
          <a:r>
            <a:rPr lang="en-GB" sz="1300" dirty="0" smtClean="0"/>
            <a:t>” was a critical factor for insurance company balance sheets</a:t>
          </a:r>
          <a:endParaRPr lang="en-GB" sz="1300" b="1" dirty="0"/>
        </a:p>
      </dgm:t>
    </dgm:pt>
    <dgm:pt modelId="{CE5F8C26-B10D-4B0C-B0F0-BEBCD520C9D5}" type="parTrans" cxnId="{A927931E-0E18-4649-A059-485CD07090E5}">
      <dgm:prSet/>
      <dgm:spPr/>
      <dgm:t>
        <a:bodyPr/>
        <a:lstStyle/>
        <a:p>
          <a:endParaRPr lang="en-GB"/>
        </a:p>
      </dgm:t>
    </dgm:pt>
    <dgm:pt modelId="{B4BB5B67-1E8E-4619-A4DD-4ABEFC3526DE}" type="sibTrans" cxnId="{A927931E-0E18-4649-A059-485CD07090E5}">
      <dgm:prSet/>
      <dgm:spPr/>
      <dgm:t>
        <a:bodyPr/>
        <a:lstStyle/>
        <a:p>
          <a:endParaRPr lang="en-GB"/>
        </a:p>
      </dgm:t>
    </dgm:pt>
    <dgm:pt modelId="{5F3A7129-3743-4DF1-BE7B-5F5079F1D3BD}">
      <dgm:prSet phldrT="[Text]" custT="1"/>
      <dgm:spPr/>
      <dgm:t>
        <a:bodyPr/>
        <a:lstStyle/>
        <a:p>
          <a:r>
            <a:rPr lang="en-GB" sz="1400" b="1" dirty="0" smtClean="0"/>
            <a:t>Regulations</a:t>
          </a:r>
        </a:p>
        <a:p>
          <a:endParaRPr lang="en-GB" sz="1400" dirty="0" smtClean="0"/>
        </a:p>
        <a:p>
          <a:r>
            <a:rPr lang="en-GB" sz="1300" dirty="0" smtClean="0"/>
            <a:t>In 2003 the FSA introduced realistic reporting (for UK with-profits funds), which required ‘</a:t>
          </a:r>
          <a:r>
            <a:rPr lang="en-GB" sz="1300" b="1" dirty="0" smtClean="0"/>
            <a:t>market consistent’ </a:t>
          </a:r>
          <a:r>
            <a:rPr lang="en-GB" sz="1300" dirty="0" smtClean="0"/>
            <a:t>arbitrage free models</a:t>
          </a:r>
          <a:endParaRPr lang="en-GB" sz="1300" b="1" dirty="0"/>
        </a:p>
      </dgm:t>
    </dgm:pt>
    <dgm:pt modelId="{58CBE59C-DB20-4255-A9B0-9B0231C6CE8D}" type="parTrans" cxnId="{001040CB-627A-4C96-9DF7-AC693B6C4080}">
      <dgm:prSet/>
      <dgm:spPr/>
      <dgm:t>
        <a:bodyPr/>
        <a:lstStyle/>
        <a:p>
          <a:endParaRPr lang="en-GB"/>
        </a:p>
      </dgm:t>
    </dgm:pt>
    <dgm:pt modelId="{F3720FAE-6728-48CF-8057-70444A7435A7}" type="sibTrans" cxnId="{001040CB-627A-4C96-9DF7-AC693B6C4080}">
      <dgm:prSet/>
      <dgm:spPr/>
      <dgm:t>
        <a:bodyPr/>
        <a:lstStyle/>
        <a:p>
          <a:endParaRPr lang="en-GB"/>
        </a:p>
      </dgm:t>
    </dgm:pt>
    <dgm:pt modelId="{C838ACCB-97D8-4420-8688-1794141C382B}">
      <dgm:prSet phldrT="[Text]" custT="1"/>
      <dgm:spPr/>
      <dgm:t>
        <a:bodyPr/>
        <a:lstStyle/>
        <a:p>
          <a:r>
            <a:rPr lang="en-GB" sz="1400" b="1" dirty="0" smtClean="0"/>
            <a:t>Arbitrage Free</a:t>
          </a:r>
        </a:p>
        <a:p>
          <a:endParaRPr lang="en-GB" sz="1300" b="0" dirty="0" smtClean="0"/>
        </a:p>
        <a:p>
          <a:r>
            <a:rPr lang="en-GB" sz="1300" b="0" dirty="0" smtClean="0"/>
            <a:t>This condition </a:t>
          </a:r>
          <a:r>
            <a:rPr lang="en-GB" sz="1300" dirty="0" smtClean="0"/>
            <a:t>was difficult to achieve from a Wilkie Model; led to new avenues. Adding risk </a:t>
          </a:r>
          <a:r>
            <a:rPr lang="en-GB" sz="1300" dirty="0" err="1" smtClean="0"/>
            <a:t>premia</a:t>
          </a:r>
          <a:r>
            <a:rPr lang="en-GB" sz="1300" dirty="0" smtClean="0"/>
            <a:t> also retained some </a:t>
          </a:r>
          <a:r>
            <a:rPr lang="en-GB" sz="1300" i="1" dirty="0" smtClean="0"/>
            <a:t>Real </a:t>
          </a:r>
          <a:r>
            <a:rPr lang="en-GB" sz="1400" i="1" dirty="0" smtClean="0"/>
            <a:t>World </a:t>
          </a:r>
          <a:r>
            <a:rPr lang="en-GB" sz="1400" dirty="0" smtClean="0"/>
            <a:t>benefits.</a:t>
          </a:r>
          <a:endParaRPr lang="en-GB" sz="1400" b="1" dirty="0"/>
        </a:p>
      </dgm:t>
    </dgm:pt>
    <dgm:pt modelId="{F329C26C-EF3F-4C59-8288-EC9BCF25C48E}" type="parTrans" cxnId="{89F4B86C-61A2-4EEB-AAB6-9EDEDBA2D43C}">
      <dgm:prSet/>
      <dgm:spPr/>
      <dgm:t>
        <a:bodyPr/>
        <a:lstStyle/>
        <a:p>
          <a:endParaRPr lang="en-GB"/>
        </a:p>
      </dgm:t>
    </dgm:pt>
    <dgm:pt modelId="{28AAD092-32B0-4A08-89CD-C1F0E561F97C}" type="sibTrans" cxnId="{89F4B86C-61A2-4EEB-AAB6-9EDEDBA2D43C}">
      <dgm:prSet/>
      <dgm:spPr/>
      <dgm:t>
        <a:bodyPr/>
        <a:lstStyle/>
        <a:p>
          <a:endParaRPr lang="en-GB"/>
        </a:p>
      </dgm:t>
    </dgm:pt>
    <dgm:pt modelId="{72C691C7-25D7-49CC-949E-B2D6E23E2963}">
      <dgm:prSet/>
      <dgm:spPr/>
      <dgm:t>
        <a:bodyPr/>
        <a:lstStyle/>
        <a:p>
          <a:endParaRPr lang="en-GB" sz="1100" dirty="0"/>
        </a:p>
      </dgm:t>
    </dgm:pt>
    <dgm:pt modelId="{FD7EB7DD-04AE-469B-869E-AE1A262AC316}" type="parTrans" cxnId="{1CD018A7-647A-448E-A61A-63EB9143B89E}">
      <dgm:prSet/>
      <dgm:spPr/>
      <dgm:t>
        <a:bodyPr/>
        <a:lstStyle/>
        <a:p>
          <a:endParaRPr lang="en-GB"/>
        </a:p>
      </dgm:t>
    </dgm:pt>
    <dgm:pt modelId="{541DE3AB-5BA5-4A69-A19B-E369D51B54D3}" type="sibTrans" cxnId="{1CD018A7-647A-448E-A61A-63EB9143B89E}">
      <dgm:prSet/>
      <dgm:spPr/>
      <dgm:t>
        <a:bodyPr/>
        <a:lstStyle/>
        <a:p>
          <a:endParaRPr lang="en-GB"/>
        </a:p>
      </dgm:t>
    </dgm:pt>
    <dgm:pt modelId="{46BF18DB-6F6E-4C21-BB64-33CDC85D29F2}">
      <dgm:prSet/>
      <dgm:spPr/>
      <dgm:t>
        <a:bodyPr/>
        <a:lstStyle/>
        <a:p>
          <a:endParaRPr lang="en-GB" sz="1100" dirty="0"/>
        </a:p>
      </dgm:t>
    </dgm:pt>
    <dgm:pt modelId="{3C72DEFA-787B-4C17-93B9-3674BF825E09}" type="parTrans" cxnId="{117DF4BE-3C89-4172-9529-D0AEDF3D8089}">
      <dgm:prSet/>
      <dgm:spPr/>
      <dgm:t>
        <a:bodyPr/>
        <a:lstStyle/>
        <a:p>
          <a:endParaRPr lang="en-GB"/>
        </a:p>
      </dgm:t>
    </dgm:pt>
    <dgm:pt modelId="{6CDA04CA-29C3-4E68-BAD1-218FAFC3C881}" type="sibTrans" cxnId="{117DF4BE-3C89-4172-9529-D0AEDF3D8089}">
      <dgm:prSet/>
      <dgm:spPr/>
      <dgm:t>
        <a:bodyPr/>
        <a:lstStyle/>
        <a:p>
          <a:endParaRPr lang="en-GB"/>
        </a:p>
      </dgm:t>
    </dgm:pt>
    <dgm:pt modelId="{DB6E8B3E-A531-4E9A-9752-324255D995E5}">
      <dgm:prSet custT="1"/>
      <dgm:spPr/>
      <dgm:t>
        <a:bodyPr/>
        <a:lstStyle/>
        <a:p>
          <a:pPr algn="l"/>
          <a:r>
            <a:rPr lang="en-GB" sz="1500" b="1" dirty="0" smtClean="0"/>
            <a:t>Ideas from Banking</a:t>
          </a:r>
        </a:p>
        <a:p>
          <a:pPr algn="l"/>
          <a:r>
            <a:rPr lang="en-GB" sz="1300" dirty="0" smtClean="0"/>
            <a:t>Influence of ideas from banking option pricing models. These were more advanced at asset class level (and linked to markets).</a:t>
          </a:r>
          <a:endParaRPr lang="en-GB" sz="1500" b="1" dirty="0"/>
        </a:p>
      </dgm:t>
    </dgm:pt>
    <dgm:pt modelId="{8A12B873-8E86-41F0-8733-4646706C229B}" type="parTrans" cxnId="{C0339C82-54D6-42A4-AFEC-A5ABEBFDA546}">
      <dgm:prSet/>
      <dgm:spPr/>
      <dgm:t>
        <a:bodyPr/>
        <a:lstStyle/>
        <a:p>
          <a:endParaRPr lang="en-GB"/>
        </a:p>
      </dgm:t>
    </dgm:pt>
    <dgm:pt modelId="{B8EB1B2A-EABB-4F39-B4AB-B6907626FA92}" type="sibTrans" cxnId="{C0339C82-54D6-42A4-AFEC-A5ABEBFDA546}">
      <dgm:prSet/>
      <dgm:spPr/>
      <dgm:t>
        <a:bodyPr/>
        <a:lstStyle/>
        <a:p>
          <a:endParaRPr lang="en-GB"/>
        </a:p>
      </dgm:t>
    </dgm:pt>
    <dgm:pt modelId="{22F6A76C-C1A7-4BE0-A468-8331DA66C4A5}">
      <dgm:prSet/>
      <dgm:spPr/>
      <dgm:t>
        <a:bodyPr/>
        <a:lstStyle/>
        <a:p>
          <a:endParaRPr lang="en-GB" sz="1100" dirty="0"/>
        </a:p>
      </dgm:t>
    </dgm:pt>
    <dgm:pt modelId="{F8DE0235-678C-48E2-90AE-AFF6B9B09585}" type="parTrans" cxnId="{F01E8234-D06F-4DDA-8D3A-547EF5380B03}">
      <dgm:prSet/>
      <dgm:spPr/>
      <dgm:t>
        <a:bodyPr/>
        <a:lstStyle/>
        <a:p>
          <a:endParaRPr lang="en-GB"/>
        </a:p>
      </dgm:t>
    </dgm:pt>
    <dgm:pt modelId="{A18F2187-886C-4453-857B-6B0AEDDC57DA}" type="sibTrans" cxnId="{F01E8234-D06F-4DDA-8D3A-547EF5380B03}">
      <dgm:prSet/>
      <dgm:spPr/>
      <dgm:t>
        <a:bodyPr/>
        <a:lstStyle/>
        <a:p>
          <a:endParaRPr lang="en-GB"/>
        </a:p>
      </dgm:t>
    </dgm:pt>
    <dgm:pt modelId="{8DE11DAD-E9B5-49A3-A51A-01892689148B}">
      <dgm:prSet/>
      <dgm:spPr/>
      <dgm:t>
        <a:bodyPr/>
        <a:lstStyle/>
        <a:p>
          <a:endParaRPr lang="en-GB" sz="1100" dirty="0" smtClean="0"/>
        </a:p>
      </dgm:t>
    </dgm:pt>
    <dgm:pt modelId="{D574DE3F-5FD0-46B2-BF99-2901647DA61D}" type="parTrans" cxnId="{544C9659-723A-4EEE-A65D-59A2D3B273FA}">
      <dgm:prSet/>
      <dgm:spPr/>
      <dgm:t>
        <a:bodyPr/>
        <a:lstStyle/>
        <a:p>
          <a:endParaRPr lang="en-GB"/>
        </a:p>
      </dgm:t>
    </dgm:pt>
    <dgm:pt modelId="{5D6F5E2B-2BE6-45CF-A4B3-A92A9158E935}" type="sibTrans" cxnId="{544C9659-723A-4EEE-A65D-59A2D3B273FA}">
      <dgm:prSet/>
      <dgm:spPr/>
      <dgm:t>
        <a:bodyPr/>
        <a:lstStyle/>
        <a:p>
          <a:endParaRPr lang="en-GB"/>
        </a:p>
      </dgm:t>
    </dgm:pt>
    <dgm:pt modelId="{B0A8768F-C559-4D88-9964-910EE1CBD419}">
      <dgm:prSet/>
      <dgm:spPr/>
      <dgm:t>
        <a:bodyPr/>
        <a:lstStyle/>
        <a:p>
          <a:endParaRPr lang="en-GB" sz="1100" dirty="0" smtClean="0"/>
        </a:p>
      </dgm:t>
    </dgm:pt>
    <dgm:pt modelId="{2757A56A-B259-429C-B0C5-A0F98A720A8D}" type="parTrans" cxnId="{7DE0B8DC-E59F-4304-9C82-B54ED678BA8F}">
      <dgm:prSet/>
      <dgm:spPr/>
      <dgm:t>
        <a:bodyPr/>
        <a:lstStyle/>
        <a:p>
          <a:endParaRPr lang="en-GB"/>
        </a:p>
      </dgm:t>
    </dgm:pt>
    <dgm:pt modelId="{C245CCBE-477C-4DBA-BCC8-12320149CF2F}" type="sibTrans" cxnId="{7DE0B8DC-E59F-4304-9C82-B54ED678BA8F}">
      <dgm:prSet/>
      <dgm:spPr/>
      <dgm:t>
        <a:bodyPr/>
        <a:lstStyle/>
        <a:p>
          <a:endParaRPr lang="en-GB"/>
        </a:p>
      </dgm:t>
    </dgm:pt>
    <dgm:pt modelId="{CEF91335-B186-4FC4-922C-0E25641BAB74}">
      <dgm:prSet/>
      <dgm:spPr/>
      <dgm:t>
        <a:bodyPr/>
        <a:lstStyle/>
        <a:p>
          <a:endParaRPr lang="en-GB" sz="1100" dirty="0" smtClean="0"/>
        </a:p>
      </dgm:t>
    </dgm:pt>
    <dgm:pt modelId="{DBB74ACA-BF58-4107-A718-788EBA472CD9}" type="parTrans" cxnId="{3112BB33-F699-48FC-82D0-22CDA173325B}">
      <dgm:prSet/>
      <dgm:spPr/>
      <dgm:t>
        <a:bodyPr/>
        <a:lstStyle/>
        <a:p>
          <a:endParaRPr lang="en-GB"/>
        </a:p>
      </dgm:t>
    </dgm:pt>
    <dgm:pt modelId="{38BB014E-E091-4A0B-A182-B3F5E3AA6075}" type="sibTrans" cxnId="{3112BB33-F699-48FC-82D0-22CDA173325B}">
      <dgm:prSet/>
      <dgm:spPr/>
      <dgm:t>
        <a:bodyPr/>
        <a:lstStyle/>
        <a:p>
          <a:endParaRPr lang="en-GB"/>
        </a:p>
      </dgm:t>
    </dgm:pt>
    <dgm:pt modelId="{23CF91E1-E66A-4546-98D4-E5C8D72272C6}">
      <dgm:prSet/>
      <dgm:spPr/>
      <dgm:t>
        <a:bodyPr/>
        <a:lstStyle/>
        <a:p>
          <a:pPr algn="l"/>
          <a:endParaRPr lang="en-GB" sz="1200" dirty="0" smtClean="0"/>
        </a:p>
      </dgm:t>
    </dgm:pt>
    <dgm:pt modelId="{30686A34-2F13-4F69-AF33-F2FDB943D792}" type="parTrans" cxnId="{ECDCF706-72BB-43E4-83B1-A1D3E1EA11F0}">
      <dgm:prSet/>
      <dgm:spPr/>
      <dgm:t>
        <a:bodyPr/>
        <a:lstStyle/>
        <a:p>
          <a:endParaRPr lang="en-GB"/>
        </a:p>
      </dgm:t>
    </dgm:pt>
    <dgm:pt modelId="{8122E78D-F025-4FEB-B5E2-43DB6F1ABA80}" type="sibTrans" cxnId="{ECDCF706-72BB-43E4-83B1-A1D3E1EA11F0}">
      <dgm:prSet/>
      <dgm:spPr/>
      <dgm:t>
        <a:bodyPr/>
        <a:lstStyle/>
        <a:p>
          <a:endParaRPr lang="en-GB"/>
        </a:p>
      </dgm:t>
    </dgm:pt>
    <dgm:pt modelId="{F0E5F5E6-8C84-4579-A725-BB7195B5802A}" type="pres">
      <dgm:prSet presAssocID="{FA76A659-28E4-4E56-A9E0-1F0713FE0870}" presName="Name0" presStyleCnt="0">
        <dgm:presLayoutVars>
          <dgm:dir/>
          <dgm:resizeHandles val="exact"/>
        </dgm:presLayoutVars>
      </dgm:prSet>
      <dgm:spPr/>
    </dgm:pt>
    <dgm:pt modelId="{6DD96686-91CE-420B-A557-4D894E8DFAD0}" type="pres">
      <dgm:prSet presAssocID="{FA76A659-28E4-4E56-A9E0-1F0713FE0870}" presName="bkgdShp" presStyleLbl="alignAccFollowNode1" presStyleIdx="0" presStyleCnt="1"/>
      <dgm:spPr/>
    </dgm:pt>
    <dgm:pt modelId="{A2F05C75-354B-4109-A156-5BD6B145EE1F}" type="pres">
      <dgm:prSet presAssocID="{FA76A659-28E4-4E56-A9E0-1F0713FE0870}" presName="linComp" presStyleCnt="0"/>
      <dgm:spPr/>
    </dgm:pt>
    <dgm:pt modelId="{72FE1C59-E76B-4EFE-AA64-ED1A0FA7D482}" type="pres">
      <dgm:prSet presAssocID="{88D2A3F7-4EC1-47DD-B307-754C81E63DE9}" presName="compNode" presStyleCnt="0"/>
      <dgm:spPr/>
    </dgm:pt>
    <dgm:pt modelId="{B9BA289E-A86C-4FC2-943A-0637D127D946}" type="pres">
      <dgm:prSet presAssocID="{88D2A3F7-4EC1-47DD-B307-754C81E63DE9}" presName="node" presStyleLbl="node1" presStyleIdx="0" presStyleCnt="4">
        <dgm:presLayoutVars>
          <dgm:bulletEnabled val="1"/>
        </dgm:presLayoutVars>
      </dgm:prSet>
      <dgm:spPr/>
      <dgm:t>
        <a:bodyPr/>
        <a:lstStyle/>
        <a:p>
          <a:endParaRPr lang="en-GB"/>
        </a:p>
      </dgm:t>
    </dgm:pt>
    <dgm:pt modelId="{FF1AD1EF-5F4A-4772-82E3-0846D2D3EDB6}" type="pres">
      <dgm:prSet presAssocID="{88D2A3F7-4EC1-47DD-B307-754C81E63DE9}" presName="invisiNode" presStyleLbl="node1" presStyleIdx="0" presStyleCnt="4"/>
      <dgm:spPr/>
    </dgm:pt>
    <dgm:pt modelId="{33735AA1-B55F-41B4-9A93-976C9156F9EC}" type="pres">
      <dgm:prSet presAssocID="{88D2A3F7-4EC1-47DD-B307-754C81E63DE9}" presName="imagNode" presStyleLbl="fgImgPlace1" presStyleIdx="0" presStyleCnt="4"/>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1943" r="11943"/>
          </a:stretch>
        </a:blipFill>
      </dgm:spPr>
    </dgm:pt>
    <dgm:pt modelId="{6B06C42B-3801-4F05-B824-C1E8E60718E7}" type="pres">
      <dgm:prSet presAssocID="{B4BB5B67-1E8E-4619-A4DD-4ABEFC3526DE}" presName="sibTrans" presStyleLbl="sibTrans2D1" presStyleIdx="0" presStyleCnt="0"/>
      <dgm:spPr/>
      <dgm:t>
        <a:bodyPr/>
        <a:lstStyle/>
        <a:p>
          <a:endParaRPr lang="en-GB"/>
        </a:p>
      </dgm:t>
    </dgm:pt>
    <dgm:pt modelId="{14AE8E4A-3B4A-457B-8646-A852F4CA0F1C}" type="pres">
      <dgm:prSet presAssocID="{5F3A7129-3743-4DF1-BE7B-5F5079F1D3BD}" presName="compNode" presStyleCnt="0"/>
      <dgm:spPr/>
    </dgm:pt>
    <dgm:pt modelId="{2DF1FA16-A532-4036-A211-443CF6C1B0EE}" type="pres">
      <dgm:prSet presAssocID="{5F3A7129-3743-4DF1-BE7B-5F5079F1D3BD}" presName="node" presStyleLbl="node1" presStyleIdx="1" presStyleCnt="4">
        <dgm:presLayoutVars>
          <dgm:bulletEnabled val="1"/>
        </dgm:presLayoutVars>
      </dgm:prSet>
      <dgm:spPr/>
      <dgm:t>
        <a:bodyPr/>
        <a:lstStyle/>
        <a:p>
          <a:endParaRPr lang="en-GB"/>
        </a:p>
      </dgm:t>
    </dgm:pt>
    <dgm:pt modelId="{51E8108B-1E4C-443F-9F2A-A9128F697A07}" type="pres">
      <dgm:prSet presAssocID="{5F3A7129-3743-4DF1-BE7B-5F5079F1D3BD}" presName="invisiNode" presStyleLbl="node1" presStyleIdx="1" presStyleCnt="4"/>
      <dgm:spPr/>
    </dgm:pt>
    <dgm:pt modelId="{DCF383E7-79B8-4BA4-934E-5DAC59DF33F8}" type="pres">
      <dgm:prSet presAssocID="{5F3A7129-3743-4DF1-BE7B-5F5079F1D3BD}" presName="imagNode" presStyleLbl="fgImgPlace1" presStyleIdx="1" presStyleCnt="4"/>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943" r="11943"/>
          </a:stretch>
        </a:blipFill>
      </dgm:spPr>
    </dgm:pt>
    <dgm:pt modelId="{E1B33CB7-0757-46C0-AEE1-0AEA9FE94CAA}" type="pres">
      <dgm:prSet presAssocID="{F3720FAE-6728-48CF-8057-70444A7435A7}" presName="sibTrans" presStyleLbl="sibTrans2D1" presStyleIdx="0" presStyleCnt="0"/>
      <dgm:spPr/>
      <dgm:t>
        <a:bodyPr/>
        <a:lstStyle/>
        <a:p>
          <a:endParaRPr lang="en-GB"/>
        </a:p>
      </dgm:t>
    </dgm:pt>
    <dgm:pt modelId="{CC6D9540-1CD0-4DA0-BAF4-4588D593AB3C}" type="pres">
      <dgm:prSet presAssocID="{C838ACCB-97D8-4420-8688-1794141C382B}" presName="compNode" presStyleCnt="0"/>
      <dgm:spPr/>
    </dgm:pt>
    <dgm:pt modelId="{E6BE42DE-6D43-43DA-B99F-E54968EF1958}" type="pres">
      <dgm:prSet presAssocID="{C838ACCB-97D8-4420-8688-1794141C382B}" presName="node" presStyleLbl="node1" presStyleIdx="2" presStyleCnt="4">
        <dgm:presLayoutVars>
          <dgm:bulletEnabled val="1"/>
        </dgm:presLayoutVars>
      </dgm:prSet>
      <dgm:spPr/>
      <dgm:t>
        <a:bodyPr/>
        <a:lstStyle/>
        <a:p>
          <a:endParaRPr lang="en-GB"/>
        </a:p>
      </dgm:t>
    </dgm:pt>
    <dgm:pt modelId="{3222EC59-DE3C-4F13-B793-C8202CA7CBC9}" type="pres">
      <dgm:prSet presAssocID="{C838ACCB-97D8-4420-8688-1794141C382B}" presName="invisiNode" presStyleLbl="node1" presStyleIdx="2" presStyleCnt="4"/>
      <dgm:spPr/>
    </dgm:pt>
    <dgm:pt modelId="{97343EDF-EA39-4F8E-B1EE-01C2CFB6958F}" type="pres">
      <dgm:prSet presAssocID="{C838ACCB-97D8-4420-8688-1794141C382B}" presName="imagNode" presStyleLbl="fgImgPlace1" presStyleIdx="2" presStyleCnt="4"/>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1943" r="11943"/>
          </a:stretch>
        </a:blipFill>
      </dgm:spPr>
    </dgm:pt>
    <dgm:pt modelId="{B5C9BAB1-79FD-42F5-9C42-463E84B9FEA3}" type="pres">
      <dgm:prSet presAssocID="{28AAD092-32B0-4A08-89CD-C1F0E561F97C}" presName="sibTrans" presStyleLbl="sibTrans2D1" presStyleIdx="0" presStyleCnt="0"/>
      <dgm:spPr/>
      <dgm:t>
        <a:bodyPr/>
        <a:lstStyle/>
        <a:p>
          <a:endParaRPr lang="en-GB"/>
        </a:p>
      </dgm:t>
    </dgm:pt>
    <dgm:pt modelId="{92738381-98CE-4B16-9AB2-1552A24D0760}" type="pres">
      <dgm:prSet presAssocID="{DB6E8B3E-A531-4E9A-9752-324255D995E5}" presName="compNode" presStyleCnt="0"/>
      <dgm:spPr/>
    </dgm:pt>
    <dgm:pt modelId="{822670CF-E51E-4B89-B81C-0001999DAD5D}" type="pres">
      <dgm:prSet presAssocID="{DB6E8B3E-A531-4E9A-9752-324255D995E5}" presName="node" presStyleLbl="node1" presStyleIdx="3" presStyleCnt="4">
        <dgm:presLayoutVars>
          <dgm:bulletEnabled val="1"/>
        </dgm:presLayoutVars>
      </dgm:prSet>
      <dgm:spPr/>
      <dgm:t>
        <a:bodyPr/>
        <a:lstStyle/>
        <a:p>
          <a:endParaRPr lang="en-GB"/>
        </a:p>
      </dgm:t>
    </dgm:pt>
    <dgm:pt modelId="{5C46D4AA-C1DC-4F3D-AD7E-5309F0D0099C}" type="pres">
      <dgm:prSet presAssocID="{DB6E8B3E-A531-4E9A-9752-324255D995E5}" presName="invisiNode" presStyleLbl="node1" presStyleIdx="3" presStyleCnt="4"/>
      <dgm:spPr/>
    </dgm:pt>
    <dgm:pt modelId="{AB9F4F33-4DA5-47CE-A76F-15E8E8DD4BBD}" type="pres">
      <dgm:prSet presAssocID="{DB6E8B3E-A531-4E9A-9752-324255D995E5}" presName="imagNode" presStyleLbl="fgImgPlac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1943" r="11943"/>
          </a:stretch>
        </a:blipFill>
      </dgm:spPr>
    </dgm:pt>
  </dgm:ptLst>
  <dgm:cxnLst>
    <dgm:cxn modelId="{4FE70916-B6C7-4EB5-8DFC-01AC5B20D14C}" type="presOf" srcId="{72C691C7-25D7-49CC-949E-B2D6E23E2963}" destId="{B9BA289E-A86C-4FC2-943A-0637D127D946}" srcOrd="0" destOrd="2" presId="urn:microsoft.com/office/officeart/2005/8/layout/pList2"/>
    <dgm:cxn modelId="{7DE0B8DC-E59F-4304-9C82-B54ED678BA8F}" srcId="{5F3A7129-3743-4DF1-BE7B-5F5079F1D3BD}" destId="{B0A8768F-C559-4D88-9964-910EE1CBD419}" srcOrd="0" destOrd="0" parTransId="{2757A56A-B259-429C-B0C5-A0F98A720A8D}" sibTransId="{C245CCBE-477C-4DBA-BCC8-12320149CF2F}"/>
    <dgm:cxn modelId="{A927931E-0E18-4649-A059-485CD07090E5}" srcId="{FA76A659-28E4-4E56-A9E0-1F0713FE0870}" destId="{88D2A3F7-4EC1-47DD-B307-754C81E63DE9}" srcOrd="0" destOrd="0" parTransId="{CE5F8C26-B10D-4B0C-B0F0-BEBCD520C9D5}" sibTransId="{B4BB5B67-1E8E-4619-A4DD-4ABEFC3526DE}"/>
    <dgm:cxn modelId="{5EC60853-472B-4208-BF55-6802C6D8AC16}" type="presOf" srcId="{F3720FAE-6728-48CF-8057-70444A7435A7}" destId="{E1B33CB7-0757-46C0-AEE1-0AEA9FE94CAA}" srcOrd="0" destOrd="0" presId="urn:microsoft.com/office/officeart/2005/8/layout/pList2"/>
    <dgm:cxn modelId="{89F4B86C-61A2-4EEB-AAB6-9EDEDBA2D43C}" srcId="{FA76A659-28E4-4E56-A9E0-1F0713FE0870}" destId="{C838ACCB-97D8-4420-8688-1794141C382B}" srcOrd="2" destOrd="0" parTransId="{F329C26C-EF3F-4C59-8288-EC9BCF25C48E}" sibTransId="{28AAD092-32B0-4A08-89CD-C1F0E561F97C}"/>
    <dgm:cxn modelId="{CC90FE2E-188A-4701-873D-8F0027962578}" type="presOf" srcId="{23CF91E1-E66A-4546-98D4-E5C8D72272C6}" destId="{822670CF-E51E-4B89-B81C-0001999DAD5D}" srcOrd="0" destOrd="1" presId="urn:microsoft.com/office/officeart/2005/8/layout/pList2"/>
    <dgm:cxn modelId="{65C66174-064C-42AF-819B-FFD815EF2749}" type="presOf" srcId="{DB6E8B3E-A531-4E9A-9752-324255D995E5}" destId="{822670CF-E51E-4B89-B81C-0001999DAD5D}" srcOrd="0" destOrd="0" presId="urn:microsoft.com/office/officeart/2005/8/layout/pList2"/>
    <dgm:cxn modelId="{F71DE264-98C1-4622-96E1-659333E80A75}" type="presOf" srcId="{46BF18DB-6F6E-4C21-BB64-33CDC85D29F2}" destId="{2DF1FA16-A532-4036-A211-443CF6C1B0EE}" srcOrd="0" destOrd="2" presId="urn:microsoft.com/office/officeart/2005/8/layout/pList2"/>
    <dgm:cxn modelId="{001040CB-627A-4C96-9DF7-AC693B6C4080}" srcId="{FA76A659-28E4-4E56-A9E0-1F0713FE0870}" destId="{5F3A7129-3743-4DF1-BE7B-5F5079F1D3BD}" srcOrd="1" destOrd="0" parTransId="{58CBE59C-DB20-4255-A9B0-9B0231C6CE8D}" sibTransId="{F3720FAE-6728-48CF-8057-70444A7435A7}"/>
    <dgm:cxn modelId="{D40A0F73-49AF-4EF2-AC2E-AA898CA59A05}" type="presOf" srcId="{C838ACCB-97D8-4420-8688-1794141C382B}" destId="{E6BE42DE-6D43-43DA-B99F-E54968EF1958}" srcOrd="0" destOrd="0" presId="urn:microsoft.com/office/officeart/2005/8/layout/pList2"/>
    <dgm:cxn modelId="{C0339C82-54D6-42A4-AFEC-A5ABEBFDA546}" srcId="{FA76A659-28E4-4E56-A9E0-1F0713FE0870}" destId="{DB6E8B3E-A531-4E9A-9752-324255D995E5}" srcOrd="3" destOrd="0" parTransId="{8A12B873-8E86-41F0-8733-4646706C229B}" sibTransId="{B8EB1B2A-EABB-4F39-B4AB-B6907626FA92}"/>
    <dgm:cxn modelId="{0B897108-0215-4754-8E0C-E22E68689CC2}" type="presOf" srcId="{B0A8768F-C559-4D88-9964-910EE1CBD419}" destId="{2DF1FA16-A532-4036-A211-443CF6C1B0EE}" srcOrd="0" destOrd="1" presId="urn:microsoft.com/office/officeart/2005/8/layout/pList2"/>
    <dgm:cxn modelId="{9FF4D435-2A5B-4040-9F48-A9F1985DD204}" type="presOf" srcId="{FA76A659-28E4-4E56-A9E0-1F0713FE0870}" destId="{F0E5F5E6-8C84-4579-A725-BB7195B5802A}" srcOrd="0" destOrd="0" presId="urn:microsoft.com/office/officeart/2005/8/layout/pList2"/>
    <dgm:cxn modelId="{9AC35779-0181-42C8-BE28-C4A49D5D25EF}" type="presOf" srcId="{8DE11DAD-E9B5-49A3-A51A-01892689148B}" destId="{B9BA289E-A86C-4FC2-943A-0637D127D946}" srcOrd="0" destOrd="1" presId="urn:microsoft.com/office/officeart/2005/8/layout/pList2"/>
    <dgm:cxn modelId="{158FDDF5-C761-4EAA-B1BB-7C51DD7742A7}" type="presOf" srcId="{22F6A76C-C1A7-4BE0-A468-8331DA66C4A5}" destId="{E6BE42DE-6D43-43DA-B99F-E54968EF1958}" srcOrd="0" destOrd="2" presId="urn:microsoft.com/office/officeart/2005/8/layout/pList2"/>
    <dgm:cxn modelId="{0101BEB9-264E-4B02-967F-BEB8B3F23AF6}" type="presOf" srcId="{CEF91335-B186-4FC4-922C-0E25641BAB74}" destId="{E6BE42DE-6D43-43DA-B99F-E54968EF1958}" srcOrd="0" destOrd="1" presId="urn:microsoft.com/office/officeart/2005/8/layout/pList2"/>
    <dgm:cxn modelId="{1CD018A7-647A-448E-A61A-63EB9143B89E}" srcId="{88D2A3F7-4EC1-47DD-B307-754C81E63DE9}" destId="{72C691C7-25D7-49CC-949E-B2D6E23E2963}" srcOrd="1" destOrd="0" parTransId="{FD7EB7DD-04AE-469B-869E-AE1A262AC316}" sibTransId="{541DE3AB-5BA5-4A69-A19B-E369D51B54D3}"/>
    <dgm:cxn modelId="{54FD0F0E-28A2-4162-BDC0-09607185FFE8}" type="presOf" srcId="{88D2A3F7-4EC1-47DD-B307-754C81E63DE9}" destId="{B9BA289E-A86C-4FC2-943A-0637D127D946}" srcOrd="0" destOrd="0" presId="urn:microsoft.com/office/officeart/2005/8/layout/pList2"/>
    <dgm:cxn modelId="{117DF4BE-3C89-4172-9529-D0AEDF3D8089}" srcId="{5F3A7129-3743-4DF1-BE7B-5F5079F1D3BD}" destId="{46BF18DB-6F6E-4C21-BB64-33CDC85D29F2}" srcOrd="1" destOrd="0" parTransId="{3C72DEFA-787B-4C17-93B9-3674BF825E09}" sibTransId="{6CDA04CA-29C3-4E68-BAD1-218FAFC3C881}"/>
    <dgm:cxn modelId="{3112BB33-F699-48FC-82D0-22CDA173325B}" srcId="{C838ACCB-97D8-4420-8688-1794141C382B}" destId="{CEF91335-B186-4FC4-922C-0E25641BAB74}" srcOrd="0" destOrd="0" parTransId="{DBB74ACA-BF58-4107-A718-788EBA472CD9}" sibTransId="{38BB014E-E091-4A0B-A182-B3F5E3AA6075}"/>
    <dgm:cxn modelId="{ECDCF706-72BB-43E4-83B1-A1D3E1EA11F0}" srcId="{DB6E8B3E-A531-4E9A-9752-324255D995E5}" destId="{23CF91E1-E66A-4546-98D4-E5C8D72272C6}" srcOrd="0" destOrd="0" parTransId="{30686A34-2F13-4F69-AF33-F2FDB943D792}" sibTransId="{8122E78D-F025-4FEB-B5E2-43DB6F1ABA80}"/>
    <dgm:cxn modelId="{F01E8234-D06F-4DDA-8D3A-547EF5380B03}" srcId="{C838ACCB-97D8-4420-8688-1794141C382B}" destId="{22F6A76C-C1A7-4BE0-A468-8331DA66C4A5}" srcOrd="1" destOrd="0" parTransId="{F8DE0235-678C-48E2-90AE-AFF6B9B09585}" sibTransId="{A18F2187-886C-4453-857B-6B0AEDDC57DA}"/>
    <dgm:cxn modelId="{3D40F896-EC3E-4641-876E-4A9476790DDB}" type="presOf" srcId="{B4BB5B67-1E8E-4619-A4DD-4ABEFC3526DE}" destId="{6B06C42B-3801-4F05-B824-C1E8E60718E7}" srcOrd="0" destOrd="0" presId="urn:microsoft.com/office/officeart/2005/8/layout/pList2"/>
    <dgm:cxn modelId="{BDC0950A-F77B-4AED-9922-CFC831F748F3}" type="presOf" srcId="{5F3A7129-3743-4DF1-BE7B-5F5079F1D3BD}" destId="{2DF1FA16-A532-4036-A211-443CF6C1B0EE}" srcOrd="0" destOrd="0" presId="urn:microsoft.com/office/officeart/2005/8/layout/pList2"/>
    <dgm:cxn modelId="{544C9659-723A-4EEE-A65D-59A2D3B273FA}" srcId="{88D2A3F7-4EC1-47DD-B307-754C81E63DE9}" destId="{8DE11DAD-E9B5-49A3-A51A-01892689148B}" srcOrd="0" destOrd="0" parTransId="{D574DE3F-5FD0-46B2-BF99-2901647DA61D}" sibTransId="{5D6F5E2B-2BE6-45CF-A4B3-A92A9158E935}"/>
    <dgm:cxn modelId="{6A1A4FAD-54F9-4361-B8F3-794255752E6E}" type="presOf" srcId="{28AAD092-32B0-4A08-89CD-C1F0E561F97C}" destId="{B5C9BAB1-79FD-42F5-9C42-463E84B9FEA3}" srcOrd="0" destOrd="0" presId="urn:microsoft.com/office/officeart/2005/8/layout/pList2"/>
    <dgm:cxn modelId="{01F4CAC3-66BF-4836-8C7A-52FD65CB4B11}" type="presParOf" srcId="{F0E5F5E6-8C84-4579-A725-BB7195B5802A}" destId="{6DD96686-91CE-420B-A557-4D894E8DFAD0}" srcOrd="0" destOrd="0" presId="urn:microsoft.com/office/officeart/2005/8/layout/pList2"/>
    <dgm:cxn modelId="{0BDE9D28-9A35-4608-9206-225161592B12}" type="presParOf" srcId="{F0E5F5E6-8C84-4579-A725-BB7195B5802A}" destId="{A2F05C75-354B-4109-A156-5BD6B145EE1F}" srcOrd="1" destOrd="0" presId="urn:microsoft.com/office/officeart/2005/8/layout/pList2"/>
    <dgm:cxn modelId="{624DF92D-A873-44A2-8A00-00C4E6526B32}" type="presParOf" srcId="{A2F05C75-354B-4109-A156-5BD6B145EE1F}" destId="{72FE1C59-E76B-4EFE-AA64-ED1A0FA7D482}" srcOrd="0" destOrd="0" presId="urn:microsoft.com/office/officeart/2005/8/layout/pList2"/>
    <dgm:cxn modelId="{3A7760C5-7D56-4782-8414-5BDFE8C89522}" type="presParOf" srcId="{72FE1C59-E76B-4EFE-AA64-ED1A0FA7D482}" destId="{B9BA289E-A86C-4FC2-943A-0637D127D946}" srcOrd="0" destOrd="0" presId="urn:microsoft.com/office/officeart/2005/8/layout/pList2"/>
    <dgm:cxn modelId="{E501AF4B-96F5-4196-B324-BD07DC1B7445}" type="presParOf" srcId="{72FE1C59-E76B-4EFE-AA64-ED1A0FA7D482}" destId="{FF1AD1EF-5F4A-4772-82E3-0846D2D3EDB6}" srcOrd="1" destOrd="0" presId="urn:microsoft.com/office/officeart/2005/8/layout/pList2"/>
    <dgm:cxn modelId="{0DF9CB8B-CA8F-40C0-A33D-192A719A5F3F}" type="presParOf" srcId="{72FE1C59-E76B-4EFE-AA64-ED1A0FA7D482}" destId="{33735AA1-B55F-41B4-9A93-976C9156F9EC}" srcOrd="2" destOrd="0" presId="urn:microsoft.com/office/officeart/2005/8/layout/pList2"/>
    <dgm:cxn modelId="{00A67B01-EA61-4EEC-AAAD-BF230BF24BF1}" type="presParOf" srcId="{A2F05C75-354B-4109-A156-5BD6B145EE1F}" destId="{6B06C42B-3801-4F05-B824-C1E8E60718E7}" srcOrd="1" destOrd="0" presId="urn:microsoft.com/office/officeart/2005/8/layout/pList2"/>
    <dgm:cxn modelId="{049071C3-89F6-4B21-9B5E-2D9BCFB4F243}" type="presParOf" srcId="{A2F05C75-354B-4109-A156-5BD6B145EE1F}" destId="{14AE8E4A-3B4A-457B-8646-A852F4CA0F1C}" srcOrd="2" destOrd="0" presId="urn:microsoft.com/office/officeart/2005/8/layout/pList2"/>
    <dgm:cxn modelId="{90EF0538-B0E0-4A7A-90D5-8FE5E941B1FB}" type="presParOf" srcId="{14AE8E4A-3B4A-457B-8646-A852F4CA0F1C}" destId="{2DF1FA16-A532-4036-A211-443CF6C1B0EE}" srcOrd="0" destOrd="0" presId="urn:microsoft.com/office/officeart/2005/8/layout/pList2"/>
    <dgm:cxn modelId="{30077C77-F9A3-45E3-8496-A49B85BBE9E6}" type="presParOf" srcId="{14AE8E4A-3B4A-457B-8646-A852F4CA0F1C}" destId="{51E8108B-1E4C-443F-9F2A-A9128F697A07}" srcOrd="1" destOrd="0" presId="urn:microsoft.com/office/officeart/2005/8/layout/pList2"/>
    <dgm:cxn modelId="{FEC1E63B-6C0C-49E4-9C23-16108C690CD9}" type="presParOf" srcId="{14AE8E4A-3B4A-457B-8646-A852F4CA0F1C}" destId="{DCF383E7-79B8-4BA4-934E-5DAC59DF33F8}" srcOrd="2" destOrd="0" presId="urn:microsoft.com/office/officeart/2005/8/layout/pList2"/>
    <dgm:cxn modelId="{95E6EEA0-42BB-40F9-AD74-3ABCD6B0A426}" type="presParOf" srcId="{A2F05C75-354B-4109-A156-5BD6B145EE1F}" destId="{E1B33CB7-0757-46C0-AEE1-0AEA9FE94CAA}" srcOrd="3" destOrd="0" presId="urn:microsoft.com/office/officeart/2005/8/layout/pList2"/>
    <dgm:cxn modelId="{407E2647-D53B-4B37-A61B-8E985E053FDF}" type="presParOf" srcId="{A2F05C75-354B-4109-A156-5BD6B145EE1F}" destId="{CC6D9540-1CD0-4DA0-BAF4-4588D593AB3C}" srcOrd="4" destOrd="0" presId="urn:microsoft.com/office/officeart/2005/8/layout/pList2"/>
    <dgm:cxn modelId="{53B1DF51-F92D-4AC6-A7FC-B851D37F1CDB}" type="presParOf" srcId="{CC6D9540-1CD0-4DA0-BAF4-4588D593AB3C}" destId="{E6BE42DE-6D43-43DA-B99F-E54968EF1958}" srcOrd="0" destOrd="0" presId="urn:microsoft.com/office/officeart/2005/8/layout/pList2"/>
    <dgm:cxn modelId="{02DE7CE2-77A2-43D6-B426-A3DA5197FEE2}" type="presParOf" srcId="{CC6D9540-1CD0-4DA0-BAF4-4588D593AB3C}" destId="{3222EC59-DE3C-4F13-B793-C8202CA7CBC9}" srcOrd="1" destOrd="0" presId="urn:microsoft.com/office/officeart/2005/8/layout/pList2"/>
    <dgm:cxn modelId="{1330B13F-A166-46D9-BD75-4C97EB859449}" type="presParOf" srcId="{CC6D9540-1CD0-4DA0-BAF4-4588D593AB3C}" destId="{97343EDF-EA39-4F8E-B1EE-01C2CFB6958F}" srcOrd="2" destOrd="0" presId="urn:microsoft.com/office/officeart/2005/8/layout/pList2"/>
    <dgm:cxn modelId="{F5A77652-A6EE-4305-83D2-CD696F8C5D78}" type="presParOf" srcId="{A2F05C75-354B-4109-A156-5BD6B145EE1F}" destId="{B5C9BAB1-79FD-42F5-9C42-463E84B9FEA3}" srcOrd="5" destOrd="0" presId="urn:microsoft.com/office/officeart/2005/8/layout/pList2"/>
    <dgm:cxn modelId="{125D5C33-8C0D-46AB-BA8B-F4B2B5F8D3EF}" type="presParOf" srcId="{A2F05C75-354B-4109-A156-5BD6B145EE1F}" destId="{92738381-98CE-4B16-9AB2-1552A24D0760}" srcOrd="6" destOrd="0" presId="urn:microsoft.com/office/officeart/2005/8/layout/pList2"/>
    <dgm:cxn modelId="{4457D14C-BB23-44DD-A7DE-7F4256E10E50}" type="presParOf" srcId="{92738381-98CE-4B16-9AB2-1552A24D0760}" destId="{822670CF-E51E-4B89-B81C-0001999DAD5D}" srcOrd="0" destOrd="0" presId="urn:microsoft.com/office/officeart/2005/8/layout/pList2"/>
    <dgm:cxn modelId="{61CF6A3E-BA7E-4A3D-9DEE-B7D31D5E6741}" type="presParOf" srcId="{92738381-98CE-4B16-9AB2-1552A24D0760}" destId="{5C46D4AA-C1DC-4F3D-AD7E-5309F0D0099C}" srcOrd="1" destOrd="0" presId="urn:microsoft.com/office/officeart/2005/8/layout/pList2"/>
    <dgm:cxn modelId="{782965EF-565C-4661-A58A-B5C533BB1F40}" type="presParOf" srcId="{92738381-98CE-4B16-9AB2-1552A24D0760}" destId="{AB9F4F33-4DA5-47CE-A76F-15E8E8DD4BBD}"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F6BB6-D878-44CD-B499-F7DEA6C50C03}"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0692D561-E7FA-4E5D-B795-50913901EF1B}">
      <dgm:prSet phldrT="[Text]"/>
      <dgm:spPr/>
      <dgm:t>
        <a:bodyPr/>
        <a:lstStyle/>
        <a:p>
          <a:r>
            <a:rPr lang="en-GB" dirty="0" smtClean="0"/>
            <a:t>Valuation &amp; Reporting</a:t>
          </a:r>
          <a:endParaRPr lang="en-GB" dirty="0"/>
        </a:p>
      </dgm:t>
    </dgm:pt>
    <dgm:pt modelId="{77F1E01D-B748-47C9-999F-267161DB0B74}" type="parTrans" cxnId="{D7FADA89-0B0E-4C5D-9141-A42BD185EA4A}">
      <dgm:prSet/>
      <dgm:spPr/>
      <dgm:t>
        <a:bodyPr/>
        <a:lstStyle/>
        <a:p>
          <a:endParaRPr lang="en-GB"/>
        </a:p>
      </dgm:t>
    </dgm:pt>
    <dgm:pt modelId="{E2EE2120-3C88-48B8-AB90-F9A7017D0E4A}" type="sibTrans" cxnId="{D7FADA89-0B0E-4C5D-9141-A42BD185EA4A}">
      <dgm:prSet/>
      <dgm:spPr/>
      <dgm:t>
        <a:bodyPr/>
        <a:lstStyle/>
        <a:p>
          <a:endParaRPr lang="en-GB"/>
        </a:p>
      </dgm:t>
    </dgm:pt>
    <dgm:pt modelId="{E68882F3-EADC-4269-AF7A-709D44C4854C}">
      <dgm:prSet/>
      <dgm:spPr/>
      <dgm:t>
        <a:bodyPr/>
        <a:lstStyle/>
        <a:p>
          <a:r>
            <a:rPr lang="en-GB" dirty="0" smtClean="0"/>
            <a:t>Capital and Risk Modelling</a:t>
          </a:r>
          <a:endParaRPr lang="en-GB" dirty="0"/>
        </a:p>
      </dgm:t>
    </dgm:pt>
    <dgm:pt modelId="{EFD76626-D735-4654-BB12-61363E0F60A5}" type="parTrans" cxnId="{B501E8BD-1178-4719-8543-B524611FC9AF}">
      <dgm:prSet/>
      <dgm:spPr/>
      <dgm:t>
        <a:bodyPr/>
        <a:lstStyle/>
        <a:p>
          <a:endParaRPr lang="en-GB"/>
        </a:p>
      </dgm:t>
    </dgm:pt>
    <dgm:pt modelId="{18473BF9-F3DC-402A-8777-7015D623FF45}" type="sibTrans" cxnId="{B501E8BD-1178-4719-8543-B524611FC9AF}">
      <dgm:prSet/>
      <dgm:spPr/>
      <dgm:t>
        <a:bodyPr/>
        <a:lstStyle/>
        <a:p>
          <a:endParaRPr lang="en-GB"/>
        </a:p>
      </dgm:t>
    </dgm:pt>
    <dgm:pt modelId="{2DAB151B-97E5-44E4-8191-CF52ACAD1596}">
      <dgm:prSet/>
      <dgm:spPr/>
      <dgm:t>
        <a:bodyPr/>
        <a:lstStyle/>
        <a:p>
          <a:r>
            <a:rPr lang="en-GB" dirty="0" smtClean="0"/>
            <a:t>Investment Strategy</a:t>
          </a:r>
          <a:endParaRPr lang="en-GB" dirty="0"/>
        </a:p>
      </dgm:t>
    </dgm:pt>
    <dgm:pt modelId="{C93F4DD0-0644-41D2-80B2-CB01E35A0A64}" type="parTrans" cxnId="{D72E9B32-0488-41D3-B03E-F0421E19F048}">
      <dgm:prSet/>
      <dgm:spPr/>
      <dgm:t>
        <a:bodyPr/>
        <a:lstStyle/>
        <a:p>
          <a:endParaRPr lang="en-GB"/>
        </a:p>
      </dgm:t>
    </dgm:pt>
    <dgm:pt modelId="{A7072ECE-AB90-4616-9735-A1D2865325E2}" type="sibTrans" cxnId="{D72E9B32-0488-41D3-B03E-F0421E19F048}">
      <dgm:prSet/>
      <dgm:spPr/>
      <dgm:t>
        <a:bodyPr/>
        <a:lstStyle/>
        <a:p>
          <a:endParaRPr lang="en-GB"/>
        </a:p>
      </dgm:t>
    </dgm:pt>
    <dgm:pt modelId="{A42C1EC6-0AB5-433E-9073-7B96A5DC9B9D}">
      <dgm:prSet/>
      <dgm:spPr/>
      <dgm:t>
        <a:bodyPr/>
        <a:lstStyle/>
        <a:p>
          <a:r>
            <a:rPr lang="en-GB" smtClean="0"/>
            <a:t>Product Development / Pricing</a:t>
          </a:r>
          <a:endParaRPr lang="en-GB" dirty="0"/>
        </a:p>
      </dgm:t>
    </dgm:pt>
    <dgm:pt modelId="{1D572125-DD89-4348-A272-8FBE4D9EA791}" type="parTrans" cxnId="{575F9614-C7F1-44E1-8E61-BD8BC12204CF}">
      <dgm:prSet/>
      <dgm:spPr/>
      <dgm:t>
        <a:bodyPr/>
        <a:lstStyle/>
        <a:p>
          <a:endParaRPr lang="en-GB"/>
        </a:p>
      </dgm:t>
    </dgm:pt>
    <dgm:pt modelId="{976B8098-736A-49B4-B132-86208B2F9372}" type="sibTrans" cxnId="{575F9614-C7F1-44E1-8E61-BD8BC12204CF}">
      <dgm:prSet/>
      <dgm:spPr/>
      <dgm:t>
        <a:bodyPr/>
        <a:lstStyle/>
        <a:p>
          <a:endParaRPr lang="en-GB"/>
        </a:p>
      </dgm:t>
    </dgm:pt>
    <dgm:pt modelId="{CA5DC932-1DDA-4864-9FE3-6E0CD402DB70}">
      <dgm:prSet/>
      <dgm:spPr/>
      <dgm:t>
        <a:bodyPr/>
        <a:lstStyle/>
        <a:p>
          <a:r>
            <a:rPr lang="en-GB" dirty="0" smtClean="0"/>
            <a:t>Business Strategy</a:t>
          </a:r>
          <a:endParaRPr lang="en-GB" dirty="0"/>
        </a:p>
      </dgm:t>
    </dgm:pt>
    <dgm:pt modelId="{5886EFBB-B070-4E7C-95BB-1A6698F0391A}" type="sibTrans" cxnId="{02E62317-B881-47E4-A01A-605C6E4DDB19}">
      <dgm:prSet/>
      <dgm:spPr/>
      <dgm:t>
        <a:bodyPr/>
        <a:lstStyle/>
        <a:p>
          <a:endParaRPr lang="en-GB"/>
        </a:p>
      </dgm:t>
    </dgm:pt>
    <dgm:pt modelId="{6D5A7069-2D9F-4D7F-B507-1B4BA90F227E}" type="parTrans" cxnId="{02E62317-B881-47E4-A01A-605C6E4DDB19}">
      <dgm:prSet/>
      <dgm:spPr/>
      <dgm:t>
        <a:bodyPr/>
        <a:lstStyle/>
        <a:p>
          <a:endParaRPr lang="en-GB"/>
        </a:p>
      </dgm:t>
    </dgm:pt>
    <dgm:pt modelId="{55561BC7-23B4-40CB-92C8-E331252EAA9F}">
      <dgm:prSet/>
      <dgm:spPr/>
      <dgm:t>
        <a:bodyPr/>
        <a:lstStyle/>
        <a:p>
          <a:r>
            <a:rPr lang="en-GB" dirty="0" smtClean="0"/>
            <a:t>Others</a:t>
          </a:r>
          <a:endParaRPr lang="en-GB" dirty="0"/>
        </a:p>
      </dgm:t>
    </dgm:pt>
    <dgm:pt modelId="{9A78C819-851A-4A55-BC85-0DD9064BC7A3}" type="parTrans" cxnId="{121E6972-5DA8-438C-BB11-1F6DD46EFA8B}">
      <dgm:prSet/>
      <dgm:spPr/>
      <dgm:t>
        <a:bodyPr/>
        <a:lstStyle/>
        <a:p>
          <a:endParaRPr lang="en-GB"/>
        </a:p>
      </dgm:t>
    </dgm:pt>
    <dgm:pt modelId="{08E9C4D0-9386-41AC-9DD8-08CBFC11BA9C}" type="sibTrans" cxnId="{121E6972-5DA8-438C-BB11-1F6DD46EFA8B}">
      <dgm:prSet/>
      <dgm:spPr/>
      <dgm:t>
        <a:bodyPr/>
        <a:lstStyle/>
        <a:p>
          <a:endParaRPr lang="en-GB"/>
        </a:p>
      </dgm:t>
    </dgm:pt>
    <dgm:pt modelId="{3960AFEB-196B-475B-92D1-3F60C52A1023}" type="pres">
      <dgm:prSet presAssocID="{DCEF6BB6-D878-44CD-B499-F7DEA6C50C03}" presName="Name0" presStyleCnt="0">
        <dgm:presLayoutVars>
          <dgm:chMax val="7"/>
          <dgm:chPref val="7"/>
          <dgm:dir/>
        </dgm:presLayoutVars>
      </dgm:prSet>
      <dgm:spPr/>
    </dgm:pt>
    <dgm:pt modelId="{185C7AEC-780D-4C73-936C-BD6078B1E332}" type="pres">
      <dgm:prSet presAssocID="{DCEF6BB6-D878-44CD-B499-F7DEA6C50C03}" presName="Name1" presStyleCnt="0"/>
      <dgm:spPr/>
    </dgm:pt>
    <dgm:pt modelId="{90C22440-5EFB-465E-BBF8-60D7E5F7CA7A}" type="pres">
      <dgm:prSet presAssocID="{DCEF6BB6-D878-44CD-B499-F7DEA6C50C03}" presName="cycle" presStyleCnt="0"/>
      <dgm:spPr/>
    </dgm:pt>
    <dgm:pt modelId="{03020689-0508-4425-B7A6-B608A195C7EF}" type="pres">
      <dgm:prSet presAssocID="{DCEF6BB6-D878-44CD-B499-F7DEA6C50C03}" presName="srcNode" presStyleLbl="node1" presStyleIdx="0" presStyleCnt="6"/>
      <dgm:spPr/>
    </dgm:pt>
    <dgm:pt modelId="{93578564-8051-468C-925A-E329BB1B31C7}" type="pres">
      <dgm:prSet presAssocID="{DCEF6BB6-D878-44CD-B499-F7DEA6C50C03}" presName="conn" presStyleLbl="parChTrans1D2" presStyleIdx="0" presStyleCnt="1"/>
      <dgm:spPr/>
      <dgm:t>
        <a:bodyPr/>
        <a:lstStyle/>
        <a:p>
          <a:endParaRPr lang="en-GB"/>
        </a:p>
      </dgm:t>
    </dgm:pt>
    <dgm:pt modelId="{5C945060-1266-4E19-BDE4-E8E655BB2F08}" type="pres">
      <dgm:prSet presAssocID="{DCEF6BB6-D878-44CD-B499-F7DEA6C50C03}" presName="extraNode" presStyleLbl="node1" presStyleIdx="0" presStyleCnt="6"/>
      <dgm:spPr/>
    </dgm:pt>
    <dgm:pt modelId="{B90F9259-F0BC-4153-9036-76F72A1CF3E0}" type="pres">
      <dgm:prSet presAssocID="{DCEF6BB6-D878-44CD-B499-F7DEA6C50C03}" presName="dstNode" presStyleLbl="node1" presStyleIdx="0" presStyleCnt="6"/>
      <dgm:spPr/>
    </dgm:pt>
    <dgm:pt modelId="{915EA180-F5E1-44BB-AB49-672E58E7D5CE}" type="pres">
      <dgm:prSet presAssocID="{0692D561-E7FA-4E5D-B795-50913901EF1B}" presName="text_1" presStyleLbl="node1" presStyleIdx="0" presStyleCnt="6">
        <dgm:presLayoutVars>
          <dgm:bulletEnabled val="1"/>
        </dgm:presLayoutVars>
      </dgm:prSet>
      <dgm:spPr/>
      <dgm:t>
        <a:bodyPr/>
        <a:lstStyle/>
        <a:p>
          <a:endParaRPr lang="en-GB"/>
        </a:p>
      </dgm:t>
    </dgm:pt>
    <dgm:pt modelId="{87E3A4E9-70B3-42FE-831C-B40881F83DD2}" type="pres">
      <dgm:prSet presAssocID="{0692D561-E7FA-4E5D-B795-50913901EF1B}" presName="accent_1" presStyleCnt="0"/>
      <dgm:spPr/>
    </dgm:pt>
    <dgm:pt modelId="{ECE196AB-DB0D-4933-8CA4-4450BE4B6AA4}" type="pres">
      <dgm:prSet presAssocID="{0692D561-E7FA-4E5D-B795-50913901EF1B}" presName="accentRepeatNode" presStyleLbl="solidFgAcc1" presStyleIdx="0" presStyleCnt="6"/>
      <dgm:spPr/>
    </dgm:pt>
    <dgm:pt modelId="{591E24CF-5957-4951-90C5-70F9F1A47AD2}" type="pres">
      <dgm:prSet presAssocID="{E68882F3-EADC-4269-AF7A-709D44C4854C}" presName="text_2" presStyleLbl="node1" presStyleIdx="1" presStyleCnt="6">
        <dgm:presLayoutVars>
          <dgm:bulletEnabled val="1"/>
        </dgm:presLayoutVars>
      </dgm:prSet>
      <dgm:spPr/>
      <dgm:t>
        <a:bodyPr/>
        <a:lstStyle/>
        <a:p>
          <a:endParaRPr lang="en-GB"/>
        </a:p>
      </dgm:t>
    </dgm:pt>
    <dgm:pt modelId="{2CCD1E48-46C1-4A6B-9018-0EA953637127}" type="pres">
      <dgm:prSet presAssocID="{E68882F3-EADC-4269-AF7A-709D44C4854C}" presName="accent_2" presStyleCnt="0"/>
      <dgm:spPr/>
    </dgm:pt>
    <dgm:pt modelId="{6BFFCC3A-0A67-474C-98E4-2620052C62A5}" type="pres">
      <dgm:prSet presAssocID="{E68882F3-EADC-4269-AF7A-709D44C4854C}" presName="accentRepeatNode" presStyleLbl="solidFgAcc1" presStyleIdx="1" presStyleCnt="6"/>
      <dgm:spPr/>
    </dgm:pt>
    <dgm:pt modelId="{C26D0072-4C2D-4546-A0ED-145BCD636F78}" type="pres">
      <dgm:prSet presAssocID="{2DAB151B-97E5-44E4-8191-CF52ACAD1596}" presName="text_3" presStyleLbl="node1" presStyleIdx="2" presStyleCnt="6">
        <dgm:presLayoutVars>
          <dgm:bulletEnabled val="1"/>
        </dgm:presLayoutVars>
      </dgm:prSet>
      <dgm:spPr/>
      <dgm:t>
        <a:bodyPr/>
        <a:lstStyle/>
        <a:p>
          <a:endParaRPr lang="en-GB"/>
        </a:p>
      </dgm:t>
    </dgm:pt>
    <dgm:pt modelId="{D2D56DFE-F474-403F-B41C-C775BC4CAB15}" type="pres">
      <dgm:prSet presAssocID="{2DAB151B-97E5-44E4-8191-CF52ACAD1596}" presName="accent_3" presStyleCnt="0"/>
      <dgm:spPr/>
    </dgm:pt>
    <dgm:pt modelId="{1B5947B1-E266-44CD-9295-A5454A5A8B93}" type="pres">
      <dgm:prSet presAssocID="{2DAB151B-97E5-44E4-8191-CF52ACAD1596}" presName="accentRepeatNode" presStyleLbl="solidFgAcc1" presStyleIdx="2" presStyleCnt="6"/>
      <dgm:spPr/>
    </dgm:pt>
    <dgm:pt modelId="{E9A5A8A2-9B6A-4C5D-879C-8A8111F694D2}" type="pres">
      <dgm:prSet presAssocID="{A42C1EC6-0AB5-433E-9073-7B96A5DC9B9D}" presName="text_4" presStyleLbl="node1" presStyleIdx="3" presStyleCnt="6">
        <dgm:presLayoutVars>
          <dgm:bulletEnabled val="1"/>
        </dgm:presLayoutVars>
      </dgm:prSet>
      <dgm:spPr/>
      <dgm:t>
        <a:bodyPr/>
        <a:lstStyle/>
        <a:p>
          <a:endParaRPr lang="en-GB"/>
        </a:p>
      </dgm:t>
    </dgm:pt>
    <dgm:pt modelId="{221A9F19-2074-413D-B379-2AA8C31F9062}" type="pres">
      <dgm:prSet presAssocID="{A42C1EC6-0AB5-433E-9073-7B96A5DC9B9D}" presName="accent_4" presStyleCnt="0"/>
      <dgm:spPr/>
    </dgm:pt>
    <dgm:pt modelId="{867E6B36-7AFF-480C-ACBC-70B977F2B8FD}" type="pres">
      <dgm:prSet presAssocID="{A42C1EC6-0AB5-433E-9073-7B96A5DC9B9D}" presName="accentRepeatNode" presStyleLbl="solidFgAcc1" presStyleIdx="3" presStyleCnt="6"/>
      <dgm:spPr/>
    </dgm:pt>
    <dgm:pt modelId="{54DB834C-8E3A-4665-BC5A-79FF64BF6A95}" type="pres">
      <dgm:prSet presAssocID="{CA5DC932-1DDA-4864-9FE3-6E0CD402DB70}" presName="text_5" presStyleLbl="node1" presStyleIdx="4" presStyleCnt="6">
        <dgm:presLayoutVars>
          <dgm:bulletEnabled val="1"/>
        </dgm:presLayoutVars>
      </dgm:prSet>
      <dgm:spPr/>
      <dgm:t>
        <a:bodyPr/>
        <a:lstStyle/>
        <a:p>
          <a:endParaRPr lang="en-GB"/>
        </a:p>
      </dgm:t>
    </dgm:pt>
    <dgm:pt modelId="{AB951BDA-5E07-415A-96A6-D54ED37DC74E}" type="pres">
      <dgm:prSet presAssocID="{CA5DC932-1DDA-4864-9FE3-6E0CD402DB70}" presName="accent_5" presStyleCnt="0"/>
      <dgm:spPr/>
    </dgm:pt>
    <dgm:pt modelId="{D109D67C-B07B-4737-8326-D7AE73684FAE}" type="pres">
      <dgm:prSet presAssocID="{CA5DC932-1DDA-4864-9FE3-6E0CD402DB70}" presName="accentRepeatNode" presStyleLbl="solidFgAcc1" presStyleIdx="4" presStyleCnt="6"/>
      <dgm:spPr/>
    </dgm:pt>
    <dgm:pt modelId="{88781969-1C7C-4253-9431-E03F6FEED4F4}" type="pres">
      <dgm:prSet presAssocID="{55561BC7-23B4-40CB-92C8-E331252EAA9F}" presName="text_6" presStyleLbl="node1" presStyleIdx="5" presStyleCnt="6">
        <dgm:presLayoutVars>
          <dgm:bulletEnabled val="1"/>
        </dgm:presLayoutVars>
      </dgm:prSet>
      <dgm:spPr/>
      <dgm:t>
        <a:bodyPr/>
        <a:lstStyle/>
        <a:p>
          <a:endParaRPr lang="en-GB"/>
        </a:p>
      </dgm:t>
    </dgm:pt>
    <dgm:pt modelId="{4D1E71F8-DF99-4F4D-8AF6-7AF0A97D1C11}" type="pres">
      <dgm:prSet presAssocID="{55561BC7-23B4-40CB-92C8-E331252EAA9F}" presName="accent_6" presStyleCnt="0"/>
      <dgm:spPr/>
    </dgm:pt>
    <dgm:pt modelId="{17AA46C4-B08F-494B-B89F-9C87545FAF23}" type="pres">
      <dgm:prSet presAssocID="{55561BC7-23B4-40CB-92C8-E331252EAA9F}" presName="accentRepeatNode" presStyleLbl="solidFgAcc1" presStyleIdx="5" presStyleCnt="6"/>
      <dgm:spPr/>
    </dgm:pt>
  </dgm:ptLst>
  <dgm:cxnLst>
    <dgm:cxn modelId="{B501E8BD-1178-4719-8543-B524611FC9AF}" srcId="{DCEF6BB6-D878-44CD-B499-F7DEA6C50C03}" destId="{E68882F3-EADC-4269-AF7A-709D44C4854C}" srcOrd="1" destOrd="0" parTransId="{EFD76626-D735-4654-BB12-61363E0F60A5}" sibTransId="{18473BF9-F3DC-402A-8777-7015D623FF45}"/>
    <dgm:cxn modelId="{2122A60D-191E-4328-9945-E81FCF5ACF1E}" type="presOf" srcId="{DCEF6BB6-D878-44CD-B499-F7DEA6C50C03}" destId="{3960AFEB-196B-475B-92D1-3F60C52A1023}" srcOrd="0" destOrd="0" presId="urn:microsoft.com/office/officeart/2008/layout/VerticalCurvedList"/>
    <dgm:cxn modelId="{D72E9B32-0488-41D3-B03E-F0421E19F048}" srcId="{DCEF6BB6-D878-44CD-B499-F7DEA6C50C03}" destId="{2DAB151B-97E5-44E4-8191-CF52ACAD1596}" srcOrd="2" destOrd="0" parTransId="{C93F4DD0-0644-41D2-80B2-CB01E35A0A64}" sibTransId="{A7072ECE-AB90-4616-9735-A1D2865325E2}"/>
    <dgm:cxn modelId="{9E6F3DF5-EAC2-49DE-9430-AD9DA218C93D}" type="presOf" srcId="{55561BC7-23B4-40CB-92C8-E331252EAA9F}" destId="{88781969-1C7C-4253-9431-E03F6FEED4F4}" srcOrd="0" destOrd="0" presId="urn:microsoft.com/office/officeart/2008/layout/VerticalCurvedList"/>
    <dgm:cxn modelId="{D7FADA89-0B0E-4C5D-9141-A42BD185EA4A}" srcId="{DCEF6BB6-D878-44CD-B499-F7DEA6C50C03}" destId="{0692D561-E7FA-4E5D-B795-50913901EF1B}" srcOrd="0" destOrd="0" parTransId="{77F1E01D-B748-47C9-999F-267161DB0B74}" sibTransId="{E2EE2120-3C88-48B8-AB90-F9A7017D0E4A}"/>
    <dgm:cxn modelId="{121E6972-5DA8-438C-BB11-1F6DD46EFA8B}" srcId="{DCEF6BB6-D878-44CD-B499-F7DEA6C50C03}" destId="{55561BC7-23B4-40CB-92C8-E331252EAA9F}" srcOrd="5" destOrd="0" parTransId="{9A78C819-851A-4A55-BC85-0DD9064BC7A3}" sibTransId="{08E9C4D0-9386-41AC-9DD8-08CBFC11BA9C}"/>
    <dgm:cxn modelId="{575F9614-C7F1-44E1-8E61-BD8BC12204CF}" srcId="{DCEF6BB6-D878-44CD-B499-F7DEA6C50C03}" destId="{A42C1EC6-0AB5-433E-9073-7B96A5DC9B9D}" srcOrd="3" destOrd="0" parTransId="{1D572125-DD89-4348-A272-8FBE4D9EA791}" sibTransId="{976B8098-736A-49B4-B132-86208B2F9372}"/>
    <dgm:cxn modelId="{70419B5F-CACC-46A6-812A-CB04FC2ACD0C}" type="presOf" srcId="{0692D561-E7FA-4E5D-B795-50913901EF1B}" destId="{915EA180-F5E1-44BB-AB49-672E58E7D5CE}" srcOrd="0" destOrd="0" presId="urn:microsoft.com/office/officeart/2008/layout/VerticalCurvedList"/>
    <dgm:cxn modelId="{35BD5B98-1DED-44F7-9309-512100C88C3E}" type="presOf" srcId="{2DAB151B-97E5-44E4-8191-CF52ACAD1596}" destId="{C26D0072-4C2D-4546-A0ED-145BCD636F78}" srcOrd="0" destOrd="0" presId="urn:microsoft.com/office/officeart/2008/layout/VerticalCurvedList"/>
    <dgm:cxn modelId="{BD8C1E05-FBE8-457A-998A-26A8194B8143}" type="presOf" srcId="{A42C1EC6-0AB5-433E-9073-7B96A5DC9B9D}" destId="{E9A5A8A2-9B6A-4C5D-879C-8A8111F694D2}" srcOrd="0" destOrd="0" presId="urn:microsoft.com/office/officeart/2008/layout/VerticalCurvedList"/>
    <dgm:cxn modelId="{3B5B1587-8AA7-470E-9BAD-472B2D56B044}" type="presOf" srcId="{E2EE2120-3C88-48B8-AB90-F9A7017D0E4A}" destId="{93578564-8051-468C-925A-E329BB1B31C7}" srcOrd="0" destOrd="0" presId="urn:microsoft.com/office/officeart/2008/layout/VerticalCurvedList"/>
    <dgm:cxn modelId="{02E62317-B881-47E4-A01A-605C6E4DDB19}" srcId="{DCEF6BB6-D878-44CD-B499-F7DEA6C50C03}" destId="{CA5DC932-1DDA-4864-9FE3-6E0CD402DB70}" srcOrd="4" destOrd="0" parTransId="{6D5A7069-2D9F-4D7F-B507-1B4BA90F227E}" sibTransId="{5886EFBB-B070-4E7C-95BB-1A6698F0391A}"/>
    <dgm:cxn modelId="{AB114D41-95FE-44C2-8A4B-6A5B98B75D29}" type="presOf" srcId="{CA5DC932-1DDA-4864-9FE3-6E0CD402DB70}" destId="{54DB834C-8E3A-4665-BC5A-79FF64BF6A95}" srcOrd="0" destOrd="0" presId="urn:microsoft.com/office/officeart/2008/layout/VerticalCurvedList"/>
    <dgm:cxn modelId="{A50031F9-7655-4D7E-8530-FC0A34C72388}" type="presOf" srcId="{E68882F3-EADC-4269-AF7A-709D44C4854C}" destId="{591E24CF-5957-4951-90C5-70F9F1A47AD2}" srcOrd="0" destOrd="0" presId="urn:microsoft.com/office/officeart/2008/layout/VerticalCurvedList"/>
    <dgm:cxn modelId="{454B6ABF-52ED-4F31-8D3B-960581E600AC}" type="presParOf" srcId="{3960AFEB-196B-475B-92D1-3F60C52A1023}" destId="{185C7AEC-780D-4C73-936C-BD6078B1E332}" srcOrd="0" destOrd="0" presId="urn:microsoft.com/office/officeart/2008/layout/VerticalCurvedList"/>
    <dgm:cxn modelId="{E04952C9-D328-43EE-800B-F96B842920A4}" type="presParOf" srcId="{185C7AEC-780D-4C73-936C-BD6078B1E332}" destId="{90C22440-5EFB-465E-BBF8-60D7E5F7CA7A}" srcOrd="0" destOrd="0" presId="urn:microsoft.com/office/officeart/2008/layout/VerticalCurvedList"/>
    <dgm:cxn modelId="{AAC8179F-C3CB-4FE2-8646-79CE879C980A}" type="presParOf" srcId="{90C22440-5EFB-465E-BBF8-60D7E5F7CA7A}" destId="{03020689-0508-4425-B7A6-B608A195C7EF}" srcOrd="0" destOrd="0" presId="urn:microsoft.com/office/officeart/2008/layout/VerticalCurvedList"/>
    <dgm:cxn modelId="{6F8F0B32-C931-4AE2-84E5-95C2D54BAAF0}" type="presParOf" srcId="{90C22440-5EFB-465E-BBF8-60D7E5F7CA7A}" destId="{93578564-8051-468C-925A-E329BB1B31C7}" srcOrd="1" destOrd="0" presId="urn:microsoft.com/office/officeart/2008/layout/VerticalCurvedList"/>
    <dgm:cxn modelId="{E0BD21E7-701C-46F0-816E-41E313105450}" type="presParOf" srcId="{90C22440-5EFB-465E-BBF8-60D7E5F7CA7A}" destId="{5C945060-1266-4E19-BDE4-E8E655BB2F08}" srcOrd="2" destOrd="0" presId="urn:microsoft.com/office/officeart/2008/layout/VerticalCurvedList"/>
    <dgm:cxn modelId="{A083F3EB-A868-44D4-85E7-A0DB80D1B78B}" type="presParOf" srcId="{90C22440-5EFB-465E-BBF8-60D7E5F7CA7A}" destId="{B90F9259-F0BC-4153-9036-76F72A1CF3E0}" srcOrd="3" destOrd="0" presId="urn:microsoft.com/office/officeart/2008/layout/VerticalCurvedList"/>
    <dgm:cxn modelId="{C79A2CAD-FF35-4525-B382-32065F6A808A}" type="presParOf" srcId="{185C7AEC-780D-4C73-936C-BD6078B1E332}" destId="{915EA180-F5E1-44BB-AB49-672E58E7D5CE}" srcOrd="1" destOrd="0" presId="urn:microsoft.com/office/officeart/2008/layout/VerticalCurvedList"/>
    <dgm:cxn modelId="{267A71D5-3552-42FB-8749-D826A573430C}" type="presParOf" srcId="{185C7AEC-780D-4C73-936C-BD6078B1E332}" destId="{87E3A4E9-70B3-42FE-831C-B40881F83DD2}" srcOrd="2" destOrd="0" presId="urn:microsoft.com/office/officeart/2008/layout/VerticalCurvedList"/>
    <dgm:cxn modelId="{6305497D-643F-4A1D-BE6A-231FF3729779}" type="presParOf" srcId="{87E3A4E9-70B3-42FE-831C-B40881F83DD2}" destId="{ECE196AB-DB0D-4933-8CA4-4450BE4B6AA4}" srcOrd="0" destOrd="0" presId="urn:microsoft.com/office/officeart/2008/layout/VerticalCurvedList"/>
    <dgm:cxn modelId="{6D4F7275-7EAB-4CF9-9AC8-D2CC76710458}" type="presParOf" srcId="{185C7AEC-780D-4C73-936C-BD6078B1E332}" destId="{591E24CF-5957-4951-90C5-70F9F1A47AD2}" srcOrd="3" destOrd="0" presId="urn:microsoft.com/office/officeart/2008/layout/VerticalCurvedList"/>
    <dgm:cxn modelId="{81B60492-29ED-4091-8060-1AD64376F4EE}" type="presParOf" srcId="{185C7AEC-780D-4C73-936C-BD6078B1E332}" destId="{2CCD1E48-46C1-4A6B-9018-0EA953637127}" srcOrd="4" destOrd="0" presId="urn:microsoft.com/office/officeart/2008/layout/VerticalCurvedList"/>
    <dgm:cxn modelId="{7B9EFD8B-701B-47FB-BA90-C3ABACEE12B3}" type="presParOf" srcId="{2CCD1E48-46C1-4A6B-9018-0EA953637127}" destId="{6BFFCC3A-0A67-474C-98E4-2620052C62A5}" srcOrd="0" destOrd="0" presId="urn:microsoft.com/office/officeart/2008/layout/VerticalCurvedList"/>
    <dgm:cxn modelId="{042820E2-1471-4942-8737-F07218111D10}" type="presParOf" srcId="{185C7AEC-780D-4C73-936C-BD6078B1E332}" destId="{C26D0072-4C2D-4546-A0ED-145BCD636F78}" srcOrd="5" destOrd="0" presId="urn:microsoft.com/office/officeart/2008/layout/VerticalCurvedList"/>
    <dgm:cxn modelId="{897CCD4D-1450-47E0-AEDC-340FCE3C34B0}" type="presParOf" srcId="{185C7AEC-780D-4C73-936C-BD6078B1E332}" destId="{D2D56DFE-F474-403F-B41C-C775BC4CAB15}" srcOrd="6" destOrd="0" presId="urn:microsoft.com/office/officeart/2008/layout/VerticalCurvedList"/>
    <dgm:cxn modelId="{CC508CD2-356E-4ED5-87B4-8B55DC7F1F5C}" type="presParOf" srcId="{D2D56DFE-F474-403F-B41C-C775BC4CAB15}" destId="{1B5947B1-E266-44CD-9295-A5454A5A8B93}" srcOrd="0" destOrd="0" presId="urn:microsoft.com/office/officeart/2008/layout/VerticalCurvedList"/>
    <dgm:cxn modelId="{356D4CBD-991F-456C-BD82-82DE4A997A45}" type="presParOf" srcId="{185C7AEC-780D-4C73-936C-BD6078B1E332}" destId="{E9A5A8A2-9B6A-4C5D-879C-8A8111F694D2}" srcOrd="7" destOrd="0" presId="urn:microsoft.com/office/officeart/2008/layout/VerticalCurvedList"/>
    <dgm:cxn modelId="{22E84248-A2AD-4C54-A301-B8F4B76B29A9}" type="presParOf" srcId="{185C7AEC-780D-4C73-936C-BD6078B1E332}" destId="{221A9F19-2074-413D-B379-2AA8C31F9062}" srcOrd="8" destOrd="0" presId="urn:microsoft.com/office/officeart/2008/layout/VerticalCurvedList"/>
    <dgm:cxn modelId="{7F75FC18-5792-4068-BE0A-2AD88CE9EC81}" type="presParOf" srcId="{221A9F19-2074-413D-B379-2AA8C31F9062}" destId="{867E6B36-7AFF-480C-ACBC-70B977F2B8FD}" srcOrd="0" destOrd="0" presId="urn:microsoft.com/office/officeart/2008/layout/VerticalCurvedList"/>
    <dgm:cxn modelId="{8022F126-25E6-4925-AF45-0DF083CAB49E}" type="presParOf" srcId="{185C7AEC-780D-4C73-936C-BD6078B1E332}" destId="{54DB834C-8E3A-4665-BC5A-79FF64BF6A95}" srcOrd="9" destOrd="0" presId="urn:microsoft.com/office/officeart/2008/layout/VerticalCurvedList"/>
    <dgm:cxn modelId="{8AF27F6B-1396-4953-8849-E7476757F1FC}" type="presParOf" srcId="{185C7AEC-780D-4C73-936C-BD6078B1E332}" destId="{AB951BDA-5E07-415A-96A6-D54ED37DC74E}" srcOrd="10" destOrd="0" presId="urn:microsoft.com/office/officeart/2008/layout/VerticalCurvedList"/>
    <dgm:cxn modelId="{E7EFD04D-EF75-4835-B900-0174F3E33FFE}" type="presParOf" srcId="{AB951BDA-5E07-415A-96A6-D54ED37DC74E}" destId="{D109D67C-B07B-4737-8326-D7AE73684FAE}" srcOrd="0" destOrd="0" presId="urn:microsoft.com/office/officeart/2008/layout/VerticalCurvedList"/>
    <dgm:cxn modelId="{E442DD96-1773-4B1A-BBD6-346B890AAF80}" type="presParOf" srcId="{185C7AEC-780D-4C73-936C-BD6078B1E332}" destId="{88781969-1C7C-4253-9431-E03F6FEED4F4}" srcOrd="11" destOrd="0" presId="urn:microsoft.com/office/officeart/2008/layout/VerticalCurvedList"/>
    <dgm:cxn modelId="{60EDE0BD-E2A6-42EF-BE9B-4192040EFE3B}" type="presParOf" srcId="{185C7AEC-780D-4C73-936C-BD6078B1E332}" destId="{4D1E71F8-DF99-4F4D-8AF6-7AF0A97D1C11}" srcOrd="12" destOrd="0" presId="urn:microsoft.com/office/officeart/2008/layout/VerticalCurvedList"/>
    <dgm:cxn modelId="{9D09B25C-95BE-4979-9D8C-696099E41801}" type="presParOf" srcId="{4D1E71F8-DF99-4F4D-8AF6-7AF0A97D1C11}" destId="{17AA46C4-B08F-494B-B89F-9C87545FAF2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F5944-9165-45FA-B29F-21C03E2248C5}">
      <dsp:nvSpPr>
        <dsp:cNvPr id="0" name=""/>
        <dsp:cNvSpPr/>
      </dsp:nvSpPr>
      <dsp:spPr>
        <a:xfrm>
          <a:off x="540925" y="0"/>
          <a:ext cx="509755" cy="28319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b="1" kern="1200" dirty="0" smtClean="0"/>
            <a:t>Random Walk</a:t>
          </a:r>
          <a:endParaRPr lang="en-GB" sz="700" b="1" kern="1200" dirty="0"/>
        </a:p>
      </dsp:txBody>
      <dsp:txXfrm>
        <a:off x="549220" y="8295"/>
        <a:ext cx="493165" cy="266607"/>
      </dsp:txXfrm>
    </dsp:sp>
    <dsp:sp modelId="{85DF7A45-D3DE-4D5C-9085-6ACA41DC8910}">
      <dsp:nvSpPr>
        <dsp:cNvPr id="0" name=""/>
        <dsp:cNvSpPr/>
      </dsp:nvSpPr>
      <dsp:spPr>
        <a:xfrm>
          <a:off x="1277239" y="0"/>
          <a:ext cx="509755" cy="28319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GB" sz="700" b="1" kern="1200" dirty="0" smtClean="0"/>
            <a:t>Wilkie</a:t>
          </a:r>
          <a:endParaRPr lang="en-GB" sz="700" b="1" kern="1200" dirty="0"/>
        </a:p>
      </dsp:txBody>
      <dsp:txXfrm>
        <a:off x="1285534" y="8295"/>
        <a:ext cx="493165" cy="266607"/>
      </dsp:txXfrm>
    </dsp:sp>
    <dsp:sp modelId="{5F7842C9-A9C7-4F3A-A46E-FE590CC6AABE}">
      <dsp:nvSpPr>
        <dsp:cNvPr id="0" name=""/>
        <dsp:cNvSpPr/>
      </dsp:nvSpPr>
      <dsp:spPr>
        <a:xfrm>
          <a:off x="1057760" y="1203589"/>
          <a:ext cx="212398" cy="212398"/>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BC306D-6D18-44C8-994D-3EE7C37EE1E5}">
      <dsp:nvSpPr>
        <dsp:cNvPr id="0" name=""/>
        <dsp:cNvSpPr/>
      </dsp:nvSpPr>
      <dsp:spPr>
        <a:xfrm rot="240000">
          <a:off x="526570" y="1112574"/>
          <a:ext cx="1274778" cy="891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22390-7843-4CB3-82F5-452A42AE2980}">
      <dsp:nvSpPr>
        <dsp:cNvPr id="0" name=""/>
        <dsp:cNvSpPr/>
      </dsp:nvSpPr>
      <dsp:spPr>
        <a:xfrm rot="240000">
          <a:off x="1291964" y="889699"/>
          <a:ext cx="508624" cy="23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t>
          </a:r>
          <a:endParaRPr lang="en-GB" sz="1000" kern="1200" dirty="0"/>
        </a:p>
      </dsp:txBody>
      <dsp:txXfrm>
        <a:off x="1303532" y="901267"/>
        <a:ext cx="485488" cy="213831"/>
      </dsp:txXfrm>
    </dsp:sp>
    <dsp:sp modelId="{684804F7-6C36-4663-9821-9710D9115999}">
      <dsp:nvSpPr>
        <dsp:cNvPr id="0" name=""/>
        <dsp:cNvSpPr/>
      </dsp:nvSpPr>
      <dsp:spPr>
        <a:xfrm rot="240000">
          <a:off x="1310372" y="634822"/>
          <a:ext cx="508624" cy="23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t>
          </a:r>
          <a:endParaRPr lang="en-GB" sz="1000" kern="1200" dirty="0"/>
        </a:p>
      </dsp:txBody>
      <dsp:txXfrm>
        <a:off x="1321940" y="646390"/>
        <a:ext cx="485488" cy="213831"/>
      </dsp:txXfrm>
    </dsp:sp>
    <dsp:sp modelId="{01C6DE1C-F7F8-4DE0-B6B6-7CF6CB6ED2FA}">
      <dsp:nvSpPr>
        <dsp:cNvPr id="0" name=""/>
        <dsp:cNvSpPr/>
      </dsp:nvSpPr>
      <dsp:spPr>
        <a:xfrm rot="240000">
          <a:off x="1328780" y="385608"/>
          <a:ext cx="508624" cy="23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t>
          </a:r>
          <a:endParaRPr lang="en-GB" sz="1000" kern="1200" dirty="0"/>
        </a:p>
      </dsp:txBody>
      <dsp:txXfrm>
        <a:off x="1340348" y="397176"/>
        <a:ext cx="485488" cy="213831"/>
      </dsp:txXfrm>
    </dsp:sp>
    <dsp:sp modelId="{35E373D2-8C8E-4006-BC4E-E7628032B3AA}">
      <dsp:nvSpPr>
        <dsp:cNvPr id="0" name=""/>
        <dsp:cNvSpPr/>
      </dsp:nvSpPr>
      <dsp:spPr>
        <a:xfrm rot="240000">
          <a:off x="562730" y="838724"/>
          <a:ext cx="508624" cy="23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t>
          </a:r>
          <a:endParaRPr lang="en-GB" sz="1000" kern="1200" dirty="0"/>
        </a:p>
      </dsp:txBody>
      <dsp:txXfrm>
        <a:off x="574298" y="850292"/>
        <a:ext cx="485488" cy="213831"/>
      </dsp:txXfrm>
    </dsp:sp>
    <dsp:sp modelId="{969F283D-3AAD-4B8D-9343-9C1098EE1F63}">
      <dsp:nvSpPr>
        <dsp:cNvPr id="0" name=""/>
        <dsp:cNvSpPr/>
      </dsp:nvSpPr>
      <dsp:spPr>
        <a:xfrm rot="240000">
          <a:off x="581138" y="583846"/>
          <a:ext cx="508624" cy="236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a:t>
          </a:r>
          <a:endParaRPr lang="en-GB" sz="1000" kern="1200" dirty="0"/>
        </a:p>
      </dsp:txBody>
      <dsp:txXfrm>
        <a:off x="592706" y="595414"/>
        <a:ext cx="485488" cy="213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96686-91CE-420B-A557-4D894E8DFAD0}">
      <dsp:nvSpPr>
        <dsp:cNvPr id="0" name=""/>
        <dsp:cNvSpPr/>
      </dsp:nvSpPr>
      <dsp:spPr>
        <a:xfrm>
          <a:off x="0" y="0"/>
          <a:ext cx="8640960" cy="1636381"/>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735AA1-B55F-41B4-9A93-976C9156F9EC}">
      <dsp:nvSpPr>
        <dsp:cNvPr id="0" name=""/>
        <dsp:cNvSpPr/>
      </dsp:nvSpPr>
      <dsp:spPr>
        <a:xfrm>
          <a:off x="261608" y="218184"/>
          <a:ext cx="1887847" cy="1200013"/>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1943" r="1194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A289E-A86C-4FC2-943A-0637D127D946}">
      <dsp:nvSpPr>
        <dsp:cNvPr id="0" name=""/>
        <dsp:cNvSpPr/>
      </dsp:nvSpPr>
      <dsp:spPr>
        <a:xfrm rot="10800000">
          <a:off x="261608" y="1636381"/>
          <a:ext cx="1887847" cy="2000022"/>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GB" sz="1400" b="1" kern="1200" dirty="0" smtClean="0"/>
            <a:t>Crisis</a:t>
          </a:r>
        </a:p>
        <a:p>
          <a:pPr lvl="0" algn="l" defTabSz="622300">
            <a:lnSpc>
              <a:spcPct val="90000"/>
            </a:lnSpc>
            <a:spcBef>
              <a:spcPct val="0"/>
            </a:spcBef>
            <a:spcAft>
              <a:spcPct val="35000"/>
            </a:spcAft>
          </a:pPr>
          <a:endParaRPr lang="en-GB" sz="1400" b="1" kern="1200" dirty="0" smtClean="0"/>
        </a:p>
        <a:p>
          <a:pPr lvl="0" algn="l" defTabSz="622300">
            <a:lnSpc>
              <a:spcPct val="90000"/>
            </a:lnSpc>
            <a:spcBef>
              <a:spcPct val="0"/>
            </a:spcBef>
            <a:spcAft>
              <a:spcPct val="35000"/>
            </a:spcAft>
          </a:pPr>
          <a:r>
            <a:rPr lang="en-GB" sz="1300" kern="1200" dirty="0" smtClean="0"/>
            <a:t>Post Equitable Life, a general realisation that embedded “</a:t>
          </a:r>
          <a:r>
            <a:rPr lang="en-GB" sz="1300" b="1" kern="1200" dirty="0" smtClean="0"/>
            <a:t>Cost of Guarantees</a:t>
          </a:r>
          <a:r>
            <a:rPr lang="en-GB" sz="1300" kern="1200" dirty="0" smtClean="0"/>
            <a:t>” was a critical factor for insurance company balance sheets</a:t>
          </a:r>
          <a:endParaRPr lang="en-GB" sz="1300" b="1" kern="1200" dirty="0"/>
        </a:p>
        <a:p>
          <a:pPr marL="57150" lvl="1" indent="-57150" algn="l" defTabSz="488950">
            <a:lnSpc>
              <a:spcPct val="90000"/>
            </a:lnSpc>
            <a:spcBef>
              <a:spcPct val="0"/>
            </a:spcBef>
            <a:spcAft>
              <a:spcPct val="15000"/>
            </a:spcAft>
            <a:buChar char="••"/>
          </a:pPr>
          <a:endParaRPr lang="en-GB" sz="1100" kern="1200" dirty="0" smtClean="0"/>
        </a:p>
        <a:p>
          <a:pPr marL="57150" lvl="1" indent="-57150" algn="l" defTabSz="488950">
            <a:lnSpc>
              <a:spcPct val="90000"/>
            </a:lnSpc>
            <a:spcBef>
              <a:spcPct val="0"/>
            </a:spcBef>
            <a:spcAft>
              <a:spcPct val="15000"/>
            </a:spcAft>
            <a:buChar char="••"/>
          </a:pPr>
          <a:endParaRPr lang="en-GB" sz="1100" kern="1200" dirty="0"/>
        </a:p>
      </dsp:txBody>
      <dsp:txXfrm rot="10800000">
        <a:off x="319666" y="1636381"/>
        <a:ext cx="1771731" cy="1941964"/>
      </dsp:txXfrm>
    </dsp:sp>
    <dsp:sp modelId="{DCF383E7-79B8-4BA4-934E-5DAC59DF33F8}">
      <dsp:nvSpPr>
        <dsp:cNvPr id="0" name=""/>
        <dsp:cNvSpPr/>
      </dsp:nvSpPr>
      <dsp:spPr>
        <a:xfrm>
          <a:off x="2338240" y="218184"/>
          <a:ext cx="1887847" cy="1200013"/>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943" r="1194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1FA16-A532-4036-A211-443CF6C1B0EE}">
      <dsp:nvSpPr>
        <dsp:cNvPr id="0" name=""/>
        <dsp:cNvSpPr/>
      </dsp:nvSpPr>
      <dsp:spPr>
        <a:xfrm rot="10800000">
          <a:off x="2338240" y="1636381"/>
          <a:ext cx="1887847" cy="2000022"/>
        </a:xfrm>
        <a:prstGeom prst="round2SameRect">
          <a:avLst>
            <a:gd name="adj1" fmla="val 10500"/>
            <a:gd name="adj2" fmla="val 0"/>
          </a:avLst>
        </a:prstGeom>
        <a:solidFill>
          <a:schemeClr val="accent5">
            <a:hueOff val="-328595"/>
            <a:satOff val="5786"/>
            <a:lumOff val="-4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GB" sz="1400" b="1" kern="1200" dirty="0" smtClean="0"/>
            <a:t>Regulations</a:t>
          </a:r>
        </a:p>
        <a:p>
          <a:pPr lvl="0" algn="l" defTabSz="622300">
            <a:lnSpc>
              <a:spcPct val="90000"/>
            </a:lnSpc>
            <a:spcBef>
              <a:spcPct val="0"/>
            </a:spcBef>
            <a:spcAft>
              <a:spcPct val="35000"/>
            </a:spcAft>
          </a:pPr>
          <a:endParaRPr lang="en-GB" sz="1400" kern="1200" dirty="0" smtClean="0"/>
        </a:p>
        <a:p>
          <a:pPr lvl="0" algn="l" defTabSz="622300">
            <a:lnSpc>
              <a:spcPct val="90000"/>
            </a:lnSpc>
            <a:spcBef>
              <a:spcPct val="0"/>
            </a:spcBef>
            <a:spcAft>
              <a:spcPct val="35000"/>
            </a:spcAft>
          </a:pPr>
          <a:r>
            <a:rPr lang="en-GB" sz="1300" kern="1200" dirty="0" smtClean="0"/>
            <a:t>In 2003 the FSA introduced realistic reporting (for UK with-profits funds), which required ‘</a:t>
          </a:r>
          <a:r>
            <a:rPr lang="en-GB" sz="1300" b="1" kern="1200" dirty="0" smtClean="0"/>
            <a:t>market consistent’ </a:t>
          </a:r>
          <a:r>
            <a:rPr lang="en-GB" sz="1300" kern="1200" dirty="0" smtClean="0"/>
            <a:t>arbitrage free models</a:t>
          </a:r>
          <a:endParaRPr lang="en-GB" sz="1300" b="1" kern="1200" dirty="0"/>
        </a:p>
        <a:p>
          <a:pPr marL="57150" lvl="1" indent="-57150" algn="l" defTabSz="488950">
            <a:lnSpc>
              <a:spcPct val="90000"/>
            </a:lnSpc>
            <a:spcBef>
              <a:spcPct val="0"/>
            </a:spcBef>
            <a:spcAft>
              <a:spcPct val="15000"/>
            </a:spcAft>
            <a:buChar char="••"/>
          </a:pPr>
          <a:endParaRPr lang="en-GB" sz="1100" kern="1200" dirty="0" smtClean="0"/>
        </a:p>
        <a:p>
          <a:pPr marL="57150" lvl="1" indent="-57150" algn="l" defTabSz="488950">
            <a:lnSpc>
              <a:spcPct val="90000"/>
            </a:lnSpc>
            <a:spcBef>
              <a:spcPct val="0"/>
            </a:spcBef>
            <a:spcAft>
              <a:spcPct val="15000"/>
            </a:spcAft>
            <a:buChar char="••"/>
          </a:pPr>
          <a:endParaRPr lang="en-GB" sz="1100" kern="1200" dirty="0"/>
        </a:p>
      </dsp:txBody>
      <dsp:txXfrm rot="10800000">
        <a:off x="2396298" y="1636381"/>
        <a:ext cx="1771731" cy="1941964"/>
      </dsp:txXfrm>
    </dsp:sp>
    <dsp:sp modelId="{97343EDF-EA39-4F8E-B1EE-01C2CFB6958F}">
      <dsp:nvSpPr>
        <dsp:cNvPr id="0" name=""/>
        <dsp:cNvSpPr/>
      </dsp:nvSpPr>
      <dsp:spPr>
        <a:xfrm>
          <a:off x="4414872" y="218184"/>
          <a:ext cx="1887847" cy="1200013"/>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11943" r="1194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E42DE-6D43-43DA-B99F-E54968EF1958}">
      <dsp:nvSpPr>
        <dsp:cNvPr id="0" name=""/>
        <dsp:cNvSpPr/>
      </dsp:nvSpPr>
      <dsp:spPr>
        <a:xfrm rot="10800000">
          <a:off x="4414872" y="1636381"/>
          <a:ext cx="1887847" cy="2000022"/>
        </a:xfrm>
        <a:prstGeom prst="round2SameRect">
          <a:avLst>
            <a:gd name="adj1" fmla="val 10500"/>
            <a:gd name="adj2" fmla="val 0"/>
          </a:avLst>
        </a:prstGeom>
        <a:solidFill>
          <a:schemeClr val="accent5">
            <a:hueOff val="-657189"/>
            <a:satOff val="11571"/>
            <a:lumOff val="-83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GB" sz="1400" b="1" kern="1200" dirty="0" smtClean="0"/>
            <a:t>Arbitrage Free</a:t>
          </a:r>
        </a:p>
        <a:p>
          <a:pPr lvl="0" algn="l" defTabSz="622300">
            <a:lnSpc>
              <a:spcPct val="90000"/>
            </a:lnSpc>
            <a:spcBef>
              <a:spcPct val="0"/>
            </a:spcBef>
            <a:spcAft>
              <a:spcPct val="35000"/>
            </a:spcAft>
          </a:pPr>
          <a:endParaRPr lang="en-GB" sz="1300" b="0" kern="1200" dirty="0" smtClean="0"/>
        </a:p>
        <a:p>
          <a:pPr lvl="0" algn="l" defTabSz="622300">
            <a:lnSpc>
              <a:spcPct val="90000"/>
            </a:lnSpc>
            <a:spcBef>
              <a:spcPct val="0"/>
            </a:spcBef>
            <a:spcAft>
              <a:spcPct val="35000"/>
            </a:spcAft>
          </a:pPr>
          <a:r>
            <a:rPr lang="en-GB" sz="1300" b="0" kern="1200" dirty="0" smtClean="0"/>
            <a:t>This condition </a:t>
          </a:r>
          <a:r>
            <a:rPr lang="en-GB" sz="1300" kern="1200" dirty="0" smtClean="0"/>
            <a:t>was difficult to achieve from a Wilkie Model; led to new avenues. Adding risk </a:t>
          </a:r>
          <a:r>
            <a:rPr lang="en-GB" sz="1300" kern="1200" dirty="0" err="1" smtClean="0"/>
            <a:t>premia</a:t>
          </a:r>
          <a:r>
            <a:rPr lang="en-GB" sz="1300" kern="1200" dirty="0" smtClean="0"/>
            <a:t> also retained some </a:t>
          </a:r>
          <a:r>
            <a:rPr lang="en-GB" sz="1300" i="1" kern="1200" dirty="0" smtClean="0"/>
            <a:t>Real </a:t>
          </a:r>
          <a:r>
            <a:rPr lang="en-GB" sz="1400" i="1" kern="1200" dirty="0" smtClean="0"/>
            <a:t>World </a:t>
          </a:r>
          <a:r>
            <a:rPr lang="en-GB" sz="1400" kern="1200" dirty="0" smtClean="0"/>
            <a:t>benefits.</a:t>
          </a:r>
          <a:endParaRPr lang="en-GB" sz="1400" b="1" kern="1200" dirty="0"/>
        </a:p>
        <a:p>
          <a:pPr marL="57150" lvl="1" indent="-57150" algn="l" defTabSz="488950">
            <a:lnSpc>
              <a:spcPct val="90000"/>
            </a:lnSpc>
            <a:spcBef>
              <a:spcPct val="0"/>
            </a:spcBef>
            <a:spcAft>
              <a:spcPct val="15000"/>
            </a:spcAft>
            <a:buChar char="••"/>
          </a:pPr>
          <a:endParaRPr lang="en-GB" sz="1100" kern="1200" dirty="0" smtClean="0"/>
        </a:p>
        <a:p>
          <a:pPr marL="57150" lvl="1" indent="-57150" algn="l" defTabSz="488950">
            <a:lnSpc>
              <a:spcPct val="90000"/>
            </a:lnSpc>
            <a:spcBef>
              <a:spcPct val="0"/>
            </a:spcBef>
            <a:spcAft>
              <a:spcPct val="15000"/>
            </a:spcAft>
            <a:buChar char="••"/>
          </a:pPr>
          <a:endParaRPr lang="en-GB" sz="1100" kern="1200" dirty="0"/>
        </a:p>
      </dsp:txBody>
      <dsp:txXfrm rot="10800000">
        <a:off x="4472930" y="1636381"/>
        <a:ext cx="1771731" cy="1941964"/>
      </dsp:txXfrm>
    </dsp:sp>
    <dsp:sp modelId="{AB9F4F33-4DA5-47CE-A76F-15E8E8DD4BBD}">
      <dsp:nvSpPr>
        <dsp:cNvPr id="0" name=""/>
        <dsp:cNvSpPr/>
      </dsp:nvSpPr>
      <dsp:spPr>
        <a:xfrm>
          <a:off x="6491504" y="218184"/>
          <a:ext cx="1887847" cy="1200013"/>
        </a:xfrm>
        <a:prstGeom prst="roundRect">
          <a:avLst>
            <a:gd name="adj" fmla="val 1000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1943" r="1194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670CF-E51E-4B89-B81C-0001999DAD5D}">
      <dsp:nvSpPr>
        <dsp:cNvPr id="0" name=""/>
        <dsp:cNvSpPr/>
      </dsp:nvSpPr>
      <dsp:spPr>
        <a:xfrm rot="10800000">
          <a:off x="6491504" y="1636381"/>
          <a:ext cx="1887847" cy="2000022"/>
        </a:xfrm>
        <a:prstGeom prst="round2SameRect">
          <a:avLst>
            <a:gd name="adj1" fmla="val 10500"/>
            <a:gd name="adj2" fmla="val 0"/>
          </a:avLst>
        </a:prstGeom>
        <a:solidFill>
          <a:schemeClr val="accent5">
            <a:hueOff val="-985784"/>
            <a:satOff val="17357"/>
            <a:lumOff val="-1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GB" sz="1500" b="1" kern="1200" dirty="0" smtClean="0"/>
            <a:t>Ideas from Banking</a:t>
          </a:r>
        </a:p>
        <a:p>
          <a:pPr lvl="0" algn="l" defTabSz="666750">
            <a:lnSpc>
              <a:spcPct val="90000"/>
            </a:lnSpc>
            <a:spcBef>
              <a:spcPct val="0"/>
            </a:spcBef>
            <a:spcAft>
              <a:spcPct val="35000"/>
            </a:spcAft>
          </a:pPr>
          <a:r>
            <a:rPr lang="en-GB" sz="1300" kern="1200" dirty="0" smtClean="0"/>
            <a:t>Influence of ideas from banking option pricing models. These were more advanced at asset class level (and linked to markets).</a:t>
          </a:r>
          <a:endParaRPr lang="en-GB" sz="1500" b="1" kern="1200" dirty="0"/>
        </a:p>
        <a:p>
          <a:pPr marL="114300" lvl="1" indent="-114300" algn="l" defTabSz="533400">
            <a:lnSpc>
              <a:spcPct val="90000"/>
            </a:lnSpc>
            <a:spcBef>
              <a:spcPct val="0"/>
            </a:spcBef>
            <a:spcAft>
              <a:spcPct val="15000"/>
            </a:spcAft>
            <a:buChar char="••"/>
          </a:pPr>
          <a:endParaRPr lang="en-GB" sz="1200" kern="1200" dirty="0" smtClean="0"/>
        </a:p>
      </dsp:txBody>
      <dsp:txXfrm rot="10800000">
        <a:off x="6549562" y="1636381"/>
        <a:ext cx="1771731" cy="1941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78564-8051-468C-925A-E329BB1B31C7}">
      <dsp:nvSpPr>
        <dsp:cNvPr id="0" name=""/>
        <dsp:cNvSpPr/>
      </dsp:nvSpPr>
      <dsp:spPr>
        <a:xfrm>
          <a:off x="-3444851" y="-529655"/>
          <a:ext cx="4107312" cy="4107312"/>
        </a:xfrm>
        <a:prstGeom prst="blockArc">
          <a:avLst>
            <a:gd name="adj1" fmla="val 18900000"/>
            <a:gd name="adj2" fmla="val 2700000"/>
            <a:gd name="adj3" fmla="val 5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EA180-F5E1-44BB-AB49-672E58E7D5CE}">
      <dsp:nvSpPr>
        <dsp:cNvPr id="0" name=""/>
        <dsp:cNvSpPr/>
      </dsp:nvSpPr>
      <dsp:spPr>
        <a:xfrm>
          <a:off x="248286" y="160507"/>
          <a:ext cx="5808573" cy="32089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Valuation &amp; Reporting</a:t>
          </a:r>
          <a:endParaRPr lang="en-GB" sz="1700" kern="1200" dirty="0"/>
        </a:p>
      </dsp:txBody>
      <dsp:txXfrm>
        <a:off x="248286" y="160507"/>
        <a:ext cx="5808573" cy="320893"/>
      </dsp:txXfrm>
    </dsp:sp>
    <dsp:sp modelId="{ECE196AB-DB0D-4933-8CA4-4450BE4B6AA4}">
      <dsp:nvSpPr>
        <dsp:cNvPr id="0" name=""/>
        <dsp:cNvSpPr/>
      </dsp:nvSpPr>
      <dsp:spPr>
        <a:xfrm>
          <a:off x="47728" y="120396"/>
          <a:ext cx="401116" cy="40111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E24CF-5957-4951-90C5-70F9F1A47AD2}">
      <dsp:nvSpPr>
        <dsp:cNvPr id="0" name=""/>
        <dsp:cNvSpPr/>
      </dsp:nvSpPr>
      <dsp:spPr>
        <a:xfrm>
          <a:off x="512243" y="641786"/>
          <a:ext cx="5544616" cy="320893"/>
        </a:xfrm>
        <a:prstGeom prst="rect">
          <a:avLst/>
        </a:prstGeom>
        <a:solidFill>
          <a:schemeClr val="accent5">
            <a:hueOff val="-197157"/>
            <a:satOff val="3471"/>
            <a:lumOff val="-2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Capital and Risk Modelling</a:t>
          </a:r>
          <a:endParaRPr lang="en-GB" sz="1700" kern="1200" dirty="0"/>
        </a:p>
      </dsp:txBody>
      <dsp:txXfrm>
        <a:off x="512243" y="641786"/>
        <a:ext cx="5544616" cy="320893"/>
      </dsp:txXfrm>
    </dsp:sp>
    <dsp:sp modelId="{6BFFCC3A-0A67-474C-98E4-2620052C62A5}">
      <dsp:nvSpPr>
        <dsp:cNvPr id="0" name=""/>
        <dsp:cNvSpPr/>
      </dsp:nvSpPr>
      <dsp:spPr>
        <a:xfrm>
          <a:off x="311684" y="601675"/>
          <a:ext cx="401116" cy="401116"/>
        </a:xfrm>
        <a:prstGeom prst="ellipse">
          <a:avLst/>
        </a:prstGeom>
        <a:solidFill>
          <a:schemeClr val="lt1">
            <a:hueOff val="0"/>
            <a:satOff val="0"/>
            <a:lumOff val="0"/>
            <a:alphaOff val="0"/>
          </a:schemeClr>
        </a:solidFill>
        <a:ln w="25400" cap="flat" cmpd="sng" algn="ctr">
          <a:solidFill>
            <a:schemeClr val="accent5">
              <a:hueOff val="-197157"/>
              <a:satOff val="3471"/>
              <a:lumOff val="-2510"/>
              <a:alphaOff val="0"/>
            </a:schemeClr>
          </a:solidFill>
          <a:prstDash val="solid"/>
        </a:ln>
        <a:effectLst/>
      </dsp:spPr>
      <dsp:style>
        <a:lnRef idx="2">
          <a:scrgbClr r="0" g="0" b="0"/>
        </a:lnRef>
        <a:fillRef idx="1">
          <a:scrgbClr r="0" g="0" b="0"/>
        </a:fillRef>
        <a:effectRef idx="0">
          <a:scrgbClr r="0" g="0" b="0"/>
        </a:effectRef>
        <a:fontRef idx="minor"/>
      </dsp:style>
    </dsp:sp>
    <dsp:sp modelId="{C26D0072-4C2D-4546-A0ED-145BCD636F78}">
      <dsp:nvSpPr>
        <dsp:cNvPr id="0" name=""/>
        <dsp:cNvSpPr/>
      </dsp:nvSpPr>
      <dsp:spPr>
        <a:xfrm>
          <a:off x="632944" y="1123066"/>
          <a:ext cx="5423916" cy="320893"/>
        </a:xfrm>
        <a:prstGeom prst="rect">
          <a:avLst/>
        </a:prstGeom>
        <a:solidFill>
          <a:schemeClr val="accent5">
            <a:hueOff val="-394314"/>
            <a:satOff val="6943"/>
            <a:lumOff val="-5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Investment Strategy</a:t>
          </a:r>
          <a:endParaRPr lang="en-GB" sz="1700" kern="1200" dirty="0"/>
        </a:p>
      </dsp:txBody>
      <dsp:txXfrm>
        <a:off x="632944" y="1123066"/>
        <a:ext cx="5423916" cy="320893"/>
      </dsp:txXfrm>
    </dsp:sp>
    <dsp:sp modelId="{1B5947B1-E266-44CD-9295-A5454A5A8B93}">
      <dsp:nvSpPr>
        <dsp:cNvPr id="0" name=""/>
        <dsp:cNvSpPr/>
      </dsp:nvSpPr>
      <dsp:spPr>
        <a:xfrm>
          <a:off x="432385" y="1082954"/>
          <a:ext cx="401116" cy="401116"/>
        </a:xfrm>
        <a:prstGeom prst="ellipse">
          <a:avLst/>
        </a:prstGeom>
        <a:solidFill>
          <a:schemeClr val="lt1">
            <a:hueOff val="0"/>
            <a:satOff val="0"/>
            <a:lumOff val="0"/>
            <a:alphaOff val="0"/>
          </a:schemeClr>
        </a:solidFill>
        <a:ln w="25400" cap="flat" cmpd="sng" algn="ctr">
          <a:solidFill>
            <a:schemeClr val="accent5">
              <a:hueOff val="-394314"/>
              <a:satOff val="6943"/>
              <a:lumOff val="-5021"/>
              <a:alphaOff val="0"/>
            </a:schemeClr>
          </a:solidFill>
          <a:prstDash val="solid"/>
        </a:ln>
        <a:effectLst/>
      </dsp:spPr>
      <dsp:style>
        <a:lnRef idx="2">
          <a:scrgbClr r="0" g="0" b="0"/>
        </a:lnRef>
        <a:fillRef idx="1">
          <a:scrgbClr r="0" g="0" b="0"/>
        </a:fillRef>
        <a:effectRef idx="0">
          <a:scrgbClr r="0" g="0" b="0"/>
        </a:effectRef>
        <a:fontRef idx="minor"/>
      </dsp:style>
    </dsp:sp>
    <dsp:sp modelId="{E9A5A8A2-9B6A-4C5D-879C-8A8111F694D2}">
      <dsp:nvSpPr>
        <dsp:cNvPr id="0" name=""/>
        <dsp:cNvSpPr/>
      </dsp:nvSpPr>
      <dsp:spPr>
        <a:xfrm>
          <a:off x="632944" y="1604040"/>
          <a:ext cx="5423916" cy="320893"/>
        </a:xfrm>
        <a:prstGeom prst="rect">
          <a:avLst/>
        </a:prstGeom>
        <a:solidFill>
          <a:schemeClr val="accent5">
            <a:hueOff val="-591470"/>
            <a:satOff val="10414"/>
            <a:lumOff val="-75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smtClean="0"/>
            <a:t>Product Development / Pricing</a:t>
          </a:r>
          <a:endParaRPr lang="en-GB" sz="1700" kern="1200" dirty="0"/>
        </a:p>
      </dsp:txBody>
      <dsp:txXfrm>
        <a:off x="632944" y="1604040"/>
        <a:ext cx="5423916" cy="320893"/>
      </dsp:txXfrm>
    </dsp:sp>
    <dsp:sp modelId="{867E6B36-7AFF-480C-ACBC-70B977F2B8FD}">
      <dsp:nvSpPr>
        <dsp:cNvPr id="0" name=""/>
        <dsp:cNvSpPr/>
      </dsp:nvSpPr>
      <dsp:spPr>
        <a:xfrm>
          <a:off x="432385" y="1563928"/>
          <a:ext cx="401116" cy="401116"/>
        </a:xfrm>
        <a:prstGeom prst="ellipse">
          <a:avLst/>
        </a:prstGeom>
        <a:solidFill>
          <a:schemeClr val="lt1">
            <a:hueOff val="0"/>
            <a:satOff val="0"/>
            <a:lumOff val="0"/>
            <a:alphaOff val="0"/>
          </a:schemeClr>
        </a:solidFill>
        <a:ln w="25400" cap="flat" cmpd="sng" algn="ctr">
          <a:solidFill>
            <a:schemeClr val="accent5">
              <a:hueOff val="-591470"/>
              <a:satOff val="10414"/>
              <a:lumOff val="-7531"/>
              <a:alphaOff val="0"/>
            </a:schemeClr>
          </a:solidFill>
          <a:prstDash val="solid"/>
        </a:ln>
        <a:effectLst/>
      </dsp:spPr>
      <dsp:style>
        <a:lnRef idx="2">
          <a:scrgbClr r="0" g="0" b="0"/>
        </a:lnRef>
        <a:fillRef idx="1">
          <a:scrgbClr r="0" g="0" b="0"/>
        </a:fillRef>
        <a:effectRef idx="0">
          <a:scrgbClr r="0" g="0" b="0"/>
        </a:effectRef>
        <a:fontRef idx="minor"/>
      </dsp:style>
    </dsp:sp>
    <dsp:sp modelId="{54DB834C-8E3A-4665-BC5A-79FF64BF6A95}">
      <dsp:nvSpPr>
        <dsp:cNvPr id="0" name=""/>
        <dsp:cNvSpPr/>
      </dsp:nvSpPr>
      <dsp:spPr>
        <a:xfrm>
          <a:off x="512243" y="2085319"/>
          <a:ext cx="5544616" cy="320893"/>
        </a:xfrm>
        <a:prstGeom prst="rect">
          <a:avLst/>
        </a:prstGeom>
        <a:solidFill>
          <a:schemeClr val="accent5">
            <a:hueOff val="-788627"/>
            <a:satOff val="13886"/>
            <a:lumOff val="-10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Business Strategy</a:t>
          </a:r>
          <a:endParaRPr lang="en-GB" sz="1700" kern="1200" dirty="0"/>
        </a:p>
      </dsp:txBody>
      <dsp:txXfrm>
        <a:off x="512243" y="2085319"/>
        <a:ext cx="5544616" cy="320893"/>
      </dsp:txXfrm>
    </dsp:sp>
    <dsp:sp modelId="{D109D67C-B07B-4737-8326-D7AE73684FAE}">
      <dsp:nvSpPr>
        <dsp:cNvPr id="0" name=""/>
        <dsp:cNvSpPr/>
      </dsp:nvSpPr>
      <dsp:spPr>
        <a:xfrm>
          <a:off x="311684" y="2045208"/>
          <a:ext cx="401116" cy="401116"/>
        </a:xfrm>
        <a:prstGeom prst="ellipse">
          <a:avLst/>
        </a:prstGeom>
        <a:solidFill>
          <a:schemeClr val="lt1">
            <a:hueOff val="0"/>
            <a:satOff val="0"/>
            <a:lumOff val="0"/>
            <a:alphaOff val="0"/>
          </a:schemeClr>
        </a:solidFill>
        <a:ln w="25400" cap="flat" cmpd="sng" algn="ctr">
          <a:solidFill>
            <a:schemeClr val="accent5">
              <a:hueOff val="-788627"/>
              <a:satOff val="13886"/>
              <a:lumOff val="-10042"/>
              <a:alphaOff val="0"/>
            </a:schemeClr>
          </a:solidFill>
          <a:prstDash val="solid"/>
        </a:ln>
        <a:effectLst/>
      </dsp:spPr>
      <dsp:style>
        <a:lnRef idx="2">
          <a:scrgbClr r="0" g="0" b="0"/>
        </a:lnRef>
        <a:fillRef idx="1">
          <a:scrgbClr r="0" g="0" b="0"/>
        </a:fillRef>
        <a:effectRef idx="0">
          <a:scrgbClr r="0" g="0" b="0"/>
        </a:effectRef>
        <a:fontRef idx="minor"/>
      </dsp:style>
    </dsp:sp>
    <dsp:sp modelId="{88781969-1C7C-4253-9431-E03F6FEED4F4}">
      <dsp:nvSpPr>
        <dsp:cNvPr id="0" name=""/>
        <dsp:cNvSpPr/>
      </dsp:nvSpPr>
      <dsp:spPr>
        <a:xfrm>
          <a:off x="248286" y="2566598"/>
          <a:ext cx="5808573" cy="320893"/>
        </a:xfrm>
        <a:prstGeom prst="rect">
          <a:avLst/>
        </a:prstGeom>
        <a:solidFill>
          <a:schemeClr val="accent5">
            <a:hueOff val="-985784"/>
            <a:satOff val="17357"/>
            <a:lumOff val="-125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09" tIns="43180" rIns="43180" bIns="43180" numCol="1" spcCol="1270" anchor="ctr" anchorCtr="0">
          <a:noAutofit/>
        </a:bodyPr>
        <a:lstStyle/>
        <a:p>
          <a:pPr lvl="0" algn="l" defTabSz="755650">
            <a:lnSpc>
              <a:spcPct val="90000"/>
            </a:lnSpc>
            <a:spcBef>
              <a:spcPct val="0"/>
            </a:spcBef>
            <a:spcAft>
              <a:spcPct val="35000"/>
            </a:spcAft>
          </a:pPr>
          <a:r>
            <a:rPr lang="en-GB" sz="1700" kern="1200" dirty="0" smtClean="0"/>
            <a:t>Others</a:t>
          </a:r>
          <a:endParaRPr lang="en-GB" sz="1700" kern="1200" dirty="0"/>
        </a:p>
      </dsp:txBody>
      <dsp:txXfrm>
        <a:off x="248286" y="2566598"/>
        <a:ext cx="5808573" cy="320893"/>
      </dsp:txXfrm>
    </dsp:sp>
    <dsp:sp modelId="{17AA46C4-B08F-494B-B89F-9C87545FAF23}">
      <dsp:nvSpPr>
        <dsp:cNvPr id="0" name=""/>
        <dsp:cNvSpPr/>
      </dsp:nvSpPr>
      <dsp:spPr>
        <a:xfrm>
          <a:off x="47728" y="2526487"/>
          <a:ext cx="401116" cy="401116"/>
        </a:xfrm>
        <a:prstGeom prst="ellipse">
          <a:avLst/>
        </a:prstGeom>
        <a:solidFill>
          <a:schemeClr val="lt1">
            <a:hueOff val="0"/>
            <a:satOff val="0"/>
            <a:lumOff val="0"/>
            <a:alphaOff val="0"/>
          </a:schemeClr>
        </a:solidFill>
        <a:ln w="25400" cap="flat" cmpd="sng" algn="ctr">
          <a:solidFill>
            <a:schemeClr val="accent5">
              <a:hueOff val="-985784"/>
              <a:satOff val="17357"/>
              <a:lumOff val="-125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418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098" y="0"/>
            <a:ext cx="2944958" cy="494187"/>
          </a:xfrm>
          <a:prstGeom prst="rect">
            <a:avLst/>
          </a:prstGeom>
        </p:spPr>
        <p:txBody>
          <a:bodyPr vert="horz" lIns="91440" tIns="45720" rIns="91440" bIns="45720" rtlCol="0"/>
          <a:lstStyle>
            <a:lvl1pPr algn="r">
              <a:defRPr sz="1200"/>
            </a:lvl1pPr>
          </a:lstStyle>
          <a:p>
            <a:fld id="{AEAAF0B3-D761-4902-BF5D-E935FD647145}" type="datetimeFigureOut">
              <a:rPr lang="en-GB" smtClean="0"/>
              <a:t>26/02/2018</a:t>
            </a:fld>
            <a:endParaRPr lang="en-GB"/>
          </a:p>
        </p:txBody>
      </p:sp>
      <p:sp>
        <p:nvSpPr>
          <p:cNvPr id="4" name="Footer Placeholder 3"/>
          <p:cNvSpPr>
            <a:spLocks noGrp="1"/>
          </p:cNvSpPr>
          <p:nvPr>
            <p:ph type="ftr" sz="quarter" idx="2"/>
          </p:nvPr>
        </p:nvSpPr>
        <p:spPr>
          <a:xfrm>
            <a:off x="0" y="9378485"/>
            <a:ext cx="2944958" cy="49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098" y="9378485"/>
            <a:ext cx="2944958" cy="494187"/>
          </a:xfrm>
          <a:prstGeom prst="rect">
            <a:avLst/>
          </a:prstGeom>
        </p:spPr>
        <p:txBody>
          <a:bodyPr vert="horz" lIns="91440" tIns="45720" rIns="91440" bIns="45720" rtlCol="0" anchor="b"/>
          <a:lstStyle>
            <a:lvl1pPr algn="r">
              <a:defRPr sz="1200"/>
            </a:lvl1pPr>
          </a:lstStyle>
          <a:p>
            <a:fld id="{BC1F64EB-F1F1-4078-B6D6-D0617CDF1214}" type="slidenum">
              <a:rPr lang="en-GB" smtClean="0"/>
              <a:t>‹#›</a:t>
            </a:fld>
            <a:endParaRPr lang="en-GB"/>
          </a:p>
        </p:txBody>
      </p:sp>
    </p:spTree>
    <p:extLst>
      <p:ext uri="{BB962C8B-B14F-4D97-AF65-F5344CB8AC3E}">
        <p14:creationId xmlns:p14="http://schemas.microsoft.com/office/powerpoint/2010/main" val="3347785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1"/>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106363" y="739775"/>
            <a:ext cx="6584950"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690269"/>
            <a:ext cx="543814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378825"/>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378825"/>
            <a:ext cx="2945659"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dirty="0"/>
          </a:p>
        </p:txBody>
      </p:sp>
    </p:spTree>
    <p:extLst>
      <p:ext uri="{BB962C8B-B14F-4D97-AF65-F5344CB8AC3E}">
        <p14:creationId xmlns:p14="http://schemas.microsoft.com/office/powerpoint/2010/main" val="140160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423127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134191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1651205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16</a:t>
            </a:fld>
            <a:endParaRPr lang="en-GB"/>
          </a:p>
        </p:txBody>
      </p:sp>
    </p:spTree>
    <p:extLst>
      <p:ext uri="{BB962C8B-B14F-4D97-AF65-F5344CB8AC3E}">
        <p14:creationId xmlns:p14="http://schemas.microsoft.com/office/powerpoint/2010/main" val="113787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113787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18</a:t>
            </a:fld>
            <a:endParaRPr lang="en-GB" dirty="0"/>
          </a:p>
        </p:txBody>
      </p:sp>
    </p:spTree>
    <p:extLst>
      <p:ext uri="{BB962C8B-B14F-4D97-AF65-F5344CB8AC3E}">
        <p14:creationId xmlns:p14="http://schemas.microsoft.com/office/powerpoint/2010/main" val="387997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113787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165120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113787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23</a:t>
            </a:fld>
            <a:endParaRPr lang="en-GB"/>
          </a:p>
        </p:txBody>
      </p:sp>
    </p:spTree>
    <p:extLst>
      <p:ext uri="{BB962C8B-B14F-4D97-AF65-F5344CB8AC3E}">
        <p14:creationId xmlns:p14="http://schemas.microsoft.com/office/powerpoint/2010/main" val="153000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dirty="0"/>
          </a:p>
        </p:txBody>
      </p:sp>
    </p:spTree>
    <p:extLst>
      <p:ext uri="{BB962C8B-B14F-4D97-AF65-F5344CB8AC3E}">
        <p14:creationId xmlns:p14="http://schemas.microsoft.com/office/powerpoint/2010/main" val="387997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24</a:t>
            </a:fld>
            <a:endParaRPr lang="en-GB"/>
          </a:p>
        </p:txBody>
      </p:sp>
    </p:spTree>
    <p:extLst>
      <p:ext uri="{BB962C8B-B14F-4D97-AF65-F5344CB8AC3E}">
        <p14:creationId xmlns:p14="http://schemas.microsoft.com/office/powerpoint/2010/main" val="1755166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a:p>
        </p:txBody>
      </p:sp>
    </p:spTree>
    <p:extLst>
      <p:ext uri="{BB962C8B-B14F-4D97-AF65-F5344CB8AC3E}">
        <p14:creationId xmlns:p14="http://schemas.microsoft.com/office/powerpoint/2010/main" val="267560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26</a:t>
            </a:fld>
            <a:endParaRPr lang="en-GB" dirty="0"/>
          </a:p>
        </p:txBody>
      </p:sp>
    </p:spTree>
    <p:extLst>
      <p:ext uri="{BB962C8B-B14F-4D97-AF65-F5344CB8AC3E}">
        <p14:creationId xmlns:p14="http://schemas.microsoft.com/office/powerpoint/2010/main" val="1401609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27</a:t>
            </a:fld>
            <a:endParaRPr lang="en-GB" dirty="0"/>
          </a:p>
        </p:txBody>
      </p:sp>
    </p:spTree>
    <p:extLst>
      <p:ext uri="{BB962C8B-B14F-4D97-AF65-F5344CB8AC3E}">
        <p14:creationId xmlns:p14="http://schemas.microsoft.com/office/powerpoint/2010/main" val="1401609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28</a:t>
            </a:fld>
            <a:endParaRPr lang="en-GB"/>
          </a:p>
        </p:txBody>
      </p:sp>
    </p:spTree>
    <p:extLst>
      <p:ext uri="{BB962C8B-B14F-4D97-AF65-F5344CB8AC3E}">
        <p14:creationId xmlns:p14="http://schemas.microsoft.com/office/powerpoint/2010/main" val="331262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r>
              <a:rPr lang="en-GB" dirty="0"/>
              <a:t>Already spoken to folk whose ESGs activities covered a broad range of actuarial activity  - not just Life Insurance work (of course, just for Life work there is a broad range from Risk Management, valuation, capital calculation &amp; forecasting). </a:t>
            </a:r>
          </a:p>
          <a:p>
            <a:r>
              <a:rPr lang="en-GB" dirty="0"/>
              <a:t>Broad range of Developers and Users. We chose Users who were influential at a time when use of ESGs was changing. We have already completed interviews with some of the key Developers. Noteworthy that although many of these folk no longer "Developing" they still have a keen interest, and in some cases, you suspect "unfinished business" involving ESGs. On</a:t>
            </a:r>
            <a:r>
              <a:rPr lang="en-GB" baseline="0" dirty="0"/>
              <a:t>e of the later questions was about where ESGs will go next – maybe some of you will be inspired by the thoughts of our interviewees</a:t>
            </a:r>
          </a:p>
          <a:p>
            <a:r>
              <a:rPr lang="en-GB" baseline="0" dirty="0"/>
              <a:t>Already a distinction between ACADEMIC models and PURCHASED models. An ACADEMIC model may be (VERY) FULLY described in a Journal and the originator doesn’t get a royalty every time the model is used – indeed the model may be used for purposes for which its Developer is unaware. A PURCHASED model often comes with updated calibrations and continuing support and access to the Developer. We will return to this distinction when going through the responses to our questions</a:t>
            </a:r>
            <a:endParaRPr lang="en-GB" dirty="0"/>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211952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165120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87997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134191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134191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3710320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39775"/>
            <a:ext cx="6584950"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341915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26 February 2018</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26 February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26 February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26 February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26 February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smtClean="0"/>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fld id="{E55E8865-9CB5-4569-9D00-F0979EDB96F2}" type="datetime4">
              <a:rPr lang="en-GB"/>
              <a:pPr/>
              <a:t>26 February 2018</a:t>
            </a:fld>
            <a:endParaRPr lang="en-GB"/>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26 February 2018</a:t>
            </a:fld>
            <a:endParaRPr lang="en-GB"/>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smtClean="0">
                  <a:solidFill>
                    <a:schemeClr val="bg1"/>
                  </a:solidFill>
                </a:rPr>
                <a:t>Partner</a:t>
              </a:r>
            </a:p>
            <a:p>
              <a:r>
                <a:rPr lang="en-GB" sz="1200" dirty="0" smtClean="0">
                  <a:solidFill>
                    <a:schemeClr val="bg1"/>
                  </a:solidFill>
                </a:rPr>
                <a:t>Logo</a:t>
              </a:r>
              <a:endParaRPr lang="en-GB" sz="1200" dirty="0">
                <a:solidFill>
                  <a:schemeClr val="bg1"/>
                </a:solidFill>
              </a:endParaRP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smtClean="0">
                  <a:solidFill>
                    <a:schemeClr val="accent3">
                      <a:lumMod val="50000"/>
                    </a:schemeClr>
                  </a:solidFill>
                </a:rPr>
                <a:t>Progress</a:t>
              </a:r>
              <a:endParaRPr lang="en-GB" sz="1700" dirty="0">
                <a:solidFill>
                  <a:schemeClr val="accent3">
                    <a:lumMod val="50000"/>
                  </a:schemeClr>
                </a:solidFill>
              </a:endParaRP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smtClean="0">
                  <a:solidFill>
                    <a:schemeClr val="accent3">
                      <a:lumMod val="50000"/>
                    </a:schemeClr>
                  </a:solidFill>
                </a:rPr>
                <a:t>Community</a:t>
              </a:r>
              <a:endParaRPr lang="en-GB" sz="1700" dirty="0">
                <a:solidFill>
                  <a:schemeClr val="accent3">
                    <a:lumMod val="50000"/>
                  </a:schemeClr>
                </a:solidFill>
              </a:endParaRP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smtClean="0">
                  <a:solidFill>
                    <a:schemeClr val="accent3">
                      <a:lumMod val="50000"/>
                    </a:schemeClr>
                  </a:solidFill>
                </a:rPr>
                <a:t>Sessional Meetings</a:t>
              </a:r>
              <a:endParaRPr lang="en-GB" sz="1700" dirty="0">
                <a:solidFill>
                  <a:schemeClr val="accent3">
                    <a:lumMod val="50000"/>
                  </a:schemeClr>
                </a:solidFill>
              </a:endParaRP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smtClean="0">
                  <a:solidFill>
                    <a:schemeClr val="accent3">
                      <a:lumMod val="50000"/>
                    </a:schemeClr>
                  </a:solidFill>
                </a:rPr>
                <a:t>Education</a:t>
              </a:r>
              <a:endParaRPr lang="en-GB" sz="1700" dirty="0">
                <a:solidFill>
                  <a:schemeClr val="accent3">
                    <a:lumMod val="50000"/>
                  </a:schemeClr>
                </a:solidFill>
              </a:endParaRP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smtClean="0">
                  <a:solidFill>
                    <a:schemeClr val="accent3">
                      <a:lumMod val="50000"/>
                    </a:schemeClr>
                  </a:solidFill>
                </a:rPr>
                <a:t>Working parties</a:t>
              </a:r>
              <a:endParaRPr lang="en-GB" sz="1700" dirty="0">
                <a:solidFill>
                  <a:schemeClr val="accent3">
                    <a:lumMod val="50000"/>
                  </a:schemeClr>
                </a:solidFill>
              </a:endParaRP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smtClean="0">
                  <a:solidFill>
                    <a:schemeClr val="accent3">
                      <a:lumMod val="50000"/>
                    </a:schemeClr>
                  </a:solidFill>
                </a:rPr>
                <a:t>Volunteering</a:t>
              </a:r>
              <a:endParaRPr lang="en-GB" sz="1700" dirty="0">
                <a:solidFill>
                  <a:schemeClr val="accent3">
                    <a:lumMod val="50000"/>
                  </a:schemeClr>
                </a:solidFill>
              </a:endParaRP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smtClean="0">
                  <a:solidFill>
                    <a:schemeClr val="accent3">
                      <a:lumMod val="50000"/>
                    </a:schemeClr>
                  </a:solidFill>
                </a:rPr>
                <a:t>Research</a:t>
              </a:r>
              <a:endParaRPr lang="en-GB" sz="1700" dirty="0">
                <a:solidFill>
                  <a:schemeClr val="accent3">
                    <a:lumMod val="50000"/>
                  </a:schemeClr>
                </a:solidFill>
              </a:endParaRP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smtClean="0">
                  <a:solidFill>
                    <a:schemeClr val="accent3">
                      <a:lumMod val="50000"/>
                    </a:schemeClr>
                  </a:solidFill>
                </a:rPr>
                <a:t>Shaping</a:t>
              </a:r>
              <a:r>
                <a:rPr lang="en-GB" sz="1700" baseline="0" dirty="0" smtClean="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smtClean="0">
                  <a:solidFill>
                    <a:schemeClr val="accent3">
                      <a:lumMod val="50000"/>
                    </a:schemeClr>
                  </a:solidFill>
                </a:rPr>
                <a:t>Networking</a:t>
              </a:r>
              <a:endParaRPr lang="en-GB" sz="1700" dirty="0">
                <a:solidFill>
                  <a:schemeClr val="accent3">
                    <a:lumMod val="50000"/>
                  </a:schemeClr>
                </a:solidFill>
              </a:endParaRP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smtClean="0">
                  <a:solidFill>
                    <a:schemeClr val="accent3">
                      <a:lumMod val="50000"/>
                    </a:schemeClr>
                  </a:solidFill>
                </a:rPr>
                <a:t>Professional</a:t>
              </a:r>
              <a:r>
                <a:rPr lang="en-GB" sz="1700" baseline="0" dirty="0" smtClean="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smtClean="0">
                  <a:solidFill>
                    <a:schemeClr val="accent3">
                      <a:lumMod val="50000"/>
                    </a:schemeClr>
                  </a:solidFill>
                </a:rPr>
                <a:t>Enterprise and risk</a:t>
              </a:r>
              <a:endParaRPr lang="en-GB" sz="1700" dirty="0">
                <a:solidFill>
                  <a:schemeClr val="accent3">
                    <a:lumMod val="50000"/>
                  </a:schemeClr>
                </a:solidFill>
              </a:endParaRP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smtClean="0">
                  <a:solidFill>
                    <a:schemeClr val="accent3">
                      <a:lumMod val="50000"/>
                    </a:schemeClr>
                  </a:solidFill>
                </a:rPr>
                <a:t>Learned</a:t>
              </a:r>
              <a:r>
                <a:rPr lang="en-GB" sz="1700" baseline="0" dirty="0" smtClean="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smtClean="0">
                  <a:solidFill>
                    <a:schemeClr val="accent3">
                      <a:lumMod val="50000"/>
                    </a:schemeClr>
                  </a:solidFill>
                </a:rPr>
                <a:t>Opportunity</a:t>
              </a:r>
              <a:endParaRPr lang="en-GB" sz="1700" dirty="0">
                <a:solidFill>
                  <a:schemeClr val="accent3">
                    <a:lumMod val="50000"/>
                  </a:schemeClr>
                </a:solidFill>
              </a:endParaRP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smtClean="0">
                  <a:solidFill>
                    <a:schemeClr val="accent3">
                      <a:lumMod val="50000"/>
                    </a:schemeClr>
                  </a:solidFill>
                </a:rPr>
                <a:t>International profile</a:t>
              </a:r>
              <a:endParaRPr lang="en-GB" sz="1700" dirty="0">
                <a:solidFill>
                  <a:schemeClr val="accent3">
                    <a:lumMod val="50000"/>
                  </a:schemeClr>
                </a:solidFill>
              </a:endParaRP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smtClean="0">
                  <a:solidFill>
                    <a:schemeClr val="accent3">
                      <a:lumMod val="50000"/>
                    </a:schemeClr>
                  </a:solidFill>
                </a:rPr>
                <a:t>Journals</a:t>
              </a:r>
              <a:endParaRPr lang="en-GB" sz="1700" dirty="0">
                <a:solidFill>
                  <a:schemeClr val="accent3">
                    <a:lumMod val="50000"/>
                  </a:schemeClr>
                </a:solidFill>
              </a:endParaRP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smtClean="0">
                  <a:solidFill>
                    <a:schemeClr val="accent3">
                      <a:lumMod val="50000"/>
                    </a:schemeClr>
                  </a:solidFill>
                </a:rPr>
                <a:t>Supporting</a:t>
              </a:r>
              <a:endParaRPr lang="en-GB" sz="1700" dirty="0">
                <a:solidFill>
                  <a:schemeClr val="accent3">
                    <a:lumMod val="50000"/>
                  </a:schemeClr>
                </a:solidFill>
              </a:endParaRP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smtClean="0">
                  <a:solidFill>
                    <a:schemeClr val="accent3">
                      <a:lumMod val="50000"/>
                    </a:schemeClr>
                  </a:solidFill>
                </a:rPr>
                <a:t>Expertise</a:t>
              </a:r>
              <a:endParaRPr lang="en-GB" sz="1700" dirty="0">
                <a:solidFill>
                  <a:schemeClr val="accent3">
                    <a:lumMod val="50000"/>
                  </a:schemeClr>
                </a:solidFill>
              </a:endParaRP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smtClean="0">
                  <a:solidFill>
                    <a:schemeClr val="accent3">
                      <a:lumMod val="50000"/>
                    </a:schemeClr>
                  </a:solidFill>
                </a:rPr>
                <a:t>Sponsorship</a:t>
              </a:r>
              <a:endParaRPr lang="en-GB" sz="1700" dirty="0">
                <a:solidFill>
                  <a:schemeClr val="accent3">
                    <a:lumMod val="50000"/>
                  </a:schemeClr>
                </a:solidFill>
              </a:endParaRP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smtClean="0">
                  <a:solidFill>
                    <a:schemeClr val="accent3">
                      <a:lumMod val="50000"/>
                    </a:schemeClr>
                  </a:solidFill>
                </a:rPr>
                <a:t>Thought leadership</a:t>
              </a:r>
              <a:endParaRPr lang="en-GB" sz="17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a:pPr/>
              <a:t>26 February 2018</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Progress</a:t>
            </a:r>
            <a:endParaRPr lang="en-GB" sz="1700" dirty="0">
              <a:solidFill>
                <a:schemeClr val="bg1">
                  <a:lumMod val="75000"/>
                </a:schemeClr>
              </a:solidFill>
            </a:endParaRP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Community</a:t>
            </a:r>
            <a:endParaRPr lang="en-GB" sz="1700" dirty="0">
              <a:solidFill>
                <a:schemeClr val="bg1">
                  <a:lumMod val="75000"/>
                </a:schemeClr>
              </a:solidFill>
            </a:endParaRP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Sessional Meetings</a:t>
            </a:r>
            <a:endParaRPr lang="en-GB" sz="1700" dirty="0">
              <a:solidFill>
                <a:schemeClr val="bg1">
                  <a:lumMod val="75000"/>
                </a:schemeClr>
              </a:solidFill>
            </a:endParaRP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Education</a:t>
            </a:r>
            <a:endParaRPr lang="en-GB" sz="1700" dirty="0">
              <a:solidFill>
                <a:schemeClr val="bg1">
                  <a:lumMod val="75000"/>
                </a:schemeClr>
              </a:solidFill>
            </a:endParaRP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smtClean="0">
                <a:solidFill>
                  <a:schemeClr val="bg1">
                    <a:lumMod val="75000"/>
                  </a:schemeClr>
                </a:solidFill>
              </a:rPr>
              <a:t>Working parties</a:t>
            </a:r>
            <a:endParaRPr lang="en-GB" sz="1700" dirty="0">
              <a:solidFill>
                <a:schemeClr val="bg1">
                  <a:lumMod val="75000"/>
                </a:schemeClr>
              </a:solidFill>
            </a:endParaRP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Volunteering</a:t>
            </a:r>
            <a:endParaRPr lang="en-GB" sz="1700" dirty="0">
              <a:solidFill>
                <a:schemeClr val="bg1">
                  <a:lumMod val="75000"/>
                </a:schemeClr>
              </a:solidFill>
            </a:endParaRP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Research</a:t>
            </a:r>
            <a:endParaRPr lang="en-GB" sz="1700" dirty="0">
              <a:solidFill>
                <a:schemeClr val="bg1">
                  <a:lumMod val="75000"/>
                </a:schemeClr>
              </a:solidFill>
            </a:endParaRP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Shaping</a:t>
            </a:r>
            <a:r>
              <a:rPr lang="en-GB" sz="1700" baseline="0" dirty="0" smtClean="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Networking</a:t>
            </a:r>
            <a:endParaRPr lang="en-GB" sz="1700" dirty="0">
              <a:solidFill>
                <a:schemeClr val="bg1">
                  <a:lumMod val="75000"/>
                </a:schemeClr>
              </a:solidFill>
            </a:endParaRP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Professional</a:t>
            </a:r>
            <a:r>
              <a:rPr lang="en-GB" sz="1700" baseline="0" dirty="0" smtClean="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Enterprise and risk</a:t>
            </a:r>
            <a:endParaRPr lang="en-GB" sz="1700" dirty="0">
              <a:solidFill>
                <a:schemeClr val="bg1">
                  <a:lumMod val="75000"/>
                </a:schemeClr>
              </a:solidFill>
            </a:endParaRP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Learned</a:t>
            </a:r>
            <a:r>
              <a:rPr lang="en-GB" sz="1700" baseline="0" dirty="0" smtClean="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Opportunity</a:t>
            </a:r>
            <a:endParaRPr lang="en-GB" sz="1700" dirty="0">
              <a:solidFill>
                <a:schemeClr val="bg1">
                  <a:lumMod val="75000"/>
                </a:schemeClr>
              </a:solidFill>
            </a:endParaRP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International profile</a:t>
            </a:r>
            <a:endParaRPr lang="en-GB" sz="1700" dirty="0">
              <a:solidFill>
                <a:schemeClr val="bg1">
                  <a:lumMod val="75000"/>
                </a:schemeClr>
              </a:solidFill>
            </a:endParaRP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Journals</a:t>
            </a:r>
            <a:endParaRPr lang="en-GB" sz="1700" dirty="0">
              <a:solidFill>
                <a:schemeClr val="bg1">
                  <a:lumMod val="75000"/>
                </a:schemeClr>
              </a:solidFill>
            </a:endParaRP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Supporting</a:t>
            </a:r>
            <a:endParaRPr lang="en-GB" sz="1700" dirty="0">
              <a:solidFill>
                <a:schemeClr val="bg1">
                  <a:lumMod val="75000"/>
                </a:schemeClr>
              </a:solidFill>
            </a:endParaRP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Expertise</a:t>
            </a:r>
            <a:endParaRPr lang="en-GB" sz="1700" dirty="0">
              <a:solidFill>
                <a:schemeClr val="bg1">
                  <a:lumMod val="75000"/>
                </a:schemeClr>
              </a:solidFill>
            </a:endParaRP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Sponsorship</a:t>
            </a:r>
            <a:endParaRPr lang="en-GB" sz="1700" dirty="0">
              <a:solidFill>
                <a:schemeClr val="bg1">
                  <a:lumMod val="75000"/>
                </a:schemeClr>
              </a:solidFill>
            </a:endParaRP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smtClean="0">
                <a:solidFill>
                  <a:schemeClr val="bg1">
                    <a:lumMod val="75000"/>
                  </a:schemeClr>
                </a:solidFill>
              </a:rPr>
              <a:t>Thought leadership</a:t>
            </a:r>
            <a:endParaRPr lang="en-GB" sz="1700" dirty="0">
              <a:solidFill>
                <a:schemeClr val="bg1">
                  <a:lumMod val="75000"/>
                </a:schemeClr>
              </a:solidFill>
            </a:endParaRP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26 February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fld id="{1744C141-B97D-4979-AB76-E8E6AB76C28B}" type="datetime4">
              <a:rPr lang="en-GB" smtClean="0"/>
              <a:pPr/>
              <a:t>26 February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fld id="{1744C141-B97D-4979-AB76-E8E6AB76C28B}" type="datetime4">
              <a:rPr lang="en-GB" smtClean="0"/>
              <a:pPr/>
              <a:t>26 February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26 February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26 February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fld id="{0D5A5B80-4E0E-41F8-BFF5-504EC24C412E}" type="datetime4">
              <a:rPr lang="en-GB" smtClean="0"/>
              <a:pPr/>
              <a:t>26 February 2018</a:t>
            </a:fld>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smtClean="0">
                  <a:solidFill>
                    <a:schemeClr val="accent2"/>
                  </a:solidFill>
                </a:rPr>
                <a:t>Colour</a:t>
              </a:r>
              <a:r>
                <a:rPr lang="en-GB" sz="800" b="1" baseline="0" dirty="0" smtClean="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smtClean="0"/>
                  <a:t>Dark blue</a:t>
                </a:r>
              </a:p>
              <a:p>
                <a:r>
                  <a:rPr lang="en-GB" sz="800" dirty="0" smtClean="0"/>
                  <a:t>R17</a:t>
                </a:r>
                <a:r>
                  <a:rPr lang="en-GB" sz="800" baseline="0" dirty="0" smtClean="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smtClean="0"/>
                  <a:t>Gold</a:t>
                </a:r>
              </a:p>
              <a:p>
                <a:r>
                  <a:rPr lang="en-GB" sz="800" dirty="0" smtClean="0"/>
                  <a:t>R217</a:t>
                </a:r>
                <a:r>
                  <a:rPr lang="en-GB" sz="800" baseline="0" dirty="0" smtClean="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Mid blue</a:t>
                </a:r>
              </a:p>
              <a:p>
                <a:r>
                  <a:rPr lang="en-GB" sz="800" dirty="0" smtClean="0"/>
                  <a:t>R64</a:t>
                </a:r>
                <a:r>
                  <a:rPr lang="en-GB" sz="800" baseline="0" dirty="0" smtClean="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smtClean="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smtClean="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smtClean="0"/>
                  <a:t>Light grey</a:t>
                </a:r>
              </a:p>
              <a:p>
                <a:r>
                  <a:rPr lang="en-GB" sz="800" dirty="0" smtClean="0"/>
                  <a:t>R220</a:t>
                </a:r>
                <a:r>
                  <a:rPr lang="en-GB" sz="800" baseline="0" dirty="0" smtClean="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Pea green</a:t>
                </a:r>
              </a:p>
              <a:p>
                <a:r>
                  <a:rPr lang="en-GB" sz="800" dirty="0" smtClean="0"/>
                  <a:t>R121</a:t>
                </a:r>
                <a:r>
                  <a:rPr lang="en-GB" sz="800" baseline="0" dirty="0" smtClean="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smtClean="0"/>
                  <a:t>Forest green</a:t>
                </a:r>
              </a:p>
              <a:p>
                <a:r>
                  <a:rPr lang="en-GB" sz="800" dirty="0" smtClean="0"/>
                  <a:t>R</a:t>
                </a:r>
                <a:r>
                  <a:rPr lang="en-GB" sz="800" baseline="0" dirty="0" smtClean="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Bottle green</a:t>
                </a:r>
              </a:p>
              <a:p>
                <a:r>
                  <a:rPr lang="en-GB" sz="800" dirty="0" smtClean="0"/>
                  <a:t>R17</a:t>
                </a:r>
                <a:r>
                  <a:rPr lang="en-GB" sz="800" baseline="0" dirty="0" smtClean="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Cyan</a:t>
                </a:r>
              </a:p>
              <a:p>
                <a:r>
                  <a:rPr lang="en-GB" sz="800" dirty="0" smtClean="0"/>
                  <a:t>R0</a:t>
                </a:r>
                <a:r>
                  <a:rPr lang="en-GB" sz="800" baseline="0" dirty="0" smtClean="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smtClean="0"/>
                  <a:t>Light blue</a:t>
                </a:r>
              </a:p>
              <a:p>
                <a:r>
                  <a:rPr lang="en-GB" sz="800" dirty="0" smtClean="0"/>
                  <a:t>R124</a:t>
                </a:r>
                <a:r>
                  <a:rPr lang="en-GB" sz="800" baseline="0" dirty="0" smtClean="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Violet</a:t>
                </a:r>
              </a:p>
              <a:p>
                <a:r>
                  <a:rPr lang="en-GB" sz="800" dirty="0" smtClean="0"/>
                  <a:t>R128</a:t>
                </a:r>
                <a:r>
                  <a:rPr lang="en-GB" sz="800" baseline="0" dirty="0" smtClean="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Purple</a:t>
                </a:r>
              </a:p>
              <a:p>
                <a:r>
                  <a:rPr lang="en-GB" sz="800" dirty="0" smtClean="0"/>
                  <a:t>R143</a:t>
                </a:r>
                <a:r>
                  <a:rPr lang="en-GB" sz="800" baseline="0" dirty="0" smtClean="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err="1" smtClean="0"/>
                  <a:t>Fuscia</a:t>
                </a:r>
                <a:endParaRPr lang="en-GB" sz="800" dirty="0" smtClean="0"/>
              </a:p>
              <a:p>
                <a:r>
                  <a:rPr lang="en-GB" sz="800" dirty="0" smtClean="0"/>
                  <a:t>R233</a:t>
                </a:r>
                <a:r>
                  <a:rPr lang="en-GB" sz="800" baseline="0" dirty="0" smtClean="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Red</a:t>
                </a:r>
              </a:p>
              <a:p>
                <a:r>
                  <a:rPr lang="en-GB" sz="800" dirty="0" smtClean="0"/>
                  <a:t>R200</a:t>
                </a:r>
                <a:r>
                  <a:rPr lang="en-GB" sz="800" baseline="0" dirty="0" smtClean="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smtClean="0"/>
                  <a:t>Orange</a:t>
                </a:r>
              </a:p>
              <a:p>
                <a:r>
                  <a:rPr lang="en-GB" sz="800" dirty="0" smtClean="0"/>
                  <a:t>R238</a:t>
                </a:r>
                <a:r>
                  <a:rPr lang="en-GB" sz="800" baseline="0" dirty="0" smtClean="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timing>
    <p:tnLst>
      <p:par>
        <p:cTn id="1" dur="indefinite" restart="never" nodeType="tmRoot"/>
      </p:par>
    </p:tnLst>
  </p:timing>
  <p:hf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92" y="1600207"/>
            <a:ext cx="8234358" cy="683511"/>
          </a:xfrm>
        </p:spPr>
        <p:txBody>
          <a:bodyPr/>
          <a:lstStyle/>
          <a:p>
            <a:r>
              <a:rPr lang="en-GB" dirty="0" smtClean="0"/>
              <a:t>Evolution of Economic </a:t>
            </a:r>
            <a:r>
              <a:rPr lang="en-GB" dirty="0"/>
              <a:t>Scenario </a:t>
            </a:r>
            <a:r>
              <a:rPr lang="en-GB" dirty="0" smtClean="0"/>
              <a:t>Generators</a:t>
            </a:r>
            <a:endParaRPr lang="en-GB" b="0" i="1" dirty="0"/>
          </a:p>
        </p:txBody>
      </p:sp>
      <p:sp>
        <p:nvSpPr>
          <p:cNvPr id="2051" name="Rectangle 3"/>
          <p:cNvSpPr>
            <a:spLocks noGrp="1" noChangeArrowheads="1"/>
          </p:cNvSpPr>
          <p:nvPr>
            <p:ph type="subTitle" idx="1"/>
          </p:nvPr>
        </p:nvSpPr>
        <p:spPr>
          <a:xfrm>
            <a:off x="395292" y="2427734"/>
            <a:ext cx="5756772" cy="972592"/>
          </a:xfrm>
        </p:spPr>
        <p:txBody>
          <a:bodyPr/>
          <a:lstStyle/>
          <a:p>
            <a:r>
              <a:rPr lang="en-GB" b="1" dirty="0" smtClean="0"/>
              <a:t>Andrew Smith &amp; Parit Jakhria</a:t>
            </a:r>
          </a:p>
          <a:p>
            <a:r>
              <a:rPr lang="en-GB" sz="1600" i="1" dirty="0" smtClean="0"/>
              <a:t>Extreme Events Working Party</a:t>
            </a:r>
          </a:p>
          <a:p>
            <a:endParaRPr lang="en-GB" sz="1600" i="1" dirty="0"/>
          </a:p>
          <a:p>
            <a:r>
              <a:rPr lang="en-GB" sz="1600" i="1" dirty="0" smtClean="0"/>
              <a:t>Staple Inn, 26</a:t>
            </a:r>
            <a:r>
              <a:rPr lang="en-GB" sz="1600" i="1" baseline="30000" dirty="0" smtClean="0"/>
              <a:t>th</a:t>
            </a:r>
            <a:r>
              <a:rPr lang="en-GB" sz="1600" i="1" dirty="0" smtClean="0"/>
              <a:t> February 2018</a:t>
            </a:r>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26 February 2018</a:t>
            </a:fld>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B – Time Series Models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567" y="943477"/>
            <a:ext cx="7984956" cy="200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0" y="1005576"/>
            <a:ext cx="3204799"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endParaRPr lang="en-GB" kern="0" dirty="0"/>
          </a:p>
        </p:txBody>
      </p:sp>
      <p:sp>
        <p:nvSpPr>
          <p:cNvPr id="9" name="Rectangle 8"/>
          <p:cNvSpPr/>
          <p:nvPr/>
        </p:nvSpPr>
        <p:spPr>
          <a:xfrm>
            <a:off x="395536" y="3057804"/>
            <a:ext cx="8136904" cy="1512168"/>
          </a:xfrm>
          <a:prstGeom prst="rect">
            <a:avLst/>
          </a:prstGeom>
          <a:solidFill>
            <a:schemeClr val="bg1">
              <a:lumMod val="95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285750" indent="-285750">
              <a:buFont typeface="Wingdings" panose="05000000000000000000" pitchFamily="2" charset="2"/>
              <a:buChar char="Ø"/>
            </a:pPr>
            <a:r>
              <a:rPr lang="en-GB" sz="1600" dirty="0">
                <a:solidFill>
                  <a:schemeClr val="tx1"/>
                </a:solidFill>
                <a:latin typeface="Pru Sans Normal" panose="02000503000000020003" pitchFamily="2" charset="0"/>
              </a:rPr>
              <a:t>Captured developments in statistics e.g. </a:t>
            </a:r>
            <a:r>
              <a:rPr lang="en-GB" sz="1600" b="1" i="1" dirty="0">
                <a:solidFill>
                  <a:schemeClr val="tx1"/>
                </a:solidFill>
                <a:latin typeface="Pru Sans Normal" panose="02000503000000020003" pitchFamily="2" charset="0"/>
              </a:rPr>
              <a:t>Box and Jenkins (1969) Time Series Analysis – Forecasting and </a:t>
            </a:r>
            <a:r>
              <a:rPr lang="en-GB" sz="1600" b="1" i="1" dirty="0" smtClean="0">
                <a:solidFill>
                  <a:schemeClr val="tx1"/>
                </a:solidFill>
                <a:latin typeface="Pru Sans Normal" panose="02000503000000020003" pitchFamily="2" charset="0"/>
              </a:rPr>
              <a:t>Control</a:t>
            </a:r>
          </a:p>
          <a:p>
            <a:pPr marL="285750" indent="-285750">
              <a:buFont typeface="Wingdings" panose="05000000000000000000" pitchFamily="2" charset="2"/>
              <a:buChar char="Ø"/>
            </a:pPr>
            <a:endParaRPr lang="en-GB" sz="1000" dirty="0">
              <a:solidFill>
                <a:schemeClr val="tx1"/>
              </a:solidFill>
              <a:latin typeface="Pru Sans Normal" panose="02000503000000020003" pitchFamily="2" charset="0"/>
            </a:endParaRPr>
          </a:p>
          <a:p>
            <a:pPr marL="285750" indent="-285750">
              <a:buFont typeface="Wingdings" panose="05000000000000000000" pitchFamily="2" charset="2"/>
              <a:buChar char="Ø"/>
            </a:pPr>
            <a:r>
              <a:rPr lang="en-GB" sz="1600" b="1" i="1" dirty="0">
                <a:solidFill>
                  <a:schemeClr val="tx1"/>
                </a:solidFill>
                <a:latin typeface="Pru Sans Normal" panose="02000503000000020003" pitchFamily="2" charset="0"/>
              </a:rPr>
              <a:t>A. D. Wilkie (1984) – A stochastic Investment Model for Actuarial Use</a:t>
            </a:r>
            <a:r>
              <a:rPr lang="en-GB" sz="1600" dirty="0">
                <a:solidFill>
                  <a:schemeClr val="tx1"/>
                </a:solidFill>
                <a:latin typeface="Pru Sans Normal" panose="02000503000000020003" pitchFamily="2" charset="0"/>
              </a:rPr>
              <a:t>; Presented to Faculty of Actuaries, published in a peer reviewed journal</a:t>
            </a:r>
            <a:r>
              <a:rPr lang="en-GB" sz="1600" dirty="0" smtClean="0">
                <a:solidFill>
                  <a:schemeClr val="tx1"/>
                </a:solidFill>
                <a:latin typeface="Pru Sans Normal" panose="02000503000000020003" pitchFamily="2" charset="0"/>
              </a:rPr>
              <a:t>.</a:t>
            </a:r>
          </a:p>
          <a:p>
            <a:pPr marL="285750" indent="-285750">
              <a:buFont typeface="Wingdings" panose="05000000000000000000" pitchFamily="2" charset="2"/>
              <a:buChar char="Ø"/>
            </a:pPr>
            <a:endParaRPr lang="en-GB" sz="1000" dirty="0">
              <a:solidFill>
                <a:schemeClr val="tx1"/>
              </a:solidFill>
              <a:latin typeface="Pru Sans Normal" panose="02000503000000020003" pitchFamily="2" charset="0"/>
            </a:endParaRPr>
          </a:p>
          <a:p>
            <a:pPr marL="285750" indent="-285750">
              <a:buFont typeface="Wingdings" panose="05000000000000000000" pitchFamily="2" charset="2"/>
              <a:buChar char="Ø"/>
            </a:pPr>
            <a:r>
              <a:rPr lang="en-GB" sz="1600" dirty="0">
                <a:solidFill>
                  <a:schemeClr val="tx1"/>
                </a:solidFill>
                <a:latin typeface="Pru Sans Normal" panose="02000503000000020003" pitchFamily="2" charset="0"/>
              </a:rPr>
              <a:t>Extensively used in Investment Modelling </a:t>
            </a:r>
          </a:p>
        </p:txBody>
      </p:sp>
    </p:spTree>
    <p:extLst>
      <p:ext uri="{BB962C8B-B14F-4D97-AF65-F5344CB8AC3E}">
        <p14:creationId xmlns:p14="http://schemas.microsoft.com/office/powerpoint/2010/main" val="329865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480"/>
            <a:ext cx="8291512" cy="857250"/>
          </a:xfrm>
        </p:spPr>
        <p:txBody>
          <a:bodyPr/>
          <a:lstStyle/>
          <a:p>
            <a:r>
              <a:rPr lang="en-GB" dirty="0" err="1"/>
              <a:t>Wilkie</a:t>
            </a:r>
            <a:r>
              <a:rPr lang="en-GB" dirty="0"/>
              <a:t> Model vs Random Walks</a:t>
            </a:r>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11</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841479746"/>
              </p:ext>
            </p:extLst>
          </p:nvPr>
        </p:nvGraphicFramePr>
        <p:xfrm>
          <a:off x="1187624" y="843558"/>
          <a:ext cx="7632848" cy="1659988"/>
        </p:xfrm>
        <a:graphic>
          <a:graphicData uri="http://schemas.openxmlformats.org/drawingml/2006/table">
            <a:tbl>
              <a:tblPr firstRow="1" bandRow="1">
                <a:tableStyleId>{5C22544A-7EE6-4342-B048-85BDC9FD1C3A}</a:tableStyleId>
              </a:tblPr>
              <a:tblGrid>
                <a:gridCol w="7632848"/>
              </a:tblGrid>
              <a:tr h="594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6"/>
                          </a:solidFill>
                          <a:latin typeface="Pru Sans Normal" panose="02000503000000020003" pitchFamily="2" charset="0"/>
                        </a:rPr>
                        <a:t>Published model in a peer reviewed journal, discussed by the Faculty of Actuaries, and reviewed in several other published papers. </a:t>
                      </a:r>
                    </a:p>
                    <a:p>
                      <a:pPr algn="l"/>
                      <a:endParaRPr lang="en-GB" sz="1100" b="0" dirty="0" smtClean="0">
                        <a:solidFill>
                          <a:schemeClr val="accent6"/>
                        </a:solidFill>
                        <a:latin typeface="Pru Sans Normal" panose="02000503000000020003" pitchFamily="2" charset="0"/>
                      </a:endParaRP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r>
              <a:tr h="440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accent6"/>
                          </a:solidFill>
                          <a:latin typeface="Pru Sans Normal" panose="02000503000000020003" pitchFamily="2" charset="0"/>
                        </a:rPr>
                        <a:t>Recommended parameters included, and easy to code in a spreadsheet</a:t>
                      </a:r>
                    </a:p>
                    <a:p>
                      <a:pPr algn="l"/>
                      <a:endParaRPr lang="en-GB" sz="1100" b="0" dirty="0" smtClean="0">
                        <a:solidFill>
                          <a:schemeClr val="accent6"/>
                        </a:solidFill>
                        <a:latin typeface="Pru Sans Normal" panose="02000503000000020003" pitchFamily="2" charset="0"/>
                      </a:endParaRP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r>
              <a:tr h="617220">
                <a:tc>
                  <a:txBody>
                    <a:bodyPr/>
                    <a:lstStyle/>
                    <a:p>
                      <a:pPr algn="l"/>
                      <a:r>
                        <a:rPr lang="en-GB" sz="1200" b="0" dirty="0" smtClean="0">
                          <a:solidFill>
                            <a:schemeClr val="accent6"/>
                          </a:solidFill>
                          <a:latin typeface="Pru Sans Normal" panose="02000503000000020003" pitchFamily="2" charset="0"/>
                        </a:rPr>
                        <a:t>Use of static “strategic” asset allocation modestly improves expected return for an acceptable level of risk, by increasing equity allocation or making portfolios more efficient (according to the model).</a:t>
                      </a: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r>
            </a:tbl>
          </a:graphicData>
        </a:graphic>
      </p:graphicFrame>
      <p:sp>
        <p:nvSpPr>
          <p:cNvPr id="8" name="Rectangle 7"/>
          <p:cNvSpPr/>
          <p:nvPr/>
        </p:nvSpPr>
        <p:spPr>
          <a:xfrm>
            <a:off x="395536" y="881394"/>
            <a:ext cx="720080" cy="158234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smtClean="0">
                <a:solidFill>
                  <a:schemeClr val="bg1"/>
                </a:solidFill>
                <a:latin typeface="Pru Sans Normal" panose="02000503000000020003" pitchFamily="2" charset="0"/>
              </a:rPr>
              <a:t>Wilkie Model</a:t>
            </a:r>
            <a:endParaRPr lang="en-GB" sz="1600" b="1" dirty="0">
              <a:solidFill>
                <a:schemeClr val="bg1"/>
              </a:solidFill>
              <a:latin typeface="Pru Sans Normal" panose="02000503000000020003" pitchFamily="2" charset="0"/>
            </a:endParaRPr>
          </a:p>
        </p:txBody>
      </p:sp>
      <p:graphicFrame>
        <p:nvGraphicFramePr>
          <p:cNvPr id="10" name="Diagram 9"/>
          <p:cNvGraphicFramePr/>
          <p:nvPr>
            <p:extLst>
              <p:ext uri="{D42A27DB-BD31-4B8C-83A1-F6EECF244321}">
                <p14:modId xmlns:p14="http://schemas.microsoft.com/office/powerpoint/2010/main" val="750942225"/>
              </p:ext>
            </p:extLst>
          </p:nvPr>
        </p:nvGraphicFramePr>
        <p:xfrm>
          <a:off x="6660232" y="2783636"/>
          <a:ext cx="2327920" cy="1415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95536" y="2575888"/>
            <a:ext cx="5976664" cy="207749"/>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solidFill>
                  <a:schemeClr val="bg1"/>
                </a:solidFill>
                <a:latin typeface="Pru Sans Normal" panose="02000503000000020003"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400" b="1" dirty="0"/>
              <a:t>Some Difficult </a:t>
            </a:r>
            <a:r>
              <a:rPr lang="en-GB" sz="1400" b="1" dirty="0" smtClean="0"/>
              <a:t>Questions</a:t>
            </a:r>
            <a:endParaRPr lang="en-GB" sz="1400" b="1" dirty="0"/>
          </a:p>
        </p:txBody>
      </p:sp>
      <p:sp>
        <p:nvSpPr>
          <p:cNvPr id="12" name="Rectangle 11"/>
          <p:cNvSpPr/>
          <p:nvPr/>
        </p:nvSpPr>
        <p:spPr>
          <a:xfrm>
            <a:off x="395536" y="2783636"/>
            <a:ext cx="5976664" cy="1886073"/>
          </a:xfrm>
          <a:prstGeom prst="rect">
            <a:avLst/>
          </a:prstGeom>
          <a:solidFill>
            <a:schemeClr val="bg1">
              <a:lumMod val="95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285750" indent="-285750">
              <a:buFont typeface="Wingdings" panose="05000000000000000000" pitchFamily="2" charset="2"/>
              <a:buChar char="Ø"/>
            </a:pPr>
            <a:r>
              <a:rPr lang="en-GB" sz="1400" i="1" dirty="0">
                <a:solidFill>
                  <a:schemeClr val="tx1"/>
                </a:solidFill>
                <a:latin typeface="Pru Sans Normal" panose="02000503000000020003" pitchFamily="2" charset="0"/>
              </a:rPr>
              <a:t>Compared to a random walk, </a:t>
            </a:r>
            <a:r>
              <a:rPr lang="en-GB" sz="1400" i="1" dirty="0" err="1">
                <a:solidFill>
                  <a:schemeClr val="tx1"/>
                </a:solidFill>
                <a:latin typeface="Pru Sans Normal" panose="02000503000000020003" pitchFamily="2" charset="0"/>
              </a:rPr>
              <a:t>Wilkie’s</a:t>
            </a:r>
            <a:r>
              <a:rPr lang="en-GB" sz="1400" i="1" dirty="0">
                <a:solidFill>
                  <a:schemeClr val="tx1"/>
                </a:solidFill>
                <a:latin typeface="Pru Sans Normal" panose="02000503000000020003" pitchFamily="2" charset="0"/>
              </a:rPr>
              <a:t> equity volatility term structure implies shares are a better long term match for long term inflation linked liabilities</a:t>
            </a:r>
            <a:r>
              <a:rPr lang="en-GB" sz="1400" i="1" dirty="0" smtClean="0">
                <a:solidFill>
                  <a:schemeClr val="tx1"/>
                </a:solidFill>
                <a:latin typeface="Pru Sans Normal" panose="02000503000000020003" pitchFamily="2" charset="0"/>
              </a:rPr>
              <a:t>.</a:t>
            </a:r>
          </a:p>
          <a:p>
            <a:pPr marL="285750" indent="-285750">
              <a:buFont typeface="Arial" panose="020B0604020202020204" pitchFamily="34" charset="0"/>
              <a:buChar char="•"/>
            </a:pPr>
            <a:endParaRPr lang="en-GB" sz="1400" i="1" dirty="0">
              <a:solidFill>
                <a:schemeClr val="tx1"/>
              </a:solidFill>
              <a:latin typeface="Pru Sans Normal" panose="02000503000000020003" pitchFamily="2" charset="0"/>
            </a:endParaRPr>
          </a:p>
          <a:p>
            <a:pPr marL="285750" indent="-285750">
              <a:buFont typeface="Wingdings" panose="05000000000000000000" pitchFamily="2" charset="2"/>
              <a:buChar char="Ø"/>
            </a:pPr>
            <a:r>
              <a:rPr lang="en-GB" sz="1400" i="1" dirty="0">
                <a:solidFill>
                  <a:schemeClr val="tx1"/>
                </a:solidFill>
                <a:latin typeface="Pru Sans Normal" panose="02000503000000020003" pitchFamily="2" charset="0"/>
              </a:rPr>
              <a:t>Widespread use of Wilkie and similar models accompanied a general increase in pension scheme equity allocations in 1980-1995;           </a:t>
            </a:r>
            <a:endParaRPr lang="en-GB" sz="1400" i="1" dirty="0" smtClean="0">
              <a:solidFill>
                <a:schemeClr val="tx1"/>
              </a:solidFill>
              <a:latin typeface="Pru Sans Normal" panose="02000503000000020003" pitchFamily="2" charset="0"/>
            </a:endParaRPr>
          </a:p>
          <a:p>
            <a:pPr marL="285750" indent="-285750">
              <a:buFont typeface="Arial" panose="020B0604020202020204" pitchFamily="34" charset="0"/>
              <a:buChar char="•"/>
            </a:pPr>
            <a:endParaRPr lang="en-GB" sz="900" i="1" dirty="0">
              <a:solidFill>
                <a:schemeClr val="tx1"/>
              </a:solidFill>
              <a:latin typeface="Pru Sans Normal" panose="02000503000000020003" pitchFamily="2" charset="0"/>
            </a:endParaRPr>
          </a:p>
          <a:p>
            <a:pPr marL="285750" indent="-285750">
              <a:buFont typeface="Wingdings" panose="05000000000000000000" pitchFamily="2" charset="2"/>
              <a:buChar char="Ø"/>
            </a:pPr>
            <a:r>
              <a:rPr lang="en-GB" sz="1400" b="1" i="1" dirty="0" smtClean="0">
                <a:solidFill>
                  <a:schemeClr val="tx1"/>
                </a:solidFill>
                <a:latin typeface="Pru Sans Normal" panose="02000503000000020003" pitchFamily="2" charset="0"/>
              </a:rPr>
              <a:t>But </a:t>
            </a:r>
            <a:r>
              <a:rPr lang="en-GB" sz="1400" b="1" i="1" dirty="0">
                <a:solidFill>
                  <a:schemeClr val="tx1"/>
                </a:solidFill>
                <a:latin typeface="Pru Sans Normal" panose="02000503000000020003" pitchFamily="2" charset="0"/>
              </a:rPr>
              <a:t>was the increase because of the Wilkie model?</a:t>
            </a:r>
          </a:p>
        </p:txBody>
      </p:sp>
    </p:spTree>
    <p:extLst>
      <p:ext uri="{BB962C8B-B14F-4D97-AF65-F5344CB8AC3E}">
        <p14:creationId xmlns:p14="http://schemas.microsoft.com/office/powerpoint/2010/main" val="340928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C1 – Option Pricing Models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12</a:t>
            </a:fld>
            <a:endParaRPr lang="en-GB"/>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83884" y="1005576"/>
            <a:ext cx="5026924" cy="30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5536" y="1005577"/>
            <a:ext cx="3888432" cy="3510390"/>
          </a:xfrm>
          <a:prstGeom prst="rect">
            <a:avLst/>
          </a:prstGeom>
          <a:solidFill>
            <a:schemeClr val="bg1">
              <a:lumMod val="95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Very much theory driven</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Pricing of options and other derivatives, under idealised (frictionless market conditions)</a:t>
            </a:r>
          </a:p>
          <a:p>
            <a:pPr marL="285750" indent="-285750">
              <a:spcAft>
                <a:spcPts val="1200"/>
              </a:spcAft>
              <a:buFont typeface="Wingdings" panose="05000000000000000000" pitchFamily="2" charset="2"/>
              <a:buChar char="Ø"/>
            </a:pPr>
            <a:r>
              <a:rPr lang="en-GB" sz="1600" b="1" i="1" dirty="0">
                <a:solidFill>
                  <a:schemeClr val="tx1"/>
                </a:solidFill>
                <a:latin typeface="Pru Sans Normal" panose="02000503000000020003" pitchFamily="2" charset="0"/>
              </a:rPr>
              <a:t>Fisher Black, Myron Scholes (1973) The Pricing of Options and Corporate Liabilities</a:t>
            </a:r>
          </a:p>
          <a:p>
            <a:pPr marL="285750" indent="-285750">
              <a:spcAft>
                <a:spcPts val="1200"/>
              </a:spcAft>
              <a:buFont typeface="Wingdings" panose="05000000000000000000" pitchFamily="2" charset="2"/>
              <a:buChar char="Ø"/>
            </a:pPr>
            <a:r>
              <a:rPr lang="en-GB" sz="1600" b="1" i="1" dirty="0">
                <a:solidFill>
                  <a:schemeClr val="tx1"/>
                </a:solidFill>
                <a:latin typeface="Pru Sans Normal" panose="02000503000000020003" pitchFamily="2" charset="0"/>
              </a:rPr>
              <a:t>J. Hull, A White (1990). Model of future interest rates</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Often different bottom-up models for different asset classes, challenging to consider from a holistic perspective</a:t>
            </a:r>
          </a:p>
        </p:txBody>
      </p:sp>
    </p:spTree>
    <p:extLst>
      <p:ext uri="{BB962C8B-B14F-4D97-AF65-F5344CB8AC3E}">
        <p14:creationId xmlns:p14="http://schemas.microsoft.com/office/powerpoint/2010/main" val="142454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8291512" cy="857250"/>
          </a:xfrm>
        </p:spPr>
        <p:txBody>
          <a:bodyPr/>
          <a:lstStyle/>
          <a:p>
            <a:r>
              <a:rPr lang="en-GB" dirty="0"/>
              <a:t>Why did Option Models become Popular?</a:t>
            </a:r>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13</a:t>
            </a:fld>
            <a:endParaRPr lang="en-GB"/>
          </a:p>
        </p:txBody>
      </p:sp>
      <p:sp>
        <p:nvSpPr>
          <p:cNvPr id="6" name="Footer Placeholder 5"/>
          <p:cNvSpPr>
            <a:spLocks noGrp="1"/>
          </p:cNvSpPr>
          <p:nvPr>
            <p:ph type="ftr" sz="quarter" idx="11"/>
            <p:custDataLst>
              <p:tags r:id="rId1"/>
            </p:custDataLst>
          </p:nvPr>
        </p:nvSpPr>
        <p:spPr>
          <a:xfrm>
            <a:off x="0" y="4807744"/>
            <a:ext cx="9144000" cy="248841"/>
          </a:xfrm>
        </p:spPr>
        <p:txBody>
          <a:bodyPr/>
          <a:lstStyle/>
          <a:p>
            <a:r>
              <a:rPr lang="en-GB" smtClean="0"/>
              <a:t>CONFIDENTIAL</a:t>
            </a:r>
            <a:endParaRPr lang="en-GB" dirty="0"/>
          </a:p>
        </p:txBody>
      </p:sp>
      <p:graphicFrame>
        <p:nvGraphicFramePr>
          <p:cNvPr id="7" name="Diagram 6"/>
          <p:cNvGraphicFramePr/>
          <p:nvPr>
            <p:extLst>
              <p:ext uri="{D42A27DB-BD31-4B8C-83A1-F6EECF244321}">
                <p14:modId xmlns:p14="http://schemas.microsoft.com/office/powerpoint/2010/main" val="1009661511"/>
              </p:ext>
            </p:extLst>
          </p:nvPr>
        </p:nvGraphicFramePr>
        <p:xfrm>
          <a:off x="323528" y="951570"/>
          <a:ext cx="8640960" cy="3636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179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C2 – One Year VaR</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14</a:t>
            </a:fld>
            <a:endParaRPr lang="en-GB"/>
          </a:p>
        </p:txBody>
      </p:sp>
      <p:sp>
        <p:nvSpPr>
          <p:cNvPr id="9" name="Rectangle 8"/>
          <p:cNvSpPr/>
          <p:nvPr/>
        </p:nvSpPr>
        <p:spPr>
          <a:xfrm>
            <a:off x="395536" y="1005576"/>
            <a:ext cx="3888432" cy="3654405"/>
          </a:xfrm>
          <a:prstGeom prst="rect">
            <a:avLst/>
          </a:prstGeom>
          <a:solidFill>
            <a:schemeClr val="bg1">
              <a:lumMod val="95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Data driven </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Use of distributions imposed by regulations requiring 1 in 200 event. ICAS, Solvency II</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Focus on tails of distribution, kurtosis</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Self-assessment introduced by the FSA with effect from 31.12.2004 (GENPRU 2.1.6)</a:t>
            </a:r>
          </a:p>
          <a:p>
            <a:pPr marL="285750" indent="-285750">
              <a:spcAft>
                <a:spcPts val="1200"/>
              </a:spcAft>
              <a:buFont typeface="Wingdings" panose="05000000000000000000" pitchFamily="2" charset="2"/>
              <a:buChar char="Ø"/>
            </a:pPr>
            <a:r>
              <a:rPr lang="en-GB" sz="1600" dirty="0">
                <a:solidFill>
                  <a:schemeClr val="tx1"/>
                </a:solidFill>
                <a:latin typeface="Pru Sans Normal" panose="02000503000000020003" pitchFamily="2" charset="0"/>
              </a:rPr>
              <a:t>Extreme Events Working Party created and published work on different asset </a:t>
            </a:r>
            <a:r>
              <a:rPr lang="en-GB" sz="1600" dirty="0" smtClean="0">
                <a:solidFill>
                  <a:schemeClr val="tx1"/>
                </a:solidFill>
                <a:latin typeface="Pru Sans Normal" panose="02000503000000020003" pitchFamily="2" charset="0"/>
              </a:rPr>
              <a:t>classes.</a:t>
            </a:r>
            <a:endParaRPr lang="en-GB" sz="1600" dirty="0">
              <a:solidFill>
                <a:schemeClr val="tx1"/>
              </a:solidFill>
              <a:latin typeface="Pru Sans Normal" panose="02000503000000020003" pitchFamily="2" charset="0"/>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83969" y="1005576"/>
            <a:ext cx="4590415"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033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288" y="1600202"/>
            <a:ext cx="8497192" cy="971549"/>
          </a:xfrm>
        </p:spPr>
        <p:txBody>
          <a:bodyPr/>
          <a:lstStyle/>
          <a:p>
            <a:r>
              <a:rPr lang="en-GB" dirty="0" smtClean="0"/>
              <a:t>Uses, Awareness and Challenges over Time</a:t>
            </a:r>
            <a:endParaRPr lang="en-GB" dirty="0"/>
          </a:p>
        </p:txBody>
      </p:sp>
      <p:sp>
        <p:nvSpPr>
          <p:cNvPr id="4" name="Date Placeholder 3"/>
          <p:cNvSpPr>
            <a:spLocks noGrp="1"/>
          </p:cNvSpPr>
          <p:nvPr>
            <p:ph type="dt" sz="half" idx="2"/>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4294967295"/>
          </p:nvPr>
        </p:nvSpPr>
        <p:spPr>
          <a:xfrm>
            <a:off x="8496300" y="4801791"/>
            <a:ext cx="647700" cy="254794"/>
          </a:xfrm>
        </p:spPr>
        <p:txBody>
          <a:bodyPr/>
          <a:lstStyle/>
          <a:p>
            <a:pPr algn="ctr"/>
            <a:r>
              <a:rPr lang="en-GB" dirty="0" smtClean="0"/>
              <a:t>15</a:t>
            </a:r>
            <a:endParaRPr lang="en-GB" dirty="0"/>
          </a:p>
        </p:txBody>
      </p:sp>
      <p:sp>
        <p:nvSpPr>
          <p:cNvPr id="3" name="BJPseudoFooter"/>
          <p:cNvSpPr txBox="1"/>
          <p:nvPr>
            <p:custDataLst>
              <p:tags r:id="rId1"/>
            </p:custDataLst>
          </p:nvPr>
        </p:nvSpPr>
        <p:spPr>
          <a:xfrm>
            <a:off x="127000" y="4949310"/>
            <a:ext cx="8890000" cy="246221"/>
          </a:xfrm>
          <a:prstGeom prst="rect">
            <a:avLst/>
          </a:prstGeom>
          <a:noFill/>
        </p:spPr>
        <p:txBody>
          <a:bodyPr vert="horz" rtlCol="0">
            <a:spAutoFit/>
          </a:bodyPr>
          <a:lstStyle/>
          <a:p>
            <a:pPr algn="ctr"/>
            <a:r>
              <a:rPr lang="en-GB" sz="1000" smtClean="0">
                <a:solidFill>
                  <a:srgbClr val="000000"/>
                </a:solidFill>
                <a:latin typeface="Arial"/>
              </a:rPr>
              <a:t>CONFIDENTIAL</a:t>
            </a:r>
            <a:endParaRPr lang="en-GB" sz="1000">
              <a:solidFill>
                <a:srgbClr val="000000"/>
              </a:solidFill>
              <a:latin typeface="Arial"/>
            </a:endParaRPr>
          </a:p>
        </p:txBody>
      </p:sp>
    </p:spTree>
    <p:extLst>
      <p:ext uri="{BB962C8B-B14F-4D97-AF65-F5344CB8AC3E}">
        <p14:creationId xmlns:p14="http://schemas.microsoft.com/office/powerpoint/2010/main" val="2772878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and Awareness</a:t>
            </a:r>
            <a:endParaRPr lang="en-GB" dirty="0"/>
          </a:p>
        </p:txBody>
      </p:sp>
      <p:sp>
        <p:nvSpPr>
          <p:cNvPr id="3" name="Content Placeholder 2"/>
          <p:cNvSpPr>
            <a:spLocks noGrp="1"/>
          </p:cNvSpPr>
          <p:nvPr>
            <p:ph idx="1"/>
          </p:nvPr>
        </p:nvSpPr>
        <p:spPr>
          <a:xfrm>
            <a:off x="395536" y="1005576"/>
            <a:ext cx="8291512" cy="3480197"/>
          </a:xfrm>
        </p:spPr>
        <p:txBody>
          <a:bodyPr/>
          <a:lstStyle/>
          <a:p>
            <a:r>
              <a:rPr lang="en-GB" sz="1600" dirty="0" smtClean="0"/>
              <a:t>ESG's </a:t>
            </a:r>
            <a:r>
              <a:rPr lang="en-GB" sz="1600" dirty="0"/>
              <a:t>now used much more widely than was the case in the </a:t>
            </a:r>
            <a:r>
              <a:rPr lang="en-GB" sz="1600" dirty="0" smtClean="0"/>
              <a:t>past in particular for valuation and reporting, although some core uses have persistent over time.</a:t>
            </a:r>
            <a:endParaRPr lang="en-GB" sz="1600" dirty="0"/>
          </a:p>
          <a:p>
            <a:endParaRPr lang="en-GB" dirty="0" smtClean="0"/>
          </a:p>
          <a:p>
            <a:endParaRPr lang="en-GB" dirty="0"/>
          </a:p>
          <a:p>
            <a:endParaRPr lang="en-GB" dirty="0" smtClean="0"/>
          </a:p>
          <a:p>
            <a:endParaRPr lang="en-GB" dirty="0" smtClean="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16</a:t>
            </a:fld>
            <a:endParaRPr lang="en-GB"/>
          </a:p>
        </p:txBody>
      </p:sp>
      <p:sp>
        <p:nvSpPr>
          <p:cNvPr id="6" name="Footer Placeholder 5"/>
          <p:cNvSpPr>
            <a:spLocks noGrp="1"/>
          </p:cNvSpPr>
          <p:nvPr>
            <p:ph type="ftr" sz="quarter" idx="11"/>
            <p:custDataLst>
              <p:tags r:id="rId1"/>
            </p:custDataLst>
          </p:nvPr>
        </p:nvSpPr>
        <p:spPr>
          <a:xfrm>
            <a:off x="0" y="4807744"/>
            <a:ext cx="9144000" cy="248841"/>
          </a:xfrm>
        </p:spPr>
        <p:txBody>
          <a:bodyPr/>
          <a:lstStyle/>
          <a:p>
            <a:r>
              <a:rPr lang="en-GB" smtClean="0"/>
              <a:t>CONFIDENTIAL</a:t>
            </a:r>
            <a:endParaRPr lang="en-GB" dirty="0"/>
          </a:p>
        </p:txBody>
      </p:sp>
      <p:graphicFrame>
        <p:nvGraphicFramePr>
          <p:cNvPr id="25" name="Diagram 24"/>
          <p:cNvGraphicFramePr/>
          <p:nvPr>
            <p:extLst>
              <p:ext uri="{D42A27DB-BD31-4B8C-83A1-F6EECF244321}">
                <p14:modId xmlns:p14="http://schemas.microsoft.com/office/powerpoint/2010/main" val="4121108237"/>
              </p:ext>
            </p:extLst>
          </p:nvPr>
        </p:nvGraphicFramePr>
        <p:xfrm>
          <a:off x="1644352" y="1545636"/>
          <a:ext cx="6096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Rectangle 25"/>
          <p:cNvSpPr/>
          <p:nvPr/>
        </p:nvSpPr>
        <p:spPr>
          <a:xfrm>
            <a:off x="899592" y="1707654"/>
            <a:ext cx="720080" cy="2700300"/>
          </a:xfrm>
          <a:prstGeom prst="rect">
            <a:avLst/>
          </a:prstGeom>
          <a:gradFill>
            <a:gsLst>
              <a:gs pos="0">
                <a:schemeClr val="accent5"/>
              </a:gs>
              <a:gs pos="50000">
                <a:srgbClr val="09A281"/>
              </a:gs>
              <a:gs pos="100000">
                <a:srgbClr val="008452"/>
              </a:gs>
            </a:gsLst>
            <a:lin ang="5400000" scaled="0"/>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b="1" dirty="0" smtClean="0">
                <a:solidFill>
                  <a:schemeClr val="bg1"/>
                </a:solidFill>
                <a:latin typeface="Pru Sans Normal" panose="02000503000000020003" pitchFamily="2" charset="0"/>
              </a:rPr>
              <a:t>Core Model</a:t>
            </a:r>
            <a:endParaRPr lang="en-GB" sz="2800" b="1" dirty="0">
              <a:solidFill>
                <a:schemeClr val="bg1"/>
              </a:solidFill>
              <a:latin typeface="Pru Sans Normal" panose="02000503000000020003" pitchFamily="2" charset="0"/>
            </a:endParaRPr>
          </a:p>
        </p:txBody>
      </p:sp>
    </p:spTree>
    <p:extLst>
      <p:ext uri="{BB962C8B-B14F-4D97-AF65-F5344CB8AC3E}">
        <p14:creationId xmlns:p14="http://schemas.microsoft.com/office/powerpoint/2010/main" val="2172677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challenge inherent in stochastic asset models</a:t>
            </a:r>
          </a:p>
        </p:txBody>
      </p:sp>
      <p:sp>
        <p:nvSpPr>
          <p:cNvPr id="3" name="Content Placeholder 2"/>
          <p:cNvSpPr>
            <a:spLocks noGrp="1"/>
          </p:cNvSpPr>
          <p:nvPr>
            <p:ph idx="1"/>
          </p:nvPr>
        </p:nvSpPr>
        <p:spPr>
          <a:xfrm>
            <a:off x="395292" y="1168003"/>
            <a:ext cx="8291512" cy="323627"/>
          </a:xfrm>
        </p:spPr>
        <p:txBody>
          <a:bodyPr/>
          <a:lstStyle/>
          <a:p>
            <a:pPr>
              <a:buFont typeface="Wingdings" panose="05000000000000000000" pitchFamily="2" charset="2"/>
              <a:buChar char="Ø"/>
            </a:pPr>
            <a:r>
              <a:rPr lang="en-GB" dirty="0" smtClean="0"/>
              <a:t>The </a:t>
            </a:r>
            <a:r>
              <a:rPr lang="en-GB" dirty="0"/>
              <a:t>increasingly global nature of the </a:t>
            </a:r>
            <a:r>
              <a:rPr lang="en-GB" dirty="0" smtClean="0"/>
              <a:t>assets</a:t>
            </a:r>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17</a:t>
            </a:fld>
            <a:endParaRPr lang="en-GB"/>
          </a:p>
        </p:txBody>
      </p:sp>
      <p:sp>
        <p:nvSpPr>
          <p:cNvPr id="6" name="Footer Placeholder 5"/>
          <p:cNvSpPr>
            <a:spLocks noGrp="1"/>
          </p:cNvSpPr>
          <p:nvPr>
            <p:ph type="ftr" sz="quarter" idx="11"/>
            <p:custDataLst>
              <p:tags r:id="rId1"/>
            </p:custDataLst>
          </p:nvPr>
        </p:nvSpPr>
        <p:spPr>
          <a:xfrm>
            <a:off x="0" y="4807744"/>
            <a:ext cx="9144000" cy="248841"/>
          </a:xfrm>
        </p:spPr>
        <p:txBody>
          <a:bodyPr/>
          <a:lstStyle/>
          <a:p>
            <a:r>
              <a:rPr lang="en-GB" smtClean="0"/>
              <a:t>CONFIDENTIAL</a:t>
            </a:r>
            <a:endParaRPr lang="en-GB"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563638"/>
            <a:ext cx="6196511" cy="198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bwMode="auto">
          <a:xfrm>
            <a:off x="395292" y="3651870"/>
            <a:ext cx="8291512" cy="32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buFont typeface="Wingdings" panose="05000000000000000000" pitchFamily="2" charset="2"/>
              <a:buChar char="Ø"/>
            </a:pPr>
            <a:r>
              <a:rPr lang="en-GB" kern="0" dirty="0"/>
              <a:t>Long dated liabilities, which require extrapolation in time</a:t>
            </a:r>
          </a:p>
        </p:txBody>
      </p:sp>
      <p:sp>
        <p:nvSpPr>
          <p:cNvPr id="13" name="Content Placeholder 2"/>
          <p:cNvSpPr txBox="1">
            <a:spLocks/>
          </p:cNvSpPr>
          <p:nvPr/>
        </p:nvSpPr>
        <p:spPr bwMode="auto">
          <a:xfrm>
            <a:off x="395292" y="4083918"/>
            <a:ext cx="8291512" cy="32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buFont typeface="Wingdings" panose="05000000000000000000" pitchFamily="2" charset="2"/>
              <a:buChar char="Ø"/>
            </a:pPr>
            <a:r>
              <a:rPr lang="en-GB" kern="0" dirty="0"/>
              <a:t>Capital regulations, which require extrapolation in terms of probability</a:t>
            </a:r>
            <a:endParaRPr lang="en-GB" i="1" kern="0" dirty="0">
              <a:solidFill>
                <a:schemeClr val="accent4"/>
              </a:solidFill>
            </a:endParaRPr>
          </a:p>
        </p:txBody>
      </p:sp>
    </p:spTree>
    <p:extLst>
      <p:ext uri="{BB962C8B-B14F-4D97-AF65-F5344CB8AC3E}">
        <p14:creationId xmlns:p14="http://schemas.microsoft.com/office/powerpoint/2010/main" val="33825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492"/>
            <a:ext cx="8291512" cy="857250"/>
          </a:xfrm>
        </p:spPr>
        <p:txBody>
          <a:bodyPr/>
          <a:lstStyle/>
          <a:p>
            <a:r>
              <a:rPr lang="en-GB" dirty="0" smtClean="0"/>
              <a:t>The Challenge</a:t>
            </a:r>
            <a:endParaRPr lang="en-GB" dirty="0"/>
          </a:p>
        </p:txBody>
      </p:sp>
      <p:sp>
        <p:nvSpPr>
          <p:cNvPr id="3" name="Content Placeholder 2"/>
          <p:cNvSpPr>
            <a:spLocks noGrp="1"/>
          </p:cNvSpPr>
          <p:nvPr>
            <p:ph idx="1"/>
          </p:nvPr>
        </p:nvSpPr>
        <p:spPr>
          <a:xfrm>
            <a:off x="323528" y="951570"/>
            <a:ext cx="8712968" cy="1134126"/>
          </a:xfrm>
        </p:spPr>
        <p:txBody>
          <a:bodyPr/>
          <a:lstStyle/>
          <a:p>
            <a:pPr marL="0" indent="0">
              <a:buNone/>
            </a:pPr>
            <a:r>
              <a:rPr lang="en-GB" sz="1600" i="1" dirty="0" smtClean="0">
                <a:solidFill>
                  <a:schemeClr val="accent2"/>
                </a:solidFill>
              </a:rPr>
              <a:t>A </a:t>
            </a:r>
            <a:r>
              <a:rPr lang="en-GB" sz="1600" i="1" dirty="0">
                <a:solidFill>
                  <a:schemeClr val="accent2"/>
                </a:solidFill>
              </a:rPr>
              <a:t>truly accurate model of the (asset) world would potentially be as large as the asset world itself</a:t>
            </a:r>
            <a:r>
              <a:rPr lang="en-GB" sz="1600" i="1" dirty="0" smtClean="0">
                <a:solidFill>
                  <a:schemeClr val="accent2"/>
                </a:solidFill>
              </a:rPr>
              <a:t>! The problem is compounded by the need to extrapolate in time and </a:t>
            </a:r>
            <a:r>
              <a:rPr lang="en-GB" sz="1600" i="1" dirty="0">
                <a:solidFill>
                  <a:schemeClr val="accent2"/>
                </a:solidFill>
              </a:rPr>
              <a:t>probability. Beware of complexity, challenge to summarise the universe efficiently</a:t>
            </a:r>
          </a:p>
          <a:p>
            <a:pPr marL="0" indent="0">
              <a:buNone/>
            </a:pPr>
            <a:endParaRPr lang="en-GB" sz="1600" i="1" dirty="0" smtClean="0">
              <a:solidFill>
                <a:schemeClr val="accent2"/>
              </a:solidFill>
            </a:endParaRPr>
          </a:p>
          <a:p>
            <a:pPr>
              <a:buFont typeface="Wingdings" panose="05000000000000000000" pitchFamily="2" charset="2"/>
              <a:buChar char="§"/>
            </a:pPr>
            <a:endParaRPr lang="en-GB" sz="1800" i="1" dirty="0" smtClean="0">
              <a:solidFill>
                <a:schemeClr val="accent2"/>
              </a:solidFill>
            </a:endParaRPr>
          </a:p>
          <a:p>
            <a:endParaRPr lang="en-GB" sz="1800" dirty="0"/>
          </a:p>
          <a:p>
            <a:endParaRPr lang="en-GB" sz="1200" dirty="0" smtClean="0"/>
          </a:p>
          <a:p>
            <a:endParaRPr lang="en-GB" sz="1200" dirty="0"/>
          </a:p>
          <a:p>
            <a:endParaRPr lang="en-GB" sz="1200" dirty="0" smtClean="0"/>
          </a:p>
          <a:p>
            <a:endParaRPr lang="en-GB" sz="1200" dirty="0"/>
          </a:p>
          <a:p>
            <a:endParaRPr lang="en-GB" sz="1200" dirty="0" smtClean="0"/>
          </a:p>
          <a:p>
            <a:endParaRPr lang="en-GB" sz="800" dirty="0"/>
          </a:p>
          <a:p>
            <a:endParaRPr lang="en-GB" sz="1200" dirty="0" smtClean="0"/>
          </a:p>
          <a:p>
            <a:pPr marL="0" indent="0">
              <a:buNone/>
            </a:pPr>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18</a:t>
            </a:fld>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07654"/>
            <a:ext cx="7242676" cy="28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429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Have ESGs captured material risks?</a:t>
            </a:r>
            <a:endParaRPr lang="en-GB" dirty="0"/>
          </a:p>
        </p:txBody>
      </p:sp>
      <p:sp>
        <p:nvSpPr>
          <p:cNvPr id="4" name="Date Placeholder 3"/>
          <p:cNvSpPr>
            <a:spLocks noGrp="1"/>
          </p:cNvSpPr>
          <p:nvPr>
            <p:ph type="dt" sz="half" idx="10"/>
          </p:nvPr>
        </p:nvSpPr>
        <p:spPr>
          <a:xfrm>
            <a:off x="395536" y="4803998"/>
            <a:ext cx="2016125" cy="248841"/>
          </a:xfrm>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19</a:t>
            </a:fld>
            <a:endParaRPr lang="en-GB"/>
          </a:p>
        </p:txBody>
      </p:sp>
      <p:sp>
        <p:nvSpPr>
          <p:cNvPr id="3" name="Content Placeholder 2"/>
          <p:cNvSpPr>
            <a:spLocks noGrp="1"/>
          </p:cNvSpPr>
          <p:nvPr>
            <p:ph idx="1"/>
          </p:nvPr>
        </p:nvSpPr>
        <p:spPr>
          <a:xfrm>
            <a:off x="5148064" y="3075806"/>
            <a:ext cx="3816424" cy="1026114"/>
          </a:xfrm>
        </p:spPr>
        <p:txBody>
          <a:bodyPr/>
          <a:lstStyle/>
          <a:p>
            <a:pPr marL="0" indent="0" algn="ctr">
              <a:buNone/>
            </a:pPr>
            <a:r>
              <a:rPr lang="en-GB" sz="1800" dirty="0" smtClean="0">
                <a:solidFill>
                  <a:schemeClr val="accent2"/>
                </a:solidFill>
                <a:latin typeface="Arial Rounded MT Bold" panose="020F0704030504030204" pitchFamily="34" charset="0"/>
              </a:rPr>
              <a:t>“A </a:t>
            </a:r>
            <a:r>
              <a:rPr lang="en-GB" sz="1800" dirty="0">
                <a:solidFill>
                  <a:schemeClr val="accent2"/>
                </a:solidFill>
                <a:latin typeface="Arial Rounded MT Bold" panose="020F0704030504030204" pitchFamily="34" charset="0"/>
              </a:rPr>
              <a:t>continual learning process to develop models against the backdrop of real world </a:t>
            </a:r>
            <a:r>
              <a:rPr lang="en-GB" sz="1800" dirty="0" smtClean="0">
                <a:solidFill>
                  <a:schemeClr val="accent2"/>
                </a:solidFill>
                <a:latin typeface="Arial Rounded MT Bold" panose="020F0704030504030204" pitchFamily="34" charset="0"/>
              </a:rPr>
              <a:t>experience”.</a:t>
            </a:r>
          </a:p>
        </p:txBody>
      </p:sp>
      <p:sp>
        <p:nvSpPr>
          <p:cNvPr id="9" name="Oval 8"/>
          <p:cNvSpPr/>
          <p:nvPr/>
        </p:nvSpPr>
        <p:spPr>
          <a:xfrm>
            <a:off x="1259632" y="465516"/>
            <a:ext cx="6336704" cy="4266474"/>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620824" y="699396"/>
            <a:ext cx="1512168" cy="1200329"/>
          </a:xfrm>
          <a:prstGeom prst="rect">
            <a:avLst/>
          </a:prstGeom>
          <a:noFill/>
        </p:spPr>
        <p:txBody>
          <a:bodyPr wrap="square" rtlCol="0">
            <a:spAutoFit/>
          </a:bodyPr>
          <a:lstStyle/>
          <a:p>
            <a:pPr algn="ctr"/>
            <a:r>
              <a:rPr lang="en-GB" sz="1200" dirty="0" smtClean="0">
                <a:solidFill>
                  <a:schemeClr val="accent1"/>
                </a:solidFill>
                <a:latin typeface="Arial Rounded MT Bold" panose="020F0704030504030204" pitchFamily="34" charset="0"/>
              </a:rPr>
              <a:t>These are difficult to predict, and often results in over or underestimation of risks</a:t>
            </a:r>
            <a:endParaRPr lang="en-GB" sz="1200" dirty="0">
              <a:solidFill>
                <a:schemeClr val="accent1"/>
              </a:solidFill>
              <a:latin typeface="Arial Rounded MT Bold" panose="020F0704030504030204" pitchFamily="34" charset="0"/>
            </a:endParaRPr>
          </a:p>
        </p:txBody>
      </p:sp>
      <p:sp>
        <p:nvSpPr>
          <p:cNvPr id="11" name="TextBox 10"/>
          <p:cNvSpPr txBox="1"/>
          <p:nvPr/>
        </p:nvSpPr>
        <p:spPr>
          <a:xfrm>
            <a:off x="107504" y="1005576"/>
            <a:ext cx="1656184" cy="1600438"/>
          </a:xfrm>
          <a:prstGeom prst="rect">
            <a:avLst/>
          </a:prstGeom>
          <a:noFill/>
        </p:spPr>
        <p:txBody>
          <a:bodyPr wrap="square" rtlCol="0">
            <a:spAutoFit/>
          </a:bodyPr>
          <a:lstStyle/>
          <a:p>
            <a:r>
              <a:rPr lang="en-GB" sz="1200" dirty="0" smtClean="0">
                <a:solidFill>
                  <a:srgbClr val="C00000"/>
                </a:solidFill>
                <a:latin typeface="Arial Rounded MT Bold" panose="020F0704030504030204" pitchFamily="34" charset="0"/>
              </a:rPr>
              <a:t>!! Negative rates + have been completely missed by some models, and large fall in rates significantly underestimated</a:t>
            </a:r>
            <a:endParaRPr lang="en-GB" sz="1200" dirty="0">
              <a:solidFill>
                <a:srgbClr val="C00000"/>
              </a:solidFill>
              <a:latin typeface="Arial Rounded MT Bold" panose="020F0704030504030204" pitchFamily="34" charset="0"/>
            </a:endParaRPr>
          </a:p>
          <a:p>
            <a:pPr algn="ctr"/>
            <a:endParaRPr lang="en-GB" sz="1400" dirty="0">
              <a:solidFill>
                <a:schemeClr val="accent6">
                  <a:lumMod val="75000"/>
                </a:schemeClr>
              </a:solidFill>
              <a:latin typeface="Arial Rounded MT Bold" panose="020F0704030504030204" pitchFamily="34" charset="0"/>
            </a:endParaRPr>
          </a:p>
        </p:txBody>
      </p:sp>
      <p:sp>
        <p:nvSpPr>
          <p:cNvPr id="12" name="TextBox 11"/>
          <p:cNvSpPr txBox="1"/>
          <p:nvPr/>
        </p:nvSpPr>
        <p:spPr>
          <a:xfrm>
            <a:off x="113585" y="3435846"/>
            <a:ext cx="1512168" cy="461665"/>
          </a:xfrm>
          <a:prstGeom prst="rect">
            <a:avLst/>
          </a:prstGeom>
          <a:noFill/>
        </p:spPr>
        <p:txBody>
          <a:bodyPr wrap="square" rtlCol="0">
            <a:spAutoFit/>
          </a:bodyPr>
          <a:lstStyle/>
          <a:p>
            <a:pPr algn="ctr"/>
            <a:r>
              <a:rPr lang="en-GB" sz="1200" dirty="0" smtClean="0">
                <a:solidFill>
                  <a:schemeClr val="accent1"/>
                </a:solidFill>
                <a:latin typeface="Arial Rounded MT Bold" panose="020F0704030504030204" pitchFamily="34" charset="0"/>
              </a:rPr>
              <a:t>Parameterisation of extreme events</a:t>
            </a:r>
            <a:endParaRPr lang="en-GB" sz="1200" dirty="0">
              <a:solidFill>
                <a:schemeClr val="accent1"/>
              </a:solidFill>
              <a:latin typeface="Arial Rounded MT Bold" panose="020F0704030504030204" pitchFamily="34" charset="0"/>
            </a:endParaRPr>
          </a:p>
        </p:txBody>
      </p:sp>
      <p:grpSp>
        <p:nvGrpSpPr>
          <p:cNvPr id="16" name="Group 15"/>
          <p:cNvGrpSpPr/>
          <p:nvPr/>
        </p:nvGrpSpPr>
        <p:grpSpPr>
          <a:xfrm>
            <a:off x="1631403" y="1696347"/>
            <a:ext cx="1319011" cy="1318590"/>
            <a:chOff x="504060" y="324040"/>
            <a:chExt cx="1319011" cy="1318590"/>
          </a:xfrm>
        </p:grpSpPr>
        <p:sp>
          <p:nvSpPr>
            <p:cNvPr id="17" name="Oval 16"/>
            <p:cNvSpPr/>
            <p:nvPr/>
          </p:nvSpPr>
          <p:spPr>
            <a:xfrm>
              <a:off x="504060" y="324040"/>
              <a:ext cx="1319011" cy="1318590"/>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5">
                <a:hueOff val="-492892"/>
                <a:satOff val="8678"/>
                <a:lumOff val="-6276"/>
                <a:alphaOff val="0"/>
              </a:schemeClr>
            </a:effectRef>
            <a:fontRef idx="minor">
              <a:schemeClr val="lt1"/>
            </a:fontRef>
          </p:style>
        </p:sp>
        <p:sp>
          <p:nvSpPr>
            <p:cNvPr id="18" name="Oval 4"/>
            <p:cNvSpPr/>
            <p:nvPr/>
          </p:nvSpPr>
          <p:spPr>
            <a:xfrm>
              <a:off x="697225" y="517143"/>
              <a:ext cx="932681" cy="93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Negative Rates</a:t>
              </a:r>
              <a:endParaRPr lang="en-GB" sz="1300" kern="1200" dirty="0"/>
            </a:p>
          </p:txBody>
        </p:sp>
      </p:grpSp>
      <p:grpSp>
        <p:nvGrpSpPr>
          <p:cNvPr id="19" name="Group 18"/>
          <p:cNvGrpSpPr/>
          <p:nvPr/>
        </p:nvGrpSpPr>
        <p:grpSpPr>
          <a:xfrm>
            <a:off x="6546190" y="1333823"/>
            <a:ext cx="1090092" cy="1089743"/>
            <a:chOff x="5298852" y="0"/>
            <a:chExt cx="1090092" cy="1089743"/>
          </a:xfrm>
        </p:grpSpPr>
        <p:sp>
          <p:nvSpPr>
            <p:cNvPr id="20" name="Oval 19"/>
            <p:cNvSpPr/>
            <p:nvPr/>
          </p:nvSpPr>
          <p:spPr>
            <a:xfrm>
              <a:off x="5298852" y="0"/>
              <a:ext cx="1090092" cy="1089743"/>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739338"/>
                <a:satOff val="13018"/>
                <a:lumOff val="-9414"/>
                <a:alphaOff val="0"/>
              </a:schemeClr>
            </a:effectRef>
            <a:fontRef idx="minor">
              <a:schemeClr val="lt1"/>
            </a:fontRef>
          </p:style>
        </p:sp>
        <p:sp>
          <p:nvSpPr>
            <p:cNvPr id="21" name="Oval 4"/>
            <p:cNvSpPr/>
            <p:nvPr/>
          </p:nvSpPr>
          <p:spPr>
            <a:xfrm>
              <a:off x="5458492" y="159589"/>
              <a:ext cx="770812" cy="7705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Regime Changes</a:t>
              </a:r>
              <a:endParaRPr lang="en-GB" sz="1300" kern="1200" dirty="0"/>
            </a:p>
          </p:txBody>
        </p:sp>
      </p:grpSp>
      <p:grpSp>
        <p:nvGrpSpPr>
          <p:cNvPr id="22" name="Group 21"/>
          <p:cNvGrpSpPr/>
          <p:nvPr/>
        </p:nvGrpSpPr>
        <p:grpSpPr>
          <a:xfrm>
            <a:off x="3564725" y="1564497"/>
            <a:ext cx="2014550" cy="2014506"/>
            <a:chOff x="2242791" y="455553"/>
            <a:chExt cx="2014550" cy="2014506"/>
          </a:xfrm>
        </p:grpSpPr>
        <p:sp>
          <p:nvSpPr>
            <p:cNvPr id="23" name="Oval 22"/>
            <p:cNvSpPr/>
            <p:nvPr/>
          </p:nvSpPr>
          <p:spPr>
            <a:xfrm>
              <a:off x="2242791" y="455553"/>
              <a:ext cx="2014550" cy="2014506"/>
            </a:xfrm>
            <a:prstGeom prst="ellipse">
              <a:avLst/>
            </a:prstGeom>
            <a:solidFill>
              <a:srgbClr val="11B3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4" name="Oval 4"/>
            <p:cNvSpPr/>
            <p:nvPr/>
          </p:nvSpPr>
          <p:spPr>
            <a:xfrm>
              <a:off x="2537815" y="750571"/>
              <a:ext cx="1424502" cy="1424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Broadly captured material economic risks over time.</a:t>
              </a:r>
              <a:endParaRPr lang="en-GB" sz="2000" kern="1200" dirty="0"/>
            </a:p>
          </p:txBody>
        </p:sp>
      </p:grpSp>
      <p:sp>
        <p:nvSpPr>
          <p:cNvPr id="26" name="Oval 25"/>
          <p:cNvSpPr/>
          <p:nvPr/>
        </p:nvSpPr>
        <p:spPr>
          <a:xfrm>
            <a:off x="4813276" y="1225757"/>
            <a:ext cx="215924" cy="216132"/>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5">
              <a:hueOff val="-164297"/>
              <a:satOff val="2893"/>
              <a:lumOff val="-2092"/>
              <a:alphaOff val="0"/>
            </a:schemeClr>
          </a:effectRef>
          <a:fontRef idx="minor">
            <a:schemeClr val="lt1"/>
          </a:fontRef>
        </p:style>
      </p:sp>
      <p:sp>
        <p:nvSpPr>
          <p:cNvPr id="27" name="Oval 26"/>
          <p:cNvSpPr/>
          <p:nvPr/>
        </p:nvSpPr>
        <p:spPr>
          <a:xfrm>
            <a:off x="4436358" y="3470937"/>
            <a:ext cx="215924" cy="21613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328595"/>
              <a:satOff val="5786"/>
              <a:lumOff val="-4184"/>
              <a:alphaOff val="0"/>
            </a:schemeClr>
          </a:effectRef>
          <a:fontRef idx="minor">
            <a:schemeClr val="lt1"/>
          </a:fontRef>
        </p:style>
      </p:sp>
      <p:sp>
        <p:nvSpPr>
          <p:cNvPr id="28" name="Oval 27"/>
          <p:cNvSpPr/>
          <p:nvPr/>
        </p:nvSpPr>
        <p:spPr>
          <a:xfrm>
            <a:off x="5172303" y="3970876"/>
            <a:ext cx="298204" cy="298199"/>
          </a:xfrm>
          <a:prstGeom prst="ellipse">
            <a:avLst/>
          </a:prstGeom>
        </p:spPr>
        <p:style>
          <a:lnRef idx="2">
            <a:schemeClr val="lt1">
              <a:hueOff val="0"/>
              <a:satOff val="0"/>
              <a:lumOff val="0"/>
              <a:alphaOff val="0"/>
            </a:schemeClr>
          </a:lnRef>
          <a:fillRef idx="1">
            <a:schemeClr val="accent5">
              <a:hueOff val="-246446"/>
              <a:satOff val="4339"/>
              <a:lumOff val="-3138"/>
              <a:alphaOff val="0"/>
            </a:schemeClr>
          </a:fillRef>
          <a:effectRef idx="0">
            <a:schemeClr val="accent5">
              <a:hueOff val="-246446"/>
              <a:satOff val="4339"/>
              <a:lumOff val="-3138"/>
              <a:alphaOff val="0"/>
            </a:schemeClr>
          </a:effectRef>
          <a:fontRef idx="minor">
            <a:schemeClr val="lt1"/>
          </a:fontRef>
        </p:style>
      </p:sp>
      <p:sp>
        <p:nvSpPr>
          <p:cNvPr id="29" name="Oval 28"/>
          <p:cNvSpPr/>
          <p:nvPr/>
        </p:nvSpPr>
        <p:spPr>
          <a:xfrm>
            <a:off x="3494723" y="2768484"/>
            <a:ext cx="215924" cy="216132"/>
          </a:xfrm>
          <a:prstGeom prst="ellipse">
            <a:avLst/>
          </a:prstGeom>
        </p:spPr>
        <p:style>
          <a:lnRef idx="2">
            <a:schemeClr val="lt1">
              <a:hueOff val="0"/>
              <a:satOff val="0"/>
              <a:lumOff val="0"/>
              <a:alphaOff val="0"/>
            </a:schemeClr>
          </a:lnRef>
          <a:fillRef idx="1">
            <a:schemeClr val="accent5">
              <a:hueOff val="-82149"/>
              <a:satOff val="1446"/>
              <a:lumOff val="-1046"/>
              <a:alphaOff val="0"/>
            </a:schemeClr>
          </a:fillRef>
          <a:effectRef idx="0">
            <a:schemeClr val="accent5">
              <a:hueOff val="-82149"/>
              <a:satOff val="1446"/>
              <a:lumOff val="-1046"/>
              <a:alphaOff val="0"/>
            </a:schemeClr>
          </a:effectRef>
          <a:fontRef idx="minor">
            <a:schemeClr val="lt1"/>
          </a:fontRef>
        </p:style>
      </p:sp>
      <p:sp>
        <p:nvSpPr>
          <p:cNvPr id="30" name="Oval 29"/>
          <p:cNvSpPr/>
          <p:nvPr/>
        </p:nvSpPr>
        <p:spPr>
          <a:xfrm>
            <a:off x="3991401" y="3862810"/>
            <a:ext cx="215924" cy="216132"/>
          </a:xfrm>
          <a:prstGeom prst="ellipse">
            <a:avLst/>
          </a:prstGeom>
        </p:spPr>
        <p:style>
          <a:lnRef idx="2">
            <a:schemeClr val="lt1">
              <a:hueOff val="0"/>
              <a:satOff val="0"/>
              <a:lumOff val="0"/>
              <a:alphaOff val="0"/>
            </a:schemeClr>
          </a:lnRef>
          <a:fillRef idx="1">
            <a:schemeClr val="accent5">
              <a:hueOff val="-410743"/>
              <a:satOff val="7232"/>
              <a:lumOff val="-5230"/>
              <a:alphaOff val="0"/>
            </a:schemeClr>
          </a:fillRef>
          <a:effectRef idx="0">
            <a:schemeClr val="accent5">
              <a:hueOff val="-410743"/>
              <a:satOff val="7232"/>
              <a:lumOff val="-5230"/>
              <a:alphaOff val="0"/>
            </a:schemeClr>
          </a:effectRef>
          <a:fontRef idx="minor">
            <a:schemeClr val="lt1"/>
          </a:fontRef>
        </p:style>
      </p:sp>
      <p:sp>
        <p:nvSpPr>
          <p:cNvPr id="31" name="Oval 30"/>
          <p:cNvSpPr/>
          <p:nvPr/>
        </p:nvSpPr>
        <p:spPr>
          <a:xfrm>
            <a:off x="2021377" y="3358434"/>
            <a:ext cx="539062" cy="539077"/>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657189"/>
              <a:satOff val="11571"/>
              <a:lumOff val="-8368"/>
              <a:alphaOff val="0"/>
            </a:schemeClr>
          </a:effectRef>
          <a:fontRef idx="minor">
            <a:schemeClr val="lt1"/>
          </a:fontRef>
        </p:style>
      </p:sp>
      <p:sp>
        <p:nvSpPr>
          <p:cNvPr id="32" name="Oval 31"/>
          <p:cNvSpPr/>
          <p:nvPr/>
        </p:nvSpPr>
        <p:spPr>
          <a:xfrm>
            <a:off x="2452477" y="4011910"/>
            <a:ext cx="215924" cy="216132"/>
          </a:xfrm>
          <a:prstGeom prst="ellipse">
            <a:avLst/>
          </a:prstGeom>
        </p:spPr>
        <p:style>
          <a:lnRef idx="2">
            <a:schemeClr val="lt1">
              <a:hueOff val="0"/>
              <a:satOff val="0"/>
              <a:lumOff val="0"/>
              <a:alphaOff val="0"/>
            </a:schemeClr>
          </a:lnRef>
          <a:fillRef idx="1">
            <a:schemeClr val="accent5">
              <a:hueOff val="-903635"/>
              <a:satOff val="15911"/>
              <a:lumOff val="-11506"/>
              <a:alphaOff val="0"/>
            </a:schemeClr>
          </a:fillRef>
          <a:effectRef idx="0">
            <a:schemeClr val="accent5">
              <a:hueOff val="-903635"/>
              <a:satOff val="15911"/>
              <a:lumOff val="-11506"/>
              <a:alphaOff val="0"/>
            </a:schemeClr>
          </a:effectRef>
          <a:fontRef idx="minor">
            <a:schemeClr val="lt1"/>
          </a:fontRef>
        </p:style>
      </p:sp>
      <p:sp>
        <p:nvSpPr>
          <p:cNvPr id="33" name="Oval 32"/>
          <p:cNvSpPr/>
          <p:nvPr/>
        </p:nvSpPr>
        <p:spPr>
          <a:xfrm>
            <a:off x="5571372" y="1696347"/>
            <a:ext cx="215924" cy="21613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328595"/>
              <a:satOff val="5786"/>
              <a:lumOff val="-4184"/>
              <a:alphaOff val="0"/>
            </a:schemeClr>
          </a:effectRef>
          <a:fontRef idx="minor">
            <a:schemeClr val="lt1"/>
          </a:fontRef>
        </p:style>
      </p:sp>
      <p:sp>
        <p:nvSpPr>
          <p:cNvPr id="34" name="Oval 33"/>
          <p:cNvSpPr/>
          <p:nvPr/>
        </p:nvSpPr>
        <p:spPr>
          <a:xfrm>
            <a:off x="5868144" y="2247552"/>
            <a:ext cx="215924" cy="216132"/>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5">
              <a:hueOff val="-164297"/>
              <a:satOff val="2893"/>
              <a:lumOff val="-2092"/>
              <a:alphaOff val="0"/>
            </a:schemeClr>
          </a:effectRef>
          <a:fontRef idx="minor">
            <a:schemeClr val="lt1"/>
          </a:fontRef>
        </p:style>
      </p:sp>
      <p:sp>
        <p:nvSpPr>
          <p:cNvPr id="35" name="Oval 34"/>
          <p:cNvSpPr/>
          <p:nvPr/>
        </p:nvSpPr>
        <p:spPr>
          <a:xfrm>
            <a:off x="4368279" y="1415397"/>
            <a:ext cx="298204" cy="298199"/>
          </a:xfrm>
          <a:prstGeom prst="ellipse">
            <a:avLst/>
          </a:prstGeom>
        </p:spPr>
        <p:style>
          <a:lnRef idx="2">
            <a:schemeClr val="lt1">
              <a:hueOff val="0"/>
              <a:satOff val="0"/>
              <a:lumOff val="0"/>
              <a:alphaOff val="0"/>
            </a:schemeClr>
          </a:lnRef>
          <a:fillRef idx="1">
            <a:schemeClr val="accent5">
              <a:hueOff val="-575041"/>
              <a:satOff val="10125"/>
              <a:lumOff val="-7322"/>
              <a:alphaOff val="0"/>
            </a:schemeClr>
          </a:fillRef>
          <a:effectRef idx="0">
            <a:schemeClr val="accent5">
              <a:hueOff val="-575041"/>
              <a:satOff val="10125"/>
              <a:lumOff val="-7322"/>
              <a:alphaOff val="0"/>
            </a:schemeClr>
          </a:effectRef>
          <a:fontRef idx="minor">
            <a:schemeClr val="lt1"/>
          </a:fontRef>
        </p:style>
      </p:sp>
      <p:sp>
        <p:nvSpPr>
          <p:cNvPr id="36" name="Oval 35"/>
          <p:cNvSpPr/>
          <p:nvPr/>
        </p:nvSpPr>
        <p:spPr>
          <a:xfrm>
            <a:off x="3984421" y="1499881"/>
            <a:ext cx="215924" cy="216132"/>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5">
              <a:hueOff val="-328595"/>
              <a:satOff val="5786"/>
              <a:lumOff val="-4184"/>
              <a:alphaOff val="0"/>
            </a:schemeClr>
          </a:effectRef>
          <a:fontRef idx="minor">
            <a:schemeClr val="lt1"/>
          </a:fontRef>
        </p:style>
      </p:sp>
    </p:spTree>
    <p:extLst>
      <p:ext uri="{BB962C8B-B14F-4D97-AF65-F5344CB8AC3E}">
        <p14:creationId xmlns:p14="http://schemas.microsoft.com/office/powerpoint/2010/main" val="58199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92" y="1600207"/>
            <a:ext cx="8234358" cy="683511"/>
          </a:xfrm>
        </p:spPr>
        <p:txBody>
          <a:bodyPr/>
          <a:lstStyle/>
          <a:p>
            <a:r>
              <a:rPr lang="en-GB" dirty="0" smtClean="0"/>
              <a:t>Chair’s introduction</a:t>
            </a:r>
            <a:endParaRPr lang="en-GB" b="0" i="1" dirty="0"/>
          </a:p>
        </p:txBody>
      </p:sp>
      <p:sp>
        <p:nvSpPr>
          <p:cNvPr id="2051" name="Rectangle 3"/>
          <p:cNvSpPr>
            <a:spLocks noGrp="1" noChangeArrowheads="1"/>
          </p:cNvSpPr>
          <p:nvPr>
            <p:ph type="subTitle" idx="1"/>
          </p:nvPr>
        </p:nvSpPr>
        <p:spPr>
          <a:xfrm>
            <a:off x="395292" y="2427734"/>
            <a:ext cx="5756772" cy="972592"/>
          </a:xfrm>
        </p:spPr>
        <p:txBody>
          <a:bodyPr/>
          <a:lstStyle/>
          <a:p>
            <a:r>
              <a:rPr lang="en-GB" b="1" dirty="0" smtClean="0"/>
              <a:t>Andrew Chamberlain </a:t>
            </a:r>
          </a:p>
          <a:p>
            <a:endParaRPr lang="en-GB" sz="1600" i="1" dirty="0"/>
          </a:p>
          <a:p>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26 February 2018</a:t>
            </a:fld>
            <a:endParaRPr lang="en-GB" dirty="0"/>
          </a:p>
        </p:txBody>
      </p:sp>
    </p:spTree>
    <p:extLst>
      <p:ext uri="{BB962C8B-B14F-4D97-AF65-F5344CB8AC3E}">
        <p14:creationId xmlns:p14="http://schemas.microsoft.com/office/powerpoint/2010/main" val="408015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288" y="1600202"/>
            <a:ext cx="8497192" cy="971549"/>
          </a:xfrm>
        </p:spPr>
        <p:txBody>
          <a:bodyPr/>
          <a:lstStyle/>
          <a:p>
            <a:r>
              <a:rPr lang="en-GB" dirty="0" smtClean="0"/>
              <a:t>Factors Driving Change Historically </a:t>
            </a:r>
            <a:br>
              <a:rPr lang="en-GB" dirty="0" smtClean="0"/>
            </a:br>
            <a:r>
              <a:rPr lang="en-GB" dirty="0" smtClean="0"/>
              <a:t>&amp; </a:t>
            </a:r>
            <a:r>
              <a:rPr lang="en-GB" dirty="0"/>
              <a:t>What the Future Holds</a:t>
            </a:r>
          </a:p>
        </p:txBody>
      </p:sp>
      <p:sp>
        <p:nvSpPr>
          <p:cNvPr id="4" name="Date Placeholder 3"/>
          <p:cNvSpPr>
            <a:spLocks noGrp="1"/>
          </p:cNvSpPr>
          <p:nvPr>
            <p:ph type="dt" sz="half" idx="2"/>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4294967295"/>
          </p:nvPr>
        </p:nvSpPr>
        <p:spPr>
          <a:xfrm>
            <a:off x="8496300" y="4801791"/>
            <a:ext cx="647700" cy="254794"/>
          </a:xfrm>
        </p:spPr>
        <p:txBody>
          <a:bodyPr/>
          <a:lstStyle/>
          <a:p>
            <a:pPr algn="ctr"/>
            <a:r>
              <a:rPr lang="en-GB" dirty="0" smtClean="0"/>
              <a:t>15</a:t>
            </a:r>
            <a:endParaRPr lang="en-GB" dirty="0"/>
          </a:p>
        </p:txBody>
      </p:sp>
      <p:sp>
        <p:nvSpPr>
          <p:cNvPr id="3" name="BJPseudoFooter"/>
          <p:cNvSpPr txBox="1"/>
          <p:nvPr>
            <p:custDataLst>
              <p:tags r:id="rId1"/>
            </p:custDataLst>
          </p:nvPr>
        </p:nvSpPr>
        <p:spPr>
          <a:xfrm>
            <a:off x="127000" y="4949310"/>
            <a:ext cx="8890000" cy="246221"/>
          </a:xfrm>
          <a:prstGeom prst="rect">
            <a:avLst/>
          </a:prstGeom>
          <a:noFill/>
        </p:spPr>
        <p:txBody>
          <a:bodyPr vert="horz" rtlCol="0">
            <a:spAutoFit/>
          </a:bodyPr>
          <a:lstStyle/>
          <a:p>
            <a:pPr algn="ctr"/>
            <a:r>
              <a:rPr lang="en-GB" sz="1000" smtClean="0">
                <a:solidFill>
                  <a:srgbClr val="000000"/>
                </a:solidFill>
                <a:latin typeface="Arial"/>
              </a:rPr>
              <a:t>CONFIDENTIAL</a:t>
            </a:r>
            <a:endParaRPr lang="en-GB" sz="1000">
              <a:solidFill>
                <a:srgbClr val="000000"/>
              </a:solidFill>
              <a:latin typeface="Arial"/>
            </a:endParaRPr>
          </a:p>
        </p:txBody>
      </p:sp>
    </p:spTree>
    <p:extLst>
      <p:ext uri="{BB962C8B-B14F-4D97-AF65-F5344CB8AC3E}">
        <p14:creationId xmlns:p14="http://schemas.microsoft.com/office/powerpoint/2010/main" val="269975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Factors Influencing Change in the Past</a:t>
            </a:r>
          </a:p>
        </p:txBody>
      </p:sp>
      <p:sp>
        <p:nvSpPr>
          <p:cNvPr id="3" name="Content Placeholder 2"/>
          <p:cNvSpPr>
            <a:spLocks noGrp="1"/>
          </p:cNvSpPr>
          <p:nvPr>
            <p:ph idx="1"/>
          </p:nvPr>
        </p:nvSpPr>
        <p:spPr>
          <a:xfrm>
            <a:off x="395292" y="1168003"/>
            <a:ext cx="8291512" cy="683667"/>
          </a:xfrm>
        </p:spPr>
        <p:txBody>
          <a:bodyPr/>
          <a:lstStyle/>
          <a:p>
            <a:pPr>
              <a:buFont typeface="Wingdings" panose="05000000000000000000" pitchFamily="2" charset="2"/>
              <a:buChar char="Ø"/>
            </a:pPr>
            <a:r>
              <a:rPr lang="en-GB" dirty="0" smtClean="0"/>
              <a:t>Most interviewees have suggested changes regulatory led, </a:t>
            </a:r>
            <a:r>
              <a:rPr lang="en-GB" i="1" dirty="0" smtClean="0">
                <a:solidFill>
                  <a:schemeClr val="accent4"/>
                </a:solidFill>
              </a:rPr>
              <a:t>e.g. move to market consistent valuations led by the FSA</a:t>
            </a:r>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21</a:t>
            </a:fld>
            <a:endParaRPr lang="en-GB"/>
          </a:p>
        </p:txBody>
      </p:sp>
      <p:sp>
        <p:nvSpPr>
          <p:cNvPr id="8" name="Content Placeholder 2"/>
          <p:cNvSpPr txBox="1">
            <a:spLocks/>
          </p:cNvSpPr>
          <p:nvPr/>
        </p:nvSpPr>
        <p:spPr bwMode="auto">
          <a:xfrm>
            <a:off x="395292" y="1923678"/>
            <a:ext cx="8291512" cy="6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buFont typeface="Wingdings" panose="05000000000000000000" pitchFamily="2" charset="2"/>
              <a:buChar char="Ø"/>
            </a:pPr>
            <a:r>
              <a:rPr lang="en-GB" kern="0" dirty="0"/>
              <a:t>Some changes have been driven by unforeseen changes in the economic environment, </a:t>
            </a:r>
            <a:r>
              <a:rPr lang="en-GB" i="1" kern="0" dirty="0">
                <a:solidFill>
                  <a:schemeClr val="accent4"/>
                </a:solidFill>
              </a:rPr>
              <a:t>e.g. negative interest rates currently</a:t>
            </a:r>
          </a:p>
        </p:txBody>
      </p:sp>
      <p:sp>
        <p:nvSpPr>
          <p:cNvPr id="9" name="Content Placeholder 2"/>
          <p:cNvSpPr txBox="1">
            <a:spLocks/>
          </p:cNvSpPr>
          <p:nvPr/>
        </p:nvSpPr>
        <p:spPr bwMode="auto">
          <a:xfrm>
            <a:off x="395292" y="2680171"/>
            <a:ext cx="8291512" cy="68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a:buFont typeface="Wingdings" panose="05000000000000000000" pitchFamily="2" charset="2"/>
              <a:buChar char="Ø"/>
            </a:pPr>
            <a:r>
              <a:rPr lang="en-GB" kern="0" dirty="0"/>
              <a:t>Some user led by shortcomings in ESG's and some have been developer led,  </a:t>
            </a:r>
            <a:r>
              <a:rPr lang="en-GB" i="1" kern="0" dirty="0">
                <a:solidFill>
                  <a:schemeClr val="accent4"/>
                </a:solidFill>
              </a:rPr>
              <a:t>e.g. the Wilkie model introducing stochastic modelling for the reserving of guarantees</a:t>
            </a:r>
          </a:p>
        </p:txBody>
      </p:sp>
    </p:spTree>
    <p:extLst>
      <p:ext uri="{BB962C8B-B14F-4D97-AF65-F5344CB8AC3E}">
        <p14:creationId xmlns:p14="http://schemas.microsoft.com/office/powerpoint/2010/main" val="37354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Technical </a:t>
            </a:r>
            <a:r>
              <a:rPr lang="en-GB" dirty="0" smtClean="0"/>
              <a:t>and Social Criteria</a:t>
            </a:r>
            <a:endParaRPr lang="en-GB" dirty="0"/>
          </a:p>
        </p:txBody>
      </p:sp>
      <p:sp>
        <p:nvSpPr>
          <p:cNvPr id="5" name="TextBox 4"/>
          <p:cNvSpPr txBox="1"/>
          <p:nvPr/>
        </p:nvSpPr>
        <p:spPr>
          <a:xfrm>
            <a:off x="4211960" y="1522971"/>
            <a:ext cx="3528392" cy="2908489"/>
          </a:xfrm>
          <a:prstGeom prst="rect">
            <a:avLst/>
          </a:prstGeom>
          <a:noFill/>
        </p:spPr>
        <p:txBody>
          <a:bodyPr wrap="square" rtlCol="0">
            <a:spAutoFit/>
          </a:bodyPr>
          <a:lstStyle/>
          <a:p>
            <a:r>
              <a:rPr lang="en-GB" sz="1400" b="1" dirty="0" smtClean="0">
                <a:solidFill>
                  <a:schemeClr val="accent6"/>
                </a:solidFill>
              </a:rPr>
              <a:t>Comparison</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e.g</a:t>
            </a:r>
            <a:r>
              <a:rPr lang="en-GB" sz="1100" dirty="0">
                <a:solidFill>
                  <a:srgbClr val="000000"/>
                </a:solidFill>
                <a:latin typeface="Pru Sans Normal" panose="02000503000000020003" pitchFamily="2" charset="0"/>
              </a:rPr>
              <a:t>. </a:t>
            </a:r>
            <a:r>
              <a:rPr lang="en-GB" sz="1100" dirty="0" smtClean="0">
                <a:solidFill>
                  <a:srgbClr val="000000"/>
                </a:solidFill>
                <a:latin typeface="Pru Sans Normal" panose="02000503000000020003" pitchFamily="2" charset="0"/>
              </a:rPr>
              <a:t>regulatory requirements via </a:t>
            </a:r>
            <a:r>
              <a:rPr lang="en-GB" sz="1100" dirty="0">
                <a:solidFill>
                  <a:srgbClr val="000000"/>
                </a:solidFill>
                <a:latin typeface="Pru Sans Normal" panose="02000503000000020003" pitchFamily="2" charset="0"/>
              </a:rPr>
              <a:t>comparison of </a:t>
            </a:r>
            <a:r>
              <a:rPr lang="en-GB" sz="1100" dirty="0" smtClean="0">
                <a:solidFill>
                  <a:srgbClr val="000000"/>
                </a:solidFill>
                <a:latin typeface="Pru Sans Normal" panose="02000503000000020003" pitchFamily="2" charset="0"/>
              </a:rPr>
              <a:t>firms</a:t>
            </a:r>
            <a:endParaRPr lang="en-GB" sz="1100" dirty="0">
              <a:solidFill>
                <a:srgbClr val="000000"/>
              </a:solidFill>
              <a:latin typeface="Pru Sans Normal" panose="02000503000000020003" pitchFamily="2" charset="0"/>
            </a:endParaRPr>
          </a:p>
          <a:p>
            <a:r>
              <a:rPr lang="en-GB" sz="1400" b="1" dirty="0">
                <a:solidFill>
                  <a:schemeClr val="accent6"/>
                </a:solidFill>
              </a:rPr>
              <a:t>Simplicity</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e.g. </a:t>
            </a:r>
            <a:r>
              <a:rPr lang="en-GB" sz="1100" dirty="0">
                <a:solidFill>
                  <a:srgbClr val="000000"/>
                </a:solidFill>
                <a:latin typeface="Pru Sans Normal" panose="02000503000000020003" pitchFamily="2" charset="0"/>
              </a:rPr>
              <a:t>e</a:t>
            </a:r>
            <a:r>
              <a:rPr lang="en-GB" sz="1100" dirty="0" smtClean="0">
                <a:solidFill>
                  <a:srgbClr val="000000"/>
                </a:solidFill>
                <a:latin typeface="Pru Sans Normal" panose="02000503000000020003" pitchFamily="2" charset="0"/>
              </a:rPr>
              <a:t>ase </a:t>
            </a:r>
            <a:r>
              <a:rPr lang="en-GB" sz="1100" dirty="0">
                <a:solidFill>
                  <a:srgbClr val="000000"/>
                </a:solidFill>
                <a:latin typeface="Pru Sans Normal" panose="02000503000000020003" pitchFamily="2" charset="0"/>
              </a:rPr>
              <a:t>of design, coding, parameter estimation. </a:t>
            </a:r>
          </a:p>
          <a:p>
            <a:r>
              <a:rPr lang="en-GB" sz="1400" b="1" dirty="0" smtClean="0">
                <a:solidFill>
                  <a:schemeClr val="accent6"/>
                </a:solidFill>
              </a:rPr>
              <a:t>Control</a:t>
            </a:r>
            <a:endParaRPr lang="en-GB" sz="1400" b="1" dirty="0">
              <a:solidFill>
                <a:schemeClr val="accent6"/>
              </a:solidFill>
            </a:endParaRPr>
          </a:p>
          <a:p>
            <a:pPr marL="285750" lvl="1" indent="-285750">
              <a:buFont typeface="Arial" panose="020B0604020202020204" pitchFamily="34" charset="0"/>
              <a:buChar char="•"/>
            </a:pPr>
            <a:r>
              <a:rPr lang="en-GB" sz="1100" dirty="0">
                <a:solidFill>
                  <a:srgbClr val="000000"/>
                </a:solidFill>
                <a:latin typeface="Pru Sans Normal" panose="02000503000000020003" pitchFamily="2" charset="0"/>
              </a:rPr>
              <a:t>Ability to control model </a:t>
            </a:r>
            <a:r>
              <a:rPr lang="en-GB" sz="1100" dirty="0" smtClean="0">
                <a:solidFill>
                  <a:srgbClr val="000000"/>
                </a:solidFill>
                <a:latin typeface="Pru Sans Normal" panose="02000503000000020003" pitchFamily="2" charset="0"/>
              </a:rPr>
              <a:t>output</a:t>
            </a:r>
            <a:endParaRPr lang="en-GB" sz="1100" dirty="0">
              <a:solidFill>
                <a:srgbClr val="000000"/>
              </a:solidFill>
              <a:latin typeface="Pru Sans Normal" panose="02000503000000020003" pitchFamily="2" charset="0"/>
            </a:endParaRPr>
          </a:p>
          <a:p>
            <a:r>
              <a:rPr lang="en-GB" sz="1400" b="1" dirty="0">
                <a:solidFill>
                  <a:schemeClr val="accent6"/>
                </a:solidFill>
              </a:rPr>
              <a:t>Compatibility </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model </a:t>
            </a:r>
            <a:r>
              <a:rPr lang="en-GB" sz="1100" dirty="0">
                <a:solidFill>
                  <a:srgbClr val="000000"/>
                </a:solidFill>
                <a:latin typeface="Pru Sans Normal" panose="02000503000000020003" pitchFamily="2" charset="0"/>
              </a:rPr>
              <a:t>output and input </a:t>
            </a:r>
            <a:r>
              <a:rPr lang="en-GB" sz="1100" dirty="0" smtClean="0">
                <a:solidFill>
                  <a:srgbClr val="000000"/>
                </a:solidFill>
                <a:latin typeface="Pru Sans Normal" panose="02000503000000020003" pitchFamily="2" charset="0"/>
              </a:rPr>
              <a:t>comparable with </a:t>
            </a:r>
            <a:r>
              <a:rPr lang="en-GB" sz="1100" dirty="0" smtClean="0">
                <a:solidFill>
                  <a:srgbClr val="000000"/>
                </a:solidFill>
                <a:latin typeface="Pru Sans Normal" panose="02000503000000020003" pitchFamily="2" charset="0"/>
              </a:rPr>
              <a:t>requirements</a:t>
            </a:r>
            <a:endParaRPr lang="en-GB" sz="1100" dirty="0" smtClean="0">
              <a:solidFill>
                <a:srgbClr val="000000"/>
              </a:solidFill>
              <a:latin typeface="Pru Sans Normal" panose="02000503000000020003" pitchFamily="2" charset="0"/>
            </a:endParaRPr>
          </a:p>
          <a:p>
            <a:pPr marL="0" lvl="1"/>
            <a:r>
              <a:rPr lang="en-GB" sz="1100" dirty="0" smtClean="0">
                <a:solidFill>
                  <a:srgbClr val="000000"/>
                </a:solidFill>
                <a:latin typeface="Pru Sans Normal" panose="02000503000000020003" pitchFamily="2" charset="0"/>
              </a:rPr>
              <a:t> </a:t>
            </a:r>
            <a:r>
              <a:rPr lang="en-GB" sz="1400" b="1" dirty="0" smtClean="0">
                <a:solidFill>
                  <a:schemeClr val="accent6"/>
                </a:solidFill>
              </a:rPr>
              <a:t>Auditable </a:t>
            </a:r>
            <a:endParaRPr lang="en-GB" sz="1400" b="1" dirty="0">
              <a:solidFill>
                <a:schemeClr val="accent6"/>
              </a:solidFill>
            </a:endParaRP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model </a:t>
            </a:r>
            <a:r>
              <a:rPr lang="en-GB" sz="1100" dirty="0">
                <a:solidFill>
                  <a:srgbClr val="000000"/>
                </a:solidFill>
                <a:latin typeface="Pru Sans Normal" panose="02000503000000020003" pitchFamily="2" charset="0"/>
              </a:rPr>
              <a:t>output </a:t>
            </a:r>
            <a:r>
              <a:rPr lang="en-GB" sz="1100" dirty="0" smtClean="0">
                <a:solidFill>
                  <a:srgbClr val="000000"/>
                </a:solidFill>
                <a:latin typeface="Pru Sans Normal" panose="02000503000000020003" pitchFamily="2" charset="0"/>
              </a:rPr>
              <a:t>can </a:t>
            </a:r>
            <a:r>
              <a:rPr lang="en-GB" sz="1100" dirty="0">
                <a:solidFill>
                  <a:srgbClr val="000000"/>
                </a:solidFill>
                <a:latin typeface="Pru Sans Normal" panose="02000503000000020003" pitchFamily="2" charset="0"/>
              </a:rPr>
              <a:t>be </a:t>
            </a:r>
            <a:r>
              <a:rPr lang="en-GB" sz="1100" dirty="0" smtClean="0">
                <a:solidFill>
                  <a:srgbClr val="000000"/>
                </a:solidFill>
                <a:latin typeface="Pru Sans Normal" panose="02000503000000020003" pitchFamily="2" charset="0"/>
              </a:rPr>
              <a:t>intuitively explained to </a:t>
            </a:r>
            <a:r>
              <a:rPr lang="en-GB" sz="1100" dirty="0" smtClean="0">
                <a:solidFill>
                  <a:srgbClr val="000000"/>
                </a:solidFill>
                <a:latin typeface="Pru Sans Normal" panose="02000503000000020003" pitchFamily="2" charset="0"/>
              </a:rPr>
              <a:t>layperson</a:t>
            </a:r>
            <a:endParaRPr lang="en-GB" sz="1100" dirty="0" smtClean="0">
              <a:solidFill>
                <a:srgbClr val="000000"/>
              </a:solidFill>
              <a:latin typeface="Pru Sans Normal" panose="02000503000000020003" pitchFamily="2" charset="0"/>
            </a:endParaRPr>
          </a:p>
          <a:p>
            <a:pPr marL="0" lvl="1"/>
            <a:r>
              <a:rPr lang="en-GB" sz="1400" b="1" dirty="0" smtClean="0">
                <a:solidFill>
                  <a:schemeClr val="accent6"/>
                </a:solidFill>
              </a:rPr>
              <a:t>Commercial</a:t>
            </a:r>
            <a:endParaRPr lang="en-GB" sz="1400" b="1" dirty="0">
              <a:solidFill>
                <a:schemeClr val="accent6"/>
              </a:solidFill>
            </a:endParaRPr>
          </a:p>
          <a:p>
            <a:pPr marL="285750" lvl="1" indent="-285750">
              <a:buFont typeface="Arial" panose="020B0604020202020204" pitchFamily="34" charset="0"/>
              <a:buChar char="•"/>
            </a:pPr>
            <a:r>
              <a:rPr lang="en-GB" sz="1100" dirty="0">
                <a:solidFill>
                  <a:srgbClr val="000000"/>
                </a:solidFill>
                <a:latin typeface="Pru Sans Normal" panose="02000503000000020003" pitchFamily="2" charset="0"/>
              </a:rPr>
              <a:t>Commercial timescale and budget constraints</a:t>
            </a:r>
            <a:r>
              <a:rPr lang="en-GB" sz="1100" dirty="0" smtClean="0">
                <a:solidFill>
                  <a:srgbClr val="000000"/>
                </a:solidFill>
                <a:latin typeface="Pru Sans Normal" panose="02000503000000020003" pitchFamily="2" charset="0"/>
              </a:rPr>
              <a:t>.</a:t>
            </a:r>
            <a:endParaRPr lang="en-GB" sz="1100" dirty="0">
              <a:solidFill>
                <a:srgbClr val="000000"/>
              </a:solidFill>
              <a:latin typeface="Pru Sans Normal" panose="02000503000000020003" pitchFamily="2" charset="0"/>
            </a:endParaRPr>
          </a:p>
        </p:txBody>
      </p:sp>
      <p:grpSp>
        <p:nvGrpSpPr>
          <p:cNvPr id="12" name="Group 11"/>
          <p:cNvGrpSpPr/>
          <p:nvPr/>
        </p:nvGrpSpPr>
        <p:grpSpPr>
          <a:xfrm>
            <a:off x="467544" y="987574"/>
            <a:ext cx="3240360" cy="452511"/>
            <a:chOff x="386" y="164228"/>
            <a:chExt cx="1508370" cy="905022"/>
          </a:xfrm>
        </p:grpSpPr>
        <p:sp>
          <p:nvSpPr>
            <p:cNvPr id="13" name="Rectangle 12"/>
            <p:cNvSpPr/>
            <p:nvPr/>
          </p:nvSpPr>
          <p:spPr>
            <a:xfrm>
              <a:off x="386" y="164228"/>
              <a:ext cx="1508370" cy="905022"/>
            </a:xfrm>
            <a:prstGeom prst="rect">
              <a:avLst/>
            </a:prstGeom>
            <a:solidFill>
              <a:schemeClr val="accent1"/>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4" name="Rectangle 13"/>
            <p:cNvSpPr/>
            <p:nvPr/>
          </p:nvSpPr>
          <p:spPr>
            <a:xfrm>
              <a:off x="386" y="164228"/>
              <a:ext cx="1508370" cy="905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Technical Criteria</a:t>
              </a:r>
              <a:endParaRPr lang="en-GB" sz="1800" kern="1200" dirty="0"/>
            </a:p>
          </p:txBody>
        </p:sp>
      </p:grpSp>
      <p:grpSp>
        <p:nvGrpSpPr>
          <p:cNvPr id="20" name="Group 19"/>
          <p:cNvGrpSpPr/>
          <p:nvPr/>
        </p:nvGrpSpPr>
        <p:grpSpPr>
          <a:xfrm>
            <a:off x="4139952" y="998452"/>
            <a:ext cx="3240360" cy="452511"/>
            <a:chOff x="386" y="164228"/>
            <a:chExt cx="1508370" cy="905022"/>
          </a:xfrm>
        </p:grpSpPr>
        <p:sp>
          <p:nvSpPr>
            <p:cNvPr id="23" name="Rectangle 22"/>
            <p:cNvSpPr/>
            <p:nvPr/>
          </p:nvSpPr>
          <p:spPr>
            <a:xfrm>
              <a:off x="386" y="164228"/>
              <a:ext cx="1508370" cy="905022"/>
            </a:xfrm>
            <a:prstGeom prst="rect">
              <a:avLst/>
            </a:prstGeom>
            <a:solidFill>
              <a:schemeClr val="accent1"/>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4" name="Rectangle 23"/>
            <p:cNvSpPr/>
            <p:nvPr/>
          </p:nvSpPr>
          <p:spPr>
            <a:xfrm>
              <a:off x="386" y="164228"/>
              <a:ext cx="1508370" cy="905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Social Criteria</a:t>
              </a:r>
              <a:endParaRPr lang="en-GB" sz="1800" kern="1200" dirty="0"/>
            </a:p>
          </p:txBody>
        </p:sp>
      </p:grpSp>
      <p:sp>
        <p:nvSpPr>
          <p:cNvPr id="26" name="TextBox 25"/>
          <p:cNvSpPr txBox="1"/>
          <p:nvPr/>
        </p:nvSpPr>
        <p:spPr>
          <a:xfrm>
            <a:off x="431540" y="1563638"/>
            <a:ext cx="3060340" cy="3031599"/>
          </a:xfrm>
          <a:prstGeom prst="rect">
            <a:avLst/>
          </a:prstGeom>
          <a:noFill/>
        </p:spPr>
        <p:txBody>
          <a:bodyPr wrap="square" rtlCol="0">
            <a:spAutoFit/>
          </a:bodyPr>
          <a:lstStyle/>
          <a:p>
            <a:r>
              <a:rPr lang="en-GB" sz="1400" b="1" dirty="0" smtClean="0">
                <a:solidFill>
                  <a:schemeClr val="accent6"/>
                </a:solidFill>
              </a:rPr>
              <a:t>Goodness of fit</a:t>
            </a:r>
          </a:p>
          <a:p>
            <a:pPr marL="285750" lvl="1" indent="-285750">
              <a:buFont typeface="Arial" panose="020B0604020202020204" pitchFamily="34" charset="0"/>
              <a:buChar char="•"/>
            </a:pPr>
            <a:r>
              <a:rPr lang="en-GB" sz="1100" dirty="0">
                <a:solidFill>
                  <a:srgbClr val="000000"/>
                </a:solidFill>
                <a:latin typeface="Pru Sans Normal" panose="02000503000000020003" pitchFamily="2" charset="0"/>
              </a:rPr>
              <a:t>Goodness of fit to empirical </a:t>
            </a:r>
            <a:r>
              <a:rPr lang="en-GB" sz="1100" dirty="0" smtClean="0">
                <a:solidFill>
                  <a:srgbClr val="000000"/>
                </a:solidFill>
                <a:latin typeface="Pru Sans Normal" panose="02000503000000020003" pitchFamily="2" charset="0"/>
              </a:rPr>
              <a:t>Data</a:t>
            </a:r>
          </a:p>
          <a:p>
            <a:pPr marL="285750" lvl="1" indent="-285750">
              <a:buFont typeface="Arial" panose="020B0604020202020204" pitchFamily="34" charset="0"/>
              <a:buChar char="•"/>
            </a:pPr>
            <a:endParaRPr lang="en-GB" sz="1100" dirty="0">
              <a:solidFill>
                <a:srgbClr val="000000"/>
              </a:solidFill>
              <a:latin typeface="Pru Sans Normal" panose="02000503000000020003" pitchFamily="2" charset="0"/>
            </a:endParaRPr>
          </a:p>
          <a:p>
            <a:r>
              <a:rPr lang="en-GB" sz="1400" b="1" dirty="0">
                <a:solidFill>
                  <a:schemeClr val="accent6"/>
                </a:solidFill>
              </a:rPr>
              <a:t>Mathematical Tractability</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Closed form </a:t>
            </a:r>
            <a:r>
              <a:rPr lang="en-GB" sz="1100" dirty="0">
                <a:solidFill>
                  <a:srgbClr val="000000"/>
                </a:solidFill>
                <a:latin typeface="Pru Sans Normal" panose="02000503000000020003" pitchFamily="2" charset="0"/>
              </a:rPr>
              <a:t>solutions, </a:t>
            </a:r>
            <a:r>
              <a:rPr lang="en-GB" sz="1100" dirty="0" smtClean="0">
                <a:solidFill>
                  <a:srgbClr val="000000"/>
                </a:solidFill>
                <a:latin typeface="Pru Sans Normal" panose="02000503000000020003" pitchFamily="2" charset="0"/>
              </a:rPr>
              <a:t>tractable computations</a:t>
            </a:r>
          </a:p>
          <a:p>
            <a:pPr marL="285750" lvl="1" indent="-285750">
              <a:buFont typeface="Arial" panose="020B0604020202020204" pitchFamily="34" charset="0"/>
              <a:buChar char="•"/>
            </a:pPr>
            <a:endParaRPr lang="en-GB" sz="1100" dirty="0">
              <a:solidFill>
                <a:srgbClr val="000000"/>
              </a:solidFill>
              <a:latin typeface="Pru Sans Normal" panose="02000503000000020003" pitchFamily="2" charset="0"/>
            </a:endParaRPr>
          </a:p>
          <a:p>
            <a:r>
              <a:rPr lang="en-GB" sz="1400" b="1" dirty="0">
                <a:solidFill>
                  <a:schemeClr val="accent6"/>
                </a:solidFill>
              </a:rPr>
              <a:t>Accuracy </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Replicating prices </a:t>
            </a:r>
            <a:r>
              <a:rPr lang="en-GB" sz="1100" dirty="0">
                <a:solidFill>
                  <a:srgbClr val="000000"/>
                </a:solidFill>
                <a:latin typeface="Pru Sans Normal" panose="02000503000000020003" pitchFamily="2" charset="0"/>
              </a:rPr>
              <a:t>of </a:t>
            </a:r>
            <a:r>
              <a:rPr lang="en-GB" sz="1100" dirty="0" smtClean="0">
                <a:solidFill>
                  <a:srgbClr val="000000"/>
                </a:solidFill>
                <a:latin typeface="Pru Sans Normal" panose="02000503000000020003" pitchFamily="2" charset="0"/>
              </a:rPr>
              <a:t>financial instruments</a:t>
            </a:r>
          </a:p>
          <a:p>
            <a:pPr marL="285750" lvl="1" indent="-285750">
              <a:buFont typeface="Arial" panose="020B0604020202020204" pitchFamily="34" charset="0"/>
              <a:buChar char="•"/>
            </a:pPr>
            <a:endParaRPr lang="en-GB" sz="1100" dirty="0" smtClean="0">
              <a:solidFill>
                <a:srgbClr val="000000"/>
              </a:solidFill>
              <a:latin typeface="Pru Sans Normal" panose="02000503000000020003" pitchFamily="2" charset="0"/>
            </a:endParaRPr>
          </a:p>
          <a:p>
            <a:pPr marL="0" lvl="1"/>
            <a:r>
              <a:rPr lang="en-GB" sz="1400" b="1" dirty="0" smtClean="0">
                <a:solidFill>
                  <a:schemeClr val="accent6"/>
                </a:solidFill>
              </a:rPr>
              <a:t>Statistical </a:t>
            </a:r>
            <a:r>
              <a:rPr lang="en-GB" sz="1400" b="1" dirty="0">
                <a:solidFill>
                  <a:schemeClr val="accent6"/>
                </a:solidFill>
              </a:rPr>
              <a:t>Properties </a:t>
            </a:r>
          </a:p>
          <a:p>
            <a:pPr marL="285750" lvl="1" indent="-285750">
              <a:buFont typeface="Arial" panose="020B0604020202020204" pitchFamily="34" charset="0"/>
              <a:buChar char="•"/>
            </a:pPr>
            <a:r>
              <a:rPr lang="en-GB" sz="1100" dirty="0">
                <a:solidFill>
                  <a:srgbClr val="000000"/>
                </a:solidFill>
                <a:latin typeface="Pru Sans Normal" panose="02000503000000020003" pitchFamily="2" charset="0"/>
              </a:rPr>
              <a:t>Desirable </a:t>
            </a:r>
            <a:r>
              <a:rPr lang="en-GB" sz="1100" dirty="0" smtClean="0">
                <a:solidFill>
                  <a:srgbClr val="000000"/>
                </a:solidFill>
                <a:latin typeface="Pru Sans Normal" panose="02000503000000020003" pitchFamily="2" charset="0"/>
              </a:rPr>
              <a:t>properties e.g. unbiasedness</a:t>
            </a:r>
            <a:r>
              <a:rPr lang="en-GB" sz="1100" dirty="0">
                <a:solidFill>
                  <a:srgbClr val="000000"/>
                </a:solidFill>
                <a:latin typeface="Pru Sans Normal" panose="02000503000000020003" pitchFamily="2" charset="0"/>
              </a:rPr>
              <a:t>, robustness and </a:t>
            </a:r>
            <a:r>
              <a:rPr lang="en-GB" sz="1100" dirty="0" smtClean="0">
                <a:solidFill>
                  <a:srgbClr val="000000"/>
                </a:solidFill>
                <a:latin typeface="Pru Sans Normal" panose="02000503000000020003" pitchFamily="2" charset="0"/>
              </a:rPr>
              <a:t>efficiency</a:t>
            </a:r>
          </a:p>
          <a:p>
            <a:pPr marL="285750" lvl="1" indent="-285750">
              <a:buFont typeface="Arial" panose="020B0604020202020204" pitchFamily="34" charset="0"/>
              <a:buChar char="•"/>
            </a:pPr>
            <a:endParaRPr lang="en-GB" sz="1100" dirty="0">
              <a:solidFill>
                <a:srgbClr val="000000"/>
              </a:solidFill>
              <a:latin typeface="Pru Sans Normal" panose="02000503000000020003" pitchFamily="2" charset="0"/>
            </a:endParaRPr>
          </a:p>
          <a:p>
            <a:pPr marL="0" lvl="1"/>
            <a:r>
              <a:rPr lang="en-GB" sz="1100" dirty="0" smtClean="0">
                <a:solidFill>
                  <a:srgbClr val="000000"/>
                </a:solidFill>
                <a:latin typeface="Pru Sans Normal" panose="02000503000000020003" pitchFamily="2" charset="0"/>
              </a:rPr>
              <a:t> </a:t>
            </a:r>
            <a:r>
              <a:rPr lang="en-GB" sz="1400" b="1" dirty="0">
                <a:solidFill>
                  <a:schemeClr val="accent6"/>
                </a:solidFill>
              </a:rPr>
              <a:t>Back-testing</a:t>
            </a:r>
          </a:p>
          <a:p>
            <a:pPr marL="285750" lvl="1" indent="-285750">
              <a:buFont typeface="Arial" panose="020B0604020202020204" pitchFamily="34" charset="0"/>
              <a:buChar char="•"/>
            </a:pPr>
            <a:r>
              <a:rPr lang="en-GB" sz="1100" dirty="0" smtClean="0">
                <a:solidFill>
                  <a:srgbClr val="000000"/>
                </a:solidFill>
                <a:latin typeface="Pru Sans Normal" panose="02000503000000020003" pitchFamily="2" charset="0"/>
              </a:rPr>
              <a:t>Predicting power outside </a:t>
            </a:r>
            <a:r>
              <a:rPr lang="en-GB" sz="1100" dirty="0">
                <a:solidFill>
                  <a:srgbClr val="000000"/>
                </a:solidFill>
                <a:latin typeface="Pru Sans Normal" panose="02000503000000020003" pitchFamily="2" charset="0"/>
              </a:rPr>
              <a:t>the sample used for </a:t>
            </a:r>
            <a:r>
              <a:rPr lang="en-GB" sz="1100" dirty="0" smtClean="0">
                <a:solidFill>
                  <a:srgbClr val="000000"/>
                </a:solidFill>
                <a:latin typeface="Pru Sans Normal" panose="02000503000000020003" pitchFamily="2" charset="0"/>
              </a:rPr>
              <a:t>calibration</a:t>
            </a:r>
            <a:endParaRPr lang="en-GB" sz="1100" dirty="0">
              <a:solidFill>
                <a:srgbClr val="000000"/>
              </a:solidFill>
              <a:latin typeface="Pru Sans Normal" panose="02000503000000020003" pitchFamily="2" charset="0"/>
            </a:endParaRPr>
          </a:p>
        </p:txBody>
      </p:sp>
    </p:spTree>
    <p:extLst>
      <p:ext uri="{BB962C8B-B14F-4D97-AF65-F5344CB8AC3E}">
        <p14:creationId xmlns:p14="http://schemas.microsoft.com/office/powerpoint/2010/main" val="16246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will determine Future Models?</a:t>
            </a:r>
          </a:p>
        </p:txBody>
      </p:sp>
      <p:sp>
        <p:nvSpPr>
          <p:cNvPr id="3" name="Content Placeholder 2"/>
          <p:cNvSpPr>
            <a:spLocks noGrp="1"/>
          </p:cNvSpPr>
          <p:nvPr>
            <p:ph idx="1"/>
          </p:nvPr>
        </p:nvSpPr>
        <p:spPr>
          <a:xfrm>
            <a:off x="395289" y="951570"/>
            <a:ext cx="8291512" cy="684076"/>
          </a:xfrm>
        </p:spPr>
        <p:txBody>
          <a:bodyPr/>
          <a:lstStyle/>
          <a:p>
            <a:pPr marL="0" indent="0">
              <a:buNone/>
            </a:pPr>
            <a:r>
              <a:rPr lang="en-GB" sz="2000" dirty="0"/>
              <a:t>The history of scenario generators is not one of steadily increasing technical </a:t>
            </a:r>
            <a:r>
              <a:rPr lang="en-GB" sz="2000" dirty="0" smtClean="0"/>
              <a:t>sophistication, but is impacted by occasional jump processes</a:t>
            </a:r>
            <a:endParaRPr lang="en-GB" sz="1200" dirty="0" smtClean="0"/>
          </a:p>
        </p:txBody>
      </p:sp>
      <p:sp>
        <p:nvSpPr>
          <p:cNvPr id="4" name="Date Placeholder 3"/>
          <p:cNvSpPr>
            <a:spLocks noGrp="1"/>
          </p:cNvSpPr>
          <p:nvPr>
            <p:ph type="dt" sz="half" idx="10"/>
          </p:nvPr>
        </p:nvSpPr>
        <p:spPr>
          <a:xfrm>
            <a:off x="960323" y="4803998"/>
            <a:ext cx="2016125" cy="248841"/>
          </a:xfrm>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23</a:t>
            </a:fld>
            <a:endParaRPr lang="en-GB" dirty="0"/>
          </a:p>
        </p:txBody>
      </p:sp>
      <p:sp>
        <p:nvSpPr>
          <p:cNvPr id="6" name="Footer Placeholder 5"/>
          <p:cNvSpPr>
            <a:spLocks noGrp="1"/>
          </p:cNvSpPr>
          <p:nvPr>
            <p:ph type="ftr" sz="quarter" idx="11"/>
            <p:custDataLst>
              <p:tags r:id="rId1"/>
            </p:custDataLst>
          </p:nvPr>
        </p:nvSpPr>
        <p:spPr>
          <a:xfrm>
            <a:off x="26918" y="4803998"/>
            <a:ext cx="9144000" cy="248841"/>
          </a:xfrm>
        </p:spPr>
        <p:txBody>
          <a:bodyPr/>
          <a:lstStyle/>
          <a:p>
            <a:r>
              <a:rPr lang="en-GB" dirty="0" smtClean="0"/>
              <a:t>CONFIDENTIAL</a:t>
            </a:r>
            <a:endParaRPr lang="en-GB" dirty="0"/>
          </a:p>
        </p:txBody>
      </p:sp>
      <p:sp>
        <p:nvSpPr>
          <p:cNvPr id="7" name="TextBox 6"/>
          <p:cNvSpPr txBox="1"/>
          <p:nvPr/>
        </p:nvSpPr>
        <p:spPr>
          <a:xfrm rot="16200000">
            <a:off x="177848" y="2094117"/>
            <a:ext cx="1296145"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1400" b="1" dirty="0"/>
              <a:t>Evolutionary Factors</a:t>
            </a:r>
          </a:p>
        </p:txBody>
      </p:sp>
      <p:sp>
        <p:nvSpPr>
          <p:cNvPr id="21" name="TextBox 20"/>
          <p:cNvSpPr txBox="1"/>
          <p:nvPr/>
        </p:nvSpPr>
        <p:spPr>
          <a:xfrm rot="16200000">
            <a:off x="241938" y="3642288"/>
            <a:ext cx="122413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1400" b="1" dirty="0">
                <a:solidFill>
                  <a:srgbClr val="C00000"/>
                </a:solidFill>
                <a:cs typeface="Arial" panose="020B0604020202020204" pitchFamily="34" charset="0"/>
              </a:rPr>
              <a:t>Exogenous Jumps</a:t>
            </a:r>
          </a:p>
        </p:txBody>
      </p:sp>
      <p:grpSp>
        <p:nvGrpSpPr>
          <p:cNvPr id="23" name="Group 22"/>
          <p:cNvGrpSpPr/>
          <p:nvPr/>
        </p:nvGrpSpPr>
        <p:grpSpPr>
          <a:xfrm>
            <a:off x="1335692" y="1897739"/>
            <a:ext cx="1553917" cy="932350"/>
            <a:chOff x="398" y="365993"/>
            <a:chExt cx="1553917" cy="932350"/>
          </a:xfrm>
        </p:grpSpPr>
        <p:sp>
          <p:nvSpPr>
            <p:cNvPr id="33" name="Rectangle 32"/>
            <p:cNvSpPr/>
            <p:nvPr/>
          </p:nvSpPr>
          <p:spPr>
            <a:xfrm>
              <a:off x="398" y="365993"/>
              <a:ext cx="1553917" cy="93235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4" name="Rectangle 33"/>
            <p:cNvSpPr/>
            <p:nvPr/>
          </p:nvSpPr>
          <p:spPr>
            <a:xfrm>
              <a:off x="398" y="365993"/>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New Asset</a:t>
              </a:r>
              <a:r>
                <a:rPr lang="en-GB" sz="1400" b="1" kern="1200" baseline="0" dirty="0" smtClean="0"/>
                <a:t> Classes </a:t>
              </a:r>
            </a:p>
            <a:p>
              <a:pPr lvl="0" algn="ctr" defTabSz="622300">
                <a:lnSpc>
                  <a:spcPct val="90000"/>
                </a:lnSpc>
                <a:spcBef>
                  <a:spcPct val="0"/>
                </a:spcBef>
                <a:spcAft>
                  <a:spcPct val="35000"/>
                </a:spcAft>
              </a:pPr>
              <a:r>
                <a:rPr lang="en-GB" sz="1400" b="0" kern="1200" baseline="0" dirty="0" smtClean="0"/>
                <a:t>(e.g. alternative assets)</a:t>
              </a:r>
              <a:endParaRPr lang="en-GB" sz="1400" kern="1200" dirty="0"/>
            </a:p>
          </p:txBody>
        </p:sp>
      </p:grpSp>
      <p:grpSp>
        <p:nvGrpSpPr>
          <p:cNvPr id="24" name="Group 23"/>
          <p:cNvGrpSpPr/>
          <p:nvPr/>
        </p:nvGrpSpPr>
        <p:grpSpPr>
          <a:xfrm>
            <a:off x="3045001" y="1897739"/>
            <a:ext cx="1553917" cy="932350"/>
            <a:chOff x="1709707" y="365993"/>
            <a:chExt cx="1553917" cy="932350"/>
          </a:xfrm>
        </p:grpSpPr>
        <p:sp>
          <p:nvSpPr>
            <p:cNvPr id="31" name="Rectangle 30"/>
            <p:cNvSpPr/>
            <p:nvPr/>
          </p:nvSpPr>
          <p:spPr>
            <a:xfrm>
              <a:off x="1709707" y="365993"/>
              <a:ext cx="1553917" cy="932350"/>
            </a:xfrm>
            <a:prstGeom prst="rect">
              <a:avLst/>
            </a:prstGeom>
          </p:spPr>
          <p:style>
            <a:lnRef idx="2">
              <a:schemeClr val="lt1">
                <a:hueOff val="0"/>
                <a:satOff val="0"/>
                <a:lumOff val="0"/>
                <a:alphaOff val="0"/>
              </a:schemeClr>
            </a:lnRef>
            <a:fillRef idx="1">
              <a:schemeClr val="accent5">
                <a:hueOff val="-328595"/>
                <a:satOff val="5786"/>
                <a:lumOff val="-4184"/>
                <a:alphaOff val="0"/>
              </a:schemeClr>
            </a:fillRef>
            <a:effectRef idx="0">
              <a:schemeClr val="accent5">
                <a:hueOff val="-328595"/>
                <a:satOff val="5786"/>
                <a:lumOff val="-4184"/>
                <a:alphaOff val="0"/>
              </a:schemeClr>
            </a:effectRef>
            <a:fontRef idx="minor">
              <a:schemeClr val="lt1"/>
            </a:fontRef>
          </p:style>
        </p:sp>
        <p:sp>
          <p:nvSpPr>
            <p:cNvPr id="32" name="Rectangle 31"/>
            <p:cNvSpPr/>
            <p:nvPr/>
          </p:nvSpPr>
          <p:spPr>
            <a:xfrm>
              <a:off x="1709707" y="365993"/>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Economic Cycles</a:t>
              </a:r>
              <a:endParaRPr lang="en-GB" sz="1400" b="1" kern="1200" dirty="0"/>
            </a:p>
          </p:txBody>
        </p:sp>
      </p:grpSp>
      <p:grpSp>
        <p:nvGrpSpPr>
          <p:cNvPr id="25" name="Group 24"/>
          <p:cNvGrpSpPr/>
          <p:nvPr/>
        </p:nvGrpSpPr>
        <p:grpSpPr>
          <a:xfrm>
            <a:off x="4788024" y="1897739"/>
            <a:ext cx="1553917" cy="932350"/>
            <a:chOff x="398" y="1453735"/>
            <a:chExt cx="1553917" cy="932350"/>
          </a:xfrm>
        </p:grpSpPr>
        <p:sp>
          <p:nvSpPr>
            <p:cNvPr id="29" name="Rectangle 28"/>
            <p:cNvSpPr/>
            <p:nvPr/>
          </p:nvSpPr>
          <p:spPr>
            <a:xfrm>
              <a:off x="398" y="1453735"/>
              <a:ext cx="1553917" cy="932350"/>
            </a:xfrm>
            <a:prstGeom prst="rect">
              <a:avLst/>
            </a:prstGeom>
          </p:spPr>
          <p:style>
            <a:lnRef idx="2">
              <a:schemeClr val="lt1">
                <a:hueOff val="0"/>
                <a:satOff val="0"/>
                <a:lumOff val="0"/>
                <a:alphaOff val="0"/>
              </a:schemeClr>
            </a:lnRef>
            <a:fillRef idx="1">
              <a:schemeClr val="accent5">
                <a:hueOff val="-657189"/>
                <a:satOff val="11571"/>
                <a:lumOff val="-8368"/>
                <a:alphaOff val="0"/>
              </a:schemeClr>
            </a:fillRef>
            <a:effectRef idx="0">
              <a:schemeClr val="accent5">
                <a:hueOff val="-657189"/>
                <a:satOff val="11571"/>
                <a:lumOff val="-8368"/>
                <a:alphaOff val="0"/>
              </a:schemeClr>
            </a:effectRef>
            <a:fontRef idx="minor">
              <a:schemeClr val="lt1"/>
            </a:fontRef>
          </p:style>
        </p:sp>
        <p:sp>
          <p:nvSpPr>
            <p:cNvPr id="30" name="Rectangle 29"/>
            <p:cNvSpPr/>
            <p:nvPr/>
          </p:nvSpPr>
          <p:spPr>
            <a:xfrm>
              <a:off x="398" y="1453735"/>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Multi-Period Real</a:t>
              </a:r>
              <a:r>
                <a:rPr lang="en-GB" sz="1400" b="1" kern="1200" baseline="0" dirty="0" smtClean="0"/>
                <a:t> World</a:t>
              </a:r>
              <a:endParaRPr lang="en-GB" sz="1400" b="1" kern="1200" dirty="0"/>
            </a:p>
          </p:txBody>
        </p:sp>
      </p:grpSp>
      <p:grpSp>
        <p:nvGrpSpPr>
          <p:cNvPr id="26" name="Group 25"/>
          <p:cNvGrpSpPr/>
          <p:nvPr/>
        </p:nvGrpSpPr>
        <p:grpSpPr>
          <a:xfrm>
            <a:off x="6516216" y="1897739"/>
            <a:ext cx="1553917" cy="932350"/>
            <a:chOff x="1709707" y="1453735"/>
            <a:chExt cx="1553917" cy="932350"/>
          </a:xfrm>
        </p:grpSpPr>
        <p:sp>
          <p:nvSpPr>
            <p:cNvPr id="27" name="Rectangle 26"/>
            <p:cNvSpPr/>
            <p:nvPr/>
          </p:nvSpPr>
          <p:spPr>
            <a:xfrm>
              <a:off x="1709707" y="1453735"/>
              <a:ext cx="1553917" cy="932350"/>
            </a:xfrm>
            <a:prstGeom prst="rect">
              <a:avLst/>
            </a:prstGeom>
          </p:spPr>
          <p:style>
            <a:lnRef idx="2">
              <a:schemeClr val="lt1">
                <a:hueOff val="0"/>
                <a:satOff val="0"/>
                <a:lumOff val="0"/>
                <a:alphaOff val="0"/>
              </a:schemeClr>
            </a:lnRef>
            <a:fillRef idx="1">
              <a:schemeClr val="accent5">
                <a:hueOff val="-985784"/>
                <a:satOff val="17357"/>
                <a:lumOff val="-12552"/>
                <a:alphaOff val="0"/>
              </a:schemeClr>
            </a:fillRef>
            <a:effectRef idx="0">
              <a:schemeClr val="accent5">
                <a:hueOff val="-985784"/>
                <a:satOff val="17357"/>
                <a:lumOff val="-12552"/>
                <a:alphaOff val="0"/>
              </a:schemeClr>
            </a:effectRef>
            <a:fontRef idx="minor">
              <a:schemeClr val="lt1"/>
            </a:fontRef>
          </p:style>
        </p:sp>
        <p:sp>
          <p:nvSpPr>
            <p:cNvPr id="28" name="Rectangle 27"/>
            <p:cNvSpPr/>
            <p:nvPr/>
          </p:nvSpPr>
          <p:spPr>
            <a:xfrm>
              <a:off x="1709707" y="1453735"/>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Structure and Granularity</a:t>
              </a:r>
              <a:endParaRPr lang="en-GB" sz="1400" b="1" kern="1200" dirty="0"/>
            </a:p>
          </p:txBody>
        </p:sp>
      </p:grpSp>
      <p:grpSp>
        <p:nvGrpSpPr>
          <p:cNvPr id="35" name="Group 34"/>
          <p:cNvGrpSpPr/>
          <p:nvPr/>
        </p:nvGrpSpPr>
        <p:grpSpPr>
          <a:xfrm>
            <a:off x="1355869" y="3410661"/>
            <a:ext cx="1553917" cy="932350"/>
            <a:chOff x="398" y="365993"/>
            <a:chExt cx="1553917" cy="932350"/>
          </a:xfrm>
        </p:grpSpPr>
        <p:sp>
          <p:nvSpPr>
            <p:cNvPr id="45" name="Rectangle 44"/>
            <p:cNvSpPr/>
            <p:nvPr/>
          </p:nvSpPr>
          <p:spPr>
            <a:xfrm>
              <a:off x="398" y="365993"/>
              <a:ext cx="1553917" cy="932350"/>
            </a:xfrm>
            <a:prstGeom prst="rect">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6" name="Rectangle 45"/>
            <p:cNvSpPr/>
            <p:nvPr/>
          </p:nvSpPr>
          <p:spPr>
            <a:xfrm>
              <a:off x="398" y="365993"/>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990000"/>
                  </a:solidFill>
                </a:rPr>
                <a:t>New Regulations</a:t>
              </a:r>
              <a:endParaRPr lang="en-GB" sz="1400" b="1" kern="1200" dirty="0">
                <a:solidFill>
                  <a:srgbClr val="990000"/>
                </a:solidFill>
              </a:endParaRPr>
            </a:p>
          </p:txBody>
        </p:sp>
      </p:grpSp>
      <p:grpSp>
        <p:nvGrpSpPr>
          <p:cNvPr id="36" name="Group 35"/>
          <p:cNvGrpSpPr/>
          <p:nvPr/>
        </p:nvGrpSpPr>
        <p:grpSpPr>
          <a:xfrm>
            <a:off x="3065178" y="3410661"/>
            <a:ext cx="1553917" cy="932350"/>
            <a:chOff x="1709707" y="365993"/>
            <a:chExt cx="1553917" cy="932350"/>
          </a:xfrm>
        </p:grpSpPr>
        <p:sp>
          <p:nvSpPr>
            <p:cNvPr id="43" name="Rectangle 42"/>
            <p:cNvSpPr/>
            <p:nvPr/>
          </p:nvSpPr>
          <p:spPr>
            <a:xfrm>
              <a:off x="1709707" y="365993"/>
              <a:ext cx="1553917" cy="932350"/>
            </a:xfrm>
            <a:prstGeom prst="rect">
              <a:avLst/>
            </a:prstGeom>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sp>
        <p:sp>
          <p:nvSpPr>
            <p:cNvPr id="44" name="Rectangle 43"/>
            <p:cNvSpPr/>
            <p:nvPr/>
          </p:nvSpPr>
          <p:spPr>
            <a:xfrm>
              <a:off x="1709707" y="365993"/>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990000"/>
                  </a:solidFill>
                  <a:latin typeface="+mn-lt"/>
                  <a:ea typeface="+mn-ea"/>
                  <a:cs typeface="+mn-cs"/>
                </a:rPr>
                <a:t>Market Crises</a:t>
              </a:r>
              <a:endParaRPr lang="en-GB" sz="1400" kern="1200" dirty="0">
                <a:solidFill>
                  <a:srgbClr val="990000"/>
                </a:solidFill>
              </a:endParaRPr>
            </a:p>
          </p:txBody>
        </p:sp>
      </p:grpSp>
      <p:grpSp>
        <p:nvGrpSpPr>
          <p:cNvPr id="37" name="Group 36"/>
          <p:cNvGrpSpPr/>
          <p:nvPr/>
        </p:nvGrpSpPr>
        <p:grpSpPr>
          <a:xfrm>
            <a:off x="4788024" y="3410661"/>
            <a:ext cx="1553917" cy="932350"/>
            <a:chOff x="398" y="1453735"/>
            <a:chExt cx="1553917" cy="932350"/>
          </a:xfrm>
        </p:grpSpPr>
        <p:sp>
          <p:nvSpPr>
            <p:cNvPr id="41" name="Rectangle 40"/>
            <p:cNvSpPr/>
            <p:nvPr/>
          </p:nvSpPr>
          <p:spPr>
            <a:xfrm>
              <a:off x="398" y="1453735"/>
              <a:ext cx="1553917" cy="932350"/>
            </a:xfrm>
            <a:prstGeom prst="rect">
              <a:avLst/>
            </a:prstGeom>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sp>
        <p:sp>
          <p:nvSpPr>
            <p:cNvPr id="42" name="Rectangle 41"/>
            <p:cNvSpPr/>
            <p:nvPr/>
          </p:nvSpPr>
          <p:spPr>
            <a:xfrm>
              <a:off x="398" y="1453735"/>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990000"/>
                  </a:solidFill>
                </a:rPr>
                <a:t>Disruptive Influences</a:t>
              </a:r>
              <a:r>
                <a:rPr lang="en-GB" sz="1400" b="1" kern="1200" baseline="0" dirty="0" smtClean="0">
                  <a:solidFill>
                    <a:srgbClr val="990000"/>
                  </a:solidFill>
                </a:rPr>
                <a:t> </a:t>
              </a:r>
            </a:p>
            <a:p>
              <a:pPr lvl="0" algn="ctr" defTabSz="622300">
                <a:lnSpc>
                  <a:spcPct val="90000"/>
                </a:lnSpc>
                <a:spcBef>
                  <a:spcPct val="0"/>
                </a:spcBef>
                <a:spcAft>
                  <a:spcPct val="35000"/>
                </a:spcAft>
              </a:pPr>
              <a:r>
                <a:rPr lang="en-GB" sz="1300" b="0" kern="1200" baseline="0" dirty="0" smtClean="0">
                  <a:solidFill>
                    <a:srgbClr val="990000"/>
                  </a:solidFill>
                </a:rPr>
                <a:t>(e.g. developments in Big Data)</a:t>
              </a:r>
              <a:endParaRPr lang="en-GB" sz="1300" kern="1200" dirty="0">
                <a:solidFill>
                  <a:srgbClr val="990000"/>
                </a:solidFill>
              </a:endParaRPr>
            </a:p>
          </p:txBody>
        </p:sp>
      </p:grpSp>
      <p:grpSp>
        <p:nvGrpSpPr>
          <p:cNvPr id="38" name="Group 37"/>
          <p:cNvGrpSpPr/>
          <p:nvPr/>
        </p:nvGrpSpPr>
        <p:grpSpPr>
          <a:xfrm>
            <a:off x="6516216" y="3410661"/>
            <a:ext cx="1553917" cy="932350"/>
            <a:chOff x="1709707" y="1453735"/>
            <a:chExt cx="1553917" cy="932350"/>
          </a:xfrm>
        </p:grpSpPr>
        <p:sp>
          <p:nvSpPr>
            <p:cNvPr id="39" name="Rectangle 38"/>
            <p:cNvSpPr/>
            <p:nvPr/>
          </p:nvSpPr>
          <p:spPr>
            <a:xfrm>
              <a:off x="1709707" y="1453735"/>
              <a:ext cx="1553917" cy="932350"/>
            </a:xfrm>
            <a:prstGeom prst="rect">
              <a:avLst/>
            </a:pr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40" name="Rectangle 39"/>
            <p:cNvSpPr/>
            <p:nvPr/>
          </p:nvSpPr>
          <p:spPr>
            <a:xfrm>
              <a:off x="1709707" y="1453735"/>
              <a:ext cx="1553917" cy="932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990000"/>
                  </a:solidFill>
                </a:rPr>
                <a:t>Social Influences </a:t>
              </a:r>
              <a:r>
                <a:rPr lang="en-GB" sz="1400" b="1" kern="1200" baseline="0" dirty="0" smtClean="0">
                  <a:solidFill>
                    <a:srgbClr val="990000"/>
                  </a:solidFill>
                </a:rPr>
                <a:t> </a:t>
              </a:r>
            </a:p>
            <a:p>
              <a:pPr lvl="0" algn="ctr" defTabSz="622300">
                <a:lnSpc>
                  <a:spcPct val="90000"/>
                </a:lnSpc>
                <a:spcBef>
                  <a:spcPct val="0"/>
                </a:spcBef>
                <a:spcAft>
                  <a:spcPct val="35000"/>
                </a:spcAft>
              </a:pPr>
              <a:r>
                <a:rPr lang="en-GB" sz="1300" b="0" kern="1200" baseline="0" dirty="0" smtClean="0">
                  <a:solidFill>
                    <a:srgbClr val="990000"/>
                  </a:solidFill>
                </a:rPr>
                <a:t>(e.g. “factor” modelling)</a:t>
              </a:r>
              <a:endParaRPr lang="en-GB" sz="1300" kern="1200" dirty="0">
                <a:solidFill>
                  <a:srgbClr val="990000"/>
                </a:solidFill>
              </a:endParaRPr>
            </a:p>
          </p:txBody>
        </p:sp>
      </p:grpSp>
    </p:spTree>
    <p:extLst>
      <p:ext uri="{BB962C8B-B14F-4D97-AF65-F5344CB8AC3E}">
        <p14:creationId xmlns:p14="http://schemas.microsoft.com/office/powerpoint/2010/main" val="316169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Bridging Data and Economic Theory</a:t>
            </a:r>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24</a:t>
            </a:fld>
            <a:endParaRPr lang="en-GB"/>
          </a:p>
        </p:txBody>
      </p:sp>
      <p:sp>
        <p:nvSpPr>
          <p:cNvPr id="6" name="Flowchart: Manual Operation 5"/>
          <p:cNvSpPr/>
          <p:nvPr/>
        </p:nvSpPr>
        <p:spPr>
          <a:xfrm flipV="1">
            <a:off x="1187624" y="1074348"/>
            <a:ext cx="6480720" cy="3387612"/>
          </a:xfrm>
          <a:prstGeom prst="flowChartManualOperation">
            <a:avLst/>
          </a:prstGeom>
          <a:gradFill flip="none" rotWithShape="1">
            <a:gsLst>
              <a:gs pos="0">
                <a:srgbClr val="0070C0"/>
              </a:gs>
              <a:gs pos="54000">
                <a:srgbClr val="00B0F0"/>
              </a:gs>
              <a:gs pos="100000">
                <a:srgbClr val="92D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rot="17485479">
            <a:off x="382060" y="2141012"/>
            <a:ext cx="2622834" cy="400110"/>
          </a:xfrm>
          <a:prstGeom prst="rect">
            <a:avLst/>
          </a:prstGeom>
          <a:noFill/>
        </p:spPr>
        <p:txBody>
          <a:bodyPr wrap="none" rtlCol="0">
            <a:spAutoFit/>
          </a:bodyPr>
          <a:lstStyle/>
          <a:p>
            <a:r>
              <a:rPr lang="en-GB" sz="2000" dirty="0" smtClean="0"/>
              <a:t>Empirical Data </a:t>
            </a:r>
            <a:r>
              <a:rPr lang="en-GB" sz="2000" dirty="0"/>
              <a:t>driven</a:t>
            </a:r>
          </a:p>
        </p:txBody>
      </p:sp>
      <p:sp>
        <p:nvSpPr>
          <p:cNvPr id="8" name="TextBox 7"/>
          <p:cNvSpPr txBox="1"/>
          <p:nvPr/>
        </p:nvSpPr>
        <p:spPr>
          <a:xfrm rot="4139757">
            <a:off x="5725826" y="2259422"/>
            <a:ext cx="2988510" cy="400110"/>
          </a:xfrm>
          <a:prstGeom prst="rect">
            <a:avLst/>
          </a:prstGeom>
          <a:noFill/>
        </p:spPr>
        <p:txBody>
          <a:bodyPr wrap="none" rtlCol="0">
            <a:spAutoFit/>
          </a:bodyPr>
          <a:lstStyle/>
          <a:p>
            <a:r>
              <a:rPr lang="en-GB" sz="2000" dirty="0" smtClean="0"/>
              <a:t>Economic Theory </a:t>
            </a:r>
            <a:r>
              <a:rPr lang="en-GB" sz="2000" dirty="0"/>
              <a:t>Driven</a:t>
            </a:r>
          </a:p>
        </p:txBody>
      </p:sp>
      <p:sp>
        <p:nvSpPr>
          <p:cNvPr id="9" name="Flowchart: Magnetic Disk 8"/>
          <p:cNvSpPr/>
          <p:nvPr/>
        </p:nvSpPr>
        <p:spPr>
          <a:xfrm>
            <a:off x="4788024" y="1437624"/>
            <a:ext cx="1080120" cy="5940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Random Walk</a:t>
            </a:r>
          </a:p>
        </p:txBody>
      </p:sp>
      <p:sp>
        <p:nvSpPr>
          <p:cNvPr id="11" name="Flowchart: Magnetic Disk 10"/>
          <p:cNvSpPr/>
          <p:nvPr/>
        </p:nvSpPr>
        <p:spPr>
          <a:xfrm>
            <a:off x="2555776" y="2085696"/>
            <a:ext cx="1080120" cy="5940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Time Series</a:t>
            </a:r>
          </a:p>
        </p:txBody>
      </p:sp>
      <p:sp>
        <p:nvSpPr>
          <p:cNvPr id="12" name="Flowchart: Magnetic Disk 11"/>
          <p:cNvSpPr/>
          <p:nvPr/>
        </p:nvSpPr>
        <p:spPr>
          <a:xfrm>
            <a:off x="5139348" y="2463738"/>
            <a:ext cx="1080120" cy="5940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Option Pricing</a:t>
            </a:r>
          </a:p>
        </p:txBody>
      </p:sp>
      <p:sp>
        <p:nvSpPr>
          <p:cNvPr id="13" name="Flowchart: Magnetic Disk 12"/>
          <p:cNvSpPr/>
          <p:nvPr/>
        </p:nvSpPr>
        <p:spPr>
          <a:xfrm>
            <a:off x="3095836" y="2953001"/>
            <a:ext cx="1080120" cy="5940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1-Year </a:t>
            </a:r>
            <a:r>
              <a:rPr lang="en-GB" sz="1600" dirty="0" err="1"/>
              <a:t>VaR</a:t>
            </a:r>
            <a:endParaRPr lang="en-GB" sz="1600" dirty="0"/>
          </a:p>
        </p:txBody>
      </p:sp>
      <p:sp>
        <p:nvSpPr>
          <p:cNvPr id="15" name="Flowchart: Magnetic Disk 14"/>
          <p:cNvSpPr/>
          <p:nvPr/>
        </p:nvSpPr>
        <p:spPr>
          <a:xfrm>
            <a:off x="3438383" y="3756816"/>
            <a:ext cx="2304619" cy="5940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Multi-Year??</a:t>
            </a:r>
            <a:endParaRPr lang="en-GB" dirty="0"/>
          </a:p>
        </p:txBody>
      </p:sp>
      <p:sp>
        <p:nvSpPr>
          <p:cNvPr id="17" name="Curved Right Arrow 16"/>
          <p:cNvSpPr/>
          <p:nvPr/>
        </p:nvSpPr>
        <p:spPr>
          <a:xfrm rot="6361790" flipV="1">
            <a:off x="4174044" y="964626"/>
            <a:ext cx="455812" cy="2299852"/>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Right Arrow 15"/>
          <p:cNvSpPr/>
          <p:nvPr/>
        </p:nvSpPr>
        <p:spPr>
          <a:xfrm rot="4042150">
            <a:off x="3556748" y="624891"/>
            <a:ext cx="540060" cy="1964268"/>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Right Arrow 17"/>
          <p:cNvSpPr/>
          <p:nvPr/>
        </p:nvSpPr>
        <p:spPr>
          <a:xfrm rot="3977461">
            <a:off x="4147872" y="1734217"/>
            <a:ext cx="505485" cy="1651300"/>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Down Arrow 18"/>
          <p:cNvSpPr/>
          <p:nvPr/>
        </p:nvSpPr>
        <p:spPr>
          <a:xfrm rot="19368591">
            <a:off x="4212266" y="3404784"/>
            <a:ext cx="379367" cy="3079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rot="2107039" flipH="1">
            <a:off x="4760279" y="3112867"/>
            <a:ext cx="414545" cy="6100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22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7" grpId="0" animBg="1"/>
      <p:bldP spid="16"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Can we Dust off </a:t>
            </a:r>
            <a:r>
              <a:rPr lang="en-GB" dirty="0" smtClean="0"/>
              <a:t>the Time Series Model for Multi Year?</a:t>
            </a:r>
            <a:endParaRPr lang="en-GB" dirty="0"/>
          </a:p>
        </p:txBody>
      </p:sp>
      <p:sp>
        <p:nvSpPr>
          <p:cNvPr id="4" name="Date Placeholder 3"/>
          <p:cNvSpPr>
            <a:spLocks noGrp="1"/>
          </p:cNvSpPr>
          <p:nvPr>
            <p:ph type="dt" sz="half" idx="10"/>
          </p:nvPr>
        </p:nvSpPr>
        <p:spPr/>
        <p:txBody>
          <a:bodyPr/>
          <a:lstStyle/>
          <a:p>
            <a:fld id="{1744C141-B97D-4979-AB76-E8E6AB76C28B}" type="datetime4">
              <a:rPr lang="en-GB" smtClean="0"/>
              <a:pPr/>
              <a:t>26 February 2018</a:t>
            </a:fld>
            <a:endParaRPr lang="en-GB" dirty="0"/>
          </a:p>
        </p:txBody>
      </p:sp>
      <p:sp>
        <p:nvSpPr>
          <p:cNvPr id="7" name="Oval 6"/>
          <p:cNvSpPr/>
          <p:nvPr/>
        </p:nvSpPr>
        <p:spPr>
          <a:xfrm>
            <a:off x="683568" y="1221600"/>
            <a:ext cx="4608512" cy="3240360"/>
          </a:xfrm>
          <a:prstGeom prst="ellipse">
            <a:avLst/>
          </a:prstGeom>
          <a:solidFill>
            <a:srgbClr val="8ED2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47864" y="1221600"/>
            <a:ext cx="4608512" cy="3240360"/>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33560" y="2211710"/>
            <a:ext cx="2790368"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Leptokurtosis</a:t>
            </a:r>
            <a:endParaRPr lang="en-GB" dirty="0"/>
          </a:p>
          <a:p>
            <a:pPr marL="285750" indent="-285750">
              <a:buFont typeface="Wingdings" panose="05000000000000000000" pitchFamily="2" charset="2"/>
              <a:buChar char="§"/>
            </a:pPr>
            <a:r>
              <a:rPr lang="en-GB" dirty="0"/>
              <a:t>Serial correlation</a:t>
            </a:r>
          </a:p>
          <a:p>
            <a:pPr marL="285750" indent="-285750">
              <a:buFont typeface="Wingdings" panose="05000000000000000000" pitchFamily="2" charset="2"/>
              <a:buChar char="§"/>
            </a:pPr>
            <a:r>
              <a:rPr lang="en-GB" dirty="0"/>
              <a:t>Volatility clustering</a:t>
            </a:r>
          </a:p>
          <a:p>
            <a:pPr marL="285750" indent="-285750">
              <a:buFont typeface="Wingdings" panose="05000000000000000000" pitchFamily="2" charset="2"/>
              <a:buChar char="§"/>
            </a:pPr>
            <a:r>
              <a:rPr lang="en-GB" dirty="0"/>
              <a:t>Parameter / model </a:t>
            </a:r>
            <a:r>
              <a:rPr lang="en-GB" dirty="0" smtClean="0"/>
              <a:t>risk</a:t>
            </a:r>
          </a:p>
          <a:p>
            <a:pPr marL="285750" indent="-285750">
              <a:buFont typeface="Wingdings" panose="05000000000000000000" pitchFamily="2" charset="2"/>
              <a:buChar char="§"/>
            </a:pPr>
            <a:r>
              <a:rPr lang="en-GB" dirty="0" smtClean="0"/>
              <a:t>Economic cycles</a:t>
            </a:r>
            <a:endParaRPr lang="en-GB" dirty="0"/>
          </a:p>
        </p:txBody>
      </p:sp>
      <p:sp>
        <p:nvSpPr>
          <p:cNvPr id="12" name="TextBox 11"/>
          <p:cNvSpPr txBox="1"/>
          <p:nvPr/>
        </p:nvSpPr>
        <p:spPr>
          <a:xfrm>
            <a:off x="4860032" y="2139702"/>
            <a:ext cx="3024336" cy="1477328"/>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Intuitive Parameters</a:t>
            </a:r>
          </a:p>
          <a:p>
            <a:pPr marL="285750" indent="-285750">
              <a:buFont typeface="Wingdings" panose="05000000000000000000" pitchFamily="2" charset="2"/>
              <a:buChar char="§"/>
            </a:pPr>
            <a:r>
              <a:rPr lang="en-GB" dirty="0" smtClean="0"/>
              <a:t>Visibility of key judgment</a:t>
            </a:r>
          </a:p>
          <a:p>
            <a:pPr marL="285750" indent="-285750">
              <a:buFont typeface="Wingdings" panose="05000000000000000000" pitchFamily="2" charset="2"/>
              <a:buChar char="§"/>
            </a:pPr>
            <a:r>
              <a:rPr lang="en-GB" dirty="0" smtClean="0"/>
              <a:t>Business </a:t>
            </a:r>
            <a:r>
              <a:rPr lang="en-GB" dirty="0"/>
              <a:t>impact</a:t>
            </a:r>
          </a:p>
          <a:p>
            <a:pPr marL="285750" indent="-285750">
              <a:buFont typeface="Wingdings" panose="05000000000000000000" pitchFamily="2" charset="2"/>
              <a:buChar char="§"/>
            </a:pPr>
            <a:r>
              <a:rPr lang="en-GB" dirty="0" smtClean="0"/>
              <a:t>Validation</a:t>
            </a:r>
          </a:p>
          <a:p>
            <a:pPr marL="285750" indent="-285750">
              <a:buFont typeface="Wingdings" panose="05000000000000000000" pitchFamily="2" charset="2"/>
              <a:buChar char="§"/>
            </a:pPr>
            <a:r>
              <a:rPr lang="en-GB" dirty="0" smtClean="0"/>
              <a:t>Flexibility</a:t>
            </a:r>
          </a:p>
        </p:txBody>
      </p:sp>
      <p:sp>
        <p:nvSpPr>
          <p:cNvPr id="2" name="Footer Placeholder 1"/>
          <p:cNvSpPr>
            <a:spLocks noGrp="1"/>
          </p:cNvSpPr>
          <p:nvPr>
            <p:ph type="ftr" sz="quarter" idx="11"/>
            <p:custDataLst>
              <p:tags r:id="rId1"/>
            </p:custDataLst>
          </p:nvPr>
        </p:nvSpPr>
        <p:spPr>
          <a:xfrm>
            <a:off x="0" y="4807744"/>
            <a:ext cx="9144000" cy="248841"/>
          </a:xfrm>
        </p:spPr>
        <p:txBody>
          <a:bodyPr/>
          <a:lstStyle/>
          <a:p>
            <a:r>
              <a:rPr lang="en-GB" smtClean="0"/>
              <a:t>CONFIDENTIAL</a:t>
            </a:r>
            <a:endParaRPr lang="en-GB" dirty="0"/>
          </a:p>
        </p:txBody>
      </p:sp>
      <p:sp>
        <p:nvSpPr>
          <p:cNvPr id="3" name="TextBox 2"/>
          <p:cNvSpPr txBox="1"/>
          <p:nvPr/>
        </p:nvSpPr>
        <p:spPr>
          <a:xfrm>
            <a:off x="7596336" y="4840003"/>
            <a:ext cx="1152128" cy="276999"/>
          </a:xfrm>
          <a:prstGeom prst="rect">
            <a:avLst/>
          </a:prstGeom>
          <a:noFill/>
        </p:spPr>
        <p:txBody>
          <a:bodyPr wrap="square" rtlCol="0">
            <a:spAutoFit/>
          </a:bodyPr>
          <a:lstStyle/>
          <a:p>
            <a:pPr algn="r"/>
            <a:r>
              <a:rPr lang="en-GB" sz="1200" dirty="0" smtClean="0"/>
              <a:t>24</a:t>
            </a:r>
            <a:endParaRPr lang="en-GB" sz="1200" dirty="0"/>
          </a:p>
        </p:txBody>
      </p:sp>
      <p:sp>
        <p:nvSpPr>
          <p:cNvPr id="13" name="Rectangle 12"/>
          <p:cNvSpPr/>
          <p:nvPr/>
        </p:nvSpPr>
        <p:spPr>
          <a:xfrm rot="5400000">
            <a:off x="2213738" y="231490"/>
            <a:ext cx="720080" cy="2700300"/>
          </a:xfrm>
          <a:prstGeom prst="rect">
            <a:avLst/>
          </a:prstGeom>
          <a:gradFill>
            <a:gsLst>
              <a:gs pos="0">
                <a:schemeClr val="accent5"/>
              </a:gs>
              <a:gs pos="50000">
                <a:srgbClr val="09A281"/>
              </a:gs>
              <a:gs pos="100000">
                <a:srgbClr val="008452"/>
              </a:gs>
            </a:gsLst>
            <a:lin ang="5400000" scaled="0"/>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b="1" dirty="0" smtClean="0">
                <a:solidFill>
                  <a:schemeClr val="bg1"/>
                </a:solidFill>
                <a:latin typeface="Pru Sans Normal" panose="02000503000000020003" pitchFamily="2" charset="0"/>
              </a:rPr>
              <a:t>Realism</a:t>
            </a:r>
            <a:endParaRPr lang="en-GB" sz="2800" b="1" dirty="0">
              <a:solidFill>
                <a:schemeClr val="bg1"/>
              </a:solidFill>
              <a:latin typeface="Pru Sans Normal" panose="02000503000000020003" pitchFamily="2" charset="0"/>
            </a:endParaRPr>
          </a:p>
        </p:txBody>
      </p:sp>
      <p:sp>
        <p:nvSpPr>
          <p:cNvPr id="14" name="Rectangle 13"/>
          <p:cNvSpPr/>
          <p:nvPr/>
        </p:nvSpPr>
        <p:spPr>
          <a:xfrm rot="5400000">
            <a:off x="5670122" y="231490"/>
            <a:ext cx="720080" cy="2700300"/>
          </a:xfrm>
          <a:prstGeom prst="rect">
            <a:avLst/>
          </a:prstGeom>
          <a:gradFill>
            <a:gsLst>
              <a:gs pos="0">
                <a:schemeClr val="accent5"/>
              </a:gs>
              <a:gs pos="50000">
                <a:srgbClr val="09A281"/>
              </a:gs>
              <a:gs pos="100000">
                <a:srgbClr val="008452"/>
              </a:gs>
            </a:gsLst>
            <a:lin ang="5400000" scaled="0"/>
          </a:gra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800" b="1" dirty="0" smtClean="0">
                <a:solidFill>
                  <a:schemeClr val="bg1"/>
                </a:solidFill>
                <a:latin typeface="Pru Sans Normal" panose="02000503000000020003" pitchFamily="2" charset="0"/>
              </a:rPr>
              <a:t>Business needs</a:t>
            </a:r>
            <a:endParaRPr lang="en-GB" sz="2800" b="1" dirty="0">
              <a:solidFill>
                <a:schemeClr val="bg1"/>
              </a:solidFill>
              <a:latin typeface="Pru Sans Normal" panose="02000503000000020003" pitchFamily="2" charset="0"/>
            </a:endParaRPr>
          </a:p>
        </p:txBody>
      </p:sp>
    </p:spTree>
    <p:extLst>
      <p:ext uri="{BB962C8B-B14F-4D97-AF65-F5344CB8AC3E}">
        <p14:creationId xmlns:p14="http://schemas.microsoft.com/office/powerpoint/2010/main" val="221349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 Discussion points</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dirty="0"/>
              <a:t>Stories of ESG success or failure?</a:t>
            </a:r>
          </a:p>
          <a:p>
            <a:pPr marL="0" indent="0">
              <a:buNone/>
            </a:pPr>
            <a:r>
              <a:rPr lang="en-GB" dirty="0"/>
              <a:t>- Any international experience to share?</a:t>
            </a:r>
          </a:p>
          <a:p>
            <a:pPr marL="0" indent="0">
              <a:buNone/>
            </a:pPr>
            <a:r>
              <a:rPr lang="en-GB" dirty="0"/>
              <a:t>- how do procurement processes affect the available models?</a:t>
            </a:r>
          </a:p>
          <a:p>
            <a:pPr marL="0" indent="0">
              <a:buNone/>
            </a:pPr>
            <a:r>
              <a:rPr lang="en-GB" dirty="0"/>
              <a:t>- What is your view of publication vs proprietary models?</a:t>
            </a:r>
          </a:p>
          <a:p>
            <a:pPr marL="0" indent="0">
              <a:buNone/>
            </a:pPr>
            <a:r>
              <a:rPr lang="en-GB" dirty="0"/>
              <a:t>- </a:t>
            </a:r>
            <a:r>
              <a:rPr lang="en-GB" dirty="0" smtClean="0"/>
              <a:t>How do you decide on the complexity </a:t>
            </a:r>
            <a:r>
              <a:rPr lang="en-GB" dirty="0"/>
              <a:t>for </a:t>
            </a:r>
            <a:r>
              <a:rPr lang="en-GB" dirty="0" smtClean="0"/>
              <a:t>different purposes?</a:t>
            </a:r>
            <a:endParaRPr lang="en-GB" dirty="0"/>
          </a:p>
          <a:p>
            <a:pPr marL="0" indent="0">
              <a:buNone/>
            </a:pPr>
            <a:r>
              <a:rPr lang="en-GB" dirty="0"/>
              <a:t>- What is the relative importance of </a:t>
            </a:r>
            <a:r>
              <a:rPr lang="en-GB" dirty="0" smtClean="0"/>
              <a:t>judgement on model </a:t>
            </a:r>
            <a:r>
              <a:rPr lang="en-GB" dirty="0"/>
              <a:t>design vs </a:t>
            </a:r>
            <a:r>
              <a:rPr lang="en-GB" dirty="0" smtClean="0"/>
              <a:t>parameter </a:t>
            </a:r>
            <a:r>
              <a:rPr lang="en-GB" dirty="0"/>
              <a:t>choices</a:t>
            </a:r>
            <a:r>
              <a:rPr lang="en-GB" dirty="0" smtClean="0"/>
              <a:t>?</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26</a:t>
            </a:fld>
            <a:endParaRPr lang="en-GB" dirty="0"/>
          </a:p>
        </p:txBody>
      </p:sp>
    </p:spTree>
    <p:extLst>
      <p:ext uri="{BB962C8B-B14F-4D97-AF65-F5344CB8AC3E}">
        <p14:creationId xmlns:p14="http://schemas.microsoft.com/office/powerpoint/2010/main" val="3595670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a:t>
            </a:r>
            <a:endParaRPr lang="en-GB" dirty="0"/>
          </a:p>
        </p:txBody>
      </p:sp>
      <p:sp>
        <p:nvSpPr>
          <p:cNvPr id="3" name="Content Placeholder 2"/>
          <p:cNvSpPr>
            <a:spLocks noGrp="1"/>
          </p:cNvSpPr>
          <p:nvPr>
            <p:ph idx="1"/>
          </p:nvPr>
        </p:nvSpPr>
        <p:spPr/>
        <p:txBody>
          <a:bodyPr/>
          <a:lstStyle/>
          <a:p>
            <a:pPr marL="0" indent="0" algn="just">
              <a:buNone/>
            </a:pPr>
            <a:r>
              <a:rPr lang="en-GB" dirty="0" smtClean="0"/>
              <a:t>A large thanks to the members of the Extreme Events Working Party, in particular Parit Jakhria, Sandy Sharp, Andrew Smith, Andrew Rowe, Ralph Frankland and Tim Wilkins.</a:t>
            </a:r>
          </a:p>
          <a:p>
            <a:pPr marL="0" indent="0">
              <a:buNone/>
            </a:pPr>
            <a:r>
              <a:rPr lang="en-GB" dirty="0" smtClean="0"/>
              <a:t>We also owe large debt of gratitude to a number of key players in the stochastic modelling space who have been generous with their time and thoughts as we seek to uncover some of the historic drivers of change.</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27</a:t>
            </a:fld>
            <a:endParaRPr lang="en-GB" dirty="0"/>
          </a:p>
        </p:txBody>
      </p:sp>
    </p:spTree>
    <p:extLst>
      <p:ext uri="{BB962C8B-B14F-4D97-AF65-F5344CB8AC3E}">
        <p14:creationId xmlns:p14="http://schemas.microsoft.com/office/powerpoint/2010/main" val="206291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28</a:t>
            </a:fld>
            <a:endParaRPr lang="en-GB" dirty="0"/>
          </a:p>
        </p:txBody>
      </p:sp>
      <p:sp>
        <p:nvSpPr>
          <p:cNvPr id="8" name="Content Placeholder 7"/>
          <p:cNvSpPr>
            <a:spLocks noGrp="1"/>
          </p:cNvSpPr>
          <p:nvPr>
            <p:ph idx="1"/>
          </p:nvPr>
        </p:nvSpPr>
        <p:spPr>
          <a:xfrm>
            <a:off x="495231" y="2949793"/>
            <a:ext cx="8399804" cy="1821308"/>
          </a:xfrm>
        </p:spPr>
        <p:txBody>
          <a:bodyPr/>
          <a:lstStyle/>
          <a:p>
            <a:pPr marL="0" indent="0">
              <a:buNone/>
            </a:pPr>
            <a:r>
              <a:rPr lang="en-GB" sz="1200" dirty="0"/>
              <a:t>The views expressed in this [publication/presentation] are those of invited contributors and not necessarily those of the IFoA. The IFoA do not endorse any of the views stated, nor any claims or representations made in this [publication/presentation] and accept no responsibility or liability to any person for loss or damage suffered as a consequence of their placing reliance upon any view, claim or representation made in this [publication/presentation]. </a:t>
            </a:r>
            <a:br>
              <a:rPr lang="en-GB" sz="1200" dirty="0"/>
            </a:br>
            <a:endParaRPr lang="en-GB" sz="1200" dirty="0"/>
          </a:p>
          <a:p>
            <a:pPr marL="0" indent="0">
              <a:buNone/>
            </a:pPr>
            <a:r>
              <a:rPr lang="en-GB" sz="12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[publication/presentation] be reproduced without the written permission of the IFoA [</a:t>
            </a:r>
            <a:r>
              <a:rPr lang="en-GB" sz="1200" i="1" dirty="0"/>
              <a:t>or authors, in the case of non-IFoA research</a:t>
            </a:r>
            <a:r>
              <a:rPr lang="en-GB" sz="1200" dirty="0"/>
              <a:t>].</a:t>
            </a:r>
          </a:p>
        </p:txBody>
      </p:sp>
      <p:sp>
        <p:nvSpPr>
          <p:cNvPr id="10" name="Rectangular Callout 9"/>
          <p:cNvSpPr/>
          <p:nvPr/>
        </p:nvSpPr>
        <p:spPr>
          <a:xfrm>
            <a:off x="520495" y="519931"/>
            <a:ext cx="391856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4704938" y="519931"/>
            <a:ext cx="3918567" cy="1296144"/>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16803" y="739379"/>
            <a:ext cx="3522853" cy="85725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4904346" y="735546"/>
            <a:ext cx="352285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1193156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92" y="1600207"/>
            <a:ext cx="8234358" cy="683511"/>
          </a:xfrm>
        </p:spPr>
        <p:txBody>
          <a:bodyPr/>
          <a:lstStyle/>
          <a:p>
            <a:r>
              <a:rPr lang="en-GB" dirty="0" smtClean="0"/>
              <a:t>Closer</a:t>
            </a:r>
            <a:endParaRPr lang="en-GB" b="0" i="1" dirty="0"/>
          </a:p>
        </p:txBody>
      </p:sp>
      <p:sp>
        <p:nvSpPr>
          <p:cNvPr id="2051" name="Rectangle 3"/>
          <p:cNvSpPr>
            <a:spLocks noGrp="1" noChangeArrowheads="1"/>
          </p:cNvSpPr>
          <p:nvPr>
            <p:ph type="subTitle" idx="1"/>
          </p:nvPr>
        </p:nvSpPr>
        <p:spPr>
          <a:xfrm>
            <a:off x="395536" y="2067694"/>
            <a:ext cx="5756772" cy="972592"/>
          </a:xfrm>
        </p:spPr>
        <p:txBody>
          <a:bodyPr/>
          <a:lstStyle/>
          <a:p>
            <a:endParaRPr lang="en-GB" dirty="0" smtClean="0"/>
          </a:p>
          <a:p>
            <a:r>
              <a:rPr lang="en-GB" dirty="0" smtClean="0"/>
              <a:t>Paul Fulcher, Nomura </a:t>
            </a:r>
            <a:endParaRPr lang="en-GB" dirty="0"/>
          </a:p>
        </p:txBody>
      </p:sp>
      <p:sp>
        <p:nvSpPr>
          <p:cNvPr id="4" name="Rectangle 4"/>
          <p:cNvSpPr>
            <a:spLocks noGrp="1" noChangeArrowheads="1"/>
          </p:cNvSpPr>
          <p:nvPr>
            <p:ph type="dt" sz="half" idx="2"/>
          </p:nvPr>
        </p:nvSpPr>
        <p:spPr/>
        <p:txBody>
          <a:bodyPr/>
          <a:lstStyle/>
          <a:p>
            <a:fld id="{5E48DFFE-EFA0-44BE-8867-EC03927B5DA5}" type="datetime4">
              <a:rPr lang="en-GB"/>
              <a:pPr/>
              <a:t>26 February 2018</a:t>
            </a:fld>
            <a:endParaRPr lang="en-GB" dirty="0"/>
          </a:p>
        </p:txBody>
      </p:sp>
    </p:spTree>
    <p:extLst>
      <p:ext uri="{BB962C8B-B14F-4D97-AF65-F5344CB8AC3E}">
        <p14:creationId xmlns:p14="http://schemas.microsoft.com/office/powerpoint/2010/main" val="3836283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Economic Scenario Generators</a:t>
            </a:r>
          </a:p>
        </p:txBody>
      </p:sp>
      <p:sp>
        <p:nvSpPr>
          <p:cNvPr id="6" name="Subtitle 5"/>
          <p:cNvSpPr>
            <a:spLocks noGrp="1"/>
          </p:cNvSpPr>
          <p:nvPr>
            <p:ph type="subTitle" idx="1"/>
          </p:nvPr>
        </p:nvSpPr>
        <p:spPr/>
        <p:txBody>
          <a:bodyPr/>
          <a:lstStyle/>
          <a:p>
            <a:r>
              <a:rPr lang="en-GB" dirty="0"/>
              <a:t>Evolution &amp; Lessons Learnt from History</a:t>
            </a:r>
          </a:p>
        </p:txBody>
      </p:sp>
      <p:sp>
        <p:nvSpPr>
          <p:cNvPr id="4" name="Date Placeholder 3"/>
          <p:cNvSpPr>
            <a:spLocks noGrp="1"/>
          </p:cNvSpPr>
          <p:nvPr>
            <p:ph type="dt" sz="half" idx="2"/>
          </p:nvPr>
        </p:nvSpPr>
        <p:spPr/>
        <p:txBody>
          <a:bodyPr/>
          <a:lstStyle/>
          <a:p>
            <a:fld id="{1744C141-B97D-4979-AB76-E8E6AB76C28B}" type="datetime4">
              <a:rPr lang="en-GB" smtClean="0"/>
              <a:pPr/>
              <a:t>26 February 2018</a:t>
            </a:fld>
            <a:endParaRPr lang="en-GB" dirty="0"/>
          </a:p>
        </p:txBody>
      </p:sp>
    </p:spTree>
    <p:extLst>
      <p:ext uri="{BB962C8B-B14F-4D97-AF65-F5344CB8AC3E}">
        <p14:creationId xmlns:p14="http://schemas.microsoft.com/office/powerpoint/2010/main" val="1527229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92" y="1600207"/>
            <a:ext cx="8234358" cy="683511"/>
          </a:xfrm>
        </p:spPr>
        <p:txBody>
          <a:bodyPr/>
          <a:lstStyle/>
          <a:p>
            <a:r>
              <a:rPr lang="en-GB" dirty="0" smtClean="0"/>
              <a:t>Thank you for attending </a:t>
            </a:r>
            <a:endParaRPr lang="en-GB" b="0" i="1" dirty="0"/>
          </a:p>
        </p:txBody>
      </p:sp>
      <p:sp>
        <p:nvSpPr>
          <p:cNvPr id="4" name="Rectangle 4"/>
          <p:cNvSpPr>
            <a:spLocks noGrp="1" noChangeArrowheads="1"/>
          </p:cNvSpPr>
          <p:nvPr>
            <p:ph type="dt" sz="half" idx="2"/>
          </p:nvPr>
        </p:nvSpPr>
        <p:spPr/>
        <p:txBody>
          <a:bodyPr/>
          <a:lstStyle/>
          <a:p>
            <a:fld id="{5E48DFFE-EFA0-44BE-8867-EC03927B5DA5}" type="datetime4">
              <a:rPr lang="en-GB"/>
              <a:pPr/>
              <a:t>26 February 2018</a:t>
            </a:fld>
            <a:endParaRPr lang="en-GB" dirty="0"/>
          </a:p>
        </p:txBody>
      </p:sp>
    </p:spTree>
    <p:extLst>
      <p:ext uri="{BB962C8B-B14F-4D97-AF65-F5344CB8AC3E}">
        <p14:creationId xmlns:p14="http://schemas.microsoft.com/office/powerpoint/2010/main" val="177298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p>
        </p:txBody>
      </p:sp>
      <p:sp>
        <p:nvSpPr>
          <p:cNvPr id="3" name="Content Placeholder 2"/>
          <p:cNvSpPr>
            <a:spLocks noGrp="1"/>
          </p:cNvSpPr>
          <p:nvPr>
            <p:ph idx="1"/>
          </p:nvPr>
        </p:nvSpPr>
        <p:spPr>
          <a:xfrm>
            <a:off x="395536" y="1179785"/>
            <a:ext cx="8291512" cy="3480197"/>
          </a:xfrm>
        </p:spPr>
        <p:txBody>
          <a:bodyPr/>
          <a:lstStyle/>
          <a:p>
            <a:pPr marL="0" indent="0" algn="just">
              <a:buNone/>
            </a:pPr>
            <a:r>
              <a:rPr lang="en-GB" i="1" dirty="0" smtClean="0"/>
              <a:t>“Some </a:t>
            </a:r>
            <a:r>
              <a:rPr lang="en-GB" i="1" dirty="0"/>
              <a:t>UK insurers have been using real-world economic scenarios for more than thirty years. Popular approaches have included random walks, time-series models, arbitrage-free models with added risk premiums or one-year distribution fits. Based on interviews with experienced practitioners, this workshop traces historical model evolution in the UK and abroad. We examine the possible catalysts for changes in modelling practice with a particular emphasis on regulatory and socio-cultural influences. We apply past lessons to provide a non-technical perspective on the direction in which firms may develop real world multi-period economic scenario generators in future</a:t>
            </a:r>
            <a:r>
              <a:rPr lang="en-GB" i="1" dirty="0" smtClean="0"/>
              <a:t>.”</a:t>
            </a:r>
          </a:p>
          <a:p>
            <a:pPr marL="0" indent="0" algn="r">
              <a:buNone/>
            </a:pPr>
            <a:r>
              <a:rPr lang="en-GB" i="1" dirty="0" smtClean="0"/>
              <a:t>- Extreme Events Working Party</a:t>
            </a:r>
            <a:endParaRPr lang="en-GB" i="1"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dirty="0"/>
          </a:p>
        </p:txBody>
      </p:sp>
    </p:spTree>
    <p:extLst>
      <p:ext uri="{BB962C8B-B14F-4D97-AF65-F5344CB8AC3E}">
        <p14:creationId xmlns:p14="http://schemas.microsoft.com/office/powerpoint/2010/main" val="3627935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492"/>
            <a:ext cx="8291512" cy="857250"/>
          </a:xfrm>
        </p:spPr>
        <p:txBody>
          <a:bodyPr/>
          <a:lstStyle/>
          <a:p>
            <a:r>
              <a:rPr lang="en-GB" dirty="0" smtClean="0"/>
              <a:t>The need for stochastic models</a:t>
            </a:r>
            <a:endParaRPr lang="en-GB" dirty="0"/>
          </a:p>
        </p:txBody>
      </p:sp>
      <p:sp>
        <p:nvSpPr>
          <p:cNvPr id="3" name="Content Placeholder 2"/>
          <p:cNvSpPr>
            <a:spLocks noGrp="1"/>
          </p:cNvSpPr>
          <p:nvPr>
            <p:ph idx="1"/>
          </p:nvPr>
        </p:nvSpPr>
        <p:spPr>
          <a:xfrm>
            <a:off x="323528" y="951570"/>
            <a:ext cx="8712968" cy="1134126"/>
          </a:xfrm>
        </p:spPr>
        <p:txBody>
          <a:bodyPr/>
          <a:lstStyle/>
          <a:p>
            <a:pPr>
              <a:buFont typeface="Wingdings" panose="05000000000000000000" pitchFamily="2" charset="2"/>
              <a:buChar char="§"/>
            </a:pPr>
            <a:r>
              <a:rPr lang="en-GB" sz="1800" i="1" dirty="0" smtClean="0">
                <a:solidFill>
                  <a:schemeClr val="accent2"/>
                </a:solidFill>
              </a:rPr>
              <a:t>We have only one past, but unfortunately face many possible futures…</a:t>
            </a:r>
          </a:p>
          <a:p>
            <a:endParaRPr lang="en-GB" sz="1800" dirty="0"/>
          </a:p>
          <a:p>
            <a:endParaRPr lang="en-GB" sz="1200" dirty="0" smtClean="0"/>
          </a:p>
          <a:p>
            <a:endParaRPr lang="en-GB" sz="1200" dirty="0"/>
          </a:p>
          <a:p>
            <a:endParaRPr lang="en-GB" sz="1200" dirty="0" smtClean="0"/>
          </a:p>
          <a:p>
            <a:endParaRPr lang="en-GB" sz="1200" dirty="0"/>
          </a:p>
          <a:p>
            <a:endParaRPr lang="en-GB" sz="1200" dirty="0" smtClean="0"/>
          </a:p>
          <a:p>
            <a:endParaRPr lang="en-GB" sz="800" dirty="0"/>
          </a:p>
          <a:p>
            <a:endParaRPr lang="en-GB" sz="1200" dirty="0" smtClean="0"/>
          </a:p>
          <a:p>
            <a:pPr>
              <a:buFont typeface="Wingdings" panose="05000000000000000000" pitchFamily="2" charset="2"/>
              <a:buChar char="§"/>
            </a:pPr>
            <a:endParaRPr lang="en-GB" sz="1800" dirty="0" smtClean="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53047"/>
            <a:ext cx="7242676" cy="280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089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Interviews &amp; Research</a:t>
            </a:r>
            <a:endParaRPr lang="en-GB" dirty="0"/>
          </a:p>
        </p:txBody>
      </p:sp>
      <p:sp>
        <p:nvSpPr>
          <p:cNvPr id="3" name="Content Placeholder 2"/>
          <p:cNvSpPr>
            <a:spLocks noGrp="1"/>
          </p:cNvSpPr>
          <p:nvPr>
            <p:ph idx="1"/>
          </p:nvPr>
        </p:nvSpPr>
        <p:spPr>
          <a:xfrm>
            <a:off x="395289" y="1059582"/>
            <a:ext cx="8641207" cy="3480197"/>
          </a:xfrm>
        </p:spPr>
        <p:txBody>
          <a:bodyPr/>
          <a:lstStyle/>
          <a:p>
            <a:pPr>
              <a:buFont typeface="Wingdings" panose="05000000000000000000" pitchFamily="2" charset="2"/>
              <a:buChar char="Ø"/>
            </a:pPr>
            <a:r>
              <a:rPr lang="en-GB" dirty="0" smtClean="0"/>
              <a:t>Selected key individuals over an extended historical period (1970s to 2010s)</a:t>
            </a:r>
            <a:endParaRPr lang="en-GB" dirty="0"/>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a:p>
            <a:pPr>
              <a:buFont typeface="Wingdings" panose="05000000000000000000" pitchFamily="2" charset="2"/>
              <a:buChar char="Ø"/>
            </a:pPr>
            <a:r>
              <a:rPr lang="en-GB" dirty="0" smtClean="0"/>
              <a:t>Have 14 interviews so far, with others in progress…</a:t>
            </a:r>
          </a:p>
          <a:p>
            <a:pPr>
              <a:buFont typeface="Wingdings" panose="05000000000000000000" pitchFamily="2" charset="2"/>
              <a:buChar char="Ø"/>
            </a:pPr>
            <a:endParaRPr lang="en-GB" dirty="0" smtClean="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smtClean="0"/>
          </a:p>
          <a:p>
            <a:pPr marL="0" indent="0">
              <a:buNone/>
            </a:pPr>
            <a:endParaRPr lang="en-GB" dirty="0" smtClean="0"/>
          </a:p>
          <a:p>
            <a:endParaRPr lang="en-GB" dirty="0"/>
          </a:p>
          <a:p>
            <a:endParaRPr lang="en-GB" dirty="0"/>
          </a:p>
          <a:p>
            <a:endParaRPr lang="en-GB" dirty="0"/>
          </a:p>
          <a:p>
            <a:pPr marL="0" indent="0">
              <a:buNone/>
            </a:pPr>
            <a:endParaRPr lang="en-GB" dirty="0"/>
          </a:p>
          <a:p>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7" name="Footer Placeholder 6"/>
          <p:cNvSpPr>
            <a:spLocks noGrp="1"/>
          </p:cNvSpPr>
          <p:nvPr>
            <p:ph type="ftr" sz="quarter" idx="11"/>
            <p:custDataLst>
              <p:tags r:id="rId1"/>
            </p:custDataLst>
          </p:nvPr>
        </p:nvSpPr>
        <p:spPr>
          <a:xfrm>
            <a:off x="0" y="4807744"/>
            <a:ext cx="9144000" cy="248841"/>
          </a:xfrm>
        </p:spPr>
        <p:txBody>
          <a:bodyPr/>
          <a:lstStyle/>
          <a:p>
            <a:r>
              <a:rPr lang="en-GB" smtClean="0"/>
              <a:t>CONFIDENTIAL</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485024767"/>
              </p:ext>
            </p:extLst>
          </p:nvPr>
        </p:nvGraphicFramePr>
        <p:xfrm>
          <a:off x="1331640" y="1707654"/>
          <a:ext cx="5904656" cy="1986915"/>
        </p:xfrm>
        <a:graphic>
          <a:graphicData uri="http://schemas.openxmlformats.org/drawingml/2006/table">
            <a:tbl>
              <a:tblPr bandRow="1">
                <a:tableStyleId>{3B4B98B0-60AC-42C2-AFA5-B58CD77FA1E5}</a:tableStyleId>
              </a:tblPr>
              <a:tblGrid>
                <a:gridCol w="2952328"/>
                <a:gridCol w="2952328"/>
              </a:tblGrid>
              <a:tr h="228600">
                <a:tc>
                  <a:txBody>
                    <a:bodyPr/>
                    <a:lstStyle/>
                    <a:p>
                      <a:pPr algn="ctr" rtl="0" fontAlgn="ctr"/>
                      <a:r>
                        <a:rPr lang="en-GB" sz="1800" b="0" i="0" u="none" strike="noStrike" dirty="0">
                          <a:solidFill>
                            <a:srgbClr val="3F4548"/>
                          </a:solidFill>
                          <a:effectLst/>
                          <a:latin typeface="Arial"/>
                        </a:rPr>
                        <a:t>Gabriela </a:t>
                      </a:r>
                      <a:r>
                        <a:rPr lang="en-GB" sz="1800" b="0" i="0" u="none" strike="noStrike" dirty="0" smtClean="0">
                          <a:solidFill>
                            <a:srgbClr val="3F4548"/>
                          </a:solidFill>
                          <a:effectLst/>
                          <a:latin typeface="Arial"/>
                        </a:rPr>
                        <a:t>Baumgartner</a:t>
                      </a:r>
                      <a:endParaRPr lang="en-GB" sz="1800" b="0" i="0" u="none" strike="noStrike" dirty="0">
                        <a:solidFill>
                          <a:srgbClr val="3F4548"/>
                        </a:solidFill>
                        <a:effectLst/>
                        <a:latin typeface="Arial"/>
                      </a:endParaRPr>
                    </a:p>
                  </a:txBody>
                  <a:tcPr marL="9525" marR="9525" marT="9525" marB="0" anchor="ctr"/>
                </a:tc>
                <a:tc>
                  <a:txBody>
                    <a:bodyPr/>
                    <a:lstStyle/>
                    <a:p>
                      <a:pPr algn="ctr" rtl="0" fontAlgn="ctr"/>
                      <a:r>
                        <a:rPr lang="en-GB" sz="1800" b="0" i="0" u="none" strike="noStrike">
                          <a:solidFill>
                            <a:srgbClr val="3F4548"/>
                          </a:solidFill>
                          <a:effectLst/>
                          <a:latin typeface="Arial"/>
                        </a:rPr>
                        <a:t>John Hibbert</a:t>
                      </a:r>
                    </a:p>
                  </a:txBody>
                  <a:tcPr marL="9525" marR="9525" marT="9525" marB="0" anchor="ctr"/>
                </a:tc>
              </a:tr>
              <a:tr h="228600">
                <a:tc>
                  <a:txBody>
                    <a:bodyPr/>
                    <a:lstStyle/>
                    <a:p>
                      <a:pPr algn="ctr" rtl="0" fontAlgn="ctr"/>
                      <a:r>
                        <a:rPr lang="en-GB" sz="1800" b="0" i="0" u="none" strike="noStrike" dirty="0">
                          <a:solidFill>
                            <a:srgbClr val="3F4548"/>
                          </a:solidFill>
                          <a:effectLst/>
                          <a:latin typeface="Arial"/>
                        </a:rPr>
                        <a:t>Andrew </a:t>
                      </a:r>
                      <a:r>
                        <a:rPr lang="en-GB" sz="1800" b="0" i="0" u="none" strike="noStrike" dirty="0" err="1">
                          <a:solidFill>
                            <a:srgbClr val="3F4548"/>
                          </a:solidFill>
                          <a:effectLst/>
                          <a:latin typeface="Arial"/>
                        </a:rPr>
                        <a:t>Candland</a:t>
                      </a:r>
                      <a:endParaRPr lang="en-GB" sz="1800" b="0" i="0" u="none" strike="noStrike" dirty="0">
                        <a:solidFill>
                          <a:srgbClr val="3F4548"/>
                        </a:solidFill>
                        <a:effectLst/>
                        <a:latin typeface="Arial"/>
                      </a:endParaRPr>
                    </a:p>
                  </a:txBody>
                  <a:tcPr marL="9525" marR="9525" marT="9525" marB="0" anchor="ctr"/>
                </a:tc>
                <a:tc>
                  <a:txBody>
                    <a:bodyPr/>
                    <a:lstStyle/>
                    <a:p>
                      <a:pPr algn="ctr" rtl="0" fontAlgn="ctr"/>
                      <a:r>
                        <a:rPr lang="en-GB" sz="1800" b="0" i="0" u="none" strike="noStrike">
                          <a:solidFill>
                            <a:srgbClr val="3F4548"/>
                          </a:solidFill>
                          <a:effectLst/>
                          <a:latin typeface="Arial"/>
                        </a:rPr>
                        <a:t>Adam Koursaris</a:t>
                      </a:r>
                    </a:p>
                  </a:txBody>
                  <a:tcPr marL="9525" marR="9525" marT="9525" marB="0" anchor="ctr"/>
                </a:tc>
              </a:tr>
              <a:tr h="228600">
                <a:tc>
                  <a:txBody>
                    <a:bodyPr/>
                    <a:lstStyle/>
                    <a:p>
                      <a:pPr algn="ctr" rtl="0" fontAlgn="ctr"/>
                      <a:r>
                        <a:rPr lang="en-GB" sz="1800" b="0" i="0" u="none" strike="noStrike" dirty="0">
                          <a:solidFill>
                            <a:srgbClr val="3F4548"/>
                          </a:solidFill>
                          <a:effectLst/>
                          <a:latin typeface="Arial"/>
                        </a:rPr>
                        <a:t>Stephen Carlin</a:t>
                      </a:r>
                    </a:p>
                  </a:txBody>
                  <a:tcPr marL="9525" marR="9525" marT="9525" marB="0" anchor="ctr"/>
                </a:tc>
                <a:tc>
                  <a:txBody>
                    <a:bodyPr/>
                    <a:lstStyle/>
                    <a:p>
                      <a:pPr algn="ctr" rtl="0" fontAlgn="ctr"/>
                      <a:r>
                        <a:rPr lang="en-GB" sz="1800" b="0" i="0" u="none" strike="noStrike" dirty="0">
                          <a:solidFill>
                            <a:srgbClr val="3F4548"/>
                          </a:solidFill>
                          <a:effectLst/>
                          <a:latin typeface="Arial"/>
                        </a:rPr>
                        <a:t>Patrick Lee</a:t>
                      </a:r>
                    </a:p>
                  </a:txBody>
                  <a:tcPr marL="9525" marR="9525" marT="9525" marB="0" anchor="ctr"/>
                </a:tc>
              </a:tr>
              <a:tr h="228600">
                <a:tc>
                  <a:txBody>
                    <a:bodyPr/>
                    <a:lstStyle/>
                    <a:p>
                      <a:pPr algn="ctr" rtl="0" fontAlgn="ctr"/>
                      <a:r>
                        <a:rPr lang="en-GB" sz="1800" b="0" i="0" u="none" strike="noStrike" dirty="0">
                          <a:solidFill>
                            <a:srgbClr val="3F4548"/>
                          </a:solidFill>
                          <a:effectLst/>
                          <a:latin typeface="Arial"/>
                        </a:rPr>
                        <a:t>Andrew Chamberlain</a:t>
                      </a:r>
                    </a:p>
                  </a:txBody>
                  <a:tcPr marL="9525" marR="9525" marT="9525" marB="0" anchor="ctr"/>
                </a:tc>
                <a:tc>
                  <a:txBody>
                    <a:bodyPr/>
                    <a:lstStyle/>
                    <a:p>
                      <a:pPr algn="ctr" rtl="0" fontAlgn="ctr"/>
                      <a:r>
                        <a:rPr lang="en-GB" sz="1800" b="0" i="0" u="none" strike="noStrike" dirty="0">
                          <a:solidFill>
                            <a:srgbClr val="3F4548"/>
                          </a:solidFill>
                          <a:effectLst/>
                          <a:latin typeface="Arial"/>
                        </a:rPr>
                        <a:t>John </a:t>
                      </a:r>
                      <a:r>
                        <a:rPr lang="en-GB" sz="1800" b="0" i="0" u="none" strike="noStrike" dirty="0" err="1">
                          <a:solidFill>
                            <a:srgbClr val="3F4548"/>
                          </a:solidFill>
                          <a:effectLst/>
                          <a:latin typeface="Arial"/>
                        </a:rPr>
                        <a:t>Mulvey</a:t>
                      </a:r>
                      <a:endParaRPr lang="en-GB" sz="1800" b="0" i="0" u="none" strike="noStrike" dirty="0">
                        <a:solidFill>
                          <a:srgbClr val="3F4548"/>
                        </a:solidFill>
                        <a:effectLst/>
                        <a:latin typeface="Arial"/>
                      </a:endParaRPr>
                    </a:p>
                  </a:txBody>
                  <a:tcPr marL="9525" marR="9525" marT="9525" marB="0" anchor="ctr"/>
                </a:tc>
              </a:tr>
              <a:tr h="228600">
                <a:tc>
                  <a:txBody>
                    <a:bodyPr/>
                    <a:lstStyle/>
                    <a:p>
                      <a:pPr algn="ctr" rtl="0" fontAlgn="ctr"/>
                      <a:r>
                        <a:rPr lang="en-GB" sz="1800" b="0" i="0" u="none" strike="noStrike" dirty="0">
                          <a:solidFill>
                            <a:srgbClr val="3F4548"/>
                          </a:solidFill>
                          <a:effectLst/>
                          <a:latin typeface="Arial"/>
                        </a:rPr>
                        <a:t>David </a:t>
                      </a:r>
                      <a:r>
                        <a:rPr lang="en-GB" sz="1800" b="0" i="0" u="none" strike="noStrike" dirty="0" err="1">
                          <a:solidFill>
                            <a:srgbClr val="3F4548"/>
                          </a:solidFill>
                          <a:effectLst/>
                          <a:latin typeface="Arial"/>
                        </a:rPr>
                        <a:t>Dullaway</a:t>
                      </a:r>
                      <a:endParaRPr lang="en-GB" sz="1800" b="0" i="0" u="none" strike="noStrike" dirty="0">
                        <a:solidFill>
                          <a:srgbClr val="3F4548"/>
                        </a:solidFill>
                        <a:effectLst/>
                        <a:latin typeface="Arial"/>
                      </a:endParaRPr>
                    </a:p>
                  </a:txBody>
                  <a:tcPr marL="9525" marR="9525" marT="9525" marB="0" anchor="ctr"/>
                </a:tc>
                <a:tc>
                  <a:txBody>
                    <a:bodyPr/>
                    <a:lstStyle/>
                    <a:p>
                      <a:pPr algn="ctr" rtl="0" fontAlgn="ctr"/>
                      <a:r>
                        <a:rPr lang="en-GB" sz="1800" b="0" i="0" u="none" strike="noStrike" dirty="0">
                          <a:solidFill>
                            <a:srgbClr val="3F4548"/>
                          </a:solidFill>
                          <a:effectLst/>
                          <a:latin typeface="Arial"/>
                        </a:rPr>
                        <a:t>Craig Turnbull</a:t>
                      </a:r>
                    </a:p>
                  </a:txBody>
                  <a:tcPr marL="9525" marR="9525" marT="9525" marB="0" anchor="ctr"/>
                </a:tc>
              </a:tr>
              <a:tr h="228600">
                <a:tc>
                  <a:txBody>
                    <a:bodyPr/>
                    <a:lstStyle/>
                    <a:p>
                      <a:pPr algn="ctr" rtl="0" fontAlgn="ctr"/>
                      <a:r>
                        <a:rPr lang="en-GB" sz="1800" b="0" i="0" u="none" strike="noStrike">
                          <a:solidFill>
                            <a:srgbClr val="3F4548"/>
                          </a:solidFill>
                          <a:effectLst/>
                          <a:latin typeface="Arial"/>
                        </a:rPr>
                        <a:t>Adrian Eastwood</a:t>
                      </a:r>
                    </a:p>
                  </a:txBody>
                  <a:tcPr marL="9525" marR="9525" marT="9525" marB="0" anchor="ctr"/>
                </a:tc>
                <a:tc>
                  <a:txBody>
                    <a:bodyPr/>
                    <a:lstStyle/>
                    <a:p>
                      <a:pPr algn="ctr" rtl="0" fontAlgn="ctr"/>
                      <a:r>
                        <a:rPr lang="en-GB" sz="1800" b="0" i="0" u="none" strike="noStrike" dirty="0">
                          <a:solidFill>
                            <a:srgbClr val="3F4548"/>
                          </a:solidFill>
                          <a:effectLst/>
                          <a:latin typeface="Arial"/>
                        </a:rPr>
                        <a:t>Ziwei Wang</a:t>
                      </a:r>
                    </a:p>
                  </a:txBody>
                  <a:tcPr marL="9525" marR="9525" marT="9525" marB="0" anchor="ctr"/>
                </a:tc>
              </a:tr>
              <a:tr h="228600">
                <a:tc>
                  <a:txBody>
                    <a:bodyPr/>
                    <a:lstStyle/>
                    <a:p>
                      <a:pPr algn="ctr" rtl="0" fontAlgn="ctr"/>
                      <a:r>
                        <a:rPr lang="en-GB" sz="1800" b="0" i="0" u="none" strike="noStrike">
                          <a:solidFill>
                            <a:srgbClr val="3F4548"/>
                          </a:solidFill>
                          <a:effectLst/>
                          <a:latin typeface="Arial"/>
                        </a:rPr>
                        <a:t>David Hare</a:t>
                      </a:r>
                    </a:p>
                  </a:txBody>
                  <a:tcPr marL="9525" marR="9525" marT="9525" marB="0" anchor="ctr"/>
                </a:tc>
                <a:tc>
                  <a:txBody>
                    <a:bodyPr/>
                    <a:lstStyle/>
                    <a:p>
                      <a:pPr algn="ctr" rtl="0" fontAlgn="ctr"/>
                      <a:r>
                        <a:rPr lang="en-GB" sz="1800" b="0" i="0" u="none" strike="noStrike" dirty="0">
                          <a:solidFill>
                            <a:srgbClr val="3F4548"/>
                          </a:solidFill>
                          <a:effectLst/>
                          <a:latin typeface="Arial"/>
                        </a:rPr>
                        <a:t>David Wilkie</a:t>
                      </a:r>
                    </a:p>
                  </a:txBody>
                  <a:tcPr marL="9525" marR="9525" marT="9525" marB="0" anchor="ctr"/>
                </a:tc>
              </a:tr>
            </a:tbl>
          </a:graphicData>
        </a:graphic>
      </p:graphicFrame>
    </p:spTree>
    <p:extLst>
      <p:ext uri="{BB962C8B-B14F-4D97-AF65-F5344CB8AC3E}">
        <p14:creationId xmlns:p14="http://schemas.microsoft.com/office/powerpoint/2010/main" val="11634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95288" y="1600202"/>
            <a:ext cx="8497192" cy="971549"/>
          </a:xfrm>
        </p:spPr>
        <p:txBody>
          <a:bodyPr/>
          <a:lstStyle/>
          <a:p>
            <a:r>
              <a:rPr lang="en-GB" dirty="0"/>
              <a:t>Evolution of Economic Scenario </a:t>
            </a:r>
            <a:r>
              <a:rPr lang="en-GB" dirty="0" smtClean="0"/>
              <a:t>Generators</a:t>
            </a:r>
            <a:br>
              <a:rPr lang="en-GB" dirty="0" smtClean="0"/>
            </a:br>
            <a:r>
              <a:rPr lang="en-GB" dirty="0" smtClean="0"/>
              <a:t>Phases over time</a:t>
            </a:r>
            <a:endParaRPr lang="en-GB" dirty="0"/>
          </a:p>
        </p:txBody>
      </p:sp>
      <p:sp>
        <p:nvSpPr>
          <p:cNvPr id="4" name="Date Placeholder 3"/>
          <p:cNvSpPr>
            <a:spLocks noGrp="1"/>
          </p:cNvSpPr>
          <p:nvPr>
            <p:ph type="dt" sz="half" idx="2"/>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4294967295"/>
          </p:nvPr>
        </p:nvSpPr>
        <p:spPr>
          <a:xfrm>
            <a:off x="8496300" y="4801791"/>
            <a:ext cx="647700" cy="254794"/>
          </a:xfrm>
        </p:spPr>
        <p:txBody>
          <a:bodyPr/>
          <a:lstStyle/>
          <a:p>
            <a:pPr algn="ctr"/>
            <a:r>
              <a:rPr lang="en-GB" dirty="0" smtClean="0"/>
              <a:t>15</a:t>
            </a:r>
            <a:endParaRPr lang="en-GB" dirty="0"/>
          </a:p>
        </p:txBody>
      </p:sp>
      <p:sp>
        <p:nvSpPr>
          <p:cNvPr id="3" name="BJPseudoFooter"/>
          <p:cNvSpPr txBox="1"/>
          <p:nvPr>
            <p:custDataLst>
              <p:tags r:id="rId1"/>
            </p:custDataLst>
          </p:nvPr>
        </p:nvSpPr>
        <p:spPr>
          <a:xfrm>
            <a:off x="127000" y="4949310"/>
            <a:ext cx="8890000" cy="246221"/>
          </a:xfrm>
          <a:prstGeom prst="rect">
            <a:avLst/>
          </a:prstGeom>
          <a:noFill/>
        </p:spPr>
        <p:txBody>
          <a:bodyPr vert="horz" rtlCol="0">
            <a:spAutoFit/>
          </a:bodyPr>
          <a:lstStyle/>
          <a:p>
            <a:pPr algn="ctr"/>
            <a:r>
              <a:rPr lang="en-GB" sz="1000" smtClean="0">
                <a:solidFill>
                  <a:srgbClr val="000000"/>
                </a:solidFill>
                <a:latin typeface="Arial"/>
              </a:rPr>
              <a:t>CONFIDENTIAL</a:t>
            </a:r>
            <a:endParaRPr lang="en-GB" sz="1000">
              <a:solidFill>
                <a:srgbClr val="000000"/>
              </a:solidFill>
              <a:latin typeface="Arial"/>
            </a:endParaRPr>
          </a:p>
        </p:txBody>
      </p:sp>
    </p:spTree>
    <p:extLst>
      <p:ext uri="{BB962C8B-B14F-4D97-AF65-F5344CB8AC3E}">
        <p14:creationId xmlns:p14="http://schemas.microsoft.com/office/powerpoint/2010/main" val="2633482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evron 10"/>
          <p:cNvSpPr/>
          <p:nvPr/>
        </p:nvSpPr>
        <p:spPr>
          <a:xfrm>
            <a:off x="5508104" y="1221156"/>
            <a:ext cx="1728192" cy="537411"/>
          </a:xfrm>
          <a:prstGeom prst="chevron">
            <a:avLst/>
          </a:prstGeom>
          <a:solidFill>
            <a:schemeClr val="accent6">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600" b="1" dirty="0" smtClean="0">
                <a:solidFill>
                  <a:prstClr val="white"/>
                </a:solidFill>
                <a:latin typeface="Pru Sans Normal" panose="02000503000000020003" pitchFamily="2" charset="0"/>
              </a:rPr>
              <a:t>2010s</a:t>
            </a:r>
          </a:p>
          <a:p>
            <a:pPr algn="ctr" eaLnBrk="0" fontAlgn="base" hangingPunct="0">
              <a:spcBef>
                <a:spcPct val="0"/>
              </a:spcBef>
              <a:spcAft>
                <a:spcPct val="0"/>
              </a:spcAft>
            </a:pPr>
            <a:r>
              <a:rPr lang="en-GB" sz="1400" b="1" dirty="0" smtClean="0">
                <a:solidFill>
                  <a:prstClr val="white"/>
                </a:solidFill>
                <a:latin typeface="Pru Sans Normal" panose="02000503000000020003" pitchFamily="2" charset="0"/>
              </a:rPr>
              <a:t>1-Year </a:t>
            </a:r>
            <a:r>
              <a:rPr lang="en-GB" sz="1400" b="1" dirty="0" err="1" smtClean="0">
                <a:solidFill>
                  <a:prstClr val="white"/>
                </a:solidFill>
                <a:latin typeface="Pru Sans Normal" panose="02000503000000020003" pitchFamily="2" charset="0"/>
              </a:rPr>
              <a:t>VaR</a:t>
            </a:r>
            <a:endParaRPr lang="en-GB" sz="1400" b="1" dirty="0">
              <a:solidFill>
                <a:prstClr val="white"/>
              </a:solidFill>
              <a:latin typeface="Pru Sans Normal" panose="02000503000000020003" pitchFamily="2" charset="0"/>
            </a:endParaRPr>
          </a:p>
        </p:txBody>
      </p:sp>
      <p:sp>
        <p:nvSpPr>
          <p:cNvPr id="2" name="Title 1"/>
          <p:cNvSpPr>
            <a:spLocks noGrp="1"/>
          </p:cNvSpPr>
          <p:nvPr>
            <p:ph type="title"/>
          </p:nvPr>
        </p:nvSpPr>
        <p:spPr>
          <a:xfrm>
            <a:off x="395288" y="303610"/>
            <a:ext cx="8785224" cy="857250"/>
          </a:xfrm>
        </p:spPr>
        <p:txBody>
          <a:bodyPr/>
          <a:lstStyle/>
          <a:p>
            <a:r>
              <a:rPr lang="en-GB" dirty="0" smtClean="0"/>
              <a:t>Evolution of </a:t>
            </a:r>
            <a:r>
              <a:rPr lang="en-GB" dirty="0" smtClean="0">
                <a:solidFill>
                  <a:srgbClr val="0070C0"/>
                </a:solidFill>
              </a:rPr>
              <a:t>E</a:t>
            </a:r>
            <a:r>
              <a:rPr lang="en-GB" dirty="0" smtClean="0"/>
              <a:t>conomic </a:t>
            </a:r>
            <a:r>
              <a:rPr lang="en-GB" dirty="0" smtClean="0">
                <a:solidFill>
                  <a:srgbClr val="0070C0"/>
                </a:solidFill>
              </a:rPr>
              <a:t>S</a:t>
            </a:r>
            <a:r>
              <a:rPr lang="en-GB" dirty="0" smtClean="0"/>
              <a:t>cenario </a:t>
            </a:r>
            <a:r>
              <a:rPr lang="en-GB" dirty="0" smtClean="0">
                <a:solidFill>
                  <a:srgbClr val="0070C0"/>
                </a:solidFill>
              </a:rPr>
              <a:t>G</a:t>
            </a:r>
            <a:r>
              <a:rPr lang="en-GB" dirty="0" smtClean="0"/>
              <a:t>enerators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a:p>
        </p:txBody>
      </p:sp>
      <p:sp>
        <p:nvSpPr>
          <p:cNvPr id="9" name="Pentagon 8"/>
          <p:cNvSpPr/>
          <p:nvPr/>
        </p:nvSpPr>
        <p:spPr bwMode="auto">
          <a:xfrm>
            <a:off x="323528" y="1221599"/>
            <a:ext cx="1958920" cy="53976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GB" sz="1600" b="1" dirty="0" smtClean="0">
                <a:solidFill>
                  <a:prstClr val="white"/>
                </a:solidFill>
                <a:latin typeface="Pru Sans Normal" panose="02000503000000020003" pitchFamily="2" charset="0"/>
              </a:rPr>
              <a:t>1970s</a:t>
            </a:r>
          </a:p>
          <a:p>
            <a:pPr algn="ctr" eaLnBrk="0" fontAlgn="base" hangingPunct="0">
              <a:spcBef>
                <a:spcPct val="0"/>
              </a:spcBef>
              <a:spcAft>
                <a:spcPct val="0"/>
              </a:spcAft>
            </a:pPr>
            <a:r>
              <a:rPr lang="en-GB" sz="1400" b="1" dirty="0" smtClean="0">
                <a:solidFill>
                  <a:prstClr val="white"/>
                </a:solidFill>
                <a:latin typeface="Pru Sans Normal" panose="02000503000000020003" pitchFamily="2" charset="0"/>
              </a:rPr>
              <a:t>Random Walk</a:t>
            </a:r>
            <a:endParaRPr lang="en-GB" sz="1400" b="1" dirty="0">
              <a:solidFill>
                <a:prstClr val="white"/>
              </a:solidFill>
              <a:latin typeface="Pru Sans Normal" panose="02000503000000020003" pitchFamily="2" charset="0"/>
            </a:endParaRPr>
          </a:p>
        </p:txBody>
      </p:sp>
      <p:sp>
        <p:nvSpPr>
          <p:cNvPr id="10" name="Chevron 9"/>
          <p:cNvSpPr/>
          <p:nvPr/>
        </p:nvSpPr>
        <p:spPr>
          <a:xfrm>
            <a:off x="4139952" y="1221156"/>
            <a:ext cx="1872208" cy="537411"/>
          </a:xfrm>
          <a:prstGeom prst="chevron">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600" b="1" dirty="0" smtClean="0">
                <a:solidFill>
                  <a:prstClr val="white"/>
                </a:solidFill>
                <a:latin typeface="Pru Sans Normal" panose="02000503000000020003" pitchFamily="2" charset="0"/>
              </a:rPr>
              <a:t>2000s</a:t>
            </a:r>
          </a:p>
          <a:p>
            <a:pPr algn="ctr" eaLnBrk="0" fontAlgn="base" hangingPunct="0">
              <a:spcBef>
                <a:spcPct val="0"/>
              </a:spcBef>
              <a:spcAft>
                <a:spcPct val="0"/>
              </a:spcAft>
            </a:pPr>
            <a:r>
              <a:rPr lang="en-GB" sz="1400" b="1" dirty="0" smtClean="0">
                <a:solidFill>
                  <a:prstClr val="white"/>
                </a:solidFill>
                <a:latin typeface="Pru Sans Normal" panose="02000503000000020003" pitchFamily="2" charset="0"/>
              </a:rPr>
              <a:t>Option Pricing</a:t>
            </a:r>
            <a:endParaRPr lang="en-GB" sz="1400" b="1" dirty="0">
              <a:solidFill>
                <a:prstClr val="white"/>
              </a:solidFill>
              <a:latin typeface="Pru Sans Normal" panose="02000503000000020003" pitchFamily="2" charset="0"/>
            </a:endParaRPr>
          </a:p>
        </p:txBody>
      </p:sp>
      <p:sp>
        <p:nvSpPr>
          <p:cNvPr id="12" name="Chevron 11"/>
          <p:cNvSpPr/>
          <p:nvPr/>
        </p:nvSpPr>
        <p:spPr>
          <a:xfrm>
            <a:off x="7020272" y="1221156"/>
            <a:ext cx="1872008" cy="54050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1600" b="1" dirty="0" smtClean="0">
                <a:solidFill>
                  <a:prstClr val="white"/>
                </a:solidFill>
                <a:latin typeface="Pru Sans Normal" panose="02000503000000020003" pitchFamily="2" charset="0"/>
              </a:rPr>
              <a:t>Multi-Year?</a:t>
            </a:r>
            <a:endParaRPr lang="en-GB" sz="1600" b="1" dirty="0">
              <a:solidFill>
                <a:prstClr val="white"/>
              </a:solidFill>
              <a:latin typeface="Pru Sans Normal" panose="02000503000000020003" pitchFamily="2" charset="0"/>
            </a:endParaRPr>
          </a:p>
        </p:txBody>
      </p:sp>
      <p:sp>
        <p:nvSpPr>
          <p:cNvPr id="16" name="Chevron 15"/>
          <p:cNvSpPr/>
          <p:nvPr/>
        </p:nvSpPr>
        <p:spPr>
          <a:xfrm>
            <a:off x="2051720" y="1229843"/>
            <a:ext cx="2304256" cy="540504"/>
          </a:xfrm>
          <a:prstGeom prst="chevron">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eaLnBrk="0" fontAlgn="base" hangingPunct="0">
              <a:spcBef>
                <a:spcPct val="0"/>
              </a:spcBef>
              <a:spcAft>
                <a:spcPct val="0"/>
              </a:spcAft>
            </a:pPr>
            <a:r>
              <a:rPr lang="en-GB" sz="1600" b="1" dirty="0" smtClean="0">
                <a:solidFill>
                  <a:prstClr val="white"/>
                </a:solidFill>
                <a:latin typeface="Pru Sans Normal" panose="02000503000000020003" pitchFamily="2" charset="0"/>
              </a:rPr>
              <a:t>1980-90s</a:t>
            </a:r>
          </a:p>
          <a:p>
            <a:pPr algn="ctr" eaLnBrk="0" fontAlgn="base" hangingPunct="0">
              <a:spcBef>
                <a:spcPct val="0"/>
              </a:spcBef>
              <a:spcAft>
                <a:spcPct val="0"/>
              </a:spcAft>
            </a:pPr>
            <a:r>
              <a:rPr lang="en-GB" sz="1400" b="1" dirty="0" smtClean="0">
                <a:solidFill>
                  <a:prstClr val="white"/>
                </a:solidFill>
                <a:latin typeface="Pru Sans Normal" panose="02000503000000020003" pitchFamily="2" charset="0"/>
              </a:rPr>
              <a:t>Time Series</a:t>
            </a:r>
            <a:endParaRPr lang="en-GB" sz="1400" b="1" dirty="0">
              <a:solidFill>
                <a:prstClr val="white"/>
              </a:solidFill>
              <a:latin typeface="Pru Sans Normal" panose="02000503000000020003" pitchFamily="2" charset="0"/>
            </a:endParaRPr>
          </a:p>
        </p:txBody>
      </p:sp>
      <p:sp>
        <p:nvSpPr>
          <p:cNvPr id="20" name="Rounded Rectangle 19"/>
          <p:cNvSpPr/>
          <p:nvPr/>
        </p:nvSpPr>
        <p:spPr>
          <a:xfrm>
            <a:off x="1115616" y="1973338"/>
            <a:ext cx="7633048" cy="290505"/>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ru Sans Normal" panose="02000503000000020003" pitchFamily="2" charset="0"/>
              </a:rPr>
              <a:t>Technical criteria (theory driven or data driven)</a:t>
            </a:r>
          </a:p>
        </p:txBody>
      </p:sp>
      <p:sp>
        <p:nvSpPr>
          <p:cNvPr id="21" name="Rounded Rectangle 20"/>
          <p:cNvSpPr/>
          <p:nvPr/>
        </p:nvSpPr>
        <p:spPr>
          <a:xfrm>
            <a:off x="1115616" y="2338325"/>
            <a:ext cx="7633048" cy="314526"/>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ru Sans Normal" panose="02000503000000020003" pitchFamily="2" charset="0"/>
              </a:rPr>
              <a:t>Social criteria, often comprised of exogenous factors</a:t>
            </a:r>
          </a:p>
        </p:txBody>
      </p:sp>
      <p:sp>
        <p:nvSpPr>
          <p:cNvPr id="22" name="Rectangle 21"/>
          <p:cNvSpPr/>
          <p:nvPr/>
        </p:nvSpPr>
        <p:spPr>
          <a:xfrm>
            <a:off x="323528" y="1973338"/>
            <a:ext cx="720080" cy="1084466"/>
          </a:xfrm>
          <a:prstGeom prst="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b="1" dirty="0" smtClean="0">
                <a:solidFill>
                  <a:schemeClr val="bg1"/>
                </a:solidFill>
                <a:latin typeface="Pru Sans Normal" panose="02000503000000020003" pitchFamily="2" charset="0"/>
              </a:rPr>
              <a:t>Evolution Factors</a:t>
            </a:r>
            <a:endParaRPr lang="en-GB" b="1" dirty="0">
              <a:solidFill>
                <a:schemeClr val="bg1"/>
              </a:solidFill>
              <a:latin typeface="Pru Sans Normal" panose="02000503000000020003" pitchFamily="2" charset="0"/>
            </a:endParaRPr>
          </a:p>
        </p:txBody>
      </p:sp>
      <p:sp>
        <p:nvSpPr>
          <p:cNvPr id="23" name="Rounded Rectangle 22"/>
          <p:cNvSpPr/>
          <p:nvPr/>
        </p:nvSpPr>
        <p:spPr>
          <a:xfrm>
            <a:off x="1115616" y="2716366"/>
            <a:ext cx="7633048" cy="341438"/>
          </a:xfrm>
          <a:prstGeom prst="roundRect">
            <a:avLst/>
          </a:prstGeom>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u Sans Normal" panose="02000503000000020003" pitchFamily="2" charset="0"/>
              </a:rPr>
              <a:t>Exogenous / endogenous </a:t>
            </a:r>
            <a:r>
              <a:rPr lang="en-GB" dirty="0">
                <a:latin typeface="Pru Sans Normal" panose="02000503000000020003" pitchFamily="2" charset="0"/>
              </a:rPr>
              <a:t>that drove the modelling jump across phases</a:t>
            </a:r>
          </a:p>
        </p:txBody>
      </p:sp>
      <p:graphicFrame>
        <p:nvGraphicFramePr>
          <p:cNvPr id="24" name="Table 23"/>
          <p:cNvGraphicFramePr>
            <a:graphicFrameLocks noGrp="1"/>
          </p:cNvGraphicFramePr>
          <p:nvPr>
            <p:extLst>
              <p:ext uri="{D42A27DB-BD31-4B8C-83A1-F6EECF244321}">
                <p14:modId xmlns:p14="http://schemas.microsoft.com/office/powerpoint/2010/main" val="114257196"/>
              </p:ext>
            </p:extLst>
          </p:nvPr>
        </p:nvGraphicFramePr>
        <p:xfrm>
          <a:off x="1115617" y="3219822"/>
          <a:ext cx="7633047" cy="1043940"/>
        </p:xfrm>
        <a:graphic>
          <a:graphicData uri="http://schemas.openxmlformats.org/drawingml/2006/table">
            <a:tbl>
              <a:tblPr firstRow="1" bandRow="1">
                <a:tableStyleId>{5C22544A-7EE6-4342-B048-85BDC9FD1C3A}</a:tableStyleId>
              </a:tblPr>
              <a:tblGrid>
                <a:gridCol w="2197391"/>
                <a:gridCol w="2660002"/>
                <a:gridCol w="2775654"/>
              </a:tblGrid>
              <a:tr h="1008112">
                <a:tc>
                  <a:txBody>
                    <a:bodyPr/>
                    <a:lstStyle/>
                    <a:p>
                      <a:pPr algn="l"/>
                      <a:r>
                        <a:rPr lang="en-GB" sz="1600" b="0" dirty="0" smtClean="0">
                          <a:solidFill>
                            <a:schemeClr val="accent6"/>
                          </a:solidFill>
                          <a:latin typeface="Pru Sans Normal" panose="02000503000000020003" pitchFamily="2" charset="0"/>
                        </a:rPr>
                        <a:t>Conduct interviews with key ESG players over the past few decades</a:t>
                      </a: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c>
                  <a:txBody>
                    <a:bodyPr/>
                    <a:lstStyle/>
                    <a:p>
                      <a:pPr algn="l"/>
                      <a:r>
                        <a:rPr lang="en-GB" sz="1600" b="0" dirty="0" smtClean="0">
                          <a:solidFill>
                            <a:schemeClr val="accent6"/>
                          </a:solidFill>
                          <a:latin typeface="Pru Sans Normal" panose="02000503000000020003" pitchFamily="2" charset="0"/>
                        </a:rPr>
                        <a:t>We explore what lessons and themes we can learn from past developments? </a:t>
                      </a: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c>
                  <a:txBody>
                    <a:bodyPr/>
                    <a:lstStyle/>
                    <a:p>
                      <a:pPr algn="l"/>
                      <a:r>
                        <a:rPr lang="en-GB" sz="1600" b="0" dirty="0" smtClean="0">
                          <a:solidFill>
                            <a:schemeClr val="accent6"/>
                          </a:solidFill>
                          <a:latin typeface="Pru Sans Normal" panose="02000503000000020003" pitchFamily="2" charset="0"/>
                        </a:rPr>
                        <a:t>Postulate what the next phase may look like? </a:t>
                      </a:r>
                    </a:p>
                  </a:txBody>
                  <a:tcPr marT="34290" marB="34290" anchor="ctr">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6200000" scaled="1"/>
                      <a:tileRect/>
                    </a:gradFill>
                  </a:tcPr>
                </a:tc>
              </a:tr>
            </a:tbl>
          </a:graphicData>
        </a:graphic>
      </p:graphicFrame>
      <p:sp>
        <p:nvSpPr>
          <p:cNvPr id="25" name="Rectangle 24"/>
          <p:cNvSpPr/>
          <p:nvPr/>
        </p:nvSpPr>
        <p:spPr>
          <a:xfrm>
            <a:off x="323528" y="3219822"/>
            <a:ext cx="720080" cy="100811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b="1" dirty="0" smtClean="0">
                <a:solidFill>
                  <a:schemeClr val="bg1"/>
                </a:solidFill>
                <a:latin typeface="Pru Sans Normal" panose="02000503000000020003" pitchFamily="2" charset="0"/>
              </a:rPr>
              <a:t>EEWP Activities</a:t>
            </a:r>
            <a:endParaRPr lang="en-GB" sz="1600" b="1" dirty="0">
              <a:solidFill>
                <a:schemeClr val="bg1"/>
              </a:solidFill>
              <a:latin typeface="Pru Sans Normal" panose="02000503000000020003" pitchFamily="2" charset="0"/>
            </a:endParaRPr>
          </a:p>
        </p:txBody>
      </p:sp>
    </p:spTree>
    <p:extLst>
      <p:ext uri="{BB962C8B-B14F-4D97-AF65-F5344CB8AC3E}">
        <p14:creationId xmlns:p14="http://schemas.microsoft.com/office/powerpoint/2010/main" val="145556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A – Random Walks</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26 February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897564"/>
            <a:ext cx="6161280" cy="197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5536" y="2895786"/>
            <a:ext cx="8136904" cy="1764196"/>
          </a:xfrm>
          <a:prstGeom prst="rect">
            <a:avLst/>
          </a:prstGeom>
          <a:solidFill>
            <a:schemeClr val="bg1">
              <a:lumMod val="95000"/>
            </a:schemeClr>
          </a:solidFill>
          <a:ln w="31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marL="285750" indent="-285750">
              <a:spcAft>
                <a:spcPts val="600"/>
              </a:spcAft>
              <a:buFont typeface="Wingdings" panose="05000000000000000000" pitchFamily="2" charset="2"/>
              <a:buChar char="Ø"/>
            </a:pPr>
            <a:r>
              <a:rPr lang="en-GB" sz="1600" dirty="0">
                <a:solidFill>
                  <a:schemeClr val="tx1"/>
                </a:solidFill>
                <a:latin typeface="Pru Sans Normal" panose="02000503000000020003" pitchFamily="2" charset="0"/>
              </a:rPr>
              <a:t>A significant step up from deterministic </a:t>
            </a:r>
            <a:r>
              <a:rPr lang="en-GB" sz="1600" dirty="0" smtClean="0">
                <a:solidFill>
                  <a:schemeClr val="tx1"/>
                </a:solidFill>
                <a:latin typeface="Pru Sans Normal" panose="02000503000000020003" pitchFamily="2" charset="0"/>
              </a:rPr>
              <a:t>models</a:t>
            </a:r>
            <a:endParaRPr lang="en-GB" sz="1600" dirty="0">
              <a:solidFill>
                <a:schemeClr val="tx1"/>
              </a:solidFill>
              <a:latin typeface="Pru Sans Normal" panose="02000503000000020003" pitchFamily="2" charset="0"/>
            </a:endParaRPr>
          </a:p>
          <a:p>
            <a:pPr marL="285750" indent="-285750">
              <a:spcAft>
                <a:spcPts val="600"/>
              </a:spcAft>
              <a:buFont typeface="Wingdings" panose="05000000000000000000" pitchFamily="2" charset="2"/>
              <a:buChar char="Ø"/>
            </a:pPr>
            <a:r>
              <a:rPr lang="en-GB" sz="1600" dirty="0">
                <a:solidFill>
                  <a:schemeClr val="tx1"/>
                </a:solidFill>
                <a:latin typeface="Pru Sans Normal" panose="02000503000000020003" pitchFamily="2" charset="0"/>
              </a:rPr>
              <a:t>Leveraged the rise of computing power since the 1950s, together with the Monte Carlo processes in </a:t>
            </a:r>
            <a:r>
              <a:rPr lang="en-GB" sz="1600" dirty="0" smtClean="0">
                <a:solidFill>
                  <a:schemeClr val="tx1"/>
                </a:solidFill>
                <a:latin typeface="Pru Sans Normal" panose="02000503000000020003" pitchFamily="2" charset="0"/>
              </a:rPr>
              <a:t>physics</a:t>
            </a:r>
            <a:endParaRPr lang="en-GB" sz="1600" dirty="0">
              <a:solidFill>
                <a:schemeClr val="tx1"/>
              </a:solidFill>
              <a:latin typeface="Pru Sans Normal" panose="02000503000000020003" pitchFamily="2" charset="0"/>
            </a:endParaRPr>
          </a:p>
          <a:p>
            <a:pPr marL="285750" indent="-285750">
              <a:spcAft>
                <a:spcPts val="600"/>
              </a:spcAft>
              <a:buFont typeface="Wingdings" panose="05000000000000000000" pitchFamily="2" charset="2"/>
              <a:buChar char="Ø"/>
            </a:pPr>
            <a:r>
              <a:rPr lang="en-GB" sz="1600" dirty="0">
                <a:solidFill>
                  <a:schemeClr val="tx1"/>
                </a:solidFill>
                <a:latin typeface="Pru Sans Normal" panose="02000503000000020003" pitchFamily="2" charset="0"/>
              </a:rPr>
              <a:t>Captures one general factoid, that asset returns in different periods are independent and identically </a:t>
            </a:r>
            <a:r>
              <a:rPr lang="en-GB" sz="1600" dirty="0" smtClean="0">
                <a:solidFill>
                  <a:schemeClr val="tx1"/>
                </a:solidFill>
                <a:latin typeface="Pru Sans Normal" panose="02000503000000020003" pitchFamily="2" charset="0"/>
              </a:rPr>
              <a:t>distributed</a:t>
            </a:r>
            <a:endParaRPr lang="en-GB" sz="1600" dirty="0">
              <a:solidFill>
                <a:schemeClr val="tx1"/>
              </a:solidFill>
              <a:latin typeface="Pru Sans Normal" panose="02000503000000020003" pitchFamily="2" charset="0"/>
            </a:endParaRPr>
          </a:p>
          <a:p>
            <a:pPr marL="285750" indent="-285750">
              <a:spcAft>
                <a:spcPts val="600"/>
              </a:spcAft>
              <a:buFont typeface="Wingdings" panose="05000000000000000000" pitchFamily="2" charset="2"/>
              <a:buChar char="Ø"/>
            </a:pPr>
            <a:r>
              <a:rPr lang="en-GB" sz="1600" dirty="0">
                <a:solidFill>
                  <a:schemeClr val="tx1"/>
                </a:solidFill>
                <a:latin typeface="Pru Sans Normal" panose="02000503000000020003" pitchFamily="2" charset="0"/>
              </a:rPr>
              <a:t>Small number of intuitive parameters</a:t>
            </a:r>
          </a:p>
        </p:txBody>
      </p:sp>
    </p:spTree>
    <p:extLst>
      <p:ext uri="{BB962C8B-B14F-4D97-AF65-F5344CB8AC3E}">
        <p14:creationId xmlns:p14="http://schemas.microsoft.com/office/powerpoint/2010/main" val="2691433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CONFIDENTIAL"/>
</p:tagLst>
</file>

<file path=ppt/theme/theme1.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Template>
  <TotalTime>272</TotalTime>
  <Words>1843</Words>
  <Application>Microsoft Office PowerPoint</Application>
  <PresentationFormat>On-screen Show (16:9)</PresentationFormat>
  <Paragraphs>336</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IFOA PowerPoint template 16.9</vt:lpstr>
      <vt:lpstr>Evolution of Economic Scenario Generators</vt:lpstr>
      <vt:lpstr>Chair’s introduction</vt:lpstr>
      <vt:lpstr>Economic Scenario Generators</vt:lpstr>
      <vt:lpstr>Abstract</vt:lpstr>
      <vt:lpstr>The need for stochastic models</vt:lpstr>
      <vt:lpstr>Interviews &amp; Research</vt:lpstr>
      <vt:lpstr>Evolution of Economic Scenario Generators Phases over time</vt:lpstr>
      <vt:lpstr>Evolution of Economic Scenario Generators</vt:lpstr>
      <vt:lpstr>Phase A – Random Walks</vt:lpstr>
      <vt:lpstr>Phase B – Time Series Models</vt:lpstr>
      <vt:lpstr>Wilkie Model vs Random Walks</vt:lpstr>
      <vt:lpstr>Phase C1 – Option Pricing Models</vt:lpstr>
      <vt:lpstr>Why did Option Models become Popular?</vt:lpstr>
      <vt:lpstr>Phase C2 – One Year VaR</vt:lpstr>
      <vt:lpstr>Uses, Awareness and Challenges over Time</vt:lpstr>
      <vt:lpstr>Uses and Awareness</vt:lpstr>
      <vt:lpstr>The challenge inherent in stochastic asset models</vt:lpstr>
      <vt:lpstr>The Challenge</vt:lpstr>
      <vt:lpstr>Have ESGs captured material risks?</vt:lpstr>
      <vt:lpstr>Factors Driving Change Historically  &amp; What the Future Holds</vt:lpstr>
      <vt:lpstr>Factors Influencing Change in the Past</vt:lpstr>
      <vt:lpstr>Examples of Technical and Social Criteria</vt:lpstr>
      <vt:lpstr>What will determine Future Models?</vt:lpstr>
      <vt:lpstr>Bridging Data and Economic Theory</vt:lpstr>
      <vt:lpstr>Can we Dust off the Time Series Model for Multi Year?</vt:lpstr>
      <vt:lpstr>Topics / Discussion points</vt:lpstr>
      <vt:lpstr>Thanks</vt:lpstr>
      <vt:lpstr>Questions</vt:lpstr>
      <vt:lpstr>Closer</vt:lpstr>
      <vt:lpstr>Thank you for attending </vt:lpstr>
    </vt:vector>
  </TitlesOfParts>
  <Company>IFoA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Yasmin Greaves</cp:lastModifiedBy>
  <cp:revision>41</cp:revision>
  <cp:lastPrinted>2018-02-26T10:38:27Z</cp:lastPrinted>
  <dcterms:created xsi:type="dcterms:W3CDTF">2016-07-04T15:53:51Z</dcterms:created>
  <dcterms:modified xsi:type="dcterms:W3CDTF">2018-02-26T15:28:43Z</dcterms:modified>
</cp:coreProperties>
</file>