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91" r:id="rId5"/>
    <p:sldId id="292" r:id="rId6"/>
    <p:sldId id="293" r:id="rId7"/>
    <p:sldId id="296" r:id="rId8"/>
    <p:sldId id="261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295" r:id="rId17"/>
    <p:sldId id="995" r:id="rId18"/>
    <p:sldId id="996" r:id="rId19"/>
    <p:sldId id="305" r:id="rId20"/>
    <p:sldId id="294" r:id="rId21"/>
    <p:sldId id="275" r:id="rId22"/>
    <p:sldId id="981" r:id="rId23"/>
    <p:sldId id="304" r:id="rId24"/>
    <p:sldId id="317" r:id="rId25"/>
    <p:sldId id="306" r:id="rId26"/>
    <p:sldId id="994" r:id="rId27"/>
    <p:sldId id="307" r:id="rId28"/>
    <p:sldId id="308" r:id="rId29"/>
    <p:sldId id="349" r:id="rId30"/>
    <p:sldId id="985" r:id="rId31"/>
    <p:sldId id="986" r:id="rId32"/>
    <p:sldId id="277" r:id="rId33"/>
    <p:sldId id="987" r:id="rId34"/>
    <p:sldId id="364" r:id="rId35"/>
    <p:sldId id="988" r:id="rId36"/>
    <p:sldId id="274" r:id="rId37"/>
    <p:sldId id="278" r:id="rId38"/>
    <p:sldId id="989" r:id="rId39"/>
    <p:sldId id="990" r:id="rId40"/>
    <p:sldId id="991" r:id="rId41"/>
    <p:sldId id="992" r:id="rId42"/>
    <p:sldId id="993" r:id="rId43"/>
    <p:sldId id="259" r:id="rId44"/>
    <p:sldId id="270" r:id="rId45"/>
  </p:sldIdLst>
  <p:sldSz cx="12192000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47" userDrawn="1">
          <p15:clr>
            <a:srgbClr val="A4A3A4"/>
          </p15:clr>
        </p15:guide>
        <p15:guide id="2" pos="3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2E64"/>
    <a:srgbClr val="2F5079"/>
    <a:srgbClr val="FFFFFF"/>
    <a:srgbClr val="E9458C"/>
    <a:srgbClr val="000000"/>
    <a:srgbClr val="79A32A"/>
    <a:srgbClr val="008452"/>
    <a:srgbClr val="11B3A2"/>
    <a:srgbClr val="009CC8"/>
    <a:srgbClr val="7CB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ADF85-1CE5-49E8-92AD-C51CCA9EAA84}" v="1" dt="2025-05-04T20:20:14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2" autoAdjust="0"/>
    <p:restoredTop sz="90315" autoAdjust="0"/>
  </p:normalViewPr>
  <p:slideViewPr>
    <p:cSldViewPr showGuides="1">
      <p:cViewPr varScale="1">
        <p:scale>
          <a:sx n="92" d="100"/>
          <a:sy n="92" d="100"/>
        </p:scale>
        <p:origin x="1026" y="288"/>
      </p:cViewPr>
      <p:guideLst>
        <p:guide orient="horz" pos="4247"/>
        <p:guide pos="3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88"/>
    </p:cViewPr>
  </p:sorterViewPr>
  <p:notesViewPr>
    <p:cSldViewPr showGuides="1">
      <p:cViewPr varScale="1">
        <p:scale>
          <a:sx n="88" d="100"/>
          <a:sy n="88" d="100"/>
        </p:scale>
        <p:origin x="271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Horwitz" userId="29870555-0e0e-4f67-a048-cce94d8b09f3" providerId="ADAL" clId="{167ADF85-1CE5-49E8-92AD-C51CCA9EAA84}"/>
    <pc:docChg chg="undo redo custSel modSld">
      <pc:chgData name="Brandon Horwitz" userId="29870555-0e0e-4f67-a048-cce94d8b09f3" providerId="ADAL" clId="{167ADF85-1CE5-49E8-92AD-C51CCA9EAA84}" dt="2025-05-04T20:20:42.645" v="52" actId="2711"/>
      <pc:docMkLst>
        <pc:docMk/>
      </pc:docMkLst>
      <pc:sldChg chg="modSp mod">
        <pc:chgData name="Brandon Horwitz" userId="29870555-0e0e-4f67-a048-cce94d8b09f3" providerId="ADAL" clId="{167ADF85-1CE5-49E8-92AD-C51CCA9EAA84}" dt="2025-05-04T20:05:20.156" v="36" actId="20577"/>
        <pc:sldMkLst>
          <pc:docMk/>
          <pc:sldMk cId="1875641138" sldId="292"/>
        </pc:sldMkLst>
        <pc:spChg chg="mod">
          <ac:chgData name="Brandon Horwitz" userId="29870555-0e0e-4f67-a048-cce94d8b09f3" providerId="ADAL" clId="{167ADF85-1CE5-49E8-92AD-C51CCA9EAA84}" dt="2025-05-04T20:05:20.156" v="36" actId="20577"/>
          <ac:spMkLst>
            <pc:docMk/>
            <pc:sldMk cId="1875641138" sldId="292"/>
            <ac:spMk id="3" creationId="{C136FDB2-3702-6FD3-6638-8BC7D6DF0EAD}"/>
          </ac:spMkLst>
        </pc:spChg>
      </pc:sldChg>
      <pc:sldChg chg="modSp mod">
        <pc:chgData name="Brandon Horwitz" userId="29870555-0e0e-4f67-a048-cce94d8b09f3" providerId="ADAL" clId="{167ADF85-1CE5-49E8-92AD-C51CCA9EAA84}" dt="2025-05-01T18:31:12.796" v="22" actId="20577"/>
        <pc:sldMkLst>
          <pc:docMk/>
          <pc:sldMk cId="2363138419" sldId="295"/>
        </pc:sldMkLst>
        <pc:spChg chg="mod">
          <ac:chgData name="Brandon Horwitz" userId="29870555-0e0e-4f67-a048-cce94d8b09f3" providerId="ADAL" clId="{167ADF85-1CE5-49E8-92AD-C51CCA9EAA84}" dt="2025-05-01T18:31:12.796" v="22" actId="20577"/>
          <ac:spMkLst>
            <pc:docMk/>
            <pc:sldMk cId="2363138419" sldId="295"/>
            <ac:spMk id="2" creationId="{C7889D92-8F26-9327-357D-4F3FAC089A33}"/>
          </ac:spMkLst>
        </pc:spChg>
      </pc:sldChg>
      <pc:sldChg chg="modSp">
        <pc:chgData name="Brandon Horwitz" userId="29870555-0e0e-4f67-a048-cce94d8b09f3" providerId="ADAL" clId="{167ADF85-1CE5-49E8-92AD-C51CCA9EAA84}" dt="2025-05-04T20:20:14.887" v="51" actId="2711"/>
        <pc:sldMkLst>
          <pc:docMk/>
          <pc:sldMk cId="3939981150" sldId="298"/>
        </pc:sldMkLst>
        <pc:spChg chg="mod">
          <ac:chgData name="Brandon Horwitz" userId="29870555-0e0e-4f67-a048-cce94d8b09f3" providerId="ADAL" clId="{167ADF85-1CE5-49E8-92AD-C51CCA9EAA84}" dt="2025-05-04T20:20:14.887" v="51" actId="2711"/>
          <ac:spMkLst>
            <pc:docMk/>
            <pc:sldMk cId="3939981150" sldId="298"/>
            <ac:spMk id="3" creationId="{9E9203BA-63D5-74CC-9D01-CD1DC2FE9A16}"/>
          </ac:spMkLst>
        </pc:spChg>
      </pc:sldChg>
      <pc:sldChg chg="modSp mod">
        <pc:chgData name="Brandon Horwitz" userId="29870555-0e0e-4f67-a048-cce94d8b09f3" providerId="ADAL" clId="{167ADF85-1CE5-49E8-92AD-C51CCA9EAA84}" dt="2025-05-04T20:20:42.645" v="52" actId="2711"/>
        <pc:sldMkLst>
          <pc:docMk/>
          <pc:sldMk cId="1639160343" sldId="300"/>
        </pc:sldMkLst>
        <pc:graphicFrameChg chg="modGraphic">
          <ac:chgData name="Brandon Horwitz" userId="29870555-0e0e-4f67-a048-cce94d8b09f3" providerId="ADAL" clId="{167ADF85-1CE5-49E8-92AD-C51CCA9EAA84}" dt="2025-05-04T20:20:42.645" v="52" actId="2711"/>
          <ac:graphicFrameMkLst>
            <pc:docMk/>
            <pc:sldMk cId="1639160343" sldId="300"/>
            <ac:graphicFrameMk id="6" creationId="{2183DC41-37F2-861B-9D3F-99F799EFA3A9}"/>
          </ac:graphicFrameMkLst>
        </pc:graphicFrameChg>
      </pc:sldChg>
      <pc:sldChg chg="modSp mod">
        <pc:chgData name="Brandon Horwitz" userId="29870555-0e0e-4f67-a048-cce94d8b09f3" providerId="ADAL" clId="{167ADF85-1CE5-49E8-92AD-C51CCA9EAA84}" dt="2025-05-04T20:18:49.089" v="49" actId="1037"/>
        <pc:sldMkLst>
          <pc:docMk/>
          <pc:sldMk cId="1294186291" sldId="301"/>
        </pc:sldMkLst>
        <pc:graphicFrameChg chg="mod modGraphic">
          <ac:chgData name="Brandon Horwitz" userId="29870555-0e0e-4f67-a048-cce94d8b09f3" providerId="ADAL" clId="{167ADF85-1CE5-49E8-92AD-C51CCA9EAA84}" dt="2025-05-04T20:18:49.089" v="49" actId="1037"/>
          <ac:graphicFrameMkLst>
            <pc:docMk/>
            <pc:sldMk cId="1294186291" sldId="301"/>
            <ac:graphicFrameMk id="6" creationId="{C32CCDA8-942D-9D31-255E-BCC0CAEF69E7}"/>
          </ac:graphicFrameMkLst>
        </pc:graphicFrameChg>
      </pc:sldChg>
      <pc:sldChg chg="modSp mod">
        <pc:chgData name="Brandon Horwitz" userId="29870555-0e0e-4f67-a048-cce94d8b09f3" providerId="ADAL" clId="{167ADF85-1CE5-49E8-92AD-C51CCA9EAA84}" dt="2025-05-04T20:19:19.712" v="50" actId="1037"/>
        <pc:sldMkLst>
          <pc:docMk/>
          <pc:sldMk cId="1083646122" sldId="302"/>
        </pc:sldMkLst>
        <pc:graphicFrameChg chg="mod">
          <ac:chgData name="Brandon Horwitz" userId="29870555-0e0e-4f67-a048-cce94d8b09f3" providerId="ADAL" clId="{167ADF85-1CE5-49E8-92AD-C51CCA9EAA84}" dt="2025-05-04T20:19:19.712" v="50" actId="1037"/>
          <ac:graphicFrameMkLst>
            <pc:docMk/>
            <pc:sldMk cId="1083646122" sldId="302"/>
            <ac:graphicFrameMk id="6" creationId="{32E5B6C0-DF5C-8F44-5E19-34972D6C01AA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75E569-FA29-4591-9ED9-413A86DC2D1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4832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3d227cbd9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2" name="Google Shape;162;g253d227cbd9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JF:  I think it is important to emphasise there are a number of risks when using AI many of which not captured on this slide. Using AI is not risk-free like any other model. But I would highlight these risks are amplified when using AI tools compared to other models: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Lack of transparency – LLM models complex! Traditional models – such as linear or LGM are usually relatively more explainable and transparent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Bias amplification – AI models can amplify hidden data biases.  Traditional models – biases can be identified and controlled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Model validation – Difficult to validate due to non-linearity and complexity. Traditional models – easier to audit and verify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Data requirements– AI tools feed off vast amounts of data potentially raising consent, privacy and legal issues. Traditional models – can perform reasonably well on smaller data sets reducing this risk.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Loss of professional judgement and control – over dependence on AI models may reduce critical thinking. Traditional models – actuaries usually have more visibility and control models over assumptions and methodology.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Data requirements– Ethical issues differ in scope to traditional models. These are considered further on the next slide.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g253d227cbd9_0_2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12287-B406-E7D5-D455-6B78A53A2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8EADFF-8AEF-49AF-9FC3-5847FAC77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590884-C54F-71D7-4B9A-0A29E5845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eaLnBrk="1" fontAlgn="base" hangingPunct="1">
              <a:spcBef>
                <a:spcPts val="1080"/>
              </a:spcBef>
              <a:buClr>
                <a:schemeClr val="accent1"/>
              </a:buClr>
              <a:buSzPts val="1800"/>
              <a:buFont typeface="Symbol" panose="05050102010706020507" pitchFamily="18" charset="2"/>
              <a:buNone/>
            </a:pPr>
            <a:r>
              <a:rPr lang="en-GB" sz="1800" b="0" dirty="0">
                <a:solidFill>
                  <a:srgbClr val="009CC8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Q&amp;A with a document</a:t>
            </a:r>
            <a:endParaRPr lang="en-GB" sz="1800" b="0" dirty="0">
              <a:effectLst/>
            </a:endParaRPr>
          </a:p>
          <a:p>
            <a:pPr>
              <a:buFontTx/>
              <a:buChar char="-"/>
            </a:pPr>
            <a:endParaRPr lang="en-GB" sz="1200" b="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45B79-4E2D-5225-32CE-801400C3C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E569-FA29-4591-9ED9-413A86DC2D1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684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C95B3-A77D-9761-3BEB-471BA3892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A40CAF-9039-2C39-4233-9BA60702F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60BE00-505D-EFEE-5347-3EF89538F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indent="-274320" algn="l" rtl="0" eaLnBrk="1" fontAlgn="base" hangingPunct="1">
              <a:spcBef>
                <a:spcPts val="1080"/>
              </a:spcBef>
            </a:pPr>
            <a:r>
              <a:rPr lang="en-GB" sz="1800" b="0" dirty="0">
                <a:solidFill>
                  <a:srgbClr val="009CC8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ML predictive analytics example (logistic regression model on unbalanced data, 96% accuracy, but useless)</a:t>
            </a:r>
            <a:endParaRPr lang="en-GB" sz="1800" b="0" dirty="0">
              <a:effectLst/>
            </a:endParaRPr>
          </a:p>
          <a:p>
            <a:pPr>
              <a:buFontTx/>
              <a:buChar char="-"/>
            </a:pPr>
            <a:endParaRPr lang="en-GB" sz="1200" b="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05C9E-7BA6-4CBA-A64C-FB42AB030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E569-FA29-4591-9ED9-413A86DC2D18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443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C8216-F2C6-3C00-B75E-EB2FE2ED6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882006-1947-2794-BA11-2527C864B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DCACFF-8CEC-B1E2-4C3B-D264105FD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B989A-97CB-D492-4709-59F99933C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E569-FA29-4591-9ED9-413A86DC2D18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525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5AC0F-2804-F959-814A-DD41256DD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64A3CD-3ACC-D8E6-D351-B479D1B40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3DCD9B-D63C-CD45-1EA3-A98B5691C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48EAC-E423-A03B-475B-95928DF5D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E569-FA29-4591-9ED9-413A86DC2D18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028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97257-8140-B789-3A87-C13198D9E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12A904-FE7F-38CC-3CDA-807C771CF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0D62EB-D803-EDB2-BB09-65469AAC43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991B2-741E-AFB3-9A59-BA54C6628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E569-FA29-4591-9ED9-413A86DC2D18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943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9F18D-D1FA-03B4-E3EB-39344FD34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59B01-EF9F-538C-C3B6-2D1102559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B430B6-AD07-F799-F55A-A6AA53D36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13459-AFA8-01F6-C99C-19F4E4389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E569-FA29-4591-9ED9-413A86DC2D18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009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F7E4D-8F26-CBFC-6575-8426CDA3E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E26C6-8DF5-5AB0-36CC-02DA556B0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CCFC5-F0E9-567A-0A00-3BB07E926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0B529-5503-9FB2-3A06-3DA3C3594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E569-FA29-4591-9ED9-413A86DC2D18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640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16D22-9638-07A9-9C66-8528006BA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E6E1B3-8104-8553-C10A-88BE44839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ED6AE-1819-A820-144E-1C2339598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C4F84-C5FA-F877-8A32-55EA77A81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E569-FA29-4591-9ED9-413A86DC2D18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544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27447-BA66-9844-9987-02C803DE381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877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27447-BA66-9844-9987-02C803DE381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82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53d227cbd9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3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253d227cbd9_0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9" name="Google Shape;129;g253d227cbd9_0_2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27447-BA66-9844-9987-02C803DE381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508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27447-BA66-9844-9987-02C803DE381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166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5DBF1-33F5-49ED-958B-A888ADDF4D2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67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of course, which actuary doesn’t love a good framework to apply to a problem!?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E569-FA29-4591-9ED9-413A86DC2D1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54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54af0e527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54af0e527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54af0e5274_2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FEE5DBCC-DBBA-B042-0E32-1F4DB4F6C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54af0e5274_2_1:notes">
            <a:extLst>
              <a:ext uri="{FF2B5EF4-FFF2-40B4-BE49-F238E27FC236}">
                <a16:creationId xmlns:a16="http://schemas.microsoft.com/office/drawing/2014/main" id="{9A49CBA6-178E-BE88-004B-8D1FD1D1E0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54af0e5274_2_1:notes">
            <a:extLst>
              <a:ext uri="{FF2B5EF4-FFF2-40B4-BE49-F238E27FC236}">
                <a16:creationId xmlns:a16="http://schemas.microsoft.com/office/drawing/2014/main" id="{2664CB29-7466-450C-44D4-88A57868B2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54af0e5274_2_1:notes">
            <a:extLst>
              <a:ext uri="{FF2B5EF4-FFF2-40B4-BE49-F238E27FC236}">
                <a16:creationId xmlns:a16="http://schemas.microsoft.com/office/drawing/2014/main" id="{AE9F9D3F-618A-A886-568E-0D43BDE9540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087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8DD86C90-A201-175A-5D02-68369D074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54af0e5274_2_1:notes">
            <a:extLst>
              <a:ext uri="{FF2B5EF4-FFF2-40B4-BE49-F238E27FC236}">
                <a16:creationId xmlns:a16="http://schemas.microsoft.com/office/drawing/2014/main" id="{0DEF799A-F306-66BE-E592-F395CFD807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54af0e5274_2_1:notes">
            <a:extLst>
              <a:ext uri="{FF2B5EF4-FFF2-40B4-BE49-F238E27FC236}">
                <a16:creationId xmlns:a16="http://schemas.microsoft.com/office/drawing/2014/main" id="{F052BF7F-4391-4974-E806-C5DCEEEEE9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54af0e5274_2_1:notes">
            <a:extLst>
              <a:ext uri="{FF2B5EF4-FFF2-40B4-BE49-F238E27FC236}">
                <a16:creationId xmlns:a16="http://schemas.microsoft.com/office/drawing/2014/main" id="{D68AF264-DFD3-EF6E-E51E-8620810DB1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752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8953F4E1-534E-B556-F268-9867D3539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54af0e5274_2_1:notes">
            <a:extLst>
              <a:ext uri="{FF2B5EF4-FFF2-40B4-BE49-F238E27FC236}">
                <a16:creationId xmlns:a16="http://schemas.microsoft.com/office/drawing/2014/main" id="{BC7A19FE-5E1F-F0AD-04D0-036785DF6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54af0e5274_2_1:notes">
            <a:extLst>
              <a:ext uri="{FF2B5EF4-FFF2-40B4-BE49-F238E27FC236}">
                <a16:creationId xmlns:a16="http://schemas.microsoft.com/office/drawing/2014/main" id="{271B36BD-DE2F-7023-8505-8FF73D8633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54af0e5274_2_1:notes">
            <a:extLst>
              <a:ext uri="{FF2B5EF4-FFF2-40B4-BE49-F238E27FC236}">
                <a16:creationId xmlns:a16="http://schemas.microsoft.com/office/drawing/2014/main" id="{508191D8-91D7-A708-2625-1F54FD59ED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985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F9C07-DF6E-DE2D-0982-D418F28F8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D8444B-3A0C-4D78-1285-35397597C3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5A03A-8DD3-CD80-7A52-ABD6E6758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of course, which actuary doesn’t love a good framework to apply to a problem!?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9C7BE-8B8C-6262-FFBD-C6CED6D70E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E569-FA29-4591-9ED9-413A86DC2D1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89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0E3C9-2736-33D4-E627-590F9AD7E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EAF3F-DC43-03C8-BE5A-867DC8CFF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8B9EC-FD48-447F-4C64-FE1B9B665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indent="-274320" algn="l" rtl="0" eaLnBrk="1" fontAlgn="base" hangingPunct="1">
              <a:spcBef>
                <a:spcPts val="1080"/>
              </a:spcBef>
              <a:buNone/>
            </a:pPr>
            <a:r>
              <a:rPr lang="en-GB" sz="1800" b="0" dirty="0">
                <a:solidFill>
                  <a:srgbClr val="009CC8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Perils of customer-facing chatbots</a:t>
            </a:r>
            <a:endParaRPr lang="en-GB" sz="1200" b="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E6817-3472-A153-006A-D53E2600AB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E569-FA29-4591-9ED9-413A86DC2D1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:\Pants Work\Current Work\Actuaries 2011\IFOA Rebrand 2012\PowerPoint\blue_cres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39" y="1066801"/>
            <a:ext cx="5261461" cy="553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6" y="2133608"/>
            <a:ext cx="10979144" cy="1295399"/>
          </a:xfrm>
        </p:spPr>
        <p:txBody>
          <a:bodyPr anchor="t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9988545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/>
              <a:pPr/>
              <a:t>04 May 2025</a:t>
            </a:fld>
            <a:endParaRPr lang="en-GB"/>
          </a:p>
        </p:txBody>
      </p:sp>
      <p:pic>
        <p:nvPicPr>
          <p:cNvPr id="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ln w="12700">
            <a:solidFill>
              <a:schemeClr val="tx2">
                <a:lumMod val="65000"/>
                <a:lumOff val="35000"/>
              </a:schemeClr>
            </a:solidFill>
          </a:ln>
          <a:effectLst>
            <a:softEdge rad="31750"/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04 May 2025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89D143EA-A2F3-48B5-BC61-6CC1B4478A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36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ln w="12700">
            <a:solidFill>
              <a:schemeClr val="tx2">
                <a:lumMod val="65000"/>
                <a:lumOff val="35000"/>
              </a:schemeClr>
            </a:solidFill>
          </a:ln>
          <a:effectLst>
            <a:softEdge rad="31750"/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04 May 2025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89D143EA-A2F3-48B5-BC61-6CC1B4478A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870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242CF-12C1-4411-B532-E91306108269}" type="datetime4">
              <a:rPr lang="en-GB"/>
              <a:pPr/>
              <a:t>04 May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A6AF-1811-4E27-A96F-54109F1D027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545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2" y="1557338"/>
            <a:ext cx="5425017" cy="46402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5266" y="1557338"/>
            <a:ext cx="5427134" cy="46402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78B6D0-AB09-4B3E-9118-B4659F37B303}" type="datetime4">
              <a:rPr lang="en-GB"/>
              <a:pPr/>
              <a:t>04 May 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E1C19-A04E-4390-A400-023E4FCB19F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328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39" y="40466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D14434-9E7D-48B3-A0B1-B61FF5889F61}" type="datetime4">
              <a:rPr lang="en-GB"/>
              <a:pPr/>
              <a:t>04 May 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513AD-2D40-40B6-B454-91430654BA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509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CB7BE8-6A98-487E-A0BA-75F334DA4484}" type="datetime4">
              <a:rPr lang="en-GB"/>
              <a:pPr/>
              <a:t>04 May 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5EDD3-CB13-45EB-8A5C-B486875EE4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758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B165FE-1D5F-4086-A6F1-ADCC09BA4FF2}" type="datetime4">
              <a:rPr lang="en-GB"/>
              <a:pPr/>
              <a:t>04 May 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29D89-28D6-400C-BE2E-4CB4EC7E1F8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97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5" y="404813"/>
            <a:ext cx="11055349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27052" y="1557338"/>
            <a:ext cx="5425017" cy="46402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55266" y="1557338"/>
            <a:ext cx="5427134" cy="4640262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>
            <a:lvl1pPr>
              <a:defRPr/>
            </a:lvl1pPr>
          </a:lstStyle>
          <a:p>
            <a:fld id="{E55E8865-9CB5-4569-9D00-F0979EDB96F2}" type="datetime4">
              <a:rPr lang="en-GB"/>
              <a:pPr/>
              <a:t>04 May 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15223" y="6410325"/>
            <a:ext cx="5761567" cy="331788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>
            <a:lvl1pPr>
              <a:defRPr/>
            </a:lvl1pPr>
          </a:lstStyle>
          <a:p>
            <a:fld id="{DD990B9C-E09A-4941-8EE5-1699664D5C7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601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76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6" y="2133608"/>
            <a:ext cx="10979144" cy="1295399"/>
          </a:xfrm>
        </p:spPr>
        <p:txBody>
          <a:bodyPr anchor="t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9988545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/>
              <a:pPr/>
              <a:t>04 May 2025</a:t>
            </a:fld>
            <a:endParaRPr lang="en-GB"/>
          </a:p>
        </p:txBody>
      </p:sp>
      <p:pic>
        <p:nvPicPr>
          <p:cNvPr id="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37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51811" y="5546038"/>
            <a:ext cx="12952723" cy="959392"/>
            <a:chOff x="-285849" y="5546036"/>
            <a:chExt cx="10524089" cy="959392"/>
          </a:xfrm>
        </p:grpSpPr>
        <p:sp>
          <p:nvSpPr>
            <p:cNvPr id="7" name="TextBox 6"/>
            <p:cNvSpPr txBox="1"/>
            <p:nvPr userDrawn="1"/>
          </p:nvSpPr>
          <p:spPr>
            <a:xfrm rot="18900000">
              <a:off x="957932" y="6074541"/>
              <a:ext cx="106826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Progress</a:t>
              </a:r>
            </a:p>
          </p:txBody>
        </p:sp>
        <p:sp>
          <p:nvSpPr>
            <p:cNvPr id="8" name="TextBox 7"/>
            <p:cNvSpPr txBox="1"/>
            <p:nvPr userDrawn="1"/>
          </p:nvSpPr>
          <p:spPr>
            <a:xfrm rot="18900000">
              <a:off x="1357949" y="6024208"/>
              <a:ext cx="13105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Community</a:t>
              </a:r>
            </a:p>
          </p:txBody>
        </p:sp>
        <p:sp>
          <p:nvSpPr>
            <p:cNvPr id="9" name="TextBox 8"/>
            <p:cNvSpPr txBox="1"/>
            <p:nvPr userDrawn="1"/>
          </p:nvSpPr>
          <p:spPr>
            <a:xfrm rot="18900000">
              <a:off x="1765332" y="5646703"/>
              <a:ext cx="21388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Sessional Meetings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 rot="18900000">
              <a:off x="2490868" y="6024206"/>
              <a:ext cx="11698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Education</a:t>
              </a:r>
            </a:p>
          </p:txBody>
        </p:sp>
        <p:sp>
          <p:nvSpPr>
            <p:cNvPr id="12" name="TextBox 11"/>
            <p:cNvSpPr txBox="1"/>
            <p:nvPr userDrawn="1"/>
          </p:nvSpPr>
          <p:spPr>
            <a:xfrm rot="18900000">
              <a:off x="2910553" y="5797705"/>
              <a:ext cx="17401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200" dirty="0">
                  <a:solidFill>
                    <a:srgbClr val="2F5079"/>
                  </a:solidFill>
                </a:rPr>
                <a:t>Working parties</a:t>
              </a:r>
            </a:p>
          </p:txBody>
        </p:sp>
        <p:sp>
          <p:nvSpPr>
            <p:cNvPr id="13" name="TextBox 12"/>
            <p:cNvSpPr txBox="1"/>
            <p:nvPr userDrawn="1"/>
          </p:nvSpPr>
          <p:spPr>
            <a:xfrm rot="18900000">
              <a:off x="3505942" y="5948709"/>
              <a:ext cx="14254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Volunteering</a:t>
              </a:r>
            </a:p>
          </p:txBody>
        </p:sp>
        <p:sp>
          <p:nvSpPr>
            <p:cNvPr id="14" name="TextBox 13"/>
            <p:cNvSpPr txBox="1"/>
            <p:nvPr userDrawn="1"/>
          </p:nvSpPr>
          <p:spPr>
            <a:xfrm rot="18900000">
              <a:off x="4110578" y="6040986"/>
              <a:ext cx="113208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Research</a:t>
              </a:r>
            </a:p>
          </p:txBody>
        </p:sp>
        <p:sp>
          <p:nvSpPr>
            <p:cNvPr id="15" name="TextBox 14"/>
            <p:cNvSpPr txBox="1"/>
            <p:nvPr userDrawn="1"/>
          </p:nvSpPr>
          <p:spPr>
            <a:xfrm rot="18900000">
              <a:off x="4470578" y="5680258"/>
              <a:ext cx="20255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Shaping</a:t>
              </a:r>
              <a:r>
                <a:rPr lang="en-GB" sz="2200" baseline="0" dirty="0">
                  <a:solidFill>
                    <a:srgbClr val="2F5079"/>
                  </a:solidFill>
                </a:rPr>
                <a:t> the future</a:t>
              </a:r>
              <a:endParaRPr lang="en-GB" sz="2200" dirty="0">
                <a:solidFill>
                  <a:srgbClr val="2F5079"/>
                </a:solidFill>
              </a:endParaRPr>
            </a:p>
          </p:txBody>
        </p:sp>
        <p:sp>
          <p:nvSpPr>
            <p:cNvPr id="16" name="TextBox 15"/>
            <p:cNvSpPr txBox="1"/>
            <p:nvPr userDrawn="1"/>
          </p:nvSpPr>
          <p:spPr>
            <a:xfrm rot="18900000">
              <a:off x="5196326" y="5960094"/>
              <a:ext cx="12974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Networking</a:t>
              </a:r>
            </a:p>
          </p:txBody>
        </p:sp>
        <p:sp>
          <p:nvSpPr>
            <p:cNvPr id="17" name="TextBox 16"/>
            <p:cNvSpPr txBox="1"/>
            <p:nvPr userDrawn="1"/>
          </p:nvSpPr>
          <p:spPr>
            <a:xfrm rot="18900000">
              <a:off x="5577996" y="5565807"/>
              <a:ext cx="224176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Professional</a:t>
              </a:r>
              <a:r>
                <a:rPr lang="en-GB" sz="2200" baseline="0" dirty="0">
                  <a:solidFill>
                    <a:srgbClr val="2F5079"/>
                  </a:solidFill>
                </a:rPr>
                <a:t> support</a:t>
              </a:r>
              <a:endParaRPr lang="en-GB" sz="2200" dirty="0">
                <a:solidFill>
                  <a:srgbClr val="2F5079"/>
                </a:solidFill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 rot="18900000">
              <a:off x="6136684" y="5641309"/>
              <a:ext cx="20633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Enterprise and risk</a:t>
              </a:r>
            </a:p>
          </p:txBody>
        </p:sp>
        <p:sp>
          <p:nvSpPr>
            <p:cNvPr id="19" name="TextBox 18"/>
            <p:cNvSpPr txBox="1"/>
            <p:nvPr userDrawn="1"/>
          </p:nvSpPr>
          <p:spPr>
            <a:xfrm rot="18900000">
              <a:off x="6736813" y="5767143"/>
              <a:ext cx="17702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Learned</a:t>
              </a:r>
              <a:r>
                <a:rPr lang="en-GB" sz="2200" baseline="0" dirty="0">
                  <a:solidFill>
                    <a:srgbClr val="2F5079"/>
                  </a:solidFill>
                </a:rPr>
                <a:t> society</a:t>
              </a:r>
              <a:endParaRPr lang="en-GB" sz="2200" dirty="0">
                <a:solidFill>
                  <a:srgbClr val="2F5079"/>
                </a:solidFill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 rot="18900000">
              <a:off x="7357541" y="5993647"/>
              <a:ext cx="13365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Opportunity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18900000">
              <a:off x="7802599" y="5607753"/>
              <a:ext cx="21023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International profile</a:t>
              </a:r>
            </a:p>
          </p:txBody>
        </p:sp>
        <p:sp>
          <p:nvSpPr>
            <p:cNvPr id="22" name="TextBox 21"/>
            <p:cNvSpPr txBox="1"/>
            <p:nvPr userDrawn="1"/>
          </p:nvSpPr>
          <p:spPr>
            <a:xfrm rot="18900000">
              <a:off x="8518697" y="6052369"/>
              <a:ext cx="101746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Journals</a:t>
              </a:r>
            </a:p>
          </p:txBody>
        </p:sp>
        <p:sp>
          <p:nvSpPr>
            <p:cNvPr id="23" name="TextBox 22"/>
            <p:cNvSpPr txBox="1"/>
            <p:nvPr userDrawn="1"/>
          </p:nvSpPr>
          <p:spPr>
            <a:xfrm rot="18900000">
              <a:off x="8978520" y="6002036"/>
              <a:ext cx="125972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Supporting</a:t>
              </a:r>
            </a:p>
          </p:txBody>
        </p:sp>
        <p:sp>
          <p:nvSpPr>
            <p:cNvPr id="24" name="TextBox 23"/>
            <p:cNvSpPr txBox="1"/>
            <p:nvPr userDrawn="1"/>
          </p:nvSpPr>
          <p:spPr>
            <a:xfrm rot="18900000">
              <a:off x="-285849" y="5546036"/>
              <a:ext cx="110603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Expertise</a:t>
              </a:r>
            </a:p>
          </p:txBody>
        </p:sp>
        <p:sp>
          <p:nvSpPr>
            <p:cNvPr id="25" name="TextBox 24"/>
            <p:cNvSpPr txBox="1"/>
            <p:nvPr userDrawn="1"/>
          </p:nvSpPr>
          <p:spPr>
            <a:xfrm rot="18900000">
              <a:off x="-163868" y="5873207"/>
              <a:ext cx="14251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Sponsorship</a:t>
              </a:r>
            </a:p>
          </p:txBody>
        </p:sp>
        <p:sp>
          <p:nvSpPr>
            <p:cNvPr id="26" name="TextBox 25"/>
            <p:cNvSpPr txBox="1"/>
            <p:nvPr userDrawn="1"/>
          </p:nvSpPr>
          <p:spPr>
            <a:xfrm rot="18900000">
              <a:off x="237530" y="5655092"/>
              <a:ext cx="21154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Thought leadership</a:t>
              </a: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2133608"/>
            <a:ext cx="10902949" cy="1295399"/>
          </a:xfrm>
        </p:spPr>
        <p:txBody>
          <a:bodyPr anchor="t"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10128760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/>
              <a:pPr/>
              <a:t>04 May 2025</a:t>
            </a:fld>
            <a:endParaRPr lang="en-GB"/>
          </a:p>
        </p:txBody>
      </p:sp>
      <p:pic>
        <p:nvPicPr>
          <p:cNvPr id="2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1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2133608"/>
            <a:ext cx="10902949" cy="1295399"/>
          </a:xfrm>
        </p:spPr>
        <p:txBody>
          <a:bodyPr anchor="t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9531345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/>
              <a:pPr/>
              <a:t>04 May 2025</a:t>
            </a:fld>
            <a:endParaRPr lang="en-GB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9588402" y="404664"/>
            <a:ext cx="2340244" cy="897997"/>
            <a:chOff x="7905328" y="493473"/>
            <a:chExt cx="1718172" cy="631271"/>
          </a:xfrm>
        </p:grpSpPr>
        <p:sp>
          <p:nvSpPr>
            <p:cNvPr id="2" name="Oval 1"/>
            <p:cNvSpPr/>
            <p:nvPr userDrawn="1"/>
          </p:nvSpPr>
          <p:spPr>
            <a:xfrm>
              <a:off x="7905328" y="493473"/>
              <a:ext cx="648072" cy="6312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8615388" y="594713"/>
              <a:ext cx="1008112" cy="454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bg1"/>
                  </a:solidFill>
                </a:rPr>
                <a:t>Partner</a:t>
              </a:r>
            </a:p>
            <a:p>
              <a:r>
                <a:rPr lang="en-GB" sz="1800" dirty="0">
                  <a:solidFill>
                    <a:schemeClr val="bg1"/>
                  </a:solidFill>
                </a:rPr>
                <a:t>Logo</a:t>
              </a:r>
            </a:p>
          </p:txBody>
        </p:sp>
      </p:grpSp>
      <p:pic>
        <p:nvPicPr>
          <p:cNvPr id="13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25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8693149" cy="1295399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04 May 2025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2B5E93A1-97F2-4F0B-97B4-7DE5BCAEF3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34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effectLst>
            <a:softEdge rad="3175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04 May 2025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83A24984-E1B2-407C-9C01-0E1FE92EBE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0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effectLst>
            <a:softEdge rad="3175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04 May 2025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83A24984-E1B2-407C-9C01-0E1FE92EBE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20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effectLst>
            <a:softEdge rad="3175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04 May 2025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FE279110-C7C3-460A-A314-D193AF4E8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245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effectLst>
            <a:softEdge rad="3175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04 May 2025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FE279110-C7C3-460A-A314-D193AF4E8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8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5" y="404813"/>
            <a:ext cx="1105534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5" y="1557338"/>
            <a:ext cx="11055349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7054" y="6410325"/>
            <a:ext cx="2688166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0D5A5B80-4E0E-41F8-BFF5-504EC24C412E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15223" y="6410325"/>
            <a:ext cx="7452777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4548"/>
                </a:solidFill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1353" y="6402396"/>
            <a:ext cx="863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4548"/>
                </a:solidFill>
              </a:defRPr>
            </a:lvl1pPr>
          </a:lstStyle>
          <a:p>
            <a:fld id="{65C5C0B4-F90D-4B90-B187-E84366B072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24423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0" name="Picture 2" descr="E:\Pants Work\Current Work\Actuaries 2011\Logos all\IFOA Logo\Lanscape - Standard\WMF logos\IFOA_logo_L_RGB.wmf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563121"/>
            <a:ext cx="1656184" cy="67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2" r:id="rId3"/>
    <p:sldLayoutId id="2147483670" r:id="rId4"/>
    <p:sldLayoutId id="2147483668" r:id="rId5"/>
    <p:sldLayoutId id="2147483669" r:id="rId6"/>
    <p:sldLayoutId id="2147483673" r:id="rId7"/>
    <p:sldLayoutId id="2147483675" r:id="rId8"/>
    <p:sldLayoutId id="2147483676" r:id="rId9"/>
    <p:sldLayoutId id="2147483674" r:id="rId10"/>
    <p:sldLayoutId id="2147483677" r:id="rId11"/>
    <p:sldLayoutId id="2147483650" r:id="rId12"/>
    <p:sldLayoutId id="2147483652" r:id="rId13"/>
    <p:sldLayoutId id="2147483653" r:id="rId14"/>
    <p:sldLayoutId id="2147483654" r:id="rId15"/>
    <p:sldLayoutId id="2147483655" r:id="rId16"/>
    <p:sldLayoutId id="2147483660" r:id="rId17"/>
    <p:sldLayoutId id="2147483678" r:id="rId18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5pPr>
      <a:lvl6pPr marL="457224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6pPr>
      <a:lvl7pPr marL="914446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7pPr>
      <a:lvl8pPr marL="1371668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8pPr>
      <a:lvl9pPr marL="1828892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9pPr>
    </p:titleStyle>
    <p:bodyStyle>
      <a:lvl1pPr marL="269889" indent="-269889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•"/>
        <a:defRPr sz="2000">
          <a:solidFill>
            <a:srgbClr val="3F4548"/>
          </a:solidFill>
          <a:latin typeface="+mn-lt"/>
          <a:ea typeface="+mn-ea"/>
          <a:cs typeface="+mn-cs"/>
        </a:defRPr>
      </a:lvl1pPr>
      <a:lvl2pPr marL="717586" indent="-268301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–"/>
        <a:defRPr sz="1800">
          <a:solidFill>
            <a:srgbClr val="3F4548"/>
          </a:solidFill>
          <a:latin typeface="+mn-lt"/>
          <a:cs typeface="+mn-cs"/>
        </a:defRPr>
      </a:lvl2pPr>
      <a:lvl3pPr marL="1071617" indent="-174633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•"/>
        <a:defRPr sz="1600">
          <a:solidFill>
            <a:srgbClr val="3F4548"/>
          </a:solidFill>
          <a:latin typeface="+mn-lt"/>
          <a:cs typeface="+mn-cs"/>
        </a:defRPr>
      </a:lvl3pPr>
      <a:lvl4pPr marL="1433585" indent="-182573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–"/>
        <a:defRPr sz="1400">
          <a:solidFill>
            <a:srgbClr val="3F4548"/>
          </a:solidFill>
          <a:latin typeface="+mn-lt"/>
          <a:cs typeface="+mn-cs"/>
        </a:defRPr>
      </a:lvl4pPr>
      <a:lvl5pPr marL="1792377" indent="-176222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>
          <a:solidFill>
            <a:srgbClr val="3F4548"/>
          </a:solidFill>
          <a:latin typeface="+mn-lt"/>
          <a:cs typeface="+mn-cs"/>
        </a:defRPr>
      </a:lvl5pPr>
      <a:lvl6pPr marL="2249600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6pPr>
      <a:lvl7pPr marL="2706823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7pPr>
      <a:lvl8pPr marL="3164046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8pPr>
      <a:lvl9pPr marL="3621269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libreadvice.org/survival-manua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libreadvice.org/survival-manual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andb.ai/cosmo3769/RAG/reports/A-Gentle-Introduction-to-Retrieval-Augmented-Generation-RAG---Vmlldzo1MjM4Mjk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chinelearningmastery.com/tour-of-evaluation-metrics-for-imbalanced-classificatio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libreadvice.org/survival-manual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libreadvice.org/survival-manua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4018B-6335-47B1-9FBE-749F344F6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50" y="2133608"/>
            <a:ext cx="11041558" cy="1295399"/>
          </a:xfrm>
        </p:spPr>
        <p:txBody>
          <a:bodyPr/>
          <a:lstStyle/>
          <a:p>
            <a:r>
              <a:rPr lang="en-GB" b="0" i="0" dirty="0">
                <a:effectLst/>
                <a:latin typeface="-apple-system"/>
              </a:rPr>
              <a:t>AI potential and pitfalls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AD09F-1CBE-44B9-84EF-A89DD56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55" y="2781300"/>
            <a:ext cx="8521273" cy="1007740"/>
          </a:xfrm>
        </p:spPr>
        <p:txBody>
          <a:bodyPr/>
          <a:lstStyle/>
          <a:p>
            <a:r>
              <a:rPr lang="en-GB" b="0" i="0" dirty="0">
                <a:effectLst/>
                <a:latin typeface="-apple-system"/>
              </a:rPr>
              <a:t>Navigating the opportunities and ethical challenges when actuaries use AI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7B318-ADB3-4F80-A7E2-A76C4AD41C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6 May 2025</a:t>
            </a:r>
          </a:p>
        </p:txBody>
      </p:sp>
    </p:spTree>
    <p:extLst>
      <p:ext uri="{BB962C8B-B14F-4D97-AF65-F5344CB8AC3E}">
        <p14:creationId xmlns:p14="http://schemas.microsoft.com/office/powerpoint/2010/main" val="1133492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746A94C2-79BA-96E9-4EC2-7D53B0B25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275;p21">
            <a:extLst>
              <a:ext uri="{FF2B5EF4-FFF2-40B4-BE49-F238E27FC236}">
                <a16:creationId xmlns:a16="http://schemas.microsoft.com/office/drawing/2014/main" id="{C32CCDA8-942D-9D31-255E-BCC0CAEF6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9246625"/>
              </p:ext>
            </p:extLst>
          </p:nvPr>
        </p:nvGraphicFramePr>
        <p:xfrm>
          <a:off x="623392" y="944478"/>
          <a:ext cx="8898717" cy="5627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65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1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1"/>
                          </a:solidFill>
                          <a:latin typeface="+mn-lt"/>
                        </a:rPr>
                        <a:t>Framework Stage</a:t>
                      </a:r>
                      <a:endParaRPr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34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1"/>
                          </a:solidFill>
                          <a:latin typeface="+mn-lt"/>
                        </a:rPr>
                        <a:t>Questions to ask</a:t>
                      </a:r>
                      <a:endParaRPr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34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1"/>
                          </a:solidFill>
                          <a:latin typeface="+mn-lt"/>
                        </a:rPr>
                        <a:t>Target outcome</a:t>
                      </a:r>
                      <a:endParaRPr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3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</a:rPr>
                        <a:t>1. Integrity</a:t>
                      </a:r>
                      <a:endParaRPr sz="1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Do I have a lawful basis or consent to use the data?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Am I being transparent about what the AI model does and how it’s used?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Is sensitive data adequately protected?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Use AI and data honestly, lawfully, and with public trust in mind.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2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Competence &amp; Care</a:t>
                      </a:r>
                    </a:p>
                  </a:txBody>
                  <a:tcPr marL="53975" marR="53975" marT="53975" marB="53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Am I (or those I rely on) competent in AI methods?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Has the model been validated and peer-reviewed?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Am I keeping my skills up to date?</a:t>
                      </a:r>
                      <a:endParaRPr sz="1200" dirty="0"/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Ensure you or your team have the skills and apply due diligence in model development and oversight.</a:t>
                      </a:r>
                      <a:endParaRPr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754423"/>
                  </a:ext>
                </a:extLst>
              </a:tr>
              <a:tr h="982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 Impartiality &amp; Bias</a:t>
                      </a:r>
                    </a:p>
                  </a:txBody>
                  <a:tcPr marL="53975" marR="53975" marT="53975" marB="53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Could the model disadvantage any group unfairly?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Have I tested for direct and indirect bias?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Are fairness criteria documented?</a:t>
                      </a:r>
                      <a:endParaRPr lang="en-GB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Identify and address potential bias in data, modelling, and outcomes.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392409"/>
                  </a:ext>
                </a:extLst>
              </a:tr>
              <a:tr h="982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Compliance &amp; Professionalism</a:t>
                      </a:r>
                    </a:p>
                  </a:txBody>
                  <a:tcPr marL="53975" marR="53975" marT="53975" marB="53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Have I complied with relevant laws (e.g. UK GDPR, Equality Act)?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Am I meeting the Actuaries’ Code?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Do actuaries have a duty to raise concerns if AI models are used improperly or pose ethical issues? </a:t>
                      </a:r>
                      <a:endParaRPr lang="en-GB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Follow legal, regulatory, and professional rules.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44040"/>
                  </a:ext>
                </a:extLst>
              </a:tr>
              <a:tr h="982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"/>
                          <a:cs typeface="Arial" panose="020B0604020202020204" pitchFamily="34" charset="0"/>
                          <a:sym typeface="Arial"/>
                        </a:rPr>
                        <a:t>5. Comms &amp; Explanation</a:t>
                      </a:r>
                      <a:endParaRPr lang="en-GB" sz="1000" b="1" kern="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Can I explain the model’s output to someone without technical expertise?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Have I communicated key assumptions, limitations, and uncertainty?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Are users interpreting results responsibly?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How I develop confidence in the results being presented? </a:t>
                      </a:r>
                      <a:b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</a:br>
                      <a:endParaRPr lang="en-GB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Clearly communicate what the model does, how it works, and its limits.</a:t>
                      </a:r>
                      <a:endParaRPr lang="en-GB" sz="1100" kern="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981031"/>
                  </a:ext>
                </a:extLst>
              </a:tr>
            </a:tbl>
          </a:graphicData>
        </a:graphic>
      </p:graphicFrame>
      <p:sp>
        <p:nvSpPr>
          <p:cNvPr id="2" name="Google Shape;158;p15">
            <a:extLst>
              <a:ext uri="{FF2B5EF4-FFF2-40B4-BE49-F238E27FC236}">
                <a16:creationId xmlns:a16="http://schemas.microsoft.com/office/drawing/2014/main" id="{99688D23-F100-DD49-60BC-D285F64F6791}"/>
              </a:ext>
            </a:extLst>
          </p:cNvPr>
          <p:cNvSpPr txBox="1"/>
          <p:nvPr/>
        </p:nvSpPr>
        <p:spPr>
          <a:xfrm>
            <a:off x="653666" y="276123"/>
            <a:ext cx="11241000" cy="56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GB" sz="3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Framework: Action focus (1)</a:t>
            </a:r>
            <a:endParaRPr dirty="0"/>
          </a:p>
        </p:txBody>
      </p:sp>
      <p:pic>
        <p:nvPicPr>
          <p:cNvPr id="4" name="Picture 3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701B429C-6352-32E8-40F0-2327EFC13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92485" y="189611"/>
            <a:ext cx="1151157" cy="1151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73B90B-491B-F92D-9201-E77EB26B06F4}"/>
              </a:ext>
            </a:extLst>
          </p:cNvPr>
          <p:cNvSpPr txBox="1"/>
          <p:nvPr/>
        </p:nvSpPr>
        <p:spPr>
          <a:xfrm>
            <a:off x="11190682" y="6333565"/>
            <a:ext cx="8819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libreadvice.org/survival-manual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/3.0/"/>
              </a:rPr>
              <a:t>CC BY</a:t>
            </a:r>
            <a:endParaRPr lang="en-GB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A39EB2-8778-0684-1ABB-C5491C3A2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3283" y="2006044"/>
            <a:ext cx="1207494" cy="171491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28C5EB-7AD4-BECD-3000-489DA41F7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3283" y="3774941"/>
            <a:ext cx="1207494" cy="1598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70629E-82E0-0137-F267-42F59A546AA5}"/>
              </a:ext>
            </a:extLst>
          </p:cNvPr>
          <p:cNvSpPr txBox="1"/>
          <p:nvPr/>
        </p:nvSpPr>
        <p:spPr>
          <a:xfrm>
            <a:off x="10272464" y="1340347"/>
            <a:ext cx="11511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… drawing upon publications: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808485-9C47-4657-93F0-9F4011CD4B95}"/>
              </a:ext>
            </a:extLst>
          </p:cNvPr>
          <p:cNvSpPr/>
          <p:nvPr/>
        </p:nvSpPr>
        <p:spPr>
          <a:xfrm>
            <a:off x="10263283" y="156082"/>
            <a:ext cx="1207494" cy="1795978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186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A044EEB4-1282-5A20-2A34-554AF7CF1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275;p21">
            <a:extLst>
              <a:ext uri="{FF2B5EF4-FFF2-40B4-BE49-F238E27FC236}">
                <a16:creationId xmlns:a16="http://schemas.microsoft.com/office/drawing/2014/main" id="{32E5B6C0-DF5C-8F44-5E19-34972D6C0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980531"/>
              </p:ext>
            </p:extLst>
          </p:nvPr>
        </p:nvGraphicFramePr>
        <p:xfrm>
          <a:off x="623392" y="944478"/>
          <a:ext cx="8898717" cy="48607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65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1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1"/>
                          </a:solidFill>
                          <a:latin typeface="+mn-lt"/>
                        </a:rPr>
                        <a:t>Framework Stage</a:t>
                      </a:r>
                      <a:endParaRPr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34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1"/>
                          </a:solidFill>
                          <a:latin typeface="+mn-lt"/>
                        </a:rPr>
                        <a:t>Questions to ask</a:t>
                      </a:r>
                      <a:endParaRPr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34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1"/>
                          </a:solidFill>
                          <a:latin typeface="+mn-lt"/>
                        </a:rPr>
                        <a:t>Target outcome</a:t>
                      </a:r>
                      <a:endParaRPr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3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0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b="1" i="0" u="none" strike="noStrike" kern="12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6. Speaking Up &amp; Challenge</a:t>
                      </a: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Would I feel confident raising concerns about this model?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Are there escalation routes?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Am I alert to red flags, e.g. opaque logic, discriminatory impact, misuse?	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Speak up or escalate if something seems unethical or risky.</a:t>
                      </a:r>
                      <a:endParaRPr sz="1100" dirty="0"/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b="1" i="0" u="none" strike="noStrike" kern="12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7. Societal Impact &amp; Public Good</a:t>
                      </a: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Does this model benefit or harm individuals or society?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Could it reinforce systemic inequalities or exclusion?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Have I engaged affected stakeholders?	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Is the model explainable enough to justify use of high-impact?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Consider the broader impact of your work on individuals and society.</a:t>
                      </a:r>
                      <a:endParaRPr sz="1100" dirty="0"/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754423"/>
                  </a:ext>
                </a:extLst>
              </a:tr>
              <a:tr h="1100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b="1" i="0" u="none" strike="noStrike" kern="12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8. Avoiding Harm</a:t>
                      </a: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Have I identified potential harms, including unintended consequences?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Are mitigation plans in place?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Does the system respect privacy and human dignity?</a:t>
                      </a:r>
                      <a:endParaRPr lang="en-GB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Proactively prevent harm from AI usage, including indirect effects.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392409"/>
                  </a:ext>
                </a:extLst>
              </a:tr>
              <a:tr h="1100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b="1" i="0" u="none" strike="noStrike" kern="12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9. Accountability &amp; Oversight</a:t>
                      </a: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Who is accountable for this model’s performance?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Is there ongoing monitoring?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Are decisions auditable and explainable?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kern="100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Has the model been independently reviewed for fairness and ethical concerns?</a:t>
                      </a:r>
                      <a:endParaRPr lang="en-GB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Ensure there is clear responsibility and governance for outcomes.	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44040"/>
                  </a:ext>
                </a:extLst>
              </a:tr>
            </a:tbl>
          </a:graphicData>
        </a:graphic>
      </p:graphicFrame>
      <p:sp>
        <p:nvSpPr>
          <p:cNvPr id="2" name="Google Shape;158;p15">
            <a:extLst>
              <a:ext uri="{FF2B5EF4-FFF2-40B4-BE49-F238E27FC236}">
                <a16:creationId xmlns:a16="http://schemas.microsoft.com/office/drawing/2014/main" id="{5AF5F0CF-5ECB-6F1F-24A5-82194B59E858}"/>
              </a:ext>
            </a:extLst>
          </p:cNvPr>
          <p:cNvSpPr txBox="1"/>
          <p:nvPr/>
        </p:nvSpPr>
        <p:spPr>
          <a:xfrm>
            <a:off x="653666" y="276123"/>
            <a:ext cx="11241000" cy="56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GB" sz="3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Framework: Action focus (2)</a:t>
            </a:r>
            <a:endParaRPr dirty="0"/>
          </a:p>
        </p:txBody>
      </p:sp>
      <p:pic>
        <p:nvPicPr>
          <p:cNvPr id="4" name="Picture 3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2F25670E-66FD-AEBD-C578-8DCB382D0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92485" y="189611"/>
            <a:ext cx="1151157" cy="1151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5FE39-5FBB-785B-4381-B825963AA6E6}"/>
              </a:ext>
            </a:extLst>
          </p:cNvPr>
          <p:cNvSpPr txBox="1"/>
          <p:nvPr/>
        </p:nvSpPr>
        <p:spPr>
          <a:xfrm>
            <a:off x="11190682" y="6333565"/>
            <a:ext cx="8819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libreadvice.org/survival-manual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/3.0/"/>
              </a:rPr>
              <a:t>CC BY</a:t>
            </a:r>
            <a:endParaRPr lang="en-GB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1D96CE-7E65-F7C3-1BE9-11BA933B7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3283" y="2006044"/>
            <a:ext cx="1207494" cy="171491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802931-C262-E109-3C8C-B7554A54D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3283" y="3774941"/>
            <a:ext cx="1207494" cy="1598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C63CF0-E9C2-BE2E-42EC-3E6997D62473}"/>
              </a:ext>
            </a:extLst>
          </p:cNvPr>
          <p:cNvSpPr txBox="1"/>
          <p:nvPr/>
        </p:nvSpPr>
        <p:spPr>
          <a:xfrm>
            <a:off x="10272464" y="1340347"/>
            <a:ext cx="11511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… drawing upon publications: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E75F92-9900-FBA2-A617-96F99897BC71}"/>
              </a:ext>
            </a:extLst>
          </p:cNvPr>
          <p:cNvSpPr/>
          <p:nvPr/>
        </p:nvSpPr>
        <p:spPr>
          <a:xfrm>
            <a:off x="10263283" y="156082"/>
            <a:ext cx="1207494" cy="1795978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646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E7905-2DE5-25EA-DD76-CA83C2D35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6D16-FAA8-29F5-2E8B-D90243ECE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Ethics, Governance &amp; Risk Management WP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47AC8-C7EA-D411-30BF-3A95E4AED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079" y="1453034"/>
            <a:ext cx="8549188" cy="4640262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1"/>
                </a:solidFill>
              </a:rPr>
              <a:t>Producing articles on AI ethics related themes </a:t>
            </a:r>
          </a:p>
          <a:p>
            <a:r>
              <a:rPr lang="en-GB" sz="1800" dirty="0">
                <a:latin typeface="Calibri" panose="020F0502020204030204" pitchFamily="34" charset="0"/>
              </a:rPr>
              <a:t>Focusing on practical use cases where actuaries may need help</a:t>
            </a:r>
            <a:endParaRPr lang="en-GB" sz="1800" b="1" dirty="0">
              <a:solidFill>
                <a:schemeClr val="accent1"/>
              </a:solidFill>
            </a:endParaRPr>
          </a:p>
          <a:p>
            <a:endParaRPr lang="en-GB" sz="1800" b="1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</a:pPr>
            <a:endParaRPr lang="en-GB" sz="18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en-GB" sz="1800" b="1" dirty="0">
                <a:solidFill>
                  <a:schemeClr val="accent1"/>
                </a:solidFill>
              </a:rPr>
              <a:t>Promoting the use of frameworks to navigate ethical issues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Focusing on governance and risk management of AI ethics issues</a:t>
            </a:r>
          </a:p>
          <a:p>
            <a:pPr>
              <a:spcBef>
                <a:spcPts val="600"/>
              </a:spcBef>
            </a:pPr>
            <a:endParaRPr lang="en-GB" sz="1800" dirty="0"/>
          </a:p>
          <a:p>
            <a:pPr>
              <a:spcBef>
                <a:spcPts val="600"/>
              </a:spcBef>
            </a:pPr>
            <a:endParaRPr lang="en-GB" sz="18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800" b="1" dirty="0">
                <a:solidFill>
                  <a:schemeClr val="accent1"/>
                </a:solidFill>
              </a:rPr>
              <a:t>Defining core AI ethics knowledge which actuaries should have </a:t>
            </a:r>
          </a:p>
          <a:p>
            <a:pPr>
              <a:spcBef>
                <a:spcPts val="600"/>
              </a:spcBef>
            </a:pPr>
            <a:r>
              <a:rPr lang="en-GB" sz="1800" dirty="0">
                <a:latin typeface="Calibri" panose="020F0502020204030204" pitchFamily="34" charset="0"/>
              </a:rPr>
              <a:t>Undertaking gap analysis of current IFoA syllabus and CPD provision</a:t>
            </a:r>
          </a:p>
          <a:p>
            <a:pPr>
              <a:spcBef>
                <a:spcPts val="600"/>
              </a:spcBef>
            </a:pPr>
            <a:r>
              <a:rPr lang="en-GB" sz="1800" dirty="0">
                <a:latin typeface="Calibri" panose="020F0502020204030204" pitchFamily="34" charset="0"/>
              </a:rPr>
              <a:t>Suggesting ways to plug the gaps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A4D99-503E-8E65-8D38-3E6741646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5C7898-30C8-9B71-CAE2-820B83A1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Graphic 6" descr="Blog outline">
            <a:extLst>
              <a:ext uri="{FF2B5EF4-FFF2-40B4-BE49-F238E27FC236}">
                <a16:creationId xmlns:a16="http://schemas.microsoft.com/office/drawing/2014/main" id="{B71FAEF8-2EAE-3C79-FFC2-7615157F9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925" y="1340768"/>
            <a:ext cx="1332603" cy="1332603"/>
          </a:xfrm>
          <a:prstGeom prst="rect">
            <a:avLst/>
          </a:prstGeom>
        </p:spPr>
      </p:pic>
      <p:pic>
        <p:nvPicPr>
          <p:cNvPr id="9" name="Graphic 8" descr="Treasure Map outline">
            <a:extLst>
              <a:ext uri="{FF2B5EF4-FFF2-40B4-BE49-F238E27FC236}">
                <a16:creationId xmlns:a16="http://schemas.microsoft.com/office/drawing/2014/main" id="{C25396C7-96FF-E3D6-84F7-8A00B8965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171" y="2755803"/>
            <a:ext cx="1300435" cy="1300435"/>
          </a:xfrm>
          <a:prstGeom prst="rect">
            <a:avLst/>
          </a:prstGeom>
        </p:spPr>
      </p:pic>
      <p:pic>
        <p:nvPicPr>
          <p:cNvPr id="11" name="Graphic 10" descr="Classroom outline">
            <a:extLst>
              <a:ext uri="{FF2B5EF4-FFF2-40B4-BE49-F238E27FC236}">
                <a16:creationId xmlns:a16="http://schemas.microsoft.com/office/drawing/2014/main" id="{3223FC46-20A1-3C57-F7F0-EBB432450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8777" y="4396043"/>
            <a:ext cx="1262829" cy="12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8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89D92-8F26-9327-357D-4F3FAC089A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Perils </a:t>
            </a:r>
            <a:r>
              <a:rPr lang="en-GB"/>
              <a:t>and challenges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56AA6-DEAA-DFF9-F42A-7373AFA13C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B9756-2CB5-40E6-EFA2-78E8306A08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44C141-B97D-4979-AB76-E8E6AB76C28B}" type="datetime4">
              <a:rPr lang="en-GB" smtClean="0"/>
              <a:pPr/>
              <a:t>04 May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138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FCCCE-845A-12C0-8645-205B79C5A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708FB-89EA-4385-3355-F783C7E2A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079" y="1453034"/>
            <a:ext cx="8549188" cy="4640262"/>
          </a:xfrm>
        </p:spPr>
        <p:txBody>
          <a:bodyPr/>
          <a:lstStyle/>
          <a:p>
            <a:pPr>
              <a:buFontTx/>
              <a:buChar char="-"/>
            </a:pPr>
            <a:endParaRPr lang="en-GB" sz="1800" b="1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en-GB" sz="1800" b="1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en-GB" sz="1800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E22A9-C38B-9C44-BCF8-041F635B8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FCA01-EF32-AD07-0DC1-0378FDF4D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06349D-40EA-B8D9-4EB4-0731A55C0E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930" y="1453034"/>
            <a:ext cx="4581958" cy="2075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2CB6BF-E36C-58C9-743C-965D6A225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952" y="3805837"/>
            <a:ext cx="8372512" cy="2041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73D442-CD47-B6E0-3E77-7EC0C9041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664" y="1333391"/>
            <a:ext cx="6401055" cy="204141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BE6D6C6-5C36-48F8-A569-95785E404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57" y="151520"/>
            <a:ext cx="11055349" cy="1143000"/>
          </a:xfrm>
        </p:spPr>
        <p:txBody>
          <a:bodyPr/>
          <a:lstStyle/>
          <a:p>
            <a:r>
              <a:rPr lang="en-GB" dirty="0"/>
              <a:t>The perils of customer contact </a:t>
            </a:r>
          </a:p>
        </p:txBody>
      </p:sp>
    </p:spTree>
    <p:extLst>
      <p:ext uri="{BB962C8B-B14F-4D97-AF65-F5344CB8AC3E}">
        <p14:creationId xmlns:p14="http://schemas.microsoft.com/office/powerpoint/2010/main" val="228826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2F65A-8BE9-A833-FC02-B7002E7FB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CC82B-9ED1-5FE5-A225-D466790F7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079" y="1453034"/>
            <a:ext cx="8549188" cy="4640262"/>
          </a:xfrm>
        </p:spPr>
        <p:txBody>
          <a:bodyPr/>
          <a:lstStyle/>
          <a:p>
            <a:pPr>
              <a:buFontTx/>
              <a:buChar char="-"/>
            </a:pPr>
            <a:endParaRPr lang="en-GB" sz="1800" b="1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en-GB" sz="1800" b="1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en-GB" sz="1800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F86EA-76BB-4C89-7362-C744C56C8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32C89-5F03-7CFE-DA40-087C8655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028" name="Picture 4" descr="A Gentle Introduction to Retrieval Augmented Generation (RAG) | RAG ...">
            <a:extLst>
              <a:ext uri="{FF2B5EF4-FFF2-40B4-BE49-F238E27FC236}">
                <a16:creationId xmlns:a16="http://schemas.microsoft.com/office/drawing/2014/main" id="{E3FF545B-AC1D-04A2-58A3-F89B7D29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84" y="1959979"/>
            <a:ext cx="8184232" cy="285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A56323-9D27-1719-FFF2-E5A0C22B2286}"/>
              </a:ext>
            </a:extLst>
          </p:cNvPr>
          <p:cNvSpPr txBox="1"/>
          <p:nvPr/>
        </p:nvSpPr>
        <p:spPr>
          <a:xfrm>
            <a:off x="527054" y="5517232"/>
            <a:ext cx="93853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4"/>
              </a:rPr>
              <a:t>Diagram source: A Gentle Introduction to Retrieval Augmented Generation (RAG) | RAG – Weights &amp; Biases</a:t>
            </a:r>
            <a:endParaRPr lang="en-GB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CF501-85DD-446B-6FA0-A1D09FAB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57" y="151520"/>
            <a:ext cx="11055349" cy="1143000"/>
          </a:xfrm>
        </p:spPr>
        <p:txBody>
          <a:bodyPr/>
          <a:lstStyle/>
          <a:p>
            <a:r>
              <a:rPr lang="en-GB" dirty="0"/>
              <a:t>The challenges of RAG LLM</a:t>
            </a:r>
          </a:p>
        </p:txBody>
      </p:sp>
    </p:spTree>
    <p:extLst>
      <p:ext uri="{BB962C8B-B14F-4D97-AF65-F5344CB8AC3E}">
        <p14:creationId xmlns:p14="http://schemas.microsoft.com/office/powerpoint/2010/main" val="1323771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25AAC-130C-C964-AA3A-E0C6179F1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47BF4-2D36-936D-7C15-1D87062C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079" y="1453034"/>
            <a:ext cx="8549188" cy="4640262"/>
          </a:xfrm>
        </p:spPr>
        <p:txBody>
          <a:bodyPr/>
          <a:lstStyle/>
          <a:p>
            <a:pPr>
              <a:buFontTx/>
              <a:buChar char="-"/>
            </a:pPr>
            <a:endParaRPr lang="en-GB" sz="1800" b="1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en-GB" sz="1800" b="1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en-GB" sz="1800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B2851-F8EE-3889-7556-035CED22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CD5CC-45B4-9890-A9B7-6E9A24CC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C2B7D-C5ED-80F7-90E9-657D5A78D992}"/>
              </a:ext>
            </a:extLst>
          </p:cNvPr>
          <p:cNvSpPr txBox="1"/>
          <p:nvPr/>
        </p:nvSpPr>
        <p:spPr>
          <a:xfrm>
            <a:off x="585665" y="5939407"/>
            <a:ext cx="10105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u="sng" dirty="0">
                <a:hlinkClick r:id="rId3"/>
              </a:rPr>
              <a:t>Further reading: </a:t>
            </a:r>
            <a:r>
              <a:rPr lang="en-GB" sz="1400" dirty="0">
                <a:hlinkClick r:id="rId3"/>
              </a:rPr>
              <a:t>Tour of Evaluation Metrics for Imbalanced Classification - MachineLearningMastery.com</a:t>
            </a:r>
            <a:endParaRPr lang="en-GB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87814A-3F3B-F246-65D1-7FD5E983F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99" y="2348880"/>
            <a:ext cx="10808402" cy="240186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27732E9-9941-DE36-4D2E-060B226F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challenges of actuaries jumping into ML</a:t>
            </a:r>
          </a:p>
        </p:txBody>
      </p:sp>
    </p:spTree>
    <p:extLst>
      <p:ext uri="{BB962C8B-B14F-4D97-AF65-F5344CB8AC3E}">
        <p14:creationId xmlns:p14="http://schemas.microsoft.com/office/powerpoint/2010/main" val="2883618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8D8F0-D179-0535-32C2-FDCF56C2B2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AI in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91339-D433-30FC-30D4-E217085A0F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Identify </a:t>
            </a:r>
            <a:r>
              <a:rPr lang="en-GB"/>
              <a:t>your use case</a:t>
            </a:r>
          </a:p>
        </p:txBody>
      </p:sp>
    </p:spTree>
    <p:extLst>
      <p:ext uri="{BB962C8B-B14F-4D97-AF65-F5344CB8AC3E}">
        <p14:creationId xmlns:p14="http://schemas.microsoft.com/office/powerpoint/2010/main" val="2490849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E9CED8-E3BE-BBE3-CD6B-5980CC9EEE0A}"/>
              </a:ext>
            </a:extLst>
          </p:cNvPr>
          <p:cNvSpPr txBox="1"/>
          <p:nvPr/>
        </p:nvSpPr>
        <p:spPr>
          <a:xfrm>
            <a:off x="1271464" y="2432243"/>
            <a:ext cx="10087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229C89"/>
                </a:solidFill>
                <a:latin typeface="Amasis MT Pro Black" panose="02040A04050005020304" pitchFamily="18" charset="0"/>
              </a:rPr>
              <a:t>Question: </a:t>
            </a:r>
            <a:r>
              <a:rPr lang="en-GB" sz="3000" dirty="0">
                <a:latin typeface="Amasis MT Pro Black" panose="02040A04050005020304" pitchFamily="18" charset="0"/>
              </a:rPr>
              <a:t>Do you use </a:t>
            </a:r>
            <a:r>
              <a:rPr lang="en-GB" sz="3000" dirty="0">
                <a:solidFill>
                  <a:srgbClr val="466B95"/>
                </a:solidFill>
                <a:latin typeface="Amasis MT Pro Black" panose="02040A04050005020304" pitchFamily="18" charset="0"/>
              </a:rPr>
              <a:t>ChatGPT</a:t>
            </a:r>
            <a:r>
              <a:rPr lang="en-GB" sz="3000" dirty="0">
                <a:latin typeface="Amasis MT Pro Black" panose="02040A04050005020304" pitchFamily="18" charset="0"/>
              </a:rPr>
              <a:t> every day in a work context?</a:t>
            </a:r>
          </a:p>
        </p:txBody>
      </p:sp>
    </p:spTree>
    <p:extLst>
      <p:ext uri="{BB962C8B-B14F-4D97-AF65-F5344CB8AC3E}">
        <p14:creationId xmlns:p14="http://schemas.microsoft.com/office/powerpoint/2010/main" val="378553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E9CED8-E3BE-BBE3-CD6B-5980CC9EEE0A}"/>
              </a:ext>
            </a:extLst>
          </p:cNvPr>
          <p:cNvSpPr txBox="1"/>
          <p:nvPr/>
        </p:nvSpPr>
        <p:spPr>
          <a:xfrm>
            <a:off x="1319161" y="2921168"/>
            <a:ext cx="10087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229C89"/>
                </a:solidFill>
                <a:latin typeface="Amasis MT Pro Black" panose="02040A04050005020304" pitchFamily="18" charset="0"/>
              </a:rPr>
              <a:t>Question: </a:t>
            </a:r>
            <a:r>
              <a:rPr lang="en-GB" sz="3000" dirty="0">
                <a:latin typeface="Amasis MT Pro Black" panose="02040A04050005020304" pitchFamily="18" charset="0"/>
              </a:rPr>
              <a:t>Do you use </a:t>
            </a:r>
            <a:r>
              <a:rPr lang="en-GB" sz="3000" dirty="0">
                <a:solidFill>
                  <a:srgbClr val="466B95"/>
                </a:solidFill>
                <a:latin typeface="Amasis MT Pro Black" panose="02040A04050005020304" pitchFamily="18" charset="0"/>
              </a:rPr>
              <a:t>Copilot</a:t>
            </a:r>
            <a:r>
              <a:rPr lang="en-GB" sz="3000" dirty="0">
                <a:latin typeface="Amasis MT Pro Black" panose="02040A04050005020304" pitchFamily="18" charset="0"/>
              </a:rPr>
              <a:t> every day in a work context?</a:t>
            </a:r>
          </a:p>
        </p:txBody>
      </p:sp>
    </p:spTree>
    <p:extLst>
      <p:ext uri="{BB962C8B-B14F-4D97-AF65-F5344CB8AC3E}">
        <p14:creationId xmlns:p14="http://schemas.microsoft.com/office/powerpoint/2010/main" val="319688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51540-61D5-B4B3-B62F-7A0DF4411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1269-6D71-717B-D843-FCA98FB2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6FDB2-3702-6FD3-6638-8BC7D6DF0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7338"/>
            <a:ext cx="10972804" cy="4640262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1"/>
                </a:solidFill>
              </a:rPr>
              <a:t>(1) Why do ethical issues arise when actuaries use AI? (Brandon)</a:t>
            </a:r>
          </a:p>
          <a:p>
            <a:r>
              <a:rPr lang="en-GB" sz="1800" dirty="0"/>
              <a:t>What are some key risks and why is a framework important to ensure robust governance?</a:t>
            </a:r>
          </a:p>
          <a:p>
            <a:pPr marL="0" indent="0">
              <a:spcBef>
                <a:spcPts val="1800"/>
              </a:spcBef>
              <a:buNone/>
            </a:pPr>
            <a:endParaRPr lang="en-GB" sz="1800" b="1" dirty="0">
              <a:solidFill>
                <a:schemeClr val="accent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GB" sz="1800" b="1" dirty="0">
                <a:solidFill>
                  <a:schemeClr val="accent1"/>
                </a:solidFill>
              </a:rPr>
              <a:t>(2) Perils and challenges (Matt)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What is the reality vs. the hype and what are the pitfalls and risks to address in practice?</a:t>
            </a:r>
          </a:p>
          <a:p>
            <a:pPr>
              <a:spcBef>
                <a:spcPts val="600"/>
              </a:spcBef>
            </a:pPr>
            <a:endParaRPr lang="en-GB" sz="1800" dirty="0"/>
          </a:p>
          <a:p>
            <a:pPr marL="0" indent="0">
              <a:spcBef>
                <a:spcPts val="1800"/>
              </a:spcBef>
              <a:buNone/>
            </a:pPr>
            <a:r>
              <a:rPr lang="en-GB" sz="1800" b="1" dirty="0">
                <a:solidFill>
                  <a:schemeClr val="accent1"/>
                </a:solidFill>
              </a:rPr>
              <a:t>(3) How is AI being used in practice? (Stuart)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What issues emerge from technical actuarial use cases vs. customer-facing use cases?</a:t>
            </a:r>
          </a:p>
          <a:p>
            <a:pPr>
              <a:spcBef>
                <a:spcPts val="600"/>
              </a:spcBef>
            </a:pPr>
            <a:endParaRPr lang="en-GB" sz="1800" dirty="0"/>
          </a:p>
          <a:p>
            <a:pPr>
              <a:spcBef>
                <a:spcPts val="600"/>
              </a:spcBef>
            </a:pPr>
            <a:endParaRPr lang="en-GB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AF0F9-9EB5-EB4D-BA7A-BB786927A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631DF-EF24-566F-01C8-734AB5CC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641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67FE9-9DA0-639C-2F00-AFFA4C57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8A182-4345-553D-D652-43D8ADBE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5BE08-3EF6-7454-BCD7-7A1080B84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EBCE9-5FB8-7009-5E45-8275B6EF1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260648"/>
            <a:ext cx="7870908" cy="530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83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19E7C-3579-4E54-FAEA-F761950B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B4B31-61AF-34CF-663E-B4E3C1FB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E9F50-AC66-1BF9-C165-CE07D3977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E5E66B-5877-C9BD-541C-4B69839E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137" y="760959"/>
            <a:ext cx="7671723" cy="50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54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3988A-60C1-2D9E-DED3-9D054FA7B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195F-3107-338C-F70E-A439C1CB8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72B93-4B62-C7A1-033C-E68E39D4F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4B066-0047-A0A3-598A-604A3EA9F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60648"/>
            <a:ext cx="788131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66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733D1-B4C7-2245-9B1E-EA9595211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2FCAB-8F7B-548A-5E88-99C81EB9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9D440-6D7F-E0D0-7603-68E9F5CA3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F73FA-3964-1384-BC04-2DA1116F4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332656"/>
            <a:ext cx="9745206" cy="542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82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F0D9D-F3CE-9F73-984E-7CB2F0822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F9748-24C4-F169-3C93-327C40B1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BCAF8-7492-01AF-5EA0-10BAB869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53F2E-F8A0-43B1-8423-52D545613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332656"/>
            <a:ext cx="10468776" cy="51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75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DA039-82CB-ACB9-B1DF-DEB805094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9D21C-FA3A-3619-7A81-758B28ABE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8D229-A568-C7A8-4683-EE4267244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76CC8-CBB7-AE06-7FDD-6375CB4FD751}"/>
              </a:ext>
            </a:extLst>
          </p:cNvPr>
          <p:cNvSpPr txBox="1"/>
          <p:nvPr/>
        </p:nvSpPr>
        <p:spPr>
          <a:xfrm>
            <a:off x="3885299" y="1484784"/>
            <a:ext cx="442140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000" dirty="0"/>
              <a:t>Our Use Case:</a:t>
            </a:r>
          </a:p>
          <a:p>
            <a:pPr algn="ctr"/>
            <a:endParaRPr lang="en-GB" sz="5000" dirty="0"/>
          </a:p>
          <a:p>
            <a:pPr algn="ctr"/>
            <a:r>
              <a:rPr lang="en-GB" sz="5000" dirty="0"/>
              <a:t>The Meeting</a:t>
            </a:r>
          </a:p>
        </p:txBody>
      </p:sp>
    </p:spTree>
    <p:extLst>
      <p:ext uri="{BB962C8B-B14F-4D97-AF65-F5344CB8AC3E}">
        <p14:creationId xmlns:p14="http://schemas.microsoft.com/office/powerpoint/2010/main" val="2571981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F453BF9-40E0-71F7-1297-00406A52C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93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D13552E-3327-C1D1-FD74-BF547AD76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388" y="0"/>
            <a:ext cx="125940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D2AF7F-751E-1BAA-FD2B-C4140B05DF0F}"/>
              </a:ext>
            </a:extLst>
          </p:cNvPr>
          <p:cNvSpPr txBox="1"/>
          <p:nvPr/>
        </p:nvSpPr>
        <p:spPr>
          <a:xfrm>
            <a:off x="682625" y="1397498"/>
            <a:ext cx="930275" cy="346249"/>
          </a:xfrm>
          <a:prstGeom prst="rect">
            <a:avLst/>
          </a:prstGeom>
          <a:solidFill>
            <a:srgbClr val="E09594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750" b="1">
                <a:solidFill>
                  <a:srgbClr val="2B2B2B"/>
                </a:solidFill>
              </a:rPr>
              <a:t>Meeting Jessica &amp; Andrew</a:t>
            </a:r>
          </a:p>
          <a:p>
            <a:r>
              <a:rPr lang="en-GB" sz="750">
                <a:solidFill>
                  <a:srgbClr val="2B2B2B"/>
                </a:solidFill>
              </a:rPr>
              <a:t>BBC</a:t>
            </a:r>
          </a:p>
        </p:txBody>
      </p:sp>
    </p:spTree>
    <p:extLst>
      <p:ext uri="{BB962C8B-B14F-4D97-AF65-F5344CB8AC3E}">
        <p14:creationId xmlns:p14="http://schemas.microsoft.com/office/powerpoint/2010/main" val="1510052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3BDA688-3D47-4C5B-8ED9-56B4467B4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" y="-192862"/>
            <a:ext cx="12303760" cy="820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824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75A5B-99C4-8BAC-6289-902FB1223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411"/>
            <a:ext cx="12192000" cy="732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8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C86A3-1622-E816-CA3E-A248B65995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Ethical 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6C31A-7D96-C71E-4668-E1AEFCF2DE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409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077208-68FA-F99D-9627-F20B8E5AF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78" y="965731"/>
            <a:ext cx="11270636" cy="541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34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46FD0-2E13-144F-B96B-252D9568F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2" y="0"/>
            <a:ext cx="12388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4DAA80-7C40-E1A0-689D-4B4E4D69602F}"/>
              </a:ext>
            </a:extLst>
          </p:cNvPr>
          <p:cNvSpPr/>
          <p:nvPr/>
        </p:nvSpPr>
        <p:spPr>
          <a:xfrm>
            <a:off x="87086" y="1099457"/>
            <a:ext cx="12028714" cy="4909457"/>
          </a:xfrm>
          <a:prstGeom prst="rect">
            <a:avLst/>
          </a:prstGeom>
          <a:solidFill>
            <a:srgbClr val="F2F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697EC2-3006-9276-9CCD-D0801D72A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93" y="1261962"/>
            <a:ext cx="11769213" cy="449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95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9CA244-75AD-02BE-9706-F51EC5EC3FB7}"/>
              </a:ext>
            </a:extLst>
          </p:cNvPr>
          <p:cNvSpPr/>
          <p:nvPr/>
        </p:nvSpPr>
        <p:spPr>
          <a:xfrm>
            <a:off x="163286" y="1099457"/>
            <a:ext cx="11887200" cy="5192486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1B63C-DA1E-2586-CFDC-93931F7A2B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" r="785"/>
          <a:stretch/>
        </p:blipFill>
        <p:spPr>
          <a:xfrm>
            <a:off x="261257" y="1391880"/>
            <a:ext cx="11636829" cy="46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77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05FE190-7A19-D3B5-6A7D-1D3AD48FD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532" y="332656"/>
            <a:ext cx="8424936" cy="48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6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B6E1543-F3B1-4DFA-6782-84D3BBC675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" r="-81" b="18011"/>
          <a:stretch/>
        </p:blipFill>
        <p:spPr>
          <a:xfrm>
            <a:off x="263352" y="188640"/>
            <a:ext cx="11528769" cy="530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70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3039308-8289-36EA-D152-37FF636D6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95" r="-81" b="-212"/>
          <a:stretch/>
        </p:blipFill>
        <p:spPr>
          <a:xfrm>
            <a:off x="306740" y="692696"/>
            <a:ext cx="11578519" cy="43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64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418EBC3-9A18-AE50-1B68-094B0A7AF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9" y="1105204"/>
            <a:ext cx="11776363" cy="4647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4B7249-FCC4-4977-6082-4D933C38F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33" y="3214317"/>
            <a:ext cx="2251859" cy="280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0D9C64-FBD2-584E-7F28-B2992D1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109" y="3214317"/>
            <a:ext cx="2251859" cy="280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FAE7AC-3A85-EFD4-4C01-24AEE4EE0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278" y="3352862"/>
            <a:ext cx="2251859" cy="280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620019-5C7E-EBD8-E718-733F81D4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33" y="5282602"/>
            <a:ext cx="2251859" cy="28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64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9437A-8E1F-1219-0C20-0369E2BDB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548680"/>
            <a:ext cx="8448287" cy="51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7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448E3-CF27-BE37-6B0F-4B86504015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" r="-60"/>
          <a:stretch/>
        </p:blipFill>
        <p:spPr>
          <a:xfrm>
            <a:off x="191344" y="116632"/>
            <a:ext cx="11571514" cy="533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7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/>
          <p:nvPr/>
        </p:nvSpPr>
        <p:spPr>
          <a:xfrm>
            <a:off x="7559564" y="3280968"/>
            <a:ext cx="221751" cy="221751"/>
          </a:xfrm>
          <a:custGeom>
            <a:avLst/>
            <a:gdLst/>
            <a:ahLst/>
            <a:cxnLst/>
            <a:rect l="l" t="t" r="r" b="b"/>
            <a:pathLst>
              <a:path w="357" h="357" extrusionOk="0">
                <a:moveTo>
                  <a:pt x="357" y="178"/>
                </a:moveTo>
                <a:cubicBezTo>
                  <a:pt x="357" y="277"/>
                  <a:pt x="277" y="357"/>
                  <a:pt x="178" y="357"/>
                </a:cubicBezTo>
                <a:cubicBezTo>
                  <a:pt x="80" y="357"/>
                  <a:pt x="0" y="277"/>
                  <a:pt x="0" y="178"/>
                </a:cubicBez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000" tIns="22500" rIns="45000" bIns="225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6"/>
          <p:cNvSpPr/>
          <p:nvPr/>
        </p:nvSpPr>
        <p:spPr>
          <a:xfrm>
            <a:off x="7345465" y="2355729"/>
            <a:ext cx="221128" cy="221128"/>
          </a:xfrm>
          <a:custGeom>
            <a:avLst/>
            <a:gdLst/>
            <a:ahLst/>
            <a:cxnLst/>
            <a:rect l="l" t="t" r="r" b="b"/>
            <a:pathLst>
              <a:path w="356" h="356" extrusionOk="0">
                <a:moveTo>
                  <a:pt x="356" y="178"/>
                </a:moveTo>
                <a:cubicBezTo>
                  <a:pt x="356" y="276"/>
                  <a:pt x="276" y="356"/>
                  <a:pt x="178" y="356"/>
                </a:cubicBezTo>
                <a:cubicBezTo>
                  <a:pt x="79" y="356"/>
                  <a:pt x="0" y="276"/>
                  <a:pt x="0" y="178"/>
                </a:cubicBezTo>
                <a:cubicBezTo>
                  <a:pt x="0" y="79"/>
                  <a:pt x="79" y="0"/>
                  <a:pt x="178" y="0"/>
                </a:cubicBezTo>
                <a:cubicBezTo>
                  <a:pt x="276" y="0"/>
                  <a:pt x="356" y="79"/>
                  <a:pt x="356" y="1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000" tIns="22500" rIns="45000" bIns="225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6"/>
          <p:cNvSpPr/>
          <p:nvPr/>
        </p:nvSpPr>
        <p:spPr>
          <a:xfrm>
            <a:off x="7331153" y="4190027"/>
            <a:ext cx="221128" cy="221128"/>
          </a:xfrm>
          <a:custGeom>
            <a:avLst/>
            <a:gdLst/>
            <a:ahLst/>
            <a:cxnLst/>
            <a:rect l="l" t="t" r="r" b="b"/>
            <a:pathLst>
              <a:path w="356" h="356" extrusionOk="0">
                <a:moveTo>
                  <a:pt x="356" y="178"/>
                </a:moveTo>
                <a:cubicBezTo>
                  <a:pt x="356" y="277"/>
                  <a:pt x="276" y="356"/>
                  <a:pt x="178" y="356"/>
                </a:cubicBezTo>
                <a:cubicBezTo>
                  <a:pt x="79" y="356"/>
                  <a:pt x="0" y="277"/>
                  <a:pt x="0" y="178"/>
                </a:cubicBezTo>
                <a:cubicBezTo>
                  <a:pt x="0" y="80"/>
                  <a:pt x="79" y="0"/>
                  <a:pt x="178" y="0"/>
                </a:cubicBezTo>
                <a:cubicBezTo>
                  <a:pt x="276" y="0"/>
                  <a:pt x="356" y="80"/>
                  <a:pt x="356" y="1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000" tIns="22500" rIns="45000" bIns="225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6"/>
          <p:cNvSpPr txBox="1"/>
          <p:nvPr/>
        </p:nvSpPr>
        <p:spPr>
          <a:xfrm>
            <a:off x="661370" y="1255258"/>
            <a:ext cx="2099779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Lack of transparency</a:t>
            </a:r>
            <a:endParaRPr sz="1467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6"/>
          <p:cNvSpPr/>
          <p:nvPr/>
        </p:nvSpPr>
        <p:spPr>
          <a:xfrm flipH="1">
            <a:off x="4229028" y="4159388"/>
            <a:ext cx="221128" cy="221128"/>
          </a:xfrm>
          <a:custGeom>
            <a:avLst/>
            <a:gdLst/>
            <a:ahLst/>
            <a:cxnLst/>
            <a:rect l="l" t="t" r="r" b="b"/>
            <a:pathLst>
              <a:path w="356" h="356" extrusionOk="0">
                <a:moveTo>
                  <a:pt x="356" y="178"/>
                </a:moveTo>
                <a:cubicBezTo>
                  <a:pt x="356" y="277"/>
                  <a:pt x="276" y="356"/>
                  <a:pt x="178" y="356"/>
                </a:cubicBezTo>
                <a:cubicBezTo>
                  <a:pt x="79" y="356"/>
                  <a:pt x="0" y="277"/>
                  <a:pt x="0" y="178"/>
                </a:cubicBezTo>
                <a:cubicBezTo>
                  <a:pt x="0" y="80"/>
                  <a:pt x="79" y="0"/>
                  <a:pt x="178" y="0"/>
                </a:cubicBezTo>
                <a:cubicBezTo>
                  <a:pt x="276" y="0"/>
                  <a:pt x="356" y="80"/>
                  <a:pt x="356" y="1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000" tIns="22500" rIns="45000" bIns="225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6"/>
          <p:cNvSpPr txBox="1"/>
          <p:nvPr/>
        </p:nvSpPr>
        <p:spPr>
          <a:xfrm>
            <a:off x="252032" y="235108"/>
            <a:ext cx="115944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GB" sz="3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are some of the key risks using AI specific models?</a:t>
            </a:r>
            <a:endParaRPr dirty="0"/>
          </a:p>
        </p:txBody>
      </p:sp>
      <p:sp>
        <p:nvSpPr>
          <p:cNvPr id="180" name="Google Shape;180;p16"/>
          <p:cNvSpPr txBox="1"/>
          <p:nvPr/>
        </p:nvSpPr>
        <p:spPr>
          <a:xfrm>
            <a:off x="9697330" y="3242675"/>
            <a:ext cx="33558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r</a:t>
            </a:r>
            <a:r>
              <a:rPr lang="en-GB" sz="1867" b="0" i="0" u="none" strike="noStrike" cap="none" dirty="0">
                <a:solidFill>
                  <a:srgbClr val="3F4548"/>
                </a:solidFill>
                <a:latin typeface="Arial"/>
                <a:ea typeface="Arial"/>
                <a:cs typeface="Arial"/>
                <a:sym typeface="Arial"/>
              </a:rPr>
              <a:t>equire</a:t>
            </a:r>
            <a:r>
              <a:rPr lang="en-GB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ments</a:t>
            </a:r>
            <a:endParaRPr sz="1467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6"/>
          <p:cNvSpPr txBox="1"/>
          <p:nvPr/>
        </p:nvSpPr>
        <p:spPr>
          <a:xfrm>
            <a:off x="428146" y="5076517"/>
            <a:ext cx="3710126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Loss of professional judgement and control</a:t>
            </a:r>
            <a:endParaRPr dirty="0"/>
          </a:p>
        </p:txBody>
      </p:sp>
      <p:sp>
        <p:nvSpPr>
          <p:cNvPr id="182" name="Google Shape;182;p16"/>
          <p:cNvSpPr txBox="1"/>
          <p:nvPr/>
        </p:nvSpPr>
        <p:spPr>
          <a:xfrm>
            <a:off x="-966749" y="3263085"/>
            <a:ext cx="30045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validation</a:t>
            </a:r>
            <a:endParaRPr dirty="0"/>
          </a:p>
        </p:txBody>
      </p:sp>
      <p:sp>
        <p:nvSpPr>
          <p:cNvPr id="183" name="Google Shape;183;p16"/>
          <p:cNvSpPr txBox="1"/>
          <p:nvPr/>
        </p:nvSpPr>
        <p:spPr>
          <a:xfrm>
            <a:off x="8750830" y="1288547"/>
            <a:ext cx="28959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 dirty="0">
                <a:solidFill>
                  <a:srgbClr val="3F4548"/>
                </a:solidFill>
                <a:latin typeface="Arial"/>
                <a:ea typeface="Arial"/>
                <a:cs typeface="Arial"/>
                <a:sym typeface="Arial"/>
              </a:rPr>
              <a:t>Bias amplification </a:t>
            </a:r>
            <a:endParaRPr sz="1467" b="0" i="0" u="none" strike="noStrike" cap="none" dirty="0">
              <a:solidFill>
                <a:srgbClr val="3F45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6"/>
          <p:cNvSpPr txBox="1"/>
          <p:nvPr/>
        </p:nvSpPr>
        <p:spPr>
          <a:xfrm>
            <a:off x="9671428" y="4810278"/>
            <a:ext cx="1645278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Ethical issues </a:t>
            </a:r>
            <a:endParaRPr dirty="0"/>
          </a:p>
        </p:txBody>
      </p:sp>
      <p:sp>
        <p:nvSpPr>
          <p:cNvPr id="186" name="Google Shape;186;p16"/>
          <p:cNvSpPr/>
          <p:nvPr/>
        </p:nvSpPr>
        <p:spPr>
          <a:xfrm flipH="1">
            <a:off x="4000886" y="3357410"/>
            <a:ext cx="221751" cy="221751"/>
          </a:xfrm>
          <a:custGeom>
            <a:avLst/>
            <a:gdLst/>
            <a:ahLst/>
            <a:cxnLst/>
            <a:rect l="l" t="t" r="r" b="b"/>
            <a:pathLst>
              <a:path w="357" h="357" extrusionOk="0">
                <a:moveTo>
                  <a:pt x="357" y="178"/>
                </a:moveTo>
                <a:cubicBezTo>
                  <a:pt x="357" y="277"/>
                  <a:pt x="277" y="357"/>
                  <a:pt x="178" y="357"/>
                </a:cubicBezTo>
                <a:cubicBezTo>
                  <a:pt x="80" y="357"/>
                  <a:pt x="0" y="277"/>
                  <a:pt x="0" y="178"/>
                </a:cubicBez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000" tIns="22500" rIns="45000" bIns="225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6"/>
          <p:cNvSpPr txBox="1"/>
          <p:nvPr/>
        </p:nvSpPr>
        <p:spPr>
          <a:xfrm>
            <a:off x="4699613" y="2850763"/>
            <a:ext cx="22824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 dirty="0">
                <a:solidFill>
                  <a:schemeClr val="lt1"/>
                </a:solidFill>
              </a:rPr>
              <a:t>AI Risks</a:t>
            </a:r>
            <a:endParaRPr sz="3100" b="1" dirty="0">
              <a:solidFill>
                <a:schemeClr val="lt1"/>
              </a:solidFill>
            </a:endParaRPr>
          </a:p>
        </p:txBody>
      </p:sp>
      <p:sp>
        <p:nvSpPr>
          <p:cNvPr id="2" name="Google Shape;165;p16">
            <a:extLst>
              <a:ext uri="{FF2B5EF4-FFF2-40B4-BE49-F238E27FC236}">
                <a16:creationId xmlns:a16="http://schemas.microsoft.com/office/drawing/2014/main" id="{10185074-C429-0FBD-C5B2-A1C2CC405848}"/>
              </a:ext>
            </a:extLst>
          </p:cNvPr>
          <p:cNvSpPr/>
          <p:nvPr/>
        </p:nvSpPr>
        <p:spPr>
          <a:xfrm>
            <a:off x="7777330" y="3342154"/>
            <a:ext cx="1920000" cy="96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66;p16">
            <a:extLst>
              <a:ext uri="{FF2B5EF4-FFF2-40B4-BE49-F238E27FC236}">
                <a16:creationId xmlns:a16="http://schemas.microsoft.com/office/drawing/2014/main" id="{A34870C9-521C-63C6-865F-7AC2AA44BDFB}"/>
              </a:ext>
            </a:extLst>
          </p:cNvPr>
          <p:cNvSpPr/>
          <p:nvPr/>
        </p:nvSpPr>
        <p:spPr>
          <a:xfrm>
            <a:off x="7552281" y="1453876"/>
            <a:ext cx="2047307" cy="999124"/>
          </a:xfrm>
          <a:custGeom>
            <a:avLst/>
            <a:gdLst/>
            <a:ahLst/>
            <a:cxnLst/>
            <a:rect l="l" t="t" r="r" b="b"/>
            <a:pathLst>
              <a:path w="3372" h="1605" fill="none" extrusionOk="0">
                <a:moveTo>
                  <a:pt x="0" y="1605"/>
                </a:moveTo>
                <a:lnTo>
                  <a:pt x="1867" y="0"/>
                </a:lnTo>
                <a:lnTo>
                  <a:pt x="3372" y="0"/>
                </a:lnTo>
              </a:path>
            </a:pathLst>
          </a:custGeom>
          <a:noFill/>
          <a:ln w="635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" tIns="7200" rIns="7200" bIns="72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7;p16">
            <a:extLst>
              <a:ext uri="{FF2B5EF4-FFF2-40B4-BE49-F238E27FC236}">
                <a16:creationId xmlns:a16="http://schemas.microsoft.com/office/drawing/2014/main" id="{5DEF5C46-62BF-0965-46EF-501895A07291}"/>
              </a:ext>
            </a:extLst>
          </p:cNvPr>
          <p:cNvSpPr/>
          <p:nvPr/>
        </p:nvSpPr>
        <p:spPr>
          <a:xfrm>
            <a:off x="7547682" y="4358549"/>
            <a:ext cx="2037220" cy="641629"/>
          </a:xfrm>
          <a:custGeom>
            <a:avLst/>
            <a:gdLst/>
            <a:ahLst/>
            <a:cxnLst/>
            <a:rect l="l" t="t" r="r" b="b"/>
            <a:pathLst>
              <a:path w="3372" h="1603" fill="none" extrusionOk="0">
                <a:moveTo>
                  <a:pt x="0" y="0"/>
                </a:moveTo>
                <a:lnTo>
                  <a:pt x="1867" y="1603"/>
                </a:lnTo>
                <a:lnTo>
                  <a:pt x="3372" y="1603"/>
                </a:lnTo>
              </a:path>
            </a:pathLst>
          </a:custGeom>
          <a:solidFill>
            <a:srgbClr val="D6D9DB"/>
          </a:solidFill>
          <a:ln w="63500" cap="flat" cmpd="sng">
            <a:solidFill>
              <a:srgbClr val="009C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" tIns="7200" rIns="7200" bIns="72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oogle Shape;168;p16">
            <a:extLst>
              <a:ext uri="{FF2B5EF4-FFF2-40B4-BE49-F238E27FC236}">
                <a16:creationId xmlns:a16="http://schemas.microsoft.com/office/drawing/2014/main" id="{964E0490-DBED-EA85-D72B-CDC30FA0864E}"/>
              </a:ext>
            </a:extLst>
          </p:cNvPr>
          <p:cNvGrpSpPr/>
          <p:nvPr/>
        </p:nvGrpSpPr>
        <p:grpSpPr>
          <a:xfrm>
            <a:off x="4456546" y="1826758"/>
            <a:ext cx="3004610" cy="3004125"/>
            <a:chOff x="2890726" y="1123285"/>
            <a:chExt cx="2897406" cy="2896939"/>
          </a:xfrm>
        </p:grpSpPr>
        <p:sp>
          <p:nvSpPr>
            <p:cNvPr id="6" name="Google Shape;169;p16">
              <a:extLst>
                <a:ext uri="{FF2B5EF4-FFF2-40B4-BE49-F238E27FC236}">
                  <a16:creationId xmlns:a16="http://schemas.microsoft.com/office/drawing/2014/main" id="{ED52E063-474A-2A92-A17D-4FB15B6548E2}"/>
                </a:ext>
              </a:extLst>
            </p:cNvPr>
            <p:cNvSpPr/>
            <p:nvPr/>
          </p:nvSpPr>
          <p:spPr>
            <a:xfrm>
              <a:off x="2982760" y="1215317"/>
              <a:ext cx="2713340" cy="2712873"/>
            </a:xfrm>
            <a:custGeom>
              <a:avLst/>
              <a:gdLst/>
              <a:ahLst/>
              <a:cxnLst/>
              <a:rect l="l" t="t" r="r" b="b"/>
              <a:pathLst>
                <a:path w="5809" h="5808" extrusionOk="0">
                  <a:moveTo>
                    <a:pt x="5809" y="2904"/>
                  </a:moveTo>
                  <a:cubicBezTo>
                    <a:pt x="5809" y="3920"/>
                    <a:pt x="5287" y="4814"/>
                    <a:pt x="4497" y="5334"/>
                  </a:cubicBezTo>
                  <a:cubicBezTo>
                    <a:pt x="4409" y="5391"/>
                    <a:pt x="4318" y="5444"/>
                    <a:pt x="4224" y="5492"/>
                  </a:cubicBezTo>
                  <a:cubicBezTo>
                    <a:pt x="4125" y="5542"/>
                    <a:pt x="4023" y="5586"/>
                    <a:pt x="3917" y="5626"/>
                  </a:cubicBezTo>
                  <a:cubicBezTo>
                    <a:pt x="3602" y="5744"/>
                    <a:pt x="3260" y="5808"/>
                    <a:pt x="2904" y="5808"/>
                  </a:cubicBezTo>
                  <a:cubicBezTo>
                    <a:pt x="2548" y="5808"/>
                    <a:pt x="2207" y="5744"/>
                    <a:pt x="1891" y="5626"/>
                  </a:cubicBezTo>
                  <a:cubicBezTo>
                    <a:pt x="1786" y="5586"/>
                    <a:pt x="1684" y="5542"/>
                    <a:pt x="1585" y="5492"/>
                  </a:cubicBezTo>
                  <a:cubicBezTo>
                    <a:pt x="1491" y="5444"/>
                    <a:pt x="1400" y="5391"/>
                    <a:pt x="1312" y="5334"/>
                  </a:cubicBezTo>
                  <a:cubicBezTo>
                    <a:pt x="522" y="4814"/>
                    <a:pt x="0" y="3920"/>
                    <a:pt x="0" y="2904"/>
                  </a:cubicBezTo>
                  <a:cubicBezTo>
                    <a:pt x="0" y="1300"/>
                    <a:pt x="1300" y="0"/>
                    <a:pt x="2904" y="0"/>
                  </a:cubicBezTo>
                  <a:cubicBezTo>
                    <a:pt x="4508" y="0"/>
                    <a:pt x="5809" y="1300"/>
                    <a:pt x="5809" y="2904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000" tIns="22500" rIns="45000" bIns="225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Our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Challenges</a:t>
              </a:r>
              <a:endParaRPr/>
            </a:p>
          </p:txBody>
        </p:sp>
        <p:sp>
          <p:nvSpPr>
            <p:cNvPr id="7" name="Google Shape;170;p16">
              <a:extLst>
                <a:ext uri="{FF2B5EF4-FFF2-40B4-BE49-F238E27FC236}">
                  <a16:creationId xmlns:a16="http://schemas.microsoft.com/office/drawing/2014/main" id="{66A5393C-53F7-9C03-D345-BD857E701D1A}"/>
                </a:ext>
              </a:extLst>
            </p:cNvPr>
            <p:cNvSpPr/>
            <p:nvPr/>
          </p:nvSpPr>
          <p:spPr>
            <a:xfrm>
              <a:off x="2890726" y="1123285"/>
              <a:ext cx="2897406" cy="2896939"/>
            </a:xfrm>
            <a:custGeom>
              <a:avLst/>
              <a:gdLst/>
              <a:ahLst/>
              <a:cxnLst/>
              <a:rect l="l" t="t" r="r" b="b"/>
              <a:pathLst>
                <a:path w="6203" h="6202" extrusionOk="0">
                  <a:moveTo>
                    <a:pt x="6203" y="3101"/>
                  </a:moveTo>
                  <a:cubicBezTo>
                    <a:pt x="6203" y="4186"/>
                    <a:pt x="5646" y="5141"/>
                    <a:pt x="4802" y="5694"/>
                  </a:cubicBezTo>
                  <a:cubicBezTo>
                    <a:pt x="4708" y="5756"/>
                    <a:pt x="4611" y="5812"/>
                    <a:pt x="4511" y="5863"/>
                  </a:cubicBezTo>
                  <a:cubicBezTo>
                    <a:pt x="4405" y="5918"/>
                    <a:pt x="4296" y="5966"/>
                    <a:pt x="4183" y="6008"/>
                  </a:cubicBezTo>
                  <a:cubicBezTo>
                    <a:pt x="3847" y="6133"/>
                    <a:pt x="3482" y="6202"/>
                    <a:pt x="3101" y="6202"/>
                  </a:cubicBezTo>
                  <a:cubicBezTo>
                    <a:pt x="2721" y="6202"/>
                    <a:pt x="2356" y="6133"/>
                    <a:pt x="2020" y="6008"/>
                  </a:cubicBezTo>
                  <a:cubicBezTo>
                    <a:pt x="1907" y="5966"/>
                    <a:pt x="1798" y="5918"/>
                    <a:pt x="1692" y="5863"/>
                  </a:cubicBezTo>
                  <a:cubicBezTo>
                    <a:pt x="1592" y="5812"/>
                    <a:pt x="1494" y="5756"/>
                    <a:pt x="1401" y="5694"/>
                  </a:cubicBezTo>
                  <a:cubicBezTo>
                    <a:pt x="557" y="5141"/>
                    <a:pt x="0" y="4186"/>
                    <a:pt x="0" y="3101"/>
                  </a:cubicBezTo>
                  <a:cubicBezTo>
                    <a:pt x="0" y="1388"/>
                    <a:pt x="1389" y="0"/>
                    <a:pt x="3101" y="0"/>
                  </a:cubicBezTo>
                  <a:cubicBezTo>
                    <a:pt x="4814" y="0"/>
                    <a:pt x="6203" y="1388"/>
                    <a:pt x="6203" y="3101"/>
                  </a:cubicBezTo>
                  <a:close/>
                </a:path>
              </a:pathLst>
            </a:custGeom>
            <a:solidFill>
              <a:schemeClr val="accent2"/>
            </a:solidFill>
            <a:ln w="1016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200" tIns="7200" rIns="7200" bIns="72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175;p16">
            <a:extLst>
              <a:ext uri="{FF2B5EF4-FFF2-40B4-BE49-F238E27FC236}">
                <a16:creationId xmlns:a16="http://schemas.microsoft.com/office/drawing/2014/main" id="{C759A726-D5E1-47ED-1521-5E451707AD67}"/>
              </a:ext>
            </a:extLst>
          </p:cNvPr>
          <p:cNvSpPr/>
          <p:nvPr/>
        </p:nvSpPr>
        <p:spPr>
          <a:xfrm flipH="1">
            <a:off x="2061709" y="1491597"/>
            <a:ext cx="2099778" cy="999125"/>
          </a:xfrm>
          <a:custGeom>
            <a:avLst/>
            <a:gdLst/>
            <a:ahLst/>
            <a:cxnLst/>
            <a:rect l="l" t="t" r="r" b="b"/>
            <a:pathLst>
              <a:path w="3372" h="1605" fill="none" extrusionOk="0">
                <a:moveTo>
                  <a:pt x="0" y="1605"/>
                </a:moveTo>
                <a:lnTo>
                  <a:pt x="1867" y="0"/>
                </a:lnTo>
                <a:lnTo>
                  <a:pt x="3372" y="0"/>
                </a:lnTo>
              </a:path>
            </a:pathLst>
          </a:custGeom>
          <a:solidFill>
            <a:srgbClr val="D6D9DB"/>
          </a:solidFill>
          <a:ln w="635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" tIns="7200" rIns="7200" bIns="72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76;p16">
            <a:extLst>
              <a:ext uri="{FF2B5EF4-FFF2-40B4-BE49-F238E27FC236}">
                <a16:creationId xmlns:a16="http://schemas.microsoft.com/office/drawing/2014/main" id="{A5652E1C-B0EB-2BFF-65FB-C4335C10CB7C}"/>
              </a:ext>
            </a:extLst>
          </p:cNvPr>
          <p:cNvSpPr/>
          <p:nvPr/>
        </p:nvSpPr>
        <p:spPr>
          <a:xfrm flipH="1">
            <a:off x="2148850" y="4321547"/>
            <a:ext cx="2099778" cy="641629"/>
          </a:xfrm>
          <a:custGeom>
            <a:avLst/>
            <a:gdLst/>
            <a:ahLst/>
            <a:cxnLst/>
            <a:rect l="l" t="t" r="r" b="b"/>
            <a:pathLst>
              <a:path w="3372" h="1603" fill="none" extrusionOk="0">
                <a:moveTo>
                  <a:pt x="0" y="0"/>
                </a:moveTo>
                <a:lnTo>
                  <a:pt x="1867" y="1603"/>
                </a:lnTo>
                <a:lnTo>
                  <a:pt x="3372" y="1603"/>
                </a:lnTo>
              </a:path>
            </a:pathLst>
          </a:custGeom>
          <a:solidFill>
            <a:schemeClr val="accent1"/>
          </a:solidFill>
          <a:ln w="635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" tIns="7200" rIns="7200" bIns="72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85;p16">
            <a:extLst>
              <a:ext uri="{FF2B5EF4-FFF2-40B4-BE49-F238E27FC236}">
                <a16:creationId xmlns:a16="http://schemas.microsoft.com/office/drawing/2014/main" id="{DF42CC60-7F59-ACE4-DD04-316E6A3F04B3}"/>
              </a:ext>
            </a:extLst>
          </p:cNvPr>
          <p:cNvSpPr/>
          <p:nvPr/>
        </p:nvSpPr>
        <p:spPr>
          <a:xfrm>
            <a:off x="2069708" y="3424192"/>
            <a:ext cx="1920000" cy="96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10B57-1A28-527B-3AB6-B9D8B85193F4}"/>
              </a:ext>
            </a:extLst>
          </p:cNvPr>
          <p:cNvSpPr txBox="1"/>
          <p:nvPr/>
        </p:nvSpPr>
        <p:spPr>
          <a:xfrm>
            <a:off x="4728283" y="3165122"/>
            <a:ext cx="23548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>
                <a:solidFill>
                  <a:schemeClr val="bg1"/>
                </a:solidFill>
              </a:rPr>
              <a:t>Key Risks</a:t>
            </a:r>
          </a:p>
        </p:txBody>
      </p:sp>
      <p:sp>
        <p:nvSpPr>
          <p:cNvPr id="177" name="Google Shape;177;p16"/>
          <p:cNvSpPr/>
          <p:nvPr/>
        </p:nvSpPr>
        <p:spPr>
          <a:xfrm flipH="1">
            <a:off x="4138272" y="2410391"/>
            <a:ext cx="221128" cy="221128"/>
          </a:xfrm>
          <a:custGeom>
            <a:avLst/>
            <a:gdLst/>
            <a:ahLst/>
            <a:cxnLst/>
            <a:rect l="l" t="t" r="r" b="b"/>
            <a:pathLst>
              <a:path w="356" h="356" extrusionOk="0">
                <a:moveTo>
                  <a:pt x="356" y="178"/>
                </a:moveTo>
                <a:cubicBezTo>
                  <a:pt x="356" y="276"/>
                  <a:pt x="276" y="356"/>
                  <a:pt x="178" y="356"/>
                </a:cubicBezTo>
                <a:cubicBezTo>
                  <a:pt x="79" y="356"/>
                  <a:pt x="0" y="276"/>
                  <a:pt x="0" y="178"/>
                </a:cubicBezTo>
                <a:cubicBezTo>
                  <a:pt x="0" y="79"/>
                  <a:pt x="79" y="0"/>
                  <a:pt x="178" y="0"/>
                </a:cubicBezTo>
                <a:cubicBezTo>
                  <a:pt x="276" y="0"/>
                  <a:pt x="356" y="79"/>
                  <a:pt x="356" y="1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000" tIns="22500" rIns="45000" bIns="225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C26746-E6E6-79CC-DE73-06B8EBDC9046}"/>
              </a:ext>
            </a:extLst>
          </p:cNvPr>
          <p:cNvSpPr/>
          <p:nvPr/>
        </p:nvSpPr>
        <p:spPr>
          <a:xfrm>
            <a:off x="9584902" y="4542685"/>
            <a:ext cx="1731804" cy="900172"/>
          </a:xfrm>
          <a:prstGeom prst="ellipse">
            <a:avLst/>
          </a:prstGeom>
          <a:noFill/>
          <a:ln w="57150">
            <a:solidFill>
              <a:srgbClr val="009C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E05F759-772A-4A5D-5198-CC6E030D4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22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1174" y="4005068"/>
            <a:ext cx="10995025" cy="235640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Expressions of individual views by members of the Institute and Faculty of Actuaries and its staff are encouraged.</a:t>
            </a:r>
          </a:p>
          <a:p>
            <a:pPr marL="0" indent="0">
              <a:buNone/>
            </a:pPr>
            <a:r>
              <a:rPr lang="en-GB" dirty="0"/>
              <a:t>The views expressed in this presentation are those of the presenter.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511175" y="693242"/>
            <a:ext cx="5440809" cy="1728192"/>
          </a:xfrm>
          <a:prstGeom prst="wedgeRectCallout">
            <a:avLst>
              <a:gd name="adj1" fmla="val -998"/>
              <a:gd name="adj2" fmla="val 12664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ular Callout 6"/>
          <p:cNvSpPr/>
          <p:nvPr/>
        </p:nvSpPr>
        <p:spPr>
          <a:xfrm>
            <a:off x="6240015" y="693242"/>
            <a:ext cx="5424937" cy="1728192"/>
          </a:xfrm>
          <a:prstGeom prst="wedgeRectCallout">
            <a:avLst>
              <a:gd name="adj1" fmla="val -53799"/>
              <a:gd name="adj2" fmla="val 1275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85840"/>
            <a:ext cx="4973961" cy="1143000"/>
          </a:xfrm>
        </p:spPr>
        <p:txBody>
          <a:bodyPr/>
          <a:lstStyle/>
          <a:p>
            <a:pPr algn="ctr"/>
            <a:r>
              <a:rPr lang="en-GB" sz="4800" b="0" dirty="0">
                <a:solidFill>
                  <a:schemeClr val="bg2"/>
                </a:solidFill>
              </a:rPr>
              <a:t>Questions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456040" y="980728"/>
            <a:ext cx="50501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4800" dirty="0">
                <a:solidFill>
                  <a:schemeClr val="bg1"/>
                </a:solidFill>
              </a:rPr>
              <a:t>Comments</a:t>
            </a:r>
          </a:p>
        </p:txBody>
      </p:sp>
    </p:spTree>
    <p:extLst>
      <p:ext uri="{BB962C8B-B14F-4D97-AF65-F5344CB8AC3E}">
        <p14:creationId xmlns:p14="http://schemas.microsoft.com/office/powerpoint/2010/main" val="3964465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5"/>
          <p:cNvGrpSpPr/>
          <p:nvPr/>
        </p:nvGrpSpPr>
        <p:grpSpPr>
          <a:xfrm>
            <a:off x="442917" y="1207142"/>
            <a:ext cx="11522625" cy="4818198"/>
            <a:chOff x="156596" y="2340471"/>
            <a:chExt cx="10494194" cy="4388158"/>
          </a:xfrm>
        </p:grpSpPr>
        <p:sp>
          <p:nvSpPr>
            <p:cNvPr id="132" name="Google Shape;132;p15"/>
            <p:cNvSpPr/>
            <p:nvPr/>
          </p:nvSpPr>
          <p:spPr>
            <a:xfrm>
              <a:off x="156596" y="2708035"/>
              <a:ext cx="10297200" cy="34956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8175" tIns="39075" rIns="78175" bIns="390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" name="Google Shape;133;p15"/>
            <p:cNvGrpSpPr/>
            <p:nvPr/>
          </p:nvGrpSpPr>
          <p:grpSpPr>
            <a:xfrm>
              <a:off x="2667664" y="2340471"/>
              <a:ext cx="2621084" cy="1467823"/>
              <a:chOff x="4317121" y="2340471"/>
              <a:chExt cx="2621084" cy="1467823"/>
            </a:xfrm>
          </p:grpSpPr>
          <p:sp>
            <p:nvSpPr>
              <p:cNvPr id="134" name="Google Shape;134;p15"/>
              <p:cNvSpPr/>
              <p:nvPr/>
            </p:nvSpPr>
            <p:spPr>
              <a:xfrm>
                <a:off x="4317121" y="2364813"/>
                <a:ext cx="1017496" cy="343222"/>
              </a:xfrm>
              <a:custGeom>
                <a:avLst/>
                <a:gdLst/>
                <a:ahLst/>
                <a:cxnLst/>
                <a:rect l="l" t="t" r="r" b="b"/>
                <a:pathLst>
                  <a:path w="836" h="282" extrusionOk="0">
                    <a:moveTo>
                      <a:pt x="0" y="282"/>
                    </a:moveTo>
                    <a:lnTo>
                      <a:pt x="836" y="282"/>
                    </a:lnTo>
                    <a:lnTo>
                      <a:pt x="836" y="0"/>
                    </a:lnTo>
                    <a:lnTo>
                      <a:pt x="268" y="0"/>
                    </a:lnTo>
                    <a:lnTo>
                      <a:pt x="268" y="0"/>
                    </a:lnTo>
                    <a:lnTo>
                      <a:pt x="262" y="2"/>
                    </a:lnTo>
                    <a:lnTo>
                      <a:pt x="242" y="4"/>
                    </a:lnTo>
                    <a:lnTo>
                      <a:pt x="228" y="8"/>
                    </a:lnTo>
                    <a:lnTo>
                      <a:pt x="210" y="14"/>
                    </a:lnTo>
                    <a:lnTo>
                      <a:pt x="192" y="22"/>
                    </a:lnTo>
                    <a:lnTo>
                      <a:pt x="172" y="32"/>
                    </a:lnTo>
                    <a:lnTo>
                      <a:pt x="152" y="48"/>
                    </a:lnTo>
                    <a:lnTo>
                      <a:pt x="130" y="66"/>
                    </a:lnTo>
                    <a:lnTo>
                      <a:pt x="108" y="88"/>
                    </a:lnTo>
                    <a:lnTo>
                      <a:pt x="84" y="116"/>
                    </a:lnTo>
                    <a:lnTo>
                      <a:pt x="62" y="148"/>
                    </a:lnTo>
                    <a:lnTo>
                      <a:pt x="40" y="186"/>
                    </a:lnTo>
                    <a:lnTo>
                      <a:pt x="20" y="230"/>
                    </a:lnTo>
                    <a:lnTo>
                      <a:pt x="0" y="282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8175" tIns="39075" rIns="78175" bIns="390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4533765" y="2340471"/>
                <a:ext cx="2390384" cy="146782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206" extrusionOk="0">
                    <a:moveTo>
                      <a:pt x="1964" y="1116"/>
                    </a:moveTo>
                    <a:lnTo>
                      <a:pt x="1962" y="394"/>
                    </a:lnTo>
                    <a:lnTo>
                      <a:pt x="1962" y="394"/>
                    </a:lnTo>
                    <a:lnTo>
                      <a:pt x="1960" y="384"/>
                    </a:lnTo>
                    <a:lnTo>
                      <a:pt x="1958" y="376"/>
                    </a:lnTo>
                    <a:lnTo>
                      <a:pt x="1954" y="368"/>
                    </a:lnTo>
                    <a:lnTo>
                      <a:pt x="1948" y="362"/>
                    </a:lnTo>
                    <a:lnTo>
                      <a:pt x="1948" y="362"/>
                    </a:lnTo>
                    <a:lnTo>
                      <a:pt x="1940" y="354"/>
                    </a:lnTo>
                    <a:lnTo>
                      <a:pt x="1932" y="350"/>
                    </a:lnTo>
                    <a:lnTo>
                      <a:pt x="1922" y="348"/>
                    </a:lnTo>
                    <a:lnTo>
                      <a:pt x="1912" y="346"/>
                    </a:lnTo>
                    <a:lnTo>
                      <a:pt x="1904" y="348"/>
                    </a:lnTo>
                    <a:lnTo>
                      <a:pt x="1894" y="350"/>
                    </a:lnTo>
                    <a:lnTo>
                      <a:pt x="1884" y="354"/>
                    </a:lnTo>
                    <a:lnTo>
                      <a:pt x="1876" y="360"/>
                    </a:lnTo>
                    <a:lnTo>
                      <a:pt x="1782" y="456"/>
                    </a:lnTo>
                    <a:lnTo>
                      <a:pt x="1738" y="410"/>
                    </a:lnTo>
                    <a:lnTo>
                      <a:pt x="1738" y="410"/>
                    </a:lnTo>
                    <a:lnTo>
                      <a:pt x="1444" y="116"/>
                    </a:lnTo>
                    <a:lnTo>
                      <a:pt x="1444" y="116"/>
                    </a:lnTo>
                    <a:lnTo>
                      <a:pt x="1402" y="76"/>
                    </a:lnTo>
                    <a:lnTo>
                      <a:pt x="1380" y="58"/>
                    </a:lnTo>
                    <a:lnTo>
                      <a:pt x="1356" y="40"/>
                    </a:lnTo>
                    <a:lnTo>
                      <a:pt x="1332" y="26"/>
                    </a:lnTo>
                    <a:lnTo>
                      <a:pt x="1310" y="14"/>
                    </a:lnTo>
                    <a:lnTo>
                      <a:pt x="1286" y="6"/>
                    </a:lnTo>
                    <a:lnTo>
                      <a:pt x="1276" y="4"/>
                    </a:lnTo>
                    <a:lnTo>
                      <a:pt x="1264" y="4"/>
                    </a:lnTo>
                    <a:lnTo>
                      <a:pt x="1264" y="4"/>
                    </a:lnTo>
                    <a:lnTo>
                      <a:pt x="716" y="2"/>
                    </a:lnTo>
                    <a:lnTo>
                      <a:pt x="334" y="0"/>
                    </a:lnTo>
                    <a:lnTo>
                      <a:pt x="200" y="0"/>
                    </a:lnTo>
                    <a:lnTo>
                      <a:pt x="138" y="2"/>
                    </a:lnTo>
                    <a:lnTo>
                      <a:pt x="138" y="2"/>
                    </a:lnTo>
                    <a:lnTo>
                      <a:pt x="114" y="4"/>
                    </a:lnTo>
                    <a:lnTo>
                      <a:pt x="92" y="8"/>
                    </a:lnTo>
                    <a:lnTo>
                      <a:pt x="74" y="12"/>
                    </a:lnTo>
                    <a:lnTo>
                      <a:pt x="58" y="18"/>
                    </a:lnTo>
                    <a:lnTo>
                      <a:pt x="42" y="26"/>
                    </a:lnTo>
                    <a:lnTo>
                      <a:pt x="28" y="34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6" y="44"/>
                    </a:lnTo>
                    <a:lnTo>
                      <a:pt x="36" y="36"/>
                    </a:lnTo>
                    <a:lnTo>
                      <a:pt x="54" y="30"/>
                    </a:lnTo>
                    <a:lnTo>
                      <a:pt x="74" y="28"/>
                    </a:lnTo>
                    <a:lnTo>
                      <a:pt x="92" y="26"/>
                    </a:lnTo>
                    <a:lnTo>
                      <a:pt x="112" y="26"/>
                    </a:lnTo>
                    <a:lnTo>
                      <a:pt x="132" y="28"/>
                    </a:lnTo>
                    <a:lnTo>
                      <a:pt x="152" y="32"/>
                    </a:lnTo>
                    <a:lnTo>
                      <a:pt x="172" y="38"/>
                    </a:lnTo>
                    <a:lnTo>
                      <a:pt x="194" y="44"/>
                    </a:lnTo>
                    <a:lnTo>
                      <a:pt x="214" y="54"/>
                    </a:lnTo>
                    <a:lnTo>
                      <a:pt x="234" y="66"/>
                    </a:lnTo>
                    <a:lnTo>
                      <a:pt x="256" y="80"/>
                    </a:lnTo>
                    <a:lnTo>
                      <a:pt x="276" y="94"/>
                    </a:lnTo>
                    <a:lnTo>
                      <a:pt x="298" y="112"/>
                    </a:lnTo>
                    <a:lnTo>
                      <a:pt x="318" y="132"/>
                    </a:lnTo>
                    <a:lnTo>
                      <a:pt x="1212" y="1026"/>
                    </a:lnTo>
                    <a:lnTo>
                      <a:pt x="1120" y="1118"/>
                    </a:lnTo>
                    <a:lnTo>
                      <a:pt x="1120" y="1118"/>
                    </a:lnTo>
                    <a:lnTo>
                      <a:pt x="1114" y="1126"/>
                    </a:lnTo>
                    <a:lnTo>
                      <a:pt x="1108" y="1136"/>
                    </a:lnTo>
                    <a:lnTo>
                      <a:pt x="1106" y="1146"/>
                    </a:lnTo>
                    <a:lnTo>
                      <a:pt x="1104" y="1154"/>
                    </a:lnTo>
                    <a:lnTo>
                      <a:pt x="1106" y="1164"/>
                    </a:lnTo>
                    <a:lnTo>
                      <a:pt x="1108" y="1174"/>
                    </a:lnTo>
                    <a:lnTo>
                      <a:pt x="1112" y="1182"/>
                    </a:lnTo>
                    <a:lnTo>
                      <a:pt x="1118" y="1190"/>
                    </a:lnTo>
                    <a:lnTo>
                      <a:pt x="1118" y="1190"/>
                    </a:lnTo>
                    <a:lnTo>
                      <a:pt x="1126" y="1194"/>
                    </a:lnTo>
                    <a:lnTo>
                      <a:pt x="1134" y="1200"/>
                    </a:lnTo>
                    <a:lnTo>
                      <a:pt x="1142" y="1202"/>
                    </a:lnTo>
                    <a:lnTo>
                      <a:pt x="1152" y="1204"/>
                    </a:lnTo>
                    <a:lnTo>
                      <a:pt x="1874" y="1206"/>
                    </a:lnTo>
                    <a:lnTo>
                      <a:pt x="1874" y="1206"/>
                    </a:lnTo>
                    <a:lnTo>
                      <a:pt x="1892" y="1206"/>
                    </a:lnTo>
                    <a:lnTo>
                      <a:pt x="1910" y="1202"/>
                    </a:lnTo>
                    <a:lnTo>
                      <a:pt x="1926" y="1194"/>
                    </a:lnTo>
                    <a:lnTo>
                      <a:pt x="1940" y="1182"/>
                    </a:lnTo>
                    <a:lnTo>
                      <a:pt x="1940" y="1182"/>
                    </a:lnTo>
                    <a:lnTo>
                      <a:pt x="1952" y="1168"/>
                    </a:lnTo>
                    <a:lnTo>
                      <a:pt x="1960" y="1152"/>
                    </a:lnTo>
                    <a:lnTo>
                      <a:pt x="1964" y="1134"/>
                    </a:lnTo>
                    <a:lnTo>
                      <a:pt x="1964" y="1116"/>
                    </a:lnTo>
                    <a:lnTo>
                      <a:pt x="1964" y="11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8175" tIns="39075" rIns="78175" bIns="390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5"/>
              <p:cNvSpPr/>
              <p:nvPr/>
            </p:nvSpPr>
            <p:spPr>
              <a:xfrm rot="2677427">
                <a:off x="4935211" y="2732374"/>
                <a:ext cx="2002994" cy="5407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457188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700" b="1" dirty="0">
                    <a:solidFill>
                      <a:schemeClr val="lt1"/>
                    </a:solidFill>
                  </a:rPr>
                  <a:t>D</a:t>
                </a:r>
                <a:r>
                  <a:rPr lang="en-GB" sz="17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iscrimination</a:t>
                </a:r>
                <a:endParaRPr dirty="0"/>
              </a:p>
            </p:txBody>
          </p:sp>
        </p:grpSp>
        <p:grpSp>
          <p:nvGrpSpPr>
            <p:cNvPr id="137" name="Google Shape;137;p15"/>
            <p:cNvGrpSpPr/>
            <p:nvPr/>
          </p:nvGrpSpPr>
          <p:grpSpPr>
            <a:xfrm>
              <a:off x="5346700" y="5103287"/>
              <a:ext cx="2592422" cy="1601685"/>
              <a:chOff x="3832716" y="5103287"/>
              <a:chExt cx="2592422" cy="1601685"/>
            </a:xfrm>
          </p:grpSpPr>
          <p:sp>
            <p:nvSpPr>
              <p:cNvPr id="138" name="Google Shape;138;p15"/>
              <p:cNvSpPr/>
              <p:nvPr/>
            </p:nvSpPr>
            <p:spPr>
              <a:xfrm>
                <a:off x="5407642" y="6203545"/>
                <a:ext cx="1017496" cy="340788"/>
              </a:xfrm>
              <a:custGeom>
                <a:avLst/>
                <a:gdLst/>
                <a:ahLst/>
                <a:cxnLst/>
                <a:rect l="l" t="t" r="r" b="b"/>
                <a:pathLst>
                  <a:path w="836" h="280" extrusionOk="0">
                    <a:moveTo>
                      <a:pt x="836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566" y="280"/>
                    </a:lnTo>
                    <a:lnTo>
                      <a:pt x="566" y="280"/>
                    </a:lnTo>
                    <a:lnTo>
                      <a:pt x="574" y="280"/>
                    </a:lnTo>
                    <a:lnTo>
                      <a:pt x="594" y="276"/>
                    </a:lnTo>
                    <a:lnTo>
                      <a:pt x="608" y="274"/>
                    </a:lnTo>
                    <a:lnTo>
                      <a:pt x="624" y="268"/>
                    </a:lnTo>
                    <a:lnTo>
                      <a:pt x="644" y="260"/>
                    </a:lnTo>
                    <a:lnTo>
                      <a:pt x="662" y="248"/>
                    </a:lnTo>
                    <a:lnTo>
                      <a:pt x="684" y="234"/>
                    </a:lnTo>
                    <a:lnTo>
                      <a:pt x="706" y="216"/>
                    </a:lnTo>
                    <a:lnTo>
                      <a:pt x="728" y="192"/>
                    </a:lnTo>
                    <a:lnTo>
                      <a:pt x="750" y="166"/>
                    </a:lnTo>
                    <a:lnTo>
                      <a:pt x="774" y="132"/>
                    </a:lnTo>
                    <a:lnTo>
                      <a:pt x="796" y="94"/>
                    </a:lnTo>
                    <a:lnTo>
                      <a:pt x="816" y="50"/>
                    </a:lnTo>
                    <a:lnTo>
                      <a:pt x="836" y="0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8175" tIns="39075" rIns="78175" bIns="390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3832716" y="5103287"/>
                <a:ext cx="2390384" cy="146782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206" extrusionOk="0">
                    <a:moveTo>
                      <a:pt x="0" y="90"/>
                    </a:moveTo>
                    <a:lnTo>
                      <a:pt x="2" y="812"/>
                    </a:lnTo>
                    <a:lnTo>
                      <a:pt x="2" y="812"/>
                    </a:lnTo>
                    <a:lnTo>
                      <a:pt x="4" y="820"/>
                    </a:lnTo>
                    <a:lnTo>
                      <a:pt x="6" y="830"/>
                    </a:lnTo>
                    <a:lnTo>
                      <a:pt x="10" y="838"/>
                    </a:lnTo>
                    <a:lnTo>
                      <a:pt x="16" y="844"/>
                    </a:lnTo>
                    <a:lnTo>
                      <a:pt x="16" y="844"/>
                    </a:lnTo>
                    <a:lnTo>
                      <a:pt x="24" y="850"/>
                    </a:lnTo>
                    <a:lnTo>
                      <a:pt x="32" y="854"/>
                    </a:lnTo>
                    <a:lnTo>
                      <a:pt x="42" y="858"/>
                    </a:lnTo>
                    <a:lnTo>
                      <a:pt x="52" y="858"/>
                    </a:lnTo>
                    <a:lnTo>
                      <a:pt x="60" y="858"/>
                    </a:lnTo>
                    <a:lnTo>
                      <a:pt x="70" y="854"/>
                    </a:lnTo>
                    <a:lnTo>
                      <a:pt x="80" y="850"/>
                    </a:lnTo>
                    <a:lnTo>
                      <a:pt x="88" y="844"/>
                    </a:lnTo>
                    <a:lnTo>
                      <a:pt x="180" y="750"/>
                    </a:lnTo>
                    <a:lnTo>
                      <a:pt x="226" y="794"/>
                    </a:lnTo>
                    <a:lnTo>
                      <a:pt x="226" y="794"/>
                    </a:lnTo>
                    <a:lnTo>
                      <a:pt x="520" y="1090"/>
                    </a:lnTo>
                    <a:lnTo>
                      <a:pt x="520" y="1090"/>
                    </a:lnTo>
                    <a:lnTo>
                      <a:pt x="562" y="1128"/>
                    </a:lnTo>
                    <a:lnTo>
                      <a:pt x="584" y="1148"/>
                    </a:lnTo>
                    <a:lnTo>
                      <a:pt x="608" y="1164"/>
                    </a:lnTo>
                    <a:lnTo>
                      <a:pt x="632" y="1180"/>
                    </a:lnTo>
                    <a:lnTo>
                      <a:pt x="654" y="1190"/>
                    </a:lnTo>
                    <a:lnTo>
                      <a:pt x="678" y="1198"/>
                    </a:lnTo>
                    <a:lnTo>
                      <a:pt x="688" y="1200"/>
                    </a:lnTo>
                    <a:lnTo>
                      <a:pt x="700" y="1202"/>
                    </a:lnTo>
                    <a:lnTo>
                      <a:pt x="700" y="1202"/>
                    </a:lnTo>
                    <a:lnTo>
                      <a:pt x="1248" y="1204"/>
                    </a:lnTo>
                    <a:lnTo>
                      <a:pt x="1630" y="1206"/>
                    </a:lnTo>
                    <a:lnTo>
                      <a:pt x="1764" y="1204"/>
                    </a:lnTo>
                    <a:lnTo>
                      <a:pt x="1826" y="1204"/>
                    </a:lnTo>
                    <a:lnTo>
                      <a:pt x="1826" y="1204"/>
                    </a:lnTo>
                    <a:lnTo>
                      <a:pt x="1850" y="1202"/>
                    </a:lnTo>
                    <a:lnTo>
                      <a:pt x="1872" y="1198"/>
                    </a:lnTo>
                    <a:lnTo>
                      <a:pt x="1890" y="1192"/>
                    </a:lnTo>
                    <a:lnTo>
                      <a:pt x="1906" y="1186"/>
                    </a:lnTo>
                    <a:lnTo>
                      <a:pt x="1922" y="1180"/>
                    </a:lnTo>
                    <a:lnTo>
                      <a:pt x="1936" y="1172"/>
                    </a:lnTo>
                    <a:lnTo>
                      <a:pt x="1964" y="1154"/>
                    </a:lnTo>
                    <a:lnTo>
                      <a:pt x="1964" y="1154"/>
                    </a:lnTo>
                    <a:lnTo>
                      <a:pt x="1946" y="1162"/>
                    </a:lnTo>
                    <a:lnTo>
                      <a:pt x="1928" y="1168"/>
                    </a:lnTo>
                    <a:lnTo>
                      <a:pt x="1910" y="1174"/>
                    </a:lnTo>
                    <a:lnTo>
                      <a:pt x="1890" y="1178"/>
                    </a:lnTo>
                    <a:lnTo>
                      <a:pt x="1872" y="1180"/>
                    </a:lnTo>
                    <a:lnTo>
                      <a:pt x="1852" y="1180"/>
                    </a:lnTo>
                    <a:lnTo>
                      <a:pt x="1832" y="1178"/>
                    </a:lnTo>
                    <a:lnTo>
                      <a:pt x="1812" y="1174"/>
                    </a:lnTo>
                    <a:lnTo>
                      <a:pt x="1792" y="1168"/>
                    </a:lnTo>
                    <a:lnTo>
                      <a:pt x="1770" y="1160"/>
                    </a:lnTo>
                    <a:lnTo>
                      <a:pt x="1750" y="1150"/>
                    </a:lnTo>
                    <a:lnTo>
                      <a:pt x="1730" y="1140"/>
                    </a:lnTo>
                    <a:lnTo>
                      <a:pt x="1708" y="1126"/>
                    </a:lnTo>
                    <a:lnTo>
                      <a:pt x="1688" y="1110"/>
                    </a:lnTo>
                    <a:lnTo>
                      <a:pt x="1666" y="1092"/>
                    </a:lnTo>
                    <a:lnTo>
                      <a:pt x="1646" y="1074"/>
                    </a:lnTo>
                    <a:lnTo>
                      <a:pt x="752" y="178"/>
                    </a:lnTo>
                    <a:lnTo>
                      <a:pt x="844" y="86"/>
                    </a:lnTo>
                    <a:lnTo>
                      <a:pt x="844" y="86"/>
                    </a:lnTo>
                    <a:lnTo>
                      <a:pt x="850" y="78"/>
                    </a:lnTo>
                    <a:lnTo>
                      <a:pt x="856" y="70"/>
                    </a:lnTo>
                    <a:lnTo>
                      <a:pt x="858" y="60"/>
                    </a:lnTo>
                    <a:lnTo>
                      <a:pt x="860" y="50"/>
                    </a:lnTo>
                    <a:lnTo>
                      <a:pt x="858" y="42"/>
                    </a:lnTo>
                    <a:lnTo>
                      <a:pt x="856" y="32"/>
                    </a:lnTo>
                    <a:lnTo>
                      <a:pt x="852" y="24"/>
                    </a:lnTo>
                    <a:lnTo>
                      <a:pt x="846" y="16"/>
                    </a:lnTo>
                    <a:lnTo>
                      <a:pt x="846" y="16"/>
                    </a:lnTo>
                    <a:lnTo>
                      <a:pt x="838" y="10"/>
                    </a:lnTo>
                    <a:lnTo>
                      <a:pt x="830" y="6"/>
                    </a:lnTo>
                    <a:lnTo>
                      <a:pt x="822" y="2"/>
                    </a:lnTo>
                    <a:lnTo>
                      <a:pt x="812" y="2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4" y="4"/>
                    </a:lnTo>
                    <a:lnTo>
                      <a:pt x="38" y="1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12" y="36"/>
                    </a:lnTo>
                    <a:lnTo>
                      <a:pt x="4" y="52"/>
                    </a:lnTo>
                    <a:lnTo>
                      <a:pt x="0" y="70"/>
                    </a:lnTo>
                    <a:lnTo>
                      <a:pt x="0" y="9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8175" tIns="39075" rIns="78175" bIns="390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 rot="2623577">
                <a:off x="3934856" y="5691592"/>
                <a:ext cx="1584169" cy="5408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7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Professional Integrity </a:t>
                </a:r>
                <a:endParaRPr sz="1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41;p15"/>
            <p:cNvGrpSpPr/>
            <p:nvPr/>
          </p:nvGrpSpPr>
          <p:grpSpPr>
            <a:xfrm flipH="1">
              <a:off x="5346700" y="2342426"/>
              <a:ext cx="2607028" cy="1467823"/>
              <a:chOff x="4317121" y="2340471"/>
              <a:chExt cx="2607028" cy="1467823"/>
            </a:xfrm>
          </p:grpSpPr>
          <p:sp>
            <p:nvSpPr>
              <p:cNvPr id="142" name="Google Shape;142;p15"/>
              <p:cNvSpPr/>
              <p:nvPr/>
            </p:nvSpPr>
            <p:spPr>
              <a:xfrm>
                <a:off x="4317121" y="2364813"/>
                <a:ext cx="1017496" cy="343222"/>
              </a:xfrm>
              <a:custGeom>
                <a:avLst/>
                <a:gdLst/>
                <a:ahLst/>
                <a:cxnLst/>
                <a:rect l="l" t="t" r="r" b="b"/>
                <a:pathLst>
                  <a:path w="836" h="282" extrusionOk="0">
                    <a:moveTo>
                      <a:pt x="0" y="282"/>
                    </a:moveTo>
                    <a:lnTo>
                      <a:pt x="836" y="282"/>
                    </a:lnTo>
                    <a:lnTo>
                      <a:pt x="836" y="0"/>
                    </a:lnTo>
                    <a:lnTo>
                      <a:pt x="268" y="0"/>
                    </a:lnTo>
                    <a:lnTo>
                      <a:pt x="268" y="0"/>
                    </a:lnTo>
                    <a:lnTo>
                      <a:pt x="262" y="2"/>
                    </a:lnTo>
                    <a:lnTo>
                      <a:pt x="242" y="4"/>
                    </a:lnTo>
                    <a:lnTo>
                      <a:pt x="228" y="8"/>
                    </a:lnTo>
                    <a:lnTo>
                      <a:pt x="210" y="14"/>
                    </a:lnTo>
                    <a:lnTo>
                      <a:pt x="192" y="22"/>
                    </a:lnTo>
                    <a:lnTo>
                      <a:pt x="172" y="32"/>
                    </a:lnTo>
                    <a:lnTo>
                      <a:pt x="152" y="48"/>
                    </a:lnTo>
                    <a:lnTo>
                      <a:pt x="130" y="66"/>
                    </a:lnTo>
                    <a:lnTo>
                      <a:pt x="108" y="88"/>
                    </a:lnTo>
                    <a:lnTo>
                      <a:pt x="84" y="116"/>
                    </a:lnTo>
                    <a:lnTo>
                      <a:pt x="62" y="148"/>
                    </a:lnTo>
                    <a:lnTo>
                      <a:pt x="40" y="186"/>
                    </a:lnTo>
                    <a:lnTo>
                      <a:pt x="20" y="230"/>
                    </a:lnTo>
                    <a:lnTo>
                      <a:pt x="0" y="282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8175" tIns="39075" rIns="78175" bIns="390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4533765" y="2340471"/>
                <a:ext cx="2390384" cy="146782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206" extrusionOk="0">
                    <a:moveTo>
                      <a:pt x="1964" y="1116"/>
                    </a:moveTo>
                    <a:lnTo>
                      <a:pt x="1962" y="394"/>
                    </a:lnTo>
                    <a:lnTo>
                      <a:pt x="1962" y="394"/>
                    </a:lnTo>
                    <a:lnTo>
                      <a:pt x="1960" y="384"/>
                    </a:lnTo>
                    <a:lnTo>
                      <a:pt x="1958" y="376"/>
                    </a:lnTo>
                    <a:lnTo>
                      <a:pt x="1954" y="368"/>
                    </a:lnTo>
                    <a:lnTo>
                      <a:pt x="1948" y="362"/>
                    </a:lnTo>
                    <a:lnTo>
                      <a:pt x="1948" y="362"/>
                    </a:lnTo>
                    <a:lnTo>
                      <a:pt x="1940" y="354"/>
                    </a:lnTo>
                    <a:lnTo>
                      <a:pt x="1932" y="350"/>
                    </a:lnTo>
                    <a:lnTo>
                      <a:pt x="1922" y="348"/>
                    </a:lnTo>
                    <a:lnTo>
                      <a:pt x="1912" y="346"/>
                    </a:lnTo>
                    <a:lnTo>
                      <a:pt x="1904" y="348"/>
                    </a:lnTo>
                    <a:lnTo>
                      <a:pt x="1894" y="350"/>
                    </a:lnTo>
                    <a:lnTo>
                      <a:pt x="1884" y="354"/>
                    </a:lnTo>
                    <a:lnTo>
                      <a:pt x="1876" y="360"/>
                    </a:lnTo>
                    <a:lnTo>
                      <a:pt x="1782" y="456"/>
                    </a:lnTo>
                    <a:lnTo>
                      <a:pt x="1738" y="410"/>
                    </a:lnTo>
                    <a:lnTo>
                      <a:pt x="1738" y="410"/>
                    </a:lnTo>
                    <a:lnTo>
                      <a:pt x="1444" y="116"/>
                    </a:lnTo>
                    <a:lnTo>
                      <a:pt x="1444" y="116"/>
                    </a:lnTo>
                    <a:lnTo>
                      <a:pt x="1402" y="76"/>
                    </a:lnTo>
                    <a:lnTo>
                      <a:pt x="1380" y="58"/>
                    </a:lnTo>
                    <a:lnTo>
                      <a:pt x="1356" y="40"/>
                    </a:lnTo>
                    <a:lnTo>
                      <a:pt x="1332" y="26"/>
                    </a:lnTo>
                    <a:lnTo>
                      <a:pt x="1310" y="14"/>
                    </a:lnTo>
                    <a:lnTo>
                      <a:pt x="1286" y="6"/>
                    </a:lnTo>
                    <a:lnTo>
                      <a:pt x="1276" y="4"/>
                    </a:lnTo>
                    <a:lnTo>
                      <a:pt x="1264" y="4"/>
                    </a:lnTo>
                    <a:lnTo>
                      <a:pt x="1264" y="4"/>
                    </a:lnTo>
                    <a:lnTo>
                      <a:pt x="716" y="2"/>
                    </a:lnTo>
                    <a:lnTo>
                      <a:pt x="334" y="0"/>
                    </a:lnTo>
                    <a:lnTo>
                      <a:pt x="200" y="0"/>
                    </a:lnTo>
                    <a:lnTo>
                      <a:pt x="138" y="2"/>
                    </a:lnTo>
                    <a:lnTo>
                      <a:pt x="138" y="2"/>
                    </a:lnTo>
                    <a:lnTo>
                      <a:pt x="114" y="4"/>
                    </a:lnTo>
                    <a:lnTo>
                      <a:pt x="92" y="8"/>
                    </a:lnTo>
                    <a:lnTo>
                      <a:pt x="74" y="12"/>
                    </a:lnTo>
                    <a:lnTo>
                      <a:pt x="58" y="18"/>
                    </a:lnTo>
                    <a:lnTo>
                      <a:pt x="42" y="26"/>
                    </a:lnTo>
                    <a:lnTo>
                      <a:pt x="28" y="34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6" y="44"/>
                    </a:lnTo>
                    <a:lnTo>
                      <a:pt x="36" y="36"/>
                    </a:lnTo>
                    <a:lnTo>
                      <a:pt x="54" y="30"/>
                    </a:lnTo>
                    <a:lnTo>
                      <a:pt x="74" y="28"/>
                    </a:lnTo>
                    <a:lnTo>
                      <a:pt x="92" y="26"/>
                    </a:lnTo>
                    <a:lnTo>
                      <a:pt x="112" y="26"/>
                    </a:lnTo>
                    <a:lnTo>
                      <a:pt x="132" y="28"/>
                    </a:lnTo>
                    <a:lnTo>
                      <a:pt x="152" y="32"/>
                    </a:lnTo>
                    <a:lnTo>
                      <a:pt x="172" y="38"/>
                    </a:lnTo>
                    <a:lnTo>
                      <a:pt x="194" y="44"/>
                    </a:lnTo>
                    <a:lnTo>
                      <a:pt x="214" y="54"/>
                    </a:lnTo>
                    <a:lnTo>
                      <a:pt x="234" y="66"/>
                    </a:lnTo>
                    <a:lnTo>
                      <a:pt x="256" y="80"/>
                    </a:lnTo>
                    <a:lnTo>
                      <a:pt x="276" y="94"/>
                    </a:lnTo>
                    <a:lnTo>
                      <a:pt x="298" y="112"/>
                    </a:lnTo>
                    <a:lnTo>
                      <a:pt x="318" y="132"/>
                    </a:lnTo>
                    <a:lnTo>
                      <a:pt x="1212" y="1026"/>
                    </a:lnTo>
                    <a:lnTo>
                      <a:pt x="1120" y="1118"/>
                    </a:lnTo>
                    <a:lnTo>
                      <a:pt x="1120" y="1118"/>
                    </a:lnTo>
                    <a:lnTo>
                      <a:pt x="1114" y="1126"/>
                    </a:lnTo>
                    <a:lnTo>
                      <a:pt x="1108" y="1136"/>
                    </a:lnTo>
                    <a:lnTo>
                      <a:pt x="1106" y="1146"/>
                    </a:lnTo>
                    <a:lnTo>
                      <a:pt x="1104" y="1154"/>
                    </a:lnTo>
                    <a:lnTo>
                      <a:pt x="1106" y="1164"/>
                    </a:lnTo>
                    <a:lnTo>
                      <a:pt x="1108" y="1174"/>
                    </a:lnTo>
                    <a:lnTo>
                      <a:pt x="1112" y="1182"/>
                    </a:lnTo>
                    <a:lnTo>
                      <a:pt x="1118" y="1190"/>
                    </a:lnTo>
                    <a:lnTo>
                      <a:pt x="1118" y="1190"/>
                    </a:lnTo>
                    <a:lnTo>
                      <a:pt x="1126" y="1194"/>
                    </a:lnTo>
                    <a:lnTo>
                      <a:pt x="1134" y="1200"/>
                    </a:lnTo>
                    <a:lnTo>
                      <a:pt x="1142" y="1202"/>
                    </a:lnTo>
                    <a:lnTo>
                      <a:pt x="1152" y="1204"/>
                    </a:lnTo>
                    <a:lnTo>
                      <a:pt x="1874" y="1206"/>
                    </a:lnTo>
                    <a:lnTo>
                      <a:pt x="1874" y="1206"/>
                    </a:lnTo>
                    <a:lnTo>
                      <a:pt x="1892" y="1206"/>
                    </a:lnTo>
                    <a:lnTo>
                      <a:pt x="1910" y="1202"/>
                    </a:lnTo>
                    <a:lnTo>
                      <a:pt x="1926" y="1194"/>
                    </a:lnTo>
                    <a:lnTo>
                      <a:pt x="1940" y="1182"/>
                    </a:lnTo>
                    <a:lnTo>
                      <a:pt x="1940" y="1182"/>
                    </a:lnTo>
                    <a:lnTo>
                      <a:pt x="1952" y="1168"/>
                    </a:lnTo>
                    <a:lnTo>
                      <a:pt x="1960" y="1152"/>
                    </a:lnTo>
                    <a:lnTo>
                      <a:pt x="1964" y="1134"/>
                    </a:lnTo>
                    <a:lnTo>
                      <a:pt x="1964" y="1116"/>
                    </a:lnTo>
                    <a:lnTo>
                      <a:pt x="1964" y="11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78175" tIns="39075" rIns="78175" bIns="390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 rot="2676984">
                <a:off x="5241611" y="2756270"/>
                <a:ext cx="1584238" cy="5407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7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Accountability</a:t>
                </a:r>
                <a:endParaRPr dirty="0"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5" name="Google Shape;145;p15"/>
            <p:cNvGrpSpPr/>
            <p:nvPr/>
          </p:nvGrpSpPr>
          <p:grpSpPr>
            <a:xfrm flipH="1">
              <a:off x="2682270" y="5103287"/>
              <a:ext cx="2592422" cy="1625342"/>
              <a:chOff x="3832716" y="5103287"/>
              <a:chExt cx="2592422" cy="1625342"/>
            </a:xfrm>
          </p:grpSpPr>
          <p:sp>
            <p:nvSpPr>
              <p:cNvPr id="146" name="Google Shape;146;p15"/>
              <p:cNvSpPr/>
              <p:nvPr/>
            </p:nvSpPr>
            <p:spPr>
              <a:xfrm>
                <a:off x="5407642" y="6203545"/>
                <a:ext cx="1017496" cy="340788"/>
              </a:xfrm>
              <a:custGeom>
                <a:avLst/>
                <a:gdLst/>
                <a:ahLst/>
                <a:cxnLst/>
                <a:rect l="l" t="t" r="r" b="b"/>
                <a:pathLst>
                  <a:path w="836" h="280" extrusionOk="0">
                    <a:moveTo>
                      <a:pt x="836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566" y="280"/>
                    </a:lnTo>
                    <a:lnTo>
                      <a:pt x="566" y="280"/>
                    </a:lnTo>
                    <a:lnTo>
                      <a:pt x="574" y="280"/>
                    </a:lnTo>
                    <a:lnTo>
                      <a:pt x="594" y="276"/>
                    </a:lnTo>
                    <a:lnTo>
                      <a:pt x="608" y="274"/>
                    </a:lnTo>
                    <a:lnTo>
                      <a:pt x="624" y="268"/>
                    </a:lnTo>
                    <a:lnTo>
                      <a:pt x="644" y="260"/>
                    </a:lnTo>
                    <a:lnTo>
                      <a:pt x="662" y="248"/>
                    </a:lnTo>
                    <a:lnTo>
                      <a:pt x="684" y="234"/>
                    </a:lnTo>
                    <a:lnTo>
                      <a:pt x="706" y="216"/>
                    </a:lnTo>
                    <a:lnTo>
                      <a:pt x="728" y="192"/>
                    </a:lnTo>
                    <a:lnTo>
                      <a:pt x="750" y="166"/>
                    </a:lnTo>
                    <a:lnTo>
                      <a:pt x="774" y="132"/>
                    </a:lnTo>
                    <a:lnTo>
                      <a:pt x="796" y="94"/>
                    </a:lnTo>
                    <a:lnTo>
                      <a:pt x="816" y="50"/>
                    </a:lnTo>
                    <a:lnTo>
                      <a:pt x="836" y="0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8175" tIns="39075" rIns="78175" bIns="390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5"/>
              <p:cNvSpPr/>
              <p:nvPr/>
            </p:nvSpPr>
            <p:spPr>
              <a:xfrm>
                <a:off x="3832716" y="5103287"/>
                <a:ext cx="2390384" cy="146782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206" extrusionOk="0">
                    <a:moveTo>
                      <a:pt x="0" y="90"/>
                    </a:moveTo>
                    <a:lnTo>
                      <a:pt x="2" y="812"/>
                    </a:lnTo>
                    <a:lnTo>
                      <a:pt x="2" y="812"/>
                    </a:lnTo>
                    <a:lnTo>
                      <a:pt x="4" y="820"/>
                    </a:lnTo>
                    <a:lnTo>
                      <a:pt x="6" y="830"/>
                    </a:lnTo>
                    <a:lnTo>
                      <a:pt x="10" y="838"/>
                    </a:lnTo>
                    <a:lnTo>
                      <a:pt x="16" y="844"/>
                    </a:lnTo>
                    <a:lnTo>
                      <a:pt x="16" y="844"/>
                    </a:lnTo>
                    <a:lnTo>
                      <a:pt x="24" y="850"/>
                    </a:lnTo>
                    <a:lnTo>
                      <a:pt x="32" y="854"/>
                    </a:lnTo>
                    <a:lnTo>
                      <a:pt x="42" y="858"/>
                    </a:lnTo>
                    <a:lnTo>
                      <a:pt x="52" y="858"/>
                    </a:lnTo>
                    <a:lnTo>
                      <a:pt x="60" y="858"/>
                    </a:lnTo>
                    <a:lnTo>
                      <a:pt x="70" y="854"/>
                    </a:lnTo>
                    <a:lnTo>
                      <a:pt x="80" y="850"/>
                    </a:lnTo>
                    <a:lnTo>
                      <a:pt x="88" y="844"/>
                    </a:lnTo>
                    <a:lnTo>
                      <a:pt x="180" y="750"/>
                    </a:lnTo>
                    <a:lnTo>
                      <a:pt x="226" y="794"/>
                    </a:lnTo>
                    <a:lnTo>
                      <a:pt x="226" y="794"/>
                    </a:lnTo>
                    <a:lnTo>
                      <a:pt x="520" y="1090"/>
                    </a:lnTo>
                    <a:lnTo>
                      <a:pt x="520" y="1090"/>
                    </a:lnTo>
                    <a:lnTo>
                      <a:pt x="562" y="1128"/>
                    </a:lnTo>
                    <a:lnTo>
                      <a:pt x="584" y="1148"/>
                    </a:lnTo>
                    <a:lnTo>
                      <a:pt x="608" y="1164"/>
                    </a:lnTo>
                    <a:lnTo>
                      <a:pt x="632" y="1180"/>
                    </a:lnTo>
                    <a:lnTo>
                      <a:pt x="654" y="1190"/>
                    </a:lnTo>
                    <a:lnTo>
                      <a:pt x="678" y="1198"/>
                    </a:lnTo>
                    <a:lnTo>
                      <a:pt x="688" y="1200"/>
                    </a:lnTo>
                    <a:lnTo>
                      <a:pt x="700" y="1202"/>
                    </a:lnTo>
                    <a:lnTo>
                      <a:pt x="700" y="1202"/>
                    </a:lnTo>
                    <a:lnTo>
                      <a:pt x="1248" y="1204"/>
                    </a:lnTo>
                    <a:lnTo>
                      <a:pt x="1630" y="1206"/>
                    </a:lnTo>
                    <a:lnTo>
                      <a:pt x="1764" y="1204"/>
                    </a:lnTo>
                    <a:lnTo>
                      <a:pt x="1826" y="1204"/>
                    </a:lnTo>
                    <a:lnTo>
                      <a:pt x="1826" y="1204"/>
                    </a:lnTo>
                    <a:lnTo>
                      <a:pt x="1850" y="1202"/>
                    </a:lnTo>
                    <a:lnTo>
                      <a:pt x="1872" y="1198"/>
                    </a:lnTo>
                    <a:lnTo>
                      <a:pt x="1890" y="1192"/>
                    </a:lnTo>
                    <a:lnTo>
                      <a:pt x="1906" y="1186"/>
                    </a:lnTo>
                    <a:lnTo>
                      <a:pt x="1922" y="1180"/>
                    </a:lnTo>
                    <a:lnTo>
                      <a:pt x="1936" y="1172"/>
                    </a:lnTo>
                    <a:lnTo>
                      <a:pt x="1964" y="1154"/>
                    </a:lnTo>
                    <a:lnTo>
                      <a:pt x="1964" y="1154"/>
                    </a:lnTo>
                    <a:lnTo>
                      <a:pt x="1946" y="1162"/>
                    </a:lnTo>
                    <a:lnTo>
                      <a:pt x="1928" y="1168"/>
                    </a:lnTo>
                    <a:lnTo>
                      <a:pt x="1910" y="1174"/>
                    </a:lnTo>
                    <a:lnTo>
                      <a:pt x="1890" y="1178"/>
                    </a:lnTo>
                    <a:lnTo>
                      <a:pt x="1872" y="1180"/>
                    </a:lnTo>
                    <a:lnTo>
                      <a:pt x="1852" y="1180"/>
                    </a:lnTo>
                    <a:lnTo>
                      <a:pt x="1832" y="1178"/>
                    </a:lnTo>
                    <a:lnTo>
                      <a:pt x="1812" y="1174"/>
                    </a:lnTo>
                    <a:lnTo>
                      <a:pt x="1792" y="1168"/>
                    </a:lnTo>
                    <a:lnTo>
                      <a:pt x="1770" y="1160"/>
                    </a:lnTo>
                    <a:lnTo>
                      <a:pt x="1750" y="1150"/>
                    </a:lnTo>
                    <a:lnTo>
                      <a:pt x="1730" y="1140"/>
                    </a:lnTo>
                    <a:lnTo>
                      <a:pt x="1708" y="1126"/>
                    </a:lnTo>
                    <a:lnTo>
                      <a:pt x="1688" y="1110"/>
                    </a:lnTo>
                    <a:lnTo>
                      <a:pt x="1666" y="1092"/>
                    </a:lnTo>
                    <a:lnTo>
                      <a:pt x="1646" y="1074"/>
                    </a:lnTo>
                    <a:lnTo>
                      <a:pt x="752" y="178"/>
                    </a:lnTo>
                    <a:lnTo>
                      <a:pt x="844" y="86"/>
                    </a:lnTo>
                    <a:lnTo>
                      <a:pt x="844" y="86"/>
                    </a:lnTo>
                    <a:lnTo>
                      <a:pt x="850" y="78"/>
                    </a:lnTo>
                    <a:lnTo>
                      <a:pt x="856" y="70"/>
                    </a:lnTo>
                    <a:lnTo>
                      <a:pt x="858" y="60"/>
                    </a:lnTo>
                    <a:lnTo>
                      <a:pt x="860" y="50"/>
                    </a:lnTo>
                    <a:lnTo>
                      <a:pt x="858" y="42"/>
                    </a:lnTo>
                    <a:lnTo>
                      <a:pt x="856" y="32"/>
                    </a:lnTo>
                    <a:lnTo>
                      <a:pt x="852" y="24"/>
                    </a:lnTo>
                    <a:lnTo>
                      <a:pt x="846" y="16"/>
                    </a:lnTo>
                    <a:lnTo>
                      <a:pt x="846" y="16"/>
                    </a:lnTo>
                    <a:lnTo>
                      <a:pt x="838" y="10"/>
                    </a:lnTo>
                    <a:lnTo>
                      <a:pt x="830" y="6"/>
                    </a:lnTo>
                    <a:lnTo>
                      <a:pt x="822" y="2"/>
                    </a:lnTo>
                    <a:lnTo>
                      <a:pt x="812" y="2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4" y="4"/>
                    </a:lnTo>
                    <a:lnTo>
                      <a:pt x="38" y="1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12" y="36"/>
                    </a:lnTo>
                    <a:lnTo>
                      <a:pt x="4" y="52"/>
                    </a:lnTo>
                    <a:lnTo>
                      <a:pt x="0" y="70"/>
                    </a:lnTo>
                    <a:lnTo>
                      <a:pt x="0" y="9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859096"/>
              </a:solidFill>
              <a:ln>
                <a:noFill/>
              </a:ln>
            </p:spPr>
            <p:txBody>
              <a:bodyPr spcFirstLastPara="1" wrap="square" lIns="78175" tIns="39075" rIns="78175" bIns="390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15"/>
              <p:cNvSpPr/>
              <p:nvPr/>
            </p:nvSpPr>
            <p:spPr>
              <a:xfrm rot="2623577">
                <a:off x="3958457" y="5715249"/>
                <a:ext cx="1584169" cy="5408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7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Privacy and consent </a:t>
                </a:r>
                <a:endParaRPr dirty="0"/>
              </a:p>
            </p:txBody>
          </p:sp>
        </p:grpSp>
        <p:cxnSp>
          <p:nvCxnSpPr>
            <p:cNvPr id="149" name="Google Shape;149;p15"/>
            <p:cNvCxnSpPr/>
            <p:nvPr/>
          </p:nvCxnSpPr>
          <p:spPr>
            <a:xfrm rot="10800000">
              <a:off x="7146900" y="2862996"/>
              <a:ext cx="0" cy="936000"/>
            </a:xfrm>
            <a:prstGeom prst="straightConnector1">
              <a:avLst/>
            </a:prstGeom>
            <a:noFill/>
            <a:ln w="12700" cap="sq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0" name="Google Shape;150;p15"/>
            <p:cNvSpPr/>
            <p:nvPr/>
          </p:nvSpPr>
          <p:spPr>
            <a:xfrm>
              <a:off x="421034" y="2783780"/>
              <a:ext cx="3096300" cy="50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52397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 dirty="0">
                  <a:solidFill>
                    <a:srgbClr val="4096B8"/>
                  </a:solidFill>
                  <a:latin typeface="Arial"/>
                  <a:ea typeface="Arial"/>
                  <a:cs typeface="Arial"/>
                  <a:sym typeface="Arial"/>
                </a:rPr>
                <a:t>AI has the potential to replicate and amplify human biases. It is our duty to ensure that these biases are mitigated and controlled.</a:t>
              </a:r>
              <a:endParaRPr dirty="0">
                <a:solidFill>
                  <a:srgbClr val="4096B8"/>
                </a:solidFill>
              </a:endParaRPr>
            </a:p>
          </p:txBody>
        </p:sp>
        <p:cxnSp>
          <p:nvCxnSpPr>
            <p:cNvPr id="151" name="Google Shape;151;p15"/>
            <p:cNvCxnSpPr/>
            <p:nvPr/>
          </p:nvCxnSpPr>
          <p:spPr>
            <a:xfrm rot="10800000">
              <a:off x="7146900" y="5112582"/>
              <a:ext cx="0" cy="936000"/>
            </a:xfrm>
            <a:prstGeom prst="straightConnector1">
              <a:avLst/>
            </a:prstGeom>
            <a:noFill/>
            <a:ln w="12700" cap="sq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2" name="Google Shape;152;p15"/>
            <p:cNvSpPr/>
            <p:nvPr/>
          </p:nvSpPr>
          <p:spPr>
            <a:xfrm>
              <a:off x="7194824" y="5142886"/>
              <a:ext cx="3211200" cy="50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52397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Actuaries are trusted to act in the public interest</a:t>
              </a:r>
              <a:r>
                <a:rPr lang="en-GB" sz="1800" dirty="0">
                  <a:solidFill>
                    <a:schemeClr val="accent3"/>
                  </a:solidFill>
                </a:rPr>
                <a:t>, using AI without due caution can damage that trust.</a:t>
              </a:r>
              <a:endParaRPr dirty="0"/>
            </a:p>
          </p:txBody>
        </p:sp>
        <p:cxnSp>
          <p:nvCxnSpPr>
            <p:cNvPr id="153" name="Google Shape;153;p15"/>
            <p:cNvCxnSpPr/>
            <p:nvPr/>
          </p:nvCxnSpPr>
          <p:spPr>
            <a:xfrm rot="10800000">
              <a:off x="3488854" y="2862996"/>
              <a:ext cx="0" cy="936000"/>
            </a:xfrm>
            <a:prstGeom prst="straightConnector1">
              <a:avLst/>
            </a:prstGeom>
            <a:noFill/>
            <a:ln w="12700" cap="sq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4" name="Google Shape;154;p15"/>
            <p:cNvSpPr/>
            <p:nvPr/>
          </p:nvSpPr>
          <p:spPr>
            <a:xfrm>
              <a:off x="7540090" y="2540648"/>
              <a:ext cx="3110700" cy="72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52397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rgbClr val="113458"/>
                  </a:solidFill>
                </a:rPr>
                <a:t>Actuaries must ensure accountability in their predictions and outcomes. This becomes more difficult when relying on opaque AI tools.</a:t>
              </a:r>
              <a:endParaRPr dirty="0">
                <a:solidFill>
                  <a:srgbClr val="113458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5" name="Google Shape;155;p15"/>
            <p:cNvCxnSpPr/>
            <p:nvPr/>
          </p:nvCxnSpPr>
          <p:spPr>
            <a:xfrm rot="10800000">
              <a:off x="3488854" y="5112582"/>
              <a:ext cx="0" cy="936000"/>
            </a:xfrm>
            <a:prstGeom prst="straightConnector1">
              <a:avLst/>
            </a:prstGeom>
            <a:noFill/>
            <a:ln w="12700" cap="sq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6" name="Google Shape;156;p15"/>
            <p:cNvSpPr/>
            <p:nvPr/>
          </p:nvSpPr>
          <p:spPr>
            <a:xfrm>
              <a:off x="415233" y="5002250"/>
              <a:ext cx="3073500" cy="78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52397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 dirty="0">
                  <a:solidFill>
                    <a:srgbClr val="859096"/>
                  </a:solidFill>
                  <a:latin typeface="Arial"/>
                  <a:ea typeface="Arial"/>
                  <a:cs typeface="Arial"/>
                  <a:sym typeface="Arial"/>
                </a:rPr>
                <a:t>AI has made it possible to gather and utilise personal data on a massive scale. It is imperative to protect the privacy and security of individuals.</a:t>
              </a:r>
              <a:endParaRPr dirty="0"/>
            </a:p>
            <a:p>
              <a:pPr marL="457188" marR="0" lvl="0" indent="-22859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 dirty="0">
                <a:solidFill>
                  <a:srgbClr val="85909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188" marR="0" lvl="0" indent="-22859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 dirty="0">
                <a:solidFill>
                  <a:srgbClr val="85909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 txBox="1"/>
          <p:nvPr/>
        </p:nvSpPr>
        <p:spPr>
          <a:xfrm>
            <a:off x="309551" y="203717"/>
            <a:ext cx="11241000" cy="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GB" sz="3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Why do ethical issues arise when using AI? </a:t>
            </a:r>
            <a:endParaRPr dirty="0"/>
          </a:p>
        </p:txBody>
      </p:sp>
      <p:sp>
        <p:nvSpPr>
          <p:cNvPr id="159" name="Google Shape;159;p15"/>
          <p:cNvSpPr txBox="1"/>
          <p:nvPr/>
        </p:nvSpPr>
        <p:spPr>
          <a:xfrm>
            <a:off x="3774712" y="3111564"/>
            <a:ext cx="53946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       </a:t>
            </a:r>
            <a:r>
              <a:rPr lang="en-GB" sz="1700" b="1" dirty="0"/>
              <a:t>   </a:t>
            </a:r>
            <a:r>
              <a:rPr lang="en-GB" sz="2400" b="1" dirty="0"/>
              <a:t> </a:t>
            </a:r>
            <a:r>
              <a:rPr lang="en-GB" sz="3100" b="1" dirty="0">
                <a:solidFill>
                  <a:schemeClr val="accent1"/>
                </a:solidFill>
              </a:rPr>
              <a:t> </a:t>
            </a:r>
            <a:r>
              <a:rPr lang="en-GB" sz="3600" b="1" dirty="0">
                <a:solidFill>
                  <a:schemeClr val="accent1"/>
                </a:solidFill>
              </a:rPr>
              <a:t>Ethical issues</a:t>
            </a:r>
            <a:endParaRPr sz="35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BE5BE-4ED7-D5FE-0F0B-D79163250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80BE7-07E4-F5FB-B23A-F1FA1E1D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we think needs to be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D94C8-704A-6B6E-B5AE-7BCA35EF1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079" y="1453034"/>
            <a:ext cx="8549188" cy="4640262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1"/>
                </a:solidFill>
              </a:rPr>
              <a:t>Actuaries should play an active role in considering ethical issues arising from the use of AI in our sphere of influence</a:t>
            </a:r>
          </a:p>
          <a:p>
            <a:r>
              <a:rPr lang="en-GB" sz="1600" dirty="0"/>
              <a:t>In both technical / regulated actuarial work and more general work</a:t>
            </a:r>
          </a:p>
          <a:p>
            <a:endParaRPr lang="en-GB" sz="18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en-GB" sz="1800" b="1" dirty="0">
                <a:solidFill>
                  <a:schemeClr val="accent1"/>
                </a:solidFill>
              </a:rPr>
              <a:t>Actuaries need to be more aware of ethical issues which arise from use of AI </a:t>
            </a:r>
          </a:p>
          <a:p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B</a:t>
            </a:r>
            <a:r>
              <a:rPr lang="en-GB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e equipped to understand these issues and the risks which arise</a:t>
            </a:r>
          </a:p>
          <a:p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Sh</a:t>
            </a:r>
            <a:r>
              <a:rPr lang="en-GB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ape and implement appropriate governance measures to address these risks</a:t>
            </a:r>
          </a:p>
          <a:p>
            <a:pPr>
              <a:spcBef>
                <a:spcPts val="600"/>
              </a:spcBef>
            </a:pPr>
            <a:endParaRPr lang="en-GB" sz="18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800" b="1" dirty="0">
                <a:solidFill>
                  <a:schemeClr val="accent1"/>
                </a:solidFill>
              </a:rPr>
              <a:t>IFoA should play a leading role in highlighting ethical issues posed by firms and individuals using AI</a:t>
            </a:r>
          </a:p>
          <a:p>
            <a:pPr>
              <a:spcBef>
                <a:spcPts val="1200"/>
              </a:spcBef>
            </a:pPr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Supporting the c</a:t>
            </a:r>
            <a:r>
              <a:rPr lang="en-GB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reation of thought leadership to emphasise the value of actuaries in understanding, managing and controlling the risks which arise from using AI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C0BA9-09C5-706C-012E-CD8A92A2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7C964-7FB5-53DA-95F0-ECAB6769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Graphic 6" descr="Influencer outline">
            <a:extLst>
              <a:ext uri="{FF2B5EF4-FFF2-40B4-BE49-F238E27FC236}">
                <a16:creationId xmlns:a16="http://schemas.microsoft.com/office/drawing/2014/main" id="{2817D321-5510-2232-8EDA-634F275B0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384" y="1315616"/>
            <a:ext cx="1465312" cy="1465312"/>
          </a:xfrm>
          <a:prstGeom prst="rect">
            <a:avLst/>
          </a:prstGeom>
        </p:spPr>
      </p:pic>
      <p:pic>
        <p:nvPicPr>
          <p:cNvPr id="9" name="Graphic 8" descr="Lighthouse scene outline">
            <a:extLst>
              <a:ext uri="{FF2B5EF4-FFF2-40B4-BE49-F238E27FC236}">
                <a16:creationId xmlns:a16="http://schemas.microsoft.com/office/drawing/2014/main" id="{70FEA7B5-D77F-A5D1-AFC1-25E4936DB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245" y="3041513"/>
            <a:ext cx="1300435" cy="1300435"/>
          </a:xfrm>
          <a:prstGeom prst="rect">
            <a:avLst/>
          </a:prstGeom>
        </p:spPr>
      </p:pic>
      <p:pic>
        <p:nvPicPr>
          <p:cNvPr id="13" name="Graphic 12" descr="Shoe footprints outline">
            <a:extLst>
              <a:ext uri="{FF2B5EF4-FFF2-40B4-BE49-F238E27FC236}">
                <a16:creationId xmlns:a16="http://schemas.microsoft.com/office/drawing/2014/main" id="{CAAED38F-369A-758B-BAC5-24DB12E3F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143" y="4686891"/>
            <a:ext cx="1158529" cy="115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40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292A9-E4ED-C13E-0B9A-8C0699497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A6545-7D0C-E407-606F-99627072B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we need frameworks?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203BA-63D5-74CC-9D01-CD1DC2FE9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079" y="1453034"/>
            <a:ext cx="8549188" cy="4640262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1"/>
                </a:solidFill>
              </a:rPr>
              <a:t>Mapping out risks can help us navigate them as safely as possible</a:t>
            </a:r>
          </a:p>
          <a:p>
            <a:r>
              <a:rPr lang="en-GB" sz="1800" dirty="0"/>
              <a:t>Knowing what to look for and where to look is key</a:t>
            </a:r>
          </a:p>
          <a:p>
            <a:endParaRPr lang="en-GB" sz="1800" b="1" dirty="0">
              <a:solidFill>
                <a:schemeClr val="accent1"/>
              </a:solidFill>
            </a:endParaRPr>
          </a:p>
          <a:p>
            <a:endParaRPr lang="en-GB" sz="18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en-GB" sz="1800" b="1" dirty="0">
                <a:solidFill>
                  <a:schemeClr val="accent1"/>
                </a:solidFill>
              </a:rPr>
              <a:t>Listing the risks helps us to consider issues comprehensively </a:t>
            </a:r>
          </a:p>
          <a:p>
            <a:r>
              <a:rPr lang="en-GB" sz="1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AI </a:t>
            </a:r>
            <a:r>
              <a:rPr lang="en-GB" sz="1800" dirty="0">
                <a:ea typeface="Aptos" panose="020B0004020202020204" pitchFamily="34" charset="0"/>
                <a:cs typeface="Aptos" panose="020B0004020202020204" pitchFamily="34" charset="0"/>
              </a:rPr>
              <a:t>use presents ethical issues in a large number of areas</a:t>
            </a:r>
          </a:p>
          <a:p>
            <a:endParaRPr lang="en-GB" sz="18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GB" sz="18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800" b="1" dirty="0">
                <a:solidFill>
                  <a:schemeClr val="accent1"/>
                </a:solidFill>
              </a:rPr>
              <a:t>Articulating the issues in risk framework language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Framing AI risks in a familiar way for regulated financial services firms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32803-7C1B-9420-9B03-0D807BF8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04 May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8DB1D-DF1B-A4F7-8365-689CEDB9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8" name="Graphic 7" descr="Treasure Map outline">
            <a:extLst>
              <a:ext uri="{FF2B5EF4-FFF2-40B4-BE49-F238E27FC236}">
                <a16:creationId xmlns:a16="http://schemas.microsoft.com/office/drawing/2014/main" id="{6CA26EE9-14A5-C051-26C6-18F648035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053" y="1373065"/>
            <a:ext cx="1300435" cy="1300435"/>
          </a:xfrm>
          <a:prstGeom prst="rect">
            <a:avLst/>
          </a:prstGeom>
        </p:spPr>
      </p:pic>
      <p:pic>
        <p:nvPicPr>
          <p:cNvPr id="14" name="Graphic 13" descr="Checklist outline">
            <a:extLst>
              <a:ext uri="{FF2B5EF4-FFF2-40B4-BE49-F238E27FC236}">
                <a16:creationId xmlns:a16="http://schemas.microsoft.com/office/drawing/2014/main" id="{9645B2D6-E883-79FA-0D18-9A53CD4BA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986" y="2852812"/>
            <a:ext cx="1300434" cy="1300434"/>
          </a:xfrm>
          <a:prstGeom prst="rect">
            <a:avLst/>
          </a:prstGeom>
        </p:spPr>
      </p:pic>
      <p:pic>
        <p:nvPicPr>
          <p:cNvPr id="16" name="Graphic 15" descr="Speech outline">
            <a:extLst>
              <a:ext uri="{FF2B5EF4-FFF2-40B4-BE49-F238E27FC236}">
                <a16:creationId xmlns:a16="http://schemas.microsoft.com/office/drawing/2014/main" id="{7D5AD479-A9B6-2740-3383-2C53E4A34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3086" y="4551241"/>
            <a:ext cx="1187869" cy="11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8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275;p21">
            <a:extLst>
              <a:ext uri="{FF2B5EF4-FFF2-40B4-BE49-F238E27FC236}">
                <a16:creationId xmlns:a16="http://schemas.microsoft.com/office/drawing/2014/main" id="{299881C7-21E5-48FB-E766-6D56B0884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86368"/>
              </p:ext>
            </p:extLst>
          </p:nvPr>
        </p:nvGraphicFramePr>
        <p:xfrm>
          <a:off x="653667" y="944478"/>
          <a:ext cx="8898717" cy="5180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65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1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1"/>
                          </a:solidFill>
                          <a:latin typeface="+mn-lt"/>
                        </a:rPr>
                        <a:t>Framework Stage</a:t>
                      </a:r>
                      <a:endParaRPr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34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1"/>
                          </a:solidFill>
                          <a:latin typeface="+mn-lt"/>
                        </a:rPr>
                        <a:t>Risk</a:t>
                      </a:r>
                      <a:endParaRPr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34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1"/>
                          </a:solidFill>
                          <a:latin typeface="+mn-lt"/>
                        </a:rPr>
                        <a:t>Risk Types</a:t>
                      </a:r>
                      <a:endParaRPr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3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</a:rPr>
                        <a:t>1. Integrity</a:t>
                      </a:r>
                      <a:endParaRPr sz="1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Unlawful or unethical data use leading to regulatory breach, reputational damage, or privacy violations.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5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Conduct Risk, Compliance Risk, Reputational Risk, Data Privacy Risk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Competence &amp; Care</a:t>
                      </a:r>
                    </a:p>
                  </a:txBody>
                  <a:tcPr marL="53975" marR="53975" marT="53975" marB="53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Inadequate skills or oversight causing flawed, unsafe, or unreliable model outputs.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5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Model Risk, Operational Risk, Strategic Risk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754423"/>
                  </a:ext>
                </a:extLst>
              </a:tr>
              <a:tr h="944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 Impartiality &amp; Bias</a:t>
                      </a:r>
                    </a:p>
                  </a:txBody>
                  <a:tcPr marL="53975" marR="53975" marT="53975" marB="53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Biased data or modelling causing discriminatory outcomes, customer harm, or regulatory challenge.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5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Conduct Risk, Customer Harm Risk, Compliance Risk, Reputational Risk, Strategic Risk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392409"/>
                  </a:ext>
                </a:extLst>
              </a:tr>
              <a:tr h="944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Compliance &amp; Professionalism</a:t>
                      </a:r>
                    </a:p>
                  </a:txBody>
                  <a:tcPr marL="53975" marR="53975" marT="53975" marB="53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Breach of legal, regulatory, or professional standards leading to sanctions or reputational loss.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5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Compliance Risk, Conduct Risk, Strategic Risk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44040"/>
                  </a:ext>
                </a:extLst>
              </a:tr>
              <a:tr h="944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"/>
                          <a:cs typeface="Arial" panose="020B0604020202020204" pitchFamily="34" charset="0"/>
                          <a:sym typeface="Arial"/>
                        </a:rPr>
                        <a:t>5. Comms &amp; Explanation</a:t>
                      </a:r>
                      <a:endParaRPr lang="en-GB" sz="1000" b="1" kern="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Miscommunication or lack of transparency leading to misuse of outputs, stakeholder confusion, or customer harm.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5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Conduct Risk, Customer Harm Risk, Operational Risk, Reputational Risk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981031"/>
                  </a:ext>
                </a:extLst>
              </a:tr>
            </a:tbl>
          </a:graphicData>
        </a:graphic>
      </p:graphicFrame>
      <p:sp>
        <p:nvSpPr>
          <p:cNvPr id="2" name="Google Shape;158;p15">
            <a:extLst>
              <a:ext uri="{FF2B5EF4-FFF2-40B4-BE49-F238E27FC236}">
                <a16:creationId xmlns:a16="http://schemas.microsoft.com/office/drawing/2014/main" id="{1C18438C-C7A2-1C46-9418-0B0E91F8731C}"/>
              </a:ext>
            </a:extLst>
          </p:cNvPr>
          <p:cNvSpPr txBox="1"/>
          <p:nvPr/>
        </p:nvSpPr>
        <p:spPr>
          <a:xfrm>
            <a:off x="653666" y="276123"/>
            <a:ext cx="11241000" cy="56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GB" sz="3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Framework: Risk focus (1)</a:t>
            </a:r>
            <a:endParaRPr dirty="0"/>
          </a:p>
        </p:txBody>
      </p:sp>
      <p:pic>
        <p:nvPicPr>
          <p:cNvPr id="4" name="Picture 3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E3955A5D-D637-EF59-ADEC-A149558A1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92485" y="189611"/>
            <a:ext cx="1151157" cy="1151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58DEB-0AC6-DA83-699D-5D17F2DB028E}"/>
              </a:ext>
            </a:extLst>
          </p:cNvPr>
          <p:cNvSpPr txBox="1"/>
          <p:nvPr/>
        </p:nvSpPr>
        <p:spPr>
          <a:xfrm>
            <a:off x="11190682" y="6333565"/>
            <a:ext cx="8819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libreadvice.org/survival-manual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/3.0/"/>
              </a:rPr>
              <a:t>CC BY</a:t>
            </a:r>
            <a:endParaRPr lang="en-GB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F714D6-44FE-CD37-46C3-D67A830C8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3283" y="2006044"/>
            <a:ext cx="1207494" cy="171491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C76686-3559-E617-DBED-4565429FF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3283" y="3774941"/>
            <a:ext cx="1207494" cy="1598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66747E-53E7-2F7E-07C5-5E5855C03326}"/>
              </a:ext>
            </a:extLst>
          </p:cNvPr>
          <p:cNvSpPr txBox="1"/>
          <p:nvPr/>
        </p:nvSpPr>
        <p:spPr>
          <a:xfrm>
            <a:off x="10272464" y="1340347"/>
            <a:ext cx="11511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… drawing upon publications: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42C0EA-44B3-815C-D267-C72334995423}"/>
              </a:ext>
            </a:extLst>
          </p:cNvPr>
          <p:cNvSpPr/>
          <p:nvPr/>
        </p:nvSpPr>
        <p:spPr>
          <a:xfrm>
            <a:off x="10263283" y="156082"/>
            <a:ext cx="1207494" cy="1795978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4AB3D6C2-1D69-7B40-A208-3ED16623D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275;p21">
            <a:extLst>
              <a:ext uri="{FF2B5EF4-FFF2-40B4-BE49-F238E27FC236}">
                <a16:creationId xmlns:a16="http://schemas.microsoft.com/office/drawing/2014/main" id="{2183DC41-37F2-861B-9D3F-99F799EFA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3408342"/>
              </p:ext>
            </p:extLst>
          </p:nvPr>
        </p:nvGraphicFramePr>
        <p:xfrm>
          <a:off x="653667" y="944478"/>
          <a:ext cx="8898717" cy="47887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65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1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lt1"/>
                          </a:solidFill>
                          <a:latin typeface="+mn-lt"/>
                        </a:rPr>
                        <a:t>Framework Stage</a:t>
                      </a:r>
                      <a:endParaRPr sz="1200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34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lt1"/>
                          </a:solidFill>
                          <a:latin typeface="+mn-lt"/>
                        </a:rPr>
                        <a:t>Risk</a:t>
                      </a:r>
                      <a:endParaRPr sz="1200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34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lt1"/>
                          </a:solidFill>
                          <a:latin typeface="+mn-lt"/>
                        </a:rPr>
                        <a:t>Risk Types</a:t>
                      </a:r>
                      <a:endParaRPr sz="1200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3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b="1" i="0" u="none" strike="noStrike" kern="12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6. Speaking Up &amp; Challenge</a:t>
                      </a: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Ethical or operational concerns going unaddressed, leading to governance failures and material harm.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5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Conduct Risk, Operational Risk, Reputational Risk, Strategic Risk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9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b="1" i="0" u="none" strike="noStrike" kern="12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7. Societal Impact &amp; Public Good</a:t>
                      </a: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Societal exclusion, inequity, or public harm damaging reputation, licence to operate, or business viability.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5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Strategic Risk, Conduct Risk, Reputational Risk, Customer Harm Risk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754423"/>
                  </a:ext>
                </a:extLst>
              </a:tr>
              <a:tr h="1069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b="1" i="0" u="none" strike="noStrike" kern="12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8. Avoiding Harm</a:t>
                      </a: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Misuse, malfunction, or unintended consequences of AI systems causing individual or group harm.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5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Customer Harm Risk, Model Risk, Operational Risk, Compliance Risk, Strategic Risk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392409"/>
                  </a:ext>
                </a:extLst>
              </a:tr>
              <a:tr h="1069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b="1" i="0" u="none" strike="noStrike" kern="12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9. Accountability &amp; Oversight</a:t>
                      </a: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Lack of clear ownership or governance leading to unmanaged model failures, liability, or operational disruption.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50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Model Risk, Operational Risk, Compliance Risk, Strategic Risk</a:t>
                      </a:r>
                    </a:p>
                  </a:txBody>
                  <a:tcPr marL="72000" marR="72000" marT="72000" marB="7200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44040"/>
                  </a:ext>
                </a:extLst>
              </a:tr>
            </a:tbl>
          </a:graphicData>
        </a:graphic>
      </p:graphicFrame>
      <p:sp>
        <p:nvSpPr>
          <p:cNvPr id="2" name="Google Shape;158;p15">
            <a:extLst>
              <a:ext uri="{FF2B5EF4-FFF2-40B4-BE49-F238E27FC236}">
                <a16:creationId xmlns:a16="http://schemas.microsoft.com/office/drawing/2014/main" id="{769D817D-EA88-7237-C93E-1A2CBA83B7D8}"/>
              </a:ext>
            </a:extLst>
          </p:cNvPr>
          <p:cNvSpPr txBox="1"/>
          <p:nvPr/>
        </p:nvSpPr>
        <p:spPr>
          <a:xfrm>
            <a:off x="653666" y="276123"/>
            <a:ext cx="11241000" cy="56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GB" sz="3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Framework: Risk focus (2)</a:t>
            </a:r>
            <a:endParaRPr dirty="0"/>
          </a:p>
        </p:txBody>
      </p:sp>
      <p:pic>
        <p:nvPicPr>
          <p:cNvPr id="4" name="Picture 3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DF83DD12-B072-EBAD-7F30-BEB26A7E0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92485" y="189611"/>
            <a:ext cx="1151157" cy="1151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493767-6792-F190-A9EE-5D8120FA6E6F}"/>
              </a:ext>
            </a:extLst>
          </p:cNvPr>
          <p:cNvSpPr txBox="1"/>
          <p:nvPr/>
        </p:nvSpPr>
        <p:spPr>
          <a:xfrm>
            <a:off x="11190682" y="6333565"/>
            <a:ext cx="8819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libreadvice.org/survival-manual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/3.0/"/>
              </a:rPr>
              <a:t>CC BY</a:t>
            </a:r>
            <a:endParaRPr lang="en-GB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D6E9E-74FB-EDB5-484C-A8ECCF7FD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3283" y="2006044"/>
            <a:ext cx="1207494" cy="171491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E4E017-804C-EDAE-53C0-9287508DF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3283" y="3774941"/>
            <a:ext cx="1207494" cy="1598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CE2698-356B-9741-5B50-06A4D7823463}"/>
              </a:ext>
            </a:extLst>
          </p:cNvPr>
          <p:cNvSpPr txBox="1"/>
          <p:nvPr/>
        </p:nvSpPr>
        <p:spPr>
          <a:xfrm>
            <a:off x="10272464" y="1340347"/>
            <a:ext cx="11511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… drawing upon publications: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4D78CE-F024-1D30-DEF6-5317AEE6C9C7}"/>
              </a:ext>
            </a:extLst>
          </p:cNvPr>
          <p:cNvSpPr/>
          <p:nvPr/>
        </p:nvSpPr>
        <p:spPr>
          <a:xfrm>
            <a:off x="10263283" y="156082"/>
            <a:ext cx="1207494" cy="1795978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60343"/>
      </p:ext>
    </p:extLst>
  </p:cSld>
  <p:clrMapOvr>
    <a:masterClrMapping/>
  </p:clrMapOvr>
</p:sld>
</file>

<file path=ppt/theme/theme1.xml><?xml version="1.0" encoding="utf-8"?>
<a:theme xmlns:a="http://schemas.openxmlformats.org/drawingml/2006/main" name="IFOA PowerPoint template 07">
  <a:themeElements>
    <a:clrScheme name="IFoA Cyan">
      <a:dk1>
        <a:srgbClr val="3F4548"/>
      </a:dk1>
      <a:lt1>
        <a:sysClr val="window" lastClr="FFFFFF"/>
      </a:lt1>
      <a:dk2>
        <a:srgbClr val="002060"/>
      </a:dk2>
      <a:lt2>
        <a:srgbClr val="FFFFFF"/>
      </a:lt2>
      <a:accent1>
        <a:srgbClr val="009CC8"/>
      </a:accent1>
      <a:accent2>
        <a:srgbClr val="113458"/>
      </a:accent2>
      <a:accent3>
        <a:srgbClr val="D9AB16"/>
      </a:accent3>
      <a:accent4>
        <a:srgbClr val="8076CF"/>
      </a:accent4>
      <a:accent5>
        <a:srgbClr val="11B3A2"/>
      </a:accent5>
      <a:accent6>
        <a:srgbClr val="7CB3E1"/>
      </a:accent6>
      <a:hlink>
        <a:srgbClr val="3F4548"/>
      </a:hlink>
      <a:folHlink>
        <a:srgbClr val="3F4548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9B222EF8-9FCF-44E7-A573-6A22F427C4BF}" vid="{34749C0E-2427-4487-8C3E-7DFD33AF1EB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E9CFCA4F168748ADBBB94D764AEDB5" ma:contentTypeVersion="14" ma:contentTypeDescription="Create a new document." ma:contentTypeScope="" ma:versionID="e87a1e4a80a1ce17c85dea995545843f">
  <xsd:schema xmlns:xsd="http://www.w3.org/2001/XMLSchema" xmlns:xs="http://www.w3.org/2001/XMLSchema" xmlns:p="http://schemas.microsoft.com/office/2006/metadata/properties" xmlns:ns2="e17a20ae-fe2f-4c72-89f4-5691270a7daf" xmlns:ns3="172e3840-43be-4ad7-ae95-6e431a9020a1" targetNamespace="http://schemas.microsoft.com/office/2006/metadata/properties" ma:root="true" ma:fieldsID="8a89b6eaf75640aabe64ba84c1f3072c" ns2:_="" ns3:_="">
    <xsd:import namespace="e17a20ae-fe2f-4c72-89f4-5691270a7daf"/>
    <xsd:import namespace="172e3840-43be-4ad7-ae95-6e431a9020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7a20ae-fe2f-4c72-89f4-5691270a7d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bf926d6c-2e4e-4d79-8bca-d05697e440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e3840-43be-4ad7-ae95-6e431a9020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6beee639-21c4-48cd-880d-a820638db969}" ma:internalName="TaxCatchAll" ma:showField="CatchAllData" ma:web="172e3840-43be-4ad7-ae95-6e431a9020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7a20ae-fe2f-4c72-89f4-5691270a7daf">
      <Terms xmlns="http://schemas.microsoft.com/office/infopath/2007/PartnerControls"/>
    </lcf76f155ced4ddcb4097134ff3c332f>
    <TaxCatchAll xmlns="172e3840-43be-4ad7-ae95-6e431a9020a1" xsi:nil="true"/>
  </documentManagement>
</p:properties>
</file>

<file path=customXml/itemProps1.xml><?xml version="1.0" encoding="utf-8"?>
<ds:datastoreItem xmlns:ds="http://schemas.openxmlformats.org/officeDocument/2006/customXml" ds:itemID="{32D15A36-037D-4C46-80D1-8F052628D9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3A4687-0F1B-4AB1-9EDF-7696F5386A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7a20ae-fe2f-4c72-89f4-5691270a7daf"/>
    <ds:schemaRef ds:uri="172e3840-43be-4ad7-ae95-6e431a9020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9ECC81-B69D-434E-BC4B-46026983B65B}">
  <ds:schemaRefs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e17a20ae-fe2f-4c72-89f4-5691270a7daf"/>
    <ds:schemaRef ds:uri="http://schemas.microsoft.com/office/2006/documentManagement/types"/>
    <ds:schemaRef ds:uri="172e3840-43be-4ad7-ae95-6e431a9020a1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IFOA PowerPoint template 16.9 V03 2021</Template>
  <TotalTime>226</TotalTime>
  <Words>1832</Words>
  <Application>Microsoft Office PowerPoint</Application>
  <PresentationFormat>Widescreen</PresentationFormat>
  <Paragraphs>253</Paragraphs>
  <Slides>41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Amasis MT Pro Black</vt:lpstr>
      <vt:lpstr>-apple-system</vt:lpstr>
      <vt:lpstr>Aptos</vt:lpstr>
      <vt:lpstr>Arial</vt:lpstr>
      <vt:lpstr>Calibri</vt:lpstr>
      <vt:lpstr>Symbol</vt:lpstr>
      <vt:lpstr>Wingdings</vt:lpstr>
      <vt:lpstr>IFOA PowerPoint template 07</vt:lpstr>
      <vt:lpstr>AI potential and pitfalls</vt:lpstr>
      <vt:lpstr>Questions </vt:lpstr>
      <vt:lpstr>Ethical issues</vt:lpstr>
      <vt:lpstr>PowerPoint Presentation</vt:lpstr>
      <vt:lpstr>PowerPoint Presentation</vt:lpstr>
      <vt:lpstr>What do we think needs to be done?</vt:lpstr>
      <vt:lpstr>Why do we need frameworks?</vt:lpstr>
      <vt:lpstr>PowerPoint Presentation</vt:lpstr>
      <vt:lpstr>PowerPoint Presentation</vt:lpstr>
      <vt:lpstr>PowerPoint Presentation</vt:lpstr>
      <vt:lpstr>PowerPoint Presentation</vt:lpstr>
      <vt:lpstr>AI Ethics, Governance &amp; Risk Management WP</vt:lpstr>
      <vt:lpstr>Perils and challenges </vt:lpstr>
      <vt:lpstr>The perils of customer contact </vt:lpstr>
      <vt:lpstr>The challenges of RAG LLM</vt:lpstr>
      <vt:lpstr>The challenges of actuaries jumping into ML</vt:lpstr>
      <vt:lpstr>AI in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Brandon Horwitz</dc:creator>
  <cp:lastModifiedBy>Brandon Horwitz</cp:lastModifiedBy>
  <cp:revision>5</cp:revision>
  <dcterms:created xsi:type="dcterms:W3CDTF">2025-04-25T12:05:23Z</dcterms:created>
  <dcterms:modified xsi:type="dcterms:W3CDTF">2025-05-04T20:20:51Z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0x01010079E9CFCA4F168748ADBBB94D764AEDB5</vt:lpwstr>
  </property>
  <property fmtid="{D5CDD505-2E9C-101B-9397-08002B2CF9AE}" pid="3" name="MediaServiceImageTags">
    <vt:lpwstr/>
  </property>
</Properties>
</file>